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7" r:id="rId20"/>
    <p:sldId id="278" r:id="rId21"/>
    <p:sldId id="280" r:id="rId22"/>
    <p:sldId id="275" r:id="rId23"/>
    <p:sldId id="273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5241" autoAdjust="0"/>
  </p:normalViewPr>
  <p:slideViewPr>
    <p:cSldViewPr snapToGrid="0">
      <p:cViewPr>
        <p:scale>
          <a:sx n="102" d="100"/>
          <a:sy n="102" d="100"/>
        </p:scale>
        <p:origin x="2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36fb9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d36fb9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332088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Frontend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HTML + CSS + JS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50" y="1554200"/>
            <a:ext cx="2146074" cy="1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737650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Backend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Django + Python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474" y="1808471"/>
            <a:ext cx="1756575" cy="1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311700" y="1506950"/>
            <a:ext cx="2146074" cy="2129587"/>
            <a:chOff x="1308150" y="1554200"/>
            <a:chExt cx="2146074" cy="2129587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208" name="Google Shape;2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47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200"/>
            <a:ext cx="3128849" cy="1532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t="3938"/>
          <a:stretch/>
        </p:blipFill>
        <p:spPr>
          <a:xfrm>
            <a:off x="311700" y="3652100"/>
            <a:ext cx="3128850" cy="9042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9"/>
          <p:cNvSpPr txBox="1"/>
          <p:nvPr/>
        </p:nvSpPr>
        <p:spPr>
          <a:xfrm>
            <a:off x="311700" y="12372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Training Result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32671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Testing Result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350" y="1572775"/>
            <a:ext cx="1807475" cy="298360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9"/>
          <p:cNvSpPr txBox="1"/>
          <p:nvPr/>
        </p:nvSpPr>
        <p:spPr>
          <a:xfrm>
            <a:off x="4056350" y="1187863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Show Examples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539850" y="1622200"/>
            <a:ext cx="246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Unbelievably “Good”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Recall too high, may indicate more overfitting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806925" y="1237300"/>
            <a:ext cx="202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What we think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Negative</a:t>
            </a:r>
            <a:r>
              <a:rPr lang="zh-CN" altLang="en-US"/>
              <a:t> </a:t>
            </a:r>
            <a:r>
              <a:rPr lang="en-US" altLang="zh-CN"/>
              <a:t>Internal</a:t>
            </a:r>
            <a:r>
              <a:rPr lang="zh-CN" altLang="en-US"/>
              <a:t> </a:t>
            </a:r>
            <a:r>
              <a:rPr lang="en-US" altLang="zh-CN"/>
              <a:t>Pattern</a:t>
            </a:r>
            <a:r>
              <a:rPr lang="zh-CN" altLang="en-US"/>
              <a:t> </a:t>
            </a:r>
            <a:r>
              <a:rPr lang="en-US" altLang="zh-CN"/>
              <a:t>Features.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Helps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improve</a:t>
            </a:r>
            <a:r>
              <a:rPr lang="zh-CN" altLang="en-US"/>
              <a:t> </a:t>
            </a:r>
            <a:r>
              <a:rPr lang="en-US" altLang="zh-CN"/>
              <a:t>F-Score,</a:t>
            </a:r>
            <a:r>
              <a:rPr lang="zh-CN" altLang="en-US"/>
              <a:t> </a:t>
            </a:r>
            <a:r>
              <a:rPr lang="en-US" altLang="zh-CN"/>
              <a:t>especially</a:t>
            </a:r>
            <a:r>
              <a:rPr lang="zh-CN" altLang="en-US"/>
              <a:t> </a:t>
            </a:r>
            <a:r>
              <a:rPr lang="en-US" altLang="zh-CN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causes</a:t>
            </a:r>
            <a:r>
              <a:rPr lang="zh-CN" altLang="en-US"/>
              <a:t> </a:t>
            </a:r>
            <a:r>
              <a:rPr lang="en-US" altLang="zh-CN"/>
              <a:t>over-fitting.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Disencourage</a:t>
            </a:r>
            <a:r>
              <a:rPr lang="zh-CN" altLang="en-US"/>
              <a:t> </a:t>
            </a:r>
            <a:r>
              <a:rPr lang="en-US" altLang="zh-CN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Synonym: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can’t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child</a:t>
            </a:r>
            <a:r>
              <a:rPr lang="zh-CN" altLang="en-US"/>
              <a:t> </a:t>
            </a:r>
            <a:r>
              <a:rPr lang="en-US" altLang="zh-CN"/>
              <a:t>successful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regulating</a:t>
            </a:r>
            <a:r>
              <a:rPr lang="zh-CN" altLang="en-US"/>
              <a:t> </a:t>
            </a:r>
            <a:r>
              <a:rPr lang="en-US" altLang="zh-CN"/>
              <a:t>him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544-D98C-5694-2075-4925813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Future</a:t>
            </a:r>
            <a:r>
              <a:rPr lang="zh-CN" altLang="en-US"/>
              <a:t> </a:t>
            </a:r>
            <a:r>
              <a:rPr lang="en-US" altLang="zh-CN"/>
              <a:t>Improvements</a:t>
            </a:r>
            <a:endParaRPr lang="en-C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D4376-2D7D-22E1-8F47-FD0CE6477FA1}"/>
              </a:ext>
            </a:extLst>
          </p:cNvPr>
          <p:cNvGrpSpPr/>
          <p:nvPr/>
        </p:nvGrpSpPr>
        <p:grpSpPr>
          <a:xfrm>
            <a:off x="2108112" y="1560260"/>
            <a:ext cx="4927775" cy="2554842"/>
            <a:chOff x="2199480" y="1550100"/>
            <a:chExt cx="4927775" cy="25548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73112C-3EE8-261C-E9CB-733EDA781B29}"/>
                </a:ext>
              </a:extLst>
            </p:cNvPr>
            <p:cNvGrpSpPr/>
            <p:nvPr/>
          </p:nvGrpSpPr>
          <p:grpSpPr>
            <a:xfrm>
              <a:off x="2199480" y="1550100"/>
              <a:ext cx="2098200" cy="2554842"/>
              <a:chOff x="693325" y="1550100"/>
              <a:chExt cx="2098200" cy="2554842"/>
            </a:xfrm>
          </p:grpSpPr>
          <p:sp>
            <p:nvSpPr>
              <p:cNvPr id="3" name="Google Shape;114;p18">
                <a:extLst>
                  <a:ext uri="{FF2B5EF4-FFF2-40B4-BE49-F238E27FC236}">
                    <a16:creationId xmlns:a16="http://schemas.microsoft.com/office/drawing/2014/main" id="{BAD91CAD-5D7E-4F7B-A0D6-830C75182910}"/>
                  </a:ext>
                </a:extLst>
              </p:cNvPr>
              <p:cNvSpPr txBox="1"/>
              <p:nvPr/>
            </p:nvSpPr>
            <p:spPr>
              <a:xfrm>
                <a:off x="693325" y="2843088"/>
                <a:ext cx="2098200" cy="1261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POS</a:t>
                </a:r>
                <a:r>
                  <a:rPr lang="zh-CN" altLang="en-US" sz="1800" b="1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800" b="1">
                    <a:solidFill>
                      <a:schemeClr val="dk1"/>
                    </a:solidFill>
                  </a:rPr>
                  <a:t>Features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300">
                    <a:solidFill>
                      <a:schemeClr val="dk1"/>
                    </a:solidFill>
                  </a:rPr>
                  <a:t>Part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of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Speech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Features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are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quite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effective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for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discriminating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entity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classes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Google Shape;117;p18">
                <a:extLst>
                  <a:ext uri="{FF2B5EF4-FFF2-40B4-BE49-F238E27FC236}">
                    <a16:creationId xmlns:a16="http://schemas.microsoft.com/office/drawing/2014/main" id="{BFCA5301-7380-91CA-68B2-374C0B515498}"/>
                  </a:ext>
                </a:extLst>
              </p:cNvPr>
              <p:cNvSpPr/>
              <p:nvPr/>
            </p:nvSpPr>
            <p:spPr>
              <a:xfrm>
                <a:off x="693325" y="1550100"/>
                <a:ext cx="2098200" cy="1234200"/>
              </a:xfrm>
              <a:prstGeom prst="wedgeEllipseCallout">
                <a:avLst>
                  <a:gd name="adj1" fmla="val -38494"/>
                  <a:gd name="adj2" fmla="val 5335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POS</a:t>
                </a:r>
                <a:endParaRPr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2CB646-23EB-B8BA-C96E-7709F7927812}"/>
                </a:ext>
              </a:extLst>
            </p:cNvPr>
            <p:cNvGrpSpPr/>
            <p:nvPr/>
          </p:nvGrpSpPr>
          <p:grpSpPr>
            <a:xfrm>
              <a:off x="5029055" y="1550100"/>
              <a:ext cx="2098200" cy="2354787"/>
              <a:chOff x="3522900" y="1550100"/>
              <a:chExt cx="2098200" cy="2354787"/>
            </a:xfrm>
          </p:grpSpPr>
          <p:sp>
            <p:nvSpPr>
              <p:cNvPr id="5" name="Google Shape;114;p18">
                <a:extLst>
                  <a:ext uri="{FF2B5EF4-FFF2-40B4-BE49-F238E27FC236}">
                    <a16:creationId xmlns:a16="http://schemas.microsoft.com/office/drawing/2014/main" id="{77FC509D-BB27-9EC3-3706-8EF14D1E2B9E}"/>
                  </a:ext>
                </a:extLst>
              </p:cNvPr>
              <p:cNvSpPr txBox="1"/>
              <p:nvPr/>
            </p:nvSpPr>
            <p:spPr>
              <a:xfrm>
                <a:off x="3522900" y="2843088"/>
                <a:ext cx="2098200" cy="1061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Pre-Processing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300">
                    <a:solidFill>
                      <a:schemeClr val="dk1"/>
                    </a:solidFill>
                  </a:rPr>
                  <a:t>Pre-process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training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data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to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eliminate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noise,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using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Support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Vector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Machine.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1449050-D9A1-4A56-3438-6B1B83E754DF}"/>
                  </a:ext>
                </a:extLst>
              </p:cNvPr>
              <p:cNvGrpSpPr/>
              <p:nvPr/>
            </p:nvGrpSpPr>
            <p:grpSpPr>
              <a:xfrm>
                <a:off x="3522900" y="1550100"/>
                <a:ext cx="2098200" cy="1234200"/>
                <a:chOff x="3522900" y="1550100"/>
                <a:chExt cx="2098200" cy="1234200"/>
              </a:xfrm>
            </p:grpSpPr>
            <p:sp>
              <p:nvSpPr>
                <p:cNvPr id="7" name="Google Shape;117;p18">
                  <a:extLst>
                    <a:ext uri="{FF2B5EF4-FFF2-40B4-BE49-F238E27FC236}">
                      <a16:creationId xmlns:a16="http://schemas.microsoft.com/office/drawing/2014/main" id="{0A78C199-F51D-0748-1B4E-283B878A5D1E}"/>
                    </a:ext>
                  </a:extLst>
                </p:cNvPr>
                <p:cNvSpPr/>
                <p:nvPr/>
              </p:nvSpPr>
              <p:spPr>
                <a:xfrm>
                  <a:off x="3522900" y="1550100"/>
                  <a:ext cx="2098200" cy="1234200"/>
                </a:xfrm>
                <a:prstGeom prst="wedgeEllipseCallout">
                  <a:avLst>
                    <a:gd name="adj1" fmla="val -38494"/>
                    <a:gd name="adj2" fmla="val 53352"/>
                  </a:avLst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6D9B725B-0406-A68E-E25D-0315F4DB2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87495" y="1700639"/>
                  <a:ext cx="969010" cy="93312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013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Library Features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1425</Words>
  <Application>Microsoft Macintosh PowerPoint</Application>
  <PresentationFormat>On-screen Show (16:9)</PresentationFormat>
  <Paragraphs>271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Presentation</vt:lpstr>
      <vt:lpstr>PowerPoint Presentation</vt:lpstr>
      <vt:lpstr>/ Feature Selection</vt:lpstr>
      <vt:lpstr>/ Feature Selection / Internal Pattern Features</vt:lpstr>
      <vt:lpstr>/ Feature Selection / Library Features</vt:lpstr>
      <vt:lpstr>/ Feature Selection / Contextual Features</vt:lpstr>
      <vt:lpstr>/ Feature Selection / Contextual Features / Clause</vt:lpstr>
      <vt:lpstr>PowerPoint Presentation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Presentation</vt:lpstr>
      <vt:lpstr>/ Evaluations and Demo / </vt:lpstr>
      <vt:lpstr>/ Evaluations and Demo / Eliminate Features</vt:lpstr>
      <vt:lpstr>/ Evaluations and Demo / Eliminate Features</vt:lpstr>
      <vt:lpstr>/ Evaluations and Demo / Merge Library Features</vt:lpstr>
      <vt:lpstr>/ Evaluations and Demo / Merge Library Features</vt:lpstr>
      <vt:lpstr>/ Evaluations and Demo / Future Improvements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43</cp:revision>
  <dcterms:modified xsi:type="dcterms:W3CDTF">2024-04-18T04:28:41Z</dcterms:modified>
</cp:coreProperties>
</file>