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77" r:id="rId20"/>
    <p:sldId id="278" r:id="rId21"/>
    <p:sldId id="280" r:id="rId22"/>
    <p:sldId id="275" r:id="rId23"/>
    <p:sldId id="273" r:id="rId24"/>
    <p:sldId id="274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B0A4"/>
    <a:srgbClr val="9E515D"/>
    <a:srgbClr val="B7D7A8"/>
    <a:srgbClr val="3F613D"/>
    <a:srgbClr val="2C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6B918B-F72C-421A-9C17-FBE2FA8D0C79}">
  <a:tblStyle styleId="{076B918B-F72C-421A-9C17-FBE2FA8D0C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75241" autoAdjust="0"/>
  </p:normalViewPr>
  <p:slideViewPr>
    <p:cSldViewPr snapToGrid="0">
      <p:cViewPr varScale="1">
        <p:scale>
          <a:sx n="110" d="100"/>
          <a:sy n="110" d="100"/>
        </p:scale>
        <p:origin x="11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d17da49b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d17da49b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d17da49b5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d17da49b5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d1b04b3d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d1b04b3d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d1b04b3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d1b04b3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d1b04b3d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d1b04b3d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d1b04b3d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d1b04b3d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d17da49b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d17da49b5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d36fb9c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cd36fb9c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9685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23268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d36fb9c4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d36fb9c4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114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0213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d4e519e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cd4e519e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d1b04b3d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cd1b04b3d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d17da49b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d17da49b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d17da49b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d17da49b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d17da49b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d17da49b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d17da49b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d17da49b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d17da49b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d17da49b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d17da49b5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d17da49b5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d1b04b3d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d1b04b3d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35400" y="1054725"/>
            <a:ext cx="7273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 b="1"/>
              <a:t>Implementation of Name Entity Recognition System and its Evaluation</a:t>
            </a:r>
            <a:endParaRPr sz="2500" b="1"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952500" y="3107325"/>
          <a:ext cx="7239000" cy="106671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1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>
                          <a:solidFill>
                            <a:schemeClr val="lt2"/>
                          </a:solidFill>
                        </a:rPr>
                        <a:t>Group 28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lt2"/>
                          </a:solidFill>
                        </a:rPr>
                        <a:t>Huang Yanzhen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lt2"/>
                          </a:solidFill>
                        </a:rPr>
                        <a:t>DC126732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lt2"/>
                          </a:solidFill>
                        </a:rPr>
                        <a:t>Che  Zirui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lt2"/>
                          </a:solidFill>
                        </a:rPr>
                        <a:t>DC127901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2"/>
          <p:cNvGrpSpPr/>
          <p:nvPr/>
        </p:nvGrpSpPr>
        <p:grpSpPr>
          <a:xfrm>
            <a:off x="3583700" y="1922175"/>
            <a:ext cx="2033700" cy="1596600"/>
            <a:chOff x="3555150" y="1914800"/>
            <a:chExt cx="2033700" cy="1596600"/>
          </a:xfrm>
        </p:grpSpPr>
        <p:pic>
          <p:nvPicPr>
            <p:cNvPr id="151" name="Google Shape;151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87525" y="1914800"/>
              <a:ext cx="1368950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2"/>
            <p:cNvSpPr txBox="1"/>
            <p:nvPr/>
          </p:nvSpPr>
          <p:spPr>
            <a:xfrm>
              <a:off x="3555150" y="2864900"/>
              <a:ext cx="20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Frontend-Server Model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1332088" y="3160588"/>
            <a:ext cx="2098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Frontend Framework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chemeClr val="dk1"/>
                </a:solidFill>
              </a:rPr>
              <a:t>HTML + CSS + JS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150" y="1554200"/>
            <a:ext cx="2146074" cy="16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5737650" y="3160588"/>
            <a:ext cx="2098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Backend Framework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chemeClr val="dk1"/>
                </a:solidFill>
              </a:rPr>
              <a:t>Django + Python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8474" y="1808471"/>
            <a:ext cx="1756575" cy="10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 / Frontend Framework</a:t>
            </a:r>
            <a:endParaRPr/>
          </a:p>
        </p:txBody>
      </p:sp>
      <p:grpSp>
        <p:nvGrpSpPr>
          <p:cNvPr id="167" name="Google Shape;167;p24"/>
          <p:cNvGrpSpPr/>
          <p:nvPr/>
        </p:nvGrpSpPr>
        <p:grpSpPr>
          <a:xfrm>
            <a:off x="311700" y="1506950"/>
            <a:ext cx="2146074" cy="2129587"/>
            <a:chOff x="1308150" y="1554200"/>
            <a:chExt cx="2146074" cy="2129587"/>
          </a:xfrm>
        </p:grpSpPr>
        <p:sp>
          <p:nvSpPr>
            <p:cNvPr id="168" name="Google Shape;168;p24"/>
            <p:cNvSpPr txBox="1"/>
            <p:nvPr/>
          </p:nvSpPr>
          <p:spPr>
            <a:xfrm>
              <a:off x="1332088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Frontend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HTML + CSS + JS</a:t>
              </a:r>
              <a:endParaRPr sz="900">
                <a:solidFill>
                  <a:schemeClr val="dk1"/>
                </a:solidFill>
              </a:endParaRPr>
            </a:p>
          </p:txBody>
        </p:sp>
        <p:pic>
          <p:nvPicPr>
            <p:cNvPr id="169" name="Google Shape;169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08150" y="1554200"/>
              <a:ext cx="2146074" cy="1606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24"/>
          <p:cNvSpPr txBox="1">
            <a:spLocks noGrp="1"/>
          </p:cNvSpPr>
          <p:nvPr>
            <p:ph type="body" idx="4294967295"/>
          </p:nvPr>
        </p:nvSpPr>
        <p:spPr>
          <a:xfrm>
            <a:off x="2864300" y="1152475"/>
            <a:ext cx="59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HTML + CSS: 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9E9E9E"/>
              </a:buClr>
              <a:buSzPts val="1800"/>
              <a:buChar char="-"/>
            </a:pPr>
            <a:r>
              <a:rPr lang="zh-CN">
                <a:solidFill>
                  <a:srgbClr val="9E9E9E"/>
                </a:solidFill>
              </a:rPr>
              <a:t>Structure &amp; Style of website.</a:t>
            </a:r>
            <a:endParaRPr>
              <a:solidFill>
                <a:srgbClr val="9E9E9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JavaScript: 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9E9E9E"/>
              </a:buClr>
              <a:buSzPts val="1800"/>
              <a:buChar char="-"/>
            </a:pPr>
            <a:r>
              <a:rPr lang="zh-CN">
                <a:solidFill>
                  <a:srgbClr val="9E9E9E"/>
                </a:solidFill>
              </a:rPr>
              <a:t>Defines how the input query is submitted to the backend (XMLHTTPRequest, etc).</a:t>
            </a:r>
            <a:endParaRPr>
              <a:solidFill>
                <a:srgbClr val="9E9E9E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-"/>
            </a:pPr>
            <a:r>
              <a:rPr lang="zh-CN">
                <a:solidFill>
                  <a:srgbClr val="9E9E9E"/>
                </a:solidFill>
              </a:rPr>
              <a:t>Define how the response from the server is handled.</a:t>
            </a:r>
            <a:endParaRPr>
              <a:solidFill>
                <a:srgbClr val="9E9E9E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 / Backend Framework</a:t>
            </a:r>
            <a:endParaRPr/>
          </a:p>
        </p:txBody>
      </p:sp>
      <p:grpSp>
        <p:nvGrpSpPr>
          <p:cNvPr id="176" name="Google Shape;176;p25"/>
          <p:cNvGrpSpPr/>
          <p:nvPr/>
        </p:nvGrpSpPr>
        <p:grpSpPr>
          <a:xfrm>
            <a:off x="335638" y="1761208"/>
            <a:ext cx="2098200" cy="1875329"/>
            <a:chOff x="1332100" y="1808458"/>
            <a:chExt cx="2098200" cy="1875329"/>
          </a:xfrm>
        </p:grpSpPr>
        <p:pic>
          <p:nvPicPr>
            <p:cNvPr id="177" name="Google Shape;17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02912" y="1808458"/>
              <a:ext cx="1756575" cy="109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25"/>
            <p:cNvSpPr txBox="1"/>
            <p:nvPr/>
          </p:nvSpPr>
          <p:spPr>
            <a:xfrm>
              <a:off x="1332100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Backend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Django + Python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sp>
        <p:nvSpPr>
          <p:cNvPr id="179" name="Google Shape;179;p25"/>
          <p:cNvSpPr txBox="1">
            <a:spLocks noGrp="1"/>
          </p:cNvSpPr>
          <p:nvPr>
            <p:ph type="body" idx="4294967295"/>
          </p:nvPr>
        </p:nvSpPr>
        <p:spPr>
          <a:xfrm>
            <a:off x="2864300" y="1152475"/>
            <a:ext cx="59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Django: Model-Template-View Framework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View: Defines how the backend respond to the frontend, facing some specific requests.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In this case: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The predicted query of the MaxEnt Model is the response from the backend.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The backend responds the frontend in JSON format.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 / Backend Framework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175" y="1075438"/>
            <a:ext cx="1532538" cy="3410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26"/>
          <p:cNvGrpSpPr/>
          <p:nvPr/>
        </p:nvGrpSpPr>
        <p:grpSpPr>
          <a:xfrm>
            <a:off x="335638" y="1761208"/>
            <a:ext cx="2098200" cy="1875329"/>
            <a:chOff x="1332100" y="1808458"/>
            <a:chExt cx="2098200" cy="1875329"/>
          </a:xfrm>
        </p:grpSpPr>
        <p:pic>
          <p:nvPicPr>
            <p:cNvPr id="187" name="Google Shape;187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02912" y="1808458"/>
              <a:ext cx="1756575" cy="109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6"/>
            <p:cNvSpPr txBox="1"/>
            <p:nvPr/>
          </p:nvSpPr>
          <p:spPr>
            <a:xfrm>
              <a:off x="1332100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Backend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Django + Python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pic>
        <p:nvPicPr>
          <p:cNvPr id="189" name="Google Shape;18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8475" y="1761198"/>
            <a:ext cx="4173849" cy="2038727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0" name="Google Shape;190;p26"/>
          <p:cNvSpPr/>
          <p:nvPr/>
        </p:nvSpPr>
        <p:spPr>
          <a:xfrm>
            <a:off x="4797050" y="2650125"/>
            <a:ext cx="2818200" cy="823500"/>
          </a:xfrm>
          <a:prstGeom prst="roundRect">
            <a:avLst>
              <a:gd name="adj" fmla="val 1961"/>
            </a:avLst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7615250" y="3119625"/>
            <a:ext cx="1190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b="1">
                <a:solidFill>
                  <a:srgbClr val="B6D7A8"/>
                </a:solidFill>
              </a:rPr>
              <a:t>Invoke Model</a:t>
            </a:r>
            <a:endParaRPr sz="1100" b="1">
              <a:solidFill>
                <a:srgbClr val="B6D7A8"/>
              </a:solidFill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8475" y="1062750"/>
            <a:ext cx="3116714" cy="572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8473" y="3879949"/>
            <a:ext cx="3250425" cy="1005575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4" name="Google Shape;194;p26"/>
          <p:cNvSpPr txBox="1"/>
          <p:nvPr/>
        </p:nvSpPr>
        <p:spPr>
          <a:xfrm>
            <a:off x="4314375" y="1149000"/>
            <a:ext cx="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B6D7A8"/>
                </a:solidFill>
              </a:rPr>
              <a:t>1</a:t>
            </a:r>
            <a:endParaRPr b="1">
              <a:solidFill>
                <a:srgbClr val="B6D7A8"/>
              </a:solidFill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4314375" y="2580463"/>
            <a:ext cx="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B6D7A8"/>
                </a:solidFill>
              </a:rPr>
              <a:t>2</a:t>
            </a:r>
            <a:endParaRPr b="1">
              <a:solidFill>
                <a:srgbClr val="B6D7A8"/>
              </a:solidFill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4314375" y="4182625"/>
            <a:ext cx="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B6D7A8"/>
                </a:solidFill>
              </a:rPr>
              <a:t>3</a:t>
            </a:r>
            <a:endParaRPr b="1">
              <a:solidFill>
                <a:srgbClr val="B6D7A8"/>
              </a:solidFill>
            </a:endParaRPr>
          </a:p>
        </p:txBody>
      </p:sp>
      <p:cxnSp>
        <p:nvCxnSpPr>
          <p:cNvPr id="197" name="Google Shape;197;p26"/>
          <p:cNvCxnSpPr>
            <a:stCxn id="192" idx="2"/>
          </p:cNvCxnSpPr>
          <p:nvPr/>
        </p:nvCxnSpPr>
        <p:spPr>
          <a:xfrm flipH="1">
            <a:off x="5395431" y="1635449"/>
            <a:ext cx="821400" cy="327300"/>
          </a:xfrm>
          <a:prstGeom prst="straightConnector1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26"/>
          <p:cNvCxnSpPr/>
          <p:nvPr/>
        </p:nvCxnSpPr>
        <p:spPr>
          <a:xfrm flipH="1">
            <a:off x="5355375" y="3779650"/>
            <a:ext cx="768600" cy="520200"/>
          </a:xfrm>
          <a:prstGeom prst="straightConnector1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26"/>
          <p:cNvCxnSpPr>
            <a:endCxn id="194" idx="3"/>
          </p:cNvCxnSpPr>
          <p:nvPr/>
        </p:nvCxnSpPr>
        <p:spPr>
          <a:xfrm rot="10800000" flipH="1">
            <a:off x="3914775" y="1349100"/>
            <a:ext cx="743700" cy="13773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26"/>
          <p:cNvCxnSpPr>
            <a:endCxn id="195" idx="3"/>
          </p:cNvCxnSpPr>
          <p:nvPr/>
        </p:nvCxnSpPr>
        <p:spPr>
          <a:xfrm rot="10800000" flipH="1">
            <a:off x="3601875" y="2780563"/>
            <a:ext cx="1056600" cy="7620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6"/>
          <p:cNvCxnSpPr>
            <a:endCxn id="196" idx="3"/>
          </p:cNvCxnSpPr>
          <p:nvPr/>
        </p:nvCxnSpPr>
        <p:spPr>
          <a:xfrm>
            <a:off x="3917475" y="2722225"/>
            <a:ext cx="741000" cy="16605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 / Backend Framework</a:t>
            </a:r>
            <a:endParaRPr/>
          </a:p>
        </p:txBody>
      </p:sp>
      <p:grpSp>
        <p:nvGrpSpPr>
          <p:cNvPr id="207" name="Google Shape;207;p27"/>
          <p:cNvGrpSpPr/>
          <p:nvPr/>
        </p:nvGrpSpPr>
        <p:grpSpPr>
          <a:xfrm>
            <a:off x="335638" y="1761208"/>
            <a:ext cx="2098200" cy="1875329"/>
            <a:chOff x="1332100" y="1808458"/>
            <a:chExt cx="2098200" cy="1875329"/>
          </a:xfrm>
        </p:grpSpPr>
        <p:pic>
          <p:nvPicPr>
            <p:cNvPr id="208" name="Google Shape;20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02912" y="1808458"/>
              <a:ext cx="1756575" cy="109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27"/>
            <p:cNvSpPr txBox="1"/>
            <p:nvPr/>
          </p:nvSpPr>
          <p:spPr>
            <a:xfrm>
              <a:off x="1332100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Backend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Django + Python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sp>
        <p:nvSpPr>
          <p:cNvPr id="210" name="Google Shape;210;p27"/>
          <p:cNvSpPr txBox="1">
            <a:spLocks noGrp="1"/>
          </p:cNvSpPr>
          <p:nvPr>
            <p:ph type="body" idx="4294967295"/>
          </p:nvPr>
        </p:nvSpPr>
        <p:spPr>
          <a:xfrm>
            <a:off x="2864300" y="1152475"/>
            <a:ext cx="59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6618" y="1152475"/>
            <a:ext cx="4663268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8"/>
          <p:cNvGrpSpPr/>
          <p:nvPr/>
        </p:nvGrpSpPr>
        <p:grpSpPr>
          <a:xfrm>
            <a:off x="3555150" y="1799313"/>
            <a:ext cx="2033700" cy="1544875"/>
            <a:chOff x="6103750" y="1914800"/>
            <a:chExt cx="2033700" cy="1544875"/>
          </a:xfrm>
        </p:grpSpPr>
        <p:pic>
          <p:nvPicPr>
            <p:cNvPr id="217" name="Google Shape;217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15863" y="1914800"/>
              <a:ext cx="809473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28"/>
            <p:cNvSpPr txBox="1"/>
            <p:nvPr/>
          </p:nvSpPr>
          <p:spPr>
            <a:xfrm>
              <a:off x="6103750" y="2813175"/>
              <a:ext cx="20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Evaluations and Demo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311700" y="4475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Evaluations and Demo / </a:t>
            </a:r>
            <a:endParaRPr/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2200"/>
            <a:ext cx="3128849" cy="1532575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4">
            <a:alphaModFix/>
          </a:blip>
          <a:srcRect t="3938"/>
          <a:stretch/>
        </p:blipFill>
        <p:spPr>
          <a:xfrm>
            <a:off x="311700" y="3652100"/>
            <a:ext cx="3128850" cy="904275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6" name="Google Shape;226;p29"/>
          <p:cNvSpPr txBox="1"/>
          <p:nvPr/>
        </p:nvSpPr>
        <p:spPr>
          <a:xfrm>
            <a:off x="311700" y="12372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00">
                <a:solidFill>
                  <a:schemeClr val="dk1"/>
                </a:solidFill>
              </a:rPr>
              <a:t>Final</a:t>
            </a:r>
            <a:r>
              <a:rPr lang="zh-CN" altLang="en-US" sz="1300">
                <a:solidFill>
                  <a:schemeClr val="dk1"/>
                </a:solidFill>
              </a:rPr>
              <a:t> </a:t>
            </a:r>
            <a:r>
              <a:rPr lang="zh-CN" sz="1300">
                <a:solidFill>
                  <a:schemeClr val="dk1"/>
                </a:solidFill>
              </a:rPr>
              <a:t>Training Result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311700" y="32671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00">
                <a:solidFill>
                  <a:schemeClr val="dk1"/>
                </a:solidFill>
              </a:rPr>
              <a:t>Final</a:t>
            </a:r>
            <a:r>
              <a:rPr lang="zh-CN" altLang="en-US" sz="1300">
                <a:solidFill>
                  <a:schemeClr val="dk1"/>
                </a:solidFill>
              </a:rPr>
              <a:t> </a:t>
            </a:r>
            <a:r>
              <a:rPr lang="zh-CN" sz="1300">
                <a:solidFill>
                  <a:schemeClr val="dk1"/>
                </a:solidFill>
              </a:rPr>
              <a:t>Testing Result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6350" y="1572775"/>
            <a:ext cx="1807475" cy="2983601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9" name="Google Shape;229;p29"/>
          <p:cNvSpPr txBox="1"/>
          <p:nvPr/>
        </p:nvSpPr>
        <p:spPr>
          <a:xfrm>
            <a:off x="4056350" y="1187863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00">
                <a:solidFill>
                  <a:schemeClr val="dk1"/>
                </a:solidFill>
              </a:rPr>
              <a:t>Final</a:t>
            </a:r>
            <a:r>
              <a:rPr lang="zh-CN" altLang="en-US" sz="1300">
                <a:solidFill>
                  <a:schemeClr val="dk1"/>
                </a:solidFill>
              </a:rPr>
              <a:t> </a:t>
            </a:r>
            <a:r>
              <a:rPr lang="zh-CN" sz="1300">
                <a:solidFill>
                  <a:schemeClr val="dk1"/>
                </a:solidFill>
              </a:rPr>
              <a:t>Show Examples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6539850" y="1622200"/>
            <a:ext cx="2465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-"/>
            </a:pPr>
            <a:r>
              <a:rPr lang="zh-CN" sz="1300">
                <a:solidFill>
                  <a:schemeClr val="lt2"/>
                </a:solidFill>
              </a:rPr>
              <a:t>Unbelievably “Good”</a:t>
            </a:r>
            <a:endParaRPr sz="1300">
              <a:solidFill>
                <a:schemeClr val="lt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-"/>
            </a:pPr>
            <a:r>
              <a:rPr lang="zh-CN" sz="1300">
                <a:solidFill>
                  <a:schemeClr val="lt2"/>
                </a:solidFill>
              </a:rPr>
              <a:t>Recall too high, may indicate more overfitting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6806925" y="1237300"/>
            <a:ext cx="2025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What we think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8C70-99A1-C031-170B-8B1A5F29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/ Evaluations and Demo / </a:t>
            </a:r>
            <a:r>
              <a:rPr lang="en-US" altLang="zh-CN"/>
              <a:t>Eliminate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endParaRPr lang="en-CN"/>
          </a:p>
        </p:txBody>
      </p:sp>
      <p:graphicFrame>
        <p:nvGraphicFramePr>
          <p:cNvPr id="5" name="Google Shape;134;p20">
            <a:extLst>
              <a:ext uri="{FF2B5EF4-FFF2-40B4-BE49-F238E27FC236}">
                <a16:creationId xmlns:a16="http://schemas.microsoft.com/office/drawing/2014/main" id="{565E5C02-5FB8-BB46-0559-B37013025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2198151"/>
              </p:ext>
            </p:extLst>
          </p:nvPr>
        </p:nvGraphicFramePr>
        <p:xfrm>
          <a:off x="311700" y="1288612"/>
          <a:ext cx="4189180" cy="3051457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875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888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Feature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332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Negative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Internal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Pattern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Features</a:t>
                      </a: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p_name_prefix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Social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Status</a:t>
                      </a:r>
                      <a:endParaRPr lang="en-CN"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p_possessive_like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Possessive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case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of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pronoun.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3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p_country_abbrev_like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Abbreviation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of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country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names.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Like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U.K.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or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U.S.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1">
                          <a:solidFill>
                            <a:schemeClr val="dk1"/>
                          </a:solidFill>
                        </a:rPr>
                        <a:t>p_num_slash</a:t>
                      </a:r>
                      <a:endParaRPr lang="en-CN" sz="900" b="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set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of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numeric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descriptions.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For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instance,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12-20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61129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1">
                          <a:solidFill>
                            <a:schemeClr val="dk1"/>
                          </a:solidFill>
                        </a:rPr>
                        <a:t>is_posessive</a:t>
                      </a:r>
                      <a:endParaRPr lang="en-CN" sz="900" b="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Is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before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the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entity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“’s”.</a:t>
                      </a:r>
                      <a:endParaRPr lang="en-CN"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285757"/>
                  </a:ext>
                </a:extLst>
              </a:tr>
            </a:tbl>
          </a:graphicData>
        </a:graphic>
      </p:graphicFrame>
      <p:graphicFrame>
        <p:nvGraphicFramePr>
          <p:cNvPr id="6" name="Google Shape;134;p20">
            <a:extLst>
              <a:ext uri="{FF2B5EF4-FFF2-40B4-BE49-F238E27FC236}">
                <a16:creationId xmlns:a16="http://schemas.microsoft.com/office/drawing/2014/main" id="{D4D270EC-A40A-7B5D-11D8-75A90BD53F4B}"/>
              </a:ext>
            </a:extLst>
          </p:cNvPr>
          <p:cNvGraphicFramePr/>
          <p:nvPr/>
        </p:nvGraphicFramePr>
        <p:xfrm>
          <a:off x="4643122" y="1288612"/>
          <a:ext cx="4189180" cy="3051457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875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888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Feature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332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Negative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Contextual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Features</a:t>
                      </a: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is_around_first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Social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Status</a:t>
                      </a:r>
                      <a:endParaRPr lang="en-CN"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is_last_word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Last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word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in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sentence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3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is_after_name_prefix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After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social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statuses,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like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Mr.,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Ms.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1">
                          <a:solidFill>
                            <a:schemeClr val="dk1"/>
                          </a:solidFill>
                        </a:rPr>
                        <a:t>is_posessive</a:t>
                      </a:r>
                      <a:endParaRPr lang="en-CN" sz="900" b="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Is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before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the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entity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“’s”.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61129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1">
                          <a:solidFill>
                            <a:schemeClr val="dk1"/>
                          </a:solidFill>
                        </a:rPr>
                        <a:t>is_after_verb</a:t>
                      </a:r>
                      <a:endParaRPr lang="en-CN" sz="900" b="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verb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is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after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it.</a:t>
                      </a:r>
                      <a:endParaRPr lang="en-CN"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600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591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8C70-99A1-C031-170B-8B1A5F29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/ Evaluations and Demo / </a:t>
            </a:r>
            <a:r>
              <a:rPr lang="en-US" altLang="zh-CN"/>
              <a:t>Eliminate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endParaRPr lang="en-CN"/>
          </a:p>
        </p:txBody>
      </p:sp>
      <p:sp>
        <p:nvSpPr>
          <p:cNvPr id="4" name="Google Shape;179;p25">
            <a:extLst>
              <a:ext uri="{FF2B5EF4-FFF2-40B4-BE49-F238E27FC236}">
                <a16:creationId xmlns:a16="http://schemas.microsoft.com/office/drawing/2014/main" id="{8E6F6120-1DF0-02F9-ABB7-B81676C6CD56}"/>
              </a:ext>
            </a:extLst>
          </p:cNvPr>
          <p:cNvSpPr txBox="1">
            <a:spLocks/>
          </p:cNvSpPr>
          <p:nvPr/>
        </p:nvSpPr>
        <p:spPr>
          <a:xfrm>
            <a:off x="3116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/>
              <a:t>Too</a:t>
            </a:r>
            <a:r>
              <a:rPr lang="zh-CN" altLang="en-US"/>
              <a:t> </a:t>
            </a:r>
            <a:r>
              <a:rPr lang="en-US" altLang="zh-CN"/>
              <a:t>much</a:t>
            </a:r>
            <a:r>
              <a:rPr lang="zh-CN" altLang="en-US"/>
              <a:t> </a:t>
            </a:r>
            <a:r>
              <a:rPr lang="en-US" altLang="zh-CN"/>
              <a:t>Negative</a:t>
            </a:r>
            <a:r>
              <a:rPr lang="zh-CN" altLang="en-US"/>
              <a:t> </a:t>
            </a:r>
            <a:r>
              <a:rPr lang="en-US" altLang="zh-CN"/>
              <a:t>Internal</a:t>
            </a:r>
            <a:r>
              <a:rPr lang="zh-CN" altLang="en-US"/>
              <a:t> </a:t>
            </a:r>
            <a:r>
              <a:rPr lang="en-US" altLang="zh-CN"/>
              <a:t>Pattern</a:t>
            </a:r>
            <a:r>
              <a:rPr lang="zh-CN" altLang="en-US"/>
              <a:t> </a:t>
            </a:r>
            <a:r>
              <a:rPr lang="en-US" altLang="zh-CN"/>
              <a:t>Features.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Helps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improve</a:t>
            </a:r>
            <a:r>
              <a:rPr lang="zh-CN" altLang="en-US"/>
              <a:t> </a:t>
            </a:r>
            <a:r>
              <a:rPr lang="en-US" altLang="zh-CN"/>
              <a:t>F-Score,</a:t>
            </a:r>
            <a:r>
              <a:rPr lang="zh-CN" altLang="en-US"/>
              <a:t> </a:t>
            </a:r>
            <a:r>
              <a:rPr lang="en-US" altLang="zh-CN"/>
              <a:t>especially</a:t>
            </a:r>
            <a:r>
              <a:rPr lang="zh-CN" altLang="en-US"/>
              <a:t> </a:t>
            </a:r>
            <a:r>
              <a:rPr lang="en-US" altLang="zh-CN"/>
              <a:t>recall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However,</a:t>
            </a:r>
            <a:r>
              <a:rPr lang="zh-CN" altLang="en-US"/>
              <a:t> </a:t>
            </a:r>
            <a:r>
              <a:rPr lang="en-US" altLang="zh-CN"/>
              <a:t>causes</a:t>
            </a:r>
            <a:r>
              <a:rPr lang="zh-CN" altLang="en-US"/>
              <a:t> </a:t>
            </a:r>
            <a:r>
              <a:rPr lang="en-US" altLang="zh-CN"/>
              <a:t>over-fitting.</a:t>
            </a:r>
            <a:r>
              <a:rPr lang="zh-CN" altLang="en-US"/>
              <a:t> </a:t>
            </a:r>
            <a:endParaRPr lang="en-US" altLang="zh-CN"/>
          </a:p>
          <a:p>
            <a:pPr marL="285750" indent="-285750">
              <a:buFontTx/>
              <a:buChar char="-"/>
            </a:pPr>
            <a:r>
              <a:rPr lang="en-US" altLang="zh-CN"/>
              <a:t>Disencourage</a:t>
            </a:r>
            <a:r>
              <a:rPr lang="zh-CN" altLang="en-US"/>
              <a:t> </a:t>
            </a:r>
            <a:r>
              <a:rPr lang="en-US" altLang="zh-CN"/>
              <a:t>innovation.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Synonym:</a:t>
            </a:r>
            <a:r>
              <a:rPr lang="zh-CN" altLang="en-US"/>
              <a:t> </a:t>
            </a:r>
            <a:r>
              <a:rPr lang="en-US" altLang="zh-CN"/>
              <a:t>You</a:t>
            </a:r>
            <a:r>
              <a:rPr lang="zh-CN" altLang="en-US"/>
              <a:t> </a:t>
            </a:r>
            <a:r>
              <a:rPr lang="en-US" altLang="zh-CN"/>
              <a:t>can’t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child</a:t>
            </a:r>
            <a:r>
              <a:rPr lang="zh-CN" altLang="en-US"/>
              <a:t> </a:t>
            </a:r>
            <a:r>
              <a:rPr lang="en-US" altLang="zh-CN"/>
              <a:t>successful</a:t>
            </a:r>
            <a:r>
              <a:rPr lang="zh-CN" altLang="en-US"/>
              <a:t> </a:t>
            </a:r>
            <a:r>
              <a:rPr lang="en-US" altLang="zh-CN"/>
              <a:t>by</a:t>
            </a:r>
            <a:r>
              <a:rPr lang="zh-CN" altLang="en-US"/>
              <a:t> </a:t>
            </a:r>
            <a:r>
              <a:rPr lang="en-US" altLang="zh-CN"/>
              <a:t>regulating</a:t>
            </a:r>
            <a:r>
              <a:rPr lang="zh-CN" altLang="en-US"/>
              <a:t> </a:t>
            </a:r>
            <a:r>
              <a:rPr lang="en-US" altLang="zh-CN"/>
              <a:t>him</a:t>
            </a:r>
            <a:r>
              <a:rPr lang="zh-CN" altLang="en-US"/>
              <a:t> </a:t>
            </a:r>
            <a:r>
              <a:rPr lang="en-US" altLang="zh-CN"/>
              <a:t>too</a:t>
            </a:r>
            <a:r>
              <a:rPr lang="zh-CN" altLang="en-US"/>
              <a:t> </a:t>
            </a:r>
            <a:r>
              <a:rPr lang="en-US" altLang="zh-CN"/>
              <a:t>much.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6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Introduction:</a:t>
            </a:r>
            <a:r>
              <a:rPr lang="zh-CN" altLang="en-US"/>
              <a:t> </a:t>
            </a:r>
            <a:r>
              <a:rPr lang="zh-CN"/>
              <a:t>To build a MaxEnt Model</a:t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731450" y="1587325"/>
            <a:ext cx="2361300" cy="2301950"/>
            <a:chOff x="377975" y="1577850"/>
            <a:chExt cx="2361300" cy="2301950"/>
          </a:xfrm>
        </p:grpSpPr>
        <p:sp>
          <p:nvSpPr>
            <p:cNvPr id="62" name="Google Shape;62;p14"/>
            <p:cNvSpPr/>
            <p:nvPr/>
          </p:nvSpPr>
          <p:spPr>
            <a:xfrm>
              <a:off x="377975" y="1577850"/>
              <a:ext cx="2361300" cy="1987800"/>
            </a:xfrm>
            <a:prstGeom prst="roundRect">
              <a:avLst>
                <a:gd name="adj" fmla="val 4951"/>
              </a:avLst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Feature Selection</a:t>
              </a:r>
              <a:endParaRPr sz="18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chemeClr val="dk1"/>
                  </a:solidFill>
                </a:rPr>
                <a:t>    Select proper and precise features that can best help to distinguish a word entity from “others” and “name”.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2063975" y="3171800"/>
              <a:ext cx="675300" cy="708000"/>
            </a:xfrm>
            <a:prstGeom prst="rect">
              <a:avLst/>
            </a:prstGeom>
            <a:noFill/>
            <a:ln>
              <a:noFill/>
            </a:ln>
            <a:effectLst>
              <a:outerShdw blurRad="3286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400" b="1" i="1">
                  <a:solidFill>
                    <a:schemeClr val="dk1"/>
                  </a:solidFill>
                </a:rPr>
                <a:t>1</a:t>
              </a:r>
              <a:endParaRPr sz="3400" b="1" i="1">
                <a:solidFill>
                  <a:schemeClr val="dk1"/>
                </a:solidFill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3391350" y="1587325"/>
            <a:ext cx="2361300" cy="2301950"/>
            <a:chOff x="3037875" y="1577850"/>
            <a:chExt cx="2361300" cy="2301950"/>
          </a:xfrm>
        </p:grpSpPr>
        <p:sp>
          <p:nvSpPr>
            <p:cNvPr id="65" name="Google Shape;65;p14"/>
            <p:cNvSpPr/>
            <p:nvPr/>
          </p:nvSpPr>
          <p:spPr>
            <a:xfrm>
              <a:off x="3037875" y="1577850"/>
              <a:ext cx="2361300" cy="1987800"/>
            </a:xfrm>
            <a:prstGeom prst="roundRect">
              <a:avLst>
                <a:gd name="adj" fmla="val 4951"/>
              </a:avLst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Feature Weighting</a:t>
              </a:r>
              <a:endParaRPr sz="18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chemeClr val="dk1"/>
                  </a:solidFill>
                </a:rPr>
                <a:t>    Use the training methods to assign each feature an importance weight for further prediction.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4723875" y="3171800"/>
              <a:ext cx="675300" cy="708000"/>
            </a:xfrm>
            <a:prstGeom prst="rect">
              <a:avLst/>
            </a:prstGeom>
            <a:noFill/>
            <a:ln>
              <a:noFill/>
            </a:ln>
            <a:effectLst>
              <a:outerShdw blurRad="3286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400" b="1" i="1">
                  <a:solidFill>
                    <a:schemeClr val="dk1"/>
                  </a:solidFill>
                </a:rPr>
                <a:t>2</a:t>
              </a:r>
              <a:endParaRPr sz="3400" b="1" i="1">
                <a:solidFill>
                  <a:schemeClr val="dk1"/>
                </a:solidFill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6051250" y="1587325"/>
            <a:ext cx="2361300" cy="2301950"/>
            <a:chOff x="5697775" y="1577850"/>
            <a:chExt cx="2361300" cy="2301950"/>
          </a:xfrm>
        </p:grpSpPr>
        <p:sp>
          <p:nvSpPr>
            <p:cNvPr id="68" name="Google Shape;68;p14"/>
            <p:cNvSpPr/>
            <p:nvPr/>
          </p:nvSpPr>
          <p:spPr>
            <a:xfrm>
              <a:off x="5697775" y="1577850"/>
              <a:ext cx="2361300" cy="1987800"/>
            </a:xfrm>
            <a:prstGeom prst="roundRect">
              <a:avLst>
                <a:gd name="adj" fmla="val 4951"/>
              </a:avLst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Model Evaluation</a:t>
              </a:r>
              <a:endParaRPr sz="18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chemeClr val="dk1"/>
                  </a:solidFill>
                </a:rPr>
                <a:t>    The assigned values of weights determines the behavior of the model. The model predicts each word entity with the observed features and weights.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7383775" y="3171800"/>
              <a:ext cx="675300" cy="708000"/>
            </a:xfrm>
            <a:prstGeom prst="rect">
              <a:avLst/>
            </a:prstGeom>
            <a:noFill/>
            <a:ln>
              <a:noFill/>
            </a:ln>
            <a:effectLst>
              <a:outerShdw blurRad="3286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400" b="1" i="1">
                  <a:solidFill>
                    <a:schemeClr val="dk1"/>
                  </a:solidFill>
                </a:rPr>
                <a:t>3</a:t>
              </a:r>
              <a:endParaRPr sz="3400" b="1" i="1">
                <a:solidFill>
                  <a:schemeClr val="dk1"/>
                </a:solidFill>
              </a:endParaRPr>
            </a:p>
          </p:txBody>
        </p:sp>
      </p:grpSp>
      <p:sp>
        <p:nvSpPr>
          <p:cNvPr id="70" name="Google Shape;70;p14"/>
          <p:cNvSpPr/>
          <p:nvPr/>
        </p:nvSpPr>
        <p:spPr>
          <a:xfrm>
            <a:off x="3326250" y="1446425"/>
            <a:ext cx="2514300" cy="2442900"/>
          </a:xfrm>
          <a:prstGeom prst="rect">
            <a:avLst/>
          </a:prstGeom>
          <a:solidFill>
            <a:srgbClr val="212121">
              <a:alpha val="6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8C70-99A1-C031-170B-8B1A5F29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/ Evaluations and Demo / </a:t>
            </a:r>
            <a:r>
              <a:rPr lang="en-US" altLang="zh-CN"/>
              <a:t>Merge</a:t>
            </a:r>
            <a:r>
              <a:rPr lang="zh-CN" altLang="en-US"/>
              <a:t> </a:t>
            </a:r>
            <a:r>
              <a:rPr lang="en-US" altLang="zh-CN"/>
              <a:t>Library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endParaRPr lang="en-CN"/>
          </a:p>
        </p:txBody>
      </p:sp>
      <p:sp>
        <p:nvSpPr>
          <p:cNvPr id="4" name="Google Shape;179;p25">
            <a:extLst>
              <a:ext uri="{FF2B5EF4-FFF2-40B4-BE49-F238E27FC236}">
                <a16:creationId xmlns:a16="http://schemas.microsoft.com/office/drawing/2014/main" id="{8E6F6120-1DF0-02F9-ABB7-B81676C6CD56}"/>
              </a:ext>
            </a:extLst>
          </p:cNvPr>
          <p:cNvSpPr txBox="1">
            <a:spLocks/>
          </p:cNvSpPr>
          <p:nvPr/>
        </p:nvSpPr>
        <p:spPr>
          <a:xfrm>
            <a:off x="4572000" y="1152475"/>
            <a:ext cx="4260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/>
              <a:t>Library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r>
              <a:rPr lang="zh-CN" altLang="en-US"/>
              <a:t> </a:t>
            </a:r>
            <a:r>
              <a:rPr lang="en-US" altLang="zh-CN"/>
              <a:t>were</a:t>
            </a:r>
            <a:r>
              <a:rPr lang="zh-CN" altLang="en-US"/>
              <a:t> </a:t>
            </a:r>
            <a:r>
              <a:rPr lang="en-US" altLang="zh-CN"/>
              <a:t>dispersed</a:t>
            </a:r>
            <a:r>
              <a:rPr lang="zh-CN" altLang="en-US"/>
              <a:t> </a:t>
            </a:r>
            <a:r>
              <a:rPr lang="en-US" altLang="zh-CN"/>
              <a:t>at</a:t>
            </a:r>
            <a:r>
              <a:rPr lang="zh-CN" altLang="en-US"/>
              <a:t> </a:t>
            </a:r>
            <a:r>
              <a:rPr lang="en-US" altLang="zh-CN"/>
              <a:t>first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That</a:t>
            </a:r>
            <a:r>
              <a:rPr lang="zh-CN" altLang="en-US"/>
              <a:t> </a:t>
            </a:r>
            <a:r>
              <a:rPr lang="en-US" altLang="zh-CN"/>
              <a:t>is,</a:t>
            </a:r>
            <a:r>
              <a:rPr lang="zh-CN" altLang="en-US"/>
              <a:t> </a:t>
            </a:r>
            <a:r>
              <a:rPr lang="en-US" altLang="zh-CN"/>
              <a:t>one</a:t>
            </a:r>
            <a:r>
              <a:rPr lang="zh-CN" altLang="en-US"/>
              <a:t> </a:t>
            </a:r>
            <a:r>
              <a:rPr lang="en-US" altLang="zh-CN"/>
              <a:t>library</a:t>
            </a:r>
            <a:r>
              <a:rPr lang="zh-CN" altLang="en-US"/>
              <a:t> </a:t>
            </a:r>
            <a:r>
              <a:rPr lang="en-US" altLang="zh-CN"/>
              <a:t>matches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one</a:t>
            </a:r>
            <a:r>
              <a:rPr lang="zh-CN" altLang="en-US"/>
              <a:t> </a:t>
            </a:r>
            <a:r>
              <a:rPr lang="en-US" altLang="zh-CN"/>
              <a:t>feature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However,</a:t>
            </a:r>
            <a:r>
              <a:rPr lang="zh-CN" altLang="en-US"/>
              <a:t> </a:t>
            </a:r>
            <a:r>
              <a:rPr lang="en-US" altLang="zh-CN"/>
              <a:t>again,</a:t>
            </a:r>
            <a:r>
              <a:rPr lang="zh-CN" altLang="en-US"/>
              <a:t> </a:t>
            </a:r>
            <a:r>
              <a:rPr lang="en-US" altLang="zh-CN"/>
              <a:t>we</a:t>
            </a:r>
            <a:r>
              <a:rPr lang="zh-CN" altLang="en-US"/>
              <a:t> </a:t>
            </a:r>
            <a:r>
              <a:rPr lang="en-US" altLang="zh-CN"/>
              <a:t>don’t</a:t>
            </a:r>
            <a:r>
              <a:rPr lang="zh-CN" altLang="en-US"/>
              <a:t> </a:t>
            </a:r>
            <a:r>
              <a:rPr lang="en-US" altLang="zh-CN"/>
              <a:t>want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tell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model</a:t>
            </a:r>
            <a:r>
              <a:rPr lang="zh-CN" altLang="en-US"/>
              <a:t> </a:t>
            </a:r>
            <a:r>
              <a:rPr lang="en-US" altLang="zh-CN"/>
              <a:t>too</a:t>
            </a:r>
            <a:r>
              <a:rPr lang="zh-CN" altLang="en-US"/>
              <a:t> </a:t>
            </a:r>
            <a:r>
              <a:rPr lang="en-US" altLang="zh-CN"/>
              <a:t>much</a:t>
            </a:r>
            <a:r>
              <a:rPr lang="zh-CN" altLang="en-US"/>
              <a:t> </a:t>
            </a:r>
            <a:r>
              <a:rPr lang="en-US" altLang="zh-CN"/>
              <a:t>about</a:t>
            </a:r>
            <a:r>
              <a:rPr lang="zh-CN" altLang="en-US"/>
              <a:t> </a:t>
            </a:r>
            <a:r>
              <a:rPr lang="en-US" altLang="zh-CN"/>
              <a:t>“what</a:t>
            </a:r>
            <a:r>
              <a:rPr lang="zh-CN" altLang="en-US"/>
              <a:t> </a:t>
            </a:r>
            <a:r>
              <a:rPr lang="en-US" altLang="zh-CN"/>
              <a:t>not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do”,</a:t>
            </a:r>
            <a:r>
              <a:rPr lang="zh-CN" altLang="en-US"/>
              <a:t> </a:t>
            </a:r>
            <a:r>
              <a:rPr lang="en-US" altLang="zh-CN"/>
              <a:t>instead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what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do.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Therefore,</a:t>
            </a:r>
            <a:r>
              <a:rPr lang="zh-CN" altLang="en-US"/>
              <a:t> </a:t>
            </a:r>
            <a:r>
              <a:rPr lang="en-US" altLang="zh-CN"/>
              <a:t>these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r>
              <a:rPr lang="zh-CN" altLang="en-US"/>
              <a:t> </a:t>
            </a:r>
            <a:r>
              <a:rPr lang="en-US" altLang="zh-CN"/>
              <a:t>are</a:t>
            </a:r>
            <a:r>
              <a:rPr lang="zh-CN" altLang="en-US"/>
              <a:t> </a:t>
            </a:r>
            <a:r>
              <a:rPr lang="en-US" altLang="zh-CN"/>
              <a:t>merged</a:t>
            </a:r>
            <a:r>
              <a:rPr lang="zh-CN" altLang="en-US"/>
              <a:t> </a:t>
            </a:r>
            <a:r>
              <a:rPr lang="en-US" altLang="zh-CN"/>
              <a:t>into</a:t>
            </a:r>
            <a:r>
              <a:rPr lang="zh-CN" altLang="en-US"/>
              <a:t> </a:t>
            </a:r>
            <a:r>
              <a:rPr lang="en-US" altLang="zh-CN"/>
              <a:t>one.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29A71C0-BC33-2743-FC7F-7299F7E60CDE}"/>
                  </a:ext>
                </a:extLst>
              </p:cNvPr>
              <p:cNvSpPr/>
              <p:nvPr/>
            </p:nvSpPr>
            <p:spPr>
              <a:xfrm>
                <a:off x="311700" y="1248428"/>
                <a:ext cx="1476460" cy="429368"/>
              </a:xfrm>
              <a:prstGeom prst="roundRect">
                <a:avLst/>
              </a:prstGeom>
              <a:solidFill>
                <a:srgbClr val="B7D7A8"/>
              </a:solidFill>
              <a:ln>
                <a:solidFill>
                  <a:srgbClr val="3F613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names</a:t>
                </a:r>
                <a:endParaRPr lang="en-CN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29A71C0-BC33-2743-FC7F-7299F7E60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248428"/>
                <a:ext cx="1476460" cy="42936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3F613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35B0B9E-2EE4-812B-94A5-C355EDB6F427}"/>
              </a:ext>
            </a:extLst>
          </p:cNvPr>
          <p:cNvSpPr/>
          <p:nvPr/>
        </p:nvSpPr>
        <p:spPr>
          <a:xfrm>
            <a:off x="2167639" y="1248428"/>
            <a:ext cx="1476460" cy="429368"/>
          </a:xfrm>
          <a:prstGeom prst="roundRect">
            <a:avLst/>
          </a:prstGeom>
          <a:solidFill>
            <a:srgbClr val="B7D7A8"/>
          </a:solidFill>
          <a:ln>
            <a:solidFill>
              <a:srgbClr val="3F61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is_in_name</a:t>
            </a:r>
            <a:endParaRPr lang="en-C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B74416-1BB6-BEA5-AA15-DEC36FB0B55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788160" y="1463112"/>
            <a:ext cx="379479" cy="0"/>
          </a:xfrm>
          <a:prstGeom prst="straightConnector1">
            <a:avLst/>
          </a:prstGeom>
          <a:ln>
            <a:solidFill>
              <a:srgbClr val="B7D7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6666231-B722-2ED4-23C2-43140A880A81}"/>
                  </a:ext>
                </a:extLst>
              </p:cNvPr>
              <p:cNvSpPr/>
              <p:nvPr/>
            </p:nvSpPr>
            <p:spPr>
              <a:xfrm>
                <a:off x="311700" y="2018062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Months</a:t>
                </a:r>
                <a:endParaRPr lang="en-CN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6666231-B722-2ED4-23C2-43140A880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018062"/>
                <a:ext cx="1476460" cy="4293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F19F793-A2ED-05B3-2151-8BEDCC50D77C}"/>
              </a:ext>
            </a:extLst>
          </p:cNvPr>
          <p:cNvSpPr/>
          <p:nvPr/>
        </p:nvSpPr>
        <p:spPr>
          <a:xfrm>
            <a:off x="2167639" y="2022395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is_month</a:t>
            </a:r>
            <a:endParaRPr lang="en-C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874F7A-F49F-1748-A948-0CDADEEDFFF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1788160" y="2232746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A91DC44-60B6-5C0B-EF61-85365692E60D}"/>
                  </a:ext>
                </a:extLst>
              </p:cNvPr>
              <p:cNvSpPr/>
              <p:nvPr/>
            </p:nvSpPr>
            <p:spPr>
              <a:xfrm>
                <a:off x="311700" y="2585156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Week</a:t>
                </a:r>
                <a:endParaRPr lang="en-CN"/>
              </a:p>
            </p:txBody>
          </p:sp>
        </mc:Choice>
        <mc:Fallback xmlns="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A91DC44-60B6-5C0B-EF61-85365692E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585156"/>
                <a:ext cx="1476460" cy="42936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5CBAA8C-9C65-0673-E96F-3209F67CA4E3}"/>
              </a:ext>
            </a:extLst>
          </p:cNvPr>
          <p:cNvSpPr/>
          <p:nvPr/>
        </p:nvSpPr>
        <p:spPr>
          <a:xfrm>
            <a:off x="2167639" y="2589489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is_week</a:t>
            </a:r>
            <a:endParaRPr lang="en-C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BA0B65-89D1-18DA-75D3-3CF6F8041705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1788160" y="2799840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ECF49FD-E107-211C-B28E-FF40A5967454}"/>
                  </a:ext>
                </a:extLst>
              </p:cNvPr>
              <p:cNvSpPr/>
              <p:nvPr/>
            </p:nvSpPr>
            <p:spPr>
              <a:xfrm>
                <a:off x="311700" y="3147918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Country</a:t>
                </a:r>
                <a:endParaRPr lang="en-CN"/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ECF49FD-E107-211C-B28E-FF40A5967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147918"/>
                <a:ext cx="1476460" cy="4293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A8B2444-A5A9-0DDA-C455-6C382DBED01F}"/>
              </a:ext>
            </a:extLst>
          </p:cNvPr>
          <p:cNvSpPr/>
          <p:nvPr/>
        </p:nvSpPr>
        <p:spPr>
          <a:xfrm>
            <a:off x="2167639" y="3152250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is_country</a:t>
            </a:r>
            <a:endParaRPr lang="en-C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A3BC85-F063-E772-7276-3F122A164FB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1788160" y="3362602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83399CC-A663-5DA7-5ADF-81F540AB6E5D}"/>
                  </a:ext>
                </a:extLst>
              </p:cNvPr>
              <p:cNvSpPr/>
              <p:nvPr/>
            </p:nvSpPr>
            <p:spPr>
              <a:xfrm>
                <a:off x="311700" y="3706346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City</a:t>
                </a:r>
                <a:endParaRPr lang="en-CN"/>
              </a:p>
            </p:txBody>
          </p:sp>
        </mc:Choice>
        <mc:Fallback xmlns="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83399CC-A663-5DA7-5ADF-81F540AB6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706346"/>
                <a:ext cx="1476460" cy="4293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3746431-BF02-6C79-0127-ABAD2A8F7C60}"/>
              </a:ext>
            </a:extLst>
          </p:cNvPr>
          <p:cNvSpPr/>
          <p:nvPr/>
        </p:nvSpPr>
        <p:spPr>
          <a:xfrm>
            <a:off x="2167639" y="3710679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is_city</a:t>
            </a:r>
            <a:endParaRPr lang="en-C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9EFC21-53DD-AF1C-9DF8-A403AE854AA7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1788160" y="3921030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AACC5EC8-EE51-1863-5D45-75968B208F74}"/>
                  </a:ext>
                </a:extLst>
              </p:cNvPr>
              <p:cNvSpPr/>
              <p:nvPr/>
            </p:nvSpPr>
            <p:spPr>
              <a:xfrm>
                <a:off x="311700" y="4264774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StopWords</a:t>
                </a:r>
                <a:endParaRPr lang="en-CN"/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AACC5EC8-EE51-1863-5D45-75968B208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4264774"/>
                <a:ext cx="1476460" cy="42936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2DA6C34-9366-FEB9-76C9-8FAC709B7993}"/>
              </a:ext>
            </a:extLst>
          </p:cNvPr>
          <p:cNvSpPr/>
          <p:nvPr/>
        </p:nvSpPr>
        <p:spPr>
          <a:xfrm>
            <a:off x="2167639" y="4269107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is_stopwords</a:t>
            </a:r>
            <a:endParaRPr lang="en-C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5D5C27-FE3F-4D19-8981-FFEEC19369ED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1788160" y="4479458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551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8C70-99A1-C031-170B-8B1A5F29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/ Evaluations and Demo / </a:t>
            </a:r>
            <a:r>
              <a:rPr lang="en-US" altLang="zh-CN"/>
              <a:t>Merge</a:t>
            </a:r>
            <a:r>
              <a:rPr lang="zh-CN" altLang="en-US"/>
              <a:t> </a:t>
            </a:r>
            <a:r>
              <a:rPr lang="en-US" altLang="zh-CN"/>
              <a:t>Library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endParaRPr lang="en-CN"/>
          </a:p>
        </p:txBody>
      </p:sp>
      <p:sp>
        <p:nvSpPr>
          <p:cNvPr id="4" name="Google Shape;179;p25">
            <a:extLst>
              <a:ext uri="{FF2B5EF4-FFF2-40B4-BE49-F238E27FC236}">
                <a16:creationId xmlns:a16="http://schemas.microsoft.com/office/drawing/2014/main" id="{8E6F6120-1DF0-02F9-ABB7-B81676C6CD56}"/>
              </a:ext>
            </a:extLst>
          </p:cNvPr>
          <p:cNvSpPr txBox="1">
            <a:spLocks/>
          </p:cNvSpPr>
          <p:nvPr/>
        </p:nvSpPr>
        <p:spPr>
          <a:xfrm>
            <a:off x="4572000" y="1152475"/>
            <a:ext cx="4260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/>
              <a:t>Library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r>
              <a:rPr lang="zh-CN" altLang="en-US"/>
              <a:t> </a:t>
            </a:r>
            <a:r>
              <a:rPr lang="en-US" altLang="zh-CN"/>
              <a:t>were</a:t>
            </a:r>
            <a:r>
              <a:rPr lang="zh-CN" altLang="en-US"/>
              <a:t> </a:t>
            </a:r>
            <a:r>
              <a:rPr lang="en-US" altLang="zh-CN"/>
              <a:t>dispersed</a:t>
            </a:r>
            <a:r>
              <a:rPr lang="zh-CN" altLang="en-US"/>
              <a:t> </a:t>
            </a:r>
            <a:r>
              <a:rPr lang="en-US" altLang="zh-CN"/>
              <a:t>at</a:t>
            </a:r>
            <a:r>
              <a:rPr lang="zh-CN" altLang="en-US"/>
              <a:t> </a:t>
            </a:r>
            <a:r>
              <a:rPr lang="en-US" altLang="zh-CN"/>
              <a:t>first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That</a:t>
            </a:r>
            <a:r>
              <a:rPr lang="zh-CN" altLang="en-US"/>
              <a:t> </a:t>
            </a:r>
            <a:r>
              <a:rPr lang="en-US" altLang="zh-CN"/>
              <a:t>is,</a:t>
            </a:r>
            <a:r>
              <a:rPr lang="zh-CN" altLang="en-US"/>
              <a:t> </a:t>
            </a:r>
            <a:r>
              <a:rPr lang="en-US" altLang="zh-CN"/>
              <a:t>one</a:t>
            </a:r>
            <a:r>
              <a:rPr lang="zh-CN" altLang="en-US"/>
              <a:t> </a:t>
            </a:r>
            <a:r>
              <a:rPr lang="en-US" altLang="zh-CN"/>
              <a:t>library</a:t>
            </a:r>
            <a:r>
              <a:rPr lang="zh-CN" altLang="en-US"/>
              <a:t> </a:t>
            </a:r>
            <a:r>
              <a:rPr lang="en-US" altLang="zh-CN"/>
              <a:t>matches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one</a:t>
            </a:r>
            <a:r>
              <a:rPr lang="zh-CN" altLang="en-US"/>
              <a:t> </a:t>
            </a:r>
            <a:r>
              <a:rPr lang="en-US" altLang="zh-CN"/>
              <a:t>feature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However,</a:t>
            </a:r>
            <a:r>
              <a:rPr lang="zh-CN" altLang="en-US"/>
              <a:t> </a:t>
            </a:r>
            <a:r>
              <a:rPr lang="en-US" altLang="zh-CN"/>
              <a:t>again,</a:t>
            </a:r>
            <a:r>
              <a:rPr lang="zh-CN" altLang="en-US"/>
              <a:t> </a:t>
            </a:r>
            <a:r>
              <a:rPr lang="en-US" altLang="zh-CN"/>
              <a:t>we</a:t>
            </a:r>
            <a:r>
              <a:rPr lang="zh-CN" altLang="en-US"/>
              <a:t> </a:t>
            </a:r>
            <a:r>
              <a:rPr lang="en-US" altLang="zh-CN"/>
              <a:t>don’t</a:t>
            </a:r>
            <a:r>
              <a:rPr lang="zh-CN" altLang="en-US"/>
              <a:t> </a:t>
            </a:r>
            <a:r>
              <a:rPr lang="en-US" altLang="zh-CN"/>
              <a:t>want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tell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model</a:t>
            </a:r>
            <a:r>
              <a:rPr lang="zh-CN" altLang="en-US"/>
              <a:t> </a:t>
            </a:r>
            <a:r>
              <a:rPr lang="en-US" altLang="zh-CN"/>
              <a:t>too</a:t>
            </a:r>
            <a:r>
              <a:rPr lang="zh-CN" altLang="en-US"/>
              <a:t> </a:t>
            </a:r>
            <a:r>
              <a:rPr lang="en-US" altLang="zh-CN"/>
              <a:t>much</a:t>
            </a:r>
            <a:r>
              <a:rPr lang="zh-CN" altLang="en-US"/>
              <a:t> </a:t>
            </a:r>
            <a:r>
              <a:rPr lang="en-US" altLang="zh-CN"/>
              <a:t>about</a:t>
            </a:r>
            <a:r>
              <a:rPr lang="zh-CN" altLang="en-US"/>
              <a:t> </a:t>
            </a:r>
            <a:r>
              <a:rPr lang="en-US" altLang="zh-CN"/>
              <a:t>“what</a:t>
            </a:r>
            <a:r>
              <a:rPr lang="zh-CN" altLang="en-US"/>
              <a:t> </a:t>
            </a:r>
            <a:r>
              <a:rPr lang="en-US" altLang="zh-CN"/>
              <a:t>not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do”,</a:t>
            </a:r>
            <a:r>
              <a:rPr lang="zh-CN" altLang="en-US"/>
              <a:t> </a:t>
            </a:r>
            <a:r>
              <a:rPr lang="en-US" altLang="zh-CN"/>
              <a:t>instead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what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do.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Therefore,</a:t>
            </a:r>
            <a:r>
              <a:rPr lang="zh-CN" altLang="en-US"/>
              <a:t> </a:t>
            </a:r>
            <a:r>
              <a:rPr lang="en-US" altLang="zh-CN"/>
              <a:t>these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r>
              <a:rPr lang="zh-CN" altLang="en-US"/>
              <a:t> </a:t>
            </a:r>
            <a:r>
              <a:rPr lang="en-US" altLang="zh-CN"/>
              <a:t>are</a:t>
            </a:r>
            <a:r>
              <a:rPr lang="zh-CN" altLang="en-US"/>
              <a:t> </a:t>
            </a:r>
            <a:r>
              <a:rPr lang="en-US" altLang="zh-CN"/>
              <a:t>merged</a:t>
            </a:r>
            <a:r>
              <a:rPr lang="zh-CN" altLang="en-US"/>
              <a:t> </a:t>
            </a:r>
            <a:r>
              <a:rPr lang="en-US" altLang="zh-CN"/>
              <a:t>into</a:t>
            </a:r>
            <a:r>
              <a:rPr lang="zh-CN" altLang="en-US"/>
              <a:t> </a:t>
            </a:r>
            <a:r>
              <a:rPr lang="en-US" altLang="zh-CN"/>
              <a:t>one.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29A71C0-BC33-2743-FC7F-7299F7E60CDE}"/>
                  </a:ext>
                </a:extLst>
              </p:cNvPr>
              <p:cNvSpPr/>
              <p:nvPr/>
            </p:nvSpPr>
            <p:spPr>
              <a:xfrm>
                <a:off x="311700" y="1248428"/>
                <a:ext cx="1476460" cy="429368"/>
              </a:xfrm>
              <a:prstGeom prst="roundRect">
                <a:avLst/>
              </a:prstGeom>
              <a:solidFill>
                <a:srgbClr val="B7D7A8"/>
              </a:solidFill>
              <a:ln>
                <a:solidFill>
                  <a:srgbClr val="3F613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names</a:t>
                </a:r>
                <a:endParaRPr lang="en-CN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29A71C0-BC33-2743-FC7F-7299F7E60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248428"/>
                <a:ext cx="1476460" cy="42936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3F613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35B0B9E-2EE4-812B-94A5-C355EDB6F427}"/>
              </a:ext>
            </a:extLst>
          </p:cNvPr>
          <p:cNvSpPr/>
          <p:nvPr/>
        </p:nvSpPr>
        <p:spPr>
          <a:xfrm>
            <a:off x="2167639" y="1248428"/>
            <a:ext cx="1476460" cy="429368"/>
          </a:xfrm>
          <a:prstGeom prst="roundRect">
            <a:avLst/>
          </a:prstGeom>
          <a:solidFill>
            <a:srgbClr val="B7D7A8"/>
          </a:solidFill>
          <a:ln>
            <a:solidFill>
              <a:srgbClr val="3F61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is_in_name</a:t>
            </a:r>
            <a:endParaRPr lang="en-C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B74416-1BB6-BEA5-AA15-DEC36FB0B55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788160" y="1463112"/>
            <a:ext cx="379479" cy="0"/>
          </a:xfrm>
          <a:prstGeom prst="straightConnector1">
            <a:avLst/>
          </a:prstGeom>
          <a:ln>
            <a:solidFill>
              <a:srgbClr val="B7D7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6666231-B722-2ED4-23C2-43140A880A81}"/>
                  </a:ext>
                </a:extLst>
              </p:cNvPr>
              <p:cNvSpPr/>
              <p:nvPr/>
            </p:nvSpPr>
            <p:spPr>
              <a:xfrm>
                <a:off x="311700" y="2018062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Months</a:t>
                </a:r>
                <a:endParaRPr lang="en-CN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6666231-B722-2ED4-23C2-43140A880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018062"/>
                <a:ext cx="1476460" cy="4293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874F7A-F49F-1748-A948-0CDADEEDFFF8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1788160" y="2232746"/>
            <a:ext cx="379479" cy="1134188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A91DC44-60B6-5C0B-EF61-85365692E60D}"/>
                  </a:ext>
                </a:extLst>
              </p:cNvPr>
              <p:cNvSpPr/>
              <p:nvPr/>
            </p:nvSpPr>
            <p:spPr>
              <a:xfrm>
                <a:off x="311700" y="2585156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Week</a:t>
                </a:r>
                <a:endParaRPr lang="en-CN"/>
              </a:p>
            </p:txBody>
          </p:sp>
        </mc:Choice>
        <mc:Fallback xmlns="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A91DC44-60B6-5C0B-EF61-85365692E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585156"/>
                <a:ext cx="1476460" cy="42936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BA0B65-89D1-18DA-75D3-3CF6F8041705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1788160" y="2799840"/>
            <a:ext cx="379479" cy="567094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ECF49FD-E107-211C-B28E-FF40A5967454}"/>
                  </a:ext>
                </a:extLst>
              </p:cNvPr>
              <p:cNvSpPr/>
              <p:nvPr/>
            </p:nvSpPr>
            <p:spPr>
              <a:xfrm>
                <a:off x="311700" y="3147918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Country</a:t>
                </a:r>
                <a:endParaRPr lang="en-CN"/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ECF49FD-E107-211C-B28E-FF40A5967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147918"/>
                <a:ext cx="1476460" cy="4293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A8B2444-A5A9-0DDA-C455-6C382DBED01F}"/>
              </a:ext>
            </a:extLst>
          </p:cNvPr>
          <p:cNvSpPr/>
          <p:nvPr/>
        </p:nvSpPr>
        <p:spPr>
          <a:xfrm>
            <a:off x="2167639" y="3152250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is_not_likely_name</a:t>
            </a:r>
            <a:endParaRPr lang="en-CN" sz="11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A3BC85-F063-E772-7276-3F122A164FB1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1788160" y="3362602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83399CC-A663-5DA7-5ADF-81F540AB6E5D}"/>
                  </a:ext>
                </a:extLst>
              </p:cNvPr>
              <p:cNvSpPr/>
              <p:nvPr/>
            </p:nvSpPr>
            <p:spPr>
              <a:xfrm>
                <a:off x="311700" y="3706346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City</a:t>
                </a:r>
                <a:endParaRPr lang="en-CN"/>
              </a:p>
            </p:txBody>
          </p:sp>
        </mc:Choice>
        <mc:Fallback xmlns="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83399CC-A663-5DA7-5ADF-81F540AB6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706346"/>
                <a:ext cx="1476460" cy="4293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9EFC21-53DD-AF1C-9DF8-A403AE854AA7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 flipV="1">
            <a:off x="1788160" y="3366934"/>
            <a:ext cx="379479" cy="554096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AACC5EC8-EE51-1863-5D45-75968B208F74}"/>
                  </a:ext>
                </a:extLst>
              </p:cNvPr>
              <p:cNvSpPr/>
              <p:nvPr/>
            </p:nvSpPr>
            <p:spPr>
              <a:xfrm>
                <a:off x="311700" y="4264774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StopWords</a:t>
                </a:r>
                <a:endParaRPr lang="en-CN"/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AACC5EC8-EE51-1863-5D45-75968B208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4264774"/>
                <a:ext cx="1476460" cy="42936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5D5C27-FE3F-4D19-8981-FFEEC19369ED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1788160" y="3366934"/>
            <a:ext cx="379479" cy="1112524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520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E544-D98C-5694-2075-49258133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/ Evaluations and Demo / </a:t>
            </a:r>
            <a:r>
              <a:rPr lang="en-US" altLang="zh-CN"/>
              <a:t>Future</a:t>
            </a:r>
            <a:r>
              <a:rPr lang="zh-CN" altLang="en-US"/>
              <a:t> </a:t>
            </a:r>
            <a:r>
              <a:rPr lang="en-US" altLang="zh-CN"/>
              <a:t>Improvements</a:t>
            </a:r>
            <a:endParaRPr lang="en-C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FD4376-2D7D-22E1-8F47-FD0CE6477FA1}"/>
              </a:ext>
            </a:extLst>
          </p:cNvPr>
          <p:cNvGrpSpPr/>
          <p:nvPr/>
        </p:nvGrpSpPr>
        <p:grpSpPr>
          <a:xfrm>
            <a:off x="2108112" y="1560260"/>
            <a:ext cx="4927775" cy="2554842"/>
            <a:chOff x="2199480" y="1550100"/>
            <a:chExt cx="4927775" cy="255484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B73112C-3EE8-261C-E9CB-733EDA781B29}"/>
                </a:ext>
              </a:extLst>
            </p:cNvPr>
            <p:cNvGrpSpPr/>
            <p:nvPr/>
          </p:nvGrpSpPr>
          <p:grpSpPr>
            <a:xfrm>
              <a:off x="2199480" y="1550100"/>
              <a:ext cx="2098200" cy="2554842"/>
              <a:chOff x="693325" y="1550100"/>
              <a:chExt cx="2098200" cy="2554842"/>
            </a:xfrm>
          </p:grpSpPr>
          <p:sp>
            <p:nvSpPr>
              <p:cNvPr id="3" name="Google Shape;114;p18">
                <a:extLst>
                  <a:ext uri="{FF2B5EF4-FFF2-40B4-BE49-F238E27FC236}">
                    <a16:creationId xmlns:a16="http://schemas.microsoft.com/office/drawing/2014/main" id="{BAD91CAD-5D7E-4F7B-A0D6-830C75182910}"/>
                  </a:ext>
                </a:extLst>
              </p:cNvPr>
              <p:cNvSpPr txBox="1"/>
              <p:nvPr/>
            </p:nvSpPr>
            <p:spPr>
              <a:xfrm>
                <a:off x="693325" y="2843088"/>
                <a:ext cx="2098200" cy="12618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>
                    <a:solidFill>
                      <a:schemeClr val="dk1"/>
                    </a:solidFill>
                  </a:rPr>
                  <a:t>POS</a:t>
                </a:r>
                <a:r>
                  <a:rPr lang="zh-CN" altLang="en-US" sz="1800" b="1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800" b="1">
                    <a:solidFill>
                      <a:schemeClr val="dk1"/>
                    </a:solidFill>
                  </a:rPr>
                  <a:t>Features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300">
                    <a:solidFill>
                      <a:schemeClr val="dk1"/>
                    </a:solidFill>
                  </a:rPr>
                  <a:t>Part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of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Speech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Features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are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quite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effective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for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discriminating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entity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classes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.</a:t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sp>
            <p:nvSpPr>
              <p:cNvPr id="4" name="Google Shape;117;p18">
                <a:extLst>
                  <a:ext uri="{FF2B5EF4-FFF2-40B4-BE49-F238E27FC236}">
                    <a16:creationId xmlns:a16="http://schemas.microsoft.com/office/drawing/2014/main" id="{BFCA5301-7380-91CA-68B2-374C0B515498}"/>
                  </a:ext>
                </a:extLst>
              </p:cNvPr>
              <p:cNvSpPr/>
              <p:nvPr/>
            </p:nvSpPr>
            <p:spPr>
              <a:xfrm>
                <a:off x="693325" y="1550100"/>
                <a:ext cx="2098200" cy="1234200"/>
              </a:xfrm>
              <a:prstGeom prst="wedgeEllipseCallout">
                <a:avLst>
                  <a:gd name="adj1" fmla="val -38494"/>
                  <a:gd name="adj2" fmla="val 5335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 dirty="0">
                    <a:solidFill>
                      <a:schemeClr val="dk1"/>
                    </a:solidFill>
                  </a:rPr>
                  <a:t>POS</a:t>
                </a:r>
                <a:endParaRPr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92CB646-23EB-B8BA-C96E-7709F7927812}"/>
                </a:ext>
              </a:extLst>
            </p:cNvPr>
            <p:cNvGrpSpPr/>
            <p:nvPr/>
          </p:nvGrpSpPr>
          <p:grpSpPr>
            <a:xfrm>
              <a:off x="5029055" y="1550100"/>
              <a:ext cx="2098200" cy="2354787"/>
              <a:chOff x="3522900" y="1550100"/>
              <a:chExt cx="2098200" cy="2354787"/>
            </a:xfrm>
          </p:grpSpPr>
          <p:sp>
            <p:nvSpPr>
              <p:cNvPr id="5" name="Google Shape;114;p18">
                <a:extLst>
                  <a:ext uri="{FF2B5EF4-FFF2-40B4-BE49-F238E27FC236}">
                    <a16:creationId xmlns:a16="http://schemas.microsoft.com/office/drawing/2014/main" id="{77FC509D-BB27-9EC3-3706-8EF14D1E2B9E}"/>
                  </a:ext>
                </a:extLst>
              </p:cNvPr>
              <p:cNvSpPr txBox="1"/>
              <p:nvPr/>
            </p:nvSpPr>
            <p:spPr>
              <a:xfrm>
                <a:off x="3522900" y="2843088"/>
                <a:ext cx="2098200" cy="1061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 dirty="0">
                    <a:solidFill>
                      <a:schemeClr val="dk1"/>
                    </a:solidFill>
                  </a:rPr>
                  <a:t>Pre-Processing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300" dirty="0">
                    <a:solidFill>
                      <a:schemeClr val="dk1"/>
                    </a:solidFill>
                  </a:rPr>
                  <a:t>Pre-process</a:t>
                </a:r>
                <a:r>
                  <a:rPr lang="zh-CN" altLang="en-US" sz="1300" dirty="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 dirty="0">
                    <a:solidFill>
                      <a:schemeClr val="dk1"/>
                    </a:solidFill>
                  </a:rPr>
                  <a:t>training</a:t>
                </a:r>
                <a:r>
                  <a:rPr lang="zh-CN" altLang="en-US" sz="1300" dirty="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 dirty="0">
                    <a:solidFill>
                      <a:schemeClr val="dk1"/>
                    </a:solidFill>
                  </a:rPr>
                  <a:t>data</a:t>
                </a:r>
                <a:r>
                  <a:rPr lang="zh-CN" altLang="en-US" sz="1300" dirty="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 dirty="0">
                    <a:solidFill>
                      <a:schemeClr val="dk1"/>
                    </a:solidFill>
                  </a:rPr>
                  <a:t>to</a:t>
                </a:r>
                <a:r>
                  <a:rPr lang="zh-CN" altLang="en-US" sz="1300" dirty="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 dirty="0">
                    <a:solidFill>
                      <a:schemeClr val="dk1"/>
                    </a:solidFill>
                  </a:rPr>
                  <a:t>eliminate</a:t>
                </a:r>
                <a:r>
                  <a:rPr lang="zh-CN" altLang="en-US" sz="1300" dirty="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 dirty="0">
                    <a:solidFill>
                      <a:schemeClr val="dk1"/>
                    </a:solidFill>
                  </a:rPr>
                  <a:t>noise,</a:t>
                </a:r>
                <a:r>
                  <a:rPr lang="zh-CN" altLang="en-US" sz="1300" dirty="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 dirty="0">
                    <a:solidFill>
                      <a:schemeClr val="dk1"/>
                    </a:solidFill>
                  </a:rPr>
                  <a:t>using</a:t>
                </a:r>
                <a:r>
                  <a:rPr lang="zh-CN" altLang="en-US" sz="1300" dirty="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 dirty="0">
                    <a:solidFill>
                      <a:schemeClr val="dk1"/>
                    </a:solidFill>
                  </a:rPr>
                  <a:t>Support</a:t>
                </a:r>
                <a:r>
                  <a:rPr lang="zh-CN" altLang="en-US" sz="1300" dirty="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 dirty="0">
                    <a:solidFill>
                      <a:schemeClr val="dk1"/>
                    </a:solidFill>
                  </a:rPr>
                  <a:t>Vector</a:t>
                </a:r>
                <a:r>
                  <a:rPr lang="zh-CN" altLang="en-US" sz="1300" dirty="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 dirty="0">
                    <a:solidFill>
                      <a:schemeClr val="dk1"/>
                    </a:solidFill>
                  </a:rPr>
                  <a:t>Machine.</a:t>
                </a:r>
                <a:endParaRPr sz="1300" dirty="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1449050-D9A1-4A56-3438-6B1B83E754DF}"/>
                  </a:ext>
                </a:extLst>
              </p:cNvPr>
              <p:cNvGrpSpPr/>
              <p:nvPr/>
            </p:nvGrpSpPr>
            <p:grpSpPr>
              <a:xfrm>
                <a:off x="3522900" y="1550100"/>
                <a:ext cx="2098200" cy="1234200"/>
                <a:chOff x="3522900" y="1550100"/>
                <a:chExt cx="2098200" cy="1234200"/>
              </a:xfrm>
            </p:grpSpPr>
            <p:sp>
              <p:nvSpPr>
                <p:cNvPr id="7" name="Google Shape;117;p18">
                  <a:extLst>
                    <a:ext uri="{FF2B5EF4-FFF2-40B4-BE49-F238E27FC236}">
                      <a16:creationId xmlns:a16="http://schemas.microsoft.com/office/drawing/2014/main" id="{0A78C199-F51D-0748-1B4E-283B878A5D1E}"/>
                    </a:ext>
                  </a:extLst>
                </p:cNvPr>
                <p:cNvSpPr/>
                <p:nvPr/>
              </p:nvSpPr>
              <p:spPr>
                <a:xfrm>
                  <a:off x="3522900" y="1550100"/>
                  <a:ext cx="2098200" cy="1234200"/>
                </a:xfrm>
                <a:prstGeom prst="wedgeEllipseCallout">
                  <a:avLst>
                    <a:gd name="adj1" fmla="val -38494"/>
                    <a:gd name="adj2" fmla="val 53352"/>
                  </a:avLst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6D9B725B-0406-A68E-E25D-0315F4DB2B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087495" y="1700639"/>
                  <a:ext cx="969010" cy="933121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90130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311700" y="478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Evaluations and Demo / </a:t>
            </a:r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Live Demo</a:t>
            </a:r>
            <a:endParaRPr b="1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Thanks for Listening!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5"/>
          <p:cNvGrpSpPr/>
          <p:nvPr/>
        </p:nvGrpSpPr>
        <p:grpSpPr>
          <a:xfrm>
            <a:off x="978000" y="1922180"/>
            <a:ext cx="2033700" cy="1365582"/>
            <a:chOff x="949450" y="1914805"/>
            <a:chExt cx="2033700" cy="1365582"/>
          </a:xfrm>
        </p:grpSpPr>
        <p:pic>
          <p:nvPicPr>
            <p:cNvPr id="76" name="Google Shape;7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9813" y="1914805"/>
              <a:ext cx="505100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5"/>
            <p:cNvSpPr txBox="1"/>
            <p:nvPr/>
          </p:nvSpPr>
          <p:spPr>
            <a:xfrm>
              <a:off x="949450" y="2864888"/>
              <a:ext cx="2033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Feature Selection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6132300" y="1922175"/>
            <a:ext cx="2033700" cy="1544875"/>
            <a:chOff x="6103750" y="1914800"/>
            <a:chExt cx="2033700" cy="1544875"/>
          </a:xfrm>
        </p:grpSpPr>
        <p:pic>
          <p:nvPicPr>
            <p:cNvPr id="79" name="Google Shape;7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15863" y="1914800"/>
              <a:ext cx="809473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5"/>
            <p:cNvSpPr txBox="1"/>
            <p:nvPr/>
          </p:nvSpPr>
          <p:spPr>
            <a:xfrm>
              <a:off x="6103750" y="2813175"/>
              <a:ext cx="20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Evaluations and Demo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3583700" y="1922175"/>
            <a:ext cx="2033700" cy="1596600"/>
            <a:chOff x="3555150" y="1914800"/>
            <a:chExt cx="2033700" cy="1596600"/>
          </a:xfrm>
        </p:grpSpPr>
        <p:pic>
          <p:nvPicPr>
            <p:cNvPr id="82" name="Google Shape;82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87525" y="1914800"/>
              <a:ext cx="1368950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5"/>
            <p:cNvSpPr txBox="1"/>
            <p:nvPr/>
          </p:nvSpPr>
          <p:spPr>
            <a:xfrm>
              <a:off x="3555150" y="2864900"/>
              <a:ext cx="20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Frontend-Server Model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6"/>
          <p:cNvGrpSpPr/>
          <p:nvPr/>
        </p:nvGrpSpPr>
        <p:grpSpPr>
          <a:xfrm>
            <a:off x="3555150" y="1888955"/>
            <a:ext cx="2033700" cy="1365582"/>
            <a:chOff x="949450" y="1914805"/>
            <a:chExt cx="2033700" cy="1365582"/>
          </a:xfrm>
        </p:grpSpPr>
        <p:pic>
          <p:nvPicPr>
            <p:cNvPr id="89" name="Google Shape;8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9813" y="1914805"/>
              <a:ext cx="505100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6"/>
            <p:cNvSpPr txBox="1"/>
            <p:nvPr/>
          </p:nvSpPr>
          <p:spPr>
            <a:xfrm>
              <a:off x="949450" y="2864888"/>
              <a:ext cx="2033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Feature Selection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Feature Selection</a:t>
            </a:r>
            <a:endParaRPr/>
          </a:p>
        </p:txBody>
      </p:sp>
      <p:grpSp>
        <p:nvGrpSpPr>
          <p:cNvPr id="96" name="Google Shape;96;p17"/>
          <p:cNvGrpSpPr/>
          <p:nvPr/>
        </p:nvGrpSpPr>
        <p:grpSpPr>
          <a:xfrm>
            <a:off x="693325" y="1550100"/>
            <a:ext cx="2098200" cy="1877988"/>
            <a:chOff x="693325" y="1550100"/>
            <a:chExt cx="2098200" cy="1877988"/>
          </a:xfrm>
        </p:grpSpPr>
        <p:sp>
          <p:nvSpPr>
            <p:cNvPr id="97" name="Google Shape;97;p17"/>
            <p:cNvSpPr/>
            <p:nvPr/>
          </p:nvSpPr>
          <p:spPr>
            <a:xfrm>
              <a:off x="693325" y="1550100"/>
              <a:ext cx="2098200" cy="1234200"/>
            </a:xfrm>
            <a:prstGeom prst="wedgeEllipseCallout">
              <a:avLst>
                <a:gd name="adj1" fmla="val -38494"/>
                <a:gd name="adj2" fmla="val 53352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J</a:t>
              </a:r>
              <a:r>
                <a:rPr lang="zh-CN" sz="1800">
                  <a:solidFill>
                    <a:schemeClr val="dk1"/>
                  </a:solidFill>
                </a:rPr>
                <a:t>ohnson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M</a:t>
              </a:r>
              <a:r>
                <a:rPr lang="zh-CN" sz="1800">
                  <a:solidFill>
                    <a:schemeClr val="dk1"/>
                  </a:solidFill>
                </a:rPr>
                <a:t>ac</a:t>
              </a:r>
              <a:r>
                <a:rPr lang="zh-CN" sz="1800" b="1">
                  <a:solidFill>
                    <a:schemeClr val="dk1"/>
                  </a:solidFill>
                </a:rPr>
                <a:t>A</a:t>
              </a:r>
              <a:r>
                <a:rPr lang="zh-CN" sz="1800">
                  <a:solidFill>
                    <a:schemeClr val="dk1"/>
                  </a:solidFill>
                </a:rPr>
                <a:t>rthur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D.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…</a:t>
              </a:r>
              <a:endParaRPr/>
            </a:p>
          </p:txBody>
        </p:sp>
        <p:sp>
          <p:nvSpPr>
            <p:cNvPr id="98" name="Google Shape;98;p17"/>
            <p:cNvSpPr txBox="1"/>
            <p:nvPr/>
          </p:nvSpPr>
          <p:spPr>
            <a:xfrm>
              <a:off x="693325" y="2843088"/>
              <a:ext cx="2098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Internal Pattern Features</a:t>
              </a:r>
              <a:endParaRPr sz="13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99" name="Google Shape;99;p17"/>
          <p:cNvGrpSpPr/>
          <p:nvPr/>
        </p:nvGrpSpPr>
        <p:grpSpPr>
          <a:xfrm>
            <a:off x="3522900" y="1550100"/>
            <a:ext cx="2098200" cy="1677888"/>
            <a:chOff x="3522900" y="1550100"/>
            <a:chExt cx="2098200" cy="1677888"/>
          </a:xfrm>
        </p:grpSpPr>
        <p:sp>
          <p:nvSpPr>
            <p:cNvPr id="100" name="Google Shape;100;p17"/>
            <p:cNvSpPr/>
            <p:nvPr/>
          </p:nvSpPr>
          <p:spPr>
            <a:xfrm>
              <a:off x="3522900" y="1550100"/>
              <a:ext cx="2098200" cy="1234200"/>
            </a:xfrm>
            <a:prstGeom prst="wedgeEllipseCallout">
              <a:avLst>
                <a:gd name="adj1" fmla="val -38494"/>
                <a:gd name="adj2" fmla="val 53352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January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Tuesday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China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She</a:t>
              </a:r>
              <a:endParaRPr sz="1800" b="1">
                <a:solidFill>
                  <a:schemeClr val="dk1"/>
                </a:solidFill>
              </a:endParaRPr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3522900" y="2843088"/>
              <a:ext cx="2098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Library Features</a:t>
              </a:r>
              <a:endParaRPr sz="13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102" name="Google Shape;102;p17"/>
          <p:cNvGrpSpPr/>
          <p:nvPr/>
        </p:nvGrpSpPr>
        <p:grpSpPr>
          <a:xfrm>
            <a:off x="6352475" y="1550100"/>
            <a:ext cx="2098200" cy="1677888"/>
            <a:chOff x="6352475" y="1550100"/>
            <a:chExt cx="2098200" cy="1677888"/>
          </a:xfrm>
        </p:grpSpPr>
        <p:sp>
          <p:nvSpPr>
            <p:cNvPr id="103" name="Google Shape;103;p17"/>
            <p:cNvSpPr/>
            <p:nvPr/>
          </p:nvSpPr>
          <p:spPr>
            <a:xfrm>
              <a:off x="6352475" y="1550100"/>
              <a:ext cx="2098200" cy="1234200"/>
            </a:xfrm>
            <a:prstGeom prst="wedgeEllipseCallout">
              <a:avLst>
                <a:gd name="adj1" fmla="val -38494"/>
                <a:gd name="adj2" fmla="val 53352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solidFill>
                    <a:schemeClr val="dk1"/>
                  </a:solidFill>
                </a:rPr>
                <a:t>Attributive Clause</a:t>
              </a:r>
              <a:endParaRPr sz="13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solidFill>
                    <a:schemeClr val="dk1"/>
                  </a:solidFill>
                </a:rPr>
                <a:t>Start of Sentence</a:t>
              </a:r>
              <a:endParaRPr sz="13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solidFill>
                    <a:schemeClr val="dk1"/>
                  </a:solidFill>
                </a:rPr>
                <a:t>Positional Status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6352475" y="2843088"/>
              <a:ext cx="2098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Contextual Features</a:t>
              </a:r>
              <a:endParaRPr sz="1300" b="1"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105" name="Google Shape;105;p17"/>
          <p:cNvGraphicFramePr/>
          <p:nvPr/>
        </p:nvGraphicFramePr>
        <p:xfrm>
          <a:off x="693325" y="3428100"/>
          <a:ext cx="2098200" cy="109719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Internal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Analyzes word patterns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some specific pattern could distinguish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6" name="Google Shape;106;p17"/>
          <p:cNvGraphicFramePr/>
          <p:nvPr/>
        </p:nvGraphicFramePr>
        <p:xfrm>
          <a:off x="3522900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Semi-Internal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experiences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is in some class is likely or not likely to be classified as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7" name="Google Shape;107;p17"/>
          <p:cNvGraphicFramePr/>
          <p:nvPr/>
        </p:nvGraphicFramePr>
        <p:xfrm>
          <a:off x="6352475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External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contextual environment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has certain contextual environment is likely or not likely to be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" name="Google Shape;108;p17"/>
          <p:cNvSpPr txBox="1"/>
          <p:nvPr/>
        </p:nvSpPr>
        <p:spPr>
          <a:xfrm>
            <a:off x="311700" y="1017725"/>
            <a:ext cx="461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8 custom features + 3 baseline features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/ Feature Selection / Internal Pattern Features</a:t>
            </a:r>
            <a:endParaRPr dirty="0"/>
          </a:p>
        </p:txBody>
      </p:sp>
      <p:sp>
        <p:nvSpPr>
          <p:cNvPr id="114" name="Google Shape;114;p18"/>
          <p:cNvSpPr txBox="1"/>
          <p:nvPr/>
        </p:nvSpPr>
        <p:spPr>
          <a:xfrm>
            <a:off x="693325" y="2843088"/>
            <a:ext cx="2098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Internal Pattern Features</a:t>
            </a:r>
            <a:endParaRPr sz="1300" b="1">
              <a:solidFill>
                <a:schemeClr val="dk1"/>
              </a:solidFill>
            </a:endParaRPr>
          </a:p>
        </p:txBody>
      </p:sp>
      <p:graphicFrame>
        <p:nvGraphicFramePr>
          <p:cNvPr id="115" name="Google Shape;115;p18"/>
          <p:cNvGraphicFramePr/>
          <p:nvPr/>
        </p:nvGraphicFramePr>
        <p:xfrm>
          <a:off x="693325" y="3428100"/>
          <a:ext cx="2098200" cy="109719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Internal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Analyzes word patterns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Assumes that some specific pattern could distinguish names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6" name="Google Shape;116;p18"/>
          <p:cNvGraphicFramePr/>
          <p:nvPr/>
        </p:nvGraphicFramePr>
        <p:xfrm>
          <a:off x="3174925" y="1127525"/>
          <a:ext cx="5657350" cy="390132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75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5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Feature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Explanation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Match Examples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54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Positive Patterns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p_cap_low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Start with Capital Letter, and the rest of the letters are lowercase. There may be: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- A prime after the first letter;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- A second cap letter in the third or forth letter’s space.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In English, names always start with a capital letter. There are some special styles that is quite unique in names.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Jonathan, Jason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MacArthur, McDonald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O’Brien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p_cap_period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 single capital letter followed by a period.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In English, this pattern in most circumstances represent human name initials.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Donald </a:t>
                      </a: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J. </a:t>
                      </a: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Trump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George </a:t>
                      </a: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W. </a:t>
                      </a: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Bush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Negative Patterns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p_noun_like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 word that has an ending like a noun. Specifically: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-tion, -ment, -ness, -ship, -hood, -age, -ance, -ence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These suffixes are used to derive a noun from an adjective or adverb. These derivations are less likely to be names compared to other nouns.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movement, 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action, 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correctness, membership,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likelihood, 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usage, 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allowance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7" name="Google Shape;117;p18"/>
          <p:cNvSpPr/>
          <p:nvPr/>
        </p:nvSpPr>
        <p:spPr>
          <a:xfrm>
            <a:off x="693325" y="1550100"/>
            <a:ext cx="2098200" cy="1234200"/>
          </a:xfrm>
          <a:prstGeom prst="wedgeEllipseCallout">
            <a:avLst>
              <a:gd name="adj1" fmla="val -38494"/>
              <a:gd name="adj2" fmla="val 533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</a:rPr>
              <a:t>J</a:t>
            </a:r>
            <a:r>
              <a:rPr lang="zh-CN" sz="1800">
                <a:solidFill>
                  <a:schemeClr val="dk1"/>
                </a:solidFill>
              </a:rPr>
              <a:t>ohnson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</a:rPr>
              <a:t>M</a:t>
            </a:r>
            <a:r>
              <a:rPr lang="zh-CN" sz="1800">
                <a:solidFill>
                  <a:schemeClr val="dk1"/>
                </a:solidFill>
              </a:rPr>
              <a:t>ac</a:t>
            </a:r>
            <a:r>
              <a:rPr lang="zh-CN" sz="1800" b="1">
                <a:solidFill>
                  <a:schemeClr val="dk1"/>
                </a:solidFill>
              </a:rPr>
              <a:t>A</a:t>
            </a:r>
            <a:r>
              <a:rPr lang="zh-CN" sz="1800">
                <a:solidFill>
                  <a:schemeClr val="dk1"/>
                </a:solidFill>
              </a:rPr>
              <a:t>rthur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</a:rPr>
              <a:t>D.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…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Feature Selection / Library Features</a:t>
            </a:r>
            <a:endParaRPr/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693325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Semi-Internal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experiences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is in some class is likely or not likely to be classified as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4" name="Google Shape;124;p19"/>
          <p:cNvSpPr txBox="1"/>
          <p:nvPr/>
        </p:nvSpPr>
        <p:spPr>
          <a:xfrm>
            <a:off x="693325" y="28430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Library Features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693325" y="1550100"/>
            <a:ext cx="2098200" cy="1234200"/>
          </a:xfrm>
          <a:prstGeom prst="wedgeEllipseCallout">
            <a:avLst>
              <a:gd name="adj1" fmla="val -38494"/>
              <a:gd name="adj2" fmla="val 533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January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Tuesday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China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She</a:t>
            </a:r>
            <a:endParaRPr sz="1800" b="1">
              <a:solidFill>
                <a:schemeClr val="dk1"/>
              </a:solidFill>
            </a:endParaRPr>
          </a:p>
        </p:txBody>
      </p:sp>
      <p:graphicFrame>
        <p:nvGraphicFramePr>
          <p:cNvPr id="2" name="Google Shape;125;p19">
            <a:extLst>
              <a:ext uri="{FF2B5EF4-FFF2-40B4-BE49-F238E27FC236}">
                <a16:creationId xmlns:a16="http://schemas.microsoft.com/office/drawing/2014/main" id="{C167B64B-DE54-1056-C94A-43DF1855BB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1024894"/>
              </p:ext>
            </p:extLst>
          </p:nvPr>
        </p:nvGraphicFramePr>
        <p:xfrm>
          <a:off x="3174875" y="1127525"/>
          <a:ext cx="5657400" cy="269819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10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69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Libraries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Python Package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Examples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Positive Library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Useful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nltk.corpus.names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James, Jonathan, …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50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Negative Libraries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Week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self-defined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Tuesday, Wednesday, Thursday,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Month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self-defined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January, February, March, April,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Country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geonamescache.countries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China, Japan, United States,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City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geonamescache.cities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London, Zhuhai, Hong Kong, Macau,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Stopwords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nltk.corpus.stopwords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He, She, is, that,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Feature Selection / Contextual Features</a:t>
            </a:r>
            <a:endParaRPr/>
          </a:p>
        </p:txBody>
      </p:sp>
      <p:graphicFrame>
        <p:nvGraphicFramePr>
          <p:cNvPr id="132" name="Google Shape;132;p20"/>
          <p:cNvGraphicFramePr/>
          <p:nvPr/>
        </p:nvGraphicFramePr>
        <p:xfrm>
          <a:off x="693325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External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contextual environment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has certain contextual environment is likely or not likely to be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" name="Google Shape;133;p20"/>
          <p:cNvSpPr txBox="1"/>
          <p:nvPr/>
        </p:nvSpPr>
        <p:spPr>
          <a:xfrm>
            <a:off x="693325" y="28430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Contextual Features</a:t>
            </a:r>
            <a:endParaRPr sz="1300" b="1">
              <a:solidFill>
                <a:schemeClr val="dk1"/>
              </a:solidFill>
            </a:endParaRPr>
          </a:p>
        </p:txBody>
      </p:sp>
      <p:graphicFrame>
        <p:nvGraphicFramePr>
          <p:cNvPr id="134" name="Google Shape;134;p20"/>
          <p:cNvGraphicFramePr/>
          <p:nvPr/>
        </p:nvGraphicFramePr>
        <p:xfrm>
          <a:off x="3174925" y="1127525"/>
          <a:ext cx="5657400" cy="361607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58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5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Feature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Explanation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5475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 b="1">
                          <a:solidFill>
                            <a:schemeClr val="dk1"/>
                          </a:solidFill>
                        </a:rPr>
                        <a:t>Positive Context</a:t>
                      </a:r>
                      <a:endParaRPr sz="8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is_start_of_sentence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 word being at the start of a sentence.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- This word has position of 0.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- This word is after a concrete period.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It is highly likely that a word entity that fits the pattern of a name defined before  is the start of the sentence.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is_target_of_clause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Is the target of the restricted attributive clause.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We often refer someone with addition informations using restricted attributive clause. For instance: </a:t>
                      </a: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Jane, who was my friend, went to the park.</a:t>
                      </a: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 This clause puts high probability to the target entity that it is a name.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is_after_status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Is after the social status in English, like Mr., Ms.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It is very common to put names after social statuses.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5" name="Google Shape;135;p20"/>
          <p:cNvSpPr/>
          <p:nvPr/>
        </p:nvSpPr>
        <p:spPr>
          <a:xfrm>
            <a:off x="693325" y="1550100"/>
            <a:ext cx="2098200" cy="1234200"/>
          </a:xfrm>
          <a:prstGeom prst="wedgeEllipseCallout">
            <a:avLst>
              <a:gd name="adj1" fmla="val -38494"/>
              <a:gd name="adj2" fmla="val 533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Attributive Clause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Start of Sentence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Positional Status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Feature Selection / Contextual Features / Clause</a:t>
            </a:r>
            <a:endParaRPr/>
          </a:p>
        </p:txBody>
      </p:sp>
      <p:graphicFrame>
        <p:nvGraphicFramePr>
          <p:cNvPr id="141" name="Google Shape;141;p21"/>
          <p:cNvGraphicFramePr/>
          <p:nvPr/>
        </p:nvGraphicFramePr>
        <p:xfrm>
          <a:off x="693325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External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contextual environment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has certain contextual environment is likely or not likely to be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2" name="Google Shape;142;p21"/>
          <p:cNvSpPr txBox="1"/>
          <p:nvPr/>
        </p:nvSpPr>
        <p:spPr>
          <a:xfrm>
            <a:off x="693325" y="28430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Contextual Features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4294967295"/>
          </p:nvPr>
        </p:nvSpPr>
        <p:spPr>
          <a:xfrm>
            <a:off x="2864300" y="1152475"/>
            <a:ext cx="59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Attributive Clause Examples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B6D7A8"/>
                </a:solidFill>
              </a:rPr>
              <a:t>Donald J. Trump</a:t>
            </a:r>
            <a:r>
              <a:rPr lang="zh-CN" sz="1200" b="1">
                <a:solidFill>
                  <a:schemeClr val="dk1"/>
                </a:solidFill>
              </a:rPr>
              <a:t>, who</a:t>
            </a:r>
            <a:r>
              <a:rPr lang="zh-CN" sz="1200"/>
              <a:t> was a former US president, was a successful business man.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B6D7A8"/>
                </a:solidFill>
              </a:rPr>
              <a:t>Michael Rosen</a:t>
            </a:r>
            <a:r>
              <a:rPr lang="zh-CN" sz="1200" b="1">
                <a:solidFill>
                  <a:schemeClr val="dk1"/>
                </a:solidFill>
              </a:rPr>
              <a:t>, whose</a:t>
            </a:r>
            <a:r>
              <a:rPr lang="zh-CN" sz="1200"/>
              <a:t> son died before him, wrote </a:t>
            </a:r>
            <a:r>
              <a:rPr lang="zh-CN" sz="1200" i="1"/>
              <a:t>We’re Going on a Bear Hunt. </a:t>
            </a:r>
            <a:endParaRPr sz="1200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Clause Form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i="1">
                <a:solidFill>
                  <a:srgbClr val="B6D7A8"/>
                </a:solidFill>
              </a:rPr>
              <a:t>&lt;Entity&gt;</a:t>
            </a:r>
            <a:r>
              <a:rPr lang="zh-CN">
                <a:solidFill>
                  <a:schemeClr val="dk1"/>
                </a:solidFill>
              </a:rPr>
              <a:t>, who/whose</a:t>
            </a:r>
            <a:r>
              <a:rPr lang="zh-CN"/>
              <a:t> </a:t>
            </a:r>
            <a:r>
              <a:rPr lang="zh-CN" i="1"/>
              <a:t>&lt;verb-phrase&gt;.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2864300" y="3748100"/>
            <a:ext cx="209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B6D7A8"/>
                </a:solidFill>
              </a:rPr>
              <a:t>Highly Likely to be a name!</a:t>
            </a:r>
            <a:endParaRPr sz="1200">
              <a:solidFill>
                <a:srgbClr val="B6D7A8"/>
              </a:solidFill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693325" y="1550100"/>
            <a:ext cx="2098200" cy="1234200"/>
          </a:xfrm>
          <a:prstGeom prst="wedgeEllipseCallout">
            <a:avLst>
              <a:gd name="adj1" fmla="val -38494"/>
              <a:gd name="adj2" fmla="val 533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Attributive Clause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Start of Sentence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Positional Status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1464</Words>
  <Application>Microsoft Office PowerPoint</Application>
  <PresentationFormat>全屏显示(16:9)</PresentationFormat>
  <Paragraphs>271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Arial</vt:lpstr>
      <vt:lpstr>Cambria Math</vt:lpstr>
      <vt:lpstr>Simple Dark</vt:lpstr>
      <vt:lpstr>Implementation of Name Entity Recognition System and its Evaluation</vt:lpstr>
      <vt:lpstr>Introduction: To build a MaxEnt Model</vt:lpstr>
      <vt:lpstr>PowerPoint 演示文稿</vt:lpstr>
      <vt:lpstr>PowerPoint 演示文稿</vt:lpstr>
      <vt:lpstr>/ Feature Selection</vt:lpstr>
      <vt:lpstr>/ Feature Selection / Internal Pattern Features</vt:lpstr>
      <vt:lpstr>/ Feature Selection / Library Features</vt:lpstr>
      <vt:lpstr>/ Feature Selection / Contextual Features</vt:lpstr>
      <vt:lpstr>/ Feature Selection / Contextual Features / Clause</vt:lpstr>
      <vt:lpstr>PowerPoint 演示文稿</vt:lpstr>
      <vt:lpstr>/ Frontend-Server Model</vt:lpstr>
      <vt:lpstr>/ Frontend-Server Model / Frontend Framework</vt:lpstr>
      <vt:lpstr>/ Frontend-Server Model / Backend Framework</vt:lpstr>
      <vt:lpstr>/ Frontend-Server Model / Backend Framework</vt:lpstr>
      <vt:lpstr>/ Frontend-Server Model / Backend Framework</vt:lpstr>
      <vt:lpstr>PowerPoint 演示文稿</vt:lpstr>
      <vt:lpstr>/ Evaluations and Demo / </vt:lpstr>
      <vt:lpstr>/ Evaluations and Demo / Eliminate Features</vt:lpstr>
      <vt:lpstr>/ Evaluations and Demo / Eliminate Features</vt:lpstr>
      <vt:lpstr>/ Evaluations and Demo / Merge Library Features</vt:lpstr>
      <vt:lpstr>/ Evaluations and Demo / Merge Library Features</vt:lpstr>
      <vt:lpstr>/ Evaluations and Demo / Future Improvements</vt:lpstr>
      <vt:lpstr>/ Evaluations and Demo / 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Name Entity Recognition System and its Evaluation</dc:title>
  <cp:lastModifiedBy>yanzhen huang</cp:lastModifiedBy>
  <cp:revision>52</cp:revision>
  <dcterms:modified xsi:type="dcterms:W3CDTF">2024-04-18T12:51:47Z</dcterms:modified>
</cp:coreProperties>
</file>