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7" r:id="rId20"/>
    <p:sldId id="278" r:id="rId21"/>
    <p:sldId id="280" r:id="rId22"/>
    <p:sldId id="273" r:id="rId23"/>
    <p:sldId id="274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0A4"/>
    <a:srgbClr val="9E515D"/>
    <a:srgbClr val="B7D7A8"/>
    <a:srgbClr val="3F613D"/>
    <a:srgbClr val="2C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6B918B-F72C-421A-9C17-FBE2FA8D0C79}">
  <a:tblStyle styleId="{076B918B-F72C-421A-9C17-FBE2FA8D0C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5241" autoAdjust="0"/>
  </p:normalViewPr>
  <p:slideViewPr>
    <p:cSldViewPr snapToGrid="0">
      <p:cViewPr varScale="1">
        <p:scale>
          <a:sx n="110" d="100"/>
          <a:sy n="110" d="100"/>
        </p:scale>
        <p:origin x="1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d17da49b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d17da49b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d17da49b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d17da49b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1b04b3d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d1b04b3d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d1b04b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d1b04b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d1b04b3d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d1b04b3d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d1b04b3d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d1b04b3d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d17da49b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d17da49b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d36fb9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d36fb9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9685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326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36fb9c4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36fb9c4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114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0213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d4e519e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d4e519e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d1b04b3d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d1b04b3d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d17da49b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d17da49b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d17da49b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d17da49b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d17da49b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d17da49b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17da49b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d17da49b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d17da49b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d17da49b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d17da49b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d17da49b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1b04b3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1b04b3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35400" y="1054725"/>
            <a:ext cx="7273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1"/>
              <a:t>Implementation of Name Entity Recognition System and its Evaluation</a:t>
            </a:r>
            <a:endParaRPr sz="2500" b="1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52500" y="3107325"/>
          <a:ext cx="7239000" cy="106671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chemeClr val="lt2"/>
                          </a:solidFill>
                        </a:rPr>
                        <a:t>Group 28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Huang Yanzhen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DC126732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Che  Zirui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DC127901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2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151" name="Google Shape;15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2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1332088" y="3160588"/>
            <a:ext cx="209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Frontend Framework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dk1"/>
                </a:solidFill>
              </a:rPr>
              <a:t>HTML + CSS + JS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150" y="1554200"/>
            <a:ext cx="2146074" cy="1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5737650" y="3160588"/>
            <a:ext cx="209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Backend Framework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dk1"/>
                </a:solidFill>
              </a:rPr>
              <a:t>Django + Python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474" y="1808471"/>
            <a:ext cx="1756575" cy="10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Frontend Framework</a:t>
            </a:r>
            <a:endParaRPr/>
          </a:p>
        </p:txBody>
      </p:sp>
      <p:grpSp>
        <p:nvGrpSpPr>
          <p:cNvPr id="167" name="Google Shape;167;p24"/>
          <p:cNvGrpSpPr/>
          <p:nvPr/>
        </p:nvGrpSpPr>
        <p:grpSpPr>
          <a:xfrm>
            <a:off x="311700" y="1506950"/>
            <a:ext cx="2146074" cy="2129587"/>
            <a:chOff x="1308150" y="1554200"/>
            <a:chExt cx="2146074" cy="2129587"/>
          </a:xfrm>
        </p:grpSpPr>
        <p:sp>
          <p:nvSpPr>
            <p:cNvPr id="168" name="Google Shape;168;p24"/>
            <p:cNvSpPr txBox="1"/>
            <p:nvPr/>
          </p:nvSpPr>
          <p:spPr>
            <a:xfrm>
              <a:off x="1332088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Frontend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HTML + CSS + JS</a:t>
              </a:r>
              <a:endParaRPr sz="900">
                <a:solidFill>
                  <a:schemeClr val="dk1"/>
                </a:solidFill>
              </a:endParaRPr>
            </a:p>
          </p:txBody>
        </p:sp>
        <p:pic>
          <p:nvPicPr>
            <p:cNvPr id="169" name="Google Shape;16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8150" y="1554200"/>
              <a:ext cx="2146074" cy="160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24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HTML + CSS: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Structure &amp; Style of website.</a:t>
            </a:r>
            <a:endParaRPr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JavaScript: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Defines how the input query is submitted to the backend (XMLHTTPRequest, etc).</a:t>
            </a:r>
            <a:endParaRPr>
              <a:solidFill>
                <a:srgbClr val="9E9E9E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 how the response from the server is handled.</a:t>
            </a:r>
            <a:endParaRPr>
              <a:solidFill>
                <a:srgbClr val="9E9E9E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77" name="Google Shape;17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5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Django: Model-Template-View Framework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View: Defines how the backend respond to the frontend, facing some specific requests.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In this case: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predicted query of the MaxEnt Model is the response from the backend.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backend responds the frontend in JSON format.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175" y="1075438"/>
            <a:ext cx="1532538" cy="341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6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475" y="1761198"/>
            <a:ext cx="4173849" cy="2038727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26"/>
          <p:cNvSpPr/>
          <p:nvPr/>
        </p:nvSpPr>
        <p:spPr>
          <a:xfrm>
            <a:off x="4797050" y="2650125"/>
            <a:ext cx="2818200" cy="823500"/>
          </a:xfrm>
          <a:prstGeom prst="roundRect">
            <a:avLst>
              <a:gd name="adj" fmla="val 1961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7615250" y="3119625"/>
            <a:ext cx="119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1">
                <a:solidFill>
                  <a:srgbClr val="B6D7A8"/>
                </a:solidFill>
              </a:rPr>
              <a:t>Invoke Model</a:t>
            </a:r>
            <a:endParaRPr sz="1100" b="1">
              <a:solidFill>
                <a:srgbClr val="B6D7A8"/>
              </a:solidFill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8475" y="1062750"/>
            <a:ext cx="3116714" cy="572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8473" y="3879949"/>
            <a:ext cx="3250425" cy="10055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6"/>
          <p:cNvSpPr txBox="1"/>
          <p:nvPr/>
        </p:nvSpPr>
        <p:spPr>
          <a:xfrm>
            <a:off x="4314375" y="1149000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1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314375" y="2580463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2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314375" y="4182625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3</a:t>
            </a:r>
            <a:endParaRPr b="1">
              <a:solidFill>
                <a:srgbClr val="B6D7A8"/>
              </a:solidFill>
            </a:endParaRPr>
          </a:p>
        </p:txBody>
      </p:sp>
      <p:cxnSp>
        <p:nvCxnSpPr>
          <p:cNvPr id="197" name="Google Shape;197;p26"/>
          <p:cNvCxnSpPr>
            <a:stCxn id="192" idx="2"/>
          </p:cNvCxnSpPr>
          <p:nvPr/>
        </p:nvCxnSpPr>
        <p:spPr>
          <a:xfrm flipH="1">
            <a:off x="5395431" y="1635449"/>
            <a:ext cx="821400" cy="3273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6"/>
          <p:cNvCxnSpPr/>
          <p:nvPr/>
        </p:nvCxnSpPr>
        <p:spPr>
          <a:xfrm flipH="1">
            <a:off x="5355375" y="3779650"/>
            <a:ext cx="768600" cy="5202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6"/>
          <p:cNvCxnSpPr>
            <a:endCxn id="194" idx="3"/>
          </p:cNvCxnSpPr>
          <p:nvPr/>
        </p:nvCxnSpPr>
        <p:spPr>
          <a:xfrm rot="10800000" flipH="1">
            <a:off x="3914775" y="1349100"/>
            <a:ext cx="743700" cy="1377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6"/>
          <p:cNvCxnSpPr>
            <a:endCxn id="195" idx="3"/>
          </p:cNvCxnSpPr>
          <p:nvPr/>
        </p:nvCxnSpPr>
        <p:spPr>
          <a:xfrm rot="10800000" flipH="1">
            <a:off x="3601875" y="2780563"/>
            <a:ext cx="1056600" cy="7620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>
            <a:endCxn id="196" idx="3"/>
          </p:cNvCxnSpPr>
          <p:nvPr/>
        </p:nvCxnSpPr>
        <p:spPr>
          <a:xfrm>
            <a:off x="3917475" y="2722225"/>
            <a:ext cx="741000" cy="16605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207" name="Google Shape;207;p27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208" name="Google Shape;20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7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210" name="Google Shape;210;p27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618" y="1152475"/>
            <a:ext cx="466326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3555150" y="1799313"/>
            <a:ext cx="2033700" cy="1544875"/>
            <a:chOff x="6103750" y="1914800"/>
            <a:chExt cx="2033700" cy="1544875"/>
          </a:xfrm>
        </p:grpSpPr>
        <p:pic>
          <p:nvPicPr>
            <p:cNvPr id="217" name="Google Shape;21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28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311700" y="4475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Evaluations and Demo / 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2200"/>
            <a:ext cx="3128849" cy="15325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4">
            <a:alphaModFix/>
          </a:blip>
          <a:srcRect t="3938"/>
          <a:stretch/>
        </p:blipFill>
        <p:spPr>
          <a:xfrm>
            <a:off x="311700" y="3652100"/>
            <a:ext cx="3128850" cy="9042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6" name="Google Shape;226;p29"/>
          <p:cNvSpPr txBox="1"/>
          <p:nvPr/>
        </p:nvSpPr>
        <p:spPr>
          <a:xfrm>
            <a:off x="311700" y="12372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>
                <a:solidFill>
                  <a:schemeClr val="dk1"/>
                </a:solidFill>
              </a:rPr>
              <a:t>Final</a:t>
            </a:r>
            <a:r>
              <a:rPr lang="zh-CN" altLang="en-US" sz="1300">
                <a:solidFill>
                  <a:schemeClr val="dk1"/>
                </a:solidFill>
              </a:rPr>
              <a:t> </a:t>
            </a:r>
            <a:r>
              <a:rPr lang="zh-CN" sz="1300">
                <a:solidFill>
                  <a:schemeClr val="dk1"/>
                </a:solidFill>
              </a:rPr>
              <a:t>Training Result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311700" y="32671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>
                <a:solidFill>
                  <a:schemeClr val="dk1"/>
                </a:solidFill>
              </a:rPr>
              <a:t>Final</a:t>
            </a:r>
            <a:r>
              <a:rPr lang="zh-CN" altLang="en-US" sz="1300">
                <a:solidFill>
                  <a:schemeClr val="dk1"/>
                </a:solidFill>
              </a:rPr>
              <a:t> </a:t>
            </a:r>
            <a:r>
              <a:rPr lang="zh-CN" sz="1300">
                <a:solidFill>
                  <a:schemeClr val="dk1"/>
                </a:solidFill>
              </a:rPr>
              <a:t>Testing Result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6350" y="1572775"/>
            <a:ext cx="1807475" cy="2983601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9" name="Google Shape;229;p29"/>
          <p:cNvSpPr txBox="1"/>
          <p:nvPr/>
        </p:nvSpPr>
        <p:spPr>
          <a:xfrm>
            <a:off x="4056350" y="1187863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>
                <a:solidFill>
                  <a:schemeClr val="dk1"/>
                </a:solidFill>
              </a:rPr>
              <a:t>Final</a:t>
            </a:r>
            <a:r>
              <a:rPr lang="zh-CN" altLang="en-US" sz="1300">
                <a:solidFill>
                  <a:schemeClr val="dk1"/>
                </a:solidFill>
              </a:rPr>
              <a:t> </a:t>
            </a:r>
            <a:r>
              <a:rPr lang="zh-CN" sz="1300">
                <a:solidFill>
                  <a:schemeClr val="dk1"/>
                </a:solidFill>
              </a:rPr>
              <a:t>Show Examples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6539850" y="1622200"/>
            <a:ext cx="2465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-"/>
            </a:pPr>
            <a:r>
              <a:rPr lang="zh-CN" sz="1300">
                <a:solidFill>
                  <a:schemeClr val="lt2"/>
                </a:solidFill>
              </a:rPr>
              <a:t>Unbelievably “Good”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-"/>
            </a:pPr>
            <a:r>
              <a:rPr lang="zh-CN" sz="1300">
                <a:solidFill>
                  <a:schemeClr val="lt2"/>
                </a:solidFill>
              </a:rPr>
              <a:t>Recall too high, may indicate more overfitting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6806925" y="1237300"/>
            <a:ext cx="2025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What we think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Eliminate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graphicFrame>
        <p:nvGraphicFramePr>
          <p:cNvPr id="5" name="Google Shape;134;p20">
            <a:extLst>
              <a:ext uri="{FF2B5EF4-FFF2-40B4-BE49-F238E27FC236}">
                <a16:creationId xmlns:a16="http://schemas.microsoft.com/office/drawing/2014/main" id="{565E5C02-5FB8-BB46-0559-B37013025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198151"/>
              </p:ext>
            </p:extLst>
          </p:nvPr>
        </p:nvGraphicFramePr>
        <p:xfrm>
          <a:off x="311700" y="1288612"/>
          <a:ext cx="4189180" cy="3051457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87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88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3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Negative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Internal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Pattern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p_name_prefix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Status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p_possessive_like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Possessive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case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pronoun.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p_country_abbrev_like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Abbreviation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country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names.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Like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U.K.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U.S.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p_num_slash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set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numeric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descriptions.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For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instance,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12-20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61129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is_posessive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entity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“’s”.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285757"/>
                  </a:ext>
                </a:extLst>
              </a:tr>
            </a:tbl>
          </a:graphicData>
        </a:graphic>
      </p:graphicFrame>
      <p:graphicFrame>
        <p:nvGraphicFramePr>
          <p:cNvPr id="6" name="Google Shape;134;p20">
            <a:extLst>
              <a:ext uri="{FF2B5EF4-FFF2-40B4-BE49-F238E27FC236}">
                <a16:creationId xmlns:a16="http://schemas.microsoft.com/office/drawing/2014/main" id="{D4D270EC-A40A-7B5D-11D8-75A90BD53F4B}"/>
              </a:ext>
            </a:extLst>
          </p:cNvPr>
          <p:cNvGraphicFramePr/>
          <p:nvPr/>
        </p:nvGraphicFramePr>
        <p:xfrm>
          <a:off x="4643122" y="1288612"/>
          <a:ext cx="4189180" cy="3051457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87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88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3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Negative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Contextual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is_around_first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Status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is_last_word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Last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word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in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sentence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is_after_name_prefix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statuses,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like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Mr.,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Ms.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is_posessive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entity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“’s”.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61129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is_after_verb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verb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it.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0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59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Eliminate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3116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Negative</a:t>
            </a:r>
            <a:r>
              <a:rPr lang="zh-CN" altLang="en-US"/>
              <a:t> </a:t>
            </a:r>
            <a:r>
              <a:rPr lang="en-US" altLang="zh-CN"/>
              <a:t>Internal</a:t>
            </a:r>
            <a:r>
              <a:rPr lang="zh-CN" altLang="en-US"/>
              <a:t> </a:t>
            </a:r>
            <a:r>
              <a:rPr lang="en-US" altLang="zh-CN"/>
              <a:t>Pattern</a:t>
            </a:r>
            <a:r>
              <a:rPr lang="zh-CN" altLang="en-US"/>
              <a:t> </a:t>
            </a:r>
            <a:r>
              <a:rPr lang="en-US" altLang="zh-CN"/>
              <a:t>Features.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Helps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improve</a:t>
            </a:r>
            <a:r>
              <a:rPr lang="zh-CN" altLang="en-US"/>
              <a:t> </a:t>
            </a:r>
            <a:r>
              <a:rPr lang="en-US" altLang="zh-CN"/>
              <a:t>F-Score,</a:t>
            </a:r>
            <a:r>
              <a:rPr lang="zh-CN" altLang="en-US"/>
              <a:t> </a:t>
            </a:r>
            <a:r>
              <a:rPr lang="en-US" altLang="zh-CN"/>
              <a:t>especially</a:t>
            </a:r>
            <a:r>
              <a:rPr lang="zh-CN" altLang="en-US"/>
              <a:t> </a:t>
            </a:r>
            <a:r>
              <a:rPr lang="en-US" altLang="zh-CN"/>
              <a:t>recall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causes</a:t>
            </a:r>
            <a:r>
              <a:rPr lang="zh-CN" altLang="en-US"/>
              <a:t> </a:t>
            </a:r>
            <a:r>
              <a:rPr lang="en-US" altLang="zh-CN"/>
              <a:t>over-fitting.</a:t>
            </a:r>
            <a:r>
              <a:rPr lang="zh-CN" altLang="en-US"/>
              <a:t> </a:t>
            </a:r>
            <a:endParaRPr lang="en-US" altLang="zh-CN"/>
          </a:p>
          <a:p>
            <a:pPr marL="285750" indent="-285750">
              <a:buFontTx/>
              <a:buChar char="-"/>
            </a:pPr>
            <a:r>
              <a:rPr lang="en-US" altLang="zh-CN"/>
              <a:t>Disencourage</a:t>
            </a:r>
            <a:r>
              <a:rPr lang="zh-CN" altLang="en-US"/>
              <a:t> </a:t>
            </a:r>
            <a:r>
              <a:rPr lang="en-US" altLang="zh-CN"/>
              <a:t>innovation.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Synonym:</a:t>
            </a:r>
            <a:r>
              <a:rPr lang="zh-CN" altLang="en-US"/>
              <a:t> </a:t>
            </a:r>
            <a:r>
              <a:rPr lang="en-US" altLang="zh-CN"/>
              <a:t>You</a:t>
            </a:r>
            <a:r>
              <a:rPr lang="zh-CN" altLang="en-US"/>
              <a:t> </a:t>
            </a:r>
            <a:r>
              <a:rPr lang="en-US" altLang="zh-CN"/>
              <a:t>can’t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child</a:t>
            </a:r>
            <a:r>
              <a:rPr lang="zh-CN" altLang="en-US"/>
              <a:t> </a:t>
            </a:r>
            <a:r>
              <a:rPr lang="en-US" altLang="zh-CN"/>
              <a:t>successful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regulating</a:t>
            </a:r>
            <a:r>
              <a:rPr lang="zh-CN" altLang="en-US"/>
              <a:t> </a:t>
            </a:r>
            <a:r>
              <a:rPr lang="en-US" altLang="zh-CN"/>
              <a:t>him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Introduction:</a:t>
            </a:r>
            <a:r>
              <a:rPr lang="zh-CN" altLang="en-US"/>
              <a:t> </a:t>
            </a:r>
            <a:r>
              <a:rPr lang="zh-CN"/>
              <a:t>To build a MaxEnt Model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731450" y="1587325"/>
            <a:ext cx="2361300" cy="2301950"/>
            <a:chOff x="377975" y="1577850"/>
            <a:chExt cx="2361300" cy="2301950"/>
          </a:xfrm>
        </p:grpSpPr>
        <p:sp>
          <p:nvSpPr>
            <p:cNvPr id="62" name="Google Shape;62;p14"/>
            <p:cNvSpPr/>
            <p:nvPr/>
          </p:nvSpPr>
          <p:spPr>
            <a:xfrm>
              <a:off x="3779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Selection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Select proper and precise features that can best help to distinguish a word entity from “others” and “name”.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0639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1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391350" y="1587325"/>
            <a:ext cx="2361300" cy="2301950"/>
            <a:chOff x="3037875" y="1577850"/>
            <a:chExt cx="2361300" cy="2301950"/>
          </a:xfrm>
        </p:grpSpPr>
        <p:sp>
          <p:nvSpPr>
            <p:cNvPr id="65" name="Google Shape;65;p14"/>
            <p:cNvSpPr/>
            <p:nvPr/>
          </p:nvSpPr>
          <p:spPr>
            <a:xfrm>
              <a:off x="30378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Weighting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Use the training methods to assign each feature an importance weight for further prediction.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47238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2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6051250" y="1587325"/>
            <a:ext cx="2361300" cy="2301950"/>
            <a:chOff x="5697775" y="1577850"/>
            <a:chExt cx="2361300" cy="2301950"/>
          </a:xfrm>
        </p:grpSpPr>
        <p:sp>
          <p:nvSpPr>
            <p:cNvPr id="68" name="Google Shape;68;p14"/>
            <p:cNvSpPr/>
            <p:nvPr/>
          </p:nvSpPr>
          <p:spPr>
            <a:xfrm>
              <a:off x="56977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Model Evaluation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The assigned values of weights determines the behavior of the model. The model predicts each word entity with the observed features and weights.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73837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3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3326250" y="1446425"/>
            <a:ext cx="2514300" cy="2442900"/>
          </a:xfrm>
          <a:prstGeom prst="rect">
            <a:avLst/>
          </a:prstGeom>
          <a:solidFill>
            <a:srgbClr val="212121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Merge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were</a:t>
            </a:r>
            <a:r>
              <a:rPr lang="zh-CN" altLang="en-US"/>
              <a:t> </a:t>
            </a:r>
            <a:r>
              <a:rPr lang="en-US" altLang="zh-CN"/>
              <a:t>dispersed</a:t>
            </a:r>
            <a:r>
              <a:rPr lang="zh-CN" altLang="en-US"/>
              <a:t> </a:t>
            </a:r>
            <a:r>
              <a:rPr lang="en-US" altLang="zh-CN"/>
              <a:t>at</a:t>
            </a:r>
            <a:r>
              <a:rPr lang="zh-CN" altLang="en-US"/>
              <a:t> </a:t>
            </a:r>
            <a:r>
              <a:rPr lang="en-US" altLang="zh-CN"/>
              <a:t>first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That</a:t>
            </a:r>
            <a:r>
              <a:rPr lang="zh-CN" altLang="en-US"/>
              <a:t> </a:t>
            </a:r>
            <a:r>
              <a:rPr lang="en-US" altLang="zh-CN"/>
              <a:t>is,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matches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feature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again,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don’t</a:t>
            </a:r>
            <a:r>
              <a:rPr lang="zh-CN" altLang="en-US"/>
              <a:t> </a:t>
            </a:r>
            <a:r>
              <a:rPr lang="en-US" altLang="zh-CN"/>
              <a:t>want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tell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about</a:t>
            </a:r>
            <a:r>
              <a:rPr lang="zh-CN" altLang="en-US"/>
              <a:t> </a:t>
            </a:r>
            <a:r>
              <a:rPr lang="en-US" altLang="zh-CN"/>
              <a:t>“what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do”,</a:t>
            </a:r>
            <a:r>
              <a:rPr lang="zh-CN" altLang="en-US"/>
              <a:t> </a:t>
            </a:r>
            <a:r>
              <a:rPr lang="en-US" altLang="zh-CN"/>
              <a:t>instead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Therefore,</a:t>
            </a:r>
            <a:r>
              <a:rPr lang="zh-CN" altLang="en-US"/>
              <a:t> </a:t>
            </a:r>
            <a:r>
              <a:rPr lang="en-US" altLang="zh-CN"/>
              <a:t>these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merged</a:t>
            </a:r>
            <a:r>
              <a:rPr lang="zh-CN" altLang="en-US"/>
              <a:t> </a:t>
            </a:r>
            <a:r>
              <a:rPr lang="en-US" altLang="zh-CN"/>
              <a:t>into</a:t>
            </a:r>
            <a:r>
              <a:rPr lang="zh-CN" altLang="en-US"/>
              <a:t> </a:t>
            </a:r>
            <a:r>
              <a:rPr lang="en-US" altLang="zh-CN"/>
              <a:t>one.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/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solidFill>
                <a:srgbClr val="B7D7A8"/>
              </a:solidFill>
              <a:ln>
                <a:solidFill>
                  <a:srgbClr val="3F613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names</a:t>
                </a:r>
                <a:endParaRPr lang="en-CN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3F613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5B0B9E-2EE4-812B-94A5-C355EDB6F427}"/>
              </a:ext>
            </a:extLst>
          </p:cNvPr>
          <p:cNvSpPr/>
          <p:nvPr/>
        </p:nvSpPr>
        <p:spPr>
          <a:xfrm>
            <a:off x="2167639" y="1248428"/>
            <a:ext cx="1476460" cy="429368"/>
          </a:xfrm>
          <a:prstGeom prst="roundRect">
            <a:avLst/>
          </a:prstGeom>
          <a:solidFill>
            <a:srgbClr val="B7D7A8"/>
          </a:solidFill>
          <a:ln>
            <a:solidFill>
              <a:srgbClr val="3F61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is_in_name</a:t>
            </a:r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74416-1BB6-BEA5-AA15-DEC36FB0B55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88160" y="1463112"/>
            <a:ext cx="379479" cy="0"/>
          </a:xfrm>
          <a:prstGeom prst="straightConnector1">
            <a:avLst/>
          </a:prstGeom>
          <a:ln>
            <a:solidFill>
              <a:srgbClr val="B7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/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Months</a:t>
                </a:r>
                <a:endParaRPr lang="en-CN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F19F793-A2ED-05B3-2151-8BEDCC50D77C}"/>
              </a:ext>
            </a:extLst>
          </p:cNvPr>
          <p:cNvSpPr/>
          <p:nvPr/>
        </p:nvSpPr>
        <p:spPr>
          <a:xfrm>
            <a:off x="2167639" y="2022395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is_month</a:t>
            </a:r>
            <a:endParaRPr lang="en-C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74F7A-F49F-1748-A948-0CDADEEDFFF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788160" y="2232746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/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Week</a:t>
                </a:r>
                <a:endParaRPr lang="en-CN"/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5CBAA8C-9C65-0673-E96F-3209F67CA4E3}"/>
              </a:ext>
            </a:extLst>
          </p:cNvPr>
          <p:cNvSpPr/>
          <p:nvPr/>
        </p:nvSpPr>
        <p:spPr>
          <a:xfrm>
            <a:off x="2167639" y="2589489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is_week</a:t>
            </a:r>
            <a:endParaRPr lang="en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BA0B65-89D1-18DA-75D3-3CF6F804170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788160" y="2799840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/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Country</a:t>
                </a:r>
                <a:endParaRPr lang="en-CN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8B2444-A5A9-0DDA-C455-6C382DBED01F}"/>
              </a:ext>
            </a:extLst>
          </p:cNvPr>
          <p:cNvSpPr/>
          <p:nvPr/>
        </p:nvSpPr>
        <p:spPr>
          <a:xfrm>
            <a:off x="2167639" y="3152250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is_country</a:t>
            </a:r>
            <a:endParaRPr lang="en-C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A3BC85-F063-E772-7276-3F122A164F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788160" y="3362602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/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City</a:t>
                </a:r>
                <a:endParaRPr lang="en-CN"/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3746431-BF02-6C79-0127-ABAD2A8F7C60}"/>
              </a:ext>
            </a:extLst>
          </p:cNvPr>
          <p:cNvSpPr/>
          <p:nvPr/>
        </p:nvSpPr>
        <p:spPr>
          <a:xfrm>
            <a:off x="2167639" y="3710679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is_city</a:t>
            </a:r>
            <a:endParaRPr lang="en-C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EFC21-53DD-AF1C-9DF8-A403AE854AA7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1788160" y="3921030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/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StopWords</a:t>
                </a:r>
                <a:endParaRPr lang="en-CN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2DA6C34-9366-FEB9-76C9-8FAC709B7993}"/>
              </a:ext>
            </a:extLst>
          </p:cNvPr>
          <p:cNvSpPr/>
          <p:nvPr/>
        </p:nvSpPr>
        <p:spPr>
          <a:xfrm>
            <a:off x="2167639" y="4269107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is_stopwords</a:t>
            </a:r>
            <a:endParaRPr lang="en-C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5D5C27-FE3F-4D19-8981-FFEEC19369E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1788160" y="4479458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5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Merge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were</a:t>
            </a:r>
            <a:r>
              <a:rPr lang="zh-CN" altLang="en-US"/>
              <a:t> </a:t>
            </a:r>
            <a:r>
              <a:rPr lang="en-US" altLang="zh-CN"/>
              <a:t>dispersed</a:t>
            </a:r>
            <a:r>
              <a:rPr lang="zh-CN" altLang="en-US"/>
              <a:t> </a:t>
            </a:r>
            <a:r>
              <a:rPr lang="en-US" altLang="zh-CN"/>
              <a:t>at</a:t>
            </a:r>
            <a:r>
              <a:rPr lang="zh-CN" altLang="en-US"/>
              <a:t> </a:t>
            </a:r>
            <a:r>
              <a:rPr lang="en-US" altLang="zh-CN"/>
              <a:t>first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That</a:t>
            </a:r>
            <a:r>
              <a:rPr lang="zh-CN" altLang="en-US"/>
              <a:t> </a:t>
            </a:r>
            <a:r>
              <a:rPr lang="en-US" altLang="zh-CN"/>
              <a:t>is,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matches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feature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again,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don’t</a:t>
            </a:r>
            <a:r>
              <a:rPr lang="zh-CN" altLang="en-US"/>
              <a:t> </a:t>
            </a:r>
            <a:r>
              <a:rPr lang="en-US" altLang="zh-CN"/>
              <a:t>want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tell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about</a:t>
            </a:r>
            <a:r>
              <a:rPr lang="zh-CN" altLang="en-US"/>
              <a:t> </a:t>
            </a:r>
            <a:r>
              <a:rPr lang="en-US" altLang="zh-CN"/>
              <a:t>“what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do”,</a:t>
            </a:r>
            <a:r>
              <a:rPr lang="zh-CN" altLang="en-US"/>
              <a:t> </a:t>
            </a:r>
            <a:r>
              <a:rPr lang="en-US" altLang="zh-CN"/>
              <a:t>instead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Therefore,</a:t>
            </a:r>
            <a:r>
              <a:rPr lang="zh-CN" altLang="en-US"/>
              <a:t> </a:t>
            </a:r>
            <a:r>
              <a:rPr lang="en-US" altLang="zh-CN"/>
              <a:t>these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merged</a:t>
            </a:r>
            <a:r>
              <a:rPr lang="zh-CN" altLang="en-US"/>
              <a:t> </a:t>
            </a:r>
            <a:r>
              <a:rPr lang="en-US" altLang="zh-CN"/>
              <a:t>into</a:t>
            </a:r>
            <a:r>
              <a:rPr lang="zh-CN" altLang="en-US"/>
              <a:t> </a:t>
            </a:r>
            <a:r>
              <a:rPr lang="en-US" altLang="zh-CN"/>
              <a:t>one.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/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solidFill>
                <a:srgbClr val="B7D7A8"/>
              </a:solidFill>
              <a:ln>
                <a:solidFill>
                  <a:srgbClr val="3F613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names</a:t>
                </a:r>
                <a:endParaRPr lang="en-CN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3F613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5B0B9E-2EE4-812B-94A5-C355EDB6F427}"/>
              </a:ext>
            </a:extLst>
          </p:cNvPr>
          <p:cNvSpPr/>
          <p:nvPr/>
        </p:nvSpPr>
        <p:spPr>
          <a:xfrm>
            <a:off x="2167639" y="1248428"/>
            <a:ext cx="1476460" cy="429368"/>
          </a:xfrm>
          <a:prstGeom prst="roundRect">
            <a:avLst/>
          </a:prstGeom>
          <a:solidFill>
            <a:srgbClr val="B7D7A8"/>
          </a:solidFill>
          <a:ln>
            <a:solidFill>
              <a:srgbClr val="3F61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is_in_name</a:t>
            </a:r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74416-1BB6-BEA5-AA15-DEC36FB0B55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88160" y="1463112"/>
            <a:ext cx="379479" cy="0"/>
          </a:xfrm>
          <a:prstGeom prst="straightConnector1">
            <a:avLst/>
          </a:prstGeom>
          <a:ln>
            <a:solidFill>
              <a:srgbClr val="B7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/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Months</a:t>
                </a:r>
                <a:endParaRPr lang="en-CN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74F7A-F49F-1748-A948-0CDADEEDFFF8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1788160" y="2232746"/>
            <a:ext cx="379479" cy="1134188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/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Week</a:t>
                </a:r>
                <a:endParaRPr lang="en-CN"/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BA0B65-89D1-18DA-75D3-3CF6F8041705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1788160" y="2799840"/>
            <a:ext cx="379479" cy="567094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/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Country</a:t>
                </a:r>
                <a:endParaRPr lang="en-CN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8B2444-A5A9-0DDA-C455-6C382DBED01F}"/>
              </a:ext>
            </a:extLst>
          </p:cNvPr>
          <p:cNvSpPr/>
          <p:nvPr/>
        </p:nvSpPr>
        <p:spPr>
          <a:xfrm>
            <a:off x="2167639" y="3152250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is_not_likely_name</a:t>
            </a:r>
            <a:endParaRPr lang="en-CN" sz="11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A3BC85-F063-E772-7276-3F122A164FB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788160" y="3362602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/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City</a:t>
                </a:r>
                <a:endParaRPr lang="en-CN"/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EFC21-53DD-AF1C-9DF8-A403AE854AA7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1788160" y="3366934"/>
            <a:ext cx="379479" cy="554096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/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StopWords</a:t>
                </a:r>
                <a:endParaRPr lang="en-CN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5D5C27-FE3F-4D19-8981-FFEEC19369ED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1788160" y="3366934"/>
            <a:ext cx="379479" cy="1112524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2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311700" y="478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Evaluations and Demo / 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Live Demo</a:t>
            </a:r>
            <a:endParaRPr b="1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Thanks for Listening!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5"/>
          <p:cNvGrpSpPr/>
          <p:nvPr/>
        </p:nvGrpSpPr>
        <p:grpSpPr>
          <a:xfrm>
            <a:off x="978000" y="1922180"/>
            <a:ext cx="2033700" cy="1365582"/>
            <a:chOff x="949450" y="1914805"/>
            <a:chExt cx="2033700" cy="1365582"/>
          </a:xfrm>
        </p:grpSpPr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5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6132300" y="1922175"/>
            <a:ext cx="2033700" cy="1544875"/>
            <a:chOff x="6103750" y="1914800"/>
            <a:chExt cx="2033700" cy="1544875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6"/>
          <p:cNvGrpSpPr/>
          <p:nvPr/>
        </p:nvGrpSpPr>
        <p:grpSpPr>
          <a:xfrm>
            <a:off x="3555150" y="1888955"/>
            <a:ext cx="2033700" cy="1365582"/>
            <a:chOff x="949450" y="1914805"/>
            <a:chExt cx="2033700" cy="1365582"/>
          </a:xfrm>
        </p:grpSpPr>
        <p:pic>
          <p:nvPicPr>
            <p:cNvPr id="89" name="Google Shape;8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693325" y="1550100"/>
            <a:ext cx="2098200" cy="1877988"/>
            <a:chOff x="693325" y="1550100"/>
            <a:chExt cx="2098200" cy="1877988"/>
          </a:xfrm>
        </p:grpSpPr>
        <p:sp>
          <p:nvSpPr>
            <p:cNvPr id="97" name="Google Shape;97;p17"/>
            <p:cNvSpPr/>
            <p:nvPr/>
          </p:nvSpPr>
          <p:spPr>
            <a:xfrm>
              <a:off x="69332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J</a:t>
              </a:r>
              <a:r>
                <a:rPr lang="zh-CN" sz="1800">
                  <a:solidFill>
                    <a:schemeClr val="dk1"/>
                  </a:solidFill>
                </a:rPr>
                <a:t>ohnson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</a:t>
              </a:r>
              <a:r>
                <a:rPr lang="zh-CN" sz="1800">
                  <a:solidFill>
                    <a:schemeClr val="dk1"/>
                  </a:solidFill>
                </a:rPr>
                <a:t>ac</a:t>
              </a:r>
              <a:r>
                <a:rPr lang="zh-CN" sz="1800" b="1">
                  <a:solidFill>
                    <a:schemeClr val="dk1"/>
                  </a:solidFill>
                </a:rPr>
                <a:t>A</a:t>
              </a:r>
              <a:r>
                <a:rPr lang="zh-CN" sz="1800">
                  <a:solidFill>
                    <a:schemeClr val="dk1"/>
                  </a:solidFill>
                </a:rPr>
                <a:t>rthur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D.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…</a:t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693325" y="2843088"/>
              <a:ext cx="2098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Internal Pattern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3522900" y="1550100"/>
            <a:ext cx="2098200" cy="1677888"/>
            <a:chOff x="3522900" y="1550100"/>
            <a:chExt cx="2098200" cy="1677888"/>
          </a:xfrm>
        </p:grpSpPr>
        <p:sp>
          <p:nvSpPr>
            <p:cNvPr id="100" name="Google Shape;100;p17"/>
            <p:cNvSpPr/>
            <p:nvPr/>
          </p:nvSpPr>
          <p:spPr>
            <a:xfrm>
              <a:off x="3522900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January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Tuesday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China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She</a:t>
              </a:r>
              <a:endParaRPr sz="1800" b="1"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3522900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Library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6352475" y="1550100"/>
            <a:ext cx="2098200" cy="1677888"/>
            <a:chOff x="6352475" y="1550100"/>
            <a:chExt cx="2098200" cy="1677888"/>
          </a:xfrm>
        </p:grpSpPr>
        <p:sp>
          <p:nvSpPr>
            <p:cNvPr id="103" name="Google Shape;103;p17"/>
            <p:cNvSpPr/>
            <p:nvPr/>
          </p:nvSpPr>
          <p:spPr>
            <a:xfrm>
              <a:off x="635247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Attributive Clause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Start of Sentence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Positional Status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6352475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Contextual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105" name="Google Shape;105;p17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3522900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635247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Google Shape;108;p17"/>
          <p:cNvSpPr txBox="1"/>
          <p:nvPr/>
        </p:nvSpPr>
        <p:spPr>
          <a:xfrm>
            <a:off x="311700" y="1017725"/>
            <a:ext cx="461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8 custom features + 3 baseline features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/ Feature Selection / Internal Pattern Features</a:t>
            </a:r>
            <a:endParaRPr dirty="0"/>
          </a:p>
        </p:txBody>
      </p:sp>
      <p:sp>
        <p:nvSpPr>
          <p:cNvPr id="114" name="Google Shape;114;p18"/>
          <p:cNvSpPr txBox="1"/>
          <p:nvPr/>
        </p:nvSpPr>
        <p:spPr>
          <a:xfrm>
            <a:off x="693325" y="2843088"/>
            <a:ext cx="2098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Internal Pattern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6" name="Google Shape;116;p18"/>
          <p:cNvGraphicFramePr/>
          <p:nvPr/>
        </p:nvGraphicFramePr>
        <p:xfrm>
          <a:off x="3174925" y="1127525"/>
          <a:ext cx="5657350" cy="390132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75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Match 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p_cap_low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Start with Capital Letter, and the rest of the letters are lowercase. There may be: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prime after the first letter;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second cap letter in the third or forth letter’s space.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names always start with a capital letter. There are some special styles that is quite unique in names.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Jonathan, Jason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MacArthur, McDonald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O’Brien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p_cap_period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single capital letter followed by a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this pattern in most circumstances represent human name initials.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Donald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J.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Trump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George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W.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Bush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p_noun_like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that has an ending like a noun. Specifically: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-tion, -ment, -ness, -ship, -hood, -age, -ance, -ence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These suffixes are used to derive a noun from an adjective or adverb. These derivations are less likely to be names compared to other nouns.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movement,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action,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correctness, membership,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likelihood,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usage,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allowance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" name="Google Shape;117;p18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J</a:t>
            </a:r>
            <a:r>
              <a:rPr lang="zh-CN" sz="1800">
                <a:solidFill>
                  <a:schemeClr val="dk1"/>
                </a:solidFill>
              </a:rPr>
              <a:t>ohnson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M</a:t>
            </a:r>
            <a:r>
              <a:rPr lang="zh-CN" sz="1800">
                <a:solidFill>
                  <a:schemeClr val="dk1"/>
                </a:solidFill>
              </a:rPr>
              <a:t>ac</a:t>
            </a:r>
            <a:r>
              <a:rPr lang="zh-CN" sz="1800" b="1">
                <a:solidFill>
                  <a:schemeClr val="dk1"/>
                </a:solidFill>
              </a:rPr>
              <a:t>A</a:t>
            </a:r>
            <a:r>
              <a:rPr lang="zh-CN" sz="1800">
                <a:solidFill>
                  <a:schemeClr val="dk1"/>
                </a:solidFill>
              </a:rPr>
              <a:t>rthur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D.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…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Library Features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Library Features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January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Tuesday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China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She</a:t>
            </a:r>
            <a:endParaRPr sz="1800" b="1">
              <a:solidFill>
                <a:schemeClr val="dk1"/>
              </a:solidFill>
            </a:endParaRPr>
          </a:p>
        </p:txBody>
      </p:sp>
      <p:graphicFrame>
        <p:nvGraphicFramePr>
          <p:cNvPr id="2" name="Google Shape;125;p19">
            <a:extLst>
              <a:ext uri="{FF2B5EF4-FFF2-40B4-BE49-F238E27FC236}">
                <a16:creationId xmlns:a16="http://schemas.microsoft.com/office/drawing/2014/main" id="{C167B64B-DE54-1056-C94A-43DF1855B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024894"/>
              </p:ext>
            </p:extLst>
          </p:nvPr>
        </p:nvGraphicFramePr>
        <p:xfrm>
          <a:off x="3174875" y="1127525"/>
          <a:ext cx="5657400" cy="2698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10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9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Libraries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Python Package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Library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Useful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nltk.corpus.names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James, Jonathan, …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Libraries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Week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Tuesday, Wednesday, Thursday,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Month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January, February, March, April,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Country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geonamescache.countries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China, Japan, United States,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City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geonamescache.cities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London, Zhuhai, Hong Kong, Macau,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He, She, is, that,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Contextual Features</a:t>
            </a:r>
            <a:endParaRPr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Google Shape;133;p20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3174925" y="1127525"/>
          <a:ext cx="5657400" cy="361607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58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 b="1">
                          <a:solidFill>
                            <a:schemeClr val="dk1"/>
                          </a:solidFill>
                        </a:rPr>
                        <a:t>Positive Context</a:t>
                      </a:r>
                      <a:endParaRPr sz="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is_start_of_sentence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being at the start of a sentence.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has position of 0.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is after a concrete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highly likely that a word entity that fits the pattern of a name defined before  is the start of the sentence.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is_target_of_clause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the target of the restricted attributive clause.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 often refer someone with addition informations using restricted attributive clause. For instance: </a:t>
                      </a: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Jane, who was my friend, went to the park.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 This clause puts high probability to the target entity that it is a name.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is_after_status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after the social status in English, like Mr., Ms.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very common to put names after social statuses.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5" name="Google Shape;135;p20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Contextual Features / Clause</a:t>
            </a:r>
            <a:endParaRPr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Google Shape;142;p21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Attributive Clause Examples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Donald J. Trump</a:t>
            </a:r>
            <a:r>
              <a:rPr lang="zh-CN" sz="1200" b="1">
                <a:solidFill>
                  <a:schemeClr val="dk1"/>
                </a:solidFill>
              </a:rPr>
              <a:t>, who</a:t>
            </a:r>
            <a:r>
              <a:rPr lang="zh-CN" sz="1200"/>
              <a:t> was a former US president, was a successful business man.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Michael Rosen</a:t>
            </a:r>
            <a:r>
              <a:rPr lang="zh-CN" sz="1200" b="1">
                <a:solidFill>
                  <a:schemeClr val="dk1"/>
                </a:solidFill>
              </a:rPr>
              <a:t>, whose</a:t>
            </a:r>
            <a:r>
              <a:rPr lang="zh-CN" sz="1200"/>
              <a:t> son died before him, wrote </a:t>
            </a:r>
            <a:r>
              <a:rPr lang="zh-CN" sz="1200" i="1"/>
              <a:t>We’re Going on a Bear Hunt. </a:t>
            </a:r>
            <a:endParaRPr sz="12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Clause Form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i="1">
                <a:solidFill>
                  <a:srgbClr val="B6D7A8"/>
                </a:solidFill>
              </a:rPr>
              <a:t>&lt;Entity&gt;</a:t>
            </a:r>
            <a:r>
              <a:rPr lang="zh-CN">
                <a:solidFill>
                  <a:schemeClr val="dk1"/>
                </a:solidFill>
              </a:rPr>
              <a:t>, who/whose</a:t>
            </a:r>
            <a:r>
              <a:rPr lang="zh-CN"/>
              <a:t> </a:t>
            </a:r>
            <a:r>
              <a:rPr lang="zh-CN" i="1"/>
              <a:t>&lt;verb-phrase&gt;.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2864300" y="3748100"/>
            <a:ext cx="209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Highly Likely to be a name!</a:t>
            </a:r>
            <a:endParaRPr sz="1200">
              <a:solidFill>
                <a:srgbClr val="B6D7A8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1429</Words>
  <Application>Microsoft Office PowerPoint</Application>
  <PresentationFormat>全屏显示(16:9)</PresentationFormat>
  <Paragraphs>265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Simple Dark</vt:lpstr>
      <vt:lpstr>Implementation of Name Entity Recognition System and its Evaluation</vt:lpstr>
      <vt:lpstr>Introduction: To build a MaxEnt Model</vt:lpstr>
      <vt:lpstr>PowerPoint 演示文稿</vt:lpstr>
      <vt:lpstr>PowerPoint 演示文稿</vt:lpstr>
      <vt:lpstr>/ Feature Selection</vt:lpstr>
      <vt:lpstr>/ Feature Selection / Internal Pattern Features</vt:lpstr>
      <vt:lpstr>/ Feature Selection / Library Features</vt:lpstr>
      <vt:lpstr>/ Feature Selection / Contextual Features</vt:lpstr>
      <vt:lpstr>/ Feature Selection / Contextual Features / Clause</vt:lpstr>
      <vt:lpstr>PowerPoint 演示文稿</vt:lpstr>
      <vt:lpstr>/ Frontend-Server Model</vt:lpstr>
      <vt:lpstr>/ Frontend-Server Model / Frontend Framework</vt:lpstr>
      <vt:lpstr>/ Frontend-Server Model / Backend Framework</vt:lpstr>
      <vt:lpstr>/ Frontend-Server Model / Backend Framework</vt:lpstr>
      <vt:lpstr>/ Frontend-Server Model / Backend Framework</vt:lpstr>
      <vt:lpstr>PowerPoint 演示文稿</vt:lpstr>
      <vt:lpstr>/ Evaluations and Demo / </vt:lpstr>
      <vt:lpstr>/ Evaluations and Demo / Eliminate Features</vt:lpstr>
      <vt:lpstr>/ Evaluations and Demo / Eliminate Features</vt:lpstr>
      <vt:lpstr>/ Evaluations and Demo / Merge Library Features</vt:lpstr>
      <vt:lpstr>/ Evaluations and Demo / Merge Library Features</vt:lpstr>
      <vt:lpstr>/ Evaluations and Demo / 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Name Entity Recognition System and its Evaluation</dc:title>
  <cp:lastModifiedBy>yanzhen huang</cp:lastModifiedBy>
  <cp:revision>53</cp:revision>
  <dcterms:modified xsi:type="dcterms:W3CDTF">2024-04-18T12:55:24Z</dcterms:modified>
</cp:coreProperties>
</file>