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7" r:id="rId20"/>
    <p:sldId id="278" r:id="rId21"/>
    <p:sldId id="280" r:id="rId22"/>
    <p:sldId id="275" r:id="rId23"/>
    <p:sldId id="273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0A4"/>
    <a:srgbClr val="9E515D"/>
    <a:srgbClr val="B7D7A8"/>
    <a:srgbClr val="3F613D"/>
    <a:srgbClr val="2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5241" autoAdjust="0"/>
  </p:normalViewPr>
  <p:slideViewPr>
    <p:cSldViewPr snapToGrid="0">
      <p:cViewPr varScale="1">
        <p:scale>
          <a:sx n="125" d="100"/>
          <a:sy n="125" d="100"/>
        </p:scale>
        <p:origin x="1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d36fb9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d36fb9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685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26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14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0213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332088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Frontend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HTML + CSS + JS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50" y="1554200"/>
            <a:ext cx="2146074" cy="1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737650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Backend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Django + Python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474" y="1808471"/>
            <a:ext cx="1756575" cy="1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>
            <a:off x="311700" y="1506950"/>
            <a:ext cx="2146074" cy="2129587"/>
            <a:chOff x="1308150" y="1554200"/>
            <a:chExt cx="2146074" cy="2129587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208" name="Google Shape;2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311700" y="447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2200"/>
            <a:ext cx="3128849" cy="1532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t="3938"/>
          <a:stretch/>
        </p:blipFill>
        <p:spPr>
          <a:xfrm>
            <a:off x="311700" y="3652100"/>
            <a:ext cx="3128850" cy="9042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29"/>
          <p:cNvSpPr txBox="1"/>
          <p:nvPr/>
        </p:nvSpPr>
        <p:spPr>
          <a:xfrm>
            <a:off x="311700" y="12372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Training Result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1700" y="32671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Testing Result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350" y="1572775"/>
            <a:ext cx="1807475" cy="298360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29"/>
          <p:cNvSpPr txBox="1"/>
          <p:nvPr/>
        </p:nvSpPr>
        <p:spPr>
          <a:xfrm>
            <a:off x="4056350" y="1187863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>
                <a:solidFill>
                  <a:schemeClr val="dk1"/>
                </a:solidFill>
              </a:rPr>
              <a:t>Final</a:t>
            </a:r>
            <a:r>
              <a:rPr lang="zh-CN" altLang="en-US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Show Examples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539850" y="1622200"/>
            <a:ext cx="246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Unbelievably “Good”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Recall too high, may indicate more overfitting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806925" y="1237300"/>
            <a:ext cx="2025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What we think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graphicFrame>
        <p:nvGraphicFramePr>
          <p:cNvPr id="5" name="Google Shape;134;p20">
            <a:extLst>
              <a:ext uri="{FF2B5EF4-FFF2-40B4-BE49-F238E27FC236}">
                <a16:creationId xmlns:a16="http://schemas.microsoft.com/office/drawing/2014/main" id="{565E5C02-5FB8-BB46-0559-B37013025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98151"/>
              </p:ext>
            </p:extLst>
          </p:nvPr>
        </p:nvGraphicFramePr>
        <p:xfrm>
          <a:off x="311700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Internal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Pattern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p_possessive_like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Possessive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case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pronoun.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p_country_abbrev_like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Abbreviation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country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names.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U.K.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U.S.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p_num_slash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of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numeric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descriptions.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For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instance,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12-20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85757"/>
                  </a:ext>
                </a:extLst>
              </a:tr>
            </a:tbl>
          </a:graphicData>
        </a:graphic>
      </p:graphicFrame>
      <p:graphicFrame>
        <p:nvGraphicFramePr>
          <p:cNvPr id="6" name="Google Shape;134;p20">
            <a:extLst>
              <a:ext uri="{FF2B5EF4-FFF2-40B4-BE49-F238E27FC236}">
                <a16:creationId xmlns:a16="http://schemas.microsoft.com/office/drawing/2014/main" id="{D4D270EC-A40A-7B5D-11D8-75A90BD53F4B}"/>
              </a:ext>
            </a:extLst>
          </p:cNvPr>
          <p:cNvGraphicFramePr/>
          <p:nvPr/>
        </p:nvGraphicFramePr>
        <p:xfrm>
          <a:off x="4643122" y="1288612"/>
          <a:ext cx="4189180" cy="3051457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87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88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32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Negative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Contextual</a:t>
                      </a:r>
                      <a:r>
                        <a:rPr lang="zh-CN" altLang="en-US" sz="800" b="1" i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800" b="1" i="0">
                          <a:solidFill>
                            <a:schemeClr val="dk1"/>
                          </a:solidFill>
                        </a:rPr>
                        <a:t>Features</a:t>
                      </a: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is_around_first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is_last_word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Last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sentence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i="1">
                          <a:solidFill>
                            <a:schemeClr val="dk1"/>
                          </a:solidFill>
                        </a:rPr>
                        <a:t>is_after_name_prefix</a:t>
                      </a:r>
                      <a:endParaRPr lang="en-CN"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social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statuses,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like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Mr.,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Ms.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is_posessive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the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entity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“’s”.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61129"/>
                  </a:ext>
                </a:extLst>
              </a:tr>
              <a:tr h="485181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N" sz="800" b="1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1">
                          <a:solidFill>
                            <a:schemeClr val="dk1"/>
                          </a:solidFill>
                        </a:rPr>
                        <a:t>is_after_verb</a:t>
                      </a:r>
                      <a:endParaRPr lang="en-CN" sz="900" b="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C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verb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is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zh-CN" altLang="en-US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900">
                          <a:solidFill>
                            <a:schemeClr val="dk1"/>
                          </a:solidFill>
                        </a:rPr>
                        <a:t>it.</a:t>
                      </a:r>
                      <a:endParaRPr lang="en-CN"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C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3116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Negative</a:t>
            </a:r>
            <a:r>
              <a:rPr lang="zh-CN" altLang="en-US"/>
              <a:t> </a:t>
            </a:r>
            <a:r>
              <a:rPr lang="en-US" altLang="zh-CN"/>
              <a:t>Internal</a:t>
            </a:r>
            <a:r>
              <a:rPr lang="zh-CN" altLang="en-US"/>
              <a:t> </a:t>
            </a:r>
            <a:r>
              <a:rPr lang="en-US" altLang="zh-CN"/>
              <a:t>Pattern</a:t>
            </a:r>
            <a:r>
              <a:rPr lang="zh-CN" altLang="en-US"/>
              <a:t> </a:t>
            </a:r>
            <a:r>
              <a:rPr lang="en-US" altLang="zh-CN"/>
              <a:t>Features.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Helps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improve</a:t>
            </a:r>
            <a:r>
              <a:rPr lang="zh-CN" altLang="en-US"/>
              <a:t> </a:t>
            </a:r>
            <a:r>
              <a:rPr lang="en-US" altLang="zh-CN"/>
              <a:t>F-Score,</a:t>
            </a:r>
            <a:r>
              <a:rPr lang="zh-CN" altLang="en-US"/>
              <a:t> </a:t>
            </a:r>
            <a:r>
              <a:rPr lang="en-US" altLang="zh-CN"/>
              <a:t>especially</a:t>
            </a:r>
            <a:r>
              <a:rPr lang="zh-CN" altLang="en-US"/>
              <a:t> </a:t>
            </a:r>
            <a:r>
              <a:rPr lang="en-US" altLang="zh-CN"/>
              <a:t>recall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causes</a:t>
            </a:r>
            <a:r>
              <a:rPr lang="zh-CN" altLang="en-US"/>
              <a:t> </a:t>
            </a:r>
            <a:r>
              <a:rPr lang="en-US" altLang="zh-CN"/>
              <a:t>over-fitting.</a:t>
            </a:r>
            <a:r>
              <a:rPr lang="zh-CN" altLang="en-US"/>
              <a:t> 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Disencourage</a:t>
            </a:r>
            <a:r>
              <a:rPr lang="zh-CN" altLang="en-US"/>
              <a:t> </a:t>
            </a:r>
            <a:r>
              <a:rPr lang="en-US" altLang="zh-CN"/>
              <a:t>innovation.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Synonym: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can’t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child</a:t>
            </a:r>
            <a:r>
              <a:rPr lang="zh-CN" altLang="en-US"/>
              <a:t> </a:t>
            </a:r>
            <a:r>
              <a:rPr lang="en-US" altLang="zh-CN"/>
              <a:t>successful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regulating</a:t>
            </a:r>
            <a:r>
              <a:rPr lang="zh-CN" altLang="en-US"/>
              <a:t> </a:t>
            </a:r>
            <a:r>
              <a:rPr lang="en-US" altLang="zh-CN"/>
              <a:t>him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Introduction:</a:t>
            </a:r>
            <a:r>
              <a:rPr lang="zh-CN" altLang="en-US"/>
              <a:t> </a:t>
            </a: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F19F793-A2ED-05B3-2151-8BEDCC50D77C}"/>
              </a:ext>
            </a:extLst>
          </p:cNvPr>
          <p:cNvSpPr/>
          <p:nvPr/>
        </p:nvSpPr>
        <p:spPr>
          <a:xfrm>
            <a:off x="2167639" y="2022395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is_month</a:t>
            </a:r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88160" y="2232746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5CBAA8C-9C65-0673-E96F-3209F67CA4E3}"/>
              </a:ext>
            </a:extLst>
          </p:cNvPr>
          <p:cNvSpPr/>
          <p:nvPr/>
        </p:nvSpPr>
        <p:spPr>
          <a:xfrm>
            <a:off x="2167639" y="258948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is_week</a:t>
            </a:r>
            <a:endParaRPr lang="en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788160" y="279984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is_country</a:t>
            </a:r>
            <a:endParaRPr lang="en-C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746431-BF02-6C79-0127-ABAD2A8F7C60}"/>
              </a:ext>
            </a:extLst>
          </p:cNvPr>
          <p:cNvSpPr/>
          <p:nvPr/>
        </p:nvSpPr>
        <p:spPr>
          <a:xfrm>
            <a:off x="2167639" y="3710679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is_city</a:t>
            </a:r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788160" y="3921030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2DA6C34-9366-FEB9-76C9-8FAC709B7993}"/>
              </a:ext>
            </a:extLst>
          </p:cNvPr>
          <p:cNvSpPr/>
          <p:nvPr/>
        </p:nvSpPr>
        <p:spPr>
          <a:xfrm>
            <a:off x="2167639" y="4269107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is_stopwords</a:t>
            </a:r>
            <a:endParaRPr lang="en-C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1788160" y="4479458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C70-99A1-C031-170B-8B1A5F29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Merge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endParaRPr lang="en-CN"/>
          </a:p>
        </p:txBody>
      </p:sp>
      <p:sp>
        <p:nvSpPr>
          <p:cNvPr id="4" name="Google Shape;179;p25">
            <a:extLst>
              <a:ext uri="{FF2B5EF4-FFF2-40B4-BE49-F238E27FC236}">
                <a16:creationId xmlns:a16="http://schemas.microsoft.com/office/drawing/2014/main" id="{8E6F6120-1DF0-02F9-ABB7-B81676C6CD56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were</a:t>
            </a:r>
            <a:r>
              <a:rPr lang="zh-CN" altLang="en-US"/>
              <a:t> </a:t>
            </a:r>
            <a:r>
              <a:rPr lang="en-US" altLang="zh-CN"/>
              <a:t>dispersed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first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is,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library</a:t>
            </a:r>
            <a:r>
              <a:rPr lang="zh-CN" altLang="en-US"/>
              <a:t> </a:t>
            </a:r>
            <a:r>
              <a:rPr lang="en-US" altLang="zh-CN"/>
              <a:t>matches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feature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However,</a:t>
            </a:r>
            <a:r>
              <a:rPr lang="zh-CN" altLang="en-US"/>
              <a:t> </a:t>
            </a:r>
            <a:r>
              <a:rPr lang="en-US" altLang="zh-CN"/>
              <a:t>again,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don’t</a:t>
            </a:r>
            <a:r>
              <a:rPr lang="zh-CN" altLang="en-US"/>
              <a:t> </a:t>
            </a:r>
            <a:r>
              <a:rPr lang="en-US" altLang="zh-CN"/>
              <a:t>want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tell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much</a:t>
            </a:r>
            <a:r>
              <a:rPr lang="zh-CN" altLang="en-US"/>
              <a:t> </a:t>
            </a:r>
            <a:r>
              <a:rPr lang="en-US" altLang="zh-CN"/>
              <a:t>about</a:t>
            </a:r>
            <a:r>
              <a:rPr lang="zh-CN" altLang="en-US"/>
              <a:t> </a:t>
            </a:r>
            <a:r>
              <a:rPr lang="en-US" altLang="zh-CN"/>
              <a:t>“what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do”,</a:t>
            </a:r>
            <a:r>
              <a:rPr lang="zh-CN" altLang="en-US"/>
              <a:t> </a:t>
            </a:r>
            <a:r>
              <a:rPr lang="en-US" altLang="zh-CN"/>
              <a:t>instead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do.</a:t>
            </a:r>
          </a:p>
          <a:p>
            <a:pPr marL="285750" indent="-285750">
              <a:buFontTx/>
              <a:buChar char="-"/>
            </a:pPr>
            <a:r>
              <a:rPr lang="en-US" altLang="zh-CN"/>
              <a:t>Therefore,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features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merged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one.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/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solidFill>
                <a:srgbClr val="B7D7A8"/>
              </a:solidFill>
              <a:ln>
                <a:solidFill>
                  <a:srgbClr val="3F613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names</a:t>
                </a:r>
                <a:endParaRPr lang="en-CN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29A71C0-BC33-2743-FC7F-7299F7E6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48428"/>
                <a:ext cx="1476460" cy="4293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3F613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5B0B9E-2EE4-812B-94A5-C355EDB6F427}"/>
              </a:ext>
            </a:extLst>
          </p:cNvPr>
          <p:cNvSpPr/>
          <p:nvPr/>
        </p:nvSpPr>
        <p:spPr>
          <a:xfrm>
            <a:off x="2167639" y="1248428"/>
            <a:ext cx="1476460" cy="429368"/>
          </a:xfrm>
          <a:prstGeom prst="roundRect">
            <a:avLst/>
          </a:prstGeom>
          <a:solidFill>
            <a:srgbClr val="B7D7A8"/>
          </a:solidFill>
          <a:ln>
            <a:solidFill>
              <a:srgbClr val="3F61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is_in_name</a:t>
            </a:r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74416-1BB6-BEA5-AA15-DEC36FB0B55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88160" y="1463112"/>
            <a:ext cx="379479" cy="0"/>
          </a:xfrm>
          <a:prstGeom prst="straightConnector1">
            <a:avLst/>
          </a:prstGeom>
          <a:ln>
            <a:solidFill>
              <a:srgbClr val="B7D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/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Months</a:t>
                </a:r>
                <a:endParaRPr lang="en-CN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6666231-B722-2ED4-23C2-43140A88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8062"/>
                <a:ext cx="1476460" cy="4293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74F7A-F49F-1748-A948-0CDADEEDFFF8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788160" y="2232746"/>
            <a:ext cx="379479" cy="1134188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/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Week</a:t>
                </a:r>
                <a:endParaRPr lang="en-CN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A91DC44-60B6-5C0B-EF61-85365692E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85156"/>
                <a:ext cx="1476460" cy="4293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BA0B65-89D1-18DA-75D3-3CF6F804170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788160" y="2799840"/>
            <a:ext cx="379479" cy="56709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/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Country</a:t>
                </a:r>
                <a:endParaRPr lang="en-CN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ECF49FD-E107-211C-B28E-FF40A5967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147918"/>
                <a:ext cx="1476460" cy="4293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A8B2444-A5A9-0DDA-C455-6C382DBED01F}"/>
              </a:ext>
            </a:extLst>
          </p:cNvPr>
          <p:cNvSpPr/>
          <p:nvPr/>
        </p:nvSpPr>
        <p:spPr>
          <a:xfrm>
            <a:off x="2167639" y="3152250"/>
            <a:ext cx="1476460" cy="429368"/>
          </a:xfrm>
          <a:prstGeom prst="roundRect">
            <a:avLst/>
          </a:prstGeom>
          <a:solidFill>
            <a:srgbClr val="DEB0A4"/>
          </a:solidFill>
          <a:ln>
            <a:solidFill>
              <a:srgbClr val="9E51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is_not_likely_name</a:t>
            </a:r>
            <a:endParaRPr lang="en-CN" sz="11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A3BC85-F063-E772-7276-3F122A164FB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88160" y="3362602"/>
            <a:ext cx="379479" cy="4333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/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City</a:t>
                </a:r>
                <a:endParaRPr lang="en-CN"/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83399CC-A663-5DA7-5ADF-81F540AB6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706346"/>
                <a:ext cx="1476460" cy="4293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EFC21-53DD-AF1C-9DF8-A403AE854AA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1788160" y="3366934"/>
            <a:ext cx="379479" cy="554096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/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solidFill>
                <a:srgbClr val="DEB0A4"/>
              </a:solidFill>
              <a:ln>
                <a:solidFill>
                  <a:srgbClr val="9E51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w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StopWords</a:t>
                </a:r>
                <a:endParaRPr lang="en-CN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ACC5EC8-EE51-1863-5D45-75968B208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264774"/>
                <a:ext cx="1476460" cy="42936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E515D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5D5C27-FE3F-4D19-8981-FFEEC19369ED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1788160" y="3366934"/>
            <a:ext cx="379479" cy="1112524"/>
          </a:xfrm>
          <a:prstGeom prst="straightConnector1">
            <a:avLst/>
          </a:prstGeom>
          <a:ln>
            <a:solidFill>
              <a:srgbClr val="DEB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E544-D98C-5694-2075-49258133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/ Evaluations and Demo / </a:t>
            </a:r>
            <a:r>
              <a:rPr lang="en-US" altLang="zh-CN"/>
              <a:t>Future</a:t>
            </a:r>
            <a:r>
              <a:rPr lang="zh-CN" altLang="en-US"/>
              <a:t> </a:t>
            </a:r>
            <a:r>
              <a:rPr lang="en-US" altLang="zh-CN"/>
              <a:t>Improvements</a:t>
            </a:r>
            <a:endParaRPr lang="en-C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D4376-2D7D-22E1-8F47-FD0CE6477FA1}"/>
              </a:ext>
            </a:extLst>
          </p:cNvPr>
          <p:cNvGrpSpPr/>
          <p:nvPr/>
        </p:nvGrpSpPr>
        <p:grpSpPr>
          <a:xfrm>
            <a:off x="2108112" y="1560260"/>
            <a:ext cx="4927775" cy="2554842"/>
            <a:chOff x="2199480" y="1550100"/>
            <a:chExt cx="4927775" cy="25548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73112C-3EE8-261C-E9CB-733EDA781B29}"/>
                </a:ext>
              </a:extLst>
            </p:cNvPr>
            <p:cNvGrpSpPr/>
            <p:nvPr/>
          </p:nvGrpSpPr>
          <p:grpSpPr>
            <a:xfrm>
              <a:off x="2199480" y="1550100"/>
              <a:ext cx="2098200" cy="2554842"/>
              <a:chOff x="693325" y="1550100"/>
              <a:chExt cx="2098200" cy="2554842"/>
            </a:xfrm>
          </p:grpSpPr>
          <p:sp>
            <p:nvSpPr>
              <p:cNvPr id="3" name="Google Shape;114;p18">
                <a:extLst>
                  <a:ext uri="{FF2B5EF4-FFF2-40B4-BE49-F238E27FC236}">
                    <a16:creationId xmlns:a16="http://schemas.microsoft.com/office/drawing/2014/main" id="{BAD91CAD-5D7E-4F7B-A0D6-830C75182910}"/>
                  </a:ext>
                </a:extLst>
              </p:cNvPr>
              <p:cNvSpPr txBox="1"/>
              <p:nvPr/>
            </p:nvSpPr>
            <p:spPr>
              <a:xfrm>
                <a:off x="693325" y="2843088"/>
                <a:ext cx="2098200" cy="1261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>
                    <a:solidFill>
                      <a:schemeClr val="dk1"/>
                    </a:solidFill>
                  </a:rPr>
                  <a:t>POS</a:t>
                </a:r>
                <a:r>
                  <a:rPr lang="zh-CN" altLang="en-US" sz="1800" b="1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800" b="1">
                    <a:solidFill>
                      <a:schemeClr val="dk1"/>
                    </a:solidFill>
                  </a:rPr>
                  <a:t>Features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300">
                    <a:solidFill>
                      <a:schemeClr val="dk1"/>
                    </a:solidFill>
                  </a:rPr>
                  <a:t>Part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of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Speech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Features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are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quite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effective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for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discriminating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entity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classes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Google Shape;117;p18">
                <a:extLst>
                  <a:ext uri="{FF2B5EF4-FFF2-40B4-BE49-F238E27FC236}">
                    <a16:creationId xmlns:a16="http://schemas.microsoft.com/office/drawing/2014/main" id="{BFCA5301-7380-91CA-68B2-374C0B515498}"/>
                  </a:ext>
                </a:extLst>
              </p:cNvPr>
              <p:cNvSpPr/>
              <p:nvPr/>
            </p:nvSpPr>
            <p:spPr>
              <a:xfrm>
                <a:off x="693325" y="1550100"/>
                <a:ext cx="2098200" cy="1234200"/>
              </a:xfrm>
              <a:prstGeom prst="wedgeEllipseCallout">
                <a:avLst>
                  <a:gd name="adj1" fmla="val -38494"/>
                  <a:gd name="adj2" fmla="val 5335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>
                    <a:solidFill>
                      <a:schemeClr val="dk1"/>
                    </a:solidFill>
                  </a:rPr>
                  <a:t>POS</a:t>
                </a:r>
                <a:endParaRPr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2CB646-23EB-B8BA-C96E-7709F7927812}"/>
                </a:ext>
              </a:extLst>
            </p:cNvPr>
            <p:cNvGrpSpPr/>
            <p:nvPr/>
          </p:nvGrpSpPr>
          <p:grpSpPr>
            <a:xfrm>
              <a:off x="5029055" y="1550100"/>
              <a:ext cx="2098200" cy="2354787"/>
              <a:chOff x="3522900" y="1550100"/>
              <a:chExt cx="2098200" cy="2354787"/>
            </a:xfrm>
          </p:grpSpPr>
          <p:sp>
            <p:nvSpPr>
              <p:cNvPr id="5" name="Google Shape;114;p18">
                <a:extLst>
                  <a:ext uri="{FF2B5EF4-FFF2-40B4-BE49-F238E27FC236}">
                    <a16:creationId xmlns:a16="http://schemas.microsoft.com/office/drawing/2014/main" id="{77FC509D-BB27-9EC3-3706-8EF14D1E2B9E}"/>
                  </a:ext>
                </a:extLst>
              </p:cNvPr>
              <p:cNvSpPr txBox="1"/>
              <p:nvPr/>
            </p:nvSpPr>
            <p:spPr>
              <a:xfrm>
                <a:off x="3522900" y="2843088"/>
                <a:ext cx="2098200" cy="1061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>
                    <a:solidFill>
                      <a:schemeClr val="dk1"/>
                    </a:solidFill>
                  </a:rPr>
                  <a:t>Pre-Processing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300">
                    <a:solidFill>
                      <a:schemeClr val="dk1"/>
                    </a:solidFill>
                  </a:rPr>
                  <a:t>Pre-process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training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data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to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eliminate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noise,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using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Support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Vector</a:t>
                </a:r>
                <a:r>
                  <a:rPr lang="zh-CN" altLang="en-US" sz="1300">
                    <a:solidFill>
                      <a:schemeClr val="dk1"/>
                    </a:solidFill>
                  </a:rPr>
                  <a:t> </a:t>
                </a:r>
                <a:r>
                  <a:rPr lang="en-US" altLang="zh-CN" sz="1300">
                    <a:solidFill>
                      <a:schemeClr val="dk1"/>
                    </a:solidFill>
                  </a:rPr>
                  <a:t>Machine.</a:t>
                </a:r>
                <a:endParaRPr sz="13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1449050-D9A1-4A56-3438-6B1B83E754DF}"/>
                  </a:ext>
                </a:extLst>
              </p:cNvPr>
              <p:cNvGrpSpPr/>
              <p:nvPr/>
            </p:nvGrpSpPr>
            <p:grpSpPr>
              <a:xfrm>
                <a:off x="3522900" y="1550100"/>
                <a:ext cx="2098200" cy="1234200"/>
                <a:chOff x="3522900" y="1550100"/>
                <a:chExt cx="2098200" cy="1234200"/>
              </a:xfrm>
            </p:grpSpPr>
            <p:sp>
              <p:nvSpPr>
                <p:cNvPr id="7" name="Google Shape;117;p18">
                  <a:extLst>
                    <a:ext uri="{FF2B5EF4-FFF2-40B4-BE49-F238E27FC236}">
                      <a16:creationId xmlns:a16="http://schemas.microsoft.com/office/drawing/2014/main" id="{0A78C199-F51D-0748-1B4E-283B878A5D1E}"/>
                    </a:ext>
                  </a:extLst>
                </p:cNvPr>
                <p:cNvSpPr/>
                <p:nvPr/>
              </p:nvSpPr>
              <p:spPr>
                <a:xfrm>
                  <a:off x="3522900" y="1550100"/>
                  <a:ext cx="2098200" cy="1234200"/>
                </a:xfrm>
                <a:prstGeom prst="wedgeEllipseCallout">
                  <a:avLst>
                    <a:gd name="adj1" fmla="val -38494"/>
                    <a:gd name="adj2" fmla="val 53352"/>
                  </a:avLst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6D9B725B-0406-A68E-E25D-0315F4DB2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87495" y="1700639"/>
                  <a:ext cx="969010" cy="93312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9013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Library Features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  <p:graphicFrame>
        <p:nvGraphicFramePr>
          <p:cNvPr id="2" name="Google Shape;125;p19">
            <a:extLst>
              <a:ext uri="{FF2B5EF4-FFF2-40B4-BE49-F238E27FC236}">
                <a16:creationId xmlns:a16="http://schemas.microsoft.com/office/drawing/2014/main" id="{C167B64B-DE54-1056-C94A-43DF1855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024894"/>
              </p:ext>
            </p:extLst>
          </p:nvPr>
        </p:nvGraphicFramePr>
        <p:xfrm>
          <a:off x="317487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1425</Words>
  <Application>Microsoft Macintosh PowerPoint</Application>
  <PresentationFormat>On-screen Show (16:9)</PresentationFormat>
  <Paragraphs>271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Cambria Math</vt:lpstr>
      <vt:lpstr>Simple Dark</vt:lpstr>
      <vt:lpstr>Implementation of Name Entity Recognition System and its Evaluation</vt:lpstr>
      <vt:lpstr>Introduction: To build a MaxEnt Model</vt:lpstr>
      <vt:lpstr>PowerPoint Presentation</vt:lpstr>
      <vt:lpstr>PowerPoint Presentation</vt:lpstr>
      <vt:lpstr>/ Feature Selection</vt:lpstr>
      <vt:lpstr>/ Feature Selection / Internal Pattern Features</vt:lpstr>
      <vt:lpstr>/ Feature Selection / Library Features</vt:lpstr>
      <vt:lpstr>/ Feature Selection / Contextual Features</vt:lpstr>
      <vt:lpstr>/ Feature Selection / Contextual Features / Clause</vt:lpstr>
      <vt:lpstr>PowerPoint Presentation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Presentation</vt:lpstr>
      <vt:lpstr>/ Evaluations and Demo / </vt:lpstr>
      <vt:lpstr>/ Evaluations and Demo / Eliminate Features</vt:lpstr>
      <vt:lpstr>/ Evaluations and Demo / Eliminate Features</vt:lpstr>
      <vt:lpstr>/ Evaluations and Demo / Merge Library Features</vt:lpstr>
      <vt:lpstr>/ Evaluations and Demo / Merge Library Features</vt:lpstr>
      <vt:lpstr>/ Evaluations and Demo / Future Improvements</vt:lpstr>
      <vt:lpstr>/ Evaluations and Demo / 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43</cp:revision>
  <dcterms:modified xsi:type="dcterms:W3CDTF">2024-04-18T04:35:03Z</dcterms:modified>
</cp:coreProperties>
</file>