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8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1" r:id="rId21"/>
    <p:sldId id="277" r:id="rId22"/>
    <p:sldId id="282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5241" autoAdjust="0"/>
  </p:normalViewPr>
  <p:slideViewPr>
    <p:cSldViewPr snapToGrid="0">
      <p:cViewPr varScale="1">
        <p:scale>
          <a:sx n="105" d="100"/>
          <a:sy n="105" d="100"/>
        </p:scale>
        <p:origin x="1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To prevent overfitting, we eliminated some negative features (including IPF and CF) that regulates the model too much.</a:t>
            </a:r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Moreover, we would like to merge some library features.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Next, the web application.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use plain HTML + CSS + JS as our frontend framework, and Django as a backend framework.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HTML and CSS are used for styling the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Javascript</a:t>
            </a:r>
            <a:r>
              <a:rPr lang="en-GB" dirty="0"/>
              <a:t> is used to send asynchronous messages to the server, and fetch the response asynchronously.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Django is a Model-</a:t>
            </a:r>
            <a:r>
              <a:rPr lang="en-GB" dirty="0" err="1"/>
              <a:t>Templ</a:t>
            </a:r>
            <a:r>
              <a:rPr lang="en-US" altLang="zh-CN" dirty="0"/>
              <a:t>ate-View Framework.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view defines how the backend respond to the frontend when it is faced some specific requests.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we want the backend to pass the processed input query, that is the tagged query, to the front-end.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a peak view of the code.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UML of the cooperation of Front-end and Backend.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three essential steps to build a maxent model.</a:t>
            </a: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First, we need to select observable features with respects to each data points.</a:t>
            </a: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we will weight the features using machine learning for the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C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altLang="zh-CN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zh-CN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discriminating the classes.</a:t>
            </a:r>
            <a:endParaRPr lang="en-GB" b="0" dirty="0">
              <a:effectLst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Lastly, we will evaluate the performance of the model, and see how the feature selected goes for doing </a:t>
            </a:r>
            <a:endParaRPr lang="en-GB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three essential sections of our presentation: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Selection,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Frontend-Server Model,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Evaluations and Demo.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First, Feature Selection.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Besides 3 baseline features, we have 8 custom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These features are divided into three essential classes: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Internal Pattern Features,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Library Features, 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Contextual Features.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Each feature could be either positive or negative. Positive features indicates a likelihood to names, while negative features indicates an unlikelihood to names.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First, Internal Pattern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Internal Pattern Features analyse word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some specific pattern could help to distinguish person names from other 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Capital-Low, a word starts with a capital letter and the following letters are lowercase. Some special cases are included.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Capital-Period, person name initials in English.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Noun-like, a negative feature that indicates a word is probably a noun. These nouns have certain patterns because they are transformed from a word with another form. For example, the word “transformation” is derived from the verb “transform”, and the “T I O N” in the suffix is the evidence of these transformations. These nouns are highly likely not to be a name.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Features analyses word based on the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a word is highly likely to be a name, when it belongs to some certain corpuses, and it is highly likely NOT to be a name when it belongs to some other corpuses.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name corpus is the only positive library.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Week Names, Month Names, Country Names, City Names and </a:t>
            </a:r>
            <a:r>
              <a:rPr lang="en-GB" dirty="0" err="1"/>
              <a:t>Stopwords</a:t>
            </a:r>
            <a:r>
              <a:rPr lang="en-GB" dirty="0"/>
              <a:t> are highly likely not to be a person.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Contextual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Contextual Features analyses the environment in which the word entity is in. It is more grammar based.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assumes that a word with certain contextual environment is likely to be a name, and </a:t>
            </a:r>
            <a:r>
              <a:rPr lang="en-GB" dirty="0" err="1"/>
              <a:t>vise</a:t>
            </a:r>
            <a:r>
              <a:rPr lang="en-GB" dirty="0"/>
              <a:t> versa.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be at the start of the sentence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to be the target of a restricted attributive clause,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name is highly likely to be after a social status, like “Mr.” or “Ms.”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attributive clause helps to specify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example, Donald J. Trump, who was a former US president, 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Michael Rosen, whose son died before him,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specific clauses to specify details about people. Thus, this kind of clause can be a great feature for recognizing person names.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</a:t>
            </a:r>
            <a:r>
              <a:rPr lang="en-US" altLang="zh-CN" dirty="0"/>
              <a:t>Improvements / Branch Reduction</a:t>
            </a:r>
            <a:endParaRPr lang="en-CN" dirty="0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 dirty="0" err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dispersed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again,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“what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do”,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9B8D1D-C9A2-4DF2-8385-789FB1AB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832850" cy="573088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zh-CN" dirty="0"/>
              <a:t>/ </a:t>
            </a:r>
            <a:r>
              <a:rPr lang="en-GB" altLang="zh-CN" dirty="0"/>
              <a:t>Feature Selection / Improvements </a:t>
            </a:r>
            <a:r>
              <a:rPr lang="zh-CN" dirty="0"/>
              <a:t>/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CN" dirty="0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5ED833-97D9-4AB9-DC7D-9050F9FC32B4}"/>
              </a:ext>
            </a:extLst>
          </p:cNvPr>
          <p:cNvGrpSpPr/>
          <p:nvPr/>
        </p:nvGrpSpPr>
        <p:grpSpPr>
          <a:xfrm>
            <a:off x="1308150" y="1554200"/>
            <a:ext cx="2146074" cy="2129588"/>
            <a:chOff x="1308150" y="1554200"/>
            <a:chExt cx="2146074" cy="2129588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59" name="Google Shape;15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506D1-3730-50D1-B532-BC50C9DB7354}"/>
              </a:ext>
            </a:extLst>
          </p:cNvPr>
          <p:cNvGrpSpPr/>
          <p:nvPr/>
        </p:nvGrpSpPr>
        <p:grpSpPr>
          <a:xfrm>
            <a:off x="5737650" y="1808471"/>
            <a:ext cx="2098200" cy="1875317"/>
            <a:chOff x="5737650" y="1808471"/>
            <a:chExt cx="2098200" cy="1875317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573765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1" name="Google Shape;16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8474" y="1808471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E4A83D-1017-73D6-5E91-936B58A8941B}"/>
              </a:ext>
            </a:extLst>
          </p:cNvPr>
          <p:cNvGrpSpPr/>
          <p:nvPr/>
        </p:nvGrpSpPr>
        <p:grpSpPr>
          <a:xfrm>
            <a:off x="311700" y="1554200"/>
            <a:ext cx="2146074" cy="2129588"/>
            <a:chOff x="1308150" y="1554200"/>
            <a:chExt cx="2146074" cy="2129588"/>
          </a:xfrm>
        </p:grpSpPr>
        <p:sp>
          <p:nvSpPr>
            <p:cNvPr id="6" name="Google Shape;158;p23">
              <a:extLst>
                <a:ext uri="{FF2B5EF4-FFF2-40B4-BE49-F238E27FC236}">
                  <a16:creationId xmlns:a16="http://schemas.microsoft.com/office/drawing/2014/main" id="{DEA960A6-9D88-934A-8B08-6C60E47EF5C9}"/>
                </a:ext>
              </a:extLst>
            </p:cNvPr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 dirty="0">
                  <a:solidFill>
                    <a:schemeClr val="dk1"/>
                  </a:solidFill>
                </a:rPr>
                <a:t>Frontend Framework</a:t>
              </a:r>
              <a:endParaRPr sz="13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 dirty="0">
                  <a:solidFill>
                    <a:schemeClr val="dk1"/>
                  </a:solidFill>
                </a:rPr>
                <a:t>HTML + CSS + JS</a:t>
              </a:r>
              <a:endParaRPr sz="900" dirty="0">
                <a:solidFill>
                  <a:schemeClr val="dk1"/>
                </a:solidFill>
              </a:endParaRPr>
            </a:p>
          </p:txBody>
        </p:sp>
        <p:pic>
          <p:nvPicPr>
            <p:cNvPr id="7" name="Google Shape;159;p23">
              <a:extLst>
                <a:ext uri="{FF2B5EF4-FFF2-40B4-BE49-F238E27FC236}">
                  <a16:creationId xmlns:a16="http://schemas.microsoft.com/office/drawing/2014/main" id="{E44715E5-103C-9A83-C5BA-D9EA726D5A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3337898"/>
            <a:ext cx="2098200" cy="1360577"/>
            <a:chOff x="1332100" y="2323211"/>
            <a:chExt cx="2098200" cy="1360577"/>
          </a:xfrm>
        </p:grpSpPr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/>
            </a:blip>
            <a:srcRect t="12031" b="16782"/>
            <a:stretch/>
          </p:blipFill>
          <p:spPr>
            <a:xfrm>
              <a:off x="1502912" y="2323211"/>
              <a:ext cx="1756575" cy="781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8BBE07D-0210-1702-39BB-02448E104BD4}"/>
              </a:ext>
            </a:extLst>
          </p:cNvPr>
          <p:cNvGrpSpPr/>
          <p:nvPr/>
        </p:nvGrpSpPr>
        <p:grpSpPr>
          <a:xfrm>
            <a:off x="311700" y="1152475"/>
            <a:ext cx="2146074" cy="2129588"/>
            <a:chOff x="1308150" y="1554200"/>
            <a:chExt cx="2146074" cy="2129588"/>
          </a:xfrm>
        </p:grpSpPr>
        <p:sp>
          <p:nvSpPr>
            <p:cNvPr id="3" name="Google Shape;158;p23">
              <a:extLst>
                <a:ext uri="{FF2B5EF4-FFF2-40B4-BE49-F238E27FC236}">
                  <a16:creationId xmlns:a16="http://schemas.microsoft.com/office/drawing/2014/main" id="{A59FE9EF-8545-F9D6-598D-C42E4F8C8BE9}"/>
                </a:ext>
              </a:extLst>
            </p:cNvPr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 dirty="0">
                  <a:solidFill>
                    <a:schemeClr val="dk1"/>
                  </a:solidFill>
                </a:rPr>
                <a:t>Frontend Framework</a:t>
              </a:r>
              <a:endParaRPr sz="13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 dirty="0">
                  <a:solidFill>
                    <a:schemeClr val="dk1"/>
                  </a:solidFill>
                </a:rPr>
                <a:t>HTML + CSS + JS</a:t>
              </a:r>
              <a:endParaRPr sz="900" dirty="0">
                <a:solidFill>
                  <a:schemeClr val="dk1"/>
                </a:solidFill>
              </a:endParaRPr>
            </a:p>
          </p:txBody>
        </p:sp>
        <p:pic>
          <p:nvPicPr>
            <p:cNvPr id="4" name="Google Shape;159;p23">
              <a:extLst>
                <a:ext uri="{FF2B5EF4-FFF2-40B4-BE49-F238E27FC236}">
                  <a16:creationId xmlns:a16="http://schemas.microsoft.com/office/drawing/2014/main" id="{88F6632F-1C91-EEDE-F53B-60B87EDB3EA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Training &amp; Testing Results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B69B-2909-E798-F580-A600B7A6F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7"/>
          <a:stretch/>
        </p:blipFill>
        <p:spPr bwMode="auto">
          <a:xfrm>
            <a:off x="728086" y="1452008"/>
            <a:ext cx="2806267" cy="1993477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32F3A3-824D-56AD-BDB1-2FFCB287D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9"/>
          <a:stretch/>
        </p:blipFill>
        <p:spPr bwMode="auto">
          <a:xfrm>
            <a:off x="728085" y="3565415"/>
            <a:ext cx="1466929" cy="118862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CA3369-DAA9-2E24-1756-8CD3457B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64"/>
          <a:stretch/>
        </p:blipFill>
        <p:spPr bwMode="auto">
          <a:xfrm>
            <a:off x="4786833" y="3565413"/>
            <a:ext cx="1587867" cy="118862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6DC191-809B-24C5-82D8-05B891F510D1}"/>
              </a:ext>
            </a:extLst>
          </p:cNvPr>
          <p:cNvSpPr txBox="1"/>
          <p:nvPr/>
        </p:nvSpPr>
        <p:spPr>
          <a:xfrm>
            <a:off x="728084" y="1065885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10DE5-94E9-0537-ED05-4FF7022DA2C5}"/>
              </a:ext>
            </a:extLst>
          </p:cNvPr>
          <p:cNvSpPr txBox="1"/>
          <p:nvPr/>
        </p:nvSpPr>
        <p:spPr>
          <a:xfrm>
            <a:off x="4786833" y="1068582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79C165-2809-654D-2AA8-8913285BF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 bwMode="auto">
          <a:xfrm>
            <a:off x="4786833" y="1452007"/>
            <a:ext cx="2867482" cy="202383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2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/ Evaluations and Demo / </a:t>
            </a:r>
            <a:r>
              <a:rPr lang="en-GB" altLang="zh-CN" dirty="0"/>
              <a:t>Ideas</a:t>
            </a:r>
            <a:endParaRPr lang="en-CN" dirty="0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Training: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Helps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F-Score,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over-fitting.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Disencourage</a:t>
            </a:r>
            <a:r>
              <a:rPr lang="zh-CN" altLang="en-US" dirty="0"/>
              <a:t> </a:t>
            </a:r>
            <a:r>
              <a:rPr lang="en-US" altLang="zh-CN" dirty="0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Synonym: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regulating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7F76-9F18-0703-33A6-B223DDB4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/ </a:t>
            </a:r>
            <a:r>
              <a:rPr lang="en-US" altLang="zh-CN" dirty="0"/>
              <a:t>Evaluations and Demo / Performance Difference</a:t>
            </a:r>
            <a:endParaRPr lang="en-GB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C273306-3097-8181-9D8F-8BC45E4D6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B55B5-AD62-3CA7-5D21-75184E29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4" y="1493593"/>
            <a:ext cx="3629083" cy="19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8E072-438C-0668-088B-94D77E2E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33" y="1452007"/>
            <a:ext cx="3653174" cy="20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25555C-A450-6594-02EB-B59A0031C2B0}"/>
              </a:ext>
            </a:extLst>
          </p:cNvPr>
          <p:cNvSpPr txBox="1"/>
          <p:nvPr/>
        </p:nvSpPr>
        <p:spPr>
          <a:xfrm>
            <a:off x="728084" y="1065885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 Iterations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3DB711-D8CF-636B-8DAB-515FA2330742}"/>
              </a:ext>
            </a:extLst>
          </p:cNvPr>
          <p:cNvSpPr txBox="1"/>
          <p:nvPr/>
        </p:nvSpPr>
        <p:spPr>
          <a:xfrm>
            <a:off x="4786833" y="1068582"/>
            <a:ext cx="2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10 Iterations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8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dirty="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</a:t>
            </a:r>
            <a:r>
              <a:rPr lang="en-GB" altLang="zh-CN" dirty="0"/>
              <a:t>Libraries for </a:t>
            </a:r>
            <a:r>
              <a:rPr lang="zh-CN" dirty="0"/>
              <a:t>Library Features</a:t>
            </a:r>
            <a:endParaRPr dirty="0"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Contextual Features</a:t>
            </a:r>
            <a:endParaRPr dirty="0"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2095</Words>
  <Application>Microsoft Office PowerPoint</Application>
  <PresentationFormat>全屏显示(16:9)</PresentationFormat>
  <Paragraphs>331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Libraries for Library Features</vt:lpstr>
      <vt:lpstr>/ Feature Selection / Contextual Features</vt:lpstr>
      <vt:lpstr>/ Feature Selection / Contextual Features / Clause</vt:lpstr>
      <vt:lpstr>/ Feature Selection / Improvements / Branch Reduction</vt:lpstr>
      <vt:lpstr>/ Feature Selection / Improvements / Merge Library Features</vt:lpstr>
      <vt:lpstr>/ Feature Selection / Improvements / Merge Library Features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Training &amp; Testing Results</vt:lpstr>
      <vt:lpstr>/ Evaluations and Demo / Ideas</vt:lpstr>
      <vt:lpstr>/ Evaluations and Demo / Performance Difference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96</cp:revision>
  <dcterms:modified xsi:type="dcterms:W3CDTF">2024-04-27T15:01:15Z</dcterms:modified>
</cp:coreProperties>
</file>