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49"/>
  </p:notesMasterIdLst>
  <p:sldIdLst>
    <p:sldId id="665" r:id="rId3"/>
    <p:sldId id="260" r:id="rId4"/>
    <p:sldId id="672" r:id="rId5"/>
    <p:sldId id="779" r:id="rId6"/>
    <p:sldId id="780" r:id="rId7"/>
    <p:sldId id="781" r:id="rId8"/>
    <p:sldId id="814" r:id="rId9"/>
    <p:sldId id="782" r:id="rId10"/>
    <p:sldId id="783" r:id="rId11"/>
    <p:sldId id="784" r:id="rId12"/>
    <p:sldId id="785" r:id="rId13"/>
    <p:sldId id="706" r:id="rId14"/>
    <p:sldId id="687" r:id="rId15"/>
    <p:sldId id="702" r:id="rId16"/>
    <p:sldId id="812" r:id="rId17"/>
    <p:sldId id="813" r:id="rId18"/>
    <p:sldId id="790" r:id="rId19"/>
    <p:sldId id="705" r:id="rId20"/>
    <p:sldId id="704" r:id="rId21"/>
    <p:sldId id="786" r:id="rId22"/>
    <p:sldId id="787" r:id="rId23"/>
    <p:sldId id="788" r:id="rId24"/>
    <p:sldId id="789" r:id="rId25"/>
    <p:sldId id="791" r:id="rId26"/>
    <p:sldId id="792" r:id="rId27"/>
    <p:sldId id="793" r:id="rId28"/>
    <p:sldId id="794" r:id="rId29"/>
    <p:sldId id="810" r:id="rId30"/>
    <p:sldId id="795" r:id="rId31"/>
    <p:sldId id="799" r:id="rId32"/>
    <p:sldId id="796" r:id="rId33"/>
    <p:sldId id="797" r:id="rId34"/>
    <p:sldId id="800" r:id="rId35"/>
    <p:sldId id="801" r:id="rId36"/>
    <p:sldId id="802" r:id="rId37"/>
    <p:sldId id="803" r:id="rId38"/>
    <p:sldId id="804" r:id="rId39"/>
    <p:sldId id="805" r:id="rId40"/>
    <p:sldId id="806" r:id="rId41"/>
    <p:sldId id="807" r:id="rId42"/>
    <p:sldId id="808" r:id="rId43"/>
    <p:sldId id="809" r:id="rId44"/>
    <p:sldId id="759" r:id="rId45"/>
    <p:sldId id="798" r:id="rId46"/>
    <p:sldId id="811" r:id="rId47"/>
    <p:sldId id="662"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79AA770-019D-45D3-A5AF-250716FCFDA7}">
          <p14:sldIdLst>
            <p14:sldId id="665"/>
            <p14:sldId id="260"/>
            <p14:sldId id="672"/>
            <p14:sldId id="779"/>
            <p14:sldId id="780"/>
            <p14:sldId id="781"/>
            <p14:sldId id="814"/>
            <p14:sldId id="782"/>
            <p14:sldId id="783"/>
            <p14:sldId id="784"/>
            <p14:sldId id="785"/>
            <p14:sldId id="706"/>
            <p14:sldId id="687"/>
            <p14:sldId id="702"/>
            <p14:sldId id="812"/>
            <p14:sldId id="813"/>
            <p14:sldId id="790"/>
            <p14:sldId id="705"/>
            <p14:sldId id="704"/>
            <p14:sldId id="786"/>
            <p14:sldId id="787"/>
            <p14:sldId id="788"/>
            <p14:sldId id="789"/>
            <p14:sldId id="791"/>
            <p14:sldId id="792"/>
            <p14:sldId id="793"/>
            <p14:sldId id="794"/>
            <p14:sldId id="810"/>
            <p14:sldId id="795"/>
            <p14:sldId id="799"/>
            <p14:sldId id="796"/>
            <p14:sldId id="797"/>
            <p14:sldId id="800"/>
            <p14:sldId id="801"/>
            <p14:sldId id="802"/>
            <p14:sldId id="803"/>
            <p14:sldId id="804"/>
            <p14:sldId id="805"/>
            <p14:sldId id="806"/>
            <p14:sldId id="807"/>
            <p14:sldId id="808"/>
            <p14:sldId id="809"/>
            <p14:sldId id="759"/>
            <p14:sldId id="798"/>
            <p14:sldId id="811"/>
          </p14:sldIdLst>
        </p14:section>
        <p14:section name="无标题节" id="{54B4CD80-7E57-4958-8138-3A9FF60F0232}">
          <p14:sldIdLst>
            <p14:sldId id="662"/>
          </p14:sldIdLst>
        </p14:section>
      </p14:sectionLst>
    </p:ex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0012"/>
    <a:srgbClr val="C0101C"/>
    <a:srgbClr val="F2F2F2"/>
    <a:srgbClr val="D9D9D9"/>
    <a:srgbClr val="BFBFBF"/>
    <a:srgbClr val="E60012"/>
    <a:srgbClr val="BC000D"/>
    <a:srgbClr val="9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820" autoAdjust="0"/>
    <p:restoredTop sz="94660"/>
  </p:normalViewPr>
  <p:slideViewPr>
    <p:cSldViewPr snapToGrid="0" showGuides="1">
      <p:cViewPr varScale="1">
        <p:scale>
          <a:sx n="117" d="100"/>
          <a:sy n="117" d="100"/>
        </p:scale>
        <p:origin x="192" y="672"/>
      </p:cViewPr>
      <p:guideLst>
        <p:guide orient="horz" pos="2137"/>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FD7BCA-98AA-4DEC-B84B-4EED3E1B6DD8}" type="datetimeFigureOut">
              <a:rPr lang="zh-CN" altLang="en-US" smtClean="0"/>
              <a:t>2020/6/18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EC40BE-7FDC-4792-9119-1F1AC7C8B607}" type="slidenum">
              <a:rPr lang="zh-CN" altLang="en-US" smtClean="0"/>
              <a:t>‹#›</a:t>
            </a:fld>
            <a:endParaRPr lang="zh-CN" altLang="en-US"/>
          </a:p>
        </p:txBody>
      </p:sp>
    </p:spTree>
    <p:extLst>
      <p:ext uri="{BB962C8B-B14F-4D97-AF65-F5344CB8AC3E}">
        <p14:creationId xmlns:p14="http://schemas.microsoft.com/office/powerpoint/2010/main" val="1621916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背景（光源顶部）">
    <p:spTree>
      <p:nvGrpSpPr>
        <p:cNvPr id="1" name=""/>
        <p:cNvGrpSpPr/>
        <p:nvPr/>
      </p:nvGrpSpPr>
      <p:grpSpPr>
        <a:xfrm>
          <a:off x="0" y="0"/>
          <a:ext cx="0" cy="0"/>
          <a:chOff x="0" y="0"/>
          <a:chExt cx="0" cy="0"/>
        </a:xfrm>
      </p:grpSpPr>
      <p:pic>
        <p:nvPicPr>
          <p:cNvPr id="8" name="图片 7" descr="图片包含 物体&#10;&#10;自动生成的说明">
            <a:extLst>
              <a:ext uri="{FF2B5EF4-FFF2-40B4-BE49-F238E27FC236}">
                <a16:creationId xmlns:a16="http://schemas.microsoft.com/office/drawing/2014/main" id="{6C5DCE8E-63DB-416A-B6C0-1FA60D16C9EF}"/>
              </a:ext>
            </a:extLst>
          </p:cNvPr>
          <p:cNvPicPr>
            <a:picLocks noChangeAspect="1"/>
          </p:cNvPicPr>
          <p:nvPr userDrawn="1"/>
        </p:nvPicPr>
        <p:blipFill>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0806014" y="445006"/>
            <a:ext cx="890690" cy="402719"/>
          </a:xfrm>
          <a:prstGeom prst="rect">
            <a:avLst/>
          </a:prstGeom>
        </p:spPr>
      </p:pic>
      <p:pic>
        <p:nvPicPr>
          <p:cNvPr id="10" name="图片 9">
            <a:extLst>
              <a:ext uri="{FF2B5EF4-FFF2-40B4-BE49-F238E27FC236}">
                <a16:creationId xmlns:a16="http://schemas.microsoft.com/office/drawing/2014/main" id="{6B4F2D95-C45A-417D-B53D-29C77665760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93015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A86B79-A2FE-4062-A1F3-119A329D4C4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6621C10-CCC0-48A8-A2FE-C8E86590DE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CC30754-364E-4AF7-BF98-3E1CA8556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DC0E485-8C72-478F-8E25-31155601A0B0}"/>
              </a:ext>
            </a:extLst>
          </p:cNvPr>
          <p:cNvSpPr>
            <a:spLocks noGrp="1"/>
          </p:cNvSpPr>
          <p:nvPr>
            <p:ph type="dt" sz="half" idx="10"/>
          </p:nvPr>
        </p:nvSpPr>
        <p:spPr/>
        <p:txBody>
          <a:bodyPr/>
          <a:lstStyle/>
          <a:p>
            <a:fld id="{351EE038-A3BC-43F9-9C99-360ED5758235}" type="datetimeFigureOut">
              <a:rPr lang="zh-CN" altLang="en-US" smtClean="0"/>
              <a:t>2020/6/18</a:t>
            </a:fld>
            <a:endParaRPr lang="zh-CN" altLang="en-US"/>
          </a:p>
        </p:txBody>
      </p:sp>
      <p:sp>
        <p:nvSpPr>
          <p:cNvPr id="6" name="页脚占位符 5">
            <a:extLst>
              <a:ext uri="{FF2B5EF4-FFF2-40B4-BE49-F238E27FC236}">
                <a16:creationId xmlns:a16="http://schemas.microsoft.com/office/drawing/2014/main" id="{79F582AC-C124-4618-A40B-4C077B9A6C3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9DEE46-6112-4669-AEA5-642A30F717E4}"/>
              </a:ext>
            </a:extLst>
          </p:cNvPr>
          <p:cNvSpPr>
            <a:spLocks noGrp="1"/>
          </p:cNvSpPr>
          <p:nvPr>
            <p:ph type="sldNum" sz="quarter" idx="12"/>
          </p:nvPr>
        </p:nvSpPr>
        <p:spPr/>
        <p:txBody>
          <a:bodyPr/>
          <a:lstStyle/>
          <a:p>
            <a:fld id="{3F27F250-AEF5-4C37-968D-590C2DD6E8A0}" type="slidenum">
              <a:rPr lang="zh-CN" altLang="en-US" smtClean="0"/>
              <a:t>‹#›</a:t>
            </a:fld>
            <a:endParaRPr lang="zh-CN" altLang="en-US"/>
          </a:p>
        </p:txBody>
      </p:sp>
    </p:spTree>
    <p:extLst>
      <p:ext uri="{BB962C8B-B14F-4D97-AF65-F5344CB8AC3E}">
        <p14:creationId xmlns:p14="http://schemas.microsoft.com/office/powerpoint/2010/main" val="1559944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12524-961E-4783-98C1-CEFE385EFFC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E5B97A7-0C9D-4363-9520-73C1FABD87A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C66EE48-4F11-434A-BB0D-B611229916A6}"/>
              </a:ext>
            </a:extLst>
          </p:cNvPr>
          <p:cNvSpPr>
            <a:spLocks noGrp="1"/>
          </p:cNvSpPr>
          <p:nvPr>
            <p:ph type="dt" sz="half" idx="10"/>
          </p:nvPr>
        </p:nvSpPr>
        <p:spPr/>
        <p:txBody>
          <a:bodyPr/>
          <a:lstStyle/>
          <a:p>
            <a:fld id="{351EE038-A3BC-43F9-9C99-360ED5758235}" type="datetimeFigureOut">
              <a:rPr lang="zh-CN" altLang="en-US" smtClean="0"/>
              <a:t>2020/6/18</a:t>
            </a:fld>
            <a:endParaRPr lang="zh-CN" altLang="en-US"/>
          </a:p>
        </p:txBody>
      </p:sp>
      <p:sp>
        <p:nvSpPr>
          <p:cNvPr id="5" name="页脚占位符 4">
            <a:extLst>
              <a:ext uri="{FF2B5EF4-FFF2-40B4-BE49-F238E27FC236}">
                <a16:creationId xmlns:a16="http://schemas.microsoft.com/office/drawing/2014/main" id="{8C97E154-0C42-4B75-9BB7-21C91DFE04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91FB36-8961-4C7A-AB2C-FB97AF43995A}"/>
              </a:ext>
            </a:extLst>
          </p:cNvPr>
          <p:cNvSpPr>
            <a:spLocks noGrp="1"/>
          </p:cNvSpPr>
          <p:nvPr>
            <p:ph type="sldNum" sz="quarter" idx="12"/>
          </p:nvPr>
        </p:nvSpPr>
        <p:spPr/>
        <p:txBody>
          <a:bodyPr/>
          <a:lstStyle/>
          <a:p>
            <a:fld id="{3F27F250-AEF5-4C37-968D-590C2DD6E8A0}" type="slidenum">
              <a:rPr lang="zh-CN" altLang="en-US" smtClean="0"/>
              <a:t>‹#›</a:t>
            </a:fld>
            <a:endParaRPr lang="zh-CN" altLang="en-US"/>
          </a:p>
        </p:txBody>
      </p:sp>
    </p:spTree>
    <p:extLst>
      <p:ext uri="{BB962C8B-B14F-4D97-AF65-F5344CB8AC3E}">
        <p14:creationId xmlns:p14="http://schemas.microsoft.com/office/powerpoint/2010/main" val="935233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57488AB-18EB-4F91-9419-768B7BAB964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5231D00-A8A3-4896-91E2-2043523F0E5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3E3E865-34C6-4DC7-825B-8B96BF93B32A}"/>
              </a:ext>
            </a:extLst>
          </p:cNvPr>
          <p:cNvSpPr>
            <a:spLocks noGrp="1"/>
          </p:cNvSpPr>
          <p:nvPr>
            <p:ph type="dt" sz="half" idx="10"/>
          </p:nvPr>
        </p:nvSpPr>
        <p:spPr/>
        <p:txBody>
          <a:bodyPr/>
          <a:lstStyle/>
          <a:p>
            <a:fld id="{351EE038-A3BC-43F9-9C99-360ED5758235}" type="datetimeFigureOut">
              <a:rPr lang="zh-CN" altLang="en-US" smtClean="0"/>
              <a:t>2020/6/18</a:t>
            </a:fld>
            <a:endParaRPr lang="zh-CN" altLang="en-US"/>
          </a:p>
        </p:txBody>
      </p:sp>
      <p:sp>
        <p:nvSpPr>
          <p:cNvPr id="5" name="页脚占位符 4">
            <a:extLst>
              <a:ext uri="{FF2B5EF4-FFF2-40B4-BE49-F238E27FC236}">
                <a16:creationId xmlns:a16="http://schemas.microsoft.com/office/drawing/2014/main" id="{B85ACFC6-60E1-4922-A5A2-18C158414E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E9C916-84E7-4025-A4B0-4FD25D01B9DD}"/>
              </a:ext>
            </a:extLst>
          </p:cNvPr>
          <p:cNvSpPr>
            <a:spLocks noGrp="1"/>
          </p:cNvSpPr>
          <p:nvPr>
            <p:ph type="sldNum" sz="quarter" idx="12"/>
          </p:nvPr>
        </p:nvSpPr>
        <p:spPr/>
        <p:txBody>
          <a:bodyPr/>
          <a:lstStyle/>
          <a:p>
            <a:fld id="{3F27F250-AEF5-4C37-968D-590C2DD6E8A0}" type="slidenum">
              <a:rPr lang="zh-CN" altLang="en-US" smtClean="0"/>
              <a:t>‹#›</a:t>
            </a:fld>
            <a:endParaRPr lang="zh-CN" altLang="en-US"/>
          </a:p>
        </p:txBody>
      </p:sp>
    </p:spTree>
    <p:extLst>
      <p:ext uri="{BB962C8B-B14F-4D97-AF65-F5344CB8AC3E}">
        <p14:creationId xmlns:p14="http://schemas.microsoft.com/office/powerpoint/2010/main" val="3791227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背景（光源顶部）">
    <p:spTree>
      <p:nvGrpSpPr>
        <p:cNvPr id="1" name=""/>
        <p:cNvGrpSpPr/>
        <p:nvPr/>
      </p:nvGrpSpPr>
      <p:grpSpPr>
        <a:xfrm>
          <a:off x="0" y="0"/>
          <a:ext cx="0" cy="0"/>
          <a:chOff x="0" y="0"/>
          <a:chExt cx="0" cy="0"/>
        </a:xfrm>
      </p:grpSpPr>
      <p:pic>
        <p:nvPicPr>
          <p:cNvPr id="8" name="图片 7" descr="图片包含 物体&#10;&#10;自动生成的说明">
            <a:extLst>
              <a:ext uri="{FF2B5EF4-FFF2-40B4-BE49-F238E27FC236}">
                <a16:creationId xmlns:a16="http://schemas.microsoft.com/office/drawing/2014/main" id="{6C5DCE8E-63DB-416A-B6C0-1FA60D16C9EF}"/>
              </a:ext>
            </a:extLst>
          </p:cNvPr>
          <p:cNvPicPr>
            <a:picLocks noChangeAspect="1"/>
          </p:cNvPicPr>
          <p:nvPr userDrawn="1"/>
        </p:nvPicPr>
        <p:blipFill>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0806014" y="445006"/>
            <a:ext cx="890690" cy="402719"/>
          </a:xfrm>
          <a:prstGeom prst="rect">
            <a:avLst/>
          </a:prstGeom>
        </p:spPr>
      </p:pic>
      <p:pic>
        <p:nvPicPr>
          <p:cNvPr id="10" name="图片 9">
            <a:extLst>
              <a:ext uri="{FF2B5EF4-FFF2-40B4-BE49-F238E27FC236}">
                <a16:creationId xmlns:a16="http://schemas.microsoft.com/office/drawing/2014/main" id="{6B4F2D95-C45A-417D-B53D-29C77665760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6874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背景（光源左上方）">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8289F625-D711-471F-9FD1-DFF7F0E2080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00534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页模板">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E79BCC98-9CA3-464A-B5E1-4374E0E800DC}"/>
              </a:ext>
            </a:extLst>
          </p:cNvPr>
          <p:cNvGrpSpPr/>
          <p:nvPr userDrawn="1"/>
        </p:nvGrpSpPr>
        <p:grpSpPr>
          <a:xfrm>
            <a:off x="406684" y="818382"/>
            <a:ext cx="11378632" cy="5825384"/>
            <a:chOff x="940596" y="1700228"/>
            <a:chExt cx="6850085" cy="3506956"/>
          </a:xfrm>
          <a:solidFill>
            <a:srgbClr val="E8E8E8">
              <a:alpha val="40000"/>
            </a:srgbClr>
          </a:solidFill>
        </p:grpSpPr>
        <p:sp>
          <p:nvSpPr>
            <p:cNvPr id="28" name="Freeform 250">
              <a:extLst>
                <a:ext uri="{FF2B5EF4-FFF2-40B4-BE49-F238E27FC236}">
                  <a16:creationId xmlns:a16="http://schemas.microsoft.com/office/drawing/2014/main" id="{0A9C33EB-9897-45DB-8855-273ED25B456F}"/>
                </a:ext>
              </a:extLst>
            </p:cNvPr>
            <p:cNvSpPr>
              <a:spLocks/>
            </p:cNvSpPr>
            <p:nvPr/>
          </p:nvSpPr>
          <p:spPr bwMode="auto">
            <a:xfrm>
              <a:off x="6781532" y="3590547"/>
              <a:ext cx="26956" cy="7956"/>
            </a:xfrm>
            <a:custGeom>
              <a:avLst/>
              <a:gdLst>
                <a:gd name="T0" fmla="*/ 0 w 54"/>
                <a:gd name="T1" fmla="*/ 0 h 19"/>
                <a:gd name="T2" fmla="*/ 0 w 54"/>
                <a:gd name="T3" fmla="*/ 0 h 19"/>
                <a:gd name="T4" fmla="*/ 1 w 54"/>
                <a:gd name="T5" fmla="*/ 0 h 19"/>
                <a:gd name="T6" fmla="*/ 0 w 54"/>
                <a:gd name="T7" fmla="*/ 0 h 19"/>
                <a:gd name="T8" fmla="*/ 0 60000 65536"/>
                <a:gd name="T9" fmla="*/ 0 60000 65536"/>
                <a:gd name="T10" fmla="*/ 0 60000 65536"/>
                <a:gd name="T11" fmla="*/ 0 60000 65536"/>
                <a:gd name="T12" fmla="*/ 0 w 54"/>
                <a:gd name="T13" fmla="*/ 0 h 19"/>
                <a:gd name="T14" fmla="*/ 54 w 54"/>
                <a:gd name="T15" fmla="*/ 19 h 19"/>
              </a:gdLst>
              <a:ahLst/>
              <a:cxnLst>
                <a:cxn ang="T8">
                  <a:pos x="T0" y="T1"/>
                </a:cxn>
                <a:cxn ang="T9">
                  <a:pos x="T2" y="T3"/>
                </a:cxn>
                <a:cxn ang="T10">
                  <a:pos x="T4" y="T5"/>
                </a:cxn>
                <a:cxn ang="T11">
                  <a:pos x="T6" y="T7"/>
                </a:cxn>
              </a:cxnLst>
              <a:rect l="T12" t="T13" r="T14" b="T15"/>
              <a:pathLst>
                <a:path w="54" h="19">
                  <a:moveTo>
                    <a:pt x="0" y="0"/>
                  </a:moveTo>
                  <a:lnTo>
                    <a:pt x="3" y="19"/>
                  </a:lnTo>
                  <a:lnTo>
                    <a:pt x="54" y="10"/>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9" name="Freeform 251">
              <a:extLst>
                <a:ext uri="{FF2B5EF4-FFF2-40B4-BE49-F238E27FC236}">
                  <a16:creationId xmlns:a16="http://schemas.microsoft.com/office/drawing/2014/main" id="{7B8E4ED2-DEF0-4D04-A397-4D69E1462977}"/>
                </a:ext>
              </a:extLst>
            </p:cNvPr>
            <p:cNvSpPr>
              <a:spLocks/>
            </p:cNvSpPr>
            <p:nvPr/>
          </p:nvSpPr>
          <p:spPr bwMode="auto">
            <a:xfrm>
              <a:off x="6668655" y="4405230"/>
              <a:ext cx="360531" cy="709665"/>
            </a:xfrm>
            <a:custGeom>
              <a:avLst/>
              <a:gdLst>
                <a:gd name="T0" fmla="*/ 0 w 750"/>
                <a:gd name="T1" fmla="*/ 33 h 1564"/>
                <a:gd name="T2" fmla="*/ 0 w 750"/>
                <a:gd name="T3" fmla="*/ 34 h 1564"/>
                <a:gd name="T4" fmla="*/ 1 w 750"/>
                <a:gd name="T5" fmla="*/ 34 h 1564"/>
                <a:gd name="T6" fmla="*/ 1 w 750"/>
                <a:gd name="T7" fmla="*/ 36 h 1564"/>
                <a:gd name="T8" fmla="*/ 4 w 750"/>
                <a:gd name="T9" fmla="*/ 36 h 1564"/>
                <a:gd name="T10" fmla="*/ 3 w 750"/>
                <a:gd name="T11" fmla="*/ 35 h 1564"/>
                <a:gd name="T12" fmla="*/ 4 w 750"/>
                <a:gd name="T13" fmla="*/ 33 h 1564"/>
                <a:gd name="T14" fmla="*/ 5 w 750"/>
                <a:gd name="T15" fmla="*/ 33 h 1564"/>
                <a:gd name="T16" fmla="*/ 7 w 750"/>
                <a:gd name="T17" fmla="*/ 30 h 1564"/>
                <a:gd name="T18" fmla="*/ 5 w 750"/>
                <a:gd name="T19" fmla="*/ 28 h 1564"/>
                <a:gd name="T20" fmla="*/ 7 w 750"/>
                <a:gd name="T21" fmla="*/ 27 h 1564"/>
                <a:gd name="T22" fmla="*/ 7 w 750"/>
                <a:gd name="T23" fmla="*/ 25 h 1564"/>
                <a:gd name="T24" fmla="*/ 8 w 750"/>
                <a:gd name="T25" fmla="*/ 24 h 1564"/>
                <a:gd name="T26" fmla="*/ 7 w 750"/>
                <a:gd name="T27" fmla="*/ 24 h 1564"/>
                <a:gd name="T28" fmla="*/ 9 w 750"/>
                <a:gd name="T29" fmla="*/ 24 h 1564"/>
                <a:gd name="T30" fmla="*/ 9 w 750"/>
                <a:gd name="T31" fmla="*/ 23 h 1564"/>
                <a:gd name="T32" fmla="*/ 8 w 750"/>
                <a:gd name="T33" fmla="*/ 24 h 1564"/>
                <a:gd name="T34" fmla="*/ 7 w 750"/>
                <a:gd name="T35" fmla="*/ 23 h 1564"/>
                <a:gd name="T36" fmla="*/ 7 w 750"/>
                <a:gd name="T37" fmla="*/ 22 h 1564"/>
                <a:gd name="T38" fmla="*/ 10 w 750"/>
                <a:gd name="T39" fmla="*/ 22 h 1564"/>
                <a:gd name="T40" fmla="*/ 10 w 750"/>
                <a:gd name="T41" fmla="*/ 19 h 1564"/>
                <a:gd name="T42" fmla="*/ 14 w 750"/>
                <a:gd name="T43" fmla="*/ 19 h 1564"/>
                <a:gd name="T44" fmla="*/ 15 w 750"/>
                <a:gd name="T45" fmla="*/ 17 h 1564"/>
                <a:gd name="T46" fmla="*/ 13 w 750"/>
                <a:gd name="T47" fmla="*/ 13 h 1564"/>
                <a:gd name="T48" fmla="*/ 14 w 750"/>
                <a:gd name="T49" fmla="*/ 9 h 1564"/>
                <a:gd name="T50" fmla="*/ 17 w 750"/>
                <a:gd name="T51" fmla="*/ 6 h 1564"/>
                <a:gd name="T52" fmla="*/ 17 w 750"/>
                <a:gd name="T53" fmla="*/ 4 h 1564"/>
                <a:gd name="T54" fmla="*/ 17 w 750"/>
                <a:gd name="T55" fmla="*/ 4 h 1564"/>
                <a:gd name="T56" fmla="*/ 16 w 750"/>
                <a:gd name="T57" fmla="*/ 6 h 1564"/>
                <a:gd name="T58" fmla="*/ 13 w 750"/>
                <a:gd name="T59" fmla="*/ 6 h 1564"/>
                <a:gd name="T60" fmla="*/ 14 w 750"/>
                <a:gd name="T61" fmla="*/ 4 h 1564"/>
                <a:gd name="T62" fmla="*/ 10 w 750"/>
                <a:gd name="T63" fmla="*/ 1 h 1564"/>
                <a:gd name="T64" fmla="*/ 8 w 750"/>
                <a:gd name="T65" fmla="*/ 0 h 1564"/>
                <a:gd name="T66" fmla="*/ 8 w 750"/>
                <a:gd name="T67" fmla="*/ 1 h 1564"/>
                <a:gd name="T68" fmla="*/ 7 w 750"/>
                <a:gd name="T69" fmla="*/ 0 h 1564"/>
                <a:gd name="T70" fmla="*/ 5 w 750"/>
                <a:gd name="T71" fmla="*/ 1 h 1564"/>
                <a:gd name="T72" fmla="*/ 5 w 750"/>
                <a:gd name="T73" fmla="*/ 3 h 1564"/>
                <a:gd name="T74" fmla="*/ 4 w 750"/>
                <a:gd name="T75" fmla="*/ 3 h 1564"/>
                <a:gd name="T76" fmla="*/ 4 w 750"/>
                <a:gd name="T77" fmla="*/ 5 h 1564"/>
                <a:gd name="T78" fmla="*/ 3 w 750"/>
                <a:gd name="T79" fmla="*/ 7 h 1564"/>
                <a:gd name="T80" fmla="*/ 3 w 750"/>
                <a:gd name="T81" fmla="*/ 11 h 1564"/>
                <a:gd name="T82" fmla="*/ 3 w 750"/>
                <a:gd name="T83" fmla="*/ 14 h 1564"/>
                <a:gd name="T84" fmla="*/ 2 w 750"/>
                <a:gd name="T85" fmla="*/ 17 h 1564"/>
                <a:gd name="T86" fmla="*/ 1 w 750"/>
                <a:gd name="T87" fmla="*/ 24 h 1564"/>
                <a:gd name="T88" fmla="*/ 2 w 750"/>
                <a:gd name="T89" fmla="*/ 26 h 1564"/>
                <a:gd name="T90" fmla="*/ 1 w 750"/>
                <a:gd name="T91" fmla="*/ 27 h 1564"/>
                <a:gd name="T92" fmla="*/ 1 w 750"/>
                <a:gd name="T93" fmla="*/ 29 h 1564"/>
                <a:gd name="T94" fmla="*/ 0 w 750"/>
                <a:gd name="T95" fmla="*/ 33 h 156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50"/>
                <a:gd name="T145" fmla="*/ 0 h 1564"/>
                <a:gd name="T146" fmla="*/ 750 w 750"/>
                <a:gd name="T147" fmla="*/ 1564 h 156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50" h="1564">
                  <a:moveTo>
                    <a:pt x="0" y="1446"/>
                  </a:moveTo>
                  <a:lnTo>
                    <a:pt x="7" y="1480"/>
                  </a:lnTo>
                  <a:lnTo>
                    <a:pt x="38" y="1467"/>
                  </a:lnTo>
                  <a:lnTo>
                    <a:pt x="52" y="1546"/>
                  </a:lnTo>
                  <a:lnTo>
                    <a:pt x="188" y="1564"/>
                  </a:lnTo>
                  <a:lnTo>
                    <a:pt x="152" y="1523"/>
                  </a:lnTo>
                  <a:lnTo>
                    <a:pt x="181" y="1418"/>
                  </a:lnTo>
                  <a:lnTo>
                    <a:pt x="206" y="1438"/>
                  </a:lnTo>
                  <a:lnTo>
                    <a:pt x="290" y="1288"/>
                  </a:lnTo>
                  <a:lnTo>
                    <a:pt x="226" y="1205"/>
                  </a:lnTo>
                  <a:lnTo>
                    <a:pt x="299" y="1154"/>
                  </a:lnTo>
                  <a:lnTo>
                    <a:pt x="311" y="1077"/>
                  </a:lnTo>
                  <a:lnTo>
                    <a:pt x="345" y="1044"/>
                  </a:lnTo>
                  <a:lnTo>
                    <a:pt x="317" y="1030"/>
                  </a:lnTo>
                  <a:lnTo>
                    <a:pt x="374" y="1030"/>
                  </a:lnTo>
                  <a:lnTo>
                    <a:pt x="368" y="992"/>
                  </a:lnTo>
                  <a:lnTo>
                    <a:pt x="341" y="1019"/>
                  </a:lnTo>
                  <a:lnTo>
                    <a:pt x="317" y="990"/>
                  </a:lnTo>
                  <a:lnTo>
                    <a:pt x="313" y="932"/>
                  </a:lnTo>
                  <a:lnTo>
                    <a:pt x="415" y="939"/>
                  </a:lnTo>
                  <a:lnTo>
                    <a:pt x="425" y="824"/>
                  </a:lnTo>
                  <a:lnTo>
                    <a:pt x="587" y="806"/>
                  </a:lnTo>
                  <a:lnTo>
                    <a:pt x="634" y="725"/>
                  </a:lnTo>
                  <a:lnTo>
                    <a:pt x="570" y="582"/>
                  </a:lnTo>
                  <a:lnTo>
                    <a:pt x="601" y="398"/>
                  </a:lnTo>
                  <a:lnTo>
                    <a:pt x="750" y="249"/>
                  </a:lnTo>
                  <a:lnTo>
                    <a:pt x="744" y="181"/>
                  </a:lnTo>
                  <a:lnTo>
                    <a:pt x="718" y="179"/>
                  </a:lnTo>
                  <a:lnTo>
                    <a:pt x="676" y="261"/>
                  </a:lnTo>
                  <a:lnTo>
                    <a:pt x="572" y="255"/>
                  </a:lnTo>
                  <a:lnTo>
                    <a:pt x="593" y="165"/>
                  </a:lnTo>
                  <a:lnTo>
                    <a:pt x="413" y="25"/>
                  </a:lnTo>
                  <a:lnTo>
                    <a:pt x="350" y="14"/>
                  </a:lnTo>
                  <a:lnTo>
                    <a:pt x="344" y="42"/>
                  </a:lnTo>
                  <a:lnTo>
                    <a:pt x="276" y="0"/>
                  </a:lnTo>
                  <a:lnTo>
                    <a:pt x="234" y="52"/>
                  </a:lnTo>
                  <a:lnTo>
                    <a:pt x="229" y="107"/>
                  </a:lnTo>
                  <a:lnTo>
                    <a:pt x="187" y="130"/>
                  </a:lnTo>
                  <a:lnTo>
                    <a:pt x="188" y="238"/>
                  </a:lnTo>
                  <a:lnTo>
                    <a:pt x="143" y="299"/>
                  </a:lnTo>
                  <a:lnTo>
                    <a:pt x="109" y="451"/>
                  </a:lnTo>
                  <a:lnTo>
                    <a:pt x="135" y="594"/>
                  </a:lnTo>
                  <a:lnTo>
                    <a:pt x="85" y="716"/>
                  </a:lnTo>
                  <a:lnTo>
                    <a:pt x="52" y="1021"/>
                  </a:lnTo>
                  <a:lnTo>
                    <a:pt x="79" y="1132"/>
                  </a:lnTo>
                  <a:lnTo>
                    <a:pt x="54" y="1142"/>
                  </a:lnTo>
                  <a:lnTo>
                    <a:pt x="65" y="1241"/>
                  </a:lnTo>
                  <a:lnTo>
                    <a:pt x="0" y="144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30" name="Freeform 252">
              <a:extLst>
                <a:ext uri="{FF2B5EF4-FFF2-40B4-BE49-F238E27FC236}">
                  <a16:creationId xmlns:a16="http://schemas.microsoft.com/office/drawing/2014/main" id="{E69C9900-A27B-44B0-9722-88C878DE57A2}"/>
                </a:ext>
              </a:extLst>
            </p:cNvPr>
            <p:cNvSpPr>
              <a:spLocks/>
            </p:cNvSpPr>
            <p:nvPr/>
          </p:nvSpPr>
          <p:spPr bwMode="auto">
            <a:xfrm>
              <a:off x="6756261" y="5126034"/>
              <a:ext cx="62335" cy="58874"/>
            </a:xfrm>
            <a:custGeom>
              <a:avLst/>
              <a:gdLst>
                <a:gd name="T0" fmla="*/ 0 w 132"/>
                <a:gd name="T1" fmla="*/ 0 h 134"/>
                <a:gd name="T2" fmla="*/ 0 w 132"/>
                <a:gd name="T3" fmla="*/ 3 h 134"/>
                <a:gd name="T4" fmla="*/ 3 w 132"/>
                <a:gd name="T5" fmla="*/ 2 h 134"/>
                <a:gd name="T6" fmla="*/ 1 w 132"/>
                <a:gd name="T7" fmla="*/ 1 h 134"/>
                <a:gd name="T8" fmla="*/ 0 w 132"/>
                <a:gd name="T9" fmla="*/ 0 h 134"/>
                <a:gd name="T10" fmla="*/ 0 60000 65536"/>
                <a:gd name="T11" fmla="*/ 0 60000 65536"/>
                <a:gd name="T12" fmla="*/ 0 60000 65536"/>
                <a:gd name="T13" fmla="*/ 0 60000 65536"/>
                <a:gd name="T14" fmla="*/ 0 60000 65536"/>
                <a:gd name="T15" fmla="*/ 0 w 132"/>
                <a:gd name="T16" fmla="*/ 0 h 134"/>
                <a:gd name="T17" fmla="*/ 132 w 132"/>
                <a:gd name="T18" fmla="*/ 134 h 134"/>
              </a:gdLst>
              <a:ahLst/>
              <a:cxnLst>
                <a:cxn ang="T10">
                  <a:pos x="T0" y="T1"/>
                </a:cxn>
                <a:cxn ang="T11">
                  <a:pos x="T2" y="T3"/>
                </a:cxn>
                <a:cxn ang="T12">
                  <a:pos x="T4" y="T5"/>
                </a:cxn>
                <a:cxn ang="T13">
                  <a:pos x="T6" y="T7"/>
                </a:cxn>
                <a:cxn ang="T14">
                  <a:pos x="T8" y="T9"/>
                </a:cxn>
              </a:cxnLst>
              <a:rect l="T15" t="T16" r="T17" b="T18"/>
              <a:pathLst>
                <a:path w="132" h="134">
                  <a:moveTo>
                    <a:pt x="0" y="0"/>
                  </a:moveTo>
                  <a:lnTo>
                    <a:pt x="2" y="134"/>
                  </a:lnTo>
                  <a:lnTo>
                    <a:pt x="132" y="119"/>
                  </a:lnTo>
                  <a:lnTo>
                    <a:pt x="29" y="64"/>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31" name="Freeform 253">
              <a:extLst>
                <a:ext uri="{FF2B5EF4-FFF2-40B4-BE49-F238E27FC236}">
                  <a16:creationId xmlns:a16="http://schemas.microsoft.com/office/drawing/2014/main" id="{EC1668E0-9B26-4C06-9804-DB4A80227299}"/>
                </a:ext>
              </a:extLst>
            </p:cNvPr>
            <p:cNvSpPr>
              <a:spLocks/>
            </p:cNvSpPr>
            <p:nvPr/>
          </p:nvSpPr>
          <p:spPr bwMode="auto">
            <a:xfrm>
              <a:off x="6737729" y="4155415"/>
              <a:ext cx="217329" cy="273683"/>
            </a:xfrm>
            <a:custGeom>
              <a:avLst/>
              <a:gdLst>
                <a:gd name="T0" fmla="*/ 0 w 454"/>
                <a:gd name="T1" fmla="*/ 1 h 601"/>
                <a:gd name="T2" fmla="*/ 1 w 454"/>
                <a:gd name="T3" fmla="*/ 3 h 601"/>
                <a:gd name="T4" fmla="*/ 0 w 454"/>
                <a:gd name="T5" fmla="*/ 6 h 601"/>
                <a:gd name="T6" fmla="*/ 1 w 454"/>
                <a:gd name="T7" fmla="*/ 7 h 601"/>
                <a:gd name="T8" fmla="*/ 1 w 454"/>
                <a:gd name="T9" fmla="*/ 7 h 601"/>
                <a:gd name="T10" fmla="*/ 0 w 454"/>
                <a:gd name="T11" fmla="*/ 8 h 601"/>
                <a:gd name="T12" fmla="*/ 1 w 454"/>
                <a:gd name="T13" fmla="*/ 10 h 601"/>
                <a:gd name="T14" fmla="*/ 1 w 454"/>
                <a:gd name="T15" fmla="*/ 14 h 601"/>
                <a:gd name="T16" fmla="*/ 2 w 454"/>
                <a:gd name="T17" fmla="*/ 14 h 601"/>
                <a:gd name="T18" fmla="*/ 3 w 454"/>
                <a:gd name="T19" fmla="*/ 13 h 601"/>
                <a:gd name="T20" fmla="*/ 5 w 454"/>
                <a:gd name="T21" fmla="*/ 14 h 601"/>
                <a:gd name="T22" fmla="*/ 5 w 454"/>
                <a:gd name="T23" fmla="*/ 13 h 601"/>
                <a:gd name="T24" fmla="*/ 6 w 454"/>
                <a:gd name="T25" fmla="*/ 13 h 601"/>
                <a:gd name="T26" fmla="*/ 7 w 454"/>
                <a:gd name="T27" fmla="*/ 11 h 601"/>
                <a:gd name="T28" fmla="*/ 9 w 454"/>
                <a:gd name="T29" fmla="*/ 10 h 601"/>
                <a:gd name="T30" fmla="*/ 10 w 454"/>
                <a:gd name="T31" fmla="*/ 11 h 601"/>
                <a:gd name="T32" fmla="*/ 11 w 454"/>
                <a:gd name="T33" fmla="*/ 9 h 601"/>
                <a:gd name="T34" fmla="*/ 10 w 454"/>
                <a:gd name="T35" fmla="*/ 7 h 601"/>
                <a:gd name="T36" fmla="*/ 9 w 454"/>
                <a:gd name="T37" fmla="*/ 7 h 601"/>
                <a:gd name="T38" fmla="*/ 8 w 454"/>
                <a:gd name="T39" fmla="*/ 4 h 601"/>
                <a:gd name="T40" fmla="*/ 4 w 454"/>
                <a:gd name="T41" fmla="*/ 2 h 601"/>
                <a:gd name="T42" fmla="*/ 4 w 454"/>
                <a:gd name="T43" fmla="*/ 0 h 601"/>
                <a:gd name="T44" fmla="*/ 1 w 454"/>
                <a:gd name="T45" fmla="*/ 1 h 601"/>
                <a:gd name="T46" fmla="*/ 0 w 454"/>
                <a:gd name="T47" fmla="*/ 1 h 60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54"/>
                <a:gd name="T73" fmla="*/ 0 h 601"/>
                <a:gd name="T74" fmla="*/ 454 w 454"/>
                <a:gd name="T75" fmla="*/ 601 h 60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54" h="601">
                  <a:moveTo>
                    <a:pt x="0" y="61"/>
                  </a:moveTo>
                  <a:lnTo>
                    <a:pt x="32" y="123"/>
                  </a:lnTo>
                  <a:lnTo>
                    <a:pt x="11" y="262"/>
                  </a:lnTo>
                  <a:lnTo>
                    <a:pt x="32" y="277"/>
                  </a:lnTo>
                  <a:lnTo>
                    <a:pt x="24" y="295"/>
                  </a:lnTo>
                  <a:lnTo>
                    <a:pt x="2" y="352"/>
                  </a:lnTo>
                  <a:lnTo>
                    <a:pt x="42" y="433"/>
                  </a:lnTo>
                  <a:lnTo>
                    <a:pt x="65" y="598"/>
                  </a:lnTo>
                  <a:lnTo>
                    <a:pt x="93" y="601"/>
                  </a:lnTo>
                  <a:lnTo>
                    <a:pt x="135" y="549"/>
                  </a:lnTo>
                  <a:lnTo>
                    <a:pt x="203" y="591"/>
                  </a:lnTo>
                  <a:lnTo>
                    <a:pt x="209" y="563"/>
                  </a:lnTo>
                  <a:lnTo>
                    <a:pt x="272" y="574"/>
                  </a:lnTo>
                  <a:lnTo>
                    <a:pt x="293" y="456"/>
                  </a:lnTo>
                  <a:lnTo>
                    <a:pt x="406" y="433"/>
                  </a:lnTo>
                  <a:lnTo>
                    <a:pt x="441" y="472"/>
                  </a:lnTo>
                  <a:lnTo>
                    <a:pt x="454" y="381"/>
                  </a:lnTo>
                  <a:lnTo>
                    <a:pt x="431" y="302"/>
                  </a:lnTo>
                  <a:lnTo>
                    <a:pt x="366" y="298"/>
                  </a:lnTo>
                  <a:lnTo>
                    <a:pt x="342" y="180"/>
                  </a:lnTo>
                  <a:lnTo>
                    <a:pt x="170" y="100"/>
                  </a:lnTo>
                  <a:lnTo>
                    <a:pt x="159" y="0"/>
                  </a:lnTo>
                  <a:lnTo>
                    <a:pt x="46" y="65"/>
                  </a:lnTo>
                  <a:lnTo>
                    <a:pt x="0" y="6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32" name="Freeform 254">
              <a:extLst>
                <a:ext uri="{FF2B5EF4-FFF2-40B4-BE49-F238E27FC236}">
                  <a16:creationId xmlns:a16="http://schemas.microsoft.com/office/drawing/2014/main" id="{16F33C58-4C52-43D9-8D7E-ACCE29091551}"/>
                </a:ext>
              </a:extLst>
            </p:cNvPr>
            <p:cNvSpPr>
              <a:spLocks/>
            </p:cNvSpPr>
            <p:nvPr/>
          </p:nvSpPr>
          <p:spPr bwMode="auto">
            <a:xfrm>
              <a:off x="6660232" y="3861048"/>
              <a:ext cx="714323" cy="801954"/>
            </a:xfrm>
            <a:custGeom>
              <a:avLst/>
              <a:gdLst>
                <a:gd name="T0" fmla="*/ 1 w 1487"/>
                <a:gd name="T1" fmla="*/ 15 h 1768"/>
                <a:gd name="T2" fmla="*/ 3 w 1487"/>
                <a:gd name="T3" fmla="*/ 15 h 1768"/>
                <a:gd name="T4" fmla="*/ 4 w 1487"/>
                <a:gd name="T5" fmla="*/ 17 h 1768"/>
                <a:gd name="T6" fmla="*/ 7 w 1487"/>
                <a:gd name="T7" fmla="*/ 15 h 1768"/>
                <a:gd name="T8" fmla="*/ 11 w 1487"/>
                <a:gd name="T9" fmla="*/ 19 h 1768"/>
                <a:gd name="T10" fmla="*/ 14 w 1487"/>
                <a:gd name="T11" fmla="*/ 22 h 1768"/>
                <a:gd name="T12" fmla="*/ 14 w 1487"/>
                <a:gd name="T13" fmla="*/ 26 h 1768"/>
                <a:gd name="T14" fmla="*/ 16 w 1487"/>
                <a:gd name="T15" fmla="*/ 29 h 1768"/>
                <a:gd name="T16" fmla="*/ 17 w 1487"/>
                <a:gd name="T17" fmla="*/ 30 h 1768"/>
                <a:gd name="T18" fmla="*/ 18 w 1487"/>
                <a:gd name="T19" fmla="*/ 32 h 1768"/>
                <a:gd name="T20" fmla="*/ 14 w 1487"/>
                <a:gd name="T21" fmla="*/ 37 h 1768"/>
                <a:gd name="T22" fmla="*/ 18 w 1487"/>
                <a:gd name="T23" fmla="*/ 39 h 1768"/>
                <a:gd name="T24" fmla="*/ 18 w 1487"/>
                <a:gd name="T25" fmla="*/ 41 h 1768"/>
                <a:gd name="T26" fmla="*/ 23 w 1487"/>
                <a:gd name="T27" fmla="*/ 32 h 1768"/>
                <a:gd name="T28" fmla="*/ 28 w 1487"/>
                <a:gd name="T29" fmla="*/ 29 h 1768"/>
                <a:gd name="T30" fmla="*/ 31 w 1487"/>
                <a:gd name="T31" fmla="*/ 23 h 1768"/>
                <a:gd name="T32" fmla="*/ 34 w 1487"/>
                <a:gd name="T33" fmla="*/ 15 h 1768"/>
                <a:gd name="T34" fmla="*/ 34 w 1487"/>
                <a:gd name="T35" fmla="*/ 11 h 1768"/>
                <a:gd name="T36" fmla="*/ 30 w 1487"/>
                <a:gd name="T37" fmla="*/ 8 h 1768"/>
                <a:gd name="T38" fmla="*/ 26 w 1487"/>
                <a:gd name="T39" fmla="*/ 7 h 1768"/>
                <a:gd name="T40" fmla="*/ 23 w 1487"/>
                <a:gd name="T41" fmla="*/ 6 h 1768"/>
                <a:gd name="T42" fmla="*/ 22 w 1487"/>
                <a:gd name="T43" fmla="*/ 7 h 1768"/>
                <a:gd name="T44" fmla="*/ 21 w 1487"/>
                <a:gd name="T45" fmla="*/ 7 h 1768"/>
                <a:gd name="T46" fmla="*/ 21 w 1487"/>
                <a:gd name="T47" fmla="*/ 4 h 1768"/>
                <a:gd name="T48" fmla="*/ 19 w 1487"/>
                <a:gd name="T49" fmla="*/ 3 h 1768"/>
                <a:gd name="T50" fmla="*/ 15 w 1487"/>
                <a:gd name="T51" fmla="*/ 3 h 1768"/>
                <a:gd name="T52" fmla="*/ 12 w 1487"/>
                <a:gd name="T53" fmla="*/ 3 h 1768"/>
                <a:gd name="T54" fmla="*/ 12 w 1487"/>
                <a:gd name="T55" fmla="*/ 0 h 1768"/>
                <a:gd name="T56" fmla="*/ 8 w 1487"/>
                <a:gd name="T57" fmla="*/ 1 h 1768"/>
                <a:gd name="T58" fmla="*/ 9 w 1487"/>
                <a:gd name="T59" fmla="*/ 3 h 1768"/>
                <a:gd name="T60" fmla="*/ 6 w 1487"/>
                <a:gd name="T61" fmla="*/ 4 h 1768"/>
                <a:gd name="T62" fmla="*/ 4 w 1487"/>
                <a:gd name="T63" fmla="*/ 4 h 1768"/>
                <a:gd name="T64" fmla="*/ 3 w 1487"/>
                <a:gd name="T65" fmla="*/ 5 h 1768"/>
                <a:gd name="T66" fmla="*/ 3 w 1487"/>
                <a:gd name="T67" fmla="*/ 9 h 1768"/>
                <a:gd name="T68" fmla="*/ 0 w 1487"/>
                <a:gd name="T69" fmla="*/ 13 h 176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87"/>
                <a:gd name="T106" fmla="*/ 0 h 1768"/>
                <a:gd name="T107" fmla="*/ 1487 w 1487"/>
                <a:gd name="T108" fmla="*/ 1768 h 176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87" h="1768">
                  <a:moveTo>
                    <a:pt x="0" y="559"/>
                  </a:moveTo>
                  <a:lnTo>
                    <a:pt x="31" y="642"/>
                  </a:lnTo>
                  <a:lnTo>
                    <a:pt x="82" y="670"/>
                  </a:lnTo>
                  <a:lnTo>
                    <a:pt x="125" y="637"/>
                  </a:lnTo>
                  <a:lnTo>
                    <a:pt x="125" y="712"/>
                  </a:lnTo>
                  <a:lnTo>
                    <a:pt x="157" y="712"/>
                  </a:lnTo>
                  <a:lnTo>
                    <a:pt x="203" y="716"/>
                  </a:lnTo>
                  <a:lnTo>
                    <a:pt x="316" y="651"/>
                  </a:lnTo>
                  <a:lnTo>
                    <a:pt x="327" y="751"/>
                  </a:lnTo>
                  <a:lnTo>
                    <a:pt x="499" y="831"/>
                  </a:lnTo>
                  <a:lnTo>
                    <a:pt x="523" y="949"/>
                  </a:lnTo>
                  <a:lnTo>
                    <a:pt x="588" y="953"/>
                  </a:lnTo>
                  <a:lnTo>
                    <a:pt x="611" y="1032"/>
                  </a:lnTo>
                  <a:lnTo>
                    <a:pt x="598" y="1123"/>
                  </a:lnTo>
                  <a:lnTo>
                    <a:pt x="606" y="1214"/>
                  </a:lnTo>
                  <a:lnTo>
                    <a:pt x="689" y="1227"/>
                  </a:lnTo>
                  <a:lnTo>
                    <a:pt x="699" y="1289"/>
                  </a:lnTo>
                  <a:lnTo>
                    <a:pt x="740" y="1302"/>
                  </a:lnTo>
                  <a:lnTo>
                    <a:pt x="734" y="1379"/>
                  </a:lnTo>
                  <a:lnTo>
                    <a:pt x="760" y="1381"/>
                  </a:lnTo>
                  <a:lnTo>
                    <a:pt x="766" y="1449"/>
                  </a:lnTo>
                  <a:lnTo>
                    <a:pt x="617" y="1598"/>
                  </a:lnTo>
                  <a:lnTo>
                    <a:pt x="648" y="1590"/>
                  </a:lnTo>
                  <a:lnTo>
                    <a:pt x="760" y="1684"/>
                  </a:lnTo>
                  <a:lnTo>
                    <a:pt x="785" y="1721"/>
                  </a:lnTo>
                  <a:lnTo>
                    <a:pt x="775" y="1768"/>
                  </a:lnTo>
                  <a:lnTo>
                    <a:pt x="959" y="1503"/>
                  </a:lnTo>
                  <a:lnTo>
                    <a:pt x="969" y="1372"/>
                  </a:lnTo>
                  <a:lnTo>
                    <a:pt x="1112" y="1252"/>
                  </a:lnTo>
                  <a:lnTo>
                    <a:pt x="1205" y="1252"/>
                  </a:lnTo>
                  <a:lnTo>
                    <a:pt x="1245" y="1210"/>
                  </a:lnTo>
                  <a:lnTo>
                    <a:pt x="1320" y="1009"/>
                  </a:lnTo>
                  <a:lnTo>
                    <a:pt x="1330" y="811"/>
                  </a:lnTo>
                  <a:lnTo>
                    <a:pt x="1473" y="623"/>
                  </a:lnTo>
                  <a:lnTo>
                    <a:pt x="1487" y="541"/>
                  </a:lnTo>
                  <a:lnTo>
                    <a:pt x="1465" y="459"/>
                  </a:lnTo>
                  <a:lnTo>
                    <a:pt x="1406" y="449"/>
                  </a:lnTo>
                  <a:lnTo>
                    <a:pt x="1309" y="363"/>
                  </a:lnTo>
                  <a:lnTo>
                    <a:pt x="1120" y="347"/>
                  </a:lnTo>
                  <a:lnTo>
                    <a:pt x="1105" y="295"/>
                  </a:lnTo>
                  <a:lnTo>
                    <a:pt x="1019" y="256"/>
                  </a:lnTo>
                  <a:lnTo>
                    <a:pt x="983" y="257"/>
                  </a:lnTo>
                  <a:lnTo>
                    <a:pt x="932" y="336"/>
                  </a:lnTo>
                  <a:lnTo>
                    <a:pt x="931" y="309"/>
                  </a:lnTo>
                  <a:lnTo>
                    <a:pt x="852" y="321"/>
                  </a:lnTo>
                  <a:lnTo>
                    <a:pt x="886" y="307"/>
                  </a:lnTo>
                  <a:lnTo>
                    <a:pt x="854" y="245"/>
                  </a:lnTo>
                  <a:lnTo>
                    <a:pt x="914" y="160"/>
                  </a:lnTo>
                  <a:lnTo>
                    <a:pt x="851" y="50"/>
                  </a:lnTo>
                  <a:lnTo>
                    <a:pt x="796" y="137"/>
                  </a:lnTo>
                  <a:lnTo>
                    <a:pt x="744" y="132"/>
                  </a:lnTo>
                  <a:lnTo>
                    <a:pt x="660" y="144"/>
                  </a:lnTo>
                  <a:lnTo>
                    <a:pt x="554" y="161"/>
                  </a:lnTo>
                  <a:lnTo>
                    <a:pt x="531" y="115"/>
                  </a:lnTo>
                  <a:lnTo>
                    <a:pt x="538" y="31"/>
                  </a:lnTo>
                  <a:lnTo>
                    <a:pt x="509" y="0"/>
                  </a:lnTo>
                  <a:lnTo>
                    <a:pt x="409" y="53"/>
                  </a:lnTo>
                  <a:lnTo>
                    <a:pt x="347" y="37"/>
                  </a:lnTo>
                  <a:lnTo>
                    <a:pt x="363" y="122"/>
                  </a:lnTo>
                  <a:lnTo>
                    <a:pt x="401" y="133"/>
                  </a:lnTo>
                  <a:lnTo>
                    <a:pt x="306" y="192"/>
                  </a:lnTo>
                  <a:lnTo>
                    <a:pt x="265" y="171"/>
                  </a:lnTo>
                  <a:lnTo>
                    <a:pt x="243" y="141"/>
                  </a:lnTo>
                  <a:lnTo>
                    <a:pt x="155" y="157"/>
                  </a:lnTo>
                  <a:lnTo>
                    <a:pt x="181" y="202"/>
                  </a:lnTo>
                  <a:lnTo>
                    <a:pt x="144" y="205"/>
                  </a:lnTo>
                  <a:lnTo>
                    <a:pt x="165" y="284"/>
                  </a:lnTo>
                  <a:lnTo>
                    <a:pt x="148" y="410"/>
                  </a:lnTo>
                  <a:lnTo>
                    <a:pt x="51" y="458"/>
                  </a:lnTo>
                  <a:lnTo>
                    <a:pt x="0" y="55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33" name="Freeform 255">
              <a:extLst>
                <a:ext uri="{FF2B5EF4-FFF2-40B4-BE49-F238E27FC236}">
                  <a16:creationId xmlns:a16="http://schemas.microsoft.com/office/drawing/2014/main" id="{EC936DD5-061A-40DB-BEDF-FC9C8D0C73B5}"/>
                </a:ext>
              </a:extLst>
            </p:cNvPr>
            <p:cNvSpPr>
              <a:spLocks/>
            </p:cNvSpPr>
            <p:nvPr/>
          </p:nvSpPr>
          <p:spPr bwMode="auto">
            <a:xfrm>
              <a:off x="6380567" y="3590547"/>
              <a:ext cx="13478" cy="52509"/>
            </a:xfrm>
            <a:custGeom>
              <a:avLst/>
              <a:gdLst>
                <a:gd name="T0" fmla="*/ 0 w 31"/>
                <a:gd name="T1" fmla="*/ 1 h 115"/>
                <a:gd name="T2" fmla="*/ 0 w 31"/>
                <a:gd name="T3" fmla="*/ 3 h 115"/>
                <a:gd name="T4" fmla="*/ 1 w 31"/>
                <a:gd name="T5" fmla="*/ 0 h 115"/>
                <a:gd name="T6" fmla="*/ 0 w 31"/>
                <a:gd name="T7" fmla="*/ 1 h 115"/>
                <a:gd name="T8" fmla="*/ 0 60000 65536"/>
                <a:gd name="T9" fmla="*/ 0 60000 65536"/>
                <a:gd name="T10" fmla="*/ 0 60000 65536"/>
                <a:gd name="T11" fmla="*/ 0 60000 65536"/>
                <a:gd name="T12" fmla="*/ 0 w 31"/>
                <a:gd name="T13" fmla="*/ 0 h 115"/>
                <a:gd name="T14" fmla="*/ 31 w 31"/>
                <a:gd name="T15" fmla="*/ 115 h 115"/>
              </a:gdLst>
              <a:ahLst/>
              <a:cxnLst>
                <a:cxn ang="T8">
                  <a:pos x="T0" y="T1"/>
                </a:cxn>
                <a:cxn ang="T9">
                  <a:pos x="T2" y="T3"/>
                </a:cxn>
                <a:cxn ang="T10">
                  <a:pos x="T4" y="T5"/>
                </a:cxn>
                <a:cxn ang="T11">
                  <a:pos x="T6" y="T7"/>
                </a:cxn>
              </a:cxnLst>
              <a:rect l="T12" t="T13" r="T14" b="T15"/>
              <a:pathLst>
                <a:path w="31" h="115">
                  <a:moveTo>
                    <a:pt x="0" y="25"/>
                  </a:moveTo>
                  <a:lnTo>
                    <a:pt x="11" y="115"/>
                  </a:lnTo>
                  <a:lnTo>
                    <a:pt x="31" y="0"/>
                  </a:lnTo>
                  <a:lnTo>
                    <a:pt x="0" y="2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35" name="Freeform 256">
              <a:extLst>
                <a:ext uri="{FF2B5EF4-FFF2-40B4-BE49-F238E27FC236}">
                  <a16:creationId xmlns:a16="http://schemas.microsoft.com/office/drawing/2014/main" id="{AE61F726-49ED-4B0E-B38C-66236B378708}"/>
                </a:ext>
              </a:extLst>
            </p:cNvPr>
            <p:cNvSpPr>
              <a:spLocks/>
            </p:cNvSpPr>
            <p:nvPr/>
          </p:nvSpPr>
          <p:spPr bwMode="auto">
            <a:xfrm>
              <a:off x="5428699" y="2199858"/>
              <a:ext cx="1565108" cy="873557"/>
            </a:xfrm>
            <a:custGeom>
              <a:avLst/>
              <a:gdLst>
                <a:gd name="T0" fmla="*/ 6 w 3259"/>
                <a:gd name="T1" fmla="*/ 5 h 1930"/>
                <a:gd name="T2" fmla="*/ 9 w 3259"/>
                <a:gd name="T3" fmla="*/ 5 h 1930"/>
                <a:gd name="T4" fmla="*/ 13 w 3259"/>
                <a:gd name="T5" fmla="*/ 5 h 1930"/>
                <a:gd name="T6" fmla="*/ 21 w 3259"/>
                <a:gd name="T7" fmla="*/ 5 h 1930"/>
                <a:gd name="T8" fmla="*/ 23 w 3259"/>
                <a:gd name="T9" fmla="*/ 7 h 1930"/>
                <a:gd name="T10" fmla="*/ 30 w 3259"/>
                <a:gd name="T11" fmla="*/ 9 h 1930"/>
                <a:gd name="T12" fmla="*/ 29 w 3259"/>
                <a:gd name="T13" fmla="*/ 7 h 1930"/>
                <a:gd name="T14" fmla="*/ 34 w 3259"/>
                <a:gd name="T15" fmla="*/ 8 h 1930"/>
                <a:gd name="T16" fmla="*/ 39 w 3259"/>
                <a:gd name="T17" fmla="*/ 7 h 1930"/>
                <a:gd name="T18" fmla="*/ 39 w 3259"/>
                <a:gd name="T19" fmla="*/ 7 h 1930"/>
                <a:gd name="T20" fmla="*/ 40 w 3259"/>
                <a:gd name="T21" fmla="*/ 7 h 1930"/>
                <a:gd name="T22" fmla="*/ 42 w 3259"/>
                <a:gd name="T23" fmla="*/ 5 h 1930"/>
                <a:gd name="T24" fmla="*/ 40 w 3259"/>
                <a:gd name="T25" fmla="*/ 0 h 1930"/>
                <a:gd name="T26" fmla="*/ 43 w 3259"/>
                <a:gd name="T27" fmla="*/ 3 h 1930"/>
                <a:gd name="T28" fmla="*/ 44 w 3259"/>
                <a:gd name="T29" fmla="*/ 5 h 1930"/>
                <a:gd name="T30" fmla="*/ 47 w 3259"/>
                <a:gd name="T31" fmla="*/ 7 h 1930"/>
                <a:gd name="T32" fmla="*/ 49 w 3259"/>
                <a:gd name="T33" fmla="*/ 6 h 1930"/>
                <a:gd name="T34" fmla="*/ 53 w 3259"/>
                <a:gd name="T35" fmla="*/ 5 h 1930"/>
                <a:gd name="T36" fmla="*/ 53 w 3259"/>
                <a:gd name="T37" fmla="*/ 9 h 1930"/>
                <a:gd name="T38" fmla="*/ 48 w 3259"/>
                <a:gd name="T39" fmla="*/ 10 h 1930"/>
                <a:gd name="T40" fmla="*/ 46 w 3259"/>
                <a:gd name="T41" fmla="*/ 12 h 1930"/>
                <a:gd name="T42" fmla="*/ 44 w 3259"/>
                <a:gd name="T43" fmla="*/ 15 h 1930"/>
                <a:gd name="T44" fmla="*/ 43 w 3259"/>
                <a:gd name="T45" fmla="*/ 16 h 1930"/>
                <a:gd name="T46" fmla="*/ 41 w 3259"/>
                <a:gd name="T47" fmla="*/ 18 h 1930"/>
                <a:gd name="T48" fmla="*/ 43 w 3259"/>
                <a:gd name="T49" fmla="*/ 24 h 1930"/>
                <a:gd name="T50" fmla="*/ 49 w 3259"/>
                <a:gd name="T51" fmla="*/ 28 h 1930"/>
                <a:gd name="T52" fmla="*/ 52 w 3259"/>
                <a:gd name="T53" fmla="*/ 31 h 1930"/>
                <a:gd name="T54" fmla="*/ 54 w 3259"/>
                <a:gd name="T55" fmla="*/ 33 h 1930"/>
                <a:gd name="T56" fmla="*/ 57 w 3259"/>
                <a:gd name="T57" fmla="*/ 26 h 1930"/>
                <a:gd name="T58" fmla="*/ 56 w 3259"/>
                <a:gd name="T59" fmla="*/ 21 h 1930"/>
                <a:gd name="T60" fmla="*/ 56 w 3259"/>
                <a:gd name="T61" fmla="*/ 18 h 1930"/>
                <a:gd name="T62" fmla="*/ 59 w 3259"/>
                <a:gd name="T63" fmla="*/ 16 h 1930"/>
                <a:gd name="T64" fmla="*/ 63 w 3259"/>
                <a:gd name="T65" fmla="*/ 20 h 1930"/>
                <a:gd name="T66" fmla="*/ 62 w 3259"/>
                <a:gd name="T67" fmla="*/ 22 h 1930"/>
                <a:gd name="T68" fmla="*/ 65 w 3259"/>
                <a:gd name="T69" fmla="*/ 22 h 1930"/>
                <a:gd name="T70" fmla="*/ 67 w 3259"/>
                <a:gd name="T71" fmla="*/ 21 h 1930"/>
                <a:gd name="T72" fmla="*/ 68 w 3259"/>
                <a:gd name="T73" fmla="*/ 22 h 1930"/>
                <a:gd name="T74" fmla="*/ 69 w 3259"/>
                <a:gd name="T75" fmla="*/ 22 h 1930"/>
                <a:gd name="T76" fmla="*/ 70 w 3259"/>
                <a:gd name="T77" fmla="*/ 24 h 1930"/>
                <a:gd name="T78" fmla="*/ 70 w 3259"/>
                <a:gd name="T79" fmla="*/ 26 h 1930"/>
                <a:gd name="T80" fmla="*/ 74 w 3259"/>
                <a:gd name="T81" fmla="*/ 28 h 1930"/>
                <a:gd name="T82" fmla="*/ 74 w 3259"/>
                <a:gd name="T83" fmla="*/ 30 h 1930"/>
                <a:gd name="T84" fmla="*/ 76 w 3259"/>
                <a:gd name="T85" fmla="*/ 31 h 1930"/>
                <a:gd name="T86" fmla="*/ 62 w 3259"/>
                <a:gd name="T87" fmla="*/ 38 h 1930"/>
                <a:gd name="T88" fmla="*/ 66 w 3259"/>
                <a:gd name="T89" fmla="*/ 37 h 1930"/>
                <a:gd name="T90" fmla="*/ 70 w 3259"/>
                <a:gd name="T91" fmla="*/ 40 h 1930"/>
                <a:gd name="T92" fmla="*/ 71 w 3259"/>
                <a:gd name="T93" fmla="*/ 40 h 1930"/>
                <a:gd name="T94" fmla="*/ 69 w 3259"/>
                <a:gd name="T95" fmla="*/ 40 h 1930"/>
                <a:gd name="T96" fmla="*/ 65 w 3259"/>
                <a:gd name="T97" fmla="*/ 40 h 1930"/>
                <a:gd name="T98" fmla="*/ 58 w 3259"/>
                <a:gd name="T99" fmla="*/ 41 h 1930"/>
                <a:gd name="T100" fmla="*/ 55 w 3259"/>
                <a:gd name="T101" fmla="*/ 43 h 1930"/>
                <a:gd name="T102" fmla="*/ 52 w 3259"/>
                <a:gd name="T103" fmla="*/ 43 h 1930"/>
                <a:gd name="T104" fmla="*/ 54 w 3259"/>
                <a:gd name="T105" fmla="*/ 41 h 1930"/>
                <a:gd name="T106" fmla="*/ 50 w 3259"/>
                <a:gd name="T107" fmla="*/ 37 h 1930"/>
                <a:gd name="T108" fmla="*/ 48 w 3259"/>
                <a:gd name="T109" fmla="*/ 36 h 1930"/>
                <a:gd name="T110" fmla="*/ 41 w 3259"/>
                <a:gd name="T111" fmla="*/ 35 h 1930"/>
                <a:gd name="T112" fmla="*/ 15 w 3259"/>
                <a:gd name="T113" fmla="*/ 34 h 1930"/>
                <a:gd name="T114" fmla="*/ 11 w 3259"/>
                <a:gd name="T115" fmla="*/ 31 h 1930"/>
                <a:gd name="T116" fmla="*/ 10 w 3259"/>
                <a:gd name="T117" fmla="*/ 26 h 1930"/>
                <a:gd name="T118" fmla="*/ 3 w 3259"/>
                <a:gd name="T119" fmla="*/ 21 h 193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259"/>
                <a:gd name="T181" fmla="*/ 0 h 1930"/>
                <a:gd name="T182" fmla="*/ 3259 w 3259"/>
                <a:gd name="T183" fmla="*/ 1930 h 193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259" h="1930">
                  <a:moveTo>
                    <a:pt x="0" y="855"/>
                  </a:moveTo>
                  <a:lnTo>
                    <a:pt x="0" y="178"/>
                  </a:lnTo>
                  <a:lnTo>
                    <a:pt x="260" y="266"/>
                  </a:lnTo>
                  <a:lnTo>
                    <a:pt x="243" y="231"/>
                  </a:lnTo>
                  <a:lnTo>
                    <a:pt x="271" y="210"/>
                  </a:lnTo>
                  <a:lnTo>
                    <a:pt x="432" y="135"/>
                  </a:lnTo>
                  <a:lnTo>
                    <a:pt x="308" y="226"/>
                  </a:lnTo>
                  <a:lnTo>
                    <a:pt x="377" y="200"/>
                  </a:lnTo>
                  <a:lnTo>
                    <a:pt x="377" y="218"/>
                  </a:lnTo>
                  <a:lnTo>
                    <a:pt x="511" y="137"/>
                  </a:lnTo>
                  <a:lnTo>
                    <a:pt x="493" y="111"/>
                  </a:lnTo>
                  <a:lnTo>
                    <a:pt x="580" y="207"/>
                  </a:lnTo>
                  <a:lnTo>
                    <a:pt x="636" y="151"/>
                  </a:lnTo>
                  <a:lnTo>
                    <a:pt x="630" y="207"/>
                  </a:lnTo>
                  <a:lnTo>
                    <a:pt x="699" y="168"/>
                  </a:lnTo>
                  <a:lnTo>
                    <a:pt x="891" y="235"/>
                  </a:lnTo>
                  <a:lnTo>
                    <a:pt x="981" y="234"/>
                  </a:lnTo>
                  <a:lnTo>
                    <a:pt x="1029" y="275"/>
                  </a:lnTo>
                  <a:lnTo>
                    <a:pt x="972" y="310"/>
                  </a:lnTo>
                  <a:lnTo>
                    <a:pt x="1006" y="323"/>
                  </a:lnTo>
                  <a:lnTo>
                    <a:pt x="1181" y="306"/>
                  </a:lnTo>
                  <a:lnTo>
                    <a:pt x="1255" y="364"/>
                  </a:lnTo>
                  <a:lnTo>
                    <a:pt x="1268" y="402"/>
                  </a:lnTo>
                  <a:lnTo>
                    <a:pt x="1286" y="376"/>
                  </a:lnTo>
                  <a:lnTo>
                    <a:pt x="1255" y="323"/>
                  </a:lnTo>
                  <a:lnTo>
                    <a:pt x="1339" y="260"/>
                  </a:lnTo>
                  <a:lnTo>
                    <a:pt x="1256" y="300"/>
                  </a:lnTo>
                  <a:lnTo>
                    <a:pt x="1231" y="281"/>
                  </a:lnTo>
                  <a:lnTo>
                    <a:pt x="1330" y="234"/>
                  </a:lnTo>
                  <a:lnTo>
                    <a:pt x="1383" y="302"/>
                  </a:lnTo>
                  <a:lnTo>
                    <a:pt x="1441" y="300"/>
                  </a:lnTo>
                  <a:lnTo>
                    <a:pt x="1474" y="331"/>
                  </a:lnTo>
                  <a:lnTo>
                    <a:pt x="1628" y="323"/>
                  </a:lnTo>
                  <a:lnTo>
                    <a:pt x="1622" y="302"/>
                  </a:lnTo>
                  <a:lnTo>
                    <a:pt x="1668" y="342"/>
                  </a:lnTo>
                  <a:lnTo>
                    <a:pt x="1674" y="310"/>
                  </a:lnTo>
                  <a:lnTo>
                    <a:pt x="1639" y="321"/>
                  </a:lnTo>
                  <a:lnTo>
                    <a:pt x="1614" y="279"/>
                  </a:lnTo>
                  <a:lnTo>
                    <a:pt x="1672" y="275"/>
                  </a:lnTo>
                  <a:lnTo>
                    <a:pt x="1691" y="306"/>
                  </a:lnTo>
                  <a:lnTo>
                    <a:pt x="1714" y="296"/>
                  </a:lnTo>
                  <a:lnTo>
                    <a:pt x="1706" y="345"/>
                  </a:lnTo>
                  <a:lnTo>
                    <a:pt x="1746" y="369"/>
                  </a:lnTo>
                  <a:lnTo>
                    <a:pt x="1734" y="302"/>
                  </a:lnTo>
                  <a:lnTo>
                    <a:pt x="1810" y="262"/>
                  </a:lnTo>
                  <a:lnTo>
                    <a:pt x="1790" y="231"/>
                  </a:lnTo>
                  <a:lnTo>
                    <a:pt x="1768" y="253"/>
                  </a:lnTo>
                  <a:lnTo>
                    <a:pt x="1808" y="196"/>
                  </a:lnTo>
                  <a:lnTo>
                    <a:pt x="1696" y="154"/>
                  </a:lnTo>
                  <a:lnTo>
                    <a:pt x="1707" y="55"/>
                  </a:lnTo>
                  <a:lnTo>
                    <a:pt x="1734" y="57"/>
                  </a:lnTo>
                  <a:lnTo>
                    <a:pt x="1752" y="0"/>
                  </a:lnTo>
                  <a:lnTo>
                    <a:pt x="1832" y="55"/>
                  </a:lnTo>
                  <a:lnTo>
                    <a:pt x="1834" y="92"/>
                  </a:lnTo>
                  <a:lnTo>
                    <a:pt x="1891" y="143"/>
                  </a:lnTo>
                  <a:lnTo>
                    <a:pt x="1853" y="142"/>
                  </a:lnTo>
                  <a:lnTo>
                    <a:pt x="1869" y="160"/>
                  </a:lnTo>
                  <a:lnTo>
                    <a:pt x="1847" y="181"/>
                  </a:lnTo>
                  <a:lnTo>
                    <a:pt x="1913" y="196"/>
                  </a:lnTo>
                  <a:lnTo>
                    <a:pt x="1896" y="207"/>
                  </a:lnTo>
                  <a:lnTo>
                    <a:pt x="1935" y="291"/>
                  </a:lnTo>
                  <a:lnTo>
                    <a:pt x="1971" y="216"/>
                  </a:lnTo>
                  <a:lnTo>
                    <a:pt x="2017" y="243"/>
                  </a:lnTo>
                  <a:lnTo>
                    <a:pt x="2029" y="295"/>
                  </a:lnTo>
                  <a:lnTo>
                    <a:pt x="2007" y="310"/>
                  </a:lnTo>
                  <a:lnTo>
                    <a:pt x="2051" y="369"/>
                  </a:lnTo>
                  <a:lnTo>
                    <a:pt x="2077" y="356"/>
                  </a:lnTo>
                  <a:lnTo>
                    <a:pt x="2112" y="261"/>
                  </a:lnTo>
                  <a:lnTo>
                    <a:pt x="2152" y="252"/>
                  </a:lnTo>
                  <a:lnTo>
                    <a:pt x="2122" y="172"/>
                  </a:lnTo>
                  <a:lnTo>
                    <a:pt x="2229" y="180"/>
                  </a:lnTo>
                  <a:lnTo>
                    <a:pt x="2276" y="226"/>
                  </a:lnTo>
                  <a:lnTo>
                    <a:pt x="2258" y="249"/>
                  </a:lnTo>
                  <a:lnTo>
                    <a:pt x="2280" y="261"/>
                  </a:lnTo>
                  <a:lnTo>
                    <a:pt x="2230" y="276"/>
                  </a:lnTo>
                  <a:lnTo>
                    <a:pt x="2274" y="379"/>
                  </a:lnTo>
                  <a:lnTo>
                    <a:pt x="2203" y="431"/>
                  </a:lnTo>
                  <a:lnTo>
                    <a:pt x="2176" y="408"/>
                  </a:lnTo>
                  <a:lnTo>
                    <a:pt x="2186" y="444"/>
                  </a:lnTo>
                  <a:lnTo>
                    <a:pt x="2078" y="419"/>
                  </a:lnTo>
                  <a:lnTo>
                    <a:pt x="2101" y="453"/>
                  </a:lnTo>
                  <a:lnTo>
                    <a:pt x="2060" y="504"/>
                  </a:lnTo>
                  <a:lnTo>
                    <a:pt x="1945" y="464"/>
                  </a:lnTo>
                  <a:lnTo>
                    <a:pt x="1987" y="507"/>
                  </a:lnTo>
                  <a:lnTo>
                    <a:pt x="2067" y="515"/>
                  </a:lnTo>
                  <a:lnTo>
                    <a:pt x="2012" y="599"/>
                  </a:lnTo>
                  <a:lnTo>
                    <a:pt x="1953" y="595"/>
                  </a:lnTo>
                  <a:lnTo>
                    <a:pt x="1924" y="640"/>
                  </a:lnTo>
                  <a:lnTo>
                    <a:pt x="1818" y="603"/>
                  </a:lnTo>
                  <a:lnTo>
                    <a:pt x="1913" y="640"/>
                  </a:lnTo>
                  <a:lnTo>
                    <a:pt x="1928" y="675"/>
                  </a:lnTo>
                  <a:lnTo>
                    <a:pt x="1853" y="688"/>
                  </a:lnTo>
                  <a:lnTo>
                    <a:pt x="1869" y="698"/>
                  </a:lnTo>
                  <a:lnTo>
                    <a:pt x="1848" y="701"/>
                  </a:lnTo>
                  <a:lnTo>
                    <a:pt x="1848" y="736"/>
                  </a:lnTo>
                  <a:lnTo>
                    <a:pt x="1769" y="783"/>
                  </a:lnTo>
                  <a:lnTo>
                    <a:pt x="1757" y="937"/>
                  </a:lnTo>
                  <a:lnTo>
                    <a:pt x="1785" y="973"/>
                  </a:lnTo>
                  <a:lnTo>
                    <a:pt x="1826" y="952"/>
                  </a:lnTo>
                  <a:lnTo>
                    <a:pt x="1846" y="1070"/>
                  </a:lnTo>
                  <a:lnTo>
                    <a:pt x="1905" y="1047"/>
                  </a:lnTo>
                  <a:lnTo>
                    <a:pt x="1978" y="1079"/>
                  </a:lnTo>
                  <a:lnTo>
                    <a:pt x="2123" y="1166"/>
                  </a:lnTo>
                  <a:lnTo>
                    <a:pt x="2112" y="1200"/>
                  </a:lnTo>
                  <a:lnTo>
                    <a:pt x="2128" y="1175"/>
                  </a:lnTo>
                  <a:lnTo>
                    <a:pt x="2238" y="1184"/>
                  </a:lnTo>
                  <a:lnTo>
                    <a:pt x="2238" y="1311"/>
                  </a:lnTo>
                  <a:lnTo>
                    <a:pt x="2271" y="1355"/>
                  </a:lnTo>
                  <a:lnTo>
                    <a:pt x="2248" y="1365"/>
                  </a:lnTo>
                  <a:lnTo>
                    <a:pt x="2302" y="1388"/>
                  </a:lnTo>
                  <a:lnTo>
                    <a:pt x="2287" y="1428"/>
                  </a:lnTo>
                  <a:lnTo>
                    <a:pt x="2341" y="1426"/>
                  </a:lnTo>
                  <a:lnTo>
                    <a:pt x="2412" y="1358"/>
                  </a:lnTo>
                  <a:lnTo>
                    <a:pt x="2379" y="1342"/>
                  </a:lnTo>
                  <a:lnTo>
                    <a:pt x="2341" y="1219"/>
                  </a:lnTo>
                  <a:lnTo>
                    <a:pt x="2474" y="1112"/>
                  </a:lnTo>
                  <a:lnTo>
                    <a:pt x="2456" y="1112"/>
                  </a:lnTo>
                  <a:lnTo>
                    <a:pt x="2424" y="985"/>
                  </a:lnTo>
                  <a:lnTo>
                    <a:pt x="2375" y="952"/>
                  </a:lnTo>
                  <a:lnTo>
                    <a:pt x="2440" y="899"/>
                  </a:lnTo>
                  <a:lnTo>
                    <a:pt x="2418" y="871"/>
                  </a:lnTo>
                  <a:lnTo>
                    <a:pt x="2426" y="825"/>
                  </a:lnTo>
                  <a:lnTo>
                    <a:pt x="2401" y="818"/>
                  </a:lnTo>
                  <a:lnTo>
                    <a:pt x="2426" y="772"/>
                  </a:lnTo>
                  <a:lnTo>
                    <a:pt x="2397" y="741"/>
                  </a:lnTo>
                  <a:lnTo>
                    <a:pt x="2416" y="702"/>
                  </a:lnTo>
                  <a:lnTo>
                    <a:pt x="2516" y="729"/>
                  </a:lnTo>
                  <a:lnTo>
                    <a:pt x="2563" y="706"/>
                  </a:lnTo>
                  <a:lnTo>
                    <a:pt x="2652" y="772"/>
                  </a:lnTo>
                  <a:lnTo>
                    <a:pt x="2652" y="799"/>
                  </a:lnTo>
                  <a:lnTo>
                    <a:pt x="2726" y="803"/>
                  </a:lnTo>
                  <a:lnTo>
                    <a:pt x="2733" y="867"/>
                  </a:lnTo>
                  <a:lnTo>
                    <a:pt x="2666" y="870"/>
                  </a:lnTo>
                  <a:lnTo>
                    <a:pt x="2724" y="881"/>
                  </a:lnTo>
                  <a:lnTo>
                    <a:pt x="2743" y="918"/>
                  </a:lnTo>
                  <a:lnTo>
                    <a:pt x="2681" y="974"/>
                  </a:lnTo>
                  <a:lnTo>
                    <a:pt x="2770" y="947"/>
                  </a:lnTo>
                  <a:lnTo>
                    <a:pt x="2775" y="994"/>
                  </a:lnTo>
                  <a:lnTo>
                    <a:pt x="2736" y="1013"/>
                  </a:lnTo>
                  <a:lnTo>
                    <a:pt x="2792" y="964"/>
                  </a:lnTo>
                  <a:lnTo>
                    <a:pt x="2797" y="996"/>
                  </a:lnTo>
                  <a:lnTo>
                    <a:pt x="2849" y="950"/>
                  </a:lnTo>
                  <a:lnTo>
                    <a:pt x="2860" y="974"/>
                  </a:lnTo>
                  <a:lnTo>
                    <a:pt x="2894" y="906"/>
                  </a:lnTo>
                  <a:lnTo>
                    <a:pt x="2880" y="893"/>
                  </a:lnTo>
                  <a:lnTo>
                    <a:pt x="2922" y="855"/>
                  </a:lnTo>
                  <a:lnTo>
                    <a:pt x="2969" y="927"/>
                  </a:lnTo>
                  <a:lnTo>
                    <a:pt x="2928" y="943"/>
                  </a:lnTo>
                  <a:lnTo>
                    <a:pt x="2974" y="935"/>
                  </a:lnTo>
                  <a:lnTo>
                    <a:pt x="2989" y="963"/>
                  </a:lnTo>
                  <a:lnTo>
                    <a:pt x="2959" y="973"/>
                  </a:lnTo>
                  <a:lnTo>
                    <a:pt x="2997" y="978"/>
                  </a:lnTo>
                  <a:lnTo>
                    <a:pt x="2974" y="998"/>
                  </a:lnTo>
                  <a:lnTo>
                    <a:pt x="2998" y="994"/>
                  </a:lnTo>
                  <a:lnTo>
                    <a:pt x="3019" y="1024"/>
                  </a:lnTo>
                  <a:lnTo>
                    <a:pt x="3006" y="1040"/>
                  </a:lnTo>
                  <a:lnTo>
                    <a:pt x="3042" y="1066"/>
                  </a:lnTo>
                  <a:lnTo>
                    <a:pt x="2983" y="1092"/>
                  </a:lnTo>
                  <a:lnTo>
                    <a:pt x="3025" y="1092"/>
                  </a:lnTo>
                  <a:lnTo>
                    <a:pt x="3017" y="1116"/>
                  </a:lnTo>
                  <a:lnTo>
                    <a:pt x="3082" y="1140"/>
                  </a:lnTo>
                  <a:lnTo>
                    <a:pt x="3104" y="1198"/>
                  </a:lnTo>
                  <a:lnTo>
                    <a:pt x="3130" y="1177"/>
                  </a:lnTo>
                  <a:lnTo>
                    <a:pt x="3193" y="1216"/>
                  </a:lnTo>
                  <a:lnTo>
                    <a:pt x="3053" y="1267"/>
                  </a:lnTo>
                  <a:lnTo>
                    <a:pt x="3082" y="1296"/>
                  </a:lnTo>
                  <a:lnTo>
                    <a:pt x="3199" y="1238"/>
                  </a:lnTo>
                  <a:lnTo>
                    <a:pt x="3199" y="1286"/>
                  </a:lnTo>
                  <a:lnTo>
                    <a:pt x="3255" y="1278"/>
                  </a:lnTo>
                  <a:lnTo>
                    <a:pt x="3259" y="1301"/>
                  </a:lnTo>
                  <a:lnTo>
                    <a:pt x="3235" y="1301"/>
                  </a:lnTo>
                  <a:lnTo>
                    <a:pt x="3259" y="1361"/>
                  </a:lnTo>
                  <a:lnTo>
                    <a:pt x="3092" y="1473"/>
                  </a:lnTo>
                  <a:lnTo>
                    <a:pt x="2857" y="1473"/>
                  </a:lnTo>
                  <a:lnTo>
                    <a:pt x="2754" y="1551"/>
                  </a:lnTo>
                  <a:lnTo>
                    <a:pt x="2671" y="1665"/>
                  </a:lnTo>
                  <a:lnTo>
                    <a:pt x="2754" y="1577"/>
                  </a:lnTo>
                  <a:lnTo>
                    <a:pt x="2882" y="1528"/>
                  </a:lnTo>
                  <a:lnTo>
                    <a:pt x="2928" y="1566"/>
                  </a:lnTo>
                  <a:lnTo>
                    <a:pt x="2844" y="1599"/>
                  </a:lnTo>
                  <a:lnTo>
                    <a:pt x="2914" y="1614"/>
                  </a:lnTo>
                  <a:lnTo>
                    <a:pt x="2894" y="1649"/>
                  </a:lnTo>
                  <a:lnTo>
                    <a:pt x="2945" y="1714"/>
                  </a:lnTo>
                  <a:lnTo>
                    <a:pt x="3046" y="1737"/>
                  </a:lnTo>
                  <a:lnTo>
                    <a:pt x="3076" y="1656"/>
                  </a:lnTo>
                  <a:lnTo>
                    <a:pt x="3076" y="1707"/>
                  </a:lnTo>
                  <a:lnTo>
                    <a:pt x="3098" y="1700"/>
                  </a:lnTo>
                  <a:lnTo>
                    <a:pt x="3052" y="1750"/>
                  </a:lnTo>
                  <a:lnTo>
                    <a:pt x="2934" y="1785"/>
                  </a:lnTo>
                  <a:lnTo>
                    <a:pt x="2890" y="1848"/>
                  </a:lnTo>
                  <a:lnTo>
                    <a:pt x="2860" y="1794"/>
                  </a:lnTo>
                  <a:lnTo>
                    <a:pt x="2973" y="1746"/>
                  </a:lnTo>
                  <a:lnTo>
                    <a:pt x="2914" y="1749"/>
                  </a:lnTo>
                  <a:lnTo>
                    <a:pt x="2922" y="1714"/>
                  </a:lnTo>
                  <a:lnTo>
                    <a:pt x="2826" y="1753"/>
                  </a:lnTo>
                  <a:lnTo>
                    <a:pt x="2797" y="1729"/>
                  </a:lnTo>
                  <a:lnTo>
                    <a:pt x="2797" y="1656"/>
                  </a:lnTo>
                  <a:lnTo>
                    <a:pt x="2735" y="1634"/>
                  </a:lnTo>
                  <a:lnTo>
                    <a:pt x="2687" y="1750"/>
                  </a:lnTo>
                  <a:lnTo>
                    <a:pt x="2493" y="1794"/>
                  </a:lnTo>
                  <a:lnTo>
                    <a:pt x="2358" y="1838"/>
                  </a:lnTo>
                  <a:lnTo>
                    <a:pt x="2339" y="1860"/>
                  </a:lnTo>
                  <a:lnTo>
                    <a:pt x="2366" y="1865"/>
                  </a:lnTo>
                  <a:lnTo>
                    <a:pt x="2373" y="1883"/>
                  </a:lnTo>
                  <a:lnTo>
                    <a:pt x="2210" y="1930"/>
                  </a:lnTo>
                  <a:lnTo>
                    <a:pt x="2218" y="1907"/>
                  </a:lnTo>
                  <a:lnTo>
                    <a:pt x="2230" y="1892"/>
                  </a:lnTo>
                  <a:lnTo>
                    <a:pt x="2237" y="1871"/>
                  </a:lnTo>
                  <a:lnTo>
                    <a:pt x="2263" y="1853"/>
                  </a:lnTo>
                  <a:lnTo>
                    <a:pt x="2265" y="1750"/>
                  </a:lnTo>
                  <a:lnTo>
                    <a:pt x="2296" y="1785"/>
                  </a:lnTo>
                  <a:lnTo>
                    <a:pt x="2342" y="1772"/>
                  </a:lnTo>
                  <a:lnTo>
                    <a:pt x="2300" y="1714"/>
                  </a:lnTo>
                  <a:lnTo>
                    <a:pt x="2162" y="1684"/>
                  </a:lnTo>
                  <a:lnTo>
                    <a:pt x="2155" y="1684"/>
                  </a:lnTo>
                  <a:lnTo>
                    <a:pt x="2139" y="1602"/>
                  </a:lnTo>
                  <a:lnTo>
                    <a:pt x="2112" y="1607"/>
                  </a:lnTo>
                  <a:lnTo>
                    <a:pt x="2088" y="1560"/>
                  </a:lnTo>
                  <a:lnTo>
                    <a:pt x="2060" y="1557"/>
                  </a:lnTo>
                  <a:lnTo>
                    <a:pt x="2060" y="1584"/>
                  </a:lnTo>
                  <a:lnTo>
                    <a:pt x="2020" y="1545"/>
                  </a:lnTo>
                  <a:lnTo>
                    <a:pt x="1956" y="1602"/>
                  </a:lnTo>
                  <a:lnTo>
                    <a:pt x="1773" y="1560"/>
                  </a:lnTo>
                  <a:lnTo>
                    <a:pt x="1753" y="1520"/>
                  </a:lnTo>
                  <a:lnTo>
                    <a:pt x="1752" y="1546"/>
                  </a:lnTo>
                  <a:lnTo>
                    <a:pt x="698" y="1546"/>
                  </a:lnTo>
                  <a:lnTo>
                    <a:pt x="682" y="1501"/>
                  </a:lnTo>
                  <a:lnTo>
                    <a:pt x="626" y="1488"/>
                  </a:lnTo>
                  <a:lnTo>
                    <a:pt x="629" y="1459"/>
                  </a:lnTo>
                  <a:lnTo>
                    <a:pt x="511" y="1422"/>
                  </a:lnTo>
                  <a:lnTo>
                    <a:pt x="525" y="1400"/>
                  </a:lnTo>
                  <a:lnTo>
                    <a:pt x="496" y="1346"/>
                  </a:lnTo>
                  <a:lnTo>
                    <a:pt x="466" y="1342"/>
                  </a:lnTo>
                  <a:lnTo>
                    <a:pt x="403" y="1225"/>
                  </a:lnTo>
                  <a:lnTo>
                    <a:pt x="415" y="1189"/>
                  </a:lnTo>
                  <a:lnTo>
                    <a:pt x="418" y="1127"/>
                  </a:lnTo>
                  <a:lnTo>
                    <a:pt x="347" y="1092"/>
                  </a:lnTo>
                  <a:lnTo>
                    <a:pt x="210" y="887"/>
                  </a:lnTo>
                  <a:lnTo>
                    <a:pt x="135" y="945"/>
                  </a:lnTo>
                  <a:lnTo>
                    <a:pt x="112" y="917"/>
                  </a:lnTo>
                  <a:lnTo>
                    <a:pt x="107" y="912"/>
                  </a:lnTo>
                  <a:lnTo>
                    <a:pt x="72" y="855"/>
                  </a:lnTo>
                  <a:lnTo>
                    <a:pt x="0" y="85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36" name="Freeform 257">
              <a:extLst>
                <a:ext uri="{FF2B5EF4-FFF2-40B4-BE49-F238E27FC236}">
                  <a16:creationId xmlns:a16="http://schemas.microsoft.com/office/drawing/2014/main" id="{36F41754-6D80-44CB-B5F2-476E68E67B34}"/>
                </a:ext>
              </a:extLst>
            </p:cNvPr>
            <p:cNvSpPr>
              <a:spLocks/>
            </p:cNvSpPr>
            <p:nvPr/>
          </p:nvSpPr>
          <p:spPr bwMode="auto">
            <a:xfrm>
              <a:off x="5662875" y="2853832"/>
              <a:ext cx="90975" cy="57282"/>
            </a:xfrm>
            <a:custGeom>
              <a:avLst/>
              <a:gdLst>
                <a:gd name="T0" fmla="*/ 0 w 191"/>
                <a:gd name="T1" fmla="*/ 0 h 128"/>
                <a:gd name="T2" fmla="*/ 2 w 191"/>
                <a:gd name="T3" fmla="*/ 1 h 128"/>
                <a:gd name="T4" fmla="*/ 4 w 191"/>
                <a:gd name="T5" fmla="*/ 3 h 128"/>
                <a:gd name="T6" fmla="*/ 3 w 191"/>
                <a:gd name="T7" fmla="*/ 3 h 128"/>
                <a:gd name="T8" fmla="*/ 0 w 191"/>
                <a:gd name="T9" fmla="*/ 0 h 128"/>
                <a:gd name="T10" fmla="*/ 0 60000 65536"/>
                <a:gd name="T11" fmla="*/ 0 60000 65536"/>
                <a:gd name="T12" fmla="*/ 0 60000 65536"/>
                <a:gd name="T13" fmla="*/ 0 60000 65536"/>
                <a:gd name="T14" fmla="*/ 0 60000 65536"/>
                <a:gd name="T15" fmla="*/ 0 w 191"/>
                <a:gd name="T16" fmla="*/ 0 h 128"/>
                <a:gd name="T17" fmla="*/ 191 w 191"/>
                <a:gd name="T18" fmla="*/ 128 h 128"/>
              </a:gdLst>
              <a:ahLst/>
              <a:cxnLst>
                <a:cxn ang="T10">
                  <a:pos x="T0" y="T1"/>
                </a:cxn>
                <a:cxn ang="T11">
                  <a:pos x="T2" y="T3"/>
                </a:cxn>
                <a:cxn ang="T12">
                  <a:pos x="T4" y="T5"/>
                </a:cxn>
                <a:cxn ang="T13">
                  <a:pos x="T6" y="T7"/>
                </a:cxn>
                <a:cxn ang="T14">
                  <a:pos x="T8" y="T9"/>
                </a:cxn>
              </a:cxnLst>
              <a:rect l="T15" t="T16" r="T17" b="T18"/>
              <a:pathLst>
                <a:path w="191" h="128">
                  <a:moveTo>
                    <a:pt x="0" y="0"/>
                  </a:moveTo>
                  <a:lnTo>
                    <a:pt x="103" y="27"/>
                  </a:lnTo>
                  <a:lnTo>
                    <a:pt x="191" y="128"/>
                  </a:lnTo>
                  <a:lnTo>
                    <a:pt x="140" y="109"/>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39" name="Freeform 258">
              <a:extLst>
                <a:ext uri="{FF2B5EF4-FFF2-40B4-BE49-F238E27FC236}">
                  <a16:creationId xmlns:a16="http://schemas.microsoft.com/office/drawing/2014/main" id="{D86CF023-98B8-4617-B4E4-4F6E34EE6821}"/>
                </a:ext>
              </a:extLst>
            </p:cNvPr>
            <p:cNvSpPr>
              <a:spLocks/>
            </p:cNvSpPr>
            <p:nvPr/>
          </p:nvSpPr>
          <p:spPr bwMode="auto">
            <a:xfrm>
              <a:off x="5704993" y="2098022"/>
              <a:ext cx="192058" cy="132068"/>
            </a:xfrm>
            <a:custGeom>
              <a:avLst/>
              <a:gdLst>
                <a:gd name="T0" fmla="*/ 0 w 399"/>
                <a:gd name="T1" fmla="*/ 5 h 289"/>
                <a:gd name="T2" fmla="*/ 0 w 399"/>
                <a:gd name="T3" fmla="*/ 4 h 289"/>
                <a:gd name="T4" fmla="*/ 2 w 399"/>
                <a:gd name="T5" fmla="*/ 1 h 289"/>
                <a:gd name="T6" fmla="*/ 1 w 399"/>
                <a:gd name="T7" fmla="*/ 0 h 289"/>
                <a:gd name="T8" fmla="*/ 4 w 399"/>
                <a:gd name="T9" fmla="*/ 0 h 289"/>
                <a:gd name="T10" fmla="*/ 6 w 399"/>
                <a:gd name="T11" fmla="*/ 1 h 289"/>
                <a:gd name="T12" fmla="*/ 7 w 399"/>
                <a:gd name="T13" fmla="*/ 1 h 289"/>
                <a:gd name="T14" fmla="*/ 9 w 399"/>
                <a:gd name="T15" fmla="*/ 2 h 289"/>
                <a:gd name="T16" fmla="*/ 5 w 399"/>
                <a:gd name="T17" fmla="*/ 5 h 289"/>
                <a:gd name="T18" fmla="*/ 5 w 399"/>
                <a:gd name="T19" fmla="*/ 6 h 289"/>
                <a:gd name="T20" fmla="*/ 3 w 399"/>
                <a:gd name="T21" fmla="*/ 7 h 289"/>
                <a:gd name="T22" fmla="*/ 2 w 399"/>
                <a:gd name="T23" fmla="*/ 6 h 289"/>
                <a:gd name="T24" fmla="*/ 0 w 399"/>
                <a:gd name="T25" fmla="*/ 5 h 2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9"/>
                <a:gd name="T40" fmla="*/ 0 h 289"/>
                <a:gd name="T41" fmla="*/ 399 w 399"/>
                <a:gd name="T42" fmla="*/ 289 h 28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9" h="289">
                  <a:moveTo>
                    <a:pt x="0" y="220"/>
                  </a:moveTo>
                  <a:lnTo>
                    <a:pt x="15" y="182"/>
                  </a:lnTo>
                  <a:lnTo>
                    <a:pt x="76" y="63"/>
                  </a:lnTo>
                  <a:lnTo>
                    <a:pt x="47" y="11"/>
                  </a:lnTo>
                  <a:lnTo>
                    <a:pt x="171" y="0"/>
                  </a:lnTo>
                  <a:lnTo>
                    <a:pt x="257" y="48"/>
                  </a:lnTo>
                  <a:lnTo>
                    <a:pt x="312" y="21"/>
                  </a:lnTo>
                  <a:lnTo>
                    <a:pt x="399" y="88"/>
                  </a:lnTo>
                  <a:lnTo>
                    <a:pt x="217" y="195"/>
                  </a:lnTo>
                  <a:lnTo>
                    <a:pt x="200" y="259"/>
                  </a:lnTo>
                  <a:lnTo>
                    <a:pt x="112" y="289"/>
                  </a:lnTo>
                  <a:lnTo>
                    <a:pt x="70" y="239"/>
                  </a:lnTo>
                  <a:lnTo>
                    <a:pt x="0" y="22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40" name="Freeform 259">
              <a:extLst>
                <a:ext uri="{FF2B5EF4-FFF2-40B4-BE49-F238E27FC236}">
                  <a16:creationId xmlns:a16="http://schemas.microsoft.com/office/drawing/2014/main" id="{2BD64830-313F-4182-985D-A81DB26D46C0}"/>
                </a:ext>
              </a:extLst>
            </p:cNvPr>
            <p:cNvSpPr>
              <a:spLocks/>
            </p:cNvSpPr>
            <p:nvPr/>
          </p:nvSpPr>
          <p:spPr bwMode="auto">
            <a:xfrm>
              <a:off x="5762274" y="1977093"/>
              <a:ext cx="133093" cy="73194"/>
            </a:xfrm>
            <a:custGeom>
              <a:avLst/>
              <a:gdLst>
                <a:gd name="T0" fmla="*/ 0 w 279"/>
                <a:gd name="T1" fmla="*/ 3 h 161"/>
                <a:gd name="T2" fmla="*/ 1 w 279"/>
                <a:gd name="T3" fmla="*/ 3 h 161"/>
                <a:gd name="T4" fmla="*/ 2 w 279"/>
                <a:gd name="T5" fmla="*/ 3 h 161"/>
                <a:gd name="T6" fmla="*/ 2 w 279"/>
                <a:gd name="T7" fmla="*/ 4 h 161"/>
                <a:gd name="T8" fmla="*/ 3 w 279"/>
                <a:gd name="T9" fmla="*/ 3 h 161"/>
                <a:gd name="T10" fmla="*/ 3 w 279"/>
                <a:gd name="T11" fmla="*/ 3 h 161"/>
                <a:gd name="T12" fmla="*/ 3 w 279"/>
                <a:gd name="T13" fmla="*/ 3 h 161"/>
                <a:gd name="T14" fmla="*/ 4 w 279"/>
                <a:gd name="T15" fmla="*/ 2 h 161"/>
                <a:gd name="T16" fmla="*/ 4 w 279"/>
                <a:gd name="T17" fmla="*/ 1 h 161"/>
                <a:gd name="T18" fmla="*/ 5 w 279"/>
                <a:gd name="T19" fmla="*/ 3 h 161"/>
                <a:gd name="T20" fmla="*/ 6 w 279"/>
                <a:gd name="T21" fmla="*/ 2 h 161"/>
                <a:gd name="T22" fmla="*/ 5 w 279"/>
                <a:gd name="T23" fmla="*/ 1 h 161"/>
                <a:gd name="T24" fmla="*/ 6 w 279"/>
                <a:gd name="T25" fmla="*/ 1 h 161"/>
                <a:gd name="T26" fmla="*/ 5 w 279"/>
                <a:gd name="T27" fmla="*/ 0 h 161"/>
                <a:gd name="T28" fmla="*/ 3 w 279"/>
                <a:gd name="T29" fmla="*/ 1 h 161"/>
                <a:gd name="T30" fmla="*/ 0 w 279"/>
                <a:gd name="T31" fmla="*/ 3 h 1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9"/>
                <a:gd name="T49" fmla="*/ 0 h 161"/>
                <a:gd name="T50" fmla="*/ 279 w 279"/>
                <a:gd name="T51" fmla="*/ 161 h 1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9" h="161">
                  <a:moveTo>
                    <a:pt x="0" y="125"/>
                  </a:moveTo>
                  <a:lnTo>
                    <a:pt x="62" y="148"/>
                  </a:lnTo>
                  <a:lnTo>
                    <a:pt x="78" y="122"/>
                  </a:lnTo>
                  <a:lnTo>
                    <a:pt x="93" y="161"/>
                  </a:lnTo>
                  <a:lnTo>
                    <a:pt x="122" y="146"/>
                  </a:lnTo>
                  <a:lnTo>
                    <a:pt x="116" y="108"/>
                  </a:lnTo>
                  <a:lnTo>
                    <a:pt x="147" y="130"/>
                  </a:lnTo>
                  <a:lnTo>
                    <a:pt x="164" y="72"/>
                  </a:lnTo>
                  <a:lnTo>
                    <a:pt x="189" y="67"/>
                  </a:lnTo>
                  <a:lnTo>
                    <a:pt x="198" y="121"/>
                  </a:lnTo>
                  <a:lnTo>
                    <a:pt x="258" y="80"/>
                  </a:lnTo>
                  <a:lnTo>
                    <a:pt x="241" y="33"/>
                  </a:lnTo>
                  <a:lnTo>
                    <a:pt x="279" y="23"/>
                  </a:lnTo>
                  <a:lnTo>
                    <a:pt x="240" y="0"/>
                  </a:lnTo>
                  <a:lnTo>
                    <a:pt x="136" y="23"/>
                  </a:lnTo>
                  <a:lnTo>
                    <a:pt x="0" y="12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41" name="Freeform 260">
              <a:extLst>
                <a:ext uri="{FF2B5EF4-FFF2-40B4-BE49-F238E27FC236}">
                  <a16:creationId xmlns:a16="http://schemas.microsoft.com/office/drawing/2014/main" id="{A1F9A52D-AF74-403E-AE56-18FEC1327925}"/>
                </a:ext>
              </a:extLst>
            </p:cNvPr>
            <p:cNvSpPr>
              <a:spLocks/>
            </p:cNvSpPr>
            <p:nvPr/>
          </p:nvSpPr>
          <p:spPr bwMode="auto">
            <a:xfrm>
              <a:off x="5833032" y="2145758"/>
              <a:ext cx="328521" cy="178212"/>
            </a:xfrm>
            <a:custGeom>
              <a:avLst/>
              <a:gdLst>
                <a:gd name="T0" fmla="*/ 0 w 688"/>
                <a:gd name="T1" fmla="*/ 3 h 394"/>
                <a:gd name="T2" fmla="*/ 1 w 688"/>
                <a:gd name="T3" fmla="*/ 2 h 394"/>
                <a:gd name="T4" fmla="*/ 0 w 688"/>
                <a:gd name="T5" fmla="*/ 2 h 394"/>
                <a:gd name="T6" fmla="*/ 2 w 688"/>
                <a:gd name="T7" fmla="*/ 1 h 394"/>
                <a:gd name="T8" fmla="*/ 4 w 688"/>
                <a:gd name="T9" fmla="*/ 0 h 394"/>
                <a:gd name="T10" fmla="*/ 4 w 688"/>
                <a:gd name="T11" fmla="*/ 1 h 394"/>
                <a:gd name="T12" fmla="*/ 4 w 688"/>
                <a:gd name="T13" fmla="*/ 1 h 394"/>
                <a:gd name="T14" fmla="*/ 5 w 688"/>
                <a:gd name="T15" fmla="*/ 1 h 394"/>
                <a:gd name="T16" fmla="*/ 7 w 688"/>
                <a:gd name="T17" fmla="*/ 1 h 394"/>
                <a:gd name="T18" fmla="*/ 6 w 688"/>
                <a:gd name="T19" fmla="*/ 2 h 394"/>
                <a:gd name="T20" fmla="*/ 8 w 688"/>
                <a:gd name="T21" fmla="*/ 2 h 394"/>
                <a:gd name="T22" fmla="*/ 7 w 688"/>
                <a:gd name="T23" fmla="*/ 1 h 394"/>
                <a:gd name="T24" fmla="*/ 8 w 688"/>
                <a:gd name="T25" fmla="*/ 1 h 394"/>
                <a:gd name="T26" fmla="*/ 9 w 688"/>
                <a:gd name="T27" fmla="*/ 3 h 394"/>
                <a:gd name="T28" fmla="*/ 10 w 688"/>
                <a:gd name="T29" fmla="*/ 3 h 394"/>
                <a:gd name="T30" fmla="*/ 9 w 688"/>
                <a:gd name="T31" fmla="*/ 0 h 394"/>
                <a:gd name="T32" fmla="*/ 10 w 688"/>
                <a:gd name="T33" fmla="*/ 0 h 394"/>
                <a:gd name="T34" fmla="*/ 12 w 688"/>
                <a:gd name="T35" fmla="*/ 1 h 394"/>
                <a:gd name="T36" fmla="*/ 12 w 688"/>
                <a:gd name="T37" fmla="*/ 4 h 394"/>
                <a:gd name="T38" fmla="*/ 16 w 688"/>
                <a:gd name="T39" fmla="*/ 6 h 394"/>
                <a:gd name="T40" fmla="*/ 16 w 688"/>
                <a:gd name="T41" fmla="*/ 7 h 394"/>
                <a:gd name="T42" fmla="*/ 15 w 688"/>
                <a:gd name="T43" fmla="*/ 7 h 394"/>
                <a:gd name="T44" fmla="*/ 14 w 688"/>
                <a:gd name="T45" fmla="*/ 7 h 394"/>
                <a:gd name="T46" fmla="*/ 15 w 688"/>
                <a:gd name="T47" fmla="*/ 8 h 394"/>
                <a:gd name="T48" fmla="*/ 14 w 688"/>
                <a:gd name="T49" fmla="*/ 9 h 394"/>
                <a:gd name="T50" fmla="*/ 12 w 688"/>
                <a:gd name="T51" fmla="*/ 8 h 394"/>
                <a:gd name="T52" fmla="*/ 11 w 688"/>
                <a:gd name="T53" fmla="*/ 7 h 394"/>
                <a:gd name="T54" fmla="*/ 8 w 688"/>
                <a:gd name="T55" fmla="*/ 9 h 394"/>
                <a:gd name="T56" fmla="*/ 5 w 688"/>
                <a:gd name="T57" fmla="*/ 9 h 394"/>
                <a:gd name="T58" fmla="*/ 4 w 688"/>
                <a:gd name="T59" fmla="*/ 8 h 394"/>
                <a:gd name="T60" fmla="*/ 3 w 688"/>
                <a:gd name="T61" fmla="*/ 8 h 394"/>
                <a:gd name="T62" fmla="*/ 1 w 688"/>
                <a:gd name="T63" fmla="*/ 6 h 394"/>
                <a:gd name="T64" fmla="*/ 6 w 688"/>
                <a:gd name="T65" fmla="*/ 6 h 394"/>
                <a:gd name="T66" fmla="*/ 1 w 688"/>
                <a:gd name="T67" fmla="*/ 5 h 394"/>
                <a:gd name="T68" fmla="*/ 1 w 688"/>
                <a:gd name="T69" fmla="*/ 5 h 394"/>
                <a:gd name="T70" fmla="*/ 3 w 688"/>
                <a:gd name="T71" fmla="*/ 4 h 394"/>
                <a:gd name="T72" fmla="*/ 1 w 688"/>
                <a:gd name="T73" fmla="*/ 4 h 394"/>
                <a:gd name="T74" fmla="*/ 1 w 688"/>
                <a:gd name="T75" fmla="*/ 3 h 394"/>
                <a:gd name="T76" fmla="*/ 0 w 688"/>
                <a:gd name="T77" fmla="*/ 3 h 39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88"/>
                <a:gd name="T118" fmla="*/ 0 h 394"/>
                <a:gd name="T119" fmla="*/ 688 w 688"/>
                <a:gd name="T120" fmla="*/ 394 h 39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88" h="394">
                  <a:moveTo>
                    <a:pt x="0" y="128"/>
                  </a:moveTo>
                  <a:lnTo>
                    <a:pt x="37" y="96"/>
                  </a:lnTo>
                  <a:lnTo>
                    <a:pt x="17" y="80"/>
                  </a:lnTo>
                  <a:lnTo>
                    <a:pt x="101" y="23"/>
                  </a:lnTo>
                  <a:lnTo>
                    <a:pt x="168" y="0"/>
                  </a:lnTo>
                  <a:lnTo>
                    <a:pt x="189" y="40"/>
                  </a:lnTo>
                  <a:lnTo>
                    <a:pt x="166" y="65"/>
                  </a:lnTo>
                  <a:lnTo>
                    <a:pt x="226" y="32"/>
                  </a:lnTo>
                  <a:lnTo>
                    <a:pt x="296" y="59"/>
                  </a:lnTo>
                  <a:lnTo>
                    <a:pt x="268" y="88"/>
                  </a:lnTo>
                  <a:lnTo>
                    <a:pt x="349" y="69"/>
                  </a:lnTo>
                  <a:lnTo>
                    <a:pt x="326" y="35"/>
                  </a:lnTo>
                  <a:lnTo>
                    <a:pt x="356" y="39"/>
                  </a:lnTo>
                  <a:lnTo>
                    <a:pt x="416" y="146"/>
                  </a:lnTo>
                  <a:lnTo>
                    <a:pt x="439" y="120"/>
                  </a:lnTo>
                  <a:lnTo>
                    <a:pt x="414" y="4"/>
                  </a:lnTo>
                  <a:lnTo>
                    <a:pt x="466" y="5"/>
                  </a:lnTo>
                  <a:lnTo>
                    <a:pt x="521" y="47"/>
                  </a:lnTo>
                  <a:lnTo>
                    <a:pt x="552" y="191"/>
                  </a:lnTo>
                  <a:lnTo>
                    <a:pt x="688" y="261"/>
                  </a:lnTo>
                  <a:lnTo>
                    <a:pt x="686" y="299"/>
                  </a:lnTo>
                  <a:lnTo>
                    <a:pt x="651" y="283"/>
                  </a:lnTo>
                  <a:lnTo>
                    <a:pt x="609" y="308"/>
                  </a:lnTo>
                  <a:lnTo>
                    <a:pt x="665" y="341"/>
                  </a:lnTo>
                  <a:lnTo>
                    <a:pt x="612" y="371"/>
                  </a:lnTo>
                  <a:lnTo>
                    <a:pt x="525" y="354"/>
                  </a:lnTo>
                  <a:lnTo>
                    <a:pt x="476" y="315"/>
                  </a:lnTo>
                  <a:lnTo>
                    <a:pt x="359" y="380"/>
                  </a:lnTo>
                  <a:lnTo>
                    <a:pt x="218" y="394"/>
                  </a:lnTo>
                  <a:lnTo>
                    <a:pt x="189" y="333"/>
                  </a:lnTo>
                  <a:lnTo>
                    <a:pt x="111" y="329"/>
                  </a:lnTo>
                  <a:lnTo>
                    <a:pt x="60" y="274"/>
                  </a:lnTo>
                  <a:lnTo>
                    <a:pt x="263" y="242"/>
                  </a:lnTo>
                  <a:lnTo>
                    <a:pt x="53" y="226"/>
                  </a:lnTo>
                  <a:lnTo>
                    <a:pt x="28" y="192"/>
                  </a:lnTo>
                  <a:lnTo>
                    <a:pt x="134" y="157"/>
                  </a:lnTo>
                  <a:lnTo>
                    <a:pt x="37" y="164"/>
                  </a:lnTo>
                  <a:lnTo>
                    <a:pt x="42" y="146"/>
                  </a:lnTo>
                  <a:lnTo>
                    <a:pt x="0" y="12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44" name="Freeform 261">
              <a:extLst>
                <a:ext uri="{FF2B5EF4-FFF2-40B4-BE49-F238E27FC236}">
                  <a16:creationId xmlns:a16="http://schemas.microsoft.com/office/drawing/2014/main" id="{29A579F6-477B-4947-80E4-662E2954989E}"/>
                </a:ext>
              </a:extLst>
            </p:cNvPr>
            <p:cNvSpPr>
              <a:spLocks/>
            </p:cNvSpPr>
            <p:nvPr/>
          </p:nvSpPr>
          <p:spPr bwMode="auto">
            <a:xfrm>
              <a:off x="5854934" y="2005734"/>
              <a:ext cx="225753" cy="98653"/>
            </a:xfrm>
            <a:custGeom>
              <a:avLst/>
              <a:gdLst>
                <a:gd name="T0" fmla="*/ 0 w 468"/>
                <a:gd name="T1" fmla="*/ 3 h 217"/>
                <a:gd name="T2" fmla="*/ 0 w 468"/>
                <a:gd name="T3" fmla="*/ 3 h 217"/>
                <a:gd name="T4" fmla="*/ 2 w 468"/>
                <a:gd name="T5" fmla="*/ 3 h 217"/>
                <a:gd name="T6" fmla="*/ 0 w 468"/>
                <a:gd name="T7" fmla="*/ 3 h 217"/>
                <a:gd name="T8" fmla="*/ 3 w 468"/>
                <a:gd name="T9" fmla="*/ 2 h 217"/>
                <a:gd name="T10" fmla="*/ 1 w 468"/>
                <a:gd name="T11" fmla="*/ 2 h 217"/>
                <a:gd name="T12" fmla="*/ 1 w 468"/>
                <a:gd name="T13" fmla="*/ 1 h 217"/>
                <a:gd name="T14" fmla="*/ 3 w 468"/>
                <a:gd name="T15" fmla="*/ 1 h 217"/>
                <a:gd name="T16" fmla="*/ 1 w 468"/>
                <a:gd name="T17" fmla="*/ 1 h 217"/>
                <a:gd name="T18" fmla="*/ 3 w 468"/>
                <a:gd name="T19" fmla="*/ 1 h 217"/>
                <a:gd name="T20" fmla="*/ 5 w 468"/>
                <a:gd name="T21" fmla="*/ 1 h 217"/>
                <a:gd name="T22" fmla="*/ 6 w 468"/>
                <a:gd name="T23" fmla="*/ 3 h 217"/>
                <a:gd name="T24" fmla="*/ 8 w 468"/>
                <a:gd name="T25" fmla="*/ 3 h 217"/>
                <a:gd name="T26" fmla="*/ 7 w 468"/>
                <a:gd name="T27" fmla="*/ 2 h 217"/>
                <a:gd name="T28" fmla="*/ 7 w 468"/>
                <a:gd name="T29" fmla="*/ 1 h 217"/>
                <a:gd name="T30" fmla="*/ 7 w 468"/>
                <a:gd name="T31" fmla="*/ 1 h 217"/>
                <a:gd name="T32" fmla="*/ 8 w 468"/>
                <a:gd name="T33" fmla="*/ 0 h 217"/>
                <a:gd name="T34" fmla="*/ 9 w 468"/>
                <a:gd name="T35" fmla="*/ 1 h 217"/>
                <a:gd name="T36" fmla="*/ 8 w 468"/>
                <a:gd name="T37" fmla="*/ 2 h 217"/>
                <a:gd name="T38" fmla="*/ 9 w 468"/>
                <a:gd name="T39" fmla="*/ 2 h 217"/>
                <a:gd name="T40" fmla="*/ 9 w 468"/>
                <a:gd name="T41" fmla="*/ 2 h 217"/>
                <a:gd name="T42" fmla="*/ 10 w 468"/>
                <a:gd name="T43" fmla="*/ 3 h 217"/>
                <a:gd name="T44" fmla="*/ 10 w 468"/>
                <a:gd name="T45" fmla="*/ 2 h 217"/>
                <a:gd name="T46" fmla="*/ 11 w 468"/>
                <a:gd name="T47" fmla="*/ 3 h 217"/>
                <a:gd name="T48" fmla="*/ 11 w 468"/>
                <a:gd name="T49" fmla="*/ 4 h 217"/>
                <a:gd name="T50" fmla="*/ 8 w 468"/>
                <a:gd name="T51" fmla="*/ 4 h 217"/>
                <a:gd name="T52" fmla="*/ 5 w 468"/>
                <a:gd name="T53" fmla="*/ 5 h 217"/>
                <a:gd name="T54" fmla="*/ 3 w 468"/>
                <a:gd name="T55" fmla="*/ 4 h 217"/>
                <a:gd name="T56" fmla="*/ 6 w 468"/>
                <a:gd name="T57" fmla="*/ 3 h 217"/>
                <a:gd name="T58" fmla="*/ 3 w 468"/>
                <a:gd name="T59" fmla="*/ 4 h 217"/>
                <a:gd name="T60" fmla="*/ 4 w 468"/>
                <a:gd name="T61" fmla="*/ 3 h 217"/>
                <a:gd name="T62" fmla="*/ 3 w 468"/>
                <a:gd name="T63" fmla="*/ 4 h 217"/>
                <a:gd name="T64" fmla="*/ 1 w 468"/>
                <a:gd name="T65" fmla="*/ 4 h 217"/>
                <a:gd name="T66" fmla="*/ 0 w 468"/>
                <a:gd name="T67" fmla="*/ 3 h 2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68"/>
                <a:gd name="T103" fmla="*/ 0 h 217"/>
                <a:gd name="T104" fmla="*/ 468 w 468"/>
                <a:gd name="T105" fmla="*/ 217 h 2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68" h="217">
                  <a:moveTo>
                    <a:pt x="0" y="143"/>
                  </a:moveTo>
                  <a:lnTo>
                    <a:pt x="18" y="125"/>
                  </a:lnTo>
                  <a:lnTo>
                    <a:pt x="100" y="105"/>
                  </a:lnTo>
                  <a:lnTo>
                    <a:pt x="18" y="109"/>
                  </a:lnTo>
                  <a:lnTo>
                    <a:pt x="113" y="88"/>
                  </a:lnTo>
                  <a:lnTo>
                    <a:pt x="36" y="88"/>
                  </a:lnTo>
                  <a:lnTo>
                    <a:pt x="44" y="64"/>
                  </a:lnTo>
                  <a:lnTo>
                    <a:pt x="115" y="63"/>
                  </a:lnTo>
                  <a:lnTo>
                    <a:pt x="64" y="57"/>
                  </a:lnTo>
                  <a:lnTo>
                    <a:pt x="106" y="36"/>
                  </a:lnTo>
                  <a:lnTo>
                    <a:pt x="200" y="63"/>
                  </a:lnTo>
                  <a:lnTo>
                    <a:pt x="247" y="117"/>
                  </a:lnTo>
                  <a:lnTo>
                    <a:pt x="334" y="120"/>
                  </a:lnTo>
                  <a:lnTo>
                    <a:pt x="300" y="88"/>
                  </a:lnTo>
                  <a:lnTo>
                    <a:pt x="317" y="65"/>
                  </a:lnTo>
                  <a:lnTo>
                    <a:pt x="280" y="40"/>
                  </a:lnTo>
                  <a:lnTo>
                    <a:pt x="342" y="0"/>
                  </a:lnTo>
                  <a:lnTo>
                    <a:pt x="366" y="48"/>
                  </a:lnTo>
                  <a:lnTo>
                    <a:pt x="349" y="69"/>
                  </a:lnTo>
                  <a:lnTo>
                    <a:pt x="384" y="76"/>
                  </a:lnTo>
                  <a:lnTo>
                    <a:pt x="369" y="99"/>
                  </a:lnTo>
                  <a:lnTo>
                    <a:pt x="414" y="107"/>
                  </a:lnTo>
                  <a:lnTo>
                    <a:pt x="439" y="75"/>
                  </a:lnTo>
                  <a:lnTo>
                    <a:pt x="468" y="111"/>
                  </a:lnTo>
                  <a:lnTo>
                    <a:pt x="446" y="161"/>
                  </a:lnTo>
                  <a:lnTo>
                    <a:pt x="344" y="157"/>
                  </a:lnTo>
                  <a:lnTo>
                    <a:pt x="191" y="217"/>
                  </a:lnTo>
                  <a:lnTo>
                    <a:pt x="129" y="187"/>
                  </a:lnTo>
                  <a:lnTo>
                    <a:pt x="259" y="137"/>
                  </a:lnTo>
                  <a:lnTo>
                    <a:pt x="146" y="167"/>
                  </a:lnTo>
                  <a:lnTo>
                    <a:pt x="165" y="128"/>
                  </a:lnTo>
                  <a:lnTo>
                    <a:pt x="108" y="170"/>
                  </a:lnTo>
                  <a:lnTo>
                    <a:pt x="44" y="157"/>
                  </a:lnTo>
                  <a:lnTo>
                    <a:pt x="0" y="14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47" name="Freeform 262">
              <a:extLst>
                <a:ext uri="{FF2B5EF4-FFF2-40B4-BE49-F238E27FC236}">
                  <a16:creationId xmlns:a16="http://schemas.microsoft.com/office/drawing/2014/main" id="{E3622926-4DAD-4A26-B14E-5A9D29A9276A}"/>
                </a:ext>
              </a:extLst>
            </p:cNvPr>
            <p:cNvSpPr>
              <a:spLocks/>
            </p:cNvSpPr>
            <p:nvPr/>
          </p:nvSpPr>
          <p:spPr bwMode="auto">
            <a:xfrm>
              <a:off x="6080687" y="1902308"/>
              <a:ext cx="116246" cy="60465"/>
            </a:xfrm>
            <a:custGeom>
              <a:avLst/>
              <a:gdLst>
                <a:gd name="T0" fmla="*/ 0 w 244"/>
                <a:gd name="T1" fmla="*/ 0 h 134"/>
                <a:gd name="T2" fmla="*/ 1 w 244"/>
                <a:gd name="T3" fmla="*/ 1 h 134"/>
                <a:gd name="T4" fmla="*/ 2 w 244"/>
                <a:gd name="T5" fmla="*/ 1 h 134"/>
                <a:gd name="T6" fmla="*/ 1 w 244"/>
                <a:gd name="T7" fmla="*/ 1 h 134"/>
                <a:gd name="T8" fmla="*/ 2 w 244"/>
                <a:gd name="T9" fmla="*/ 2 h 134"/>
                <a:gd name="T10" fmla="*/ 1 w 244"/>
                <a:gd name="T11" fmla="*/ 2 h 134"/>
                <a:gd name="T12" fmla="*/ 2 w 244"/>
                <a:gd name="T13" fmla="*/ 2 h 134"/>
                <a:gd name="T14" fmla="*/ 6 w 244"/>
                <a:gd name="T15" fmla="*/ 3 h 134"/>
                <a:gd name="T16" fmla="*/ 5 w 244"/>
                <a:gd name="T17" fmla="*/ 1 h 134"/>
                <a:gd name="T18" fmla="*/ 3 w 244"/>
                <a:gd name="T19" fmla="*/ 0 h 134"/>
                <a:gd name="T20" fmla="*/ 2 w 244"/>
                <a:gd name="T21" fmla="*/ 1 h 134"/>
                <a:gd name="T22" fmla="*/ 2 w 244"/>
                <a:gd name="T23" fmla="*/ 0 h 134"/>
                <a:gd name="T24" fmla="*/ 0 w 244"/>
                <a:gd name="T25" fmla="*/ 0 h 1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4"/>
                <a:gd name="T40" fmla="*/ 0 h 134"/>
                <a:gd name="T41" fmla="*/ 244 w 244"/>
                <a:gd name="T42" fmla="*/ 134 h 1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4" h="134">
                  <a:moveTo>
                    <a:pt x="0" y="0"/>
                  </a:moveTo>
                  <a:lnTo>
                    <a:pt x="22" y="48"/>
                  </a:lnTo>
                  <a:lnTo>
                    <a:pt x="79" y="48"/>
                  </a:lnTo>
                  <a:lnTo>
                    <a:pt x="59" y="60"/>
                  </a:lnTo>
                  <a:lnTo>
                    <a:pt x="75" y="76"/>
                  </a:lnTo>
                  <a:lnTo>
                    <a:pt x="23" y="83"/>
                  </a:lnTo>
                  <a:lnTo>
                    <a:pt x="107" y="100"/>
                  </a:lnTo>
                  <a:lnTo>
                    <a:pt x="244" y="134"/>
                  </a:lnTo>
                  <a:lnTo>
                    <a:pt x="221" y="58"/>
                  </a:lnTo>
                  <a:lnTo>
                    <a:pt x="123" y="11"/>
                  </a:lnTo>
                  <a:lnTo>
                    <a:pt x="93" y="31"/>
                  </a:lnTo>
                  <a:lnTo>
                    <a:pt x="85" y="0"/>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48" name="Freeform 263">
              <a:extLst>
                <a:ext uri="{FF2B5EF4-FFF2-40B4-BE49-F238E27FC236}">
                  <a16:creationId xmlns:a16="http://schemas.microsoft.com/office/drawing/2014/main" id="{3AF5FAE1-B624-4139-8E9D-2382AC781C8D}"/>
                </a:ext>
              </a:extLst>
            </p:cNvPr>
            <p:cNvSpPr>
              <a:spLocks/>
            </p:cNvSpPr>
            <p:nvPr/>
          </p:nvSpPr>
          <p:spPr bwMode="auto">
            <a:xfrm>
              <a:off x="6132913" y="2018464"/>
              <a:ext cx="94345" cy="62056"/>
            </a:xfrm>
            <a:custGeom>
              <a:avLst/>
              <a:gdLst>
                <a:gd name="T0" fmla="*/ 0 w 195"/>
                <a:gd name="T1" fmla="*/ 2 h 137"/>
                <a:gd name="T2" fmla="*/ 1 w 195"/>
                <a:gd name="T3" fmla="*/ 1 h 137"/>
                <a:gd name="T4" fmla="*/ 1 w 195"/>
                <a:gd name="T5" fmla="*/ 1 h 137"/>
                <a:gd name="T6" fmla="*/ 0 w 195"/>
                <a:gd name="T7" fmla="*/ 1 h 137"/>
                <a:gd name="T8" fmla="*/ 1 w 195"/>
                <a:gd name="T9" fmla="*/ 0 h 137"/>
                <a:gd name="T10" fmla="*/ 2 w 195"/>
                <a:gd name="T11" fmla="*/ 1 h 137"/>
                <a:gd name="T12" fmla="*/ 1 w 195"/>
                <a:gd name="T13" fmla="*/ 0 h 137"/>
                <a:gd name="T14" fmla="*/ 4 w 195"/>
                <a:gd name="T15" fmla="*/ 0 h 137"/>
                <a:gd name="T16" fmla="*/ 5 w 195"/>
                <a:gd name="T17" fmla="*/ 2 h 137"/>
                <a:gd name="T18" fmla="*/ 4 w 195"/>
                <a:gd name="T19" fmla="*/ 2 h 137"/>
                <a:gd name="T20" fmla="*/ 4 w 195"/>
                <a:gd name="T21" fmla="*/ 3 h 137"/>
                <a:gd name="T22" fmla="*/ 2 w 195"/>
                <a:gd name="T23" fmla="*/ 3 h 137"/>
                <a:gd name="T24" fmla="*/ 2 w 195"/>
                <a:gd name="T25" fmla="*/ 3 h 137"/>
                <a:gd name="T26" fmla="*/ 2 w 195"/>
                <a:gd name="T27" fmla="*/ 2 h 137"/>
                <a:gd name="T28" fmla="*/ 3 w 195"/>
                <a:gd name="T29" fmla="*/ 2 h 137"/>
                <a:gd name="T30" fmla="*/ 0 w 195"/>
                <a:gd name="T31" fmla="*/ 2 h 13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5"/>
                <a:gd name="T49" fmla="*/ 0 h 137"/>
                <a:gd name="T50" fmla="*/ 195 w 195"/>
                <a:gd name="T51" fmla="*/ 137 h 13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5" h="137">
                  <a:moveTo>
                    <a:pt x="0" y="90"/>
                  </a:moveTo>
                  <a:lnTo>
                    <a:pt x="23" y="58"/>
                  </a:lnTo>
                  <a:lnTo>
                    <a:pt x="58" y="64"/>
                  </a:lnTo>
                  <a:lnTo>
                    <a:pt x="11" y="30"/>
                  </a:lnTo>
                  <a:lnTo>
                    <a:pt x="24" y="10"/>
                  </a:lnTo>
                  <a:lnTo>
                    <a:pt x="99" y="54"/>
                  </a:lnTo>
                  <a:lnTo>
                    <a:pt x="57" y="7"/>
                  </a:lnTo>
                  <a:lnTo>
                    <a:pt x="175" y="0"/>
                  </a:lnTo>
                  <a:lnTo>
                    <a:pt x="195" y="100"/>
                  </a:lnTo>
                  <a:lnTo>
                    <a:pt x="171" y="83"/>
                  </a:lnTo>
                  <a:lnTo>
                    <a:pt x="170" y="137"/>
                  </a:lnTo>
                  <a:lnTo>
                    <a:pt x="76" y="131"/>
                  </a:lnTo>
                  <a:lnTo>
                    <a:pt x="92" y="117"/>
                  </a:lnTo>
                  <a:lnTo>
                    <a:pt x="69" y="98"/>
                  </a:lnTo>
                  <a:lnTo>
                    <a:pt x="138" y="69"/>
                  </a:lnTo>
                  <a:lnTo>
                    <a:pt x="0" y="9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49" name="Freeform 264">
              <a:extLst>
                <a:ext uri="{FF2B5EF4-FFF2-40B4-BE49-F238E27FC236}">
                  <a16:creationId xmlns:a16="http://schemas.microsoft.com/office/drawing/2014/main" id="{DC464629-C08E-429F-8165-C1587955ED33}"/>
                </a:ext>
              </a:extLst>
            </p:cNvPr>
            <p:cNvSpPr>
              <a:spLocks/>
            </p:cNvSpPr>
            <p:nvPr/>
          </p:nvSpPr>
          <p:spPr bwMode="auto">
            <a:xfrm>
              <a:off x="6134598" y="2126664"/>
              <a:ext cx="109507" cy="97062"/>
            </a:xfrm>
            <a:custGeom>
              <a:avLst/>
              <a:gdLst>
                <a:gd name="T0" fmla="*/ 0 w 228"/>
                <a:gd name="T1" fmla="*/ 3 h 214"/>
                <a:gd name="T2" fmla="*/ 0 w 228"/>
                <a:gd name="T3" fmla="*/ 2 h 214"/>
                <a:gd name="T4" fmla="*/ 2 w 228"/>
                <a:gd name="T5" fmla="*/ 2 h 214"/>
                <a:gd name="T6" fmla="*/ 2 w 228"/>
                <a:gd name="T7" fmla="*/ 1 h 214"/>
                <a:gd name="T8" fmla="*/ 2 w 228"/>
                <a:gd name="T9" fmla="*/ 1 h 214"/>
                <a:gd name="T10" fmla="*/ 1 w 228"/>
                <a:gd name="T11" fmla="*/ 1 h 214"/>
                <a:gd name="T12" fmla="*/ 2 w 228"/>
                <a:gd name="T13" fmla="*/ 1 h 214"/>
                <a:gd name="T14" fmla="*/ 1 w 228"/>
                <a:gd name="T15" fmla="*/ 0 h 214"/>
                <a:gd name="T16" fmla="*/ 5 w 228"/>
                <a:gd name="T17" fmla="*/ 0 h 214"/>
                <a:gd name="T18" fmla="*/ 5 w 228"/>
                <a:gd name="T19" fmla="*/ 1 h 214"/>
                <a:gd name="T20" fmla="*/ 4 w 228"/>
                <a:gd name="T21" fmla="*/ 2 h 214"/>
                <a:gd name="T22" fmla="*/ 5 w 228"/>
                <a:gd name="T23" fmla="*/ 2 h 214"/>
                <a:gd name="T24" fmla="*/ 5 w 228"/>
                <a:gd name="T25" fmla="*/ 4 h 214"/>
                <a:gd name="T26" fmla="*/ 3 w 228"/>
                <a:gd name="T27" fmla="*/ 5 h 214"/>
                <a:gd name="T28" fmla="*/ 2 w 228"/>
                <a:gd name="T29" fmla="*/ 4 h 214"/>
                <a:gd name="T30" fmla="*/ 0 w 228"/>
                <a:gd name="T31" fmla="*/ 3 h 2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28"/>
                <a:gd name="T49" fmla="*/ 0 h 214"/>
                <a:gd name="T50" fmla="*/ 228 w 228"/>
                <a:gd name="T51" fmla="*/ 214 h 2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28" h="214">
                  <a:moveTo>
                    <a:pt x="0" y="107"/>
                  </a:moveTo>
                  <a:lnTo>
                    <a:pt x="14" y="80"/>
                  </a:lnTo>
                  <a:lnTo>
                    <a:pt x="87" y="95"/>
                  </a:lnTo>
                  <a:lnTo>
                    <a:pt x="77" y="62"/>
                  </a:lnTo>
                  <a:lnTo>
                    <a:pt x="95" y="64"/>
                  </a:lnTo>
                  <a:lnTo>
                    <a:pt x="45" y="45"/>
                  </a:lnTo>
                  <a:lnTo>
                    <a:pt x="72" y="35"/>
                  </a:lnTo>
                  <a:lnTo>
                    <a:pt x="47" y="18"/>
                  </a:lnTo>
                  <a:lnTo>
                    <a:pt x="196" y="0"/>
                  </a:lnTo>
                  <a:lnTo>
                    <a:pt x="200" y="46"/>
                  </a:lnTo>
                  <a:lnTo>
                    <a:pt x="155" y="84"/>
                  </a:lnTo>
                  <a:lnTo>
                    <a:pt x="219" y="95"/>
                  </a:lnTo>
                  <a:lnTo>
                    <a:pt x="228" y="173"/>
                  </a:lnTo>
                  <a:lnTo>
                    <a:pt x="132" y="214"/>
                  </a:lnTo>
                  <a:lnTo>
                    <a:pt x="87" y="154"/>
                  </a:lnTo>
                  <a:lnTo>
                    <a:pt x="0" y="10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50" name="Freeform 265">
              <a:extLst>
                <a:ext uri="{FF2B5EF4-FFF2-40B4-BE49-F238E27FC236}">
                  <a16:creationId xmlns:a16="http://schemas.microsoft.com/office/drawing/2014/main" id="{3CBBDF61-4C14-4338-9755-CFFCD577D429}"/>
                </a:ext>
              </a:extLst>
            </p:cNvPr>
            <p:cNvSpPr>
              <a:spLocks/>
            </p:cNvSpPr>
            <p:nvPr/>
          </p:nvSpPr>
          <p:spPr bwMode="auto">
            <a:xfrm>
              <a:off x="6212095" y="1918219"/>
              <a:ext cx="65704" cy="49327"/>
            </a:xfrm>
            <a:custGeom>
              <a:avLst/>
              <a:gdLst>
                <a:gd name="T0" fmla="*/ 0 w 136"/>
                <a:gd name="T1" fmla="*/ 0 h 109"/>
                <a:gd name="T2" fmla="*/ 0 w 136"/>
                <a:gd name="T3" fmla="*/ 1 h 109"/>
                <a:gd name="T4" fmla="*/ 1 w 136"/>
                <a:gd name="T5" fmla="*/ 2 h 109"/>
                <a:gd name="T6" fmla="*/ 1 w 136"/>
                <a:gd name="T7" fmla="*/ 2 h 109"/>
                <a:gd name="T8" fmla="*/ 1 w 136"/>
                <a:gd name="T9" fmla="*/ 3 h 109"/>
                <a:gd name="T10" fmla="*/ 3 w 136"/>
                <a:gd name="T11" fmla="*/ 2 h 109"/>
                <a:gd name="T12" fmla="*/ 3 w 136"/>
                <a:gd name="T13" fmla="*/ 1 h 109"/>
                <a:gd name="T14" fmla="*/ 0 w 13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109"/>
                <a:gd name="T26" fmla="*/ 136 w 13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109">
                  <a:moveTo>
                    <a:pt x="0" y="0"/>
                  </a:moveTo>
                  <a:lnTo>
                    <a:pt x="18" y="65"/>
                  </a:lnTo>
                  <a:lnTo>
                    <a:pt x="59" y="71"/>
                  </a:lnTo>
                  <a:lnTo>
                    <a:pt x="23" y="79"/>
                  </a:lnTo>
                  <a:lnTo>
                    <a:pt x="42" y="109"/>
                  </a:lnTo>
                  <a:lnTo>
                    <a:pt x="127" y="91"/>
                  </a:lnTo>
                  <a:lnTo>
                    <a:pt x="136" y="54"/>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51" name="Freeform 266">
              <a:extLst>
                <a:ext uri="{FF2B5EF4-FFF2-40B4-BE49-F238E27FC236}">
                  <a16:creationId xmlns:a16="http://schemas.microsoft.com/office/drawing/2014/main" id="{39774454-2601-4E1D-A4FE-ADF64657988E}"/>
                </a:ext>
              </a:extLst>
            </p:cNvPr>
            <p:cNvSpPr>
              <a:spLocks/>
            </p:cNvSpPr>
            <p:nvPr/>
          </p:nvSpPr>
          <p:spPr bwMode="auto">
            <a:xfrm>
              <a:off x="6235681" y="1994596"/>
              <a:ext cx="316728" cy="109791"/>
            </a:xfrm>
            <a:custGeom>
              <a:avLst/>
              <a:gdLst>
                <a:gd name="T0" fmla="*/ 0 w 659"/>
                <a:gd name="T1" fmla="*/ 1 h 241"/>
                <a:gd name="T2" fmla="*/ 1 w 659"/>
                <a:gd name="T3" fmla="*/ 0 h 241"/>
                <a:gd name="T4" fmla="*/ 2 w 659"/>
                <a:gd name="T5" fmla="*/ 0 h 241"/>
                <a:gd name="T6" fmla="*/ 3 w 659"/>
                <a:gd name="T7" fmla="*/ 1 h 241"/>
                <a:gd name="T8" fmla="*/ 3 w 659"/>
                <a:gd name="T9" fmla="*/ 1 h 241"/>
                <a:gd name="T10" fmla="*/ 5 w 659"/>
                <a:gd name="T11" fmla="*/ 1 h 241"/>
                <a:gd name="T12" fmla="*/ 6 w 659"/>
                <a:gd name="T13" fmla="*/ 1 h 241"/>
                <a:gd name="T14" fmla="*/ 5 w 659"/>
                <a:gd name="T15" fmla="*/ 1 h 241"/>
                <a:gd name="T16" fmla="*/ 7 w 659"/>
                <a:gd name="T17" fmla="*/ 2 h 241"/>
                <a:gd name="T18" fmla="*/ 5 w 659"/>
                <a:gd name="T19" fmla="*/ 2 h 241"/>
                <a:gd name="T20" fmla="*/ 6 w 659"/>
                <a:gd name="T21" fmla="*/ 3 h 241"/>
                <a:gd name="T22" fmla="*/ 5 w 659"/>
                <a:gd name="T23" fmla="*/ 3 h 241"/>
                <a:gd name="T24" fmla="*/ 6 w 659"/>
                <a:gd name="T25" fmla="*/ 3 h 241"/>
                <a:gd name="T26" fmla="*/ 7 w 659"/>
                <a:gd name="T27" fmla="*/ 4 h 241"/>
                <a:gd name="T28" fmla="*/ 7 w 659"/>
                <a:gd name="T29" fmla="*/ 3 h 241"/>
                <a:gd name="T30" fmla="*/ 10 w 659"/>
                <a:gd name="T31" fmla="*/ 4 h 241"/>
                <a:gd name="T32" fmla="*/ 13 w 659"/>
                <a:gd name="T33" fmla="*/ 3 h 241"/>
                <a:gd name="T34" fmla="*/ 15 w 659"/>
                <a:gd name="T35" fmla="*/ 4 h 241"/>
                <a:gd name="T36" fmla="*/ 15 w 659"/>
                <a:gd name="T37" fmla="*/ 5 h 241"/>
                <a:gd name="T38" fmla="*/ 15 w 659"/>
                <a:gd name="T39" fmla="*/ 5 h 241"/>
                <a:gd name="T40" fmla="*/ 13 w 659"/>
                <a:gd name="T41" fmla="*/ 6 h 241"/>
                <a:gd name="T42" fmla="*/ 12 w 659"/>
                <a:gd name="T43" fmla="*/ 5 h 241"/>
                <a:gd name="T44" fmla="*/ 12 w 659"/>
                <a:gd name="T45" fmla="*/ 5 h 241"/>
                <a:gd name="T46" fmla="*/ 11 w 659"/>
                <a:gd name="T47" fmla="*/ 5 h 241"/>
                <a:gd name="T48" fmla="*/ 8 w 659"/>
                <a:gd name="T49" fmla="*/ 6 h 241"/>
                <a:gd name="T50" fmla="*/ 7 w 659"/>
                <a:gd name="T51" fmla="*/ 5 h 241"/>
                <a:gd name="T52" fmla="*/ 6 w 659"/>
                <a:gd name="T53" fmla="*/ 5 h 241"/>
                <a:gd name="T54" fmla="*/ 5 w 659"/>
                <a:gd name="T55" fmla="*/ 5 h 241"/>
                <a:gd name="T56" fmla="*/ 5 w 659"/>
                <a:gd name="T57" fmla="*/ 5 h 241"/>
                <a:gd name="T58" fmla="*/ 3 w 659"/>
                <a:gd name="T59" fmla="*/ 2 h 241"/>
                <a:gd name="T60" fmla="*/ 2 w 659"/>
                <a:gd name="T61" fmla="*/ 2 h 241"/>
                <a:gd name="T62" fmla="*/ 0 w 659"/>
                <a:gd name="T63" fmla="*/ 1 h 24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59"/>
                <a:gd name="T97" fmla="*/ 0 h 241"/>
                <a:gd name="T98" fmla="*/ 659 w 659"/>
                <a:gd name="T99" fmla="*/ 241 h 24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59" h="241">
                  <a:moveTo>
                    <a:pt x="0" y="38"/>
                  </a:moveTo>
                  <a:lnTo>
                    <a:pt x="41" y="0"/>
                  </a:lnTo>
                  <a:lnTo>
                    <a:pt x="97" y="19"/>
                  </a:lnTo>
                  <a:lnTo>
                    <a:pt x="137" y="38"/>
                  </a:lnTo>
                  <a:lnTo>
                    <a:pt x="126" y="65"/>
                  </a:lnTo>
                  <a:lnTo>
                    <a:pt x="200" y="42"/>
                  </a:lnTo>
                  <a:lnTo>
                    <a:pt x="250" y="65"/>
                  </a:lnTo>
                  <a:lnTo>
                    <a:pt x="209" y="65"/>
                  </a:lnTo>
                  <a:lnTo>
                    <a:pt x="293" y="84"/>
                  </a:lnTo>
                  <a:lnTo>
                    <a:pt x="200" y="92"/>
                  </a:lnTo>
                  <a:lnTo>
                    <a:pt x="250" y="108"/>
                  </a:lnTo>
                  <a:lnTo>
                    <a:pt x="214" y="126"/>
                  </a:lnTo>
                  <a:lnTo>
                    <a:pt x="260" y="112"/>
                  </a:lnTo>
                  <a:lnTo>
                    <a:pt x="301" y="158"/>
                  </a:lnTo>
                  <a:lnTo>
                    <a:pt x="310" y="135"/>
                  </a:lnTo>
                  <a:lnTo>
                    <a:pt x="430" y="158"/>
                  </a:lnTo>
                  <a:lnTo>
                    <a:pt x="555" y="114"/>
                  </a:lnTo>
                  <a:lnTo>
                    <a:pt x="659" y="167"/>
                  </a:lnTo>
                  <a:lnTo>
                    <a:pt x="626" y="191"/>
                  </a:lnTo>
                  <a:lnTo>
                    <a:pt x="635" y="231"/>
                  </a:lnTo>
                  <a:lnTo>
                    <a:pt x="576" y="241"/>
                  </a:lnTo>
                  <a:lnTo>
                    <a:pt x="509" y="203"/>
                  </a:lnTo>
                  <a:lnTo>
                    <a:pt x="509" y="231"/>
                  </a:lnTo>
                  <a:lnTo>
                    <a:pt x="473" y="238"/>
                  </a:lnTo>
                  <a:lnTo>
                    <a:pt x="325" y="241"/>
                  </a:lnTo>
                  <a:lnTo>
                    <a:pt x="310" y="207"/>
                  </a:lnTo>
                  <a:lnTo>
                    <a:pt x="274" y="238"/>
                  </a:lnTo>
                  <a:lnTo>
                    <a:pt x="227" y="207"/>
                  </a:lnTo>
                  <a:lnTo>
                    <a:pt x="197" y="229"/>
                  </a:lnTo>
                  <a:lnTo>
                    <a:pt x="141" y="72"/>
                  </a:lnTo>
                  <a:lnTo>
                    <a:pt x="75" y="87"/>
                  </a:lnTo>
                  <a:lnTo>
                    <a:pt x="0" y="3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52" name="Freeform 267">
              <a:extLst>
                <a:ext uri="{FF2B5EF4-FFF2-40B4-BE49-F238E27FC236}">
                  <a16:creationId xmlns:a16="http://schemas.microsoft.com/office/drawing/2014/main" id="{63AC5FD0-7668-4952-8796-DFA1F1A8DD0B}"/>
                </a:ext>
              </a:extLst>
            </p:cNvPr>
            <p:cNvSpPr>
              <a:spLocks/>
            </p:cNvSpPr>
            <p:nvPr/>
          </p:nvSpPr>
          <p:spPr bwMode="auto">
            <a:xfrm>
              <a:off x="6249159" y="1806837"/>
              <a:ext cx="203852" cy="146388"/>
            </a:xfrm>
            <a:custGeom>
              <a:avLst/>
              <a:gdLst>
                <a:gd name="T0" fmla="*/ 0 w 428"/>
                <a:gd name="T1" fmla="*/ 2 h 323"/>
                <a:gd name="T2" fmla="*/ 2 w 428"/>
                <a:gd name="T3" fmla="*/ 2 h 323"/>
                <a:gd name="T4" fmla="*/ 1 w 428"/>
                <a:gd name="T5" fmla="*/ 1 h 323"/>
                <a:gd name="T6" fmla="*/ 3 w 428"/>
                <a:gd name="T7" fmla="*/ 1 h 323"/>
                <a:gd name="T8" fmla="*/ 1 w 428"/>
                <a:gd name="T9" fmla="*/ 0 h 323"/>
                <a:gd name="T10" fmla="*/ 4 w 428"/>
                <a:gd name="T11" fmla="*/ 1 h 323"/>
                <a:gd name="T12" fmla="*/ 5 w 428"/>
                <a:gd name="T13" fmla="*/ 2 h 323"/>
                <a:gd name="T14" fmla="*/ 6 w 428"/>
                <a:gd name="T15" fmla="*/ 2 h 323"/>
                <a:gd name="T16" fmla="*/ 7 w 428"/>
                <a:gd name="T17" fmla="*/ 3 h 323"/>
                <a:gd name="T18" fmla="*/ 7 w 428"/>
                <a:gd name="T19" fmla="*/ 2 h 323"/>
                <a:gd name="T20" fmla="*/ 8 w 428"/>
                <a:gd name="T21" fmla="*/ 2 h 323"/>
                <a:gd name="T22" fmla="*/ 7 w 428"/>
                <a:gd name="T23" fmla="*/ 3 h 323"/>
                <a:gd name="T24" fmla="*/ 8 w 428"/>
                <a:gd name="T25" fmla="*/ 3 h 323"/>
                <a:gd name="T26" fmla="*/ 8 w 428"/>
                <a:gd name="T27" fmla="*/ 4 h 323"/>
                <a:gd name="T28" fmla="*/ 9 w 428"/>
                <a:gd name="T29" fmla="*/ 4 h 323"/>
                <a:gd name="T30" fmla="*/ 10 w 428"/>
                <a:gd name="T31" fmla="*/ 5 h 323"/>
                <a:gd name="T32" fmla="*/ 8 w 428"/>
                <a:gd name="T33" fmla="*/ 5 h 323"/>
                <a:gd name="T34" fmla="*/ 7 w 428"/>
                <a:gd name="T35" fmla="*/ 6 h 323"/>
                <a:gd name="T36" fmla="*/ 7 w 428"/>
                <a:gd name="T37" fmla="*/ 5 h 323"/>
                <a:gd name="T38" fmla="*/ 7 w 428"/>
                <a:gd name="T39" fmla="*/ 7 h 323"/>
                <a:gd name="T40" fmla="*/ 5 w 428"/>
                <a:gd name="T41" fmla="*/ 6 h 323"/>
                <a:gd name="T42" fmla="*/ 6 w 428"/>
                <a:gd name="T43" fmla="*/ 7 h 323"/>
                <a:gd name="T44" fmla="*/ 4 w 428"/>
                <a:gd name="T45" fmla="*/ 7 h 323"/>
                <a:gd name="T46" fmla="*/ 3 w 428"/>
                <a:gd name="T47" fmla="*/ 7 h 323"/>
                <a:gd name="T48" fmla="*/ 4 w 428"/>
                <a:gd name="T49" fmla="*/ 7 h 323"/>
                <a:gd name="T50" fmla="*/ 3 w 428"/>
                <a:gd name="T51" fmla="*/ 7 h 323"/>
                <a:gd name="T52" fmla="*/ 3 w 428"/>
                <a:gd name="T53" fmla="*/ 6 h 323"/>
                <a:gd name="T54" fmla="*/ 3 w 428"/>
                <a:gd name="T55" fmla="*/ 6 h 323"/>
                <a:gd name="T56" fmla="*/ 2 w 428"/>
                <a:gd name="T57" fmla="*/ 5 h 323"/>
                <a:gd name="T58" fmla="*/ 5 w 428"/>
                <a:gd name="T59" fmla="*/ 5 h 323"/>
                <a:gd name="T60" fmla="*/ 1 w 428"/>
                <a:gd name="T61" fmla="*/ 5 h 323"/>
                <a:gd name="T62" fmla="*/ 1 w 428"/>
                <a:gd name="T63" fmla="*/ 4 h 323"/>
                <a:gd name="T64" fmla="*/ 2 w 428"/>
                <a:gd name="T65" fmla="*/ 4 h 323"/>
                <a:gd name="T66" fmla="*/ 0 w 428"/>
                <a:gd name="T67" fmla="*/ 3 h 323"/>
                <a:gd name="T68" fmla="*/ 1 w 428"/>
                <a:gd name="T69" fmla="*/ 3 h 323"/>
                <a:gd name="T70" fmla="*/ 0 w 428"/>
                <a:gd name="T71" fmla="*/ 3 h 323"/>
                <a:gd name="T72" fmla="*/ 2 w 428"/>
                <a:gd name="T73" fmla="*/ 3 h 323"/>
                <a:gd name="T74" fmla="*/ 0 w 428"/>
                <a:gd name="T75" fmla="*/ 2 h 32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28"/>
                <a:gd name="T115" fmla="*/ 0 h 323"/>
                <a:gd name="T116" fmla="*/ 428 w 428"/>
                <a:gd name="T117" fmla="*/ 323 h 32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28" h="323">
                  <a:moveTo>
                    <a:pt x="0" y="103"/>
                  </a:moveTo>
                  <a:lnTo>
                    <a:pt x="103" y="84"/>
                  </a:lnTo>
                  <a:lnTo>
                    <a:pt x="52" y="39"/>
                  </a:lnTo>
                  <a:lnTo>
                    <a:pt x="140" y="20"/>
                  </a:lnTo>
                  <a:lnTo>
                    <a:pt x="67" y="0"/>
                  </a:lnTo>
                  <a:lnTo>
                    <a:pt x="184" y="25"/>
                  </a:lnTo>
                  <a:lnTo>
                    <a:pt x="217" y="85"/>
                  </a:lnTo>
                  <a:lnTo>
                    <a:pt x="277" y="87"/>
                  </a:lnTo>
                  <a:lnTo>
                    <a:pt x="299" y="130"/>
                  </a:lnTo>
                  <a:lnTo>
                    <a:pt x="305" y="100"/>
                  </a:lnTo>
                  <a:lnTo>
                    <a:pt x="332" y="103"/>
                  </a:lnTo>
                  <a:lnTo>
                    <a:pt x="320" y="130"/>
                  </a:lnTo>
                  <a:lnTo>
                    <a:pt x="354" y="150"/>
                  </a:lnTo>
                  <a:lnTo>
                    <a:pt x="332" y="177"/>
                  </a:lnTo>
                  <a:lnTo>
                    <a:pt x="401" y="175"/>
                  </a:lnTo>
                  <a:lnTo>
                    <a:pt x="428" y="217"/>
                  </a:lnTo>
                  <a:lnTo>
                    <a:pt x="350" y="230"/>
                  </a:lnTo>
                  <a:lnTo>
                    <a:pt x="327" y="271"/>
                  </a:lnTo>
                  <a:lnTo>
                    <a:pt x="310" y="229"/>
                  </a:lnTo>
                  <a:lnTo>
                    <a:pt x="290" y="322"/>
                  </a:lnTo>
                  <a:lnTo>
                    <a:pt x="237" y="273"/>
                  </a:lnTo>
                  <a:lnTo>
                    <a:pt x="265" y="323"/>
                  </a:lnTo>
                  <a:lnTo>
                    <a:pt x="162" y="317"/>
                  </a:lnTo>
                  <a:lnTo>
                    <a:pt x="133" y="290"/>
                  </a:lnTo>
                  <a:lnTo>
                    <a:pt x="180" y="287"/>
                  </a:lnTo>
                  <a:lnTo>
                    <a:pt x="129" y="277"/>
                  </a:lnTo>
                  <a:lnTo>
                    <a:pt x="113" y="263"/>
                  </a:lnTo>
                  <a:lnTo>
                    <a:pt x="140" y="261"/>
                  </a:lnTo>
                  <a:lnTo>
                    <a:pt x="100" y="240"/>
                  </a:lnTo>
                  <a:lnTo>
                    <a:pt x="235" y="211"/>
                  </a:lnTo>
                  <a:lnTo>
                    <a:pt x="67" y="217"/>
                  </a:lnTo>
                  <a:lnTo>
                    <a:pt x="39" y="184"/>
                  </a:lnTo>
                  <a:lnTo>
                    <a:pt x="100" y="171"/>
                  </a:lnTo>
                  <a:lnTo>
                    <a:pt x="7" y="150"/>
                  </a:lnTo>
                  <a:lnTo>
                    <a:pt x="27" y="148"/>
                  </a:lnTo>
                  <a:lnTo>
                    <a:pt x="3" y="127"/>
                  </a:lnTo>
                  <a:lnTo>
                    <a:pt x="103" y="127"/>
                  </a:lnTo>
                  <a:lnTo>
                    <a:pt x="0" y="10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53" name="Freeform 268">
              <a:extLst>
                <a:ext uri="{FF2B5EF4-FFF2-40B4-BE49-F238E27FC236}">
                  <a16:creationId xmlns:a16="http://schemas.microsoft.com/office/drawing/2014/main" id="{D2B4F3EF-F805-4619-A9F3-3B59CD96AB20}"/>
                </a:ext>
              </a:extLst>
            </p:cNvPr>
            <p:cNvSpPr>
              <a:spLocks/>
            </p:cNvSpPr>
            <p:nvPr/>
          </p:nvSpPr>
          <p:spPr bwMode="auto">
            <a:xfrm>
              <a:off x="6249159" y="2058243"/>
              <a:ext cx="48857" cy="38188"/>
            </a:xfrm>
            <a:custGeom>
              <a:avLst/>
              <a:gdLst>
                <a:gd name="T0" fmla="*/ 0 w 103"/>
                <a:gd name="T1" fmla="*/ 1 h 82"/>
                <a:gd name="T2" fmla="*/ 0 w 103"/>
                <a:gd name="T3" fmla="*/ 0 h 82"/>
                <a:gd name="T4" fmla="*/ 2 w 103"/>
                <a:gd name="T5" fmla="*/ 0 h 82"/>
                <a:gd name="T6" fmla="*/ 2 w 103"/>
                <a:gd name="T7" fmla="*/ 2 h 82"/>
                <a:gd name="T8" fmla="*/ 0 w 103"/>
                <a:gd name="T9" fmla="*/ 1 h 82"/>
                <a:gd name="T10" fmla="*/ 0 60000 65536"/>
                <a:gd name="T11" fmla="*/ 0 60000 65536"/>
                <a:gd name="T12" fmla="*/ 0 60000 65536"/>
                <a:gd name="T13" fmla="*/ 0 60000 65536"/>
                <a:gd name="T14" fmla="*/ 0 60000 65536"/>
                <a:gd name="T15" fmla="*/ 0 w 103"/>
                <a:gd name="T16" fmla="*/ 0 h 82"/>
                <a:gd name="T17" fmla="*/ 103 w 103"/>
                <a:gd name="T18" fmla="*/ 82 h 82"/>
              </a:gdLst>
              <a:ahLst/>
              <a:cxnLst>
                <a:cxn ang="T10">
                  <a:pos x="T0" y="T1"/>
                </a:cxn>
                <a:cxn ang="T11">
                  <a:pos x="T2" y="T3"/>
                </a:cxn>
                <a:cxn ang="T12">
                  <a:pos x="T4" y="T5"/>
                </a:cxn>
                <a:cxn ang="T13">
                  <a:pos x="T6" y="T7"/>
                </a:cxn>
                <a:cxn ang="T14">
                  <a:pos x="T8" y="T9"/>
                </a:cxn>
              </a:cxnLst>
              <a:rect l="T15" t="T16" r="T17" b="T18"/>
              <a:pathLst>
                <a:path w="103" h="82">
                  <a:moveTo>
                    <a:pt x="0" y="55"/>
                  </a:moveTo>
                  <a:lnTo>
                    <a:pt x="18" y="0"/>
                  </a:lnTo>
                  <a:lnTo>
                    <a:pt x="86" y="16"/>
                  </a:lnTo>
                  <a:lnTo>
                    <a:pt x="103" y="82"/>
                  </a:lnTo>
                  <a:lnTo>
                    <a:pt x="0" y="5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54" name="Freeform 269">
              <a:extLst>
                <a:ext uri="{FF2B5EF4-FFF2-40B4-BE49-F238E27FC236}">
                  <a16:creationId xmlns:a16="http://schemas.microsoft.com/office/drawing/2014/main" id="{06BC5FB0-8A88-422F-89D6-925CB0AB24DD}"/>
                </a:ext>
              </a:extLst>
            </p:cNvPr>
            <p:cNvSpPr>
              <a:spLocks/>
            </p:cNvSpPr>
            <p:nvPr/>
          </p:nvSpPr>
          <p:spPr bwMode="auto">
            <a:xfrm>
              <a:off x="6250844" y="1967546"/>
              <a:ext cx="53911" cy="12729"/>
            </a:xfrm>
            <a:custGeom>
              <a:avLst/>
              <a:gdLst>
                <a:gd name="T0" fmla="*/ 0 w 116"/>
                <a:gd name="T1" fmla="*/ 0 h 29"/>
                <a:gd name="T2" fmla="*/ 1 w 116"/>
                <a:gd name="T3" fmla="*/ 1 h 29"/>
                <a:gd name="T4" fmla="*/ 2 w 116"/>
                <a:gd name="T5" fmla="*/ 0 h 29"/>
                <a:gd name="T6" fmla="*/ 1 w 116"/>
                <a:gd name="T7" fmla="*/ 0 h 29"/>
                <a:gd name="T8" fmla="*/ 0 w 116"/>
                <a:gd name="T9" fmla="*/ 0 h 29"/>
                <a:gd name="T10" fmla="*/ 0 60000 65536"/>
                <a:gd name="T11" fmla="*/ 0 60000 65536"/>
                <a:gd name="T12" fmla="*/ 0 60000 65536"/>
                <a:gd name="T13" fmla="*/ 0 60000 65536"/>
                <a:gd name="T14" fmla="*/ 0 60000 65536"/>
                <a:gd name="T15" fmla="*/ 0 w 116"/>
                <a:gd name="T16" fmla="*/ 0 h 29"/>
                <a:gd name="T17" fmla="*/ 116 w 116"/>
                <a:gd name="T18" fmla="*/ 29 h 29"/>
              </a:gdLst>
              <a:ahLst/>
              <a:cxnLst>
                <a:cxn ang="T10">
                  <a:pos x="T0" y="T1"/>
                </a:cxn>
                <a:cxn ang="T11">
                  <a:pos x="T2" y="T3"/>
                </a:cxn>
                <a:cxn ang="T12">
                  <a:pos x="T4" y="T5"/>
                </a:cxn>
                <a:cxn ang="T13">
                  <a:pos x="T6" y="T7"/>
                </a:cxn>
                <a:cxn ang="T14">
                  <a:pos x="T8" y="T9"/>
                </a:cxn>
              </a:cxnLst>
              <a:rect l="T15" t="T16" r="T17" b="T18"/>
              <a:pathLst>
                <a:path w="116" h="29">
                  <a:moveTo>
                    <a:pt x="0" y="12"/>
                  </a:moveTo>
                  <a:lnTo>
                    <a:pt x="26" y="29"/>
                  </a:lnTo>
                  <a:lnTo>
                    <a:pt x="116" y="12"/>
                  </a:lnTo>
                  <a:lnTo>
                    <a:pt x="31" y="0"/>
                  </a:lnTo>
                  <a:lnTo>
                    <a:pt x="0" y="1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55" name="Freeform 270">
              <a:extLst>
                <a:ext uri="{FF2B5EF4-FFF2-40B4-BE49-F238E27FC236}">
                  <a16:creationId xmlns:a16="http://schemas.microsoft.com/office/drawing/2014/main" id="{764B32FC-6376-4B00-A29B-1896FE81C426}"/>
                </a:ext>
              </a:extLst>
            </p:cNvPr>
            <p:cNvSpPr>
              <a:spLocks/>
            </p:cNvSpPr>
            <p:nvPr/>
          </p:nvSpPr>
          <p:spPr bwMode="auto">
            <a:xfrm>
              <a:off x="6260952" y="2120299"/>
              <a:ext cx="97714" cy="79559"/>
            </a:xfrm>
            <a:custGeom>
              <a:avLst/>
              <a:gdLst>
                <a:gd name="T0" fmla="*/ 0 w 204"/>
                <a:gd name="T1" fmla="*/ 1 h 172"/>
                <a:gd name="T2" fmla="*/ 0 w 204"/>
                <a:gd name="T3" fmla="*/ 3 h 172"/>
                <a:gd name="T4" fmla="*/ 1 w 204"/>
                <a:gd name="T5" fmla="*/ 3 h 172"/>
                <a:gd name="T6" fmla="*/ 1 w 204"/>
                <a:gd name="T7" fmla="*/ 4 h 172"/>
                <a:gd name="T8" fmla="*/ 1 w 204"/>
                <a:gd name="T9" fmla="*/ 4 h 172"/>
                <a:gd name="T10" fmla="*/ 2 w 204"/>
                <a:gd name="T11" fmla="*/ 3 h 172"/>
                <a:gd name="T12" fmla="*/ 1 w 204"/>
                <a:gd name="T13" fmla="*/ 3 h 172"/>
                <a:gd name="T14" fmla="*/ 3 w 204"/>
                <a:gd name="T15" fmla="*/ 3 h 172"/>
                <a:gd name="T16" fmla="*/ 5 w 204"/>
                <a:gd name="T17" fmla="*/ 0 h 172"/>
                <a:gd name="T18" fmla="*/ 0 w 204"/>
                <a:gd name="T19" fmla="*/ 0 h 172"/>
                <a:gd name="T20" fmla="*/ 1 w 204"/>
                <a:gd name="T21" fmla="*/ 1 h 172"/>
                <a:gd name="T22" fmla="*/ 0 w 204"/>
                <a:gd name="T23" fmla="*/ 1 h 1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4"/>
                <a:gd name="T37" fmla="*/ 0 h 172"/>
                <a:gd name="T38" fmla="*/ 204 w 204"/>
                <a:gd name="T39" fmla="*/ 172 h 1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4" h="172">
                  <a:moveTo>
                    <a:pt x="0" y="30"/>
                  </a:moveTo>
                  <a:lnTo>
                    <a:pt x="3" y="107"/>
                  </a:lnTo>
                  <a:lnTo>
                    <a:pt x="28" y="123"/>
                  </a:lnTo>
                  <a:lnTo>
                    <a:pt x="21" y="168"/>
                  </a:lnTo>
                  <a:lnTo>
                    <a:pt x="48" y="172"/>
                  </a:lnTo>
                  <a:lnTo>
                    <a:pt x="81" y="134"/>
                  </a:lnTo>
                  <a:lnTo>
                    <a:pt x="48" y="107"/>
                  </a:lnTo>
                  <a:lnTo>
                    <a:pt x="131" y="107"/>
                  </a:lnTo>
                  <a:lnTo>
                    <a:pt x="204" y="12"/>
                  </a:lnTo>
                  <a:lnTo>
                    <a:pt x="15" y="0"/>
                  </a:lnTo>
                  <a:lnTo>
                    <a:pt x="38" y="31"/>
                  </a:lnTo>
                  <a:lnTo>
                    <a:pt x="0" y="3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56" name="Freeform 271">
              <a:extLst>
                <a:ext uri="{FF2B5EF4-FFF2-40B4-BE49-F238E27FC236}">
                  <a16:creationId xmlns:a16="http://schemas.microsoft.com/office/drawing/2014/main" id="{32651CED-375A-4875-B98C-606ADFF9D6D2}"/>
                </a:ext>
              </a:extLst>
            </p:cNvPr>
            <p:cNvSpPr>
              <a:spLocks/>
            </p:cNvSpPr>
            <p:nvPr/>
          </p:nvSpPr>
          <p:spPr bwMode="auto">
            <a:xfrm>
              <a:off x="6326656" y="1720913"/>
              <a:ext cx="562698" cy="315053"/>
            </a:xfrm>
            <a:custGeom>
              <a:avLst/>
              <a:gdLst>
                <a:gd name="T0" fmla="*/ 1 w 1173"/>
                <a:gd name="T1" fmla="*/ 4 h 695"/>
                <a:gd name="T2" fmla="*/ 3 w 1173"/>
                <a:gd name="T3" fmla="*/ 5 h 695"/>
                <a:gd name="T4" fmla="*/ 7 w 1173"/>
                <a:gd name="T5" fmla="*/ 5 h 695"/>
                <a:gd name="T6" fmla="*/ 6 w 1173"/>
                <a:gd name="T7" fmla="*/ 5 h 695"/>
                <a:gd name="T8" fmla="*/ 5 w 1173"/>
                <a:gd name="T9" fmla="*/ 6 h 695"/>
                <a:gd name="T10" fmla="*/ 7 w 1173"/>
                <a:gd name="T11" fmla="*/ 6 h 695"/>
                <a:gd name="T12" fmla="*/ 11 w 1173"/>
                <a:gd name="T13" fmla="*/ 5 h 695"/>
                <a:gd name="T14" fmla="*/ 15 w 1173"/>
                <a:gd name="T15" fmla="*/ 5 h 695"/>
                <a:gd name="T16" fmla="*/ 11 w 1173"/>
                <a:gd name="T17" fmla="*/ 8 h 695"/>
                <a:gd name="T18" fmla="*/ 5 w 1173"/>
                <a:gd name="T19" fmla="*/ 7 h 695"/>
                <a:gd name="T20" fmla="*/ 5 w 1173"/>
                <a:gd name="T21" fmla="*/ 8 h 695"/>
                <a:gd name="T22" fmla="*/ 9 w 1173"/>
                <a:gd name="T23" fmla="*/ 10 h 695"/>
                <a:gd name="T24" fmla="*/ 6 w 1173"/>
                <a:gd name="T25" fmla="*/ 10 h 695"/>
                <a:gd name="T26" fmla="*/ 5 w 1173"/>
                <a:gd name="T27" fmla="*/ 11 h 695"/>
                <a:gd name="T28" fmla="*/ 7 w 1173"/>
                <a:gd name="T29" fmla="*/ 11 h 695"/>
                <a:gd name="T30" fmla="*/ 5 w 1173"/>
                <a:gd name="T31" fmla="*/ 12 h 695"/>
                <a:gd name="T32" fmla="*/ 6 w 1173"/>
                <a:gd name="T33" fmla="*/ 13 h 695"/>
                <a:gd name="T34" fmla="*/ 7 w 1173"/>
                <a:gd name="T35" fmla="*/ 14 h 695"/>
                <a:gd name="T36" fmla="*/ 5 w 1173"/>
                <a:gd name="T37" fmla="*/ 14 h 695"/>
                <a:gd name="T38" fmla="*/ 3 w 1173"/>
                <a:gd name="T39" fmla="*/ 15 h 695"/>
                <a:gd name="T40" fmla="*/ 6 w 1173"/>
                <a:gd name="T41" fmla="*/ 16 h 695"/>
                <a:gd name="T42" fmla="*/ 7 w 1173"/>
                <a:gd name="T43" fmla="*/ 15 h 695"/>
                <a:gd name="T44" fmla="*/ 9 w 1173"/>
                <a:gd name="T45" fmla="*/ 15 h 695"/>
                <a:gd name="T46" fmla="*/ 10 w 1173"/>
                <a:gd name="T47" fmla="*/ 16 h 695"/>
                <a:gd name="T48" fmla="*/ 11 w 1173"/>
                <a:gd name="T49" fmla="*/ 15 h 695"/>
                <a:gd name="T50" fmla="*/ 12 w 1173"/>
                <a:gd name="T51" fmla="*/ 14 h 695"/>
                <a:gd name="T52" fmla="*/ 14 w 1173"/>
                <a:gd name="T53" fmla="*/ 12 h 695"/>
                <a:gd name="T54" fmla="*/ 15 w 1173"/>
                <a:gd name="T55" fmla="*/ 11 h 695"/>
                <a:gd name="T56" fmla="*/ 15 w 1173"/>
                <a:gd name="T57" fmla="*/ 10 h 695"/>
                <a:gd name="T58" fmla="*/ 13 w 1173"/>
                <a:gd name="T59" fmla="*/ 10 h 695"/>
                <a:gd name="T60" fmla="*/ 13 w 1173"/>
                <a:gd name="T61" fmla="*/ 9 h 695"/>
                <a:gd name="T62" fmla="*/ 18 w 1173"/>
                <a:gd name="T63" fmla="*/ 8 h 695"/>
                <a:gd name="T64" fmla="*/ 19 w 1173"/>
                <a:gd name="T65" fmla="*/ 7 h 695"/>
                <a:gd name="T66" fmla="*/ 24 w 1173"/>
                <a:gd name="T67" fmla="*/ 4 h 695"/>
                <a:gd name="T68" fmla="*/ 20 w 1173"/>
                <a:gd name="T69" fmla="*/ 4 h 695"/>
                <a:gd name="T70" fmla="*/ 27 w 1173"/>
                <a:gd name="T71" fmla="*/ 3 h 695"/>
                <a:gd name="T72" fmla="*/ 25 w 1173"/>
                <a:gd name="T73" fmla="*/ 1 h 695"/>
                <a:gd name="T74" fmla="*/ 16 w 1173"/>
                <a:gd name="T75" fmla="*/ 0 h 695"/>
                <a:gd name="T76" fmla="*/ 15 w 1173"/>
                <a:gd name="T77" fmla="*/ 0 h 695"/>
                <a:gd name="T78" fmla="*/ 13 w 1173"/>
                <a:gd name="T79" fmla="*/ 2 h 695"/>
                <a:gd name="T80" fmla="*/ 10 w 1173"/>
                <a:gd name="T81" fmla="*/ 1 h 695"/>
                <a:gd name="T82" fmla="*/ 8 w 1173"/>
                <a:gd name="T83" fmla="*/ 1 h 695"/>
                <a:gd name="T84" fmla="*/ 9 w 1173"/>
                <a:gd name="T85" fmla="*/ 3 h 695"/>
                <a:gd name="T86" fmla="*/ 6 w 1173"/>
                <a:gd name="T87" fmla="*/ 3 h 69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73"/>
                <a:gd name="T133" fmla="*/ 0 h 695"/>
                <a:gd name="T134" fmla="*/ 1173 w 1173"/>
                <a:gd name="T135" fmla="*/ 695 h 69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73" h="695">
                  <a:moveTo>
                    <a:pt x="0" y="165"/>
                  </a:moveTo>
                  <a:lnTo>
                    <a:pt x="104" y="165"/>
                  </a:lnTo>
                  <a:lnTo>
                    <a:pt x="67" y="189"/>
                  </a:lnTo>
                  <a:lnTo>
                    <a:pt x="211" y="170"/>
                  </a:lnTo>
                  <a:lnTo>
                    <a:pt x="87" y="189"/>
                  </a:lnTo>
                  <a:lnTo>
                    <a:pt x="126" y="201"/>
                  </a:lnTo>
                  <a:lnTo>
                    <a:pt x="84" y="204"/>
                  </a:lnTo>
                  <a:lnTo>
                    <a:pt x="102" y="223"/>
                  </a:lnTo>
                  <a:lnTo>
                    <a:pt x="287" y="195"/>
                  </a:lnTo>
                  <a:lnTo>
                    <a:pt x="104" y="238"/>
                  </a:lnTo>
                  <a:lnTo>
                    <a:pt x="183" y="272"/>
                  </a:lnTo>
                  <a:lnTo>
                    <a:pt x="255" y="222"/>
                  </a:lnTo>
                  <a:lnTo>
                    <a:pt x="379" y="214"/>
                  </a:lnTo>
                  <a:lnTo>
                    <a:pt x="249" y="232"/>
                  </a:lnTo>
                  <a:lnTo>
                    <a:pt x="219" y="272"/>
                  </a:lnTo>
                  <a:lnTo>
                    <a:pt x="294" y="276"/>
                  </a:lnTo>
                  <a:lnTo>
                    <a:pt x="379" y="237"/>
                  </a:lnTo>
                  <a:lnTo>
                    <a:pt x="322" y="273"/>
                  </a:lnTo>
                  <a:lnTo>
                    <a:pt x="379" y="273"/>
                  </a:lnTo>
                  <a:lnTo>
                    <a:pt x="467" y="246"/>
                  </a:lnTo>
                  <a:lnTo>
                    <a:pt x="456" y="205"/>
                  </a:lnTo>
                  <a:lnTo>
                    <a:pt x="551" y="176"/>
                  </a:lnTo>
                  <a:lnTo>
                    <a:pt x="481" y="241"/>
                  </a:lnTo>
                  <a:lnTo>
                    <a:pt x="631" y="228"/>
                  </a:lnTo>
                  <a:lnTo>
                    <a:pt x="328" y="293"/>
                  </a:lnTo>
                  <a:lnTo>
                    <a:pt x="396" y="360"/>
                  </a:lnTo>
                  <a:lnTo>
                    <a:pt x="458" y="360"/>
                  </a:lnTo>
                  <a:lnTo>
                    <a:pt x="427" y="373"/>
                  </a:lnTo>
                  <a:lnTo>
                    <a:pt x="307" y="304"/>
                  </a:lnTo>
                  <a:lnTo>
                    <a:pt x="209" y="293"/>
                  </a:lnTo>
                  <a:lnTo>
                    <a:pt x="207" y="322"/>
                  </a:lnTo>
                  <a:lnTo>
                    <a:pt x="253" y="337"/>
                  </a:lnTo>
                  <a:lnTo>
                    <a:pt x="208" y="346"/>
                  </a:lnTo>
                  <a:lnTo>
                    <a:pt x="328" y="423"/>
                  </a:lnTo>
                  <a:lnTo>
                    <a:pt x="279" y="426"/>
                  </a:lnTo>
                  <a:lnTo>
                    <a:pt x="399" y="431"/>
                  </a:lnTo>
                  <a:lnTo>
                    <a:pt x="332" y="448"/>
                  </a:lnTo>
                  <a:lnTo>
                    <a:pt x="368" y="473"/>
                  </a:lnTo>
                  <a:lnTo>
                    <a:pt x="260" y="434"/>
                  </a:lnTo>
                  <a:lnTo>
                    <a:pt x="198" y="450"/>
                  </a:lnTo>
                  <a:lnTo>
                    <a:pt x="172" y="512"/>
                  </a:lnTo>
                  <a:lnTo>
                    <a:pt x="235" y="491"/>
                  </a:lnTo>
                  <a:lnTo>
                    <a:pt x="222" y="514"/>
                  </a:lnTo>
                  <a:lnTo>
                    <a:pt x="245" y="514"/>
                  </a:lnTo>
                  <a:lnTo>
                    <a:pt x="283" y="466"/>
                  </a:lnTo>
                  <a:lnTo>
                    <a:pt x="269" y="506"/>
                  </a:lnTo>
                  <a:lnTo>
                    <a:pt x="304" y="511"/>
                  </a:lnTo>
                  <a:lnTo>
                    <a:pt x="239" y="530"/>
                  </a:lnTo>
                  <a:lnTo>
                    <a:pt x="279" y="531"/>
                  </a:lnTo>
                  <a:lnTo>
                    <a:pt x="245" y="542"/>
                  </a:lnTo>
                  <a:lnTo>
                    <a:pt x="273" y="568"/>
                  </a:lnTo>
                  <a:lnTo>
                    <a:pt x="322" y="568"/>
                  </a:lnTo>
                  <a:lnTo>
                    <a:pt x="368" y="521"/>
                  </a:lnTo>
                  <a:lnTo>
                    <a:pt x="287" y="590"/>
                  </a:lnTo>
                  <a:lnTo>
                    <a:pt x="208" y="535"/>
                  </a:lnTo>
                  <a:lnTo>
                    <a:pt x="143" y="545"/>
                  </a:lnTo>
                  <a:lnTo>
                    <a:pt x="199" y="602"/>
                  </a:lnTo>
                  <a:lnTo>
                    <a:pt x="102" y="632"/>
                  </a:lnTo>
                  <a:lnTo>
                    <a:pt x="112" y="673"/>
                  </a:lnTo>
                  <a:lnTo>
                    <a:pt x="129" y="637"/>
                  </a:lnTo>
                  <a:lnTo>
                    <a:pt x="134" y="673"/>
                  </a:lnTo>
                  <a:lnTo>
                    <a:pt x="200" y="656"/>
                  </a:lnTo>
                  <a:lnTo>
                    <a:pt x="249" y="690"/>
                  </a:lnTo>
                  <a:lnTo>
                    <a:pt x="284" y="687"/>
                  </a:lnTo>
                  <a:lnTo>
                    <a:pt x="259" y="660"/>
                  </a:lnTo>
                  <a:lnTo>
                    <a:pt x="328" y="668"/>
                  </a:lnTo>
                  <a:lnTo>
                    <a:pt x="322" y="642"/>
                  </a:lnTo>
                  <a:lnTo>
                    <a:pt x="352" y="673"/>
                  </a:lnTo>
                  <a:lnTo>
                    <a:pt x="371" y="667"/>
                  </a:lnTo>
                  <a:lnTo>
                    <a:pt x="360" y="648"/>
                  </a:lnTo>
                  <a:lnTo>
                    <a:pt x="417" y="667"/>
                  </a:lnTo>
                  <a:lnTo>
                    <a:pt x="418" y="695"/>
                  </a:lnTo>
                  <a:lnTo>
                    <a:pt x="517" y="667"/>
                  </a:lnTo>
                  <a:lnTo>
                    <a:pt x="536" y="627"/>
                  </a:lnTo>
                  <a:lnTo>
                    <a:pt x="489" y="637"/>
                  </a:lnTo>
                  <a:lnTo>
                    <a:pt x="489" y="598"/>
                  </a:lnTo>
                  <a:lnTo>
                    <a:pt x="379" y="596"/>
                  </a:lnTo>
                  <a:lnTo>
                    <a:pt x="526" y="588"/>
                  </a:lnTo>
                  <a:lnTo>
                    <a:pt x="549" y="560"/>
                  </a:lnTo>
                  <a:lnTo>
                    <a:pt x="526" y="526"/>
                  </a:lnTo>
                  <a:lnTo>
                    <a:pt x="610" y="530"/>
                  </a:lnTo>
                  <a:lnTo>
                    <a:pt x="628" y="514"/>
                  </a:lnTo>
                  <a:lnTo>
                    <a:pt x="571" y="506"/>
                  </a:lnTo>
                  <a:lnTo>
                    <a:pt x="647" y="500"/>
                  </a:lnTo>
                  <a:lnTo>
                    <a:pt x="597" y="477"/>
                  </a:lnTo>
                  <a:lnTo>
                    <a:pt x="656" y="462"/>
                  </a:lnTo>
                  <a:lnTo>
                    <a:pt x="653" y="444"/>
                  </a:lnTo>
                  <a:lnTo>
                    <a:pt x="543" y="434"/>
                  </a:lnTo>
                  <a:lnTo>
                    <a:pt x="605" y="418"/>
                  </a:lnTo>
                  <a:lnTo>
                    <a:pt x="541" y="414"/>
                  </a:lnTo>
                  <a:lnTo>
                    <a:pt x="656" y="426"/>
                  </a:lnTo>
                  <a:lnTo>
                    <a:pt x="660" y="407"/>
                  </a:lnTo>
                  <a:lnTo>
                    <a:pt x="541" y="400"/>
                  </a:lnTo>
                  <a:lnTo>
                    <a:pt x="700" y="373"/>
                  </a:lnTo>
                  <a:lnTo>
                    <a:pt x="654" y="349"/>
                  </a:lnTo>
                  <a:lnTo>
                    <a:pt x="774" y="360"/>
                  </a:lnTo>
                  <a:lnTo>
                    <a:pt x="808" y="322"/>
                  </a:lnTo>
                  <a:lnTo>
                    <a:pt x="751" y="319"/>
                  </a:lnTo>
                  <a:lnTo>
                    <a:pt x="825" y="316"/>
                  </a:lnTo>
                  <a:lnTo>
                    <a:pt x="817" y="287"/>
                  </a:lnTo>
                  <a:lnTo>
                    <a:pt x="853" y="293"/>
                  </a:lnTo>
                  <a:lnTo>
                    <a:pt x="1050" y="178"/>
                  </a:lnTo>
                  <a:lnTo>
                    <a:pt x="833" y="220"/>
                  </a:lnTo>
                  <a:lnTo>
                    <a:pt x="952" y="170"/>
                  </a:lnTo>
                  <a:lnTo>
                    <a:pt x="879" y="176"/>
                  </a:lnTo>
                  <a:lnTo>
                    <a:pt x="863" y="153"/>
                  </a:lnTo>
                  <a:lnTo>
                    <a:pt x="998" y="165"/>
                  </a:lnTo>
                  <a:lnTo>
                    <a:pt x="1173" y="107"/>
                  </a:lnTo>
                  <a:lnTo>
                    <a:pt x="1171" y="78"/>
                  </a:lnTo>
                  <a:lnTo>
                    <a:pt x="1099" y="78"/>
                  </a:lnTo>
                  <a:lnTo>
                    <a:pt x="1082" y="28"/>
                  </a:lnTo>
                  <a:lnTo>
                    <a:pt x="879" y="51"/>
                  </a:lnTo>
                  <a:lnTo>
                    <a:pt x="964" y="19"/>
                  </a:lnTo>
                  <a:lnTo>
                    <a:pt x="699" y="0"/>
                  </a:lnTo>
                  <a:lnTo>
                    <a:pt x="677" y="24"/>
                  </a:lnTo>
                  <a:lnTo>
                    <a:pt x="698" y="36"/>
                  </a:lnTo>
                  <a:lnTo>
                    <a:pt x="647" y="13"/>
                  </a:lnTo>
                  <a:lnTo>
                    <a:pt x="528" y="15"/>
                  </a:lnTo>
                  <a:lnTo>
                    <a:pt x="613" y="62"/>
                  </a:lnTo>
                  <a:lnTo>
                    <a:pt x="582" y="78"/>
                  </a:lnTo>
                  <a:lnTo>
                    <a:pt x="541" y="27"/>
                  </a:lnTo>
                  <a:lnTo>
                    <a:pt x="430" y="23"/>
                  </a:lnTo>
                  <a:lnTo>
                    <a:pt x="451" y="44"/>
                  </a:lnTo>
                  <a:lnTo>
                    <a:pt x="369" y="36"/>
                  </a:lnTo>
                  <a:lnTo>
                    <a:pt x="411" y="70"/>
                  </a:lnTo>
                  <a:lnTo>
                    <a:pt x="343" y="50"/>
                  </a:lnTo>
                  <a:lnTo>
                    <a:pt x="366" y="70"/>
                  </a:lnTo>
                  <a:lnTo>
                    <a:pt x="326" y="78"/>
                  </a:lnTo>
                  <a:lnTo>
                    <a:pt x="411" y="123"/>
                  </a:lnTo>
                  <a:lnTo>
                    <a:pt x="227" y="72"/>
                  </a:lnTo>
                  <a:lnTo>
                    <a:pt x="182" y="108"/>
                  </a:lnTo>
                  <a:lnTo>
                    <a:pt x="254" y="126"/>
                  </a:lnTo>
                  <a:lnTo>
                    <a:pt x="134" y="112"/>
                  </a:lnTo>
                  <a:lnTo>
                    <a:pt x="0" y="16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57" name="Freeform 272">
              <a:extLst>
                <a:ext uri="{FF2B5EF4-FFF2-40B4-BE49-F238E27FC236}">
                  <a16:creationId xmlns:a16="http://schemas.microsoft.com/office/drawing/2014/main" id="{359DC3A2-ADCB-404B-8A29-CC9F8FABE7E4}"/>
                </a:ext>
              </a:extLst>
            </p:cNvPr>
            <p:cNvSpPr>
              <a:spLocks/>
            </p:cNvSpPr>
            <p:nvPr/>
          </p:nvSpPr>
          <p:spPr bwMode="auto">
            <a:xfrm>
              <a:off x="6362036" y="2128255"/>
              <a:ext cx="525634" cy="408933"/>
            </a:xfrm>
            <a:custGeom>
              <a:avLst/>
              <a:gdLst>
                <a:gd name="T0" fmla="*/ 0 w 1094"/>
                <a:gd name="T1" fmla="*/ 2 h 902"/>
                <a:gd name="T2" fmla="*/ 3 w 1094"/>
                <a:gd name="T3" fmla="*/ 0 h 902"/>
                <a:gd name="T4" fmla="*/ 3 w 1094"/>
                <a:gd name="T5" fmla="*/ 2 h 902"/>
                <a:gd name="T6" fmla="*/ 4 w 1094"/>
                <a:gd name="T7" fmla="*/ 5 h 902"/>
                <a:gd name="T8" fmla="*/ 5 w 1094"/>
                <a:gd name="T9" fmla="*/ 5 h 902"/>
                <a:gd name="T10" fmla="*/ 4 w 1094"/>
                <a:gd name="T11" fmla="*/ 4 h 902"/>
                <a:gd name="T12" fmla="*/ 4 w 1094"/>
                <a:gd name="T13" fmla="*/ 2 h 902"/>
                <a:gd name="T14" fmla="*/ 4 w 1094"/>
                <a:gd name="T15" fmla="*/ 1 h 902"/>
                <a:gd name="T16" fmla="*/ 4 w 1094"/>
                <a:gd name="T17" fmla="*/ 1 h 902"/>
                <a:gd name="T18" fmla="*/ 7 w 1094"/>
                <a:gd name="T19" fmla="*/ 0 h 902"/>
                <a:gd name="T20" fmla="*/ 8 w 1094"/>
                <a:gd name="T21" fmla="*/ 1 h 902"/>
                <a:gd name="T22" fmla="*/ 8 w 1094"/>
                <a:gd name="T23" fmla="*/ 4 h 902"/>
                <a:gd name="T24" fmla="*/ 10 w 1094"/>
                <a:gd name="T25" fmla="*/ 3 h 902"/>
                <a:gd name="T26" fmla="*/ 13 w 1094"/>
                <a:gd name="T27" fmla="*/ 3 h 902"/>
                <a:gd name="T28" fmla="*/ 13 w 1094"/>
                <a:gd name="T29" fmla="*/ 4 h 902"/>
                <a:gd name="T30" fmla="*/ 14 w 1094"/>
                <a:gd name="T31" fmla="*/ 5 h 902"/>
                <a:gd name="T32" fmla="*/ 15 w 1094"/>
                <a:gd name="T33" fmla="*/ 4 h 902"/>
                <a:gd name="T34" fmla="*/ 17 w 1094"/>
                <a:gd name="T35" fmla="*/ 5 h 902"/>
                <a:gd name="T36" fmla="*/ 17 w 1094"/>
                <a:gd name="T37" fmla="*/ 5 h 902"/>
                <a:gd name="T38" fmla="*/ 18 w 1094"/>
                <a:gd name="T39" fmla="*/ 6 h 902"/>
                <a:gd name="T40" fmla="*/ 19 w 1094"/>
                <a:gd name="T41" fmla="*/ 6 h 902"/>
                <a:gd name="T42" fmla="*/ 19 w 1094"/>
                <a:gd name="T43" fmla="*/ 7 h 902"/>
                <a:gd name="T44" fmla="*/ 19 w 1094"/>
                <a:gd name="T45" fmla="*/ 7 h 902"/>
                <a:gd name="T46" fmla="*/ 19 w 1094"/>
                <a:gd name="T47" fmla="*/ 8 h 902"/>
                <a:gd name="T48" fmla="*/ 19 w 1094"/>
                <a:gd name="T49" fmla="*/ 9 h 902"/>
                <a:gd name="T50" fmla="*/ 19 w 1094"/>
                <a:gd name="T51" fmla="*/ 10 h 902"/>
                <a:gd name="T52" fmla="*/ 23 w 1094"/>
                <a:gd name="T53" fmla="*/ 11 h 902"/>
                <a:gd name="T54" fmla="*/ 24 w 1094"/>
                <a:gd name="T55" fmla="*/ 12 h 902"/>
                <a:gd name="T56" fmla="*/ 25 w 1094"/>
                <a:gd name="T57" fmla="*/ 13 h 902"/>
                <a:gd name="T58" fmla="*/ 25 w 1094"/>
                <a:gd name="T59" fmla="*/ 14 h 902"/>
                <a:gd name="T60" fmla="*/ 25 w 1094"/>
                <a:gd name="T61" fmla="*/ 15 h 902"/>
                <a:gd name="T62" fmla="*/ 23 w 1094"/>
                <a:gd name="T63" fmla="*/ 16 h 902"/>
                <a:gd name="T64" fmla="*/ 19 w 1094"/>
                <a:gd name="T65" fmla="*/ 14 h 902"/>
                <a:gd name="T66" fmla="*/ 20 w 1094"/>
                <a:gd name="T67" fmla="*/ 15 h 902"/>
                <a:gd name="T68" fmla="*/ 21 w 1094"/>
                <a:gd name="T69" fmla="*/ 16 h 902"/>
                <a:gd name="T70" fmla="*/ 22 w 1094"/>
                <a:gd name="T71" fmla="*/ 17 h 902"/>
                <a:gd name="T72" fmla="*/ 23 w 1094"/>
                <a:gd name="T73" fmla="*/ 20 h 902"/>
                <a:gd name="T74" fmla="*/ 21 w 1094"/>
                <a:gd name="T75" fmla="*/ 21 h 902"/>
                <a:gd name="T76" fmla="*/ 16 w 1094"/>
                <a:gd name="T77" fmla="*/ 18 h 902"/>
                <a:gd name="T78" fmla="*/ 15 w 1094"/>
                <a:gd name="T79" fmla="*/ 18 h 902"/>
                <a:gd name="T80" fmla="*/ 14 w 1094"/>
                <a:gd name="T81" fmla="*/ 16 h 902"/>
                <a:gd name="T82" fmla="*/ 13 w 1094"/>
                <a:gd name="T83" fmla="*/ 17 h 902"/>
                <a:gd name="T84" fmla="*/ 11 w 1094"/>
                <a:gd name="T85" fmla="*/ 17 h 902"/>
                <a:gd name="T86" fmla="*/ 15 w 1094"/>
                <a:gd name="T87" fmla="*/ 15 h 902"/>
                <a:gd name="T88" fmla="*/ 16 w 1094"/>
                <a:gd name="T89" fmla="*/ 12 h 902"/>
                <a:gd name="T90" fmla="*/ 13 w 1094"/>
                <a:gd name="T91" fmla="*/ 9 h 902"/>
                <a:gd name="T92" fmla="*/ 12 w 1094"/>
                <a:gd name="T93" fmla="*/ 10 h 902"/>
                <a:gd name="T94" fmla="*/ 13 w 1094"/>
                <a:gd name="T95" fmla="*/ 9 h 902"/>
                <a:gd name="T96" fmla="*/ 11 w 1094"/>
                <a:gd name="T97" fmla="*/ 7 h 902"/>
                <a:gd name="T98" fmla="*/ 10 w 1094"/>
                <a:gd name="T99" fmla="*/ 7 h 902"/>
                <a:gd name="T100" fmla="*/ 8 w 1094"/>
                <a:gd name="T101" fmla="*/ 8 h 902"/>
                <a:gd name="T102" fmla="*/ 1 w 1094"/>
                <a:gd name="T103" fmla="*/ 5 h 902"/>
                <a:gd name="T104" fmla="*/ 0 w 1094"/>
                <a:gd name="T105" fmla="*/ 5 h 90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94"/>
                <a:gd name="T160" fmla="*/ 0 h 902"/>
                <a:gd name="T161" fmla="*/ 1094 w 1094"/>
                <a:gd name="T162" fmla="*/ 902 h 90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94" h="902">
                  <a:moveTo>
                    <a:pt x="0" y="202"/>
                  </a:moveTo>
                  <a:lnTo>
                    <a:pt x="9" y="103"/>
                  </a:lnTo>
                  <a:lnTo>
                    <a:pt x="54" y="31"/>
                  </a:lnTo>
                  <a:lnTo>
                    <a:pt x="130" y="0"/>
                  </a:lnTo>
                  <a:lnTo>
                    <a:pt x="191" y="14"/>
                  </a:lnTo>
                  <a:lnTo>
                    <a:pt x="125" y="103"/>
                  </a:lnTo>
                  <a:lnTo>
                    <a:pt x="144" y="158"/>
                  </a:lnTo>
                  <a:lnTo>
                    <a:pt x="191" y="212"/>
                  </a:lnTo>
                  <a:lnTo>
                    <a:pt x="130" y="231"/>
                  </a:lnTo>
                  <a:lnTo>
                    <a:pt x="195" y="230"/>
                  </a:lnTo>
                  <a:lnTo>
                    <a:pt x="204" y="184"/>
                  </a:lnTo>
                  <a:lnTo>
                    <a:pt x="155" y="156"/>
                  </a:lnTo>
                  <a:lnTo>
                    <a:pt x="195" y="123"/>
                  </a:lnTo>
                  <a:lnTo>
                    <a:pt x="166" y="78"/>
                  </a:lnTo>
                  <a:lnTo>
                    <a:pt x="229" y="89"/>
                  </a:lnTo>
                  <a:lnTo>
                    <a:pt x="170" y="68"/>
                  </a:lnTo>
                  <a:lnTo>
                    <a:pt x="236" y="73"/>
                  </a:lnTo>
                  <a:lnTo>
                    <a:pt x="190" y="42"/>
                  </a:lnTo>
                  <a:lnTo>
                    <a:pt x="242" y="43"/>
                  </a:lnTo>
                  <a:lnTo>
                    <a:pt x="279" y="14"/>
                  </a:lnTo>
                  <a:lnTo>
                    <a:pt x="324" y="11"/>
                  </a:lnTo>
                  <a:lnTo>
                    <a:pt x="326" y="51"/>
                  </a:lnTo>
                  <a:lnTo>
                    <a:pt x="358" y="68"/>
                  </a:lnTo>
                  <a:lnTo>
                    <a:pt x="348" y="158"/>
                  </a:lnTo>
                  <a:lnTo>
                    <a:pt x="392" y="115"/>
                  </a:lnTo>
                  <a:lnTo>
                    <a:pt x="414" y="134"/>
                  </a:lnTo>
                  <a:lnTo>
                    <a:pt x="476" y="91"/>
                  </a:lnTo>
                  <a:lnTo>
                    <a:pt x="564" y="115"/>
                  </a:lnTo>
                  <a:lnTo>
                    <a:pt x="603" y="158"/>
                  </a:lnTo>
                  <a:lnTo>
                    <a:pt x="575" y="184"/>
                  </a:lnTo>
                  <a:lnTo>
                    <a:pt x="630" y="173"/>
                  </a:lnTo>
                  <a:lnTo>
                    <a:pt x="614" y="199"/>
                  </a:lnTo>
                  <a:lnTo>
                    <a:pt x="646" y="212"/>
                  </a:lnTo>
                  <a:lnTo>
                    <a:pt x="671" y="180"/>
                  </a:lnTo>
                  <a:lnTo>
                    <a:pt x="711" y="196"/>
                  </a:lnTo>
                  <a:lnTo>
                    <a:pt x="724" y="222"/>
                  </a:lnTo>
                  <a:lnTo>
                    <a:pt x="690" y="230"/>
                  </a:lnTo>
                  <a:lnTo>
                    <a:pt x="742" y="230"/>
                  </a:lnTo>
                  <a:lnTo>
                    <a:pt x="733" y="265"/>
                  </a:lnTo>
                  <a:lnTo>
                    <a:pt x="772" y="246"/>
                  </a:lnTo>
                  <a:lnTo>
                    <a:pt x="748" y="276"/>
                  </a:lnTo>
                  <a:lnTo>
                    <a:pt x="826" y="268"/>
                  </a:lnTo>
                  <a:lnTo>
                    <a:pt x="782" y="299"/>
                  </a:lnTo>
                  <a:lnTo>
                    <a:pt x="820" y="299"/>
                  </a:lnTo>
                  <a:lnTo>
                    <a:pt x="804" y="321"/>
                  </a:lnTo>
                  <a:lnTo>
                    <a:pt x="838" y="291"/>
                  </a:lnTo>
                  <a:lnTo>
                    <a:pt x="874" y="322"/>
                  </a:lnTo>
                  <a:lnTo>
                    <a:pt x="810" y="348"/>
                  </a:lnTo>
                  <a:lnTo>
                    <a:pt x="900" y="371"/>
                  </a:lnTo>
                  <a:lnTo>
                    <a:pt x="825" y="379"/>
                  </a:lnTo>
                  <a:lnTo>
                    <a:pt x="853" y="391"/>
                  </a:lnTo>
                  <a:lnTo>
                    <a:pt x="829" y="419"/>
                  </a:lnTo>
                  <a:lnTo>
                    <a:pt x="921" y="473"/>
                  </a:lnTo>
                  <a:lnTo>
                    <a:pt x="968" y="464"/>
                  </a:lnTo>
                  <a:lnTo>
                    <a:pt x="986" y="529"/>
                  </a:lnTo>
                  <a:lnTo>
                    <a:pt x="1031" y="523"/>
                  </a:lnTo>
                  <a:lnTo>
                    <a:pt x="1029" y="551"/>
                  </a:lnTo>
                  <a:lnTo>
                    <a:pt x="1094" y="565"/>
                  </a:lnTo>
                  <a:lnTo>
                    <a:pt x="1086" y="599"/>
                  </a:lnTo>
                  <a:lnTo>
                    <a:pt x="1053" y="594"/>
                  </a:lnTo>
                  <a:lnTo>
                    <a:pt x="1068" y="614"/>
                  </a:lnTo>
                  <a:lnTo>
                    <a:pt x="1052" y="647"/>
                  </a:lnTo>
                  <a:lnTo>
                    <a:pt x="1020" y="632"/>
                  </a:lnTo>
                  <a:lnTo>
                    <a:pt x="1013" y="697"/>
                  </a:lnTo>
                  <a:lnTo>
                    <a:pt x="888" y="578"/>
                  </a:lnTo>
                  <a:lnTo>
                    <a:pt x="842" y="588"/>
                  </a:lnTo>
                  <a:lnTo>
                    <a:pt x="874" y="618"/>
                  </a:lnTo>
                  <a:lnTo>
                    <a:pt x="849" y="647"/>
                  </a:lnTo>
                  <a:lnTo>
                    <a:pt x="868" y="645"/>
                  </a:lnTo>
                  <a:lnTo>
                    <a:pt x="895" y="703"/>
                  </a:lnTo>
                  <a:lnTo>
                    <a:pt x="956" y="717"/>
                  </a:lnTo>
                  <a:lnTo>
                    <a:pt x="950" y="751"/>
                  </a:lnTo>
                  <a:lnTo>
                    <a:pt x="983" y="778"/>
                  </a:lnTo>
                  <a:lnTo>
                    <a:pt x="969" y="858"/>
                  </a:lnTo>
                  <a:lnTo>
                    <a:pt x="810" y="775"/>
                  </a:lnTo>
                  <a:lnTo>
                    <a:pt x="916" y="902"/>
                  </a:lnTo>
                  <a:lnTo>
                    <a:pt x="719" y="832"/>
                  </a:lnTo>
                  <a:lnTo>
                    <a:pt x="691" y="789"/>
                  </a:lnTo>
                  <a:lnTo>
                    <a:pt x="718" y="785"/>
                  </a:lnTo>
                  <a:lnTo>
                    <a:pt x="654" y="762"/>
                  </a:lnTo>
                  <a:lnTo>
                    <a:pt x="635" y="713"/>
                  </a:lnTo>
                  <a:lnTo>
                    <a:pt x="584" y="697"/>
                  </a:lnTo>
                  <a:lnTo>
                    <a:pt x="581" y="729"/>
                  </a:lnTo>
                  <a:lnTo>
                    <a:pt x="553" y="713"/>
                  </a:lnTo>
                  <a:lnTo>
                    <a:pt x="512" y="744"/>
                  </a:lnTo>
                  <a:lnTo>
                    <a:pt x="457" y="713"/>
                  </a:lnTo>
                  <a:lnTo>
                    <a:pt x="483" y="657"/>
                  </a:lnTo>
                  <a:lnTo>
                    <a:pt x="630" y="657"/>
                  </a:lnTo>
                  <a:lnTo>
                    <a:pt x="594" y="602"/>
                  </a:lnTo>
                  <a:lnTo>
                    <a:pt x="677" y="523"/>
                  </a:lnTo>
                  <a:lnTo>
                    <a:pt x="619" y="417"/>
                  </a:lnTo>
                  <a:lnTo>
                    <a:pt x="578" y="407"/>
                  </a:lnTo>
                  <a:lnTo>
                    <a:pt x="602" y="391"/>
                  </a:lnTo>
                  <a:lnTo>
                    <a:pt x="513" y="418"/>
                  </a:lnTo>
                  <a:lnTo>
                    <a:pt x="512" y="388"/>
                  </a:lnTo>
                  <a:lnTo>
                    <a:pt x="544" y="371"/>
                  </a:lnTo>
                  <a:lnTo>
                    <a:pt x="477" y="329"/>
                  </a:lnTo>
                  <a:lnTo>
                    <a:pt x="476" y="298"/>
                  </a:lnTo>
                  <a:lnTo>
                    <a:pt x="412" y="280"/>
                  </a:lnTo>
                  <a:lnTo>
                    <a:pt x="428" y="325"/>
                  </a:lnTo>
                  <a:lnTo>
                    <a:pt x="321" y="308"/>
                  </a:lnTo>
                  <a:lnTo>
                    <a:pt x="350" y="334"/>
                  </a:lnTo>
                  <a:lnTo>
                    <a:pt x="71" y="289"/>
                  </a:lnTo>
                  <a:lnTo>
                    <a:pt x="22" y="230"/>
                  </a:lnTo>
                  <a:lnTo>
                    <a:pt x="111" y="233"/>
                  </a:lnTo>
                  <a:lnTo>
                    <a:pt x="0" y="20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58" name="Freeform 273">
              <a:extLst>
                <a:ext uri="{FF2B5EF4-FFF2-40B4-BE49-F238E27FC236}">
                  <a16:creationId xmlns:a16="http://schemas.microsoft.com/office/drawing/2014/main" id="{445EDB83-37AB-414C-801C-898DED8607ED}"/>
                </a:ext>
              </a:extLst>
            </p:cNvPr>
            <p:cNvSpPr>
              <a:spLocks/>
            </p:cNvSpPr>
            <p:nvPr/>
          </p:nvSpPr>
          <p:spPr bwMode="auto">
            <a:xfrm>
              <a:off x="6415947" y="2409893"/>
              <a:ext cx="121300" cy="89106"/>
            </a:xfrm>
            <a:custGeom>
              <a:avLst/>
              <a:gdLst>
                <a:gd name="T0" fmla="*/ 0 w 254"/>
                <a:gd name="T1" fmla="*/ 4 h 197"/>
                <a:gd name="T2" fmla="*/ 1 w 254"/>
                <a:gd name="T3" fmla="*/ 3 h 197"/>
                <a:gd name="T4" fmla="*/ 1 w 254"/>
                <a:gd name="T5" fmla="*/ 0 h 197"/>
                <a:gd name="T6" fmla="*/ 2 w 254"/>
                <a:gd name="T7" fmla="*/ 1 h 197"/>
                <a:gd name="T8" fmla="*/ 3 w 254"/>
                <a:gd name="T9" fmla="*/ 1 h 197"/>
                <a:gd name="T10" fmla="*/ 6 w 254"/>
                <a:gd name="T11" fmla="*/ 3 h 197"/>
                <a:gd name="T12" fmla="*/ 5 w 254"/>
                <a:gd name="T13" fmla="*/ 4 h 197"/>
                <a:gd name="T14" fmla="*/ 3 w 254"/>
                <a:gd name="T15" fmla="*/ 3 h 197"/>
                <a:gd name="T16" fmla="*/ 2 w 254"/>
                <a:gd name="T17" fmla="*/ 5 h 197"/>
                <a:gd name="T18" fmla="*/ 1 w 254"/>
                <a:gd name="T19" fmla="*/ 3 h 197"/>
                <a:gd name="T20" fmla="*/ 0 w 254"/>
                <a:gd name="T21" fmla="*/ 4 h 1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4"/>
                <a:gd name="T34" fmla="*/ 0 h 197"/>
                <a:gd name="T35" fmla="*/ 254 w 254"/>
                <a:gd name="T36" fmla="*/ 197 h 1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4" h="197">
                  <a:moveTo>
                    <a:pt x="0" y="161"/>
                  </a:moveTo>
                  <a:lnTo>
                    <a:pt x="36" y="123"/>
                  </a:lnTo>
                  <a:lnTo>
                    <a:pt x="59" y="0"/>
                  </a:lnTo>
                  <a:lnTo>
                    <a:pt x="80" y="45"/>
                  </a:lnTo>
                  <a:lnTo>
                    <a:pt x="140" y="55"/>
                  </a:lnTo>
                  <a:lnTo>
                    <a:pt x="254" y="145"/>
                  </a:lnTo>
                  <a:lnTo>
                    <a:pt x="239" y="176"/>
                  </a:lnTo>
                  <a:lnTo>
                    <a:pt x="136" y="134"/>
                  </a:lnTo>
                  <a:lnTo>
                    <a:pt x="73" y="197"/>
                  </a:lnTo>
                  <a:lnTo>
                    <a:pt x="57" y="145"/>
                  </a:lnTo>
                  <a:lnTo>
                    <a:pt x="0" y="16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59" name="Freeform 274">
              <a:extLst>
                <a:ext uri="{FF2B5EF4-FFF2-40B4-BE49-F238E27FC236}">
                  <a16:creationId xmlns:a16="http://schemas.microsoft.com/office/drawing/2014/main" id="{E91FBD37-1E4B-48FA-904C-AEFF93F4CAC3}"/>
                </a:ext>
              </a:extLst>
            </p:cNvPr>
            <p:cNvSpPr>
              <a:spLocks/>
            </p:cNvSpPr>
            <p:nvPr/>
          </p:nvSpPr>
          <p:spPr bwMode="auto">
            <a:xfrm>
              <a:off x="6926418" y="2829964"/>
              <a:ext cx="121300" cy="132068"/>
            </a:xfrm>
            <a:custGeom>
              <a:avLst/>
              <a:gdLst>
                <a:gd name="T0" fmla="*/ 0 w 255"/>
                <a:gd name="T1" fmla="*/ 6 h 286"/>
                <a:gd name="T2" fmla="*/ 2 w 255"/>
                <a:gd name="T3" fmla="*/ 0 h 286"/>
                <a:gd name="T4" fmla="*/ 3 w 255"/>
                <a:gd name="T5" fmla="*/ 0 h 286"/>
                <a:gd name="T6" fmla="*/ 2 w 255"/>
                <a:gd name="T7" fmla="*/ 3 h 286"/>
                <a:gd name="T8" fmla="*/ 3 w 255"/>
                <a:gd name="T9" fmla="*/ 2 h 286"/>
                <a:gd name="T10" fmla="*/ 3 w 255"/>
                <a:gd name="T11" fmla="*/ 3 h 286"/>
                <a:gd name="T12" fmla="*/ 5 w 255"/>
                <a:gd name="T13" fmla="*/ 3 h 286"/>
                <a:gd name="T14" fmla="*/ 5 w 255"/>
                <a:gd name="T15" fmla="*/ 4 h 286"/>
                <a:gd name="T16" fmla="*/ 5 w 255"/>
                <a:gd name="T17" fmla="*/ 4 h 286"/>
                <a:gd name="T18" fmla="*/ 5 w 255"/>
                <a:gd name="T19" fmla="*/ 6 h 286"/>
                <a:gd name="T20" fmla="*/ 6 w 255"/>
                <a:gd name="T21" fmla="*/ 5 h 286"/>
                <a:gd name="T22" fmla="*/ 6 w 255"/>
                <a:gd name="T23" fmla="*/ 6 h 286"/>
                <a:gd name="T24" fmla="*/ 5 w 255"/>
                <a:gd name="T25" fmla="*/ 7 h 286"/>
                <a:gd name="T26" fmla="*/ 5 w 255"/>
                <a:gd name="T27" fmla="*/ 6 h 286"/>
                <a:gd name="T28" fmla="*/ 5 w 255"/>
                <a:gd name="T29" fmla="*/ 7 h 286"/>
                <a:gd name="T30" fmla="*/ 5 w 255"/>
                <a:gd name="T31" fmla="*/ 5 h 286"/>
                <a:gd name="T32" fmla="*/ 3 w 255"/>
                <a:gd name="T33" fmla="*/ 7 h 286"/>
                <a:gd name="T34" fmla="*/ 4 w 255"/>
                <a:gd name="T35" fmla="*/ 6 h 286"/>
                <a:gd name="T36" fmla="*/ 3 w 255"/>
                <a:gd name="T37" fmla="*/ 6 h 286"/>
                <a:gd name="T38" fmla="*/ 3 w 255"/>
                <a:gd name="T39" fmla="*/ 5 h 286"/>
                <a:gd name="T40" fmla="*/ 0 w 255"/>
                <a:gd name="T41" fmla="*/ 6 h 2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55"/>
                <a:gd name="T64" fmla="*/ 0 h 286"/>
                <a:gd name="T65" fmla="*/ 255 w 255"/>
                <a:gd name="T66" fmla="*/ 286 h 2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55" h="286">
                  <a:moveTo>
                    <a:pt x="0" y="223"/>
                  </a:moveTo>
                  <a:lnTo>
                    <a:pt x="106" y="15"/>
                  </a:lnTo>
                  <a:lnTo>
                    <a:pt x="146" y="0"/>
                  </a:lnTo>
                  <a:lnTo>
                    <a:pt x="97" y="112"/>
                  </a:lnTo>
                  <a:lnTo>
                    <a:pt x="130" y="87"/>
                  </a:lnTo>
                  <a:lnTo>
                    <a:pt x="152" y="135"/>
                  </a:lnTo>
                  <a:lnTo>
                    <a:pt x="219" y="135"/>
                  </a:lnTo>
                  <a:lnTo>
                    <a:pt x="205" y="177"/>
                  </a:lnTo>
                  <a:lnTo>
                    <a:pt x="240" y="173"/>
                  </a:lnTo>
                  <a:lnTo>
                    <a:pt x="214" y="219"/>
                  </a:lnTo>
                  <a:lnTo>
                    <a:pt x="248" y="194"/>
                  </a:lnTo>
                  <a:lnTo>
                    <a:pt x="255" y="237"/>
                  </a:lnTo>
                  <a:lnTo>
                    <a:pt x="222" y="286"/>
                  </a:lnTo>
                  <a:lnTo>
                    <a:pt x="219" y="250"/>
                  </a:lnTo>
                  <a:lnTo>
                    <a:pt x="204" y="269"/>
                  </a:lnTo>
                  <a:lnTo>
                    <a:pt x="204" y="214"/>
                  </a:lnTo>
                  <a:lnTo>
                    <a:pt x="140" y="269"/>
                  </a:lnTo>
                  <a:lnTo>
                    <a:pt x="178" y="233"/>
                  </a:lnTo>
                  <a:lnTo>
                    <a:pt x="123" y="237"/>
                  </a:lnTo>
                  <a:lnTo>
                    <a:pt x="138" y="217"/>
                  </a:lnTo>
                  <a:lnTo>
                    <a:pt x="0" y="22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60" name="Freeform 275">
              <a:extLst>
                <a:ext uri="{FF2B5EF4-FFF2-40B4-BE49-F238E27FC236}">
                  <a16:creationId xmlns:a16="http://schemas.microsoft.com/office/drawing/2014/main" id="{02C1BEC4-40EA-4577-9B07-A30870BBA01D}"/>
                </a:ext>
              </a:extLst>
            </p:cNvPr>
            <p:cNvSpPr>
              <a:spLocks/>
            </p:cNvSpPr>
            <p:nvPr/>
          </p:nvSpPr>
          <p:spPr bwMode="auto">
            <a:xfrm>
              <a:off x="6629907" y="4316124"/>
              <a:ext cx="151625" cy="838551"/>
            </a:xfrm>
            <a:custGeom>
              <a:avLst/>
              <a:gdLst>
                <a:gd name="T0" fmla="*/ 0 w 317"/>
                <a:gd name="T1" fmla="*/ 33 h 1850"/>
                <a:gd name="T2" fmla="*/ 1 w 317"/>
                <a:gd name="T3" fmla="*/ 32 h 1850"/>
                <a:gd name="T4" fmla="*/ 1 w 317"/>
                <a:gd name="T5" fmla="*/ 33 h 1850"/>
                <a:gd name="T6" fmla="*/ 3 w 317"/>
                <a:gd name="T7" fmla="*/ 31 h 1850"/>
                <a:gd name="T8" fmla="*/ 2 w 317"/>
                <a:gd name="T9" fmla="*/ 30 h 1850"/>
                <a:gd name="T10" fmla="*/ 3 w 317"/>
                <a:gd name="T11" fmla="*/ 27 h 1850"/>
                <a:gd name="T12" fmla="*/ 1 w 317"/>
                <a:gd name="T13" fmla="*/ 27 h 1850"/>
                <a:gd name="T14" fmla="*/ 2 w 317"/>
                <a:gd name="T15" fmla="*/ 22 h 1850"/>
                <a:gd name="T16" fmla="*/ 3 w 317"/>
                <a:gd name="T17" fmla="*/ 17 h 1850"/>
                <a:gd name="T18" fmla="*/ 3 w 317"/>
                <a:gd name="T19" fmla="*/ 13 h 1850"/>
                <a:gd name="T20" fmla="*/ 5 w 317"/>
                <a:gd name="T21" fmla="*/ 4 h 1850"/>
                <a:gd name="T22" fmla="*/ 4 w 317"/>
                <a:gd name="T23" fmla="*/ 1 h 1850"/>
                <a:gd name="T24" fmla="*/ 5 w 317"/>
                <a:gd name="T25" fmla="*/ 0 h 1850"/>
                <a:gd name="T26" fmla="*/ 6 w 317"/>
                <a:gd name="T27" fmla="*/ 2 h 1850"/>
                <a:gd name="T28" fmla="*/ 7 w 317"/>
                <a:gd name="T29" fmla="*/ 6 h 1850"/>
                <a:gd name="T30" fmla="*/ 7 w 317"/>
                <a:gd name="T31" fmla="*/ 6 h 1850"/>
                <a:gd name="T32" fmla="*/ 7 w 317"/>
                <a:gd name="T33" fmla="*/ 7 h 1850"/>
                <a:gd name="T34" fmla="*/ 6 w 317"/>
                <a:gd name="T35" fmla="*/ 7 h 1850"/>
                <a:gd name="T36" fmla="*/ 6 w 317"/>
                <a:gd name="T37" fmla="*/ 10 h 1850"/>
                <a:gd name="T38" fmla="*/ 5 w 317"/>
                <a:gd name="T39" fmla="*/ 11 h 1850"/>
                <a:gd name="T40" fmla="*/ 5 w 317"/>
                <a:gd name="T41" fmla="*/ 15 h 1850"/>
                <a:gd name="T42" fmla="*/ 5 w 317"/>
                <a:gd name="T43" fmla="*/ 18 h 1850"/>
                <a:gd name="T44" fmla="*/ 4 w 317"/>
                <a:gd name="T45" fmla="*/ 21 h 1850"/>
                <a:gd name="T46" fmla="*/ 3 w 317"/>
                <a:gd name="T47" fmla="*/ 28 h 1850"/>
                <a:gd name="T48" fmla="*/ 4 w 317"/>
                <a:gd name="T49" fmla="*/ 31 h 1850"/>
                <a:gd name="T50" fmla="*/ 3 w 317"/>
                <a:gd name="T51" fmla="*/ 31 h 1850"/>
                <a:gd name="T52" fmla="*/ 3 w 317"/>
                <a:gd name="T53" fmla="*/ 33 h 1850"/>
                <a:gd name="T54" fmla="*/ 2 w 317"/>
                <a:gd name="T55" fmla="*/ 38 h 1850"/>
                <a:gd name="T56" fmla="*/ 2 w 317"/>
                <a:gd name="T57" fmla="*/ 39 h 1850"/>
                <a:gd name="T58" fmla="*/ 3 w 317"/>
                <a:gd name="T59" fmla="*/ 38 h 1850"/>
                <a:gd name="T60" fmla="*/ 3 w 317"/>
                <a:gd name="T61" fmla="*/ 40 h 1850"/>
                <a:gd name="T62" fmla="*/ 6 w 317"/>
                <a:gd name="T63" fmla="*/ 41 h 1850"/>
                <a:gd name="T64" fmla="*/ 4 w 317"/>
                <a:gd name="T65" fmla="*/ 41 h 1850"/>
                <a:gd name="T66" fmla="*/ 4 w 317"/>
                <a:gd name="T67" fmla="*/ 43 h 1850"/>
                <a:gd name="T68" fmla="*/ 3 w 317"/>
                <a:gd name="T69" fmla="*/ 42 h 1850"/>
                <a:gd name="T70" fmla="*/ 4 w 317"/>
                <a:gd name="T71" fmla="*/ 42 h 1850"/>
                <a:gd name="T72" fmla="*/ 3 w 317"/>
                <a:gd name="T73" fmla="*/ 41 h 1850"/>
                <a:gd name="T74" fmla="*/ 2 w 317"/>
                <a:gd name="T75" fmla="*/ 40 h 1850"/>
                <a:gd name="T76" fmla="*/ 2 w 317"/>
                <a:gd name="T77" fmla="*/ 40 h 1850"/>
                <a:gd name="T78" fmla="*/ 1 w 317"/>
                <a:gd name="T79" fmla="*/ 39 h 1850"/>
                <a:gd name="T80" fmla="*/ 1 w 317"/>
                <a:gd name="T81" fmla="*/ 38 h 1850"/>
                <a:gd name="T82" fmla="*/ 1 w 317"/>
                <a:gd name="T83" fmla="*/ 38 h 1850"/>
                <a:gd name="T84" fmla="*/ 1 w 317"/>
                <a:gd name="T85" fmla="*/ 37 h 1850"/>
                <a:gd name="T86" fmla="*/ 1 w 317"/>
                <a:gd name="T87" fmla="*/ 35 h 1850"/>
                <a:gd name="T88" fmla="*/ 2 w 317"/>
                <a:gd name="T89" fmla="*/ 35 h 1850"/>
                <a:gd name="T90" fmla="*/ 1 w 317"/>
                <a:gd name="T91" fmla="*/ 34 h 1850"/>
                <a:gd name="T92" fmla="*/ 1 w 317"/>
                <a:gd name="T93" fmla="*/ 33 h 1850"/>
                <a:gd name="T94" fmla="*/ 0 w 317"/>
                <a:gd name="T95" fmla="*/ 33 h 185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17"/>
                <a:gd name="T145" fmla="*/ 0 h 1850"/>
                <a:gd name="T146" fmla="*/ 317 w 317"/>
                <a:gd name="T147" fmla="*/ 1850 h 185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17" h="1850">
                  <a:moveTo>
                    <a:pt x="0" y="1447"/>
                  </a:moveTo>
                  <a:lnTo>
                    <a:pt x="22" y="1397"/>
                  </a:lnTo>
                  <a:lnTo>
                    <a:pt x="68" y="1434"/>
                  </a:lnTo>
                  <a:lnTo>
                    <a:pt x="108" y="1339"/>
                  </a:lnTo>
                  <a:lnTo>
                    <a:pt x="91" y="1302"/>
                  </a:lnTo>
                  <a:lnTo>
                    <a:pt x="124" y="1171"/>
                  </a:lnTo>
                  <a:lnTo>
                    <a:pt x="67" y="1160"/>
                  </a:lnTo>
                  <a:lnTo>
                    <a:pt x="74" y="948"/>
                  </a:lnTo>
                  <a:lnTo>
                    <a:pt x="153" y="726"/>
                  </a:lnTo>
                  <a:lnTo>
                    <a:pt x="152" y="541"/>
                  </a:lnTo>
                  <a:lnTo>
                    <a:pt x="207" y="188"/>
                  </a:lnTo>
                  <a:lnTo>
                    <a:pt x="188" y="32"/>
                  </a:lnTo>
                  <a:lnTo>
                    <a:pt x="226" y="0"/>
                  </a:lnTo>
                  <a:lnTo>
                    <a:pt x="266" y="81"/>
                  </a:lnTo>
                  <a:lnTo>
                    <a:pt x="289" y="246"/>
                  </a:lnTo>
                  <a:lnTo>
                    <a:pt x="317" y="249"/>
                  </a:lnTo>
                  <a:lnTo>
                    <a:pt x="312" y="304"/>
                  </a:lnTo>
                  <a:lnTo>
                    <a:pt x="270" y="327"/>
                  </a:lnTo>
                  <a:lnTo>
                    <a:pt x="271" y="435"/>
                  </a:lnTo>
                  <a:lnTo>
                    <a:pt x="226" y="496"/>
                  </a:lnTo>
                  <a:lnTo>
                    <a:pt x="192" y="648"/>
                  </a:lnTo>
                  <a:lnTo>
                    <a:pt x="218" y="791"/>
                  </a:lnTo>
                  <a:lnTo>
                    <a:pt x="168" y="913"/>
                  </a:lnTo>
                  <a:lnTo>
                    <a:pt x="135" y="1218"/>
                  </a:lnTo>
                  <a:lnTo>
                    <a:pt x="162" y="1329"/>
                  </a:lnTo>
                  <a:lnTo>
                    <a:pt x="137" y="1339"/>
                  </a:lnTo>
                  <a:lnTo>
                    <a:pt x="148" y="1438"/>
                  </a:lnTo>
                  <a:lnTo>
                    <a:pt x="83" y="1643"/>
                  </a:lnTo>
                  <a:lnTo>
                    <a:pt x="90" y="1677"/>
                  </a:lnTo>
                  <a:lnTo>
                    <a:pt x="121" y="1664"/>
                  </a:lnTo>
                  <a:lnTo>
                    <a:pt x="135" y="1743"/>
                  </a:lnTo>
                  <a:lnTo>
                    <a:pt x="271" y="1761"/>
                  </a:lnTo>
                  <a:lnTo>
                    <a:pt x="180" y="1792"/>
                  </a:lnTo>
                  <a:lnTo>
                    <a:pt x="168" y="1850"/>
                  </a:lnTo>
                  <a:lnTo>
                    <a:pt x="129" y="1834"/>
                  </a:lnTo>
                  <a:lnTo>
                    <a:pt x="171" y="1797"/>
                  </a:lnTo>
                  <a:lnTo>
                    <a:pt x="107" y="1780"/>
                  </a:lnTo>
                  <a:lnTo>
                    <a:pt x="98" y="1715"/>
                  </a:lnTo>
                  <a:lnTo>
                    <a:pt x="80" y="1746"/>
                  </a:lnTo>
                  <a:lnTo>
                    <a:pt x="56" y="1685"/>
                  </a:lnTo>
                  <a:lnTo>
                    <a:pt x="68" y="1668"/>
                  </a:lnTo>
                  <a:lnTo>
                    <a:pt x="36" y="1638"/>
                  </a:lnTo>
                  <a:lnTo>
                    <a:pt x="67" y="1607"/>
                  </a:lnTo>
                  <a:lnTo>
                    <a:pt x="38" y="1516"/>
                  </a:lnTo>
                  <a:lnTo>
                    <a:pt x="89" y="1526"/>
                  </a:lnTo>
                  <a:lnTo>
                    <a:pt x="38" y="1478"/>
                  </a:lnTo>
                  <a:lnTo>
                    <a:pt x="51" y="1446"/>
                  </a:lnTo>
                  <a:lnTo>
                    <a:pt x="0" y="144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61" name="Freeform 276">
              <a:extLst>
                <a:ext uri="{FF2B5EF4-FFF2-40B4-BE49-F238E27FC236}">
                  <a16:creationId xmlns:a16="http://schemas.microsoft.com/office/drawing/2014/main" id="{26EDFCD1-587D-4291-BBDB-6E23BD9369D1}"/>
                </a:ext>
              </a:extLst>
            </p:cNvPr>
            <p:cNvSpPr>
              <a:spLocks/>
            </p:cNvSpPr>
            <p:nvPr/>
          </p:nvSpPr>
          <p:spPr bwMode="auto">
            <a:xfrm>
              <a:off x="6636645" y="5021016"/>
              <a:ext cx="11793" cy="31824"/>
            </a:xfrm>
            <a:custGeom>
              <a:avLst/>
              <a:gdLst>
                <a:gd name="T0" fmla="*/ 0 w 23"/>
                <a:gd name="T1" fmla="*/ 1 h 69"/>
                <a:gd name="T2" fmla="*/ 0 w 23"/>
                <a:gd name="T3" fmla="*/ 0 h 69"/>
                <a:gd name="T4" fmla="*/ 1 w 23"/>
                <a:gd name="T5" fmla="*/ 2 h 69"/>
                <a:gd name="T6" fmla="*/ 0 w 23"/>
                <a:gd name="T7" fmla="*/ 1 h 69"/>
                <a:gd name="T8" fmla="*/ 0 60000 65536"/>
                <a:gd name="T9" fmla="*/ 0 60000 65536"/>
                <a:gd name="T10" fmla="*/ 0 60000 65536"/>
                <a:gd name="T11" fmla="*/ 0 60000 65536"/>
                <a:gd name="T12" fmla="*/ 0 w 23"/>
                <a:gd name="T13" fmla="*/ 0 h 69"/>
                <a:gd name="T14" fmla="*/ 23 w 23"/>
                <a:gd name="T15" fmla="*/ 69 h 69"/>
              </a:gdLst>
              <a:ahLst/>
              <a:cxnLst>
                <a:cxn ang="T8">
                  <a:pos x="T0" y="T1"/>
                </a:cxn>
                <a:cxn ang="T9">
                  <a:pos x="T2" y="T3"/>
                </a:cxn>
                <a:cxn ang="T10">
                  <a:pos x="T4" y="T5"/>
                </a:cxn>
                <a:cxn ang="T11">
                  <a:pos x="T6" y="T7"/>
                </a:cxn>
              </a:cxnLst>
              <a:rect l="T12" t="T13" r="T14" b="T15"/>
              <a:pathLst>
                <a:path w="23" h="69">
                  <a:moveTo>
                    <a:pt x="0" y="31"/>
                  </a:moveTo>
                  <a:lnTo>
                    <a:pt x="7" y="0"/>
                  </a:lnTo>
                  <a:lnTo>
                    <a:pt x="23" y="69"/>
                  </a:lnTo>
                  <a:lnTo>
                    <a:pt x="0" y="3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62" name="Freeform 277">
              <a:extLst>
                <a:ext uri="{FF2B5EF4-FFF2-40B4-BE49-F238E27FC236}">
                  <a16:creationId xmlns:a16="http://schemas.microsoft.com/office/drawing/2014/main" id="{BC5E2371-4A9A-47E3-BDD8-89F3750DA755}"/>
                </a:ext>
              </a:extLst>
            </p:cNvPr>
            <p:cNvSpPr>
              <a:spLocks/>
            </p:cNvSpPr>
            <p:nvPr/>
          </p:nvSpPr>
          <p:spPr bwMode="auto">
            <a:xfrm>
              <a:off x="6650123" y="4850760"/>
              <a:ext cx="10108" cy="38188"/>
            </a:xfrm>
            <a:custGeom>
              <a:avLst/>
              <a:gdLst>
                <a:gd name="T0" fmla="*/ 0 w 23"/>
                <a:gd name="T1" fmla="*/ 2 h 85"/>
                <a:gd name="T2" fmla="*/ 1 w 23"/>
                <a:gd name="T3" fmla="*/ 0 h 85"/>
                <a:gd name="T4" fmla="*/ 1 w 23"/>
                <a:gd name="T5" fmla="*/ 2 h 85"/>
                <a:gd name="T6" fmla="*/ 0 w 23"/>
                <a:gd name="T7" fmla="*/ 2 h 85"/>
                <a:gd name="T8" fmla="*/ 0 60000 65536"/>
                <a:gd name="T9" fmla="*/ 0 60000 65536"/>
                <a:gd name="T10" fmla="*/ 0 60000 65536"/>
                <a:gd name="T11" fmla="*/ 0 60000 65536"/>
                <a:gd name="T12" fmla="*/ 0 w 23"/>
                <a:gd name="T13" fmla="*/ 0 h 85"/>
                <a:gd name="T14" fmla="*/ 23 w 23"/>
                <a:gd name="T15" fmla="*/ 85 h 85"/>
              </a:gdLst>
              <a:ahLst/>
              <a:cxnLst>
                <a:cxn ang="T8">
                  <a:pos x="T0" y="T1"/>
                </a:cxn>
                <a:cxn ang="T9">
                  <a:pos x="T2" y="T3"/>
                </a:cxn>
                <a:cxn ang="T10">
                  <a:pos x="T4" y="T5"/>
                </a:cxn>
                <a:cxn ang="T11">
                  <a:pos x="T6" y="T7"/>
                </a:cxn>
              </a:cxnLst>
              <a:rect l="T12" t="T13" r="T14" b="T15"/>
              <a:pathLst>
                <a:path w="23" h="85">
                  <a:moveTo>
                    <a:pt x="0" y="75"/>
                  </a:moveTo>
                  <a:lnTo>
                    <a:pt x="23" y="0"/>
                  </a:lnTo>
                  <a:lnTo>
                    <a:pt x="23" y="85"/>
                  </a:lnTo>
                  <a:lnTo>
                    <a:pt x="0" y="7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63" name="Freeform 278">
              <a:extLst>
                <a:ext uri="{FF2B5EF4-FFF2-40B4-BE49-F238E27FC236}">
                  <a16:creationId xmlns:a16="http://schemas.microsoft.com/office/drawing/2014/main" id="{5C9EC132-844D-4251-9207-24F015205DDB}"/>
                </a:ext>
              </a:extLst>
            </p:cNvPr>
            <p:cNvSpPr>
              <a:spLocks/>
            </p:cNvSpPr>
            <p:nvPr/>
          </p:nvSpPr>
          <p:spPr bwMode="auto">
            <a:xfrm>
              <a:off x="6661916" y="5145128"/>
              <a:ext cx="25271" cy="17503"/>
            </a:xfrm>
            <a:custGeom>
              <a:avLst/>
              <a:gdLst>
                <a:gd name="T0" fmla="*/ 0 w 51"/>
                <a:gd name="T1" fmla="*/ 0 h 39"/>
                <a:gd name="T2" fmla="*/ 1 w 51"/>
                <a:gd name="T3" fmla="*/ 0 h 39"/>
                <a:gd name="T4" fmla="*/ 1 w 51"/>
                <a:gd name="T5" fmla="*/ 1 h 39"/>
                <a:gd name="T6" fmla="*/ 0 w 51"/>
                <a:gd name="T7" fmla="*/ 0 h 39"/>
                <a:gd name="T8" fmla="*/ 0 60000 65536"/>
                <a:gd name="T9" fmla="*/ 0 60000 65536"/>
                <a:gd name="T10" fmla="*/ 0 60000 65536"/>
                <a:gd name="T11" fmla="*/ 0 60000 65536"/>
                <a:gd name="T12" fmla="*/ 0 w 51"/>
                <a:gd name="T13" fmla="*/ 0 h 39"/>
                <a:gd name="T14" fmla="*/ 51 w 51"/>
                <a:gd name="T15" fmla="*/ 39 h 39"/>
              </a:gdLst>
              <a:ahLst/>
              <a:cxnLst>
                <a:cxn ang="T8">
                  <a:pos x="T0" y="T1"/>
                </a:cxn>
                <a:cxn ang="T9">
                  <a:pos x="T2" y="T3"/>
                </a:cxn>
                <a:cxn ang="T10">
                  <a:pos x="T4" y="T5"/>
                </a:cxn>
                <a:cxn ang="T11">
                  <a:pos x="T6" y="T7"/>
                </a:cxn>
              </a:cxnLst>
              <a:rect l="T12" t="T13" r="T14" b="T15"/>
              <a:pathLst>
                <a:path w="51" h="39">
                  <a:moveTo>
                    <a:pt x="0" y="0"/>
                  </a:moveTo>
                  <a:lnTo>
                    <a:pt x="49" y="9"/>
                  </a:lnTo>
                  <a:lnTo>
                    <a:pt x="51" y="39"/>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64" name="Freeform 279">
              <a:extLst>
                <a:ext uri="{FF2B5EF4-FFF2-40B4-BE49-F238E27FC236}">
                  <a16:creationId xmlns:a16="http://schemas.microsoft.com/office/drawing/2014/main" id="{D1A6FDCB-CCA4-45D3-9B3B-96C638D132B2}"/>
                </a:ext>
              </a:extLst>
            </p:cNvPr>
            <p:cNvSpPr>
              <a:spLocks/>
            </p:cNvSpPr>
            <p:nvPr/>
          </p:nvSpPr>
          <p:spPr bwMode="auto">
            <a:xfrm>
              <a:off x="6666970" y="5106940"/>
              <a:ext cx="35379" cy="39779"/>
            </a:xfrm>
            <a:custGeom>
              <a:avLst/>
              <a:gdLst>
                <a:gd name="T0" fmla="*/ 0 w 75"/>
                <a:gd name="T1" fmla="*/ 0 h 88"/>
                <a:gd name="T2" fmla="*/ 1 w 75"/>
                <a:gd name="T3" fmla="*/ 0 h 88"/>
                <a:gd name="T4" fmla="*/ 0 w 75"/>
                <a:gd name="T5" fmla="*/ 1 h 88"/>
                <a:gd name="T6" fmla="*/ 2 w 75"/>
                <a:gd name="T7" fmla="*/ 1 h 88"/>
                <a:gd name="T8" fmla="*/ 1 w 75"/>
                <a:gd name="T9" fmla="*/ 2 h 88"/>
                <a:gd name="T10" fmla="*/ 0 w 75"/>
                <a:gd name="T11" fmla="*/ 0 h 88"/>
                <a:gd name="T12" fmla="*/ 0 60000 65536"/>
                <a:gd name="T13" fmla="*/ 0 60000 65536"/>
                <a:gd name="T14" fmla="*/ 0 60000 65536"/>
                <a:gd name="T15" fmla="*/ 0 60000 65536"/>
                <a:gd name="T16" fmla="*/ 0 60000 65536"/>
                <a:gd name="T17" fmla="*/ 0 60000 65536"/>
                <a:gd name="T18" fmla="*/ 0 w 75"/>
                <a:gd name="T19" fmla="*/ 0 h 88"/>
                <a:gd name="T20" fmla="*/ 75 w 75"/>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75" h="88">
                  <a:moveTo>
                    <a:pt x="0" y="15"/>
                  </a:moveTo>
                  <a:lnTo>
                    <a:pt x="21" y="0"/>
                  </a:lnTo>
                  <a:lnTo>
                    <a:pt x="19" y="42"/>
                  </a:lnTo>
                  <a:lnTo>
                    <a:pt x="75" y="57"/>
                  </a:lnTo>
                  <a:lnTo>
                    <a:pt x="39" y="88"/>
                  </a:lnTo>
                  <a:lnTo>
                    <a:pt x="0" y="1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65" name="Freeform 280">
              <a:extLst>
                <a:ext uri="{FF2B5EF4-FFF2-40B4-BE49-F238E27FC236}">
                  <a16:creationId xmlns:a16="http://schemas.microsoft.com/office/drawing/2014/main" id="{DAA24F25-49F7-4B61-871D-37BD2933801B}"/>
                </a:ext>
              </a:extLst>
            </p:cNvPr>
            <p:cNvSpPr>
              <a:spLocks/>
            </p:cNvSpPr>
            <p:nvPr/>
          </p:nvSpPr>
          <p:spPr bwMode="auto">
            <a:xfrm>
              <a:off x="6693926" y="5157857"/>
              <a:ext cx="18532" cy="11138"/>
            </a:xfrm>
            <a:custGeom>
              <a:avLst/>
              <a:gdLst>
                <a:gd name="T0" fmla="*/ 0 w 40"/>
                <a:gd name="T1" fmla="*/ 1 h 23"/>
                <a:gd name="T2" fmla="*/ 0 w 40"/>
                <a:gd name="T3" fmla="*/ 0 h 23"/>
                <a:gd name="T4" fmla="*/ 1 w 40"/>
                <a:gd name="T5" fmla="*/ 1 h 23"/>
                <a:gd name="T6" fmla="*/ 0 w 40"/>
                <a:gd name="T7" fmla="*/ 1 h 23"/>
                <a:gd name="T8" fmla="*/ 0 60000 65536"/>
                <a:gd name="T9" fmla="*/ 0 60000 65536"/>
                <a:gd name="T10" fmla="*/ 0 60000 65536"/>
                <a:gd name="T11" fmla="*/ 0 60000 65536"/>
                <a:gd name="T12" fmla="*/ 0 w 40"/>
                <a:gd name="T13" fmla="*/ 0 h 23"/>
                <a:gd name="T14" fmla="*/ 40 w 40"/>
                <a:gd name="T15" fmla="*/ 23 h 23"/>
              </a:gdLst>
              <a:ahLst/>
              <a:cxnLst>
                <a:cxn ang="T8">
                  <a:pos x="T0" y="T1"/>
                </a:cxn>
                <a:cxn ang="T9">
                  <a:pos x="T2" y="T3"/>
                </a:cxn>
                <a:cxn ang="T10">
                  <a:pos x="T4" y="T5"/>
                </a:cxn>
                <a:cxn ang="T11">
                  <a:pos x="T6" y="T7"/>
                </a:cxn>
              </a:cxnLst>
              <a:rect l="T12" t="T13" r="T14" b="T15"/>
              <a:pathLst>
                <a:path w="40" h="23">
                  <a:moveTo>
                    <a:pt x="0" y="17"/>
                  </a:moveTo>
                  <a:lnTo>
                    <a:pt x="11" y="0"/>
                  </a:lnTo>
                  <a:lnTo>
                    <a:pt x="40" y="23"/>
                  </a:lnTo>
                  <a:lnTo>
                    <a:pt x="0" y="1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66" name="Freeform 281">
              <a:extLst>
                <a:ext uri="{FF2B5EF4-FFF2-40B4-BE49-F238E27FC236}">
                  <a16:creationId xmlns:a16="http://schemas.microsoft.com/office/drawing/2014/main" id="{DF9F7FAA-2F2B-4C5B-9288-901D29823064}"/>
                </a:ext>
              </a:extLst>
            </p:cNvPr>
            <p:cNvSpPr>
              <a:spLocks/>
            </p:cNvSpPr>
            <p:nvPr/>
          </p:nvSpPr>
          <p:spPr bwMode="auto">
            <a:xfrm>
              <a:off x="6707404" y="5126034"/>
              <a:ext cx="50542" cy="58874"/>
            </a:xfrm>
            <a:custGeom>
              <a:avLst/>
              <a:gdLst>
                <a:gd name="T0" fmla="*/ 0 w 104"/>
                <a:gd name="T1" fmla="*/ 2 h 134"/>
                <a:gd name="T2" fmla="*/ 0 w 104"/>
                <a:gd name="T3" fmla="*/ 2 h 134"/>
                <a:gd name="T4" fmla="*/ 2 w 104"/>
                <a:gd name="T5" fmla="*/ 2 h 134"/>
                <a:gd name="T6" fmla="*/ 1 w 104"/>
                <a:gd name="T7" fmla="*/ 1 h 134"/>
                <a:gd name="T8" fmla="*/ 2 w 104"/>
                <a:gd name="T9" fmla="*/ 1 h 134"/>
                <a:gd name="T10" fmla="*/ 1 w 104"/>
                <a:gd name="T11" fmla="*/ 1 h 134"/>
                <a:gd name="T12" fmla="*/ 1 w 104"/>
                <a:gd name="T13" fmla="*/ 0 h 134"/>
                <a:gd name="T14" fmla="*/ 2 w 104"/>
                <a:gd name="T15" fmla="*/ 0 h 134"/>
                <a:gd name="T16" fmla="*/ 3 w 104"/>
                <a:gd name="T17" fmla="*/ 3 h 134"/>
                <a:gd name="T18" fmla="*/ 0 w 104"/>
                <a:gd name="T19" fmla="*/ 2 h 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4"/>
                <a:gd name="T31" fmla="*/ 0 h 134"/>
                <a:gd name="T32" fmla="*/ 104 w 104"/>
                <a:gd name="T33" fmla="*/ 134 h 1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4" h="134">
                  <a:moveTo>
                    <a:pt x="0" y="108"/>
                  </a:moveTo>
                  <a:lnTo>
                    <a:pt x="15" y="88"/>
                  </a:lnTo>
                  <a:lnTo>
                    <a:pt x="73" y="100"/>
                  </a:lnTo>
                  <a:lnTo>
                    <a:pt x="47" y="65"/>
                  </a:lnTo>
                  <a:lnTo>
                    <a:pt x="74" y="44"/>
                  </a:lnTo>
                  <a:lnTo>
                    <a:pt x="32" y="40"/>
                  </a:lnTo>
                  <a:lnTo>
                    <a:pt x="32" y="7"/>
                  </a:lnTo>
                  <a:lnTo>
                    <a:pt x="102" y="0"/>
                  </a:lnTo>
                  <a:lnTo>
                    <a:pt x="104" y="134"/>
                  </a:lnTo>
                  <a:lnTo>
                    <a:pt x="0" y="10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67" name="Freeform 282">
              <a:extLst>
                <a:ext uri="{FF2B5EF4-FFF2-40B4-BE49-F238E27FC236}">
                  <a16:creationId xmlns:a16="http://schemas.microsoft.com/office/drawing/2014/main" id="{8F5C8FB0-1DAE-4E35-A49B-A13801E5B8AE}"/>
                </a:ext>
              </a:extLst>
            </p:cNvPr>
            <p:cNvSpPr>
              <a:spLocks/>
            </p:cNvSpPr>
            <p:nvPr/>
          </p:nvSpPr>
          <p:spPr bwMode="auto">
            <a:xfrm>
              <a:off x="6732675" y="5194455"/>
              <a:ext cx="37064" cy="12729"/>
            </a:xfrm>
            <a:custGeom>
              <a:avLst/>
              <a:gdLst>
                <a:gd name="T0" fmla="*/ 0 w 78"/>
                <a:gd name="T1" fmla="*/ 0 h 28"/>
                <a:gd name="T2" fmla="*/ 2 w 78"/>
                <a:gd name="T3" fmla="*/ 0 h 28"/>
                <a:gd name="T4" fmla="*/ 2 w 78"/>
                <a:gd name="T5" fmla="*/ 1 h 28"/>
                <a:gd name="T6" fmla="*/ 0 w 78"/>
                <a:gd name="T7" fmla="*/ 0 h 28"/>
                <a:gd name="T8" fmla="*/ 0 60000 65536"/>
                <a:gd name="T9" fmla="*/ 0 60000 65536"/>
                <a:gd name="T10" fmla="*/ 0 60000 65536"/>
                <a:gd name="T11" fmla="*/ 0 60000 65536"/>
                <a:gd name="T12" fmla="*/ 0 w 78"/>
                <a:gd name="T13" fmla="*/ 0 h 28"/>
                <a:gd name="T14" fmla="*/ 78 w 78"/>
                <a:gd name="T15" fmla="*/ 28 h 28"/>
              </a:gdLst>
              <a:ahLst/>
              <a:cxnLst>
                <a:cxn ang="T8">
                  <a:pos x="T0" y="T1"/>
                </a:cxn>
                <a:cxn ang="T9">
                  <a:pos x="T2" y="T3"/>
                </a:cxn>
                <a:cxn ang="T10">
                  <a:pos x="T4" y="T5"/>
                </a:cxn>
                <a:cxn ang="T11">
                  <a:pos x="T6" y="T7"/>
                </a:cxn>
              </a:cxnLst>
              <a:rect l="T12" t="T13" r="T14" b="T15"/>
              <a:pathLst>
                <a:path w="78" h="28">
                  <a:moveTo>
                    <a:pt x="0" y="0"/>
                  </a:moveTo>
                  <a:lnTo>
                    <a:pt x="71" y="7"/>
                  </a:lnTo>
                  <a:lnTo>
                    <a:pt x="78" y="28"/>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68" name="Freeform 283">
              <a:extLst>
                <a:ext uri="{FF2B5EF4-FFF2-40B4-BE49-F238E27FC236}">
                  <a16:creationId xmlns:a16="http://schemas.microsoft.com/office/drawing/2014/main" id="{0002981B-4328-4F86-B3CF-EA24FBB373AB}"/>
                </a:ext>
              </a:extLst>
            </p:cNvPr>
            <p:cNvSpPr>
              <a:spLocks/>
            </p:cNvSpPr>
            <p:nvPr/>
          </p:nvSpPr>
          <p:spPr bwMode="auto">
            <a:xfrm>
              <a:off x="6768054" y="5186499"/>
              <a:ext cx="18532" cy="7956"/>
            </a:xfrm>
            <a:custGeom>
              <a:avLst/>
              <a:gdLst>
                <a:gd name="T0" fmla="*/ 0 w 37"/>
                <a:gd name="T1" fmla="*/ 0 h 18"/>
                <a:gd name="T2" fmla="*/ 0 w 37"/>
                <a:gd name="T3" fmla="*/ 0 h 18"/>
                <a:gd name="T4" fmla="*/ 1 w 37"/>
                <a:gd name="T5" fmla="*/ 0 h 18"/>
                <a:gd name="T6" fmla="*/ 0 w 37"/>
                <a:gd name="T7" fmla="*/ 0 h 18"/>
                <a:gd name="T8" fmla="*/ 0 60000 65536"/>
                <a:gd name="T9" fmla="*/ 0 60000 65536"/>
                <a:gd name="T10" fmla="*/ 0 60000 65536"/>
                <a:gd name="T11" fmla="*/ 0 60000 65536"/>
                <a:gd name="T12" fmla="*/ 0 w 37"/>
                <a:gd name="T13" fmla="*/ 0 h 18"/>
                <a:gd name="T14" fmla="*/ 37 w 37"/>
                <a:gd name="T15" fmla="*/ 18 h 18"/>
              </a:gdLst>
              <a:ahLst/>
              <a:cxnLst>
                <a:cxn ang="T8">
                  <a:pos x="T0" y="T1"/>
                </a:cxn>
                <a:cxn ang="T9">
                  <a:pos x="T2" y="T3"/>
                </a:cxn>
                <a:cxn ang="T10">
                  <a:pos x="T4" y="T5"/>
                </a:cxn>
                <a:cxn ang="T11">
                  <a:pos x="T6" y="T7"/>
                </a:cxn>
              </a:cxnLst>
              <a:rect l="T12" t="T13" r="T14" b="T15"/>
              <a:pathLst>
                <a:path w="37" h="18">
                  <a:moveTo>
                    <a:pt x="0" y="18"/>
                  </a:moveTo>
                  <a:lnTo>
                    <a:pt x="8" y="0"/>
                  </a:lnTo>
                  <a:lnTo>
                    <a:pt x="37" y="18"/>
                  </a:lnTo>
                  <a:lnTo>
                    <a:pt x="0" y="1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69" name="Freeform 284">
              <a:extLst>
                <a:ext uri="{FF2B5EF4-FFF2-40B4-BE49-F238E27FC236}">
                  <a16:creationId xmlns:a16="http://schemas.microsoft.com/office/drawing/2014/main" id="{446A5B02-B510-4F53-889C-048A46530D7D}"/>
                </a:ext>
              </a:extLst>
            </p:cNvPr>
            <p:cNvSpPr>
              <a:spLocks/>
            </p:cNvSpPr>
            <p:nvPr/>
          </p:nvSpPr>
          <p:spPr bwMode="auto">
            <a:xfrm>
              <a:off x="6569256" y="3716250"/>
              <a:ext cx="219014" cy="330965"/>
            </a:xfrm>
            <a:custGeom>
              <a:avLst/>
              <a:gdLst>
                <a:gd name="T0" fmla="*/ 0 w 459"/>
                <a:gd name="T1" fmla="*/ 11 h 730"/>
                <a:gd name="T2" fmla="*/ 1 w 459"/>
                <a:gd name="T3" fmla="*/ 13 h 730"/>
                <a:gd name="T4" fmla="*/ 3 w 459"/>
                <a:gd name="T5" fmla="*/ 13 h 730"/>
                <a:gd name="T6" fmla="*/ 5 w 459"/>
                <a:gd name="T7" fmla="*/ 15 h 730"/>
                <a:gd name="T8" fmla="*/ 7 w 459"/>
                <a:gd name="T9" fmla="*/ 15 h 730"/>
                <a:gd name="T10" fmla="*/ 7 w 459"/>
                <a:gd name="T11" fmla="*/ 17 h 730"/>
                <a:gd name="T12" fmla="*/ 8 w 459"/>
                <a:gd name="T13" fmla="*/ 17 h 730"/>
                <a:gd name="T14" fmla="*/ 8 w 459"/>
                <a:gd name="T15" fmla="*/ 14 h 730"/>
                <a:gd name="T16" fmla="*/ 8 w 459"/>
                <a:gd name="T17" fmla="*/ 12 h 730"/>
                <a:gd name="T18" fmla="*/ 8 w 459"/>
                <a:gd name="T19" fmla="*/ 12 h 730"/>
                <a:gd name="T20" fmla="*/ 8 w 459"/>
                <a:gd name="T21" fmla="*/ 11 h 730"/>
                <a:gd name="T22" fmla="*/ 10 w 459"/>
                <a:gd name="T23" fmla="*/ 11 h 730"/>
                <a:gd name="T24" fmla="*/ 10 w 459"/>
                <a:gd name="T25" fmla="*/ 11 h 730"/>
                <a:gd name="T26" fmla="*/ 10 w 459"/>
                <a:gd name="T27" fmla="*/ 10 h 730"/>
                <a:gd name="T28" fmla="*/ 10 w 459"/>
                <a:gd name="T29" fmla="*/ 6 h 730"/>
                <a:gd name="T30" fmla="*/ 8 w 459"/>
                <a:gd name="T31" fmla="*/ 7 h 730"/>
                <a:gd name="T32" fmla="*/ 8 w 459"/>
                <a:gd name="T33" fmla="*/ 6 h 730"/>
                <a:gd name="T34" fmla="*/ 6 w 459"/>
                <a:gd name="T35" fmla="*/ 5 h 730"/>
                <a:gd name="T36" fmla="*/ 5 w 459"/>
                <a:gd name="T37" fmla="*/ 3 h 730"/>
                <a:gd name="T38" fmla="*/ 7 w 459"/>
                <a:gd name="T39" fmla="*/ 1 h 730"/>
                <a:gd name="T40" fmla="*/ 6 w 459"/>
                <a:gd name="T41" fmla="*/ 0 h 730"/>
                <a:gd name="T42" fmla="*/ 3 w 459"/>
                <a:gd name="T43" fmla="*/ 1 h 730"/>
                <a:gd name="T44" fmla="*/ 2 w 459"/>
                <a:gd name="T45" fmla="*/ 5 h 730"/>
                <a:gd name="T46" fmla="*/ 1 w 459"/>
                <a:gd name="T47" fmla="*/ 4 h 730"/>
                <a:gd name="T48" fmla="*/ 1 w 459"/>
                <a:gd name="T49" fmla="*/ 5 h 730"/>
                <a:gd name="T50" fmla="*/ 1 w 459"/>
                <a:gd name="T51" fmla="*/ 9 h 730"/>
                <a:gd name="T52" fmla="*/ 2 w 459"/>
                <a:gd name="T53" fmla="*/ 9 h 730"/>
                <a:gd name="T54" fmla="*/ 0 w 459"/>
                <a:gd name="T55" fmla="*/ 11 h 73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59"/>
                <a:gd name="T85" fmla="*/ 0 h 730"/>
                <a:gd name="T86" fmla="*/ 459 w 459"/>
                <a:gd name="T87" fmla="*/ 730 h 73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59" h="730">
                  <a:moveTo>
                    <a:pt x="0" y="488"/>
                  </a:moveTo>
                  <a:lnTo>
                    <a:pt x="56" y="540"/>
                  </a:lnTo>
                  <a:lnTo>
                    <a:pt x="138" y="552"/>
                  </a:lnTo>
                  <a:lnTo>
                    <a:pt x="220" y="653"/>
                  </a:lnTo>
                  <a:lnTo>
                    <a:pt x="330" y="663"/>
                  </a:lnTo>
                  <a:lnTo>
                    <a:pt x="314" y="713"/>
                  </a:lnTo>
                  <a:lnTo>
                    <a:pt x="342" y="730"/>
                  </a:lnTo>
                  <a:lnTo>
                    <a:pt x="359" y="604"/>
                  </a:lnTo>
                  <a:lnTo>
                    <a:pt x="338" y="525"/>
                  </a:lnTo>
                  <a:lnTo>
                    <a:pt x="375" y="522"/>
                  </a:lnTo>
                  <a:lnTo>
                    <a:pt x="349" y="477"/>
                  </a:lnTo>
                  <a:lnTo>
                    <a:pt x="437" y="461"/>
                  </a:lnTo>
                  <a:lnTo>
                    <a:pt x="459" y="491"/>
                  </a:lnTo>
                  <a:lnTo>
                    <a:pt x="424" y="427"/>
                  </a:lnTo>
                  <a:lnTo>
                    <a:pt x="436" y="274"/>
                  </a:lnTo>
                  <a:lnTo>
                    <a:pt x="362" y="280"/>
                  </a:lnTo>
                  <a:lnTo>
                    <a:pt x="338" y="242"/>
                  </a:lnTo>
                  <a:lnTo>
                    <a:pt x="264" y="231"/>
                  </a:lnTo>
                  <a:lnTo>
                    <a:pt x="216" y="143"/>
                  </a:lnTo>
                  <a:lnTo>
                    <a:pt x="289" y="27"/>
                  </a:lnTo>
                  <a:lnTo>
                    <a:pt x="279" y="0"/>
                  </a:lnTo>
                  <a:lnTo>
                    <a:pt x="148" y="63"/>
                  </a:lnTo>
                  <a:lnTo>
                    <a:pt x="78" y="195"/>
                  </a:lnTo>
                  <a:lnTo>
                    <a:pt x="54" y="165"/>
                  </a:lnTo>
                  <a:lnTo>
                    <a:pt x="39" y="228"/>
                  </a:lnTo>
                  <a:lnTo>
                    <a:pt x="54" y="373"/>
                  </a:lnTo>
                  <a:lnTo>
                    <a:pt x="71" y="373"/>
                  </a:lnTo>
                  <a:lnTo>
                    <a:pt x="0" y="48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70" name="Freeform 285">
              <a:extLst>
                <a:ext uri="{FF2B5EF4-FFF2-40B4-BE49-F238E27FC236}">
                  <a16:creationId xmlns:a16="http://schemas.microsoft.com/office/drawing/2014/main" id="{7C60D197-D2FA-47BB-A3DF-58668AEF3D3B}"/>
                </a:ext>
              </a:extLst>
            </p:cNvPr>
            <p:cNvSpPr>
              <a:spLocks/>
            </p:cNvSpPr>
            <p:nvPr/>
          </p:nvSpPr>
          <p:spPr bwMode="auto">
            <a:xfrm>
              <a:off x="6442902" y="3743300"/>
              <a:ext cx="57281" cy="54100"/>
            </a:xfrm>
            <a:custGeom>
              <a:avLst/>
              <a:gdLst>
                <a:gd name="T0" fmla="*/ 0 w 118"/>
                <a:gd name="T1" fmla="*/ 0 h 118"/>
                <a:gd name="T2" fmla="*/ 0 w 118"/>
                <a:gd name="T3" fmla="*/ 1 h 118"/>
                <a:gd name="T4" fmla="*/ 1 w 118"/>
                <a:gd name="T5" fmla="*/ 1 h 118"/>
                <a:gd name="T6" fmla="*/ 2 w 118"/>
                <a:gd name="T7" fmla="*/ 3 h 118"/>
                <a:gd name="T8" fmla="*/ 3 w 118"/>
                <a:gd name="T9" fmla="*/ 1 h 118"/>
                <a:gd name="T10" fmla="*/ 2 w 118"/>
                <a:gd name="T11" fmla="*/ 0 h 118"/>
                <a:gd name="T12" fmla="*/ 0 w 118"/>
                <a:gd name="T13" fmla="*/ 0 h 118"/>
                <a:gd name="T14" fmla="*/ 0 60000 65536"/>
                <a:gd name="T15" fmla="*/ 0 60000 65536"/>
                <a:gd name="T16" fmla="*/ 0 60000 65536"/>
                <a:gd name="T17" fmla="*/ 0 60000 65536"/>
                <a:gd name="T18" fmla="*/ 0 60000 65536"/>
                <a:gd name="T19" fmla="*/ 0 60000 65536"/>
                <a:gd name="T20" fmla="*/ 0 60000 65536"/>
                <a:gd name="T21" fmla="*/ 0 w 118"/>
                <a:gd name="T22" fmla="*/ 0 h 118"/>
                <a:gd name="T23" fmla="*/ 118 w 118"/>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8" h="118">
                  <a:moveTo>
                    <a:pt x="0" y="0"/>
                  </a:moveTo>
                  <a:lnTo>
                    <a:pt x="1" y="46"/>
                  </a:lnTo>
                  <a:lnTo>
                    <a:pt x="26" y="39"/>
                  </a:lnTo>
                  <a:lnTo>
                    <a:pt x="100" y="118"/>
                  </a:lnTo>
                  <a:lnTo>
                    <a:pt x="118" y="58"/>
                  </a:lnTo>
                  <a:lnTo>
                    <a:pt x="79" y="4"/>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71" name="Freeform 286">
              <a:extLst>
                <a:ext uri="{FF2B5EF4-FFF2-40B4-BE49-F238E27FC236}">
                  <a16:creationId xmlns:a16="http://schemas.microsoft.com/office/drawing/2014/main" id="{936B0095-E921-4B95-92BA-41A93C5EA169}"/>
                </a:ext>
              </a:extLst>
            </p:cNvPr>
            <p:cNvSpPr>
              <a:spLocks/>
            </p:cNvSpPr>
            <p:nvPr/>
          </p:nvSpPr>
          <p:spPr bwMode="auto">
            <a:xfrm>
              <a:off x="6456380" y="3495077"/>
              <a:ext cx="197113" cy="66829"/>
            </a:xfrm>
            <a:custGeom>
              <a:avLst/>
              <a:gdLst>
                <a:gd name="T0" fmla="*/ 0 w 412"/>
                <a:gd name="T1" fmla="*/ 1 h 149"/>
                <a:gd name="T2" fmla="*/ 1 w 412"/>
                <a:gd name="T3" fmla="*/ 0 h 149"/>
                <a:gd name="T4" fmla="*/ 4 w 412"/>
                <a:gd name="T5" fmla="*/ 0 h 149"/>
                <a:gd name="T6" fmla="*/ 9 w 412"/>
                <a:gd name="T7" fmla="*/ 3 h 149"/>
                <a:gd name="T8" fmla="*/ 6 w 412"/>
                <a:gd name="T9" fmla="*/ 3 h 149"/>
                <a:gd name="T10" fmla="*/ 7 w 412"/>
                <a:gd name="T11" fmla="*/ 3 h 149"/>
                <a:gd name="T12" fmla="*/ 5 w 412"/>
                <a:gd name="T13" fmla="*/ 2 h 149"/>
                <a:gd name="T14" fmla="*/ 3 w 412"/>
                <a:gd name="T15" fmla="*/ 1 h 149"/>
                <a:gd name="T16" fmla="*/ 3 w 412"/>
                <a:gd name="T17" fmla="*/ 1 h 149"/>
                <a:gd name="T18" fmla="*/ 0 w 412"/>
                <a:gd name="T19" fmla="*/ 1 h 1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2"/>
                <a:gd name="T31" fmla="*/ 0 h 149"/>
                <a:gd name="T32" fmla="*/ 412 w 412"/>
                <a:gd name="T33" fmla="*/ 149 h 1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2" h="149">
                  <a:moveTo>
                    <a:pt x="0" y="58"/>
                  </a:moveTo>
                  <a:lnTo>
                    <a:pt x="56" y="7"/>
                  </a:lnTo>
                  <a:lnTo>
                    <a:pt x="161" y="0"/>
                  </a:lnTo>
                  <a:lnTo>
                    <a:pt x="412" y="127"/>
                  </a:lnTo>
                  <a:lnTo>
                    <a:pt x="279" y="149"/>
                  </a:lnTo>
                  <a:lnTo>
                    <a:pt x="301" y="120"/>
                  </a:lnTo>
                  <a:lnTo>
                    <a:pt x="236" y="72"/>
                  </a:lnTo>
                  <a:lnTo>
                    <a:pt x="115" y="43"/>
                  </a:lnTo>
                  <a:lnTo>
                    <a:pt x="119" y="24"/>
                  </a:lnTo>
                  <a:lnTo>
                    <a:pt x="0" y="5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72" name="Freeform 287">
              <a:extLst>
                <a:ext uri="{FF2B5EF4-FFF2-40B4-BE49-F238E27FC236}">
                  <a16:creationId xmlns:a16="http://schemas.microsoft.com/office/drawing/2014/main" id="{20BEF75A-AEEE-4D99-A159-EA90E1FF38EB}"/>
                </a:ext>
              </a:extLst>
            </p:cNvPr>
            <p:cNvSpPr>
              <a:spLocks/>
            </p:cNvSpPr>
            <p:nvPr/>
          </p:nvSpPr>
          <p:spPr bwMode="auto">
            <a:xfrm>
              <a:off x="6698980" y="3561906"/>
              <a:ext cx="58965" cy="36597"/>
            </a:xfrm>
            <a:custGeom>
              <a:avLst/>
              <a:gdLst>
                <a:gd name="T0" fmla="*/ 0 w 127"/>
                <a:gd name="T1" fmla="*/ 0 h 82"/>
                <a:gd name="T2" fmla="*/ 0 w 127"/>
                <a:gd name="T3" fmla="*/ 2 h 82"/>
                <a:gd name="T4" fmla="*/ 3 w 127"/>
                <a:gd name="T5" fmla="*/ 1 h 82"/>
                <a:gd name="T6" fmla="*/ 2 w 127"/>
                <a:gd name="T7" fmla="*/ 0 h 82"/>
                <a:gd name="T8" fmla="*/ 0 w 127"/>
                <a:gd name="T9" fmla="*/ 0 h 82"/>
                <a:gd name="T10" fmla="*/ 0 60000 65536"/>
                <a:gd name="T11" fmla="*/ 0 60000 65536"/>
                <a:gd name="T12" fmla="*/ 0 60000 65536"/>
                <a:gd name="T13" fmla="*/ 0 60000 65536"/>
                <a:gd name="T14" fmla="*/ 0 60000 65536"/>
                <a:gd name="T15" fmla="*/ 0 w 127"/>
                <a:gd name="T16" fmla="*/ 0 h 82"/>
                <a:gd name="T17" fmla="*/ 127 w 127"/>
                <a:gd name="T18" fmla="*/ 82 h 82"/>
              </a:gdLst>
              <a:ahLst/>
              <a:cxnLst>
                <a:cxn ang="T10">
                  <a:pos x="T0" y="T1"/>
                </a:cxn>
                <a:cxn ang="T11">
                  <a:pos x="T2" y="T3"/>
                </a:cxn>
                <a:cxn ang="T12">
                  <a:pos x="T4" y="T5"/>
                </a:cxn>
                <a:cxn ang="T13">
                  <a:pos x="T6" y="T7"/>
                </a:cxn>
                <a:cxn ang="T14">
                  <a:pos x="T8" y="T9"/>
                </a:cxn>
              </a:cxnLst>
              <a:rect l="T15" t="T16" r="T17" b="T18"/>
              <a:pathLst>
                <a:path w="127" h="82">
                  <a:moveTo>
                    <a:pt x="0" y="0"/>
                  </a:moveTo>
                  <a:lnTo>
                    <a:pt x="0" y="82"/>
                  </a:lnTo>
                  <a:lnTo>
                    <a:pt x="127" y="58"/>
                  </a:lnTo>
                  <a:lnTo>
                    <a:pt x="72" y="9"/>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73" name="Freeform 288">
              <a:extLst>
                <a:ext uri="{FF2B5EF4-FFF2-40B4-BE49-F238E27FC236}">
                  <a16:creationId xmlns:a16="http://schemas.microsoft.com/office/drawing/2014/main" id="{A981D3C2-C173-497F-9742-1AD9EF3E61AB}"/>
                </a:ext>
              </a:extLst>
            </p:cNvPr>
            <p:cNvSpPr>
              <a:spLocks/>
            </p:cNvSpPr>
            <p:nvPr/>
          </p:nvSpPr>
          <p:spPr bwMode="auto">
            <a:xfrm>
              <a:off x="6532193" y="3935833"/>
              <a:ext cx="102768" cy="125703"/>
            </a:xfrm>
            <a:custGeom>
              <a:avLst/>
              <a:gdLst>
                <a:gd name="T0" fmla="*/ 0 w 212"/>
                <a:gd name="T1" fmla="*/ 3 h 275"/>
                <a:gd name="T2" fmla="*/ 0 w 212"/>
                <a:gd name="T3" fmla="*/ 4 h 275"/>
                <a:gd name="T4" fmla="*/ 1 w 212"/>
                <a:gd name="T5" fmla="*/ 4 h 275"/>
                <a:gd name="T6" fmla="*/ 0 w 212"/>
                <a:gd name="T7" fmla="*/ 5 h 275"/>
                <a:gd name="T8" fmla="*/ 0 w 212"/>
                <a:gd name="T9" fmla="*/ 6 h 275"/>
                <a:gd name="T10" fmla="*/ 1 w 212"/>
                <a:gd name="T11" fmla="*/ 7 h 275"/>
                <a:gd name="T12" fmla="*/ 3 w 212"/>
                <a:gd name="T13" fmla="*/ 5 h 275"/>
                <a:gd name="T14" fmla="*/ 5 w 212"/>
                <a:gd name="T15" fmla="*/ 3 h 275"/>
                <a:gd name="T16" fmla="*/ 5 w 212"/>
                <a:gd name="T17" fmla="*/ 1 h 275"/>
                <a:gd name="T18" fmla="*/ 3 w 212"/>
                <a:gd name="T19" fmla="*/ 1 h 275"/>
                <a:gd name="T20" fmla="*/ 2 w 212"/>
                <a:gd name="T21" fmla="*/ 0 h 275"/>
                <a:gd name="T22" fmla="*/ 1 w 212"/>
                <a:gd name="T23" fmla="*/ 1 h 275"/>
                <a:gd name="T24" fmla="*/ 0 w 212"/>
                <a:gd name="T25" fmla="*/ 3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2"/>
                <a:gd name="T40" fmla="*/ 0 h 275"/>
                <a:gd name="T41" fmla="*/ 212 w 212"/>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2" h="275">
                  <a:moveTo>
                    <a:pt x="0" y="106"/>
                  </a:moveTo>
                  <a:lnTo>
                    <a:pt x="1" y="160"/>
                  </a:lnTo>
                  <a:lnTo>
                    <a:pt x="42" y="175"/>
                  </a:lnTo>
                  <a:lnTo>
                    <a:pt x="18" y="215"/>
                  </a:lnTo>
                  <a:lnTo>
                    <a:pt x="12" y="263"/>
                  </a:lnTo>
                  <a:lnTo>
                    <a:pt x="62" y="275"/>
                  </a:lnTo>
                  <a:lnTo>
                    <a:pt x="107" y="196"/>
                  </a:lnTo>
                  <a:lnTo>
                    <a:pt x="194" y="139"/>
                  </a:lnTo>
                  <a:lnTo>
                    <a:pt x="212" y="64"/>
                  </a:lnTo>
                  <a:lnTo>
                    <a:pt x="130" y="52"/>
                  </a:lnTo>
                  <a:lnTo>
                    <a:pt x="74" y="0"/>
                  </a:lnTo>
                  <a:lnTo>
                    <a:pt x="28" y="26"/>
                  </a:lnTo>
                  <a:lnTo>
                    <a:pt x="0" y="10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74" name="Freeform 289">
              <a:extLst>
                <a:ext uri="{FF2B5EF4-FFF2-40B4-BE49-F238E27FC236}">
                  <a16:creationId xmlns:a16="http://schemas.microsoft.com/office/drawing/2014/main" id="{9B0ACC4A-A334-47A7-AC62-349C4676B80B}"/>
                </a:ext>
              </a:extLst>
            </p:cNvPr>
            <p:cNvSpPr>
              <a:spLocks/>
            </p:cNvSpPr>
            <p:nvPr/>
          </p:nvSpPr>
          <p:spPr bwMode="auto">
            <a:xfrm>
              <a:off x="6362036" y="3673289"/>
              <a:ext cx="43803" cy="20685"/>
            </a:xfrm>
            <a:custGeom>
              <a:avLst/>
              <a:gdLst>
                <a:gd name="T0" fmla="*/ 0 w 89"/>
                <a:gd name="T1" fmla="*/ 1 h 44"/>
                <a:gd name="T2" fmla="*/ 1 w 89"/>
                <a:gd name="T3" fmla="*/ 0 h 44"/>
                <a:gd name="T4" fmla="*/ 2 w 89"/>
                <a:gd name="T5" fmla="*/ 1 h 44"/>
                <a:gd name="T6" fmla="*/ 0 w 89"/>
                <a:gd name="T7" fmla="*/ 1 h 44"/>
                <a:gd name="T8" fmla="*/ 0 60000 65536"/>
                <a:gd name="T9" fmla="*/ 0 60000 65536"/>
                <a:gd name="T10" fmla="*/ 0 60000 65536"/>
                <a:gd name="T11" fmla="*/ 0 60000 65536"/>
                <a:gd name="T12" fmla="*/ 0 w 89"/>
                <a:gd name="T13" fmla="*/ 0 h 44"/>
                <a:gd name="T14" fmla="*/ 89 w 89"/>
                <a:gd name="T15" fmla="*/ 44 h 44"/>
              </a:gdLst>
              <a:ahLst/>
              <a:cxnLst>
                <a:cxn ang="T8">
                  <a:pos x="T0" y="T1"/>
                </a:cxn>
                <a:cxn ang="T9">
                  <a:pos x="T2" y="T3"/>
                </a:cxn>
                <a:cxn ang="T10">
                  <a:pos x="T4" y="T5"/>
                </a:cxn>
                <a:cxn ang="T11">
                  <a:pos x="T6" y="T7"/>
                </a:cxn>
              </a:cxnLst>
              <a:rect l="T12" t="T13" r="T14" b="T15"/>
              <a:pathLst>
                <a:path w="89" h="44">
                  <a:moveTo>
                    <a:pt x="0" y="32"/>
                  </a:moveTo>
                  <a:lnTo>
                    <a:pt x="27" y="0"/>
                  </a:lnTo>
                  <a:lnTo>
                    <a:pt x="89" y="44"/>
                  </a:lnTo>
                  <a:lnTo>
                    <a:pt x="0" y="3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75" name="Freeform 290">
              <a:extLst>
                <a:ext uri="{FF2B5EF4-FFF2-40B4-BE49-F238E27FC236}">
                  <a16:creationId xmlns:a16="http://schemas.microsoft.com/office/drawing/2014/main" id="{0378ABAC-AB2F-4A14-B5F3-301430FE53E9}"/>
                </a:ext>
              </a:extLst>
            </p:cNvPr>
            <p:cNvSpPr>
              <a:spLocks/>
            </p:cNvSpPr>
            <p:nvPr/>
          </p:nvSpPr>
          <p:spPr bwMode="auto">
            <a:xfrm>
              <a:off x="6897778" y="5089437"/>
              <a:ext cx="28640" cy="19094"/>
            </a:xfrm>
            <a:custGeom>
              <a:avLst/>
              <a:gdLst>
                <a:gd name="T0" fmla="*/ 0 w 59"/>
                <a:gd name="T1" fmla="*/ 1 h 41"/>
                <a:gd name="T2" fmla="*/ 1 w 59"/>
                <a:gd name="T3" fmla="*/ 1 h 41"/>
                <a:gd name="T4" fmla="*/ 0 w 59"/>
                <a:gd name="T5" fmla="*/ 0 h 41"/>
                <a:gd name="T6" fmla="*/ 1 w 59"/>
                <a:gd name="T7" fmla="*/ 0 h 41"/>
                <a:gd name="T8" fmla="*/ 0 w 59"/>
                <a:gd name="T9" fmla="*/ 1 h 41"/>
                <a:gd name="T10" fmla="*/ 0 60000 65536"/>
                <a:gd name="T11" fmla="*/ 0 60000 65536"/>
                <a:gd name="T12" fmla="*/ 0 60000 65536"/>
                <a:gd name="T13" fmla="*/ 0 60000 65536"/>
                <a:gd name="T14" fmla="*/ 0 60000 65536"/>
                <a:gd name="T15" fmla="*/ 0 w 59"/>
                <a:gd name="T16" fmla="*/ 0 h 41"/>
                <a:gd name="T17" fmla="*/ 59 w 59"/>
                <a:gd name="T18" fmla="*/ 41 h 41"/>
              </a:gdLst>
              <a:ahLst/>
              <a:cxnLst>
                <a:cxn ang="T10">
                  <a:pos x="T0" y="T1"/>
                </a:cxn>
                <a:cxn ang="T11">
                  <a:pos x="T2" y="T3"/>
                </a:cxn>
                <a:cxn ang="T12">
                  <a:pos x="T4" y="T5"/>
                </a:cxn>
                <a:cxn ang="T13">
                  <a:pos x="T6" y="T7"/>
                </a:cxn>
                <a:cxn ang="T14">
                  <a:pos x="T8" y="T9"/>
                </a:cxn>
              </a:cxnLst>
              <a:rect l="T15" t="T16" r="T17" b="T18"/>
              <a:pathLst>
                <a:path w="59" h="41">
                  <a:moveTo>
                    <a:pt x="0" y="41"/>
                  </a:moveTo>
                  <a:lnTo>
                    <a:pt x="32" y="19"/>
                  </a:lnTo>
                  <a:lnTo>
                    <a:pt x="19" y="0"/>
                  </a:lnTo>
                  <a:lnTo>
                    <a:pt x="59" y="6"/>
                  </a:lnTo>
                  <a:lnTo>
                    <a:pt x="0" y="4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76" name="Freeform 291">
              <a:extLst>
                <a:ext uri="{FF2B5EF4-FFF2-40B4-BE49-F238E27FC236}">
                  <a16:creationId xmlns:a16="http://schemas.microsoft.com/office/drawing/2014/main" id="{3325E392-AA26-4FBC-8DC8-060697E0DA6B}"/>
                </a:ext>
              </a:extLst>
            </p:cNvPr>
            <p:cNvSpPr>
              <a:spLocks/>
            </p:cNvSpPr>
            <p:nvPr/>
          </p:nvSpPr>
          <p:spPr bwMode="auto">
            <a:xfrm>
              <a:off x="6919679" y="5089437"/>
              <a:ext cx="32010" cy="19094"/>
            </a:xfrm>
            <a:custGeom>
              <a:avLst/>
              <a:gdLst>
                <a:gd name="T0" fmla="*/ 0 w 68"/>
                <a:gd name="T1" fmla="*/ 1 h 47"/>
                <a:gd name="T2" fmla="*/ 1 w 68"/>
                <a:gd name="T3" fmla="*/ 0 h 47"/>
                <a:gd name="T4" fmla="*/ 1 w 68"/>
                <a:gd name="T5" fmla="*/ 0 h 47"/>
                <a:gd name="T6" fmla="*/ 0 w 68"/>
                <a:gd name="T7" fmla="*/ 1 h 47"/>
                <a:gd name="T8" fmla="*/ 0 60000 65536"/>
                <a:gd name="T9" fmla="*/ 0 60000 65536"/>
                <a:gd name="T10" fmla="*/ 0 60000 65536"/>
                <a:gd name="T11" fmla="*/ 0 60000 65536"/>
                <a:gd name="T12" fmla="*/ 0 w 68"/>
                <a:gd name="T13" fmla="*/ 0 h 47"/>
                <a:gd name="T14" fmla="*/ 68 w 68"/>
                <a:gd name="T15" fmla="*/ 47 h 47"/>
              </a:gdLst>
              <a:ahLst/>
              <a:cxnLst>
                <a:cxn ang="T8">
                  <a:pos x="T0" y="T1"/>
                </a:cxn>
                <a:cxn ang="T9">
                  <a:pos x="T2" y="T3"/>
                </a:cxn>
                <a:cxn ang="T10">
                  <a:pos x="T4" y="T5"/>
                </a:cxn>
                <a:cxn ang="T11">
                  <a:pos x="T6" y="T7"/>
                </a:cxn>
              </a:cxnLst>
              <a:rect l="T12" t="T13" r="T14" b="T15"/>
              <a:pathLst>
                <a:path w="68" h="47">
                  <a:moveTo>
                    <a:pt x="0" y="47"/>
                  </a:moveTo>
                  <a:lnTo>
                    <a:pt x="34" y="0"/>
                  </a:lnTo>
                  <a:lnTo>
                    <a:pt x="68" y="16"/>
                  </a:lnTo>
                  <a:lnTo>
                    <a:pt x="0" y="4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77" name="Freeform 292">
              <a:extLst>
                <a:ext uri="{FF2B5EF4-FFF2-40B4-BE49-F238E27FC236}">
                  <a16:creationId xmlns:a16="http://schemas.microsoft.com/office/drawing/2014/main" id="{153BC96B-F3D0-4415-86D1-88D551C56EF8}"/>
                </a:ext>
              </a:extLst>
            </p:cNvPr>
            <p:cNvSpPr>
              <a:spLocks/>
            </p:cNvSpPr>
            <p:nvPr/>
          </p:nvSpPr>
          <p:spPr bwMode="auto">
            <a:xfrm>
              <a:off x="7017393" y="3853092"/>
              <a:ext cx="52226" cy="70012"/>
            </a:xfrm>
            <a:custGeom>
              <a:avLst/>
              <a:gdLst>
                <a:gd name="T0" fmla="*/ 0 w 107"/>
                <a:gd name="T1" fmla="*/ 3 h 154"/>
                <a:gd name="T2" fmla="*/ 0 w 107"/>
                <a:gd name="T3" fmla="*/ 0 h 154"/>
                <a:gd name="T4" fmla="*/ 3 w 107"/>
                <a:gd name="T5" fmla="*/ 1 h 154"/>
                <a:gd name="T6" fmla="*/ 1 w 107"/>
                <a:gd name="T7" fmla="*/ 4 h 154"/>
                <a:gd name="T8" fmla="*/ 0 w 107"/>
                <a:gd name="T9" fmla="*/ 3 h 154"/>
                <a:gd name="T10" fmla="*/ 0 60000 65536"/>
                <a:gd name="T11" fmla="*/ 0 60000 65536"/>
                <a:gd name="T12" fmla="*/ 0 60000 65536"/>
                <a:gd name="T13" fmla="*/ 0 60000 65536"/>
                <a:gd name="T14" fmla="*/ 0 60000 65536"/>
                <a:gd name="T15" fmla="*/ 0 w 107"/>
                <a:gd name="T16" fmla="*/ 0 h 154"/>
                <a:gd name="T17" fmla="*/ 107 w 107"/>
                <a:gd name="T18" fmla="*/ 154 h 154"/>
              </a:gdLst>
              <a:ahLst/>
              <a:cxnLst>
                <a:cxn ang="T10">
                  <a:pos x="T0" y="T1"/>
                </a:cxn>
                <a:cxn ang="T11">
                  <a:pos x="T2" y="T3"/>
                </a:cxn>
                <a:cxn ang="T12">
                  <a:pos x="T4" y="T5"/>
                </a:cxn>
                <a:cxn ang="T13">
                  <a:pos x="T6" y="T7"/>
                </a:cxn>
                <a:cxn ang="T14">
                  <a:pos x="T8" y="T9"/>
                </a:cxn>
              </a:cxnLst>
              <a:rect l="T15" t="T16" r="T17" b="T18"/>
              <a:pathLst>
                <a:path w="107" h="154">
                  <a:moveTo>
                    <a:pt x="0" y="149"/>
                  </a:moveTo>
                  <a:lnTo>
                    <a:pt x="13" y="0"/>
                  </a:lnTo>
                  <a:lnTo>
                    <a:pt x="107" y="67"/>
                  </a:lnTo>
                  <a:lnTo>
                    <a:pt x="52" y="154"/>
                  </a:lnTo>
                  <a:lnTo>
                    <a:pt x="0" y="14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78" name="Freeform 293">
              <a:extLst>
                <a:ext uri="{FF2B5EF4-FFF2-40B4-BE49-F238E27FC236}">
                  <a16:creationId xmlns:a16="http://schemas.microsoft.com/office/drawing/2014/main" id="{3B9CD4D2-2E61-47D7-8D19-D4B745A4F5F7}"/>
                </a:ext>
              </a:extLst>
            </p:cNvPr>
            <p:cNvSpPr>
              <a:spLocks/>
            </p:cNvSpPr>
            <p:nvPr/>
          </p:nvSpPr>
          <p:spPr bwMode="auto">
            <a:xfrm>
              <a:off x="6677079" y="1700228"/>
              <a:ext cx="1113602" cy="891060"/>
            </a:xfrm>
            <a:custGeom>
              <a:avLst/>
              <a:gdLst>
                <a:gd name="T0" fmla="*/ 6 w 2319"/>
                <a:gd name="T1" fmla="*/ 11 h 1964"/>
                <a:gd name="T2" fmla="*/ 7 w 2319"/>
                <a:gd name="T3" fmla="*/ 9 h 1964"/>
                <a:gd name="T4" fmla="*/ 5 w 2319"/>
                <a:gd name="T5" fmla="*/ 8 h 1964"/>
                <a:gd name="T6" fmla="*/ 10 w 2319"/>
                <a:gd name="T7" fmla="*/ 4 h 1964"/>
                <a:gd name="T8" fmla="*/ 15 w 2319"/>
                <a:gd name="T9" fmla="*/ 3 h 1964"/>
                <a:gd name="T10" fmla="*/ 20 w 2319"/>
                <a:gd name="T11" fmla="*/ 5 h 1964"/>
                <a:gd name="T12" fmla="*/ 19 w 2319"/>
                <a:gd name="T13" fmla="*/ 3 h 1964"/>
                <a:gd name="T14" fmla="*/ 25 w 2319"/>
                <a:gd name="T15" fmla="*/ 4 h 1964"/>
                <a:gd name="T16" fmla="*/ 29 w 2319"/>
                <a:gd name="T17" fmla="*/ 3 h 1964"/>
                <a:gd name="T18" fmla="*/ 24 w 2319"/>
                <a:gd name="T19" fmla="*/ 1 h 1964"/>
                <a:gd name="T20" fmla="*/ 29 w 2319"/>
                <a:gd name="T21" fmla="*/ 2 h 1964"/>
                <a:gd name="T22" fmla="*/ 29 w 2319"/>
                <a:gd name="T23" fmla="*/ 0 h 1964"/>
                <a:gd name="T24" fmla="*/ 40 w 2319"/>
                <a:gd name="T25" fmla="*/ 1 h 1964"/>
                <a:gd name="T26" fmla="*/ 41 w 2319"/>
                <a:gd name="T27" fmla="*/ 1 h 1964"/>
                <a:gd name="T28" fmla="*/ 45 w 2319"/>
                <a:gd name="T29" fmla="*/ 3 h 1964"/>
                <a:gd name="T30" fmla="*/ 34 w 2319"/>
                <a:gd name="T31" fmla="*/ 4 h 1964"/>
                <a:gd name="T32" fmla="*/ 40 w 2319"/>
                <a:gd name="T33" fmla="*/ 5 h 1964"/>
                <a:gd name="T34" fmla="*/ 46 w 2319"/>
                <a:gd name="T35" fmla="*/ 5 h 1964"/>
                <a:gd name="T36" fmla="*/ 51 w 2319"/>
                <a:gd name="T37" fmla="*/ 4 h 1964"/>
                <a:gd name="T38" fmla="*/ 46 w 2319"/>
                <a:gd name="T39" fmla="*/ 7 h 1964"/>
                <a:gd name="T40" fmla="*/ 49 w 2319"/>
                <a:gd name="T41" fmla="*/ 9 h 1964"/>
                <a:gd name="T42" fmla="*/ 46 w 2319"/>
                <a:gd name="T43" fmla="*/ 11 h 1964"/>
                <a:gd name="T44" fmla="*/ 46 w 2319"/>
                <a:gd name="T45" fmla="*/ 14 h 1964"/>
                <a:gd name="T46" fmla="*/ 45 w 2319"/>
                <a:gd name="T47" fmla="*/ 15 h 1964"/>
                <a:gd name="T48" fmla="*/ 47 w 2319"/>
                <a:gd name="T49" fmla="*/ 17 h 1964"/>
                <a:gd name="T50" fmla="*/ 45 w 2319"/>
                <a:gd name="T51" fmla="*/ 19 h 1964"/>
                <a:gd name="T52" fmla="*/ 46 w 2319"/>
                <a:gd name="T53" fmla="*/ 20 h 1964"/>
                <a:gd name="T54" fmla="*/ 46 w 2319"/>
                <a:gd name="T55" fmla="*/ 22 h 1964"/>
                <a:gd name="T56" fmla="*/ 41 w 2319"/>
                <a:gd name="T57" fmla="*/ 23 h 1964"/>
                <a:gd name="T58" fmla="*/ 42 w 2319"/>
                <a:gd name="T59" fmla="*/ 25 h 1964"/>
                <a:gd name="T60" fmla="*/ 45 w 2319"/>
                <a:gd name="T61" fmla="*/ 26 h 1964"/>
                <a:gd name="T62" fmla="*/ 44 w 2319"/>
                <a:gd name="T63" fmla="*/ 28 h 1964"/>
                <a:gd name="T64" fmla="*/ 40 w 2319"/>
                <a:gd name="T65" fmla="*/ 26 h 1964"/>
                <a:gd name="T66" fmla="*/ 41 w 2319"/>
                <a:gd name="T67" fmla="*/ 29 h 1964"/>
                <a:gd name="T68" fmla="*/ 41 w 2319"/>
                <a:gd name="T69" fmla="*/ 32 h 1964"/>
                <a:gd name="T70" fmla="*/ 36 w 2319"/>
                <a:gd name="T71" fmla="*/ 33 h 1964"/>
                <a:gd name="T72" fmla="*/ 32 w 2319"/>
                <a:gd name="T73" fmla="*/ 36 h 1964"/>
                <a:gd name="T74" fmla="*/ 31 w 2319"/>
                <a:gd name="T75" fmla="*/ 36 h 1964"/>
                <a:gd name="T76" fmla="*/ 28 w 2319"/>
                <a:gd name="T77" fmla="*/ 38 h 1964"/>
                <a:gd name="T78" fmla="*/ 28 w 2319"/>
                <a:gd name="T79" fmla="*/ 40 h 1964"/>
                <a:gd name="T80" fmla="*/ 28 w 2319"/>
                <a:gd name="T81" fmla="*/ 41 h 1964"/>
                <a:gd name="T82" fmla="*/ 26 w 2319"/>
                <a:gd name="T83" fmla="*/ 45 h 1964"/>
                <a:gd name="T84" fmla="*/ 22 w 2319"/>
                <a:gd name="T85" fmla="*/ 44 h 1964"/>
                <a:gd name="T86" fmla="*/ 21 w 2319"/>
                <a:gd name="T87" fmla="*/ 43 h 1964"/>
                <a:gd name="T88" fmla="*/ 19 w 2319"/>
                <a:gd name="T89" fmla="*/ 39 h 1964"/>
                <a:gd name="T90" fmla="*/ 19 w 2319"/>
                <a:gd name="T91" fmla="*/ 37 h 1964"/>
                <a:gd name="T92" fmla="*/ 18 w 2319"/>
                <a:gd name="T93" fmla="*/ 33 h 1964"/>
                <a:gd name="T94" fmla="*/ 18 w 2319"/>
                <a:gd name="T95" fmla="*/ 32 h 1964"/>
                <a:gd name="T96" fmla="*/ 18 w 2319"/>
                <a:gd name="T97" fmla="*/ 29 h 1964"/>
                <a:gd name="T98" fmla="*/ 20 w 2319"/>
                <a:gd name="T99" fmla="*/ 28 h 1964"/>
                <a:gd name="T100" fmla="*/ 19 w 2319"/>
                <a:gd name="T101" fmla="*/ 27 h 1964"/>
                <a:gd name="T102" fmla="*/ 17 w 2319"/>
                <a:gd name="T103" fmla="*/ 27 h 1964"/>
                <a:gd name="T104" fmla="*/ 15 w 2319"/>
                <a:gd name="T105" fmla="*/ 25 h 1964"/>
                <a:gd name="T106" fmla="*/ 14 w 2319"/>
                <a:gd name="T107" fmla="*/ 21 h 1964"/>
                <a:gd name="T108" fmla="*/ 11 w 2319"/>
                <a:gd name="T109" fmla="*/ 17 h 1964"/>
                <a:gd name="T110" fmla="*/ 6 w 2319"/>
                <a:gd name="T111" fmla="*/ 18 h 1964"/>
                <a:gd name="T112" fmla="*/ 1 w 2319"/>
                <a:gd name="T113" fmla="*/ 15 h 1964"/>
                <a:gd name="T114" fmla="*/ 6 w 2319"/>
                <a:gd name="T115" fmla="*/ 14 h 196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319"/>
                <a:gd name="T175" fmla="*/ 0 h 1964"/>
                <a:gd name="T176" fmla="*/ 2319 w 2319"/>
                <a:gd name="T177" fmla="*/ 1964 h 196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319" h="1964">
                  <a:moveTo>
                    <a:pt x="0" y="551"/>
                  </a:moveTo>
                  <a:lnTo>
                    <a:pt x="13" y="521"/>
                  </a:lnTo>
                  <a:lnTo>
                    <a:pt x="162" y="463"/>
                  </a:lnTo>
                  <a:lnTo>
                    <a:pt x="261" y="463"/>
                  </a:lnTo>
                  <a:lnTo>
                    <a:pt x="315" y="418"/>
                  </a:lnTo>
                  <a:lnTo>
                    <a:pt x="296" y="405"/>
                  </a:lnTo>
                  <a:lnTo>
                    <a:pt x="329" y="390"/>
                  </a:lnTo>
                  <a:lnTo>
                    <a:pt x="302" y="380"/>
                  </a:lnTo>
                  <a:lnTo>
                    <a:pt x="354" y="363"/>
                  </a:lnTo>
                  <a:lnTo>
                    <a:pt x="335" y="346"/>
                  </a:lnTo>
                  <a:lnTo>
                    <a:pt x="267" y="376"/>
                  </a:lnTo>
                  <a:lnTo>
                    <a:pt x="200" y="338"/>
                  </a:lnTo>
                  <a:lnTo>
                    <a:pt x="284" y="317"/>
                  </a:lnTo>
                  <a:lnTo>
                    <a:pt x="332" y="254"/>
                  </a:lnTo>
                  <a:lnTo>
                    <a:pt x="437" y="250"/>
                  </a:lnTo>
                  <a:lnTo>
                    <a:pt x="432" y="185"/>
                  </a:lnTo>
                  <a:lnTo>
                    <a:pt x="507" y="184"/>
                  </a:lnTo>
                  <a:lnTo>
                    <a:pt x="586" y="230"/>
                  </a:lnTo>
                  <a:lnTo>
                    <a:pt x="493" y="168"/>
                  </a:lnTo>
                  <a:lnTo>
                    <a:pt x="669" y="126"/>
                  </a:lnTo>
                  <a:lnTo>
                    <a:pt x="713" y="156"/>
                  </a:lnTo>
                  <a:lnTo>
                    <a:pt x="719" y="214"/>
                  </a:lnTo>
                  <a:lnTo>
                    <a:pt x="740" y="165"/>
                  </a:lnTo>
                  <a:lnTo>
                    <a:pt x="854" y="199"/>
                  </a:lnTo>
                  <a:lnTo>
                    <a:pt x="814" y="172"/>
                  </a:lnTo>
                  <a:lnTo>
                    <a:pt x="868" y="176"/>
                  </a:lnTo>
                  <a:lnTo>
                    <a:pt x="821" y="142"/>
                  </a:lnTo>
                  <a:lnTo>
                    <a:pt x="808" y="115"/>
                  </a:lnTo>
                  <a:lnTo>
                    <a:pt x="832" y="108"/>
                  </a:lnTo>
                  <a:lnTo>
                    <a:pt x="1056" y="192"/>
                  </a:lnTo>
                  <a:lnTo>
                    <a:pt x="1039" y="165"/>
                  </a:lnTo>
                  <a:lnTo>
                    <a:pt x="1086" y="161"/>
                  </a:lnTo>
                  <a:lnTo>
                    <a:pt x="1056" y="137"/>
                  </a:lnTo>
                  <a:lnTo>
                    <a:pt x="1132" y="142"/>
                  </a:lnTo>
                  <a:lnTo>
                    <a:pt x="1012" y="81"/>
                  </a:lnTo>
                  <a:lnTo>
                    <a:pt x="1228" y="115"/>
                  </a:lnTo>
                  <a:lnTo>
                    <a:pt x="1181" y="80"/>
                  </a:lnTo>
                  <a:lnTo>
                    <a:pt x="1054" y="73"/>
                  </a:lnTo>
                  <a:lnTo>
                    <a:pt x="1096" y="71"/>
                  </a:lnTo>
                  <a:lnTo>
                    <a:pt x="1017" y="42"/>
                  </a:lnTo>
                  <a:lnTo>
                    <a:pt x="1110" y="48"/>
                  </a:lnTo>
                  <a:lnTo>
                    <a:pt x="1073" y="35"/>
                  </a:lnTo>
                  <a:lnTo>
                    <a:pt x="1112" y="26"/>
                  </a:lnTo>
                  <a:lnTo>
                    <a:pt x="1272" y="81"/>
                  </a:lnTo>
                  <a:lnTo>
                    <a:pt x="1253" y="61"/>
                  </a:lnTo>
                  <a:lnTo>
                    <a:pt x="1326" y="42"/>
                  </a:lnTo>
                  <a:lnTo>
                    <a:pt x="1264" y="35"/>
                  </a:lnTo>
                  <a:lnTo>
                    <a:pt x="1262" y="8"/>
                  </a:lnTo>
                  <a:lnTo>
                    <a:pt x="1303" y="0"/>
                  </a:lnTo>
                  <a:lnTo>
                    <a:pt x="1732" y="10"/>
                  </a:lnTo>
                  <a:lnTo>
                    <a:pt x="1762" y="25"/>
                  </a:lnTo>
                  <a:lnTo>
                    <a:pt x="1746" y="35"/>
                  </a:lnTo>
                  <a:lnTo>
                    <a:pt x="1462" y="38"/>
                  </a:lnTo>
                  <a:lnTo>
                    <a:pt x="1495" y="54"/>
                  </a:lnTo>
                  <a:lnTo>
                    <a:pt x="1384" y="71"/>
                  </a:lnTo>
                  <a:lnTo>
                    <a:pt x="1789" y="42"/>
                  </a:lnTo>
                  <a:lnTo>
                    <a:pt x="1802" y="68"/>
                  </a:lnTo>
                  <a:lnTo>
                    <a:pt x="1746" y="83"/>
                  </a:lnTo>
                  <a:lnTo>
                    <a:pt x="1842" y="72"/>
                  </a:lnTo>
                  <a:lnTo>
                    <a:pt x="1951" y="104"/>
                  </a:lnTo>
                  <a:lnTo>
                    <a:pt x="1789" y="156"/>
                  </a:lnTo>
                  <a:lnTo>
                    <a:pt x="1529" y="152"/>
                  </a:lnTo>
                  <a:lnTo>
                    <a:pt x="1591" y="161"/>
                  </a:lnTo>
                  <a:lnTo>
                    <a:pt x="1482" y="184"/>
                  </a:lnTo>
                  <a:lnTo>
                    <a:pt x="1482" y="207"/>
                  </a:lnTo>
                  <a:lnTo>
                    <a:pt x="1767" y="168"/>
                  </a:lnTo>
                  <a:lnTo>
                    <a:pt x="1790" y="185"/>
                  </a:lnTo>
                  <a:lnTo>
                    <a:pt x="1732" y="223"/>
                  </a:lnTo>
                  <a:lnTo>
                    <a:pt x="1912" y="161"/>
                  </a:lnTo>
                  <a:lnTo>
                    <a:pt x="1923" y="221"/>
                  </a:lnTo>
                  <a:lnTo>
                    <a:pt x="1833" y="328"/>
                  </a:lnTo>
                  <a:lnTo>
                    <a:pt x="2009" y="204"/>
                  </a:lnTo>
                  <a:lnTo>
                    <a:pt x="2006" y="223"/>
                  </a:lnTo>
                  <a:lnTo>
                    <a:pt x="2090" y="222"/>
                  </a:lnTo>
                  <a:lnTo>
                    <a:pt x="2116" y="184"/>
                  </a:lnTo>
                  <a:lnTo>
                    <a:pt x="2206" y="176"/>
                  </a:lnTo>
                  <a:lnTo>
                    <a:pt x="2319" y="211"/>
                  </a:lnTo>
                  <a:lnTo>
                    <a:pt x="2207" y="265"/>
                  </a:lnTo>
                  <a:lnTo>
                    <a:pt x="2214" y="286"/>
                  </a:lnTo>
                  <a:lnTo>
                    <a:pt x="1963" y="317"/>
                  </a:lnTo>
                  <a:lnTo>
                    <a:pt x="2166" y="319"/>
                  </a:lnTo>
                  <a:lnTo>
                    <a:pt x="2002" y="364"/>
                  </a:lnTo>
                  <a:lnTo>
                    <a:pt x="2013" y="394"/>
                  </a:lnTo>
                  <a:lnTo>
                    <a:pt x="2122" y="364"/>
                  </a:lnTo>
                  <a:lnTo>
                    <a:pt x="2043" y="405"/>
                  </a:lnTo>
                  <a:lnTo>
                    <a:pt x="2033" y="459"/>
                  </a:lnTo>
                  <a:lnTo>
                    <a:pt x="2056" y="445"/>
                  </a:lnTo>
                  <a:lnTo>
                    <a:pt x="1981" y="493"/>
                  </a:lnTo>
                  <a:lnTo>
                    <a:pt x="1954" y="593"/>
                  </a:lnTo>
                  <a:lnTo>
                    <a:pt x="1996" y="571"/>
                  </a:lnTo>
                  <a:lnTo>
                    <a:pt x="2050" y="593"/>
                  </a:lnTo>
                  <a:lnTo>
                    <a:pt x="1998" y="593"/>
                  </a:lnTo>
                  <a:lnTo>
                    <a:pt x="1998" y="622"/>
                  </a:lnTo>
                  <a:lnTo>
                    <a:pt x="2088" y="635"/>
                  </a:lnTo>
                  <a:lnTo>
                    <a:pt x="2090" y="672"/>
                  </a:lnTo>
                  <a:lnTo>
                    <a:pt x="1959" y="664"/>
                  </a:lnTo>
                  <a:lnTo>
                    <a:pt x="1996" y="682"/>
                  </a:lnTo>
                  <a:lnTo>
                    <a:pt x="1919" y="693"/>
                  </a:lnTo>
                  <a:lnTo>
                    <a:pt x="1959" y="732"/>
                  </a:lnTo>
                  <a:lnTo>
                    <a:pt x="2027" y="735"/>
                  </a:lnTo>
                  <a:lnTo>
                    <a:pt x="1986" y="758"/>
                  </a:lnTo>
                  <a:lnTo>
                    <a:pt x="2039" y="779"/>
                  </a:lnTo>
                  <a:lnTo>
                    <a:pt x="2037" y="829"/>
                  </a:lnTo>
                  <a:lnTo>
                    <a:pt x="1941" y="800"/>
                  </a:lnTo>
                  <a:lnTo>
                    <a:pt x="1997" y="827"/>
                  </a:lnTo>
                  <a:lnTo>
                    <a:pt x="1961" y="844"/>
                  </a:lnTo>
                  <a:lnTo>
                    <a:pt x="1996" y="842"/>
                  </a:lnTo>
                  <a:lnTo>
                    <a:pt x="1986" y="874"/>
                  </a:lnTo>
                  <a:lnTo>
                    <a:pt x="2054" y="890"/>
                  </a:lnTo>
                  <a:lnTo>
                    <a:pt x="1947" y="881"/>
                  </a:lnTo>
                  <a:lnTo>
                    <a:pt x="1923" y="900"/>
                  </a:lnTo>
                  <a:lnTo>
                    <a:pt x="2009" y="942"/>
                  </a:lnTo>
                  <a:lnTo>
                    <a:pt x="1997" y="974"/>
                  </a:lnTo>
                  <a:lnTo>
                    <a:pt x="1926" y="994"/>
                  </a:lnTo>
                  <a:lnTo>
                    <a:pt x="1861" y="947"/>
                  </a:lnTo>
                  <a:lnTo>
                    <a:pt x="1758" y="986"/>
                  </a:lnTo>
                  <a:lnTo>
                    <a:pt x="1830" y="1013"/>
                  </a:lnTo>
                  <a:lnTo>
                    <a:pt x="1762" y="1038"/>
                  </a:lnTo>
                  <a:lnTo>
                    <a:pt x="1837" y="1040"/>
                  </a:lnTo>
                  <a:lnTo>
                    <a:pt x="1813" y="1090"/>
                  </a:lnTo>
                  <a:lnTo>
                    <a:pt x="1842" y="1061"/>
                  </a:lnTo>
                  <a:lnTo>
                    <a:pt x="1923" y="1101"/>
                  </a:lnTo>
                  <a:lnTo>
                    <a:pt x="1897" y="1135"/>
                  </a:lnTo>
                  <a:lnTo>
                    <a:pt x="1947" y="1122"/>
                  </a:lnTo>
                  <a:lnTo>
                    <a:pt x="1923" y="1155"/>
                  </a:lnTo>
                  <a:lnTo>
                    <a:pt x="1957" y="1139"/>
                  </a:lnTo>
                  <a:lnTo>
                    <a:pt x="1961" y="1223"/>
                  </a:lnTo>
                  <a:lnTo>
                    <a:pt x="1923" y="1192"/>
                  </a:lnTo>
                  <a:lnTo>
                    <a:pt x="1923" y="1223"/>
                  </a:lnTo>
                  <a:lnTo>
                    <a:pt x="1889" y="1220"/>
                  </a:lnTo>
                  <a:lnTo>
                    <a:pt x="1842" y="1151"/>
                  </a:lnTo>
                  <a:lnTo>
                    <a:pt x="1732" y="1113"/>
                  </a:lnTo>
                  <a:lnTo>
                    <a:pt x="1808" y="1158"/>
                  </a:lnTo>
                  <a:lnTo>
                    <a:pt x="1706" y="1182"/>
                  </a:lnTo>
                  <a:lnTo>
                    <a:pt x="1678" y="1223"/>
                  </a:lnTo>
                  <a:lnTo>
                    <a:pt x="1774" y="1232"/>
                  </a:lnTo>
                  <a:lnTo>
                    <a:pt x="1692" y="1255"/>
                  </a:lnTo>
                  <a:lnTo>
                    <a:pt x="1814" y="1227"/>
                  </a:lnTo>
                  <a:lnTo>
                    <a:pt x="1932" y="1264"/>
                  </a:lnTo>
                  <a:lnTo>
                    <a:pt x="1779" y="1360"/>
                  </a:lnTo>
                  <a:lnTo>
                    <a:pt x="1631" y="1402"/>
                  </a:lnTo>
                  <a:lnTo>
                    <a:pt x="1579" y="1406"/>
                  </a:lnTo>
                  <a:lnTo>
                    <a:pt x="1543" y="1361"/>
                  </a:lnTo>
                  <a:lnTo>
                    <a:pt x="1559" y="1406"/>
                  </a:lnTo>
                  <a:lnTo>
                    <a:pt x="1516" y="1431"/>
                  </a:lnTo>
                  <a:lnTo>
                    <a:pt x="1462" y="1535"/>
                  </a:lnTo>
                  <a:lnTo>
                    <a:pt x="1417" y="1531"/>
                  </a:lnTo>
                  <a:lnTo>
                    <a:pt x="1407" y="1564"/>
                  </a:lnTo>
                  <a:lnTo>
                    <a:pt x="1365" y="1571"/>
                  </a:lnTo>
                  <a:lnTo>
                    <a:pt x="1339" y="1557"/>
                  </a:lnTo>
                  <a:lnTo>
                    <a:pt x="1372" y="1537"/>
                  </a:lnTo>
                  <a:lnTo>
                    <a:pt x="1338" y="1531"/>
                  </a:lnTo>
                  <a:lnTo>
                    <a:pt x="1324" y="1587"/>
                  </a:lnTo>
                  <a:lnTo>
                    <a:pt x="1251" y="1591"/>
                  </a:lnTo>
                  <a:lnTo>
                    <a:pt x="1253" y="1634"/>
                  </a:lnTo>
                  <a:lnTo>
                    <a:pt x="1213" y="1637"/>
                  </a:lnTo>
                  <a:lnTo>
                    <a:pt x="1247" y="1672"/>
                  </a:lnTo>
                  <a:lnTo>
                    <a:pt x="1199" y="1680"/>
                  </a:lnTo>
                  <a:lnTo>
                    <a:pt x="1236" y="1717"/>
                  </a:lnTo>
                  <a:lnTo>
                    <a:pt x="1204" y="1717"/>
                  </a:lnTo>
                  <a:lnTo>
                    <a:pt x="1230" y="1726"/>
                  </a:lnTo>
                  <a:lnTo>
                    <a:pt x="1204" y="1768"/>
                  </a:lnTo>
                  <a:lnTo>
                    <a:pt x="1181" y="1761"/>
                  </a:lnTo>
                  <a:lnTo>
                    <a:pt x="1199" y="1779"/>
                  </a:lnTo>
                  <a:lnTo>
                    <a:pt x="1152" y="1797"/>
                  </a:lnTo>
                  <a:lnTo>
                    <a:pt x="1181" y="1856"/>
                  </a:lnTo>
                  <a:lnTo>
                    <a:pt x="1152" y="1935"/>
                  </a:lnTo>
                  <a:lnTo>
                    <a:pt x="1118" y="1936"/>
                  </a:lnTo>
                  <a:lnTo>
                    <a:pt x="1143" y="1964"/>
                  </a:lnTo>
                  <a:lnTo>
                    <a:pt x="1065" y="1964"/>
                  </a:lnTo>
                  <a:lnTo>
                    <a:pt x="1056" y="1910"/>
                  </a:lnTo>
                  <a:lnTo>
                    <a:pt x="945" y="1918"/>
                  </a:lnTo>
                  <a:lnTo>
                    <a:pt x="973" y="1903"/>
                  </a:lnTo>
                  <a:lnTo>
                    <a:pt x="917" y="1883"/>
                  </a:lnTo>
                  <a:lnTo>
                    <a:pt x="941" y="1874"/>
                  </a:lnTo>
                  <a:lnTo>
                    <a:pt x="901" y="1874"/>
                  </a:lnTo>
                  <a:lnTo>
                    <a:pt x="918" y="1832"/>
                  </a:lnTo>
                  <a:lnTo>
                    <a:pt x="892" y="1840"/>
                  </a:lnTo>
                  <a:lnTo>
                    <a:pt x="821" y="1726"/>
                  </a:lnTo>
                  <a:lnTo>
                    <a:pt x="821" y="1694"/>
                  </a:lnTo>
                  <a:lnTo>
                    <a:pt x="877" y="1656"/>
                  </a:lnTo>
                  <a:lnTo>
                    <a:pt x="854" y="1645"/>
                  </a:lnTo>
                  <a:lnTo>
                    <a:pt x="798" y="1687"/>
                  </a:lnTo>
                  <a:lnTo>
                    <a:pt x="798" y="1602"/>
                  </a:lnTo>
                  <a:lnTo>
                    <a:pt x="747" y="1557"/>
                  </a:lnTo>
                  <a:lnTo>
                    <a:pt x="763" y="1492"/>
                  </a:lnTo>
                  <a:lnTo>
                    <a:pt x="729" y="1466"/>
                  </a:lnTo>
                  <a:lnTo>
                    <a:pt x="774" y="1410"/>
                  </a:lnTo>
                  <a:lnTo>
                    <a:pt x="747" y="1402"/>
                  </a:lnTo>
                  <a:lnTo>
                    <a:pt x="839" y="1402"/>
                  </a:lnTo>
                  <a:lnTo>
                    <a:pt x="830" y="1379"/>
                  </a:lnTo>
                  <a:lnTo>
                    <a:pt x="769" y="1381"/>
                  </a:lnTo>
                  <a:lnTo>
                    <a:pt x="861" y="1331"/>
                  </a:lnTo>
                  <a:lnTo>
                    <a:pt x="839" y="1314"/>
                  </a:lnTo>
                  <a:lnTo>
                    <a:pt x="861" y="1255"/>
                  </a:lnTo>
                  <a:lnTo>
                    <a:pt x="785" y="1254"/>
                  </a:lnTo>
                  <a:lnTo>
                    <a:pt x="703" y="1207"/>
                  </a:lnTo>
                  <a:lnTo>
                    <a:pt x="854" y="1232"/>
                  </a:lnTo>
                  <a:lnTo>
                    <a:pt x="828" y="1211"/>
                  </a:lnTo>
                  <a:lnTo>
                    <a:pt x="854" y="1203"/>
                  </a:lnTo>
                  <a:lnTo>
                    <a:pt x="793" y="1168"/>
                  </a:lnTo>
                  <a:lnTo>
                    <a:pt x="814" y="1151"/>
                  </a:lnTo>
                  <a:lnTo>
                    <a:pt x="782" y="1163"/>
                  </a:lnTo>
                  <a:lnTo>
                    <a:pt x="804" y="1142"/>
                  </a:lnTo>
                  <a:lnTo>
                    <a:pt x="765" y="1145"/>
                  </a:lnTo>
                  <a:lnTo>
                    <a:pt x="808" y="1126"/>
                  </a:lnTo>
                  <a:lnTo>
                    <a:pt x="740" y="1099"/>
                  </a:lnTo>
                  <a:lnTo>
                    <a:pt x="726" y="1142"/>
                  </a:lnTo>
                  <a:lnTo>
                    <a:pt x="669" y="1145"/>
                  </a:lnTo>
                  <a:lnTo>
                    <a:pt x="659" y="1126"/>
                  </a:lnTo>
                  <a:lnTo>
                    <a:pt x="698" y="1099"/>
                  </a:lnTo>
                  <a:lnTo>
                    <a:pt x="667" y="1099"/>
                  </a:lnTo>
                  <a:lnTo>
                    <a:pt x="703" y="1023"/>
                  </a:lnTo>
                  <a:lnTo>
                    <a:pt x="661" y="1011"/>
                  </a:lnTo>
                  <a:lnTo>
                    <a:pt x="680" y="978"/>
                  </a:lnTo>
                  <a:lnTo>
                    <a:pt x="618" y="889"/>
                  </a:lnTo>
                  <a:lnTo>
                    <a:pt x="637" y="888"/>
                  </a:lnTo>
                  <a:lnTo>
                    <a:pt x="554" y="808"/>
                  </a:lnTo>
                  <a:lnTo>
                    <a:pt x="554" y="779"/>
                  </a:lnTo>
                  <a:lnTo>
                    <a:pt x="461" y="741"/>
                  </a:lnTo>
                  <a:lnTo>
                    <a:pt x="376" y="720"/>
                  </a:lnTo>
                  <a:lnTo>
                    <a:pt x="293" y="756"/>
                  </a:lnTo>
                  <a:lnTo>
                    <a:pt x="230" y="732"/>
                  </a:lnTo>
                  <a:lnTo>
                    <a:pt x="254" y="762"/>
                  </a:lnTo>
                  <a:lnTo>
                    <a:pt x="188" y="748"/>
                  </a:lnTo>
                  <a:lnTo>
                    <a:pt x="128" y="718"/>
                  </a:lnTo>
                  <a:lnTo>
                    <a:pt x="188" y="693"/>
                  </a:lnTo>
                  <a:lnTo>
                    <a:pt x="57" y="664"/>
                  </a:lnTo>
                  <a:lnTo>
                    <a:pt x="105" y="639"/>
                  </a:lnTo>
                  <a:lnTo>
                    <a:pt x="261" y="647"/>
                  </a:lnTo>
                  <a:lnTo>
                    <a:pt x="275" y="637"/>
                  </a:lnTo>
                  <a:lnTo>
                    <a:pt x="251" y="620"/>
                  </a:lnTo>
                  <a:lnTo>
                    <a:pt x="274" y="605"/>
                  </a:lnTo>
                  <a:lnTo>
                    <a:pt x="138" y="616"/>
                  </a:lnTo>
                  <a:lnTo>
                    <a:pt x="0" y="55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79" name="Freeform 294">
              <a:extLst>
                <a:ext uri="{FF2B5EF4-FFF2-40B4-BE49-F238E27FC236}">
                  <a16:creationId xmlns:a16="http://schemas.microsoft.com/office/drawing/2014/main" id="{8C408A7B-06E6-4583-8C3D-3E5FD223DA08}"/>
                </a:ext>
              </a:extLst>
            </p:cNvPr>
            <p:cNvSpPr>
              <a:spLocks/>
            </p:cNvSpPr>
            <p:nvPr/>
          </p:nvSpPr>
          <p:spPr bwMode="auto">
            <a:xfrm>
              <a:off x="6321602" y="3601686"/>
              <a:ext cx="72443" cy="87515"/>
            </a:xfrm>
            <a:custGeom>
              <a:avLst/>
              <a:gdLst>
                <a:gd name="T0" fmla="*/ 0 w 154"/>
                <a:gd name="T1" fmla="*/ 4 h 190"/>
                <a:gd name="T2" fmla="*/ 1 w 154"/>
                <a:gd name="T3" fmla="*/ 2 h 190"/>
                <a:gd name="T4" fmla="*/ 2 w 154"/>
                <a:gd name="T5" fmla="*/ 2 h 190"/>
                <a:gd name="T6" fmla="*/ 1 w 154"/>
                <a:gd name="T7" fmla="*/ 1 h 190"/>
                <a:gd name="T8" fmla="*/ 3 w 154"/>
                <a:gd name="T9" fmla="*/ 0 h 190"/>
                <a:gd name="T10" fmla="*/ 3 w 154"/>
                <a:gd name="T11" fmla="*/ 2 h 190"/>
                <a:gd name="T12" fmla="*/ 3 w 154"/>
                <a:gd name="T13" fmla="*/ 2 h 190"/>
                <a:gd name="T14" fmla="*/ 3 w 154"/>
                <a:gd name="T15" fmla="*/ 4 h 190"/>
                <a:gd name="T16" fmla="*/ 2 w 154"/>
                <a:gd name="T17" fmla="*/ 5 h 190"/>
                <a:gd name="T18" fmla="*/ 0 w 154"/>
                <a:gd name="T19" fmla="*/ 4 h 1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4"/>
                <a:gd name="T31" fmla="*/ 0 h 190"/>
                <a:gd name="T32" fmla="*/ 154 w 154"/>
                <a:gd name="T33" fmla="*/ 190 h 1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4" h="190">
                  <a:moveTo>
                    <a:pt x="0" y="154"/>
                  </a:moveTo>
                  <a:lnTo>
                    <a:pt x="35" y="83"/>
                  </a:lnTo>
                  <a:lnTo>
                    <a:pt x="74" y="82"/>
                  </a:lnTo>
                  <a:lnTo>
                    <a:pt x="33" y="24"/>
                  </a:lnTo>
                  <a:lnTo>
                    <a:pt x="123" y="0"/>
                  </a:lnTo>
                  <a:lnTo>
                    <a:pt x="134" y="90"/>
                  </a:lnTo>
                  <a:lnTo>
                    <a:pt x="154" y="98"/>
                  </a:lnTo>
                  <a:lnTo>
                    <a:pt x="114" y="158"/>
                  </a:lnTo>
                  <a:lnTo>
                    <a:pt x="87" y="190"/>
                  </a:lnTo>
                  <a:lnTo>
                    <a:pt x="0" y="15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80" name="Freeform 295">
              <a:extLst>
                <a:ext uri="{FF2B5EF4-FFF2-40B4-BE49-F238E27FC236}">
                  <a16:creationId xmlns:a16="http://schemas.microsoft.com/office/drawing/2014/main" id="{5F70DC7B-9E40-423A-843C-DDB990404729}"/>
                </a:ext>
              </a:extLst>
            </p:cNvPr>
            <p:cNvSpPr>
              <a:spLocks/>
            </p:cNvSpPr>
            <p:nvPr/>
          </p:nvSpPr>
          <p:spPr bwMode="auto">
            <a:xfrm>
              <a:off x="6891039" y="3797400"/>
              <a:ext cx="85921" cy="136841"/>
            </a:xfrm>
            <a:custGeom>
              <a:avLst/>
              <a:gdLst>
                <a:gd name="T0" fmla="*/ 0 w 181"/>
                <a:gd name="T1" fmla="*/ 2 h 301"/>
                <a:gd name="T2" fmla="*/ 1 w 181"/>
                <a:gd name="T3" fmla="*/ 3 h 301"/>
                <a:gd name="T4" fmla="*/ 1 w 181"/>
                <a:gd name="T5" fmla="*/ 4 h 301"/>
                <a:gd name="T6" fmla="*/ 1 w 181"/>
                <a:gd name="T7" fmla="*/ 6 h 301"/>
                <a:gd name="T8" fmla="*/ 2 w 181"/>
                <a:gd name="T9" fmla="*/ 7 h 301"/>
                <a:gd name="T10" fmla="*/ 4 w 181"/>
                <a:gd name="T11" fmla="*/ 7 h 301"/>
                <a:gd name="T12" fmla="*/ 3 w 181"/>
                <a:gd name="T13" fmla="*/ 4 h 301"/>
                <a:gd name="T14" fmla="*/ 4 w 181"/>
                <a:gd name="T15" fmla="*/ 3 h 301"/>
                <a:gd name="T16" fmla="*/ 1 w 181"/>
                <a:gd name="T17" fmla="*/ 0 h 301"/>
                <a:gd name="T18" fmla="*/ 1 w 181"/>
                <a:gd name="T19" fmla="*/ 1 h 301"/>
                <a:gd name="T20" fmla="*/ 1 w 181"/>
                <a:gd name="T21" fmla="*/ 1 h 301"/>
                <a:gd name="T22" fmla="*/ 0 w 181"/>
                <a:gd name="T23" fmla="*/ 2 h 3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1"/>
                <a:gd name="T37" fmla="*/ 0 h 301"/>
                <a:gd name="T38" fmla="*/ 181 w 181"/>
                <a:gd name="T39" fmla="*/ 301 h 30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1" h="301">
                  <a:moveTo>
                    <a:pt x="0" y="100"/>
                  </a:moveTo>
                  <a:lnTo>
                    <a:pt x="30" y="140"/>
                  </a:lnTo>
                  <a:lnTo>
                    <a:pt x="59" y="171"/>
                  </a:lnTo>
                  <a:lnTo>
                    <a:pt x="52" y="255"/>
                  </a:lnTo>
                  <a:lnTo>
                    <a:pt x="75" y="301"/>
                  </a:lnTo>
                  <a:lnTo>
                    <a:pt x="181" y="284"/>
                  </a:lnTo>
                  <a:lnTo>
                    <a:pt x="119" y="190"/>
                  </a:lnTo>
                  <a:lnTo>
                    <a:pt x="163" y="111"/>
                  </a:lnTo>
                  <a:lnTo>
                    <a:pt x="53" y="0"/>
                  </a:lnTo>
                  <a:lnTo>
                    <a:pt x="20" y="32"/>
                  </a:lnTo>
                  <a:lnTo>
                    <a:pt x="34" y="61"/>
                  </a:lnTo>
                  <a:lnTo>
                    <a:pt x="0" y="10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81" name="Freeform 296">
              <a:extLst>
                <a:ext uri="{FF2B5EF4-FFF2-40B4-BE49-F238E27FC236}">
                  <a16:creationId xmlns:a16="http://schemas.microsoft.com/office/drawing/2014/main" id="{E3534442-4205-4B6A-BA61-46B4D2F321F4}"/>
                </a:ext>
              </a:extLst>
            </p:cNvPr>
            <p:cNvSpPr>
              <a:spLocks/>
            </p:cNvSpPr>
            <p:nvPr/>
          </p:nvSpPr>
          <p:spPr bwMode="auto">
            <a:xfrm>
              <a:off x="6650123" y="3561906"/>
              <a:ext cx="48857" cy="36597"/>
            </a:xfrm>
            <a:custGeom>
              <a:avLst/>
              <a:gdLst>
                <a:gd name="T0" fmla="*/ 0 w 99"/>
                <a:gd name="T1" fmla="*/ 1 h 82"/>
                <a:gd name="T2" fmla="*/ 2 w 99"/>
                <a:gd name="T3" fmla="*/ 1 h 82"/>
                <a:gd name="T4" fmla="*/ 1 w 99"/>
                <a:gd name="T5" fmla="*/ 0 h 82"/>
                <a:gd name="T6" fmla="*/ 2 w 99"/>
                <a:gd name="T7" fmla="*/ 0 h 82"/>
                <a:gd name="T8" fmla="*/ 2 w 99"/>
                <a:gd name="T9" fmla="*/ 2 h 82"/>
                <a:gd name="T10" fmla="*/ 0 w 99"/>
                <a:gd name="T11" fmla="*/ 1 h 82"/>
                <a:gd name="T12" fmla="*/ 0 60000 65536"/>
                <a:gd name="T13" fmla="*/ 0 60000 65536"/>
                <a:gd name="T14" fmla="*/ 0 60000 65536"/>
                <a:gd name="T15" fmla="*/ 0 60000 65536"/>
                <a:gd name="T16" fmla="*/ 0 60000 65536"/>
                <a:gd name="T17" fmla="*/ 0 60000 65536"/>
                <a:gd name="T18" fmla="*/ 0 w 99"/>
                <a:gd name="T19" fmla="*/ 0 h 82"/>
                <a:gd name="T20" fmla="*/ 99 w 99"/>
                <a:gd name="T21" fmla="*/ 82 h 82"/>
              </a:gdLst>
              <a:ahLst/>
              <a:cxnLst>
                <a:cxn ang="T12">
                  <a:pos x="T0" y="T1"/>
                </a:cxn>
                <a:cxn ang="T13">
                  <a:pos x="T2" y="T3"/>
                </a:cxn>
                <a:cxn ang="T14">
                  <a:pos x="T4" y="T5"/>
                </a:cxn>
                <a:cxn ang="T15">
                  <a:pos x="T6" y="T7"/>
                </a:cxn>
                <a:cxn ang="T16">
                  <a:pos x="T8" y="T9"/>
                </a:cxn>
                <a:cxn ang="T17">
                  <a:pos x="T10" y="T11"/>
                </a:cxn>
              </a:cxnLst>
              <a:rect l="T18" t="T19" r="T20" b="T21"/>
              <a:pathLst>
                <a:path w="99" h="82">
                  <a:moveTo>
                    <a:pt x="0" y="63"/>
                  </a:moveTo>
                  <a:lnTo>
                    <a:pt x="74" y="60"/>
                  </a:lnTo>
                  <a:lnTo>
                    <a:pt x="37" y="6"/>
                  </a:lnTo>
                  <a:lnTo>
                    <a:pt x="99" y="0"/>
                  </a:lnTo>
                  <a:lnTo>
                    <a:pt x="99" y="82"/>
                  </a:lnTo>
                  <a:lnTo>
                    <a:pt x="0" y="6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82" name="Freeform 297">
              <a:extLst>
                <a:ext uri="{FF2B5EF4-FFF2-40B4-BE49-F238E27FC236}">
                  <a16:creationId xmlns:a16="http://schemas.microsoft.com/office/drawing/2014/main" id="{1DECB4CC-D152-44D5-B2DE-B7F93117018F}"/>
                </a:ext>
              </a:extLst>
            </p:cNvPr>
            <p:cNvSpPr>
              <a:spLocks/>
            </p:cNvSpPr>
            <p:nvPr/>
          </p:nvSpPr>
          <p:spPr bwMode="auto">
            <a:xfrm>
              <a:off x="6375513" y="3643056"/>
              <a:ext cx="111192" cy="60465"/>
            </a:xfrm>
            <a:custGeom>
              <a:avLst/>
              <a:gdLst>
                <a:gd name="T0" fmla="*/ 0 w 231"/>
                <a:gd name="T1" fmla="*/ 1 h 133"/>
                <a:gd name="T2" fmla="*/ 1 w 231"/>
                <a:gd name="T3" fmla="*/ 0 h 133"/>
                <a:gd name="T4" fmla="*/ 4 w 231"/>
                <a:gd name="T5" fmla="*/ 0 h 133"/>
                <a:gd name="T6" fmla="*/ 5 w 231"/>
                <a:gd name="T7" fmla="*/ 1 h 133"/>
                <a:gd name="T8" fmla="*/ 4 w 231"/>
                <a:gd name="T9" fmla="*/ 1 h 133"/>
                <a:gd name="T10" fmla="*/ 2 w 231"/>
                <a:gd name="T11" fmla="*/ 3 h 133"/>
                <a:gd name="T12" fmla="*/ 1 w 231"/>
                <a:gd name="T13" fmla="*/ 3 h 133"/>
                <a:gd name="T14" fmla="*/ 0 w 231"/>
                <a:gd name="T15" fmla="*/ 1 h 133"/>
                <a:gd name="T16" fmla="*/ 0 60000 65536"/>
                <a:gd name="T17" fmla="*/ 0 60000 65536"/>
                <a:gd name="T18" fmla="*/ 0 60000 65536"/>
                <a:gd name="T19" fmla="*/ 0 60000 65536"/>
                <a:gd name="T20" fmla="*/ 0 60000 65536"/>
                <a:gd name="T21" fmla="*/ 0 60000 65536"/>
                <a:gd name="T22" fmla="*/ 0 60000 65536"/>
                <a:gd name="T23" fmla="*/ 0 60000 65536"/>
                <a:gd name="T24" fmla="*/ 0 w 231"/>
                <a:gd name="T25" fmla="*/ 0 h 133"/>
                <a:gd name="T26" fmla="*/ 231 w 231"/>
                <a:gd name="T27" fmla="*/ 133 h 1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1" h="133">
                  <a:moveTo>
                    <a:pt x="0" y="68"/>
                  </a:moveTo>
                  <a:lnTo>
                    <a:pt x="40" y="8"/>
                  </a:lnTo>
                  <a:lnTo>
                    <a:pt x="163" y="0"/>
                  </a:lnTo>
                  <a:lnTo>
                    <a:pt x="231" y="42"/>
                  </a:lnTo>
                  <a:lnTo>
                    <a:pt x="176" y="52"/>
                  </a:lnTo>
                  <a:lnTo>
                    <a:pt x="79" y="133"/>
                  </a:lnTo>
                  <a:lnTo>
                    <a:pt x="62" y="112"/>
                  </a:lnTo>
                  <a:lnTo>
                    <a:pt x="0" y="6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83" name="Freeform 298">
              <a:extLst>
                <a:ext uri="{FF2B5EF4-FFF2-40B4-BE49-F238E27FC236}">
                  <a16:creationId xmlns:a16="http://schemas.microsoft.com/office/drawing/2014/main" id="{20D138C0-C321-4810-9CA6-65B2EAB787D0}"/>
                </a:ext>
              </a:extLst>
            </p:cNvPr>
            <p:cNvSpPr>
              <a:spLocks/>
            </p:cNvSpPr>
            <p:nvPr/>
          </p:nvSpPr>
          <p:spPr bwMode="auto">
            <a:xfrm>
              <a:off x="7563243" y="2389208"/>
              <a:ext cx="202167" cy="103427"/>
            </a:xfrm>
            <a:custGeom>
              <a:avLst/>
              <a:gdLst>
                <a:gd name="T0" fmla="*/ 0 w 420"/>
                <a:gd name="T1" fmla="*/ 2 h 223"/>
                <a:gd name="T2" fmla="*/ 1 w 420"/>
                <a:gd name="T3" fmla="*/ 2 h 223"/>
                <a:gd name="T4" fmla="*/ 0 w 420"/>
                <a:gd name="T5" fmla="*/ 1 h 223"/>
                <a:gd name="T6" fmla="*/ 1 w 420"/>
                <a:gd name="T7" fmla="*/ 1 h 223"/>
                <a:gd name="T8" fmla="*/ 1 w 420"/>
                <a:gd name="T9" fmla="*/ 1 h 223"/>
                <a:gd name="T10" fmla="*/ 2 w 420"/>
                <a:gd name="T11" fmla="*/ 1 h 223"/>
                <a:gd name="T12" fmla="*/ 1 w 420"/>
                <a:gd name="T13" fmla="*/ 0 h 223"/>
                <a:gd name="T14" fmla="*/ 3 w 420"/>
                <a:gd name="T15" fmla="*/ 1 h 223"/>
                <a:gd name="T16" fmla="*/ 3 w 420"/>
                <a:gd name="T17" fmla="*/ 2 h 223"/>
                <a:gd name="T18" fmla="*/ 4 w 420"/>
                <a:gd name="T19" fmla="*/ 1 h 223"/>
                <a:gd name="T20" fmla="*/ 5 w 420"/>
                <a:gd name="T21" fmla="*/ 1 h 223"/>
                <a:gd name="T22" fmla="*/ 5 w 420"/>
                <a:gd name="T23" fmla="*/ 1 h 223"/>
                <a:gd name="T24" fmla="*/ 6 w 420"/>
                <a:gd name="T25" fmla="*/ 1 h 223"/>
                <a:gd name="T26" fmla="*/ 5 w 420"/>
                <a:gd name="T27" fmla="*/ 1 h 223"/>
                <a:gd name="T28" fmla="*/ 7 w 420"/>
                <a:gd name="T29" fmla="*/ 1 h 223"/>
                <a:gd name="T30" fmla="*/ 7 w 420"/>
                <a:gd name="T31" fmla="*/ 0 h 223"/>
                <a:gd name="T32" fmla="*/ 8 w 420"/>
                <a:gd name="T33" fmla="*/ 1 h 223"/>
                <a:gd name="T34" fmla="*/ 9 w 420"/>
                <a:gd name="T35" fmla="*/ 0 h 223"/>
                <a:gd name="T36" fmla="*/ 8 w 420"/>
                <a:gd name="T37" fmla="*/ 1 h 223"/>
                <a:gd name="T38" fmla="*/ 10 w 420"/>
                <a:gd name="T39" fmla="*/ 3 h 223"/>
                <a:gd name="T40" fmla="*/ 9 w 420"/>
                <a:gd name="T41" fmla="*/ 4 h 223"/>
                <a:gd name="T42" fmla="*/ 5 w 420"/>
                <a:gd name="T43" fmla="*/ 6 h 223"/>
                <a:gd name="T44" fmla="*/ 2 w 420"/>
                <a:gd name="T45" fmla="*/ 5 h 223"/>
                <a:gd name="T46" fmla="*/ 3 w 420"/>
                <a:gd name="T47" fmla="*/ 3 h 223"/>
                <a:gd name="T48" fmla="*/ 1 w 420"/>
                <a:gd name="T49" fmla="*/ 3 h 223"/>
                <a:gd name="T50" fmla="*/ 3 w 420"/>
                <a:gd name="T51" fmla="*/ 3 h 223"/>
                <a:gd name="T52" fmla="*/ 2 w 420"/>
                <a:gd name="T53" fmla="*/ 2 h 223"/>
                <a:gd name="T54" fmla="*/ 3 w 420"/>
                <a:gd name="T55" fmla="*/ 2 h 223"/>
                <a:gd name="T56" fmla="*/ 0 w 420"/>
                <a:gd name="T57" fmla="*/ 2 h 22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20"/>
                <a:gd name="T88" fmla="*/ 0 h 223"/>
                <a:gd name="T89" fmla="*/ 420 w 420"/>
                <a:gd name="T90" fmla="*/ 223 h 22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20" h="223">
                  <a:moveTo>
                    <a:pt x="0" y="79"/>
                  </a:moveTo>
                  <a:lnTo>
                    <a:pt x="29" y="69"/>
                  </a:lnTo>
                  <a:lnTo>
                    <a:pt x="12" y="50"/>
                  </a:lnTo>
                  <a:lnTo>
                    <a:pt x="47" y="62"/>
                  </a:lnTo>
                  <a:lnTo>
                    <a:pt x="31" y="24"/>
                  </a:lnTo>
                  <a:lnTo>
                    <a:pt x="73" y="46"/>
                  </a:lnTo>
                  <a:lnTo>
                    <a:pt x="52" y="2"/>
                  </a:lnTo>
                  <a:lnTo>
                    <a:pt x="116" y="36"/>
                  </a:lnTo>
                  <a:lnTo>
                    <a:pt x="124" y="94"/>
                  </a:lnTo>
                  <a:lnTo>
                    <a:pt x="159" y="31"/>
                  </a:lnTo>
                  <a:lnTo>
                    <a:pt x="193" y="54"/>
                  </a:lnTo>
                  <a:lnTo>
                    <a:pt x="220" y="23"/>
                  </a:lnTo>
                  <a:lnTo>
                    <a:pt x="245" y="63"/>
                  </a:lnTo>
                  <a:lnTo>
                    <a:pt x="238" y="24"/>
                  </a:lnTo>
                  <a:lnTo>
                    <a:pt x="305" y="24"/>
                  </a:lnTo>
                  <a:lnTo>
                    <a:pt x="316" y="0"/>
                  </a:lnTo>
                  <a:lnTo>
                    <a:pt x="346" y="23"/>
                  </a:lnTo>
                  <a:lnTo>
                    <a:pt x="383" y="14"/>
                  </a:lnTo>
                  <a:lnTo>
                    <a:pt x="356" y="31"/>
                  </a:lnTo>
                  <a:lnTo>
                    <a:pt x="420" y="102"/>
                  </a:lnTo>
                  <a:lnTo>
                    <a:pt x="364" y="165"/>
                  </a:lnTo>
                  <a:lnTo>
                    <a:pt x="209" y="223"/>
                  </a:lnTo>
                  <a:lnTo>
                    <a:pt x="70" y="196"/>
                  </a:lnTo>
                  <a:lnTo>
                    <a:pt x="107" y="139"/>
                  </a:lnTo>
                  <a:lnTo>
                    <a:pt x="23" y="119"/>
                  </a:lnTo>
                  <a:lnTo>
                    <a:pt x="104" y="113"/>
                  </a:lnTo>
                  <a:lnTo>
                    <a:pt x="73" y="97"/>
                  </a:lnTo>
                  <a:lnTo>
                    <a:pt x="105" y="79"/>
                  </a:lnTo>
                  <a:lnTo>
                    <a:pt x="0" y="7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84" name="Freeform 299">
              <a:extLst>
                <a:ext uri="{FF2B5EF4-FFF2-40B4-BE49-F238E27FC236}">
                  <a16:creationId xmlns:a16="http://schemas.microsoft.com/office/drawing/2014/main" id="{7AFFCC4A-2547-4E73-AC13-86B2DE89A85B}"/>
                </a:ext>
              </a:extLst>
            </p:cNvPr>
            <p:cNvSpPr>
              <a:spLocks/>
            </p:cNvSpPr>
            <p:nvPr/>
          </p:nvSpPr>
          <p:spPr bwMode="auto">
            <a:xfrm>
              <a:off x="5868412" y="3288224"/>
              <a:ext cx="552589" cy="385065"/>
            </a:xfrm>
            <a:custGeom>
              <a:avLst/>
              <a:gdLst>
                <a:gd name="T0" fmla="*/ 0 w 1151"/>
                <a:gd name="T1" fmla="*/ 0 h 847"/>
                <a:gd name="T2" fmla="*/ 1 w 1151"/>
                <a:gd name="T3" fmla="*/ 3 h 847"/>
                <a:gd name="T4" fmla="*/ 3 w 1151"/>
                <a:gd name="T5" fmla="*/ 5 h 847"/>
                <a:gd name="T6" fmla="*/ 3 w 1151"/>
                <a:gd name="T7" fmla="*/ 5 h 847"/>
                <a:gd name="T8" fmla="*/ 2 w 1151"/>
                <a:gd name="T9" fmla="*/ 6 h 847"/>
                <a:gd name="T10" fmla="*/ 3 w 1151"/>
                <a:gd name="T11" fmla="*/ 7 h 847"/>
                <a:gd name="T12" fmla="*/ 4 w 1151"/>
                <a:gd name="T13" fmla="*/ 8 h 847"/>
                <a:gd name="T14" fmla="*/ 4 w 1151"/>
                <a:gd name="T15" fmla="*/ 9 h 847"/>
                <a:gd name="T16" fmla="*/ 6 w 1151"/>
                <a:gd name="T17" fmla="*/ 11 h 847"/>
                <a:gd name="T18" fmla="*/ 7 w 1151"/>
                <a:gd name="T19" fmla="*/ 10 h 847"/>
                <a:gd name="T20" fmla="*/ 2 w 1151"/>
                <a:gd name="T21" fmla="*/ 3 h 847"/>
                <a:gd name="T22" fmla="*/ 2 w 1151"/>
                <a:gd name="T23" fmla="*/ 1 h 847"/>
                <a:gd name="T24" fmla="*/ 3 w 1151"/>
                <a:gd name="T25" fmla="*/ 1 h 847"/>
                <a:gd name="T26" fmla="*/ 5 w 1151"/>
                <a:gd name="T27" fmla="*/ 5 h 847"/>
                <a:gd name="T28" fmla="*/ 7 w 1151"/>
                <a:gd name="T29" fmla="*/ 7 h 847"/>
                <a:gd name="T30" fmla="*/ 7 w 1151"/>
                <a:gd name="T31" fmla="*/ 8 h 847"/>
                <a:gd name="T32" fmla="*/ 10 w 1151"/>
                <a:gd name="T33" fmla="*/ 11 h 847"/>
                <a:gd name="T34" fmla="*/ 11 w 1151"/>
                <a:gd name="T35" fmla="*/ 13 h 847"/>
                <a:gd name="T36" fmla="*/ 10 w 1151"/>
                <a:gd name="T37" fmla="*/ 14 h 847"/>
                <a:gd name="T38" fmla="*/ 11 w 1151"/>
                <a:gd name="T39" fmla="*/ 15 h 847"/>
                <a:gd name="T40" fmla="*/ 17 w 1151"/>
                <a:gd name="T41" fmla="*/ 18 h 847"/>
                <a:gd name="T42" fmla="*/ 20 w 1151"/>
                <a:gd name="T43" fmla="*/ 18 h 847"/>
                <a:gd name="T44" fmla="*/ 22 w 1151"/>
                <a:gd name="T45" fmla="*/ 20 h 847"/>
                <a:gd name="T46" fmla="*/ 23 w 1151"/>
                <a:gd name="T47" fmla="*/ 18 h 847"/>
                <a:gd name="T48" fmla="*/ 23 w 1151"/>
                <a:gd name="T49" fmla="*/ 18 h 847"/>
                <a:gd name="T50" fmla="*/ 23 w 1151"/>
                <a:gd name="T51" fmla="*/ 17 h 847"/>
                <a:gd name="T52" fmla="*/ 25 w 1151"/>
                <a:gd name="T53" fmla="*/ 16 h 847"/>
                <a:gd name="T54" fmla="*/ 25 w 1151"/>
                <a:gd name="T55" fmla="*/ 16 h 847"/>
                <a:gd name="T56" fmla="*/ 25 w 1151"/>
                <a:gd name="T57" fmla="*/ 15 h 847"/>
                <a:gd name="T58" fmla="*/ 26 w 1151"/>
                <a:gd name="T59" fmla="*/ 16 h 847"/>
                <a:gd name="T60" fmla="*/ 27 w 1151"/>
                <a:gd name="T61" fmla="*/ 13 h 847"/>
                <a:gd name="T62" fmla="*/ 25 w 1151"/>
                <a:gd name="T63" fmla="*/ 12 h 847"/>
                <a:gd name="T64" fmla="*/ 24 w 1151"/>
                <a:gd name="T65" fmla="*/ 13 h 847"/>
                <a:gd name="T66" fmla="*/ 23 w 1151"/>
                <a:gd name="T67" fmla="*/ 16 h 847"/>
                <a:gd name="T68" fmla="*/ 20 w 1151"/>
                <a:gd name="T69" fmla="*/ 16 h 847"/>
                <a:gd name="T70" fmla="*/ 19 w 1151"/>
                <a:gd name="T71" fmla="*/ 15 h 847"/>
                <a:gd name="T72" fmla="*/ 17 w 1151"/>
                <a:gd name="T73" fmla="*/ 12 h 847"/>
                <a:gd name="T74" fmla="*/ 17 w 1151"/>
                <a:gd name="T75" fmla="*/ 9 h 847"/>
                <a:gd name="T76" fmla="*/ 18 w 1151"/>
                <a:gd name="T77" fmla="*/ 8 h 847"/>
                <a:gd name="T78" fmla="*/ 16 w 1151"/>
                <a:gd name="T79" fmla="*/ 7 h 847"/>
                <a:gd name="T80" fmla="*/ 14 w 1151"/>
                <a:gd name="T81" fmla="*/ 3 h 847"/>
                <a:gd name="T82" fmla="*/ 12 w 1151"/>
                <a:gd name="T83" fmla="*/ 4 h 847"/>
                <a:gd name="T84" fmla="*/ 9 w 1151"/>
                <a:gd name="T85" fmla="*/ 1 h 847"/>
                <a:gd name="T86" fmla="*/ 5 w 1151"/>
                <a:gd name="T87" fmla="*/ 2 h 847"/>
                <a:gd name="T88" fmla="*/ 2 w 1151"/>
                <a:gd name="T89" fmla="*/ 0 h 847"/>
                <a:gd name="T90" fmla="*/ 0 w 1151"/>
                <a:gd name="T91" fmla="*/ 0 h 8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51"/>
                <a:gd name="T139" fmla="*/ 0 h 847"/>
                <a:gd name="T140" fmla="*/ 1151 w 1151"/>
                <a:gd name="T141" fmla="*/ 847 h 8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51" h="847">
                  <a:moveTo>
                    <a:pt x="0" y="9"/>
                  </a:moveTo>
                  <a:lnTo>
                    <a:pt x="55" y="141"/>
                  </a:lnTo>
                  <a:lnTo>
                    <a:pt x="118" y="202"/>
                  </a:lnTo>
                  <a:lnTo>
                    <a:pt x="112" y="238"/>
                  </a:lnTo>
                  <a:lnTo>
                    <a:pt x="80" y="246"/>
                  </a:lnTo>
                  <a:lnTo>
                    <a:pt x="152" y="275"/>
                  </a:lnTo>
                  <a:lnTo>
                    <a:pt x="191" y="334"/>
                  </a:lnTo>
                  <a:lnTo>
                    <a:pt x="190" y="384"/>
                  </a:lnTo>
                  <a:lnTo>
                    <a:pt x="272" y="468"/>
                  </a:lnTo>
                  <a:lnTo>
                    <a:pt x="289" y="438"/>
                  </a:lnTo>
                  <a:lnTo>
                    <a:pt x="97" y="120"/>
                  </a:lnTo>
                  <a:lnTo>
                    <a:pt x="85" y="35"/>
                  </a:lnTo>
                  <a:lnTo>
                    <a:pt x="128" y="58"/>
                  </a:lnTo>
                  <a:lnTo>
                    <a:pt x="196" y="196"/>
                  </a:lnTo>
                  <a:lnTo>
                    <a:pt x="299" y="300"/>
                  </a:lnTo>
                  <a:lnTo>
                    <a:pt x="297" y="339"/>
                  </a:lnTo>
                  <a:lnTo>
                    <a:pt x="439" y="483"/>
                  </a:lnTo>
                  <a:lnTo>
                    <a:pt x="456" y="542"/>
                  </a:lnTo>
                  <a:lnTo>
                    <a:pt x="439" y="583"/>
                  </a:lnTo>
                  <a:lnTo>
                    <a:pt x="473" y="638"/>
                  </a:lnTo>
                  <a:lnTo>
                    <a:pt x="746" y="785"/>
                  </a:lnTo>
                  <a:lnTo>
                    <a:pt x="863" y="775"/>
                  </a:lnTo>
                  <a:lnTo>
                    <a:pt x="941" y="847"/>
                  </a:lnTo>
                  <a:lnTo>
                    <a:pt x="976" y="776"/>
                  </a:lnTo>
                  <a:lnTo>
                    <a:pt x="1015" y="775"/>
                  </a:lnTo>
                  <a:lnTo>
                    <a:pt x="974" y="717"/>
                  </a:lnTo>
                  <a:lnTo>
                    <a:pt x="1064" y="693"/>
                  </a:lnTo>
                  <a:lnTo>
                    <a:pt x="1095" y="668"/>
                  </a:lnTo>
                  <a:lnTo>
                    <a:pt x="1103" y="653"/>
                  </a:lnTo>
                  <a:lnTo>
                    <a:pt x="1112" y="684"/>
                  </a:lnTo>
                  <a:lnTo>
                    <a:pt x="1151" y="544"/>
                  </a:lnTo>
                  <a:lnTo>
                    <a:pt x="1101" y="522"/>
                  </a:lnTo>
                  <a:lnTo>
                    <a:pt x="1016" y="544"/>
                  </a:lnTo>
                  <a:lnTo>
                    <a:pt x="971" y="668"/>
                  </a:lnTo>
                  <a:lnTo>
                    <a:pt x="857" y="678"/>
                  </a:lnTo>
                  <a:lnTo>
                    <a:pt x="814" y="649"/>
                  </a:lnTo>
                  <a:lnTo>
                    <a:pt x="738" y="498"/>
                  </a:lnTo>
                  <a:lnTo>
                    <a:pt x="737" y="384"/>
                  </a:lnTo>
                  <a:lnTo>
                    <a:pt x="762" y="327"/>
                  </a:lnTo>
                  <a:lnTo>
                    <a:pt x="687" y="300"/>
                  </a:lnTo>
                  <a:lnTo>
                    <a:pt x="588" y="139"/>
                  </a:lnTo>
                  <a:lnTo>
                    <a:pt x="509" y="174"/>
                  </a:lnTo>
                  <a:lnTo>
                    <a:pt x="407" y="43"/>
                  </a:lnTo>
                  <a:lnTo>
                    <a:pt x="233" y="70"/>
                  </a:lnTo>
                  <a:lnTo>
                    <a:pt x="87" y="0"/>
                  </a:lnTo>
                  <a:lnTo>
                    <a:pt x="0" y="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85" name="Freeform 300">
              <a:extLst>
                <a:ext uri="{FF2B5EF4-FFF2-40B4-BE49-F238E27FC236}">
                  <a16:creationId xmlns:a16="http://schemas.microsoft.com/office/drawing/2014/main" id="{D7729F4C-09C6-4351-8D2B-C70FA87FD99E}"/>
                </a:ext>
              </a:extLst>
            </p:cNvPr>
            <p:cNvSpPr>
              <a:spLocks/>
            </p:cNvSpPr>
            <p:nvPr/>
          </p:nvSpPr>
          <p:spPr bwMode="auto">
            <a:xfrm>
              <a:off x="6412577" y="3662150"/>
              <a:ext cx="74128" cy="84332"/>
            </a:xfrm>
            <a:custGeom>
              <a:avLst/>
              <a:gdLst>
                <a:gd name="T0" fmla="*/ 0 w 152"/>
                <a:gd name="T1" fmla="*/ 2 h 184"/>
                <a:gd name="T2" fmla="*/ 1 w 152"/>
                <a:gd name="T3" fmla="*/ 4 h 184"/>
                <a:gd name="T4" fmla="*/ 3 w 152"/>
                <a:gd name="T5" fmla="*/ 4 h 184"/>
                <a:gd name="T6" fmla="*/ 4 w 152"/>
                <a:gd name="T7" fmla="*/ 0 h 184"/>
                <a:gd name="T8" fmla="*/ 2 w 152"/>
                <a:gd name="T9" fmla="*/ 0 h 184"/>
                <a:gd name="T10" fmla="*/ 0 w 152"/>
                <a:gd name="T11" fmla="*/ 2 h 184"/>
                <a:gd name="T12" fmla="*/ 0 60000 65536"/>
                <a:gd name="T13" fmla="*/ 0 60000 65536"/>
                <a:gd name="T14" fmla="*/ 0 60000 65536"/>
                <a:gd name="T15" fmla="*/ 0 60000 65536"/>
                <a:gd name="T16" fmla="*/ 0 60000 65536"/>
                <a:gd name="T17" fmla="*/ 0 60000 65536"/>
                <a:gd name="T18" fmla="*/ 0 w 152"/>
                <a:gd name="T19" fmla="*/ 0 h 184"/>
                <a:gd name="T20" fmla="*/ 152 w 152"/>
                <a:gd name="T21" fmla="*/ 184 h 184"/>
              </a:gdLst>
              <a:ahLst/>
              <a:cxnLst>
                <a:cxn ang="T12">
                  <a:pos x="T0" y="T1"/>
                </a:cxn>
                <a:cxn ang="T13">
                  <a:pos x="T2" y="T3"/>
                </a:cxn>
                <a:cxn ang="T14">
                  <a:pos x="T4" y="T5"/>
                </a:cxn>
                <a:cxn ang="T15">
                  <a:pos x="T6" y="T7"/>
                </a:cxn>
                <a:cxn ang="T16">
                  <a:pos x="T8" y="T9"/>
                </a:cxn>
                <a:cxn ang="T17">
                  <a:pos x="T10" y="T11"/>
                </a:cxn>
              </a:cxnLst>
              <a:rect l="T18" t="T19" r="T20" b="T21"/>
              <a:pathLst>
                <a:path w="152" h="184">
                  <a:moveTo>
                    <a:pt x="0" y="91"/>
                  </a:moveTo>
                  <a:lnTo>
                    <a:pt x="61" y="180"/>
                  </a:lnTo>
                  <a:lnTo>
                    <a:pt x="140" y="184"/>
                  </a:lnTo>
                  <a:lnTo>
                    <a:pt x="152" y="0"/>
                  </a:lnTo>
                  <a:lnTo>
                    <a:pt x="97" y="10"/>
                  </a:lnTo>
                  <a:lnTo>
                    <a:pt x="0" y="9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86" name="Freeform 301">
              <a:extLst>
                <a:ext uri="{FF2B5EF4-FFF2-40B4-BE49-F238E27FC236}">
                  <a16:creationId xmlns:a16="http://schemas.microsoft.com/office/drawing/2014/main" id="{B64FBED4-E75C-4A68-A537-B0FD1B442CDA}"/>
                </a:ext>
              </a:extLst>
            </p:cNvPr>
            <p:cNvSpPr>
              <a:spLocks/>
            </p:cNvSpPr>
            <p:nvPr/>
          </p:nvSpPr>
          <p:spPr bwMode="auto">
            <a:xfrm>
              <a:off x="6490074" y="3770350"/>
              <a:ext cx="104453" cy="50918"/>
            </a:xfrm>
            <a:custGeom>
              <a:avLst/>
              <a:gdLst>
                <a:gd name="T0" fmla="*/ 0 w 215"/>
                <a:gd name="T1" fmla="*/ 1 h 111"/>
                <a:gd name="T2" fmla="*/ 0 w 215"/>
                <a:gd name="T3" fmla="*/ 0 h 111"/>
                <a:gd name="T4" fmla="*/ 1 w 215"/>
                <a:gd name="T5" fmla="*/ 1 h 111"/>
                <a:gd name="T6" fmla="*/ 3 w 215"/>
                <a:gd name="T7" fmla="*/ 0 h 111"/>
                <a:gd name="T8" fmla="*/ 5 w 215"/>
                <a:gd name="T9" fmla="*/ 1 h 111"/>
                <a:gd name="T10" fmla="*/ 5 w 215"/>
                <a:gd name="T11" fmla="*/ 3 h 111"/>
                <a:gd name="T12" fmla="*/ 5 w 215"/>
                <a:gd name="T13" fmla="*/ 1 h 111"/>
                <a:gd name="T14" fmla="*/ 3 w 215"/>
                <a:gd name="T15" fmla="*/ 1 h 111"/>
                <a:gd name="T16" fmla="*/ 3 w 215"/>
                <a:gd name="T17" fmla="*/ 1 h 111"/>
                <a:gd name="T18" fmla="*/ 3 w 215"/>
                <a:gd name="T19" fmla="*/ 2 h 111"/>
                <a:gd name="T20" fmla="*/ 2 w 215"/>
                <a:gd name="T21" fmla="*/ 3 h 111"/>
                <a:gd name="T22" fmla="*/ 0 w 215"/>
                <a:gd name="T23" fmla="*/ 1 h 11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5"/>
                <a:gd name="T37" fmla="*/ 0 h 111"/>
                <a:gd name="T38" fmla="*/ 215 w 215"/>
                <a:gd name="T39" fmla="*/ 111 h 11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5" h="111">
                  <a:moveTo>
                    <a:pt x="0" y="60"/>
                  </a:moveTo>
                  <a:lnTo>
                    <a:pt x="18" y="0"/>
                  </a:lnTo>
                  <a:lnTo>
                    <a:pt x="65" y="37"/>
                  </a:lnTo>
                  <a:lnTo>
                    <a:pt x="146" y="2"/>
                  </a:lnTo>
                  <a:lnTo>
                    <a:pt x="215" y="45"/>
                  </a:lnTo>
                  <a:lnTo>
                    <a:pt x="200" y="108"/>
                  </a:lnTo>
                  <a:lnTo>
                    <a:pt x="193" y="54"/>
                  </a:lnTo>
                  <a:lnTo>
                    <a:pt x="146" y="35"/>
                  </a:lnTo>
                  <a:lnTo>
                    <a:pt x="103" y="66"/>
                  </a:lnTo>
                  <a:lnTo>
                    <a:pt x="115" y="98"/>
                  </a:lnTo>
                  <a:lnTo>
                    <a:pt x="96" y="111"/>
                  </a:lnTo>
                  <a:lnTo>
                    <a:pt x="0" y="6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87" name="Freeform 302">
              <a:extLst>
                <a:ext uri="{FF2B5EF4-FFF2-40B4-BE49-F238E27FC236}">
                  <a16:creationId xmlns:a16="http://schemas.microsoft.com/office/drawing/2014/main" id="{B1130665-DA80-4DB1-ADDC-6C86757735E3}"/>
                </a:ext>
              </a:extLst>
            </p:cNvPr>
            <p:cNvSpPr>
              <a:spLocks/>
            </p:cNvSpPr>
            <p:nvPr/>
          </p:nvSpPr>
          <p:spPr bwMode="auto">
            <a:xfrm>
              <a:off x="6867453" y="4352721"/>
              <a:ext cx="149940" cy="170256"/>
            </a:xfrm>
            <a:custGeom>
              <a:avLst/>
              <a:gdLst>
                <a:gd name="T0" fmla="*/ 0 w 311"/>
                <a:gd name="T1" fmla="*/ 3 h 377"/>
                <a:gd name="T2" fmla="*/ 1 w 311"/>
                <a:gd name="T3" fmla="*/ 1 h 377"/>
                <a:gd name="T4" fmla="*/ 3 w 311"/>
                <a:gd name="T5" fmla="*/ 0 h 377"/>
                <a:gd name="T6" fmla="*/ 4 w 311"/>
                <a:gd name="T7" fmla="*/ 1 h 377"/>
                <a:gd name="T8" fmla="*/ 4 w 311"/>
                <a:gd name="T9" fmla="*/ 3 h 377"/>
                <a:gd name="T10" fmla="*/ 6 w 311"/>
                <a:gd name="T11" fmla="*/ 3 h 377"/>
                <a:gd name="T12" fmla="*/ 6 w 311"/>
                <a:gd name="T13" fmla="*/ 5 h 377"/>
                <a:gd name="T14" fmla="*/ 7 w 311"/>
                <a:gd name="T15" fmla="*/ 5 h 377"/>
                <a:gd name="T16" fmla="*/ 7 w 311"/>
                <a:gd name="T17" fmla="*/ 7 h 377"/>
                <a:gd name="T18" fmla="*/ 6 w 311"/>
                <a:gd name="T19" fmla="*/ 9 h 377"/>
                <a:gd name="T20" fmla="*/ 4 w 311"/>
                <a:gd name="T21" fmla="*/ 9 h 377"/>
                <a:gd name="T22" fmla="*/ 4 w 311"/>
                <a:gd name="T23" fmla="*/ 7 h 377"/>
                <a:gd name="T24" fmla="*/ 0 w 311"/>
                <a:gd name="T25" fmla="*/ 3 h 3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1"/>
                <a:gd name="T40" fmla="*/ 0 h 377"/>
                <a:gd name="T41" fmla="*/ 311 w 311"/>
                <a:gd name="T42" fmla="*/ 377 h 3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1" h="377">
                  <a:moveTo>
                    <a:pt x="0" y="141"/>
                  </a:moveTo>
                  <a:lnTo>
                    <a:pt x="21" y="23"/>
                  </a:lnTo>
                  <a:lnTo>
                    <a:pt x="134" y="0"/>
                  </a:lnTo>
                  <a:lnTo>
                    <a:pt x="169" y="39"/>
                  </a:lnTo>
                  <a:lnTo>
                    <a:pt x="177" y="130"/>
                  </a:lnTo>
                  <a:lnTo>
                    <a:pt x="260" y="143"/>
                  </a:lnTo>
                  <a:lnTo>
                    <a:pt x="270" y="205"/>
                  </a:lnTo>
                  <a:lnTo>
                    <a:pt x="311" y="218"/>
                  </a:lnTo>
                  <a:lnTo>
                    <a:pt x="305" y="295"/>
                  </a:lnTo>
                  <a:lnTo>
                    <a:pt x="263" y="377"/>
                  </a:lnTo>
                  <a:lnTo>
                    <a:pt x="159" y="371"/>
                  </a:lnTo>
                  <a:lnTo>
                    <a:pt x="180" y="281"/>
                  </a:lnTo>
                  <a:lnTo>
                    <a:pt x="0" y="14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88" name="Freeform 303">
              <a:extLst>
                <a:ext uri="{FF2B5EF4-FFF2-40B4-BE49-F238E27FC236}">
                  <a16:creationId xmlns:a16="http://schemas.microsoft.com/office/drawing/2014/main" id="{81353A40-1F1F-4B17-A80B-BD6454A3344A}"/>
                </a:ext>
              </a:extLst>
            </p:cNvPr>
            <p:cNvSpPr>
              <a:spLocks/>
            </p:cNvSpPr>
            <p:nvPr/>
          </p:nvSpPr>
          <p:spPr bwMode="auto">
            <a:xfrm>
              <a:off x="6523769" y="3966065"/>
              <a:ext cx="227438" cy="364380"/>
            </a:xfrm>
            <a:custGeom>
              <a:avLst/>
              <a:gdLst>
                <a:gd name="T0" fmla="*/ 0 w 476"/>
                <a:gd name="T1" fmla="*/ 4 h 803"/>
                <a:gd name="T2" fmla="*/ 0 w 476"/>
                <a:gd name="T3" fmla="*/ 6 h 803"/>
                <a:gd name="T4" fmla="*/ 2 w 476"/>
                <a:gd name="T5" fmla="*/ 9 h 803"/>
                <a:gd name="T6" fmla="*/ 4 w 476"/>
                <a:gd name="T7" fmla="*/ 15 h 803"/>
                <a:gd name="T8" fmla="*/ 9 w 476"/>
                <a:gd name="T9" fmla="*/ 19 h 803"/>
                <a:gd name="T10" fmla="*/ 10 w 476"/>
                <a:gd name="T11" fmla="*/ 18 h 803"/>
                <a:gd name="T12" fmla="*/ 11 w 476"/>
                <a:gd name="T13" fmla="*/ 17 h 803"/>
                <a:gd name="T14" fmla="*/ 10 w 476"/>
                <a:gd name="T15" fmla="*/ 16 h 803"/>
                <a:gd name="T16" fmla="*/ 10 w 476"/>
                <a:gd name="T17" fmla="*/ 16 h 803"/>
                <a:gd name="T18" fmla="*/ 11 w 476"/>
                <a:gd name="T19" fmla="*/ 13 h 803"/>
                <a:gd name="T20" fmla="*/ 10 w 476"/>
                <a:gd name="T21" fmla="*/ 11 h 803"/>
                <a:gd name="T22" fmla="*/ 9 w 476"/>
                <a:gd name="T23" fmla="*/ 11 h 803"/>
                <a:gd name="T24" fmla="*/ 9 w 476"/>
                <a:gd name="T25" fmla="*/ 9 h 803"/>
                <a:gd name="T26" fmla="*/ 9 w 476"/>
                <a:gd name="T27" fmla="*/ 10 h 803"/>
                <a:gd name="T28" fmla="*/ 7 w 476"/>
                <a:gd name="T29" fmla="*/ 9 h 803"/>
                <a:gd name="T30" fmla="*/ 7 w 476"/>
                <a:gd name="T31" fmla="*/ 8 h 803"/>
                <a:gd name="T32" fmla="*/ 8 w 476"/>
                <a:gd name="T33" fmla="*/ 5 h 803"/>
                <a:gd name="T34" fmla="*/ 10 w 476"/>
                <a:gd name="T35" fmla="*/ 4 h 803"/>
                <a:gd name="T36" fmla="*/ 9 w 476"/>
                <a:gd name="T37" fmla="*/ 4 h 803"/>
                <a:gd name="T38" fmla="*/ 10 w 476"/>
                <a:gd name="T39" fmla="*/ 3 h 803"/>
                <a:gd name="T40" fmla="*/ 7 w 476"/>
                <a:gd name="T41" fmla="*/ 2 h 803"/>
                <a:gd name="T42" fmla="*/ 5 w 476"/>
                <a:gd name="T43" fmla="*/ 0 h 803"/>
                <a:gd name="T44" fmla="*/ 5 w 476"/>
                <a:gd name="T45" fmla="*/ 2 h 803"/>
                <a:gd name="T46" fmla="*/ 3 w 476"/>
                <a:gd name="T47" fmla="*/ 3 h 803"/>
                <a:gd name="T48" fmla="*/ 2 w 476"/>
                <a:gd name="T49" fmla="*/ 5 h 803"/>
                <a:gd name="T50" fmla="*/ 1 w 476"/>
                <a:gd name="T51" fmla="*/ 5 h 803"/>
                <a:gd name="T52" fmla="*/ 1 w 476"/>
                <a:gd name="T53" fmla="*/ 3 h 803"/>
                <a:gd name="T54" fmla="*/ 0 w 476"/>
                <a:gd name="T55" fmla="*/ 4 h 80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76"/>
                <a:gd name="T85" fmla="*/ 0 h 803"/>
                <a:gd name="T86" fmla="*/ 476 w 476"/>
                <a:gd name="T87" fmla="*/ 803 h 80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76" h="803">
                  <a:moveTo>
                    <a:pt x="0" y="188"/>
                  </a:moveTo>
                  <a:lnTo>
                    <a:pt x="8" y="254"/>
                  </a:lnTo>
                  <a:lnTo>
                    <a:pt x="93" y="364"/>
                  </a:lnTo>
                  <a:lnTo>
                    <a:pt x="188" y="627"/>
                  </a:lnTo>
                  <a:lnTo>
                    <a:pt x="408" y="803"/>
                  </a:lnTo>
                  <a:lnTo>
                    <a:pt x="446" y="771"/>
                  </a:lnTo>
                  <a:lnTo>
                    <a:pt x="468" y="714"/>
                  </a:lnTo>
                  <a:lnTo>
                    <a:pt x="435" y="696"/>
                  </a:lnTo>
                  <a:lnTo>
                    <a:pt x="455" y="681"/>
                  </a:lnTo>
                  <a:lnTo>
                    <a:pt x="476" y="542"/>
                  </a:lnTo>
                  <a:lnTo>
                    <a:pt x="444" y="480"/>
                  </a:lnTo>
                  <a:lnTo>
                    <a:pt x="412" y="480"/>
                  </a:lnTo>
                  <a:lnTo>
                    <a:pt x="412" y="405"/>
                  </a:lnTo>
                  <a:lnTo>
                    <a:pt x="369" y="438"/>
                  </a:lnTo>
                  <a:lnTo>
                    <a:pt x="318" y="410"/>
                  </a:lnTo>
                  <a:lnTo>
                    <a:pt x="287" y="327"/>
                  </a:lnTo>
                  <a:lnTo>
                    <a:pt x="338" y="226"/>
                  </a:lnTo>
                  <a:lnTo>
                    <a:pt x="435" y="178"/>
                  </a:lnTo>
                  <a:lnTo>
                    <a:pt x="407" y="161"/>
                  </a:lnTo>
                  <a:lnTo>
                    <a:pt x="423" y="111"/>
                  </a:lnTo>
                  <a:lnTo>
                    <a:pt x="313" y="101"/>
                  </a:lnTo>
                  <a:lnTo>
                    <a:pt x="231" y="0"/>
                  </a:lnTo>
                  <a:lnTo>
                    <a:pt x="213" y="75"/>
                  </a:lnTo>
                  <a:lnTo>
                    <a:pt x="126" y="132"/>
                  </a:lnTo>
                  <a:lnTo>
                    <a:pt x="81" y="211"/>
                  </a:lnTo>
                  <a:lnTo>
                    <a:pt x="31" y="199"/>
                  </a:lnTo>
                  <a:lnTo>
                    <a:pt x="37" y="151"/>
                  </a:lnTo>
                  <a:lnTo>
                    <a:pt x="0" y="18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89" name="Freeform 304">
              <a:extLst>
                <a:ext uri="{FF2B5EF4-FFF2-40B4-BE49-F238E27FC236}">
                  <a16:creationId xmlns:a16="http://schemas.microsoft.com/office/drawing/2014/main" id="{9B4A94EF-450C-46E7-A483-7FC88BA05B1E}"/>
                </a:ext>
              </a:extLst>
            </p:cNvPr>
            <p:cNvSpPr>
              <a:spLocks/>
            </p:cNvSpPr>
            <p:nvPr/>
          </p:nvSpPr>
          <p:spPr bwMode="auto">
            <a:xfrm>
              <a:off x="6948319" y="3848318"/>
              <a:ext cx="77497" cy="77968"/>
            </a:xfrm>
            <a:custGeom>
              <a:avLst/>
              <a:gdLst>
                <a:gd name="T0" fmla="*/ 0 w 159"/>
                <a:gd name="T1" fmla="*/ 2 h 173"/>
                <a:gd name="T2" fmla="*/ 1 w 159"/>
                <a:gd name="T3" fmla="*/ 0 h 173"/>
                <a:gd name="T4" fmla="*/ 4 w 159"/>
                <a:gd name="T5" fmla="*/ 0 h 173"/>
                <a:gd name="T6" fmla="*/ 3 w 159"/>
                <a:gd name="T7" fmla="*/ 4 h 173"/>
                <a:gd name="T8" fmla="*/ 1 w 159"/>
                <a:gd name="T9" fmla="*/ 4 h 173"/>
                <a:gd name="T10" fmla="*/ 0 w 159"/>
                <a:gd name="T11" fmla="*/ 2 h 173"/>
                <a:gd name="T12" fmla="*/ 0 60000 65536"/>
                <a:gd name="T13" fmla="*/ 0 60000 65536"/>
                <a:gd name="T14" fmla="*/ 0 60000 65536"/>
                <a:gd name="T15" fmla="*/ 0 60000 65536"/>
                <a:gd name="T16" fmla="*/ 0 60000 65536"/>
                <a:gd name="T17" fmla="*/ 0 60000 65536"/>
                <a:gd name="T18" fmla="*/ 0 w 159"/>
                <a:gd name="T19" fmla="*/ 0 h 173"/>
                <a:gd name="T20" fmla="*/ 159 w 159"/>
                <a:gd name="T21" fmla="*/ 173 h 173"/>
              </a:gdLst>
              <a:ahLst/>
              <a:cxnLst>
                <a:cxn ang="T12">
                  <a:pos x="T0" y="T1"/>
                </a:cxn>
                <a:cxn ang="T13">
                  <a:pos x="T2" y="T3"/>
                </a:cxn>
                <a:cxn ang="T14">
                  <a:pos x="T4" y="T5"/>
                </a:cxn>
                <a:cxn ang="T15">
                  <a:pos x="T6" y="T7"/>
                </a:cxn>
                <a:cxn ang="T16">
                  <a:pos x="T8" y="T9"/>
                </a:cxn>
                <a:cxn ang="T17">
                  <a:pos x="T10" y="T11"/>
                </a:cxn>
              </a:cxnLst>
              <a:rect l="T18" t="T19" r="T20" b="T21"/>
              <a:pathLst>
                <a:path w="159" h="173">
                  <a:moveTo>
                    <a:pt x="0" y="79"/>
                  </a:moveTo>
                  <a:lnTo>
                    <a:pt x="44" y="0"/>
                  </a:lnTo>
                  <a:lnTo>
                    <a:pt x="159" y="12"/>
                  </a:lnTo>
                  <a:lnTo>
                    <a:pt x="146" y="161"/>
                  </a:lnTo>
                  <a:lnTo>
                    <a:pt x="62" y="173"/>
                  </a:lnTo>
                  <a:lnTo>
                    <a:pt x="0" y="7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90" name="Freeform 305">
              <a:extLst>
                <a:ext uri="{FF2B5EF4-FFF2-40B4-BE49-F238E27FC236}">
                  <a16:creationId xmlns:a16="http://schemas.microsoft.com/office/drawing/2014/main" id="{E6261BA1-AB82-4FC4-9CD2-8F6C5273567C}"/>
                </a:ext>
              </a:extLst>
            </p:cNvPr>
            <p:cNvSpPr>
              <a:spLocks/>
            </p:cNvSpPr>
            <p:nvPr/>
          </p:nvSpPr>
          <p:spPr bwMode="auto">
            <a:xfrm>
              <a:off x="6877561" y="3749665"/>
              <a:ext cx="18532" cy="14321"/>
            </a:xfrm>
            <a:custGeom>
              <a:avLst/>
              <a:gdLst>
                <a:gd name="T0" fmla="*/ 0 w 39"/>
                <a:gd name="T1" fmla="*/ 1 h 32"/>
                <a:gd name="T2" fmla="*/ 1 w 39"/>
                <a:gd name="T3" fmla="*/ 1 h 32"/>
                <a:gd name="T4" fmla="*/ 1 w 39"/>
                <a:gd name="T5" fmla="*/ 0 h 32"/>
                <a:gd name="T6" fmla="*/ 0 w 39"/>
                <a:gd name="T7" fmla="*/ 1 h 32"/>
                <a:gd name="T8" fmla="*/ 0 60000 65536"/>
                <a:gd name="T9" fmla="*/ 0 60000 65536"/>
                <a:gd name="T10" fmla="*/ 0 60000 65536"/>
                <a:gd name="T11" fmla="*/ 0 60000 65536"/>
                <a:gd name="T12" fmla="*/ 0 w 39"/>
                <a:gd name="T13" fmla="*/ 0 h 32"/>
                <a:gd name="T14" fmla="*/ 39 w 39"/>
                <a:gd name="T15" fmla="*/ 32 h 32"/>
              </a:gdLst>
              <a:ahLst/>
              <a:cxnLst>
                <a:cxn ang="T8">
                  <a:pos x="T0" y="T1"/>
                </a:cxn>
                <a:cxn ang="T9">
                  <a:pos x="T2" y="T3"/>
                </a:cxn>
                <a:cxn ang="T10">
                  <a:pos x="T4" y="T5"/>
                </a:cxn>
                <a:cxn ang="T11">
                  <a:pos x="T6" y="T7"/>
                </a:cxn>
              </a:cxnLst>
              <a:rect l="T12" t="T13" r="T14" b="T15"/>
              <a:pathLst>
                <a:path w="39" h="32">
                  <a:moveTo>
                    <a:pt x="0" y="32"/>
                  </a:moveTo>
                  <a:lnTo>
                    <a:pt x="36" y="26"/>
                  </a:lnTo>
                  <a:lnTo>
                    <a:pt x="39" y="0"/>
                  </a:lnTo>
                  <a:lnTo>
                    <a:pt x="0" y="3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91" name="Freeform 306">
              <a:extLst>
                <a:ext uri="{FF2B5EF4-FFF2-40B4-BE49-F238E27FC236}">
                  <a16:creationId xmlns:a16="http://schemas.microsoft.com/office/drawing/2014/main" id="{617F6479-2ED2-45F6-B082-C2369759FEB9}"/>
                </a:ext>
              </a:extLst>
            </p:cNvPr>
            <p:cNvSpPr>
              <a:spLocks/>
            </p:cNvSpPr>
            <p:nvPr/>
          </p:nvSpPr>
          <p:spPr bwMode="auto">
            <a:xfrm>
              <a:off x="4933390" y="2220543"/>
              <a:ext cx="545850" cy="521906"/>
            </a:xfrm>
            <a:custGeom>
              <a:avLst/>
              <a:gdLst>
                <a:gd name="T0" fmla="*/ 2 w 1139"/>
                <a:gd name="T1" fmla="*/ 11 h 1152"/>
                <a:gd name="T2" fmla="*/ 2 w 1139"/>
                <a:gd name="T3" fmla="*/ 12 h 1152"/>
                <a:gd name="T4" fmla="*/ 5 w 1139"/>
                <a:gd name="T5" fmla="*/ 13 h 1152"/>
                <a:gd name="T6" fmla="*/ 6 w 1139"/>
                <a:gd name="T7" fmla="*/ 12 h 1152"/>
                <a:gd name="T8" fmla="*/ 3 w 1139"/>
                <a:gd name="T9" fmla="*/ 15 h 1152"/>
                <a:gd name="T10" fmla="*/ 3 w 1139"/>
                <a:gd name="T11" fmla="*/ 17 h 1152"/>
                <a:gd name="T12" fmla="*/ 3 w 1139"/>
                <a:gd name="T13" fmla="*/ 18 h 1152"/>
                <a:gd name="T14" fmla="*/ 3 w 1139"/>
                <a:gd name="T15" fmla="*/ 19 h 1152"/>
                <a:gd name="T16" fmla="*/ 4 w 1139"/>
                <a:gd name="T17" fmla="*/ 20 h 1152"/>
                <a:gd name="T18" fmla="*/ 5 w 1139"/>
                <a:gd name="T19" fmla="*/ 19 h 1152"/>
                <a:gd name="T20" fmla="*/ 5 w 1139"/>
                <a:gd name="T21" fmla="*/ 21 h 1152"/>
                <a:gd name="T22" fmla="*/ 8 w 1139"/>
                <a:gd name="T23" fmla="*/ 21 h 1152"/>
                <a:gd name="T24" fmla="*/ 9 w 1139"/>
                <a:gd name="T25" fmla="*/ 21 h 1152"/>
                <a:gd name="T26" fmla="*/ 8 w 1139"/>
                <a:gd name="T27" fmla="*/ 24 h 1152"/>
                <a:gd name="T28" fmla="*/ 7 w 1139"/>
                <a:gd name="T29" fmla="*/ 25 h 1152"/>
                <a:gd name="T30" fmla="*/ 4 w 1139"/>
                <a:gd name="T31" fmla="*/ 26 h 1152"/>
                <a:gd name="T32" fmla="*/ 7 w 1139"/>
                <a:gd name="T33" fmla="*/ 26 h 1152"/>
                <a:gd name="T34" fmla="*/ 8 w 1139"/>
                <a:gd name="T35" fmla="*/ 24 h 1152"/>
                <a:gd name="T36" fmla="*/ 12 w 1139"/>
                <a:gd name="T37" fmla="*/ 22 h 1152"/>
                <a:gd name="T38" fmla="*/ 12 w 1139"/>
                <a:gd name="T39" fmla="*/ 20 h 1152"/>
                <a:gd name="T40" fmla="*/ 16 w 1139"/>
                <a:gd name="T41" fmla="*/ 16 h 1152"/>
                <a:gd name="T42" fmla="*/ 16 w 1139"/>
                <a:gd name="T43" fmla="*/ 17 h 1152"/>
                <a:gd name="T44" fmla="*/ 17 w 1139"/>
                <a:gd name="T45" fmla="*/ 18 h 1152"/>
                <a:gd name="T46" fmla="*/ 14 w 1139"/>
                <a:gd name="T47" fmla="*/ 19 h 1152"/>
                <a:gd name="T48" fmla="*/ 14 w 1139"/>
                <a:gd name="T49" fmla="*/ 20 h 1152"/>
                <a:gd name="T50" fmla="*/ 17 w 1139"/>
                <a:gd name="T51" fmla="*/ 18 h 1152"/>
                <a:gd name="T52" fmla="*/ 18 w 1139"/>
                <a:gd name="T53" fmla="*/ 17 h 1152"/>
                <a:gd name="T54" fmla="*/ 19 w 1139"/>
                <a:gd name="T55" fmla="*/ 17 h 1152"/>
                <a:gd name="T56" fmla="*/ 21 w 1139"/>
                <a:gd name="T57" fmla="*/ 19 h 1152"/>
                <a:gd name="T58" fmla="*/ 25 w 1139"/>
                <a:gd name="T59" fmla="*/ 19 h 1152"/>
                <a:gd name="T60" fmla="*/ 25 w 1139"/>
                <a:gd name="T61" fmla="*/ 20 h 1152"/>
                <a:gd name="T62" fmla="*/ 26 w 1139"/>
                <a:gd name="T63" fmla="*/ 20 h 1152"/>
                <a:gd name="T64" fmla="*/ 24 w 1139"/>
                <a:gd name="T65" fmla="*/ 19 h 1152"/>
                <a:gd name="T66" fmla="*/ 14 w 1139"/>
                <a:gd name="T67" fmla="*/ 2 h 1152"/>
                <a:gd name="T68" fmla="*/ 11 w 1139"/>
                <a:gd name="T69" fmla="*/ 1 h 1152"/>
                <a:gd name="T70" fmla="*/ 10 w 1139"/>
                <a:gd name="T71" fmla="*/ 1 h 1152"/>
                <a:gd name="T72" fmla="*/ 10 w 1139"/>
                <a:gd name="T73" fmla="*/ 0 h 1152"/>
                <a:gd name="T74" fmla="*/ 7 w 1139"/>
                <a:gd name="T75" fmla="*/ 1 h 1152"/>
                <a:gd name="T76" fmla="*/ 7 w 1139"/>
                <a:gd name="T77" fmla="*/ 1 h 1152"/>
                <a:gd name="T78" fmla="*/ 6 w 1139"/>
                <a:gd name="T79" fmla="*/ 3 h 1152"/>
                <a:gd name="T80" fmla="*/ 4 w 1139"/>
                <a:gd name="T81" fmla="*/ 4 h 1152"/>
                <a:gd name="T82" fmla="*/ 2 w 1139"/>
                <a:gd name="T83" fmla="*/ 5 h 1152"/>
                <a:gd name="T84" fmla="*/ 4 w 1139"/>
                <a:gd name="T85" fmla="*/ 8 h 1152"/>
                <a:gd name="T86" fmla="*/ 5 w 1139"/>
                <a:gd name="T87" fmla="*/ 9 h 1152"/>
                <a:gd name="T88" fmla="*/ 6 w 1139"/>
                <a:gd name="T89" fmla="*/ 9 h 1152"/>
                <a:gd name="T90" fmla="*/ 4 w 1139"/>
                <a:gd name="T91" fmla="*/ 9 h 1152"/>
                <a:gd name="T92" fmla="*/ 3 w 1139"/>
                <a:gd name="T93" fmla="*/ 9 h 115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39"/>
                <a:gd name="T142" fmla="*/ 0 h 1152"/>
                <a:gd name="T143" fmla="*/ 1139 w 1139"/>
                <a:gd name="T144" fmla="*/ 1152 h 115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39" h="1152">
                  <a:moveTo>
                    <a:pt x="0" y="441"/>
                  </a:moveTo>
                  <a:lnTo>
                    <a:pt x="74" y="463"/>
                  </a:lnTo>
                  <a:lnTo>
                    <a:pt x="45" y="472"/>
                  </a:lnTo>
                  <a:lnTo>
                    <a:pt x="75" y="514"/>
                  </a:lnTo>
                  <a:lnTo>
                    <a:pt x="190" y="510"/>
                  </a:lnTo>
                  <a:lnTo>
                    <a:pt x="205" y="538"/>
                  </a:lnTo>
                  <a:lnTo>
                    <a:pt x="278" y="503"/>
                  </a:lnTo>
                  <a:lnTo>
                    <a:pt x="253" y="517"/>
                  </a:lnTo>
                  <a:lnTo>
                    <a:pt x="267" y="587"/>
                  </a:lnTo>
                  <a:lnTo>
                    <a:pt x="111" y="655"/>
                  </a:lnTo>
                  <a:lnTo>
                    <a:pt x="72" y="729"/>
                  </a:lnTo>
                  <a:lnTo>
                    <a:pt x="107" y="718"/>
                  </a:lnTo>
                  <a:lnTo>
                    <a:pt x="79" y="737"/>
                  </a:lnTo>
                  <a:lnTo>
                    <a:pt x="107" y="761"/>
                  </a:lnTo>
                  <a:lnTo>
                    <a:pt x="165" y="771"/>
                  </a:lnTo>
                  <a:lnTo>
                    <a:pt x="134" y="809"/>
                  </a:lnTo>
                  <a:lnTo>
                    <a:pt x="159" y="847"/>
                  </a:lnTo>
                  <a:lnTo>
                    <a:pt x="190" y="852"/>
                  </a:lnTo>
                  <a:lnTo>
                    <a:pt x="250" y="771"/>
                  </a:lnTo>
                  <a:lnTo>
                    <a:pt x="213" y="809"/>
                  </a:lnTo>
                  <a:lnTo>
                    <a:pt x="244" y="887"/>
                  </a:lnTo>
                  <a:lnTo>
                    <a:pt x="228" y="917"/>
                  </a:lnTo>
                  <a:lnTo>
                    <a:pt x="298" y="872"/>
                  </a:lnTo>
                  <a:lnTo>
                    <a:pt x="346" y="928"/>
                  </a:lnTo>
                  <a:lnTo>
                    <a:pt x="363" y="895"/>
                  </a:lnTo>
                  <a:lnTo>
                    <a:pt x="378" y="917"/>
                  </a:lnTo>
                  <a:lnTo>
                    <a:pt x="431" y="889"/>
                  </a:lnTo>
                  <a:lnTo>
                    <a:pt x="360" y="1032"/>
                  </a:lnTo>
                  <a:lnTo>
                    <a:pt x="299" y="1060"/>
                  </a:lnTo>
                  <a:lnTo>
                    <a:pt x="298" y="1093"/>
                  </a:lnTo>
                  <a:lnTo>
                    <a:pt x="228" y="1094"/>
                  </a:lnTo>
                  <a:lnTo>
                    <a:pt x="176" y="1152"/>
                  </a:lnTo>
                  <a:lnTo>
                    <a:pt x="244" y="1109"/>
                  </a:lnTo>
                  <a:lnTo>
                    <a:pt x="317" y="1110"/>
                  </a:lnTo>
                  <a:lnTo>
                    <a:pt x="360" y="1075"/>
                  </a:lnTo>
                  <a:lnTo>
                    <a:pt x="339" y="1047"/>
                  </a:lnTo>
                  <a:lnTo>
                    <a:pt x="386" y="1051"/>
                  </a:lnTo>
                  <a:lnTo>
                    <a:pt x="528" y="943"/>
                  </a:lnTo>
                  <a:lnTo>
                    <a:pt x="559" y="904"/>
                  </a:lnTo>
                  <a:lnTo>
                    <a:pt x="532" y="871"/>
                  </a:lnTo>
                  <a:lnTo>
                    <a:pt x="660" y="740"/>
                  </a:lnTo>
                  <a:lnTo>
                    <a:pt x="676" y="675"/>
                  </a:lnTo>
                  <a:lnTo>
                    <a:pt x="661" y="740"/>
                  </a:lnTo>
                  <a:lnTo>
                    <a:pt x="715" y="728"/>
                  </a:lnTo>
                  <a:lnTo>
                    <a:pt x="684" y="755"/>
                  </a:lnTo>
                  <a:lnTo>
                    <a:pt x="727" y="767"/>
                  </a:lnTo>
                  <a:lnTo>
                    <a:pt x="635" y="776"/>
                  </a:lnTo>
                  <a:lnTo>
                    <a:pt x="615" y="841"/>
                  </a:lnTo>
                  <a:lnTo>
                    <a:pt x="650" y="837"/>
                  </a:lnTo>
                  <a:lnTo>
                    <a:pt x="618" y="882"/>
                  </a:lnTo>
                  <a:lnTo>
                    <a:pt x="740" y="825"/>
                  </a:lnTo>
                  <a:lnTo>
                    <a:pt x="760" y="790"/>
                  </a:lnTo>
                  <a:lnTo>
                    <a:pt x="739" y="774"/>
                  </a:lnTo>
                  <a:lnTo>
                    <a:pt x="767" y="743"/>
                  </a:lnTo>
                  <a:lnTo>
                    <a:pt x="763" y="767"/>
                  </a:lnTo>
                  <a:lnTo>
                    <a:pt x="823" y="753"/>
                  </a:lnTo>
                  <a:lnTo>
                    <a:pt x="813" y="779"/>
                  </a:lnTo>
                  <a:lnTo>
                    <a:pt x="911" y="825"/>
                  </a:lnTo>
                  <a:lnTo>
                    <a:pt x="1059" y="847"/>
                  </a:lnTo>
                  <a:lnTo>
                    <a:pt x="1083" y="821"/>
                  </a:lnTo>
                  <a:lnTo>
                    <a:pt x="1105" y="835"/>
                  </a:lnTo>
                  <a:lnTo>
                    <a:pt x="1076" y="860"/>
                  </a:lnTo>
                  <a:lnTo>
                    <a:pt x="1120" y="887"/>
                  </a:lnTo>
                  <a:lnTo>
                    <a:pt x="1139" y="866"/>
                  </a:lnTo>
                  <a:lnTo>
                    <a:pt x="1104" y="809"/>
                  </a:lnTo>
                  <a:lnTo>
                    <a:pt x="1032" y="809"/>
                  </a:lnTo>
                  <a:lnTo>
                    <a:pt x="1032" y="132"/>
                  </a:lnTo>
                  <a:lnTo>
                    <a:pt x="621" y="77"/>
                  </a:lnTo>
                  <a:lnTo>
                    <a:pt x="607" y="43"/>
                  </a:lnTo>
                  <a:lnTo>
                    <a:pt x="495" y="22"/>
                  </a:lnTo>
                  <a:lnTo>
                    <a:pt x="481" y="50"/>
                  </a:lnTo>
                  <a:lnTo>
                    <a:pt x="449" y="42"/>
                  </a:lnTo>
                  <a:lnTo>
                    <a:pt x="480" y="17"/>
                  </a:lnTo>
                  <a:lnTo>
                    <a:pt x="433" y="0"/>
                  </a:lnTo>
                  <a:lnTo>
                    <a:pt x="388" y="43"/>
                  </a:lnTo>
                  <a:lnTo>
                    <a:pt x="314" y="50"/>
                  </a:lnTo>
                  <a:lnTo>
                    <a:pt x="307" y="89"/>
                  </a:lnTo>
                  <a:lnTo>
                    <a:pt x="301" y="65"/>
                  </a:lnTo>
                  <a:lnTo>
                    <a:pt x="233" y="88"/>
                  </a:lnTo>
                  <a:lnTo>
                    <a:pt x="244" y="119"/>
                  </a:lnTo>
                  <a:lnTo>
                    <a:pt x="213" y="109"/>
                  </a:lnTo>
                  <a:lnTo>
                    <a:pt x="168" y="176"/>
                  </a:lnTo>
                  <a:lnTo>
                    <a:pt x="72" y="197"/>
                  </a:lnTo>
                  <a:lnTo>
                    <a:pt x="75" y="229"/>
                  </a:lnTo>
                  <a:lnTo>
                    <a:pt x="48" y="235"/>
                  </a:lnTo>
                  <a:lnTo>
                    <a:pt x="165" y="331"/>
                  </a:lnTo>
                  <a:lnTo>
                    <a:pt x="328" y="377"/>
                  </a:lnTo>
                  <a:lnTo>
                    <a:pt x="228" y="364"/>
                  </a:lnTo>
                  <a:lnTo>
                    <a:pt x="233" y="391"/>
                  </a:lnTo>
                  <a:lnTo>
                    <a:pt x="273" y="392"/>
                  </a:lnTo>
                  <a:lnTo>
                    <a:pt x="239" y="411"/>
                  </a:lnTo>
                  <a:lnTo>
                    <a:pt x="165" y="407"/>
                  </a:lnTo>
                  <a:lnTo>
                    <a:pt x="165" y="368"/>
                  </a:lnTo>
                  <a:lnTo>
                    <a:pt x="129" y="372"/>
                  </a:lnTo>
                  <a:lnTo>
                    <a:pt x="0" y="44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92" name="Freeform 307">
              <a:extLst>
                <a:ext uri="{FF2B5EF4-FFF2-40B4-BE49-F238E27FC236}">
                  <a16:creationId xmlns:a16="http://schemas.microsoft.com/office/drawing/2014/main" id="{450EB96D-24FD-439B-AE3C-D534EA5F1852}"/>
                </a:ext>
              </a:extLst>
            </p:cNvPr>
            <p:cNvSpPr>
              <a:spLocks/>
            </p:cNvSpPr>
            <p:nvPr/>
          </p:nvSpPr>
          <p:spPr bwMode="auto">
            <a:xfrm>
              <a:off x="5155773" y="3558724"/>
              <a:ext cx="21901" cy="27050"/>
            </a:xfrm>
            <a:custGeom>
              <a:avLst/>
              <a:gdLst>
                <a:gd name="T0" fmla="*/ 0 w 45"/>
                <a:gd name="T1" fmla="*/ 1 h 62"/>
                <a:gd name="T2" fmla="*/ 0 w 45"/>
                <a:gd name="T3" fmla="*/ 0 h 62"/>
                <a:gd name="T4" fmla="*/ 1 w 45"/>
                <a:gd name="T5" fmla="*/ 1 h 62"/>
                <a:gd name="T6" fmla="*/ 0 w 45"/>
                <a:gd name="T7" fmla="*/ 1 h 62"/>
                <a:gd name="T8" fmla="*/ 0 w 45"/>
                <a:gd name="T9" fmla="*/ 1 h 62"/>
                <a:gd name="T10" fmla="*/ 0 60000 65536"/>
                <a:gd name="T11" fmla="*/ 0 60000 65536"/>
                <a:gd name="T12" fmla="*/ 0 60000 65536"/>
                <a:gd name="T13" fmla="*/ 0 60000 65536"/>
                <a:gd name="T14" fmla="*/ 0 60000 65536"/>
                <a:gd name="T15" fmla="*/ 0 w 45"/>
                <a:gd name="T16" fmla="*/ 0 h 62"/>
                <a:gd name="T17" fmla="*/ 45 w 45"/>
                <a:gd name="T18" fmla="*/ 62 h 62"/>
              </a:gdLst>
              <a:ahLst/>
              <a:cxnLst>
                <a:cxn ang="T10">
                  <a:pos x="T0" y="T1"/>
                </a:cxn>
                <a:cxn ang="T11">
                  <a:pos x="T2" y="T3"/>
                </a:cxn>
                <a:cxn ang="T12">
                  <a:pos x="T4" y="T5"/>
                </a:cxn>
                <a:cxn ang="T13">
                  <a:pos x="T6" y="T7"/>
                </a:cxn>
                <a:cxn ang="T14">
                  <a:pos x="T8" y="T9"/>
                </a:cxn>
              </a:cxnLst>
              <a:rect l="T15" t="T16" r="T17" b="T18"/>
              <a:pathLst>
                <a:path w="45" h="62">
                  <a:moveTo>
                    <a:pt x="0" y="23"/>
                  </a:moveTo>
                  <a:lnTo>
                    <a:pt x="4" y="0"/>
                  </a:lnTo>
                  <a:lnTo>
                    <a:pt x="45" y="38"/>
                  </a:lnTo>
                  <a:lnTo>
                    <a:pt x="14" y="62"/>
                  </a:lnTo>
                  <a:lnTo>
                    <a:pt x="0" y="2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93" name="Freeform 308">
              <a:extLst>
                <a:ext uri="{FF2B5EF4-FFF2-40B4-BE49-F238E27FC236}">
                  <a16:creationId xmlns:a16="http://schemas.microsoft.com/office/drawing/2014/main" id="{2E2332AA-688D-4B9B-A7E8-3AFFCB2F6111}"/>
                </a:ext>
              </a:extLst>
            </p:cNvPr>
            <p:cNvSpPr>
              <a:spLocks/>
            </p:cNvSpPr>
            <p:nvPr/>
          </p:nvSpPr>
          <p:spPr bwMode="auto">
            <a:xfrm>
              <a:off x="5175990" y="2659708"/>
              <a:ext cx="47172" cy="30232"/>
            </a:xfrm>
            <a:custGeom>
              <a:avLst/>
              <a:gdLst>
                <a:gd name="T0" fmla="*/ 0 w 100"/>
                <a:gd name="T1" fmla="*/ 1 h 69"/>
                <a:gd name="T2" fmla="*/ 1 w 100"/>
                <a:gd name="T3" fmla="*/ 1 h 69"/>
                <a:gd name="T4" fmla="*/ 2 w 100"/>
                <a:gd name="T5" fmla="*/ 0 h 69"/>
                <a:gd name="T6" fmla="*/ 1 w 100"/>
                <a:gd name="T7" fmla="*/ 0 h 69"/>
                <a:gd name="T8" fmla="*/ 1 w 100"/>
                <a:gd name="T9" fmla="*/ 1 h 69"/>
                <a:gd name="T10" fmla="*/ 0 w 100"/>
                <a:gd name="T11" fmla="*/ 1 h 69"/>
                <a:gd name="T12" fmla="*/ 0 60000 65536"/>
                <a:gd name="T13" fmla="*/ 0 60000 65536"/>
                <a:gd name="T14" fmla="*/ 0 60000 65536"/>
                <a:gd name="T15" fmla="*/ 0 60000 65536"/>
                <a:gd name="T16" fmla="*/ 0 60000 65536"/>
                <a:gd name="T17" fmla="*/ 0 60000 65536"/>
                <a:gd name="T18" fmla="*/ 0 w 100"/>
                <a:gd name="T19" fmla="*/ 0 h 69"/>
                <a:gd name="T20" fmla="*/ 100 w 100"/>
                <a:gd name="T21" fmla="*/ 69 h 69"/>
              </a:gdLst>
              <a:ahLst/>
              <a:cxnLst>
                <a:cxn ang="T12">
                  <a:pos x="T0" y="T1"/>
                </a:cxn>
                <a:cxn ang="T13">
                  <a:pos x="T2" y="T3"/>
                </a:cxn>
                <a:cxn ang="T14">
                  <a:pos x="T4" y="T5"/>
                </a:cxn>
                <a:cxn ang="T15">
                  <a:pos x="T6" y="T7"/>
                </a:cxn>
                <a:cxn ang="T16">
                  <a:pos x="T8" y="T9"/>
                </a:cxn>
                <a:cxn ang="T17">
                  <a:pos x="T10" y="T11"/>
                </a:cxn>
              </a:cxnLst>
              <a:rect l="T18" t="T19" r="T20" b="T21"/>
              <a:pathLst>
                <a:path w="100" h="69">
                  <a:moveTo>
                    <a:pt x="0" y="28"/>
                  </a:moveTo>
                  <a:lnTo>
                    <a:pt x="28" y="69"/>
                  </a:lnTo>
                  <a:lnTo>
                    <a:pt x="100" y="11"/>
                  </a:lnTo>
                  <a:lnTo>
                    <a:pt x="32" y="0"/>
                  </a:lnTo>
                  <a:lnTo>
                    <a:pt x="41" y="27"/>
                  </a:lnTo>
                  <a:lnTo>
                    <a:pt x="0" y="2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94" name="Freeform 309">
              <a:extLst>
                <a:ext uri="{FF2B5EF4-FFF2-40B4-BE49-F238E27FC236}">
                  <a16:creationId xmlns:a16="http://schemas.microsoft.com/office/drawing/2014/main" id="{CC2D4CEA-DB64-4A6F-A46A-E6026A8B600B}"/>
                </a:ext>
              </a:extLst>
            </p:cNvPr>
            <p:cNvSpPr>
              <a:spLocks/>
            </p:cNvSpPr>
            <p:nvPr/>
          </p:nvSpPr>
          <p:spPr bwMode="auto">
            <a:xfrm>
              <a:off x="5482610" y="2602426"/>
              <a:ext cx="146571" cy="143206"/>
            </a:xfrm>
            <a:custGeom>
              <a:avLst/>
              <a:gdLst>
                <a:gd name="T0" fmla="*/ 0 w 306"/>
                <a:gd name="T1" fmla="*/ 1 h 315"/>
                <a:gd name="T2" fmla="*/ 0 w 306"/>
                <a:gd name="T3" fmla="*/ 2 h 315"/>
                <a:gd name="T4" fmla="*/ 1 w 306"/>
                <a:gd name="T5" fmla="*/ 2 h 315"/>
                <a:gd name="T6" fmla="*/ 2 w 306"/>
                <a:gd name="T7" fmla="*/ 2 h 315"/>
                <a:gd name="T8" fmla="*/ 1 w 306"/>
                <a:gd name="T9" fmla="*/ 1 h 315"/>
                <a:gd name="T10" fmla="*/ 2 w 306"/>
                <a:gd name="T11" fmla="*/ 1 h 315"/>
                <a:gd name="T12" fmla="*/ 3 w 306"/>
                <a:gd name="T13" fmla="*/ 2 h 315"/>
                <a:gd name="T14" fmla="*/ 2 w 306"/>
                <a:gd name="T15" fmla="*/ 1 h 315"/>
                <a:gd name="T16" fmla="*/ 3 w 306"/>
                <a:gd name="T17" fmla="*/ 2 h 315"/>
                <a:gd name="T18" fmla="*/ 4 w 306"/>
                <a:gd name="T19" fmla="*/ 3 h 315"/>
                <a:gd name="T20" fmla="*/ 4 w 306"/>
                <a:gd name="T21" fmla="*/ 4 h 315"/>
                <a:gd name="T22" fmla="*/ 6 w 306"/>
                <a:gd name="T23" fmla="*/ 5 h 315"/>
                <a:gd name="T24" fmla="*/ 5 w 306"/>
                <a:gd name="T25" fmla="*/ 6 h 315"/>
                <a:gd name="T26" fmla="*/ 6 w 306"/>
                <a:gd name="T27" fmla="*/ 5 h 315"/>
                <a:gd name="T28" fmla="*/ 6 w 306"/>
                <a:gd name="T29" fmla="*/ 7 h 315"/>
                <a:gd name="T30" fmla="*/ 7 w 306"/>
                <a:gd name="T31" fmla="*/ 7 h 315"/>
                <a:gd name="T32" fmla="*/ 7 w 306"/>
                <a:gd name="T33" fmla="*/ 6 h 315"/>
                <a:gd name="T34" fmla="*/ 5 w 306"/>
                <a:gd name="T35" fmla="*/ 5 h 315"/>
                <a:gd name="T36" fmla="*/ 2 w 306"/>
                <a:gd name="T37" fmla="*/ 0 h 315"/>
                <a:gd name="T38" fmla="*/ 1 w 306"/>
                <a:gd name="T39" fmla="*/ 1 h 315"/>
                <a:gd name="T40" fmla="*/ 0 w 306"/>
                <a:gd name="T41" fmla="*/ 1 h 3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06"/>
                <a:gd name="T64" fmla="*/ 0 h 315"/>
                <a:gd name="T65" fmla="*/ 306 w 306"/>
                <a:gd name="T66" fmla="*/ 315 h 31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06" h="315">
                  <a:moveTo>
                    <a:pt x="0" y="30"/>
                  </a:moveTo>
                  <a:lnTo>
                    <a:pt x="15" y="77"/>
                  </a:lnTo>
                  <a:lnTo>
                    <a:pt x="56" y="98"/>
                  </a:lnTo>
                  <a:lnTo>
                    <a:pt x="77" y="83"/>
                  </a:lnTo>
                  <a:lnTo>
                    <a:pt x="38" y="58"/>
                  </a:lnTo>
                  <a:lnTo>
                    <a:pt x="77" y="58"/>
                  </a:lnTo>
                  <a:lnTo>
                    <a:pt x="107" y="99"/>
                  </a:lnTo>
                  <a:lnTo>
                    <a:pt x="96" y="27"/>
                  </a:lnTo>
                  <a:lnTo>
                    <a:pt x="120" y="90"/>
                  </a:lnTo>
                  <a:lnTo>
                    <a:pt x="186" y="125"/>
                  </a:lnTo>
                  <a:lnTo>
                    <a:pt x="174" y="169"/>
                  </a:lnTo>
                  <a:lnTo>
                    <a:pt x="249" y="225"/>
                  </a:lnTo>
                  <a:lnTo>
                    <a:pt x="227" y="269"/>
                  </a:lnTo>
                  <a:lnTo>
                    <a:pt x="265" y="233"/>
                  </a:lnTo>
                  <a:lnTo>
                    <a:pt x="275" y="315"/>
                  </a:lnTo>
                  <a:lnTo>
                    <a:pt x="303" y="302"/>
                  </a:lnTo>
                  <a:lnTo>
                    <a:pt x="306" y="240"/>
                  </a:lnTo>
                  <a:lnTo>
                    <a:pt x="235" y="205"/>
                  </a:lnTo>
                  <a:lnTo>
                    <a:pt x="98" y="0"/>
                  </a:lnTo>
                  <a:lnTo>
                    <a:pt x="23" y="58"/>
                  </a:lnTo>
                  <a:lnTo>
                    <a:pt x="0" y="3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95" name="Freeform 310">
              <a:extLst>
                <a:ext uri="{FF2B5EF4-FFF2-40B4-BE49-F238E27FC236}">
                  <a16:creationId xmlns:a16="http://schemas.microsoft.com/office/drawing/2014/main" id="{680B714A-59B0-4FE5-8F64-D2C3DC0EDDA1}"/>
                </a:ext>
              </a:extLst>
            </p:cNvPr>
            <p:cNvSpPr>
              <a:spLocks/>
            </p:cNvSpPr>
            <p:nvPr/>
          </p:nvSpPr>
          <p:spPr bwMode="auto">
            <a:xfrm>
              <a:off x="5514620" y="2648570"/>
              <a:ext cx="23586" cy="22276"/>
            </a:xfrm>
            <a:custGeom>
              <a:avLst/>
              <a:gdLst>
                <a:gd name="T0" fmla="*/ 0 w 50"/>
                <a:gd name="T1" fmla="*/ 0 h 51"/>
                <a:gd name="T2" fmla="*/ 0 w 50"/>
                <a:gd name="T3" fmla="*/ 1 h 51"/>
                <a:gd name="T4" fmla="*/ 0 w 50"/>
                <a:gd name="T5" fmla="*/ 1 h 51"/>
                <a:gd name="T6" fmla="*/ 1 w 50"/>
                <a:gd name="T7" fmla="*/ 1 h 51"/>
                <a:gd name="T8" fmla="*/ 1 w 50"/>
                <a:gd name="T9" fmla="*/ 1 h 51"/>
                <a:gd name="T10" fmla="*/ 1 w 50"/>
                <a:gd name="T11" fmla="*/ 0 h 51"/>
                <a:gd name="T12" fmla="*/ 0 w 50"/>
                <a:gd name="T13" fmla="*/ 0 h 51"/>
                <a:gd name="T14" fmla="*/ 0 60000 65536"/>
                <a:gd name="T15" fmla="*/ 0 60000 65536"/>
                <a:gd name="T16" fmla="*/ 0 60000 65536"/>
                <a:gd name="T17" fmla="*/ 0 60000 65536"/>
                <a:gd name="T18" fmla="*/ 0 60000 65536"/>
                <a:gd name="T19" fmla="*/ 0 60000 65536"/>
                <a:gd name="T20" fmla="*/ 0 60000 65536"/>
                <a:gd name="T21" fmla="*/ 0 w 50"/>
                <a:gd name="T22" fmla="*/ 0 h 51"/>
                <a:gd name="T23" fmla="*/ 50 w 50"/>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51">
                  <a:moveTo>
                    <a:pt x="0" y="0"/>
                  </a:moveTo>
                  <a:lnTo>
                    <a:pt x="13" y="51"/>
                  </a:lnTo>
                  <a:lnTo>
                    <a:pt x="18" y="24"/>
                  </a:lnTo>
                  <a:lnTo>
                    <a:pt x="50" y="46"/>
                  </a:lnTo>
                  <a:lnTo>
                    <a:pt x="21" y="24"/>
                  </a:lnTo>
                  <a:lnTo>
                    <a:pt x="49" y="8"/>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96" name="Freeform 311">
              <a:extLst>
                <a:ext uri="{FF2B5EF4-FFF2-40B4-BE49-F238E27FC236}">
                  <a16:creationId xmlns:a16="http://schemas.microsoft.com/office/drawing/2014/main" id="{AF6AE141-D4D1-4692-8DF1-A90F62567665}"/>
                </a:ext>
              </a:extLst>
            </p:cNvPr>
            <p:cNvSpPr>
              <a:spLocks/>
            </p:cNvSpPr>
            <p:nvPr/>
          </p:nvSpPr>
          <p:spPr bwMode="auto">
            <a:xfrm>
              <a:off x="5524728" y="2667664"/>
              <a:ext cx="15163" cy="36597"/>
            </a:xfrm>
            <a:custGeom>
              <a:avLst/>
              <a:gdLst>
                <a:gd name="T0" fmla="*/ 0 w 29"/>
                <a:gd name="T1" fmla="*/ 0 h 80"/>
                <a:gd name="T2" fmla="*/ 1 w 29"/>
                <a:gd name="T3" fmla="*/ 0 h 80"/>
                <a:gd name="T4" fmla="*/ 1 w 29"/>
                <a:gd name="T5" fmla="*/ 2 h 80"/>
                <a:gd name="T6" fmla="*/ 0 w 29"/>
                <a:gd name="T7" fmla="*/ 0 h 80"/>
                <a:gd name="T8" fmla="*/ 0 60000 65536"/>
                <a:gd name="T9" fmla="*/ 0 60000 65536"/>
                <a:gd name="T10" fmla="*/ 0 60000 65536"/>
                <a:gd name="T11" fmla="*/ 0 60000 65536"/>
                <a:gd name="T12" fmla="*/ 0 w 29"/>
                <a:gd name="T13" fmla="*/ 0 h 80"/>
                <a:gd name="T14" fmla="*/ 29 w 29"/>
                <a:gd name="T15" fmla="*/ 80 h 80"/>
              </a:gdLst>
              <a:ahLst/>
              <a:cxnLst>
                <a:cxn ang="T8">
                  <a:pos x="T0" y="T1"/>
                </a:cxn>
                <a:cxn ang="T9">
                  <a:pos x="T2" y="T3"/>
                </a:cxn>
                <a:cxn ang="T10">
                  <a:pos x="T4" y="T5"/>
                </a:cxn>
                <a:cxn ang="T11">
                  <a:pos x="T6" y="T7"/>
                </a:cxn>
              </a:cxnLst>
              <a:rect l="T12" t="T13" r="T14" b="T15"/>
              <a:pathLst>
                <a:path w="29" h="80">
                  <a:moveTo>
                    <a:pt x="0" y="0"/>
                  </a:moveTo>
                  <a:lnTo>
                    <a:pt x="28" y="15"/>
                  </a:lnTo>
                  <a:lnTo>
                    <a:pt x="29" y="80"/>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97" name="Freeform 312">
              <a:extLst>
                <a:ext uri="{FF2B5EF4-FFF2-40B4-BE49-F238E27FC236}">
                  <a16:creationId xmlns:a16="http://schemas.microsoft.com/office/drawing/2014/main" id="{8034EF02-7DF5-44A9-B8CD-C6BBA9471EC2}"/>
                </a:ext>
              </a:extLst>
            </p:cNvPr>
            <p:cNvSpPr>
              <a:spLocks/>
            </p:cNvSpPr>
            <p:nvPr/>
          </p:nvSpPr>
          <p:spPr bwMode="auto">
            <a:xfrm>
              <a:off x="5541575" y="2650161"/>
              <a:ext cx="18532" cy="20685"/>
            </a:xfrm>
            <a:custGeom>
              <a:avLst/>
              <a:gdLst>
                <a:gd name="T0" fmla="*/ 0 w 39"/>
                <a:gd name="T1" fmla="*/ 0 h 47"/>
                <a:gd name="T2" fmla="*/ 0 w 39"/>
                <a:gd name="T3" fmla="*/ 1 h 47"/>
                <a:gd name="T4" fmla="*/ 1 w 39"/>
                <a:gd name="T5" fmla="*/ 1 h 47"/>
                <a:gd name="T6" fmla="*/ 1 w 39"/>
                <a:gd name="T7" fmla="*/ 0 h 47"/>
                <a:gd name="T8" fmla="*/ 1 w 39"/>
                <a:gd name="T9" fmla="*/ 1 h 47"/>
                <a:gd name="T10" fmla="*/ 1 w 39"/>
                <a:gd name="T11" fmla="*/ 0 h 47"/>
                <a:gd name="T12" fmla="*/ 0 w 39"/>
                <a:gd name="T13" fmla="*/ 0 h 47"/>
                <a:gd name="T14" fmla="*/ 0 60000 65536"/>
                <a:gd name="T15" fmla="*/ 0 60000 65536"/>
                <a:gd name="T16" fmla="*/ 0 60000 65536"/>
                <a:gd name="T17" fmla="*/ 0 60000 65536"/>
                <a:gd name="T18" fmla="*/ 0 60000 65536"/>
                <a:gd name="T19" fmla="*/ 0 60000 65536"/>
                <a:gd name="T20" fmla="*/ 0 60000 65536"/>
                <a:gd name="T21" fmla="*/ 0 w 39"/>
                <a:gd name="T22" fmla="*/ 0 h 47"/>
                <a:gd name="T23" fmla="*/ 39 w 39"/>
                <a:gd name="T24" fmla="*/ 47 h 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47">
                  <a:moveTo>
                    <a:pt x="0" y="0"/>
                  </a:moveTo>
                  <a:lnTo>
                    <a:pt x="7" y="47"/>
                  </a:lnTo>
                  <a:lnTo>
                    <a:pt x="32" y="47"/>
                  </a:lnTo>
                  <a:lnTo>
                    <a:pt x="22" y="4"/>
                  </a:lnTo>
                  <a:lnTo>
                    <a:pt x="39" y="35"/>
                  </a:lnTo>
                  <a:lnTo>
                    <a:pt x="24" y="0"/>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98" name="Freeform 313">
              <a:extLst>
                <a:ext uri="{FF2B5EF4-FFF2-40B4-BE49-F238E27FC236}">
                  <a16:creationId xmlns:a16="http://schemas.microsoft.com/office/drawing/2014/main" id="{FC6E1B2B-24F8-4644-8411-0DC4EA81E73B}"/>
                </a:ext>
              </a:extLst>
            </p:cNvPr>
            <p:cNvSpPr>
              <a:spLocks/>
            </p:cNvSpPr>
            <p:nvPr/>
          </p:nvSpPr>
          <p:spPr bwMode="auto">
            <a:xfrm>
              <a:off x="5556738" y="2680394"/>
              <a:ext cx="16847" cy="17503"/>
            </a:xfrm>
            <a:custGeom>
              <a:avLst/>
              <a:gdLst>
                <a:gd name="T0" fmla="*/ 0 w 34"/>
                <a:gd name="T1" fmla="*/ 0 h 35"/>
                <a:gd name="T2" fmla="*/ 1 w 34"/>
                <a:gd name="T3" fmla="*/ 1 h 35"/>
                <a:gd name="T4" fmla="*/ 1 w 34"/>
                <a:gd name="T5" fmla="*/ 0 h 35"/>
                <a:gd name="T6" fmla="*/ 0 w 34"/>
                <a:gd name="T7" fmla="*/ 0 h 35"/>
                <a:gd name="T8" fmla="*/ 0 60000 65536"/>
                <a:gd name="T9" fmla="*/ 0 60000 65536"/>
                <a:gd name="T10" fmla="*/ 0 60000 65536"/>
                <a:gd name="T11" fmla="*/ 0 60000 65536"/>
                <a:gd name="T12" fmla="*/ 0 w 34"/>
                <a:gd name="T13" fmla="*/ 0 h 35"/>
                <a:gd name="T14" fmla="*/ 34 w 34"/>
                <a:gd name="T15" fmla="*/ 35 h 35"/>
              </a:gdLst>
              <a:ahLst/>
              <a:cxnLst>
                <a:cxn ang="T8">
                  <a:pos x="T0" y="T1"/>
                </a:cxn>
                <a:cxn ang="T9">
                  <a:pos x="T2" y="T3"/>
                </a:cxn>
                <a:cxn ang="T10">
                  <a:pos x="T4" y="T5"/>
                </a:cxn>
                <a:cxn ang="T11">
                  <a:pos x="T6" y="T7"/>
                </a:cxn>
              </a:cxnLst>
              <a:rect l="T12" t="T13" r="T14" b="T15"/>
              <a:pathLst>
                <a:path w="34" h="35">
                  <a:moveTo>
                    <a:pt x="0" y="0"/>
                  </a:moveTo>
                  <a:lnTo>
                    <a:pt x="31" y="35"/>
                  </a:lnTo>
                  <a:lnTo>
                    <a:pt x="34" y="5"/>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99" name="Freeform 314">
              <a:extLst>
                <a:ext uri="{FF2B5EF4-FFF2-40B4-BE49-F238E27FC236}">
                  <a16:creationId xmlns:a16="http://schemas.microsoft.com/office/drawing/2014/main" id="{855B3D65-25ED-4736-8B1D-F6FA1DE1D557}"/>
                </a:ext>
              </a:extLst>
            </p:cNvPr>
            <p:cNvSpPr>
              <a:spLocks/>
            </p:cNvSpPr>
            <p:nvPr/>
          </p:nvSpPr>
          <p:spPr bwMode="auto">
            <a:xfrm>
              <a:off x="5561792" y="2702670"/>
              <a:ext cx="25271" cy="36597"/>
            </a:xfrm>
            <a:custGeom>
              <a:avLst/>
              <a:gdLst>
                <a:gd name="T0" fmla="*/ 0 w 53"/>
                <a:gd name="T1" fmla="*/ 0 h 81"/>
                <a:gd name="T2" fmla="*/ 1 w 53"/>
                <a:gd name="T3" fmla="*/ 1 h 81"/>
                <a:gd name="T4" fmla="*/ 1 w 53"/>
                <a:gd name="T5" fmla="*/ 2 h 81"/>
                <a:gd name="T6" fmla="*/ 0 w 53"/>
                <a:gd name="T7" fmla="*/ 0 h 81"/>
                <a:gd name="T8" fmla="*/ 0 60000 65536"/>
                <a:gd name="T9" fmla="*/ 0 60000 65536"/>
                <a:gd name="T10" fmla="*/ 0 60000 65536"/>
                <a:gd name="T11" fmla="*/ 0 60000 65536"/>
                <a:gd name="T12" fmla="*/ 0 w 53"/>
                <a:gd name="T13" fmla="*/ 0 h 81"/>
                <a:gd name="T14" fmla="*/ 53 w 53"/>
                <a:gd name="T15" fmla="*/ 81 h 81"/>
              </a:gdLst>
              <a:ahLst/>
              <a:cxnLst>
                <a:cxn ang="T8">
                  <a:pos x="T0" y="T1"/>
                </a:cxn>
                <a:cxn ang="T9">
                  <a:pos x="T2" y="T3"/>
                </a:cxn>
                <a:cxn ang="T10">
                  <a:pos x="T4" y="T5"/>
                </a:cxn>
                <a:cxn ang="T11">
                  <a:pos x="T6" y="T7"/>
                </a:cxn>
              </a:cxnLst>
              <a:rect l="T12" t="T13" r="T14" b="T15"/>
              <a:pathLst>
                <a:path w="53" h="81">
                  <a:moveTo>
                    <a:pt x="0" y="0"/>
                  </a:moveTo>
                  <a:lnTo>
                    <a:pt x="42" y="30"/>
                  </a:lnTo>
                  <a:lnTo>
                    <a:pt x="53" y="81"/>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00" name="Freeform 315">
              <a:extLst>
                <a:ext uri="{FF2B5EF4-FFF2-40B4-BE49-F238E27FC236}">
                  <a16:creationId xmlns:a16="http://schemas.microsoft.com/office/drawing/2014/main" id="{2148DC00-9E04-4509-9C51-033E3B564568}"/>
                </a:ext>
              </a:extLst>
            </p:cNvPr>
            <p:cNvSpPr>
              <a:spLocks/>
            </p:cNvSpPr>
            <p:nvPr/>
          </p:nvSpPr>
          <p:spPr bwMode="auto">
            <a:xfrm>
              <a:off x="5602225" y="2712217"/>
              <a:ext cx="11793" cy="23868"/>
            </a:xfrm>
            <a:custGeom>
              <a:avLst/>
              <a:gdLst>
                <a:gd name="T0" fmla="*/ 0 w 26"/>
                <a:gd name="T1" fmla="*/ 1 h 49"/>
                <a:gd name="T2" fmla="*/ 0 w 26"/>
                <a:gd name="T3" fmla="*/ 0 h 49"/>
                <a:gd name="T4" fmla="*/ 1 w 26"/>
                <a:gd name="T5" fmla="*/ 2 h 49"/>
                <a:gd name="T6" fmla="*/ 0 w 26"/>
                <a:gd name="T7" fmla="*/ 1 h 49"/>
                <a:gd name="T8" fmla="*/ 0 60000 65536"/>
                <a:gd name="T9" fmla="*/ 0 60000 65536"/>
                <a:gd name="T10" fmla="*/ 0 60000 65536"/>
                <a:gd name="T11" fmla="*/ 0 60000 65536"/>
                <a:gd name="T12" fmla="*/ 0 w 26"/>
                <a:gd name="T13" fmla="*/ 0 h 49"/>
                <a:gd name="T14" fmla="*/ 26 w 26"/>
                <a:gd name="T15" fmla="*/ 49 h 49"/>
              </a:gdLst>
              <a:ahLst/>
              <a:cxnLst>
                <a:cxn ang="T8">
                  <a:pos x="T0" y="T1"/>
                </a:cxn>
                <a:cxn ang="T9">
                  <a:pos x="T2" y="T3"/>
                </a:cxn>
                <a:cxn ang="T10">
                  <a:pos x="T4" y="T5"/>
                </a:cxn>
                <a:cxn ang="T11">
                  <a:pos x="T6" y="T7"/>
                </a:cxn>
              </a:cxnLst>
              <a:rect l="T12" t="T13" r="T14" b="T15"/>
              <a:pathLst>
                <a:path w="26" h="49">
                  <a:moveTo>
                    <a:pt x="0" y="29"/>
                  </a:moveTo>
                  <a:lnTo>
                    <a:pt x="10" y="0"/>
                  </a:lnTo>
                  <a:lnTo>
                    <a:pt x="26" y="49"/>
                  </a:lnTo>
                  <a:lnTo>
                    <a:pt x="0" y="2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01" name="Freeform 316">
              <a:extLst>
                <a:ext uri="{FF2B5EF4-FFF2-40B4-BE49-F238E27FC236}">
                  <a16:creationId xmlns:a16="http://schemas.microsoft.com/office/drawing/2014/main" id="{00BD4565-5313-406C-A6A2-58509B4336D6}"/>
                </a:ext>
              </a:extLst>
            </p:cNvPr>
            <p:cNvSpPr>
              <a:spLocks/>
            </p:cNvSpPr>
            <p:nvPr/>
          </p:nvSpPr>
          <p:spPr bwMode="auto">
            <a:xfrm>
              <a:off x="5728579" y="2888838"/>
              <a:ext cx="1058006" cy="560095"/>
            </a:xfrm>
            <a:custGeom>
              <a:avLst/>
              <a:gdLst>
                <a:gd name="T0" fmla="*/ 1 w 2200"/>
                <a:gd name="T1" fmla="*/ 4 h 1238"/>
                <a:gd name="T2" fmla="*/ 1 w 2200"/>
                <a:gd name="T3" fmla="*/ 4 h 1238"/>
                <a:gd name="T4" fmla="*/ 2 w 2200"/>
                <a:gd name="T5" fmla="*/ 14 h 1238"/>
                <a:gd name="T6" fmla="*/ 2 w 2200"/>
                <a:gd name="T7" fmla="*/ 15 h 1238"/>
                <a:gd name="T8" fmla="*/ 5 w 2200"/>
                <a:gd name="T9" fmla="*/ 19 h 1238"/>
                <a:gd name="T10" fmla="*/ 9 w 2200"/>
                <a:gd name="T11" fmla="*/ 20 h 1238"/>
                <a:gd name="T12" fmla="*/ 16 w 2200"/>
                <a:gd name="T13" fmla="*/ 21 h 1238"/>
                <a:gd name="T14" fmla="*/ 21 w 2200"/>
                <a:gd name="T15" fmla="*/ 23 h 1238"/>
                <a:gd name="T16" fmla="*/ 25 w 2200"/>
                <a:gd name="T17" fmla="*/ 28 h 1238"/>
                <a:gd name="T18" fmla="*/ 26 w 2200"/>
                <a:gd name="T19" fmla="*/ 24 h 1238"/>
                <a:gd name="T20" fmla="*/ 29 w 2200"/>
                <a:gd name="T21" fmla="*/ 23 h 1238"/>
                <a:gd name="T22" fmla="*/ 31 w 2200"/>
                <a:gd name="T23" fmla="*/ 23 h 1238"/>
                <a:gd name="T24" fmla="*/ 32 w 2200"/>
                <a:gd name="T25" fmla="*/ 23 h 1238"/>
                <a:gd name="T26" fmla="*/ 33 w 2200"/>
                <a:gd name="T27" fmla="*/ 23 h 1238"/>
                <a:gd name="T28" fmla="*/ 37 w 2200"/>
                <a:gd name="T29" fmla="*/ 24 h 1238"/>
                <a:gd name="T30" fmla="*/ 39 w 2200"/>
                <a:gd name="T31" fmla="*/ 28 h 1238"/>
                <a:gd name="T32" fmla="*/ 39 w 2200"/>
                <a:gd name="T33" fmla="*/ 27 h 1238"/>
                <a:gd name="T34" fmla="*/ 39 w 2200"/>
                <a:gd name="T35" fmla="*/ 20 h 1238"/>
                <a:gd name="T36" fmla="*/ 43 w 2200"/>
                <a:gd name="T37" fmla="*/ 16 h 1238"/>
                <a:gd name="T38" fmla="*/ 43 w 2200"/>
                <a:gd name="T39" fmla="*/ 15 h 1238"/>
                <a:gd name="T40" fmla="*/ 42 w 2200"/>
                <a:gd name="T41" fmla="*/ 13 h 1238"/>
                <a:gd name="T42" fmla="*/ 43 w 2200"/>
                <a:gd name="T43" fmla="*/ 13 h 1238"/>
                <a:gd name="T44" fmla="*/ 43 w 2200"/>
                <a:gd name="T45" fmla="*/ 15 h 1238"/>
                <a:gd name="T46" fmla="*/ 44 w 2200"/>
                <a:gd name="T47" fmla="*/ 12 h 1238"/>
                <a:gd name="T48" fmla="*/ 45 w 2200"/>
                <a:gd name="T49" fmla="*/ 11 h 1238"/>
                <a:gd name="T50" fmla="*/ 48 w 2200"/>
                <a:gd name="T51" fmla="*/ 9 h 1238"/>
                <a:gd name="T52" fmla="*/ 51 w 2200"/>
                <a:gd name="T53" fmla="*/ 6 h 1238"/>
                <a:gd name="T54" fmla="*/ 51 w 2200"/>
                <a:gd name="T55" fmla="*/ 5 h 1238"/>
                <a:gd name="T56" fmla="*/ 49 w 2200"/>
                <a:gd name="T57" fmla="*/ 3 h 1238"/>
                <a:gd name="T58" fmla="*/ 43 w 2200"/>
                <a:gd name="T59" fmla="*/ 6 h 1238"/>
                <a:gd name="T60" fmla="*/ 41 w 2200"/>
                <a:gd name="T61" fmla="*/ 8 h 1238"/>
                <a:gd name="T62" fmla="*/ 38 w 2200"/>
                <a:gd name="T63" fmla="*/ 10 h 1238"/>
                <a:gd name="T64" fmla="*/ 37 w 2200"/>
                <a:gd name="T65" fmla="*/ 9 h 1238"/>
                <a:gd name="T66" fmla="*/ 37 w 2200"/>
                <a:gd name="T67" fmla="*/ 9 h 1238"/>
                <a:gd name="T68" fmla="*/ 37 w 2200"/>
                <a:gd name="T69" fmla="*/ 7 h 1238"/>
                <a:gd name="T70" fmla="*/ 37 w 2200"/>
                <a:gd name="T71" fmla="*/ 5 h 1238"/>
                <a:gd name="T72" fmla="*/ 34 w 2200"/>
                <a:gd name="T73" fmla="*/ 6 h 1238"/>
                <a:gd name="T74" fmla="*/ 33 w 2200"/>
                <a:gd name="T75" fmla="*/ 10 h 1238"/>
                <a:gd name="T76" fmla="*/ 33 w 2200"/>
                <a:gd name="T77" fmla="*/ 5 h 1238"/>
                <a:gd name="T78" fmla="*/ 34 w 2200"/>
                <a:gd name="T79" fmla="*/ 5 h 1238"/>
                <a:gd name="T80" fmla="*/ 36 w 2200"/>
                <a:gd name="T81" fmla="*/ 4 h 1238"/>
                <a:gd name="T82" fmla="*/ 32 w 2200"/>
                <a:gd name="T83" fmla="*/ 3 h 1238"/>
                <a:gd name="T84" fmla="*/ 31 w 2200"/>
                <a:gd name="T85" fmla="*/ 4 h 1238"/>
                <a:gd name="T86" fmla="*/ 31 w 2200"/>
                <a:gd name="T87" fmla="*/ 2 h 1238"/>
                <a:gd name="T88" fmla="*/ 26 w 2200"/>
                <a:gd name="T89" fmla="*/ 0 h 1238"/>
                <a:gd name="T90" fmla="*/ 2 w 2200"/>
                <a:gd name="T91" fmla="*/ 1 h 1238"/>
                <a:gd name="T92" fmla="*/ 2 w 2200"/>
                <a:gd name="T93" fmla="*/ 3 h 1238"/>
                <a:gd name="T94" fmla="*/ 0 w 2200"/>
                <a:gd name="T95" fmla="*/ 2 h 123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00"/>
                <a:gd name="T145" fmla="*/ 0 h 1238"/>
                <a:gd name="T146" fmla="*/ 2200 w 2200"/>
                <a:gd name="T147" fmla="*/ 1238 h 123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00" h="1238">
                  <a:moveTo>
                    <a:pt x="0" y="69"/>
                  </a:moveTo>
                  <a:lnTo>
                    <a:pt x="26" y="169"/>
                  </a:lnTo>
                  <a:lnTo>
                    <a:pt x="56" y="180"/>
                  </a:lnTo>
                  <a:lnTo>
                    <a:pt x="32" y="187"/>
                  </a:lnTo>
                  <a:lnTo>
                    <a:pt x="12" y="491"/>
                  </a:lnTo>
                  <a:lnTo>
                    <a:pt x="70" y="612"/>
                  </a:lnTo>
                  <a:lnTo>
                    <a:pt x="104" y="612"/>
                  </a:lnTo>
                  <a:lnTo>
                    <a:pt x="89" y="656"/>
                  </a:lnTo>
                  <a:lnTo>
                    <a:pt x="160" y="786"/>
                  </a:lnTo>
                  <a:lnTo>
                    <a:pt x="231" y="816"/>
                  </a:lnTo>
                  <a:lnTo>
                    <a:pt x="291" y="890"/>
                  </a:lnTo>
                  <a:lnTo>
                    <a:pt x="378" y="881"/>
                  </a:lnTo>
                  <a:lnTo>
                    <a:pt x="524" y="951"/>
                  </a:lnTo>
                  <a:lnTo>
                    <a:pt x="698" y="924"/>
                  </a:lnTo>
                  <a:lnTo>
                    <a:pt x="800" y="1055"/>
                  </a:lnTo>
                  <a:lnTo>
                    <a:pt x="879" y="1020"/>
                  </a:lnTo>
                  <a:lnTo>
                    <a:pt x="978" y="1181"/>
                  </a:lnTo>
                  <a:lnTo>
                    <a:pt x="1053" y="1208"/>
                  </a:lnTo>
                  <a:lnTo>
                    <a:pt x="1046" y="1119"/>
                  </a:lnTo>
                  <a:lnTo>
                    <a:pt x="1126" y="1065"/>
                  </a:lnTo>
                  <a:lnTo>
                    <a:pt x="1133" y="1022"/>
                  </a:lnTo>
                  <a:lnTo>
                    <a:pt x="1244" y="1020"/>
                  </a:lnTo>
                  <a:lnTo>
                    <a:pt x="1346" y="1055"/>
                  </a:lnTo>
                  <a:lnTo>
                    <a:pt x="1347" y="1001"/>
                  </a:lnTo>
                  <a:lnTo>
                    <a:pt x="1307" y="995"/>
                  </a:lnTo>
                  <a:lnTo>
                    <a:pt x="1389" y="993"/>
                  </a:lnTo>
                  <a:lnTo>
                    <a:pt x="1394" y="969"/>
                  </a:lnTo>
                  <a:lnTo>
                    <a:pt x="1401" y="997"/>
                  </a:lnTo>
                  <a:lnTo>
                    <a:pt x="1557" y="1008"/>
                  </a:lnTo>
                  <a:lnTo>
                    <a:pt x="1597" y="1053"/>
                  </a:lnTo>
                  <a:lnTo>
                    <a:pt x="1603" y="1134"/>
                  </a:lnTo>
                  <a:lnTo>
                    <a:pt x="1654" y="1238"/>
                  </a:lnTo>
                  <a:lnTo>
                    <a:pt x="1684" y="1235"/>
                  </a:lnTo>
                  <a:lnTo>
                    <a:pt x="1699" y="1156"/>
                  </a:lnTo>
                  <a:lnTo>
                    <a:pt x="1644" y="969"/>
                  </a:lnTo>
                  <a:lnTo>
                    <a:pt x="1676" y="889"/>
                  </a:lnTo>
                  <a:lnTo>
                    <a:pt x="1870" y="736"/>
                  </a:lnTo>
                  <a:lnTo>
                    <a:pt x="1833" y="720"/>
                  </a:lnTo>
                  <a:lnTo>
                    <a:pt x="1867" y="713"/>
                  </a:lnTo>
                  <a:lnTo>
                    <a:pt x="1840" y="662"/>
                  </a:lnTo>
                  <a:lnTo>
                    <a:pt x="1846" y="617"/>
                  </a:lnTo>
                  <a:lnTo>
                    <a:pt x="1805" y="585"/>
                  </a:lnTo>
                  <a:lnTo>
                    <a:pt x="1846" y="608"/>
                  </a:lnTo>
                  <a:lnTo>
                    <a:pt x="1835" y="554"/>
                  </a:lnTo>
                  <a:lnTo>
                    <a:pt x="1862" y="536"/>
                  </a:lnTo>
                  <a:lnTo>
                    <a:pt x="1867" y="656"/>
                  </a:lnTo>
                  <a:lnTo>
                    <a:pt x="1895" y="586"/>
                  </a:lnTo>
                  <a:lnTo>
                    <a:pt x="1878" y="529"/>
                  </a:lnTo>
                  <a:lnTo>
                    <a:pt x="1896" y="562"/>
                  </a:lnTo>
                  <a:lnTo>
                    <a:pt x="1937" y="464"/>
                  </a:lnTo>
                  <a:lnTo>
                    <a:pt x="2092" y="420"/>
                  </a:lnTo>
                  <a:lnTo>
                    <a:pt x="2051" y="394"/>
                  </a:lnTo>
                  <a:lnTo>
                    <a:pt x="2081" y="320"/>
                  </a:lnTo>
                  <a:lnTo>
                    <a:pt x="2195" y="264"/>
                  </a:lnTo>
                  <a:lnTo>
                    <a:pt x="2200" y="233"/>
                  </a:lnTo>
                  <a:lnTo>
                    <a:pt x="2171" y="209"/>
                  </a:lnTo>
                  <a:lnTo>
                    <a:pt x="2171" y="136"/>
                  </a:lnTo>
                  <a:lnTo>
                    <a:pt x="2109" y="114"/>
                  </a:lnTo>
                  <a:lnTo>
                    <a:pt x="2061" y="230"/>
                  </a:lnTo>
                  <a:lnTo>
                    <a:pt x="1867" y="274"/>
                  </a:lnTo>
                  <a:lnTo>
                    <a:pt x="1851" y="324"/>
                  </a:lnTo>
                  <a:lnTo>
                    <a:pt x="1740" y="345"/>
                  </a:lnTo>
                  <a:lnTo>
                    <a:pt x="1747" y="363"/>
                  </a:lnTo>
                  <a:lnTo>
                    <a:pt x="1637" y="431"/>
                  </a:lnTo>
                  <a:lnTo>
                    <a:pt x="1586" y="429"/>
                  </a:lnTo>
                  <a:lnTo>
                    <a:pt x="1584" y="410"/>
                  </a:lnTo>
                  <a:lnTo>
                    <a:pt x="1592" y="387"/>
                  </a:lnTo>
                  <a:lnTo>
                    <a:pt x="1604" y="372"/>
                  </a:lnTo>
                  <a:lnTo>
                    <a:pt x="1611" y="351"/>
                  </a:lnTo>
                  <a:lnTo>
                    <a:pt x="1592" y="297"/>
                  </a:lnTo>
                  <a:lnTo>
                    <a:pt x="1554" y="318"/>
                  </a:lnTo>
                  <a:lnTo>
                    <a:pt x="1569" y="230"/>
                  </a:lnTo>
                  <a:lnTo>
                    <a:pt x="1509" y="209"/>
                  </a:lnTo>
                  <a:lnTo>
                    <a:pt x="1465" y="264"/>
                  </a:lnTo>
                  <a:lnTo>
                    <a:pt x="1448" y="413"/>
                  </a:lnTo>
                  <a:lnTo>
                    <a:pt x="1413" y="417"/>
                  </a:lnTo>
                  <a:lnTo>
                    <a:pt x="1402" y="347"/>
                  </a:lnTo>
                  <a:lnTo>
                    <a:pt x="1434" y="234"/>
                  </a:lnTo>
                  <a:lnTo>
                    <a:pt x="1403" y="252"/>
                  </a:lnTo>
                  <a:lnTo>
                    <a:pt x="1451" y="196"/>
                  </a:lnTo>
                  <a:lnTo>
                    <a:pt x="1552" y="194"/>
                  </a:lnTo>
                  <a:lnTo>
                    <a:pt x="1536" y="164"/>
                  </a:lnTo>
                  <a:lnTo>
                    <a:pt x="1529" y="164"/>
                  </a:lnTo>
                  <a:lnTo>
                    <a:pt x="1381" y="146"/>
                  </a:lnTo>
                  <a:lnTo>
                    <a:pt x="1403" y="110"/>
                  </a:lnTo>
                  <a:lnTo>
                    <a:pt x="1315" y="159"/>
                  </a:lnTo>
                  <a:lnTo>
                    <a:pt x="1243" y="159"/>
                  </a:lnTo>
                  <a:lnTo>
                    <a:pt x="1330" y="82"/>
                  </a:lnTo>
                  <a:lnTo>
                    <a:pt x="1147" y="40"/>
                  </a:lnTo>
                  <a:lnTo>
                    <a:pt x="1127" y="0"/>
                  </a:lnTo>
                  <a:lnTo>
                    <a:pt x="1126" y="26"/>
                  </a:lnTo>
                  <a:lnTo>
                    <a:pt x="72" y="26"/>
                  </a:lnTo>
                  <a:lnTo>
                    <a:pt x="90" y="73"/>
                  </a:lnTo>
                  <a:lnTo>
                    <a:pt x="70" y="114"/>
                  </a:lnTo>
                  <a:lnTo>
                    <a:pt x="74" y="72"/>
                  </a:lnTo>
                  <a:lnTo>
                    <a:pt x="0" y="6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02" name="Freeform 317">
              <a:extLst>
                <a:ext uri="{FF2B5EF4-FFF2-40B4-BE49-F238E27FC236}">
                  <a16:creationId xmlns:a16="http://schemas.microsoft.com/office/drawing/2014/main" id="{0A9E4B6D-0116-4797-87C9-B8564B984E54}"/>
                </a:ext>
              </a:extLst>
            </p:cNvPr>
            <p:cNvSpPr>
              <a:spLocks/>
            </p:cNvSpPr>
            <p:nvPr/>
          </p:nvSpPr>
          <p:spPr bwMode="auto">
            <a:xfrm>
              <a:off x="6943265" y="4581851"/>
              <a:ext cx="94345" cy="108200"/>
            </a:xfrm>
            <a:custGeom>
              <a:avLst/>
              <a:gdLst>
                <a:gd name="T0" fmla="*/ 0 w 199"/>
                <a:gd name="T1" fmla="*/ 5 h 238"/>
                <a:gd name="T2" fmla="*/ 1 w 199"/>
                <a:gd name="T3" fmla="*/ 0 h 238"/>
                <a:gd name="T4" fmla="*/ 1 w 199"/>
                <a:gd name="T5" fmla="*/ 0 h 238"/>
                <a:gd name="T6" fmla="*/ 4 w 199"/>
                <a:gd name="T7" fmla="*/ 2 h 238"/>
                <a:gd name="T8" fmla="*/ 5 w 199"/>
                <a:gd name="T9" fmla="*/ 3 h 238"/>
                <a:gd name="T10" fmla="*/ 4 w 199"/>
                <a:gd name="T11" fmla="*/ 4 h 238"/>
                <a:gd name="T12" fmla="*/ 3 w 199"/>
                <a:gd name="T13" fmla="*/ 5 h 238"/>
                <a:gd name="T14" fmla="*/ 0 w 199"/>
                <a:gd name="T15" fmla="*/ 5 h 238"/>
                <a:gd name="T16" fmla="*/ 0 60000 65536"/>
                <a:gd name="T17" fmla="*/ 0 60000 65536"/>
                <a:gd name="T18" fmla="*/ 0 60000 65536"/>
                <a:gd name="T19" fmla="*/ 0 60000 65536"/>
                <a:gd name="T20" fmla="*/ 0 60000 65536"/>
                <a:gd name="T21" fmla="*/ 0 60000 65536"/>
                <a:gd name="T22" fmla="*/ 0 60000 65536"/>
                <a:gd name="T23" fmla="*/ 0 60000 65536"/>
                <a:gd name="T24" fmla="*/ 0 w 199"/>
                <a:gd name="T25" fmla="*/ 0 h 238"/>
                <a:gd name="T26" fmla="*/ 199 w 199"/>
                <a:gd name="T27" fmla="*/ 238 h 2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9" h="238">
                  <a:moveTo>
                    <a:pt x="0" y="192"/>
                  </a:moveTo>
                  <a:lnTo>
                    <a:pt x="31" y="8"/>
                  </a:lnTo>
                  <a:lnTo>
                    <a:pt x="62" y="0"/>
                  </a:lnTo>
                  <a:lnTo>
                    <a:pt x="174" y="94"/>
                  </a:lnTo>
                  <a:lnTo>
                    <a:pt x="199" y="131"/>
                  </a:lnTo>
                  <a:lnTo>
                    <a:pt x="189" y="178"/>
                  </a:lnTo>
                  <a:lnTo>
                    <a:pt x="136" y="238"/>
                  </a:lnTo>
                  <a:lnTo>
                    <a:pt x="0" y="19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03" name="Freeform 318">
              <a:extLst>
                <a:ext uri="{FF2B5EF4-FFF2-40B4-BE49-F238E27FC236}">
                  <a16:creationId xmlns:a16="http://schemas.microsoft.com/office/drawing/2014/main" id="{3A2013F5-B6B1-4B65-8060-E07D83BB63FF}"/>
                </a:ext>
              </a:extLst>
            </p:cNvPr>
            <p:cNvSpPr>
              <a:spLocks/>
            </p:cNvSpPr>
            <p:nvPr/>
          </p:nvSpPr>
          <p:spPr bwMode="auto">
            <a:xfrm>
              <a:off x="6672025" y="3717842"/>
              <a:ext cx="245970" cy="229130"/>
            </a:xfrm>
            <a:custGeom>
              <a:avLst/>
              <a:gdLst>
                <a:gd name="T0" fmla="*/ 0 w 510"/>
                <a:gd name="T1" fmla="*/ 3 h 507"/>
                <a:gd name="T2" fmla="*/ 1 w 510"/>
                <a:gd name="T3" fmla="*/ 5 h 507"/>
                <a:gd name="T4" fmla="*/ 3 w 510"/>
                <a:gd name="T5" fmla="*/ 5 h 507"/>
                <a:gd name="T6" fmla="*/ 3 w 510"/>
                <a:gd name="T7" fmla="*/ 6 h 507"/>
                <a:gd name="T8" fmla="*/ 5 w 510"/>
                <a:gd name="T9" fmla="*/ 6 h 507"/>
                <a:gd name="T10" fmla="*/ 5 w 510"/>
                <a:gd name="T11" fmla="*/ 10 h 507"/>
                <a:gd name="T12" fmla="*/ 6 w 510"/>
                <a:gd name="T13" fmla="*/ 11 h 507"/>
                <a:gd name="T14" fmla="*/ 7 w 510"/>
                <a:gd name="T15" fmla="*/ 12 h 507"/>
                <a:gd name="T16" fmla="*/ 9 w 510"/>
                <a:gd name="T17" fmla="*/ 10 h 507"/>
                <a:gd name="T18" fmla="*/ 8 w 510"/>
                <a:gd name="T19" fmla="*/ 10 h 507"/>
                <a:gd name="T20" fmla="*/ 8 w 510"/>
                <a:gd name="T21" fmla="*/ 8 h 507"/>
                <a:gd name="T22" fmla="*/ 9 w 510"/>
                <a:gd name="T23" fmla="*/ 9 h 507"/>
                <a:gd name="T24" fmla="*/ 11 w 510"/>
                <a:gd name="T25" fmla="*/ 7 h 507"/>
                <a:gd name="T26" fmla="*/ 11 w 510"/>
                <a:gd name="T27" fmla="*/ 6 h 507"/>
                <a:gd name="T28" fmla="*/ 11 w 510"/>
                <a:gd name="T29" fmla="*/ 5 h 507"/>
                <a:gd name="T30" fmla="*/ 11 w 510"/>
                <a:gd name="T31" fmla="*/ 5 h 507"/>
                <a:gd name="T32" fmla="*/ 12 w 510"/>
                <a:gd name="T33" fmla="*/ 4 h 507"/>
                <a:gd name="T34" fmla="*/ 11 w 510"/>
                <a:gd name="T35" fmla="*/ 4 h 507"/>
                <a:gd name="T36" fmla="*/ 11 w 510"/>
                <a:gd name="T37" fmla="*/ 3 h 507"/>
                <a:gd name="T38" fmla="*/ 9 w 510"/>
                <a:gd name="T39" fmla="*/ 2 h 507"/>
                <a:gd name="T40" fmla="*/ 10 w 510"/>
                <a:gd name="T41" fmla="*/ 2 h 507"/>
                <a:gd name="T42" fmla="*/ 5 w 510"/>
                <a:gd name="T43" fmla="*/ 2 h 507"/>
                <a:gd name="T44" fmla="*/ 3 w 510"/>
                <a:gd name="T45" fmla="*/ 0 h 507"/>
                <a:gd name="T46" fmla="*/ 3 w 510"/>
                <a:gd name="T47" fmla="*/ 1 h 507"/>
                <a:gd name="T48" fmla="*/ 1 w 510"/>
                <a:gd name="T49" fmla="*/ 1 h 507"/>
                <a:gd name="T50" fmla="*/ 2 w 510"/>
                <a:gd name="T51" fmla="*/ 3 h 507"/>
                <a:gd name="T52" fmla="*/ 1 w 510"/>
                <a:gd name="T53" fmla="*/ 3 h 507"/>
                <a:gd name="T54" fmla="*/ 1 w 510"/>
                <a:gd name="T55" fmla="*/ 2 h 507"/>
                <a:gd name="T56" fmla="*/ 2 w 510"/>
                <a:gd name="T57" fmla="*/ 1 h 507"/>
                <a:gd name="T58" fmla="*/ 0 w 510"/>
                <a:gd name="T59" fmla="*/ 3 h 50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10"/>
                <a:gd name="T91" fmla="*/ 0 h 507"/>
                <a:gd name="T92" fmla="*/ 510 w 510"/>
                <a:gd name="T93" fmla="*/ 507 h 50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10" h="507">
                  <a:moveTo>
                    <a:pt x="0" y="138"/>
                  </a:moveTo>
                  <a:lnTo>
                    <a:pt x="48" y="226"/>
                  </a:lnTo>
                  <a:lnTo>
                    <a:pt x="122" y="237"/>
                  </a:lnTo>
                  <a:lnTo>
                    <a:pt x="146" y="275"/>
                  </a:lnTo>
                  <a:lnTo>
                    <a:pt x="220" y="269"/>
                  </a:lnTo>
                  <a:lnTo>
                    <a:pt x="208" y="422"/>
                  </a:lnTo>
                  <a:lnTo>
                    <a:pt x="243" y="486"/>
                  </a:lnTo>
                  <a:lnTo>
                    <a:pt x="284" y="507"/>
                  </a:lnTo>
                  <a:lnTo>
                    <a:pt x="379" y="448"/>
                  </a:lnTo>
                  <a:lnTo>
                    <a:pt x="341" y="437"/>
                  </a:lnTo>
                  <a:lnTo>
                    <a:pt x="325" y="352"/>
                  </a:lnTo>
                  <a:lnTo>
                    <a:pt x="387" y="368"/>
                  </a:lnTo>
                  <a:lnTo>
                    <a:pt x="487" y="315"/>
                  </a:lnTo>
                  <a:lnTo>
                    <a:pt x="457" y="275"/>
                  </a:lnTo>
                  <a:lnTo>
                    <a:pt x="491" y="236"/>
                  </a:lnTo>
                  <a:lnTo>
                    <a:pt x="477" y="207"/>
                  </a:lnTo>
                  <a:lnTo>
                    <a:pt x="510" y="175"/>
                  </a:lnTo>
                  <a:lnTo>
                    <a:pt x="467" y="168"/>
                  </a:lnTo>
                  <a:lnTo>
                    <a:pt x="467" y="127"/>
                  </a:lnTo>
                  <a:lnTo>
                    <a:pt x="391" y="84"/>
                  </a:lnTo>
                  <a:lnTo>
                    <a:pt x="426" y="72"/>
                  </a:lnTo>
                  <a:lnTo>
                    <a:pt x="200" y="81"/>
                  </a:lnTo>
                  <a:lnTo>
                    <a:pt x="127" y="0"/>
                  </a:lnTo>
                  <a:lnTo>
                    <a:pt x="133" y="37"/>
                  </a:lnTo>
                  <a:lnTo>
                    <a:pt x="66" y="68"/>
                  </a:lnTo>
                  <a:lnTo>
                    <a:pt x="86" y="127"/>
                  </a:lnTo>
                  <a:lnTo>
                    <a:pt x="63" y="150"/>
                  </a:lnTo>
                  <a:lnTo>
                    <a:pt x="48" y="96"/>
                  </a:lnTo>
                  <a:lnTo>
                    <a:pt x="73" y="22"/>
                  </a:lnTo>
                  <a:lnTo>
                    <a:pt x="0" y="13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04" name="Freeform 320">
              <a:extLst>
                <a:ext uri="{FF2B5EF4-FFF2-40B4-BE49-F238E27FC236}">
                  <a16:creationId xmlns:a16="http://schemas.microsoft.com/office/drawing/2014/main" id="{7AA3DA38-3506-4E81-9EAD-E61789B864C1}"/>
                </a:ext>
              </a:extLst>
            </p:cNvPr>
            <p:cNvSpPr>
              <a:spLocks/>
            </p:cNvSpPr>
            <p:nvPr/>
          </p:nvSpPr>
          <p:spPr bwMode="auto">
            <a:xfrm>
              <a:off x="2372611" y="3156156"/>
              <a:ext cx="259447" cy="203671"/>
            </a:xfrm>
            <a:custGeom>
              <a:avLst/>
              <a:gdLst>
                <a:gd name="T0" fmla="*/ 0 w 542"/>
                <a:gd name="T1" fmla="*/ 5 h 449"/>
                <a:gd name="T2" fmla="*/ 0 w 542"/>
                <a:gd name="T3" fmla="*/ 8 h 449"/>
                <a:gd name="T4" fmla="*/ 1 w 542"/>
                <a:gd name="T5" fmla="*/ 9 h 449"/>
                <a:gd name="T6" fmla="*/ 0 w 542"/>
                <a:gd name="T7" fmla="*/ 10 h 449"/>
                <a:gd name="T8" fmla="*/ 2 w 542"/>
                <a:gd name="T9" fmla="*/ 10 h 449"/>
                <a:gd name="T10" fmla="*/ 5 w 542"/>
                <a:gd name="T11" fmla="*/ 10 h 449"/>
                <a:gd name="T12" fmla="*/ 5 w 542"/>
                <a:gd name="T13" fmla="*/ 8 h 449"/>
                <a:gd name="T14" fmla="*/ 8 w 542"/>
                <a:gd name="T15" fmla="*/ 8 h 449"/>
                <a:gd name="T16" fmla="*/ 8 w 542"/>
                <a:gd name="T17" fmla="*/ 6 h 449"/>
                <a:gd name="T18" fmla="*/ 9 w 542"/>
                <a:gd name="T19" fmla="*/ 6 h 449"/>
                <a:gd name="T20" fmla="*/ 8 w 542"/>
                <a:gd name="T21" fmla="*/ 5 h 449"/>
                <a:gd name="T22" fmla="*/ 9 w 542"/>
                <a:gd name="T23" fmla="*/ 5 h 449"/>
                <a:gd name="T24" fmla="*/ 10 w 542"/>
                <a:gd name="T25" fmla="*/ 4 h 449"/>
                <a:gd name="T26" fmla="*/ 9 w 542"/>
                <a:gd name="T27" fmla="*/ 3 h 449"/>
                <a:gd name="T28" fmla="*/ 12 w 542"/>
                <a:gd name="T29" fmla="*/ 2 h 449"/>
                <a:gd name="T30" fmla="*/ 13 w 542"/>
                <a:gd name="T31" fmla="*/ 1 h 449"/>
                <a:gd name="T32" fmla="*/ 11 w 542"/>
                <a:gd name="T33" fmla="*/ 1 h 449"/>
                <a:gd name="T34" fmla="*/ 10 w 542"/>
                <a:gd name="T35" fmla="*/ 2 h 449"/>
                <a:gd name="T36" fmla="*/ 9 w 542"/>
                <a:gd name="T37" fmla="*/ 0 h 449"/>
                <a:gd name="T38" fmla="*/ 8 w 542"/>
                <a:gd name="T39" fmla="*/ 1 h 449"/>
                <a:gd name="T40" fmla="*/ 4 w 542"/>
                <a:gd name="T41" fmla="*/ 1 h 449"/>
                <a:gd name="T42" fmla="*/ 2 w 542"/>
                <a:gd name="T43" fmla="*/ 4 h 449"/>
                <a:gd name="T44" fmla="*/ 1 w 542"/>
                <a:gd name="T45" fmla="*/ 3 h 449"/>
                <a:gd name="T46" fmla="*/ 0 w 542"/>
                <a:gd name="T47" fmla="*/ 5 h 4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42"/>
                <a:gd name="T73" fmla="*/ 0 h 449"/>
                <a:gd name="T74" fmla="*/ 542 w 542"/>
                <a:gd name="T75" fmla="*/ 449 h 4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42" h="449">
                  <a:moveTo>
                    <a:pt x="0" y="214"/>
                  </a:moveTo>
                  <a:lnTo>
                    <a:pt x="6" y="333"/>
                  </a:lnTo>
                  <a:lnTo>
                    <a:pt x="42" y="368"/>
                  </a:lnTo>
                  <a:lnTo>
                    <a:pt x="14" y="426"/>
                  </a:lnTo>
                  <a:lnTo>
                    <a:pt x="73" y="449"/>
                  </a:lnTo>
                  <a:lnTo>
                    <a:pt x="212" y="426"/>
                  </a:lnTo>
                  <a:lnTo>
                    <a:pt x="239" y="361"/>
                  </a:lnTo>
                  <a:lnTo>
                    <a:pt x="333" y="325"/>
                  </a:lnTo>
                  <a:lnTo>
                    <a:pt x="340" y="269"/>
                  </a:lnTo>
                  <a:lnTo>
                    <a:pt x="375" y="254"/>
                  </a:lnTo>
                  <a:lnTo>
                    <a:pt x="361" y="226"/>
                  </a:lnTo>
                  <a:lnTo>
                    <a:pt x="393" y="222"/>
                  </a:lnTo>
                  <a:lnTo>
                    <a:pt x="418" y="168"/>
                  </a:lnTo>
                  <a:lnTo>
                    <a:pt x="408" y="112"/>
                  </a:lnTo>
                  <a:lnTo>
                    <a:pt x="538" y="72"/>
                  </a:lnTo>
                  <a:lnTo>
                    <a:pt x="542" y="61"/>
                  </a:lnTo>
                  <a:lnTo>
                    <a:pt x="492" y="50"/>
                  </a:lnTo>
                  <a:lnTo>
                    <a:pt x="423" y="88"/>
                  </a:lnTo>
                  <a:lnTo>
                    <a:pt x="392" y="0"/>
                  </a:lnTo>
                  <a:lnTo>
                    <a:pt x="335" y="66"/>
                  </a:lnTo>
                  <a:lnTo>
                    <a:pt x="169" y="61"/>
                  </a:lnTo>
                  <a:lnTo>
                    <a:pt x="82" y="165"/>
                  </a:lnTo>
                  <a:lnTo>
                    <a:pt x="25" y="131"/>
                  </a:lnTo>
                  <a:lnTo>
                    <a:pt x="0" y="21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05" name="Freeform 321">
              <a:extLst>
                <a:ext uri="{FF2B5EF4-FFF2-40B4-BE49-F238E27FC236}">
                  <a16:creationId xmlns:a16="http://schemas.microsoft.com/office/drawing/2014/main" id="{B0BFEF8C-0A11-47DF-AD29-05A49E2893C6}"/>
                </a:ext>
              </a:extLst>
            </p:cNvPr>
            <p:cNvSpPr>
              <a:spLocks/>
            </p:cNvSpPr>
            <p:nvPr/>
          </p:nvSpPr>
          <p:spPr bwMode="auto">
            <a:xfrm>
              <a:off x="1614485" y="3059094"/>
              <a:ext cx="33694" cy="68421"/>
            </a:xfrm>
            <a:custGeom>
              <a:avLst/>
              <a:gdLst>
                <a:gd name="T0" fmla="*/ 0 w 71"/>
                <a:gd name="T1" fmla="*/ 3 h 151"/>
                <a:gd name="T2" fmla="*/ 0 w 71"/>
                <a:gd name="T3" fmla="*/ 1 h 151"/>
                <a:gd name="T4" fmla="*/ 1 w 71"/>
                <a:gd name="T5" fmla="*/ 0 h 151"/>
                <a:gd name="T6" fmla="*/ 2 w 71"/>
                <a:gd name="T7" fmla="*/ 2 h 151"/>
                <a:gd name="T8" fmla="*/ 1 w 71"/>
                <a:gd name="T9" fmla="*/ 3 h 151"/>
                <a:gd name="T10" fmla="*/ 0 w 71"/>
                <a:gd name="T11" fmla="*/ 3 h 151"/>
                <a:gd name="T12" fmla="*/ 0 60000 65536"/>
                <a:gd name="T13" fmla="*/ 0 60000 65536"/>
                <a:gd name="T14" fmla="*/ 0 60000 65536"/>
                <a:gd name="T15" fmla="*/ 0 60000 65536"/>
                <a:gd name="T16" fmla="*/ 0 60000 65536"/>
                <a:gd name="T17" fmla="*/ 0 60000 65536"/>
                <a:gd name="T18" fmla="*/ 0 w 71"/>
                <a:gd name="T19" fmla="*/ 0 h 151"/>
                <a:gd name="T20" fmla="*/ 71 w 71"/>
                <a:gd name="T21" fmla="*/ 151 h 151"/>
              </a:gdLst>
              <a:ahLst/>
              <a:cxnLst>
                <a:cxn ang="T12">
                  <a:pos x="T0" y="T1"/>
                </a:cxn>
                <a:cxn ang="T13">
                  <a:pos x="T2" y="T3"/>
                </a:cxn>
                <a:cxn ang="T14">
                  <a:pos x="T4" y="T5"/>
                </a:cxn>
                <a:cxn ang="T15">
                  <a:pos x="T6" y="T7"/>
                </a:cxn>
                <a:cxn ang="T16">
                  <a:pos x="T8" y="T9"/>
                </a:cxn>
                <a:cxn ang="T17">
                  <a:pos x="T10" y="T11"/>
                </a:cxn>
              </a:cxnLst>
              <a:rect l="T18" t="T19" r="T20" b="T21"/>
              <a:pathLst>
                <a:path w="71" h="151">
                  <a:moveTo>
                    <a:pt x="0" y="114"/>
                  </a:moveTo>
                  <a:lnTo>
                    <a:pt x="1" y="37"/>
                  </a:lnTo>
                  <a:lnTo>
                    <a:pt x="33" y="0"/>
                  </a:lnTo>
                  <a:lnTo>
                    <a:pt x="71" y="88"/>
                  </a:lnTo>
                  <a:lnTo>
                    <a:pt x="35" y="151"/>
                  </a:lnTo>
                  <a:lnTo>
                    <a:pt x="0" y="11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06" name="Freeform 322">
              <a:extLst>
                <a:ext uri="{FF2B5EF4-FFF2-40B4-BE49-F238E27FC236}">
                  <a16:creationId xmlns:a16="http://schemas.microsoft.com/office/drawing/2014/main" id="{D53E2590-9969-42E5-BD80-9D697572F695}"/>
                </a:ext>
              </a:extLst>
            </p:cNvPr>
            <p:cNvSpPr>
              <a:spLocks/>
            </p:cNvSpPr>
            <p:nvPr/>
          </p:nvSpPr>
          <p:spPr bwMode="auto">
            <a:xfrm>
              <a:off x="1102329" y="3191162"/>
              <a:ext cx="374009" cy="388247"/>
            </a:xfrm>
            <a:custGeom>
              <a:avLst/>
              <a:gdLst>
                <a:gd name="T0" fmla="*/ 0 w 776"/>
                <a:gd name="T1" fmla="*/ 11 h 857"/>
                <a:gd name="T2" fmla="*/ 0 w 776"/>
                <a:gd name="T3" fmla="*/ 11 h 857"/>
                <a:gd name="T4" fmla="*/ 3 w 776"/>
                <a:gd name="T5" fmla="*/ 13 h 857"/>
                <a:gd name="T6" fmla="*/ 11 w 776"/>
                <a:gd name="T7" fmla="*/ 19 h 857"/>
                <a:gd name="T8" fmla="*/ 11 w 776"/>
                <a:gd name="T9" fmla="*/ 20 h 857"/>
                <a:gd name="T10" fmla="*/ 11 w 776"/>
                <a:gd name="T11" fmla="*/ 20 h 857"/>
                <a:gd name="T12" fmla="*/ 13 w 776"/>
                <a:gd name="T13" fmla="*/ 19 h 857"/>
                <a:gd name="T14" fmla="*/ 18 w 776"/>
                <a:gd name="T15" fmla="*/ 15 h 857"/>
                <a:gd name="T16" fmla="*/ 16 w 776"/>
                <a:gd name="T17" fmla="*/ 12 h 857"/>
                <a:gd name="T18" fmla="*/ 16 w 776"/>
                <a:gd name="T19" fmla="*/ 8 h 857"/>
                <a:gd name="T20" fmla="*/ 16 w 776"/>
                <a:gd name="T21" fmla="*/ 6 h 857"/>
                <a:gd name="T22" fmla="*/ 14 w 776"/>
                <a:gd name="T23" fmla="*/ 3 h 857"/>
                <a:gd name="T24" fmla="*/ 15 w 776"/>
                <a:gd name="T25" fmla="*/ 3 h 857"/>
                <a:gd name="T26" fmla="*/ 15 w 776"/>
                <a:gd name="T27" fmla="*/ 0 h 857"/>
                <a:gd name="T28" fmla="*/ 9 w 776"/>
                <a:gd name="T29" fmla="*/ 1 h 857"/>
                <a:gd name="T30" fmla="*/ 6 w 776"/>
                <a:gd name="T31" fmla="*/ 2 h 857"/>
                <a:gd name="T32" fmla="*/ 7 w 776"/>
                <a:gd name="T33" fmla="*/ 5 h 857"/>
                <a:gd name="T34" fmla="*/ 5 w 776"/>
                <a:gd name="T35" fmla="*/ 6 h 857"/>
                <a:gd name="T36" fmla="*/ 4 w 776"/>
                <a:gd name="T37" fmla="*/ 6 h 857"/>
                <a:gd name="T38" fmla="*/ 5 w 776"/>
                <a:gd name="T39" fmla="*/ 7 h 857"/>
                <a:gd name="T40" fmla="*/ 1 w 776"/>
                <a:gd name="T41" fmla="*/ 9 h 857"/>
                <a:gd name="T42" fmla="*/ 0 w 776"/>
                <a:gd name="T43" fmla="*/ 11 h 85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76"/>
                <a:gd name="T67" fmla="*/ 0 h 857"/>
                <a:gd name="T68" fmla="*/ 776 w 776"/>
                <a:gd name="T69" fmla="*/ 857 h 85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76" h="857">
                  <a:moveTo>
                    <a:pt x="0" y="458"/>
                  </a:moveTo>
                  <a:lnTo>
                    <a:pt x="5" y="475"/>
                  </a:lnTo>
                  <a:lnTo>
                    <a:pt x="150" y="582"/>
                  </a:lnTo>
                  <a:lnTo>
                    <a:pt x="454" y="818"/>
                  </a:lnTo>
                  <a:lnTo>
                    <a:pt x="456" y="857"/>
                  </a:lnTo>
                  <a:lnTo>
                    <a:pt x="488" y="853"/>
                  </a:lnTo>
                  <a:lnTo>
                    <a:pt x="547" y="836"/>
                  </a:lnTo>
                  <a:lnTo>
                    <a:pt x="776" y="651"/>
                  </a:lnTo>
                  <a:lnTo>
                    <a:pt x="687" y="527"/>
                  </a:lnTo>
                  <a:lnTo>
                    <a:pt x="688" y="330"/>
                  </a:lnTo>
                  <a:lnTo>
                    <a:pt x="679" y="241"/>
                  </a:lnTo>
                  <a:lnTo>
                    <a:pt x="612" y="151"/>
                  </a:lnTo>
                  <a:lnTo>
                    <a:pt x="647" y="120"/>
                  </a:lnTo>
                  <a:lnTo>
                    <a:pt x="659" y="0"/>
                  </a:lnTo>
                  <a:lnTo>
                    <a:pt x="391" y="20"/>
                  </a:lnTo>
                  <a:lnTo>
                    <a:pt x="246" y="92"/>
                  </a:lnTo>
                  <a:lnTo>
                    <a:pt x="284" y="238"/>
                  </a:lnTo>
                  <a:lnTo>
                    <a:pt x="224" y="241"/>
                  </a:lnTo>
                  <a:lnTo>
                    <a:pt x="189" y="258"/>
                  </a:lnTo>
                  <a:lnTo>
                    <a:pt x="196" y="296"/>
                  </a:lnTo>
                  <a:lnTo>
                    <a:pt x="21" y="383"/>
                  </a:lnTo>
                  <a:lnTo>
                    <a:pt x="0" y="45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07" name="Freeform 323">
              <a:extLst>
                <a:ext uri="{FF2B5EF4-FFF2-40B4-BE49-F238E27FC236}">
                  <a16:creationId xmlns:a16="http://schemas.microsoft.com/office/drawing/2014/main" id="{17B95637-848A-4B80-998C-6A5869E86E1E}"/>
                </a:ext>
              </a:extLst>
            </p:cNvPr>
            <p:cNvSpPr>
              <a:spLocks/>
            </p:cNvSpPr>
            <p:nvPr/>
          </p:nvSpPr>
          <p:spPr bwMode="auto">
            <a:xfrm>
              <a:off x="3336273" y="4179284"/>
              <a:ext cx="739594" cy="609421"/>
            </a:xfrm>
            <a:custGeom>
              <a:avLst/>
              <a:gdLst>
                <a:gd name="T0" fmla="*/ 1 w 1543"/>
                <a:gd name="T1" fmla="*/ 17 h 1343"/>
                <a:gd name="T2" fmla="*/ 1 w 1543"/>
                <a:gd name="T3" fmla="*/ 16 h 1343"/>
                <a:gd name="T4" fmla="*/ 1 w 1543"/>
                <a:gd name="T5" fmla="*/ 12 h 1343"/>
                <a:gd name="T6" fmla="*/ 3 w 1543"/>
                <a:gd name="T7" fmla="*/ 10 h 1343"/>
                <a:gd name="T8" fmla="*/ 8 w 1543"/>
                <a:gd name="T9" fmla="*/ 8 h 1343"/>
                <a:gd name="T10" fmla="*/ 9 w 1543"/>
                <a:gd name="T11" fmla="*/ 6 h 1343"/>
                <a:gd name="T12" fmla="*/ 9 w 1543"/>
                <a:gd name="T13" fmla="*/ 6 h 1343"/>
                <a:gd name="T14" fmla="*/ 10 w 1543"/>
                <a:gd name="T15" fmla="*/ 5 h 1343"/>
                <a:gd name="T16" fmla="*/ 13 w 1543"/>
                <a:gd name="T17" fmla="*/ 4 h 1343"/>
                <a:gd name="T18" fmla="*/ 14 w 1543"/>
                <a:gd name="T19" fmla="*/ 4 h 1343"/>
                <a:gd name="T20" fmla="*/ 14 w 1543"/>
                <a:gd name="T21" fmla="*/ 4 h 1343"/>
                <a:gd name="T22" fmla="*/ 17 w 1543"/>
                <a:gd name="T23" fmla="*/ 1 h 1343"/>
                <a:gd name="T24" fmla="*/ 20 w 1543"/>
                <a:gd name="T25" fmla="*/ 2 h 1343"/>
                <a:gd name="T26" fmla="*/ 24 w 1543"/>
                <a:gd name="T27" fmla="*/ 7 h 1343"/>
                <a:gd name="T28" fmla="*/ 25 w 1543"/>
                <a:gd name="T29" fmla="*/ 1 h 1343"/>
                <a:gd name="T30" fmla="*/ 27 w 1543"/>
                <a:gd name="T31" fmla="*/ 4 h 1343"/>
                <a:gd name="T32" fmla="*/ 29 w 1543"/>
                <a:gd name="T33" fmla="*/ 9 h 1343"/>
                <a:gd name="T34" fmla="*/ 32 w 1543"/>
                <a:gd name="T35" fmla="*/ 13 h 1343"/>
                <a:gd name="T36" fmla="*/ 33 w 1543"/>
                <a:gd name="T37" fmla="*/ 14 h 1343"/>
                <a:gd name="T38" fmla="*/ 36 w 1543"/>
                <a:gd name="T39" fmla="*/ 19 h 1343"/>
                <a:gd name="T40" fmla="*/ 34 w 1543"/>
                <a:gd name="T41" fmla="*/ 25 h 1343"/>
                <a:gd name="T42" fmla="*/ 30 w 1543"/>
                <a:gd name="T43" fmla="*/ 30 h 1343"/>
                <a:gd name="T44" fmla="*/ 29 w 1543"/>
                <a:gd name="T45" fmla="*/ 31 h 1343"/>
                <a:gd name="T46" fmla="*/ 27 w 1543"/>
                <a:gd name="T47" fmla="*/ 31 h 1343"/>
                <a:gd name="T48" fmla="*/ 24 w 1543"/>
                <a:gd name="T49" fmla="*/ 29 h 1343"/>
                <a:gd name="T50" fmla="*/ 22 w 1543"/>
                <a:gd name="T51" fmla="*/ 27 h 1343"/>
                <a:gd name="T52" fmla="*/ 22 w 1543"/>
                <a:gd name="T53" fmla="*/ 27 h 1343"/>
                <a:gd name="T54" fmla="*/ 22 w 1543"/>
                <a:gd name="T55" fmla="*/ 23 h 1343"/>
                <a:gd name="T56" fmla="*/ 19 w 1543"/>
                <a:gd name="T57" fmla="*/ 26 h 1343"/>
                <a:gd name="T58" fmla="*/ 16 w 1543"/>
                <a:gd name="T59" fmla="*/ 22 h 1343"/>
                <a:gd name="T60" fmla="*/ 9 w 1543"/>
                <a:gd name="T61" fmla="*/ 25 h 1343"/>
                <a:gd name="T62" fmla="*/ 4 w 1543"/>
                <a:gd name="T63" fmla="*/ 27 h 1343"/>
                <a:gd name="T64" fmla="*/ 2 w 1543"/>
                <a:gd name="T65" fmla="*/ 22 h 13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43"/>
                <a:gd name="T100" fmla="*/ 0 h 1343"/>
                <a:gd name="T101" fmla="*/ 1543 w 1543"/>
                <a:gd name="T102" fmla="*/ 1343 h 13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43" h="1343">
                  <a:moveTo>
                    <a:pt x="0" y="708"/>
                  </a:moveTo>
                  <a:lnTo>
                    <a:pt x="25" y="718"/>
                  </a:lnTo>
                  <a:lnTo>
                    <a:pt x="9" y="678"/>
                  </a:lnTo>
                  <a:lnTo>
                    <a:pt x="41" y="701"/>
                  </a:lnTo>
                  <a:lnTo>
                    <a:pt x="9" y="622"/>
                  </a:lnTo>
                  <a:lnTo>
                    <a:pt x="31" y="505"/>
                  </a:lnTo>
                  <a:lnTo>
                    <a:pt x="39" y="536"/>
                  </a:lnTo>
                  <a:lnTo>
                    <a:pt x="135" y="442"/>
                  </a:lnTo>
                  <a:lnTo>
                    <a:pt x="296" y="399"/>
                  </a:lnTo>
                  <a:lnTo>
                    <a:pt x="352" y="330"/>
                  </a:lnTo>
                  <a:lnTo>
                    <a:pt x="349" y="285"/>
                  </a:lnTo>
                  <a:lnTo>
                    <a:pt x="369" y="252"/>
                  </a:lnTo>
                  <a:lnTo>
                    <a:pt x="393" y="304"/>
                  </a:lnTo>
                  <a:lnTo>
                    <a:pt x="393" y="248"/>
                  </a:lnTo>
                  <a:lnTo>
                    <a:pt x="432" y="260"/>
                  </a:lnTo>
                  <a:lnTo>
                    <a:pt x="436" y="218"/>
                  </a:lnTo>
                  <a:lnTo>
                    <a:pt x="492" y="150"/>
                  </a:lnTo>
                  <a:lnTo>
                    <a:pt x="552" y="154"/>
                  </a:lnTo>
                  <a:lnTo>
                    <a:pt x="563" y="221"/>
                  </a:lnTo>
                  <a:lnTo>
                    <a:pt x="588" y="183"/>
                  </a:lnTo>
                  <a:lnTo>
                    <a:pt x="631" y="204"/>
                  </a:lnTo>
                  <a:lnTo>
                    <a:pt x="616" y="160"/>
                  </a:lnTo>
                  <a:lnTo>
                    <a:pt x="655" y="89"/>
                  </a:lnTo>
                  <a:lnTo>
                    <a:pt x="743" y="62"/>
                  </a:lnTo>
                  <a:lnTo>
                    <a:pt x="719" y="18"/>
                  </a:lnTo>
                  <a:lnTo>
                    <a:pt x="893" y="73"/>
                  </a:lnTo>
                  <a:lnTo>
                    <a:pt x="856" y="194"/>
                  </a:lnTo>
                  <a:lnTo>
                    <a:pt x="1030" y="318"/>
                  </a:lnTo>
                  <a:lnTo>
                    <a:pt x="1073" y="267"/>
                  </a:lnTo>
                  <a:lnTo>
                    <a:pt x="1095" y="61"/>
                  </a:lnTo>
                  <a:lnTo>
                    <a:pt x="1135" y="0"/>
                  </a:lnTo>
                  <a:lnTo>
                    <a:pt x="1173" y="158"/>
                  </a:lnTo>
                  <a:lnTo>
                    <a:pt x="1231" y="194"/>
                  </a:lnTo>
                  <a:lnTo>
                    <a:pt x="1270" y="375"/>
                  </a:lnTo>
                  <a:lnTo>
                    <a:pt x="1363" y="433"/>
                  </a:lnTo>
                  <a:lnTo>
                    <a:pt x="1400" y="536"/>
                  </a:lnTo>
                  <a:lnTo>
                    <a:pt x="1432" y="529"/>
                  </a:lnTo>
                  <a:lnTo>
                    <a:pt x="1441" y="584"/>
                  </a:lnTo>
                  <a:lnTo>
                    <a:pt x="1518" y="663"/>
                  </a:lnTo>
                  <a:lnTo>
                    <a:pt x="1543" y="802"/>
                  </a:lnTo>
                  <a:lnTo>
                    <a:pt x="1524" y="942"/>
                  </a:lnTo>
                  <a:lnTo>
                    <a:pt x="1459" y="1059"/>
                  </a:lnTo>
                  <a:lnTo>
                    <a:pt x="1408" y="1261"/>
                  </a:lnTo>
                  <a:lnTo>
                    <a:pt x="1323" y="1282"/>
                  </a:lnTo>
                  <a:lnTo>
                    <a:pt x="1267" y="1320"/>
                  </a:lnTo>
                  <a:lnTo>
                    <a:pt x="1272" y="1343"/>
                  </a:lnTo>
                  <a:lnTo>
                    <a:pt x="1216" y="1276"/>
                  </a:lnTo>
                  <a:lnTo>
                    <a:pt x="1158" y="1324"/>
                  </a:lnTo>
                  <a:lnTo>
                    <a:pt x="1085" y="1304"/>
                  </a:lnTo>
                  <a:lnTo>
                    <a:pt x="1024" y="1253"/>
                  </a:lnTo>
                  <a:lnTo>
                    <a:pt x="1001" y="1153"/>
                  </a:lnTo>
                  <a:lnTo>
                    <a:pt x="955" y="1165"/>
                  </a:lnTo>
                  <a:lnTo>
                    <a:pt x="955" y="1096"/>
                  </a:lnTo>
                  <a:lnTo>
                    <a:pt x="939" y="1140"/>
                  </a:lnTo>
                  <a:lnTo>
                    <a:pt x="907" y="1143"/>
                  </a:lnTo>
                  <a:lnTo>
                    <a:pt x="940" y="1011"/>
                  </a:lnTo>
                  <a:lnTo>
                    <a:pt x="875" y="1135"/>
                  </a:lnTo>
                  <a:lnTo>
                    <a:pt x="843" y="1109"/>
                  </a:lnTo>
                  <a:lnTo>
                    <a:pt x="809" y="1012"/>
                  </a:lnTo>
                  <a:lnTo>
                    <a:pt x="694" y="959"/>
                  </a:lnTo>
                  <a:lnTo>
                    <a:pt x="490" y="998"/>
                  </a:lnTo>
                  <a:lnTo>
                    <a:pt x="404" y="1071"/>
                  </a:lnTo>
                  <a:lnTo>
                    <a:pt x="263" y="1075"/>
                  </a:lnTo>
                  <a:lnTo>
                    <a:pt x="182" y="1139"/>
                  </a:lnTo>
                  <a:lnTo>
                    <a:pt x="76" y="1094"/>
                  </a:lnTo>
                  <a:lnTo>
                    <a:pt x="100" y="966"/>
                  </a:lnTo>
                  <a:lnTo>
                    <a:pt x="0" y="70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08" name="Freeform 324">
              <a:extLst>
                <a:ext uri="{FF2B5EF4-FFF2-40B4-BE49-F238E27FC236}">
                  <a16:creationId xmlns:a16="http://schemas.microsoft.com/office/drawing/2014/main" id="{F5282EA7-8093-4FDE-8DFD-54B589E43332}"/>
                </a:ext>
              </a:extLst>
            </p:cNvPr>
            <p:cNvSpPr>
              <a:spLocks/>
            </p:cNvSpPr>
            <p:nvPr/>
          </p:nvSpPr>
          <p:spPr bwMode="auto">
            <a:xfrm>
              <a:off x="3915817" y="4823711"/>
              <a:ext cx="65704" cy="68421"/>
            </a:xfrm>
            <a:custGeom>
              <a:avLst/>
              <a:gdLst>
                <a:gd name="T0" fmla="*/ 0 w 134"/>
                <a:gd name="T1" fmla="*/ 1 h 150"/>
                <a:gd name="T2" fmla="*/ 0 w 134"/>
                <a:gd name="T3" fmla="*/ 0 h 150"/>
                <a:gd name="T4" fmla="*/ 2 w 134"/>
                <a:gd name="T5" fmla="*/ 1 h 150"/>
                <a:gd name="T6" fmla="*/ 3 w 134"/>
                <a:gd name="T7" fmla="*/ 0 h 150"/>
                <a:gd name="T8" fmla="*/ 3 w 134"/>
                <a:gd name="T9" fmla="*/ 1 h 150"/>
                <a:gd name="T10" fmla="*/ 3 w 134"/>
                <a:gd name="T11" fmla="*/ 2 h 150"/>
                <a:gd name="T12" fmla="*/ 2 w 134"/>
                <a:gd name="T13" fmla="*/ 3 h 150"/>
                <a:gd name="T14" fmla="*/ 1 w 134"/>
                <a:gd name="T15" fmla="*/ 3 h 150"/>
                <a:gd name="T16" fmla="*/ 0 w 134"/>
                <a:gd name="T17" fmla="*/ 1 h 1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4"/>
                <a:gd name="T28" fmla="*/ 0 h 150"/>
                <a:gd name="T29" fmla="*/ 134 w 134"/>
                <a:gd name="T30" fmla="*/ 150 h 15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4" h="150">
                  <a:moveTo>
                    <a:pt x="0" y="25"/>
                  </a:moveTo>
                  <a:lnTo>
                    <a:pt x="1" y="0"/>
                  </a:lnTo>
                  <a:lnTo>
                    <a:pt x="67" y="20"/>
                  </a:lnTo>
                  <a:lnTo>
                    <a:pt x="121" y="2"/>
                  </a:lnTo>
                  <a:lnTo>
                    <a:pt x="134" y="40"/>
                  </a:lnTo>
                  <a:lnTo>
                    <a:pt x="134" y="86"/>
                  </a:lnTo>
                  <a:lnTo>
                    <a:pt x="83" y="150"/>
                  </a:lnTo>
                  <a:lnTo>
                    <a:pt x="50" y="147"/>
                  </a:lnTo>
                  <a:lnTo>
                    <a:pt x="0" y="2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09" name="Freeform 325">
              <a:extLst>
                <a:ext uri="{FF2B5EF4-FFF2-40B4-BE49-F238E27FC236}">
                  <a16:creationId xmlns:a16="http://schemas.microsoft.com/office/drawing/2014/main" id="{F9EB5082-F074-4FF6-B0A2-E101C7789F1D}"/>
                </a:ext>
              </a:extLst>
            </p:cNvPr>
            <p:cNvSpPr>
              <a:spLocks/>
            </p:cNvSpPr>
            <p:nvPr/>
          </p:nvSpPr>
          <p:spPr bwMode="auto">
            <a:xfrm>
              <a:off x="1434220" y="2904750"/>
              <a:ext cx="141517" cy="57282"/>
            </a:xfrm>
            <a:custGeom>
              <a:avLst/>
              <a:gdLst>
                <a:gd name="T0" fmla="*/ 0 w 296"/>
                <a:gd name="T1" fmla="*/ 2 h 128"/>
                <a:gd name="T2" fmla="*/ 0 w 296"/>
                <a:gd name="T3" fmla="*/ 2 h 128"/>
                <a:gd name="T4" fmla="*/ 0 w 296"/>
                <a:gd name="T5" fmla="*/ 2 h 128"/>
                <a:gd name="T6" fmla="*/ 1 w 296"/>
                <a:gd name="T7" fmla="*/ 2 h 128"/>
                <a:gd name="T8" fmla="*/ 2 w 296"/>
                <a:gd name="T9" fmla="*/ 2 h 128"/>
                <a:gd name="T10" fmla="*/ 4 w 296"/>
                <a:gd name="T11" fmla="*/ 3 h 128"/>
                <a:gd name="T12" fmla="*/ 6 w 296"/>
                <a:gd name="T13" fmla="*/ 2 h 128"/>
                <a:gd name="T14" fmla="*/ 7 w 296"/>
                <a:gd name="T15" fmla="*/ 1 h 128"/>
                <a:gd name="T16" fmla="*/ 6 w 296"/>
                <a:gd name="T17" fmla="*/ 0 h 128"/>
                <a:gd name="T18" fmla="*/ 4 w 296"/>
                <a:gd name="T19" fmla="*/ 0 h 128"/>
                <a:gd name="T20" fmla="*/ 3 w 296"/>
                <a:gd name="T21" fmla="*/ 2 h 128"/>
                <a:gd name="T22" fmla="*/ 0 w 296"/>
                <a:gd name="T23" fmla="*/ 2 h 1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96"/>
                <a:gd name="T37" fmla="*/ 0 h 128"/>
                <a:gd name="T38" fmla="*/ 296 w 296"/>
                <a:gd name="T39" fmla="*/ 128 h 1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96" h="128">
                  <a:moveTo>
                    <a:pt x="0" y="71"/>
                  </a:moveTo>
                  <a:lnTo>
                    <a:pt x="7" y="78"/>
                  </a:lnTo>
                  <a:lnTo>
                    <a:pt x="8" y="100"/>
                  </a:lnTo>
                  <a:lnTo>
                    <a:pt x="41" y="106"/>
                  </a:lnTo>
                  <a:lnTo>
                    <a:pt x="99" y="93"/>
                  </a:lnTo>
                  <a:lnTo>
                    <a:pt x="166" y="128"/>
                  </a:lnTo>
                  <a:lnTo>
                    <a:pt x="257" y="105"/>
                  </a:lnTo>
                  <a:lnTo>
                    <a:pt x="296" y="37"/>
                  </a:lnTo>
                  <a:lnTo>
                    <a:pt x="279" y="0"/>
                  </a:lnTo>
                  <a:lnTo>
                    <a:pt x="167" y="1"/>
                  </a:lnTo>
                  <a:lnTo>
                    <a:pt x="132" y="70"/>
                  </a:lnTo>
                  <a:lnTo>
                    <a:pt x="0" y="7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10" name="Freeform 326">
              <a:extLst>
                <a:ext uri="{FF2B5EF4-FFF2-40B4-BE49-F238E27FC236}">
                  <a16:creationId xmlns:a16="http://schemas.microsoft.com/office/drawing/2014/main" id="{95D3D18E-E52A-4BF3-8E37-DA9C4D1C7437}"/>
                </a:ext>
              </a:extLst>
            </p:cNvPr>
            <p:cNvSpPr>
              <a:spLocks/>
            </p:cNvSpPr>
            <p:nvPr/>
          </p:nvSpPr>
          <p:spPr bwMode="auto">
            <a:xfrm>
              <a:off x="2872974" y="3421883"/>
              <a:ext cx="87606" cy="119338"/>
            </a:xfrm>
            <a:custGeom>
              <a:avLst/>
              <a:gdLst>
                <a:gd name="T0" fmla="*/ 0 w 179"/>
                <a:gd name="T1" fmla="*/ 2 h 262"/>
                <a:gd name="T2" fmla="*/ 1 w 179"/>
                <a:gd name="T3" fmla="*/ 3 h 262"/>
                <a:gd name="T4" fmla="*/ 1 w 179"/>
                <a:gd name="T5" fmla="*/ 5 h 262"/>
                <a:gd name="T6" fmla="*/ 2 w 179"/>
                <a:gd name="T7" fmla="*/ 5 h 262"/>
                <a:gd name="T8" fmla="*/ 3 w 179"/>
                <a:gd name="T9" fmla="*/ 4 h 262"/>
                <a:gd name="T10" fmla="*/ 3 w 179"/>
                <a:gd name="T11" fmla="*/ 4 h 262"/>
                <a:gd name="T12" fmla="*/ 4 w 179"/>
                <a:gd name="T13" fmla="*/ 6 h 262"/>
                <a:gd name="T14" fmla="*/ 4 w 179"/>
                <a:gd name="T15" fmla="*/ 5 h 262"/>
                <a:gd name="T16" fmla="*/ 4 w 179"/>
                <a:gd name="T17" fmla="*/ 3 h 262"/>
                <a:gd name="T18" fmla="*/ 3 w 179"/>
                <a:gd name="T19" fmla="*/ 4 h 262"/>
                <a:gd name="T20" fmla="*/ 3 w 179"/>
                <a:gd name="T21" fmla="*/ 3 h 262"/>
                <a:gd name="T22" fmla="*/ 4 w 179"/>
                <a:gd name="T23" fmla="*/ 1 h 262"/>
                <a:gd name="T24" fmla="*/ 2 w 179"/>
                <a:gd name="T25" fmla="*/ 1 h 262"/>
                <a:gd name="T26" fmla="*/ 1 w 179"/>
                <a:gd name="T27" fmla="*/ 0 h 262"/>
                <a:gd name="T28" fmla="*/ 0 w 179"/>
                <a:gd name="T29" fmla="*/ 1 h 262"/>
                <a:gd name="T30" fmla="*/ 1 w 179"/>
                <a:gd name="T31" fmla="*/ 1 h 262"/>
                <a:gd name="T32" fmla="*/ 0 w 179"/>
                <a:gd name="T33" fmla="*/ 2 h 2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9"/>
                <a:gd name="T52" fmla="*/ 0 h 262"/>
                <a:gd name="T53" fmla="*/ 179 w 179"/>
                <a:gd name="T54" fmla="*/ 262 h 2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9" h="262">
                  <a:moveTo>
                    <a:pt x="0" y="78"/>
                  </a:moveTo>
                  <a:lnTo>
                    <a:pt x="23" y="105"/>
                  </a:lnTo>
                  <a:lnTo>
                    <a:pt x="37" y="227"/>
                  </a:lnTo>
                  <a:lnTo>
                    <a:pt x="86" y="220"/>
                  </a:lnTo>
                  <a:lnTo>
                    <a:pt x="109" y="168"/>
                  </a:lnTo>
                  <a:lnTo>
                    <a:pt x="144" y="178"/>
                  </a:lnTo>
                  <a:lnTo>
                    <a:pt x="165" y="262"/>
                  </a:lnTo>
                  <a:lnTo>
                    <a:pt x="179" y="214"/>
                  </a:lnTo>
                  <a:lnTo>
                    <a:pt x="162" y="130"/>
                  </a:lnTo>
                  <a:lnTo>
                    <a:pt x="144" y="164"/>
                  </a:lnTo>
                  <a:lnTo>
                    <a:pt x="119" y="120"/>
                  </a:lnTo>
                  <a:lnTo>
                    <a:pt x="164" y="67"/>
                  </a:lnTo>
                  <a:lnTo>
                    <a:pt x="79" y="59"/>
                  </a:lnTo>
                  <a:lnTo>
                    <a:pt x="21" y="0"/>
                  </a:lnTo>
                  <a:lnTo>
                    <a:pt x="6" y="32"/>
                  </a:lnTo>
                  <a:lnTo>
                    <a:pt x="24" y="59"/>
                  </a:lnTo>
                  <a:lnTo>
                    <a:pt x="0" y="7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11" name="Freeform 327">
              <a:extLst>
                <a:ext uri="{FF2B5EF4-FFF2-40B4-BE49-F238E27FC236}">
                  <a16:creationId xmlns:a16="http://schemas.microsoft.com/office/drawing/2014/main" id="{FDD5B26D-46DD-4E64-ACBA-7C18EB297185}"/>
                </a:ext>
              </a:extLst>
            </p:cNvPr>
            <p:cNvSpPr>
              <a:spLocks/>
            </p:cNvSpPr>
            <p:nvPr/>
          </p:nvSpPr>
          <p:spPr bwMode="auto">
            <a:xfrm>
              <a:off x="1312920" y="2836329"/>
              <a:ext cx="60650" cy="46144"/>
            </a:xfrm>
            <a:custGeom>
              <a:avLst/>
              <a:gdLst>
                <a:gd name="T0" fmla="*/ 0 w 125"/>
                <a:gd name="T1" fmla="*/ 1 h 104"/>
                <a:gd name="T2" fmla="*/ 1 w 125"/>
                <a:gd name="T3" fmla="*/ 0 h 104"/>
                <a:gd name="T4" fmla="*/ 2 w 125"/>
                <a:gd name="T5" fmla="*/ 0 h 104"/>
                <a:gd name="T6" fmla="*/ 3 w 125"/>
                <a:gd name="T7" fmla="*/ 1 h 104"/>
                <a:gd name="T8" fmla="*/ 3 w 125"/>
                <a:gd name="T9" fmla="*/ 2 h 104"/>
                <a:gd name="T10" fmla="*/ 3 w 125"/>
                <a:gd name="T11" fmla="*/ 2 h 104"/>
                <a:gd name="T12" fmla="*/ 0 w 125"/>
                <a:gd name="T13" fmla="*/ 1 h 104"/>
                <a:gd name="T14" fmla="*/ 0 60000 65536"/>
                <a:gd name="T15" fmla="*/ 0 60000 65536"/>
                <a:gd name="T16" fmla="*/ 0 60000 65536"/>
                <a:gd name="T17" fmla="*/ 0 60000 65536"/>
                <a:gd name="T18" fmla="*/ 0 60000 65536"/>
                <a:gd name="T19" fmla="*/ 0 60000 65536"/>
                <a:gd name="T20" fmla="*/ 0 60000 65536"/>
                <a:gd name="T21" fmla="*/ 0 w 125"/>
                <a:gd name="T22" fmla="*/ 0 h 104"/>
                <a:gd name="T23" fmla="*/ 125 w 125"/>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5" h="104">
                  <a:moveTo>
                    <a:pt x="0" y="20"/>
                  </a:moveTo>
                  <a:lnTo>
                    <a:pt x="27" y="5"/>
                  </a:lnTo>
                  <a:lnTo>
                    <a:pt x="84" y="0"/>
                  </a:lnTo>
                  <a:lnTo>
                    <a:pt x="122" y="42"/>
                  </a:lnTo>
                  <a:lnTo>
                    <a:pt x="125" y="74"/>
                  </a:lnTo>
                  <a:lnTo>
                    <a:pt x="112" y="104"/>
                  </a:lnTo>
                  <a:lnTo>
                    <a:pt x="0" y="2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12" name="Freeform 328">
              <a:extLst>
                <a:ext uri="{FF2B5EF4-FFF2-40B4-BE49-F238E27FC236}">
                  <a16:creationId xmlns:a16="http://schemas.microsoft.com/office/drawing/2014/main" id="{323CE2BC-5CB4-4715-9C5B-2BC6F76DED29}"/>
                </a:ext>
              </a:extLst>
            </p:cNvPr>
            <p:cNvSpPr>
              <a:spLocks/>
            </p:cNvSpPr>
            <p:nvPr/>
          </p:nvSpPr>
          <p:spPr bwMode="auto">
            <a:xfrm>
              <a:off x="2889821" y="3383695"/>
              <a:ext cx="60650" cy="35006"/>
            </a:xfrm>
            <a:custGeom>
              <a:avLst/>
              <a:gdLst>
                <a:gd name="T0" fmla="*/ 0 w 121"/>
                <a:gd name="T1" fmla="*/ 1 h 75"/>
                <a:gd name="T2" fmla="*/ 0 w 121"/>
                <a:gd name="T3" fmla="*/ 2 h 75"/>
                <a:gd name="T4" fmla="*/ 3 w 121"/>
                <a:gd name="T5" fmla="*/ 1 h 75"/>
                <a:gd name="T6" fmla="*/ 3 w 121"/>
                <a:gd name="T7" fmla="*/ 1 h 75"/>
                <a:gd name="T8" fmla="*/ 1 w 121"/>
                <a:gd name="T9" fmla="*/ 0 h 75"/>
                <a:gd name="T10" fmla="*/ 0 w 121"/>
                <a:gd name="T11" fmla="*/ 1 h 75"/>
                <a:gd name="T12" fmla="*/ 0 60000 65536"/>
                <a:gd name="T13" fmla="*/ 0 60000 65536"/>
                <a:gd name="T14" fmla="*/ 0 60000 65536"/>
                <a:gd name="T15" fmla="*/ 0 60000 65536"/>
                <a:gd name="T16" fmla="*/ 0 60000 65536"/>
                <a:gd name="T17" fmla="*/ 0 60000 65536"/>
                <a:gd name="T18" fmla="*/ 0 w 121"/>
                <a:gd name="T19" fmla="*/ 0 h 75"/>
                <a:gd name="T20" fmla="*/ 121 w 121"/>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121" h="75">
                  <a:moveTo>
                    <a:pt x="0" y="46"/>
                  </a:moveTo>
                  <a:lnTo>
                    <a:pt x="16" y="75"/>
                  </a:lnTo>
                  <a:lnTo>
                    <a:pt x="121" y="63"/>
                  </a:lnTo>
                  <a:lnTo>
                    <a:pt x="112" y="22"/>
                  </a:lnTo>
                  <a:lnTo>
                    <a:pt x="40" y="0"/>
                  </a:lnTo>
                  <a:lnTo>
                    <a:pt x="0" y="4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13" name="Freeform 329">
              <a:extLst>
                <a:ext uri="{FF2B5EF4-FFF2-40B4-BE49-F238E27FC236}">
                  <a16:creationId xmlns:a16="http://schemas.microsoft.com/office/drawing/2014/main" id="{672ADA8C-B3FA-4B9F-8F49-EBE982F4C549}"/>
                </a:ext>
              </a:extLst>
            </p:cNvPr>
            <p:cNvSpPr>
              <a:spLocks/>
            </p:cNvSpPr>
            <p:nvPr/>
          </p:nvSpPr>
          <p:spPr bwMode="auto">
            <a:xfrm>
              <a:off x="3353120" y="3862639"/>
              <a:ext cx="21901" cy="20685"/>
            </a:xfrm>
            <a:custGeom>
              <a:avLst/>
              <a:gdLst>
                <a:gd name="T0" fmla="*/ 0 w 47"/>
                <a:gd name="T1" fmla="*/ 1 h 46"/>
                <a:gd name="T2" fmla="*/ 1 w 47"/>
                <a:gd name="T3" fmla="*/ 1 h 46"/>
                <a:gd name="T4" fmla="*/ 1 w 47"/>
                <a:gd name="T5" fmla="*/ 0 h 46"/>
                <a:gd name="T6" fmla="*/ 0 w 47"/>
                <a:gd name="T7" fmla="*/ 1 h 46"/>
                <a:gd name="T8" fmla="*/ 0 60000 65536"/>
                <a:gd name="T9" fmla="*/ 0 60000 65536"/>
                <a:gd name="T10" fmla="*/ 0 60000 65536"/>
                <a:gd name="T11" fmla="*/ 0 60000 65536"/>
                <a:gd name="T12" fmla="*/ 0 w 47"/>
                <a:gd name="T13" fmla="*/ 0 h 46"/>
                <a:gd name="T14" fmla="*/ 47 w 47"/>
                <a:gd name="T15" fmla="*/ 46 h 46"/>
              </a:gdLst>
              <a:ahLst/>
              <a:cxnLst>
                <a:cxn ang="T8">
                  <a:pos x="T0" y="T1"/>
                </a:cxn>
                <a:cxn ang="T9">
                  <a:pos x="T2" y="T3"/>
                </a:cxn>
                <a:cxn ang="T10">
                  <a:pos x="T4" y="T5"/>
                </a:cxn>
                <a:cxn ang="T11">
                  <a:pos x="T6" y="T7"/>
                </a:cxn>
              </a:cxnLst>
              <a:rect l="T12" t="T13" r="T14" b="T15"/>
              <a:pathLst>
                <a:path w="47" h="46">
                  <a:moveTo>
                    <a:pt x="0" y="21"/>
                  </a:moveTo>
                  <a:lnTo>
                    <a:pt x="22" y="46"/>
                  </a:lnTo>
                  <a:lnTo>
                    <a:pt x="47" y="0"/>
                  </a:lnTo>
                  <a:lnTo>
                    <a:pt x="0" y="2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14" name="Freeform 330">
              <a:extLst>
                <a:ext uri="{FF2B5EF4-FFF2-40B4-BE49-F238E27FC236}">
                  <a16:creationId xmlns:a16="http://schemas.microsoft.com/office/drawing/2014/main" id="{948794A6-7B33-4BD6-9EF3-71B9253B14CF}"/>
                </a:ext>
              </a:extLst>
            </p:cNvPr>
            <p:cNvSpPr>
              <a:spLocks/>
            </p:cNvSpPr>
            <p:nvPr/>
          </p:nvSpPr>
          <p:spPr bwMode="auto">
            <a:xfrm>
              <a:off x="1673451" y="3017724"/>
              <a:ext cx="112876" cy="71603"/>
            </a:xfrm>
            <a:custGeom>
              <a:avLst/>
              <a:gdLst>
                <a:gd name="T0" fmla="*/ 0 w 237"/>
                <a:gd name="T1" fmla="*/ 3 h 156"/>
                <a:gd name="T2" fmla="*/ 0 w 237"/>
                <a:gd name="T3" fmla="*/ 0 h 156"/>
                <a:gd name="T4" fmla="*/ 5 w 237"/>
                <a:gd name="T5" fmla="*/ 1 h 156"/>
                <a:gd name="T6" fmla="*/ 5 w 237"/>
                <a:gd name="T7" fmla="*/ 2 h 156"/>
                <a:gd name="T8" fmla="*/ 5 w 237"/>
                <a:gd name="T9" fmla="*/ 3 h 156"/>
                <a:gd name="T10" fmla="*/ 3 w 237"/>
                <a:gd name="T11" fmla="*/ 3 h 156"/>
                <a:gd name="T12" fmla="*/ 3 w 237"/>
                <a:gd name="T13" fmla="*/ 4 h 156"/>
                <a:gd name="T14" fmla="*/ 1 w 237"/>
                <a:gd name="T15" fmla="*/ 4 h 156"/>
                <a:gd name="T16" fmla="*/ 0 w 237"/>
                <a:gd name="T17" fmla="*/ 3 h 1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
                <a:gd name="T28" fmla="*/ 0 h 156"/>
                <a:gd name="T29" fmla="*/ 237 w 237"/>
                <a:gd name="T30" fmla="*/ 156 h 1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 h="156">
                  <a:moveTo>
                    <a:pt x="0" y="107"/>
                  </a:moveTo>
                  <a:lnTo>
                    <a:pt x="13" y="0"/>
                  </a:lnTo>
                  <a:lnTo>
                    <a:pt x="237" y="24"/>
                  </a:lnTo>
                  <a:lnTo>
                    <a:pt x="197" y="91"/>
                  </a:lnTo>
                  <a:lnTo>
                    <a:pt x="213" y="126"/>
                  </a:lnTo>
                  <a:lnTo>
                    <a:pt x="154" y="130"/>
                  </a:lnTo>
                  <a:lnTo>
                    <a:pt x="119" y="156"/>
                  </a:lnTo>
                  <a:lnTo>
                    <a:pt x="24" y="153"/>
                  </a:lnTo>
                  <a:lnTo>
                    <a:pt x="0" y="10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15" name="Freeform 331">
              <a:extLst>
                <a:ext uri="{FF2B5EF4-FFF2-40B4-BE49-F238E27FC236}">
                  <a16:creationId xmlns:a16="http://schemas.microsoft.com/office/drawing/2014/main" id="{530B4445-056D-48E1-A8ED-78F1AFBFB50D}"/>
                </a:ext>
              </a:extLst>
            </p:cNvPr>
            <p:cNvSpPr>
              <a:spLocks/>
            </p:cNvSpPr>
            <p:nvPr/>
          </p:nvSpPr>
          <p:spPr bwMode="auto">
            <a:xfrm>
              <a:off x="2952156" y="3388468"/>
              <a:ext cx="166788" cy="372336"/>
            </a:xfrm>
            <a:custGeom>
              <a:avLst/>
              <a:gdLst>
                <a:gd name="T0" fmla="*/ 0 w 345"/>
                <a:gd name="T1" fmla="*/ 8 h 822"/>
                <a:gd name="T2" fmla="*/ 0 w 345"/>
                <a:gd name="T3" fmla="*/ 7 h 822"/>
                <a:gd name="T4" fmla="*/ 3 w 345"/>
                <a:gd name="T5" fmla="*/ 2 h 822"/>
                <a:gd name="T6" fmla="*/ 4 w 345"/>
                <a:gd name="T7" fmla="*/ 1 h 822"/>
                <a:gd name="T8" fmla="*/ 5 w 345"/>
                <a:gd name="T9" fmla="*/ 0 h 822"/>
                <a:gd name="T10" fmla="*/ 6 w 345"/>
                <a:gd name="T11" fmla="*/ 1 h 822"/>
                <a:gd name="T12" fmla="*/ 6 w 345"/>
                <a:gd name="T13" fmla="*/ 2 h 822"/>
                <a:gd name="T14" fmla="*/ 5 w 345"/>
                <a:gd name="T15" fmla="*/ 5 h 822"/>
                <a:gd name="T16" fmla="*/ 6 w 345"/>
                <a:gd name="T17" fmla="*/ 4 h 822"/>
                <a:gd name="T18" fmla="*/ 6 w 345"/>
                <a:gd name="T19" fmla="*/ 6 h 822"/>
                <a:gd name="T20" fmla="*/ 8 w 345"/>
                <a:gd name="T21" fmla="*/ 7 h 822"/>
                <a:gd name="T22" fmla="*/ 7 w 345"/>
                <a:gd name="T23" fmla="*/ 8 h 822"/>
                <a:gd name="T24" fmla="*/ 5 w 345"/>
                <a:gd name="T25" fmla="*/ 9 h 822"/>
                <a:gd name="T26" fmla="*/ 5 w 345"/>
                <a:gd name="T27" fmla="*/ 11 h 822"/>
                <a:gd name="T28" fmla="*/ 6 w 345"/>
                <a:gd name="T29" fmla="*/ 13 h 822"/>
                <a:gd name="T30" fmla="*/ 5 w 345"/>
                <a:gd name="T31" fmla="*/ 14 h 822"/>
                <a:gd name="T32" fmla="*/ 7 w 345"/>
                <a:gd name="T33" fmla="*/ 17 h 822"/>
                <a:gd name="T34" fmla="*/ 6 w 345"/>
                <a:gd name="T35" fmla="*/ 19 h 822"/>
                <a:gd name="T36" fmla="*/ 5 w 345"/>
                <a:gd name="T37" fmla="*/ 13 h 822"/>
                <a:gd name="T38" fmla="*/ 4 w 345"/>
                <a:gd name="T39" fmla="*/ 11 h 822"/>
                <a:gd name="T40" fmla="*/ 3 w 345"/>
                <a:gd name="T41" fmla="*/ 13 h 822"/>
                <a:gd name="T42" fmla="*/ 2 w 345"/>
                <a:gd name="T43" fmla="*/ 13 h 822"/>
                <a:gd name="T44" fmla="*/ 2 w 345"/>
                <a:gd name="T45" fmla="*/ 11 h 822"/>
                <a:gd name="T46" fmla="*/ 0 w 345"/>
                <a:gd name="T47" fmla="*/ 8 h 82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45"/>
                <a:gd name="T73" fmla="*/ 0 h 822"/>
                <a:gd name="T74" fmla="*/ 345 w 345"/>
                <a:gd name="T75" fmla="*/ 822 h 82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45" h="822">
                  <a:moveTo>
                    <a:pt x="0" y="337"/>
                  </a:moveTo>
                  <a:lnTo>
                    <a:pt x="14" y="289"/>
                  </a:lnTo>
                  <a:lnTo>
                    <a:pt x="114" y="76"/>
                  </a:lnTo>
                  <a:lnTo>
                    <a:pt x="181" y="48"/>
                  </a:lnTo>
                  <a:lnTo>
                    <a:pt x="196" y="0"/>
                  </a:lnTo>
                  <a:lnTo>
                    <a:pt x="247" y="27"/>
                  </a:lnTo>
                  <a:lnTo>
                    <a:pt x="247" y="71"/>
                  </a:lnTo>
                  <a:lnTo>
                    <a:pt x="204" y="201"/>
                  </a:lnTo>
                  <a:lnTo>
                    <a:pt x="249" y="190"/>
                  </a:lnTo>
                  <a:lnTo>
                    <a:pt x="273" y="278"/>
                  </a:lnTo>
                  <a:lnTo>
                    <a:pt x="345" y="302"/>
                  </a:lnTo>
                  <a:lnTo>
                    <a:pt x="309" y="345"/>
                  </a:lnTo>
                  <a:lnTo>
                    <a:pt x="226" y="401"/>
                  </a:lnTo>
                  <a:lnTo>
                    <a:pt x="204" y="454"/>
                  </a:lnTo>
                  <a:lnTo>
                    <a:pt x="249" y="552"/>
                  </a:lnTo>
                  <a:lnTo>
                    <a:pt x="233" y="612"/>
                  </a:lnTo>
                  <a:lnTo>
                    <a:pt x="287" y="742"/>
                  </a:lnTo>
                  <a:lnTo>
                    <a:pt x="247" y="822"/>
                  </a:lnTo>
                  <a:lnTo>
                    <a:pt x="207" y="540"/>
                  </a:lnTo>
                  <a:lnTo>
                    <a:pt x="173" y="497"/>
                  </a:lnTo>
                  <a:lnTo>
                    <a:pt x="118" y="571"/>
                  </a:lnTo>
                  <a:lnTo>
                    <a:pt x="78" y="556"/>
                  </a:lnTo>
                  <a:lnTo>
                    <a:pt x="86" y="455"/>
                  </a:lnTo>
                  <a:lnTo>
                    <a:pt x="0" y="33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16" name="Freeform 332">
              <a:extLst>
                <a:ext uri="{FF2B5EF4-FFF2-40B4-BE49-F238E27FC236}">
                  <a16:creationId xmlns:a16="http://schemas.microsoft.com/office/drawing/2014/main" id="{FFCADD78-8435-4B26-8FBB-5192B29DF756}"/>
                </a:ext>
              </a:extLst>
            </p:cNvPr>
            <p:cNvSpPr>
              <a:spLocks/>
            </p:cNvSpPr>
            <p:nvPr/>
          </p:nvSpPr>
          <p:spPr bwMode="auto">
            <a:xfrm>
              <a:off x="3142529" y="3668516"/>
              <a:ext cx="90975" cy="85924"/>
            </a:xfrm>
            <a:custGeom>
              <a:avLst/>
              <a:gdLst>
                <a:gd name="T0" fmla="*/ 0 w 190"/>
                <a:gd name="T1" fmla="*/ 1 h 190"/>
                <a:gd name="T2" fmla="*/ 0 w 190"/>
                <a:gd name="T3" fmla="*/ 3 h 190"/>
                <a:gd name="T4" fmla="*/ 1 w 190"/>
                <a:gd name="T5" fmla="*/ 4 h 190"/>
                <a:gd name="T6" fmla="*/ 2 w 190"/>
                <a:gd name="T7" fmla="*/ 4 h 190"/>
                <a:gd name="T8" fmla="*/ 4 w 190"/>
                <a:gd name="T9" fmla="*/ 2 h 190"/>
                <a:gd name="T10" fmla="*/ 4 w 190"/>
                <a:gd name="T11" fmla="*/ 0 h 190"/>
                <a:gd name="T12" fmla="*/ 2 w 190"/>
                <a:gd name="T13" fmla="*/ 0 h 190"/>
                <a:gd name="T14" fmla="*/ 1 w 190"/>
                <a:gd name="T15" fmla="*/ 0 h 190"/>
                <a:gd name="T16" fmla="*/ 0 w 190"/>
                <a:gd name="T17" fmla="*/ 1 h 1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0"/>
                <a:gd name="T28" fmla="*/ 0 h 190"/>
                <a:gd name="T29" fmla="*/ 190 w 190"/>
                <a:gd name="T30" fmla="*/ 190 h 1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0" h="190">
                  <a:moveTo>
                    <a:pt x="0" y="37"/>
                  </a:moveTo>
                  <a:lnTo>
                    <a:pt x="12" y="132"/>
                  </a:lnTo>
                  <a:lnTo>
                    <a:pt x="39" y="182"/>
                  </a:lnTo>
                  <a:lnTo>
                    <a:pt x="73" y="190"/>
                  </a:lnTo>
                  <a:lnTo>
                    <a:pt x="190" y="102"/>
                  </a:lnTo>
                  <a:lnTo>
                    <a:pt x="187" y="0"/>
                  </a:lnTo>
                  <a:lnTo>
                    <a:pt x="101" y="16"/>
                  </a:lnTo>
                  <a:lnTo>
                    <a:pt x="25" y="13"/>
                  </a:lnTo>
                  <a:lnTo>
                    <a:pt x="0" y="3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17" name="Freeform 333">
              <a:extLst>
                <a:ext uri="{FF2B5EF4-FFF2-40B4-BE49-F238E27FC236}">
                  <a16:creationId xmlns:a16="http://schemas.microsoft.com/office/drawing/2014/main" id="{598FFC19-1B98-454E-A199-8C58506196DF}"/>
                </a:ext>
              </a:extLst>
            </p:cNvPr>
            <p:cNvSpPr>
              <a:spLocks/>
            </p:cNvSpPr>
            <p:nvPr/>
          </p:nvSpPr>
          <p:spPr bwMode="auto">
            <a:xfrm>
              <a:off x="2726403" y="3767169"/>
              <a:ext cx="33694" cy="76377"/>
            </a:xfrm>
            <a:custGeom>
              <a:avLst/>
              <a:gdLst>
                <a:gd name="T0" fmla="*/ 0 w 72"/>
                <a:gd name="T1" fmla="*/ 0 h 166"/>
                <a:gd name="T2" fmla="*/ 0 w 72"/>
                <a:gd name="T3" fmla="*/ 4 h 166"/>
                <a:gd name="T4" fmla="*/ 2 w 72"/>
                <a:gd name="T5" fmla="*/ 3 h 166"/>
                <a:gd name="T6" fmla="*/ 1 w 72"/>
                <a:gd name="T7" fmla="*/ 1 h 166"/>
                <a:gd name="T8" fmla="*/ 0 w 72"/>
                <a:gd name="T9" fmla="*/ 0 h 166"/>
                <a:gd name="T10" fmla="*/ 0 60000 65536"/>
                <a:gd name="T11" fmla="*/ 0 60000 65536"/>
                <a:gd name="T12" fmla="*/ 0 60000 65536"/>
                <a:gd name="T13" fmla="*/ 0 60000 65536"/>
                <a:gd name="T14" fmla="*/ 0 60000 65536"/>
                <a:gd name="T15" fmla="*/ 0 w 72"/>
                <a:gd name="T16" fmla="*/ 0 h 166"/>
                <a:gd name="T17" fmla="*/ 72 w 72"/>
                <a:gd name="T18" fmla="*/ 166 h 166"/>
              </a:gdLst>
              <a:ahLst/>
              <a:cxnLst>
                <a:cxn ang="T10">
                  <a:pos x="T0" y="T1"/>
                </a:cxn>
                <a:cxn ang="T11">
                  <a:pos x="T2" y="T3"/>
                </a:cxn>
                <a:cxn ang="T12">
                  <a:pos x="T4" y="T5"/>
                </a:cxn>
                <a:cxn ang="T13">
                  <a:pos x="T6" y="T7"/>
                </a:cxn>
                <a:cxn ang="T14">
                  <a:pos x="T8" y="T9"/>
                </a:cxn>
              </a:cxnLst>
              <a:rect l="T15" t="T16" r="T17" b="T18"/>
              <a:pathLst>
                <a:path w="72" h="166">
                  <a:moveTo>
                    <a:pt x="0" y="0"/>
                  </a:moveTo>
                  <a:lnTo>
                    <a:pt x="13" y="166"/>
                  </a:lnTo>
                  <a:lnTo>
                    <a:pt x="72" y="138"/>
                  </a:lnTo>
                  <a:lnTo>
                    <a:pt x="45" y="40"/>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18" name="Freeform 334">
              <a:extLst>
                <a:ext uri="{FF2B5EF4-FFF2-40B4-BE49-F238E27FC236}">
                  <a16:creationId xmlns:a16="http://schemas.microsoft.com/office/drawing/2014/main" id="{5C9B1376-ADDC-4533-83F9-D25C798DA24C}"/>
                </a:ext>
              </a:extLst>
            </p:cNvPr>
            <p:cNvSpPr>
              <a:spLocks/>
            </p:cNvSpPr>
            <p:nvPr/>
          </p:nvSpPr>
          <p:spPr bwMode="auto">
            <a:xfrm>
              <a:off x="2611842" y="2780638"/>
              <a:ext cx="1123710" cy="773313"/>
            </a:xfrm>
            <a:custGeom>
              <a:avLst/>
              <a:gdLst>
                <a:gd name="T0" fmla="*/ 0 w 2339"/>
                <a:gd name="T1" fmla="*/ 17 h 1707"/>
                <a:gd name="T2" fmla="*/ 6 w 2339"/>
                <a:gd name="T3" fmla="*/ 15 h 1707"/>
                <a:gd name="T4" fmla="*/ 5 w 2339"/>
                <a:gd name="T5" fmla="*/ 11 h 1707"/>
                <a:gd name="T6" fmla="*/ 8 w 2339"/>
                <a:gd name="T7" fmla="*/ 8 h 1707"/>
                <a:gd name="T8" fmla="*/ 11 w 2339"/>
                <a:gd name="T9" fmla="*/ 7 h 1707"/>
                <a:gd name="T10" fmla="*/ 13 w 2339"/>
                <a:gd name="T11" fmla="*/ 7 h 1707"/>
                <a:gd name="T12" fmla="*/ 15 w 2339"/>
                <a:gd name="T13" fmla="*/ 11 h 1707"/>
                <a:gd name="T14" fmla="*/ 21 w 2339"/>
                <a:gd name="T15" fmla="*/ 14 h 1707"/>
                <a:gd name="T16" fmla="*/ 28 w 2339"/>
                <a:gd name="T17" fmla="*/ 15 h 1707"/>
                <a:gd name="T18" fmla="*/ 34 w 2339"/>
                <a:gd name="T19" fmla="*/ 13 h 1707"/>
                <a:gd name="T20" fmla="*/ 35 w 2339"/>
                <a:gd name="T21" fmla="*/ 11 h 1707"/>
                <a:gd name="T22" fmla="*/ 40 w 2339"/>
                <a:gd name="T23" fmla="*/ 9 h 1707"/>
                <a:gd name="T24" fmla="*/ 37 w 2339"/>
                <a:gd name="T25" fmla="*/ 8 h 1707"/>
                <a:gd name="T26" fmla="*/ 38 w 2339"/>
                <a:gd name="T27" fmla="*/ 5 h 1707"/>
                <a:gd name="T28" fmla="*/ 40 w 2339"/>
                <a:gd name="T29" fmla="*/ 5 h 1707"/>
                <a:gd name="T30" fmla="*/ 41 w 2339"/>
                <a:gd name="T31" fmla="*/ 1 h 1707"/>
                <a:gd name="T32" fmla="*/ 46 w 2339"/>
                <a:gd name="T33" fmla="*/ 1 h 1707"/>
                <a:gd name="T34" fmla="*/ 50 w 2339"/>
                <a:gd name="T35" fmla="*/ 6 h 1707"/>
                <a:gd name="T36" fmla="*/ 54 w 2339"/>
                <a:gd name="T37" fmla="*/ 7 h 1707"/>
                <a:gd name="T38" fmla="*/ 51 w 2339"/>
                <a:gd name="T39" fmla="*/ 12 h 1707"/>
                <a:gd name="T40" fmla="*/ 50 w 2339"/>
                <a:gd name="T41" fmla="*/ 14 h 1707"/>
                <a:gd name="T42" fmla="*/ 48 w 2339"/>
                <a:gd name="T43" fmla="*/ 15 h 1707"/>
                <a:gd name="T44" fmla="*/ 47 w 2339"/>
                <a:gd name="T45" fmla="*/ 15 h 1707"/>
                <a:gd name="T46" fmla="*/ 42 w 2339"/>
                <a:gd name="T47" fmla="*/ 19 h 1707"/>
                <a:gd name="T48" fmla="*/ 42 w 2339"/>
                <a:gd name="T49" fmla="*/ 16 h 1707"/>
                <a:gd name="T50" fmla="*/ 39 w 2339"/>
                <a:gd name="T51" fmla="*/ 19 h 1707"/>
                <a:gd name="T52" fmla="*/ 42 w 2339"/>
                <a:gd name="T53" fmla="*/ 20 h 1707"/>
                <a:gd name="T54" fmla="*/ 41 w 2339"/>
                <a:gd name="T55" fmla="*/ 22 h 1707"/>
                <a:gd name="T56" fmla="*/ 43 w 2339"/>
                <a:gd name="T57" fmla="*/ 27 h 1707"/>
                <a:gd name="T58" fmla="*/ 43 w 2339"/>
                <a:gd name="T59" fmla="*/ 28 h 1707"/>
                <a:gd name="T60" fmla="*/ 43 w 2339"/>
                <a:gd name="T61" fmla="*/ 29 h 1707"/>
                <a:gd name="T62" fmla="*/ 38 w 2339"/>
                <a:gd name="T63" fmla="*/ 36 h 1707"/>
                <a:gd name="T64" fmla="*/ 36 w 2339"/>
                <a:gd name="T65" fmla="*/ 37 h 1707"/>
                <a:gd name="T66" fmla="*/ 35 w 2339"/>
                <a:gd name="T67" fmla="*/ 38 h 1707"/>
                <a:gd name="T68" fmla="*/ 32 w 2339"/>
                <a:gd name="T69" fmla="*/ 39 h 1707"/>
                <a:gd name="T70" fmla="*/ 30 w 2339"/>
                <a:gd name="T71" fmla="*/ 38 h 1707"/>
                <a:gd name="T72" fmla="*/ 25 w 2339"/>
                <a:gd name="T73" fmla="*/ 37 h 1707"/>
                <a:gd name="T74" fmla="*/ 25 w 2339"/>
                <a:gd name="T75" fmla="*/ 38 h 1707"/>
                <a:gd name="T76" fmla="*/ 23 w 2339"/>
                <a:gd name="T77" fmla="*/ 37 h 1707"/>
                <a:gd name="T78" fmla="*/ 21 w 2339"/>
                <a:gd name="T79" fmla="*/ 36 h 1707"/>
                <a:gd name="T80" fmla="*/ 22 w 2339"/>
                <a:gd name="T81" fmla="*/ 32 h 1707"/>
                <a:gd name="T82" fmla="*/ 20 w 2339"/>
                <a:gd name="T83" fmla="*/ 30 h 1707"/>
                <a:gd name="T84" fmla="*/ 16 w 2339"/>
                <a:gd name="T85" fmla="*/ 31 h 1707"/>
                <a:gd name="T86" fmla="*/ 13 w 2339"/>
                <a:gd name="T87" fmla="*/ 32 h 1707"/>
                <a:gd name="T88" fmla="*/ 13 w 2339"/>
                <a:gd name="T89" fmla="*/ 31 h 1707"/>
                <a:gd name="T90" fmla="*/ 9 w 2339"/>
                <a:gd name="T91" fmla="*/ 30 h 1707"/>
                <a:gd name="T92" fmla="*/ 5 w 2339"/>
                <a:gd name="T93" fmla="*/ 28 h 1707"/>
                <a:gd name="T94" fmla="*/ 5 w 2339"/>
                <a:gd name="T95" fmla="*/ 26 h 1707"/>
                <a:gd name="T96" fmla="*/ 6 w 2339"/>
                <a:gd name="T97" fmla="*/ 23 h 1707"/>
                <a:gd name="T98" fmla="*/ 3 w 2339"/>
                <a:gd name="T99" fmla="*/ 23 h 1707"/>
                <a:gd name="T100" fmla="*/ 1 w 2339"/>
                <a:gd name="T101" fmla="*/ 20 h 1707"/>
                <a:gd name="T102" fmla="*/ 0 w 2339"/>
                <a:gd name="T103" fmla="*/ 19 h 170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339"/>
                <a:gd name="T157" fmla="*/ 0 h 1707"/>
                <a:gd name="T158" fmla="*/ 2339 w 2339"/>
                <a:gd name="T159" fmla="*/ 1707 h 170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339" h="1707">
                  <a:moveTo>
                    <a:pt x="0" y="812"/>
                  </a:moveTo>
                  <a:lnTo>
                    <a:pt x="15" y="747"/>
                  </a:lnTo>
                  <a:lnTo>
                    <a:pt x="98" y="730"/>
                  </a:lnTo>
                  <a:lnTo>
                    <a:pt x="245" y="642"/>
                  </a:lnTo>
                  <a:lnTo>
                    <a:pt x="267" y="572"/>
                  </a:lnTo>
                  <a:lnTo>
                    <a:pt x="238" y="491"/>
                  </a:lnTo>
                  <a:lnTo>
                    <a:pt x="331" y="469"/>
                  </a:lnTo>
                  <a:lnTo>
                    <a:pt x="357" y="362"/>
                  </a:lnTo>
                  <a:lnTo>
                    <a:pt x="454" y="368"/>
                  </a:lnTo>
                  <a:lnTo>
                    <a:pt x="465" y="299"/>
                  </a:lnTo>
                  <a:lnTo>
                    <a:pt x="539" y="264"/>
                  </a:lnTo>
                  <a:lnTo>
                    <a:pt x="578" y="322"/>
                  </a:lnTo>
                  <a:lnTo>
                    <a:pt x="633" y="345"/>
                  </a:lnTo>
                  <a:lnTo>
                    <a:pt x="652" y="469"/>
                  </a:lnTo>
                  <a:lnTo>
                    <a:pt x="821" y="519"/>
                  </a:lnTo>
                  <a:lnTo>
                    <a:pt x="892" y="606"/>
                  </a:lnTo>
                  <a:lnTo>
                    <a:pt x="1033" y="602"/>
                  </a:lnTo>
                  <a:lnTo>
                    <a:pt x="1190" y="667"/>
                  </a:lnTo>
                  <a:lnTo>
                    <a:pt x="1395" y="606"/>
                  </a:lnTo>
                  <a:lnTo>
                    <a:pt x="1459" y="557"/>
                  </a:lnTo>
                  <a:lnTo>
                    <a:pt x="1459" y="488"/>
                  </a:lnTo>
                  <a:lnTo>
                    <a:pt x="1518" y="496"/>
                  </a:lnTo>
                  <a:lnTo>
                    <a:pt x="1649" y="398"/>
                  </a:lnTo>
                  <a:lnTo>
                    <a:pt x="1748" y="392"/>
                  </a:lnTo>
                  <a:lnTo>
                    <a:pt x="1701" y="318"/>
                  </a:lnTo>
                  <a:lnTo>
                    <a:pt x="1604" y="337"/>
                  </a:lnTo>
                  <a:lnTo>
                    <a:pt x="1603" y="254"/>
                  </a:lnTo>
                  <a:lnTo>
                    <a:pt x="1627" y="207"/>
                  </a:lnTo>
                  <a:lnTo>
                    <a:pt x="1684" y="234"/>
                  </a:lnTo>
                  <a:lnTo>
                    <a:pt x="1738" y="204"/>
                  </a:lnTo>
                  <a:lnTo>
                    <a:pt x="1795" y="92"/>
                  </a:lnTo>
                  <a:lnTo>
                    <a:pt x="1770" y="51"/>
                  </a:lnTo>
                  <a:lnTo>
                    <a:pt x="1908" y="0"/>
                  </a:lnTo>
                  <a:lnTo>
                    <a:pt x="1986" y="35"/>
                  </a:lnTo>
                  <a:lnTo>
                    <a:pt x="2056" y="224"/>
                  </a:lnTo>
                  <a:lnTo>
                    <a:pt x="2173" y="266"/>
                  </a:lnTo>
                  <a:lnTo>
                    <a:pt x="2193" y="335"/>
                  </a:lnTo>
                  <a:lnTo>
                    <a:pt x="2339" y="291"/>
                  </a:lnTo>
                  <a:lnTo>
                    <a:pt x="2270" y="475"/>
                  </a:lnTo>
                  <a:lnTo>
                    <a:pt x="2185" y="503"/>
                  </a:lnTo>
                  <a:lnTo>
                    <a:pt x="2198" y="572"/>
                  </a:lnTo>
                  <a:lnTo>
                    <a:pt x="2173" y="615"/>
                  </a:lnTo>
                  <a:lnTo>
                    <a:pt x="2159" y="602"/>
                  </a:lnTo>
                  <a:lnTo>
                    <a:pt x="2083" y="652"/>
                  </a:lnTo>
                  <a:lnTo>
                    <a:pt x="2083" y="679"/>
                  </a:lnTo>
                  <a:lnTo>
                    <a:pt x="2030" y="670"/>
                  </a:lnTo>
                  <a:lnTo>
                    <a:pt x="1936" y="753"/>
                  </a:lnTo>
                  <a:lnTo>
                    <a:pt x="1819" y="820"/>
                  </a:lnTo>
                  <a:lnTo>
                    <a:pt x="1857" y="730"/>
                  </a:lnTo>
                  <a:lnTo>
                    <a:pt x="1838" y="701"/>
                  </a:lnTo>
                  <a:lnTo>
                    <a:pt x="1684" y="801"/>
                  </a:lnTo>
                  <a:lnTo>
                    <a:pt x="1681" y="829"/>
                  </a:lnTo>
                  <a:lnTo>
                    <a:pt x="1732" y="894"/>
                  </a:lnTo>
                  <a:lnTo>
                    <a:pt x="1800" y="866"/>
                  </a:lnTo>
                  <a:lnTo>
                    <a:pt x="1869" y="890"/>
                  </a:lnTo>
                  <a:lnTo>
                    <a:pt x="1777" y="941"/>
                  </a:lnTo>
                  <a:lnTo>
                    <a:pt x="1739" y="1013"/>
                  </a:lnTo>
                  <a:lnTo>
                    <a:pt x="1841" y="1167"/>
                  </a:lnTo>
                  <a:lnTo>
                    <a:pt x="1773" y="1154"/>
                  </a:lnTo>
                  <a:lnTo>
                    <a:pt x="1841" y="1208"/>
                  </a:lnTo>
                  <a:lnTo>
                    <a:pt x="1776" y="1240"/>
                  </a:lnTo>
                  <a:lnTo>
                    <a:pt x="1846" y="1255"/>
                  </a:lnTo>
                  <a:lnTo>
                    <a:pt x="1716" y="1504"/>
                  </a:lnTo>
                  <a:lnTo>
                    <a:pt x="1630" y="1579"/>
                  </a:lnTo>
                  <a:lnTo>
                    <a:pt x="1546" y="1602"/>
                  </a:lnTo>
                  <a:lnTo>
                    <a:pt x="1540" y="1603"/>
                  </a:lnTo>
                  <a:lnTo>
                    <a:pt x="1518" y="1589"/>
                  </a:lnTo>
                  <a:lnTo>
                    <a:pt x="1498" y="1629"/>
                  </a:lnTo>
                  <a:lnTo>
                    <a:pt x="1399" y="1654"/>
                  </a:lnTo>
                  <a:lnTo>
                    <a:pt x="1390" y="1707"/>
                  </a:lnTo>
                  <a:lnTo>
                    <a:pt x="1373" y="1643"/>
                  </a:lnTo>
                  <a:lnTo>
                    <a:pt x="1306" y="1648"/>
                  </a:lnTo>
                  <a:lnTo>
                    <a:pt x="1204" y="1572"/>
                  </a:lnTo>
                  <a:lnTo>
                    <a:pt x="1089" y="1606"/>
                  </a:lnTo>
                  <a:lnTo>
                    <a:pt x="1066" y="1607"/>
                  </a:lnTo>
                  <a:lnTo>
                    <a:pt x="1068" y="1654"/>
                  </a:lnTo>
                  <a:lnTo>
                    <a:pt x="1052" y="1642"/>
                  </a:lnTo>
                  <a:lnTo>
                    <a:pt x="980" y="1618"/>
                  </a:lnTo>
                  <a:lnTo>
                    <a:pt x="956" y="1530"/>
                  </a:lnTo>
                  <a:lnTo>
                    <a:pt x="911" y="1541"/>
                  </a:lnTo>
                  <a:lnTo>
                    <a:pt x="954" y="1411"/>
                  </a:lnTo>
                  <a:lnTo>
                    <a:pt x="954" y="1367"/>
                  </a:lnTo>
                  <a:lnTo>
                    <a:pt x="903" y="1340"/>
                  </a:lnTo>
                  <a:lnTo>
                    <a:pt x="864" y="1322"/>
                  </a:lnTo>
                  <a:lnTo>
                    <a:pt x="852" y="1273"/>
                  </a:lnTo>
                  <a:lnTo>
                    <a:pt x="691" y="1354"/>
                  </a:lnTo>
                  <a:lnTo>
                    <a:pt x="619" y="1332"/>
                  </a:lnTo>
                  <a:lnTo>
                    <a:pt x="579" y="1378"/>
                  </a:lnTo>
                  <a:lnTo>
                    <a:pt x="574" y="1345"/>
                  </a:lnTo>
                  <a:lnTo>
                    <a:pt x="549" y="1353"/>
                  </a:lnTo>
                  <a:lnTo>
                    <a:pt x="467" y="1353"/>
                  </a:lnTo>
                  <a:lnTo>
                    <a:pt x="402" y="1282"/>
                  </a:lnTo>
                  <a:lnTo>
                    <a:pt x="283" y="1236"/>
                  </a:lnTo>
                  <a:lnTo>
                    <a:pt x="201" y="1205"/>
                  </a:lnTo>
                  <a:lnTo>
                    <a:pt x="184" y="1128"/>
                  </a:lnTo>
                  <a:lnTo>
                    <a:pt x="223" y="1119"/>
                  </a:lnTo>
                  <a:lnTo>
                    <a:pt x="199" y="1056"/>
                  </a:lnTo>
                  <a:lnTo>
                    <a:pt x="252" y="983"/>
                  </a:lnTo>
                  <a:lnTo>
                    <a:pt x="212" y="958"/>
                  </a:lnTo>
                  <a:lnTo>
                    <a:pt x="150" y="985"/>
                  </a:lnTo>
                  <a:lnTo>
                    <a:pt x="38" y="901"/>
                  </a:lnTo>
                  <a:lnTo>
                    <a:pt x="42" y="890"/>
                  </a:lnTo>
                  <a:lnTo>
                    <a:pt x="42" y="830"/>
                  </a:lnTo>
                  <a:lnTo>
                    <a:pt x="0" y="81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19" name="Freeform 335">
              <a:extLst>
                <a:ext uri="{FF2B5EF4-FFF2-40B4-BE49-F238E27FC236}">
                  <a16:creationId xmlns:a16="http://schemas.microsoft.com/office/drawing/2014/main" id="{4DCBB432-8585-42B6-BEE0-68534CE5DFA2}"/>
                </a:ext>
              </a:extLst>
            </p:cNvPr>
            <p:cNvSpPr>
              <a:spLocks/>
            </p:cNvSpPr>
            <p:nvPr/>
          </p:nvSpPr>
          <p:spPr bwMode="auto">
            <a:xfrm>
              <a:off x="3257091" y="3560315"/>
              <a:ext cx="40433" cy="35006"/>
            </a:xfrm>
            <a:custGeom>
              <a:avLst/>
              <a:gdLst>
                <a:gd name="T0" fmla="*/ 0 w 84"/>
                <a:gd name="T1" fmla="*/ 1 h 80"/>
                <a:gd name="T2" fmla="*/ 1 w 84"/>
                <a:gd name="T3" fmla="*/ 0 h 80"/>
                <a:gd name="T4" fmla="*/ 2 w 84"/>
                <a:gd name="T5" fmla="*/ 0 h 80"/>
                <a:gd name="T6" fmla="*/ 1 w 84"/>
                <a:gd name="T7" fmla="*/ 2 h 80"/>
                <a:gd name="T8" fmla="*/ 0 w 84"/>
                <a:gd name="T9" fmla="*/ 1 h 80"/>
                <a:gd name="T10" fmla="*/ 0 60000 65536"/>
                <a:gd name="T11" fmla="*/ 0 60000 65536"/>
                <a:gd name="T12" fmla="*/ 0 60000 65536"/>
                <a:gd name="T13" fmla="*/ 0 60000 65536"/>
                <a:gd name="T14" fmla="*/ 0 60000 65536"/>
                <a:gd name="T15" fmla="*/ 0 w 84"/>
                <a:gd name="T16" fmla="*/ 0 h 80"/>
                <a:gd name="T17" fmla="*/ 84 w 84"/>
                <a:gd name="T18" fmla="*/ 80 h 80"/>
              </a:gdLst>
              <a:ahLst/>
              <a:cxnLst>
                <a:cxn ang="T10">
                  <a:pos x="T0" y="T1"/>
                </a:cxn>
                <a:cxn ang="T11">
                  <a:pos x="T2" y="T3"/>
                </a:cxn>
                <a:cxn ang="T12">
                  <a:pos x="T4" y="T5"/>
                </a:cxn>
                <a:cxn ang="T13">
                  <a:pos x="T6" y="T7"/>
                </a:cxn>
                <a:cxn ang="T14">
                  <a:pos x="T8" y="T9"/>
                </a:cxn>
              </a:cxnLst>
              <a:rect l="T15" t="T16" r="T17" b="T18"/>
              <a:pathLst>
                <a:path w="84" h="80">
                  <a:moveTo>
                    <a:pt x="0" y="65"/>
                  </a:moveTo>
                  <a:lnTo>
                    <a:pt x="27" y="0"/>
                  </a:lnTo>
                  <a:lnTo>
                    <a:pt x="84" y="15"/>
                  </a:lnTo>
                  <a:lnTo>
                    <a:pt x="38" y="80"/>
                  </a:lnTo>
                  <a:lnTo>
                    <a:pt x="0" y="6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20" name="Freeform 336">
              <a:extLst>
                <a:ext uri="{FF2B5EF4-FFF2-40B4-BE49-F238E27FC236}">
                  <a16:creationId xmlns:a16="http://schemas.microsoft.com/office/drawing/2014/main" id="{D75F6062-1B91-4043-AC1F-28F8BC1A0E63}"/>
                </a:ext>
              </a:extLst>
            </p:cNvPr>
            <p:cNvSpPr>
              <a:spLocks/>
            </p:cNvSpPr>
            <p:nvPr/>
          </p:nvSpPr>
          <p:spPr bwMode="auto">
            <a:xfrm>
              <a:off x="3464312" y="3453706"/>
              <a:ext cx="32010" cy="65238"/>
            </a:xfrm>
            <a:custGeom>
              <a:avLst/>
              <a:gdLst>
                <a:gd name="T0" fmla="*/ 0 w 67"/>
                <a:gd name="T1" fmla="*/ 1 h 144"/>
                <a:gd name="T2" fmla="*/ 1 w 67"/>
                <a:gd name="T3" fmla="*/ 3 h 144"/>
                <a:gd name="T4" fmla="*/ 1 w 67"/>
                <a:gd name="T5" fmla="*/ 0 h 144"/>
                <a:gd name="T6" fmla="*/ 1 w 67"/>
                <a:gd name="T7" fmla="*/ 0 h 144"/>
                <a:gd name="T8" fmla="*/ 0 w 67"/>
                <a:gd name="T9" fmla="*/ 1 h 144"/>
                <a:gd name="T10" fmla="*/ 0 60000 65536"/>
                <a:gd name="T11" fmla="*/ 0 60000 65536"/>
                <a:gd name="T12" fmla="*/ 0 60000 65536"/>
                <a:gd name="T13" fmla="*/ 0 60000 65536"/>
                <a:gd name="T14" fmla="*/ 0 60000 65536"/>
                <a:gd name="T15" fmla="*/ 0 w 67"/>
                <a:gd name="T16" fmla="*/ 0 h 144"/>
                <a:gd name="T17" fmla="*/ 67 w 67"/>
                <a:gd name="T18" fmla="*/ 144 h 144"/>
              </a:gdLst>
              <a:ahLst/>
              <a:cxnLst>
                <a:cxn ang="T10">
                  <a:pos x="T0" y="T1"/>
                </a:cxn>
                <a:cxn ang="T11">
                  <a:pos x="T2" y="T3"/>
                </a:cxn>
                <a:cxn ang="T12">
                  <a:pos x="T4" y="T5"/>
                </a:cxn>
                <a:cxn ang="T13">
                  <a:pos x="T6" y="T7"/>
                </a:cxn>
                <a:cxn ang="T14">
                  <a:pos x="T8" y="T9"/>
                </a:cxn>
              </a:cxnLst>
              <a:rect l="T15" t="T16" r="T17" b="T18"/>
              <a:pathLst>
                <a:path w="67" h="144">
                  <a:moveTo>
                    <a:pt x="0" y="60"/>
                  </a:moveTo>
                  <a:lnTo>
                    <a:pt x="28" y="144"/>
                  </a:lnTo>
                  <a:lnTo>
                    <a:pt x="67" y="0"/>
                  </a:lnTo>
                  <a:lnTo>
                    <a:pt x="33" y="2"/>
                  </a:lnTo>
                  <a:lnTo>
                    <a:pt x="0" y="6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21" name="Freeform 337">
              <a:extLst>
                <a:ext uri="{FF2B5EF4-FFF2-40B4-BE49-F238E27FC236}">
                  <a16:creationId xmlns:a16="http://schemas.microsoft.com/office/drawing/2014/main" id="{34C4DAD5-B7FB-4DE7-AABE-5A685C845E70}"/>
                </a:ext>
              </a:extLst>
            </p:cNvPr>
            <p:cNvSpPr>
              <a:spLocks/>
            </p:cNvSpPr>
            <p:nvPr/>
          </p:nvSpPr>
          <p:spPr bwMode="auto">
            <a:xfrm>
              <a:off x="1478023" y="2844285"/>
              <a:ext cx="195428" cy="85924"/>
            </a:xfrm>
            <a:custGeom>
              <a:avLst/>
              <a:gdLst>
                <a:gd name="T0" fmla="*/ 0 w 403"/>
                <a:gd name="T1" fmla="*/ 1 h 190"/>
                <a:gd name="T2" fmla="*/ 2 w 403"/>
                <a:gd name="T3" fmla="*/ 3 h 190"/>
                <a:gd name="T4" fmla="*/ 4 w 403"/>
                <a:gd name="T5" fmla="*/ 3 h 190"/>
                <a:gd name="T6" fmla="*/ 5 w 403"/>
                <a:gd name="T7" fmla="*/ 4 h 190"/>
                <a:gd name="T8" fmla="*/ 6 w 403"/>
                <a:gd name="T9" fmla="*/ 4 h 190"/>
                <a:gd name="T10" fmla="*/ 8 w 403"/>
                <a:gd name="T11" fmla="*/ 3 h 190"/>
                <a:gd name="T12" fmla="*/ 9 w 403"/>
                <a:gd name="T13" fmla="*/ 4 h 190"/>
                <a:gd name="T14" fmla="*/ 9 w 403"/>
                <a:gd name="T15" fmla="*/ 3 h 190"/>
                <a:gd name="T16" fmla="*/ 7 w 403"/>
                <a:gd name="T17" fmla="*/ 3 h 190"/>
                <a:gd name="T18" fmla="*/ 3 w 403"/>
                <a:gd name="T19" fmla="*/ 0 h 190"/>
                <a:gd name="T20" fmla="*/ 2 w 403"/>
                <a:gd name="T21" fmla="*/ 0 h 190"/>
                <a:gd name="T22" fmla="*/ 0 w 403"/>
                <a:gd name="T23" fmla="*/ 1 h 1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3"/>
                <a:gd name="T37" fmla="*/ 0 h 190"/>
                <a:gd name="T38" fmla="*/ 403 w 403"/>
                <a:gd name="T39" fmla="*/ 190 h 1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3" h="190">
                  <a:moveTo>
                    <a:pt x="0" y="47"/>
                  </a:moveTo>
                  <a:lnTo>
                    <a:pt x="72" y="135"/>
                  </a:lnTo>
                  <a:lnTo>
                    <a:pt x="184" y="134"/>
                  </a:lnTo>
                  <a:lnTo>
                    <a:pt x="201" y="171"/>
                  </a:lnTo>
                  <a:lnTo>
                    <a:pt x="251" y="190"/>
                  </a:lnTo>
                  <a:lnTo>
                    <a:pt x="340" y="146"/>
                  </a:lnTo>
                  <a:lnTo>
                    <a:pt x="392" y="155"/>
                  </a:lnTo>
                  <a:lnTo>
                    <a:pt x="403" y="117"/>
                  </a:lnTo>
                  <a:lnTo>
                    <a:pt x="306" y="106"/>
                  </a:lnTo>
                  <a:lnTo>
                    <a:pt x="110" y="17"/>
                  </a:lnTo>
                  <a:lnTo>
                    <a:pt x="87" y="0"/>
                  </a:lnTo>
                  <a:lnTo>
                    <a:pt x="0" y="4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22" name="Freeform 338">
              <a:extLst>
                <a:ext uri="{FF2B5EF4-FFF2-40B4-BE49-F238E27FC236}">
                  <a16:creationId xmlns:a16="http://schemas.microsoft.com/office/drawing/2014/main" id="{7C5957CF-1382-405E-AF24-2D234E545E75}"/>
                </a:ext>
              </a:extLst>
            </p:cNvPr>
            <p:cNvSpPr>
              <a:spLocks/>
            </p:cNvSpPr>
            <p:nvPr/>
          </p:nvSpPr>
          <p:spPr bwMode="auto">
            <a:xfrm>
              <a:off x="1410634" y="2662891"/>
              <a:ext cx="48857" cy="79559"/>
            </a:xfrm>
            <a:custGeom>
              <a:avLst/>
              <a:gdLst>
                <a:gd name="T0" fmla="*/ 0 w 100"/>
                <a:gd name="T1" fmla="*/ 3 h 175"/>
                <a:gd name="T2" fmla="*/ 0 w 100"/>
                <a:gd name="T3" fmla="*/ 1 h 175"/>
                <a:gd name="T4" fmla="*/ 2 w 100"/>
                <a:gd name="T5" fmla="*/ 0 h 175"/>
                <a:gd name="T6" fmla="*/ 2 w 100"/>
                <a:gd name="T7" fmla="*/ 2 h 175"/>
                <a:gd name="T8" fmla="*/ 2 w 100"/>
                <a:gd name="T9" fmla="*/ 2 h 175"/>
                <a:gd name="T10" fmla="*/ 1 w 100"/>
                <a:gd name="T11" fmla="*/ 3 h 175"/>
                <a:gd name="T12" fmla="*/ 1 w 100"/>
                <a:gd name="T13" fmla="*/ 4 h 175"/>
                <a:gd name="T14" fmla="*/ 0 w 100"/>
                <a:gd name="T15" fmla="*/ 4 h 175"/>
                <a:gd name="T16" fmla="*/ 0 w 100"/>
                <a:gd name="T17" fmla="*/ 3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0"/>
                <a:gd name="T28" fmla="*/ 0 h 175"/>
                <a:gd name="T29" fmla="*/ 100 w 100"/>
                <a:gd name="T30" fmla="*/ 175 h 1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0" h="175">
                  <a:moveTo>
                    <a:pt x="0" y="133"/>
                  </a:moveTo>
                  <a:lnTo>
                    <a:pt x="6" y="47"/>
                  </a:lnTo>
                  <a:lnTo>
                    <a:pt x="87" y="0"/>
                  </a:lnTo>
                  <a:lnTo>
                    <a:pt x="72" y="69"/>
                  </a:lnTo>
                  <a:lnTo>
                    <a:pt x="100" y="89"/>
                  </a:lnTo>
                  <a:lnTo>
                    <a:pt x="48" y="127"/>
                  </a:lnTo>
                  <a:lnTo>
                    <a:pt x="46" y="175"/>
                  </a:lnTo>
                  <a:lnTo>
                    <a:pt x="16" y="175"/>
                  </a:lnTo>
                  <a:lnTo>
                    <a:pt x="0" y="13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23" name="Freeform 339">
              <a:extLst>
                <a:ext uri="{FF2B5EF4-FFF2-40B4-BE49-F238E27FC236}">
                  <a16:creationId xmlns:a16="http://schemas.microsoft.com/office/drawing/2014/main" id="{3C3B7DA4-D4A6-4344-A7F9-00C0B3D1079E}"/>
                </a:ext>
              </a:extLst>
            </p:cNvPr>
            <p:cNvSpPr>
              <a:spLocks/>
            </p:cNvSpPr>
            <p:nvPr/>
          </p:nvSpPr>
          <p:spPr bwMode="auto">
            <a:xfrm>
              <a:off x="1442644" y="2723356"/>
              <a:ext cx="16847" cy="9547"/>
            </a:xfrm>
            <a:custGeom>
              <a:avLst/>
              <a:gdLst>
                <a:gd name="T0" fmla="*/ 0 w 36"/>
                <a:gd name="T1" fmla="*/ 1 h 22"/>
                <a:gd name="T2" fmla="*/ 1 w 36"/>
                <a:gd name="T3" fmla="*/ 0 h 22"/>
                <a:gd name="T4" fmla="*/ 1 w 36"/>
                <a:gd name="T5" fmla="*/ 0 h 22"/>
                <a:gd name="T6" fmla="*/ 0 w 36"/>
                <a:gd name="T7" fmla="*/ 1 h 22"/>
                <a:gd name="T8" fmla="*/ 0 60000 65536"/>
                <a:gd name="T9" fmla="*/ 0 60000 65536"/>
                <a:gd name="T10" fmla="*/ 0 60000 65536"/>
                <a:gd name="T11" fmla="*/ 0 60000 65536"/>
                <a:gd name="T12" fmla="*/ 0 w 36"/>
                <a:gd name="T13" fmla="*/ 0 h 22"/>
                <a:gd name="T14" fmla="*/ 36 w 36"/>
                <a:gd name="T15" fmla="*/ 22 h 22"/>
              </a:gdLst>
              <a:ahLst/>
              <a:cxnLst>
                <a:cxn ang="T8">
                  <a:pos x="T0" y="T1"/>
                </a:cxn>
                <a:cxn ang="T9">
                  <a:pos x="T2" y="T3"/>
                </a:cxn>
                <a:cxn ang="T10">
                  <a:pos x="T4" y="T5"/>
                </a:cxn>
                <a:cxn ang="T11">
                  <a:pos x="T6" y="T7"/>
                </a:cxn>
              </a:cxnLst>
              <a:rect l="T12" t="T13" r="T14" b="T15"/>
              <a:pathLst>
                <a:path w="36" h="22">
                  <a:moveTo>
                    <a:pt x="0" y="22"/>
                  </a:moveTo>
                  <a:lnTo>
                    <a:pt x="30" y="0"/>
                  </a:lnTo>
                  <a:lnTo>
                    <a:pt x="36" y="14"/>
                  </a:lnTo>
                  <a:lnTo>
                    <a:pt x="0" y="2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24" name="Freeform 340">
              <a:extLst>
                <a:ext uri="{FF2B5EF4-FFF2-40B4-BE49-F238E27FC236}">
                  <a16:creationId xmlns:a16="http://schemas.microsoft.com/office/drawing/2014/main" id="{3DB7376F-6ACD-46C5-A521-8625AE14BF8A}"/>
                </a:ext>
              </a:extLst>
            </p:cNvPr>
            <p:cNvSpPr>
              <a:spLocks/>
            </p:cNvSpPr>
            <p:nvPr/>
          </p:nvSpPr>
          <p:spPr bwMode="auto">
            <a:xfrm>
              <a:off x="1466230" y="2705853"/>
              <a:ext cx="28640" cy="33415"/>
            </a:xfrm>
            <a:custGeom>
              <a:avLst/>
              <a:gdLst>
                <a:gd name="T0" fmla="*/ 0 w 61"/>
                <a:gd name="T1" fmla="*/ 1 h 74"/>
                <a:gd name="T2" fmla="*/ 1 w 61"/>
                <a:gd name="T3" fmla="*/ 2 h 74"/>
                <a:gd name="T4" fmla="*/ 1 w 61"/>
                <a:gd name="T5" fmla="*/ 1 h 74"/>
                <a:gd name="T6" fmla="*/ 1 w 61"/>
                <a:gd name="T7" fmla="*/ 0 h 74"/>
                <a:gd name="T8" fmla="*/ 0 w 61"/>
                <a:gd name="T9" fmla="*/ 1 h 74"/>
                <a:gd name="T10" fmla="*/ 0 60000 65536"/>
                <a:gd name="T11" fmla="*/ 0 60000 65536"/>
                <a:gd name="T12" fmla="*/ 0 60000 65536"/>
                <a:gd name="T13" fmla="*/ 0 60000 65536"/>
                <a:gd name="T14" fmla="*/ 0 60000 65536"/>
                <a:gd name="T15" fmla="*/ 0 w 61"/>
                <a:gd name="T16" fmla="*/ 0 h 74"/>
                <a:gd name="T17" fmla="*/ 61 w 61"/>
                <a:gd name="T18" fmla="*/ 74 h 74"/>
              </a:gdLst>
              <a:ahLst/>
              <a:cxnLst>
                <a:cxn ang="T10">
                  <a:pos x="T0" y="T1"/>
                </a:cxn>
                <a:cxn ang="T11">
                  <a:pos x="T2" y="T3"/>
                </a:cxn>
                <a:cxn ang="T12">
                  <a:pos x="T4" y="T5"/>
                </a:cxn>
                <a:cxn ang="T13">
                  <a:pos x="T6" y="T7"/>
                </a:cxn>
                <a:cxn ang="T14">
                  <a:pos x="T8" y="T9"/>
                </a:cxn>
              </a:cxnLst>
              <a:rect l="T15" t="T16" r="T17" b="T18"/>
              <a:pathLst>
                <a:path w="61" h="74">
                  <a:moveTo>
                    <a:pt x="0" y="39"/>
                  </a:moveTo>
                  <a:lnTo>
                    <a:pt x="48" y="74"/>
                  </a:lnTo>
                  <a:lnTo>
                    <a:pt x="61" y="38"/>
                  </a:lnTo>
                  <a:lnTo>
                    <a:pt x="52" y="0"/>
                  </a:lnTo>
                  <a:lnTo>
                    <a:pt x="0" y="3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25" name="Freeform 341">
              <a:extLst>
                <a:ext uri="{FF2B5EF4-FFF2-40B4-BE49-F238E27FC236}">
                  <a16:creationId xmlns:a16="http://schemas.microsoft.com/office/drawing/2014/main" id="{CE041786-DA7D-4A36-BFFB-FB717C4E73A5}"/>
                </a:ext>
              </a:extLst>
            </p:cNvPr>
            <p:cNvSpPr>
              <a:spLocks/>
            </p:cNvSpPr>
            <p:nvPr/>
          </p:nvSpPr>
          <p:spPr bwMode="auto">
            <a:xfrm>
              <a:off x="1638071" y="2269870"/>
              <a:ext cx="200482" cy="329374"/>
            </a:xfrm>
            <a:custGeom>
              <a:avLst/>
              <a:gdLst>
                <a:gd name="T0" fmla="*/ 0 w 416"/>
                <a:gd name="T1" fmla="*/ 2 h 726"/>
                <a:gd name="T2" fmla="*/ 1 w 416"/>
                <a:gd name="T3" fmla="*/ 1 h 726"/>
                <a:gd name="T4" fmla="*/ 2 w 416"/>
                <a:gd name="T5" fmla="*/ 2 h 726"/>
                <a:gd name="T6" fmla="*/ 3 w 416"/>
                <a:gd name="T7" fmla="*/ 3 h 726"/>
                <a:gd name="T8" fmla="*/ 5 w 416"/>
                <a:gd name="T9" fmla="*/ 2 h 726"/>
                <a:gd name="T10" fmla="*/ 5 w 416"/>
                <a:gd name="T11" fmla="*/ 0 h 726"/>
                <a:gd name="T12" fmla="*/ 7 w 416"/>
                <a:gd name="T13" fmla="*/ 0 h 726"/>
                <a:gd name="T14" fmla="*/ 8 w 416"/>
                <a:gd name="T15" fmla="*/ 1 h 726"/>
                <a:gd name="T16" fmla="*/ 7 w 416"/>
                <a:gd name="T17" fmla="*/ 2 h 726"/>
                <a:gd name="T18" fmla="*/ 7 w 416"/>
                <a:gd name="T19" fmla="*/ 3 h 726"/>
                <a:gd name="T20" fmla="*/ 9 w 416"/>
                <a:gd name="T21" fmla="*/ 4 h 726"/>
                <a:gd name="T22" fmla="*/ 8 w 416"/>
                <a:gd name="T23" fmla="*/ 5 h 726"/>
                <a:gd name="T24" fmla="*/ 9 w 416"/>
                <a:gd name="T25" fmla="*/ 7 h 726"/>
                <a:gd name="T26" fmla="*/ 8 w 416"/>
                <a:gd name="T27" fmla="*/ 9 h 726"/>
                <a:gd name="T28" fmla="*/ 10 w 416"/>
                <a:gd name="T29" fmla="*/ 13 h 726"/>
                <a:gd name="T30" fmla="*/ 6 w 416"/>
                <a:gd name="T31" fmla="*/ 16 h 726"/>
                <a:gd name="T32" fmla="*/ 2 w 416"/>
                <a:gd name="T33" fmla="*/ 17 h 726"/>
                <a:gd name="T34" fmla="*/ 2 w 416"/>
                <a:gd name="T35" fmla="*/ 16 h 726"/>
                <a:gd name="T36" fmla="*/ 1 w 416"/>
                <a:gd name="T37" fmla="*/ 16 h 726"/>
                <a:gd name="T38" fmla="*/ 1 w 416"/>
                <a:gd name="T39" fmla="*/ 12 h 726"/>
                <a:gd name="T40" fmla="*/ 4 w 416"/>
                <a:gd name="T41" fmla="*/ 9 h 726"/>
                <a:gd name="T42" fmla="*/ 3 w 416"/>
                <a:gd name="T43" fmla="*/ 7 h 726"/>
                <a:gd name="T44" fmla="*/ 3 w 416"/>
                <a:gd name="T45" fmla="*/ 4 h 726"/>
                <a:gd name="T46" fmla="*/ 0 w 416"/>
                <a:gd name="T47" fmla="*/ 2 h 72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16"/>
                <a:gd name="T73" fmla="*/ 0 h 726"/>
                <a:gd name="T74" fmla="*/ 416 w 416"/>
                <a:gd name="T75" fmla="*/ 726 h 72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16" h="726">
                  <a:moveTo>
                    <a:pt x="0" y="76"/>
                  </a:moveTo>
                  <a:lnTo>
                    <a:pt x="27" y="55"/>
                  </a:lnTo>
                  <a:lnTo>
                    <a:pt x="72" y="97"/>
                  </a:lnTo>
                  <a:lnTo>
                    <a:pt x="151" y="105"/>
                  </a:lnTo>
                  <a:lnTo>
                    <a:pt x="196" y="79"/>
                  </a:lnTo>
                  <a:lnTo>
                    <a:pt x="208" y="17"/>
                  </a:lnTo>
                  <a:lnTo>
                    <a:pt x="284" y="0"/>
                  </a:lnTo>
                  <a:lnTo>
                    <a:pt x="324" y="25"/>
                  </a:lnTo>
                  <a:lnTo>
                    <a:pt x="319" y="76"/>
                  </a:lnTo>
                  <a:lnTo>
                    <a:pt x="303" y="126"/>
                  </a:lnTo>
                  <a:lnTo>
                    <a:pt x="362" y="190"/>
                  </a:lnTo>
                  <a:lnTo>
                    <a:pt x="325" y="236"/>
                  </a:lnTo>
                  <a:lnTo>
                    <a:pt x="365" y="316"/>
                  </a:lnTo>
                  <a:lnTo>
                    <a:pt x="353" y="387"/>
                  </a:lnTo>
                  <a:lnTo>
                    <a:pt x="416" y="537"/>
                  </a:lnTo>
                  <a:lnTo>
                    <a:pt x="269" y="680"/>
                  </a:lnTo>
                  <a:lnTo>
                    <a:pt x="94" y="726"/>
                  </a:lnTo>
                  <a:lnTo>
                    <a:pt x="83" y="697"/>
                  </a:lnTo>
                  <a:lnTo>
                    <a:pt x="27" y="674"/>
                  </a:lnTo>
                  <a:lnTo>
                    <a:pt x="20" y="533"/>
                  </a:lnTo>
                  <a:lnTo>
                    <a:pt x="189" y="381"/>
                  </a:lnTo>
                  <a:lnTo>
                    <a:pt x="134" y="306"/>
                  </a:lnTo>
                  <a:lnTo>
                    <a:pt x="112" y="155"/>
                  </a:lnTo>
                  <a:lnTo>
                    <a:pt x="0" y="7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26" name="Freeform 342">
              <a:extLst>
                <a:ext uri="{FF2B5EF4-FFF2-40B4-BE49-F238E27FC236}">
                  <a16:creationId xmlns:a16="http://schemas.microsoft.com/office/drawing/2014/main" id="{637260A8-FC15-4935-BD59-699689458F3E}"/>
                </a:ext>
              </a:extLst>
            </p:cNvPr>
            <p:cNvSpPr>
              <a:spLocks/>
            </p:cNvSpPr>
            <p:nvPr/>
          </p:nvSpPr>
          <p:spPr bwMode="auto">
            <a:xfrm>
              <a:off x="1179827" y="2844285"/>
              <a:ext cx="230807" cy="219583"/>
            </a:xfrm>
            <a:custGeom>
              <a:avLst/>
              <a:gdLst>
                <a:gd name="T0" fmla="*/ 0 w 482"/>
                <a:gd name="T1" fmla="*/ 3 h 484"/>
                <a:gd name="T2" fmla="*/ 0 w 482"/>
                <a:gd name="T3" fmla="*/ 4 h 484"/>
                <a:gd name="T4" fmla="*/ 3 w 482"/>
                <a:gd name="T5" fmla="*/ 5 h 484"/>
                <a:gd name="T6" fmla="*/ 2 w 482"/>
                <a:gd name="T7" fmla="*/ 6 h 484"/>
                <a:gd name="T8" fmla="*/ 3 w 482"/>
                <a:gd name="T9" fmla="*/ 6 h 484"/>
                <a:gd name="T10" fmla="*/ 3 w 482"/>
                <a:gd name="T11" fmla="*/ 8 h 484"/>
                <a:gd name="T12" fmla="*/ 3 w 482"/>
                <a:gd name="T13" fmla="*/ 10 h 484"/>
                <a:gd name="T14" fmla="*/ 5 w 482"/>
                <a:gd name="T15" fmla="*/ 11 h 484"/>
                <a:gd name="T16" fmla="*/ 5 w 482"/>
                <a:gd name="T17" fmla="*/ 11 h 484"/>
                <a:gd name="T18" fmla="*/ 7 w 482"/>
                <a:gd name="T19" fmla="*/ 11 h 484"/>
                <a:gd name="T20" fmla="*/ 7 w 482"/>
                <a:gd name="T21" fmla="*/ 10 h 484"/>
                <a:gd name="T22" fmla="*/ 8 w 482"/>
                <a:gd name="T23" fmla="*/ 10 h 484"/>
                <a:gd name="T24" fmla="*/ 9 w 482"/>
                <a:gd name="T25" fmla="*/ 10 h 484"/>
                <a:gd name="T26" fmla="*/ 11 w 482"/>
                <a:gd name="T27" fmla="*/ 9 h 484"/>
                <a:gd name="T28" fmla="*/ 10 w 482"/>
                <a:gd name="T29" fmla="*/ 8 h 484"/>
                <a:gd name="T30" fmla="*/ 10 w 482"/>
                <a:gd name="T31" fmla="*/ 7 h 484"/>
                <a:gd name="T32" fmla="*/ 9 w 482"/>
                <a:gd name="T33" fmla="*/ 6 h 484"/>
                <a:gd name="T34" fmla="*/ 11 w 482"/>
                <a:gd name="T35" fmla="*/ 5 h 484"/>
                <a:gd name="T36" fmla="*/ 11 w 482"/>
                <a:gd name="T37" fmla="*/ 3 h 484"/>
                <a:gd name="T38" fmla="*/ 9 w 482"/>
                <a:gd name="T39" fmla="*/ 2 h 484"/>
                <a:gd name="T40" fmla="*/ 9 w 482"/>
                <a:gd name="T41" fmla="*/ 2 h 484"/>
                <a:gd name="T42" fmla="*/ 7 w 482"/>
                <a:gd name="T43" fmla="*/ 0 h 484"/>
                <a:gd name="T44" fmla="*/ 6 w 482"/>
                <a:gd name="T45" fmla="*/ 0 h 484"/>
                <a:gd name="T46" fmla="*/ 5 w 482"/>
                <a:gd name="T47" fmla="*/ 2 h 484"/>
                <a:gd name="T48" fmla="*/ 3 w 482"/>
                <a:gd name="T49" fmla="*/ 2 h 484"/>
                <a:gd name="T50" fmla="*/ 3 w 482"/>
                <a:gd name="T51" fmla="*/ 3 h 484"/>
                <a:gd name="T52" fmla="*/ 0 w 482"/>
                <a:gd name="T53" fmla="*/ 3 h 48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2"/>
                <a:gd name="T82" fmla="*/ 0 h 484"/>
                <a:gd name="T83" fmla="*/ 482 w 482"/>
                <a:gd name="T84" fmla="*/ 484 h 48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2" h="484">
                  <a:moveTo>
                    <a:pt x="0" y="147"/>
                  </a:moveTo>
                  <a:lnTo>
                    <a:pt x="15" y="189"/>
                  </a:lnTo>
                  <a:lnTo>
                    <a:pt x="115" y="219"/>
                  </a:lnTo>
                  <a:lnTo>
                    <a:pt x="96" y="242"/>
                  </a:lnTo>
                  <a:lnTo>
                    <a:pt x="135" y="275"/>
                  </a:lnTo>
                  <a:lnTo>
                    <a:pt x="150" y="327"/>
                  </a:lnTo>
                  <a:lnTo>
                    <a:pt x="107" y="430"/>
                  </a:lnTo>
                  <a:lnTo>
                    <a:pt x="228" y="472"/>
                  </a:lnTo>
                  <a:lnTo>
                    <a:pt x="240" y="477"/>
                  </a:lnTo>
                  <a:lnTo>
                    <a:pt x="297" y="484"/>
                  </a:lnTo>
                  <a:lnTo>
                    <a:pt x="297" y="444"/>
                  </a:lnTo>
                  <a:lnTo>
                    <a:pt x="330" y="421"/>
                  </a:lnTo>
                  <a:lnTo>
                    <a:pt x="408" y="448"/>
                  </a:lnTo>
                  <a:lnTo>
                    <a:pt x="456" y="407"/>
                  </a:lnTo>
                  <a:lnTo>
                    <a:pt x="430" y="348"/>
                  </a:lnTo>
                  <a:lnTo>
                    <a:pt x="441" y="293"/>
                  </a:lnTo>
                  <a:lnTo>
                    <a:pt x="402" y="261"/>
                  </a:lnTo>
                  <a:lnTo>
                    <a:pt x="456" y="195"/>
                  </a:lnTo>
                  <a:lnTo>
                    <a:pt x="482" y="123"/>
                  </a:lnTo>
                  <a:lnTo>
                    <a:pt x="410" y="92"/>
                  </a:lnTo>
                  <a:lnTo>
                    <a:pt x="392" y="84"/>
                  </a:lnTo>
                  <a:lnTo>
                    <a:pt x="280" y="0"/>
                  </a:lnTo>
                  <a:lnTo>
                    <a:pt x="244" y="15"/>
                  </a:lnTo>
                  <a:lnTo>
                    <a:pt x="197" y="96"/>
                  </a:lnTo>
                  <a:lnTo>
                    <a:pt x="104" y="81"/>
                  </a:lnTo>
                  <a:lnTo>
                    <a:pt x="122" y="143"/>
                  </a:lnTo>
                  <a:lnTo>
                    <a:pt x="0" y="14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27" name="Freeform 343">
              <a:extLst>
                <a:ext uri="{FF2B5EF4-FFF2-40B4-BE49-F238E27FC236}">
                  <a16:creationId xmlns:a16="http://schemas.microsoft.com/office/drawing/2014/main" id="{F93025AA-86A6-4325-A655-20C6D8212F0C}"/>
                </a:ext>
              </a:extLst>
            </p:cNvPr>
            <p:cNvSpPr>
              <a:spLocks/>
            </p:cNvSpPr>
            <p:nvPr/>
          </p:nvSpPr>
          <p:spPr bwMode="auto">
            <a:xfrm>
              <a:off x="1419057" y="3047956"/>
              <a:ext cx="15163" cy="39779"/>
            </a:xfrm>
            <a:custGeom>
              <a:avLst/>
              <a:gdLst>
                <a:gd name="T0" fmla="*/ 0 w 31"/>
                <a:gd name="T1" fmla="*/ 1 h 89"/>
                <a:gd name="T2" fmla="*/ 1 w 31"/>
                <a:gd name="T3" fmla="*/ 2 h 89"/>
                <a:gd name="T4" fmla="*/ 1 w 31"/>
                <a:gd name="T5" fmla="*/ 0 h 89"/>
                <a:gd name="T6" fmla="*/ 0 w 31"/>
                <a:gd name="T7" fmla="*/ 1 h 89"/>
                <a:gd name="T8" fmla="*/ 0 60000 65536"/>
                <a:gd name="T9" fmla="*/ 0 60000 65536"/>
                <a:gd name="T10" fmla="*/ 0 60000 65536"/>
                <a:gd name="T11" fmla="*/ 0 60000 65536"/>
                <a:gd name="T12" fmla="*/ 0 w 31"/>
                <a:gd name="T13" fmla="*/ 0 h 89"/>
                <a:gd name="T14" fmla="*/ 31 w 31"/>
                <a:gd name="T15" fmla="*/ 89 h 89"/>
              </a:gdLst>
              <a:ahLst/>
              <a:cxnLst>
                <a:cxn ang="T8">
                  <a:pos x="T0" y="T1"/>
                </a:cxn>
                <a:cxn ang="T9">
                  <a:pos x="T2" y="T3"/>
                </a:cxn>
                <a:cxn ang="T10">
                  <a:pos x="T4" y="T5"/>
                </a:cxn>
                <a:cxn ang="T11">
                  <a:pos x="T6" y="T7"/>
                </a:cxn>
              </a:cxnLst>
              <a:rect l="T12" t="T13" r="T14" b="T15"/>
              <a:pathLst>
                <a:path w="31" h="89">
                  <a:moveTo>
                    <a:pt x="0" y="46"/>
                  </a:moveTo>
                  <a:lnTo>
                    <a:pt x="28" y="89"/>
                  </a:lnTo>
                  <a:lnTo>
                    <a:pt x="31" y="0"/>
                  </a:lnTo>
                  <a:lnTo>
                    <a:pt x="0" y="4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28" name="Freeform 344">
              <a:extLst>
                <a:ext uri="{FF2B5EF4-FFF2-40B4-BE49-F238E27FC236}">
                  <a16:creationId xmlns:a16="http://schemas.microsoft.com/office/drawing/2014/main" id="{BCD9FAA3-B8E8-4091-BD43-4B7D6B05D278}"/>
                </a:ext>
              </a:extLst>
            </p:cNvPr>
            <p:cNvSpPr>
              <a:spLocks/>
            </p:cNvSpPr>
            <p:nvPr/>
          </p:nvSpPr>
          <p:spPr bwMode="auto">
            <a:xfrm>
              <a:off x="1370200" y="2742450"/>
              <a:ext cx="161733" cy="194124"/>
            </a:xfrm>
            <a:custGeom>
              <a:avLst/>
              <a:gdLst>
                <a:gd name="T0" fmla="*/ 0 w 335"/>
                <a:gd name="T1" fmla="*/ 4 h 429"/>
                <a:gd name="T2" fmla="*/ 0 w 335"/>
                <a:gd name="T3" fmla="*/ 6 h 429"/>
                <a:gd name="T4" fmla="*/ 0 w 335"/>
                <a:gd name="T5" fmla="*/ 6 h 429"/>
                <a:gd name="T6" fmla="*/ 0 w 335"/>
                <a:gd name="T7" fmla="*/ 7 h 429"/>
                <a:gd name="T8" fmla="*/ 2 w 335"/>
                <a:gd name="T9" fmla="*/ 8 h 429"/>
                <a:gd name="T10" fmla="*/ 1 w 335"/>
                <a:gd name="T11" fmla="*/ 10 h 429"/>
                <a:gd name="T12" fmla="*/ 3 w 335"/>
                <a:gd name="T13" fmla="*/ 10 h 429"/>
                <a:gd name="T14" fmla="*/ 6 w 335"/>
                <a:gd name="T15" fmla="*/ 10 h 429"/>
                <a:gd name="T16" fmla="*/ 7 w 335"/>
                <a:gd name="T17" fmla="*/ 8 h 429"/>
                <a:gd name="T18" fmla="*/ 5 w 335"/>
                <a:gd name="T19" fmla="*/ 6 h 429"/>
                <a:gd name="T20" fmla="*/ 7 w 335"/>
                <a:gd name="T21" fmla="*/ 5 h 429"/>
                <a:gd name="T22" fmla="*/ 8 w 335"/>
                <a:gd name="T23" fmla="*/ 5 h 429"/>
                <a:gd name="T24" fmla="*/ 7 w 335"/>
                <a:gd name="T25" fmla="*/ 1 h 429"/>
                <a:gd name="T26" fmla="*/ 6 w 335"/>
                <a:gd name="T27" fmla="*/ 1 h 429"/>
                <a:gd name="T28" fmla="*/ 4 w 335"/>
                <a:gd name="T29" fmla="*/ 1 h 429"/>
                <a:gd name="T30" fmla="*/ 4 w 335"/>
                <a:gd name="T31" fmla="*/ 1 h 429"/>
                <a:gd name="T32" fmla="*/ 3 w 335"/>
                <a:gd name="T33" fmla="*/ 0 h 429"/>
                <a:gd name="T34" fmla="*/ 2 w 335"/>
                <a:gd name="T35" fmla="*/ 0 h 429"/>
                <a:gd name="T36" fmla="*/ 2 w 335"/>
                <a:gd name="T37" fmla="*/ 2 h 429"/>
                <a:gd name="T38" fmla="*/ 1 w 335"/>
                <a:gd name="T39" fmla="*/ 2 h 429"/>
                <a:gd name="T40" fmla="*/ 1 w 335"/>
                <a:gd name="T41" fmla="*/ 2 h 429"/>
                <a:gd name="T42" fmla="*/ 1 w 335"/>
                <a:gd name="T43" fmla="*/ 4 h 429"/>
                <a:gd name="T44" fmla="*/ 0 w 335"/>
                <a:gd name="T45" fmla="*/ 4 h 42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35"/>
                <a:gd name="T70" fmla="*/ 0 h 429"/>
                <a:gd name="T71" fmla="*/ 335 w 335"/>
                <a:gd name="T72" fmla="*/ 429 h 42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35" h="429">
                  <a:moveTo>
                    <a:pt x="0" y="178"/>
                  </a:moveTo>
                  <a:lnTo>
                    <a:pt x="2" y="247"/>
                  </a:lnTo>
                  <a:lnTo>
                    <a:pt x="5" y="279"/>
                  </a:lnTo>
                  <a:lnTo>
                    <a:pt x="10" y="317"/>
                  </a:lnTo>
                  <a:lnTo>
                    <a:pt x="82" y="348"/>
                  </a:lnTo>
                  <a:lnTo>
                    <a:pt x="56" y="420"/>
                  </a:lnTo>
                  <a:lnTo>
                    <a:pt x="130" y="429"/>
                  </a:lnTo>
                  <a:lnTo>
                    <a:pt x="262" y="428"/>
                  </a:lnTo>
                  <a:lnTo>
                    <a:pt x="297" y="359"/>
                  </a:lnTo>
                  <a:lnTo>
                    <a:pt x="225" y="271"/>
                  </a:lnTo>
                  <a:lnTo>
                    <a:pt x="309" y="224"/>
                  </a:lnTo>
                  <a:lnTo>
                    <a:pt x="335" y="237"/>
                  </a:lnTo>
                  <a:lnTo>
                    <a:pt x="309" y="65"/>
                  </a:lnTo>
                  <a:lnTo>
                    <a:pt x="250" y="23"/>
                  </a:lnTo>
                  <a:lnTo>
                    <a:pt x="180" y="53"/>
                  </a:lnTo>
                  <a:lnTo>
                    <a:pt x="189" y="33"/>
                  </a:lnTo>
                  <a:lnTo>
                    <a:pt x="130" y="0"/>
                  </a:lnTo>
                  <a:lnTo>
                    <a:pt x="100" y="0"/>
                  </a:lnTo>
                  <a:lnTo>
                    <a:pt x="99" y="95"/>
                  </a:lnTo>
                  <a:lnTo>
                    <a:pt x="67" y="69"/>
                  </a:lnTo>
                  <a:lnTo>
                    <a:pt x="45" y="99"/>
                  </a:lnTo>
                  <a:lnTo>
                    <a:pt x="41" y="156"/>
                  </a:lnTo>
                  <a:lnTo>
                    <a:pt x="0" y="17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29" name="Freeform 345">
              <a:extLst>
                <a:ext uri="{FF2B5EF4-FFF2-40B4-BE49-F238E27FC236}">
                  <a16:creationId xmlns:a16="http://schemas.microsoft.com/office/drawing/2014/main" id="{1BE2B343-A09D-46F2-9FAD-710C22C13591}"/>
                </a:ext>
              </a:extLst>
            </p:cNvPr>
            <p:cNvSpPr>
              <a:spLocks/>
            </p:cNvSpPr>
            <p:nvPr/>
          </p:nvSpPr>
          <p:spPr bwMode="auto">
            <a:xfrm>
              <a:off x="1631333" y="3078188"/>
              <a:ext cx="114561" cy="125703"/>
            </a:xfrm>
            <a:custGeom>
              <a:avLst/>
              <a:gdLst>
                <a:gd name="T0" fmla="*/ 0 w 241"/>
                <a:gd name="T1" fmla="*/ 3 h 276"/>
                <a:gd name="T2" fmla="*/ 1 w 241"/>
                <a:gd name="T3" fmla="*/ 1 h 276"/>
                <a:gd name="T4" fmla="*/ 3 w 241"/>
                <a:gd name="T5" fmla="*/ 1 h 276"/>
                <a:gd name="T6" fmla="*/ 5 w 241"/>
                <a:gd name="T7" fmla="*/ 1 h 276"/>
                <a:gd name="T8" fmla="*/ 5 w 241"/>
                <a:gd name="T9" fmla="*/ 0 h 276"/>
                <a:gd name="T10" fmla="*/ 5 w 241"/>
                <a:gd name="T11" fmla="*/ 1 h 276"/>
                <a:gd name="T12" fmla="*/ 4 w 241"/>
                <a:gd name="T13" fmla="*/ 1 h 276"/>
                <a:gd name="T14" fmla="*/ 3 w 241"/>
                <a:gd name="T15" fmla="*/ 2 h 276"/>
                <a:gd name="T16" fmla="*/ 2 w 241"/>
                <a:gd name="T17" fmla="*/ 1 h 276"/>
                <a:gd name="T18" fmla="*/ 3 w 241"/>
                <a:gd name="T19" fmla="*/ 3 h 276"/>
                <a:gd name="T20" fmla="*/ 2 w 241"/>
                <a:gd name="T21" fmla="*/ 4 h 276"/>
                <a:gd name="T22" fmla="*/ 3 w 241"/>
                <a:gd name="T23" fmla="*/ 4 h 276"/>
                <a:gd name="T24" fmla="*/ 3 w 241"/>
                <a:gd name="T25" fmla="*/ 5 h 276"/>
                <a:gd name="T26" fmla="*/ 2 w 241"/>
                <a:gd name="T27" fmla="*/ 5 h 276"/>
                <a:gd name="T28" fmla="*/ 3 w 241"/>
                <a:gd name="T29" fmla="*/ 7 h 276"/>
                <a:gd name="T30" fmla="*/ 1 w 241"/>
                <a:gd name="T31" fmla="*/ 6 h 276"/>
                <a:gd name="T32" fmla="*/ 1 w 241"/>
                <a:gd name="T33" fmla="*/ 5 h 276"/>
                <a:gd name="T34" fmla="*/ 3 w 241"/>
                <a:gd name="T35" fmla="*/ 4 h 276"/>
                <a:gd name="T36" fmla="*/ 1 w 241"/>
                <a:gd name="T37" fmla="*/ 4 h 276"/>
                <a:gd name="T38" fmla="*/ 0 w 241"/>
                <a:gd name="T39" fmla="*/ 3 h 27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41"/>
                <a:gd name="T61" fmla="*/ 0 h 276"/>
                <a:gd name="T62" fmla="*/ 241 w 241"/>
                <a:gd name="T63" fmla="*/ 276 h 27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41" h="276">
                  <a:moveTo>
                    <a:pt x="0" y="110"/>
                  </a:moveTo>
                  <a:lnTo>
                    <a:pt x="36" y="47"/>
                  </a:lnTo>
                  <a:lnTo>
                    <a:pt x="111" y="23"/>
                  </a:lnTo>
                  <a:lnTo>
                    <a:pt x="206" y="26"/>
                  </a:lnTo>
                  <a:lnTo>
                    <a:pt x="241" y="0"/>
                  </a:lnTo>
                  <a:lnTo>
                    <a:pt x="227" y="57"/>
                  </a:lnTo>
                  <a:lnTo>
                    <a:pt x="162" y="45"/>
                  </a:lnTo>
                  <a:lnTo>
                    <a:pt x="131" y="93"/>
                  </a:lnTo>
                  <a:lnTo>
                    <a:pt x="98" y="66"/>
                  </a:lnTo>
                  <a:lnTo>
                    <a:pt x="121" y="141"/>
                  </a:lnTo>
                  <a:lnTo>
                    <a:pt x="90" y="154"/>
                  </a:lnTo>
                  <a:lnTo>
                    <a:pt x="151" y="187"/>
                  </a:lnTo>
                  <a:lnTo>
                    <a:pt x="151" y="214"/>
                  </a:lnTo>
                  <a:lnTo>
                    <a:pt x="100" y="223"/>
                  </a:lnTo>
                  <a:lnTo>
                    <a:pt x="116" y="276"/>
                  </a:lnTo>
                  <a:lnTo>
                    <a:pt x="59" y="258"/>
                  </a:lnTo>
                  <a:lnTo>
                    <a:pt x="42" y="208"/>
                  </a:lnTo>
                  <a:lnTo>
                    <a:pt x="117" y="189"/>
                  </a:lnTo>
                  <a:lnTo>
                    <a:pt x="42" y="181"/>
                  </a:lnTo>
                  <a:lnTo>
                    <a:pt x="0" y="11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30" name="Freeform 346">
              <a:extLst>
                <a:ext uri="{FF2B5EF4-FFF2-40B4-BE49-F238E27FC236}">
                  <a16:creationId xmlns:a16="http://schemas.microsoft.com/office/drawing/2014/main" id="{074459B3-B03B-44E6-9A62-9DE61A2268B6}"/>
                </a:ext>
              </a:extLst>
            </p:cNvPr>
            <p:cNvSpPr>
              <a:spLocks/>
            </p:cNvSpPr>
            <p:nvPr/>
          </p:nvSpPr>
          <p:spPr bwMode="auto">
            <a:xfrm>
              <a:off x="1693667" y="3224577"/>
              <a:ext cx="52226" cy="7956"/>
            </a:xfrm>
            <a:custGeom>
              <a:avLst/>
              <a:gdLst>
                <a:gd name="T0" fmla="*/ 0 w 112"/>
                <a:gd name="T1" fmla="*/ 0 h 19"/>
                <a:gd name="T2" fmla="*/ 0 w 112"/>
                <a:gd name="T3" fmla="*/ 0 h 19"/>
                <a:gd name="T4" fmla="*/ 2 w 112"/>
                <a:gd name="T5" fmla="*/ 0 h 19"/>
                <a:gd name="T6" fmla="*/ 1 w 112"/>
                <a:gd name="T7" fmla="*/ 0 h 19"/>
                <a:gd name="T8" fmla="*/ 0 w 112"/>
                <a:gd name="T9" fmla="*/ 0 h 19"/>
                <a:gd name="T10" fmla="*/ 0 60000 65536"/>
                <a:gd name="T11" fmla="*/ 0 60000 65536"/>
                <a:gd name="T12" fmla="*/ 0 60000 65536"/>
                <a:gd name="T13" fmla="*/ 0 60000 65536"/>
                <a:gd name="T14" fmla="*/ 0 60000 65536"/>
                <a:gd name="T15" fmla="*/ 0 w 112"/>
                <a:gd name="T16" fmla="*/ 0 h 19"/>
                <a:gd name="T17" fmla="*/ 112 w 112"/>
                <a:gd name="T18" fmla="*/ 19 h 19"/>
              </a:gdLst>
              <a:ahLst/>
              <a:cxnLst>
                <a:cxn ang="T10">
                  <a:pos x="T0" y="T1"/>
                </a:cxn>
                <a:cxn ang="T11">
                  <a:pos x="T2" y="T3"/>
                </a:cxn>
                <a:cxn ang="T12">
                  <a:pos x="T4" y="T5"/>
                </a:cxn>
                <a:cxn ang="T13">
                  <a:pos x="T6" y="T7"/>
                </a:cxn>
                <a:cxn ang="T14">
                  <a:pos x="T8" y="T9"/>
                </a:cxn>
              </a:cxnLst>
              <a:rect l="T15" t="T16" r="T17" b="T18"/>
              <a:pathLst>
                <a:path w="112" h="19">
                  <a:moveTo>
                    <a:pt x="0" y="19"/>
                  </a:moveTo>
                  <a:lnTo>
                    <a:pt x="10" y="0"/>
                  </a:lnTo>
                  <a:lnTo>
                    <a:pt x="112" y="19"/>
                  </a:lnTo>
                  <a:lnTo>
                    <a:pt x="34" y="19"/>
                  </a:lnTo>
                  <a:lnTo>
                    <a:pt x="0" y="1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31" name="Freeform 347">
              <a:extLst>
                <a:ext uri="{FF2B5EF4-FFF2-40B4-BE49-F238E27FC236}">
                  <a16:creationId xmlns:a16="http://schemas.microsoft.com/office/drawing/2014/main" id="{DDBF5416-8D96-4F97-9A08-C0DCD3251F70}"/>
                </a:ext>
              </a:extLst>
            </p:cNvPr>
            <p:cNvSpPr>
              <a:spLocks/>
            </p:cNvSpPr>
            <p:nvPr/>
          </p:nvSpPr>
          <p:spPr bwMode="auto">
            <a:xfrm>
              <a:off x="1557205" y="2911115"/>
              <a:ext cx="121300" cy="70012"/>
            </a:xfrm>
            <a:custGeom>
              <a:avLst/>
              <a:gdLst>
                <a:gd name="T0" fmla="*/ 0 w 254"/>
                <a:gd name="T1" fmla="*/ 2 h 157"/>
                <a:gd name="T2" fmla="*/ 1 w 254"/>
                <a:gd name="T3" fmla="*/ 1 h 157"/>
                <a:gd name="T4" fmla="*/ 2 w 254"/>
                <a:gd name="T5" fmla="*/ 1 h 157"/>
                <a:gd name="T6" fmla="*/ 4 w 254"/>
                <a:gd name="T7" fmla="*/ 0 h 157"/>
                <a:gd name="T8" fmla="*/ 5 w 254"/>
                <a:gd name="T9" fmla="*/ 0 h 157"/>
                <a:gd name="T10" fmla="*/ 6 w 254"/>
                <a:gd name="T11" fmla="*/ 1 h 157"/>
                <a:gd name="T12" fmla="*/ 3 w 254"/>
                <a:gd name="T13" fmla="*/ 3 h 157"/>
                <a:gd name="T14" fmla="*/ 2 w 254"/>
                <a:gd name="T15" fmla="*/ 3 h 157"/>
                <a:gd name="T16" fmla="*/ 0 w 254"/>
                <a:gd name="T17" fmla="*/ 2 h 1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4"/>
                <a:gd name="T28" fmla="*/ 0 h 157"/>
                <a:gd name="T29" fmla="*/ 254 w 254"/>
                <a:gd name="T30" fmla="*/ 157 h 1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4" h="157">
                  <a:moveTo>
                    <a:pt x="0" y="93"/>
                  </a:moveTo>
                  <a:lnTo>
                    <a:pt x="39" y="25"/>
                  </a:lnTo>
                  <a:lnTo>
                    <a:pt x="89" y="44"/>
                  </a:lnTo>
                  <a:lnTo>
                    <a:pt x="178" y="0"/>
                  </a:lnTo>
                  <a:lnTo>
                    <a:pt x="230" y="9"/>
                  </a:lnTo>
                  <a:lnTo>
                    <a:pt x="254" y="34"/>
                  </a:lnTo>
                  <a:lnTo>
                    <a:pt x="154" y="139"/>
                  </a:lnTo>
                  <a:lnTo>
                    <a:pt x="73" y="157"/>
                  </a:lnTo>
                  <a:lnTo>
                    <a:pt x="0" y="9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32" name="Freeform 348">
              <a:extLst>
                <a:ext uri="{FF2B5EF4-FFF2-40B4-BE49-F238E27FC236}">
                  <a16:creationId xmlns:a16="http://schemas.microsoft.com/office/drawing/2014/main" id="{CE13BDB0-228E-4374-9BD1-9C043B414043}"/>
                </a:ext>
              </a:extLst>
            </p:cNvPr>
            <p:cNvSpPr>
              <a:spLocks/>
            </p:cNvSpPr>
            <p:nvPr/>
          </p:nvSpPr>
          <p:spPr bwMode="auto">
            <a:xfrm>
              <a:off x="2510758" y="3215030"/>
              <a:ext cx="535742" cy="587145"/>
            </a:xfrm>
            <a:custGeom>
              <a:avLst/>
              <a:gdLst>
                <a:gd name="T0" fmla="*/ 0 w 1118"/>
                <a:gd name="T1" fmla="*/ 14 h 1294"/>
                <a:gd name="T2" fmla="*/ 1 w 1118"/>
                <a:gd name="T3" fmla="*/ 13 h 1294"/>
                <a:gd name="T4" fmla="*/ 3 w 1118"/>
                <a:gd name="T5" fmla="*/ 13 h 1294"/>
                <a:gd name="T6" fmla="*/ 1 w 1118"/>
                <a:gd name="T7" fmla="*/ 10 h 1294"/>
                <a:gd name="T8" fmla="*/ 2 w 1118"/>
                <a:gd name="T9" fmla="*/ 9 h 1294"/>
                <a:gd name="T10" fmla="*/ 3 w 1118"/>
                <a:gd name="T11" fmla="*/ 9 h 1294"/>
                <a:gd name="T12" fmla="*/ 6 w 1118"/>
                <a:gd name="T13" fmla="*/ 6 h 1294"/>
                <a:gd name="T14" fmla="*/ 6 w 1118"/>
                <a:gd name="T15" fmla="*/ 5 h 1294"/>
                <a:gd name="T16" fmla="*/ 6 w 1118"/>
                <a:gd name="T17" fmla="*/ 4 h 1294"/>
                <a:gd name="T18" fmla="*/ 5 w 1118"/>
                <a:gd name="T19" fmla="*/ 3 h 1294"/>
                <a:gd name="T20" fmla="*/ 5 w 1118"/>
                <a:gd name="T21" fmla="*/ 1 h 1294"/>
                <a:gd name="T22" fmla="*/ 8 w 1118"/>
                <a:gd name="T23" fmla="*/ 1 h 1294"/>
                <a:gd name="T24" fmla="*/ 9 w 1118"/>
                <a:gd name="T25" fmla="*/ 1 h 1294"/>
                <a:gd name="T26" fmla="*/ 10 w 1118"/>
                <a:gd name="T27" fmla="*/ 0 h 1294"/>
                <a:gd name="T28" fmla="*/ 11 w 1118"/>
                <a:gd name="T29" fmla="*/ 1 h 1294"/>
                <a:gd name="T30" fmla="*/ 10 w 1118"/>
                <a:gd name="T31" fmla="*/ 2 h 1294"/>
                <a:gd name="T32" fmla="*/ 10 w 1118"/>
                <a:gd name="T33" fmla="*/ 4 h 1294"/>
                <a:gd name="T34" fmla="*/ 9 w 1118"/>
                <a:gd name="T35" fmla="*/ 4 h 1294"/>
                <a:gd name="T36" fmla="*/ 10 w 1118"/>
                <a:gd name="T37" fmla="*/ 6 h 1294"/>
                <a:gd name="T38" fmla="*/ 11 w 1118"/>
                <a:gd name="T39" fmla="*/ 7 h 1294"/>
                <a:gd name="T40" fmla="*/ 11 w 1118"/>
                <a:gd name="T41" fmla="*/ 8 h 1294"/>
                <a:gd name="T42" fmla="*/ 13 w 1118"/>
                <a:gd name="T43" fmla="*/ 10 h 1294"/>
                <a:gd name="T44" fmla="*/ 17 w 1118"/>
                <a:gd name="T45" fmla="*/ 11 h 1294"/>
                <a:gd name="T46" fmla="*/ 18 w 1118"/>
                <a:gd name="T47" fmla="*/ 9 h 1294"/>
                <a:gd name="T48" fmla="*/ 18 w 1118"/>
                <a:gd name="T49" fmla="*/ 9 h 1294"/>
                <a:gd name="T50" fmla="*/ 18 w 1118"/>
                <a:gd name="T51" fmla="*/ 10 h 1294"/>
                <a:gd name="T52" fmla="*/ 18 w 1118"/>
                <a:gd name="T53" fmla="*/ 11 h 1294"/>
                <a:gd name="T54" fmla="*/ 21 w 1118"/>
                <a:gd name="T55" fmla="*/ 10 h 1294"/>
                <a:gd name="T56" fmla="*/ 21 w 1118"/>
                <a:gd name="T57" fmla="*/ 9 h 1294"/>
                <a:gd name="T58" fmla="*/ 24 w 1118"/>
                <a:gd name="T59" fmla="*/ 7 h 1294"/>
                <a:gd name="T60" fmla="*/ 25 w 1118"/>
                <a:gd name="T61" fmla="*/ 9 h 1294"/>
                <a:gd name="T62" fmla="*/ 26 w 1118"/>
                <a:gd name="T63" fmla="*/ 9 h 1294"/>
                <a:gd name="T64" fmla="*/ 25 w 1118"/>
                <a:gd name="T65" fmla="*/ 10 h 1294"/>
                <a:gd name="T66" fmla="*/ 24 w 1118"/>
                <a:gd name="T67" fmla="*/ 11 h 1294"/>
                <a:gd name="T68" fmla="*/ 22 w 1118"/>
                <a:gd name="T69" fmla="*/ 15 h 1294"/>
                <a:gd name="T70" fmla="*/ 21 w 1118"/>
                <a:gd name="T71" fmla="*/ 14 h 1294"/>
                <a:gd name="T72" fmla="*/ 21 w 1118"/>
                <a:gd name="T73" fmla="*/ 14 h 1294"/>
                <a:gd name="T74" fmla="*/ 20 w 1118"/>
                <a:gd name="T75" fmla="*/ 13 h 1294"/>
                <a:gd name="T76" fmla="*/ 21 w 1118"/>
                <a:gd name="T77" fmla="*/ 12 h 1294"/>
                <a:gd name="T78" fmla="*/ 19 w 1118"/>
                <a:gd name="T79" fmla="*/ 12 h 1294"/>
                <a:gd name="T80" fmla="*/ 18 w 1118"/>
                <a:gd name="T81" fmla="*/ 11 h 1294"/>
                <a:gd name="T82" fmla="*/ 18 w 1118"/>
                <a:gd name="T83" fmla="*/ 11 h 1294"/>
                <a:gd name="T84" fmla="*/ 18 w 1118"/>
                <a:gd name="T85" fmla="*/ 12 h 1294"/>
                <a:gd name="T86" fmla="*/ 17 w 1118"/>
                <a:gd name="T87" fmla="*/ 13 h 1294"/>
                <a:gd name="T88" fmla="*/ 18 w 1118"/>
                <a:gd name="T89" fmla="*/ 13 h 1294"/>
                <a:gd name="T90" fmla="*/ 18 w 1118"/>
                <a:gd name="T91" fmla="*/ 16 h 1294"/>
                <a:gd name="T92" fmla="*/ 18 w 1118"/>
                <a:gd name="T93" fmla="*/ 15 h 1294"/>
                <a:gd name="T94" fmla="*/ 16 w 1118"/>
                <a:gd name="T95" fmla="*/ 18 h 1294"/>
                <a:gd name="T96" fmla="*/ 11 w 1118"/>
                <a:gd name="T97" fmla="*/ 22 h 1294"/>
                <a:gd name="T98" fmla="*/ 10 w 1118"/>
                <a:gd name="T99" fmla="*/ 28 h 1294"/>
                <a:gd name="T100" fmla="*/ 8 w 1118"/>
                <a:gd name="T101" fmla="*/ 30 h 1294"/>
                <a:gd name="T102" fmla="*/ 6 w 1118"/>
                <a:gd name="T103" fmla="*/ 26 h 1294"/>
                <a:gd name="T104" fmla="*/ 5 w 1118"/>
                <a:gd name="T105" fmla="*/ 22 h 1294"/>
                <a:gd name="T106" fmla="*/ 5 w 1118"/>
                <a:gd name="T107" fmla="*/ 21 h 1294"/>
                <a:gd name="T108" fmla="*/ 4 w 1118"/>
                <a:gd name="T109" fmla="*/ 15 h 1294"/>
                <a:gd name="T110" fmla="*/ 4 w 1118"/>
                <a:gd name="T111" fmla="*/ 15 h 1294"/>
                <a:gd name="T112" fmla="*/ 3 w 1118"/>
                <a:gd name="T113" fmla="*/ 16 h 1294"/>
                <a:gd name="T114" fmla="*/ 2 w 1118"/>
                <a:gd name="T115" fmla="*/ 17 h 1294"/>
                <a:gd name="T116" fmla="*/ 1 w 1118"/>
                <a:gd name="T117" fmla="*/ 15 h 1294"/>
                <a:gd name="T118" fmla="*/ 2 w 1118"/>
                <a:gd name="T119" fmla="*/ 14 h 1294"/>
                <a:gd name="T120" fmla="*/ 1 w 1118"/>
                <a:gd name="T121" fmla="*/ 15 h 1294"/>
                <a:gd name="T122" fmla="*/ 0 w 1118"/>
                <a:gd name="T123" fmla="*/ 14 h 12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18"/>
                <a:gd name="T187" fmla="*/ 0 h 1294"/>
                <a:gd name="T188" fmla="*/ 1118 w 1118"/>
                <a:gd name="T189" fmla="*/ 1294 h 12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18" h="1294">
                  <a:moveTo>
                    <a:pt x="0" y="588"/>
                  </a:moveTo>
                  <a:lnTo>
                    <a:pt x="31" y="560"/>
                  </a:lnTo>
                  <a:lnTo>
                    <a:pt x="116" y="560"/>
                  </a:lnTo>
                  <a:lnTo>
                    <a:pt x="55" y="424"/>
                  </a:lnTo>
                  <a:lnTo>
                    <a:pt x="93" y="387"/>
                  </a:lnTo>
                  <a:lnTo>
                    <a:pt x="141" y="392"/>
                  </a:lnTo>
                  <a:lnTo>
                    <a:pt x="257" y="243"/>
                  </a:lnTo>
                  <a:lnTo>
                    <a:pt x="250" y="204"/>
                  </a:lnTo>
                  <a:lnTo>
                    <a:pt x="277" y="180"/>
                  </a:lnTo>
                  <a:lnTo>
                    <a:pt x="228" y="134"/>
                  </a:lnTo>
                  <a:lnTo>
                    <a:pt x="226" y="62"/>
                  </a:lnTo>
                  <a:lnTo>
                    <a:pt x="336" y="62"/>
                  </a:lnTo>
                  <a:lnTo>
                    <a:pt x="365" y="27"/>
                  </a:lnTo>
                  <a:lnTo>
                    <a:pt x="427" y="0"/>
                  </a:lnTo>
                  <a:lnTo>
                    <a:pt x="467" y="25"/>
                  </a:lnTo>
                  <a:lnTo>
                    <a:pt x="414" y="98"/>
                  </a:lnTo>
                  <a:lnTo>
                    <a:pt x="438" y="161"/>
                  </a:lnTo>
                  <a:lnTo>
                    <a:pt x="399" y="170"/>
                  </a:lnTo>
                  <a:lnTo>
                    <a:pt x="416" y="247"/>
                  </a:lnTo>
                  <a:lnTo>
                    <a:pt x="498" y="278"/>
                  </a:lnTo>
                  <a:lnTo>
                    <a:pt x="459" y="350"/>
                  </a:lnTo>
                  <a:lnTo>
                    <a:pt x="561" y="419"/>
                  </a:lnTo>
                  <a:lnTo>
                    <a:pt x="761" y="462"/>
                  </a:lnTo>
                  <a:lnTo>
                    <a:pt x="764" y="395"/>
                  </a:lnTo>
                  <a:lnTo>
                    <a:pt x="789" y="387"/>
                  </a:lnTo>
                  <a:lnTo>
                    <a:pt x="794" y="420"/>
                  </a:lnTo>
                  <a:lnTo>
                    <a:pt x="810" y="449"/>
                  </a:lnTo>
                  <a:lnTo>
                    <a:pt x="915" y="437"/>
                  </a:lnTo>
                  <a:lnTo>
                    <a:pt x="906" y="396"/>
                  </a:lnTo>
                  <a:lnTo>
                    <a:pt x="1067" y="315"/>
                  </a:lnTo>
                  <a:lnTo>
                    <a:pt x="1079" y="364"/>
                  </a:lnTo>
                  <a:lnTo>
                    <a:pt x="1118" y="382"/>
                  </a:lnTo>
                  <a:lnTo>
                    <a:pt x="1103" y="430"/>
                  </a:lnTo>
                  <a:lnTo>
                    <a:pt x="1036" y="458"/>
                  </a:lnTo>
                  <a:lnTo>
                    <a:pt x="936" y="671"/>
                  </a:lnTo>
                  <a:lnTo>
                    <a:pt x="919" y="587"/>
                  </a:lnTo>
                  <a:lnTo>
                    <a:pt x="901" y="621"/>
                  </a:lnTo>
                  <a:lnTo>
                    <a:pt x="876" y="577"/>
                  </a:lnTo>
                  <a:lnTo>
                    <a:pt x="921" y="524"/>
                  </a:lnTo>
                  <a:lnTo>
                    <a:pt x="836" y="516"/>
                  </a:lnTo>
                  <a:lnTo>
                    <a:pt x="778" y="457"/>
                  </a:lnTo>
                  <a:lnTo>
                    <a:pt x="763" y="489"/>
                  </a:lnTo>
                  <a:lnTo>
                    <a:pt x="781" y="516"/>
                  </a:lnTo>
                  <a:lnTo>
                    <a:pt x="757" y="535"/>
                  </a:lnTo>
                  <a:lnTo>
                    <a:pt x="780" y="562"/>
                  </a:lnTo>
                  <a:lnTo>
                    <a:pt x="794" y="684"/>
                  </a:lnTo>
                  <a:lnTo>
                    <a:pt x="763" y="665"/>
                  </a:lnTo>
                  <a:lnTo>
                    <a:pt x="698" y="763"/>
                  </a:lnTo>
                  <a:lnTo>
                    <a:pt x="466" y="956"/>
                  </a:lnTo>
                  <a:lnTo>
                    <a:pt x="449" y="1199"/>
                  </a:lnTo>
                  <a:lnTo>
                    <a:pt x="355" y="1294"/>
                  </a:lnTo>
                  <a:lnTo>
                    <a:pt x="267" y="1109"/>
                  </a:lnTo>
                  <a:lnTo>
                    <a:pt x="233" y="961"/>
                  </a:lnTo>
                  <a:lnTo>
                    <a:pt x="200" y="926"/>
                  </a:lnTo>
                  <a:lnTo>
                    <a:pt x="179" y="657"/>
                  </a:lnTo>
                  <a:lnTo>
                    <a:pt x="156" y="649"/>
                  </a:lnTo>
                  <a:lnTo>
                    <a:pt x="144" y="706"/>
                  </a:lnTo>
                  <a:lnTo>
                    <a:pt x="90" y="723"/>
                  </a:lnTo>
                  <a:lnTo>
                    <a:pt x="34" y="650"/>
                  </a:lnTo>
                  <a:lnTo>
                    <a:pt x="89" y="615"/>
                  </a:lnTo>
                  <a:lnTo>
                    <a:pt x="34" y="630"/>
                  </a:lnTo>
                  <a:lnTo>
                    <a:pt x="0" y="58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33" name="Freeform 349">
              <a:extLst>
                <a:ext uri="{FF2B5EF4-FFF2-40B4-BE49-F238E27FC236}">
                  <a16:creationId xmlns:a16="http://schemas.microsoft.com/office/drawing/2014/main" id="{74408E8C-77FB-484A-8459-CED5AA018DF3}"/>
                </a:ext>
              </a:extLst>
            </p:cNvPr>
            <p:cNvSpPr>
              <a:spLocks/>
            </p:cNvSpPr>
            <p:nvPr/>
          </p:nvSpPr>
          <p:spPr bwMode="auto">
            <a:xfrm>
              <a:off x="3007752" y="3851501"/>
              <a:ext cx="200482" cy="227538"/>
            </a:xfrm>
            <a:custGeom>
              <a:avLst/>
              <a:gdLst>
                <a:gd name="T0" fmla="*/ 0 w 416"/>
                <a:gd name="T1" fmla="*/ 0 h 502"/>
                <a:gd name="T2" fmla="*/ 2 w 416"/>
                <a:gd name="T3" fmla="*/ 0 h 502"/>
                <a:gd name="T4" fmla="*/ 5 w 416"/>
                <a:gd name="T5" fmla="*/ 3 h 502"/>
                <a:gd name="T6" fmla="*/ 7 w 416"/>
                <a:gd name="T7" fmla="*/ 5 h 502"/>
                <a:gd name="T8" fmla="*/ 7 w 416"/>
                <a:gd name="T9" fmla="*/ 5 h 502"/>
                <a:gd name="T10" fmla="*/ 8 w 416"/>
                <a:gd name="T11" fmla="*/ 5 h 502"/>
                <a:gd name="T12" fmla="*/ 7 w 416"/>
                <a:gd name="T13" fmla="*/ 7 h 502"/>
                <a:gd name="T14" fmla="*/ 10 w 416"/>
                <a:gd name="T15" fmla="*/ 9 h 502"/>
                <a:gd name="T16" fmla="*/ 9 w 416"/>
                <a:gd name="T17" fmla="*/ 11 h 502"/>
                <a:gd name="T18" fmla="*/ 9 w 416"/>
                <a:gd name="T19" fmla="*/ 12 h 502"/>
                <a:gd name="T20" fmla="*/ 7 w 416"/>
                <a:gd name="T21" fmla="*/ 10 h 502"/>
                <a:gd name="T22" fmla="*/ 3 w 416"/>
                <a:gd name="T23" fmla="*/ 4 h 502"/>
                <a:gd name="T24" fmla="*/ 0 w 416"/>
                <a:gd name="T25" fmla="*/ 0 h 5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6"/>
                <a:gd name="T40" fmla="*/ 0 h 502"/>
                <a:gd name="T41" fmla="*/ 416 w 416"/>
                <a:gd name="T42" fmla="*/ 502 h 5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6" h="502">
                  <a:moveTo>
                    <a:pt x="0" y="0"/>
                  </a:moveTo>
                  <a:lnTo>
                    <a:pt x="93" y="19"/>
                  </a:lnTo>
                  <a:lnTo>
                    <a:pt x="212" y="152"/>
                  </a:lnTo>
                  <a:lnTo>
                    <a:pt x="305" y="198"/>
                  </a:lnTo>
                  <a:lnTo>
                    <a:pt x="292" y="234"/>
                  </a:lnTo>
                  <a:lnTo>
                    <a:pt x="326" y="232"/>
                  </a:lnTo>
                  <a:lnTo>
                    <a:pt x="322" y="282"/>
                  </a:lnTo>
                  <a:lnTo>
                    <a:pt x="416" y="375"/>
                  </a:lnTo>
                  <a:lnTo>
                    <a:pt x="405" y="500"/>
                  </a:lnTo>
                  <a:lnTo>
                    <a:pt x="367" y="502"/>
                  </a:lnTo>
                  <a:lnTo>
                    <a:pt x="282" y="428"/>
                  </a:lnTo>
                  <a:lnTo>
                    <a:pt x="144" y="176"/>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34" name="Freeform 350">
              <a:extLst>
                <a:ext uri="{FF2B5EF4-FFF2-40B4-BE49-F238E27FC236}">
                  <a16:creationId xmlns:a16="http://schemas.microsoft.com/office/drawing/2014/main" id="{F985F6D1-BED3-472D-8B4C-24426050CD2C}"/>
                </a:ext>
              </a:extLst>
            </p:cNvPr>
            <p:cNvSpPr>
              <a:spLocks/>
            </p:cNvSpPr>
            <p:nvPr/>
          </p:nvSpPr>
          <p:spPr bwMode="auto">
            <a:xfrm>
              <a:off x="3196441" y="4083813"/>
              <a:ext cx="165103" cy="57282"/>
            </a:xfrm>
            <a:custGeom>
              <a:avLst/>
              <a:gdLst>
                <a:gd name="T0" fmla="*/ 0 w 346"/>
                <a:gd name="T1" fmla="*/ 1 h 126"/>
                <a:gd name="T2" fmla="*/ 1 w 346"/>
                <a:gd name="T3" fmla="*/ 0 h 126"/>
                <a:gd name="T4" fmla="*/ 6 w 346"/>
                <a:gd name="T5" fmla="*/ 1 h 126"/>
                <a:gd name="T6" fmla="*/ 7 w 346"/>
                <a:gd name="T7" fmla="*/ 2 h 126"/>
                <a:gd name="T8" fmla="*/ 8 w 346"/>
                <a:gd name="T9" fmla="*/ 2 h 126"/>
                <a:gd name="T10" fmla="*/ 8 w 346"/>
                <a:gd name="T11" fmla="*/ 3 h 126"/>
                <a:gd name="T12" fmla="*/ 1 w 346"/>
                <a:gd name="T13" fmla="*/ 1 h 126"/>
                <a:gd name="T14" fmla="*/ 0 w 346"/>
                <a:gd name="T15" fmla="*/ 1 h 126"/>
                <a:gd name="T16" fmla="*/ 0 60000 65536"/>
                <a:gd name="T17" fmla="*/ 0 60000 65536"/>
                <a:gd name="T18" fmla="*/ 0 60000 65536"/>
                <a:gd name="T19" fmla="*/ 0 60000 65536"/>
                <a:gd name="T20" fmla="*/ 0 60000 65536"/>
                <a:gd name="T21" fmla="*/ 0 60000 65536"/>
                <a:gd name="T22" fmla="*/ 0 60000 65536"/>
                <a:gd name="T23" fmla="*/ 0 60000 65536"/>
                <a:gd name="T24" fmla="*/ 0 w 346"/>
                <a:gd name="T25" fmla="*/ 0 h 126"/>
                <a:gd name="T26" fmla="*/ 346 w 346"/>
                <a:gd name="T27" fmla="*/ 126 h 1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6" h="126">
                  <a:moveTo>
                    <a:pt x="0" y="35"/>
                  </a:moveTo>
                  <a:lnTo>
                    <a:pt x="23" y="0"/>
                  </a:lnTo>
                  <a:lnTo>
                    <a:pt x="266" y="39"/>
                  </a:lnTo>
                  <a:lnTo>
                    <a:pt x="291" y="70"/>
                  </a:lnTo>
                  <a:lnTo>
                    <a:pt x="341" y="83"/>
                  </a:lnTo>
                  <a:lnTo>
                    <a:pt x="346" y="126"/>
                  </a:lnTo>
                  <a:lnTo>
                    <a:pt x="63" y="66"/>
                  </a:lnTo>
                  <a:lnTo>
                    <a:pt x="0" y="3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35" name="Freeform 351">
              <a:extLst>
                <a:ext uri="{FF2B5EF4-FFF2-40B4-BE49-F238E27FC236}">
                  <a16:creationId xmlns:a16="http://schemas.microsoft.com/office/drawing/2014/main" id="{82CD4747-1042-4DEA-8912-6EA9D54AA4F9}"/>
                </a:ext>
              </a:extLst>
            </p:cNvPr>
            <p:cNvSpPr>
              <a:spLocks/>
            </p:cNvSpPr>
            <p:nvPr/>
          </p:nvSpPr>
          <p:spPr bwMode="auto">
            <a:xfrm>
              <a:off x="3262145" y="3878551"/>
              <a:ext cx="180265" cy="168665"/>
            </a:xfrm>
            <a:custGeom>
              <a:avLst/>
              <a:gdLst>
                <a:gd name="T0" fmla="*/ 0 w 375"/>
                <a:gd name="T1" fmla="*/ 4 h 372"/>
                <a:gd name="T2" fmla="*/ 1 w 375"/>
                <a:gd name="T3" fmla="*/ 3 h 372"/>
                <a:gd name="T4" fmla="*/ 1 w 375"/>
                <a:gd name="T5" fmla="*/ 3 h 372"/>
                <a:gd name="T6" fmla="*/ 4 w 375"/>
                <a:gd name="T7" fmla="*/ 3 h 372"/>
                <a:gd name="T8" fmla="*/ 5 w 375"/>
                <a:gd name="T9" fmla="*/ 3 h 372"/>
                <a:gd name="T10" fmla="*/ 6 w 375"/>
                <a:gd name="T11" fmla="*/ 0 h 372"/>
                <a:gd name="T12" fmla="*/ 7 w 375"/>
                <a:gd name="T13" fmla="*/ 0 h 372"/>
                <a:gd name="T14" fmla="*/ 7 w 375"/>
                <a:gd name="T15" fmla="*/ 1 h 372"/>
                <a:gd name="T16" fmla="*/ 9 w 375"/>
                <a:gd name="T17" fmla="*/ 3 h 372"/>
                <a:gd name="T18" fmla="*/ 8 w 375"/>
                <a:gd name="T19" fmla="*/ 3 h 372"/>
                <a:gd name="T20" fmla="*/ 6 w 375"/>
                <a:gd name="T21" fmla="*/ 6 h 372"/>
                <a:gd name="T22" fmla="*/ 6 w 375"/>
                <a:gd name="T23" fmla="*/ 8 h 372"/>
                <a:gd name="T24" fmla="*/ 5 w 375"/>
                <a:gd name="T25" fmla="*/ 9 h 372"/>
                <a:gd name="T26" fmla="*/ 3 w 375"/>
                <a:gd name="T27" fmla="*/ 8 h 372"/>
                <a:gd name="T28" fmla="*/ 3 w 375"/>
                <a:gd name="T29" fmla="*/ 8 h 372"/>
                <a:gd name="T30" fmla="*/ 2 w 375"/>
                <a:gd name="T31" fmla="*/ 7 h 372"/>
                <a:gd name="T32" fmla="*/ 1 w 375"/>
                <a:gd name="T33" fmla="*/ 7 h 372"/>
                <a:gd name="T34" fmla="*/ 0 w 375"/>
                <a:gd name="T35" fmla="*/ 4 h 37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5"/>
                <a:gd name="T55" fmla="*/ 0 h 372"/>
                <a:gd name="T56" fmla="*/ 375 w 375"/>
                <a:gd name="T57" fmla="*/ 372 h 37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5" h="372">
                  <a:moveTo>
                    <a:pt x="0" y="168"/>
                  </a:moveTo>
                  <a:lnTo>
                    <a:pt x="25" y="120"/>
                  </a:lnTo>
                  <a:lnTo>
                    <a:pt x="58" y="149"/>
                  </a:lnTo>
                  <a:lnTo>
                    <a:pt x="168" y="138"/>
                  </a:lnTo>
                  <a:lnTo>
                    <a:pt x="207" y="123"/>
                  </a:lnTo>
                  <a:lnTo>
                    <a:pt x="259" y="0"/>
                  </a:lnTo>
                  <a:lnTo>
                    <a:pt x="324" y="5"/>
                  </a:lnTo>
                  <a:lnTo>
                    <a:pt x="309" y="36"/>
                  </a:lnTo>
                  <a:lnTo>
                    <a:pt x="375" y="149"/>
                  </a:lnTo>
                  <a:lnTo>
                    <a:pt x="340" y="141"/>
                  </a:lnTo>
                  <a:lnTo>
                    <a:pt x="275" y="270"/>
                  </a:lnTo>
                  <a:lnTo>
                    <a:pt x="266" y="349"/>
                  </a:lnTo>
                  <a:lnTo>
                    <a:pt x="223" y="372"/>
                  </a:lnTo>
                  <a:lnTo>
                    <a:pt x="152" y="326"/>
                  </a:lnTo>
                  <a:lnTo>
                    <a:pt x="107" y="346"/>
                  </a:lnTo>
                  <a:lnTo>
                    <a:pt x="103" y="310"/>
                  </a:lnTo>
                  <a:lnTo>
                    <a:pt x="43" y="318"/>
                  </a:lnTo>
                  <a:lnTo>
                    <a:pt x="0" y="16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36" name="Freeform 352">
              <a:extLst>
                <a:ext uri="{FF2B5EF4-FFF2-40B4-BE49-F238E27FC236}">
                  <a16:creationId xmlns:a16="http://schemas.microsoft.com/office/drawing/2014/main" id="{692688A7-F556-46E2-B576-9B3E651F9750}"/>
                </a:ext>
              </a:extLst>
            </p:cNvPr>
            <p:cNvSpPr>
              <a:spLocks/>
            </p:cNvSpPr>
            <p:nvPr/>
          </p:nvSpPr>
          <p:spPr bwMode="auto">
            <a:xfrm>
              <a:off x="3405346" y="4133140"/>
              <a:ext cx="42118" cy="12729"/>
            </a:xfrm>
            <a:custGeom>
              <a:avLst/>
              <a:gdLst>
                <a:gd name="T0" fmla="*/ 0 w 89"/>
                <a:gd name="T1" fmla="*/ 0 h 28"/>
                <a:gd name="T2" fmla="*/ 0 w 89"/>
                <a:gd name="T3" fmla="*/ 1 h 28"/>
                <a:gd name="T4" fmla="*/ 2 w 89"/>
                <a:gd name="T5" fmla="*/ 0 h 28"/>
                <a:gd name="T6" fmla="*/ 1 w 89"/>
                <a:gd name="T7" fmla="*/ 0 h 28"/>
                <a:gd name="T8" fmla="*/ 0 w 89"/>
                <a:gd name="T9" fmla="*/ 0 h 28"/>
                <a:gd name="T10" fmla="*/ 0 60000 65536"/>
                <a:gd name="T11" fmla="*/ 0 60000 65536"/>
                <a:gd name="T12" fmla="*/ 0 60000 65536"/>
                <a:gd name="T13" fmla="*/ 0 60000 65536"/>
                <a:gd name="T14" fmla="*/ 0 60000 65536"/>
                <a:gd name="T15" fmla="*/ 0 w 89"/>
                <a:gd name="T16" fmla="*/ 0 h 28"/>
                <a:gd name="T17" fmla="*/ 89 w 89"/>
                <a:gd name="T18" fmla="*/ 28 h 28"/>
              </a:gdLst>
              <a:ahLst/>
              <a:cxnLst>
                <a:cxn ang="T10">
                  <a:pos x="T0" y="T1"/>
                </a:cxn>
                <a:cxn ang="T11">
                  <a:pos x="T2" y="T3"/>
                </a:cxn>
                <a:cxn ang="T12">
                  <a:pos x="T4" y="T5"/>
                </a:cxn>
                <a:cxn ang="T13">
                  <a:pos x="T6" y="T7"/>
                </a:cxn>
                <a:cxn ang="T14">
                  <a:pos x="T8" y="T9"/>
                </a:cxn>
              </a:cxnLst>
              <a:rect l="T15" t="T16" r="T17" b="T18"/>
              <a:pathLst>
                <a:path w="89" h="28">
                  <a:moveTo>
                    <a:pt x="0" y="5"/>
                  </a:moveTo>
                  <a:lnTo>
                    <a:pt x="11" y="28"/>
                  </a:lnTo>
                  <a:lnTo>
                    <a:pt x="89" y="9"/>
                  </a:lnTo>
                  <a:lnTo>
                    <a:pt x="27" y="0"/>
                  </a:lnTo>
                  <a:lnTo>
                    <a:pt x="0" y="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37" name="Freeform 353">
              <a:extLst>
                <a:ext uri="{FF2B5EF4-FFF2-40B4-BE49-F238E27FC236}">
                  <a16:creationId xmlns:a16="http://schemas.microsoft.com/office/drawing/2014/main" id="{013F7B2B-F081-4EFD-96F2-0CDD6889270D}"/>
                </a:ext>
              </a:extLst>
            </p:cNvPr>
            <p:cNvSpPr>
              <a:spLocks/>
            </p:cNvSpPr>
            <p:nvPr/>
          </p:nvSpPr>
          <p:spPr bwMode="auto">
            <a:xfrm>
              <a:off x="3442410" y="3927878"/>
              <a:ext cx="114561" cy="149571"/>
            </a:xfrm>
            <a:custGeom>
              <a:avLst/>
              <a:gdLst>
                <a:gd name="T0" fmla="*/ 0 w 236"/>
                <a:gd name="T1" fmla="*/ 5 h 326"/>
                <a:gd name="T2" fmla="*/ 1 w 236"/>
                <a:gd name="T3" fmla="*/ 6 h 326"/>
                <a:gd name="T4" fmla="*/ 0 w 236"/>
                <a:gd name="T5" fmla="*/ 7 h 326"/>
                <a:gd name="T6" fmla="*/ 1 w 236"/>
                <a:gd name="T7" fmla="*/ 8 h 326"/>
                <a:gd name="T8" fmla="*/ 1 w 236"/>
                <a:gd name="T9" fmla="*/ 5 h 326"/>
                <a:gd name="T10" fmla="*/ 2 w 236"/>
                <a:gd name="T11" fmla="*/ 5 h 326"/>
                <a:gd name="T12" fmla="*/ 2 w 236"/>
                <a:gd name="T13" fmla="*/ 6 h 326"/>
                <a:gd name="T14" fmla="*/ 3 w 236"/>
                <a:gd name="T15" fmla="*/ 7 h 326"/>
                <a:gd name="T16" fmla="*/ 3 w 236"/>
                <a:gd name="T17" fmla="*/ 6 h 326"/>
                <a:gd name="T18" fmla="*/ 2 w 236"/>
                <a:gd name="T19" fmla="*/ 4 h 326"/>
                <a:gd name="T20" fmla="*/ 4 w 236"/>
                <a:gd name="T21" fmla="*/ 3 h 326"/>
                <a:gd name="T22" fmla="*/ 2 w 236"/>
                <a:gd name="T23" fmla="*/ 3 h 326"/>
                <a:gd name="T24" fmla="*/ 1 w 236"/>
                <a:gd name="T25" fmla="*/ 1 h 326"/>
                <a:gd name="T26" fmla="*/ 5 w 236"/>
                <a:gd name="T27" fmla="*/ 1 h 326"/>
                <a:gd name="T28" fmla="*/ 6 w 236"/>
                <a:gd name="T29" fmla="*/ 0 h 326"/>
                <a:gd name="T30" fmla="*/ 5 w 236"/>
                <a:gd name="T31" fmla="*/ 1 h 326"/>
                <a:gd name="T32" fmla="*/ 2 w 236"/>
                <a:gd name="T33" fmla="*/ 0 h 326"/>
                <a:gd name="T34" fmla="*/ 1 w 236"/>
                <a:gd name="T35" fmla="*/ 1 h 326"/>
                <a:gd name="T36" fmla="*/ 0 w 236"/>
                <a:gd name="T37" fmla="*/ 5 h 3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6"/>
                <a:gd name="T58" fmla="*/ 0 h 326"/>
                <a:gd name="T59" fmla="*/ 236 w 236"/>
                <a:gd name="T60" fmla="*/ 326 h 3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6" h="326">
                  <a:moveTo>
                    <a:pt x="0" y="195"/>
                  </a:moveTo>
                  <a:lnTo>
                    <a:pt x="32" y="253"/>
                  </a:lnTo>
                  <a:lnTo>
                    <a:pt x="19" y="313"/>
                  </a:lnTo>
                  <a:lnTo>
                    <a:pt x="58" y="326"/>
                  </a:lnTo>
                  <a:lnTo>
                    <a:pt x="56" y="206"/>
                  </a:lnTo>
                  <a:lnTo>
                    <a:pt x="80" y="195"/>
                  </a:lnTo>
                  <a:lnTo>
                    <a:pt x="83" y="238"/>
                  </a:lnTo>
                  <a:lnTo>
                    <a:pt x="105" y="292"/>
                  </a:lnTo>
                  <a:lnTo>
                    <a:pt x="146" y="268"/>
                  </a:lnTo>
                  <a:lnTo>
                    <a:pt x="95" y="158"/>
                  </a:lnTo>
                  <a:lnTo>
                    <a:pt x="174" y="107"/>
                  </a:lnTo>
                  <a:lnTo>
                    <a:pt x="68" y="139"/>
                  </a:lnTo>
                  <a:lnTo>
                    <a:pt x="53" y="66"/>
                  </a:lnTo>
                  <a:lnTo>
                    <a:pt x="209" y="60"/>
                  </a:lnTo>
                  <a:lnTo>
                    <a:pt x="236" y="0"/>
                  </a:lnTo>
                  <a:lnTo>
                    <a:pt x="190" y="37"/>
                  </a:lnTo>
                  <a:lnTo>
                    <a:pt x="80" y="19"/>
                  </a:lnTo>
                  <a:lnTo>
                    <a:pt x="43" y="45"/>
                  </a:lnTo>
                  <a:lnTo>
                    <a:pt x="0" y="19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38" name="Freeform 354">
              <a:extLst>
                <a:ext uri="{FF2B5EF4-FFF2-40B4-BE49-F238E27FC236}">
                  <a16:creationId xmlns:a16="http://schemas.microsoft.com/office/drawing/2014/main" id="{E0DAB81A-293D-4220-985B-DA6BCEB77307}"/>
                </a:ext>
              </a:extLst>
            </p:cNvPr>
            <p:cNvSpPr>
              <a:spLocks/>
            </p:cNvSpPr>
            <p:nvPr/>
          </p:nvSpPr>
          <p:spPr bwMode="auto">
            <a:xfrm>
              <a:off x="3531701" y="4133140"/>
              <a:ext cx="64019" cy="38188"/>
            </a:xfrm>
            <a:custGeom>
              <a:avLst/>
              <a:gdLst>
                <a:gd name="T0" fmla="*/ 0 w 130"/>
                <a:gd name="T1" fmla="*/ 1 h 84"/>
                <a:gd name="T2" fmla="*/ 0 w 130"/>
                <a:gd name="T3" fmla="*/ 2 h 84"/>
                <a:gd name="T4" fmla="*/ 3 w 130"/>
                <a:gd name="T5" fmla="*/ 0 h 84"/>
                <a:gd name="T6" fmla="*/ 1 w 130"/>
                <a:gd name="T7" fmla="*/ 1 h 84"/>
                <a:gd name="T8" fmla="*/ 0 w 130"/>
                <a:gd name="T9" fmla="*/ 1 h 84"/>
                <a:gd name="T10" fmla="*/ 0 60000 65536"/>
                <a:gd name="T11" fmla="*/ 0 60000 65536"/>
                <a:gd name="T12" fmla="*/ 0 60000 65536"/>
                <a:gd name="T13" fmla="*/ 0 60000 65536"/>
                <a:gd name="T14" fmla="*/ 0 60000 65536"/>
                <a:gd name="T15" fmla="*/ 0 w 130"/>
                <a:gd name="T16" fmla="*/ 0 h 84"/>
                <a:gd name="T17" fmla="*/ 130 w 130"/>
                <a:gd name="T18" fmla="*/ 84 h 84"/>
              </a:gdLst>
              <a:ahLst/>
              <a:cxnLst>
                <a:cxn ang="T10">
                  <a:pos x="T0" y="T1"/>
                </a:cxn>
                <a:cxn ang="T11">
                  <a:pos x="T2" y="T3"/>
                </a:cxn>
                <a:cxn ang="T12">
                  <a:pos x="T4" y="T5"/>
                </a:cxn>
                <a:cxn ang="T13">
                  <a:pos x="T6" y="T7"/>
                </a:cxn>
                <a:cxn ang="T14">
                  <a:pos x="T8" y="T9"/>
                </a:cxn>
              </a:cxnLst>
              <a:rect l="T15" t="T16" r="T17" b="T18"/>
              <a:pathLst>
                <a:path w="130" h="84">
                  <a:moveTo>
                    <a:pt x="0" y="50"/>
                  </a:moveTo>
                  <a:lnTo>
                    <a:pt x="5" y="84"/>
                  </a:lnTo>
                  <a:lnTo>
                    <a:pt x="130" y="0"/>
                  </a:lnTo>
                  <a:lnTo>
                    <a:pt x="37" y="27"/>
                  </a:lnTo>
                  <a:lnTo>
                    <a:pt x="0" y="5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39" name="Freeform 355">
              <a:extLst>
                <a:ext uri="{FF2B5EF4-FFF2-40B4-BE49-F238E27FC236}">
                  <a16:creationId xmlns:a16="http://schemas.microsoft.com/office/drawing/2014/main" id="{D329DF23-5DBF-4A17-879E-7A410DE2C5E7}"/>
                </a:ext>
              </a:extLst>
            </p:cNvPr>
            <p:cNvSpPr>
              <a:spLocks/>
            </p:cNvSpPr>
            <p:nvPr/>
          </p:nvSpPr>
          <p:spPr bwMode="auto">
            <a:xfrm>
              <a:off x="3597405" y="3921513"/>
              <a:ext cx="23586" cy="58874"/>
            </a:xfrm>
            <a:custGeom>
              <a:avLst/>
              <a:gdLst>
                <a:gd name="T0" fmla="*/ 0 w 47"/>
                <a:gd name="T1" fmla="*/ 1 h 131"/>
                <a:gd name="T2" fmla="*/ 0 w 47"/>
                <a:gd name="T3" fmla="*/ 2 h 131"/>
                <a:gd name="T4" fmla="*/ 1 w 47"/>
                <a:gd name="T5" fmla="*/ 3 h 131"/>
                <a:gd name="T6" fmla="*/ 1 w 47"/>
                <a:gd name="T7" fmla="*/ 2 h 131"/>
                <a:gd name="T8" fmla="*/ 1 w 47"/>
                <a:gd name="T9" fmla="*/ 1 h 131"/>
                <a:gd name="T10" fmla="*/ 1 w 47"/>
                <a:gd name="T11" fmla="*/ 1 h 131"/>
                <a:gd name="T12" fmla="*/ 0 w 47"/>
                <a:gd name="T13" fmla="*/ 1 h 131"/>
                <a:gd name="T14" fmla="*/ 1 w 47"/>
                <a:gd name="T15" fmla="*/ 0 h 131"/>
                <a:gd name="T16" fmla="*/ 0 w 47"/>
                <a:gd name="T17" fmla="*/ 1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7"/>
                <a:gd name="T28" fmla="*/ 0 h 131"/>
                <a:gd name="T29" fmla="*/ 47 w 47"/>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7" h="131">
                  <a:moveTo>
                    <a:pt x="0" y="45"/>
                  </a:moveTo>
                  <a:lnTo>
                    <a:pt x="12" y="105"/>
                  </a:lnTo>
                  <a:lnTo>
                    <a:pt x="37" y="131"/>
                  </a:lnTo>
                  <a:lnTo>
                    <a:pt x="19" y="76"/>
                  </a:lnTo>
                  <a:lnTo>
                    <a:pt x="47" y="69"/>
                  </a:lnTo>
                  <a:lnTo>
                    <a:pt x="45" y="27"/>
                  </a:lnTo>
                  <a:lnTo>
                    <a:pt x="12" y="53"/>
                  </a:lnTo>
                  <a:lnTo>
                    <a:pt x="24" y="0"/>
                  </a:lnTo>
                  <a:lnTo>
                    <a:pt x="0" y="4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40" name="Freeform 356">
              <a:extLst>
                <a:ext uri="{FF2B5EF4-FFF2-40B4-BE49-F238E27FC236}">
                  <a16:creationId xmlns:a16="http://schemas.microsoft.com/office/drawing/2014/main" id="{A8C03199-0325-4BEF-A62D-249E972A655E}"/>
                </a:ext>
              </a:extLst>
            </p:cNvPr>
            <p:cNvSpPr>
              <a:spLocks/>
            </p:cNvSpPr>
            <p:nvPr/>
          </p:nvSpPr>
          <p:spPr bwMode="auto">
            <a:xfrm>
              <a:off x="3607513" y="4018575"/>
              <a:ext cx="52226" cy="19094"/>
            </a:xfrm>
            <a:custGeom>
              <a:avLst/>
              <a:gdLst>
                <a:gd name="T0" fmla="*/ 0 w 109"/>
                <a:gd name="T1" fmla="*/ 0 h 42"/>
                <a:gd name="T2" fmla="*/ 1 w 109"/>
                <a:gd name="T3" fmla="*/ 0 h 42"/>
                <a:gd name="T4" fmla="*/ 3 w 109"/>
                <a:gd name="T5" fmla="*/ 1 h 42"/>
                <a:gd name="T6" fmla="*/ 0 w 109"/>
                <a:gd name="T7" fmla="*/ 0 h 42"/>
                <a:gd name="T8" fmla="*/ 0 60000 65536"/>
                <a:gd name="T9" fmla="*/ 0 60000 65536"/>
                <a:gd name="T10" fmla="*/ 0 60000 65536"/>
                <a:gd name="T11" fmla="*/ 0 60000 65536"/>
                <a:gd name="T12" fmla="*/ 0 w 109"/>
                <a:gd name="T13" fmla="*/ 0 h 42"/>
                <a:gd name="T14" fmla="*/ 109 w 109"/>
                <a:gd name="T15" fmla="*/ 42 h 42"/>
              </a:gdLst>
              <a:ahLst/>
              <a:cxnLst>
                <a:cxn ang="T8">
                  <a:pos x="T0" y="T1"/>
                </a:cxn>
                <a:cxn ang="T9">
                  <a:pos x="T2" y="T3"/>
                </a:cxn>
                <a:cxn ang="T10">
                  <a:pos x="T4" y="T5"/>
                </a:cxn>
                <a:cxn ang="T11">
                  <a:pos x="T6" y="T7"/>
                </a:cxn>
              </a:cxnLst>
              <a:rect l="T12" t="T13" r="T14" b="T15"/>
              <a:pathLst>
                <a:path w="109" h="42">
                  <a:moveTo>
                    <a:pt x="0" y="15"/>
                  </a:moveTo>
                  <a:lnTo>
                    <a:pt x="60" y="0"/>
                  </a:lnTo>
                  <a:lnTo>
                    <a:pt x="109" y="42"/>
                  </a:lnTo>
                  <a:lnTo>
                    <a:pt x="0" y="1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41" name="Freeform 357">
              <a:extLst>
                <a:ext uri="{FF2B5EF4-FFF2-40B4-BE49-F238E27FC236}">
                  <a16:creationId xmlns:a16="http://schemas.microsoft.com/office/drawing/2014/main" id="{17F73EB8-0658-4171-A712-1490C7A5429C}"/>
                </a:ext>
              </a:extLst>
            </p:cNvPr>
            <p:cNvSpPr>
              <a:spLocks/>
            </p:cNvSpPr>
            <p:nvPr/>
          </p:nvSpPr>
          <p:spPr bwMode="auto">
            <a:xfrm>
              <a:off x="3661424" y="3972431"/>
              <a:ext cx="192058" cy="173438"/>
            </a:xfrm>
            <a:custGeom>
              <a:avLst/>
              <a:gdLst>
                <a:gd name="T0" fmla="*/ 0 w 400"/>
                <a:gd name="T1" fmla="*/ 1 h 384"/>
                <a:gd name="T2" fmla="*/ 1 w 400"/>
                <a:gd name="T3" fmla="*/ 2 h 384"/>
                <a:gd name="T4" fmla="*/ 3 w 400"/>
                <a:gd name="T5" fmla="*/ 2 h 384"/>
                <a:gd name="T6" fmla="*/ 1 w 400"/>
                <a:gd name="T7" fmla="*/ 2 h 384"/>
                <a:gd name="T8" fmla="*/ 2 w 400"/>
                <a:gd name="T9" fmla="*/ 4 h 384"/>
                <a:gd name="T10" fmla="*/ 3 w 400"/>
                <a:gd name="T11" fmla="*/ 3 h 384"/>
                <a:gd name="T12" fmla="*/ 3 w 400"/>
                <a:gd name="T13" fmla="*/ 4 h 384"/>
                <a:gd name="T14" fmla="*/ 7 w 400"/>
                <a:gd name="T15" fmla="*/ 5 h 384"/>
                <a:gd name="T16" fmla="*/ 7 w 400"/>
                <a:gd name="T17" fmla="*/ 7 h 384"/>
                <a:gd name="T18" fmla="*/ 7 w 400"/>
                <a:gd name="T19" fmla="*/ 7 h 384"/>
                <a:gd name="T20" fmla="*/ 6 w 400"/>
                <a:gd name="T21" fmla="*/ 8 h 384"/>
                <a:gd name="T22" fmla="*/ 8 w 400"/>
                <a:gd name="T23" fmla="*/ 8 h 384"/>
                <a:gd name="T24" fmla="*/ 9 w 400"/>
                <a:gd name="T25" fmla="*/ 9 h 384"/>
                <a:gd name="T26" fmla="*/ 9 w 400"/>
                <a:gd name="T27" fmla="*/ 2 h 384"/>
                <a:gd name="T28" fmla="*/ 6 w 400"/>
                <a:gd name="T29" fmla="*/ 1 h 384"/>
                <a:gd name="T30" fmla="*/ 4 w 400"/>
                <a:gd name="T31" fmla="*/ 3 h 384"/>
                <a:gd name="T32" fmla="*/ 3 w 400"/>
                <a:gd name="T33" fmla="*/ 2 h 384"/>
                <a:gd name="T34" fmla="*/ 3 w 400"/>
                <a:gd name="T35" fmla="*/ 0 h 384"/>
                <a:gd name="T36" fmla="*/ 1 w 400"/>
                <a:gd name="T37" fmla="*/ 0 h 384"/>
                <a:gd name="T38" fmla="*/ 0 w 400"/>
                <a:gd name="T39" fmla="*/ 1 h 3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0"/>
                <a:gd name="T61" fmla="*/ 0 h 384"/>
                <a:gd name="T62" fmla="*/ 400 w 400"/>
                <a:gd name="T63" fmla="*/ 384 h 38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0" h="384">
                  <a:moveTo>
                    <a:pt x="0" y="47"/>
                  </a:moveTo>
                  <a:lnTo>
                    <a:pt x="62" y="84"/>
                  </a:lnTo>
                  <a:lnTo>
                    <a:pt x="118" y="76"/>
                  </a:lnTo>
                  <a:lnTo>
                    <a:pt x="42" y="103"/>
                  </a:lnTo>
                  <a:lnTo>
                    <a:pt x="81" y="164"/>
                  </a:lnTo>
                  <a:lnTo>
                    <a:pt x="114" y="112"/>
                  </a:lnTo>
                  <a:lnTo>
                    <a:pt x="140" y="164"/>
                  </a:lnTo>
                  <a:lnTo>
                    <a:pt x="282" y="223"/>
                  </a:lnTo>
                  <a:lnTo>
                    <a:pt x="315" y="315"/>
                  </a:lnTo>
                  <a:lnTo>
                    <a:pt x="289" y="312"/>
                  </a:lnTo>
                  <a:lnTo>
                    <a:pt x="266" y="356"/>
                  </a:lnTo>
                  <a:lnTo>
                    <a:pt x="352" y="334"/>
                  </a:lnTo>
                  <a:lnTo>
                    <a:pt x="400" y="384"/>
                  </a:lnTo>
                  <a:lnTo>
                    <a:pt x="394" y="99"/>
                  </a:lnTo>
                  <a:lnTo>
                    <a:pt x="271" y="47"/>
                  </a:lnTo>
                  <a:lnTo>
                    <a:pt x="171" y="130"/>
                  </a:lnTo>
                  <a:lnTo>
                    <a:pt x="133" y="89"/>
                  </a:lnTo>
                  <a:lnTo>
                    <a:pt x="119" y="19"/>
                  </a:lnTo>
                  <a:lnTo>
                    <a:pt x="62" y="0"/>
                  </a:lnTo>
                  <a:lnTo>
                    <a:pt x="0" y="4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42" name="Freeform 358">
              <a:extLst>
                <a:ext uri="{FF2B5EF4-FFF2-40B4-BE49-F238E27FC236}">
                  <a16:creationId xmlns:a16="http://schemas.microsoft.com/office/drawing/2014/main" id="{283FECCB-BB42-4A9D-8D01-039F7C3DB962}"/>
                </a:ext>
              </a:extLst>
            </p:cNvPr>
            <p:cNvSpPr>
              <a:spLocks/>
            </p:cNvSpPr>
            <p:nvPr/>
          </p:nvSpPr>
          <p:spPr bwMode="auto">
            <a:xfrm>
              <a:off x="3666478" y="4106089"/>
              <a:ext cx="10108" cy="15912"/>
            </a:xfrm>
            <a:custGeom>
              <a:avLst/>
              <a:gdLst>
                <a:gd name="T0" fmla="*/ 0 w 19"/>
                <a:gd name="T1" fmla="*/ 1 h 33"/>
                <a:gd name="T2" fmla="*/ 0 w 19"/>
                <a:gd name="T3" fmla="*/ 0 h 33"/>
                <a:gd name="T4" fmla="*/ 1 w 19"/>
                <a:gd name="T5" fmla="*/ 1 h 33"/>
                <a:gd name="T6" fmla="*/ 0 w 19"/>
                <a:gd name="T7" fmla="*/ 1 h 33"/>
                <a:gd name="T8" fmla="*/ 0 60000 65536"/>
                <a:gd name="T9" fmla="*/ 0 60000 65536"/>
                <a:gd name="T10" fmla="*/ 0 60000 65536"/>
                <a:gd name="T11" fmla="*/ 0 60000 65536"/>
                <a:gd name="T12" fmla="*/ 0 w 19"/>
                <a:gd name="T13" fmla="*/ 0 h 33"/>
                <a:gd name="T14" fmla="*/ 19 w 19"/>
                <a:gd name="T15" fmla="*/ 33 h 33"/>
              </a:gdLst>
              <a:ahLst/>
              <a:cxnLst>
                <a:cxn ang="T8">
                  <a:pos x="T0" y="T1"/>
                </a:cxn>
                <a:cxn ang="T9">
                  <a:pos x="T2" y="T3"/>
                </a:cxn>
                <a:cxn ang="T10">
                  <a:pos x="T4" y="T5"/>
                </a:cxn>
                <a:cxn ang="T11">
                  <a:pos x="T6" y="T7"/>
                </a:cxn>
              </a:cxnLst>
              <a:rect l="T12" t="T13" r="T14" b="T15"/>
              <a:pathLst>
                <a:path w="19" h="33">
                  <a:moveTo>
                    <a:pt x="0" y="33"/>
                  </a:moveTo>
                  <a:lnTo>
                    <a:pt x="11" y="0"/>
                  </a:lnTo>
                  <a:lnTo>
                    <a:pt x="19" y="18"/>
                  </a:lnTo>
                  <a:lnTo>
                    <a:pt x="0" y="3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43" name="Freeform 359">
              <a:extLst>
                <a:ext uri="{FF2B5EF4-FFF2-40B4-BE49-F238E27FC236}">
                  <a16:creationId xmlns:a16="http://schemas.microsoft.com/office/drawing/2014/main" id="{E63D5402-ECBC-4CCD-8D81-8FDF22EF29A6}"/>
                </a:ext>
              </a:extLst>
            </p:cNvPr>
            <p:cNvSpPr>
              <a:spLocks/>
            </p:cNvSpPr>
            <p:nvPr/>
          </p:nvSpPr>
          <p:spPr bwMode="auto">
            <a:xfrm>
              <a:off x="2071045" y="3122741"/>
              <a:ext cx="350422" cy="329374"/>
            </a:xfrm>
            <a:custGeom>
              <a:avLst/>
              <a:gdLst>
                <a:gd name="T0" fmla="*/ 0 w 730"/>
                <a:gd name="T1" fmla="*/ 1 h 725"/>
                <a:gd name="T2" fmla="*/ 1 w 730"/>
                <a:gd name="T3" fmla="*/ 0 h 725"/>
                <a:gd name="T4" fmla="*/ 2 w 730"/>
                <a:gd name="T5" fmla="*/ 1 h 725"/>
                <a:gd name="T6" fmla="*/ 3 w 730"/>
                <a:gd name="T7" fmla="*/ 0 h 725"/>
                <a:gd name="T8" fmla="*/ 4 w 730"/>
                <a:gd name="T9" fmla="*/ 1 h 725"/>
                <a:gd name="T10" fmla="*/ 4 w 730"/>
                <a:gd name="T11" fmla="*/ 1 h 725"/>
                <a:gd name="T12" fmla="*/ 5 w 730"/>
                <a:gd name="T13" fmla="*/ 3 h 725"/>
                <a:gd name="T14" fmla="*/ 7 w 730"/>
                <a:gd name="T15" fmla="*/ 4 h 725"/>
                <a:gd name="T16" fmla="*/ 9 w 730"/>
                <a:gd name="T17" fmla="*/ 3 h 725"/>
                <a:gd name="T18" fmla="*/ 9 w 730"/>
                <a:gd name="T19" fmla="*/ 3 h 725"/>
                <a:gd name="T20" fmla="*/ 11 w 730"/>
                <a:gd name="T21" fmla="*/ 2 h 725"/>
                <a:gd name="T22" fmla="*/ 15 w 730"/>
                <a:gd name="T23" fmla="*/ 4 h 725"/>
                <a:gd name="T24" fmla="*/ 15 w 730"/>
                <a:gd name="T25" fmla="*/ 5 h 725"/>
                <a:gd name="T26" fmla="*/ 15 w 730"/>
                <a:gd name="T27" fmla="*/ 7 h 725"/>
                <a:gd name="T28" fmla="*/ 15 w 730"/>
                <a:gd name="T29" fmla="*/ 9 h 725"/>
                <a:gd name="T30" fmla="*/ 15 w 730"/>
                <a:gd name="T31" fmla="*/ 10 h 725"/>
                <a:gd name="T32" fmla="*/ 15 w 730"/>
                <a:gd name="T33" fmla="*/ 12 h 725"/>
                <a:gd name="T34" fmla="*/ 17 w 730"/>
                <a:gd name="T35" fmla="*/ 15 h 725"/>
                <a:gd name="T36" fmla="*/ 15 w 730"/>
                <a:gd name="T37" fmla="*/ 17 h 725"/>
                <a:gd name="T38" fmla="*/ 12 w 730"/>
                <a:gd name="T39" fmla="*/ 16 h 725"/>
                <a:gd name="T40" fmla="*/ 11 w 730"/>
                <a:gd name="T41" fmla="*/ 15 h 725"/>
                <a:gd name="T42" fmla="*/ 8 w 730"/>
                <a:gd name="T43" fmla="*/ 15 h 725"/>
                <a:gd name="T44" fmla="*/ 7 w 730"/>
                <a:gd name="T45" fmla="*/ 14 h 725"/>
                <a:gd name="T46" fmla="*/ 5 w 730"/>
                <a:gd name="T47" fmla="*/ 11 h 725"/>
                <a:gd name="T48" fmla="*/ 4 w 730"/>
                <a:gd name="T49" fmla="*/ 11 h 725"/>
                <a:gd name="T50" fmla="*/ 4 w 730"/>
                <a:gd name="T51" fmla="*/ 11 h 725"/>
                <a:gd name="T52" fmla="*/ 3 w 730"/>
                <a:gd name="T53" fmla="*/ 9 h 725"/>
                <a:gd name="T54" fmla="*/ 1 w 730"/>
                <a:gd name="T55" fmla="*/ 7 h 725"/>
                <a:gd name="T56" fmla="*/ 2 w 730"/>
                <a:gd name="T57" fmla="*/ 5 h 725"/>
                <a:gd name="T58" fmla="*/ 1 w 730"/>
                <a:gd name="T59" fmla="*/ 5 h 725"/>
                <a:gd name="T60" fmla="*/ 1 w 730"/>
                <a:gd name="T61" fmla="*/ 3 h 725"/>
                <a:gd name="T62" fmla="*/ 0 w 730"/>
                <a:gd name="T63" fmla="*/ 1 h 72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30"/>
                <a:gd name="T97" fmla="*/ 0 h 725"/>
                <a:gd name="T98" fmla="*/ 730 w 730"/>
                <a:gd name="T99" fmla="*/ 725 h 72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30" h="725">
                  <a:moveTo>
                    <a:pt x="0" y="24"/>
                  </a:moveTo>
                  <a:lnTo>
                    <a:pt x="20" y="0"/>
                  </a:lnTo>
                  <a:lnTo>
                    <a:pt x="76" y="54"/>
                  </a:lnTo>
                  <a:lnTo>
                    <a:pt x="144" y="10"/>
                  </a:lnTo>
                  <a:lnTo>
                    <a:pt x="153" y="53"/>
                  </a:lnTo>
                  <a:lnTo>
                    <a:pt x="185" y="68"/>
                  </a:lnTo>
                  <a:lnTo>
                    <a:pt x="193" y="114"/>
                  </a:lnTo>
                  <a:lnTo>
                    <a:pt x="292" y="166"/>
                  </a:lnTo>
                  <a:lnTo>
                    <a:pt x="383" y="150"/>
                  </a:lnTo>
                  <a:lnTo>
                    <a:pt x="374" y="123"/>
                  </a:lnTo>
                  <a:lnTo>
                    <a:pt x="497" y="77"/>
                  </a:lnTo>
                  <a:lnTo>
                    <a:pt x="653" y="158"/>
                  </a:lnTo>
                  <a:lnTo>
                    <a:pt x="655" y="204"/>
                  </a:lnTo>
                  <a:lnTo>
                    <a:pt x="630" y="287"/>
                  </a:lnTo>
                  <a:lnTo>
                    <a:pt x="636" y="406"/>
                  </a:lnTo>
                  <a:lnTo>
                    <a:pt x="672" y="441"/>
                  </a:lnTo>
                  <a:lnTo>
                    <a:pt x="644" y="499"/>
                  </a:lnTo>
                  <a:lnTo>
                    <a:pt x="730" y="632"/>
                  </a:lnTo>
                  <a:lnTo>
                    <a:pt x="671" y="725"/>
                  </a:lnTo>
                  <a:lnTo>
                    <a:pt x="510" y="693"/>
                  </a:lnTo>
                  <a:lnTo>
                    <a:pt x="474" y="633"/>
                  </a:lnTo>
                  <a:lnTo>
                    <a:pt x="361" y="655"/>
                  </a:lnTo>
                  <a:lnTo>
                    <a:pt x="279" y="597"/>
                  </a:lnTo>
                  <a:lnTo>
                    <a:pt x="223" y="484"/>
                  </a:lnTo>
                  <a:lnTo>
                    <a:pt x="183" y="468"/>
                  </a:lnTo>
                  <a:lnTo>
                    <a:pt x="171" y="490"/>
                  </a:lnTo>
                  <a:lnTo>
                    <a:pt x="121" y="377"/>
                  </a:lnTo>
                  <a:lnTo>
                    <a:pt x="50" y="310"/>
                  </a:lnTo>
                  <a:lnTo>
                    <a:pt x="82" y="204"/>
                  </a:lnTo>
                  <a:lnTo>
                    <a:pt x="52" y="192"/>
                  </a:lnTo>
                  <a:lnTo>
                    <a:pt x="28" y="134"/>
                  </a:lnTo>
                  <a:lnTo>
                    <a:pt x="0" y="2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44" name="Freeform 360">
              <a:extLst>
                <a:ext uri="{FF2B5EF4-FFF2-40B4-BE49-F238E27FC236}">
                  <a16:creationId xmlns:a16="http://schemas.microsoft.com/office/drawing/2014/main" id="{14DB01EF-53EE-434C-9538-F5A944679252}"/>
                </a:ext>
              </a:extLst>
            </p:cNvPr>
            <p:cNvSpPr>
              <a:spLocks/>
            </p:cNvSpPr>
            <p:nvPr/>
          </p:nvSpPr>
          <p:spPr bwMode="auto">
            <a:xfrm>
              <a:off x="1969962" y="3184797"/>
              <a:ext cx="183635" cy="181394"/>
            </a:xfrm>
            <a:custGeom>
              <a:avLst/>
              <a:gdLst>
                <a:gd name="T0" fmla="*/ 0 w 379"/>
                <a:gd name="T1" fmla="*/ 5 h 402"/>
                <a:gd name="T2" fmla="*/ 0 w 379"/>
                <a:gd name="T3" fmla="*/ 6 h 402"/>
                <a:gd name="T4" fmla="*/ 5 w 379"/>
                <a:gd name="T5" fmla="*/ 8 h 402"/>
                <a:gd name="T6" fmla="*/ 5 w 379"/>
                <a:gd name="T7" fmla="*/ 9 h 402"/>
                <a:gd name="T8" fmla="*/ 6 w 379"/>
                <a:gd name="T9" fmla="*/ 9 h 402"/>
                <a:gd name="T10" fmla="*/ 7 w 379"/>
                <a:gd name="T11" fmla="*/ 9 h 402"/>
                <a:gd name="T12" fmla="*/ 9 w 379"/>
                <a:gd name="T13" fmla="*/ 8 h 402"/>
                <a:gd name="T14" fmla="*/ 9 w 379"/>
                <a:gd name="T15" fmla="*/ 8 h 402"/>
                <a:gd name="T16" fmla="*/ 8 w 379"/>
                <a:gd name="T17" fmla="*/ 6 h 402"/>
                <a:gd name="T18" fmla="*/ 6 w 379"/>
                <a:gd name="T19" fmla="*/ 4 h 402"/>
                <a:gd name="T20" fmla="*/ 7 w 379"/>
                <a:gd name="T21" fmla="*/ 2 h 402"/>
                <a:gd name="T22" fmla="*/ 6 w 379"/>
                <a:gd name="T23" fmla="*/ 1 h 402"/>
                <a:gd name="T24" fmla="*/ 6 w 379"/>
                <a:gd name="T25" fmla="*/ 0 h 402"/>
                <a:gd name="T26" fmla="*/ 3 w 379"/>
                <a:gd name="T27" fmla="*/ 0 h 402"/>
                <a:gd name="T28" fmla="*/ 3 w 379"/>
                <a:gd name="T29" fmla="*/ 1 h 402"/>
                <a:gd name="T30" fmla="*/ 2 w 379"/>
                <a:gd name="T31" fmla="*/ 3 h 402"/>
                <a:gd name="T32" fmla="*/ 0 w 379"/>
                <a:gd name="T33" fmla="*/ 5 h 4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9"/>
                <a:gd name="T52" fmla="*/ 0 h 402"/>
                <a:gd name="T53" fmla="*/ 379 w 379"/>
                <a:gd name="T54" fmla="*/ 402 h 4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9" h="402">
                  <a:moveTo>
                    <a:pt x="0" y="195"/>
                  </a:moveTo>
                  <a:lnTo>
                    <a:pt x="18" y="253"/>
                  </a:lnTo>
                  <a:lnTo>
                    <a:pt x="191" y="342"/>
                  </a:lnTo>
                  <a:lnTo>
                    <a:pt x="192" y="373"/>
                  </a:lnTo>
                  <a:lnTo>
                    <a:pt x="235" y="396"/>
                  </a:lnTo>
                  <a:lnTo>
                    <a:pt x="301" y="402"/>
                  </a:lnTo>
                  <a:lnTo>
                    <a:pt x="360" y="360"/>
                  </a:lnTo>
                  <a:lnTo>
                    <a:pt x="379" y="356"/>
                  </a:lnTo>
                  <a:lnTo>
                    <a:pt x="329" y="243"/>
                  </a:lnTo>
                  <a:lnTo>
                    <a:pt x="258" y="176"/>
                  </a:lnTo>
                  <a:lnTo>
                    <a:pt x="290" y="70"/>
                  </a:lnTo>
                  <a:lnTo>
                    <a:pt x="260" y="58"/>
                  </a:lnTo>
                  <a:lnTo>
                    <a:pt x="236" y="0"/>
                  </a:lnTo>
                  <a:lnTo>
                    <a:pt x="151" y="4"/>
                  </a:lnTo>
                  <a:lnTo>
                    <a:pt x="109" y="41"/>
                  </a:lnTo>
                  <a:lnTo>
                    <a:pt x="93" y="139"/>
                  </a:lnTo>
                  <a:lnTo>
                    <a:pt x="0" y="19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45" name="Freeform 361">
              <a:extLst>
                <a:ext uri="{FF2B5EF4-FFF2-40B4-BE49-F238E27FC236}">
                  <a16:creationId xmlns:a16="http://schemas.microsoft.com/office/drawing/2014/main" id="{B8AC0815-67A4-4F62-BD9F-C37613BE7C8D}"/>
                </a:ext>
              </a:extLst>
            </p:cNvPr>
            <p:cNvSpPr>
              <a:spLocks/>
            </p:cNvSpPr>
            <p:nvPr/>
          </p:nvSpPr>
          <p:spPr bwMode="auto">
            <a:xfrm>
              <a:off x="1385363" y="2947712"/>
              <a:ext cx="213960" cy="219583"/>
            </a:xfrm>
            <a:custGeom>
              <a:avLst/>
              <a:gdLst>
                <a:gd name="T0" fmla="*/ 0 w 446"/>
                <a:gd name="T1" fmla="*/ 3 h 487"/>
                <a:gd name="T2" fmla="*/ 0 w 446"/>
                <a:gd name="T3" fmla="*/ 1 h 487"/>
                <a:gd name="T4" fmla="*/ 1 w 446"/>
                <a:gd name="T5" fmla="*/ 1 h 487"/>
                <a:gd name="T6" fmla="*/ 2 w 446"/>
                <a:gd name="T7" fmla="*/ 1 h 487"/>
                <a:gd name="T8" fmla="*/ 3 w 446"/>
                <a:gd name="T9" fmla="*/ 0 h 487"/>
                <a:gd name="T10" fmla="*/ 5 w 446"/>
                <a:gd name="T11" fmla="*/ 0 h 487"/>
                <a:gd name="T12" fmla="*/ 6 w 446"/>
                <a:gd name="T13" fmla="*/ 1 h 487"/>
                <a:gd name="T14" fmla="*/ 6 w 446"/>
                <a:gd name="T15" fmla="*/ 2 h 487"/>
                <a:gd name="T16" fmla="*/ 5 w 446"/>
                <a:gd name="T17" fmla="*/ 2 h 487"/>
                <a:gd name="T18" fmla="*/ 5 w 446"/>
                <a:gd name="T19" fmla="*/ 4 h 487"/>
                <a:gd name="T20" fmla="*/ 7 w 446"/>
                <a:gd name="T21" fmla="*/ 6 h 487"/>
                <a:gd name="T22" fmla="*/ 8 w 446"/>
                <a:gd name="T23" fmla="*/ 7 h 487"/>
                <a:gd name="T24" fmla="*/ 8 w 446"/>
                <a:gd name="T25" fmla="*/ 7 h 487"/>
                <a:gd name="T26" fmla="*/ 10 w 446"/>
                <a:gd name="T27" fmla="*/ 9 h 487"/>
                <a:gd name="T28" fmla="*/ 9 w 446"/>
                <a:gd name="T29" fmla="*/ 8 h 487"/>
                <a:gd name="T30" fmla="*/ 9 w 446"/>
                <a:gd name="T31" fmla="*/ 10 h 487"/>
                <a:gd name="T32" fmla="*/ 8 w 446"/>
                <a:gd name="T33" fmla="*/ 11 h 487"/>
                <a:gd name="T34" fmla="*/ 8 w 446"/>
                <a:gd name="T35" fmla="*/ 9 h 487"/>
                <a:gd name="T36" fmla="*/ 4 w 446"/>
                <a:gd name="T37" fmla="*/ 6 h 487"/>
                <a:gd name="T38" fmla="*/ 3 w 446"/>
                <a:gd name="T39" fmla="*/ 4 h 487"/>
                <a:gd name="T40" fmla="*/ 2 w 446"/>
                <a:gd name="T41" fmla="*/ 3 h 487"/>
                <a:gd name="T42" fmla="*/ 1 w 446"/>
                <a:gd name="T43" fmla="*/ 4 h 487"/>
                <a:gd name="T44" fmla="*/ 0 w 446"/>
                <a:gd name="T45" fmla="*/ 3 h 4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46"/>
                <a:gd name="T70" fmla="*/ 0 h 487"/>
                <a:gd name="T71" fmla="*/ 446 w 446"/>
                <a:gd name="T72" fmla="*/ 487 h 48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46" h="487">
                  <a:moveTo>
                    <a:pt x="0" y="122"/>
                  </a:moveTo>
                  <a:lnTo>
                    <a:pt x="11" y="67"/>
                  </a:lnTo>
                  <a:lnTo>
                    <a:pt x="64" y="39"/>
                  </a:lnTo>
                  <a:lnTo>
                    <a:pt x="87" y="65"/>
                  </a:lnTo>
                  <a:lnTo>
                    <a:pt x="141" y="13"/>
                  </a:lnTo>
                  <a:lnTo>
                    <a:pt x="199" y="0"/>
                  </a:lnTo>
                  <a:lnTo>
                    <a:pt x="266" y="35"/>
                  </a:lnTo>
                  <a:lnTo>
                    <a:pt x="266" y="88"/>
                  </a:lnTo>
                  <a:lnTo>
                    <a:pt x="215" y="97"/>
                  </a:lnTo>
                  <a:lnTo>
                    <a:pt x="220" y="164"/>
                  </a:lnTo>
                  <a:lnTo>
                    <a:pt x="305" y="273"/>
                  </a:lnTo>
                  <a:lnTo>
                    <a:pt x="357" y="281"/>
                  </a:lnTo>
                  <a:lnTo>
                    <a:pt x="351" y="302"/>
                  </a:lnTo>
                  <a:lnTo>
                    <a:pt x="446" y="376"/>
                  </a:lnTo>
                  <a:lnTo>
                    <a:pt x="381" y="362"/>
                  </a:lnTo>
                  <a:lnTo>
                    <a:pt x="396" y="433"/>
                  </a:lnTo>
                  <a:lnTo>
                    <a:pt x="357" y="487"/>
                  </a:lnTo>
                  <a:lnTo>
                    <a:pt x="336" y="377"/>
                  </a:lnTo>
                  <a:lnTo>
                    <a:pt x="170" y="254"/>
                  </a:lnTo>
                  <a:lnTo>
                    <a:pt x="131" y="174"/>
                  </a:lnTo>
                  <a:lnTo>
                    <a:pt x="77" y="146"/>
                  </a:lnTo>
                  <a:lnTo>
                    <a:pt x="26" y="181"/>
                  </a:lnTo>
                  <a:lnTo>
                    <a:pt x="0" y="12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46" name="Freeform 362">
              <a:extLst>
                <a:ext uri="{FF2B5EF4-FFF2-40B4-BE49-F238E27FC236}">
                  <a16:creationId xmlns:a16="http://schemas.microsoft.com/office/drawing/2014/main" id="{00F6646D-9DC4-4602-8B3B-6B2A23143D18}"/>
                </a:ext>
              </a:extLst>
            </p:cNvPr>
            <p:cNvSpPr>
              <a:spLocks/>
            </p:cNvSpPr>
            <p:nvPr/>
          </p:nvSpPr>
          <p:spPr bwMode="auto">
            <a:xfrm>
              <a:off x="1412319" y="3089327"/>
              <a:ext cx="25271" cy="54100"/>
            </a:xfrm>
            <a:custGeom>
              <a:avLst/>
              <a:gdLst>
                <a:gd name="T0" fmla="*/ 0 w 53"/>
                <a:gd name="T1" fmla="*/ 0 h 119"/>
                <a:gd name="T2" fmla="*/ 0 w 53"/>
                <a:gd name="T3" fmla="*/ 3 h 119"/>
                <a:gd name="T4" fmla="*/ 1 w 53"/>
                <a:gd name="T5" fmla="*/ 3 h 119"/>
                <a:gd name="T6" fmla="*/ 1 w 53"/>
                <a:gd name="T7" fmla="*/ 1 h 119"/>
                <a:gd name="T8" fmla="*/ 1 w 53"/>
                <a:gd name="T9" fmla="*/ 0 h 119"/>
                <a:gd name="T10" fmla="*/ 0 w 53"/>
                <a:gd name="T11" fmla="*/ 0 h 119"/>
                <a:gd name="T12" fmla="*/ 0 60000 65536"/>
                <a:gd name="T13" fmla="*/ 0 60000 65536"/>
                <a:gd name="T14" fmla="*/ 0 60000 65536"/>
                <a:gd name="T15" fmla="*/ 0 60000 65536"/>
                <a:gd name="T16" fmla="*/ 0 60000 65536"/>
                <a:gd name="T17" fmla="*/ 0 60000 65536"/>
                <a:gd name="T18" fmla="*/ 0 w 53"/>
                <a:gd name="T19" fmla="*/ 0 h 119"/>
                <a:gd name="T20" fmla="*/ 53 w 53"/>
                <a:gd name="T21" fmla="*/ 119 h 119"/>
              </a:gdLst>
              <a:ahLst/>
              <a:cxnLst>
                <a:cxn ang="T12">
                  <a:pos x="T0" y="T1"/>
                </a:cxn>
                <a:cxn ang="T13">
                  <a:pos x="T2" y="T3"/>
                </a:cxn>
                <a:cxn ang="T14">
                  <a:pos x="T4" y="T5"/>
                </a:cxn>
                <a:cxn ang="T15">
                  <a:pos x="T6" y="T7"/>
                </a:cxn>
                <a:cxn ang="T16">
                  <a:pos x="T8" y="T9"/>
                </a:cxn>
                <a:cxn ang="T17">
                  <a:pos x="T10" y="T11"/>
                </a:cxn>
              </a:cxnLst>
              <a:rect l="T18" t="T19" r="T20" b="T21"/>
              <a:pathLst>
                <a:path w="53" h="119">
                  <a:moveTo>
                    <a:pt x="0" y="19"/>
                  </a:moveTo>
                  <a:lnTo>
                    <a:pt x="8" y="111"/>
                  </a:lnTo>
                  <a:lnTo>
                    <a:pt x="34" y="119"/>
                  </a:lnTo>
                  <a:lnTo>
                    <a:pt x="53" y="47"/>
                  </a:lnTo>
                  <a:lnTo>
                    <a:pt x="35" y="0"/>
                  </a:lnTo>
                  <a:lnTo>
                    <a:pt x="0" y="1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47" name="Freeform 363">
              <a:extLst>
                <a:ext uri="{FF2B5EF4-FFF2-40B4-BE49-F238E27FC236}">
                  <a16:creationId xmlns:a16="http://schemas.microsoft.com/office/drawing/2014/main" id="{311259DF-6D5F-41FB-8E1F-EE4B48540CF3}"/>
                </a:ext>
              </a:extLst>
            </p:cNvPr>
            <p:cNvSpPr>
              <a:spLocks/>
            </p:cNvSpPr>
            <p:nvPr/>
          </p:nvSpPr>
          <p:spPr bwMode="auto">
            <a:xfrm>
              <a:off x="1491501" y="3160930"/>
              <a:ext cx="55596" cy="35006"/>
            </a:xfrm>
            <a:custGeom>
              <a:avLst/>
              <a:gdLst>
                <a:gd name="T0" fmla="*/ 0 w 115"/>
                <a:gd name="T1" fmla="*/ 0 h 76"/>
                <a:gd name="T2" fmla="*/ 2 w 115"/>
                <a:gd name="T3" fmla="*/ 2 h 76"/>
                <a:gd name="T4" fmla="*/ 3 w 115"/>
                <a:gd name="T5" fmla="*/ 0 h 76"/>
                <a:gd name="T6" fmla="*/ 0 w 115"/>
                <a:gd name="T7" fmla="*/ 0 h 76"/>
                <a:gd name="T8" fmla="*/ 0 60000 65536"/>
                <a:gd name="T9" fmla="*/ 0 60000 65536"/>
                <a:gd name="T10" fmla="*/ 0 60000 65536"/>
                <a:gd name="T11" fmla="*/ 0 60000 65536"/>
                <a:gd name="T12" fmla="*/ 0 w 115"/>
                <a:gd name="T13" fmla="*/ 0 h 76"/>
                <a:gd name="T14" fmla="*/ 115 w 115"/>
                <a:gd name="T15" fmla="*/ 76 h 76"/>
              </a:gdLst>
              <a:ahLst/>
              <a:cxnLst>
                <a:cxn ang="T8">
                  <a:pos x="T0" y="T1"/>
                </a:cxn>
                <a:cxn ang="T9">
                  <a:pos x="T2" y="T3"/>
                </a:cxn>
                <a:cxn ang="T10">
                  <a:pos x="T4" y="T5"/>
                </a:cxn>
                <a:cxn ang="T11">
                  <a:pos x="T6" y="T7"/>
                </a:cxn>
              </a:cxnLst>
              <a:rect l="T12" t="T13" r="T14" b="T15"/>
              <a:pathLst>
                <a:path w="115" h="76">
                  <a:moveTo>
                    <a:pt x="0" y="15"/>
                  </a:moveTo>
                  <a:lnTo>
                    <a:pt x="97" y="76"/>
                  </a:lnTo>
                  <a:lnTo>
                    <a:pt x="115" y="0"/>
                  </a:lnTo>
                  <a:lnTo>
                    <a:pt x="0" y="1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48" name="Freeform 364">
              <a:extLst>
                <a:ext uri="{FF2B5EF4-FFF2-40B4-BE49-F238E27FC236}">
                  <a16:creationId xmlns:a16="http://schemas.microsoft.com/office/drawing/2014/main" id="{D862402A-5322-4779-9237-39B8B5F1E08E}"/>
                </a:ext>
              </a:extLst>
            </p:cNvPr>
            <p:cNvSpPr>
              <a:spLocks/>
            </p:cNvSpPr>
            <p:nvPr/>
          </p:nvSpPr>
          <p:spPr bwMode="auto">
            <a:xfrm>
              <a:off x="3639523" y="3262765"/>
              <a:ext cx="43803" cy="55691"/>
            </a:xfrm>
            <a:custGeom>
              <a:avLst/>
              <a:gdLst>
                <a:gd name="T0" fmla="*/ 0 w 90"/>
                <a:gd name="T1" fmla="*/ 1 h 124"/>
                <a:gd name="T2" fmla="*/ 0 w 90"/>
                <a:gd name="T3" fmla="*/ 1 h 124"/>
                <a:gd name="T4" fmla="*/ 1 w 90"/>
                <a:gd name="T5" fmla="*/ 1 h 124"/>
                <a:gd name="T6" fmla="*/ 1 w 90"/>
                <a:gd name="T7" fmla="*/ 1 h 124"/>
                <a:gd name="T8" fmla="*/ 1 w 90"/>
                <a:gd name="T9" fmla="*/ 3 h 124"/>
                <a:gd name="T10" fmla="*/ 1 w 90"/>
                <a:gd name="T11" fmla="*/ 3 h 124"/>
                <a:gd name="T12" fmla="*/ 2 w 90"/>
                <a:gd name="T13" fmla="*/ 1 h 124"/>
                <a:gd name="T14" fmla="*/ 2 w 90"/>
                <a:gd name="T15" fmla="*/ 0 h 124"/>
                <a:gd name="T16" fmla="*/ 1 w 90"/>
                <a:gd name="T17" fmla="*/ 0 h 124"/>
                <a:gd name="T18" fmla="*/ 0 w 90"/>
                <a:gd name="T19" fmla="*/ 1 h 1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0"/>
                <a:gd name="T31" fmla="*/ 0 h 124"/>
                <a:gd name="T32" fmla="*/ 90 w 90"/>
                <a:gd name="T33" fmla="*/ 124 h 1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0" h="124">
                  <a:moveTo>
                    <a:pt x="0" y="32"/>
                  </a:moveTo>
                  <a:lnTo>
                    <a:pt x="4" y="64"/>
                  </a:lnTo>
                  <a:lnTo>
                    <a:pt x="25" y="32"/>
                  </a:lnTo>
                  <a:lnTo>
                    <a:pt x="35" y="51"/>
                  </a:lnTo>
                  <a:lnTo>
                    <a:pt x="24" y="124"/>
                  </a:lnTo>
                  <a:lnTo>
                    <a:pt x="64" y="121"/>
                  </a:lnTo>
                  <a:lnTo>
                    <a:pt x="90" y="48"/>
                  </a:lnTo>
                  <a:lnTo>
                    <a:pt x="77" y="5"/>
                  </a:lnTo>
                  <a:lnTo>
                    <a:pt x="36" y="0"/>
                  </a:lnTo>
                  <a:lnTo>
                    <a:pt x="0" y="3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49" name="Freeform 365">
              <a:extLst>
                <a:ext uri="{FF2B5EF4-FFF2-40B4-BE49-F238E27FC236}">
                  <a16:creationId xmlns:a16="http://schemas.microsoft.com/office/drawing/2014/main" id="{E4A81CD8-7626-4225-A087-8C3069E9EA96}"/>
                </a:ext>
              </a:extLst>
            </p:cNvPr>
            <p:cNvSpPr>
              <a:spLocks/>
            </p:cNvSpPr>
            <p:nvPr/>
          </p:nvSpPr>
          <p:spPr bwMode="auto">
            <a:xfrm>
              <a:off x="3661424" y="3087736"/>
              <a:ext cx="207221" cy="182985"/>
            </a:xfrm>
            <a:custGeom>
              <a:avLst/>
              <a:gdLst>
                <a:gd name="T0" fmla="*/ 0 w 433"/>
                <a:gd name="T1" fmla="*/ 9 h 403"/>
                <a:gd name="T2" fmla="*/ 2 w 433"/>
                <a:gd name="T3" fmla="*/ 7 h 403"/>
                <a:gd name="T4" fmla="*/ 4 w 433"/>
                <a:gd name="T5" fmla="*/ 7 h 403"/>
                <a:gd name="T6" fmla="*/ 5 w 433"/>
                <a:gd name="T7" fmla="*/ 5 h 403"/>
                <a:gd name="T8" fmla="*/ 6 w 433"/>
                <a:gd name="T9" fmla="*/ 5 h 403"/>
                <a:gd name="T10" fmla="*/ 6 w 433"/>
                <a:gd name="T11" fmla="*/ 5 h 403"/>
                <a:gd name="T12" fmla="*/ 7 w 433"/>
                <a:gd name="T13" fmla="*/ 5 h 403"/>
                <a:gd name="T14" fmla="*/ 8 w 433"/>
                <a:gd name="T15" fmla="*/ 3 h 403"/>
                <a:gd name="T16" fmla="*/ 8 w 433"/>
                <a:gd name="T17" fmla="*/ 1 h 403"/>
                <a:gd name="T18" fmla="*/ 9 w 433"/>
                <a:gd name="T19" fmla="*/ 1 h 403"/>
                <a:gd name="T20" fmla="*/ 9 w 433"/>
                <a:gd name="T21" fmla="*/ 0 h 403"/>
                <a:gd name="T22" fmla="*/ 9 w 433"/>
                <a:gd name="T23" fmla="*/ 0 h 403"/>
                <a:gd name="T24" fmla="*/ 10 w 433"/>
                <a:gd name="T25" fmla="*/ 2 h 403"/>
                <a:gd name="T26" fmla="*/ 9 w 433"/>
                <a:gd name="T27" fmla="*/ 4 h 403"/>
                <a:gd name="T28" fmla="*/ 9 w 433"/>
                <a:gd name="T29" fmla="*/ 5 h 403"/>
                <a:gd name="T30" fmla="*/ 9 w 433"/>
                <a:gd name="T31" fmla="*/ 7 h 403"/>
                <a:gd name="T32" fmla="*/ 8 w 433"/>
                <a:gd name="T33" fmla="*/ 8 h 403"/>
                <a:gd name="T34" fmla="*/ 8 w 433"/>
                <a:gd name="T35" fmla="*/ 7 h 403"/>
                <a:gd name="T36" fmla="*/ 7 w 433"/>
                <a:gd name="T37" fmla="*/ 8 h 403"/>
                <a:gd name="T38" fmla="*/ 5 w 433"/>
                <a:gd name="T39" fmla="*/ 8 h 403"/>
                <a:gd name="T40" fmla="*/ 5 w 433"/>
                <a:gd name="T41" fmla="*/ 9 h 403"/>
                <a:gd name="T42" fmla="*/ 4 w 433"/>
                <a:gd name="T43" fmla="*/ 9 h 403"/>
                <a:gd name="T44" fmla="*/ 4 w 433"/>
                <a:gd name="T45" fmla="*/ 8 h 403"/>
                <a:gd name="T46" fmla="*/ 0 w 433"/>
                <a:gd name="T47" fmla="*/ 9 h 40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33"/>
                <a:gd name="T73" fmla="*/ 0 h 403"/>
                <a:gd name="T74" fmla="*/ 433 w 433"/>
                <a:gd name="T75" fmla="*/ 403 h 40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33" h="403">
                  <a:moveTo>
                    <a:pt x="0" y="378"/>
                  </a:moveTo>
                  <a:lnTo>
                    <a:pt x="80" y="305"/>
                  </a:lnTo>
                  <a:lnTo>
                    <a:pt x="188" y="305"/>
                  </a:lnTo>
                  <a:lnTo>
                    <a:pt x="232" y="212"/>
                  </a:lnTo>
                  <a:lnTo>
                    <a:pt x="250" y="204"/>
                  </a:lnTo>
                  <a:lnTo>
                    <a:pt x="252" y="239"/>
                  </a:lnTo>
                  <a:lnTo>
                    <a:pt x="299" y="204"/>
                  </a:lnTo>
                  <a:lnTo>
                    <a:pt x="343" y="138"/>
                  </a:lnTo>
                  <a:lnTo>
                    <a:pt x="360" y="21"/>
                  </a:lnTo>
                  <a:lnTo>
                    <a:pt x="394" y="25"/>
                  </a:lnTo>
                  <a:lnTo>
                    <a:pt x="385" y="0"/>
                  </a:lnTo>
                  <a:lnTo>
                    <a:pt x="406" y="1"/>
                  </a:lnTo>
                  <a:lnTo>
                    <a:pt x="433" y="97"/>
                  </a:lnTo>
                  <a:lnTo>
                    <a:pt x="394" y="166"/>
                  </a:lnTo>
                  <a:lnTo>
                    <a:pt x="394" y="227"/>
                  </a:lnTo>
                  <a:lnTo>
                    <a:pt x="367" y="319"/>
                  </a:lnTo>
                  <a:lnTo>
                    <a:pt x="346" y="332"/>
                  </a:lnTo>
                  <a:lnTo>
                    <a:pt x="345" y="297"/>
                  </a:lnTo>
                  <a:lnTo>
                    <a:pt x="284" y="347"/>
                  </a:lnTo>
                  <a:lnTo>
                    <a:pt x="232" y="327"/>
                  </a:lnTo>
                  <a:lnTo>
                    <a:pt x="235" y="368"/>
                  </a:lnTo>
                  <a:lnTo>
                    <a:pt x="188" y="403"/>
                  </a:lnTo>
                  <a:lnTo>
                    <a:pt x="177" y="345"/>
                  </a:lnTo>
                  <a:lnTo>
                    <a:pt x="0" y="37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50" name="Freeform 366">
              <a:extLst>
                <a:ext uri="{FF2B5EF4-FFF2-40B4-BE49-F238E27FC236}">
                  <a16:creationId xmlns:a16="http://schemas.microsoft.com/office/drawing/2014/main" id="{6708FEA2-86F3-4507-A6F1-5E9500C94F69}"/>
                </a:ext>
              </a:extLst>
            </p:cNvPr>
            <p:cNvSpPr>
              <a:spLocks/>
            </p:cNvSpPr>
            <p:nvPr/>
          </p:nvSpPr>
          <p:spPr bwMode="auto">
            <a:xfrm>
              <a:off x="3685010" y="3254809"/>
              <a:ext cx="43803" cy="33415"/>
            </a:xfrm>
            <a:custGeom>
              <a:avLst/>
              <a:gdLst>
                <a:gd name="T0" fmla="*/ 0 w 88"/>
                <a:gd name="T1" fmla="*/ 1 h 73"/>
                <a:gd name="T2" fmla="*/ 1 w 88"/>
                <a:gd name="T3" fmla="*/ 2 h 73"/>
                <a:gd name="T4" fmla="*/ 2 w 88"/>
                <a:gd name="T5" fmla="*/ 1 h 73"/>
                <a:gd name="T6" fmla="*/ 2 w 88"/>
                <a:gd name="T7" fmla="*/ 0 h 73"/>
                <a:gd name="T8" fmla="*/ 0 w 88"/>
                <a:gd name="T9" fmla="*/ 1 h 73"/>
                <a:gd name="T10" fmla="*/ 0 60000 65536"/>
                <a:gd name="T11" fmla="*/ 0 60000 65536"/>
                <a:gd name="T12" fmla="*/ 0 60000 65536"/>
                <a:gd name="T13" fmla="*/ 0 60000 65536"/>
                <a:gd name="T14" fmla="*/ 0 60000 65536"/>
                <a:gd name="T15" fmla="*/ 0 w 88"/>
                <a:gd name="T16" fmla="*/ 0 h 73"/>
                <a:gd name="T17" fmla="*/ 88 w 88"/>
                <a:gd name="T18" fmla="*/ 73 h 73"/>
              </a:gdLst>
              <a:ahLst/>
              <a:cxnLst>
                <a:cxn ang="T10">
                  <a:pos x="T0" y="T1"/>
                </a:cxn>
                <a:cxn ang="T11">
                  <a:pos x="T2" y="T3"/>
                </a:cxn>
                <a:cxn ang="T12">
                  <a:pos x="T4" y="T5"/>
                </a:cxn>
                <a:cxn ang="T13">
                  <a:pos x="T6" y="T7"/>
                </a:cxn>
                <a:cxn ang="T14">
                  <a:pos x="T8" y="T9"/>
                </a:cxn>
              </a:cxnLst>
              <a:rect l="T15" t="T16" r="T17" b="T18"/>
              <a:pathLst>
                <a:path w="88" h="73">
                  <a:moveTo>
                    <a:pt x="0" y="37"/>
                  </a:moveTo>
                  <a:lnTo>
                    <a:pt x="33" y="73"/>
                  </a:lnTo>
                  <a:lnTo>
                    <a:pt x="83" y="46"/>
                  </a:lnTo>
                  <a:lnTo>
                    <a:pt x="88" y="0"/>
                  </a:lnTo>
                  <a:lnTo>
                    <a:pt x="0" y="3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51" name="Freeform 367">
              <a:extLst>
                <a:ext uri="{FF2B5EF4-FFF2-40B4-BE49-F238E27FC236}">
                  <a16:creationId xmlns:a16="http://schemas.microsoft.com/office/drawing/2014/main" id="{1A6951E7-A9D1-4E9A-B7FB-4F296C65D00D}"/>
                </a:ext>
              </a:extLst>
            </p:cNvPr>
            <p:cNvSpPr>
              <a:spLocks/>
            </p:cNvSpPr>
            <p:nvPr/>
          </p:nvSpPr>
          <p:spPr bwMode="auto">
            <a:xfrm>
              <a:off x="3826527" y="2990674"/>
              <a:ext cx="107822" cy="97062"/>
            </a:xfrm>
            <a:custGeom>
              <a:avLst/>
              <a:gdLst>
                <a:gd name="T0" fmla="*/ 0 w 226"/>
                <a:gd name="T1" fmla="*/ 4 h 214"/>
                <a:gd name="T2" fmla="*/ 0 w 226"/>
                <a:gd name="T3" fmla="*/ 5 h 214"/>
                <a:gd name="T4" fmla="*/ 1 w 226"/>
                <a:gd name="T5" fmla="*/ 5 h 214"/>
                <a:gd name="T6" fmla="*/ 1 w 226"/>
                <a:gd name="T7" fmla="*/ 4 h 214"/>
                <a:gd name="T8" fmla="*/ 3 w 226"/>
                <a:gd name="T9" fmla="*/ 4 h 214"/>
                <a:gd name="T10" fmla="*/ 3 w 226"/>
                <a:gd name="T11" fmla="*/ 3 h 214"/>
                <a:gd name="T12" fmla="*/ 5 w 226"/>
                <a:gd name="T13" fmla="*/ 3 h 214"/>
                <a:gd name="T14" fmla="*/ 5 w 226"/>
                <a:gd name="T15" fmla="*/ 2 h 214"/>
                <a:gd name="T16" fmla="*/ 5 w 226"/>
                <a:gd name="T17" fmla="*/ 1 h 214"/>
                <a:gd name="T18" fmla="*/ 3 w 226"/>
                <a:gd name="T19" fmla="*/ 1 h 214"/>
                <a:gd name="T20" fmla="*/ 2 w 226"/>
                <a:gd name="T21" fmla="*/ 0 h 214"/>
                <a:gd name="T22" fmla="*/ 1 w 226"/>
                <a:gd name="T23" fmla="*/ 3 h 214"/>
                <a:gd name="T24" fmla="*/ 1 w 226"/>
                <a:gd name="T25" fmla="*/ 3 h 214"/>
                <a:gd name="T26" fmla="*/ 0 w 226"/>
                <a:gd name="T27" fmla="*/ 4 h 2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6"/>
                <a:gd name="T43" fmla="*/ 0 h 214"/>
                <a:gd name="T44" fmla="*/ 226 w 226"/>
                <a:gd name="T45" fmla="*/ 214 h 2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6" h="214">
                  <a:moveTo>
                    <a:pt x="0" y="153"/>
                  </a:moveTo>
                  <a:lnTo>
                    <a:pt x="10" y="214"/>
                  </a:lnTo>
                  <a:lnTo>
                    <a:pt x="51" y="192"/>
                  </a:lnTo>
                  <a:lnTo>
                    <a:pt x="23" y="155"/>
                  </a:lnTo>
                  <a:lnTo>
                    <a:pt x="133" y="188"/>
                  </a:lnTo>
                  <a:lnTo>
                    <a:pt x="157" y="138"/>
                  </a:lnTo>
                  <a:lnTo>
                    <a:pt x="226" y="120"/>
                  </a:lnTo>
                  <a:lnTo>
                    <a:pt x="202" y="86"/>
                  </a:lnTo>
                  <a:lnTo>
                    <a:pt x="211" y="58"/>
                  </a:lnTo>
                  <a:lnTo>
                    <a:pt x="150" y="62"/>
                  </a:lnTo>
                  <a:lnTo>
                    <a:pt x="80" y="0"/>
                  </a:lnTo>
                  <a:lnTo>
                    <a:pt x="54" y="122"/>
                  </a:lnTo>
                  <a:lnTo>
                    <a:pt x="22" y="115"/>
                  </a:lnTo>
                  <a:lnTo>
                    <a:pt x="0" y="15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52" name="Freeform 368">
              <a:extLst>
                <a:ext uri="{FF2B5EF4-FFF2-40B4-BE49-F238E27FC236}">
                  <a16:creationId xmlns:a16="http://schemas.microsoft.com/office/drawing/2014/main" id="{4ED18256-4171-429B-858C-8DB742FE9ECE}"/>
                </a:ext>
              </a:extLst>
            </p:cNvPr>
            <p:cNvSpPr>
              <a:spLocks/>
            </p:cNvSpPr>
            <p:nvPr/>
          </p:nvSpPr>
          <p:spPr bwMode="auto">
            <a:xfrm>
              <a:off x="3543494" y="3054321"/>
              <a:ext cx="114561" cy="120930"/>
            </a:xfrm>
            <a:custGeom>
              <a:avLst/>
              <a:gdLst>
                <a:gd name="T0" fmla="*/ 0 w 240"/>
                <a:gd name="T1" fmla="*/ 3 h 268"/>
                <a:gd name="T2" fmla="*/ 1 w 240"/>
                <a:gd name="T3" fmla="*/ 4 h 268"/>
                <a:gd name="T4" fmla="*/ 0 w 240"/>
                <a:gd name="T5" fmla="*/ 6 h 268"/>
                <a:gd name="T6" fmla="*/ 2 w 240"/>
                <a:gd name="T7" fmla="*/ 6 h 268"/>
                <a:gd name="T8" fmla="*/ 3 w 240"/>
                <a:gd name="T9" fmla="*/ 5 h 268"/>
                <a:gd name="T10" fmla="*/ 3 w 240"/>
                <a:gd name="T11" fmla="*/ 4 h 268"/>
                <a:gd name="T12" fmla="*/ 5 w 240"/>
                <a:gd name="T13" fmla="*/ 2 h 268"/>
                <a:gd name="T14" fmla="*/ 5 w 240"/>
                <a:gd name="T15" fmla="*/ 1 h 268"/>
                <a:gd name="T16" fmla="*/ 5 w 240"/>
                <a:gd name="T17" fmla="*/ 0 h 268"/>
                <a:gd name="T18" fmla="*/ 5 w 240"/>
                <a:gd name="T19" fmla="*/ 0 h 268"/>
                <a:gd name="T20" fmla="*/ 3 w 240"/>
                <a:gd name="T21" fmla="*/ 1 h 268"/>
                <a:gd name="T22" fmla="*/ 3 w 240"/>
                <a:gd name="T23" fmla="*/ 2 h 268"/>
                <a:gd name="T24" fmla="*/ 2 w 240"/>
                <a:gd name="T25" fmla="*/ 1 h 268"/>
                <a:gd name="T26" fmla="*/ 0 w 240"/>
                <a:gd name="T27" fmla="*/ 3 h 26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0"/>
                <a:gd name="T43" fmla="*/ 0 h 268"/>
                <a:gd name="T44" fmla="*/ 240 w 240"/>
                <a:gd name="T45" fmla="*/ 268 h 26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0" h="268">
                  <a:moveTo>
                    <a:pt x="0" y="151"/>
                  </a:moveTo>
                  <a:lnTo>
                    <a:pt x="43" y="173"/>
                  </a:lnTo>
                  <a:lnTo>
                    <a:pt x="15" y="251"/>
                  </a:lnTo>
                  <a:lnTo>
                    <a:pt x="84" y="268"/>
                  </a:lnTo>
                  <a:lnTo>
                    <a:pt x="155" y="223"/>
                  </a:lnTo>
                  <a:lnTo>
                    <a:pt x="122" y="159"/>
                  </a:lnTo>
                  <a:lnTo>
                    <a:pt x="202" y="101"/>
                  </a:lnTo>
                  <a:lnTo>
                    <a:pt x="240" y="24"/>
                  </a:lnTo>
                  <a:lnTo>
                    <a:pt x="237" y="13"/>
                  </a:lnTo>
                  <a:lnTo>
                    <a:pt x="223" y="0"/>
                  </a:lnTo>
                  <a:lnTo>
                    <a:pt x="147" y="50"/>
                  </a:lnTo>
                  <a:lnTo>
                    <a:pt x="147" y="77"/>
                  </a:lnTo>
                  <a:lnTo>
                    <a:pt x="94" y="68"/>
                  </a:lnTo>
                  <a:lnTo>
                    <a:pt x="0" y="15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53" name="Freeform 369">
              <a:extLst>
                <a:ext uri="{FF2B5EF4-FFF2-40B4-BE49-F238E27FC236}">
                  <a16:creationId xmlns:a16="http://schemas.microsoft.com/office/drawing/2014/main" id="{B68BC4DC-4115-4672-90F8-411ED6BA5F3A}"/>
                </a:ext>
              </a:extLst>
            </p:cNvPr>
            <p:cNvSpPr>
              <a:spLocks/>
            </p:cNvSpPr>
            <p:nvPr/>
          </p:nvSpPr>
          <p:spPr bwMode="auto">
            <a:xfrm>
              <a:off x="3577188" y="3154565"/>
              <a:ext cx="60650" cy="97062"/>
            </a:xfrm>
            <a:custGeom>
              <a:avLst/>
              <a:gdLst>
                <a:gd name="T0" fmla="*/ 0 w 128"/>
                <a:gd name="T1" fmla="*/ 5 h 212"/>
                <a:gd name="T2" fmla="*/ 0 w 128"/>
                <a:gd name="T3" fmla="*/ 1 h 212"/>
                <a:gd name="T4" fmla="*/ 2 w 128"/>
                <a:gd name="T5" fmla="*/ 0 h 212"/>
                <a:gd name="T6" fmla="*/ 3 w 128"/>
                <a:gd name="T7" fmla="*/ 3 h 212"/>
                <a:gd name="T8" fmla="*/ 2 w 128"/>
                <a:gd name="T9" fmla="*/ 5 h 212"/>
                <a:gd name="T10" fmla="*/ 0 w 128"/>
                <a:gd name="T11" fmla="*/ 5 h 212"/>
                <a:gd name="T12" fmla="*/ 0 60000 65536"/>
                <a:gd name="T13" fmla="*/ 0 60000 65536"/>
                <a:gd name="T14" fmla="*/ 0 60000 65536"/>
                <a:gd name="T15" fmla="*/ 0 60000 65536"/>
                <a:gd name="T16" fmla="*/ 0 60000 65536"/>
                <a:gd name="T17" fmla="*/ 0 60000 65536"/>
                <a:gd name="T18" fmla="*/ 0 w 128"/>
                <a:gd name="T19" fmla="*/ 0 h 212"/>
                <a:gd name="T20" fmla="*/ 128 w 128"/>
                <a:gd name="T21" fmla="*/ 212 h 212"/>
              </a:gdLst>
              <a:ahLst/>
              <a:cxnLst>
                <a:cxn ang="T12">
                  <a:pos x="T0" y="T1"/>
                </a:cxn>
                <a:cxn ang="T13">
                  <a:pos x="T2" y="T3"/>
                </a:cxn>
                <a:cxn ang="T14">
                  <a:pos x="T4" y="T5"/>
                </a:cxn>
                <a:cxn ang="T15">
                  <a:pos x="T6" y="T7"/>
                </a:cxn>
                <a:cxn ang="T16">
                  <a:pos x="T8" y="T9"/>
                </a:cxn>
                <a:cxn ang="T17">
                  <a:pos x="T10" y="T11"/>
                </a:cxn>
              </a:cxnLst>
              <a:rect l="T18" t="T19" r="T20" b="T21"/>
              <a:pathLst>
                <a:path w="128" h="212">
                  <a:moveTo>
                    <a:pt x="0" y="212"/>
                  </a:moveTo>
                  <a:lnTo>
                    <a:pt x="13" y="45"/>
                  </a:lnTo>
                  <a:lnTo>
                    <a:pt x="84" y="0"/>
                  </a:lnTo>
                  <a:lnTo>
                    <a:pt x="128" y="129"/>
                  </a:lnTo>
                  <a:lnTo>
                    <a:pt x="82" y="189"/>
                  </a:lnTo>
                  <a:lnTo>
                    <a:pt x="0" y="21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54" name="Freeform 370">
              <a:extLst>
                <a:ext uri="{FF2B5EF4-FFF2-40B4-BE49-F238E27FC236}">
                  <a16:creationId xmlns:a16="http://schemas.microsoft.com/office/drawing/2014/main" id="{79217D3B-2759-4EA3-A21B-AD819B09ADC7}"/>
                </a:ext>
              </a:extLst>
            </p:cNvPr>
            <p:cNvSpPr>
              <a:spLocks/>
            </p:cNvSpPr>
            <p:nvPr/>
          </p:nvSpPr>
          <p:spPr bwMode="auto">
            <a:xfrm>
              <a:off x="3100411" y="3507807"/>
              <a:ext cx="131408" cy="167074"/>
            </a:xfrm>
            <a:custGeom>
              <a:avLst/>
              <a:gdLst>
                <a:gd name="T0" fmla="*/ 0 w 274"/>
                <a:gd name="T1" fmla="*/ 2 h 369"/>
                <a:gd name="T2" fmla="*/ 1 w 274"/>
                <a:gd name="T3" fmla="*/ 3 h 369"/>
                <a:gd name="T4" fmla="*/ 1 w 274"/>
                <a:gd name="T5" fmla="*/ 5 h 369"/>
                <a:gd name="T6" fmla="*/ 3 w 274"/>
                <a:gd name="T7" fmla="*/ 4 h 369"/>
                <a:gd name="T8" fmla="*/ 4 w 274"/>
                <a:gd name="T9" fmla="*/ 5 h 369"/>
                <a:gd name="T10" fmla="*/ 5 w 274"/>
                <a:gd name="T11" fmla="*/ 7 h 369"/>
                <a:gd name="T12" fmla="*/ 4 w 274"/>
                <a:gd name="T13" fmla="*/ 9 h 369"/>
                <a:gd name="T14" fmla="*/ 6 w 274"/>
                <a:gd name="T15" fmla="*/ 8 h 369"/>
                <a:gd name="T16" fmla="*/ 5 w 274"/>
                <a:gd name="T17" fmla="*/ 5 h 369"/>
                <a:gd name="T18" fmla="*/ 3 w 274"/>
                <a:gd name="T19" fmla="*/ 3 h 369"/>
                <a:gd name="T20" fmla="*/ 4 w 274"/>
                <a:gd name="T21" fmla="*/ 2 h 369"/>
                <a:gd name="T22" fmla="*/ 3 w 274"/>
                <a:gd name="T23" fmla="*/ 1 h 369"/>
                <a:gd name="T24" fmla="*/ 2 w 274"/>
                <a:gd name="T25" fmla="*/ 0 h 369"/>
                <a:gd name="T26" fmla="*/ 1 w 274"/>
                <a:gd name="T27" fmla="*/ 0 h 369"/>
                <a:gd name="T28" fmla="*/ 1 w 274"/>
                <a:gd name="T29" fmla="*/ 1 h 369"/>
                <a:gd name="T30" fmla="*/ 1 w 274"/>
                <a:gd name="T31" fmla="*/ 1 h 369"/>
                <a:gd name="T32" fmla="*/ 0 w 274"/>
                <a:gd name="T33" fmla="*/ 2 h 3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4"/>
                <a:gd name="T52" fmla="*/ 0 h 369"/>
                <a:gd name="T53" fmla="*/ 274 w 274"/>
                <a:gd name="T54" fmla="*/ 369 h 36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4" h="369">
                  <a:moveTo>
                    <a:pt x="0" y="79"/>
                  </a:moveTo>
                  <a:lnTo>
                    <a:pt x="36" y="132"/>
                  </a:lnTo>
                  <a:lnTo>
                    <a:pt x="25" y="223"/>
                  </a:lnTo>
                  <a:lnTo>
                    <a:pt x="123" y="184"/>
                  </a:lnTo>
                  <a:lnTo>
                    <a:pt x="160" y="223"/>
                  </a:lnTo>
                  <a:lnTo>
                    <a:pt x="198" y="313"/>
                  </a:lnTo>
                  <a:lnTo>
                    <a:pt x="188" y="369"/>
                  </a:lnTo>
                  <a:lnTo>
                    <a:pt x="274" y="353"/>
                  </a:lnTo>
                  <a:lnTo>
                    <a:pt x="231" y="234"/>
                  </a:lnTo>
                  <a:lnTo>
                    <a:pt x="138" y="147"/>
                  </a:lnTo>
                  <a:lnTo>
                    <a:pt x="165" y="94"/>
                  </a:lnTo>
                  <a:lnTo>
                    <a:pt x="112" y="67"/>
                  </a:lnTo>
                  <a:lnTo>
                    <a:pt x="73" y="0"/>
                  </a:lnTo>
                  <a:lnTo>
                    <a:pt x="50" y="1"/>
                  </a:lnTo>
                  <a:lnTo>
                    <a:pt x="52" y="48"/>
                  </a:lnTo>
                  <a:lnTo>
                    <a:pt x="36" y="36"/>
                  </a:lnTo>
                  <a:lnTo>
                    <a:pt x="0" y="7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55" name="Freeform 371">
              <a:extLst>
                <a:ext uri="{FF2B5EF4-FFF2-40B4-BE49-F238E27FC236}">
                  <a16:creationId xmlns:a16="http://schemas.microsoft.com/office/drawing/2014/main" id="{8B9A37DA-B1D7-44DD-8DBC-7622820BA3A4}"/>
                </a:ext>
              </a:extLst>
            </p:cNvPr>
            <p:cNvSpPr>
              <a:spLocks/>
            </p:cNvSpPr>
            <p:nvPr/>
          </p:nvSpPr>
          <p:spPr bwMode="auto">
            <a:xfrm>
              <a:off x="1368516" y="2868153"/>
              <a:ext cx="8424" cy="17503"/>
            </a:xfrm>
            <a:custGeom>
              <a:avLst/>
              <a:gdLst>
                <a:gd name="T0" fmla="*/ 0 w 18"/>
                <a:gd name="T1" fmla="*/ 1 h 38"/>
                <a:gd name="T2" fmla="*/ 0 w 18"/>
                <a:gd name="T3" fmla="*/ 0 h 38"/>
                <a:gd name="T4" fmla="*/ 0 w 18"/>
                <a:gd name="T5" fmla="*/ 1 h 38"/>
                <a:gd name="T6" fmla="*/ 0 w 18"/>
                <a:gd name="T7" fmla="*/ 1 h 38"/>
                <a:gd name="T8" fmla="*/ 0 60000 65536"/>
                <a:gd name="T9" fmla="*/ 0 60000 65536"/>
                <a:gd name="T10" fmla="*/ 0 60000 65536"/>
                <a:gd name="T11" fmla="*/ 0 60000 65536"/>
                <a:gd name="T12" fmla="*/ 0 w 18"/>
                <a:gd name="T13" fmla="*/ 0 h 38"/>
                <a:gd name="T14" fmla="*/ 18 w 18"/>
                <a:gd name="T15" fmla="*/ 38 h 38"/>
              </a:gdLst>
              <a:ahLst/>
              <a:cxnLst>
                <a:cxn ang="T8">
                  <a:pos x="T0" y="T1"/>
                </a:cxn>
                <a:cxn ang="T9">
                  <a:pos x="T2" y="T3"/>
                </a:cxn>
                <a:cxn ang="T10">
                  <a:pos x="T4" y="T5"/>
                </a:cxn>
                <a:cxn ang="T11">
                  <a:pos x="T6" y="T7"/>
                </a:cxn>
              </a:cxnLst>
              <a:rect l="T12" t="T13" r="T14" b="T15"/>
              <a:pathLst>
                <a:path w="18" h="38">
                  <a:moveTo>
                    <a:pt x="0" y="30"/>
                  </a:moveTo>
                  <a:lnTo>
                    <a:pt x="13" y="0"/>
                  </a:lnTo>
                  <a:lnTo>
                    <a:pt x="18" y="38"/>
                  </a:lnTo>
                  <a:lnTo>
                    <a:pt x="0" y="3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56" name="Freeform 372">
              <a:extLst>
                <a:ext uri="{FF2B5EF4-FFF2-40B4-BE49-F238E27FC236}">
                  <a16:creationId xmlns:a16="http://schemas.microsoft.com/office/drawing/2014/main" id="{5FA27327-FC4F-4A13-8433-0DD8EF0E9488}"/>
                </a:ext>
              </a:extLst>
            </p:cNvPr>
            <p:cNvSpPr>
              <a:spLocks/>
            </p:cNvSpPr>
            <p:nvPr/>
          </p:nvSpPr>
          <p:spPr bwMode="auto">
            <a:xfrm>
              <a:off x="3100411" y="3833998"/>
              <a:ext cx="69074" cy="100244"/>
            </a:xfrm>
            <a:custGeom>
              <a:avLst/>
              <a:gdLst>
                <a:gd name="T0" fmla="*/ 0 w 142"/>
                <a:gd name="T1" fmla="*/ 0 h 221"/>
                <a:gd name="T2" fmla="*/ 1 w 142"/>
                <a:gd name="T3" fmla="*/ 0 h 221"/>
                <a:gd name="T4" fmla="*/ 1 w 142"/>
                <a:gd name="T5" fmla="*/ 1 h 221"/>
                <a:gd name="T6" fmla="*/ 2 w 142"/>
                <a:gd name="T7" fmla="*/ 0 h 221"/>
                <a:gd name="T8" fmla="*/ 3 w 142"/>
                <a:gd name="T9" fmla="*/ 1 h 221"/>
                <a:gd name="T10" fmla="*/ 3 w 142"/>
                <a:gd name="T11" fmla="*/ 5 h 221"/>
                <a:gd name="T12" fmla="*/ 3 w 142"/>
                <a:gd name="T13" fmla="*/ 5 h 221"/>
                <a:gd name="T14" fmla="*/ 1 w 142"/>
                <a:gd name="T15" fmla="*/ 4 h 221"/>
                <a:gd name="T16" fmla="*/ 0 w 142"/>
                <a:gd name="T17" fmla="*/ 0 h 2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2"/>
                <a:gd name="T28" fmla="*/ 0 h 221"/>
                <a:gd name="T29" fmla="*/ 142 w 142"/>
                <a:gd name="T30" fmla="*/ 221 h 2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2" h="221">
                  <a:moveTo>
                    <a:pt x="0" y="0"/>
                  </a:moveTo>
                  <a:lnTo>
                    <a:pt x="29" y="0"/>
                  </a:lnTo>
                  <a:lnTo>
                    <a:pt x="38" y="41"/>
                  </a:lnTo>
                  <a:lnTo>
                    <a:pt x="73" y="15"/>
                  </a:lnTo>
                  <a:lnTo>
                    <a:pt x="122" y="65"/>
                  </a:lnTo>
                  <a:lnTo>
                    <a:pt x="142" y="221"/>
                  </a:lnTo>
                  <a:lnTo>
                    <a:pt x="141" y="221"/>
                  </a:lnTo>
                  <a:lnTo>
                    <a:pt x="42" y="156"/>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57" name="Freeform 373">
              <a:extLst>
                <a:ext uri="{FF2B5EF4-FFF2-40B4-BE49-F238E27FC236}">
                  <a16:creationId xmlns:a16="http://schemas.microsoft.com/office/drawing/2014/main" id="{7164D3CA-115E-4FFC-AD3C-C03C117DB7E1}"/>
                </a:ext>
              </a:extLst>
            </p:cNvPr>
            <p:cNvSpPr>
              <a:spLocks/>
            </p:cNvSpPr>
            <p:nvPr/>
          </p:nvSpPr>
          <p:spPr bwMode="auto">
            <a:xfrm>
              <a:off x="3273938" y="3824451"/>
              <a:ext cx="173527" cy="120930"/>
            </a:xfrm>
            <a:custGeom>
              <a:avLst/>
              <a:gdLst>
                <a:gd name="T0" fmla="*/ 0 w 362"/>
                <a:gd name="T1" fmla="*/ 6 h 264"/>
                <a:gd name="T2" fmla="*/ 1 w 362"/>
                <a:gd name="T3" fmla="*/ 6 h 264"/>
                <a:gd name="T4" fmla="*/ 3 w 362"/>
                <a:gd name="T5" fmla="*/ 6 h 264"/>
                <a:gd name="T6" fmla="*/ 4 w 362"/>
                <a:gd name="T7" fmla="*/ 6 h 264"/>
                <a:gd name="T8" fmla="*/ 5 w 362"/>
                <a:gd name="T9" fmla="*/ 3 h 264"/>
                <a:gd name="T10" fmla="*/ 7 w 362"/>
                <a:gd name="T11" fmla="*/ 3 h 264"/>
                <a:gd name="T12" fmla="*/ 8 w 362"/>
                <a:gd name="T13" fmla="*/ 2 h 264"/>
                <a:gd name="T14" fmla="*/ 7 w 362"/>
                <a:gd name="T15" fmla="*/ 1 h 264"/>
                <a:gd name="T16" fmla="*/ 7 w 362"/>
                <a:gd name="T17" fmla="*/ 0 h 264"/>
                <a:gd name="T18" fmla="*/ 5 w 362"/>
                <a:gd name="T19" fmla="*/ 2 h 264"/>
                <a:gd name="T20" fmla="*/ 4 w 362"/>
                <a:gd name="T21" fmla="*/ 3 h 264"/>
                <a:gd name="T22" fmla="*/ 4 w 362"/>
                <a:gd name="T23" fmla="*/ 3 h 264"/>
                <a:gd name="T24" fmla="*/ 3 w 362"/>
                <a:gd name="T25" fmla="*/ 4 h 264"/>
                <a:gd name="T26" fmla="*/ 2 w 362"/>
                <a:gd name="T27" fmla="*/ 4 h 264"/>
                <a:gd name="T28" fmla="*/ 1 w 362"/>
                <a:gd name="T29" fmla="*/ 6 h 264"/>
                <a:gd name="T30" fmla="*/ 0 w 362"/>
                <a:gd name="T31" fmla="*/ 6 h 2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62"/>
                <a:gd name="T49" fmla="*/ 0 h 264"/>
                <a:gd name="T50" fmla="*/ 362 w 362"/>
                <a:gd name="T51" fmla="*/ 264 h 2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62" h="264">
                  <a:moveTo>
                    <a:pt x="0" y="235"/>
                  </a:moveTo>
                  <a:lnTo>
                    <a:pt x="33" y="264"/>
                  </a:lnTo>
                  <a:lnTo>
                    <a:pt x="143" y="253"/>
                  </a:lnTo>
                  <a:lnTo>
                    <a:pt x="182" y="238"/>
                  </a:lnTo>
                  <a:lnTo>
                    <a:pt x="234" y="115"/>
                  </a:lnTo>
                  <a:lnTo>
                    <a:pt x="299" y="120"/>
                  </a:lnTo>
                  <a:lnTo>
                    <a:pt x="362" y="78"/>
                  </a:lnTo>
                  <a:lnTo>
                    <a:pt x="304" y="45"/>
                  </a:lnTo>
                  <a:lnTo>
                    <a:pt x="284" y="0"/>
                  </a:lnTo>
                  <a:lnTo>
                    <a:pt x="210" y="82"/>
                  </a:lnTo>
                  <a:lnTo>
                    <a:pt x="185" y="128"/>
                  </a:lnTo>
                  <a:lnTo>
                    <a:pt x="163" y="103"/>
                  </a:lnTo>
                  <a:lnTo>
                    <a:pt x="120" y="168"/>
                  </a:lnTo>
                  <a:lnTo>
                    <a:pt x="70" y="177"/>
                  </a:lnTo>
                  <a:lnTo>
                    <a:pt x="56" y="238"/>
                  </a:lnTo>
                  <a:lnTo>
                    <a:pt x="0" y="23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58" name="Freeform 374">
              <a:extLst>
                <a:ext uri="{FF2B5EF4-FFF2-40B4-BE49-F238E27FC236}">
                  <a16:creationId xmlns:a16="http://schemas.microsoft.com/office/drawing/2014/main" id="{9640DC1E-9519-4470-AC86-E7DF1CC5EDB5}"/>
                </a:ext>
              </a:extLst>
            </p:cNvPr>
            <p:cNvSpPr>
              <a:spLocks/>
            </p:cNvSpPr>
            <p:nvPr/>
          </p:nvSpPr>
          <p:spPr bwMode="auto">
            <a:xfrm>
              <a:off x="2871289" y="2817235"/>
              <a:ext cx="581230" cy="265727"/>
            </a:xfrm>
            <a:custGeom>
              <a:avLst/>
              <a:gdLst>
                <a:gd name="T0" fmla="*/ 0 w 1209"/>
                <a:gd name="T1" fmla="*/ 4 h 587"/>
                <a:gd name="T2" fmla="*/ 1 w 1209"/>
                <a:gd name="T3" fmla="*/ 6 h 587"/>
                <a:gd name="T4" fmla="*/ 2 w 1209"/>
                <a:gd name="T5" fmla="*/ 6 h 587"/>
                <a:gd name="T6" fmla="*/ 3 w 1209"/>
                <a:gd name="T7" fmla="*/ 9 h 587"/>
                <a:gd name="T8" fmla="*/ 7 w 1209"/>
                <a:gd name="T9" fmla="*/ 10 h 587"/>
                <a:gd name="T10" fmla="*/ 8 w 1209"/>
                <a:gd name="T11" fmla="*/ 12 h 587"/>
                <a:gd name="T12" fmla="*/ 11 w 1209"/>
                <a:gd name="T13" fmla="*/ 12 h 587"/>
                <a:gd name="T14" fmla="*/ 15 w 1209"/>
                <a:gd name="T15" fmla="*/ 14 h 587"/>
                <a:gd name="T16" fmla="*/ 20 w 1209"/>
                <a:gd name="T17" fmla="*/ 12 h 587"/>
                <a:gd name="T18" fmla="*/ 21 w 1209"/>
                <a:gd name="T19" fmla="*/ 11 h 587"/>
                <a:gd name="T20" fmla="*/ 21 w 1209"/>
                <a:gd name="T21" fmla="*/ 9 h 587"/>
                <a:gd name="T22" fmla="*/ 23 w 1209"/>
                <a:gd name="T23" fmla="*/ 10 h 587"/>
                <a:gd name="T24" fmla="*/ 26 w 1209"/>
                <a:gd name="T25" fmla="*/ 7 h 587"/>
                <a:gd name="T26" fmla="*/ 28 w 1209"/>
                <a:gd name="T27" fmla="*/ 7 h 587"/>
                <a:gd name="T28" fmla="*/ 27 w 1209"/>
                <a:gd name="T29" fmla="*/ 5 h 587"/>
                <a:gd name="T30" fmla="*/ 25 w 1209"/>
                <a:gd name="T31" fmla="*/ 6 h 587"/>
                <a:gd name="T32" fmla="*/ 25 w 1209"/>
                <a:gd name="T33" fmla="*/ 4 h 587"/>
                <a:gd name="T34" fmla="*/ 25 w 1209"/>
                <a:gd name="T35" fmla="*/ 3 h 587"/>
                <a:gd name="T36" fmla="*/ 24 w 1209"/>
                <a:gd name="T37" fmla="*/ 3 h 587"/>
                <a:gd name="T38" fmla="*/ 19 w 1209"/>
                <a:gd name="T39" fmla="*/ 4 h 587"/>
                <a:gd name="T40" fmla="*/ 16 w 1209"/>
                <a:gd name="T41" fmla="*/ 2 h 587"/>
                <a:gd name="T42" fmla="*/ 13 w 1209"/>
                <a:gd name="T43" fmla="*/ 2 h 587"/>
                <a:gd name="T44" fmla="*/ 13 w 1209"/>
                <a:gd name="T45" fmla="*/ 1 h 587"/>
                <a:gd name="T46" fmla="*/ 10 w 1209"/>
                <a:gd name="T47" fmla="*/ 0 h 587"/>
                <a:gd name="T48" fmla="*/ 9 w 1209"/>
                <a:gd name="T49" fmla="*/ 1 h 587"/>
                <a:gd name="T50" fmla="*/ 9 w 1209"/>
                <a:gd name="T51" fmla="*/ 3 h 587"/>
                <a:gd name="T52" fmla="*/ 4 w 1209"/>
                <a:gd name="T53" fmla="*/ 2 h 587"/>
                <a:gd name="T54" fmla="*/ 0 w 1209"/>
                <a:gd name="T55" fmla="*/ 4 h 58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09"/>
                <a:gd name="T85" fmla="*/ 0 h 587"/>
                <a:gd name="T86" fmla="*/ 1209 w 1209"/>
                <a:gd name="T87" fmla="*/ 587 h 58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09" h="587">
                  <a:moveTo>
                    <a:pt x="0" y="184"/>
                  </a:moveTo>
                  <a:lnTo>
                    <a:pt x="39" y="242"/>
                  </a:lnTo>
                  <a:lnTo>
                    <a:pt x="94" y="265"/>
                  </a:lnTo>
                  <a:lnTo>
                    <a:pt x="113" y="389"/>
                  </a:lnTo>
                  <a:lnTo>
                    <a:pt x="282" y="439"/>
                  </a:lnTo>
                  <a:lnTo>
                    <a:pt x="353" y="526"/>
                  </a:lnTo>
                  <a:lnTo>
                    <a:pt x="494" y="522"/>
                  </a:lnTo>
                  <a:lnTo>
                    <a:pt x="651" y="587"/>
                  </a:lnTo>
                  <a:lnTo>
                    <a:pt x="856" y="526"/>
                  </a:lnTo>
                  <a:lnTo>
                    <a:pt x="920" y="477"/>
                  </a:lnTo>
                  <a:lnTo>
                    <a:pt x="920" y="408"/>
                  </a:lnTo>
                  <a:lnTo>
                    <a:pt x="979" y="416"/>
                  </a:lnTo>
                  <a:lnTo>
                    <a:pt x="1110" y="318"/>
                  </a:lnTo>
                  <a:lnTo>
                    <a:pt x="1209" y="312"/>
                  </a:lnTo>
                  <a:lnTo>
                    <a:pt x="1162" y="238"/>
                  </a:lnTo>
                  <a:lnTo>
                    <a:pt x="1065" y="257"/>
                  </a:lnTo>
                  <a:lnTo>
                    <a:pt x="1064" y="174"/>
                  </a:lnTo>
                  <a:lnTo>
                    <a:pt x="1088" y="127"/>
                  </a:lnTo>
                  <a:lnTo>
                    <a:pt x="1018" y="115"/>
                  </a:lnTo>
                  <a:lnTo>
                    <a:pt x="838" y="167"/>
                  </a:lnTo>
                  <a:lnTo>
                    <a:pt x="677" y="90"/>
                  </a:lnTo>
                  <a:lnTo>
                    <a:pt x="576" y="101"/>
                  </a:lnTo>
                  <a:lnTo>
                    <a:pt x="539" y="39"/>
                  </a:lnTo>
                  <a:lnTo>
                    <a:pt x="439" y="0"/>
                  </a:lnTo>
                  <a:lnTo>
                    <a:pt x="386" y="42"/>
                  </a:lnTo>
                  <a:lnTo>
                    <a:pt x="383" y="126"/>
                  </a:lnTo>
                  <a:lnTo>
                    <a:pt x="153" y="89"/>
                  </a:lnTo>
                  <a:lnTo>
                    <a:pt x="0" y="18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59" name="Freeform 375">
              <a:extLst>
                <a:ext uri="{FF2B5EF4-FFF2-40B4-BE49-F238E27FC236}">
                  <a16:creationId xmlns:a16="http://schemas.microsoft.com/office/drawing/2014/main" id="{2107F04F-2128-4DDB-B611-FB63A782B9D4}"/>
                </a:ext>
              </a:extLst>
            </p:cNvPr>
            <p:cNvSpPr>
              <a:spLocks/>
            </p:cNvSpPr>
            <p:nvPr/>
          </p:nvSpPr>
          <p:spPr bwMode="auto">
            <a:xfrm>
              <a:off x="2215932" y="3456889"/>
              <a:ext cx="141517" cy="173438"/>
            </a:xfrm>
            <a:custGeom>
              <a:avLst/>
              <a:gdLst>
                <a:gd name="T0" fmla="*/ 0 w 294"/>
                <a:gd name="T1" fmla="*/ 6 h 383"/>
                <a:gd name="T2" fmla="*/ 1 w 294"/>
                <a:gd name="T3" fmla="*/ 9 h 383"/>
                <a:gd name="T4" fmla="*/ 3 w 294"/>
                <a:gd name="T5" fmla="*/ 9 h 383"/>
                <a:gd name="T6" fmla="*/ 5 w 294"/>
                <a:gd name="T7" fmla="*/ 6 h 383"/>
                <a:gd name="T8" fmla="*/ 5 w 294"/>
                <a:gd name="T9" fmla="*/ 5 h 383"/>
                <a:gd name="T10" fmla="*/ 7 w 294"/>
                <a:gd name="T11" fmla="*/ 3 h 383"/>
                <a:gd name="T12" fmla="*/ 7 w 294"/>
                <a:gd name="T13" fmla="*/ 3 h 383"/>
                <a:gd name="T14" fmla="*/ 6 w 294"/>
                <a:gd name="T15" fmla="*/ 1 h 383"/>
                <a:gd name="T16" fmla="*/ 4 w 294"/>
                <a:gd name="T17" fmla="*/ 0 h 383"/>
                <a:gd name="T18" fmla="*/ 3 w 294"/>
                <a:gd name="T19" fmla="*/ 0 h 383"/>
                <a:gd name="T20" fmla="*/ 4 w 294"/>
                <a:gd name="T21" fmla="*/ 1 h 383"/>
                <a:gd name="T22" fmla="*/ 3 w 294"/>
                <a:gd name="T23" fmla="*/ 2 h 383"/>
                <a:gd name="T24" fmla="*/ 3 w 294"/>
                <a:gd name="T25" fmla="*/ 3 h 383"/>
                <a:gd name="T26" fmla="*/ 3 w 294"/>
                <a:gd name="T27" fmla="*/ 5 h 383"/>
                <a:gd name="T28" fmla="*/ 0 w 294"/>
                <a:gd name="T29" fmla="*/ 6 h 3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4"/>
                <a:gd name="T46" fmla="*/ 0 h 383"/>
                <a:gd name="T47" fmla="*/ 294 w 294"/>
                <a:gd name="T48" fmla="*/ 383 h 3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4" h="383">
                  <a:moveTo>
                    <a:pt x="0" y="270"/>
                  </a:moveTo>
                  <a:lnTo>
                    <a:pt x="40" y="383"/>
                  </a:lnTo>
                  <a:lnTo>
                    <a:pt x="109" y="364"/>
                  </a:lnTo>
                  <a:lnTo>
                    <a:pt x="218" y="269"/>
                  </a:lnTo>
                  <a:lnTo>
                    <a:pt x="217" y="223"/>
                  </a:lnTo>
                  <a:lnTo>
                    <a:pt x="289" y="139"/>
                  </a:lnTo>
                  <a:lnTo>
                    <a:pt x="294" y="114"/>
                  </a:lnTo>
                  <a:lnTo>
                    <a:pt x="255" y="64"/>
                  </a:lnTo>
                  <a:lnTo>
                    <a:pt x="164" y="0"/>
                  </a:lnTo>
                  <a:lnTo>
                    <a:pt x="141" y="1"/>
                  </a:lnTo>
                  <a:lnTo>
                    <a:pt x="153" y="36"/>
                  </a:lnTo>
                  <a:lnTo>
                    <a:pt x="122" y="101"/>
                  </a:lnTo>
                  <a:lnTo>
                    <a:pt x="141" y="134"/>
                  </a:lnTo>
                  <a:lnTo>
                    <a:pt x="111" y="226"/>
                  </a:lnTo>
                  <a:lnTo>
                    <a:pt x="0" y="27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60" name="Freeform 376">
              <a:extLst>
                <a:ext uri="{FF2B5EF4-FFF2-40B4-BE49-F238E27FC236}">
                  <a16:creationId xmlns:a16="http://schemas.microsoft.com/office/drawing/2014/main" id="{A0D8F3AE-65F3-4B50-A725-DD34CE595001}"/>
                </a:ext>
              </a:extLst>
            </p:cNvPr>
            <p:cNvSpPr>
              <a:spLocks/>
            </p:cNvSpPr>
            <p:nvPr/>
          </p:nvSpPr>
          <p:spPr bwMode="auto">
            <a:xfrm>
              <a:off x="2731457" y="3340733"/>
              <a:ext cx="144886" cy="82741"/>
            </a:xfrm>
            <a:custGeom>
              <a:avLst/>
              <a:gdLst>
                <a:gd name="T0" fmla="*/ 0 w 305"/>
                <a:gd name="T1" fmla="*/ 2 h 184"/>
                <a:gd name="T2" fmla="*/ 1 w 305"/>
                <a:gd name="T3" fmla="*/ 0 h 184"/>
                <a:gd name="T4" fmla="*/ 4 w 305"/>
                <a:gd name="T5" fmla="*/ 1 h 184"/>
                <a:gd name="T6" fmla="*/ 5 w 305"/>
                <a:gd name="T7" fmla="*/ 3 h 184"/>
                <a:gd name="T8" fmla="*/ 7 w 305"/>
                <a:gd name="T9" fmla="*/ 3 h 184"/>
                <a:gd name="T10" fmla="*/ 7 w 305"/>
                <a:gd name="T11" fmla="*/ 4 h 184"/>
                <a:gd name="T12" fmla="*/ 2 w 305"/>
                <a:gd name="T13" fmla="*/ 3 h 184"/>
                <a:gd name="T14" fmla="*/ 0 w 305"/>
                <a:gd name="T15" fmla="*/ 2 h 184"/>
                <a:gd name="T16" fmla="*/ 0 60000 65536"/>
                <a:gd name="T17" fmla="*/ 0 60000 65536"/>
                <a:gd name="T18" fmla="*/ 0 60000 65536"/>
                <a:gd name="T19" fmla="*/ 0 60000 65536"/>
                <a:gd name="T20" fmla="*/ 0 60000 65536"/>
                <a:gd name="T21" fmla="*/ 0 60000 65536"/>
                <a:gd name="T22" fmla="*/ 0 60000 65536"/>
                <a:gd name="T23" fmla="*/ 0 60000 65536"/>
                <a:gd name="T24" fmla="*/ 0 w 305"/>
                <a:gd name="T25" fmla="*/ 0 h 184"/>
                <a:gd name="T26" fmla="*/ 305 w 305"/>
                <a:gd name="T27" fmla="*/ 184 h 1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5" h="184">
                  <a:moveTo>
                    <a:pt x="0" y="72"/>
                  </a:moveTo>
                  <a:lnTo>
                    <a:pt x="39" y="0"/>
                  </a:lnTo>
                  <a:lnTo>
                    <a:pt x="158" y="46"/>
                  </a:lnTo>
                  <a:lnTo>
                    <a:pt x="223" y="117"/>
                  </a:lnTo>
                  <a:lnTo>
                    <a:pt x="305" y="117"/>
                  </a:lnTo>
                  <a:lnTo>
                    <a:pt x="302" y="184"/>
                  </a:lnTo>
                  <a:lnTo>
                    <a:pt x="102" y="141"/>
                  </a:lnTo>
                  <a:lnTo>
                    <a:pt x="0" y="7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61" name="Freeform 377">
              <a:extLst>
                <a:ext uri="{FF2B5EF4-FFF2-40B4-BE49-F238E27FC236}">
                  <a16:creationId xmlns:a16="http://schemas.microsoft.com/office/drawing/2014/main" id="{3BD93CC5-5C0F-48DF-A87B-320165BA494A}"/>
                </a:ext>
              </a:extLst>
            </p:cNvPr>
            <p:cNvSpPr>
              <a:spLocks/>
            </p:cNvSpPr>
            <p:nvPr/>
          </p:nvSpPr>
          <p:spPr bwMode="auto">
            <a:xfrm>
              <a:off x="1326398" y="2787003"/>
              <a:ext cx="65704" cy="68421"/>
            </a:xfrm>
            <a:custGeom>
              <a:avLst/>
              <a:gdLst>
                <a:gd name="T0" fmla="*/ 0 w 138"/>
                <a:gd name="T1" fmla="*/ 3 h 148"/>
                <a:gd name="T2" fmla="*/ 1 w 138"/>
                <a:gd name="T3" fmla="*/ 2 h 148"/>
                <a:gd name="T4" fmla="*/ 1 w 138"/>
                <a:gd name="T5" fmla="*/ 2 h 148"/>
                <a:gd name="T6" fmla="*/ 1 w 138"/>
                <a:gd name="T7" fmla="*/ 1 h 148"/>
                <a:gd name="T8" fmla="*/ 2 w 138"/>
                <a:gd name="T9" fmla="*/ 1 h 148"/>
                <a:gd name="T10" fmla="*/ 2 w 138"/>
                <a:gd name="T11" fmla="*/ 0 h 148"/>
                <a:gd name="T12" fmla="*/ 3 w 138"/>
                <a:gd name="T13" fmla="*/ 0 h 148"/>
                <a:gd name="T14" fmla="*/ 3 w 138"/>
                <a:gd name="T15" fmla="*/ 1 h 148"/>
                <a:gd name="T16" fmla="*/ 2 w 138"/>
                <a:gd name="T17" fmla="*/ 2 h 148"/>
                <a:gd name="T18" fmla="*/ 2 w 138"/>
                <a:gd name="T19" fmla="*/ 3 h 148"/>
                <a:gd name="T20" fmla="*/ 1 w 138"/>
                <a:gd name="T21" fmla="*/ 3 h 148"/>
                <a:gd name="T22" fmla="*/ 0 w 138"/>
                <a:gd name="T23" fmla="*/ 3 h 1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8"/>
                <a:gd name="T37" fmla="*/ 0 h 148"/>
                <a:gd name="T38" fmla="*/ 138 w 138"/>
                <a:gd name="T39" fmla="*/ 148 h 1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8" h="148">
                  <a:moveTo>
                    <a:pt x="0" y="111"/>
                  </a:moveTo>
                  <a:lnTo>
                    <a:pt x="54" y="92"/>
                  </a:lnTo>
                  <a:lnTo>
                    <a:pt x="29" y="76"/>
                  </a:lnTo>
                  <a:lnTo>
                    <a:pt x="53" y="23"/>
                  </a:lnTo>
                  <a:lnTo>
                    <a:pt x="75" y="57"/>
                  </a:lnTo>
                  <a:lnTo>
                    <a:pt x="76" y="0"/>
                  </a:lnTo>
                  <a:lnTo>
                    <a:pt x="138" y="0"/>
                  </a:lnTo>
                  <a:lnTo>
                    <a:pt x="134" y="57"/>
                  </a:lnTo>
                  <a:lnTo>
                    <a:pt x="93" y="79"/>
                  </a:lnTo>
                  <a:lnTo>
                    <a:pt x="95" y="148"/>
                  </a:lnTo>
                  <a:lnTo>
                    <a:pt x="57" y="106"/>
                  </a:lnTo>
                  <a:lnTo>
                    <a:pt x="0" y="11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62" name="Freeform 378">
              <a:extLst>
                <a:ext uri="{FF2B5EF4-FFF2-40B4-BE49-F238E27FC236}">
                  <a16:creationId xmlns:a16="http://schemas.microsoft.com/office/drawing/2014/main" id="{02062B0A-BD39-4619-9327-3DD00842992C}"/>
                </a:ext>
              </a:extLst>
            </p:cNvPr>
            <p:cNvSpPr>
              <a:spLocks/>
            </p:cNvSpPr>
            <p:nvPr/>
          </p:nvSpPr>
          <p:spPr bwMode="auto">
            <a:xfrm>
              <a:off x="4313412" y="4823711"/>
              <a:ext cx="143201" cy="144797"/>
            </a:xfrm>
            <a:custGeom>
              <a:avLst/>
              <a:gdLst>
                <a:gd name="T0" fmla="*/ 0 w 298"/>
                <a:gd name="T1" fmla="*/ 6 h 322"/>
                <a:gd name="T2" fmla="*/ 1 w 298"/>
                <a:gd name="T3" fmla="*/ 4 h 322"/>
                <a:gd name="T4" fmla="*/ 4 w 298"/>
                <a:gd name="T5" fmla="*/ 3 h 322"/>
                <a:gd name="T6" fmla="*/ 5 w 298"/>
                <a:gd name="T7" fmla="*/ 0 h 322"/>
                <a:gd name="T8" fmla="*/ 6 w 298"/>
                <a:gd name="T9" fmla="*/ 1 h 322"/>
                <a:gd name="T10" fmla="*/ 7 w 298"/>
                <a:gd name="T11" fmla="*/ 0 h 322"/>
                <a:gd name="T12" fmla="*/ 7 w 298"/>
                <a:gd name="T13" fmla="*/ 1 h 322"/>
                <a:gd name="T14" fmla="*/ 6 w 298"/>
                <a:gd name="T15" fmla="*/ 3 h 322"/>
                <a:gd name="T16" fmla="*/ 6 w 298"/>
                <a:gd name="T17" fmla="*/ 4 h 322"/>
                <a:gd name="T18" fmla="*/ 4 w 298"/>
                <a:gd name="T19" fmla="*/ 4 h 322"/>
                <a:gd name="T20" fmla="*/ 4 w 298"/>
                <a:gd name="T21" fmla="*/ 6 h 322"/>
                <a:gd name="T22" fmla="*/ 2 w 298"/>
                <a:gd name="T23" fmla="*/ 7 h 322"/>
                <a:gd name="T24" fmla="*/ 0 w 298"/>
                <a:gd name="T25" fmla="*/ 6 h 3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8"/>
                <a:gd name="T40" fmla="*/ 0 h 322"/>
                <a:gd name="T41" fmla="*/ 298 w 298"/>
                <a:gd name="T42" fmla="*/ 322 h 3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8" h="322">
                  <a:moveTo>
                    <a:pt x="0" y="281"/>
                  </a:moveTo>
                  <a:lnTo>
                    <a:pt x="63" y="182"/>
                  </a:lnTo>
                  <a:lnTo>
                    <a:pt x="172" y="109"/>
                  </a:lnTo>
                  <a:lnTo>
                    <a:pt x="223" y="0"/>
                  </a:lnTo>
                  <a:lnTo>
                    <a:pt x="256" y="32"/>
                  </a:lnTo>
                  <a:lnTo>
                    <a:pt x="293" y="17"/>
                  </a:lnTo>
                  <a:lnTo>
                    <a:pt x="298" y="55"/>
                  </a:lnTo>
                  <a:lnTo>
                    <a:pt x="242" y="134"/>
                  </a:lnTo>
                  <a:lnTo>
                    <a:pt x="252" y="167"/>
                  </a:lnTo>
                  <a:lnTo>
                    <a:pt x="190" y="180"/>
                  </a:lnTo>
                  <a:lnTo>
                    <a:pt x="161" y="289"/>
                  </a:lnTo>
                  <a:lnTo>
                    <a:pt x="96" y="322"/>
                  </a:lnTo>
                  <a:lnTo>
                    <a:pt x="0" y="28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63" name="Freeform 379">
              <a:extLst>
                <a:ext uri="{FF2B5EF4-FFF2-40B4-BE49-F238E27FC236}">
                  <a16:creationId xmlns:a16="http://schemas.microsoft.com/office/drawing/2014/main" id="{C0349CF6-D09C-49D0-9DFF-96ABF47B4DAC}"/>
                </a:ext>
              </a:extLst>
            </p:cNvPr>
            <p:cNvSpPr>
              <a:spLocks/>
            </p:cNvSpPr>
            <p:nvPr/>
          </p:nvSpPr>
          <p:spPr bwMode="auto">
            <a:xfrm>
              <a:off x="4426289" y="4680505"/>
              <a:ext cx="106138" cy="160709"/>
            </a:xfrm>
            <a:custGeom>
              <a:avLst/>
              <a:gdLst>
                <a:gd name="T0" fmla="*/ 0 w 221"/>
                <a:gd name="T1" fmla="*/ 0 h 353"/>
                <a:gd name="T2" fmla="*/ 1 w 221"/>
                <a:gd name="T3" fmla="*/ 1 h 353"/>
                <a:gd name="T4" fmla="*/ 2 w 221"/>
                <a:gd name="T5" fmla="*/ 3 h 353"/>
                <a:gd name="T6" fmla="*/ 3 w 221"/>
                <a:gd name="T7" fmla="*/ 3 h 353"/>
                <a:gd name="T8" fmla="*/ 3 w 221"/>
                <a:gd name="T9" fmla="*/ 3 h 353"/>
                <a:gd name="T10" fmla="*/ 3 w 221"/>
                <a:gd name="T11" fmla="*/ 4 h 353"/>
                <a:gd name="T12" fmla="*/ 5 w 221"/>
                <a:gd name="T13" fmla="*/ 4 h 353"/>
                <a:gd name="T14" fmla="*/ 5 w 221"/>
                <a:gd name="T15" fmla="*/ 5 h 353"/>
                <a:gd name="T16" fmla="*/ 4 w 221"/>
                <a:gd name="T17" fmla="*/ 6 h 353"/>
                <a:gd name="T18" fmla="*/ 3 w 221"/>
                <a:gd name="T19" fmla="*/ 8 h 353"/>
                <a:gd name="T20" fmla="*/ 2 w 221"/>
                <a:gd name="T21" fmla="*/ 8 h 353"/>
                <a:gd name="T22" fmla="*/ 2 w 221"/>
                <a:gd name="T23" fmla="*/ 7 h 353"/>
                <a:gd name="T24" fmla="*/ 1 w 221"/>
                <a:gd name="T25" fmla="*/ 6 h 353"/>
                <a:gd name="T26" fmla="*/ 2 w 221"/>
                <a:gd name="T27" fmla="*/ 4 h 353"/>
                <a:gd name="T28" fmla="*/ 2 w 221"/>
                <a:gd name="T29" fmla="*/ 3 h 353"/>
                <a:gd name="T30" fmla="*/ 0 w 221"/>
                <a:gd name="T31" fmla="*/ 0 h 3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21"/>
                <a:gd name="T49" fmla="*/ 0 h 353"/>
                <a:gd name="T50" fmla="*/ 221 w 221"/>
                <a:gd name="T51" fmla="*/ 353 h 3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21" h="353">
                  <a:moveTo>
                    <a:pt x="0" y="0"/>
                  </a:moveTo>
                  <a:lnTo>
                    <a:pt x="63" y="39"/>
                  </a:lnTo>
                  <a:lnTo>
                    <a:pt x="75" y="117"/>
                  </a:lnTo>
                  <a:lnTo>
                    <a:pt x="104" y="139"/>
                  </a:lnTo>
                  <a:lnTo>
                    <a:pt x="119" y="106"/>
                  </a:lnTo>
                  <a:lnTo>
                    <a:pt x="132" y="161"/>
                  </a:lnTo>
                  <a:lnTo>
                    <a:pt x="221" y="161"/>
                  </a:lnTo>
                  <a:lnTo>
                    <a:pt x="204" y="238"/>
                  </a:lnTo>
                  <a:lnTo>
                    <a:pt x="159" y="250"/>
                  </a:lnTo>
                  <a:lnTo>
                    <a:pt x="120" y="351"/>
                  </a:lnTo>
                  <a:lnTo>
                    <a:pt x="78" y="353"/>
                  </a:lnTo>
                  <a:lnTo>
                    <a:pt x="96" y="316"/>
                  </a:lnTo>
                  <a:lnTo>
                    <a:pt x="41" y="244"/>
                  </a:lnTo>
                  <a:lnTo>
                    <a:pt x="86" y="179"/>
                  </a:lnTo>
                  <a:lnTo>
                    <a:pt x="78" y="127"/>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64" name="Freeform 380">
              <a:extLst>
                <a:ext uri="{FF2B5EF4-FFF2-40B4-BE49-F238E27FC236}">
                  <a16:creationId xmlns:a16="http://schemas.microsoft.com/office/drawing/2014/main" id="{F582AB13-F637-415D-82BB-4984375156D9}"/>
                </a:ext>
              </a:extLst>
            </p:cNvPr>
            <p:cNvSpPr>
              <a:spLocks/>
            </p:cNvSpPr>
            <p:nvPr/>
          </p:nvSpPr>
          <p:spPr bwMode="auto">
            <a:xfrm>
              <a:off x="1355038" y="2231682"/>
              <a:ext cx="473407" cy="418480"/>
            </a:xfrm>
            <a:custGeom>
              <a:avLst/>
              <a:gdLst>
                <a:gd name="T0" fmla="*/ 0 w 989"/>
                <a:gd name="T1" fmla="*/ 17 h 922"/>
                <a:gd name="T2" fmla="*/ 2 w 989"/>
                <a:gd name="T3" fmla="*/ 17 h 922"/>
                <a:gd name="T4" fmla="*/ 1 w 989"/>
                <a:gd name="T5" fmla="*/ 18 h 922"/>
                <a:gd name="T6" fmla="*/ 2 w 989"/>
                <a:gd name="T7" fmla="*/ 18 h 922"/>
                <a:gd name="T8" fmla="*/ 1 w 989"/>
                <a:gd name="T9" fmla="*/ 19 h 922"/>
                <a:gd name="T10" fmla="*/ 3 w 989"/>
                <a:gd name="T11" fmla="*/ 21 h 922"/>
                <a:gd name="T12" fmla="*/ 5 w 989"/>
                <a:gd name="T13" fmla="*/ 19 h 922"/>
                <a:gd name="T14" fmla="*/ 7 w 989"/>
                <a:gd name="T15" fmla="*/ 19 h 922"/>
                <a:gd name="T16" fmla="*/ 7 w 989"/>
                <a:gd name="T17" fmla="*/ 17 h 922"/>
                <a:gd name="T18" fmla="*/ 6 w 989"/>
                <a:gd name="T19" fmla="*/ 13 h 922"/>
                <a:gd name="T20" fmla="*/ 8 w 989"/>
                <a:gd name="T21" fmla="*/ 11 h 922"/>
                <a:gd name="T22" fmla="*/ 10 w 989"/>
                <a:gd name="T23" fmla="*/ 7 h 922"/>
                <a:gd name="T24" fmla="*/ 11 w 989"/>
                <a:gd name="T25" fmla="*/ 5 h 922"/>
                <a:gd name="T26" fmla="*/ 13 w 989"/>
                <a:gd name="T27" fmla="*/ 5 h 922"/>
                <a:gd name="T28" fmla="*/ 14 w 989"/>
                <a:gd name="T29" fmla="*/ 4 h 922"/>
                <a:gd name="T30" fmla="*/ 15 w 989"/>
                <a:gd name="T31" fmla="*/ 4 h 922"/>
                <a:gd name="T32" fmla="*/ 18 w 989"/>
                <a:gd name="T33" fmla="*/ 4 h 922"/>
                <a:gd name="T34" fmla="*/ 20 w 989"/>
                <a:gd name="T35" fmla="*/ 2 h 922"/>
                <a:gd name="T36" fmla="*/ 21 w 989"/>
                <a:gd name="T37" fmla="*/ 4 h 922"/>
                <a:gd name="T38" fmla="*/ 22 w 989"/>
                <a:gd name="T39" fmla="*/ 3 h 922"/>
                <a:gd name="T40" fmla="*/ 21 w 989"/>
                <a:gd name="T41" fmla="*/ 2 h 922"/>
                <a:gd name="T42" fmla="*/ 21 w 989"/>
                <a:gd name="T43" fmla="*/ 0 h 922"/>
                <a:gd name="T44" fmla="*/ 20 w 989"/>
                <a:gd name="T45" fmla="*/ 0 h 922"/>
                <a:gd name="T46" fmla="*/ 19 w 989"/>
                <a:gd name="T47" fmla="*/ 1 h 922"/>
                <a:gd name="T48" fmla="*/ 19 w 989"/>
                <a:gd name="T49" fmla="*/ 0 h 922"/>
                <a:gd name="T50" fmla="*/ 18 w 989"/>
                <a:gd name="T51" fmla="*/ 0 h 922"/>
                <a:gd name="T52" fmla="*/ 16 w 989"/>
                <a:gd name="T53" fmla="*/ 2 h 922"/>
                <a:gd name="T54" fmla="*/ 15 w 989"/>
                <a:gd name="T55" fmla="*/ 3 h 922"/>
                <a:gd name="T56" fmla="*/ 13 w 989"/>
                <a:gd name="T57" fmla="*/ 3 h 922"/>
                <a:gd name="T58" fmla="*/ 13 w 989"/>
                <a:gd name="T59" fmla="*/ 3 h 922"/>
                <a:gd name="T60" fmla="*/ 13 w 989"/>
                <a:gd name="T61" fmla="*/ 3 h 922"/>
                <a:gd name="T62" fmla="*/ 11 w 989"/>
                <a:gd name="T63" fmla="*/ 4 h 922"/>
                <a:gd name="T64" fmla="*/ 11 w 989"/>
                <a:gd name="T65" fmla="*/ 5 h 922"/>
                <a:gd name="T66" fmla="*/ 9 w 989"/>
                <a:gd name="T67" fmla="*/ 6 h 922"/>
                <a:gd name="T68" fmla="*/ 7 w 989"/>
                <a:gd name="T69" fmla="*/ 8 h 922"/>
                <a:gd name="T70" fmla="*/ 4 w 989"/>
                <a:gd name="T71" fmla="*/ 13 h 922"/>
                <a:gd name="T72" fmla="*/ 5 w 989"/>
                <a:gd name="T73" fmla="*/ 13 h 922"/>
                <a:gd name="T74" fmla="*/ 2 w 989"/>
                <a:gd name="T75" fmla="*/ 14 h 922"/>
                <a:gd name="T76" fmla="*/ 1 w 989"/>
                <a:gd name="T77" fmla="*/ 15 h 922"/>
                <a:gd name="T78" fmla="*/ 0 w 989"/>
                <a:gd name="T79" fmla="*/ 15 h 922"/>
                <a:gd name="T80" fmla="*/ 0 w 989"/>
                <a:gd name="T81" fmla="*/ 16 h 92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89"/>
                <a:gd name="T124" fmla="*/ 0 h 922"/>
                <a:gd name="T125" fmla="*/ 989 w 989"/>
                <a:gd name="T126" fmla="*/ 922 h 92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89" h="922">
                  <a:moveTo>
                    <a:pt x="0" y="688"/>
                  </a:moveTo>
                  <a:lnTo>
                    <a:pt x="4" y="727"/>
                  </a:lnTo>
                  <a:lnTo>
                    <a:pt x="91" y="702"/>
                  </a:lnTo>
                  <a:lnTo>
                    <a:pt x="97" y="717"/>
                  </a:lnTo>
                  <a:lnTo>
                    <a:pt x="3" y="741"/>
                  </a:lnTo>
                  <a:lnTo>
                    <a:pt x="27" y="757"/>
                  </a:lnTo>
                  <a:lnTo>
                    <a:pt x="17" y="807"/>
                  </a:lnTo>
                  <a:lnTo>
                    <a:pt x="80" y="764"/>
                  </a:lnTo>
                  <a:lnTo>
                    <a:pt x="12" y="834"/>
                  </a:lnTo>
                  <a:lnTo>
                    <a:pt x="50" y="834"/>
                  </a:lnTo>
                  <a:lnTo>
                    <a:pt x="27" y="895"/>
                  </a:lnTo>
                  <a:lnTo>
                    <a:pt x="121" y="922"/>
                  </a:lnTo>
                  <a:lnTo>
                    <a:pt x="196" y="863"/>
                  </a:lnTo>
                  <a:lnTo>
                    <a:pt x="213" y="809"/>
                  </a:lnTo>
                  <a:lnTo>
                    <a:pt x="235" y="863"/>
                  </a:lnTo>
                  <a:lnTo>
                    <a:pt x="281" y="795"/>
                  </a:lnTo>
                  <a:lnTo>
                    <a:pt x="270" y="737"/>
                  </a:lnTo>
                  <a:lnTo>
                    <a:pt x="292" y="712"/>
                  </a:lnTo>
                  <a:lnTo>
                    <a:pt x="270" y="685"/>
                  </a:lnTo>
                  <a:lnTo>
                    <a:pt x="277" y="553"/>
                  </a:lnTo>
                  <a:lnTo>
                    <a:pt x="344" y="523"/>
                  </a:lnTo>
                  <a:lnTo>
                    <a:pt x="332" y="483"/>
                  </a:lnTo>
                  <a:lnTo>
                    <a:pt x="364" y="381"/>
                  </a:lnTo>
                  <a:lnTo>
                    <a:pt x="431" y="309"/>
                  </a:lnTo>
                  <a:lnTo>
                    <a:pt x="443" y="249"/>
                  </a:lnTo>
                  <a:lnTo>
                    <a:pt x="488" y="238"/>
                  </a:lnTo>
                  <a:lnTo>
                    <a:pt x="505" y="198"/>
                  </a:lnTo>
                  <a:lnTo>
                    <a:pt x="573" y="207"/>
                  </a:lnTo>
                  <a:lnTo>
                    <a:pt x="574" y="159"/>
                  </a:lnTo>
                  <a:lnTo>
                    <a:pt x="593" y="159"/>
                  </a:lnTo>
                  <a:lnTo>
                    <a:pt x="620" y="138"/>
                  </a:lnTo>
                  <a:lnTo>
                    <a:pt x="665" y="180"/>
                  </a:lnTo>
                  <a:lnTo>
                    <a:pt x="744" y="188"/>
                  </a:lnTo>
                  <a:lnTo>
                    <a:pt x="789" y="162"/>
                  </a:lnTo>
                  <a:lnTo>
                    <a:pt x="801" y="100"/>
                  </a:lnTo>
                  <a:lnTo>
                    <a:pt x="877" y="83"/>
                  </a:lnTo>
                  <a:lnTo>
                    <a:pt x="917" y="108"/>
                  </a:lnTo>
                  <a:lnTo>
                    <a:pt x="912" y="159"/>
                  </a:lnTo>
                  <a:lnTo>
                    <a:pt x="986" y="100"/>
                  </a:lnTo>
                  <a:lnTo>
                    <a:pt x="941" y="109"/>
                  </a:lnTo>
                  <a:lnTo>
                    <a:pt x="952" y="96"/>
                  </a:lnTo>
                  <a:lnTo>
                    <a:pt x="900" y="79"/>
                  </a:lnTo>
                  <a:lnTo>
                    <a:pt x="989" y="51"/>
                  </a:lnTo>
                  <a:lnTo>
                    <a:pt x="917" y="16"/>
                  </a:lnTo>
                  <a:lnTo>
                    <a:pt x="872" y="51"/>
                  </a:lnTo>
                  <a:lnTo>
                    <a:pt x="896" y="4"/>
                  </a:lnTo>
                  <a:lnTo>
                    <a:pt x="861" y="0"/>
                  </a:lnTo>
                  <a:lnTo>
                    <a:pt x="838" y="51"/>
                  </a:lnTo>
                  <a:lnTo>
                    <a:pt x="823" y="55"/>
                  </a:lnTo>
                  <a:lnTo>
                    <a:pt x="823" y="10"/>
                  </a:lnTo>
                  <a:lnTo>
                    <a:pt x="761" y="83"/>
                  </a:lnTo>
                  <a:lnTo>
                    <a:pt x="792" y="17"/>
                  </a:lnTo>
                  <a:lnTo>
                    <a:pt x="761" y="8"/>
                  </a:lnTo>
                  <a:lnTo>
                    <a:pt x="693" y="88"/>
                  </a:lnTo>
                  <a:lnTo>
                    <a:pt x="630" y="62"/>
                  </a:lnTo>
                  <a:lnTo>
                    <a:pt x="646" y="108"/>
                  </a:lnTo>
                  <a:lnTo>
                    <a:pt x="620" y="83"/>
                  </a:lnTo>
                  <a:lnTo>
                    <a:pt x="574" y="140"/>
                  </a:lnTo>
                  <a:lnTo>
                    <a:pt x="580" y="93"/>
                  </a:lnTo>
                  <a:lnTo>
                    <a:pt x="557" y="132"/>
                  </a:lnTo>
                  <a:lnTo>
                    <a:pt x="535" y="105"/>
                  </a:lnTo>
                  <a:lnTo>
                    <a:pt x="550" y="144"/>
                  </a:lnTo>
                  <a:lnTo>
                    <a:pt x="500" y="128"/>
                  </a:lnTo>
                  <a:lnTo>
                    <a:pt x="483" y="181"/>
                  </a:lnTo>
                  <a:lnTo>
                    <a:pt x="438" y="203"/>
                  </a:lnTo>
                  <a:lnTo>
                    <a:pt x="480" y="205"/>
                  </a:lnTo>
                  <a:lnTo>
                    <a:pt x="401" y="234"/>
                  </a:lnTo>
                  <a:lnTo>
                    <a:pt x="387" y="273"/>
                  </a:lnTo>
                  <a:lnTo>
                    <a:pt x="414" y="273"/>
                  </a:lnTo>
                  <a:lnTo>
                    <a:pt x="317" y="336"/>
                  </a:lnTo>
                  <a:lnTo>
                    <a:pt x="283" y="446"/>
                  </a:lnTo>
                  <a:lnTo>
                    <a:pt x="175" y="537"/>
                  </a:lnTo>
                  <a:lnTo>
                    <a:pt x="196" y="560"/>
                  </a:lnTo>
                  <a:lnTo>
                    <a:pt x="238" y="543"/>
                  </a:lnTo>
                  <a:lnTo>
                    <a:pt x="134" y="570"/>
                  </a:lnTo>
                  <a:lnTo>
                    <a:pt x="80" y="607"/>
                  </a:lnTo>
                  <a:lnTo>
                    <a:pt x="91" y="629"/>
                  </a:lnTo>
                  <a:lnTo>
                    <a:pt x="52" y="629"/>
                  </a:lnTo>
                  <a:lnTo>
                    <a:pt x="56" y="657"/>
                  </a:lnTo>
                  <a:lnTo>
                    <a:pt x="5" y="657"/>
                  </a:lnTo>
                  <a:lnTo>
                    <a:pt x="52" y="673"/>
                  </a:lnTo>
                  <a:lnTo>
                    <a:pt x="0" y="68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65" name="Freeform 381">
              <a:extLst>
                <a:ext uri="{FF2B5EF4-FFF2-40B4-BE49-F238E27FC236}">
                  <a16:creationId xmlns:a16="http://schemas.microsoft.com/office/drawing/2014/main" id="{0124ECA7-8D0D-4519-9F47-B0121EC6474A}"/>
                </a:ext>
              </a:extLst>
            </p:cNvPr>
            <p:cNvSpPr>
              <a:spLocks/>
            </p:cNvSpPr>
            <p:nvPr/>
          </p:nvSpPr>
          <p:spPr bwMode="auto">
            <a:xfrm>
              <a:off x="2379350" y="3187980"/>
              <a:ext cx="304935" cy="292777"/>
            </a:xfrm>
            <a:custGeom>
              <a:avLst/>
              <a:gdLst>
                <a:gd name="T0" fmla="*/ 0 w 636"/>
                <a:gd name="T1" fmla="*/ 8 h 645"/>
                <a:gd name="T2" fmla="*/ 1 w 636"/>
                <a:gd name="T3" fmla="*/ 9 h 645"/>
                <a:gd name="T4" fmla="*/ 5 w 636"/>
                <a:gd name="T5" fmla="*/ 8 h 645"/>
                <a:gd name="T6" fmla="*/ 5 w 636"/>
                <a:gd name="T7" fmla="*/ 7 h 645"/>
                <a:gd name="T8" fmla="*/ 7 w 636"/>
                <a:gd name="T9" fmla="*/ 6 h 645"/>
                <a:gd name="T10" fmla="*/ 7 w 636"/>
                <a:gd name="T11" fmla="*/ 5 h 645"/>
                <a:gd name="T12" fmla="*/ 8 w 636"/>
                <a:gd name="T13" fmla="*/ 4 h 645"/>
                <a:gd name="T14" fmla="*/ 8 w 636"/>
                <a:gd name="T15" fmla="*/ 4 h 645"/>
                <a:gd name="T16" fmla="*/ 9 w 636"/>
                <a:gd name="T17" fmla="*/ 3 h 645"/>
                <a:gd name="T18" fmla="*/ 9 w 636"/>
                <a:gd name="T19" fmla="*/ 2 h 645"/>
                <a:gd name="T20" fmla="*/ 9 w 636"/>
                <a:gd name="T21" fmla="*/ 1 h 645"/>
                <a:gd name="T22" fmla="*/ 12 w 636"/>
                <a:gd name="T23" fmla="*/ 0 h 645"/>
                <a:gd name="T24" fmla="*/ 15 w 636"/>
                <a:gd name="T25" fmla="*/ 2 h 645"/>
                <a:gd name="T26" fmla="*/ 14 w 636"/>
                <a:gd name="T27" fmla="*/ 3 h 645"/>
                <a:gd name="T28" fmla="*/ 11 w 636"/>
                <a:gd name="T29" fmla="*/ 3 h 645"/>
                <a:gd name="T30" fmla="*/ 11 w 636"/>
                <a:gd name="T31" fmla="*/ 4 h 645"/>
                <a:gd name="T32" fmla="*/ 13 w 636"/>
                <a:gd name="T33" fmla="*/ 5 h 645"/>
                <a:gd name="T34" fmla="*/ 12 w 636"/>
                <a:gd name="T35" fmla="*/ 6 h 645"/>
                <a:gd name="T36" fmla="*/ 12 w 636"/>
                <a:gd name="T37" fmla="*/ 7 h 645"/>
                <a:gd name="T38" fmla="*/ 9 w 636"/>
                <a:gd name="T39" fmla="*/ 11 h 645"/>
                <a:gd name="T40" fmla="*/ 9 w 636"/>
                <a:gd name="T41" fmla="*/ 10 h 645"/>
                <a:gd name="T42" fmla="*/ 7 w 636"/>
                <a:gd name="T43" fmla="*/ 11 h 645"/>
                <a:gd name="T44" fmla="*/ 9 w 636"/>
                <a:gd name="T45" fmla="*/ 14 h 645"/>
                <a:gd name="T46" fmla="*/ 7 w 636"/>
                <a:gd name="T47" fmla="*/ 14 h 645"/>
                <a:gd name="T48" fmla="*/ 6 w 636"/>
                <a:gd name="T49" fmla="*/ 15 h 645"/>
                <a:gd name="T50" fmla="*/ 5 w 636"/>
                <a:gd name="T51" fmla="*/ 13 h 645"/>
                <a:gd name="T52" fmla="*/ 1 w 636"/>
                <a:gd name="T53" fmla="*/ 13 h 645"/>
                <a:gd name="T54" fmla="*/ 2 w 636"/>
                <a:gd name="T55" fmla="*/ 11 h 645"/>
                <a:gd name="T56" fmla="*/ 0 w 636"/>
                <a:gd name="T57" fmla="*/ 8 h 64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36"/>
                <a:gd name="T88" fmla="*/ 0 h 645"/>
                <a:gd name="T89" fmla="*/ 636 w 636"/>
                <a:gd name="T90" fmla="*/ 645 h 64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36" h="645">
                  <a:moveTo>
                    <a:pt x="0" y="354"/>
                  </a:moveTo>
                  <a:lnTo>
                    <a:pt x="59" y="377"/>
                  </a:lnTo>
                  <a:lnTo>
                    <a:pt x="198" y="354"/>
                  </a:lnTo>
                  <a:lnTo>
                    <a:pt x="225" y="289"/>
                  </a:lnTo>
                  <a:lnTo>
                    <a:pt x="319" y="253"/>
                  </a:lnTo>
                  <a:lnTo>
                    <a:pt x="326" y="197"/>
                  </a:lnTo>
                  <a:lnTo>
                    <a:pt x="361" y="182"/>
                  </a:lnTo>
                  <a:lnTo>
                    <a:pt x="347" y="154"/>
                  </a:lnTo>
                  <a:lnTo>
                    <a:pt x="379" y="150"/>
                  </a:lnTo>
                  <a:lnTo>
                    <a:pt x="404" y="96"/>
                  </a:lnTo>
                  <a:lnTo>
                    <a:pt x="394" y="40"/>
                  </a:lnTo>
                  <a:lnTo>
                    <a:pt x="524" y="0"/>
                  </a:lnTo>
                  <a:lnTo>
                    <a:pt x="636" y="84"/>
                  </a:lnTo>
                  <a:lnTo>
                    <a:pt x="607" y="119"/>
                  </a:lnTo>
                  <a:lnTo>
                    <a:pt x="497" y="119"/>
                  </a:lnTo>
                  <a:lnTo>
                    <a:pt x="499" y="191"/>
                  </a:lnTo>
                  <a:lnTo>
                    <a:pt x="548" y="237"/>
                  </a:lnTo>
                  <a:lnTo>
                    <a:pt x="521" y="261"/>
                  </a:lnTo>
                  <a:lnTo>
                    <a:pt x="528" y="300"/>
                  </a:lnTo>
                  <a:lnTo>
                    <a:pt x="412" y="449"/>
                  </a:lnTo>
                  <a:lnTo>
                    <a:pt x="364" y="444"/>
                  </a:lnTo>
                  <a:lnTo>
                    <a:pt x="326" y="481"/>
                  </a:lnTo>
                  <a:lnTo>
                    <a:pt x="387" y="617"/>
                  </a:lnTo>
                  <a:lnTo>
                    <a:pt x="302" y="617"/>
                  </a:lnTo>
                  <a:lnTo>
                    <a:pt x="271" y="645"/>
                  </a:lnTo>
                  <a:lnTo>
                    <a:pt x="207" y="564"/>
                  </a:lnTo>
                  <a:lnTo>
                    <a:pt x="27" y="580"/>
                  </a:lnTo>
                  <a:lnTo>
                    <a:pt x="86" y="487"/>
                  </a:lnTo>
                  <a:lnTo>
                    <a:pt x="0" y="35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66" name="Freeform 382">
              <a:extLst>
                <a:ext uri="{FF2B5EF4-FFF2-40B4-BE49-F238E27FC236}">
                  <a16:creationId xmlns:a16="http://schemas.microsoft.com/office/drawing/2014/main" id="{DF247AFF-F621-40BF-B26A-F3B23BD5ACDB}"/>
                </a:ext>
              </a:extLst>
            </p:cNvPr>
            <p:cNvSpPr>
              <a:spLocks/>
            </p:cNvSpPr>
            <p:nvPr/>
          </p:nvSpPr>
          <p:spPr bwMode="auto">
            <a:xfrm>
              <a:off x="3850113" y="4016984"/>
              <a:ext cx="183635" cy="154344"/>
            </a:xfrm>
            <a:custGeom>
              <a:avLst/>
              <a:gdLst>
                <a:gd name="T0" fmla="*/ 0 w 380"/>
                <a:gd name="T1" fmla="*/ 0 h 340"/>
                <a:gd name="T2" fmla="*/ 0 w 380"/>
                <a:gd name="T3" fmla="*/ 7 h 340"/>
                <a:gd name="T4" fmla="*/ 2 w 380"/>
                <a:gd name="T5" fmla="*/ 7 h 340"/>
                <a:gd name="T6" fmla="*/ 3 w 380"/>
                <a:gd name="T7" fmla="*/ 5 h 340"/>
                <a:gd name="T8" fmla="*/ 5 w 380"/>
                <a:gd name="T9" fmla="*/ 6 h 340"/>
                <a:gd name="T10" fmla="*/ 6 w 380"/>
                <a:gd name="T11" fmla="*/ 8 h 340"/>
                <a:gd name="T12" fmla="*/ 9 w 380"/>
                <a:gd name="T13" fmla="*/ 8 h 340"/>
                <a:gd name="T14" fmla="*/ 6 w 380"/>
                <a:gd name="T15" fmla="*/ 5 h 340"/>
                <a:gd name="T16" fmla="*/ 6 w 380"/>
                <a:gd name="T17" fmla="*/ 3 h 340"/>
                <a:gd name="T18" fmla="*/ 4 w 380"/>
                <a:gd name="T19" fmla="*/ 3 h 340"/>
                <a:gd name="T20" fmla="*/ 3 w 380"/>
                <a:gd name="T21" fmla="*/ 1 h 340"/>
                <a:gd name="T22" fmla="*/ 0 w 380"/>
                <a:gd name="T23" fmla="*/ 0 h 3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80"/>
                <a:gd name="T37" fmla="*/ 0 h 340"/>
                <a:gd name="T38" fmla="*/ 380 w 380"/>
                <a:gd name="T39" fmla="*/ 340 h 34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80" h="340">
                  <a:moveTo>
                    <a:pt x="0" y="0"/>
                  </a:moveTo>
                  <a:lnTo>
                    <a:pt x="6" y="285"/>
                  </a:lnTo>
                  <a:lnTo>
                    <a:pt x="68" y="293"/>
                  </a:lnTo>
                  <a:lnTo>
                    <a:pt x="129" y="215"/>
                  </a:lnTo>
                  <a:lnTo>
                    <a:pt x="195" y="250"/>
                  </a:lnTo>
                  <a:lnTo>
                    <a:pt x="259" y="327"/>
                  </a:lnTo>
                  <a:lnTo>
                    <a:pt x="380" y="340"/>
                  </a:lnTo>
                  <a:lnTo>
                    <a:pt x="243" y="213"/>
                  </a:lnTo>
                  <a:lnTo>
                    <a:pt x="251" y="151"/>
                  </a:lnTo>
                  <a:lnTo>
                    <a:pt x="188" y="128"/>
                  </a:lnTo>
                  <a:lnTo>
                    <a:pt x="126" y="50"/>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67" name="Freeform 383">
              <a:extLst>
                <a:ext uri="{FF2B5EF4-FFF2-40B4-BE49-F238E27FC236}">
                  <a16:creationId xmlns:a16="http://schemas.microsoft.com/office/drawing/2014/main" id="{C50B262D-0768-4367-A272-B58791D46D6B}"/>
                </a:ext>
              </a:extLst>
            </p:cNvPr>
            <p:cNvSpPr>
              <a:spLocks/>
            </p:cNvSpPr>
            <p:nvPr/>
          </p:nvSpPr>
          <p:spPr bwMode="auto">
            <a:xfrm>
              <a:off x="3983206" y="4048807"/>
              <a:ext cx="75813" cy="39779"/>
            </a:xfrm>
            <a:custGeom>
              <a:avLst/>
              <a:gdLst>
                <a:gd name="T0" fmla="*/ 0 w 159"/>
                <a:gd name="T1" fmla="*/ 1 h 90"/>
                <a:gd name="T2" fmla="*/ 2 w 159"/>
                <a:gd name="T3" fmla="*/ 2 h 90"/>
                <a:gd name="T4" fmla="*/ 4 w 159"/>
                <a:gd name="T5" fmla="*/ 1 h 90"/>
                <a:gd name="T6" fmla="*/ 3 w 159"/>
                <a:gd name="T7" fmla="*/ 0 h 90"/>
                <a:gd name="T8" fmla="*/ 3 w 159"/>
                <a:gd name="T9" fmla="*/ 1 h 90"/>
                <a:gd name="T10" fmla="*/ 0 w 159"/>
                <a:gd name="T11" fmla="*/ 1 h 90"/>
                <a:gd name="T12" fmla="*/ 0 60000 65536"/>
                <a:gd name="T13" fmla="*/ 0 60000 65536"/>
                <a:gd name="T14" fmla="*/ 0 60000 65536"/>
                <a:gd name="T15" fmla="*/ 0 60000 65536"/>
                <a:gd name="T16" fmla="*/ 0 60000 65536"/>
                <a:gd name="T17" fmla="*/ 0 60000 65536"/>
                <a:gd name="T18" fmla="*/ 0 w 159"/>
                <a:gd name="T19" fmla="*/ 0 h 90"/>
                <a:gd name="T20" fmla="*/ 159 w 159"/>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159" h="90">
                  <a:moveTo>
                    <a:pt x="0" y="57"/>
                  </a:moveTo>
                  <a:lnTo>
                    <a:pt x="93" y="90"/>
                  </a:lnTo>
                  <a:lnTo>
                    <a:pt x="159" y="27"/>
                  </a:lnTo>
                  <a:lnTo>
                    <a:pt x="132" y="0"/>
                  </a:lnTo>
                  <a:lnTo>
                    <a:pt x="114" y="35"/>
                  </a:lnTo>
                  <a:lnTo>
                    <a:pt x="0" y="5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68" name="Freeform 384">
              <a:extLst>
                <a:ext uri="{FF2B5EF4-FFF2-40B4-BE49-F238E27FC236}">
                  <a16:creationId xmlns:a16="http://schemas.microsoft.com/office/drawing/2014/main" id="{5EB6E59A-E720-4384-856B-3C86B4B767E6}"/>
                </a:ext>
              </a:extLst>
            </p:cNvPr>
            <p:cNvSpPr>
              <a:spLocks/>
            </p:cNvSpPr>
            <p:nvPr/>
          </p:nvSpPr>
          <p:spPr bwMode="auto">
            <a:xfrm>
              <a:off x="4028694" y="4018575"/>
              <a:ext cx="38749" cy="39779"/>
            </a:xfrm>
            <a:custGeom>
              <a:avLst/>
              <a:gdLst>
                <a:gd name="T0" fmla="*/ 0 w 80"/>
                <a:gd name="T1" fmla="*/ 0 h 86"/>
                <a:gd name="T2" fmla="*/ 1 w 80"/>
                <a:gd name="T3" fmla="*/ 1 h 86"/>
                <a:gd name="T4" fmla="*/ 2 w 80"/>
                <a:gd name="T5" fmla="*/ 2 h 86"/>
                <a:gd name="T6" fmla="*/ 2 w 80"/>
                <a:gd name="T7" fmla="*/ 1 h 86"/>
                <a:gd name="T8" fmla="*/ 0 w 80"/>
                <a:gd name="T9" fmla="*/ 0 h 86"/>
                <a:gd name="T10" fmla="*/ 0 60000 65536"/>
                <a:gd name="T11" fmla="*/ 0 60000 65536"/>
                <a:gd name="T12" fmla="*/ 0 60000 65536"/>
                <a:gd name="T13" fmla="*/ 0 60000 65536"/>
                <a:gd name="T14" fmla="*/ 0 60000 65536"/>
                <a:gd name="T15" fmla="*/ 0 w 80"/>
                <a:gd name="T16" fmla="*/ 0 h 86"/>
                <a:gd name="T17" fmla="*/ 80 w 80"/>
                <a:gd name="T18" fmla="*/ 86 h 86"/>
              </a:gdLst>
              <a:ahLst/>
              <a:cxnLst>
                <a:cxn ang="T10">
                  <a:pos x="T0" y="T1"/>
                </a:cxn>
                <a:cxn ang="T11">
                  <a:pos x="T2" y="T3"/>
                </a:cxn>
                <a:cxn ang="T12">
                  <a:pos x="T4" y="T5"/>
                </a:cxn>
                <a:cxn ang="T13">
                  <a:pos x="T6" y="T7"/>
                </a:cxn>
                <a:cxn ang="T14">
                  <a:pos x="T8" y="T9"/>
                </a:cxn>
              </a:cxnLst>
              <a:rect l="T15" t="T16" r="T17" b="T18"/>
              <a:pathLst>
                <a:path w="80" h="86">
                  <a:moveTo>
                    <a:pt x="0" y="0"/>
                  </a:moveTo>
                  <a:lnTo>
                    <a:pt x="63" y="39"/>
                  </a:lnTo>
                  <a:lnTo>
                    <a:pt x="80" y="86"/>
                  </a:lnTo>
                  <a:lnTo>
                    <a:pt x="79" y="51"/>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69" name="Freeform 385">
              <a:extLst>
                <a:ext uri="{FF2B5EF4-FFF2-40B4-BE49-F238E27FC236}">
                  <a16:creationId xmlns:a16="http://schemas.microsoft.com/office/drawing/2014/main" id="{E621A6C2-1723-4E08-A254-52DB1C4A7BB1}"/>
                </a:ext>
              </a:extLst>
            </p:cNvPr>
            <p:cNvSpPr>
              <a:spLocks/>
            </p:cNvSpPr>
            <p:nvPr/>
          </p:nvSpPr>
          <p:spPr bwMode="auto">
            <a:xfrm>
              <a:off x="3410400" y="3736936"/>
              <a:ext cx="43803" cy="57282"/>
            </a:xfrm>
            <a:custGeom>
              <a:avLst/>
              <a:gdLst>
                <a:gd name="T0" fmla="*/ 0 w 89"/>
                <a:gd name="T1" fmla="*/ 3 h 127"/>
                <a:gd name="T2" fmla="*/ 2 w 89"/>
                <a:gd name="T3" fmla="*/ 1 h 127"/>
                <a:gd name="T4" fmla="*/ 2 w 89"/>
                <a:gd name="T5" fmla="*/ 0 h 127"/>
                <a:gd name="T6" fmla="*/ 0 w 89"/>
                <a:gd name="T7" fmla="*/ 3 h 127"/>
                <a:gd name="T8" fmla="*/ 0 60000 65536"/>
                <a:gd name="T9" fmla="*/ 0 60000 65536"/>
                <a:gd name="T10" fmla="*/ 0 60000 65536"/>
                <a:gd name="T11" fmla="*/ 0 60000 65536"/>
                <a:gd name="T12" fmla="*/ 0 w 89"/>
                <a:gd name="T13" fmla="*/ 0 h 127"/>
                <a:gd name="T14" fmla="*/ 89 w 89"/>
                <a:gd name="T15" fmla="*/ 127 h 127"/>
              </a:gdLst>
              <a:ahLst/>
              <a:cxnLst>
                <a:cxn ang="T8">
                  <a:pos x="T0" y="T1"/>
                </a:cxn>
                <a:cxn ang="T9">
                  <a:pos x="T2" y="T3"/>
                </a:cxn>
                <a:cxn ang="T10">
                  <a:pos x="T4" y="T5"/>
                </a:cxn>
                <a:cxn ang="T11">
                  <a:pos x="T6" y="T7"/>
                </a:cxn>
              </a:cxnLst>
              <a:rect l="T12" t="T13" r="T14" b="T15"/>
              <a:pathLst>
                <a:path w="89" h="127">
                  <a:moveTo>
                    <a:pt x="0" y="127"/>
                  </a:moveTo>
                  <a:lnTo>
                    <a:pt x="64" y="67"/>
                  </a:lnTo>
                  <a:lnTo>
                    <a:pt x="89" y="0"/>
                  </a:lnTo>
                  <a:lnTo>
                    <a:pt x="0" y="12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70" name="Freeform 386">
              <a:extLst>
                <a:ext uri="{FF2B5EF4-FFF2-40B4-BE49-F238E27FC236}">
                  <a16:creationId xmlns:a16="http://schemas.microsoft.com/office/drawing/2014/main" id="{D6FA50DF-947D-49EE-AAB6-9E6E1491475B}"/>
                </a:ext>
              </a:extLst>
            </p:cNvPr>
            <p:cNvSpPr>
              <a:spLocks/>
            </p:cNvSpPr>
            <p:nvPr/>
          </p:nvSpPr>
          <p:spPr bwMode="auto">
            <a:xfrm>
              <a:off x="3460942" y="3588957"/>
              <a:ext cx="75813" cy="122521"/>
            </a:xfrm>
            <a:custGeom>
              <a:avLst/>
              <a:gdLst>
                <a:gd name="T0" fmla="*/ 0 w 156"/>
                <a:gd name="T1" fmla="*/ 3 h 269"/>
                <a:gd name="T2" fmla="*/ 1 w 156"/>
                <a:gd name="T3" fmla="*/ 0 h 269"/>
                <a:gd name="T4" fmla="*/ 2 w 156"/>
                <a:gd name="T5" fmla="*/ 0 h 269"/>
                <a:gd name="T6" fmla="*/ 2 w 156"/>
                <a:gd name="T7" fmla="*/ 2 h 269"/>
                <a:gd name="T8" fmla="*/ 1 w 156"/>
                <a:gd name="T9" fmla="*/ 3 h 269"/>
                <a:gd name="T10" fmla="*/ 1 w 156"/>
                <a:gd name="T11" fmla="*/ 4 h 269"/>
                <a:gd name="T12" fmla="*/ 3 w 156"/>
                <a:gd name="T13" fmla="*/ 5 h 269"/>
                <a:gd name="T14" fmla="*/ 4 w 156"/>
                <a:gd name="T15" fmla="*/ 6 h 269"/>
                <a:gd name="T16" fmla="*/ 3 w 156"/>
                <a:gd name="T17" fmla="*/ 5 h 269"/>
                <a:gd name="T18" fmla="*/ 3 w 156"/>
                <a:gd name="T19" fmla="*/ 6 h 269"/>
                <a:gd name="T20" fmla="*/ 1 w 156"/>
                <a:gd name="T21" fmla="*/ 5 h 269"/>
                <a:gd name="T22" fmla="*/ 0 w 156"/>
                <a:gd name="T23" fmla="*/ 3 h 26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6"/>
                <a:gd name="T37" fmla="*/ 0 h 269"/>
                <a:gd name="T38" fmla="*/ 156 w 156"/>
                <a:gd name="T39" fmla="*/ 269 h 26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6" h="269">
                  <a:moveTo>
                    <a:pt x="0" y="106"/>
                  </a:moveTo>
                  <a:lnTo>
                    <a:pt x="28" y="0"/>
                  </a:lnTo>
                  <a:lnTo>
                    <a:pt x="85" y="4"/>
                  </a:lnTo>
                  <a:lnTo>
                    <a:pt x="97" y="72"/>
                  </a:lnTo>
                  <a:lnTo>
                    <a:pt x="55" y="145"/>
                  </a:lnTo>
                  <a:lnTo>
                    <a:pt x="65" y="188"/>
                  </a:lnTo>
                  <a:lnTo>
                    <a:pt x="148" y="212"/>
                  </a:lnTo>
                  <a:lnTo>
                    <a:pt x="156" y="269"/>
                  </a:lnTo>
                  <a:lnTo>
                    <a:pt x="103" y="212"/>
                  </a:lnTo>
                  <a:lnTo>
                    <a:pt x="103" y="240"/>
                  </a:lnTo>
                  <a:lnTo>
                    <a:pt x="28" y="212"/>
                  </a:lnTo>
                  <a:lnTo>
                    <a:pt x="0" y="10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71" name="Freeform 387">
              <a:extLst>
                <a:ext uri="{FF2B5EF4-FFF2-40B4-BE49-F238E27FC236}">
                  <a16:creationId xmlns:a16="http://schemas.microsoft.com/office/drawing/2014/main" id="{0D268FE8-065D-492B-9F02-B9FDA9803726}"/>
                </a:ext>
              </a:extLst>
            </p:cNvPr>
            <p:cNvSpPr>
              <a:spLocks/>
            </p:cNvSpPr>
            <p:nvPr/>
          </p:nvSpPr>
          <p:spPr bwMode="auto">
            <a:xfrm>
              <a:off x="3467681" y="3692383"/>
              <a:ext cx="20217" cy="25459"/>
            </a:xfrm>
            <a:custGeom>
              <a:avLst/>
              <a:gdLst>
                <a:gd name="T0" fmla="*/ 0 w 43"/>
                <a:gd name="T1" fmla="*/ 0 h 57"/>
                <a:gd name="T2" fmla="*/ 1 w 43"/>
                <a:gd name="T3" fmla="*/ 0 h 57"/>
                <a:gd name="T4" fmla="*/ 1 w 43"/>
                <a:gd name="T5" fmla="*/ 0 h 57"/>
                <a:gd name="T6" fmla="*/ 1 w 43"/>
                <a:gd name="T7" fmla="*/ 1 h 57"/>
                <a:gd name="T8" fmla="*/ 0 w 43"/>
                <a:gd name="T9" fmla="*/ 0 h 57"/>
                <a:gd name="T10" fmla="*/ 0 60000 65536"/>
                <a:gd name="T11" fmla="*/ 0 60000 65536"/>
                <a:gd name="T12" fmla="*/ 0 60000 65536"/>
                <a:gd name="T13" fmla="*/ 0 60000 65536"/>
                <a:gd name="T14" fmla="*/ 0 60000 65536"/>
                <a:gd name="T15" fmla="*/ 0 w 43"/>
                <a:gd name="T16" fmla="*/ 0 h 57"/>
                <a:gd name="T17" fmla="*/ 43 w 43"/>
                <a:gd name="T18" fmla="*/ 57 h 57"/>
              </a:gdLst>
              <a:ahLst/>
              <a:cxnLst>
                <a:cxn ang="T10">
                  <a:pos x="T0" y="T1"/>
                </a:cxn>
                <a:cxn ang="T11">
                  <a:pos x="T2" y="T3"/>
                </a:cxn>
                <a:cxn ang="T12">
                  <a:pos x="T4" y="T5"/>
                </a:cxn>
                <a:cxn ang="T13">
                  <a:pos x="T6" y="T7"/>
                </a:cxn>
                <a:cxn ang="T14">
                  <a:pos x="T8" y="T9"/>
                </a:cxn>
              </a:cxnLst>
              <a:rect l="T15" t="T16" r="T17" b="T18"/>
              <a:pathLst>
                <a:path w="43" h="57">
                  <a:moveTo>
                    <a:pt x="0" y="0"/>
                  </a:moveTo>
                  <a:lnTo>
                    <a:pt x="24" y="0"/>
                  </a:lnTo>
                  <a:lnTo>
                    <a:pt x="43" y="13"/>
                  </a:lnTo>
                  <a:lnTo>
                    <a:pt x="35" y="57"/>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72" name="Freeform 388">
              <a:extLst>
                <a:ext uri="{FF2B5EF4-FFF2-40B4-BE49-F238E27FC236}">
                  <a16:creationId xmlns:a16="http://schemas.microsoft.com/office/drawing/2014/main" id="{55F7682C-C36C-4A7A-8836-3275BB0DE4B8}"/>
                </a:ext>
              </a:extLst>
            </p:cNvPr>
            <p:cNvSpPr>
              <a:spLocks/>
            </p:cNvSpPr>
            <p:nvPr/>
          </p:nvSpPr>
          <p:spPr bwMode="auto">
            <a:xfrm>
              <a:off x="3496321" y="3724207"/>
              <a:ext cx="20217" cy="31824"/>
            </a:xfrm>
            <a:custGeom>
              <a:avLst/>
              <a:gdLst>
                <a:gd name="T0" fmla="*/ 0 w 40"/>
                <a:gd name="T1" fmla="*/ 0 h 70"/>
                <a:gd name="T2" fmla="*/ 0 w 40"/>
                <a:gd name="T3" fmla="*/ 2 h 70"/>
                <a:gd name="T4" fmla="*/ 1 w 40"/>
                <a:gd name="T5" fmla="*/ 1 h 70"/>
                <a:gd name="T6" fmla="*/ 0 w 40"/>
                <a:gd name="T7" fmla="*/ 0 h 70"/>
                <a:gd name="T8" fmla="*/ 0 60000 65536"/>
                <a:gd name="T9" fmla="*/ 0 60000 65536"/>
                <a:gd name="T10" fmla="*/ 0 60000 65536"/>
                <a:gd name="T11" fmla="*/ 0 60000 65536"/>
                <a:gd name="T12" fmla="*/ 0 w 40"/>
                <a:gd name="T13" fmla="*/ 0 h 70"/>
                <a:gd name="T14" fmla="*/ 40 w 40"/>
                <a:gd name="T15" fmla="*/ 70 h 70"/>
              </a:gdLst>
              <a:ahLst/>
              <a:cxnLst>
                <a:cxn ang="T8">
                  <a:pos x="T0" y="T1"/>
                </a:cxn>
                <a:cxn ang="T9">
                  <a:pos x="T2" y="T3"/>
                </a:cxn>
                <a:cxn ang="T10">
                  <a:pos x="T4" y="T5"/>
                </a:cxn>
                <a:cxn ang="T11">
                  <a:pos x="T6" y="T7"/>
                </a:cxn>
              </a:cxnLst>
              <a:rect l="T12" t="T13" r="T14" b="T15"/>
              <a:pathLst>
                <a:path w="40" h="70">
                  <a:moveTo>
                    <a:pt x="0" y="0"/>
                  </a:moveTo>
                  <a:lnTo>
                    <a:pt x="5" y="70"/>
                  </a:lnTo>
                  <a:lnTo>
                    <a:pt x="40" y="42"/>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73" name="Freeform 389">
              <a:extLst>
                <a:ext uri="{FF2B5EF4-FFF2-40B4-BE49-F238E27FC236}">
                  <a16:creationId xmlns:a16="http://schemas.microsoft.com/office/drawing/2014/main" id="{00B7A258-BCBE-45F8-82C4-69FB7A02F033}"/>
                </a:ext>
              </a:extLst>
            </p:cNvPr>
            <p:cNvSpPr>
              <a:spLocks/>
            </p:cNvSpPr>
            <p:nvPr/>
          </p:nvSpPr>
          <p:spPr bwMode="auto">
            <a:xfrm>
              <a:off x="3499691" y="3767169"/>
              <a:ext cx="79182" cy="84332"/>
            </a:xfrm>
            <a:custGeom>
              <a:avLst/>
              <a:gdLst>
                <a:gd name="T0" fmla="*/ 0 w 167"/>
                <a:gd name="T1" fmla="*/ 3 h 186"/>
                <a:gd name="T2" fmla="*/ 1 w 167"/>
                <a:gd name="T3" fmla="*/ 1 h 186"/>
                <a:gd name="T4" fmla="*/ 2 w 167"/>
                <a:gd name="T5" fmla="*/ 2 h 186"/>
                <a:gd name="T6" fmla="*/ 3 w 167"/>
                <a:gd name="T7" fmla="*/ 0 h 186"/>
                <a:gd name="T8" fmla="*/ 4 w 167"/>
                <a:gd name="T9" fmla="*/ 1 h 186"/>
                <a:gd name="T10" fmla="*/ 4 w 167"/>
                <a:gd name="T11" fmla="*/ 4 h 186"/>
                <a:gd name="T12" fmla="*/ 3 w 167"/>
                <a:gd name="T13" fmla="*/ 3 h 186"/>
                <a:gd name="T14" fmla="*/ 3 w 167"/>
                <a:gd name="T15" fmla="*/ 4 h 186"/>
                <a:gd name="T16" fmla="*/ 2 w 167"/>
                <a:gd name="T17" fmla="*/ 4 h 186"/>
                <a:gd name="T18" fmla="*/ 1 w 167"/>
                <a:gd name="T19" fmla="*/ 2 h 186"/>
                <a:gd name="T20" fmla="*/ 0 w 167"/>
                <a:gd name="T21" fmla="*/ 3 h 1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7"/>
                <a:gd name="T34" fmla="*/ 0 h 186"/>
                <a:gd name="T35" fmla="*/ 167 w 167"/>
                <a:gd name="T36" fmla="*/ 186 h 1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7" h="186">
                  <a:moveTo>
                    <a:pt x="0" y="127"/>
                  </a:moveTo>
                  <a:lnTo>
                    <a:pt x="34" y="62"/>
                  </a:lnTo>
                  <a:lnTo>
                    <a:pt x="78" y="71"/>
                  </a:lnTo>
                  <a:lnTo>
                    <a:pt x="138" y="0"/>
                  </a:lnTo>
                  <a:lnTo>
                    <a:pt x="167" y="43"/>
                  </a:lnTo>
                  <a:lnTo>
                    <a:pt x="162" y="153"/>
                  </a:lnTo>
                  <a:lnTo>
                    <a:pt x="148" y="107"/>
                  </a:lnTo>
                  <a:lnTo>
                    <a:pt x="131" y="186"/>
                  </a:lnTo>
                  <a:lnTo>
                    <a:pt x="90" y="165"/>
                  </a:lnTo>
                  <a:lnTo>
                    <a:pt x="63" y="82"/>
                  </a:lnTo>
                  <a:lnTo>
                    <a:pt x="0" y="12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74" name="Freeform 390">
              <a:extLst>
                <a:ext uri="{FF2B5EF4-FFF2-40B4-BE49-F238E27FC236}">
                  <a16:creationId xmlns:a16="http://schemas.microsoft.com/office/drawing/2014/main" id="{0BF008F9-121D-4532-8A96-33B9700458FE}"/>
                </a:ext>
              </a:extLst>
            </p:cNvPr>
            <p:cNvSpPr>
              <a:spLocks/>
            </p:cNvSpPr>
            <p:nvPr/>
          </p:nvSpPr>
          <p:spPr bwMode="auto">
            <a:xfrm>
              <a:off x="3508114" y="3748074"/>
              <a:ext cx="18532" cy="33415"/>
            </a:xfrm>
            <a:custGeom>
              <a:avLst/>
              <a:gdLst>
                <a:gd name="T0" fmla="*/ 0 w 37"/>
                <a:gd name="T1" fmla="*/ 1 h 74"/>
                <a:gd name="T2" fmla="*/ 0 w 37"/>
                <a:gd name="T3" fmla="*/ 1 h 74"/>
                <a:gd name="T4" fmla="*/ 1 w 37"/>
                <a:gd name="T5" fmla="*/ 0 h 74"/>
                <a:gd name="T6" fmla="*/ 1 w 37"/>
                <a:gd name="T7" fmla="*/ 2 h 74"/>
                <a:gd name="T8" fmla="*/ 0 w 37"/>
                <a:gd name="T9" fmla="*/ 1 h 74"/>
                <a:gd name="T10" fmla="*/ 0 60000 65536"/>
                <a:gd name="T11" fmla="*/ 0 60000 65536"/>
                <a:gd name="T12" fmla="*/ 0 60000 65536"/>
                <a:gd name="T13" fmla="*/ 0 60000 65536"/>
                <a:gd name="T14" fmla="*/ 0 60000 65536"/>
                <a:gd name="T15" fmla="*/ 0 w 37"/>
                <a:gd name="T16" fmla="*/ 0 h 74"/>
                <a:gd name="T17" fmla="*/ 37 w 37"/>
                <a:gd name="T18" fmla="*/ 74 h 74"/>
              </a:gdLst>
              <a:ahLst/>
              <a:cxnLst>
                <a:cxn ang="T10">
                  <a:pos x="T0" y="T1"/>
                </a:cxn>
                <a:cxn ang="T11">
                  <a:pos x="T2" y="T3"/>
                </a:cxn>
                <a:cxn ang="T12">
                  <a:pos x="T4" y="T5"/>
                </a:cxn>
                <a:cxn ang="T13">
                  <a:pos x="T6" y="T7"/>
                </a:cxn>
                <a:cxn ang="T14">
                  <a:pos x="T8" y="T9"/>
                </a:cxn>
              </a:cxnLst>
              <a:rect l="T15" t="T16" r="T17" b="T18"/>
              <a:pathLst>
                <a:path w="37" h="74">
                  <a:moveTo>
                    <a:pt x="0" y="46"/>
                  </a:moveTo>
                  <a:lnTo>
                    <a:pt x="8" y="34"/>
                  </a:lnTo>
                  <a:lnTo>
                    <a:pt x="37" y="0"/>
                  </a:lnTo>
                  <a:lnTo>
                    <a:pt x="25" y="74"/>
                  </a:lnTo>
                  <a:lnTo>
                    <a:pt x="0" y="4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75" name="Freeform 391">
              <a:extLst>
                <a:ext uri="{FF2B5EF4-FFF2-40B4-BE49-F238E27FC236}">
                  <a16:creationId xmlns:a16="http://schemas.microsoft.com/office/drawing/2014/main" id="{66FA3FBD-1962-47EC-A77B-C0307BF73138}"/>
                </a:ext>
              </a:extLst>
            </p:cNvPr>
            <p:cNvSpPr>
              <a:spLocks/>
            </p:cNvSpPr>
            <p:nvPr/>
          </p:nvSpPr>
          <p:spPr bwMode="auto">
            <a:xfrm>
              <a:off x="1518456" y="2745632"/>
              <a:ext cx="185320" cy="151162"/>
            </a:xfrm>
            <a:custGeom>
              <a:avLst/>
              <a:gdLst>
                <a:gd name="T0" fmla="*/ 0 w 383"/>
                <a:gd name="T1" fmla="*/ 1 h 337"/>
                <a:gd name="T2" fmla="*/ 1 w 383"/>
                <a:gd name="T3" fmla="*/ 5 h 337"/>
                <a:gd name="T4" fmla="*/ 5 w 383"/>
                <a:gd name="T5" fmla="*/ 7 h 337"/>
                <a:gd name="T6" fmla="*/ 7 w 383"/>
                <a:gd name="T7" fmla="*/ 8 h 337"/>
                <a:gd name="T8" fmla="*/ 9 w 383"/>
                <a:gd name="T9" fmla="*/ 6 h 337"/>
                <a:gd name="T10" fmla="*/ 8 w 383"/>
                <a:gd name="T11" fmla="*/ 3 h 337"/>
                <a:gd name="T12" fmla="*/ 9 w 383"/>
                <a:gd name="T13" fmla="*/ 3 h 337"/>
                <a:gd name="T14" fmla="*/ 9 w 383"/>
                <a:gd name="T15" fmla="*/ 1 h 337"/>
                <a:gd name="T16" fmla="*/ 5 w 383"/>
                <a:gd name="T17" fmla="*/ 0 h 337"/>
                <a:gd name="T18" fmla="*/ 3 w 383"/>
                <a:gd name="T19" fmla="*/ 0 h 337"/>
                <a:gd name="T20" fmla="*/ 0 w 383"/>
                <a:gd name="T21" fmla="*/ 1 h 3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3"/>
                <a:gd name="T34" fmla="*/ 0 h 337"/>
                <a:gd name="T35" fmla="*/ 383 w 383"/>
                <a:gd name="T36" fmla="*/ 337 h 3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3" h="337">
                  <a:moveTo>
                    <a:pt x="0" y="61"/>
                  </a:moveTo>
                  <a:lnTo>
                    <a:pt x="26" y="237"/>
                  </a:lnTo>
                  <a:lnTo>
                    <a:pt x="222" y="326"/>
                  </a:lnTo>
                  <a:lnTo>
                    <a:pt x="319" y="337"/>
                  </a:lnTo>
                  <a:lnTo>
                    <a:pt x="383" y="248"/>
                  </a:lnTo>
                  <a:lnTo>
                    <a:pt x="349" y="149"/>
                  </a:lnTo>
                  <a:lnTo>
                    <a:pt x="375" y="124"/>
                  </a:lnTo>
                  <a:lnTo>
                    <a:pt x="358" y="45"/>
                  </a:lnTo>
                  <a:lnTo>
                    <a:pt x="213" y="19"/>
                  </a:lnTo>
                  <a:lnTo>
                    <a:pt x="118" y="0"/>
                  </a:lnTo>
                  <a:lnTo>
                    <a:pt x="0" y="6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76" name="Freeform 392">
              <a:extLst>
                <a:ext uri="{FF2B5EF4-FFF2-40B4-BE49-F238E27FC236}">
                  <a16:creationId xmlns:a16="http://schemas.microsoft.com/office/drawing/2014/main" id="{5DEF042A-F79A-4C36-BD9C-0E7BCE7ECFE2}"/>
                </a:ext>
              </a:extLst>
            </p:cNvPr>
            <p:cNvSpPr>
              <a:spLocks/>
            </p:cNvSpPr>
            <p:nvPr/>
          </p:nvSpPr>
          <p:spPr bwMode="auto">
            <a:xfrm>
              <a:off x="1093906" y="3078188"/>
              <a:ext cx="55596" cy="109791"/>
            </a:xfrm>
            <a:custGeom>
              <a:avLst/>
              <a:gdLst>
                <a:gd name="T0" fmla="*/ 0 w 118"/>
                <a:gd name="T1" fmla="*/ 4 h 245"/>
                <a:gd name="T2" fmla="*/ 0 w 118"/>
                <a:gd name="T3" fmla="*/ 0 h 245"/>
                <a:gd name="T4" fmla="*/ 3 w 118"/>
                <a:gd name="T5" fmla="*/ 0 h 245"/>
                <a:gd name="T6" fmla="*/ 2 w 118"/>
                <a:gd name="T7" fmla="*/ 3 h 245"/>
                <a:gd name="T8" fmla="*/ 2 w 118"/>
                <a:gd name="T9" fmla="*/ 5 h 245"/>
                <a:gd name="T10" fmla="*/ 0 w 118"/>
                <a:gd name="T11" fmla="*/ 5 h 245"/>
                <a:gd name="T12" fmla="*/ 1 w 118"/>
                <a:gd name="T13" fmla="*/ 4 h 245"/>
                <a:gd name="T14" fmla="*/ 0 w 118"/>
                <a:gd name="T15" fmla="*/ 4 h 245"/>
                <a:gd name="T16" fmla="*/ 0 60000 65536"/>
                <a:gd name="T17" fmla="*/ 0 60000 65536"/>
                <a:gd name="T18" fmla="*/ 0 60000 65536"/>
                <a:gd name="T19" fmla="*/ 0 60000 65536"/>
                <a:gd name="T20" fmla="*/ 0 60000 65536"/>
                <a:gd name="T21" fmla="*/ 0 60000 65536"/>
                <a:gd name="T22" fmla="*/ 0 60000 65536"/>
                <a:gd name="T23" fmla="*/ 0 60000 65536"/>
                <a:gd name="T24" fmla="*/ 0 w 118"/>
                <a:gd name="T25" fmla="*/ 0 h 245"/>
                <a:gd name="T26" fmla="*/ 118 w 118"/>
                <a:gd name="T27" fmla="*/ 245 h 2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8" h="245">
                  <a:moveTo>
                    <a:pt x="0" y="161"/>
                  </a:moveTo>
                  <a:lnTo>
                    <a:pt x="19" y="0"/>
                  </a:lnTo>
                  <a:lnTo>
                    <a:pt x="118" y="9"/>
                  </a:lnTo>
                  <a:lnTo>
                    <a:pt x="76" y="112"/>
                  </a:lnTo>
                  <a:lnTo>
                    <a:pt x="76" y="238"/>
                  </a:lnTo>
                  <a:lnTo>
                    <a:pt x="17" y="245"/>
                  </a:lnTo>
                  <a:lnTo>
                    <a:pt x="25" y="169"/>
                  </a:lnTo>
                  <a:lnTo>
                    <a:pt x="0" y="16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77" name="Freeform 393">
              <a:extLst>
                <a:ext uri="{FF2B5EF4-FFF2-40B4-BE49-F238E27FC236}">
                  <a16:creationId xmlns:a16="http://schemas.microsoft.com/office/drawing/2014/main" id="{8E64D2BF-ABB5-420B-8B3D-03CAA61C0AB7}"/>
                </a:ext>
              </a:extLst>
            </p:cNvPr>
            <p:cNvSpPr>
              <a:spLocks/>
            </p:cNvSpPr>
            <p:nvPr/>
          </p:nvSpPr>
          <p:spPr bwMode="auto">
            <a:xfrm>
              <a:off x="1631333" y="2917479"/>
              <a:ext cx="175211" cy="111382"/>
            </a:xfrm>
            <a:custGeom>
              <a:avLst/>
              <a:gdLst>
                <a:gd name="T0" fmla="*/ 0 w 366"/>
                <a:gd name="T1" fmla="*/ 3 h 247"/>
                <a:gd name="T2" fmla="*/ 2 w 366"/>
                <a:gd name="T3" fmla="*/ 5 h 247"/>
                <a:gd name="T4" fmla="*/ 7 w 366"/>
                <a:gd name="T5" fmla="*/ 6 h 247"/>
                <a:gd name="T6" fmla="*/ 9 w 366"/>
                <a:gd name="T7" fmla="*/ 4 h 247"/>
                <a:gd name="T8" fmla="*/ 7 w 366"/>
                <a:gd name="T9" fmla="*/ 4 h 247"/>
                <a:gd name="T10" fmla="*/ 7 w 366"/>
                <a:gd name="T11" fmla="*/ 2 h 247"/>
                <a:gd name="T12" fmla="*/ 6 w 366"/>
                <a:gd name="T13" fmla="*/ 0 h 247"/>
                <a:gd name="T14" fmla="*/ 2 w 366"/>
                <a:gd name="T15" fmla="*/ 0 h 247"/>
                <a:gd name="T16" fmla="*/ 0 w 366"/>
                <a:gd name="T17" fmla="*/ 3 h 2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6"/>
                <a:gd name="T28" fmla="*/ 0 h 247"/>
                <a:gd name="T29" fmla="*/ 366 w 366"/>
                <a:gd name="T30" fmla="*/ 247 h 2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6" h="247">
                  <a:moveTo>
                    <a:pt x="0" y="123"/>
                  </a:moveTo>
                  <a:lnTo>
                    <a:pt x="100" y="223"/>
                  </a:lnTo>
                  <a:lnTo>
                    <a:pt x="324" y="247"/>
                  </a:lnTo>
                  <a:lnTo>
                    <a:pt x="366" y="162"/>
                  </a:lnTo>
                  <a:lnTo>
                    <a:pt x="308" y="158"/>
                  </a:lnTo>
                  <a:lnTo>
                    <a:pt x="301" y="81"/>
                  </a:lnTo>
                  <a:lnTo>
                    <a:pt x="251" y="0"/>
                  </a:lnTo>
                  <a:lnTo>
                    <a:pt x="100" y="18"/>
                  </a:lnTo>
                  <a:lnTo>
                    <a:pt x="0" y="12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78" name="Freeform 394">
              <a:extLst>
                <a:ext uri="{FF2B5EF4-FFF2-40B4-BE49-F238E27FC236}">
                  <a16:creationId xmlns:a16="http://schemas.microsoft.com/office/drawing/2014/main" id="{1C831313-7888-48FC-8FBC-B9A4D855A211}"/>
                </a:ext>
              </a:extLst>
            </p:cNvPr>
            <p:cNvSpPr>
              <a:spLocks/>
            </p:cNvSpPr>
            <p:nvPr/>
          </p:nvSpPr>
          <p:spPr bwMode="auto">
            <a:xfrm>
              <a:off x="1895834" y="3299362"/>
              <a:ext cx="387486" cy="351650"/>
            </a:xfrm>
            <a:custGeom>
              <a:avLst/>
              <a:gdLst>
                <a:gd name="T0" fmla="*/ 0 w 805"/>
                <a:gd name="T1" fmla="*/ 5 h 776"/>
                <a:gd name="T2" fmla="*/ 0 w 805"/>
                <a:gd name="T3" fmla="*/ 3 h 776"/>
                <a:gd name="T4" fmla="*/ 1 w 805"/>
                <a:gd name="T5" fmla="*/ 3 h 776"/>
                <a:gd name="T6" fmla="*/ 3 w 805"/>
                <a:gd name="T7" fmla="*/ 3 h 776"/>
                <a:gd name="T8" fmla="*/ 3 w 805"/>
                <a:gd name="T9" fmla="*/ 2 h 776"/>
                <a:gd name="T10" fmla="*/ 2 w 805"/>
                <a:gd name="T11" fmla="*/ 1 h 776"/>
                <a:gd name="T12" fmla="*/ 4 w 805"/>
                <a:gd name="T13" fmla="*/ 0 h 776"/>
                <a:gd name="T14" fmla="*/ 8 w 805"/>
                <a:gd name="T15" fmla="*/ 2 h 776"/>
                <a:gd name="T16" fmla="*/ 8 w 805"/>
                <a:gd name="T17" fmla="*/ 3 h 776"/>
                <a:gd name="T18" fmla="*/ 9 w 805"/>
                <a:gd name="T19" fmla="*/ 3 h 776"/>
                <a:gd name="T20" fmla="*/ 10 w 805"/>
                <a:gd name="T21" fmla="*/ 4 h 776"/>
                <a:gd name="T22" fmla="*/ 11 w 805"/>
                <a:gd name="T23" fmla="*/ 3 h 776"/>
                <a:gd name="T24" fmla="*/ 12 w 805"/>
                <a:gd name="T25" fmla="*/ 4 h 776"/>
                <a:gd name="T26" fmla="*/ 14 w 805"/>
                <a:gd name="T27" fmla="*/ 8 h 776"/>
                <a:gd name="T28" fmla="*/ 15 w 805"/>
                <a:gd name="T29" fmla="*/ 9 h 776"/>
                <a:gd name="T30" fmla="*/ 15 w 805"/>
                <a:gd name="T31" fmla="*/ 10 h 776"/>
                <a:gd name="T32" fmla="*/ 18 w 805"/>
                <a:gd name="T33" fmla="*/ 10 h 776"/>
                <a:gd name="T34" fmla="*/ 19 w 805"/>
                <a:gd name="T35" fmla="*/ 11 h 776"/>
                <a:gd name="T36" fmla="*/ 18 w 805"/>
                <a:gd name="T37" fmla="*/ 13 h 776"/>
                <a:gd name="T38" fmla="*/ 15 w 805"/>
                <a:gd name="T39" fmla="*/ 14 h 776"/>
                <a:gd name="T40" fmla="*/ 13 w 805"/>
                <a:gd name="T41" fmla="*/ 15 h 776"/>
                <a:gd name="T42" fmla="*/ 10 w 805"/>
                <a:gd name="T43" fmla="*/ 18 h 776"/>
                <a:gd name="T44" fmla="*/ 10 w 805"/>
                <a:gd name="T45" fmla="*/ 17 h 776"/>
                <a:gd name="T46" fmla="*/ 9 w 805"/>
                <a:gd name="T47" fmla="*/ 16 h 776"/>
                <a:gd name="T48" fmla="*/ 7 w 805"/>
                <a:gd name="T49" fmla="*/ 17 h 776"/>
                <a:gd name="T50" fmla="*/ 5 w 805"/>
                <a:gd name="T51" fmla="*/ 14 h 776"/>
                <a:gd name="T52" fmla="*/ 4 w 805"/>
                <a:gd name="T53" fmla="*/ 13 h 776"/>
                <a:gd name="T54" fmla="*/ 3 w 805"/>
                <a:gd name="T55" fmla="*/ 9 h 776"/>
                <a:gd name="T56" fmla="*/ 0 w 805"/>
                <a:gd name="T57" fmla="*/ 5 h 7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05"/>
                <a:gd name="T88" fmla="*/ 0 h 776"/>
                <a:gd name="T89" fmla="*/ 805 w 805"/>
                <a:gd name="T90" fmla="*/ 776 h 7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05" h="776">
                  <a:moveTo>
                    <a:pt x="0" y="202"/>
                  </a:moveTo>
                  <a:lnTo>
                    <a:pt x="12" y="135"/>
                  </a:lnTo>
                  <a:lnTo>
                    <a:pt x="54" y="149"/>
                  </a:lnTo>
                  <a:lnTo>
                    <a:pt x="107" y="107"/>
                  </a:lnTo>
                  <a:lnTo>
                    <a:pt x="130" y="78"/>
                  </a:lnTo>
                  <a:lnTo>
                    <a:pt x="85" y="32"/>
                  </a:lnTo>
                  <a:lnTo>
                    <a:pt x="171" y="0"/>
                  </a:lnTo>
                  <a:lnTo>
                    <a:pt x="344" y="89"/>
                  </a:lnTo>
                  <a:lnTo>
                    <a:pt x="345" y="120"/>
                  </a:lnTo>
                  <a:lnTo>
                    <a:pt x="388" y="143"/>
                  </a:lnTo>
                  <a:lnTo>
                    <a:pt x="420" y="165"/>
                  </a:lnTo>
                  <a:lnTo>
                    <a:pt x="454" y="149"/>
                  </a:lnTo>
                  <a:lnTo>
                    <a:pt x="524" y="174"/>
                  </a:lnTo>
                  <a:lnTo>
                    <a:pt x="617" y="352"/>
                  </a:lnTo>
                  <a:lnTo>
                    <a:pt x="627" y="365"/>
                  </a:lnTo>
                  <a:lnTo>
                    <a:pt x="664" y="436"/>
                  </a:lnTo>
                  <a:lnTo>
                    <a:pt x="786" y="450"/>
                  </a:lnTo>
                  <a:lnTo>
                    <a:pt x="805" y="483"/>
                  </a:lnTo>
                  <a:lnTo>
                    <a:pt x="775" y="575"/>
                  </a:lnTo>
                  <a:lnTo>
                    <a:pt x="664" y="619"/>
                  </a:lnTo>
                  <a:lnTo>
                    <a:pt x="542" y="652"/>
                  </a:lnTo>
                  <a:lnTo>
                    <a:pt x="443" y="776"/>
                  </a:lnTo>
                  <a:lnTo>
                    <a:pt x="443" y="729"/>
                  </a:lnTo>
                  <a:lnTo>
                    <a:pt x="373" y="697"/>
                  </a:lnTo>
                  <a:lnTo>
                    <a:pt x="306" y="739"/>
                  </a:lnTo>
                  <a:lnTo>
                    <a:pt x="234" y="599"/>
                  </a:lnTo>
                  <a:lnTo>
                    <a:pt x="180" y="544"/>
                  </a:lnTo>
                  <a:lnTo>
                    <a:pt x="146" y="398"/>
                  </a:lnTo>
                  <a:lnTo>
                    <a:pt x="0" y="20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79" name="Freeform 395">
              <a:extLst>
                <a:ext uri="{FF2B5EF4-FFF2-40B4-BE49-F238E27FC236}">
                  <a16:creationId xmlns:a16="http://schemas.microsoft.com/office/drawing/2014/main" id="{5D0534D2-8490-4077-BDDB-83193DD16ACB}"/>
                </a:ext>
              </a:extLst>
            </p:cNvPr>
            <p:cNvSpPr>
              <a:spLocks/>
            </p:cNvSpPr>
            <p:nvPr/>
          </p:nvSpPr>
          <p:spPr bwMode="auto">
            <a:xfrm>
              <a:off x="1621224" y="1970729"/>
              <a:ext cx="3130216" cy="1102686"/>
            </a:xfrm>
            <a:custGeom>
              <a:avLst/>
              <a:gdLst>
                <a:gd name="T0" fmla="*/ 3 w 6518"/>
                <a:gd name="T1" fmla="*/ 35 h 2431"/>
                <a:gd name="T2" fmla="*/ 8 w 6518"/>
                <a:gd name="T3" fmla="*/ 31 h 2431"/>
                <a:gd name="T4" fmla="*/ 8 w 6518"/>
                <a:gd name="T5" fmla="*/ 18 h 2431"/>
                <a:gd name="T6" fmla="*/ 14 w 6518"/>
                <a:gd name="T7" fmla="*/ 17 h 2431"/>
                <a:gd name="T8" fmla="*/ 16 w 6518"/>
                <a:gd name="T9" fmla="*/ 26 h 2431"/>
                <a:gd name="T10" fmla="*/ 18 w 6518"/>
                <a:gd name="T11" fmla="*/ 23 h 2431"/>
                <a:gd name="T12" fmla="*/ 23 w 6518"/>
                <a:gd name="T13" fmla="*/ 20 h 2431"/>
                <a:gd name="T14" fmla="*/ 35 w 6518"/>
                <a:gd name="T15" fmla="*/ 17 h 2431"/>
                <a:gd name="T16" fmla="*/ 44 w 6518"/>
                <a:gd name="T17" fmla="*/ 17 h 2431"/>
                <a:gd name="T18" fmla="*/ 44 w 6518"/>
                <a:gd name="T19" fmla="*/ 10 h 2431"/>
                <a:gd name="T20" fmla="*/ 47 w 6518"/>
                <a:gd name="T21" fmla="*/ 19 h 2431"/>
                <a:gd name="T22" fmla="*/ 49 w 6518"/>
                <a:gd name="T23" fmla="*/ 17 h 2431"/>
                <a:gd name="T24" fmla="*/ 51 w 6518"/>
                <a:gd name="T25" fmla="*/ 17 h 2431"/>
                <a:gd name="T26" fmla="*/ 49 w 6518"/>
                <a:gd name="T27" fmla="*/ 13 h 2431"/>
                <a:gd name="T28" fmla="*/ 56 w 6518"/>
                <a:gd name="T29" fmla="*/ 12 h 2431"/>
                <a:gd name="T30" fmla="*/ 59 w 6518"/>
                <a:gd name="T31" fmla="*/ 8 h 2431"/>
                <a:gd name="T32" fmla="*/ 67 w 6518"/>
                <a:gd name="T33" fmla="*/ 3 h 2431"/>
                <a:gd name="T34" fmla="*/ 72 w 6518"/>
                <a:gd name="T35" fmla="*/ 1 h 2431"/>
                <a:gd name="T36" fmla="*/ 83 w 6518"/>
                <a:gd name="T37" fmla="*/ 4 h 2431"/>
                <a:gd name="T38" fmla="*/ 77 w 6518"/>
                <a:gd name="T39" fmla="*/ 9 h 2431"/>
                <a:gd name="T40" fmla="*/ 84 w 6518"/>
                <a:gd name="T41" fmla="*/ 9 h 2431"/>
                <a:gd name="T42" fmla="*/ 92 w 6518"/>
                <a:gd name="T43" fmla="*/ 8 h 2431"/>
                <a:gd name="T44" fmla="*/ 102 w 6518"/>
                <a:gd name="T45" fmla="*/ 12 h 2431"/>
                <a:gd name="T46" fmla="*/ 114 w 6518"/>
                <a:gd name="T47" fmla="*/ 12 h 2431"/>
                <a:gd name="T48" fmla="*/ 126 w 6518"/>
                <a:gd name="T49" fmla="*/ 16 h 2431"/>
                <a:gd name="T50" fmla="*/ 133 w 6518"/>
                <a:gd name="T51" fmla="*/ 15 h 2431"/>
                <a:gd name="T52" fmla="*/ 148 w 6518"/>
                <a:gd name="T53" fmla="*/ 21 h 2431"/>
                <a:gd name="T54" fmla="*/ 147 w 6518"/>
                <a:gd name="T55" fmla="*/ 25 h 2431"/>
                <a:gd name="T56" fmla="*/ 143 w 6518"/>
                <a:gd name="T57" fmla="*/ 22 h 2431"/>
                <a:gd name="T58" fmla="*/ 141 w 6518"/>
                <a:gd name="T59" fmla="*/ 28 h 2431"/>
                <a:gd name="T60" fmla="*/ 129 w 6518"/>
                <a:gd name="T61" fmla="*/ 31 h 2431"/>
                <a:gd name="T62" fmla="*/ 126 w 6518"/>
                <a:gd name="T63" fmla="*/ 37 h 2431"/>
                <a:gd name="T64" fmla="*/ 121 w 6518"/>
                <a:gd name="T65" fmla="*/ 45 h 2431"/>
                <a:gd name="T66" fmla="*/ 128 w 6518"/>
                <a:gd name="T67" fmla="*/ 29 h 2431"/>
                <a:gd name="T68" fmla="*/ 119 w 6518"/>
                <a:gd name="T69" fmla="*/ 32 h 2431"/>
                <a:gd name="T70" fmla="*/ 109 w 6518"/>
                <a:gd name="T71" fmla="*/ 33 h 2431"/>
                <a:gd name="T72" fmla="*/ 105 w 6518"/>
                <a:gd name="T73" fmla="*/ 41 h 2431"/>
                <a:gd name="T74" fmla="*/ 107 w 6518"/>
                <a:gd name="T75" fmla="*/ 45 h 2431"/>
                <a:gd name="T76" fmla="*/ 99 w 6518"/>
                <a:gd name="T77" fmla="*/ 55 h 2431"/>
                <a:gd name="T78" fmla="*/ 94 w 6518"/>
                <a:gd name="T79" fmla="*/ 42 h 2431"/>
                <a:gd name="T80" fmla="*/ 84 w 6518"/>
                <a:gd name="T81" fmla="*/ 46 h 2431"/>
                <a:gd name="T82" fmla="*/ 69 w 6518"/>
                <a:gd name="T83" fmla="*/ 46 h 2431"/>
                <a:gd name="T84" fmla="*/ 53 w 6518"/>
                <a:gd name="T85" fmla="*/ 46 h 2431"/>
                <a:gd name="T86" fmla="*/ 46 w 6518"/>
                <a:gd name="T87" fmla="*/ 42 h 2431"/>
                <a:gd name="T88" fmla="*/ 38 w 6518"/>
                <a:gd name="T89" fmla="*/ 39 h 2431"/>
                <a:gd name="T90" fmla="*/ 32 w 6518"/>
                <a:gd name="T91" fmla="*/ 40 h 2431"/>
                <a:gd name="T92" fmla="*/ 33 w 6518"/>
                <a:gd name="T93" fmla="*/ 45 h 2431"/>
                <a:gd name="T94" fmla="*/ 29 w 6518"/>
                <a:gd name="T95" fmla="*/ 44 h 2431"/>
                <a:gd name="T96" fmla="*/ 24 w 6518"/>
                <a:gd name="T97" fmla="*/ 46 h 2431"/>
                <a:gd name="T98" fmla="*/ 23 w 6518"/>
                <a:gd name="T99" fmla="*/ 48 h 2431"/>
                <a:gd name="T100" fmla="*/ 25 w 6518"/>
                <a:gd name="T101" fmla="*/ 51 h 2431"/>
                <a:gd name="T102" fmla="*/ 23 w 6518"/>
                <a:gd name="T103" fmla="*/ 55 h 2431"/>
                <a:gd name="T104" fmla="*/ 17 w 6518"/>
                <a:gd name="T105" fmla="*/ 54 h 2431"/>
                <a:gd name="T106" fmla="*/ 17 w 6518"/>
                <a:gd name="T107" fmla="*/ 47 h 2431"/>
                <a:gd name="T108" fmla="*/ 12 w 6518"/>
                <a:gd name="T109" fmla="*/ 43 h 2431"/>
                <a:gd name="T110" fmla="*/ 10 w 6518"/>
                <a:gd name="T111" fmla="*/ 42 h 2431"/>
                <a:gd name="T112" fmla="*/ 6 w 6518"/>
                <a:gd name="T113" fmla="*/ 38 h 2431"/>
                <a:gd name="T114" fmla="*/ 4 w 6518"/>
                <a:gd name="T115" fmla="*/ 41 h 24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518"/>
                <a:gd name="T175" fmla="*/ 0 h 2431"/>
                <a:gd name="T176" fmla="*/ 6518 w 6518"/>
                <a:gd name="T177" fmla="*/ 2431 h 24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518" h="2431">
                  <a:moveTo>
                    <a:pt x="0" y="1726"/>
                  </a:moveTo>
                  <a:lnTo>
                    <a:pt x="55" y="1671"/>
                  </a:lnTo>
                  <a:lnTo>
                    <a:pt x="36" y="1694"/>
                  </a:lnTo>
                  <a:lnTo>
                    <a:pt x="61" y="1701"/>
                  </a:lnTo>
                  <a:lnTo>
                    <a:pt x="55" y="1587"/>
                  </a:lnTo>
                  <a:lnTo>
                    <a:pt x="77" y="1534"/>
                  </a:lnTo>
                  <a:lnTo>
                    <a:pt x="108" y="1526"/>
                  </a:lnTo>
                  <a:lnTo>
                    <a:pt x="171" y="1575"/>
                  </a:lnTo>
                  <a:lnTo>
                    <a:pt x="182" y="1482"/>
                  </a:lnTo>
                  <a:lnTo>
                    <a:pt x="158" y="1483"/>
                  </a:lnTo>
                  <a:lnTo>
                    <a:pt x="147" y="1429"/>
                  </a:lnTo>
                  <a:lnTo>
                    <a:pt x="405" y="1377"/>
                  </a:lnTo>
                  <a:lnTo>
                    <a:pt x="339" y="1358"/>
                  </a:lnTo>
                  <a:lnTo>
                    <a:pt x="343" y="1330"/>
                  </a:lnTo>
                  <a:lnTo>
                    <a:pt x="305" y="1340"/>
                  </a:lnTo>
                  <a:lnTo>
                    <a:pt x="452" y="1197"/>
                  </a:lnTo>
                  <a:lnTo>
                    <a:pt x="389" y="1047"/>
                  </a:lnTo>
                  <a:lnTo>
                    <a:pt x="401" y="976"/>
                  </a:lnTo>
                  <a:lnTo>
                    <a:pt x="361" y="896"/>
                  </a:lnTo>
                  <a:lnTo>
                    <a:pt x="398" y="850"/>
                  </a:lnTo>
                  <a:lnTo>
                    <a:pt x="339" y="786"/>
                  </a:lnTo>
                  <a:lnTo>
                    <a:pt x="355" y="736"/>
                  </a:lnTo>
                  <a:lnTo>
                    <a:pt x="429" y="677"/>
                  </a:lnTo>
                  <a:lnTo>
                    <a:pt x="469" y="670"/>
                  </a:lnTo>
                  <a:lnTo>
                    <a:pt x="516" y="683"/>
                  </a:lnTo>
                  <a:lnTo>
                    <a:pt x="475" y="696"/>
                  </a:lnTo>
                  <a:lnTo>
                    <a:pt x="505" y="719"/>
                  </a:lnTo>
                  <a:lnTo>
                    <a:pt x="620" y="727"/>
                  </a:lnTo>
                  <a:lnTo>
                    <a:pt x="819" y="847"/>
                  </a:lnTo>
                  <a:lnTo>
                    <a:pt x="824" y="907"/>
                  </a:lnTo>
                  <a:lnTo>
                    <a:pt x="738" y="958"/>
                  </a:lnTo>
                  <a:lnTo>
                    <a:pt x="471" y="886"/>
                  </a:lnTo>
                  <a:lnTo>
                    <a:pt x="578" y="972"/>
                  </a:lnTo>
                  <a:lnTo>
                    <a:pt x="574" y="1074"/>
                  </a:lnTo>
                  <a:lnTo>
                    <a:pt x="682" y="1122"/>
                  </a:lnTo>
                  <a:lnTo>
                    <a:pt x="712" y="1114"/>
                  </a:lnTo>
                  <a:lnTo>
                    <a:pt x="698" y="1074"/>
                  </a:lnTo>
                  <a:lnTo>
                    <a:pt x="647" y="1057"/>
                  </a:lnTo>
                  <a:lnTo>
                    <a:pt x="659" y="1023"/>
                  </a:lnTo>
                  <a:lnTo>
                    <a:pt x="710" y="1061"/>
                  </a:lnTo>
                  <a:lnTo>
                    <a:pt x="813" y="1074"/>
                  </a:lnTo>
                  <a:lnTo>
                    <a:pt x="768" y="993"/>
                  </a:lnTo>
                  <a:lnTo>
                    <a:pt x="867" y="926"/>
                  </a:lnTo>
                  <a:lnTo>
                    <a:pt x="937" y="972"/>
                  </a:lnTo>
                  <a:lnTo>
                    <a:pt x="934" y="792"/>
                  </a:lnTo>
                  <a:lnTo>
                    <a:pt x="903" y="765"/>
                  </a:lnTo>
                  <a:lnTo>
                    <a:pt x="1023" y="805"/>
                  </a:lnTo>
                  <a:lnTo>
                    <a:pt x="1032" y="827"/>
                  </a:lnTo>
                  <a:lnTo>
                    <a:pt x="969" y="859"/>
                  </a:lnTo>
                  <a:lnTo>
                    <a:pt x="1032" y="917"/>
                  </a:lnTo>
                  <a:lnTo>
                    <a:pt x="1086" y="850"/>
                  </a:lnTo>
                  <a:lnTo>
                    <a:pt x="1303" y="743"/>
                  </a:lnTo>
                  <a:lnTo>
                    <a:pt x="1337" y="739"/>
                  </a:lnTo>
                  <a:lnTo>
                    <a:pt x="1303" y="755"/>
                  </a:lnTo>
                  <a:lnTo>
                    <a:pt x="1340" y="807"/>
                  </a:lnTo>
                  <a:lnTo>
                    <a:pt x="1500" y="739"/>
                  </a:lnTo>
                  <a:lnTo>
                    <a:pt x="1536" y="789"/>
                  </a:lnTo>
                  <a:lnTo>
                    <a:pt x="1575" y="748"/>
                  </a:lnTo>
                  <a:lnTo>
                    <a:pt x="1553" y="693"/>
                  </a:lnTo>
                  <a:lnTo>
                    <a:pt x="1578" y="674"/>
                  </a:lnTo>
                  <a:lnTo>
                    <a:pt x="1699" y="701"/>
                  </a:lnTo>
                  <a:lnTo>
                    <a:pt x="1858" y="803"/>
                  </a:lnTo>
                  <a:lnTo>
                    <a:pt x="1888" y="754"/>
                  </a:lnTo>
                  <a:lnTo>
                    <a:pt x="1855" y="704"/>
                  </a:lnTo>
                  <a:lnTo>
                    <a:pt x="1807" y="688"/>
                  </a:lnTo>
                  <a:lnTo>
                    <a:pt x="1824" y="608"/>
                  </a:lnTo>
                  <a:lnTo>
                    <a:pt x="1795" y="597"/>
                  </a:lnTo>
                  <a:lnTo>
                    <a:pt x="1803" y="560"/>
                  </a:lnTo>
                  <a:lnTo>
                    <a:pt x="1861" y="521"/>
                  </a:lnTo>
                  <a:lnTo>
                    <a:pt x="1899" y="424"/>
                  </a:lnTo>
                  <a:lnTo>
                    <a:pt x="1981" y="425"/>
                  </a:lnTo>
                  <a:lnTo>
                    <a:pt x="2024" y="439"/>
                  </a:lnTo>
                  <a:lnTo>
                    <a:pt x="1990" y="543"/>
                  </a:lnTo>
                  <a:lnTo>
                    <a:pt x="2028" y="593"/>
                  </a:lnTo>
                  <a:lnTo>
                    <a:pt x="2017" y="736"/>
                  </a:lnTo>
                  <a:lnTo>
                    <a:pt x="2056" y="784"/>
                  </a:lnTo>
                  <a:lnTo>
                    <a:pt x="2039" y="836"/>
                  </a:lnTo>
                  <a:lnTo>
                    <a:pt x="1977" y="877"/>
                  </a:lnTo>
                  <a:lnTo>
                    <a:pt x="1996" y="896"/>
                  </a:lnTo>
                  <a:lnTo>
                    <a:pt x="1914" y="915"/>
                  </a:lnTo>
                  <a:lnTo>
                    <a:pt x="2002" y="949"/>
                  </a:lnTo>
                  <a:lnTo>
                    <a:pt x="2105" y="836"/>
                  </a:lnTo>
                  <a:lnTo>
                    <a:pt x="2091" y="765"/>
                  </a:lnTo>
                  <a:lnTo>
                    <a:pt x="2123" y="754"/>
                  </a:lnTo>
                  <a:lnTo>
                    <a:pt x="2176" y="740"/>
                  </a:lnTo>
                  <a:lnTo>
                    <a:pt x="2204" y="781"/>
                  </a:lnTo>
                  <a:lnTo>
                    <a:pt x="2201" y="835"/>
                  </a:lnTo>
                  <a:lnTo>
                    <a:pt x="2263" y="851"/>
                  </a:lnTo>
                  <a:lnTo>
                    <a:pt x="2212" y="834"/>
                  </a:lnTo>
                  <a:lnTo>
                    <a:pt x="2236" y="801"/>
                  </a:lnTo>
                  <a:lnTo>
                    <a:pt x="2214" y="754"/>
                  </a:lnTo>
                  <a:lnTo>
                    <a:pt x="2067" y="723"/>
                  </a:lnTo>
                  <a:lnTo>
                    <a:pt x="2091" y="612"/>
                  </a:lnTo>
                  <a:lnTo>
                    <a:pt x="2039" y="543"/>
                  </a:lnTo>
                  <a:lnTo>
                    <a:pt x="2112" y="479"/>
                  </a:lnTo>
                  <a:lnTo>
                    <a:pt x="2106" y="433"/>
                  </a:lnTo>
                  <a:lnTo>
                    <a:pt x="2137" y="459"/>
                  </a:lnTo>
                  <a:lnTo>
                    <a:pt x="2120" y="550"/>
                  </a:lnTo>
                  <a:lnTo>
                    <a:pt x="2145" y="560"/>
                  </a:lnTo>
                  <a:lnTo>
                    <a:pt x="2246" y="587"/>
                  </a:lnTo>
                  <a:lnTo>
                    <a:pt x="2153" y="514"/>
                  </a:lnTo>
                  <a:lnTo>
                    <a:pt x="2221" y="517"/>
                  </a:lnTo>
                  <a:lnTo>
                    <a:pt x="2206" y="487"/>
                  </a:lnTo>
                  <a:lnTo>
                    <a:pt x="2246" y="472"/>
                  </a:lnTo>
                  <a:lnTo>
                    <a:pt x="2429" y="532"/>
                  </a:lnTo>
                  <a:lnTo>
                    <a:pt x="2394" y="568"/>
                  </a:lnTo>
                  <a:lnTo>
                    <a:pt x="2389" y="628"/>
                  </a:lnTo>
                  <a:lnTo>
                    <a:pt x="2427" y="660"/>
                  </a:lnTo>
                  <a:lnTo>
                    <a:pt x="2446" y="532"/>
                  </a:lnTo>
                  <a:lnTo>
                    <a:pt x="2347" y="466"/>
                  </a:lnTo>
                  <a:lnTo>
                    <a:pt x="2325" y="375"/>
                  </a:lnTo>
                  <a:lnTo>
                    <a:pt x="2558" y="344"/>
                  </a:lnTo>
                  <a:lnTo>
                    <a:pt x="2529" y="260"/>
                  </a:lnTo>
                  <a:lnTo>
                    <a:pt x="2558" y="279"/>
                  </a:lnTo>
                  <a:lnTo>
                    <a:pt x="2599" y="247"/>
                  </a:lnTo>
                  <a:lnTo>
                    <a:pt x="2568" y="237"/>
                  </a:lnTo>
                  <a:lnTo>
                    <a:pt x="2816" y="171"/>
                  </a:lnTo>
                  <a:lnTo>
                    <a:pt x="2794" y="152"/>
                  </a:lnTo>
                  <a:lnTo>
                    <a:pt x="2909" y="145"/>
                  </a:lnTo>
                  <a:lnTo>
                    <a:pt x="2908" y="167"/>
                  </a:lnTo>
                  <a:lnTo>
                    <a:pt x="2934" y="167"/>
                  </a:lnTo>
                  <a:lnTo>
                    <a:pt x="3018" y="137"/>
                  </a:lnTo>
                  <a:lnTo>
                    <a:pt x="3057" y="153"/>
                  </a:lnTo>
                  <a:lnTo>
                    <a:pt x="3019" y="117"/>
                  </a:lnTo>
                  <a:lnTo>
                    <a:pt x="3113" y="110"/>
                  </a:lnTo>
                  <a:lnTo>
                    <a:pt x="3116" y="64"/>
                  </a:lnTo>
                  <a:lnTo>
                    <a:pt x="3223" y="0"/>
                  </a:lnTo>
                  <a:lnTo>
                    <a:pt x="3300" y="38"/>
                  </a:lnTo>
                  <a:lnTo>
                    <a:pt x="3235" y="71"/>
                  </a:lnTo>
                  <a:lnTo>
                    <a:pt x="3348" y="69"/>
                  </a:lnTo>
                  <a:lnTo>
                    <a:pt x="3301" y="117"/>
                  </a:lnTo>
                  <a:lnTo>
                    <a:pt x="3491" y="92"/>
                  </a:lnTo>
                  <a:lnTo>
                    <a:pt x="3593" y="167"/>
                  </a:lnTo>
                  <a:lnTo>
                    <a:pt x="3577" y="194"/>
                  </a:lnTo>
                  <a:lnTo>
                    <a:pt x="3543" y="176"/>
                  </a:lnTo>
                  <a:lnTo>
                    <a:pt x="3590" y="201"/>
                  </a:lnTo>
                  <a:lnTo>
                    <a:pt x="3568" y="244"/>
                  </a:lnTo>
                  <a:lnTo>
                    <a:pt x="3223" y="456"/>
                  </a:lnTo>
                  <a:lnTo>
                    <a:pt x="3335" y="428"/>
                  </a:lnTo>
                  <a:lnTo>
                    <a:pt x="3311" y="401"/>
                  </a:lnTo>
                  <a:lnTo>
                    <a:pt x="3485" y="362"/>
                  </a:lnTo>
                  <a:lnTo>
                    <a:pt x="3437" y="367"/>
                  </a:lnTo>
                  <a:lnTo>
                    <a:pt x="3448" y="332"/>
                  </a:lnTo>
                  <a:lnTo>
                    <a:pt x="3543" y="362"/>
                  </a:lnTo>
                  <a:lnTo>
                    <a:pt x="3560" y="332"/>
                  </a:lnTo>
                  <a:lnTo>
                    <a:pt x="3579" y="401"/>
                  </a:lnTo>
                  <a:lnTo>
                    <a:pt x="3626" y="406"/>
                  </a:lnTo>
                  <a:lnTo>
                    <a:pt x="3582" y="376"/>
                  </a:lnTo>
                  <a:lnTo>
                    <a:pt x="3675" y="362"/>
                  </a:lnTo>
                  <a:lnTo>
                    <a:pt x="3786" y="375"/>
                  </a:lnTo>
                  <a:lnTo>
                    <a:pt x="3778" y="401"/>
                  </a:lnTo>
                  <a:lnTo>
                    <a:pt x="3871" y="424"/>
                  </a:lnTo>
                  <a:lnTo>
                    <a:pt x="3954" y="418"/>
                  </a:lnTo>
                  <a:lnTo>
                    <a:pt x="3958" y="353"/>
                  </a:lnTo>
                  <a:lnTo>
                    <a:pt x="3983" y="347"/>
                  </a:lnTo>
                  <a:lnTo>
                    <a:pt x="4193" y="418"/>
                  </a:lnTo>
                  <a:lnTo>
                    <a:pt x="4167" y="532"/>
                  </a:lnTo>
                  <a:lnTo>
                    <a:pt x="4264" y="608"/>
                  </a:lnTo>
                  <a:lnTo>
                    <a:pt x="4319" y="504"/>
                  </a:lnTo>
                  <a:lnTo>
                    <a:pt x="4354" y="550"/>
                  </a:lnTo>
                  <a:lnTo>
                    <a:pt x="4424" y="532"/>
                  </a:lnTo>
                  <a:lnTo>
                    <a:pt x="4519" y="568"/>
                  </a:lnTo>
                  <a:lnTo>
                    <a:pt x="4593" y="547"/>
                  </a:lnTo>
                  <a:lnTo>
                    <a:pt x="4589" y="504"/>
                  </a:lnTo>
                  <a:lnTo>
                    <a:pt x="4640" y="431"/>
                  </a:lnTo>
                  <a:lnTo>
                    <a:pt x="4957" y="482"/>
                  </a:lnTo>
                  <a:lnTo>
                    <a:pt x="4978" y="516"/>
                  </a:lnTo>
                  <a:lnTo>
                    <a:pt x="4938" y="531"/>
                  </a:lnTo>
                  <a:lnTo>
                    <a:pt x="5042" y="547"/>
                  </a:lnTo>
                  <a:lnTo>
                    <a:pt x="5080" y="597"/>
                  </a:lnTo>
                  <a:lnTo>
                    <a:pt x="5319" y="587"/>
                  </a:lnTo>
                  <a:lnTo>
                    <a:pt x="5362" y="628"/>
                  </a:lnTo>
                  <a:lnTo>
                    <a:pt x="5345" y="677"/>
                  </a:lnTo>
                  <a:lnTo>
                    <a:pt x="5415" y="712"/>
                  </a:lnTo>
                  <a:lnTo>
                    <a:pt x="5451" y="685"/>
                  </a:lnTo>
                  <a:lnTo>
                    <a:pt x="5622" y="705"/>
                  </a:lnTo>
                  <a:lnTo>
                    <a:pt x="5655" y="677"/>
                  </a:lnTo>
                  <a:lnTo>
                    <a:pt x="5677" y="721"/>
                  </a:lnTo>
                  <a:lnTo>
                    <a:pt x="5747" y="757"/>
                  </a:lnTo>
                  <a:lnTo>
                    <a:pt x="5780" y="732"/>
                  </a:lnTo>
                  <a:lnTo>
                    <a:pt x="5744" y="693"/>
                  </a:lnTo>
                  <a:lnTo>
                    <a:pt x="5765" y="660"/>
                  </a:lnTo>
                  <a:lnTo>
                    <a:pt x="6062" y="711"/>
                  </a:lnTo>
                  <a:lnTo>
                    <a:pt x="6258" y="838"/>
                  </a:lnTo>
                  <a:lnTo>
                    <a:pt x="6302" y="838"/>
                  </a:lnTo>
                  <a:lnTo>
                    <a:pt x="6352" y="942"/>
                  </a:lnTo>
                  <a:lnTo>
                    <a:pt x="6328" y="886"/>
                  </a:lnTo>
                  <a:lnTo>
                    <a:pt x="6361" y="881"/>
                  </a:lnTo>
                  <a:lnTo>
                    <a:pt x="6383" y="903"/>
                  </a:lnTo>
                  <a:lnTo>
                    <a:pt x="6439" y="896"/>
                  </a:lnTo>
                  <a:lnTo>
                    <a:pt x="6518" y="954"/>
                  </a:lnTo>
                  <a:lnTo>
                    <a:pt x="6404" y="1020"/>
                  </a:lnTo>
                  <a:lnTo>
                    <a:pt x="6428" y="1039"/>
                  </a:lnTo>
                  <a:lnTo>
                    <a:pt x="6387" y="1051"/>
                  </a:lnTo>
                  <a:lnTo>
                    <a:pt x="6420" y="1076"/>
                  </a:lnTo>
                  <a:lnTo>
                    <a:pt x="6352" y="1077"/>
                  </a:lnTo>
                  <a:lnTo>
                    <a:pt x="6327" y="1039"/>
                  </a:lnTo>
                  <a:lnTo>
                    <a:pt x="6303" y="1054"/>
                  </a:lnTo>
                  <a:lnTo>
                    <a:pt x="6258" y="993"/>
                  </a:lnTo>
                  <a:lnTo>
                    <a:pt x="6179" y="995"/>
                  </a:lnTo>
                  <a:lnTo>
                    <a:pt x="6158" y="958"/>
                  </a:lnTo>
                  <a:lnTo>
                    <a:pt x="6178" y="942"/>
                  </a:lnTo>
                  <a:lnTo>
                    <a:pt x="6150" y="942"/>
                  </a:lnTo>
                  <a:lnTo>
                    <a:pt x="6124" y="954"/>
                  </a:lnTo>
                  <a:lnTo>
                    <a:pt x="6151" y="996"/>
                  </a:lnTo>
                  <a:lnTo>
                    <a:pt x="6135" y="1023"/>
                  </a:lnTo>
                  <a:lnTo>
                    <a:pt x="6069" y="1065"/>
                  </a:lnTo>
                  <a:lnTo>
                    <a:pt x="6024" y="1055"/>
                  </a:lnTo>
                  <a:lnTo>
                    <a:pt x="6099" y="1173"/>
                  </a:lnTo>
                  <a:lnTo>
                    <a:pt x="6085" y="1219"/>
                  </a:lnTo>
                  <a:lnTo>
                    <a:pt x="6009" y="1187"/>
                  </a:lnTo>
                  <a:lnTo>
                    <a:pt x="6012" y="1206"/>
                  </a:lnTo>
                  <a:lnTo>
                    <a:pt x="5875" y="1264"/>
                  </a:lnTo>
                  <a:lnTo>
                    <a:pt x="5751" y="1384"/>
                  </a:lnTo>
                  <a:lnTo>
                    <a:pt x="5669" y="1338"/>
                  </a:lnTo>
                  <a:lnTo>
                    <a:pt x="5593" y="1387"/>
                  </a:lnTo>
                  <a:lnTo>
                    <a:pt x="5593" y="1344"/>
                  </a:lnTo>
                  <a:lnTo>
                    <a:pt x="5549" y="1388"/>
                  </a:lnTo>
                  <a:lnTo>
                    <a:pt x="5493" y="1386"/>
                  </a:lnTo>
                  <a:lnTo>
                    <a:pt x="5436" y="1502"/>
                  </a:lnTo>
                  <a:lnTo>
                    <a:pt x="5483" y="1526"/>
                  </a:lnTo>
                  <a:lnTo>
                    <a:pt x="5465" y="1564"/>
                  </a:lnTo>
                  <a:lnTo>
                    <a:pt x="5486" y="1625"/>
                  </a:lnTo>
                  <a:lnTo>
                    <a:pt x="5446" y="1614"/>
                  </a:lnTo>
                  <a:lnTo>
                    <a:pt x="5423" y="1668"/>
                  </a:lnTo>
                  <a:lnTo>
                    <a:pt x="5437" y="1714"/>
                  </a:lnTo>
                  <a:lnTo>
                    <a:pt x="5353" y="1753"/>
                  </a:lnTo>
                  <a:lnTo>
                    <a:pt x="5362" y="1808"/>
                  </a:lnTo>
                  <a:lnTo>
                    <a:pt x="5306" y="1822"/>
                  </a:lnTo>
                  <a:lnTo>
                    <a:pt x="5293" y="1881"/>
                  </a:lnTo>
                  <a:lnTo>
                    <a:pt x="5241" y="1943"/>
                  </a:lnTo>
                  <a:lnTo>
                    <a:pt x="5196" y="1714"/>
                  </a:lnTo>
                  <a:lnTo>
                    <a:pt x="5200" y="1591"/>
                  </a:lnTo>
                  <a:lnTo>
                    <a:pt x="5241" y="1518"/>
                  </a:lnTo>
                  <a:lnTo>
                    <a:pt x="5299" y="1503"/>
                  </a:lnTo>
                  <a:lnTo>
                    <a:pt x="5434" y="1350"/>
                  </a:lnTo>
                  <a:lnTo>
                    <a:pt x="5498" y="1318"/>
                  </a:lnTo>
                  <a:lnTo>
                    <a:pt x="5520" y="1230"/>
                  </a:lnTo>
                  <a:lnTo>
                    <a:pt x="5549" y="1207"/>
                  </a:lnTo>
                  <a:lnTo>
                    <a:pt x="5497" y="1206"/>
                  </a:lnTo>
                  <a:lnTo>
                    <a:pt x="5482" y="1279"/>
                  </a:lnTo>
                  <a:lnTo>
                    <a:pt x="5367" y="1340"/>
                  </a:lnTo>
                  <a:lnTo>
                    <a:pt x="5378" y="1246"/>
                  </a:lnTo>
                  <a:lnTo>
                    <a:pt x="5254" y="1268"/>
                  </a:lnTo>
                  <a:lnTo>
                    <a:pt x="5138" y="1387"/>
                  </a:lnTo>
                  <a:lnTo>
                    <a:pt x="5161" y="1438"/>
                  </a:lnTo>
                  <a:lnTo>
                    <a:pt x="5037" y="1455"/>
                  </a:lnTo>
                  <a:lnTo>
                    <a:pt x="5021" y="1440"/>
                  </a:lnTo>
                  <a:lnTo>
                    <a:pt x="5063" y="1432"/>
                  </a:lnTo>
                  <a:lnTo>
                    <a:pt x="4959" y="1400"/>
                  </a:lnTo>
                  <a:lnTo>
                    <a:pt x="4929" y="1432"/>
                  </a:lnTo>
                  <a:lnTo>
                    <a:pt x="4694" y="1433"/>
                  </a:lnTo>
                  <a:lnTo>
                    <a:pt x="4417" y="1709"/>
                  </a:lnTo>
                  <a:lnTo>
                    <a:pt x="4473" y="1721"/>
                  </a:lnTo>
                  <a:lnTo>
                    <a:pt x="4473" y="1771"/>
                  </a:lnTo>
                  <a:lnTo>
                    <a:pt x="4507" y="1740"/>
                  </a:lnTo>
                  <a:lnTo>
                    <a:pt x="4497" y="1783"/>
                  </a:lnTo>
                  <a:lnTo>
                    <a:pt x="4537" y="1759"/>
                  </a:lnTo>
                  <a:lnTo>
                    <a:pt x="4535" y="1786"/>
                  </a:lnTo>
                  <a:lnTo>
                    <a:pt x="4546" y="1740"/>
                  </a:lnTo>
                  <a:lnTo>
                    <a:pt x="4589" y="1741"/>
                  </a:lnTo>
                  <a:lnTo>
                    <a:pt x="4647" y="1801"/>
                  </a:lnTo>
                  <a:lnTo>
                    <a:pt x="4592" y="1806"/>
                  </a:lnTo>
                  <a:lnTo>
                    <a:pt x="4641" y="1824"/>
                  </a:lnTo>
                  <a:lnTo>
                    <a:pt x="4653" y="1866"/>
                  </a:lnTo>
                  <a:lnTo>
                    <a:pt x="4614" y="1952"/>
                  </a:lnTo>
                  <a:lnTo>
                    <a:pt x="4606" y="2082"/>
                  </a:lnTo>
                  <a:lnTo>
                    <a:pt x="4411" y="2358"/>
                  </a:lnTo>
                  <a:lnTo>
                    <a:pt x="4342" y="2396"/>
                  </a:lnTo>
                  <a:lnTo>
                    <a:pt x="4287" y="2358"/>
                  </a:lnTo>
                  <a:lnTo>
                    <a:pt x="4240" y="2412"/>
                  </a:lnTo>
                  <a:lnTo>
                    <a:pt x="4237" y="2401"/>
                  </a:lnTo>
                  <a:lnTo>
                    <a:pt x="4262" y="2358"/>
                  </a:lnTo>
                  <a:lnTo>
                    <a:pt x="4249" y="2289"/>
                  </a:lnTo>
                  <a:lnTo>
                    <a:pt x="4334" y="2261"/>
                  </a:lnTo>
                  <a:lnTo>
                    <a:pt x="4403" y="2077"/>
                  </a:lnTo>
                  <a:lnTo>
                    <a:pt x="4257" y="2121"/>
                  </a:lnTo>
                  <a:lnTo>
                    <a:pt x="4237" y="2052"/>
                  </a:lnTo>
                  <a:lnTo>
                    <a:pt x="4120" y="2010"/>
                  </a:lnTo>
                  <a:lnTo>
                    <a:pt x="4050" y="1821"/>
                  </a:lnTo>
                  <a:lnTo>
                    <a:pt x="3972" y="1786"/>
                  </a:lnTo>
                  <a:lnTo>
                    <a:pt x="3834" y="1837"/>
                  </a:lnTo>
                  <a:lnTo>
                    <a:pt x="3859" y="1878"/>
                  </a:lnTo>
                  <a:lnTo>
                    <a:pt x="3802" y="1990"/>
                  </a:lnTo>
                  <a:lnTo>
                    <a:pt x="3748" y="2020"/>
                  </a:lnTo>
                  <a:lnTo>
                    <a:pt x="3691" y="1993"/>
                  </a:lnTo>
                  <a:lnTo>
                    <a:pt x="3621" y="1981"/>
                  </a:lnTo>
                  <a:lnTo>
                    <a:pt x="3441" y="2033"/>
                  </a:lnTo>
                  <a:lnTo>
                    <a:pt x="3280" y="1956"/>
                  </a:lnTo>
                  <a:lnTo>
                    <a:pt x="3179" y="1967"/>
                  </a:lnTo>
                  <a:lnTo>
                    <a:pt x="3142" y="1905"/>
                  </a:lnTo>
                  <a:lnTo>
                    <a:pt x="3042" y="1866"/>
                  </a:lnTo>
                  <a:lnTo>
                    <a:pt x="2989" y="1908"/>
                  </a:lnTo>
                  <a:lnTo>
                    <a:pt x="2986" y="1992"/>
                  </a:lnTo>
                  <a:lnTo>
                    <a:pt x="2756" y="1955"/>
                  </a:lnTo>
                  <a:lnTo>
                    <a:pt x="2633" y="2033"/>
                  </a:lnTo>
                  <a:lnTo>
                    <a:pt x="2568" y="2063"/>
                  </a:lnTo>
                  <a:lnTo>
                    <a:pt x="2488" y="2002"/>
                  </a:lnTo>
                  <a:lnTo>
                    <a:pt x="2435" y="2036"/>
                  </a:lnTo>
                  <a:lnTo>
                    <a:pt x="2339" y="1993"/>
                  </a:lnTo>
                  <a:lnTo>
                    <a:pt x="2302" y="1990"/>
                  </a:lnTo>
                  <a:lnTo>
                    <a:pt x="2275" y="1923"/>
                  </a:lnTo>
                  <a:lnTo>
                    <a:pt x="2221" y="1923"/>
                  </a:lnTo>
                  <a:lnTo>
                    <a:pt x="2202" y="1935"/>
                  </a:lnTo>
                  <a:lnTo>
                    <a:pt x="2159" y="1885"/>
                  </a:lnTo>
                  <a:lnTo>
                    <a:pt x="2130" y="1898"/>
                  </a:lnTo>
                  <a:lnTo>
                    <a:pt x="2106" y="1914"/>
                  </a:lnTo>
                  <a:lnTo>
                    <a:pt x="1996" y="1812"/>
                  </a:lnTo>
                  <a:lnTo>
                    <a:pt x="1965" y="1802"/>
                  </a:lnTo>
                  <a:lnTo>
                    <a:pt x="1893" y="1724"/>
                  </a:lnTo>
                  <a:lnTo>
                    <a:pt x="1825" y="1771"/>
                  </a:lnTo>
                  <a:lnTo>
                    <a:pt x="1813" y="1739"/>
                  </a:lnTo>
                  <a:lnTo>
                    <a:pt x="1713" y="1733"/>
                  </a:lnTo>
                  <a:lnTo>
                    <a:pt x="1674" y="1678"/>
                  </a:lnTo>
                  <a:lnTo>
                    <a:pt x="1622" y="1682"/>
                  </a:lnTo>
                  <a:lnTo>
                    <a:pt x="1601" y="1705"/>
                  </a:lnTo>
                  <a:lnTo>
                    <a:pt x="1536" y="1718"/>
                  </a:lnTo>
                  <a:lnTo>
                    <a:pt x="1517" y="1705"/>
                  </a:lnTo>
                  <a:lnTo>
                    <a:pt x="1493" y="1749"/>
                  </a:lnTo>
                  <a:lnTo>
                    <a:pt x="1471" y="1739"/>
                  </a:lnTo>
                  <a:lnTo>
                    <a:pt x="1392" y="1751"/>
                  </a:lnTo>
                  <a:lnTo>
                    <a:pt x="1367" y="1739"/>
                  </a:lnTo>
                  <a:lnTo>
                    <a:pt x="1357" y="1751"/>
                  </a:lnTo>
                  <a:lnTo>
                    <a:pt x="1398" y="1802"/>
                  </a:lnTo>
                  <a:lnTo>
                    <a:pt x="1369" y="1832"/>
                  </a:lnTo>
                  <a:lnTo>
                    <a:pt x="1370" y="1874"/>
                  </a:lnTo>
                  <a:lnTo>
                    <a:pt x="1416" y="1875"/>
                  </a:lnTo>
                  <a:lnTo>
                    <a:pt x="1438" y="1914"/>
                  </a:lnTo>
                  <a:lnTo>
                    <a:pt x="1424" y="1944"/>
                  </a:lnTo>
                  <a:lnTo>
                    <a:pt x="1392" y="1923"/>
                  </a:lnTo>
                  <a:lnTo>
                    <a:pt x="1367" y="1943"/>
                  </a:lnTo>
                  <a:lnTo>
                    <a:pt x="1339" y="1927"/>
                  </a:lnTo>
                  <a:lnTo>
                    <a:pt x="1325" y="1898"/>
                  </a:lnTo>
                  <a:lnTo>
                    <a:pt x="1295" y="1914"/>
                  </a:lnTo>
                  <a:lnTo>
                    <a:pt x="1273" y="1900"/>
                  </a:lnTo>
                  <a:lnTo>
                    <a:pt x="1245" y="1923"/>
                  </a:lnTo>
                  <a:lnTo>
                    <a:pt x="1211" y="1929"/>
                  </a:lnTo>
                  <a:lnTo>
                    <a:pt x="1190" y="1898"/>
                  </a:lnTo>
                  <a:lnTo>
                    <a:pt x="1066" y="1890"/>
                  </a:lnTo>
                  <a:lnTo>
                    <a:pt x="1054" y="1905"/>
                  </a:lnTo>
                  <a:lnTo>
                    <a:pt x="1042" y="1904"/>
                  </a:lnTo>
                  <a:lnTo>
                    <a:pt x="1020" y="1937"/>
                  </a:lnTo>
                  <a:lnTo>
                    <a:pt x="1023" y="1970"/>
                  </a:lnTo>
                  <a:lnTo>
                    <a:pt x="1008" y="1973"/>
                  </a:lnTo>
                  <a:lnTo>
                    <a:pt x="999" y="1944"/>
                  </a:lnTo>
                  <a:lnTo>
                    <a:pt x="980" y="1947"/>
                  </a:lnTo>
                  <a:lnTo>
                    <a:pt x="975" y="2042"/>
                  </a:lnTo>
                  <a:lnTo>
                    <a:pt x="993" y="2070"/>
                  </a:lnTo>
                  <a:lnTo>
                    <a:pt x="993" y="2096"/>
                  </a:lnTo>
                  <a:lnTo>
                    <a:pt x="1015" y="2092"/>
                  </a:lnTo>
                  <a:lnTo>
                    <a:pt x="1042" y="2079"/>
                  </a:lnTo>
                  <a:lnTo>
                    <a:pt x="1064" y="2121"/>
                  </a:lnTo>
                  <a:lnTo>
                    <a:pt x="1078" y="2148"/>
                  </a:lnTo>
                  <a:lnTo>
                    <a:pt x="1097" y="2184"/>
                  </a:lnTo>
                  <a:lnTo>
                    <a:pt x="1126" y="2193"/>
                  </a:lnTo>
                  <a:lnTo>
                    <a:pt x="1089" y="2221"/>
                  </a:lnTo>
                  <a:lnTo>
                    <a:pt x="1065" y="2194"/>
                  </a:lnTo>
                  <a:lnTo>
                    <a:pt x="1040" y="2300"/>
                  </a:lnTo>
                  <a:lnTo>
                    <a:pt x="1070" y="2328"/>
                  </a:lnTo>
                  <a:lnTo>
                    <a:pt x="1095" y="2431"/>
                  </a:lnTo>
                  <a:lnTo>
                    <a:pt x="1071" y="2412"/>
                  </a:lnTo>
                  <a:lnTo>
                    <a:pt x="1047" y="2401"/>
                  </a:lnTo>
                  <a:lnTo>
                    <a:pt x="1015" y="2396"/>
                  </a:lnTo>
                  <a:lnTo>
                    <a:pt x="993" y="2384"/>
                  </a:lnTo>
                  <a:lnTo>
                    <a:pt x="973" y="2381"/>
                  </a:lnTo>
                  <a:lnTo>
                    <a:pt x="958" y="2345"/>
                  </a:lnTo>
                  <a:lnTo>
                    <a:pt x="918" y="2366"/>
                  </a:lnTo>
                  <a:lnTo>
                    <a:pt x="883" y="2365"/>
                  </a:lnTo>
                  <a:lnTo>
                    <a:pt x="856" y="2334"/>
                  </a:lnTo>
                  <a:lnTo>
                    <a:pt x="796" y="2303"/>
                  </a:lnTo>
                  <a:lnTo>
                    <a:pt x="737" y="2309"/>
                  </a:lnTo>
                  <a:lnTo>
                    <a:pt x="671" y="2258"/>
                  </a:lnTo>
                  <a:lnTo>
                    <a:pt x="722" y="2212"/>
                  </a:lnTo>
                  <a:lnTo>
                    <a:pt x="727" y="2170"/>
                  </a:lnTo>
                  <a:lnTo>
                    <a:pt x="726" y="2131"/>
                  </a:lnTo>
                  <a:lnTo>
                    <a:pt x="733" y="2098"/>
                  </a:lnTo>
                  <a:lnTo>
                    <a:pt x="765" y="2088"/>
                  </a:lnTo>
                  <a:lnTo>
                    <a:pt x="745" y="2027"/>
                  </a:lnTo>
                  <a:lnTo>
                    <a:pt x="708" y="2010"/>
                  </a:lnTo>
                  <a:lnTo>
                    <a:pt x="688" y="2000"/>
                  </a:lnTo>
                  <a:lnTo>
                    <a:pt x="660" y="2009"/>
                  </a:lnTo>
                  <a:lnTo>
                    <a:pt x="605" y="1992"/>
                  </a:lnTo>
                  <a:lnTo>
                    <a:pt x="562" y="1931"/>
                  </a:lnTo>
                  <a:lnTo>
                    <a:pt x="524" y="1913"/>
                  </a:lnTo>
                  <a:lnTo>
                    <a:pt x="505" y="1858"/>
                  </a:lnTo>
                  <a:lnTo>
                    <a:pt x="475" y="1851"/>
                  </a:lnTo>
                  <a:lnTo>
                    <a:pt x="444" y="1870"/>
                  </a:lnTo>
                  <a:lnTo>
                    <a:pt x="423" y="1881"/>
                  </a:lnTo>
                  <a:lnTo>
                    <a:pt x="412" y="1856"/>
                  </a:lnTo>
                  <a:lnTo>
                    <a:pt x="399" y="1831"/>
                  </a:lnTo>
                  <a:lnTo>
                    <a:pt x="441" y="1825"/>
                  </a:lnTo>
                  <a:lnTo>
                    <a:pt x="439" y="1810"/>
                  </a:lnTo>
                  <a:lnTo>
                    <a:pt x="429" y="1797"/>
                  </a:lnTo>
                  <a:lnTo>
                    <a:pt x="412" y="1785"/>
                  </a:lnTo>
                  <a:lnTo>
                    <a:pt x="391" y="1718"/>
                  </a:lnTo>
                  <a:lnTo>
                    <a:pt x="355" y="1686"/>
                  </a:lnTo>
                  <a:lnTo>
                    <a:pt x="322" y="1684"/>
                  </a:lnTo>
                  <a:lnTo>
                    <a:pt x="287" y="1684"/>
                  </a:lnTo>
                  <a:lnTo>
                    <a:pt x="265" y="1664"/>
                  </a:lnTo>
                  <a:lnTo>
                    <a:pt x="241" y="1660"/>
                  </a:lnTo>
                  <a:lnTo>
                    <a:pt x="222" y="1660"/>
                  </a:lnTo>
                  <a:lnTo>
                    <a:pt x="210" y="1678"/>
                  </a:lnTo>
                  <a:lnTo>
                    <a:pt x="186" y="1703"/>
                  </a:lnTo>
                  <a:lnTo>
                    <a:pt x="181" y="1730"/>
                  </a:lnTo>
                  <a:lnTo>
                    <a:pt x="173" y="1739"/>
                  </a:lnTo>
                  <a:lnTo>
                    <a:pt x="159" y="1783"/>
                  </a:lnTo>
                  <a:lnTo>
                    <a:pt x="150" y="1768"/>
                  </a:lnTo>
                  <a:lnTo>
                    <a:pt x="145" y="1752"/>
                  </a:lnTo>
                  <a:lnTo>
                    <a:pt x="0" y="172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80" name="Freeform 396">
              <a:extLst>
                <a:ext uri="{FF2B5EF4-FFF2-40B4-BE49-F238E27FC236}">
                  <a16:creationId xmlns:a16="http://schemas.microsoft.com/office/drawing/2014/main" id="{FC5AF904-24B7-444C-9849-E32E2088CFBC}"/>
                </a:ext>
              </a:extLst>
            </p:cNvPr>
            <p:cNvSpPr>
              <a:spLocks/>
            </p:cNvSpPr>
            <p:nvPr/>
          </p:nvSpPr>
          <p:spPr bwMode="auto">
            <a:xfrm>
              <a:off x="2116533" y="1827522"/>
              <a:ext cx="90975" cy="44553"/>
            </a:xfrm>
            <a:custGeom>
              <a:avLst/>
              <a:gdLst>
                <a:gd name="T0" fmla="*/ 0 w 190"/>
                <a:gd name="T1" fmla="*/ 2 h 94"/>
                <a:gd name="T2" fmla="*/ 1 w 190"/>
                <a:gd name="T3" fmla="*/ 1 h 94"/>
                <a:gd name="T4" fmla="*/ 0 w 190"/>
                <a:gd name="T5" fmla="*/ 1 h 94"/>
                <a:gd name="T6" fmla="*/ 3 w 190"/>
                <a:gd name="T7" fmla="*/ 0 h 94"/>
                <a:gd name="T8" fmla="*/ 4 w 190"/>
                <a:gd name="T9" fmla="*/ 0 h 94"/>
                <a:gd name="T10" fmla="*/ 3 w 190"/>
                <a:gd name="T11" fmla="*/ 1 h 94"/>
                <a:gd name="T12" fmla="*/ 4 w 190"/>
                <a:gd name="T13" fmla="*/ 1 h 94"/>
                <a:gd name="T14" fmla="*/ 1 w 190"/>
                <a:gd name="T15" fmla="*/ 2 h 94"/>
                <a:gd name="T16" fmla="*/ 1 w 190"/>
                <a:gd name="T17" fmla="*/ 2 h 94"/>
                <a:gd name="T18" fmla="*/ 1 w 190"/>
                <a:gd name="T19" fmla="*/ 2 h 94"/>
                <a:gd name="T20" fmla="*/ 0 w 190"/>
                <a:gd name="T21" fmla="*/ 2 h 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94"/>
                <a:gd name="T35" fmla="*/ 190 w 190"/>
                <a:gd name="T36" fmla="*/ 94 h 9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94">
                  <a:moveTo>
                    <a:pt x="0" y="67"/>
                  </a:moveTo>
                  <a:lnTo>
                    <a:pt x="39" y="46"/>
                  </a:lnTo>
                  <a:lnTo>
                    <a:pt x="11" y="27"/>
                  </a:lnTo>
                  <a:lnTo>
                    <a:pt x="146" y="0"/>
                  </a:lnTo>
                  <a:lnTo>
                    <a:pt x="168" y="1"/>
                  </a:lnTo>
                  <a:lnTo>
                    <a:pt x="142" y="25"/>
                  </a:lnTo>
                  <a:lnTo>
                    <a:pt x="190" y="23"/>
                  </a:lnTo>
                  <a:lnTo>
                    <a:pt x="66" y="79"/>
                  </a:lnTo>
                  <a:lnTo>
                    <a:pt x="39" y="94"/>
                  </a:lnTo>
                  <a:lnTo>
                    <a:pt x="45" y="71"/>
                  </a:lnTo>
                  <a:lnTo>
                    <a:pt x="0" y="6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81" name="Freeform 397">
              <a:extLst>
                <a:ext uri="{FF2B5EF4-FFF2-40B4-BE49-F238E27FC236}">
                  <a16:creationId xmlns:a16="http://schemas.microsoft.com/office/drawing/2014/main" id="{B701FA1E-6707-4E07-9560-1241A2414FC8}"/>
                </a:ext>
              </a:extLst>
            </p:cNvPr>
            <p:cNvSpPr>
              <a:spLocks/>
            </p:cNvSpPr>
            <p:nvPr/>
          </p:nvSpPr>
          <p:spPr bwMode="auto">
            <a:xfrm>
              <a:off x="2143488" y="2290555"/>
              <a:ext cx="37064" cy="22276"/>
            </a:xfrm>
            <a:custGeom>
              <a:avLst/>
              <a:gdLst>
                <a:gd name="T0" fmla="*/ 0 w 75"/>
                <a:gd name="T1" fmla="*/ 1 h 49"/>
                <a:gd name="T2" fmla="*/ 1 w 75"/>
                <a:gd name="T3" fmla="*/ 0 h 49"/>
                <a:gd name="T4" fmla="*/ 2 w 75"/>
                <a:gd name="T5" fmla="*/ 1 h 49"/>
                <a:gd name="T6" fmla="*/ 0 w 75"/>
                <a:gd name="T7" fmla="*/ 1 h 49"/>
                <a:gd name="T8" fmla="*/ 0 60000 65536"/>
                <a:gd name="T9" fmla="*/ 0 60000 65536"/>
                <a:gd name="T10" fmla="*/ 0 60000 65536"/>
                <a:gd name="T11" fmla="*/ 0 60000 65536"/>
                <a:gd name="T12" fmla="*/ 0 w 75"/>
                <a:gd name="T13" fmla="*/ 0 h 49"/>
                <a:gd name="T14" fmla="*/ 75 w 75"/>
                <a:gd name="T15" fmla="*/ 49 h 49"/>
              </a:gdLst>
              <a:ahLst/>
              <a:cxnLst>
                <a:cxn ang="T8">
                  <a:pos x="T0" y="T1"/>
                </a:cxn>
                <a:cxn ang="T9">
                  <a:pos x="T2" y="T3"/>
                </a:cxn>
                <a:cxn ang="T10">
                  <a:pos x="T4" y="T5"/>
                </a:cxn>
                <a:cxn ang="T11">
                  <a:pos x="T6" y="T7"/>
                </a:cxn>
              </a:cxnLst>
              <a:rect l="T12" t="T13" r="T14" b="T15"/>
              <a:pathLst>
                <a:path w="75" h="49">
                  <a:moveTo>
                    <a:pt x="0" y="49"/>
                  </a:moveTo>
                  <a:lnTo>
                    <a:pt x="22" y="0"/>
                  </a:lnTo>
                  <a:lnTo>
                    <a:pt x="75" y="27"/>
                  </a:lnTo>
                  <a:lnTo>
                    <a:pt x="0" y="4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82" name="Freeform 398">
              <a:extLst>
                <a:ext uri="{FF2B5EF4-FFF2-40B4-BE49-F238E27FC236}">
                  <a16:creationId xmlns:a16="http://schemas.microsoft.com/office/drawing/2014/main" id="{429C70E6-6914-40D4-A0B2-4846784BE296}"/>
                </a:ext>
              </a:extLst>
            </p:cNvPr>
            <p:cNvSpPr>
              <a:spLocks/>
            </p:cNvSpPr>
            <p:nvPr/>
          </p:nvSpPr>
          <p:spPr bwMode="auto">
            <a:xfrm>
              <a:off x="2207508" y="2152123"/>
              <a:ext cx="111192" cy="92288"/>
            </a:xfrm>
            <a:custGeom>
              <a:avLst/>
              <a:gdLst>
                <a:gd name="T0" fmla="*/ 0 w 229"/>
                <a:gd name="T1" fmla="*/ 2 h 204"/>
                <a:gd name="T2" fmla="*/ 0 w 229"/>
                <a:gd name="T3" fmla="*/ 3 h 204"/>
                <a:gd name="T4" fmla="*/ 1 w 229"/>
                <a:gd name="T5" fmla="*/ 3 h 204"/>
                <a:gd name="T6" fmla="*/ 2 w 229"/>
                <a:gd name="T7" fmla="*/ 4 h 204"/>
                <a:gd name="T8" fmla="*/ 2 w 229"/>
                <a:gd name="T9" fmla="*/ 3 h 204"/>
                <a:gd name="T10" fmla="*/ 2 w 229"/>
                <a:gd name="T11" fmla="*/ 5 h 204"/>
                <a:gd name="T12" fmla="*/ 5 w 229"/>
                <a:gd name="T13" fmla="*/ 5 h 204"/>
                <a:gd name="T14" fmla="*/ 4 w 229"/>
                <a:gd name="T15" fmla="*/ 4 h 204"/>
                <a:gd name="T16" fmla="*/ 3 w 229"/>
                <a:gd name="T17" fmla="*/ 3 h 204"/>
                <a:gd name="T18" fmla="*/ 3 w 229"/>
                <a:gd name="T19" fmla="*/ 1 h 204"/>
                <a:gd name="T20" fmla="*/ 5 w 229"/>
                <a:gd name="T21" fmla="*/ 0 h 204"/>
                <a:gd name="T22" fmla="*/ 1 w 229"/>
                <a:gd name="T23" fmla="*/ 0 h 204"/>
                <a:gd name="T24" fmla="*/ 1 w 229"/>
                <a:gd name="T25" fmla="*/ 2 h 204"/>
                <a:gd name="T26" fmla="*/ 0 w 229"/>
                <a:gd name="T27" fmla="*/ 2 h 2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9"/>
                <a:gd name="T43" fmla="*/ 0 h 204"/>
                <a:gd name="T44" fmla="*/ 229 w 229"/>
                <a:gd name="T45" fmla="*/ 204 h 20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9" h="204">
                  <a:moveTo>
                    <a:pt x="0" y="103"/>
                  </a:moveTo>
                  <a:lnTo>
                    <a:pt x="16" y="146"/>
                  </a:lnTo>
                  <a:lnTo>
                    <a:pt x="41" y="131"/>
                  </a:lnTo>
                  <a:lnTo>
                    <a:pt x="71" y="159"/>
                  </a:lnTo>
                  <a:lnTo>
                    <a:pt x="91" y="146"/>
                  </a:lnTo>
                  <a:lnTo>
                    <a:pt x="82" y="196"/>
                  </a:lnTo>
                  <a:lnTo>
                    <a:pt x="229" y="204"/>
                  </a:lnTo>
                  <a:lnTo>
                    <a:pt x="175" y="167"/>
                  </a:lnTo>
                  <a:lnTo>
                    <a:pt x="147" y="105"/>
                  </a:lnTo>
                  <a:lnTo>
                    <a:pt x="148" y="38"/>
                  </a:lnTo>
                  <a:lnTo>
                    <a:pt x="186" y="0"/>
                  </a:lnTo>
                  <a:lnTo>
                    <a:pt x="57" y="13"/>
                  </a:lnTo>
                  <a:lnTo>
                    <a:pt x="25" y="103"/>
                  </a:lnTo>
                  <a:lnTo>
                    <a:pt x="0" y="10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83" name="Freeform 399">
              <a:extLst>
                <a:ext uri="{FF2B5EF4-FFF2-40B4-BE49-F238E27FC236}">
                  <a16:creationId xmlns:a16="http://schemas.microsoft.com/office/drawing/2014/main" id="{BB35D80D-C0D6-4B18-AFFA-317C60C0E7B9}"/>
                </a:ext>
              </a:extLst>
            </p:cNvPr>
            <p:cNvSpPr>
              <a:spLocks/>
            </p:cNvSpPr>
            <p:nvPr/>
          </p:nvSpPr>
          <p:spPr bwMode="auto">
            <a:xfrm>
              <a:off x="2244572" y="2002552"/>
              <a:ext cx="283034" cy="149571"/>
            </a:xfrm>
            <a:custGeom>
              <a:avLst/>
              <a:gdLst>
                <a:gd name="T0" fmla="*/ 0 w 587"/>
                <a:gd name="T1" fmla="*/ 7 h 330"/>
                <a:gd name="T2" fmla="*/ 1 w 587"/>
                <a:gd name="T3" fmla="*/ 7 h 330"/>
                <a:gd name="T4" fmla="*/ 0 w 587"/>
                <a:gd name="T5" fmla="*/ 7 h 330"/>
                <a:gd name="T6" fmla="*/ 3 w 587"/>
                <a:gd name="T7" fmla="*/ 8 h 330"/>
                <a:gd name="T8" fmla="*/ 3 w 587"/>
                <a:gd name="T9" fmla="*/ 7 h 330"/>
                <a:gd name="T10" fmla="*/ 3 w 587"/>
                <a:gd name="T11" fmla="*/ 7 h 330"/>
                <a:gd name="T12" fmla="*/ 3 w 587"/>
                <a:gd name="T13" fmla="*/ 7 h 330"/>
                <a:gd name="T14" fmla="*/ 4 w 587"/>
                <a:gd name="T15" fmla="*/ 7 h 330"/>
                <a:gd name="T16" fmla="*/ 3 w 587"/>
                <a:gd name="T17" fmla="*/ 6 h 330"/>
                <a:gd name="T18" fmla="*/ 4 w 587"/>
                <a:gd name="T19" fmla="*/ 6 h 330"/>
                <a:gd name="T20" fmla="*/ 5 w 587"/>
                <a:gd name="T21" fmla="*/ 6 h 330"/>
                <a:gd name="T22" fmla="*/ 4 w 587"/>
                <a:gd name="T23" fmla="*/ 5 h 330"/>
                <a:gd name="T24" fmla="*/ 5 w 587"/>
                <a:gd name="T25" fmla="*/ 5 h 330"/>
                <a:gd name="T26" fmla="*/ 5 w 587"/>
                <a:gd name="T27" fmla="*/ 5 h 330"/>
                <a:gd name="T28" fmla="*/ 6 w 587"/>
                <a:gd name="T29" fmla="*/ 5 h 330"/>
                <a:gd name="T30" fmla="*/ 6 w 587"/>
                <a:gd name="T31" fmla="*/ 4 h 330"/>
                <a:gd name="T32" fmla="*/ 13 w 587"/>
                <a:gd name="T33" fmla="*/ 2 h 330"/>
                <a:gd name="T34" fmla="*/ 14 w 587"/>
                <a:gd name="T35" fmla="*/ 1 h 330"/>
                <a:gd name="T36" fmla="*/ 13 w 587"/>
                <a:gd name="T37" fmla="*/ 0 h 330"/>
                <a:gd name="T38" fmla="*/ 9 w 587"/>
                <a:gd name="T39" fmla="*/ 1 h 330"/>
                <a:gd name="T40" fmla="*/ 7 w 587"/>
                <a:gd name="T41" fmla="*/ 1 h 330"/>
                <a:gd name="T42" fmla="*/ 3 w 587"/>
                <a:gd name="T43" fmla="*/ 4 h 330"/>
                <a:gd name="T44" fmla="*/ 2 w 587"/>
                <a:gd name="T45" fmla="*/ 4 h 330"/>
                <a:gd name="T46" fmla="*/ 2 w 587"/>
                <a:gd name="T47" fmla="*/ 5 h 330"/>
                <a:gd name="T48" fmla="*/ 3 w 587"/>
                <a:gd name="T49" fmla="*/ 5 h 330"/>
                <a:gd name="T50" fmla="*/ 2 w 587"/>
                <a:gd name="T51" fmla="*/ 5 h 330"/>
                <a:gd name="T52" fmla="*/ 2 w 587"/>
                <a:gd name="T53" fmla="*/ 5 h 330"/>
                <a:gd name="T54" fmla="*/ 1 w 587"/>
                <a:gd name="T55" fmla="*/ 6 h 330"/>
                <a:gd name="T56" fmla="*/ 2 w 587"/>
                <a:gd name="T57" fmla="*/ 6 h 330"/>
                <a:gd name="T58" fmla="*/ 0 w 587"/>
                <a:gd name="T59" fmla="*/ 7 h 33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87"/>
                <a:gd name="T91" fmla="*/ 0 h 330"/>
                <a:gd name="T92" fmla="*/ 587 w 587"/>
                <a:gd name="T93" fmla="*/ 330 h 33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87" h="330">
                  <a:moveTo>
                    <a:pt x="0" y="284"/>
                  </a:moveTo>
                  <a:lnTo>
                    <a:pt x="58" y="293"/>
                  </a:lnTo>
                  <a:lnTo>
                    <a:pt x="18" y="321"/>
                  </a:lnTo>
                  <a:lnTo>
                    <a:pt x="117" y="330"/>
                  </a:lnTo>
                  <a:lnTo>
                    <a:pt x="120" y="293"/>
                  </a:lnTo>
                  <a:lnTo>
                    <a:pt x="149" y="298"/>
                  </a:lnTo>
                  <a:lnTo>
                    <a:pt x="119" y="279"/>
                  </a:lnTo>
                  <a:lnTo>
                    <a:pt x="158" y="286"/>
                  </a:lnTo>
                  <a:lnTo>
                    <a:pt x="149" y="244"/>
                  </a:lnTo>
                  <a:lnTo>
                    <a:pt x="167" y="270"/>
                  </a:lnTo>
                  <a:lnTo>
                    <a:pt x="196" y="245"/>
                  </a:lnTo>
                  <a:lnTo>
                    <a:pt x="177" y="217"/>
                  </a:lnTo>
                  <a:lnTo>
                    <a:pt x="239" y="222"/>
                  </a:lnTo>
                  <a:lnTo>
                    <a:pt x="221" y="205"/>
                  </a:lnTo>
                  <a:lnTo>
                    <a:pt x="249" y="209"/>
                  </a:lnTo>
                  <a:lnTo>
                    <a:pt x="265" y="175"/>
                  </a:lnTo>
                  <a:lnTo>
                    <a:pt x="558" y="71"/>
                  </a:lnTo>
                  <a:lnTo>
                    <a:pt x="587" y="30"/>
                  </a:lnTo>
                  <a:lnTo>
                    <a:pt x="530" y="0"/>
                  </a:lnTo>
                  <a:lnTo>
                    <a:pt x="409" y="67"/>
                  </a:lnTo>
                  <a:lnTo>
                    <a:pt x="282" y="67"/>
                  </a:lnTo>
                  <a:lnTo>
                    <a:pt x="147" y="155"/>
                  </a:lnTo>
                  <a:lnTo>
                    <a:pt x="71" y="165"/>
                  </a:lnTo>
                  <a:lnTo>
                    <a:pt x="76" y="205"/>
                  </a:lnTo>
                  <a:lnTo>
                    <a:pt x="116" y="209"/>
                  </a:lnTo>
                  <a:lnTo>
                    <a:pt x="70" y="210"/>
                  </a:lnTo>
                  <a:lnTo>
                    <a:pt x="91" y="226"/>
                  </a:lnTo>
                  <a:lnTo>
                    <a:pt x="58" y="245"/>
                  </a:lnTo>
                  <a:lnTo>
                    <a:pt x="97" y="263"/>
                  </a:lnTo>
                  <a:lnTo>
                    <a:pt x="0" y="28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84" name="Freeform 400">
              <a:extLst>
                <a:ext uri="{FF2B5EF4-FFF2-40B4-BE49-F238E27FC236}">
                  <a16:creationId xmlns:a16="http://schemas.microsoft.com/office/drawing/2014/main" id="{C07777D0-FC08-4125-89FE-F961F7232265}"/>
                </a:ext>
              </a:extLst>
            </p:cNvPr>
            <p:cNvSpPr>
              <a:spLocks/>
            </p:cNvSpPr>
            <p:nvPr/>
          </p:nvSpPr>
          <p:spPr bwMode="auto">
            <a:xfrm>
              <a:off x="2407990" y="1805246"/>
              <a:ext cx="53911" cy="30232"/>
            </a:xfrm>
            <a:custGeom>
              <a:avLst/>
              <a:gdLst>
                <a:gd name="T0" fmla="*/ 0 w 115"/>
                <a:gd name="T1" fmla="*/ 1 h 66"/>
                <a:gd name="T2" fmla="*/ 1 w 115"/>
                <a:gd name="T3" fmla="*/ 1 h 66"/>
                <a:gd name="T4" fmla="*/ 3 w 115"/>
                <a:gd name="T5" fmla="*/ 1 h 66"/>
                <a:gd name="T6" fmla="*/ 1 w 115"/>
                <a:gd name="T7" fmla="*/ 0 h 66"/>
                <a:gd name="T8" fmla="*/ 0 w 115"/>
                <a:gd name="T9" fmla="*/ 1 h 66"/>
                <a:gd name="T10" fmla="*/ 0 60000 65536"/>
                <a:gd name="T11" fmla="*/ 0 60000 65536"/>
                <a:gd name="T12" fmla="*/ 0 60000 65536"/>
                <a:gd name="T13" fmla="*/ 0 60000 65536"/>
                <a:gd name="T14" fmla="*/ 0 60000 65536"/>
                <a:gd name="T15" fmla="*/ 0 w 115"/>
                <a:gd name="T16" fmla="*/ 0 h 66"/>
                <a:gd name="T17" fmla="*/ 115 w 115"/>
                <a:gd name="T18" fmla="*/ 66 h 66"/>
              </a:gdLst>
              <a:ahLst/>
              <a:cxnLst>
                <a:cxn ang="T10">
                  <a:pos x="T0" y="T1"/>
                </a:cxn>
                <a:cxn ang="T11">
                  <a:pos x="T2" y="T3"/>
                </a:cxn>
                <a:cxn ang="T12">
                  <a:pos x="T4" y="T5"/>
                </a:cxn>
                <a:cxn ang="T13">
                  <a:pos x="T6" y="T7"/>
                </a:cxn>
                <a:cxn ang="T14">
                  <a:pos x="T8" y="T9"/>
                </a:cxn>
              </a:cxnLst>
              <a:rect l="T15" t="T16" r="T17" b="T18"/>
              <a:pathLst>
                <a:path w="115" h="66">
                  <a:moveTo>
                    <a:pt x="0" y="47"/>
                  </a:moveTo>
                  <a:lnTo>
                    <a:pt x="32" y="66"/>
                  </a:lnTo>
                  <a:lnTo>
                    <a:pt x="115" y="43"/>
                  </a:lnTo>
                  <a:lnTo>
                    <a:pt x="66" y="0"/>
                  </a:lnTo>
                  <a:lnTo>
                    <a:pt x="0" y="4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85" name="Freeform 401">
              <a:extLst>
                <a:ext uri="{FF2B5EF4-FFF2-40B4-BE49-F238E27FC236}">
                  <a16:creationId xmlns:a16="http://schemas.microsoft.com/office/drawing/2014/main" id="{1402A718-6662-4751-B3D6-65C495C05BB7}"/>
                </a:ext>
              </a:extLst>
            </p:cNvPr>
            <p:cNvSpPr>
              <a:spLocks/>
            </p:cNvSpPr>
            <p:nvPr/>
          </p:nvSpPr>
          <p:spPr bwMode="auto">
            <a:xfrm>
              <a:off x="2930254" y="1865711"/>
              <a:ext cx="48857" cy="19094"/>
            </a:xfrm>
            <a:custGeom>
              <a:avLst/>
              <a:gdLst>
                <a:gd name="T0" fmla="*/ 0 w 103"/>
                <a:gd name="T1" fmla="*/ 0 h 42"/>
                <a:gd name="T2" fmla="*/ 1 w 103"/>
                <a:gd name="T3" fmla="*/ 1 h 42"/>
                <a:gd name="T4" fmla="*/ 1 w 103"/>
                <a:gd name="T5" fmla="*/ 1 h 42"/>
                <a:gd name="T6" fmla="*/ 2 w 103"/>
                <a:gd name="T7" fmla="*/ 1 h 42"/>
                <a:gd name="T8" fmla="*/ 2 w 103"/>
                <a:gd name="T9" fmla="*/ 1 h 42"/>
                <a:gd name="T10" fmla="*/ 0 w 103"/>
                <a:gd name="T11" fmla="*/ 0 h 42"/>
                <a:gd name="T12" fmla="*/ 0 60000 65536"/>
                <a:gd name="T13" fmla="*/ 0 60000 65536"/>
                <a:gd name="T14" fmla="*/ 0 60000 65536"/>
                <a:gd name="T15" fmla="*/ 0 60000 65536"/>
                <a:gd name="T16" fmla="*/ 0 60000 65536"/>
                <a:gd name="T17" fmla="*/ 0 60000 65536"/>
                <a:gd name="T18" fmla="*/ 0 w 103"/>
                <a:gd name="T19" fmla="*/ 0 h 42"/>
                <a:gd name="T20" fmla="*/ 103 w 103"/>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103" h="42">
                  <a:moveTo>
                    <a:pt x="0" y="0"/>
                  </a:moveTo>
                  <a:lnTo>
                    <a:pt x="46" y="34"/>
                  </a:lnTo>
                  <a:lnTo>
                    <a:pt x="31" y="42"/>
                  </a:lnTo>
                  <a:lnTo>
                    <a:pt x="70" y="41"/>
                  </a:lnTo>
                  <a:lnTo>
                    <a:pt x="103" y="20"/>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86" name="Freeform 402">
              <a:extLst>
                <a:ext uri="{FF2B5EF4-FFF2-40B4-BE49-F238E27FC236}">
                  <a16:creationId xmlns:a16="http://schemas.microsoft.com/office/drawing/2014/main" id="{7D73006E-4F82-4C2E-81A5-1AC43929FE11}"/>
                </a:ext>
              </a:extLst>
            </p:cNvPr>
            <p:cNvSpPr>
              <a:spLocks/>
            </p:cNvSpPr>
            <p:nvPr/>
          </p:nvSpPr>
          <p:spPr bwMode="auto">
            <a:xfrm>
              <a:off x="2940363" y="1811611"/>
              <a:ext cx="116246" cy="55691"/>
            </a:xfrm>
            <a:custGeom>
              <a:avLst/>
              <a:gdLst>
                <a:gd name="T0" fmla="*/ 0 w 242"/>
                <a:gd name="T1" fmla="*/ 2 h 123"/>
                <a:gd name="T2" fmla="*/ 1 w 242"/>
                <a:gd name="T3" fmla="*/ 1 h 123"/>
                <a:gd name="T4" fmla="*/ 4 w 242"/>
                <a:gd name="T5" fmla="*/ 0 h 123"/>
                <a:gd name="T6" fmla="*/ 6 w 242"/>
                <a:gd name="T7" fmla="*/ 1 h 123"/>
                <a:gd name="T8" fmla="*/ 5 w 242"/>
                <a:gd name="T9" fmla="*/ 2 h 123"/>
                <a:gd name="T10" fmla="*/ 5 w 242"/>
                <a:gd name="T11" fmla="*/ 2 h 123"/>
                <a:gd name="T12" fmla="*/ 2 w 242"/>
                <a:gd name="T13" fmla="*/ 3 h 123"/>
                <a:gd name="T14" fmla="*/ 0 w 242"/>
                <a:gd name="T15" fmla="*/ 2 h 123"/>
                <a:gd name="T16" fmla="*/ 0 60000 65536"/>
                <a:gd name="T17" fmla="*/ 0 60000 65536"/>
                <a:gd name="T18" fmla="*/ 0 60000 65536"/>
                <a:gd name="T19" fmla="*/ 0 60000 65536"/>
                <a:gd name="T20" fmla="*/ 0 60000 65536"/>
                <a:gd name="T21" fmla="*/ 0 60000 65536"/>
                <a:gd name="T22" fmla="*/ 0 60000 65536"/>
                <a:gd name="T23" fmla="*/ 0 60000 65536"/>
                <a:gd name="T24" fmla="*/ 0 w 242"/>
                <a:gd name="T25" fmla="*/ 0 h 123"/>
                <a:gd name="T26" fmla="*/ 242 w 242"/>
                <a:gd name="T27" fmla="*/ 123 h 1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2" h="123">
                  <a:moveTo>
                    <a:pt x="0" y="100"/>
                  </a:moveTo>
                  <a:lnTo>
                    <a:pt x="65" y="33"/>
                  </a:lnTo>
                  <a:lnTo>
                    <a:pt x="156" y="0"/>
                  </a:lnTo>
                  <a:lnTo>
                    <a:pt x="242" y="59"/>
                  </a:lnTo>
                  <a:lnTo>
                    <a:pt x="212" y="71"/>
                  </a:lnTo>
                  <a:lnTo>
                    <a:pt x="220" y="98"/>
                  </a:lnTo>
                  <a:lnTo>
                    <a:pt x="95" y="123"/>
                  </a:lnTo>
                  <a:lnTo>
                    <a:pt x="0" y="10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87" name="Freeform 403">
              <a:extLst>
                <a:ext uri="{FF2B5EF4-FFF2-40B4-BE49-F238E27FC236}">
                  <a16:creationId xmlns:a16="http://schemas.microsoft.com/office/drawing/2014/main" id="{04399E8C-D2E8-4510-97C7-B5C97DF34A82}"/>
                </a:ext>
              </a:extLst>
            </p:cNvPr>
            <p:cNvSpPr>
              <a:spLocks/>
            </p:cNvSpPr>
            <p:nvPr/>
          </p:nvSpPr>
          <p:spPr bwMode="auto">
            <a:xfrm>
              <a:off x="2963949" y="1860937"/>
              <a:ext cx="131408" cy="63647"/>
            </a:xfrm>
            <a:custGeom>
              <a:avLst/>
              <a:gdLst>
                <a:gd name="T0" fmla="*/ 0 w 274"/>
                <a:gd name="T1" fmla="*/ 1 h 142"/>
                <a:gd name="T2" fmla="*/ 1 w 274"/>
                <a:gd name="T3" fmla="*/ 1 h 142"/>
                <a:gd name="T4" fmla="*/ 2 w 274"/>
                <a:gd name="T5" fmla="*/ 3 h 142"/>
                <a:gd name="T6" fmla="*/ 3 w 274"/>
                <a:gd name="T7" fmla="*/ 2 h 142"/>
                <a:gd name="T8" fmla="*/ 5 w 274"/>
                <a:gd name="T9" fmla="*/ 3 h 142"/>
                <a:gd name="T10" fmla="*/ 6 w 274"/>
                <a:gd name="T11" fmla="*/ 3 h 142"/>
                <a:gd name="T12" fmla="*/ 5 w 274"/>
                <a:gd name="T13" fmla="*/ 2 h 142"/>
                <a:gd name="T14" fmla="*/ 6 w 274"/>
                <a:gd name="T15" fmla="*/ 2 h 142"/>
                <a:gd name="T16" fmla="*/ 6 w 274"/>
                <a:gd name="T17" fmla="*/ 1 h 142"/>
                <a:gd name="T18" fmla="*/ 5 w 274"/>
                <a:gd name="T19" fmla="*/ 0 h 142"/>
                <a:gd name="T20" fmla="*/ 4 w 274"/>
                <a:gd name="T21" fmla="*/ 1 h 142"/>
                <a:gd name="T22" fmla="*/ 5 w 274"/>
                <a:gd name="T23" fmla="*/ 1 h 142"/>
                <a:gd name="T24" fmla="*/ 4 w 274"/>
                <a:gd name="T25" fmla="*/ 0 h 142"/>
                <a:gd name="T26" fmla="*/ 2 w 274"/>
                <a:gd name="T27" fmla="*/ 0 h 142"/>
                <a:gd name="T28" fmla="*/ 0 w 274"/>
                <a:gd name="T29" fmla="*/ 1 h 1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4"/>
                <a:gd name="T46" fmla="*/ 0 h 142"/>
                <a:gd name="T47" fmla="*/ 274 w 274"/>
                <a:gd name="T48" fmla="*/ 142 h 14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4" h="142">
                  <a:moveTo>
                    <a:pt x="0" y="61"/>
                  </a:moveTo>
                  <a:lnTo>
                    <a:pt x="50" y="68"/>
                  </a:lnTo>
                  <a:lnTo>
                    <a:pt x="85" y="118"/>
                  </a:lnTo>
                  <a:lnTo>
                    <a:pt x="114" y="103"/>
                  </a:lnTo>
                  <a:lnTo>
                    <a:pt x="225" y="142"/>
                  </a:lnTo>
                  <a:lnTo>
                    <a:pt x="264" y="126"/>
                  </a:lnTo>
                  <a:lnTo>
                    <a:pt x="235" y="88"/>
                  </a:lnTo>
                  <a:lnTo>
                    <a:pt x="258" y="98"/>
                  </a:lnTo>
                  <a:lnTo>
                    <a:pt x="274" y="39"/>
                  </a:lnTo>
                  <a:lnTo>
                    <a:pt x="215" y="12"/>
                  </a:lnTo>
                  <a:lnTo>
                    <a:pt x="156" y="52"/>
                  </a:lnTo>
                  <a:lnTo>
                    <a:pt x="203" y="31"/>
                  </a:lnTo>
                  <a:lnTo>
                    <a:pt x="173" y="0"/>
                  </a:lnTo>
                  <a:lnTo>
                    <a:pt x="79" y="11"/>
                  </a:lnTo>
                  <a:lnTo>
                    <a:pt x="0" y="6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88" name="Freeform 404">
              <a:extLst>
                <a:ext uri="{FF2B5EF4-FFF2-40B4-BE49-F238E27FC236}">
                  <a16:creationId xmlns:a16="http://schemas.microsoft.com/office/drawing/2014/main" id="{C20E09BE-791F-4910-963C-2E277CEAA5DE}"/>
                </a:ext>
              </a:extLst>
            </p:cNvPr>
            <p:cNvSpPr>
              <a:spLocks/>
            </p:cNvSpPr>
            <p:nvPr/>
          </p:nvSpPr>
          <p:spPr bwMode="auto">
            <a:xfrm>
              <a:off x="3086934" y="1892761"/>
              <a:ext cx="109507" cy="66829"/>
            </a:xfrm>
            <a:custGeom>
              <a:avLst/>
              <a:gdLst>
                <a:gd name="T0" fmla="*/ 0 w 226"/>
                <a:gd name="T1" fmla="*/ 3 h 145"/>
                <a:gd name="T2" fmla="*/ 0 w 226"/>
                <a:gd name="T3" fmla="*/ 3 h 145"/>
                <a:gd name="T4" fmla="*/ 5 w 226"/>
                <a:gd name="T5" fmla="*/ 3 h 145"/>
                <a:gd name="T6" fmla="*/ 5 w 226"/>
                <a:gd name="T7" fmla="*/ 2 h 145"/>
                <a:gd name="T8" fmla="*/ 4 w 226"/>
                <a:gd name="T9" fmla="*/ 1 h 145"/>
                <a:gd name="T10" fmla="*/ 3 w 226"/>
                <a:gd name="T11" fmla="*/ 1 h 145"/>
                <a:gd name="T12" fmla="*/ 3 w 226"/>
                <a:gd name="T13" fmla="*/ 0 h 145"/>
                <a:gd name="T14" fmla="*/ 3 w 226"/>
                <a:gd name="T15" fmla="*/ 0 h 145"/>
                <a:gd name="T16" fmla="*/ 1 w 226"/>
                <a:gd name="T17" fmla="*/ 3 h 145"/>
                <a:gd name="T18" fmla="*/ 0 w 226"/>
                <a:gd name="T19" fmla="*/ 3 h 1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6"/>
                <a:gd name="T31" fmla="*/ 0 h 145"/>
                <a:gd name="T32" fmla="*/ 226 w 226"/>
                <a:gd name="T33" fmla="*/ 145 h 1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6" h="145">
                  <a:moveTo>
                    <a:pt x="0" y="125"/>
                  </a:moveTo>
                  <a:lnTo>
                    <a:pt x="17" y="145"/>
                  </a:lnTo>
                  <a:lnTo>
                    <a:pt x="209" y="117"/>
                  </a:lnTo>
                  <a:lnTo>
                    <a:pt x="226" y="69"/>
                  </a:lnTo>
                  <a:lnTo>
                    <a:pt x="172" y="30"/>
                  </a:lnTo>
                  <a:lnTo>
                    <a:pt x="126" y="45"/>
                  </a:lnTo>
                  <a:lnTo>
                    <a:pt x="134" y="12"/>
                  </a:lnTo>
                  <a:lnTo>
                    <a:pt x="110" y="0"/>
                  </a:lnTo>
                  <a:lnTo>
                    <a:pt x="20" y="108"/>
                  </a:lnTo>
                  <a:lnTo>
                    <a:pt x="0" y="12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89" name="Freeform 405">
              <a:extLst>
                <a:ext uri="{FF2B5EF4-FFF2-40B4-BE49-F238E27FC236}">
                  <a16:creationId xmlns:a16="http://schemas.microsoft.com/office/drawing/2014/main" id="{F9C0FF0B-B63F-4802-91CF-7C3B4A7E0D77}"/>
                </a:ext>
              </a:extLst>
            </p:cNvPr>
            <p:cNvSpPr>
              <a:spLocks/>
            </p:cNvSpPr>
            <p:nvPr/>
          </p:nvSpPr>
          <p:spPr bwMode="auto">
            <a:xfrm>
              <a:off x="3765877" y="2032784"/>
              <a:ext cx="124670" cy="63647"/>
            </a:xfrm>
            <a:custGeom>
              <a:avLst/>
              <a:gdLst>
                <a:gd name="T0" fmla="*/ 0 w 258"/>
                <a:gd name="T1" fmla="*/ 2 h 136"/>
                <a:gd name="T2" fmla="*/ 1 w 258"/>
                <a:gd name="T3" fmla="*/ 0 h 136"/>
                <a:gd name="T4" fmla="*/ 2 w 258"/>
                <a:gd name="T5" fmla="*/ 0 h 136"/>
                <a:gd name="T6" fmla="*/ 3 w 258"/>
                <a:gd name="T7" fmla="*/ 1 h 136"/>
                <a:gd name="T8" fmla="*/ 4 w 258"/>
                <a:gd name="T9" fmla="*/ 0 h 136"/>
                <a:gd name="T10" fmla="*/ 5 w 258"/>
                <a:gd name="T11" fmla="*/ 1 h 136"/>
                <a:gd name="T12" fmla="*/ 5 w 258"/>
                <a:gd name="T13" fmla="*/ 2 h 136"/>
                <a:gd name="T14" fmla="*/ 6 w 258"/>
                <a:gd name="T15" fmla="*/ 3 h 136"/>
                <a:gd name="T16" fmla="*/ 3 w 258"/>
                <a:gd name="T17" fmla="*/ 3 h 136"/>
                <a:gd name="T18" fmla="*/ 3 w 258"/>
                <a:gd name="T19" fmla="*/ 3 h 136"/>
                <a:gd name="T20" fmla="*/ 2 w 258"/>
                <a:gd name="T21" fmla="*/ 4 h 136"/>
                <a:gd name="T22" fmla="*/ 0 w 258"/>
                <a:gd name="T23" fmla="*/ 2 h 1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8"/>
                <a:gd name="T37" fmla="*/ 0 h 136"/>
                <a:gd name="T38" fmla="*/ 258 w 258"/>
                <a:gd name="T39" fmla="*/ 136 h 1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8" h="136">
                  <a:moveTo>
                    <a:pt x="0" y="73"/>
                  </a:moveTo>
                  <a:lnTo>
                    <a:pt x="53" y="5"/>
                  </a:lnTo>
                  <a:lnTo>
                    <a:pt x="88" y="0"/>
                  </a:lnTo>
                  <a:lnTo>
                    <a:pt x="147" y="50"/>
                  </a:lnTo>
                  <a:lnTo>
                    <a:pt x="157" y="13"/>
                  </a:lnTo>
                  <a:lnTo>
                    <a:pt x="220" y="44"/>
                  </a:lnTo>
                  <a:lnTo>
                    <a:pt x="216" y="93"/>
                  </a:lnTo>
                  <a:lnTo>
                    <a:pt x="258" y="112"/>
                  </a:lnTo>
                  <a:lnTo>
                    <a:pt x="123" y="120"/>
                  </a:lnTo>
                  <a:lnTo>
                    <a:pt x="115" y="98"/>
                  </a:lnTo>
                  <a:lnTo>
                    <a:pt x="92" y="136"/>
                  </a:lnTo>
                  <a:lnTo>
                    <a:pt x="0" y="7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90" name="Freeform 406">
              <a:extLst>
                <a:ext uri="{FF2B5EF4-FFF2-40B4-BE49-F238E27FC236}">
                  <a16:creationId xmlns:a16="http://schemas.microsoft.com/office/drawing/2014/main" id="{25A25123-D6A3-48E1-A8B1-F69206D64975}"/>
                </a:ext>
              </a:extLst>
            </p:cNvPr>
            <p:cNvSpPr>
              <a:spLocks/>
            </p:cNvSpPr>
            <p:nvPr/>
          </p:nvSpPr>
          <p:spPr bwMode="auto">
            <a:xfrm>
              <a:off x="3853483" y="2035967"/>
              <a:ext cx="75813" cy="42962"/>
            </a:xfrm>
            <a:custGeom>
              <a:avLst/>
              <a:gdLst>
                <a:gd name="T0" fmla="*/ 0 w 158"/>
                <a:gd name="T1" fmla="*/ 0 h 92"/>
                <a:gd name="T2" fmla="*/ 1 w 158"/>
                <a:gd name="T3" fmla="*/ 1 h 92"/>
                <a:gd name="T4" fmla="*/ 1 w 158"/>
                <a:gd name="T5" fmla="*/ 2 h 92"/>
                <a:gd name="T6" fmla="*/ 1 w 158"/>
                <a:gd name="T7" fmla="*/ 2 h 92"/>
                <a:gd name="T8" fmla="*/ 3 w 158"/>
                <a:gd name="T9" fmla="*/ 2 h 92"/>
                <a:gd name="T10" fmla="*/ 4 w 158"/>
                <a:gd name="T11" fmla="*/ 1 h 92"/>
                <a:gd name="T12" fmla="*/ 0 w 158"/>
                <a:gd name="T13" fmla="*/ 0 h 92"/>
                <a:gd name="T14" fmla="*/ 0 60000 65536"/>
                <a:gd name="T15" fmla="*/ 0 60000 65536"/>
                <a:gd name="T16" fmla="*/ 0 60000 65536"/>
                <a:gd name="T17" fmla="*/ 0 60000 65536"/>
                <a:gd name="T18" fmla="*/ 0 60000 65536"/>
                <a:gd name="T19" fmla="*/ 0 60000 65536"/>
                <a:gd name="T20" fmla="*/ 0 60000 65536"/>
                <a:gd name="T21" fmla="*/ 0 w 158"/>
                <a:gd name="T22" fmla="*/ 0 h 92"/>
                <a:gd name="T23" fmla="*/ 158 w 158"/>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92">
                  <a:moveTo>
                    <a:pt x="0" y="0"/>
                  </a:moveTo>
                  <a:lnTo>
                    <a:pt x="50" y="33"/>
                  </a:lnTo>
                  <a:lnTo>
                    <a:pt x="39" y="65"/>
                  </a:lnTo>
                  <a:lnTo>
                    <a:pt x="64" y="92"/>
                  </a:lnTo>
                  <a:lnTo>
                    <a:pt x="110" y="92"/>
                  </a:lnTo>
                  <a:lnTo>
                    <a:pt x="158" y="57"/>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91" name="Freeform 407">
              <a:extLst>
                <a:ext uri="{FF2B5EF4-FFF2-40B4-BE49-F238E27FC236}">
                  <a16:creationId xmlns:a16="http://schemas.microsoft.com/office/drawing/2014/main" id="{61F41958-1C22-407F-A2CA-9E2EB9D4B84A}"/>
                </a:ext>
              </a:extLst>
            </p:cNvPr>
            <p:cNvSpPr>
              <a:spLocks/>
            </p:cNvSpPr>
            <p:nvPr/>
          </p:nvSpPr>
          <p:spPr bwMode="auto">
            <a:xfrm>
              <a:off x="3861906" y="2756770"/>
              <a:ext cx="53911" cy="219583"/>
            </a:xfrm>
            <a:custGeom>
              <a:avLst/>
              <a:gdLst>
                <a:gd name="T0" fmla="*/ 0 w 115"/>
                <a:gd name="T1" fmla="*/ 3 h 483"/>
                <a:gd name="T2" fmla="*/ 0 w 115"/>
                <a:gd name="T3" fmla="*/ 4 h 483"/>
                <a:gd name="T4" fmla="*/ 0 w 115"/>
                <a:gd name="T5" fmla="*/ 11 h 483"/>
                <a:gd name="T6" fmla="*/ 1 w 115"/>
                <a:gd name="T7" fmla="*/ 10 h 483"/>
                <a:gd name="T8" fmla="*/ 1 w 115"/>
                <a:gd name="T9" fmla="*/ 11 h 483"/>
                <a:gd name="T10" fmla="*/ 1 w 115"/>
                <a:gd name="T11" fmla="*/ 9 h 483"/>
                <a:gd name="T12" fmla="*/ 1 w 115"/>
                <a:gd name="T13" fmla="*/ 7 h 483"/>
                <a:gd name="T14" fmla="*/ 3 w 115"/>
                <a:gd name="T15" fmla="*/ 8 h 483"/>
                <a:gd name="T16" fmla="*/ 1 w 115"/>
                <a:gd name="T17" fmla="*/ 4 h 483"/>
                <a:gd name="T18" fmla="*/ 1 w 115"/>
                <a:gd name="T19" fmla="*/ 0 h 483"/>
                <a:gd name="T20" fmla="*/ 0 w 115"/>
                <a:gd name="T21" fmla="*/ 3 h 4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83"/>
                <a:gd name="T35" fmla="*/ 115 w 115"/>
                <a:gd name="T36" fmla="*/ 483 h 48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83">
                  <a:moveTo>
                    <a:pt x="0" y="123"/>
                  </a:moveTo>
                  <a:lnTo>
                    <a:pt x="19" y="182"/>
                  </a:lnTo>
                  <a:lnTo>
                    <a:pt x="19" y="483"/>
                  </a:lnTo>
                  <a:lnTo>
                    <a:pt x="39" y="446"/>
                  </a:lnTo>
                  <a:lnTo>
                    <a:pt x="70" y="469"/>
                  </a:lnTo>
                  <a:lnTo>
                    <a:pt x="32" y="387"/>
                  </a:lnTo>
                  <a:lnTo>
                    <a:pt x="53" y="304"/>
                  </a:lnTo>
                  <a:lnTo>
                    <a:pt x="115" y="329"/>
                  </a:lnTo>
                  <a:lnTo>
                    <a:pt x="57" y="169"/>
                  </a:lnTo>
                  <a:lnTo>
                    <a:pt x="39" y="0"/>
                  </a:lnTo>
                  <a:lnTo>
                    <a:pt x="0" y="12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92" name="Freeform 408">
              <a:extLst>
                <a:ext uri="{FF2B5EF4-FFF2-40B4-BE49-F238E27FC236}">
                  <a16:creationId xmlns:a16="http://schemas.microsoft.com/office/drawing/2014/main" id="{1CD1EDFE-39DF-40E0-8E04-EAEB08CBE829}"/>
                </a:ext>
              </a:extLst>
            </p:cNvPr>
            <p:cNvSpPr>
              <a:spLocks/>
            </p:cNvSpPr>
            <p:nvPr/>
          </p:nvSpPr>
          <p:spPr bwMode="auto">
            <a:xfrm>
              <a:off x="3944458" y="2059834"/>
              <a:ext cx="84236" cy="31824"/>
            </a:xfrm>
            <a:custGeom>
              <a:avLst/>
              <a:gdLst>
                <a:gd name="T0" fmla="*/ 0 w 179"/>
                <a:gd name="T1" fmla="*/ 0 h 70"/>
                <a:gd name="T2" fmla="*/ 1 w 179"/>
                <a:gd name="T3" fmla="*/ 1 h 70"/>
                <a:gd name="T4" fmla="*/ 3 w 179"/>
                <a:gd name="T5" fmla="*/ 2 h 70"/>
                <a:gd name="T6" fmla="*/ 4 w 179"/>
                <a:gd name="T7" fmla="*/ 1 h 70"/>
                <a:gd name="T8" fmla="*/ 0 w 179"/>
                <a:gd name="T9" fmla="*/ 0 h 70"/>
                <a:gd name="T10" fmla="*/ 0 60000 65536"/>
                <a:gd name="T11" fmla="*/ 0 60000 65536"/>
                <a:gd name="T12" fmla="*/ 0 60000 65536"/>
                <a:gd name="T13" fmla="*/ 0 60000 65536"/>
                <a:gd name="T14" fmla="*/ 0 60000 65536"/>
                <a:gd name="T15" fmla="*/ 0 w 179"/>
                <a:gd name="T16" fmla="*/ 0 h 70"/>
                <a:gd name="T17" fmla="*/ 179 w 179"/>
                <a:gd name="T18" fmla="*/ 70 h 70"/>
              </a:gdLst>
              <a:ahLst/>
              <a:cxnLst>
                <a:cxn ang="T10">
                  <a:pos x="T0" y="T1"/>
                </a:cxn>
                <a:cxn ang="T11">
                  <a:pos x="T2" y="T3"/>
                </a:cxn>
                <a:cxn ang="T12">
                  <a:pos x="T4" y="T5"/>
                </a:cxn>
                <a:cxn ang="T13">
                  <a:pos x="T6" y="T7"/>
                </a:cxn>
                <a:cxn ang="T14">
                  <a:pos x="T8" y="T9"/>
                </a:cxn>
              </a:cxnLst>
              <a:rect l="T15" t="T16" r="T17" b="T18"/>
              <a:pathLst>
                <a:path w="179" h="70">
                  <a:moveTo>
                    <a:pt x="0" y="0"/>
                  </a:moveTo>
                  <a:lnTo>
                    <a:pt x="31" y="47"/>
                  </a:lnTo>
                  <a:lnTo>
                    <a:pt x="112" y="70"/>
                  </a:lnTo>
                  <a:lnTo>
                    <a:pt x="179" y="55"/>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93" name="Freeform 409">
              <a:extLst>
                <a:ext uri="{FF2B5EF4-FFF2-40B4-BE49-F238E27FC236}">
                  <a16:creationId xmlns:a16="http://schemas.microsoft.com/office/drawing/2014/main" id="{95EEEECB-A0AD-4ABA-9D89-A2796537DB59}"/>
                </a:ext>
              </a:extLst>
            </p:cNvPr>
            <p:cNvSpPr>
              <a:spLocks/>
            </p:cNvSpPr>
            <p:nvPr/>
          </p:nvSpPr>
          <p:spPr bwMode="auto">
            <a:xfrm>
              <a:off x="1097275" y="3033635"/>
              <a:ext cx="224068" cy="178212"/>
            </a:xfrm>
            <a:custGeom>
              <a:avLst/>
              <a:gdLst>
                <a:gd name="T0" fmla="*/ 0 w 469"/>
                <a:gd name="T1" fmla="*/ 1 h 392"/>
                <a:gd name="T2" fmla="*/ 0 w 469"/>
                <a:gd name="T3" fmla="*/ 2 h 392"/>
                <a:gd name="T4" fmla="*/ 3 w 469"/>
                <a:gd name="T5" fmla="*/ 3 h 392"/>
                <a:gd name="T6" fmla="*/ 2 w 469"/>
                <a:gd name="T7" fmla="*/ 5 h 392"/>
                <a:gd name="T8" fmla="*/ 2 w 469"/>
                <a:gd name="T9" fmla="*/ 8 h 392"/>
                <a:gd name="T10" fmla="*/ 3 w 469"/>
                <a:gd name="T11" fmla="*/ 9 h 392"/>
                <a:gd name="T12" fmla="*/ 6 w 469"/>
                <a:gd name="T13" fmla="*/ 8 h 392"/>
                <a:gd name="T14" fmla="*/ 8 w 469"/>
                <a:gd name="T15" fmla="*/ 6 h 392"/>
                <a:gd name="T16" fmla="*/ 8 w 469"/>
                <a:gd name="T17" fmla="*/ 5 h 392"/>
                <a:gd name="T18" fmla="*/ 9 w 469"/>
                <a:gd name="T19" fmla="*/ 3 h 392"/>
                <a:gd name="T20" fmla="*/ 11 w 469"/>
                <a:gd name="T21" fmla="*/ 2 h 392"/>
                <a:gd name="T22" fmla="*/ 11 w 469"/>
                <a:gd name="T23" fmla="*/ 1 h 392"/>
                <a:gd name="T24" fmla="*/ 9 w 469"/>
                <a:gd name="T25" fmla="*/ 1 h 392"/>
                <a:gd name="T26" fmla="*/ 9 w 469"/>
                <a:gd name="T27" fmla="*/ 1 h 392"/>
                <a:gd name="T28" fmla="*/ 6 w 469"/>
                <a:gd name="T29" fmla="*/ 0 h 392"/>
                <a:gd name="T30" fmla="*/ 1 w 469"/>
                <a:gd name="T31" fmla="*/ 0 h 392"/>
                <a:gd name="T32" fmla="*/ 0 w 469"/>
                <a:gd name="T33" fmla="*/ 1 h 39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9"/>
                <a:gd name="T52" fmla="*/ 0 h 392"/>
                <a:gd name="T53" fmla="*/ 469 w 469"/>
                <a:gd name="T54" fmla="*/ 392 h 39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9" h="392">
                  <a:moveTo>
                    <a:pt x="0" y="33"/>
                  </a:moveTo>
                  <a:lnTo>
                    <a:pt x="13" y="97"/>
                  </a:lnTo>
                  <a:lnTo>
                    <a:pt x="112" y="106"/>
                  </a:lnTo>
                  <a:lnTo>
                    <a:pt x="70" y="209"/>
                  </a:lnTo>
                  <a:lnTo>
                    <a:pt x="70" y="335"/>
                  </a:lnTo>
                  <a:lnTo>
                    <a:pt x="138" y="392"/>
                  </a:lnTo>
                  <a:lnTo>
                    <a:pt x="275" y="355"/>
                  </a:lnTo>
                  <a:lnTo>
                    <a:pt x="354" y="261"/>
                  </a:lnTo>
                  <a:lnTo>
                    <a:pt x="338" y="223"/>
                  </a:lnTo>
                  <a:lnTo>
                    <a:pt x="379" y="152"/>
                  </a:lnTo>
                  <a:lnTo>
                    <a:pt x="468" y="98"/>
                  </a:lnTo>
                  <a:lnTo>
                    <a:pt x="469" y="67"/>
                  </a:lnTo>
                  <a:lnTo>
                    <a:pt x="412" y="60"/>
                  </a:lnTo>
                  <a:lnTo>
                    <a:pt x="400" y="55"/>
                  </a:lnTo>
                  <a:lnTo>
                    <a:pt x="279" y="13"/>
                  </a:lnTo>
                  <a:lnTo>
                    <a:pt x="39" y="0"/>
                  </a:lnTo>
                  <a:lnTo>
                    <a:pt x="0" y="3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94" name="Freeform 410">
              <a:extLst>
                <a:ext uri="{FF2B5EF4-FFF2-40B4-BE49-F238E27FC236}">
                  <a16:creationId xmlns:a16="http://schemas.microsoft.com/office/drawing/2014/main" id="{A22606D5-3CD3-4718-8CF2-25DE21E11B2A}"/>
                </a:ext>
              </a:extLst>
            </p:cNvPr>
            <p:cNvSpPr>
              <a:spLocks/>
            </p:cNvSpPr>
            <p:nvPr/>
          </p:nvSpPr>
          <p:spPr bwMode="auto">
            <a:xfrm>
              <a:off x="1459491" y="1865711"/>
              <a:ext cx="193743" cy="151162"/>
            </a:xfrm>
            <a:custGeom>
              <a:avLst/>
              <a:gdLst>
                <a:gd name="T0" fmla="*/ 0 w 404"/>
                <a:gd name="T1" fmla="*/ 1 h 334"/>
                <a:gd name="T2" fmla="*/ 0 w 404"/>
                <a:gd name="T3" fmla="*/ 2 h 334"/>
                <a:gd name="T4" fmla="*/ 1 w 404"/>
                <a:gd name="T5" fmla="*/ 2 h 334"/>
                <a:gd name="T6" fmla="*/ 1 w 404"/>
                <a:gd name="T7" fmla="*/ 2 h 334"/>
                <a:gd name="T8" fmla="*/ 1 w 404"/>
                <a:gd name="T9" fmla="*/ 3 h 334"/>
                <a:gd name="T10" fmla="*/ 0 w 404"/>
                <a:gd name="T11" fmla="*/ 3 h 334"/>
                <a:gd name="T12" fmla="*/ 2 w 404"/>
                <a:gd name="T13" fmla="*/ 3 h 334"/>
                <a:gd name="T14" fmla="*/ 1 w 404"/>
                <a:gd name="T15" fmla="*/ 4 h 334"/>
                <a:gd name="T16" fmla="*/ 2 w 404"/>
                <a:gd name="T17" fmla="*/ 4 h 334"/>
                <a:gd name="T18" fmla="*/ 3 w 404"/>
                <a:gd name="T19" fmla="*/ 4 h 334"/>
                <a:gd name="T20" fmla="*/ 3 w 404"/>
                <a:gd name="T21" fmla="*/ 3 h 334"/>
                <a:gd name="T22" fmla="*/ 4 w 404"/>
                <a:gd name="T23" fmla="*/ 3 h 334"/>
                <a:gd name="T24" fmla="*/ 4 w 404"/>
                <a:gd name="T25" fmla="*/ 4 h 334"/>
                <a:gd name="T26" fmla="*/ 5 w 404"/>
                <a:gd name="T27" fmla="*/ 3 h 334"/>
                <a:gd name="T28" fmla="*/ 5 w 404"/>
                <a:gd name="T29" fmla="*/ 4 h 334"/>
                <a:gd name="T30" fmla="*/ 6 w 404"/>
                <a:gd name="T31" fmla="*/ 4 h 334"/>
                <a:gd name="T32" fmla="*/ 3 w 404"/>
                <a:gd name="T33" fmla="*/ 5 h 334"/>
                <a:gd name="T34" fmla="*/ 3 w 404"/>
                <a:gd name="T35" fmla="*/ 5 h 334"/>
                <a:gd name="T36" fmla="*/ 5 w 404"/>
                <a:gd name="T37" fmla="*/ 5 h 334"/>
                <a:gd name="T38" fmla="*/ 4 w 404"/>
                <a:gd name="T39" fmla="*/ 5 h 334"/>
                <a:gd name="T40" fmla="*/ 5 w 404"/>
                <a:gd name="T41" fmla="*/ 6 h 334"/>
                <a:gd name="T42" fmla="*/ 3 w 404"/>
                <a:gd name="T43" fmla="*/ 6 h 334"/>
                <a:gd name="T44" fmla="*/ 5 w 404"/>
                <a:gd name="T45" fmla="*/ 8 h 334"/>
                <a:gd name="T46" fmla="*/ 7 w 404"/>
                <a:gd name="T47" fmla="*/ 4 h 334"/>
                <a:gd name="T48" fmla="*/ 9 w 404"/>
                <a:gd name="T49" fmla="*/ 3 h 334"/>
                <a:gd name="T50" fmla="*/ 7 w 404"/>
                <a:gd name="T51" fmla="*/ 2 h 334"/>
                <a:gd name="T52" fmla="*/ 7 w 404"/>
                <a:gd name="T53" fmla="*/ 1 h 334"/>
                <a:gd name="T54" fmla="*/ 6 w 404"/>
                <a:gd name="T55" fmla="*/ 2 h 334"/>
                <a:gd name="T56" fmla="*/ 6 w 404"/>
                <a:gd name="T57" fmla="*/ 1 h 334"/>
                <a:gd name="T58" fmla="*/ 5 w 404"/>
                <a:gd name="T59" fmla="*/ 0 h 334"/>
                <a:gd name="T60" fmla="*/ 4 w 404"/>
                <a:gd name="T61" fmla="*/ 1 h 334"/>
                <a:gd name="T62" fmla="*/ 5 w 404"/>
                <a:gd name="T63" fmla="*/ 3 h 334"/>
                <a:gd name="T64" fmla="*/ 3 w 404"/>
                <a:gd name="T65" fmla="*/ 1 h 334"/>
                <a:gd name="T66" fmla="*/ 3 w 404"/>
                <a:gd name="T67" fmla="*/ 1 h 334"/>
                <a:gd name="T68" fmla="*/ 3 w 404"/>
                <a:gd name="T69" fmla="*/ 2 h 334"/>
                <a:gd name="T70" fmla="*/ 1 w 404"/>
                <a:gd name="T71" fmla="*/ 1 h 334"/>
                <a:gd name="T72" fmla="*/ 3 w 404"/>
                <a:gd name="T73" fmla="*/ 1 h 334"/>
                <a:gd name="T74" fmla="*/ 0 w 404"/>
                <a:gd name="T75" fmla="*/ 1 h 3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4"/>
                <a:gd name="T115" fmla="*/ 0 h 334"/>
                <a:gd name="T116" fmla="*/ 404 w 404"/>
                <a:gd name="T117" fmla="*/ 334 h 33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4" h="334">
                  <a:moveTo>
                    <a:pt x="0" y="41"/>
                  </a:moveTo>
                  <a:lnTo>
                    <a:pt x="2" y="81"/>
                  </a:lnTo>
                  <a:lnTo>
                    <a:pt x="43" y="81"/>
                  </a:lnTo>
                  <a:lnTo>
                    <a:pt x="30" y="100"/>
                  </a:lnTo>
                  <a:lnTo>
                    <a:pt x="64" y="115"/>
                  </a:lnTo>
                  <a:lnTo>
                    <a:pt x="19" y="112"/>
                  </a:lnTo>
                  <a:lnTo>
                    <a:pt x="94" y="147"/>
                  </a:lnTo>
                  <a:lnTo>
                    <a:pt x="66" y="160"/>
                  </a:lnTo>
                  <a:lnTo>
                    <a:pt x="86" y="187"/>
                  </a:lnTo>
                  <a:lnTo>
                    <a:pt x="151" y="170"/>
                  </a:lnTo>
                  <a:lnTo>
                    <a:pt x="150" y="135"/>
                  </a:lnTo>
                  <a:lnTo>
                    <a:pt x="176" y="123"/>
                  </a:lnTo>
                  <a:lnTo>
                    <a:pt x="182" y="162"/>
                  </a:lnTo>
                  <a:lnTo>
                    <a:pt x="224" y="135"/>
                  </a:lnTo>
                  <a:lnTo>
                    <a:pt x="215" y="162"/>
                  </a:lnTo>
                  <a:lnTo>
                    <a:pt x="250" y="164"/>
                  </a:lnTo>
                  <a:lnTo>
                    <a:pt x="113" y="203"/>
                  </a:lnTo>
                  <a:lnTo>
                    <a:pt x="118" y="230"/>
                  </a:lnTo>
                  <a:lnTo>
                    <a:pt x="235" y="211"/>
                  </a:lnTo>
                  <a:lnTo>
                    <a:pt x="157" y="237"/>
                  </a:lnTo>
                  <a:lnTo>
                    <a:pt x="201" y="252"/>
                  </a:lnTo>
                  <a:lnTo>
                    <a:pt x="120" y="265"/>
                  </a:lnTo>
                  <a:lnTo>
                    <a:pt x="238" y="334"/>
                  </a:lnTo>
                  <a:lnTo>
                    <a:pt x="314" y="162"/>
                  </a:lnTo>
                  <a:lnTo>
                    <a:pt x="404" y="122"/>
                  </a:lnTo>
                  <a:lnTo>
                    <a:pt x="306" y="92"/>
                  </a:lnTo>
                  <a:lnTo>
                    <a:pt x="291" y="47"/>
                  </a:lnTo>
                  <a:lnTo>
                    <a:pt x="261" y="73"/>
                  </a:lnTo>
                  <a:lnTo>
                    <a:pt x="276" y="34"/>
                  </a:lnTo>
                  <a:lnTo>
                    <a:pt x="208" y="0"/>
                  </a:lnTo>
                  <a:lnTo>
                    <a:pt x="185" y="34"/>
                  </a:lnTo>
                  <a:lnTo>
                    <a:pt x="216" y="115"/>
                  </a:lnTo>
                  <a:lnTo>
                    <a:pt x="143" y="30"/>
                  </a:lnTo>
                  <a:lnTo>
                    <a:pt x="118" y="47"/>
                  </a:lnTo>
                  <a:lnTo>
                    <a:pt x="134" y="89"/>
                  </a:lnTo>
                  <a:lnTo>
                    <a:pt x="62" y="51"/>
                  </a:lnTo>
                  <a:lnTo>
                    <a:pt x="113" y="27"/>
                  </a:lnTo>
                  <a:lnTo>
                    <a:pt x="0" y="4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95" name="Freeform 411">
              <a:extLst>
                <a:ext uri="{FF2B5EF4-FFF2-40B4-BE49-F238E27FC236}">
                  <a16:creationId xmlns:a16="http://schemas.microsoft.com/office/drawing/2014/main" id="{D11854AF-FE64-42C8-BD4A-23E7C5E5AFF1}"/>
                </a:ext>
              </a:extLst>
            </p:cNvPr>
            <p:cNvSpPr>
              <a:spLocks/>
            </p:cNvSpPr>
            <p:nvPr/>
          </p:nvSpPr>
          <p:spPr bwMode="auto">
            <a:xfrm>
              <a:off x="1584160" y="1845025"/>
              <a:ext cx="175211" cy="63647"/>
            </a:xfrm>
            <a:custGeom>
              <a:avLst/>
              <a:gdLst>
                <a:gd name="T0" fmla="*/ 0 w 365"/>
                <a:gd name="T1" fmla="*/ 1 h 141"/>
                <a:gd name="T2" fmla="*/ 1 w 365"/>
                <a:gd name="T3" fmla="*/ 1 h 141"/>
                <a:gd name="T4" fmla="*/ 0 w 365"/>
                <a:gd name="T5" fmla="*/ 1 h 141"/>
                <a:gd name="T6" fmla="*/ 1 w 365"/>
                <a:gd name="T7" fmla="*/ 2 h 141"/>
                <a:gd name="T8" fmla="*/ 4 w 365"/>
                <a:gd name="T9" fmla="*/ 2 h 141"/>
                <a:gd name="T10" fmla="*/ 2 w 365"/>
                <a:gd name="T11" fmla="*/ 2 h 141"/>
                <a:gd name="T12" fmla="*/ 5 w 365"/>
                <a:gd name="T13" fmla="*/ 3 h 141"/>
                <a:gd name="T14" fmla="*/ 7 w 365"/>
                <a:gd name="T15" fmla="*/ 3 h 141"/>
                <a:gd name="T16" fmla="*/ 9 w 365"/>
                <a:gd name="T17" fmla="*/ 1 h 141"/>
                <a:gd name="T18" fmla="*/ 8 w 365"/>
                <a:gd name="T19" fmla="*/ 1 h 141"/>
                <a:gd name="T20" fmla="*/ 6 w 365"/>
                <a:gd name="T21" fmla="*/ 1 h 141"/>
                <a:gd name="T22" fmla="*/ 7 w 365"/>
                <a:gd name="T23" fmla="*/ 0 h 141"/>
                <a:gd name="T24" fmla="*/ 5 w 365"/>
                <a:gd name="T25" fmla="*/ 1 h 141"/>
                <a:gd name="T26" fmla="*/ 5 w 365"/>
                <a:gd name="T27" fmla="*/ 0 h 141"/>
                <a:gd name="T28" fmla="*/ 4 w 365"/>
                <a:gd name="T29" fmla="*/ 1 h 141"/>
                <a:gd name="T30" fmla="*/ 2 w 365"/>
                <a:gd name="T31" fmla="*/ 0 h 141"/>
                <a:gd name="T32" fmla="*/ 2 w 365"/>
                <a:gd name="T33" fmla="*/ 1 h 141"/>
                <a:gd name="T34" fmla="*/ 1 w 365"/>
                <a:gd name="T35" fmla="*/ 0 h 141"/>
                <a:gd name="T36" fmla="*/ 2 w 365"/>
                <a:gd name="T37" fmla="*/ 1 h 141"/>
                <a:gd name="T38" fmla="*/ 0 w 365"/>
                <a:gd name="T39" fmla="*/ 1 h 14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5"/>
                <a:gd name="T61" fmla="*/ 0 h 141"/>
                <a:gd name="T62" fmla="*/ 365 w 365"/>
                <a:gd name="T63" fmla="*/ 141 h 14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5" h="141">
                  <a:moveTo>
                    <a:pt x="0" y="38"/>
                  </a:moveTo>
                  <a:lnTo>
                    <a:pt x="53" y="49"/>
                  </a:lnTo>
                  <a:lnTo>
                    <a:pt x="19" y="66"/>
                  </a:lnTo>
                  <a:lnTo>
                    <a:pt x="33" y="76"/>
                  </a:lnTo>
                  <a:lnTo>
                    <a:pt x="168" y="74"/>
                  </a:lnTo>
                  <a:lnTo>
                    <a:pt x="83" y="96"/>
                  </a:lnTo>
                  <a:lnTo>
                    <a:pt x="219" y="141"/>
                  </a:lnTo>
                  <a:lnTo>
                    <a:pt x="309" y="115"/>
                  </a:lnTo>
                  <a:lnTo>
                    <a:pt x="365" y="66"/>
                  </a:lnTo>
                  <a:lnTo>
                    <a:pt x="351" y="43"/>
                  </a:lnTo>
                  <a:lnTo>
                    <a:pt x="265" y="45"/>
                  </a:lnTo>
                  <a:lnTo>
                    <a:pt x="277" y="19"/>
                  </a:lnTo>
                  <a:lnTo>
                    <a:pt x="209" y="45"/>
                  </a:lnTo>
                  <a:lnTo>
                    <a:pt x="198" y="0"/>
                  </a:lnTo>
                  <a:lnTo>
                    <a:pt x="182" y="57"/>
                  </a:lnTo>
                  <a:lnTo>
                    <a:pt x="83" y="0"/>
                  </a:lnTo>
                  <a:lnTo>
                    <a:pt x="85" y="35"/>
                  </a:lnTo>
                  <a:lnTo>
                    <a:pt x="57" y="19"/>
                  </a:lnTo>
                  <a:lnTo>
                    <a:pt x="69" y="51"/>
                  </a:lnTo>
                  <a:lnTo>
                    <a:pt x="0" y="3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96" name="Freeform 412">
              <a:extLst>
                <a:ext uri="{FF2B5EF4-FFF2-40B4-BE49-F238E27FC236}">
                  <a16:creationId xmlns:a16="http://schemas.microsoft.com/office/drawing/2014/main" id="{97EB732B-5830-481B-9A1F-299AC01DD049}"/>
                </a:ext>
              </a:extLst>
            </p:cNvPr>
            <p:cNvSpPr>
              <a:spLocks/>
            </p:cNvSpPr>
            <p:nvPr/>
          </p:nvSpPr>
          <p:spPr bwMode="auto">
            <a:xfrm>
              <a:off x="1644810" y="1948452"/>
              <a:ext cx="74128" cy="41371"/>
            </a:xfrm>
            <a:custGeom>
              <a:avLst/>
              <a:gdLst>
                <a:gd name="T0" fmla="*/ 0 w 157"/>
                <a:gd name="T1" fmla="*/ 2 h 92"/>
                <a:gd name="T2" fmla="*/ 0 w 157"/>
                <a:gd name="T3" fmla="*/ 1 h 92"/>
                <a:gd name="T4" fmla="*/ 2 w 157"/>
                <a:gd name="T5" fmla="*/ 0 h 92"/>
                <a:gd name="T6" fmla="*/ 2 w 157"/>
                <a:gd name="T7" fmla="*/ 1 h 92"/>
                <a:gd name="T8" fmla="*/ 3 w 157"/>
                <a:gd name="T9" fmla="*/ 1 h 92"/>
                <a:gd name="T10" fmla="*/ 1 w 157"/>
                <a:gd name="T11" fmla="*/ 2 h 92"/>
                <a:gd name="T12" fmla="*/ 2 w 157"/>
                <a:gd name="T13" fmla="*/ 1 h 92"/>
                <a:gd name="T14" fmla="*/ 0 w 157"/>
                <a:gd name="T15" fmla="*/ 2 h 92"/>
                <a:gd name="T16" fmla="*/ 0 60000 65536"/>
                <a:gd name="T17" fmla="*/ 0 60000 65536"/>
                <a:gd name="T18" fmla="*/ 0 60000 65536"/>
                <a:gd name="T19" fmla="*/ 0 60000 65536"/>
                <a:gd name="T20" fmla="*/ 0 60000 65536"/>
                <a:gd name="T21" fmla="*/ 0 60000 65536"/>
                <a:gd name="T22" fmla="*/ 0 60000 65536"/>
                <a:gd name="T23" fmla="*/ 0 60000 65536"/>
                <a:gd name="T24" fmla="*/ 0 w 157"/>
                <a:gd name="T25" fmla="*/ 0 h 92"/>
                <a:gd name="T26" fmla="*/ 157 w 157"/>
                <a:gd name="T27" fmla="*/ 92 h 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7" h="92">
                  <a:moveTo>
                    <a:pt x="0" y="73"/>
                  </a:moveTo>
                  <a:lnTo>
                    <a:pt x="14" y="26"/>
                  </a:lnTo>
                  <a:lnTo>
                    <a:pt x="78" y="0"/>
                  </a:lnTo>
                  <a:lnTo>
                    <a:pt x="88" y="26"/>
                  </a:lnTo>
                  <a:lnTo>
                    <a:pt x="157" y="48"/>
                  </a:lnTo>
                  <a:lnTo>
                    <a:pt x="62" y="92"/>
                  </a:lnTo>
                  <a:lnTo>
                    <a:pt x="78" y="68"/>
                  </a:lnTo>
                  <a:lnTo>
                    <a:pt x="0" y="7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97" name="Freeform 413">
              <a:extLst>
                <a:ext uri="{FF2B5EF4-FFF2-40B4-BE49-F238E27FC236}">
                  <a16:creationId xmlns:a16="http://schemas.microsoft.com/office/drawing/2014/main" id="{CDB0FE74-40E6-4879-AD0B-E9321D36D69B}"/>
                </a:ext>
              </a:extLst>
            </p:cNvPr>
            <p:cNvSpPr>
              <a:spLocks/>
            </p:cNvSpPr>
            <p:nvPr/>
          </p:nvSpPr>
          <p:spPr bwMode="auto">
            <a:xfrm>
              <a:off x="1467914" y="2304876"/>
              <a:ext cx="235861" cy="423253"/>
            </a:xfrm>
            <a:custGeom>
              <a:avLst/>
              <a:gdLst>
                <a:gd name="T0" fmla="*/ 0 w 492"/>
                <a:gd name="T1" fmla="*/ 16 h 935"/>
                <a:gd name="T2" fmla="*/ 0 w 492"/>
                <a:gd name="T3" fmla="*/ 18 h 935"/>
                <a:gd name="T4" fmla="*/ 1 w 492"/>
                <a:gd name="T5" fmla="*/ 20 h 935"/>
                <a:gd name="T6" fmla="*/ 1 w 492"/>
                <a:gd name="T7" fmla="*/ 22 h 935"/>
                <a:gd name="T8" fmla="*/ 4 w 492"/>
                <a:gd name="T9" fmla="*/ 20 h 935"/>
                <a:gd name="T10" fmla="*/ 5 w 492"/>
                <a:gd name="T11" fmla="*/ 17 h 935"/>
                <a:gd name="T12" fmla="*/ 4 w 492"/>
                <a:gd name="T13" fmla="*/ 17 h 935"/>
                <a:gd name="T14" fmla="*/ 6 w 492"/>
                <a:gd name="T15" fmla="*/ 16 h 935"/>
                <a:gd name="T16" fmla="*/ 4 w 492"/>
                <a:gd name="T17" fmla="*/ 16 h 935"/>
                <a:gd name="T18" fmla="*/ 6 w 492"/>
                <a:gd name="T19" fmla="*/ 16 h 935"/>
                <a:gd name="T20" fmla="*/ 7 w 492"/>
                <a:gd name="T21" fmla="*/ 15 h 935"/>
                <a:gd name="T22" fmla="*/ 5 w 492"/>
                <a:gd name="T23" fmla="*/ 14 h 935"/>
                <a:gd name="T24" fmla="*/ 4 w 492"/>
                <a:gd name="T25" fmla="*/ 15 h 935"/>
                <a:gd name="T26" fmla="*/ 5 w 492"/>
                <a:gd name="T27" fmla="*/ 14 h 935"/>
                <a:gd name="T28" fmla="*/ 5 w 492"/>
                <a:gd name="T29" fmla="*/ 11 h 935"/>
                <a:gd name="T30" fmla="*/ 9 w 492"/>
                <a:gd name="T31" fmla="*/ 8 h 935"/>
                <a:gd name="T32" fmla="*/ 9 w 492"/>
                <a:gd name="T33" fmla="*/ 7 h 935"/>
                <a:gd name="T34" fmla="*/ 9 w 492"/>
                <a:gd name="T35" fmla="*/ 6 h 935"/>
                <a:gd name="T36" fmla="*/ 11 w 492"/>
                <a:gd name="T37" fmla="*/ 5 h 935"/>
                <a:gd name="T38" fmla="*/ 11 w 492"/>
                <a:gd name="T39" fmla="*/ 2 h 935"/>
                <a:gd name="T40" fmla="*/ 8 w 492"/>
                <a:gd name="T41" fmla="*/ 0 h 935"/>
                <a:gd name="T42" fmla="*/ 8 w 492"/>
                <a:gd name="T43" fmla="*/ 0 h 935"/>
                <a:gd name="T44" fmla="*/ 8 w 492"/>
                <a:gd name="T45" fmla="*/ 1 h 935"/>
                <a:gd name="T46" fmla="*/ 6 w 492"/>
                <a:gd name="T47" fmla="*/ 1 h 935"/>
                <a:gd name="T48" fmla="*/ 6 w 492"/>
                <a:gd name="T49" fmla="*/ 2 h 935"/>
                <a:gd name="T50" fmla="*/ 5 w 492"/>
                <a:gd name="T51" fmla="*/ 2 h 935"/>
                <a:gd name="T52" fmla="*/ 5 w 492"/>
                <a:gd name="T53" fmla="*/ 3 h 935"/>
                <a:gd name="T54" fmla="*/ 3 w 492"/>
                <a:gd name="T55" fmla="*/ 5 h 935"/>
                <a:gd name="T56" fmla="*/ 2 w 492"/>
                <a:gd name="T57" fmla="*/ 7 h 935"/>
                <a:gd name="T58" fmla="*/ 3 w 492"/>
                <a:gd name="T59" fmla="*/ 9 h 935"/>
                <a:gd name="T60" fmla="*/ 1 w 492"/>
                <a:gd name="T61" fmla="*/ 9 h 935"/>
                <a:gd name="T62" fmla="*/ 1 w 492"/>
                <a:gd name="T63" fmla="*/ 12 h 935"/>
                <a:gd name="T64" fmla="*/ 1 w 492"/>
                <a:gd name="T65" fmla="*/ 13 h 935"/>
                <a:gd name="T66" fmla="*/ 1 w 492"/>
                <a:gd name="T67" fmla="*/ 13 h 935"/>
                <a:gd name="T68" fmla="*/ 1 w 492"/>
                <a:gd name="T69" fmla="*/ 15 h 935"/>
                <a:gd name="T70" fmla="*/ 0 w 492"/>
                <a:gd name="T71" fmla="*/ 16 h 9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2"/>
                <a:gd name="T109" fmla="*/ 0 h 935"/>
                <a:gd name="T110" fmla="*/ 492 w 492"/>
                <a:gd name="T111" fmla="*/ 935 h 9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2" h="935">
                  <a:moveTo>
                    <a:pt x="0" y="704"/>
                  </a:moveTo>
                  <a:lnTo>
                    <a:pt x="19" y="810"/>
                  </a:lnTo>
                  <a:lnTo>
                    <a:pt x="63" y="862"/>
                  </a:lnTo>
                  <a:lnTo>
                    <a:pt x="59" y="935"/>
                  </a:lnTo>
                  <a:lnTo>
                    <a:pt x="179" y="885"/>
                  </a:lnTo>
                  <a:lnTo>
                    <a:pt x="209" y="739"/>
                  </a:lnTo>
                  <a:lnTo>
                    <a:pt x="187" y="732"/>
                  </a:lnTo>
                  <a:lnTo>
                    <a:pt x="275" y="686"/>
                  </a:lnTo>
                  <a:lnTo>
                    <a:pt x="191" y="675"/>
                  </a:lnTo>
                  <a:lnTo>
                    <a:pt x="253" y="686"/>
                  </a:lnTo>
                  <a:lnTo>
                    <a:pt x="290" y="648"/>
                  </a:lnTo>
                  <a:lnTo>
                    <a:pt x="237" y="599"/>
                  </a:lnTo>
                  <a:lnTo>
                    <a:pt x="189" y="633"/>
                  </a:lnTo>
                  <a:lnTo>
                    <a:pt x="227" y="604"/>
                  </a:lnTo>
                  <a:lnTo>
                    <a:pt x="228" y="470"/>
                  </a:lnTo>
                  <a:lnTo>
                    <a:pt x="395" y="341"/>
                  </a:lnTo>
                  <a:lnTo>
                    <a:pt x="383" y="314"/>
                  </a:lnTo>
                  <a:lnTo>
                    <a:pt x="410" y="249"/>
                  </a:lnTo>
                  <a:lnTo>
                    <a:pt x="492" y="230"/>
                  </a:lnTo>
                  <a:lnTo>
                    <a:pt x="470" y="79"/>
                  </a:lnTo>
                  <a:lnTo>
                    <a:pt x="358" y="0"/>
                  </a:lnTo>
                  <a:lnTo>
                    <a:pt x="339" y="0"/>
                  </a:lnTo>
                  <a:lnTo>
                    <a:pt x="338" y="48"/>
                  </a:lnTo>
                  <a:lnTo>
                    <a:pt x="270" y="39"/>
                  </a:lnTo>
                  <a:lnTo>
                    <a:pt x="253" y="79"/>
                  </a:lnTo>
                  <a:lnTo>
                    <a:pt x="208" y="90"/>
                  </a:lnTo>
                  <a:lnTo>
                    <a:pt x="196" y="150"/>
                  </a:lnTo>
                  <a:lnTo>
                    <a:pt x="129" y="222"/>
                  </a:lnTo>
                  <a:lnTo>
                    <a:pt x="97" y="324"/>
                  </a:lnTo>
                  <a:lnTo>
                    <a:pt x="109" y="364"/>
                  </a:lnTo>
                  <a:lnTo>
                    <a:pt x="42" y="394"/>
                  </a:lnTo>
                  <a:lnTo>
                    <a:pt x="35" y="526"/>
                  </a:lnTo>
                  <a:lnTo>
                    <a:pt x="57" y="553"/>
                  </a:lnTo>
                  <a:lnTo>
                    <a:pt x="35" y="578"/>
                  </a:lnTo>
                  <a:lnTo>
                    <a:pt x="46" y="636"/>
                  </a:lnTo>
                  <a:lnTo>
                    <a:pt x="0" y="70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98" name="Freeform 414">
              <a:extLst>
                <a:ext uri="{FF2B5EF4-FFF2-40B4-BE49-F238E27FC236}">
                  <a16:creationId xmlns:a16="http://schemas.microsoft.com/office/drawing/2014/main" id="{111CBE02-27A9-4271-B582-DB73AA5ACC60}"/>
                </a:ext>
              </a:extLst>
            </p:cNvPr>
            <p:cNvSpPr>
              <a:spLocks/>
            </p:cNvSpPr>
            <p:nvPr/>
          </p:nvSpPr>
          <p:spPr bwMode="auto">
            <a:xfrm>
              <a:off x="1371885" y="2933391"/>
              <a:ext cx="80867" cy="44553"/>
            </a:xfrm>
            <a:custGeom>
              <a:avLst/>
              <a:gdLst>
                <a:gd name="T0" fmla="*/ 0 w 169"/>
                <a:gd name="T1" fmla="*/ 1 h 98"/>
                <a:gd name="T2" fmla="*/ 1 w 169"/>
                <a:gd name="T3" fmla="*/ 2 h 98"/>
                <a:gd name="T4" fmla="*/ 2 w 169"/>
                <a:gd name="T5" fmla="*/ 2 h 98"/>
                <a:gd name="T6" fmla="*/ 3 w 169"/>
                <a:gd name="T7" fmla="*/ 2 h 98"/>
                <a:gd name="T8" fmla="*/ 4 w 169"/>
                <a:gd name="T9" fmla="*/ 1 h 98"/>
                <a:gd name="T10" fmla="*/ 3 w 169"/>
                <a:gd name="T11" fmla="*/ 1 h 98"/>
                <a:gd name="T12" fmla="*/ 3 w 169"/>
                <a:gd name="T13" fmla="*/ 0 h 98"/>
                <a:gd name="T14" fmla="*/ 3 w 169"/>
                <a:gd name="T15" fmla="*/ 0 h 98"/>
                <a:gd name="T16" fmla="*/ 1 w 169"/>
                <a:gd name="T17" fmla="*/ 0 h 98"/>
                <a:gd name="T18" fmla="*/ 0 w 169"/>
                <a:gd name="T19" fmla="*/ 1 h 9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9"/>
                <a:gd name="T31" fmla="*/ 0 h 98"/>
                <a:gd name="T32" fmla="*/ 169 w 169"/>
                <a:gd name="T33" fmla="*/ 98 h 9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9" h="98">
                  <a:moveTo>
                    <a:pt x="0" y="66"/>
                  </a:moveTo>
                  <a:lnTo>
                    <a:pt x="39" y="98"/>
                  </a:lnTo>
                  <a:lnTo>
                    <a:pt x="92" y="70"/>
                  </a:lnTo>
                  <a:lnTo>
                    <a:pt x="115" y="96"/>
                  </a:lnTo>
                  <a:lnTo>
                    <a:pt x="169" y="44"/>
                  </a:lnTo>
                  <a:lnTo>
                    <a:pt x="136" y="38"/>
                  </a:lnTo>
                  <a:lnTo>
                    <a:pt x="135" y="16"/>
                  </a:lnTo>
                  <a:lnTo>
                    <a:pt x="128" y="9"/>
                  </a:lnTo>
                  <a:lnTo>
                    <a:pt x="54" y="0"/>
                  </a:lnTo>
                  <a:lnTo>
                    <a:pt x="0" y="6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99" name="Freeform 415">
              <a:extLst>
                <a:ext uri="{FF2B5EF4-FFF2-40B4-BE49-F238E27FC236}">
                  <a16:creationId xmlns:a16="http://schemas.microsoft.com/office/drawing/2014/main" id="{B32D8D11-E981-42DD-95D1-8499E5FB4928}"/>
                </a:ext>
              </a:extLst>
            </p:cNvPr>
            <p:cNvSpPr>
              <a:spLocks/>
            </p:cNvSpPr>
            <p:nvPr/>
          </p:nvSpPr>
          <p:spPr bwMode="auto">
            <a:xfrm>
              <a:off x="1912681" y="3186389"/>
              <a:ext cx="131408" cy="109791"/>
            </a:xfrm>
            <a:custGeom>
              <a:avLst/>
              <a:gdLst>
                <a:gd name="T0" fmla="*/ 0 w 273"/>
                <a:gd name="T1" fmla="*/ 5 h 244"/>
                <a:gd name="T2" fmla="*/ 0 w 273"/>
                <a:gd name="T3" fmla="*/ 5 h 244"/>
                <a:gd name="T4" fmla="*/ 1 w 273"/>
                <a:gd name="T5" fmla="*/ 3 h 244"/>
                <a:gd name="T6" fmla="*/ 1 w 273"/>
                <a:gd name="T7" fmla="*/ 3 h 244"/>
                <a:gd name="T8" fmla="*/ 1 w 273"/>
                <a:gd name="T9" fmla="*/ 1 h 244"/>
                <a:gd name="T10" fmla="*/ 1 w 273"/>
                <a:gd name="T11" fmla="*/ 0 h 244"/>
                <a:gd name="T12" fmla="*/ 6 w 273"/>
                <a:gd name="T13" fmla="*/ 0 h 244"/>
                <a:gd name="T14" fmla="*/ 5 w 273"/>
                <a:gd name="T15" fmla="*/ 1 h 244"/>
                <a:gd name="T16" fmla="*/ 5 w 273"/>
                <a:gd name="T17" fmla="*/ 3 h 244"/>
                <a:gd name="T18" fmla="*/ 3 w 273"/>
                <a:gd name="T19" fmla="*/ 4 h 244"/>
                <a:gd name="T20" fmla="*/ 1 w 273"/>
                <a:gd name="T21" fmla="*/ 6 h 244"/>
                <a:gd name="T22" fmla="*/ 0 w 273"/>
                <a:gd name="T23" fmla="*/ 5 h 2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3"/>
                <a:gd name="T37" fmla="*/ 0 h 244"/>
                <a:gd name="T38" fmla="*/ 273 w 273"/>
                <a:gd name="T39" fmla="*/ 244 h 24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3" h="244">
                  <a:moveTo>
                    <a:pt x="0" y="225"/>
                  </a:moveTo>
                  <a:lnTo>
                    <a:pt x="5" y="199"/>
                  </a:lnTo>
                  <a:lnTo>
                    <a:pt x="43" y="147"/>
                  </a:lnTo>
                  <a:lnTo>
                    <a:pt x="22" y="126"/>
                  </a:lnTo>
                  <a:lnTo>
                    <a:pt x="21" y="64"/>
                  </a:lnTo>
                  <a:lnTo>
                    <a:pt x="43" y="12"/>
                  </a:lnTo>
                  <a:lnTo>
                    <a:pt x="273" y="0"/>
                  </a:lnTo>
                  <a:lnTo>
                    <a:pt x="231" y="37"/>
                  </a:lnTo>
                  <a:lnTo>
                    <a:pt x="215" y="135"/>
                  </a:lnTo>
                  <a:lnTo>
                    <a:pt x="122" y="191"/>
                  </a:lnTo>
                  <a:lnTo>
                    <a:pt x="38" y="244"/>
                  </a:lnTo>
                  <a:lnTo>
                    <a:pt x="0" y="22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00" name="Freeform 416">
              <a:extLst>
                <a:ext uri="{FF2B5EF4-FFF2-40B4-BE49-F238E27FC236}">
                  <a16:creationId xmlns:a16="http://schemas.microsoft.com/office/drawing/2014/main" id="{F20446DD-A70F-4339-A08C-A5C48893D2AF}"/>
                </a:ext>
              </a:extLst>
            </p:cNvPr>
            <p:cNvSpPr>
              <a:spLocks/>
            </p:cNvSpPr>
            <p:nvPr/>
          </p:nvSpPr>
          <p:spPr bwMode="auto">
            <a:xfrm>
              <a:off x="3049870" y="3544404"/>
              <a:ext cx="146571" cy="307097"/>
            </a:xfrm>
            <a:custGeom>
              <a:avLst/>
              <a:gdLst>
                <a:gd name="T0" fmla="*/ 0 w 303"/>
                <a:gd name="T1" fmla="*/ 3 h 678"/>
                <a:gd name="T2" fmla="*/ 1 w 303"/>
                <a:gd name="T3" fmla="*/ 1 h 678"/>
                <a:gd name="T4" fmla="*/ 3 w 303"/>
                <a:gd name="T5" fmla="*/ 0 h 678"/>
                <a:gd name="T6" fmla="*/ 3 w 303"/>
                <a:gd name="T7" fmla="*/ 1 h 678"/>
                <a:gd name="T8" fmla="*/ 3 w 303"/>
                <a:gd name="T9" fmla="*/ 3 h 678"/>
                <a:gd name="T10" fmla="*/ 5 w 303"/>
                <a:gd name="T11" fmla="*/ 3 h 678"/>
                <a:gd name="T12" fmla="*/ 6 w 303"/>
                <a:gd name="T13" fmla="*/ 3 h 678"/>
                <a:gd name="T14" fmla="*/ 7 w 303"/>
                <a:gd name="T15" fmla="*/ 5 h 678"/>
                <a:gd name="T16" fmla="*/ 7 w 303"/>
                <a:gd name="T17" fmla="*/ 7 h 678"/>
                <a:gd name="T18" fmla="*/ 5 w 303"/>
                <a:gd name="T19" fmla="*/ 7 h 678"/>
                <a:gd name="T20" fmla="*/ 5 w 303"/>
                <a:gd name="T21" fmla="*/ 7 h 678"/>
                <a:gd name="T22" fmla="*/ 5 w 303"/>
                <a:gd name="T23" fmla="*/ 9 h 678"/>
                <a:gd name="T24" fmla="*/ 3 w 303"/>
                <a:gd name="T25" fmla="*/ 7 h 678"/>
                <a:gd name="T26" fmla="*/ 1 w 303"/>
                <a:gd name="T27" fmla="*/ 11 h 678"/>
                <a:gd name="T28" fmla="*/ 3 w 303"/>
                <a:gd name="T29" fmla="*/ 14 h 678"/>
                <a:gd name="T30" fmla="*/ 4 w 303"/>
                <a:gd name="T31" fmla="*/ 15 h 678"/>
                <a:gd name="T32" fmla="*/ 3 w 303"/>
                <a:gd name="T33" fmla="*/ 16 h 678"/>
                <a:gd name="T34" fmla="*/ 3 w 303"/>
                <a:gd name="T35" fmla="*/ 15 h 678"/>
                <a:gd name="T36" fmla="*/ 3 w 303"/>
                <a:gd name="T37" fmla="*/ 15 h 678"/>
                <a:gd name="T38" fmla="*/ 1 w 303"/>
                <a:gd name="T39" fmla="*/ 13 h 678"/>
                <a:gd name="T40" fmla="*/ 1 w 303"/>
                <a:gd name="T41" fmla="*/ 11 h 678"/>
                <a:gd name="T42" fmla="*/ 2 w 303"/>
                <a:gd name="T43" fmla="*/ 9 h 678"/>
                <a:gd name="T44" fmla="*/ 1 w 303"/>
                <a:gd name="T45" fmla="*/ 6 h 678"/>
                <a:gd name="T46" fmla="*/ 1 w 303"/>
                <a:gd name="T47" fmla="*/ 5 h 678"/>
                <a:gd name="T48" fmla="*/ 0 w 303"/>
                <a:gd name="T49" fmla="*/ 3 h 67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03"/>
                <a:gd name="T76" fmla="*/ 0 h 678"/>
                <a:gd name="T77" fmla="*/ 303 w 303"/>
                <a:gd name="T78" fmla="*/ 678 h 67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03" h="678">
                  <a:moveTo>
                    <a:pt x="0" y="109"/>
                  </a:moveTo>
                  <a:lnTo>
                    <a:pt x="22" y="56"/>
                  </a:lnTo>
                  <a:lnTo>
                    <a:pt x="105" y="0"/>
                  </a:lnTo>
                  <a:lnTo>
                    <a:pt x="141" y="53"/>
                  </a:lnTo>
                  <a:lnTo>
                    <a:pt x="130" y="144"/>
                  </a:lnTo>
                  <a:lnTo>
                    <a:pt x="228" y="105"/>
                  </a:lnTo>
                  <a:lnTo>
                    <a:pt x="265" y="144"/>
                  </a:lnTo>
                  <a:lnTo>
                    <a:pt x="303" y="234"/>
                  </a:lnTo>
                  <a:lnTo>
                    <a:pt x="293" y="290"/>
                  </a:lnTo>
                  <a:lnTo>
                    <a:pt x="217" y="287"/>
                  </a:lnTo>
                  <a:lnTo>
                    <a:pt x="192" y="311"/>
                  </a:lnTo>
                  <a:lnTo>
                    <a:pt x="204" y="406"/>
                  </a:lnTo>
                  <a:lnTo>
                    <a:pt x="106" y="324"/>
                  </a:lnTo>
                  <a:lnTo>
                    <a:pt x="66" y="472"/>
                  </a:lnTo>
                  <a:lnTo>
                    <a:pt x="113" y="605"/>
                  </a:lnTo>
                  <a:lnTo>
                    <a:pt x="179" y="652"/>
                  </a:lnTo>
                  <a:lnTo>
                    <a:pt x="144" y="678"/>
                  </a:lnTo>
                  <a:lnTo>
                    <a:pt x="135" y="637"/>
                  </a:lnTo>
                  <a:lnTo>
                    <a:pt x="106" y="637"/>
                  </a:lnTo>
                  <a:lnTo>
                    <a:pt x="31" y="562"/>
                  </a:lnTo>
                  <a:lnTo>
                    <a:pt x="43" y="477"/>
                  </a:lnTo>
                  <a:lnTo>
                    <a:pt x="83" y="397"/>
                  </a:lnTo>
                  <a:lnTo>
                    <a:pt x="29" y="267"/>
                  </a:lnTo>
                  <a:lnTo>
                    <a:pt x="45" y="207"/>
                  </a:lnTo>
                  <a:lnTo>
                    <a:pt x="0" y="10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01" name="Freeform 417">
              <a:extLst>
                <a:ext uri="{FF2B5EF4-FFF2-40B4-BE49-F238E27FC236}">
                  <a16:creationId xmlns:a16="http://schemas.microsoft.com/office/drawing/2014/main" id="{3BB713EB-634B-48FB-A635-BC450FC547D1}"/>
                </a:ext>
              </a:extLst>
            </p:cNvPr>
            <p:cNvSpPr>
              <a:spLocks/>
            </p:cNvSpPr>
            <p:nvPr/>
          </p:nvSpPr>
          <p:spPr bwMode="auto">
            <a:xfrm>
              <a:off x="2197400" y="3429839"/>
              <a:ext cx="96029" cy="73194"/>
            </a:xfrm>
            <a:custGeom>
              <a:avLst/>
              <a:gdLst>
                <a:gd name="T0" fmla="*/ 0 w 201"/>
                <a:gd name="T1" fmla="*/ 2 h 159"/>
                <a:gd name="T2" fmla="*/ 0 w 201"/>
                <a:gd name="T3" fmla="*/ 2 h 159"/>
                <a:gd name="T4" fmla="*/ 1 w 201"/>
                <a:gd name="T5" fmla="*/ 2 h 159"/>
                <a:gd name="T6" fmla="*/ 3 w 201"/>
                <a:gd name="T7" fmla="*/ 2 h 159"/>
                <a:gd name="T8" fmla="*/ 4 w 201"/>
                <a:gd name="T9" fmla="*/ 0 h 159"/>
                <a:gd name="T10" fmla="*/ 5 w 201"/>
                <a:gd name="T11" fmla="*/ 1 h 159"/>
                <a:gd name="T12" fmla="*/ 4 w 201"/>
                <a:gd name="T13" fmla="*/ 1 h 159"/>
                <a:gd name="T14" fmla="*/ 4 w 201"/>
                <a:gd name="T15" fmla="*/ 2 h 159"/>
                <a:gd name="T16" fmla="*/ 4 w 201"/>
                <a:gd name="T17" fmla="*/ 4 h 159"/>
                <a:gd name="T18" fmla="*/ 1 w 201"/>
                <a:gd name="T19" fmla="*/ 3 h 159"/>
                <a:gd name="T20" fmla="*/ 0 w 201"/>
                <a:gd name="T21" fmla="*/ 2 h 1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1"/>
                <a:gd name="T34" fmla="*/ 0 h 159"/>
                <a:gd name="T35" fmla="*/ 201 w 201"/>
                <a:gd name="T36" fmla="*/ 159 h 1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1" h="159">
                  <a:moveTo>
                    <a:pt x="0" y="74"/>
                  </a:moveTo>
                  <a:lnTo>
                    <a:pt x="12" y="70"/>
                  </a:lnTo>
                  <a:lnTo>
                    <a:pt x="27" y="96"/>
                  </a:lnTo>
                  <a:lnTo>
                    <a:pt x="112" y="94"/>
                  </a:lnTo>
                  <a:lnTo>
                    <a:pt x="190" y="0"/>
                  </a:lnTo>
                  <a:lnTo>
                    <a:pt x="201" y="58"/>
                  </a:lnTo>
                  <a:lnTo>
                    <a:pt x="178" y="59"/>
                  </a:lnTo>
                  <a:lnTo>
                    <a:pt x="190" y="94"/>
                  </a:lnTo>
                  <a:lnTo>
                    <a:pt x="159" y="159"/>
                  </a:lnTo>
                  <a:lnTo>
                    <a:pt x="37" y="145"/>
                  </a:lnTo>
                  <a:lnTo>
                    <a:pt x="0" y="7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02" name="Freeform 418">
              <a:extLst>
                <a:ext uri="{FF2B5EF4-FFF2-40B4-BE49-F238E27FC236}">
                  <a16:creationId xmlns:a16="http://schemas.microsoft.com/office/drawing/2014/main" id="{DDD506B8-F525-432C-82D4-C81EB243F9B2}"/>
                </a:ext>
              </a:extLst>
            </p:cNvPr>
            <p:cNvSpPr>
              <a:spLocks/>
            </p:cNvSpPr>
            <p:nvPr/>
          </p:nvSpPr>
          <p:spPr bwMode="auto">
            <a:xfrm>
              <a:off x="1397156" y="3187980"/>
              <a:ext cx="70758" cy="152753"/>
            </a:xfrm>
            <a:custGeom>
              <a:avLst/>
              <a:gdLst>
                <a:gd name="T0" fmla="*/ 0 w 149"/>
                <a:gd name="T1" fmla="*/ 4 h 334"/>
                <a:gd name="T2" fmla="*/ 1 w 149"/>
                <a:gd name="T3" fmla="*/ 3 h 334"/>
                <a:gd name="T4" fmla="*/ 1 w 149"/>
                <a:gd name="T5" fmla="*/ 0 h 334"/>
                <a:gd name="T6" fmla="*/ 3 w 149"/>
                <a:gd name="T7" fmla="*/ 0 h 334"/>
                <a:gd name="T8" fmla="*/ 3 w 149"/>
                <a:gd name="T9" fmla="*/ 1 h 334"/>
                <a:gd name="T10" fmla="*/ 3 w 149"/>
                <a:gd name="T11" fmla="*/ 2 h 334"/>
                <a:gd name="T12" fmla="*/ 2 w 149"/>
                <a:gd name="T13" fmla="*/ 4 h 334"/>
                <a:gd name="T14" fmla="*/ 3 w 149"/>
                <a:gd name="T15" fmla="*/ 5 h 334"/>
                <a:gd name="T16" fmla="*/ 2 w 149"/>
                <a:gd name="T17" fmla="*/ 8 h 334"/>
                <a:gd name="T18" fmla="*/ 1 w 149"/>
                <a:gd name="T19" fmla="*/ 6 h 334"/>
                <a:gd name="T20" fmla="*/ 0 w 149"/>
                <a:gd name="T21" fmla="*/ 4 h 3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334"/>
                <a:gd name="T35" fmla="*/ 149 w 149"/>
                <a:gd name="T36" fmla="*/ 334 h 3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334">
                  <a:moveTo>
                    <a:pt x="0" y="155"/>
                  </a:moveTo>
                  <a:lnTo>
                    <a:pt x="35" y="124"/>
                  </a:lnTo>
                  <a:lnTo>
                    <a:pt x="47" y="4"/>
                  </a:lnTo>
                  <a:lnTo>
                    <a:pt x="142" y="0"/>
                  </a:lnTo>
                  <a:lnTo>
                    <a:pt x="119" y="40"/>
                  </a:lnTo>
                  <a:lnTo>
                    <a:pt x="146" y="93"/>
                  </a:lnTo>
                  <a:lnTo>
                    <a:pt x="91" y="155"/>
                  </a:lnTo>
                  <a:lnTo>
                    <a:pt x="149" y="195"/>
                  </a:lnTo>
                  <a:lnTo>
                    <a:pt x="76" y="334"/>
                  </a:lnTo>
                  <a:lnTo>
                    <a:pt x="67" y="245"/>
                  </a:lnTo>
                  <a:lnTo>
                    <a:pt x="0" y="15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03" name="Freeform 419">
              <a:extLst>
                <a:ext uri="{FF2B5EF4-FFF2-40B4-BE49-F238E27FC236}">
                  <a16:creationId xmlns:a16="http://schemas.microsoft.com/office/drawing/2014/main" id="{F27B8BB2-F5DA-4A1C-968B-E999BA570151}"/>
                </a:ext>
              </a:extLst>
            </p:cNvPr>
            <p:cNvSpPr>
              <a:spLocks/>
            </p:cNvSpPr>
            <p:nvPr/>
          </p:nvSpPr>
          <p:spPr bwMode="auto">
            <a:xfrm>
              <a:off x="1739155" y="3075006"/>
              <a:ext cx="52226" cy="42962"/>
            </a:xfrm>
            <a:custGeom>
              <a:avLst/>
              <a:gdLst>
                <a:gd name="T0" fmla="*/ 0 w 107"/>
                <a:gd name="T1" fmla="*/ 1 h 93"/>
                <a:gd name="T2" fmla="*/ 0 w 107"/>
                <a:gd name="T3" fmla="*/ 0 h 93"/>
                <a:gd name="T4" fmla="*/ 2 w 107"/>
                <a:gd name="T5" fmla="*/ 0 h 93"/>
                <a:gd name="T6" fmla="*/ 3 w 107"/>
                <a:gd name="T7" fmla="*/ 1 h 93"/>
                <a:gd name="T8" fmla="*/ 1 w 107"/>
                <a:gd name="T9" fmla="*/ 1 h 93"/>
                <a:gd name="T10" fmla="*/ 0 w 107"/>
                <a:gd name="T11" fmla="*/ 2 h 93"/>
                <a:gd name="T12" fmla="*/ 1 w 107"/>
                <a:gd name="T13" fmla="*/ 2 h 93"/>
                <a:gd name="T14" fmla="*/ 0 w 107"/>
                <a:gd name="T15" fmla="*/ 1 h 93"/>
                <a:gd name="T16" fmla="*/ 0 60000 65536"/>
                <a:gd name="T17" fmla="*/ 0 60000 65536"/>
                <a:gd name="T18" fmla="*/ 0 60000 65536"/>
                <a:gd name="T19" fmla="*/ 0 60000 65536"/>
                <a:gd name="T20" fmla="*/ 0 60000 65536"/>
                <a:gd name="T21" fmla="*/ 0 60000 65536"/>
                <a:gd name="T22" fmla="*/ 0 60000 65536"/>
                <a:gd name="T23" fmla="*/ 0 60000 65536"/>
                <a:gd name="T24" fmla="*/ 0 w 107"/>
                <a:gd name="T25" fmla="*/ 0 h 93"/>
                <a:gd name="T26" fmla="*/ 107 w 107"/>
                <a:gd name="T27" fmla="*/ 93 h 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7" h="93">
                  <a:moveTo>
                    <a:pt x="0" y="61"/>
                  </a:moveTo>
                  <a:lnTo>
                    <a:pt x="14" y="4"/>
                  </a:lnTo>
                  <a:lnTo>
                    <a:pt x="73" y="0"/>
                  </a:lnTo>
                  <a:lnTo>
                    <a:pt x="107" y="45"/>
                  </a:lnTo>
                  <a:lnTo>
                    <a:pt x="59" y="47"/>
                  </a:lnTo>
                  <a:lnTo>
                    <a:pt x="6" y="93"/>
                  </a:lnTo>
                  <a:lnTo>
                    <a:pt x="29" y="65"/>
                  </a:lnTo>
                  <a:lnTo>
                    <a:pt x="0" y="6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04" name="Freeform 420">
              <a:extLst>
                <a:ext uri="{FF2B5EF4-FFF2-40B4-BE49-F238E27FC236}">
                  <a16:creationId xmlns:a16="http://schemas.microsoft.com/office/drawing/2014/main" id="{A8411B5C-28C9-4D0B-B7B8-91270530D55A}"/>
                </a:ext>
              </a:extLst>
            </p:cNvPr>
            <p:cNvSpPr>
              <a:spLocks/>
            </p:cNvSpPr>
            <p:nvPr/>
          </p:nvSpPr>
          <p:spPr bwMode="auto">
            <a:xfrm>
              <a:off x="1745894" y="3071824"/>
              <a:ext cx="338629" cy="143206"/>
            </a:xfrm>
            <a:custGeom>
              <a:avLst/>
              <a:gdLst>
                <a:gd name="T0" fmla="*/ 0 w 703"/>
                <a:gd name="T1" fmla="*/ 3 h 317"/>
                <a:gd name="T2" fmla="*/ 1 w 703"/>
                <a:gd name="T3" fmla="*/ 4 h 317"/>
                <a:gd name="T4" fmla="*/ 0 w 703"/>
                <a:gd name="T5" fmla="*/ 5 h 317"/>
                <a:gd name="T6" fmla="*/ 1 w 703"/>
                <a:gd name="T7" fmla="*/ 5 h 317"/>
                <a:gd name="T8" fmla="*/ 1 w 703"/>
                <a:gd name="T9" fmla="*/ 6 h 317"/>
                <a:gd name="T10" fmla="*/ 2 w 703"/>
                <a:gd name="T11" fmla="*/ 6 h 317"/>
                <a:gd name="T12" fmla="*/ 1 w 703"/>
                <a:gd name="T13" fmla="*/ 6 h 317"/>
                <a:gd name="T14" fmla="*/ 2 w 703"/>
                <a:gd name="T15" fmla="*/ 6 h 317"/>
                <a:gd name="T16" fmla="*/ 3 w 703"/>
                <a:gd name="T17" fmla="*/ 7 h 317"/>
                <a:gd name="T18" fmla="*/ 4 w 703"/>
                <a:gd name="T19" fmla="*/ 6 h 317"/>
                <a:gd name="T20" fmla="*/ 6 w 703"/>
                <a:gd name="T21" fmla="*/ 7 h 317"/>
                <a:gd name="T22" fmla="*/ 9 w 703"/>
                <a:gd name="T23" fmla="*/ 6 h 317"/>
                <a:gd name="T24" fmla="*/ 9 w 703"/>
                <a:gd name="T25" fmla="*/ 7 h 317"/>
                <a:gd name="T26" fmla="*/ 9 w 703"/>
                <a:gd name="T27" fmla="*/ 6 h 317"/>
                <a:gd name="T28" fmla="*/ 15 w 703"/>
                <a:gd name="T29" fmla="*/ 6 h 317"/>
                <a:gd name="T30" fmla="*/ 16 w 703"/>
                <a:gd name="T31" fmla="*/ 6 h 317"/>
                <a:gd name="T32" fmla="*/ 16 w 703"/>
                <a:gd name="T33" fmla="*/ 3 h 317"/>
                <a:gd name="T34" fmla="*/ 16 w 703"/>
                <a:gd name="T35" fmla="*/ 3 h 317"/>
                <a:gd name="T36" fmla="*/ 15 w 703"/>
                <a:gd name="T37" fmla="*/ 1 h 317"/>
                <a:gd name="T38" fmla="*/ 13 w 703"/>
                <a:gd name="T39" fmla="*/ 1 h 317"/>
                <a:gd name="T40" fmla="*/ 11 w 703"/>
                <a:gd name="T41" fmla="*/ 1 h 317"/>
                <a:gd name="T42" fmla="*/ 8 w 703"/>
                <a:gd name="T43" fmla="*/ 0 h 317"/>
                <a:gd name="T44" fmla="*/ 6 w 703"/>
                <a:gd name="T45" fmla="*/ 0 h 317"/>
                <a:gd name="T46" fmla="*/ 4 w 703"/>
                <a:gd name="T47" fmla="*/ 1 h 317"/>
                <a:gd name="T48" fmla="*/ 3 w 703"/>
                <a:gd name="T49" fmla="*/ 1 h 317"/>
                <a:gd name="T50" fmla="*/ 3 w 703"/>
                <a:gd name="T51" fmla="*/ 2 h 317"/>
                <a:gd name="T52" fmla="*/ 0 w 703"/>
                <a:gd name="T53" fmla="*/ 3 h 3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03"/>
                <a:gd name="T82" fmla="*/ 0 h 317"/>
                <a:gd name="T83" fmla="*/ 703 w 703"/>
                <a:gd name="T84" fmla="*/ 317 h 3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03" h="317">
                  <a:moveTo>
                    <a:pt x="0" y="106"/>
                  </a:moveTo>
                  <a:lnTo>
                    <a:pt x="27" y="188"/>
                  </a:lnTo>
                  <a:lnTo>
                    <a:pt x="1" y="196"/>
                  </a:lnTo>
                  <a:lnTo>
                    <a:pt x="27" y="210"/>
                  </a:lnTo>
                  <a:lnTo>
                    <a:pt x="39" y="260"/>
                  </a:lnTo>
                  <a:lnTo>
                    <a:pt x="79" y="254"/>
                  </a:lnTo>
                  <a:lnTo>
                    <a:pt x="39" y="276"/>
                  </a:lnTo>
                  <a:lnTo>
                    <a:pt x="84" y="267"/>
                  </a:lnTo>
                  <a:lnTo>
                    <a:pt x="136" y="300"/>
                  </a:lnTo>
                  <a:lnTo>
                    <a:pt x="179" y="265"/>
                  </a:lnTo>
                  <a:lnTo>
                    <a:pt x="246" y="311"/>
                  </a:lnTo>
                  <a:lnTo>
                    <a:pt x="368" y="265"/>
                  </a:lnTo>
                  <a:lnTo>
                    <a:pt x="366" y="317"/>
                  </a:lnTo>
                  <a:lnTo>
                    <a:pt x="388" y="265"/>
                  </a:lnTo>
                  <a:lnTo>
                    <a:pt x="618" y="253"/>
                  </a:lnTo>
                  <a:lnTo>
                    <a:pt x="703" y="249"/>
                  </a:lnTo>
                  <a:lnTo>
                    <a:pt x="675" y="139"/>
                  </a:lnTo>
                  <a:lnTo>
                    <a:pt x="695" y="115"/>
                  </a:lnTo>
                  <a:lnTo>
                    <a:pt x="624" y="20"/>
                  </a:lnTo>
                  <a:lnTo>
                    <a:pt x="577" y="20"/>
                  </a:lnTo>
                  <a:lnTo>
                    <a:pt x="449" y="60"/>
                  </a:lnTo>
                  <a:lnTo>
                    <a:pt x="336" y="0"/>
                  </a:lnTo>
                  <a:lnTo>
                    <a:pt x="267" y="1"/>
                  </a:lnTo>
                  <a:lnTo>
                    <a:pt x="180" y="56"/>
                  </a:lnTo>
                  <a:lnTo>
                    <a:pt x="108" y="41"/>
                  </a:lnTo>
                  <a:lnTo>
                    <a:pt x="132" y="70"/>
                  </a:lnTo>
                  <a:lnTo>
                    <a:pt x="0" y="10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05" name="Freeform 421">
              <a:extLst>
                <a:ext uri="{FF2B5EF4-FFF2-40B4-BE49-F238E27FC236}">
                  <a16:creationId xmlns:a16="http://schemas.microsoft.com/office/drawing/2014/main" id="{355DCF65-884B-4553-AF40-1623B40A143A}"/>
                </a:ext>
              </a:extLst>
            </p:cNvPr>
            <p:cNvSpPr>
              <a:spLocks/>
            </p:cNvSpPr>
            <p:nvPr/>
          </p:nvSpPr>
          <p:spPr bwMode="auto">
            <a:xfrm>
              <a:off x="1077059" y="2736085"/>
              <a:ext cx="72443" cy="93880"/>
            </a:xfrm>
            <a:custGeom>
              <a:avLst/>
              <a:gdLst>
                <a:gd name="T0" fmla="*/ 0 w 152"/>
                <a:gd name="T1" fmla="*/ 4 h 209"/>
                <a:gd name="T2" fmla="*/ 0 w 152"/>
                <a:gd name="T3" fmla="*/ 4 h 209"/>
                <a:gd name="T4" fmla="*/ 0 w 152"/>
                <a:gd name="T5" fmla="*/ 5 h 209"/>
                <a:gd name="T6" fmla="*/ 3 w 152"/>
                <a:gd name="T7" fmla="*/ 4 h 209"/>
                <a:gd name="T8" fmla="*/ 3 w 152"/>
                <a:gd name="T9" fmla="*/ 1 h 209"/>
                <a:gd name="T10" fmla="*/ 3 w 152"/>
                <a:gd name="T11" fmla="*/ 1 h 209"/>
                <a:gd name="T12" fmla="*/ 2 w 152"/>
                <a:gd name="T13" fmla="*/ 1 h 209"/>
                <a:gd name="T14" fmla="*/ 2 w 152"/>
                <a:gd name="T15" fmla="*/ 1 h 209"/>
                <a:gd name="T16" fmla="*/ 2 w 152"/>
                <a:gd name="T17" fmla="*/ 0 h 209"/>
                <a:gd name="T18" fmla="*/ 2 w 152"/>
                <a:gd name="T19" fmla="*/ 0 h 209"/>
                <a:gd name="T20" fmla="*/ 1 w 152"/>
                <a:gd name="T21" fmla="*/ 1 h 209"/>
                <a:gd name="T22" fmla="*/ 0 w 152"/>
                <a:gd name="T23" fmla="*/ 1 h 209"/>
                <a:gd name="T24" fmla="*/ 1 w 152"/>
                <a:gd name="T25" fmla="*/ 2 h 209"/>
                <a:gd name="T26" fmla="*/ 0 w 152"/>
                <a:gd name="T27" fmla="*/ 3 h 209"/>
                <a:gd name="T28" fmla="*/ 1 w 152"/>
                <a:gd name="T29" fmla="*/ 3 h 209"/>
                <a:gd name="T30" fmla="*/ 0 w 152"/>
                <a:gd name="T31" fmla="*/ 4 h 209"/>
                <a:gd name="T32" fmla="*/ 1 w 152"/>
                <a:gd name="T33" fmla="*/ 3 h 209"/>
                <a:gd name="T34" fmla="*/ 0 w 152"/>
                <a:gd name="T35" fmla="*/ 4 h 20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2"/>
                <a:gd name="T55" fmla="*/ 0 h 209"/>
                <a:gd name="T56" fmla="*/ 152 w 152"/>
                <a:gd name="T57" fmla="*/ 209 h 20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2" h="209">
                  <a:moveTo>
                    <a:pt x="0" y="177"/>
                  </a:moveTo>
                  <a:lnTo>
                    <a:pt x="18" y="193"/>
                  </a:lnTo>
                  <a:lnTo>
                    <a:pt x="2" y="209"/>
                  </a:lnTo>
                  <a:lnTo>
                    <a:pt x="142" y="178"/>
                  </a:lnTo>
                  <a:lnTo>
                    <a:pt x="152" y="67"/>
                  </a:lnTo>
                  <a:lnTo>
                    <a:pt x="133" y="41"/>
                  </a:lnTo>
                  <a:lnTo>
                    <a:pt x="93" y="54"/>
                  </a:lnTo>
                  <a:lnTo>
                    <a:pt x="79" y="37"/>
                  </a:lnTo>
                  <a:lnTo>
                    <a:pt x="96" y="12"/>
                  </a:lnTo>
                  <a:lnTo>
                    <a:pt x="79" y="0"/>
                  </a:lnTo>
                  <a:lnTo>
                    <a:pt x="63" y="52"/>
                  </a:lnTo>
                  <a:lnTo>
                    <a:pt x="2" y="67"/>
                  </a:lnTo>
                  <a:lnTo>
                    <a:pt x="22" y="79"/>
                  </a:lnTo>
                  <a:lnTo>
                    <a:pt x="8" y="109"/>
                  </a:lnTo>
                  <a:lnTo>
                    <a:pt x="49" y="117"/>
                  </a:lnTo>
                  <a:lnTo>
                    <a:pt x="13" y="158"/>
                  </a:lnTo>
                  <a:lnTo>
                    <a:pt x="53" y="148"/>
                  </a:lnTo>
                  <a:lnTo>
                    <a:pt x="0" y="17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06" name="Freeform 422">
              <a:extLst>
                <a:ext uri="{FF2B5EF4-FFF2-40B4-BE49-F238E27FC236}">
                  <a16:creationId xmlns:a16="http://schemas.microsoft.com/office/drawing/2014/main" id="{182973D9-501E-4541-8F57-D95C3610BFD3}"/>
                </a:ext>
              </a:extLst>
            </p:cNvPr>
            <p:cNvSpPr>
              <a:spLocks/>
            </p:cNvSpPr>
            <p:nvPr/>
          </p:nvSpPr>
          <p:spPr bwMode="auto">
            <a:xfrm>
              <a:off x="1115807" y="2729720"/>
              <a:ext cx="45488" cy="36597"/>
            </a:xfrm>
            <a:custGeom>
              <a:avLst/>
              <a:gdLst>
                <a:gd name="T0" fmla="*/ 0 w 97"/>
                <a:gd name="T1" fmla="*/ 1 h 82"/>
                <a:gd name="T2" fmla="*/ 0 w 97"/>
                <a:gd name="T3" fmla="*/ 1 h 82"/>
                <a:gd name="T4" fmla="*/ 1 w 97"/>
                <a:gd name="T5" fmla="*/ 1 h 82"/>
                <a:gd name="T6" fmla="*/ 2 w 97"/>
                <a:gd name="T7" fmla="*/ 2 h 82"/>
                <a:gd name="T8" fmla="*/ 2 w 97"/>
                <a:gd name="T9" fmla="*/ 1 h 82"/>
                <a:gd name="T10" fmla="*/ 2 w 97"/>
                <a:gd name="T11" fmla="*/ 0 h 82"/>
                <a:gd name="T12" fmla="*/ 1 w 97"/>
                <a:gd name="T13" fmla="*/ 0 h 82"/>
                <a:gd name="T14" fmla="*/ 0 w 97"/>
                <a:gd name="T15" fmla="*/ 1 h 82"/>
                <a:gd name="T16" fmla="*/ 0 w 97"/>
                <a:gd name="T17" fmla="*/ 1 h 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7"/>
                <a:gd name="T28" fmla="*/ 0 h 82"/>
                <a:gd name="T29" fmla="*/ 97 w 97"/>
                <a:gd name="T30" fmla="*/ 82 h 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7" h="82">
                  <a:moveTo>
                    <a:pt x="0" y="52"/>
                  </a:moveTo>
                  <a:lnTo>
                    <a:pt x="14" y="69"/>
                  </a:lnTo>
                  <a:lnTo>
                    <a:pt x="54" y="56"/>
                  </a:lnTo>
                  <a:lnTo>
                    <a:pt x="73" y="82"/>
                  </a:lnTo>
                  <a:lnTo>
                    <a:pt x="97" y="52"/>
                  </a:lnTo>
                  <a:lnTo>
                    <a:pt x="74" y="15"/>
                  </a:lnTo>
                  <a:lnTo>
                    <a:pt x="29" y="0"/>
                  </a:lnTo>
                  <a:lnTo>
                    <a:pt x="17" y="27"/>
                  </a:lnTo>
                  <a:lnTo>
                    <a:pt x="0" y="5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07" name="Freeform 423">
              <a:extLst>
                <a:ext uri="{FF2B5EF4-FFF2-40B4-BE49-F238E27FC236}">
                  <a16:creationId xmlns:a16="http://schemas.microsoft.com/office/drawing/2014/main" id="{FEFB5056-C5F0-4C22-8847-D872622C16B9}"/>
                </a:ext>
              </a:extLst>
            </p:cNvPr>
            <p:cNvSpPr>
              <a:spLocks/>
            </p:cNvSpPr>
            <p:nvPr/>
          </p:nvSpPr>
          <p:spPr bwMode="auto">
            <a:xfrm>
              <a:off x="1136024" y="2646979"/>
              <a:ext cx="13478" cy="14321"/>
            </a:xfrm>
            <a:custGeom>
              <a:avLst/>
              <a:gdLst>
                <a:gd name="T0" fmla="*/ 0 w 26"/>
                <a:gd name="T1" fmla="*/ 1 h 35"/>
                <a:gd name="T2" fmla="*/ 0 w 26"/>
                <a:gd name="T3" fmla="*/ 0 h 35"/>
                <a:gd name="T4" fmla="*/ 1 w 26"/>
                <a:gd name="T5" fmla="*/ 0 h 35"/>
                <a:gd name="T6" fmla="*/ 0 w 26"/>
                <a:gd name="T7" fmla="*/ 1 h 35"/>
                <a:gd name="T8" fmla="*/ 0 60000 65536"/>
                <a:gd name="T9" fmla="*/ 0 60000 65536"/>
                <a:gd name="T10" fmla="*/ 0 60000 65536"/>
                <a:gd name="T11" fmla="*/ 0 60000 65536"/>
                <a:gd name="T12" fmla="*/ 0 w 26"/>
                <a:gd name="T13" fmla="*/ 0 h 35"/>
                <a:gd name="T14" fmla="*/ 26 w 26"/>
                <a:gd name="T15" fmla="*/ 35 h 35"/>
              </a:gdLst>
              <a:ahLst/>
              <a:cxnLst>
                <a:cxn ang="T8">
                  <a:pos x="T0" y="T1"/>
                </a:cxn>
                <a:cxn ang="T9">
                  <a:pos x="T2" y="T3"/>
                </a:cxn>
                <a:cxn ang="T10">
                  <a:pos x="T4" y="T5"/>
                </a:cxn>
                <a:cxn ang="T11">
                  <a:pos x="T6" y="T7"/>
                </a:cxn>
              </a:cxnLst>
              <a:rect l="T12" t="T13" r="T14" b="T15"/>
              <a:pathLst>
                <a:path w="26" h="35">
                  <a:moveTo>
                    <a:pt x="0" y="35"/>
                  </a:moveTo>
                  <a:lnTo>
                    <a:pt x="0" y="8"/>
                  </a:lnTo>
                  <a:lnTo>
                    <a:pt x="26" y="0"/>
                  </a:lnTo>
                  <a:lnTo>
                    <a:pt x="0" y="3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08" name="Freeform 424">
              <a:extLst>
                <a:ext uri="{FF2B5EF4-FFF2-40B4-BE49-F238E27FC236}">
                  <a16:creationId xmlns:a16="http://schemas.microsoft.com/office/drawing/2014/main" id="{889D44F8-60E0-457E-A5F0-CD7F587198AC}"/>
                </a:ext>
              </a:extLst>
            </p:cNvPr>
            <p:cNvSpPr>
              <a:spLocks/>
            </p:cNvSpPr>
            <p:nvPr/>
          </p:nvSpPr>
          <p:spPr bwMode="auto">
            <a:xfrm>
              <a:off x="1141078" y="2662891"/>
              <a:ext cx="10108" cy="11138"/>
            </a:xfrm>
            <a:custGeom>
              <a:avLst/>
              <a:gdLst>
                <a:gd name="T0" fmla="*/ 0 w 22"/>
                <a:gd name="T1" fmla="*/ 0 h 24"/>
                <a:gd name="T2" fmla="*/ 0 w 22"/>
                <a:gd name="T3" fmla="*/ 0 h 24"/>
                <a:gd name="T4" fmla="*/ 1 w 22"/>
                <a:gd name="T5" fmla="*/ 1 h 24"/>
                <a:gd name="T6" fmla="*/ 0 w 22"/>
                <a:gd name="T7" fmla="*/ 0 h 24"/>
                <a:gd name="T8" fmla="*/ 0 60000 65536"/>
                <a:gd name="T9" fmla="*/ 0 60000 65536"/>
                <a:gd name="T10" fmla="*/ 0 60000 65536"/>
                <a:gd name="T11" fmla="*/ 0 60000 65536"/>
                <a:gd name="T12" fmla="*/ 0 w 22"/>
                <a:gd name="T13" fmla="*/ 0 h 24"/>
                <a:gd name="T14" fmla="*/ 22 w 22"/>
                <a:gd name="T15" fmla="*/ 24 h 24"/>
              </a:gdLst>
              <a:ahLst/>
              <a:cxnLst>
                <a:cxn ang="T8">
                  <a:pos x="T0" y="T1"/>
                </a:cxn>
                <a:cxn ang="T9">
                  <a:pos x="T2" y="T3"/>
                </a:cxn>
                <a:cxn ang="T10">
                  <a:pos x="T4" y="T5"/>
                </a:cxn>
                <a:cxn ang="T11">
                  <a:pos x="T6" y="T7"/>
                </a:cxn>
              </a:cxnLst>
              <a:rect l="T12" t="T13" r="T14" b="T15"/>
              <a:pathLst>
                <a:path w="22" h="24">
                  <a:moveTo>
                    <a:pt x="0" y="18"/>
                  </a:moveTo>
                  <a:lnTo>
                    <a:pt x="14" y="0"/>
                  </a:lnTo>
                  <a:lnTo>
                    <a:pt x="22" y="24"/>
                  </a:lnTo>
                  <a:lnTo>
                    <a:pt x="0" y="1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09" name="Freeform 425">
              <a:extLst>
                <a:ext uri="{FF2B5EF4-FFF2-40B4-BE49-F238E27FC236}">
                  <a16:creationId xmlns:a16="http://schemas.microsoft.com/office/drawing/2014/main" id="{5933D794-1285-49C8-B9F1-BD84FF0D840F}"/>
                </a:ext>
              </a:extLst>
            </p:cNvPr>
            <p:cNvSpPr>
              <a:spLocks/>
            </p:cNvSpPr>
            <p:nvPr/>
          </p:nvSpPr>
          <p:spPr bwMode="auto">
            <a:xfrm>
              <a:off x="1151186" y="2637432"/>
              <a:ext cx="143201" cy="237086"/>
            </a:xfrm>
            <a:custGeom>
              <a:avLst/>
              <a:gdLst>
                <a:gd name="T0" fmla="*/ 0 w 297"/>
                <a:gd name="T1" fmla="*/ 3 h 521"/>
                <a:gd name="T2" fmla="*/ 0 w 297"/>
                <a:gd name="T3" fmla="*/ 1 h 521"/>
                <a:gd name="T4" fmla="*/ 1 w 297"/>
                <a:gd name="T5" fmla="*/ 0 h 521"/>
                <a:gd name="T6" fmla="*/ 3 w 297"/>
                <a:gd name="T7" fmla="*/ 0 h 521"/>
                <a:gd name="T8" fmla="*/ 2 w 297"/>
                <a:gd name="T9" fmla="*/ 1 h 521"/>
                <a:gd name="T10" fmla="*/ 4 w 297"/>
                <a:gd name="T11" fmla="*/ 2 h 521"/>
                <a:gd name="T12" fmla="*/ 3 w 297"/>
                <a:gd name="T13" fmla="*/ 4 h 521"/>
                <a:gd name="T14" fmla="*/ 4 w 297"/>
                <a:gd name="T15" fmla="*/ 4 h 521"/>
                <a:gd name="T16" fmla="*/ 5 w 297"/>
                <a:gd name="T17" fmla="*/ 7 h 521"/>
                <a:gd name="T18" fmla="*/ 5 w 297"/>
                <a:gd name="T19" fmla="*/ 7 h 521"/>
                <a:gd name="T20" fmla="*/ 6 w 297"/>
                <a:gd name="T21" fmla="*/ 8 h 521"/>
                <a:gd name="T22" fmla="*/ 5 w 297"/>
                <a:gd name="T23" fmla="*/ 8 h 521"/>
                <a:gd name="T24" fmla="*/ 7 w 297"/>
                <a:gd name="T25" fmla="*/ 9 h 521"/>
                <a:gd name="T26" fmla="*/ 6 w 297"/>
                <a:gd name="T27" fmla="*/ 10 h 521"/>
                <a:gd name="T28" fmla="*/ 7 w 297"/>
                <a:gd name="T29" fmla="*/ 11 h 521"/>
                <a:gd name="T30" fmla="*/ 0 w 297"/>
                <a:gd name="T31" fmla="*/ 12 h 521"/>
                <a:gd name="T32" fmla="*/ 3 w 297"/>
                <a:gd name="T33" fmla="*/ 10 h 521"/>
                <a:gd name="T34" fmla="*/ 2 w 297"/>
                <a:gd name="T35" fmla="*/ 10 h 521"/>
                <a:gd name="T36" fmla="*/ 1 w 297"/>
                <a:gd name="T37" fmla="*/ 9 h 521"/>
                <a:gd name="T38" fmla="*/ 2 w 297"/>
                <a:gd name="T39" fmla="*/ 9 h 521"/>
                <a:gd name="T40" fmla="*/ 1 w 297"/>
                <a:gd name="T41" fmla="*/ 8 h 521"/>
                <a:gd name="T42" fmla="*/ 3 w 297"/>
                <a:gd name="T43" fmla="*/ 7 h 521"/>
                <a:gd name="T44" fmla="*/ 3 w 297"/>
                <a:gd name="T45" fmla="*/ 6 h 521"/>
                <a:gd name="T46" fmla="*/ 2 w 297"/>
                <a:gd name="T47" fmla="*/ 6 h 521"/>
                <a:gd name="T48" fmla="*/ 3 w 297"/>
                <a:gd name="T49" fmla="*/ 5 h 521"/>
                <a:gd name="T50" fmla="*/ 1 w 297"/>
                <a:gd name="T51" fmla="*/ 6 h 521"/>
                <a:gd name="T52" fmla="*/ 1 w 297"/>
                <a:gd name="T53" fmla="*/ 4 h 521"/>
                <a:gd name="T54" fmla="*/ 0 w 297"/>
                <a:gd name="T55" fmla="*/ 5 h 521"/>
                <a:gd name="T56" fmla="*/ 1 w 297"/>
                <a:gd name="T57" fmla="*/ 3 h 521"/>
                <a:gd name="T58" fmla="*/ 0 w 297"/>
                <a:gd name="T59" fmla="*/ 3 h 52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97"/>
                <a:gd name="T91" fmla="*/ 0 h 521"/>
                <a:gd name="T92" fmla="*/ 297 w 297"/>
                <a:gd name="T93" fmla="*/ 521 h 52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97" h="521">
                  <a:moveTo>
                    <a:pt x="0" y="122"/>
                  </a:moveTo>
                  <a:lnTo>
                    <a:pt x="11" y="50"/>
                  </a:lnTo>
                  <a:lnTo>
                    <a:pt x="49" y="0"/>
                  </a:lnTo>
                  <a:lnTo>
                    <a:pt x="113" y="0"/>
                  </a:lnTo>
                  <a:lnTo>
                    <a:pt x="73" y="62"/>
                  </a:lnTo>
                  <a:lnTo>
                    <a:pt x="161" y="74"/>
                  </a:lnTo>
                  <a:lnTo>
                    <a:pt x="106" y="161"/>
                  </a:lnTo>
                  <a:lnTo>
                    <a:pt x="175" y="189"/>
                  </a:lnTo>
                  <a:lnTo>
                    <a:pt x="239" y="296"/>
                  </a:lnTo>
                  <a:lnTo>
                    <a:pt x="220" y="304"/>
                  </a:lnTo>
                  <a:lnTo>
                    <a:pt x="248" y="330"/>
                  </a:lnTo>
                  <a:lnTo>
                    <a:pt x="231" y="359"/>
                  </a:lnTo>
                  <a:lnTo>
                    <a:pt x="297" y="364"/>
                  </a:lnTo>
                  <a:lnTo>
                    <a:pt x="258" y="433"/>
                  </a:lnTo>
                  <a:lnTo>
                    <a:pt x="285" y="455"/>
                  </a:lnTo>
                  <a:lnTo>
                    <a:pt x="18" y="521"/>
                  </a:lnTo>
                  <a:lnTo>
                    <a:pt x="139" y="423"/>
                  </a:lnTo>
                  <a:lnTo>
                    <a:pt x="102" y="438"/>
                  </a:lnTo>
                  <a:lnTo>
                    <a:pt x="34" y="410"/>
                  </a:lnTo>
                  <a:lnTo>
                    <a:pt x="85" y="375"/>
                  </a:lnTo>
                  <a:lnTo>
                    <a:pt x="55" y="359"/>
                  </a:lnTo>
                  <a:lnTo>
                    <a:pt x="123" y="319"/>
                  </a:lnTo>
                  <a:lnTo>
                    <a:pt x="133" y="271"/>
                  </a:lnTo>
                  <a:lnTo>
                    <a:pt x="95" y="256"/>
                  </a:lnTo>
                  <a:lnTo>
                    <a:pt x="113" y="229"/>
                  </a:lnTo>
                  <a:lnTo>
                    <a:pt x="46" y="242"/>
                  </a:lnTo>
                  <a:lnTo>
                    <a:pt x="49" y="169"/>
                  </a:lnTo>
                  <a:lnTo>
                    <a:pt x="11" y="202"/>
                  </a:lnTo>
                  <a:lnTo>
                    <a:pt x="31" y="126"/>
                  </a:lnTo>
                  <a:lnTo>
                    <a:pt x="0" y="12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10" name="Freeform 426">
              <a:extLst>
                <a:ext uri="{FF2B5EF4-FFF2-40B4-BE49-F238E27FC236}">
                  <a16:creationId xmlns:a16="http://schemas.microsoft.com/office/drawing/2014/main" id="{53D4E7C0-2A67-43ED-9EA6-FDE3DF73B523}"/>
                </a:ext>
              </a:extLst>
            </p:cNvPr>
            <p:cNvSpPr>
              <a:spLocks/>
            </p:cNvSpPr>
            <p:nvPr/>
          </p:nvSpPr>
          <p:spPr bwMode="auto">
            <a:xfrm>
              <a:off x="4709322" y="2483088"/>
              <a:ext cx="55596" cy="19094"/>
            </a:xfrm>
            <a:custGeom>
              <a:avLst/>
              <a:gdLst>
                <a:gd name="T0" fmla="*/ 0 w 116"/>
                <a:gd name="T1" fmla="*/ 0 h 42"/>
                <a:gd name="T2" fmla="*/ 2 w 116"/>
                <a:gd name="T3" fmla="*/ 0 h 42"/>
                <a:gd name="T4" fmla="*/ 3 w 116"/>
                <a:gd name="T5" fmla="*/ 1 h 42"/>
                <a:gd name="T6" fmla="*/ 2 w 116"/>
                <a:gd name="T7" fmla="*/ 1 h 42"/>
                <a:gd name="T8" fmla="*/ 0 w 116"/>
                <a:gd name="T9" fmla="*/ 0 h 42"/>
                <a:gd name="T10" fmla="*/ 0 60000 65536"/>
                <a:gd name="T11" fmla="*/ 0 60000 65536"/>
                <a:gd name="T12" fmla="*/ 0 60000 65536"/>
                <a:gd name="T13" fmla="*/ 0 60000 65536"/>
                <a:gd name="T14" fmla="*/ 0 60000 65536"/>
                <a:gd name="T15" fmla="*/ 0 w 116"/>
                <a:gd name="T16" fmla="*/ 0 h 42"/>
                <a:gd name="T17" fmla="*/ 116 w 116"/>
                <a:gd name="T18" fmla="*/ 42 h 42"/>
              </a:gdLst>
              <a:ahLst/>
              <a:cxnLst>
                <a:cxn ang="T10">
                  <a:pos x="T0" y="T1"/>
                </a:cxn>
                <a:cxn ang="T11">
                  <a:pos x="T2" y="T3"/>
                </a:cxn>
                <a:cxn ang="T12">
                  <a:pos x="T4" y="T5"/>
                </a:cxn>
                <a:cxn ang="T13">
                  <a:pos x="T6" y="T7"/>
                </a:cxn>
                <a:cxn ang="T14">
                  <a:pos x="T8" y="T9"/>
                </a:cxn>
              </a:cxnLst>
              <a:rect l="T15" t="T16" r="T17" b="T18"/>
              <a:pathLst>
                <a:path w="116" h="42">
                  <a:moveTo>
                    <a:pt x="0" y="14"/>
                  </a:moveTo>
                  <a:lnTo>
                    <a:pt x="71" y="0"/>
                  </a:lnTo>
                  <a:lnTo>
                    <a:pt x="116" y="21"/>
                  </a:lnTo>
                  <a:lnTo>
                    <a:pt x="92" y="42"/>
                  </a:lnTo>
                  <a:lnTo>
                    <a:pt x="0" y="1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11" name="Freeform 427">
              <a:extLst>
                <a:ext uri="{FF2B5EF4-FFF2-40B4-BE49-F238E27FC236}">
                  <a16:creationId xmlns:a16="http://schemas.microsoft.com/office/drawing/2014/main" id="{8EA560D5-82CB-4FC4-9730-0E74DE759427}"/>
                </a:ext>
              </a:extLst>
            </p:cNvPr>
            <p:cNvSpPr>
              <a:spLocks/>
            </p:cNvSpPr>
            <p:nvPr/>
          </p:nvSpPr>
          <p:spPr bwMode="auto">
            <a:xfrm>
              <a:off x="3135791" y="3493486"/>
              <a:ext cx="129724" cy="299141"/>
            </a:xfrm>
            <a:custGeom>
              <a:avLst/>
              <a:gdLst>
                <a:gd name="T0" fmla="*/ 0 w 268"/>
                <a:gd name="T1" fmla="*/ 1 h 659"/>
                <a:gd name="T2" fmla="*/ 1 w 268"/>
                <a:gd name="T3" fmla="*/ 2 h 659"/>
                <a:gd name="T4" fmla="*/ 2 w 268"/>
                <a:gd name="T5" fmla="*/ 3 h 659"/>
                <a:gd name="T6" fmla="*/ 1 w 268"/>
                <a:gd name="T7" fmla="*/ 4 h 659"/>
                <a:gd name="T8" fmla="*/ 4 w 268"/>
                <a:gd name="T9" fmla="*/ 6 h 659"/>
                <a:gd name="T10" fmla="*/ 5 w 268"/>
                <a:gd name="T11" fmla="*/ 9 h 659"/>
                <a:gd name="T12" fmla="*/ 5 w 268"/>
                <a:gd name="T13" fmla="*/ 11 h 659"/>
                <a:gd name="T14" fmla="*/ 2 w 268"/>
                <a:gd name="T15" fmla="*/ 13 h 659"/>
                <a:gd name="T16" fmla="*/ 3 w 268"/>
                <a:gd name="T17" fmla="*/ 15 h 659"/>
                <a:gd name="T18" fmla="*/ 3 w 268"/>
                <a:gd name="T19" fmla="*/ 14 h 659"/>
                <a:gd name="T20" fmla="*/ 4 w 268"/>
                <a:gd name="T21" fmla="*/ 14 h 659"/>
                <a:gd name="T22" fmla="*/ 4 w 268"/>
                <a:gd name="T23" fmla="*/ 13 h 659"/>
                <a:gd name="T24" fmla="*/ 6 w 268"/>
                <a:gd name="T25" fmla="*/ 12 h 659"/>
                <a:gd name="T26" fmla="*/ 6 w 268"/>
                <a:gd name="T27" fmla="*/ 8 h 659"/>
                <a:gd name="T28" fmla="*/ 3 w 268"/>
                <a:gd name="T29" fmla="*/ 5 h 659"/>
                <a:gd name="T30" fmla="*/ 3 w 268"/>
                <a:gd name="T31" fmla="*/ 3 h 659"/>
                <a:gd name="T32" fmla="*/ 5 w 268"/>
                <a:gd name="T33" fmla="*/ 2 h 659"/>
                <a:gd name="T34" fmla="*/ 3 w 268"/>
                <a:gd name="T35" fmla="*/ 0 h 659"/>
                <a:gd name="T36" fmla="*/ 0 w 268"/>
                <a:gd name="T37" fmla="*/ 1 h 65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8"/>
                <a:gd name="T58" fmla="*/ 0 h 659"/>
                <a:gd name="T59" fmla="*/ 268 w 268"/>
                <a:gd name="T60" fmla="*/ 659 h 65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8" h="659">
                  <a:moveTo>
                    <a:pt x="0" y="34"/>
                  </a:moveTo>
                  <a:lnTo>
                    <a:pt x="39" y="101"/>
                  </a:lnTo>
                  <a:lnTo>
                    <a:pt x="92" y="128"/>
                  </a:lnTo>
                  <a:lnTo>
                    <a:pt x="65" y="181"/>
                  </a:lnTo>
                  <a:lnTo>
                    <a:pt x="158" y="268"/>
                  </a:lnTo>
                  <a:lnTo>
                    <a:pt x="201" y="387"/>
                  </a:lnTo>
                  <a:lnTo>
                    <a:pt x="204" y="489"/>
                  </a:lnTo>
                  <a:lnTo>
                    <a:pt x="87" y="577"/>
                  </a:lnTo>
                  <a:lnTo>
                    <a:pt x="110" y="659"/>
                  </a:lnTo>
                  <a:lnTo>
                    <a:pt x="143" y="602"/>
                  </a:lnTo>
                  <a:lnTo>
                    <a:pt x="165" y="615"/>
                  </a:lnTo>
                  <a:lnTo>
                    <a:pt x="175" y="580"/>
                  </a:lnTo>
                  <a:lnTo>
                    <a:pt x="268" y="519"/>
                  </a:lnTo>
                  <a:lnTo>
                    <a:pt x="254" y="354"/>
                  </a:lnTo>
                  <a:lnTo>
                    <a:pt x="129" y="201"/>
                  </a:lnTo>
                  <a:lnTo>
                    <a:pt x="142" y="151"/>
                  </a:lnTo>
                  <a:lnTo>
                    <a:pt x="217" y="76"/>
                  </a:lnTo>
                  <a:lnTo>
                    <a:pt x="115" y="0"/>
                  </a:lnTo>
                  <a:lnTo>
                    <a:pt x="0" y="3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12" name="Freeform 428">
              <a:extLst>
                <a:ext uri="{FF2B5EF4-FFF2-40B4-BE49-F238E27FC236}">
                  <a16:creationId xmlns:a16="http://schemas.microsoft.com/office/drawing/2014/main" id="{97B06A8A-169A-4133-928B-496186AC7312}"/>
                </a:ext>
              </a:extLst>
            </p:cNvPr>
            <p:cNvSpPr>
              <a:spLocks/>
            </p:cNvSpPr>
            <p:nvPr/>
          </p:nvSpPr>
          <p:spPr bwMode="auto">
            <a:xfrm>
              <a:off x="2057568" y="3579410"/>
              <a:ext cx="176896" cy="132068"/>
            </a:xfrm>
            <a:custGeom>
              <a:avLst/>
              <a:gdLst>
                <a:gd name="T0" fmla="*/ 0 w 369"/>
                <a:gd name="T1" fmla="*/ 7 h 289"/>
                <a:gd name="T2" fmla="*/ 2 w 369"/>
                <a:gd name="T3" fmla="*/ 5 h 289"/>
                <a:gd name="T4" fmla="*/ 2 w 369"/>
                <a:gd name="T5" fmla="*/ 5 h 289"/>
                <a:gd name="T6" fmla="*/ 3 w 369"/>
                <a:gd name="T7" fmla="*/ 4 h 289"/>
                <a:gd name="T8" fmla="*/ 5 w 369"/>
                <a:gd name="T9" fmla="*/ 1 h 289"/>
                <a:gd name="T10" fmla="*/ 8 w 369"/>
                <a:gd name="T11" fmla="*/ 0 h 289"/>
                <a:gd name="T12" fmla="*/ 9 w 369"/>
                <a:gd name="T13" fmla="*/ 3 h 289"/>
                <a:gd name="T14" fmla="*/ 8 w 369"/>
                <a:gd name="T15" fmla="*/ 4 h 289"/>
                <a:gd name="T16" fmla="*/ 5 w 369"/>
                <a:gd name="T17" fmla="*/ 5 h 289"/>
                <a:gd name="T18" fmla="*/ 0 w 369"/>
                <a:gd name="T19" fmla="*/ 7 h 2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9"/>
                <a:gd name="T31" fmla="*/ 0 h 289"/>
                <a:gd name="T32" fmla="*/ 369 w 369"/>
                <a:gd name="T33" fmla="*/ 289 h 2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9" h="289">
                  <a:moveTo>
                    <a:pt x="0" y="289"/>
                  </a:moveTo>
                  <a:lnTo>
                    <a:pt x="96" y="225"/>
                  </a:lnTo>
                  <a:lnTo>
                    <a:pt x="79" y="194"/>
                  </a:lnTo>
                  <a:lnTo>
                    <a:pt x="108" y="157"/>
                  </a:lnTo>
                  <a:lnTo>
                    <a:pt x="207" y="33"/>
                  </a:lnTo>
                  <a:lnTo>
                    <a:pt x="329" y="0"/>
                  </a:lnTo>
                  <a:lnTo>
                    <a:pt x="369" y="113"/>
                  </a:lnTo>
                  <a:lnTo>
                    <a:pt x="336" y="157"/>
                  </a:lnTo>
                  <a:lnTo>
                    <a:pt x="197" y="232"/>
                  </a:lnTo>
                  <a:lnTo>
                    <a:pt x="0" y="28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13" name="Freeform 429">
              <a:extLst>
                <a:ext uri="{FF2B5EF4-FFF2-40B4-BE49-F238E27FC236}">
                  <a16:creationId xmlns:a16="http://schemas.microsoft.com/office/drawing/2014/main" id="{B7039E63-77E0-4813-B252-13FDE1E3C966}"/>
                </a:ext>
              </a:extLst>
            </p:cNvPr>
            <p:cNvSpPr>
              <a:spLocks/>
            </p:cNvSpPr>
            <p:nvPr/>
          </p:nvSpPr>
          <p:spPr bwMode="auto">
            <a:xfrm>
              <a:off x="2044090" y="3614415"/>
              <a:ext cx="65704" cy="97062"/>
            </a:xfrm>
            <a:custGeom>
              <a:avLst/>
              <a:gdLst>
                <a:gd name="T0" fmla="*/ 0 w 137"/>
                <a:gd name="T1" fmla="*/ 1 h 211"/>
                <a:gd name="T2" fmla="*/ 1 w 137"/>
                <a:gd name="T3" fmla="*/ 5 h 211"/>
                <a:gd name="T4" fmla="*/ 3 w 137"/>
                <a:gd name="T5" fmla="*/ 3 h 211"/>
                <a:gd name="T6" fmla="*/ 3 w 137"/>
                <a:gd name="T7" fmla="*/ 3 h 211"/>
                <a:gd name="T8" fmla="*/ 3 w 137"/>
                <a:gd name="T9" fmla="*/ 2 h 211"/>
                <a:gd name="T10" fmla="*/ 3 w 137"/>
                <a:gd name="T11" fmla="*/ 1 h 211"/>
                <a:gd name="T12" fmla="*/ 1 w 137"/>
                <a:gd name="T13" fmla="*/ 0 h 211"/>
                <a:gd name="T14" fmla="*/ 0 w 137"/>
                <a:gd name="T15" fmla="*/ 1 h 211"/>
                <a:gd name="T16" fmla="*/ 0 60000 65536"/>
                <a:gd name="T17" fmla="*/ 0 60000 65536"/>
                <a:gd name="T18" fmla="*/ 0 60000 65536"/>
                <a:gd name="T19" fmla="*/ 0 60000 65536"/>
                <a:gd name="T20" fmla="*/ 0 60000 65536"/>
                <a:gd name="T21" fmla="*/ 0 60000 65536"/>
                <a:gd name="T22" fmla="*/ 0 60000 65536"/>
                <a:gd name="T23" fmla="*/ 0 60000 65536"/>
                <a:gd name="T24" fmla="*/ 0 w 137"/>
                <a:gd name="T25" fmla="*/ 0 h 211"/>
                <a:gd name="T26" fmla="*/ 137 w 137"/>
                <a:gd name="T27" fmla="*/ 211 h 2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 h="211">
                  <a:moveTo>
                    <a:pt x="0" y="42"/>
                  </a:moveTo>
                  <a:lnTo>
                    <a:pt x="29" y="211"/>
                  </a:lnTo>
                  <a:lnTo>
                    <a:pt x="125" y="147"/>
                  </a:lnTo>
                  <a:lnTo>
                    <a:pt x="108" y="116"/>
                  </a:lnTo>
                  <a:lnTo>
                    <a:pt x="137" y="79"/>
                  </a:lnTo>
                  <a:lnTo>
                    <a:pt x="137" y="32"/>
                  </a:lnTo>
                  <a:lnTo>
                    <a:pt x="67" y="0"/>
                  </a:lnTo>
                  <a:lnTo>
                    <a:pt x="0" y="4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14" name="Freeform 430">
              <a:extLst>
                <a:ext uri="{FF2B5EF4-FFF2-40B4-BE49-F238E27FC236}">
                  <a16:creationId xmlns:a16="http://schemas.microsoft.com/office/drawing/2014/main" id="{0663C45D-4F5F-4077-BFB7-03F2A44E9E15}"/>
                </a:ext>
              </a:extLst>
            </p:cNvPr>
            <p:cNvSpPr>
              <a:spLocks/>
            </p:cNvSpPr>
            <p:nvPr/>
          </p:nvSpPr>
          <p:spPr bwMode="auto">
            <a:xfrm>
              <a:off x="1513402" y="2952485"/>
              <a:ext cx="171842" cy="146388"/>
            </a:xfrm>
            <a:custGeom>
              <a:avLst/>
              <a:gdLst>
                <a:gd name="T0" fmla="*/ 0 w 356"/>
                <a:gd name="T1" fmla="*/ 2 h 323"/>
                <a:gd name="T2" fmla="*/ 0 w 356"/>
                <a:gd name="T3" fmla="*/ 1 h 323"/>
                <a:gd name="T4" fmla="*/ 2 w 356"/>
                <a:gd name="T5" fmla="*/ 0 h 323"/>
                <a:gd name="T6" fmla="*/ 4 w 356"/>
                <a:gd name="T7" fmla="*/ 1 h 323"/>
                <a:gd name="T8" fmla="*/ 6 w 356"/>
                <a:gd name="T9" fmla="*/ 1 h 323"/>
                <a:gd name="T10" fmla="*/ 8 w 356"/>
                <a:gd name="T11" fmla="*/ 3 h 323"/>
                <a:gd name="T12" fmla="*/ 8 w 356"/>
                <a:gd name="T13" fmla="*/ 6 h 323"/>
                <a:gd name="T14" fmla="*/ 8 w 356"/>
                <a:gd name="T15" fmla="*/ 7 h 323"/>
                <a:gd name="T16" fmla="*/ 7 w 356"/>
                <a:gd name="T17" fmla="*/ 7 h 323"/>
                <a:gd name="T18" fmla="*/ 6 w 356"/>
                <a:gd name="T19" fmla="*/ 5 h 323"/>
                <a:gd name="T20" fmla="*/ 5 w 356"/>
                <a:gd name="T21" fmla="*/ 6 h 323"/>
                <a:gd name="T22" fmla="*/ 2 w 356"/>
                <a:gd name="T23" fmla="*/ 4 h 323"/>
                <a:gd name="T24" fmla="*/ 1 w 356"/>
                <a:gd name="T25" fmla="*/ 2 h 323"/>
                <a:gd name="T26" fmla="*/ 0 w 356"/>
                <a:gd name="T27" fmla="*/ 3 h 323"/>
                <a:gd name="T28" fmla="*/ 0 w 356"/>
                <a:gd name="T29" fmla="*/ 2 h 3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6"/>
                <a:gd name="T46" fmla="*/ 0 h 323"/>
                <a:gd name="T47" fmla="*/ 356 w 356"/>
                <a:gd name="T48" fmla="*/ 323 h 3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6" h="323">
                  <a:moveTo>
                    <a:pt x="0" y="76"/>
                  </a:moveTo>
                  <a:lnTo>
                    <a:pt x="0" y="23"/>
                  </a:lnTo>
                  <a:lnTo>
                    <a:pt x="91" y="0"/>
                  </a:lnTo>
                  <a:lnTo>
                    <a:pt x="164" y="64"/>
                  </a:lnTo>
                  <a:lnTo>
                    <a:pt x="245" y="46"/>
                  </a:lnTo>
                  <a:lnTo>
                    <a:pt x="345" y="146"/>
                  </a:lnTo>
                  <a:lnTo>
                    <a:pt x="332" y="253"/>
                  </a:lnTo>
                  <a:lnTo>
                    <a:pt x="356" y="299"/>
                  </a:lnTo>
                  <a:lnTo>
                    <a:pt x="281" y="323"/>
                  </a:lnTo>
                  <a:lnTo>
                    <a:pt x="243" y="235"/>
                  </a:lnTo>
                  <a:lnTo>
                    <a:pt x="211" y="272"/>
                  </a:lnTo>
                  <a:lnTo>
                    <a:pt x="91" y="183"/>
                  </a:lnTo>
                  <a:lnTo>
                    <a:pt x="33" y="89"/>
                  </a:lnTo>
                  <a:lnTo>
                    <a:pt x="2" y="110"/>
                  </a:lnTo>
                  <a:lnTo>
                    <a:pt x="0" y="7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15" name="Freeform 431">
              <a:extLst>
                <a:ext uri="{FF2B5EF4-FFF2-40B4-BE49-F238E27FC236}">
                  <a16:creationId xmlns:a16="http://schemas.microsoft.com/office/drawing/2014/main" id="{DEC3224B-F1EA-440B-8893-537E5725E4D9}"/>
                </a:ext>
              </a:extLst>
            </p:cNvPr>
            <p:cNvSpPr>
              <a:spLocks/>
            </p:cNvSpPr>
            <p:nvPr/>
          </p:nvSpPr>
          <p:spPr bwMode="auto">
            <a:xfrm>
              <a:off x="1472969" y="4079039"/>
              <a:ext cx="234177" cy="249815"/>
            </a:xfrm>
            <a:custGeom>
              <a:avLst/>
              <a:gdLst>
                <a:gd name="T0" fmla="*/ 0 w 485"/>
                <a:gd name="T1" fmla="*/ 12 h 550"/>
                <a:gd name="T2" fmla="*/ 1 w 485"/>
                <a:gd name="T3" fmla="*/ 12 h 550"/>
                <a:gd name="T4" fmla="*/ 9 w 485"/>
                <a:gd name="T5" fmla="*/ 13 h 550"/>
                <a:gd name="T6" fmla="*/ 11 w 485"/>
                <a:gd name="T7" fmla="*/ 12 h 550"/>
                <a:gd name="T8" fmla="*/ 9 w 485"/>
                <a:gd name="T9" fmla="*/ 11 h 550"/>
                <a:gd name="T10" fmla="*/ 9 w 485"/>
                <a:gd name="T11" fmla="*/ 7 h 550"/>
                <a:gd name="T12" fmla="*/ 11 w 485"/>
                <a:gd name="T13" fmla="*/ 7 h 550"/>
                <a:gd name="T14" fmla="*/ 11 w 485"/>
                <a:gd name="T15" fmla="*/ 5 h 550"/>
                <a:gd name="T16" fmla="*/ 9 w 485"/>
                <a:gd name="T17" fmla="*/ 5 h 550"/>
                <a:gd name="T18" fmla="*/ 9 w 485"/>
                <a:gd name="T19" fmla="*/ 2 h 550"/>
                <a:gd name="T20" fmla="*/ 8 w 485"/>
                <a:gd name="T21" fmla="*/ 1 h 550"/>
                <a:gd name="T22" fmla="*/ 7 w 485"/>
                <a:gd name="T23" fmla="*/ 1 h 550"/>
                <a:gd name="T24" fmla="*/ 7 w 485"/>
                <a:gd name="T25" fmla="*/ 2 h 550"/>
                <a:gd name="T26" fmla="*/ 5 w 485"/>
                <a:gd name="T27" fmla="*/ 2 h 550"/>
                <a:gd name="T28" fmla="*/ 4 w 485"/>
                <a:gd name="T29" fmla="*/ 0 h 550"/>
                <a:gd name="T30" fmla="*/ 1 w 485"/>
                <a:gd name="T31" fmla="*/ 1 h 550"/>
                <a:gd name="T32" fmla="*/ 2 w 485"/>
                <a:gd name="T33" fmla="*/ 5 h 550"/>
                <a:gd name="T34" fmla="*/ 0 w 485"/>
                <a:gd name="T35" fmla="*/ 12 h 5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85"/>
                <a:gd name="T55" fmla="*/ 0 h 550"/>
                <a:gd name="T56" fmla="*/ 485 w 485"/>
                <a:gd name="T57" fmla="*/ 550 h 55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85" h="550">
                  <a:moveTo>
                    <a:pt x="0" y="515"/>
                  </a:moveTo>
                  <a:lnTo>
                    <a:pt x="63" y="496"/>
                  </a:lnTo>
                  <a:lnTo>
                    <a:pt x="376" y="550"/>
                  </a:lnTo>
                  <a:lnTo>
                    <a:pt x="446" y="524"/>
                  </a:lnTo>
                  <a:lnTo>
                    <a:pt x="399" y="484"/>
                  </a:lnTo>
                  <a:lnTo>
                    <a:pt x="399" y="317"/>
                  </a:lnTo>
                  <a:lnTo>
                    <a:pt x="485" y="317"/>
                  </a:lnTo>
                  <a:lnTo>
                    <a:pt x="480" y="227"/>
                  </a:lnTo>
                  <a:lnTo>
                    <a:pt x="399" y="236"/>
                  </a:lnTo>
                  <a:lnTo>
                    <a:pt x="391" y="77"/>
                  </a:lnTo>
                  <a:lnTo>
                    <a:pt x="356" y="48"/>
                  </a:lnTo>
                  <a:lnTo>
                    <a:pt x="305" y="52"/>
                  </a:lnTo>
                  <a:lnTo>
                    <a:pt x="294" y="96"/>
                  </a:lnTo>
                  <a:lnTo>
                    <a:pt x="239" y="102"/>
                  </a:lnTo>
                  <a:lnTo>
                    <a:pt x="179" y="0"/>
                  </a:lnTo>
                  <a:lnTo>
                    <a:pt x="34" y="23"/>
                  </a:lnTo>
                  <a:lnTo>
                    <a:pt x="86" y="231"/>
                  </a:lnTo>
                  <a:lnTo>
                    <a:pt x="0" y="51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16" name="Freeform 432">
              <a:extLst>
                <a:ext uri="{FF2B5EF4-FFF2-40B4-BE49-F238E27FC236}">
                  <a16:creationId xmlns:a16="http://schemas.microsoft.com/office/drawing/2014/main" id="{14E0995E-57DC-4D38-8CCE-4E5C08FD5630}"/>
                </a:ext>
              </a:extLst>
            </p:cNvPr>
            <p:cNvSpPr>
              <a:spLocks/>
            </p:cNvSpPr>
            <p:nvPr/>
          </p:nvSpPr>
          <p:spPr bwMode="auto">
            <a:xfrm>
              <a:off x="1479707" y="4058354"/>
              <a:ext cx="18532" cy="20685"/>
            </a:xfrm>
            <a:custGeom>
              <a:avLst/>
              <a:gdLst>
                <a:gd name="T0" fmla="*/ 0 w 40"/>
                <a:gd name="T1" fmla="*/ 0 h 48"/>
                <a:gd name="T2" fmla="*/ 0 w 40"/>
                <a:gd name="T3" fmla="*/ 1 h 48"/>
                <a:gd name="T4" fmla="*/ 1 w 40"/>
                <a:gd name="T5" fmla="*/ 0 h 48"/>
                <a:gd name="T6" fmla="*/ 0 w 40"/>
                <a:gd name="T7" fmla="*/ 0 h 48"/>
                <a:gd name="T8" fmla="*/ 0 60000 65536"/>
                <a:gd name="T9" fmla="*/ 0 60000 65536"/>
                <a:gd name="T10" fmla="*/ 0 60000 65536"/>
                <a:gd name="T11" fmla="*/ 0 60000 65536"/>
                <a:gd name="T12" fmla="*/ 0 w 40"/>
                <a:gd name="T13" fmla="*/ 0 h 48"/>
                <a:gd name="T14" fmla="*/ 40 w 40"/>
                <a:gd name="T15" fmla="*/ 48 h 48"/>
              </a:gdLst>
              <a:ahLst/>
              <a:cxnLst>
                <a:cxn ang="T8">
                  <a:pos x="T0" y="T1"/>
                </a:cxn>
                <a:cxn ang="T9">
                  <a:pos x="T2" y="T3"/>
                </a:cxn>
                <a:cxn ang="T10">
                  <a:pos x="T4" y="T5"/>
                </a:cxn>
                <a:cxn ang="T11">
                  <a:pos x="T6" y="T7"/>
                </a:cxn>
              </a:cxnLst>
              <a:rect l="T12" t="T13" r="T14" b="T15"/>
              <a:pathLst>
                <a:path w="40" h="48">
                  <a:moveTo>
                    <a:pt x="0" y="16"/>
                  </a:moveTo>
                  <a:lnTo>
                    <a:pt x="18" y="48"/>
                  </a:lnTo>
                  <a:lnTo>
                    <a:pt x="40" y="0"/>
                  </a:lnTo>
                  <a:lnTo>
                    <a:pt x="0" y="1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17" name="Freeform 433">
              <a:extLst>
                <a:ext uri="{FF2B5EF4-FFF2-40B4-BE49-F238E27FC236}">
                  <a16:creationId xmlns:a16="http://schemas.microsoft.com/office/drawing/2014/main" id="{4DD58240-8641-4DD8-A441-34299B5FF28E}"/>
                </a:ext>
              </a:extLst>
            </p:cNvPr>
            <p:cNvSpPr>
              <a:spLocks/>
            </p:cNvSpPr>
            <p:nvPr/>
          </p:nvSpPr>
          <p:spPr bwMode="auto">
            <a:xfrm>
              <a:off x="1626278" y="4322490"/>
              <a:ext cx="171842" cy="186168"/>
            </a:xfrm>
            <a:custGeom>
              <a:avLst/>
              <a:gdLst>
                <a:gd name="T0" fmla="*/ 0 w 358"/>
                <a:gd name="T1" fmla="*/ 7 h 410"/>
                <a:gd name="T2" fmla="*/ 0 w 358"/>
                <a:gd name="T3" fmla="*/ 5 h 410"/>
                <a:gd name="T4" fmla="*/ 1 w 358"/>
                <a:gd name="T5" fmla="*/ 4 h 410"/>
                <a:gd name="T6" fmla="*/ 1 w 358"/>
                <a:gd name="T7" fmla="*/ 1 h 410"/>
                <a:gd name="T8" fmla="*/ 3 w 358"/>
                <a:gd name="T9" fmla="*/ 0 h 410"/>
                <a:gd name="T10" fmla="*/ 3 w 358"/>
                <a:gd name="T11" fmla="*/ 1 h 410"/>
                <a:gd name="T12" fmla="*/ 5 w 358"/>
                <a:gd name="T13" fmla="*/ 0 h 410"/>
                <a:gd name="T14" fmla="*/ 7 w 358"/>
                <a:gd name="T15" fmla="*/ 4 h 410"/>
                <a:gd name="T16" fmla="*/ 8 w 358"/>
                <a:gd name="T17" fmla="*/ 5 h 410"/>
                <a:gd name="T18" fmla="*/ 5 w 358"/>
                <a:gd name="T19" fmla="*/ 8 h 410"/>
                <a:gd name="T20" fmla="*/ 3 w 358"/>
                <a:gd name="T21" fmla="*/ 8 h 410"/>
                <a:gd name="T22" fmla="*/ 2 w 358"/>
                <a:gd name="T23" fmla="*/ 9 h 410"/>
                <a:gd name="T24" fmla="*/ 1 w 358"/>
                <a:gd name="T25" fmla="*/ 9 h 410"/>
                <a:gd name="T26" fmla="*/ 1 w 358"/>
                <a:gd name="T27" fmla="*/ 8 h 410"/>
                <a:gd name="T28" fmla="*/ 0 w 358"/>
                <a:gd name="T29" fmla="*/ 7 h 4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8"/>
                <a:gd name="T46" fmla="*/ 0 h 410"/>
                <a:gd name="T47" fmla="*/ 358 w 358"/>
                <a:gd name="T48" fmla="*/ 410 h 4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8" h="410">
                  <a:moveTo>
                    <a:pt x="0" y="314"/>
                  </a:moveTo>
                  <a:lnTo>
                    <a:pt x="0" y="191"/>
                  </a:lnTo>
                  <a:lnTo>
                    <a:pt x="40" y="188"/>
                  </a:lnTo>
                  <a:lnTo>
                    <a:pt x="40" y="30"/>
                  </a:lnTo>
                  <a:lnTo>
                    <a:pt x="115" y="12"/>
                  </a:lnTo>
                  <a:lnTo>
                    <a:pt x="138" y="39"/>
                  </a:lnTo>
                  <a:lnTo>
                    <a:pt x="201" y="0"/>
                  </a:lnTo>
                  <a:lnTo>
                    <a:pt x="306" y="169"/>
                  </a:lnTo>
                  <a:lnTo>
                    <a:pt x="358" y="197"/>
                  </a:lnTo>
                  <a:lnTo>
                    <a:pt x="216" y="353"/>
                  </a:lnTo>
                  <a:lnTo>
                    <a:pt x="131" y="353"/>
                  </a:lnTo>
                  <a:lnTo>
                    <a:pt x="86" y="408"/>
                  </a:lnTo>
                  <a:lnTo>
                    <a:pt x="32" y="410"/>
                  </a:lnTo>
                  <a:lnTo>
                    <a:pt x="34" y="360"/>
                  </a:lnTo>
                  <a:lnTo>
                    <a:pt x="0" y="31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18" name="Freeform 434">
              <a:extLst>
                <a:ext uri="{FF2B5EF4-FFF2-40B4-BE49-F238E27FC236}">
                  <a16:creationId xmlns:a16="http://schemas.microsoft.com/office/drawing/2014/main" id="{F2034BBE-9EBB-45FB-9FB4-AD652B8F900A}"/>
                </a:ext>
              </a:extLst>
            </p:cNvPr>
            <p:cNvSpPr>
              <a:spLocks/>
            </p:cNvSpPr>
            <p:nvPr/>
          </p:nvSpPr>
          <p:spPr bwMode="auto">
            <a:xfrm>
              <a:off x="1794751" y="4010619"/>
              <a:ext cx="32010" cy="38188"/>
            </a:xfrm>
            <a:custGeom>
              <a:avLst/>
              <a:gdLst>
                <a:gd name="T0" fmla="*/ 0 w 69"/>
                <a:gd name="T1" fmla="*/ 0 h 88"/>
                <a:gd name="T2" fmla="*/ 0 w 69"/>
                <a:gd name="T3" fmla="*/ 1 h 88"/>
                <a:gd name="T4" fmla="*/ 1 w 69"/>
                <a:gd name="T5" fmla="*/ 2 h 88"/>
                <a:gd name="T6" fmla="*/ 1 w 69"/>
                <a:gd name="T7" fmla="*/ 1 h 88"/>
                <a:gd name="T8" fmla="*/ 1 w 69"/>
                <a:gd name="T9" fmla="*/ 0 h 88"/>
                <a:gd name="T10" fmla="*/ 0 w 69"/>
                <a:gd name="T11" fmla="*/ 0 h 88"/>
                <a:gd name="T12" fmla="*/ 0 60000 65536"/>
                <a:gd name="T13" fmla="*/ 0 60000 65536"/>
                <a:gd name="T14" fmla="*/ 0 60000 65536"/>
                <a:gd name="T15" fmla="*/ 0 60000 65536"/>
                <a:gd name="T16" fmla="*/ 0 60000 65536"/>
                <a:gd name="T17" fmla="*/ 0 60000 65536"/>
                <a:gd name="T18" fmla="*/ 0 w 69"/>
                <a:gd name="T19" fmla="*/ 0 h 88"/>
                <a:gd name="T20" fmla="*/ 69 w 69"/>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69" h="88">
                  <a:moveTo>
                    <a:pt x="0" y="15"/>
                  </a:moveTo>
                  <a:lnTo>
                    <a:pt x="8" y="45"/>
                  </a:lnTo>
                  <a:lnTo>
                    <a:pt x="27" y="88"/>
                  </a:lnTo>
                  <a:lnTo>
                    <a:pt x="69" y="35"/>
                  </a:lnTo>
                  <a:lnTo>
                    <a:pt x="66" y="0"/>
                  </a:lnTo>
                  <a:lnTo>
                    <a:pt x="0" y="1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19" name="Freeform 435">
              <a:extLst>
                <a:ext uri="{FF2B5EF4-FFF2-40B4-BE49-F238E27FC236}">
                  <a16:creationId xmlns:a16="http://schemas.microsoft.com/office/drawing/2014/main" id="{CD94F2E9-EBD6-40B7-9122-9C9B401C276A}"/>
                </a:ext>
              </a:extLst>
            </p:cNvPr>
            <p:cNvSpPr>
              <a:spLocks/>
            </p:cNvSpPr>
            <p:nvPr/>
          </p:nvSpPr>
          <p:spPr bwMode="auto">
            <a:xfrm>
              <a:off x="1417373" y="3708295"/>
              <a:ext cx="139832" cy="225947"/>
            </a:xfrm>
            <a:custGeom>
              <a:avLst/>
              <a:gdLst>
                <a:gd name="T0" fmla="*/ 0 w 294"/>
                <a:gd name="T1" fmla="*/ 8 h 498"/>
                <a:gd name="T2" fmla="*/ 1 w 294"/>
                <a:gd name="T3" fmla="*/ 6 h 498"/>
                <a:gd name="T4" fmla="*/ 3 w 294"/>
                <a:gd name="T5" fmla="*/ 6 h 498"/>
                <a:gd name="T6" fmla="*/ 4 w 294"/>
                <a:gd name="T7" fmla="*/ 2 h 498"/>
                <a:gd name="T8" fmla="*/ 5 w 294"/>
                <a:gd name="T9" fmla="*/ 1 h 498"/>
                <a:gd name="T10" fmla="*/ 5 w 294"/>
                <a:gd name="T11" fmla="*/ 0 h 498"/>
                <a:gd name="T12" fmla="*/ 5 w 294"/>
                <a:gd name="T13" fmla="*/ 0 h 498"/>
                <a:gd name="T14" fmla="*/ 6 w 294"/>
                <a:gd name="T15" fmla="*/ 3 h 498"/>
                <a:gd name="T16" fmla="*/ 5 w 294"/>
                <a:gd name="T17" fmla="*/ 3 h 498"/>
                <a:gd name="T18" fmla="*/ 6 w 294"/>
                <a:gd name="T19" fmla="*/ 5 h 498"/>
                <a:gd name="T20" fmla="*/ 5 w 294"/>
                <a:gd name="T21" fmla="*/ 8 h 498"/>
                <a:gd name="T22" fmla="*/ 6 w 294"/>
                <a:gd name="T23" fmla="*/ 10 h 498"/>
                <a:gd name="T24" fmla="*/ 6 w 294"/>
                <a:gd name="T25" fmla="*/ 11 h 498"/>
                <a:gd name="T26" fmla="*/ 4 w 294"/>
                <a:gd name="T27" fmla="*/ 11 h 498"/>
                <a:gd name="T28" fmla="*/ 2 w 294"/>
                <a:gd name="T29" fmla="*/ 11 h 498"/>
                <a:gd name="T30" fmla="*/ 1 w 294"/>
                <a:gd name="T31" fmla="*/ 11 h 498"/>
                <a:gd name="T32" fmla="*/ 1 w 294"/>
                <a:gd name="T33" fmla="*/ 9 h 498"/>
                <a:gd name="T34" fmla="*/ 0 w 294"/>
                <a:gd name="T35" fmla="*/ 8 h 4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4"/>
                <a:gd name="T55" fmla="*/ 0 h 498"/>
                <a:gd name="T56" fmla="*/ 294 w 294"/>
                <a:gd name="T57" fmla="*/ 498 h 49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4" h="498">
                  <a:moveTo>
                    <a:pt x="0" y="355"/>
                  </a:moveTo>
                  <a:lnTo>
                    <a:pt x="38" y="263"/>
                  </a:lnTo>
                  <a:lnTo>
                    <a:pt x="109" y="275"/>
                  </a:lnTo>
                  <a:lnTo>
                    <a:pt x="192" y="81"/>
                  </a:lnTo>
                  <a:lnTo>
                    <a:pt x="231" y="46"/>
                  </a:lnTo>
                  <a:lnTo>
                    <a:pt x="214" y="8"/>
                  </a:lnTo>
                  <a:lnTo>
                    <a:pt x="235" y="0"/>
                  </a:lnTo>
                  <a:lnTo>
                    <a:pt x="260" y="123"/>
                  </a:lnTo>
                  <a:lnTo>
                    <a:pt x="214" y="142"/>
                  </a:lnTo>
                  <a:lnTo>
                    <a:pt x="265" y="238"/>
                  </a:lnTo>
                  <a:lnTo>
                    <a:pt x="235" y="352"/>
                  </a:lnTo>
                  <a:lnTo>
                    <a:pt x="294" y="437"/>
                  </a:lnTo>
                  <a:lnTo>
                    <a:pt x="287" y="498"/>
                  </a:lnTo>
                  <a:lnTo>
                    <a:pt x="185" y="471"/>
                  </a:lnTo>
                  <a:lnTo>
                    <a:pt x="107" y="470"/>
                  </a:lnTo>
                  <a:lnTo>
                    <a:pt x="45" y="471"/>
                  </a:lnTo>
                  <a:lnTo>
                    <a:pt x="44" y="388"/>
                  </a:lnTo>
                  <a:lnTo>
                    <a:pt x="0" y="35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20" name="Freeform 436">
              <a:extLst>
                <a:ext uri="{FF2B5EF4-FFF2-40B4-BE49-F238E27FC236}">
                  <a16:creationId xmlns:a16="http://schemas.microsoft.com/office/drawing/2014/main" id="{57B23E6D-C3C1-439C-A09E-C69E6131837B}"/>
                </a:ext>
              </a:extLst>
            </p:cNvPr>
            <p:cNvSpPr>
              <a:spLocks/>
            </p:cNvSpPr>
            <p:nvPr/>
          </p:nvSpPr>
          <p:spPr bwMode="auto">
            <a:xfrm>
              <a:off x="1528564" y="3743301"/>
              <a:ext cx="239231" cy="162300"/>
            </a:xfrm>
            <a:custGeom>
              <a:avLst/>
              <a:gdLst>
                <a:gd name="T0" fmla="*/ 0 w 497"/>
                <a:gd name="T1" fmla="*/ 6 h 357"/>
                <a:gd name="T2" fmla="*/ 1 w 497"/>
                <a:gd name="T3" fmla="*/ 4 h 357"/>
                <a:gd name="T4" fmla="*/ 4 w 497"/>
                <a:gd name="T5" fmla="*/ 3 h 357"/>
                <a:gd name="T6" fmla="*/ 4 w 497"/>
                <a:gd name="T7" fmla="*/ 2 h 357"/>
                <a:gd name="T8" fmla="*/ 5 w 497"/>
                <a:gd name="T9" fmla="*/ 2 h 357"/>
                <a:gd name="T10" fmla="*/ 7 w 497"/>
                <a:gd name="T11" fmla="*/ 0 h 357"/>
                <a:gd name="T12" fmla="*/ 8 w 497"/>
                <a:gd name="T13" fmla="*/ 2 h 357"/>
                <a:gd name="T14" fmla="*/ 9 w 497"/>
                <a:gd name="T15" fmla="*/ 3 h 357"/>
                <a:gd name="T16" fmla="*/ 12 w 497"/>
                <a:gd name="T17" fmla="*/ 6 h 357"/>
                <a:gd name="T18" fmla="*/ 6 w 497"/>
                <a:gd name="T19" fmla="*/ 7 h 357"/>
                <a:gd name="T20" fmla="*/ 4 w 497"/>
                <a:gd name="T21" fmla="*/ 6 h 357"/>
                <a:gd name="T22" fmla="*/ 4 w 497"/>
                <a:gd name="T23" fmla="*/ 7 h 357"/>
                <a:gd name="T24" fmla="*/ 2 w 497"/>
                <a:gd name="T25" fmla="*/ 7 h 357"/>
                <a:gd name="T26" fmla="*/ 1 w 497"/>
                <a:gd name="T27" fmla="*/ 8 h 357"/>
                <a:gd name="T28" fmla="*/ 0 w 497"/>
                <a:gd name="T29" fmla="*/ 6 h 3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97"/>
                <a:gd name="T46" fmla="*/ 0 h 357"/>
                <a:gd name="T47" fmla="*/ 497 w 497"/>
                <a:gd name="T48" fmla="*/ 357 h 3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97" h="357">
                  <a:moveTo>
                    <a:pt x="0" y="272"/>
                  </a:moveTo>
                  <a:lnTo>
                    <a:pt x="30" y="158"/>
                  </a:lnTo>
                  <a:lnTo>
                    <a:pt x="157" y="130"/>
                  </a:lnTo>
                  <a:lnTo>
                    <a:pt x="169" y="93"/>
                  </a:lnTo>
                  <a:lnTo>
                    <a:pt x="226" y="80"/>
                  </a:lnTo>
                  <a:lnTo>
                    <a:pt x="311" y="0"/>
                  </a:lnTo>
                  <a:lnTo>
                    <a:pt x="340" y="95"/>
                  </a:lnTo>
                  <a:lnTo>
                    <a:pt x="405" y="130"/>
                  </a:lnTo>
                  <a:lnTo>
                    <a:pt x="497" y="258"/>
                  </a:lnTo>
                  <a:lnTo>
                    <a:pt x="266" y="295"/>
                  </a:lnTo>
                  <a:lnTo>
                    <a:pt x="188" y="258"/>
                  </a:lnTo>
                  <a:lnTo>
                    <a:pt x="157" y="322"/>
                  </a:lnTo>
                  <a:lnTo>
                    <a:pt x="91" y="322"/>
                  </a:lnTo>
                  <a:lnTo>
                    <a:pt x="59" y="357"/>
                  </a:lnTo>
                  <a:lnTo>
                    <a:pt x="0" y="27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21" name="Freeform 437">
              <a:extLst>
                <a:ext uri="{FF2B5EF4-FFF2-40B4-BE49-F238E27FC236}">
                  <a16:creationId xmlns:a16="http://schemas.microsoft.com/office/drawing/2014/main" id="{3D330D7F-9648-4FD2-8850-4A1EEEDB1A2B}"/>
                </a:ext>
              </a:extLst>
            </p:cNvPr>
            <p:cNvSpPr>
              <a:spLocks/>
            </p:cNvSpPr>
            <p:nvPr/>
          </p:nvSpPr>
          <p:spPr bwMode="auto">
            <a:xfrm>
              <a:off x="1508348" y="3487121"/>
              <a:ext cx="195428" cy="327783"/>
            </a:xfrm>
            <a:custGeom>
              <a:avLst/>
              <a:gdLst>
                <a:gd name="T0" fmla="*/ 0 w 409"/>
                <a:gd name="T1" fmla="*/ 10 h 725"/>
                <a:gd name="T2" fmla="*/ 1 w 409"/>
                <a:gd name="T3" fmla="*/ 10 h 725"/>
                <a:gd name="T4" fmla="*/ 1 w 409"/>
                <a:gd name="T5" fmla="*/ 11 h 725"/>
                <a:gd name="T6" fmla="*/ 2 w 409"/>
                <a:gd name="T7" fmla="*/ 14 h 725"/>
                <a:gd name="T8" fmla="*/ 1 w 409"/>
                <a:gd name="T9" fmla="*/ 14 h 725"/>
                <a:gd name="T10" fmla="*/ 2 w 409"/>
                <a:gd name="T11" fmla="*/ 17 h 725"/>
                <a:gd name="T12" fmla="*/ 5 w 409"/>
                <a:gd name="T13" fmla="*/ 16 h 725"/>
                <a:gd name="T14" fmla="*/ 5 w 409"/>
                <a:gd name="T15" fmla="*/ 15 h 725"/>
                <a:gd name="T16" fmla="*/ 6 w 409"/>
                <a:gd name="T17" fmla="*/ 15 h 725"/>
                <a:gd name="T18" fmla="*/ 8 w 409"/>
                <a:gd name="T19" fmla="*/ 13 h 725"/>
                <a:gd name="T20" fmla="*/ 7 w 409"/>
                <a:gd name="T21" fmla="*/ 11 h 725"/>
                <a:gd name="T22" fmla="*/ 8 w 409"/>
                <a:gd name="T23" fmla="*/ 8 h 725"/>
                <a:gd name="T24" fmla="*/ 9 w 409"/>
                <a:gd name="T25" fmla="*/ 8 h 725"/>
                <a:gd name="T26" fmla="*/ 9 w 409"/>
                <a:gd name="T27" fmla="*/ 4 h 725"/>
                <a:gd name="T28" fmla="*/ 2 w 409"/>
                <a:gd name="T29" fmla="*/ 0 h 725"/>
                <a:gd name="T30" fmla="*/ 1 w 409"/>
                <a:gd name="T31" fmla="*/ 1 h 725"/>
                <a:gd name="T32" fmla="*/ 1 w 409"/>
                <a:gd name="T33" fmla="*/ 2 h 725"/>
                <a:gd name="T34" fmla="*/ 2 w 409"/>
                <a:gd name="T35" fmla="*/ 3 h 725"/>
                <a:gd name="T36" fmla="*/ 2 w 409"/>
                <a:gd name="T37" fmla="*/ 7 h 725"/>
                <a:gd name="T38" fmla="*/ 0 w 409"/>
                <a:gd name="T39" fmla="*/ 10 h 7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9"/>
                <a:gd name="T61" fmla="*/ 0 h 725"/>
                <a:gd name="T62" fmla="*/ 409 w 409"/>
                <a:gd name="T63" fmla="*/ 725 h 7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9" h="725">
                  <a:moveTo>
                    <a:pt x="0" y="416"/>
                  </a:moveTo>
                  <a:lnTo>
                    <a:pt x="60" y="451"/>
                  </a:lnTo>
                  <a:lnTo>
                    <a:pt x="45" y="487"/>
                  </a:lnTo>
                  <a:lnTo>
                    <a:pt x="70" y="610"/>
                  </a:lnTo>
                  <a:lnTo>
                    <a:pt x="24" y="629"/>
                  </a:lnTo>
                  <a:lnTo>
                    <a:pt x="75" y="725"/>
                  </a:lnTo>
                  <a:lnTo>
                    <a:pt x="202" y="697"/>
                  </a:lnTo>
                  <a:lnTo>
                    <a:pt x="214" y="660"/>
                  </a:lnTo>
                  <a:lnTo>
                    <a:pt x="271" y="647"/>
                  </a:lnTo>
                  <a:lnTo>
                    <a:pt x="356" y="567"/>
                  </a:lnTo>
                  <a:lnTo>
                    <a:pt x="326" y="478"/>
                  </a:lnTo>
                  <a:lnTo>
                    <a:pt x="368" y="361"/>
                  </a:lnTo>
                  <a:lnTo>
                    <a:pt x="408" y="352"/>
                  </a:lnTo>
                  <a:lnTo>
                    <a:pt x="409" y="184"/>
                  </a:lnTo>
                  <a:lnTo>
                    <a:pt x="103" y="0"/>
                  </a:lnTo>
                  <a:lnTo>
                    <a:pt x="64" y="21"/>
                  </a:lnTo>
                  <a:lnTo>
                    <a:pt x="64" y="90"/>
                  </a:lnTo>
                  <a:lnTo>
                    <a:pt x="103" y="140"/>
                  </a:lnTo>
                  <a:lnTo>
                    <a:pt x="75" y="298"/>
                  </a:lnTo>
                  <a:lnTo>
                    <a:pt x="0" y="41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22" name="Freeform 438">
              <a:extLst>
                <a:ext uri="{FF2B5EF4-FFF2-40B4-BE49-F238E27FC236}">
                  <a16:creationId xmlns:a16="http://schemas.microsoft.com/office/drawing/2014/main" id="{09B2862C-9A47-4E51-B764-2ABA2A5A0619}"/>
                </a:ext>
              </a:extLst>
            </p:cNvPr>
            <p:cNvSpPr>
              <a:spLocks/>
            </p:cNvSpPr>
            <p:nvPr/>
          </p:nvSpPr>
          <p:spPr bwMode="auto">
            <a:xfrm>
              <a:off x="1466230" y="3889689"/>
              <a:ext cx="138147" cy="175030"/>
            </a:xfrm>
            <a:custGeom>
              <a:avLst/>
              <a:gdLst>
                <a:gd name="T0" fmla="*/ 0 w 289"/>
                <a:gd name="T1" fmla="*/ 8 h 385"/>
                <a:gd name="T2" fmla="*/ 1 w 289"/>
                <a:gd name="T3" fmla="*/ 9 h 385"/>
                <a:gd name="T4" fmla="*/ 2 w 289"/>
                <a:gd name="T5" fmla="*/ 9 h 385"/>
                <a:gd name="T6" fmla="*/ 3 w 289"/>
                <a:gd name="T7" fmla="*/ 9 h 385"/>
                <a:gd name="T8" fmla="*/ 4 w 289"/>
                <a:gd name="T9" fmla="*/ 8 h 385"/>
                <a:gd name="T10" fmla="*/ 5 w 289"/>
                <a:gd name="T11" fmla="*/ 6 h 385"/>
                <a:gd name="T12" fmla="*/ 6 w 289"/>
                <a:gd name="T13" fmla="*/ 5 h 385"/>
                <a:gd name="T14" fmla="*/ 7 w 289"/>
                <a:gd name="T15" fmla="*/ 0 h 385"/>
                <a:gd name="T16" fmla="*/ 5 w 289"/>
                <a:gd name="T17" fmla="*/ 0 h 385"/>
                <a:gd name="T18" fmla="*/ 4 w 289"/>
                <a:gd name="T19" fmla="*/ 1 h 385"/>
                <a:gd name="T20" fmla="*/ 4 w 289"/>
                <a:gd name="T21" fmla="*/ 2 h 385"/>
                <a:gd name="T22" fmla="*/ 2 w 289"/>
                <a:gd name="T23" fmla="*/ 2 h 385"/>
                <a:gd name="T24" fmla="*/ 2 w 289"/>
                <a:gd name="T25" fmla="*/ 3 h 385"/>
                <a:gd name="T26" fmla="*/ 3 w 289"/>
                <a:gd name="T27" fmla="*/ 3 h 385"/>
                <a:gd name="T28" fmla="*/ 3 w 289"/>
                <a:gd name="T29" fmla="*/ 6 h 385"/>
                <a:gd name="T30" fmla="*/ 1 w 289"/>
                <a:gd name="T31" fmla="*/ 6 h 385"/>
                <a:gd name="T32" fmla="*/ 0 w 289"/>
                <a:gd name="T33" fmla="*/ 8 h 38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9"/>
                <a:gd name="T52" fmla="*/ 0 h 385"/>
                <a:gd name="T53" fmla="*/ 289 w 289"/>
                <a:gd name="T54" fmla="*/ 385 h 38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9" h="385">
                  <a:moveTo>
                    <a:pt x="0" y="335"/>
                  </a:moveTo>
                  <a:lnTo>
                    <a:pt x="30" y="385"/>
                  </a:lnTo>
                  <a:lnTo>
                    <a:pt x="70" y="369"/>
                  </a:lnTo>
                  <a:lnTo>
                    <a:pt x="130" y="372"/>
                  </a:lnTo>
                  <a:lnTo>
                    <a:pt x="183" y="333"/>
                  </a:lnTo>
                  <a:lnTo>
                    <a:pt x="199" y="257"/>
                  </a:lnTo>
                  <a:lnTo>
                    <a:pt x="251" y="192"/>
                  </a:lnTo>
                  <a:lnTo>
                    <a:pt x="289" y="0"/>
                  </a:lnTo>
                  <a:lnTo>
                    <a:pt x="223" y="0"/>
                  </a:lnTo>
                  <a:lnTo>
                    <a:pt x="191" y="35"/>
                  </a:lnTo>
                  <a:lnTo>
                    <a:pt x="184" y="96"/>
                  </a:lnTo>
                  <a:lnTo>
                    <a:pt x="82" y="69"/>
                  </a:lnTo>
                  <a:lnTo>
                    <a:pt x="78" y="110"/>
                  </a:lnTo>
                  <a:lnTo>
                    <a:pt x="121" y="111"/>
                  </a:lnTo>
                  <a:lnTo>
                    <a:pt x="107" y="264"/>
                  </a:lnTo>
                  <a:lnTo>
                    <a:pt x="59" y="246"/>
                  </a:lnTo>
                  <a:lnTo>
                    <a:pt x="0" y="33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23" name="Freeform 439">
              <a:extLst>
                <a:ext uri="{FF2B5EF4-FFF2-40B4-BE49-F238E27FC236}">
                  <a16:creationId xmlns:a16="http://schemas.microsoft.com/office/drawing/2014/main" id="{C33A76A3-A570-4F60-B417-ED928335B052}"/>
                </a:ext>
              </a:extLst>
            </p:cNvPr>
            <p:cNvSpPr>
              <a:spLocks/>
            </p:cNvSpPr>
            <p:nvPr/>
          </p:nvSpPr>
          <p:spPr bwMode="auto">
            <a:xfrm>
              <a:off x="1488131" y="3861048"/>
              <a:ext cx="347053" cy="367562"/>
            </a:xfrm>
            <a:custGeom>
              <a:avLst/>
              <a:gdLst>
                <a:gd name="T0" fmla="*/ 0 w 722"/>
                <a:gd name="T1" fmla="*/ 11 h 811"/>
                <a:gd name="T2" fmla="*/ 0 w 722"/>
                <a:gd name="T3" fmla="*/ 12 h 811"/>
                <a:gd name="T4" fmla="*/ 3 w 722"/>
                <a:gd name="T5" fmla="*/ 11 h 811"/>
                <a:gd name="T6" fmla="*/ 5 w 722"/>
                <a:gd name="T7" fmla="*/ 13 h 811"/>
                <a:gd name="T8" fmla="*/ 6 w 722"/>
                <a:gd name="T9" fmla="*/ 13 h 811"/>
                <a:gd name="T10" fmla="*/ 6 w 722"/>
                <a:gd name="T11" fmla="*/ 12 h 811"/>
                <a:gd name="T12" fmla="*/ 7 w 722"/>
                <a:gd name="T13" fmla="*/ 12 h 811"/>
                <a:gd name="T14" fmla="*/ 8 w 722"/>
                <a:gd name="T15" fmla="*/ 13 h 811"/>
                <a:gd name="T16" fmla="*/ 9 w 722"/>
                <a:gd name="T17" fmla="*/ 17 h 811"/>
                <a:gd name="T18" fmla="*/ 11 w 722"/>
                <a:gd name="T19" fmla="*/ 17 h 811"/>
                <a:gd name="T20" fmla="*/ 15 w 722"/>
                <a:gd name="T21" fmla="*/ 19 h 811"/>
                <a:gd name="T22" fmla="*/ 15 w 722"/>
                <a:gd name="T23" fmla="*/ 18 h 811"/>
                <a:gd name="T24" fmla="*/ 15 w 722"/>
                <a:gd name="T25" fmla="*/ 17 h 811"/>
                <a:gd name="T26" fmla="*/ 15 w 722"/>
                <a:gd name="T27" fmla="*/ 15 h 811"/>
                <a:gd name="T28" fmla="*/ 16 w 722"/>
                <a:gd name="T29" fmla="*/ 14 h 811"/>
                <a:gd name="T30" fmla="*/ 15 w 722"/>
                <a:gd name="T31" fmla="*/ 12 h 811"/>
                <a:gd name="T32" fmla="*/ 15 w 722"/>
                <a:gd name="T33" fmla="*/ 9 h 811"/>
                <a:gd name="T34" fmla="*/ 15 w 722"/>
                <a:gd name="T35" fmla="*/ 8 h 811"/>
                <a:gd name="T36" fmla="*/ 15 w 722"/>
                <a:gd name="T37" fmla="*/ 7 h 811"/>
                <a:gd name="T38" fmla="*/ 16 w 722"/>
                <a:gd name="T39" fmla="*/ 4 h 811"/>
                <a:gd name="T40" fmla="*/ 17 w 722"/>
                <a:gd name="T41" fmla="*/ 3 h 811"/>
                <a:gd name="T42" fmla="*/ 17 w 722"/>
                <a:gd name="T43" fmla="*/ 1 h 811"/>
                <a:gd name="T44" fmla="*/ 13 w 722"/>
                <a:gd name="T45" fmla="*/ 0 h 811"/>
                <a:gd name="T46" fmla="*/ 8 w 722"/>
                <a:gd name="T47" fmla="*/ 1 h 811"/>
                <a:gd name="T48" fmla="*/ 6 w 722"/>
                <a:gd name="T49" fmla="*/ 0 h 811"/>
                <a:gd name="T50" fmla="*/ 6 w 722"/>
                <a:gd name="T51" fmla="*/ 1 h 811"/>
                <a:gd name="T52" fmla="*/ 5 w 722"/>
                <a:gd name="T53" fmla="*/ 6 h 811"/>
                <a:gd name="T54" fmla="*/ 3 w 722"/>
                <a:gd name="T55" fmla="*/ 7 h 811"/>
                <a:gd name="T56" fmla="*/ 3 w 722"/>
                <a:gd name="T57" fmla="*/ 9 h 811"/>
                <a:gd name="T58" fmla="*/ 2 w 722"/>
                <a:gd name="T59" fmla="*/ 10 h 811"/>
                <a:gd name="T60" fmla="*/ 1 w 722"/>
                <a:gd name="T61" fmla="*/ 10 h 811"/>
                <a:gd name="T62" fmla="*/ 0 w 722"/>
                <a:gd name="T63" fmla="*/ 11 h 81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22"/>
                <a:gd name="T97" fmla="*/ 0 h 811"/>
                <a:gd name="T98" fmla="*/ 722 w 722"/>
                <a:gd name="T99" fmla="*/ 811 h 81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22" h="811">
                  <a:moveTo>
                    <a:pt x="0" y="481"/>
                  </a:moveTo>
                  <a:lnTo>
                    <a:pt x="1" y="504"/>
                  </a:lnTo>
                  <a:lnTo>
                    <a:pt x="146" y="481"/>
                  </a:lnTo>
                  <a:lnTo>
                    <a:pt x="206" y="583"/>
                  </a:lnTo>
                  <a:lnTo>
                    <a:pt x="261" y="577"/>
                  </a:lnTo>
                  <a:lnTo>
                    <a:pt x="272" y="533"/>
                  </a:lnTo>
                  <a:lnTo>
                    <a:pt x="323" y="529"/>
                  </a:lnTo>
                  <a:lnTo>
                    <a:pt x="358" y="558"/>
                  </a:lnTo>
                  <a:lnTo>
                    <a:pt x="366" y="717"/>
                  </a:lnTo>
                  <a:lnTo>
                    <a:pt x="447" y="708"/>
                  </a:lnTo>
                  <a:lnTo>
                    <a:pt x="666" y="811"/>
                  </a:lnTo>
                  <a:lnTo>
                    <a:pt x="664" y="763"/>
                  </a:lnTo>
                  <a:lnTo>
                    <a:pt x="620" y="742"/>
                  </a:lnTo>
                  <a:lnTo>
                    <a:pt x="626" y="628"/>
                  </a:lnTo>
                  <a:lnTo>
                    <a:pt x="695" y="586"/>
                  </a:lnTo>
                  <a:lnTo>
                    <a:pt x="655" y="509"/>
                  </a:lnTo>
                  <a:lnTo>
                    <a:pt x="645" y="374"/>
                  </a:lnTo>
                  <a:lnTo>
                    <a:pt x="637" y="344"/>
                  </a:lnTo>
                  <a:lnTo>
                    <a:pt x="666" y="284"/>
                  </a:lnTo>
                  <a:lnTo>
                    <a:pt x="695" y="174"/>
                  </a:lnTo>
                  <a:lnTo>
                    <a:pt x="722" y="132"/>
                  </a:lnTo>
                  <a:lnTo>
                    <a:pt x="709" y="67"/>
                  </a:lnTo>
                  <a:lnTo>
                    <a:pt x="581" y="0"/>
                  </a:lnTo>
                  <a:lnTo>
                    <a:pt x="350" y="37"/>
                  </a:lnTo>
                  <a:lnTo>
                    <a:pt x="272" y="0"/>
                  </a:lnTo>
                  <a:lnTo>
                    <a:pt x="241" y="64"/>
                  </a:lnTo>
                  <a:lnTo>
                    <a:pt x="203" y="256"/>
                  </a:lnTo>
                  <a:lnTo>
                    <a:pt x="151" y="321"/>
                  </a:lnTo>
                  <a:lnTo>
                    <a:pt x="135" y="397"/>
                  </a:lnTo>
                  <a:lnTo>
                    <a:pt x="82" y="436"/>
                  </a:lnTo>
                  <a:lnTo>
                    <a:pt x="22" y="433"/>
                  </a:lnTo>
                  <a:lnTo>
                    <a:pt x="0" y="48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24" name="Freeform 440">
              <a:extLst>
                <a:ext uri="{FF2B5EF4-FFF2-40B4-BE49-F238E27FC236}">
                  <a16:creationId xmlns:a16="http://schemas.microsoft.com/office/drawing/2014/main" id="{27F9EF6B-072F-40D4-9D2D-9E61C666472D}"/>
                </a:ext>
              </a:extLst>
            </p:cNvPr>
            <p:cNvSpPr>
              <a:spLocks/>
            </p:cNvSpPr>
            <p:nvPr/>
          </p:nvSpPr>
          <p:spPr bwMode="auto">
            <a:xfrm>
              <a:off x="1855401" y="3221394"/>
              <a:ext cx="42118" cy="23868"/>
            </a:xfrm>
            <a:custGeom>
              <a:avLst/>
              <a:gdLst>
                <a:gd name="T0" fmla="*/ 0 w 89"/>
                <a:gd name="T1" fmla="*/ 1 h 54"/>
                <a:gd name="T2" fmla="*/ 1 w 89"/>
                <a:gd name="T3" fmla="*/ 1 h 54"/>
                <a:gd name="T4" fmla="*/ 2 w 89"/>
                <a:gd name="T5" fmla="*/ 0 h 54"/>
                <a:gd name="T6" fmla="*/ 0 w 89"/>
                <a:gd name="T7" fmla="*/ 1 h 54"/>
                <a:gd name="T8" fmla="*/ 0 60000 65536"/>
                <a:gd name="T9" fmla="*/ 0 60000 65536"/>
                <a:gd name="T10" fmla="*/ 0 60000 65536"/>
                <a:gd name="T11" fmla="*/ 0 60000 65536"/>
                <a:gd name="T12" fmla="*/ 0 w 89"/>
                <a:gd name="T13" fmla="*/ 0 h 54"/>
                <a:gd name="T14" fmla="*/ 89 w 89"/>
                <a:gd name="T15" fmla="*/ 54 h 54"/>
              </a:gdLst>
              <a:ahLst/>
              <a:cxnLst>
                <a:cxn ang="T8">
                  <a:pos x="T0" y="T1"/>
                </a:cxn>
                <a:cxn ang="T9">
                  <a:pos x="T2" y="T3"/>
                </a:cxn>
                <a:cxn ang="T10">
                  <a:pos x="T4" y="T5"/>
                </a:cxn>
                <a:cxn ang="T11">
                  <a:pos x="T6" y="T7"/>
                </a:cxn>
              </a:cxnLst>
              <a:rect l="T12" t="T13" r="T14" b="T15"/>
              <a:pathLst>
                <a:path w="89" h="54">
                  <a:moveTo>
                    <a:pt x="0" y="30"/>
                  </a:moveTo>
                  <a:lnTo>
                    <a:pt x="32" y="54"/>
                  </a:lnTo>
                  <a:lnTo>
                    <a:pt x="89" y="0"/>
                  </a:lnTo>
                  <a:lnTo>
                    <a:pt x="0" y="3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25" name="Freeform 441">
              <a:extLst>
                <a:ext uri="{FF2B5EF4-FFF2-40B4-BE49-F238E27FC236}">
                  <a16:creationId xmlns:a16="http://schemas.microsoft.com/office/drawing/2014/main" id="{89278531-781C-4190-A0C4-6562387136F0}"/>
                </a:ext>
              </a:extLst>
            </p:cNvPr>
            <p:cNvSpPr>
              <a:spLocks/>
            </p:cNvSpPr>
            <p:nvPr/>
          </p:nvSpPr>
          <p:spPr bwMode="auto">
            <a:xfrm>
              <a:off x="1279225" y="3714660"/>
              <a:ext cx="48857" cy="124112"/>
            </a:xfrm>
            <a:custGeom>
              <a:avLst/>
              <a:gdLst>
                <a:gd name="T0" fmla="*/ 0 w 102"/>
                <a:gd name="T1" fmla="*/ 1 h 274"/>
                <a:gd name="T2" fmla="*/ 1 w 102"/>
                <a:gd name="T3" fmla="*/ 6 h 274"/>
                <a:gd name="T4" fmla="*/ 2 w 102"/>
                <a:gd name="T5" fmla="*/ 6 h 274"/>
                <a:gd name="T6" fmla="*/ 2 w 102"/>
                <a:gd name="T7" fmla="*/ 1 h 274"/>
                <a:gd name="T8" fmla="*/ 2 w 102"/>
                <a:gd name="T9" fmla="*/ 0 h 274"/>
                <a:gd name="T10" fmla="*/ 1 w 102"/>
                <a:gd name="T11" fmla="*/ 0 h 274"/>
                <a:gd name="T12" fmla="*/ 0 w 102"/>
                <a:gd name="T13" fmla="*/ 1 h 274"/>
                <a:gd name="T14" fmla="*/ 0 60000 65536"/>
                <a:gd name="T15" fmla="*/ 0 60000 65536"/>
                <a:gd name="T16" fmla="*/ 0 60000 65536"/>
                <a:gd name="T17" fmla="*/ 0 60000 65536"/>
                <a:gd name="T18" fmla="*/ 0 60000 65536"/>
                <a:gd name="T19" fmla="*/ 0 60000 65536"/>
                <a:gd name="T20" fmla="*/ 0 60000 65536"/>
                <a:gd name="T21" fmla="*/ 0 w 102"/>
                <a:gd name="T22" fmla="*/ 0 h 274"/>
                <a:gd name="T23" fmla="*/ 102 w 102"/>
                <a:gd name="T24" fmla="*/ 274 h 2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274">
                  <a:moveTo>
                    <a:pt x="0" y="65"/>
                  </a:moveTo>
                  <a:lnTo>
                    <a:pt x="41" y="274"/>
                  </a:lnTo>
                  <a:lnTo>
                    <a:pt x="73" y="270"/>
                  </a:lnTo>
                  <a:lnTo>
                    <a:pt x="102" y="30"/>
                  </a:lnTo>
                  <a:lnTo>
                    <a:pt x="73" y="0"/>
                  </a:lnTo>
                  <a:lnTo>
                    <a:pt x="52" y="19"/>
                  </a:lnTo>
                  <a:lnTo>
                    <a:pt x="0" y="6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26" name="Freeform 442">
              <a:extLst>
                <a:ext uri="{FF2B5EF4-FFF2-40B4-BE49-F238E27FC236}">
                  <a16:creationId xmlns:a16="http://schemas.microsoft.com/office/drawing/2014/main" id="{EBDEE972-591B-47F3-B62A-72AC9F07107B}"/>
                </a:ext>
              </a:extLst>
            </p:cNvPr>
            <p:cNvSpPr>
              <a:spLocks/>
            </p:cNvSpPr>
            <p:nvPr/>
          </p:nvSpPr>
          <p:spPr bwMode="auto">
            <a:xfrm>
              <a:off x="1434220" y="3919922"/>
              <a:ext cx="33694" cy="25459"/>
            </a:xfrm>
            <a:custGeom>
              <a:avLst/>
              <a:gdLst>
                <a:gd name="T0" fmla="*/ 0 w 69"/>
                <a:gd name="T1" fmla="*/ 2 h 52"/>
                <a:gd name="T2" fmla="*/ 0 w 69"/>
                <a:gd name="T3" fmla="*/ 0 h 52"/>
                <a:gd name="T4" fmla="*/ 2 w 69"/>
                <a:gd name="T5" fmla="*/ 0 h 52"/>
                <a:gd name="T6" fmla="*/ 2 w 69"/>
                <a:gd name="T7" fmla="*/ 1 h 52"/>
                <a:gd name="T8" fmla="*/ 0 w 69"/>
                <a:gd name="T9" fmla="*/ 2 h 52"/>
                <a:gd name="T10" fmla="*/ 0 60000 65536"/>
                <a:gd name="T11" fmla="*/ 0 60000 65536"/>
                <a:gd name="T12" fmla="*/ 0 60000 65536"/>
                <a:gd name="T13" fmla="*/ 0 60000 65536"/>
                <a:gd name="T14" fmla="*/ 0 60000 65536"/>
                <a:gd name="T15" fmla="*/ 0 w 69"/>
                <a:gd name="T16" fmla="*/ 0 h 52"/>
                <a:gd name="T17" fmla="*/ 69 w 69"/>
                <a:gd name="T18" fmla="*/ 52 h 52"/>
              </a:gdLst>
              <a:ahLst/>
              <a:cxnLst>
                <a:cxn ang="T10">
                  <a:pos x="T0" y="T1"/>
                </a:cxn>
                <a:cxn ang="T11">
                  <a:pos x="T2" y="T3"/>
                </a:cxn>
                <a:cxn ang="T12">
                  <a:pos x="T4" y="T5"/>
                </a:cxn>
                <a:cxn ang="T13">
                  <a:pos x="T6" y="T7"/>
                </a:cxn>
                <a:cxn ang="T14">
                  <a:pos x="T8" y="T9"/>
                </a:cxn>
              </a:cxnLst>
              <a:rect l="T15" t="T16" r="T17" b="T18"/>
              <a:pathLst>
                <a:path w="69" h="52">
                  <a:moveTo>
                    <a:pt x="0" y="52"/>
                  </a:moveTo>
                  <a:lnTo>
                    <a:pt x="7" y="1"/>
                  </a:lnTo>
                  <a:lnTo>
                    <a:pt x="69" y="0"/>
                  </a:lnTo>
                  <a:lnTo>
                    <a:pt x="69" y="46"/>
                  </a:lnTo>
                  <a:lnTo>
                    <a:pt x="0" y="5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27" name="Freeform 443">
              <a:extLst>
                <a:ext uri="{FF2B5EF4-FFF2-40B4-BE49-F238E27FC236}">
                  <a16:creationId xmlns:a16="http://schemas.microsoft.com/office/drawing/2014/main" id="{2882FF68-378F-4837-8C71-6D67925CAD7B}"/>
                </a:ext>
              </a:extLst>
            </p:cNvPr>
            <p:cNvSpPr>
              <a:spLocks/>
            </p:cNvSpPr>
            <p:nvPr/>
          </p:nvSpPr>
          <p:spPr bwMode="auto">
            <a:xfrm>
              <a:off x="1867194" y="3598504"/>
              <a:ext cx="276295" cy="295959"/>
            </a:xfrm>
            <a:custGeom>
              <a:avLst/>
              <a:gdLst>
                <a:gd name="T0" fmla="*/ 0 w 576"/>
                <a:gd name="T1" fmla="*/ 11 h 650"/>
                <a:gd name="T2" fmla="*/ 1 w 576"/>
                <a:gd name="T3" fmla="*/ 10 h 650"/>
                <a:gd name="T4" fmla="*/ 1 w 576"/>
                <a:gd name="T5" fmla="*/ 8 h 650"/>
                <a:gd name="T6" fmla="*/ 3 w 576"/>
                <a:gd name="T7" fmla="*/ 5 h 650"/>
                <a:gd name="T8" fmla="*/ 3 w 576"/>
                <a:gd name="T9" fmla="*/ 1 h 650"/>
                <a:gd name="T10" fmla="*/ 5 w 576"/>
                <a:gd name="T11" fmla="*/ 0 h 650"/>
                <a:gd name="T12" fmla="*/ 6 w 576"/>
                <a:gd name="T13" fmla="*/ 3 h 650"/>
                <a:gd name="T14" fmla="*/ 9 w 576"/>
                <a:gd name="T15" fmla="*/ 6 h 650"/>
                <a:gd name="T16" fmla="*/ 8 w 576"/>
                <a:gd name="T17" fmla="*/ 7 h 650"/>
                <a:gd name="T18" fmla="*/ 9 w 576"/>
                <a:gd name="T19" fmla="*/ 8 h 650"/>
                <a:gd name="T20" fmla="*/ 10 w 576"/>
                <a:gd name="T21" fmla="*/ 9 h 650"/>
                <a:gd name="T22" fmla="*/ 13 w 576"/>
                <a:gd name="T23" fmla="*/ 11 h 650"/>
                <a:gd name="T24" fmla="*/ 11 w 576"/>
                <a:gd name="T25" fmla="*/ 14 h 650"/>
                <a:gd name="T26" fmla="*/ 8 w 576"/>
                <a:gd name="T27" fmla="*/ 15 h 650"/>
                <a:gd name="T28" fmla="*/ 5 w 576"/>
                <a:gd name="T29" fmla="*/ 15 h 650"/>
                <a:gd name="T30" fmla="*/ 3 w 576"/>
                <a:gd name="T31" fmla="*/ 14 h 650"/>
                <a:gd name="T32" fmla="*/ 1 w 576"/>
                <a:gd name="T33" fmla="*/ 12 h 650"/>
                <a:gd name="T34" fmla="*/ 0 w 576"/>
                <a:gd name="T35" fmla="*/ 11 h 6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76"/>
                <a:gd name="T55" fmla="*/ 0 h 650"/>
                <a:gd name="T56" fmla="*/ 576 w 576"/>
                <a:gd name="T57" fmla="*/ 650 h 65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76" h="650">
                  <a:moveTo>
                    <a:pt x="0" y="454"/>
                  </a:moveTo>
                  <a:lnTo>
                    <a:pt x="43" y="422"/>
                  </a:lnTo>
                  <a:lnTo>
                    <a:pt x="51" y="342"/>
                  </a:lnTo>
                  <a:lnTo>
                    <a:pt x="121" y="232"/>
                  </a:lnTo>
                  <a:lnTo>
                    <a:pt x="152" y="43"/>
                  </a:lnTo>
                  <a:lnTo>
                    <a:pt x="211" y="0"/>
                  </a:lnTo>
                  <a:lnTo>
                    <a:pt x="255" y="131"/>
                  </a:lnTo>
                  <a:lnTo>
                    <a:pt x="380" y="241"/>
                  </a:lnTo>
                  <a:lnTo>
                    <a:pt x="336" y="308"/>
                  </a:lnTo>
                  <a:lnTo>
                    <a:pt x="379" y="324"/>
                  </a:lnTo>
                  <a:lnTo>
                    <a:pt x="423" y="404"/>
                  </a:lnTo>
                  <a:lnTo>
                    <a:pt x="576" y="449"/>
                  </a:lnTo>
                  <a:lnTo>
                    <a:pt x="459" y="581"/>
                  </a:lnTo>
                  <a:lnTo>
                    <a:pt x="340" y="630"/>
                  </a:lnTo>
                  <a:lnTo>
                    <a:pt x="229" y="650"/>
                  </a:lnTo>
                  <a:lnTo>
                    <a:pt x="109" y="602"/>
                  </a:lnTo>
                  <a:lnTo>
                    <a:pt x="65" y="510"/>
                  </a:lnTo>
                  <a:lnTo>
                    <a:pt x="0" y="45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28" name="Freeform 444">
              <a:extLst>
                <a:ext uri="{FF2B5EF4-FFF2-40B4-BE49-F238E27FC236}">
                  <a16:creationId xmlns:a16="http://schemas.microsoft.com/office/drawing/2014/main" id="{91BB1DE7-9A48-4AB9-915B-221733CE49D0}"/>
                </a:ext>
              </a:extLst>
            </p:cNvPr>
            <p:cNvSpPr>
              <a:spLocks/>
            </p:cNvSpPr>
            <p:nvPr/>
          </p:nvSpPr>
          <p:spPr bwMode="auto">
            <a:xfrm>
              <a:off x="2028927" y="3708295"/>
              <a:ext cx="28640" cy="38188"/>
            </a:xfrm>
            <a:custGeom>
              <a:avLst/>
              <a:gdLst>
                <a:gd name="T0" fmla="*/ 0 w 60"/>
                <a:gd name="T1" fmla="*/ 1 h 83"/>
                <a:gd name="T2" fmla="*/ 1 w 60"/>
                <a:gd name="T3" fmla="*/ 2 h 83"/>
                <a:gd name="T4" fmla="*/ 1 w 60"/>
                <a:gd name="T5" fmla="*/ 1 h 83"/>
                <a:gd name="T6" fmla="*/ 1 w 60"/>
                <a:gd name="T7" fmla="*/ 1 h 83"/>
                <a:gd name="T8" fmla="*/ 1 w 60"/>
                <a:gd name="T9" fmla="*/ 1 h 83"/>
                <a:gd name="T10" fmla="*/ 1 w 60"/>
                <a:gd name="T11" fmla="*/ 0 h 83"/>
                <a:gd name="T12" fmla="*/ 0 w 60"/>
                <a:gd name="T13" fmla="*/ 1 h 83"/>
                <a:gd name="T14" fmla="*/ 0 60000 65536"/>
                <a:gd name="T15" fmla="*/ 0 60000 65536"/>
                <a:gd name="T16" fmla="*/ 0 60000 65536"/>
                <a:gd name="T17" fmla="*/ 0 60000 65536"/>
                <a:gd name="T18" fmla="*/ 0 60000 65536"/>
                <a:gd name="T19" fmla="*/ 0 60000 65536"/>
                <a:gd name="T20" fmla="*/ 0 60000 65536"/>
                <a:gd name="T21" fmla="*/ 0 w 60"/>
                <a:gd name="T22" fmla="*/ 0 h 83"/>
                <a:gd name="T23" fmla="*/ 60 w 60"/>
                <a:gd name="T24" fmla="*/ 83 h 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83">
                  <a:moveTo>
                    <a:pt x="0" y="67"/>
                  </a:moveTo>
                  <a:lnTo>
                    <a:pt x="43" y="83"/>
                  </a:lnTo>
                  <a:lnTo>
                    <a:pt x="56" y="58"/>
                  </a:lnTo>
                  <a:lnTo>
                    <a:pt x="30" y="52"/>
                  </a:lnTo>
                  <a:lnTo>
                    <a:pt x="60" y="32"/>
                  </a:lnTo>
                  <a:lnTo>
                    <a:pt x="44" y="0"/>
                  </a:lnTo>
                  <a:lnTo>
                    <a:pt x="0" y="6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29" name="Freeform 445">
              <a:extLst>
                <a:ext uri="{FF2B5EF4-FFF2-40B4-BE49-F238E27FC236}">
                  <a16:creationId xmlns:a16="http://schemas.microsoft.com/office/drawing/2014/main" id="{43E62B32-EED6-4562-BB2D-4D8B1895986C}"/>
                </a:ext>
              </a:extLst>
            </p:cNvPr>
            <p:cNvSpPr>
              <a:spLocks/>
            </p:cNvSpPr>
            <p:nvPr/>
          </p:nvSpPr>
          <p:spPr bwMode="auto">
            <a:xfrm>
              <a:off x="1420742" y="3919922"/>
              <a:ext cx="102768" cy="120930"/>
            </a:xfrm>
            <a:custGeom>
              <a:avLst/>
              <a:gdLst>
                <a:gd name="T0" fmla="*/ 0 w 214"/>
                <a:gd name="T1" fmla="*/ 3 h 267"/>
                <a:gd name="T2" fmla="*/ 1 w 214"/>
                <a:gd name="T3" fmla="*/ 2 h 267"/>
                <a:gd name="T4" fmla="*/ 1 w 214"/>
                <a:gd name="T5" fmla="*/ 2 h 267"/>
                <a:gd name="T6" fmla="*/ 1 w 214"/>
                <a:gd name="T7" fmla="*/ 1 h 267"/>
                <a:gd name="T8" fmla="*/ 2 w 214"/>
                <a:gd name="T9" fmla="*/ 1 h 267"/>
                <a:gd name="T10" fmla="*/ 2 w 214"/>
                <a:gd name="T11" fmla="*/ 0 h 267"/>
                <a:gd name="T12" fmla="*/ 4 w 214"/>
                <a:gd name="T13" fmla="*/ 0 h 267"/>
                <a:gd name="T14" fmla="*/ 4 w 214"/>
                <a:gd name="T15" fmla="*/ 1 h 267"/>
                <a:gd name="T16" fmla="*/ 5 w 214"/>
                <a:gd name="T17" fmla="*/ 1 h 267"/>
                <a:gd name="T18" fmla="*/ 5 w 214"/>
                <a:gd name="T19" fmla="*/ 5 h 267"/>
                <a:gd name="T20" fmla="*/ 3 w 214"/>
                <a:gd name="T21" fmla="*/ 4 h 267"/>
                <a:gd name="T22" fmla="*/ 2 w 214"/>
                <a:gd name="T23" fmla="*/ 6 h 267"/>
                <a:gd name="T24" fmla="*/ 0 w 214"/>
                <a:gd name="T25" fmla="*/ 3 h 2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4"/>
                <a:gd name="T40" fmla="*/ 0 h 267"/>
                <a:gd name="T41" fmla="*/ 214 w 214"/>
                <a:gd name="T42" fmla="*/ 267 h 26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4" h="267">
                  <a:moveTo>
                    <a:pt x="0" y="125"/>
                  </a:moveTo>
                  <a:lnTo>
                    <a:pt x="25" y="83"/>
                  </a:lnTo>
                  <a:lnTo>
                    <a:pt x="41" y="88"/>
                  </a:lnTo>
                  <a:lnTo>
                    <a:pt x="28" y="52"/>
                  </a:lnTo>
                  <a:lnTo>
                    <a:pt x="97" y="46"/>
                  </a:lnTo>
                  <a:lnTo>
                    <a:pt x="97" y="0"/>
                  </a:lnTo>
                  <a:lnTo>
                    <a:pt x="175" y="1"/>
                  </a:lnTo>
                  <a:lnTo>
                    <a:pt x="171" y="42"/>
                  </a:lnTo>
                  <a:lnTo>
                    <a:pt x="214" y="43"/>
                  </a:lnTo>
                  <a:lnTo>
                    <a:pt x="200" y="196"/>
                  </a:lnTo>
                  <a:lnTo>
                    <a:pt x="152" y="178"/>
                  </a:lnTo>
                  <a:lnTo>
                    <a:pt x="93" y="267"/>
                  </a:lnTo>
                  <a:lnTo>
                    <a:pt x="0" y="12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30" name="Freeform 446">
              <a:extLst>
                <a:ext uri="{FF2B5EF4-FFF2-40B4-BE49-F238E27FC236}">
                  <a16:creationId xmlns:a16="http://schemas.microsoft.com/office/drawing/2014/main" id="{01772FD3-16A4-42F7-B7E7-E55625AF620F}"/>
                </a:ext>
              </a:extLst>
            </p:cNvPr>
            <p:cNvSpPr>
              <a:spLocks/>
            </p:cNvSpPr>
            <p:nvPr/>
          </p:nvSpPr>
          <p:spPr bwMode="auto">
            <a:xfrm>
              <a:off x="954074" y="3690792"/>
              <a:ext cx="55596" cy="11138"/>
            </a:xfrm>
            <a:custGeom>
              <a:avLst/>
              <a:gdLst>
                <a:gd name="T0" fmla="*/ 0 w 114"/>
                <a:gd name="T1" fmla="*/ 1 h 26"/>
                <a:gd name="T2" fmla="*/ 0 w 114"/>
                <a:gd name="T3" fmla="*/ 0 h 26"/>
                <a:gd name="T4" fmla="*/ 3 w 114"/>
                <a:gd name="T5" fmla="*/ 0 h 26"/>
                <a:gd name="T6" fmla="*/ 0 w 114"/>
                <a:gd name="T7" fmla="*/ 1 h 26"/>
                <a:gd name="T8" fmla="*/ 0 60000 65536"/>
                <a:gd name="T9" fmla="*/ 0 60000 65536"/>
                <a:gd name="T10" fmla="*/ 0 60000 65536"/>
                <a:gd name="T11" fmla="*/ 0 60000 65536"/>
                <a:gd name="T12" fmla="*/ 0 w 114"/>
                <a:gd name="T13" fmla="*/ 0 h 26"/>
                <a:gd name="T14" fmla="*/ 114 w 114"/>
                <a:gd name="T15" fmla="*/ 26 h 26"/>
              </a:gdLst>
              <a:ahLst/>
              <a:cxnLst>
                <a:cxn ang="T8">
                  <a:pos x="T0" y="T1"/>
                </a:cxn>
                <a:cxn ang="T9">
                  <a:pos x="T2" y="T3"/>
                </a:cxn>
                <a:cxn ang="T10">
                  <a:pos x="T4" y="T5"/>
                </a:cxn>
                <a:cxn ang="T11">
                  <a:pos x="T6" y="T7"/>
                </a:cxn>
              </a:cxnLst>
              <a:rect l="T12" t="T13" r="T14" b="T15"/>
              <a:pathLst>
                <a:path w="114" h="26">
                  <a:moveTo>
                    <a:pt x="0" y="26"/>
                  </a:moveTo>
                  <a:lnTo>
                    <a:pt x="7" y="0"/>
                  </a:lnTo>
                  <a:lnTo>
                    <a:pt x="114" y="9"/>
                  </a:lnTo>
                  <a:lnTo>
                    <a:pt x="0" y="2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31" name="Freeform 447">
              <a:extLst>
                <a:ext uri="{FF2B5EF4-FFF2-40B4-BE49-F238E27FC236}">
                  <a16:creationId xmlns:a16="http://schemas.microsoft.com/office/drawing/2014/main" id="{35C8094E-782B-49F5-B9B1-1353FF788327}"/>
                </a:ext>
              </a:extLst>
            </p:cNvPr>
            <p:cNvSpPr>
              <a:spLocks/>
            </p:cNvSpPr>
            <p:nvPr/>
          </p:nvSpPr>
          <p:spPr bwMode="auto">
            <a:xfrm>
              <a:off x="1206782" y="3740119"/>
              <a:ext cx="77497" cy="128885"/>
            </a:xfrm>
            <a:custGeom>
              <a:avLst/>
              <a:gdLst>
                <a:gd name="T0" fmla="*/ 0 w 163"/>
                <a:gd name="T1" fmla="*/ 6 h 285"/>
                <a:gd name="T2" fmla="*/ 1 w 163"/>
                <a:gd name="T3" fmla="*/ 2 h 285"/>
                <a:gd name="T4" fmla="*/ 0 w 163"/>
                <a:gd name="T5" fmla="*/ 0 h 285"/>
                <a:gd name="T6" fmla="*/ 3 w 163"/>
                <a:gd name="T7" fmla="*/ 0 h 285"/>
                <a:gd name="T8" fmla="*/ 4 w 163"/>
                <a:gd name="T9" fmla="*/ 5 h 285"/>
                <a:gd name="T10" fmla="*/ 1 w 163"/>
                <a:gd name="T11" fmla="*/ 7 h 285"/>
                <a:gd name="T12" fmla="*/ 0 w 163"/>
                <a:gd name="T13" fmla="*/ 6 h 285"/>
                <a:gd name="T14" fmla="*/ 0 60000 65536"/>
                <a:gd name="T15" fmla="*/ 0 60000 65536"/>
                <a:gd name="T16" fmla="*/ 0 60000 65536"/>
                <a:gd name="T17" fmla="*/ 0 60000 65536"/>
                <a:gd name="T18" fmla="*/ 0 60000 65536"/>
                <a:gd name="T19" fmla="*/ 0 60000 65536"/>
                <a:gd name="T20" fmla="*/ 0 60000 65536"/>
                <a:gd name="T21" fmla="*/ 0 w 163"/>
                <a:gd name="T22" fmla="*/ 0 h 285"/>
                <a:gd name="T23" fmla="*/ 163 w 163"/>
                <a:gd name="T24" fmla="*/ 285 h 2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 h="285">
                  <a:moveTo>
                    <a:pt x="0" y="269"/>
                  </a:moveTo>
                  <a:lnTo>
                    <a:pt x="20" y="71"/>
                  </a:lnTo>
                  <a:lnTo>
                    <a:pt x="10" y="10"/>
                  </a:lnTo>
                  <a:lnTo>
                    <a:pt x="110" y="0"/>
                  </a:lnTo>
                  <a:lnTo>
                    <a:pt x="163" y="227"/>
                  </a:lnTo>
                  <a:lnTo>
                    <a:pt x="40" y="285"/>
                  </a:lnTo>
                  <a:lnTo>
                    <a:pt x="0" y="26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32" name="Freeform 448">
              <a:extLst>
                <a:ext uri="{FF2B5EF4-FFF2-40B4-BE49-F238E27FC236}">
                  <a16:creationId xmlns:a16="http://schemas.microsoft.com/office/drawing/2014/main" id="{7E051B8C-D19F-4BA8-92CE-AF912981E16D}"/>
                </a:ext>
              </a:extLst>
            </p:cNvPr>
            <p:cNvSpPr>
              <a:spLocks/>
            </p:cNvSpPr>
            <p:nvPr/>
          </p:nvSpPr>
          <p:spPr bwMode="auto">
            <a:xfrm>
              <a:off x="986084" y="3708295"/>
              <a:ext cx="134778" cy="108200"/>
            </a:xfrm>
            <a:custGeom>
              <a:avLst/>
              <a:gdLst>
                <a:gd name="T0" fmla="*/ 0 w 281"/>
                <a:gd name="T1" fmla="*/ 2 h 238"/>
                <a:gd name="T2" fmla="*/ 1 w 281"/>
                <a:gd name="T3" fmla="*/ 1 h 238"/>
                <a:gd name="T4" fmla="*/ 1 w 281"/>
                <a:gd name="T5" fmla="*/ 0 h 238"/>
                <a:gd name="T6" fmla="*/ 3 w 281"/>
                <a:gd name="T7" fmla="*/ 0 h 238"/>
                <a:gd name="T8" fmla="*/ 4 w 281"/>
                <a:gd name="T9" fmla="*/ 1 h 238"/>
                <a:gd name="T10" fmla="*/ 5 w 281"/>
                <a:gd name="T11" fmla="*/ 0 h 238"/>
                <a:gd name="T12" fmla="*/ 6 w 281"/>
                <a:gd name="T13" fmla="*/ 3 h 238"/>
                <a:gd name="T14" fmla="*/ 7 w 281"/>
                <a:gd name="T15" fmla="*/ 5 h 238"/>
                <a:gd name="T16" fmla="*/ 6 w 281"/>
                <a:gd name="T17" fmla="*/ 4 h 238"/>
                <a:gd name="T18" fmla="*/ 6 w 281"/>
                <a:gd name="T19" fmla="*/ 5 h 238"/>
                <a:gd name="T20" fmla="*/ 5 w 281"/>
                <a:gd name="T21" fmla="*/ 5 h 238"/>
                <a:gd name="T22" fmla="*/ 5 w 281"/>
                <a:gd name="T23" fmla="*/ 5 h 238"/>
                <a:gd name="T24" fmla="*/ 4 w 281"/>
                <a:gd name="T25" fmla="*/ 4 h 238"/>
                <a:gd name="T26" fmla="*/ 3 w 281"/>
                <a:gd name="T27" fmla="*/ 3 h 238"/>
                <a:gd name="T28" fmla="*/ 2 w 281"/>
                <a:gd name="T29" fmla="*/ 4 h 238"/>
                <a:gd name="T30" fmla="*/ 0 w 281"/>
                <a:gd name="T31" fmla="*/ 2 h 2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81"/>
                <a:gd name="T49" fmla="*/ 0 h 238"/>
                <a:gd name="T50" fmla="*/ 281 w 281"/>
                <a:gd name="T51" fmla="*/ 238 h 23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81" h="238">
                  <a:moveTo>
                    <a:pt x="0" y="79"/>
                  </a:moveTo>
                  <a:lnTo>
                    <a:pt x="46" y="44"/>
                  </a:lnTo>
                  <a:lnTo>
                    <a:pt x="49" y="0"/>
                  </a:lnTo>
                  <a:lnTo>
                    <a:pt x="140" y="9"/>
                  </a:lnTo>
                  <a:lnTo>
                    <a:pt x="167" y="32"/>
                  </a:lnTo>
                  <a:lnTo>
                    <a:pt x="231" y="6"/>
                  </a:lnTo>
                  <a:lnTo>
                    <a:pt x="269" y="113"/>
                  </a:lnTo>
                  <a:lnTo>
                    <a:pt x="281" y="193"/>
                  </a:lnTo>
                  <a:lnTo>
                    <a:pt x="258" y="186"/>
                  </a:lnTo>
                  <a:lnTo>
                    <a:pt x="252" y="231"/>
                  </a:lnTo>
                  <a:lnTo>
                    <a:pt x="211" y="238"/>
                  </a:lnTo>
                  <a:lnTo>
                    <a:pt x="208" y="193"/>
                  </a:lnTo>
                  <a:lnTo>
                    <a:pt x="187" y="190"/>
                  </a:lnTo>
                  <a:lnTo>
                    <a:pt x="147" y="124"/>
                  </a:lnTo>
                  <a:lnTo>
                    <a:pt x="71" y="161"/>
                  </a:lnTo>
                  <a:lnTo>
                    <a:pt x="0" y="7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33" name="Freeform 449">
              <a:extLst>
                <a:ext uri="{FF2B5EF4-FFF2-40B4-BE49-F238E27FC236}">
                  <a16:creationId xmlns:a16="http://schemas.microsoft.com/office/drawing/2014/main" id="{27FFB10D-143B-4C9C-97BC-7C82C9F14A1F}"/>
                </a:ext>
              </a:extLst>
            </p:cNvPr>
            <p:cNvSpPr>
              <a:spLocks/>
            </p:cNvSpPr>
            <p:nvPr/>
          </p:nvSpPr>
          <p:spPr bwMode="auto">
            <a:xfrm>
              <a:off x="2084523" y="3364601"/>
              <a:ext cx="30325" cy="9547"/>
            </a:xfrm>
            <a:custGeom>
              <a:avLst/>
              <a:gdLst>
                <a:gd name="T0" fmla="*/ 0 w 66"/>
                <a:gd name="T1" fmla="*/ 0 h 22"/>
                <a:gd name="T2" fmla="*/ 1 w 66"/>
                <a:gd name="T3" fmla="*/ 1 h 22"/>
                <a:gd name="T4" fmla="*/ 1 w 66"/>
                <a:gd name="T5" fmla="*/ 0 h 22"/>
                <a:gd name="T6" fmla="*/ 0 w 66"/>
                <a:gd name="T7" fmla="*/ 0 h 22"/>
                <a:gd name="T8" fmla="*/ 0 60000 65536"/>
                <a:gd name="T9" fmla="*/ 0 60000 65536"/>
                <a:gd name="T10" fmla="*/ 0 60000 65536"/>
                <a:gd name="T11" fmla="*/ 0 60000 65536"/>
                <a:gd name="T12" fmla="*/ 0 w 66"/>
                <a:gd name="T13" fmla="*/ 0 h 22"/>
                <a:gd name="T14" fmla="*/ 66 w 66"/>
                <a:gd name="T15" fmla="*/ 22 h 22"/>
              </a:gdLst>
              <a:ahLst/>
              <a:cxnLst>
                <a:cxn ang="T8">
                  <a:pos x="T0" y="T1"/>
                </a:cxn>
                <a:cxn ang="T9">
                  <a:pos x="T2" y="T3"/>
                </a:cxn>
                <a:cxn ang="T10">
                  <a:pos x="T4" y="T5"/>
                </a:cxn>
                <a:cxn ang="T11">
                  <a:pos x="T6" y="T7"/>
                </a:cxn>
              </a:cxnLst>
              <a:rect l="T12" t="T13" r="T14" b="T15"/>
              <a:pathLst>
                <a:path w="66" h="22">
                  <a:moveTo>
                    <a:pt x="0" y="0"/>
                  </a:moveTo>
                  <a:lnTo>
                    <a:pt x="32" y="22"/>
                  </a:lnTo>
                  <a:lnTo>
                    <a:pt x="66" y="6"/>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34" name="Freeform 450">
              <a:extLst>
                <a:ext uri="{FF2B5EF4-FFF2-40B4-BE49-F238E27FC236}">
                  <a16:creationId xmlns:a16="http://schemas.microsoft.com/office/drawing/2014/main" id="{4CDB40F6-CA27-4DA9-A818-91A2303D19F0}"/>
                </a:ext>
              </a:extLst>
            </p:cNvPr>
            <p:cNvSpPr>
              <a:spLocks/>
            </p:cNvSpPr>
            <p:nvPr/>
          </p:nvSpPr>
          <p:spPr bwMode="auto">
            <a:xfrm>
              <a:off x="1885726" y="3275495"/>
              <a:ext cx="28640" cy="85924"/>
            </a:xfrm>
            <a:custGeom>
              <a:avLst/>
              <a:gdLst>
                <a:gd name="T0" fmla="*/ 0 w 61"/>
                <a:gd name="T1" fmla="*/ 2 h 188"/>
                <a:gd name="T2" fmla="*/ 1 w 61"/>
                <a:gd name="T3" fmla="*/ 5 h 188"/>
                <a:gd name="T4" fmla="*/ 1 w 61"/>
                <a:gd name="T5" fmla="*/ 4 h 188"/>
                <a:gd name="T6" fmla="*/ 1 w 61"/>
                <a:gd name="T7" fmla="*/ 2 h 188"/>
                <a:gd name="T8" fmla="*/ 1 w 61"/>
                <a:gd name="T9" fmla="*/ 2 h 188"/>
                <a:gd name="T10" fmla="*/ 1 w 61"/>
                <a:gd name="T11" fmla="*/ 1 h 188"/>
                <a:gd name="T12" fmla="*/ 1 w 61"/>
                <a:gd name="T13" fmla="*/ 1 h 188"/>
                <a:gd name="T14" fmla="*/ 1 w 61"/>
                <a:gd name="T15" fmla="*/ 0 h 188"/>
                <a:gd name="T16" fmla="*/ 1 w 61"/>
                <a:gd name="T17" fmla="*/ 0 h 188"/>
                <a:gd name="T18" fmla="*/ 0 w 61"/>
                <a:gd name="T19" fmla="*/ 2 h 1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1"/>
                <a:gd name="T31" fmla="*/ 0 h 188"/>
                <a:gd name="T32" fmla="*/ 61 w 61"/>
                <a:gd name="T33" fmla="*/ 188 h 1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1" h="188">
                  <a:moveTo>
                    <a:pt x="0" y="95"/>
                  </a:moveTo>
                  <a:lnTo>
                    <a:pt x="31" y="188"/>
                  </a:lnTo>
                  <a:lnTo>
                    <a:pt x="37" y="185"/>
                  </a:lnTo>
                  <a:lnTo>
                    <a:pt x="55" y="85"/>
                  </a:lnTo>
                  <a:lnTo>
                    <a:pt x="30" y="92"/>
                  </a:lnTo>
                  <a:lnTo>
                    <a:pt x="37" y="47"/>
                  </a:lnTo>
                  <a:lnTo>
                    <a:pt x="56" y="26"/>
                  </a:lnTo>
                  <a:lnTo>
                    <a:pt x="61" y="0"/>
                  </a:lnTo>
                  <a:lnTo>
                    <a:pt x="38" y="3"/>
                  </a:lnTo>
                  <a:lnTo>
                    <a:pt x="0" y="9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35" name="Freeform 451">
              <a:extLst>
                <a:ext uri="{FF2B5EF4-FFF2-40B4-BE49-F238E27FC236}">
                  <a16:creationId xmlns:a16="http://schemas.microsoft.com/office/drawing/2014/main" id="{2268D4CE-FA32-46A7-B028-42FCE65B73D1}"/>
                </a:ext>
              </a:extLst>
            </p:cNvPr>
            <p:cNvSpPr>
              <a:spLocks/>
            </p:cNvSpPr>
            <p:nvPr/>
          </p:nvSpPr>
          <p:spPr bwMode="auto">
            <a:xfrm>
              <a:off x="1105699" y="3749666"/>
              <a:ext cx="109507" cy="125703"/>
            </a:xfrm>
            <a:custGeom>
              <a:avLst/>
              <a:gdLst>
                <a:gd name="T0" fmla="*/ 0 w 229"/>
                <a:gd name="T1" fmla="*/ 4 h 278"/>
                <a:gd name="T2" fmla="*/ 0 w 229"/>
                <a:gd name="T3" fmla="*/ 3 h 278"/>
                <a:gd name="T4" fmla="*/ 0 w 229"/>
                <a:gd name="T5" fmla="*/ 2 h 278"/>
                <a:gd name="T6" fmla="*/ 1 w 229"/>
                <a:gd name="T7" fmla="*/ 3 h 278"/>
                <a:gd name="T8" fmla="*/ 1 w 229"/>
                <a:gd name="T9" fmla="*/ 1 h 278"/>
                <a:gd name="T10" fmla="*/ 2 w 229"/>
                <a:gd name="T11" fmla="*/ 0 h 278"/>
                <a:gd name="T12" fmla="*/ 3 w 229"/>
                <a:gd name="T13" fmla="*/ 0 h 278"/>
                <a:gd name="T14" fmla="*/ 3 w 229"/>
                <a:gd name="T15" fmla="*/ 1 h 278"/>
                <a:gd name="T16" fmla="*/ 5 w 229"/>
                <a:gd name="T17" fmla="*/ 1 h 278"/>
                <a:gd name="T18" fmla="*/ 5 w 229"/>
                <a:gd name="T19" fmla="*/ 6 h 278"/>
                <a:gd name="T20" fmla="*/ 1 w 229"/>
                <a:gd name="T21" fmla="*/ 6 h 278"/>
                <a:gd name="T22" fmla="*/ 1 w 229"/>
                <a:gd name="T23" fmla="*/ 5 h 278"/>
                <a:gd name="T24" fmla="*/ 0 w 229"/>
                <a:gd name="T25" fmla="*/ 4 h 2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9"/>
                <a:gd name="T40" fmla="*/ 0 h 278"/>
                <a:gd name="T41" fmla="*/ 229 w 229"/>
                <a:gd name="T42" fmla="*/ 278 h 27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9" h="278">
                  <a:moveTo>
                    <a:pt x="0" y="184"/>
                  </a:moveTo>
                  <a:lnTo>
                    <a:pt x="4" y="142"/>
                  </a:lnTo>
                  <a:lnTo>
                    <a:pt x="10" y="97"/>
                  </a:lnTo>
                  <a:lnTo>
                    <a:pt x="33" y="104"/>
                  </a:lnTo>
                  <a:lnTo>
                    <a:pt x="21" y="24"/>
                  </a:lnTo>
                  <a:lnTo>
                    <a:pt x="89" y="0"/>
                  </a:lnTo>
                  <a:lnTo>
                    <a:pt x="127" y="16"/>
                  </a:lnTo>
                  <a:lnTo>
                    <a:pt x="150" y="42"/>
                  </a:lnTo>
                  <a:lnTo>
                    <a:pt x="229" y="51"/>
                  </a:lnTo>
                  <a:lnTo>
                    <a:pt x="209" y="249"/>
                  </a:lnTo>
                  <a:lnTo>
                    <a:pt x="35" y="278"/>
                  </a:lnTo>
                  <a:lnTo>
                    <a:pt x="38" y="216"/>
                  </a:lnTo>
                  <a:lnTo>
                    <a:pt x="0" y="18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36" name="Freeform 452">
              <a:extLst>
                <a:ext uri="{FF2B5EF4-FFF2-40B4-BE49-F238E27FC236}">
                  <a16:creationId xmlns:a16="http://schemas.microsoft.com/office/drawing/2014/main" id="{42CDD671-3F15-4BC9-ABA1-D936394AAC5E}"/>
                </a:ext>
              </a:extLst>
            </p:cNvPr>
            <p:cNvSpPr>
              <a:spLocks/>
            </p:cNvSpPr>
            <p:nvPr/>
          </p:nvSpPr>
          <p:spPr bwMode="auto">
            <a:xfrm>
              <a:off x="1899204" y="3272312"/>
              <a:ext cx="79182" cy="93880"/>
            </a:xfrm>
            <a:custGeom>
              <a:avLst/>
              <a:gdLst>
                <a:gd name="T0" fmla="*/ 0 w 166"/>
                <a:gd name="T1" fmla="*/ 2 h 207"/>
                <a:gd name="T2" fmla="*/ 0 w 166"/>
                <a:gd name="T3" fmla="*/ 1 h 207"/>
                <a:gd name="T4" fmla="*/ 1 w 166"/>
                <a:gd name="T5" fmla="*/ 1 h 207"/>
                <a:gd name="T6" fmla="*/ 1 w 166"/>
                <a:gd name="T7" fmla="*/ 1 h 207"/>
                <a:gd name="T8" fmla="*/ 3 w 166"/>
                <a:gd name="T9" fmla="*/ 0 h 207"/>
                <a:gd name="T10" fmla="*/ 4 w 166"/>
                <a:gd name="T11" fmla="*/ 1 h 207"/>
                <a:gd name="T12" fmla="*/ 2 w 166"/>
                <a:gd name="T13" fmla="*/ 2 h 207"/>
                <a:gd name="T14" fmla="*/ 3 w 166"/>
                <a:gd name="T15" fmla="*/ 3 h 207"/>
                <a:gd name="T16" fmla="*/ 2 w 166"/>
                <a:gd name="T17" fmla="*/ 4 h 207"/>
                <a:gd name="T18" fmla="*/ 1 w 166"/>
                <a:gd name="T19" fmla="*/ 5 h 207"/>
                <a:gd name="T20" fmla="*/ 0 w 166"/>
                <a:gd name="T21" fmla="*/ 5 h 207"/>
                <a:gd name="T22" fmla="*/ 1 w 166"/>
                <a:gd name="T23" fmla="*/ 2 h 207"/>
                <a:gd name="T24" fmla="*/ 0 w 166"/>
                <a:gd name="T25" fmla="*/ 2 h 2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6"/>
                <a:gd name="T40" fmla="*/ 0 h 207"/>
                <a:gd name="T41" fmla="*/ 166 w 166"/>
                <a:gd name="T42" fmla="*/ 207 h 2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6" h="207">
                  <a:moveTo>
                    <a:pt x="0" y="100"/>
                  </a:moveTo>
                  <a:lnTo>
                    <a:pt x="7" y="55"/>
                  </a:lnTo>
                  <a:lnTo>
                    <a:pt x="26" y="34"/>
                  </a:lnTo>
                  <a:lnTo>
                    <a:pt x="64" y="53"/>
                  </a:lnTo>
                  <a:lnTo>
                    <a:pt x="148" y="0"/>
                  </a:lnTo>
                  <a:lnTo>
                    <a:pt x="166" y="58"/>
                  </a:lnTo>
                  <a:lnTo>
                    <a:pt x="80" y="90"/>
                  </a:lnTo>
                  <a:lnTo>
                    <a:pt x="125" y="136"/>
                  </a:lnTo>
                  <a:lnTo>
                    <a:pt x="102" y="165"/>
                  </a:lnTo>
                  <a:lnTo>
                    <a:pt x="49" y="207"/>
                  </a:lnTo>
                  <a:lnTo>
                    <a:pt x="7" y="193"/>
                  </a:lnTo>
                  <a:lnTo>
                    <a:pt x="25" y="93"/>
                  </a:lnTo>
                  <a:lnTo>
                    <a:pt x="0" y="10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37" name="Freeform 453">
              <a:extLst>
                <a:ext uri="{FF2B5EF4-FFF2-40B4-BE49-F238E27FC236}">
                  <a16:creationId xmlns:a16="http://schemas.microsoft.com/office/drawing/2014/main" id="{A3E2DECA-4C30-470D-BADF-8B3AB3A7CCBF}"/>
                </a:ext>
              </a:extLst>
            </p:cNvPr>
            <p:cNvSpPr>
              <a:spLocks/>
            </p:cNvSpPr>
            <p:nvPr/>
          </p:nvSpPr>
          <p:spPr bwMode="auto">
            <a:xfrm>
              <a:off x="1885726" y="3872186"/>
              <a:ext cx="144886" cy="184577"/>
            </a:xfrm>
            <a:custGeom>
              <a:avLst/>
              <a:gdLst>
                <a:gd name="T0" fmla="*/ 0 w 303"/>
                <a:gd name="T1" fmla="*/ 1 h 407"/>
                <a:gd name="T2" fmla="*/ 1 w 303"/>
                <a:gd name="T3" fmla="*/ 3 h 407"/>
                <a:gd name="T4" fmla="*/ 0 w 303"/>
                <a:gd name="T5" fmla="*/ 4 h 407"/>
                <a:gd name="T6" fmla="*/ 1 w 303"/>
                <a:gd name="T7" fmla="*/ 5 h 407"/>
                <a:gd name="T8" fmla="*/ 0 w 303"/>
                <a:gd name="T9" fmla="*/ 6 h 407"/>
                <a:gd name="T10" fmla="*/ 5 w 303"/>
                <a:gd name="T11" fmla="*/ 9 h 407"/>
                <a:gd name="T12" fmla="*/ 7 w 303"/>
                <a:gd name="T13" fmla="*/ 7 h 407"/>
                <a:gd name="T14" fmla="*/ 6 w 303"/>
                <a:gd name="T15" fmla="*/ 5 h 407"/>
                <a:gd name="T16" fmla="*/ 6 w 303"/>
                <a:gd name="T17" fmla="*/ 2 h 407"/>
                <a:gd name="T18" fmla="*/ 7 w 303"/>
                <a:gd name="T19" fmla="*/ 1 h 407"/>
                <a:gd name="T20" fmla="*/ 4 w 303"/>
                <a:gd name="T21" fmla="*/ 1 h 407"/>
                <a:gd name="T22" fmla="*/ 2 w 303"/>
                <a:gd name="T23" fmla="*/ 0 h 407"/>
                <a:gd name="T24" fmla="*/ 0 w 303"/>
                <a:gd name="T25" fmla="*/ 1 h 4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3"/>
                <a:gd name="T40" fmla="*/ 0 h 407"/>
                <a:gd name="T41" fmla="*/ 303 w 303"/>
                <a:gd name="T42" fmla="*/ 407 h 4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3" h="407">
                  <a:moveTo>
                    <a:pt x="0" y="25"/>
                  </a:moveTo>
                  <a:lnTo>
                    <a:pt x="39" y="112"/>
                  </a:lnTo>
                  <a:lnTo>
                    <a:pt x="0" y="190"/>
                  </a:lnTo>
                  <a:lnTo>
                    <a:pt x="31" y="213"/>
                  </a:lnTo>
                  <a:lnTo>
                    <a:pt x="14" y="242"/>
                  </a:lnTo>
                  <a:lnTo>
                    <a:pt x="206" y="407"/>
                  </a:lnTo>
                  <a:lnTo>
                    <a:pt x="291" y="276"/>
                  </a:lnTo>
                  <a:lnTo>
                    <a:pt x="271" y="239"/>
                  </a:lnTo>
                  <a:lnTo>
                    <a:pt x="271" y="77"/>
                  </a:lnTo>
                  <a:lnTo>
                    <a:pt x="303" y="28"/>
                  </a:lnTo>
                  <a:lnTo>
                    <a:pt x="192" y="48"/>
                  </a:lnTo>
                  <a:lnTo>
                    <a:pt x="72" y="0"/>
                  </a:lnTo>
                  <a:lnTo>
                    <a:pt x="0" y="2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38" name="Freeform 454">
              <a:extLst>
                <a:ext uri="{FF2B5EF4-FFF2-40B4-BE49-F238E27FC236}">
                  <a16:creationId xmlns:a16="http://schemas.microsoft.com/office/drawing/2014/main" id="{EEA0AE1D-9164-4F14-830F-A21504E52D4F}"/>
                </a:ext>
              </a:extLst>
            </p:cNvPr>
            <p:cNvSpPr>
              <a:spLocks/>
            </p:cNvSpPr>
            <p:nvPr/>
          </p:nvSpPr>
          <p:spPr bwMode="auto">
            <a:xfrm>
              <a:off x="2114848" y="3347098"/>
              <a:ext cx="33694" cy="30232"/>
            </a:xfrm>
            <a:custGeom>
              <a:avLst/>
              <a:gdLst>
                <a:gd name="T0" fmla="*/ 0 w 70"/>
                <a:gd name="T1" fmla="*/ 1 h 67"/>
                <a:gd name="T2" fmla="*/ 1 w 70"/>
                <a:gd name="T3" fmla="*/ 0 h 67"/>
                <a:gd name="T4" fmla="*/ 2 w 70"/>
                <a:gd name="T5" fmla="*/ 1 h 67"/>
                <a:gd name="T6" fmla="*/ 0 w 70"/>
                <a:gd name="T7" fmla="*/ 1 h 67"/>
                <a:gd name="T8" fmla="*/ 0 60000 65536"/>
                <a:gd name="T9" fmla="*/ 0 60000 65536"/>
                <a:gd name="T10" fmla="*/ 0 60000 65536"/>
                <a:gd name="T11" fmla="*/ 0 60000 65536"/>
                <a:gd name="T12" fmla="*/ 0 w 70"/>
                <a:gd name="T13" fmla="*/ 0 h 67"/>
                <a:gd name="T14" fmla="*/ 70 w 70"/>
                <a:gd name="T15" fmla="*/ 67 h 67"/>
              </a:gdLst>
              <a:ahLst/>
              <a:cxnLst>
                <a:cxn ang="T8">
                  <a:pos x="T0" y="T1"/>
                </a:cxn>
                <a:cxn ang="T9">
                  <a:pos x="T2" y="T3"/>
                </a:cxn>
                <a:cxn ang="T10">
                  <a:pos x="T4" y="T5"/>
                </a:cxn>
                <a:cxn ang="T11">
                  <a:pos x="T6" y="T7"/>
                </a:cxn>
              </a:cxnLst>
              <a:rect l="T12" t="T13" r="T14" b="T15"/>
              <a:pathLst>
                <a:path w="70" h="67">
                  <a:moveTo>
                    <a:pt x="0" y="42"/>
                  </a:moveTo>
                  <a:lnTo>
                    <a:pt x="59" y="0"/>
                  </a:lnTo>
                  <a:lnTo>
                    <a:pt x="70" y="67"/>
                  </a:lnTo>
                  <a:lnTo>
                    <a:pt x="0" y="4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39" name="Freeform 455">
              <a:extLst>
                <a:ext uri="{FF2B5EF4-FFF2-40B4-BE49-F238E27FC236}">
                  <a16:creationId xmlns:a16="http://schemas.microsoft.com/office/drawing/2014/main" id="{20A01575-46A8-4828-8D77-9D4838200D16}"/>
                </a:ext>
              </a:extLst>
            </p:cNvPr>
            <p:cNvSpPr>
              <a:spLocks/>
            </p:cNvSpPr>
            <p:nvPr/>
          </p:nvSpPr>
          <p:spPr bwMode="auto">
            <a:xfrm>
              <a:off x="1904258" y="3242080"/>
              <a:ext cx="28640" cy="35006"/>
            </a:xfrm>
            <a:custGeom>
              <a:avLst/>
              <a:gdLst>
                <a:gd name="T0" fmla="*/ 0 w 61"/>
                <a:gd name="T1" fmla="*/ 2 h 76"/>
                <a:gd name="T2" fmla="*/ 1 w 61"/>
                <a:gd name="T3" fmla="*/ 2 h 76"/>
                <a:gd name="T4" fmla="*/ 1 w 61"/>
                <a:gd name="T5" fmla="*/ 1 h 76"/>
                <a:gd name="T6" fmla="*/ 1 w 61"/>
                <a:gd name="T7" fmla="*/ 0 h 76"/>
                <a:gd name="T8" fmla="*/ 0 w 61"/>
                <a:gd name="T9" fmla="*/ 2 h 76"/>
                <a:gd name="T10" fmla="*/ 0 60000 65536"/>
                <a:gd name="T11" fmla="*/ 0 60000 65536"/>
                <a:gd name="T12" fmla="*/ 0 60000 65536"/>
                <a:gd name="T13" fmla="*/ 0 60000 65536"/>
                <a:gd name="T14" fmla="*/ 0 60000 65536"/>
                <a:gd name="T15" fmla="*/ 0 w 61"/>
                <a:gd name="T16" fmla="*/ 0 h 76"/>
                <a:gd name="T17" fmla="*/ 61 w 61"/>
                <a:gd name="T18" fmla="*/ 76 h 76"/>
              </a:gdLst>
              <a:ahLst/>
              <a:cxnLst>
                <a:cxn ang="T10">
                  <a:pos x="T0" y="T1"/>
                </a:cxn>
                <a:cxn ang="T11">
                  <a:pos x="T2" y="T3"/>
                </a:cxn>
                <a:cxn ang="T12">
                  <a:pos x="T4" y="T5"/>
                </a:cxn>
                <a:cxn ang="T13">
                  <a:pos x="T6" y="T7"/>
                </a:cxn>
                <a:cxn ang="T14">
                  <a:pos x="T8" y="T9"/>
                </a:cxn>
              </a:cxnLst>
              <a:rect l="T15" t="T16" r="T17" b="T18"/>
              <a:pathLst>
                <a:path w="61" h="76">
                  <a:moveTo>
                    <a:pt x="0" y="76"/>
                  </a:moveTo>
                  <a:lnTo>
                    <a:pt x="23" y="73"/>
                  </a:lnTo>
                  <a:lnTo>
                    <a:pt x="61" y="21"/>
                  </a:lnTo>
                  <a:lnTo>
                    <a:pt x="40" y="0"/>
                  </a:lnTo>
                  <a:lnTo>
                    <a:pt x="0" y="7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40" name="Freeform 456">
              <a:extLst>
                <a:ext uri="{FF2B5EF4-FFF2-40B4-BE49-F238E27FC236}">
                  <a16:creationId xmlns:a16="http://schemas.microsoft.com/office/drawing/2014/main" id="{12E877CD-7A69-4793-BF91-E497FBE9BA6E}"/>
                </a:ext>
              </a:extLst>
            </p:cNvPr>
            <p:cNvSpPr>
              <a:spLocks/>
            </p:cNvSpPr>
            <p:nvPr/>
          </p:nvSpPr>
          <p:spPr bwMode="auto">
            <a:xfrm>
              <a:off x="1051788" y="3795810"/>
              <a:ext cx="72443" cy="79559"/>
            </a:xfrm>
            <a:custGeom>
              <a:avLst/>
              <a:gdLst>
                <a:gd name="T0" fmla="*/ 0 w 148"/>
                <a:gd name="T1" fmla="*/ 1 h 177"/>
                <a:gd name="T2" fmla="*/ 1 w 148"/>
                <a:gd name="T3" fmla="*/ 0 h 177"/>
                <a:gd name="T4" fmla="*/ 2 w 148"/>
                <a:gd name="T5" fmla="*/ 0 h 177"/>
                <a:gd name="T6" fmla="*/ 2 w 148"/>
                <a:gd name="T7" fmla="*/ 1 h 177"/>
                <a:gd name="T8" fmla="*/ 3 w 148"/>
                <a:gd name="T9" fmla="*/ 1 h 177"/>
                <a:gd name="T10" fmla="*/ 3 w 148"/>
                <a:gd name="T11" fmla="*/ 2 h 177"/>
                <a:gd name="T12" fmla="*/ 3 w 148"/>
                <a:gd name="T13" fmla="*/ 3 h 177"/>
                <a:gd name="T14" fmla="*/ 3 w 148"/>
                <a:gd name="T15" fmla="*/ 4 h 177"/>
                <a:gd name="T16" fmla="*/ 0 w 148"/>
                <a:gd name="T17" fmla="*/ 1 h 1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8"/>
                <a:gd name="T28" fmla="*/ 0 h 177"/>
                <a:gd name="T29" fmla="*/ 148 w 148"/>
                <a:gd name="T30" fmla="*/ 177 h 17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8" h="177">
                  <a:moveTo>
                    <a:pt x="0" y="67"/>
                  </a:moveTo>
                  <a:lnTo>
                    <a:pt x="49" y="0"/>
                  </a:lnTo>
                  <a:lnTo>
                    <a:pt x="70" y="3"/>
                  </a:lnTo>
                  <a:lnTo>
                    <a:pt x="73" y="48"/>
                  </a:lnTo>
                  <a:lnTo>
                    <a:pt x="114" y="41"/>
                  </a:lnTo>
                  <a:lnTo>
                    <a:pt x="110" y="83"/>
                  </a:lnTo>
                  <a:lnTo>
                    <a:pt x="148" y="115"/>
                  </a:lnTo>
                  <a:lnTo>
                    <a:pt x="145" y="177"/>
                  </a:lnTo>
                  <a:lnTo>
                    <a:pt x="0" y="6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41" name="Freeform 457">
              <a:extLst>
                <a:ext uri="{FF2B5EF4-FFF2-40B4-BE49-F238E27FC236}">
                  <a16:creationId xmlns:a16="http://schemas.microsoft.com/office/drawing/2014/main" id="{46DC6CB6-09DB-4BE7-A1A7-FCCA7760A5CE}"/>
                </a:ext>
              </a:extLst>
            </p:cNvPr>
            <p:cNvSpPr>
              <a:spLocks/>
            </p:cNvSpPr>
            <p:nvPr/>
          </p:nvSpPr>
          <p:spPr bwMode="auto">
            <a:xfrm>
              <a:off x="1432535" y="3277086"/>
              <a:ext cx="286403" cy="294368"/>
            </a:xfrm>
            <a:custGeom>
              <a:avLst/>
              <a:gdLst>
                <a:gd name="T0" fmla="*/ 0 w 597"/>
                <a:gd name="T1" fmla="*/ 8 h 646"/>
                <a:gd name="T2" fmla="*/ 0 w 597"/>
                <a:gd name="T3" fmla="*/ 3 h 646"/>
                <a:gd name="T4" fmla="*/ 2 w 597"/>
                <a:gd name="T5" fmla="*/ 0 h 646"/>
                <a:gd name="T6" fmla="*/ 5 w 597"/>
                <a:gd name="T7" fmla="*/ 1 h 646"/>
                <a:gd name="T8" fmla="*/ 6 w 597"/>
                <a:gd name="T9" fmla="*/ 2 h 646"/>
                <a:gd name="T10" fmla="*/ 8 w 597"/>
                <a:gd name="T11" fmla="*/ 3 h 646"/>
                <a:gd name="T12" fmla="*/ 9 w 597"/>
                <a:gd name="T13" fmla="*/ 3 h 646"/>
                <a:gd name="T14" fmla="*/ 9 w 597"/>
                <a:gd name="T15" fmla="*/ 1 h 646"/>
                <a:gd name="T16" fmla="*/ 10 w 597"/>
                <a:gd name="T17" fmla="*/ 0 h 646"/>
                <a:gd name="T18" fmla="*/ 14 w 597"/>
                <a:gd name="T19" fmla="*/ 2 h 646"/>
                <a:gd name="T20" fmla="*/ 13 w 597"/>
                <a:gd name="T21" fmla="*/ 3 h 646"/>
                <a:gd name="T22" fmla="*/ 14 w 597"/>
                <a:gd name="T23" fmla="*/ 12 h 646"/>
                <a:gd name="T24" fmla="*/ 14 w 597"/>
                <a:gd name="T25" fmla="*/ 15 h 646"/>
                <a:gd name="T26" fmla="*/ 13 w 597"/>
                <a:gd name="T27" fmla="*/ 15 h 646"/>
                <a:gd name="T28" fmla="*/ 13 w 597"/>
                <a:gd name="T29" fmla="*/ 15 h 646"/>
                <a:gd name="T30" fmla="*/ 6 w 597"/>
                <a:gd name="T31" fmla="*/ 11 h 646"/>
                <a:gd name="T32" fmla="*/ 5 w 597"/>
                <a:gd name="T33" fmla="*/ 11 h 646"/>
                <a:gd name="T34" fmla="*/ 2 w 597"/>
                <a:gd name="T35" fmla="*/ 11 h 646"/>
                <a:gd name="T36" fmla="*/ 0 w 597"/>
                <a:gd name="T37" fmla="*/ 8 h 6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97"/>
                <a:gd name="T58" fmla="*/ 0 h 646"/>
                <a:gd name="T59" fmla="*/ 597 w 597"/>
                <a:gd name="T60" fmla="*/ 646 h 6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97" h="646">
                  <a:moveTo>
                    <a:pt x="0" y="336"/>
                  </a:moveTo>
                  <a:lnTo>
                    <a:pt x="1" y="139"/>
                  </a:lnTo>
                  <a:lnTo>
                    <a:pt x="74" y="0"/>
                  </a:lnTo>
                  <a:lnTo>
                    <a:pt x="219" y="42"/>
                  </a:lnTo>
                  <a:lnTo>
                    <a:pt x="246" y="89"/>
                  </a:lnTo>
                  <a:lnTo>
                    <a:pt x="363" y="139"/>
                  </a:lnTo>
                  <a:lnTo>
                    <a:pt x="398" y="123"/>
                  </a:lnTo>
                  <a:lnTo>
                    <a:pt x="402" y="52"/>
                  </a:lnTo>
                  <a:lnTo>
                    <a:pt x="440" y="19"/>
                  </a:lnTo>
                  <a:lnTo>
                    <a:pt x="597" y="75"/>
                  </a:lnTo>
                  <a:lnTo>
                    <a:pt x="580" y="150"/>
                  </a:lnTo>
                  <a:lnTo>
                    <a:pt x="597" y="529"/>
                  </a:lnTo>
                  <a:lnTo>
                    <a:pt x="597" y="618"/>
                  </a:lnTo>
                  <a:lnTo>
                    <a:pt x="564" y="619"/>
                  </a:lnTo>
                  <a:lnTo>
                    <a:pt x="564" y="646"/>
                  </a:lnTo>
                  <a:lnTo>
                    <a:pt x="258" y="462"/>
                  </a:lnTo>
                  <a:lnTo>
                    <a:pt x="219" y="483"/>
                  </a:lnTo>
                  <a:lnTo>
                    <a:pt x="89" y="460"/>
                  </a:lnTo>
                  <a:lnTo>
                    <a:pt x="0" y="33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42" name="Freeform 458">
              <a:extLst>
                <a:ext uri="{FF2B5EF4-FFF2-40B4-BE49-F238E27FC236}">
                  <a16:creationId xmlns:a16="http://schemas.microsoft.com/office/drawing/2014/main" id="{DC0B34D0-5759-4AAA-8227-57A446C93B45}"/>
                </a:ext>
              </a:extLst>
            </p:cNvPr>
            <p:cNvSpPr>
              <a:spLocks/>
            </p:cNvSpPr>
            <p:nvPr/>
          </p:nvSpPr>
          <p:spPr bwMode="auto">
            <a:xfrm>
              <a:off x="2050829" y="4207925"/>
              <a:ext cx="129724" cy="278456"/>
            </a:xfrm>
            <a:custGeom>
              <a:avLst/>
              <a:gdLst>
                <a:gd name="T0" fmla="*/ 0 w 270"/>
                <a:gd name="T1" fmla="*/ 10 h 616"/>
                <a:gd name="T2" fmla="*/ 1 w 270"/>
                <a:gd name="T3" fmla="*/ 13 h 616"/>
                <a:gd name="T4" fmla="*/ 2 w 270"/>
                <a:gd name="T5" fmla="*/ 14 h 616"/>
                <a:gd name="T6" fmla="*/ 4 w 270"/>
                <a:gd name="T7" fmla="*/ 13 h 616"/>
                <a:gd name="T8" fmla="*/ 6 w 270"/>
                <a:gd name="T9" fmla="*/ 3 h 616"/>
                <a:gd name="T10" fmla="*/ 6 w 270"/>
                <a:gd name="T11" fmla="*/ 4 h 616"/>
                <a:gd name="T12" fmla="*/ 5 w 270"/>
                <a:gd name="T13" fmla="*/ 0 h 616"/>
                <a:gd name="T14" fmla="*/ 4 w 270"/>
                <a:gd name="T15" fmla="*/ 1 h 616"/>
                <a:gd name="T16" fmla="*/ 4 w 270"/>
                <a:gd name="T17" fmla="*/ 3 h 616"/>
                <a:gd name="T18" fmla="*/ 3 w 270"/>
                <a:gd name="T19" fmla="*/ 4 h 616"/>
                <a:gd name="T20" fmla="*/ 1 w 270"/>
                <a:gd name="T21" fmla="*/ 4 h 616"/>
                <a:gd name="T22" fmla="*/ 1 w 270"/>
                <a:gd name="T23" fmla="*/ 5 h 616"/>
                <a:gd name="T24" fmla="*/ 1 w 270"/>
                <a:gd name="T25" fmla="*/ 8 h 616"/>
                <a:gd name="T26" fmla="*/ 0 w 270"/>
                <a:gd name="T27" fmla="*/ 10 h 6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0"/>
                <a:gd name="T43" fmla="*/ 0 h 616"/>
                <a:gd name="T44" fmla="*/ 270 w 270"/>
                <a:gd name="T45" fmla="*/ 616 h 6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0" h="616">
                  <a:moveTo>
                    <a:pt x="0" y="441"/>
                  </a:moveTo>
                  <a:lnTo>
                    <a:pt x="26" y="567"/>
                  </a:lnTo>
                  <a:lnTo>
                    <a:pt x="76" y="616"/>
                  </a:lnTo>
                  <a:lnTo>
                    <a:pt x="161" y="567"/>
                  </a:lnTo>
                  <a:lnTo>
                    <a:pt x="254" y="144"/>
                  </a:lnTo>
                  <a:lnTo>
                    <a:pt x="270" y="161"/>
                  </a:lnTo>
                  <a:lnTo>
                    <a:pt x="232" y="0"/>
                  </a:lnTo>
                  <a:lnTo>
                    <a:pt x="182" y="68"/>
                  </a:lnTo>
                  <a:lnTo>
                    <a:pt x="182" y="115"/>
                  </a:lnTo>
                  <a:lnTo>
                    <a:pt x="122" y="165"/>
                  </a:lnTo>
                  <a:lnTo>
                    <a:pt x="47" y="186"/>
                  </a:lnTo>
                  <a:lnTo>
                    <a:pt x="29" y="240"/>
                  </a:lnTo>
                  <a:lnTo>
                    <a:pt x="47" y="348"/>
                  </a:lnTo>
                  <a:lnTo>
                    <a:pt x="0" y="44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43" name="Freeform 459">
              <a:extLst>
                <a:ext uri="{FF2B5EF4-FFF2-40B4-BE49-F238E27FC236}">
                  <a16:creationId xmlns:a16="http://schemas.microsoft.com/office/drawing/2014/main" id="{197A7965-32F0-4451-A620-846181D828C5}"/>
                </a:ext>
              </a:extLst>
            </p:cNvPr>
            <p:cNvSpPr>
              <a:spLocks/>
            </p:cNvSpPr>
            <p:nvPr/>
          </p:nvSpPr>
          <p:spPr bwMode="auto">
            <a:xfrm>
              <a:off x="1862140" y="4152234"/>
              <a:ext cx="60650" cy="157527"/>
            </a:xfrm>
            <a:custGeom>
              <a:avLst/>
              <a:gdLst>
                <a:gd name="T0" fmla="*/ 0 w 124"/>
                <a:gd name="T1" fmla="*/ 4 h 346"/>
                <a:gd name="T2" fmla="*/ 0 w 124"/>
                <a:gd name="T3" fmla="*/ 5 h 346"/>
                <a:gd name="T4" fmla="*/ 2 w 124"/>
                <a:gd name="T5" fmla="*/ 5 h 346"/>
                <a:gd name="T6" fmla="*/ 1 w 124"/>
                <a:gd name="T7" fmla="*/ 7 h 346"/>
                <a:gd name="T8" fmla="*/ 2 w 124"/>
                <a:gd name="T9" fmla="*/ 8 h 346"/>
                <a:gd name="T10" fmla="*/ 3 w 124"/>
                <a:gd name="T11" fmla="*/ 6 h 346"/>
                <a:gd name="T12" fmla="*/ 2 w 124"/>
                <a:gd name="T13" fmla="*/ 4 h 346"/>
                <a:gd name="T14" fmla="*/ 2 w 124"/>
                <a:gd name="T15" fmla="*/ 5 h 346"/>
                <a:gd name="T16" fmla="*/ 2 w 124"/>
                <a:gd name="T17" fmla="*/ 5 h 346"/>
                <a:gd name="T18" fmla="*/ 1 w 124"/>
                <a:gd name="T19" fmla="*/ 3 h 346"/>
                <a:gd name="T20" fmla="*/ 1 w 124"/>
                <a:gd name="T21" fmla="*/ 0 h 346"/>
                <a:gd name="T22" fmla="*/ 0 w 124"/>
                <a:gd name="T23" fmla="*/ 0 h 346"/>
                <a:gd name="T24" fmla="*/ 1 w 124"/>
                <a:gd name="T25" fmla="*/ 1 h 346"/>
                <a:gd name="T26" fmla="*/ 0 w 124"/>
                <a:gd name="T27" fmla="*/ 4 h 34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4"/>
                <a:gd name="T43" fmla="*/ 0 h 346"/>
                <a:gd name="T44" fmla="*/ 124 w 124"/>
                <a:gd name="T45" fmla="*/ 346 h 34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4" h="346">
                  <a:moveTo>
                    <a:pt x="0" y="189"/>
                  </a:moveTo>
                  <a:lnTo>
                    <a:pt x="16" y="209"/>
                  </a:lnTo>
                  <a:lnTo>
                    <a:pt x="64" y="228"/>
                  </a:lnTo>
                  <a:lnTo>
                    <a:pt x="61" y="292"/>
                  </a:lnTo>
                  <a:lnTo>
                    <a:pt x="100" y="346"/>
                  </a:lnTo>
                  <a:lnTo>
                    <a:pt x="124" y="248"/>
                  </a:lnTo>
                  <a:lnTo>
                    <a:pt x="84" y="182"/>
                  </a:lnTo>
                  <a:lnTo>
                    <a:pt x="95" y="219"/>
                  </a:lnTo>
                  <a:lnTo>
                    <a:pt x="72" y="217"/>
                  </a:lnTo>
                  <a:lnTo>
                    <a:pt x="47" y="128"/>
                  </a:lnTo>
                  <a:lnTo>
                    <a:pt x="46" y="9"/>
                  </a:lnTo>
                  <a:lnTo>
                    <a:pt x="10" y="0"/>
                  </a:lnTo>
                  <a:lnTo>
                    <a:pt x="38" y="58"/>
                  </a:lnTo>
                  <a:lnTo>
                    <a:pt x="0" y="18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44" name="Freeform 460">
              <a:extLst>
                <a:ext uri="{FF2B5EF4-FFF2-40B4-BE49-F238E27FC236}">
                  <a16:creationId xmlns:a16="http://schemas.microsoft.com/office/drawing/2014/main" id="{F852808E-96E5-4166-9DD8-E5FB90F657E5}"/>
                </a:ext>
              </a:extLst>
            </p:cNvPr>
            <p:cNvSpPr>
              <a:spLocks/>
            </p:cNvSpPr>
            <p:nvPr/>
          </p:nvSpPr>
          <p:spPr bwMode="auto">
            <a:xfrm>
              <a:off x="1039995" y="3455298"/>
              <a:ext cx="298196" cy="303915"/>
            </a:xfrm>
            <a:custGeom>
              <a:avLst/>
              <a:gdLst>
                <a:gd name="T0" fmla="*/ 0 w 618"/>
                <a:gd name="T1" fmla="*/ 11 h 673"/>
                <a:gd name="T2" fmla="*/ 1 w 618"/>
                <a:gd name="T3" fmla="*/ 10 h 673"/>
                <a:gd name="T4" fmla="*/ 1 w 618"/>
                <a:gd name="T5" fmla="*/ 10 h 673"/>
                <a:gd name="T6" fmla="*/ 6 w 618"/>
                <a:gd name="T7" fmla="*/ 10 h 673"/>
                <a:gd name="T8" fmla="*/ 5 w 618"/>
                <a:gd name="T9" fmla="*/ 0 h 673"/>
                <a:gd name="T10" fmla="*/ 7 w 618"/>
                <a:gd name="T11" fmla="*/ 0 h 673"/>
                <a:gd name="T12" fmla="*/ 14 w 618"/>
                <a:gd name="T13" fmla="*/ 5 h 673"/>
                <a:gd name="T14" fmla="*/ 14 w 618"/>
                <a:gd name="T15" fmla="*/ 6 h 673"/>
                <a:gd name="T16" fmla="*/ 15 w 618"/>
                <a:gd name="T17" fmla="*/ 6 h 673"/>
                <a:gd name="T18" fmla="*/ 15 w 618"/>
                <a:gd name="T19" fmla="*/ 9 h 673"/>
                <a:gd name="T20" fmla="*/ 14 w 618"/>
                <a:gd name="T21" fmla="*/ 10 h 673"/>
                <a:gd name="T22" fmla="*/ 11 w 618"/>
                <a:gd name="T23" fmla="*/ 11 h 673"/>
                <a:gd name="T24" fmla="*/ 7 w 618"/>
                <a:gd name="T25" fmla="*/ 12 h 673"/>
                <a:gd name="T26" fmla="*/ 6 w 618"/>
                <a:gd name="T27" fmla="*/ 15 h 673"/>
                <a:gd name="T28" fmla="*/ 5 w 618"/>
                <a:gd name="T29" fmla="*/ 15 h 673"/>
                <a:gd name="T30" fmla="*/ 4 w 618"/>
                <a:gd name="T31" fmla="*/ 15 h 673"/>
                <a:gd name="T32" fmla="*/ 3 w 618"/>
                <a:gd name="T33" fmla="*/ 13 h 673"/>
                <a:gd name="T34" fmla="*/ 1 w 618"/>
                <a:gd name="T35" fmla="*/ 14 h 673"/>
                <a:gd name="T36" fmla="*/ 1 w 618"/>
                <a:gd name="T37" fmla="*/ 13 h 673"/>
                <a:gd name="T38" fmla="*/ 0 w 618"/>
                <a:gd name="T39" fmla="*/ 11 h 6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18"/>
                <a:gd name="T61" fmla="*/ 0 h 673"/>
                <a:gd name="T62" fmla="*/ 618 w 618"/>
                <a:gd name="T63" fmla="*/ 673 h 6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18" h="673">
                  <a:moveTo>
                    <a:pt x="0" y="468"/>
                  </a:moveTo>
                  <a:lnTo>
                    <a:pt x="26" y="418"/>
                  </a:lnTo>
                  <a:lnTo>
                    <a:pt x="56" y="450"/>
                  </a:lnTo>
                  <a:lnTo>
                    <a:pt x="248" y="435"/>
                  </a:lnTo>
                  <a:lnTo>
                    <a:pt x="208" y="0"/>
                  </a:lnTo>
                  <a:lnTo>
                    <a:pt x="279" y="0"/>
                  </a:lnTo>
                  <a:lnTo>
                    <a:pt x="583" y="236"/>
                  </a:lnTo>
                  <a:lnTo>
                    <a:pt x="585" y="275"/>
                  </a:lnTo>
                  <a:lnTo>
                    <a:pt x="617" y="271"/>
                  </a:lnTo>
                  <a:lnTo>
                    <a:pt x="618" y="409"/>
                  </a:lnTo>
                  <a:lnTo>
                    <a:pt x="591" y="439"/>
                  </a:lnTo>
                  <a:lnTo>
                    <a:pt x="467" y="458"/>
                  </a:lnTo>
                  <a:lnTo>
                    <a:pt x="310" y="537"/>
                  </a:lnTo>
                  <a:lnTo>
                    <a:pt x="261" y="665"/>
                  </a:lnTo>
                  <a:lnTo>
                    <a:pt x="223" y="649"/>
                  </a:lnTo>
                  <a:lnTo>
                    <a:pt x="155" y="673"/>
                  </a:lnTo>
                  <a:lnTo>
                    <a:pt x="117" y="566"/>
                  </a:lnTo>
                  <a:lnTo>
                    <a:pt x="53" y="592"/>
                  </a:lnTo>
                  <a:lnTo>
                    <a:pt x="26" y="569"/>
                  </a:lnTo>
                  <a:lnTo>
                    <a:pt x="0" y="46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45" name="Freeform 461">
              <a:extLst>
                <a:ext uri="{FF2B5EF4-FFF2-40B4-BE49-F238E27FC236}">
                  <a16:creationId xmlns:a16="http://schemas.microsoft.com/office/drawing/2014/main" id="{7BD1BEFD-AF2D-40BF-897F-A4FACC3ACA9B}"/>
                </a:ext>
              </a:extLst>
            </p:cNvPr>
            <p:cNvSpPr>
              <a:spLocks/>
            </p:cNvSpPr>
            <p:nvPr/>
          </p:nvSpPr>
          <p:spPr bwMode="auto">
            <a:xfrm>
              <a:off x="950704" y="3405971"/>
              <a:ext cx="224068" cy="260953"/>
            </a:xfrm>
            <a:custGeom>
              <a:avLst/>
              <a:gdLst>
                <a:gd name="T0" fmla="*/ 0 w 467"/>
                <a:gd name="T1" fmla="*/ 7 h 575"/>
                <a:gd name="T2" fmla="*/ 1 w 467"/>
                <a:gd name="T3" fmla="*/ 7 h 575"/>
                <a:gd name="T4" fmla="*/ 1 w 467"/>
                <a:gd name="T5" fmla="*/ 9 h 575"/>
                <a:gd name="T6" fmla="*/ 0 w 467"/>
                <a:gd name="T7" fmla="*/ 12 h 575"/>
                <a:gd name="T8" fmla="*/ 2 w 467"/>
                <a:gd name="T9" fmla="*/ 11 h 575"/>
                <a:gd name="T10" fmla="*/ 4 w 467"/>
                <a:gd name="T11" fmla="*/ 13 h 575"/>
                <a:gd name="T12" fmla="*/ 5 w 467"/>
                <a:gd name="T13" fmla="*/ 12 h 575"/>
                <a:gd name="T14" fmla="*/ 6 w 467"/>
                <a:gd name="T15" fmla="*/ 13 h 575"/>
                <a:gd name="T16" fmla="*/ 10 w 467"/>
                <a:gd name="T17" fmla="*/ 13 h 575"/>
                <a:gd name="T18" fmla="*/ 9 w 467"/>
                <a:gd name="T19" fmla="*/ 3 h 575"/>
                <a:gd name="T20" fmla="*/ 11 w 467"/>
                <a:gd name="T21" fmla="*/ 3 h 575"/>
                <a:gd name="T22" fmla="*/ 7 w 467"/>
                <a:gd name="T23" fmla="*/ 0 h 575"/>
                <a:gd name="T24" fmla="*/ 7 w 467"/>
                <a:gd name="T25" fmla="*/ 1 h 575"/>
                <a:gd name="T26" fmla="*/ 5 w 467"/>
                <a:gd name="T27" fmla="*/ 1 h 575"/>
                <a:gd name="T28" fmla="*/ 5 w 467"/>
                <a:gd name="T29" fmla="*/ 4 h 575"/>
                <a:gd name="T30" fmla="*/ 3 w 467"/>
                <a:gd name="T31" fmla="*/ 5 h 575"/>
                <a:gd name="T32" fmla="*/ 4 w 467"/>
                <a:gd name="T33" fmla="*/ 6 h 575"/>
                <a:gd name="T34" fmla="*/ 0 w 467"/>
                <a:gd name="T35" fmla="*/ 7 h 5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7"/>
                <a:gd name="T55" fmla="*/ 0 h 575"/>
                <a:gd name="T56" fmla="*/ 467 w 467"/>
                <a:gd name="T57" fmla="*/ 575 h 5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7" h="575">
                  <a:moveTo>
                    <a:pt x="0" y="288"/>
                  </a:moveTo>
                  <a:lnTo>
                    <a:pt x="30" y="320"/>
                  </a:lnTo>
                  <a:lnTo>
                    <a:pt x="36" y="408"/>
                  </a:lnTo>
                  <a:lnTo>
                    <a:pt x="13" y="515"/>
                  </a:lnTo>
                  <a:lnTo>
                    <a:pt x="101" y="492"/>
                  </a:lnTo>
                  <a:lnTo>
                    <a:pt x="188" y="575"/>
                  </a:lnTo>
                  <a:lnTo>
                    <a:pt x="214" y="525"/>
                  </a:lnTo>
                  <a:lnTo>
                    <a:pt x="244" y="557"/>
                  </a:lnTo>
                  <a:lnTo>
                    <a:pt x="436" y="542"/>
                  </a:lnTo>
                  <a:lnTo>
                    <a:pt x="396" y="107"/>
                  </a:lnTo>
                  <a:lnTo>
                    <a:pt x="467" y="107"/>
                  </a:lnTo>
                  <a:lnTo>
                    <a:pt x="322" y="0"/>
                  </a:lnTo>
                  <a:lnTo>
                    <a:pt x="317" y="58"/>
                  </a:lnTo>
                  <a:lnTo>
                    <a:pt x="197" y="54"/>
                  </a:lnTo>
                  <a:lnTo>
                    <a:pt x="196" y="176"/>
                  </a:lnTo>
                  <a:lnTo>
                    <a:pt x="152" y="199"/>
                  </a:lnTo>
                  <a:lnTo>
                    <a:pt x="156" y="270"/>
                  </a:lnTo>
                  <a:lnTo>
                    <a:pt x="0" y="28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46" name="Freeform 462">
              <a:extLst>
                <a:ext uri="{FF2B5EF4-FFF2-40B4-BE49-F238E27FC236}">
                  <a16:creationId xmlns:a16="http://schemas.microsoft.com/office/drawing/2014/main" id="{2FA5E57D-A36B-4B05-B179-2C67FA36BDBC}"/>
                </a:ext>
              </a:extLst>
            </p:cNvPr>
            <p:cNvSpPr>
              <a:spLocks/>
            </p:cNvSpPr>
            <p:nvPr/>
          </p:nvSpPr>
          <p:spPr bwMode="auto">
            <a:xfrm>
              <a:off x="1024832" y="3221394"/>
              <a:ext cx="213960" cy="176621"/>
            </a:xfrm>
            <a:custGeom>
              <a:avLst/>
              <a:gdLst>
                <a:gd name="T0" fmla="*/ 0 w 447"/>
                <a:gd name="T1" fmla="*/ 9 h 392"/>
                <a:gd name="T2" fmla="*/ 3 w 447"/>
                <a:gd name="T3" fmla="*/ 7 h 392"/>
                <a:gd name="T4" fmla="*/ 3 w 447"/>
                <a:gd name="T5" fmla="*/ 3 h 392"/>
                <a:gd name="T6" fmla="*/ 6 w 447"/>
                <a:gd name="T7" fmla="*/ 2 h 392"/>
                <a:gd name="T8" fmla="*/ 6 w 447"/>
                <a:gd name="T9" fmla="*/ 0 h 392"/>
                <a:gd name="T10" fmla="*/ 9 w 447"/>
                <a:gd name="T11" fmla="*/ 1 h 392"/>
                <a:gd name="T12" fmla="*/ 10 w 447"/>
                <a:gd name="T13" fmla="*/ 4 h 392"/>
                <a:gd name="T14" fmla="*/ 9 w 447"/>
                <a:gd name="T15" fmla="*/ 4 h 392"/>
                <a:gd name="T16" fmla="*/ 8 w 447"/>
                <a:gd name="T17" fmla="*/ 4 h 392"/>
                <a:gd name="T18" fmla="*/ 8 w 447"/>
                <a:gd name="T19" fmla="*/ 5 h 392"/>
                <a:gd name="T20" fmla="*/ 4 w 447"/>
                <a:gd name="T21" fmla="*/ 7 h 392"/>
                <a:gd name="T22" fmla="*/ 4 w 447"/>
                <a:gd name="T23" fmla="*/ 9 h 392"/>
                <a:gd name="T24" fmla="*/ 0 w 447"/>
                <a:gd name="T25" fmla="*/ 9 h 3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47"/>
                <a:gd name="T40" fmla="*/ 0 h 392"/>
                <a:gd name="T41" fmla="*/ 447 w 447"/>
                <a:gd name="T42" fmla="*/ 392 h 3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47" h="392">
                  <a:moveTo>
                    <a:pt x="0" y="387"/>
                  </a:moveTo>
                  <a:lnTo>
                    <a:pt x="109" y="311"/>
                  </a:lnTo>
                  <a:lnTo>
                    <a:pt x="149" y="157"/>
                  </a:lnTo>
                  <a:lnTo>
                    <a:pt x="242" y="77"/>
                  </a:lnTo>
                  <a:lnTo>
                    <a:pt x="273" y="0"/>
                  </a:lnTo>
                  <a:lnTo>
                    <a:pt x="409" y="26"/>
                  </a:lnTo>
                  <a:lnTo>
                    <a:pt x="447" y="172"/>
                  </a:lnTo>
                  <a:lnTo>
                    <a:pt x="387" y="175"/>
                  </a:lnTo>
                  <a:lnTo>
                    <a:pt x="352" y="192"/>
                  </a:lnTo>
                  <a:lnTo>
                    <a:pt x="359" y="230"/>
                  </a:lnTo>
                  <a:lnTo>
                    <a:pt x="184" y="317"/>
                  </a:lnTo>
                  <a:lnTo>
                    <a:pt x="163" y="392"/>
                  </a:lnTo>
                  <a:lnTo>
                    <a:pt x="0" y="38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47" name="Freeform 463">
              <a:extLst>
                <a:ext uri="{FF2B5EF4-FFF2-40B4-BE49-F238E27FC236}">
                  <a16:creationId xmlns:a16="http://schemas.microsoft.com/office/drawing/2014/main" id="{0607B5F0-E8FD-42BA-9800-7406D6C5E449}"/>
                </a:ext>
              </a:extLst>
            </p:cNvPr>
            <p:cNvSpPr>
              <a:spLocks/>
            </p:cNvSpPr>
            <p:nvPr/>
          </p:nvSpPr>
          <p:spPr bwMode="auto">
            <a:xfrm>
              <a:off x="1813283" y="4172919"/>
              <a:ext cx="192058" cy="335739"/>
            </a:xfrm>
            <a:custGeom>
              <a:avLst/>
              <a:gdLst>
                <a:gd name="T0" fmla="*/ 0 w 398"/>
                <a:gd name="T1" fmla="*/ 5 h 739"/>
                <a:gd name="T2" fmla="*/ 0 w 398"/>
                <a:gd name="T3" fmla="*/ 5 h 739"/>
                <a:gd name="T4" fmla="*/ 2 w 398"/>
                <a:gd name="T5" fmla="*/ 6 h 739"/>
                <a:gd name="T6" fmla="*/ 3 w 398"/>
                <a:gd name="T7" fmla="*/ 7 h 739"/>
                <a:gd name="T8" fmla="*/ 3 w 398"/>
                <a:gd name="T9" fmla="*/ 10 h 739"/>
                <a:gd name="T10" fmla="*/ 1 w 398"/>
                <a:gd name="T11" fmla="*/ 13 h 739"/>
                <a:gd name="T12" fmla="*/ 2 w 398"/>
                <a:gd name="T13" fmla="*/ 16 h 739"/>
                <a:gd name="T14" fmla="*/ 2 w 398"/>
                <a:gd name="T15" fmla="*/ 17 h 739"/>
                <a:gd name="T16" fmla="*/ 3 w 398"/>
                <a:gd name="T17" fmla="*/ 17 h 739"/>
                <a:gd name="T18" fmla="*/ 3 w 398"/>
                <a:gd name="T19" fmla="*/ 16 h 739"/>
                <a:gd name="T20" fmla="*/ 5 w 398"/>
                <a:gd name="T21" fmla="*/ 15 h 739"/>
                <a:gd name="T22" fmla="*/ 4 w 398"/>
                <a:gd name="T23" fmla="*/ 10 h 739"/>
                <a:gd name="T24" fmla="*/ 9 w 398"/>
                <a:gd name="T25" fmla="*/ 5 h 739"/>
                <a:gd name="T26" fmla="*/ 9 w 398"/>
                <a:gd name="T27" fmla="*/ 0 h 739"/>
                <a:gd name="T28" fmla="*/ 8 w 398"/>
                <a:gd name="T29" fmla="*/ 1 h 739"/>
                <a:gd name="T30" fmla="*/ 4 w 398"/>
                <a:gd name="T31" fmla="*/ 1 h 739"/>
                <a:gd name="T32" fmla="*/ 4 w 398"/>
                <a:gd name="T33" fmla="*/ 3 h 739"/>
                <a:gd name="T34" fmla="*/ 5 w 398"/>
                <a:gd name="T35" fmla="*/ 5 h 739"/>
                <a:gd name="T36" fmla="*/ 5 w 398"/>
                <a:gd name="T37" fmla="*/ 7 h 739"/>
                <a:gd name="T38" fmla="*/ 4 w 398"/>
                <a:gd name="T39" fmla="*/ 6 h 739"/>
                <a:gd name="T40" fmla="*/ 4 w 398"/>
                <a:gd name="T41" fmla="*/ 4 h 739"/>
                <a:gd name="T42" fmla="*/ 3 w 398"/>
                <a:gd name="T43" fmla="*/ 4 h 739"/>
                <a:gd name="T44" fmla="*/ 0 w 398"/>
                <a:gd name="T45" fmla="*/ 5 h 73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98"/>
                <a:gd name="T70" fmla="*/ 0 h 739"/>
                <a:gd name="T71" fmla="*/ 398 w 398"/>
                <a:gd name="T72" fmla="*/ 739 h 73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98" h="739">
                  <a:moveTo>
                    <a:pt x="0" y="206"/>
                  </a:moveTo>
                  <a:lnTo>
                    <a:pt x="8" y="230"/>
                  </a:lnTo>
                  <a:lnTo>
                    <a:pt x="102" y="263"/>
                  </a:lnTo>
                  <a:lnTo>
                    <a:pt x="113" y="310"/>
                  </a:lnTo>
                  <a:lnTo>
                    <a:pt x="105" y="428"/>
                  </a:lnTo>
                  <a:lnTo>
                    <a:pt x="57" y="549"/>
                  </a:lnTo>
                  <a:lnTo>
                    <a:pt x="73" y="693"/>
                  </a:lnTo>
                  <a:lnTo>
                    <a:pt x="77" y="739"/>
                  </a:lnTo>
                  <a:lnTo>
                    <a:pt x="104" y="739"/>
                  </a:lnTo>
                  <a:lnTo>
                    <a:pt x="104" y="689"/>
                  </a:lnTo>
                  <a:lnTo>
                    <a:pt x="205" y="622"/>
                  </a:lnTo>
                  <a:lnTo>
                    <a:pt x="175" y="428"/>
                  </a:lnTo>
                  <a:lnTo>
                    <a:pt x="396" y="229"/>
                  </a:lnTo>
                  <a:lnTo>
                    <a:pt x="398" y="0"/>
                  </a:lnTo>
                  <a:lnTo>
                    <a:pt x="342" y="39"/>
                  </a:lnTo>
                  <a:lnTo>
                    <a:pt x="188" y="52"/>
                  </a:lnTo>
                  <a:lnTo>
                    <a:pt x="187" y="134"/>
                  </a:lnTo>
                  <a:lnTo>
                    <a:pt x="227" y="200"/>
                  </a:lnTo>
                  <a:lnTo>
                    <a:pt x="203" y="298"/>
                  </a:lnTo>
                  <a:lnTo>
                    <a:pt x="164" y="244"/>
                  </a:lnTo>
                  <a:lnTo>
                    <a:pt x="167" y="180"/>
                  </a:lnTo>
                  <a:lnTo>
                    <a:pt x="119" y="161"/>
                  </a:lnTo>
                  <a:lnTo>
                    <a:pt x="0" y="20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48" name="Freeform 464">
              <a:extLst>
                <a:ext uri="{FF2B5EF4-FFF2-40B4-BE49-F238E27FC236}">
                  <a16:creationId xmlns:a16="http://schemas.microsoft.com/office/drawing/2014/main" id="{5A90D621-5823-404C-91F7-B77A3071A907}"/>
                </a:ext>
              </a:extLst>
            </p:cNvPr>
            <p:cNvSpPr>
              <a:spLocks/>
            </p:cNvSpPr>
            <p:nvPr/>
          </p:nvSpPr>
          <p:spPr bwMode="auto">
            <a:xfrm>
              <a:off x="1265748" y="3487121"/>
              <a:ext cx="291457" cy="241859"/>
            </a:xfrm>
            <a:custGeom>
              <a:avLst/>
              <a:gdLst>
                <a:gd name="T0" fmla="*/ 0 w 607"/>
                <a:gd name="T1" fmla="*/ 9 h 535"/>
                <a:gd name="T2" fmla="*/ 0 w 607"/>
                <a:gd name="T3" fmla="*/ 10 h 535"/>
                <a:gd name="T4" fmla="*/ 2 w 607"/>
                <a:gd name="T5" fmla="*/ 12 h 535"/>
                <a:gd name="T6" fmla="*/ 2 w 607"/>
                <a:gd name="T7" fmla="*/ 12 h 535"/>
                <a:gd name="T8" fmla="*/ 3 w 607"/>
                <a:gd name="T9" fmla="*/ 12 h 535"/>
                <a:gd name="T10" fmla="*/ 4 w 607"/>
                <a:gd name="T11" fmla="*/ 10 h 535"/>
                <a:gd name="T12" fmla="*/ 8 w 607"/>
                <a:gd name="T13" fmla="*/ 11 h 535"/>
                <a:gd name="T14" fmla="*/ 11 w 607"/>
                <a:gd name="T15" fmla="*/ 10 h 535"/>
                <a:gd name="T16" fmla="*/ 12 w 607"/>
                <a:gd name="T17" fmla="*/ 10 h 535"/>
                <a:gd name="T18" fmla="*/ 13 w 607"/>
                <a:gd name="T19" fmla="*/ 7 h 535"/>
                <a:gd name="T20" fmla="*/ 14 w 607"/>
                <a:gd name="T21" fmla="*/ 3 h 535"/>
                <a:gd name="T22" fmla="*/ 13 w 607"/>
                <a:gd name="T23" fmla="*/ 2 h 535"/>
                <a:gd name="T24" fmla="*/ 13 w 607"/>
                <a:gd name="T25" fmla="*/ 1 h 535"/>
                <a:gd name="T26" fmla="*/ 10 w 607"/>
                <a:gd name="T27" fmla="*/ 0 h 535"/>
                <a:gd name="T28" fmla="*/ 5 w 607"/>
                <a:gd name="T29" fmla="*/ 4 h 535"/>
                <a:gd name="T30" fmla="*/ 3 w 607"/>
                <a:gd name="T31" fmla="*/ 5 h 535"/>
                <a:gd name="T32" fmla="*/ 3 w 607"/>
                <a:gd name="T33" fmla="*/ 8 h 535"/>
                <a:gd name="T34" fmla="*/ 3 w 607"/>
                <a:gd name="T35" fmla="*/ 9 h 535"/>
                <a:gd name="T36" fmla="*/ 0 w 607"/>
                <a:gd name="T37" fmla="*/ 9 h 5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07"/>
                <a:gd name="T58" fmla="*/ 0 h 535"/>
                <a:gd name="T59" fmla="*/ 607 w 607"/>
                <a:gd name="T60" fmla="*/ 535 h 5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07" h="535">
                  <a:moveTo>
                    <a:pt x="0" y="389"/>
                  </a:moveTo>
                  <a:lnTo>
                    <a:pt x="8" y="431"/>
                  </a:lnTo>
                  <a:lnTo>
                    <a:pt x="79" y="524"/>
                  </a:lnTo>
                  <a:lnTo>
                    <a:pt x="100" y="505"/>
                  </a:lnTo>
                  <a:lnTo>
                    <a:pt x="129" y="535"/>
                  </a:lnTo>
                  <a:lnTo>
                    <a:pt x="178" y="442"/>
                  </a:lnTo>
                  <a:lnTo>
                    <a:pt x="349" y="489"/>
                  </a:lnTo>
                  <a:lnTo>
                    <a:pt x="498" y="440"/>
                  </a:lnTo>
                  <a:lnTo>
                    <a:pt x="504" y="418"/>
                  </a:lnTo>
                  <a:lnTo>
                    <a:pt x="579" y="300"/>
                  </a:lnTo>
                  <a:lnTo>
                    <a:pt x="607" y="142"/>
                  </a:lnTo>
                  <a:lnTo>
                    <a:pt x="568" y="92"/>
                  </a:lnTo>
                  <a:lnTo>
                    <a:pt x="568" y="23"/>
                  </a:lnTo>
                  <a:lnTo>
                    <a:pt x="438" y="0"/>
                  </a:lnTo>
                  <a:lnTo>
                    <a:pt x="209" y="185"/>
                  </a:lnTo>
                  <a:lnTo>
                    <a:pt x="150" y="202"/>
                  </a:lnTo>
                  <a:lnTo>
                    <a:pt x="151" y="340"/>
                  </a:lnTo>
                  <a:lnTo>
                    <a:pt x="124" y="370"/>
                  </a:lnTo>
                  <a:lnTo>
                    <a:pt x="0" y="38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49" name="Freeform 465">
              <a:extLst>
                <a:ext uri="{FF2B5EF4-FFF2-40B4-BE49-F238E27FC236}">
                  <a16:creationId xmlns:a16="http://schemas.microsoft.com/office/drawing/2014/main" id="{8CD92335-26B2-48B4-B19C-E9AA6BFCFFBB}"/>
                </a:ext>
              </a:extLst>
            </p:cNvPr>
            <p:cNvSpPr>
              <a:spLocks/>
            </p:cNvSpPr>
            <p:nvPr/>
          </p:nvSpPr>
          <p:spPr bwMode="auto">
            <a:xfrm>
              <a:off x="1312920" y="3684427"/>
              <a:ext cx="213960" cy="195715"/>
            </a:xfrm>
            <a:custGeom>
              <a:avLst/>
              <a:gdLst>
                <a:gd name="T0" fmla="*/ 0 w 445"/>
                <a:gd name="T1" fmla="*/ 8 h 429"/>
                <a:gd name="T2" fmla="*/ 1 w 445"/>
                <a:gd name="T3" fmla="*/ 2 h 429"/>
                <a:gd name="T4" fmla="*/ 2 w 445"/>
                <a:gd name="T5" fmla="*/ 0 h 429"/>
                <a:gd name="T6" fmla="*/ 6 w 445"/>
                <a:gd name="T7" fmla="*/ 1 h 429"/>
                <a:gd name="T8" fmla="*/ 9 w 445"/>
                <a:gd name="T9" fmla="*/ 0 h 429"/>
                <a:gd name="T10" fmla="*/ 10 w 445"/>
                <a:gd name="T11" fmla="*/ 1 h 429"/>
                <a:gd name="T12" fmla="*/ 10 w 445"/>
                <a:gd name="T13" fmla="*/ 2 h 429"/>
                <a:gd name="T14" fmla="*/ 9 w 445"/>
                <a:gd name="T15" fmla="*/ 3 h 429"/>
                <a:gd name="T16" fmla="*/ 7 w 445"/>
                <a:gd name="T17" fmla="*/ 8 h 429"/>
                <a:gd name="T18" fmla="*/ 6 w 445"/>
                <a:gd name="T19" fmla="*/ 7 h 429"/>
                <a:gd name="T20" fmla="*/ 5 w 445"/>
                <a:gd name="T21" fmla="*/ 9 h 429"/>
                <a:gd name="T22" fmla="*/ 3 w 445"/>
                <a:gd name="T23" fmla="*/ 10 h 429"/>
                <a:gd name="T24" fmla="*/ 2 w 445"/>
                <a:gd name="T25" fmla="*/ 8 h 429"/>
                <a:gd name="T26" fmla="*/ 0 w 445"/>
                <a:gd name="T27" fmla="*/ 8 h 42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5"/>
                <a:gd name="T43" fmla="*/ 0 h 429"/>
                <a:gd name="T44" fmla="*/ 445 w 445"/>
                <a:gd name="T45" fmla="*/ 429 h 42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5" h="429">
                  <a:moveTo>
                    <a:pt x="0" y="335"/>
                  </a:moveTo>
                  <a:lnTo>
                    <a:pt x="29" y="95"/>
                  </a:lnTo>
                  <a:lnTo>
                    <a:pt x="78" y="2"/>
                  </a:lnTo>
                  <a:lnTo>
                    <a:pt x="249" y="49"/>
                  </a:lnTo>
                  <a:lnTo>
                    <a:pt x="398" y="0"/>
                  </a:lnTo>
                  <a:lnTo>
                    <a:pt x="428" y="57"/>
                  </a:lnTo>
                  <a:lnTo>
                    <a:pt x="445" y="95"/>
                  </a:lnTo>
                  <a:lnTo>
                    <a:pt x="406" y="130"/>
                  </a:lnTo>
                  <a:lnTo>
                    <a:pt x="323" y="324"/>
                  </a:lnTo>
                  <a:lnTo>
                    <a:pt x="252" y="312"/>
                  </a:lnTo>
                  <a:lnTo>
                    <a:pt x="214" y="404"/>
                  </a:lnTo>
                  <a:lnTo>
                    <a:pt x="128" y="429"/>
                  </a:lnTo>
                  <a:lnTo>
                    <a:pt x="78" y="347"/>
                  </a:lnTo>
                  <a:lnTo>
                    <a:pt x="0" y="33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50" name="Freeform 466">
              <a:extLst>
                <a:ext uri="{FF2B5EF4-FFF2-40B4-BE49-F238E27FC236}">
                  <a16:creationId xmlns:a16="http://schemas.microsoft.com/office/drawing/2014/main" id="{07D48265-065E-4684-98A1-55F0F1DC72C5}"/>
                </a:ext>
              </a:extLst>
            </p:cNvPr>
            <p:cNvSpPr>
              <a:spLocks/>
            </p:cNvSpPr>
            <p:nvPr/>
          </p:nvSpPr>
          <p:spPr bwMode="auto">
            <a:xfrm>
              <a:off x="954074" y="3708295"/>
              <a:ext cx="55596" cy="36597"/>
            </a:xfrm>
            <a:custGeom>
              <a:avLst/>
              <a:gdLst>
                <a:gd name="T0" fmla="*/ 0 w 117"/>
                <a:gd name="T1" fmla="*/ 0 h 79"/>
                <a:gd name="T2" fmla="*/ 1 w 117"/>
                <a:gd name="T3" fmla="*/ 1 h 79"/>
                <a:gd name="T4" fmla="*/ 2 w 117"/>
                <a:gd name="T5" fmla="*/ 1 h 79"/>
                <a:gd name="T6" fmla="*/ 1 w 117"/>
                <a:gd name="T7" fmla="*/ 1 h 79"/>
                <a:gd name="T8" fmla="*/ 1 w 117"/>
                <a:gd name="T9" fmla="*/ 2 h 79"/>
                <a:gd name="T10" fmla="*/ 3 w 117"/>
                <a:gd name="T11" fmla="*/ 1 h 79"/>
                <a:gd name="T12" fmla="*/ 3 w 117"/>
                <a:gd name="T13" fmla="*/ 0 h 79"/>
                <a:gd name="T14" fmla="*/ 0 w 117"/>
                <a:gd name="T15" fmla="*/ 0 h 79"/>
                <a:gd name="T16" fmla="*/ 0 60000 65536"/>
                <a:gd name="T17" fmla="*/ 0 60000 65536"/>
                <a:gd name="T18" fmla="*/ 0 60000 65536"/>
                <a:gd name="T19" fmla="*/ 0 60000 65536"/>
                <a:gd name="T20" fmla="*/ 0 60000 65536"/>
                <a:gd name="T21" fmla="*/ 0 60000 65536"/>
                <a:gd name="T22" fmla="*/ 0 60000 65536"/>
                <a:gd name="T23" fmla="*/ 0 60000 65536"/>
                <a:gd name="T24" fmla="*/ 0 w 117"/>
                <a:gd name="T25" fmla="*/ 0 h 79"/>
                <a:gd name="T26" fmla="*/ 117 w 117"/>
                <a:gd name="T27" fmla="*/ 79 h 7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7" h="79">
                  <a:moveTo>
                    <a:pt x="0" y="9"/>
                  </a:moveTo>
                  <a:lnTo>
                    <a:pt x="38" y="44"/>
                  </a:lnTo>
                  <a:lnTo>
                    <a:pt x="72" y="33"/>
                  </a:lnTo>
                  <a:lnTo>
                    <a:pt x="54" y="44"/>
                  </a:lnTo>
                  <a:lnTo>
                    <a:pt x="68" y="79"/>
                  </a:lnTo>
                  <a:lnTo>
                    <a:pt x="114" y="44"/>
                  </a:lnTo>
                  <a:lnTo>
                    <a:pt x="117" y="0"/>
                  </a:lnTo>
                  <a:lnTo>
                    <a:pt x="0" y="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51" name="Freeform 467">
              <a:extLst>
                <a:ext uri="{FF2B5EF4-FFF2-40B4-BE49-F238E27FC236}">
                  <a16:creationId xmlns:a16="http://schemas.microsoft.com/office/drawing/2014/main" id="{DE9972A0-952B-4CA2-8F9C-35530C37C38E}"/>
                </a:ext>
              </a:extLst>
            </p:cNvPr>
            <p:cNvSpPr>
              <a:spLocks/>
            </p:cNvSpPr>
            <p:nvPr/>
          </p:nvSpPr>
          <p:spPr bwMode="auto">
            <a:xfrm>
              <a:off x="2194030" y="3429839"/>
              <a:ext cx="10108" cy="35006"/>
            </a:xfrm>
            <a:custGeom>
              <a:avLst/>
              <a:gdLst>
                <a:gd name="T0" fmla="*/ 0 w 22"/>
                <a:gd name="T1" fmla="*/ 1 h 74"/>
                <a:gd name="T2" fmla="*/ 0 w 22"/>
                <a:gd name="T3" fmla="*/ 2 h 74"/>
                <a:gd name="T4" fmla="*/ 1 w 22"/>
                <a:gd name="T5" fmla="*/ 2 h 74"/>
                <a:gd name="T6" fmla="*/ 0 w 22"/>
                <a:gd name="T7" fmla="*/ 0 h 74"/>
                <a:gd name="T8" fmla="*/ 0 w 22"/>
                <a:gd name="T9" fmla="*/ 1 h 74"/>
                <a:gd name="T10" fmla="*/ 0 60000 65536"/>
                <a:gd name="T11" fmla="*/ 0 60000 65536"/>
                <a:gd name="T12" fmla="*/ 0 60000 65536"/>
                <a:gd name="T13" fmla="*/ 0 60000 65536"/>
                <a:gd name="T14" fmla="*/ 0 60000 65536"/>
                <a:gd name="T15" fmla="*/ 0 w 22"/>
                <a:gd name="T16" fmla="*/ 0 h 74"/>
                <a:gd name="T17" fmla="*/ 22 w 22"/>
                <a:gd name="T18" fmla="*/ 74 h 74"/>
              </a:gdLst>
              <a:ahLst/>
              <a:cxnLst>
                <a:cxn ang="T10">
                  <a:pos x="T0" y="T1"/>
                </a:cxn>
                <a:cxn ang="T11">
                  <a:pos x="T2" y="T3"/>
                </a:cxn>
                <a:cxn ang="T12">
                  <a:pos x="T4" y="T5"/>
                </a:cxn>
                <a:cxn ang="T13">
                  <a:pos x="T6" y="T7"/>
                </a:cxn>
                <a:cxn ang="T14">
                  <a:pos x="T8" y="T9"/>
                </a:cxn>
              </a:cxnLst>
              <a:rect l="T15" t="T16" r="T17" b="T18"/>
              <a:pathLst>
                <a:path w="22" h="74">
                  <a:moveTo>
                    <a:pt x="0" y="61"/>
                  </a:moveTo>
                  <a:lnTo>
                    <a:pt x="10" y="74"/>
                  </a:lnTo>
                  <a:lnTo>
                    <a:pt x="22" y="70"/>
                  </a:lnTo>
                  <a:lnTo>
                    <a:pt x="12" y="0"/>
                  </a:lnTo>
                  <a:lnTo>
                    <a:pt x="0" y="6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52" name="Freeform 468">
              <a:extLst>
                <a:ext uri="{FF2B5EF4-FFF2-40B4-BE49-F238E27FC236}">
                  <a16:creationId xmlns:a16="http://schemas.microsoft.com/office/drawing/2014/main" id="{B7796D0E-3145-4E22-9208-BFBDB5FD2A7F}"/>
                </a:ext>
              </a:extLst>
            </p:cNvPr>
            <p:cNvSpPr>
              <a:spLocks/>
            </p:cNvSpPr>
            <p:nvPr/>
          </p:nvSpPr>
          <p:spPr bwMode="auto">
            <a:xfrm>
              <a:off x="1794751" y="3983569"/>
              <a:ext cx="32010" cy="33415"/>
            </a:xfrm>
            <a:custGeom>
              <a:avLst/>
              <a:gdLst>
                <a:gd name="T0" fmla="*/ 0 w 66"/>
                <a:gd name="T1" fmla="*/ 2 h 72"/>
                <a:gd name="T2" fmla="*/ 1 w 66"/>
                <a:gd name="T3" fmla="*/ 0 h 72"/>
                <a:gd name="T4" fmla="*/ 1 w 66"/>
                <a:gd name="T5" fmla="*/ 0 h 72"/>
                <a:gd name="T6" fmla="*/ 1 w 66"/>
                <a:gd name="T7" fmla="*/ 1 h 72"/>
                <a:gd name="T8" fmla="*/ 0 w 66"/>
                <a:gd name="T9" fmla="*/ 2 h 72"/>
                <a:gd name="T10" fmla="*/ 0 60000 65536"/>
                <a:gd name="T11" fmla="*/ 0 60000 65536"/>
                <a:gd name="T12" fmla="*/ 0 60000 65536"/>
                <a:gd name="T13" fmla="*/ 0 60000 65536"/>
                <a:gd name="T14" fmla="*/ 0 60000 65536"/>
                <a:gd name="T15" fmla="*/ 0 w 66"/>
                <a:gd name="T16" fmla="*/ 0 h 72"/>
                <a:gd name="T17" fmla="*/ 66 w 66"/>
                <a:gd name="T18" fmla="*/ 72 h 72"/>
              </a:gdLst>
              <a:ahLst/>
              <a:cxnLst>
                <a:cxn ang="T10">
                  <a:pos x="T0" y="T1"/>
                </a:cxn>
                <a:cxn ang="T11">
                  <a:pos x="T2" y="T3"/>
                </a:cxn>
                <a:cxn ang="T12">
                  <a:pos x="T4" y="T5"/>
                </a:cxn>
                <a:cxn ang="T13">
                  <a:pos x="T6" y="T7"/>
                </a:cxn>
                <a:cxn ang="T14">
                  <a:pos x="T8" y="T9"/>
                </a:cxn>
              </a:cxnLst>
              <a:rect l="T15" t="T16" r="T17" b="T18"/>
              <a:pathLst>
                <a:path w="66" h="72">
                  <a:moveTo>
                    <a:pt x="0" y="72"/>
                  </a:moveTo>
                  <a:lnTo>
                    <a:pt x="29" y="12"/>
                  </a:lnTo>
                  <a:lnTo>
                    <a:pt x="56" y="0"/>
                  </a:lnTo>
                  <a:lnTo>
                    <a:pt x="66" y="57"/>
                  </a:lnTo>
                  <a:lnTo>
                    <a:pt x="0" y="7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53" name="Freeform 469">
              <a:extLst>
                <a:ext uri="{FF2B5EF4-FFF2-40B4-BE49-F238E27FC236}">
                  <a16:creationId xmlns:a16="http://schemas.microsoft.com/office/drawing/2014/main" id="{5D4693A1-EA87-44FB-AFEF-35AF1B513ACF}"/>
                </a:ext>
              </a:extLst>
            </p:cNvPr>
            <p:cNvSpPr>
              <a:spLocks/>
            </p:cNvSpPr>
            <p:nvPr/>
          </p:nvSpPr>
          <p:spPr bwMode="auto">
            <a:xfrm>
              <a:off x="940596" y="3628736"/>
              <a:ext cx="112876" cy="82741"/>
            </a:xfrm>
            <a:custGeom>
              <a:avLst/>
              <a:gdLst>
                <a:gd name="T0" fmla="*/ 0 w 233"/>
                <a:gd name="T1" fmla="*/ 2 h 184"/>
                <a:gd name="T2" fmla="*/ 1 w 233"/>
                <a:gd name="T3" fmla="*/ 3 h 184"/>
                <a:gd name="T4" fmla="*/ 3 w 233"/>
                <a:gd name="T5" fmla="*/ 3 h 184"/>
                <a:gd name="T6" fmla="*/ 1 w 233"/>
                <a:gd name="T7" fmla="*/ 4 h 184"/>
                <a:gd name="T8" fmla="*/ 1 w 233"/>
                <a:gd name="T9" fmla="*/ 4 h 184"/>
                <a:gd name="T10" fmla="*/ 3 w 233"/>
                <a:gd name="T11" fmla="*/ 4 h 184"/>
                <a:gd name="T12" fmla="*/ 5 w 233"/>
                <a:gd name="T13" fmla="*/ 4 h 184"/>
                <a:gd name="T14" fmla="*/ 5 w 233"/>
                <a:gd name="T15" fmla="*/ 2 h 184"/>
                <a:gd name="T16" fmla="*/ 3 w 233"/>
                <a:gd name="T17" fmla="*/ 0 h 184"/>
                <a:gd name="T18" fmla="*/ 1 w 233"/>
                <a:gd name="T19" fmla="*/ 1 h 184"/>
                <a:gd name="T20" fmla="*/ 0 w 233"/>
                <a:gd name="T21" fmla="*/ 2 h 1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3"/>
                <a:gd name="T34" fmla="*/ 0 h 184"/>
                <a:gd name="T35" fmla="*/ 233 w 233"/>
                <a:gd name="T36" fmla="*/ 184 h 1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3" h="184">
                  <a:moveTo>
                    <a:pt x="0" y="83"/>
                  </a:moveTo>
                  <a:lnTo>
                    <a:pt x="32" y="134"/>
                  </a:lnTo>
                  <a:lnTo>
                    <a:pt x="139" y="143"/>
                  </a:lnTo>
                  <a:lnTo>
                    <a:pt x="25" y="160"/>
                  </a:lnTo>
                  <a:lnTo>
                    <a:pt x="25" y="184"/>
                  </a:lnTo>
                  <a:lnTo>
                    <a:pt x="142" y="175"/>
                  </a:lnTo>
                  <a:lnTo>
                    <a:pt x="233" y="184"/>
                  </a:lnTo>
                  <a:lnTo>
                    <a:pt x="207" y="83"/>
                  </a:lnTo>
                  <a:lnTo>
                    <a:pt x="120" y="0"/>
                  </a:lnTo>
                  <a:lnTo>
                    <a:pt x="32" y="23"/>
                  </a:lnTo>
                  <a:lnTo>
                    <a:pt x="0" y="8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54" name="Freeform 470">
              <a:extLst>
                <a:ext uri="{FF2B5EF4-FFF2-40B4-BE49-F238E27FC236}">
                  <a16:creationId xmlns:a16="http://schemas.microsoft.com/office/drawing/2014/main" id="{E5B84412-F0BA-417B-AB7E-8119710327AC}"/>
                </a:ext>
              </a:extLst>
            </p:cNvPr>
            <p:cNvSpPr>
              <a:spLocks/>
            </p:cNvSpPr>
            <p:nvPr/>
          </p:nvSpPr>
          <p:spPr bwMode="auto">
            <a:xfrm>
              <a:off x="1019778" y="3765577"/>
              <a:ext cx="57281" cy="58874"/>
            </a:xfrm>
            <a:custGeom>
              <a:avLst/>
              <a:gdLst>
                <a:gd name="T0" fmla="*/ 0 w 116"/>
                <a:gd name="T1" fmla="*/ 1 h 133"/>
                <a:gd name="T2" fmla="*/ 0 w 116"/>
                <a:gd name="T3" fmla="*/ 2 h 133"/>
                <a:gd name="T4" fmla="*/ 2 w 116"/>
                <a:gd name="T5" fmla="*/ 3 h 133"/>
                <a:gd name="T6" fmla="*/ 3 w 116"/>
                <a:gd name="T7" fmla="*/ 1 h 133"/>
                <a:gd name="T8" fmla="*/ 2 w 116"/>
                <a:gd name="T9" fmla="*/ 0 h 133"/>
                <a:gd name="T10" fmla="*/ 0 w 116"/>
                <a:gd name="T11" fmla="*/ 1 h 133"/>
                <a:gd name="T12" fmla="*/ 0 60000 65536"/>
                <a:gd name="T13" fmla="*/ 0 60000 65536"/>
                <a:gd name="T14" fmla="*/ 0 60000 65536"/>
                <a:gd name="T15" fmla="*/ 0 60000 65536"/>
                <a:gd name="T16" fmla="*/ 0 60000 65536"/>
                <a:gd name="T17" fmla="*/ 0 60000 65536"/>
                <a:gd name="T18" fmla="*/ 0 w 116"/>
                <a:gd name="T19" fmla="*/ 0 h 133"/>
                <a:gd name="T20" fmla="*/ 116 w 116"/>
                <a:gd name="T21" fmla="*/ 133 h 133"/>
              </a:gdLst>
              <a:ahLst/>
              <a:cxnLst>
                <a:cxn ang="T12">
                  <a:pos x="T0" y="T1"/>
                </a:cxn>
                <a:cxn ang="T13">
                  <a:pos x="T2" y="T3"/>
                </a:cxn>
                <a:cxn ang="T14">
                  <a:pos x="T4" y="T5"/>
                </a:cxn>
                <a:cxn ang="T15">
                  <a:pos x="T6" y="T7"/>
                </a:cxn>
                <a:cxn ang="T16">
                  <a:pos x="T8" y="T9"/>
                </a:cxn>
                <a:cxn ang="T17">
                  <a:pos x="T10" y="T11"/>
                </a:cxn>
              </a:cxnLst>
              <a:rect l="T18" t="T19" r="T20" b="T21"/>
              <a:pathLst>
                <a:path w="116" h="133">
                  <a:moveTo>
                    <a:pt x="0" y="37"/>
                  </a:moveTo>
                  <a:lnTo>
                    <a:pt x="11" y="89"/>
                  </a:lnTo>
                  <a:lnTo>
                    <a:pt x="67" y="133"/>
                  </a:lnTo>
                  <a:lnTo>
                    <a:pt x="116" y="66"/>
                  </a:lnTo>
                  <a:lnTo>
                    <a:pt x="76" y="0"/>
                  </a:lnTo>
                  <a:lnTo>
                    <a:pt x="0" y="3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55" name="Freeform 471">
              <a:extLst>
                <a:ext uri="{FF2B5EF4-FFF2-40B4-BE49-F238E27FC236}">
                  <a16:creationId xmlns:a16="http://schemas.microsoft.com/office/drawing/2014/main" id="{790AA59B-C978-4659-8040-660FEBBCE957}"/>
                </a:ext>
              </a:extLst>
            </p:cNvPr>
            <p:cNvSpPr>
              <a:spLocks/>
            </p:cNvSpPr>
            <p:nvPr/>
          </p:nvSpPr>
          <p:spPr bwMode="auto">
            <a:xfrm>
              <a:off x="2015449" y="3724207"/>
              <a:ext cx="187004" cy="273683"/>
            </a:xfrm>
            <a:custGeom>
              <a:avLst/>
              <a:gdLst>
                <a:gd name="T0" fmla="*/ 0 w 390"/>
                <a:gd name="T1" fmla="*/ 13 h 602"/>
                <a:gd name="T2" fmla="*/ 0 w 390"/>
                <a:gd name="T3" fmla="*/ 9 h 602"/>
                <a:gd name="T4" fmla="*/ 1 w 390"/>
                <a:gd name="T5" fmla="*/ 8 h 602"/>
                <a:gd name="T6" fmla="*/ 3 w 390"/>
                <a:gd name="T7" fmla="*/ 7 h 602"/>
                <a:gd name="T8" fmla="*/ 6 w 390"/>
                <a:gd name="T9" fmla="*/ 4 h 602"/>
                <a:gd name="T10" fmla="*/ 3 w 390"/>
                <a:gd name="T11" fmla="*/ 3 h 602"/>
                <a:gd name="T12" fmla="*/ 2 w 390"/>
                <a:gd name="T13" fmla="*/ 1 h 602"/>
                <a:gd name="T14" fmla="*/ 2 w 390"/>
                <a:gd name="T15" fmla="*/ 1 h 602"/>
                <a:gd name="T16" fmla="*/ 3 w 390"/>
                <a:gd name="T17" fmla="*/ 2 h 602"/>
                <a:gd name="T18" fmla="*/ 9 w 390"/>
                <a:gd name="T19" fmla="*/ 0 h 602"/>
                <a:gd name="T20" fmla="*/ 9 w 390"/>
                <a:gd name="T21" fmla="*/ 2 h 602"/>
                <a:gd name="T22" fmla="*/ 6 w 390"/>
                <a:gd name="T23" fmla="*/ 8 h 602"/>
                <a:gd name="T24" fmla="*/ 1 w 390"/>
                <a:gd name="T25" fmla="*/ 14 h 602"/>
                <a:gd name="T26" fmla="*/ 0 w 390"/>
                <a:gd name="T27" fmla="*/ 13 h 6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0"/>
                <a:gd name="T43" fmla="*/ 0 h 602"/>
                <a:gd name="T44" fmla="*/ 390 w 390"/>
                <a:gd name="T45" fmla="*/ 602 h 6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0" h="602">
                  <a:moveTo>
                    <a:pt x="0" y="565"/>
                  </a:moveTo>
                  <a:lnTo>
                    <a:pt x="0" y="403"/>
                  </a:lnTo>
                  <a:lnTo>
                    <a:pt x="32" y="354"/>
                  </a:lnTo>
                  <a:lnTo>
                    <a:pt x="151" y="305"/>
                  </a:lnTo>
                  <a:lnTo>
                    <a:pt x="268" y="173"/>
                  </a:lnTo>
                  <a:lnTo>
                    <a:pt x="115" y="128"/>
                  </a:lnTo>
                  <a:lnTo>
                    <a:pt x="71" y="48"/>
                  </a:lnTo>
                  <a:lnTo>
                    <a:pt x="84" y="23"/>
                  </a:lnTo>
                  <a:lnTo>
                    <a:pt x="145" y="70"/>
                  </a:lnTo>
                  <a:lnTo>
                    <a:pt x="373" y="0"/>
                  </a:lnTo>
                  <a:lnTo>
                    <a:pt x="390" y="70"/>
                  </a:lnTo>
                  <a:lnTo>
                    <a:pt x="255" y="351"/>
                  </a:lnTo>
                  <a:lnTo>
                    <a:pt x="20" y="602"/>
                  </a:lnTo>
                  <a:lnTo>
                    <a:pt x="0" y="56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56" name="Freeform 472">
              <a:extLst>
                <a:ext uri="{FF2B5EF4-FFF2-40B4-BE49-F238E27FC236}">
                  <a16:creationId xmlns:a16="http://schemas.microsoft.com/office/drawing/2014/main" id="{FA7C8A66-BC92-4DA2-AD5F-C1835C974246}"/>
                </a:ext>
              </a:extLst>
            </p:cNvPr>
            <p:cNvSpPr>
              <a:spLocks/>
            </p:cNvSpPr>
            <p:nvPr/>
          </p:nvSpPr>
          <p:spPr bwMode="auto">
            <a:xfrm>
              <a:off x="1722308" y="4277937"/>
              <a:ext cx="144886" cy="144797"/>
            </a:xfrm>
            <a:custGeom>
              <a:avLst/>
              <a:gdLst>
                <a:gd name="T0" fmla="*/ 0 w 301"/>
                <a:gd name="T1" fmla="*/ 2 h 319"/>
                <a:gd name="T2" fmla="*/ 1 w 301"/>
                <a:gd name="T3" fmla="*/ 2 h 319"/>
                <a:gd name="T4" fmla="*/ 3 w 301"/>
                <a:gd name="T5" fmla="*/ 1 h 319"/>
                <a:gd name="T6" fmla="*/ 3 w 301"/>
                <a:gd name="T7" fmla="*/ 0 h 319"/>
                <a:gd name="T8" fmla="*/ 5 w 301"/>
                <a:gd name="T9" fmla="*/ 0 h 319"/>
                <a:gd name="T10" fmla="*/ 7 w 301"/>
                <a:gd name="T11" fmla="*/ 1 h 319"/>
                <a:gd name="T12" fmla="*/ 7 w 301"/>
                <a:gd name="T13" fmla="*/ 2 h 319"/>
                <a:gd name="T14" fmla="*/ 7 w 301"/>
                <a:gd name="T15" fmla="*/ 5 h 319"/>
                <a:gd name="T16" fmla="*/ 6 w 301"/>
                <a:gd name="T17" fmla="*/ 7 h 319"/>
                <a:gd name="T18" fmla="*/ 4 w 301"/>
                <a:gd name="T19" fmla="*/ 7 h 319"/>
                <a:gd name="T20" fmla="*/ 3 w 301"/>
                <a:gd name="T21" fmla="*/ 6 h 319"/>
                <a:gd name="T22" fmla="*/ 0 w 301"/>
                <a:gd name="T23" fmla="*/ 2 h 3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01"/>
                <a:gd name="T37" fmla="*/ 0 h 319"/>
                <a:gd name="T38" fmla="*/ 301 w 301"/>
                <a:gd name="T39" fmla="*/ 319 h 3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1" h="319">
                  <a:moveTo>
                    <a:pt x="0" y="99"/>
                  </a:moveTo>
                  <a:lnTo>
                    <a:pt x="66" y="100"/>
                  </a:lnTo>
                  <a:lnTo>
                    <a:pt x="133" y="41"/>
                  </a:lnTo>
                  <a:lnTo>
                    <a:pt x="135" y="14"/>
                  </a:lnTo>
                  <a:lnTo>
                    <a:pt x="196" y="0"/>
                  </a:lnTo>
                  <a:lnTo>
                    <a:pt x="290" y="33"/>
                  </a:lnTo>
                  <a:lnTo>
                    <a:pt x="301" y="80"/>
                  </a:lnTo>
                  <a:lnTo>
                    <a:pt x="293" y="198"/>
                  </a:lnTo>
                  <a:lnTo>
                    <a:pt x="245" y="319"/>
                  </a:lnTo>
                  <a:lnTo>
                    <a:pt x="157" y="296"/>
                  </a:lnTo>
                  <a:lnTo>
                    <a:pt x="105" y="268"/>
                  </a:lnTo>
                  <a:lnTo>
                    <a:pt x="0" y="9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57" name="Freeform 473">
              <a:extLst>
                <a:ext uri="{FF2B5EF4-FFF2-40B4-BE49-F238E27FC236}">
                  <a16:creationId xmlns:a16="http://schemas.microsoft.com/office/drawing/2014/main" id="{DCF7852D-C3F0-4CA7-855A-16DF8466880F}"/>
                </a:ext>
              </a:extLst>
            </p:cNvPr>
            <p:cNvSpPr>
              <a:spLocks/>
            </p:cNvSpPr>
            <p:nvPr/>
          </p:nvSpPr>
          <p:spPr bwMode="auto">
            <a:xfrm>
              <a:off x="1472969" y="4303396"/>
              <a:ext cx="249339" cy="256180"/>
            </a:xfrm>
            <a:custGeom>
              <a:avLst/>
              <a:gdLst>
                <a:gd name="T0" fmla="*/ 0 w 520"/>
                <a:gd name="T1" fmla="*/ 0 h 565"/>
                <a:gd name="T2" fmla="*/ 1 w 520"/>
                <a:gd name="T3" fmla="*/ 0 h 565"/>
                <a:gd name="T4" fmla="*/ 9 w 520"/>
                <a:gd name="T5" fmla="*/ 1 h 565"/>
                <a:gd name="T6" fmla="*/ 10 w 520"/>
                <a:gd name="T7" fmla="*/ 1 h 565"/>
                <a:gd name="T8" fmla="*/ 12 w 520"/>
                <a:gd name="T9" fmla="*/ 1 h 565"/>
                <a:gd name="T10" fmla="*/ 11 w 520"/>
                <a:gd name="T11" fmla="*/ 2 h 565"/>
                <a:gd name="T12" fmla="*/ 10 w 520"/>
                <a:gd name="T13" fmla="*/ 1 h 565"/>
                <a:gd name="T14" fmla="*/ 8 w 520"/>
                <a:gd name="T15" fmla="*/ 2 h 565"/>
                <a:gd name="T16" fmla="*/ 8 w 520"/>
                <a:gd name="T17" fmla="*/ 5 h 565"/>
                <a:gd name="T18" fmla="*/ 7 w 520"/>
                <a:gd name="T19" fmla="*/ 5 h 565"/>
                <a:gd name="T20" fmla="*/ 7 w 520"/>
                <a:gd name="T21" fmla="*/ 8 h 565"/>
                <a:gd name="T22" fmla="*/ 7 w 520"/>
                <a:gd name="T23" fmla="*/ 13 h 565"/>
                <a:gd name="T24" fmla="*/ 7 w 520"/>
                <a:gd name="T25" fmla="*/ 13 h 565"/>
                <a:gd name="T26" fmla="*/ 5 w 520"/>
                <a:gd name="T27" fmla="*/ 13 h 565"/>
                <a:gd name="T28" fmla="*/ 5 w 520"/>
                <a:gd name="T29" fmla="*/ 12 h 565"/>
                <a:gd name="T30" fmla="*/ 4 w 520"/>
                <a:gd name="T31" fmla="*/ 13 h 565"/>
                <a:gd name="T32" fmla="*/ 3 w 520"/>
                <a:gd name="T33" fmla="*/ 11 h 565"/>
                <a:gd name="T34" fmla="*/ 3 w 520"/>
                <a:gd name="T35" fmla="*/ 7 h 565"/>
                <a:gd name="T36" fmla="*/ 3 w 520"/>
                <a:gd name="T37" fmla="*/ 6 h 565"/>
                <a:gd name="T38" fmla="*/ 0 w 520"/>
                <a:gd name="T39" fmla="*/ 0 h 56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20"/>
                <a:gd name="T61" fmla="*/ 0 h 565"/>
                <a:gd name="T62" fmla="*/ 520 w 520"/>
                <a:gd name="T63" fmla="*/ 565 h 56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20" h="565">
                  <a:moveTo>
                    <a:pt x="0" y="19"/>
                  </a:moveTo>
                  <a:lnTo>
                    <a:pt x="63" y="0"/>
                  </a:lnTo>
                  <a:lnTo>
                    <a:pt x="376" y="54"/>
                  </a:lnTo>
                  <a:lnTo>
                    <a:pt x="446" y="28"/>
                  </a:lnTo>
                  <a:lnTo>
                    <a:pt x="520" y="42"/>
                  </a:lnTo>
                  <a:lnTo>
                    <a:pt x="457" y="81"/>
                  </a:lnTo>
                  <a:lnTo>
                    <a:pt x="434" y="54"/>
                  </a:lnTo>
                  <a:lnTo>
                    <a:pt x="359" y="72"/>
                  </a:lnTo>
                  <a:lnTo>
                    <a:pt x="359" y="230"/>
                  </a:lnTo>
                  <a:lnTo>
                    <a:pt x="319" y="233"/>
                  </a:lnTo>
                  <a:lnTo>
                    <a:pt x="319" y="356"/>
                  </a:lnTo>
                  <a:lnTo>
                    <a:pt x="319" y="537"/>
                  </a:lnTo>
                  <a:lnTo>
                    <a:pt x="286" y="565"/>
                  </a:lnTo>
                  <a:lnTo>
                    <a:pt x="236" y="565"/>
                  </a:lnTo>
                  <a:lnTo>
                    <a:pt x="210" y="525"/>
                  </a:lnTo>
                  <a:lnTo>
                    <a:pt x="188" y="547"/>
                  </a:lnTo>
                  <a:lnTo>
                    <a:pt x="137" y="486"/>
                  </a:lnTo>
                  <a:lnTo>
                    <a:pt x="113" y="288"/>
                  </a:lnTo>
                  <a:lnTo>
                    <a:pt x="113" y="264"/>
                  </a:lnTo>
                  <a:lnTo>
                    <a:pt x="0" y="1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58" name="Freeform 474">
              <a:extLst>
                <a:ext uri="{FF2B5EF4-FFF2-40B4-BE49-F238E27FC236}">
                  <a16:creationId xmlns:a16="http://schemas.microsoft.com/office/drawing/2014/main" id="{7F63C7F7-A2BC-4EC1-ACEB-36497A5F5364}"/>
                </a:ext>
              </a:extLst>
            </p:cNvPr>
            <p:cNvSpPr>
              <a:spLocks/>
            </p:cNvSpPr>
            <p:nvPr/>
          </p:nvSpPr>
          <p:spPr bwMode="auto">
            <a:xfrm>
              <a:off x="950704" y="3396424"/>
              <a:ext cx="154995" cy="140024"/>
            </a:xfrm>
            <a:custGeom>
              <a:avLst/>
              <a:gdLst>
                <a:gd name="T0" fmla="*/ 0 w 322"/>
                <a:gd name="T1" fmla="*/ 7 h 310"/>
                <a:gd name="T2" fmla="*/ 4 w 322"/>
                <a:gd name="T3" fmla="*/ 0 h 310"/>
                <a:gd name="T4" fmla="*/ 7 w 322"/>
                <a:gd name="T5" fmla="*/ 0 h 310"/>
                <a:gd name="T6" fmla="*/ 7 w 322"/>
                <a:gd name="T7" fmla="*/ 1 h 310"/>
                <a:gd name="T8" fmla="*/ 7 w 322"/>
                <a:gd name="T9" fmla="*/ 2 h 310"/>
                <a:gd name="T10" fmla="*/ 5 w 322"/>
                <a:gd name="T11" fmla="*/ 2 h 310"/>
                <a:gd name="T12" fmla="*/ 5 w 322"/>
                <a:gd name="T13" fmla="*/ 5 h 310"/>
                <a:gd name="T14" fmla="*/ 3 w 322"/>
                <a:gd name="T15" fmla="*/ 5 h 310"/>
                <a:gd name="T16" fmla="*/ 4 w 322"/>
                <a:gd name="T17" fmla="*/ 7 h 310"/>
                <a:gd name="T18" fmla="*/ 0 w 322"/>
                <a:gd name="T19" fmla="*/ 7 h 3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2"/>
                <a:gd name="T31" fmla="*/ 0 h 310"/>
                <a:gd name="T32" fmla="*/ 322 w 322"/>
                <a:gd name="T33" fmla="*/ 310 h 3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2" h="310">
                  <a:moveTo>
                    <a:pt x="0" y="310"/>
                  </a:moveTo>
                  <a:lnTo>
                    <a:pt x="154" y="0"/>
                  </a:lnTo>
                  <a:lnTo>
                    <a:pt x="317" y="5"/>
                  </a:lnTo>
                  <a:lnTo>
                    <a:pt x="322" y="22"/>
                  </a:lnTo>
                  <a:lnTo>
                    <a:pt x="317" y="80"/>
                  </a:lnTo>
                  <a:lnTo>
                    <a:pt x="197" y="76"/>
                  </a:lnTo>
                  <a:lnTo>
                    <a:pt x="196" y="198"/>
                  </a:lnTo>
                  <a:lnTo>
                    <a:pt x="152" y="221"/>
                  </a:lnTo>
                  <a:lnTo>
                    <a:pt x="156" y="292"/>
                  </a:lnTo>
                  <a:lnTo>
                    <a:pt x="0" y="31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59" name="Freeform 475">
              <a:extLst>
                <a:ext uri="{FF2B5EF4-FFF2-40B4-BE49-F238E27FC236}">
                  <a16:creationId xmlns:a16="http://schemas.microsoft.com/office/drawing/2014/main" id="{52B1A577-D27E-431F-B64D-C169ED8F0403}"/>
                </a:ext>
              </a:extLst>
            </p:cNvPr>
            <p:cNvSpPr>
              <a:spLocks/>
            </p:cNvSpPr>
            <p:nvPr/>
          </p:nvSpPr>
          <p:spPr bwMode="auto">
            <a:xfrm>
              <a:off x="1665027" y="3495077"/>
              <a:ext cx="303250" cy="396203"/>
            </a:xfrm>
            <a:custGeom>
              <a:avLst/>
              <a:gdLst>
                <a:gd name="T0" fmla="*/ 0 w 634"/>
                <a:gd name="T1" fmla="*/ 11 h 874"/>
                <a:gd name="T2" fmla="*/ 1 w 634"/>
                <a:gd name="T3" fmla="*/ 13 h 874"/>
                <a:gd name="T4" fmla="*/ 1 w 634"/>
                <a:gd name="T5" fmla="*/ 15 h 874"/>
                <a:gd name="T6" fmla="*/ 3 w 634"/>
                <a:gd name="T7" fmla="*/ 16 h 874"/>
                <a:gd name="T8" fmla="*/ 5 w 634"/>
                <a:gd name="T9" fmla="*/ 19 h 874"/>
                <a:gd name="T10" fmla="*/ 8 w 634"/>
                <a:gd name="T11" fmla="*/ 20 h 874"/>
                <a:gd name="T12" fmla="*/ 11 w 634"/>
                <a:gd name="T13" fmla="*/ 20 h 874"/>
                <a:gd name="T14" fmla="*/ 12 w 634"/>
                <a:gd name="T15" fmla="*/ 19 h 874"/>
                <a:gd name="T16" fmla="*/ 11 w 634"/>
                <a:gd name="T17" fmla="*/ 17 h 874"/>
                <a:gd name="T18" fmla="*/ 10 w 634"/>
                <a:gd name="T19" fmla="*/ 16 h 874"/>
                <a:gd name="T20" fmla="*/ 11 w 634"/>
                <a:gd name="T21" fmla="*/ 15 h 874"/>
                <a:gd name="T22" fmla="*/ 11 w 634"/>
                <a:gd name="T23" fmla="*/ 13 h 874"/>
                <a:gd name="T24" fmla="*/ 12 w 634"/>
                <a:gd name="T25" fmla="*/ 11 h 874"/>
                <a:gd name="T26" fmla="*/ 13 w 634"/>
                <a:gd name="T27" fmla="*/ 6 h 874"/>
                <a:gd name="T28" fmla="*/ 14 w 634"/>
                <a:gd name="T29" fmla="*/ 5 h 874"/>
                <a:gd name="T30" fmla="*/ 13 w 634"/>
                <a:gd name="T31" fmla="*/ 5 h 874"/>
                <a:gd name="T32" fmla="*/ 13 w 634"/>
                <a:gd name="T33" fmla="*/ 1 h 874"/>
                <a:gd name="T34" fmla="*/ 12 w 634"/>
                <a:gd name="T35" fmla="*/ 0 h 874"/>
                <a:gd name="T36" fmla="*/ 11 w 634"/>
                <a:gd name="T37" fmla="*/ 1 h 874"/>
                <a:gd name="T38" fmla="*/ 3 w 634"/>
                <a:gd name="T39" fmla="*/ 1 h 874"/>
                <a:gd name="T40" fmla="*/ 3 w 634"/>
                <a:gd name="T41" fmla="*/ 3 h 874"/>
                <a:gd name="T42" fmla="*/ 2 w 634"/>
                <a:gd name="T43" fmla="*/ 3 h 874"/>
                <a:gd name="T44" fmla="*/ 2 w 634"/>
                <a:gd name="T45" fmla="*/ 4 h 874"/>
                <a:gd name="T46" fmla="*/ 2 w 634"/>
                <a:gd name="T47" fmla="*/ 8 h 874"/>
                <a:gd name="T48" fmla="*/ 1 w 634"/>
                <a:gd name="T49" fmla="*/ 8 h 874"/>
                <a:gd name="T50" fmla="*/ 0 w 634"/>
                <a:gd name="T51" fmla="*/ 11 h 8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34"/>
                <a:gd name="T79" fmla="*/ 0 h 874"/>
                <a:gd name="T80" fmla="*/ 634 w 634"/>
                <a:gd name="T81" fmla="*/ 874 h 87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34" h="874">
                  <a:moveTo>
                    <a:pt x="0" y="460"/>
                  </a:moveTo>
                  <a:lnTo>
                    <a:pt x="30" y="549"/>
                  </a:lnTo>
                  <a:lnTo>
                    <a:pt x="59" y="644"/>
                  </a:lnTo>
                  <a:lnTo>
                    <a:pt x="124" y="679"/>
                  </a:lnTo>
                  <a:lnTo>
                    <a:pt x="216" y="807"/>
                  </a:lnTo>
                  <a:lnTo>
                    <a:pt x="344" y="874"/>
                  </a:lnTo>
                  <a:lnTo>
                    <a:pt x="460" y="857"/>
                  </a:lnTo>
                  <a:lnTo>
                    <a:pt x="532" y="832"/>
                  </a:lnTo>
                  <a:lnTo>
                    <a:pt x="488" y="740"/>
                  </a:lnTo>
                  <a:lnTo>
                    <a:pt x="423" y="684"/>
                  </a:lnTo>
                  <a:lnTo>
                    <a:pt x="466" y="652"/>
                  </a:lnTo>
                  <a:lnTo>
                    <a:pt x="474" y="572"/>
                  </a:lnTo>
                  <a:lnTo>
                    <a:pt x="544" y="462"/>
                  </a:lnTo>
                  <a:lnTo>
                    <a:pt x="575" y="273"/>
                  </a:lnTo>
                  <a:lnTo>
                    <a:pt x="634" y="230"/>
                  </a:lnTo>
                  <a:lnTo>
                    <a:pt x="587" y="192"/>
                  </a:lnTo>
                  <a:lnTo>
                    <a:pt x="570" y="50"/>
                  </a:lnTo>
                  <a:lnTo>
                    <a:pt x="521" y="0"/>
                  </a:lnTo>
                  <a:lnTo>
                    <a:pt x="460" y="59"/>
                  </a:lnTo>
                  <a:lnTo>
                    <a:pt x="116" y="49"/>
                  </a:lnTo>
                  <a:lnTo>
                    <a:pt x="116" y="138"/>
                  </a:lnTo>
                  <a:lnTo>
                    <a:pt x="83" y="139"/>
                  </a:lnTo>
                  <a:lnTo>
                    <a:pt x="83" y="166"/>
                  </a:lnTo>
                  <a:lnTo>
                    <a:pt x="82" y="334"/>
                  </a:lnTo>
                  <a:lnTo>
                    <a:pt x="42" y="343"/>
                  </a:lnTo>
                  <a:lnTo>
                    <a:pt x="0" y="46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60" name="Freeform 476">
              <a:extLst>
                <a:ext uri="{FF2B5EF4-FFF2-40B4-BE49-F238E27FC236}">
                  <a16:creationId xmlns:a16="http://schemas.microsoft.com/office/drawing/2014/main" id="{33101DCF-9618-4DDC-AA9A-97F025B6CFD3}"/>
                </a:ext>
              </a:extLst>
            </p:cNvPr>
            <p:cNvSpPr>
              <a:spLocks/>
            </p:cNvSpPr>
            <p:nvPr/>
          </p:nvSpPr>
          <p:spPr bwMode="auto">
            <a:xfrm>
              <a:off x="1826760" y="4487972"/>
              <a:ext cx="23586" cy="31824"/>
            </a:xfrm>
            <a:custGeom>
              <a:avLst/>
              <a:gdLst>
                <a:gd name="T0" fmla="*/ 0 w 46"/>
                <a:gd name="T1" fmla="*/ 1 h 72"/>
                <a:gd name="T2" fmla="*/ 1 w 46"/>
                <a:gd name="T3" fmla="*/ 2 h 72"/>
                <a:gd name="T4" fmla="*/ 1 w 46"/>
                <a:gd name="T5" fmla="*/ 1 h 72"/>
                <a:gd name="T6" fmla="*/ 1 w 46"/>
                <a:gd name="T7" fmla="*/ 0 h 72"/>
                <a:gd name="T8" fmla="*/ 0 w 46"/>
                <a:gd name="T9" fmla="*/ 1 h 72"/>
                <a:gd name="T10" fmla="*/ 0 60000 65536"/>
                <a:gd name="T11" fmla="*/ 0 60000 65536"/>
                <a:gd name="T12" fmla="*/ 0 60000 65536"/>
                <a:gd name="T13" fmla="*/ 0 60000 65536"/>
                <a:gd name="T14" fmla="*/ 0 60000 65536"/>
                <a:gd name="T15" fmla="*/ 0 w 46"/>
                <a:gd name="T16" fmla="*/ 0 h 72"/>
                <a:gd name="T17" fmla="*/ 46 w 46"/>
                <a:gd name="T18" fmla="*/ 72 h 72"/>
              </a:gdLst>
              <a:ahLst/>
              <a:cxnLst>
                <a:cxn ang="T10">
                  <a:pos x="T0" y="T1"/>
                </a:cxn>
                <a:cxn ang="T11">
                  <a:pos x="T2" y="T3"/>
                </a:cxn>
                <a:cxn ang="T12">
                  <a:pos x="T4" y="T5"/>
                </a:cxn>
                <a:cxn ang="T13">
                  <a:pos x="T6" y="T7"/>
                </a:cxn>
                <a:cxn ang="T14">
                  <a:pos x="T8" y="T9"/>
                </a:cxn>
              </a:cxnLst>
              <a:rect l="T15" t="T16" r="T17" b="T18"/>
              <a:pathLst>
                <a:path w="46" h="72">
                  <a:moveTo>
                    <a:pt x="0" y="40"/>
                  </a:moveTo>
                  <a:lnTo>
                    <a:pt x="25" y="72"/>
                  </a:lnTo>
                  <a:lnTo>
                    <a:pt x="46" y="46"/>
                  </a:lnTo>
                  <a:lnTo>
                    <a:pt x="42" y="0"/>
                  </a:lnTo>
                  <a:lnTo>
                    <a:pt x="0" y="4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61" name="Freeform 477">
              <a:extLst>
                <a:ext uri="{FF2B5EF4-FFF2-40B4-BE49-F238E27FC236}">
                  <a16:creationId xmlns:a16="http://schemas.microsoft.com/office/drawing/2014/main" id="{75519B86-939B-41C1-814B-B5F598D915DC}"/>
                </a:ext>
              </a:extLst>
            </p:cNvPr>
            <p:cNvSpPr>
              <a:spLocks/>
            </p:cNvSpPr>
            <p:nvPr/>
          </p:nvSpPr>
          <p:spPr bwMode="auto">
            <a:xfrm>
              <a:off x="1806544" y="3981978"/>
              <a:ext cx="198797" cy="216400"/>
            </a:xfrm>
            <a:custGeom>
              <a:avLst/>
              <a:gdLst>
                <a:gd name="T0" fmla="*/ 0 w 409"/>
                <a:gd name="T1" fmla="*/ 3 h 475"/>
                <a:gd name="T2" fmla="*/ 0 w 409"/>
                <a:gd name="T3" fmla="*/ 6 h 475"/>
                <a:gd name="T4" fmla="*/ 1 w 409"/>
                <a:gd name="T5" fmla="*/ 8 h 475"/>
                <a:gd name="T6" fmla="*/ 3 w 409"/>
                <a:gd name="T7" fmla="*/ 9 h 475"/>
                <a:gd name="T8" fmla="*/ 4 w 409"/>
                <a:gd name="T9" fmla="*/ 9 h 475"/>
                <a:gd name="T10" fmla="*/ 5 w 409"/>
                <a:gd name="T11" fmla="*/ 11 h 475"/>
                <a:gd name="T12" fmla="*/ 8 w 409"/>
                <a:gd name="T13" fmla="*/ 11 h 475"/>
                <a:gd name="T14" fmla="*/ 10 w 409"/>
                <a:gd name="T15" fmla="*/ 10 h 475"/>
                <a:gd name="T16" fmla="*/ 8 w 409"/>
                <a:gd name="T17" fmla="*/ 5 h 475"/>
                <a:gd name="T18" fmla="*/ 9 w 409"/>
                <a:gd name="T19" fmla="*/ 4 h 475"/>
                <a:gd name="T20" fmla="*/ 4 w 409"/>
                <a:gd name="T21" fmla="*/ 0 h 475"/>
                <a:gd name="T22" fmla="*/ 3 w 409"/>
                <a:gd name="T23" fmla="*/ 2 h 475"/>
                <a:gd name="T24" fmla="*/ 2 w 409"/>
                <a:gd name="T25" fmla="*/ 1 h 475"/>
                <a:gd name="T26" fmla="*/ 2 w 409"/>
                <a:gd name="T27" fmla="*/ 2 h 475"/>
                <a:gd name="T28" fmla="*/ 2 w 409"/>
                <a:gd name="T29" fmla="*/ 0 h 475"/>
                <a:gd name="T30" fmla="*/ 1 w 409"/>
                <a:gd name="T31" fmla="*/ 0 h 475"/>
                <a:gd name="T32" fmla="*/ 1 w 409"/>
                <a:gd name="T33" fmla="*/ 1 h 475"/>
                <a:gd name="T34" fmla="*/ 1 w 409"/>
                <a:gd name="T35" fmla="*/ 2 h 475"/>
                <a:gd name="T36" fmla="*/ 0 w 409"/>
                <a:gd name="T37" fmla="*/ 3 h 4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9"/>
                <a:gd name="T58" fmla="*/ 0 h 475"/>
                <a:gd name="T59" fmla="*/ 409 w 409"/>
                <a:gd name="T60" fmla="*/ 475 h 4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9" h="475">
                  <a:moveTo>
                    <a:pt x="0" y="150"/>
                  </a:moveTo>
                  <a:lnTo>
                    <a:pt x="3" y="242"/>
                  </a:lnTo>
                  <a:lnTo>
                    <a:pt x="52" y="334"/>
                  </a:lnTo>
                  <a:lnTo>
                    <a:pt x="124" y="375"/>
                  </a:lnTo>
                  <a:lnTo>
                    <a:pt x="160" y="384"/>
                  </a:lnTo>
                  <a:lnTo>
                    <a:pt x="199" y="475"/>
                  </a:lnTo>
                  <a:lnTo>
                    <a:pt x="353" y="462"/>
                  </a:lnTo>
                  <a:lnTo>
                    <a:pt x="409" y="423"/>
                  </a:lnTo>
                  <a:lnTo>
                    <a:pt x="351" y="237"/>
                  </a:lnTo>
                  <a:lnTo>
                    <a:pt x="367" y="165"/>
                  </a:lnTo>
                  <a:lnTo>
                    <a:pt x="175" y="0"/>
                  </a:lnTo>
                  <a:lnTo>
                    <a:pt x="118" y="84"/>
                  </a:lnTo>
                  <a:lnTo>
                    <a:pt x="98" y="61"/>
                  </a:lnTo>
                  <a:lnTo>
                    <a:pt x="84" y="80"/>
                  </a:lnTo>
                  <a:lnTo>
                    <a:pt x="82" y="0"/>
                  </a:lnTo>
                  <a:lnTo>
                    <a:pt x="29" y="5"/>
                  </a:lnTo>
                  <a:lnTo>
                    <a:pt x="39" y="62"/>
                  </a:lnTo>
                  <a:lnTo>
                    <a:pt x="42" y="97"/>
                  </a:lnTo>
                  <a:lnTo>
                    <a:pt x="0" y="15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62" name="Freeform 478">
              <a:extLst>
                <a:ext uri="{FF2B5EF4-FFF2-40B4-BE49-F238E27FC236}">
                  <a16:creationId xmlns:a16="http://schemas.microsoft.com/office/drawing/2014/main" id="{187E5ED1-7089-49C4-B4FB-9BABC3224DA6}"/>
                </a:ext>
              </a:extLst>
            </p:cNvPr>
            <p:cNvSpPr>
              <a:spLocks/>
            </p:cNvSpPr>
            <p:nvPr/>
          </p:nvSpPr>
          <p:spPr bwMode="auto">
            <a:xfrm>
              <a:off x="1259009" y="3740119"/>
              <a:ext cx="40433" cy="103427"/>
            </a:xfrm>
            <a:custGeom>
              <a:avLst/>
              <a:gdLst>
                <a:gd name="T0" fmla="*/ 0 w 82"/>
                <a:gd name="T1" fmla="*/ 0 h 227"/>
                <a:gd name="T2" fmla="*/ 1 w 82"/>
                <a:gd name="T3" fmla="*/ 0 h 227"/>
                <a:gd name="T4" fmla="*/ 2 w 82"/>
                <a:gd name="T5" fmla="*/ 5 h 227"/>
                <a:gd name="T6" fmla="*/ 1 w 82"/>
                <a:gd name="T7" fmla="*/ 5 h 227"/>
                <a:gd name="T8" fmla="*/ 0 w 82"/>
                <a:gd name="T9" fmla="*/ 0 h 227"/>
                <a:gd name="T10" fmla="*/ 0 60000 65536"/>
                <a:gd name="T11" fmla="*/ 0 60000 65536"/>
                <a:gd name="T12" fmla="*/ 0 60000 65536"/>
                <a:gd name="T13" fmla="*/ 0 60000 65536"/>
                <a:gd name="T14" fmla="*/ 0 60000 65536"/>
                <a:gd name="T15" fmla="*/ 0 w 82"/>
                <a:gd name="T16" fmla="*/ 0 h 227"/>
                <a:gd name="T17" fmla="*/ 82 w 82"/>
                <a:gd name="T18" fmla="*/ 227 h 227"/>
              </a:gdLst>
              <a:ahLst/>
              <a:cxnLst>
                <a:cxn ang="T10">
                  <a:pos x="T0" y="T1"/>
                </a:cxn>
                <a:cxn ang="T11">
                  <a:pos x="T2" y="T3"/>
                </a:cxn>
                <a:cxn ang="T12">
                  <a:pos x="T4" y="T5"/>
                </a:cxn>
                <a:cxn ang="T13">
                  <a:pos x="T6" y="T7"/>
                </a:cxn>
                <a:cxn ang="T14">
                  <a:pos x="T8" y="T9"/>
                </a:cxn>
              </a:cxnLst>
              <a:rect l="T15" t="T16" r="T17" b="T18"/>
              <a:pathLst>
                <a:path w="82" h="227">
                  <a:moveTo>
                    <a:pt x="0" y="0"/>
                  </a:moveTo>
                  <a:lnTo>
                    <a:pt x="41" y="10"/>
                  </a:lnTo>
                  <a:lnTo>
                    <a:pt x="82" y="219"/>
                  </a:lnTo>
                  <a:lnTo>
                    <a:pt x="53" y="227"/>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63" name="Freeform 479">
              <a:extLst>
                <a:ext uri="{FF2B5EF4-FFF2-40B4-BE49-F238E27FC236}">
                  <a16:creationId xmlns:a16="http://schemas.microsoft.com/office/drawing/2014/main" id="{34E82377-765B-419C-A808-C714605770F2}"/>
                </a:ext>
              </a:extLst>
            </p:cNvPr>
            <p:cNvSpPr>
              <a:spLocks/>
            </p:cNvSpPr>
            <p:nvPr/>
          </p:nvSpPr>
          <p:spPr bwMode="auto">
            <a:xfrm>
              <a:off x="1808229" y="3883325"/>
              <a:ext cx="96029" cy="106609"/>
            </a:xfrm>
            <a:custGeom>
              <a:avLst/>
              <a:gdLst>
                <a:gd name="T0" fmla="*/ 0 w 198"/>
                <a:gd name="T1" fmla="*/ 5 h 234"/>
                <a:gd name="T2" fmla="*/ 1 w 198"/>
                <a:gd name="T3" fmla="*/ 5 h 234"/>
                <a:gd name="T4" fmla="*/ 2 w 198"/>
                <a:gd name="T5" fmla="*/ 5 h 234"/>
                <a:gd name="T6" fmla="*/ 2 w 198"/>
                <a:gd name="T7" fmla="*/ 4 h 234"/>
                <a:gd name="T8" fmla="*/ 4 w 198"/>
                <a:gd name="T9" fmla="*/ 4 h 234"/>
                <a:gd name="T10" fmla="*/ 5 w 198"/>
                <a:gd name="T11" fmla="*/ 2 h 234"/>
                <a:gd name="T12" fmla="*/ 4 w 198"/>
                <a:gd name="T13" fmla="*/ 0 h 234"/>
                <a:gd name="T14" fmla="*/ 1 w 198"/>
                <a:gd name="T15" fmla="*/ 0 h 234"/>
                <a:gd name="T16" fmla="*/ 1 w 198"/>
                <a:gd name="T17" fmla="*/ 2 h 234"/>
                <a:gd name="T18" fmla="*/ 1 w 198"/>
                <a:gd name="T19" fmla="*/ 3 h 234"/>
                <a:gd name="T20" fmla="*/ 0 w 198"/>
                <a:gd name="T21" fmla="*/ 5 h 2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8"/>
                <a:gd name="T34" fmla="*/ 0 h 234"/>
                <a:gd name="T35" fmla="*/ 198 w 198"/>
                <a:gd name="T36" fmla="*/ 234 h 2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8" h="234">
                  <a:moveTo>
                    <a:pt x="0" y="234"/>
                  </a:moveTo>
                  <a:lnTo>
                    <a:pt x="27" y="222"/>
                  </a:lnTo>
                  <a:lnTo>
                    <a:pt x="80" y="217"/>
                  </a:lnTo>
                  <a:lnTo>
                    <a:pt x="82" y="186"/>
                  </a:lnTo>
                  <a:lnTo>
                    <a:pt x="159" y="165"/>
                  </a:lnTo>
                  <a:lnTo>
                    <a:pt x="198" y="87"/>
                  </a:lnTo>
                  <a:lnTo>
                    <a:pt x="159" y="0"/>
                  </a:lnTo>
                  <a:lnTo>
                    <a:pt x="43" y="17"/>
                  </a:lnTo>
                  <a:lnTo>
                    <a:pt x="56" y="82"/>
                  </a:lnTo>
                  <a:lnTo>
                    <a:pt x="29" y="124"/>
                  </a:lnTo>
                  <a:lnTo>
                    <a:pt x="0" y="23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64" name="Freeform 480">
              <a:extLst>
                <a:ext uri="{FF2B5EF4-FFF2-40B4-BE49-F238E27FC236}">
                  <a16:creationId xmlns:a16="http://schemas.microsoft.com/office/drawing/2014/main" id="{522B5F68-FFA1-4A60-9A1B-3AFE1DC89335}"/>
                </a:ext>
              </a:extLst>
            </p:cNvPr>
            <p:cNvSpPr>
              <a:spLocks/>
            </p:cNvSpPr>
            <p:nvPr/>
          </p:nvSpPr>
          <p:spPr bwMode="auto">
            <a:xfrm>
              <a:off x="1712199" y="3310500"/>
              <a:ext cx="205536" cy="211627"/>
            </a:xfrm>
            <a:custGeom>
              <a:avLst/>
              <a:gdLst>
                <a:gd name="T0" fmla="*/ 0 w 429"/>
                <a:gd name="T1" fmla="*/ 2 h 464"/>
                <a:gd name="T2" fmla="*/ 0 w 429"/>
                <a:gd name="T3" fmla="*/ 11 h 464"/>
                <a:gd name="T4" fmla="*/ 8 w 429"/>
                <a:gd name="T5" fmla="*/ 11 h 464"/>
                <a:gd name="T6" fmla="*/ 10 w 429"/>
                <a:gd name="T7" fmla="*/ 9 h 464"/>
                <a:gd name="T8" fmla="*/ 10 w 429"/>
                <a:gd name="T9" fmla="*/ 9 h 464"/>
                <a:gd name="T10" fmla="*/ 7 w 429"/>
                <a:gd name="T11" fmla="*/ 2 h 464"/>
                <a:gd name="T12" fmla="*/ 8 w 429"/>
                <a:gd name="T13" fmla="*/ 4 h 464"/>
                <a:gd name="T14" fmla="*/ 9 w 429"/>
                <a:gd name="T15" fmla="*/ 3 h 464"/>
                <a:gd name="T16" fmla="*/ 8 w 429"/>
                <a:gd name="T17" fmla="*/ 0 h 464"/>
                <a:gd name="T18" fmla="*/ 7 w 429"/>
                <a:gd name="T19" fmla="*/ 1 h 464"/>
                <a:gd name="T20" fmla="*/ 7 w 429"/>
                <a:gd name="T21" fmla="*/ 0 h 464"/>
                <a:gd name="T22" fmla="*/ 5 w 429"/>
                <a:gd name="T23" fmla="*/ 0 h 464"/>
                <a:gd name="T24" fmla="*/ 4 w 429"/>
                <a:gd name="T25" fmla="*/ 1 h 464"/>
                <a:gd name="T26" fmla="*/ 0 w 429"/>
                <a:gd name="T27" fmla="*/ 0 h 464"/>
                <a:gd name="T28" fmla="*/ 0 w 429"/>
                <a:gd name="T29" fmla="*/ 2 h 46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9"/>
                <a:gd name="T46" fmla="*/ 0 h 464"/>
                <a:gd name="T47" fmla="*/ 429 w 429"/>
                <a:gd name="T48" fmla="*/ 464 h 46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9" h="464">
                  <a:moveTo>
                    <a:pt x="0" y="75"/>
                  </a:moveTo>
                  <a:lnTo>
                    <a:pt x="17" y="454"/>
                  </a:lnTo>
                  <a:lnTo>
                    <a:pt x="361" y="464"/>
                  </a:lnTo>
                  <a:lnTo>
                    <a:pt x="422" y="405"/>
                  </a:lnTo>
                  <a:lnTo>
                    <a:pt x="429" y="364"/>
                  </a:lnTo>
                  <a:lnTo>
                    <a:pt x="298" y="98"/>
                  </a:lnTo>
                  <a:lnTo>
                    <a:pt x="361" y="183"/>
                  </a:lnTo>
                  <a:lnTo>
                    <a:pt x="392" y="110"/>
                  </a:lnTo>
                  <a:lnTo>
                    <a:pt x="361" y="17"/>
                  </a:lnTo>
                  <a:lnTo>
                    <a:pt x="284" y="30"/>
                  </a:lnTo>
                  <a:lnTo>
                    <a:pt x="282" y="4"/>
                  </a:lnTo>
                  <a:lnTo>
                    <a:pt x="239" y="4"/>
                  </a:lnTo>
                  <a:lnTo>
                    <a:pt x="166" y="40"/>
                  </a:lnTo>
                  <a:lnTo>
                    <a:pt x="17" y="0"/>
                  </a:lnTo>
                  <a:lnTo>
                    <a:pt x="0" y="7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65" name="Freeform 481">
              <a:extLst>
                <a:ext uri="{FF2B5EF4-FFF2-40B4-BE49-F238E27FC236}">
                  <a16:creationId xmlns:a16="http://schemas.microsoft.com/office/drawing/2014/main" id="{EF16585A-A603-43C1-B057-EDD36A28BE62}"/>
                </a:ext>
              </a:extLst>
            </p:cNvPr>
            <p:cNvSpPr>
              <a:spLocks/>
            </p:cNvSpPr>
            <p:nvPr/>
          </p:nvSpPr>
          <p:spPr bwMode="auto">
            <a:xfrm>
              <a:off x="1166349" y="3662151"/>
              <a:ext cx="136463" cy="109791"/>
            </a:xfrm>
            <a:custGeom>
              <a:avLst/>
              <a:gdLst>
                <a:gd name="T0" fmla="*/ 0 w 285"/>
                <a:gd name="T1" fmla="*/ 5 h 242"/>
                <a:gd name="T2" fmla="*/ 1 w 285"/>
                <a:gd name="T3" fmla="*/ 5 h 242"/>
                <a:gd name="T4" fmla="*/ 2 w 285"/>
                <a:gd name="T5" fmla="*/ 6 h 242"/>
                <a:gd name="T6" fmla="*/ 2 w 285"/>
                <a:gd name="T7" fmla="*/ 4 h 242"/>
                <a:gd name="T8" fmla="*/ 5 w 285"/>
                <a:gd name="T9" fmla="*/ 4 h 242"/>
                <a:gd name="T10" fmla="*/ 5 w 285"/>
                <a:gd name="T11" fmla="*/ 4 h 242"/>
                <a:gd name="T12" fmla="*/ 7 w 285"/>
                <a:gd name="T13" fmla="*/ 3 h 242"/>
                <a:gd name="T14" fmla="*/ 5 w 285"/>
                <a:gd name="T15" fmla="*/ 1 h 242"/>
                <a:gd name="T16" fmla="*/ 5 w 285"/>
                <a:gd name="T17" fmla="*/ 0 h 242"/>
                <a:gd name="T18" fmla="*/ 1 w 285"/>
                <a:gd name="T19" fmla="*/ 2 h 242"/>
                <a:gd name="T20" fmla="*/ 0 w 285"/>
                <a:gd name="T21" fmla="*/ 5 h 2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5"/>
                <a:gd name="T34" fmla="*/ 0 h 242"/>
                <a:gd name="T35" fmla="*/ 285 w 285"/>
                <a:gd name="T36" fmla="*/ 242 h 2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5" h="242">
                  <a:moveTo>
                    <a:pt x="0" y="207"/>
                  </a:moveTo>
                  <a:lnTo>
                    <a:pt x="23" y="233"/>
                  </a:lnTo>
                  <a:lnTo>
                    <a:pt x="102" y="242"/>
                  </a:lnTo>
                  <a:lnTo>
                    <a:pt x="92" y="181"/>
                  </a:lnTo>
                  <a:lnTo>
                    <a:pt x="192" y="171"/>
                  </a:lnTo>
                  <a:lnTo>
                    <a:pt x="233" y="181"/>
                  </a:lnTo>
                  <a:lnTo>
                    <a:pt x="285" y="135"/>
                  </a:lnTo>
                  <a:lnTo>
                    <a:pt x="214" y="42"/>
                  </a:lnTo>
                  <a:lnTo>
                    <a:pt x="206" y="0"/>
                  </a:lnTo>
                  <a:lnTo>
                    <a:pt x="49" y="79"/>
                  </a:lnTo>
                  <a:lnTo>
                    <a:pt x="0" y="20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66" name="Freeform 482">
              <a:extLst>
                <a:ext uri="{FF2B5EF4-FFF2-40B4-BE49-F238E27FC236}">
                  <a16:creationId xmlns:a16="http://schemas.microsoft.com/office/drawing/2014/main" id="{4021DE6F-0B7F-4CC1-9846-2EF4FBB25ADE}"/>
                </a:ext>
              </a:extLst>
            </p:cNvPr>
            <p:cNvSpPr>
              <a:spLocks/>
            </p:cNvSpPr>
            <p:nvPr/>
          </p:nvSpPr>
          <p:spPr bwMode="auto">
            <a:xfrm>
              <a:off x="1665027" y="4126775"/>
              <a:ext cx="215645" cy="195715"/>
            </a:xfrm>
            <a:custGeom>
              <a:avLst/>
              <a:gdLst>
                <a:gd name="T0" fmla="*/ 0 w 450"/>
                <a:gd name="T1" fmla="*/ 5 h 434"/>
                <a:gd name="T2" fmla="*/ 0 w 450"/>
                <a:gd name="T3" fmla="*/ 9 h 434"/>
                <a:gd name="T4" fmla="*/ 1 w 450"/>
                <a:gd name="T5" fmla="*/ 10 h 434"/>
                <a:gd name="T6" fmla="*/ 3 w 450"/>
                <a:gd name="T7" fmla="*/ 10 h 434"/>
                <a:gd name="T8" fmla="*/ 4 w 450"/>
                <a:gd name="T9" fmla="*/ 10 h 434"/>
                <a:gd name="T10" fmla="*/ 6 w 450"/>
                <a:gd name="T11" fmla="*/ 9 h 434"/>
                <a:gd name="T12" fmla="*/ 6 w 450"/>
                <a:gd name="T13" fmla="*/ 8 h 434"/>
                <a:gd name="T14" fmla="*/ 7 w 450"/>
                <a:gd name="T15" fmla="*/ 8 h 434"/>
                <a:gd name="T16" fmla="*/ 7 w 450"/>
                <a:gd name="T17" fmla="*/ 7 h 434"/>
                <a:gd name="T18" fmla="*/ 10 w 450"/>
                <a:gd name="T19" fmla="*/ 6 h 434"/>
                <a:gd name="T20" fmla="*/ 9 w 450"/>
                <a:gd name="T21" fmla="*/ 6 h 434"/>
                <a:gd name="T22" fmla="*/ 10 w 450"/>
                <a:gd name="T23" fmla="*/ 3 h 434"/>
                <a:gd name="T24" fmla="*/ 10 w 450"/>
                <a:gd name="T25" fmla="*/ 1 h 434"/>
                <a:gd name="T26" fmla="*/ 8 w 450"/>
                <a:gd name="T27" fmla="*/ 0 h 434"/>
                <a:gd name="T28" fmla="*/ 8 w 450"/>
                <a:gd name="T29" fmla="*/ 0 h 434"/>
                <a:gd name="T30" fmla="*/ 6 w 450"/>
                <a:gd name="T31" fmla="*/ 1 h 434"/>
                <a:gd name="T32" fmla="*/ 6 w 450"/>
                <a:gd name="T33" fmla="*/ 3 h 434"/>
                <a:gd name="T34" fmla="*/ 7 w 450"/>
                <a:gd name="T35" fmla="*/ 4 h 434"/>
                <a:gd name="T36" fmla="*/ 7 w 450"/>
                <a:gd name="T37" fmla="*/ 5 h 434"/>
                <a:gd name="T38" fmla="*/ 2 w 450"/>
                <a:gd name="T39" fmla="*/ 3 h 434"/>
                <a:gd name="T40" fmla="*/ 2 w 450"/>
                <a:gd name="T41" fmla="*/ 5 h 434"/>
                <a:gd name="T42" fmla="*/ 0 w 450"/>
                <a:gd name="T43" fmla="*/ 5 h 4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0"/>
                <a:gd name="T67" fmla="*/ 0 h 434"/>
                <a:gd name="T68" fmla="*/ 450 w 450"/>
                <a:gd name="T69" fmla="*/ 434 h 43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0" h="434">
                  <a:moveTo>
                    <a:pt x="0" y="212"/>
                  </a:moveTo>
                  <a:lnTo>
                    <a:pt x="0" y="379"/>
                  </a:lnTo>
                  <a:lnTo>
                    <a:pt x="47" y="419"/>
                  </a:lnTo>
                  <a:lnTo>
                    <a:pt x="121" y="433"/>
                  </a:lnTo>
                  <a:lnTo>
                    <a:pt x="187" y="434"/>
                  </a:lnTo>
                  <a:lnTo>
                    <a:pt x="254" y="375"/>
                  </a:lnTo>
                  <a:lnTo>
                    <a:pt x="256" y="348"/>
                  </a:lnTo>
                  <a:lnTo>
                    <a:pt x="317" y="334"/>
                  </a:lnTo>
                  <a:lnTo>
                    <a:pt x="309" y="310"/>
                  </a:lnTo>
                  <a:lnTo>
                    <a:pt x="428" y="265"/>
                  </a:lnTo>
                  <a:lnTo>
                    <a:pt x="412" y="245"/>
                  </a:lnTo>
                  <a:lnTo>
                    <a:pt x="450" y="114"/>
                  </a:lnTo>
                  <a:lnTo>
                    <a:pt x="422" y="56"/>
                  </a:lnTo>
                  <a:lnTo>
                    <a:pt x="350" y="15"/>
                  </a:lnTo>
                  <a:lnTo>
                    <a:pt x="329" y="0"/>
                  </a:lnTo>
                  <a:lnTo>
                    <a:pt x="260" y="42"/>
                  </a:lnTo>
                  <a:lnTo>
                    <a:pt x="254" y="156"/>
                  </a:lnTo>
                  <a:lnTo>
                    <a:pt x="298" y="177"/>
                  </a:lnTo>
                  <a:lnTo>
                    <a:pt x="300" y="225"/>
                  </a:lnTo>
                  <a:lnTo>
                    <a:pt x="81" y="122"/>
                  </a:lnTo>
                  <a:lnTo>
                    <a:pt x="86" y="212"/>
                  </a:lnTo>
                  <a:lnTo>
                    <a:pt x="0" y="21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67" name="Freeform 483">
              <a:extLst>
                <a:ext uri="{FF2B5EF4-FFF2-40B4-BE49-F238E27FC236}">
                  <a16:creationId xmlns:a16="http://schemas.microsoft.com/office/drawing/2014/main" id="{DC1D46BA-8885-4AEC-B70C-FF2D72659093}"/>
                </a:ext>
              </a:extLst>
            </p:cNvPr>
            <p:cNvSpPr>
              <a:spLocks/>
            </p:cNvSpPr>
            <p:nvPr/>
          </p:nvSpPr>
          <p:spPr bwMode="auto">
            <a:xfrm>
              <a:off x="1563944" y="4413187"/>
              <a:ext cx="299881" cy="264136"/>
            </a:xfrm>
            <a:custGeom>
              <a:avLst/>
              <a:gdLst>
                <a:gd name="T0" fmla="*/ 0 w 624"/>
                <a:gd name="T1" fmla="*/ 7 h 583"/>
                <a:gd name="T2" fmla="*/ 1 w 624"/>
                <a:gd name="T3" fmla="*/ 7 h 583"/>
                <a:gd name="T4" fmla="*/ 1 w 624"/>
                <a:gd name="T5" fmla="*/ 7 h 583"/>
                <a:gd name="T6" fmla="*/ 2 w 624"/>
                <a:gd name="T7" fmla="*/ 7 h 583"/>
                <a:gd name="T8" fmla="*/ 3 w 624"/>
                <a:gd name="T9" fmla="*/ 7 h 583"/>
                <a:gd name="T10" fmla="*/ 3 w 624"/>
                <a:gd name="T11" fmla="*/ 3 h 583"/>
                <a:gd name="T12" fmla="*/ 4 w 624"/>
                <a:gd name="T13" fmla="*/ 4 h 583"/>
                <a:gd name="T14" fmla="*/ 4 w 624"/>
                <a:gd name="T15" fmla="*/ 5 h 583"/>
                <a:gd name="T16" fmla="*/ 5 w 624"/>
                <a:gd name="T17" fmla="*/ 5 h 583"/>
                <a:gd name="T18" fmla="*/ 6 w 624"/>
                <a:gd name="T19" fmla="*/ 4 h 583"/>
                <a:gd name="T20" fmla="*/ 8 w 624"/>
                <a:gd name="T21" fmla="*/ 4 h 583"/>
                <a:gd name="T22" fmla="*/ 11 w 624"/>
                <a:gd name="T23" fmla="*/ 0 h 583"/>
                <a:gd name="T24" fmla="*/ 13 w 624"/>
                <a:gd name="T25" fmla="*/ 1 h 583"/>
                <a:gd name="T26" fmla="*/ 14 w 624"/>
                <a:gd name="T27" fmla="*/ 4 h 583"/>
                <a:gd name="T28" fmla="*/ 13 w 624"/>
                <a:gd name="T29" fmla="*/ 5 h 583"/>
                <a:gd name="T30" fmla="*/ 13 w 624"/>
                <a:gd name="T31" fmla="*/ 5 h 583"/>
                <a:gd name="T32" fmla="*/ 14 w 624"/>
                <a:gd name="T33" fmla="*/ 5 h 583"/>
                <a:gd name="T34" fmla="*/ 15 w 624"/>
                <a:gd name="T35" fmla="*/ 5 h 583"/>
                <a:gd name="T36" fmla="*/ 14 w 624"/>
                <a:gd name="T37" fmla="*/ 7 h 583"/>
                <a:gd name="T38" fmla="*/ 12 w 624"/>
                <a:gd name="T39" fmla="*/ 10 h 583"/>
                <a:gd name="T40" fmla="*/ 9 w 624"/>
                <a:gd name="T41" fmla="*/ 13 h 583"/>
                <a:gd name="T42" fmla="*/ 7 w 624"/>
                <a:gd name="T43" fmla="*/ 13 h 583"/>
                <a:gd name="T44" fmla="*/ 2 w 624"/>
                <a:gd name="T45" fmla="*/ 13 h 583"/>
                <a:gd name="T46" fmla="*/ 1 w 624"/>
                <a:gd name="T47" fmla="*/ 12 h 583"/>
                <a:gd name="T48" fmla="*/ 1 w 624"/>
                <a:gd name="T49" fmla="*/ 11 h 583"/>
                <a:gd name="T50" fmla="*/ 0 w 624"/>
                <a:gd name="T51" fmla="*/ 7 h 58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24"/>
                <a:gd name="T79" fmla="*/ 0 h 583"/>
                <a:gd name="T80" fmla="*/ 624 w 624"/>
                <a:gd name="T81" fmla="*/ 583 h 58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24" h="583">
                  <a:moveTo>
                    <a:pt x="0" y="308"/>
                  </a:moveTo>
                  <a:lnTo>
                    <a:pt x="22" y="286"/>
                  </a:lnTo>
                  <a:lnTo>
                    <a:pt x="48" y="326"/>
                  </a:lnTo>
                  <a:lnTo>
                    <a:pt x="98" y="326"/>
                  </a:lnTo>
                  <a:lnTo>
                    <a:pt x="131" y="298"/>
                  </a:lnTo>
                  <a:lnTo>
                    <a:pt x="131" y="117"/>
                  </a:lnTo>
                  <a:lnTo>
                    <a:pt x="165" y="163"/>
                  </a:lnTo>
                  <a:lnTo>
                    <a:pt x="163" y="213"/>
                  </a:lnTo>
                  <a:lnTo>
                    <a:pt x="217" y="211"/>
                  </a:lnTo>
                  <a:lnTo>
                    <a:pt x="262" y="156"/>
                  </a:lnTo>
                  <a:lnTo>
                    <a:pt x="347" y="156"/>
                  </a:lnTo>
                  <a:lnTo>
                    <a:pt x="489" y="0"/>
                  </a:lnTo>
                  <a:lnTo>
                    <a:pt x="577" y="23"/>
                  </a:lnTo>
                  <a:lnTo>
                    <a:pt x="593" y="167"/>
                  </a:lnTo>
                  <a:lnTo>
                    <a:pt x="551" y="207"/>
                  </a:lnTo>
                  <a:lnTo>
                    <a:pt x="576" y="239"/>
                  </a:lnTo>
                  <a:lnTo>
                    <a:pt x="597" y="213"/>
                  </a:lnTo>
                  <a:lnTo>
                    <a:pt x="624" y="213"/>
                  </a:lnTo>
                  <a:lnTo>
                    <a:pt x="608" y="298"/>
                  </a:lnTo>
                  <a:lnTo>
                    <a:pt x="521" y="429"/>
                  </a:lnTo>
                  <a:lnTo>
                    <a:pt x="404" y="543"/>
                  </a:lnTo>
                  <a:lnTo>
                    <a:pt x="319" y="581"/>
                  </a:lnTo>
                  <a:lnTo>
                    <a:pt x="75" y="583"/>
                  </a:lnTo>
                  <a:lnTo>
                    <a:pt x="53" y="517"/>
                  </a:lnTo>
                  <a:lnTo>
                    <a:pt x="65" y="468"/>
                  </a:lnTo>
                  <a:lnTo>
                    <a:pt x="0" y="30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68" name="Freeform 484">
              <a:extLst>
                <a:ext uri="{FF2B5EF4-FFF2-40B4-BE49-F238E27FC236}">
                  <a16:creationId xmlns:a16="http://schemas.microsoft.com/office/drawing/2014/main" id="{85752656-ED33-40CF-BE9B-B93CBB45E411}"/>
                </a:ext>
              </a:extLst>
            </p:cNvPr>
            <p:cNvSpPr>
              <a:spLocks/>
            </p:cNvSpPr>
            <p:nvPr/>
          </p:nvSpPr>
          <p:spPr bwMode="auto">
            <a:xfrm>
              <a:off x="1756002" y="4554802"/>
              <a:ext cx="42118" cy="47735"/>
            </a:xfrm>
            <a:custGeom>
              <a:avLst/>
              <a:gdLst>
                <a:gd name="T0" fmla="*/ 0 w 86"/>
                <a:gd name="T1" fmla="*/ 1 h 106"/>
                <a:gd name="T2" fmla="*/ 1 w 86"/>
                <a:gd name="T3" fmla="*/ 2 h 106"/>
                <a:gd name="T4" fmla="*/ 2 w 86"/>
                <a:gd name="T5" fmla="*/ 1 h 106"/>
                <a:gd name="T6" fmla="*/ 1 w 86"/>
                <a:gd name="T7" fmla="*/ 0 h 106"/>
                <a:gd name="T8" fmla="*/ 0 w 86"/>
                <a:gd name="T9" fmla="*/ 1 h 106"/>
                <a:gd name="T10" fmla="*/ 0 60000 65536"/>
                <a:gd name="T11" fmla="*/ 0 60000 65536"/>
                <a:gd name="T12" fmla="*/ 0 60000 65536"/>
                <a:gd name="T13" fmla="*/ 0 60000 65536"/>
                <a:gd name="T14" fmla="*/ 0 60000 65536"/>
                <a:gd name="T15" fmla="*/ 0 w 86"/>
                <a:gd name="T16" fmla="*/ 0 h 106"/>
                <a:gd name="T17" fmla="*/ 86 w 86"/>
                <a:gd name="T18" fmla="*/ 106 h 106"/>
              </a:gdLst>
              <a:ahLst/>
              <a:cxnLst>
                <a:cxn ang="T10">
                  <a:pos x="T0" y="T1"/>
                </a:cxn>
                <a:cxn ang="T11">
                  <a:pos x="T2" y="T3"/>
                </a:cxn>
                <a:cxn ang="T12">
                  <a:pos x="T4" y="T5"/>
                </a:cxn>
                <a:cxn ang="T13">
                  <a:pos x="T6" y="T7"/>
                </a:cxn>
                <a:cxn ang="T14">
                  <a:pos x="T8" y="T9"/>
                </a:cxn>
              </a:cxnLst>
              <a:rect l="T15" t="T16" r="T17" b="T18"/>
              <a:pathLst>
                <a:path w="86" h="106">
                  <a:moveTo>
                    <a:pt x="0" y="52"/>
                  </a:moveTo>
                  <a:lnTo>
                    <a:pt x="33" y="106"/>
                  </a:lnTo>
                  <a:lnTo>
                    <a:pt x="86" y="52"/>
                  </a:lnTo>
                  <a:lnTo>
                    <a:pt x="61" y="0"/>
                  </a:lnTo>
                  <a:lnTo>
                    <a:pt x="0" y="5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69" name="Freeform 485">
              <a:extLst>
                <a:ext uri="{FF2B5EF4-FFF2-40B4-BE49-F238E27FC236}">
                  <a16:creationId xmlns:a16="http://schemas.microsoft.com/office/drawing/2014/main" id="{126315CB-1451-4ACD-A2ED-938F0A88ACAF}"/>
                </a:ext>
              </a:extLst>
            </p:cNvPr>
            <p:cNvSpPr>
              <a:spLocks/>
            </p:cNvSpPr>
            <p:nvPr/>
          </p:nvSpPr>
          <p:spPr bwMode="auto">
            <a:xfrm>
              <a:off x="1688613" y="2723356"/>
              <a:ext cx="144886" cy="122521"/>
            </a:xfrm>
            <a:custGeom>
              <a:avLst/>
              <a:gdLst>
                <a:gd name="T0" fmla="*/ 2 w 302"/>
                <a:gd name="T1" fmla="*/ 0 h 272"/>
                <a:gd name="T2" fmla="*/ 3 w 302"/>
                <a:gd name="T3" fmla="*/ 0 h 272"/>
                <a:gd name="T4" fmla="*/ 3 w 302"/>
                <a:gd name="T5" fmla="*/ 1 h 272"/>
                <a:gd name="T6" fmla="*/ 4 w 302"/>
                <a:gd name="T7" fmla="*/ 1 h 272"/>
                <a:gd name="T8" fmla="*/ 5 w 302"/>
                <a:gd name="T9" fmla="*/ 1 h 272"/>
                <a:gd name="T10" fmla="*/ 6 w 302"/>
                <a:gd name="T11" fmla="*/ 1 h 272"/>
                <a:gd name="T12" fmla="*/ 6 w 302"/>
                <a:gd name="T13" fmla="*/ 3 h 272"/>
                <a:gd name="T14" fmla="*/ 6 w 302"/>
                <a:gd name="T15" fmla="*/ 3 h 272"/>
                <a:gd name="T16" fmla="*/ 7 w 302"/>
                <a:gd name="T17" fmla="*/ 3 h 272"/>
                <a:gd name="T18" fmla="*/ 7 w 302"/>
                <a:gd name="T19" fmla="*/ 3 h 272"/>
                <a:gd name="T20" fmla="*/ 7 w 302"/>
                <a:gd name="T21" fmla="*/ 4 h 272"/>
                <a:gd name="T22" fmla="*/ 7 w 302"/>
                <a:gd name="T23" fmla="*/ 4 h 272"/>
                <a:gd name="T24" fmla="*/ 6 w 302"/>
                <a:gd name="T25" fmla="*/ 4 h 272"/>
                <a:gd name="T26" fmla="*/ 6 w 302"/>
                <a:gd name="T27" fmla="*/ 4 h 272"/>
                <a:gd name="T28" fmla="*/ 6 w 302"/>
                <a:gd name="T29" fmla="*/ 5 h 272"/>
                <a:gd name="T30" fmla="*/ 7 w 302"/>
                <a:gd name="T31" fmla="*/ 5 h 272"/>
                <a:gd name="T32" fmla="*/ 6 w 302"/>
                <a:gd name="T33" fmla="*/ 5 h 272"/>
                <a:gd name="T34" fmla="*/ 6 w 302"/>
                <a:gd name="T35" fmla="*/ 5 h 272"/>
                <a:gd name="T36" fmla="*/ 6 w 302"/>
                <a:gd name="T37" fmla="*/ 5 h 272"/>
                <a:gd name="T38" fmla="*/ 5 w 302"/>
                <a:gd name="T39" fmla="*/ 6 h 272"/>
                <a:gd name="T40" fmla="*/ 5 w 302"/>
                <a:gd name="T41" fmla="*/ 6 h 272"/>
                <a:gd name="T42" fmla="*/ 5 w 302"/>
                <a:gd name="T43" fmla="*/ 6 h 272"/>
                <a:gd name="T44" fmla="*/ 5 w 302"/>
                <a:gd name="T45" fmla="*/ 6 h 272"/>
                <a:gd name="T46" fmla="*/ 4 w 302"/>
                <a:gd name="T47" fmla="*/ 6 h 272"/>
                <a:gd name="T48" fmla="*/ 4 w 302"/>
                <a:gd name="T49" fmla="*/ 6 h 272"/>
                <a:gd name="T50" fmla="*/ 3 w 302"/>
                <a:gd name="T51" fmla="*/ 6 h 272"/>
                <a:gd name="T52" fmla="*/ 2 w 302"/>
                <a:gd name="T53" fmla="*/ 5 h 272"/>
                <a:gd name="T54" fmla="*/ 1 w 302"/>
                <a:gd name="T55" fmla="*/ 5 h 272"/>
                <a:gd name="T56" fmla="*/ 1 w 302"/>
                <a:gd name="T57" fmla="*/ 5 h 272"/>
                <a:gd name="T58" fmla="*/ 0 w 302"/>
                <a:gd name="T59" fmla="*/ 6 h 272"/>
                <a:gd name="T60" fmla="*/ 0 w 302"/>
                <a:gd name="T61" fmla="*/ 5 h 272"/>
                <a:gd name="T62" fmla="*/ 1 w 302"/>
                <a:gd name="T63" fmla="*/ 4 h 272"/>
                <a:gd name="T64" fmla="*/ 0 w 302"/>
                <a:gd name="T65" fmla="*/ 3 h 272"/>
                <a:gd name="T66" fmla="*/ 1 w 302"/>
                <a:gd name="T67" fmla="*/ 3 h 272"/>
                <a:gd name="T68" fmla="*/ 1 w 302"/>
                <a:gd name="T69" fmla="*/ 2 h 272"/>
                <a:gd name="T70" fmla="*/ 1 w 302"/>
                <a:gd name="T71" fmla="*/ 2 h 272"/>
                <a:gd name="T72" fmla="*/ 1 w 302"/>
                <a:gd name="T73" fmla="*/ 2 h 272"/>
                <a:gd name="T74" fmla="*/ 1 w 302"/>
                <a:gd name="T75" fmla="*/ 1 h 272"/>
                <a:gd name="T76" fmla="*/ 1 w 302"/>
                <a:gd name="T77" fmla="*/ 1 h 272"/>
                <a:gd name="T78" fmla="*/ 2 w 302"/>
                <a:gd name="T79" fmla="*/ 0 h 272"/>
                <a:gd name="T80" fmla="*/ 2 w 302"/>
                <a:gd name="T81" fmla="*/ 0 h 27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02"/>
                <a:gd name="T124" fmla="*/ 0 h 272"/>
                <a:gd name="T125" fmla="*/ 302 w 302"/>
                <a:gd name="T126" fmla="*/ 272 h 27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02" h="272">
                  <a:moveTo>
                    <a:pt x="96" y="0"/>
                  </a:moveTo>
                  <a:lnTo>
                    <a:pt x="125" y="5"/>
                  </a:lnTo>
                  <a:lnTo>
                    <a:pt x="147" y="25"/>
                  </a:lnTo>
                  <a:lnTo>
                    <a:pt x="189" y="25"/>
                  </a:lnTo>
                  <a:lnTo>
                    <a:pt x="232" y="31"/>
                  </a:lnTo>
                  <a:lnTo>
                    <a:pt x="254" y="65"/>
                  </a:lnTo>
                  <a:lnTo>
                    <a:pt x="270" y="109"/>
                  </a:lnTo>
                  <a:lnTo>
                    <a:pt x="274" y="127"/>
                  </a:lnTo>
                  <a:lnTo>
                    <a:pt x="293" y="142"/>
                  </a:lnTo>
                  <a:lnTo>
                    <a:pt x="302" y="154"/>
                  </a:lnTo>
                  <a:lnTo>
                    <a:pt x="302" y="172"/>
                  </a:lnTo>
                  <a:lnTo>
                    <a:pt x="284" y="172"/>
                  </a:lnTo>
                  <a:lnTo>
                    <a:pt x="260" y="172"/>
                  </a:lnTo>
                  <a:lnTo>
                    <a:pt x="270" y="189"/>
                  </a:lnTo>
                  <a:lnTo>
                    <a:pt x="278" y="200"/>
                  </a:lnTo>
                  <a:lnTo>
                    <a:pt x="284" y="223"/>
                  </a:lnTo>
                  <a:lnTo>
                    <a:pt x="270" y="234"/>
                  </a:lnTo>
                  <a:lnTo>
                    <a:pt x="248" y="234"/>
                  </a:lnTo>
                  <a:lnTo>
                    <a:pt x="246" y="234"/>
                  </a:lnTo>
                  <a:lnTo>
                    <a:pt x="232" y="245"/>
                  </a:lnTo>
                  <a:lnTo>
                    <a:pt x="232" y="268"/>
                  </a:lnTo>
                  <a:lnTo>
                    <a:pt x="215" y="272"/>
                  </a:lnTo>
                  <a:lnTo>
                    <a:pt x="200" y="261"/>
                  </a:lnTo>
                  <a:lnTo>
                    <a:pt x="176" y="255"/>
                  </a:lnTo>
                  <a:lnTo>
                    <a:pt x="155" y="245"/>
                  </a:lnTo>
                  <a:lnTo>
                    <a:pt x="135" y="250"/>
                  </a:lnTo>
                  <a:lnTo>
                    <a:pt x="73" y="223"/>
                  </a:lnTo>
                  <a:lnTo>
                    <a:pt x="47" y="227"/>
                  </a:lnTo>
                  <a:lnTo>
                    <a:pt x="26" y="223"/>
                  </a:lnTo>
                  <a:lnTo>
                    <a:pt x="12" y="245"/>
                  </a:lnTo>
                  <a:lnTo>
                    <a:pt x="0" y="199"/>
                  </a:lnTo>
                  <a:lnTo>
                    <a:pt x="28" y="169"/>
                  </a:lnTo>
                  <a:lnTo>
                    <a:pt x="8" y="109"/>
                  </a:lnTo>
                  <a:lnTo>
                    <a:pt x="26" y="117"/>
                  </a:lnTo>
                  <a:lnTo>
                    <a:pt x="29" y="104"/>
                  </a:lnTo>
                  <a:lnTo>
                    <a:pt x="34" y="82"/>
                  </a:lnTo>
                  <a:lnTo>
                    <a:pt x="42" y="71"/>
                  </a:lnTo>
                  <a:lnTo>
                    <a:pt x="47" y="46"/>
                  </a:lnTo>
                  <a:lnTo>
                    <a:pt x="68" y="21"/>
                  </a:lnTo>
                  <a:lnTo>
                    <a:pt x="82" y="0"/>
                  </a:lnTo>
                  <a:lnTo>
                    <a:pt x="96"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70" name="Freeform 486">
              <a:extLst>
                <a:ext uri="{FF2B5EF4-FFF2-40B4-BE49-F238E27FC236}">
                  <a16:creationId xmlns:a16="http://schemas.microsoft.com/office/drawing/2014/main" id="{667DCEA2-4BEF-40B7-99EB-62D84AF4E70F}"/>
                </a:ext>
              </a:extLst>
            </p:cNvPr>
            <p:cNvSpPr>
              <a:spLocks/>
            </p:cNvSpPr>
            <p:nvPr/>
          </p:nvSpPr>
          <p:spPr bwMode="auto">
            <a:xfrm>
              <a:off x="1666712" y="2810871"/>
              <a:ext cx="323467" cy="203671"/>
            </a:xfrm>
            <a:custGeom>
              <a:avLst/>
              <a:gdLst>
                <a:gd name="T0" fmla="*/ 8 w 671"/>
                <a:gd name="T1" fmla="*/ 0 h 446"/>
                <a:gd name="T2" fmla="*/ 9 w 671"/>
                <a:gd name="T3" fmla="*/ 0 h 446"/>
                <a:gd name="T4" fmla="*/ 10 w 671"/>
                <a:gd name="T5" fmla="*/ 1 h 446"/>
                <a:gd name="T6" fmla="*/ 10 w 671"/>
                <a:gd name="T7" fmla="*/ 1 h 446"/>
                <a:gd name="T8" fmla="*/ 11 w 671"/>
                <a:gd name="T9" fmla="*/ 2 h 446"/>
                <a:gd name="T10" fmla="*/ 13 w 671"/>
                <a:gd name="T11" fmla="*/ 3 h 446"/>
                <a:gd name="T12" fmla="*/ 14 w 671"/>
                <a:gd name="T13" fmla="*/ 3 h 446"/>
                <a:gd name="T14" fmla="*/ 15 w 671"/>
                <a:gd name="T15" fmla="*/ 4 h 446"/>
                <a:gd name="T16" fmla="*/ 15 w 671"/>
                <a:gd name="T17" fmla="*/ 6 h 446"/>
                <a:gd name="T18" fmla="*/ 13 w 671"/>
                <a:gd name="T19" fmla="*/ 7 h 446"/>
                <a:gd name="T20" fmla="*/ 11 w 671"/>
                <a:gd name="T21" fmla="*/ 9 h 446"/>
                <a:gd name="T22" fmla="*/ 11 w 671"/>
                <a:gd name="T23" fmla="*/ 9 h 446"/>
                <a:gd name="T24" fmla="*/ 11 w 671"/>
                <a:gd name="T25" fmla="*/ 11 h 446"/>
                <a:gd name="T26" fmla="*/ 10 w 671"/>
                <a:gd name="T27" fmla="*/ 9 h 446"/>
                <a:gd name="T28" fmla="*/ 9 w 671"/>
                <a:gd name="T29" fmla="*/ 8 h 446"/>
                <a:gd name="T30" fmla="*/ 9 w 671"/>
                <a:gd name="T31" fmla="*/ 7 h 446"/>
                <a:gd name="T32" fmla="*/ 7 w 671"/>
                <a:gd name="T33" fmla="*/ 9 h 446"/>
                <a:gd name="T34" fmla="*/ 6 w 671"/>
                <a:gd name="T35" fmla="*/ 8 h 446"/>
                <a:gd name="T36" fmla="*/ 7 w 671"/>
                <a:gd name="T37" fmla="*/ 8 h 446"/>
                <a:gd name="T38" fmla="*/ 7 w 671"/>
                <a:gd name="T39" fmla="*/ 7 h 446"/>
                <a:gd name="T40" fmla="*/ 6 w 671"/>
                <a:gd name="T41" fmla="*/ 6 h 446"/>
                <a:gd name="T42" fmla="*/ 5 w 671"/>
                <a:gd name="T43" fmla="*/ 5 h 446"/>
                <a:gd name="T44" fmla="*/ 2 w 671"/>
                <a:gd name="T45" fmla="*/ 6 h 446"/>
                <a:gd name="T46" fmla="*/ 1 w 671"/>
                <a:gd name="T47" fmla="*/ 6 h 446"/>
                <a:gd name="T48" fmla="*/ 0 w 671"/>
                <a:gd name="T49" fmla="*/ 4 h 446"/>
                <a:gd name="T50" fmla="*/ 2 w 671"/>
                <a:gd name="T51" fmla="*/ 2 h 446"/>
                <a:gd name="T52" fmla="*/ 1 w 671"/>
                <a:gd name="T53" fmla="*/ 1 h 446"/>
                <a:gd name="T54" fmla="*/ 2 w 671"/>
                <a:gd name="T55" fmla="*/ 1 h 446"/>
                <a:gd name="T56" fmla="*/ 3 w 671"/>
                <a:gd name="T57" fmla="*/ 1 h 446"/>
                <a:gd name="T58" fmla="*/ 5 w 671"/>
                <a:gd name="T59" fmla="*/ 1 h 446"/>
                <a:gd name="T60" fmla="*/ 6 w 671"/>
                <a:gd name="T61" fmla="*/ 1 h 446"/>
                <a:gd name="T62" fmla="*/ 7 w 671"/>
                <a:gd name="T63" fmla="*/ 2 h 446"/>
                <a:gd name="T64" fmla="*/ 7 w 671"/>
                <a:gd name="T65" fmla="*/ 1 h 446"/>
                <a:gd name="T66" fmla="*/ 7 w 671"/>
                <a:gd name="T67" fmla="*/ 1 h 4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71"/>
                <a:gd name="T103" fmla="*/ 0 h 446"/>
                <a:gd name="T104" fmla="*/ 671 w 671"/>
                <a:gd name="T105" fmla="*/ 446 h 4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71" h="446">
                  <a:moveTo>
                    <a:pt x="334" y="20"/>
                  </a:moveTo>
                  <a:lnTo>
                    <a:pt x="344" y="17"/>
                  </a:lnTo>
                  <a:lnTo>
                    <a:pt x="362" y="4"/>
                  </a:lnTo>
                  <a:lnTo>
                    <a:pt x="379" y="0"/>
                  </a:lnTo>
                  <a:lnTo>
                    <a:pt x="406" y="4"/>
                  </a:lnTo>
                  <a:lnTo>
                    <a:pt x="418" y="27"/>
                  </a:lnTo>
                  <a:lnTo>
                    <a:pt x="424" y="54"/>
                  </a:lnTo>
                  <a:lnTo>
                    <a:pt x="435" y="63"/>
                  </a:lnTo>
                  <a:lnTo>
                    <a:pt x="448" y="58"/>
                  </a:lnTo>
                  <a:lnTo>
                    <a:pt x="481" y="95"/>
                  </a:lnTo>
                  <a:lnTo>
                    <a:pt x="498" y="124"/>
                  </a:lnTo>
                  <a:lnTo>
                    <a:pt x="542" y="145"/>
                  </a:lnTo>
                  <a:lnTo>
                    <a:pt x="574" y="150"/>
                  </a:lnTo>
                  <a:lnTo>
                    <a:pt x="587" y="145"/>
                  </a:lnTo>
                  <a:lnTo>
                    <a:pt x="617" y="160"/>
                  </a:lnTo>
                  <a:lnTo>
                    <a:pt x="650" y="165"/>
                  </a:lnTo>
                  <a:lnTo>
                    <a:pt x="671" y="233"/>
                  </a:lnTo>
                  <a:lnTo>
                    <a:pt x="638" y="242"/>
                  </a:lnTo>
                  <a:lnTo>
                    <a:pt x="631" y="276"/>
                  </a:lnTo>
                  <a:lnTo>
                    <a:pt x="579" y="311"/>
                  </a:lnTo>
                  <a:lnTo>
                    <a:pt x="500" y="334"/>
                  </a:lnTo>
                  <a:lnTo>
                    <a:pt x="491" y="366"/>
                  </a:lnTo>
                  <a:lnTo>
                    <a:pt x="462" y="352"/>
                  </a:lnTo>
                  <a:lnTo>
                    <a:pt x="493" y="395"/>
                  </a:lnTo>
                  <a:lnTo>
                    <a:pt x="540" y="400"/>
                  </a:lnTo>
                  <a:lnTo>
                    <a:pt x="453" y="446"/>
                  </a:lnTo>
                  <a:lnTo>
                    <a:pt x="400" y="396"/>
                  </a:lnTo>
                  <a:lnTo>
                    <a:pt x="444" y="358"/>
                  </a:lnTo>
                  <a:lnTo>
                    <a:pt x="400" y="349"/>
                  </a:lnTo>
                  <a:lnTo>
                    <a:pt x="376" y="349"/>
                  </a:lnTo>
                  <a:lnTo>
                    <a:pt x="383" y="315"/>
                  </a:lnTo>
                  <a:lnTo>
                    <a:pt x="374" y="320"/>
                  </a:lnTo>
                  <a:lnTo>
                    <a:pt x="310" y="338"/>
                  </a:lnTo>
                  <a:lnTo>
                    <a:pt x="289" y="396"/>
                  </a:lnTo>
                  <a:lnTo>
                    <a:pt x="244" y="394"/>
                  </a:lnTo>
                  <a:lnTo>
                    <a:pt x="254" y="352"/>
                  </a:lnTo>
                  <a:lnTo>
                    <a:pt x="255" y="334"/>
                  </a:lnTo>
                  <a:lnTo>
                    <a:pt x="283" y="325"/>
                  </a:lnTo>
                  <a:lnTo>
                    <a:pt x="295" y="312"/>
                  </a:lnTo>
                  <a:lnTo>
                    <a:pt x="298" y="302"/>
                  </a:lnTo>
                  <a:lnTo>
                    <a:pt x="283" y="296"/>
                  </a:lnTo>
                  <a:lnTo>
                    <a:pt x="262" y="253"/>
                  </a:lnTo>
                  <a:lnTo>
                    <a:pt x="236" y="227"/>
                  </a:lnTo>
                  <a:lnTo>
                    <a:pt x="203" y="227"/>
                  </a:lnTo>
                  <a:lnTo>
                    <a:pt x="162" y="239"/>
                  </a:lnTo>
                  <a:lnTo>
                    <a:pt x="100" y="242"/>
                  </a:lnTo>
                  <a:lnTo>
                    <a:pt x="72" y="250"/>
                  </a:lnTo>
                  <a:lnTo>
                    <a:pt x="24" y="250"/>
                  </a:lnTo>
                  <a:lnTo>
                    <a:pt x="0" y="224"/>
                  </a:lnTo>
                  <a:lnTo>
                    <a:pt x="16" y="185"/>
                  </a:lnTo>
                  <a:lnTo>
                    <a:pt x="41" y="143"/>
                  </a:lnTo>
                  <a:lnTo>
                    <a:pt x="73" y="99"/>
                  </a:lnTo>
                  <a:lnTo>
                    <a:pt x="56" y="47"/>
                  </a:lnTo>
                  <a:lnTo>
                    <a:pt x="57" y="38"/>
                  </a:lnTo>
                  <a:lnTo>
                    <a:pt x="70" y="27"/>
                  </a:lnTo>
                  <a:lnTo>
                    <a:pt x="91" y="31"/>
                  </a:lnTo>
                  <a:lnTo>
                    <a:pt x="117" y="27"/>
                  </a:lnTo>
                  <a:lnTo>
                    <a:pt x="143" y="39"/>
                  </a:lnTo>
                  <a:lnTo>
                    <a:pt x="177" y="54"/>
                  </a:lnTo>
                  <a:lnTo>
                    <a:pt x="199" y="47"/>
                  </a:lnTo>
                  <a:lnTo>
                    <a:pt x="220" y="59"/>
                  </a:lnTo>
                  <a:lnTo>
                    <a:pt x="244" y="65"/>
                  </a:lnTo>
                  <a:lnTo>
                    <a:pt x="259" y="76"/>
                  </a:lnTo>
                  <a:lnTo>
                    <a:pt x="276" y="72"/>
                  </a:lnTo>
                  <a:lnTo>
                    <a:pt x="279" y="49"/>
                  </a:lnTo>
                  <a:lnTo>
                    <a:pt x="290" y="38"/>
                  </a:lnTo>
                  <a:lnTo>
                    <a:pt x="314" y="38"/>
                  </a:lnTo>
                  <a:lnTo>
                    <a:pt x="322" y="31"/>
                  </a:lnTo>
                  <a:lnTo>
                    <a:pt x="334" y="2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71" name="Freeform 487">
              <a:extLst>
                <a:ext uri="{FF2B5EF4-FFF2-40B4-BE49-F238E27FC236}">
                  <a16:creationId xmlns:a16="http://schemas.microsoft.com/office/drawing/2014/main" id="{457F4B1C-8FC0-4794-9BC8-B0A78147BE2C}"/>
                </a:ext>
              </a:extLst>
            </p:cNvPr>
            <p:cNvSpPr>
              <a:spLocks/>
            </p:cNvSpPr>
            <p:nvPr/>
          </p:nvSpPr>
          <p:spPr bwMode="auto">
            <a:xfrm>
              <a:off x="1749263" y="2914297"/>
              <a:ext cx="62335" cy="74785"/>
            </a:xfrm>
            <a:custGeom>
              <a:avLst/>
              <a:gdLst>
                <a:gd name="T0" fmla="*/ 1 w 129"/>
                <a:gd name="T1" fmla="*/ 1 h 165"/>
                <a:gd name="T2" fmla="*/ 1 w 129"/>
                <a:gd name="T3" fmla="*/ 2 h 165"/>
                <a:gd name="T4" fmla="*/ 1 w 129"/>
                <a:gd name="T5" fmla="*/ 2 h 165"/>
                <a:gd name="T6" fmla="*/ 1 w 129"/>
                <a:gd name="T7" fmla="*/ 4 h 165"/>
                <a:gd name="T8" fmla="*/ 2 w 129"/>
                <a:gd name="T9" fmla="*/ 4 h 165"/>
                <a:gd name="T10" fmla="*/ 2 w 129"/>
                <a:gd name="T11" fmla="*/ 3 h 165"/>
                <a:gd name="T12" fmla="*/ 2 w 129"/>
                <a:gd name="T13" fmla="*/ 3 h 165"/>
                <a:gd name="T14" fmla="*/ 3 w 129"/>
                <a:gd name="T15" fmla="*/ 2 h 165"/>
                <a:gd name="T16" fmla="*/ 3 w 129"/>
                <a:gd name="T17" fmla="*/ 2 h 165"/>
                <a:gd name="T18" fmla="*/ 3 w 129"/>
                <a:gd name="T19" fmla="*/ 2 h 165"/>
                <a:gd name="T20" fmla="*/ 2 w 129"/>
                <a:gd name="T21" fmla="*/ 1 h 165"/>
                <a:gd name="T22" fmla="*/ 1 w 129"/>
                <a:gd name="T23" fmla="*/ 0 h 165"/>
                <a:gd name="T24" fmla="*/ 1 w 129"/>
                <a:gd name="T25" fmla="*/ 0 h 165"/>
                <a:gd name="T26" fmla="*/ 0 w 129"/>
                <a:gd name="T27" fmla="*/ 0 h 165"/>
                <a:gd name="T28" fmla="*/ 1 w 129"/>
                <a:gd name="T29" fmla="*/ 1 h 16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9"/>
                <a:gd name="T46" fmla="*/ 0 h 165"/>
                <a:gd name="T47" fmla="*/ 129 w 129"/>
                <a:gd name="T48" fmla="*/ 165 h 16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9" h="165">
                  <a:moveTo>
                    <a:pt x="29" y="45"/>
                  </a:moveTo>
                  <a:lnTo>
                    <a:pt x="46" y="69"/>
                  </a:lnTo>
                  <a:lnTo>
                    <a:pt x="53" y="87"/>
                  </a:lnTo>
                  <a:lnTo>
                    <a:pt x="61" y="164"/>
                  </a:lnTo>
                  <a:lnTo>
                    <a:pt x="73" y="165"/>
                  </a:lnTo>
                  <a:lnTo>
                    <a:pt x="83" y="125"/>
                  </a:lnTo>
                  <a:lnTo>
                    <a:pt x="84" y="106"/>
                  </a:lnTo>
                  <a:lnTo>
                    <a:pt x="121" y="93"/>
                  </a:lnTo>
                  <a:lnTo>
                    <a:pt x="129" y="76"/>
                  </a:lnTo>
                  <a:lnTo>
                    <a:pt x="115" y="71"/>
                  </a:lnTo>
                  <a:lnTo>
                    <a:pt x="93" y="27"/>
                  </a:lnTo>
                  <a:lnTo>
                    <a:pt x="65" y="3"/>
                  </a:lnTo>
                  <a:lnTo>
                    <a:pt x="32" y="0"/>
                  </a:lnTo>
                  <a:lnTo>
                    <a:pt x="0" y="6"/>
                  </a:lnTo>
                  <a:lnTo>
                    <a:pt x="29" y="4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72" name="Freeform 488">
              <a:extLst>
                <a:ext uri="{FF2B5EF4-FFF2-40B4-BE49-F238E27FC236}">
                  <a16:creationId xmlns:a16="http://schemas.microsoft.com/office/drawing/2014/main" id="{8AB7CE53-73D4-42B3-8B13-0BE519E738CD}"/>
                </a:ext>
              </a:extLst>
            </p:cNvPr>
            <p:cNvSpPr>
              <a:spLocks/>
            </p:cNvSpPr>
            <p:nvPr/>
          </p:nvSpPr>
          <p:spPr bwMode="auto">
            <a:xfrm>
              <a:off x="1969962" y="3014541"/>
              <a:ext cx="134778" cy="66829"/>
            </a:xfrm>
            <a:custGeom>
              <a:avLst/>
              <a:gdLst>
                <a:gd name="T0" fmla="*/ 0 w 282"/>
                <a:gd name="T1" fmla="*/ 0 h 147"/>
                <a:gd name="T2" fmla="*/ 1 w 282"/>
                <a:gd name="T3" fmla="*/ 0 h 147"/>
                <a:gd name="T4" fmla="*/ 3 w 282"/>
                <a:gd name="T5" fmla="*/ 1 h 147"/>
                <a:gd name="T6" fmla="*/ 4 w 282"/>
                <a:gd name="T7" fmla="*/ 1 h 147"/>
                <a:gd name="T8" fmla="*/ 4 w 282"/>
                <a:gd name="T9" fmla="*/ 1 h 147"/>
                <a:gd name="T10" fmla="*/ 5 w 282"/>
                <a:gd name="T11" fmla="*/ 1 h 147"/>
                <a:gd name="T12" fmla="*/ 5 w 282"/>
                <a:gd name="T13" fmla="*/ 1 h 147"/>
                <a:gd name="T14" fmla="*/ 6 w 282"/>
                <a:gd name="T15" fmla="*/ 2 h 147"/>
                <a:gd name="T16" fmla="*/ 6 w 282"/>
                <a:gd name="T17" fmla="*/ 2 h 147"/>
                <a:gd name="T18" fmla="*/ 6 w 282"/>
                <a:gd name="T19" fmla="*/ 2 h 147"/>
                <a:gd name="T20" fmla="*/ 7 w 282"/>
                <a:gd name="T21" fmla="*/ 3 h 147"/>
                <a:gd name="T22" fmla="*/ 6 w 282"/>
                <a:gd name="T23" fmla="*/ 3 h 147"/>
                <a:gd name="T24" fmla="*/ 6 w 282"/>
                <a:gd name="T25" fmla="*/ 3 h 147"/>
                <a:gd name="T26" fmla="*/ 5 w 282"/>
                <a:gd name="T27" fmla="*/ 3 h 147"/>
                <a:gd name="T28" fmla="*/ 5 w 282"/>
                <a:gd name="T29" fmla="*/ 3 h 147"/>
                <a:gd name="T30" fmla="*/ 5 w 282"/>
                <a:gd name="T31" fmla="*/ 3 h 147"/>
                <a:gd name="T32" fmla="*/ 4 w 282"/>
                <a:gd name="T33" fmla="*/ 3 h 147"/>
                <a:gd name="T34" fmla="*/ 3 w 282"/>
                <a:gd name="T35" fmla="*/ 3 h 147"/>
                <a:gd name="T36" fmla="*/ 3 w 282"/>
                <a:gd name="T37" fmla="*/ 3 h 147"/>
                <a:gd name="T38" fmla="*/ 3 w 282"/>
                <a:gd name="T39" fmla="*/ 2 h 147"/>
                <a:gd name="T40" fmla="*/ 1 w 282"/>
                <a:gd name="T41" fmla="*/ 1 h 147"/>
                <a:gd name="T42" fmla="*/ 0 w 282"/>
                <a:gd name="T43" fmla="*/ 0 h 14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2"/>
                <a:gd name="T67" fmla="*/ 0 h 147"/>
                <a:gd name="T68" fmla="*/ 282 w 282"/>
                <a:gd name="T69" fmla="*/ 147 h 14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2" h="147">
                  <a:moveTo>
                    <a:pt x="0" y="8"/>
                  </a:moveTo>
                  <a:lnTo>
                    <a:pt x="68" y="0"/>
                  </a:lnTo>
                  <a:lnTo>
                    <a:pt x="130" y="31"/>
                  </a:lnTo>
                  <a:lnTo>
                    <a:pt x="160" y="63"/>
                  </a:lnTo>
                  <a:lnTo>
                    <a:pt x="192" y="63"/>
                  </a:lnTo>
                  <a:lnTo>
                    <a:pt x="214" y="50"/>
                  </a:lnTo>
                  <a:lnTo>
                    <a:pt x="235" y="43"/>
                  </a:lnTo>
                  <a:lnTo>
                    <a:pt x="249" y="78"/>
                  </a:lnTo>
                  <a:lnTo>
                    <a:pt x="278" y="86"/>
                  </a:lnTo>
                  <a:lnTo>
                    <a:pt x="275" y="100"/>
                  </a:lnTo>
                  <a:lnTo>
                    <a:pt x="282" y="125"/>
                  </a:lnTo>
                  <a:lnTo>
                    <a:pt x="278" y="144"/>
                  </a:lnTo>
                  <a:lnTo>
                    <a:pt x="249" y="115"/>
                  </a:lnTo>
                  <a:lnTo>
                    <a:pt x="235" y="105"/>
                  </a:lnTo>
                  <a:lnTo>
                    <a:pt x="215" y="105"/>
                  </a:lnTo>
                  <a:lnTo>
                    <a:pt x="208" y="139"/>
                  </a:lnTo>
                  <a:lnTo>
                    <a:pt x="187" y="130"/>
                  </a:lnTo>
                  <a:lnTo>
                    <a:pt x="152" y="147"/>
                  </a:lnTo>
                  <a:lnTo>
                    <a:pt x="110" y="142"/>
                  </a:lnTo>
                  <a:lnTo>
                    <a:pt x="109" y="86"/>
                  </a:lnTo>
                  <a:lnTo>
                    <a:pt x="39" y="35"/>
                  </a:lnTo>
                  <a:lnTo>
                    <a:pt x="0" y="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73" name="Freeform 489">
              <a:extLst>
                <a:ext uri="{FF2B5EF4-FFF2-40B4-BE49-F238E27FC236}">
                  <a16:creationId xmlns:a16="http://schemas.microsoft.com/office/drawing/2014/main" id="{FE064066-6998-48FD-A392-B98A6CECDE9E}"/>
                </a:ext>
              </a:extLst>
            </p:cNvPr>
            <p:cNvSpPr>
              <a:spLocks/>
            </p:cNvSpPr>
            <p:nvPr/>
          </p:nvSpPr>
          <p:spPr bwMode="auto">
            <a:xfrm>
              <a:off x="2071045" y="3054321"/>
              <a:ext cx="112876" cy="100244"/>
            </a:xfrm>
            <a:custGeom>
              <a:avLst/>
              <a:gdLst>
                <a:gd name="T0" fmla="*/ 2 w 234"/>
                <a:gd name="T1" fmla="*/ 0 h 221"/>
                <a:gd name="T2" fmla="*/ 2 w 234"/>
                <a:gd name="T3" fmla="*/ 0 h 221"/>
                <a:gd name="T4" fmla="*/ 3 w 234"/>
                <a:gd name="T5" fmla="*/ 0 h 221"/>
                <a:gd name="T6" fmla="*/ 4 w 234"/>
                <a:gd name="T7" fmla="*/ 1 h 221"/>
                <a:gd name="T8" fmla="*/ 5 w 234"/>
                <a:gd name="T9" fmla="*/ 2 h 221"/>
                <a:gd name="T10" fmla="*/ 5 w 234"/>
                <a:gd name="T11" fmla="*/ 3 h 221"/>
                <a:gd name="T12" fmla="*/ 5 w 234"/>
                <a:gd name="T13" fmla="*/ 3 h 221"/>
                <a:gd name="T14" fmla="*/ 5 w 234"/>
                <a:gd name="T15" fmla="*/ 4 h 221"/>
                <a:gd name="T16" fmla="*/ 5 w 234"/>
                <a:gd name="T17" fmla="*/ 4 h 221"/>
                <a:gd name="T18" fmla="*/ 4 w 234"/>
                <a:gd name="T19" fmla="*/ 5 h 221"/>
                <a:gd name="T20" fmla="*/ 4 w 234"/>
                <a:gd name="T21" fmla="*/ 5 h 221"/>
                <a:gd name="T22" fmla="*/ 3 w 234"/>
                <a:gd name="T23" fmla="*/ 4 h 221"/>
                <a:gd name="T24" fmla="*/ 3 w 234"/>
                <a:gd name="T25" fmla="*/ 4 h 221"/>
                <a:gd name="T26" fmla="*/ 2 w 234"/>
                <a:gd name="T27" fmla="*/ 5 h 221"/>
                <a:gd name="T28" fmla="*/ 1 w 234"/>
                <a:gd name="T29" fmla="*/ 5 h 221"/>
                <a:gd name="T30" fmla="*/ 1 w 234"/>
                <a:gd name="T31" fmla="*/ 4 h 221"/>
                <a:gd name="T32" fmla="*/ 1 w 234"/>
                <a:gd name="T33" fmla="*/ 4 h 221"/>
                <a:gd name="T34" fmla="*/ 1 w 234"/>
                <a:gd name="T35" fmla="*/ 3 h 221"/>
                <a:gd name="T36" fmla="*/ 1 w 234"/>
                <a:gd name="T37" fmla="*/ 4 h 221"/>
                <a:gd name="T38" fmla="*/ 2 w 234"/>
                <a:gd name="T39" fmla="*/ 4 h 221"/>
                <a:gd name="T40" fmla="*/ 3 w 234"/>
                <a:gd name="T41" fmla="*/ 4 h 221"/>
                <a:gd name="T42" fmla="*/ 1 w 234"/>
                <a:gd name="T43" fmla="*/ 3 h 221"/>
                <a:gd name="T44" fmla="*/ 1 w 234"/>
                <a:gd name="T45" fmla="*/ 2 h 221"/>
                <a:gd name="T46" fmla="*/ 1 w 234"/>
                <a:gd name="T47" fmla="*/ 2 h 221"/>
                <a:gd name="T48" fmla="*/ 1 w 234"/>
                <a:gd name="T49" fmla="*/ 1 h 221"/>
                <a:gd name="T50" fmla="*/ 1 w 234"/>
                <a:gd name="T51" fmla="*/ 1 h 221"/>
                <a:gd name="T52" fmla="*/ 0 w 234"/>
                <a:gd name="T53" fmla="*/ 1 h 221"/>
                <a:gd name="T54" fmla="*/ 0 w 234"/>
                <a:gd name="T55" fmla="*/ 1 h 221"/>
                <a:gd name="T56" fmla="*/ 0 w 234"/>
                <a:gd name="T57" fmla="*/ 0 h 221"/>
                <a:gd name="T58" fmla="*/ 1 w 234"/>
                <a:gd name="T59" fmla="*/ 0 h 221"/>
                <a:gd name="T60" fmla="*/ 1 w 234"/>
                <a:gd name="T61" fmla="*/ 1 h 221"/>
                <a:gd name="T62" fmla="*/ 2 w 234"/>
                <a:gd name="T63" fmla="*/ 1 h 221"/>
                <a:gd name="T64" fmla="*/ 2 w 234"/>
                <a:gd name="T65" fmla="*/ 1 h 221"/>
                <a:gd name="T66" fmla="*/ 1 w 234"/>
                <a:gd name="T67" fmla="*/ 0 h 221"/>
                <a:gd name="T68" fmla="*/ 2 w 234"/>
                <a:gd name="T69" fmla="*/ 0 h 221"/>
                <a:gd name="T70" fmla="*/ 2 w 234"/>
                <a:gd name="T71" fmla="*/ 0 h 22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4"/>
                <a:gd name="T109" fmla="*/ 0 h 221"/>
                <a:gd name="T110" fmla="*/ 234 w 234"/>
                <a:gd name="T111" fmla="*/ 221 h 22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4" h="221">
                  <a:moveTo>
                    <a:pt x="89" y="8"/>
                  </a:moveTo>
                  <a:lnTo>
                    <a:pt x="103" y="8"/>
                  </a:lnTo>
                  <a:lnTo>
                    <a:pt x="137" y="19"/>
                  </a:lnTo>
                  <a:lnTo>
                    <a:pt x="171" y="49"/>
                  </a:lnTo>
                  <a:lnTo>
                    <a:pt x="193" y="83"/>
                  </a:lnTo>
                  <a:lnTo>
                    <a:pt x="234" y="125"/>
                  </a:lnTo>
                  <a:lnTo>
                    <a:pt x="211" y="134"/>
                  </a:lnTo>
                  <a:lnTo>
                    <a:pt x="199" y="160"/>
                  </a:lnTo>
                  <a:lnTo>
                    <a:pt x="196" y="172"/>
                  </a:lnTo>
                  <a:lnTo>
                    <a:pt x="185" y="221"/>
                  </a:lnTo>
                  <a:lnTo>
                    <a:pt x="153" y="207"/>
                  </a:lnTo>
                  <a:lnTo>
                    <a:pt x="143" y="165"/>
                  </a:lnTo>
                  <a:lnTo>
                    <a:pt x="114" y="181"/>
                  </a:lnTo>
                  <a:lnTo>
                    <a:pt x="79" y="206"/>
                  </a:lnTo>
                  <a:lnTo>
                    <a:pt x="59" y="200"/>
                  </a:lnTo>
                  <a:lnTo>
                    <a:pt x="42" y="180"/>
                  </a:lnTo>
                  <a:lnTo>
                    <a:pt x="34" y="160"/>
                  </a:lnTo>
                  <a:lnTo>
                    <a:pt x="46" y="141"/>
                  </a:lnTo>
                  <a:lnTo>
                    <a:pt x="56" y="156"/>
                  </a:lnTo>
                  <a:lnTo>
                    <a:pt x="98" y="179"/>
                  </a:lnTo>
                  <a:lnTo>
                    <a:pt x="108" y="158"/>
                  </a:lnTo>
                  <a:lnTo>
                    <a:pt x="68" y="123"/>
                  </a:lnTo>
                  <a:lnTo>
                    <a:pt x="53" y="94"/>
                  </a:lnTo>
                  <a:lnTo>
                    <a:pt x="41" y="83"/>
                  </a:lnTo>
                  <a:lnTo>
                    <a:pt x="41" y="65"/>
                  </a:lnTo>
                  <a:lnTo>
                    <a:pt x="27" y="58"/>
                  </a:lnTo>
                  <a:lnTo>
                    <a:pt x="0" y="54"/>
                  </a:lnTo>
                  <a:lnTo>
                    <a:pt x="6" y="33"/>
                  </a:lnTo>
                  <a:lnTo>
                    <a:pt x="8" y="19"/>
                  </a:lnTo>
                  <a:lnTo>
                    <a:pt x="30" y="19"/>
                  </a:lnTo>
                  <a:lnTo>
                    <a:pt x="41" y="29"/>
                  </a:lnTo>
                  <a:lnTo>
                    <a:pt x="70" y="58"/>
                  </a:lnTo>
                  <a:lnTo>
                    <a:pt x="74" y="39"/>
                  </a:lnTo>
                  <a:lnTo>
                    <a:pt x="67" y="16"/>
                  </a:lnTo>
                  <a:lnTo>
                    <a:pt x="70" y="0"/>
                  </a:lnTo>
                  <a:lnTo>
                    <a:pt x="89" y="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74" name="Freeform 490">
              <a:extLst>
                <a:ext uri="{FF2B5EF4-FFF2-40B4-BE49-F238E27FC236}">
                  <a16:creationId xmlns:a16="http://schemas.microsoft.com/office/drawing/2014/main" id="{74FBCD6D-2A3E-4502-8B54-9E2776FD0302}"/>
                </a:ext>
              </a:extLst>
            </p:cNvPr>
            <p:cNvSpPr>
              <a:spLocks/>
            </p:cNvSpPr>
            <p:nvPr/>
          </p:nvSpPr>
          <p:spPr bwMode="auto">
            <a:xfrm>
              <a:off x="2047459" y="3073415"/>
              <a:ext cx="75813" cy="62056"/>
            </a:xfrm>
            <a:custGeom>
              <a:avLst/>
              <a:gdLst>
                <a:gd name="T0" fmla="*/ 0 w 156"/>
                <a:gd name="T1" fmla="*/ 0 h 135"/>
                <a:gd name="T2" fmla="*/ 0 w 156"/>
                <a:gd name="T3" fmla="*/ 1 h 135"/>
                <a:gd name="T4" fmla="*/ 1 w 156"/>
                <a:gd name="T5" fmla="*/ 2 h 135"/>
                <a:gd name="T6" fmla="*/ 2 w 156"/>
                <a:gd name="T7" fmla="*/ 3 h 135"/>
                <a:gd name="T8" fmla="*/ 2 w 156"/>
                <a:gd name="T9" fmla="*/ 2 h 135"/>
                <a:gd name="T10" fmla="*/ 2 w 156"/>
                <a:gd name="T11" fmla="*/ 3 h 135"/>
                <a:gd name="T12" fmla="*/ 3 w 156"/>
                <a:gd name="T13" fmla="*/ 3 h 135"/>
                <a:gd name="T14" fmla="*/ 3 w 156"/>
                <a:gd name="T15" fmla="*/ 3 h 135"/>
                <a:gd name="T16" fmla="*/ 4 w 156"/>
                <a:gd name="T17" fmla="*/ 3 h 135"/>
                <a:gd name="T18" fmla="*/ 3 w 156"/>
                <a:gd name="T19" fmla="*/ 2 h 135"/>
                <a:gd name="T20" fmla="*/ 3 w 156"/>
                <a:gd name="T21" fmla="*/ 1 h 135"/>
                <a:gd name="T22" fmla="*/ 2 w 156"/>
                <a:gd name="T23" fmla="*/ 1 h 135"/>
                <a:gd name="T24" fmla="*/ 2 w 156"/>
                <a:gd name="T25" fmla="*/ 1 h 135"/>
                <a:gd name="T26" fmla="*/ 2 w 156"/>
                <a:gd name="T27" fmla="*/ 0 h 135"/>
                <a:gd name="T28" fmla="*/ 1 w 156"/>
                <a:gd name="T29" fmla="*/ 0 h 135"/>
                <a:gd name="T30" fmla="*/ 1 w 156"/>
                <a:gd name="T31" fmla="*/ 0 h 135"/>
                <a:gd name="T32" fmla="*/ 0 w 156"/>
                <a:gd name="T33" fmla="*/ 0 h 135"/>
                <a:gd name="T34" fmla="*/ 0 w 156"/>
                <a:gd name="T35" fmla="*/ 0 h 13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6"/>
                <a:gd name="T55" fmla="*/ 0 h 135"/>
                <a:gd name="T56" fmla="*/ 156 w 156"/>
                <a:gd name="T57" fmla="*/ 135 h 13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6" h="135">
                  <a:moveTo>
                    <a:pt x="0" y="18"/>
                  </a:moveTo>
                  <a:lnTo>
                    <a:pt x="16" y="40"/>
                  </a:lnTo>
                  <a:lnTo>
                    <a:pt x="40" y="74"/>
                  </a:lnTo>
                  <a:lnTo>
                    <a:pt x="77" y="117"/>
                  </a:lnTo>
                  <a:lnTo>
                    <a:pt x="99" y="91"/>
                  </a:lnTo>
                  <a:lnTo>
                    <a:pt x="100" y="114"/>
                  </a:lnTo>
                  <a:lnTo>
                    <a:pt x="117" y="117"/>
                  </a:lnTo>
                  <a:lnTo>
                    <a:pt x="145" y="135"/>
                  </a:lnTo>
                  <a:lnTo>
                    <a:pt x="156" y="114"/>
                  </a:lnTo>
                  <a:lnTo>
                    <a:pt x="116" y="79"/>
                  </a:lnTo>
                  <a:lnTo>
                    <a:pt x="104" y="52"/>
                  </a:lnTo>
                  <a:lnTo>
                    <a:pt x="89" y="39"/>
                  </a:lnTo>
                  <a:lnTo>
                    <a:pt x="89" y="21"/>
                  </a:lnTo>
                  <a:lnTo>
                    <a:pt x="75" y="14"/>
                  </a:lnTo>
                  <a:lnTo>
                    <a:pt x="47" y="9"/>
                  </a:lnTo>
                  <a:lnTo>
                    <a:pt x="26" y="0"/>
                  </a:lnTo>
                  <a:lnTo>
                    <a:pt x="5" y="4"/>
                  </a:lnTo>
                  <a:lnTo>
                    <a:pt x="0" y="1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75" name="Freeform 491">
              <a:extLst>
                <a:ext uri="{FF2B5EF4-FFF2-40B4-BE49-F238E27FC236}">
                  <a16:creationId xmlns:a16="http://schemas.microsoft.com/office/drawing/2014/main" id="{BADDA8AC-800C-4F6D-9EF5-900D1B05DF59}"/>
                </a:ext>
              </a:extLst>
            </p:cNvPr>
            <p:cNvSpPr>
              <a:spLocks/>
            </p:cNvSpPr>
            <p:nvPr/>
          </p:nvSpPr>
          <p:spPr bwMode="auto">
            <a:xfrm>
              <a:off x="2089577" y="2729720"/>
              <a:ext cx="766549" cy="361197"/>
            </a:xfrm>
            <a:custGeom>
              <a:avLst/>
              <a:gdLst>
                <a:gd name="T0" fmla="*/ 35 w 1596"/>
                <a:gd name="T1" fmla="*/ 8 h 795"/>
                <a:gd name="T2" fmla="*/ 31 w 1596"/>
                <a:gd name="T3" fmla="*/ 7 h 795"/>
                <a:gd name="T4" fmla="*/ 30 w 1596"/>
                <a:gd name="T5" fmla="*/ 6 h 795"/>
                <a:gd name="T6" fmla="*/ 29 w 1596"/>
                <a:gd name="T7" fmla="*/ 6 h 795"/>
                <a:gd name="T8" fmla="*/ 27 w 1596"/>
                <a:gd name="T9" fmla="*/ 5 h 795"/>
                <a:gd name="T10" fmla="*/ 24 w 1596"/>
                <a:gd name="T11" fmla="*/ 3 h 795"/>
                <a:gd name="T12" fmla="*/ 20 w 1596"/>
                <a:gd name="T13" fmla="*/ 2 h 795"/>
                <a:gd name="T14" fmla="*/ 17 w 1596"/>
                <a:gd name="T15" fmla="*/ 1 h 795"/>
                <a:gd name="T16" fmla="*/ 15 w 1596"/>
                <a:gd name="T17" fmla="*/ 1 h 795"/>
                <a:gd name="T18" fmla="*/ 12 w 1596"/>
                <a:gd name="T19" fmla="*/ 1 h 795"/>
                <a:gd name="T20" fmla="*/ 9 w 1596"/>
                <a:gd name="T21" fmla="*/ 1 h 795"/>
                <a:gd name="T22" fmla="*/ 9 w 1596"/>
                <a:gd name="T23" fmla="*/ 4 h 795"/>
                <a:gd name="T24" fmla="*/ 10 w 1596"/>
                <a:gd name="T25" fmla="*/ 5 h 795"/>
                <a:gd name="T26" fmla="*/ 10 w 1596"/>
                <a:gd name="T27" fmla="*/ 6 h 795"/>
                <a:gd name="T28" fmla="*/ 9 w 1596"/>
                <a:gd name="T29" fmla="*/ 6 h 795"/>
                <a:gd name="T30" fmla="*/ 7 w 1596"/>
                <a:gd name="T31" fmla="*/ 5 h 795"/>
                <a:gd name="T32" fmla="*/ 6 w 1596"/>
                <a:gd name="T33" fmla="*/ 6 h 795"/>
                <a:gd name="T34" fmla="*/ 5 w 1596"/>
                <a:gd name="T35" fmla="*/ 5 h 795"/>
                <a:gd name="T36" fmla="*/ 2 w 1596"/>
                <a:gd name="T37" fmla="*/ 5 h 795"/>
                <a:gd name="T38" fmla="*/ 1 w 1596"/>
                <a:gd name="T39" fmla="*/ 6 h 795"/>
                <a:gd name="T40" fmla="*/ 1 w 1596"/>
                <a:gd name="T41" fmla="*/ 7 h 795"/>
                <a:gd name="T42" fmla="*/ 0 w 1596"/>
                <a:gd name="T43" fmla="*/ 7 h 795"/>
                <a:gd name="T44" fmla="*/ 0 w 1596"/>
                <a:gd name="T45" fmla="*/ 9 h 795"/>
                <a:gd name="T46" fmla="*/ 1 w 1596"/>
                <a:gd name="T47" fmla="*/ 10 h 795"/>
                <a:gd name="T48" fmla="*/ 2 w 1596"/>
                <a:gd name="T49" fmla="*/ 10 h 795"/>
                <a:gd name="T50" fmla="*/ 3 w 1596"/>
                <a:gd name="T51" fmla="*/ 12 h 795"/>
                <a:gd name="T52" fmla="*/ 7 w 1596"/>
                <a:gd name="T53" fmla="*/ 11 h 795"/>
                <a:gd name="T54" fmla="*/ 6 w 1596"/>
                <a:gd name="T55" fmla="*/ 13 h 795"/>
                <a:gd name="T56" fmla="*/ 4 w 1596"/>
                <a:gd name="T57" fmla="*/ 15 h 795"/>
                <a:gd name="T58" fmla="*/ 7 w 1596"/>
                <a:gd name="T59" fmla="*/ 17 h 795"/>
                <a:gd name="T60" fmla="*/ 8 w 1596"/>
                <a:gd name="T61" fmla="*/ 17 h 795"/>
                <a:gd name="T62" fmla="*/ 9 w 1596"/>
                <a:gd name="T63" fmla="*/ 17 h 795"/>
                <a:gd name="T64" fmla="*/ 9 w 1596"/>
                <a:gd name="T65" fmla="*/ 13 h 795"/>
                <a:gd name="T66" fmla="*/ 11 w 1596"/>
                <a:gd name="T67" fmla="*/ 12 h 795"/>
                <a:gd name="T68" fmla="*/ 11 w 1596"/>
                <a:gd name="T69" fmla="*/ 11 h 795"/>
                <a:gd name="T70" fmla="*/ 12 w 1596"/>
                <a:gd name="T71" fmla="*/ 11 h 795"/>
                <a:gd name="T72" fmla="*/ 13 w 1596"/>
                <a:gd name="T73" fmla="*/ 12 h 795"/>
                <a:gd name="T74" fmla="*/ 13 w 1596"/>
                <a:gd name="T75" fmla="*/ 13 h 795"/>
                <a:gd name="T76" fmla="*/ 14 w 1596"/>
                <a:gd name="T77" fmla="*/ 15 h 795"/>
                <a:gd name="T78" fmla="*/ 17 w 1596"/>
                <a:gd name="T79" fmla="*/ 15 h 795"/>
                <a:gd name="T80" fmla="*/ 17 w 1596"/>
                <a:gd name="T81" fmla="*/ 17 h 795"/>
                <a:gd name="T82" fmla="*/ 18 w 1596"/>
                <a:gd name="T83" fmla="*/ 19 h 795"/>
                <a:gd name="T84" fmla="*/ 21 w 1596"/>
                <a:gd name="T85" fmla="*/ 18 h 795"/>
                <a:gd name="T86" fmla="*/ 23 w 1596"/>
                <a:gd name="T87" fmla="*/ 18 h 795"/>
                <a:gd name="T88" fmla="*/ 23 w 1596"/>
                <a:gd name="T89" fmla="*/ 17 h 795"/>
                <a:gd name="T90" fmla="*/ 23 w 1596"/>
                <a:gd name="T91" fmla="*/ 16 h 795"/>
                <a:gd name="T92" fmla="*/ 25 w 1596"/>
                <a:gd name="T93" fmla="*/ 17 h 795"/>
                <a:gd name="T94" fmla="*/ 27 w 1596"/>
                <a:gd name="T95" fmla="*/ 16 h 795"/>
                <a:gd name="T96" fmla="*/ 31 w 1596"/>
                <a:gd name="T97" fmla="*/ 17 h 795"/>
                <a:gd name="T98" fmla="*/ 31 w 1596"/>
                <a:gd name="T99" fmla="*/ 14 h 795"/>
                <a:gd name="T100" fmla="*/ 34 w 1596"/>
                <a:gd name="T101" fmla="*/ 11 h 79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596"/>
                <a:gd name="T154" fmla="*/ 0 h 795"/>
                <a:gd name="T155" fmla="*/ 1596 w 1596"/>
                <a:gd name="T156" fmla="*/ 795 h 79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596" h="795">
                  <a:moveTo>
                    <a:pt x="1561" y="408"/>
                  </a:moveTo>
                  <a:lnTo>
                    <a:pt x="1596" y="391"/>
                  </a:lnTo>
                  <a:lnTo>
                    <a:pt x="1516" y="328"/>
                  </a:lnTo>
                  <a:lnTo>
                    <a:pt x="1467" y="354"/>
                  </a:lnTo>
                  <a:lnTo>
                    <a:pt x="1395" y="331"/>
                  </a:lnTo>
                  <a:lnTo>
                    <a:pt x="1358" y="311"/>
                  </a:lnTo>
                  <a:lnTo>
                    <a:pt x="1327" y="311"/>
                  </a:lnTo>
                  <a:lnTo>
                    <a:pt x="1310" y="272"/>
                  </a:lnTo>
                  <a:lnTo>
                    <a:pt x="1297" y="246"/>
                  </a:lnTo>
                  <a:lnTo>
                    <a:pt x="1273" y="246"/>
                  </a:lnTo>
                  <a:lnTo>
                    <a:pt x="1247" y="246"/>
                  </a:lnTo>
                  <a:lnTo>
                    <a:pt x="1226" y="257"/>
                  </a:lnTo>
                  <a:lnTo>
                    <a:pt x="1186" y="212"/>
                  </a:lnTo>
                  <a:lnTo>
                    <a:pt x="1171" y="220"/>
                  </a:lnTo>
                  <a:lnTo>
                    <a:pt x="1150" y="230"/>
                  </a:lnTo>
                  <a:lnTo>
                    <a:pt x="1133" y="239"/>
                  </a:lnTo>
                  <a:lnTo>
                    <a:pt x="1098" y="207"/>
                  </a:lnTo>
                  <a:lnTo>
                    <a:pt x="1017" y="134"/>
                  </a:lnTo>
                  <a:lnTo>
                    <a:pt x="958" y="89"/>
                  </a:lnTo>
                  <a:lnTo>
                    <a:pt x="919" y="50"/>
                  </a:lnTo>
                  <a:lnTo>
                    <a:pt x="852" y="97"/>
                  </a:lnTo>
                  <a:lnTo>
                    <a:pt x="841" y="62"/>
                  </a:lnTo>
                  <a:lnTo>
                    <a:pt x="750" y="58"/>
                  </a:lnTo>
                  <a:lnTo>
                    <a:pt x="739" y="58"/>
                  </a:lnTo>
                  <a:lnTo>
                    <a:pt x="696" y="0"/>
                  </a:lnTo>
                  <a:lnTo>
                    <a:pt x="654" y="8"/>
                  </a:lnTo>
                  <a:lnTo>
                    <a:pt x="623" y="31"/>
                  </a:lnTo>
                  <a:lnTo>
                    <a:pt x="566" y="44"/>
                  </a:lnTo>
                  <a:lnTo>
                    <a:pt x="546" y="32"/>
                  </a:lnTo>
                  <a:lnTo>
                    <a:pt x="516" y="67"/>
                  </a:lnTo>
                  <a:lnTo>
                    <a:pt x="492" y="62"/>
                  </a:lnTo>
                  <a:lnTo>
                    <a:pt x="409" y="70"/>
                  </a:lnTo>
                  <a:lnTo>
                    <a:pt x="395" y="67"/>
                  </a:lnTo>
                  <a:lnTo>
                    <a:pt x="384" y="75"/>
                  </a:lnTo>
                  <a:lnTo>
                    <a:pt x="417" y="119"/>
                  </a:lnTo>
                  <a:lnTo>
                    <a:pt x="395" y="159"/>
                  </a:lnTo>
                  <a:lnTo>
                    <a:pt x="396" y="189"/>
                  </a:lnTo>
                  <a:lnTo>
                    <a:pt x="396" y="204"/>
                  </a:lnTo>
                  <a:lnTo>
                    <a:pt x="441" y="204"/>
                  </a:lnTo>
                  <a:lnTo>
                    <a:pt x="454" y="230"/>
                  </a:lnTo>
                  <a:lnTo>
                    <a:pt x="454" y="257"/>
                  </a:lnTo>
                  <a:lnTo>
                    <a:pt x="441" y="263"/>
                  </a:lnTo>
                  <a:lnTo>
                    <a:pt x="425" y="246"/>
                  </a:lnTo>
                  <a:lnTo>
                    <a:pt x="405" y="257"/>
                  </a:lnTo>
                  <a:lnTo>
                    <a:pt x="395" y="269"/>
                  </a:lnTo>
                  <a:lnTo>
                    <a:pt x="361" y="246"/>
                  </a:lnTo>
                  <a:lnTo>
                    <a:pt x="351" y="224"/>
                  </a:lnTo>
                  <a:lnTo>
                    <a:pt x="322" y="235"/>
                  </a:lnTo>
                  <a:lnTo>
                    <a:pt x="322" y="243"/>
                  </a:lnTo>
                  <a:lnTo>
                    <a:pt x="302" y="224"/>
                  </a:lnTo>
                  <a:lnTo>
                    <a:pt x="273" y="246"/>
                  </a:lnTo>
                  <a:lnTo>
                    <a:pt x="240" y="257"/>
                  </a:lnTo>
                  <a:lnTo>
                    <a:pt x="229" y="246"/>
                  </a:lnTo>
                  <a:lnTo>
                    <a:pt x="221" y="224"/>
                  </a:lnTo>
                  <a:lnTo>
                    <a:pt x="176" y="220"/>
                  </a:lnTo>
                  <a:lnTo>
                    <a:pt x="103" y="216"/>
                  </a:lnTo>
                  <a:lnTo>
                    <a:pt x="85" y="220"/>
                  </a:lnTo>
                  <a:lnTo>
                    <a:pt x="81" y="235"/>
                  </a:lnTo>
                  <a:lnTo>
                    <a:pt x="69" y="230"/>
                  </a:lnTo>
                  <a:lnTo>
                    <a:pt x="54" y="254"/>
                  </a:lnTo>
                  <a:lnTo>
                    <a:pt x="43" y="272"/>
                  </a:lnTo>
                  <a:lnTo>
                    <a:pt x="43" y="281"/>
                  </a:lnTo>
                  <a:lnTo>
                    <a:pt x="51" y="299"/>
                  </a:lnTo>
                  <a:lnTo>
                    <a:pt x="39" y="304"/>
                  </a:lnTo>
                  <a:lnTo>
                    <a:pt x="28" y="272"/>
                  </a:lnTo>
                  <a:lnTo>
                    <a:pt x="7" y="276"/>
                  </a:lnTo>
                  <a:lnTo>
                    <a:pt x="0" y="318"/>
                  </a:lnTo>
                  <a:lnTo>
                    <a:pt x="0" y="343"/>
                  </a:lnTo>
                  <a:lnTo>
                    <a:pt x="0" y="366"/>
                  </a:lnTo>
                  <a:lnTo>
                    <a:pt x="11" y="387"/>
                  </a:lnTo>
                  <a:lnTo>
                    <a:pt x="20" y="399"/>
                  </a:lnTo>
                  <a:lnTo>
                    <a:pt x="20" y="424"/>
                  </a:lnTo>
                  <a:lnTo>
                    <a:pt x="39" y="422"/>
                  </a:lnTo>
                  <a:lnTo>
                    <a:pt x="62" y="403"/>
                  </a:lnTo>
                  <a:lnTo>
                    <a:pt x="74" y="422"/>
                  </a:lnTo>
                  <a:lnTo>
                    <a:pt x="91" y="445"/>
                  </a:lnTo>
                  <a:lnTo>
                    <a:pt x="103" y="468"/>
                  </a:lnTo>
                  <a:lnTo>
                    <a:pt x="121" y="512"/>
                  </a:lnTo>
                  <a:lnTo>
                    <a:pt x="157" y="501"/>
                  </a:lnTo>
                  <a:lnTo>
                    <a:pt x="209" y="489"/>
                  </a:lnTo>
                  <a:lnTo>
                    <a:pt x="291" y="477"/>
                  </a:lnTo>
                  <a:lnTo>
                    <a:pt x="312" y="506"/>
                  </a:lnTo>
                  <a:lnTo>
                    <a:pt x="316" y="562"/>
                  </a:lnTo>
                  <a:lnTo>
                    <a:pt x="273" y="573"/>
                  </a:lnTo>
                  <a:lnTo>
                    <a:pt x="240" y="581"/>
                  </a:lnTo>
                  <a:lnTo>
                    <a:pt x="248" y="621"/>
                  </a:lnTo>
                  <a:lnTo>
                    <a:pt x="191" y="621"/>
                  </a:lnTo>
                  <a:lnTo>
                    <a:pt x="240" y="699"/>
                  </a:lnTo>
                  <a:lnTo>
                    <a:pt x="262" y="706"/>
                  </a:lnTo>
                  <a:lnTo>
                    <a:pt x="284" y="710"/>
                  </a:lnTo>
                  <a:lnTo>
                    <a:pt x="298" y="744"/>
                  </a:lnTo>
                  <a:lnTo>
                    <a:pt x="311" y="731"/>
                  </a:lnTo>
                  <a:lnTo>
                    <a:pt x="352" y="723"/>
                  </a:lnTo>
                  <a:lnTo>
                    <a:pt x="378" y="736"/>
                  </a:lnTo>
                  <a:lnTo>
                    <a:pt x="395" y="753"/>
                  </a:lnTo>
                  <a:lnTo>
                    <a:pt x="406" y="736"/>
                  </a:lnTo>
                  <a:lnTo>
                    <a:pt x="435" y="741"/>
                  </a:lnTo>
                  <a:lnTo>
                    <a:pt x="386" y="565"/>
                  </a:lnTo>
                  <a:lnTo>
                    <a:pt x="405" y="556"/>
                  </a:lnTo>
                  <a:lnTo>
                    <a:pt x="469" y="518"/>
                  </a:lnTo>
                  <a:lnTo>
                    <a:pt x="480" y="515"/>
                  </a:lnTo>
                  <a:lnTo>
                    <a:pt x="471" y="501"/>
                  </a:lnTo>
                  <a:lnTo>
                    <a:pt x="484" y="508"/>
                  </a:lnTo>
                  <a:lnTo>
                    <a:pt x="484" y="489"/>
                  </a:lnTo>
                  <a:lnTo>
                    <a:pt x="492" y="477"/>
                  </a:lnTo>
                  <a:lnTo>
                    <a:pt x="498" y="483"/>
                  </a:lnTo>
                  <a:lnTo>
                    <a:pt x="513" y="483"/>
                  </a:lnTo>
                  <a:lnTo>
                    <a:pt x="527" y="493"/>
                  </a:lnTo>
                  <a:lnTo>
                    <a:pt x="544" y="470"/>
                  </a:lnTo>
                  <a:lnTo>
                    <a:pt x="558" y="477"/>
                  </a:lnTo>
                  <a:lnTo>
                    <a:pt x="544" y="508"/>
                  </a:lnTo>
                  <a:lnTo>
                    <a:pt x="554" y="550"/>
                  </a:lnTo>
                  <a:lnTo>
                    <a:pt x="584" y="575"/>
                  </a:lnTo>
                  <a:lnTo>
                    <a:pt x="584" y="581"/>
                  </a:lnTo>
                  <a:lnTo>
                    <a:pt x="575" y="602"/>
                  </a:lnTo>
                  <a:lnTo>
                    <a:pt x="577" y="611"/>
                  </a:lnTo>
                  <a:lnTo>
                    <a:pt x="621" y="629"/>
                  </a:lnTo>
                  <a:lnTo>
                    <a:pt x="632" y="656"/>
                  </a:lnTo>
                  <a:lnTo>
                    <a:pt x="671" y="639"/>
                  </a:lnTo>
                  <a:lnTo>
                    <a:pt x="717" y="629"/>
                  </a:lnTo>
                  <a:lnTo>
                    <a:pt x="750" y="708"/>
                  </a:lnTo>
                  <a:lnTo>
                    <a:pt x="763" y="745"/>
                  </a:lnTo>
                  <a:lnTo>
                    <a:pt x="751" y="754"/>
                  </a:lnTo>
                  <a:lnTo>
                    <a:pt x="746" y="768"/>
                  </a:lnTo>
                  <a:lnTo>
                    <a:pt x="779" y="779"/>
                  </a:lnTo>
                  <a:lnTo>
                    <a:pt x="789" y="795"/>
                  </a:lnTo>
                  <a:lnTo>
                    <a:pt x="835" y="779"/>
                  </a:lnTo>
                  <a:lnTo>
                    <a:pt x="848" y="795"/>
                  </a:lnTo>
                  <a:lnTo>
                    <a:pt x="882" y="776"/>
                  </a:lnTo>
                  <a:lnTo>
                    <a:pt x="904" y="771"/>
                  </a:lnTo>
                  <a:lnTo>
                    <a:pt x="930" y="777"/>
                  </a:lnTo>
                  <a:lnTo>
                    <a:pt x="989" y="777"/>
                  </a:lnTo>
                  <a:lnTo>
                    <a:pt x="977" y="764"/>
                  </a:lnTo>
                  <a:lnTo>
                    <a:pt x="977" y="741"/>
                  </a:lnTo>
                  <a:lnTo>
                    <a:pt x="984" y="726"/>
                  </a:lnTo>
                  <a:lnTo>
                    <a:pt x="984" y="714"/>
                  </a:lnTo>
                  <a:lnTo>
                    <a:pt x="967" y="702"/>
                  </a:lnTo>
                  <a:lnTo>
                    <a:pt x="1004" y="698"/>
                  </a:lnTo>
                  <a:lnTo>
                    <a:pt x="1039" y="702"/>
                  </a:lnTo>
                  <a:lnTo>
                    <a:pt x="1047" y="714"/>
                  </a:lnTo>
                  <a:lnTo>
                    <a:pt x="1071" y="708"/>
                  </a:lnTo>
                  <a:lnTo>
                    <a:pt x="1055" y="673"/>
                  </a:lnTo>
                  <a:lnTo>
                    <a:pt x="1073" y="669"/>
                  </a:lnTo>
                  <a:lnTo>
                    <a:pt x="1166" y="683"/>
                  </a:lnTo>
                  <a:lnTo>
                    <a:pt x="1241" y="691"/>
                  </a:lnTo>
                  <a:lnTo>
                    <a:pt x="1297" y="719"/>
                  </a:lnTo>
                  <a:lnTo>
                    <a:pt x="1327" y="719"/>
                  </a:lnTo>
                  <a:lnTo>
                    <a:pt x="1336" y="753"/>
                  </a:lnTo>
                  <a:lnTo>
                    <a:pt x="1358" y="683"/>
                  </a:lnTo>
                  <a:lnTo>
                    <a:pt x="1327" y="607"/>
                  </a:lnTo>
                  <a:lnTo>
                    <a:pt x="1422" y="581"/>
                  </a:lnTo>
                  <a:lnTo>
                    <a:pt x="1436" y="539"/>
                  </a:lnTo>
                  <a:lnTo>
                    <a:pt x="1448" y="477"/>
                  </a:lnTo>
                  <a:lnTo>
                    <a:pt x="1545" y="483"/>
                  </a:lnTo>
                  <a:lnTo>
                    <a:pt x="1561" y="40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76" name="Freeform 492">
              <a:extLst>
                <a:ext uri="{FF2B5EF4-FFF2-40B4-BE49-F238E27FC236}">
                  <a16:creationId xmlns:a16="http://schemas.microsoft.com/office/drawing/2014/main" id="{42910BE8-AAA8-4CF7-9A7B-0ED76221A222}"/>
                </a:ext>
              </a:extLst>
            </p:cNvPr>
            <p:cNvSpPr>
              <a:spLocks/>
            </p:cNvSpPr>
            <p:nvPr/>
          </p:nvSpPr>
          <p:spPr bwMode="auto">
            <a:xfrm>
              <a:off x="2273212" y="2962032"/>
              <a:ext cx="336945" cy="224356"/>
            </a:xfrm>
            <a:custGeom>
              <a:avLst/>
              <a:gdLst>
                <a:gd name="T0" fmla="*/ 1 w 697"/>
                <a:gd name="T1" fmla="*/ 5 h 492"/>
                <a:gd name="T2" fmla="*/ 2 w 697"/>
                <a:gd name="T3" fmla="*/ 4 h 492"/>
                <a:gd name="T4" fmla="*/ 2 w 697"/>
                <a:gd name="T5" fmla="*/ 4 h 492"/>
                <a:gd name="T6" fmla="*/ 3 w 697"/>
                <a:gd name="T7" fmla="*/ 4 h 492"/>
                <a:gd name="T8" fmla="*/ 4 w 697"/>
                <a:gd name="T9" fmla="*/ 4 h 492"/>
                <a:gd name="T10" fmla="*/ 4 w 697"/>
                <a:gd name="T11" fmla="*/ 5 h 492"/>
                <a:gd name="T12" fmla="*/ 4 w 697"/>
                <a:gd name="T13" fmla="*/ 5 h 492"/>
                <a:gd name="T14" fmla="*/ 5 w 697"/>
                <a:gd name="T15" fmla="*/ 7 h 492"/>
                <a:gd name="T16" fmla="*/ 5 w 697"/>
                <a:gd name="T17" fmla="*/ 6 h 492"/>
                <a:gd name="T18" fmla="*/ 6 w 697"/>
                <a:gd name="T19" fmla="*/ 7 h 492"/>
                <a:gd name="T20" fmla="*/ 8 w 697"/>
                <a:gd name="T21" fmla="*/ 8 h 492"/>
                <a:gd name="T22" fmla="*/ 9 w 697"/>
                <a:gd name="T23" fmla="*/ 9 h 492"/>
                <a:gd name="T24" fmla="*/ 10 w 697"/>
                <a:gd name="T25" fmla="*/ 10 h 492"/>
                <a:gd name="T26" fmla="*/ 11 w 697"/>
                <a:gd name="T27" fmla="*/ 11 h 492"/>
                <a:gd name="T28" fmla="*/ 12 w 697"/>
                <a:gd name="T29" fmla="*/ 10 h 492"/>
                <a:gd name="T30" fmla="*/ 12 w 697"/>
                <a:gd name="T31" fmla="*/ 9 h 492"/>
                <a:gd name="T32" fmla="*/ 11 w 697"/>
                <a:gd name="T33" fmla="*/ 7 h 492"/>
                <a:gd name="T34" fmla="*/ 12 w 697"/>
                <a:gd name="T35" fmla="*/ 7 h 492"/>
                <a:gd name="T36" fmla="*/ 14 w 697"/>
                <a:gd name="T37" fmla="*/ 7 h 492"/>
                <a:gd name="T38" fmla="*/ 16 w 697"/>
                <a:gd name="T39" fmla="*/ 7 h 492"/>
                <a:gd name="T40" fmla="*/ 16 w 697"/>
                <a:gd name="T41" fmla="*/ 6 h 492"/>
                <a:gd name="T42" fmla="*/ 13 w 697"/>
                <a:gd name="T43" fmla="*/ 6 h 492"/>
                <a:gd name="T44" fmla="*/ 12 w 697"/>
                <a:gd name="T45" fmla="*/ 6 h 492"/>
                <a:gd name="T46" fmla="*/ 11 w 697"/>
                <a:gd name="T47" fmla="*/ 7 h 492"/>
                <a:gd name="T48" fmla="*/ 10 w 697"/>
                <a:gd name="T49" fmla="*/ 6 h 492"/>
                <a:gd name="T50" fmla="*/ 9 w 697"/>
                <a:gd name="T51" fmla="*/ 7 h 492"/>
                <a:gd name="T52" fmla="*/ 9 w 697"/>
                <a:gd name="T53" fmla="*/ 6 h 492"/>
                <a:gd name="T54" fmla="*/ 9 w 697"/>
                <a:gd name="T55" fmla="*/ 5 h 492"/>
                <a:gd name="T56" fmla="*/ 9 w 697"/>
                <a:gd name="T57" fmla="*/ 4 h 492"/>
                <a:gd name="T58" fmla="*/ 6 w 697"/>
                <a:gd name="T59" fmla="*/ 3 h 492"/>
                <a:gd name="T60" fmla="*/ 5 w 697"/>
                <a:gd name="T61" fmla="*/ 2 h 492"/>
                <a:gd name="T62" fmla="*/ 3 w 697"/>
                <a:gd name="T63" fmla="*/ 3 h 492"/>
                <a:gd name="T64" fmla="*/ 2 w 697"/>
                <a:gd name="T65" fmla="*/ 1 h 492"/>
                <a:gd name="T66" fmla="*/ 2 w 697"/>
                <a:gd name="T67" fmla="*/ 0 h 492"/>
                <a:gd name="T68" fmla="*/ 1 w 697"/>
                <a:gd name="T69" fmla="*/ 5 h 4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97"/>
                <a:gd name="T106" fmla="*/ 0 h 492"/>
                <a:gd name="T107" fmla="*/ 697 w 697"/>
                <a:gd name="T108" fmla="*/ 492 h 4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97" h="492">
                  <a:moveTo>
                    <a:pt x="49" y="226"/>
                  </a:moveTo>
                  <a:lnTo>
                    <a:pt x="65" y="221"/>
                  </a:lnTo>
                  <a:lnTo>
                    <a:pt x="72" y="202"/>
                  </a:lnTo>
                  <a:lnTo>
                    <a:pt x="81" y="184"/>
                  </a:lnTo>
                  <a:lnTo>
                    <a:pt x="98" y="193"/>
                  </a:lnTo>
                  <a:lnTo>
                    <a:pt x="94" y="168"/>
                  </a:lnTo>
                  <a:lnTo>
                    <a:pt x="112" y="158"/>
                  </a:lnTo>
                  <a:lnTo>
                    <a:pt x="124" y="176"/>
                  </a:lnTo>
                  <a:lnTo>
                    <a:pt x="141" y="176"/>
                  </a:lnTo>
                  <a:lnTo>
                    <a:pt x="158" y="187"/>
                  </a:lnTo>
                  <a:lnTo>
                    <a:pt x="168" y="193"/>
                  </a:lnTo>
                  <a:lnTo>
                    <a:pt x="168" y="199"/>
                  </a:lnTo>
                  <a:lnTo>
                    <a:pt x="169" y="214"/>
                  </a:lnTo>
                  <a:lnTo>
                    <a:pt x="189" y="221"/>
                  </a:lnTo>
                  <a:lnTo>
                    <a:pt x="189" y="244"/>
                  </a:lnTo>
                  <a:lnTo>
                    <a:pt x="205" y="276"/>
                  </a:lnTo>
                  <a:lnTo>
                    <a:pt x="225" y="280"/>
                  </a:lnTo>
                  <a:lnTo>
                    <a:pt x="230" y="272"/>
                  </a:lnTo>
                  <a:lnTo>
                    <a:pt x="251" y="258"/>
                  </a:lnTo>
                  <a:lnTo>
                    <a:pt x="270" y="276"/>
                  </a:lnTo>
                  <a:lnTo>
                    <a:pt x="290" y="306"/>
                  </a:lnTo>
                  <a:lnTo>
                    <a:pt x="325" y="344"/>
                  </a:lnTo>
                  <a:lnTo>
                    <a:pt x="383" y="360"/>
                  </a:lnTo>
                  <a:lnTo>
                    <a:pt x="386" y="384"/>
                  </a:lnTo>
                  <a:lnTo>
                    <a:pt x="423" y="400"/>
                  </a:lnTo>
                  <a:lnTo>
                    <a:pt x="440" y="425"/>
                  </a:lnTo>
                  <a:lnTo>
                    <a:pt x="427" y="491"/>
                  </a:lnTo>
                  <a:lnTo>
                    <a:pt x="459" y="492"/>
                  </a:lnTo>
                  <a:lnTo>
                    <a:pt x="485" y="457"/>
                  </a:lnTo>
                  <a:lnTo>
                    <a:pt x="498" y="440"/>
                  </a:lnTo>
                  <a:lnTo>
                    <a:pt x="507" y="421"/>
                  </a:lnTo>
                  <a:lnTo>
                    <a:pt x="501" y="387"/>
                  </a:lnTo>
                  <a:lnTo>
                    <a:pt x="473" y="373"/>
                  </a:lnTo>
                  <a:lnTo>
                    <a:pt x="481" y="314"/>
                  </a:lnTo>
                  <a:lnTo>
                    <a:pt x="505" y="290"/>
                  </a:lnTo>
                  <a:lnTo>
                    <a:pt x="527" y="298"/>
                  </a:lnTo>
                  <a:lnTo>
                    <a:pt x="579" y="287"/>
                  </a:lnTo>
                  <a:lnTo>
                    <a:pt x="586" y="311"/>
                  </a:lnTo>
                  <a:lnTo>
                    <a:pt x="614" y="310"/>
                  </a:lnTo>
                  <a:lnTo>
                    <a:pt x="680" y="306"/>
                  </a:lnTo>
                  <a:lnTo>
                    <a:pt x="697" y="276"/>
                  </a:lnTo>
                  <a:lnTo>
                    <a:pt x="680" y="261"/>
                  </a:lnTo>
                  <a:lnTo>
                    <a:pt x="637" y="261"/>
                  </a:lnTo>
                  <a:lnTo>
                    <a:pt x="566" y="261"/>
                  </a:lnTo>
                  <a:lnTo>
                    <a:pt x="538" y="261"/>
                  </a:lnTo>
                  <a:lnTo>
                    <a:pt x="510" y="256"/>
                  </a:lnTo>
                  <a:lnTo>
                    <a:pt x="462" y="280"/>
                  </a:lnTo>
                  <a:lnTo>
                    <a:pt x="457" y="276"/>
                  </a:lnTo>
                  <a:lnTo>
                    <a:pt x="449" y="264"/>
                  </a:lnTo>
                  <a:lnTo>
                    <a:pt x="426" y="272"/>
                  </a:lnTo>
                  <a:lnTo>
                    <a:pt x="403" y="280"/>
                  </a:lnTo>
                  <a:lnTo>
                    <a:pt x="398" y="275"/>
                  </a:lnTo>
                  <a:lnTo>
                    <a:pt x="394" y="264"/>
                  </a:lnTo>
                  <a:lnTo>
                    <a:pt x="365" y="256"/>
                  </a:lnTo>
                  <a:lnTo>
                    <a:pt x="360" y="253"/>
                  </a:lnTo>
                  <a:lnTo>
                    <a:pt x="364" y="239"/>
                  </a:lnTo>
                  <a:lnTo>
                    <a:pt x="378" y="230"/>
                  </a:lnTo>
                  <a:lnTo>
                    <a:pt x="360" y="183"/>
                  </a:lnTo>
                  <a:lnTo>
                    <a:pt x="331" y="114"/>
                  </a:lnTo>
                  <a:lnTo>
                    <a:pt x="247" y="137"/>
                  </a:lnTo>
                  <a:lnTo>
                    <a:pt x="230" y="114"/>
                  </a:lnTo>
                  <a:lnTo>
                    <a:pt x="191" y="96"/>
                  </a:lnTo>
                  <a:lnTo>
                    <a:pt x="158" y="123"/>
                  </a:lnTo>
                  <a:lnTo>
                    <a:pt x="126" y="116"/>
                  </a:lnTo>
                  <a:lnTo>
                    <a:pt x="89" y="87"/>
                  </a:lnTo>
                  <a:lnTo>
                    <a:pt x="83" y="51"/>
                  </a:lnTo>
                  <a:lnTo>
                    <a:pt x="85" y="26"/>
                  </a:lnTo>
                  <a:lnTo>
                    <a:pt x="83" y="0"/>
                  </a:lnTo>
                  <a:lnTo>
                    <a:pt x="0" y="51"/>
                  </a:lnTo>
                  <a:lnTo>
                    <a:pt x="49" y="22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77" name="Freeform 493">
              <a:extLst>
                <a:ext uri="{FF2B5EF4-FFF2-40B4-BE49-F238E27FC236}">
                  <a16:creationId xmlns:a16="http://schemas.microsoft.com/office/drawing/2014/main" id="{88B4FC55-B9BA-49EF-AD67-C097C27D40B6}"/>
                </a:ext>
              </a:extLst>
            </p:cNvPr>
            <p:cNvSpPr>
              <a:spLocks/>
            </p:cNvSpPr>
            <p:nvPr/>
          </p:nvSpPr>
          <p:spPr bwMode="auto">
            <a:xfrm>
              <a:off x="2231094" y="3035227"/>
              <a:ext cx="256078" cy="195715"/>
            </a:xfrm>
            <a:custGeom>
              <a:avLst/>
              <a:gdLst>
                <a:gd name="T0" fmla="*/ 0 w 534"/>
                <a:gd name="T1" fmla="*/ 1 h 433"/>
                <a:gd name="T2" fmla="*/ 0 w 534"/>
                <a:gd name="T3" fmla="*/ 3 h 433"/>
                <a:gd name="T4" fmla="*/ 1 w 534"/>
                <a:gd name="T5" fmla="*/ 2 h 433"/>
                <a:gd name="T6" fmla="*/ 2 w 534"/>
                <a:gd name="T7" fmla="*/ 3 h 433"/>
                <a:gd name="T8" fmla="*/ 1 w 534"/>
                <a:gd name="T9" fmla="*/ 3 h 433"/>
                <a:gd name="T10" fmla="*/ 0 w 534"/>
                <a:gd name="T11" fmla="*/ 3 h 433"/>
                <a:gd name="T12" fmla="*/ 0 w 534"/>
                <a:gd name="T13" fmla="*/ 4 h 433"/>
                <a:gd name="T14" fmla="*/ 0 w 534"/>
                <a:gd name="T15" fmla="*/ 4 h 433"/>
                <a:gd name="T16" fmla="*/ 1 w 534"/>
                <a:gd name="T17" fmla="*/ 5 h 433"/>
                <a:gd name="T18" fmla="*/ 1 w 534"/>
                <a:gd name="T19" fmla="*/ 5 h 433"/>
                <a:gd name="T20" fmla="*/ 1 w 534"/>
                <a:gd name="T21" fmla="*/ 5 h 433"/>
                <a:gd name="T22" fmla="*/ 1 w 534"/>
                <a:gd name="T23" fmla="*/ 7 h 433"/>
                <a:gd name="T24" fmla="*/ 3 w 534"/>
                <a:gd name="T25" fmla="*/ 7 h 433"/>
                <a:gd name="T26" fmla="*/ 4 w 534"/>
                <a:gd name="T27" fmla="*/ 6 h 433"/>
                <a:gd name="T28" fmla="*/ 6 w 534"/>
                <a:gd name="T29" fmla="*/ 7 h 433"/>
                <a:gd name="T30" fmla="*/ 7 w 534"/>
                <a:gd name="T31" fmla="*/ 8 h 433"/>
                <a:gd name="T32" fmla="*/ 7 w 534"/>
                <a:gd name="T33" fmla="*/ 9 h 433"/>
                <a:gd name="T34" fmla="*/ 7 w 534"/>
                <a:gd name="T35" fmla="*/ 9 h 433"/>
                <a:gd name="T36" fmla="*/ 9 w 534"/>
                <a:gd name="T37" fmla="*/ 10 h 433"/>
                <a:gd name="T38" fmla="*/ 11 w 534"/>
                <a:gd name="T39" fmla="*/ 7 h 433"/>
                <a:gd name="T40" fmla="*/ 12 w 534"/>
                <a:gd name="T41" fmla="*/ 7 h 433"/>
                <a:gd name="T42" fmla="*/ 12 w 534"/>
                <a:gd name="T43" fmla="*/ 7 h 433"/>
                <a:gd name="T44" fmla="*/ 12 w 534"/>
                <a:gd name="T45" fmla="*/ 6 h 433"/>
                <a:gd name="T46" fmla="*/ 12 w 534"/>
                <a:gd name="T47" fmla="*/ 5 h 433"/>
                <a:gd name="T48" fmla="*/ 11 w 534"/>
                <a:gd name="T49" fmla="*/ 5 h 433"/>
                <a:gd name="T50" fmla="*/ 11 w 534"/>
                <a:gd name="T51" fmla="*/ 5 h 433"/>
                <a:gd name="T52" fmla="*/ 10 w 534"/>
                <a:gd name="T53" fmla="*/ 4 h 433"/>
                <a:gd name="T54" fmla="*/ 9 w 534"/>
                <a:gd name="T55" fmla="*/ 3 h 433"/>
                <a:gd name="T56" fmla="*/ 9 w 534"/>
                <a:gd name="T57" fmla="*/ 3 h 433"/>
                <a:gd name="T58" fmla="*/ 8 w 534"/>
                <a:gd name="T59" fmla="*/ 2 h 433"/>
                <a:gd name="T60" fmla="*/ 7 w 534"/>
                <a:gd name="T61" fmla="*/ 3 h 433"/>
                <a:gd name="T62" fmla="*/ 7 w 534"/>
                <a:gd name="T63" fmla="*/ 3 h 433"/>
                <a:gd name="T64" fmla="*/ 7 w 534"/>
                <a:gd name="T65" fmla="*/ 3 h 433"/>
                <a:gd name="T66" fmla="*/ 7 w 534"/>
                <a:gd name="T67" fmla="*/ 2 h 433"/>
                <a:gd name="T68" fmla="*/ 7 w 534"/>
                <a:gd name="T69" fmla="*/ 1 h 433"/>
                <a:gd name="T70" fmla="*/ 6 w 534"/>
                <a:gd name="T71" fmla="*/ 1 h 433"/>
                <a:gd name="T72" fmla="*/ 6 w 534"/>
                <a:gd name="T73" fmla="*/ 1 h 433"/>
                <a:gd name="T74" fmla="*/ 5 w 534"/>
                <a:gd name="T75" fmla="*/ 0 h 433"/>
                <a:gd name="T76" fmla="*/ 5 w 534"/>
                <a:gd name="T77" fmla="*/ 0 h 433"/>
                <a:gd name="T78" fmla="*/ 5 w 534"/>
                <a:gd name="T79" fmla="*/ 0 h 433"/>
                <a:gd name="T80" fmla="*/ 4 w 534"/>
                <a:gd name="T81" fmla="*/ 0 h 433"/>
                <a:gd name="T82" fmla="*/ 5 w 534"/>
                <a:gd name="T83" fmla="*/ 1 h 433"/>
                <a:gd name="T84" fmla="*/ 4 w 534"/>
                <a:gd name="T85" fmla="*/ 1 h 433"/>
                <a:gd name="T86" fmla="*/ 4 w 534"/>
                <a:gd name="T87" fmla="*/ 1 h 433"/>
                <a:gd name="T88" fmla="*/ 4 w 534"/>
                <a:gd name="T89" fmla="*/ 1 h 433"/>
                <a:gd name="T90" fmla="*/ 3 w 534"/>
                <a:gd name="T91" fmla="*/ 1 h 433"/>
                <a:gd name="T92" fmla="*/ 3 w 534"/>
                <a:gd name="T93" fmla="*/ 1 h 433"/>
                <a:gd name="T94" fmla="*/ 2 w 534"/>
                <a:gd name="T95" fmla="*/ 2 h 433"/>
                <a:gd name="T96" fmla="*/ 2 w 534"/>
                <a:gd name="T97" fmla="*/ 1 h 433"/>
                <a:gd name="T98" fmla="*/ 1 w 534"/>
                <a:gd name="T99" fmla="*/ 1 h 433"/>
                <a:gd name="T100" fmla="*/ 0 w 534"/>
                <a:gd name="T101" fmla="*/ 1 h 4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4"/>
                <a:gd name="T154" fmla="*/ 0 h 433"/>
                <a:gd name="T155" fmla="*/ 534 w 534"/>
                <a:gd name="T156" fmla="*/ 433 h 4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4" h="433">
                  <a:moveTo>
                    <a:pt x="0" y="63"/>
                  </a:moveTo>
                  <a:lnTo>
                    <a:pt x="4" y="118"/>
                  </a:lnTo>
                  <a:lnTo>
                    <a:pt x="32" y="86"/>
                  </a:lnTo>
                  <a:lnTo>
                    <a:pt x="72" y="129"/>
                  </a:lnTo>
                  <a:lnTo>
                    <a:pt x="53" y="156"/>
                  </a:lnTo>
                  <a:lnTo>
                    <a:pt x="7" y="130"/>
                  </a:lnTo>
                  <a:lnTo>
                    <a:pt x="1" y="168"/>
                  </a:lnTo>
                  <a:lnTo>
                    <a:pt x="7" y="191"/>
                  </a:lnTo>
                  <a:lnTo>
                    <a:pt x="32" y="196"/>
                  </a:lnTo>
                  <a:lnTo>
                    <a:pt x="22" y="221"/>
                  </a:lnTo>
                  <a:lnTo>
                    <a:pt x="41" y="238"/>
                  </a:lnTo>
                  <a:lnTo>
                    <a:pt x="41" y="314"/>
                  </a:lnTo>
                  <a:lnTo>
                    <a:pt x="115" y="292"/>
                  </a:lnTo>
                  <a:lnTo>
                    <a:pt x="157" y="269"/>
                  </a:lnTo>
                  <a:lnTo>
                    <a:pt x="250" y="320"/>
                  </a:lnTo>
                  <a:lnTo>
                    <a:pt x="311" y="352"/>
                  </a:lnTo>
                  <a:lnTo>
                    <a:pt x="322" y="366"/>
                  </a:lnTo>
                  <a:lnTo>
                    <a:pt x="328" y="405"/>
                  </a:lnTo>
                  <a:lnTo>
                    <a:pt x="382" y="433"/>
                  </a:lnTo>
                  <a:lnTo>
                    <a:pt x="466" y="329"/>
                  </a:lnTo>
                  <a:lnTo>
                    <a:pt x="519" y="329"/>
                  </a:lnTo>
                  <a:lnTo>
                    <a:pt x="528" y="286"/>
                  </a:lnTo>
                  <a:lnTo>
                    <a:pt x="534" y="268"/>
                  </a:lnTo>
                  <a:lnTo>
                    <a:pt x="517" y="240"/>
                  </a:lnTo>
                  <a:lnTo>
                    <a:pt x="478" y="223"/>
                  </a:lnTo>
                  <a:lnTo>
                    <a:pt x="472" y="202"/>
                  </a:lnTo>
                  <a:lnTo>
                    <a:pt x="417" y="186"/>
                  </a:lnTo>
                  <a:lnTo>
                    <a:pt x="382" y="148"/>
                  </a:lnTo>
                  <a:lnTo>
                    <a:pt x="371" y="122"/>
                  </a:lnTo>
                  <a:lnTo>
                    <a:pt x="343" y="98"/>
                  </a:lnTo>
                  <a:lnTo>
                    <a:pt x="327" y="113"/>
                  </a:lnTo>
                  <a:lnTo>
                    <a:pt x="317" y="122"/>
                  </a:lnTo>
                  <a:lnTo>
                    <a:pt x="297" y="118"/>
                  </a:lnTo>
                  <a:lnTo>
                    <a:pt x="281" y="86"/>
                  </a:lnTo>
                  <a:lnTo>
                    <a:pt x="281" y="63"/>
                  </a:lnTo>
                  <a:lnTo>
                    <a:pt x="261" y="56"/>
                  </a:lnTo>
                  <a:lnTo>
                    <a:pt x="256" y="35"/>
                  </a:lnTo>
                  <a:lnTo>
                    <a:pt x="233" y="18"/>
                  </a:lnTo>
                  <a:lnTo>
                    <a:pt x="216" y="18"/>
                  </a:lnTo>
                  <a:lnTo>
                    <a:pt x="204" y="0"/>
                  </a:lnTo>
                  <a:lnTo>
                    <a:pt x="186" y="10"/>
                  </a:lnTo>
                  <a:lnTo>
                    <a:pt x="192" y="35"/>
                  </a:lnTo>
                  <a:lnTo>
                    <a:pt x="182" y="31"/>
                  </a:lnTo>
                  <a:lnTo>
                    <a:pt x="173" y="26"/>
                  </a:lnTo>
                  <a:lnTo>
                    <a:pt x="157" y="63"/>
                  </a:lnTo>
                  <a:lnTo>
                    <a:pt x="136" y="68"/>
                  </a:lnTo>
                  <a:lnTo>
                    <a:pt x="115" y="61"/>
                  </a:lnTo>
                  <a:lnTo>
                    <a:pt x="101" y="80"/>
                  </a:lnTo>
                  <a:lnTo>
                    <a:pt x="84" y="63"/>
                  </a:lnTo>
                  <a:lnTo>
                    <a:pt x="57" y="46"/>
                  </a:lnTo>
                  <a:lnTo>
                    <a:pt x="0" y="6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78" name="Freeform 494">
              <a:extLst>
                <a:ext uri="{FF2B5EF4-FFF2-40B4-BE49-F238E27FC236}">
                  <a16:creationId xmlns:a16="http://schemas.microsoft.com/office/drawing/2014/main" id="{AAEBA573-4042-4B72-97E8-D8217D2D94FC}"/>
                </a:ext>
              </a:extLst>
            </p:cNvPr>
            <p:cNvSpPr>
              <a:spLocks/>
            </p:cNvSpPr>
            <p:nvPr/>
          </p:nvSpPr>
          <p:spPr bwMode="auto">
            <a:xfrm>
              <a:off x="2517497" y="3033635"/>
              <a:ext cx="213960" cy="98653"/>
            </a:xfrm>
            <a:custGeom>
              <a:avLst/>
              <a:gdLst>
                <a:gd name="T0" fmla="*/ 3 w 444"/>
                <a:gd name="T1" fmla="*/ 3 h 219"/>
                <a:gd name="T2" fmla="*/ 2 w 444"/>
                <a:gd name="T3" fmla="*/ 3 h 219"/>
                <a:gd name="T4" fmla="*/ 0 w 444"/>
                <a:gd name="T5" fmla="*/ 4 h 219"/>
                <a:gd name="T6" fmla="*/ 0 w 444"/>
                <a:gd name="T7" fmla="*/ 4 h 219"/>
                <a:gd name="T8" fmla="*/ 0 w 444"/>
                <a:gd name="T9" fmla="*/ 5 h 219"/>
                <a:gd name="T10" fmla="*/ 1 w 444"/>
                <a:gd name="T11" fmla="*/ 5 h 219"/>
                <a:gd name="T12" fmla="*/ 3 w 444"/>
                <a:gd name="T13" fmla="*/ 5 h 219"/>
                <a:gd name="T14" fmla="*/ 4 w 444"/>
                <a:gd name="T15" fmla="*/ 5 h 219"/>
                <a:gd name="T16" fmla="*/ 5 w 444"/>
                <a:gd name="T17" fmla="*/ 5 h 219"/>
                <a:gd name="T18" fmla="*/ 5 w 444"/>
                <a:gd name="T19" fmla="*/ 4 h 219"/>
                <a:gd name="T20" fmla="*/ 6 w 444"/>
                <a:gd name="T21" fmla="*/ 4 h 219"/>
                <a:gd name="T22" fmla="*/ 7 w 444"/>
                <a:gd name="T23" fmla="*/ 4 h 219"/>
                <a:gd name="T24" fmla="*/ 7 w 444"/>
                <a:gd name="T25" fmla="*/ 4 h 219"/>
                <a:gd name="T26" fmla="*/ 9 w 444"/>
                <a:gd name="T27" fmla="*/ 3 h 219"/>
                <a:gd name="T28" fmla="*/ 10 w 444"/>
                <a:gd name="T29" fmla="*/ 2 h 219"/>
                <a:gd name="T30" fmla="*/ 10 w 444"/>
                <a:gd name="T31" fmla="*/ 2 h 219"/>
                <a:gd name="T32" fmla="*/ 10 w 444"/>
                <a:gd name="T33" fmla="*/ 1 h 219"/>
                <a:gd name="T34" fmla="*/ 9 w 444"/>
                <a:gd name="T35" fmla="*/ 1 h 219"/>
                <a:gd name="T36" fmla="*/ 9 w 444"/>
                <a:gd name="T37" fmla="*/ 1 h 219"/>
                <a:gd name="T38" fmla="*/ 8 w 444"/>
                <a:gd name="T39" fmla="*/ 1 h 219"/>
                <a:gd name="T40" fmla="*/ 7 w 444"/>
                <a:gd name="T41" fmla="*/ 0 h 219"/>
                <a:gd name="T42" fmla="*/ 4 w 444"/>
                <a:gd name="T43" fmla="*/ 0 h 219"/>
                <a:gd name="T44" fmla="*/ 4 w 444"/>
                <a:gd name="T45" fmla="*/ 0 h 219"/>
                <a:gd name="T46" fmla="*/ 4 w 444"/>
                <a:gd name="T47" fmla="*/ 1 h 219"/>
                <a:gd name="T48" fmla="*/ 4 w 444"/>
                <a:gd name="T49" fmla="*/ 1 h 219"/>
                <a:gd name="T50" fmla="*/ 4 w 444"/>
                <a:gd name="T51" fmla="*/ 1 h 219"/>
                <a:gd name="T52" fmla="*/ 3 w 444"/>
                <a:gd name="T53" fmla="*/ 1 h 219"/>
                <a:gd name="T54" fmla="*/ 3 w 444"/>
                <a:gd name="T55" fmla="*/ 1 h 219"/>
                <a:gd name="T56" fmla="*/ 2 w 444"/>
                <a:gd name="T57" fmla="*/ 1 h 219"/>
                <a:gd name="T58" fmla="*/ 2 w 444"/>
                <a:gd name="T59" fmla="*/ 1 h 219"/>
                <a:gd name="T60" fmla="*/ 2 w 444"/>
                <a:gd name="T61" fmla="*/ 1 h 219"/>
                <a:gd name="T62" fmla="*/ 2 w 444"/>
                <a:gd name="T63" fmla="*/ 2 h 219"/>
                <a:gd name="T64" fmla="*/ 2 w 444"/>
                <a:gd name="T65" fmla="*/ 2 h 219"/>
                <a:gd name="T66" fmla="*/ 2 w 444"/>
                <a:gd name="T67" fmla="*/ 3 h 219"/>
                <a:gd name="T68" fmla="*/ 4 w 444"/>
                <a:gd name="T69" fmla="*/ 3 h 219"/>
                <a:gd name="T70" fmla="*/ 4 w 444"/>
                <a:gd name="T71" fmla="*/ 2 h 219"/>
                <a:gd name="T72" fmla="*/ 5 w 444"/>
                <a:gd name="T73" fmla="*/ 3 h 219"/>
                <a:gd name="T74" fmla="*/ 4 w 444"/>
                <a:gd name="T75" fmla="*/ 3 h 219"/>
                <a:gd name="T76" fmla="*/ 4 w 444"/>
                <a:gd name="T77" fmla="*/ 3 h 219"/>
                <a:gd name="T78" fmla="*/ 3 w 444"/>
                <a:gd name="T79" fmla="*/ 3 h 219"/>
                <a:gd name="T80" fmla="*/ 3 w 444"/>
                <a:gd name="T81" fmla="*/ 3 h 219"/>
                <a:gd name="T82" fmla="*/ 3 w 444"/>
                <a:gd name="T83" fmla="*/ 3 h 21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44"/>
                <a:gd name="T127" fmla="*/ 0 h 219"/>
                <a:gd name="T128" fmla="*/ 444 w 444"/>
                <a:gd name="T129" fmla="*/ 219 h 21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44" h="219">
                  <a:moveTo>
                    <a:pt x="113" y="156"/>
                  </a:moveTo>
                  <a:lnTo>
                    <a:pt x="81" y="156"/>
                  </a:lnTo>
                  <a:lnTo>
                    <a:pt x="16" y="165"/>
                  </a:lnTo>
                  <a:lnTo>
                    <a:pt x="0" y="190"/>
                  </a:lnTo>
                  <a:lnTo>
                    <a:pt x="16" y="200"/>
                  </a:lnTo>
                  <a:lnTo>
                    <a:pt x="29" y="207"/>
                  </a:lnTo>
                  <a:lnTo>
                    <a:pt x="118" y="206"/>
                  </a:lnTo>
                  <a:lnTo>
                    <a:pt x="179" y="206"/>
                  </a:lnTo>
                  <a:lnTo>
                    <a:pt x="207" y="219"/>
                  </a:lnTo>
                  <a:lnTo>
                    <a:pt x="216" y="192"/>
                  </a:lnTo>
                  <a:lnTo>
                    <a:pt x="242" y="190"/>
                  </a:lnTo>
                  <a:lnTo>
                    <a:pt x="278" y="180"/>
                  </a:lnTo>
                  <a:lnTo>
                    <a:pt x="309" y="172"/>
                  </a:lnTo>
                  <a:lnTo>
                    <a:pt x="363" y="136"/>
                  </a:lnTo>
                  <a:lnTo>
                    <a:pt x="423" y="102"/>
                  </a:lnTo>
                  <a:lnTo>
                    <a:pt x="444" y="84"/>
                  </a:lnTo>
                  <a:lnTo>
                    <a:pt x="436" y="50"/>
                  </a:lnTo>
                  <a:lnTo>
                    <a:pt x="406" y="50"/>
                  </a:lnTo>
                  <a:lnTo>
                    <a:pt x="382" y="35"/>
                  </a:lnTo>
                  <a:lnTo>
                    <a:pt x="349" y="22"/>
                  </a:lnTo>
                  <a:lnTo>
                    <a:pt x="275" y="14"/>
                  </a:lnTo>
                  <a:lnTo>
                    <a:pt x="182" y="0"/>
                  </a:lnTo>
                  <a:lnTo>
                    <a:pt x="165" y="4"/>
                  </a:lnTo>
                  <a:lnTo>
                    <a:pt x="171" y="22"/>
                  </a:lnTo>
                  <a:lnTo>
                    <a:pt x="180" y="39"/>
                  </a:lnTo>
                  <a:lnTo>
                    <a:pt x="156" y="45"/>
                  </a:lnTo>
                  <a:lnTo>
                    <a:pt x="148" y="33"/>
                  </a:lnTo>
                  <a:lnTo>
                    <a:pt x="117" y="29"/>
                  </a:lnTo>
                  <a:lnTo>
                    <a:pt x="76" y="33"/>
                  </a:lnTo>
                  <a:lnTo>
                    <a:pt x="93" y="45"/>
                  </a:lnTo>
                  <a:lnTo>
                    <a:pt x="93" y="57"/>
                  </a:lnTo>
                  <a:lnTo>
                    <a:pt x="86" y="72"/>
                  </a:lnTo>
                  <a:lnTo>
                    <a:pt x="86" y="95"/>
                  </a:lnTo>
                  <a:lnTo>
                    <a:pt x="98" y="108"/>
                  </a:lnTo>
                  <a:lnTo>
                    <a:pt x="156" y="108"/>
                  </a:lnTo>
                  <a:lnTo>
                    <a:pt x="174" y="107"/>
                  </a:lnTo>
                  <a:lnTo>
                    <a:pt x="192" y="126"/>
                  </a:lnTo>
                  <a:lnTo>
                    <a:pt x="173" y="153"/>
                  </a:lnTo>
                  <a:lnTo>
                    <a:pt x="154" y="153"/>
                  </a:lnTo>
                  <a:lnTo>
                    <a:pt x="132" y="152"/>
                  </a:lnTo>
                  <a:lnTo>
                    <a:pt x="123" y="153"/>
                  </a:lnTo>
                  <a:lnTo>
                    <a:pt x="113" y="15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79" name="Freeform 495">
              <a:extLst>
                <a:ext uri="{FF2B5EF4-FFF2-40B4-BE49-F238E27FC236}">
                  <a16:creationId xmlns:a16="http://schemas.microsoft.com/office/drawing/2014/main" id="{DECF010E-1B28-45A1-AE2A-AF130C2AA4C8}"/>
                </a:ext>
              </a:extLst>
            </p:cNvPr>
            <p:cNvSpPr>
              <a:spLocks/>
            </p:cNvSpPr>
            <p:nvPr/>
          </p:nvSpPr>
          <p:spPr bwMode="auto">
            <a:xfrm>
              <a:off x="2495596" y="3092509"/>
              <a:ext cx="136463" cy="103427"/>
            </a:xfrm>
            <a:custGeom>
              <a:avLst/>
              <a:gdLst>
                <a:gd name="T0" fmla="*/ 0 w 285"/>
                <a:gd name="T1" fmla="*/ 5 h 227"/>
                <a:gd name="T2" fmla="*/ 0 w 285"/>
                <a:gd name="T3" fmla="*/ 5 h 227"/>
                <a:gd name="T4" fmla="*/ 1 w 285"/>
                <a:gd name="T5" fmla="*/ 5 h 227"/>
                <a:gd name="T6" fmla="*/ 2 w 285"/>
                <a:gd name="T7" fmla="*/ 5 h 227"/>
                <a:gd name="T8" fmla="*/ 3 w 285"/>
                <a:gd name="T9" fmla="*/ 3 h 227"/>
                <a:gd name="T10" fmla="*/ 3 w 285"/>
                <a:gd name="T11" fmla="*/ 4 h 227"/>
                <a:gd name="T12" fmla="*/ 4 w 285"/>
                <a:gd name="T13" fmla="*/ 5 h 227"/>
                <a:gd name="T14" fmla="*/ 5 w 285"/>
                <a:gd name="T15" fmla="*/ 5 h 227"/>
                <a:gd name="T16" fmla="*/ 6 w 285"/>
                <a:gd name="T17" fmla="*/ 5 h 227"/>
                <a:gd name="T18" fmla="*/ 7 w 285"/>
                <a:gd name="T19" fmla="*/ 5 h 227"/>
                <a:gd name="T20" fmla="*/ 7 w 285"/>
                <a:gd name="T21" fmla="*/ 3 h 227"/>
                <a:gd name="T22" fmla="*/ 6 w 285"/>
                <a:gd name="T23" fmla="*/ 3 h 227"/>
                <a:gd name="T24" fmla="*/ 6 w 285"/>
                <a:gd name="T25" fmla="*/ 3 h 227"/>
                <a:gd name="T26" fmla="*/ 6 w 285"/>
                <a:gd name="T27" fmla="*/ 2 h 227"/>
                <a:gd name="T28" fmla="*/ 5 w 285"/>
                <a:gd name="T29" fmla="*/ 2 h 227"/>
                <a:gd name="T30" fmla="*/ 5 w 285"/>
                <a:gd name="T31" fmla="*/ 2 h 227"/>
                <a:gd name="T32" fmla="*/ 3 w 285"/>
                <a:gd name="T33" fmla="*/ 2 h 227"/>
                <a:gd name="T34" fmla="*/ 3 w 285"/>
                <a:gd name="T35" fmla="*/ 2 h 227"/>
                <a:gd name="T36" fmla="*/ 2 w 285"/>
                <a:gd name="T37" fmla="*/ 2 h 227"/>
                <a:gd name="T38" fmla="*/ 1 w 285"/>
                <a:gd name="T39" fmla="*/ 1 h 227"/>
                <a:gd name="T40" fmla="*/ 1 w 285"/>
                <a:gd name="T41" fmla="*/ 1 h 227"/>
                <a:gd name="T42" fmla="*/ 1 w 285"/>
                <a:gd name="T43" fmla="*/ 1 h 227"/>
                <a:gd name="T44" fmla="*/ 1 w 285"/>
                <a:gd name="T45" fmla="*/ 1 h 227"/>
                <a:gd name="T46" fmla="*/ 3 w 285"/>
                <a:gd name="T47" fmla="*/ 1 h 227"/>
                <a:gd name="T48" fmla="*/ 3 w 285"/>
                <a:gd name="T49" fmla="*/ 0 h 227"/>
                <a:gd name="T50" fmla="*/ 2 w 285"/>
                <a:gd name="T51" fmla="*/ 0 h 227"/>
                <a:gd name="T52" fmla="*/ 1 w 285"/>
                <a:gd name="T53" fmla="*/ 0 h 227"/>
                <a:gd name="T54" fmla="*/ 0 w 285"/>
                <a:gd name="T55" fmla="*/ 1 h 227"/>
                <a:gd name="T56" fmla="*/ 0 w 285"/>
                <a:gd name="T57" fmla="*/ 2 h 227"/>
                <a:gd name="T58" fmla="*/ 0 w 285"/>
                <a:gd name="T59" fmla="*/ 2 h 227"/>
                <a:gd name="T60" fmla="*/ 0 w 285"/>
                <a:gd name="T61" fmla="*/ 2 h 227"/>
                <a:gd name="T62" fmla="*/ 1 w 285"/>
                <a:gd name="T63" fmla="*/ 2 h 227"/>
                <a:gd name="T64" fmla="*/ 1 w 285"/>
                <a:gd name="T65" fmla="*/ 3 h 227"/>
                <a:gd name="T66" fmla="*/ 1 w 285"/>
                <a:gd name="T67" fmla="*/ 4 h 227"/>
                <a:gd name="T68" fmla="*/ 1 w 285"/>
                <a:gd name="T69" fmla="*/ 4 h 227"/>
                <a:gd name="T70" fmla="*/ 1 w 285"/>
                <a:gd name="T71" fmla="*/ 4 h 227"/>
                <a:gd name="T72" fmla="*/ 0 w 285"/>
                <a:gd name="T73" fmla="*/ 5 h 22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85"/>
                <a:gd name="T112" fmla="*/ 0 h 227"/>
                <a:gd name="T113" fmla="*/ 285 w 285"/>
                <a:gd name="T114" fmla="*/ 227 h 22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85" h="227">
                  <a:moveTo>
                    <a:pt x="0" y="192"/>
                  </a:moveTo>
                  <a:lnTo>
                    <a:pt x="4" y="201"/>
                  </a:lnTo>
                  <a:lnTo>
                    <a:pt x="27" y="205"/>
                  </a:lnTo>
                  <a:lnTo>
                    <a:pt x="76" y="207"/>
                  </a:lnTo>
                  <a:lnTo>
                    <a:pt x="135" y="138"/>
                  </a:lnTo>
                  <a:lnTo>
                    <a:pt x="150" y="181"/>
                  </a:lnTo>
                  <a:lnTo>
                    <a:pt x="166" y="227"/>
                  </a:lnTo>
                  <a:lnTo>
                    <a:pt x="206" y="209"/>
                  </a:lnTo>
                  <a:lnTo>
                    <a:pt x="243" y="191"/>
                  </a:lnTo>
                  <a:lnTo>
                    <a:pt x="285" y="205"/>
                  </a:lnTo>
                  <a:lnTo>
                    <a:pt x="285" y="139"/>
                  </a:lnTo>
                  <a:lnTo>
                    <a:pt x="258" y="127"/>
                  </a:lnTo>
                  <a:lnTo>
                    <a:pt x="242" y="128"/>
                  </a:lnTo>
                  <a:lnTo>
                    <a:pt x="253" y="85"/>
                  </a:lnTo>
                  <a:lnTo>
                    <a:pt x="218" y="76"/>
                  </a:lnTo>
                  <a:lnTo>
                    <a:pt x="192" y="73"/>
                  </a:lnTo>
                  <a:lnTo>
                    <a:pt x="151" y="73"/>
                  </a:lnTo>
                  <a:lnTo>
                    <a:pt x="121" y="73"/>
                  </a:lnTo>
                  <a:lnTo>
                    <a:pt x="81" y="73"/>
                  </a:lnTo>
                  <a:lnTo>
                    <a:pt x="49" y="66"/>
                  </a:lnTo>
                  <a:lnTo>
                    <a:pt x="45" y="59"/>
                  </a:lnTo>
                  <a:lnTo>
                    <a:pt x="50" y="44"/>
                  </a:lnTo>
                  <a:lnTo>
                    <a:pt x="65" y="32"/>
                  </a:lnTo>
                  <a:lnTo>
                    <a:pt x="119" y="21"/>
                  </a:lnTo>
                  <a:lnTo>
                    <a:pt x="117" y="0"/>
                  </a:lnTo>
                  <a:lnTo>
                    <a:pt x="73" y="7"/>
                  </a:lnTo>
                  <a:lnTo>
                    <a:pt x="40" y="4"/>
                  </a:lnTo>
                  <a:lnTo>
                    <a:pt x="19" y="27"/>
                  </a:lnTo>
                  <a:lnTo>
                    <a:pt x="9" y="73"/>
                  </a:lnTo>
                  <a:lnTo>
                    <a:pt x="11" y="84"/>
                  </a:lnTo>
                  <a:lnTo>
                    <a:pt x="8" y="86"/>
                  </a:lnTo>
                  <a:lnTo>
                    <a:pt x="34" y="97"/>
                  </a:lnTo>
                  <a:lnTo>
                    <a:pt x="47" y="122"/>
                  </a:lnTo>
                  <a:lnTo>
                    <a:pt x="39" y="153"/>
                  </a:lnTo>
                  <a:lnTo>
                    <a:pt x="32" y="155"/>
                  </a:lnTo>
                  <a:lnTo>
                    <a:pt x="25" y="166"/>
                  </a:lnTo>
                  <a:lnTo>
                    <a:pt x="0" y="19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80" name="Freeform 496">
              <a:extLst>
                <a:ext uri="{FF2B5EF4-FFF2-40B4-BE49-F238E27FC236}">
                  <a16:creationId xmlns:a16="http://schemas.microsoft.com/office/drawing/2014/main" id="{FBC9C097-B806-4117-80AB-476D325723A4}"/>
                </a:ext>
              </a:extLst>
            </p:cNvPr>
            <p:cNvSpPr>
              <a:spLocks/>
            </p:cNvSpPr>
            <p:nvPr/>
          </p:nvSpPr>
          <p:spPr bwMode="auto">
            <a:xfrm>
              <a:off x="3369967" y="3501442"/>
              <a:ext cx="10108" cy="15912"/>
            </a:xfrm>
            <a:custGeom>
              <a:avLst/>
              <a:gdLst>
                <a:gd name="T0" fmla="*/ 0 w 19"/>
                <a:gd name="T1" fmla="*/ 1 h 33"/>
                <a:gd name="T2" fmla="*/ 0 w 19"/>
                <a:gd name="T3" fmla="*/ 0 h 33"/>
                <a:gd name="T4" fmla="*/ 1 w 19"/>
                <a:gd name="T5" fmla="*/ 1 h 33"/>
                <a:gd name="T6" fmla="*/ 0 w 19"/>
                <a:gd name="T7" fmla="*/ 1 h 33"/>
                <a:gd name="T8" fmla="*/ 0 60000 65536"/>
                <a:gd name="T9" fmla="*/ 0 60000 65536"/>
                <a:gd name="T10" fmla="*/ 0 60000 65536"/>
                <a:gd name="T11" fmla="*/ 0 60000 65536"/>
                <a:gd name="T12" fmla="*/ 0 w 19"/>
                <a:gd name="T13" fmla="*/ 0 h 33"/>
                <a:gd name="T14" fmla="*/ 19 w 19"/>
                <a:gd name="T15" fmla="*/ 33 h 33"/>
              </a:gdLst>
              <a:ahLst/>
              <a:cxnLst>
                <a:cxn ang="T8">
                  <a:pos x="T0" y="T1"/>
                </a:cxn>
                <a:cxn ang="T9">
                  <a:pos x="T2" y="T3"/>
                </a:cxn>
                <a:cxn ang="T10">
                  <a:pos x="T4" y="T5"/>
                </a:cxn>
                <a:cxn ang="T11">
                  <a:pos x="T6" y="T7"/>
                </a:cxn>
              </a:cxnLst>
              <a:rect l="T12" t="T13" r="T14" b="T15"/>
              <a:pathLst>
                <a:path w="19" h="33">
                  <a:moveTo>
                    <a:pt x="0" y="33"/>
                  </a:moveTo>
                  <a:lnTo>
                    <a:pt x="11" y="0"/>
                  </a:lnTo>
                  <a:lnTo>
                    <a:pt x="19" y="18"/>
                  </a:lnTo>
                  <a:lnTo>
                    <a:pt x="0" y="3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grpSp>
      <p:pic>
        <p:nvPicPr>
          <p:cNvPr id="7" name="图片 6" descr="图片包含 物体&#10;&#10;自动生成的说明">
            <a:extLst>
              <a:ext uri="{FF2B5EF4-FFF2-40B4-BE49-F238E27FC236}">
                <a16:creationId xmlns:a16="http://schemas.microsoft.com/office/drawing/2014/main" id="{D43E1384-F79A-462A-BB31-28677AA9BE3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689899" y="554577"/>
            <a:ext cx="890690" cy="402719"/>
          </a:xfrm>
          <a:prstGeom prst="rect">
            <a:avLst/>
          </a:prstGeom>
        </p:spPr>
      </p:pic>
      <p:sp>
        <p:nvSpPr>
          <p:cNvPr id="34" name="文本占位符 33">
            <a:extLst>
              <a:ext uri="{FF2B5EF4-FFF2-40B4-BE49-F238E27FC236}">
                <a16:creationId xmlns:a16="http://schemas.microsoft.com/office/drawing/2014/main" id="{6112873E-1D4A-4012-9DED-377DA93F46DA}"/>
              </a:ext>
            </a:extLst>
          </p:cNvPr>
          <p:cNvSpPr>
            <a:spLocks noGrp="1"/>
          </p:cNvSpPr>
          <p:nvPr>
            <p:ph type="body" sz="quarter" idx="10"/>
          </p:nvPr>
        </p:nvSpPr>
        <p:spPr>
          <a:xfrm>
            <a:off x="764562" y="554577"/>
            <a:ext cx="6371897" cy="584775"/>
          </a:xfrm>
        </p:spPr>
        <p:txBody>
          <a:bodyPr>
            <a:normAutofit/>
          </a:bodyPr>
          <a:lstStyle>
            <a:lvl1pPr marL="0" indent="0">
              <a:buNone/>
              <a:defRPr kumimoji="0" lang="zh-CN" altLang="en-US" sz="3200" b="1" i="0" u="none" strike="noStrike" kern="0" cap="none" spc="0" normalizeH="0" baseline="0">
                <a:ln>
                  <a:noFill/>
                </a:ln>
                <a:solidFill>
                  <a:schemeClr val="accent1"/>
                </a:solidFill>
                <a:effectLst/>
                <a:uLnTx/>
                <a:uFillTx/>
                <a:latin typeface="Arial"/>
                <a:ea typeface="Microsoft YaHei"/>
                <a:cs typeface="+mn-ea"/>
              </a:defRPr>
            </a:lvl1pPr>
          </a:lstStyle>
          <a:p>
            <a:pPr lvl="0"/>
            <a:endParaRPr lang="zh-CN" altLang="en-US"/>
          </a:p>
        </p:txBody>
      </p:sp>
      <p:sp>
        <p:nvSpPr>
          <p:cNvPr id="37" name="任意多边形: 形状 36">
            <a:extLst>
              <a:ext uri="{FF2B5EF4-FFF2-40B4-BE49-F238E27FC236}">
                <a16:creationId xmlns:a16="http://schemas.microsoft.com/office/drawing/2014/main" id="{85225378-1381-4FCF-B824-418E22C0365A}"/>
              </a:ext>
            </a:extLst>
          </p:cNvPr>
          <p:cNvSpPr/>
          <p:nvPr/>
        </p:nvSpPr>
        <p:spPr>
          <a:xfrm>
            <a:off x="280091" y="471691"/>
            <a:ext cx="1014529" cy="135663"/>
          </a:xfrm>
          <a:custGeom>
            <a:avLst/>
            <a:gdLst>
              <a:gd name="connsiteX0" fmla="*/ 0 w 819150"/>
              <a:gd name="connsiteY0" fmla="*/ 109537 h 109537"/>
              <a:gd name="connsiteX1" fmla="*/ 361950 w 819150"/>
              <a:gd name="connsiteY1" fmla="*/ 109537 h 109537"/>
              <a:gd name="connsiteX2" fmla="*/ 433388 w 819150"/>
              <a:gd name="connsiteY2" fmla="*/ 0 h 109537"/>
              <a:gd name="connsiteX3" fmla="*/ 819150 w 819150"/>
              <a:gd name="connsiteY3" fmla="*/ 0 h 109537"/>
            </a:gdLst>
            <a:ahLst/>
            <a:cxnLst>
              <a:cxn ang="0">
                <a:pos x="connsiteX0" y="connsiteY0"/>
              </a:cxn>
              <a:cxn ang="0">
                <a:pos x="connsiteX1" y="connsiteY1"/>
              </a:cxn>
              <a:cxn ang="0">
                <a:pos x="connsiteX2" y="connsiteY2"/>
              </a:cxn>
              <a:cxn ang="0">
                <a:pos x="connsiteX3" y="connsiteY3"/>
              </a:cxn>
            </a:cxnLst>
            <a:rect l="l" t="t" r="r" b="b"/>
            <a:pathLst>
              <a:path w="819150" h="109537">
                <a:moveTo>
                  <a:pt x="0" y="109537"/>
                </a:moveTo>
                <a:lnTo>
                  <a:pt x="361950" y="109537"/>
                </a:lnTo>
                <a:lnTo>
                  <a:pt x="433388" y="0"/>
                </a:lnTo>
                <a:lnTo>
                  <a:pt x="819150" y="0"/>
                </a:lnTo>
              </a:path>
            </a:pathLst>
          </a:custGeom>
          <a:ln w="12700">
            <a:gradFill>
              <a:gsLst>
                <a:gs pos="0">
                  <a:schemeClr val="accent1">
                    <a:alpha val="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8E3DA8D8-AECB-4025-90CC-0D7944165E82}"/>
              </a:ext>
            </a:extLst>
          </p:cNvPr>
          <p:cNvSpPr/>
          <p:nvPr userDrawn="1"/>
        </p:nvSpPr>
        <p:spPr>
          <a:xfrm rot="5400000" flipH="1">
            <a:off x="1294620" y="442784"/>
            <a:ext cx="59017" cy="59017"/>
          </a:xfrm>
          <a:prstGeom prst="ellipse">
            <a:avLst/>
          </a:prstGeom>
          <a:solidFill>
            <a:schemeClr val="bg1"/>
          </a:solidFill>
          <a:ln w="12700" cap="flat" cmpd="sng" algn="ctr">
            <a:solidFill>
              <a:srgbClr val="E60012"/>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95979"/>
            <a:endParaRPr lang="zh-CN" altLang="en-US" sz="2551">
              <a:solidFill>
                <a:prstClr val="black"/>
              </a:solidFill>
              <a:cs typeface="+mn-ea"/>
              <a:sym typeface="+mn-lt"/>
            </a:endParaRPr>
          </a:p>
        </p:txBody>
      </p:sp>
      <p:cxnSp>
        <p:nvCxnSpPr>
          <p:cNvPr id="42" name="直接连接符 41">
            <a:extLst>
              <a:ext uri="{FF2B5EF4-FFF2-40B4-BE49-F238E27FC236}">
                <a16:creationId xmlns:a16="http://schemas.microsoft.com/office/drawing/2014/main" id="{FC1D710E-8715-4380-A162-E5C627213C0F}"/>
              </a:ext>
            </a:extLst>
          </p:cNvPr>
          <p:cNvCxnSpPr>
            <a:cxnSpLocks/>
          </p:cNvCxnSpPr>
          <p:nvPr userDrawn="1"/>
        </p:nvCxnSpPr>
        <p:spPr>
          <a:xfrm>
            <a:off x="66675" y="754857"/>
            <a:ext cx="488156" cy="0"/>
          </a:xfrm>
          <a:prstGeom prst="line">
            <a:avLst/>
          </a:prstGeom>
          <a:ln w="12700">
            <a:gradFill>
              <a:gsLst>
                <a:gs pos="0">
                  <a:schemeClr val="accent1">
                    <a:alpha val="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36AA74F7-C1DB-494F-AE4A-D78CD9150F9C}"/>
              </a:ext>
            </a:extLst>
          </p:cNvPr>
          <p:cNvCxnSpPr/>
          <p:nvPr userDrawn="1"/>
        </p:nvCxnSpPr>
        <p:spPr>
          <a:xfrm>
            <a:off x="150019" y="895350"/>
            <a:ext cx="590550" cy="0"/>
          </a:xfrm>
          <a:prstGeom prst="line">
            <a:avLst/>
          </a:prstGeom>
          <a:ln w="12700">
            <a:gradFill>
              <a:gsLst>
                <a:gs pos="0">
                  <a:schemeClr val="accent1">
                    <a:alpha val="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45" name="任意多边形: 形状 44">
            <a:extLst>
              <a:ext uri="{FF2B5EF4-FFF2-40B4-BE49-F238E27FC236}">
                <a16:creationId xmlns:a16="http://schemas.microsoft.com/office/drawing/2014/main" id="{6FFD47BA-0424-4D3A-9742-273D71637627}"/>
              </a:ext>
            </a:extLst>
          </p:cNvPr>
          <p:cNvSpPr/>
          <p:nvPr userDrawn="1"/>
        </p:nvSpPr>
        <p:spPr>
          <a:xfrm flipV="1">
            <a:off x="347664" y="1025179"/>
            <a:ext cx="658122" cy="88004"/>
          </a:xfrm>
          <a:custGeom>
            <a:avLst/>
            <a:gdLst>
              <a:gd name="connsiteX0" fmla="*/ 0 w 819150"/>
              <a:gd name="connsiteY0" fmla="*/ 109537 h 109537"/>
              <a:gd name="connsiteX1" fmla="*/ 361950 w 819150"/>
              <a:gd name="connsiteY1" fmla="*/ 109537 h 109537"/>
              <a:gd name="connsiteX2" fmla="*/ 433388 w 819150"/>
              <a:gd name="connsiteY2" fmla="*/ 0 h 109537"/>
              <a:gd name="connsiteX3" fmla="*/ 819150 w 819150"/>
              <a:gd name="connsiteY3" fmla="*/ 0 h 109537"/>
            </a:gdLst>
            <a:ahLst/>
            <a:cxnLst>
              <a:cxn ang="0">
                <a:pos x="connsiteX0" y="connsiteY0"/>
              </a:cxn>
              <a:cxn ang="0">
                <a:pos x="connsiteX1" y="connsiteY1"/>
              </a:cxn>
              <a:cxn ang="0">
                <a:pos x="connsiteX2" y="connsiteY2"/>
              </a:cxn>
              <a:cxn ang="0">
                <a:pos x="connsiteX3" y="connsiteY3"/>
              </a:cxn>
            </a:cxnLst>
            <a:rect l="l" t="t" r="r" b="b"/>
            <a:pathLst>
              <a:path w="819150" h="109537">
                <a:moveTo>
                  <a:pt x="0" y="109537"/>
                </a:moveTo>
                <a:lnTo>
                  <a:pt x="361950" y="109537"/>
                </a:lnTo>
                <a:lnTo>
                  <a:pt x="433388" y="0"/>
                </a:lnTo>
                <a:lnTo>
                  <a:pt x="819150" y="0"/>
                </a:lnTo>
              </a:path>
            </a:pathLst>
          </a:custGeom>
          <a:ln w="12700">
            <a:gradFill>
              <a:gsLst>
                <a:gs pos="0">
                  <a:schemeClr val="accent1">
                    <a:alpha val="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36D3CE81-1BCF-47EF-BBEC-5036BFB031E3}"/>
              </a:ext>
            </a:extLst>
          </p:cNvPr>
          <p:cNvSpPr/>
          <p:nvPr userDrawn="1"/>
        </p:nvSpPr>
        <p:spPr>
          <a:xfrm rot="5400000" flipH="1">
            <a:off x="1005786" y="1080335"/>
            <a:ext cx="59017" cy="59017"/>
          </a:xfrm>
          <a:prstGeom prst="ellipse">
            <a:avLst/>
          </a:prstGeom>
          <a:solidFill>
            <a:schemeClr val="bg1"/>
          </a:solidFill>
          <a:ln w="12700" cap="flat" cmpd="sng" algn="ctr">
            <a:solidFill>
              <a:srgbClr val="E60012"/>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95979"/>
            <a:endParaRPr lang="zh-CN" altLang="en-US" sz="2551">
              <a:solidFill>
                <a:prstClr val="black"/>
              </a:solidFill>
              <a:cs typeface="+mn-ea"/>
              <a:sym typeface="+mn-lt"/>
            </a:endParaRPr>
          </a:p>
        </p:txBody>
      </p:sp>
    </p:spTree>
    <p:extLst>
      <p:ext uri="{BB962C8B-B14F-4D97-AF65-F5344CB8AC3E}">
        <p14:creationId xmlns:p14="http://schemas.microsoft.com/office/powerpoint/2010/main" val="2934025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内页模板">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E79BCC98-9CA3-464A-B5E1-4374E0E800DC}"/>
              </a:ext>
            </a:extLst>
          </p:cNvPr>
          <p:cNvGrpSpPr/>
          <p:nvPr userDrawn="1"/>
        </p:nvGrpSpPr>
        <p:grpSpPr>
          <a:xfrm>
            <a:off x="406684" y="4261425"/>
            <a:ext cx="11378632" cy="2245988"/>
            <a:chOff x="940596" y="1700228"/>
            <a:chExt cx="6850085" cy="3506956"/>
          </a:xfrm>
          <a:solidFill>
            <a:schemeClr val="bg1">
              <a:lumMod val="95000"/>
              <a:alpha val="60000"/>
            </a:schemeClr>
          </a:solidFill>
        </p:grpSpPr>
        <p:sp>
          <p:nvSpPr>
            <p:cNvPr id="28" name="Freeform 250">
              <a:extLst>
                <a:ext uri="{FF2B5EF4-FFF2-40B4-BE49-F238E27FC236}">
                  <a16:creationId xmlns:a16="http://schemas.microsoft.com/office/drawing/2014/main" id="{0A9C33EB-9897-45DB-8855-273ED25B456F}"/>
                </a:ext>
              </a:extLst>
            </p:cNvPr>
            <p:cNvSpPr>
              <a:spLocks/>
            </p:cNvSpPr>
            <p:nvPr/>
          </p:nvSpPr>
          <p:spPr bwMode="auto">
            <a:xfrm>
              <a:off x="6781532" y="3590547"/>
              <a:ext cx="26956" cy="7956"/>
            </a:xfrm>
            <a:custGeom>
              <a:avLst/>
              <a:gdLst>
                <a:gd name="T0" fmla="*/ 0 w 54"/>
                <a:gd name="T1" fmla="*/ 0 h 19"/>
                <a:gd name="T2" fmla="*/ 0 w 54"/>
                <a:gd name="T3" fmla="*/ 0 h 19"/>
                <a:gd name="T4" fmla="*/ 1 w 54"/>
                <a:gd name="T5" fmla="*/ 0 h 19"/>
                <a:gd name="T6" fmla="*/ 0 w 54"/>
                <a:gd name="T7" fmla="*/ 0 h 19"/>
                <a:gd name="T8" fmla="*/ 0 60000 65536"/>
                <a:gd name="T9" fmla="*/ 0 60000 65536"/>
                <a:gd name="T10" fmla="*/ 0 60000 65536"/>
                <a:gd name="T11" fmla="*/ 0 60000 65536"/>
                <a:gd name="T12" fmla="*/ 0 w 54"/>
                <a:gd name="T13" fmla="*/ 0 h 19"/>
                <a:gd name="T14" fmla="*/ 54 w 54"/>
                <a:gd name="T15" fmla="*/ 19 h 19"/>
              </a:gdLst>
              <a:ahLst/>
              <a:cxnLst>
                <a:cxn ang="T8">
                  <a:pos x="T0" y="T1"/>
                </a:cxn>
                <a:cxn ang="T9">
                  <a:pos x="T2" y="T3"/>
                </a:cxn>
                <a:cxn ang="T10">
                  <a:pos x="T4" y="T5"/>
                </a:cxn>
                <a:cxn ang="T11">
                  <a:pos x="T6" y="T7"/>
                </a:cxn>
              </a:cxnLst>
              <a:rect l="T12" t="T13" r="T14" b="T15"/>
              <a:pathLst>
                <a:path w="54" h="19">
                  <a:moveTo>
                    <a:pt x="0" y="0"/>
                  </a:moveTo>
                  <a:lnTo>
                    <a:pt x="3" y="19"/>
                  </a:lnTo>
                  <a:lnTo>
                    <a:pt x="54" y="10"/>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9" name="Freeform 251">
              <a:extLst>
                <a:ext uri="{FF2B5EF4-FFF2-40B4-BE49-F238E27FC236}">
                  <a16:creationId xmlns:a16="http://schemas.microsoft.com/office/drawing/2014/main" id="{7B8E4ED2-DEF0-4D04-A397-4D69E1462977}"/>
                </a:ext>
              </a:extLst>
            </p:cNvPr>
            <p:cNvSpPr>
              <a:spLocks/>
            </p:cNvSpPr>
            <p:nvPr/>
          </p:nvSpPr>
          <p:spPr bwMode="auto">
            <a:xfrm>
              <a:off x="6668655" y="4405230"/>
              <a:ext cx="360531" cy="709665"/>
            </a:xfrm>
            <a:custGeom>
              <a:avLst/>
              <a:gdLst>
                <a:gd name="T0" fmla="*/ 0 w 750"/>
                <a:gd name="T1" fmla="*/ 33 h 1564"/>
                <a:gd name="T2" fmla="*/ 0 w 750"/>
                <a:gd name="T3" fmla="*/ 34 h 1564"/>
                <a:gd name="T4" fmla="*/ 1 w 750"/>
                <a:gd name="T5" fmla="*/ 34 h 1564"/>
                <a:gd name="T6" fmla="*/ 1 w 750"/>
                <a:gd name="T7" fmla="*/ 36 h 1564"/>
                <a:gd name="T8" fmla="*/ 4 w 750"/>
                <a:gd name="T9" fmla="*/ 36 h 1564"/>
                <a:gd name="T10" fmla="*/ 3 w 750"/>
                <a:gd name="T11" fmla="*/ 35 h 1564"/>
                <a:gd name="T12" fmla="*/ 4 w 750"/>
                <a:gd name="T13" fmla="*/ 33 h 1564"/>
                <a:gd name="T14" fmla="*/ 5 w 750"/>
                <a:gd name="T15" fmla="*/ 33 h 1564"/>
                <a:gd name="T16" fmla="*/ 7 w 750"/>
                <a:gd name="T17" fmla="*/ 30 h 1564"/>
                <a:gd name="T18" fmla="*/ 5 w 750"/>
                <a:gd name="T19" fmla="*/ 28 h 1564"/>
                <a:gd name="T20" fmla="*/ 7 w 750"/>
                <a:gd name="T21" fmla="*/ 27 h 1564"/>
                <a:gd name="T22" fmla="*/ 7 w 750"/>
                <a:gd name="T23" fmla="*/ 25 h 1564"/>
                <a:gd name="T24" fmla="*/ 8 w 750"/>
                <a:gd name="T25" fmla="*/ 24 h 1564"/>
                <a:gd name="T26" fmla="*/ 7 w 750"/>
                <a:gd name="T27" fmla="*/ 24 h 1564"/>
                <a:gd name="T28" fmla="*/ 9 w 750"/>
                <a:gd name="T29" fmla="*/ 24 h 1564"/>
                <a:gd name="T30" fmla="*/ 9 w 750"/>
                <a:gd name="T31" fmla="*/ 23 h 1564"/>
                <a:gd name="T32" fmla="*/ 8 w 750"/>
                <a:gd name="T33" fmla="*/ 24 h 1564"/>
                <a:gd name="T34" fmla="*/ 7 w 750"/>
                <a:gd name="T35" fmla="*/ 23 h 1564"/>
                <a:gd name="T36" fmla="*/ 7 w 750"/>
                <a:gd name="T37" fmla="*/ 22 h 1564"/>
                <a:gd name="T38" fmla="*/ 10 w 750"/>
                <a:gd name="T39" fmla="*/ 22 h 1564"/>
                <a:gd name="T40" fmla="*/ 10 w 750"/>
                <a:gd name="T41" fmla="*/ 19 h 1564"/>
                <a:gd name="T42" fmla="*/ 14 w 750"/>
                <a:gd name="T43" fmla="*/ 19 h 1564"/>
                <a:gd name="T44" fmla="*/ 15 w 750"/>
                <a:gd name="T45" fmla="*/ 17 h 1564"/>
                <a:gd name="T46" fmla="*/ 13 w 750"/>
                <a:gd name="T47" fmla="*/ 13 h 1564"/>
                <a:gd name="T48" fmla="*/ 14 w 750"/>
                <a:gd name="T49" fmla="*/ 9 h 1564"/>
                <a:gd name="T50" fmla="*/ 17 w 750"/>
                <a:gd name="T51" fmla="*/ 6 h 1564"/>
                <a:gd name="T52" fmla="*/ 17 w 750"/>
                <a:gd name="T53" fmla="*/ 4 h 1564"/>
                <a:gd name="T54" fmla="*/ 17 w 750"/>
                <a:gd name="T55" fmla="*/ 4 h 1564"/>
                <a:gd name="T56" fmla="*/ 16 w 750"/>
                <a:gd name="T57" fmla="*/ 6 h 1564"/>
                <a:gd name="T58" fmla="*/ 13 w 750"/>
                <a:gd name="T59" fmla="*/ 6 h 1564"/>
                <a:gd name="T60" fmla="*/ 14 w 750"/>
                <a:gd name="T61" fmla="*/ 4 h 1564"/>
                <a:gd name="T62" fmla="*/ 10 w 750"/>
                <a:gd name="T63" fmla="*/ 1 h 1564"/>
                <a:gd name="T64" fmla="*/ 8 w 750"/>
                <a:gd name="T65" fmla="*/ 0 h 1564"/>
                <a:gd name="T66" fmla="*/ 8 w 750"/>
                <a:gd name="T67" fmla="*/ 1 h 1564"/>
                <a:gd name="T68" fmla="*/ 7 w 750"/>
                <a:gd name="T69" fmla="*/ 0 h 1564"/>
                <a:gd name="T70" fmla="*/ 5 w 750"/>
                <a:gd name="T71" fmla="*/ 1 h 1564"/>
                <a:gd name="T72" fmla="*/ 5 w 750"/>
                <a:gd name="T73" fmla="*/ 3 h 1564"/>
                <a:gd name="T74" fmla="*/ 4 w 750"/>
                <a:gd name="T75" fmla="*/ 3 h 1564"/>
                <a:gd name="T76" fmla="*/ 4 w 750"/>
                <a:gd name="T77" fmla="*/ 5 h 1564"/>
                <a:gd name="T78" fmla="*/ 3 w 750"/>
                <a:gd name="T79" fmla="*/ 7 h 1564"/>
                <a:gd name="T80" fmla="*/ 3 w 750"/>
                <a:gd name="T81" fmla="*/ 11 h 1564"/>
                <a:gd name="T82" fmla="*/ 3 w 750"/>
                <a:gd name="T83" fmla="*/ 14 h 1564"/>
                <a:gd name="T84" fmla="*/ 2 w 750"/>
                <a:gd name="T85" fmla="*/ 17 h 1564"/>
                <a:gd name="T86" fmla="*/ 1 w 750"/>
                <a:gd name="T87" fmla="*/ 24 h 1564"/>
                <a:gd name="T88" fmla="*/ 2 w 750"/>
                <a:gd name="T89" fmla="*/ 26 h 1564"/>
                <a:gd name="T90" fmla="*/ 1 w 750"/>
                <a:gd name="T91" fmla="*/ 27 h 1564"/>
                <a:gd name="T92" fmla="*/ 1 w 750"/>
                <a:gd name="T93" fmla="*/ 29 h 1564"/>
                <a:gd name="T94" fmla="*/ 0 w 750"/>
                <a:gd name="T95" fmla="*/ 33 h 156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50"/>
                <a:gd name="T145" fmla="*/ 0 h 1564"/>
                <a:gd name="T146" fmla="*/ 750 w 750"/>
                <a:gd name="T147" fmla="*/ 1564 h 156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50" h="1564">
                  <a:moveTo>
                    <a:pt x="0" y="1446"/>
                  </a:moveTo>
                  <a:lnTo>
                    <a:pt x="7" y="1480"/>
                  </a:lnTo>
                  <a:lnTo>
                    <a:pt x="38" y="1467"/>
                  </a:lnTo>
                  <a:lnTo>
                    <a:pt x="52" y="1546"/>
                  </a:lnTo>
                  <a:lnTo>
                    <a:pt x="188" y="1564"/>
                  </a:lnTo>
                  <a:lnTo>
                    <a:pt x="152" y="1523"/>
                  </a:lnTo>
                  <a:lnTo>
                    <a:pt x="181" y="1418"/>
                  </a:lnTo>
                  <a:lnTo>
                    <a:pt x="206" y="1438"/>
                  </a:lnTo>
                  <a:lnTo>
                    <a:pt x="290" y="1288"/>
                  </a:lnTo>
                  <a:lnTo>
                    <a:pt x="226" y="1205"/>
                  </a:lnTo>
                  <a:lnTo>
                    <a:pt x="299" y="1154"/>
                  </a:lnTo>
                  <a:lnTo>
                    <a:pt x="311" y="1077"/>
                  </a:lnTo>
                  <a:lnTo>
                    <a:pt x="345" y="1044"/>
                  </a:lnTo>
                  <a:lnTo>
                    <a:pt x="317" y="1030"/>
                  </a:lnTo>
                  <a:lnTo>
                    <a:pt x="374" y="1030"/>
                  </a:lnTo>
                  <a:lnTo>
                    <a:pt x="368" y="992"/>
                  </a:lnTo>
                  <a:lnTo>
                    <a:pt x="341" y="1019"/>
                  </a:lnTo>
                  <a:lnTo>
                    <a:pt x="317" y="990"/>
                  </a:lnTo>
                  <a:lnTo>
                    <a:pt x="313" y="932"/>
                  </a:lnTo>
                  <a:lnTo>
                    <a:pt x="415" y="939"/>
                  </a:lnTo>
                  <a:lnTo>
                    <a:pt x="425" y="824"/>
                  </a:lnTo>
                  <a:lnTo>
                    <a:pt x="587" y="806"/>
                  </a:lnTo>
                  <a:lnTo>
                    <a:pt x="634" y="725"/>
                  </a:lnTo>
                  <a:lnTo>
                    <a:pt x="570" y="582"/>
                  </a:lnTo>
                  <a:lnTo>
                    <a:pt x="601" y="398"/>
                  </a:lnTo>
                  <a:lnTo>
                    <a:pt x="750" y="249"/>
                  </a:lnTo>
                  <a:lnTo>
                    <a:pt x="744" y="181"/>
                  </a:lnTo>
                  <a:lnTo>
                    <a:pt x="718" y="179"/>
                  </a:lnTo>
                  <a:lnTo>
                    <a:pt x="676" y="261"/>
                  </a:lnTo>
                  <a:lnTo>
                    <a:pt x="572" y="255"/>
                  </a:lnTo>
                  <a:lnTo>
                    <a:pt x="593" y="165"/>
                  </a:lnTo>
                  <a:lnTo>
                    <a:pt x="413" y="25"/>
                  </a:lnTo>
                  <a:lnTo>
                    <a:pt x="350" y="14"/>
                  </a:lnTo>
                  <a:lnTo>
                    <a:pt x="344" y="42"/>
                  </a:lnTo>
                  <a:lnTo>
                    <a:pt x="276" y="0"/>
                  </a:lnTo>
                  <a:lnTo>
                    <a:pt x="234" y="52"/>
                  </a:lnTo>
                  <a:lnTo>
                    <a:pt x="229" y="107"/>
                  </a:lnTo>
                  <a:lnTo>
                    <a:pt x="187" y="130"/>
                  </a:lnTo>
                  <a:lnTo>
                    <a:pt x="188" y="238"/>
                  </a:lnTo>
                  <a:lnTo>
                    <a:pt x="143" y="299"/>
                  </a:lnTo>
                  <a:lnTo>
                    <a:pt x="109" y="451"/>
                  </a:lnTo>
                  <a:lnTo>
                    <a:pt x="135" y="594"/>
                  </a:lnTo>
                  <a:lnTo>
                    <a:pt x="85" y="716"/>
                  </a:lnTo>
                  <a:lnTo>
                    <a:pt x="52" y="1021"/>
                  </a:lnTo>
                  <a:lnTo>
                    <a:pt x="79" y="1132"/>
                  </a:lnTo>
                  <a:lnTo>
                    <a:pt x="54" y="1142"/>
                  </a:lnTo>
                  <a:lnTo>
                    <a:pt x="65" y="1241"/>
                  </a:lnTo>
                  <a:lnTo>
                    <a:pt x="0" y="144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30" name="Freeform 252">
              <a:extLst>
                <a:ext uri="{FF2B5EF4-FFF2-40B4-BE49-F238E27FC236}">
                  <a16:creationId xmlns:a16="http://schemas.microsoft.com/office/drawing/2014/main" id="{E69C9900-A27B-44B0-9722-88C878DE57A2}"/>
                </a:ext>
              </a:extLst>
            </p:cNvPr>
            <p:cNvSpPr>
              <a:spLocks/>
            </p:cNvSpPr>
            <p:nvPr/>
          </p:nvSpPr>
          <p:spPr bwMode="auto">
            <a:xfrm>
              <a:off x="6756261" y="5126034"/>
              <a:ext cx="62335" cy="58874"/>
            </a:xfrm>
            <a:custGeom>
              <a:avLst/>
              <a:gdLst>
                <a:gd name="T0" fmla="*/ 0 w 132"/>
                <a:gd name="T1" fmla="*/ 0 h 134"/>
                <a:gd name="T2" fmla="*/ 0 w 132"/>
                <a:gd name="T3" fmla="*/ 3 h 134"/>
                <a:gd name="T4" fmla="*/ 3 w 132"/>
                <a:gd name="T5" fmla="*/ 2 h 134"/>
                <a:gd name="T6" fmla="*/ 1 w 132"/>
                <a:gd name="T7" fmla="*/ 1 h 134"/>
                <a:gd name="T8" fmla="*/ 0 w 132"/>
                <a:gd name="T9" fmla="*/ 0 h 134"/>
                <a:gd name="T10" fmla="*/ 0 60000 65536"/>
                <a:gd name="T11" fmla="*/ 0 60000 65536"/>
                <a:gd name="T12" fmla="*/ 0 60000 65536"/>
                <a:gd name="T13" fmla="*/ 0 60000 65536"/>
                <a:gd name="T14" fmla="*/ 0 60000 65536"/>
                <a:gd name="T15" fmla="*/ 0 w 132"/>
                <a:gd name="T16" fmla="*/ 0 h 134"/>
                <a:gd name="T17" fmla="*/ 132 w 132"/>
                <a:gd name="T18" fmla="*/ 134 h 134"/>
              </a:gdLst>
              <a:ahLst/>
              <a:cxnLst>
                <a:cxn ang="T10">
                  <a:pos x="T0" y="T1"/>
                </a:cxn>
                <a:cxn ang="T11">
                  <a:pos x="T2" y="T3"/>
                </a:cxn>
                <a:cxn ang="T12">
                  <a:pos x="T4" y="T5"/>
                </a:cxn>
                <a:cxn ang="T13">
                  <a:pos x="T6" y="T7"/>
                </a:cxn>
                <a:cxn ang="T14">
                  <a:pos x="T8" y="T9"/>
                </a:cxn>
              </a:cxnLst>
              <a:rect l="T15" t="T16" r="T17" b="T18"/>
              <a:pathLst>
                <a:path w="132" h="134">
                  <a:moveTo>
                    <a:pt x="0" y="0"/>
                  </a:moveTo>
                  <a:lnTo>
                    <a:pt x="2" y="134"/>
                  </a:lnTo>
                  <a:lnTo>
                    <a:pt x="132" y="119"/>
                  </a:lnTo>
                  <a:lnTo>
                    <a:pt x="29" y="64"/>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31" name="Freeform 253">
              <a:extLst>
                <a:ext uri="{FF2B5EF4-FFF2-40B4-BE49-F238E27FC236}">
                  <a16:creationId xmlns:a16="http://schemas.microsoft.com/office/drawing/2014/main" id="{EC1668E0-9B26-4C06-9804-DB4A80227299}"/>
                </a:ext>
              </a:extLst>
            </p:cNvPr>
            <p:cNvSpPr>
              <a:spLocks/>
            </p:cNvSpPr>
            <p:nvPr/>
          </p:nvSpPr>
          <p:spPr bwMode="auto">
            <a:xfrm>
              <a:off x="6737729" y="4155415"/>
              <a:ext cx="217329" cy="273683"/>
            </a:xfrm>
            <a:custGeom>
              <a:avLst/>
              <a:gdLst>
                <a:gd name="T0" fmla="*/ 0 w 454"/>
                <a:gd name="T1" fmla="*/ 1 h 601"/>
                <a:gd name="T2" fmla="*/ 1 w 454"/>
                <a:gd name="T3" fmla="*/ 3 h 601"/>
                <a:gd name="T4" fmla="*/ 0 w 454"/>
                <a:gd name="T5" fmla="*/ 6 h 601"/>
                <a:gd name="T6" fmla="*/ 1 w 454"/>
                <a:gd name="T7" fmla="*/ 7 h 601"/>
                <a:gd name="T8" fmla="*/ 1 w 454"/>
                <a:gd name="T9" fmla="*/ 7 h 601"/>
                <a:gd name="T10" fmla="*/ 0 w 454"/>
                <a:gd name="T11" fmla="*/ 8 h 601"/>
                <a:gd name="T12" fmla="*/ 1 w 454"/>
                <a:gd name="T13" fmla="*/ 10 h 601"/>
                <a:gd name="T14" fmla="*/ 1 w 454"/>
                <a:gd name="T15" fmla="*/ 14 h 601"/>
                <a:gd name="T16" fmla="*/ 2 w 454"/>
                <a:gd name="T17" fmla="*/ 14 h 601"/>
                <a:gd name="T18" fmla="*/ 3 w 454"/>
                <a:gd name="T19" fmla="*/ 13 h 601"/>
                <a:gd name="T20" fmla="*/ 5 w 454"/>
                <a:gd name="T21" fmla="*/ 14 h 601"/>
                <a:gd name="T22" fmla="*/ 5 w 454"/>
                <a:gd name="T23" fmla="*/ 13 h 601"/>
                <a:gd name="T24" fmla="*/ 6 w 454"/>
                <a:gd name="T25" fmla="*/ 13 h 601"/>
                <a:gd name="T26" fmla="*/ 7 w 454"/>
                <a:gd name="T27" fmla="*/ 11 h 601"/>
                <a:gd name="T28" fmla="*/ 9 w 454"/>
                <a:gd name="T29" fmla="*/ 10 h 601"/>
                <a:gd name="T30" fmla="*/ 10 w 454"/>
                <a:gd name="T31" fmla="*/ 11 h 601"/>
                <a:gd name="T32" fmla="*/ 11 w 454"/>
                <a:gd name="T33" fmla="*/ 9 h 601"/>
                <a:gd name="T34" fmla="*/ 10 w 454"/>
                <a:gd name="T35" fmla="*/ 7 h 601"/>
                <a:gd name="T36" fmla="*/ 9 w 454"/>
                <a:gd name="T37" fmla="*/ 7 h 601"/>
                <a:gd name="T38" fmla="*/ 8 w 454"/>
                <a:gd name="T39" fmla="*/ 4 h 601"/>
                <a:gd name="T40" fmla="*/ 4 w 454"/>
                <a:gd name="T41" fmla="*/ 2 h 601"/>
                <a:gd name="T42" fmla="*/ 4 w 454"/>
                <a:gd name="T43" fmla="*/ 0 h 601"/>
                <a:gd name="T44" fmla="*/ 1 w 454"/>
                <a:gd name="T45" fmla="*/ 1 h 601"/>
                <a:gd name="T46" fmla="*/ 0 w 454"/>
                <a:gd name="T47" fmla="*/ 1 h 60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54"/>
                <a:gd name="T73" fmla="*/ 0 h 601"/>
                <a:gd name="T74" fmla="*/ 454 w 454"/>
                <a:gd name="T75" fmla="*/ 601 h 60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54" h="601">
                  <a:moveTo>
                    <a:pt x="0" y="61"/>
                  </a:moveTo>
                  <a:lnTo>
                    <a:pt x="32" y="123"/>
                  </a:lnTo>
                  <a:lnTo>
                    <a:pt x="11" y="262"/>
                  </a:lnTo>
                  <a:lnTo>
                    <a:pt x="32" y="277"/>
                  </a:lnTo>
                  <a:lnTo>
                    <a:pt x="24" y="295"/>
                  </a:lnTo>
                  <a:lnTo>
                    <a:pt x="2" y="352"/>
                  </a:lnTo>
                  <a:lnTo>
                    <a:pt x="42" y="433"/>
                  </a:lnTo>
                  <a:lnTo>
                    <a:pt x="65" y="598"/>
                  </a:lnTo>
                  <a:lnTo>
                    <a:pt x="93" y="601"/>
                  </a:lnTo>
                  <a:lnTo>
                    <a:pt x="135" y="549"/>
                  </a:lnTo>
                  <a:lnTo>
                    <a:pt x="203" y="591"/>
                  </a:lnTo>
                  <a:lnTo>
                    <a:pt x="209" y="563"/>
                  </a:lnTo>
                  <a:lnTo>
                    <a:pt x="272" y="574"/>
                  </a:lnTo>
                  <a:lnTo>
                    <a:pt x="293" y="456"/>
                  </a:lnTo>
                  <a:lnTo>
                    <a:pt x="406" y="433"/>
                  </a:lnTo>
                  <a:lnTo>
                    <a:pt x="441" y="472"/>
                  </a:lnTo>
                  <a:lnTo>
                    <a:pt x="454" y="381"/>
                  </a:lnTo>
                  <a:lnTo>
                    <a:pt x="431" y="302"/>
                  </a:lnTo>
                  <a:lnTo>
                    <a:pt x="366" y="298"/>
                  </a:lnTo>
                  <a:lnTo>
                    <a:pt x="342" y="180"/>
                  </a:lnTo>
                  <a:lnTo>
                    <a:pt x="170" y="100"/>
                  </a:lnTo>
                  <a:lnTo>
                    <a:pt x="159" y="0"/>
                  </a:lnTo>
                  <a:lnTo>
                    <a:pt x="46" y="65"/>
                  </a:lnTo>
                  <a:lnTo>
                    <a:pt x="0" y="6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32" name="Freeform 254">
              <a:extLst>
                <a:ext uri="{FF2B5EF4-FFF2-40B4-BE49-F238E27FC236}">
                  <a16:creationId xmlns:a16="http://schemas.microsoft.com/office/drawing/2014/main" id="{16F33C58-4C52-43D9-8D7E-ACCE29091551}"/>
                </a:ext>
              </a:extLst>
            </p:cNvPr>
            <p:cNvSpPr>
              <a:spLocks/>
            </p:cNvSpPr>
            <p:nvPr/>
          </p:nvSpPr>
          <p:spPr bwMode="auto">
            <a:xfrm>
              <a:off x="6660232" y="3861048"/>
              <a:ext cx="714323" cy="801954"/>
            </a:xfrm>
            <a:custGeom>
              <a:avLst/>
              <a:gdLst>
                <a:gd name="T0" fmla="*/ 1 w 1487"/>
                <a:gd name="T1" fmla="*/ 15 h 1768"/>
                <a:gd name="T2" fmla="*/ 3 w 1487"/>
                <a:gd name="T3" fmla="*/ 15 h 1768"/>
                <a:gd name="T4" fmla="*/ 4 w 1487"/>
                <a:gd name="T5" fmla="*/ 17 h 1768"/>
                <a:gd name="T6" fmla="*/ 7 w 1487"/>
                <a:gd name="T7" fmla="*/ 15 h 1768"/>
                <a:gd name="T8" fmla="*/ 11 w 1487"/>
                <a:gd name="T9" fmla="*/ 19 h 1768"/>
                <a:gd name="T10" fmla="*/ 14 w 1487"/>
                <a:gd name="T11" fmla="*/ 22 h 1768"/>
                <a:gd name="T12" fmla="*/ 14 w 1487"/>
                <a:gd name="T13" fmla="*/ 26 h 1768"/>
                <a:gd name="T14" fmla="*/ 16 w 1487"/>
                <a:gd name="T15" fmla="*/ 29 h 1768"/>
                <a:gd name="T16" fmla="*/ 17 w 1487"/>
                <a:gd name="T17" fmla="*/ 30 h 1768"/>
                <a:gd name="T18" fmla="*/ 18 w 1487"/>
                <a:gd name="T19" fmla="*/ 32 h 1768"/>
                <a:gd name="T20" fmla="*/ 14 w 1487"/>
                <a:gd name="T21" fmla="*/ 37 h 1768"/>
                <a:gd name="T22" fmla="*/ 18 w 1487"/>
                <a:gd name="T23" fmla="*/ 39 h 1768"/>
                <a:gd name="T24" fmla="*/ 18 w 1487"/>
                <a:gd name="T25" fmla="*/ 41 h 1768"/>
                <a:gd name="T26" fmla="*/ 23 w 1487"/>
                <a:gd name="T27" fmla="*/ 32 h 1768"/>
                <a:gd name="T28" fmla="*/ 28 w 1487"/>
                <a:gd name="T29" fmla="*/ 29 h 1768"/>
                <a:gd name="T30" fmla="*/ 31 w 1487"/>
                <a:gd name="T31" fmla="*/ 23 h 1768"/>
                <a:gd name="T32" fmla="*/ 34 w 1487"/>
                <a:gd name="T33" fmla="*/ 15 h 1768"/>
                <a:gd name="T34" fmla="*/ 34 w 1487"/>
                <a:gd name="T35" fmla="*/ 11 h 1768"/>
                <a:gd name="T36" fmla="*/ 30 w 1487"/>
                <a:gd name="T37" fmla="*/ 8 h 1768"/>
                <a:gd name="T38" fmla="*/ 26 w 1487"/>
                <a:gd name="T39" fmla="*/ 7 h 1768"/>
                <a:gd name="T40" fmla="*/ 23 w 1487"/>
                <a:gd name="T41" fmla="*/ 6 h 1768"/>
                <a:gd name="T42" fmla="*/ 22 w 1487"/>
                <a:gd name="T43" fmla="*/ 7 h 1768"/>
                <a:gd name="T44" fmla="*/ 21 w 1487"/>
                <a:gd name="T45" fmla="*/ 7 h 1768"/>
                <a:gd name="T46" fmla="*/ 21 w 1487"/>
                <a:gd name="T47" fmla="*/ 4 h 1768"/>
                <a:gd name="T48" fmla="*/ 19 w 1487"/>
                <a:gd name="T49" fmla="*/ 3 h 1768"/>
                <a:gd name="T50" fmla="*/ 15 w 1487"/>
                <a:gd name="T51" fmla="*/ 3 h 1768"/>
                <a:gd name="T52" fmla="*/ 12 w 1487"/>
                <a:gd name="T53" fmla="*/ 3 h 1768"/>
                <a:gd name="T54" fmla="*/ 12 w 1487"/>
                <a:gd name="T55" fmla="*/ 0 h 1768"/>
                <a:gd name="T56" fmla="*/ 8 w 1487"/>
                <a:gd name="T57" fmla="*/ 1 h 1768"/>
                <a:gd name="T58" fmla="*/ 9 w 1487"/>
                <a:gd name="T59" fmla="*/ 3 h 1768"/>
                <a:gd name="T60" fmla="*/ 6 w 1487"/>
                <a:gd name="T61" fmla="*/ 4 h 1768"/>
                <a:gd name="T62" fmla="*/ 4 w 1487"/>
                <a:gd name="T63" fmla="*/ 4 h 1768"/>
                <a:gd name="T64" fmla="*/ 3 w 1487"/>
                <a:gd name="T65" fmla="*/ 5 h 1768"/>
                <a:gd name="T66" fmla="*/ 3 w 1487"/>
                <a:gd name="T67" fmla="*/ 9 h 1768"/>
                <a:gd name="T68" fmla="*/ 0 w 1487"/>
                <a:gd name="T69" fmla="*/ 13 h 176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87"/>
                <a:gd name="T106" fmla="*/ 0 h 1768"/>
                <a:gd name="T107" fmla="*/ 1487 w 1487"/>
                <a:gd name="T108" fmla="*/ 1768 h 176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87" h="1768">
                  <a:moveTo>
                    <a:pt x="0" y="559"/>
                  </a:moveTo>
                  <a:lnTo>
                    <a:pt x="31" y="642"/>
                  </a:lnTo>
                  <a:lnTo>
                    <a:pt x="82" y="670"/>
                  </a:lnTo>
                  <a:lnTo>
                    <a:pt x="125" y="637"/>
                  </a:lnTo>
                  <a:lnTo>
                    <a:pt x="125" y="712"/>
                  </a:lnTo>
                  <a:lnTo>
                    <a:pt x="157" y="712"/>
                  </a:lnTo>
                  <a:lnTo>
                    <a:pt x="203" y="716"/>
                  </a:lnTo>
                  <a:lnTo>
                    <a:pt x="316" y="651"/>
                  </a:lnTo>
                  <a:lnTo>
                    <a:pt x="327" y="751"/>
                  </a:lnTo>
                  <a:lnTo>
                    <a:pt x="499" y="831"/>
                  </a:lnTo>
                  <a:lnTo>
                    <a:pt x="523" y="949"/>
                  </a:lnTo>
                  <a:lnTo>
                    <a:pt x="588" y="953"/>
                  </a:lnTo>
                  <a:lnTo>
                    <a:pt x="611" y="1032"/>
                  </a:lnTo>
                  <a:lnTo>
                    <a:pt x="598" y="1123"/>
                  </a:lnTo>
                  <a:lnTo>
                    <a:pt x="606" y="1214"/>
                  </a:lnTo>
                  <a:lnTo>
                    <a:pt x="689" y="1227"/>
                  </a:lnTo>
                  <a:lnTo>
                    <a:pt x="699" y="1289"/>
                  </a:lnTo>
                  <a:lnTo>
                    <a:pt x="740" y="1302"/>
                  </a:lnTo>
                  <a:lnTo>
                    <a:pt x="734" y="1379"/>
                  </a:lnTo>
                  <a:lnTo>
                    <a:pt x="760" y="1381"/>
                  </a:lnTo>
                  <a:lnTo>
                    <a:pt x="766" y="1449"/>
                  </a:lnTo>
                  <a:lnTo>
                    <a:pt x="617" y="1598"/>
                  </a:lnTo>
                  <a:lnTo>
                    <a:pt x="648" y="1590"/>
                  </a:lnTo>
                  <a:lnTo>
                    <a:pt x="760" y="1684"/>
                  </a:lnTo>
                  <a:lnTo>
                    <a:pt x="785" y="1721"/>
                  </a:lnTo>
                  <a:lnTo>
                    <a:pt x="775" y="1768"/>
                  </a:lnTo>
                  <a:lnTo>
                    <a:pt x="959" y="1503"/>
                  </a:lnTo>
                  <a:lnTo>
                    <a:pt x="969" y="1372"/>
                  </a:lnTo>
                  <a:lnTo>
                    <a:pt x="1112" y="1252"/>
                  </a:lnTo>
                  <a:lnTo>
                    <a:pt x="1205" y="1252"/>
                  </a:lnTo>
                  <a:lnTo>
                    <a:pt x="1245" y="1210"/>
                  </a:lnTo>
                  <a:lnTo>
                    <a:pt x="1320" y="1009"/>
                  </a:lnTo>
                  <a:lnTo>
                    <a:pt x="1330" y="811"/>
                  </a:lnTo>
                  <a:lnTo>
                    <a:pt x="1473" y="623"/>
                  </a:lnTo>
                  <a:lnTo>
                    <a:pt x="1487" y="541"/>
                  </a:lnTo>
                  <a:lnTo>
                    <a:pt x="1465" y="459"/>
                  </a:lnTo>
                  <a:lnTo>
                    <a:pt x="1406" y="449"/>
                  </a:lnTo>
                  <a:lnTo>
                    <a:pt x="1309" y="363"/>
                  </a:lnTo>
                  <a:lnTo>
                    <a:pt x="1120" y="347"/>
                  </a:lnTo>
                  <a:lnTo>
                    <a:pt x="1105" y="295"/>
                  </a:lnTo>
                  <a:lnTo>
                    <a:pt x="1019" y="256"/>
                  </a:lnTo>
                  <a:lnTo>
                    <a:pt x="983" y="257"/>
                  </a:lnTo>
                  <a:lnTo>
                    <a:pt x="932" y="336"/>
                  </a:lnTo>
                  <a:lnTo>
                    <a:pt x="931" y="309"/>
                  </a:lnTo>
                  <a:lnTo>
                    <a:pt x="852" y="321"/>
                  </a:lnTo>
                  <a:lnTo>
                    <a:pt x="886" y="307"/>
                  </a:lnTo>
                  <a:lnTo>
                    <a:pt x="854" y="245"/>
                  </a:lnTo>
                  <a:lnTo>
                    <a:pt x="914" y="160"/>
                  </a:lnTo>
                  <a:lnTo>
                    <a:pt x="851" y="50"/>
                  </a:lnTo>
                  <a:lnTo>
                    <a:pt x="796" y="137"/>
                  </a:lnTo>
                  <a:lnTo>
                    <a:pt x="744" y="132"/>
                  </a:lnTo>
                  <a:lnTo>
                    <a:pt x="660" y="144"/>
                  </a:lnTo>
                  <a:lnTo>
                    <a:pt x="554" y="161"/>
                  </a:lnTo>
                  <a:lnTo>
                    <a:pt x="531" y="115"/>
                  </a:lnTo>
                  <a:lnTo>
                    <a:pt x="538" y="31"/>
                  </a:lnTo>
                  <a:lnTo>
                    <a:pt x="509" y="0"/>
                  </a:lnTo>
                  <a:lnTo>
                    <a:pt x="409" y="53"/>
                  </a:lnTo>
                  <a:lnTo>
                    <a:pt x="347" y="37"/>
                  </a:lnTo>
                  <a:lnTo>
                    <a:pt x="363" y="122"/>
                  </a:lnTo>
                  <a:lnTo>
                    <a:pt x="401" y="133"/>
                  </a:lnTo>
                  <a:lnTo>
                    <a:pt x="306" y="192"/>
                  </a:lnTo>
                  <a:lnTo>
                    <a:pt x="265" y="171"/>
                  </a:lnTo>
                  <a:lnTo>
                    <a:pt x="243" y="141"/>
                  </a:lnTo>
                  <a:lnTo>
                    <a:pt x="155" y="157"/>
                  </a:lnTo>
                  <a:lnTo>
                    <a:pt x="181" y="202"/>
                  </a:lnTo>
                  <a:lnTo>
                    <a:pt x="144" y="205"/>
                  </a:lnTo>
                  <a:lnTo>
                    <a:pt x="165" y="284"/>
                  </a:lnTo>
                  <a:lnTo>
                    <a:pt x="148" y="410"/>
                  </a:lnTo>
                  <a:lnTo>
                    <a:pt x="51" y="458"/>
                  </a:lnTo>
                  <a:lnTo>
                    <a:pt x="0" y="55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33" name="Freeform 255">
              <a:extLst>
                <a:ext uri="{FF2B5EF4-FFF2-40B4-BE49-F238E27FC236}">
                  <a16:creationId xmlns:a16="http://schemas.microsoft.com/office/drawing/2014/main" id="{EC936DD5-061A-40DB-BEDF-FC9C8D0C73B5}"/>
                </a:ext>
              </a:extLst>
            </p:cNvPr>
            <p:cNvSpPr>
              <a:spLocks/>
            </p:cNvSpPr>
            <p:nvPr/>
          </p:nvSpPr>
          <p:spPr bwMode="auto">
            <a:xfrm>
              <a:off x="6380567" y="3590547"/>
              <a:ext cx="13478" cy="52509"/>
            </a:xfrm>
            <a:custGeom>
              <a:avLst/>
              <a:gdLst>
                <a:gd name="T0" fmla="*/ 0 w 31"/>
                <a:gd name="T1" fmla="*/ 1 h 115"/>
                <a:gd name="T2" fmla="*/ 0 w 31"/>
                <a:gd name="T3" fmla="*/ 3 h 115"/>
                <a:gd name="T4" fmla="*/ 1 w 31"/>
                <a:gd name="T5" fmla="*/ 0 h 115"/>
                <a:gd name="T6" fmla="*/ 0 w 31"/>
                <a:gd name="T7" fmla="*/ 1 h 115"/>
                <a:gd name="T8" fmla="*/ 0 60000 65536"/>
                <a:gd name="T9" fmla="*/ 0 60000 65536"/>
                <a:gd name="T10" fmla="*/ 0 60000 65536"/>
                <a:gd name="T11" fmla="*/ 0 60000 65536"/>
                <a:gd name="T12" fmla="*/ 0 w 31"/>
                <a:gd name="T13" fmla="*/ 0 h 115"/>
                <a:gd name="T14" fmla="*/ 31 w 31"/>
                <a:gd name="T15" fmla="*/ 115 h 115"/>
              </a:gdLst>
              <a:ahLst/>
              <a:cxnLst>
                <a:cxn ang="T8">
                  <a:pos x="T0" y="T1"/>
                </a:cxn>
                <a:cxn ang="T9">
                  <a:pos x="T2" y="T3"/>
                </a:cxn>
                <a:cxn ang="T10">
                  <a:pos x="T4" y="T5"/>
                </a:cxn>
                <a:cxn ang="T11">
                  <a:pos x="T6" y="T7"/>
                </a:cxn>
              </a:cxnLst>
              <a:rect l="T12" t="T13" r="T14" b="T15"/>
              <a:pathLst>
                <a:path w="31" h="115">
                  <a:moveTo>
                    <a:pt x="0" y="25"/>
                  </a:moveTo>
                  <a:lnTo>
                    <a:pt x="11" y="115"/>
                  </a:lnTo>
                  <a:lnTo>
                    <a:pt x="31" y="0"/>
                  </a:lnTo>
                  <a:lnTo>
                    <a:pt x="0" y="2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35" name="Freeform 256">
              <a:extLst>
                <a:ext uri="{FF2B5EF4-FFF2-40B4-BE49-F238E27FC236}">
                  <a16:creationId xmlns:a16="http://schemas.microsoft.com/office/drawing/2014/main" id="{AE61F726-49ED-4B0E-B38C-66236B378708}"/>
                </a:ext>
              </a:extLst>
            </p:cNvPr>
            <p:cNvSpPr>
              <a:spLocks/>
            </p:cNvSpPr>
            <p:nvPr/>
          </p:nvSpPr>
          <p:spPr bwMode="auto">
            <a:xfrm>
              <a:off x="5428699" y="2199858"/>
              <a:ext cx="1565108" cy="873557"/>
            </a:xfrm>
            <a:custGeom>
              <a:avLst/>
              <a:gdLst>
                <a:gd name="T0" fmla="*/ 6 w 3259"/>
                <a:gd name="T1" fmla="*/ 5 h 1930"/>
                <a:gd name="T2" fmla="*/ 9 w 3259"/>
                <a:gd name="T3" fmla="*/ 5 h 1930"/>
                <a:gd name="T4" fmla="*/ 13 w 3259"/>
                <a:gd name="T5" fmla="*/ 5 h 1930"/>
                <a:gd name="T6" fmla="*/ 21 w 3259"/>
                <a:gd name="T7" fmla="*/ 5 h 1930"/>
                <a:gd name="T8" fmla="*/ 23 w 3259"/>
                <a:gd name="T9" fmla="*/ 7 h 1930"/>
                <a:gd name="T10" fmla="*/ 30 w 3259"/>
                <a:gd name="T11" fmla="*/ 9 h 1930"/>
                <a:gd name="T12" fmla="*/ 29 w 3259"/>
                <a:gd name="T13" fmla="*/ 7 h 1930"/>
                <a:gd name="T14" fmla="*/ 34 w 3259"/>
                <a:gd name="T15" fmla="*/ 8 h 1930"/>
                <a:gd name="T16" fmla="*/ 39 w 3259"/>
                <a:gd name="T17" fmla="*/ 7 h 1930"/>
                <a:gd name="T18" fmla="*/ 39 w 3259"/>
                <a:gd name="T19" fmla="*/ 7 h 1930"/>
                <a:gd name="T20" fmla="*/ 40 w 3259"/>
                <a:gd name="T21" fmla="*/ 7 h 1930"/>
                <a:gd name="T22" fmla="*/ 42 w 3259"/>
                <a:gd name="T23" fmla="*/ 5 h 1930"/>
                <a:gd name="T24" fmla="*/ 40 w 3259"/>
                <a:gd name="T25" fmla="*/ 0 h 1930"/>
                <a:gd name="T26" fmla="*/ 43 w 3259"/>
                <a:gd name="T27" fmla="*/ 3 h 1930"/>
                <a:gd name="T28" fmla="*/ 44 w 3259"/>
                <a:gd name="T29" fmla="*/ 5 h 1930"/>
                <a:gd name="T30" fmla="*/ 47 w 3259"/>
                <a:gd name="T31" fmla="*/ 7 h 1930"/>
                <a:gd name="T32" fmla="*/ 49 w 3259"/>
                <a:gd name="T33" fmla="*/ 6 h 1930"/>
                <a:gd name="T34" fmla="*/ 53 w 3259"/>
                <a:gd name="T35" fmla="*/ 5 h 1930"/>
                <a:gd name="T36" fmla="*/ 53 w 3259"/>
                <a:gd name="T37" fmla="*/ 9 h 1930"/>
                <a:gd name="T38" fmla="*/ 48 w 3259"/>
                <a:gd name="T39" fmla="*/ 10 h 1930"/>
                <a:gd name="T40" fmla="*/ 46 w 3259"/>
                <a:gd name="T41" fmla="*/ 12 h 1930"/>
                <a:gd name="T42" fmla="*/ 44 w 3259"/>
                <a:gd name="T43" fmla="*/ 15 h 1930"/>
                <a:gd name="T44" fmla="*/ 43 w 3259"/>
                <a:gd name="T45" fmla="*/ 16 h 1930"/>
                <a:gd name="T46" fmla="*/ 41 w 3259"/>
                <a:gd name="T47" fmla="*/ 18 h 1930"/>
                <a:gd name="T48" fmla="*/ 43 w 3259"/>
                <a:gd name="T49" fmla="*/ 24 h 1930"/>
                <a:gd name="T50" fmla="*/ 49 w 3259"/>
                <a:gd name="T51" fmla="*/ 28 h 1930"/>
                <a:gd name="T52" fmla="*/ 52 w 3259"/>
                <a:gd name="T53" fmla="*/ 31 h 1930"/>
                <a:gd name="T54" fmla="*/ 54 w 3259"/>
                <a:gd name="T55" fmla="*/ 33 h 1930"/>
                <a:gd name="T56" fmla="*/ 57 w 3259"/>
                <a:gd name="T57" fmla="*/ 26 h 1930"/>
                <a:gd name="T58" fmla="*/ 56 w 3259"/>
                <a:gd name="T59" fmla="*/ 21 h 1930"/>
                <a:gd name="T60" fmla="*/ 56 w 3259"/>
                <a:gd name="T61" fmla="*/ 18 h 1930"/>
                <a:gd name="T62" fmla="*/ 59 w 3259"/>
                <a:gd name="T63" fmla="*/ 16 h 1930"/>
                <a:gd name="T64" fmla="*/ 63 w 3259"/>
                <a:gd name="T65" fmla="*/ 20 h 1930"/>
                <a:gd name="T66" fmla="*/ 62 w 3259"/>
                <a:gd name="T67" fmla="*/ 22 h 1930"/>
                <a:gd name="T68" fmla="*/ 65 w 3259"/>
                <a:gd name="T69" fmla="*/ 22 h 1930"/>
                <a:gd name="T70" fmla="*/ 67 w 3259"/>
                <a:gd name="T71" fmla="*/ 21 h 1930"/>
                <a:gd name="T72" fmla="*/ 68 w 3259"/>
                <a:gd name="T73" fmla="*/ 22 h 1930"/>
                <a:gd name="T74" fmla="*/ 69 w 3259"/>
                <a:gd name="T75" fmla="*/ 22 h 1930"/>
                <a:gd name="T76" fmla="*/ 70 w 3259"/>
                <a:gd name="T77" fmla="*/ 24 h 1930"/>
                <a:gd name="T78" fmla="*/ 70 w 3259"/>
                <a:gd name="T79" fmla="*/ 26 h 1930"/>
                <a:gd name="T80" fmla="*/ 74 w 3259"/>
                <a:gd name="T81" fmla="*/ 28 h 1930"/>
                <a:gd name="T82" fmla="*/ 74 w 3259"/>
                <a:gd name="T83" fmla="*/ 30 h 1930"/>
                <a:gd name="T84" fmla="*/ 76 w 3259"/>
                <a:gd name="T85" fmla="*/ 31 h 1930"/>
                <a:gd name="T86" fmla="*/ 62 w 3259"/>
                <a:gd name="T87" fmla="*/ 38 h 1930"/>
                <a:gd name="T88" fmla="*/ 66 w 3259"/>
                <a:gd name="T89" fmla="*/ 37 h 1930"/>
                <a:gd name="T90" fmla="*/ 70 w 3259"/>
                <a:gd name="T91" fmla="*/ 40 h 1930"/>
                <a:gd name="T92" fmla="*/ 71 w 3259"/>
                <a:gd name="T93" fmla="*/ 40 h 1930"/>
                <a:gd name="T94" fmla="*/ 69 w 3259"/>
                <a:gd name="T95" fmla="*/ 40 h 1930"/>
                <a:gd name="T96" fmla="*/ 65 w 3259"/>
                <a:gd name="T97" fmla="*/ 40 h 1930"/>
                <a:gd name="T98" fmla="*/ 58 w 3259"/>
                <a:gd name="T99" fmla="*/ 41 h 1930"/>
                <a:gd name="T100" fmla="*/ 55 w 3259"/>
                <a:gd name="T101" fmla="*/ 43 h 1930"/>
                <a:gd name="T102" fmla="*/ 52 w 3259"/>
                <a:gd name="T103" fmla="*/ 43 h 1930"/>
                <a:gd name="T104" fmla="*/ 54 w 3259"/>
                <a:gd name="T105" fmla="*/ 41 h 1930"/>
                <a:gd name="T106" fmla="*/ 50 w 3259"/>
                <a:gd name="T107" fmla="*/ 37 h 1930"/>
                <a:gd name="T108" fmla="*/ 48 w 3259"/>
                <a:gd name="T109" fmla="*/ 36 h 1930"/>
                <a:gd name="T110" fmla="*/ 41 w 3259"/>
                <a:gd name="T111" fmla="*/ 35 h 1930"/>
                <a:gd name="T112" fmla="*/ 15 w 3259"/>
                <a:gd name="T113" fmla="*/ 34 h 1930"/>
                <a:gd name="T114" fmla="*/ 11 w 3259"/>
                <a:gd name="T115" fmla="*/ 31 h 1930"/>
                <a:gd name="T116" fmla="*/ 10 w 3259"/>
                <a:gd name="T117" fmla="*/ 26 h 1930"/>
                <a:gd name="T118" fmla="*/ 3 w 3259"/>
                <a:gd name="T119" fmla="*/ 21 h 193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259"/>
                <a:gd name="T181" fmla="*/ 0 h 1930"/>
                <a:gd name="T182" fmla="*/ 3259 w 3259"/>
                <a:gd name="T183" fmla="*/ 1930 h 193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259" h="1930">
                  <a:moveTo>
                    <a:pt x="0" y="855"/>
                  </a:moveTo>
                  <a:lnTo>
                    <a:pt x="0" y="178"/>
                  </a:lnTo>
                  <a:lnTo>
                    <a:pt x="260" y="266"/>
                  </a:lnTo>
                  <a:lnTo>
                    <a:pt x="243" y="231"/>
                  </a:lnTo>
                  <a:lnTo>
                    <a:pt x="271" y="210"/>
                  </a:lnTo>
                  <a:lnTo>
                    <a:pt x="432" y="135"/>
                  </a:lnTo>
                  <a:lnTo>
                    <a:pt x="308" y="226"/>
                  </a:lnTo>
                  <a:lnTo>
                    <a:pt x="377" y="200"/>
                  </a:lnTo>
                  <a:lnTo>
                    <a:pt x="377" y="218"/>
                  </a:lnTo>
                  <a:lnTo>
                    <a:pt x="511" y="137"/>
                  </a:lnTo>
                  <a:lnTo>
                    <a:pt x="493" y="111"/>
                  </a:lnTo>
                  <a:lnTo>
                    <a:pt x="580" y="207"/>
                  </a:lnTo>
                  <a:lnTo>
                    <a:pt x="636" y="151"/>
                  </a:lnTo>
                  <a:lnTo>
                    <a:pt x="630" y="207"/>
                  </a:lnTo>
                  <a:lnTo>
                    <a:pt x="699" y="168"/>
                  </a:lnTo>
                  <a:lnTo>
                    <a:pt x="891" y="235"/>
                  </a:lnTo>
                  <a:lnTo>
                    <a:pt x="981" y="234"/>
                  </a:lnTo>
                  <a:lnTo>
                    <a:pt x="1029" y="275"/>
                  </a:lnTo>
                  <a:lnTo>
                    <a:pt x="972" y="310"/>
                  </a:lnTo>
                  <a:lnTo>
                    <a:pt x="1006" y="323"/>
                  </a:lnTo>
                  <a:lnTo>
                    <a:pt x="1181" y="306"/>
                  </a:lnTo>
                  <a:lnTo>
                    <a:pt x="1255" y="364"/>
                  </a:lnTo>
                  <a:lnTo>
                    <a:pt x="1268" y="402"/>
                  </a:lnTo>
                  <a:lnTo>
                    <a:pt x="1286" y="376"/>
                  </a:lnTo>
                  <a:lnTo>
                    <a:pt x="1255" y="323"/>
                  </a:lnTo>
                  <a:lnTo>
                    <a:pt x="1339" y="260"/>
                  </a:lnTo>
                  <a:lnTo>
                    <a:pt x="1256" y="300"/>
                  </a:lnTo>
                  <a:lnTo>
                    <a:pt x="1231" y="281"/>
                  </a:lnTo>
                  <a:lnTo>
                    <a:pt x="1330" y="234"/>
                  </a:lnTo>
                  <a:lnTo>
                    <a:pt x="1383" y="302"/>
                  </a:lnTo>
                  <a:lnTo>
                    <a:pt x="1441" y="300"/>
                  </a:lnTo>
                  <a:lnTo>
                    <a:pt x="1474" y="331"/>
                  </a:lnTo>
                  <a:lnTo>
                    <a:pt x="1628" y="323"/>
                  </a:lnTo>
                  <a:lnTo>
                    <a:pt x="1622" y="302"/>
                  </a:lnTo>
                  <a:lnTo>
                    <a:pt x="1668" y="342"/>
                  </a:lnTo>
                  <a:lnTo>
                    <a:pt x="1674" y="310"/>
                  </a:lnTo>
                  <a:lnTo>
                    <a:pt x="1639" y="321"/>
                  </a:lnTo>
                  <a:lnTo>
                    <a:pt x="1614" y="279"/>
                  </a:lnTo>
                  <a:lnTo>
                    <a:pt x="1672" y="275"/>
                  </a:lnTo>
                  <a:lnTo>
                    <a:pt x="1691" y="306"/>
                  </a:lnTo>
                  <a:lnTo>
                    <a:pt x="1714" y="296"/>
                  </a:lnTo>
                  <a:lnTo>
                    <a:pt x="1706" y="345"/>
                  </a:lnTo>
                  <a:lnTo>
                    <a:pt x="1746" y="369"/>
                  </a:lnTo>
                  <a:lnTo>
                    <a:pt x="1734" y="302"/>
                  </a:lnTo>
                  <a:lnTo>
                    <a:pt x="1810" y="262"/>
                  </a:lnTo>
                  <a:lnTo>
                    <a:pt x="1790" y="231"/>
                  </a:lnTo>
                  <a:lnTo>
                    <a:pt x="1768" y="253"/>
                  </a:lnTo>
                  <a:lnTo>
                    <a:pt x="1808" y="196"/>
                  </a:lnTo>
                  <a:lnTo>
                    <a:pt x="1696" y="154"/>
                  </a:lnTo>
                  <a:lnTo>
                    <a:pt x="1707" y="55"/>
                  </a:lnTo>
                  <a:lnTo>
                    <a:pt x="1734" y="57"/>
                  </a:lnTo>
                  <a:lnTo>
                    <a:pt x="1752" y="0"/>
                  </a:lnTo>
                  <a:lnTo>
                    <a:pt x="1832" y="55"/>
                  </a:lnTo>
                  <a:lnTo>
                    <a:pt x="1834" y="92"/>
                  </a:lnTo>
                  <a:lnTo>
                    <a:pt x="1891" y="143"/>
                  </a:lnTo>
                  <a:lnTo>
                    <a:pt x="1853" y="142"/>
                  </a:lnTo>
                  <a:lnTo>
                    <a:pt x="1869" y="160"/>
                  </a:lnTo>
                  <a:lnTo>
                    <a:pt x="1847" y="181"/>
                  </a:lnTo>
                  <a:lnTo>
                    <a:pt x="1913" y="196"/>
                  </a:lnTo>
                  <a:lnTo>
                    <a:pt x="1896" y="207"/>
                  </a:lnTo>
                  <a:lnTo>
                    <a:pt x="1935" y="291"/>
                  </a:lnTo>
                  <a:lnTo>
                    <a:pt x="1971" y="216"/>
                  </a:lnTo>
                  <a:lnTo>
                    <a:pt x="2017" y="243"/>
                  </a:lnTo>
                  <a:lnTo>
                    <a:pt x="2029" y="295"/>
                  </a:lnTo>
                  <a:lnTo>
                    <a:pt x="2007" y="310"/>
                  </a:lnTo>
                  <a:lnTo>
                    <a:pt x="2051" y="369"/>
                  </a:lnTo>
                  <a:lnTo>
                    <a:pt x="2077" y="356"/>
                  </a:lnTo>
                  <a:lnTo>
                    <a:pt x="2112" y="261"/>
                  </a:lnTo>
                  <a:lnTo>
                    <a:pt x="2152" y="252"/>
                  </a:lnTo>
                  <a:lnTo>
                    <a:pt x="2122" y="172"/>
                  </a:lnTo>
                  <a:lnTo>
                    <a:pt x="2229" y="180"/>
                  </a:lnTo>
                  <a:lnTo>
                    <a:pt x="2276" y="226"/>
                  </a:lnTo>
                  <a:lnTo>
                    <a:pt x="2258" y="249"/>
                  </a:lnTo>
                  <a:lnTo>
                    <a:pt x="2280" y="261"/>
                  </a:lnTo>
                  <a:lnTo>
                    <a:pt x="2230" y="276"/>
                  </a:lnTo>
                  <a:lnTo>
                    <a:pt x="2274" y="379"/>
                  </a:lnTo>
                  <a:lnTo>
                    <a:pt x="2203" y="431"/>
                  </a:lnTo>
                  <a:lnTo>
                    <a:pt x="2176" y="408"/>
                  </a:lnTo>
                  <a:lnTo>
                    <a:pt x="2186" y="444"/>
                  </a:lnTo>
                  <a:lnTo>
                    <a:pt x="2078" y="419"/>
                  </a:lnTo>
                  <a:lnTo>
                    <a:pt x="2101" y="453"/>
                  </a:lnTo>
                  <a:lnTo>
                    <a:pt x="2060" y="504"/>
                  </a:lnTo>
                  <a:lnTo>
                    <a:pt x="1945" y="464"/>
                  </a:lnTo>
                  <a:lnTo>
                    <a:pt x="1987" y="507"/>
                  </a:lnTo>
                  <a:lnTo>
                    <a:pt x="2067" y="515"/>
                  </a:lnTo>
                  <a:lnTo>
                    <a:pt x="2012" y="599"/>
                  </a:lnTo>
                  <a:lnTo>
                    <a:pt x="1953" y="595"/>
                  </a:lnTo>
                  <a:lnTo>
                    <a:pt x="1924" y="640"/>
                  </a:lnTo>
                  <a:lnTo>
                    <a:pt x="1818" y="603"/>
                  </a:lnTo>
                  <a:lnTo>
                    <a:pt x="1913" y="640"/>
                  </a:lnTo>
                  <a:lnTo>
                    <a:pt x="1928" y="675"/>
                  </a:lnTo>
                  <a:lnTo>
                    <a:pt x="1853" y="688"/>
                  </a:lnTo>
                  <a:lnTo>
                    <a:pt x="1869" y="698"/>
                  </a:lnTo>
                  <a:lnTo>
                    <a:pt x="1848" y="701"/>
                  </a:lnTo>
                  <a:lnTo>
                    <a:pt x="1848" y="736"/>
                  </a:lnTo>
                  <a:lnTo>
                    <a:pt x="1769" y="783"/>
                  </a:lnTo>
                  <a:lnTo>
                    <a:pt x="1757" y="937"/>
                  </a:lnTo>
                  <a:lnTo>
                    <a:pt x="1785" y="973"/>
                  </a:lnTo>
                  <a:lnTo>
                    <a:pt x="1826" y="952"/>
                  </a:lnTo>
                  <a:lnTo>
                    <a:pt x="1846" y="1070"/>
                  </a:lnTo>
                  <a:lnTo>
                    <a:pt x="1905" y="1047"/>
                  </a:lnTo>
                  <a:lnTo>
                    <a:pt x="1978" y="1079"/>
                  </a:lnTo>
                  <a:lnTo>
                    <a:pt x="2123" y="1166"/>
                  </a:lnTo>
                  <a:lnTo>
                    <a:pt x="2112" y="1200"/>
                  </a:lnTo>
                  <a:lnTo>
                    <a:pt x="2128" y="1175"/>
                  </a:lnTo>
                  <a:lnTo>
                    <a:pt x="2238" y="1184"/>
                  </a:lnTo>
                  <a:lnTo>
                    <a:pt x="2238" y="1311"/>
                  </a:lnTo>
                  <a:lnTo>
                    <a:pt x="2271" y="1355"/>
                  </a:lnTo>
                  <a:lnTo>
                    <a:pt x="2248" y="1365"/>
                  </a:lnTo>
                  <a:lnTo>
                    <a:pt x="2302" y="1388"/>
                  </a:lnTo>
                  <a:lnTo>
                    <a:pt x="2287" y="1428"/>
                  </a:lnTo>
                  <a:lnTo>
                    <a:pt x="2341" y="1426"/>
                  </a:lnTo>
                  <a:lnTo>
                    <a:pt x="2412" y="1358"/>
                  </a:lnTo>
                  <a:lnTo>
                    <a:pt x="2379" y="1342"/>
                  </a:lnTo>
                  <a:lnTo>
                    <a:pt x="2341" y="1219"/>
                  </a:lnTo>
                  <a:lnTo>
                    <a:pt x="2474" y="1112"/>
                  </a:lnTo>
                  <a:lnTo>
                    <a:pt x="2456" y="1112"/>
                  </a:lnTo>
                  <a:lnTo>
                    <a:pt x="2424" y="985"/>
                  </a:lnTo>
                  <a:lnTo>
                    <a:pt x="2375" y="952"/>
                  </a:lnTo>
                  <a:lnTo>
                    <a:pt x="2440" y="899"/>
                  </a:lnTo>
                  <a:lnTo>
                    <a:pt x="2418" y="871"/>
                  </a:lnTo>
                  <a:lnTo>
                    <a:pt x="2426" y="825"/>
                  </a:lnTo>
                  <a:lnTo>
                    <a:pt x="2401" y="818"/>
                  </a:lnTo>
                  <a:lnTo>
                    <a:pt x="2426" y="772"/>
                  </a:lnTo>
                  <a:lnTo>
                    <a:pt x="2397" y="741"/>
                  </a:lnTo>
                  <a:lnTo>
                    <a:pt x="2416" y="702"/>
                  </a:lnTo>
                  <a:lnTo>
                    <a:pt x="2516" y="729"/>
                  </a:lnTo>
                  <a:lnTo>
                    <a:pt x="2563" y="706"/>
                  </a:lnTo>
                  <a:lnTo>
                    <a:pt x="2652" y="772"/>
                  </a:lnTo>
                  <a:lnTo>
                    <a:pt x="2652" y="799"/>
                  </a:lnTo>
                  <a:lnTo>
                    <a:pt x="2726" y="803"/>
                  </a:lnTo>
                  <a:lnTo>
                    <a:pt x="2733" y="867"/>
                  </a:lnTo>
                  <a:lnTo>
                    <a:pt x="2666" y="870"/>
                  </a:lnTo>
                  <a:lnTo>
                    <a:pt x="2724" y="881"/>
                  </a:lnTo>
                  <a:lnTo>
                    <a:pt x="2743" y="918"/>
                  </a:lnTo>
                  <a:lnTo>
                    <a:pt x="2681" y="974"/>
                  </a:lnTo>
                  <a:lnTo>
                    <a:pt x="2770" y="947"/>
                  </a:lnTo>
                  <a:lnTo>
                    <a:pt x="2775" y="994"/>
                  </a:lnTo>
                  <a:lnTo>
                    <a:pt x="2736" y="1013"/>
                  </a:lnTo>
                  <a:lnTo>
                    <a:pt x="2792" y="964"/>
                  </a:lnTo>
                  <a:lnTo>
                    <a:pt x="2797" y="996"/>
                  </a:lnTo>
                  <a:lnTo>
                    <a:pt x="2849" y="950"/>
                  </a:lnTo>
                  <a:lnTo>
                    <a:pt x="2860" y="974"/>
                  </a:lnTo>
                  <a:lnTo>
                    <a:pt x="2894" y="906"/>
                  </a:lnTo>
                  <a:lnTo>
                    <a:pt x="2880" y="893"/>
                  </a:lnTo>
                  <a:lnTo>
                    <a:pt x="2922" y="855"/>
                  </a:lnTo>
                  <a:lnTo>
                    <a:pt x="2969" y="927"/>
                  </a:lnTo>
                  <a:lnTo>
                    <a:pt x="2928" y="943"/>
                  </a:lnTo>
                  <a:lnTo>
                    <a:pt x="2974" y="935"/>
                  </a:lnTo>
                  <a:lnTo>
                    <a:pt x="2989" y="963"/>
                  </a:lnTo>
                  <a:lnTo>
                    <a:pt x="2959" y="973"/>
                  </a:lnTo>
                  <a:lnTo>
                    <a:pt x="2997" y="978"/>
                  </a:lnTo>
                  <a:lnTo>
                    <a:pt x="2974" y="998"/>
                  </a:lnTo>
                  <a:lnTo>
                    <a:pt x="2998" y="994"/>
                  </a:lnTo>
                  <a:lnTo>
                    <a:pt x="3019" y="1024"/>
                  </a:lnTo>
                  <a:lnTo>
                    <a:pt x="3006" y="1040"/>
                  </a:lnTo>
                  <a:lnTo>
                    <a:pt x="3042" y="1066"/>
                  </a:lnTo>
                  <a:lnTo>
                    <a:pt x="2983" y="1092"/>
                  </a:lnTo>
                  <a:lnTo>
                    <a:pt x="3025" y="1092"/>
                  </a:lnTo>
                  <a:lnTo>
                    <a:pt x="3017" y="1116"/>
                  </a:lnTo>
                  <a:lnTo>
                    <a:pt x="3082" y="1140"/>
                  </a:lnTo>
                  <a:lnTo>
                    <a:pt x="3104" y="1198"/>
                  </a:lnTo>
                  <a:lnTo>
                    <a:pt x="3130" y="1177"/>
                  </a:lnTo>
                  <a:lnTo>
                    <a:pt x="3193" y="1216"/>
                  </a:lnTo>
                  <a:lnTo>
                    <a:pt x="3053" y="1267"/>
                  </a:lnTo>
                  <a:lnTo>
                    <a:pt x="3082" y="1296"/>
                  </a:lnTo>
                  <a:lnTo>
                    <a:pt x="3199" y="1238"/>
                  </a:lnTo>
                  <a:lnTo>
                    <a:pt x="3199" y="1286"/>
                  </a:lnTo>
                  <a:lnTo>
                    <a:pt x="3255" y="1278"/>
                  </a:lnTo>
                  <a:lnTo>
                    <a:pt x="3259" y="1301"/>
                  </a:lnTo>
                  <a:lnTo>
                    <a:pt x="3235" y="1301"/>
                  </a:lnTo>
                  <a:lnTo>
                    <a:pt x="3259" y="1361"/>
                  </a:lnTo>
                  <a:lnTo>
                    <a:pt x="3092" y="1473"/>
                  </a:lnTo>
                  <a:lnTo>
                    <a:pt x="2857" y="1473"/>
                  </a:lnTo>
                  <a:lnTo>
                    <a:pt x="2754" y="1551"/>
                  </a:lnTo>
                  <a:lnTo>
                    <a:pt x="2671" y="1665"/>
                  </a:lnTo>
                  <a:lnTo>
                    <a:pt x="2754" y="1577"/>
                  </a:lnTo>
                  <a:lnTo>
                    <a:pt x="2882" y="1528"/>
                  </a:lnTo>
                  <a:lnTo>
                    <a:pt x="2928" y="1566"/>
                  </a:lnTo>
                  <a:lnTo>
                    <a:pt x="2844" y="1599"/>
                  </a:lnTo>
                  <a:lnTo>
                    <a:pt x="2914" y="1614"/>
                  </a:lnTo>
                  <a:lnTo>
                    <a:pt x="2894" y="1649"/>
                  </a:lnTo>
                  <a:lnTo>
                    <a:pt x="2945" y="1714"/>
                  </a:lnTo>
                  <a:lnTo>
                    <a:pt x="3046" y="1737"/>
                  </a:lnTo>
                  <a:lnTo>
                    <a:pt x="3076" y="1656"/>
                  </a:lnTo>
                  <a:lnTo>
                    <a:pt x="3076" y="1707"/>
                  </a:lnTo>
                  <a:lnTo>
                    <a:pt x="3098" y="1700"/>
                  </a:lnTo>
                  <a:lnTo>
                    <a:pt x="3052" y="1750"/>
                  </a:lnTo>
                  <a:lnTo>
                    <a:pt x="2934" y="1785"/>
                  </a:lnTo>
                  <a:lnTo>
                    <a:pt x="2890" y="1848"/>
                  </a:lnTo>
                  <a:lnTo>
                    <a:pt x="2860" y="1794"/>
                  </a:lnTo>
                  <a:lnTo>
                    <a:pt x="2973" y="1746"/>
                  </a:lnTo>
                  <a:lnTo>
                    <a:pt x="2914" y="1749"/>
                  </a:lnTo>
                  <a:lnTo>
                    <a:pt x="2922" y="1714"/>
                  </a:lnTo>
                  <a:lnTo>
                    <a:pt x="2826" y="1753"/>
                  </a:lnTo>
                  <a:lnTo>
                    <a:pt x="2797" y="1729"/>
                  </a:lnTo>
                  <a:lnTo>
                    <a:pt x="2797" y="1656"/>
                  </a:lnTo>
                  <a:lnTo>
                    <a:pt x="2735" y="1634"/>
                  </a:lnTo>
                  <a:lnTo>
                    <a:pt x="2687" y="1750"/>
                  </a:lnTo>
                  <a:lnTo>
                    <a:pt x="2493" y="1794"/>
                  </a:lnTo>
                  <a:lnTo>
                    <a:pt x="2358" y="1838"/>
                  </a:lnTo>
                  <a:lnTo>
                    <a:pt x="2339" y="1860"/>
                  </a:lnTo>
                  <a:lnTo>
                    <a:pt x="2366" y="1865"/>
                  </a:lnTo>
                  <a:lnTo>
                    <a:pt x="2373" y="1883"/>
                  </a:lnTo>
                  <a:lnTo>
                    <a:pt x="2210" y="1930"/>
                  </a:lnTo>
                  <a:lnTo>
                    <a:pt x="2218" y="1907"/>
                  </a:lnTo>
                  <a:lnTo>
                    <a:pt x="2230" y="1892"/>
                  </a:lnTo>
                  <a:lnTo>
                    <a:pt x="2237" y="1871"/>
                  </a:lnTo>
                  <a:lnTo>
                    <a:pt x="2263" y="1853"/>
                  </a:lnTo>
                  <a:lnTo>
                    <a:pt x="2265" y="1750"/>
                  </a:lnTo>
                  <a:lnTo>
                    <a:pt x="2296" y="1785"/>
                  </a:lnTo>
                  <a:lnTo>
                    <a:pt x="2342" y="1772"/>
                  </a:lnTo>
                  <a:lnTo>
                    <a:pt x="2300" y="1714"/>
                  </a:lnTo>
                  <a:lnTo>
                    <a:pt x="2162" y="1684"/>
                  </a:lnTo>
                  <a:lnTo>
                    <a:pt x="2155" y="1684"/>
                  </a:lnTo>
                  <a:lnTo>
                    <a:pt x="2139" y="1602"/>
                  </a:lnTo>
                  <a:lnTo>
                    <a:pt x="2112" y="1607"/>
                  </a:lnTo>
                  <a:lnTo>
                    <a:pt x="2088" y="1560"/>
                  </a:lnTo>
                  <a:lnTo>
                    <a:pt x="2060" y="1557"/>
                  </a:lnTo>
                  <a:lnTo>
                    <a:pt x="2060" y="1584"/>
                  </a:lnTo>
                  <a:lnTo>
                    <a:pt x="2020" y="1545"/>
                  </a:lnTo>
                  <a:lnTo>
                    <a:pt x="1956" y="1602"/>
                  </a:lnTo>
                  <a:lnTo>
                    <a:pt x="1773" y="1560"/>
                  </a:lnTo>
                  <a:lnTo>
                    <a:pt x="1753" y="1520"/>
                  </a:lnTo>
                  <a:lnTo>
                    <a:pt x="1752" y="1546"/>
                  </a:lnTo>
                  <a:lnTo>
                    <a:pt x="698" y="1546"/>
                  </a:lnTo>
                  <a:lnTo>
                    <a:pt x="682" y="1501"/>
                  </a:lnTo>
                  <a:lnTo>
                    <a:pt x="626" y="1488"/>
                  </a:lnTo>
                  <a:lnTo>
                    <a:pt x="629" y="1459"/>
                  </a:lnTo>
                  <a:lnTo>
                    <a:pt x="511" y="1422"/>
                  </a:lnTo>
                  <a:lnTo>
                    <a:pt x="525" y="1400"/>
                  </a:lnTo>
                  <a:lnTo>
                    <a:pt x="496" y="1346"/>
                  </a:lnTo>
                  <a:lnTo>
                    <a:pt x="466" y="1342"/>
                  </a:lnTo>
                  <a:lnTo>
                    <a:pt x="403" y="1225"/>
                  </a:lnTo>
                  <a:lnTo>
                    <a:pt x="415" y="1189"/>
                  </a:lnTo>
                  <a:lnTo>
                    <a:pt x="418" y="1127"/>
                  </a:lnTo>
                  <a:lnTo>
                    <a:pt x="347" y="1092"/>
                  </a:lnTo>
                  <a:lnTo>
                    <a:pt x="210" y="887"/>
                  </a:lnTo>
                  <a:lnTo>
                    <a:pt x="135" y="945"/>
                  </a:lnTo>
                  <a:lnTo>
                    <a:pt x="112" y="917"/>
                  </a:lnTo>
                  <a:lnTo>
                    <a:pt x="107" y="912"/>
                  </a:lnTo>
                  <a:lnTo>
                    <a:pt x="72" y="855"/>
                  </a:lnTo>
                  <a:lnTo>
                    <a:pt x="0" y="85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36" name="Freeform 257">
              <a:extLst>
                <a:ext uri="{FF2B5EF4-FFF2-40B4-BE49-F238E27FC236}">
                  <a16:creationId xmlns:a16="http://schemas.microsoft.com/office/drawing/2014/main" id="{36F41754-6D80-44CB-B5F2-476E68E67B34}"/>
                </a:ext>
              </a:extLst>
            </p:cNvPr>
            <p:cNvSpPr>
              <a:spLocks/>
            </p:cNvSpPr>
            <p:nvPr/>
          </p:nvSpPr>
          <p:spPr bwMode="auto">
            <a:xfrm>
              <a:off x="5662875" y="2853832"/>
              <a:ext cx="90975" cy="57282"/>
            </a:xfrm>
            <a:custGeom>
              <a:avLst/>
              <a:gdLst>
                <a:gd name="T0" fmla="*/ 0 w 191"/>
                <a:gd name="T1" fmla="*/ 0 h 128"/>
                <a:gd name="T2" fmla="*/ 2 w 191"/>
                <a:gd name="T3" fmla="*/ 1 h 128"/>
                <a:gd name="T4" fmla="*/ 4 w 191"/>
                <a:gd name="T5" fmla="*/ 3 h 128"/>
                <a:gd name="T6" fmla="*/ 3 w 191"/>
                <a:gd name="T7" fmla="*/ 3 h 128"/>
                <a:gd name="T8" fmla="*/ 0 w 191"/>
                <a:gd name="T9" fmla="*/ 0 h 128"/>
                <a:gd name="T10" fmla="*/ 0 60000 65536"/>
                <a:gd name="T11" fmla="*/ 0 60000 65536"/>
                <a:gd name="T12" fmla="*/ 0 60000 65536"/>
                <a:gd name="T13" fmla="*/ 0 60000 65536"/>
                <a:gd name="T14" fmla="*/ 0 60000 65536"/>
                <a:gd name="T15" fmla="*/ 0 w 191"/>
                <a:gd name="T16" fmla="*/ 0 h 128"/>
                <a:gd name="T17" fmla="*/ 191 w 191"/>
                <a:gd name="T18" fmla="*/ 128 h 128"/>
              </a:gdLst>
              <a:ahLst/>
              <a:cxnLst>
                <a:cxn ang="T10">
                  <a:pos x="T0" y="T1"/>
                </a:cxn>
                <a:cxn ang="T11">
                  <a:pos x="T2" y="T3"/>
                </a:cxn>
                <a:cxn ang="T12">
                  <a:pos x="T4" y="T5"/>
                </a:cxn>
                <a:cxn ang="T13">
                  <a:pos x="T6" y="T7"/>
                </a:cxn>
                <a:cxn ang="T14">
                  <a:pos x="T8" y="T9"/>
                </a:cxn>
              </a:cxnLst>
              <a:rect l="T15" t="T16" r="T17" b="T18"/>
              <a:pathLst>
                <a:path w="191" h="128">
                  <a:moveTo>
                    <a:pt x="0" y="0"/>
                  </a:moveTo>
                  <a:lnTo>
                    <a:pt x="103" y="27"/>
                  </a:lnTo>
                  <a:lnTo>
                    <a:pt x="191" y="128"/>
                  </a:lnTo>
                  <a:lnTo>
                    <a:pt x="140" y="109"/>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39" name="Freeform 258">
              <a:extLst>
                <a:ext uri="{FF2B5EF4-FFF2-40B4-BE49-F238E27FC236}">
                  <a16:creationId xmlns:a16="http://schemas.microsoft.com/office/drawing/2014/main" id="{D86CF023-98B8-4617-B4E4-4F6E34EE6821}"/>
                </a:ext>
              </a:extLst>
            </p:cNvPr>
            <p:cNvSpPr>
              <a:spLocks/>
            </p:cNvSpPr>
            <p:nvPr/>
          </p:nvSpPr>
          <p:spPr bwMode="auto">
            <a:xfrm>
              <a:off x="5704993" y="2098022"/>
              <a:ext cx="192058" cy="132068"/>
            </a:xfrm>
            <a:custGeom>
              <a:avLst/>
              <a:gdLst>
                <a:gd name="T0" fmla="*/ 0 w 399"/>
                <a:gd name="T1" fmla="*/ 5 h 289"/>
                <a:gd name="T2" fmla="*/ 0 w 399"/>
                <a:gd name="T3" fmla="*/ 4 h 289"/>
                <a:gd name="T4" fmla="*/ 2 w 399"/>
                <a:gd name="T5" fmla="*/ 1 h 289"/>
                <a:gd name="T6" fmla="*/ 1 w 399"/>
                <a:gd name="T7" fmla="*/ 0 h 289"/>
                <a:gd name="T8" fmla="*/ 4 w 399"/>
                <a:gd name="T9" fmla="*/ 0 h 289"/>
                <a:gd name="T10" fmla="*/ 6 w 399"/>
                <a:gd name="T11" fmla="*/ 1 h 289"/>
                <a:gd name="T12" fmla="*/ 7 w 399"/>
                <a:gd name="T13" fmla="*/ 1 h 289"/>
                <a:gd name="T14" fmla="*/ 9 w 399"/>
                <a:gd name="T15" fmla="*/ 2 h 289"/>
                <a:gd name="T16" fmla="*/ 5 w 399"/>
                <a:gd name="T17" fmla="*/ 5 h 289"/>
                <a:gd name="T18" fmla="*/ 5 w 399"/>
                <a:gd name="T19" fmla="*/ 6 h 289"/>
                <a:gd name="T20" fmla="*/ 3 w 399"/>
                <a:gd name="T21" fmla="*/ 7 h 289"/>
                <a:gd name="T22" fmla="*/ 2 w 399"/>
                <a:gd name="T23" fmla="*/ 6 h 289"/>
                <a:gd name="T24" fmla="*/ 0 w 399"/>
                <a:gd name="T25" fmla="*/ 5 h 2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9"/>
                <a:gd name="T40" fmla="*/ 0 h 289"/>
                <a:gd name="T41" fmla="*/ 399 w 399"/>
                <a:gd name="T42" fmla="*/ 289 h 28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9" h="289">
                  <a:moveTo>
                    <a:pt x="0" y="220"/>
                  </a:moveTo>
                  <a:lnTo>
                    <a:pt x="15" y="182"/>
                  </a:lnTo>
                  <a:lnTo>
                    <a:pt x="76" y="63"/>
                  </a:lnTo>
                  <a:lnTo>
                    <a:pt x="47" y="11"/>
                  </a:lnTo>
                  <a:lnTo>
                    <a:pt x="171" y="0"/>
                  </a:lnTo>
                  <a:lnTo>
                    <a:pt x="257" y="48"/>
                  </a:lnTo>
                  <a:lnTo>
                    <a:pt x="312" y="21"/>
                  </a:lnTo>
                  <a:lnTo>
                    <a:pt x="399" y="88"/>
                  </a:lnTo>
                  <a:lnTo>
                    <a:pt x="217" y="195"/>
                  </a:lnTo>
                  <a:lnTo>
                    <a:pt x="200" y="259"/>
                  </a:lnTo>
                  <a:lnTo>
                    <a:pt x="112" y="289"/>
                  </a:lnTo>
                  <a:lnTo>
                    <a:pt x="70" y="239"/>
                  </a:lnTo>
                  <a:lnTo>
                    <a:pt x="0" y="22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40" name="Freeform 259">
              <a:extLst>
                <a:ext uri="{FF2B5EF4-FFF2-40B4-BE49-F238E27FC236}">
                  <a16:creationId xmlns:a16="http://schemas.microsoft.com/office/drawing/2014/main" id="{2BD64830-313F-4182-985D-A81DB26D46C0}"/>
                </a:ext>
              </a:extLst>
            </p:cNvPr>
            <p:cNvSpPr>
              <a:spLocks/>
            </p:cNvSpPr>
            <p:nvPr/>
          </p:nvSpPr>
          <p:spPr bwMode="auto">
            <a:xfrm>
              <a:off x="5762274" y="1977093"/>
              <a:ext cx="133093" cy="73194"/>
            </a:xfrm>
            <a:custGeom>
              <a:avLst/>
              <a:gdLst>
                <a:gd name="T0" fmla="*/ 0 w 279"/>
                <a:gd name="T1" fmla="*/ 3 h 161"/>
                <a:gd name="T2" fmla="*/ 1 w 279"/>
                <a:gd name="T3" fmla="*/ 3 h 161"/>
                <a:gd name="T4" fmla="*/ 2 w 279"/>
                <a:gd name="T5" fmla="*/ 3 h 161"/>
                <a:gd name="T6" fmla="*/ 2 w 279"/>
                <a:gd name="T7" fmla="*/ 4 h 161"/>
                <a:gd name="T8" fmla="*/ 3 w 279"/>
                <a:gd name="T9" fmla="*/ 3 h 161"/>
                <a:gd name="T10" fmla="*/ 3 w 279"/>
                <a:gd name="T11" fmla="*/ 3 h 161"/>
                <a:gd name="T12" fmla="*/ 3 w 279"/>
                <a:gd name="T13" fmla="*/ 3 h 161"/>
                <a:gd name="T14" fmla="*/ 4 w 279"/>
                <a:gd name="T15" fmla="*/ 2 h 161"/>
                <a:gd name="T16" fmla="*/ 4 w 279"/>
                <a:gd name="T17" fmla="*/ 1 h 161"/>
                <a:gd name="T18" fmla="*/ 5 w 279"/>
                <a:gd name="T19" fmla="*/ 3 h 161"/>
                <a:gd name="T20" fmla="*/ 6 w 279"/>
                <a:gd name="T21" fmla="*/ 2 h 161"/>
                <a:gd name="T22" fmla="*/ 5 w 279"/>
                <a:gd name="T23" fmla="*/ 1 h 161"/>
                <a:gd name="T24" fmla="*/ 6 w 279"/>
                <a:gd name="T25" fmla="*/ 1 h 161"/>
                <a:gd name="T26" fmla="*/ 5 w 279"/>
                <a:gd name="T27" fmla="*/ 0 h 161"/>
                <a:gd name="T28" fmla="*/ 3 w 279"/>
                <a:gd name="T29" fmla="*/ 1 h 161"/>
                <a:gd name="T30" fmla="*/ 0 w 279"/>
                <a:gd name="T31" fmla="*/ 3 h 1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9"/>
                <a:gd name="T49" fmla="*/ 0 h 161"/>
                <a:gd name="T50" fmla="*/ 279 w 279"/>
                <a:gd name="T51" fmla="*/ 161 h 1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9" h="161">
                  <a:moveTo>
                    <a:pt x="0" y="125"/>
                  </a:moveTo>
                  <a:lnTo>
                    <a:pt x="62" y="148"/>
                  </a:lnTo>
                  <a:lnTo>
                    <a:pt x="78" y="122"/>
                  </a:lnTo>
                  <a:lnTo>
                    <a:pt x="93" y="161"/>
                  </a:lnTo>
                  <a:lnTo>
                    <a:pt x="122" y="146"/>
                  </a:lnTo>
                  <a:lnTo>
                    <a:pt x="116" y="108"/>
                  </a:lnTo>
                  <a:lnTo>
                    <a:pt x="147" y="130"/>
                  </a:lnTo>
                  <a:lnTo>
                    <a:pt x="164" y="72"/>
                  </a:lnTo>
                  <a:lnTo>
                    <a:pt x="189" y="67"/>
                  </a:lnTo>
                  <a:lnTo>
                    <a:pt x="198" y="121"/>
                  </a:lnTo>
                  <a:lnTo>
                    <a:pt x="258" y="80"/>
                  </a:lnTo>
                  <a:lnTo>
                    <a:pt x="241" y="33"/>
                  </a:lnTo>
                  <a:lnTo>
                    <a:pt x="279" y="23"/>
                  </a:lnTo>
                  <a:lnTo>
                    <a:pt x="240" y="0"/>
                  </a:lnTo>
                  <a:lnTo>
                    <a:pt x="136" y="23"/>
                  </a:lnTo>
                  <a:lnTo>
                    <a:pt x="0" y="12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41" name="Freeform 260">
              <a:extLst>
                <a:ext uri="{FF2B5EF4-FFF2-40B4-BE49-F238E27FC236}">
                  <a16:creationId xmlns:a16="http://schemas.microsoft.com/office/drawing/2014/main" id="{A1F9A52D-AF74-403E-AE56-18FEC1327925}"/>
                </a:ext>
              </a:extLst>
            </p:cNvPr>
            <p:cNvSpPr>
              <a:spLocks/>
            </p:cNvSpPr>
            <p:nvPr/>
          </p:nvSpPr>
          <p:spPr bwMode="auto">
            <a:xfrm>
              <a:off x="5833032" y="2145758"/>
              <a:ext cx="328521" cy="178212"/>
            </a:xfrm>
            <a:custGeom>
              <a:avLst/>
              <a:gdLst>
                <a:gd name="T0" fmla="*/ 0 w 688"/>
                <a:gd name="T1" fmla="*/ 3 h 394"/>
                <a:gd name="T2" fmla="*/ 1 w 688"/>
                <a:gd name="T3" fmla="*/ 2 h 394"/>
                <a:gd name="T4" fmla="*/ 0 w 688"/>
                <a:gd name="T5" fmla="*/ 2 h 394"/>
                <a:gd name="T6" fmla="*/ 2 w 688"/>
                <a:gd name="T7" fmla="*/ 1 h 394"/>
                <a:gd name="T8" fmla="*/ 4 w 688"/>
                <a:gd name="T9" fmla="*/ 0 h 394"/>
                <a:gd name="T10" fmla="*/ 4 w 688"/>
                <a:gd name="T11" fmla="*/ 1 h 394"/>
                <a:gd name="T12" fmla="*/ 4 w 688"/>
                <a:gd name="T13" fmla="*/ 1 h 394"/>
                <a:gd name="T14" fmla="*/ 5 w 688"/>
                <a:gd name="T15" fmla="*/ 1 h 394"/>
                <a:gd name="T16" fmla="*/ 7 w 688"/>
                <a:gd name="T17" fmla="*/ 1 h 394"/>
                <a:gd name="T18" fmla="*/ 6 w 688"/>
                <a:gd name="T19" fmla="*/ 2 h 394"/>
                <a:gd name="T20" fmla="*/ 8 w 688"/>
                <a:gd name="T21" fmla="*/ 2 h 394"/>
                <a:gd name="T22" fmla="*/ 7 w 688"/>
                <a:gd name="T23" fmla="*/ 1 h 394"/>
                <a:gd name="T24" fmla="*/ 8 w 688"/>
                <a:gd name="T25" fmla="*/ 1 h 394"/>
                <a:gd name="T26" fmla="*/ 9 w 688"/>
                <a:gd name="T27" fmla="*/ 3 h 394"/>
                <a:gd name="T28" fmla="*/ 10 w 688"/>
                <a:gd name="T29" fmla="*/ 3 h 394"/>
                <a:gd name="T30" fmla="*/ 9 w 688"/>
                <a:gd name="T31" fmla="*/ 0 h 394"/>
                <a:gd name="T32" fmla="*/ 10 w 688"/>
                <a:gd name="T33" fmla="*/ 0 h 394"/>
                <a:gd name="T34" fmla="*/ 12 w 688"/>
                <a:gd name="T35" fmla="*/ 1 h 394"/>
                <a:gd name="T36" fmla="*/ 12 w 688"/>
                <a:gd name="T37" fmla="*/ 4 h 394"/>
                <a:gd name="T38" fmla="*/ 16 w 688"/>
                <a:gd name="T39" fmla="*/ 6 h 394"/>
                <a:gd name="T40" fmla="*/ 16 w 688"/>
                <a:gd name="T41" fmla="*/ 7 h 394"/>
                <a:gd name="T42" fmla="*/ 15 w 688"/>
                <a:gd name="T43" fmla="*/ 7 h 394"/>
                <a:gd name="T44" fmla="*/ 14 w 688"/>
                <a:gd name="T45" fmla="*/ 7 h 394"/>
                <a:gd name="T46" fmla="*/ 15 w 688"/>
                <a:gd name="T47" fmla="*/ 8 h 394"/>
                <a:gd name="T48" fmla="*/ 14 w 688"/>
                <a:gd name="T49" fmla="*/ 9 h 394"/>
                <a:gd name="T50" fmla="*/ 12 w 688"/>
                <a:gd name="T51" fmla="*/ 8 h 394"/>
                <a:gd name="T52" fmla="*/ 11 w 688"/>
                <a:gd name="T53" fmla="*/ 7 h 394"/>
                <a:gd name="T54" fmla="*/ 8 w 688"/>
                <a:gd name="T55" fmla="*/ 9 h 394"/>
                <a:gd name="T56" fmla="*/ 5 w 688"/>
                <a:gd name="T57" fmla="*/ 9 h 394"/>
                <a:gd name="T58" fmla="*/ 4 w 688"/>
                <a:gd name="T59" fmla="*/ 8 h 394"/>
                <a:gd name="T60" fmla="*/ 3 w 688"/>
                <a:gd name="T61" fmla="*/ 8 h 394"/>
                <a:gd name="T62" fmla="*/ 1 w 688"/>
                <a:gd name="T63" fmla="*/ 6 h 394"/>
                <a:gd name="T64" fmla="*/ 6 w 688"/>
                <a:gd name="T65" fmla="*/ 6 h 394"/>
                <a:gd name="T66" fmla="*/ 1 w 688"/>
                <a:gd name="T67" fmla="*/ 5 h 394"/>
                <a:gd name="T68" fmla="*/ 1 w 688"/>
                <a:gd name="T69" fmla="*/ 5 h 394"/>
                <a:gd name="T70" fmla="*/ 3 w 688"/>
                <a:gd name="T71" fmla="*/ 4 h 394"/>
                <a:gd name="T72" fmla="*/ 1 w 688"/>
                <a:gd name="T73" fmla="*/ 4 h 394"/>
                <a:gd name="T74" fmla="*/ 1 w 688"/>
                <a:gd name="T75" fmla="*/ 3 h 394"/>
                <a:gd name="T76" fmla="*/ 0 w 688"/>
                <a:gd name="T77" fmla="*/ 3 h 39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88"/>
                <a:gd name="T118" fmla="*/ 0 h 394"/>
                <a:gd name="T119" fmla="*/ 688 w 688"/>
                <a:gd name="T120" fmla="*/ 394 h 39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88" h="394">
                  <a:moveTo>
                    <a:pt x="0" y="128"/>
                  </a:moveTo>
                  <a:lnTo>
                    <a:pt x="37" y="96"/>
                  </a:lnTo>
                  <a:lnTo>
                    <a:pt x="17" y="80"/>
                  </a:lnTo>
                  <a:lnTo>
                    <a:pt x="101" y="23"/>
                  </a:lnTo>
                  <a:lnTo>
                    <a:pt x="168" y="0"/>
                  </a:lnTo>
                  <a:lnTo>
                    <a:pt x="189" y="40"/>
                  </a:lnTo>
                  <a:lnTo>
                    <a:pt x="166" y="65"/>
                  </a:lnTo>
                  <a:lnTo>
                    <a:pt x="226" y="32"/>
                  </a:lnTo>
                  <a:lnTo>
                    <a:pt x="296" y="59"/>
                  </a:lnTo>
                  <a:lnTo>
                    <a:pt x="268" y="88"/>
                  </a:lnTo>
                  <a:lnTo>
                    <a:pt x="349" y="69"/>
                  </a:lnTo>
                  <a:lnTo>
                    <a:pt x="326" y="35"/>
                  </a:lnTo>
                  <a:lnTo>
                    <a:pt x="356" y="39"/>
                  </a:lnTo>
                  <a:lnTo>
                    <a:pt x="416" y="146"/>
                  </a:lnTo>
                  <a:lnTo>
                    <a:pt x="439" y="120"/>
                  </a:lnTo>
                  <a:lnTo>
                    <a:pt x="414" y="4"/>
                  </a:lnTo>
                  <a:lnTo>
                    <a:pt x="466" y="5"/>
                  </a:lnTo>
                  <a:lnTo>
                    <a:pt x="521" y="47"/>
                  </a:lnTo>
                  <a:lnTo>
                    <a:pt x="552" y="191"/>
                  </a:lnTo>
                  <a:lnTo>
                    <a:pt x="688" y="261"/>
                  </a:lnTo>
                  <a:lnTo>
                    <a:pt x="686" y="299"/>
                  </a:lnTo>
                  <a:lnTo>
                    <a:pt x="651" y="283"/>
                  </a:lnTo>
                  <a:lnTo>
                    <a:pt x="609" y="308"/>
                  </a:lnTo>
                  <a:lnTo>
                    <a:pt x="665" y="341"/>
                  </a:lnTo>
                  <a:lnTo>
                    <a:pt x="612" y="371"/>
                  </a:lnTo>
                  <a:lnTo>
                    <a:pt x="525" y="354"/>
                  </a:lnTo>
                  <a:lnTo>
                    <a:pt x="476" y="315"/>
                  </a:lnTo>
                  <a:lnTo>
                    <a:pt x="359" y="380"/>
                  </a:lnTo>
                  <a:lnTo>
                    <a:pt x="218" y="394"/>
                  </a:lnTo>
                  <a:lnTo>
                    <a:pt x="189" y="333"/>
                  </a:lnTo>
                  <a:lnTo>
                    <a:pt x="111" y="329"/>
                  </a:lnTo>
                  <a:lnTo>
                    <a:pt x="60" y="274"/>
                  </a:lnTo>
                  <a:lnTo>
                    <a:pt x="263" y="242"/>
                  </a:lnTo>
                  <a:lnTo>
                    <a:pt x="53" y="226"/>
                  </a:lnTo>
                  <a:lnTo>
                    <a:pt x="28" y="192"/>
                  </a:lnTo>
                  <a:lnTo>
                    <a:pt x="134" y="157"/>
                  </a:lnTo>
                  <a:lnTo>
                    <a:pt x="37" y="164"/>
                  </a:lnTo>
                  <a:lnTo>
                    <a:pt x="42" y="146"/>
                  </a:lnTo>
                  <a:lnTo>
                    <a:pt x="0" y="12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44" name="Freeform 261">
              <a:extLst>
                <a:ext uri="{FF2B5EF4-FFF2-40B4-BE49-F238E27FC236}">
                  <a16:creationId xmlns:a16="http://schemas.microsoft.com/office/drawing/2014/main" id="{29A579F6-477B-4947-80E4-662E2954989E}"/>
                </a:ext>
              </a:extLst>
            </p:cNvPr>
            <p:cNvSpPr>
              <a:spLocks/>
            </p:cNvSpPr>
            <p:nvPr/>
          </p:nvSpPr>
          <p:spPr bwMode="auto">
            <a:xfrm>
              <a:off x="5854934" y="2005734"/>
              <a:ext cx="225753" cy="98653"/>
            </a:xfrm>
            <a:custGeom>
              <a:avLst/>
              <a:gdLst>
                <a:gd name="T0" fmla="*/ 0 w 468"/>
                <a:gd name="T1" fmla="*/ 3 h 217"/>
                <a:gd name="T2" fmla="*/ 0 w 468"/>
                <a:gd name="T3" fmla="*/ 3 h 217"/>
                <a:gd name="T4" fmla="*/ 2 w 468"/>
                <a:gd name="T5" fmla="*/ 3 h 217"/>
                <a:gd name="T6" fmla="*/ 0 w 468"/>
                <a:gd name="T7" fmla="*/ 3 h 217"/>
                <a:gd name="T8" fmla="*/ 3 w 468"/>
                <a:gd name="T9" fmla="*/ 2 h 217"/>
                <a:gd name="T10" fmla="*/ 1 w 468"/>
                <a:gd name="T11" fmla="*/ 2 h 217"/>
                <a:gd name="T12" fmla="*/ 1 w 468"/>
                <a:gd name="T13" fmla="*/ 1 h 217"/>
                <a:gd name="T14" fmla="*/ 3 w 468"/>
                <a:gd name="T15" fmla="*/ 1 h 217"/>
                <a:gd name="T16" fmla="*/ 1 w 468"/>
                <a:gd name="T17" fmla="*/ 1 h 217"/>
                <a:gd name="T18" fmla="*/ 3 w 468"/>
                <a:gd name="T19" fmla="*/ 1 h 217"/>
                <a:gd name="T20" fmla="*/ 5 w 468"/>
                <a:gd name="T21" fmla="*/ 1 h 217"/>
                <a:gd name="T22" fmla="*/ 6 w 468"/>
                <a:gd name="T23" fmla="*/ 3 h 217"/>
                <a:gd name="T24" fmla="*/ 8 w 468"/>
                <a:gd name="T25" fmla="*/ 3 h 217"/>
                <a:gd name="T26" fmla="*/ 7 w 468"/>
                <a:gd name="T27" fmla="*/ 2 h 217"/>
                <a:gd name="T28" fmla="*/ 7 w 468"/>
                <a:gd name="T29" fmla="*/ 1 h 217"/>
                <a:gd name="T30" fmla="*/ 7 w 468"/>
                <a:gd name="T31" fmla="*/ 1 h 217"/>
                <a:gd name="T32" fmla="*/ 8 w 468"/>
                <a:gd name="T33" fmla="*/ 0 h 217"/>
                <a:gd name="T34" fmla="*/ 9 w 468"/>
                <a:gd name="T35" fmla="*/ 1 h 217"/>
                <a:gd name="T36" fmla="*/ 8 w 468"/>
                <a:gd name="T37" fmla="*/ 2 h 217"/>
                <a:gd name="T38" fmla="*/ 9 w 468"/>
                <a:gd name="T39" fmla="*/ 2 h 217"/>
                <a:gd name="T40" fmla="*/ 9 w 468"/>
                <a:gd name="T41" fmla="*/ 2 h 217"/>
                <a:gd name="T42" fmla="*/ 10 w 468"/>
                <a:gd name="T43" fmla="*/ 3 h 217"/>
                <a:gd name="T44" fmla="*/ 10 w 468"/>
                <a:gd name="T45" fmla="*/ 2 h 217"/>
                <a:gd name="T46" fmla="*/ 11 w 468"/>
                <a:gd name="T47" fmla="*/ 3 h 217"/>
                <a:gd name="T48" fmla="*/ 11 w 468"/>
                <a:gd name="T49" fmla="*/ 4 h 217"/>
                <a:gd name="T50" fmla="*/ 8 w 468"/>
                <a:gd name="T51" fmla="*/ 4 h 217"/>
                <a:gd name="T52" fmla="*/ 5 w 468"/>
                <a:gd name="T53" fmla="*/ 5 h 217"/>
                <a:gd name="T54" fmla="*/ 3 w 468"/>
                <a:gd name="T55" fmla="*/ 4 h 217"/>
                <a:gd name="T56" fmla="*/ 6 w 468"/>
                <a:gd name="T57" fmla="*/ 3 h 217"/>
                <a:gd name="T58" fmla="*/ 3 w 468"/>
                <a:gd name="T59" fmla="*/ 4 h 217"/>
                <a:gd name="T60" fmla="*/ 4 w 468"/>
                <a:gd name="T61" fmla="*/ 3 h 217"/>
                <a:gd name="T62" fmla="*/ 3 w 468"/>
                <a:gd name="T63" fmla="*/ 4 h 217"/>
                <a:gd name="T64" fmla="*/ 1 w 468"/>
                <a:gd name="T65" fmla="*/ 4 h 217"/>
                <a:gd name="T66" fmla="*/ 0 w 468"/>
                <a:gd name="T67" fmla="*/ 3 h 2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68"/>
                <a:gd name="T103" fmla="*/ 0 h 217"/>
                <a:gd name="T104" fmla="*/ 468 w 468"/>
                <a:gd name="T105" fmla="*/ 217 h 2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68" h="217">
                  <a:moveTo>
                    <a:pt x="0" y="143"/>
                  </a:moveTo>
                  <a:lnTo>
                    <a:pt x="18" y="125"/>
                  </a:lnTo>
                  <a:lnTo>
                    <a:pt x="100" y="105"/>
                  </a:lnTo>
                  <a:lnTo>
                    <a:pt x="18" y="109"/>
                  </a:lnTo>
                  <a:lnTo>
                    <a:pt x="113" y="88"/>
                  </a:lnTo>
                  <a:lnTo>
                    <a:pt x="36" y="88"/>
                  </a:lnTo>
                  <a:lnTo>
                    <a:pt x="44" y="64"/>
                  </a:lnTo>
                  <a:lnTo>
                    <a:pt x="115" y="63"/>
                  </a:lnTo>
                  <a:lnTo>
                    <a:pt x="64" y="57"/>
                  </a:lnTo>
                  <a:lnTo>
                    <a:pt x="106" y="36"/>
                  </a:lnTo>
                  <a:lnTo>
                    <a:pt x="200" y="63"/>
                  </a:lnTo>
                  <a:lnTo>
                    <a:pt x="247" y="117"/>
                  </a:lnTo>
                  <a:lnTo>
                    <a:pt x="334" y="120"/>
                  </a:lnTo>
                  <a:lnTo>
                    <a:pt x="300" y="88"/>
                  </a:lnTo>
                  <a:lnTo>
                    <a:pt x="317" y="65"/>
                  </a:lnTo>
                  <a:lnTo>
                    <a:pt x="280" y="40"/>
                  </a:lnTo>
                  <a:lnTo>
                    <a:pt x="342" y="0"/>
                  </a:lnTo>
                  <a:lnTo>
                    <a:pt x="366" y="48"/>
                  </a:lnTo>
                  <a:lnTo>
                    <a:pt x="349" y="69"/>
                  </a:lnTo>
                  <a:lnTo>
                    <a:pt x="384" y="76"/>
                  </a:lnTo>
                  <a:lnTo>
                    <a:pt x="369" y="99"/>
                  </a:lnTo>
                  <a:lnTo>
                    <a:pt x="414" y="107"/>
                  </a:lnTo>
                  <a:lnTo>
                    <a:pt x="439" y="75"/>
                  </a:lnTo>
                  <a:lnTo>
                    <a:pt x="468" y="111"/>
                  </a:lnTo>
                  <a:lnTo>
                    <a:pt x="446" y="161"/>
                  </a:lnTo>
                  <a:lnTo>
                    <a:pt x="344" y="157"/>
                  </a:lnTo>
                  <a:lnTo>
                    <a:pt x="191" y="217"/>
                  </a:lnTo>
                  <a:lnTo>
                    <a:pt x="129" y="187"/>
                  </a:lnTo>
                  <a:lnTo>
                    <a:pt x="259" y="137"/>
                  </a:lnTo>
                  <a:lnTo>
                    <a:pt x="146" y="167"/>
                  </a:lnTo>
                  <a:lnTo>
                    <a:pt x="165" y="128"/>
                  </a:lnTo>
                  <a:lnTo>
                    <a:pt x="108" y="170"/>
                  </a:lnTo>
                  <a:lnTo>
                    <a:pt x="44" y="157"/>
                  </a:lnTo>
                  <a:lnTo>
                    <a:pt x="0" y="14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47" name="Freeform 262">
              <a:extLst>
                <a:ext uri="{FF2B5EF4-FFF2-40B4-BE49-F238E27FC236}">
                  <a16:creationId xmlns:a16="http://schemas.microsoft.com/office/drawing/2014/main" id="{E3622926-4DAD-4A26-B14E-5A9D29A9276A}"/>
                </a:ext>
              </a:extLst>
            </p:cNvPr>
            <p:cNvSpPr>
              <a:spLocks/>
            </p:cNvSpPr>
            <p:nvPr/>
          </p:nvSpPr>
          <p:spPr bwMode="auto">
            <a:xfrm>
              <a:off x="6080687" y="1902308"/>
              <a:ext cx="116246" cy="60465"/>
            </a:xfrm>
            <a:custGeom>
              <a:avLst/>
              <a:gdLst>
                <a:gd name="T0" fmla="*/ 0 w 244"/>
                <a:gd name="T1" fmla="*/ 0 h 134"/>
                <a:gd name="T2" fmla="*/ 1 w 244"/>
                <a:gd name="T3" fmla="*/ 1 h 134"/>
                <a:gd name="T4" fmla="*/ 2 w 244"/>
                <a:gd name="T5" fmla="*/ 1 h 134"/>
                <a:gd name="T6" fmla="*/ 1 w 244"/>
                <a:gd name="T7" fmla="*/ 1 h 134"/>
                <a:gd name="T8" fmla="*/ 2 w 244"/>
                <a:gd name="T9" fmla="*/ 2 h 134"/>
                <a:gd name="T10" fmla="*/ 1 w 244"/>
                <a:gd name="T11" fmla="*/ 2 h 134"/>
                <a:gd name="T12" fmla="*/ 2 w 244"/>
                <a:gd name="T13" fmla="*/ 2 h 134"/>
                <a:gd name="T14" fmla="*/ 6 w 244"/>
                <a:gd name="T15" fmla="*/ 3 h 134"/>
                <a:gd name="T16" fmla="*/ 5 w 244"/>
                <a:gd name="T17" fmla="*/ 1 h 134"/>
                <a:gd name="T18" fmla="*/ 3 w 244"/>
                <a:gd name="T19" fmla="*/ 0 h 134"/>
                <a:gd name="T20" fmla="*/ 2 w 244"/>
                <a:gd name="T21" fmla="*/ 1 h 134"/>
                <a:gd name="T22" fmla="*/ 2 w 244"/>
                <a:gd name="T23" fmla="*/ 0 h 134"/>
                <a:gd name="T24" fmla="*/ 0 w 244"/>
                <a:gd name="T25" fmla="*/ 0 h 1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4"/>
                <a:gd name="T40" fmla="*/ 0 h 134"/>
                <a:gd name="T41" fmla="*/ 244 w 244"/>
                <a:gd name="T42" fmla="*/ 134 h 1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4" h="134">
                  <a:moveTo>
                    <a:pt x="0" y="0"/>
                  </a:moveTo>
                  <a:lnTo>
                    <a:pt x="22" y="48"/>
                  </a:lnTo>
                  <a:lnTo>
                    <a:pt x="79" y="48"/>
                  </a:lnTo>
                  <a:lnTo>
                    <a:pt x="59" y="60"/>
                  </a:lnTo>
                  <a:lnTo>
                    <a:pt x="75" y="76"/>
                  </a:lnTo>
                  <a:lnTo>
                    <a:pt x="23" y="83"/>
                  </a:lnTo>
                  <a:lnTo>
                    <a:pt x="107" y="100"/>
                  </a:lnTo>
                  <a:lnTo>
                    <a:pt x="244" y="134"/>
                  </a:lnTo>
                  <a:lnTo>
                    <a:pt x="221" y="58"/>
                  </a:lnTo>
                  <a:lnTo>
                    <a:pt x="123" y="11"/>
                  </a:lnTo>
                  <a:lnTo>
                    <a:pt x="93" y="31"/>
                  </a:lnTo>
                  <a:lnTo>
                    <a:pt x="85" y="0"/>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48" name="Freeform 263">
              <a:extLst>
                <a:ext uri="{FF2B5EF4-FFF2-40B4-BE49-F238E27FC236}">
                  <a16:creationId xmlns:a16="http://schemas.microsoft.com/office/drawing/2014/main" id="{3AF5FAE1-B624-4139-8E9D-2382AC781C8D}"/>
                </a:ext>
              </a:extLst>
            </p:cNvPr>
            <p:cNvSpPr>
              <a:spLocks/>
            </p:cNvSpPr>
            <p:nvPr/>
          </p:nvSpPr>
          <p:spPr bwMode="auto">
            <a:xfrm>
              <a:off x="6132913" y="2018464"/>
              <a:ext cx="94345" cy="62056"/>
            </a:xfrm>
            <a:custGeom>
              <a:avLst/>
              <a:gdLst>
                <a:gd name="T0" fmla="*/ 0 w 195"/>
                <a:gd name="T1" fmla="*/ 2 h 137"/>
                <a:gd name="T2" fmla="*/ 1 w 195"/>
                <a:gd name="T3" fmla="*/ 1 h 137"/>
                <a:gd name="T4" fmla="*/ 1 w 195"/>
                <a:gd name="T5" fmla="*/ 1 h 137"/>
                <a:gd name="T6" fmla="*/ 0 w 195"/>
                <a:gd name="T7" fmla="*/ 1 h 137"/>
                <a:gd name="T8" fmla="*/ 1 w 195"/>
                <a:gd name="T9" fmla="*/ 0 h 137"/>
                <a:gd name="T10" fmla="*/ 2 w 195"/>
                <a:gd name="T11" fmla="*/ 1 h 137"/>
                <a:gd name="T12" fmla="*/ 1 w 195"/>
                <a:gd name="T13" fmla="*/ 0 h 137"/>
                <a:gd name="T14" fmla="*/ 4 w 195"/>
                <a:gd name="T15" fmla="*/ 0 h 137"/>
                <a:gd name="T16" fmla="*/ 5 w 195"/>
                <a:gd name="T17" fmla="*/ 2 h 137"/>
                <a:gd name="T18" fmla="*/ 4 w 195"/>
                <a:gd name="T19" fmla="*/ 2 h 137"/>
                <a:gd name="T20" fmla="*/ 4 w 195"/>
                <a:gd name="T21" fmla="*/ 3 h 137"/>
                <a:gd name="T22" fmla="*/ 2 w 195"/>
                <a:gd name="T23" fmla="*/ 3 h 137"/>
                <a:gd name="T24" fmla="*/ 2 w 195"/>
                <a:gd name="T25" fmla="*/ 3 h 137"/>
                <a:gd name="T26" fmla="*/ 2 w 195"/>
                <a:gd name="T27" fmla="*/ 2 h 137"/>
                <a:gd name="T28" fmla="*/ 3 w 195"/>
                <a:gd name="T29" fmla="*/ 2 h 137"/>
                <a:gd name="T30" fmla="*/ 0 w 195"/>
                <a:gd name="T31" fmla="*/ 2 h 13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5"/>
                <a:gd name="T49" fmla="*/ 0 h 137"/>
                <a:gd name="T50" fmla="*/ 195 w 195"/>
                <a:gd name="T51" fmla="*/ 137 h 13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5" h="137">
                  <a:moveTo>
                    <a:pt x="0" y="90"/>
                  </a:moveTo>
                  <a:lnTo>
                    <a:pt x="23" y="58"/>
                  </a:lnTo>
                  <a:lnTo>
                    <a:pt x="58" y="64"/>
                  </a:lnTo>
                  <a:lnTo>
                    <a:pt x="11" y="30"/>
                  </a:lnTo>
                  <a:lnTo>
                    <a:pt x="24" y="10"/>
                  </a:lnTo>
                  <a:lnTo>
                    <a:pt x="99" y="54"/>
                  </a:lnTo>
                  <a:lnTo>
                    <a:pt x="57" y="7"/>
                  </a:lnTo>
                  <a:lnTo>
                    <a:pt x="175" y="0"/>
                  </a:lnTo>
                  <a:lnTo>
                    <a:pt x="195" y="100"/>
                  </a:lnTo>
                  <a:lnTo>
                    <a:pt x="171" y="83"/>
                  </a:lnTo>
                  <a:lnTo>
                    <a:pt x="170" y="137"/>
                  </a:lnTo>
                  <a:lnTo>
                    <a:pt x="76" y="131"/>
                  </a:lnTo>
                  <a:lnTo>
                    <a:pt x="92" y="117"/>
                  </a:lnTo>
                  <a:lnTo>
                    <a:pt x="69" y="98"/>
                  </a:lnTo>
                  <a:lnTo>
                    <a:pt x="138" y="69"/>
                  </a:lnTo>
                  <a:lnTo>
                    <a:pt x="0" y="9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49" name="Freeform 264">
              <a:extLst>
                <a:ext uri="{FF2B5EF4-FFF2-40B4-BE49-F238E27FC236}">
                  <a16:creationId xmlns:a16="http://schemas.microsoft.com/office/drawing/2014/main" id="{DC464629-C08E-429F-8165-C1587955ED33}"/>
                </a:ext>
              </a:extLst>
            </p:cNvPr>
            <p:cNvSpPr>
              <a:spLocks/>
            </p:cNvSpPr>
            <p:nvPr/>
          </p:nvSpPr>
          <p:spPr bwMode="auto">
            <a:xfrm>
              <a:off x="6134598" y="2126664"/>
              <a:ext cx="109507" cy="97062"/>
            </a:xfrm>
            <a:custGeom>
              <a:avLst/>
              <a:gdLst>
                <a:gd name="T0" fmla="*/ 0 w 228"/>
                <a:gd name="T1" fmla="*/ 3 h 214"/>
                <a:gd name="T2" fmla="*/ 0 w 228"/>
                <a:gd name="T3" fmla="*/ 2 h 214"/>
                <a:gd name="T4" fmla="*/ 2 w 228"/>
                <a:gd name="T5" fmla="*/ 2 h 214"/>
                <a:gd name="T6" fmla="*/ 2 w 228"/>
                <a:gd name="T7" fmla="*/ 1 h 214"/>
                <a:gd name="T8" fmla="*/ 2 w 228"/>
                <a:gd name="T9" fmla="*/ 1 h 214"/>
                <a:gd name="T10" fmla="*/ 1 w 228"/>
                <a:gd name="T11" fmla="*/ 1 h 214"/>
                <a:gd name="T12" fmla="*/ 2 w 228"/>
                <a:gd name="T13" fmla="*/ 1 h 214"/>
                <a:gd name="T14" fmla="*/ 1 w 228"/>
                <a:gd name="T15" fmla="*/ 0 h 214"/>
                <a:gd name="T16" fmla="*/ 5 w 228"/>
                <a:gd name="T17" fmla="*/ 0 h 214"/>
                <a:gd name="T18" fmla="*/ 5 w 228"/>
                <a:gd name="T19" fmla="*/ 1 h 214"/>
                <a:gd name="T20" fmla="*/ 4 w 228"/>
                <a:gd name="T21" fmla="*/ 2 h 214"/>
                <a:gd name="T22" fmla="*/ 5 w 228"/>
                <a:gd name="T23" fmla="*/ 2 h 214"/>
                <a:gd name="T24" fmla="*/ 5 w 228"/>
                <a:gd name="T25" fmla="*/ 4 h 214"/>
                <a:gd name="T26" fmla="*/ 3 w 228"/>
                <a:gd name="T27" fmla="*/ 5 h 214"/>
                <a:gd name="T28" fmla="*/ 2 w 228"/>
                <a:gd name="T29" fmla="*/ 4 h 214"/>
                <a:gd name="T30" fmla="*/ 0 w 228"/>
                <a:gd name="T31" fmla="*/ 3 h 2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28"/>
                <a:gd name="T49" fmla="*/ 0 h 214"/>
                <a:gd name="T50" fmla="*/ 228 w 228"/>
                <a:gd name="T51" fmla="*/ 214 h 2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28" h="214">
                  <a:moveTo>
                    <a:pt x="0" y="107"/>
                  </a:moveTo>
                  <a:lnTo>
                    <a:pt x="14" y="80"/>
                  </a:lnTo>
                  <a:lnTo>
                    <a:pt x="87" y="95"/>
                  </a:lnTo>
                  <a:lnTo>
                    <a:pt x="77" y="62"/>
                  </a:lnTo>
                  <a:lnTo>
                    <a:pt x="95" y="64"/>
                  </a:lnTo>
                  <a:lnTo>
                    <a:pt x="45" y="45"/>
                  </a:lnTo>
                  <a:lnTo>
                    <a:pt x="72" y="35"/>
                  </a:lnTo>
                  <a:lnTo>
                    <a:pt x="47" y="18"/>
                  </a:lnTo>
                  <a:lnTo>
                    <a:pt x="196" y="0"/>
                  </a:lnTo>
                  <a:lnTo>
                    <a:pt x="200" y="46"/>
                  </a:lnTo>
                  <a:lnTo>
                    <a:pt x="155" y="84"/>
                  </a:lnTo>
                  <a:lnTo>
                    <a:pt x="219" y="95"/>
                  </a:lnTo>
                  <a:lnTo>
                    <a:pt x="228" y="173"/>
                  </a:lnTo>
                  <a:lnTo>
                    <a:pt x="132" y="214"/>
                  </a:lnTo>
                  <a:lnTo>
                    <a:pt x="87" y="154"/>
                  </a:lnTo>
                  <a:lnTo>
                    <a:pt x="0" y="10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50" name="Freeform 265">
              <a:extLst>
                <a:ext uri="{FF2B5EF4-FFF2-40B4-BE49-F238E27FC236}">
                  <a16:creationId xmlns:a16="http://schemas.microsoft.com/office/drawing/2014/main" id="{3CBBDF61-4C14-4338-9755-CFFCD577D429}"/>
                </a:ext>
              </a:extLst>
            </p:cNvPr>
            <p:cNvSpPr>
              <a:spLocks/>
            </p:cNvSpPr>
            <p:nvPr/>
          </p:nvSpPr>
          <p:spPr bwMode="auto">
            <a:xfrm>
              <a:off x="6212095" y="1918219"/>
              <a:ext cx="65704" cy="49327"/>
            </a:xfrm>
            <a:custGeom>
              <a:avLst/>
              <a:gdLst>
                <a:gd name="T0" fmla="*/ 0 w 136"/>
                <a:gd name="T1" fmla="*/ 0 h 109"/>
                <a:gd name="T2" fmla="*/ 0 w 136"/>
                <a:gd name="T3" fmla="*/ 1 h 109"/>
                <a:gd name="T4" fmla="*/ 1 w 136"/>
                <a:gd name="T5" fmla="*/ 2 h 109"/>
                <a:gd name="T6" fmla="*/ 1 w 136"/>
                <a:gd name="T7" fmla="*/ 2 h 109"/>
                <a:gd name="T8" fmla="*/ 1 w 136"/>
                <a:gd name="T9" fmla="*/ 3 h 109"/>
                <a:gd name="T10" fmla="*/ 3 w 136"/>
                <a:gd name="T11" fmla="*/ 2 h 109"/>
                <a:gd name="T12" fmla="*/ 3 w 136"/>
                <a:gd name="T13" fmla="*/ 1 h 109"/>
                <a:gd name="T14" fmla="*/ 0 w 13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109"/>
                <a:gd name="T26" fmla="*/ 136 w 13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109">
                  <a:moveTo>
                    <a:pt x="0" y="0"/>
                  </a:moveTo>
                  <a:lnTo>
                    <a:pt x="18" y="65"/>
                  </a:lnTo>
                  <a:lnTo>
                    <a:pt x="59" y="71"/>
                  </a:lnTo>
                  <a:lnTo>
                    <a:pt x="23" y="79"/>
                  </a:lnTo>
                  <a:lnTo>
                    <a:pt x="42" y="109"/>
                  </a:lnTo>
                  <a:lnTo>
                    <a:pt x="127" y="91"/>
                  </a:lnTo>
                  <a:lnTo>
                    <a:pt x="136" y="54"/>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51" name="Freeform 266">
              <a:extLst>
                <a:ext uri="{FF2B5EF4-FFF2-40B4-BE49-F238E27FC236}">
                  <a16:creationId xmlns:a16="http://schemas.microsoft.com/office/drawing/2014/main" id="{39774454-2601-4E1D-A4FE-ADF64657988E}"/>
                </a:ext>
              </a:extLst>
            </p:cNvPr>
            <p:cNvSpPr>
              <a:spLocks/>
            </p:cNvSpPr>
            <p:nvPr/>
          </p:nvSpPr>
          <p:spPr bwMode="auto">
            <a:xfrm>
              <a:off x="6235681" y="1994596"/>
              <a:ext cx="316728" cy="109791"/>
            </a:xfrm>
            <a:custGeom>
              <a:avLst/>
              <a:gdLst>
                <a:gd name="T0" fmla="*/ 0 w 659"/>
                <a:gd name="T1" fmla="*/ 1 h 241"/>
                <a:gd name="T2" fmla="*/ 1 w 659"/>
                <a:gd name="T3" fmla="*/ 0 h 241"/>
                <a:gd name="T4" fmla="*/ 2 w 659"/>
                <a:gd name="T5" fmla="*/ 0 h 241"/>
                <a:gd name="T6" fmla="*/ 3 w 659"/>
                <a:gd name="T7" fmla="*/ 1 h 241"/>
                <a:gd name="T8" fmla="*/ 3 w 659"/>
                <a:gd name="T9" fmla="*/ 1 h 241"/>
                <a:gd name="T10" fmla="*/ 5 w 659"/>
                <a:gd name="T11" fmla="*/ 1 h 241"/>
                <a:gd name="T12" fmla="*/ 6 w 659"/>
                <a:gd name="T13" fmla="*/ 1 h 241"/>
                <a:gd name="T14" fmla="*/ 5 w 659"/>
                <a:gd name="T15" fmla="*/ 1 h 241"/>
                <a:gd name="T16" fmla="*/ 7 w 659"/>
                <a:gd name="T17" fmla="*/ 2 h 241"/>
                <a:gd name="T18" fmla="*/ 5 w 659"/>
                <a:gd name="T19" fmla="*/ 2 h 241"/>
                <a:gd name="T20" fmla="*/ 6 w 659"/>
                <a:gd name="T21" fmla="*/ 3 h 241"/>
                <a:gd name="T22" fmla="*/ 5 w 659"/>
                <a:gd name="T23" fmla="*/ 3 h 241"/>
                <a:gd name="T24" fmla="*/ 6 w 659"/>
                <a:gd name="T25" fmla="*/ 3 h 241"/>
                <a:gd name="T26" fmla="*/ 7 w 659"/>
                <a:gd name="T27" fmla="*/ 4 h 241"/>
                <a:gd name="T28" fmla="*/ 7 w 659"/>
                <a:gd name="T29" fmla="*/ 3 h 241"/>
                <a:gd name="T30" fmla="*/ 10 w 659"/>
                <a:gd name="T31" fmla="*/ 4 h 241"/>
                <a:gd name="T32" fmla="*/ 13 w 659"/>
                <a:gd name="T33" fmla="*/ 3 h 241"/>
                <a:gd name="T34" fmla="*/ 15 w 659"/>
                <a:gd name="T35" fmla="*/ 4 h 241"/>
                <a:gd name="T36" fmla="*/ 15 w 659"/>
                <a:gd name="T37" fmla="*/ 5 h 241"/>
                <a:gd name="T38" fmla="*/ 15 w 659"/>
                <a:gd name="T39" fmla="*/ 5 h 241"/>
                <a:gd name="T40" fmla="*/ 13 w 659"/>
                <a:gd name="T41" fmla="*/ 6 h 241"/>
                <a:gd name="T42" fmla="*/ 12 w 659"/>
                <a:gd name="T43" fmla="*/ 5 h 241"/>
                <a:gd name="T44" fmla="*/ 12 w 659"/>
                <a:gd name="T45" fmla="*/ 5 h 241"/>
                <a:gd name="T46" fmla="*/ 11 w 659"/>
                <a:gd name="T47" fmla="*/ 5 h 241"/>
                <a:gd name="T48" fmla="*/ 8 w 659"/>
                <a:gd name="T49" fmla="*/ 6 h 241"/>
                <a:gd name="T50" fmla="*/ 7 w 659"/>
                <a:gd name="T51" fmla="*/ 5 h 241"/>
                <a:gd name="T52" fmla="*/ 6 w 659"/>
                <a:gd name="T53" fmla="*/ 5 h 241"/>
                <a:gd name="T54" fmla="*/ 5 w 659"/>
                <a:gd name="T55" fmla="*/ 5 h 241"/>
                <a:gd name="T56" fmla="*/ 5 w 659"/>
                <a:gd name="T57" fmla="*/ 5 h 241"/>
                <a:gd name="T58" fmla="*/ 3 w 659"/>
                <a:gd name="T59" fmla="*/ 2 h 241"/>
                <a:gd name="T60" fmla="*/ 2 w 659"/>
                <a:gd name="T61" fmla="*/ 2 h 241"/>
                <a:gd name="T62" fmla="*/ 0 w 659"/>
                <a:gd name="T63" fmla="*/ 1 h 24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59"/>
                <a:gd name="T97" fmla="*/ 0 h 241"/>
                <a:gd name="T98" fmla="*/ 659 w 659"/>
                <a:gd name="T99" fmla="*/ 241 h 24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59" h="241">
                  <a:moveTo>
                    <a:pt x="0" y="38"/>
                  </a:moveTo>
                  <a:lnTo>
                    <a:pt x="41" y="0"/>
                  </a:lnTo>
                  <a:lnTo>
                    <a:pt x="97" y="19"/>
                  </a:lnTo>
                  <a:lnTo>
                    <a:pt x="137" y="38"/>
                  </a:lnTo>
                  <a:lnTo>
                    <a:pt x="126" y="65"/>
                  </a:lnTo>
                  <a:lnTo>
                    <a:pt x="200" y="42"/>
                  </a:lnTo>
                  <a:lnTo>
                    <a:pt x="250" y="65"/>
                  </a:lnTo>
                  <a:lnTo>
                    <a:pt x="209" y="65"/>
                  </a:lnTo>
                  <a:lnTo>
                    <a:pt x="293" y="84"/>
                  </a:lnTo>
                  <a:lnTo>
                    <a:pt x="200" y="92"/>
                  </a:lnTo>
                  <a:lnTo>
                    <a:pt x="250" y="108"/>
                  </a:lnTo>
                  <a:lnTo>
                    <a:pt x="214" y="126"/>
                  </a:lnTo>
                  <a:lnTo>
                    <a:pt x="260" y="112"/>
                  </a:lnTo>
                  <a:lnTo>
                    <a:pt x="301" y="158"/>
                  </a:lnTo>
                  <a:lnTo>
                    <a:pt x="310" y="135"/>
                  </a:lnTo>
                  <a:lnTo>
                    <a:pt x="430" y="158"/>
                  </a:lnTo>
                  <a:lnTo>
                    <a:pt x="555" y="114"/>
                  </a:lnTo>
                  <a:lnTo>
                    <a:pt x="659" y="167"/>
                  </a:lnTo>
                  <a:lnTo>
                    <a:pt x="626" y="191"/>
                  </a:lnTo>
                  <a:lnTo>
                    <a:pt x="635" y="231"/>
                  </a:lnTo>
                  <a:lnTo>
                    <a:pt x="576" y="241"/>
                  </a:lnTo>
                  <a:lnTo>
                    <a:pt x="509" y="203"/>
                  </a:lnTo>
                  <a:lnTo>
                    <a:pt x="509" y="231"/>
                  </a:lnTo>
                  <a:lnTo>
                    <a:pt x="473" y="238"/>
                  </a:lnTo>
                  <a:lnTo>
                    <a:pt x="325" y="241"/>
                  </a:lnTo>
                  <a:lnTo>
                    <a:pt x="310" y="207"/>
                  </a:lnTo>
                  <a:lnTo>
                    <a:pt x="274" y="238"/>
                  </a:lnTo>
                  <a:lnTo>
                    <a:pt x="227" y="207"/>
                  </a:lnTo>
                  <a:lnTo>
                    <a:pt x="197" y="229"/>
                  </a:lnTo>
                  <a:lnTo>
                    <a:pt x="141" y="72"/>
                  </a:lnTo>
                  <a:lnTo>
                    <a:pt x="75" y="87"/>
                  </a:lnTo>
                  <a:lnTo>
                    <a:pt x="0" y="3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52" name="Freeform 267">
              <a:extLst>
                <a:ext uri="{FF2B5EF4-FFF2-40B4-BE49-F238E27FC236}">
                  <a16:creationId xmlns:a16="http://schemas.microsoft.com/office/drawing/2014/main" id="{63AC5FD0-7668-4952-8796-DFA1F1A8DD0B}"/>
                </a:ext>
              </a:extLst>
            </p:cNvPr>
            <p:cNvSpPr>
              <a:spLocks/>
            </p:cNvSpPr>
            <p:nvPr/>
          </p:nvSpPr>
          <p:spPr bwMode="auto">
            <a:xfrm>
              <a:off x="6249159" y="1806837"/>
              <a:ext cx="203852" cy="146388"/>
            </a:xfrm>
            <a:custGeom>
              <a:avLst/>
              <a:gdLst>
                <a:gd name="T0" fmla="*/ 0 w 428"/>
                <a:gd name="T1" fmla="*/ 2 h 323"/>
                <a:gd name="T2" fmla="*/ 2 w 428"/>
                <a:gd name="T3" fmla="*/ 2 h 323"/>
                <a:gd name="T4" fmla="*/ 1 w 428"/>
                <a:gd name="T5" fmla="*/ 1 h 323"/>
                <a:gd name="T6" fmla="*/ 3 w 428"/>
                <a:gd name="T7" fmla="*/ 1 h 323"/>
                <a:gd name="T8" fmla="*/ 1 w 428"/>
                <a:gd name="T9" fmla="*/ 0 h 323"/>
                <a:gd name="T10" fmla="*/ 4 w 428"/>
                <a:gd name="T11" fmla="*/ 1 h 323"/>
                <a:gd name="T12" fmla="*/ 5 w 428"/>
                <a:gd name="T13" fmla="*/ 2 h 323"/>
                <a:gd name="T14" fmla="*/ 6 w 428"/>
                <a:gd name="T15" fmla="*/ 2 h 323"/>
                <a:gd name="T16" fmla="*/ 7 w 428"/>
                <a:gd name="T17" fmla="*/ 3 h 323"/>
                <a:gd name="T18" fmla="*/ 7 w 428"/>
                <a:gd name="T19" fmla="*/ 2 h 323"/>
                <a:gd name="T20" fmla="*/ 8 w 428"/>
                <a:gd name="T21" fmla="*/ 2 h 323"/>
                <a:gd name="T22" fmla="*/ 7 w 428"/>
                <a:gd name="T23" fmla="*/ 3 h 323"/>
                <a:gd name="T24" fmla="*/ 8 w 428"/>
                <a:gd name="T25" fmla="*/ 3 h 323"/>
                <a:gd name="T26" fmla="*/ 8 w 428"/>
                <a:gd name="T27" fmla="*/ 4 h 323"/>
                <a:gd name="T28" fmla="*/ 9 w 428"/>
                <a:gd name="T29" fmla="*/ 4 h 323"/>
                <a:gd name="T30" fmla="*/ 10 w 428"/>
                <a:gd name="T31" fmla="*/ 5 h 323"/>
                <a:gd name="T32" fmla="*/ 8 w 428"/>
                <a:gd name="T33" fmla="*/ 5 h 323"/>
                <a:gd name="T34" fmla="*/ 7 w 428"/>
                <a:gd name="T35" fmla="*/ 6 h 323"/>
                <a:gd name="T36" fmla="*/ 7 w 428"/>
                <a:gd name="T37" fmla="*/ 5 h 323"/>
                <a:gd name="T38" fmla="*/ 7 w 428"/>
                <a:gd name="T39" fmla="*/ 7 h 323"/>
                <a:gd name="T40" fmla="*/ 5 w 428"/>
                <a:gd name="T41" fmla="*/ 6 h 323"/>
                <a:gd name="T42" fmla="*/ 6 w 428"/>
                <a:gd name="T43" fmla="*/ 7 h 323"/>
                <a:gd name="T44" fmla="*/ 4 w 428"/>
                <a:gd name="T45" fmla="*/ 7 h 323"/>
                <a:gd name="T46" fmla="*/ 3 w 428"/>
                <a:gd name="T47" fmla="*/ 7 h 323"/>
                <a:gd name="T48" fmla="*/ 4 w 428"/>
                <a:gd name="T49" fmla="*/ 7 h 323"/>
                <a:gd name="T50" fmla="*/ 3 w 428"/>
                <a:gd name="T51" fmla="*/ 7 h 323"/>
                <a:gd name="T52" fmla="*/ 3 w 428"/>
                <a:gd name="T53" fmla="*/ 6 h 323"/>
                <a:gd name="T54" fmla="*/ 3 w 428"/>
                <a:gd name="T55" fmla="*/ 6 h 323"/>
                <a:gd name="T56" fmla="*/ 2 w 428"/>
                <a:gd name="T57" fmla="*/ 5 h 323"/>
                <a:gd name="T58" fmla="*/ 5 w 428"/>
                <a:gd name="T59" fmla="*/ 5 h 323"/>
                <a:gd name="T60" fmla="*/ 1 w 428"/>
                <a:gd name="T61" fmla="*/ 5 h 323"/>
                <a:gd name="T62" fmla="*/ 1 w 428"/>
                <a:gd name="T63" fmla="*/ 4 h 323"/>
                <a:gd name="T64" fmla="*/ 2 w 428"/>
                <a:gd name="T65" fmla="*/ 4 h 323"/>
                <a:gd name="T66" fmla="*/ 0 w 428"/>
                <a:gd name="T67" fmla="*/ 3 h 323"/>
                <a:gd name="T68" fmla="*/ 1 w 428"/>
                <a:gd name="T69" fmla="*/ 3 h 323"/>
                <a:gd name="T70" fmla="*/ 0 w 428"/>
                <a:gd name="T71" fmla="*/ 3 h 323"/>
                <a:gd name="T72" fmla="*/ 2 w 428"/>
                <a:gd name="T73" fmla="*/ 3 h 323"/>
                <a:gd name="T74" fmla="*/ 0 w 428"/>
                <a:gd name="T75" fmla="*/ 2 h 32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28"/>
                <a:gd name="T115" fmla="*/ 0 h 323"/>
                <a:gd name="T116" fmla="*/ 428 w 428"/>
                <a:gd name="T117" fmla="*/ 323 h 32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28" h="323">
                  <a:moveTo>
                    <a:pt x="0" y="103"/>
                  </a:moveTo>
                  <a:lnTo>
                    <a:pt x="103" y="84"/>
                  </a:lnTo>
                  <a:lnTo>
                    <a:pt x="52" y="39"/>
                  </a:lnTo>
                  <a:lnTo>
                    <a:pt x="140" y="20"/>
                  </a:lnTo>
                  <a:lnTo>
                    <a:pt x="67" y="0"/>
                  </a:lnTo>
                  <a:lnTo>
                    <a:pt x="184" y="25"/>
                  </a:lnTo>
                  <a:lnTo>
                    <a:pt x="217" y="85"/>
                  </a:lnTo>
                  <a:lnTo>
                    <a:pt x="277" y="87"/>
                  </a:lnTo>
                  <a:lnTo>
                    <a:pt x="299" y="130"/>
                  </a:lnTo>
                  <a:lnTo>
                    <a:pt x="305" y="100"/>
                  </a:lnTo>
                  <a:lnTo>
                    <a:pt x="332" y="103"/>
                  </a:lnTo>
                  <a:lnTo>
                    <a:pt x="320" y="130"/>
                  </a:lnTo>
                  <a:lnTo>
                    <a:pt x="354" y="150"/>
                  </a:lnTo>
                  <a:lnTo>
                    <a:pt x="332" y="177"/>
                  </a:lnTo>
                  <a:lnTo>
                    <a:pt x="401" y="175"/>
                  </a:lnTo>
                  <a:lnTo>
                    <a:pt x="428" y="217"/>
                  </a:lnTo>
                  <a:lnTo>
                    <a:pt x="350" y="230"/>
                  </a:lnTo>
                  <a:lnTo>
                    <a:pt x="327" y="271"/>
                  </a:lnTo>
                  <a:lnTo>
                    <a:pt x="310" y="229"/>
                  </a:lnTo>
                  <a:lnTo>
                    <a:pt x="290" y="322"/>
                  </a:lnTo>
                  <a:lnTo>
                    <a:pt x="237" y="273"/>
                  </a:lnTo>
                  <a:lnTo>
                    <a:pt x="265" y="323"/>
                  </a:lnTo>
                  <a:lnTo>
                    <a:pt x="162" y="317"/>
                  </a:lnTo>
                  <a:lnTo>
                    <a:pt x="133" y="290"/>
                  </a:lnTo>
                  <a:lnTo>
                    <a:pt x="180" y="287"/>
                  </a:lnTo>
                  <a:lnTo>
                    <a:pt x="129" y="277"/>
                  </a:lnTo>
                  <a:lnTo>
                    <a:pt x="113" y="263"/>
                  </a:lnTo>
                  <a:lnTo>
                    <a:pt x="140" y="261"/>
                  </a:lnTo>
                  <a:lnTo>
                    <a:pt x="100" y="240"/>
                  </a:lnTo>
                  <a:lnTo>
                    <a:pt x="235" y="211"/>
                  </a:lnTo>
                  <a:lnTo>
                    <a:pt x="67" y="217"/>
                  </a:lnTo>
                  <a:lnTo>
                    <a:pt x="39" y="184"/>
                  </a:lnTo>
                  <a:lnTo>
                    <a:pt x="100" y="171"/>
                  </a:lnTo>
                  <a:lnTo>
                    <a:pt x="7" y="150"/>
                  </a:lnTo>
                  <a:lnTo>
                    <a:pt x="27" y="148"/>
                  </a:lnTo>
                  <a:lnTo>
                    <a:pt x="3" y="127"/>
                  </a:lnTo>
                  <a:lnTo>
                    <a:pt x="103" y="127"/>
                  </a:lnTo>
                  <a:lnTo>
                    <a:pt x="0" y="10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53" name="Freeform 268">
              <a:extLst>
                <a:ext uri="{FF2B5EF4-FFF2-40B4-BE49-F238E27FC236}">
                  <a16:creationId xmlns:a16="http://schemas.microsoft.com/office/drawing/2014/main" id="{D2B4F3EF-F805-4619-A9F3-3B59CD96AB20}"/>
                </a:ext>
              </a:extLst>
            </p:cNvPr>
            <p:cNvSpPr>
              <a:spLocks/>
            </p:cNvSpPr>
            <p:nvPr/>
          </p:nvSpPr>
          <p:spPr bwMode="auto">
            <a:xfrm>
              <a:off x="6249159" y="2058243"/>
              <a:ext cx="48857" cy="38188"/>
            </a:xfrm>
            <a:custGeom>
              <a:avLst/>
              <a:gdLst>
                <a:gd name="T0" fmla="*/ 0 w 103"/>
                <a:gd name="T1" fmla="*/ 1 h 82"/>
                <a:gd name="T2" fmla="*/ 0 w 103"/>
                <a:gd name="T3" fmla="*/ 0 h 82"/>
                <a:gd name="T4" fmla="*/ 2 w 103"/>
                <a:gd name="T5" fmla="*/ 0 h 82"/>
                <a:gd name="T6" fmla="*/ 2 w 103"/>
                <a:gd name="T7" fmla="*/ 2 h 82"/>
                <a:gd name="T8" fmla="*/ 0 w 103"/>
                <a:gd name="T9" fmla="*/ 1 h 82"/>
                <a:gd name="T10" fmla="*/ 0 60000 65536"/>
                <a:gd name="T11" fmla="*/ 0 60000 65536"/>
                <a:gd name="T12" fmla="*/ 0 60000 65536"/>
                <a:gd name="T13" fmla="*/ 0 60000 65536"/>
                <a:gd name="T14" fmla="*/ 0 60000 65536"/>
                <a:gd name="T15" fmla="*/ 0 w 103"/>
                <a:gd name="T16" fmla="*/ 0 h 82"/>
                <a:gd name="T17" fmla="*/ 103 w 103"/>
                <a:gd name="T18" fmla="*/ 82 h 82"/>
              </a:gdLst>
              <a:ahLst/>
              <a:cxnLst>
                <a:cxn ang="T10">
                  <a:pos x="T0" y="T1"/>
                </a:cxn>
                <a:cxn ang="T11">
                  <a:pos x="T2" y="T3"/>
                </a:cxn>
                <a:cxn ang="T12">
                  <a:pos x="T4" y="T5"/>
                </a:cxn>
                <a:cxn ang="T13">
                  <a:pos x="T6" y="T7"/>
                </a:cxn>
                <a:cxn ang="T14">
                  <a:pos x="T8" y="T9"/>
                </a:cxn>
              </a:cxnLst>
              <a:rect l="T15" t="T16" r="T17" b="T18"/>
              <a:pathLst>
                <a:path w="103" h="82">
                  <a:moveTo>
                    <a:pt x="0" y="55"/>
                  </a:moveTo>
                  <a:lnTo>
                    <a:pt x="18" y="0"/>
                  </a:lnTo>
                  <a:lnTo>
                    <a:pt x="86" y="16"/>
                  </a:lnTo>
                  <a:lnTo>
                    <a:pt x="103" y="82"/>
                  </a:lnTo>
                  <a:lnTo>
                    <a:pt x="0" y="5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54" name="Freeform 269">
              <a:extLst>
                <a:ext uri="{FF2B5EF4-FFF2-40B4-BE49-F238E27FC236}">
                  <a16:creationId xmlns:a16="http://schemas.microsoft.com/office/drawing/2014/main" id="{06BC5FB0-8A88-422F-89D6-925CB0AB24DD}"/>
                </a:ext>
              </a:extLst>
            </p:cNvPr>
            <p:cNvSpPr>
              <a:spLocks/>
            </p:cNvSpPr>
            <p:nvPr/>
          </p:nvSpPr>
          <p:spPr bwMode="auto">
            <a:xfrm>
              <a:off x="6250844" y="1967546"/>
              <a:ext cx="53911" cy="12729"/>
            </a:xfrm>
            <a:custGeom>
              <a:avLst/>
              <a:gdLst>
                <a:gd name="T0" fmla="*/ 0 w 116"/>
                <a:gd name="T1" fmla="*/ 0 h 29"/>
                <a:gd name="T2" fmla="*/ 1 w 116"/>
                <a:gd name="T3" fmla="*/ 1 h 29"/>
                <a:gd name="T4" fmla="*/ 2 w 116"/>
                <a:gd name="T5" fmla="*/ 0 h 29"/>
                <a:gd name="T6" fmla="*/ 1 w 116"/>
                <a:gd name="T7" fmla="*/ 0 h 29"/>
                <a:gd name="T8" fmla="*/ 0 w 116"/>
                <a:gd name="T9" fmla="*/ 0 h 29"/>
                <a:gd name="T10" fmla="*/ 0 60000 65536"/>
                <a:gd name="T11" fmla="*/ 0 60000 65536"/>
                <a:gd name="T12" fmla="*/ 0 60000 65536"/>
                <a:gd name="T13" fmla="*/ 0 60000 65536"/>
                <a:gd name="T14" fmla="*/ 0 60000 65536"/>
                <a:gd name="T15" fmla="*/ 0 w 116"/>
                <a:gd name="T16" fmla="*/ 0 h 29"/>
                <a:gd name="T17" fmla="*/ 116 w 116"/>
                <a:gd name="T18" fmla="*/ 29 h 29"/>
              </a:gdLst>
              <a:ahLst/>
              <a:cxnLst>
                <a:cxn ang="T10">
                  <a:pos x="T0" y="T1"/>
                </a:cxn>
                <a:cxn ang="T11">
                  <a:pos x="T2" y="T3"/>
                </a:cxn>
                <a:cxn ang="T12">
                  <a:pos x="T4" y="T5"/>
                </a:cxn>
                <a:cxn ang="T13">
                  <a:pos x="T6" y="T7"/>
                </a:cxn>
                <a:cxn ang="T14">
                  <a:pos x="T8" y="T9"/>
                </a:cxn>
              </a:cxnLst>
              <a:rect l="T15" t="T16" r="T17" b="T18"/>
              <a:pathLst>
                <a:path w="116" h="29">
                  <a:moveTo>
                    <a:pt x="0" y="12"/>
                  </a:moveTo>
                  <a:lnTo>
                    <a:pt x="26" y="29"/>
                  </a:lnTo>
                  <a:lnTo>
                    <a:pt x="116" y="12"/>
                  </a:lnTo>
                  <a:lnTo>
                    <a:pt x="31" y="0"/>
                  </a:lnTo>
                  <a:lnTo>
                    <a:pt x="0" y="1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55" name="Freeform 270">
              <a:extLst>
                <a:ext uri="{FF2B5EF4-FFF2-40B4-BE49-F238E27FC236}">
                  <a16:creationId xmlns:a16="http://schemas.microsoft.com/office/drawing/2014/main" id="{764B32FC-6376-4B00-A29B-1896FE81C426}"/>
                </a:ext>
              </a:extLst>
            </p:cNvPr>
            <p:cNvSpPr>
              <a:spLocks/>
            </p:cNvSpPr>
            <p:nvPr/>
          </p:nvSpPr>
          <p:spPr bwMode="auto">
            <a:xfrm>
              <a:off x="6260952" y="2120299"/>
              <a:ext cx="97714" cy="79559"/>
            </a:xfrm>
            <a:custGeom>
              <a:avLst/>
              <a:gdLst>
                <a:gd name="T0" fmla="*/ 0 w 204"/>
                <a:gd name="T1" fmla="*/ 1 h 172"/>
                <a:gd name="T2" fmla="*/ 0 w 204"/>
                <a:gd name="T3" fmla="*/ 3 h 172"/>
                <a:gd name="T4" fmla="*/ 1 w 204"/>
                <a:gd name="T5" fmla="*/ 3 h 172"/>
                <a:gd name="T6" fmla="*/ 1 w 204"/>
                <a:gd name="T7" fmla="*/ 4 h 172"/>
                <a:gd name="T8" fmla="*/ 1 w 204"/>
                <a:gd name="T9" fmla="*/ 4 h 172"/>
                <a:gd name="T10" fmla="*/ 2 w 204"/>
                <a:gd name="T11" fmla="*/ 3 h 172"/>
                <a:gd name="T12" fmla="*/ 1 w 204"/>
                <a:gd name="T13" fmla="*/ 3 h 172"/>
                <a:gd name="T14" fmla="*/ 3 w 204"/>
                <a:gd name="T15" fmla="*/ 3 h 172"/>
                <a:gd name="T16" fmla="*/ 5 w 204"/>
                <a:gd name="T17" fmla="*/ 0 h 172"/>
                <a:gd name="T18" fmla="*/ 0 w 204"/>
                <a:gd name="T19" fmla="*/ 0 h 172"/>
                <a:gd name="T20" fmla="*/ 1 w 204"/>
                <a:gd name="T21" fmla="*/ 1 h 172"/>
                <a:gd name="T22" fmla="*/ 0 w 204"/>
                <a:gd name="T23" fmla="*/ 1 h 1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4"/>
                <a:gd name="T37" fmla="*/ 0 h 172"/>
                <a:gd name="T38" fmla="*/ 204 w 204"/>
                <a:gd name="T39" fmla="*/ 172 h 1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4" h="172">
                  <a:moveTo>
                    <a:pt x="0" y="30"/>
                  </a:moveTo>
                  <a:lnTo>
                    <a:pt x="3" y="107"/>
                  </a:lnTo>
                  <a:lnTo>
                    <a:pt x="28" y="123"/>
                  </a:lnTo>
                  <a:lnTo>
                    <a:pt x="21" y="168"/>
                  </a:lnTo>
                  <a:lnTo>
                    <a:pt x="48" y="172"/>
                  </a:lnTo>
                  <a:lnTo>
                    <a:pt x="81" y="134"/>
                  </a:lnTo>
                  <a:lnTo>
                    <a:pt x="48" y="107"/>
                  </a:lnTo>
                  <a:lnTo>
                    <a:pt x="131" y="107"/>
                  </a:lnTo>
                  <a:lnTo>
                    <a:pt x="204" y="12"/>
                  </a:lnTo>
                  <a:lnTo>
                    <a:pt x="15" y="0"/>
                  </a:lnTo>
                  <a:lnTo>
                    <a:pt x="38" y="31"/>
                  </a:lnTo>
                  <a:lnTo>
                    <a:pt x="0" y="3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56" name="Freeform 271">
              <a:extLst>
                <a:ext uri="{FF2B5EF4-FFF2-40B4-BE49-F238E27FC236}">
                  <a16:creationId xmlns:a16="http://schemas.microsoft.com/office/drawing/2014/main" id="{32651CED-375A-4875-B98C-606ADFF9D6D2}"/>
                </a:ext>
              </a:extLst>
            </p:cNvPr>
            <p:cNvSpPr>
              <a:spLocks/>
            </p:cNvSpPr>
            <p:nvPr/>
          </p:nvSpPr>
          <p:spPr bwMode="auto">
            <a:xfrm>
              <a:off x="6326656" y="1720913"/>
              <a:ext cx="562698" cy="315053"/>
            </a:xfrm>
            <a:custGeom>
              <a:avLst/>
              <a:gdLst>
                <a:gd name="T0" fmla="*/ 1 w 1173"/>
                <a:gd name="T1" fmla="*/ 4 h 695"/>
                <a:gd name="T2" fmla="*/ 3 w 1173"/>
                <a:gd name="T3" fmla="*/ 5 h 695"/>
                <a:gd name="T4" fmla="*/ 7 w 1173"/>
                <a:gd name="T5" fmla="*/ 5 h 695"/>
                <a:gd name="T6" fmla="*/ 6 w 1173"/>
                <a:gd name="T7" fmla="*/ 5 h 695"/>
                <a:gd name="T8" fmla="*/ 5 w 1173"/>
                <a:gd name="T9" fmla="*/ 6 h 695"/>
                <a:gd name="T10" fmla="*/ 7 w 1173"/>
                <a:gd name="T11" fmla="*/ 6 h 695"/>
                <a:gd name="T12" fmla="*/ 11 w 1173"/>
                <a:gd name="T13" fmla="*/ 5 h 695"/>
                <a:gd name="T14" fmla="*/ 15 w 1173"/>
                <a:gd name="T15" fmla="*/ 5 h 695"/>
                <a:gd name="T16" fmla="*/ 11 w 1173"/>
                <a:gd name="T17" fmla="*/ 8 h 695"/>
                <a:gd name="T18" fmla="*/ 5 w 1173"/>
                <a:gd name="T19" fmla="*/ 7 h 695"/>
                <a:gd name="T20" fmla="*/ 5 w 1173"/>
                <a:gd name="T21" fmla="*/ 8 h 695"/>
                <a:gd name="T22" fmla="*/ 9 w 1173"/>
                <a:gd name="T23" fmla="*/ 10 h 695"/>
                <a:gd name="T24" fmla="*/ 6 w 1173"/>
                <a:gd name="T25" fmla="*/ 10 h 695"/>
                <a:gd name="T26" fmla="*/ 5 w 1173"/>
                <a:gd name="T27" fmla="*/ 11 h 695"/>
                <a:gd name="T28" fmla="*/ 7 w 1173"/>
                <a:gd name="T29" fmla="*/ 11 h 695"/>
                <a:gd name="T30" fmla="*/ 5 w 1173"/>
                <a:gd name="T31" fmla="*/ 12 h 695"/>
                <a:gd name="T32" fmla="*/ 6 w 1173"/>
                <a:gd name="T33" fmla="*/ 13 h 695"/>
                <a:gd name="T34" fmla="*/ 7 w 1173"/>
                <a:gd name="T35" fmla="*/ 14 h 695"/>
                <a:gd name="T36" fmla="*/ 5 w 1173"/>
                <a:gd name="T37" fmla="*/ 14 h 695"/>
                <a:gd name="T38" fmla="*/ 3 w 1173"/>
                <a:gd name="T39" fmla="*/ 15 h 695"/>
                <a:gd name="T40" fmla="*/ 6 w 1173"/>
                <a:gd name="T41" fmla="*/ 16 h 695"/>
                <a:gd name="T42" fmla="*/ 7 w 1173"/>
                <a:gd name="T43" fmla="*/ 15 h 695"/>
                <a:gd name="T44" fmla="*/ 9 w 1173"/>
                <a:gd name="T45" fmla="*/ 15 h 695"/>
                <a:gd name="T46" fmla="*/ 10 w 1173"/>
                <a:gd name="T47" fmla="*/ 16 h 695"/>
                <a:gd name="T48" fmla="*/ 11 w 1173"/>
                <a:gd name="T49" fmla="*/ 15 h 695"/>
                <a:gd name="T50" fmla="*/ 12 w 1173"/>
                <a:gd name="T51" fmla="*/ 14 h 695"/>
                <a:gd name="T52" fmla="*/ 14 w 1173"/>
                <a:gd name="T53" fmla="*/ 12 h 695"/>
                <a:gd name="T54" fmla="*/ 15 w 1173"/>
                <a:gd name="T55" fmla="*/ 11 h 695"/>
                <a:gd name="T56" fmla="*/ 15 w 1173"/>
                <a:gd name="T57" fmla="*/ 10 h 695"/>
                <a:gd name="T58" fmla="*/ 13 w 1173"/>
                <a:gd name="T59" fmla="*/ 10 h 695"/>
                <a:gd name="T60" fmla="*/ 13 w 1173"/>
                <a:gd name="T61" fmla="*/ 9 h 695"/>
                <a:gd name="T62" fmla="*/ 18 w 1173"/>
                <a:gd name="T63" fmla="*/ 8 h 695"/>
                <a:gd name="T64" fmla="*/ 19 w 1173"/>
                <a:gd name="T65" fmla="*/ 7 h 695"/>
                <a:gd name="T66" fmla="*/ 24 w 1173"/>
                <a:gd name="T67" fmla="*/ 4 h 695"/>
                <a:gd name="T68" fmla="*/ 20 w 1173"/>
                <a:gd name="T69" fmla="*/ 4 h 695"/>
                <a:gd name="T70" fmla="*/ 27 w 1173"/>
                <a:gd name="T71" fmla="*/ 3 h 695"/>
                <a:gd name="T72" fmla="*/ 25 w 1173"/>
                <a:gd name="T73" fmla="*/ 1 h 695"/>
                <a:gd name="T74" fmla="*/ 16 w 1173"/>
                <a:gd name="T75" fmla="*/ 0 h 695"/>
                <a:gd name="T76" fmla="*/ 15 w 1173"/>
                <a:gd name="T77" fmla="*/ 0 h 695"/>
                <a:gd name="T78" fmla="*/ 13 w 1173"/>
                <a:gd name="T79" fmla="*/ 2 h 695"/>
                <a:gd name="T80" fmla="*/ 10 w 1173"/>
                <a:gd name="T81" fmla="*/ 1 h 695"/>
                <a:gd name="T82" fmla="*/ 8 w 1173"/>
                <a:gd name="T83" fmla="*/ 1 h 695"/>
                <a:gd name="T84" fmla="*/ 9 w 1173"/>
                <a:gd name="T85" fmla="*/ 3 h 695"/>
                <a:gd name="T86" fmla="*/ 6 w 1173"/>
                <a:gd name="T87" fmla="*/ 3 h 69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73"/>
                <a:gd name="T133" fmla="*/ 0 h 695"/>
                <a:gd name="T134" fmla="*/ 1173 w 1173"/>
                <a:gd name="T135" fmla="*/ 695 h 69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73" h="695">
                  <a:moveTo>
                    <a:pt x="0" y="165"/>
                  </a:moveTo>
                  <a:lnTo>
                    <a:pt x="104" y="165"/>
                  </a:lnTo>
                  <a:lnTo>
                    <a:pt x="67" y="189"/>
                  </a:lnTo>
                  <a:lnTo>
                    <a:pt x="211" y="170"/>
                  </a:lnTo>
                  <a:lnTo>
                    <a:pt x="87" y="189"/>
                  </a:lnTo>
                  <a:lnTo>
                    <a:pt x="126" y="201"/>
                  </a:lnTo>
                  <a:lnTo>
                    <a:pt x="84" y="204"/>
                  </a:lnTo>
                  <a:lnTo>
                    <a:pt x="102" y="223"/>
                  </a:lnTo>
                  <a:lnTo>
                    <a:pt x="287" y="195"/>
                  </a:lnTo>
                  <a:lnTo>
                    <a:pt x="104" y="238"/>
                  </a:lnTo>
                  <a:lnTo>
                    <a:pt x="183" y="272"/>
                  </a:lnTo>
                  <a:lnTo>
                    <a:pt x="255" y="222"/>
                  </a:lnTo>
                  <a:lnTo>
                    <a:pt x="379" y="214"/>
                  </a:lnTo>
                  <a:lnTo>
                    <a:pt x="249" y="232"/>
                  </a:lnTo>
                  <a:lnTo>
                    <a:pt x="219" y="272"/>
                  </a:lnTo>
                  <a:lnTo>
                    <a:pt x="294" y="276"/>
                  </a:lnTo>
                  <a:lnTo>
                    <a:pt x="379" y="237"/>
                  </a:lnTo>
                  <a:lnTo>
                    <a:pt x="322" y="273"/>
                  </a:lnTo>
                  <a:lnTo>
                    <a:pt x="379" y="273"/>
                  </a:lnTo>
                  <a:lnTo>
                    <a:pt x="467" y="246"/>
                  </a:lnTo>
                  <a:lnTo>
                    <a:pt x="456" y="205"/>
                  </a:lnTo>
                  <a:lnTo>
                    <a:pt x="551" y="176"/>
                  </a:lnTo>
                  <a:lnTo>
                    <a:pt x="481" y="241"/>
                  </a:lnTo>
                  <a:lnTo>
                    <a:pt x="631" y="228"/>
                  </a:lnTo>
                  <a:lnTo>
                    <a:pt x="328" y="293"/>
                  </a:lnTo>
                  <a:lnTo>
                    <a:pt x="396" y="360"/>
                  </a:lnTo>
                  <a:lnTo>
                    <a:pt x="458" y="360"/>
                  </a:lnTo>
                  <a:lnTo>
                    <a:pt x="427" y="373"/>
                  </a:lnTo>
                  <a:lnTo>
                    <a:pt x="307" y="304"/>
                  </a:lnTo>
                  <a:lnTo>
                    <a:pt x="209" y="293"/>
                  </a:lnTo>
                  <a:lnTo>
                    <a:pt x="207" y="322"/>
                  </a:lnTo>
                  <a:lnTo>
                    <a:pt x="253" y="337"/>
                  </a:lnTo>
                  <a:lnTo>
                    <a:pt x="208" y="346"/>
                  </a:lnTo>
                  <a:lnTo>
                    <a:pt x="328" y="423"/>
                  </a:lnTo>
                  <a:lnTo>
                    <a:pt x="279" y="426"/>
                  </a:lnTo>
                  <a:lnTo>
                    <a:pt x="399" y="431"/>
                  </a:lnTo>
                  <a:lnTo>
                    <a:pt x="332" y="448"/>
                  </a:lnTo>
                  <a:lnTo>
                    <a:pt x="368" y="473"/>
                  </a:lnTo>
                  <a:lnTo>
                    <a:pt x="260" y="434"/>
                  </a:lnTo>
                  <a:lnTo>
                    <a:pt x="198" y="450"/>
                  </a:lnTo>
                  <a:lnTo>
                    <a:pt x="172" y="512"/>
                  </a:lnTo>
                  <a:lnTo>
                    <a:pt x="235" y="491"/>
                  </a:lnTo>
                  <a:lnTo>
                    <a:pt x="222" y="514"/>
                  </a:lnTo>
                  <a:lnTo>
                    <a:pt x="245" y="514"/>
                  </a:lnTo>
                  <a:lnTo>
                    <a:pt x="283" y="466"/>
                  </a:lnTo>
                  <a:lnTo>
                    <a:pt x="269" y="506"/>
                  </a:lnTo>
                  <a:lnTo>
                    <a:pt x="304" y="511"/>
                  </a:lnTo>
                  <a:lnTo>
                    <a:pt x="239" y="530"/>
                  </a:lnTo>
                  <a:lnTo>
                    <a:pt x="279" y="531"/>
                  </a:lnTo>
                  <a:lnTo>
                    <a:pt x="245" y="542"/>
                  </a:lnTo>
                  <a:lnTo>
                    <a:pt x="273" y="568"/>
                  </a:lnTo>
                  <a:lnTo>
                    <a:pt x="322" y="568"/>
                  </a:lnTo>
                  <a:lnTo>
                    <a:pt x="368" y="521"/>
                  </a:lnTo>
                  <a:lnTo>
                    <a:pt x="287" y="590"/>
                  </a:lnTo>
                  <a:lnTo>
                    <a:pt x="208" y="535"/>
                  </a:lnTo>
                  <a:lnTo>
                    <a:pt x="143" y="545"/>
                  </a:lnTo>
                  <a:lnTo>
                    <a:pt x="199" y="602"/>
                  </a:lnTo>
                  <a:lnTo>
                    <a:pt x="102" y="632"/>
                  </a:lnTo>
                  <a:lnTo>
                    <a:pt x="112" y="673"/>
                  </a:lnTo>
                  <a:lnTo>
                    <a:pt x="129" y="637"/>
                  </a:lnTo>
                  <a:lnTo>
                    <a:pt x="134" y="673"/>
                  </a:lnTo>
                  <a:lnTo>
                    <a:pt x="200" y="656"/>
                  </a:lnTo>
                  <a:lnTo>
                    <a:pt x="249" y="690"/>
                  </a:lnTo>
                  <a:lnTo>
                    <a:pt x="284" y="687"/>
                  </a:lnTo>
                  <a:lnTo>
                    <a:pt x="259" y="660"/>
                  </a:lnTo>
                  <a:lnTo>
                    <a:pt x="328" y="668"/>
                  </a:lnTo>
                  <a:lnTo>
                    <a:pt x="322" y="642"/>
                  </a:lnTo>
                  <a:lnTo>
                    <a:pt x="352" y="673"/>
                  </a:lnTo>
                  <a:lnTo>
                    <a:pt x="371" y="667"/>
                  </a:lnTo>
                  <a:lnTo>
                    <a:pt x="360" y="648"/>
                  </a:lnTo>
                  <a:lnTo>
                    <a:pt x="417" y="667"/>
                  </a:lnTo>
                  <a:lnTo>
                    <a:pt x="418" y="695"/>
                  </a:lnTo>
                  <a:lnTo>
                    <a:pt x="517" y="667"/>
                  </a:lnTo>
                  <a:lnTo>
                    <a:pt x="536" y="627"/>
                  </a:lnTo>
                  <a:lnTo>
                    <a:pt x="489" y="637"/>
                  </a:lnTo>
                  <a:lnTo>
                    <a:pt x="489" y="598"/>
                  </a:lnTo>
                  <a:lnTo>
                    <a:pt x="379" y="596"/>
                  </a:lnTo>
                  <a:lnTo>
                    <a:pt x="526" y="588"/>
                  </a:lnTo>
                  <a:lnTo>
                    <a:pt x="549" y="560"/>
                  </a:lnTo>
                  <a:lnTo>
                    <a:pt x="526" y="526"/>
                  </a:lnTo>
                  <a:lnTo>
                    <a:pt x="610" y="530"/>
                  </a:lnTo>
                  <a:lnTo>
                    <a:pt x="628" y="514"/>
                  </a:lnTo>
                  <a:lnTo>
                    <a:pt x="571" y="506"/>
                  </a:lnTo>
                  <a:lnTo>
                    <a:pt x="647" y="500"/>
                  </a:lnTo>
                  <a:lnTo>
                    <a:pt x="597" y="477"/>
                  </a:lnTo>
                  <a:lnTo>
                    <a:pt x="656" y="462"/>
                  </a:lnTo>
                  <a:lnTo>
                    <a:pt x="653" y="444"/>
                  </a:lnTo>
                  <a:lnTo>
                    <a:pt x="543" y="434"/>
                  </a:lnTo>
                  <a:lnTo>
                    <a:pt x="605" y="418"/>
                  </a:lnTo>
                  <a:lnTo>
                    <a:pt x="541" y="414"/>
                  </a:lnTo>
                  <a:lnTo>
                    <a:pt x="656" y="426"/>
                  </a:lnTo>
                  <a:lnTo>
                    <a:pt x="660" y="407"/>
                  </a:lnTo>
                  <a:lnTo>
                    <a:pt x="541" y="400"/>
                  </a:lnTo>
                  <a:lnTo>
                    <a:pt x="700" y="373"/>
                  </a:lnTo>
                  <a:lnTo>
                    <a:pt x="654" y="349"/>
                  </a:lnTo>
                  <a:lnTo>
                    <a:pt x="774" y="360"/>
                  </a:lnTo>
                  <a:lnTo>
                    <a:pt x="808" y="322"/>
                  </a:lnTo>
                  <a:lnTo>
                    <a:pt x="751" y="319"/>
                  </a:lnTo>
                  <a:lnTo>
                    <a:pt x="825" y="316"/>
                  </a:lnTo>
                  <a:lnTo>
                    <a:pt x="817" y="287"/>
                  </a:lnTo>
                  <a:lnTo>
                    <a:pt x="853" y="293"/>
                  </a:lnTo>
                  <a:lnTo>
                    <a:pt x="1050" y="178"/>
                  </a:lnTo>
                  <a:lnTo>
                    <a:pt x="833" y="220"/>
                  </a:lnTo>
                  <a:lnTo>
                    <a:pt x="952" y="170"/>
                  </a:lnTo>
                  <a:lnTo>
                    <a:pt x="879" y="176"/>
                  </a:lnTo>
                  <a:lnTo>
                    <a:pt x="863" y="153"/>
                  </a:lnTo>
                  <a:lnTo>
                    <a:pt x="998" y="165"/>
                  </a:lnTo>
                  <a:lnTo>
                    <a:pt x="1173" y="107"/>
                  </a:lnTo>
                  <a:lnTo>
                    <a:pt x="1171" y="78"/>
                  </a:lnTo>
                  <a:lnTo>
                    <a:pt x="1099" y="78"/>
                  </a:lnTo>
                  <a:lnTo>
                    <a:pt x="1082" y="28"/>
                  </a:lnTo>
                  <a:lnTo>
                    <a:pt x="879" y="51"/>
                  </a:lnTo>
                  <a:lnTo>
                    <a:pt x="964" y="19"/>
                  </a:lnTo>
                  <a:lnTo>
                    <a:pt x="699" y="0"/>
                  </a:lnTo>
                  <a:lnTo>
                    <a:pt x="677" y="24"/>
                  </a:lnTo>
                  <a:lnTo>
                    <a:pt x="698" y="36"/>
                  </a:lnTo>
                  <a:lnTo>
                    <a:pt x="647" y="13"/>
                  </a:lnTo>
                  <a:lnTo>
                    <a:pt x="528" y="15"/>
                  </a:lnTo>
                  <a:lnTo>
                    <a:pt x="613" y="62"/>
                  </a:lnTo>
                  <a:lnTo>
                    <a:pt x="582" y="78"/>
                  </a:lnTo>
                  <a:lnTo>
                    <a:pt x="541" y="27"/>
                  </a:lnTo>
                  <a:lnTo>
                    <a:pt x="430" y="23"/>
                  </a:lnTo>
                  <a:lnTo>
                    <a:pt x="451" y="44"/>
                  </a:lnTo>
                  <a:lnTo>
                    <a:pt x="369" y="36"/>
                  </a:lnTo>
                  <a:lnTo>
                    <a:pt x="411" y="70"/>
                  </a:lnTo>
                  <a:lnTo>
                    <a:pt x="343" y="50"/>
                  </a:lnTo>
                  <a:lnTo>
                    <a:pt x="366" y="70"/>
                  </a:lnTo>
                  <a:lnTo>
                    <a:pt x="326" y="78"/>
                  </a:lnTo>
                  <a:lnTo>
                    <a:pt x="411" y="123"/>
                  </a:lnTo>
                  <a:lnTo>
                    <a:pt x="227" y="72"/>
                  </a:lnTo>
                  <a:lnTo>
                    <a:pt x="182" y="108"/>
                  </a:lnTo>
                  <a:lnTo>
                    <a:pt x="254" y="126"/>
                  </a:lnTo>
                  <a:lnTo>
                    <a:pt x="134" y="112"/>
                  </a:lnTo>
                  <a:lnTo>
                    <a:pt x="0" y="16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57" name="Freeform 272">
              <a:extLst>
                <a:ext uri="{FF2B5EF4-FFF2-40B4-BE49-F238E27FC236}">
                  <a16:creationId xmlns:a16="http://schemas.microsoft.com/office/drawing/2014/main" id="{359DC3A2-ADCB-404B-8A29-CC9F8FABE7E4}"/>
                </a:ext>
              </a:extLst>
            </p:cNvPr>
            <p:cNvSpPr>
              <a:spLocks/>
            </p:cNvSpPr>
            <p:nvPr/>
          </p:nvSpPr>
          <p:spPr bwMode="auto">
            <a:xfrm>
              <a:off x="6362036" y="2128255"/>
              <a:ext cx="525634" cy="408933"/>
            </a:xfrm>
            <a:custGeom>
              <a:avLst/>
              <a:gdLst>
                <a:gd name="T0" fmla="*/ 0 w 1094"/>
                <a:gd name="T1" fmla="*/ 2 h 902"/>
                <a:gd name="T2" fmla="*/ 3 w 1094"/>
                <a:gd name="T3" fmla="*/ 0 h 902"/>
                <a:gd name="T4" fmla="*/ 3 w 1094"/>
                <a:gd name="T5" fmla="*/ 2 h 902"/>
                <a:gd name="T6" fmla="*/ 4 w 1094"/>
                <a:gd name="T7" fmla="*/ 5 h 902"/>
                <a:gd name="T8" fmla="*/ 5 w 1094"/>
                <a:gd name="T9" fmla="*/ 5 h 902"/>
                <a:gd name="T10" fmla="*/ 4 w 1094"/>
                <a:gd name="T11" fmla="*/ 4 h 902"/>
                <a:gd name="T12" fmla="*/ 4 w 1094"/>
                <a:gd name="T13" fmla="*/ 2 h 902"/>
                <a:gd name="T14" fmla="*/ 4 w 1094"/>
                <a:gd name="T15" fmla="*/ 1 h 902"/>
                <a:gd name="T16" fmla="*/ 4 w 1094"/>
                <a:gd name="T17" fmla="*/ 1 h 902"/>
                <a:gd name="T18" fmla="*/ 7 w 1094"/>
                <a:gd name="T19" fmla="*/ 0 h 902"/>
                <a:gd name="T20" fmla="*/ 8 w 1094"/>
                <a:gd name="T21" fmla="*/ 1 h 902"/>
                <a:gd name="T22" fmla="*/ 8 w 1094"/>
                <a:gd name="T23" fmla="*/ 4 h 902"/>
                <a:gd name="T24" fmla="*/ 10 w 1094"/>
                <a:gd name="T25" fmla="*/ 3 h 902"/>
                <a:gd name="T26" fmla="*/ 13 w 1094"/>
                <a:gd name="T27" fmla="*/ 3 h 902"/>
                <a:gd name="T28" fmla="*/ 13 w 1094"/>
                <a:gd name="T29" fmla="*/ 4 h 902"/>
                <a:gd name="T30" fmla="*/ 14 w 1094"/>
                <a:gd name="T31" fmla="*/ 5 h 902"/>
                <a:gd name="T32" fmla="*/ 15 w 1094"/>
                <a:gd name="T33" fmla="*/ 4 h 902"/>
                <a:gd name="T34" fmla="*/ 17 w 1094"/>
                <a:gd name="T35" fmla="*/ 5 h 902"/>
                <a:gd name="T36" fmla="*/ 17 w 1094"/>
                <a:gd name="T37" fmla="*/ 5 h 902"/>
                <a:gd name="T38" fmla="*/ 18 w 1094"/>
                <a:gd name="T39" fmla="*/ 6 h 902"/>
                <a:gd name="T40" fmla="*/ 19 w 1094"/>
                <a:gd name="T41" fmla="*/ 6 h 902"/>
                <a:gd name="T42" fmla="*/ 19 w 1094"/>
                <a:gd name="T43" fmla="*/ 7 h 902"/>
                <a:gd name="T44" fmla="*/ 19 w 1094"/>
                <a:gd name="T45" fmla="*/ 7 h 902"/>
                <a:gd name="T46" fmla="*/ 19 w 1094"/>
                <a:gd name="T47" fmla="*/ 8 h 902"/>
                <a:gd name="T48" fmla="*/ 19 w 1094"/>
                <a:gd name="T49" fmla="*/ 9 h 902"/>
                <a:gd name="T50" fmla="*/ 19 w 1094"/>
                <a:gd name="T51" fmla="*/ 10 h 902"/>
                <a:gd name="T52" fmla="*/ 23 w 1094"/>
                <a:gd name="T53" fmla="*/ 11 h 902"/>
                <a:gd name="T54" fmla="*/ 24 w 1094"/>
                <a:gd name="T55" fmla="*/ 12 h 902"/>
                <a:gd name="T56" fmla="*/ 25 w 1094"/>
                <a:gd name="T57" fmla="*/ 13 h 902"/>
                <a:gd name="T58" fmla="*/ 25 w 1094"/>
                <a:gd name="T59" fmla="*/ 14 h 902"/>
                <a:gd name="T60" fmla="*/ 25 w 1094"/>
                <a:gd name="T61" fmla="*/ 15 h 902"/>
                <a:gd name="T62" fmla="*/ 23 w 1094"/>
                <a:gd name="T63" fmla="*/ 16 h 902"/>
                <a:gd name="T64" fmla="*/ 19 w 1094"/>
                <a:gd name="T65" fmla="*/ 14 h 902"/>
                <a:gd name="T66" fmla="*/ 20 w 1094"/>
                <a:gd name="T67" fmla="*/ 15 h 902"/>
                <a:gd name="T68" fmla="*/ 21 w 1094"/>
                <a:gd name="T69" fmla="*/ 16 h 902"/>
                <a:gd name="T70" fmla="*/ 22 w 1094"/>
                <a:gd name="T71" fmla="*/ 17 h 902"/>
                <a:gd name="T72" fmla="*/ 23 w 1094"/>
                <a:gd name="T73" fmla="*/ 20 h 902"/>
                <a:gd name="T74" fmla="*/ 21 w 1094"/>
                <a:gd name="T75" fmla="*/ 21 h 902"/>
                <a:gd name="T76" fmla="*/ 16 w 1094"/>
                <a:gd name="T77" fmla="*/ 18 h 902"/>
                <a:gd name="T78" fmla="*/ 15 w 1094"/>
                <a:gd name="T79" fmla="*/ 18 h 902"/>
                <a:gd name="T80" fmla="*/ 14 w 1094"/>
                <a:gd name="T81" fmla="*/ 16 h 902"/>
                <a:gd name="T82" fmla="*/ 13 w 1094"/>
                <a:gd name="T83" fmla="*/ 17 h 902"/>
                <a:gd name="T84" fmla="*/ 11 w 1094"/>
                <a:gd name="T85" fmla="*/ 17 h 902"/>
                <a:gd name="T86" fmla="*/ 15 w 1094"/>
                <a:gd name="T87" fmla="*/ 15 h 902"/>
                <a:gd name="T88" fmla="*/ 16 w 1094"/>
                <a:gd name="T89" fmla="*/ 12 h 902"/>
                <a:gd name="T90" fmla="*/ 13 w 1094"/>
                <a:gd name="T91" fmla="*/ 9 h 902"/>
                <a:gd name="T92" fmla="*/ 12 w 1094"/>
                <a:gd name="T93" fmla="*/ 10 h 902"/>
                <a:gd name="T94" fmla="*/ 13 w 1094"/>
                <a:gd name="T95" fmla="*/ 9 h 902"/>
                <a:gd name="T96" fmla="*/ 11 w 1094"/>
                <a:gd name="T97" fmla="*/ 7 h 902"/>
                <a:gd name="T98" fmla="*/ 10 w 1094"/>
                <a:gd name="T99" fmla="*/ 7 h 902"/>
                <a:gd name="T100" fmla="*/ 8 w 1094"/>
                <a:gd name="T101" fmla="*/ 8 h 902"/>
                <a:gd name="T102" fmla="*/ 1 w 1094"/>
                <a:gd name="T103" fmla="*/ 5 h 902"/>
                <a:gd name="T104" fmla="*/ 0 w 1094"/>
                <a:gd name="T105" fmla="*/ 5 h 90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94"/>
                <a:gd name="T160" fmla="*/ 0 h 902"/>
                <a:gd name="T161" fmla="*/ 1094 w 1094"/>
                <a:gd name="T162" fmla="*/ 902 h 90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94" h="902">
                  <a:moveTo>
                    <a:pt x="0" y="202"/>
                  </a:moveTo>
                  <a:lnTo>
                    <a:pt x="9" y="103"/>
                  </a:lnTo>
                  <a:lnTo>
                    <a:pt x="54" y="31"/>
                  </a:lnTo>
                  <a:lnTo>
                    <a:pt x="130" y="0"/>
                  </a:lnTo>
                  <a:lnTo>
                    <a:pt x="191" y="14"/>
                  </a:lnTo>
                  <a:lnTo>
                    <a:pt x="125" y="103"/>
                  </a:lnTo>
                  <a:lnTo>
                    <a:pt x="144" y="158"/>
                  </a:lnTo>
                  <a:lnTo>
                    <a:pt x="191" y="212"/>
                  </a:lnTo>
                  <a:lnTo>
                    <a:pt x="130" y="231"/>
                  </a:lnTo>
                  <a:lnTo>
                    <a:pt x="195" y="230"/>
                  </a:lnTo>
                  <a:lnTo>
                    <a:pt x="204" y="184"/>
                  </a:lnTo>
                  <a:lnTo>
                    <a:pt x="155" y="156"/>
                  </a:lnTo>
                  <a:lnTo>
                    <a:pt x="195" y="123"/>
                  </a:lnTo>
                  <a:lnTo>
                    <a:pt x="166" y="78"/>
                  </a:lnTo>
                  <a:lnTo>
                    <a:pt x="229" y="89"/>
                  </a:lnTo>
                  <a:lnTo>
                    <a:pt x="170" y="68"/>
                  </a:lnTo>
                  <a:lnTo>
                    <a:pt x="236" y="73"/>
                  </a:lnTo>
                  <a:lnTo>
                    <a:pt x="190" y="42"/>
                  </a:lnTo>
                  <a:lnTo>
                    <a:pt x="242" y="43"/>
                  </a:lnTo>
                  <a:lnTo>
                    <a:pt x="279" y="14"/>
                  </a:lnTo>
                  <a:lnTo>
                    <a:pt x="324" y="11"/>
                  </a:lnTo>
                  <a:lnTo>
                    <a:pt x="326" y="51"/>
                  </a:lnTo>
                  <a:lnTo>
                    <a:pt x="358" y="68"/>
                  </a:lnTo>
                  <a:lnTo>
                    <a:pt x="348" y="158"/>
                  </a:lnTo>
                  <a:lnTo>
                    <a:pt x="392" y="115"/>
                  </a:lnTo>
                  <a:lnTo>
                    <a:pt x="414" y="134"/>
                  </a:lnTo>
                  <a:lnTo>
                    <a:pt x="476" y="91"/>
                  </a:lnTo>
                  <a:lnTo>
                    <a:pt x="564" y="115"/>
                  </a:lnTo>
                  <a:lnTo>
                    <a:pt x="603" y="158"/>
                  </a:lnTo>
                  <a:lnTo>
                    <a:pt x="575" y="184"/>
                  </a:lnTo>
                  <a:lnTo>
                    <a:pt x="630" y="173"/>
                  </a:lnTo>
                  <a:lnTo>
                    <a:pt x="614" y="199"/>
                  </a:lnTo>
                  <a:lnTo>
                    <a:pt x="646" y="212"/>
                  </a:lnTo>
                  <a:lnTo>
                    <a:pt x="671" y="180"/>
                  </a:lnTo>
                  <a:lnTo>
                    <a:pt x="711" y="196"/>
                  </a:lnTo>
                  <a:lnTo>
                    <a:pt x="724" y="222"/>
                  </a:lnTo>
                  <a:lnTo>
                    <a:pt x="690" y="230"/>
                  </a:lnTo>
                  <a:lnTo>
                    <a:pt x="742" y="230"/>
                  </a:lnTo>
                  <a:lnTo>
                    <a:pt x="733" y="265"/>
                  </a:lnTo>
                  <a:lnTo>
                    <a:pt x="772" y="246"/>
                  </a:lnTo>
                  <a:lnTo>
                    <a:pt x="748" y="276"/>
                  </a:lnTo>
                  <a:lnTo>
                    <a:pt x="826" y="268"/>
                  </a:lnTo>
                  <a:lnTo>
                    <a:pt x="782" y="299"/>
                  </a:lnTo>
                  <a:lnTo>
                    <a:pt x="820" y="299"/>
                  </a:lnTo>
                  <a:lnTo>
                    <a:pt x="804" y="321"/>
                  </a:lnTo>
                  <a:lnTo>
                    <a:pt x="838" y="291"/>
                  </a:lnTo>
                  <a:lnTo>
                    <a:pt x="874" y="322"/>
                  </a:lnTo>
                  <a:lnTo>
                    <a:pt x="810" y="348"/>
                  </a:lnTo>
                  <a:lnTo>
                    <a:pt x="900" y="371"/>
                  </a:lnTo>
                  <a:lnTo>
                    <a:pt x="825" y="379"/>
                  </a:lnTo>
                  <a:lnTo>
                    <a:pt x="853" y="391"/>
                  </a:lnTo>
                  <a:lnTo>
                    <a:pt x="829" y="419"/>
                  </a:lnTo>
                  <a:lnTo>
                    <a:pt x="921" y="473"/>
                  </a:lnTo>
                  <a:lnTo>
                    <a:pt x="968" y="464"/>
                  </a:lnTo>
                  <a:lnTo>
                    <a:pt x="986" y="529"/>
                  </a:lnTo>
                  <a:lnTo>
                    <a:pt x="1031" y="523"/>
                  </a:lnTo>
                  <a:lnTo>
                    <a:pt x="1029" y="551"/>
                  </a:lnTo>
                  <a:lnTo>
                    <a:pt x="1094" y="565"/>
                  </a:lnTo>
                  <a:lnTo>
                    <a:pt x="1086" y="599"/>
                  </a:lnTo>
                  <a:lnTo>
                    <a:pt x="1053" y="594"/>
                  </a:lnTo>
                  <a:lnTo>
                    <a:pt x="1068" y="614"/>
                  </a:lnTo>
                  <a:lnTo>
                    <a:pt x="1052" y="647"/>
                  </a:lnTo>
                  <a:lnTo>
                    <a:pt x="1020" y="632"/>
                  </a:lnTo>
                  <a:lnTo>
                    <a:pt x="1013" y="697"/>
                  </a:lnTo>
                  <a:lnTo>
                    <a:pt x="888" y="578"/>
                  </a:lnTo>
                  <a:lnTo>
                    <a:pt x="842" y="588"/>
                  </a:lnTo>
                  <a:lnTo>
                    <a:pt x="874" y="618"/>
                  </a:lnTo>
                  <a:lnTo>
                    <a:pt x="849" y="647"/>
                  </a:lnTo>
                  <a:lnTo>
                    <a:pt x="868" y="645"/>
                  </a:lnTo>
                  <a:lnTo>
                    <a:pt x="895" y="703"/>
                  </a:lnTo>
                  <a:lnTo>
                    <a:pt x="956" y="717"/>
                  </a:lnTo>
                  <a:lnTo>
                    <a:pt x="950" y="751"/>
                  </a:lnTo>
                  <a:lnTo>
                    <a:pt x="983" y="778"/>
                  </a:lnTo>
                  <a:lnTo>
                    <a:pt x="969" y="858"/>
                  </a:lnTo>
                  <a:lnTo>
                    <a:pt x="810" y="775"/>
                  </a:lnTo>
                  <a:lnTo>
                    <a:pt x="916" y="902"/>
                  </a:lnTo>
                  <a:lnTo>
                    <a:pt x="719" y="832"/>
                  </a:lnTo>
                  <a:lnTo>
                    <a:pt x="691" y="789"/>
                  </a:lnTo>
                  <a:lnTo>
                    <a:pt x="718" y="785"/>
                  </a:lnTo>
                  <a:lnTo>
                    <a:pt x="654" y="762"/>
                  </a:lnTo>
                  <a:lnTo>
                    <a:pt x="635" y="713"/>
                  </a:lnTo>
                  <a:lnTo>
                    <a:pt x="584" y="697"/>
                  </a:lnTo>
                  <a:lnTo>
                    <a:pt x="581" y="729"/>
                  </a:lnTo>
                  <a:lnTo>
                    <a:pt x="553" y="713"/>
                  </a:lnTo>
                  <a:lnTo>
                    <a:pt x="512" y="744"/>
                  </a:lnTo>
                  <a:lnTo>
                    <a:pt x="457" y="713"/>
                  </a:lnTo>
                  <a:lnTo>
                    <a:pt x="483" y="657"/>
                  </a:lnTo>
                  <a:lnTo>
                    <a:pt x="630" y="657"/>
                  </a:lnTo>
                  <a:lnTo>
                    <a:pt x="594" y="602"/>
                  </a:lnTo>
                  <a:lnTo>
                    <a:pt x="677" y="523"/>
                  </a:lnTo>
                  <a:lnTo>
                    <a:pt x="619" y="417"/>
                  </a:lnTo>
                  <a:lnTo>
                    <a:pt x="578" y="407"/>
                  </a:lnTo>
                  <a:lnTo>
                    <a:pt x="602" y="391"/>
                  </a:lnTo>
                  <a:lnTo>
                    <a:pt x="513" y="418"/>
                  </a:lnTo>
                  <a:lnTo>
                    <a:pt x="512" y="388"/>
                  </a:lnTo>
                  <a:lnTo>
                    <a:pt x="544" y="371"/>
                  </a:lnTo>
                  <a:lnTo>
                    <a:pt x="477" y="329"/>
                  </a:lnTo>
                  <a:lnTo>
                    <a:pt x="476" y="298"/>
                  </a:lnTo>
                  <a:lnTo>
                    <a:pt x="412" y="280"/>
                  </a:lnTo>
                  <a:lnTo>
                    <a:pt x="428" y="325"/>
                  </a:lnTo>
                  <a:lnTo>
                    <a:pt x="321" y="308"/>
                  </a:lnTo>
                  <a:lnTo>
                    <a:pt x="350" y="334"/>
                  </a:lnTo>
                  <a:lnTo>
                    <a:pt x="71" y="289"/>
                  </a:lnTo>
                  <a:lnTo>
                    <a:pt x="22" y="230"/>
                  </a:lnTo>
                  <a:lnTo>
                    <a:pt x="111" y="233"/>
                  </a:lnTo>
                  <a:lnTo>
                    <a:pt x="0" y="20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58" name="Freeform 273">
              <a:extLst>
                <a:ext uri="{FF2B5EF4-FFF2-40B4-BE49-F238E27FC236}">
                  <a16:creationId xmlns:a16="http://schemas.microsoft.com/office/drawing/2014/main" id="{445EDB83-37AB-414C-801C-898DED8607ED}"/>
                </a:ext>
              </a:extLst>
            </p:cNvPr>
            <p:cNvSpPr>
              <a:spLocks/>
            </p:cNvSpPr>
            <p:nvPr/>
          </p:nvSpPr>
          <p:spPr bwMode="auto">
            <a:xfrm>
              <a:off x="6415947" y="2409893"/>
              <a:ext cx="121300" cy="89106"/>
            </a:xfrm>
            <a:custGeom>
              <a:avLst/>
              <a:gdLst>
                <a:gd name="T0" fmla="*/ 0 w 254"/>
                <a:gd name="T1" fmla="*/ 4 h 197"/>
                <a:gd name="T2" fmla="*/ 1 w 254"/>
                <a:gd name="T3" fmla="*/ 3 h 197"/>
                <a:gd name="T4" fmla="*/ 1 w 254"/>
                <a:gd name="T5" fmla="*/ 0 h 197"/>
                <a:gd name="T6" fmla="*/ 2 w 254"/>
                <a:gd name="T7" fmla="*/ 1 h 197"/>
                <a:gd name="T8" fmla="*/ 3 w 254"/>
                <a:gd name="T9" fmla="*/ 1 h 197"/>
                <a:gd name="T10" fmla="*/ 6 w 254"/>
                <a:gd name="T11" fmla="*/ 3 h 197"/>
                <a:gd name="T12" fmla="*/ 5 w 254"/>
                <a:gd name="T13" fmla="*/ 4 h 197"/>
                <a:gd name="T14" fmla="*/ 3 w 254"/>
                <a:gd name="T15" fmla="*/ 3 h 197"/>
                <a:gd name="T16" fmla="*/ 2 w 254"/>
                <a:gd name="T17" fmla="*/ 5 h 197"/>
                <a:gd name="T18" fmla="*/ 1 w 254"/>
                <a:gd name="T19" fmla="*/ 3 h 197"/>
                <a:gd name="T20" fmla="*/ 0 w 254"/>
                <a:gd name="T21" fmla="*/ 4 h 1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4"/>
                <a:gd name="T34" fmla="*/ 0 h 197"/>
                <a:gd name="T35" fmla="*/ 254 w 254"/>
                <a:gd name="T36" fmla="*/ 197 h 1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4" h="197">
                  <a:moveTo>
                    <a:pt x="0" y="161"/>
                  </a:moveTo>
                  <a:lnTo>
                    <a:pt x="36" y="123"/>
                  </a:lnTo>
                  <a:lnTo>
                    <a:pt x="59" y="0"/>
                  </a:lnTo>
                  <a:lnTo>
                    <a:pt x="80" y="45"/>
                  </a:lnTo>
                  <a:lnTo>
                    <a:pt x="140" y="55"/>
                  </a:lnTo>
                  <a:lnTo>
                    <a:pt x="254" y="145"/>
                  </a:lnTo>
                  <a:lnTo>
                    <a:pt x="239" y="176"/>
                  </a:lnTo>
                  <a:lnTo>
                    <a:pt x="136" y="134"/>
                  </a:lnTo>
                  <a:lnTo>
                    <a:pt x="73" y="197"/>
                  </a:lnTo>
                  <a:lnTo>
                    <a:pt x="57" y="145"/>
                  </a:lnTo>
                  <a:lnTo>
                    <a:pt x="0" y="16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59" name="Freeform 274">
              <a:extLst>
                <a:ext uri="{FF2B5EF4-FFF2-40B4-BE49-F238E27FC236}">
                  <a16:creationId xmlns:a16="http://schemas.microsoft.com/office/drawing/2014/main" id="{E91FBD37-1E4B-48FA-904C-AEFF93F4CAC3}"/>
                </a:ext>
              </a:extLst>
            </p:cNvPr>
            <p:cNvSpPr>
              <a:spLocks/>
            </p:cNvSpPr>
            <p:nvPr/>
          </p:nvSpPr>
          <p:spPr bwMode="auto">
            <a:xfrm>
              <a:off x="6926418" y="2829964"/>
              <a:ext cx="121300" cy="132068"/>
            </a:xfrm>
            <a:custGeom>
              <a:avLst/>
              <a:gdLst>
                <a:gd name="T0" fmla="*/ 0 w 255"/>
                <a:gd name="T1" fmla="*/ 6 h 286"/>
                <a:gd name="T2" fmla="*/ 2 w 255"/>
                <a:gd name="T3" fmla="*/ 0 h 286"/>
                <a:gd name="T4" fmla="*/ 3 w 255"/>
                <a:gd name="T5" fmla="*/ 0 h 286"/>
                <a:gd name="T6" fmla="*/ 2 w 255"/>
                <a:gd name="T7" fmla="*/ 3 h 286"/>
                <a:gd name="T8" fmla="*/ 3 w 255"/>
                <a:gd name="T9" fmla="*/ 2 h 286"/>
                <a:gd name="T10" fmla="*/ 3 w 255"/>
                <a:gd name="T11" fmla="*/ 3 h 286"/>
                <a:gd name="T12" fmla="*/ 5 w 255"/>
                <a:gd name="T13" fmla="*/ 3 h 286"/>
                <a:gd name="T14" fmla="*/ 5 w 255"/>
                <a:gd name="T15" fmla="*/ 4 h 286"/>
                <a:gd name="T16" fmla="*/ 5 w 255"/>
                <a:gd name="T17" fmla="*/ 4 h 286"/>
                <a:gd name="T18" fmla="*/ 5 w 255"/>
                <a:gd name="T19" fmla="*/ 6 h 286"/>
                <a:gd name="T20" fmla="*/ 6 w 255"/>
                <a:gd name="T21" fmla="*/ 5 h 286"/>
                <a:gd name="T22" fmla="*/ 6 w 255"/>
                <a:gd name="T23" fmla="*/ 6 h 286"/>
                <a:gd name="T24" fmla="*/ 5 w 255"/>
                <a:gd name="T25" fmla="*/ 7 h 286"/>
                <a:gd name="T26" fmla="*/ 5 w 255"/>
                <a:gd name="T27" fmla="*/ 6 h 286"/>
                <a:gd name="T28" fmla="*/ 5 w 255"/>
                <a:gd name="T29" fmla="*/ 7 h 286"/>
                <a:gd name="T30" fmla="*/ 5 w 255"/>
                <a:gd name="T31" fmla="*/ 5 h 286"/>
                <a:gd name="T32" fmla="*/ 3 w 255"/>
                <a:gd name="T33" fmla="*/ 7 h 286"/>
                <a:gd name="T34" fmla="*/ 4 w 255"/>
                <a:gd name="T35" fmla="*/ 6 h 286"/>
                <a:gd name="T36" fmla="*/ 3 w 255"/>
                <a:gd name="T37" fmla="*/ 6 h 286"/>
                <a:gd name="T38" fmla="*/ 3 w 255"/>
                <a:gd name="T39" fmla="*/ 5 h 286"/>
                <a:gd name="T40" fmla="*/ 0 w 255"/>
                <a:gd name="T41" fmla="*/ 6 h 2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55"/>
                <a:gd name="T64" fmla="*/ 0 h 286"/>
                <a:gd name="T65" fmla="*/ 255 w 255"/>
                <a:gd name="T66" fmla="*/ 286 h 2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55" h="286">
                  <a:moveTo>
                    <a:pt x="0" y="223"/>
                  </a:moveTo>
                  <a:lnTo>
                    <a:pt x="106" y="15"/>
                  </a:lnTo>
                  <a:lnTo>
                    <a:pt x="146" y="0"/>
                  </a:lnTo>
                  <a:lnTo>
                    <a:pt x="97" y="112"/>
                  </a:lnTo>
                  <a:lnTo>
                    <a:pt x="130" y="87"/>
                  </a:lnTo>
                  <a:lnTo>
                    <a:pt x="152" y="135"/>
                  </a:lnTo>
                  <a:lnTo>
                    <a:pt x="219" y="135"/>
                  </a:lnTo>
                  <a:lnTo>
                    <a:pt x="205" y="177"/>
                  </a:lnTo>
                  <a:lnTo>
                    <a:pt x="240" y="173"/>
                  </a:lnTo>
                  <a:lnTo>
                    <a:pt x="214" y="219"/>
                  </a:lnTo>
                  <a:lnTo>
                    <a:pt x="248" y="194"/>
                  </a:lnTo>
                  <a:lnTo>
                    <a:pt x="255" y="237"/>
                  </a:lnTo>
                  <a:lnTo>
                    <a:pt x="222" y="286"/>
                  </a:lnTo>
                  <a:lnTo>
                    <a:pt x="219" y="250"/>
                  </a:lnTo>
                  <a:lnTo>
                    <a:pt x="204" y="269"/>
                  </a:lnTo>
                  <a:lnTo>
                    <a:pt x="204" y="214"/>
                  </a:lnTo>
                  <a:lnTo>
                    <a:pt x="140" y="269"/>
                  </a:lnTo>
                  <a:lnTo>
                    <a:pt x="178" y="233"/>
                  </a:lnTo>
                  <a:lnTo>
                    <a:pt x="123" y="237"/>
                  </a:lnTo>
                  <a:lnTo>
                    <a:pt x="138" y="217"/>
                  </a:lnTo>
                  <a:lnTo>
                    <a:pt x="0" y="22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60" name="Freeform 275">
              <a:extLst>
                <a:ext uri="{FF2B5EF4-FFF2-40B4-BE49-F238E27FC236}">
                  <a16:creationId xmlns:a16="http://schemas.microsoft.com/office/drawing/2014/main" id="{02C1BEC4-40EA-4577-9B07-A30870BBA01D}"/>
                </a:ext>
              </a:extLst>
            </p:cNvPr>
            <p:cNvSpPr>
              <a:spLocks/>
            </p:cNvSpPr>
            <p:nvPr/>
          </p:nvSpPr>
          <p:spPr bwMode="auto">
            <a:xfrm>
              <a:off x="6629907" y="4316124"/>
              <a:ext cx="151625" cy="838551"/>
            </a:xfrm>
            <a:custGeom>
              <a:avLst/>
              <a:gdLst>
                <a:gd name="T0" fmla="*/ 0 w 317"/>
                <a:gd name="T1" fmla="*/ 33 h 1850"/>
                <a:gd name="T2" fmla="*/ 1 w 317"/>
                <a:gd name="T3" fmla="*/ 32 h 1850"/>
                <a:gd name="T4" fmla="*/ 1 w 317"/>
                <a:gd name="T5" fmla="*/ 33 h 1850"/>
                <a:gd name="T6" fmla="*/ 3 w 317"/>
                <a:gd name="T7" fmla="*/ 31 h 1850"/>
                <a:gd name="T8" fmla="*/ 2 w 317"/>
                <a:gd name="T9" fmla="*/ 30 h 1850"/>
                <a:gd name="T10" fmla="*/ 3 w 317"/>
                <a:gd name="T11" fmla="*/ 27 h 1850"/>
                <a:gd name="T12" fmla="*/ 1 w 317"/>
                <a:gd name="T13" fmla="*/ 27 h 1850"/>
                <a:gd name="T14" fmla="*/ 2 w 317"/>
                <a:gd name="T15" fmla="*/ 22 h 1850"/>
                <a:gd name="T16" fmla="*/ 3 w 317"/>
                <a:gd name="T17" fmla="*/ 17 h 1850"/>
                <a:gd name="T18" fmla="*/ 3 w 317"/>
                <a:gd name="T19" fmla="*/ 13 h 1850"/>
                <a:gd name="T20" fmla="*/ 5 w 317"/>
                <a:gd name="T21" fmla="*/ 4 h 1850"/>
                <a:gd name="T22" fmla="*/ 4 w 317"/>
                <a:gd name="T23" fmla="*/ 1 h 1850"/>
                <a:gd name="T24" fmla="*/ 5 w 317"/>
                <a:gd name="T25" fmla="*/ 0 h 1850"/>
                <a:gd name="T26" fmla="*/ 6 w 317"/>
                <a:gd name="T27" fmla="*/ 2 h 1850"/>
                <a:gd name="T28" fmla="*/ 7 w 317"/>
                <a:gd name="T29" fmla="*/ 6 h 1850"/>
                <a:gd name="T30" fmla="*/ 7 w 317"/>
                <a:gd name="T31" fmla="*/ 6 h 1850"/>
                <a:gd name="T32" fmla="*/ 7 w 317"/>
                <a:gd name="T33" fmla="*/ 7 h 1850"/>
                <a:gd name="T34" fmla="*/ 6 w 317"/>
                <a:gd name="T35" fmla="*/ 7 h 1850"/>
                <a:gd name="T36" fmla="*/ 6 w 317"/>
                <a:gd name="T37" fmla="*/ 10 h 1850"/>
                <a:gd name="T38" fmla="*/ 5 w 317"/>
                <a:gd name="T39" fmla="*/ 11 h 1850"/>
                <a:gd name="T40" fmla="*/ 5 w 317"/>
                <a:gd name="T41" fmla="*/ 15 h 1850"/>
                <a:gd name="T42" fmla="*/ 5 w 317"/>
                <a:gd name="T43" fmla="*/ 18 h 1850"/>
                <a:gd name="T44" fmla="*/ 4 w 317"/>
                <a:gd name="T45" fmla="*/ 21 h 1850"/>
                <a:gd name="T46" fmla="*/ 3 w 317"/>
                <a:gd name="T47" fmla="*/ 28 h 1850"/>
                <a:gd name="T48" fmla="*/ 4 w 317"/>
                <a:gd name="T49" fmla="*/ 31 h 1850"/>
                <a:gd name="T50" fmla="*/ 3 w 317"/>
                <a:gd name="T51" fmla="*/ 31 h 1850"/>
                <a:gd name="T52" fmla="*/ 3 w 317"/>
                <a:gd name="T53" fmla="*/ 33 h 1850"/>
                <a:gd name="T54" fmla="*/ 2 w 317"/>
                <a:gd name="T55" fmla="*/ 38 h 1850"/>
                <a:gd name="T56" fmla="*/ 2 w 317"/>
                <a:gd name="T57" fmla="*/ 39 h 1850"/>
                <a:gd name="T58" fmla="*/ 3 w 317"/>
                <a:gd name="T59" fmla="*/ 38 h 1850"/>
                <a:gd name="T60" fmla="*/ 3 w 317"/>
                <a:gd name="T61" fmla="*/ 40 h 1850"/>
                <a:gd name="T62" fmla="*/ 6 w 317"/>
                <a:gd name="T63" fmla="*/ 41 h 1850"/>
                <a:gd name="T64" fmla="*/ 4 w 317"/>
                <a:gd name="T65" fmla="*/ 41 h 1850"/>
                <a:gd name="T66" fmla="*/ 4 w 317"/>
                <a:gd name="T67" fmla="*/ 43 h 1850"/>
                <a:gd name="T68" fmla="*/ 3 w 317"/>
                <a:gd name="T69" fmla="*/ 42 h 1850"/>
                <a:gd name="T70" fmla="*/ 4 w 317"/>
                <a:gd name="T71" fmla="*/ 42 h 1850"/>
                <a:gd name="T72" fmla="*/ 3 w 317"/>
                <a:gd name="T73" fmla="*/ 41 h 1850"/>
                <a:gd name="T74" fmla="*/ 2 w 317"/>
                <a:gd name="T75" fmla="*/ 40 h 1850"/>
                <a:gd name="T76" fmla="*/ 2 w 317"/>
                <a:gd name="T77" fmla="*/ 40 h 1850"/>
                <a:gd name="T78" fmla="*/ 1 w 317"/>
                <a:gd name="T79" fmla="*/ 39 h 1850"/>
                <a:gd name="T80" fmla="*/ 1 w 317"/>
                <a:gd name="T81" fmla="*/ 38 h 1850"/>
                <a:gd name="T82" fmla="*/ 1 w 317"/>
                <a:gd name="T83" fmla="*/ 38 h 1850"/>
                <a:gd name="T84" fmla="*/ 1 w 317"/>
                <a:gd name="T85" fmla="*/ 37 h 1850"/>
                <a:gd name="T86" fmla="*/ 1 w 317"/>
                <a:gd name="T87" fmla="*/ 35 h 1850"/>
                <a:gd name="T88" fmla="*/ 2 w 317"/>
                <a:gd name="T89" fmla="*/ 35 h 1850"/>
                <a:gd name="T90" fmla="*/ 1 w 317"/>
                <a:gd name="T91" fmla="*/ 34 h 1850"/>
                <a:gd name="T92" fmla="*/ 1 w 317"/>
                <a:gd name="T93" fmla="*/ 33 h 1850"/>
                <a:gd name="T94" fmla="*/ 0 w 317"/>
                <a:gd name="T95" fmla="*/ 33 h 185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17"/>
                <a:gd name="T145" fmla="*/ 0 h 1850"/>
                <a:gd name="T146" fmla="*/ 317 w 317"/>
                <a:gd name="T147" fmla="*/ 1850 h 185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17" h="1850">
                  <a:moveTo>
                    <a:pt x="0" y="1447"/>
                  </a:moveTo>
                  <a:lnTo>
                    <a:pt x="22" y="1397"/>
                  </a:lnTo>
                  <a:lnTo>
                    <a:pt x="68" y="1434"/>
                  </a:lnTo>
                  <a:lnTo>
                    <a:pt x="108" y="1339"/>
                  </a:lnTo>
                  <a:lnTo>
                    <a:pt x="91" y="1302"/>
                  </a:lnTo>
                  <a:lnTo>
                    <a:pt x="124" y="1171"/>
                  </a:lnTo>
                  <a:lnTo>
                    <a:pt x="67" y="1160"/>
                  </a:lnTo>
                  <a:lnTo>
                    <a:pt x="74" y="948"/>
                  </a:lnTo>
                  <a:lnTo>
                    <a:pt x="153" y="726"/>
                  </a:lnTo>
                  <a:lnTo>
                    <a:pt x="152" y="541"/>
                  </a:lnTo>
                  <a:lnTo>
                    <a:pt x="207" y="188"/>
                  </a:lnTo>
                  <a:lnTo>
                    <a:pt x="188" y="32"/>
                  </a:lnTo>
                  <a:lnTo>
                    <a:pt x="226" y="0"/>
                  </a:lnTo>
                  <a:lnTo>
                    <a:pt x="266" y="81"/>
                  </a:lnTo>
                  <a:lnTo>
                    <a:pt x="289" y="246"/>
                  </a:lnTo>
                  <a:lnTo>
                    <a:pt x="317" y="249"/>
                  </a:lnTo>
                  <a:lnTo>
                    <a:pt x="312" y="304"/>
                  </a:lnTo>
                  <a:lnTo>
                    <a:pt x="270" y="327"/>
                  </a:lnTo>
                  <a:lnTo>
                    <a:pt x="271" y="435"/>
                  </a:lnTo>
                  <a:lnTo>
                    <a:pt x="226" y="496"/>
                  </a:lnTo>
                  <a:lnTo>
                    <a:pt x="192" y="648"/>
                  </a:lnTo>
                  <a:lnTo>
                    <a:pt x="218" y="791"/>
                  </a:lnTo>
                  <a:lnTo>
                    <a:pt x="168" y="913"/>
                  </a:lnTo>
                  <a:lnTo>
                    <a:pt x="135" y="1218"/>
                  </a:lnTo>
                  <a:lnTo>
                    <a:pt x="162" y="1329"/>
                  </a:lnTo>
                  <a:lnTo>
                    <a:pt x="137" y="1339"/>
                  </a:lnTo>
                  <a:lnTo>
                    <a:pt x="148" y="1438"/>
                  </a:lnTo>
                  <a:lnTo>
                    <a:pt x="83" y="1643"/>
                  </a:lnTo>
                  <a:lnTo>
                    <a:pt x="90" y="1677"/>
                  </a:lnTo>
                  <a:lnTo>
                    <a:pt x="121" y="1664"/>
                  </a:lnTo>
                  <a:lnTo>
                    <a:pt x="135" y="1743"/>
                  </a:lnTo>
                  <a:lnTo>
                    <a:pt x="271" y="1761"/>
                  </a:lnTo>
                  <a:lnTo>
                    <a:pt x="180" y="1792"/>
                  </a:lnTo>
                  <a:lnTo>
                    <a:pt x="168" y="1850"/>
                  </a:lnTo>
                  <a:lnTo>
                    <a:pt x="129" y="1834"/>
                  </a:lnTo>
                  <a:lnTo>
                    <a:pt x="171" y="1797"/>
                  </a:lnTo>
                  <a:lnTo>
                    <a:pt x="107" y="1780"/>
                  </a:lnTo>
                  <a:lnTo>
                    <a:pt x="98" y="1715"/>
                  </a:lnTo>
                  <a:lnTo>
                    <a:pt x="80" y="1746"/>
                  </a:lnTo>
                  <a:lnTo>
                    <a:pt x="56" y="1685"/>
                  </a:lnTo>
                  <a:lnTo>
                    <a:pt x="68" y="1668"/>
                  </a:lnTo>
                  <a:lnTo>
                    <a:pt x="36" y="1638"/>
                  </a:lnTo>
                  <a:lnTo>
                    <a:pt x="67" y="1607"/>
                  </a:lnTo>
                  <a:lnTo>
                    <a:pt x="38" y="1516"/>
                  </a:lnTo>
                  <a:lnTo>
                    <a:pt x="89" y="1526"/>
                  </a:lnTo>
                  <a:lnTo>
                    <a:pt x="38" y="1478"/>
                  </a:lnTo>
                  <a:lnTo>
                    <a:pt x="51" y="1446"/>
                  </a:lnTo>
                  <a:lnTo>
                    <a:pt x="0" y="144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61" name="Freeform 276">
              <a:extLst>
                <a:ext uri="{FF2B5EF4-FFF2-40B4-BE49-F238E27FC236}">
                  <a16:creationId xmlns:a16="http://schemas.microsoft.com/office/drawing/2014/main" id="{26EDFCD1-587D-4291-BBDB-6E23BD9369D1}"/>
                </a:ext>
              </a:extLst>
            </p:cNvPr>
            <p:cNvSpPr>
              <a:spLocks/>
            </p:cNvSpPr>
            <p:nvPr/>
          </p:nvSpPr>
          <p:spPr bwMode="auto">
            <a:xfrm>
              <a:off x="6636645" y="5021016"/>
              <a:ext cx="11793" cy="31824"/>
            </a:xfrm>
            <a:custGeom>
              <a:avLst/>
              <a:gdLst>
                <a:gd name="T0" fmla="*/ 0 w 23"/>
                <a:gd name="T1" fmla="*/ 1 h 69"/>
                <a:gd name="T2" fmla="*/ 0 w 23"/>
                <a:gd name="T3" fmla="*/ 0 h 69"/>
                <a:gd name="T4" fmla="*/ 1 w 23"/>
                <a:gd name="T5" fmla="*/ 2 h 69"/>
                <a:gd name="T6" fmla="*/ 0 w 23"/>
                <a:gd name="T7" fmla="*/ 1 h 69"/>
                <a:gd name="T8" fmla="*/ 0 60000 65536"/>
                <a:gd name="T9" fmla="*/ 0 60000 65536"/>
                <a:gd name="T10" fmla="*/ 0 60000 65536"/>
                <a:gd name="T11" fmla="*/ 0 60000 65536"/>
                <a:gd name="T12" fmla="*/ 0 w 23"/>
                <a:gd name="T13" fmla="*/ 0 h 69"/>
                <a:gd name="T14" fmla="*/ 23 w 23"/>
                <a:gd name="T15" fmla="*/ 69 h 69"/>
              </a:gdLst>
              <a:ahLst/>
              <a:cxnLst>
                <a:cxn ang="T8">
                  <a:pos x="T0" y="T1"/>
                </a:cxn>
                <a:cxn ang="T9">
                  <a:pos x="T2" y="T3"/>
                </a:cxn>
                <a:cxn ang="T10">
                  <a:pos x="T4" y="T5"/>
                </a:cxn>
                <a:cxn ang="T11">
                  <a:pos x="T6" y="T7"/>
                </a:cxn>
              </a:cxnLst>
              <a:rect l="T12" t="T13" r="T14" b="T15"/>
              <a:pathLst>
                <a:path w="23" h="69">
                  <a:moveTo>
                    <a:pt x="0" y="31"/>
                  </a:moveTo>
                  <a:lnTo>
                    <a:pt x="7" y="0"/>
                  </a:lnTo>
                  <a:lnTo>
                    <a:pt x="23" y="69"/>
                  </a:lnTo>
                  <a:lnTo>
                    <a:pt x="0" y="3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62" name="Freeform 277">
              <a:extLst>
                <a:ext uri="{FF2B5EF4-FFF2-40B4-BE49-F238E27FC236}">
                  <a16:creationId xmlns:a16="http://schemas.microsoft.com/office/drawing/2014/main" id="{BC5E2371-4A9A-47E3-BDD8-89F3750DA755}"/>
                </a:ext>
              </a:extLst>
            </p:cNvPr>
            <p:cNvSpPr>
              <a:spLocks/>
            </p:cNvSpPr>
            <p:nvPr/>
          </p:nvSpPr>
          <p:spPr bwMode="auto">
            <a:xfrm>
              <a:off x="6650123" y="4850760"/>
              <a:ext cx="10108" cy="38188"/>
            </a:xfrm>
            <a:custGeom>
              <a:avLst/>
              <a:gdLst>
                <a:gd name="T0" fmla="*/ 0 w 23"/>
                <a:gd name="T1" fmla="*/ 2 h 85"/>
                <a:gd name="T2" fmla="*/ 1 w 23"/>
                <a:gd name="T3" fmla="*/ 0 h 85"/>
                <a:gd name="T4" fmla="*/ 1 w 23"/>
                <a:gd name="T5" fmla="*/ 2 h 85"/>
                <a:gd name="T6" fmla="*/ 0 w 23"/>
                <a:gd name="T7" fmla="*/ 2 h 85"/>
                <a:gd name="T8" fmla="*/ 0 60000 65536"/>
                <a:gd name="T9" fmla="*/ 0 60000 65536"/>
                <a:gd name="T10" fmla="*/ 0 60000 65536"/>
                <a:gd name="T11" fmla="*/ 0 60000 65536"/>
                <a:gd name="T12" fmla="*/ 0 w 23"/>
                <a:gd name="T13" fmla="*/ 0 h 85"/>
                <a:gd name="T14" fmla="*/ 23 w 23"/>
                <a:gd name="T15" fmla="*/ 85 h 85"/>
              </a:gdLst>
              <a:ahLst/>
              <a:cxnLst>
                <a:cxn ang="T8">
                  <a:pos x="T0" y="T1"/>
                </a:cxn>
                <a:cxn ang="T9">
                  <a:pos x="T2" y="T3"/>
                </a:cxn>
                <a:cxn ang="T10">
                  <a:pos x="T4" y="T5"/>
                </a:cxn>
                <a:cxn ang="T11">
                  <a:pos x="T6" y="T7"/>
                </a:cxn>
              </a:cxnLst>
              <a:rect l="T12" t="T13" r="T14" b="T15"/>
              <a:pathLst>
                <a:path w="23" h="85">
                  <a:moveTo>
                    <a:pt x="0" y="75"/>
                  </a:moveTo>
                  <a:lnTo>
                    <a:pt x="23" y="0"/>
                  </a:lnTo>
                  <a:lnTo>
                    <a:pt x="23" y="85"/>
                  </a:lnTo>
                  <a:lnTo>
                    <a:pt x="0" y="7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63" name="Freeform 278">
              <a:extLst>
                <a:ext uri="{FF2B5EF4-FFF2-40B4-BE49-F238E27FC236}">
                  <a16:creationId xmlns:a16="http://schemas.microsoft.com/office/drawing/2014/main" id="{5C9EC132-844D-4251-9207-24F015205DDB}"/>
                </a:ext>
              </a:extLst>
            </p:cNvPr>
            <p:cNvSpPr>
              <a:spLocks/>
            </p:cNvSpPr>
            <p:nvPr/>
          </p:nvSpPr>
          <p:spPr bwMode="auto">
            <a:xfrm>
              <a:off x="6661916" y="5145128"/>
              <a:ext cx="25271" cy="17503"/>
            </a:xfrm>
            <a:custGeom>
              <a:avLst/>
              <a:gdLst>
                <a:gd name="T0" fmla="*/ 0 w 51"/>
                <a:gd name="T1" fmla="*/ 0 h 39"/>
                <a:gd name="T2" fmla="*/ 1 w 51"/>
                <a:gd name="T3" fmla="*/ 0 h 39"/>
                <a:gd name="T4" fmla="*/ 1 w 51"/>
                <a:gd name="T5" fmla="*/ 1 h 39"/>
                <a:gd name="T6" fmla="*/ 0 w 51"/>
                <a:gd name="T7" fmla="*/ 0 h 39"/>
                <a:gd name="T8" fmla="*/ 0 60000 65536"/>
                <a:gd name="T9" fmla="*/ 0 60000 65536"/>
                <a:gd name="T10" fmla="*/ 0 60000 65536"/>
                <a:gd name="T11" fmla="*/ 0 60000 65536"/>
                <a:gd name="T12" fmla="*/ 0 w 51"/>
                <a:gd name="T13" fmla="*/ 0 h 39"/>
                <a:gd name="T14" fmla="*/ 51 w 51"/>
                <a:gd name="T15" fmla="*/ 39 h 39"/>
              </a:gdLst>
              <a:ahLst/>
              <a:cxnLst>
                <a:cxn ang="T8">
                  <a:pos x="T0" y="T1"/>
                </a:cxn>
                <a:cxn ang="T9">
                  <a:pos x="T2" y="T3"/>
                </a:cxn>
                <a:cxn ang="T10">
                  <a:pos x="T4" y="T5"/>
                </a:cxn>
                <a:cxn ang="T11">
                  <a:pos x="T6" y="T7"/>
                </a:cxn>
              </a:cxnLst>
              <a:rect l="T12" t="T13" r="T14" b="T15"/>
              <a:pathLst>
                <a:path w="51" h="39">
                  <a:moveTo>
                    <a:pt x="0" y="0"/>
                  </a:moveTo>
                  <a:lnTo>
                    <a:pt x="49" y="9"/>
                  </a:lnTo>
                  <a:lnTo>
                    <a:pt x="51" y="39"/>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64" name="Freeform 279">
              <a:extLst>
                <a:ext uri="{FF2B5EF4-FFF2-40B4-BE49-F238E27FC236}">
                  <a16:creationId xmlns:a16="http://schemas.microsoft.com/office/drawing/2014/main" id="{D1A6FDCB-CCA4-45D3-9B3B-96C638D132B2}"/>
                </a:ext>
              </a:extLst>
            </p:cNvPr>
            <p:cNvSpPr>
              <a:spLocks/>
            </p:cNvSpPr>
            <p:nvPr/>
          </p:nvSpPr>
          <p:spPr bwMode="auto">
            <a:xfrm>
              <a:off x="6666970" y="5106940"/>
              <a:ext cx="35379" cy="39779"/>
            </a:xfrm>
            <a:custGeom>
              <a:avLst/>
              <a:gdLst>
                <a:gd name="T0" fmla="*/ 0 w 75"/>
                <a:gd name="T1" fmla="*/ 0 h 88"/>
                <a:gd name="T2" fmla="*/ 1 w 75"/>
                <a:gd name="T3" fmla="*/ 0 h 88"/>
                <a:gd name="T4" fmla="*/ 0 w 75"/>
                <a:gd name="T5" fmla="*/ 1 h 88"/>
                <a:gd name="T6" fmla="*/ 2 w 75"/>
                <a:gd name="T7" fmla="*/ 1 h 88"/>
                <a:gd name="T8" fmla="*/ 1 w 75"/>
                <a:gd name="T9" fmla="*/ 2 h 88"/>
                <a:gd name="T10" fmla="*/ 0 w 75"/>
                <a:gd name="T11" fmla="*/ 0 h 88"/>
                <a:gd name="T12" fmla="*/ 0 60000 65536"/>
                <a:gd name="T13" fmla="*/ 0 60000 65536"/>
                <a:gd name="T14" fmla="*/ 0 60000 65536"/>
                <a:gd name="T15" fmla="*/ 0 60000 65536"/>
                <a:gd name="T16" fmla="*/ 0 60000 65536"/>
                <a:gd name="T17" fmla="*/ 0 60000 65536"/>
                <a:gd name="T18" fmla="*/ 0 w 75"/>
                <a:gd name="T19" fmla="*/ 0 h 88"/>
                <a:gd name="T20" fmla="*/ 75 w 75"/>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75" h="88">
                  <a:moveTo>
                    <a:pt x="0" y="15"/>
                  </a:moveTo>
                  <a:lnTo>
                    <a:pt x="21" y="0"/>
                  </a:lnTo>
                  <a:lnTo>
                    <a:pt x="19" y="42"/>
                  </a:lnTo>
                  <a:lnTo>
                    <a:pt x="75" y="57"/>
                  </a:lnTo>
                  <a:lnTo>
                    <a:pt x="39" y="88"/>
                  </a:lnTo>
                  <a:lnTo>
                    <a:pt x="0" y="1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65" name="Freeform 280">
              <a:extLst>
                <a:ext uri="{FF2B5EF4-FFF2-40B4-BE49-F238E27FC236}">
                  <a16:creationId xmlns:a16="http://schemas.microsoft.com/office/drawing/2014/main" id="{DAA24F25-49F7-4B61-871D-37BD2933801B}"/>
                </a:ext>
              </a:extLst>
            </p:cNvPr>
            <p:cNvSpPr>
              <a:spLocks/>
            </p:cNvSpPr>
            <p:nvPr/>
          </p:nvSpPr>
          <p:spPr bwMode="auto">
            <a:xfrm>
              <a:off x="6693926" y="5157857"/>
              <a:ext cx="18532" cy="11138"/>
            </a:xfrm>
            <a:custGeom>
              <a:avLst/>
              <a:gdLst>
                <a:gd name="T0" fmla="*/ 0 w 40"/>
                <a:gd name="T1" fmla="*/ 1 h 23"/>
                <a:gd name="T2" fmla="*/ 0 w 40"/>
                <a:gd name="T3" fmla="*/ 0 h 23"/>
                <a:gd name="T4" fmla="*/ 1 w 40"/>
                <a:gd name="T5" fmla="*/ 1 h 23"/>
                <a:gd name="T6" fmla="*/ 0 w 40"/>
                <a:gd name="T7" fmla="*/ 1 h 23"/>
                <a:gd name="T8" fmla="*/ 0 60000 65536"/>
                <a:gd name="T9" fmla="*/ 0 60000 65536"/>
                <a:gd name="T10" fmla="*/ 0 60000 65536"/>
                <a:gd name="T11" fmla="*/ 0 60000 65536"/>
                <a:gd name="T12" fmla="*/ 0 w 40"/>
                <a:gd name="T13" fmla="*/ 0 h 23"/>
                <a:gd name="T14" fmla="*/ 40 w 40"/>
                <a:gd name="T15" fmla="*/ 23 h 23"/>
              </a:gdLst>
              <a:ahLst/>
              <a:cxnLst>
                <a:cxn ang="T8">
                  <a:pos x="T0" y="T1"/>
                </a:cxn>
                <a:cxn ang="T9">
                  <a:pos x="T2" y="T3"/>
                </a:cxn>
                <a:cxn ang="T10">
                  <a:pos x="T4" y="T5"/>
                </a:cxn>
                <a:cxn ang="T11">
                  <a:pos x="T6" y="T7"/>
                </a:cxn>
              </a:cxnLst>
              <a:rect l="T12" t="T13" r="T14" b="T15"/>
              <a:pathLst>
                <a:path w="40" h="23">
                  <a:moveTo>
                    <a:pt x="0" y="17"/>
                  </a:moveTo>
                  <a:lnTo>
                    <a:pt x="11" y="0"/>
                  </a:lnTo>
                  <a:lnTo>
                    <a:pt x="40" y="23"/>
                  </a:lnTo>
                  <a:lnTo>
                    <a:pt x="0" y="1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66" name="Freeform 281">
              <a:extLst>
                <a:ext uri="{FF2B5EF4-FFF2-40B4-BE49-F238E27FC236}">
                  <a16:creationId xmlns:a16="http://schemas.microsoft.com/office/drawing/2014/main" id="{DF9F7FAA-2F2B-4C5B-9288-901D29823064}"/>
                </a:ext>
              </a:extLst>
            </p:cNvPr>
            <p:cNvSpPr>
              <a:spLocks/>
            </p:cNvSpPr>
            <p:nvPr/>
          </p:nvSpPr>
          <p:spPr bwMode="auto">
            <a:xfrm>
              <a:off x="6707404" y="5126034"/>
              <a:ext cx="50542" cy="58874"/>
            </a:xfrm>
            <a:custGeom>
              <a:avLst/>
              <a:gdLst>
                <a:gd name="T0" fmla="*/ 0 w 104"/>
                <a:gd name="T1" fmla="*/ 2 h 134"/>
                <a:gd name="T2" fmla="*/ 0 w 104"/>
                <a:gd name="T3" fmla="*/ 2 h 134"/>
                <a:gd name="T4" fmla="*/ 2 w 104"/>
                <a:gd name="T5" fmla="*/ 2 h 134"/>
                <a:gd name="T6" fmla="*/ 1 w 104"/>
                <a:gd name="T7" fmla="*/ 1 h 134"/>
                <a:gd name="T8" fmla="*/ 2 w 104"/>
                <a:gd name="T9" fmla="*/ 1 h 134"/>
                <a:gd name="T10" fmla="*/ 1 w 104"/>
                <a:gd name="T11" fmla="*/ 1 h 134"/>
                <a:gd name="T12" fmla="*/ 1 w 104"/>
                <a:gd name="T13" fmla="*/ 0 h 134"/>
                <a:gd name="T14" fmla="*/ 2 w 104"/>
                <a:gd name="T15" fmla="*/ 0 h 134"/>
                <a:gd name="T16" fmla="*/ 3 w 104"/>
                <a:gd name="T17" fmla="*/ 3 h 134"/>
                <a:gd name="T18" fmla="*/ 0 w 104"/>
                <a:gd name="T19" fmla="*/ 2 h 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4"/>
                <a:gd name="T31" fmla="*/ 0 h 134"/>
                <a:gd name="T32" fmla="*/ 104 w 104"/>
                <a:gd name="T33" fmla="*/ 134 h 1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4" h="134">
                  <a:moveTo>
                    <a:pt x="0" y="108"/>
                  </a:moveTo>
                  <a:lnTo>
                    <a:pt x="15" y="88"/>
                  </a:lnTo>
                  <a:lnTo>
                    <a:pt x="73" y="100"/>
                  </a:lnTo>
                  <a:lnTo>
                    <a:pt x="47" y="65"/>
                  </a:lnTo>
                  <a:lnTo>
                    <a:pt x="74" y="44"/>
                  </a:lnTo>
                  <a:lnTo>
                    <a:pt x="32" y="40"/>
                  </a:lnTo>
                  <a:lnTo>
                    <a:pt x="32" y="7"/>
                  </a:lnTo>
                  <a:lnTo>
                    <a:pt x="102" y="0"/>
                  </a:lnTo>
                  <a:lnTo>
                    <a:pt x="104" y="134"/>
                  </a:lnTo>
                  <a:lnTo>
                    <a:pt x="0" y="10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67" name="Freeform 282">
              <a:extLst>
                <a:ext uri="{FF2B5EF4-FFF2-40B4-BE49-F238E27FC236}">
                  <a16:creationId xmlns:a16="http://schemas.microsoft.com/office/drawing/2014/main" id="{8F5C8FB0-1DAE-4E35-A49B-A13801E5B8AE}"/>
                </a:ext>
              </a:extLst>
            </p:cNvPr>
            <p:cNvSpPr>
              <a:spLocks/>
            </p:cNvSpPr>
            <p:nvPr/>
          </p:nvSpPr>
          <p:spPr bwMode="auto">
            <a:xfrm>
              <a:off x="6732675" y="5194455"/>
              <a:ext cx="37064" cy="12729"/>
            </a:xfrm>
            <a:custGeom>
              <a:avLst/>
              <a:gdLst>
                <a:gd name="T0" fmla="*/ 0 w 78"/>
                <a:gd name="T1" fmla="*/ 0 h 28"/>
                <a:gd name="T2" fmla="*/ 2 w 78"/>
                <a:gd name="T3" fmla="*/ 0 h 28"/>
                <a:gd name="T4" fmla="*/ 2 w 78"/>
                <a:gd name="T5" fmla="*/ 1 h 28"/>
                <a:gd name="T6" fmla="*/ 0 w 78"/>
                <a:gd name="T7" fmla="*/ 0 h 28"/>
                <a:gd name="T8" fmla="*/ 0 60000 65536"/>
                <a:gd name="T9" fmla="*/ 0 60000 65536"/>
                <a:gd name="T10" fmla="*/ 0 60000 65536"/>
                <a:gd name="T11" fmla="*/ 0 60000 65536"/>
                <a:gd name="T12" fmla="*/ 0 w 78"/>
                <a:gd name="T13" fmla="*/ 0 h 28"/>
                <a:gd name="T14" fmla="*/ 78 w 78"/>
                <a:gd name="T15" fmla="*/ 28 h 28"/>
              </a:gdLst>
              <a:ahLst/>
              <a:cxnLst>
                <a:cxn ang="T8">
                  <a:pos x="T0" y="T1"/>
                </a:cxn>
                <a:cxn ang="T9">
                  <a:pos x="T2" y="T3"/>
                </a:cxn>
                <a:cxn ang="T10">
                  <a:pos x="T4" y="T5"/>
                </a:cxn>
                <a:cxn ang="T11">
                  <a:pos x="T6" y="T7"/>
                </a:cxn>
              </a:cxnLst>
              <a:rect l="T12" t="T13" r="T14" b="T15"/>
              <a:pathLst>
                <a:path w="78" h="28">
                  <a:moveTo>
                    <a:pt x="0" y="0"/>
                  </a:moveTo>
                  <a:lnTo>
                    <a:pt x="71" y="7"/>
                  </a:lnTo>
                  <a:lnTo>
                    <a:pt x="78" y="28"/>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68" name="Freeform 283">
              <a:extLst>
                <a:ext uri="{FF2B5EF4-FFF2-40B4-BE49-F238E27FC236}">
                  <a16:creationId xmlns:a16="http://schemas.microsoft.com/office/drawing/2014/main" id="{0002981B-4328-4F86-B3CF-EA24FBB373AB}"/>
                </a:ext>
              </a:extLst>
            </p:cNvPr>
            <p:cNvSpPr>
              <a:spLocks/>
            </p:cNvSpPr>
            <p:nvPr/>
          </p:nvSpPr>
          <p:spPr bwMode="auto">
            <a:xfrm>
              <a:off x="6768054" y="5186499"/>
              <a:ext cx="18532" cy="7956"/>
            </a:xfrm>
            <a:custGeom>
              <a:avLst/>
              <a:gdLst>
                <a:gd name="T0" fmla="*/ 0 w 37"/>
                <a:gd name="T1" fmla="*/ 0 h 18"/>
                <a:gd name="T2" fmla="*/ 0 w 37"/>
                <a:gd name="T3" fmla="*/ 0 h 18"/>
                <a:gd name="T4" fmla="*/ 1 w 37"/>
                <a:gd name="T5" fmla="*/ 0 h 18"/>
                <a:gd name="T6" fmla="*/ 0 w 37"/>
                <a:gd name="T7" fmla="*/ 0 h 18"/>
                <a:gd name="T8" fmla="*/ 0 60000 65536"/>
                <a:gd name="T9" fmla="*/ 0 60000 65536"/>
                <a:gd name="T10" fmla="*/ 0 60000 65536"/>
                <a:gd name="T11" fmla="*/ 0 60000 65536"/>
                <a:gd name="T12" fmla="*/ 0 w 37"/>
                <a:gd name="T13" fmla="*/ 0 h 18"/>
                <a:gd name="T14" fmla="*/ 37 w 37"/>
                <a:gd name="T15" fmla="*/ 18 h 18"/>
              </a:gdLst>
              <a:ahLst/>
              <a:cxnLst>
                <a:cxn ang="T8">
                  <a:pos x="T0" y="T1"/>
                </a:cxn>
                <a:cxn ang="T9">
                  <a:pos x="T2" y="T3"/>
                </a:cxn>
                <a:cxn ang="T10">
                  <a:pos x="T4" y="T5"/>
                </a:cxn>
                <a:cxn ang="T11">
                  <a:pos x="T6" y="T7"/>
                </a:cxn>
              </a:cxnLst>
              <a:rect l="T12" t="T13" r="T14" b="T15"/>
              <a:pathLst>
                <a:path w="37" h="18">
                  <a:moveTo>
                    <a:pt x="0" y="18"/>
                  </a:moveTo>
                  <a:lnTo>
                    <a:pt x="8" y="0"/>
                  </a:lnTo>
                  <a:lnTo>
                    <a:pt x="37" y="18"/>
                  </a:lnTo>
                  <a:lnTo>
                    <a:pt x="0" y="1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69" name="Freeform 284">
              <a:extLst>
                <a:ext uri="{FF2B5EF4-FFF2-40B4-BE49-F238E27FC236}">
                  <a16:creationId xmlns:a16="http://schemas.microsoft.com/office/drawing/2014/main" id="{446A5B02-B510-4F53-889C-048A46530D7D}"/>
                </a:ext>
              </a:extLst>
            </p:cNvPr>
            <p:cNvSpPr>
              <a:spLocks/>
            </p:cNvSpPr>
            <p:nvPr/>
          </p:nvSpPr>
          <p:spPr bwMode="auto">
            <a:xfrm>
              <a:off x="6569256" y="3716250"/>
              <a:ext cx="219014" cy="330965"/>
            </a:xfrm>
            <a:custGeom>
              <a:avLst/>
              <a:gdLst>
                <a:gd name="T0" fmla="*/ 0 w 459"/>
                <a:gd name="T1" fmla="*/ 11 h 730"/>
                <a:gd name="T2" fmla="*/ 1 w 459"/>
                <a:gd name="T3" fmla="*/ 13 h 730"/>
                <a:gd name="T4" fmla="*/ 3 w 459"/>
                <a:gd name="T5" fmla="*/ 13 h 730"/>
                <a:gd name="T6" fmla="*/ 5 w 459"/>
                <a:gd name="T7" fmla="*/ 15 h 730"/>
                <a:gd name="T8" fmla="*/ 7 w 459"/>
                <a:gd name="T9" fmla="*/ 15 h 730"/>
                <a:gd name="T10" fmla="*/ 7 w 459"/>
                <a:gd name="T11" fmla="*/ 17 h 730"/>
                <a:gd name="T12" fmla="*/ 8 w 459"/>
                <a:gd name="T13" fmla="*/ 17 h 730"/>
                <a:gd name="T14" fmla="*/ 8 w 459"/>
                <a:gd name="T15" fmla="*/ 14 h 730"/>
                <a:gd name="T16" fmla="*/ 8 w 459"/>
                <a:gd name="T17" fmla="*/ 12 h 730"/>
                <a:gd name="T18" fmla="*/ 8 w 459"/>
                <a:gd name="T19" fmla="*/ 12 h 730"/>
                <a:gd name="T20" fmla="*/ 8 w 459"/>
                <a:gd name="T21" fmla="*/ 11 h 730"/>
                <a:gd name="T22" fmla="*/ 10 w 459"/>
                <a:gd name="T23" fmla="*/ 11 h 730"/>
                <a:gd name="T24" fmla="*/ 10 w 459"/>
                <a:gd name="T25" fmla="*/ 11 h 730"/>
                <a:gd name="T26" fmla="*/ 10 w 459"/>
                <a:gd name="T27" fmla="*/ 10 h 730"/>
                <a:gd name="T28" fmla="*/ 10 w 459"/>
                <a:gd name="T29" fmla="*/ 6 h 730"/>
                <a:gd name="T30" fmla="*/ 8 w 459"/>
                <a:gd name="T31" fmla="*/ 7 h 730"/>
                <a:gd name="T32" fmla="*/ 8 w 459"/>
                <a:gd name="T33" fmla="*/ 6 h 730"/>
                <a:gd name="T34" fmla="*/ 6 w 459"/>
                <a:gd name="T35" fmla="*/ 5 h 730"/>
                <a:gd name="T36" fmla="*/ 5 w 459"/>
                <a:gd name="T37" fmla="*/ 3 h 730"/>
                <a:gd name="T38" fmla="*/ 7 w 459"/>
                <a:gd name="T39" fmla="*/ 1 h 730"/>
                <a:gd name="T40" fmla="*/ 6 w 459"/>
                <a:gd name="T41" fmla="*/ 0 h 730"/>
                <a:gd name="T42" fmla="*/ 3 w 459"/>
                <a:gd name="T43" fmla="*/ 1 h 730"/>
                <a:gd name="T44" fmla="*/ 2 w 459"/>
                <a:gd name="T45" fmla="*/ 5 h 730"/>
                <a:gd name="T46" fmla="*/ 1 w 459"/>
                <a:gd name="T47" fmla="*/ 4 h 730"/>
                <a:gd name="T48" fmla="*/ 1 w 459"/>
                <a:gd name="T49" fmla="*/ 5 h 730"/>
                <a:gd name="T50" fmla="*/ 1 w 459"/>
                <a:gd name="T51" fmla="*/ 9 h 730"/>
                <a:gd name="T52" fmla="*/ 2 w 459"/>
                <a:gd name="T53" fmla="*/ 9 h 730"/>
                <a:gd name="T54" fmla="*/ 0 w 459"/>
                <a:gd name="T55" fmla="*/ 11 h 73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59"/>
                <a:gd name="T85" fmla="*/ 0 h 730"/>
                <a:gd name="T86" fmla="*/ 459 w 459"/>
                <a:gd name="T87" fmla="*/ 730 h 73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59" h="730">
                  <a:moveTo>
                    <a:pt x="0" y="488"/>
                  </a:moveTo>
                  <a:lnTo>
                    <a:pt x="56" y="540"/>
                  </a:lnTo>
                  <a:lnTo>
                    <a:pt x="138" y="552"/>
                  </a:lnTo>
                  <a:lnTo>
                    <a:pt x="220" y="653"/>
                  </a:lnTo>
                  <a:lnTo>
                    <a:pt x="330" y="663"/>
                  </a:lnTo>
                  <a:lnTo>
                    <a:pt x="314" y="713"/>
                  </a:lnTo>
                  <a:lnTo>
                    <a:pt x="342" y="730"/>
                  </a:lnTo>
                  <a:lnTo>
                    <a:pt x="359" y="604"/>
                  </a:lnTo>
                  <a:lnTo>
                    <a:pt x="338" y="525"/>
                  </a:lnTo>
                  <a:lnTo>
                    <a:pt x="375" y="522"/>
                  </a:lnTo>
                  <a:lnTo>
                    <a:pt x="349" y="477"/>
                  </a:lnTo>
                  <a:lnTo>
                    <a:pt x="437" y="461"/>
                  </a:lnTo>
                  <a:lnTo>
                    <a:pt x="459" y="491"/>
                  </a:lnTo>
                  <a:lnTo>
                    <a:pt x="424" y="427"/>
                  </a:lnTo>
                  <a:lnTo>
                    <a:pt x="436" y="274"/>
                  </a:lnTo>
                  <a:lnTo>
                    <a:pt x="362" y="280"/>
                  </a:lnTo>
                  <a:lnTo>
                    <a:pt x="338" y="242"/>
                  </a:lnTo>
                  <a:lnTo>
                    <a:pt x="264" y="231"/>
                  </a:lnTo>
                  <a:lnTo>
                    <a:pt x="216" y="143"/>
                  </a:lnTo>
                  <a:lnTo>
                    <a:pt x="289" y="27"/>
                  </a:lnTo>
                  <a:lnTo>
                    <a:pt x="279" y="0"/>
                  </a:lnTo>
                  <a:lnTo>
                    <a:pt x="148" y="63"/>
                  </a:lnTo>
                  <a:lnTo>
                    <a:pt x="78" y="195"/>
                  </a:lnTo>
                  <a:lnTo>
                    <a:pt x="54" y="165"/>
                  </a:lnTo>
                  <a:lnTo>
                    <a:pt x="39" y="228"/>
                  </a:lnTo>
                  <a:lnTo>
                    <a:pt x="54" y="373"/>
                  </a:lnTo>
                  <a:lnTo>
                    <a:pt x="71" y="373"/>
                  </a:lnTo>
                  <a:lnTo>
                    <a:pt x="0" y="48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70" name="Freeform 285">
              <a:extLst>
                <a:ext uri="{FF2B5EF4-FFF2-40B4-BE49-F238E27FC236}">
                  <a16:creationId xmlns:a16="http://schemas.microsoft.com/office/drawing/2014/main" id="{7C60D197-D2FA-47BB-A3DF-58668AEF3D3B}"/>
                </a:ext>
              </a:extLst>
            </p:cNvPr>
            <p:cNvSpPr>
              <a:spLocks/>
            </p:cNvSpPr>
            <p:nvPr/>
          </p:nvSpPr>
          <p:spPr bwMode="auto">
            <a:xfrm>
              <a:off x="6442902" y="3743300"/>
              <a:ext cx="57281" cy="54100"/>
            </a:xfrm>
            <a:custGeom>
              <a:avLst/>
              <a:gdLst>
                <a:gd name="T0" fmla="*/ 0 w 118"/>
                <a:gd name="T1" fmla="*/ 0 h 118"/>
                <a:gd name="T2" fmla="*/ 0 w 118"/>
                <a:gd name="T3" fmla="*/ 1 h 118"/>
                <a:gd name="T4" fmla="*/ 1 w 118"/>
                <a:gd name="T5" fmla="*/ 1 h 118"/>
                <a:gd name="T6" fmla="*/ 2 w 118"/>
                <a:gd name="T7" fmla="*/ 3 h 118"/>
                <a:gd name="T8" fmla="*/ 3 w 118"/>
                <a:gd name="T9" fmla="*/ 1 h 118"/>
                <a:gd name="T10" fmla="*/ 2 w 118"/>
                <a:gd name="T11" fmla="*/ 0 h 118"/>
                <a:gd name="T12" fmla="*/ 0 w 118"/>
                <a:gd name="T13" fmla="*/ 0 h 118"/>
                <a:gd name="T14" fmla="*/ 0 60000 65536"/>
                <a:gd name="T15" fmla="*/ 0 60000 65536"/>
                <a:gd name="T16" fmla="*/ 0 60000 65536"/>
                <a:gd name="T17" fmla="*/ 0 60000 65536"/>
                <a:gd name="T18" fmla="*/ 0 60000 65536"/>
                <a:gd name="T19" fmla="*/ 0 60000 65536"/>
                <a:gd name="T20" fmla="*/ 0 60000 65536"/>
                <a:gd name="T21" fmla="*/ 0 w 118"/>
                <a:gd name="T22" fmla="*/ 0 h 118"/>
                <a:gd name="T23" fmla="*/ 118 w 118"/>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8" h="118">
                  <a:moveTo>
                    <a:pt x="0" y="0"/>
                  </a:moveTo>
                  <a:lnTo>
                    <a:pt x="1" y="46"/>
                  </a:lnTo>
                  <a:lnTo>
                    <a:pt x="26" y="39"/>
                  </a:lnTo>
                  <a:lnTo>
                    <a:pt x="100" y="118"/>
                  </a:lnTo>
                  <a:lnTo>
                    <a:pt x="118" y="58"/>
                  </a:lnTo>
                  <a:lnTo>
                    <a:pt x="79" y="4"/>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71" name="Freeform 286">
              <a:extLst>
                <a:ext uri="{FF2B5EF4-FFF2-40B4-BE49-F238E27FC236}">
                  <a16:creationId xmlns:a16="http://schemas.microsoft.com/office/drawing/2014/main" id="{936B0095-E921-4B95-92BA-41A93C5EA169}"/>
                </a:ext>
              </a:extLst>
            </p:cNvPr>
            <p:cNvSpPr>
              <a:spLocks/>
            </p:cNvSpPr>
            <p:nvPr/>
          </p:nvSpPr>
          <p:spPr bwMode="auto">
            <a:xfrm>
              <a:off x="6456380" y="3495077"/>
              <a:ext cx="197113" cy="66829"/>
            </a:xfrm>
            <a:custGeom>
              <a:avLst/>
              <a:gdLst>
                <a:gd name="T0" fmla="*/ 0 w 412"/>
                <a:gd name="T1" fmla="*/ 1 h 149"/>
                <a:gd name="T2" fmla="*/ 1 w 412"/>
                <a:gd name="T3" fmla="*/ 0 h 149"/>
                <a:gd name="T4" fmla="*/ 4 w 412"/>
                <a:gd name="T5" fmla="*/ 0 h 149"/>
                <a:gd name="T6" fmla="*/ 9 w 412"/>
                <a:gd name="T7" fmla="*/ 3 h 149"/>
                <a:gd name="T8" fmla="*/ 6 w 412"/>
                <a:gd name="T9" fmla="*/ 3 h 149"/>
                <a:gd name="T10" fmla="*/ 7 w 412"/>
                <a:gd name="T11" fmla="*/ 3 h 149"/>
                <a:gd name="T12" fmla="*/ 5 w 412"/>
                <a:gd name="T13" fmla="*/ 2 h 149"/>
                <a:gd name="T14" fmla="*/ 3 w 412"/>
                <a:gd name="T15" fmla="*/ 1 h 149"/>
                <a:gd name="T16" fmla="*/ 3 w 412"/>
                <a:gd name="T17" fmla="*/ 1 h 149"/>
                <a:gd name="T18" fmla="*/ 0 w 412"/>
                <a:gd name="T19" fmla="*/ 1 h 1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2"/>
                <a:gd name="T31" fmla="*/ 0 h 149"/>
                <a:gd name="T32" fmla="*/ 412 w 412"/>
                <a:gd name="T33" fmla="*/ 149 h 1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2" h="149">
                  <a:moveTo>
                    <a:pt x="0" y="58"/>
                  </a:moveTo>
                  <a:lnTo>
                    <a:pt x="56" y="7"/>
                  </a:lnTo>
                  <a:lnTo>
                    <a:pt x="161" y="0"/>
                  </a:lnTo>
                  <a:lnTo>
                    <a:pt x="412" y="127"/>
                  </a:lnTo>
                  <a:lnTo>
                    <a:pt x="279" y="149"/>
                  </a:lnTo>
                  <a:lnTo>
                    <a:pt x="301" y="120"/>
                  </a:lnTo>
                  <a:lnTo>
                    <a:pt x="236" y="72"/>
                  </a:lnTo>
                  <a:lnTo>
                    <a:pt x="115" y="43"/>
                  </a:lnTo>
                  <a:lnTo>
                    <a:pt x="119" y="24"/>
                  </a:lnTo>
                  <a:lnTo>
                    <a:pt x="0" y="5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72" name="Freeform 287">
              <a:extLst>
                <a:ext uri="{FF2B5EF4-FFF2-40B4-BE49-F238E27FC236}">
                  <a16:creationId xmlns:a16="http://schemas.microsoft.com/office/drawing/2014/main" id="{20BEF75A-AEEE-4D99-A159-EA90E1FF38EB}"/>
                </a:ext>
              </a:extLst>
            </p:cNvPr>
            <p:cNvSpPr>
              <a:spLocks/>
            </p:cNvSpPr>
            <p:nvPr/>
          </p:nvSpPr>
          <p:spPr bwMode="auto">
            <a:xfrm>
              <a:off x="6698980" y="3561906"/>
              <a:ext cx="58965" cy="36597"/>
            </a:xfrm>
            <a:custGeom>
              <a:avLst/>
              <a:gdLst>
                <a:gd name="T0" fmla="*/ 0 w 127"/>
                <a:gd name="T1" fmla="*/ 0 h 82"/>
                <a:gd name="T2" fmla="*/ 0 w 127"/>
                <a:gd name="T3" fmla="*/ 2 h 82"/>
                <a:gd name="T4" fmla="*/ 3 w 127"/>
                <a:gd name="T5" fmla="*/ 1 h 82"/>
                <a:gd name="T6" fmla="*/ 2 w 127"/>
                <a:gd name="T7" fmla="*/ 0 h 82"/>
                <a:gd name="T8" fmla="*/ 0 w 127"/>
                <a:gd name="T9" fmla="*/ 0 h 82"/>
                <a:gd name="T10" fmla="*/ 0 60000 65536"/>
                <a:gd name="T11" fmla="*/ 0 60000 65536"/>
                <a:gd name="T12" fmla="*/ 0 60000 65536"/>
                <a:gd name="T13" fmla="*/ 0 60000 65536"/>
                <a:gd name="T14" fmla="*/ 0 60000 65536"/>
                <a:gd name="T15" fmla="*/ 0 w 127"/>
                <a:gd name="T16" fmla="*/ 0 h 82"/>
                <a:gd name="T17" fmla="*/ 127 w 127"/>
                <a:gd name="T18" fmla="*/ 82 h 82"/>
              </a:gdLst>
              <a:ahLst/>
              <a:cxnLst>
                <a:cxn ang="T10">
                  <a:pos x="T0" y="T1"/>
                </a:cxn>
                <a:cxn ang="T11">
                  <a:pos x="T2" y="T3"/>
                </a:cxn>
                <a:cxn ang="T12">
                  <a:pos x="T4" y="T5"/>
                </a:cxn>
                <a:cxn ang="T13">
                  <a:pos x="T6" y="T7"/>
                </a:cxn>
                <a:cxn ang="T14">
                  <a:pos x="T8" y="T9"/>
                </a:cxn>
              </a:cxnLst>
              <a:rect l="T15" t="T16" r="T17" b="T18"/>
              <a:pathLst>
                <a:path w="127" h="82">
                  <a:moveTo>
                    <a:pt x="0" y="0"/>
                  </a:moveTo>
                  <a:lnTo>
                    <a:pt x="0" y="82"/>
                  </a:lnTo>
                  <a:lnTo>
                    <a:pt x="127" y="58"/>
                  </a:lnTo>
                  <a:lnTo>
                    <a:pt x="72" y="9"/>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73" name="Freeform 288">
              <a:extLst>
                <a:ext uri="{FF2B5EF4-FFF2-40B4-BE49-F238E27FC236}">
                  <a16:creationId xmlns:a16="http://schemas.microsoft.com/office/drawing/2014/main" id="{A981D3C2-C173-497F-9742-1AD9EF3E61AB}"/>
                </a:ext>
              </a:extLst>
            </p:cNvPr>
            <p:cNvSpPr>
              <a:spLocks/>
            </p:cNvSpPr>
            <p:nvPr/>
          </p:nvSpPr>
          <p:spPr bwMode="auto">
            <a:xfrm>
              <a:off x="6532193" y="3935833"/>
              <a:ext cx="102768" cy="125703"/>
            </a:xfrm>
            <a:custGeom>
              <a:avLst/>
              <a:gdLst>
                <a:gd name="T0" fmla="*/ 0 w 212"/>
                <a:gd name="T1" fmla="*/ 3 h 275"/>
                <a:gd name="T2" fmla="*/ 0 w 212"/>
                <a:gd name="T3" fmla="*/ 4 h 275"/>
                <a:gd name="T4" fmla="*/ 1 w 212"/>
                <a:gd name="T5" fmla="*/ 4 h 275"/>
                <a:gd name="T6" fmla="*/ 0 w 212"/>
                <a:gd name="T7" fmla="*/ 5 h 275"/>
                <a:gd name="T8" fmla="*/ 0 w 212"/>
                <a:gd name="T9" fmla="*/ 6 h 275"/>
                <a:gd name="T10" fmla="*/ 1 w 212"/>
                <a:gd name="T11" fmla="*/ 7 h 275"/>
                <a:gd name="T12" fmla="*/ 3 w 212"/>
                <a:gd name="T13" fmla="*/ 5 h 275"/>
                <a:gd name="T14" fmla="*/ 5 w 212"/>
                <a:gd name="T15" fmla="*/ 3 h 275"/>
                <a:gd name="T16" fmla="*/ 5 w 212"/>
                <a:gd name="T17" fmla="*/ 1 h 275"/>
                <a:gd name="T18" fmla="*/ 3 w 212"/>
                <a:gd name="T19" fmla="*/ 1 h 275"/>
                <a:gd name="T20" fmla="*/ 2 w 212"/>
                <a:gd name="T21" fmla="*/ 0 h 275"/>
                <a:gd name="T22" fmla="*/ 1 w 212"/>
                <a:gd name="T23" fmla="*/ 1 h 275"/>
                <a:gd name="T24" fmla="*/ 0 w 212"/>
                <a:gd name="T25" fmla="*/ 3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2"/>
                <a:gd name="T40" fmla="*/ 0 h 275"/>
                <a:gd name="T41" fmla="*/ 212 w 212"/>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2" h="275">
                  <a:moveTo>
                    <a:pt x="0" y="106"/>
                  </a:moveTo>
                  <a:lnTo>
                    <a:pt x="1" y="160"/>
                  </a:lnTo>
                  <a:lnTo>
                    <a:pt x="42" y="175"/>
                  </a:lnTo>
                  <a:lnTo>
                    <a:pt x="18" y="215"/>
                  </a:lnTo>
                  <a:lnTo>
                    <a:pt x="12" y="263"/>
                  </a:lnTo>
                  <a:lnTo>
                    <a:pt x="62" y="275"/>
                  </a:lnTo>
                  <a:lnTo>
                    <a:pt x="107" y="196"/>
                  </a:lnTo>
                  <a:lnTo>
                    <a:pt x="194" y="139"/>
                  </a:lnTo>
                  <a:lnTo>
                    <a:pt x="212" y="64"/>
                  </a:lnTo>
                  <a:lnTo>
                    <a:pt x="130" y="52"/>
                  </a:lnTo>
                  <a:lnTo>
                    <a:pt x="74" y="0"/>
                  </a:lnTo>
                  <a:lnTo>
                    <a:pt x="28" y="26"/>
                  </a:lnTo>
                  <a:lnTo>
                    <a:pt x="0" y="10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74" name="Freeform 289">
              <a:extLst>
                <a:ext uri="{FF2B5EF4-FFF2-40B4-BE49-F238E27FC236}">
                  <a16:creationId xmlns:a16="http://schemas.microsoft.com/office/drawing/2014/main" id="{9B0ACC4A-A334-47A7-AC62-349C4676B80B}"/>
                </a:ext>
              </a:extLst>
            </p:cNvPr>
            <p:cNvSpPr>
              <a:spLocks/>
            </p:cNvSpPr>
            <p:nvPr/>
          </p:nvSpPr>
          <p:spPr bwMode="auto">
            <a:xfrm>
              <a:off x="6362036" y="3673289"/>
              <a:ext cx="43803" cy="20685"/>
            </a:xfrm>
            <a:custGeom>
              <a:avLst/>
              <a:gdLst>
                <a:gd name="T0" fmla="*/ 0 w 89"/>
                <a:gd name="T1" fmla="*/ 1 h 44"/>
                <a:gd name="T2" fmla="*/ 1 w 89"/>
                <a:gd name="T3" fmla="*/ 0 h 44"/>
                <a:gd name="T4" fmla="*/ 2 w 89"/>
                <a:gd name="T5" fmla="*/ 1 h 44"/>
                <a:gd name="T6" fmla="*/ 0 w 89"/>
                <a:gd name="T7" fmla="*/ 1 h 44"/>
                <a:gd name="T8" fmla="*/ 0 60000 65536"/>
                <a:gd name="T9" fmla="*/ 0 60000 65536"/>
                <a:gd name="T10" fmla="*/ 0 60000 65536"/>
                <a:gd name="T11" fmla="*/ 0 60000 65536"/>
                <a:gd name="T12" fmla="*/ 0 w 89"/>
                <a:gd name="T13" fmla="*/ 0 h 44"/>
                <a:gd name="T14" fmla="*/ 89 w 89"/>
                <a:gd name="T15" fmla="*/ 44 h 44"/>
              </a:gdLst>
              <a:ahLst/>
              <a:cxnLst>
                <a:cxn ang="T8">
                  <a:pos x="T0" y="T1"/>
                </a:cxn>
                <a:cxn ang="T9">
                  <a:pos x="T2" y="T3"/>
                </a:cxn>
                <a:cxn ang="T10">
                  <a:pos x="T4" y="T5"/>
                </a:cxn>
                <a:cxn ang="T11">
                  <a:pos x="T6" y="T7"/>
                </a:cxn>
              </a:cxnLst>
              <a:rect l="T12" t="T13" r="T14" b="T15"/>
              <a:pathLst>
                <a:path w="89" h="44">
                  <a:moveTo>
                    <a:pt x="0" y="32"/>
                  </a:moveTo>
                  <a:lnTo>
                    <a:pt x="27" y="0"/>
                  </a:lnTo>
                  <a:lnTo>
                    <a:pt x="89" y="44"/>
                  </a:lnTo>
                  <a:lnTo>
                    <a:pt x="0" y="3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75" name="Freeform 290">
              <a:extLst>
                <a:ext uri="{FF2B5EF4-FFF2-40B4-BE49-F238E27FC236}">
                  <a16:creationId xmlns:a16="http://schemas.microsoft.com/office/drawing/2014/main" id="{0378ABAC-AB2F-4A14-B5F3-301430FE53E9}"/>
                </a:ext>
              </a:extLst>
            </p:cNvPr>
            <p:cNvSpPr>
              <a:spLocks/>
            </p:cNvSpPr>
            <p:nvPr/>
          </p:nvSpPr>
          <p:spPr bwMode="auto">
            <a:xfrm>
              <a:off x="6897778" y="5089437"/>
              <a:ext cx="28640" cy="19094"/>
            </a:xfrm>
            <a:custGeom>
              <a:avLst/>
              <a:gdLst>
                <a:gd name="T0" fmla="*/ 0 w 59"/>
                <a:gd name="T1" fmla="*/ 1 h 41"/>
                <a:gd name="T2" fmla="*/ 1 w 59"/>
                <a:gd name="T3" fmla="*/ 1 h 41"/>
                <a:gd name="T4" fmla="*/ 0 w 59"/>
                <a:gd name="T5" fmla="*/ 0 h 41"/>
                <a:gd name="T6" fmla="*/ 1 w 59"/>
                <a:gd name="T7" fmla="*/ 0 h 41"/>
                <a:gd name="T8" fmla="*/ 0 w 59"/>
                <a:gd name="T9" fmla="*/ 1 h 41"/>
                <a:gd name="T10" fmla="*/ 0 60000 65536"/>
                <a:gd name="T11" fmla="*/ 0 60000 65536"/>
                <a:gd name="T12" fmla="*/ 0 60000 65536"/>
                <a:gd name="T13" fmla="*/ 0 60000 65536"/>
                <a:gd name="T14" fmla="*/ 0 60000 65536"/>
                <a:gd name="T15" fmla="*/ 0 w 59"/>
                <a:gd name="T16" fmla="*/ 0 h 41"/>
                <a:gd name="T17" fmla="*/ 59 w 59"/>
                <a:gd name="T18" fmla="*/ 41 h 41"/>
              </a:gdLst>
              <a:ahLst/>
              <a:cxnLst>
                <a:cxn ang="T10">
                  <a:pos x="T0" y="T1"/>
                </a:cxn>
                <a:cxn ang="T11">
                  <a:pos x="T2" y="T3"/>
                </a:cxn>
                <a:cxn ang="T12">
                  <a:pos x="T4" y="T5"/>
                </a:cxn>
                <a:cxn ang="T13">
                  <a:pos x="T6" y="T7"/>
                </a:cxn>
                <a:cxn ang="T14">
                  <a:pos x="T8" y="T9"/>
                </a:cxn>
              </a:cxnLst>
              <a:rect l="T15" t="T16" r="T17" b="T18"/>
              <a:pathLst>
                <a:path w="59" h="41">
                  <a:moveTo>
                    <a:pt x="0" y="41"/>
                  </a:moveTo>
                  <a:lnTo>
                    <a:pt x="32" y="19"/>
                  </a:lnTo>
                  <a:lnTo>
                    <a:pt x="19" y="0"/>
                  </a:lnTo>
                  <a:lnTo>
                    <a:pt x="59" y="6"/>
                  </a:lnTo>
                  <a:lnTo>
                    <a:pt x="0" y="4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76" name="Freeform 291">
              <a:extLst>
                <a:ext uri="{FF2B5EF4-FFF2-40B4-BE49-F238E27FC236}">
                  <a16:creationId xmlns:a16="http://schemas.microsoft.com/office/drawing/2014/main" id="{3325E392-AA26-4FBC-8DC8-060697E0DA6B}"/>
                </a:ext>
              </a:extLst>
            </p:cNvPr>
            <p:cNvSpPr>
              <a:spLocks/>
            </p:cNvSpPr>
            <p:nvPr/>
          </p:nvSpPr>
          <p:spPr bwMode="auto">
            <a:xfrm>
              <a:off x="6919679" y="5089437"/>
              <a:ext cx="32010" cy="19094"/>
            </a:xfrm>
            <a:custGeom>
              <a:avLst/>
              <a:gdLst>
                <a:gd name="T0" fmla="*/ 0 w 68"/>
                <a:gd name="T1" fmla="*/ 1 h 47"/>
                <a:gd name="T2" fmla="*/ 1 w 68"/>
                <a:gd name="T3" fmla="*/ 0 h 47"/>
                <a:gd name="T4" fmla="*/ 1 w 68"/>
                <a:gd name="T5" fmla="*/ 0 h 47"/>
                <a:gd name="T6" fmla="*/ 0 w 68"/>
                <a:gd name="T7" fmla="*/ 1 h 47"/>
                <a:gd name="T8" fmla="*/ 0 60000 65536"/>
                <a:gd name="T9" fmla="*/ 0 60000 65536"/>
                <a:gd name="T10" fmla="*/ 0 60000 65536"/>
                <a:gd name="T11" fmla="*/ 0 60000 65536"/>
                <a:gd name="T12" fmla="*/ 0 w 68"/>
                <a:gd name="T13" fmla="*/ 0 h 47"/>
                <a:gd name="T14" fmla="*/ 68 w 68"/>
                <a:gd name="T15" fmla="*/ 47 h 47"/>
              </a:gdLst>
              <a:ahLst/>
              <a:cxnLst>
                <a:cxn ang="T8">
                  <a:pos x="T0" y="T1"/>
                </a:cxn>
                <a:cxn ang="T9">
                  <a:pos x="T2" y="T3"/>
                </a:cxn>
                <a:cxn ang="T10">
                  <a:pos x="T4" y="T5"/>
                </a:cxn>
                <a:cxn ang="T11">
                  <a:pos x="T6" y="T7"/>
                </a:cxn>
              </a:cxnLst>
              <a:rect l="T12" t="T13" r="T14" b="T15"/>
              <a:pathLst>
                <a:path w="68" h="47">
                  <a:moveTo>
                    <a:pt x="0" y="47"/>
                  </a:moveTo>
                  <a:lnTo>
                    <a:pt x="34" y="0"/>
                  </a:lnTo>
                  <a:lnTo>
                    <a:pt x="68" y="16"/>
                  </a:lnTo>
                  <a:lnTo>
                    <a:pt x="0" y="4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77" name="Freeform 292">
              <a:extLst>
                <a:ext uri="{FF2B5EF4-FFF2-40B4-BE49-F238E27FC236}">
                  <a16:creationId xmlns:a16="http://schemas.microsoft.com/office/drawing/2014/main" id="{153BC96B-F3D0-4415-86D1-88D551C56EF8}"/>
                </a:ext>
              </a:extLst>
            </p:cNvPr>
            <p:cNvSpPr>
              <a:spLocks/>
            </p:cNvSpPr>
            <p:nvPr/>
          </p:nvSpPr>
          <p:spPr bwMode="auto">
            <a:xfrm>
              <a:off x="7017393" y="3853092"/>
              <a:ext cx="52226" cy="70012"/>
            </a:xfrm>
            <a:custGeom>
              <a:avLst/>
              <a:gdLst>
                <a:gd name="T0" fmla="*/ 0 w 107"/>
                <a:gd name="T1" fmla="*/ 3 h 154"/>
                <a:gd name="T2" fmla="*/ 0 w 107"/>
                <a:gd name="T3" fmla="*/ 0 h 154"/>
                <a:gd name="T4" fmla="*/ 3 w 107"/>
                <a:gd name="T5" fmla="*/ 1 h 154"/>
                <a:gd name="T6" fmla="*/ 1 w 107"/>
                <a:gd name="T7" fmla="*/ 4 h 154"/>
                <a:gd name="T8" fmla="*/ 0 w 107"/>
                <a:gd name="T9" fmla="*/ 3 h 154"/>
                <a:gd name="T10" fmla="*/ 0 60000 65536"/>
                <a:gd name="T11" fmla="*/ 0 60000 65536"/>
                <a:gd name="T12" fmla="*/ 0 60000 65536"/>
                <a:gd name="T13" fmla="*/ 0 60000 65536"/>
                <a:gd name="T14" fmla="*/ 0 60000 65536"/>
                <a:gd name="T15" fmla="*/ 0 w 107"/>
                <a:gd name="T16" fmla="*/ 0 h 154"/>
                <a:gd name="T17" fmla="*/ 107 w 107"/>
                <a:gd name="T18" fmla="*/ 154 h 154"/>
              </a:gdLst>
              <a:ahLst/>
              <a:cxnLst>
                <a:cxn ang="T10">
                  <a:pos x="T0" y="T1"/>
                </a:cxn>
                <a:cxn ang="T11">
                  <a:pos x="T2" y="T3"/>
                </a:cxn>
                <a:cxn ang="T12">
                  <a:pos x="T4" y="T5"/>
                </a:cxn>
                <a:cxn ang="T13">
                  <a:pos x="T6" y="T7"/>
                </a:cxn>
                <a:cxn ang="T14">
                  <a:pos x="T8" y="T9"/>
                </a:cxn>
              </a:cxnLst>
              <a:rect l="T15" t="T16" r="T17" b="T18"/>
              <a:pathLst>
                <a:path w="107" h="154">
                  <a:moveTo>
                    <a:pt x="0" y="149"/>
                  </a:moveTo>
                  <a:lnTo>
                    <a:pt x="13" y="0"/>
                  </a:lnTo>
                  <a:lnTo>
                    <a:pt x="107" y="67"/>
                  </a:lnTo>
                  <a:lnTo>
                    <a:pt x="52" y="154"/>
                  </a:lnTo>
                  <a:lnTo>
                    <a:pt x="0" y="14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78" name="Freeform 293">
              <a:extLst>
                <a:ext uri="{FF2B5EF4-FFF2-40B4-BE49-F238E27FC236}">
                  <a16:creationId xmlns:a16="http://schemas.microsoft.com/office/drawing/2014/main" id="{3B9CD4D2-2E61-47D7-8D19-D4B745A4F5F7}"/>
                </a:ext>
              </a:extLst>
            </p:cNvPr>
            <p:cNvSpPr>
              <a:spLocks/>
            </p:cNvSpPr>
            <p:nvPr/>
          </p:nvSpPr>
          <p:spPr bwMode="auto">
            <a:xfrm>
              <a:off x="6677079" y="1700228"/>
              <a:ext cx="1113602" cy="891060"/>
            </a:xfrm>
            <a:custGeom>
              <a:avLst/>
              <a:gdLst>
                <a:gd name="T0" fmla="*/ 6 w 2319"/>
                <a:gd name="T1" fmla="*/ 11 h 1964"/>
                <a:gd name="T2" fmla="*/ 7 w 2319"/>
                <a:gd name="T3" fmla="*/ 9 h 1964"/>
                <a:gd name="T4" fmla="*/ 5 w 2319"/>
                <a:gd name="T5" fmla="*/ 8 h 1964"/>
                <a:gd name="T6" fmla="*/ 10 w 2319"/>
                <a:gd name="T7" fmla="*/ 4 h 1964"/>
                <a:gd name="T8" fmla="*/ 15 w 2319"/>
                <a:gd name="T9" fmla="*/ 3 h 1964"/>
                <a:gd name="T10" fmla="*/ 20 w 2319"/>
                <a:gd name="T11" fmla="*/ 5 h 1964"/>
                <a:gd name="T12" fmla="*/ 19 w 2319"/>
                <a:gd name="T13" fmla="*/ 3 h 1964"/>
                <a:gd name="T14" fmla="*/ 25 w 2319"/>
                <a:gd name="T15" fmla="*/ 4 h 1964"/>
                <a:gd name="T16" fmla="*/ 29 w 2319"/>
                <a:gd name="T17" fmla="*/ 3 h 1964"/>
                <a:gd name="T18" fmla="*/ 24 w 2319"/>
                <a:gd name="T19" fmla="*/ 1 h 1964"/>
                <a:gd name="T20" fmla="*/ 29 w 2319"/>
                <a:gd name="T21" fmla="*/ 2 h 1964"/>
                <a:gd name="T22" fmla="*/ 29 w 2319"/>
                <a:gd name="T23" fmla="*/ 0 h 1964"/>
                <a:gd name="T24" fmla="*/ 40 w 2319"/>
                <a:gd name="T25" fmla="*/ 1 h 1964"/>
                <a:gd name="T26" fmla="*/ 41 w 2319"/>
                <a:gd name="T27" fmla="*/ 1 h 1964"/>
                <a:gd name="T28" fmla="*/ 45 w 2319"/>
                <a:gd name="T29" fmla="*/ 3 h 1964"/>
                <a:gd name="T30" fmla="*/ 34 w 2319"/>
                <a:gd name="T31" fmla="*/ 4 h 1964"/>
                <a:gd name="T32" fmla="*/ 40 w 2319"/>
                <a:gd name="T33" fmla="*/ 5 h 1964"/>
                <a:gd name="T34" fmla="*/ 46 w 2319"/>
                <a:gd name="T35" fmla="*/ 5 h 1964"/>
                <a:gd name="T36" fmla="*/ 51 w 2319"/>
                <a:gd name="T37" fmla="*/ 4 h 1964"/>
                <a:gd name="T38" fmla="*/ 46 w 2319"/>
                <a:gd name="T39" fmla="*/ 7 h 1964"/>
                <a:gd name="T40" fmla="*/ 49 w 2319"/>
                <a:gd name="T41" fmla="*/ 9 h 1964"/>
                <a:gd name="T42" fmla="*/ 46 w 2319"/>
                <a:gd name="T43" fmla="*/ 11 h 1964"/>
                <a:gd name="T44" fmla="*/ 46 w 2319"/>
                <a:gd name="T45" fmla="*/ 14 h 1964"/>
                <a:gd name="T46" fmla="*/ 45 w 2319"/>
                <a:gd name="T47" fmla="*/ 15 h 1964"/>
                <a:gd name="T48" fmla="*/ 47 w 2319"/>
                <a:gd name="T49" fmla="*/ 17 h 1964"/>
                <a:gd name="T50" fmla="*/ 45 w 2319"/>
                <a:gd name="T51" fmla="*/ 19 h 1964"/>
                <a:gd name="T52" fmla="*/ 46 w 2319"/>
                <a:gd name="T53" fmla="*/ 20 h 1964"/>
                <a:gd name="T54" fmla="*/ 46 w 2319"/>
                <a:gd name="T55" fmla="*/ 22 h 1964"/>
                <a:gd name="T56" fmla="*/ 41 w 2319"/>
                <a:gd name="T57" fmla="*/ 23 h 1964"/>
                <a:gd name="T58" fmla="*/ 42 w 2319"/>
                <a:gd name="T59" fmla="*/ 25 h 1964"/>
                <a:gd name="T60" fmla="*/ 45 w 2319"/>
                <a:gd name="T61" fmla="*/ 26 h 1964"/>
                <a:gd name="T62" fmla="*/ 44 w 2319"/>
                <a:gd name="T63" fmla="*/ 28 h 1964"/>
                <a:gd name="T64" fmla="*/ 40 w 2319"/>
                <a:gd name="T65" fmla="*/ 26 h 1964"/>
                <a:gd name="T66" fmla="*/ 41 w 2319"/>
                <a:gd name="T67" fmla="*/ 29 h 1964"/>
                <a:gd name="T68" fmla="*/ 41 w 2319"/>
                <a:gd name="T69" fmla="*/ 32 h 1964"/>
                <a:gd name="T70" fmla="*/ 36 w 2319"/>
                <a:gd name="T71" fmla="*/ 33 h 1964"/>
                <a:gd name="T72" fmla="*/ 32 w 2319"/>
                <a:gd name="T73" fmla="*/ 36 h 1964"/>
                <a:gd name="T74" fmla="*/ 31 w 2319"/>
                <a:gd name="T75" fmla="*/ 36 h 1964"/>
                <a:gd name="T76" fmla="*/ 28 w 2319"/>
                <a:gd name="T77" fmla="*/ 38 h 1964"/>
                <a:gd name="T78" fmla="*/ 28 w 2319"/>
                <a:gd name="T79" fmla="*/ 40 h 1964"/>
                <a:gd name="T80" fmla="*/ 28 w 2319"/>
                <a:gd name="T81" fmla="*/ 41 h 1964"/>
                <a:gd name="T82" fmla="*/ 26 w 2319"/>
                <a:gd name="T83" fmla="*/ 45 h 1964"/>
                <a:gd name="T84" fmla="*/ 22 w 2319"/>
                <a:gd name="T85" fmla="*/ 44 h 1964"/>
                <a:gd name="T86" fmla="*/ 21 w 2319"/>
                <a:gd name="T87" fmla="*/ 43 h 1964"/>
                <a:gd name="T88" fmla="*/ 19 w 2319"/>
                <a:gd name="T89" fmla="*/ 39 h 1964"/>
                <a:gd name="T90" fmla="*/ 19 w 2319"/>
                <a:gd name="T91" fmla="*/ 37 h 1964"/>
                <a:gd name="T92" fmla="*/ 18 w 2319"/>
                <a:gd name="T93" fmla="*/ 33 h 1964"/>
                <a:gd name="T94" fmla="*/ 18 w 2319"/>
                <a:gd name="T95" fmla="*/ 32 h 1964"/>
                <a:gd name="T96" fmla="*/ 18 w 2319"/>
                <a:gd name="T97" fmla="*/ 29 h 1964"/>
                <a:gd name="T98" fmla="*/ 20 w 2319"/>
                <a:gd name="T99" fmla="*/ 28 h 1964"/>
                <a:gd name="T100" fmla="*/ 19 w 2319"/>
                <a:gd name="T101" fmla="*/ 27 h 1964"/>
                <a:gd name="T102" fmla="*/ 17 w 2319"/>
                <a:gd name="T103" fmla="*/ 27 h 1964"/>
                <a:gd name="T104" fmla="*/ 15 w 2319"/>
                <a:gd name="T105" fmla="*/ 25 h 1964"/>
                <a:gd name="T106" fmla="*/ 14 w 2319"/>
                <a:gd name="T107" fmla="*/ 21 h 1964"/>
                <a:gd name="T108" fmla="*/ 11 w 2319"/>
                <a:gd name="T109" fmla="*/ 17 h 1964"/>
                <a:gd name="T110" fmla="*/ 6 w 2319"/>
                <a:gd name="T111" fmla="*/ 18 h 1964"/>
                <a:gd name="T112" fmla="*/ 1 w 2319"/>
                <a:gd name="T113" fmla="*/ 15 h 1964"/>
                <a:gd name="T114" fmla="*/ 6 w 2319"/>
                <a:gd name="T115" fmla="*/ 14 h 196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319"/>
                <a:gd name="T175" fmla="*/ 0 h 1964"/>
                <a:gd name="T176" fmla="*/ 2319 w 2319"/>
                <a:gd name="T177" fmla="*/ 1964 h 196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319" h="1964">
                  <a:moveTo>
                    <a:pt x="0" y="551"/>
                  </a:moveTo>
                  <a:lnTo>
                    <a:pt x="13" y="521"/>
                  </a:lnTo>
                  <a:lnTo>
                    <a:pt x="162" y="463"/>
                  </a:lnTo>
                  <a:lnTo>
                    <a:pt x="261" y="463"/>
                  </a:lnTo>
                  <a:lnTo>
                    <a:pt x="315" y="418"/>
                  </a:lnTo>
                  <a:lnTo>
                    <a:pt x="296" y="405"/>
                  </a:lnTo>
                  <a:lnTo>
                    <a:pt x="329" y="390"/>
                  </a:lnTo>
                  <a:lnTo>
                    <a:pt x="302" y="380"/>
                  </a:lnTo>
                  <a:lnTo>
                    <a:pt x="354" y="363"/>
                  </a:lnTo>
                  <a:lnTo>
                    <a:pt x="335" y="346"/>
                  </a:lnTo>
                  <a:lnTo>
                    <a:pt x="267" y="376"/>
                  </a:lnTo>
                  <a:lnTo>
                    <a:pt x="200" y="338"/>
                  </a:lnTo>
                  <a:lnTo>
                    <a:pt x="284" y="317"/>
                  </a:lnTo>
                  <a:lnTo>
                    <a:pt x="332" y="254"/>
                  </a:lnTo>
                  <a:lnTo>
                    <a:pt x="437" y="250"/>
                  </a:lnTo>
                  <a:lnTo>
                    <a:pt x="432" y="185"/>
                  </a:lnTo>
                  <a:lnTo>
                    <a:pt x="507" y="184"/>
                  </a:lnTo>
                  <a:lnTo>
                    <a:pt x="586" y="230"/>
                  </a:lnTo>
                  <a:lnTo>
                    <a:pt x="493" y="168"/>
                  </a:lnTo>
                  <a:lnTo>
                    <a:pt x="669" y="126"/>
                  </a:lnTo>
                  <a:lnTo>
                    <a:pt x="713" y="156"/>
                  </a:lnTo>
                  <a:lnTo>
                    <a:pt x="719" y="214"/>
                  </a:lnTo>
                  <a:lnTo>
                    <a:pt x="740" y="165"/>
                  </a:lnTo>
                  <a:lnTo>
                    <a:pt x="854" y="199"/>
                  </a:lnTo>
                  <a:lnTo>
                    <a:pt x="814" y="172"/>
                  </a:lnTo>
                  <a:lnTo>
                    <a:pt x="868" y="176"/>
                  </a:lnTo>
                  <a:lnTo>
                    <a:pt x="821" y="142"/>
                  </a:lnTo>
                  <a:lnTo>
                    <a:pt x="808" y="115"/>
                  </a:lnTo>
                  <a:lnTo>
                    <a:pt x="832" y="108"/>
                  </a:lnTo>
                  <a:lnTo>
                    <a:pt x="1056" y="192"/>
                  </a:lnTo>
                  <a:lnTo>
                    <a:pt x="1039" y="165"/>
                  </a:lnTo>
                  <a:lnTo>
                    <a:pt x="1086" y="161"/>
                  </a:lnTo>
                  <a:lnTo>
                    <a:pt x="1056" y="137"/>
                  </a:lnTo>
                  <a:lnTo>
                    <a:pt x="1132" y="142"/>
                  </a:lnTo>
                  <a:lnTo>
                    <a:pt x="1012" y="81"/>
                  </a:lnTo>
                  <a:lnTo>
                    <a:pt x="1228" y="115"/>
                  </a:lnTo>
                  <a:lnTo>
                    <a:pt x="1181" y="80"/>
                  </a:lnTo>
                  <a:lnTo>
                    <a:pt x="1054" y="73"/>
                  </a:lnTo>
                  <a:lnTo>
                    <a:pt x="1096" y="71"/>
                  </a:lnTo>
                  <a:lnTo>
                    <a:pt x="1017" y="42"/>
                  </a:lnTo>
                  <a:lnTo>
                    <a:pt x="1110" y="48"/>
                  </a:lnTo>
                  <a:lnTo>
                    <a:pt x="1073" y="35"/>
                  </a:lnTo>
                  <a:lnTo>
                    <a:pt x="1112" y="26"/>
                  </a:lnTo>
                  <a:lnTo>
                    <a:pt x="1272" y="81"/>
                  </a:lnTo>
                  <a:lnTo>
                    <a:pt x="1253" y="61"/>
                  </a:lnTo>
                  <a:lnTo>
                    <a:pt x="1326" y="42"/>
                  </a:lnTo>
                  <a:lnTo>
                    <a:pt x="1264" y="35"/>
                  </a:lnTo>
                  <a:lnTo>
                    <a:pt x="1262" y="8"/>
                  </a:lnTo>
                  <a:lnTo>
                    <a:pt x="1303" y="0"/>
                  </a:lnTo>
                  <a:lnTo>
                    <a:pt x="1732" y="10"/>
                  </a:lnTo>
                  <a:lnTo>
                    <a:pt x="1762" y="25"/>
                  </a:lnTo>
                  <a:lnTo>
                    <a:pt x="1746" y="35"/>
                  </a:lnTo>
                  <a:lnTo>
                    <a:pt x="1462" y="38"/>
                  </a:lnTo>
                  <a:lnTo>
                    <a:pt x="1495" y="54"/>
                  </a:lnTo>
                  <a:lnTo>
                    <a:pt x="1384" y="71"/>
                  </a:lnTo>
                  <a:lnTo>
                    <a:pt x="1789" y="42"/>
                  </a:lnTo>
                  <a:lnTo>
                    <a:pt x="1802" y="68"/>
                  </a:lnTo>
                  <a:lnTo>
                    <a:pt x="1746" y="83"/>
                  </a:lnTo>
                  <a:lnTo>
                    <a:pt x="1842" y="72"/>
                  </a:lnTo>
                  <a:lnTo>
                    <a:pt x="1951" y="104"/>
                  </a:lnTo>
                  <a:lnTo>
                    <a:pt x="1789" y="156"/>
                  </a:lnTo>
                  <a:lnTo>
                    <a:pt x="1529" y="152"/>
                  </a:lnTo>
                  <a:lnTo>
                    <a:pt x="1591" y="161"/>
                  </a:lnTo>
                  <a:lnTo>
                    <a:pt x="1482" y="184"/>
                  </a:lnTo>
                  <a:lnTo>
                    <a:pt x="1482" y="207"/>
                  </a:lnTo>
                  <a:lnTo>
                    <a:pt x="1767" y="168"/>
                  </a:lnTo>
                  <a:lnTo>
                    <a:pt x="1790" y="185"/>
                  </a:lnTo>
                  <a:lnTo>
                    <a:pt x="1732" y="223"/>
                  </a:lnTo>
                  <a:lnTo>
                    <a:pt x="1912" y="161"/>
                  </a:lnTo>
                  <a:lnTo>
                    <a:pt x="1923" y="221"/>
                  </a:lnTo>
                  <a:lnTo>
                    <a:pt x="1833" y="328"/>
                  </a:lnTo>
                  <a:lnTo>
                    <a:pt x="2009" y="204"/>
                  </a:lnTo>
                  <a:lnTo>
                    <a:pt x="2006" y="223"/>
                  </a:lnTo>
                  <a:lnTo>
                    <a:pt x="2090" y="222"/>
                  </a:lnTo>
                  <a:lnTo>
                    <a:pt x="2116" y="184"/>
                  </a:lnTo>
                  <a:lnTo>
                    <a:pt x="2206" y="176"/>
                  </a:lnTo>
                  <a:lnTo>
                    <a:pt x="2319" y="211"/>
                  </a:lnTo>
                  <a:lnTo>
                    <a:pt x="2207" y="265"/>
                  </a:lnTo>
                  <a:lnTo>
                    <a:pt x="2214" y="286"/>
                  </a:lnTo>
                  <a:lnTo>
                    <a:pt x="1963" y="317"/>
                  </a:lnTo>
                  <a:lnTo>
                    <a:pt x="2166" y="319"/>
                  </a:lnTo>
                  <a:lnTo>
                    <a:pt x="2002" y="364"/>
                  </a:lnTo>
                  <a:lnTo>
                    <a:pt x="2013" y="394"/>
                  </a:lnTo>
                  <a:lnTo>
                    <a:pt x="2122" y="364"/>
                  </a:lnTo>
                  <a:lnTo>
                    <a:pt x="2043" y="405"/>
                  </a:lnTo>
                  <a:lnTo>
                    <a:pt x="2033" y="459"/>
                  </a:lnTo>
                  <a:lnTo>
                    <a:pt x="2056" y="445"/>
                  </a:lnTo>
                  <a:lnTo>
                    <a:pt x="1981" y="493"/>
                  </a:lnTo>
                  <a:lnTo>
                    <a:pt x="1954" y="593"/>
                  </a:lnTo>
                  <a:lnTo>
                    <a:pt x="1996" y="571"/>
                  </a:lnTo>
                  <a:lnTo>
                    <a:pt x="2050" y="593"/>
                  </a:lnTo>
                  <a:lnTo>
                    <a:pt x="1998" y="593"/>
                  </a:lnTo>
                  <a:lnTo>
                    <a:pt x="1998" y="622"/>
                  </a:lnTo>
                  <a:lnTo>
                    <a:pt x="2088" y="635"/>
                  </a:lnTo>
                  <a:lnTo>
                    <a:pt x="2090" y="672"/>
                  </a:lnTo>
                  <a:lnTo>
                    <a:pt x="1959" y="664"/>
                  </a:lnTo>
                  <a:lnTo>
                    <a:pt x="1996" y="682"/>
                  </a:lnTo>
                  <a:lnTo>
                    <a:pt x="1919" y="693"/>
                  </a:lnTo>
                  <a:lnTo>
                    <a:pt x="1959" y="732"/>
                  </a:lnTo>
                  <a:lnTo>
                    <a:pt x="2027" y="735"/>
                  </a:lnTo>
                  <a:lnTo>
                    <a:pt x="1986" y="758"/>
                  </a:lnTo>
                  <a:lnTo>
                    <a:pt x="2039" y="779"/>
                  </a:lnTo>
                  <a:lnTo>
                    <a:pt x="2037" y="829"/>
                  </a:lnTo>
                  <a:lnTo>
                    <a:pt x="1941" y="800"/>
                  </a:lnTo>
                  <a:lnTo>
                    <a:pt x="1997" y="827"/>
                  </a:lnTo>
                  <a:lnTo>
                    <a:pt x="1961" y="844"/>
                  </a:lnTo>
                  <a:lnTo>
                    <a:pt x="1996" y="842"/>
                  </a:lnTo>
                  <a:lnTo>
                    <a:pt x="1986" y="874"/>
                  </a:lnTo>
                  <a:lnTo>
                    <a:pt x="2054" y="890"/>
                  </a:lnTo>
                  <a:lnTo>
                    <a:pt x="1947" y="881"/>
                  </a:lnTo>
                  <a:lnTo>
                    <a:pt x="1923" y="900"/>
                  </a:lnTo>
                  <a:lnTo>
                    <a:pt x="2009" y="942"/>
                  </a:lnTo>
                  <a:lnTo>
                    <a:pt x="1997" y="974"/>
                  </a:lnTo>
                  <a:lnTo>
                    <a:pt x="1926" y="994"/>
                  </a:lnTo>
                  <a:lnTo>
                    <a:pt x="1861" y="947"/>
                  </a:lnTo>
                  <a:lnTo>
                    <a:pt x="1758" y="986"/>
                  </a:lnTo>
                  <a:lnTo>
                    <a:pt x="1830" y="1013"/>
                  </a:lnTo>
                  <a:lnTo>
                    <a:pt x="1762" y="1038"/>
                  </a:lnTo>
                  <a:lnTo>
                    <a:pt x="1837" y="1040"/>
                  </a:lnTo>
                  <a:lnTo>
                    <a:pt x="1813" y="1090"/>
                  </a:lnTo>
                  <a:lnTo>
                    <a:pt x="1842" y="1061"/>
                  </a:lnTo>
                  <a:lnTo>
                    <a:pt x="1923" y="1101"/>
                  </a:lnTo>
                  <a:lnTo>
                    <a:pt x="1897" y="1135"/>
                  </a:lnTo>
                  <a:lnTo>
                    <a:pt x="1947" y="1122"/>
                  </a:lnTo>
                  <a:lnTo>
                    <a:pt x="1923" y="1155"/>
                  </a:lnTo>
                  <a:lnTo>
                    <a:pt x="1957" y="1139"/>
                  </a:lnTo>
                  <a:lnTo>
                    <a:pt x="1961" y="1223"/>
                  </a:lnTo>
                  <a:lnTo>
                    <a:pt x="1923" y="1192"/>
                  </a:lnTo>
                  <a:lnTo>
                    <a:pt x="1923" y="1223"/>
                  </a:lnTo>
                  <a:lnTo>
                    <a:pt x="1889" y="1220"/>
                  </a:lnTo>
                  <a:lnTo>
                    <a:pt x="1842" y="1151"/>
                  </a:lnTo>
                  <a:lnTo>
                    <a:pt x="1732" y="1113"/>
                  </a:lnTo>
                  <a:lnTo>
                    <a:pt x="1808" y="1158"/>
                  </a:lnTo>
                  <a:lnTo>
                    <a:pt x="1706" y="1182"/>
                  </a:lnTo>
                  <a:lnTo>
                    <a:pt x="1678" y="1223"/>
                  </a:lnTo>
                  <a:lnTo>
                    <a:pt x="1774" y="1232"/>
                  </a:lnTo>
                  <a:lnTo>
                    <a:pt x="1692" y="1255"/>
                  </a:lnTo>
                  <a:lnTo>
                    <a:pt x="1814" y="1227"/>
                  </a:lnTo>
                  <a:lnTo>
                    <a:pt x="1932" y="1264"/>
                  </a:lnTo>
                  <a:lnTo>
                    <a:pt x="1779" y="1360"/>
                  </a:lnTo>
                  <a:lnTo>
                    <a:pt x="1631" y="1402"/>
                  </a:lnTo>
                  <a:lnTo>
                    <a:pt x="1579" y="1406"/>
                  </a:lnTo>
                  <a:lnTo>
                    <a:pt x="1543" y="1361"/>
                  </a:lnTo>
                  <a:lnTo>
                    <a:pt x="1559" y="1406"/>
                  </a:lnTo>
                  <a:lnTo>
                    <a:pt x="1516" y="1431"/>
                  </a:lnTo>
                  <a:lnTo>
                    <a:pt x="1462" y="1535"/>
                  </a:lnTo>
                  <a:lnTo>
                    <a:pt x="1417" y="1531"/>
                  </a:lnTo>
                  <a:lnTo>
                    <a:pt x="1407" y="1564"/>
                  </a:lnTo>
                  <a:lnTo>
                    <a:pt x="1365" y="1571"/>
                  </a:lnTo>
                  <a:lnTo>
                    <a:pt x="1339" y="1557"/>
                  </a:lnTo>
                  <a:lnTo>
                    <a:pt x="1372" y="1537"/>
                  </a:lnTo>
                  <a:lnTo>
                    <a:pt x="1338" y="1531"/>
                  </a:lnTo>
                  <a:lnTo>
                    <a:pt x="1324" y="1587"/>
                  </a:lnTo>
                  <a:lnTo>
                    <a:pt x="1251" y="1591"/>
                  </a:lnTo>
                  <a:lnTo>
                    <a:pt x="1253" y="1634"/>
                  </a:lnTo>
                  <a:lnTo>
                    <a:pt x="1213" y="1637"/>
                  </a:lnTo>
                  <a:lnTo>
                    <a:pt x="1247" y="1672"/>
                  </a:lnTo>
                  <a:lnTo>
                    <a:pt x="1199" y="1680"/>
                  </a:lnTo>
                  <a:lnTo>
                    <a:pt x="1236" y="1717"/>
                  </a:lnTo>
                  <a:lnTo>
                    <a:pt x="1204" y="1717"/>
                  </a:lnTo>
                  <a:lnTo>
                    <a:pt x="1230" y="1726"/>
                  </a:lnTo>
                  <a:lnTo>
                    <a:pt x="1204" y="1768"/>
                  </a:lnTo>
                  <a:lnTo>
                    <a:pt x="1181" y="1761"/>
                  </a:lnTo>
                  <a:lnTo>
                    <a:pt x="1199" y="1779"/>
                  </a:lnTo>
                  <a:lnTo>
                    <a:pt x="1152" y="1797"/>
                  </a:lnTo>
                  <a:lnTo>
                    <a:pt x="1181" y="1856"/>
                  </a:lnTo>
                  <a:lnTo>
                    <a:pt x="1152" y="1935"/>
                  </a:lnTo>
                  <a:lnTo>
                    <a:pt x="1118" y="1936"/>
                  </a:lnTo>
                  <a:lnTo>
                    <a:pt x="1143" y="1964"/>
                  </a:lnTo>
                  <a:lnTo>
                    <a:pt x="1065" y="1964"/>
                  </a:lnTo>
                  <a:lnTo>
                    <a:pt x="1056" y="1910"/>
                  </a:lnTo>
                  <a:lnTo>
                    <a:pt x="945" y="1918"/>
                  </a:lnTo>
                  <a:lnTo>
                    <a:pt x="973" y="1903"/>
                  </a:lnTo>
                  <a:lnTo>
                    <a:pt x="917" y="1883"/>
                  </a:lnTo>
                  <a:lnTo>
                    <a:pt x="941" y="1874"/>
                  </a:lnTo>
                  <a:lnTo>
                    <a:pt x="901" y="1874"/>
                  </a:lnTo>
                  <a:lnTo>
                    <a:pt x="918" y="1832"/>
                  </a:lnTo>
                  <a:lnTo>
                    <a:pt x="892" y="1840"/>
                  </a:lnTo>
                  <a:lnTo>
                    <a:pt x="821" y="1726"/>
                  </a:lnTo>
                  <a:lnTo>
                    <a:pt x="821" y="1694"/>
                  </a:lnTo>
                  <a:lnTo>
                    <a:pt x="877" y="1656"/>
                  </a:lnTo>
                  <a:lnTo>
                    <a:pt x="854" y="1645"/>
                  </a:lnTo>
                  <a:lnTo>
                    <a:pt x="798" y="1687"/>
                  </a:lnTo>
                  <a:lnTo>
                    <a:pt x="798" y="1602"/>
                  </a:lnTo>
                  <a:lnTo>
                    <a:pt x="747" y="1557"/>
                  </a:lnTo>
                  <a:lnTo>
                    <a:pt x="763" y="1492"/>
                  </a:lnTo>
                  <a:lnTo>
                    <a:pt x="729" y="1466"/>
                  </a:lnTo>
                  <a:lnTo>
                    <a:pt x="774" y="1410"/>
                  </a:lnTo>
                  <a:lnTo>
                    <a:pt x="747" y="1402"/>
                  </a:lnTo>
                  <a:lnTo>
                    <a:pt x="839" y="1402"/>
                  </a:lnTo>
                  <a:lnTo>
                    <a:pt x="830" y="1379"/>
                  </a:lnTo>
                  <a:lnTo>
                    <a:pt x="769" y="1381"/>
                  </a:lnTo>
                  <a:lnTo>
                    <a:pt x="861" y="1331"/>
                  </a:lnTo>
                  <a:lnTo>
                    <a:pt x="839" y="1314"/>
                  </a:lnTo>
                  <a:lnTo>
                    <a:pt x="861" y="1255"/>
                  </a:lnTo>
                  <a:lnTo>
                    <a:pt x="785" y="1254"/>
                  </a:lnTo>
                  <a:lnTo>
                    <a:pt x="703" y="1207"/>
                  </a:lnTo>
                  <a:lnTo>
                    <a:pt x="854" y="1232"/>
                  </a:lnTo>
                  <a:lnTo>
                    <a:pt x="828" y="1211"/>
                  </a:lnTo>
                  <a:lnTo>
                    <a:pt x="854" y="1203"/>
                  </a:lnTo>
                  <a:lnTo>
                    <a:pt x="793" y="1168"/>
                  </a:lnTo>
                  <a:lnTo>
                    <a:pt x="814" y="1151"/>
                  </a:lnTo>
                  <a:lnTo>
                    <a:pt x="782" y="1163"/>
                  </a:lnTo>
                  <a:lnTo>
                    <a:pt x="804" y="1142"/>
                  </a:lnTo>
                  <a:lnTo>
                    <a:pt x="765" y="1145"/>
                  </a:lnTo>
                  <a:lnTo>
                    <a:pt x="808" y="1126"/>
                  </a:lnTo>
                  <a:lnTo>
                    <a:pt x="740" y="1099"/>
                  </a:lnTo>
                  <a:lnTo>
                    <a:pt x="726" y="1142"/>
                  </a:lnTo>
                  <a:lnTo>
                    <a:pt x="669" y="1145"/>
                  </a:lnTo>
                  <a:lnTo>
                    <a:pt x="659" y="1126"/>
                  </a:lnTo>
                  <a:lnTo>
                    <a:pt x="698" y="1099"/>
                  </a:lnTo>
                  <a:lnTo>
                    <a:pt x="667" y="1099"/>
                  </a:lnTo>
                  <a:lnTo>
                    <a:pt x="703" y="1023"/>
                  </a:lnTo>
                  <a:lnTo>
                    <a:pt x="661" y="1011"/>
                  </a:lnTo>
                  <a:lnTo>
                    <a:pt x="680" y="978"/>
                  </a:lnTo>
                  <a:lnTo>
                    <a:pt x="618" y="889"/>
                  </a:lnTo>
                  <a:lnTo>
                    <a:pt x="637" y="888"/>
                  </a:lnTo>
                  <a:lnTo>
                    <a:pt x="554" y="808"/>
                  </a:lnTo>
                  <a:lnTo>
                    <a:pt x="554" y="779"/>
                  </a:lnTo>
                  <a:lnTo>
                    <a:pt x="461" y="741"/>
                  </a:lnTo>
                  <a:lnTo>
                    <a:pt x="376" y="720"/>
                  </a:lnTo>
                  <a:lnTo>
                    <a:pt x="293" y="756"/>
                  </a:lnTo>
                  <a:lnTo>
                    <a:pt x="230" y="732"/>
                  </a:lnTo>
                  <a:lnTo>
                    <a:pt x="254" y="762"/>
                  </a:lnTo>
                  <a:lnTo>
                    <a:pt x="188" y="748"/>
                  </a:lnTo>
                  <a:lnTo>
                    <a:pt x="128" y="718"/>
                  </a:lnTo>
                  <a:lnTo>
                    <a:pt x="188" y="693"/>
                  </a:lnTo>
                  <a:lnTo>
                    <a:pt x="57" y="664"/>
                  </a:lnTo>
                  <a:lnTo>
                    <a:pt x="105" y="639"/>
                  </a:lnTo>
                  <a:lnTo>
                    <a:pt x="261" y="647"/>
                  </a:lnTo>
                  <a:lnTo>
                    <a:pt x="275" y="637"/>
                  </a:lnTo>
                  <a:lnTo>
                    <a:pt x="251" y="620"/>
                  </a:lnTo>
                  <a:lnTo>
                    <a:pt x="274" y="605"/>
                  </a:lnTo>
                  <a:lnTo>
                    <a:pt x="138" y="616"/>
                  </a:lnTo>
                  <a:lnTo>
                    <a:pt x="0" y="55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79" name="Freeform 294">
              <a:extLst>
                <a:ext uri="{FF2B5EF4-FFF2-40B4-BE49-F238E27FC236}">
                  <a16:creationId xmlns:a16="http://schemas.microsoft.com/office/drawing/2014/main" id="{8C408A7B-06E6-4583-8C3D-3E5FD223DA08}"/>
                </a:ext>
              </a:extLst>
            </p:cNvPr>
            <p:cNvSpPr>
              <a:spLocks/>
            </p:cNvSpPr>
            <p:nvPr/>
          </p:nvSpPr>
          <p:spPr bwMode="auto">
            <a:xfrm>
              <a:off x="6321602" y="3601686"/>
              <a:ext cx="72443" cy="87515"/>
            </a:xfrm>
            <a:custGeom>
              <a:avLst/>
              <a:gdLst>
                <a:gd name="T0" fmla="*/ 0 w 154"/>
                <a:gd name="T1" fmla="*/ 4 h 190"/>
                <a:gd name="T2" fmla="*/ 1 w 154"/>
                <a:gd name="T3" fmla="*/ 2 h 190"/>
                <a:gd name="T4" fmla="*/ 2 w 154"/>
                <a:gd name="T5" fmla="*/ 2 h 190"/>
                <a:gd name="T6" fmla="*/ 1 w 154"/>
                <a:gd name="T7" fmla="*/ 1 h 190"/>
                <a:gd name="T8" fmla="*/ 3 w 154"/>
                <a:gd name="T9" fmla="*/ 0 h 190"/>
                <a:gd name="T10" fmla="*/ 3 w 154"/>
                <a:gd name="T11" fmla="*/ 2 h 190"/>
                <a:gd name="T12" fmla="*/ 3 w 154"/>
                <a:gd name="T13" fmla="*/ 2 h 190"/>
                <a:gd name="T14" fmla="*/ 3 w 154"/>
                <a:gd name="T15" fmla="*/ 4 h 190"/>
                <a:gd name="T16" fmla="*/ 2 w 154"/>
                <a:gd name="T17" fmla="*/ 5 h 190"/>
                <a:gd name="T18" fmla="*/ 0 w 154"/>
                <a:gd name="T19" fmla="*/ 4 h 1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4"/>
                <a:gd name="T31" fmla="*/ 0 h 190"/>
                <a:gd name="T32" fmla="*/ 154 w 154"/>
                <a:gd name="T33" fmla="*/ 190 h 1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4" h="190">
                  <a:moveTo>
                    <a:pt x="0" y="154"/>
                  </a:moveTo>
                  <a:lnTo>
                    <a:pt x="35" y="83"/>
                  </a:lnTo>
                  <a:lnTo>
                    <a:pt x="74" y="82"/>
                  </a:lnTo>
                  <a:lnTo>
                    <a:pt x="33" y="24"/>
                  </a:lnTo>
                  <a:lnTo>
                    <a:pt x="123" y="0"/>
                  </a:lnTo>
                  <a:lnTo>
                    <a:pt x="134" y="90"/>
                  </a:lnTo>
                  <a:lnTo>
                    <a:pt x="154" y="98"/>
                  </a:lnTo>
                  <a:lnTo>
                    <a:pt x="114" y="158"/>
                  </a:lnTo>
                  <a:lnTo>
                    <a:pt x="87" y="190"/>
                  </a:lnTo>
                  <a:lnTo>
                    <a:pt x="0" y="15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80" name="Freeform 295">
              <a:extLst>
                <a:ext uri="{FF2B5EF4-FFF2-40B4-BE49-F238E27FC236}">
                  <a16:creationId xmlns:a16="http://schemas.microsoft.com/office/drawing/2014/main" id="{5F70DC7B-9E40-423A-843C-DDB990404729}"/>
                </a:ext>
              </a:extLst>
            </p:cNvPr>
            <p:cNvSpPr>
              <a:spLocks/>
            </p:cNvSpPr>
            <p:nvPr/>
          </p:nvSpPr>
          <p:spPr bwMode="auto">
            <a:xfrm>
              <a:off x="6891039" y="3797400"/>
              <a:ext cx="85921" cy="136841"/>
            </a:xfrm>
            <a:custGeom>
              <a:avLst/>
              <a:gdLst>
                <a:gd name="T0" fmla="*/ 0 w 181"/>
                <a:gd name="T1" fmla="*/ 2 h 301"/>
                <a:gd name="T2" fmla="*/ 1 w 181"/>
                <a:gd name="T3" fmla="*/ 3 h 301"/>
                <a:gd name="T4" fmla="*/ 1 w 181"/>
                <a:gd name="T5" fmla="*/ 4 h 301"/>
                <a:gd name="T6" fmla="*/ 1 w 181"/>
                <a:gd name="T7" fmla="*/ 6 h 301"/>
                <a:gd name="T8" fmla="*/ 2 w 181"/>
                <a:gd name="T9" fmla="*/ 7 h 301"/>
                <a:gd name="T10" fmla="*/ 4 w 181"/>
                <a:gd name="T11" fmla="*/ 7 h 301"/>
                <a:gd name="T12" fmla="*/ 3 w 181"/>
                <a:gd name="T13" fmla="*/ 4 h 301"/>
                <a:gd name="T14" fmla="*/ 4 w 181"/>
                <a:gd name="T15" fmla="*/ 3 h 301"/>
                <a:gd name="T16" fmla="*/ 1 w 181"/>
                <a:gd name="T17" fmla="*/ 0 h 301"/>
                <a:gd name="T18" fmla="*/ 1 w 181"/>
                <a:gd name="T19" fmla="*/ 1 h 301"/>
                <a:gd name="T20" fmla="*/ 1 w 181"/>
                <a:gd name="T21" fmla="*/ 1 h 301"/>
                <a:gd name="T22" fmla="*/ 0 w 181"/>
                <a:gd name="T23" fmla="*/ 2 h 3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1"/>
                <a:gd name="T37" fmla="*/ 0 h 301"/>
                <a:gd name="T38" fmla="*/ 181 w 181"/>
                <a:gd name="T39" fmla="*/ 301 h 30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1" h="301">
                  <a:moveTo>
                    <a:pt x="0" y="100"/>
                  </a:moveTo>
                  <a:lnTo>
                    <a:pt x="30" y="140"/>
                  </a:lnTo>
                  <a:lnTo>
                    <a:pt x="59" y="171"/>
                  </a:lnTo>
                  <a:lnTo>
                    <a:pt x="52" y="255"/>
                  </a:lnTo>
                  <a:lnTo>
                    <a:pt x="75" y="301"/>
                  </a:lnTo>
                  <a:lnTo>
                    <a:pt x="181" y="284"/>
                  </a:lnTo>
                  <a:lnTo>
                    <a:pt x="119" y="190"/>
                  </a:lnTo>
                  <a:lnTo>
                    <a:pt x="163" y="111"/>
                  </a:lnTo>
                  <a:lnTo>
                    <a:pt x="53" y="0"/>
                  </a:lnTo>
                  <a:lnTo>
                    <a:pt x="20" y="32"/>
                  </a:lnTo>
                  <a:lnTo>
                    <a:pt x="34" y="61"/>
                  </a:lnTo>
                  <a:lnTo>
                    <a:pt x="0" y="10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81" name="Freeform 296">
              <a:extLst>
                <a:ext uri="{FF2B5EF4-FFF2-40B4-BE49-F238E27FC236}">
                  <a16:creationId xmlns:a16="http://schemas.microsoft.com/office/drawing/2014/main" id="{E3534442-4205-4B6A-BA61-46B4D2F321F4}"/>
                </a:ext>
              </a:extLst>
            </p:cNvPr>
            <p:cNvSpPr>
              <a:spLocks/>
            </p:cNvSpPr>
            <p:nvPr/>
          </p:nvSpPr>
          <p:spPr bwMode="auto">
            <a:xfrm>
              <a:off x="6650123" y="3561906"/>
              <a:ext cx="48857" cy="36597"/>
            </a:xfrm>
            <a:custGeom>
              <a:avLst/>
              <a:gdLst>
                <a:gd name="T0" fmla="*/ 0 w 99"/>
                <a:gd name="T1" fmla="*/ 1 h 82"/>
                <a:gd name="T2" fmla="*/ 2 w 99"/>
                <a:gd name="T3" fmla="*/ 1 h 82"/>
                <a:gd name="T4" fmla="*/ 1 w 99"/>
                <a:gd name="T5" fmla="*/ 0 h 82"/>
                <a:gd name="T6" fmla="*/ 2 w 99"/>
                <a:gd name="T7" fmla="*/ 0 h 82"/>
                <a:gd name="T8" fmla="*/ 2 w 99"/>
                <a:gd name="T9" fmla="*/ 2 h 82"/>
                <a:gd name="T10" fmla="*/ 0 w 99"/>
                <a:gd name="T11" fmla="*/ 1 h 82"/>
                <a:gd name="T12" fmla="*/ 0 60000 65536"/>
                <a:gd name="T13" fmla="*/ 0 60000 65536"/>
                <a:gd name="T14" fmla="*/ 0 60000 65536"/>
                <a:gd name="T15" fmla="*/ 0 60000 65536"/>
                <a:gd name="T16" fmla="*/ 0 60000 65536"/>
                <a:gd name="T17" fmla="*/ 0 60000 65536"/>
                <a:gd name="T18" fmla="*/ 0 w 99"/>
                <a:gd name="T19" fmla="*/ 0 h 82"/>
                <a:gd name="T20" fmla="*/ 99 w 99"/>
                <a:gd name="T21" fmla="*/ 82 h 82"/>
              </a:gdLst>
              <a:ahLst/>
              <a:cxnLst>
                <a:cxn ang="T12">
                  <a:pos x="T0" y="T1"/>
                </a:cxn>
                <a:cxn ang="T13">
                  <a:pos x="T2" y="T3"/>
                </a:cxn>
                <a:cxn ang="T14">
                  <a:pos x="T4" y="T5"/>
                </a:cxn>
                <a:cxn ang="T15">
                  <a:pos x="T6" y="T7"/>
                </a:cxn>
                <a:cxn ang="T16">
                  <a:pos x="T8" y="T9"/>
                </a:cxn>
                <a:cxn ang="T17">
                  <a:pos x="T10" y="T11"/>
                </a:cxn>
              </a:cxnLst>
              <a:rect l="T18" t="T19" r="T20" b="T21"/>
              <a:pathLst>
                <a:path w="99" h="82">
                  <a:moveTo>
                    <a:pt x="0" y="63"/>
                  </a:moveTo>
                  <a:lnTo>
                    <a:pt x="74" y="60"/>
                  </a:lnTo>
                  <a:lnTo>
                    <a:pt x="37" y="6"/>
                  </a:lnTo>
                  <a:lnTo>
                    <a:pt x="99" y="0"/>
                  </a:lnTo>
                  <a:lnTo>
                    <a:pt x="99" y="82"/>
                  </a:lnTo>
                  <a:lnTo>
                    <a:pt x="0" y="6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82" name="Freeform 297">
              <a:extLst>
                <a:ext uri="{FF2B5EF4-FFF2-40B4-BE49-F238E27FC236}">
                  <a16:creationId xmlns:a16="http://schemas.microsoft.com/office/drawing/2014/main" id="{1DECB4CC-D152-44D5-B2DE-B7F93117018F}"/>
                </a:ext>
              </a:extLst>
            </p:cNvPr>
            <p:cNvSpPr>
              <a:spLocks/>
            </p:cNvSpPr>
            <p:nvPr/>
          </p:nvSpPr>
          <p:spPr bwMode="auto">
            <a:xfrm>
              <a:off x="6375513" y="3643056"/>
              <a:ext cx="111192" cy="60465"/>
            </a:xfrm>
            <a:custGeom>
              <a:avLst/>
              <a:gdLst>
                <a:gd name="T0" fmla="*/ 0 w 231"/>
                <a:gd name="T1" fmla="*/ 1 h 133"/>
                <a:gd name="T2" fmla="*/ 1 w 231"/>
                <a:gd name="T3" fmla="*/ 0 h 133"/>
                <a:gd name="T4" fmla="*/ 4 w 231"/>
                <a:gd name="T5" fmla="*/ 0 h 133"/>
                <a:gd name="T6" fmla="*/ 5 w 231"/>
                <a:gd name="T7" fmla="*/ 1 h 133"/>
                <a:gd name="T8" fmla="*/ 4 w 231"/>
                <a:gd name="T9" fmla="*/ 1 h 133"/>
                <a:gd name="T10" fmla="*/ 2 w 231"/>
                <a:gd name="T11" fmla="*/ 3 h 133"/>
                <a:gd name="T12" fmla="*/ 1 w 231"/>
                <a:gd name="T13" fmla="*/ 3 h 133"/>
                <a:gd name="T14" fmla="*/ 0 w 231"/>
                <a:gd name="T15" fmla="*/ 1 h 133"/>
                <a:gd name="T16" fmla="*/ 0 60000 65536"/>
                <a:gd name="T17" fmla="*/ 0 60000 65536"/>
                <a:gd name="T18" fmla="*/ 0 60000 65536"/>
                <a:gd name="T19" fmla="*/ 0 60000 65536"/>
                <a:gd name="T20" fmla="*/ 0 60000 65536"/>
                <a:gd name="T21" fmla="*/ 0 60000 65536"/>
                <a:gd name="T22" fmla="*/ 0 60000 65536"/>
                <a:gd name="T23" fmla="*/ 0 60000 65536"/>
                <a:gd name="T24" fmla="*/ 0 w 231"/>
                <a:gd name="T25" fmla="*/ 0 h 133"/>
                <a:gd name="T26" fmla="*/ 231 w 231"/>
                <a:gd name="T27" fmla="*/ 133 h 1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1" h="133">
                  <a:moveTo>
                    <a:pt x="0" y="68"/>
                  </a:moveTo>
                  <a:lnTo>
                    <a:pt x="40" y="8"/>
                  </a:lnTo>
                  <a:lnTo>
                    <a:pt x="163" y="0"/>
                  </a:lnTo>
                  <a:lnTo>
                    <a:pt x="231" y="42"/>
                  </a:lnTo>
                  <a:lnTo>
                    <a:pt x="176" y="52"/>
                  </a:lnTo>
                  <a:lnTo>
                    <a:pt x="79" y="133"/>
                  </a:lnTo>
                  <a:lnTo>
                    <a:pt x="62" y="112"/>
                  </a:lnTo>
                  <a:lnTo>
                    <a:pt x="0" y="6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83" name="Freeform 298">
              <a:extLst>
                <a:ext uri="{FF2B5EF4-FFF2-40B4-BE49-F238E27FC236}">
                  <a16:creationId xmlns:a16="http://schemas.microsoft.com/office/drawing/2014/main" id="{20D138C0-C321-4810-9CA6-65B2EAB787D0}"/>
                </a:ext>
              </a:extLst>
            </p:cNvPr>
            <p:cNvSpPr>
              <a:spLocks/>
            </p:cNvSpPr>
            <p:nvPr/>
          </p:nvSpPr>
          <p:spPr bwMode="auto">
            <a:xfrm>
              <a:off x="7563243" y="2389208"/>
              <a:ext cx="202167" cy="103427"/>
            </a:xfrm>
            <a:custGeom>
              <a:avLst/>
              <a:gdLst>
                <a:gd name="T0" fmla="*/ 0 w 420"/>
                <a:gd name="T1" fmla="*/ 2 h 223"/>
                <a:gd name="T2" fmla="*/ 1 w 420"/>
                <a:gd name="T3" fmla="*/ 2 h 223"/>
                <a:gd name="T4" fmla="*/ 0 w 420"/>
                <a:gd name="T5" fmla="*/ 1 h 223"/>
                <a:gd name="T6" fmla="*/ 1 w 420"/>
                <a:gd name="T7" fmla="*/ 1 h 223"/>
                <a:gd name="T8" fmla="*/ 1 w 420"/>
                <a:gd name="T9" fmla="*/ 1 h 223"/>
                <a:gd name="T10" fmla="*/ 2 w 420"/>
                <a:gd name="T11" fmla="*/ 1 h 223"/>
                <a:gd name="T12" fmla="*/ 1 w 420"/>
                <a:gd name="T13" fmla="*/ 0 h 223"/>
                <a:gd name="T14" fmla="*/ 3 w 420"/>
                <a:gd name="T15" fmla="*/ 1 h 223"/>
                <a:gd name="T16" fmla="*/ 3 w 420"/>
                <a:gd name="T17" fmla="*/ 2 h 223"/>
                <a:gd name="T18" fmla="*/ 4 w 420"/>
                <a:gd name="T19" fmla="*/ 1 h 223"/>
                <a:gd name="T20" fmla="*/ 5 w 420"/>
                <a:gd name="T21" fmla="*/ 1 h 223"/>
                <a:gd name="T22" fmla="*/ 5 w 420"/>
                <a:gd name="T23" fmla="*/ 1 h 223"/>
                <a:gd name="T24" fmla="*/ 6 w 420"/>
                <a:gd name="T25" fmla="*/ 1 h 223"/>
                <a:gd name="T26" fmla="*/ 5 w 420"/>
                <a:gd name="T27" fmla="*/ 1 h 223"/>
                <a:gd name="T28" fmla="*/ 7 w 420"/>
                <a:gd name="T29" fmla="*/ 1 h 223"/>
                <a:gd name="T30" fmla="*/ 7 w 420"/>
                <a:gd name="T31" fmla="*/ 0 h 223"/>
                <a:gd name="T32" fmla="*/ 8 w 420"/>
                <a:gd name="T33" fmla="*/ 1 h 223"/>
                <a:gd name="T34" fmla="*/ 9 w 420"/>
                <a:gd name="T35" fmla="*/ 0 h 223"/>
                <a:gd name="T36" fmla="*/ 8 w 420"/>
                <a:gd name="T37" fmla="*/ 1 h 223"/>
                <a:gd name="T38" fmla="*/ 10 w 420"/>
                <a:gd name="T39" fmla="*/ 3 h 223"/>
                <a:gd name="T40" fmla="*/ 9 w 420"/>
                <a:gd name="T41" fmla="*/ 4 h 223"/>
                <a:gd name="T42" fmla="*/ 5 w 420"/>
                <a:gd name="T43" fmla="*/ 6 h 223"/>
                <a:gd name="T44" fmla="*/ 2 w 420"/>
                <a:gd name="T45" fmla="*/ 5 h 223"/>
                <a:gd name="T46" fmla="*/ 3 w 420"/>
                <a:gd name="T47" fmla="*/ 3 h 223"/>
                <a:gd name="T48" fmla="*/ 1 w 420"/>
                <a:gd name="T49" fmla="*/ 3 h 223"/>
                <a:gd name="T50" fmla="*/ 3 w 420"/>
                <a:gd name="T51" fmla="*/ 3 h 223"/>
                <a:gd name="T52" fmla="*/ 2 w 420"/>
                <a:gd name="T53" fmla="*/ 2 h 223"/>
                <a:gd name="T54" fmla="*/ 3 w 420"/>
                <a:gd name="T55" fmla="*/ 2 h 223"/>
                <a:gd name="T56" fmla="*/ 0 w 420"/>
                <a:gd name="T57" fmla="*/ 2 h 22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20"/>
                <a:gd name="T88" fmla="*/ 0 h 223"/>
                <a:gd name="T89" fmla="*/ 420 w 420"/>
                <a:gd name="T90" fmla="*/ 223 h 22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20" h="223">
                  <a:moveTo>
                    <a:pt x="0" y="79"/>
                  </a:moveTo>
                  <a:lnTo>
                    <a:pt x="29" y="69"/>
                  </a:lnTo>
                  <a:lnTo>
                    <a:pt x="12" y="50"/>
                  </a:lnTo>
                  <a:lnTo>
                    <a:pt x="47" y="62"/>
                  </a:lnTo>
                  <a:lnTo>
                    <a:pt x="31" y="24"/>
                  </a:lnTo>
                  <a:lnTo>
                    <a:pt x="73" y="46"/>
                  </a:lnTo>
                  <a:lnTo>
                    <a:pt x="52" y="2"/>
                  </a:lnTo>
                  <a:lnTo>
                    <a:pt x="116" y="36"/>
                  </a:lnTo>
                  <a:lnTo>
                    <a:pt x="124" y="94"/>
                  </a:lnTo>
                  <a:lnTo>
                    <a:pt x="159" y="31"/>
                  </a:lnTo>
                  <a:lnTo>
                    <a:pt x="193" y="54"/>
                  </a:lnTo>
                  <a:lnTo>
                    <a:pt x="220" y="23"/>
                  </a:lnTo>
                  <a:lnTo>
                    <a:pt x="245" y="63"/>
                  </a:lnTo>
                  <a:lnTo>
                    <a:pt x="238" y="24"/>
                  </a:lnTo>
                  <a:lnTo>
                    <a:pt x="305" y="24"/>
                  </a:lnTo>
                  <a:lnTo>
                    <a:pt x="316" y="0"/>
                  </a:lnTo>
                  <a:lnTo>
                    <a:pt x="346" y="23"/>
                  </a:lnTo>
                  <a:lnTo>
                    <a:pt x="383" y="14"/>
                  </a:lnTo>
                  <a:lnTo>
                    <a:pt x="356" y="31"/>
                  </a:lnTo>
                  <a:lnTo>
                    <a:pt x="420" y="102"/>
                  </a:lnTo>
                  <a:lnTo>
                    <a:pt x="364" y="165"/>
                  </a:lnTo>
                  <a:lnTo>
                    <a:pt x="209" y="223"/>
                  </a:lnTo>
                  <a:lnTo>
                    <a:pt x="70" y="196"/>
                  </a:lnTo>
                  <a:lnTo>
                    <a:pt x="107" y="139"/>
                  </a:lnTo>
                  <a:lnTo>
                    <a:pt x="23" y="119"/>
                  </a:lnTo>
                  <a:lnTo>
                    <a:pt x="104" y="113"/>
                  </a:lnTo>
                  <a:lnTo>
                    <a:pt x="73" y="97"/>
                  </a:lnTo>
                  <a:lnTo>
                    <a:pt x="105" y="79"/>
                  </a:lnTo>
                  <a:lnTo>
                    <a:pt x="0" y="7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84" name="Freeform 299">
              <a:extLst>
                <a:ext uri="{FF2B5EF4-FFF2-40B4-BE49-F238E27FC236}">
                  <a16:creationId xmlns:a16="http://schemas.microsoft.com/office/drawing/2014/main" id="{7AFFCC4A-2547-4E73-AC13-86B2DE89A85B}"/>
                </a:ext>
              </a:extLst>
            </p:cNvPr>
            <p:cNvSpPr>
              <a:spLocks/>
            </p:cNvSpPr>
            <p:nvPr/>
          </p:nvSpPr>
          <p:spPr bwMode="auto">
            <a:xfrm>
              <a:off x="5868412" y="3288224"/>
              <a:ext cx="552589" cy="385065"/>
            </a:xfrm>
            <a:custGeom>
              <a:avLst/>
              <a:gdLst>
                <a:gd name="T0" fmla="*/ 0 w 1151"/>
                <a:gd name="T1" fmla="*/ 0 h 847"/>
                <a:gd name="T2" fmla="*/ 1 w 1151"/>
                <a:gd name="T3" fmla="*/ 3 h 847"/>
                <a:gd name="T4" fmla="*/ 3 w 1151"/>
                <a:gd name="T5" fmla="*/ 5 h 847"/>
                <a:gd name="T6" fmla="*/ 3 w 1151"/>
                <a:gd name="T7" fmla="*/ 5 h 847"/>
                <a:gd name="T8" fmla="*/ 2 w 1151"/>
                <a:gd name="T9" fmla="*/ 6 h 847"/>
                <a:gd name="T10" fmla="*/ 3 w 1151"/>
                <a:gd name="T11" fmla="*/ 7 h 847"/>
                <a:gd name="T12" fmla="*/ 4 w 1151"/>
                <a:gd name="T13" fmla="*/ 8 h 847"/>
                <a:gd name="T14" fmla="*/ 4 w 1151"/>
                <a:gd name="T15" fmla="*/ 9 h 847"/>
                <a:gd name="T16" fmla="*/ 6 w 1151"/>
                <a:gd name="T17" fmla="*/ 11 h 847"/>
                <a:gd name="T18" fmla="*/ 7 w 1151"/>
                <a:gd name="T19" fmla="*/ 10 h 847"/>
                <a:gd name="T20" fmla="*/ 2 w 1151"/>
                <a:gd name="T21" fmla="*/ 3 h 847"/>
                <a:gd name="T22" fmla="*/ 2 w 1151"/>
                <a:gd name="T23" fmla="*/ 1 h 847"/>
                <a:gd name="T24" fmla="*/ 3 w 1151"/>
                <a:gd name="T25" fmla="*/ 1 h 847"/>
                <a:gd name="T26" fmla="*/ 5 w 1151"/>
                <a:gd name="T27" fmla="*/ 5 h 847"/>
                <a:gd name="T28" fmla="*/ 7 w 1151"/>
                <a:gd name="T29" fmla="*/ 7 h 847"/>
                <a:gd name="T30" fmla="*/ 7 w 1151"/>
                <a:gd name="T31" fmla="*/ 8 h 847"/>
                <a:gd name="T32" fmla="*/ 10 w 1151"/>
                <a:gd name="T33" fmla="*/ 11 h 847"/>
                <a:gd name="T34" fmla="*/ 11 w 1151"/>
                <a:gd name="T35" fmla="*/ 13 h 847"/>
                <a:gd name="T36" fmla="*/ 10 w 1151"/>
                <a:gd name="T37" fmla="*/ 14 h 847"/>
                <a:gd name="T38" fmla="*/ 11 w 1151"/>
                <a:gd name="T39" fmla="*/ 15 h 847"/>
                <a:gd name="T40" fmla="*/ 17 w 1151"/>
                <a:gd name="T41" fmla="*/ 18 h 847"/>
                <a:gd name="T42" fmla="*/ 20 w 1151"/>
                <a:gd name="T43" fmla="*/ 18 h 847"/>
                <a:gd name="T44" fmla="*/ 22 w 1151"/>
                <a:gd name="T45" fmla="*/ 20 h 847"/>
                <a:gd name="T46" fmla="*/ 23 w 1151"/>
                <a:gd name="T47" fmla="*/ 18 h 847"/>
                <a:gd name="T48" fmla="*/ 23 w 1151"/>
                <a:gd name="T49" fmla="*/ 18 h 847"/>
                <a:gd name="T50" fmla="*/ 23 w 1151"/>
                <a:gd name="T51" fmla="*/ 17 h 847"/>
                <a:gd name="T52" fmla="*/ 25 w 1151"/>
                <a:gd name="T53" fmla="*/ 16 h 847"/>
                <a:gd name="T54" fmla="*/ 25 w 1151"/>
                <a:gd name="T55" fmla="*/ 16 h 847"/>
                <a:gd name="T56" fmla="*/ 25 w 1151"/>
                <a:gd name="T57" fmla="*/ 15 h 847"/>
                <a:gd name="T58" fmla="*/ 26 w 1151"/>
                <a:gd name="T59" fmla="*/ 16 h 847"/>
                <a:gd name="T60" fmla="*/ 27 w 1151"/>
                <a:gd name="T61" fmla="*/ 13 h 847"/>
                <a:gd name="T62" fmla="*/ 25 w 1151"/>
                <a:gd name="T63" fmla="*/ 12 h 847"/>
                <a:gd name="T64" fmla="*/ 24 w 1151"/>
                <a:gd name="T65" fmla="*/ 13 h 847"/>
                <a:gd name="T66" fmla="*/ 23 w 1151"/>
                <a:gd name="T67" fmla="*/ 16 h 847"/>
                <a:gd name="T68" fmla="*/ 20 w 1151"/>
                <a:gd name="T69" fmla="*/ 16 h 847"/>
                <a:gd name="T70" fmla="*/ 19 w 1151"/>
                <a:gd name="T71" fmla="*/ 15 h 847"/>
                <a:gd name="T72" fmla="*/ 17 w 1151"/>
                <a:gd name="T73" fmla="*/ 12 h 847"/>
                <a:gd name="T74" fmla="*/ 17 w 1151"/>
                <a:gd name="T75" fmla="*/ 9 h 847"/>
                <a:gd name="T76" fmla="*/ 18 w 1151"/>
                <a:gd name="T77" fmla="*/ 8 h 847"/>
                <a:gd name="T78" fmla="*/ 16 w 1151"/>
                <a:gd name="T79" fmla="*/ 7 h 847"/>
                <a:gd name="T80" fmla="*/ 14 w 1151"/>
                <a:gd name="T81" fmla="*/ 3 h 847"/>
                <a:gd name="T82" fmla="*/ 12 w 1151"/>
                <a:gd name="T83" fmla="*/ 4 h 847"/>
                <a:gd name="T84" fmla="*/ 9 w 1151"/>
                <a:gd name="T85" fmla="*/ 1 h 847"/>
                <a:gd name="T86" fmla="*/ 5 w 1151"/>
                <a:gd name="T87" fmla="*/ 2 h 847"/>
                <a:gd name="T88" fmla="*/ 2 w 1151"/>
                <a:gd name="T89" fmla="*/ 0 h 847"/>
                <a:gd name="T90" fmla="*/ 0 w 1151"/>
                <a:gd name="T91" fmla="*/ 0 h 8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51"/>
                <a:gd name="T139" fmla="*/ 0 h 847"/>
                <a:gd name="T140" fmla="*/ 1151 w 1151"/>
                <a:gd name="T141" fmla="*/ 847 h 8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51" h="847">
                  <a:moveTo>
                    <a:pt x="0" y="9"/>
                  </a:moveTo>
                  <a:lnTo>
                    <a:pt x="55" y="141"/>
                  </a:lnTo>
                  <a:lnTo>
                    <a:pt x="118" y="202"/>
                  </a:lnTo>
                  <a:lnTo>
                    <a:pt x="112" y="238"/>
                  </a:lnTo>
                  <a:lnTo>
                    <a:pt x="80" y="246"/>
                  </a:lnTo>
                  <a:lnTo>
                    <a:pt x="152" y="275"/>
                  </a:lnTo>
                  <a:lnTo>
                    <a:pt x="191" y="334"/>
                  </a:lnTo>
                  <a:lnTo>
                    <a:pt x="190" y="384"/>
                  </a:lnTo>
                  <a:lnTo>
                    <a:pt x="272" y="468"/>
                  </a:lnTo>
                  <a:lnTo>
                    <a:pt x="289" y="438"/>
                  </a:lnTo>
                  <a:lnTo>
                    <a:pt x="97" y="120"/>
                  </a:lnTo>
                  <a:lnTo>
                    <a:pt x="85" y="35"/>
                  </a:lnTo>
                  <a:lnTo>
                    <a:pt x="128" y="58"/>
                  </a:lnTo>
                  <a:lnTo>
                    <a:pt x="196" y="196"/>
                  </a:lnTo>
                  <a:lnTo>
                    <a:pt x="299" y="300"/>
                  </a:lnTo>
                  <a:lnTo>
                    <a:pt x="297" y="339"/>
                  </a:lnTo>
                  <a:lnTo>
                    <a:pt x="439" y="483"/>
                  </a:lnTo>
                  <a:lnTo>
                    <a:pt x="456" y="542"/>
                  </a:lnTo>
                  <a:lnTo>
                    <a:pt x="439" y="583"/>
                  </a:lnTo>
                  <a:lnTo>
                    <a:pt x="473" y="638"/>
                  </a:lnTo>
                  <a:lnTo>
                    <a:pt x="746" y="785"/>
                  </a:lnTo>
                  <a:lnTo>
                    <a:pt x="863" y="775"/>
                  </a:lnTo>
                  <a:lnTo>
                    <a:pt x="941" y="847"/>
                  </a:lnTo>
                  <a:lnTo>
                    <a:pt x="976" y="776"/>
                  </a:lnTo>
                  <a:lnTo>
                    <a:pt x="1015" y="775"/>
                  </a:lnTo>
                  <a:lnTo>
                    <a:pt x="974" y="717"/>
                  </a:lnTo>
                  <a:lnTo>
                    <a:pt x="1064" y="693"/>
                  </a:lnTo>
                  <a:lnTo>
                    <a:pt x="1095" y="668"/>
                  </a:lnTo>
                  <a:lnTo>
                    <a:pt x="1103" y="653"/>
                  </a:lnTo>
                  <a:lnTo>
                    <a:pt x="1112" y="684"/>
                  </a:lnTo>
                  <a:lnTo>
                    <a:pt x="1151" y="544"/>
                  </a:lnTo>
                  <a:lnTo>
                    <a:pt x="1101" y="522"/>
                  </a:lnTo>
                  <a:lnTo>
                    <a:pt x="1016" y="544"/>
                  </a:lnTo>
                  <a:lnTo>
                    <a:pt x="971" y="668"/>
                  </a:lnTo>
                  <a:lnTo>
                    <a:pt x="857" y="678"/>
                  </a:lnTo>
                  <a:lnTo>
                    <a:pt x="814" y="649"/>
                  </a:lnTo>
                  <a:lnTo>
                    <a:pt x="738" y="498"/>
                  </a:lnTo>
                  <a:lnTo>
                    <a:pt x="737" y="384"/>
                  </a:lnTo>
                  <a:lnTo>
                    <a:pt x="762" y="327"/>
                  </a:lnTo>
                  <a:lnTo>
                    <a:pt x="687" y="300"/>
                  </a:lnTo>
                  <a:lnTo>
                    <a:pt x="588" y="139"/>
                  </a:lnTo>
                  <a:lnTo>
                    <a:pt x="509" y="174"/>
                  </a:lnTo>
                  <a:lnTo>
                    <a:pt x="407" y="43"/>
                  </a:lnTo>
                  <a:lnTo>
                    <a:pt x="233" y="70"/>
                  </a:lnTo>
                  <a:lnTo>
                    <a:pt x="87" y="0"/>
                  </a:lnTo>
                  <a:lnTo>
                    <a:pt x="0" y="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85" name="Freeform 300">
              <a:extLst>
                <a:ext uri="{FF2B5EF4-FFF2-40B4-BE49-F238E27FC236}">
                  <a16:creationId xmlns:a16="http://schemas.microsoft.com/office/drawing/2014/main" id="{D7729F4C-09C6-4351-8D2B-C70FA87FD99E}"/>
                </a:ext>
              </a:extLst>
            </p:cNvPr>
            <p:cNvSpPr>
              <a:spLocks/>
            </p:cNvSpPr>
            <p:nvPr/>
          </p:nvSpPr>
          <p:spPr bwMode="auto">
            <a:xfrm>
              <a:off x="6412577" y="3662150"/>
              <a:ext cx="74128" cy="84332"/>
            </a:xfrm>
            <a:custGeom>
              <a:avLst/>
              <a:gdLst>
                <a:gd name="T0" fmla="*/ 0 w 152"/>
                <a:gd name="T1" fmla="*/ 2 h 184"/>
                <a:gd name="T2" fmla="*/ 1 w 152"/>
                <a:gd name="T3" fmla="*/ 4 h 184"/>
                <a:gd name="T4" fmla="*/ 3 w 152"/>
                <a:gd name="T5" fmla="*/ 4 h 184"/>
                <a:gd name="T6" fmla="*/ 4 w 152"/>
                <a:gd name="T7" fmla="*/ 0 h 184"/>
                <a:gd name="T8" fmla="*/ 2 w 152"/>
                <a:gd name="T9" fmla="*/ 0 h 184"/>
                <a:gd name="T10" fmla="*/ 0 w 152"/>
                <a:gd name="T11" fmla="*/ 2 h 184"/>
                <a:gd name="T12" fmla="*/ 0 60000 65536"/>
                <a:gd name="T13" fmla="*/ 0 60000 65536"/>
                <a:gd name="T14" fmla="*/ 0 60000 65536"/>
                <a:gd name="T15" fmla="*/ 0 60000 65536"/>
                <a:gd name="T16" fmla="*/ 0 60000 65536"/>
                <a:gd name="T17" fmla="*/ 0 60000 65536"/>
                <a:gd name="T18" fmla="*/ 0 w 152"/>
                <a:gd name="T19" fmla="*/ 0 h 184"/>
                <a:gd name="T20" fmla="*/ 152 w 152"/>
                <a:gd name="T21" fmla="*/ 184 h 184"/>
              </a:gdLst>
              <a:ahLst/>
              <a:cxnLst>
                <a:cxn ang="T12">
                  <a:pos x="T0" y="T1"/>
                </a:cxn>
                <a:cxn ang="T13">
                  <a:pos x="T2" y="T3"/>
                </a:cxn>
                <a:cxn ang="T14">
                  <a:pos x="T4" y="T5"/>
                </a:cxn>
                <a:cxn ang="T15">
                  <a:pos x="T6" y="T7"/>
                </a:cxn>
                <a:cxn ang="T16">
                  <a:pos x="T8" y="T9"/>
                </a:cxn>
                <a:cxn ang="T17">
                  <a:pos x="T10" y="T11"/>
                </a:cxn>
              </a:cxnLst>
              <a:rect l="T18" t="T19" r="T20" b="T21"/>
              <a:pathLst>
                <a:path w="152" h="184">
                  <a:moveTo>
                    <a:pt x="0" y="91"/>
                  </a:moveTo>
                  <a:lnTo>
                    <a:pt x="61" y="180"/>
                  </a:lnTo>
                  <a:lnTo>
                    <a:pt x="140" y="184"/>
                  </a:lnTo>
                  <a:lnTo>
                    <a:pt x="152" y="0"/>
                  </a:lnTo>
                  <a:lnTo>
                    <a:pt x="97" y="10"/>
                  </a:lnTo>
                  <a:lnTo>
                    <a:pt x="0" y="9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86" name="Freeform 301">
              <a:extLst>
                <a:ext uri="{FF2B5EF4-FFF2-40B4-BE49-F238E27FC236}">
                  <a16:creationId xmlns:a16="http://schemas.microsoft.com/office/drawing/2014/main" id="{B64FBED4-E75C-4A68-A537-B0FD1B442CDA}"/>
                </a:ext>
              </a:extLst>
            </p:cNvPr>
            <p:cNvSpPr>
              <a:spLocks/>
            </p:cNvSpPr>
            <p:nvPr/>
          </p:nvSpPr>
          <p:spPr bwMode="auto">
            <a:xfrm>
              <a:off x="6490074" y="3770350"/>
              <a:ext cx="104453" cy="50918"/>
            </a:xfrm>
            <a:custGeom>
              <a:avLst/>
              <a:gdLst>
                <a:gd name="T0" fmla="*/ 0 w 215"/>
                <a:gd name="T1" fmla="*/ 1 h 111"/>
                <a:gd name="T2" fmla="*/ 0 w 215"/>
                <a:gd name="T3" fmla="*/ 0 h 111"/>
                <a:gd name="T4" fmla="*/ 1 w 215"/>
                <a:gd name="T5" fmla="*/ 1 h 111"/>
                <a:gd name="T6" fmla="*/ 3 w 215"/>
                <a:gd name="T7" fmla="*/ 0 h 111"/>
                <a:gd name="T8" fmla="*/ 5 w 215"/>
                <a:gd name="T9" fmla="*/ 1 h 111"/>
                <a:gd name="T10" fmla="*/ 5 w 215"/>
                <a:gd name="T11" fmla="*/ 3 h 111"/>
                <a:gd name="T12" fmla="*/ 5 w 215"/>
                <a:gd name="T13" fmla="*/ 1 h 111"/>
                <a:gd name="T14" fmla="*/ 3 w 215"/>
                <a:gd name="T15" fmla="*/ 1 h 111"/>
                <a:gd name="T16" fmla="*/ 3 w 215"/>
                <a:gd name="T17" fmla="*/ 1 h 111"/>
                <a:gd name="T18" fmla="*/ 3 w 215"/>
                <a:gd name="T19" fmla="*/ 2 h 111"/>
                <a:gd name="T20" fmla="*/ 2 w 215"/>
                <a:gd name="T21" fmla="*/ 3 h 111"/>
                <a:gd name="T22" fmla="*/ 0 w 215"/>
                <a:gd name="T23" fmla="*/ 1 h 11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5"/>
                <a:gd name="T37" fmla="*/ 0 h 111"/>
                <a:gd name="T38" fmla="*/ 215 w 215"/>
                <a:gd name="T39" fmla="*/ 111 h 11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5" h="111">
                  <a:moveTo>
                    <a:pt x="0" y="60"/>
                  </a:moveTo>
                  <a:lnTo>
                    <a:pt x="18" y="0"/>
                  </a:lnTo>
                  <a:lnTo>
                    <a:pt x="65" y="37"/>
                  </a:lnTo>
                  <a:lnTo>
                    <a:pt x="146" y="2"/>
                  </a:lnTo>
                  <a:lnTo>
                    <a:pt x="215" y="45"/>
                  </a:lnTo>
                  <a:lnTo>
                    <a:pt x="200" y="108"/>
                  </a:lnTo>
                  <a:lnTo>
                    <a:pt x="193" y="54"/>
                  </a:lnTo>
                  <a:lnTo>
                    <a:pt x="146" y="35"/>
                  </a:lnTo>
                  <a:lnTo>
                    <a:pt x="103" y="66"/>
                  </a:lnTo>
                  <a:lnTo>
                    <a:pt x="115" y="98"/>
                  </a:lnTo>
                  <a:lnTo>
                    <a:pt x="96" y="111"/>
                  </a:lnTo>
                  <a:lnTo>
                    <a:pt x="0" y="6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87" name="Freeform 302">
              <a:extLst>
                <a:ext uri="{FF2B5EF4-FFF2-40B4-BE49-F238E27FC236}">
                  <a16:creationId xmlns:a16="http://schemas.microsoft.com/office/drawing/2014/main" id="{B1130665-DA80-4DB1-ADDC-6C86757735E3}"/>
                </a:ext>
              </a:extLst>
            </p:cNvPr>
            <p:cNvSpPr>
              <a:spLocks/>
            </p:cNvSpPr>
            <p:nvPr/>
          </p:nvSpPr>
          <p:spPr bwMode="auto">
            <a:xfrm>
              <a:off x="6867453" y="4352721"/>
              <a:ext cx="149940" cy="170256"/>
            </a:xfrm>
            <a:custGeom>
              <a:avLst/>
              <a:gdLst>
                <a:gd name="T0" fmla="*/ 0 w 311"/>
                <a:gd name="T1" fmla="*/ 3 h 377"/>
                <a:gd name="T2" fmla="*/ 1 w 311"/>
                <a:gd name="T3" fmla="*/ 1 h 377"/>
                <a:gd name="T4" fmla="*/ 3 w 311"/>
                <a:gd name="T5" fmla="*/ 0 h 377"/>
                <a:gd name="T6" fmla="*/ 4 w 311"/>
                <a:gd name="T7" fmla="*/ 1 h 377"/>
                <a:gd name="T8" fmla="*/ 4 w 311"/>
                <a:gd name="T9" fmla="*/ 3 h 377"/>
                <a:gd name="T10" fmla="*/ 6 w 311"/>
                <a:gd name="T11" fmla="*/ 3 h 377"/>
                <a:gd name="T12" fmla="*/ 6 w 311"/>
                <a:gd name="T13" fmla="*/ 5 h 377"/>
                <a:gd name="T14" fmla="*/ 7 w 311"/>
                <a:gd name="T15" fmla="*/ 5 h 377"/>
                <a:gd name="T16" fmla="*/ 7 w 311"/>
                <a:gd name="T17" fmla="*/ 7 h 377"/>
                <a:gd name="T18" fmla="*/ 6 w 311"/>
                <a:gd name="T19" fmla="*/ 9 h 377"/>
                <a:gd name="T20" fmla="*/ 4 w 311"/>
                <a:gd name="T21" fmla="*/ 9 h 377"/>
                <a:gd name="T22" fmla="*/ 4 w 311"/>
                <a:gd name="T23" fmla="*/ 7 h 377"/>
                <a:gd name="T24" fmla="*/ 0 w 311"/>
                <a:gd name="T25" fmla="*/ 3 h 3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1"/>
                <a:gd name="T40" fmla="*/ 0 h 377"/>
                <a:gd name="T41" fmla="*/ 311 w 311"/>
                <a:gd name="T42" fmla="*/ 377 h 3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1" h="377">
                  <a:moveTo>
                    <a:pt x="0" y="141"/>
                  </a:moveTo>
                  <a:lnTo>
                    <a:pt x="21" y="23"/>
                  </a:lnTo>
                  <a:lnTo>
                    <a:pt x="134" y="0"/>
                  </a:lnTo>
                  <a:lnTo>
                    <a:pt x="169" y="39"/>
                  </a:lnTo>
                  <a:lnTo>
                    <a:pt x="177" y="130"/>
                  </a:lnTo>
                  <a:lnTo>
                    <a:pt x="260" y="143"/>
                  </a:lnTo>
                  <a:lnTo>
                    <a:pt x="270" y="205"/>
                  </a:lnTo>
                  <a:lnTo>
                    <a:pt x="311" y="218"/>
                  </a:lnTo>
                  <a:lnTo>
                    <a:pt x="305" y="295"/>
                  </a:lnTo>
                  <a:lnTo>
                    <a:pt x="263" y="377"/>
                  </a:lnTo>
                  <a:lnTo>
                    <a:pt x="159" y="371"/>
                  </a:lnTo>
                  <a:lnTo>
                    <a:pt x="180" y="281"/>
                  </a:lnTo>
                  <a:lnTo>
                    <a:pt x="0" y="14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88" name="Freeform 303">
              <a:extLst>
                <a:ext uri="{FF2B5EF4-FFF2-40B4-BE49-F238E27FC236}">
                  <a16:creationId xmlns:a16="http://schemas.microsoft.com/office/drawing/2014/main" id="{81353A40-1F1F-4B17-A80B-BD6454A3344A}"/>
                </a:ext>
              </a:extLst>
            </p:cNvPr>
            <p:cNvSpPr>
              <a:spLocks/>
            </p:cNvSpPr>
            <p:nvPr/>
          </p:nvSpPr>
          <p:spPr bwMode="auto">
            <a:xfrm>
              <a:off x="6523769" y="3966065"/>
              <a:ext cx="227438" cy="364380"/>
            </a:xfrm>
            <a:custGeom>
              <a:avLst/>
              <a:gdLst>
                <a:gd name="T0" fmla="*/ 0 w 476"/>
                <a:gd name="T1" fmla="*/ 4 h 803"/>
                <a:gd name="T2" fmla="*/ 0 w 476"/>
                <a:gd name="T3" fmla="*/ 6 h 803"/>
                <a:gd name="T4" fmla="*/ 2 w 476"/>
                <a:gd name="T5" fmla="*/ 9 h 803"/>
                <a:gd name="T6" fmla="*/ 4 w 476"/>
                <a:gd name="T7" fmla="*/ 15 h 803"/>
                <a:gd name="T8" fmla="*/ 9 w 476"/>
                <a:gd name="T9" fmla="*/ 19 h 803"/>
                <a:gd name="T10" fmla="*/ 10 w 476"/>
                <a:gd name="T11" fmla="*/ 18 h 803"/>
                <a:gd name="T12" fmla="*/ 11 w 476"/>
                <a:gd name="T13" fmla="*/ 17 h 803"/>
                <a:gd name="T14" fmla="*/ 10 w 476"/>
                <a:gd name="T15" fmla="*/ 16 h 803"/>
                <a:gd name="T16" fmla="*/ 10 w 476"/>
                <a:gd name="T17" fmla="*/ 16 h 803"/>
                <a:gd name="T18" fmla="*/ 11 w 476"/>
                <a:gd name="T19" fmla="*/ 13 h 803"/>
                <a:gd name="T20" fmla="*/ 10 w 476"/>
                <a:gd name="T21" fmla="*/ 11 h 803"/>
                <a:gd name="T22" fmla="*/ 9 w 476"/>
                <a:gd name="T23" fmla="*/ 11 h 803"/>
                <a:gd name="T24" fmla="*/ 9 w 476"/>
                <a:gd name="T25" fmla="*/ 9 h 803"/>
                <a:gd name="T26" fmla="*/ 9 w 476"/>
                <a:gd name="T27" fmla="*/ 10 h 803"/>
                <a:gd name="T28" fmla="*/ 7 w 476"/>
                <a:gd name="T29" fmla="*/ 9 h 803"/>
                <a:gd name="T30" fmla="*/ 7 w 476"/>
                <a:gd name="T31" fmla="*/ 8 h 803"/>
                <a:gd name="T32" fmla="*/ 8 w 476"/>
                <a:gd name="T33" fmla="*/ 5 h 803"/>
                <a:gd name="T34" fmla="*/ 10 w 476"/>
                <a:gd name="T35" fmla="*/ 4 h 803"/>
                <a:gd name="T36" fmla="*/ 9 w 476"/>
                <a:gd name="T37" fmla="*/ 4 h 803"/>
                <a:gd name="T38" fmla="*/ 10 w 476"/>
                <a:gd name="T39" fmla="*/ 3 h 803"/>
                <a:gd name="T40" fmla="*/ 7 w 476"/>
                <a:gd name="T41" fmla="*/ 2 h 803"/>
                <a:gd name="T42" fmla="*/ 5 w 476"/>
                <a:gd name="T43" fmla="*/ 0 h 803"/>
                <a:gd name="T44" fmla="*/ 5 w 476"/>
                <a:gd name="T45" fmla="*/ 2 h 803"/>
                <a:gd name="T46" fmla="*/ 3 w 476"/>
                <a:gd name="T47" fmla="*/ 3 h 803"/>
                <a:gd name="T48" fmla="*/ 2 w 476"/>
                <a:gd name="T49" fmla="*/ 5 h 803"/>
                <a:gd name="T50" fmla="*/ 1 w 476"/>
                <a:gd name="T51" fmla="*/ 5 h 803"/>
                <a:gd name="T52" fmla="*/ 1 w 476"/>
                <a:gd name="T53" fmla="*/ 3 h 803"/>
                <a:gd name="T54" fmla="*/ 0 w 476"/>
                <a:gd name="T55" fmla="*/ 4 h 80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76"/>
                <a:gd name="T85" fmla="*/ 0 h 803"/>
                <a:gd name="T86" fmla="*/ 476 w 476"/>
                <a:gd name="T87" fmla="*/ 803 h 80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76" h="803">
                  <a:moveTo>
                    <a:pt x="0" y="188"/>
                  </a:moveTo>
                  <a:lnTo>
                    <a:pt x="8" y="254"/>
                  </a:lnTo>
                  <a:lnTo>
                    <a:pt x="93" y="364"/>
                  </a:lnTo>
                  <a:lnTo>
                    <a:pt x="188" y="627"/>
                  </a:lnTo>
                  <a:lnTo>
                    <a:pt x="408" y="803"/>
                  </a:lnTo>
                  <a:lnTo>
                    <a:pt x="446" y="771"/>
                  </a:lnTo>
                  <a:lnTo>
                    <a:pt x="468" y="714"/>
                  </a:lnTo>
                  <a:lnTo>
                    <a:pt x="435" y="696"/>
                  </a:lnTo>
                  <a:lnTo>
                    <a:pt x="455" y="681"/>
                  </a:lnTo>
                  <a:lnTo>
                    <a:pt x="476" y="542"/>
                  </a:lnTo>
                  <a:lnTo>
                    <a:pt x="444" y="480"/>
                  </a:lnTo>
                  <a:lnTo>
                    <a:pt x="412" y="480"/>
                  </a:lnTo>
                  <a:lnTo>
                    <a:pt x="412" y="405"/>
                  </a:lnTo>
                  <a:lnTo>
                    <a:pt x="369" y="438"/>
                  </a:lnTo>
                  <a:lnTo>
                    <a:pt x="318" y="410"/>
                  </a:lnTo>
                  <a:lnTo>
                    <a:pt x="287" y="327"/>
                  </a:lnTo>
                  <a:lnTo>
                    <a:pt x="338" y="226"/>
                  </a:lnTo>
                  <a:lnTo>
                    <a:pt x="435" y="178"/>
                  </a:lnTo>
                  <a:lnTo>
                    <a:pt x="407" y="161"/>
                  </a:lnTo>
                  <a:lnTo>
                    <a:pt x="423" y="111"/>
                  </a:lnTo>
                  <a:lnTo>
                    <a:pt x="313" y="101"/>
                  </a:lnTo>
                  <a:lnTo>
                    <a:pt x="231" y="0"/>
                  </a:lnTo>
                  <a:lnTo>
                    <a:pt x="213" y="75"/>
                  </a:lnTo>
                  <a:lnTo>
                    <a:pt x="126" y="132"/>
                  </a:lnTo>
                  <a:lnTo>
                    <a:pt x="81" y="211"/>
                  </a:lnTo>
                  <a:lnTo>
                    <a:pt x="31" y="199"/>
                  </a:lnTo>
                  <a:lnTo>
                    <a:pt x="37" y="151"/>
                  </a:lnTo>
                  <a:lnTo>
                    <a:pt x="0" y="18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89" name="Freeform 304">
              <a:extLst>
                <a:ext uri="{FF2B5EF4-FFF2-40B4-BE49-F238E27FC236}">
                  <a16:creationId xmlns:a16="http://schemas.microsoft.com/office/drawing/2014/main" id="{9B4A94EF-450C-46E7-A483-7FC88BA05B1E}"/>
                </a:ext>
              </a:extLst>
            </p:cNvPr>
            <p:cNvSpPr>
              <a:spLocks/>
            </p:cNvSpPr>
            <p:nvPr/>
          </p:nvSpPr>
          <p:spPr bwMode="auto">
            <a:xfrm>
              <a:off x="6948319" y="3848318"/>
              <a:ext cx="77497" cy="77968"/>
            </a:xfrm>
            <a:custGeom>
              <a:avLst/>
              <a:gdLst>
                <a:gd name="T0" fmla="*/ 0 w 159"/>
                <a:gd name="T1" fmla="*/ 2 h 173"/>
                <a:gd name="T2" fmla="*/ 1 w 159"/>
                <a:gd name="T3" fmla="*/ 0 h 173"/>
                <a:gd name="T4" fmla="*/ 4 w 159"/>
                <a:gd name="T5" fmla="*/ 0 h 173"/>
                <a:gd name="T6" fmla="*/ 3 w 159"/>
                <a:gd name="T7" fmla="*/ 4 h 173"/>
                <a:gd name="T8" fmla="*/ 1 w 159"/>
                <a:gd name="T9" fmla="*/ 4 h 173"/>
                <a:gd name="T10" fmla="*/ 0 w 159"/>
                <a:gd name="T11" fmla="*/ 2 h 173"/>
                <a:gd name="T12" fmla="*/ 0 60000 65536"/>
                <a:gd name="T13" fmla="*/ 0 60000 65536"/>
                <a:gd name="T14" fmla="*/ 0 60000 65536"/>
                <a:gd name="T15" fmla="*/ 0 60000 65536"/>
                <a:gd name="T16" fmla="*/ 0 60000 65536"/>
                <a:gd name="T17" fmla="*/ 0 60000 65536"/>
                <a:gd name="T18" fmla="*/ 0 w 159"/>
                <a:gd name="T19" fmla="*/ 0 h 173"/>
                <a:gd name="T20" fmla="*/ 159 w 159"/>
                <a:gd name="T21" fmla="*/ 173 h 173"/>
              </a:gdLst>
              <a:ahLst/>
              <a:cxnLst>
                <a:cxn ang="T12">
                  <a:pos x="T0" y="T1"/>
                </a:cxn>
                <a:cxn ang="T13">
                  <a:pos x="T2" y="T3"/>
                </a:cxn>
                <a:cxn ang="T14">
                  <a:pos x="T4" y="T5"/>
                </a:cxn>
                <a:cxn ang="T15">
                  <a:pos x="T6" y="T7"/>
                </a:cxn>
                <a:cxn ang="T16">
                  <a:pos x="T8" y="T9"/>
                </a:cxn>
                <a:cxn ang="T17">
                  <a:pos x="T10" y="T11"/>
                </a:cxn>
              </a:cxnLst>
              <a:rect l="T18" t="T19" r="T20" b="T21"/>
              <a:pathLst>
                <a:path w="159" h="173">
                  <a:moveTo>
                    <a:pt x="0" y="79"/>
                  </a:moveTo>
                  <a:lnTo>
                    <a:pt x="44" y="0"/>
                  </a:lnTo>
                  <a:lnTo>
                    <a:pt x="159" y="12"/>
                  </a:lnTo>
                  <a:lnTo>
                    <a:pt x="146" y="161"/>
                  </a:lnTo>
                  <a:lnTo>
                    <a:pt x="62" y="173"/>
                  </a:lnTo>
                  <a:lnTo>
                    <a:pt x="0" y="7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90" name="Freeform 305">
              <a:extLst>
                <a:ext uri="{FF2B5EF4-FFF2-40B4-BE49-F238E27FC236}">
                  <a16:creationId xmlns:a16="http://schemas.microsoft.com/office/drawing/2014/main" id="{E6261BA1-AB82-4FC4-9CD2-8F6C5273567C}"/>
                </a:ext>
              </a:extLst>
            </p:cNvPr>
            <p:cNvSpPr>
              <a:spLocks/>
            </p:cNvSpPr>
            <p:nvPr/>
          </p:nvSpPr>
          <p:spPr bwMode="auto">
            <a:xfrm>
              <a:off x="6877561" y="3749665"/>
              <a:ext cx="18532" cy="14321"/>
            </a:xfrm>
            <a:custGeom>
              <a:avLst/>
              <a:gdLst>
                <a:gd name="T0" fmla="*/ 0 w 39"/>
                <a:gd name="T1" fmla="*/ 1 h 32"/>
                <a:gd name="T2" fmla="*/ 1 w 39"/>
                <a:gd name="T3" fmla="*/ 1 h 32"/>
                <a:gd name="T4" fmla="*/ 1 w 39"/>
                <a:gd name="T5" fmla="*/ 0 h 32"/>
                <a:gd name="T6" fmla="*/ 0 w 39"/>
                <a:gd name="T7" fmla="*/ 1 h 32"/>
                <a:gd name="T8" fmla="*/ 0 60000 65536"/>
                <a:gd name="T9" fmla="*/ 0 60000 65536"/>
                <a:gd name="T10" fmla="*/ 0 60000 65536"/>
                <a:gd name="T11" fmla="*/ 0 60000 65536"/>
                <a:gd name="T12" fmla="*/ 0 w 39"/>
                <a:gd name="T13" fmla="*/ 0 h 32"/>
                <a:gd name="T14" fmla="*/ 39 w 39"/>
                <a:gd name="T15" fmla="*/ 32 h 32"/>
              </a:gdLst>
              <a:ahLst/>
              <a:cxnLst>
                <a:cxn ang="T8">
                  <a:pos x="T0" y="T1"/>
                </a:cxn>
                <a:cxn ang="T9">
                  <a:pos x="T2" y="T3"/>
                </a:cxn>
                <a:cxn ang="T10">
                  <a:pos x="T4" y="T5"/>
                </a:cxn>
                <a:cxn ang="T11">
                  <a:pos x="T6" y="T7"/>
                </a:cxn>
              </a:cxnLst>
              <a:rect l="T12" t="T13" r="T14" b="T15"/>
              <a:pathLst>
                <a:path w="39" h="32">
                  <a:moveTo>
                    <a:pt x="0" y="32"/>
                  </a:moveTo>
                  <a:lnTo>
                    <a:pt x="36" y="26"/>
                  </a:lnTo>
                  <a:lnTo>
                    <a:pt x="39" y="0"/>
                  </a:lnTo>
                  <a:lnTo>
                    <a:pt x="0" y="3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91" name="Freeform 306">
              <a:extLst>
                <a:ext uri="{FF2B5EF4-FFF2-40B4-BE49-F238E27FC236}">
                  <a16:creationId xmlns:a16="http://schemas.microsoft.com/office/drawing/2014/main" id="{617F6479-2ED2-45F6-B082-C2369759FEB9}"/>
                </a:ext>
              </a:extLst>
            </p:cNvPr>
            <p:cNvSpPr>
              <a:spLocks/>
            </p:cNvSpPr>
            <p:nvPr/>
          </p:nvSpPr>
          <p:spPr bwMode="auto">
            <a:xfrm>
              <a:off x="4933390" y="2220543"/>
              <a:ext cx="545850" cy="521906"/>
            </a:xfrm>
            <a:custGeom>
              <a:avLst/>
              <a:gdLst>
                <a:gd name="T0" fmla="*/ 2 w 1139"/>
                <a:gd name="T1" fmla="*/ 11 h 1152"/>
                <a:gd name="T2" fmla="*/ 2 w 1139"/>
                <a:gd name="T3" fmla="*/ 12 h 1152"/>
                <a:gd name="T4" fmla="*/ 5 w 1139"/>
                <a:gd name="T5" fmla="*/ 13 h 1152"/>
                <a:gd name="T6" fmla="*/ 6 w 1139"/>
                <a:gd name="T7" fmla="*/ 12 h 1152"/>
                <a:gd name="T8" fmla="*/ 3 w 1139"/>
                <a:gd name="T9" fmla="*/ 15 h 1152"/>
                <a:gd name="T10" fmla="*/ 3 w 1139"/>
                <a:gd name="T11" fmla="*/ 17 h 1152"/>
                <a:gd name="T12" fmla="*/ 3 w 1139"/>
                <a:gd name="T13" fmla="*/ 18 h 1152"/>
                <a:gd name="T14" fmla="*/ 3 w 1139"/>
                <a:gd name="T15" fmla="*/ 19 h 1152"/>
                <a:gd name="T16" fmla="*/ 4 w 1139"/>
                <a:gd name="T17" fmla="*/ 20 h 1152"/>
                <a:gd name="T18" fmla="*/ 5 w 1139"/>
                <a:gd name="T19" fmla="*/ 19 h 1152"/>
                <a:gd name="T20" fmla="*/ 5 w 1139"/>
                <a:gd name="T21" fmla="*/ 21 h 1152"/>
                <a:gd name="T22" fmla="*/ 8 w 1139"/>
                <a:gd name="T23" fmla="*/ 21 h 1152"/>
                <a:gd name="T24" fmla="*/ 9 w 1139"/>
                <a:gd name="T25" fmla="*/ 21 h 1152"/>
                <a:gd name="T26" fmla="*/ 8 w 1139"/>
                <a:gd name="T27" fmla="*/ 24 h 1152"/>
                <a:gd name="T28" fmla="*/ 7 w 1139"/>
                <a:gd name="T29" fmla="*/ 25 h 1152"/>
                <a:gd name="T30" fmla="*/ 4 w 1139"/>
                <a:gd name="T31" fmla="*/ 26 h 1152"/>
                <a:gd name="T32" fmla="*/ 7 w 1139"/>
                <a:gd name="T33" fmla="*/ 26 h 1152"/>
                <a:gd name="T34" fmla="*/ 8 w 1139"/>
                <a:gd name="T35" fmla="*/ 24 h 1152"/>
                <a:gd name="T36" fmla="*/ 12 w 1139"/>
                <a:gd name="T37" fmla="*/ 22 h 1152"/>
                <a:gd name="T38" fmla="*/ 12 w 1139"/>
                <a:gd name="T39" fmla="*/ 20 h 1152"/>
                <a:gd name="T40" fmla="*/ 16 w 1139"/>
                <a:gd name="T41" fmla="*/ 16 h 1152"/>
                <a:gd name="T42" fmla="*/ 16 w 1139"/>
                <a:gd name="T43" fmla="*/ 17 h 1152"/>
                <a:gd name="T44" fmla="*/ 17 w 1139"/>
                <a:gd name="T45" fmla="*/ 18 h 1152"/>
                <a:gd name="T46" fmla="*/ 14 w 1139"/>
                <a:gd name="T47" fmla="*/ 19 h 1152"/>
                <a:gd name="T48" fmla="*/ 14 w 1139"/>
                <a:gd name="T49" fmla="*/ 20 h 1152"/>
                <a:gd name="T50" fmla="*/ 17 w 1139"/>
                <a:gd name="T51" fmla="*/ 18 h 1152"/>
                <a:gd name="T52" fmla="*/ 18 w 1139"/>
                <a:gd name="T53" fmla="*/ 17 h 1152"/>
                <a:gd name="T54" fmla="*/ 19 w 1139"/>
                <a:gd name="T55" fmla="*/ 17 h 1152"/>
                <a:gd name="T56" fmla="*/ 21 w 1139"/>
                <a:gd name="T57" fmla="*/ 19 h 1152"/>
                <a:gd name="T58" fmla="*/ 25 w 1139"/>
                <a:gd name="T59" fmla="*/ 19 h 1152"/>
                <a:gd name="T60" fmla="*/ 25 w 1139"/>
                <a:gd name="T61" fmla="*/ 20 h 1152"/>
                <a:gd name="T62" fmla="*/ 26 w 1139"/>
                <a:gd name="T63" fmla="*/ 20 h 1152"/>
                <a:gd name="T64" fmla="*/ 24 w 1139"/>
                <a:gd name="T65" fmla="*/ 19 h 1152"/>
                <a:gd name="T66" fmla="*/ 14 w 1139"/>
                <a:gd name="T67" fmla="*/ 2 h 1152"/>
                <a:gd name="T68" fmla="*/ 11 w 1139"/>
                <a:gd name="T69" fmla="*/ 1 h 1152"/>
                <a:gd name="T70" fmla="*/ 10 w 1139"/>
                <a:gd name="T71" fmla="*/ 1 h 1152"/>
                <a:gd name="T72" fmla="*/ 10 w 1139"/>
                <a:gd name="T73" fmla="*/ 0 h 1152"/>
                <a:gd name="T74" fmla="*/ 7 w 1139"/>
                <a:gd name="T75" fmla="*/ 1 h 1152"/>
                <a:gd name="T76" fmla="*/ 7 w 1139"/>
                <a:gd name="T77" fmla="*/ 1 h 1152"/>
                <a:gd name="T78" fmla="*/ 6 w 1139"/>
                <a:gd name="T79" fmla="*/ 3 h 1152"/>
                <a:gd name="T80" fmla="*/ 4 w 1139"/>
                <a:gd name="T81" fmla="*/ 4 h 1152"/>
                <a:gd name="T82" fmla="*/ 2 w 1139"/>
                <a:gd name="T83" fmla="*/ 5 h 1152"/>
                <a:gd name="T84" fmla="*/ 4 w 1139"/>
                <a:gd name="T85" fmla="*/ 8 h 1152"/>
                <a:gd name="T86" fmla="*/ 5 w 1139"/>
                <a:gd name="T87" fmla="*/ 9 h 1152"/>
                <a:gd name="T88" fmla="*/ 6 w 1139"/>
                <a:gd name="T89" fmla="*/ 9 h 1152"/>
                <a:gd name="T90" fmla="*/ 4 w 1139"/>
                <a:gd name="T91" fmla="*/ 9 h 1152"/>
                <a:gd name="T92" fmla="*/ 3 w 1139"/>
                <a:gd name="T93" fmla="*/ 9 h 115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39"/>
                <a:gd name="T142" fmla="*/ 0 h 1152"/>
                <a:gd name="T143" fmla="*/ 1139 w 1139"/>
                <a:gd name="T144" fmla="*/ 1152 h 115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39" h="1152">
                  <a:moveTo>
                    <a:pt x="0" y="441"/>
                  </a:moveTo>
                  <a:lnTo>
                    <a:pt x="74" y="463"/>
                  </a:lnTo>
                  <a:lnTo>
                    <a:pt x="45" y="472"/>
                  </a:lnTo>
                  <a:lnTo>
                    <a:pt x="75" y="514"/>
                  </a:lnTo>
                  <a:lnTo>
                    <a:pt x="190" y="510"/>
                  </a:lnTo>
                  <a:lnTo>
                    <a:pt x="205" y="538"/>
                  </a:lnTo>
                  <a:lnTo>
                    <a:pt x="278" y="503"/>
                  </a:lnTo>
                  <a:lnTo>
                    <a:pt x="253" y="517"/>
                  </a:lnTo>
                  <a:lnTo>
                    <a:pt x="267" y="587"/>
                  </a:lnTo>
                  <a:lnTo>
                    <a:pt x="111" y="655"/>
                  </a:lnTo>
                  <a:lnTo>
                    <a:pt x="72" y="729"/>
                  </a:lnTo>
                  <a:lnTo>
                    <a:pt x="107" y="718"/>
                  </a:lnTo>
                  <a:lnTo>
                    <a:pt x="79" y="737"/>
                  </a:lnTo>
                  <a:lnTo>
                    <a:pt x="107" y="761"/>
                  </a:lnTo>
                  <a:lnTo>
                    <a:pt x="165" y="771"/>
                  </a:lnTo>
                  <a:lnTo>
                    <a:pt x="134" y="809"/>
                  </a:lnTo>
                  <a:lnTo>
                    <a:pt x="159" y="847"/>
                  </a:lnTo>
                  <a:lnTo>
                    <a:pt x="190" y="852"/>
                  </a:lnTo>
                  <a:lnTo>
                    <a:pt x="250" y="771"/>
                  </a:lnTo>
                  <a:lnTo>
                    <a:pt x="213" y="809"/>
                  </a:lnTo>
                  <a:lnTo>
                    <a:pt x="244" y="887"/>
                  </a:lnTo>
                  <a:lnTo>
                    <a:pt x="228" y="917"/>
                  </a:lnTo>
                  <a:lnTo>
                    <a:pt x="298" y="872"/>
                  </a:lnTo>
                  <a:lnTo>
                    <a:pt x="346" y="928"/>
                  </a:lnTo>
                  <a:lnTo>
                    <a:pt x="363" y="895"/>
                  </a:lnTo>
                  <a:lnTo>
                    <a:pt x="378" y="917"/>
                  </a:lnTo>
                  <a:lnTo>
                    <a:pt x="431" y="889"/>
                  </a:lnTo>
                  <a:lnTo>
                    <a:pt x="360" y="1032"/>
                  </a:lnTo>
                  <a:lnTo>
                    <a:pt x="299" y="1060"/>
                  </a:lnTo>
                  <a:lnTo>
                    <a:pt x="298" y="1093"/>
                  </a:lnTo>
                  <a:lnTo>
                    <a:pt x="228" y="1094"/>
                  </a:lnTo>
                  <a:lnTo>
                    <a:pt x="176" y="1152"/>
                  </a:lnTo>
                  <a:lnTo>
                    <a:pt x="244" y="1109"/>
                  </a:lnTo>
                  <a:lnTo>
                    <a:pt x="317" y="1110"/>
                  </a:lnTo>
                  <a:lnTo>
                    <a:pt x="360" y="1075"/>
                  </a:lnTo>
                  <a:lnTo>
                    <a:pt x="339" y="1047"/>
                  </a:lnTo>
                  <a:lnTo>
                    <a:pt x="386" y="1051"/>
                  </a:lnTo>
                  <a:lnTo>
                    <a:pt x="528" y="943"/>
                  </a:lnTo>
                  <a:lnTo>
                    <a:pt x="559" y="904"/>
                  </a:lnTo>
                  <a:lnTo>
                    <a:pt x="532" y="871"/>
                  </a:lnTo>
                  <a:lnTo>
                    <a:pt x="660" y="740"/>
                  </a:lnTo>
                  <a:lnTo>
                    <a:pt x="676" y="675"/>
                  </a:lnTo>
                  <a:lnTo>
                    <a:pt x="661" y="740"/>
                  </a:lnTo>
                  <a:lnTo>
                    <a:pt x="715" y="728"/>
                  </a:lnTo>
                  <a:lnTo>
                    <a:pt x="684" y="755"/>
                  </a:lnTo>
                  <a:lnTo>
                    <a:pt x="727" y="767"/>
                  </a:lnTo>
                  <a:lnTo>
                    <a:pt x="635" y="776"/>
                  </a:lnTo>
                  <a:lnTo>
                    <a:pt x="615" y="841"/>
                  </a:lnTo>
                  <a:lnTo>
                    <a:pt x="650" y="837"/>
                  </a:lnTo>
                  <a:lnTo>
                    <a:pt x="618" y="882"/>
                  </a:lnTo>
                  <a:lnTo>
                    <a:pt x="740" y="825"/>
                  </a:lnTo>
                  <a:lnTo>
                    <a:pt x="760" y="790"/>
                  </a:lnTo>
                  <a:lnTo>
                    <a:pt x="739" y="774"/>
                  </a:lnTo>
                  <a:lnTo>
                    <a:pt x="767" y="743"/>
                  </a:lnTo>
                  <a:lnTo>
                    <a:pt x="763" y="767"/>
                  </a:lnTo>
                  <a:lnTo>
                    <a:pt x="823" y="753"/>
                  </a:lnTo>
                  <a:lnTo>
                    <a:pt x="813" y="779"/>
                  </a:lnTo>
                  <a:lnTo>
                    <a:pt x="911" y="825"/>
                  </a:lnTo>
                  <a:lnTo>
                    <a:pt x="1059" y="847"/>
                  </a:lnTo>
                  <a:lnTo>
                    <a:pt x="1083" y="821"/>
                  </a:lnTo>
                  <a:lnTo>
                    <a:pt x="1105" y="835"/>
                  </a:lnTo>
                  <a:lnTo>
                    <a:pt x="1076" y="860"/>
                  </a:lnTo>
                  <a:lnTo>
                    <a:pt x="1120" y="887"/>
                  </a:lnTo>
                  <a:lnTo>
                    <a:pt x="1139" y="866"/>
                  </a:lnTo>
                  <a:lnTo>
                    <a:pt x="1104" y="809"/>
                  </a:lnTo>
                  <a:lnTo>
                    <a:pt x="1032" y="809"/>
                  </a:lnTo>
                  <a:lnTo>
                    <a:pt x="1032" y="132"/>
                  </a:lnTo>
                  <a:lnTo>
                    <a:pt x="621" y="77"/>
                  </a:lnTo>
                  <a:lnTo>
                    <a:pt x="607" y="43"/>
                  </a:lnTo>
                  <a:lnTo>
                    <a:pt x="495" y="22"/>
                  </a:lnTo>
                  <a:lnTo>
                    <a:pt x="481" y="50"/>
                  </a:lnTo>
                  <a:lnTo>
                    <a:pt x="449" y="42"/>
                  </a:lnTo>
                  <a:lnTo>
                    <a:pt x="480" y="17"/>
                  </a:lnTo>
                  <a:lnTo>
                    <a:pt x="433" y="0"/>
                  </a:lnTo>
                  <a:lnTo>
                    <a:pt x="388" y="43"/>
                  </a:lnTo>
                  <a:lnTo>
                    <a:pt x="314" y="50"/>
                  </a:lnTo>
                  <a:lnTo>
                    <a:pt x="307" y="89"/>
                  </a:lnTo>
                  <a:lnTo>
                    <a:pt x="301" y="65"/>
                  </a:lnTo>
                  <a:lnTo>
                    <a:pt x="233" y="88"/>
                  </a:lnTo>
                  <a:lnTo>
                    <a:pt x="244" y="119"/>
                  </a:lnTo>
                  <a:lnTo>
                    <a:pt x="213" y="109"/>
                  </a:lnTo>
                  <a:lnTo>
                    <a:pt x="168" y="176"/>
                  </a:lnTo>
                  <a:lnTo>
                    <a:pt x="72" y="197"/>
                  </a:lnTo>
                  <a:lnTo>
                    <a:pt x="75" y="229"/>
                  </a:lnTo>
                  <a:lnTo>
                    <a:pt x="48" y="235"/>
                  </a:lnTo>
                  <a:lnTo>
                    <a:pt x="165" y="331"/>
                  </a:lnTo>
                  <a:lnTo>
                    <a:pt x="328" y="377"/>
                  </a:lnTo>
                  <a:lnTo>
                    <a:pt x="228" y="364"/>
                  </a:lnTo>
                  <a:lnTo>
                    <a:pt x="233" y="391"/>
                  </a:lnTo>
                  <a:lnTo>
                    <a:pt x="273" y="392"/>
                  </a:lnTo>
                  <a:lnTo>
                    <a:pt x="239" y="411"/>
                  </a:lnTo>
                  <a:lnTo>
                    <a:pt x="165" y="407"/>
                  </a:lnTo>
                  <a:lnTo>
                    <a:pt x="165" y="368"/>
                  </a:lnTo>
                  <a:lnTo>
                    <a:pt x="129" y="372"/>
                  </a:lnTo>
                  <a:lnTo>
                    <a:pt x="0" y="44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92" name="Freeform 307">
              <a:extLst>
                <a:ext uri="{FF2B5EF4-FFF2-40B4-BE49-F238E27FC236}">
                  <a16:creationId xmlns:a16="http://schemas.microsoft.com/office/drawing/2014/main" id="{450EB96D-24FD-439B-AE3C-D534EA5F1852}"/>
                </a:ext>
              </a:extLst>
            </p:cNvPr>
            <p:cNvSpPr>
              <a:spLocks/>
            </p:cNvSpPr>
            <p:nvPr/>
          </p:nvSpPr>
          <p:spPr bwMode="auto">
            <a:xfrm>
              <a:off x="5155773" y="3558724"/>
              <a:ext cx="21901" cy="27050"/>
            </a:xfrm>
            <a:custGeom>
              <a:avLst/>
              <a:gdLst>
                <a:gd name="T0" fmla="*/ 0 w 45"/>
                <a:gd name="T1" fmla="*/ 1 h 62"/>
                <a:gd name="T2" fmla="*/ 0 w 45"/>
                <a:gd name="T3" fmla="*/ 0 h 62"/>
                <a:gd name="T4" fmla="*/ 1 w 45"/>
                <a:gd name="T5" fmla="*/ 1 h 62"/>
                <a:gd name="T6" fmla="*/ 0 w 45"/>
                <a:gd name="T7" fmla="*/ 1 h 62"/>
                <a:gd name="T8" fmla="*/ 0 w 45"/>
                <a:gd name="T9" fmla="*/ 1 h 62"/>
                <a:gd name="T10" fmla="*/ 0 60000 65536"/>
                <a:gd name="T11" fmla="*/ 0 60000 65536"/>
                <a:gd name="T12" fmla="*/ 0 60000 65536"/>
                <a:gd name="T13" fmla="*/ 0 60000 65536"/>
                <a:gd name="T14" fmla="*/ 0 60000 65536"/>
                <a:gd name="T15" fmla="*/ 0 w 45"/>
                <a:gd name="T16" fmla="*/ 0 h 62"/>
                <a:gd name="T17" fmla="*/ 45 w 45"/>
                <a:gd name="T18" fmla="*/ 62 h 62"/>
              </a:gdLst>
              <a:ahLst/>
              <a:cxnLst>
                <a:cxn ang="T10">
                  <a:pos x="T0" y="T1"/>
                </a:cxn>
                <a:cxn ang="T11">
                  <a:pos x="T2" y="T3"/>
                </a:cxn>
                <a:cxn ang="T12">
                  <a:pos x="T4" y="T5"/>
                </a:cxn>
                <a:cxn ang="T13">
                  <a:pos x="T6" y="T7"/>
                </a:cxn>
                <a:cxn ang="T14">
                  <a:pos x="T8" y="T9"/>
                </a:cxn>
              </a:cxnLst>
              <a:rect l="T15" t="T16" r="T17" b="T18"/>
              <a:pathLst>
                <a:path w="45" h="62">
                  <a:moveTo>
                    <a:pt x="0" y="23"/>
                  </a:moveTo>
                  <a:lnTo>
                    <a:pt x="4" y="0"/>
                  </a:lnTo>
                  <a:lnTo>
                    <a:pt x="45" y="38"/>
                  </a:lnTo>
                  <a:lnTo>
                    <a:pt x="14" y="62"/>
                  </a:lnTo>
                  <a:lnTo>
                    <a:pt x="0" y="2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93" name="Freeform 308">
              <a:extLst>
                <a:ext uri="{FF2B5EF4-FFF2-40B4-BE49-F238E27FC236}">
                  <a16:creationId xmlns:a16="http://schemas.microsoft.com/office/drawing/2014/main" id="{2E2332AA-688D-4B9B-A7E8-3AFFCB2F6111}"/>
                </a:ext>
              </a:extLst>
            </p:cNvPr>
            <p:cNvSpPr>
              <a:spLocks/>
            </p:cNvSpPr>
            <p:nvPr/>
          </p:nvSpPr>
          <p:spPr bwMode="auto">
            <a:xfrm>
              <a:off x="5175990" y="2659708"/>
              <a:ext cx="47172" cy="30232"/>
            </a:xfrm>
            <a:custGeom>
              <a:avLst/>
              <a:gdLst>
                <a:gd name="T0" fmla="*/ 0 w 100"/>
                <a:gd name="T1" fmla="*/ 1 h 69"/>
                <a:gd name="T2" fmla="*/ 1 w 100"/>
                <a:gd name="T3" fmla="*/ 1 h 69"/>
                <a:gd name="T4" fmla="*/ 2 w 100"/>
                <a:gd name="T5" fmla="*/ 0 h 69"/>
                <a:gd name="T6" fmla="*/ 1 w 100"/>
                <a:gd name="T7" fmla="*/ 0 h 69"/>
                <a:gd name="T8" fmla="*/ 1 w 100"/>
                <a:gd name="T9" fmla="*/ 1 h 69"/>
                <a:gd name="T10" fmla="*/ 0 w 100"/>
                <a:gd name="T11" fmla="*/ 1 h 69"/>
                <a:gd name="T12" fmla="*/ 0 60000 65536"/>
                <a:gd name="T13" fmla="*/ 0 60000 65536"/>
                <a:gd name="T14" fmla="*/ 0 60000 65536"/>
                <a:gd name="T15" fmla="*/ 0 60000 65536"/>
                <a:gd name="T16" fmla="*/ 0 60000 65536"/>
                <a:gd name="T17" fmla="*/ 0 60000 65536"/>
                <a:gd name="T18" fmla="*/ 0 w 100"/>
                <a:gd name="T19" fmla="*/ 0 h 69"/>
                <a:gd name="T20" fmla="*/ 100 w 100"/>
                <a:gd name="T21" fmla="*/ 69 h 69"/>
              </a:gdLst>
              <a:ahLst/>
              <a:cxnLst>
                <a:cxn ang="T12">
                  <a:pos x="T0" y="T1"/>
                </a:cxn>
                <a:cxn ang="T13">
                  <a:pos x="T2" y="T3"/>
                </a:cxn>
                <a:cxn ang="T14">
                  <a:pos x="T4" y="T5"/>
                </a:cxn>
                <a:cxn ang="T15">
                  <a:pos x="T6" y="T7"/>
                </a:cxn>
                <a:cxn ang="T16">
                  <a:pos x="T8" y="T9"/>
                </a:cxn>
                <a:cxn ang="T17">
                  <a:pos x="T10" y="T11"/>
                </a:cxn>
              </a:cxnLst>
              <a:rect l="T18" t="T19" r="T20" b="T21"/>
              <a:pathLst>
                <a:path w="100" h="69">
                  <a:moveTo>
                    <a:pt x="0" y="28"/>
                  </a:moveTo>
                  <a:lnTo>
                    <a:pt x="28" y="69"/>
                  </a:lnTo>
                  <a:lnTo>
                    <a:pt x="100" y="11"/>
                  </a:lnTo>
                  <a:lnTo>
                    <a:pt x="32" y="0"/>
                  </a:lnTo>
                  <a:lnTo>
                    <a:pt x="41" y="27"/>
                  </a:lnTo>
                  <a:lnTo>
                    <a:pt x="0" y="2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94" name="Freeform 309">
              <a:extLst>
                <a:ext uri="{FF2B5EF4-FFF2-40B4-BE49-F238E27FC236}">
                  <a16:creationId xmlns:a16="http://schemas.microsoft.com/office/drawing/2014/main" id="{CC2D4CEA-DB64-4A6F-A46A-E6026A8B600B}"/>
                </a:ext>
              </a:extLst>
            </p:cNvPr>
            <p:cNvSpPr>
              <a:spLocks/>
            </p:cNvSpPr>
            <p:nvPr/>
          </p:nvSpPr>
          <p:spPr bwMode="auto">
            <a:xfrm>
              <a:off x="5482610" y="2602426"/>
              <a:ext cx="146571" cy="143206"/>
            </a:xfrm>
            <a:custGeom>
              <a:avLst/>
              <a:gdLst>
                <a:gd name="T0" fmla="*/ 0 w 306"/>
                <a:gd name="T1" fmla="*/ 1 h 315"/>
                <a:gd name="T2" fmla="*/ 0 w 306"/>
                <a:gd name="T3" fmla="*/ 2 h 315"/>
                <a:gd name="T4" fmla="*/ 1 w 306"/>
                <a:gd name="T5" fmla="*/ 2 h 315"/>
                <a:gd name="T6" fmla="*/ 2 w 306"/>
                <a:gd name="T7" fmla="*/ 2 h 315"/>
                <a:gd name="T8" fmla="*/ 1 w 306"/>
                <a:gd name="T9" fmla="*/ 1 h 315"/>
                <a:gd name="T10" fmla="*/ 2 w 306"/>
                <a:gd name="T11" fmla="*/ 1 h 315"/>
                <a:gd name="T12" fmla="*/ 3 w 306"/>
                <a:gd name="T13" fmla="*/ 2 h 315"/>
                <a:gd name="T14" fmla="*/ 2 w 306"/>
                <a:gd name="T15" fmla="*/ 1 h 315"/>
                <a:gd name="T16" fmla="*/ 3 w 306"/>
                <a:gd name="T17" fmla="*/ 2 h 315"/>
                <a:gd name="T18" fmla="*/ 4 w 306"/>
                <a:gd name="T19" fmla="*/ 3 h 315"/>
                <a:gd name="T20" fmla="*/ 4 w 306"/>
                <a:gd name="T21" fmla="*/ 4 h 315"/>
                <a:gd name="T22" fmla="*/ 6 w 306"/>
                <a:gd name="T23" fmla="*/ 5 h 315"/>
                <a:gd name="T24" fmla="*/ 5 w 306"/>
                <a:gd name="T25" fmla="*/ 6 h 315"/>
                <a:gd name="T26" fmla="*/ 6 w 306"/>
                <a:gd name="T27" fmla="*/ 5 h 315"/>
                <a:gd name="T28" fmla="*/ 6 w 306"/>
                <a:gd name="T29" fmla="*/ 7 h 315"/>
                <a:gd name="T30" fmla="*/ 7 w 306"/>
                <a:gd name="T31" fmla="*/ 7 h 315"/>
                <a:gd name="T32" fmla="*/ 7 w 306"/>
                <a:gd name="T33" fmla="*/ 6 h 315"/>
                <a:gd name="T34" fmla="*/ 5 w 306"/>
                <a:gd name="T35" fmla="*/ 5 h 315"/>
                <a:gd name="T36" fmla="*/ 2 w 306"/>
                <a:gd name="T37" fmla="*/ 0 h 315"/>
                <a:gd name="T38" fmla="*/ 1 w 306"/>
                <a:gd name="T39" fmla="*/ 1 h 315"/>
                <a:gd name="T40" fmla="*/ 0 w 306"/>
                <a:gd name="T41" fmla="*/ 1 h 3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06"/>
                <a:gd name="T64" fmla="*/ 0 h 315"/>
                <a:gd name="T65" fmla="*/ 306 w 306"/>
                <a:gd name="T66" fmla="*/ 315 h 31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06" h="315">
                  <a:moveTo>
                    <a:pt x="0" y="30"/>
                  </a:moveTo>
                  <a:lnTo>
                    <a:pt x="15" y="77"/>
                  </a:lnTo>
                  <a:lnTo>
                    <a:pt x="56" y="98"/>
                  </a:lnTo>
                  <a:lnTo>
                    <a:pt x="77" y="83"/>
                  </a:lnTo>
                  <a:lnTo>
                    <a:pt x="38" y="58"/>
                  </a:lnTo>
                  <a:lnTo>
                    <a:pt x="77" y="58"/>
                  </a:lnTo>
                  <a:lnTo>
                    <a:pt x="107" y="99"/>
                  </a:lnTo>
                  <a:lnTo>
                    <a:pt x="96" y="27"/>
                  </a:lnTo>
                  <a:lnTo>
                    <a:pt x="120" y="90"/>
                  </a:lnTo>
                  <a:lnTo>
                    <a:pt x="186" y="125"/>
                  </a:lnTo>
                  <a:lnTo>
                    <a:pt x="174" y="169"/>
                  </a:lnTo>
                  <a:lnTo>
                    <a:pt x="249" y="225"/>
                  </a:lnTo>
                  <a:lnTo>
                    <a:pt x="227" y="269"/>
                  </a:lnTo>
                  <a:lnTo>
                    <a:pt x="265" y="233"/>
                  </a:lnTo>
                  <a:lnTo>
                    <a:pt x="275" y="315"/>
                  </a:lnTo>
                  <a:lnTo>
                    <a:pt x="303" y="302"/>
                  </a:lnTo>
                  <a:lnTo>
                    <a:pt x="306" y="240"/>
                  </a:lnTo>
                  <a:lnTo>
                    <a:pt x="235" y="205"/>
                  </a:lnTo>
                  <a:lnTo>
                    <a:pt x="98" y="0"/>
                  </a:lnTo>
                  <a:lnTo>
                    <a:pt x="23" y="58"/>
                  </a:lnTo>
                  <a:lnTo>
                    <a:pt x="0" y="3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95" name="Freeform 310">
              <a:extLst>
                <a:ext uri="{FF2B5EF4-FFF2-40B4-BE49-F238E27FC236}">
                  <a16:creationId xmlns:a16="http://schemas.microsoft.com/office/drawing/2014/main" id="{680B714A-59B0-4FE5-8F64-D2C3DC0EDDA1}"/>
                </a:ext>
              </a:extLst>
            </p:cNvPr>
            <p:cNvSpPr>
              <a:spLocks/>
            </p:cNvSpPr>
            <p:nvPr/>
          </p:nvSpPr>
          <p:spPr bwMode="auto">
            <a:xfrm>
              <a:off x="5514620" y="2648570"/>
              <a:ext cx="23586" cy="22276"/>
            </a:xfrm>
            <a:custGeom>
              <a:avLst/>
              <a:gdLst>
                <a:gd name="T0" fmla="*/ 0 w 50"/>
                <a:gd name="T1" fmla="*/ 0 h 51"/>
                <a:gd name="T2" fmla="*/ 0 w 50"/>
                <a:gd name="T3" fmla="*/ 1 h 51"/>
                <a:gd name="T4" fmla="*/ 0 w 50"/>
                <a:gd name="T5" fmla="*/ 1 h 51"/>
                <a:gd name="T6" fmla="*/ 1 w 50"/>
                <a:gd name="T7" fmla="*/ 1 h 51"/>
                <a:gd name="T8" fmla="*/ 1 w 50"/>
                <a:gd name="T9" fmla="*/ 1 h 51"/>
                <a:gd name="T10" fmla="*/ 1 w 50"/>
                <a:gd name="T11" fmla="*/ 0 h 51"/>
                <a:gd name="T12" fmla="*/ 0 w 50"/>
                <a:gd name="T13" fmla="*/ 0 h 51"/>
                <a:gd name="T14" fmla="*/ 0 60000 65536"/>
                <a:gd name="T15" fmla="*/ 0 60000 65536"/>
                <a:gd name="T16" fmla="*/ 0 60000 65536"/>
                <a:gd name="T17" fmla="*/ 0 60000 65536"/>
                <a:gd name="T18" fmla="*/ 0 60000 65536"/>
                <a:gd name="T19" fmla="*/ 0 60000 65536"/>
                <a:gd name="T20" fmla="*/ 0 60000 65536"/>
                <a:gd name="T21" fmla="*/ 0 w 50"/>
                <a:gd name="T22" fmla="*/ 0 h 51"/>
                <a:gd name="T23" fmla="*/ 50 w 50"/>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51">
                  <a:moveTo>
                    <a:pt x="0" y="0"/>
                  </a:moveTo>
                  <a:lnTo>
                    <a:pt x="13" y="51"/>
                  </a:lnTo>
                  <a:lnTo>
                    <a:pt x="18" y="24"/>
                  </a:lnTo>
                  <a:lnTo>
                    <a:pt x="50" y="46"/>
                  </a:lnTo>
                  <a:lnTo>
                    <a:pt x="21" y="24"/>
                  </a:lnTo>
                  <a:lnTo>
                    <a:pt x="49" y="8"/>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96" name="Freeform 311">
              <a:extLst>
                <a:ext uri="{FF2B5EF4-FFF2-40B4-BE49-F238E27FC236}">
                  <a16:creationId xmlns:a16="http://schemas.microsoft.com/office/drawing/2014/main" id="{AF6AE141-D4D1-4692-8DF1-A90F62567665}"/>
                </a:ext>
              </a:extLst>
            </p:cNvPr>
            <p:cNvSpPr>
              <a:spLocks/>
            </p:cNvSpPr>
            <p:nvPr/>
          </p:nvSpPr>
          <p:spPr bwMode="auto">
            <a:xfrm>
              <a:off x="5524728" y="2667664"/>
              <a:ext cx="15163" cy="36597"/>
            </a:xfrm>
            <a:custGeom>
              <a:avLst/>
              <a:gdLst>
                <a:gd name="T0" fmla="*/ 0 w 29"/>
                <a:gd name="T1" fmla="*/ 0 h 80"/>
                <a:gd name="T2" fmla="*/ 1 w 29"/>
                <a:gd name="T3" fmla="*/ 0 h 80"/>
                <a:gd name="T4" fmla="*/ 1 w 29"/>
                <a:gd name="T5" fmla="*/ 2 h 80"/>
                <a:gd name="T6" fmla="*/ 0 w 29"/>
                <a:gd name="T7" fmla="*/ 0 h 80"/>
                <a:gd name="T8" fmla="*/ 0 60000 65536"/>
                <a:gd name="T9" fmla="*/ 0 60000 65536"/>
                <a:gd name="T10" fmla="*/ 0 60000 65536"/>
                <a:gd name="T11" fmla="*/ 0 60000 65536"/>
                <a:gd name="T12" fmla="*/ 0 w 29"/>
                <a:gd name="T13" fmla="*/ 0 h 80"/>
                <a:gd name="T14" fmla="*/ 29 w 29"/>
                <a:gd name="T15" fmla="*/ 80 h 80"/>
              </a:gdLst>
              <a:ahLst/>
              <a:cxnLst>
                <a:cxn ang="T8">
                  <a:pos x="T0" y="T1"/>
                </a:cxn>
                <a:cxn ang="T9">
                  <a:pos x="T2" y="T3"/>
                </a:cxn>
                <a:cxn ang="T10">
                  <a:pos x="T4" y="T5"/>
                </a:cxn>
                <a:cxn ang="T11">
                  <a:pos x="T6" y="T7"/>
                </a:cxn>
              </a:cxnLst>
              <a:rect l="T12" t="T13" r="T14" b="T15"/>
              <a:pathLst>
                <a:path w="29" h="80">
                  <a:moveTo>
                    <a:pt x="0" y="0"/>
                  </a:moveTo>
                  <a:lnTo>
                    <a:pt x="28" y="15"/>
                  </a:lnTo>
                  <a:lnTo>
                    <a:pt x="29" y="80"/>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97" name="Freeform 312">
              <a:extLst>
                <a:ext uri="{FF2B5EF4-FFF2-40B4-BE49-F238E27FC236}">
                  <a16:creationId xmlns:a16="http://schemas.microsoft.com/office/drawing/2014/main" id="{8034EF02-7DF5-44A9-B8CD-C6BBA9471EC2}"/>
                </a:ext>
              </a:extLst>
            </p:cNvPr>
            <p:cNvSpPr>
              <a:spLocks/>
            </p:cNvSpPr>
            <p:nvPr/>
          </p:nvSpPr>
          <p:spPr bwMode="auto">
            <a:xfrm>
              <a:off x="5541575" y="2650161"/>
              <a:ext cx="18532" cy="20685"/>
            </a:xfrm>
            <a:custGeom>
              <a:avLst/>
              <a:gdLst>
                <a:gd name="T0" fmla="*/ 0 w 39"/>
                <a:gd name="T1" fmla="*/ 0 h 47"/>
                <a:gd name="T2" fmla="*/ 0 w 39"/>
                <a:gd name="T3" fmla="*/ 1 h 47"/>
                <a:gd name="T4" fmla="*/ 1 w 39"/>
                <a:gd name="T5" fmla="*/ 1 h 47"/>
                <a:gd name="T6" fmla="*/ 1 w 39"/>
                <a:gd name="T7" fmla="*/ 0 h 47"/>
                <a:gd name="T8" fmla="*/ 1 w 39"/>
                <a:gd name="T9" fmla="*/ 1 h 47"/>
                <a:gd name="T10" fmla="*/ 1 w 39"/>
                <a:gd name="T11" fmla="*/ 0 h 47"/>
                <a:gd name="T12" fmla="*/ 0 w 39"/>
                <a:gd name="T13" fmla="*/ 0 h 47"/>
                <a:gd name="T14" fmla="*/ 0 60000 65536"/>
                <a:gd name="T15" fmla="*/ 0 60000 65536"/>
                <a:gd name="T16" fmla="*/ 0 60000 65536"/>
                <a:gd name="T17" fmla="*/ 0 60000 65536"/>
                <a:gd name="T18" fmla="*/ 0 60000 65536"/>
                <a:gd name="T19" fmla="*/ 0 60000 65536"/>
                <a:gd name="T20" fmla="*/ 0 60000 65536"/>
                <a:gd name="T21" fmla="*/ 0 w 39"/>
                <a:gd name="T22" fmla="*/ 0 h 47"/>
                <a:gd name="T23" fmla="*/ 39 w 39"/>
                <a:gd name="T24" fmla="*/ 47 h 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47">
                  <a:moveTo>
                    <a:pt x="0" y="0"/>
                  </a:moveTo>
                  <a:lnTo>
                    <a:pt x="7" y="47"/>
                  </a:lnTo>
                  <a:lnTo>
                    <a:pt x="32" y="47"/>
                  </a:lnTo>
                  <a:lnTo>
                    <a:pt x="22" y="4"/>
                  </a:lnTo>
                  <a:lnTo>
                    <a:pt x="39" y="35"/>
                  </a:lnTo>
                  <a:lnTo>
                    <a:pt x="24" y="0"/>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98" name="Freeform 313">
              <a:extLst>
                <a:ext uri="{FF2B5EF4-FFF2-40B4-BE49-F238E27FC236}">
                  <a16:creationId xmlns:a16="http://schemas.microsoft.com/office/drawing/2014/main" id="{FC6E1B2B-24F8-4644-8411-0DC4EA81E73B}"/>
                </a:ext>
              </a:extLst>
            </p:cNvPr>
            <p:cNvSpPr>
              <a:spLocks/>
            </p:cNvSpPr>
            <p:nvPr/>
          </p:nvSpPr>
          <p:spPr bwMode="auto">
            <a:xfrm>
              <a:off x="5556738" y="2680394"/>
              <a:ext cx="16847" cy="17503"/>
            </a:xfrm>
            <a:custGeom>
              <a:avLst/>
              <a:gdLst>
                <a:gd name="T0" fmla="*/ 0 w 34"/>
                <a:gd name="T1" fmla="*/ 0 h 35"/>
                <a:gd name="T2" fmla="*/ 1 w 34"/>
                <a:gd name="T3" fmla="*/ 1 h 35"/>
                <a:gd name="T4" fmla="*/ 1 w 34"/>
                <a:gd name="T5" fmla="*/ 0 h 35"/>
                <a:gd name="T6" fmla="*/ 0 w 34"/>
                <a:gd name="T7" fmla="*/ 0 h 35"/>
                <a:gd name="T8" fmla="*/ 0 60000 65536"/>
                <a:gd name="T9" fmla="*/ 0 60000 65536"/>
                <a:gd name="T10" fmla="*/ 0 60000 65536"/>
                <a:gd name="T11" fmla="*/ 0 60000 65536"/>
                <a:gd name="T12" fmla="*/ 0 w 34"/>
                <a:gd name="T13" fmla="*/ 0 h 35"/>
                <a:gd name="T14" fmla="*/ 34 w 34"/>
                <a:gd name="T15" fmla="*/ 35 h 35"/>
              </a:gdLst>
              <a:ahLst/>
              <a:cxnLst>
                <a:cxn ang="T8">
                  <a:pos x="T0" y="T1"/>
                </a:cxn>
                <a:cxn ang="T9">
                  <a:pos x="T2" y="T3"/>
                </a:cxn>
                <a:cxn ang="T10">
                  <a:pos x="T4" y="T5"/>
                </a:cxn>
                <a:cxn ang="T11">
                  <a:pos x="T6" y="T7"/>
                </a:cxn>
              </a:cxnLst>
              <a:rect l="T12" t="T13" r="T14" b="T15"/>
              <a:pathLst>
                <a:path w="34" h="35">
                  <a:moveTo>
                    <a:pt x="0" y="0"/>
                  </a:moveTo>
                  <a:lnTo>
                    <a:pt x="31" y="35"/>
                  </a:lnTo>
                  <a:lnTo>
                    <a:pt x="34" y="5"/>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99" name="Freeform 314">
              <a:extLst>
                <a:ext uri="{FF2B5EF4-FFF2-40B4-BE49-F238E27FC236}">
                  <a16:creationId xmlns:a16="http://schemas.microsoft.com/office/drawing/2014/main" id="{855B3D65-25ED-4736-8B1D-F6FA1DE1D557}"/>
                </a:ext>
              </a:extLst>
            </p:cNvPr>
            <p:cNvSpPr>
              <a:spLocks/>
            </p:cNvSpPr>
            <p:nvPr/>
          </p:nvSpPr>
          <p:spPr bwMode="auto">
            <a:xfrm>
              <a:off x="5561792" y="2702670"/>
              <a:ext cx="25271" cy="36597"/>
            </a:xfrm>
            <a:custGeom>
              <a:avLst/>
              <a:gdLst>
                <a:gd name="T0" fmla="*/ 0 w 53"/>
                <a:gd name="T1" fmla="*/ 0 h 81"/>
                <a:gd name="T2" fmla="*/ 1 w 53"/>
                <a:gd name="T3" fmla="*/ 1 h 81"/>
                <a:gd name="T4" fmla="*/ 1 w 53"/>
                <a:gd name="T5" fmla="*/ 2 h 81"/>
                <a:gd name="T6" fmla="*/ 0 w 53"/>
                <a:gd name="T7" fmla="*/ 0 h 81"/>
                <a:gd name="T8" fmla="*/ 0 60000 65536"/>
                <a:gd name="T9" fmla="*/ 0 60000 65536"/>
                <a:gd name="T10" fmla="*/ 0 60000 65536"/>
                <a:gd name="T11" fmla="*/ 0 60000 65536"/>
                <a:gd name="T12" fmla="*/ 0 w 53"/>
                <a:gd name="T13" fmla="*/ 0 h 81"/>
                <a:gd name="T14" fmla="*/ 53 w 53"/>
                <a:gd name="T15" fmla="*/ 81 h 81"/>
              </a:gdLst>
              <a:ahLst/>
              <a:cxnLst>
                <a:cxn ang="T8">
                  <a:pos x="T0" y="T1"/>
                </a:cxn>
                <a:cxn ang="T9">
                  <a:pos x="T2" y="T3"/>
                </a:cxn>
                <a:cxn ang="T10">
                  <a:pos x="T4" y="T5"/>
                </a:cxn>
                <a:cxn ang="T11">
                  <a:pos x="T6" y="T7"/>
                </a:cxn>
              </a:cxnLst>
              <a:rect l="T12" t="T13" r="T14" b="T15"/>
              <a:pathLst>
                <a:path w="53" h="81">
                  <a:moveTo>
                    <a:pt x="0" y="0"/>
                  </a:moveTo>
                  <a:lnTo>
                    <a:pt x="42" y="30"/>
                  </a:lnTo>
                  <a:lnTo>
                    <a:pt x="53" y="81"/>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00" name="Freeform 315">
              <a:extLst>
                <a:ext uri="{FF2B5EF4-FFF2-40B4-BE49-F238E27FC236}">
                  <a16:creationId xmlns:a16="http://schemas.microsoft.com/office/drawing/2014/main" id="{2148DC00-9E04-4509-9C51-033E3B564568}"/>
                </a:ext>
              </a:extLst>
            </p:cNvPr>
            <p:cNvSpPr>
              <a:spLocks/>
            </p:cNvSpPr>
            <p:nvPr/>
          </p:nvSpPr>
          <p:spPr bwMode="auto">
            <a:xfrm>
              <a:off x="5602225" y="2712217"/>
              <a:ext cx="11793" cy="23868"/>
            </a:xfrm>
            <a:custGeom>
              <a:avLst/>
              <a:gdLst>
                <a:gd name="T0" fmla="*/ 0 w 26"/>
                <a:gd name="T1" fmla="*/ 1 h 49"/>
                <a:gd name="T2" fmla="*/ 0 w 26"/>
                <a:gd name="T3" fmla="*/ 0 h 49"/>
                <a:gd name="T4" fmla="*/ 1 w 26"/>
                <a:gd name="T5" fmla="*/ 2 h 49"/>
                <a:gd name="T6" fmla="*/ 0 w 26"/>
                <a:gd name="T7" fmla="*/ 1 h 49"/>
                <a:gd name="T8" fmla="*/ 0 60000 65536"/>
                <a:gd name="T9" fmla="*/ 0 60000 65536"/>
                <a:gd name="T10" fmla="*/ 0 60000 65536"/>
                <a:gd name="T11" fmla="*/ 0 60000 65536"/>
                <a:gd name="T12" fmla="*/ 0 w 26"/>
                <a:gd name="T13" fmla="*/ 0 h 49"/>
                <a:gd name="T14" fmla="*/ 26 w 26"/>
                <a:gd name="T15" fmla="*/ 49 h 49"/>
              </a:gdLst>
              <a:ahLst/>
              <a:cxnLst>
                <a:cxn ang="T8">
                  <a:pos x="T0" y="T1"/>
                </a:cxn>
                <a:cxn ang="T9">
                  <a:pos x="T2" y="T3"/>
                </a:cxn>
                <a:cxn ang="T10">
                  <a:pos x="T4" y="T5"/>
                </a:cxn>
                <a:cxn ang="T11">
                  <a:pos x="T6" y="T7"/>
                </a:cxn>
              </a:cxnLst>
              <a:rect l="T12" t="T13" r="T14" b="T15"/>
              <a:pathLst>
                <a:path w="26" h="49">
                  <a:moveTo>
                    <a:pt x="0" y="29"/>
                  </a:moveTo>
                  <a:lnTo>
                    <a:pt x="10" y="0"/>
                  </a:lnTo>
                  <a:lnTo>
                    <a:pt x="26" y="49"/>
                  </a:lnTo>
                  <a:lnTo>
                    <a:pt x="0" y="2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01" name="Freeform 316">
              <a:extLst>
                <a:ext uri="{FF2B5EF4-FFF2-40B4-BE49-F238E27FC236}">
                  <a16:creationId xmlns:a16="http://schemas.microsoft.com/office/drawing/2014/main" id="{00BD4565-5313-406C-A6A2-58509B4336D6}"/>
                </a:ext>
              </a:extLst>
            </p:cNvPr>
            <p:cNvSpPr>
              <a:spLocks/>
            </p:cNvSpPr>
            <p:nvPr/>
          </p:nvSpPr>
          <p:spPr bwMode="auto">
            <a:xfrm>
              <a:off x="5728579" y="2888838"/>
              <a:ext cx="1058006" cy="560095"/>
            </a:xfrm>
            <a:custGeom>
              <a:avLst/>
              <a:gdLst>
                <a:gd name="T0" fmla="*/ 1 w 2200"/>
                <a:gd name="T1" fmla="*/ 4 h 1238"/>
                <a:gd name="T2" fmla="*/ 1 w 2200"/>
                <a:gd name="T3" fmla="*/ 4 h 1238"/>
                <a:gd name="T4" fmla="*/ 2 w 2200"/>
                <a:gd name="T5" fmla="*/ 14 h 1238"/>
                <a:gd name="T6" fmla="*/ 2 w 2200"/>
                <a:gd name="T7" fmla="*/ 15 h 1238"/>
                <a:gd name="T8" fmla="*/ 5 w 2200"/>
                <a:gd name="T9" fmla="*/ 19 h 1238"/>
                <a:gd name="T10" fmla="*/ 9 w 2200"/>
                <a:gd name="T11" fmla="*/ 20 h 1238"/>
                <a:gd name="T12" fmla="*/ 16 w 2200"/>
                <a:gd name="T13" fmla="*/ 21 h 1238"/>
                <a:gd name="T14" fmla="*/ 21 w 2200"/>
                <a:gd name="T15" fmla="*/ 23 h 1238"/>
                <a:gd name="T16" fmla="*/ 25 w 2200"/>
                <a:gd name="T17" fmla="*/ 28 h 1238"/>
                <a:gd name="T18" fmla="*/ 26 w 2200"/>
                <a:gd name="T19" fmla="*/ 24 h 1238"/>
                <a:gd name="T20" fmla="*/ 29 w 2200"/>
                <a:gd name="T21" fmla="*/ 23 h 1238"/>
                <a:gd name="T22" fmla="*/ 31 w 2200"/>
                <a:gd name="T23" fmla="*/ 23 h 1238"/>
                <a:gd name="T24" fmla="*/ 32 w 2200"/>
                <a:gd name="T25" fmla="*/ 23 h 1238"/>
                <a:gd name="T26" fmla="*/ 33 w 2200"/>
                <a:gd name="T27" fmla="*/ 23 h 1238"/>
                <a:gd name="T28" fmla="*/ 37 w 2200"/>
                <a:gd name="T29" fmla="*/ 24 h 1238"/>
                <a:gd name="T30" fmla="*/ 39 w 2200"/>
                <a:gd name="T31" fmla="*/ 28 h 1238"/>
                <a:gd name="T32" fmla="*/ 39 w 2200"/>
                <a:gd name="T33" fmla="*/ 27 h 1238"/>
                <a:gd name="T34" fmla="*/ 39 w 2200"/>
                <a:gd name="T35" fmla="*/ 20 h 1238"/>
                <a:gd name="T36" fmla="*/ 43 w 2200"/>
                <a:gd name="T37" fmla="*/ 16 h 1238"/>
                <a:gd name="T38" fmla="*/ 43 w 2200"/>
                <a:gd name="T39" fmla="*/ 15 h 1238"/>
                <a:gd name="T40" fmla="*/ 42 w 2200"/>
                <a:gd name="T41" fmla="*/ 13 h 1238"/>
                <a:gd name="T42" fmla="*/ 43 w 2200"/>
                <a:gd name="T43" fmla="*/ 13 h 1238"/>
                <a:gd name="T44" fmla="*/ 43 w 2200"/>
                <a:gd name="T45" fmla="*/ 15 h 1238"/>
                <a:gd name="T46" fmla="*/ 44 w 2200"/>
                <a:gd name="T47" fmla="*/ 12 h 1238"/>
                <a:gd name="T48" fmla="*/ 45 w 2200"/>
                <a:gd name="T49" fmla="*/ 11 h 1238"/>
                <a:gd name="T50" fmla="*/ 48 w 2200"/>
                <a:gd name="T51" fmla="*/ 9 h 1238"/>
                <a:gd name="T52" fmla="*/ 51 w 2200"/>
                <a:gd name="T53" fmla="*/ 6 h 1238"/>
                <a:gd name="T54" fmla="*/ 51 w 2200"/>
                <a:gd name="T55" fmla="*/ 5 h 1238"/>
                <a:gd name="T56" fmla="*/ 49 w 2200"/>
                <a:gd name="T57" fmla="*/ 3 h 1238"/>
                <a:gd name="T58" fmla="*/ 43 w 2200"/>
                <a:gd name="T59" fmla="*/ 6 h 1238"/>
                <a:gd name="T60" fmla="*/ 41 w 2200"/>
                <a:gd name="T61" fmla="*/ 8 h 1238"/>
                <a:gd name="T62" fmla="*/ 38 w 2200"/>
                <a:gd name="T63" fmla="*/ 10 h 1238"/>
                <a:gd name="T64" fmla="*/ 37 w 2200"/>
                <a:gd name="T65" fmla="*/ 9 h 1238"/>
                <a:gd name="T66" fmla="*/ 37 w 2200"/>
                <a:gd name="T67" fmla="*/ 9 h 1238"/>
                <a:gd name="T68" fmla="*/ 37 w 2200"/>
                <a:gd name="T69" fmla="*/ 7 h 1238"/>
                <a:gd name="T70" fmla="*/ 37 w 2200"/>
                <a:gd name="T71" fmla="*/ 5 h 1238"/>
                <a:gd name="T72" fmla="*/ 34 w 2200"/>
                <a:gd name="T73" fmla="*/ 6 h 1238"/>
                <a:gd name="T74" fmla="*/ 33 w 2200"/>
                <a:gd name="T75" fmla="*/ 10 h 1238"/>
                <a:gd name="T76" fmla="*/ 33 w 2200"/>
                <a:gd name="T77" fmla="*/ 5 h 1238"/>
                <a:gd name="T78" fmla="*/ 34 w 2200"/>
                <a:gd name="T79" fmla="*/ 5 h 1238"/>
                <a:gd name="T80" fmla="*/ 36 w 2200"/>
                <a:gd name="T81" fmla="*/ 4 h 1238"/>
                <a:gd name="T82" fmla="*/ 32 w 2200"/>
                <a:gd name="T83" fmla="*/ 3 h 1238"/>
                <a:gd name="T84" fmla="*/ 31 w 2200"/>
                <a:gd name="T85" fmla="*/ 4 h 1238"/>
                <a:gd name="T86" fmla="*/ 31 w 2200"/>
                <a:gd name="T87" fmla="*/ 2 h 1238"/>
                <a:gd name="T88" fmla="*/ 26 w 2200"/>
                <a:gd name="T89" fmla="*/ 0 h 1238"/>
                <a:gd name="T90" fmla="*/ 2 w 2200"/>
                <a:gd name="T91" fmla="*/ 1 h 1238"/>
                <a:gd name="T92" fmla="*/ 2 w 2200"/>
                <a:gd name="T93" fmla="*/ 3 h 1238"/>
                <a:gd name="T94" fmla="*/ 0 w 2200"/>
                <a:gd name="T95" fmla="*/ 2 h 123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00"/>
                <a:gd name="T145" fmla="*/ 0 h 1238"/>
                <a:gd name="T146" fmla="*/ 2200 w 2200"/>
                <a:gd name="T147" fmla="*/ 1238 h 123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00" h="1238">
                  <a:moveTo>
                    <a:pt x="0" y="69"/>
                  </a:moveTo>
                  <a:lnTo>
                    <a:pt x="26" y="169"/>
                  </a:lnTo>
                  <a:lnTo>
                    <a:pt x="56" y="180"/>
                  </a:lnTo>
                  <a:lnTo>
                    <a:pt x="32" y="187"/>
                  </a:lnTo>
                  <a:lnTo>
                    <a:pt x="12" y="491"/>
                  </a:lnTo>
                  <a:lnTo>
                    <a:pt x="70" y="612"/>
                  </a:lnTo>
                  <a:lnTo>
                    <a:pt x="104" y="612"/>
                  </a:lnTo>
                  <a:lnTo>
                    <a:pt x="89" y="656"/>
                  </a:lnTo>
                  <a:lnTo>
                    <a:pt x="160" y="786"/>
                  </a:lnTo>
                  <a:lnTo>
                    <a:pt x="231" y="816"/>
                  </a:lnTo>
                  <a:lnTo>
                    <a:pt x="291" y="890"/>
                  </a:lnTo>
                  <a:lnTo>
                    <a:pt x="378" y="881"/>
                  </a:lnTo>
                  <a:lnTo>
                    <a:pt x="524" y="951"/>
                  </a:lnTo>
                  <a:lnTo>
                    <a:pt x="698" y="924"/>
                  </a:lnTo>
                  <a:lnTo>
                    <a:pt x="800" y="1055"/>
                  </a:lnTo>
                  <a:lnTo>
                    <a:pt x="879" y="1020"/>
                  </a:lnTo>
                  <a:lnTo>
                    <a:pt x="978" y="1181"/>
                  </a:lnTo>
                  <a:lnTo>
                    <a:pt x="1053" y="1208"/>
                  </a:lnTo>
                  <a:lnTo>
                    <a:pt x="1046" y="1119"/>
                  </a:lnTo>
                  <a:lnTo>
                    <a:pt x="1126" y="1065"/>
                  </a:lnTo>
                  <a:lnTo>
                    <a:pt x="1133" y="1022"/>
                  </a:lnTo>
                  <a:lnTo>
                    <a:pt x="1244" y="1020"/>
                  </a:lnTo>
                  <a:lnTo>
                    <a:pt x="1346" y="1055"/>
                  </a:lnTo>
                  <a:lnTo>
                    <a:pt x="1347" y="1001"/>
                  </a:lnTo>
                  <a:lnTo>
                    <a:pt x="1307" y="995"/>
                  </a:lnTo>
                  <a:lnTo>
                    <a:pt x="1389" y="993"/>
                  </a:lnTo>
                  <a:lnTo>
                    <a:pt x="1394" y="969"/>
                  </a:lnTo>
                  <a:lnTo>
                    <a:pt x="1401" y="997"/>
                  </a:lnTo>
                  <a:lnTo>
                    <a:pt x="1557" y="1008"/>
                  </a:lnTo>
                  <a:lnTo>
                    <a:pt x="1597" y="1053"/>
                  </a:lnTo>
                  <a:lnTo>
                    <a:pt x="1603" y="1134"/>
                  </a:lnTo>
                  <a:lnTo>
                    <a:pt x="1654" y="1238"/>
                  </a:lnTo>
                  <a:lnTo>
                    <a:pt x="1684" y="1235"/>
                  </a:lnTo>
                  <a:lnTo>
                    <a:pt x="1699" y="1156"/>
                  </a:lnTo>
                  <a:lnTo>
                    <a:pt x="1644" y="969"/>
                  </a:lnTo>
                  <a:lnTo>
                    <a:pt x="1676" y="889"/>
                  </a:lnTo>
                  <a:lnTo>
                    <a:pt x="1870" y="736"/>
                  </a:lnTo>
                  <a:lnTo>
                    <a:pt x="1833" y="720"/>
                  </a:lnTo>
                  <a:lnTo>
                    <a:pt x="1867" y="713"/>
                  </a:lnTo>
                  <a:lnTo>
                    <a:pt x="1840" y="662"/>
                  </a:lnTo>
                  <a:lnTo>
                    <a:pt x="1846" y="617"/>
                  </a:lnTo>
                  <a:lnTo>
                    <a:pt x="1805" y="585"/>
                  </a:lnTo>
                  <a:lnTo>
                    <a:pt x="1846" y="608"/>
                  </a:lnTo>
                  <a:lnTo>
                    <a:pt x="1835" y="554"/>
                  </a:lnTo>
                  <a:lnTo>
                    <a:pt x="1862" y="536"/>
                  </a:lnTo>
                  <a:lnTo>
                    <a:pt x="1867" y="656"/>
                  </a:lnTo>
                  <a:lnTo>
                    <a:pt x="1895" y="586"/>
                  </a:lnTo>
                  <a:lnTo>
                    <a:pt x="1878" y="529"/>
                  </a:lnTo>
                  <a:lnTo>
                    <a:pt x="1896" y="562"/>
                  </a:lnTo>
                  <a:lnTo>
                    <a:pt x="1937" y="464"/>
                  </a:lnTo>
                  <a:lnTo>
                    <a:pt x="2092" y="420"/>
                  </a:lnTo>
                  <a:lnTo>
                    <a:pt x="2051" y="394"/>
                  </a:lnTo>
                  <a:lnTo>
                    <a:pt x="2081" y="320"/>
                  </a:lnTo>
                  <a:lnTo>
                    <a:pt x="2195" y="264"/>
                  </a:lnTo>
                  <a:lnTo>
                    <a:pt x="2200" y="233"/>
                  </a:lnTo>
                  <a:lnTo>
                    <a:pt x="2171" y="209"/>
                  </a:lnTo>
                  <a:lnTo>
                    <a:pt x="2171" y="136"/>
                  </a:lnTo>
                  <a:lnTo>
                    <a:pt x="2109" y="114"/>
                  </a:lnTo>
                  <a:lnTo>
                    <a:pt x="2061" y="230"/>
                  </a:lnTo>
                  <a:lnTo>
                    <a:pt x="1867" y="274"/>
                  </a:lnTo>
                  <a:lnTo>
                    <a:pt x="1851" y="324"/>
                  </a:lnTo>
                  <a:lnTo>
                    <a:pt x="1740" y="345"/>
                  </a:lnTo>
                  <a:lnTo>
                    <a:pt x="1747" y="363"/>
                  </a:lnTo>
                  <a:lnTo>
                    <a:pt x="1637" y="431"/>
                  </a:lnTo>
                  <a:lnTo>
                    <a:pt x="1586" y="429"/>
                  </a:lnTo>
                  <a:lnTo>
                    <a:pt x="1584" y="410"/>
                  </a:lnTo>
                  <a:lnTo>
                    <a:pt x="1592" y="387"/>
                  </a:lnTo>
                  <a:lnTo>
                    <a:pt x="1604" y="372"/>
                  </a:lnTo>
                  <a:lnTo>
                    <a:pt x="1611" y="351"/>
                  </a:lnTo>
                  <a:lnTo>
                    <a:pt x="1592" y="297"/>
                  </a:lnTo>
                  <a:lnTo>
                    <a:pt x="1554" y="318"/>
                  </a:lnTo>
                  <a:lnTo>
                    <a:pt x="1569" y="230"/>
                  </a:lnTo>
                  <a:lnTo>
                    <a:pt x="1509" y="209"/>
                  </a:lnTo>
                  <a:lnTo>
                    <a:pt x="1465" y="264"/>
                  </a:lnTo>
                  <a:lnTo>
                    <a:pt x="1448" y="413"/>
                  </a:lnTo>
                  <a:lnTo>
                    <a:pt x="1413" y="417"/>
                  </a:lnTo>
                  <a:lnTo>
                    <a:pt x="1402" y="347"/>
                  </a:lnTo>
                  <a:lnTo>
                    <a:pt x="1434" y="234"/>
                  </a:lnTo>
                  <a:lnTo>
                    <a:pt x="1403" y="252"/>
                  </a:lnTo>
                  <a:lnTo>
                    <a:pt x="1451" y="196"/>
                  </a:lnTo>
                  <a:lnTo>
                    <a:pt x="1552" y="194"/>
                  </a:lnTo>
                  <a:lnTo>
                    <a:pt x="1536" y="164"/>
                  </a:lnTo>
                  <a:lnTo>
                    <a:pt x="1529" y="164"/>
                  </a:lnTo>
                  <a:lnTo>
                    <a:pt x="1381" y="146"/>
                  </a:lnTo>
                  <a:lnTo>
                    <a:pt x="1403" y="110"/>
                  </a:lnTo>
                  <a:lnTo>
                    <a:pt x="1315" y="159"/>
                  </a:lnTo>
                  <a:lnTo>
                    <a:pt x="1243" y="159"/>
                  </a:lnTo>
                  <a:lnTo>
                    <a:pt x="1330" y="82"/>
                  </a:lnTo>
                  <a:lnTo>
                    <a:pt x="1147" y="40"/>
                  </a:lnTo>
                  <a:lnTo>
                    <a:pt x="1127" y="0"/>
                  </a:lnTo>
                  <a:lnTo>
                    <a:pt x="1126" y="26"/>
                  </a:lnTo>
                  <a:lnTo>
                    <a:pt x="72" y="26"/>
                  </a:lnTo>
                  <a:lnTo>
                    <a:pt x="90" y="73"/>
                  </a:lnTo>
                  <a:lnTo>
                    <a:pt x="70" y="114"/>
                  </a:lnTo>
                  <a:lnTo>
                    <a:pt x="74" y="72"/>
                  </a:lnTo>
                  <a:lnTo>
                    <a:pt x="0" y="6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02" name="Freeform 317">
              <a:extLst>
                <a:ext uri="{FF2B5EF4-FFF2-40B4-BE49-F238E27FC236}">
                  <a16:creationId xmlns:a16="http://schemas.microsoft.com/office/drawing/2014/main" id="{0A9E4B6D-0116-4797-87C9-B8564B984E54}"/>
                </a:ext>
              </a:extLst>
            </p:cNvPr>
            <p:cNvSpPr>
              <a:spLocks/>
            </p:cNvSpPr>
            <p:nvPr/>
          </p:nvSpPr>
          <p:spPr bwMode="auto">
            <a:xfrm>
              <a:off x="6943265" y="4581851"/>
              <a:ext cx="94345" cy="108200"/>
            </a:xfrm>
            <a:custGeom>
              <a:avLst/>
              <a:gdLst>
                <a:gd name="T0" fmla="*/ 0 w 199"/>
                <a:gd name="T1" fmla="*/ 5 h 238"/>
                <a:gd name="T2" fmla="*/ 1 w 199"/>
                <a:gd name="T3" fmla="*/ 0 h 238"/>
                <a:gd name="T4" fmla="*/ 1 w 199"/>
                <a:gd name="T5" fmla="*/ 0 h 238"/>
                <a:gd name="T6" fmla="*/ 4 w 199"/>
                <a:gd name="T7" fmla="*/ 2 h 238"/>
                <a:gd name="T8" fmla="*/ 5 w 199"/>
                <a:gd name="T9" fmla="*/ 3 h 238"/>
                <a:gd name="T10" fmla="*/ 4 w 199"/>
                <a:gd name="T11" fmla="*/ 4 h 238"/>
                <a:gd name="T12" fmla="*/ 3 w 199"/>
                <a:gd name="T13" fmla="*/ 5 h 238"/>
                <a:gd name="T14" fmla="*/ 0 w 199"/>
                <a:gd name="T15" fmla="*/ 5 h 238"/>
                <a:gd name="T16" fmla="*/ 0 60000 65536"/>
                <a:gd name="T17" fmla="*/ 0 60000 65536"/>
                <a:gd name="T18" fmla="*/ 0 60000 65536"/>
                <a:gd name="T19" fmla="*/ 0 60000 65536"/>
                <a:gd name="T20" fmla="*/ 0 60000 65536"/>
                <a:gd name="T21" fmla="*/ 0 60000 65536"/>
                <a:gd name="T22" fmla="*/ 0 60000 65536"/>
                <a:gd name="T23" fmla="*/ 0 60000 65536"/>
                <a:gd name="T24" fmla="*/ 0 w 199"/>
                <a:gd name="T25" fmla="*/ 0 h 238"/>
                <a:gd name="T26" fmla="*/ 199 w 199"/>
                <a:gd name="T27" fmla="*/ 238 h 2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9" h="238">
                  <a:moveTo>
                    <a:pt x="0" y="192"/>
                  </a:moveTo>
                  <a:lnTo>
                    <a:pt x="31" y="8"/>
                  </a:lnTo>
                  <a:lnTo>
                    <a:pt x="62" y="0"/>
                  </a:lnTo>
                  <a:lnTo>
                    <a:pt x="174" y="94"/>
                  </a:lnTo>
                  <a:lnTo>
                    <a:pt x="199" y="131"/>
                  </a:lnTo>
                  <a:lnTo>
                    <a:pt x="189" y="178"/>
                  </a:lnTo>
                  <a:lnTo>
                    <a:pt x="136" y="238"/>
                  </a:lnTo>
                  <a:lnTo>
                    <a:pt x="0" y="19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03" name="Freeform 318">
              <a:extLst>
                <a:ext uri="{FF2B5EF4-FFF2-40B4-BE49-F238E27FC236}">
                  <a16:creationId xmlns:a16="http://schemas.microsoft.com/office/drawing/2014/main" id="{3A2013F5-B6B1-4B65-8060-E07D83BB63FF}"/>
                </a:ext>
              </a:extLst>
            </p:cNvPr>
            <p:cNvSpPr>
              <a:spLocks/>
            </p:cNvSpPr>
            <p:nvPr/>
          </p:nvSpPr>
          <p:spPr bwMode="auto">
            <a:xfrm>
              <a:off x="6672025" y="3717842"/>
              <a:ext cx="245970" cy="229130"/>
            </a:xfrm>
            <a:custGeom>
              <a:avLst/>
              <a:gdLst>
                <a:gd name="T0" fmla="*/ 0 w 510"/>
                <a:gd name="T1" fmla="*/ 3 h 507"/>
                <a:gd name="T2" fmla="*/ 1 w 510"/>
                <a:gd name="T3" fmla="*/ 5 h 507"/>
                <a:gd name="T4" fmla="*/ 3 w 510"/>
                <a:gd name="T5" fmla="*/ 5 h 507"/>
                <a:gd name="T6" fmla="*/ 3 w 510"/>
                <a:gd name="T7" fmla="*/ 6 h 507"/>
                <a:gd name="T8" fmla="*/ 5 w 510"/>
                <a:gd name="T9" fmla="*/ 6 h 507"/>
                <a:gd name="T10" fmla="*/ 5 w 510"/>
                <a:gd name="T11" fmla="*/ 10 h 507"/>
                <a:gd name="T12" fmla="*/ 6 w 510"/>
                <a:gd name="T13" fmla="*/ 11 h 507"/>
                <a:gd name="T14" fmla="*/ 7 w 510"/>
                <a:gd name="T15" fmla="*/ 12 h 507"/>
                <a:gd name="T16" fmla="*/ 9 w 510"/>
                <a:gd name="T17" fmla="*/ 10 h 507"/>
                <a:gd name="T18" fmla="*/ 8 w 510"/>
                <a:gd name="T19" fmla="*/ 10 h 507"/>
                <a:gd name="T20" fmla="*/ 8 w 510"/>
                <a:gd name="T21" fmla="*/ 8 h 507"/>
                <a:gd name="T22" fmla="*/ 9 w 510"/>
                <a:gd name="T23" fmla="*/ 9 h 507"/>
                <a:gd name="T24" fmla="*/ 11 w 510"/>
                <a:gd name="T25" fmla="*/ 7 h 507"/>
                <a:gd name="T26" fmla="*/ 11 w 510"/>
                <a:gd name="T27" fmla="*/ 6 h 507"/>
                <a:gd name="T28" fmla="*/ 11 w 510"/>
                <a:gd name="T29" fmla="*/ 5 h 507"/>
                <a:gd name="T30" fmla="*/ 11 w 510"/>
                <a:gd name="T31" fmla="*/ 5 h 507"/>
                <a:gd name="T32" fmla="*/ 12 w 510"/>
                <a:gd name="T33" fmla="*/ 4 h 507"/>
                <a:gd name="T34" fmla="*/ 11 w 510"/>
                <a:gd name="T35" fmla="*/ 4 h 507"/>
                <a:gd name="T36" fmla="*/ 11 w 510"/>
                <a:gd name="T37" fmla="*/ 3 h 507"/>
                <a:gd name="T38" fmla="*/ 9 w 510"/>
                <a:gd name="T39" fmla="*/ 2 h 507"/>
                <a:gd name="T40" fmla="*/ 10 w 510"/>
                <a:gd name="T41" fmla="*/ 2 h 507"/>
                <a:gd name="T42" fmla="*/ 5 w 510"/>
                <a:gd name="T43" fmla="*/ 2 h 507"/>
                <a:gd name="T44" fmla="*/ 3 w 510"/>
                <a:gd name="T45" fmla="*/ 0 h 507"/>
                <a:gd name="T46" fmla="*/ 3 w 510"/>
                <a:gd name="T47" fmla="*/ 1 h 507"/>
                <a:gd name="T48" fmla="*/ 1 w 510"/>
                <a:gd name="T49" fmla="*/ 1 h 507"/>
                <a:gd name="T50" fmla="*/ 2 w 510"/>
                <a:gd name="T51" fmla="*/ 3 h 507"/>
                <a:gd name="T52" fmla="*/ 1 w 510"/>
                <a:gd name="T53" fmla="*/ 3 h 507"/>
                <a:gd name="T54" fmla="*/ 1 w 510"/>
                <a:gd name="T55" fmla="*/ 2 h 507"/>
                <a:gd name="T56" fmla="*/ 2 w 510"/>
                <a:gd name="T57" fmla="*/ 1 h 507"/>
                <a:gd name="T58" fmla="*/ 0 w 510"/>
                <a:gd name="T59" fmla="*/ 3 h 50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10"/>
                <a:gd name="T91" fmla="*/ 0 h 507"/>
                <a:gd name="T92" fmla="*/ 510 w 510"/>
                <a:gd name="T93" fmla="*/ 507 h 50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10" h="507">
                  <a:moveTo>
                    <a:pt x="0" y="138"/>
                  </a:moveTo>
                  <a:lnTo>
                    <a:pt x="48" y="226"/>
                  </a:lnTo>
                  <a:lnTo>
                    <a:pt x="122" y="237"/>
                  </a:lnTo>
                  <a:lnTo>
                    <a:pt x="146" y="275"/>
                  </a:lnTo>
                  <a:lnTo>
                    <a:pt x="220" y="269"/>
                  </a:lnTo>
                  <a:lnTo>
                    <a:pt x="208" y="422"/>
                  </a:lnTo>
                  <a:lnTo>
                    <a:pt x="243" y="486"/>
                  </a:lnTo>
                  <a:lnTo>
                    <a:pt x="284" y="507"/>
                  </a:lnTo>
                  <a:lnTo>
                    <a:pt x="379" y="448"/>
                  </a:lnTo>
                  <a:lnTo>
                    <a:pt x="341" y="437"/>
                  </a:lnTo>
                  <a:lnTo>
                    <a:pt x="325" y="352"/>
                  </a:lnTo>
                  <a:lnTo>
                    <a:pt x="387" y="368"/>
                  </a:lnTo>
                  <a:lnTo>
                    <a:pt x="487" y="315"/>
                  </a:lnTo>
                  <a:lnTo>
                    <a:pt x="457" y="275"/>
                  </a:lnTo>
                  <a:lnTo>
                    <a:pt x="491" y="236"/>
                  </a:lnTo>
                  <a:lnTo>
                    <a:pt x="477" y="207"/>
                  </a:lnTo>
                  <a:lnTo>
                    <a:pt x="510" y="175"/>
                  </a:lnTo>
                  <a:lnTo>
                    <a:pt x="467" y="168"/>
                  </a:lnTo>
                  <a:lnTo>
                    <a:pt x="467" y="127"/>
                  </a:lnTo>
                  <a:lnTo>
                    <a:pt x="391" y="84"/>
                  </a:lnTo>
                  <a:lnTo>
                    <a:pt x="426" y="72"/>
                  </a:lnTo>
                  <a:lnTo>
                    <a:pt x="200" y="81"/>
                  </a:lnTo>
                  <a:lnTo>
                    <a:pt x="127" y="0"/>
                  </a:lnTo>
                  <a:lnTo>
                    <a:pt x="133" y="37"/>
                  </a:lnTo>
                  <a:lnTo>
                    <a:pt x="66" y="68"/>
                  </a:lnTo>
                  <a:lnTo>
                    <a:pt x="86" y="127"/>
                  </a:lnTo>
                  <a:lnTo>
                    <a:pt x="63" y="150"/>
                  </a:lnTo>
                  <a:lnTo>
                    <a:pt x="48" y="96"/>
                  </a:lnTo>
                  <a:lnTo>
                    <a:pt x="73" y="22"/>
                  </a:lnTo>
                  <a:lnTo>
                    <a:pt x="0" y="13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04" name="Freeform 320">
              <a:extLst>
                <a:ext uri="{FF2B5EF4-FFF2-40B4-BE49-F238E27FC236}">
                  <a16:creationId xmlns:a16="http://schemas.microsoft.com/office/drawing/2014/main" id="{7AA3DA38-3506-4E81-9EAD-E61789B864C1}"/>
                </a:ext>
              </a:extLst>
            </p:cNvPr>
            <p:cNvSpPr>
              <a:spLocks/>
            </p:cNvSpPr>
            <p:nvPr/>
          </p:nvSpPr>
          <p:spPr bwMode="auto">
            <a:xfrm>
              <a:off x="2372611" y="3156156"/>
              <a:ext cx="259447" cy="203671"/>
            </a:xfrm>
            <a:custGeom>
              <a:avLst/>
              <a:gdLst>
                <a:gd name="T0" fmla="*/ 0 w 542"/>
                <a:gd name="T1" fmla="*/ 5 h 449"/>
                <a:gd name="T2" fmla="*/ 0 w 542"/>
                <a:gd name="T3" fmla="*/ 8 h 449"/>
                <a:gd name="T4" fmla="*/ 1 w 542"/>
                <a:gd name="T5" fmla="*/ 9 h 449"/>
                <a:gd name="T6" fmla="*/ 0 w 542"/>
                <a:gd name="T7" fmla="*/ 10 h 449"/>
                <a:gd name="T8" fmla="*/ 2 w 542"/>
                <a:gd name="T9" fmla="*/ 10 h 449"/>
                <a:gd name="T10" fmla="*/ 5 w 542"/>
                <a:gd name="T11" fmla="*/ 10 h 449"/>
                <a:gd name="T12" fmla="*/ 5 w 542"/>
                <a:gd name="T13" fmla="*/ 8 h 449"/>
                <a:gd name="T14" fmla="*/ 8 w 542"/>
                <a:gd name="T15" fmla="*/ 8 h 449"/>
                <a:gd name="T16" fmla="*/ 8 w 542"/>
                <a:gd name="T17" fmla="*/ 6 h 449"/>
                <a:gd name="T18" fmla="*/ 9 w 542"/>
                <a:gd name="T19" fmla="*/ 6 h 449"/>
                <a:gd name="T20" fmla="*/ 8 w 542"/>
                <a:gd name="T21" fmla="*/ 5 h 449"/>
                <a:gd name="T22" fmla="*/ 9 w 542"/>
                <a:gd name="T23" fmla="*/ 5 h 449"/>
                <a:gd name="T24" fmla="*/ 10 w 542"/>
                <a:gd name="T25" fmla="*/ 4 h 449"/>
                <a:gd name="T26" fmla="*/ 9 w 542"/>
                <a:gd name="T27" fmla="*/ 3 h 449"/>
                <a:gd name="T28" fmla="*/ 12 w 542"/>
                <a:gd name="T29" fmla="*/ 2 h 449"/>
                <a:gd name="T30" fmla="*/ 13 w 542"/>
                <a:gd name="T31" fmla="*/ 1 h 449"/>
                <a:gd name="T32" fmla="*/ 11 w 542"/>
                <a:gd name="T33" fmla="*/ 1 h 449"/>
                <a:gd name="T34" fmla="*/ 10 w 542"/>
                <a:gd name="T35" fmla="*/ 2 h 449"/>
                <a:gd name="T36" fmla="*/ 9 w 542"/>
                <a:gd name="T37" fmla="*/ 0 h 449"/>
                <a:gd name="T38" fmla="*/ 8 w 542"/>
                <a:gd name="T39" fmla="*/ 1 h 449"/>
                <a:gd name="T40" fmla="*/ 4 w 542"/>
                <a:gd name="T41" fmla="*/ 1 h 449"/>
                <a:gd name="T42" fmla="*/ 2 w 542"/>
                <a:gd name="T43" fmla="*/ 4 h 449"/>
                <a:gd name="T44" fmla="*/ 1 w 542"/>
                <a:gd name="T45" fmla="*/ 3 h 449"/>
                <a:gd name="T46" fmla="*/ 0 w 542"/>
                <a:gd name="T47" fmla="*/ 5 h 4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42"/>
                <a:gd name="T73" fmla="*/ 0 h 449"/>
                <a:gd name="T74" fmla="*/ 542 w 542"/>
                <a:gd name="T75" fmla="*/ 449 h 4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42" h="449">
                  <a:moveTo>
                    <a:pt x="0" y="214"/>
                  </a:moveTo>
                  <a:lnTo>
                    <a:pt x="6" y="333"/>
                  </a:lnTo>
                  <a:lnTo>
                    <a:pt x="42" y="368"/>
                  </a:lnTo>
                  <a:lnTo>
                    <a:pt x="14" y="426"/>
                  </a:lnTo>
                  <a:lnTo>
                    <a:pt x="73" y="449"/>
                  </a:lnTo>
                  <a:lnTo>
                    <a:pt x="212" y="426"/>
                  </a:lnTo>
                  <a:lnTo>
                    <a:pt x="239" y="361"/>
                  </a:lnTo>
                  <a:lnTo>
                    <a:pt x="333" y="325"/>
                  </a:lnTo>
                  <a:lnTo>
                    <a:pt x="340" y="269"/>
                  </a:lnTo>
                  <a:lnTo>
                    <a:pt x="375" y="254"/>
                  </a:lnTo>
                  <a:lnTo>
                    <a:pt x="361" y="226"/>
                  </a:lnTo>
                  <a:lnTo>
                    <a:pt x="393" y="222"/>
                  </a:lnTo>
                  <a:lnTo>
                    <a:pt x="418" y="168"/>
                  </a:lnTo>
                  <a:lnTo>
                    <a:pt x="408" y="112"/>
                  </a:lnTo>
                  <a:lnTo>
                    <a:pt x="538" y="72"/>
                  </a:lnTo>
                  <a:lnTo>
                    <a:pt x="542" y="61"/>
                  </a:lnTo>
                  <a:lnTo>
                    <a:pt x="492" y="50"/>
                  </a:lnTo>
                  <a:lnTo>
                    <a:pt x="423" y="88"/>
                  </a:lnTo>
                  <a:lnTo>
                    <a:pt x="392" y="0"/>
                  </a:lnTo>
                  <a:lnTo>
                    <a:pt x="335" y="66"/>
                  </a:lnTo>
                  <a:lnTo>
                    <a:pt x="169" y="61"/>
                  </a:lnTo>
                  <a:lnTo>
                    <a:pt x="82" y="165"/>
                  </a:lnTo>
                  <a:lnTo>
                    <a:pt x="25" y="131"/>
                  </a:lnTo>
                  <a:lnTo>
                    <a:pt x="0" y="21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05" name="Freeform 321">
              <a:extLst>
                <a:ext uri="{FF2B5EF4-FFF2-40B4-BE49-F238E27FC236}">
                  <a16:creationId xmlns:a16="http://schemas.microsoft.com/office/drawing/2014/main" id="{B0BFEF8C-0A11-47DF-AD29-05A49E2893C6}"/>
                </a:ext>
              </a:extLst>
            </p:cNvPr>
            <p:cNvSpPr>
              <a:spLocks/>
            </p:cNvSpPr>
            <p:nvPr/>
          </p:nvSpPr>
          <p:spPr bwMode="auto">
            <a:xfrm>
              <a:off x="1614485" y="3059094"/>
              <a:ext cx="33694" cy="68421"/>
            </a:xfrm>
            <a:custGeom>
              <a:avLst/>
              <a:gdLst>
                <a:gd name="T0" fmla="*/ 0 w 71"/>
                <a:gd name="T1" fmla="*/ 3 h 151"/>
                <a:gd name="T2" fmla="*/ 0 w 71"/>
                <a:gd name="T3" fmla="*/ 1 h 151"/>
                <a:gd name="T4" fmla="*/ 1 w 71"/>
                <a:gd name="T5" fmla="*/ 0 h 151"/>
                <a:gd name="T6" fmla="*/ 2 w 71"/>
                <a:gd name="T7" fmla="*/ 2 h 151"/>
                <a:gd name="T8" fmla="*/ 1 w 71"/>
                <a:gd name="T9" fmla="*/ 3 h 151"/>
                <a:gd name="T10" fmla="*/ 0 w 71"/>
                <a:gd name="T11" fmla="*/ 3 h 151"/>
                <a:gd name="T12" fmla="*/ 0 60000 65536"/>
                <a:gd name="T13" fmla="*/ 0 60000 65536"/>
                <a:gd name="T14" fmla="*/ 0 60000 65536"/>
                <a:gd name="T15" fmla="*/ 0 60000 65536"/>
                <a:gd name="T16" fmla="*/ 0 60000 65536"/>
                <a:gd name="T17" fmla="*/ 0 60000 65536"/>
                <a:gd name="T18" fmla="*/ 0 w 71"/>
                <a:gd name="T19" fmla="*/ 0 h 151"/>
                <a:gd name="T20" fmla="*/ 71 w 71"/>
                <a:gd name="T21" fmla="*/ 151 h 151"/>
              </a:gdLst>
              <a:ahLst/>
              <a:cxnLst>
                <a:cxn ang="T12">
                  <a:pos x="T0" y="T1"/>
                </a:cxn>
                <a:cxn ang="T13">
                  <a:pos x="T2" y="T3"/>
                </a:cxn>
                <a:cxn ang="T14">
                  <a:pos x="T4" y="T5"/>
                </a:cxn>
                <a:cxn ang="T15">
                  <a:pos x="T6" y="T7"/>
                </a:cxn>
                <a:cxn ang="T16">
                  <a:pos x="T8" y="T9"/>
                </a:cxn>
                <a:cxn ang="T17">
                  <a:pos x="T10" y="T11"/>
                </a:cxn>
              </a:cxnLst>
              <a:rect l="T18" t="T19" r="T20" b="T21"/>
              <a:pathLst>
                <a:path w="71" h="151">
                  <a:moveTo>
                    <a:pt x="0" y="114"/>
                  </a:moveTo>
                  <a:lnTo>
                    <a:pt x="1" y="37"/>
                  </a:lnTo>
                  <a:lnTo>
                    <a:pt x="33" y="0"/>
                  </a:lnTo>
                  <a:lnTo>
                    <a:pt x="71" y="88"/>
                  </a:lnTo>
                  <a:lnTo>
                    <a:pt x="35" y="151"/>
                  </a:lnTo>
                  <a:lnTo>
                    <a:pt x="0" y="11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06" name="Freeform 322">
              <a:extLst>
                <a:ext uri="{FF2B5EF4-FFF2-40B4-BE49-F238E27FC236}">
                  <a16:creationId xmlns:a16="http://schemas.microsoft.com/office/drawing/2014/main" id="{D53E2590-9969-42E5-BD80-9D697572F695}"/>
                </a:ext>
              </a:extLst>
            </p:cNvPr>
            <p:cNvSpPr>
              <a:spLocks/>
            </p:cNvSpPr>
            <p:nvPr/>
          </p:nvSpPr>
          <p:spPr bwMode="auto">
            <a:xfrm>
              <a:off x="1102329" y="3191162"/>
              <a:ext cx="374009" cy="388247"/>
            </a:xfrm>
            <a:custGeom>
              <a:avLst/>
              <a:gdLst>
                <a:gd name="T0" fmla="*/ 0 w 776"/>
                <a:gd name="T1" fmla="*/ 11 h 857"/>
                <a:gd name="T2" fmla="*/ 0 w 776"/>
                <a:gd name="T3" fmla="*/ 11 h 857"/>
                <a:gd name="T4" fmla="*/ 3 w 776"/>
                <a:gd name="T5" fmla="*/ 13 h 857"/>
                <a:gd name="T6" fmla="*/ 11 w 776"/>
                <a:gd name="T7" fmla="*/ 19 h 857"/>
                <a:gd name="T8" fmla="*/ 11 w 776"/>
                <a:gd name="T9" fmla="*/ 20 h 857"/>
                <a:gd name="T10" fmla="*/ 11 w 776"/>
                <a:gd name="T11" fmla="*/ 20 h 857"/>
                <a:gd name="T12" fmla="*/ 13 w 776"/>
                <a:gd name="T13" fmla="*/ 19 h 857"/>
                <a:gd name="T14" fmla="*/ 18 w 776"/>
                <a:gd name="T15" fmla="*/ 15 h 857"/>
                <a:gd name="T16" fmla="*/ 16 w 776"/>
                <a:gd name="T17" fmla="*/ 12 h 857"/>
                <a:gd name="T18" fmla="*/ 16 w 776"/>
                <a:gd name="T19" fmla="*/ 8 h 857"/>
                <a:gd name="T20" fmla="*/ 16 w 776"/>
                <a:gd name="T21" fmla="*/ 6 h 857"/>
                <a:gd name="T22" fmla="*/ 14 w 776"/>
                <a:gd name="T23" fmla="*/ 3 h 857"/>
                <a:gd name="T24" fmla="*/ 15 w 776"/>
                <a:gd name="T25" fmla="*/ 3 h 857"/>
                <a:gd name="T26" fmla="*/ 15 w 776"/>
                <a:gd name="T27" fmla="*/ 0 h 857"/>
                <a:gd name="T28" fmla="*/ 9 w 776"/>
                <a:gd name="T29" fmla="*/ 1 h 857"/>
                <a:gd name="T30" fmla="*/ 6 w 776"/>
                <a:gd name="T31" fmla="*/ 2 h 857"/>
                <a:gd name="T32" fmla="*/ 7 w 776"/>
                <a:gd name="T33" fmla="*/ 5 h 857"/>
                <a:gd name="T34" fmla="*/ 5 w 776"/>
                <a:gd name="T35" fmla="*/ 6 h 857"/>
                <a:gd name="T36" fmla="*/ 4 w 776"/>
                <a:gd name="T37" fmla="*/ 6 h 857"/>
                <a:gd name="T38" fmla="*/ 5 w 776"/>
                <a:gd name="T39" fmla="*/ 7 h 857"/>
                <a:gd name="T40" fmla="*/ 1 w 776"/>
                <a:gd name="T41" fmla="*/ 9 h 857"/>
                <a:gd name="T42" fmla="*/ 0 w 776"/>
                <a:gd name="T43" fmla="*/ 11 h 85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76"/>
                <a:gd name="T67" fmla="*/ 0 h 857"/>
                <a:gd name="T68" fmla="*/ 776 w 776"/>
                <a:gd name="T69" fmla="*/ 857 h 85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76" h="857">
                  <a:moveTo>
                    <a:pt x="0" y="458"/>
                  </a:moveTo>
                  <a:lnTo>
                    <a:pt x="5" y="475"/>
                  </a:lnTo>
                  <a:lnTo>
                    <a:pt x="150" y="582"/>
                  </a:lnTo>
                  <a:lnTo>
                    <a:pt x="454" y="818"/>
                  </a:lnTo>
                  <a:lnTo>
                    <a:pt x="456" y="857"/>
                  </a:lnTo>
                  <a:lnTo>
                    <a:pt x="488" y="853"/>
                  </a:lnTo>
                  <a:lnTo>
                    <a:pt x="547" y="836"/>
                  </a:lnTo>
                  <a:lnTo>
                    <a:pt x="776" y="651"/>
                  </a:lnTo>
                  <a:lnTo>
                    <a:pt x="687" y="527"/>
                  </a:lnTo>
                  <a:lnTo>
                    <a:pt x="688" y="330"/>
                  </a:lnTo>
                  <a:lnTo>
                    <a:pt x="679" y="241"/>
                  </a:lnTo>
                  <a:lnTo>
                    <a:pt x="612" y="151"/>
                  </a:lnTo>
                  <a:lnTo>
                    <a:pt x="647" y="120"/>
                  </a:lnTo>
                  <a:lnTo>
                    <a:pt x="659" y="0"/>
                  </a:lnTo>
                  <a:lnTo>
                    <a:pt x="391" y="20"/>
                  </a:lnTo>
                  <a:lnTo>
                    <a:pt x="246" y="92"/>
                  </a:lnTo>
                  <a:lnTo>
                    <a:pt x="284" y="238"/>
                  </a:lnTo>
                  <a:lnTo>
                    <a:pt x="224" y="241"/>
                  </a:lnTo>
                  <a:lnTo>
                    <a:pt x="189" y="258"/>
                  </a:lnTo>
                  <a:lnTo>
                    <a:pt x="196" y="296"/>
                  </a:lnTo>
                  <a:lnTo>
                    <a:pt x="21" y="383"/>
                  </a:lnTo>
                  <a:lnTo>
                    <a:pt x="0" y="45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07" name="Freeform 323">
              <a:extLst>
                <a:ext uri="{FF2B5EF4-FFF2-40B4-BE49-F238E27FC236}">
                  <a16:creationId xmlns:a16="http://schemas.microsoft.com/office/drawing/2014/main" id="{17B95637-848A-4B80-998C-6A5869E86E1E}"/>
                </a:ext>
              </a:extLst>
            </p:cNvPr>
            <p:cNvSpPr>
              <a:spLocks/>
            </p:cNvSpPr>
            <p:nvPr/>
          </p:nvSpPr>
          <p:spPr bwMode="auto">
            <a:xfrm>
              <a:off x="3336273" y="4179284"/>
              <a:ext cx="739594" cy="609421"/>
            </a:xfrm>
            <a:custGeom>
              <a:avLst/>
              <a:gdLst>
                <a:gd name="T0" fmla="*/ 1 w 1543"/>
                <a:gd name="T1" fmla="*/ 17 h 1343"/>
                <a:gd name="T2" fmla="*/ 1 w 1543"/>
                <a:gd name="T3" fmla="*/ 16 h 1343"/>
                <a:gd name="T4" fmla="*/ 1 w 1543"/>
                <a:gd name="T5" fmla="*/ 12 h 1343"/>
                <a:gd name="T6" fmla="*/ 3 w 1543"/>
                <a:gd name="T7" fmla="*/ 10 h 1343"/>
                <a:gd name="T8" fmla="*/ 8 w 1543"/>
                <a:gd name="T9" fmla="*/ 8 h 1343"/>
                <a:gd name="T10" fmla="*/ 9 w 1543"/>
                <a:gd name="T11" fmla="*/ 6 h 1343"/>
                <a:gd name="T12" fmla="*/ 9 w 1543"/>
                <a:gd name="T13" fmla="*/ 6 h 1343"/>
                <a:gd name="T14" fmla="*/ 10 w 1543"/>
                <a:gd name="T15" fmla="*/ 5 h 1343"/>
                <a:gd name="T16" fmla="*/ 13 w 1543"/>
                <a:gd name="T17" fmla="*/ 4 h 1343"/>
                <a:gd name="T18" fmla="*/ 14 w 1543"/>
                <a:gd name="T19" fmla="*/ 4 h 1343"/>
                <a:gd name="T20" fmla="*/ 14 w 1543"/>
                <a:gd name="T21" fmla="*/ 4 h 1343"/>
                <a:gd name="T22" fmla="*/ 17 w 1543"/>
                <a:gd name="T23" fmla="*/ 1 h 1343"/>
                <a:gd name="T24" fmla="*/ 20 w 1543"/>
                <a:gd name="T25" fmla="*/ 2 h 1343"/>
                <a:gd name="T26" fmla="*/ 24 w 1543"/>
                <a:gd name="T27" fmla="*/ 7 h 1343"/>
                <a:gd name="T28" fmla="*/ 25 w 1543"/>
                <a:gd name="T29" fmla="*/ 1 h 1343"/>
                <a:gd name="T30" fmla="*/ 27 w 1543"/>
                <a:gd name="T31" fmla="*/ 4 h 1343"/>
                <a:gd name="T32" fmla="*/ 29 w 1543"/>
                <a:gd name="T33" fmla="*/ 9 h 1343"/>
                <a:gd name="T34" fmla="*/ 32 w 1543"/>
                <a:gd name="T35" fmla="*/ 13 h 1343"/>
                <a:gd name="T36" fmla="*/ 33 w 1543"/>
                <a:gd name="T37" fmla="*/ 14 h 1343"/>
                <a:gd name="T38" fmla="*/ 36 w 1543"/>
                <a:gd name="T39" fmla="*/ 19 h 1343"/>
                <a:gd name="T40" fmla="*/ 34 w 1543"/>
                <a:gd name="T41" fmla="*/ 25 h 1343"/>
                <a:gd name="T42" fmla="*/ 30 w 1543"/>
                <a:gd name="T43" fmla="*/ 30 h 1343"/>
                <a:gd name="T44" fmla="*/ 29 w 1543"/>
                <a:gd name="T45" fmla="*/ 31 h 1343"/>
                <a:gd name="T46" fmla="*/ 27 w 1543"/>
                <a:gd name="T47" fmla="*/ 31 h 1343"/>
                <a:gd name="T48" fmla="*/ 24 w 1543"/>
                <a:gd name="T49" fmla="*/ 29 h 1343"/>
                <a:gd name="T50" fmla="*/ 22 w 1543"/>
                <a:gd name="T51" fmla="*/ 27 h 1343"/>
                <a:gd name="T52" fmla="*/ 22 w 1543"/>
                <a:gd name="T53" fmla="*/ 27 h 1343"/>
                <a:gd name="T54" fmla="*/ 22 w 1543"/>
                <a:gd name="T55" fmla="*/ 23 h 1343"/>
                <a:gd name="T56" fmla="*/ 19 w 1543"/>
                <a:gd name="T57" fmla="*/ 26 h 1343"/>
                <a:gd name="T58" fmla="*/ 16 w 1543"/>
                <a:gd name="T59" fmla="*/ 22 h 1343"/>
                <a:gd name="T60" fmla="*/ 9 w 1543"/>
                <a:gd name="T61" fmla="*/ 25 h 1343"/>
                <a:gd name="T62" fmla="*/ 4 w 1543"/>
                <a:gd name="T63" fmla="*/ 27 h 1343"/>
                <a:gd name="T64" fmla="*/ 2 w 1543"/>
                <a:gd name="T65" fmla="*/ 22 h 13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43"/>
                <a:gd name="T100" fmla="*/ 0 h 1343"/>
                <a:gd name="T101" fmla="*/ 1543 w 1543"/>
                <a:gd name="T102" fmla="*/ 1343 h 13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43" h="1343">
                  <a:moveTo>
                    <a:pt x="0" y="708"/>
                  </a:moveTo>
                  <a:lnTo>
                    <a:pt x="25" y="718"/>
                  </a:lnTo>
                  <a:lnTo>
                    <a:pt x="9" y="678"/>
                  </a:lnTo>
                  <a:lnTo>
                    <a:pt x="41" y="701"/>
                  </a:lnTo>
                  <a:lnTo>
                    <a:pt x="9" y="622"/>
                  </a:lnTo>
                  <a:lnTo>
                    <a:pt x="31" y="505"/>
                  </a:lnTo>
                  <a:lnTo>
                    <a:pt x="39" y="536"/>
                  </a:lnTo>
                  <a:lnTo>
                    <a:pt x="135" y="442"/>
                  </a:lnTo>
                  <a:lnTo>
                    <a:pt x="296" y="399"/>
                  </a:lnTo>
                  <a:lnTo>
                    <a:pt x="352" y="330"/>
                  </a:lnTo>
                  <a:lnTo>
                    <a:pt x="349" y="285"/>
                  </a:lnTo>
                  <a:lnTo>
                    <a:pt x="369" y="252"/>
                  </a:lnTo>
                  <a:lnTo>
                    <a:pt x="393" y="304"/>
                  </a:lnTo>
                  <a:lnTo>
                    <a:pt x="393" y="248"/>
                  </a:lnTo>
                  <a:lnTo>
                    <a:pt x="432" y="260"/>
                  </a:lnTo>
                  <a:lnTo>
                    <a:pt x="436" y="218"/>
                  </a:lnTo>
                  <a:lnTo>
                    <a:pt x="492" y="150"/>
                  </a:lnTo>
                  <a:lnTo>
                    <a:pt x="552" y="154"/>
                  </a:lnTo>
                  <a:lnTo>
                    <a:pt x="563" y="221"/>
                  </a:lnTo>
                  <a:lnTo>
                    <a:pt x="588" y="183"/>
                  </a:lnTo>
                  <a:lnTo>
                    <a:pt x="631" y="204"/>
                  </a:lnTo>
                  <a:lnTo>
                    <a:pt x="616" y="160"/>
                  </a:lnTo>
                  <a:lnTo>
                    <a:pt x="655" y="89"/>
                  </a:lnTo>
                  <a:lnTo>
                    <a:pt x="743" y="62"/>
                  </a:lnTo>
                  <a:lnTo>
                    <a:pt x="719" y="18"/>
                  </a:lnTo>
                  <a:lnTo>
                    <a:pt x="893" y="73"/>
                  </a:lnTo>
                  <a:lnTo>
                    <a:pt x="856" y="194"/>
                  </a:lnTo>
                  <a:lnTo>
                    <a:pt x="1030" y="318"/>
                  </a:lnTo>
                  <a:lnTo>
                    <a:pt x="1073" y="267"/>
                  </a:lnTo>
                  <a:lnTo>
                    <a:pt x="1095" y="61"/>
                  </a:lnTo>
                  <a:lnTo>
                    <a:pt x="1135" y="0"/>
                  </a:lnTo>
                  <a:lnTo>
                    <a:pt x="1173" y="158"/>
                  </a:lnTo>
                  <a:lnTo>
                    <a:pt x="1231" y="194"/>
                  </a:lnTo>
                  <a:lnTo>
                    <a:pt x="1270" y="375"/>
                  </a:lnTo>
                  <a:lnTo>
                    <a:pt x="1363" y="433"/>
                  </a:lnTo>
                  <a:lnTo>
                    <a:pt x="1400" y="536"/>
                  </a:lnTo>
                  <a:lnTo>
                    <a:pt x="1432" y="529"/>
                  </a:lnTo>
                  <a:lnTo>
                    <a:pt x="1441" y="584"/>
                  </a:lnTo>
                  <a:lnTo>
                    <a:pt x="1518" y="663"/>
                  </a:lnTo>
                  <a:lnTo>
                    <a:pt x="1543" y="802"/>
                  </a:lnTo>
                  <a:lnTo>
                    <a:pt x="1524" y="942"/>
                  </a:lnTo>
                  <a:lnTo>
                    <a:pt x="1459" y="1059"/>
                  </a:lnTo>
                  <a:lnTo>
                    <a:pt x="1408" y="1261"/>
                  </a:lnTo>
                  <a:lnTo>
                    <a:pt x="1323" y="1282"/>
                  </a:lnTo>
                  <a:lnTo>
                    <a:pt x="1267" y="1320"/>
                  </a:lnTo>
                  <a:lnTo>
                    <a:pt x="1272" y="1343"/>
                  </a:lnTo>
                  <a:lnTo>
                    <a:pt x="1216" y="1276"/>
                  </a:lnTo>
                  <a:lnTo>
                    <a:pt x="1158" y="1324"/>
                  </a:lnTo>
                  <a:lnTo>
                    <a:pt x="1085" y="1304"/>
                  </a:lnTo>
                  <a:lnTo>
                    <a:pt x="1024" y="1253"/>
                  </a:lnTo>
                  <a:lnTo>
                    <a:pt x="1001" y="1153"/>
                  </a:lnTo>
                  <a:lnTo>
                    <a:pt x="955" y="1165"/>
                  </a:lnTo>
                  <a:lnTo>
                    <a:pt x="955" y="1096"/>
                  </a:lnTo>
                  <a:lnTo>
                    <a:pt x="939" y="1140"/>
                  </a:lnTo>
                  <a:lnTo>
                    <a:pt x="907" y="1143"/>
                  </a:lnTo>
                  <a:lnTo>
                    <a:pt x="940" y="1011"/>
                  </a:lnTo>
                  <a:lnTo>
                    <a:pt x="875" y="1135"/>
                  </a:lnTo>
                  <a:lnTo>
                    <a:pt x="843" y="1109"/>
                  </a:lnTo>
                  <a:lnTo>
                    <a:pt x="809" y="1012"/>
                  </a:lnTo>
                  <a:lnTo>
                    <a:pt x="694" y="959"/>
                  </a:lnTo>
                  <a:lnTo>
                    <a:pt x="490" y="998"/>
                  </a:lnTo>
                  <a:lnTo>
                    <a:pt x="404" y="1071"/>
                  </a:lnTo>
                  <a:lnTo>
                    <a:pt x="263" y="1075"/>
                  </a:lnTo>
                  <a:lnTo>
                    <a:pt x="182" y="1139"/>
                  </a:lnTo>
                  <a:lnTo>
                    <a:pt x="76" y="1094"/>
                  </a:lnTo>
                  <a:lnTo>
                    <a:pt x="100" y="966"/>
                  </a:lnTo>
                  <a:lnTo>
                    <a:pt x="0" y="70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08" name="Freeform 324">
              <a:extLst>
                <a:ext uri="{FF2B5EF4-FFF2-40B4-BE49-F238E27FC236}">
                  <a16:creationId xmlns:a16="http://schemas.microsoft.com/office/drawing/2014/main" id="{F5282EA7-8093-4FDE-8DFD-54B589E43332}"/>
                </a:ext>
              </a:extLst>
            </p:cNvPr>
            <p:cNvSpPr>
              <a:spLocks/>
            </p:cNvSpPr>
            <p:nvPr/>
          </p:nvSpPr>
          <p:spPr bwMode="auto">
            <a:xfrm>
              <a:off x="3915817" y="4823711"/>
              <a:ext cx="65704" cy="68421"/>
            </a:xfrm>
            <a:custGeom>
              <a:avLst/>
              <a:gdLst>
                <a:gd name="T0" fmla="*/ 0 w 134"/>
                <a:gd name="T1" fmla="*/ 1 h 150"/>
                <a:gd name="T2" fmla="*/ 0 w 134"/>
                <a:gd name="T3" fmla="*/ 0 h 150"/>
                <a:gd name="T4" fmla="*/ 2 w 134"/>
                <a:gd name="T5" fmla="*/ 1 h 150"/>
                <a:gd name="T6" fmla="*/ 3 w 134"/>
                <a:gd name="T7" fmla="*/ 0 h 150"/>
                <a:gd name="T8" fmla="*/ 3 w 134"/>
                <a:gd name="T9" fmla="*/ 1 h 150"/>
                <a:gd name="T10" fmla="*/ 3 w 134"/>
                <a:gd name="T11" fmla="*/ 2 h 150"/>
                <a:gd name="T12" fmla="*/ 2 w 134"/>
                <a:gd name="T13" fmla="*/ 3 h 150"/>
                <a:gd name="T14" fmla="*/ 1 w 134"/>
                <a:gd name="T15" fmla="*/ 3 h 150"/>
                <a:gd name="T16" fmla="*/ 0 w 134"/>
                <a:gd name="T17" fmla="*/ 1 h 1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4"/>
                <a:gd name="T28" fmla="*/ 0 h 150"/>
                <a:gd name="T29" fmla="*/ 134 w 134"/>
                <a:gd name="T30" fmla="*/ 150 h 15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4" h="150">
                  <a:moveTo>
                    <a:pt x="0" y="25"/>
                  </a:moveTo>
                  <a:lnTo>
                    <a:pt x="1" y="0"/>
                  </a:lnTo>
                  <a:lnTo>
                    <a:pt x="67" y="20"/>
                  </a:lnTo>
                  <a:lnTo>
                    <a:pt x="121" y="2"/>
                  </a:lnTo>
                  <a:lnTo>
                    <a:pt x="134" y="40"/>
                  </a:lnTo>
                  <a:lnTo>
                    <a:pt x="134" y="86"/>
                  </a:lnTo>
                  <a:lnTo>
                    <a:pt x="83" y="150"/>
                  </a:lnTo>
                  <a:lnTo>
                    <a:pt x="50" y="147"/>
                  </a:lnTo>
                  <a:lnTo>
                    <a:pt x="0" y="2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09" name="Freeform 325">
              <a:extLst>
                <a:ext uri="{FF2B5EF4-FFF2-40B4-BE49-F238E27FC236}">
                  <a16:creationId xmlns:a16="http://schemas.microsoft.com/office/drawing/2014/main" id="{F9EB5082-F074-4FF6-B0A2-E101C7789F1D}"/>
                </a:ext>
              </a:extLst>
            </p:cNvPr>
            <p:cNvSpPr>
              <a:spLocks/>
            </p:cNvSpPr>
            <p:nvPr/>
          </p:nvSpPr>
          <p:spPr bwMode="auto">
            <a:xfrm>
              <a:off x="1434220" y="2904750"/>
              <a:ext cx="141517" cy="57282"/>
            </a:xfrm>
            <a:custGeom>
              <a:avLst/>
              <a:gdLst>
                <a:gd name="T0" fmla="*/ 0 w 296"/>
                <a:gd name="T1" fmla="*/ 2 h 128"/>
                <a:gd name="T2" fmla="*/ 0 w 296"/>
                <a:gd name="T3" fmla="*/ 2 h 128"/>
                <a:gd name="T4" fmla="*/ 0 w 296"/>
                <a:gd name="T5" fmla="*/ 2 h 128"/>
                <a:gd name="T6" fmla="*/ 1 w 296"/>
                <a:gd name="T7" fmla="*/ 2 h 128"/>
                <a:gd name="T8" fmla="*/ 2 w 296"/>
                <a:gd name="T9" fmla="*/ 2 h 128"/>
                <a:gd name="T10" fmla="*/ 4 w 296"/>
                <a:gd name="T11" fmla="*/ 3 h 128"/>
                <a:gd name="T12" fmla="*/ 6 w 296"/>
                <a:gd name="T13" fmla="*/ 2 h 128"/>
                <a:gd name="T14" fmla="*/ 7 w 296"/>
                <a:gd name="T15" fmla="*/ 1 h 128"/>
                <a:gd name="T16" fmla="*/ 6 w 296"/>
                <a:gd name="T17" fmla="*/ 0 h 128"/>
                <a:gd name="T18" fmla="*/ 4 w 296"/>
                <a:gd name="T19" fmla="*/ 0 h 128"/>
                <a:gd name="T20" fmla="*/ 3 w 296"/>
                <a:gd name="T21" fmla="*/ 2 h 128"/>
                <a:gd name="T22" fmla="*/ 0 w 296"/>
                <a:gd name="T23" fmla="*/ 2 h 1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96"/>
                <a:gd name="T37" fmla="*/ 0 h 128"/>
                <a:gd name="T38" fmla="*/ 296 w 296"/>
                <a:gd name="T39" fmla="*/ 128 h 1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96" h="128">
                  <a:moveTo>
                    <a:pt x="0" y="71"/>
                  </a:moveTo>
                  <a:lnTo>
                    <a:pt x="7" y="78"/>
                  </a:lnTo>
                  <a:lnTo>
                    <a:pt x="8" y="100"/>
                  </a:lnTo>
                  <a:lnTo>
                    <a:pt x="41" y="106"/>
                  </a:lnTo>
                  <a:lnTo>
                    <a:pt x="99" y="93"/>
                  </a:lnTo>
                  <a:lnTo>
                    <a:pt x="166" y="128"/>
                  </a:lnTo>
                  <a:lnTo>
                    <a:pt x="257" y="105"/>
                  </a:lnTo>
                  <a:lnTo>
                    <a:pt x="296" y="37"/>
                  </a:lnTo>
                  <a:lnTo>
                    <a:pt x="279" y="0"/>
                  </a:lnTo>
                  <a:lnTo>
                    <a:pt x="167" y="1"/>
                  </a:lnTo>
                  <a:lnTo>
                    <a:pt x="132" y="70"/>
                  </a:lnTo>
                  <a:lnTo>
                    <a:pt x="0" y="7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10" name="Freeform 326">
              <a:extLst>
                <a:ext uri="{FF2B5EF4-FFF2-40B4-BE49-F238E27FC236}">
                  <a16:creationId xmlns:a16="http://schemas.microsoft.com/office/drawing/2014/main" id="{95D3D18E-E52A-4BF3-8E37-DA9C4D1C7437}"/>
                </a:ext>
              </a:extLst>
            </p:cNvPr>
            <p:cNvSpPr>
              <a:spLocks/>
            </p:cNvSpPr>
            <p:nvPr/>
          </p:nvSpPr>
          <p:spPr bwMode="auto">
            <a:xfrm>
              <a:off x="2872974" y="3421883"/>
              <a:ext cx="87606" cy="119338"/>
            </a:xfrm>
            <a:custGeom>
              <a:avLst/>
              <a:gdLst>
                <a:gd name="T0" fmla="*/ 0 w 179"/>
                <a:gd name="T1" fmla="*/ 2 h 262"/>
                <a:gd name="T2" fmla="*/ 1 w 179"/>
                <a:gd name="T3" fmla="*/ 3 h 262"/>
                <a:gd name="T4" fmla="*/ 1 w 179"/>
                <a:gd name="T5" fmla="*/ 5 h 262"/>
                <a:gd name="T6" fmla="*/ 2 w 179"/>
                <a:gd name="T7" fmla="*/ 5 h 262"/>
                <a:gd name="T8" fmla="*/ 3 w 179"/>
                <a:gd name="T9" fmla="*/ 4 h 262"/>
                <a:gd name="T10" fmla="*/ 3 w 179"/>
                <a:gd name="T11" fmla="*/ 4 h 262"/>
                <a:gd name="T12" fmla="*/ 4 w 179"/>
                <a:gd name="T13" fmla="*/ 6 h 262"/>
                <a:gd name="T14" fmla="*/ 4 w 179"/>
                <a:gd name="T15" fmla="*/ 5 h 262"/>
                <a:gd name="T16" fmla="*/ 4 w 179"/>
                <a:gd name="T17" fmla="*/ 3 h 262"/>
                <a:gd name="T18" fmla="*/ 3 w 179"/>
                <a:gd name="T19" fmla="*/ 4 h 262"/>
                <a:gd name="T20" fmla="*/ 3 w 179"/>
                <a:gd name="T21" fmla="*/ 3 h 262"/>
                <a:gd name="T22" fmla="*/ 4 w 179"/>
                <a:gd name="T23" fmla="*/ 1 h 262"/>
                <a:gd name="T24" fmla="*/ 2 w 179"/>
                <a:gd name="T25" fmla="*/ 1 h 262"/>
                <a:gd name="T26" fmla="*/ 1 w 179"/>
                <a:gd name="T27" fmla="*/ 0 h 262"/>
                <a:gd name="T28" fmla="*/ 0 w 179"/>
                <a:gd name="T29" fmla="*/ 1 h 262"/>
                <a:gd name="T30" fmla="*/ 1 w 179"/>
                <a:gd name="T31" fmla="*/ 1 h 262"/>
                <a:gd name="T32" fmla="*/ 0 w 179"/>
                <a:gd name="T33" fmla="*/ 2 h 2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9"/>
                <a:gd name="T52" fmla="*/ 0 h 262"/>
                <a:gd name="T53" fmla="*/ 179 w 179"/>
                <a:gd name="T54" fmla="*/ 262 h 2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9" h="262">
                  <a:moveTo>
                    <a:pt x="0" y="78"/>
                  </a:moveTo>
                  <a:lnTo>
                    <a:pt x="23" y="105"/>
                  </a:lnTo>
                  <a:lnTo>
                    <a:pt x="37" y="227"/>
                  </a:lnTo>
                  <a:lnTo>
                    <a:pt x="86" y="220"/>
                  </a:lnTo>
                  <a:lnTo>
                    <a:pt x="109" y="168"/>
                  </a:lnTo>
                  <a:lnTo>
                    <a:pt x="144" y="178"/>
                  </a:lnTo>
                  <a:lnTo>
                    <a:pt x="165" y="262"/>
                  </a:lnTo>
                  <a:lnTo>
                    <a:pt x="179" y="214"/>
                  </a:lnTo>
                  <a:lnTo>
                    <a:pt x="162" y="130"/>
                  </a:lnTo>
                  <a:lnTo>
                    <a:pt x="144" y="164"/>
                  </a:lnTo>
                  <a:lnTo>
                    <a:pt x="119" y="120"/>
                  </a:lnTo>
                  <a:lnTo>
                    <a:pt x="164" y="67"/>
                  </a:lnTo>
                  <a:lnTo>
                    <a:pt x="79" y="59"/>
                  </a:lnTo>
                  <a:lnTo>
                    <a:pt x="21" y="0"/>
                  </a:lnTo>
                  <a:lnTo>
                    <a:pt x="6" y="32"/>
                  </a:lnTo>
                  <a:lnTo>
                    <a:pt x="24" y="59"/>
                  </a:lnTo>
                  <a:lnTo>
                    <a:pt x="0" y="7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11" name="Freeform 327">
              <a:extLst>
                <a:ext uri="{FF2B5EF4-FFF2-40B4-BE49-F238E27FC236}">
                  <a16:creationId xmlns:a16="http://schemas.microsoft.com/office/drawing/2014/main" id="{FDD5B26D-46DD-4E64-ACBA-7C18EB297185}"/>
                </a:ext>
              </a:extLst>
            </p:cNvPr>
            <p:cNvSpPr>
              <a:spLocks/>
            </p:cNvSpPr>
            <p:nvPr/>
          </p:nvSpPr>
          <p:spPr bwMode="auto">
            <a:xfrm>
              <a:off x="1312920" y="2836329"/>
              <a:ext cx="60650" cy="46144"/>
            </a:xfrm>
            <a:custGeom>
              <a:avLst/>
              <a:gdLst>
                <a:gd name="T0" fmla="*/ 0 w 125"/>
                <a:gd name="T1" fmla="*/ 1 h 104"/>
                <a:gd name="T2" fmla="*/ 1 w 125"/>
                <a:gd name="T3" fmla="*/ 0 h 104"/>
                <a:gd name="T4" fmla="*/ 2 w 125"/>
                <a:gd name="T5" fmla="*/ 0 h 104"/>
                <a:gd name="T6" fmla="*/ 3 w 125"/>
                <a:gd name="T7" fmla="*/ 1 h 104"/>
                <a:gd name="T8" fmla="*/ 3 w 125"/>
                <a:gd name="T9" fmla="*/ 2 h 104"/>
                <a:gd name="T10" fmla="*/ 3 w 125"/>
                <a:gd name="T11" fmla="*/ 2 h 104"/>
                <a:gd name="T12" fmla="*/ 0 w 125"/>
                <a:gd name="T13" fmla="*/ 1 h 104"/>
                <a:gd name="T14" fmla="*/ 0 60000 65536"/>
                <a:gd name="T15" fmla="*/ 0 60000 65536"/>
                <a:gd name="T16" fmla="*/ 0 60000 65536"/>
                <a:gd name="T17" fmla="*/ 0 60000 65536"/>
                <a:gd name="T18" fmla="*/ 0 60000 65536"/>
                <a:gd name="T19" fmla="*/ 0 60000 65536"/>
                <a:gd name="T20" fmla="*/ 0 60000 65536"/>
                <a:gd name="T21" fmla="*/ 0 w 125"/>
                <a:gd name="T22" fmla="*/ 0 h 104"/>
                <a:gd name="T23" fmla="*/ 125 w 125"/>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5" h="104">
                  <a:moveTo>
                    <a:pt x="0" y="20"/>
                  </a:moveTo>
                  <a:lnTo>
                    <a:pt x="27" y="5"/>
                  </a:lnTo>
                  <a:lnTo>
                    <a:pt x="84" y="0"/>
                  </a:lnTo>
                  <a:lnTo>
                    <a:pt x="122" y="42"/>
                  </a:lnTo>
                  <a:lnTo>
                    <a:pt x="125" y="74"/>
                  </a:lnTo>
                  <a:lnTo>
                    <a:pt x="112" y="104"/>
                  </a:lnTo>
                  <a:lnTo>
                    <a:pt x="0" y="2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12" name="Freeform 328">
              <a:extLst>
                <a:ext uri="{FF2B5EF4-FFF2-40B4-BE49-F238E27FC236}">
                  <a16:creationId xmlns:a16="http://schemas.microsoft.com/office/drawing/2014/main" id="{323CE2BC-5CB4-4715-9C5B-2BC6F76DED29}"/>
                </a:ext>
              </a:extLst>
            </p:cNvPr>
            <p:cNvSpPr>
              <a:spLocks/>
            </p:cNvSpPr>
            <p:nvPr/>
          </p:nvSpPr>
          <p:spPr bwMode="auto">
            <a:xfrm>
              <a:off x="2889821" y="3383695"/>
              <a:ext cx="60650" cy="35006"/>
            </a:xfrm>
            <a:custGeom>
              <a:avLst/>
              <a:gdLst>
                <a:gd name="T0" fmla="*/ 0 w 121"/>
                <a:gd name="T1" fmla="*/ 1 h 75"/>
                <a:gd name="T2" fmla="*/ 0 w 121"/>
                <a:gd name="T3" fmla="*/ 2 h 75"/>
                <a:gd name="T4" fmla="*/ 3 w 121"/>
                <a:gd name="T5" fmla="*/ 1 h 75"/>
                <a:gd name="T6" fmla="*/ 3 w 121"/>
                <a:gd name="T7" fmla="*/ 1 h 75"/>
                <a:gd name="T8" fmla="*/ 1 w 121"/>
                <a:gd name="T9" fmla="*/ 0 h 75"/>
                <a:gd name="T10" fmla="*/ 0 w 121"/>
                <a:gd name="T11" fmla="*/ 1 h 75"/>
                <a:gd name="T12" fmla="*/ 0 60000 65536"/>
                <a:gd name="T13" fmla="*/ 0 60000 65536"/>
                <a:gd name="T14" fmla="*/ 0 60000 65536"/>
                <a:gd name="T15" fmla="*/ 0 60000 65536"/>
                <a:gd name="T16" fmla="*/ 0 60000 65536"/>
                <a:gd name="T17" fmla="*/ 0 60000 65536"/>
                <a:gd name="T18" fmla="*/ 0 w 121"/>
                <a:gd name="T19" fmla="*/ 0 h 75"/>
                <a:gd name="T20" fmla="*/ 121 w 121"/>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121" h="75">
                  <a:moveTo>
                    <a:pt x="0" y="46"/>
                  </a:moveTo>
                  <a:lnTo>
                    <a:pt x="16" y="75"/>
                  </a:lnTo>
                  <a:lnTo>
                    <a:pt x="121" y="63"/>
                  </a:lnTo>
                  <a:lnTo>
                    <a:pt x="112" y="22"/>
                  </a:lnTo>
                  <a:lnTo>
                    <a:pt x="40" y="0"/>
                  </a:lnTo>
                  <a:lnTo>
                    <a:pt x="0" y="4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13" name="Freeform 329">
              <a:extLst>
                <a:ext uri="{FF2B5EF4-FFF2-40B4-BE49-F238E27FC236}">
                  <a16:creationId xmlns:a16="http://schemas.microsoft.com/office/drawing/2014/main" id="{672ADA8C-B3FA-4B9F-8F49-EBE982F4C549}"/>
                </a:ext>
              </a:extLst>
            </p:cNvPr>
            <p:cNvSpPr>
              <a:spLocks/>
            </p:cNvSpPr>
            <p:nvPr/>
          </p:nvSpPr>
          <p:spPr bwMode="auto">
            <a:xfrm>
              <a:off x="3353120" y="3862639"/>
              <a:ext cx="21901" cy="20685"/>
            </a:xfrm>
            <a:custGeom>
              <a:avLst/>
              <a:gdLst>
                <a:gd name="T0" fmla="*/ 0 w 47"/>
                <a:gd name="T1" fmla="*/ 1 h 46"/>
                <a:gd name="T2" fmla="*/ 1 w 47"/>
                <a:gd name="T3" fmla="*/ 1 h 46"/>
                <a:gd name="T4" fmla="*/ 1 w 47"/>
                <a:gd name="T5" fmla="*/ 0 h 46"/>
                <a:gd name="T6" fmla="*/ 0 w 47"/>
                <a:gd name="T7" fmla="*/ 1 h 46"/>
                <a:gd name="T8" fmla="*/ 0 60000 65536"/>
                <a:gd name="T9" fmla="*/ 0 60000 65536"/>
                <a:gd name="T10" fmla="*/ 0 60000 65536"/>
                <a:gd name="T11" fmla="*/ 0 60000 65536"/>
                <a:gd name="T12" fmla="*/ 0 w 47"/>
                <a:gd name="T13" fmla="*/ 0 h 46"/>
                <a:gd name="T14" fmla="*/ 47 w 47"/>
                <a:gd name="T15" fmla="*/ 46 h 46"/>
              </a:gdLst>
              <a:ahLst/>
              <a:cxnLst>
                <a:cxn ang="T8">
                  <a:pos x="T0" y="T1"/>
                </a:cxn>
                <a:cxn ang="T9">
                  <a:pos x="T2" y="T3"/>
                </a:cxn>
                <a:cxn ang="T10">
                  <a:pos x="T4" y="T5"/>
                </a:cxn>
                <a:cxn ang="T11">
                  <a:pos x="T6" y="T7"/>
                </a:cxn>
              </a:cxnLst>
              <a:rect l="T12" t="T13" r="T14" b="T15"/>
              <a:pathLst>
                <a:path w="47" h="46">
                  <a:moveTo>
                    <a:pt x="0" y="21"/>
                  </a:moveTo>
                  <a:lnTo>
                    <a:pt x="22" y="46"/>
                  </a:lnTo>
                  <a:lnTo>
                    <a:pt x="47" y="0"/>
                  </a:lnTo>
                  <a:lnTo>
                    <a:pt x="0" y="2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14" name="Freeform 330">
              <a:extLst>
                <a:ext uri="{FF2B5EF4-FFF2-40B4-BE49-F238E27FC236}">
                  <a16:creationId xmlns:a16="http://schemas.microsoft.com/office/drawing/2014/main" id="{948794A6-7B33-4BD6-9EF3-71B9253B14CF}"/>
                </a:ext>
              </a:extLst>
            </p:cNvPr>
            <p:cNvSpPr>
              <a:spLocks/>
            </p:cNvSpPr>
            <p:nvPr/>
          </p:nvSpPr>
          <p:spPr bwMode="auto">
            <a:xfrm>
              <a:off x="1673451" y="3017724"/>
              <a:ext cx="112876" cy="71603"/>
            </a:xfrm>
            <a:custGeom>
              <a:avLst/>
              <a:gdLst>
                <a:gd name="T0" fmla="*/ 0 w 237"/>
                <a:gd name="T1" fmla="*/ 3 h 156"/>
                <a:gd name="T2" fmla="*/ 0 w 237"/>
                <a:gd name="T3" fmla="*/ 0 h 156"/>
                <a:gd name="T4" fmla="*/ 5 w 237"/>
                <a:gd name="T5" fmla="*/ 1 h 156"/>
                <a:gd name="T6" fmla="*/ 5 w 237"/>
                <a:gd name="T7" fmla="*/ 2 h 156"/>
                <a:gd name="T8" fmla="*/ 5 w 237"/>
                <a:gd name="T9" fmla="*/ 3 h 156"/>
                <a:gd name="T10" fmla="*/ 3 w 237"/>
                <a:gd name="T11" fmla="*/ 3 h 156"/>
                <a:gd name="T12" fmla="*/ 3 w 237"/>
                <a:gd name="T13" fmla="*/ 4 h 156"/>
                <a:gd name="T14" fmla="*/ 1 w 237"/>
                <a:gd name="T15" fmla="*/ 4 h 156"/>
                <a:gd name="T16" fmla="*/ 0 w 237"/>
                <a:gd name="T17" fmla="*/ 3 h 1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
                <a:gd name="T28" fmla="*/ 0 h 156"/>
                <a:gd name="T29" fmla="*/ 237 w 237"/>
                <a:gd name="T30" fmla="*/ 156 h 1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 h="156">
                  <a:moveTo>
                    <a:pt x="0" y="107"/>
                  </a:moveTo>
                  <a:lnTo>
                    <a:pt x="13" y="0"/>
                  </a:lnTo>
                  <a:lnTo>
                    <a:pt x="237" y="24"/>
                  </a:lnTo>
                  <a:lnTo>
                    <a:pt x="197" y="91"/>
                  </a:lnTo>
                  <a:lnTo>
                    <a:pt x="213" y="126"/>
                  </a:lnTo>
                  <a:lnTo>
                    <a:pt x="154" y="130"/>
                  </a:lnTo>
                  <a:lnTo>
                    <a:pt x="119" y="156"/>
                  </a:lnTo>
                  <a:lnTo>
                    <a:pt x="24" y="153"/>
                  </a:lnTo>
                  <a:lnTo>
                    <a:pt x="0" y="10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15" name="Freeform 331">
              <a:extLst>
                <a:ext uri="{FF2B5EF4-FFF2-40B4-BE49-F238E27FC236}">
                  <a16:creationId xmlns:a16="http://schemas.microsoft.com/office/drawing/2014/main" id="{530B4445-056D-48E1-A8ED-78F1AFBFB50D}"/>
                </a:ext>
              </a:extLst>
            </p:cNvPr>
            <p:cNvSpPr>
              <a:spLocks/>
            </p:cNvSpPr>
            <p:nvPr/>
          </p:nvSpPr>
          <p:spPr bwMode="auto">
            <a:xfrm>
              <a:off x="2952156" y="3388468"/>
              <a:ext cx="166788" cy="372336"/>
            </a:xfrm>
            <a:custGeom>
              <a:avLst/>
              <a:gdLst>
                <a:gd name="T0" fmla="*/ 0 w 345"/>
                <a:gd name="T1" fmla="*/ 8 h 822"/>
                <a:gd name="T2" fmla="*/ 0 w 345"/>
                <a:gd name="T3" fmla="*/ 7 h 822"/>
                <a:gd name="T4" fmla="*/ 3 w 345"/>
                <a:gd name="T5" fmla="*/ 2 h 822"/>
                <a:gd name="T6" fmla="*/ 4 w 345"/>
                <a:gd name="T7" fmla="*/ 1 h 822"/>
                <a:gd name="T8" fmla="*/ 5 w 345"/>
                <a:gd name="T9" fmla="*/ 0 h 822"/>
                <a:gd name="T10" fmla="*/ 6 w 345"/>
                <a:gd name="T11" fmla="*/ 1 h 822"/>
                <a:gd name="T12" fmla="*/ 6 w 345"/>
                <a:gd name="T13" fmla="*/ 2 h 822"/>
                <a:gd name="T14" fmla="*/ 5 w 345"/>
                <a:gd name="T15" fmla="*/ 5 h 822"/>
                <a:gd name="T16" fmla="*/ 6 w 345"/>
                <a:gd name="T17" fmla="*/ 4 h 822"/>
                <a:gd name="T18" fmla="*/ 6 w 345"/>
                <a:gd name="T19" fmla="*/ 6 h 822"/>
                <a:gd name="T20" fmla="*/ 8 w 345"/>
                <a:gd name="T21" fmla="*/ 7 h 822"/>
                <a:gd name="T22" fmla="*/ 7 w 345"/>
                <a:gd name="T23" fmla="*/ 8 h 822"/>
                <a:gd name="T24" fmla="*/ 5 w 345"/>
                <a:gd name="T25" fmla="*/ 9 h 822"/>
                <a:gd name="T26" fmla="*/ 5 w 345"/>
                <a:gd name="T27" fmla="*/ 11 h 822"/>
                <a:gd name="T28" fmla="*/ 6 w 345"/>
                <a:gd name="T29" fmla="*/ 13 h 822"/>
                <a:gd name="T30" fmla="*/ 5 w 345"/>
                <a:gd name="T31" fmla="*/ 14 h 822"/>
                <a:gd name="T32" fmla="*/ 7 w 345"/>
                <a:gd name="T33" fmla="*/ 17 h 822"/>
                <a:gd name="T34" fmla="*/ 6 w 345"/>
                <a:gd name="T35" fmla="*/ 19 h 822"/>
                <a:gd name="T36" fmla="*/ 5 w 345"/>
                <a:gd name="T37" fmla="*/ 13 h 822"/>
                <a:gd name="T38" fmla="*/ 4 w 345"/>
                <a:gd name="T39" fmla="*/ 11 h 822"/>
                <a:gd name="T40" fmla="*/ 3 w 345"/>
                <a:gd name="T41" fmla="*/ 13 h 822"/>
                <a:gd name="T42" fmla="*/ 2 w 345"/>
                <a:gd name="T43" fmla="*/ 13 h 822"/>
                <a:gd name="T44" fmla="*/ 2 w 345"/>
                <a:gd name="T45" fmla="*/ 11 h 822"/>
                <a:gd name="T46" fmla="*/ 0 w 345"/>
                <a:gd name="T47" fmla="*/ 8 h 82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45"/>
                <a:gd name="T73" fmla="*/ 0 h 822"/>
                <a:gd name="T74" fmla="*/ 345 w 345"/>
                <a:gd name="T75" fmla="*/ 822 h 82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45" h="822">
                  <a:moveTo>
                    <a:pt x="0" y="337"/>
                  </a:moveTo>
                  <a:lnTo>
                    <a:pt x="14" y="289"/>
                  </a:lnTo>
                  <a:lnTo>
                    <a:pt x="114" y="76"/>
                  </a:lnTo>
                  <a:lnTo>
                    <a:pt x="181" y="48"/>
                  </a:lnTo>
                  <a:lnTo>
                    <a:pt x="196" y="0"/>
                  </a:lnTo>
                  <a:lnTo>
                    <a:pt x="247" y="27"/>
                  </a:lnTo>
                  <a:lnTo>
                    <a:pt x="247" y="71"/>
                  </a:lnTo>
                  <a:lnTo>
                    <a:pt x="204" y="201"/>
                  </a:lnTo>
                  <a:lnTo>
                    <a:pt x="249" y="190"/>
                  </a:lnTo>
                  <a:lnTo>
                    <a:pt x="273" y="278"/>
                  </a:lnTo>
                  <a:lnTo>
                    <a:pt x="345" y="302"/>
                  </a:lnTo>
                  <a:lnTo>
                    <a:pt x="309" y="345"/>
                  </a:lnTo>
                  <a:lnTo>
                    <a:pt x="226" y="401"/>
                  </a:lnTo>
                  <a:lnTo>
                    <a:pt x="204" y="454"/>
                  </a:lnTo>
                  <a:lnTo>
                    <a:pt x="249" y="552"/>
                  </a:lnTo>
                  <a:lnTo>
                    <a:pt x="233" y="612"/>
                  </a:lnTo>
                  <a:lnTo>
                    <a:pt x="287" y="742"/>
                  </a:lnTo>
                  <a:lnTo>
                    <a:pt x="247" y="822"/>
                  </a:lnTo>
                  <a:lnTo>
                    <a:pt x="207" y="540"/>
                  </a:lnTo>
                  <a:lnTo>
                    <a:pt x="173" y="497"/>
                  </a:lnTo>
                  <a:lnTo>
                    <a:pt x="118" y="571"/>
                  </a:lnTo>
                  <a:lnTo>
                    <a:pt x="78" y="556"/>
                  </a:lnTo>
                  <a:lnTo>
                    <a:pt x="86" y="455"/>
                  </a:lnTo>
                  <a:lnTo>
                    <a:pt x="0" y="33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16" name="Freeform 332">
              <a:extLst>
                <a:ext uri="{FF2B5EF4-FFF2-40B4-BE49-F238E27FC236}">
                  <a16:creationId xmlns:a16="http://schemas.microsoft.com/office/drawing/2014/main" id="{FFCADD78-8435-4B26-8FBB-5192B29DF756}"/>
                </a:ext>
              </a:extLst>
            </p:cNvPr>
            <p:cNvSpPr>
              <a:spLocks/>
            </p:cNvSpPr>
            <p:nvPr/>
          </p:nvSpPr>
          <p:spPr bwMode="auto">
            <a:xfrm>
              <a:off x="3142529" y="3668516"/>
              <a:ext cx="90975" cy="85924"/>
            </a:xfrm>
            <a:custGeom>
              <a:avLst/>
              <a:gdLst>
                <a:gd name="T0" fmla="*/ 0 w 190"/>
                <a:gd name="T1" fmla="*/ 1 h 190"/>
                <a:gd name="T2" fmla="*/ 0 w 190"/>
                <a:gd name="T3" fmla="*/ 3 h 190"/>
                <a:gd name="T4" fmla="*/ 1 w 190"/>
                <a:gd name="T5" fmla="*/ 4 h 190"/>
                <a:gd name="T6" fmla="*/ 2 w 190"/>
                <a:gd name="T7" fmla="*/ 4 h 190"/>
                <a:gd name="T8" fmla="*/ 4 w 190"/>
                <a:gd name="T9" fmla="*/ 2 h 190"/>
                <a:gd name="T10" fmla="*/ 4 w 190"/>
                <a:gd name="T11" fmla="*/ 0 h 190"/>
                <a:gd name="T12" fmla="*/ 2 w 190"/>
                <a:gd name="T13" fmla="*/ 0 h 190"/>
                <a:gd name="T14" fmla="*/ 1 w 190"/>
                <a:gd name="T15" fmla="*/ 0 h 190"/>
                <a:gd name="T16" fmla="*/ 0 w 190"/>
                <a:gd name="T17" fmla="*/ 1 h 1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0"/>
                <a:gd name="T28" fmla="*/ 0 h 190"/>
                <a:gd name="T29" fmla="*/ 190 w 190"/>
                <a:gd name="T30" fmla="*/ 190 h 1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0" h="190">
                  <a:moveTo>
                    <a:pt x="0" y="37"/>
                  </a:moveTo>
                  <a:lnTo>
                    <a:pt x="12" y="132"/>
                  </a:lnTo>
                  <a:lnTo>
                    <a:pt x="39" y="182"/>
                  </a:lnTo>
                  <a:lnTo>
                    <a:pt x="73" y="190"/>
                  </a:lnTo>
                  <a:lnTo>
                    <a:pt x="190" y="102"/>
                  </a:lnTo>
                  <a:lnTo>
                    <a:pt x="187" y="0"/>
                  </a:lnTo>
                  <a:lnTo>
                    <a:pt x="101" y="16"/>
                  </a:lnTo>
                  <a:lnTo>
                    <a:pt x="25" y="13"/>
                  </a:lnTo>
                  <a:lnTo>
                    <a:pt x="0" y="3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17" name="Freeform 333">
              <a:extLst>
                <a:ext uri="{FF2B5EF4-FFF2-40B4-BE49-F238E27FC236}">
                  <a16:creationId xmlns:a16="http://schemas.microsoft.com/office/drawing/2014/main" id="{598FFC19-1B98-454E-A199-8C58506196DF}"/>
                </a:ext>
              </a:extLst>
            </p:cNvPr>
            <p:cNvSpPr>
              <a:spLocks/>
            </p:cNvSpPr>
            <p:nvPr/>
          </p:nvSpPr>
          <p:spPr bwMode="auto">
            <a:xfrm>
              <a:off x="2726403" y="3767169"/>
              <a:ext cx="33694" cy="76377"/>
            </a:xfrm>
            <a:custGeom>
              <a:avLst/>
              <a:gdLst>
                <a:gd name="T0" fmla="*/ 0 w 72"/>
                <a:gd name="T1" fmla="*/ 0 h 166"/>
                <a:gd name="T2" fmla="*/ 0 w 72"/>
                <a:gd name="T3" fmla="*/ 4 h 166"/>
                <a:gd name="T4" fmla="*/ 2 w 72"/>
                <a:gd name="T5" fmla="*/ 3 h 166"/>
                <a:gd name="T6" fmla="*/ 1 w 72"/>
                <a:gd name="T7" fmla="*/ 1 h 166"/>
                <a:gd name="T8" fmla="*/ 0 w 72"/>
                <a:gd name="T9" fmla="*/ 0 h 166"/>
                <a:gd name="T10" fmla="*/ 0 60000 65536"/>
                <a:gd name="T11" fmla="*/ 0 60000 65536"/>
                <a:gd name="T12" fmla="*/ 0 60000 65536"/>
                <a:gd name="T13" fmla="*/ 0 60000 65536"/>
                <a:gd name="T14" fmla="*/ 0 60000 65536"/>
                <a:gd name="T15" fmla="*/ 0 w 72"/>
                <a:gd name="T16" fmla="*/ 0 h 166"/>
                <a:gd name="T17" fmla="*/ 72 w 72"/>
                <a:gd name="T18" fmla="*/ 166 h 166"/>
              </a:gdLst>
              <a:ahLst/>
              <a:cxnLst>
                <a:cxn ang="T10">
                  <a:pos x="T0" y="T1"/>
                </a:cxn>
                <a:cxn ang="T11">
                  <a:pos x="T2" y="T3"/>
                </a:cxn>
                <a:cxn ang="T12">
                  <a:pos x="T4" y="T5"/>
                </a:cxn>
                <a:cxn ang="T13">
                  <a:pos x="T6" y="T7"/>
                </a:cxn>
                <a:cxn ang="T14">
                  <a:pos x="T8" y="T9"/>
                </a:cxn>
              </a:cxnLst>
              <a:rect l="T15" t="T16" r="T17" b="T18"/>
              <a:pathLst>
                <a:path w="72" h="166">
                  <a:moveTo>
                    <a:pt x="0" y="0"/>
                  </a:moveTo>
                  <a:lnTo>
                    <a:pt x="13" y="166"/>
                  </a:lnTo>
                  <a:lnTo>
                    <a:pt x="72" y="138"/>
                  </a:lnTo>
                  <a:lnTo>
                    <a:pt x="45" y="40"/>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18" name="Freeform 334">
              <a:extLst>
                <a:ext uri="{FF2B5EF4-FFF2-40B4-BE49-F238E27FC236}">
                  <a16:creationId xmlns:a16="http://schemas.microsoft.com/office/drawing/2014/main" id="{5C9B1376-ADDC-4533-83F9-D25C798DA24C}"/>
                </a:ext>
              </a:extLst>
            </p:cNvPr>
            <p:cNvSpPr>
              <a:spLocks/>
            </p:cNvSpPr>
            <p:nvPr/>
          </p:nvSpPr>
          <p:spPr bwMode="auto">
            <a:xfrm>
              <a:off x="2611842" y="2780638"/>
              <a:ext cx="1123710" cy="773313"/>
            </a:xfrm>
            <a:custGeom>
              <a:avLst/>
              <a:gdLst>
                <a:gd name="T0" fmla="*/ 0 w 2339"/>
                <a:gd name="T1" fmla="*/ 17 h 1707"/>
                <a:gd name="T2" fmla="*/ 6 w 2339"/>
                <a:gd name="T3" fmla="*/ 15 h 1707"/>
                <a:gd name="T4" fmla="*/ 5 w 2339"/>
                <a:gd name="T5" fmla="*/ 11 h 1707"/>
                <a:gd name="T6" fmla="*/ 8 w 2339"/>
                <a:gd name="T7" fmla="*/ 8 h 1707"/>
                <a:gd name="T8" fmla="*/ 11 w 2339"/>
                <a:gd name="T9" fmla="*/ 7 h 1707"/>
                <a:gd name="T10" fmla="*/ 13 w 2339"/>
                <a:gd name="T11" fmla="*/ 7 h 1707"/>
                <a:gd name="T12" fmla="*/ 15 w 2339"/>
                <a:gd name="T13" fmla="*/ 11 h 1707"/>
                <a:gd name="T14" fmla="*/ 21 w 2339"/>
                <a:gd name="T15" fmla="*/ 14 h 1707"/>
                <a:gd name="T16" fmla="*/ 28 w 2339"/>
                <a:gd name="T17" fmla="*/ 15 h 1707"/>
                <a:gd name="T18" fmla="*/ 34 w 2339"/>
                <a:gd name="T19" fmla="*/ 13 h 1707"/>
                <a:gd name="T20" fmla="*/ 35 w 2339"/>
                <a:gd name="T21" fmla="*/ 11 h 1707"/>
                <a:gd name="T22" fmla="*/ 40 w 2339"/>
                <a:gd name="T23" fmla="*/ 9 h 1707"/>
                <a:gd name="T24" fmla="*/ 37 w 2339"/>
                <a:gd name="T25" fmla="*/ 8 h 1707"/>
                <a:gd name="T26" fmla="*/ 38 w 2339"/>
                <a:gd name="T27" fmla="*/ 5 h 1707"/>
                <a:gd name="T28" fmla="*/ 40 w 2339"/>
                <a:gd name="T29" fmla="*/ 5 h 1707"/>
                <a:gd name="T30" fmla="*/ 41 w 2339"/>
                <a:gd name="T31" fmla="*/ 1 h 1707"/>
                <a:gd name="T32" fmla="*/ 46 w 2339"/>
                <a:gd name="T33" fmla="*/ 1 h 1707"/>
                <a:gd name="T34" fmla="*/ 50 w 2339"/>
                <a:gd name="T35" fmla="*/ 6 h 1707"/>
                <a:gd name="T36" fmla="*/ 54 w 2339"/>
                <a:gd name="T37" fmla="*/ 7 h 1707"/>
                <a:gd name="T38" fmla="*/ 51 w 2339"/>
                <a:gd name="T39" fmla="*/ 12 h 1707"/>
                <a:gd name="T40" fmla="*/ 50 w 2339"/>
                <a:gd name="T41" fmla="*/ 14 h 1707"/>
                <a:gd name="T42" fmla="*/ 48 w 2339"/>
                <a:gd name="T43" fmla="*/ 15 h 1707"/>
                <a:gd name="T44" fmla="*/ 47 w 2339"/>
                <a:gd name="T45" fmla="*/ 15 h 1707"/>
                <a:gd name="T46" fmla="*/ 42 w 2339"/>
                <a:gd name="T47" fmla="*/ 19 h 1707"/>
                <a:gd name="T48" fmla="*/ 42 w 2339"/>
                <a:gd name="T49" fmla="*/ 16 h 1707"/>
                <a:gd name="T50" fmla="*/ 39 w 2339"/>
                <a:gd name="T51" fmla="*/ 19 h 1707"/>
                <a:gd name="T52" fmla="*/ 42 w 2339"/>
                <a:gd name="T53" fmla="*/ 20 h 1707"/>
                <a:gd name="T54" fmla="*/ 41 w 2339"/>
                <a:gd name="T55" fmla="*/ 22 h 1707"/>
                <a:gd name="T56" fmla="*/ 43 w 2339"/>
                <a:gd name="T57" fmla="*/ 27 h 1707"/>
                <a:gd name="T58" fmla="*/ 43 w 2339"/>
                <a:gd name="T59" fmla="*/ 28 h 1707"/>
                <a:gd name="T60" fmla="*/ 43 w 2339"/>
                <a:gd name="T61" fmla="*/ 29 h 1707"/>
                <a:gd name="T62" fmla="*/ 38 w 2339"/>
                <a:gd name="T63" fmla="*/ 36 h 1707"/>
                <a:gd name="T64" fmla="*/ 36 w 2339"/>
                <a:gd name="T65" fmla="*/ 37 h 1707"/>
                <a:gd name="T66" fmla="*/ 35 w 2339"/>
                <a:gd name="T67" fmla="*/ 38 h 1707"/>
                <a:gd name="T68" fmla="*/ 32 w 2339"/>
                <a:gd name="T69" fmla="*/ 39 h 1707"/>
                <a:gd name="T70" fmla="*/ 30 w 2339"/>
                <a:gd name="T71" fmla="*/ 38 h 1707"/>
                <a:gd name="T72" fmla="*/ 25 w 2339"/>
                <a:gd name="T73" fmla="*/ 37 h 1707"/>
                <a:gd name="T74" fmla="*/ 25 w 2339"/>
                <a:gd name="T75" fmla="*/ 38 h 1707"/>
                <a:gd name="T76" fmla="*/ 23 w 2339"/>
                <a:gd name="T77" fmla="*/ 37 h 1707"/>
                <a:gd name="T78" fmla="*/ 21 w 2339"/>
                <a:gd name="T79" fmla="*/ 36 h 1707"/>
                <a:gd name="T80" fmla="*/ 22 w 2339"/>
                <a:gd name="T81" fmla="*/ 32 h 1707"/>
                <a:gd name="T82" fmla="*/ 20 w 2339"/>
                <a:gd name="T83" fmla="*/ 30 h 1707"/>
                <a:gd name="T84" fmla="*/ 16 w 2339"/>
                <a:gd name="T85" fmla="*/ 31 h 1707"/>
                <a:gd name="T86" fmla="*/ 13 w 2339"/>
                <a:gd name="T87" fmla="*/ 32 h 1707"/>
                <a:gd name="T88" fmla="*/ 13 w 2339"/>
                <a:gd name="T89" fmla="*/ 31 h 1707"/>
                <a:gd name="T90" fmla="*/ 9 w 2339"/>
                <a:gd name="T91" fmla="*/ 30 h 1707"/>
                <a:gd name="T92" fmla="*/ 5 w 2339"/>
                <a:gd name="T93" fmla="*/ 28 h 1707"/>
                <a:gd name="T94" fmla="*/ 5 w 2339"/>
                <a:gd name="T95" fmla="*/ 26 h 1707"/>
                <a:gd name="T96" fmla="*/ 6 w 2339"/>
                <a:gd name="T97" fmla="*/ 23 h 1707"/>
                <a:gd name="T98" fmla="*/ 3 w 2339"/>
                <a:gd name="T99" fmla="*/ 23 h 1707"/>
                <a:gd name="T100" fmla="*/ 1 w 2339"/>
                <a:gd name="T101" fmla="*/ 20 h 1707"/>
                <a:gd name="T102" fmla="*/ 0 w 2339"/>
                <a:gd name="T103" fmla="*/ 19 h 170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339"/>
                <a:gd name="T157" fmla="*/ 0 h 1707"/>
                <a:gd name="T158" fmla="*/ 2339 w 2339"/>
                <a:gd name="T159" fmla="*/ 1707 h 170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339" h="1707">
                  <a:moveTo>
                    <a:pt x="0" y="812"/>
                  </a:moveTo>
                  <a:lnTo>
                    <a:pt x="15" y="747"/>
                  </a:lnTo>
                  <a:lnTo>
                    <a:pt x="98" y="730"/>
                  </a:lnTo>
                  <a:lnTo>
                    <a:pt x="245" y="642"/>
                  </a:lnTo>
                  <a:lnTo>
                    <a:pt x="267" y="572"/>
                  </a:lnTo>
                  <a:lnTo>
                    <a:pt x="238" y="491"/>
                  </a:lnTo>
                  <a:lnTo>
                    <a:pt x="331" y="469"/>
                  </a:lnTo>
                  <a:lnTo>
                    <a:pt x="357" y="362"/>
                  </a:lnTo>
                  <a:lnTo>
                    <a:pt x="454" y="368"/>
                  </a:lnTo>
                  <a:lnTo>
                    <a:pt x="465" y="299"/>
                  </a:lnTo>
                  <a:lnTo>
                    <a:pt x="539" y="264"/>
                  </a:lnTo>
                  <a:lnTo>
                    <a:pt x="578" y="322"/>
                  </a:lnTo>
                  <a:lnTo>
                    <a:pt x="633" y="345"/>
                  </a:lnTo>
                  <a:lnTo>
                    <a:pt x="652" y="469"/>
                  </a:lnTo>
                  <a:lnTo>
                    <a:pt x="821" y="519"/>
                  </a:lnTo>
                  <a:lnTo>
                    <a:pt x="892" y="606"/>
                  </a:lnTo>
                  <a:lnTo>
                    <a:pt x="1033" y="602"/>
                  </a:lnTo>
                  <a:lnTo>
                    <a:pt x="1190" y="667"/>
                  </a:lnTo>
                  <a:lnTo>
                    <a:pt x="1395" y="606"/>
                  </a:lnTo>
                  <a:lnTo>
                    <a:pt x="1459" y="557"/>
                  </a:lnTo>
                  <a:lnTo>
                    <a:pt x="1459" y="488"/>
                  </a:lnTo>
                  <a:lnTo>
                    <a:pt x="1518" y="496"/>
                  </a:lnTo>
                  <a:lnTo>
                    <a:pt x="1649" y="398"/>
                  </a:lnTo>
                  <a:lnTo>
                    <a:pt x="1748" y="392"/>
                  </a:lnTo>
                  <a:lnTo>
                    <a:pt x="1701" y="318"/>
                  </a:lnTo>
                  <a:lnTo>
                    <a:pt x="1604" y="337"/>
                  </a:lnTo>
                  <a:lnTo>
                    <a:pt x="1603" y="254"/>
                  </a:lnTo>
                  <a:lnTo>
                    <a:pt x="1627" y="207"/>
                  </a:lnTo>
                  <a:lnTo>
                    <a:pt x="1684" y="234"/>
                  </a:lnTo>
                  <a:lnTo>
                    <a:pt x="1738" y="204"/>
                  </a:lnTo>
                  <a:lnTo>
                    <a:pt x="1795" y="92"/>
                  </a:lnTo>
                  <a:lnTo>
                    <a:pt x="1770" y="51"/>
                  </a:lnTo>
                  <a:lnTo>
                    <a:pt x="1908" y="0"/>
                  </a:lnTo>
                  <a:lnTo>
                    <a:pt x="1986" y="35"/>
                  </a:lnTo>
                  <a:lnTo>
                    <a:pt x="2056" y="224"/>
                  </a:lnTo>
                  <a:lnTo>
                    <a:pt x="2173" y="266"/>
                  </a:lnTo>
                  <a:lnTo>
                    <a:pt x="2193" y="335"/>
                  </a:lnTo>
                  <a:lnTo>
                    <a:pt x="2339" y="291"/>
                  </a:lnTo>
                  <a:lnTo>
                    <a:pt x="2270" y="475"/>
                  </a:lnTo>
                  <a:lnTo>
                    <a:pt x="2185" y="503"/>
                  </a:lnTo>
                  <a:lnTo>
                    <a:pt x="2198" y="572"/>
                  </a:lnTo>
                  <a:lnTo>
                    <a:pt x="2173" y="615"/>
                  </a:lnTo>
                  <a:lnTo>
                    <a:pt x="2159" y="602"/>
                  </a:lnTo>
                  <a:lnTo>
                    <a:pt x="2083" y="652"/>
                  </a:lnTo>
                  <a:lnTo>
                    <a:pt x="2083" y="679"/>
                  </a:lnTo>
                  <a:lnTo>
                    <a:pt x="2030" y="670"/>
                  </a:lnTo>
                  <a:lnTo>
                    <a:pt x="1936" y="753"/>
                  </a:lnTo>
                  <a:lnTo>
                    <a:pt x="1819" y="820"/>
                  </a:lnTo>
                  <a:lnTo>
                    <a:pt x="1857" y="730"/>
                  </a:lnTo>
                  <a:lnTo>
                    <a:pt x="1838" y="701"/>
                  </a:lnTo>
                  <a:lnTo>
                    <a:pt x="1684" y="801"/>
                  </a:lnTo>
                  <a:lnTo>
                    <a:pt x="1681" y="829"/>
                  </a:lnTo>
                  <a:lnTo>
                    <a:pt x="1732" y="894"/>
                  </a:lnTo>
                  <a:lnTo>
                    <a:pt x="1800" y="866"/>
                  </a:lnTo>
                  <a:lnTo>
                    <a:pt x="1869" y="890"/>
                  </a:lnTo>
                  <a:lnTo>
                    <a:pt x="1777" y="941"/>
                  </a:lnTo>
                  <a:lnTo>
                    <a:pt x="1739" y="1013"/>
                  </a:lnTo>
                  <a:lnTo>
                    <a:pt x="1841" y="1167"/>
                  </a:lnTo>
                  <a:lnTo>
                    <a:pt x="1773" y="1154"/>
                  </a:lnTo>
                  <a:lnTo>
                    <a:pt x="1841" y="1208"/>
                  </a:lnTo>
                  <a:lnTo>
                    <a:pt x="1776" y="1240"/>
                  </a:lnTo>
                  <a:lnTo>
                    <a:pt x="1846" y="1255"/>
                  </a:lnTo>
                  <a:lnTo>
                    <a:pt x="1716" y="1504"/>
                  </a:lnTo>
                  <a:lnTo>
                    <a:pt x="1630" y="1579"/>
                  </a:lnTo>
                  <a:lnTo>
                    <a:pt x="1546" y="1602"/>
                  </a:lnTo>
                  <a:lnTo>
                    <a:pt x="1540" y="1603"/>
                  </a:lnTo>
                  <a:lnTo>
                    <a:pt x="1518" y="1589"/>
                  </a:lnTo>
                  <a:lnTo>
                    <a:pt x="1498" y="1629"/>
                  </a:lnTo>
                  <a:lnTo>
                    <a:pt x="1399" y="1654"/>
                  </a:lnTo>
                  <a:lnTo>
                    <a:pt x="1390" y="1707"/>
                  </a:lnTo>
                  <a:lnTo>
                    <a:pt x="1373" y="1643"/>
                  </a:lnTo>
                  <a:lnTo>
                    <a:pt x="1306" y="1648"/>
                  </a:lnTo>
                  <a:lnTo>
                    <a:pt x="1204" y="1572"/>
                  </a:lnTo>
                  <a:lnTo>
                    <a:pt x="1089" y="1606"/>
                  </a:lnTo>
                  <a:lnTo>
                    <a:pt x="1066" y="1607"/>
                  </a:lnTo>
                  <a:lnTo>
                    <a:pt x="1068" y="1654"/>
                  </a:lnTo>
                  <a:lnTo>
                    <a:pt x="1052" y="1642"/>
                  </a:lnTo>
                  <a:lnTo>
                    <a:pt x="980" y="1618"/>
                  </a:lnTo>
                  <a:lnTo>
                    <a:pt x="956" y="1530"/>
                  </a:lnTo>
                  <a:lnTo>
                    <a:pt x="911" y="1541"/>
                  </a:lnTo>
                  <a:lnTo>
                    <a:pt x="954" y="1411"/>
                  </a:lnTo>
                  <a:lnTo>
                    <a:pt x="954" y="1367"/>
                  </a:lnTo>
                  <a:lnTo>
                    <a:pt x="903" y="1340"/>
                  </a:lnTo>
                  <a:lnTo>
                    <a:pt x="864" y="1322"/>
                  </a:lnTo>
                  <a:lnTo>
                    <a:pt x="852" y="1273"/>
                  </a:lnTo>
                  <a:lnTo>
                    <a:pt x="691" y="1354"/>
                  </a:lnTo>
                  <a:lnTo>
                    <a:pt x="619" y="1332"/>
                  </a:lnTo>
                  <a:lnTo>
                    <a:pt x="579" y="1378"/>
                  </a:lnTo>
                  <a:lnTo>
                    <a:pt x="574" y="1345"/>
                  </a:lnTo>
                  <a:lnTo>
                    <a:pt x="549" y="1353"/>
                  </a:lnTo>
                  <a:lnTo>
                    <a:pt x="467" y="1353"/>
                  </a:lnTo>
                  <a:lnTo>
                    <a:pt x="402" y="1282"/>
                  </a:lnTo>
                  <a:lnTo>
                    <a:pt x="283" y="1236"/>
                  </a:lnTo>
                  <a:lnTo>
                    <a:pt x="201" y="1205"/>
                  </a:lnTo>
                  <a:lnTo>
                    <a:pt x="184" y="1128"/>
                  </a:lnTo>
                  <a:lnTo>
                    <a:pt x="223" y="1119"/>
                  </a:lnTo>
                  <a:lnTo>
                    <a:pt x="199" y="1056"/>
                  </a:lnTo>
                  <a:lnTo>
                    <a:pt x="252" y="983"/>
                  </a:lnTo>
                  <a:lnTo>
                    <a:pt x="212" y="958"/>
                  </a:lnTo>
                  <a:lnTo>
                    <a:pt x="150" y="985"/>
                  </a:lnTo>
                  <a:lnTo>
                    <a:pt x="38" y="901"/>
                  </a:lnTo>
                  <a:lnTo>
                    <a:pt x="42" y="890"/>
                  </a:lnTo>
                  <a:lnTo>
                    <a:pt x="42" y="830"/>
                  </a:lnTo>
                  <a:lnTo>
                    <a:pt x="0" y="81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19" name="Freeform 335">
              <a:extLst>
                <a:ext uri="{FF2B5EF4-FFF2-40B4-BE49-F238E27FC236}">
                  <a16:creationId xmlns:a16="http://schemas.microsoft.com/office/drawing/2014/main" id="{4DCBB432-8585-42B6-BEE0-68534CE5DFA2}"/>
                </a:ext>
              </a:extLst>
            </p:cNvPr>
            <p:cNvSpPr>
              <a:spLocks/>
            </p:cNvSpPr>
            <p:nvPr/>
          </p:nvSpPr>
          <p:spPr bwMode="auto">
            <a:xfrm>
              <a:off x="3257091" y="3560315"/>
              <a:ext cx="40433" cy="35006"/>
            </a:xfrm>
            <a:custGeom>
              <a:avLst/>
              <a:gdLst>
                <a:gd name="T0" fmla="*/ 0 w 84"/>
                <a:gd name="T1" fmla="*/ 1 h 80"/>
                <a:gd name="T2" fmla="*/ 1 w 84"/>
                <a:gd name="T3" fmla="*/ 0 h 80"/>
                <a:gd name="T4" fmla="*/ 2 w 84"/>
                <a:gd name="T5" fmla="*/ 0 h 80"/>
                <a:gd name="T6" fmla="*/ 1 w 84"/>
                <a:gd name="T7" fmla="*/ 2 h 80"/>
                <a:gd name="T8" fmla="*/ 0 w 84"/>
                <a:gd name="T9" fmla="*/ 1 h 80"/>
                <a:gd name="T10" fmla="*/ 0 60000 65536"/>
                <a:gd name="T11" fmla="*/ 0 60000 65536"/>
                <a:gd name="T12" fmla="*/ 0 60000 65536"/>
                <a:gd name="T13" fmla="*/ 0 60000 65536"/>
                <a:gd name="T14" fmla="*/ 0 60000 65536"/>
                <a:gd name="T15" fmla="*/ 0 w 84"/>
                <a:gd name="T16" fmla="*/ 0 h 80"/>
                <a:gd name="T17" fmla="*/ 84 w 84"/>
                <a:gd name="T18" fmla="*/ 80 h 80"/>
              </a:gdLst>
              <a:ahLst/>
              <a:cxnLst>
                <a:cxn ang="T10">
                  <a:pos x="T0" y="T1"/>
                </a:cxn>
                <a:cxn ang="T11">
                  <a:pos x="T2" y="T3"/>
                </a:cxn>
                <a:cxn ang="T12">
                  <a:pos x="T4" y="T5"/>
                </a:cxn>
                <a:cxn ang="T13">
                  <a:pos x="T6" y="T7"/>
                </a:cxn>
                <a:cxn ang="T14">
                  <a:pos x="T8" y="T9"/>
                </a:cxn>
              </a:cxnLst>
              <a:rect l="T15" t="T16" r="T17" b="T18"/>
              <a:pathLst>
                <a:path w="84" h="80">
                  <a:moveTo>
                    <a:pt x="0" y="65"/>
                  </a:moveTo>
                  <a:lnTo>
                    <a:pt x="27" y="0"/>
                  </a:lnTo>
                  <a:lnTo>
                    <a:pt x="84" y="15"/>
                  </a:lnTo>
                  <a:lnTo>
                    <a:pt x="38" y="80"/>
                  </a:lnTo>
                  <a:lnTo>
                    <a:pt x="0" y="6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20" name="Freeform 336">
              <a:extLst>
                <a:ext uri="{FF2B5EF4-FFF2-40B4-BE49-F238E27FC236}">
                  <a16:creationId xmlns:a16="http://schemas.microsoft.com/office/drawing/2014/main" id="{D75F6062-1B91-4043-AC1F-28F8BC1A0E63}"/>
                </a:ext>
              </a:extLst>
            </p:cNvPr>
            <p:cNvSpPr>
              <a:spLocks/>
            </p:cNvSpPr>
            <p:nvPr/>
          </p:nvSpPr>
          <p:spPr bwMode="auto">
            <a:xfrm>
              <a:off x="3464312" y="3453706"/>
              <a:ext cx="32010" cy="65238"/>
            </a:xfrm>
            <a:custGeom>
              <a:avLst/>
              <a:gdLst>
                <a:gd name="T0" fmla="*/ 0 w 67"/>
                <a:gd name="T1" fmla="*/ 1 h 144"/>
                <a:gd name="T2" fmla="*/ 1 w 67"/>
                <a:gd name="T3" fmla="*/ 3 h 144"/>
                <a:gd name="T4" fmla="*/ 1 w 67"/>
                <a:gd name="T5" fmla="*/ 0 h 144"/>
                <a:gd name="T6" fmla="*/ 1 w 67"/>
                <a:gd name="T7" fmla="*/ 0 h 144"/>
                <a:gd name="T8" fmla="*/ 0 w 67"/>
                <a:gd name="T9" fmla="*/ 1 h 144"/>
                <a:gd name="T10" fmla="*/ 0 60000 65536"/>
                <a:gd name="T11" fmla="*/ 0 60000 65536"/>
                <a:gd name="T12" fmla="*/ 0 60000 65536"/>
                <a:gd name="T13" fmla="*/ 0 60000 65536"/>
                <a:gd name="T14" fmla="*/ 0 60000 65536"/>
                <a:gd name="T15" fmla="*/ 0 w 67"/>
                <a:gd name="T16" fmla="*/ 0 h 144"/>
                <a:gd name="T17" fmla="*/ 67 w 67"/>
                <a:gd name="T18" fmla="*/ 144 h 144"/>
              </a:gdLst>
              <a:ahLst/>
              <a:cxnLst>
                <a:cxn ang="T10">
                  <a:pos x="T0" y="T1"/>
                </a:cxn>
                <a:cxn ang="T11">
                  <a:pos x="T2" y="T3"/>
                </a:cxn>
                <a:cxn ang="T12">
                  <a:pos x="T4" y="T5"/>
                </a:cxn>
                <a:cxn ang="T13">
                  <a:pos x="T6" y="T7"/>
                </a:cxn>
                <a:cxn ang="T14">
                  <a:pos x="T8" y="T9"/>
                </a:cxn>
              </a:cxnLst>
              <a:rect l="T15" t="T16" r="T17" b="T18"/>
              <a:pathLst>
                <a:path w="67" h="144">
                  <a:moveTo>
                    <a:pt x="0" y="60"/>
                  </a:moveTo>
                  <a:lnTo>
                    <a:pt x="28" y="144"/>
                  </a:lnTo>
                  <a:lnTo>
                    <a:pt x="67" y="0"/>
                  </a:lnTo>
                  <a:lnTo>
                    <a:pt x="33" y="2"/>
                  </a:lnTo>
                  <a:lnTo>
                    <a:pt x="0" y="6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21" name="Freeform 337">
              <a:extLst>
                <a:ext uri="{FF2B5EF4-FFF2-40B4-BE49-F238E27FC236}">
                  <a16:creationId xmlns:a16="http://schemas.microsoft.com/office/drawing/2014/main" id="{34C4DAD5-B7FB-4DE7-AABE-5A685C845E70}"/>
                </a:ext>
              </a:extLst>
            </p:cNvPr>
            <p:cNvSpPr>
              <a:spLocks/>
            </p:cNvSpPr>
            <p:nvPr/>
          </p:nvSpPr>
          <p:spPr bwMode="auto">
            <a:xfrm>
              <a:off x="1478023" y="2844285"/>
              <a:ext cx="195428" cy="85924"/>
            </a:xfrm>
            <a:custGeom>
              <a:avLst/>
              <a:gdLst>
                <a:gd name="T0" fmla="*/ 0 w 403"/>
                <a:gd name="T1" fmla="*/ 1 h 190"/>
                <a:gd name="T2" fmla="*/ 2 w 403"/>
                <a:gd name="T3" fmla="*/ 3 h 190"/>
                <a:gd name="T4" fmla="*/ 4 w 403"/>
                <a:gd name="T5" fmla="*/ 3 h 190"/>
                <a:gd name="T6" fmla="*/ 5 w 403"/>
                <a:gd name="T7" fmla="*/ 4 h 190"/>
                <a:gd name="T8" fmla="*/ 6 w 403"/>
                <a:gd name="T9" fmla="*/ 4 h 190"/>
                <a:gd name="T10" fmla="*/ 8 w 403"/>
                <a:gd name="T11" fmla="*/ 3 h 190"/>
                <a:gd name="T12" fmla="*/ 9 w 403"/>
                <a:gd name="T13" fmla="*/ 4 h 190"/>
                <a:gd name="T14" fmla="*/ 9 w 403"/>
                <a:gd name="T15" fmla="*/ 3 h 190"/>
                <a:gd name="T16" fmla="*/ 7 w 403"/>
                <a:gd name="T17" fmla="*/ 3 h 190"/>
                <a:gd name="T18" fmla="*/ 3 w 403"/>
                <a:gd name="T19" fmla="*/ 0 h 190"/>
                <a:gd name="T20" fmla="*/ 2 w 403"/>
                <a:gd name="T21" fmla="*/ 0 h 190"/>
                <a:gd name="T22" fmla="*/ 0 w 403"/>
                <a:gd name="T23" fmla="*/ 1 h 1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3"/>
                <a:gd name="T37" fmla="*/ 0 h 190"/>
                <a:gd name="T38" fmla="*/ 403 w 403"/>
                <a:gd name="T39" fmla="*/ 190 h 1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3" h="190">
                  <a:moveTo>
                    <a:pt x="0" y="47"/>
                  </a:moveTo>
                  <a:lnTo>
                    <a:pt x="72" y="135"/>
                  </a:lnTo>
                  <a:lnTo>
                    <a:pt x="184" y="134"/>
                  </a:lnTo>
                  <a:lnTo>
                    <a:pt x="201" y="171"/>
                  </a:lnTo>
                  <a:lnTo>
                    <a:pt x="251" y="190"/>
                  </a:lnTo>
                  <a:lnTo>
                    <a:pt x="340" y="146"/>
                  </a:lnTo>
                  <a:lnTo>
                    <a:pt x="392" y="155"/>
                  </a:lnTo>
                  <a:lnTo>
                    <a:pt x="403" y="117"/>
                  </a:lnTo>
                  <a:lnTo>
                    <a:pt x="306" y="106"/>
                  </a:lnTo>
                  <a:lnTo>
                    <a:pt x="110" y="17"/>
                  </a:lnTo>
                  <a:lnTo>
                    <a:pt x="87" y="0"/>
                  </a:lnTo>
                  <a:lnTo>
                    <a:pt x="0" y="4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22" name="Freeform 338">
              <a:extLst>
                <a:ext uri="{FF2B5EF4-FFF2-40B4-BE49-F238E27FC236}">
                  <a16:creationId xmlns:a16="http://schemas.microsoft.com/office/drawing/2014/main" id="{7C5957CF-1382-405E-AF24-2D234E545E75}"/>
                </a:ext>
              </a:extLst>
            </p:cNvPr>
            <p:cNvSpPr>
              <a:spLocks/>
            </p:cNvSpPr>
            <p:nvPr/>
          </p:nvSpPr>
          <p:spPr bwMode="auto">
            <a:xfrm>
              <a:off x="1410634" y="2662891"/>
              <a:ext cx="48857" cy="79559"/>
            </a:xfrm>
            <a:custGeom>
              <a:avLst/>
              <a:gdLst>
                <a:gd name="T0" fmla="*/ 0 w 100"/>
                <a:gd name="T1" fmla="*/ 3 h 175"/>
                <a:gd name="T2" fmla="*/ 0 w 100"/>
                <a:gd name="T3" fmla="*/ 1 h 175"/>
                <a:gd name="T4" fmla="*/ 2 w 100"/>
                <a:gd name="T5" fmla="*/ 0 h 175"/>
                <a:gd name="T6" fmla="*/ 2 w 100"/>
                <a:gd name="T7" fmla="*/ 2 h 175"/>
                <a:gd name="T8" fmla="*/ 2 w 100"/>
                <a:gd name="T9" fmla="*/ 2 h 175"/>
                <a:gd name="T10" fmla="*/ 1 w 100"/>
                <a:gd name="T11" fmla="*/ 3 h 175"/>
                <a:gd name="T12" fmla="*/ 1 w 100"/>
                <a:gd name="T13" fmla="*/ 4 h 175"/>
                <a:gd name="T14" fmla="*/ 0 w 100"/>
                <a:gd name="T15" fmla="*/ 4 h 175"/>
                <a:gd name="T16" fmla="*/ 0 w 100"/>
                <a:gd name="T17" fmla="*/ 3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0"/>
                <a:gd name="T28" fmla="*/ 0 h 175"/>
                <a:gd name="T29" fmla="*/ 100 w 100"/>
                <a:gd name="T30" fmla="*/ 175 h 1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0" h="175">
                  <a:moveTo>
                    <a:pt x="0" y="133"/>
                  </a:moveTo>
                  <a:lnTo>
                    <a:pt x="6" y="47"/>
                  </a:lnTo>
                  <a:lnTo>
                    <a:pt x="87" y="0"/>
                  </a:lnTo>
                  <a:lnTo>
                    <a:pt x="72" y="69"/>
                  </a:lnTo>
                  <a:lnTo>
                    <a:pt x="100" y="89"/>
                  </a:lnTo>
                  <a:lnTo>
                    <a:pt x="48" y="127"/>
                  </a:lnTo>
                  <a:lnTo>
                    <a:pt x="46" y="175"/>
                  </a:lnTo>
                  <a:lnTo>
                    <a:pt x="16" y="175"/>
                  </a:lnTo>
                  <a:lnTo>
                    <a:pt x="0" y="13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23" name="Freeform 339">
              <a:extLst>
                <a:ext uri="{FF2B5EF4-FFF2-40B4-BE49-F238E27FC236}">
                  <a16:creationId xmlns:a16="http://schemas.microsoft.com/office/drawing/2014/main" id="{3C3B7DA4-D4A6-4344-A7F9-00C0B3D1079E}"/>
                </a:ext>
              </a:extLst>
            </p:cNvPr>
            <p:cNvSpPr>
              <a:spLocks/>
            </p:cNvSpPr>
            <p:nvPr/>
          </p:nvSpPr>
          <p:spPr bwMode="auto">
            <a:xfrm>
              <a:off x="1442644" y="2723356"/>
              <a:ext cx="16847" cy="9547"/>
            </a:xfrm>
            <a:custGeom>
              <a:avLst/>
              <a:gdLst>
                <a:gd name="T0" fmla="*/ 0 w 36"/>
                <a:gd name="T1" fmla="*/ 1 h 22"/>
                <a:gd name="T2" fmla="*/ 1 w 36"/>
                <a:gd name="T3" fmla="*/ 0 h 22"/>
                <a:gd name="T4" fmla="*/ 1 w 36"/>
                <a:gd name="T5" fmla="*/ 0 h 22"/>
                <a:gd name="T6" fmla="*/ 0 w 36"/>
                <a:gd name="T7" fmla="*/ 1 h 22"/>
                <a:gd name="T8" fmla="*/ 0 60000 65536"/>
                <a:gd name="T9" fmla="*/ 0 60000 65536"/>
                <a:gd name="T10" fmla="*/ 0 60000 65536"/>
                <a:gd name="T11" fmla="*/ 0 60000 65536"/>
                <a:gd name="T12" fmla="*/ 0 w 36"/>
                <a:gd name="T13" fmla="*/ 0 h 22"/>
                <a:gd name="T14" fmla="*/ 36 w 36"/>
                <a:gd name="T15" fmla="*/ 22 h 22"/>
              </a:gdLst>
              <a:ahLst/>
              <a:cxnLst>
                <a:cxn ang="T8">
                  <a:pos x="T0" y="T1"/>
                </a:cxn>
                <a:cxn ang="T9">
                  <a:pos x="T2" y="T3"/>
                </a:cxn>
                <a:cxn ang="T10">
                  <a:pos x="T4" y="T5"/>
                </a:cxn>
                <a:cxn ang="T11">
                  <a:pos x="T6" y="T7"/>
                </a:cxn>
              </a:cxnLst>
              <a:rect l="T12" t="T13" r="T14" b="T15"/>
              <a:pathLst>
                <a:path w="36" h="22">
                  <a:moveTo>
                    <a:pt x="0" y="22"/>
                  </a:moveTo>
                  <a:lnTo>
                    <a:pt x="30" y="0"/>
                  </a:lnTo>
                  <a:lnTo>
                    <a:pt x="36" y="14"/>
                  </a:lnTo>
                  <a:lnTo>
                    <a:pt x="0" y="2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24" name="Freeform 340">
              <a:extLst>
                <a:ext uri="{FF2B5EF4-FFF2-40B4-BE49-F238E27FC236}">
                  <a16:creationId xmlns:a16="http://schemas.microsoft.com/office/drawing/2014/main" id="{3DB7376F-6ACD-46C5-A521-8625AE14BF8A}"/>
                </a:ext>
              </a:extLst>
            </p:cNvPr>
            <p:cNvSpPr>
              <a:spLocks/>
            </p:cNvSpPr>
            <p:nvPr/>
          </p:nvSpPr>
          <p:spPr bwMode="auto">
            <a:xfrm>
              <a:off x="1466230" y="2705853"/>
              <a:ext cx="28640" cy="33415"/>
            </a:xfrm>
            <a:custGeom>
              <a:avLst/>
              <a:gdLst>
                <a:gd name="T0" fmla="*/ 0 w 61"/>
                <a:gd name="T1" fmla="*/ 1 h 74"/>
                <a:gd name="T2" fmla="*/ 1 w 61"/>
                <a:gd name="T3" fmla="*/ 2 h 74"/>
                <a:gd name="T4" fmla="*/ 1 w 61"/>
                <a:gd name="T5" fmla="*/ 1 h 74"/>
                <a:gd name="T6" fmla="*/ 1 w 61"/>
                <a:gd name="T7" fmla="*/ 0 h 74"/>
                <a:gd name="T8" fmla="*/ 0 w 61"/>
                <a:gd name="T9" fmla="*/ 1 h 74"/>
                <a:gd name="T10" fmla="*/ 0 60000 65536"/>
                <a:gd name="T11" fmla="*/ 0 60000 65536"/>
                <a:gd name="T12" fmla="*/ 0 60000 65536"/>
                <a:gd name="T13" fmla="*/ 0 60000 65536"/>
                <a:gd name="T14" fmla="*/ 0 60000 65536"/>
                <a:gd name="T15" fmla="*/ 0 w 61"/>
                <a:gd name="T16" fmla="*/ 0 h 74"/>
                <a:gd name="T17" fmla="*/ 61 w 61"/>
                <a:gd name="T18" fmla="*/ 74 h 74"/>
              </a:gdLst>
              <a:ahLst/>
              <a:cxnLst>
                <a:cxn ang="T10">
                  <a:pos x="T0" y="T1"/>
                </a:cxn>
                <a:cxn ang="T11">
                  <a:pos x="T2" y="T3"/>
                </a:cxn>
                <a:cxn ang="T12">
                  <a:pos x="T4" y="T5"/>
                </a:cxn>
                <a:cxn ang="T13">
                  <a:pos x="T6" y="T7"/>
                </a:cxn>
                <a:cxn ang="T14">
                  <a:pos x="T8" y="T9"/>
                </a:cxn>
              </a:cxnLst>
              <a:rect l="T15" t="T16" r="T17" b="T18"/>
              <a:pathLst>
                <a:path w="61" h="74">
                  <a:moveTo>
                    <a:pt x="0" y="39"/>
                  </a:moveTo>
                  <a:lnTo>
                    <a:pt x="48" y="74"/>
                  </a:lnTo>
                  <a:lnTo>
                    <a:pt x="61" y="38"/>
                  </a:lnTo>
                  <a:lnTo>
                    <a:pt x="52" y="0"/>
                  </a:lnTo>
                  <a:lnTo>
                    <a:pt x="0" y="3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25" name="Freeform 341">
              <a:extLst>
                <a:ext uri="{FF2B5EF4-FFF2-40B4-BE49-F238E27FC236}">
                  <a16:creationId xmlns:a16="http://schemas.microsoft.com/office/drawing/2014/main" id="{CE041786-DA7D-4A36-BFFB-FB717C4E73A5}"/>
                </a:ext>
              </a:extLst>
            </p:cNvPr>
            <p:cNvSpPr>
              <a:spLocks/>
            </p:cNvSpPr>
            <p:nvPr/>
          </p:nvSpPr>
          <p:spPr bwMode="auto">
            <a:xfrm>
              <a:off x="1638071" y="2269870"/>
              <a:ext cx="200482" cy="329374"/>
            </a:xfrm>
            <a:custGeom>
              <a:avLst/>
              <a:gdLst>
                <a:gd name="T0" fmla="*/ 0 w 416"/>
                <a:gd name="T1" fmla="*/ 2 h 726"/>
                <a:gd name="T2" fmla="*/ 1 w 416"/>
                <a:gd name="T3" fmla="*/ 1 h 726"/>
                <a:gd name="T4" fmla="*/ 2 w 416"/>
                <a:gd name="T5" fmla="*/ 2 h 726"/>
                <a:gd name="T6" fmla="*/ 3 w 416"/>
                <a:gd name="T7" fmla="*/ 3 h 726"/>
                <a:gd name="T8" fmla="*/ 5 w 416"/>
                <a:gd name="T9" fmla="*/ 2 h 726"/>
                <a:gd name="T10" fmla="*/ 5 w 416"/>
                <a:gd name="T11" fmla="*/ 0 h 726"/>
                <a:gd name="T12" fmla="*/ 7 w 416"/>
                <a:gd name="T13" fmla="*/ 0 h 726"/>
                <a:gd name="T14" fmla="*/ 8 w 416"/>
                <a:gd name="T15" fmla="*/ 1 h 726"/>
                <a:gd name="T16" fmla="*/ 7 w 416"/>
                <a:gd name="T17" fmla="*/ 2 h 726"/>
                <a:gd name="T18" fmla="*/ 7 w 416"/>
                <a:gd name="T19" fmla="*/ 3 h 726"/>
                <a:gd name="T20" fmla="*/ 9 w 416"/>
                <a:gd name="T21" fmla="*/ 4 h 726"/>
                <a:gd name="T22" fmla="*/ 8 w 416"/>
                <a:gd name="T23" fmla="*/ 5 h 726"/>
                <a:gd name="T24" fmla="*/ 9 w 416"/>
                <a:gd name="T25" fmla="*/ 7 h 726"/>
                <a:gd name="T26" fmla="*/ 8 w 416"/>
                <a:gd name="T27" fmla="*/ 9 h 726"/>
                <a:gd name="T28" fmla="*/ 10 w 416"/>
                <a:gd name="T29" fmla="*/ 13 h 726"/>
                <a:gd name="T30" fmla="*/ 6 w 416"/>
                <a:gd name="T31" fmla="*/ 16 h 726"/>
                <a:gd name="T32" fmla="*/ 2 w 416"/>
                <a:gd name="T33" fmla="*/ 17 h 726"/>
                <a:gd name="T34" fmla="*/ 2 w 416"/>
                <a:gd name="T35" fmla="*/ 16 h 726"/>
                <a:gd name="T36" fmla="*/ 1 w 416"/>
                <a:gd name="T37" fmla="*/ 16 h 726"/>
                <a:gd name="T38" fmla="*/ 1 w 416"/>
                <a:gd name="T39" fmla="*/ 12 h 726"/>
                <a:gd name="T40" fmla="*/ 4 w 416"/>
                <a:gd name="T41" fmla="*/ 9 h 726"/>
                <a:gd name="T42" fmla="*/ 3 w 416"/>
                <a:gd name="T43" fmla="*/ 7 h 726"/>
                <a:gd name="T44" fmla="*/ 3 w 416"/>
                <a:gd name="T45" fmla="*/ 4 h 726"/>
                <a:gd name="T46" fmla="*/ 0 w 416"/>
                <a:gd name="T47" fmla="*/ 2 h 72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16"/>
                <a:gd name="T73" fmla="*/ 0 h 726"/>
                <a:gd name="T74" fmla="*/ 416 w 416"/>
                <a:gd name="T75" fmla="*/ 726 h 72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16" h="726">
                  <a:moveTo>
                    <a:pt x="0" y="76"/>
                  </a:moveTo>
                  <a:lnTo>
                    <a:pt x="27" y="55"/>
                  </a:lnTo>
                  <a:lnTo>
                    <a:pt x="72" y="97"/>
                  </a:lnTo>
                  <a:lnTo>
                    <a:pt x="151" y="105"/>
                  </a:lnTo>
                  <a:lnTo>
                    <a:pt x="196" y="79"/>
                  </a:lnTo>
                  <a:lnTo>
                    <a:pt x="208" y="17"/>
                  </a:lnTo>
                  <a:lnTo>
                    <a:pt x="284" y="0"/>
                  </a:lnTo>
                  <a:lnTo>
                    <a:pt x="324" y="25"/>
                  </a:lnTo>
                  <a:lnTo>
                    <a:pt x="319" y="76"/>
                  </a:lnTo>
                  <a:lnTo>
                    <a:pt x="303" y="126"/>
                  </a:lnTo>
                  <a:lnTo>
                    <a:pt x="362" y="190"/>
                  </a:lnTo>
                  <a:lnTo>
                    <a:pt x="325" y="236"/>
                  </a:lnTo>
                  <a:lnTo>
                    <a:pt x="365" y="316"/>
                  </a:lnTo>
                  <a:lnTo>
                    <a:pt x="353" y="387"/>
                  </a:lnTo>
                  <a:lnTo>
                    <a:pt x="416" y="537"/>
                  </a:lnTo>
                  <a:lnTo>
                    <a:pt x="269" y="680"/>
                  </a:lnTo>
                  <a:lnTo>
                    <a:pt x="94" y="726"/>
                  </a:lnTo>
                  <a:lnTo>
                    <a:pt x="83" y="697"/>
                  </a:lnTo>
                  <a:lnTo>
                    <a:pt x="27" y="674"/>
                  </a:lnTo>
                  <a:lnTo>
                    <a:pt x="20" y="533"/>
                  </a:lnTo>
                  <a:lnTo>
                    <a:pt x="189" y="381"/>
                  </a:lnTo>
                  <a:lnTo>
                    <a:pt x="134" y="306"/>
                  </a:lnTo>
                  <a:lnTo>
                    <a:pt x="112" y="155"/>
                  </a:lnTo>
                  <a:lnTo>
                    <a:pt x="0" y="7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26" name="Freeform 342">
              <a:extLst>
                <a:ext uri="{FF2B5EF4-FFF2-40B4-BE49-F238E27FC236}">
                  <a16:creationId xmlns:a16="http://schemas.microsoft.com/office/drawing/2014/main" id="{637260A8-FC15-4935-BD59-699689458F3E}"/>
                </a:ext>
              </a:extLst>
            </p:cNvPr>
            <p:cNvSpPr>
              <a:spLocks/>
            </p:cNvSpPr>
            <p:nvPr/>
          </p:nvSpPr>
          <p:spPr bwMode="auto">
            <a:xfrm>
              <a:off x="1179827" y="2844285"/>
              <a:ext cx="230807" cy="219583"/>
            </a:xfrm>
            <a:custGeom>
              <a:avLst/>
              <a:gdLst>
                <a:gd name="T0" fmla="*/ 0 w 482"/>
                <a:gd name="T1" fmla="*/ 3 h 484"/>
                <a:gd name="T2" fmla="*/ 0 w 482"/>
                <a:gd name="T3" fmla="*/ 4 h 484"/>
                <a:gd name="T4" fmla="*/ 3 w 482"/>
                <a:gd name="T5" fmla="*/ 5 h 484"/>
                <a:gd name="T6" fmla="*/ 2 w 482"/>
                <a:gd name="T7" fmla="*/ 6 h 484"/>
                <a:gd name="T8" fmla="*/ 3 w 482"/>
                <a:gd name="T9" fmla="*/ 6 h 484"/>
                <a:gd name="T10" fmla="*/ 3 w 482"/>
                <a:gd name="T11" fmla="*/ 8 h 484"/>
                <a:gd name="T12" fmla="*/ 3 w 482"/>
                <a:gd name="T13" fmla="*/ 10 h 484"/>
                <a:gd name="T14" fmla="*/ 5 w 482"/>
                <a:gd name="T15" fmla="*/ 11 h 484"/>
                <a:gd name="T16" fmla="*/ 5 w 482"/>
                <a:gd name="T17" fmla="*/ 11 h 484"/>
                <a:gd name="T18" fmla="*/ 7 w 482"/>
                <a:gd name="T19" fmla="*/ 11 h 484"/>
                <a:gd name="T20" fmla="*/ 7 w 482"/>
                <a:gd name="T21" fmla="*/ 10 h 484"/>
                <a:gd name="T22" fmla="*/ 8 w 482"/>
                <a:gd name="T23" fmla="*/ 10 h 484"/>
                <a:gd name="T24" fmla="*/ 9 w 482"/>
                <a:gd name="T25" fmla="*/ 10 h 484"/>
                <a:gd name="T26" fmla="*/ 11 w 482"/>
                <a:gd name="T27" fmla="*/ 9 h 484"/>
                <a:gd name="T28" fmla="*/ 10 w 482"/>
                <a:gd name="T29" fmla="*/ 8 h 484"/>
                <a:gd name="T30" fmla="*/ 10 w 482"/>
                <a:gd name="T31" fmla="*/ 7 h 484"/>
                <a:gd name="T32" fmla="*/ 9 w 482"/>
                <a:gd name="T33" fmla="*/ 6 h 484"/>
                <a:gd name="T34" fmla="*/ 11 w 482"/>
                <a:gd name="T35" fmla="*/ 5 h 484"/>
                <a:gd name="T36" fmla="*/ 11 w 482"/>
                <a:gd name="T37" fmla="*/ 3 h 484"/>
                <a:gd name="T38" fmla="*/ 9 w 482"/>
                <a:gd name="T39" fmla="*/ 2 h 484"/>
                <a:gd name="T40" fmla="*/ 9 w 482"/>
                <a:gd name="T41" fmla="*/ 2 h 484"/>
                <a:gd name="T42" fmla="*/ 7 w 482"/>
                <a:gd name="T43" fmla="*/ 0 h 484"/>
                <a:gd name="T44" fmla="*/ 6 w 482"/>
                <a:gd name="T45" fmla="*/ 0 h 484"/>
                <a:gd name="T46" fmla="*/ 5 w 482"/>
                <a:gd name="T47" fmla="*/ 2 h 484"/>
                <a:gd name="T48" fmla="*/ 3 w 482"/>
                <a:gd name="T49" fmla="*/ 2 h 484"/>
                <a:gd name="T50" fmla="*/ 3 w 482"/>
                <a:gd name="T51" fmla="*/ 3 h 484"/>
                <a:gd name="T52" fmla="*/ 0 w 482"/>
                <a:gd name="T53" fmla="*/ 3 h 48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2"/>
                <a:gd name="T82" fmla="*/ 0 h 484"/>
                <a:gd name="T83" fmla="*/ 482 w 482"/>
                <a:gd name="T84" fmla="*/ 484 h 48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2" h="484">
                  <a:moveTo>
                    <a:pt x="0" y="147"/>
                  </a:moveTo>
                  <a:lnTo>
                    <a:pt x="15" y="189"/>
                  </a:lnTo>
                  <a:lnTo>
                    <a:pt x="115" y="219"/>
                  </a:lnTo>
                  <a:lnTo>
                    <a:pt x="96" y="242"/>
                  </a:lnTo>
                  <a:lnTo>
                    <a:pt x="135" y="275"/>
                  </a:lnTo>
                  <a:lnTo>
                    <a:pt x="150" y="327"/>
                  </a:lnTo>
                  <a:lnTo>
                    <a:pt x="107" y="430"/>
                  </a:lnTo>
                  <a:lnTo>
                    <a:pt x="228" y="472"/>
                  </a:lnTo>
                  <a:lnTo>
                    <a:pt x="240" y="477"/>
                  </a:lnTo>
                  <a:lnTo>
                    <a:pt x="297" y="484"/>
                  </a:lnTo>
                  <a:lnTo>
                    <a:pt x="297" y="444"/>
                  </a:lnTo>
                  <a:lnTo>
                    <a:pt x="330" y="421"/>
                  </a:lnTo>
                  <a:lnTo>
                    <a:pt x="408" y="448"/>
                  </a:lnTo>
                  <a:lnTo>
                    <a:pt x="456" y="407"/>
                  </a:lnTo>
                  <a:lnTo>
                    <a:pt x="430" y="348"/>
                  </a:lnTo>
                  <a:lnTo>
                    <a:pt x="441" y="293"/>
                  </a:lnTo>
                  <a:lnTo>
                    <a:pt x="402" y="261"/>
                  </a:lnTo>
                  <a:lnTo>
                    <a:pt x="456" y="195"/>
                  </a:lnTo>
                  <a:lnTo>
                    <a:pt x="482" y="123"/>
                  </a:lnTo>
                  <a:lnTo>
                    <a:pt x="410" y="92"/>
                  </a:lnTo>
                  <a:lnTo>
                    <a:pt x="392" y="84"/>
                  </a:lnTo>
                  <a:lnTo>
                    <a:pt x="280" y="0"/>
                  </a:lnTo>
                  <a:lnTo>
                    <a:pt x="244" y="15"/>
                  </a:lnTo>
                  <a:lnTo>
                    <a:pt x="197" y="96"/>
                  </a:lnTo>
                  <a:lnTo>
                    <a:pt x="104" y="81"/>
                  </a:lnTo>
                  <a:lnTo>
                    <a:pt x="122" y="143"/>
                  </a:lnTo>
                  <a:lnTo>
                    <a:pt x="0" y="14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27" name="Freeform 343">
              <a:extLst>
                <a:ext uri="{FF2B5EF4-FFF2-40B4-BE49-F238E27FC236}">
                  <a16:creationId xmlns:a16="http://schemas.microsoft.com/office/drawing/2014/main" id="{F93025AA-86A6-4325-A655-20C6D8212F0C}"/>
                </a:ext>
              </a:extLst>
            </p:cNvPr>
            <p:cNvSpPr>
              <a:spLocks/>
            </p:cNvSpPr>
            <p:nvPr/>
          </p:nvSpPr>
          <p:spPr bwMode="auto">
            <a:xfrm>
              <a:off x="1419057" y="3047956"/>
              <a:ext cx="15163" cy="39779"/>
            </a:xfrm>
            <a:custGeom>
              <a:avLst/>
              <a:gdLst>
                <a:gd name="T0" fmla="*/ 0 w 31"/>
                <a:gd name="T1" fmla="*/ 1 h 89"/>
                <a:gd name="T2" fmla="*/ 1 w 31"/>
                <a:gd name="T3" fmla="*/ 2 h 89"/>
                <a:gd name="T4" fmla="*/ 1 w 31"/>
                <a:gd name="T5" fmla="*/ 0 h 89"/>
                <a:gd name="T6" fmla="*/ 0 w 31"/>
                <a:gd name="T7" fmla="*/ 1 h 89"/>
                <a:gd name="T8" fmla="*/ 0 60000 65536"/>
                <a:gd name="T9" fmla="*/ 0 60000 65536"/>
                <a:gd name="T10" fmla="*/ 0 60000 65536"/>
                <a:gd name="T11" fmla="*/ 0 60000 65536"/>
                <a:gd name="T12" fmla="*/ 0 w 31"/>
                <a:gd name="T13" fmla="*/ 0 h 89"/>
                <a:gd name="T14" fmla="*/ 31 w 31"/>
                <a:gd name="T15" fmla="*/ 89 h 89"/>
              </a:gdLst>
              <a:ahLst/>
              <a:cxnLst>
                <a:cxn ang="T8">
                  <a:pos x="T0" y="T1"/>
                </a:cxn>
                <a:cxn ang="T9">
                  <a:pos x="T2" y="T3"/>
                </a:cxn>
                <a:cxn ang="T10">
                  <a:pos x="T4" y="T5"/>
                </a:cxn>
                <a:cxn ang="T11">
                  <a:pos x="T6" y="T7"/>
                </a:cxn>
              </a:cxnLst>
              <a:rect l="T12" t="T13" r="T14" b="T15"/>
              <a:pathLst>
                <a:path w="31" h="89">
                  <a:moveTo>
                    <a:pt x="0" y="46"/>
                  </a:moveTo>
                  <a:lnTo>
                    <a:pt x="28" y="89"/>
                  </a:lnTo>
                  <a:lnTo>
                    <a:pt x="31" y="0"/>
                  </a:lnTo>
                  <a:lnTo>
                    <a:pt x="0" y="4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28" name="Freeform 344">
              <a:extLst>
                <a:ext uri="{FF2B5EF4-FFF2-40B4-BE49-F238E27FC236}">
                  <a16:creationId xmlns:a16="http://schemas.microsoft.com/office/drawing/2014/main" id="{BCD9FAA3-B8E8-4091-BD43-4B7D6B05D278}"/>
                </a:ext>
              </a:extLst>
            </p:cNvPr>
            <p:cNvSpPr>
              <a:spLocks/>
            </p:cNvSpPr>
            <p:nvPr/>
          </p:nvSpPr>
          <p:spPr bwMode="auto">
            <a:xfrm>
              <a:off x="1370200" y="2742450"/>
              <a:ext cx="161733" cy="194124"/>
            </a:xfrm>
            <a:custGeom>
              <a:avLst/>
              <a:gdLst>
                <a:gd name="T0" fmla="*/ 0 w 335"/>
                <a:gd name="T1" fmla="*/ 4 h 429"/>
                <a:gd name="T2" fmla="*/ 0 w 335"/>
                <a:gd name="T3" fmla="*/ 6 h 429"/>
                <a:gd name="T4" fmla="*/ 0 w 335"/>
                <a:gd name="T5" fmla="*/ 6 h 429"/>
                <a:gd name="T6" fmla="*/ 0 w 335"/>
                <a:gd name="T7" fmla="*/ 7 h 429"/>
                <a:gd name="T8" fmla="*/ 2 w 335"/>
                <a:gd name="T9" fmla="*/ 8 h 429"/>
                <a:gd name="T10" fmla="*/ 1 w 335"/>
                <a:gd name="T11" fmla="*/ 10 h 429"/>
                <a:gd name="T12" fmla="*/ 3 w 335"/>
                <a:gd name="T13" fmla="*/ 10 h 429"/>
                <a:gd name="T14" fmla="*/ 6 w 335"/>
                <a:gd name="T15" fmla="*/ 10 h 429"/>
                <a:gd name="T16" fmla="*/ 7 w 335"/>
                <a:gd name="T17" fmla="*/ 8 h 429"/>
                <a:gd name="T18" fmla="*/ 5 w 335"/>
                <a:gd name="T19" fmla="*/ 6 h 429"/>
                <a:gd name="T20" fmla="*/ 7 w 335"/>
                <a:gd name="T21" fmla="*/ 5 h 429"/>
                <a:gd name="T22" fmla="*/ 8 w 335"/>
                <a:gd name="T23" fmla="*/ 5 h 429"/>
                <a:gd name="T24" fmla="*/ 7 w 335"/>
                <a:gd name="T25" fmla="*/ 1 h 429"/>
                <a:gd name="T26" fmla="*/ 6 w 335"/>
                <a:gd name="T27" fmla="*/ 1 h 429"/>
                <a:gd name="T28" fmla="*/ 4 w 335"/>
                <a:gd name="T29" fmla="*/ 1 h 429"/>
                <a:gd name="T30" fmla="*/ 4 w 335"/>
                <a:gd name="T31" fmla="*/ 1 h 429"/>
                <a:gd name="T32" fmla="*/ 3 w 335"/>
                <a:gd name="T33" fmla="*/ 0 h 429"/>
                <a:gd name="T34" fmla="*/ 2 w 335"/>
                <a:gd name="T35" fmla="*/ 0 h 429"/>
                <a:gd name="T36" fmla="*/ 2 w 335"/>
                <a:gd name="T37" fmla="*/ 2 h 429"/>
                <a:gd name="T38" fmla="*/ 1 w 335"/>
                <a:gd name="T39" fmla="*/ 2 h 429"/>
                <a:gd name="T40" fmla="*/ 1 w 335"/>
                <a:gd name="T41" fmla="*/ 2 h 429"/>
                <a:gd name="T42" fmla="*/ 1 w 335"/>
                <a:gd name="T43" fmla="*/ 4 h 429"/>
                <a:gd name="T44" fmla="*/ 0 w 335"/>
                <a:gd name="T45" fmla="*/ 4 h 42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35"/>
                <a:gd name="T70" fmla="*/ 0 h 429"/>
                <a:gd name="T71" fmla="*/ 335 w 335"/>
                <a:gd name="T72" fmla="*/ 429 h 42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35" h="429">
                  <a:moveTo>
                    <a:pt x="0" y="178"/>
                  </a:moveTo>
                  <a:lnTo>
                    <a:pt x="2" y="247"/>
                  </a:lnTo>
                  <a:lnTo>
                    <a:pt x="5" y="279"/>
                  </a:lnTo>
                  <a:lnTo>
                    <a:pt x="10" y="317"/>
                  </a:lnTo>
                  <a:lnTo>
                    <a:pt x="82" y="348"/>
                  </a:lnTo>
                  <a:lnTo>
                    <a:pt x="56" y="420"/>
                  </a:lnTo>
                  <a:lnTo>
                    <a:pt x="130" y="429"/>
                  </a:lnTo>
                  <a:lnTo>
                    <a:pt x="262" y="428"/>
                  </a:lnTo>
                  <a:lnTo>
                    <a:pt x="297" y="359"/>
                  </a:lnTo>
                  <a:lnTo>
                    <a:pt x="225" y="271"/>
                  </a:lnTo>
                  <a:lnTo>
                    <a:pt x="309" y="224"/>
                  </a:lnTo>
                  <a:lnTo>
                    <a:pt x="335" y="237"/>
                  </a:lnTo>
                  <a:lnTo>
                    <a:pt x="309" y="65"/>
                  </a:lnTo>
                  <a:lnTo>
                    <a:pt x="250" y="23"/>
                  </a:lnTo>
                  <a:lnTo>
                    <a:pt x="180" y="53"/>
                  </a:lnTo>
                  <a:lnTo>
                    <a:pt x="189" y="33"/>
                  </a:lnTo>
                  <a:lnTo>
                    <a:pt x="130" y="0"/>
                  </a:lnTo>
                  <a:lnTo>
                    <a:pt x="100" y="0"/>
                  </a:lnTo>
                  <a:lnTo>
                    <a:pt x="99" y="95"/>
                  </a:lnTo>
                  <a:lnTo>
                    <a:pt x="67" y="69"/>
                  </a:lnTo>
                  <a:lnTo>
                    <a:pt x="45" y="99"/>
                  </a:lnTo>
                  <a:lnTo>
                    <a:pt x="41" y="156"/>
                  </a:lnTo>
                  <a:lnTo>
                    <a:pt x="0" y="17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29" name="Freeform 345">
              <a:extLst>
                <a:ext uri="{FF2B5EF4-FFF2-40B4-BE49-F238E27FC236}">
                  <a16:creationId xmlns:a16="http://schemas.microsoft.com/office/drawing/2014/main" id="{1BE2B343-A09D-46F2-9FAD-710C22C13591}"/>
                </a:ext>
              </a:extLst>
            </p:cNvPr>
            <p:cNvSpPr>
              <a:spLocks/>
            </p:cNvSpPr>
            <p:nvPr/>
          </p:nvSpPr>
          <p:spPr bwMode="auto">
            <a:xfrm>
              <a:off x="1631333" y="3078188"/>
              <a:ext cx="114561" cy="125703"/>
            </a:xfrm>
            <a:custGeom>
              <a:avLst/>
              <a:gdLst>
                <a:gd name="T0" fmla="*/ 0 w 241"/>
                <a:gd name="T1" fmla="*/ 3 h 276"/>
                <a:gd name="T2" fmla="*/ 1 w 241"/>
                <a:gd name="T3" fmla="*/ 1 h 276"/>
                <a:gd name="T4" fmla="*/ 3 w 241"/>
                <a:gd name="T5" fmla="*/ 1 h 276"/>
                <a:gd name="T6" fmla="*/ 5 w 241"/>
                <a:gd name="T7" fmla="*/ 1 h 276"/>
                <a:gd name="T8" fmla="*/ 5 w 241"/>
                <a:gd name="T9" fmla="*/ 0 h 276"/>
                <a:gd name="T10" fmla="*/ 5 w 241"/>
                <a:gd name="T11" fmla="*/ 1 h 276"/>
                <a:gd name="T12" fmla="*/ 4 w 241"/>
                <a:gd name="T13" fmla="*/ 1 h 276"/>
                <a:gd name="T14" fmla="*/ 3 w 241"/>
                <a:gd name="T15" fmla="*/ 2 h 276"/>
                <a:gd name="T16" fmla="*/ 2 w 241"/>
                <a:gd name="T17" fmla="*/ 1 h 276"/>
                <a:gd name="T18" fmla="*/ 3 w 241"/>
                <a:gd name="T19" fmla="*/ 3 h 276"/>
                <a:gd name="T20" fmla="*/ 2 w 241"/>
                <a:gd name="T21" fmla="*/ 4 h 276"/>
                <a:gd name="T22" fmla="*/ 3 w 241"/>
                <a:gd name="T23" fmla="*/ 4 h 276"/>
                <a:gd name="T24" fmla="*/ 3 w 241"/>
                <a:gd name="T25" fmla="*/ 5 h 276"/>
                <a:gd name="T26" fmla="*/ 2 w 241"/>
                <a:gd name="T27" fmla="*/ 5 h 276"/>
                <a:gd name="T28" fmla="*/ 3 w 241"/>
                <a:gd name="T29" fmla="*/ 7 h 276"/>
                <a:gd name="T30" fmla="*/ 1 w 241"/>
                <a:gd name="T31" fmla="*/ 6 h 276"/>
                <a:gd name="T32" fmla="*/ 1 w 241"/>
                <a:gd name="T33" fmla="*/ 5 h 276"/>
                <a:gd name="T34" fmla="*/ 3 w 241"/>
                <a:gd name="T35" fmla="*/ 4 h 276"/>
                <a:gd name="T36" fmla="*/ 1 w 241"/>
                <a:gd name="T37" fmla="*/ 4 h 276"/>
                <a:gd name="T38" fmla="*/ 0 w 241"/>
                <a:gd name="T39" fmla="*/ 3 h 27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41"/>
                <a:gd name="T61" fmla="*/ 0 h 276"/>
                <a:gd name="T62" fmla="*/ 241 w 241"/>
                <a:gd name="T63" fmla="*/ 276 h 27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41" h="276">
                  <a:moveTo>
                    <a:pt x="0" y="110"/>
                  </a:moveTo>
                  <a:lnTo>
                    <a:pt x="36" y="47"/>
                  </a:lnTo>
                  <a:lnTo>
                    <a:pt x="111" y="23"/>
                  </a:lnTo>
                  <a:lnTo>
                    <a:pt x="206" y="26"/>
                  </a:lnTo>
                  <a:lnTo>
                    <a:pt x="241" y="0"/>
                  </a:lnTo>
                  <a:lnTo>
                    <a:pt x="227" y="57"/>
                  </a:lnTo>
                  <a:lnTo>
                    <a:pt x="162" y="45"/>
                  </a:lnTo>
                  <a:lnTo>
                    <a:pt x="131" y="93"/>
                  </a:lnTo>
                  <a:lnTo>
                    <a:pt x="98" y="66"/>
                  </a:lnTo>
                  <a:lnTo>
                    <a:pt x="121" y="141"/>
                  </a:lnTo>
                  <a:lnTo>
                    <a:pt x="90" y="154"/>
                  </a:lnTo>
                  <a:lnTo>
                    <a:pt x="151" y="187"/>
                  </a:lnTo>
                  <a:lnTo>
                    <a:pt x="151" y="214"/>
                  </a:lnTo>
                  <a:lnTo>
                    <a:pt x="100" y="223"/>
                  </a:lnTo>
                  <a:lnTo>
                    <a:pt x="116" y="276"/>
                  </a:lnTo>
                  <a:lnTo>
                    <a:pt x="59" y="258"/>
                  </a:lnTo>
                  <a:lnTo>
                    <a:pt x="42" y="208"/>
                  </a:lnTo>
                  <a:lnTo>
                    <a:pt x="117" y="189"/>
                  </a:lnTo>
                  <a:lnTo>
                    <a:pt x="42" y="181"/>
                  </a:lnTo>
                  <a:lnTo>
                    <a:pt x="0" y="11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30" name="Freeform 346">
              <a:extLst>
                <a:ext uri="{FF2B5EF4-FFF2-40B4-BE49-F238E27FC236}">
                  <a16:creationId xmlns:a16="http://schemas.microsoft.com/office/drawing/2014/main" id="{074459B3-B03B-44E6-9A62-9DE61A2268B6}"/>
                </a:ext>
              </a:extLst>
            </p:cNvPr>
            <p:cNvSpPr>
              <a:spLocks/>
            </p:cNvSpPr>
            <p:nvPr/>
          </p:nvSpPr>
          <p:spPr bwMode="auto">
            <a:xfrm>
              <a:off x="1693667" y="3224577"/>
              <a:ext cx="52226" cy="7956"/>
            </a:xfrm>
            <a:custGeom>
              <a:avLst/>
              <a:gdLst>
                <a:gd name="T0" fmla="*/ 0 w 112"/>
                <a:gd name="T1" fmla="*/ 0 h 19"/>
                <a:gd name="T2" fmla="*/ 0 w 112"/>
                <a:gd name="T3" fmla="*/ 0 h 19"/>
                <a:gd name="T4" fmla="*/ 2 w 112"/>
                <a:gd name="T5" fmla="*/ 0 h 19"/>
                <a:gd name="T6" fmla="*/ 1 w 112"/>
                <a:gd name="T7" fmla="*/ 0 h 19"/>
                <a:gd name="T8" fmla="*/ 0 w 112"/>
                <a:gd name="T9" fmla="*/ 0 h 19"/>
                <a:gd name="T10" fmla="*/ 0 60000 65536"/>
                <a:gd name="T11" fmla="*/ 0 60000 65536"/>
                <a:gd name="T12" fmla="*/ 0 60000 65536"/>
                <a:gd name="T13" fmla="*/ 0 60000 65536"/>
                <a:gd name="T14" fmla="*/ 0 60000 65536"/>
                <a:gd name="T15" fmla="*/ 0 w 112"/>
                <a:gd name="T16" fmla="*/ 0 h 19"/>
                <a:gd name="T17" fmla="*/ 112 w 112"/>
                <a:gd name="T18" fmla="*/ 19 h 19"/>
              </a:gdLst>
              <a:ahLst/>
              <a:cxnLst>
                <a:cxn ang="T10">
                  <a:pos x="T0" y="T1"/>
                </a:cxn>
                <a:cxn ang="T11">
                  <a:pos x="T2" y="T3"/>
                </a:cxn>
                <a:cxn ang="T12">
                  <a:pos x="T4" y="T5"/>
                </a:cxn>
                <a:cxn ang="T13">
                  <a:pos x="T6" y="T7"/>
                </a:cxn>
                <a:cxn ang="T14">
                  <a:pos x="T8" y="T9"/>
                </a:cxn>
              </a:cxnLst>
              <a:rect l="T15" t="T16" r="T17" b="T18"/>
              <a:pathLst>
                <a:path w="112" h="19">
                  <a:moveTo>
                    <a:pt x="0" y="19"/>
                  </a:moveTo>
                  <a:lnTo>
                    <a:pt x="10" y="0"/>
                  </a:lnTo>
                  <a:lnTo>
                    <a:pt x="112" y="19"/>
                  </a:lnTo>
                  <a:lnTo>
                    <a:pt x="34" y="19"/>
                  </a:lnTo>
                  <a:lnTo>
                    <a:pt x="0" y="1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31" name="Freeform 347">
              <a:extLst>
                <a:ext uri="{FF2B5EF4-FFF2-40B4-BE49-F238E27FC236}">
                  <a16:creationId xmlns:a16="http://schemas.microsoft.com/office/drawing/2014/main" id="{DDBF5416-8D96-4F97-9A08-C0DCD3251F70}"/>
                </a:ext>
              </a:extLst>
            </p:cNvPr>
            <p:cNvSpPr>
              <a:spLocks/>
            </p:cNvSpPr>
            <p:nvPr/>
          </p:nvSpPr>
          <p:spPr bwMode="auto">
            <a:xfrm>
              <a:off x="1557205" y="2911115"/>
              <a:ext cx="121300" cy="70012"/>
            </a:xfrm>
            <a:custGeom>
              <a:avLst/>
              <a:gdLst>
                <a:gd name="T0" fmla="*/ 0 w 254"/>
                <a:gd name="T1" fmla="*/ 2 h 157"/>
                <a:gd name="T2" fmla="*/ 1 w 254"/>
                <a:gd name="T3" fmla="*/ 1 h 157"/>
                <a:gd name="T4" fmla="*/ 2 w 254"/>
                <a:gd name="T5" fmla="*/ 1 h 157"/>
                <a:gd name="T6" fmla="*/ 4 w 254"/>
                <a:gd name="T7" fmla="*/ 0 h 157"/>
                <a:gd name="T8" fmla="*/ 5 w 254"/>
                <a:gd name="T9" fmla="*/ 0 h 157"/>
                <a:gd name="T10" fmla="*/ 6 w 254"/>
                <a:gd name="T11" fmla="*/ 1 h 157"/>
                <a:gd name="T12" fmla="*/ 3 w 254"/>
                <a:gd name="T13" fmla="*/ 3 h 157"/>
                <a:gd name="T14" fmla="*/ 2 w 254"/>
                <a:gd name="T15" fmla="*/ 3 h 157"/>
                <a:gd name="T16" fmla="*/ 0 w 254"/>
                <a:gd name="T17" fmla="*/ 2 h 1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4"/>
                <a:gd name="T28" fmla="*/ 0 h 157"/>
                <a:gd name="T29" fmla="*/ 254 w 254"/>
                <a:gd name="T30" fmla="*/ 157 h 1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4" h="157">
                  <a:moveTo>
                    <a:pt x="0" y="93"/>
                  </a:moveTo>
                  <a:lnTo>
                    <a:pt x="39" y="25"/>
                  </a:lnTo>
                  <a:lnTo>
                    <a:pt x="89" y="44"/>
                  </a:lnTo>
                  <a:lnTo>
                    <a:pt x="178" y="0"/>
                  </a:lnTo>
                  <a:lnTo>
                    <a:pt x="230" y="9"/>
                  </a:lnTo>
                  <a:lnTo>
                    <a:pt x="254" y="34"/>
                  </a:lnTo>
                  <a:lnTo>
                    <a:pt x="154" y="139"/>
                  </a:lnTo>
                  <a:lnTo>
                    <a:pt x="73" y="157"/>
                  </a:lnTo>
                  <a:lnTo>
                    <a:pt x="0" y="9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32" name="Freeform 348">
              <a:extLst>
                <a:ext uri="{FF2B5EF4-FFF2-40B4-BE49-F238E27FC236}">
                  <a16:creationId xmlns:a16="http://schemas.microsoft.com/office/drawing/2014/main" id="{CE13BDB0-228E-4374-9BD1-9C043B414043}"/>
                </a:ext>
              </a:extLst>
            </p:cNvPr>
            <p:cNvSpPr>
              <a:spLocks/>
            </p:cNvSpPr>
            <p:nvPr/>
          </p:nvSpPr>
          <p:spPr bwMode="auto">
            <a:xfrm>
              <a:off x="2510758" y="3215030"/>
              <a:ext cx="535742" cy="587145"/>
            </a:xfrm>
            <a:custGeom>
              <a:avLst/>
              <a:gdLst>
                <a:gd name="T0" fmla="*/ 0 w 1118"/>
                <a:gd name="T1" fmla="*/ 14 h 1294"/>
                <a:gd name="T2" fmla="*/ 1 w 1118"/>
                <a:gd name="T3" fmla="*/ 13 h 1294"/>
                <a:gd name="T4" fmla="*/ 3 w 1118"/>
                <a:gd name="T5" fmla="*/ 13 h 1294"/>
                <a:gd name="T6" fmla="*/ 1 w 1118"/>
                <a:gd name="T7" fmla="*/ 10 h 1294"/>
                <a:gd name="T8" fmla="*/ 2 w 1118"/>
                <a:gd name="T9" fmla="*/ 9 h 1294"/>
                <a:gd name="T10" fmla="*/ 3 w 1118"/>
                <a:gd name="T11" fmla="*/ 9 h 1294"/>
                <a:gd name="T12" fmla="*/ 6 w 1118"/>
                <a:gd name="T13" fmla="*/ 6 h 1294"/>
                <a:gd name="T14" fmla="*/ 6 w 1118"/>
                <a:gd name="T15" fmla="*/ 5 h 1294"/>
                <a:gd name="T16" fmla="*/ 6 w 1118"/>
                <a:gd name="T17" fmla="*/ 4 h 1294"/>
                <a:gd name="T18" fmla="*/ 5 w 1118"/>
                <a:gd name="T19" fmla="*/ 3 h 1294"/>
                <a:gd name="T20" fmla="*/ 5 w 1118"/>
                <a:gd name="T21" fmla="*/ 1 h 1294"/>
                <a:gd name="T22" fmla="*/ 8 w 1118"/>
                <a:gd name="T23" fmla="*/ 1 h 1294"/>
                <a:gd name="T24" fmla="*/ 9 w 1118"/>
                <a:gd name="T25" fmla="*/ 1 h 1294"/>
                <a:gd name="T26" fmla="*/ 10 w 1118"/>
                <a:gd name="T27" fmla="*/ 0 h 1294"/>
                <a:gd name="T28" fmla="*/ 11 w 1118"/>
                <a:gd name="T29" fmla="*/ 1 h 1294"/>
                <a:gd name="T30" fmla="*/ 10 w 1118"/>
                <a:gd name="T31" fmla="*/ 2 h 1294"/>
                <a:gd name="T32" fmla="*/ 10 w 1118"/>
                <a:gd name="T33" fmla="*/ 4 h 1294"/>
                <a:gd name="T34" fmla="*/ 9 w 1118"/>
                <a:gd name="T35" fmla="*/ 4 h 1294"/>
                <a:gd name="T36" fmla="*/ 10 w 1118"/>
                <a:gd name="T37" fmla="*/ 6 h 1294"/>
                <a:gd name="T38" fmla="*/ 11 w 1118"/>
                <a:gd name="T39" fmla="*/ 7 h 1294"/>
                <a:gd name="T40" fmla="*/ 11 w 1118"/>
                <a:gd name="T41" fmla="*/ 8 h 1294"/>
                <a:gd name="T42" fmla="*/ 13 w 1118"/>
                <a:gd name="T43" fmla="*/ 10 h 1294"/>
                <a:gd name="T44" fmla="*/ 17 w 1118"/>
                <a:gd name="T45" fmla="*/ 11 h 1294"/>
                <a:gd name="T46" fmla="*/ 18 w 1118"/>
                <a:gd name="T47" fmla="*/ 9 h 1294"/>
                <a:gd name="T48" fmla="*/ 18 w 1118"/>
                <a:gd name="T49" fmla="*/ 9 h 1294"/>
                <a:gd name="T50" fmla="*/ 18 w 1118"/>
                <a:gd name="T51" fmla="*/ 10 h 1294"/>
                <a:gd name="T52" fmla="*/ 18 w 1118"/>
                <a:gd name="T53" fmla="*/ 11 h 1294"/>
                <a:gd name="T54" fmla="*/ 21 w 1118"/>
                <a:gd name="T55" fmla="*/ 10 h 1294"/>
                <a:gd name="T56" fmla="*/ 21 w 1118"/>
                <a:gd name="T57" fmla="*/ 9 h 1294"/>
                <a:gd name="T58" fmla="*/ 24 w 1118"/>
                <a:gd name="T59" fmla="*/ 7 h 1294"/>
                <a:gd name="T60" fmla="*/ 25 w 1118"/>
                <a:gd name="T61" fmla="*/ 9 h 1294"/>
                <a:gd name="T62" fmla="*/ 26 w 1118"/>
                <a:gd name="T63" fmla="*/ 9 h 1294"/>
                <a:gd name="T64" fmla="*/ 25 w 1118"/>
                <a:gd name="T65" fmla="*/ 10 h 1294"/>
                <a:gd name="T66" fmla="*/ 24 w 1118"/>
                <a:gd name="T67" fmla="*/ 11 h 1294"/>
                <a:gd name="T68" fmla="*/ 22 w 1118"/>
                <a:gd name="T69" fmla="*/ 15 h 1294"/>
                <a:gd name="T70" fmla="*/ 21 w 1118"/>
                <a:gd name="T71" fmla="*/ 14 h 1294"/>
                <a:gd name="T72" fmla="*/ 21 w 1118"/>
                <a:gd name="T73" fmla="*/ 14 h 1294"/>
                <a:gd name="T74" fmla="*/ 20 w 1118"/>
                <a:gd name="T75" fmla="*/ 13 h 1294"/>
                <a:gd name="T76" fmla="*/ 21 w 1118"/>
                <a:gd name="T77" fmla="*/ 12 h 1294"/>
                <a:gd name="T78" fmla="*/ 19 w 1118"/>
                <a:gd name="T79" fmla="*/ 12 h 1294"/>
                <a:gd name="T80" fmla="*/ 18 w 1118"/>
                <a:gd name="T81" fmla="*/ 11 h 1294"/>
                <a:gd name="T82" fmla="*/ 18 w 1118"/>
                <a:gd name="T83" fmla="*/ 11 h 1294"/>
                <a:gd name="T84" fmla="*/ 18 w 1118"/>
                <a:gd name="T85" fmla="*/ 12 h 1294"/>
                <a:gd name="T86" fmla="*/ 17 w 1118"/>
                <a:gd name="T87" fmla="*/ 13 h 1294"/>
                <a:gd name="T88" fmla="*/ 18 w 1118"/>
                <a:gd name="T89" fmla="*/ 13 h 1294"/>
                <a:gd name="T90" fmla="*/ 18 w 1118"/>
                <a:gd name="T91" fmla="*/ 16 h 1294"/>
                <a:gd name="T92" fmla="*/ 18 w 1118"/>
                <a:gd name="T93" fmla="*/ 15 h 1294"/>
                <a:gd name="T94" fmla="*/ 16 w 1118"/>
                <a:gd name="T95" fmla="*/ 18 h 1294"/>
                <a:gd name="T96" fmla="*/ 11 w 1118"/>
                <a:gd name="T97" fmla="*/ 22 h 1294"/>
                <a:gd name="T98" fmla="*/ 10 w 1118"/>
                <a:gd name="T99" fmla="*/ 28 h 1294"/>
                <a:gd name="T100" fmla="*/ 8 w 1118"/>
                <a:gd name="T101" fmla="*/ 30 h 1294"/>
                <a:gd name="T102" fmla="*/ 6 w 1118"/>
                <a:gd name="T103" fmla="*/ 26 h 1294"/>
                <a:gd name="T104" fmla="*/ 5 w 1118"/>
                <a:gd name="T105" fmla="*/ 22 h 1294"/>
                <a:gd name="T106" fmla="*/ 5 w 1118"/>
                <a:gd name="T107" fmla="*/ 21 h 1294"/>
                <a:gd name="T108" fmla="*/ 4 w 1118"/>
                <a:gd name="T109" fmla="*/ 15 h 1294"/>
                <a:gd name="T110" fmla="*/ 4 w 1118"/>
                <a:gd name="T111" fmla="*/ 15 h 1294"/>
                <a:gd name="T112" fmla="*/ 3 w 1118"/>
                <a:gd name="T113" fmla="*/ 16 h 1294"/>
                <a:gd name="T114" fmla="*/ 2 w 1118"/>
                <a:gd name="T115" fmla="*/ 17 h 1294"/>
                <a:gd name="T116" fmla="*/ 1 w 1118"/>
                <a:gd name="T117" fmla="*/ 15 h 1294"/>
                <a:gd name="T118" fmla="*/ 2 w 1118"/>
                <a:gd name="T119" fmla="*/ 14 h 1294"/>
                <a:gd name="T120" fmla="*/ 1 w 1118"/>
                <a:gd name="T121" fmla="*/ 15 h 1294"/>
                <a:gd name="T122" fmla="*/ 0 w 1118"/>
                <a:gd name="T123" fmla="*/ 14 h 12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18"/>
                <a:gd name="T187" fmla="*/ 0 h 1294"/>
                <a:gd name="T188" fmla="*/ 1118 w 1118"/>
                <a:gd name="T189" fmla="*/ 1294 h 12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18" h="1294">
                  <a:moveTo>
                    <a:pt x="0" y="588"/>
                  </a:moveTo>
                  <a:lnTo>
                    <a:pt x="31" y="560"/>
                  </a:lnTo>
                  <a:lnTo>
                    <a:pt x="116" y="560"/>
                  </a:lnTo>
                  <a:lnTo>
                    <a:pt x="55" y="424"/>
                  </a:lnTo>
                  <a:lnTo>
                    <a:pt x="93" y="387"/>
                  </a:lnTo>
                  <a:lnTo>
                    <a:pt x="141" y="392"/>
                  </a:lnTo>
                  <a:lnTo>
                    <a:pt x="257" y="243"/>
                  </a:lnTo>
                  <a:lnTo>
                    <a:pt x="250" y="204"/>
                  </a:lnTo>
                  <a:lnTo>
                    <a:pt x="277" y="180"/>
                  </a:lnTo>
                  <a:lnTo>
                    <a:pt x="228" y="134"/>
                  </a:lnTo>
                  <a:lnTo>
                    <a:pt x="226" y="62"/>
                  </a:lnTo>
                  <a:lnTo>
                    <a:pt x="336" y="62"/>
                  </a:lnTo>
                  <a:lnTo>
                    <a:pt x="365" y="27"/>
                  </a:lnTo>
                  <a:lnTo>
                    <a:pt x="427" y="0"/>
                  </a:lnTo>
                  <a:lnTo>
                    <a:pt x="467" y="25"/>
                  </a:lnTo>
                  <a:lnTo>
                    <a:pt x="414" y="98"/>
                  </a:lnTo>
                  <a:lnTo>
                    <a:pt x="438" y="161"/>
                  </a:lnTo>
                  <a:lnTo>
                    <a:pt x="399" y="170"/>
                  </a:lnTo>
                  <a:lnTo>
                    <a:pt x="416" y="247"/>
                  </a:lnTo>
                  <a:lnTo>
                    <a:pt x="498" y="278"/>
                  </a:lnTo>
                  <a:lnTo>
                    <a:pt x="459" y="350"/>
                  </a:lnTo>
                  <a:lnTo>
                    <a:pt x="561" y="419"/>
                  </a:lnTo>
                  <a:lnTo>
                    <a:pt x="761" y="462"/>
                  </a:lnTo>
                  <a:lnTo>
                    <a:pt x="764" y="395"/>
                  </a:lnTo>
                  <a:lnTo>
                    <a:pt x="789" y="387"/>
                  </a:lnTo>
                  <a:lnTo>
                    <a:pt x="794" y="420"/>
                  </a:lnTo>
                  <a:lnTo>
                    <a:pt x="810" y="449"/>
                  </a:lnTo>
                  <a:lnTo>
                    <a:pt x="915" y="437"/>
                  </a:lnTo>
                  <a:lnTo>
                    <a:pt x="906" y="396"/>
                  </a:lnTo>
                  <a:lnTo>
                    <a:pt x="1067" y="315"/>
                  </a:lnTo>
                  <a:lnTo>
                    <a:pt x="1079" y="364"/>
                  </a:lnTo>
                  <a:lnTo>
                    <a:pt x="1118" y="382"/>
                  </a:lnTo>
                  <a:lnTo>
                    <a:pt x="1103" y="430"/>
                  </a:lnTo>
                  <a:lnTo>
                    <a:pt x="1036" y="458"/>
                  </a:lnTo>
                  <a:lnTo>
                    <a:pt x="936" y="671"/>
                  </a:lnTo>
                  <a:lnTo>
                    <a:pt x="919" y="587"/>
                  </a:lnTo>
                  <a:lnTo>
                    <a:pt x="901" y="621"/>
                  </a:lnTo>
                  <a:lnTo>
                    <a:pt x="876" y="577"/>
                  </a:lnTo>
                  <a:lnTo>
                    <a:pt x="921" y="524"/>
                  </a:lnTo>
                  <a:lnTo>
                    <a:pt x="836" y="516"/>
                  </a:lnTo>
                  <a:lnTo>
                    <a:pt x="778" y="457"/>
                  </a:lnTo>
                  <a:lnTo>
                    <a:pt x="763" y="489"/>
                  </a:lnTo>
                  <a:lnTo>
                    <a:pt x="781" y="516"/>
                  </a:lnTo>
                  <a:lnTo>
                    <a:pt x="757" y="535"/>
                  </a:lnTo>
                  <a:lnTo>
                    <a:pt x="780" y="562"/>
                  </a:lnTo>
                  <a:lnTo>
                    <a:pt x="794" y="684"/>
                  </a:lnTo>
                  <a:lnTo>
                    <a:pt x="763" y="665"/>
                  </a:lnTo>
                  <a:lnTo>
                    <a:pt x="698" y="763"/>
                  </a:lnTo>
                  <a:lnTo>
                    <a:pt x="466" y="956"/>
                  </a:lnTo>
                  <a:lnTo>
                    <a:pt x="449" y="1199"/>
                  </a:lnTo>
                  <a:lnTo>
                    <a:pt x="355" y="1294"/>
                  </a:lnTo>
                  <a:lnTo>
                    <a:pt x="267" y="1109"/>
                  </a:lnTo>
                  <a:lnTo>
                    <a:pt x="233" y="961"/>
                  </a:lnTo>
                  <a:lnTo>
                    <a:pt x="200" y="926"/>
                  </a:lnTo>
                  <a:lnTo>
                    <a:pt x="179" y="657"/>
                  </a:lnTo>
                  <a:lnTo>
                    <a:pt x="156" y="649"/>
                  </a:lnTo>
                  <a:lnTo>
                    <a:pt x="144" y="706"/>
                  </a:lnTo>
                  <a:lnTo>
                    <a:pt x="90" y="723"/>
                  </a:lnTo>
                  <a:lnTo>
                    <a:pt x="34" y="650"/>
                  </a:lnTo>
                  <a:lnTo>
                    <a:pt x="89" y="615"/>
                  </a:lnTo>
                  <a:lnTo>
                    <a:pt x="34" y="630"/>
                  </a:lnTo>
                  <a:lnTo>
                    <a:pt x="0" y="58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33" name="Freeform 349">
              <a:extLst>
                <a:ext uri="{FF2B5EF4-FFF2-40B4-BE49-F238E27FC236}">
                  <a16:creationId xmlns:a16="http://schemas.microsoft.com/office/drawing/2014/main" id="{74408E8C-77FB-484A-8459-CED5AA018DF3}"/>
                </a:ext>
              </a:extLst>
            </p:cNvPr>
            <p:cNvSpPr>
              <a:spLocks/>
            </p:cNvSpPr>
            <p:nvPr/>
          </p:nvSpPr>
          <p:spPr bwMode="auto">
            <a:xfrm>
              <a:off x="3007752" y="3851501"/>
              <a:ext cx="200482" cy="227538"/>
            </a:xfrm>
            <a:custGeom>
              <a:avLst/>
              <a:gdLst>
                <a:gd name="T0" fmla="*/ 0 w 416"/>
                <a:gd name="T1" fmla="*/ 0 h 502"/>
                <a:gd name="T2" fmla="*/ 2 w 416"/>
                <a:gd name="T3" fmla="*/ 0 h 502"/>
                <a:gd name="T4" fmla="*/ 5 w 416"/>
                <a:gd name="T5" fmla="*/ 3 h 502"/>
                <a:gd name="T6" fmla="*/ 7 w 416"/>
                <a:gd name="T7" fmla="*/ 5 h 502"/>
                <a:gd name="T8" fmla="*/ 7 w 416"/>
                <a:gd name="T9" fmla="*/ 5 h 502"/>
                <a:gd name="T10" fmla="*/ 8 w 416"/>
                <a:gd name="T11" fmla="*/ 5 h 502"/>
                <a:gd name="T12" fmla="*/ 7 w 416"/>
                <a:gd name="T13" fmla="*/ 7 h 502"/>
                <a:gd name="T14" fmla="*/ 10 w 416"/>
                <a:gd name="T15" fmla="*/ 9 h 502"/>
                <a:gd name="T16" fmla="*/ 9 w 416"/>
                <a:gd name="T17" fmla="*/ 11 h 502"/>
                <a:gd name="T18" fmla="*/ 9 w 416"/>
                <a:gd name="T19" fmla="*/ 12 h 502"/>
                <a:gd name="T20" fmla="*/ 7 w 416"/>
                <a:gd name="T21" fmla="*/ 10 h 502"/>
                <a:gd name="T22" fmla="*/ 3 w 416"/>
                <a:gd name="T23" fmla="*/ 4 h 502"/>
                <a:gd name="T24" fmla="*/ 0 w 416"/>
                <a:gd name="T25" fmla="*/ 0 h 5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6"/>
                <a:gd name="T40" fmla="*/ 0 h 502"/>
                <a:gd name="T41" fmla="*/ 416 w 416"/>
                <a:gd name="T42" fmla="*/ 502 h 5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6" h="502">
                  <a:moveTo>
                    <a:pt x="0" y="0"/>
                  </a:moveTo>
                  <a:lnTo>
                    <a:pt x="93" y="19"/>
                  </a:lnTo>
                  <a:lnTo>
                    <a:pt x="212" y="152"/>
                  </a:lnTo>
                  <a:lnTo>
                    <a:pt x="305" y="198"/>
                  </a:lnTo>
                  <a:lnTo>
                    <a:pt x="292" y="234"/>
                  </a:lnTo>
                  <a:lnTo>
                    <a:pt x="326" y="232"/>
                  </a:lnTo>
                  <a:lnTo>
                    <a:pt x="322" y="282"/>
                  </a:lnTo>
                  <a:lnTo>
                    <a:pt x="416" y="375"/>
                  </a:lnTo>
                  <a:lnTo>
                    <a:pt x="405" y="500"/>
                  </a:lnTo>
                  <a:lnTo>
                    <a:pt x="367" y="502"/>
                  </a:lnTo>
                  <a:lnTo>
                    <a:pt x="282" y="428"/>
                  </a:lnTo>
                  <a:lnTo>
                    <a:pt x="144" y="176"/>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34" name="Freeform 350">
              <a:extLst>
                <a:ext uri="{FF2B5EF4-FFF2-40B4-BE49-F238E27FC236}">
                  <a16:creationId xmlns:a16="http://schemas.microsoft.com/office/drawing/2014/main" id="{F985F6D1-BED3-472D-8B4C-24426050CD2C}"/>
                </a:ext>
              </a:extLst>
            </p:cNvPr>
            <p:cNvSpPr>
              <a:spLocks/>
            </p:cNvSpPr>
            <p:nvPr/>
          </p:nvSpPr>
          <p:spPr bwMode="auto">
            <a:xfrm>
              <a:off x="3196441" y="4083813"/>
              <a:ext cx="165103" cy="57282"/>
            </a:xfrm>
            <a:custGeom>
              <a:avLst/>
              <a:gdLst>
                <a:gd name="T0" fmla="*/ 0 w 346"/>
                <a:gd name="T1" fmla="*/ 1 h 126"/>
                <a:gd name="T2" fmla="*/ 1 w 346"/>
                <a:gd name="T3" fmla="*/ 0 h 126"/>
                <a:gd name="T4" fmla="*/ 6 w 346"/>
                <a:gd name="T5" fmla="*/ 1 h 126"/>
                <a:gd name="T6" fmla="*/ 7 w 346"/>
                <a:gd name="T7" fmla="*/ 2 h 126"/>
                <a:gd name="T8" fmla="*/ 8 w 346"/>
                <a:gd name="T9" fmla="*/ 2 h 126"/>
                <a:gd name="T10" fmla="*/ 8 w 346"/>
                <a:gd name="T11" fmla="*/ 3 h 126"/>
                <a:gd name="T12" fmla="*/ 1 w 346"/>
                <a:gd name="T13" fmla="*/ 1 h 126"/>
                <a:gd name="T14" fmla="*/ 0 w 346"/>
                <a:gd name="T15" fmla="*/ 1 h 126"/>
                <a:gd name="T16" fmla="*/ 0 60000 65536"/>
                <a:gd name="T17" fmla="*/ 0 60000 65536"/>
                <a:gd name="T18" fmla="*/ 0 60000 65536"/>
                <a:gd name="T19" fmla="*/ 0 60000 65536"/>
                <a:gd name="T20" fmla="*/ 0 60000 65536"/>
                <a:gd name="T21" fmla="*/ 0 60000 65536"/>
                <a:gd name="T22" fmla="*/ 0 60000 65536"/>
                <a:gd name="T23" fmla="*/ 0 60000 65536"/>
                <a:gd name="T24" fmla="*/ 0 w 346"/>
                <a:gd name="T25" fmla="*/ 0 h 126"/>
                <a:gd name="T26" fmla="*/ 346 w 346"/>
                <a:gd name="T27" fmla="*/ 126 h 1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6" h="126">
                  <a:moveTo>
                    <a:pt x="0" y="35"/>
                  </a:moveTo>
                  <a:lnTo>
                    <a:pt x="23" y="0"/>
                  </a:lnTo>
                  <a:lnTo>
                    <a:pt x="266" y="39"/>
                  </a:lnTo>
                  <a:lnTo>
                    <a:pt x="291" y="70"/>
                  </a:lnTo>
                  <a:lnTo>
                    <a:pt x="341" y="83"/>
                  </a:lnTo>
                  <a:lnTo>
                    <a:pt x="346" y="126"/>
                  </a:lnTo>
                  <a:lnTo>
                    <a:pt x="63" y="66"/>
                  </a:lnTo>
                  <a:lnTo>
                    <a:pt x="0" y="3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35" name="Freeform 351">
              <a:extLst>
                <a:ext uri="{FF2B5EF4-FFF2-40B4-BE49-F238E27FC236}">
                  <a16:creationId xmlns:a16="http://schemas.microsoft.com/office/drawing/2014/main" id="{82CD4747-1042-4DEA-8912-6EA9D54AA4F9}"/>
                </a:ext>
              </a:extLst>
            </p:cNvPr>
            <p:cNvSpPr>
              <a:spLocks/>
            </p:cNvSpPr>
            <p:nvPr/>
          </p:nvSpPr>
          <p:spPr bwMode="auto">
            <a:xfrm>
              <a:off x="3262145" y="3878551"/>
              <a:ext cx="180265" cy="168665"/>
            </a:xfrm>
            <a:custGeom>
              <a:avLst/>
              <a:gdLst>
                <a:gd name="T0" fmla="*/ 0 w 375"/>
                <a:gd name="T1" fmla="*/ 4 h 372"/>
                <a:gd name="T2" fmla="*/ 1 w 375"/>
                <a:gd name="T3" fmla="*/ 3 h 372"/>
                <a:gd name="T4" fmla="*/ 1 w 375"/>
                <a:gd name="T5" fmla="*/ 3 h 372"/>
                <a:gd name="T6" fmla="*/ 4 w 375"/>
                <a:gd name="T7" fmla="*/ 3 h 372"/>
                <a:gd name="T8" fmla="*/ 5 w 375"/>
                <a:gd name="T9" fmla="*/ 3 h 372"/>
                <a:gd name="T10" fmla="*/ 6 w 375"/>
                <a:gd name="T11" fmla="*/ 0 h 372"/>
                <a:gd name="T12" fmla="*/ 7 w 375"/>
                <a:gd name="T13" fmla="*/ 0 h 372"/>
                <a:gd name="T14" fmla="*/ 7 w 375"/>
                <a:gd name="T15" fmla="*/ 1 h 372"/>
                <a:gd name="T16" fmla="*/ 9 w 375"/>
                <a:gd name="T17" fmla="*/ 3 h 372"/>
                <a:gd name="T18" fmla="*/ 8 w 375"/>
                <a:gd name="T19" fmla="*/ 3 h 372"/>
                <a:gd name="T20" fmla="*/ 6 w 375"/>
                <a:gd name="T21" fmla="*/ 6 h 372"/>
                <a:gd name="T22" fmla="*/ 6 w 375"/>
                <a:gd name="T23" fmla="*/ 8 h 372"/>
                <a:gd name="T24" fmla="*/ 5 w 375"/>
                <a:gd name="T25" fmla="*/ 9 h 372"/>
                <a:gd name="T26" fmla="*/ 3 w 375"/>
                <a:gd name="T27" fmla="*/ 8 h 372"/>
                <a:gd name="T28" fmla="*/ 3 w 375"/>
                <a:gd name="T29" fmla="*/ 8 h 372"/>
                <a:gd name="T30" fmla="*/ 2 w 375"/>
                <a:gd name="T31" fmla="*/ 7 h 372"/>
                <a:gd name="T32" fmla="*/ 1 w 375"/>
                <a:gd name="T33" fmla="*/ 7 h 372"/>
                <a:gd name="T34" fmla="*/ 0 w 375"/>
                <a:gd name="T35" fmla="*/ 4 h 37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5"/>
                <a:gd name="T55" fmla="*/ 0 h 372"/>
                <a:gd name="T56" fmla="*/ 375 w 375"/>
                <a:gd name="T57" fmla="*/ 372 h 37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5" h="372">
                  <a:moveTo>
                    <a:pt x="0" y="168"/>
                  </a:moveTo>
                  <a:lnTo>
                    <a:pt x="25" y="120"/>
                  </a:lnTo>
                  <a:lnTo>
                    <a:pt x="58" y="149"/>
                  </a:lnTo>
                  <a:lnTo>
                    <a:pt x="168" y="138"/>
                  </a:lnTo>
                  <a:lnTo>
                    <a:pt x="207" y="123"/>
                  </a:lnTo>
                  <a:lnTo>
                    <a:pt x="259" y="0"/>
                  </a:lnTo>
                  <a:lnTo>
                    <a:pt x="324" y="5"/>
                  </a:lnTo>
                  <a:lnTo>
                    <a:pt x="309" y="36"/>
                  </a:lnTo>
                  <a:lnTo>
                    <a:pt x="375" y="149"/>
                  </a:lnTo>
                  <a:lnTo>
                    <a:pt x="340" y="141"/>
                  </a:lnTo>
                  <a:lnTo>
                    <a:pt x="275" y="270"/>
                  </a:lnTo>
                  <a:lnTo>
                    <a:pt x="266" y="349"/>
                  </a:lnTo>
                  <a:lnTo>
                    <a:pt x="223" y="372"/>
                  </a:lnTo>
                  <a:lnTo>
                    <a:pt x="152" y="326"/>
                  </a:lnTo>
                  <a:lnTo>
                    <a:pt x="107" y="346"/>
                  </a:lnTo>
                  <a:lnTo>
                    <a:pt x="103" y="310"/>
                  </a:lnTo>
                  <a:lnTo>
                    <a:pt x="43" y="318"/>
                  </a:lnTo>
                  <a:lnTo>
                    <a:pt x="0" y="16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36" name="Freeform 352">
              <a:extLst>
                <a:ext uri="{FF2B5EF4-FFF2-40B4-BE49-F238E27FC236}">
                  <a16:creationId xmlns:a16="http://schemas.microsoft.com/office/drawing/2014/main" id="{692688A7-F556-46E2-B576-9B3E651F9750}"/>
                </a:ext>
              </a:extLst>
            </p:cNvPr>
            <p:cNvSpPr>
              <a:spLocks/>
            </p:cNvSpPr>
            <p:nvPr/>
          </p:nvSpPr>
          <p:spPr bwMode="auto">
            <a:xfrm>
              <a:off x="3405346" y="4133140"/>
              <a:ext cx="42118" cy="12729"/>
            </a:xfrm>
            <a:custGeom>
              <a:avLst/>
              <a:gdLst>
                <a:gd name="T0" fmla="*/ 0 w 89"/>
                <a:gd name="T1" fmla="*/ 0 h 28"/>
                <a:gd name="T2" fmla="*/ 0 w 89"/>
                <a:gd name="T3" fmla="*/ 1 h 28"/>
                <a:gd name="T4" fmla="*/ 2 w 89"/>
                <a:gd name="T5" fmla="*/ 0 h 28"/>
                <a:gd name="T6" fmla="*/ 1 w 89"/>
                <a:gd name="T7" fmla="*/ 0 h 28"/>
                <a:gd name="T8" fmla="*/ 0 w 89"/>
                <a:gd name="T9" fmla="*/ 0 h 28"/>
                <a:gd name="T10" fmla="*/ 0 60000 65536"/>
                <a:gd name="T11" fmla="*/ 0 60000 65536"/>
                <a:gd name="T12" fmla="*/ 0 60000 65536"/>
                <a:gd name="T13" fmla="*/ 0 60000 65536"/>
                <a:gd name="T14" fmla="*/ 0 60000 65536"/>
                <a:gd name="T15" fmla="*/ 0 w 89"/>
                <a:gd name="T16" fmla="*/ 0 h 28"/>
                <a:gd name="T17" fmla="*/ 89 w 89"/>
                <a:gd name="T18" fmla="*/ 28 h 28"/>
              </a:gdLst>
              <a:ahLst/>
              <a:cxnLst>
                <a:cxn ang="T10">
                  <a:pos x="T0" y="T1"/>
                </a:cxn>
                <a:cxn ang="T11">
                  <a:pos x="T2" y="T3"/>
                </a:cxn>
                <a:cxn ang="T12">
                  <a:pos x="T4" y="T5"/>
                </a:cxn>
                <a:cxn ang="T13">
                  <a:pos x="T6" y="T7"/>
                </a:cxn>
                <a:cxn ang="T14">
                  <a:pos x="T8" y="T9"/>
                </a:cxn>
              </a:cxnLst>
              <a:rect l="T15" t="T16" r="T17" b="T18"/>
              <a:pathLst>
                <a:path w="89" h="28">
                  <a:moveTo>
                    <a:pt x="0" y="5"/>
                  </a:moveTo>
                  <a:lnTo>
                    <a:pt x="11" y="28"/>
                  </a:lnTo>
                  <a:lnTo>
                    <a:pt x="89" y="9"/>
                  </a:lnTo>
                  <a:lnTo>
                    <a:pt x="27" y="0"/>
                  </a:lnTo>
                  <a:lnTo>
                    <a:pt x="0" y="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37" name="Freeform 353">
              <a:extLst>
                <a:ext uri="{FF2B5EF4-FFF2-40B4-BE49-F238E27FC236}">
                  <a16:creationId xmlns:a16="http://schemas.microsoft.com/office/drawing/2014/main" id="{013F7B2B-F081-4EFD-96F2-0CDD6889270D}"/>
                </a:ext>
              </a:extLst>
            </p:cNvPr>
            <p:cNvSpPr>
              <a:spLocks/>
            </p:cNvSpPr>
            <p:nvPr/>
          </p:nvSpPr>
          <p:spPr bwMode="auto">
            <a:xfrm>
              <a:off x="3442410" y="3927878"/>
              <a:ext cx="114561" cy="149571"/>
            </a:xfrm>
            <a:custGeom>
              <a:avLst/>
              <a:gdLst>
                <a:gd name="T0" fmla="*/ 0 w 236"/>
                <a:gd name="T1" fmla="*/ 5 h 326"/>
                <a:gd name="T2" fmla="*/ 1 w 236"/>
                <a:gd name="T3" fmla="*/ 6 h 326"/>
                <a:gd name="T4" fmla="*/ 0 w 236"/>
                <a:gd name="T5" fmla="*/ 7 h 326"/>
                <a:gd name="T6" fmla="*/ 1 w 236"/>
                <a:gd name="T7" fmla="*/ 8 h 326"/>
                <a:gd name="T8" fmla="*/ 1 w 236"/>
                <a:gd name="T9" fmla="*/ 5 h 326"/>
                <a:gd name="T10" fmla="*/ 2 w 236"/>
                <a:gd name="T11" fmla="*/ 5 h 326"/>
                <a:gd name="T12" fmla="*/ 2 w 236"/>
                <a:gd name="T13" fmla="*/ 6 h 326"/>
                <a:gd name="T14" fmla="*/ 3 w 236"/>
                <a:gd name="T15" fmla="*/ 7 h 326"/>
                <a:gd name="T16" fmla="*/ 3 w 236"/>
                <a:gd name="T17" fmla="*/ 6 h 326"/>
                <a:gd name="T18" fmla="*/ 2 w 236"/>
                <a:gd name="T19" fmla="*/ 4 h 326"/>
                <a:gd name="T20" fmla="*/ 4 w 236"/>
                <a:gd name="T21" fmla="*/ 3 h 326"/>
                <a:gd name="T22" fmla="*/ 2 w 236"/>
                <a:gd name="T23" fmla="*/ 3 h 326"/>
                <a:gd name="T24" fmla="*/ 1 w 236"/>
                <a:gd name="T25" fmla="*/ 1 h 326"/>
                <a:gd name="T26" fmla="*/ 5 w 236"/>
                <a:gd name="T27" fmla="*/ 1 h 326"/>
                <a:gd name="T28" fmla="*/ 6 w 236"/>
                <a:gd name="T29" fmla="*/ 0 h 326"/>
                <a:gd name="T30" fmla="*/ 5 w 236"/>
                <a:gd name="T31" fmla="*/ 1 h 326"/>
                <a:gd name="T32" fmla="*/ 2 w 236"/>
                <a:gd name="T33" fmla="*/ 0 h 326"/>
                <a:gd name="T34" fmla="*/ 1 w 236"/>
                <a:gd name="T35" fmla="*/ 1 h 326"/>
                <a:gd name="T36" fmla="*/ 0 w 236"/>
                <a:gd name="T37" fmla="*/ 5 h 3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6"/>
                <a:gd name="T58" fmla="*/ 0 h 326"/>
                <a:gd name="T59" fmla="*/ 236 w 236"/>
                <a:gd name="T60" fmla="*/ 326 h 3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6" h="326">
                  <a:moveTo>
                    <a:pt x="0" y="195"/>
                  </a:moveTo>
                  <a:lnTo>
                    <a:pt x="32" y="253"/>
                  </a:lnTo>
                  <a:lnTo>
                    <a:pt x="19" y="313"/>
                  </a:lnTo>
                  <a:lnTo>
                    <a:pt x="58" y="326"/>
                  </a:lnTo>
                  <a:lnTo>
                    <a:pt x="56" y="206"/>
                  </a:lnTo>
                  <a:lnTo>
                    <a:pt x="80" y="195"/>
                  </a:lnTo>
                  <a:lnTo>
                    <a:pt x="83" y="238"/>
                  </a:lnTo>
                  <a:lnTo>
                    <a:pt x="105" y="292"/>
                  </a:lnTo>
                  <a:lnTo>
                    <a:pt x="146" y="268"/>
                  </a:lnTo>
                  <a:lnTo>
                    <a:pt x="95" y="158"/>
                  </a:lnTo>
                  <a:lnTo>
                    <a:pt x="174" y="107"/>
                  </a:lnTo>
                  <a:lnTo>
                    <a:pt x="68" y="139"/>
                  </a:lnTo>
                  <a:lnTo>
                    <a:pt x="53" y="66"/>
                  </a:lnTo>
                  <a:lnTo>
                    <a:pt x="209" y="60"/>
                  </a:lnTo>
                  <a:lnTo>
                    <a:pt x="236" y="0"/>
                  </a:lnTo>
                  <a:lnTo>
                    <a:pt x="190" y="37"/>
                  </a:lnTo>
                  <a:lnTo>
                    <a:pt x="80" y="19"/>
                  </a:lnTo>
                  <a:lnTo>
                    <a:pt x="43" y="45"/>
                  </a:lnTo>
                  <a:lnTo>
                    <a:pt x="0" y="19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38" name="Freeform 354">
              <a:extLst>
                <a:ext uri="{FF2B5EF4-FFF2-40B4-BE49-F238E27FC236}">
                  <a16:creationId xmlns:a16="http://schemas.microsoft.com/office/drawing/2014/main" id="{E0DAB81A-293D-4220-985B-DA6BCEB77307}"/>
                </a:ext>
              </a:extLst>
            </p:cNvPr>
            <p:cNvSpPr>
              <a:spLocks/>
            </p:cNvSpPr>
            <p:nvPr/>
          </p:nvSpPr>
          <p:spPr bwMode="auto">
            <a:xfrm>
              <a:off x="3531701" y="4133140"/>
              <a:ext cx="64019" cy="38188"/>
            </a:xfrm>
            <a:custGeom>
              <a:avLst/>
              <a:gdLst>
                <a:gd name="T0" fmla="*/ 0 w 130"/>
                <a:gd name="T1" fmla="*/ 1 h 84"/>
                <a:gd name="T2" fmla="*/ 0 w 130"/>
                <a:gd name="T3" fmla="*/ 2 h 84"/>
                <a:gd name="T4" fmla="*/ 3 w 130"/>
                <a:gd name="T5" fmla="*/ 0 h 84"/>
                <a:gd name="T6" fmla="*/ 1 w 130"/>
                <a:gd name="T7" fmla="*/ 1 h 84"/>
                <a:gd name="T8" fmla="*/ 0 w 130"/>
                <a:gd name="T9" fmla="*/ 1 h 84"/>
                <a:gd name="T10" fmla="*/ 0 60000 65536"/>
                <a:gd name="T11" fmla="*/ 0 60000 65536"/>
                <a:gd name="T12" fmla="*/ 0 60000 65536"/>
                <a:gd name="T13" fmla="*/ 0 60000 65536"/>
                <a:gd name="T14" fmla="*/ 0 60000 65536"/>
                <a:gd name="T15" fmla="*/ 0 w 130"/>
                <a:gd name="T16" fmla="*/ 0 h 84"/>
                <a:gd name="T17" fmla="*/ 130 w 130"/>
                <a:gd name="T18" fmla="*/ 84 h 84"/>
              </a:gdLst>
              <a:ahLst/>
              <a:cxnLst>
                <a:cxn ang="T10">
                  <a:pos x="T0" y="T1"/>
                </a:cxn>
                <a:cxn ang="T11">
                  <a:pos x="T2" y="T3"/>
                </a:cxn>
                <a:cxn ang="T12">
                  <a:pos x="T4" y="T5"/>
                </a:cxn>
                <a:cxn ang="T13">
                  <a:pos x="T6" y="T7"/>
                </a:cxn>
                <a:cxn ang="T14">
                  <a:pos x="T8" y="T9"/>
                </a:cxn>
              </a:cxnLst>
              <a:rect l="T15" t="T16" r="T17" b="T18"/>
              <a:pathLst>
                <a:path w="130" h="84">
                  <a:moveTo>
                    <a:pt x="0" y="50"/>
                  </a:moveTo>
                  <a:lnTo>
                    <a:pt x="5" y="84"/>
                  </a:lnTo>
                  <a:lnTo>
                    <a:pt x="130" y="0"/>
                  </a:lnTo>
                  <a:lnTo>
                    <a:pt x="37" y="27"/>
                  </a:lnTo>
                  <a:lnTo>
                    <a:pt x="0" y="5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39" name="Freeform 355">
              <a:extLst>
                <a:ext uri="{FF2B5EF4-FFF2-40B4-BE49-F238E27FC236}">
                  <a16:creationId xmlns:a16="http://schemas.microsoft.com/office/drawing/2014/main" id="{D329DF23-5DBF-4A17-879E-7A410DE2C5E7}"/>
                </a:ext>
              </a:extLst>
            </p:cNvPr>
            <p:cNvSpPr>
              <a:spLocks/>
            </p:cNvSpPr>
            <p:nvPr/>
          </p:nvSpPr>
          <p:spPr bwMode="auto">
            <a:xfrm>
              <a:off x="3597405" y="3921513"/>
              <a:ext cx="23586" cy="58874"/>
            </a:xfrm>
            <a:custGeom>
              <a:avLst/>
              <a:gdLst>
                <a:gd name="T0" fmla="*/ 0 w 47"/>
                <a:gd name="T1" fmla="*/ 1 h 131"/>
                <a:gd name="T2" fmla="*/ 0 w 47"/>
                <a:gd name="T3" fmla="*/ 2 h 131"/>
                <a:gd name="T4" fmla="*/ 1 w 47"/>
                <a:gd name="T5" fmla="*/ 3 h 131"/>
                <a:gd name="T6" fmla="*/ 1 w 47"/>
                <a:gd name="T7" fmla="*/ 2 h 131"/>
                <a:gd name="T8" fmla="*/ 1 w 47"/>
                <a:gd name="T9" fmla="*/ 1 h 131"/>
                <a:gd name="T10" fmla="*/ 1 w 47"/>
                <a:gd name="T11" fmla="*/ 1 h 131"/>
                <a:gd name="T12" fmla="*/ 0 w 47"/>
                <a:gd name="T13" fmla="*/ 1 h 131"/>
                <a:gd name="T14" fmla="*/ 1 w 47"/>
                <a:gd name="T15" fmla="*/ 0 h 131"/>
                <a:gd name="T16" fmla="*/ 0 w 47"/>
                <a:gd name="T17" fmla="*/ 1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7"/>
                <a:gd name="T28" fmla="*/ 0 h 131"/>
                <a:gd name="T29" fmla="*/ 47 w 47"/>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7" h="131">
                  <a:moveTo>
                    <a:pt x="0" y="45"/>
                  </a:moveTo>
                  <a:lnTo>
                    <a:pt x="12" y="105"/>
                  </a:lnTo>
                  <a:lnTo>
                    <a:pt x="37" y="131"/>
                  </a:lnTo>
                  <a:lnTo>
                    <a:pt x="19" y="76"/>
                  </a:lnTo>
                  <a:lnTo>
                    <a:pt x="47" y="69"/>
                  </a:lnTo>
                  <a:lnTo>
                    <a:pt x="45" y="27"/>
                  </a:lnTo>
                  <a:lnTo>
                    <a:pt x="12" y="53"/>
                  </a:lnTo>
                  <a:lnTo>
                    <a:pt x="24" y="0"/>
                  </a:lnTo>
                  <a:lnTo>
                    <a:pt x="0" y="4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40" name="Freeform 356">
              <a:extLst>
                <a:ext uri="{FF2B5EF4-FFF2-40B4-BE49-F238E27FC236}">
                  <a16:creationId xmlns:a16="http://schemas.microsoft.com/office/drawing/2014/main" id="{A8C03199-0325-4BEF-A62D-249E972A655E}"/>
                </a:ext>
              </a:extLst>
            </p:cNvPr>
            <p:cNvSpPr>
              <a:spLocks/>
            </p:cNvSpPr>
            <p:nvPr/>
          </p:nvSpPr>
          <p:spPr bwMode="auto">
            <a:xfrm>
              <a:off x="3607513" y="4018575"/>
              <a:ext cx="52226" cy="19094"/>
            </a:xfrm>
            <a:custGeom>
              <a:avLst/>
              <a:gdLst>
                <a:gd name="T0" fmla="*/ 0 w 109"/>
                <a:gd name="T1" fmla="*/ 0 h 42"/>
                <a:gd name="T2" fmla="*/ 1 w 109"/>
                <a:gd name="T3" fmla="*/ 0 h 42"/>
                <a:gd name="T4" fmla="*/ 3 w 109"/>
                <a:gd name="T5" fmla="*/ 1 h 42"/>
                <a:gd name="T6" fmla="*/ 0 w 109"/>
                <a:gd name="T7" fmla="*/ 0 h 42"/>
                <a:gd name="T8" fmla="*/ 0 60000 65536"/>
                <a:gd name="T9" fmla="*/ 0 60000 65536"/>
                <a:gd name="T10" fmla="*/ 0 60000 65536"/>
                <a:gd name="T11" fmla="*/ 0 60000 65536"/>
                <a:gd name="T12" fmla="*/ 0 w 109"/>
                <a:gd name="T13" fmla="*/ 0 h 42"/>
                <a:gd name="T14" fmla="*/ 109 w 109"/>
                <a:gd name="T15" fmla="*/ 42 h 42"/>
              </a:gdLst>
              <a:ahLst/>
              <a:cxnLst>
                <a:cxn ang="T8">
                  <a:pos x="T0" y="T1"/>
                </a:cxn>
                <a:cxn ang="T9">
                  <a:pos x="T2" y="T3"/>
                </a:cxn>
                <a:cxn ang="T10">
                  <a:pos x="T4" y="T5"/>
                </a:cxn>
                <a:cxn ang="T11">
                  <a:pos x="T6" y="T7"/>
                </a:cxn>
              </a:cxnLst>
              <a:rect l="T12" t="T13" r="T14" b="T15"/>
              <a:pathLst>
                <a:path w="109" h="42">
                  <a:moveTo>
                    <a:pt x="0" y="15"/>
                  </a:moveTo>
                  <a:lnTo>
                    <a:pt x="60" y="0"/>
                  </a:lnTo>
                  <a:lnTo>
                    <a:pt x="109" y="42"/>
                  </a:lnTo>
                  <a:lnTo>
                    <a:pt x="0" y="1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41" name="Freeform 357">
              <a:extLst>
                <a:ext uri="{FF2B5EF4-FFF2-40B4-BE49-F238E27FC236}">
                  <a16:creationId xmlns:a16="http://schemas.microsoft.com/office/drawing/2014/main" id="{17F73EB8-0658-4171-A712-1490C7A5429C}"/>
                </a:ext>
              </a:extLst>
            </p:cNvPr>
            <p:cNvSpPr>
              <a:spLocks/>
            </p:cNvSpPr>
            <p:nvPr/>
          </p:nvSpPr>
          <p:spPr bwMode="auto">
            <a:xfrm>
              <a:off x="3661424" y="3972431"/>
              <a:ext cx="192058" cy="173438"/>
            </a:xfrm>
            <a:custGeom>
              <a:avLst/>
              <a:gdLst>
                <a:gd name="T0" fmla="*/ 0 w 400"/>
                <a:gd name="T1" fmla="*/ 1 h 384"/>
                <a:gd name="T2" fmla="*/ 1 w 400"/>
                <a:gd name="T3" fmla="*/ 2 h 384"/>
                <a:gd name="T4" fmla="*/ 3 w 400"/>
                <a:gd name="T5" fmla="*/ 2 h 384"/>
                <a:gd name="T6" fmla="*/ 1 w 400"/>
                <a:gd name="T7" fmla="*/ 2 h 384"/>
                <a:gd name="T8" fmla="*/ 2 w 400"/>
                <a:gd name="T9" fmla="*/ 4 h 384"/>
                <a:gd name="T10" fmla="*/ 3 w 400"/>
                <a:gd name="T11" fmla="*/ 3 h 384"/>
                <a:gd name="T12" fmla="*/ 3 w 400"/>
                <a:gd name="T13" fmla="*/ 4 h 384"/>
                <a:gd name="T14" fmla="*/ 7 w 400"/>
                <a:gd name="T15" fmla="*/ 5 h 384"/>
                <a:gd name="T16" fmla="*/ 7 w 400"/>
                <a:gd name="T17" fmla="*/ 7 h 384"/>
                <a:gd name="T18" fmla="*/ 7 w 400"/>
                <a:gd name="T19" fmla="*/ 7 h 384"/>
                <a:gd name="T20" fmla="*/ 6 w 400"/>
                <a:gd name="T21" fmla="*/ 8 h 384"/>
                <a:gd name="T22" fmla="*/ 8 w 400"/>
                <a:gd name="T23" fmla="*/ 8 h 384"/>
                <a:gd name="T24" fmla="*/ 9 w 400"/>
                <a:gd name="T25" fmla="*/ 9 h 384"/>
                <a:gd name="T26" fmla="*/ 9 w 400"/>
                <a:gd name="T27" fmla="*/ 2 h 384"/>
                <a:gd name="T28" fmla="*/ 6 w 400"/>
                <a:gd name="T29" fmla="*/ 1 h 384"/>
                <a:gd name="T30" fmla="*/ 4 w 400"/>
                <a:gd name="T31" fmla="*/ 3 h 384"/>
                <a:gd name="T32" fmla="*/ 3 w 400"/>
                <a:gd name="T33" fmla="*/ 2 h 384"/>
                <a:gd name="T34" fmla="*/ 3 w 400"/>
                <a:gd name="T35" fmla="*/ 0 h 384"/>
                <a:gd name="T36" fmla="*/ 1 w 400"/>
                <a:gd name="T37" fmla="*/ 0 h 384"/>
                <a:gd name="T38" fmla="*/ 0 w 400"/>
                <a:gd name="T39" fmla="*/ 1 h 3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0"/>
                <a:gd name="T61" fmla="*/ 0 h 384"/>
                <a:gd name="T62" fmla="*/ 400 w 400"/>
                <a:gd name="T63" fmla="*/ 384 h 38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0" h="384">
                  <a:moveTo>
                    <a:pt x="0" y="47"/>
                  </a:moveTo>
                  <a:lnTo>
                    <a:pt x="62" y="84"/>
                  </a:lnTo>
                  <a:lnTo>
                    <a:pt x="118" y="76"/>
                  </a:lnTo>
                  <a:lnTo>
                    <a:pt x="42" y="103"/>
                  </a:lnTo>
                  <a:lnTo>
                    <a:pt x="81" y="164"/>
                  </a:lnTo>
                  <a:lnTo>
                    <a:pt x="114" y="112"/>
                  </a:lnTo>
                  <a:lnTo>
                    <a:pt x="140" y="164"/>
                  </a:lnTo>
                  <a:lnTo>
                    <a:pt x="282" y="223"/>
                  </a:lnTo>
                  <a:lnTo>
                    <a:pt x="315" y="315"/>
                  </a:lnTo>
                  <a:lnTo>
                    <a:pt x="289" y="312"/>
                  </a:lnTo>
                  <a:lnTo>
                    <a:pt x="266" y="356"/>
                  </a:lnTo>
                  <a:lnTo>
                    <a:pt x="352" y="334"/>
                  </a:lnTo>
                  <a:lnTo>
                    <a:pt x="400" y="384"/>
                  </a:lnTo>
                  <a:lnTo>
                    <a:pt x="394" y="99"/>
                  </a:lnTo>
                  <a:lnTo>
                    <a:pt x="271" y="47"/>
                  </a:lnTo>
                  <a:lnTo>
                    <a:pt x="171" y="130"/>
                  </a:lnTo>
                  <a:lnTo>
                    <a:pt x="133" y="89"/>
                  </a:lnTo>
                  <a:lnTo>
                    <a:pt x="119" y="19"/>
                  </a:lnTo>
                  <a:lnTo>
                    <a:pt x="62" y="0"/>
                  </a:lnTo>
                  <a:lnTo>
                    <a:pt x="0" y="4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42" name="Freeform 358">
              <a:extLst>
                <a:ext uri="{FF2B5EF4-FFF2-40B4-BE49-F238E27FC236}">
                  <a16:creationId xmlns:a16="http://schemas.microsoft.com/office/drawing/2014/main" id="{283FECCB-BB42-4A9D-8D01-039F7C3DB962}"/>
                </a:ext>
              </a:extLst>
            </p:cNvPr>
            <p:cNvSpPr>
              <a:spLocks/>
            </p:cNvSpPr>
            <p:nvPr/>
          </p:nvSpPr>
          <p:spPr bwMode="auto">
            <a:xfrm>
              <a:off x="3666478" y="4106089"/>
              <a:ext cx="10108" cy="15912"/>
            </a:xfrm>
            <a:custGeom>
              <a:avLst/>
              <a:gdLst>
                <a:gd name="T0" fmla="*/ 0 w 19"/>
                <a:gd name="T1" fmla="*/ 1 h 33"/>
                <a:gd name="T2" fmla="*/ 0 w 19"/>
                <a:gd name="T3" fmla="*/ 0 h 33"/>
                <a:gd name="T4" fmla="*/ 1 w 19"/>
                <a:gd name="T5" fmla="*/ 1 h 33"/>
                <a:gd name="T6" fmla="*/ 0 w 19"/>
                <a:gd name="T7" fmla="*/ 1 h 33"/>
                <a:gd name="T8" fmla="*/ 0 60000 65536"/>
                <a:gd name="T9" fmla="*/ 0 60000 65536"/>
                <a:gd name="T10" fmla="*/ 0 60000 65536"/>
                <a:gd name="T11" fmla="*/ 0 60000 65536"/>
                <a:gd name="T12" fmla="*/ 0 w 19"/>
                <a:gd name="T13" fmla="*/ 0 h 33"/>
                <a:gd name="T14" fmla="*/ 19 w 19"/>
                <a:gd name="T15" fmla="*/ 33 h 33"/>
              </a:gdLst>
              <a:ahLst/>
              <a:cxnLst>
                <a:cxn ang="T8">
                  <a:pos x="T0" y="T1"/>
                </a:cxn>
                <a:cxn ang="T9">
                  <a:pos x="T2" y="T3"/>
                </a:cxn>
                <a:cxn ang="T10">
                  <a:pos x="T4" y="T5"/>
                </a:cxn>
                <a:cxn ang="T11">
                  <a:pos x="T6" y="T7"/>
                </a:cxn>
              </a:cxnLst>
              <a:rect l="T12" t="T13" r="T14" b="T15"/>
              <a:pathLst>
                <a:path w="19" h="33">
                  <a:moveTo>
                    <a:pt x="0" y="33"/>
                  </a:moveTo>
                  <a:lnTo>
                    <a:pt x="11" y="0"/>
                  </a:lnTo>
                  <a:lnTo>
                    <a:pt x="19" y="18"/>
                  </a:lnTo>
                  <a:lnTo>
                    <a:pt x="0" y="3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43" name="Freeform 359">
              <a:extLst>
                <a:ext uri="{FF2B5EF4-FFF2-40B4-BE49-F238E27FC236}">
                  <a16:creationId xmlns:a16="http://schemas.microsoft.com/office/drawing/2014/main" id="{E63D5402-ECBC-4CCD-8D81-8FDF22EF29A6}"/>
                </a:ext>
              </a:extLst>
            </p:cNvPr>
            <p:cNvSpPr>
              <a:spLocks/>
            </p:cNvSpPr>
            <p:nvPr/>
          </p:nvSpPr>
          <p:spPr bwMode="auto">
            <a:xfrm>
              <a:off x="2071045" y="3122741"/>
              <a:ext cx="350422" cy="329374"/>
            </a:xfrm>
            <a:custGeom>
              <a:avLst/>
              <a:gdLst>
                <a:gd name="T0" fmla="*/ 0 w 730"/>
                <a:gd name="T1" fmla="*/ 1 h 725"/>
                <a:gd name="T2" fmla="*/ 1 w 730"/>
                <a:gd name="T3" fmla="*/ 0 h 725"/>
                <a:gd name="T4" fmla="*/ 2 w 730"/>
                <a:gd name="T5" fmla="*/ 1 h 725"/>
                <a:gd name="T6" fmla="*/ 3 w 730"/>
                <a:gd name="T7" fmla="*/ 0 h 725"/>
                <a:gd name="T8" fmla="*/ 4 w 730"/>
                <a:gd name="T9" fmla="*/ 1 h 725"/>
                <a:gd name="T10" fmla="*/ 4 w 730"/>
                <a:gd name="T11" fmla="*/ 1 h 725"/>
                <a:gd name="T12" fmla="*/ 5 w 730"/>
                <a:gd name="T13" fmla="*/ 3 h 725"/>
                <a:gd name="T14" fmla="*/ 7 w 730"/>
                <a:gd name="T15" fmla="*/ 4 h 725"/>
                <a:gd name="T16" fmla="*/ 9 w 730"/>
                <a:gd name="T17" fmla="*/ 3 h 725"/>
                <a:gd name="T18" fmla="*/ 9 w 730"/>
                <a:gd name="T19" fmla="*/ 3 h 725"/>
                <a:gd name="T20" fmla="*/ 11 w 730"/>
                <a:gd name="T21" fmla="*/ 2 h 725"/>
                <a:gd name="T22" fmla="*/ 15 w 730"/>
                <a:gd name="T23" fmla="*/ 4 h 725"/>
                <a:gd name="T24" fmla="*/ 15 w 730"/>
                <a:gd name="T25" fmla="*/ 5 h 725"/>
                <a:gd name="T26" fmla="*/ 15 w 730"/>
                <a:gd name="T27" fmla="*/ 7 h 725"/>
                <a:gd name="T28" fmla="*/ 15 w 730"/>
                <a:gd name="T29" fmla="*/ 9 h 725"/>
                <a:gd name="T30" fmla="*/ 15 w 730"/>
                <a:gd name="T31" fmla="*/ 10 h 725"/>
                <a:gd name="T32" fmla="*/ 15 w 730"/>
                <a:gd name="T33" fmla="*/ 12 h 725"/>
                <a:gd name="T34" fmla="*/ 17 w 730"/>
                <a:gd name="T35" fmla="*/ 15 h 725"/>
                <a:gd name="T36" fmla="*/ 15 w 730"/>
                <a:gd name="T37" fmla="*/ 17 h 725"/>
                <a:gd name="T38" fmla="*/ 12 w 730"/>
                <a:gd name="T39" fmla="*/ 16 h 725"/>
                <a:gd name="T40" fmla="*/ 11 w 730"/>
                <a:gd name="T41" fmla="*/ 15 h 725"/>
                <a:gd name="T42" fmla="*/ 8 w 730"/>
                <a:gd name="T43" fmla="*/ 15 h 725"/>
                <a:gd name="T44" fmla="*/ 7 w 730"/>
                <a:gd name="T45" fmla="*/ 14 h 725"/>
                <a:gd name="T46" fmla="*/ 5 w 730"/>
                <a:gd name="T47" fmla="*/ 11 h 725"/>
                <a:gd name="T48" fmla="*/ 4 w 730"/>
                <a:gd name="T49" fmla="*/ 11 h 725"/>
                <a:gd name="T50" fmla="*/ 4 w 730"/>
                <a:gd name="T51" fmla="*/ 11 h 725"/>
                <a:gd name="T52" fmla="*/ 3 w 730"/>
                <a:gd name="T53" fmla="*/ 9 h 725"/>
                <a:gd name="T54" fmla="*/ 1 w 730"/>
                <a:gd name="T55" fmla="*/ 7 h 725"/>
                <a:gd name="T56" fmla="*/ 2 w 730"/>
                <a:gd name="T57" fmla="*/ 5 h 725"/>
                <a:gd name="T58" fmla="*/ 1 w 730"/>
                <a:gd name="T59" fmla="*/ 5 h 725"/>
                <a:gd name="T60" fmla="*/ 1 w 730"/>
                <a:gd name="T61" fmla="*/ 3 h 725"/>
                <a:gd name="T62" fmla="*/ 0 w 730"/>
                <a:gd name="T63" fmla="*/ 1 h 72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30"/>
                <a:gd name="T97" fmla="*/ 0 h 725"/>
                <a:gd name="T98" fmla="*/ 730 w 730"/>
                <a:gd name="T99" fmla="*/ 725 h 72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30" h="725">
                  <a:moveTo>
                    <a:pt x="0" y="24"/>
                  </a:moveTo>
                  <a:lnTo>
                    <a:pt x="20" y="0"/>
                  </a:lnTo>
                  <a:lnTo>
                    <a:pt x="76" y="54"/>
                  </a:lnTo>
                  <a:lnTo>
                    <a:pt x="144" y="10"/>
                  </a:lnTo>
                  <a:lnTo>
                    <a:pt x="153" y="53"/>
                  </a:lnTo>
                  <a:lnTo>
                    <a:pt x="185" y="68"/>
                  </a:lnTo>
                  <a:lnTo>
                    <a:pt x="193" y="114"/>
                  </a:lnTo>
                  <a:lnTo>
                    <a:pt x="292" y="166"/>
                  </a:lnTo>
                  <a:lnTo>
                    <a:pt x="383" y="150"/>
                  </a:lnTo>
                  <a:lnTo>
                    <a:pt x="374" y="123"/>
                  </a:lnTo>
                  <a:lnTo>
                    <a:pt x="497" y="77"/>
                  </a:lnTo>
                  <a:lnTo>
                    <a:pt x="653" y="158"/>
                  </a:lnTo>
                  <a:lnTo>
                    <a:pt x="655" y="204"/>
                  </a:lnTo>
                  <a:lnTo>
                    <a:pt x="630" y="287"/>
                  </a:lnTo>
                  <a:lnTo>
                    <a:pt x="636" y="406"/>
                  </a:lnTo>
                  <a:lnTo>
                    <a:pt x="672" y="441"/>
                  </a:lnTo>
                  <a:lnTo>
                    <a:pt x="644" y="499"/>
                  </a:lnTo>
                  <a:lnTo>
                    <a:pt x="730" y="632"/>
                  </a:lnTo>
                  <a:lnTo>
                    <a:pt x="671" y="725"/>
                  </a:lnTo>
                  <a:lnTo>
                    <a:pt x="510" y="693"/>
                  </a:lnTo>
                  <a:lnTo>
                    <a:pt x="474" y="633"/>
                  </a:lnTo>
                  <a:lnTo>
                    <a:pt x="361" y="655"/>
                  </a:lnTo>
                  <a:lnTo>
                    <a:pt x="279" y="597"/>
                  </a:lnTo>
                  <a:lnTo>
                    <a:pt x="223" y="484"/>
                  </a:lnTo>
                  <a:lnTo>
                    <a:pt x="183" y="468"/>
                  </a:lnTo>
                  <a:lnTo>
                    <a:pt x="171" y="490"/>
                  </a:lnTo>
                  <a:lnTo>
                    <a:pt x="121" y="377"/>
                  </a:lnTo>
                  <a:lnTo>
                    <a:pt x="50" y="310"/>
                  </a:lnTo>
                  <a:lnTo>
                    <a:pt x="82" y="204"/>
                  </a:lnTo>
                  <a:lnTo>
                    <a:pt x="52" y="192"/>
                  </a:lnTo>
                  <a:lnTo>
                    <a:pt x="28" y="134"/>
                  </a:lnTo>
                  <a:lnTo>
                    <a:pt x="0" y="2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44" name="Freeform 360">
              <a:extLst>
                <a:ext uri="{FF2B5EF4-FFF2-40B4-BE49-F238E27FC236}">
                  <a16:creationId xmlns:a16="http://schemas.microsoft.com/office/drawing/2014/main" id="{14DB01EF-53EE-434C-9538-F5A944679252}"/>
                </a:ext>
              </a:extLst>
            </p:cNvPr>
            <p:cNvSpPr>
              <a:spLocks/>
            </p:cNvSpPr>
            <p:nvPr/>
          </p:nvSpPr>
          <p:spPr bwMode="auto">
            <a:xfrm>
              <a:off x="1969962" y="3184797"/>
              <a:ext cx="183635" cy="181394"/>
            </a:xfrm>
            <a:custGeom>
              <a:avLst/>
              <a:gdLst>
                <a:gd name="T0" fmla="*/ 0 w 379"/>
                <a:gd name="T1" fmla="*/ 5 h 402"/>
                <a:gd name="T2" fmla="*/ 0 w 379"/>
                <a:gd name="T3" fmla="*/ 6 h 402"/>
                <a:gd name="T4" fmla="*/ 5 w 379"/>
                <a:gd name="T5" fmla="*/ 8 h 402"/>
                <a:gd name="T6" fmla="*/ 5 w 379"/>
                <a:gd name="T7" fmla="*/ 9 h 402"/>
                <a:gd name="T8" fmla="*/ 6 w 379"/>
                <a:gd name="T9" fmla="*/ 9 h 402"/>
                <a:gd name="T10" fmla="*/ 7 w 379"/>
                <a:gd name="T11" fmla="*/ 9 h 402"/>
                <a:gd name="T12" fmla="*/ 9 w 379"/>
                <a:gd name="T13" fmla="*/ 8 h 402"/>
                <a:gd name="T14" fmla="*/ 9 w 379"/>
                <a:gd name="T15" fmla="*/ 8 h 402"/>
                <a:gd name="T16" fmla="*/ 8 w 379"/>
                <a:gd name="T17" fmla="*/ 6 h 402"/>
                <a:gd name="T18" fmla="*/ 6 w 379"/>
                <a:gd name="T19" fmla="*/ 4 h 402"/>
                <a:gd name="T20" fmla="*/ 7 w 379"/>
                <a:gd name="T21" fmla="*/ 2 h 402"/>
                <a:gd name="T22" fmla="*/ 6 w 379"/>
                <a:gd name="T23" fmla="*/ 1 h 402"/>
                <a:gd name="T24" fmla="*/ 6 w 379"/>
                <a:gd name="T25" fmla="*/ 0 h 402"/>
                <a:gd name="T26" fmla="*/ 3 w 379"/>
                <a:gd name="T27" fmla="*/ 0 h 402"/>
                <a:gd name="T28" fmla="*/ 3 w 379"/>
                <a:gd name="T29" fmla="*/ 1 h 402"/>
                <a:gd name="T30" fmla="*/ 2 w 379"/>
                <a:gd name="T31" fmla="*/ 3 h 402"/>
                <a:gd name="T32" fmla="*/ 0 w 379"/>
                <a:gd name="T33" fmla="*/ 5 h 4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9"/>
                <a:gd name="T52" fmla="*/ 0 h 402"/>
                <a:gd name="T53" fmla="*/ 379 w 379"/>
                <a:gd name="T54" fmla="*/ 402 h 4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9" h="402">
                  <a:moveTo>
                    <a:pt x="0" y="195"/>
                  </a:moveTo>
                  <a:lnTo>
                    <a:pt x="18" y="253"/>
                  </a:lnTo>
                  <a:lnTo>
                    <a:pt x="191" y="342"/>
                  </a:lnTo>
                  <a:lnTo>
                    <a:pt x="192" y="373"/>
                  </a:lnTo>
                  <a:lnTo>
                    <a:pt x="235" y="396"/>
                  </a:lnTo>
                  <a:lnTo>
                    <a:pt x="301" y="402"/>
                  </a:lnTo>
                  <a:lnTo>
                    <a:pt x="360" y="360"/>
                  </a:lnTo>
                  <a:lnTo>
                    <a:pt x="379" y="356"/>
                  </a:lnTo>
                  <a:lnTo>
                    <a:pt x="329" y="243"/>
                  </a:lnTo>
                  <a:lnTo>
                    <a:pt x="258" y="176"/>
                  </a:lnTo>
                  <a:lnTo>
                    <a:pt x="290" y="70"/>
                  </a:lnTo>
                  <a:lnTo>
                    <a:pt x="260" y="58"/>
                  </a:lnTo>
                  <a:lnTo>
                    <a:pt x="236" y="0"/>
                  </a:lnTo>
                  <a:lnTo>
                    <a:pt x="151" y="4"/>
                  </a:lnTo>
                  <a:lnTo>
                    <a:pt x="109" y="41"/>
                  </a:lnTo>
                  <a:lnTo>
                    <a:pt x="93" y="139"/>
                  </a:lnTo>
                  <a:lnTo>
                    <a:pt x="0" y="19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45" name="Freeform 361">
              <a:extLst>
                <a:ext uri="{FF2B5EF4-FFF2-40B4-BE49-F238E27FC236}">
                  <a16:creationId xmlns:a16="http://schemas.microsoft.com/office/drawing/2014/main" id="{B8AC0815-67A4-4F62-BD9F-C37613BE7C8D}"/>
                </a:ext>
              </a:extLst>
            </p:cNvPr>
            <p:cNvSpPr>
              <a:spLocks/>
            </p:cNvSpPr>
            <p:nvPr/>
          </p:nvSpPr>
          <p:spPr bwMode="auto">
            <a:xfrm>
              <a:off x="1385363" y="2947712"/>
              <a:ext cx="213960" cy="219583"/>
            </a:xfrm>
            <a:custGeom>
              <a:avLst/>
              <a:gdLst>
                <a:gd name="T0" fmla="*/ 0 w 446"/>
                <a:gd name="T1" fmla="*/ 3 h 487"/>
                <a:gd name="T2" fmla="*/ 0 w 446"/>
                <a:gd name="T3" fmla="*/ 1 h 487"/>
                <a:gd name="T4" fmla="*/ 1 w 446"/>
                <a:gd name="T5" fmla="*/ 1 h 487"/>
                <a:gd name="T6" fmla="*/ 2 w 446"/>
                <a:gd name="T7" fmla="*/ 1 h 487"/>
                <a:gd name="T8" fmla="*/ 3 w 446"/>
                <a:gd name="T9" fmla="*/ 0 h 487"/>
                <a:gd name="T10" fmla="*/ 5 w 446"/>
                <a:gd name="T11" fmla="*/ 0 h 487"/>
                <a:gd name="T12" fmla="*/ 6 w 446"/>
                <a:gd name="T13" fmla="*/ 1 h 487"/>
                <a:gd name="T14" fmla="*/ 6 w 446"/>
                <a:gd name="T15" fmla="*/ 2 h 487"/>
                <a:gd name="T16" fmla="*/ 5 w 446"/>
                <a:gd name="T17" fmla="*/ 2 h 487"/>
                <a:gd name="T18" fmla="*/ 5 w 446"/>
                <a:gd name="T19" fmla="*/ 4 h 487"/>
                <a:gd name="T20" fmla="*/ 7 w 446"/>
                <a:gd name="T21" fmla="*/ 6 h 487"/>
                <a:gd name="T22" fmla="*/ 8 w 446"/>
                <a:gd name="T23" fmla="*/ 7 h 487"/>
                <a:gd name="T24" fmla="*/ 8 w 446"/>
                <a:gd name="T25" fmla="*/ 7 h 487"/>
                <a:gd name="T26" fmla="*/ 10 w 446"/>
                <a:gd name="T27" fmla="*/ 9 h 487"/>
                <a:gd name="T28" fmla="*/ 9 w 446"/>
                <a:gd name="T29" fmla="*/ 8 h 487"/>
                <a:gd name="T30" fmla="*/ 9 w 446"/>
                <a:gd name="T31" fmla="*/ 10 h 487"/>
                <a:gd name="T32" fmla="*/ 8 w 446"/>
                <a:gd name="T33" fmla="*/ 11 h 487"/>
                <a:gd name="T34" fmla="*/ 8 w 446"/>
                <a:gd name="T35" fmla="*/ 9 h 487"/>
                <a:gd name="T36" fmla="*/ 4 w 446"/>
                <a:gd name="T37" fmla="*/ 6 h 487"/>
                <a:gd name="T38" fmla="*/ 3 w 446"/>
                <a:gd name="T39" fmla="*/ 4 h 487"/>
                <a:gd name="T40" fmla="*/ 2 w 446"/>
                <a:gd name="T41" fmla="*/ 3 h 487"/>
                <a:gd name="T42" fmla="*/ 1 w 446"/>
                <a:gd name="T43" fmla="*/ 4 h 487"/>
                <a:gd name="T44" fmla="*/ 0 w 446"/>
                <a:gd name="T45" fmla="*/ 3 h 4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46"/>
                <a:gd name="T70" fmla="*/ 0 h 487"/>
                <a:gd name="T71" fmla="*/ 446 w 446"/>
                <a:gd name="T72" fmla="*/ 487 h 48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46" h="487">
                  <a:moveTo>
                    <a:pt x="0" y="122"/>
                  </a:moveTo>
                  <a:lnTo>
                    <a:pt x="11" y="67"/>
                  </a:lnTo>
                  <a:lnTo>
                    <a:pt x="64" y="39"/>
                  </a:lnTo>
                  <a:lnTo>
                    <a:pt x="87" y="65"/>
                  </a:lnTo>
                  <a:lnTo>
                    <a:pt x="141" y="13"/>
                  </a:lnTo>
                  <a:lnTo>
                    <a:pt x="199" y="0"/>
                  </a:lnTo>
                  <a:lnTo>
                    <a:pt x="266" y="35"/>
                  </a:lnTo>
                  <a:lnTo>
                    <a:pt x="266" y="88"/>
                  </a:lnTo>
                  <a:lnTo>
                    <a:pt x="215" y="97"/>
                  </a:lnTo>
                  <a:lnTo>
                    <a:pt x="220" y="164"/>
                  </a:lnTo>
                  <a:lnTo>
                    <a:pt x="305" y="273"/>
                  </a:lnTo>
                  <a:lnTo>
                    <a:pt x="357" y="281"/>
                  </a:lnTo>
                  <a:lnTo>
                    <a:pt x="351" y="302"/>
                  </a:lnTo>
                  <a:lnTo>
                    <a:pt x="446" y="376"/>
                  </a:lnTo>
                  <a:lnTo>
                    <a:pt x="381" y="362"/>
                  </a:lnTo>
                  <a:lnTo>
                    <a:pt x="396" y="433"/>
                  </a:lnTo>
                  <a:lnTo>
                    <a:pt x="357" y="487"/>
                  </a:lnTo>
                  <a:lnTo>
                    <a:pt x="336" y="377"/>
                  </a:lnTo>
                  <a:lnTo>
                    <a:pt x="170" y="254"/>
                  </a:lnTo>
                  <a:lnTo>
                    <a:pt x="131" y="174"/>
                  </a:lnTo>
                  <a:lnTo>
                    <a:pt x="77" y="146"/>
                  </a:lnTo>
                  <a:lnTo>
                    <a:pt x="26" y="181"/>
                  </a:lnTo>
                  <a:lnTo>
                    <a:pt x="0" y="12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46" name="Freeform 362">
              <a:extLst>
                <a:ext uri="{FF2B5EF4-FFF2-40B4-BE49-F238E27FC236}">
                  <a16:creationId xmlns:a16="http://schemas.microsoft.com/office/drawing/2014/main" id="{00F6646D-9DC4-4602-8B3B-6B2A23143D18}"/>
                </a:ext>
              </a:extLst>
            </p:cNvPr>
            <p:cNvSpPr>
              <a:spLocks/>
            </p:cNvSpPr>
            <p:nvPr/>
          </p:nvSpPr>
          <p:spPr bwMode="auto">
            <a:xfrm>
              <a:off x="1412319" y="3089327"/>
              <a:ext cx="25271" cy="54100"/>
            </a:xfrm>
            <a:custGeom>
              <a:avLst/>
              <a:gdLst>
                <a:gd name="T0" fmla="*/ 0 w 53"/>
                <a:gd name="T1" fmla="*/ 0 h 119"/>
                <a:gd name="T2" fmla="*/ 0 w 53"/>
                <a:gd name="T3" fmla="*/ 3 h 119"/>
                <a:gd name="T4" fmla="*/ 1 w 53"/>
                <a:gd name="T5" fmla="*/ 3 h 119"/>
                <a:gd name="T6" fmla="*/ 1 w 53"/>
                <a:gd name="T7" fmla="*/ 1 h 119"/>
                <a:gd name="T8" fmla="*/ 1 w 53"/>
                <a:gd name="T9" fmla="*/ 0 h 119"/>
                <a:gd name="T10" fmla="*/ 0 w 53"/>
                <a:gd name="T11" fmla="*/ 0 h 119"/>
                <a:gd name="T12" fmla="*/ 0 60000 65536"/>
                <a:gd name="T13" fmla="*/ 0 60000 65536"/>
                <a:gd name="T14" fmla="*/ 0 60000 65536"/>
                <a:gd name="T15" fmla="*/ 0 60000 65536"/>
                <a:gd name="T16" fmla="*/ 0 60000 65536"/>
                <a:gd name="T17" fmla="*/ 0 60000 65536"/>
                <a:gd name="T18" fmla="*/ 0 w 53"/>
                <a:gd name="T19" fmla="*/ 0 h 119"/>
                <a:gd name="T20" fmla="*/ 53 w 53"/>
                <a:gd name="T21" fmla="*/ 119 h 119"/>
              </a:gdLst>
              <a:ahLst/>
              <a:cxnLst>
                <a:cxn ang="T12">
                  <a:pos x="T0" y="T1"/>
                </a:cxn>
                <a:cxn ang="T13">
                  <a:pos x="T2" y="T3"/>
                </a:cxn>
                <a:cxn ang="T14">
                  <a:pos x="T4" y="T5"/>
                </a:cxn>
                <a:cxn ang="T15">
                  <a:pos x="T6" y="T7"/>
                </a:cxn>
                <a:cxn ang="T16">
                  <a:pos x="T8" y="T9"/>
                </a:cxn>
                <a:cxn ang="T17">
                  <a:pos x="T10" y="T11"/>
                </a:cxn>
              </a:cxnLst>
              <a:rect l="T18" t="T19" r="T20" b="T21"/>
              <a:pathLst>
                <a:path w="53" h="119">
                  <a:moveTo>
                    <a:pt x="0" y="19"/>
                  </a:moveTo>
                  <a:lnTo>
                    <a:pt x="8" y="111"/>
                  </a:lnTo>
                  <a:lnTo>
                    <a:pt x="34" y="119"/>
                  </a:lnTo>
                  <a:lnTo>
                    <a:pt x="53" y="47"/>
                  </a:lnTo>
                  <a:lnTo>
                    <a:pt x="35" y="0"/>
                  </a:lnTo>
                  <a:lnTo>
                    <a:pt x="0" y="1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47" name="Freeform 363">
              <a:extLst>
                <a:ext uri="{FF2B5EF4-FFF2-40B4-BE49-F238E27FC236}">
                  <a16:creationId xmlns:a16="http://schemas.microsoft.com/office/drawing/2014/main" id="{311259DF-6D5F-41FB-8E1F-EE4B48540CF3}"/>
                </a:ext>
              </a:extLst>
            </p:cNvPr>
            <p:cNvSpPr>
              <a:spLocks/>
            </p:cNvSpPr>
            <p:nvPr/>
          </p:nvSpPr>
          <p:spPr bwMode="auto">
            <a:xfrm>
              <a:off x="1491501" y="3160930"/>
              <a:ext cx="55596" cy="35006"/>
            </a:xfrm>
            <a:custGeom>
              <a:avLst/>
              <a:gdLst>
                <a:gd name="T0" fmla="*/ 0 w 115"/>
                <a:gd name="T1" fmla="*/ 0 h 76"/>
                <a:gd name="T2" fmla="*/ 2 w 115"/>
                <a:gd name="T3" fmla="*/ 2 h 76"/>
                <a:gd name="T4" fmla="*/ 3 w 115"/>
                <a:gd name="T5" fmla="*/ 0 h 76"/>
                <a:gd name="T6" fmla="*/ 0 w 115"/>
                <a:gd name="T7" fmla="*/ 0 h 76"/>
                <a:gd name="T8" fmla="*/ 0 60000 65536"/>
                <a:gd name="T9" fmla="*/ 0 60000 65536"/>
                <a:gd name="T10" fmla="*/ 0 60000 65536"/>
                <a:gd name="T11" fmla="*/ 0 60000 65536"/>
                <a:gd name="T12" fmla="*/ 0 w 115"/>
                <a:gd name="T13" fmla="*/ 0 h 76"/>
                <a:gd name="T14" fmla="*/ 115 w 115"/>
                <a:gd name="T15" fmla="*/ 76 h 76"/>
              </a:gdLst>
              <a:ahLst/>
              <a:cxnLst>
                <a:cxn ang="T8">
                  <a:pos x="T0" y="T1"/>
                </a:cxn>
                <a:cxn ang="T9">
                  <a:pos x="T2" y="T3"/>
                </a:cxn>
                <a:cxn ang="T10">
                  <a:pos x="T4" y="T5"/>
                </a:cxn>
                <a:cxn ang="T11">
                  <a:pos x="T6" y="T7"/>
                </a:cxn>
              </a:cxnLst>
              <a:rect l="T12" t="T13" r="T14" b="T15"/>
              <a:pathLst>
                <a:path w="115" h="76">
                  <a:moveTo>
                    <a:pt x="0" y="15"/>
                  </a:moveTo>
                  <a:lnTo>
                    <a:pt x="97" y="76"/>
                  </a:lnTo>
                  <a:lnTo>
                    <a:pt x="115" y="0"/>
                  </a:lnTo>
                  <a:lnTo>
                    <a:pt x="0" y="1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48" name="Freeform 364">
              <a:extLst>
                <a:ext uri="{FF2B5EF4-FFF2-40B4-BE49-F238E27FC236}">
                  <a16:creationId xmlns:a16="http://schemas.microsoft.com/office/drawing/2014/main" id="{D862402A-5322-4779-9237-39B8B5F1E08E}"/>
                </a:ext>
              </a:extLst>
            </p:cNvPr>
            <p:cNvSpPr>
              <a:spLocks/>
            </p:cNvSpPr>
            <p:nvPr/>
          </p:nvSpPr>
          <p:spPr bwMode="auto">
            <a:xfrm>
              <a:off x="3639523" y="3262765"/>
              <a:ext cx="43803" cy="55691"/>
            </a:xfrm>
            <a:custGeom>
              <a:avLst/>
              <a:gdLst>
                <a:gd name="T0" fmla="*/ 0 w 90"/>
                <a:gd name="T1" fmla="*/ 1 h 124"/>
                <a:gd name="T2" fmla="*/ 0 w 90"/>
                <a:gd name="T3" fmla="*/ 1 h 124"/>
                <a:gd name="T4" fmla="*/ 1 w 90"/>
                <a:gd name="T5" fmla="*/ 1 h 124"/>
                <a:gd name="T6" fmla="*/ 1 w 90"/>
                <a:gd name="T7" fmla="*/ 1 h 124"/>
                <a:gd name="T8" fmla="*/ 1 w 90"/>
                <a:gd name="T9" fmla="*/ 3 h 124"/>
                <a:gd name="T10" fmla="*/ 1 w 90"/>
                <a:gd name="T11" fmla="*/ 3 h 124"/>
                <a:gd name="T12" fmla="*/ 2 w 90"/>
                <a:gd name="T13" fmla="*/ 1 h 124"/>
                <a:gd name="T14" fmla="*/ 2 w 90"/>
                <a:gd name="T15" fmla="*/ 0 h 124"/>
                <a:gd name="T16" fmla="*/ 1 w 90"/>
                <a:gd name="T17" fmla="*/ 0 h 124"/>
                <a:gd name="T18" fmla="*/ 0 w 90"/>
                <a:gd name="T19" fmla="*/ 1 h 1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0"/>
                <a:gd name="T31" fmla="*/ 0 h 124"/>
                <a:gd name="T32" fmla="*/ 90 w 90"/>
                <a:gd name="T33" fmla="*/ 124 h 1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0" h="124">
                  <a:moveTo>
                    <a:pt x="0" y="32"/>
                  </a:moveTo>
                  <a:lnTo>
                    <a:pt x="4" y="64"/>
                  </a:lnTo>
                  <a:lnTo>
                    <a:pt x="25" y="32"/>
                  </a:lnTo>
                  <a:lnTo>
                    <a:pt x="35" y="51"/>
                  </a:lnTo>
                  <a:lnTo>
                    <a:pt x="24" y="124"/>
                  </a:lnTo>
                  <a:lnTo>
                    <a:pt x="64" y="121"/>
                  </a:lnTo>
                  <a:lnTo>
                    <a:pt x="90" y="48"/>
                  </a:lnTo>
                  <a:lnTo>
                    <a:pt x="77" y="5"/>
                  </a:lnTo>
                  <a:lnTo>
                    <a:pt x="36" y="0"/>
                  </a:lnTo>
                  <a:lnTo>
                    <a:pt x="0" y="3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49" name="Freeform 365">
              <a:extLst>
                <a:ext uri="{FF2B5EF4-FFF2-40B4-BE49-F238E27FC236}">
                  <a16:creationId xmlns:a16="http://schemas.microsoft.com/office/drawing/2014/main" id="{E4A81CD8-7626-4225-A087-8C3069E9EA96}"/>
                </a:ext>
              </a:extLst>
            </p:cNvPr>
            <p:cNvSpPr>
              <a:spLocks/>
            </p:cNvSpPr>
            <p:nvPr/>
          </p:nvSpPr>
          <p:spPr bwMode="auto">
            <a:xfrm>
              <a:off x="3661424" y="3087736"/>
              <a:ext cx="207221" cy="182985"/>
            </a:xfrm>
            <a:custGeom>
              <a:avLst/>
              <a:gdLst>
                <a:gd name="T0" fmla="*/ 0 w 433"/>
                <a:gd name="T1" fmla="*/ 9 h 403"/>
                <a:gd name="T2" fmla="*/ 2 w 433"/>
                <a:gd name="T3" fmla="*/ 7 h 403"/>
                <a:gd name="T4" fmla="*/ 4 w 433"/>
                <a:gd name="T5" fmla="*/ 7 h 403"/>
                <a:gd name="T6" fmla="*/ 5 w 433"/>
                <a:gd name="T7" fmla="*/ 5 h 403"/>
                <a:gd name="T8" fmla="*/ 6 w 433"/>
                <a:gd name="T9" fmla="*/ 5 h 403"/>
                <a:gd name="T10" fmla="*/ 6 w 433"/>
                <a:gd name="T11" fmla="*/ 5 h 403"/>
                <a:gd name="T12" fmla="*/ 7 w 433"/>
                <a:gd name="T13" fmla="*/ 5 h 403"/>
                <a:gd name="T14" fmla="*/ 8 w 433"/>
                <a:gd name="T15" fmla="*/ 3 h 403"/>
                <a:gd name="T16" fmla="*/ 8 w 433"/>
                <a:gd name="T17" fmla="*/ 1 h 403"/>
                <a:gd name="T18" fmla="*/ 9 w 433"/>
                <a:gd name="T19" fmla="*/ 1 h 403"/>
                <a:gd name="T20" fmla="*/ 9 w 433"/>
                <a:gd name="T21" fmla="*/ 0 h 403"/>
                <a:gd name="T22" fmla="*/ 9 w 433"/>
                <a:gd name="T23" fmla="*/ 0 h 403"/>
                <a:gd name="T24" fmla="*/ 10 w 433"/>
                <a:gd name="T25" fmla="*/ 2 h 403"/>
                <a:gd name="T26" fmla="*/ 9 w 433"/>
                <a:gd name="T27" fmla="*/ 4 h 403"/>
                <a:gd name="T28" fmla="*/ 9 w 433"/>
                <a:gd name="T29" fmla="*/ 5 h 403"/>
                <a:gd name="T30" fmla="*/ 9 w 433"/>
                <a:gd name="T31" fmla="*/ 7 h 403"/>
                <a:gd name="T32" fmla="*/ 8 w 433"/>
                <a:gd name="T33" fmla="*/ 8 h 403"/>
                <a:gd name="T34" fmla="*/ 8 w 433"/>
                <a:gd name="T35" fmla="*/ 7 h 403"/>
                <a:gd name="T36" fmla="*/ 7 w 433"/>
                <a:gd name="T37" fmla="*/ 8 h 403"/>
                <a:gd name="T38" fmla="*/ 5 w 433"/>
                <a:gd name="T39" fmla="*/ 8 h 403"/>
                <a:gd name="T40" fmla="*/ 5 w 433"/>
                <a:gd name="T41" fmla="*/ 9 h 403"/>
                <a:gd name="T42" fmla="*/ 4 w 433"/>
                <a:gd name="T43" fmla="*/ 9 h 403"/>
                <a:gd name="T44" fmla="*/ 4 w 433"/>
                <a:gd name="T45" fmla="*/ 8 h 403"/>
                <a:gd name="T46" fmla="*/ 0 w 433"/>
                <a:gd name="T47" fmla="*/ 9 h 40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33"/>
                <a:gd name="T73" fmla="*/ 0 h 403"/>
                <a:gd name="T74" fmla="*/ 433 w 433"/>
                <a:gd name="T75" fmla="*/ 403 h 40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33" h="403">
                  <a:moveTo>
                    <a:pt x="0" y="378"/>
                  </a:moveTo>
                  <a:lnTo>
                    <a:pt x="80" y="305"/>
                  </a:lnTo>
                  <a:lnTo>
                    <a:pt x="188" y="305"/>
                  </a:lnTo>
                  <a:lnTo>
                    <a:pt x="232" y="212"/>
                  </a:lnTo>
                  <a:lnTo>
                    <a:pt x="250" y="204"/>
                  </a:lnTo>
                  <a:lnTo>
                    <a:pt x="252" y="239"/>
                  </a:lnTo>
                  <a:lnTo>
                    <a:pt x="299" y="204"/>
                  </a:lnTo>
                  <a:lnTo>
                    <a:pt x="343" y="138"/>
                  </a:lnTo>
                  <a:lnTo>
                    <a:pt x="360" y="21"/>
                  </a:lnTo>
                  <a:lnTo>
                    <a:pt x="394" y="25"/>
                  </a:lnTo>
                  <a:lnTo>
                    <a:pt x="385" y="0"/>
                  </a:lnTo>
                  <a:lnTo>
                    <a:pt x="406" y="1"/>
                  </a:lnTo>
                  <a:lnTo>
                    <a:pt x="433" y="97"/>
                  </a:lnTo>
                  <a:lnTo>
                    <a:pt x="394" y="166"/>
                  </a:lnTo>
                  <a:lnTo>
                    <a:pt x="394" y="227"/>
                  </a:lnTo>
                  <a:lnTo>
                    <a:pt x="367" y="319"/>
                  </a:lnTo>
                  <a:lnTo>
                    <a:pt x="346" y="332"/>
                  </a:lnTo>
                  <a:lnTo>
                    <a:pt x="345" y="297"/>
                  </a:lnTo>
                  <a:lnTo>
                    <a:pt x="284" y="347"/>
                  </a:lnTo>
                  <a:lnTo>
                    <a:pt x="232" y="327"/>
                  </a:lnTo>
                  <a:lnTo>
                    <a:pt x="235" y="368"/>
                  </a:lnTo>
                  <a:lnTo>
                    <a:pt x="188" y="403"/>
                  </a:lnTo>
                  <a:lnTo>
                    <a:pt x="177" y="345"/>
                  </a:lnTo>
                  <a:lnTo>
                    <a:pt x="0" y="37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50" name="Freeform 366">
              <a:extLst>
                <a:ext uri="{FF2B5EF4-FFF2-40B4-BE49-F238E27FC236}">
                  <a16:creationId xmlns:a16="http://schemas.microsoft.com/office/drawing/2014/main" id="{6708FEA2-86F3-4507-A6F1-5E9500C94F69}"/>
                </a:ext>
              </a:extLst>
            </p:cNvPr>
            <p:cNvSpPr>
              <a:spLocks/>
            </p:cNvSpPr>
            <p:nvPr/>
          </p:nvSpPr>
          <p:spPr bwMode="auto">
            <a:xfrm>
              <a:off x="3685010" y="3254809"/>
              <a:ext cx="43803" cy="33415"/>
            </a:xfrm>
            <a:custGeom>
              <a:avLst/>
              <a:gdLst>
                <a:gd name="T0" fmla="*/ 0 w 88"/>
                <a:gd name="T1" fmla="*/ 1 h 73"/>
                <a:gd name="T2" fmla="*/ 1 w 88"/>
                <a:gd name="T3" fmla="*/ 2 h 73"/>
                <a:gd name="T4" fmla="*/ 2 w 88"/>
                <a:gd name="T5" fmla="*/ 1 h 73"/>
                <a:gd name="T6" fmla="*/ 2 w 88"/>
                <a:gd name="T7" fmla="*/ 0 h 73"/>
                <a:gd name="T8" fmla="*/ 0 w 88"/>
                <a:gd name="T9" fmla="*/ 1 h 73"/>
                <a:gd name="T10" fmla="*/ 0 60000 65536"/>
                <a:gd name="T11" fmla="*/ 0 60000 65536"/>
                <a:gd name="T12" fmla="*/ 0 60000 65536"/>
                <a:gd name="T13" fmla="*/ 0 60000 65536"/>
                <a:gd name="T14" fmla="*/ 0 60000 65536"/>
                <a:gd name="T15" fmla="*/ 0 w 88"/>
                <a:gd name="T16" fmla="*/ 0 h 73"/>
                <a:gd name="T17" fmla="*/ 88 w 88"/>
                <a:gd name="T18" fmla="*/ 73 h 73"/>
              </a:gdLst>
              <a:ahLst/>
              <a:cxnLst>
                <a:cxn ang="T10">
                  <a:pos x="T0" y="T1"/>
                </a:cxn>
                <a:cxn ang="T11">
                  <a:pos x="T2" y="T3"/>
                </a:cxn>
                <a:cxn ang="T12">
                  <a:pos x="T4" y="T5"/>
                </a:cxn>
                <a:cxn ang="T13">
                  <a:pos x="T6" y="T7"/>
                </a:cxn>
                <a:cxn ang="T14">
                  <a:pos x="T8" y="T9"/>
                </a:cxn>
              </a:cxnLst>
              <a:rect l="T15" t="T16" r="T17" b="T18"/>
              <a:pathLst>
                <a:path w="88" h="73">
                  <a:moveTo>
                    <a:pt x="0" y="37"/>
                  </a:moveTo>
                  <a:lnTo>
                    <a:pt x="33" y="73"/>
                  </a:lnTo>
                  <a:lnTo>
                    <a:pt x="83" y="46"/>
                  </a:lnTo>
                  <a:lnTo>
                    <a:pt x="88" y="0"/>
                  </a:lnTo>
                  <a:lnTo>
                    <a:pt x="0" y="3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51" name="Freeform 367">
              <a:extLst>
                <a:ext uri="{FF2B5EF4-FFF2-40B4-BE49-F238E27FC236}">
                  <a16:creationId xmlns:a16="http://schemas.microsoft.com/office/drawing/2014/main" id="{1A6951E7-A9D1-4E9A-B7FB-4F296C65D00D}"/>
                </a:ext>
              </a:extLst>
            </p:cNvPr>
            <p:cNvSpPr>
              <a:spLocks/>
            </p:cNvSpPr>
            <p:nvPr/>
          </p:nvSpPr>
          <p:spPr bwMode="auto">
            <a:xfrm>
              <a:off x="3826527" y="2990674"/>
              <a:ext cx="107822" cy="97062"/>
            </a:xfrm>
            <a:custGeom>
              <a:avLst/>
              <a:gdLst>
                <a:gd name="T0" fmla="*/ 0 w 226"/>
                <a:gd name="T1" fmla="*/ 4 h 214"/>
                <a:gd name="T2" fmla="*/ 0 w 226"/>
                <a:gd name="T3" fmla="*/ 5 h 214"/>
                <a:gd name="T4" fmla="*/ 1 w 226"/>
                <a:gd name="T5" fmla="*/ 5 h 214"/>
                <a:gd name="T6" fmla="*/ 1 w 226"/>
                <a:gd name="T7" fmla="*/ 4 h 214"/>
                <a:gd name="T8" fmla="*/ 3 w 226"/>
                <a:gd name="T9" fmla="*/ 4 h 214"/>
                <a:gd name="T10" fmla="*/ 3 w 226"/>
                <a:gd name="T11" fmla="*/ 3 h 214"/>
                <a:gd name="T12" fmla="*/ 5 w 226"/>
                <a:gd name="T13" fmla="*/ 3 h 214"/>
                <a:gd name="T14" fmla="*/ 5 w 226"/>
                <a:gd name="T15" fmla="*/ 2 h 214"/>
                <a:gd name="T16" fmla="*/ 5 w 226"/>
                <a:gd name="T17" fmla="*/ 1 h 214"/>
                <a:gd name="T18" fmla="*/ 3 w 226"/>
                <a:gd name="T19" fmla="*/ 1 h 214"/>
                <a:gd name="T20" fmla="*/ 2 w 226"/>
                <a:gd name="T21" fmla="*/ 0 h 214"/>
                <a:gd name="T22" fmla="*/ 1 w 226"/>
                <a:gd name="T23" fmla="*/ 3 h 214"/>
                <a:gd name="T24" fmla="*/ 1 w 226"/>
                <a:gd name="T25" fmla="*/ 3 h 214"/>
                <a:gd name="T26" fmla="*/ 0 w 226"/>
                <a:gd name="T27" fmla="*/ 4 h 2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6"/>
                <a:gd name="T43" fmla="*/ 0 h 214"/>
                <a:gd name="T44" fmla="*/ 226 w 226"/>
                <a:gd name="T45" fmla="*/ 214 h 2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6" h="214">
                  <a:moveTo>
                    <a:pt x="0" y="153"/>
                  </a:moveTo>
                  <a:lnTo>
                    <a:pt x="10" y="214"/>
                  </a:lnTo>
                  <a:lnTo>
                    <a:pt x="51" y="192"/>
                  </a:lnTo>
                  <a:lnTo>
                    <a:pt x="23" y="155"/>
                  </a:lnTo>
                  <a:lnTo>
                    <a:pt x="133" y="188"/>
                  </a:lnTo>
                  <a:lnTo>
                    <a:pt x="157" y="138"/>
                  </a:lnTo>
                  <a:lnTo>
                    <a:pt x="226" y="120"/>
                  </a:lnTo>
                  <a:lnTo>
                    <a:pt x="202" y="86"/>
                  </a:lnTo>
                  <a:lnTo>
                    <a:pt x="211" y="58"/>
                  </a:lnTo>
                  <a:lnTo>
                    <a:pt x="150" y="62"/>
                  </a:lnTo>
                  <a:lnTo>
                    <a:pt x="80" y="0"/>
                  </a:lnTo>
                  <a:lnTo>
                    <a:pt x="54" y="122"/>
                  </a:lnTo>
                  <a:lnTo>
                    <a:pt x="22" y="115"/>
                  </a:lnTo>
                  <a:lnTo>
                    <a:pt x="0" y="15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52" name="Freeform 368">
              <a:extLst>
                <a:ext uri="{FF2B5EF4-FFF2-40B4-BE49-F238E27FC236}">
                  <a16:creationId xmlns:a16="http://schemas.microsoft.com/office/drawing/2014/main" id="{4ED18256-4171-429B-858C-8DB742FE9ECE}"/>
                </a:ext>
              </a:extLst>
            </p:cNvPr>
            <p:cNvSpPr>
              <a:spLocks/>
            </p:cNvSpPr>
            <p:nvPr/>
          </p:nvSpPr>
          <p:spPr bwMode="auto">
            <a:xfrm>
              <a:off x="3543494" y="3054321"/>
              <a:ext cx="114561" cy="120930"/>
            </a:xfrm>
            <a:custGeom>
              <a:avLst/>
              <a:gdLst>
                <a:gd name="T0" fmla="*/ 0 w 240"/>
                <a:gd name="T1" fmla="*/ 3 h 268"/>
                <a:gd name="T2" fmla="*/ 1 w 240"/>
                <a:gd name="T3" fmla="*/ 4 h 268"/>
                <a:gd name="T4" fmla="*/ 0 w 240"/>
                <a:gd name="T5" fmla="*/ 6 h 268"/>
                <a:gd name="T6" fmla="*/ 2 w 240"/>
                <a:gd name="T7" fmla="*/ 6 h 268"/>
                <a:gd name="T8" fmla="*/ 3 w 240"/>
                <a:gd name="T9" fmla="*/ 5 h 268"/>
                <a:gd name="T10" fmla="*/ 3 w 240"/>
                <a:gd name="T11" fmla="*/ 4 h 268"/>
                <a:gd name="T12" fmla="*/ 5 w 240"/>
                <a:gd name="T13" fmla="*/ 2 h 268"/>
                <a:gd name="T14" fmla="*/ 5 w 240"/>
                <a:gd name="T15" fmla="*/ 1 h 268"/>
                <a:gd name="T16" fmla="*/ 5 w 240"/>
                <a:gd name="T17" fmla="*/ 0 h 268"/>
                <a:gd name="T18" fmla="*/ 5 w 240"/>
                <a:gd name="T19" fmla="*/ 0 h 268"/>
                <a:gd name="T20" fmla="*/ 3 w 240"/>
                <a:gd name="T21" fmla="*/ 1 h 268"/>
                <a:gd name="T22" fmla="*/ 3 w 240"/>
                <a:gd name="T23" fmla="*/ 2 h 268"/>
                <a:gd name="T24" fmla="*/ 2 w 240"/>
                <a:gd name="T25" fmla="*/ 1 h 268"/>
                <a:gd name="T26" fmla="*/ 0 w 240"/>
                <a:gd name="T27" fmla="*/ 3 h 26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0"/>
                <a:gd name="T43" fmla="*/ 0 h 268"/>
                <a:gd name="T44" fmla="*/ 240 w 240"/>
                <a:gd name="T45" fmla="*/ 268 h 26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0" h="268">
                  <a:moveTo>
                    <a:pt x="0" y="151"/>
                  </a:moveTo>
                  <a:lnTo>
                    <a:pt x="43" y="173"/>
                  </a:lnTo>
                  <a:lnTo>
                    <a:pt x="15" y="251"/>
                  </a:lnTo>
                  <a:lnTo>
                    <a:pt x="84" y="268"/>
                  </a:lnTo>
                  <a:lnTo>
                    <a:pt x="155" y="223"/>
                  </a:lnTo>
                  <a:lnTo>
                    <a:pt x="122" y="159"/>
                  </a:lnTo>
                  <a:lnTo>
                    <a:pt x="202" y="101"/>
                  </a:lnTo>
                  <a:lnTo>
                    <a:pt x="240" y="24"/>
                  </a:lnTo>
                  <a:lnTo>
                    <a:pt x="237" y="13"/>
                  </a:lnTo>
                  <a:lnTo>
                    <a:pt x="223" y="0"/>
                  </a:lnTo>
                  <a:lnTo>
                    <a:pt x="147" y="50"/>
                  </a:lnTo>
                  <a:lnTo>
                    <a:pt x="147" y="77"/>
                  </a:lnTo>
                  <a:lnTo>
                    <a:pt x="94" y="68"/>
                  </a:lnTo>
                  <a:lnTo>
                    <a:pt x="0" y="15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53" name="Freeform 369">
              <a:extLst>
                <a:ext uri="{FF2B5EF4-FFF2-40B4-BE49-F238E27FC236}">
                  <a16:creationId xmlns:a16="http://schemas.microsoft.com/office/drawing/2014/main" id="{B68BC4DC-4115-4672-90F8-411ED6BA5F3A}"/>
                </a:ext>
              </a:extLst>
            </p:cNvPr>
            <p:cNvSpPr>
              <a:spLocks/>
            </p:cNvSpPr>
            <p:nvPr/>
          </p:nvSpPr>
          <p:spPr bwMode="auto">
            <a:xfrm>
              <a:off x="3577188" y="3154565"/>
              <a:ext cx="60650" cy="97062"/>
            </a:xfrm>
            <a:custGeom>
              <a:avLst/>
              <a:gdLst>
                <a:gd name="T0" fmla="*/ 0 w 128"/>
                <a:gd name="T1" fmla="*/ 5 h 212"/>
                <a:gd name="T2" fmla="*/ 0 w 128"/>
                <a:gd name="T3" fmla="*/ 1 h 212"/>
                <a:gd name="T4" fmla="*/ 2 w 128"/>
                <a:gd name="T5" fmla="*/ 0 h 212"/>
                <a:gd name="T6" fmla="*/ 3 w 128"/>
                <a:gd name="T7" fmla="*/ 3 h 212"/>
                <a:gd name="T8" fmla="*/ 2 w 128"/>
                <a:gd name="T9" fmla="*/ 5 h 212"/>
                <a:gd name="T10" fmla="*/ 0 w 128"/>
                <a:gd name="T11" fmla="*/ 5 h 212"/>
                <a:gd name="T12" fmla="*/ 0 60000 65536"/>
                <a:gd name="T13" fmla="*/ 0 60000 65536"/>
                <a:gd name="T14" fmla="*/ 0 60000 65536"/>
                <a:gd name="T15" fmla="*/ 0 60000 65536"/>
                <a:gd name="T16" fmla="*/ 0 60000 65536"/>
                <a:gd name="T17" fmla="*/ 0 60000 65536"/>
                <a:gd name="T18" fmla="*/ 0 w 128"/>
                <a:gd name="T19" fmla="*/ 0 h 212"/>
                <a:gd name="T20" fmla="*/ 128 w 128"/>
                <a:gd name="T21" fmla="*/ 212 h 212"/>
              </a:gdLst>
              <a:ahLst/>
              <a:cxnLst>
                <a:cxn ang="T12">
                  <a:pos x="T0" y="T1"/>
                </a:cxn>
                <a:cxn ang="T13">
                  <a:pos x="T2" y="T3"/>
                </a:cxn>
                <a:cxn ang="T14">
                  <a:pos x="T4" y="T5"/>
                </a:cxn>
                <a:cxn ang="T15">
                  <a:pos x="T6" y="T7"/>
                </a:cxn>
                <a:cxn ang="T16">
                  <a:pos x="T8" y="T9"/>
                </a:cxn>
                <a:cxn ang="T17">
                  <a:pos x="T10" y="T11"/>
                </a:cxn>
              </a:cxnLst>
              <a:rect l="T18" t="T19" r="T20" b="T21"/>
              <a:pathLst>
                <a:path w="128" h="212">
                  <a:moveTo>
                    <a:pt x="0" y="212"/>
                  </a:moveTo>
                  <a:lnTo>
                    <a:pt x="13" y="45"/>
                  </a:lnTo>
                  <a:lnTo>
                    <a:pt x="84" y="0"/>
                  </a:lnTo>
                  <a:lnTo>
                    <a:pt x="128" y="129"/>
                  </a:lnTo>
                  <a:lnTo>
                    <a:pt x="82" y="189"/>
                  </a:lnTo>
                  <a:lnTo>
                    <a:pt x="0" y="21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54" name="Freeform 370">
              <a:extLst>
                <a:ext uri="{FF2B5EF4-FFF2-40B4-BE49-F238E27FC236}">
                  <a16:creationId xmlns:a16="http://schemas.microsoft.com/office/drawing/2014/main" id="{79217D3B-2759-4EA3-A21B-AD819B09ADC7}"/>
                </a:ext>
              </a:extLst>
            </p:cNvPr>
            <p:cNvSpPr>
              <a:spLocks/>
            </p:cNvSpPr>
            <p:nvPr/>
          </p:nvSpPr>
          <p:spPr bwMode="auto">
            <a:xfrm>
              <a:off x="3100411" y="3507807"/>
              <a:ext cx="131408" cy="167074"/>
            </a:xfrm>
            <a:custGeom>
              <a:avLst/>
              <a:gdLst>
                <a:gd name="T0" fmla="*/ 0 w 274"/>
                <a:gd name="T1" fmla="*/ 2 h 369"/>
                <a:gd name="T2" fmla="*/ 1 w 274"/>
                <a:gd name="T3" fmla="*/ 3 h 369"/>
                <a:gd name="T4" fmla="*/ 1 w 274"/>
                <a:gd name="T5" fmla="*/ 5 h 369"/>
                <a:gd name="T6" fmla="*/ 3 w 274"/>
                <a:gd name="T7" fmla="*/ 4 h 369"/>
                <a:gd name="T8" fmla="*/ 4 w 274"/>
                <a:gd name="T9" fmla="*/ 5 h 369"/>
                <a:gd name="T10" fmla="*/ 5 w 274"/>
                <a:gd name="T11" fmla="*/ 7 h 369"/>
                <a:gd name="T12" fmla="*/ 4 w 274"/>
                <a:gd name="T13" fmla="*/ 9 h 369"/>
                <a:gd name="T14" fmla="*/ 6 w 274"/>
                <a:gd name="T15" fmla="*/ 8 h 369"/>
                <a:gd name="T16" fmla="*/ 5 w 274"/>
                <a:gd name="T17" fmla="*/ 5 h 369"/>
                <a:gd name="T18" fmla="*/ 3 w 274"/>
                <a:gd name="T19" fmla="*/ 3 h 369"/>
                <a:gd name="T20" fmla="*/ 4 w 274"/>
                <a:gd name="T21" fmla="*/ 2 h 369"/>
                <a:gd name="T22" fmla="*/ 3 w 274"/>
                <a:gd name="T23" fmla="*/ 1 h 369"/>
                <a:gd name="T24" fmla="*/ 2 w 274"/>
                <a:gd name="T25" fmla="*/ 0 h 369"/>
                <a:gd name="T26" fmla="*/ 1 w 274"/>
                <a:gd name="T27" fmla="*/ 0 h 369"/>
                <a:gd name="T28" fmla="*/ 1 w 274"/>
                <a:gd name="T29" fmla="*/ 1 h 369"/>
                <a:gd name="T30" fmla="*/ 1 w 274"/>
                <a:gd name="T31" fmla="*/ 1 h 369"/>
                <a:gd name="T32" fmla="*/ 0 w 274"/>
                <a:gd name="T33" fmla="*/ 2 h 3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4"/>
                <a:gd name="T52" fmla="*/ 0 h 369"/>
                <a:gd name="T53" fmla="*/ 274 w 274"/>
                <a:gd name="T54" fmla="*/ 369 h 36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4" h="369">
                  <a:moveTo>
                    <a:pt x="0" y="79"/>
                  </a:moveTo>
                  <a:lnTo>
                    <a:pt x="36" y="132"/>
                  </a:lnTo>
                  <a:lnTo>
                    <a:pt x="25" y="223"/>
                  </a:lnTo>
                  <a:lnTo>
                    <a:pt x="123" y="184"/>
                  </a:lnTo>
                  <a:lnTo>
                    <a:pt x="160" y="223"/>
                  </a:lnTo>
                  <a:lnTo>
                    <a:pt x="198" y="313"/>
                  </a:lnTo>
                  <a:lnTo>
                    <a:pt x="188" y="369"/>
                  </a:lnTo>
                  <a:lnTo>
                    <a:pt x="274" y="353"/>
                  </a:lnTo>
                  <a:lnTo>
                    <a:pt x="231" y="234"/>
                  </a:lnTo>
                  <a:lnTo>
                    <a:pt x="138" y="147"/>
                  </a:lnTo>
                  <a:lnTo>
                    <a:pt x="165" y="94"/>
                  </a:lnTo>
                  <a:lnTo>
                    <a:pt x="112" y="67"/>
                  </a:lnTo>
                  <a:lnTo>
                    <a:pt x="73" y="0"/>
                  </a:lnTo>
                  <a:lnTo>
                    <a:pt x="50" y="1"/>
                  </a:lnTo>
                  <a:lnTo>
                    <a:pt x="52" y="48"/>
                  </a:lnTo>
                  <a:lnTo>
                    <a:pt x="36" y="36"/>
                  </a:lnTo>
                  <a:lnTo>
                    <a:pt x="0" y="7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55" name="Freeform 371">
              <a:extLst>
                <a:ext uri="{FF2B5EF4-FFF2-40B4-BE49-F238E27FC236}">
                  <a16:creationId xmlns:a16="http://schemas.microsoft.com/office/drawing/2014/main" id="{8B9A37DA-B1D7-44DD-8DBC-7622820BA3A4}"/>
                </a:ext>
              </a:extLst>
            </p:cNvPr>
            <p:cNvSpPr>
              <a:spLocks/>
            </p:cNvSpPr>
            <p:nvPr/>
          </p:nvSpPr>
          <p:spPr bwMode="auto">
            <a:xfrm>
              <a:off x="1368516" y="2868153"/>
              <a:ext cx="8424" cy="17503"/>
            </a:xfrm>
            <a:custGeom>
              <a:avLst/>
              <a:gdLst>
                <a:gd name="T0" fmla="*/ 0 w 18"/>
                <a:gd name="T1" fmla="*/ 1 h 38"/>
                <a:gd name="T2" fmla="*/ 0 w 18"/>
                <a:gd name="T3" fmla="*/ 0 h 38"/>
                <a:gd name="T4" fmla="*/ 0 w 18"/>
                <a:gd name="T5" fmla="*/ 1 h 38"/>
                <a:gd name="T6" fmla="*/ 0 w 18"/>
                <a:gd name="T7" fmla="*/ 1 h 38"/>
                <a:gd name="T8" fmla="*/ 0 60000 65536"/>
                <a:gd name="T9" fmla="*/ 0 60000 65536"/>
                <a:gd name="T10" fmla="*/ 0 60000 65536"/>
                <a:gd name="T11" fmla="*/ 0 60000 65536"/>
                <a:gd name="T12" fmla="*/ 0 w 18"/>
                <a:gd name="T13" fmla="*/ 0 h 38"/>
                <a:gd name="T14" fmla="*/ 18 w 18"/>
                <a:gd name="T15" fmla="*/ 38 h 38"/>
              </a:gdLst>
              <a:ahLst/>
              <a:cxnLst>
                <a:cxn ang="T8">
                  <a:pos x="T0" y="T1"/>
                </a:cxn>
                <a:cxn ang="T9">
                  <a:pos x="T2" y="T3"/>
                </a:cxn>
                <a:cxn ang="T10">
                  <a:pos x="T4" y="T5"/>
                </a:cxn>
                <a:cxn ang="T11">
                  <a:pos x="T6" y="T7"/>
                </a:cxn>
              </a:cxnLst>
              <a:rect l="T12" t="T13" r="T14" b="T15"/>
              <a:pathLst>
                <a:path w="18" h="38">
                  <a:moveTo>
                    <a:pt x="0" y="30"/>
                  </a:moveTo>
                  <a:lnTo>
                    <a:pt x="13" y="0"/>
                  </a:lnTo>
                  <a:lnTo>
                    <a:pt x="18" y="38"/>
                  </a:lnTo>
                  <a:lnTo>
                    <a:pt x="0" y="3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56" name="Freeform 372">
              <a:extLst>
                <a:ext uri="{FF2B5EF4-FFF2-40B4-BE49-F238E27FC236}">
                  <a16:creationId xmlns:a16="http://schemas.microsoft.com/office/drawing/2014/main" id="{5FA27327-FC4F-4A13-8433-0DD8EF0E9488}"/>
                </a:ext>
              </a:extLst>
            </p:cNvPr>
            <p:cNvSpPr>
              <a:spLocks/>
            </p:cNvSpPr>
            <p:nvPr/>
          </p:nvSpPr>
          <p:spPr bwMode="auto">
            <a:xfrm>
              <a:off x="3100411" y="3833998"/>
              <a:ext cx="69074" cy="100244"/>
            </a:xfrm>
            <a:custGeom>
              <a:avLst/>
              <a:gdLst>
                <a:gd name="T0" fmla="*/ 0 w 142"/>
                <a:gd name="T1" fmla="*/ 0 h 221"/>
                <a:gd name="T2" fmla="*/ 1 w 142"/>
                <a:gd name="T3" fmla="*/ 0 h 221"/>
                <a:gd name="T4" fmla="*/ 1 w 142"/>
                <a:gd name="T5" fmla="*/ 1 h 221"/>
                <a:gd name="T6" fmla="*/ 2 w 142"/>
                <a:gd name="T7" fmla="*/ 0 h 221"/>
                <a:gd name="T8" fmla="*/ 3 w 142"/>
                <a:gd name="T9" fmla="*/ 1 h 221"/>
                <a:gd name="T10" fmla="*/ 3 w 142"/>
                <a:gd name="T11" fmla="*/ 5 h 221"/>
                <a:gd name="T12" fmla="*/ 3 w 142"/>
                <a:gd name="T13" fmla="*/ 5 h 221"/>
                <a:gd name="T14" fmla="*/ 1 w 142"/>
                <a:gd name="T15" fmla="*/ 4 h 221"/>
                <a:gd name="T16" fmla="*/ 0 w 142"/>
                <a:gd name="T17" fmla="*/ 0 h 2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2"/>
                <a:gd name="T28" fmla="*/ 0 h 221"/>
                <a:gd name="T29" fmla="*/ 142 w 142"/>
                <a:gd name="T30" fmla="*/ 221 h 2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2" h="221">
                  <a:moveTo>
                    <a:pt x="0" y="0"/>
                  </a:moveTo>
                  <a:lnTo>
                    <a:pt x="29" y="0"/>
                  </a:lnTo>
                  <a:lnTo>
                    <a:pt x="38" y="41"/>
                  </a:lnTo>
                  <a:lnTo>
                    <a:pt x="73" y="15"/>
                  </a:lnTo>
                  <a:lnTo>
                    <a:pt x="122" y="65"/>
                  </a:lnTo>
                  <a:lnTo>
                    <a:pt x="142" y="221"/>
                  </a:lnTo>
                  <a:lnTo>
                    <a:pt x="141" y="221"/>
                  </a:lnTo>
                  <a:lnTo>
                    <a:pt x="42" y="156"/>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57" name="Freeform 373">
              <a:extLst>
                <a:ext uri="{FF2B5EF4-FFF2-40B4-BE49-F238E27FC236}">
                  <a16:creationId xmlns:a16="http://schemas.microsoft.com/office/drawing/2014/main" id="{7164D3CA-115E-4FFC-AD3C-C03C117DB7E1}"/>
                </a:ext>
              </a:extLst>
            </p:cNvPr>
            <p:cNvSpPr>
              <a:spLocks/>
            </p:cNvSpPr>
            <p:nvPr/>
          </p:nvSpPr>
          <p:spPr bwMode="auto">
            <a:xfrm>
              <a:off x="3273938" y="3824451"/>
              <a:ext cx="173527" cy="120930"/>
            </a:xfrm>
            <a:custGeom>
              <a:avLst/>
              <a:gdLst>
                <a:gd name="T0" fmla="*/ 0 w 362"/>
                <a:gd name="T1" fmla="*/ 6 h 264"/>
                <a:gd name="T2" fmla="*/ 1 w 362"/>
                <a:gd name="T3" fmla="*/ 6 h 264"/>
                <a:gd name="T4" fmla="*/ 3 w 362"/>
                <a:gd name="T5" fmla="*/ 6 h 264"/>
                <a:gd name="T6" fmla="*/ 4 w 362"/>
                <a:gd name="T7" fmla="*/ 6 h 264"/>
                <a:gd name="T8" fmla="*/ 5 w 362"/>
                <a:gd name="T9" fmla="*/ 3 h 264"/>
                <a:gd name="T10" fmla="*/ 7 w 362"/>
                <a:gd name="T11" fmla="*/ 3 h 264"/>
                <a:gd name="T12" fmla="*/ 8 w 362"/>
                <a:gd name="T13" fmla="*/ 2 h 264"/>
                <a:gd name="T14" fmla="*/ 7 w 362"/>
                <a:gd name="T15" fmla="*/ 1 h 264"/>
                <a:gd name="T16" fmla="*/ 7 w 362"/>
                <a:gd name="T17" fmla="*/ 0 h 264"/>
                <a:gd name="T18" fmla="*/ 5 w 362"/>
                <a:gd name="T19" fmla="*/ 2 h 264"/>
                <a:gd name="T20" fmla="*/ 4 w 362"/>
                <a:gd name="T21" fmla="*/ 3 h 264"/>
                <a:gd name="T22" fmla="*/ 4 w 362"/>
                <a:gd name="T23" fmla="*/ 3 h 264"/>
                <a:gd name="T24" fmla="*/ 3 w 362"/>
                <a:gd name="T25" fmla="*/ 4 h 264"/>
                <a:gd name="T26" fmla="*/ 2 w 362"/>
                <a:gd name="T27" fmla="*/ 4 h 264"/>
                <a:gd name="T28" fmla="*/ 1 w 362"/>
                <a:gd name="T29" fmla="*/ 6 h 264"/>
                <a:gd name="T30" fmla="*/ 0 w 362"/>
                <a:gd name="T31" fmla="*/ 6 h 2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62"/>
                <a:gd name="T49" fmla="*/ 0 h 264"/>
                <a:gd name="T50" fmla="*/ 362 w 362"/>
                <a:gd name="T51" fmla="*/ 264 h 2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62" h="264">
                  <a:moveTo>
                    <a:pt x="0" y="235"/>
                  </a:moveTo>
                  <a:lnTo>
                    <a:pt x="33" y="264"/>
                  </a:lnTo>
                  <a:lnTo>
                    <a:pt x="143" y="253"/>
                  </a:lnTo>
                  <a:lnTo>
                    <a:pt x="182" y="238"/>
                  </a:lnTo>
                  <a:lnTo>
                    <a:pt x="234" y="115"/>
                  </a:lnTo>
                  <a:lnTo>
                    <a:pt x="299" y="120"/>
                  </a:lnTo>
                  <a:lnTo>
                    <a:pt x="362" y="78"/>
                  </a:lnTo>
                  <a:lnTo>
                    <a:pt x="304" y="45"/>
                  </a:lnTo>
                  <a:lnTo>
                    <a:pt x="284" y="0"/>
                  </a:lnTo>
                  <a:lnTo>
                    <a:pt x="210" y="82"/>
                  </a:lnTo>
                  <a:lnTo>
                    <a:pt x="185" y="128"/>
                  </a:lnTo>
                  <a:lnTo>
                    <a:pt x="163" y="103"/>
                  </a:lnTo>
                  <a:lnTo>
                    <a:pt x="120" y="168"/>
                  </a:lnTo>
                  <a:lnTo>
                    <a:pt x="70" y="177"/>
                  </a:lnTo>
                  <a:lnTo>
                    <a:pt x="56" y="238"/>
                  </a:lnTo>
                  <a:lnTo>
                    <a:pt x="0" y="23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58" name="Freeform 374">
              <a:extLst>
                <a:ext uri="{FF2B5EF4-FFF2-40B4-BE49-F238E27FC236}">
                  <a16:creationId xmlns:a16="http://schemas.microsoft.com/office/drawing/2014/main" id="{9640DC1E-9519-4470-AC86-E7DF1CC5EDB5}"/>
                </a:ext>
              </a:extLst>
            </p:cNvPr>
            <p:cNvSpPr>
              <a:spLocks/>
            </p:cNvSpPr>
            <p:nvPr/>
          </p:nvSpPr>
          <p:spPr bwMode="auto">
            <a:xfrm>
              <a:off x="2871289" y="2817235"/>
              <a:ext cx="581230" cy="265727"/>
            </a:xfrm>
            <a:custGeom>
              <a:avLst/>
              <a:gdLst>
                <a:gd name="T0" fmla="*/ 0 w 1209"/>
                <a:gd name="T1" fmla="*/ 4 h 587"/>
                <a:gd name="T2" fmla="*/ 1 w 1209"/>
                <a:gd name="T3" fmla="*/ 6 h 587"/>
                <a:gd name="T4" fmla="*/ 2 w 1209"/>
                <a:gd name="T5" fmla="*/ 6 h 587"/>
                <a:gd name="T6" fmla="*/ 3 w 1209"/>
                <a:gd name="T7" fmla="*/ 9 h 587"/>
                <a:gd name="T8" fmla="*/ 7 w 1209"/>
                <a:gd name="T9" fmla="*/ 10 h 587"/>
                <a:gd name="T10" fmla="*/ 8 w 1209"/>
                <a:gd name="T11" fmla="*/ 12 h 587"/>
                <a:gd name="T12" fmla="*/ 11 w 1209"/>
                <a:gd name="T13" fmla="*/ 12 h 587"/>
                <a:gd name="T14" fmla="*/ 15 w 1209"/>
                <a:gd name="T15" fmla="*/ 14 h 587"/>
                <a:gd name="T16" fmla="*/ 20 w 1209"/>
                <a:gd name="T17" fmla="*/ 12 h 587"/>
                <a:gd name="T18" fmla="*/ 21 w 1209"/>
                <a:gd name="T19" fmla="*/ 11 h 587"/>
                <a:gd name="T20" fmla="*/ 21 w 1209"/>
                <a:gd name="T21" fmla="*/ 9 h 587"/>
                <a:gd name="T22" fmla="*/ 23 w 1209"/>
                <a:gd name="T23" fmla="*/ 10 h 587"/>
                <a:gd name="T24" fmla="*/ 26 w 1209"/>
                <a:gd name="T25" fmla="*/ 7 h 587"/>
                <a:gd name="T26" fmla="*/ 28 w 1209"/>
                <a:gd name="T27" fmla="*/ 7 h 587"/>
                <a:gd name="T28" fmla="*/ 27 w 1209"/>
                <a:gd name="T29" fmla="*/ 5 h 587"/>
                <a:gd name="T30" fmla="*/ 25 w 1209"/>
                <a:gd name="T31" fmla="*/ 6 h 587"/>
                <a:gd name="T32" fmla="*/ 25 w 1209"/>
                <a:gd name="T33" fmla="*/ 4 h 587"/>
                <a:gd name="T34" fmla="*/ 25 w 1209"/>
                <a:gd name="T35" fmla="*/ 3 h 587"/>
                <a:gd name="T36" fmla="*/ 24 w 1209"/>
                <a:gd name="T37" fmla="*/ 3 h 587"/>
                <a:gd name="T38" fmla="*/ 19 w 1209"/>
                <a:gd name="T39" fmla="*/ 4 h 587"/>
                <a:gd name="T40" fmla="*/ 16 w 1209"/>
                <a:gd name="T41" fmla="*/ 2 h 587"/>
                <a:gd name="T42" fmla="*/ 13 w 1209"/>
                <a:gd name="T43" fmla="*/ 2 h 587"/>
                <a:gd name="T44" fmla="*/ 13 w 1209"/>
                <a:gd name="T45" fmla="*/ 1 h 587"/>
                <a:gd name="T46" fmla="*/ 10 w 1209"/>
                <a:gd name="T47" fmla="*/ 0 h 587"/>
                <a:gd name="T48" fmla="*/ 9 w 1209"/>
                <a:gd name="T49" fmla="*/ 1 h 587"/>
                <a:gd name="T50" fmla="*/ 9 w 1209"/>
                <a:gd name="T51" fmla="*/ 3 h 587"/>
                <a:gd name="T52" fmla="*/ 4 w 1209"/>
                <a:gd name="T53" fmla="*/ 2 h 587"/>
                <a:gd name="T54" fmla="*/ 0 w 1209"/>
                <a:gd name="T55" fmla="*/ 4 h 58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09"/>
                <a:gd name="T85" fmla="*/ 0 h 587"/>
                <a:gd name="T86" fmla="*/ 1209 w 1209"/>
                <a:gd name="T87" fmla="*/ 587 h 58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09" h="587">
                  <a:moveTo>
                    <a:pt x="0" y="184"/>
                  </a:moveTo>
                  <a:lnTo>
                    <a:pt x="39" y="242"/>
                  </a:lnTo>
                  <a:lnTo>
                    <a:pt x="94" y="265"/>
                  </a:lnTo>
                  <a:lnTo>
                    <a:pt x="113" y="389"/>
                  </a:lnTo>
                  <a:lnTo>
                    <a:pt x="282" y="439"/>
                  </a:lnTo>
                  <a:lnTo>
                    <a:pt x="353" y="526"/>
                  </a:lnTo>
                  <a:lnTo>
                    <a:pt x="494" y="522"/>
                  </a:lnTo>
                  <a:lnTo>
                    <a:pt x="651" y="587"/>
                  </a:lnTo>
                  <a:lnTo>
                    <a:pt x="856" y="526"/>
                  </a:lnTo>
                  <a:lnTo>
                    <a:pt x="920" y="477"/>
                  </a:lnTo>
                  <a:lnTo>
                    <a:pt x="920" y="408"/>
                  </a:lnTo>
                  <a:lnTo>
                    <a:pt x="979" y="416"/>
                  </a:lnTo>
                  <a:lnTo>
                    <a:pt x="1110" y="318"/>
                  </a:lnTo>
                  <a:lnTo>
                    <a:pt x="1209" y="312"/>
                  </a:lnTo>
                  <a:lnTo>
                    <a:pt x="1162" y="238"/>
                  </a:lnTo>
                  <a:lnTo>
                    <a:pt x="1065" y="257"/>
                  </a:lnTo>
                  <a:lnTo>
                    <a:pt x="1064" y="174"/>
                  </a:lnTo>
                  <a:lnTo>
                    <a:pt x="1088" y="127"/>
                  </a:lnTo>
                  <a:lnTo>
                    <a:pt x="1018" y="115"/>
                  </a:lnTo>
                  <a:lnTo>
                    <a:pt x="838" y="167"/>
                  </a:lnTo>
                  <a:lnTo>
                    <a:pt x="677" y="90"/>
                  </a:lnTo>
                  <a:lnTo>
                    <a:pt x="576" y="101"/>
                  </a:lnTo>
                  <a:lnTo>
                    <a:pt x="539" y="39"/>
                  </a:lnTo>
                  <a:lnTo>
                    <a:pt x="439" y="0"/>
                  </a:lnTo>
                  <a:lnTo>
                    <a:pt x="386" y="42"/>
                  </a:lnTo>
                  <a:lnTo>
                    <a:pt x="383" y="126"/>
                  </a:lnTo>
                  <a:lnTo>
                    <a:pt x="153" y="89"/>
                  </a:lnTo>
                  <a:lnTo>
                    <a:pt x="0" y="18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59" name="Freeform 375">
              <a:extLst>
                <a:ext uri="{FF2B5EF4-FFF2-40B4-BE49-F238E27FC236}">
                  <a16:creationId xmlns:a16="http://schemas.microsoft.com/office/drawing/2014/main" id="{2107F04F-2128-4DDB-B611-FB63A782B9D4}"/>
                </a:ext>
              </a:extLst>
            </p:cNvPr>
            <p:cNvSpPr>
              <a:spLocks/>
            </p:cNvSpPr>
            <p:nvPr/>
          </p:nvSpPr>
          <p:spPr bwMode="auto">
            <a:xfrm>
              <a:off x="2215932" y="3456889"/>
              <a:ext cx="141517" cy="173438"/>
            </a:xfrm>
            <a:custGeom>
              <a:avLst/>
              <a:gdLst>
                <a:gd name="T0" fmla="*/ 0 w 294"/>
                <a:gd name="T1" fmla="*/ 6 h 383"/>
                <a:gd name="T2" fmla="*/ 1 w 294"/>
                <a:gd name="T3" fmla="*/ 9 h 383"/>
                <a:gd name="T4" fmla="*/ 3 w 294"/>
                <a:gd name="T5" fmla="*/ 9 h 383"/>
                <a:gd name="T6" fmla="*/ 5 w 294"/>
                <a:gd name="T7" fmla="*/ 6 h 383"/>
                <a:gd name="T8" fmla="*/ 5 w 294"/>
                <a:gd name="T9" fmla="*/ 5 h 383"/>
                <a:gd name="T10" fmla="*/ 7 w 294"/>
                <a:gd name="T11" fmla="*/ 3 h 383"/>
                <a:gd name="T12" fmla="*/ 7 w 294"/>
                <a:gd name="T13" fmla="*/ 3 h 383"/>
                <a:gd name="T14" fmla="*/ 6 w 294"/>
                <a:gd name="T15" fmla="*/ 1 h 383"/>
                <a:gd name="T16" fmla="*/ 4 w 294"/>
                <a:gd name="T17" fmla="*/ 0 h 383"/>
                <a:gd name="T18" fmla="*/ 3 w 294"/>
                <a:gd name="T19" fmla="*/ 0 h 383"/>
                <a:gd name="T20" fmla="*/ 4 w 294"/>
                <a:gd name="T21" fmla="*/ 1 h 383"/>
                <a:gd name="T22" fmla="*/ 3 w 294"/>
                <a:gd name="T23" fmla="*/ 2 h 383"/>
                <a:gd name="T24" fmla="*/ 3 w 294"/>
                <a:gd name="T25" fmla="*/ 3 h 383"/>
                <a:gd name="T26" fmla="*/ 3 w 294"/>
                <a:gd name="T27" fmla="*/ 5 h 383"/>
                <a:gd name="T28" fmla="*/ 0 w 294"/>
                <a:gd name="T29" fmla="*/ 6 h 3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4"/>
                <a:gd name="T46" fmla="*/ 0 h 383"/>
                <a:gd name="T47" fmla="*/ 294 w 294"/>
                <a:gd name="T48" fmla="*/ 383 h 3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4" h="383">
                  <a:moveTo>
                    <a:pt x="0" y="270"/>
                  </a:moveTo>
                  <a:lnTo>
                    <a:pt x="40" y="383"/>
                  </a:lnTo>
                  <a:lnTo>
                    <a:pt x="109" y="364"/>
                  </a:lnTo>
                  <a:lnTo>
                    <a:pt x="218" y="269"/>
                  </a:lnTo>
                  <a:lnTo>
                    <a:pt x="217" y="223"/>
                  </a:lnTo>
                  <a:lnTo>
                    <a:pt x="289" y="139"/>
                  </a:lnTo>
                  <a:lnTo>
                    <a:pt x="294" y="114"/>
                  </a:lnTo>
                  <a:lnTo>
                    <a:pt x="255" y="64"/>
                  </a:lnTo>
                  <a:lnTo>
                    <a:pt x="164" y="0"/>
                  </a:lnTo>
                  <a:lnTo>
                    <a:pt x="141" y="1"/>
                  </a:lnTo>
                  <a:lnTo>
                    <a:pt x="153" y="36"/>
                  </a:lnTo>
                  <a:lnTo>
                    <a:pt x="122" y="101"/>
                  </a:lnTo>
                  <a:lnTo>
                    <a:pt x="141" y="134"/>
                  </a:lnTo>
                  <a:lnTo>
                    <a:pt x="111" y="226"/>
                  </a:lnTo>
                  <a:lnTo>
                    <a:pt x="0" y="27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60" name="Freeform 376">
              <a:extLst>
                <a:ext uri="{FF2B5EF4-FFF2-40B4-BE49-F238E27FC236}">
                  <a16:creationId xmlns:a16="http://schemas.microsoft.com/office/drawing/2014/main" id="{A0D8F3AE-65F3-4B50-A725-DD34CE595001}"/>
                </a:ext>
              </a:extLst>
            </p:cNvPr>
            <p:cNvSpPr>
              <a:spLocks/>
            </p:cNvSpPr>
            <p:nvPr/>
          </p:nvSpPr>
          <p:spPr bwMode="auto">
            <a:xfrm>
              <a:off x="2731457" y="3340733"/>
              <a:ext cx="144886" cy="82741"/>
            </a:xfrm>
            <a:custGeom>
              <a:avLst/>
              <a:gdLst>
                <a:gd name="T0" fmla="*/ 0 w 305"/>
                <a:gd name="T1" fmla="*/ 2 h 184"/>
                <a:gd name="T2" fmla="*/ 1 w 305"/>
                <a:gd name="T3" fmla="*/ 0 h 184"/>
                <a:gd name="T4" fmla="*/ 4 w 305"/>
                <a:gd name="T5" fmla="*/ 1 h 184"/>
                <a:gd name="T6" fmla="*/ 5 w 305"/>
                <a:gd name="T7" fmla="*/ 3 h 184"/>
                <a:gd name="T8" fmla="*/ 7 w 305"/>
                <a:gd name="T9" fmla="*/ 3 h 184"/>
                <a:gd name="T10" fmla="*/ 7 w 305"/>
                <a:gd name="T11" fmla="*/ 4 h 184"/>
                <a:gd name="T12" fmla="*/ 2 w 305"/>
                <a:gd name="T13" fmla="*/ 3 h 184"/>
                <a:gd name="T14" fmla="*/ 0 w 305"/>
                <a:gd name="T15" fmla="*/ 2 h 184"/>
                <a:gd name="T16" fmla="*/ 0 60000 65536"/>
                <a:gd name="T17" fmla="*/ 0 60000 65536"/>
                <a:gd name="T18" fmla="*/ 0 60000 65536"/>
                <a:gd name="T19" fmla="*/ 0 60000 65536"/>
                <a:gd name="T20" fmla="*/ 0 60000 65536"/>
                <a:gd name="T21" fmla="*/ 0 60000 65536"/>
                <a:gd name="T22" fmla="*/ 0 60000 65536"/>
                <a:gd name="T23" fmla="*/ 0 60000 65536"/>
                <a:gd name="T24" fmla="*/ 0 w 305"/>
                <a:gd name="T25" fmla="*/ 0 h 184"/>
                <a:gd name="T26" fmla="*/ 305 w 305"/>
                <a:gd name="T27" fmla="*/ 184 h 1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5" h="184">
                  <a:moveTo>
                    <a:pt x="0" y="72"/>
                  </a:moveTo>
                  <a:lnTo>
                    <a:pt x="39" y="0"/>
                  </a:lnTo>
                  <a:lnTo>
                    <a:pt x="158" y="46"/>
                  </a:lnTo>
                  <a:lnTo>
                    <a:pt x="223" y="117"/>
                  </a:lnTo>
                  <a:lnTo>
                    <a:pt x="305" y="117"/>
                  </a:lnTo>
                  <a:lnTo>
                    <a:pt x="302" y="184"/>
                  </a:lnTo>
                  <a:lnTo>
                    <a:pt x="102" y="141"/>
                  </a:lnTo>
                  <a:lnTo>
                    <a:pt x="0" y="7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61" name="Freeform 377">
              <a:extLst>
                <a:ext uri="{FF2B5EF4-FFF2-40B4-BE49-F238E27FC236}">
                  <a16:creationId xmlns:a16="http://schemas.microsoft.com/office/drawing/2014/main" id="{3BD93CC5-5C0F-48DF-A87B-320165BA494A}"/>
                </a:ext>
              </a:extLst>
            </p:cNvPr>
            <p:cNvSpPr>
              <a:spLocks/>
            </p:cNvSpPr>
            <p:nvPr/>
          </p:nvSpPr>
          <p:spPr bwMode="auto">
            <a:xfrm>
              <a:off x="1326398" y="2787003"/>
              <a:ext cx="65704" cy="68421"/>
            </a:xfrm>
            <a:custGeom>
              <a:avLst/>
              <a:gdLst>
                <a:gd name="T0" fmla="*/ 0 w 138"/>
                <a:gd name="T1" fmla="*/ 3 h 148"/>
                <a:gd name="T2" fmla="*/ 1 w 138"/>
                <a:gd name="T3" fmla="*/ 2 h 148"/>
                <a:gd name="T4" fmla="*/ 1 w 138"/>
                <a:gd name="T5" fmla="*/ 2 h 148"/>
                <a:gd name="T6" fmla="*/ 1 w 138"/>
                <a:gd name="T7" fmla="*/ 1 h 148"/>
                <a:gd name="T8" fmla="*/ 2 w 138"/>
                <a:gd name="T9" fmla="*/ 1 h 148"/>
                <a:gd name="T10" fmla="*/ 2 w 138"/>
                <a:gd name="T11" fmla="*/ 0 h 148"/>
                <a:gd name="T12" fmla="*/ 3 w 138"/>
                <a:gd name="T13" fmla="*/ 0 h 148"/>
                <a:gd name="T14" fmla="*/ 3 w 138"/>
                <a:gd name="T15" fmla="*/ 1 h 148"/>
                <a:gd name="T16" fmla="*/ 2 w 138"/>
                <a:gd name="T17" fmla="*/ 2 h 148"/>
                <a:gd name="T18" fmla="*/ 2 w 138"/>
                <a:gd name="T19" fmla="*/ 3 h 148"/>
                <a:gd name="T20" fmla="*/ 1 w 138"/>
                <a:gd name="T21" fmla="*/ 3 h 148"/>
                <a:gd name="T22" fmla="*/ 0 w 138"/>
                <a:gd name="T23" fmla="*/ 3 h 1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8"/>
                <a:gd name="T37" fmla="*/ 0 h 148"/>
                <a:gd name="T38" fmla="*/ 138 w 138"/>
                <a:gd name="T39" fmla="*/ 148 h 1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8" h="148">
                  <a:moveTo>
                    <a:pt x="0" y="111"/>
                  </a:moveTo>
                  <a:lnTo>
                    <a:pt x="54" y="92"/>
                  </a:lnTo>
                  <a:lnTo>
                    <a:pt x="29" y="76"/>
                  </a:lnTo>
                  <a:lnTo>
                    <a:pt x="53" y="23"/>
                  </a:lnTo>
                  <a:lnTo>
                    <a:pt x="75" y="57"/>
                  </a:lnTo>
                  <a:lnTo>
                    <a:pt x="76" y="0"/>
                  </a:lnTo>
                  <a:lnTo>
                    <a:pt x="138" y="0"/>
                  </a:lnTo>
                  <a:lnTo>
                    <a:pt x="134" y="57"/>
                  </a:lnTo>
                  <a:lnTo>
                    <a:pt x="93" y="79"/>
                  </a:lnTo>
                  <a:lnTo>
                    <a:pt x="95" y="148"/>
                  </a:lnTo>
                  <a:lnTo>
                    <a:pt x="57" y="106"/>
                  </a:lnTo>
                  <a:lnTo>
                    <a:pt x="0" y="11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62" name="Freeform 378">
              <a:extLst>
                <a:ext uri="{FF2B5EF4-FFF2-40B4-BE49-F238E27FC236}">
                  <a16:creationId xmlns:a16="http://schemas.microsoft.com/office/drawing/2014/main" id="{02062B0A-BD39-4619-9327-3DD00842992C}"/>
                </a:ext>
              </a:extLst>
            </p:cNvPr>
            <p:cNvSpPr>
              <a:spLocks/>
            </p:cNvSpPr>
            <p:nvPr/>
          </p:nvSpPr>
          <p:spPr bwMode="auto">
            <a:xfrm>
              <a:off x="4313412" y="4823711"/>
              <a:ext cx="143201" cy="144797"/>
            </a:xfrm>
            <a:custGeom>
              <a:avLst/>
              <a:gdLst>
                <a:gd name="T0" fmla="*/ 0 w 298"/>
                <a:gd name="T1" fmla="*/ 6 h 322"/>
                <a:gd name="T2" fmla="*/ 1 w 298"/>
                <a:gd name="T3" fmla="*/ 4 h 322"/>
                <a:gd name="T4" fmla="*/ 4 w 298"/>
                <a:gd name="T5" fmla="*/ 3 h 322"/>
                <a:gd name="T6" fmla="*/ 5 w 298"/>
                <a:gd name="T7" fmla="*/ 0 h 322"/>
                <a:gd name="T8" fmla="*/ 6 w 298"/>
                <a:gd name="T9" fmla="*/ 1 h 322"/>
                <a:gd name="T10" fmla="*/ 7 w 298"/>
                <a:gd name="T11" fmla="*/ 0 h 322"/>
                <a:gd name="T12" fmla="*/ 7 w 298"/>
                <a:gd name="T13" fmla="*/ 1 h 322"/>
                <a:gd name="T14" fmla="*/ 6 w 298"/>
                <a:gd name="T15" fmla="*/ 3 h 322"/>
                <a:gd name="T16" fmla="*/ 6 w 298"/>
                <a:gd name="T17" fmla="*/ 4 h 322"/>
                <a:gd name="T18" fmla="*/ 4 w 298"/>
                <a:gd name="T19" fmla="*/ 4 h 322"/>
                <a:gd name="T20" fmla="*/ 4 w 298"/>
                <a:gd name="T21" fmla="*/ 6 h 322"/>
                <a:gd name="T22" fmla="*/ 2 w 298"/>
                <a:gd name="T23" fmla="*/ 7 h 322"/>
                <a:gd name="T24" fmla="*/ 0 w 298"/>
                <a:gd name="T25" fmla="*/ 6 h 3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8"/>
                <a:gd name="T40" fmla="*/ 0 h 322"/>
                <a:gd name="T41" fmla="*/ 298 w 298"/>
                <a:gd name="T42" fmla="*/ 322 h 3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8" h="322">
                  <a:moveTo>
                    <a:pt x="0" y="281"/>
                  </a:moveTo>
                  <a:lnTo>
                    <a:pt x="63" y="182"/>
                  </a:lnTo>
                  <a:lnTo>
                    <a:pt x="172" y="109"/>
                  </a:lnTo>
                  <a:lnTo>
                    <a:pt x="223" y="0"/>
                  </a:lnTo>
                  <a:lnTo>
                    <a:pt x="256" y="32"/>
                  </a:lnTo>
                  <a:lnTo>
                    <a:pt x="293" y="17"/>
                  </a:lnTo>
                  <a:lnTo>
                    <a:pt x="298" y="55"/>
                  </a:lnTo>
                  <a:lnTo>
                    <a:pt x="242" y="134"/>
                  </a:lnTo>
                  <a:lnTo>
                    <a:pt x="252" y="167"/>
                  </a:lnTo>
                  <a:lnTo>
                    <a:pt x="190" y="180"/>
                  </a:lnTo>
                  <a:lnTo>
                    <a:pt x="161" y="289"/>
                  </a:lnTo>
                  <a:lnTo>
                    <a:pt x="96" y="322"/>
                  </a:lnTo>
                  <a:lnTo>
                    <a:pt x="0" y="28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63" name="Freeform 379">
              <a:extLst>
                <a:ext uri="{FF2B5EF4-FFF2-40B4-BE49-F238E27FC236}">
                  <a16:creationId xmlns:a16="http://schemas.microsoft.com/office/drawing/2014/main" id="{C0349CF6-D09C-49D0-9DFF-96ABF47B4DAC}"/>
                </a:ext>
              </a:extLst>
            </p:cNvPr>
            <p:cNvSpPr>
              <a:spLocks/>
            </p:cNvSpPr>
            <p:nvPr/>
          </p:nvSpPr>
          <p:spPr bwMode="auto">
            <a:xfrm>
              <a:off x="4426289" y="4680505"/>
              <a:ext cx="106138" cy="160709"/>
            </a:xfrm>
            <a:custGeom>
              <a:avLst/>
              <a:gdLst>
                <a:gd name="T0" fmla="*/ 0 w 221"/>
                <a:gd name="T1" fmla="*/ 0 h 353"/>
                <a:gd name="T2" fmla="*/ 1 w 221"/>
                <a:gd name="T3" fmla="*/ 1 h 353"/>
                <a:gd name="T4" fmla="*/ 2 w 221"/>
                <a:gd name="T5" fmla="*/ 3 h 353"/>
                <a:gd name="T6" fmla="*/ 3 w 221"/>
                <a:gd name="T7" fmla="*/ 3 h 353"/>
                <a:gd name="T8" fmla="*/ 3 w 221"/>
                <a:gd name="T9" fmla="*/ 3 h 353"/>
                <a:gd name="T10" fmla="*/ 3 w 221"/>
                <a:gd name="T11" fmla="*/ 4 h 353"/>
                <a:gd name="T12" fmla="*/ 5 w 221"/>
                <a:gd name="T13" fmla="*/ 4 h 353"/>
                <a:gd name="T14" fmla="*/ 5 w 221"/>
                <a:gd name="T15" fmla="*/ 5 h 353"/>
                <a:gd name="T16" fmla="*/ 4 w 221"/>
                <a:gd name="T17" fmla="*/ 6 h 353"/>
                <a:gd name="T18" fmla="*/ 3 w 221"/>
                <a:gd name="T19" fmla="*/ 8 h 353"/>
                <a:gd name="T20" fmla="*/ 2 w 221"/>
                <a:gd name="T21" fmla="*/ 8 h 353"/>
                <a:gd name="T22" fmla="*/ 2 w 221"/>
                <a:gd name="T23" fmla="*/ 7 h 353"/>
                <a:gd name="T24" fmla="*/ 1 w 221"/>
                <a:gd name="T25" fmla="*/ 6 h 353"/>
                <a:gd name="T26" fmla="*/ 2 w 221"/>
                <a:gd name="T27" fmla="*/ 4 h 353"/>
                <a:gd name="T28" fmla="*/ 2 w 221"/>
                <a:gd name="T29" fmla="*/ 3 h 353"/>
                <a:gd name="T30" fmla="*/ 0 w 221"/>
                <a:gd name="T31" fmla="*/ 0 h 3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21"/>
                <a:gd name="T49" fmla="*/ 0 h 353"/>
                <a:gd name="T50" fmla="*/ 221 w 221"/>
                <a:gd name="T51" fmla="*/ 353 h 3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21" h="353">
                  <a:moveTo>
                    <a:pt x="0" y="0"/>
                  </a:moveTo>
                  <a:lnTo>
                    <a:pt x="63" y="39"/>
                  </a:lnTo>
                  <a:lnTo>
                    <a:pt x="75" y="117"/>
                  </a:lnTo>
                  <a:lnTo>
                    <a:pt x="104" y="139"/>
                  </a:lnTo>
                  <a:lnTo>
                    <a:pt x="119" y="106"/>
                  </a:lnTo>
                  <a:lnTo>
                    <a:pt x="132" y="161"/>
                  </a:lnTo>
                  <a:lnTo>
                    <a:pt x="221" y="161"/>
                  </a:lnTo>
                  <a:lnTo>
                    <a:pt x="204" y="238"/>
                  </a:lnTo>
                  <a:lnTo>
                    <a:pt x="159" y="250"/>
                  </a:lnTo>
                  <a:lnTo>
                    <a:pt x="120" y="351"/>
                  </a:lnTo>
                  <a:lnTo>
                    <a:pt x="78" y="353"/>
                  </a:lnTo>
                  <a:lnTo>
                    <a:pt x="96" y="316"/>
                  </a:lnTo>
                  <a:lnTo>
                    <a:pt x="41" y="244"/>
                  </a:lnTo>
                  <a:lnTo>
                    <a:pt x="86" y="179"/>
                  </a:lnTo>
                  <a:lnTo>
                    <a:pt x="78" y="127"/>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64" name="Freeform 380">
              <a:extLst>
                <a:ext uri="{FF2B5EF4-FFF2-40B4-BE49-F238E27FC236}">
                  <a16:creationId xmlns:a16="http://schemas.microsoft.com/office/drawing/2014/main" id="{F582AB13-F637-415D-82BB-4984375156D9}"/>
                </a:ext>
              </a:extLst>
            </p:cNvPr>
            <p:cNvSpPr>
              <a:spLocks/>
            </p:cNvSpPr>
            <p:nvPr/>
          </p:nvSpPr>
          <p:spPr bwMode="auto">
            <a:xfrm>
              <a:off x="1355038" y="2231682"/>
              <a:ext cx="473407" cy="418480"/>
            </a:xfrm>
            <a:custGeom>
              <a:avLst/>
              <a:gdLst>
                <a:gd name="T0" fmla="*/ 0 w 989"/>
                <a:gd name="T1" fmla="*/ 17 h 922"/>
                <a:gd name="T2" fmla="*/ 2 w 989"/>
                <a:gd name="T3" fmla="*/ 17 h 922"/>
                <a:gd name="T4" fmla="*/ 1 w 989"/>
                <a:gd name="T5" fmla="*/ 18 h 922"/>
                <a:gd name="T6" fmla="*/ 2 w 989"/>
                <a:gd name="T7" fmla="*/ 18 h 922"/>
                <a:gd name="T8" fmla="*/ 1 w 989"/>
                <a:gd name="T9" fmla="*/ 19 h 922"/>
                <a:gd name="T10" fmla="*/ 3 w 989"/>
                <a:gd name="T11" fmla="*/ 21 h 922"/>
                <a:gd name="T12" fmla="*/ 5 w 989"/>
                <a:gd name="T13" fmla="*/ 19 h 922"/>
                <a:gd name="T14" fmla="*/ 7 w 989"/>
                <a:gd name="T15" fmla="*/ 19 h 922"/>
                <a:gd name="T16" fmla="*/ 7 w 989"/>
                <a:gd name="T17" fmla="*/ 17 h 922"/>
                <a:gd name="T18" fmla="*/ 6 w 989"/>
                <a:gd name="T19" fmla="*/ 13 h 922"/>
                <a:gd name="T20" fmla="*/ 8 w 989"/>
                <a:gd name="T21" fmla="*/ 11 h 922"/>
                <a:gd name="T22" fmla="*/ 10 w 989"/>
                <a:gd name="T23" fmla="*/ 7 h 922"/>
                <a:gd name="T24" fmla="*/ 11 w 989"/>
                <a:gd name="T25" fmla="*/ 5 h 922"/>
                <a:gd name="T26" fmla="*/ 13 w 989"/>
                <a:gd name="T27" fmla="*/ 5 h 922"/>
                <a:gd name="T28" fmla="*/ 14 w 989"/>
                <a:gd name="T29" fmla="*/ 4 h 922"/>
                <a:gd name="T30" fmla="*/ 15 w 989"/>
                <a:gd name="T31" fmla="*/ 4 h 922"/>
                <a:gd name="T32" fmla="*/ 18 w 989"/>
                <a:gd name="T33" fmla="*/ 4 h 922"/>
                <a:gd name="T34" fmla="*/ 20 w 989"/>
                <a:gd name="T35" fmla="*/ 2 h 922"/>
                <a:gd name="T36" fmla="*/ 21 w 989"/>
                <a:gd name="T37" fmla="*/ 4 h 922"/>
                <a:gd name="T38" fmla="*/ 22 w 989"/>
                <a:gd name="T39" fmla="*/ 3 h 922"/>
                <a:gd name="T40" fmla="*/ 21 w 989"/>
                <a:gd name="T41" fmla="*/ 2 h 922"/>
                <a:gd name="T42" fmla="*/ 21 w 989"/>
                <a:gd name="T43" fmla="*/ 0 h 922"/>
                <a:gd name="T44" fmla="*/ 20 w 989"/>
                <a:gd name="T45" fmla="*/ 0 h 922"/>
                <a:gd name="T46" fmla="*/ 19 w 989"/>
                <a:gd name="T47" fmla="*/ 1 h 922"/>
                <a:gd name="T48" fmla="*/ 19 w 989"/>
                <a:gd name="T49" fmla="*/ 0 h 922"/>
                <a:gd name="T50" fmla="*/ 18 w 989"/>
                <a:gd name="T51" fmla="*/ 0 h 922"/>
                <a:gd name="T52" fmla="*/ 16 w 989"/>
                <a:gd name="T53" fmla="*/ 2 h 922"/>
                <a:gd name="T54" fmla="*/ 15 w 989"/>
                <a:gd name="T55" fmla="*/ 3 h 922"/>
                <a:gd name="T56" fmla="*/ 13 w 989"/>
                <a:gd name="T57" fmla="*/ 3 h 922"/>
                <a:gd name="T58" fmla="*/ 13 w 989"/>
                <a:gd name="T59" fmla="*/ 3 h 922"/>
                <a:gd name="T60" fmla="*/ 13 w 989"/>
                <a:gd name="T61" fmla="*/ 3 h 922"/>
                <a:gd name="T62" fmla="*/ 11 w 989"/>
                <a:gd name="T63" fmla="*/ 4 h 922"/>
                <a:gd name="T64" fmla="*/ 11 w 989"/>
                <a:gd name="T65" fmla="*/ 5 h 922"/>
                <a:gd name="T66" fmla="*/ 9 w 989"/>
                <a:gd name="T67" fmla="*/ 6 h 922"/>
                <a:gd name="T68" fmla="*/ 7 w 989"/>
                <a:gd name="T69" fmla="*/ 8 h 922"/>
                <a:gd name="T70" fmla="*/ 4 w 989"/>
                <a:gd name="T71" fmla="*/ 13 h 922"/>
                <a:gd name="T72" fmla="*/ 5 w 989"/>
                <a:gd name="T73" fmla="*/ 13 h 922"/>
                <a:gd name="T74" fmla="*/ 2 w 989"/>
                <a:gd name="T75" fmla="*/ 14 h 922"/>
                <a:gd name="T76" fmla="*/ 1 w 989"/>
                <a:gd name="T77" fmla="*/ 15 h 922"/>
                <a:gd name="T78" fmla="*/ 0 w 989"/>
                <a:gd name="T79" fmla="*/ 15 h 922"/>
                <a:gd name="T80" fmla="*/ 0 w 989"/>
                <a:gd name="T81" fmla="*/ 16 h 92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89"/>
                <a:gd name="T124" fmla="*/ 0 h 922"/>
                <a:gd name="T125" fmla="*/ 989 w 989"/>
                <a:gd name="T126" fmla="*/ 922 h 92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89" h="922">
                  <a:moveTo>
                    <a:pt x="0" y="688"/>
                  </a:moveTo>
                  <a:lnTo>
                    <a:pt x="4" y="727"/>
                  </a:lnTo>
                  <a:lnTo>
                    <a:pt x="91" y="702"/>
                  </a:lnTo>
                  <a:lnTo>
                    <a:pt x="97" y="717"/>
                  </a:lnTo>
                  <a:lnTo>
                    <a:pt x="3" y="741"/>
                  </a:lnTo>
                  <a:lnTo>
                    <a:pt x="27" y="757"/>
                  </a:lnTo>
                  <a:lnTo>
                    <a:pt x="17" y="807"/>
                  </a:lnTo>
                  <a:lnTo>
                    <a:pt x="80" y="764"/>
                  </a:lnTo>
                  <a:lnTo>
                    <a:pt x="12" y="834"/>
                  </a:lnTo>
                  <a:lnTo>
                    <a:pt x="50" y="834"/>
                  </a:lnTo>
                  <a:lnTo>
                    <a:pt x="27" y="895"/>
                  </a:lnTo>
                  <a:lnTo>
                    <a:pt x="121" y="922"/>
                  </a:lnTo>
                  <a:lnTo>
                    <a:pt x="196" y="863"/>
                  </a:lnTo>
                  <a:lnTo>
                    <a:pt x="213" y="809"/>
                  </a:lnTo>
                  <a:lnTo>
                    <a:pt x="235" y="863"/>
                  </a:lnTo>
                  <a:lnTo>
                    <a:pt x="281" y="795"/>
                  </a:lnTo>
                  <a:lnTo>
                    <a:pt x="270" y="737"/>
                  </a:lnTo>
                  <a:lnTo>
                    <a:pt x="292" y="712"/>
                  </a:lnTo>
                  <a:lnTo>
                    <a:pt x="270" y="685"/>
                  </a:lnTo>
                  <a:lnTo>
                    <a:pt x="277" y="553"/>
                  </a:lnTo>
                  <a:lnTo>
                    <a:pt x="344" y="523"/>
                  </a:lnTo>
                  <a:lnTo>
                    <a:pt x="332" y="483"/>
                  </a:lnTo>
                  <a:lnTo>
                    <a:pt x="364" y="381"/>
                  </a:lnTo>
                  <a:lnTo>
                    <a:pt x="431" y="309"/>
                  </a:lnTo>
                  <a:lnTo>
                    <a:pt x="443" y="249"/>
                  </a:lnTo>
                  <a:lnTo>
                    <a:pt x="488" y="238"/>
                  </a:lnTo>
                  <a:lnTo>
                    <a:pt x="505" y="198"/>
                  </a:lnTo>
                  <a:lnTo>
                    <a:pt x="573" y="207"/>
                  </a:lnTo>
                  <a:lnTo>
                    <a:pt x="574" y="159"/>
                  </a:lnTo>
                  <a:lnTo>
                    <a:pt x="593" y="159"/>
                  </a:lnTo>
                  <a:lnTo>
                    <a:pt x="620" y="138"/>
                  </a:lnTo>
                  <a:lnTo>
                    <a:pt x="665" y="180"/>
                  </a:lnTo>
                  <a:lnTo>
                    <a:pt x="744" y="188"/>
                  </a:lnTo>
                  <a:lnTo>
                    <a:pt x="789" y="162"/>
                  </a:lnTo>
                  <a:lnTo>
                    <a:pt x="801" y="100"/>
                  </a:lnTo>
                  <a:lnTo>
                    <a:pt x="877" y="83"/>
                  </a:lnTo>
                  <a:lnTo>
                    <a:pt x="917" y="108"/>
                  </a:lnTo>
                  <a:lnTo>
                    <a:pt x="912" y="159"/>
                  </a:lnTo>
                  <a:lnTo>
                    <a:pt x="986" y="100"/>
                  </a:lnTo>
                  <a:lnTo>
                    <a:pt x="941" y="109"/>
                  </a:lnTo>
                  <a:lnTo>
                    <a:pt x="952" y="96"/>
                  </a:lnTo>
                  <a:lnTo>
                    <a:pt x="900" y="79"/>
                  </a:lnTo>
                  <a:lnTo>
                    <a:pt x="989" y="51"/>
                  </a:lnTo>
                  <a:lnTo>
                    <a:pt x="917" y="16"/>
                  </a:lnTo>
                  <a:lnTo>
                    <a:pt x="872" y="51"/>
                  </a:lnTo>
                  <a:lnTo>
                    <a:pt x="896" y="4"/>
                  </a:lnTo>
                  <a:lnTo>
                    <a:pt x="861" y="0"/>
                  </a:lnTo>
                  <a:lnTo>
                    <a:pt x="838" y="51"/>
                  </a:lnTo>
                  <a:lnTo>
                    <a:pt x="823" y="55"/>
                  </a:lnTo>
                  <a:lnTo>
                    <a:pt x="823" y="10"/>
                  </a:lnTo>
                  <a:lnTo>
                    <a:pt x="761" y="83"/>
                  </a:lnTo>
                  <a:lnTo>
                    <a:pt x="792" y="17"/>
                  </a:lnTo>
                  <a:lnTo>
                    <a:pt x="761" y="8"/>
                  </a:lnTo>
                  <a:lnTo>
                    <a:pt x="693" y="88"/>
                  </a:lnTo>
                  <a:lnTo>
                    <a:pt x="630" y="62"/>
                  </a:lnTo>
                  <a:lnTo>
                    <a:pt x="646" y="108"/>
                  </a:lnTo>
                  <a:lnTo>
                    <a:pt x="620" y="83"/>
                  </a:lnTo>
                  <a:lnTo>
                    <a:pt x="574" y="140"/>
                  </a:lnTo>
                  <a:lnTo>
                    <a:pt x="580" y="93"/>
                  </a:lnTo>
                  <a:lnTo>
                    <a:pt x="557" y="132"/>
                  </a:lnTo>
                  <a:lnTo>
                    <a:pt x="535" y="105"/>
                  </a:lnTo>
                  <a:lnTo>
                    <a:pt x="550" y="144"/>
                  </a:lnTo>
                  <a:lnTo>
                    <a:pt x="500" y="128"/>
                  </a:lnTo>
                  <a:lnTo>
                    <a:pt x="483" y="181"/>
                  </a:lnTo>
                  <a:lnTo>
                    <a:pt x="438" y="203"/>
                  </a:lnTo>
                  <a:lnTo>
                    <a:pt x="480" y="205"/>
                  </a:lnTo>
                  <a:lnTo>
                    <a:pt x="401" y="234"/>
                  </a:lnTo>
                  <a:lnTo>
                    <a:pt x="387" y="273"/>
                  </a:lnTo>
                  <a:lnTo>
                    <a:pt x="414" y="273"/>
                  </a:lnTo>
                  <a:lnTo>
                    <a:pt x="317" y="336"/>
                  </a:lnTo>
                  <a:lnTo>
                    <a:pt x="283" y="446"/>
                  </a:lnTo>
                  <a:lnTo>
                    <a:pt x="175" y="537"/>
                  </a:lnTo>
                  <a:lnTo>
                    <a:pt x="196" y="560"/>
                  </a:lnTo>
                  <a:lnTo>
                    <a:pt x="238" y="543"/>
                  </a:lnTo>
                  <a:lnTo>
                    <a:pt x="134" y="570"/>
                  </a:lnTo>
                  <a:lnTo>
                    <a:pt x="80" y="607"/>
                  </a:lnTo>
                  <a:lnTo>
                    <a:pt x="91" y="629"/>
                  </a:lnTo>
                  <a:lnTo>
                    <a:pt x="52" y="629"/>
                  </a:lnTo>
                  <a:lnTo>
                    <a:pt x="56" y="657"/>
                  </a:lnTo>
                  <a:lnTo>
                    <a:pt x="5" y="657"/>
                  </a:lnTo>
                  <a:lnTo>
                    <a:pt x="52" y="673"/>
                  </a:lnTo>
                  <a:lnTo>
                    <a:pt x="0" y="68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65" name="Freeform 381">
              <a:extLst>
                <a:ext uri="{FF2B5EF4-FFF2-40B4-BE49-F238E27FC236}">
                  <a16:creationId xmlns:a16="http://schemas.microsoft.com/office/drawing/2014/main" id="{0124ECA7-8D0D-4519-9F47-B0121EC6474A}"/>
                </a:ext>
              </a:extLst>
            </p:cNvPr>
            <p:cNvSpPr>
              <a:spLocks/>
            </p:cNvSpPr>
            <p:nvPr/>
          </p:nvSpPr>
          <p:spPr bwMode="auto">
            <a:xfrm>
              <a:off x="2379350" y="3187980"/>
              <a:ext cx="304935" cy="292777"/>
            </a:xfrm>
            <a:custGeom>
              <a:avLst/>
              <a:gdLst>
                <a:gd name="T0" fmla="*/ 0 w 636"/>
                <a:gd name="T1" fmla="*/ 8 h 645"/>
                <a:gd name="T2" fmla="*/ 1 w 636"/>
                <a:gd name="T3" fmla="*/ 9 h 645"/>
                <a:gd name="T4" fmla="*/ 5 w 636"/>
                <a:gd name="T5" fmla="*/ 8 h 645"/>
                <a:gd name="T6" fmla="*/ 5 w 636"/>
                <a:gd name="T7" fmla="*/ 7 h 645"/>
                <a:gd name="T8" fmla="*/ 7 w 636"/>
                <a:gd name="T9" fmla="*/ 6 h 645"/>
                <a:gd name="T10" fmla="*/ 7 w 636"/>
                <a:gd name="T11" fmla="*/ 5 h 645"/>
                <a:gd name="T12" fmla="*/ 8 w 636"/>
                <a:gd name="T13" fmla="*/ 4 h 645"/>
                <a:gd name="T14" fmla="*/ 8 w 636"/>
                <a:gd name="T15" fmla="*/ 4 h 645"/>
                <a:gd name="T16" fmla="*/ 9 w 636"/>
                <a:gd name="T17" fmla="*/ 3 h 645"/>
                <a:gd name="T18" fmla="*/ 9 w 636"/>
                <a:gd name="T19" fmla="*/ 2 h 645"/>
                <a:gd name="T20" fmla="*/ 9 w 636"/>
                <a:gd name="T21" fmla="*/ 1 h 645"/>
                <a:gd name="T22" fmla="*/ 12 w 636"/>
                <a:gd name="T23" fmla="*/ 0 h 645"/>
                <a:gd name="T24" fmla="*/ 15 w 636"/>
                <a:gd name="T25" fmla="*/ 2 h 645"/>
                <a:gd name="T26" fmla="*/ 14 w 636"/>
                <a:gd name="T27" fmla="*/ 3 h 645"/>
                <a:gd name="T28" fmla="*/ 11 w 636"/>
                <a:gd name="T29" fmla="*/ 3 h 645"/>
                <a:gd name="T30" fmla="*/ 11 w 636"/>
                <a:gd name="T31" fmla="*/ 4 h 645"/>
                <a:gd name="T32" fmla="*/ 13 w 636"/>
                <a:gd name="T33" fmla="*/ 5 h 645"/>
                <a:gd name="T34" fmla="*/ 12 w 636"/>
                <a:gd name="T35" fmla="*/ 6 h 645"/>
                <a:gd name="T36" fmla="*/ 12 w 636"/>
                <a:gd name="T37" fmla="*/ 7 h 645"/>
                <a:gd name="T38" fmla="*/ 9 w 636"/>
                <a:gd name="T39" fmla="*/ 11 h 645"/>
                <a:gd name="T40" fmla="*/ 9 w 636"/>
                <a:gd name="T41" fmla="*/ 10 h 645"/>
                <a:gd name="T42" fmla="*/ 7 w 636"/>
                <a:gd name="T43" fmla="*/ 11 h 645"/>
                <a:gd name="T44" fmla="*/ 9 w 636"/>
                <a:gd name="T45" fmla="*/ 14 h 645"/>
                <a:gd name="T46" fmla="*/ 7 w 636"/>
                <a:gd name="T47" fmla="*/ 14 h 645"/>
                <a:gd name="T48" fmla="*/ 6 w 636"/>
                <a:gd name="T49" fmla="*/ 15 h 645"/>
                <a:gd name="T50" fmla="*/ 5 w 636"/>
                <a:gd name="T51" fmla="*/ 13 h 645"/>
                <a:gd name="T52" fmla="*/ 1 w 636"/>
                <a:gd name="T53" fmla="*/ 13 h 645"/>
                <a:gd name="T54" fmla="*/ 2 w 636"/>
                <a:gd name="T55" fmla="*/ 11 h 645"/>
                <a:gd name="T56" fmla="*/ 0 w 636"/>
                <a:gd name="T57" fmla="*/ 8 h 64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36"/>
                <a:gd name="T88" fmla="*/ 0 h 645"/>
                <a:gd name="T89" fmla="*/ 636 w 636"/>
                <a:gd name="T90" fmla="*/ 645 h 64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36" h="645">
                  <a:moveTo>
                    <a:pt x="0" y="354"/>
                  </a:moveTo>
                  <a:lnTo>
                    <a:pt x="59" y="377"/>
                  </a:lnTo>
                  <a:lnTo>
                    <a:pt x="198" y="354"/>
                  </a:lnTo>
                  <a:lnTo>
                    <a:pt x="225" y="289"/>
                  </a:lnTo>
                  <a:lnTo>
                    <a:pt x="319" y="253"/>
                  </a:lnTo>
                  <a:lnTo>
                    <a:pt x="326" y="197"/>
                  </a:lnTo>
                  <a:lnTo>
                    <a:pt x="361" y="182"/>
                  </a:lnTo>
                  <a:lnTo>
                    <a:pt x="347" y="154"/>
                  </a:lnTo>
                  <a:lnTo>
                    <a:pt x="379" y="150"/>
                  </a:lnTo>
                  <a:lnTo>
                    <a:pt x="404" y="96"/>
                  </a:lnTo>
                  <a:lnTo>
                    <a:pt x="394" y="40"/>
                  </a:lnTo>
                  <a:lnTo>
                    <a:pt x="524" y="0"/>
                  </a:lnTo>
                  <a:lnTo>
                    <a:pt x="636" y="84"/>
                  </a:lnTo>
                  <a:lnTo>
                    <a:pt x="607" y="119"/>
                  </a:lnTo>
                  <a:lnTo>
                    <a:pt x="497" y="119"/>
                  </a:lnTo>
                  <a:lnTo>
                    <a:pt x="499" y="191"/>
                  </a:lnTo>
                  <a:lnTo>
                    <a:pt x="548" y="237"/>
                  </a:lnTo>
                  <a:lnTo>
                    <a:pt x="521" y="261"/>
                  </a:lnTo>
                  <a:lnTo>
                    <a:pt x="528" y="300"/>
                  </a:lnTo>
                  <a:lnTo>
                    <a:pt x="412" y="449"/>
                  </a:lnTo>
                  <a:lnTo>
                    <a:pt x="364" y="444"/>
                  </a:lnTo>
                  <a:lnTo>
                    <a:pt x="326" y="481"/>
                  </a:lnTo>
                  <a:lnTo>
                    <a:pt x="387" y="617"/>
                  </a:lnTo>
                  <a:lnTo>
                    <a:pt x="302" y="617"/>
                  </a:lnTo>
                  <a:lnTo>
                    <a:pt x="271" y="645"/>
                  </a:lnTo>
                  <a:lnTo>
                    <a:pt x="207" y="564"/>
                  </a:lnTo>
                  <a:lnTo>
                    <a:pt x="27" y="580"/>
                  </a:lnTo>
                  <a:lnTo>
                    <a:pt x="86" y="487"/>
                  </a:lnTo>
                  <a:lnTo>
                    <a:pt x="0" y="35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66" name="Freeform 382">
              <a:extLst>
                <a:ext uri="{FF2B5EF4-FFF2-40B4-BE49-F238E27FC236}">
                  <a16:creationId xmlns:a16="http://schemas.microsoft.com/office/drawing/2014/main" id="{DF247AFF-F621-40BF-B26A-F3B23BD5ACDB}"/>
                </a:ext>
              </a:extLst>
            </p:cNvPr>
            <p:cNvSpPr>
              <a:spLocks/>
            </p:cNvSpPr>
            <p:nvPr/>
          </p:nvSpPr>
          <p:spPr bwMode="auto">
            <a:xfrm>
              <a:off x="3850113" y="4016984"/>
              <a:ext cx="183635" cy="154344"/>
            </a:xfrm>
            <a:custGeom>
              <a:avLst/>
              <a:gdLst>
                <a:gd name="T0" fmla="*/ 0 w 380"/>
                <a:gd name="T1" fmla="*/ 0 h 340"/>
                <a:gd name="T2" fmla="*/ 0 w 380"/>
                <a:gd name="T3" fmla="*/ 7 h 340"/>
                <a:gd name="T4" fmla="*/ 2 w 380"/>
                <a:gd name="T5" fmla="*/ 7 h 340"/>
                <a:gd name="T6" fmla="*/ 3 w 380"/>
                <a:gd name="T7" fmla="*/ 5 h 340"/>
                <a:gd name="T8" fmla="*/ 5 w 380"/>
                <a:gd name="T9" fmla="*/ 6 h 340"/>
                <a:gd name="T10" fmla="*/ 6 w 380"/>
                <a:gd name="T11" fmla="*/ 8 h 340"/>
                <a:gd name="T12" fmla="*/ 9 w 380"/>
                <a:gd name="T13" fmla="*/ 8 h 340"/>
                <a:gd name="T14" fmla="*/ 6 w 380"/>
                <a:gd name="T15" fmla="*/ 5 h 340"/>
                <a:gd name="T16" fmla="*/ 6 w 380"/>
                <a:gd name="T17" fmla="*/ 3 h 340"/>
                <a:gd name="T18" fmla="*/ 4 w 380"/>
                <a:gd name="T19" fmla="*/ 3 h 340"/>
                <a:gd name="T20" fmla="*/ 3 w 380"/>
                <a:gd name="T21" fmla="*/ 1 h 340"/>
                <a:gd name="T22" fmla="*/ 0 w 380"/>
                <a:gd name="T23" fmla="*/ 0 h 3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80"/>
                <a:gd name="T37" fmla="*/ 0 h 340"/>
                <a:gd name="T38" fmla="*/ 380 w 380"/>
                <a:gd name="T39" fmla="*/ 340 h 34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80" h="340">
                  <a:moveTo>
                    <a:pt x="0" y="0"/>
                  </a:moveTo>
                  <a:lnTo>
                    <a:pt x="6" y="285"/>
                  </a:lnTo>
                  <a:lnTo>
                    <a:pt x="68" y="293"/>
                  </a:lnTo>
                  <a:lnTo>
                    <a:pt x="129" y="215"/>
                  </a:lnTo>
                  <a:lnTo>
                    <a:pt x="195" y="250"/>
                  </a:lnTo>
                  <a:lnTo>
                    <a:pt x="259" y="327"/>
                  </a:lnTo>
                  <a:lnTo>
                    <a:pt x="380" y="340"/>
                  </a:lnTo>
                  <a:lnTo>
                    <a:pt x="243" y="213"/>
                  </a:lnTo>
                  <a:lnTo>
                    <a:pt x="251" y="151"/>
                  </a:lnTo>
                  <a:lnTo>
                    <a:pt x="188" y="128"/>
                  </a:lnTo>
                  <a:lnTo>
                    <a:pt x="126" y="50"/>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67" name="Freeform 383">
              <a:extLst>
                <a:ext uri="{FF2B5EF4-FFF2-40B4-BE49-F238E27FC236}">
                  <a16:creationId xmlns:a16="http://schemas.microsoft.com/office/drawing/2014/main" id="{C50B262D-0768-4367-A272-B58791D46D6B}"/>
                </a:ext>
              </a:extLst>
            </p:cNvPr>
            <p:cNvSpPr>
              <a:spLocks/>
            </p:cNvSpPr>
            <p:nvPr/>
          </p:nvSpPr>
          <p:spPr bwMode="auto">
            <a:xfrm>
              <a:off x="3983206" y="4048807"/>
              <a:ext cx="75813" cy="39779"/>
            </a:xfrm>
            <a:custGeom>
              <a:avLst/>
              <a:gdLst>
                <a:gd name="T0" fmla="*/ 0 w 159"/>
                <a:gd name="T1" fmla="*/ 1 h 90"/>
                <a:gd name="T2" fmla="*/ 2 w 159"/>
                <a:gd name="T3" fmla="*/ 2 h 90"/>
                <a:gd name="T4" fmla="*/ 4 w 159"/>
                <a:gd name="T5" fmla="*/ 1 h 90"/>
                <a:gd name="T6" fmla="*/ 3 w 159"/>
                <a:gd name="T7" fmla="*/ 0 h 90"/>
                <a:gd name="T8" fmla="*/ 3 w 159"/>
                <a:gd name="T9" fmla="*/ 1 h 90"/>
                <a:gd name="T10" fmla="*/ 0 w 159"/>
                <a:gd name="T11" fmla="*/ 1 h 90"/>
                <a:gd name="T12" fmla="*/ 0 60000 65536"/>
                <a:gd name="T13" fmla="*/ 0 60000 65536"/>
                <a:gd name="T14" fmla="*/ 0 60000 65536"/>
                <a:gd name="T15" fmla="*/ 0 60000 65536"/>
                <a:gd name="T16" fmla="*/ 0 60000 65536"/>
                <a:gd name="T17" fmla="*/ 0 60000 65536"/>
                <a:gd name="T18" fmla="*/ 0 w 159"/>
                <a:gd name="T19" fmla="*/ 0 h 90"/>
                <a:gd name="T20" fmla="*/ 159 w 159"/>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159" h="90">
                  <a:moveTo>
                    <a:pt x="0" y="57"/>
                  </a:moveTo>
                  <a:lnTo>
                    <a:pt x="93" y="90"/>
                  </a:lnTo>
                  <a:lnTo>
                    <a:pt x="159" y="27"/>
                  </a:lnTo>
                  <a:lnTo>
                    <a:pt x="132" y="0"/>
                  </a:lnTo>
                  <a:lnTo>
                    <a:pt x="114" y="35"/>
                  </a:lnTo>
                  <a:lnTo>
                    <a:pt x="0" y="5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68" name="Freeform 384">
              <a:extLst>
                <a:ext uri="{FF2B5EF4-FFF2-40B4-BE49-F238E27FC236}">
                  <a16:creationId xmlns:a16="http://schemas.microsoft.com/office/drawing/2014/main" id="{5EB6E59A-E720-4384-856B-3C86B4B767E6}"/>
                </a:ext>
              </a:extLst>
            </p:cNvPr>
            <p:cNvSpPr>
              <a:spLocks/>
            </p:cNvSpPr>
            <p:nvPr/>
          </p:nvSpPr>
          <p:spPr bwMode="auto">
            <a:xfrm>
              <a:off x="4028694" y="4018575"/>
              <a:ext cx="38749" cy="39779"/>
            </a:xfrm>
            <a:custGeom>
              <a:avLst/>
              <a:gdLst>
                <a:gd name="T0" fmla="*/ 0 w 80"/>
                <a:gd name="T1" fmla="*/ 0 h 86"/>
                <a:gd name="T2" fmla="*/ 1 w 80"/>
                <a:gd name="T3" fmla="*/ 1 h 86"/>
                <a:gd name="T4" fmla="*/ 2 w 80"/>
                <a:gd name="T5" fmla="*/ 2 h 86"/>
                <a:gd name="T6" fmla="*/ 2 w 80"/>
                <a:gd name="T7" fmla="*/ 1 h 86"/>
                <a:gd name="T8" fmla="*/ 0 w 80"/>
                <a:gd name="T9" fmla="*/ 0 h 86"/>
                <a:gd name="T10" fmla="*/ 0 60000 65536"/>
                <a:gd name="T11" fmla="*/ 0 60000 65536"/>
                <a:gd name="T12" fmla="*/ 0 60000 65536"/>
                <a:gd name="T13" fmla="*/ 0 60000 65536"/>
                <a:gd name="T14" fmla="*/ 0 60000 65536"/>
                <a:gd name="T15" fmla="*/ 0 w 80"/>
                <a:gd name="T16" fmla="*/ 0 h 86"/>
                <a:gd name="T17" fmla="*/ 80 w 80"/>
                <a:gd name="T18" fmla="*/ 86 h 86"/>
              </a:gdLst>
              <a:ahLst/>
              <a:cxnLst>
                <a:cxn ang="T10">
                  <a:pos x="T0" y="T1"/>
                </a:cxn>
                <a:cxn ang="T11">
                  <a:pos x="T2" y="T3"/>
                </a:cxn>
                <a:cxn ang="T12">
                  <a:pos x="T4" y="T5"/>
                </a:cxn>
                <a:cxn ang="T13">
                  <a:pos x="T6" y="T7"/>
                </a:cxn>
                <a:cxn ang="T14">
                  <a:pos x="T8" y="T9"/>
                </a:cxn>
              </a:cxnLst>
              <a:rect l="T15" t="T16" r="T17" b="T18"/>
              <a:pathLst>
                <a:path w="80" h="86">
                  <a:moveTo>
                    <a:pt x="0" y="0"/>
                  </a:moveTo>
                  <a:lnTo>
                    <a:pt x="63" y="39"/>
                  </a:lnTo>
                  <a:lnTo>
                    <a:pt x="80" y="86"/>
                  </a:lnTo>
                  <a:lnTo>
                    <a:pt x="79" y="51"/>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69" name="Freeform 385">
              <a:extLst>
                <a:ext uri="{FF2B5EF4-FFF2-40B4-BE49-F238E27FC236}">
                  <a16:creationId xmlns:a16="http://schemas.microsoft.com/office/drawing/2014/main" id="{E621A6C2-1723-4E08-A254-52DB1C4A7BB1}"/>
                </a:ext>
              </a:extLst>
            </p:cNvPr>
            <p:cNvSpPr>
              <a:spLocks/>
            </p:cNvSpPr>
            <p:nvPr/>
          </p:nvSpPr>
          <p:spPr bwMode="auto">
            <a:xfrm>
              <a:off x="3410400" y="3736936"/>
              <a:ext cx="43803" cy="57282"/>
            </a:xfrm>
            <a:custGeom>
              <a:avLst/>
              <a:gdLst>
                <a:gd name="T0" fmla="*/ 0 w 89"/>
                <a:gd name="T1" fmla="*/ 3 h 127"/>
                <a:gd name="T2" fmla="*/ 2 w 89"/>
                <a:gd name="T3" fmla="*/ 1 h 127"/>
                <a:gd name="T4" fmla="*/ 2 w 89"/>
                <a:gd name="T5" fmla="*/ 0 h 127"/>
                <a:gd name="T6" fmla="*/ 0 w 89"/>
                <a:gd name="T7" fmla="*/ 3 h 127"/>
                <a:gd name="T8" fmla="*/ 0 60000 65536"/>
                <a:gd name="T9" fmla="*/ 0 60000 65536"/>
                <a:gd name="T10" fmla="*/ 0 60000 65536"/>
                <a:gd name="T11" fmla="*/ 0 60000 65536"/>
                <a:gd name="T12" fmla="*/ 0 w 89"/>
                <a:gd name="T13" fmla="*/ 0 h 127"/>
                <a:gd name="T14" fmla="*/ 89 w 89"/>
                <a:gd name="T15" fmla="*/ 127 h 127"/>
              </a:gdLst>
              <a:ahLst/>
              <a:cxnLst>
                <a:cxn ang="T8">
                  <a:pos x="T0" y="T1"/>
                </a:cxn>
                <a:cxn ang="T9">
                  <a:pos x="T2" y="T3"/>
                </a:cxn>
                <a:cxn ang="T10">
                  <a:pos x="T4" y="T5"/>
                </a:cxn>
                <a:cxn ang="T11">
                  <a:pos x="T6" y="T7"/>
                </a:cxn>
              </a:cxnLst>
              <a:rect l="T12" t="T13" r="T14" b="T15"/>
              <a:pathLst>
                <a:path w="89" h="127">
                  <a:moveTo>
                    <a:pt x="0" y="127"/>
                  </a:moveTo>
                  <a:lnTo>
                    <a:pt x="64" y="67"/>
                  </a:lnTo>
                  <a:lnTo>
                    <a:pt x="89" y="0"/>
                  </a:lnTo>
                  <a:lnTo>
                    <a:pt x="0" y="12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70" name="Freeform 386">
              <a:extLst>
                <a:ext uri="{FF2B5EF4-FFF2-40B4-BE49-F238E27FC236}">
                  <a16:creationId xmlns:a16="http://schemas.microsoft.com/office/drawing/2014/main" id="{D6FA50DF-947D-49EE-AAB6-9E6E1491475B}"/>
                </a:ext>
              </a:extLst>
            </p:cNvPr>
            <p:cNvSpPr>
              <a:spLocks/>
            </p:cNvSpPr>
            <p:nvPr/>
          </p:nvSpPr>
          <p:spPr bwMode="auto">
            <a:xfrm>
              <a:off x="3460942" y="3588957"/>
              <a:ext cx="75813" cy="122521"/>
            </a:xfrm>
            <a:custGeom>
              <a:avLst/>
              <a:gdLst>
                <a:gd name="T0" fmla="*/ 0 w 156"/>
                <a:gd name="T1" fmla="*/ 3 h 269"/>
                <a:gd name="T2" fmla="*/ 1 w 156"/>
                <a:gd name="T3" fmla="*/ 0 h 269"/>
                <a:gd name="T4" fmla="*/ 2 w 156"/>
                <a:gd name="T5" fmla="*/ 0 h 269"/>
                <a:gd name="T6" fmla="*/ 2 w 156"/>
                <a:gd name="T7" fmla="*/ 2 h 269"/>
                <a:gd name="T8" fmla="*/ 1 w 156"/>
                <a:gd name="T9" fmla="*/ 3 h 269"/>
                <a:gd name="T10" fmla="*/ 1 w 156"/>
                <a:gd name="T11" fmla="*/ 4 h 269"/>
                <a:gd name="T12" fmla="*/ 3 w 156"/>
                <a:gd name="T13" fmla="*/ 5 h 269"/>
                <a:gd name="T14" fmla="*/ 4 w 156"/>
                <a:gd name="T15" fmla="*/ 6 h 269"/>
                <a:gd name="T16" fmla="*/ 3 w 156"/>
                <a:gd name="T17" fmla="*/ 5 h 269"/>
                <a:gd name="T18" fmla="*/ 3 w 156"/>
                <a:gd name="T19" fmla="*/ 6 h 269"/>
                <a:gd name="T20" fmla="*/ 1 w 156"/>
                <a:gd name="T21" fmla="*/ 5 h 269"/>
                <a:gd name="T22" fmla="*/ 0 w 156"/>
                <a:gd name="T23" fmla="*/ 3 h 26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6"/>
                <a:gd name="T37" fmla="*/ 0 h 269"/>
                <a:gd name="T38" fmla="*/ 156 w 156"/>
                <a:gd name="T39" fmla="*/ 269 h 26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6" h="269">
                  <a:moveTo>
                    <a:pt x="0" y="106"/>
                  </a:moveTo>
                  <a:lnTo>
                    <a:pt x="28" y="0"/>
                  </a:lnTo>
                  <a:lnTo>
                    <a:pt x="85" y="4"/>
                  </a:lnTo>
                  <a:lnTo>
                    <a:pt x="97" y="72"/>
                  </a:lnTo>
                  <a:lnTo>
                    <a:pt x="55" y="145"/>
                  </a:lnTo>
                  <a:lnTo>
                    <a:pt x="65" y="188"/>
                  </a:lnTo>
                  <a:lnTo>
                    <a:pt x="148" y="212"/>
                  </a:lnTo>
                  <a:lnTo>
                    <a:pt x="156" y="269"/>
                  </a:lnTo>
                  <a:lnTo>
                    <a:pt x="103" y="212"/>
                  </a:lnTo>
                  <a:lnTo>
                    <a:pt x="103" y="240"/>
                  </a:lnTo>
                  <a:lnTo>
                    <a:pt x="28" y="212"/>
                  </a:lnTo>
                  <a:lnTo>
                    <a:pt x="0" y="10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71" name="Freeform 387">
              <a:extLst>
                <a:ext uri="{FF2B5EF4-FFF2-40B4-BE49-F238E27FC236}">
                  <a16:creationId xmlns:a16="http://schemas.microsoft.com/office/drawing/2014/main" id="{0D268FE8-065D-492B-9F02-B9FDA9803726}"/>
                </a:ext>
              </a:extLst>
            </p:cNvPr>
            <p:cNvSpPr>
              <a:spLocks/>
            </p:cNvSpPr>
            <p:nvPr/>
          </p:nvSpPr>
          <p:spPr bwMode="auto">
            <a:xfrm>
              <a:off x="3467681" y="3692383"/>
              <a:ext cx="20217" cy="25459"/>
            </a:xfrm>
            <a:custGeom>
              <a:avLst/>
              <a:gdLst>
                <a:gd name="T0" fmla="*/ 0 w 43"/>
                <a:gd name="T1" fmla="*/ 0 h 57"/>
                <a:gd name="T2" fmla="*/ 1 w 43"/>
                <a:gd name="T3" fmla="*/ 0 h 57"/>
                <a:gd name="T4" fmla="*/ 1 w 43"/>
                <a:gd name="T5" fmla="*/ 0 h 57"/>
                <a:gd name="T6" fmla="*/ 1 w 43"/>
                <a:gd name="T7" fmla="*/ 1 h 57"/>
                <a:gd name="T8" fmla="*/ 0 w 43"/>
                <a:gd name="T9" fmla="*/ 0 h 57"/>
                <a:gd name="T10" fmla="*/ 0 60000 65536"/>
                <a:gd name="T11" fmla="*/ 0 60000 65536"/>
                <a:gd name="T12" fmla="*/ 0 60000 65536"/>
                <a:gd name="T13" fmla="*/ 0 60000 65536"/>
                <a:gd name="T14" fmla="*/ 0 60000 65536"/>
                <a:gd name="T15" fmla="*/ 0 w 43"/>
                <a:gd name="T16" fmla="*/ 0 h 57"/>
                <a:gd name="T17" fmla="*/ 43 w 43"/>
                <a:gd name="T18" fmla="*/ 57 h 57"/>
              </a:gdLst>
              <a:ahLst/>
              <a:cxnLst>
                <a:cxn ang="T10">
                  <a:pos x="T0" y="T1"/>
                </a:cxn>
                <a:cxn ang="T11">
                  <a:pos x="T2" y="T3"/>
                </a:cxn>
                <a:cxn ang="T12">
                  <a:pos x="T4" y="T5"/>
                </a:cxn>
                <a:cxn ang="T13">
                  <a:pos x="T6" y="T7"/>
                </a:cxn>
                <a:cxn ang="T14">
                  <a:pos x="T8" y="T9"/>
                </a:cxn>
              </a:cxnLst>
              <a:rect l="T15" t="T16" r="T17" b="T18"/>
              <a:pathLst>
                <a:path w="43" h="57">
                  <a:moveTo>
                    <a:pt x="0" y="0"/>
                  </a:moveTo>
                  <a:lnTo>
                    <a:pt x="24" y="0"/>
                  </a:lnTo>
                  <a:lnTo>
                    <a:pt x="43" y="13"/>
                  </a:lnTo>
                  <a:lnTo>
                    <a:pt x="35" y="57"/>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72" name="Freeform 388">
              <a:extLst>
                <a:ext uri="{FF2B5EF4-FFF2-40B4-BE49-F238E27FC236}">
                  <a16:creationId xmlns:a16="http://schemas.microsoft.com/office/drawing/2014/main" id="{55F7682C-C36C-4A7A-8836-3275BB0DE4B8}"/>
                </a:ext>
              </a:extLst>
            </p:cNvPr>
            <p:cNvSpPr>
              <a:spLocks/>
            </p:cNvSpPr>
            <p:nvPr/>
          </p:nvSpPr>
          <p:spPr bwMode="auto">
            <a:xfrm>
              <a:off x="3496321" y="3724207"/>
              <a:ext cx="20217" cy="31824"/>
            </a:xfrm>
            <a:custGeom>
              <a:avLst/>
              <a:gdLst>
                <a:gd name="T0" fmla="*/ 0 w 40"/>
                <a:gd name="T1" fmla="*/ 0 h 70"/>
                <a:gd name="T2" fmla="*/ 0 w 40"/>
                <a:gd name="T3" fmla="*/ 2 h 70"/>
                <a:gd name="T4" fmla="*/ 1 w 40"/>
                <a:gd name="T5" fmla="*/ 1 h 70"/>
                <a:gd name="T6" fmla="*/ 0 w 40"/>
                <a:gd name="T7" fmla="*/ 0 h 70"/>
                <a:gd name="T8" fmla="*/ 0 60000 65536"/>
                <a:gd name="T9" fmla="*/ 0 60000 65536"/>
                <a:gd name="T10" fmla="*/ 0 60000 65536"/>
                <a:gd name="T11" fmla="*/ 0 60000 65536"/>
                <a:gd name="T12" fmla="*/ 0 w 40"/>
                <a:gd name="T13" fmla="*/ 0 h 70"/>
                <a:gd name="T14" fmla="*/ 40 w 40"/>
                <a:gd name="T15" fmla="*/ 70 h 70"/>
              </a:gdLst>
              <a:ahLst/>
              <a:cxnLst>
                <a:cxn ang="T8">
                  <a:pos x="T0" y="T1"/>
                </a:cxn>
                <a:cxn ang="T9">
                  <a:pos x="T2" y="T3"/>
                </a:cxn>
                <a:cxn ang="T10">
                  <a:pos x="T4" y="T5"/>
                </a:cxn>
                <a:cxn ang="T11">
                  <a:pos x="T6" y="T7"/>
                </a:cxn>
              </a:cxnLst>
              <a:rect l="T12" t="T13" r="T14" b="T15"/>
              <a:pathLst>
                <a:path w="40" h="70">
                  <a:moveTo>
                    <a:pt x="0" y="0"/>
                  </a:moveTo>
                  <a:lnTo>
                    <a:pt x="5" y="70"/>
                  </a:lnTo>
                  <a:lnTo>
                    <a:pt x="40" y="42"/>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73" name="Freeform 389">
              <a:extLst>
                <a:ext uri="{FF2B5EF4-FFF2-40B4-BE49-F238E27FC236}">
                  <a16:creationId xmlns:a16="http://schemas.microsoft.com/office/drawing/2014/main" id="{00B7A258-BCBE-45F8-82C4-69FB7A02F033}"/>
                </a:ext>
              </a:extLst>
            </p:cNvPr>
            <p:cNvSpPr>
              <a:spLocks/>
            </p:cNvSpPr>
            <p:nvPr/>
          </p:nvSpPr>
          <p:spPr bwMode="auto">
            <a:xfrm>
              <a:off x="3499691" y="3767169"/>
              <a:ext cx="79182" cy="84332"/>
            </a:xfrm>
            <a:custGeom>
              <a:avLst/>
              <a:gdLst>
                <a:gd name="T0" fmla="*/ 0 w 167"/>
                <a:gd name="T1" fmla="*/ 3 h 186"/>
                <a:gd name="T2" fmla="*/ 1 w 167"/>
                <a:gd name="T3" fmla="*/ 1 h 186"/>
                <a:gd name="T4" fmla="*/ 2 w 167"/>
                <a:gd name="T5" fmla="*/ 2 h 186"/>
                <a:gd name="T6" fmla="*/ 3 w 167"/>
                <a:gd name="T7" fmla="*/ 0 h 186"/>
                <a:gd name="T8" fmla="*/ 4 w 167"/>
                <a:gd name="T9" fmla="*/ 1 h 186"/>
                <a:gd name="T10" fmla="*/ 4 w 167"/>
                <a:gd name="T11" fmla="*/ 4 h 186"/>
                <a:gd name="T12" fmla="*/ 3 w 167"/>
                <a:gd name="T13" fmla="*/ 3 h 186"/>
                <a:gd name="T14" fmla="*/ 3 w 167"/>
                <a:gd name="T15" fmla="*/ 4 h 186"/>
                <a:gd name="T16" fmla="*/ 2 w 167"/>
                <a:gd name="T17" fmla="*/ 4 h 186"/>
                <a:gd name="T18" fmla="*/ 1 w 167"/>
                <a:gd name="T19" fmla="*/ 2 h 186"/>
                <a:gd name="T20" fmla="*/ 0 w 167"/>
                <a:gd name="T21" fmla="*/ 3 h 1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7"/>
                <a:gd name="T34" fmla="*/ 0 h 186"/>
                <a:gd name="T35" fmla="*/ 167 w 167"/>
                <a:gd name="T36" fmla="*/ 186 h 1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7" h="186">
                  <a:moveTo>
                    <a:pt x="0" y="127"/>
                  </a:moveTo>
                  <a:lnTo>
                    <a:pt x="34" y="62"/>
                  </a:lnTo>
                  <a:lnTo>
                    <a:pt x="78" y="71"/>
                  </a:lnTo>
                  <a:lnTo>
                    <a:pt x="138" y="0"/>
                  </a:lnTo>
                  <a:lnTo>
                    <a:pt x="167" y="43"/>
                  </a:lnTo>
                  <a:lnTo>
                    <a:pt x="162" y="153"/>
                  </a:lnTo>
                  <a:lnTo>
                    <a:pt x="148" y="107"/>
                  </a:lnTo>
                  <a:lnTo>
                    <a:pt x="131" y="186"/>
                  </a:lnTo>
                  <a:lnTo>
                    <a:pt x="90" y="165"/>
                  </a:lnTo>
                  <a:lnTo>
                    <a:pt x="63" y="82"/>
                  </a:lnTo>
                  <a:lnTo>
                    <a:pt x="0" y="12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74" name="Freeform 390">
              <a:extLst>
                <a:ext uri="{FF2B5EF4-FFF2-40B4-BE49-F238E27FC236}">
                  <a16:creationId xmlns:a16="http://schemas.microsoft.com/office/drawing/2014/main" id="{0BF008F9-121D-4532-8A96-33B9700458FE}"/>
                </a:ext>
              </a:extLst>
            </p:cNvPr>
            <p:cNvSpPr>
              <a:spLocks/>
            </p:cNvSpPr>
            <p:nvPr/>
          </p:nvSpPr>
          <p:spPr bwMode="auto">
            <a:xfrm>
              <a:off x="3508114" y="3748074"/>
              <a:ext cx="18532" cy="33415"/>
            </a:xfrm>
            <a:custGeom>
              <a:avLst/>
              <a:gdLst>
                <a:gd name="T0" fmla="*/ 0 w 37"/>
                <a:gd name="T1" fmla="*/ 1 h 74"/>
                <a:gd name="T2" fmla="*/ 0 w 37"/>
                <a:gd name="T3" fmla="*/ 1 h 74"/>
                <a:gd name="T4" fmla="*/ 1 w 37"/>
                <a:gd name="T5" fmla="*/ 0 h 74"/>
                <a:gd name="T6" fmla="*/ 1 w 37"/>
                <a:gd name="T7" fmla="*/ 2 h 74"/>
                <a:gd name="T8" fmla="*/ 0 w 37"/>
                <a:gd name="T9" fmla="*/ 1 h 74"/>
                <a:gd name="T10" fmla="*/ 0 60000 65536"/>
                <a:gd name="T11" fmla="*/ 0 60000 65536"/>
                <a:gd name="T12" fmla="*/ 0 60000 65536"/>
                <a:gd name="T13" fmla="*/ 0 60000 65536"/>
                <a:gd name="T14" fmla="*/ 0 60000 65536"/>
                <a:gd name="T15" fmla="*/ 0 w 37"/>
                <a:gd name="T16" fmla="*/ 0 h 74"/>
                <a:gd name="T17" fmla="*/ 37 w 37"/>
                <a:gd name="T18" fmla="*/ 74 h 74"/>
              </a:gdLst>
              <a:ahLst/>
              <a:cxnLst>
                <a:cxn ang="T10">
                  <a:pos x="T0" y="T1"/>
                </a:cxn>
                <a:cxn ang="T11">
                  <a:pos x="T2" y="T3"/>
                </a:cxn>
                <a:cxn ang="T12">
                  <a:pos x="T4" y="T5"/>
                </a:cxn>
                <a:cxn ang="T13">
                  <a:pos x="T6" y="T7"/>
                </a:cxn>
                <a:cxn ang="T14">
                  <a:pos x="T8" y="T9"/>
                </a:cxn>
              </a:cxnLst>
              <a:rect l="T15" t="T16" r="T17" b="T18"/>
              <a:pathLst>
                <a:path w="37" h="74">
                  <a:moveTo>
                    <a:pt x="0" y="46"/>
                  </a:moveTo>
                  <a:lnTo>
                    <a:pt x="8" y="34"/>
                  </a:lnTo>
                  <a:lnTo>
                    <a:pt x="37" y="0"/>
                  </a:lnTo>
                  <a:lnTo>
                    <a:pt x="25" y="74"/>
                  </a:lnTo>
                  <a:lnTo>
                    <a:pt x="0" y="4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75" name="Freeform 391">
              <a:extLst>
                <a:ext uri="{FF2B5EF4-FFF2-40B4-BE49-F238E27FC236}">
                  <a16:creationId xmlns:a16="http://schemas.microsoft.com/office/drawing/2014/main" id="{66FA3FBD-1962-47EC-A77B-C0307BF73138}"/>
                </a:ext>
              </a:extLst>
            </p:cNvPr>
            <p:cNvSpPr>
              <a:spLocks/>
            </p:cNvSpPr>
            <p:nvPr/>
          </p:nvSpPr>
          <p:spPr bwMode="auto">
            <a:xfrm>
              <a:off x="1518456" y="2745632"/>
              <a:ext cx="185320" cy="151162"/>
            </a:xfrm>
            <a:custGeom>
              <a:avLst/>
              <a:gdLst>
                <a:gd name="T0" fmla="*/ 0 w 383"/>
                <a:gd name="T1" fmla="*/ 1 h 337"/>
                <a:gd name="T2" fmla="*/ 1 w 383"/>
                <a:gd name="T3" fmla="*/ 5 h 337"/>
                <a:gd name="T4" fmla="*/ 5 w 383"/>
                <a:gd name="T5" fmla="*/ 7 h 337"/>
                <a:gd name="T6" fmla="*/ 7 w 383"/>
                <a:gd name="T7" fmla="*/ 8 h 337"/>
                <a:gd name="T8" fmla="*/ 9 w 383"/>
                <a:gd name="T9" fmla="*/ 6 h 337"/>
                <a:gd name="T10" fmla="*/ 8 w 383"/>
                <a:gd name="T11" fmla="*/ 3 h 337"/>
                <a:gd name="T12" fmla="*/ 9 w 383"/>
                <a:gd name="T13" fmla="*/ 3 h 337"/>
                <a:gd name="T14" fmla="*/ 9 w 383"/>
                <a:gd name="T15" fmla="*/ 1 h 337"/>
                <a:gd name="T16" fmla="*/ 5 w 383"/>
                <a:gd name="T17" fmla="*/ 0 h 337"/>
                <a:gd name="T18" fmla="*/ 3 w 383"/>
                <a:gd name="T19" fmla="*/ 0 h 337"/>
                <a:gd name="T20" fmla="*/ 0 w 383"/>
                <a:gd name="T21" fmla="*/ 1 h 3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3"/>
                <a:gd name="T34" fmla="*/ 0 h 337"/>
                <a:gd name="T35" fmla="*/ 383 w 383"/>
                <a:gd name="T36" fmla="*/ 337 h 3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3" h="337">
                  <a:moveTo>
                    <a:pt x="0" y="61"/>
                  </a:moveTo>
                  <a:lnTo>
                    <a:pt x="26" y="237"/>
                  </a:lnTo>
                  <a:lnTo>
                    <a:pt x="222" y="326"/>
                  </a:lnTo>
                  <a:lnTo>
                    <a:pt x="319" y="337"/>
                  </a:lnTo>
                  <a:lnTo>
                    <a:pt x="383" y="248"/>
                  </a:lnTo>
                  <a:lnTo>
                    <a:pt x="349" y="149"/>
                  </a:lnTo>
                  <a:lnTo>
                    <a:pt x="375" y="124"/>
                  </a:lnTo>
                  <a:lnTo>
                    <a:pt x="358" y="45"/>
                  </a:lnTo>
                  <a:lnTo>
                    <a:pt x="213" y="19"/>
                  </a:lnTo>
                  <a:lnTo>
                    <a:pt x="118" y="0"/>
                  </a:lnTo>
                  <a:lnTo>
                    <a:pt x="0" y="6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76" name="Freeform 392">
              <a:extLst>
                <a:ext uri="{FF2B5EF4-FFF2-40B4-BE49-F238E27FC236}">
                  <a16:creationId xmlns:a16="http://schemas.microsoft.com/office/drawing/2014/main" id="{5DEF042A-F79A-4C36-BD9C-0E7BCE7ECFE2}"/>
                </a:ext>
              </a:extLst>
            </p:cNvPr>
            <p:cNvSpPr>
              <a:spLocks/>
            </p:cNvSpPr>
            <p:nvPr/>
          </p:nvSpPr>
          <p:spPr bwMode="auto">
            <a:xfrm>
              <a:off x="1093906" y="3078188"/>
              <a:ext cx="55596" cy="109791"/>
            </a:xfrm>
            <a:custGeom>
              <a:avLst/>
              <a:gdLst>
                <a:gd name="T0" fmla="*/ 0 w 118"/>
                <a:gd name="T1" fmla="*/ 4 h 245"/>
                <a:gd name="T2" fmla="*/ 0 w 118"/>
                <a:gd name="T3" fmla="*/ 0 h 245"/>
                <a:gd name="T4" fmla="*/ 3 w 118"/>
                <a:gd name="T5" fmla="*/ 0 h 245"/>
                <a:gd name="T6" fmla="*/ 2 w 118"/>
                <a:gd name="T7" fmla="*/ 3 h 245"/>
                <a:gd name="T8" fmla="*/ 2 w 118"/>
                <a:gd name="T9" fmla="*/ 5 h 245"/>
                <a:gd name="T10" fmla="*/ 0 w 118"/>
                <a:gd name="T11" fmla="*/ 5 h 245"/>
                <a:gd name="T12" fmla="*/ 1 w 118"/>
                <a:gd name="T13" fmla="*/ 4 h 245"/>
                <a:gd name="T14" fmla="*/ 0 w 118"/>
                <a:gd name="T15" fmla="*/ 4 h 245"/>
                <a:gd name="T16" fmla="*/ 0 60000 65536"/>
                <a:gd name="T17" fmla="*/ 0 60000 65536"/>
                <a:gd name="T18" fmla="*/ 0 60000 65536"/>
                <a:gd name="T19" fmla="*/ 0 60000 65536"/>
                <a:gd name="T20" fmla="*/ 0 60000 65536"/>
                <a:gd name="T21" fmla="*/ 0 60000 65536"/>
                <a:gd name="T22" fmla="*/ 0 60000 65536"/>
                <a:gd name="T23" fmla="*/ 0 60000 65536"/>
                <a:gd name="T24" fmla="*/ 0 w 118"/>
                <a:gd name="T25" fmla="*/ 0 h 245"/>
                <a:gd name="T26" fmla="*/ 118 w 118"/>
                <a:gd name="T27" fmla="*/ 245 h 2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8" h="245">
                  <a:moveTo>
                    <a:pt x="0" y="161"/>
                  </a:moveTo>
                  <a:lnTo>
                    <a:pt x="19" y="0"/>
                  </a:lnTo>
                  <a:lnTo>
                    <a:pt x="118" y="9"/>
                  </a:lnTo>
                  <a:lnTo>
                    <a:pt x="76" y="112"/>
                  </a:lnTo>
                  <a:lnTo>
                    <a:pt x="76" y="238"/>
                  </a:lnTo>
                  <a:lnTo>
                    <a:pt x="17" y="245"/>
                  </a:lnTo>
                  <a:lnTo>
                    <a:pt x="25" y="169"/>
                  </a:lnTo>
                  <a:lnTo>
                    <a:pt x="0" y="16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77" name="Freeform 393">
              <a:extLst>
                <a:ext uri="{FF2B5EF4-FFF2-40B4-BE49-F238E27FC236}">
                  <a16:creationId xmlns:a16="http://schemas.microsoft.com/office/drawing/2014/main" id="{8E64D2BF-ABB5-420B-8B3D-03CAA61C0AB7}"/>
                </a:ext>
              </a:extLst>
            </p:cNvPr>
            <p:cNvSpPr>
              <a:spLocks/>
            </p:cNvSpPr>
            <p:nvPr/>
          </p:nvSpPr>
          <p:spPr bwMode="auto">
            <a:xfrm>
              <a:off x="1631333" y="2917479"/>
              <a:ext cx="175211" cy="111382"/>
            </a:xfrm>
            <a:custGeom>
              <a:avLst/>
              <a:gdLst>
                <a:gd name="T0" fmla="*/ 0 w 366"/>
                <a:gd name="T1" fmla="*/ 3 h 247"/>
                <a:gd name="T2" fmla="*/ 2 w 366"/>
                <a:gd name="T3" fmla="*/ 5 h 247"/>
                <a:gd name="T4" fmla="*/ 7 w 366"/>
                <a:gd name="T5" fmla="*/ 6 h 247"/>
                <a:gd name="T6" fmla="*/ 9 w 366"/>
                <a:gd name="T7" fmla="*/ 4 h 247"/>
                <a:gd name="T8" fmla="*/ 7 w 366"/>
                <a:gd name="T9" fmla="*/ 4 h 247"/>
                <a:gd name="T10" fmla="*/ 7 w 366"/>
                <a:gd name="T11" fmla="*/ 2 h 247"/>
                <a:gd name="T12" fmla="*/ 6 w 366"/>
                <a:gd name="T13" fmla="*/ 0 h 247"/>
                <a:gd name="T14" fmla="*/ 2 w 366"/>
                <a:gd name="T15" fmla="*/ 0 h 247"/>
                <a:gd name="T16" fmla="*/ 0 w 366"/>
                <a:gd name="T17" fmla="*/ 3 h 2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6"/>
                <a:gd name="T28" fmla="*/ 0 h 247"/>
                <a:gd name="T29" fmla="*/ 366 w 366"/>
                <a:gd name="T30" fmla="*/ 247 h 2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6" h="247">
                  <a:moveTo>
                    <a:pt x="0" y="123"/>
                  </a:moveTo>
                  <a:lnTo>
                    <a:pt x="100" y="223"/>
                  </a:lnTo>
                  <a:lnTo>
                    <a:pt x="324" y="247"/>
                  </a:lnTo>
                  <a:lnTo>
                    <a:pt x="366" y="162"/>
                  </a:lnTo>
                  <a:lnTo>
                    <a:pt x="308" y="158"/>
                  </a:lnTo>
                  <a:lnTo>
                    <a:pt x="301" y="81"/>
                  </a:lnTo>
                  <a:lnTo>
                    <a:pt x="251" y="0"/>
                  </a:lnTo>
                  <a:lnTo>
                    <a:pt x="100" y="18"/>
                  </a:lnTo>
                  <a:lnTo>
                    <a:pt x="0" y="12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78" name="Freeform 394">
              <a:extLst>
                <a:ext uri="{FF2B5EF4-FFF2-40B4-BE49-F238E27FC236}">
                  <a16:creationId xmlns:a16="http://schemas.microsoft.com/office/drawing/2014/main" id="{1C831313-7888-48FC-8FBC-B9A4D855A211}"/>
                </a:ext>
              </a:extLst>
            </p:cNvPr>
            <p:cNvSpPr>
              <a:spLocks/>
            </p:cNvSpPr>
            <p:nvPr/>
          </p:nvSpPr>
          <p:spPr bwMode="auto">
            <a:xfrm>
              <a:off x="1895834" y="3299362"/>
              <a:ext cx="387486" cy="351650"/>
            </a:xfrm>
            <a:custGeom>
              <a:avLst/>
              <a:gdLst>
                <a:gd name="T0" fmla="*/ 0 w 805"/>
                <a:gd name="T1" fmla="*/ 5 h 776"/>
                <a:gd name="T2" fmla="*/ 0 w 805"/>
                <a:gd name="T3" fmla="*/ 3 h 776"/>
                <a:gd name="T4" fmla="*/ 1 w 805"/>
                <a:gd name="T5" fmla="*/ 3 h 776"/>
                <a:gd name="T6" fmla="*/ 3 w 805"/>
                <a:gd name="T7" fmla="*/ 3 h 776"/>
                <a:gd name="T8" fmla="*/ 3 w 805"/>
                <a:gd name="T9" fmla="*/ 2 h 776"/>
                <a:gd name="T10" fmla="*/ 2 w 805"/>
                <a:gd name="T11" fmla="*/ 1 h 776"/>
                <a:gd name="T12" fmla="*/ 4 w 805"/>
                <a:gd name="T13" fmla="*/ 0 h 776"/>
                <a:gd name="T14" fmla="*/ 8 w 805"/>
                <a:gd name="T15" fmla="*/ 2 h 776"/>
                <a:gd name="T16" fmla="*/ 8 w 805"/>
                <a:gd name="T17" fmla="*/ 3 h 776"/>
                <a:gd name="T18" fmla="*/ 9 w 805"/>
                <a:gd name="T19" fmla="*/ 3 h 776"/>
                <a:gd name="T20" fmla="*/ 10 w 805"/>
                <a:gd name="T21" fmla="*/ 4 h 776"/>
                <a:gd name="T22" fmla="*/ 11 w 805"/>
                <a:gd name="T23" fmla="*/ 3 h 776"/>
                <a:gd name="T24" fmla="*/ 12 w 805"/>
                <a:gd name="T25" fmla="*/ 4 h 776"/>
                <a:gd name="T26" fmla="*/ 14 w 805"/>
                <a:gd name="T27" fmla="*/ 8 h 776"/>
                <a:gd name="T28" fmla="*/ 15 w 805"/>
                <a:gd name="T29" fmla="*/ 9 h 776"/>
                <a:gd name="T30" fmla="*/ 15 w 805"/>
                <a:gd name="T31" fmla="*/ 10 h 776"/>
                <a:gd name="T32" fmla="*/ 18 w 805"/>
                <a:gd name="T33" fmla="*/ 10 h 776"/>
                <a:gd name="T34" fmla="*/ 19 w 805"/>
                <a:gd name="T35" fmla="*/ 11 h 776"/>
                <a:gd name="T36" fmla="*/ 18 w 805"/>
                <a:gd name="T37" fmla="*/ 13 h 776"/>
                <a:gd name="T38" fmla="*/ 15 w 805"/>
                <a:gd name="T39" fmla="*/ 14 h 776"/>
                <a:gd name="T40" fmla="*/ 13 w 805"/>
                <a:gd name="T41" fmla="*/ 15 h 776"/>
                <a:gd name="T42" fmla="*/ 10 w 805"/>
                <a:gd name="T43" fmla="*/ 18 h 776"/>
                <a:gd name="T44" fmla="*/ 10 w 805"/>
                <a:gd name="T45" fmla="*/ 17 h 776"/>
                <a:gd name="T46" fmla="*/ 9 w 805"/>
                <a:gd name="T47" fmla="*/ 16 h 776"/>
                <a:gd name="T48" fmla="*/ 7 w 805"/>
                <a:gd name="T49" fmla="*/ 17 h 776"/>
                <a:gd name="T50" fmla="*/ 5 w 805"/>
                <a:gd name="T51" fmla="*/ 14 h 776"/>
                <a:gd name="T52" fmla="*/ 4 w 805"/>
                <a:gd name="T53" fmla="*/ 13 h 776"/>
                <a:gd name="T54" fmla="*/ 3 w 805"/>
                <a:gd name="T55" fmla="*/ 9 h 776"/>
                <a:gd name="T56" fmla="*/ 0 w 805"/>
                <a:gd name="T57" fmla="*/ 5 h 7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05"/>
                <a:gd name="T88" fmla="*/ 0 h 776"/>
                <a:gd name="T89" fmla="*/ 805 w 805"/>
                <a:gd name="T90" fmla="*/ 776 h 7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05" h="776">
                  <a:moveTo>
                    <a:pt x="0" y="202"/>
                  </a:moveTo>
                  <a:lnTo>
                    <a:pt x="12" y="135"/>
                  </a:lnTo>
                  <a:lnTo>
                    <a:pt x="54" y="149"/>
                  </a:lnTo>
                  <a:lnTo>
                    <a:pt x="107" y="107"/>
                  </a:lnTo>
                  <a:lnTo>
                    <a:pt x="130" y="78"/>
                  </a:lnTo>
                  <a:lnTo>
                    <a:pt x="85" y="32"/>
                  </a:lnTo>
                  <a:lnTo>
                    <a:pt x="171" y="0"/>
                  </a:lnTo>
                  <a:lnTo>
                    <a:pt x="344" y="89"/>
                  </a:lnTo>
                  <a:lnTo>
                    <a:pt x="345" y="120"/>
                  </a:lnTo>
                  <a:lnTo>
                    <a:pt x="388" y="143"/>
                  </a:lnTo>
                  <a:lnTo>
                    <a:pt x="420" y="165"/>
                  </a:lnTo>
                  <a:lnTo>
                    <a:pt x="454" y="149"/>
                  </a:lnTo>
                  <a:lnTo>
                    <a:pt x="524" y="174"/>
                  </a:lnTo>
                  <a:lnTo>
                    <a:pt x="617" y="352"/>
                  </a:lnTo>
                  <a:lnTo>
                    <a:pt x="627" y="365"/>
                  </a:lnTo>
                  <a:lnTo>
                    <a:pt x="664" y="436"/>
                  </a:lnTo>
                  <a:lnTo>
                    <a:pt x="786" y="450"/>
                  </a:lnTo>
                  <a:lnTo>
                    <a:pt x="805" y="483"/>
                  </a:lnTo>
                  <a:lnTo>
                    <a:pt x="775" y="575"/>
                  </a:lnTo>
                  <a:lnTo>
                    <a:pt x="664" y="619"/>
                  </a:lnTo>
                  <a:lnTo>
                    <a:pt x="542" y="652"/>
                  </a:lnTo>
                  <a:lnTo>
                    <a:pt x="443" y="776"/>
                  </a:lnTo>
                  <a:lnTo>
                    <a:pt x="443" y="729"/>
                  </a:lnTo>
                  <a:lnTo>
                    <a:pt x="373" y="697"/>
                  </a:lnTo>
                  <a:lnTo>
                    <a:pt x="306" y="739"/>
                  </a:lnTo>
                  <a:lnTo>
                    <a:pt x="234" y="599"/>
                  </a:lnTo>
                  <a:lnTo>
                    <a:pt x="180" y="544"/>
                  </a:lnTo>
                  <a:lnTo>
                    <a:pt x="146" y="398"/>
                  </a:lnTo>
                  <a:lnTo>
                    <a:pt x="0" y="20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79" name="Freeform 395">
              <a:extLst>
                <a:ext uri="{FF2B5EF4-FFF2-40B4-BE49-F238E27FC236}">
                  <a16:creationId xmlns:a16="http://schemas.microsoft.com/office/drawing/2014/main" id="{5D0534D2-8490-4077-BDDB-83193DD16ACB}"/>
                </a:ext>
              </a:extLst>
            </p:cNvPr>
            <p:cNvSpPr>
              <a:spLocks/>
            </p:cNvSpPr>
            <p:nvPr/>
          </p:nvSpPr>
          <p:spPr bwMode="auto">
            <a:xfrm>
              <a:off x="1621224" y="1970729"/>
              <a:ext cx="3130216" cy="1102686"/>
            </a:xfrm>
            <a:custGeom>
              <a:avLst/>
              <a:gdLst>
                <a:gd name="T0" fmla="*/ 3 w 6518"/>
                <a:gd name="T1" fmla="*/ 35 h 2431"/>
                <a:gd name="T2" fmla="*/ 8 w 6518"/>
                <a:gd name="T3" fmla="*/ 31 h 2431"/>
                <a:gd name="T4" fmla="*/ 8 w 6518"/>
                <a:gd name="T5" fmla="*/ 18 h 2431"/>
                <a:gd name="T6" fmla="*/ 14 w 6518"/>
                <a:gd name="T7" fmla="*/ 17 h 2431"/>
                <a:gd name="T8" fmla="*/ 16 w 6518"/>
                <a:gd name="T9" fmla="*/ 26 h 2431"/>
                <a:gd name="T10" fmla="*/ 18 w 6518"/>
                <a:gd name="T11" fmla="*/ 23 h 2431"/>
                <a:gd name="T12" fmla="*/ 23 w 6518"/>
                <a:gd name="T13" fmla="*/ 20 h 2431"/>
                <a:gd name="T14" fmla="*/ 35 w 6518"/>
                <a:gd name="T15" fmla="*/ 17 h 2431"/>
                <a:gd name="T16" fmla="*/ 44 w 6518"/>
                <a:gd name="T17" fmla="*/ 17 h 2431"/>
                <a:gd name="T18" fmla="*/ 44 w 6518"/>
                <a:gd name="T19" fmla="*/ 10 h 2431"/>
                <a:gd name="T20" fmla="*/ 47 w 6518"/>
                <a:gd name="T21" fmla="*/ 19 h 2431"/>
                <a:gd name="T22" fmla="*/ 49 w 6518"/>
                <a:gd name="T23" fmla="*/ 17 h 2431"/>
                <a:gd name="T24" fmla="*/ 51 w 6518"/>
                <a:gd name="T25" fmla="*/ 17 h 2431"/>
                <a:gd name="T26" fmla="*/ 49 w 6518"/>
                <a:gd name="T27" fmla="*/ 13 h 2431"/>
                <a:gd name="T28" fmla="*/ 56 w 6518"/>
                <a:gd name="T29" fmla="*/ 12 h 2431"/>
                <a:gd name="T30" fmla="*/ 59 w 6518"/>
                <a:gd name="T31" fmla="*/ 8 h 2431"/>
                <a:gd name="T32" fmla="*/ 67 w 6518"/>
                <a:gd name="T33" fmla="*/ 3 h 2431"/>
                <a:gd name="T34" fmla="*/ 72 w 6518"/>
                <a:gd name="T35" fmla="*/ 1 h 2431"/>
                <a:gd name="T36" fmla="*/ 83 w 6518"/>
                <a:gd name="T37" fmla="*/ 4 h 2431"/>
                <a:gd name="T38" fmla="*/ 77 w 6518"/>
                <a:gd name="T39" fmla="*/ 9 h 2431"/>
                <a:gd name="T40" fmla="*/ 84 w 6518"/>
                <a:gd name="T41" fmla="*/ 9 h 2431"/>
                <a:gd name="T42" fmla="*/ 92 w 6518"/>
                <a:gd name="T43" fmla="*/ 8 h 2431"/>
                <a:gd name="T44" fmla="*/ 102 w 6518"/>
                <a:gd name="T45" fmla="*/ 12 h 2431"/>
                <a:gd name="T46" fmla="*/ 114 w 6518"/>
                <a:gd name="T47" fmla="*/ 12 h 2431"/>
                <a:gd name="T48" fmla="*/ 126 w 6518"/>
                <a:gd name="T49" fmla="*/ 16 h 2431"/>
                <a:gd name="T50" fmla="*/ 133 w 6518"/>
                <a:gd name="T51" fmla="*/ 15 h 2431"/>
                <a:gd name="T52" fmla="*/ 148 w 6518"/>
                <a:gd name="T53" fmla="*/ 21 h 2431"/>
                <a:gd name="T54" fmla="*/ 147 w 6518"/>
                <a:gd name="T55" fmla="*/ 25 h 2431"/>
                <a:gd name="T56" fmla="*/ 143 w 6518"/>
                <a:gd name="T57" fmla="*/ 22 h 2431"/>
                <a:gd name="T58" fmla="*/ 141 w 6518"/>
                <a:gd name="T59" fmla="*/ 28 h 2431"/>
                <a:gd name="T60" fmla="*/ 129 w 6518"/>
                <a:gd name="T61" fmla="*/ 31 h 2431"/>
                <a:gd name="T62" fmla="*/ 126 w 6518"/>
                <a:gd name="T63" fmla="*/ 37 h 2431"/>
                <a:gd name="T64" fmla="*/ 121 w 6518"/>
                <a:gd name="T65" fmla="*/ 45 h 2431"/>
                <a:gd name="T66" fmla="*/ 128 w 6518"/>
                <a:gd name="T67" fmla="*/ 29 h 2431"/>
                <a:gd name="T68" fmla="*/ 119 w 6518"/>
                <a:gd name="T69" fmla="*/ 32 h 2431"/>
                <a:gd name="T70" fmla="*/ 109 w 6518"/>
                <a:gd name="T71" fmla="*/ 33 h 2431"/>
                <a:gd name="T72" fmla="*/ 105 w 6518"/>
                <a:gd name="T73" fmla="*/ 41 h 2431"/>
                <a:gd name="T74" fmla="*/ 107 w 6518"/>
                <a:gd name="T75" fmla="*/ 45 h 2431"/>
                <a:gd name="T76" fmla="*/ 99 w 6518"/>
                <a:gd name="T77" fmla="*/ 55 h 2431"/>
                <a:gd name="T78" fmla="*/ 94 w 6518"/>
                <a:gd name="T79" fmla="*/ 42 h 2431"/>
                <a:gd name="T80" fmla="*/ 84 w 6518"/>
                <a:gd name="T81" fmla="*/ 46 h 2431"/>
                <a:gd name="T82" fmla="*/ 69 w 6518"/>
                <a:gd name="T83" fmla="*/ 46 h 2431"/>
                <a:gd name="T84" fmla="*/ 53 w 6518"/>
                <a:gd name="T85" fmla="*/ 46 h 2431"/>
                <a:gd name="T86" fmla="*/ 46 w 6518"/>
                <a:gd name="T87" fmla="*/ 42 h 2431"/>
                <a:gd name="T88" fmla="*/ 38 w 6518"/>
                <a:gd name="T89" fmla="*/ 39 h 2431"/>
                <a:gd name="T90" fmla="*/ 32 w 6518"/>
                <a:gd name="T91" fmla="*/ 40 h 2431"/>
                <a:gd name="T92" fmla="*/ 33 w 6518"/>
                <a:gd name="T93" fmla="*/ 45 h 2431"/>
                <a:gd name="T94" fmla="*/ 29 w 6518"/>
                <a:gd name="T95" fmla="*/ 44 h 2431"/>
                <a:gd name="T96" fmla="*/ 24 w 6518"/>
                <a:gd name="T97" fmla="*/ 46 h 2431"/>
                <a:gd name="T98" fmla="*/ 23 w 6518"/>
                <a:gd name="T99" fmla="*/ 48 h 2431"/>
                <a:gd name="T100" fmla="*/ 25 w 6518"/>
                <a:gd name="T101" fmla="*/ 51 h 2431"/>
                <a:gd name="T102" fmla="*/ 23 w 6518"/>
                <a:gd name="T103" fmla="*/ 55 h 2431"/>
                <a:gd name="T104" fmla="*/ 17 w 6518"/>
                <a:gd name="T105" fmla="*/ 54 h 2431"/>
                <a:gd name="T106" fmla="*/ 17 w 6518"/>
                <a:gd name="T107" fmla="*/ 47 h 2431"/>
                <a:gd name="T108" fmla="*/ 12 w 6518"/>
                <a:gd name="T109" fmla="*/ 43 h 2431"/>
                <a:gd name="T110" fmla="*/ 10 w 6518"/>
                <a:gd name="T111" fmla="*/ 42 h 2431"/>
                <a:gd name="T112" fmla="*/ 6 w 6518"/>
                <a:gd name="T113" fmla="*/ 38 h 2431"/>
                <a:gd name="T114" fmla="*/ 4 w 6518"/>
                <a:gd name="T115" fmla="*/ 41 h 24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518"/>
                <a:gd name="T175" fmla="*/ 0 h 2431"/>
                <a:gd name="T176" fmla="*/ 6518 w 6518"/>
                <a:gd name="T177" fmla="*/ 2431 h 24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518" h="2431">
                  <a:moveTo>
                    <a:pt x="0" y="1726"/>
                  </a:moveTo>
                  <a:lnTo>
                    <a:pt x="55" y="1671"/>
                  </a:lnTo>
                  <a:lnTo>
                    <a:pt x="36" y="1694"/>
                  </a:lnTo>
                  <a:lnTo>
                    <a:pt x="61" y="1701"/>
                  </a:lnTo>
                  <a:lnTo>
                    <a:pt x="55" y="1587"/>
                  </a:lnTo>
                  <a:lnTo>
                    <a:pt x="77" y="1534"/>
                  </a:lnTo>
                  <a:lnTo>
                    <a:pt x="108" y="1526"/>
                  </a:lnTo>
                  <a:lnTo>
                    <a:pt x="171" y="1575"/>
                  </a:lnTo>
                  <a:lnTo>
                    <a:pt x="182" y="1482"/>
                  </a:lnTo>
                  <a:lnTo>
                    <a:pt x="158" y="1483"/>
                  </a:lnTo>
                  <a:lnTo>
                    <a:pt x="147" y="1429"/>
                  </a:lnTo>
                  <a:lnTo>
                    <a:pt x="405" y="1377"/>
                  </a:lnTo>
                  <a:lnTo>
                    <a:pt x="339" y="1358"/>
                  </a:lnTo>
                  <a:lnTo>
                    <a:pt x="343" y="1330"/>
                  </a:lnTo>
                  <a:lnTo>
                    <a:pt x="305" y="1340"/>
                  </a:lnTo>
                  <a:lnTo>
                    <a:pt x="452" y="1197"/>
                  </a:lnTo>
                  <a:lnTo>
                    <a:pt x="389" y="1047"/>
                  </a:lnTo>
                  <a:lnTo>
                    <a:pt x="401" y="976"/>
                  </a:lnTo>
                  <a:lnTo>
                    <a:pt x="361" y="896"/>
                  </a:lnTo>
                  <a:lnTo>
                    <a:pt x="398" y="850"/>
                  </a:lnTo>
                  <a:lnTo>
                    <a:pt x="339" y="786"/>
                  </a:lnTo>
                  <a:lnTo>
                    <a:pt x="355" y="736"/>
                  </a:lnTo>
                  <a:lnTo>
                    <a:pt x="429" y="677"/>
                  </a:lnTo>
                  <a:lnTo>
                    <a:pt x="469" y="670"/>
                  </a:lnTo>
                  <a:lnTo>
                    <a:pt x="516" y="683"/>
                  </a:lnTo>
                  <a:lnTo>
                    <a:pt x="475" y="696"/>
                  </a:lnTo>
                  <a:lnTo>
                    <a:pt x="505" y="719"/>
                  </a:lnTo>
                  <a:lnTo>
                    <a:pt x="620" y="727"/>
                  </a:lnTo>
                  <a:lnTo>
                    <a:pt x="819" y="847"/>
                  </a:lnTo>
                  <a:lnTo>
                    <a:pt x="824" y="907"/>
                  </a:lnTo>
                  <a:lnTo>
                    <a:pt x="738" y="958"/>
                  </a:lnTo>
                  <a:lnTo>
                    <a:pt x="471" y="886"/>
                  </a:lnTo>
                  <a:lnTo>
                    <a:pt x="578" y="972"/>
                  </a:lnTo>
                  <a:lnTo>
                    <a:pt x="574" y="1074"/>
                  </a:lnTo>
                  <a:lnTo>
                    <a:pt x="682" y="1122"/>
                  </a:lnTo>
                  <a:lnTo>
                    <a:pt x="712" y="1114"/>
                  </a:lnTo>
                  <a:lnTo>
                    <a:pt x="698" y="1074"/>
                  </a:lnTo>
                  <a:lnTo>
                    <a:pt x="647" y="1057"/>
                  </a:lnTo>
                  <a:lnTo>
                    <a:pt x="659" y="1023"/>
                  </a:lnTo>
                  <a:lnTo>
                    <a:pt x="710" y="1061"/>
                  </a:lnTo>
                  <a:lnTo>
                    <a:pt x="813" y="1074"/>
                  </a:lnTo>
                  <a:lnTo>
                    <a:pt x="768" y="993"/>
                  </a:lnTo>
                  <a:lnTo>
                    <a:pt x="867" y="926"/>
                  </a:lnTo>
                  <a:lnTo>
                    <a:pt x="937" y="972"/>
                  </a:lnTo>
                  <a:lnTo>
                    <a:pt x="934" y="792"/>
                  </a:lnTo>
                  <a:lnTo>
                    <a:pt x="903" y="765"/>
                  </a:lnTo>
                  <a:lnTo>
                    <a:pt x="1023" y="805"/>
                  </a:lnTo>
                  <a:lnTo>
                    <a:pt x="1032" y="827"/>
                  </a:lnTo>
                  <a:lnTo>
                    <a:pt x="969" y="859"/>
                  </a:lnTo>
                  <a:lnTo>
                    <a:pt x="1032" y="917"/>
                  </a:lnTo>
                  <a:lnTo>
                    <a:pt x="1086" y="850"/>
                  </a:lnTo>
                  <a:lnTo>
                    <a:pt x="1303" y="743"/>
                  </a:lnTo>
                  <a:lnTo>
                    <a:pt x="1337" y="739"/>
                  </a:lnTo>
                  <a:lnTo>
                    <a:pt x="1303" y="755"/>
                  </a:lnTo>
                  <a:lnTo>
                    <a:pt x="1340" y="807"/>
                  </a:lnTo>
                  <a:lnTo>
                    <a:pt x="1500" y="739"/>
                  </a:lnTo>
                  <a:lnTo>
                    <a:pt x="1536" y="789"/>
                  </a:lnTo>
                  <a:lnTo>
                    <a:pt x="1575" y="748"/>
                  </a:lnTo>
                  <a:lnTo>
                    <a:pt x="1553" y="693"/>
                  </a:lnTo>
                  <a:lnTo>
                    <a:pt x="1578" y="674"/>
                  </a:lnTo>
                  <a:lnTo>
                    <a:pt x="1699" y="701"/>
                  </a:lnTo>
                  <a:lnTo>
                    <a:pt x="1858" y="803"/>
                  </a:lnTo>
                  <a:lnTo>
                    <a:pt x="1888" y="754"/>
                  </a:lnTo>
                  <a:lnTo>
                    <a:pt x="1855" y="704"/>
                  </a:lnTo>
                  <a:lnTo>
                    <a:pt x="1807" y="688"/>
                  </a:lnTo>
                  <a:lnTo>
                    <a:pt x="1824" y="608"/>
                  </a:lnTo>
                  <a:lnTo>
                    <a:pt x="1795" y="597"/>
                  </a:lnTo>
                  <a:lnTo>
                    <a:pt x="1803" y="560"/>
                  </a:lnTo>
                  <a:lnTo>
                    <a:pt x="1861" y="521"/>
                  </a:lnTo>
                  <a:lnTo>
                    <a:pt x="1899" y="424"/>
                  </a:lnTo>
                  <a:lnTo>
                    <a:pt x="1981" y="425"/>
                  </a:lnTo>
                  <a:lnTo>
                    <a:pt x="2024" y="439"/>
                  </a:lnTo>
                  <a:lnTo>
                    <a:pt x="1990" y="543"/>
                  </a:lnTo>
                  <a:lnTo>
                    <a:pt x="2028" y="593"/>
                  </a:lnTo>
                  <a:lnTo>
                    <a:pt x="2017" y="736"/>
                  </a:lnTo>
                  <a:lnTo>
                    <a:pt x="2056" y="784"/>
                  </a:lnTo>
                  <a:lnTo>
                    <a:pt x="2039" y="836"/>
                  </a:lnTo>
                  <a:lnTo>
                    <a:pt x="1977" y="877"/>
                  </a:lnTo>
                  <a:lnTo>
                    <a:pt x="1996" y="896"/>
                  </a:lnTo>
                  <a:lnTo>
                    <a:pt x="1914" y="915"/>
                  </a:lnTo>
                  <a:lnTo>
                    <a:pt x="2002" y="949"/>
                  </a:lnTo>
                  <a:lnTo>
                    <a:pt x="2105" y="836"/>
                  </a:lnTo>
                  <a:lnTo>
                    <a:pt x="2091" y="765"/>
                  </a:lnTo>
                  <a:lnTo>
                    <a:pt x="2123" y="754"/>
                  </a:lnTo>
                  <a:lnTo>
                    <a:pt x="2176" y="740"/>
                  </a:lnTo>
                  <a:lnTo>
                    <a:pt x="2204" y="781"/>
                  </a:lnTo>
                  <a:lnTo>
                    <a:pt x="2201" y="835"/>
                  </a:lnTo>
                  <a:lnTo>
                    <a:pt x="2263" y="851"/>
                  </a:lnTo>
                  <a:lnTo>
                    <a:pt x="2212" y="834"/>
                  </a:lnTo>
                  <a:lnTo>
                    <a:pt x="2236" y="801"/>
                  </a:lnTo>
                  <a:lnTo>
                    <a:pt x="2214" y="754"/>
                  </a:lnTo>
                  <a:lnTo>
                    <a:pt x="2067" y="723"/>
                  </a:lnTo>
                  <a:lnTo>
                    <a:pt x="2091" y="612"/>
                  </a:lnTo>
                  <a:lnTo>
                    <a:pt x="2039" y="543"/>
                  </a:lnTo>
                  <a:lnTo>
                    <a:pt x="2112" y="479"/>
                  </a:lnTo>
                  <a:lnTo>
                    <a:pt x="2106" y="433"/>
                  </a:lnTo>
                  <a:lnTo>
                    <a:pt x="2137" y="459"/>
                  </a:lnTo>
                  <a:lnTo>
                    <a:pt x="2120" y="550"/>
                  </a:lnTo>
                  <a:lnTo>
                    <a:pt x="2145" y="560"/>
                  </a:lnTo>
                  <a:lnTo>
                    <a:pt x="2246" y="587"/>
                  </a:lnTo>
                  <a:lnTo>
                    <a:pt x="2153" y="514"/>
                  </a:lnTo>
                  <a:lnTo>
                    <a:pt x="2221" y="517"/>
                  </a:lnTo>
                  <a:lnTo>
                    <a:pt x="2206" y="487"/>
                  </a:lnTo>
                  <a:lnTo>
                    <a:pt x="2246" y="472"/>
                  </a:lnTo>
                  <a:lnTo>
                    <a:pt x="2429" y="532"/>
                  </a:lnTo>
                  <a:lnTo>
                    <a:pt x="2394" y="568"/>
                  </a:lnTo>
                  <a:lnTo>
                    <a:pt x="2389" y="628"/>
                  </a:lnTo>
                  <a:lnTo>
                    <a:pt x="2427" y="660"/>
                  </a:lnTo>
                  <a:lnTo>
                    <a:pt x="2446" y="532"/>
                  </a:lnTo>
                  <a:lnTo>
                    <a:pt x="2347" y="466"/>
                  </a:lnTo>
                  <a:lnTo>
                    <a:pt x="2325" y="375"/>
                  </a:lnTo>
                  <a:lnTo>
                    <a:pt x="2558" y="344"/>
                  </a:lnTo>
                  <a:lnTo>
                    <a:pt x="2529" y="260"/>
                  </a:lnTo>
                  <a:lnTo>
                    <a:pt x="2558" y="279"/>
                  </a:lnTo>
                  <a:lnTo>
                    <a:pt x="2599" y="247"/>
                  </a:lnTo>
                  <a:lnTo>
                    <a:pt x="2568" y="237"/>
                  </a:lnTo>
                  <a:lnTo>
                    <a:pt x="2816" y="171"/>
                  </a:lnTo>
                  <a:lnTo>
                    <a:pt x="2794" y="152"/>
                  </a:lnTo>
                  <a:lnTo>
                    <a:pt x="2909" y="145"/>
                  </a:lnTo>
                  <a:lnTo>
                    <a:pt x="2908" y="167"/>
                  </a:lnTo>
                  <a:lnTo>
                    <a:pt x="2934" y="167"/>
                  </a:lnTo>
                  <a:lnTo>
                    <a:pt x="3018" y="137"/>
                  </a:lnTo>
                  <a:lnTo>
                    <a:pt x="3057" y="153"/>
                  </a:lnTo>
                  <a:lnTo>
                    <a:pt x="3019" y="117"/>
                  </a:lnTo>
                  <a:lnTo>
                    <a:pt x="3113" y="110"/>
                  </a:lnTo>
                  <a:lnTo>
                    <a:pt x="3116" y="64"/>
                  </a:lnTo>
                  <a:lnTo>
                    <a:pt x="3223" y="0"/>
                  </a:lnTo>
                  <a:lnTo>
                    <a:pt x="3300" y="38"/>
                  </a:lnTo>
                  <a:lnTo>
                    <a:pt x="3235" y="71"/>
                  </a:lnTo>
                  <a:lnTo>
                    <a:pt x="3348" y="69"/>
                  </a:lnTo>
                  <a:lnTo>
                    <a:pt x="3301" y="117"/>
                  </a:lnTo>
                  <a:lnTo>
                    <a:pt x="3491" y="92"/>
                  </a:lnTo>
                  <a:lnTo>
                    <a:pt x="3593" y="167"/>
                  </a:lnTo>
                  <a:lnTo>
                    <a:pt x="3577" y="194"/>
                  </a:lnTo>
                  <a:lnTo>
                    <a:pt x="3543" y="176"/>
                  </a:lnTo>
                  <a:lnTo>
                    <a:pt x="3590" y="201"/>
                  </a:lnTo>
                  <a:lnTo>
                    <a:pt x="3568" y="244"/>
                  </a:lnTo>
                  <a:lnTo>
                    <a:pt x="3223" y="456"/>
                  </a:lnTo>
                  <a:lnTo>
                    <a:pt x="3335" y="428"/>
                  </a:lnTo>
                  <a:lnTo>
                    <a:pt x="3311" y="401"/>
                  </a:lnTo>
                  <a:lnTo>
                    <a:pt x="3485" y="362"/>
                  </a:lnTo>
                  <a:lnTo>
                    <a:pt x="3437" y="367"/>
                  </a:lnTo>
                  <a:lnTo>
                    <a:pt x="3448" y="332"/>
                  </a:lnTo>
                  <a:lnTo>
                    <a:pt x="3543" y="362"/>
                  </a:lnTo>
                  <a:lnTo>
                    <a:pt x="3560" y="332"/>
                  </a:lnTo>
                  <a:lnTo>
                    <a:pt x="3579" y="401"/>
                  </a:lnTo>
                  <a:lnTo>
                    <a:pt x="3626" y="406"/>
                  </a:lnTo>
                  <a:lnTo>
                    <a:pt x="3582" y="376"/>
                  </a:lnTo>
                  <a:lnTo>
                    <a:pt x="3675" y="362"/>
                  </a:lnTo>
                  <a:lnTo>
                    <a:pt x="3786" y="375"/>
                  </a:lnTo>
                  <a:lnTo>
                    <a:pt x="3778" y="401"/>
                  </a:lnTo>
                  <a:lnTo>
                    <a:pt x="3871" y="424"/>
                  </a:lnTo>
                  <a:lnTo>
                    <a:pt x="3954" y="418"/>
                  </a:lnTo>
                  <a:lnTo>
                    <a:pt x="3958" y="353"/>
                  </a:lnTo>
                  <a:lnTo>
                    <a:pt x="3983" y="347"/>
                  </a:lnTo>
                  <a:lnTo>
                    <a:pt x="4193" y="418"/>
                  </a:lnTo>
                  <a:lnTo>
                    <a:pt x="4167" y="532"/>
                  </a:lnTo>
                  <a:lnTo>
                    <a:pt x="4264" y="608"/>
                  </a:lnTo>
                  <a:lnTo>
                    <a:pt x="4319" y="504"/>
                  </a:lnTo>
                  <a:lnTo>
                    <a:pt x="4354" y="550"/>
                  </a:lnTo>
                  <a:lnTo>
                    <a:pt x="4424" y="532"/>
                  </a:lnTo>
                  <a:lnTo>
                    <a:pt x="4519" y="568"/>
                  </a:lnTo>
                  <a:lnTo>
                    <a:pt x="4593" y="547"/>
                  </a:lnTo>
                  <a:lnTo>
                    <a:pt x="4589" y="504"/>
                  </a:lnTo>
                  <a:lnTo>
                    <a:pt x="4640" y="431"/>
                  </a:lnTo>
                  <a:lnTo>
                    <a:pt x="4957" y="482"/>
                  </a:lnTo>
                  <a:lnTo>
                    <a:pt x="4978" y="516"/>
                  </a:lnTo>
                  <a:lnTo>
                    <a:pt x="4938" y="531"/>
                  </a:lnTo>
                  <a:lnTo>
                    <a:pt x="5042" y="547"/>
                  </a:lnTo>
                  <a:lnTo>
                    <a:pt x="5080" y="597"/>
                  </a:lnTo>
                  <a:lnTo>
                    <a:pt x="5319" y="587"/>
                  </a:lnTo>
                  <a:lnTo>
                    <a:pt x="5362" y="628"/>
                  </a:lnTo>
                  <a:lnTo>
                    <a:pt x="5345" y="677"/>
                  </a:lnTo>
                  <a:lnTo>
                    <a:pt x="5415" y="712"/>
                  </a:lnTo>
                  <a:lnTo>
                    <a:pt x="5451" y="685"/>
                  </a:lnTo>
                  <a:lnTo>
                    <a:pt x="5622" y="705"/>
                  </a:lnTo>
                  <a:lnTo>
                    <a:pt x="5655" y="677"/>
                  </a:lnTo>
                  <a:lnTo>
                    <a:pt x="5677" y="721"/>
                  </a:lnTo>
                  <a:lnTo>
                    <a:pt x="5747" y="757"/>
                  </a:lnTo>
                  <a:lnTo>
                    <a:pt x="5780" y="732"/>
                  </a:lnTo>
                  <a:lnTo>
                    <a:pt x="5744" y="693"/>
                  </a:lnTo>
                  <a:lnTo>
                    <a:pt x="5765" y="660"/>
                  </a:lnTo>
                  <a:lnTo>
                    <a:pt x="6062" y="711"/>
                  </a:lnTo>
                  <a:lnTo>
                    <a:pt x="6258" y="838"/>
                  </a:lnTo>
                  <a:lnTo>
                    <a:pt x="6302" y="838"/>
                  </a:lnTo>
                  <a:lnTo>
                    <a:pt x="6352" y="942"/>
                  </a:lnTo>
                  <a:lnTo>
                    <a:pt x="6328" y="886"/>
                  </a:lnTo>
                  <a:lnTo>
                    <a:pt x="6361" y="881"/>
                  </a:lnTo>
                  <a:lnTo>
                    <a:pt x="6383" y="903"/>
                  </a:lnTo>
                  <a:lnTo>
                    <a:pt x="6439" y="896"/>
                  </a:lnTo>
                  <a:lnTo>
                    <a:pt x="6518" y="954"/>
                  </a:lnTo>
                  <a:lnTo>
                    <a:pt x="6404" y="1020"/>
                  </a:lnTo>
                  <a:lnTo>
                    <a:pt x="6428" y="1039"/>
                  </a:lnTo>
                  <a:lnTo>
                    <a:pt x="6387" y="1051"/>
                  </a:lnTo>
                  <a:lnTo>
                    <a:pt x="6420" y="1076"/>
                  </a:lnTo>
                  <a:lnTo>
                    <a:pt x="6352" y="1077"/>
                  </a:lnTo>
                  <a:lnTo>
                    <a:pt x="6327" y="1039"/>
                  </a:lnTo>
                  <a:lnTo>
                    <a:pt x="6303" y="1054"/>
                  </a:lnTo>
                  <a:lnTo>
                    <a:pt x="6258" y="993"/>
                  </a:lnTo>
                  <a:lnTo>
                    <a:pt x="6179" y="995"/>
                  </a:lnTo>
                  <a:lnTo>
                    <a:pt x="6158" y="958"/>
                  </a:lnTo>
                  <a:lnTo>
                    <a:pt x="6178" y="942"/>
                  </a:lnTo>
                  <a:lnTo>
                    <a:pt x="6150" y="942"/>
                  </a:lnTo>
                  <a:lnTo>
                    <a:pt x="6124" y="954"/>
                  </a:lnTo>
                  <a:lnTo>
                    <a:pt x="6151" y="996"/>
                  </a:lnTo>
                  <a:lnTo>
                    <a:pt x="6135" y="1023"/>
                  </a:lnTo>
                  <a:lnTo>
                    <a:pt x="6069" y="1065"/>
                  </a:lnTo>
                  <a:lnTo>
                    <a:pt x="6024" y="1055"/>
                  </a:lnTo>
                  <a:lnTo>
                    <a:pt x="6099" y="1173"/>
                  </a:lnTo>
                  <a:lnTo>
                    <a:pt x="6085" y="1219"/>
                  </a:lnTo>
                  <a:lnTo>
                    <a:pt x="6009" y="1187"/>
                  </a:lnTo>
                  <a:lnTo>
                    <a:pt x="6012" y="1206"/>
                  </a:lnTo>
                  <a:lnTo>
                    <a:pt x="5875" y="1264"/>
                  </a:lnTo>
                  <a:lnTo>
                    <a:pt x="5751" y="1384"/>
                  </a:lnTo>
                  <a:lnTo>
                    <a:pt x="5669" y="1338"/>
                  </a:lnTo>
                  <a:lnTo>
                    <a:pt x="5593" y="1387"/>
                  </a:lnTo>
                  <a:lnTo>
                    <a:pt x="5593" y="1344"/>
                  </a:lnTo>
                  <a:lnTo>
                    <a:pt x="5549" y="1388"/>
                  </a:lnTo>
                  <a:lnTo>
                    <a:pt x="5493" y="1386"/>
                  </a:lnTo>
                  <a:lnTo>
                    <a:pt x="5436" y="1502"/>
                  </a:lnTo>
                  <a:lnTo>
                    <a:pt x="5483" y="1526"/>
                  </a:lnTo>
                  <a:lnTo>
                    <a:pt x="5465" y="1564"/>
                  </a:lnTo>
                  <a:lnTo>
                    <a:pt x="5486" y="1625"/>
                  </a:lnTo>
                  <a:lnTo>
                    <a:pt x="5446" y="1614"/>
                  </a:lnTo>
                  <a:lnTo>
                    <a:pt x="5423" y="1668"/>
                  </a:lnTo>
                  <a:lnTo>
                    <a:pt x="5437" y="1714"/>
                  </a:lnTo>
                  <a:lnTo>
                    <a:pt x="5353" y="1753"/>
                  </a:lnTo>
                  <a:lnTo>
                    <a:pt x="5362" y="1808"/>
                  </a:lnTo>
                  <a:lnTo>
                    <a:pt x="5306" y="1822"/>
                  </a:lnTo>
                  <a:lnTo>
                    <a:pt x="5293" y="1881"/>
                  </a:lnTo>
                  <a:lnTo>
                    <a:pt x="5241" y="1943"/>
                  </a:lnTo>
                  <a:lnTo>
                    <a:pt x="5196" y="1714"/>
                  </a:lnTo>
                  <a:lnTo>
                    <a:pt x="5200" y="1591"/>
                  </a:lnTo>
                  <a:lnTo>
                    <a:pt x="5241" y="1518"/>
                  </a:lnTo>
                  <a:lnTo>
                    <a:pt x="5299" y="1503"/>
                  </a:lnTo>
                  <a:lnTo>
                    <a:pt x="5434" y="1350"/>
                  </a:lnTo>
                  <a:lnTo>
                    <a:pt x="5498" y="1318"/>
                  </a:lnTo>
                  <a:lnTo>
                    <a:pt x="5520" y="1230"/>
                  </a:lnTo>
                  <a:lnTo>
                    <a:pt x="5549" y="1207"/>
                  </a:lnTo>
                  <a:lnTo>
                    <a:pt x="5497" y="1206"/>
                  </a:lnTo>
                  <a:lnTo>
                    <a:pt x="5482" y="1279"/>
                  </a:lnTo>
                  <a:lnTo>
                    <a:pt x="5367" y="1340"/>
                  </a:lnTo>
                  <a:lnTo>
                    <a:pt x="5378" y="1246"/>
                  </a:lnTo>
                  <a:lnTo>
                    <a:pt x="5254" y="1268"/>
                  </a:lnTo>
                  <a:lnTo>
                    <a:pt x="5138" y="1387"/>
                  </a:lnTo>
                  <a:lnTo>
                    <a:pt x="5161" y="1438"/>
                  </a:lnTo>
                  <a:lnTo>
                    <a:pt x="5037" y="1455"/>
                  </a:lnTo>
                  <a:lnTo>
                    <a:pt x="5021" y="1440"/>
                  </a:lnTo>
                  <a:lnTo>
                    <a:pt x="5063" y="1432"/>
                  </a:lnTo>
                  <a:lnTo>
                    <a:pt x="4959" y="1400"/>
                  </a:lnTo>
                  <a:lnTo>
                    <a:pt x="4929" y="1432"/>
                  </a:lnTo>
                  <a:lnTo>
                    <a:pt x="4694" y="1433"/>
                  </a:lnTo>
                  <a:lnTo>
                    <a:pt x="4417" y="1709"/>
                  </a:lnTo>
                  <a:lnTo>
                    <a:pt x="4473" y="1721"/>
                  </a:lnTo>
                  <a:lnTo>
                    <a:pt x="4473" y="1771"/>
                  </a:lnTo>
                  <a:lnTo>
                    <a:pt x="4507" y="1740"/>
                  </a:lnTo>
                  <a:lnTo>
                    <a:pt x="4497" y="1783"/>
                  </a:lnTo>
                  <a:lnTo>
                    <a:pt x="4537" y="1759"/>
                  </a:lnTo>
                  <a:lnTo>
                    <a:pt x="4535" y="1786"/>
                  </a:lnTo>
                  <a:lnTo>
                    <a:pt x="4546" y="1740"/>
                  </a:lnTo>
                  <a:lnTo>
                    <a:pt x="4589" y="1741"/>
                  </a:lnTo>
                  <a:lnTo>
                    <a:pt x="4647" y="1801"/>
                  </a:lnTo>
                  <a:lnTo>
                    <a:pt x="4592" y="1806"/>
                  </a:lnTo>
                  <a:lnTo>
                    <a:pt x="4641" y="1824"/>
                  </a:lnTo>
                  <a:lnTo>
                    <a:pt x="4653" y="1866"/>
                  </a:lnTo>
                  <a:lnTo>
                    <a:pt x="4614" y="1952"/>
                  </a:lnTo>
                  <a:lnTo>
                    <a:pt x="4606" y="2082"/>
                  </a:lnTo>
                  <a:lnTo>
                    <a:pt x="4411" y="2358"/>
                  </a:lnTo>
                  <a:lnTo>
                    <a:pt x="4342" y="2396"/>
                  </a:lnTo>
                  <a:lnTo>
                    <a:pt x="4287" y="2358"/>
                  </a:lnTo>
                  <a:lnTo>
                    <a:pt x="4240" y="2412"/>
                  </a:lnTo>
                  <a:lnTo>
                    <a:pt x="4237" y="2401"/>
                  </a:lnTo>
                  <a:lnTo>
                    <a:pt x="4262" y="2358"/>
                  </a:lnTo>
                  <a:lnTo>
                    <a:pt x="4249" y="2289"/>
                  </a:lnTo>
                  <a:lnTo>
                    <a:pt x="4334" y="2261"/>
                  </a:lnTo>
                  <a:lnTo>
                    <a:pt x="4403" y="2077"/>
                  </a:lnTo>
                  <a:lnTo>
                    <a:pt x="4257" y="2121"/>
                  </a:lnTo>
                  <a:lnTo>
                    <a:pt x="4237" y="2052"/>
                  </a:lnTo>
                  <a:lnTo>
                    <a:pt x="4120" y="2010"/>
                  </a:lnTo>
                  <a:lnTo>
                    <a:pt x="4050" y="1821"/>
                  </a:lnTo>
                  <a:lnTo>
                    <a:pt x="3972" y="1786"/>
                  </a:lnTo>
                  <a:lnTo>
                    <a:pt x="3834" y="1837"/>
                  </a:lnTo>
                  <a:lnTo>
                    <a:pt x="3859" y="1878"/>
                  </a:lnTo>
                  <a:lnTo>
                    <a:pt x="3802" y="1990"/>
                  </a:lnTo>
                  <a:lnTo>
                    <a:pt x="3748" y="2020"/>
                  </a:lnTo>
                  <a:lnTo>
                    <a:pt x="3691" y="1993"/>
                  </a:lnTo>
                  <a:lnTo>
                    <a:pt x="3621" y="1981"/>
                  </a:lnTo>
                  <a:lnTo>
                    <a:pt x="3441" y="2033"/>
                  </a:lnTo>
                  <a:lnTo>
                    <a:pt x="3280" y="1956"/>
                  </a:lnTo>
                  <a:lnTo>
                    <a:pt x="3179" y="1967"/>
                  </a:lnTo>
                  <a:lnTo>
                    <a:pt x="3142" y="1905"/>
                  </a:lnTo>
                  <a:lnTo>
                    <a:pt x="3042" y="1866"/>
                  </a:lnTo>
                  <a:lnTo>
                    <a:pt x="2989" y="1908"/>
                  </a:lnTo>
                  <a:lnTo>
                    <a:pt x="2986" y="1992"/>
                  </a:lnTo>
                  <a:lnTo>
                    <a:pt x="2756" y="1955"/>
                  </a:lnTo>
                  <a:lnTo>
                    <a:pt x="2633" y="2033"/>
                  </a:lnTo>
                  <a:lnTo>
                    <a:pt x="2568" y="2063"/>
                  </a:lnTo>
                  <a:lnTo>
                    <a:pt x="2488" y="2002"/>
                  </a:lnTo>
                  <a:lnTo>
                    <a:pt x="2435" y="2036"/>
                  </a:lnTo>
                  <a:lnTo>
                    <a:pt x="2339" y="1993"/>
                  </a:lnTo>
                  <a:lnTo>
                    <a:pt x="2302" y="1990"/>
                  </a:lnTo>
                  <a:lnTo>
                    <a:pt x="2275" y="1923"/>
                  </a:lnTo>
                  <a:lnTo>
                    <a:pt x="2221" y="1923"/>
                  </a:lnTo>
                  <a:lnTo>
                    <a:pt x="2202" y="1935"/>
                  </a:lnTo>
                  <a:lnTo>
                    <a:pt x="2159" y="1885"/>
                  </a:lnTo>
                  <a:lnTo>
                    <a:pt x="2130" y="1898"/>
                  </a:lnTo>
                  <a:lnTo>
                    <a:pt x="2106" y="1914"/>
                  </a:lnTo>
                  <a:lnTo>
                    <a:pt x="1996" y="1812"/>
                  </a:lnTo>
                  <a:lnTo>
                    <a:pt x="1965" y="1802"/>
                  </a:lnTo>
                  <a:lnTo>
                    <a:pt x="1893" y="1724"/>
                  </a:lnTo>
                  <a:lnTo>
                    <a:pt x="1825" y="1771"/>
                  </a:lnTo>
                  <a:lnTo>
                    <a:pt x="1813" y="1739"/>
                  </a:lnTo>
                  <a:lnTo>
                    <a:pt x="1713" y="1733"/>
                  </a:lnTo>
                  <a:lnTo>
                    <a:pt x="1674" y="1678"/>
                  </a:lnTo>
                  <a:lnTo>
                    <a:pt x="1622" y="1682"/>
                  </a:lnTo>
                  <a:lnTo>
                    <a:pt x="1601" y="1705"/>
                  </a:lnTo>
                  <a:lnTo>
                    <a:pt x="1536" y="1718"/>
                  </a:lnTo>
                  <a:lnTo>
                    <a:pt x="1517" y="1705"/>
                  </a:lnTo>
                  <a:lnTo>
                    <a:pt x="1493" y="1749"/>
                  </a:lnTo>
                  <a:lnTo>
                    <a:pt x="1471" y="1739"/>
                  </a:lnTo>
                  <a:lnTo>
                    <a:pt x="1392" y="1751"/>
                  </a:lnTo>
                  <a:lnTo>
                    <a:pt x="1367" y="1739"/>
                  </a:lnTo>
                  <a:lnTo>
                    <a:pt x="1357" y="1751"/>
                  </a:lnTo>
                  <a:lnTo>
                    <a:pt x="1398" y="1802"/>
                  </a:lnTo>
                  <a:lnTo>
                    <a:pt x="1369" y="1832"/>
                  </a:lnTo>
                  <a:lnTo>
                    <a:pt x="1370" y="1874"/>
                  </a:lnTo>
                  <a:lnTo>
                    <a:pt x="1416" y="1875"/>
                  </a:lnTo>
                  <a:lnTo>
                    <a:pt x="1438" y="1914"/>
                  </a:lnTo>
                  <a:lnTo>
                    <a:pt x="1424" y="1944"/>
                  </a:lnTo>
                  <a:lnTo>
                    <a:pt x="1392" y="1923"/>
                  </a:lnTo>
                  <a:lnTo>
                    <a:pt x="1367" y="1943"/>
                  </a:lnTo>
                  <a:lnTo>
                    <a:pt x="1339" y="1927"/>
                  </a:lnTo>
                  <a:lnTo>
                    <a:pt x="1325" y="1898"/>
                  </a:lnTo>
                  <a:lnTo>
                    <a:pt x="1295" y="1914"/>
                  </a:lnTo>
                  <a:lnTo>
                    <a:pt x="1273" y="1900"/>
                  </a:lnTo>
                  <a:lnTo>
                    <a:pt x="1245" y="1923"/>
                  </a:lnTo>
                  <a:lnTo>
                    <a:pt x="1211" y="1929"/>
                  </a:lnTo>
                  <a:lnTo>
                    <a:pt x="1190" y="1898"/>
                  </a:lnTo>
                  <a:lnTo>
                    <a:pt x="1066" y="1890"/>
                  </a:lnTo>
                  <a:lnTo>
                    <a:pt x="1054" y="1905"/>
                  </a:lnTo>
                  <a:lnTo>
                    <a:pt x="1042" y="1904"/>
                  </a:lnTo>
                  <a:lnTo>
                    <a:pt x="1020" y="1937"/>
                  </a:lnTo>
                  <a:lnTo>
                    <a:pt x="1023" y="1970"/>
                  </a:lnTo>
                  <a:lnTo>
                    <a:pt x="1008" y="1973"/>
                  </a:lnTo>
                  <a:lnTo>
                    <a:pt x="999" y="1944"/>
                  </a:lnTo>
                  <a:lnTo>
                    <a:pt x="980" y="1947"/>
                  </a:lnTo>
                  <a:lnTo>
                    <a:pt x="975" y="2042"/>
                  </a:lnTo>
                  <a:lnTo>
                    <a:pt x="993" y="2070"/>
                  </a:lnTo>
                  <a:lnTo>
                    <a:pt x="993" y="2096"/>
                  </a:lnTo>
                  <a:lnTo>
                    <a:pt x="1015" y="2092"/>
                  </a:lnTo>
                  <a:lnTo>
                    <a:pt x="1042" y="2079"/>
                  </a:lnTo>
                  <a:lnTo>
                    <a:pt x="1064" y="2121"/>
                  </a:lnTo>
                  <a:lnTo>
                    <a:pt x="1078" y="2148"/>
                  </a:lnTo>
                  <a:lnTo>
                    <a:pt x="1097" y="2184"/>
                  </a:lnTo>
                  <a:lnTo>
                    <a:pt x="1126" y="2193"/>
                  </a:lnTo>
                  <a:lnTo>
                    <a:pt x="1089" y="2221"/>
                  </a:lnTo>
                  <a:lnTo>
                    <a:pt x="1065" y="2194"/>
                  </a:lnTo>
                  <a:lnTo>
                    <a:pt x="1040" y="2300"/>
                  </a:lnTo>
                  <a:lnTo>
                    <a:pt x="1070" y="2328"/>
                  </a:lnTo>
                  <a:lnTo>
                    <a:pt x="1095" y="2431"/>
                  </a:lnTo>
                  <a:lnTo>
                    <a:pt x="1071" y="2412"/>
                  </a:lnTo>
                  <a:lnTo>
                    <a:pt x="1047" y="2401"/>
                  </a:lnTo>
                  <a:lnTo>
                    <a:pt x="1015" y="2396"/>
                  </a:lnTo>
                  <a:lnTo>
                    <a:pt x="993" y="2384"/>
                  </a:lnTo>
                  <a:lnTo>
                    <a:pt x="973" y="2381"/>
                  </a:lnTo>
                  <a:lnTo>
                    <a:pt x="958" y="2345"/>
                  </a:lnTo>
                  <a:lnTo>
                    <a:pt x="918" y="2366"/>
                  </a:lnTo>
                  <a:lnTo>
                    <a:pt x="883" y="2365"/>
                  </a:lnTo>
                  <a:lnTo>
                    <a:pt x="856" y="2334"/>
                  </a:lnTo>
                  <a:lnTo>
                    <a:pt x="796" y="2303"/>
                  </a:lnTo>
                  <a:lnTo>
                    <a:pt x="737" y="2309"/>
                  </a:lnTo>
                  <a:lnTo>
                    <a:pt x="671" y="2258"/>
                  </a:lnTo>
                  <a:lnTo>
                    <a:pt x="722" y="2212"/>
                  </a:lnTo>
                  <a:lnTo>
                    <a:pt x="727" y="2170"/>
                  </a:lnTo>
                  <a:lnTo>
                    <a:pt x="726" y="2131"/>
                  </a:lnTo>
                  <a:lnTo>
                    <a:pt x="733" y="2098"/>
                  </a:lnTo>
                  <a:lnTo>
                    <a:pt x="765" y="2088"/>
                  </a:lnTo>
                  <a:lnTo>
                    <a:pt x="745" y="2027"/>
                  </a:lnTo>
                  <a:lnTo>
                    <a:pt x="708" y="2010"/>
                  </a:lnTo>
                  <a:lnTo>
                    <a:pt x="688" y="2000"/>
                  </a:lnTo>
                  <a:lnTo>
                    <a:pt x="660" y="2009"/>
                  </a:lnTo>
                  <a:lnTo>
                    <a:pt x="605" y="1992"/>
                  </a:lnTo>
                  <a:lnTo>
                    <a:pt x="562" y="1931"/>
                  </a:lnTo>
                  <a:lnTo>
                    <a:pt x="524" y="1913"/>
                  </a:lnTo>
                  <a:lnTo>
                    <a:pt x="505" y="1858"/>
                  </a:lnTo>
                  <a:lnTo>
                    <a:pt x="475" y="1851"/>
                  </a:lnTo>
                  <a:lnTo>
                    <a:pt x="444" y="1870"/>
                  </a:lnTo>
                  <a:lnTo>
                    <a:pt x="423" y="1881"/>
                  </a:lnTo>
                  <a:lnTo>
                    <a:pt x="412" y="1856"/>
                  </a:lnTo>
                  <a:lnTo>
                    <a:pt x="399" y="1831"/>
                  </a:lnTo>
                  <a:lnTo>
                    <a:pt x="441" y="1825"/>
                  </a:lnTo>
                  <a:lnTo>
                    <a:pt x="439" y="1810"/>
                  </a:lnTo>
                  <a:lnTo>
                    <a:pt x="429" y="1797"/>
                  </a:lnTo>
                  <a:lnTo>
                    <a:pt x="412" y="1785"/>
                  </a:lnTo>
                  <a:lnTo>
                    <a:pt x="391" y="1718"/>
                  </a:lnTo>
                  <a:lnTo>
                    <a:pt x="355" y="1686"/>
                  </a:lnTo>
                  <a:lnTo>
                    <a:pt x="322" y="1684"/>
                  </a:lnTo>
                  <a:lnTo>
                    <a:pt x="287" y="1684"/>
                  </a:lnTo>
                  <a:lnTo>
                    <a:pt x="265" y="1664"/>
                  </a:lnTo>
                  <a:lnTo>
                    <a:pt x="241" y="1660"/>
                  </a:lnTo>
                  <a:lnTo>
                    <a:pt x="222" y="1660"/>
                  </a:lnTo>
                  <a:lnTo>
                    <a:pt x="210" y="1678"/>
                  </a:lnTo>
                  <a:lnTo>
                    <a:pt x="186" y="1703"/>
                  </a:lnTo>
                  <a:lnTo>
                    <a:pt x="181" y="1730"/>
                  </a:lnTo>
                  <a:lnTo>
                    <a:pt x="173" y="1739"/>
                  </a:lnTo>
                  <a:lnTo>
                    <a:pt x="159" y="1783"/>
                  </a:lnTo>
                  <a:lnTo>
                    <a:pt x="150" y="1768"/>
                  </a:lnTo>
                  <a:lnTo>
                    <a:pt x="145" y="1752"/>
                  </a:lnTo>
                  <a:lnTo>
                    <a:pt x="0" y="172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80" name="Freeform 396">
              <a:extLst>
                <a:ext uri="{FF2B5EF4-FFF2-40B4-BE49-F238E27FC236}">
                  <a16:creationId xmlns:a16="http://schemas.microsoft.com/office/drawing/2014/main" id="{FC5AF904-24B7-444C-9849-E32E2088CFBC}"/>
                </a:ext>
              </a:extLst>
            </p:cNvPr>
            <p:cNvSpPr>
              <a:spLocks/>
            </p:cNvSpPr>
            <p:nvPr/>
          </p:nvSpPr>
          <p:spPr bwMode="auto">
            <a:xfrm>
              <a:off x="2116533" y="1827522"/>
              <a:ext cx="90975" cy="44553"/>
            </a:xfrm>
            <a:custGeom>
              <a:avLst/>
              <a:gdLst>
                <a:gd name="T0" fmla="*/ 0 w 190"/>
                <a:gd name="T1" fmla="*/ 2 h 94"/>
                <a:gd name="T2" fmla="*/ 1 w 190"/>
                <a:gd name="T3" fmla="*/ 1 h 94"/>
                <a:gd name="T4" fmla="*/ 0 w 190"/>
                <a:gd name="T5" fmla="*/ 1 h 94"/>
                <a:gd name="T6" fmla="*/ 3 w 190"/>
                <a:gd name="T7" fmla="*/ 0 h 94"/>
                <a:gd name="T8" fmla="*/ 4 w 190"/>
                <a:gd name="T9" fmla="*/ 0 h 94"/>
                <a:gd name="T10" fmla="*/ 3 w 190"/>
                <a:gd name="T11" fmla="*/ 1 h 94"/>
                <a:gd name="T12" fmla="*/ 4 w 190"/>
                <a:gd name="T13" fmla="*/ 1 h 94"/>
                <a:gd name="T14" fmla="*/ 1 w 190"/>
                <a:gd name="T15" fmla="*/ 2 h 94"/>
                <a:gd name="T16" fmla="*/ 1 w 190"/>
                <a:gd name="T17" fmla="*/ 2 h 94"/>
                <a:gd name="T18" fmla="*/ 1 w 190"/>
                <a:gd name="T19" fmla="*/ 2 h 94"/>
                <a:gd name="T20" fmla="*/ 0 w 190"/>
                <a:gd name="T21" fmla="*/ 2 h 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94"/>
                <a:gd name="T35" fmla="*/ 190 w 190"/>
                <a:gd name="T36" fmla="*/ 94 h 9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94">
                  <a:moveTo>
                    <a:pt x="0" y="67"/>
                  </a:moveTo>
                  <a:lnTo>
                    <a:pt x="39" y="46"/>
                  </a:lnTo>
                  <a:lnTo>
                    <a:pt x="11" y="27"/>
                  </a:lnTo>
                  <a:lnTo>
                    <a:pt x="146" y="0"/>
                  </a:lnTo>
                  <a:lnTo>
                    <a:pt x="168" y="1"/>
                  </a:lnTo>
                  <a:lnTo>
                    <a:pt x="142" y="25"/>
                  </a:lnTo>
                  <a:lnTo>
                    <a:pt x="190" y="23"/>
                  </a:lnTo>
                  <a:lnTo>
                    <a:pt x="66" y="79"/>
                  </a:lnTo>
                  <a:lnTo>
                    <a:pt x="39" y="94"/>
                  </a:lnTo>
                  <a:lnTo>
                    <a:pt x="45" y="71"/>
                  </a:lnTo>
                  <a:lnTo>
                    <a:pt x="0" y="6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81" name="Freeform 397">
              <a:extLst>
                <a:ext uri="{FF2B5EF4-FFF2-40B4-BE49-F238E27FC236}">
                  <a16:creationId xmlns:a16="http://schemas.microsoft.com/office/drawing/2014/main" id="{B701FA1E-6707-4E07-9560-1241A2414FC8}"/>
                </a:ext>
              </a:extLst>
            </p:cNvPr>
            <p:cNvSpPr>
              <a:spLocks/>
            </p:cNvSpPr>
            <p:nvPr/>
          </p:nvSpPr>
          <p:spPr bwMode="auto">
            <a:xfrm>
              <a:off x="2143488" y="2290555"/>
              <a:ext cx="37064" cy="22276"/>
            </a:xfrm>
            <a:custGeom>
              <a:avLst/>
              <a:gdLst>
                <a:gd name="T0" fmla="*/ 0 w 75"/>
                <a:gd name="T1" fmla="*/ 1 h 49"/>
                <a:gd name="T2" fmla="*/ 1 w 75"/>
                <a:gd name="T3" fmla="*/ 0 h 49"/>
                <a:gd name="T4" fmla="*/ 2 w 75"/>
                <a:gd name="T5" fmla="*/ 1 h 49"/>
                <a:gd name="T6" fmla="*/ 0 w 75"/>
                <a:gd name="T7" fmla="*/ 1 h 49"/>
                <a:gd name="T8" fmla="*/ 0 60000 65536"/>
                <a:gd name="T9" fmla="*/ 0 60000 65536"/>
                <a:gd name="T10" fmla="*/ 0 60000 65536"/>
                <a:gd name="T11" fmla="*/ 0 60000 65536"/>
                <a:gd name="T12" fmla="*/ 0 w 75"/>
                <a:gd name="T13" fmla="*/ 0 h 49"/>
                <a:gd name="T14" fmla="*/ 75 w 75"/>
                <a:gd name="T15" fmla="*/ 49 h 49"/>
              </a:gdLst>
              <a:ahLst/>
              <a:cxnLst>
                <a:cxn ang="T8">
                  <a:pos x="T0" y="T1"/>
                </a:cxn>
                <a:cxn ang="T9">
                  <a:pos x="T2" y="T3"/>
                </a:cxn>
                <a:cxn ang="T10">
                  <a:pos x="T4" y="T5"/>
                </a:cxn>
                <a:cxn ang="T11">
                  <a:pos x="T6" y="T7"/>
                </a:cxn>
              </a:cxnLst>
              <a:rect l="T12" t="T13" r="T14" b="T15"/>
              <a:pathLst>
                <a:path w="75" h="49">
                  <a:moveTo>
                    <a:pt x="0" y="49"/>
                  </a:moveTo>
                  <a:lnTo>
                    <a:pt x="22" y="0"/>
                  </a:lnTo>
                  <a:lnTo>
                    <a:pt x="75" y="27"/>
                  </a:lnTo>
                  <a:lnTo>
                    <a:pt x="0" y="4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82" name="Freeform 398">
              <a:extLst>
                <a:ext uri="{FF2B5EF4-FFF2-40B4-BE49-F238E27FC236}">
                  <a16:creationId xmlns:a16="http://schemas.microsoft.com/office/drawing/2014/main" id="{429C70E6-6914-40D4-A0B2-4846784BE296}"/>
                </a:ext>
              </a:extLst>
            </p:cNvPr>
            <p:cNvSpPr>
              <a:spLocks/>
            </p:cNvSpPr>
            <p:nvPr/>
          </p:nvSpPr>
          <p:spPr bwMode="auto">
            <a:xfrm>
              <a:off x="2207508" y="2152123"/>
              <a:ext cx="111192" cy="92288"/>
            </a:xfrm>
            <a:custGeom>
              <a:avLst/>
              <a:gdLst>
                <a:gd name="T0" fmla="*/ 0 w 229"/>
                <a:gd name="T1" fmla="*/ 2 h 204"/>
                <a:gd name="T2" fmla="*/ 0 w 229"/>
                <a:gd name="T3" fmla="*/ 3 h 204"/>
                <a:gd name="T4" fmla="*/ 1 w 229"/>
                <a:gd name="T5" fmla="*/ 3 h 204"/>
                <a:gd name="T6" fmla="*/ 2 w 229"/>
                <a:gd name="T7" fmla="*/ 4 h 204"/>
                <a:gd name="T8" fmla="*/ 2 w 229"/>
                <a:gd name="T9" fmla="*/ 3 h 204"/>
                <a:gd name="T10" fmla="*/ 2 w 229"/>
                <a:gd name="T11" fmla="*/ 5 h 204"/>
                <a:gd name="T12" fmla="*/ 5 w 229"/>
                <a:gd name="T13" fmla="*/ 5 h 204"/>
                <a:gd name="T14" fmla="*/ 4 w 229"/>
                <a:gd name="T15" fmla="*/ 4 h 204"/>
                <a:gd name="T16" fmla="*/ 3 w 229"/>
                <a:gd name="T17" fmla="*/ 3 h 204"/>
                <a:gd name="T18" fmla="*/ 3 w 229"/>
                <a:gd name="T19" fmla="*/ 1 h 204"/>
                <a:gd name="T20" fmla="*/ 5 w 229"/>
                <a:gd name="T21" fmla="*/ 0 h 204"/>
                <a:gd name="T22" fmla="*/ 1 w 229"/>
                <a:gd name="T23" fmla="*/ 0 h 204"/>
                <a:gd name="T24" fmla="*/ 1 w 229"/>
                <a:gd name="T25" fmla="*/ 2 h 204"/>
                <a:gd name="T26" fmla="*/ 0 w 229"/>
                <a:gd name="T27" fmla="*/ 2 h 2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9"/>
                <a:gd name="T43" fmla="*/ 0 h 204"/>
                <a:gd name="T44" fmla="*/ 229 w 229"/>
                <a:gd name="T45" fmla="*/ 204 h 20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9" h="204">
                  <a:moveTo>
                    <a:pt x="0" y="103"/>
                  </a:moveTo>
                  <a:lnTo>
                    <a:pt x="16" y="146"/>
                  </a:lnTo>
                  <a:lnTo>
                    <a:pt x="41" y="131"/>
                  </a:lnTo>
                  <a:lnTo>
                    <a:pt x="71" y="159"/>
                  </a:lnTo>
                  <a:lnTo>
                    <a:pt x="91" y="146"/>
                  </a:lnTo>
                  <a:lnTo>
                    <a:pt x="82" y="196"/>
                  </a:lnTo>
                  <a:lnTo>
                    <a:pt x="229" y="204"/>
                  </a:lnTo>
                  <a:lnTo>
                    <a:pt x="175" y="167"/>
                  </a:lnTo>
                  <a:lnTo>
                    <a:pt x="147" y="105"/>
                  </a:lnTo>
                  <a:lnTo>
                    <a:pt x="148" y="38"/>
                  </a:lnTo>
                  <a:lnTo>
                    <a:pt x="186" y="0"/>
                  </a:lnTo>
                  <a:lnTo>
                    <a:pt x="57" y="13"/>
                  </a:lnTo>
                  <a:lnTo>
                    <a:pt x="25" y="103"/>
                  </a:lnTo>
                  <a:lnTo>
                    <a:pt x="0" y="10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83" name="Freeform 399">
              <a:extLst>
                <a:ext uri="{FF2B5EF4-FFF2-40B4-BE49-F238E27FC236}">
                  <a16:creationId xmlns:a16="http://schemas.microsoft.com/office/drawing/2014/main" id="{BB35D80D-C0D6-4B18-AFFA-317C60C0E7B9}"/>
                </a:ext>
              </a:extLst>
            </p:cNvPr>
            <p:cNvSpPr>
              <a:spLocks/>
            </p:cNvSpPr>
            <p:nvPr/>
          </p:nvSpPr>
          <p:spPr bwMode="auto">
            <a:xfrm>
              <a:off x="2244572" y="2002552"/>
              <a:ext cx="283034" cy="149571"/>
            </a:xfrm>
            <a:custGeom>
              <a:avLst/>
              <a:gdLst>
                <a:gd name="T0" fmla="*/ 0 w 587"/>
                <a:gd name="T1" fmla="*/ 7 h 330"/>
                <a:gd name="T2" fmla="*/ 1 w 587"/>
                <a:gd name="T3" fmla="*/ 7 h 330"/>
                <a:gd name="T4" fmla="*/ 0 w 587"/>
                <a:gd name="T5" fmla="*/ 7 h 330"/>
                <a:gd name="T6" fmla="*/ 3 w 587"/>
                <a:gd name="T7" fmla="*/ 8 h 330"/>
                <a:gd name="T8" fmla="*/ 3 w 587"/>
                <a:gd name="T9" fmla="*/ 7 h 330"/>
                <a:gd name="T10" fmla="*/ 3 w 587"/>
                <a:gd name="T11" fmla="*/ 7 h 330"/>
                <a:gd name="T12" fmla="*/ 3 w 587"/>
                <a:gd name="T13" fmla="*/ 7 h 330"/>
                <a:gd name="T14" fmla="*/ 4 w 587"/>
                <a:gd name="T15" fmla="*/ 7 h 330"/>
                <a:gd name="T16" fmla="*/ 3 w 587"/>
                <a:gd name="T17" fmla="*/ 6 h 330"/>
                <a:gd name="T18" fmla="*/ 4 w 587"/>
                <a:gd name="T19" fmla="*/ 6 h 330"/>
                <a:gd name="T20" fmla="*/ 5 w 587"/>
                <a:gd name="T21" fmla="*/ 6 h 330"/>
                <a:gd name="T22" fmla="*/ 4 w 587"/>
                <a:gd name="T23" fmla="*/ 5 h 330"/>
                <a:gd name="T24" fmla="*/ 5 w 587"/>
                <a:gd name="T25" fmla="*/ 5 h 330"/>
                <a:gd name="T26" fmla="*/ 5 w 587"/>
                <a:gd name="T27" fmla="*/ 5 h 330"/>
                <a:gd name="T28" fmla="*/ 6 w 587"/>
                <a:gd name="T29" fmla="*/ 5 h 330"/>
                <a:gd name="T30" fmla="*/ 6 w 587"/>
                <a:gd name="T31" fmla="*/ 4 h 330"/>
                <a:gd name="T32" fmla="*/ 13 w 587"/>
                <a:gd name="T33" fmla="*/ 2 h 330"/>
                <a:gd name="T34" fmla="*/ 14 w 587"/>
                <a:gd name="T35" fmla="*/ 1 h 330"/>
                <a:gd name="T36" fmla="*/ 13 w 587"/>
                <a:gd name="T37" fmla="*/ 0 h 330"/>
                <a:gd name="T38" fmla="*/ 9 w 587"/>
                <a:gd name="T39" fmla="*/ 1 h 330"/>
                <a:gd name="T40" fmla="*/ 7 w 587"/>
                <a:gd name="T41" fmla="*/ 1 h 330"/>
                <a:gd name="T42" fmla="*/ 3 w 587"/>
                <a:gd name="T43" fmla="*/ 4 h 330"/>
                <a:gd name="T44" fmla="*/ 2 w 587"/>
                <a:gd name="T45" fmla="*/ 4 h 330"/>
                <a:gd name="T46" fmla="*/ 2 w 587"/>
                <a:gd name="T47" fmla="*/ 5 h 330"/>
                <a:gd name="T48" fmla="*/ 3 w 587"/>
                <a:gd name="T49" fmla="*/ 5 h 330"/>
                <a:gd name="T50" fmla="*/ 2 w 587"/>
                <a:gd name="T51" fmla="*/ 5 h 330"/>
                <a:gd name="T52" fmla="*/ 2 w 587"/>
                <a:gd name="T53" fmla="*/ 5 h 330"/>
                <a:gd name="T54" fmla="*/ 1 w 587"/>
                <a:gd name="T55" fmla="*/ 6 h 330"/>
                <a:gd name="T56" fmla="*/ 2 w 587"/>
                <a:gd name="T57" fmla="*/ 6 h 330"/>
                <a:gd name="T58" fmla="*/ 0 w 587"/>
                <a:gd name="T59" fmla="*/ 7 h 33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87"/>
                <a:gd name="T91" fmla="*/ 0 h 330"/>
                <a:gd name="T92" fmla="*/ 587 w 587"/>
                <a:gd name="T93" fmla="*/ 330 h 33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87" h="330">
                  <a:moveTo>
                    <a:pt x="0" y="284"/>
                  </a:moveTo>
                  <a:lnTo>
                    <a:pt x="58" y="293"/>
                  </a:lnTo>
                  <a:lnTo>
                    <a:pt x="18" y="321"/>
                  </a:lnTo>
                  <a:lnTo>
                    <a:pt x="117" y="330"/>
                  </a:lnTo>
                  <a:lnTo>
                    <a:pt x="120" y="293"/>
                  </a:lnTo>
                  <a:lnTo>
                    <a:pt x="149" y="298"/>
                  </a:lnTo>
                  <a:lnTo>
                    <a:pt x="119" y="279"/>
                  </a:lnTo>
                  <a:lnTo>
                    <a:pt x="158" y="286"/>
                  </a:lnTo>
                  <a:lnTo>
                    <a:pt x="149" y="244"/>
                  </a:lnTo>
                  <a:lnTo>
                    <a:pt x="167" y="270"/>
                  </a:lnTo>
                  <a:lnTo>
                    <a:pt x="196" y="245"/>
                  </a:lnTo>
                  <a:lnTo>
                    <a:pt x="177" y="217"/>
                  </a:lnTo>
                  <a:lnTo>
                    <a:pt x="239" y="222"/>
                  </a:lnTo>
                  <a:lnTo>
                    <a:pt x="221" y="205"/>
                  </a:lnTo>
                  <a:lnTo>
                    <a:pt x="249" y="209"/>
                  </a:lnTo>
                  <a:lnTo>
                    <a:pt x="265" y="175"/>
                  </a:lnTo>
                  <a:lnTo>
                    <a:pt x="558" y="71"/>
                  </a:lnTo>
                  <a:lnTo>
                    <a:pt x="587" y="30"/>
                  </a:lnTo>
                  <a:lnTo>
                    <a:pt x="530" y="0"/>
                  </a:lnTo>
                  <a:lnTo>
                    <a:pt x="409" y="67"/>
                  </a:lnTo>
                  <a:lnTo>
                    <a:pt x="282" y="67"/>
                  </a:lnTo>
                  <a:lnTo>
                    <a:pt x="147" y="155"/>
                  </a:lnTo>
                  <a:lnTo>
                    <a:pt x="71" y="165"/>
                  </a:lnTo>
                  <a:lnTo>
                    <a:pt x="76" y="205"/>
                  </a:lnTo>
                  <a:lnTo>
                    <a:pt x="116" y="209"/>
                  </a:lnTo>
                  <a:lnTo>
                    <a:pt x="70" y="210"/>
                  </a:lnTo>
                  <a:lnTo>
                    <a:pt x="91" y="226"/>
                  </a:lnTo>
                  <a:lnTo>
                    <a:pt x="58" y="245"/>
                  </a:lnTo>
                  <a:lnTo>
                    <a:pt x="97" y="263"/>
                  </a:lnTo>
                  <a:lnTo>
                    <a:pt x="0" y="28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84" name="Freeform 400">
              <a:extLst>
                <a:ext uri="{FF2B5EF4-FFF2-40B4-BE49-F238E27FC236}">
                  <a16:creationId xmlns:a16="http://schemas.microsoft.com/office/drawing/2014/main" id="{C07777D0-FC08-4125-89FE-F961F7232265}"/>
                </a:ext>
              </a:extLst>
            </p:cNvPr>
            <p:cNvSpPr>
              <a:spLocks/>
            </p:cNvSpPr>
            <p:nvPr/>
          </p:nvSpPr>
          <p:spPr bwMode="auto">
            <a:xfrm>
              <a:off x="2407990" y="1805246"/>
              <a:ext cx="53911" cy="30232"/>
            </a:xfrm>
            <a:custGeom>
              <a:avLst/>
              <a:gdLst>
                <a:gd name="T0" fmla="*/ 0 w 115"/>
                <a:gd name="T1" fmla="*/ 1 h 66"/>
                <a:gd name="T2" fmla="*/ 1 w 115"/>
                <a:gd name="T3" fmla="*/ 1 h 66"/>
                <a:gd name="T4" fmla="*/ 3 w 115"/>
                <a:gd name="T5" fmla="*/ 1 h 66"/>
                <a:gd name="T6" fmla="*/ 1 w 115"/>
                <a:gd name="T7" fmla="*/ 0 h 66"/>
                <a:gd name="T8" fmla="*/ 0 w 115"/>
                <a:gd name="T9" fmla="*/ 1 h 66"/>
                <a:gd name="T10" fmla="*/ 0 60000 65536"/>
                <a:gd name="T11" fmla="*/ 0 60000 65536"/>
                <a:gd name="T12" fmla="*/ 0 60000 65536"/>
                <a:gd name="T13" fmla="*/ 0 60000 65536"/>
                <a:gd name="T14" fmla="*/ 0 60000 65536"/>
                <a:gd name="T15" fmla="*/ 0 w 115"/>
                <a:gd name="T16" fmla="*/ 0 h 66"/>
                <a:gd name="T17" fmla="*/ 115 w 115"/>
                <a:gd name="T18" fmla="*/ 66 h 66"/>
              </a:gdLst>
              <a:ahLst/>
              <a:cxnLst>
                <a:cxn ang="T10">
                  <a:pos x="T0" y="T1"/>
                </a:cxn>
                <a:cxn ang="T11">
                  <a:pos x="T2" y="T3"/>
                </a:cxn>
                <a:cxn ang="T12">
                  <a:pos x="T4" y="T5"/>
                </a:cxn>
                <a:cxn ang="T13">
                  <a:pos x="T6" y="T7"/>
                </a:cxn>
                <a:cxn ang="T14">
                  <a:pos x="T8" y="T9"/>
                </a:cxn>
              </a:cxnLst>
              <a:rect l="T15" t="T16" r="T17" b="T18"/>
              <a:pathLst>
                <a:path w="115" h="66">
                  <a:moveTo>
                    <a:pt x="0" y="47"/>
                  </a:moveTo>
                  <a:lnTo>
                    <a:pt x="32" y="66"/>
                  </a:lnTo>
                  <a:lnTo>
                    <a:pt x="115" y="43"/>
                  </a:lnTo>
                  <a:lnTo>
                    <a:pt x="66" y="0"/>
                  </a:lnTo>
                  <a:lnTo>
                    <a:pt x="0" y="4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85" name="Freeform 401">
              <a:extLst>
                <a:ext uri="{FF2B5EF4-FFF2-40B4-BE49-F238E27FC236}">
                  <a16:creationId xmlns:a16="http://schemas.microsoft.com/office/drawing/2014/main" id="{1402A718-6662-4751-B3D6-65C495C05BB7}"/>
                </a:ext>
              </a:extLst>
            </p:cNvPr>
            <p:cNvSpPr>
              <a:spLocks/>
            </p:cNvSpPr>
            <p:nvPr/>
          </p:nvSpPr>
          <p:spPr bwMode="auto">
            <a:xfrm>
              <a:off x="2930254" y="1865711"/>
              <a:ext cx="48857" cy="19094"/>
            </a:xfrm>
            <a:custGeom>
              <a:avLst/>
              <a:gdLst>
                <a:gd name="T0" fmla="*/ 0 w 103"/>
                <a:gd name="T1" fmla="*/ 0 h 42"/>
                <a:gd name="T2" fmla="*/ 1 w 103"/>
                <a:gd name="T3" fmla="*/ 1 h 42"/>
                <a:gd name="T4" fmla="*/ 1 w 103"/>
                <a:gd name="T5" fmla="*/ 1 h 42"/>
                <a:gd name="T6" fmla="*/ 2 w 103"/>
                <a:gd name="T7" fmla="*/ 1 h 42"/>
                <a:gd name="T8" fmla="*/ 2 w 103"/>
                <a:gd name="T9" fmla="*/ 1 h 42"/>
                <a:gd name="T10" fmla="*/ 0 w 103"/>
                <a:gd name="T11" fmla="*/ 0 h 42"/>
                <a:gd name="T12" fmla="*/ 0 60000 65536"/>
                <a:gd name="T13" fmla="*/ 0 60000 65536"/>
                <a:gd name="T14" fmla="*/ 0 60000 65536"/>
                <a:gd name="T15" fmla="*/ 0 60000 65536"/>
                <a:gd name="T16" fmla="*/ 0 60000 65536"/>
                <a:gd name="T17" fmla="*/ 0 60000 65536"/>
                <a:gd name="T18" fmla="*/ 0 w 103"/>
                <a:gd name="T19" fmla="*/ 0 h 42"/>
                <a:gd name="T20" fmla="*/ 103 w 103"/>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103" h="42">
                  <a:moveTo>
                    <a:pt x="0" y="0"/>
                  </a:moveTo>
                  <a:lnTo>
                    <a:pt x="46" y="34"/>
                  </a:lnTo>
                  <a:lnTo>
                    <a:pt x="31" y="42"/>
                  </a:lnTo>
                  <a:lnTo>
                    <a:pt x="70" y="41"/>
                  </a:lnTo>
                  <a:lnTo>
                    <a:pt x="103" y="20"/>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86" name="Freeform 402">
              <a:extLst>
                <a:ext uri="{FF2B5EF4-FFF2-40B4-BE49-F238E27FC236}">
                  <a16:creationId xmlns:a16="http://schemas.microsoft.com/office/drawing/2014/main" id="{7D73006E-4F82-4C2E-81A5-1AC43929FE11}"/>
                </a:ext>
              </a:extLst>
            </p:cNvPr>
            <p:cNvSpPr>
              <a:spLocks/>
            </p:cNvSpPr>
            <p:nvPr/>
          </p:nvSpPr>
          <p:spPr bwMode="auto">
            <a:xfrm>
              <a:off x="2940363" y="1811611"/>
              <a:ext cx="116246" cy="55691"/>
            </a:xfrm>
            <a:custGeom>
              <a:avLst/>
              <a:gdLst>
                <a:gd name="T0" fmla="*/ 0 w 242"/>
                <a:gd name="T1" fmla="*/ 2 h 123"/>
                <a:gd name="T2" fmla="*/ 1 w 242"/>
                <a:gd name="T3" fmla="*/ 1 h 123"/>
                <a:gd name="T4" fmla="*/ 4 w 242"/>
                <a:gd name="T5" fmla="*/ 0 h 123"/>
                <a:gd name="T6" fmla="*/ 6 w 242"/>
                <a:gd name="T7" fmla="*/ 1 h 123"/>
                <a:gd name="T8" fmla="*/ 5 w 242"/>
                <a:gd name="T9" fmla="*/ 2 h 123"/>
                <a:gd name="T10" fmla="*/ 5 w 242"/>
                <a:gd name="T11" fmla="*/ 2 h 123"/>
                <a:gd name="T12" fmla="*/ 2 w 242"/>
                <a:gd name="T13" fmla="*/ 3 h 123"/>
                <a:gd name="T14" fmla="*/ 0 w 242"/>
                <a:gd name="T15" fmla="*/ 2 h 123"/>
                <a:gd name="T16" fmla="*/ 0 60000 65536"/>
                <a:gd name="T17" fmla="*/ 0 60000 65536"/>
                <a:gd name="T18" fmla="*/ 0 60000 65536"/>
                <a:gd name="T19" fmla="*/ 0 60000 65536"/>
                <a:gd name="T20" fmla="*/ 0 60000 65536"/>
                <a:gd name="T21" fmla="*/ 0 60000 65536"/>
                <a:gd name="T22" fmla="*/ 0 60000 65536"/>
                <a:gd name="T23" fmla="*/ 0 60000 65536"/>
                <a:gd name="T24" fmla="*/ 0 w 242"/>
                <a:gd name="T25" fmla="*/ 0 h 123"/>
                <a:gd name="T26" fmla="*/ 242 w 242"/>
                <a:gd name="T27" fmla="*/ 123 h 1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2" h="123">
                  <a:moveTo>
                    <a:pt x="0" y="100"/>
                  </a:moveTo>
                  <a:lnTo>
                    <a:pt x="65" y="33"/>
                  </a:lnTo>
                  <a:lnTo>
                    <a:pt x="156" y="0"/>
                  </a:lnTo>
                  <a:lnTo>
                    <a:pt x="242" y="59"/>
                  </a:lnTo>
                  <a:lnTo>
                    <a:pt x="212" y="71"/>
                  </a:lnTo>
                  <a:lnTo>
                    <a:pt x="220" y="98"/>
                  </a:lnTo>
                  <a:lnTo>
                    <a:pt x="95" y="123"/>
                  </a:lnTo>
                  <a:lnTo>
                    <a:pt x="0" y="10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87" name="Freeform 403">
              <a:extLst>
                <a:ext uri="{FF2B5EF4-FFF2-40B4-BE49-F238E27FC236}">
                  <a16:creationId xmlns:a16="http://schemas.microsoft.com/office/drawing/2014/main" id="{04399E8C-D2E8-4510-97C7-B5C97DF34A82}"/>
                </a:ext>
              </a:extLst>
            </p:cNvPr>
            <p:cNvSpPr>
              <a:spLocks/>
            </p:cNvSpPr>
            <p:nvPr/>
          </p:nvSpPr>
          <p:spPr bwMode="auto">
            <a:xfrm>
              <a:off x="2963949" y="1860937"/>
              <a:ext cx="131408" cy="63647"/>
            </a:xfrm>
            <a:custGeom>
              <a:avLst/>
              <a:gdLst>
                <a:gd name="T0" fmla="*/ 0 w 274"/>
                <a:gd name="T1" fmla="*/ 1 h 142"/>
                <a:gd name="T2" fmla="*/ 1 w 274"/>
                <a:gd name="T3" fmla="*/ 1 h 142"/>
                <a:gd name="T4" fmla="*/ 2 w 274"/>
                <a:gd name="T5" fmla="*/ 3 h 142"/>
                <a:gd name="T6" fmla="*/ 3 w 274"/>
                <a:gd name="T7" fmla="*/ 2 h 142"/>
                <a:gd name="T8" fmla="*/ 5 w 274"/>
                <a:gd name="T9" fmla="*/ 3 h 142"/>
                <a:gd name="T10" fmla="*/ 6 w 274"/>
                <a:gd name="T11" fmla="*/ 3 h 142"/>
                <a:gd name="T12" fmla="*/ 5 w 274"/>
                <a:gd name="T13" fmla="*/ 2 h 142"/>
                <a:gd name="T14" fmla="*/ 6 w 274"/>
                <a:gd name="T15" fmla="*/ 2 h 142"/>
                <a:gd name="T16" fmla="*/ 6 w 274"/>
                <a:gd name="T17" fmla="*/ 1 h 142"/>
                <a:gd name="T18" fmla="*/ 5 w 274"/>
                <a:gd name="T19" fmla="*/ 0 h 142"/>
                <a:gd name="T20" fmla="*/ 4 w 274"/>
                <a:gd name="T21" fmla="*/ 1 h 142"/>
                <a:gd name="T22" fmla="*/ 5 w 274"/>
                <a:gd name="T23" fmla="*/ 1 h 142"/>
                <a:gd name="T24" fmla="*/ 4 w 274"/>
                <a:gd name="T25" fmla="*/ 0 h 142"/>
                <a:gd name="T26" fmla="*/ 2 w 274"/>
                <a:gd name="T27" fmla="*/ 0 h 142"/>
                <a:gd name="T28" fmla="*/ 0 w 274"/>
                <a:gd name="T29" fmla="*/ 1 h 1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4"/>
                <a:gd name="T46" fmla="*/ 0 h 142"/>
                <a:gd name="T47" fmla="*/ 274 w 274"/>
                <a:gd name="T48" fmla="*/ 142 h 14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4" h="142">
                  <a:moveTo>
                    <a:pt x="0" y="61"/>
                  </a:moveTo>
                  <a:lnTo>
                    <a:pt x="50" y="68"/>
                  </a:lnTo>
                  <a:lnTo>
                    <a:pt x="85" y="118"/>
                  </a:lnTo>
                  <a:lnTo>
                    <a:pt x="114" y="103"/>
                  </a:lnTo>
                  <a:lnTo>
                    <a:pt x="225" y="142"/>
                  </a:lnTo>
                  <a:lnTo>
                    <a:pt x="264" y="126"/>
                  </a:lnTo>
                  <a:lnTo>
                    <a:pt x="235" y="88"/>
                  </a:lnTo>
                  <a:lnTo>
                    <a:pt x="258" y="98"/>
                  </a:lnTo>
                  <a:lnTo>
                    <a:pt x="274" y="39"/>
                  </a:lnTo>
                  <a:lnTo>
                    <a:pt x="215" y="12"/>
                  </a:lnTo>
                  <a:lnTo>
                    <a:pt x="156" y="52"/>
                  </a:lnTo>
                  <a:lnTo>
                    <a:pt x="203" y="31"/>
                  </a:lnTo>
                  <a:lnTo>
                    <a:pt x="173" y="0"/>
                  </a:lnTo>
                  <a:lnTo>
                    <a:pt x="79" y="11"/>
                  </a:lnTo>
                  <a:lnTo>
                    <a:pt x="0" y="6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88" name="Freeform 404">
              <a:extLst>
                <a:ext uri="{FF2B5EF4-FFF2-40B4-BE49-F238E27FC236}">
                  <a16:creationId xmlns:a16="http://schemas.microsoft.com/office/drawing/2014/main" id="{C20E09BE-791F-4910-963C-2E277CEAA5DE}"/>
                </a:ext>
              </a:extLst>
            </p:cNvPr>
            <p:cNvSpPr>
              <a:spLocks/>
            </p:cNvSpPr>
            <p:nvPr/>
          </p:nvSpPr>
          <p:spPr bwMode="auto">
            <a:xfrm>
              <a:off x="3086934" y="1892761"/>
              <a:ext cx="109507" cy="66829"/>
            </a:xfrm>
            <a:custGeom>
              <a:avLst/>
              <a:gdLst>
                <a:gd name="T0" fmla="*/ 0 w 226"/>
                <a:gd name="T1" fmla="*/ 3 h 145"/>
                <a:gd name="T2" fmla="*/ 0 w 226"/>
                <a:gd name="T3" fmla="*/ 3 h 145"/>
                <a:gd name="T4" fmla="*/ 5 w 226"/>
                <a:gd name="T5" fmla="*/ 3 h 145"/>
                <a:gd name="T6" fmla="*/ 5 w 226"/>
                <a:gd name="T7" fmla="*/ 2 h 145"/>
                <a:gd name="T8" fmla="*/ 4 w 226"/>
                <a:gd name="T9" fmla="*/ 1 h 145"/>
                <a:gd name="T10" fmla="*/ 3 w 226"/>
                <a:gd name="T11" fmla="*/ 1 h 145"/>
                <a:gd name="T12" fmla="*/ 3 w 226"/>
                <a:gd name="T13" fmla="*/ 0 h 145"/>
                <a:gd name="T14" fmla="*/ 3 w 226"/>
                <a:gd name="T15" fmla="*/ 0 h 145"/>
                <a:gd name="T16" fmla="*/ 1 w 226"/>
                <a:gd name="T17" fmla="*/ 3 h 145"/>
                <a:gd name="T18" fmla="*/ 0 w 226"/>
                <a:gd name="T19" fmla="*/ 3 h 1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6"/>
                <a:gd name="T31" fmla="*/ 0 h 145"/>
                <a:gd name="T32" fmla="*/ 226 w 226"/>
                <a:gd name="T33" fmla="*/ 145 h 1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6" h="145">
                  <a:moveTo>
                    <a:pt x="0" y="125"/>
                  </a:moveTo>
                  <a:lnTo>
                    <a:pt x="17" y="145"/>
                  </a:lnTo>
                  <a:lnTo>
                    <a:pt x="209" y="117"/>
                  </a:lnTo>
                  <a:lnTo>
                    <a:pt x="226" y="69"/>
                  </a:lnTo>
                  <a:lnTo>
                    <a:pt x="172" y="30"/>
                  </a:lnTo>
                  <a:lnTo>
                    <a:pt x="126" y="45"/>
                  </a:lnTo>
                  <a:lnTo>
                    <a:pt x="134" y="12"/>
                  </a:lnTo>
                  <a:lnTo>
                    <a:pt x="110" y="0"/>
                  </a:lnTo>
                  <a:lnTo>
                    <a:pt x="20" y="108"/>
                  </a:lnTo>
                  <a:lnTo>
                    <a:pt x="0" y="12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89" name="Freeform 405">
              <a:extLst>
                <a:ext uri="{FF2B5EF4-FFF2-40B4-BE49-F238E27FC236}">
                  <a16:creationId xmlns:a16="http://schemas.microsoft.com/office/drawing/2014/main" id="{F9C0FF0B-B63F-4802-91CF-7C3B4A7E0D77}"/>
                </a:ext>
              </a:extLst>
            </p:cNvPr>
            <p:cNvSpPr>
              <a:spLocks/>
            </p:cNvSpPr>
            <p:nvPr/>
          </p:nvSpPr>
          <p:spPr bwMode="auto">
            <a:xfrm>
              <a:off x="3765877" y="2032784"/>
              <a:ext cx="124670" cy="63647"/>
            </a:xfrm>
            <a:custGeom>
              <a:avLst/>
              <a:gdLst>
                <a:gd name="T0" fmla="*/ 0 w 258"/>
                <a:gd name="T1" fmla="*/ 2 h 136"/>
                <a:gd name="T2" fmla="*/ 1 w 258"/>
                <a:gd name="T3" fmla="*/ 0 h 136"/>
                <a:gd name="T4" fmla="*/ 2 w 258"/>
                <a:gd name="T5" fmla="*/ 0 h 136"/>
                <a:gd name="T6" fmla="*/ 3 w 258"/>
                <a:gd name="T7" fmla="*/ 1 h 136"/>
                <a:gd name="T8" fmla="*/ 4 w 258"/>
                <a:gd name="T9" fmla="*/ 0 h 136"/>
                <a:gd name="T10" fmla="*/ 5 w 258"/>
                <a:gd name="T11" fmla="*/ 1 h 136"/>
                <a:gd name="T12" fmla="*/ 5 w 258"/>
                <a:gd name="T13" fmla="*/ 2 h 136"/>
                <a:gd name="T14" fmla="*/ 6 w 258"/>
                <a:gd name="T15" fmla="*/ 3 h 136"/>
                <a:gd name="T16" fmla="*/ 3 w 258"/>
                <a:gd name="T17" fmla="*/ 3 h 136"/>
                <a:gd name="T18" fmla="*/ 3 w 258"/>
                <a:gd name="T19" fmla="*/ 3 h 136"/>
                <a:gd name="T20" fmla="*/ 2 w 258"/>
                <a:gd name="T21" fmla="*/ 4 h 136"/>
                <a:gd name="T22" fmla="*/ 0 w 258"/>
                <a:gd name="T23" fmla="*/ 2 h 1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8"/>
                <a:gd name="T37" fmla="*/ 0 h 136"/>
                <a:gd name="T38" fmla="*/ 258 w 258"/>
                <a:gd name="T39" fmla="*/ 136 h 1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8" h="136">
                  <a:moveTo>
                    <a:pt x="0" y="73"/>
                  </a:moveTo>
                  <a:lnTo>
                    <a:pt x="53" y="5"/>
                  </a:lnTo>
                  <a:lnTo>
                    <a:pt x="88" y="0"/>
                  </a:lnTo>
                  <a:lnTo>
                    <a:pt x="147" y="50"/>
                  </a:lnTo>
                  <a:lnTo>
                    <a:pt x="157" y="13"/>
                  </a:lnTo>
                  <a:lnTo>
                    <a:pt x="220" y="44"/>
                  </a:lnTo>
                  <a:lnTo>
                    <a:pt x="216" y="93"/>
                  </a:lnTo>
                  <a:lnTo>
                    <a:pt x="258" y="112"/>
                  </a:lnTo>
                  <a:lnTo>
                    <a:pt x="123" y="120"/>
                  </a:lnTo>
                  <a:lnTo>
                    <a:pt x="115" y="98"/>
                  </a:lnTo>
                  <a:lnTo>
                    <a:pt x="92" y="136"/>
                  </a:lnTo>
                  <a:lnTo>
                    <a:pt x="0" y="7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90" name="Freeform 406">
              <a:extLst>
                <a:ext uri="{FF2B5EF4-FFF2-40B4-BE49-F238E27FC236}">
                  <a16:creationId xmlns:a16="http://schemas.microsoft.com/office/drawing/2014/main" id="{25A25123-D6A3-48E1-A8B1-F69206D64975}"/>
                </a:ext>
              </a:extLst>
            </p:cNvPr>
            <p:cNvSpPr>
              <a:spLocks/>
            </p:cNvSpPr>
            <p:nvPr/>
          </p:nvSpPr>
          <p:spPr bwMode="auto">
            <a:xfrm>
              <a:off x="3853483" y="2035967"/>
              <a:ext cx="75813" cy="42962"/>
            </a:xfrm>
            <a:custGeom>
              <a:avLst/>
              <a:gdLst>
                <a:gd name="T0" fmla="*/ 0 w 158"/>
                <a:gd name="T1" fmla="*/ 0 h 92"/>
                <a:gd name="T2" fmla="*/ 1 w 158"/>
                <a:gd name="T3" fmla="*/ 1 h 92"/>
                <a:gd name="T4" fmla="*/ 1 w 158"/>
                <a:gd name="T5" fmla="*/ 2 h 92"/>
                <a:gd name="T6" fmla="*/ 1 w 158"/>
                <a:gd name="T7" fmla="*/ 2 h 92"/>
                <a:gd name="T8" fmla="*/ 3 w 158"/>
                <a:gd name="T9" fmla="*/ 2 h 92"/>
                <a:gd name="T10" fmla="*/ 4 w 158"/>
                <a:gd name="T11" fmla="*/ 1 h 92"/>
                <a:gd name="T12" fmla="*/ 0 w 158"/>
                <a:gd name="T13" fmla="*/ 0 h 92"/>
                <a:gd name="T14" fmla="*/ 0 60000 65536"/>
                <a:gd name="T15" fmla="*/ 0 60000 65536"/>
                <a:gd name="T16" fmla="*/ 0 60000 65536"/>
                <a:gd name="T17" fmla="*/ 0 60000 65536"/>
                <a:gd name="T18" fmla="*/ 0 60000 65536"/>
                <a:gd name="T19" fmla="*/ 0 60000 65536"/>
                <a:gd name="T20" fmla="*/ 0 60000 65536"/>
                <a:gd name="T21" fmla="*/ 0 w 158"/>
                <a:gd name="T22" fmla="*/ 0 h 92"/>
                <a:gd name="T23" fmla="*/ 158 w 158"/>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92">
                  <a:moveTo>
                    <a:pt x="0" y="0"/>
                  </a:moveTo>
                  <a:lnTo>
                    <a:pt x="50" y="33"/>
                  </a:lnTo>
                  <a:lnTo>
                    <a:pt x="39" y="65"/>
                  </a:lnTo>
                  <a:lnTo>
                    <a:pt x="64" y="92"/>
                  </a:lnTo>
                  <a:lnTo>
                    <a:pt x="110" y="92"/>
                  </a:lnTo>
                  <a:lnTo>
                    <a:pt x="158" y="57"/>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91" name="Freeform 407">
              <a:extLst>
                <a:ext uri="{FF2B5EF4-FFF2-40B4-BE49-F238E27FC236}">
                  <a16:creationId xmlns:a16="http://schemas.microsoft.com/office/drawing/2014/main" id="{61F41958-1C22-407F-A2CA-9E2EB9D4B84A}"/>
                </a:ext>
              </a:extLst>
            </p:cNvPr>
            <p:cNvSpPr>
              <a:spLocks/>
            </p:cNvSpPr>
            <p:nvPr/>
          </p:nvSpPr>
          <p:spPr bwMode="auto">
            <a:xfrm>
              <a:off x="3861906" y="2756770"/>
              <a:ext cx="53911" cy="219583"/>
            </a:xfrm>
            <a:custGeom>
              <a:avLst/>
              <a:gdLst>
                <a:gd name="T0" fmla="*/ 0 w 115"/>
                <a:gd name="T1" fmla="*/ 3 h 483"/>
                <a:gd name="T2" fmla="*/ 0 w 115"/>
                <a:gd name="T3" fmla="*/ 4 h 483"/>
                <a:gd name="T4" fmla="*/ 0 w 115"/>
                <a:gd name="T5" fmla="*/ 11 h 483"/>
                <a:gd name="T6" fmla="*/ 1 w 115"/>
                <a:gd name="T7" fmla="*/ 10 h 483"/>
                <a:gd name="T8" fmla="*/ 1 w 115"/>
                <a:gd name="T9" fmla="*/ 11 h 483"/>
                <a:gd name="T10" fmla="*/ 1 w 115"/>
                <a:gd name="T11" fmla="*/ 9 h 483"/>
                <a:gd name="T12" fmla="*/ 1 w 115"/>
                <a:gd name="T13" fmla="*/ 7 h 483"/>
                <a:gd name="T14" fmla="*/ 3 w 115"/>
                <a:gd name="T15" fmla="*/ 8 h 483"/>
                <a:gd name="T16" fmla="*/ 1 w 115"/>
                <a:gd name="T17" fmla="*/ 4 h 483"/>
                <a:gd name="T18" fmla="*/ 1 w 115"/>
                <a:gd name="T19" fmla="*/ 0 h 483"/>
                <a:gd name="T20" fmla="*/ 0 w 115"/>
                <a:gd name="T21" fmla="*/ 3 h 4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83"/>
                <a:gd name="T35" fmla="*/ 115 w 115"/>
                <a:gd name="T36" fmla="*/ 483 h 48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83">
                  <a:moveTo>
                    <a:pt x="0" y="123"/>
                  </a:moveTo>
                  <a:lnTo>
                    <a:pt x="19" y="182"/>
                  </a:lnTo>
                  <a:lnTo>
                    <a:pt x="19" y="483"/>
                  </a:lnTo>
                  <a:lnTo>
                    <a:pt x="39" y="446"/>
                  </a:lnTo>
                  <a:lnTo>
                    <a:pt x="70" y="469"/>
                  </a:lnTo>
                  <a:lnTo>
                    <a:pt x="32" y="387"/>
                  </a:lnTo>
                  <a:lnTo>
                    <a:pt x="53" y="304"/>
                  </a:lnTo>
                  <a:lnTo>
                    <a:pt x="115" y="329"/>
                  </a:lnTo>
                  <a:lnTo>
                    <a:pt x="57" y="169"/>
                  </a:lnTo>
                  <a:lnTo>
                    <a:pt x="39" y="0"/>
                  </a:lnTo>
                  <a:lnTo>
                    <a:pt x="0" y="12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92" name="Freeform 408">
              <a:extLst>
                <a:ext uri="{FF2B5EF4-FFF2-40B4-BE49-F238E27FC236}">
                  <a16:creationId xmlns:a16="http://schemas.microsoft.com/office/drawing/2014/main" id="{1CD1EDFE-39DF-40E0-8E04-EAEB08CBE829}"/>
                </a:ext>
              </a:extLst>
            </p:cNvPr>
            <p:cNvSpPr>
              <a:spLocks/>
            </p:cNvSpPr>
            <p:nvPr/>
          </p:nvSpPr>
          <p:spPr bwMode="auto">
            <a:xfrm>
              <a:off x="3944458" y="2059834"/>
              <a:ext cx="84236" cy="31824"/>
            </a:xfrm>
            <a:custGeom>
              <a:avLst/>
              <a:gdLst>
                <a:gd name="T0" fmla="*/ 0 w 179"/>
                <a:gd name="T1" fmla="*/ 0 h 70"/>
                <a:gd name="T2" fmla="*/ 1 w 179"/>
                <a:gd name="T3" fmla="*/ 1 h 70"/>
                <a:gd name="T4" fmla="*/ 3 w 179"/>
                <a:gd name="T5" fmla="*/ 2 h 70"/>
                <a:gd name="T6" fmla="*/ 4 w 179"/>
                <a:gd name="T7" fmla="*/ 1 h 70"/>
                <a:gd name="T8" fmla="*/ 0 w 179"/>
                <a:gd name="T9" fmla="*/ 0 h 70"/>
                <a:gd name="T10" fmla="*/ 0 60000 65536"/>
                <a:gd name="T11" fmla="*/ 0 60000 65536"/>
                <a:gd name="T12" fmla="*/ 0 60000 65536"/>
                <a:gd name="T13" fmla="*/ 0 60000 65536"/>
                <a:gd name="T14" fmla="*/ 0 60000 65536"/>
                <a:gd name="T15" fmla="*/ 0 w 179"/>
                <a:gd name="T16" fmla="*/ 0 h 70"/>
                <a:gd name="T17" fmla="*/ 179 w 179"/>
                <a:gd name="T18" fmla="*/ 70 h 70"/>
              </a:gdLst>
              <a:ahLst/>
              <a:cxnLst>
                <a:cxn ang="T10">
                  <a:pos x="T0" y="T1"/>
                </a:cxn>
                <a:cxn ang="T11">
                  <a:pos x="T2" y="T3"/>
                </a:cxn>
                <a:cxn ang="T12">
                  <a:pos x="T4" y="T5"/>
                </a:cxn>
                <a:cxn ang="T13">
                  <a:pos x="T6" y="T7"/>
                </a:cxn>
                <a:cxn ang="T14">
                  <a:pos x="T8" y="T9"/>
                </a:cxn>
              </a:cxnLst>
              <a:rect l="T15" t="T16" r="T17" b="T18"/>
              <a:pathLst>
                <a:path w="179" h="70">
                  <a:moveTo>
                    <a:pt x="0" y="0"/>
                  </a:moveTo>
                  <a:lnTo>
                    <a:pt x="31" y="47"/>
                  </a:lnTo>
                  <a:lnTo>
                    <a:pt x="112" y="70"/>
                  </a:lnTo>
                  <a:lnTo>
                    <a:pt x="179" y="55"/>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93" name="Freeform 409">
              <a:extLst>
                <a:ext uri="{FF2B5EF4-FFF2-40B4-BE49-F238E27FC236}">
                  <a16:creationId xmlns:a16="http://schemas.microsoft.com/office/drawing/2014/main" id="{95EEEECB-A0AD-4ABA-9D89-A2796537DB59}"/>
                </a:ext>
              </a:extLst>
            </p:cNvPr>
            <p:cNvSpPr>
              <a:spLocks/>
            </p:cNvSpPr>
            <p:nvPr/>
          </p:nvSpPr>
          <p:spPr bwMode="auto">
            <a:xfrm>
              <a:off x="1097275" y="3033635"/>
              <a:ext cx="224068" cy="178212"/>
            </a:xfrm>
            <a:custGeom>
              <a:avLst/>
              <a:gdLst>
                <a:gd name="T0" fmla="*/ 0 w 469"/>
                <a:gd name="T1" fmla="*/ 1 h 392"/>
                <a:gd name="T2" fmla="*/ 0 w 469"/>
                <a:gd name="T3" fmla="*/ 2 h 392"/>
                <a:gd name="T4" fmla="*/ 3 w 469"/>
                <a:gd name="T5" fmla="*/ 3 h 392"/>
                <a:gd name="T6" fmla="*/ 2 w 469"/>
                <a:gd name="T7" fmla="*/ 5 h 392"/>
                <a:gd name="T8" fmla="*/ 2 w 469"/>
                <a:gd name="T9" fmla="*/ 8 h 392"/>
                <a:gd name="T10" fmla="*/ 3 w 469"/>
                <a:gd name="T11" fmla="*/ 9 h 392"/>
                <a:gd name="T12" fmla="*/ 6 w 469"/>
                <a:gd name="T13" fmla="*/ 8 h 392"/>
                <a:gd name="T14" fmla="*/ 8 w 469"/>
                <a:gd name="T15" fmla="*/ 6 h 392"/>
                <a:gd name="T16" fmla="*/ 8 w 469"/>
                <a:gd name="T17" fmla="*/ 5 h 392"/>
                <a:gd name="T18" fmla="*/ 9 w 469"/>
                <a:gd name="T19" fmla="*/ 3 h 392"/>
                <a:gd name="T20" fmla="*/ 11 w 469"/>
                <a:gd name="T21" fmla="*/ 2 h 392"/>
                <a:gd name="T22" fmla="*/ 11 w 469"/>
                <a:gd name="T23" fmla="*/ 1 h 392"/>
                <a:gd name="T24" fmla="*/ 9 w 469"/>
                <a:gd name="T25" fmla="*/ 1 h 392"/>
                <a:gd name="T26" fmla="*/ 9 w 469"/>
                <a:gd name="T27" fmla="*/ 1 h 392"/>
                <a:gd name="T28" fmla="*/ 6 w 469"/>
                <a:gd name="T29" fmla="*/ 0 h 392"/>
                <a:gd name="T30" fmla="*/ 1 w 469"/>
                <a:gd name="T31" fmla="*/ 0 h 392"/>
                <a:gd name="T32" fmla="*/ 0 w 469"/>
                <a:gd name="T33" fmla="*/ 1 h 39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9"/>
                <a:gd name="T52" fmla="*/ 0 h 392"/>
                <a:gd name="T53" fmla="*/ 469 w 469"/>
                <a:gd name="T54" fmla="*/ 392 h 39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9" h="392">
                  <a:moveTo>
                    <a:pt x="0" y="33"/>
                  </a:moveTo>
                  <a:lnTo>
                    <a:pt x="13" y="97"/>
                  </a:lnTo>
                  <a:lnTo>
                    <a:pt x="112" y="106"/>
                  </a:lnTo>
                  <a:lnTo>
                    <a:pt x="70" y="209"/>
                  </a:lnTo>
                  <a:lnTo>
                    <a:pt x="70" y="335"/>
                  </a:lnTo>
                  <a:lnTo>
                    <a:pt x="138" y="392"/>
                  </a:lnTo>
                  <a:lnTo>
                    <a:pt x="275" y="355"/>
                  </a:lnTo>
                  <a:lnTo>
                    <a:pt x="354" y="261"/>
                  </a:lnTo>
                  <a:lnTo>
                    <a:pt x="338" y="223"/>
                  </a:lnTo>
                  <a:lnTo>
                    <a:pt x="379" y="152"/>
                  </a:lnTo>
                  <a:lnTo>
                    <a:pt x="468" y="98"/>
                  </a:lnTo>
                  <a:lnTo>
                    <a:pt x="469" y="67"/>
                  </a:lnTo>
                  <a:lnTo>
                    <a:pt x="412" y="60"/>
                  </a:lnTo>
                  <a:lnTo>
                    <a:pt x="400" y="55"/>
                  </a:lnTo>
                  <a:lnTo>
                    <a:pt x="279" y="13"/>
                  </a:lnTo>
                  <a:lnTo>
                    <a:pt x="39" y="0"/>
                  </a:lnTo>
                  <a:lnTo>
                    <a:pt x="0" y="3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94" name="Freeform 410">
              <a:extLst>
                <a:ext uri="{FF2B5EF4-FFF2-40B4-BE49-F238E27FC236}">
                  <a16:creationId xmlns:a16="http://schemas.microsoft.com/office/drawing/2014/main" id="{A22606D5-3CD3-4718-8CF2-25DE21E11B2A}"/>
                </a:ext>
              </a:extLst>
            </p:cNvPr>
            <p:cNvSpPr>
              <a:spLocks/>
            </p:cNvSpPr>
            <p:nvPr/>
          </p:nvSpPr>
          <p:spPr bwMode="auto">
            <a:xfrm>
              <a:off x="1459491" y="1865711"/>
              <a:ext cx="193743" cy="151162"/>
            </a:xfrm>
            <a:custGeom>
              <a:avLst/>
              <a:gdLst>
                <a:gd name="T0" fmla="*/ 0 w 404"/>
                <a:gd name="T1" fmla="*/ 1 h 334"/>
                <a:gd name="T2" fmla="*/ 0 w 404"/>
                <a:gd name="T3" fmla="*/ 2 h 334"/>
                <a:gd name="T4" fmla="*/ 1 w 404"/>
                <a:gd name="T5" fmla="*/ 2 h 334"/>
                <a:gd name="T6" fmla="*/ 1 w 404"/>
                <a:gd name="T7" fmla="*/ 2 h 334"/>
                <a:gd name="T8" fmla="*/ 1 w 404"/>
                <a:gd name="T9" fmla="*/ 3 h 334"/>
                <a:gd name="T10" fmla="*/ 0 w 404"/>
                <a:gd name="T11" fmla="*/ 3 h 334"/>
                <a:gd name="T12" fmla="*/ 2 w 404"/>
                <a:gd name="T13" fmla="*/ 3 h 334"/>
                <a:gd name="T14" fmla="*/ 1 w 404"/>
                <a:gd name="T15" fmla="*/ 4 h 334"/>
                <a:gd name="T16" fmla="*/ 2 w 404"/>
                <a:gd name="T17" fmla="*/ 4 h 334"/>
                <a:gd name="T18" fmla="*/ 3 w 404"/>
                <a:gd name="T19" fmla="*/ 4 h 334"/>
                <a:gd name="T20" fmla="*/ 3 w 404"/>
                <a:gd name="T21" fmla="*/ 3 h 334"/>
                <a:gd name="T22" fmla="*/ 4 w 404"/>
                <a:gd name="T23" fmla="*/ 3 h 334"/>
                <a:gd name="T24" fmla="*/ 4 w 404"/>
                <a:gd name="T25" fmla="*/ 4 h 334"/>
                <a:gd name="T26" fmla="*/ 5 w 404"/>
                <a:gd name="T27" fmla="*/ 3 h 334"/>
                <a:gd name="T28" fmla="*/ 5 w 404"/>
                <a:gd name="T29" fmla="*/ 4 h 334"/>
                <a:gd name="T30" fmla="*/ 6 w 404"/>
                <a:gd name="T31" fmla="*/ 4 h 334"/>
                <a:gd name="T32" fmla="*/ 3 w 404"/>
                <a:gd name="T33" fmla="*/ 5 h 334"/>
                <a:gd name="T34" fmla="*/ 3 w 404"/>
                <a:gd name="T35" fmla="*/ 5 h 334"/>
                <a:gd name="T36" fmla="*/ 5 w 404"/>
                <a:gd name="T37" fmla="*/ 5 h 334"/>
                <a:gd name="T38" fmla="*/ 4 w 404"/>
                <a:gd name="T39" fmla="*/ 5 h 334"/>
                <a:gd name="T40" fmla="*/ 5 w 404"/>
                <a:gd name="T41" fmla="*/ 6 h 334"/>
                <a:gd name="T42" fmla="*/ 3 w 404"/>
                <a:gd name="T43" fmla="*/ 6 h 334"/>
                <a:gd name="T44" fmla="*/ 5 w 404"/>
                <a:gd name="T45" fmla="*/ 8 h 334"/>
                <a:gd name="T46" fmla="*/ 7 w 404"/>
                <a:gd name="T47" fmla="*/ 4 h 334"/>
                <a:gd name="T48" fmla="*/ 9 w 404"/>
                <a:gd name="T49" fmla="*/ 3 h 334"/>
                <a:gd name="T50" fmla="*/ 7 w 404"/>
                <a:gd name="T51" fmla="*/ 2 h 334"/>
                <a:gd name="T52" fmla="*/ 7 w 404"/>
                <a:gd name="T53" fmla="*/ 1 h 334"/>
                <a:gd name="T54" fmla="*/ 6 w 404"/>
                <a:gd name="T55" fmla="*/ 2 h 334"/>
                <a:gd name="T56" fmla="*/ 6 w 404"/>
                <a:gd name="T57" fmla="*/ 1 h 334"/>
                <a:gd name="T58" fmla="*/ 5 w 404"/>
                <a:gd name="T59" fmla="*/ 0 h 334"/>
                <a:gd name="T60" fmla="*/ 4 w 404"/>
                <a:gd name="T61" fmla="*/ 1 h 334"/>
                <a:gd name="T62" fmla="*/ 5 w 404"/>
                <a:gd name="T63" fmla="*/ 3 h 334"/>
                <a:gd name="T64" fmla="*/ 3 w 404"/>
                <a:gd name="T65" fmla="*/ 1 h 334"/>
                <a:gd name="T66" fmla="*/ 3 w 404"/>
                <a:gd name="T67" fmla="*/ 1 h 334"/>
                <a:gd name="T68" fmla="*/ 3 w 404"/>
                <a:gd name="T69" fmla="*/ 2 h 334"/>
                <a:gd name="T70" fmla="*/ 1 w 404"/>
                <a:gd name="T71" fmla="*/ 1 h 334"/>
                <a:gd name="T72" fmla="*/ 3 w 404"/>
                <a:gd name="T73" fmla="*/ 1 h 334"/>
                <a:gd name="T74" fmla="*/ 0 w 404"/>
                <a:gd name="T75" fmla="*/ 1 h 3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4"/>
                <a:gd name="T115" fmla="*/ 0 h 334"/>
                <a:gd name="T116" fmla="*/ 404 w 404"/>
                <a:gd name="T117" fmla="*/ 334 h 33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4" h="334">
                  <a:moveTo>
                    <a:pt x="0" y="41"/>
                  </a:moveTo>
                  <a:lnTo>
                    <a:pt x="2" y="81"/>
                  </a:lnTo>
                  <a:lnTo>
                    <a:pt x="43" y="81"/>
                  </a:lnTo>
                  <a:lnTo>
                    <a:pt x="30" y="100"/>
                  </a:lnTo>
                  <a:lnTo>
                    <a:pt x="64" y="115"/>
                  </a:lnTo>
                  <a:lnTo>
                    <a:pt x="19" y="112"/>
                  </a:lnTo>
                  <a:lnTo>
                    <a:pt x="94" y="147"/>
                  </a:lnTo>
                  <a:lnTo>
                    <a:pt x="66" y="160"/>
                  </a:lnTo>
                  <a:lnTo>
                    <a:pt x="86" y="187"/>
                  </a:lnTo>
                  <a:lnTo>
                    <a:pt x="151" y="170"/>
                  </a:lnTo>
                  <a:lnTo>
                    <a:pt x="150" y="135"/>
                  </a:lnTo>
                  <a:lnTo>
                    <a:pt x="176" y="123"/>
                  </a:lnTo>
                  <a:lnTo>
                    <a:pt x="182" y="162"/>
                  </a:lnTo>
                  <a:lnTo>
                    <a:pt x="224" y="135"/>
                  </a:lnTo>
                  <a:lnTo>
                    <a:pt x="215" y="162"/>
                  </a:lnTo>
                  <a:lnTo>
                    <a:pt x="250" y="164"/>
                  </a:lnTo>
                  <a:lnTo>
                    <a:pt x="113" y="203"/>
                  </a:lnTo>
                  <a:lnTo>
                    <a:pt x="118" y="230"/>
                  </a:lnTo>
                  <a:lnTo>
                    <a:pt x="235" y="211"/>
                  </a:lnTo>
                  <a:lnTo>
                    <a:pt x="157" y="237"/>
                  </a:lnTo>
                  <a:lnTo>
                    <a:pt x="201" y="252"/>
                  </a:lnTo>
                  <a:lnTo>
                    <a:pt x="120" y="265"/>
                  </a:lnTo>
                  <a:lnTo>
                    <a:pt x="238" y="334"/>
                  </a:lnTo>
                  <a:lnTo>
                    <a:pt x="314" y="162"/>
                  </a:lnTo>
                  <a:lnTo>
                    <a:pt x="404" y="122"/>
                  </a:lnTo>
                  <a:lnTo>
                    <a:pt x="306" y="92"/>
                  </a:lnTo>
                  <a:lnTo>
                    <a:pt x="291" y="47"/>
                  </a:lnTo>
                  <a:lnTo>
                    <a:pt x="261" y="73"/>
                  </a:lnTo>
                  <a:lnTo>
                    <a:pt x="276" y="34"/>
                  </a:lnTo>
                  <a:lnTo>
                    <a:pt x="208" y="0"/>
                  </a:lnTo>
                  <a:lnTo>
                    <a:pt x="185" y="34"/>
                  </a:lnTo>
                  <a:lnTo>
                    <a:pt x="216" y="115"/>
                  </a:lnTo>
                  <a:lnTo>
                    <a:pt x="143" y="30"/>
                  </a:lnTo>
                  <a:lnTo>
                    <a:pt x="118" y="47"/>
                  </a:lnTo>
                  <a:lnTo>
                    <a:pt x="134" y="89"/>
                  </a:lnTo>
                  <a:lnTo>
                    <a:pt x="62" y="51"/>
                  </a:lnTo>
                  <a:lnTo>
                    <a:pt x="113" y="27"/>
                  </a:lnTo>
                  <a:lnTo>
                    <a:pt x="0" y="4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95" name="Freeform 411">
              <a:extLst>
                <a:ext uri="{FF2B5EF4-FFF2-40B4-BE49-F238E27FC236}">
                  <a16:creationId xmlns:a16="http://schemas.microsoft.com/office/drawing/2014/main" id="{D11854AF-FE64-42C8-BD4A-23E7C5E5AFF1}"/>
                </a:ext>
              </a:extLst>
            </p:cNvPr>
            <p:cNvSpPr>
              <a:spLocks/>
            </p:cNvSpPr>
            <p:nvPr/>
          </p:nvSpPr>
          <p:spPr bwMode="auto">
            <a:xfrm>
              <a:off x="1584160" y="1845025"/>
              <a:ext cx="175211" cy="63647"/>
            </a:xfrm>
            <a:custGeom>
              <a:avLst/>
              <a:gdLst>
                <a:gd name="T0" fmla="*/ 0 w 365"/>
                <a:gd name="T1" fmla="*/ 1 h 141"/>
                <a:gd name="T2" fmla="*/ 1 w 365"/>
                <a:gd name="T3" fmla="*/ 1 h 141"/>
                <a:gd name="T4" fmla="*/ 0 w 365"/>
                <a:gd name="T5" fmla="*/ 1 h 141"/>
                <a:gd name="T6" fmla="*/ 1 w 365"/>
                <a:gd name="T7" fmla="*/ 2 h 141"/>
                <a:gd name="T8" fmla="*/ 4 w 365"/>
                <a:gd name="T9" fmla="*/ 2 h 141"/>
                <a:gd name="T10" fmla="*/ 2 w 365"/>
                <a:gd name="T11" fmla="*/ 2 h 141"/>
                <a:gd name="T12" fmla="*/ 5 w 365"/>
                <a:gd name="T13" fmla="*/ 3 h 141"/>
                <a:gd name="T14" fmla="*/ 7 w 365"/>
                <a:gd name="T15" fmla="*/ 3 h 141"/>
                <a:gd name="T16" fmla="*/ 9 w 365"/>
                <a:gd name="T17" fmla="*/ 1 h 141"/>
                <a:gd name="T18" fmla="*/ 8 w 365"/>
                <a:gd name="T19" fmla="*/ 1 h 141"/>
                <a:gd name="T20" fmla="*/ 6 w 365"/>
                <a:gd name="T21" fmla="*/ 1 h 141"/>
                <a:gd name="T22" fmla="*/ 7 w 365"/>
                <a:gd name="T23" fmla="*/ 0 h 141"/>
                <a:gd name="T24" fmla="*/ 5 w 365"/>
                <a:gd name="T25" fmla="*/ 1 h 141"/>
                <a:gd name="T26" fmla="*/ 5 w 365"/>
                <a:gd name="T27" fmla="*/ 0 h 141"/>
                <a:gd name="T28" fmla="*/ 4 w 365"/>
                <a:gd name="T29" fmla="*/ 1 h 141"/>
                <a:gd name="T30" fmla="*/ 2 w 365"/>
                <a:gd name="T31" fmla="*/ 0 h 141"/>
                <a:gd name="T32" fmla="*/ 2 w 365"/>
                <a:gd name="T33" fmla="*/ 1 h 141"/>
                <a:gd name="T34" fmla="*/ 1 w 365"/>
                <a:gd name="T35" fmla="*/ 0 h 141"/>
                <a:gd name="T36" fmla="*/ 2 w 365"/>
                <a:gd name="T37" fmla="*/ 1 h 141"/>
                <a:gd name="T38" fmla="*/ 0 w 365"/>
                <a:gd name="T39" fmla="*/ 1 h 14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5"/>
                <a:gd name="T61" fmla="*/ 0 h 141"/>
                <a:gd name="T62" fmla="*/ 365 w 365"/>
                <a:gd name="T63" fmla="*/ 141 h 14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5" h="141">
                  <a:moveTo>
                    <a:pt x="0" y="38"/>
                  </a:moveTo>
                  <a:lnTo>
                    <a:pt x="53" y="49"/>
                  </a:lnTo>
                  <a:lnTo>
                    <a:pt x="19" y="66"/>
                  </a:lnTo>
                  <a:lnTo>
                    <a:pt x="33" y="76"/>
                  </a:lnTo>
                  <a:lnTo>
                    <a:pt x="168" y="74"/>
                  </a:lnTo>
                  <a:lnTo>
                    <a:pt x="83" y="96"/>
                  </a:lnTo>
                  <a:lnTo>
                    <a:pt x="219" y="141"/>
                  </a:lnTo>
                  <a:lnTo>
                    <a:pt x="309" y="115"/>
                  </a:lnTo>
                  <a:lnTo>
                    <a:pt x="365" y="66"/>
                  </a:lnTo>
                  <a:lnTo>
                    <a:pt x="351" y="43"/>
                  </a:lnTo>
                  <a:lnTo>
                    <a:pt x="265" y="45"/>
                  </a:lnTo>
                  <a:lnTo>
                    <a:pt x="277" y="19"/>
                  </a:lnTo>
                  <a:lnTo>
                    <a:pt x="209" y="45"/>
                  </a:lnTo>
                  <a:lnTo>
                    <a:pt x="198" y="0"/>
                  </a:lnTo>
                  <a:lnTo>
                    <a:pt x="182" y="57"/>
                  </a:lnTo>
                  <a:lnTo>
                    <a:pt x="83" y="0"/>
                  </a:lnTo>
                  <a:lnTo>
                    <a:pt x="85" y="35"/>
                  </a:lnTo>
                  <a:lnTo>
                    <a:pt x="57" y="19"/>
                  </a:lnTo>
                  <a:lnTo>
                    <a:pt x="69" y="51"/>
                  </a:lnTo>
                  <a:lnTo>
                    <a:pt x="0" y="3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96" name="Freeform 412">
              <a:extLst>
                <a:ext uri="{FF2B5EF4-FFF2-40B4-BE49-F238E27FC236}">
                  <a16:creationId xmlns:a16="http://schemas.microsoft.com/office/drawing/2014/main" id="{97EB732B-5830-481B-9A1F-299AC01DD049}"/>
                </a:ext>
              </a:extLst>
            </p:cNvPr>
            <p:cNvSpPr>
              <a:spLocks/>
            </p:cNvSpPr>
            <p:nvPr/>
          </p:nvSpPr>
          <p:spPr bwMode="auto">
            <a:xfrm>
              <a:off x="1644810" y="1948452"/>
              <a:ext cx="74128" cy="41371"/>
            </a:xfrm>
            <a:custGeom>
              <a:avLst/>
              <a:gdLst>
                <a:gd name="T0" fmla="*/ 0 w 157"/>
                <a:gd name="T1" fmla="*/ 2 h 92"/>
                <a:gd name="T2" fmla="*/ 0 w 157"/>
                <a:gd name="T3" fmla="*/ 1 h 92"/>
                <a:gd name="T4" fmla="*/ 2 w 157"/>
                <a:gd name="T5" fmla="*/ 0 h 92"/>
                <a:gd name="T6" fmla="*/ 2 w 157"/>
                <a:gd name="T7" fmla="*/ 1 h 92"/>
                <a:gd name="T8" fmla="*/ 3 w 157"/>
                <a:gd name="T9" fmla="*/ 1 h 92"/>
                <a:gd name="T10" fmla="*/ 1 w 157"/>
                <a:gd name="T11" fmla="*/ 2 h 92"/>
                <a:gd name="T12" fmla="*/ 2 w 157"/>
                <a:gd name="T13" fmla="*/ 1 h 92"/>
                <a:gd name="T14" fmla="*/ 0 w 157"/>
                <a:gd name="T15" fmla="*/ 2 h 92"/>
                <a:gd name="T16" fmla="*/ 0 60000 65536"/>
                <a:gd name="T17" fmla="*/ 0 60000 65536"/>
                <a:gd name="T18" fmla="*/ 0 60000 65536"/>
                <a:gd name="T19" fmla="*/ 0 60000 65536"/>
                <a:gd name="T20" fmla="*/ 0 60000 65536"/>
                <a:gd name="T21" fmla="*/ 0 60000 65536"/>
                <a:gd name="T22" fmla="*/ 0 60000 65536"/>
                <a:gd name="T23" fmla="*/ 0 60000 65536"/>
                <a:gd name="T24" fmla="*/ 0 w 157"/>
                <a:gd name="T25" fmla="*/ 0 h 92"/>
                <a:gd name="T26" fmla="*/ 157 w 157"/>
                <a:gd name="T27" fmla="*/ 92 h 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7" h="92">
                  <a:moveTo>
                    <a:pt x="0" y="73"/>
                  </a:moveTo>
                  <a:lnTo>
                    <a:pt x="14" y="26"/>
                  </a:lnTo>
                  <a:lnTo>
                    <a:pt x="78" y="0"/>
                  </a:lnTo>
                  <a:lnTo>
                    <a:pt x="88" y="26"/>
                  </a:lnTo>
                  <a:lnTo>
                    <a:pt x="157" y="48"/>
                  </a:lnTo>
                  <a:lnTo>
                    <a:pt x="62" y="92"/>
                  </a:lnTo>
                  <a:lnTo>
                    <a:pt x="78" y="68"/>
                  </a:lnTo>
                  <a:lnTo>
                    <a:pt x="0" y="7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97" name="Freeform 413">
              <a:extLst>
                <a:ext uri="{FF2B5EF4-FFF2-40B4-BE49-F238E27FC236}">
                  <a16:creationId xmlns:a16="http://schemas.microsoft.com/office/drawing/2014/main" id="{CDB0FE74-40E6-4879-AD0B-E9321D36D69B}"/>
                </a:ext>
              </a:extLst>
            </p:cNvPr>
            <p:cNvSpPr>
              <a:spLocks/>
            </p:cNvSpPr>
            <p:nvPr/>
          </p:nvSpPr>
          <p:spPr bwMode="auto">
            <a:xfrm>
              <a:off x="1467914" y="2304876"/>
              <a:ext cx="235861" cy="423253"/>
            </a:xfrm>
            <a:custGeom>
              <a:avLst/>
              <a:gdLst>
                <a:gd name="T0" fmla="*/ 0 w 492"/>
                <a:gd name="T1" fmla="*/ 16 h 935"/>
                <a:gd name="T2" fmla="*/ 0 w 492"/>
                <a:gd name="T3" fmla="*/ 18 h 935"/>
                <a:gd name="T4" fmla="*/ 1 w 492"/>
                <a:gd name="T5" fmla="*/ 20 h 935"/>
                <a:gd name="T6" fmla="*/ 1 w 492"/>
                <a:gd name="T7" fmla="*/ 22 h 935"/>
                <a:gd name="T8" fmla="*/ 4 w 492"/>
                <a:gd name="T9" fmla="*/ 20 h 935"/>
                <a:gd name="T10" fmla="*/ 5 w 492"/>
                <a:gd name="T11" fmla="*/ 17 h 935"/>
                <a:gd name="T12" fmla="*/ 4 w 492"/>
                <a:gd name="T13" fmla="*/ 17 h 935"/>
                <a:gd name="T14" fmla="*/ 6 w 492"/>
                <a:gd name="T15" fmla="*/ 16 h 935"/>
                <a:gd name="T16" fmla="*/ 4 w 492"/>
                <a:gd name="T17" fmla="*/ 16 h 935"/>
                <a:gd name="T18" fmla="*/ 6 w 492"/>
                <a:gd name="T19" fmla="*/ 16 h 935"/>
                <a:gd name="T20" fmla="*/ 7 w 492"/>
                <a:gd name="T21" fmla="*/ 15 h 935"/>
                <a:gd name="T22" fmla="*/ 5 w 492"/>
                <a:gd name="T23" fmla="*/ 14 h 935"/>
                <a:gd name="T24" fmla="*/ 4 w 492"/>
                <a:gd name="T25" fmla="*/ 15 h 935"/>
                <a:gd name="T26" fmla="*/ 5 w 492"/>
                <a:gd name="T27" fmla="*/ 14 h 935"/>
                <a:gd name="T28" fmla="*/ 5 w 492"/>
                <a:gd name="T29" fmla="*/ 11 h 935"/>
                <a:gd name="T30" fmla="*/ 9 w 492"/>
                <a:gd name="T31" fmla="*/ 8 h 935"/>
                <a:gd name="T32" fmla="*/ 9 w 492"/>
                <a:gd name="T33" fmla="*/ 7 h 935"/>
                <a:gd name="T34" fmla="*/ 9 w 492"/>
                <a:gd name="T35" fmla="*/ 6 h 935"/>
                <a:gd name="T36" fmla="*/ 11 w 492"/>
                <a:gd name="T37" fmla="*/ 5 h 935"/>
                <a:gd name="T38" fmla="*/ 11 w 492"/>
                <a:gd name="T39" fmla="*/ 2 h 935"/>
                <a:gd name="T40" fmla="*/ 8 w 492"/>
                <a:gd name="T41" fmla="*/ 0 h 935"/>
                <a:gd name="T42" fmla="*/ 8 w 492"/>
                <a:gd name="T43" fmla="*/ 0 h 935"/>
                <a:gd name="T44" fmla="*/ 8 w 492"/>
                <a:gd name="T45" fmla="*/ 1 h 935"/>
                <a:gd name="T46" fmla="*/ 6 w 492"/>
                <a:gd name="T47" fmla="*/ 1 h 935"/>
                <a:gd name="T48" fmla="*/ 6 w 492"/>
                <a:gd name="T49" fmla="*/ 2 h 935"/>
                <a:gd name="T50" fmla="*/ 5 w 492"/>
                <a:gd name="T51" fmla="*/ 2 h 935"/>
                <a:gd name="T52" fmla="*/ 5 w 492"/>
                <a:gd name="T53" fmla="*/ 3 h 935"/>
                <a:gd name="T54" fmla="*/ 3 w 492"/>
                <a:gd name="T55" fmla="*/ 5 h 935"/>
                <a:gd name="T56" fmla="*/ 2 w 492"/>
                <a:gd name="T57" fmla="*/ 7 h 935"/>
                <a:gd name="T58" fmla="*/ 3 w 492"/>
                <a:gd name="T59" fmla="*/ 9 h 935"/>
                <a:gd name="T60" fmla="*/ 1 w 492"/>
                <a:gd name="T61" fmla="*/ 9 h 935"/>
                <a:gd name="T62" fmla="*/ 1 w 492"/>
                <a:gd name="T63" fmla="*/ 12 h 935"/>
                <a:gd name="T64" fmla="*/ 1 w 492"/>
                <a:gd name="T65" fmla="*/ 13 h 935"/>
                <a:gd name="T66" fmla="*/ 1 w 492"/>
                <a:gd name="T67" fmla="*/ 13 h 935"/>
                <a:gd name="T68" fmla="*/ 1 w 492"/>
                <a:gd name="T69" fmla="*/ 15 h 935"/>
                <a:gd name="T70" fmla="*/ 0 w 492"/>
                <a:gd name="T71" fmla="*/ 16 h 9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2"/>
                <a:gd name="T109" fmla="*/ 0 h 935"/>
                <a:gd name="T110" fmla="*/ 492 w 492"/>
                <a:gd name="T111" fmla="*/ 935 h 9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2" h="935">
                  <a:moveTo>
                    <a:pt x="0" y="704"/>
                  </a:moveTo>
                  <a:lnTo>
                    <a:pt x="19" y="810"/>
                  </a:lnTo>
                  <a:lnTo>
                    <a:pt x="63" y="862"/>
                  </a:lnTo>
                  <a:lnTo>
                    <a:pt x="59" y="935"/>
                  </a:lnTo>
                  <a:lnTo>
                    <a:pt x="179" y="885"/>
                  </a:lnTo>
                  <a:lnTo>
                    <a:pt x="209" y="739"/>
                  </a:lnTo>
                  <a:lnTo>
                    <a:pt x="187" y="732"/>
                  </a:lnTo>
                  <a:lnTo>
                    <a:pt x="275" y="686"/>
                  </a:lnTo>
                  <a:lnTo>
                    <a:pt x="191" y="675"/>
                  </a:lnTo>
                  <a:lnTo>
                    <a:pt x="253" y="686"/>
                  </a:lnTo>
                  <a:lnTo>
                    <a:pt x="290" y="648"/>
                  </a:lnTo>
                  <a:lnTo>
                    <a:pt x="237" y="599"/>
                  </a:lnTo>
                  <a:lnTo>
                    <a:pt x="189" y="633"/>
                  </a:lnTo>
                  <a:lnTo>
                    <a:pt x="227" y="604"/>
                  </a:lnTo>
                  <a:lnTo>
                    <a:pt x="228" y="470"/>
                  </a:lnTo>
                  <a:lnTo>
                    <a:pt x="395" y="341"/>
                  </a:lnTo>
                  <a:lnTo>
                    <a:pt x="383" y="314"/>
                  </a:lnTo>
                  <a:lnTo>
                    <a:pt x="410" y="249"/>
                  </a:lnTo>
                  <a:lnTo>
                    <a:pt x="492" y="230"/>
                  </a:lnTo>
                  <a:lnTo>
                    <a:pt x="470" y="79"/>
                  </a:lnTo>
                  <a:lnTo>
                    <a:pt x="358" y="0"/>
                  </a:lnTo>
                  <a:lnTo>
                    <a:pt x="339" y="0"/>
                  </a:lnTo>
                  <a:lnTo>
                    <a:pt x="338" y="48"/>
                  </a:lnTo>
                  <a:lnTo>
                    <a:pt x="270" y="39"/>
                  </a:lnTo>
                  <a:lnTo>
                    <a:pt x="253" y="79"/>
                  </a:lnTo>
                  <a:lnTo>
                    <a:pt x="208" y="90"/>
                  </a:lnTo>
                  <a:lnTo>
                    <a:pt x="196" y="150"/>
                  </a:lnTo>
                  <a:lnTo>
                    <a:pt x="129" y="222"/>
                  </a:lnTo>
                  <a:lnTo>
                    <a:pt x="97" y="324"/>
                  </a:lnTo>
                  <a:lnTo>
                    <a:pt x="109" y="364"/>
                  </a:lnTo>
                  <a:lnTo>
                    <a:pt x="42" y="394"/>
                  </a:lnTo>
                  <a:lnTo>
                    <a:pt x="35" y="526"/>
                  </a:lnTo>
                  <a:lnTo>
                    <a:pt x="57" y="553"/>
                  </a:lnTo>
                  <a:lnTo>
                    <a:pt x="35" y="578"/>
                  </a:lnTo>
                  <a:lnTo>
                    <a:pt x="46" y="636"/>
                  </a:lnTo>
                  <a:lnTo>
                    <a:pt x="0" y="70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98" name="Freeform 414">
              <a:extLst>
                <a:ext uri="{FF2B5EF4-FFF2-40B4-BE49-F238E27FC236}">
                  <a16:creationId xmlns:a16="http://schemas.microsoft.com/office/drawing/2014/main" id="{111CBE02-27A9-4271-B582-DB73AA5ACC60}"/>
                </a:ext>
              </a:extLst>
            </p:cNvPr>
            <p:cNvSpPr>
              <a:spLocks/>
            </p:cNvSpPr>
            <p:nvPr/>
          </p:nvSpPr>
          <p:spPr bwMode="auto">
            <a:xfrm>
              <a:off x="1371885" y="2933391"/>
              <a:ext cx="80867" cy="44553"/>
            </a:xfrm>
            <a:custGeom>
              <a:avLst/>
              <a:gdLst>
                <a:gd name="T0" fmla="*/ 0 w 169"/>
                <a:gd name="T1" fmla="*/ 1 h 98"/>
                <a:gd name="T2" fmla="*/ 1 w 169"/>
                <a:gd name="T3" fmla="*/ 2 h 98"/>
                <a:gd name="T4" fmla="*/ 2 w 169"/>
                <a:gd name="T5" fmla="*/ 2 h 98"/>
                <a:gd name="T6" fmla="*/ 3 w 169"/>
                <a:gd name="T7" fmla="*/ 2 h 98"/>
                <a:gd name="T8" fmla="*/ 4 w 169"/>
                <a:gd name="T9" fmla="*/ 1 h 98"/>
                <a:gd name="T10" fmla="*/ 3 w 169"/>
                <a:gd name="T11" fmla="*/ 1 h 98"/>
                <a:gd name="T12" fmla="*/ 3 w 169"/>
                <a:gd name="T13" fmla="*/ 0 h 98"/>
                <a:gd name="T14" fmla="*/ 3 w 169"/>
                <a:gd name="T15" fmla="*/ 0 h 98"/>
                <a:gd name="T16" fmla="*/ 1 w 169"/>
                <a:gd name="T17" fmla="*/ 0 h 98"/>
                <a:gd name="T18" fmla="*/ 0 w 169"/>
                <a:gd name="T19" fmla="*/ 1 h 9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9"/>
                <a:gd name="T31" fmla="*/ 0 h 98"/>
                <a:gd name="T32" fmla="*/ 169 w 169"/>
                <a:gd name="T33" fmla="*/ 98 h 9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9" h="98">
                  <a:moveTo>
                    <a:pt x="0" y="66"/>
                  </a:moveTo>
                  <a:lnTo>
                    <a:pt x="39" y="98"/>
                  </a:lnTo>
                  <a:lnTo>
                    <a:pt x="92" y="70"/>
                  </a:lnTo>
                  <a:lnTo>
                    <a:pt x="115" y="96"/>
                  </a:lnTo>
                  <a:lnTo>
                    <a:pt x="169" y="44"/>
                  </a:lnTo>
                  <a:lnTo>
                    <a:pt x="136" y="38"/>
                  </a:lnTo>
                  <a:lnTo>
                    <a:pt x="135" y="16"/>
                  </a:lnTo>
                  <a:lnTo>
                    <a:pt x="128" y="9"/>
                  </a:lnTo>
                  <a:lnTo>
                    <a:pt x="54" y="0"/>
                  </a:lnTo>
                  <a:lnTo>
                    <a:pt x="0" y="6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99" name="Freeform 415">
              <a:extLst>
                <a:ext uri="{FF2B5EF4-FFF2-40B4-BE49-F238E27FC236}">
                  <a16:creationId xmlns:a16="http://schemas.microsoft.com/office/drawing/2014/main" id="{B32D8D11-E981-42DD-95D1-8499E5FB4928}"/>
                </a:ext>
              </a:extLst>
            </p:cNvPr>
            <p:cNvSpPr>
              <a:spLocks/>
            </p:cNvSpPr>
            <p:nvPr/>
          </p:nvSpPr>
          <p:spPr bwMode="auto">
            <a:xfrm>
              <a:off x="1912681" y="3186389"/>
              <a:ext cx="131408" cy="109791"/>
            </a:xfrm>
            <a:custGeom>
              <a:avLst/>
              <a:gdLst>
                <a:gd name="T0" fmla="*/ 0 w 273"/>
                <a:gd name="T1" fmla="*/ 5 h 244"/>
                <a:gd name="T2" fmla="*/ 0 w 273"/>
                <a:gd name="T3" fmla="*/ 5 h 244"/>
                <a:gd name="T4" fmla="*/ 1 w 273"/>
                <a:gd name="T5" fmla="*/ 3 h 244"/>
                <a:gd name="T6" fmla="*/ 1 w 273"/>
                <a:gd name="T7" fmla="*/ 3 h 244"/>
                <a:gd name="T8" fmla="*/ 1 w 273"/>
                <a:gd name="T9" fmla="*/ 1 h 244"/>
                <a:gd name="T10" fmla="*/ 1 w 273"/>
                <a:gd name="T11" fmla="*/ 0 h 244"/>
                <a:gd name="T12" fmla="*/ 6 w 273"/>
                <a:gd name="T13" fmla="*/ 0 h 244"/>
                <a:gd name="T14" fmla="*/ 5 w 273"/>
                <a:gd name="T15" fmla="*/ 1 h 244"/>
                <a:gd name="T16" fmla="*/ 5 w 273"/>
                <a:gd name="T17" fmla="*/ 3 h 244"/>
                <a:gd name="T18" fmla="*/ 3 w 273"/>
                <a:gd name="T19" fmla="*/ 4 h 244"/>
                <a:gd name="T20" fmla="*/ 1 w 273"/>
                <a:gd name="T21" fmla="*/ 6 h 244"/>
                <a:gd name="T22" fmla="*/ 0 w 273"/>
                <a:gd name="T23" fmla="*/ 5 h 2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3"/>
                <a:gd name="T37" fmla="*/ 0 h 244"/>
                <a:gd name="T38" fmla="*/ 273 w 273"/>
                <a:gd name="T39" fmla="*/ 244 h 24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3" h="244">
                  <a:moveTo>
                    <a:pt x="0" y="225"/>
                  </a:moveTo>
                  <a:lnTo>
                    <a:pt x="5" y="199"/>
                  </a:lnTo>
                  <a:lnTo>
                    <a:pt x="43" y="147"/>
                  </a:lnTo>
                  <a:lnTo>
                    <a:pt x="22" y="126"/>
                  </a:lnTo>
                  <a:lnTo>
                    <a:pt x="21" y="64"/>
                  </a:lnTo>
                  <a:lnTo>
                    <a:pt x="43" y="12"/>
                  </a:lnTo>
                  <a:lnTo>
                    <a:pt x="273" y="0"/>
                  </a:lnTo>
                  <a:lnTo>
                    <a:pt x="231" y="37"/>
                  </a:lnTo>
                  <a:lnTo>
                    <a:pt x="215" y="135"/>
                  </a:lnTo>
                  <a:lnTo>
                    <a:pt x="122" y="191"/>
                  </a:lnTo>
                  <a:lnTo>
                    <a:pt x="38" y="244"/>
                  </a:lnTo>
                  <a:lnTo>
                    <a:pt x="0" y="22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00" name="Freeform 416">
              <a:extLst>
                <a:ext uri="{FF2B5EF4-FFF2-40B4-BE49-F238E27FC236}">
                  <a16:creationId xmlns:a16="http://schemas.microsoft.com/office/drawing/2014/main" id="{F20446DD-A70F-4339-A08C-A5C48893D2AF}"/>
                </a:ext>
              </a:extLst>
            </p:cNvPr>
            <p:cNvSpPr>
              <a:spLocks/>
            </p:cNvSpPr>
            <p:nvPr/>
          </p:nvSpPr>
          <p:spPr bwMode="auto">
            <a:xfrm>
              <a:off x="3049870" y="3544404"/>
              <a:ext cx="146571" cy="307097"/>
            </a:xfrm>
            <a:custGeom>
              <a:avLst/>
              <a:gdLst>
                <a:gd name="T0" fmla="*/ 0 w 303"/>
                <a:gd name="T1" fmla="*/ 3 h 678"/>
                <a:gd name="T2" fmla="*/ 1 w 303"/>
                <a:gd name="T3" fmla="*/ 1 h 678"/>
                <a:gd name="T4" fmla="*/ 3 w 303"/>
                <a:gd name="T5" fmla="*/ 0 h 678"/>
                <a:gd name="T6" fmla="*/ 3 w 303"/>
                <a:gd name="T7" fmla="*/ 1 h 678"/>
                <a:gd name="T8" fmla="*/ 3 w 303"/>
                <a:gd name="T9" fmla="*/ 3 h 678"/>
                <a:gd name="T10" fmla="*/ 5 w 303"/>
                <a:gd name="T11" fmla="*/ 3 h 678"/>
                <a:gd name="T12" fmla="*/ 6 w 303"/>
                <a:gd name="T13" fmla="*/ 3 h 678"/>
                <a:gd name="T14" fmla="*/ 7 w 303"/>
                <a:gd name="T15" fmla="*/ 5 h 678"/>
                <a:gd name="T16" fmla="*/ 7 w 303"/>
                <a:gd name="T17" fmla="*/ 7 h 678"/>
                <a:gd name="T18" fmla="*/ 5 w 303"/>
                <a:gd name="T19" fmla="*/ 7 h 678"/>
                <a:gd name="T20" fmla="*/ 5 w 303"/>
                <a:gd name="T21" fmla="*/ 7 h 678"/>
                <a:gd name="T22" fmla="*/ 5 w 303"/>
                <a:gd name="T23" fmla="*/ 9 h 678"/>
                <a:gd name="T24" fmla="*/ 3 w 303"/>
                <a:gd name="T25" fmla="*/ 7 h 678"/>
                <a:gd name="T26" fmla="*/ 1 w 303"/>
                <a:gd name="T27" fmla="*/ 11 h 678"/>
                <a:gd name="T28" fmla="*/ 3 w 303"/>
                <a:gd name="T29" fmla="*/ 14 h 678"/>
                <a:gd name="T30" fmla="*/ 4 w 303"/>
                <a:gd name="T31" fmla="*/ 15 h 678"/>
                <a:gd name="T32" fmla="*/ 3 w 303"/>
                <a:gd name="T33" fmla="*/ 16 h 678"/>
                <a:gd name="T34" fmla="*/ 3 w 303"/>
                <a:gd name="T35" fmla="*/ 15 h 678"/>
                <a:gd name="T36" fmla="*/ 3 w 303"/>
                <a:gd name="T37" fmla="*/ 15 h 678"/>
                <a:gd name="T38" fmla="*/ 1 w 303"/>
                <a:gd name="T39" fmla="*/ 13 h 678"/>
                <a:gd name="T40" fmla="*/ 1 w 303"/>
                <a:gd name="T41" fmla="*/ 11 h 678"/>
                <a:gd name="T42" fmla="*/ 2 w 303"/>
                <a:gd name="T43" fmla="*/ 9 h 678"/>
                <a:gd name="T44" fmla="*/ 1 w 303"/>
                <a:gd name="T45" fmla="*/ 6 h 678"/>
                <a:gd name="T46" fmla="*/ 1 w 303"/>
                <a:gd name="T47" fmla="*/ 5 h 678"/>
                <a:gd name="T48" fmla="*/ 0 w 303"/>
                <a:gd name="T49" fmla="*/ 3 h 67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03"/>
                <a:gd name="T76" fmla="*/ 0 h 678"/>
                <a:gd name="T77" fmla="*/ 303 w 303"/>
                <a:gd name="T78" fmla="*/ 678 h 67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03" h="678">
                  <a:moveTo>
                    <a:pt x="0" y="109"/>
                  </a:moveTo>
                  <a:lnTo>
                    <a:pt x="22" y="56"/>
                  </a:lnTo>
                  <a:lnTo>
                    <a:pt x="105" y="0"/>
                  </a:lnTo>
                  <a:lnTo>
                    <a:pt x="141" y="53"/>
                  </a:lnTo>
                  <a:lnTo>
                    <a:pt x="130" y="144"/>
                  </a:lnTo>
                  <a:lnTo>
                    <a:pt x="228" y="105"/>
                  </a:lnTo>
                  <a:lnTo>
                    <a:pt x="265" y="144"/>
                  </a:lnTo>
                  <a:lnTo>
                    <a:pt x="303" y="234"/>
                  </a:lnTo>
                  <a:lnTo>
                    <a:pt x="293" y="290"/>
                  </a:lnTo>
                  <a:lnTo>
                    <a:pt x="217" y="287"/>
                  </a:lnTo>
                  <a:lnTo>
                    <a:pt x="192" y="311"/>
                  </a:lnTo>
                  <a:lnTo>
                    <a:pt x="204" y="406"/>
                  </a:lnTo>
                  <a:lnTo>
                    <a:pt x="106" y="324"/>
                  </a:lnTo>
                  <a:lnTo>
                    <a:pt x="66" y="472"/>
                  </a:lnTo>
                  <a:lnTo>
                    <a:pt x="113" y="605"/>
                  </a:lnTo>
                  <a:lnTo>
                    <a:pt x="179" y="652"/>
                  </a:lnTo>
                  <a:lnTo>
                    <a:pt x="144" y="678"/>
                  </a:lnTo>
                  <a:lnTo>
                    <a:pt x="135" y="637"/>
                  </a:lnTo>
                  <a:lnTo>
                    <a:pt x="106" y="637"/>
                  </a:lnTo>
                  <a:lnTo>
                    <a:pt x="31" y="562"/>
                  </a:lnTo>
                  <a:lnTo>
                    <a:pt x="43" y="477"/>
                  </a:lnTo>
                  <a:lnTo>
                    <a:pt x="83" y="397"/>
                  </a:lnTo>
                  <a:lnTo>
                    <a:pt x="29" y="267"/>
                  </a:lnTo>
                  <a:lnTo>
                    <a:pt x="45" y="207"/>
                  </a:lnTo>
                  <a:lnTo>
                    <a:pt x="0" y="10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01" name="Freeform 417">
              <a:extLst>
                <a:ext uri="{FF2B5EF4-FFF2-40B4-BE49-F238E27FC236}">
                  <a16:creationId xmlns:a16="http://schemas.microsoft.com/office/drawing/2014/main" id="{3BB713EB-634B-48FB-A635-BC450FC547D1}"/>
                </a:ext>
              </a:extLst>
            </p:cNvPr>
            <p:cNvSpPr>
              <a:spLocks/>
            </p:cNvSpPr>
            <p:nvPr/>
          </p:nvSpPr>
          <p:spPr bwMode="auto">
            <a:xfrm>
              <a:off x="2197400" y="3429839"/>
              <a:ext cx="96029" cy="73194"/>
            </a:xfrm>
            <a:custGeom>
              <a:avLst/>
              <a:gdLst>
                <a:gd name="T0" fmla="*/ 0 w 201"/>
                <a:gd name="T1" fmla="*/ 2 h 159"/>
                <a:gd name="T2" fmla="*/ 0 w 201"/>
                <a:gd name="T3" fmla="*/ 2 h 159"/>
                <a:gd name="T4" fmla="*/ 1 w 201"/>
                <a:gd name="T5" fmla="*/ 2 h 159"/>
                <a:gd name="T6" fmla="*/ 3 w 201"/>
                <a:gd name="T7" fmla="*/ 2 h 159"/>
                <a:gd name="T8" fmla="*/ 4 w 201"/>
                <a:gd name="T9" fmla="*/ 0 h 159"/>
                <a:gd name="T10" fmla="*/ 5 w 201"/>
                <a:gd name="T11" fmla="*/ 1 h 159"/>
                <a:gd name="T12" fmla="*/ 4 w 201"/>
                <a:gd name="T13" fmla="*/ 1 h 159"/>
                <a:gd name="T14" fmla="*/ 4 w 201"/>
                <a:gd name="T15" fmla="*/ 2 h 159"/>
                <a:gd name="T16" fmla="*/ 4 w 201"/>
                <a:gd name="T17" fmla="*/ 4 h 159"/>
                <a:gd name="T18" fmla="*/ 1 w 201"/>
                <a:gd name="T19" fmla="*/ 3 h 159"/>
                <a:gd name="T20" fmla="*/ 0 w 201"/>
                <a:gd name="T21" fmla="*/ 2 h 1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1"/>
                <a:gd name="T34" fmla="*/ 0 h 159"/>
                <a:gd name="T35" fmla="*/ 201 w 201"/>
                <a:gd name="T36" fmla="*/ 159 h 1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1" h="159">
                  <a:moveTo>
                    <a:pt x="0" y="74"/>
                  </a:moveTo>
                  <a:lnTo>
                    <a:pt x="12" y="70"/>
                  </a:lnTo>
                  <a:lnTo>
                    <a:pt x="27" y="96"/>
                  </a:lnTo>
                  <a:lnTo>
                    <a:pt x="112" y="94"/>
                  </a:lnTo>
                  <a:lnTo>
                    <a:pt x="190" y="0"/>
                  </a:lnTo>
                  <a:lnTo>
                    <a:pt x="201" y="58"/>
                  </a:lnTo>
                  <a:lnTo>
                    <a:pt x="178" y="59"/>
                  </a:lnTo>
                  <a:lnTo>
                    <a:pt x="190" y="94"/>
                  </a:lnTo>
                  <a:lnTo>
                    <a:pt x="159" y="159"/>
                  </a:lnTo>
                  <a:lnTo>
                    <a:pt x="37" y="145"/>
                  </a:lnTo>
                  <a:lnTo>
                    <a:pt x="0" y="7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02" name="Freeform 418">
              <a:extLst>
                <a:ext uri="{FF2B5EF4-FFF2-40B4-BE49-F238E27FC236}">
                  <a16:creationId xmlns:a16="http://schemas.microsoft.com/office/drawing/2014/main" id="{DDD506B8-F525-432C-82D4-C81EB243F9B2}"/>
                </a:ext>
              </a:extLst>
            </p:cNvPr>
            <p:cNvSpPr>
              <a:spLocks/>
            </p:cNvSpPr>
            <p:nvPr/>
          </p:nvSpPr>
          <p:spPr bwMode="auto">
            <a:xfrm>
              <a:off x="1397156" y="3187980"/>
              <a:ext cx="70758" cy="152753"/>
            </a:xfrm>
            <a:custGeom>
              <a:avLst/>
              <a:gdLst>
                <a:gd name="T0" fmla="*/ 0 w 149"/>
                <a:gd name="T1" fmla="*/ 4 h 334"/>
                <a:gd name="T2" fmla="*/ 1 w 149"/>
                <a:gd name="T3" fmla="*/ 3 h 334"/>
                <a:gd name="T4" fmla="*/ 1 w 149"/>
                <a:gd name="T5" fmla="*/ 0 h 334"/>
                <a:gd name="T6" fmla="*/ 3 w 149"/>
                <a:gd name="T7" fmla="*/ 0 h 334"/>
                <a:gd name="T8" fmla="*/ 3 w 149"/>
                <a:gd name="T9" fmla="*/ 1 h 334"/>
                <a:gd name="T10" fmla="*/ 3 w 149"/>
                <a:gd name="T11" fmla="*/ 2 h 334"/>
                <a:gd name="T12" fmla="*/ 2 w 149"/>
                <a:gd name="T13" fmla="*/ 4 h 334"/>
                <a:gd name="T14" fmla="*/ 3 w 149"/>
                <a:gd name="T15" fmla="*/ 5 h 334"/>
                <a:gd name="T16" fmla="*/ 2 w 149"/>
                <a:gd name="T17" fmla="*/ 8 h 334"/>
                <a:gd name="T18" fmla="*/ 1 w 149"/>
                <a:gd name="T19" fmla="*/ 6 h 334"/>
                <a:gd name="T20" fmla="*/ 0 w 149"/>
                <a:gd name="T21" fmla="*/ 4 h 3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334"/>
                <a:gd name="T35" fmla="*/ 149 w 149"/>
                <a:gd name="T36" fmla="*/ 334 h 3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334">
                  <a:moveTo>
                    <a:pt x="0" y="155"/>
                  </a:moveTo>
                  <a:lnTo>
                    <a:pt x="35" y="124"/>
                  </a:lnTo>
                  <a:lnTo>
                    <a:pt x="47" y="4"/>
                  </a:lnTo>
                  <a:lnTo>
                    <a:pt x="142" y="0"/>
                  </a:lnTo>
                  <a:lnTo>
                    <a:pt x="119" y="40"/>
                  </a:lnTo>
                  <a:lnTo>
                    <a:pt x="146" y="93"/>
                  </a:lnTo>
                  <a:lnTo>
                    <a:pt x="91" y="155"/>
                  </a:lnTo>
                  <a:lnTo>
                    <a:pt x="149" y="195"/>
                  </a:lnTo>
                  <a:lnTo>
                    <a:pt x="76" y="334"/>
                  </a:lnTo>
                  <a:lnTo>
                    <a:pt x="67" y="245"/>
                  </a:lnTo>
                  <a:lnTo>
                    <a:pt x="0" y="15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03" name="Freeform 419">
              <a:extLst>
                <a:ext uri="{FF2B5EF4-FFF2-40B4-BE49-F238E27FC236}">
                  <a16:creationId xmlns:a16="http://schemas.microsoft.com/office/drawing/2014/main" id="{F27B8BB2-F5DA-4A1C-968B-E999BA570151}"/>
                </a:ext>
              </a:extLst>
            </p:cNvPr>
            <p:cNvSpPr>
              <a:spLocks/>
            </p:cNvSpPr>
            <p:nvPr/>
          </p:nvSpPr>
          <p:spPr bwMode="auto">
            <a:xfrm>
              <a:off x="1739155" y="3075006"/>
              <a:ext cx="52226" cy="42962"/>
            </a:xfrm>
            <a:custGeom>
              <a:avLst/>
              <a:gdLst>
                <a:gd name="T0" fmla="*/ 0 w 107"/>
                <a:gd name="T1" fmla="*/ 1 h 93"/>
                <a:gd name="T2" fmla="*/ 0 w 107"/>
                <a:gd name="T3" fmla="*/ 0 h 93"/>
                <a:gd name="T4" fmla="*/ 2 w 107"/>
                <a:gd name="T5" fmla="*/ 0 h 93"/>
                <a:gd name="T6" fmla="*/ 3 w 107"/>
                <a:gd name="T7" fmla="*/ 1 h 93"/>
                <a:gd name="T8" fmla="*/ 1 w 107"/>
                <a:gd name="T9" fmla="*/ 1 h 93"/>
                <a:gd name="T10" fmla="*/ 0 w 107"/>
                <a:gd name="T11" fmla="*/ 2 h 93"/>
                <a:gd name="T12" fmla="*/ 1 w 107"/>
                <a:gd name="T13" fmla="*/ 2 h 93"/>
                <a:gd name="T14" fmla="*/ 0 w 107"/>
                <a:gd name="T15" fmla="*/ 1 h 93"/>
                <a:gd name="T16" fmla="*/ 0 60000 65536"/>
                <a:gd name="T17" fmla="*/ 0 60000 65536"/>
                <a:gd name="T18" fmla="*/ 0 60000 65536"/>
                <a:gd name="T19" fmla="*/ 0 60000 65536"/>
                <a:gd name="T20" fmla="*/ 0 60000 65536"/>
                <a:gd name="T21" fmla="*/ 0 60000 65536"/>
                <a:gd name="T22" fmla="*/ 0 60000 65536"/>
                <a:gd name="T23" fmla="*/ 0 60000 65536"/>
                <a:gd name="T24" fmla="*/ 0 w 107"/>
                <a:gd name="T25" fmla="*/ 0 h 93"/>
                <a:gd name="T26" fmla="*/ 107 w 107"/>
                <a:gd name="T27" fmla="*/ 93 h 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7" h="93">
                  <a:moveTo>
                    <a:pt x="0" y="61"/>
                  </a:moveTo>
                  <a:lnTo>
                    <a:pt x="14" y="4"/>
                  </a:lnTo>
                  <a:lnTo>
                    <a:pt x="73" y="0"/>
                  </a:lnTo>
                  <a:lnTo>
                    <a:pt x="107" y="45"/>
                  </a:lnTo>
                  <a:lnTo>
                    <a:pt x="59" y="47"/>
                  </a:lnTo>
                  <a:lnTo>
                    <a:pt x="6" y="93"/>
                  </a:lnTo>
                  <a:lnTo>
                    <a:pt x="29" y="65"/>
                  </a:lnTo>
                  <a:lnTo>
                    <a:pt x="0" y="6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04" name="Freeform 420">
              <a:extLst>
                <a:ext uri="{FF2B5EF4-FFF2-40B4-BE49-F238E27FC236}">
                  <a16:creationId xmlns:a16="http://schemas.microsoft.com/office/drawing/2014/main" id="{A8411B5C-28C9-4D0B-B7B8-91270530D55A}"/>
                </a:ext>
              </a:extLst>
            </p:cNvPr>
            <p:cNvSpPr>
              <a:spLocks/>
            </p:cNvSpPr>
            <p:nvPr/>
          </p:nvSpPr>
          <p:spPr bwMode="auto">
            <a:xfrm>
              <a:off x="1745894" y="3071824"/>
              <a:ext cx="338629" cy="143206"/>
            </a:xfrm>
            <a:custGeom>
              <a:avLst/>
              <a:gdLst>
                <a:gd name="T0" fmla="*/ 0 w 703"/>
                <a:gd name="T1" fmla="*/ 3 h 317"/>
                <a:gd name="T2" fmla="*/ 1 w 703"/>
                <a:gd name="T3" fmla="*/ 4 h 317"/>
                <a:gd name="T4" fmla="*/ 0 w 703"/>
                <a:gd name="T5" fmla="*/ 5 h 317"/>
                <a:gd name="T6" fmla="*/ 1 w 703"/>
                <a:gd name="T7" fmla="*/ 5 h 317"/>
                <a:gd name="T8" fmla="*/ 1 w 703"/>
                <a:gd name="T9" fmla="*/ 6 h 317"/>
                <a:gd name="T10" fmla="*/ 2 w 703"/>
                <a:gd name="T11" fmla="*/ 6 h 317"/>
                <a:gd name="T12" fmla="*/ 1 w 703"/>
                <a:gd name="T13" fmla="*/ 6 h 317"/>
                <a:gd name="T14" fmla="*/ 2 w 703"/>
                <a:gd name="T15" fmla="*/ 6 h 317"/>
                <a:gd name="T16" fmla="*/ 3 w 703"/>
                <a:gd name="T17" fmla="*/ 7 h 317"/>
                <a:gd name="T18" fmla="*/ 4 w 703"/>
                <a:gd name="T19" fmla="*/ 6 h 317"/>
                <a:gd name="T20" fmla="*/ 6 w 703"/>
                <a:gd name="T21" fmla="*/ 7 h 317"/>
                <a:gd name="T22" fmla="*/ 9 w 703"/>
                <a:gd name="T23" fmla="*/ 6 h 317"/>
                <a:gd name="T24" fmla="*/ 9 w 703"/>
                <a:gd name="T25" fmla="*/ 7 h 317"/>
                <a:gd name="T26" fmla="*/ 9 w 703"/>
                <a:gd name="T27" fmla="*/ 6 h 317"/>
                <a:gd name="T28" fmla="*/ 15 w 703"/>
                <a:gd name="T29" fmla="*/ 6 h 317"/>
                <a:gd name="T30" fmla="*/ 16 w 703"/>
                <a:gd name="T31" fmla="*/ 6 h 317"/>
                <a:gd name="T32" fmla="*/ 16 w 703"/>
                <a:gd name="T33" fmla="*/ 3 h 317"/>
                <a:gd name="T34" fmla="*/ 16 w 703"/>
                <a:gd name="T35" fmla="*/ 3 h 317"/>
                <a:gd name="T36" fmla="*/ 15 w 703"/>
                <a:gd name="T37" fmla="*/ 1 h 317"/>
                <a:gd name="T38" fmla="*/ 13 w 703"/>
                <a:gd name="T39" fmla="*/ 1 h 317"/>
                <a:gd name="T40" fmla="*/ 11 w 703"/>
                <a:gd name="T41" fmla="*/ 1 h 317"/>
                <a:gd name="T42" fmla="*/ 8 w 703"/>
                <a:gd name="T43" fmla="*/ 0 h 317"/>
                <a:gd name="T44" fmla="*/ 6 w 703"/>
                <a:gd name="T45" fmla="*/ 0 h 317"/>
                <a:gd name="T46" fmla="*/ 4 w 703"/>
                <a:gd name="T47" fmla="*/ 1 h 317"/>
                <a:gd name="T48" fmla="*/ 3 w 703"/>
                <a:gd name="T49" fmla="*/ 1 h 317"/>
                <a:gd name="T50" fmla="*/ 3 w 703"/>
                <a:gd name="T51" fmla="*/ 2 h 317"/>
                <a:gd name="T52" fmla="*/ 0 w 703"/>
                <a:gd name="T53" fmla="*/ 3 h 3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03"/>
                <a:gd name="T82" fmla="*/ 0 h 317"/>
                <a:gd name="T83" fmla="*/ 703 w 703"/>
                <a:gd name="T84" fmla="*/ 317 h 3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03" h="317">
                  <a:moveTo>
                    <a:pt x="0" y="106"/>
                  </a:moveTo>
                  <a:lnTo>
                    <a:pt x="27" y="188"/>
                  </a:lnTo>
                  <a:lnTo>
                    <a:pt x="1" y="196"/>
                  </a:lnTo>
                  <a:lnTo>
                    <a:pt x="27" y="210"/>
                  </a:lnTo>
                  <a:lnTo>
                    <a:pt x="39" y="260"/>
                  </a:lnTo>
                  <a:lnTo>
                    <a:pt x="79" y="254"/>
                  </a:lnTo>
                  <a:lnTo>
                    <a:pt x="39" y="276"/>
                  </a:lnTo>
                  <a:lnTo>
                    <a:pt x="84" y="267"/>
                  </a:lnTo>
                  <a:lnTo>
                    <a:pt x="136" y="300"/>
                  </a:lnTo>
                  <a:lnTo>
                    <a:pt x="179" y="265"/>
                  </a:lnTo>
                  <a:lnTo>
                    <a:pt x="246" y="311"/>
                  </a:lnTo>
                  <a:lnTo>
                    <a:pt x="368" y="265"/>
                  </a:lnTo>
                  <a:lnTo>
                    <a:pt x="366" y="317"/>
                  </a:lnTo>
                  <a:lnTo>
                    <a:pt x="388" y="265"/>
                  </a:lnTo>
                  <a:lnTo>
                    <a:pt x="618" y="253"/>
                  </a:lnTo>
                  <a:lnTo>
                    <a:pt x="703" y="249"/>
                  </a:lnTo>
                  <a:lnTo>
                    <a:pt x="675" y="139"/>
                  </a:lnTo>
                  <a:lnTo>
                    <a:pt x="695" y="115"/>
                  </a:lnTo>
                  <a:lnTo>
                    <a:pt x="624" y="20"/>
                  </a:lnTo>
                  <a:lnTo>
                    <a:pt x="577" y="20"/>
                  </a:lnTo>
                  <a:lnTo>
                    <a:pt x="449" y="60"/>
                  </a:lnTo>
                  <a:lnTo>
                    <a:pt x="336" y="0"/>
                  </a:lnTo>
                  <a:lnTo>
                    <a:pt x="267" y="1"/>
                  </a:lnTo>
                  <a:lnTo>
                    <a:pt x="180" y="56"/>
                  </a:lnTo>
                  <a:lnTo>
                    <a:pt x="108" y="41"/>
                  </a:lnTo>
                  <a:lnTo>
                    <a:pt x="132" y="70"/>
                  </a:lnTo>
                  <a:lnTo>
                    <a:pt x="0" y="10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05" name="Freeform 421">
              <a:extLst>
                <a:ext uri="{FF2B5EF4-FFF2-40B4-BE49-F238E27FC236}">
                  <a16:creationId xmlns:a16="http://schemas.microsoft.com/office/drawing/2014/main" id="{355DCF65-884B-4553-AF40-1623B40A143A}"/>
                </a:ext>
              </a:extLst>
            </p:cNvPr>
            <p:cNvSpPr>
              <a:spLocks/>
            </p:cNvSpPr>
            <p:nvPr/>
          </p:nvSpPr>
          <p:spPr bwMode="auto">
            <a:xfrm>
              <a:off x="1077059" y="2736085"/>
              <a:ext cx="72443" cy="93880"/>
            </a:xfrm>
            <a:custGeom>
              <a:avLst/>
              <a:gdLst>
                <a:gd name="T0" fmla="*/ 0 w 152"/>
                <a:gd name="T1" fmla="*/ 4 h 209"/>
                <a:gd name="T2" fmla="*/ 0 w 152"/>
                <a:gd name="T3" fmla="*/ 4 h 209"/>
                <a:gd name="T4" fmla="*/ 0 w 152"/>
                <a:gd name="T5" fmla="*/ 5 h 209"/>
                <a:gd name="T6" fmla="*/ 3 w 152"/>
                <a:gd name="T7" fmla="*/ 4 h 209"/>
                <a:gd name="T8" fmla="*/ 3 w 152"/>
                <a:gd name="T9" fmla="*/ 1 h 209"/>
                <a:gd name="T10" fmla="*/ 3 w 152"/>
                <a:gd name="T11" fmla="*/ 1 h 209"/>
                <a:gd name="T12" fmla="*/ 2 w 152"/>
                <a:gd name="T13" fmla="*/ 1 h 209"/>
                <a:gd name="T14" fmla="*/ 2 w 152"/>
                <a:gd name="T15" fmla="*/ 1 h 209"/>
                <a:gd name="T16" fmla="*/ 2 w 152"/>
                <a:gd name="T17" fmla="*/ 0 h 209"/>
                <a:gd name="T18" fmla="*/ 2 w 152"/>
                <a:gd name="T19" fmla="*/ 0 h 209"/>
                <a:gd name="T20" fmla="*/ 1 w 152"/>
                <a:gd name="T21" fmla="*/ 1 h 209"/>
                <a:gd name="T22" fmla="*/ 0 w 152"/>
                <a:gd name="T23" fmla="*/ 1 h 209"/>
                <a:gd name="T24" fmla="*/ 1 w 152"/>
                <a:gd name="T25" fmla="*/ 2 h 209"/>
                <a:gd name="T26" fmla="*/ 0 w 152"/>
                <a:gd name="T27" fmla="*/ 3 h 209"/>
                <a:gd name="T28" fmla="*/ 1 w 152"/>
                <a:gd name="T29" fmla="*/ 3 h 209"/>
                <a:gd name="T30" fmla="*/ 0 w 152"/>
                <a:gd name="T31" fmla="*/ 4 h 209"/>
                <a:gd name="T32" fmla="*/ 1 w 152"/>
                <a:gd name="T33" fmla="*/ 3 h 209"/>
                <a:gd name="T34" fmla="*/ 0 w 152"/>
                <a:gd name="T35" fmla="*/ 4 h 20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2"/>
                <a:gd name="T55" fmla="*/ 0 h 209"/>
                <a:gd name="T56" fmla="*/ 152 w 152"/>
                <a:gd name="T57" fmla="*/ 209 h 20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2" h="209">
                  <a:moveTo>
                    <a:pt x="0" y="177"/>
                  </a:moveTo>
                  <a:lnTo>
                    <a:pt x="18" y="193"/>
                  </a:lnTo>
                  <a:lnTo>
                    <a:pt x="2" y="209"/>
                  </a:lnTo>
                  <a:lnTo>
                    <a:pt x="142" y="178"/>
                  </a:lnTo>
                  <a:lnTo>
                    <a:pt x="152" y="67"/>
                  </a:lnTo>
                  <a:lnTo>
                    <a:pt x="133" y="41"/>
                  </a:lnTo>
                  <a:lnTo>
                    <a:pt x="93" y="54"/>
                  </a:lnTo>
                  <a:lnTo>
                    <a:pt x="79" y="37"/>
                  </a:lnTo>
                  <a:lnTo>
                    <a:pt x="96" y="12"/>
                  </a:lnTo>
                  <a:lnTo>
                    <a:pt x="79" y="0"/>
                  </a:lnTo>
                  <a:lnTo>
                    <a:pt x="63" y="52"/>
                  </a:lnTo>
                  <a:lnTo>
                    <a:pt x="2" y="67"/>
                  </a:lnTo>
                  <a:lnTo>
                    <a:pt x="22" y="79"/>
                  </a:lnTo>
                  <a:lnTo>
                    <a:pt x="8" y="109"/>
                  </a:lnTo>
                  <a:lnTo>
                    <a:pt x="49" y="117"/>
                  </a:lnTo>
                  <a:lnTo>
                    <a:pt x="13" y="158"/>
                  </a:lnTo>
                  <a:lnTo>
                    <a:pt x="53" y="148"/>
                  </a:lnTo>
                  <a:lnTo>
                    <a:pt x="0" y="17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06" name="Freeform 422">
              <a:extLst>
                <a:ext uri="{FF2B5EF4-FFF2-40B4-BE49-F238E27FC236}">
                  <a16:creationId xmlns:a16="http://schemas.microsoft.com/office/drawing/2014/main" id="{182973D9-501E-4541-8F57-D95C3610BFD3}"/>
                </a:ext>
              </a:extLst>
            </p:cNvPr>
            <p:cNvSpPr>
              <a:spLocks/>
            </p:cNvSpPr>
            <p:nvPr/>
          </p:nvSpPr>
          <p:spPr bwMode="auto">
            <a:xfrm>
              <a:off x="1115807" y="2729720"/>
              <a:ext cx="45488" cy="36597"/>
            </a:xfrm>
            <a:custGeom>
              <a:avLst/>
              <a:gdLst>
                <a:gd name="T0" fmla="*/ 0 w 97"/>
                <a:gd name="T1" fmla="*/ 1 h 82"/>
                <a:gd name="T2" fmla="*/ 0 w 97"/>
                <a:gd name="T3" fmla="*/ 1 h 82"/>
                <a:gd name="T4" fmla="*/ 1 w 97"/>
                <a:gd name="T5" fmla="*/ 1 h 82"/>
                <a:gd name="T6" fmla="*/ 2 w 97"/>
                <a:gd name="T7" fmla="*/ 2 h 82"/>
                <a:gd name="T8" fmla="*/ 2 w 97"/>
                <a:gd name="T9" fmla="*/ 1 h 82"/>
                <a:gd name="T10" fmla="*/ 2 w 97"/>
                <a:gd name="T11" fmla="*/ 0 h 82"/>
                <a:gd name="T12" fmla="*/ 1 w 97"/>
                <a:gd name="T13" fmla="*/ 0 h 82"/>
                <a:gd name="T14" fmla="*/ 0 w 97"/>
                <a:gd name="T15" fmla="*/ 1 h 82"/>
                <a:gd name="T16" fmla="*/ 0 w 97"/>
                <a:gd name="T17" fmla="*/ 1 h 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7"/>
                <a:gd name="T28" fmla="*/ 0 h 82"/>
                <a:gd name="T29" fmla="*/ 97 w 97"/>
                <a:gd name="T30" fmla="*/ 82 h 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7" h="82">
                  <a:moveTo>
                    <a:pt x="0" y="52"/>
                  </a:moveTo>
                  <a:lnTo>
                    <a:pt x="14" y="69"/>
                  </a:lnTo>
                  <a:lnTo>
                    <a:pt x="54" y="56"/>
                  </a:lnTo>
                  <a:lnTo>
                    <a:pt x="73" y="82"/>
                  </a:lnTo>
                  <a:lnTo>
                    <a:pt x="97" y="52"/>
                  </a:lnTo>
                  <a:lnTo>
                    <a:pt x="74" y="15"/>
                  </a:lnTo>
                  <a:lnTo>
                    <a:pt x="29" y="0"/>
                  </a:lnTo>
                  <a:lnTo>
                    <a:pt x="17" y="27"/>
                  </a:lnTo>
                  <a:lnTo>
                    <a:pt x="0" y="5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07" name="Freeform 423">
              <a:extLst>
                <a:ext uri="{FF2B5EF4-FFF2-40B4-BE49-F238E27FC236}">
                  <a16:creationId xmlns:a16="http://schemas.microsoft.com/office/drawing/2014/main" id="{FEFB5056-C5F0-4C22-8847-D872622C16B9}"/>
                </a:ext>
              </a:extLst>
            </p:cNvPr>
            <p:cNvSpPr>
              <a:spLocks/>
            </p:cNvSpPr>
            <p:nvPr/>
          </p:nvSpPr>
          <p:spPr bwMode="auto">
            <a:xfrm>
              <a:off x="1136024" y="2646979"/>
              <a:ext cx="13478" cy="14321"/>
            </a:xfrm>
            <a:custGeom>
              <a:avLst/>
              <a:gdLst>
                <a:gd name="T0" fmla="*/ 0 w 26"/>
                <a:gd name="T1" fmla="*/ 1 h 35"/>
                <a:gd name="T2" fmla="*/ 0 w 26"/>
                <a:gd name="T3" fmla="*/ 0 h 35"/>
                <a:gd name="T4" fmla="*/ 1 w 26"/>
                <a:gd name="T5" fmla="*/ 0 h 35"/>
                <a:gd name="T6" fmla="*/ 0 w 26"/>
                <a:gd name="T7" fmla="*/ 1 h 35"/>
                <a:gd name="T8" fmla="*/ 0 60000 65536"/>
                <a:gd name="T9" fmla="*/ 0 60000 65536"/>
                <a:gd name="T10" fmla="*/ 0 60000 65536"/>
                <a:gd name="T11" fmla="*/ 0 60000 65536"/>
                <a:gd name="T12" fmla="*/ 0 w 26"/>
                <a:gd name="T13" fmla="*/ 0 h 35"/>
                <a:gd name="T14" fmla="*/ 26 w 26"/>
                <a:gd name="T15" fmla="*/ 35 h 35"/>
              </a:gdLst>
              <a:ahLst/>
              <a:cxnLst>
                <a:cxn ang="T8">
                  <a:pos x="T0" y="T1"/>
                </a:cxn>
                <a:cxn ang="T9">
                  <a:pos x="T2" y="T3"/>
                </a:cxn>
                <a:cxn ang="T10">
                  <a:pos x="T4" y="T5"/>
                </a:cxn>
                <a:cxn ang="T11">
                  <a:pos x="T6" y="T7"/>
                </a:cxn>
              </a:cxnLst>
              <a:rect l="T12" t="T13" r="T14" b="T15"/>
              <a:pathLst>
                <a:path w="26" h="35">
                  <a:moveTo>
                    <a:pt x="0" y="35"/>
                  </a:moveTo>
                  <a:lnTo>
                    <a:pt x="0" y="8"/>
                  </a:lnTo>
                  <a:lnTo>
                    <a:pt x="26" y="0"/>
                  </a:lnTo>
                  <a:lnTo>
                    <a:pt x="0" y="3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08" name="Freeform 424">
              <a:extLst>
                <a:ext uri="{FF2B5EF4-FFF2-40B4-BE49-F238E27FC236}">
                  <a16:creationId xmlns:a16="http://schemas.microsoft.com/office/drawing/2014/main" id="{889D44F8-60E0-457E-A5F0-CD7F587198AC}"/>
                </a:ext>
              </a:extLst>
            </p:cNvPr>
            <p:cNvSpPr>
              <a:spLocks/>
            </p:cNvSpPr>
            <p:nvPr/>
          </p:nvSpPr>
          <p:spPr bwMode="auto">
            <a:xfrm>
              <a:off x="1141078" y="2662891"/>
              <a:ext cx="10108" cy="11138"/>
            </a:xfrm>
            <a:custGeom>
              <a:avLst/>
              <a:gdLst>
                <a:gd name="T0" fmla="*/ 0 w 22"/>
                <a:gd name="T1" fmla="*/ 0 h 24"/>
                <a:gd name="T2" fmla="*/ 0 w 22"/>
                <a:gd name="T3" fmla="*/ 0 h 24"/>
                <a:gd name="T4" fmla="*/ 1 w 22"/>
                <a:gd name="T5" fmla="*/ 1 h 24"/>
                <a:gd name="T6" fmla="*/ 0 w 22"/>
                <a:gd name="T7" fmla="*/ 0 h 24"/>
                <a:gd name="T8" fmla="*/ 0 60000 65536"/>
                <a:gd name="T9" fmla="*/ 0 60000 65536"/>
                <a:gd name="T10" fmla="*/ 0 60000 65536"/>
                <a:gd name="T11" fmla="*/ 0 60000 65536"/>
                <a:gd name="T12" fmla="*/ 0 w 22"/>
                <a:gd name="T13" fmla="*/ 0 h 24"/>
                <a:gd name="T14" fmla="*/ 22 w 22"/>
                <a:gd name="T15" fmla="*/ 24 h 24"/>
              </a:gdLst>
              <a:ahLst/>
              <a:cxnLst>
                <a:cxn ang="T8">
                  <a:pos x="T0" y="T1"/>
                </a:cxn>
                <a:cxn ang="T9">
                  <a:pos x="T2" y="T3"/>
                </a:cxn>
                <a:cxn ang="T10">
                  <a:pos x="T4" y="T5"/>
                </a:cxn>
                <a:cxn ang="T11">
                  <a:pos x="T6" y="T7"/>
                </a:cxn>
              </a:cxnLst>
              <a:rect l="T12" t="T13" r="T14" b="T15"/>
              <a:pathLst>
                <a:path w="22" h="24">
                  <a:moveTo>
                    <a:pt x="0" y="18"/>
                  </a:moveTo>
                  <a:lnTo>
                    <a:pt x="14" y="0"/>
                  </a:lnTo>
                  <a:lnTo>
                    <a:pt x="22" y="24"/>
                  </a:lnTo>
                  <a:lnTo>
                    <a:pt x="0" y="1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09" name="Freeform 425">
              <a:extLst>
                <a:ext uri="{FF2B5EF4-FFF2-40B4-BE49-F238E27FC236}">
                  <a16:creationId xmlns:a16="http://schemas.microsoft.com/office/drawing/2014/main" id="{5933D794-1285-49C8-B9F1-BD84FF0D840F}"/>
                </a:ext>
              </a:extLst>
            </p:cNvPr>
            <p:cNvSpPr>
              <a:spLocks/>
            </p:cNvSpPr>
            <p:nvPr/>
          </p:nvSpPr>
          <p:spPr bwMode="auto">
            <a:xfrm>
              <a:off x="1151186" y="2637432"/>
              <a:ext cx="143201" cy="237086"/>
            </a:xfrm>
            <a:custGeom>
              <a:avLst/>
              <a:gdLst>
                <a:gd name="T0" fmla="*/ 0 w 297"/>
                <a:gd name="T1" fmla="*/ 3 h 521"/>
                <a:gd name="T2" fmla="*/ 0 w 297"/>
                <a:gd name="T3" fmla="*/ 1 h 521"/>
                <a:gd name="T4" fmla="*/ 1 w 297"/>
                <a:gd name="T5" fmla="*/ 0 h 521"/>
                <a:gd name="T6" fmla="*/ 3 w 297"/>
                <a:gd name="T7" fmla="*/ 0 h 521"/>
                <a:gd name="T8" fmla="*/ 2 w 297"/>
                <a:gd name="T9" fmla="*/ 1 h 521"/>
                <a:gd name="T10" fmla="*/ 4 w 297"/>
                <a:gd name="T11" fmla="*/ 2 h 521"/>
                <a:gd name="T12" fmla="*/ 3 w 297"/>
                <a:gd name="T13" fmla="*/ 4 h 521"/>
                <a:gd name="T14" fmla="*/ 4 w 297"/>
                <a:gd name="T15" fmla="*/ 4 h 521"/>
                <a:gd name="T16" fmla="*/ 5 w 297"/>
                <a:gd name="T17" fmla="*/ 7 h 521"/>
                <a:gd name="T18" fmla="*/ 5 w 297"/>
                <a:gd name="T19" fmla="*/ 7 h 521"/>
                <a:gd name="T20" fmla="*/ 6 w 297"/>
                <a:gd name="T21" fmla="*/ 8 h 521"/>
                <a:gd name="T22" fmla="*/ 5 w 297"/>
                <a:gd name="T23" fmla="*/ 8 h 521"/>
                <a:gd name="T24" fmla="*/ 7 w 297"/>
                <a:gd name="T25" fmla="*/ 9 h 521"/>
                <a:gd name="T26" fmla="*/ 6 w 297"/>
                <a:gd name="T27" fmla="*/ 10 h 521"/>
                <a:gd name="T28" fmla="*/ 7 w 297"/>
                <a:gd name="T29" fmla="*/ 11 h 521"/>
                <a:gd name="T30" fmla="*/ 0 w 297"/>
                <a:gd name="T31" fmla="*/ 12 h 521"/>
                <a:gd name="T32" fmla="*/ 3 w 297"/>
                <a:gd name="T33" fmla="*/ 10 h 521"/>
                <a:gd name="T34" fmla="*/ 2 w 297"/>
                <a:gd name="T35" fmla="*/ 10 h 521"/>
                <a:gd name="T36" fmla="*/ 1 w 297"/>
                <a:gd name="T37" fmla="*/ 9 h 521"/>
                <a:gd name="T38" fmla="*/ 2 w 297"/>
                <a:gd name="T39" fmla="*/ 9 h 521"/>
                <a:gd name="T40" fmla="*/ 1 w 297"/>
                <a:gd name="T41" fmla="*/ 8 h 521"/>
                <a:gd name="T42" fmla="*/ 3 w 297"/>
                <a:gd name="T43" fmla="*/ 7 h 521"/>
                <a:gd name="T44" fmla="*/ 3 w 297"/>
                <a:gd name="T45" fmla="*/ 6 h 521"/>
                <a:gd name="T46" fmla="*/ 2 w 297"/>
                <a:gd name="T47" fmla="*/ 6 h 521"/>
                <a:gd name="T48" fmla="*/ 3 w 297"/>
                <a:gd name="T49" fmla="*/ 5 h 521"/>
                <a:gd name="T50" fmla="*/ 1 w 297"/>
                <a:gd name="T51" fmla="*/ 6 h 521"/>
                <a:gd name="T52" fmla="*/ 1 w 297"/>
                <a:gd name="T53" fmla="*/ 4 h 521"/>
                <a:gd name="T54" fmla="*/ 0 w 297"/>
                <a:gd name="T55" fmla="*/ 5 h 521"/>
                <a:gd name="T56" fmla="*/ 1 w 297"/>
                <a:gd name="T57" fmla="*/ 3 h 521"/>
                <a:gd name="T58" fmla="*/ 0 w 297"/>
                <a:gd name="T59" fmla="*/ 3 h 52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97"/>
                <a:gd name="T91" fmla="*/ 0 h 521"/>
                <a:gd name="T92" fmla="*/ 297 w 297"/>
                <a:gd name="T93" fmla="*/ 521 h 52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97" h="521">
                  <a:moveTo>
                    <a:pt x="0" y="122"/>
                  </a:moveTo>
                  <a:lnTo>
                    <a:pt x="11" y="50"/>
                  </a:lnTo>
                  <a:lnTo>
                    <a:pt x="49" y="0"/>
                  </a:lnTo>
                  <a:lnTo>
                    <a:pt x="113" y="0"/>
                  </a:lnTo>
                  <a:lnTo>
                    <a:pt x="73" y="62"/>
                  </a:lnTo>
                  <a:lnTo>
                    <a:pt x="161" y="74"/>
                  </a:lnTo>
                  <a:lnTo>
                    <a:pt x="106" y="161"/>
                  </a:lnTo>
                  <a:lnTo>
                    <a:pt x="175" y="189"/>
                  </a:lnTo>
                  <a:lnTo>
                    <a:pt x="239" y="296"/>
                  </a:lnTo>
                  <a:lnTo>
                    <a:pt x="220" y="304"/>
                  </a:lnTo>
                  <a:lnTo>
                    <a:pt x="248" y="330"/>
                  </a:lnTo>
                  <a:lnTo>
                    <a:pt x="231" y="359"/>
                  </a:lnTo>
                  <a:lnTo>
                    <a:pt x="297" y="364"/>
                  </a:lnTo>
                  <a:lnTo>
                    <a:pt x="258" y="433"/>
                  </a:lnTo>
                  <a:lnTo>
                    <a:pt x="285" y="455"/>
                  </a:lnTo>
                  <a:lnTo>
                    <a:pt x="18" y="521"/>
                  </a:lnTo>
                  <a:lnTo>
                    <a:pt x="139" y="423"/>
                  </a:lnTo>
                  <a:lnTo>
                    <a:pt x="102" y="438"/>
                  </a:lnTo>
                  <a:lnTo>
                    <a:pt x="34" y="410"/>
                  </a:lnTo>
                  <a:lnTo>
                    <a:pt x="85" y="375"/>
                  </a:lnTo>
                  <a:lnTo>
                    <a:pt x="55" y="359"/>
                  </a:lnTo>
                  <a:lnTo>
                    <a:pt x="123" y="319"/>
                  </a:lnTo>
                  <a:lnTo>
                    <a:pt x="133" y="271"/>
                  </a:lnTo>
                  <a:lnTo>
                    <a:pt x="95" y="256"/>
                  </a:lnTo>
                  <a:lnTo>
                    <a:pt x="113" y="229"/>
                  </a:lnTo>
                  <a:lnTo>
                    <a:pt x="46" y="242"/>
                  </a:lnTo>
                  <a:lnTo>
                    <a:pt x="49" y="169"/>
                  </a:lnTo>
                  <a:lnTo>
                    <a:pt x="11" y="202"/>
                  </a:lnTo>
                  <a:lnTo>
                    <a:pt x="31" y="126"/>
                  </a:lnTo>
                  <a:lnTo>
                    <a:pt x="0" y="12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10" name="Freeform 426">
              <a:extLst>
                <a:ext uri="{FF2B5EF4-FFF2-40B4-BE49-F238E27FC236}">
                  <a16:creationId xmlns:a16="http://schemas.microsoft.com/office/drawing/2014/main" id="{53D4E7C0-2A67-43ED-9EA6-FDE3DF73B523}"/>
                </a:ext>
              </a:extLst>
            </p:cNvPr>
            <p:cNvSpPr>
              <a:spLocks/>
            </p:cNvSpPr>
            <p:nvPr/>
          </p:nvSpPr>
          <p:spPr bwMode="auto">
            <a:xfrm>
              <a:off x="4709322" y="2483088"/>
              <a:ext cx="55596" cy="19094"/>
            </a:xfrm>
            <a:custGeom>
              <a:avLst/>
              <a:gdLst>
                <a:gd name="T0" fmla="*/ 0 w 116"/>
                <a:gd name="T1" fmla="*/ 0 h 42"/>
                <a:gd name="T2" fmla="*/ 2 w 116"/>
                <a:gd name="T3" fmla="*/ 0 h 42"/>
                <a:gd name="T4" fmla="*/ 3 w 116"/>
                <a:gd name="T5" fmla="*/ 1 h 42"/>
                <a:gd name="T6" fmla="*/ 2 w 116"/>
                <a:gd name="T7" fmla="*/ 1 h 42"/>
                <a:gd name="T8" fmla="*/ 0 w 116"/>
                <a:gd name="T9" fmla="*/ 0 h 42"/>
                <a:gd name="T10" fmla="*/ 0 60000 65536"/>
                <a:gd name="T11" fmla="*/ 0 60000 65536"/>
                <a:gd name="T12" fmla="*/ 0 60000 65536"/>
                <a:gd name="T13" fmla="*/ 0 60000 65536"/>
                <a:gd name="T14" fmla="*/ 0 60000 65536"/>
                <a:gd name="T15" fmla="*/ 0 w 116"/>
                <a:gd name="T16" fmla="*/ 0 h 42"/>
                <a:gd name="T17" fmla="*/ 116 w 116"/>
                <a:gd name="T18" fmla="*/ 42 h 42"/>
              </a:gdLst>
              <a:ahLst/>
              <a:cxnLst>
                <a:cxn ang="T10">
                  <a:pos x="T0" y="T1"/>
                </a:cxn>
                <a:cxn ang="T11">
                  <a:pos x="T2" y="T3"/>
                </a:cxn>
                <a:cxn ang="T12">
                  <a:pos x="T4" y="T5"/>
                </a:cxn>
                <a:cxn ang="T13">
                  <a:pos x="T6" y="T7"/>
                </a:cxn>
                <a:cxn ang="T14">
                  <a:pos x="T8" y="T9"/>
                </a:cxn>
              </a:cxnLst>
              <a:rect l="T15" t="T16" r="T17" b="T18"/>
              <a:pathLst>
                <a:path w="116" h="42">
                  <a:moveTo>
                    <a:pt x="0" y="14"/>
                  </a:moveTo>
                  <a:lnTo>
                    <a:pt x="71" y="0"/>
                  </a:lnTo>
                  <a:lnTo>
                    <a:pt x="116" y="21"/>
                  </a:lnTo>
                  <a:lnTo>
                    <a:pt x="92" y="42"/>
                  </a:lnTo>
                  <a:lnTo>
                    <a:pt x="0" y="1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11" name="Freeform 427">
              <a:extLst>
                <a:ext uri="{FF2B5EF4-FFF2-40B4-BE49-F238E27FC236}">
                  <a16:creationId xmlns:a16="http://schemas.microsoft.com/office/drawing/2014/main" id="{8EA560D5-82CB-4FC4-9730-0E74DE759427}"/>
                </a:ext>
              </a:extLst>
            </p:cNvPr>
            <p:cNvSpPr>
              <a:spLocks/>
            </p:cNvSpPr>
            <p:nvPr/>
          </p:nvSpPr>
          <p:spPr bwMode="auto">
            <a:xfrm>
              <a:off x="3135791" y="3493486"/>
              <a:ext cx="129724" cy="299141"/>
            </a:xfrm>
            <a:custGeom>
              <a:avLst/>
              <a:gdLst>
                <a:gd name="T0" fmla="*/ 0 w 268"/>
                <a:gd name="T1" fmla="*/ 1 h 659"/>
                <a:gd name="T2" fmla="*/ 1 w 268"/>
                <a:gd name="T3" fmla="*/ 2 h 659"/>
                <a:gd name="T4" fmla="*/ 2 w 268"/>
                <a:gd name="T5" fmla="*/ 3 h 659"/>
                <a:gd name="T6" fmla="*/ 1 w 268"/>
                <a:gd name="T7" fmla="*/ 4 h 659"/>
                <a:gd name="T8" fmla="*/ 4 w 268"/>
                <a:gd name="T9" fmla="*/ 6 h 659"/>
                <a:gd name="T10" fmla="*/ 5 w 268"/>
                <a:gd name="T11" fmla="*/ 9 h 659"/>
                <a:gd name="T12" fmla="*/ 5 w 268"/>
                <a:gd name="T13" fmla="*/ 11 h 659"/>
                <a:gd name="T14" fmla="*/ 2 w 268"/>
                <a:gd name="T15" fmla="*/ 13 h 659"/>
                <a:gd name="T16" fmla="*/ 3 w 268"/>
                <a:gd name="T17" fmla="*/ 15 h 659"/>
                <a:gd name="T18" fmla="*/ 3 w 268"/>
                <a:gd name="T19" fmla="*/ 14 h 659"/>
                <a:gd name="T20" fmla="*/ 4 w 268"/>
                <a:gd name="T21" fmla="*/ 14 h 659"/>
                <a:gd name="T22" fmla="*/ 4 w 268"/>
                <a:gd name="T23" fmla="*/ 13 h 659"/>
                <a:gd name="T24" fmla="*/ 6 w 268"/>
                <a:gd name="T25" fmla="*/ 12 h 659"/>
                <a:gd name="T26" fmla="*/ 6 w 268"/>
                <a:gd name="T27" fmla="*/ 8 h 659"/>
                <a:gd name="T28" fmla="*/ 3 w 268"/>
                <a:gd name="T29" fmla="*/ 5 h 659"/>
                <a:gd name="T30" fmla="*/ 3 w 268"/>
                <a:gd name="T31" fmla="*/ 3 h 659"/>
                <a:gd name="T32" fmla="*/ 5 w 268"/>
                <a:gd name="T33" fmla="*/ 2 h 659"/>
                <a:gd name="T34" fmla="*/ 3 w 268"/>
                <a:gd name="T35" fmla="*/ 0 h 659"/>
                <a:gd name="T36" fmla="*/ 0 w 268"/>
                <a:gd name="T37" fmla="*/ 1 h 65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8"/>
                <a:gd name="T58" fmla="*/ 0 h 659"/>
                <a:gd name="T59" fmla="*/ 268 w 268"/>
                <a:gd name="T60" fmla="*/ 659 h 65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8" h="659">
                  <a:moveTo>
                    <a:pt x="0" y="34"/>
                  </a:moveTo>
                  <a:lnTo>
                    <a:pt x="39" y="101"/>
                  </a:lnTo>
                  <a:lnTo>
                    <a:pt x="92" y="128"/>
                  </a:lnTo>
                  <a:lnTo>
                    <a:pt x="65" y="181"/>
                  </a:lnTo>
                  <a:lnTo>
                    <a:pt x="158" y="268"/>
                  </a:lnTo>
                  <a:lnTo>
                    <a:pt x="201" y="387"/>
                  </a:lnTo>
                  <a:lnTo>
                    <a:pt x="204" y="489"/>
                  </a:lnTo>
                  <a:lnTo>
                    <a:pt x="87" y="577"/>
                  </a:lnTo>
                  <a:lnTo>
                    <a:pt x="110" y="659"/>
                  </a:lnTo>
                  <a:lnTo>
                    <a:pt x="143" y="602"/>
                  </a:lnTo>
                  <a:lnTo>
                    <a:pt x="165" y="615"/>
                  </a:lnTo>
                  <a:lnTo>
                    <a:pt x="175" y="580"/>
                  </a:lnTo>
                  <a:lnTo>
                    <a:pt x="268" y="519"/>
                  </a:lnTo>
                  <a:lnTo>
                    <a:pt x="254" y="354"/>
                  </a:lnTo>
                  <a:lnTo>
                    <a:pt x="129" y="201"/>
                  </a:lnTo>
                  <a:lnTo>
                    <a:pt x="142" y="151"/>
                  </a:lnTo>
                  <a:lnTo>
                    <a:pt x="217" y="76"/>
                  </a:lnTo>
                  <a:lnTo>
                    <a:pt x="115" y="0"/>
                  </a:lnTo>
                  <a:lnTo>
                    <a:pt x="0" y="3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12" name="Freeform 428">
              <a:extLst>
                <a:ext uri="{FF2B5EF4-FFF2-40B4-BE49-F238E27FC236}">
                  <a16:creationId xmlns:a16="http://schemas.microsoft.com/office/drawing/2014/main" id="{97B06A8A-169A-4133-928B-496186AC7312}"/>
                </a:ext>
              </a:extLst>
            </p:cNvPr>
            <p:cNvSpPr>
              <a:spLocks/>
            </p:cNvSpPr>
            <p:nvPr/>
          </p:nvSpPr>
          <p:spPr bwMode="auto">
            <a:xfrm>
              <a:off x="2057568" y="3579410"/>
              <a:ext cx="176896" cy="132068"/>
            </a:xfrm>
            <a:custGeom>
              <a:avLst/>
              <a:gdLst>
                <a:gd name="T0" fmla="*/ 0 w 369"/>
                <a:gd name="T1" fmla="*/ 7 h 289"/>
                <a:gd name="T2" fmla="*/ 2 w 369"/>
                <a:gd name="T3" fmla="*/ 5 h 289"/>
                <a:gd name="T4" fmla="*/ 2 w 369"/>
                <a:gd name="T5" fmla="*/ 5 h 289"/>
                <a:gd name="T6" fmla="*/ 3 w 369"/>
                <a:gd name="T7" fmla="*/ 4 h 289"/>
                <a:gd name="T8" fmla="*/ 5 w 369"/>
                <a:gd name="T9" fmla="*/ 1 h 289"/>
                <a:gd name="T10" fmla="*/ 8 w 369"/>
                <a:gd name="T11" fmla="*/ 0 h 289"/>
                <a:gd name="T12" fmla="*/ 9 w 369"/>
                <a:gd name="T13" fmla="*/ 3 h 289"/>
                <a:gd name="T14" fmla="*/ 8 w 369"/>
                <a:gd name="T15" fmla="*/ 4 h 289"/>
                <a:gd name="T16" fmla="*/ 5 w 369"/>
                <a:gd name="T17" fmla="*/ 5 h 289"/>
                <a:gd name="T18" fmla="*/ 0 w 369"/>
                <a:gd name="T19" fmla="*/ 7 h 2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9"/>
                <a:gd name="T31" fmla="*/ 0 h 289"/>
                <a:gd name="T32" fmla="*/ 369 w 369"/>
                <a:gd name="T33" fmla="*/ 289 h 2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9" h="289">
                  <a:moveTo>
                    <a:pt x="0" y="289"/>
                  </a:moveTo>
                  <a:lnTo>
                    <a:pt x="96" y="225"/>
                  </a:lnTo>
                  <a:lnTo>
                    <a:pt x="79" y="194"/>
                  </a:lnTo>
                  <a:lnTo>
                    <a:pt x="108" y="157"/>
                  </a:lnTo>
                  <a:lnTo>
                    <a:pt x="207" y="33"/>
                  </a:lnTo>
                  <a:lnTo>
                    <a:pt x="329" y="0"/>
                  </a:lnTo>
                  <a:lnTo>
                    <a:pt x="369" y="113"/>
                  </a:lnTo>
                  <a:lnTo>
                    <a:pt x="336" y="157"/>
                  </a:lnTo>
                  <a:lnTo>
                    <a:pt x="197" y="232"/>
                  </a:lnTo>
                  <a:lnTo>
                    <a:pt x="0" y="28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13" name="Freeform 429">
              <a:extLst>
                <a:ext uri="{FF2B5EF4-FFF2-40B4-BE49-F238E27FC236}">
                  <a16:creationId xmlns:a16="http://schemas.microsoft.com/office/drawing/2014/main" id="{B7039E63-77E0-4813-B252-13FDE1E3C966}"/>
                </a:ext>
              </a:extLst>
            </p:cNvPr>
            <p:cNvSpPr>
              <a:spLocks/>
            </p:cNvSpPr>
            <p:nvPr/>
          </p:nvSpPr>
          <p:spPr bwMode="auto">
            <a:xfrm>
              <a:off x="2044090" y="3614415"/>
              <a:ext cx="65704" cy="97062"/>
            </a:xfrm>
            <a:custGeom>
              <a:avLst/>
              <a:gdLst>
                <a:gd name="T0" fmla="*/ 0 w 137"/>
                <a:gd name="T1" fmla="*/ 1 h 211"/>
                <a:gd name="T2" fmla="*/ 1 w 137"/>
                <a:gd name="T3" fmla="*/ 5 h 211"/>
                <a:gd name="T4" fmla="*/ 3 w 137"/>
                <a:gd name="T5" fmla="*/ 3 h 211"/>
                <a:gd name="T6" fmla="*/ 3 w 137"/>
                <a:gd name="T7" fmla="*/ 3 h 211"/>
                <a:gd name="T8" fmla="*/ 3 w 137"/>
                <a:gd name="T9" fmla="*/ 2 h 211"/>
                <a:gd name="T10" fmla="*/ 3 w 137"/>
                <a:gd name="T11" fmla="*/ 1 h 211"/>
                <a:gd name="T12" fmla="*/ 1 w 137"/>
                <a:gd name="T13" fmla="*/ 0 h 211"/>
                <a:gd name="T14" fmla="*/ 0 w 137"/>
                <a:gd name="T15" fmla="*/ 1 h 211"/>
                <a:gd name="T16" fmla="*/ 0 60000 65536"/>
                <a:gd name="T17" fmla="*/ 0 60000 65536"/>
                <a:gd name="T18" fmla="*/ 0 60000 65536"/>
                <a:gd name="T19" fmla="*/ 0 60000 65536"/>
                <a:gd name="T20" fmla="*/ 0 60000 65536"/>
                <a:gd name="T21" fmla="*/ 0 60000 65536"/>
                <a:gd name="T22" fmla="*/ 0 60000 65536"/>
                <a:gd name="T23" fmla="*/ 0 60000 65536"/>
                <a:gd name="T24" fmla="*/ 0 w 137"/>
                <a:gd name="T25" fmla="*/ 0 h 211"/>
                <a:gd name="T26" fmla="*/ 137 w 137"/>
                <a:gd name="T27" fmla="*/ 211 h 2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 h="211">
                  <a:moveTo>
                    <a:pt x="0" y="42"/>
                  </a:moveTo>
                  <a:lnTo>
                    <a:pt x="29" y="211"/>
                  </a:lnTo>
                  <a:lnTo>
                    <a:pt x="125" y="147"/>
                  </a:lnTo>
                  <a:lnTo>
                    <a:pt x="108" y="116"/>
                  </a:lnTo>
                  <a:lnTo>
                    <a:pt x="137" y="79"/>
                  </a:lnTo>
                  <a:lnTo>
                    <a:pt x="137" y="32"/>
                  </a:lnTo>
                  <a:lnTo>
                    <a:pt x="67" y="0"/>
                  </a:lnTo>
                  <a:lnTo>
                    <a:pt x="0" y="4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14" name="Freeform 430">
              <a:extLst>
                <a:ext uri="{FF2B5EF4-FFF2-40B4-BE49-F238E27FC236}">
                  <a16:creationId xmlns:a16="http://schemas.microsoft.com/office/drawing/2014/main" id="{0663C45D-4F5F-4077-BFB7-03F2A44E9E15}"/>
                </a:ext>
              </a:extLst>
            </p:cNvPr>
            <p:cNvSpPr>
              <a:spLocks/>
            </p:cNvSpPr>
            <p:nvPr/>
          </p:nvSpPr>
          <p:spPr bwMode="auto">
            <a:xfrm>
              <a:off x="1513402" y="2952485"/>
              <a:ext cx="171842" cy="146388"/>
            </a:xfrm>
            <a:custGeom>
              <a:avLst/>
              <a:gdLst>
                <a:gd name="T0" fmla="*/ 0 w 356"/>
                <a:gd name="T1" fmla="*/ 2 h 323"/>
                <a:gd name="T2" fmla="*/ 0 w 356"/>
                <a:gd name="T3" fmla="*/ 1 h 323"/>
                <a:gd name="T4" fmla="*/ 2 w 356"/>
                <a:gd name="T5" fmla="*/ 0 h 323"/>
                <a:gd name="T6" fmla="*/ 4 w 356"/>
                <a:gd name="T7" fmla="*/ 1 h 323"/>
                <a:gd name="T8" fmla="*/ 6 w 356"/>
                <a:gd name="T9" fmla="*/ 1 h 323"/>
                <a:gd name="T10" fmla="*/ 8 w 356"/>
                <a:gd name="T11" fmla="*/ 3 h 323"/>
                <a:gd name="T12" fmla="*/ 8 w 356"/>
                <a:gd name="T13" fmla="*/ 6 h 323"/>
                <a:gd name="T14" fmla="*/ 8 w 356"/>
                <a:gd name="T15" fmla="*/ 7 h 323"/>
                <a:gd name="T16" fmla="*/ 7 w 356"/>
                <a:gd name="T17" fmla="*/ 7 h 323"/>
                <a:gd name="T18" fmla="*/ 6 w 356"/>
                <a:gd name="T19" fmla="*/ 5 h 323"/>
                <a:gd name="T20" fmla="*/ 5 w 356"/>
                <a:gd name="T21" fmla="*/ 6 h 323"/>
                <a:gd name="T22" fmla="*/ 2 w 356"/>
                <a:gd name="T23" fmla="*/ 4 h 323"/>
                <a:gd name="T24" fmla="*/ 1 w 356"/>
                <a:gd name="T25" fmla="*/ 2 h 323"/>
                <a:gd name="T26" fmla="*/ 0 w 356"/>
                <a:gd name="T27" fmla="*/ 3 h 323"/>
                <a:gd name="T28" fmla="*/ 0 w 356"/>
                <a:gd name="T29" fmla="*/ 2 h 3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6"/>
                <a:gd name="T46" fmla="*/ 0 h 323"/>
                <a:gd name="T47" fmla="*/ 356 w 356"/>
                <a:gd name="T48" fmla="*/ 323 h 3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6" h="323">
                  <a:moveTo>
                    <a:pt x="0" y="76"/>
                  </a:moveTo>
                  <a:lnTo>
                    <a:pt x="0" y="23"/>
                  </a:lnTo>
                  <a:lnTo>
                    <a:pt x="91" y="0"/>
                  </a:lnTo>
                  <a:lnTo>
                    <a:pt x="164" y="64"/>
                  </a:lnTo>
                  <a:lnTo>
                    <a:pt x="245" y="46"/>
                  </a:lnTo>
                  <a:lnTo>
                    <a:pt x="345" y="146"/>
                  </a:lnTo>
                  <a:lnTo>
                    <a:pt x="332" y="253"/>
                  </a:lnTo>
                  <a:lnTo>
                    <a:pt x="356" y="299"/>
                  </a:lnTo>
                  <a:lnTo>
                    <a:pt x="281" y="323"/>
                  </a:lnTo>
                  <a:lnTo>
                    <a:pt x="243" y="235"/>
                  </a:lnTo>
                  <a:lnTo>
                    <a:pt x="211" y="272"/>
                  </a:lnTo>
                  <a:lnTo>
                    <a:pt x="91" y="183"/>
                  </a:lnTo>
                  <a:lnTo>
                    <a:pt x="33" y="89"/>
                  </a:lnTo>
                  <a:lnTo>
                    <a:pt x="2" y="110"/>
                  </a:lnTo>
                  <a:lnTo>
                    <a:pt x="0" y="7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15" name="Freeform 431">
              <a:extLst>
                <a:ext uri="{FF2B5EF4-FFF2-40B4-BE49-F238E27FC236}">
                  <a16:creationId xmlns:a16="http://schemas.microsoft.com/office/drawing/2014/main" id="{DEC3224B-F1EA-440B-8893-537E5725E4D9}"/>
                </a:ext>
              </a:extLst>
            </p:cNvPr>
            <p:cNvSpPr>
              <a:spLocks/>
            </p:cNvSpPr>
            <p:nvPr/>
          </p:nvSpPr>
          <p:spPr bwMode="auto">
            <a:xfrm>
              <a:off x="1472969" y="4079039"/>
              <a:ext cx="234177" cy="249815"/>
            </a:xfrm>
            <a:custGeom>
              <a:avLst/>
              <a:gdLst>
                <a:gd name="T0" fmla="*/ 0 w 485"/>
                <a:gd name="T1" fmla="*/ 12 h 550"/>
                <a:gd name="T2" fmla="*/ 1 w 485"/>
                <a:gd name="T3" fmla="*/ 12 h 550"/>
                <a:gd name="T4" fmla="*/ 9 w 485"/>
                <a:gd name="T5" fmla="*/ 13 h 550"/>
                <a:gd name="T6" fmla="*/ 11 w 485"/>
                <a:gd name="T7" fmla="*/ 12 h 550"/>
                <a:gd name="T8" fmla="*/ 9 w 485"/>
                <a:gd name="T9" fmla="*/ 11 h 550"/>
                <a:gd name="T10" fmla="*/ 9 w 485"/>
                <a:gd name="T11" fmla="*/ 7 h 550"/>
                <a:gd name="T12" fmla="*/ 11 w 485"/>
                <a:gd name="T13" fmla="*/ 7 h 550"/>
                <a:gd name="T14" fmla="*/ 11 w 485"/>
                <a:gd name="T15" fmla="*/ 5 h 550"/>
                <a:gd name="T16" fmla="*/ 9 w 485"/>
                <a:gd name="T17" fmla="*/ 5 h 550"/>
                <a:gd name="T18" fmla="*/ 9 w 485"/>
                <a:gd name="T19" fmla="*/ 2 h 550"/>
                <a:gd name="T20" fmla="*/ 8 w 485"/>
                <a:gd name="T21" fmla="*/ 1 h 550"/>
                <a:gd name="T22" fmla="*/ 7 w 485"/>
                <a:gd name="T23" fmla="*/ 1 h 550"/>
                <a:gd name="T24" fmla="*/ 7 w 485"/>
                <a:gd name="T25" fmla="*/ 2 h 550"/>
                <a:gd name="T26" fmla="*/ 5 w 485"/>
                <a:gd name="T27" fmla="*/ 2 h 550"/>
                <a:gd name="T28" fmla="*/ 4 w 485"/>
                <a:gd name="T29" fmla="*/ 0 h 550"/>
                <a:gd name="T30" fmla="*/ 1 w 485"/>
                <a:gd name="T31" fmla="*/ 1 h 550"/>
                <a:gd name="T32" fmla="*/ 2 w 485"/>
                <a:gd name="T33" fmla="*/ 5 h 550"/>
                <a:gd name="T34" fmla="*/ 0 w 485"/>
                <a:gd name="T35" fmla="*/ 12 h 5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85"/>
                <a:gd name="T55" fmla="*/ 0 h 550"/>
                <a:gd name="T56" fmla="*/ 485 w 485"/>
                <a:gd name="T57" fmla="*/ 550 h 55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85" h="550">
                  <a:moveTo>
                    <a:pt x="0" y="515"/>
                  </a:moveTo>
                  <a:lnTo>
                    <a:pt x="63" y="496"/>
                  </a:lnTo>
                  <a:lnTo>
                    <a:pt x="376" y="550"/>
                  </a:lnTo>
                  <a:lnTo>
                    <a:pt x="446" y="524"/>
                  </a:lnTo>
                  <a:lnTo>
                    <a:pt x="399" y="484"/>
                  </a:lnTo>
                  <a:lnTo>
                    <a:pt x="399" y="317"/>
                  </a:lnTo>
                  <a:lnTo>
                    <a:pt x="485" y="317"/>
                  </a:lnTo>
                  <a:lnTo>
                    <a:pt x="480" y="227"/>
                  </a:lnTo>
                  <a:lnTo>
                    <a:pt x="399" y="236"/>
                  </a:lnTo>
                  <a:lnTo>
                    <a:pt x="391" y="77"/>
                  </a:lnTo>
                  <a:lnTo>
                    <a:pt x="356" y="48"/>
                  </a:lnTo>
                  <a:lnTo>
                    <a:pt x="305" y="52"/>
                  </a:lnTo>
                  <a:lnTo>
                    <a:pt x="294" y="96"/>
                  </a:lnTo>
                  <a:lnTo>
                    <a:pt x="239" y="102"/>
                  </a:lnTo>
                  <a:lnTo>
                    <a:pt x="179" y="0"/>
                  </a:lnTo>
                  <a:lnTo>
                    <a:pt x="34" y="23"/>
                  </a:lnTo>
                  <a:lnTo>
                    <a:pt x="86" y="231"/>
                  </a:lnTo>
                  <a:lnTo>
                    <a:pt x="0" y="51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16" name="Freeform 432">
              <a:extLst>
                <a:ext uri="{FF2B5EF4-FFF2-40B4-BE49-F238E27FC236}">
                  <a16:creationId xmlns:a16="http://schemas.microsoft.com/office/drawing/2014/main" id="{14E0995E-57DC-4D38-8CCE-4E5C08FD5630}"/>
                </a:ext>
              </a:extLst>
            </p:cNvPr>
            <p:cNvSpPr>
              <a:spLocks/>
            </p:cNvSpPr>
            <p:nvPr/>
          </p:nvSpPr>
          <p:spPr bwMode="auto">
            <a:xfrm>
              <a:off x="1479707" y="4058354"/>
              <a:ext cx="18532" cy="20685"/>
            </a:xfrm>
            <a:custGeom>
              <a:avLst/>
              <a:gdLst>
                <a:gd name="T0" fmla="*/ 0 w 40"/>
                <a:gd name="T1" fmla="*/ 0 h 48"/>
                <a:gd name="T2" fmla="*/ 0 w 40"/>
                <a:gd name="T3" fmla="*/ 1 h 48"/>
                <a:gd name="T4" fmla="*/ 1 w 40"/>
                <a:gd name="T5" fmla="*/ 0 h 48"/>
                <a:gd name="T6" fmla="*/ 0 w 40"/>
                <a:gd name="T7" fmla="*/ 0 h 48"/>
                <a:gd name="T8" fmla="*/ 0 60000 65536"/>
                <a:gd name="T9" fmla="*/ 0 60000 65536"/>
                <a:gd name="T10" fmla="*/ 0 60000 65536"/>
                <a:gd name="T11" fmla="*/ 0 60000 65536"/>
                <a:gd name="T12" fmla="*/ 0 w 40"/>
                <a:gd name="T13" fmla="*/ 0 h 48"/>
                <a:gd name="T14" fmla="*/ 40 w 40"/>
                <a:gd name="T15" fmla="*/ 48 h 48"/>
              </a:gdLst>
              <a:ahLst/>
              <a:cxnLst>
                <a:cxn ang="T8">
                  <a:pos x="T0" y="T1"/>
                </a:cxn>
                <a:cxn ang="T9">
                  <a:pos x="T2" y="T3"/>
                </a:cxn>
                <a:cxn ang="T10">
                  <a:pos x="T4" y="T5"/>
                </a:cxn>
                <a:cxn ang="T11">
                  <a:pos x="T6" y="T7"/>
                </a:cxn>
              </a:cxnLst>
              <a:rect l="T12" t="T13" r="T14" b="T15"/>
              <a:pathLst>
                <a:path w="40" h="48">
                  <a:moveTo>
                    <a:pt x="0" y="16"/>
                  </a:moveTo>
                  <a:lnTo>
                    <a:pt x="18" y="48"/>
                  </a:lnTo>
                  <a:lnTo>
                    <a:pt x="40" y="0"/>
                  </a:lnTo>
                  <a:lnTo>
                    <a:pt x="0" y="1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17" name="Freeform 433">
              <a:extLst>
                <a:ext uri="{FF2B5EF4-FFF2-40B4-BE49-F238E27FC236}">
                  <a16:creationId xmlns:a16="http://schemas.microsoft.com/office/drawing/2014/main" id="{4DD58240-8641-4DD8-A441-34299B5FF28E}"/>
                </a:ext>
              </a:extLst>
            </p:cNvPr>
            <p:cNvSpPr>
              <a:spLocks/>
            </p:cNvSpPr>
            <p:nvPr/>
          </p:nvSpPr>
          <p:spPr bwMode="auto">
            <a:xfrm>
              <a:off x="1626278" y="4322490"/>
              <a:ext cx="171842" cy="186168"/>
            </a:xfrm>
            <a:custGeom>
              <a:avLst/>
              <a:gdLst>
                <a:gd name="T0" fmla="*/ 0 w 358"/>
                <a:gd name="T1" fmla="*/ 7 h 410"/>
                <a:gd name="T2" fmla="*/ 0 w 358"/>
                <a:gd name="T3" fmla="*/ 5 h 410"/>
                <a:gd name="T4" fmla="*/ 1 w 358"/>
                <a:gd name="T5" fmla="*/ 4 h 410"/>
                <a:gd name="T6" fmla="*/ 1 w 358"/>
                <a:gd name="T7" fmla="*/ 1 h 410"/>
                <a:gd name="T8" fmla="*/ 3 w 358"/>
                <a:gd name="T9" fmla="*/ 0 h 410"/>
                <a:gd name="T10" fmla="*/ 3 w 358"/>
                <a:gd name="T11" fmla="*/ 1 h 410"/>
                <a:gd name="T12" fmla="*/ 5 w 358"/>
                <a:gd name="T13" fmla="*/ 0 h 410"/>
                <a:gd name="T14" fmla="*/ 7 w 358"/>
                <a:gd name="T15" fmla="*/ 4 h 410"/>
                <a:gd name="T16" fmla="*/ 8 w 358"/>
                <a:gd name="T17" fmla="*/ 5 h 410"/>
                <a:gd name="T18" fmla="*/ 5 w 358"/>
                <a:gd name="T19" fmla="*/ 8 h 410"/>
                <a:gd name="T20" fmla="*/ 3 w 358"/>
                <a:gd name="T21" fmla="*/ 8 h 410"/>
                <a:gd name="T22" fmla="*/ 2 w 358"/>
                <a:gd name="T23" fmla="*/ 9 h 410"/>
                <a:gd name="T24" fmla="*/ 1 w 358"/>
                <a:gd name="T25" fmla="*/ 9 h 410"/>
                <a:gd name="T26" fmla="*/ 1 w 358"/>
                <a:gd name="T27" fmla="*/ 8 h 410"/>
                <a:gd name="T28" fmla="*/ 0 w 358"/>
                <a:gd name="T29" fmla="*/ 7 h 4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8"/>
                <a:gd name="T46" fmla="*/ 0 h 410"/>
                <a:gd name="T47" fmla="*/ 358 w 358"/>
                <a:gd name="T48" fmla="*/ 410 h 4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8" h="410">
                  <a:moveTo>
                    <a:pt x="0" y="314"/>
                  </a:moveTo>
                  <a:lnTo>
                    <a:pt x="0" y="191"/>
                  </a:lnTo>
                  <a:lnTo>
                    <a:pt x="40" y="188"/>
                  </a:lnTo>
                  <a:lnTo>
                    <a:pt x="40" y="30"/>
                  </a:lnTo>
                  <a:lnTo>
                    <a:pt x="115" y="12"/>
                  </a:lnTo>
                  <a:lnTo>
                    <a:pt x="138" y="39"/>
                  </a:lnTo>
                  <a:lnTo>
                    <a:pt x="201" y="0"/>
                  </a:lnTo>
                  <a:lnTo>
                    <a:pt x="306" y="169"/>
                  </a:lnTo>
                  <a:lnTo>
                    <a:pt x="358" y="197"/>
                  </a:lnTo>
                  <a:lnTo>
                    <a:pt x="216" y="353"/>
                  </a:lnTo>
                  <a:lnTo>
                    <a:pt x="131" y="353"/>
                  </a:lnTo>
                  <a:lnTo>
                    <a:pt x="86" y="408"/>
                  </a:lnTo>
                  <a:lnTo>
                    <a:pt x="32" y="410"/>
                  </a:lnTo>
                  <a:lnTo>
                    <a:pt x="34" y="360"/>
                  </a:lnTo>
                  <a:lnTo>
                    <a:pt x="0" y="31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18" name="Freeform 434">
              <a:extLst>
                <a:ext uri="{FF2B5EF4-FFF2-40B4-BE49-F238E27FC236}">
                  <a16:creationId xmlns:a16="http://schemas.microsoft.com/office/drawing/2014/main" id="{F2034BBE-9EBB-45FB-9FB4-AD652B8F900A}"/>
                </a:ext>
              </a:extLst>
            </p:cNvPr>
            <p:cNvSpPr>
              <a:spLocks/>
            </p:cNvSpPr>
            <p:nvPr/>
          </p:nvSpPr>
          <p:spPr bwMode="auto">
            <a:xfrm>
              <a:off x="1794751" y="4010619"/>
              <a:ext cx="32010" cy="38188"/>
            </a:xfrm>
            <a:custGeom>
              <a:avLst/>
              <a:gdLst>
                <a:gd name="T0" fmla="*/ 0 w 69"/>
                <a:gd name="T1" fmla="*/ 0 h 88"/>
                <a:gd name="T2" fmla="*/ 0 w 69"/>
                <a:gd name="T3" fmla="*/ 1 h 88"/>
                <a:gd name="T4" fmla="*/ 1 w 69"/>
                <a:gd name="T5" fmla="*/ 2 h 88"/>
                <a:gd name="T6" fmla="*/ 1 w 69"/>
                <a:gd name="T7" fmla="*/ 1 h 88"/>
                <a:gd name="T8" fmla="*/ 1 w 69"/>
                <a:gd name="T9" fmla="*/ 0 h 88"/>
                <a:gd name="T10" fmla="*/ 0 w 69"/>
                <a:gd name="T11" fmla="*/ 0 h 88"/>
                <a:gd name="T12" fmla="*/ 0 60000 65536"/>
                <a:gd name="T13" fmla="*/ 0 60000 65536"/>
                <a:gd name="T14" fmla="*/ 0 60000 65536"/>
                <a:gd name="T15" fmla="*/ 0 60000 65536"/>
                <a:gd name="T16" fmla="*/ 0 60000 65536"/>
                <a:gd name="T17" fmla="*/ 0 60000 65536"/>
                <a:gd name="T18" fmla="*/ 0 w 69"/>
                <a:gd name="T19" fmla="*/ 0 h 88"/>
                <a:gd name="T20" fmla="*/ 69 w 69"/>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69" h="88">
                  <a:moveTo>
                    <a:pt x="0" y="15"/>
                  </a:moveTo>
                  <a:lnTo>
                    <a:pt x="8" y="45"/>
                  </a:lnTo>
                  <a:lnTo>
                    <a:pt x="27" y="88"/>
                  </a:lnTo>
                  <a:lnTo>
                    <a:pt x="69" y="35"/>
                  </a:lnTo>
                  <a:lnTo>
                    <a:pt x="66" y="0"/>
                  </a:lnTo>
                  <a:lnTo>
                    <a:pt x="0" y="1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19" name="Freeform 435">
              <a:extLst>
                <a:ext uri="{FF2B5EF4-FFF2-40B4-BE49-F238E27FC236}">
                  <a16:creationId xmlns:a16="http://schemas.microsoft.com/office/drawing/2014/main" id="{CD94F2E9-EBD6-40B7-9122-9C9B401C276A}"/>
                </a:ext>
              </a:extLst>
            </p:cNvPr>
            <p:cNvSpPr>
              <a:spLocks/>
            </p:cNvSpPr>
            <p:nvPr/>
          </p:nvSpPr>
          <p:spPr bwMode="auto">
            <a:xfrm>
              <a:off x="1417373" y="3708295"/>
              <a:ext cx="139832" cy="225947"/>
            </a:xfrm>
            <a:custGeom>
              <a:avLst/>
              <a:gdLst>
                <a:gd name="T0" fmla="*/ 0 w 294"/>
                <a:gd name="T1" fmla="*/ 8 h 498"/>
                <a:gd name="T2" fmla="*/ 1 w 294"/>
                <a:gd name="T3" fmla="*/ 6 h 498"/>
                <a:gd name="T4" fmla="*/ 3 w 294"/>
                <a:gd name="T5" fmla="*/ 6 h 498"/>
                <a:gd name="T6" fmla="*/ 4 w 294"/>
                <a:gd name="T7" fmla="*/ 2 h 498"/>
                <a:gd name="T8" fmla="*/ 5 w 294"/>
                <a:gd name="T9" fmla="*/ 1 h 498"/>
                <a:gd name="T10" fmla="*/ 5 w 294"/>
                <a:gd name="T11" fmla="*/ 0 h 498"/>
                <a:gd name="T12" fmla="*/ 5 w 294"/>
                <a:gd name="T13" fmla="*/ 0 h 498"/>
                <a:gd name="T14" fmla="*/ 6 w 294"/>
                <a:gd name="T15" fmla="*/ 3 h 498"/>
                <a:gd name="T16" fmla="*/ 5 w 294"/>
                <a:gd name="T17" fmla="*/ 3 h 498"/>
                <a:gd name="T18" fmla="*/ 6 w 294"/>
                <a:gd name="T19" fmla="*/ 5 h 498"/>
                <a:gd name="T20" fmla="*/ 5 w 294"/>
                <a:gd name="T21" fmla="*/ 8 h 498"/>
                <a:gd name="T22" fmla="*/ 6 w 294"/>
                <a:gd name="T23" fmla="*/ 10 h 498"/>
                <a:gd name="T24" fmla="*/ 6 w 294"/>
                <a:gd name="T25" fmla="*/ 11 h 498"/>
                <a:gd name="T26" fmla="*/ 4 w 294"/>
                <a:gd name="T27" fmla="*/ 11 h 498"/>
                <a:gd name="T28" fmla="*/ 2 w 294"/>
                <a:gd name="T29" fmla="*/ 11 h 498"/>
                <a:gd name="T30" fmla="*/ 1 w 294"/>
                <a:gd name="T31" fmla="*/ 11 h 498"/>
                <a:gd name="T32" fmla="*/ 1 w 294"/>
                <a:gd name="T33" fmla="*/ 9 h 498"/>
                <a:gd name="T34" fmla="*/ 0 w 294"/>
                <a:gd name="T35" fmla="*/ 8 h 4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4"/>
                <a:gd name="T55" fmla="*/ 0 h 498"/>
                <a:gd name="T56" fmla="*/ 294 w 294"/>
                <a:gd name="T57" fmla="*/ 498 h 49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4" h="498">
                  <a:moveTo>
                    <a:pt x="0" y="355"/>
                  </a:moveTo>
                  <a:lnTo>
                    <a:pt x="38" y="263"/>
                  </a:lnTo>
                  <a:lnTo>
                    <a:pt x="109" y="275"/>
                  </a:lnTo>
                  <a:lnTo>
                    <a:pt x="192" y="81"/>
                  </a:lnTo>
                  <a:lnTo>
                    <a:pt x="231" y="46"/>
                  </a:lnTo>
                  <a:lnTo>
                    <a:pt x="214" y="8"/>
                  </a:lnTo>
                  <a:lnTo>
                    <a:pt x="235" y="0"/>
                  </a:lnTo>
                  <a:lnTo>
                    <a:pt x="260" y="123"/>
                  </a:lnTo>
                  <a:lnTo>
                    <a:pt x="214" y="142"/>
                  </a:lnTo>
                  <a:lnTo>
                    <a:pt x="265" y="238"/>
                  </a:lnTo>
                  <a:lnTo>
                    <a:pt x="235" y="352"/>
                  </a:lnTo>
                  <a:lnTo>
                    <a:pt x="294" y="437"/>
                  </a:lnTo>
                  <a:lnTo>
                    <a:pt x="287" y="498"/>
                  </a:lnTo>
                  <a:lnTo>
                    <a:pt x="185" y="471"/>
                  </a:lnTo>
                  <a:lnTo>
                    <a:pt x="107" y="470"/>
                  </a:lnTo>
                  <a:lnTo>
                    <a:pt x="45" y="471"/>
                  </a:lnTo>
                  <a:lnTo>
                    <a:pt x="44" y="388"/>
                  </a:lnTo>
                  <a:lnTo>
                    <a:pt x="0" y="35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20" name="Freeform 436">
              <a:extLst>
                <a:ext uri="{FF2B5EF4-FFF2-40B4-BE49-F238E27FC236}">
                  <a16:creationId xmlns:a16="http://schemas.microsoft.com/office/drawing/2014/main" id="{57B23E6D-C3C1-439C-A09E-C69E6131837B}"/>
                </a:ext>
              </a:extLst>
            </p:cNvPr>
            <p:cNvSpPr>
              <a:spLocks/>
            </p:cNvSpPr>
            <p:nvPr/>
          </p:nvSpPr>
          <p:spPr bwMode="auto">
            <a:xfrm>
              <a:off x="1528564" y="3743301"/>
              <a:ext cx="239231" cy="162300"/>
            </a:xfrm>
            <a:custGeom>
              <a:avLst/>
              <a:gdLst>
                <a:gd name="T0" fmla="*/ 0 w 497"/>
                <a:gd name="T1" fmla="*/ 6 h 357"/>
                <a:gd name="T2" fmla="*/ 1 w 497"/>
                <a:gd name="T3" fmla="*/ 4 h 357"/>
                <a:gd name="T4" fmla="*/ 4 w 497"/>
                <a:gd name="T5" fmla="*/ 3 h 357"/>
                <a:gd name="T6" fmla="*/ 4 w 497"/>
                <a:gd name="T7" fmla="*/ 2 h 357"/>
                <a:gd name="T8" fmla="*/ 5 w 497"/>
                <a:gd name="T9" fmla="*/ 2 h 357"/>
                <a:gd name="T10" fmla="*/ 7 w 497"/>
                <a:gd name="T11" fmla="*/ 0 h 357"/>
                <a:gd name="T12" fmla="*/ 8 w 497"/>
                <a:gd name="T13" fmla="*/ 2 h 357"/>
                <a:gd name="T14" fmla="*/ 9 w 497"/>
                <a:gd name="T15" fmla="*/ 3 h 357"/>
                <a:gd name="T16" fmla="*/ 12 w 497"/>
                <a:gd name="T17" fmla="*/ 6 h 357"/>
                <a:gd name="T18" fmla="*/ 6 w 497"/>
                <a:gd name="T19" fmla="*/ 7 h 357"/>
                <a:gd name="T20" fmla="*/ 4 w 497"/>
                <a:gd name="T21" fmla="*/ 6 h 357"/>
                <a:gd name="T22" fmla="*/ 4 w 497"/>
                <a:gd name="T23" fmla="*/ 7 h 357"/>
                <a:gd name="T24" fmla="*/ 2 w 497"/>
                <a:gd name="T25" fmla="*/ 7 h 357"/>
                <a:gd name="T26" fmla="*/ 1 w 497"/>
                <a:gd name="T27" fmla="*/ 8 h 357"/>
                <a:gd name="T28" fmla="*/ 0 w 497"/>
                <a:gd name="T29" fmla="*/ 6 h 3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97"/>
                <a:gd name="T46" fmla="*/ 0 h 357"/>
                <a:gd name="T47" fmla="*/ 497 w 497"/>
                <a:gd name="T48" fmla="*/ 357 h 3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97" h="357">
                  <a:moveTo>
                    <a:pt x="0" y="272"/>
                  </a:moveTo>
                  <a:lnTo>
                    <a:pt x="30" y="158"/>
                  </a:lnTo>
                  <a:lnTo>
                    <a:pt x="157" y="130"/>
                  </a:lnTo>
                  <a:lnTo>
                    <a:pt x="169" y="93"/>
                  </a:lnTo>
                  <a:lnTo>
                    <a:pt x="226" y="80"/>
                  </a:lnTo>
                  <a:lnTo>
                    <a:pt x="311" y="0"/>
                  </a:lnTo>
                  <a:lnTo>
                    <a:pt x="340" y="95"/>
                  </a:lnTo>
                  <a:lnTo>
                    <a:pt x="405" y="130"/>
                  </a:lnTo>
                  <a:lnTo>
                    <a:pt x="497" y="258"/>
                  </a:lnTo>
                  <a:lnTo>
                    <a:pt x="266" y="295"/>
                  </a:lnTo>
                  <a:lnTo>
                    <a:pt x="188" y="258"/>
                  </a:lnTo>
                  <a:lnTo>
                    <a:pt x="157" y="322"/>
                  </a:lnTo>
                  <a:lnTo>
                    <a:pt x="91" y="322"/>
                  </a:lnTo>
                  <a:lnTo>
                    <a:pt x="59" y="357"/>
                  </a:lnTo>
                  <a:lnTo>
                    <a:pt x="0" y="27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21" name="Freeform 437">
              <a:extLst>
                <a:ext uri="{FF2B5EF4-FFF2-40B4-BE49-F238E27FC236}">
                  <a16:creationId xmlns:a16="http://schemas.microsoft.com/office/drawing/2014/main" id="{3D330D7F-9648-4FD2-8850-4A1EEEDB1A2B}"/>
                </a:ext>
              </a:extLst>
            </p:cNvPr>
            <p:cNvSpPr>
              <a:spLocks/>
            </p:cNvSpPr>
            <p:nvPr/>
          </p:nvSpPr>
          <p:spPr bwMode="auto">
            <a:xfrm>
              <a:off x="1508348" y="3487121"/>
              <a:ext cx="195428" cy="327783"/>
            </a:xfrm>
            <a:custGeom>
              <a:avLst/>
              <a:gdLst>
                <a:gd name="T0" fmla="*/ 0 w 409"/>
                <a:gd name="T1" fmla="*/ 10 h 725"/>
                <a:gd name="T2" fmla="*/ 1 w 409"/>
                <a:gd name="T3" fmla="*/ 10 h 725"/>
                <a:gd name="T4" fmla="*/ 1 w 409"/>
                <a:gd name="T5" fmla="*/ 11 h 725"/>
                <a:gd name="T6" fmla="*/ 2 w 409"/>
                <a:gd name="T7" fmla="*/ 14 h 725"/>
                <a:gd name="T8" fmla="*/ 1 w 409"/>
                <a:gd name="T9" fmla="*/ 14 h 725"/>
                <a:gd name="T10" fmla="*/ 2 w 409"/>
                <a:gd name="T11" fmla="*/ 17 h 725"/>
                <a:gd name="T12" fmla="*/ 5 w 409"/>
                <a:gd name="T13" fmla="*/ 16 h 725"/>
                <a:gd name="T14" fmla="*/ 5 w 409"/>
                <a:gd name="T15" fmla="*/ 15 h 725"/>
                <a:gd name="T16" fmla="*/ 6 w 409"/>
                <a:gd name="T17" fmla="*/ 15 h 725"/>
                <a:gd name="T18" fmla="*/ 8 w 409"/>
                <a:gd name="T19" fmla="*/ 13 h 725"/>
                <a:gd name="T20" fmla="*/ 7 w 409"/>
                <a:gd name="T21" fmla="*/ 11 h 725"/>
                <a:gd name="T22" fmla="*/ 8 w 409"/>
                <a:gd name="T23" fmla="*/ 8 h 725"/>
                <a:gd name="T24" fmla="*/ 9 w 409"/>
                <a:gd name="T25" fmla="*/ 8 h 725"/>
                <a:gd name="T26" fmla="*/ 9 w 409"/>
                <a:gd name="T27" fmla="*/ 4 h 725"/>
                <a:gd name="T28" fmla="*/ 2 w 409"/>
                <a:gd name="T29" fmla="*/ 0 h 725"/>
                <a:gd name="T30" fmla="*/ 1 w 409"/>
                <a:gd name="T31" fmla="*/ 1 h 725"/>
                <a:gd name="T32" fmla="*/ 1 w 409"/>
                <a:gd name="T33" fmla="*/ 2 h 725"/>
                <a:gd name="T34" fmla="*/ 2 w 409"/>
                <a:gd name="T35" fmla="*/ 3 h 725"/>
                <a:gd name="T36" fmla="*/ 2 w 409"/>
                <a:gd name="T37" fmla="*/ 7 h 725"/>
                <a:gd name="T38" fmla="*/ 0 w 409"/>
                <a:gd name="T39" fmla="*/ 10 h 7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9"/>
                <a:gd name="T61" fmla="*/ 0 h 725"/>
                <a:gd name="T62" fmla="*/ 409 w 409"/>
                <a:gd name="T63" fmla="*/ 725 h 7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9" h="725">
                  <a:moveTo>
                    <a:pt x="0" y="416"/>
                  </a:moveTo>
                  <a:lnTo>
                    <a:pt x="60" y="451"/>
                  </a:lnTo>
                  <a:lnTo>
                    <a:pt x="45" y="487"/>
                  </a:lnTo>
                  <a:lnTo>
                    <a:pt x="70" y="610"/>
                  </a:lnTo>
                  <a:lnTo>
                    <a:pt x="24" y="629"/>
                  </a:lnTo>
                  <a:lnTo>
                    <a:pt x="75" y="725"/>
                  </a:lnTo>
                  <a:lnTo>
                    <a:pt x="202" y="697"/>
                  </a:lnTo>
                  <a:lnTo>
                    <a:pt x="214" y="660"/>
                  </a:lnTo>
                  <a:lnTo>
                    <a:pt x="271" y="647"/>
                  </a:lnTo>
                  <a:lnTo>
                    <a:pt x="356" y="567"/>
                  </a:lnTo>
                  <a:lnTo>
                    <a:pt x="326" y="478"/>
                  </a:lnTo>
                  <a:lnTo>
                    <a:pt x="368" y="361"/>
                  </a:lnTo>
                  <a:lnTo>
                    <a:pt x="408" y="352"/>
                  </a:lnTo>
                  <a:lnTo>
                    <a:pt x="409" y="184"/>
                  </a:lnTo>
                  <a:lnTo>
                    <a:pt x="103" y="0"/>
                  </a:lnTo>
                  <a:lnTo>
                    <a:pt x="64" y="21"/>
                  </a:lnTo>
                  <a:lnTo>
                    <a:pt x="64" y="90"/>
                  </a:lnTo>
                  <a:lnTo>
                    <a:pt x="103" y="140"/>
                  </a:lnTo>
                  <a:lnTo>
                    <a:pt x="75" y="298"/>
                  </a:lnTo>
                  <a:lnTo>
                    <a:pt x="0" y="41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22" name="Freeform 438">
              <a:extLst>
                <a:ext uri="{FF2B5EF4-FFF2-40B4-BE49-F238E27FC236}">
                  <a16:creationId xmlns:a16="http://schemas.microsoft.com/office/drawing/2014/main" id="{09B2862C-9A47-4E51-B764-2ABA2A5A0619}"/>
                </a:ext>
              </a:extLst>
            </p:cNvPr>
            <p:cNvSpPr>
              <a:spLocks/>
            </p:cNvSpPr>
            <p:nvPr/>
          </p:nvSpPr>
          <p:spPr bwMode="auto">
            <a:xfrm>
              <a:off x="1466230" y="3889689"/>
              <a:ext cx="138147" cy="175030"/>
            </a:xfrm>
            <a:custGeom>
              <a:avLst/>
              <a:gdLst>
                <a:gd name="T0" fmla="*/ 0 w 289"/>
                <a:gd name="T1" fmla="*/ 8 h 385"/>
                <a:gd name="T2" fmla="*/ 1 w 289"/>
                <a:gd name="T3" fmla="*/ 9 h 385"/>
                <a:gd name="T4" fmla="*/ 2 w 289"/>
                <a:gd name="T5" fmla="*/ 9 h 385"/>
                <a:gd name="T6" fmla="*/ 3 w 289"/>
                <a:gd name="T7" fmla="*/ 9 h 385"/>
                <a:gd name="T8" fmla="*/ 4 w 289"/>
                <a:gd name="T9" fmla="*/ 8 h 385"/>
                <a:gd name="T10" fmla="*/ 5 w 289"/>
                <a:gd name="T11" fmla="*/ 6 h 385"/>
                <a:gd name="T12" fmla="*/ 6 w 289"/>
                <a:gd name="T13" fmla="*/ 5 h 385"/>
                <a:gd name="T14" fmla="*/ 7 w 289"/>
                <a:gd name="T15" fmla="*/ 0 h 385"/>
                <a:gd name="T16" fmla="*/ 5 w 289"/>
                <a:gd name="T17" fmla="*/ 0 h 385"/>
                <a:gd name="T18" fmla="*/ 4 w 289"/>
                <a:gd name="T19" fmla="*/ 1 h 385"/>
                <a:gd name="T20" fmla="*/ 4 w 289"/>
                <a:gd name="T21" fmla="*/ 2 h 385"/>
                <a:gd name="T22" fmla="*/ 2 w 289"/>
                <a:gd name="T23" fmla="*/ 2 h 385"/>
                <a:gd name="T24" fmla="*/ 2 w 289"/>
                <a:gd name="T25" fmla="*/ 3 h 385"/>
                <a:gd name="T26" fmla="*/ 3 w 289"/>
                <a:gd name="T27" fmla="*/ 3 h 385"/>
                <a:gd name="T28" fmla="*/ 3 w 289"/>
                <a:gd name="T29" fmla="*/ 6 h 385"/>
                <a:gd name="T30" fmla="*/ 1 w 289"/>
                <a:gd name="T31" fmla="*/ 6 h 385"/>
                <a:gd name="T32" fmla="*/ 0 w 289"/>
                <a:gd name="T33" fmla="*/ 8 h 38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9"/>
                <a:gd name="T52" fmla="*/ 0 h 385"/>
                <a:gd name="T53" fmla="*/ 289 w 289"/>
                <a:gd name="T54" fmla="*/ 385 h 38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9" h="385">
                  <a:moveTo>
                    <a:pt x="0" y="335"/>
                  </a:moveTo>
                  <a:lnTo>
                    <a:pt x="30" y="385"/>
                  </a:lnTo>
                  <a:lnTo>
                    <a:pt x="70" y="369"/>
                  </a:lnTo>
                  <a:lnTo>
                    <a:pt x="130" y="372"/>
                  </a:lnTo>
                  <a:lnTo>
                    <a:pt x="183" y="333"/>
                  </a:lnTo>
                  <a:lnTo>
                    <a:pt x="199" y="257"/>
                  </a:lnTo>
                  <a:lnTo>
                    <a:pt x="251" y="192"/>
                  </a:lnTo>
                  <a:lnTo>
                    <a:pt x="289" y="0"/>
                  </a:lnTo>
                  <a:lnTo>
                    <a:pt x="223" y="0"/>
                  </a:lnTo>
                  <a:lnTo>
                    <a:pt x="191" y="35"/>
                  </a:lnTo>
                  <a:lnTo>
                    <a:pt x="184" y="96"/>
                  </a:lnTo>
                  <a:lnTo>
                    <a:pt x="82" y="69"/>
                  </a:lnTo>
                  <a:lnTo>
                    <a:pt x="78" y="110"/>
                  </a:lnTo>
                  <a:lnTo>
                    <a:pt x="121" y="111"/>
                  </a:lnTo>
                  <a:lnTo>
                    <a:pt x="107" y="264"/>
                  </a:lnTo>
                  <a:lnTo>
                    <a:pt x="59" y="246"/>
                  </a:lnTo>
                  <a:lnTo>
                    <a:pt x="0" y="33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23" name="Freeform 439">
              <a:extLst>
                <a:ext uri="{FF2B5EF4-FFF2-40B4-BE49-F238E27FC236}">
                  <a16:creationId xmlns:a16="http://schemas.microsoft.com/office/drawing/2014/main" id="{C33A76A3-A570-4F60-B417-ED928335B052}"/>
                </a:ext>
              </a:extLst>
            </p:cNvPr>
            <p:cNvSpPr>
              <a:spLocks/>
            </p:cNvSpPr>
            <p:nvPr/>
          </p:nvSpPr>
          <p:spPr bwMode="auto">
            <a:xfrm>
              <a:off x="1488131" y="3861048"/>
              <a:ext cx="347053" cy="367562"/>
            </a:xfrm>
            <a:custGeom>
              <a:avLst/>
              <a:gdLst>
                <a:gd name="T0" fmla="*/ 0 w 722"/>
                <a:gd name="T1" fmla="*/ 11 h 811"/>
                <a:gd name="T2" fmla="*/ 0 w 722"/>
                <a:gd name="T3" fmla="*/ 12 h 811"/>
                <a:gd name="T4" fmla="*/ 3 w 722"/>
                <a:gd name="T5" fmla="*/ 11 h 811"/>
                <a:gd name="T6" fmla="*/ 5 w 722"/>
                <a:gd name="T7" fmla="*/ 13 h 811"/>
                <a:gd name="T8" fmla="*/ 6 w 722"/>
                <a:gd name="T9" fmla="*/ 13 h 811"/>
                <a:gd name="T10" fmla="*/ 6 w 722"/>
                <a:gd name="T11" fmla="*/ 12 h 811"/>
                <a:gd name="T12" fmla="*/ 7 w 722"/>
                <a:gd name="T13" fmla="*/ 12 h 811"/>
                <a:gd name="T14" fmla="*/ 8 w 722"/>
                <a:gd name="T15" fmla="*/ 13 h 811"/>
                <a:gd name="T16" fmla="*/ 9 w 722"/>
                <a:gd name="T17" fmla="*/ 17 h 811"/>
                <a:gd name="T18" fmla="*/ 11 w 722"/>
                <a:gd name="T19" fmla="*/ 17 h 811"/>
                <a:gd name="T20" fmla="*/ 15 w 722"/>
                <a:gd name="T21" fmla="*/ 19 h 811"/>
                <a:gd name="T22" fmla="*/ 15 w 722"/>
                <a:gd name="T23" fmla="*/ 18 h 811"/>
                <a:gd name="T24" fmla="*/ 15 w 722"/>
                <a:gd name="T25" fmla="*/ 17 h 811"/>
                <a:gd name="T26" fmla="*/ 15 w 722"/>
                <a:gd name="T27" fmla="*/ 15 h 811"/>
                <a:gd name="T28" fmla="*/ 16 w 722"/>
                <a:gd name="T29" fmla="*/ 14 h 811"/>
                <a:gd name="T30" fmla="*/ 15 w 722"/>
                <a:gd name="T31" fmla="*/ 12 h 811"/>
                <a:gd name="T32" fmla="*/ 15 w 722"/>
                <a:gd name="T33" fmla="*/ 9 h 811"/>
                <a:gd name="T34" fmla="*/ 15 w 722"/>
                <a:gd name="T35" fmla="*/ 8 h 811"/>
                <a:gd name="T36" fmla="*/ 15 w 722"/>
                <a:gd name="T37" fmla="*/ 7 h 811"/>
                <a:gd name="T38" fmla="*/ 16 w 722"/>
                <a:gd name="T39" fmla="*/ 4 h 811"/>
                <a:gd name="T40" fmla="*/ 17 w 722"/>
                <a:gd name="T41" fmla="*/ 3 h 811"/>
                <a:gd name="T42" fmla="*/ 17 w 722"/>
                <a:gd name="T43" fmla="*/ 1 h 811"/>
                <a:gd name="T44" fmla="*/ 13 w 722"/>
                <a:gd name="T45" fmla="*/ 0 h 811"/>
                <a:gd name="T46" fmla="*/ 8 w 722"/>
                <a:gd name="T47" fmla="*/ 1 h 811"/>
                <a:gd name="T48" fmla="*/ 6 w 722"/>
                <a:gd name="T49" fmla="*/ 0 h 811"/>
                <a:gd name="T50" fmla="*/ 6 w 722"/>
                <a:gd name="T51" fmla="*/ 1 h 811"/>
                <a:gd name="T52" fmla="*/ 5 w 722"/>
                <a:gd name="T53" fmla="*/ 6 h 811"/>
                <a:gd name="T54" fmla="*/ 3 w 722"/>
                <a:gd name="T55" fmla="*/ 7 h 811"/>
                <a:gd name="T56" fmla="*/ 3 w 722"/>
                <a:gd name="T57" fmla="*/ 9 h 811"/>
                <a:gd name="T58" fmla="*/ 2 w 722"/>
                <a:gd name="T59" fmla="*/ 10 h 811"/>
                <a:gd name="T60" fmla="*/ 1 w 722"/>
                <a:gd name="T61" fmla="*/ 10 h 811"/>
                <a:gd name="T62" fmla="*/ 0 w 722"/>
                <a:gd name="T63" fmla="*/ 11 h 81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22"/>
                <a:gd name="T97" fmla="*/ 0 h 811"/>
                <a:gd name="T98" fmla="*/ 722 w 722"/>
                <a:gd name="T99" fmla="*/ 811 h 81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22" h="811">
                  <a:moveTo>
                    <a:pt x="0" y="481"/>
                  </a:moveTo>
                  <a:lnTo>
                    <a:pt x="1" y="504"/>
                  </a:lnTo>
                  <a:lnTo>
                    <a:pt x="146" y="481"/>
                  </a:lnTo>
                  <a:lnTo>
                    <a:pt x="206" y="583"/>
                  </a:lnTo>
                  <a:lnTo>
                    <a:pt x="261" y="577"/>
                  </a:lnTo>
                  <a:lnTo>
                    <a:pt x="272" y="533"/>
                  </a:lnTo>
                  <a:lnTo>
                    <a:pt x="323" y="529"/>
                  </a:lnTo>
                  <a:lnTo>
                    <a:pt x="358" y="558"/>
                  </a:lnTo>
                  <a:lnTo>
                    <a:pt x="366" y="717"/>
                  </a:lnTo>
                  <a:lnTo>
                    <a:pt x="447" y="708"/>
                  </a:lnTo>
                  <a:lnTo>
                    <a:pt x="666" y="811"/>
                  </a:lnTo>
                  <a:lnTo>
                    <a:pt x="664" y="763"/>
                  </a:lnTo>
                  <a:lnTo>
                    <a:pt x="620" y="742"/>
                  </a:lnTo>
                  <a:lnTo>
                    <a:pt x="626" y="628"/>
                  </a:lnTo>
                  <a:lnTo>
                    <a:pt x="695" y="586"/>
                  </a:lnTo>
                  <a:lnTo>
                    <a:pt x="655" y="509"/>
                  </a:lnTo>
                  <a:lnTo>
                    <a:pt x="645" y="374"/>
                  </a:lnTo>
                  <a:lnTo>
                    <a:pt x="637" y="344"/>
                  </a:lnTo>
                  <a:lnTo>
                    <a:pt x="666" y="284"/>
                  </a:lnTo>
                  <a:lnTo>
                    <a:pt x="695" y="174"/>
                  </a:lnTo>
                  <a:lnTo>
                    <a:pt x="722" y="132"/>
                  </a:lnTo>
                  <a:lnTo>
                    <a:pt x="709" y="67"/>
                  </a:lnTo>
                  <a:lnTo>
                    <a:pt x="581" y="0"/>
                  </a:lnTo>
                  <a:lnTo>
                    <a:pt x="350" y="37"/>
                  </a:lnTo>
                  <a:lnTo>
                    <a:pt x="272" y="0"/>
                  </a:lnTo>
                  <a:lnTo>
                    <a:pt x="241" y="64"/>
                  </a:lnTo>
                  <a:lnTo>
                    <a:pt x="203" y="256"/>
                  </a:lnTo>
                  <a:lnTo>
                    <a:pt x="151" y="321"/>
                  </a:lnTo>
                  <a:lnTo>
                    <a:pt x="135" y="397"/>
                  </a:lnTo>
                  <a:lnTo>
                    <a:pt x="82" y="436"/>
                  </a:lnTo>
                  <a:lnTo>
                    <a:pt x="22" y="433"/>
                  </a:lnTo>
                  <a:lnTo>
                    <a:pt x="0" y="48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24" name="Freeform 440">
              <a:extLst>
                <a:ext uri="{FF2B5EF4-FFF2-40B4-BE49-F238E27FC236}">
                  <a16:creationId xmlns:a16="http://schemas.microsoft.com/office/drawing/2014/main" id="{27F9EF6B-072F-40D4-9D2D-9E61C666472D}"/>
                </a:ext>
              </a:extLst>
            </p:cNvPr>
            <p:cNvSpPr>
              <a:spLocks/>
            </p:cNvSpPr>
            <p:nvPr/>
          </p:nvSpPr>
          <p:spPr bwMode="auto">
            <a:xfrm>
              <a:off x="1855401" y="3221394"/>
              <a:ext cx="42118" cy="23868"/>
            </a:xfrm>
            <a:custGeom>
              <a:avLst/>
              <a:gdLst>
                <a:gd name="T0" fmla="*/ 0 w 89"/>
                <a:gd name="T1" fmla="*/ 1 h 54"/>
                <a:gd name="T2" fmla="*/ 1 w 89"/>
                <a:gd name="T3" fmla="*/ 1 h 54"/>
                <a:gd name="T4" fmla="*/ 2 w 89"/>
                <a:gd name="T5" fmla="*/ 0 h 54"/>
                <a:gd name="T6" fmla="*/ 0 w 89"/>
                <a:gd name="T7" fmla="*/ 1 h 54"/>
                <a:gd name="T8" fmla="*/ 0 60000 65536"/>
                <a:gd name="T9" fmla="*/ 0 60000 65536"/>
                <a:gd name="T10" fmla="*/ 0 60000 65536"/>
                <a:gd name="T11" fmla="*/ 0 60000 65536"/>
                <a:gd name="T12" fmla="*/ 0 w 89"/>
                <a:gd name="T13" fmla="*/ 0 h 54"/>
                <a:gd name="T14" fmla="*/ 89 w 89"/>
                <a:gd name="T15" fmla="*/ 54 h 54"/>
              </a:gdLst>
              <a:ahLst/>
              <a:cxnLst>
                <a:cxn ang="T8">
                  <a:pos x="T0" y="T1"/>
                </a:cxn>
                <a:cxn ang="T9">
                  <a:pos x="T2" y="T3"/>
                </a:cxn>
                <a:cxn ang="T10">
                  <a:pos x="T4" y="T5"/>
                </a:cxn>
                <a:cxn ang="T11">
                  <a:pos x="T6" y="T7"/>
                </a:cxn>
              </a:cxnLst>
              <a:rect l="T12" t="T13" r="T14" b="T15"/>
              <a:pathLst>
                <a:path w="89" h="54">
                  <a:moveTo>
                    <a:pt x="0" y="30"/>
                  </a:moveTo>
                  <a:lnTo>
                    <a:pt x="32" y="54"/>
                  </a:lnTo>
                  <a:lnTo>
                    <a:pt x="89" y="0"/>
                  </a:lnTo>
                  <a:lnTo>
                    <a:pt x="0" y="3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25" name="Freeform 441">
              <a:extLst>
                <a:ext uri="{FF2B5EF4-FFF2-40B4-BE49-F238E27FC236}">
                  <a16:creationId xmlns:a16="http://schemas.microsoft.com/office/drawing/2014/main" id="{89278531-781C-4190-A0C4-6562387136F0}"/>
                </a:ext>
              </a:extLst>
            </p:cNvPr>
            <p:cNvSpPr>
              <a:spLocks/>
            </p:cNvSpPr>
            <p:nvPr/>
          </p:nvSpPr>
          <p:spPr bwMode="auto">
            <a:xfrm>
              <a:off x="1279225" y="3714660"/>
              <a:ext cx="48857" cy="124112"/>
            </a:xfrm>
            <a:custGeom>
              <a:avLst/>
              <a:gdLst>
                <a:gd name="T0" fmla="*/ 0 w 102"/>
                <a:gd name="T1" fmla="*/ 1 h 274"/>
                <a:gd name="T2" fmla="*/ 1 w 102"/>
                <a:gd name="T3" fmla="*/ 6 h 274"/>
                <a:gd name="T4" fmla="*/ 2 w 102"/>
                <a:gd name="T5" fmla="*/ 6 h 274"/>
                <a:gd name="T6" fmla="*/ 2 w 102"/>
                <a:gd name="T7" fmla="*/ 1 h 274"/>
                <a:gd name="T8" fmla="*/ 2 w 102"/>
                <a:gd name="T9" fmla="*/ 0 h 274"/>
                <a:gd name="T10" fmla="*/ 1 w 102"/>
                <a:gd name="T11" fmla="*/ 0 h 274"/>
                <a:gd name="T12" fmla="*/ 0 w 102"/>
                <a:gd name="T13" fmla="*/ 1 h 274"/>
                <a:gd name="T14" fmla="*/ 0 60000 65536"/>
                <a:gd name="T15" fmla="*/ 0 60000 65536"/>
                <a:gd name="T16" fmla="*/ 0 60000 65536"/>
                <a:gd name="T17" fmla="*/ 0 60000 65536"/>
                <a:gd name="T18" fmla="*/ 0 60000 65536"/>
                <a:gd name="T19" fmla="*/ 0 60000 65536"/>
                <a:gd name="T20" fmla="*/ 0 60000 65536"/>
                <a:gd name="T21" fmla="*/ 0 w 102"/>
                <a:gd name="T22" fmla="*/ 0 h 274"/>
                <a:gd name="T23" fmla="*/ 102 w 102"/>
                <a:gd name="T24" fmla="*/ 274 h 2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274">
                  <a:moveTo>
                    <a:pt x="0" y="65"/>
                  </a:moveTo>
                  <a:lnTo>
                    <a:pt x="41" y="274"/>
                  </a:lnTo>
                  <a:lnTo>
                    <a:pt x="73" y="270"/>
                  </a:lnTo>
                  <a:lnTo>
                    <a:pt x="102" y="30"/>
                  </a:lnTo>
                  <a:lnTo>
                    <a:pt x="73" y="0"/>
                  </a:lnTo>
                  <a:lnTo>
                    <a:pt x="52" y="19"/>
                  </a:lnTo>
                  <a:lnTo>
                    <a:pt x="0" y="6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26" name="Freeform 442">
              <a:extLst>
                <a:ext uri="{FF2B5EF4-FFF2-40B4-BE49-F238E27FC236}">
                  <a16:creationId xmlns:a16="http://schemas.microsoft.com/office/drawing/2014/main" id="{EBDEE972-591B-47F3-B62A-72AC9F07107B}"/>
                </a:ext>
              </a:extLst>
            </p:cNvPr>
            <p:cNvSpPr>
              <a:spLocks/>
            </p:cNvSpPr>
            <p:nvPr/>
          </p:nvSpPr>
          <p:spPr bwMode="auto">
            <a:xfrm>
              <a:off x="1434220" y="3919922"/>
              <a:ext cx="33694" cy="25459"/>
            </a:xfrm>
            <a:custGeom>
              <a:avLst/>
              <a:gdLst>
                <a:gd name="T0" fmla="*/ 0 w 69"/>
                <a:gd name="T1" fmla="*/ 2 h 52"/>
                <a:gd name="T2" fmla="*/ 0 w 69"/>
                <a:gd name="T3" fmla="*/ 0 h 52"/>
                <a:gd name="T4" fmla="*/ 2 w 69"/>
                <a:gd name="T5" fmla="*/ 0 h 52"/>
                <a:gd name="T6" fmla="*/ 2 w 69"/>
                <a:gd name="T7" fmla="*/ 1 h 52"/>
                <a:gd name="T8" fmla="*/ 0 w 69"/>
                <a:gd name="T9" fmla="*/ 2 h 52"/>
                <a:gd name="T10" fmla="*/ 0 60000 65536"/>
                <a:gd name="T11" fmla="*/ 0 60000 65536"/>
                <a:gd name="T12" fmla="*/ 0 60000 65536"/>
                <a:gd name="T13" fmla="*/ 0 60000 65536"/>
                <a:gd name="T14" fmla="*/ 0 60000 65536"/>
                <a:gd name="T15" fmla="*/ 0 w 69"/>
                <a:gd name="T16" fmla="*/ 0 h 52"/>
                <a:gd name="T17" fmla="*/ 69 w 69"/>
                <a:gd name="T18" fmla="*/ 52 h 52"/>
              </a:gdLst>
              <a:ahLst/>
              <a:cxnLst>
                <a:cxn ang="T10">
                  <a:pos x="T0" y="T1"/>
                </a:cxn>
                <a:cxn ang="T11">
                  <a:pos x="T2" y="T3"/>
                </a:cxn>
                <a:cxn ang="T12">
                  <a:pos x="T4" y="T5"/>
                </a:cxn>
                <a:cxn ang="T13">
                  <a:pos x="T6" y="T7"/>
                </a:cxn>
                <a:cxn ang="T14">
                  <a:pos x="T8" y="T9"/>
                </a:cxn>
              </a:cxnLst>
              <a:rect l="T15" t="T16" r="T17" b="T18"/>
              <a:pathLst>
                <a:path w="69" h="52">
                  <a:moveTo>
                    <a:pt x="0" y="52"/>
                  </a:moveTo>
                  <a:lnTo>
                    <a:pt x="7" y="1"/>
                  </a:lnTo>
                  <a:lnTo>
                    <a:pt x="69" y="0"/>
                  </a:lnTo>
                  <a:lnTo>
                    <a:pt x="69" y="46"/>
                  </a:lnTo>
                  <a:lnTo>
                    <a:pt x="0" y="5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27" name="Freeform 443">
              <a:extLst>
                <a:ext uri="{FF2B5EF4-FFF2-40B4-BE49-F238E27FC236}">
                  <a16:creationId xmlns:a16="http://schemas.microsoft.com/office/drawing/2014/main" id="{2882FF68-378F-4837-8C71-6D67925CAD7B}"/>
                </a:ext>
              </a:extLst>
            </p:cNvPr>
            <p:cNvSpPr>
              <a:spLocks/>
            </p:cNvSpPr>
            <p:nvPr/>
          </p:nvSpPr>
          <p:spPr bwMode="auto">
            <a:xfrm>
              <a:off x="1867194" y="3598504"/>
              <a:ext cx="276295" cy="295959"/>
            </a:xfrm>
            <a:custGeom>
              <a:avLst/>
              <a:gdLst>
                <a:gd name="T0" fmla="*/ 0 w 576"/>
                <a:gd name="T1" fmla="*/ 11 h 650"/>
                <a:gd name="T2" fmla="*/ 1 w 576"/>
                <a:gd name="T3" fmla="*/ 10 h 650"/>
                <a:gd name="T4" fmla="*/ 1 w 576"/>
                <a:gd name="T5" fmla="*/ 8 h 650"/>
                <a:gd name="T6" fmla="*/ 3 w 576"/>
                <a:gd name="T7" fmla="*/ 5 h 650"/>
                <a:gd name="T8" fmla="*/ 3 w 576"/>
                <a:gd name="T9" fmla="*/ 1 h 650"/>
                <a:gd name="T10" fmla="*/ 5 w 576"/>
                <a:gd name="T11" fmla="*/ 0 h 650"/>
                <a:gd name="T12" fmla="*/ 6 w 576"/>
                <a:gd name="T13" fmla="*/ 3 h 650"/>
                <a:gd name="T14" fmla="*/ 9 w 576"/>
                <a:gd name="T15" fmla="*/ 6 h 650"/>
                <a:gd name="T16" fmla="*/ 8 w 576"/>
                <a:gd name="T17" fmla="*/ 7 h 650"/>
                <a:gd name="T18" fmla="*/ 9 w 576"/>
                <a:gd name="T19" fmla="*/ 8 h 650"/>
                <a:gd name="T20" fmla="*/ 10 w 576"/>
                <a:gd name="T21" fmla="*/ 9 h 650"/>
                <a:gd name="T22" fmla="*/ 13 w 576"/>
                <a:gd name="T23" fmla="*/ 11 h 650"/>
                <a:gd name="T24" fmla="*/ 11 w 576"/>
                <a:gd name="T25" fmla="*/ 14 h 650"/>
                <a:gd name="T26" fmla="*/ 8 w 576"/>
                <a:gd name="T27" fmla="*/ 15 h 650"/>
                <a:gd name="T28" fmla="*/ 5 w 576"/>
                <a:gd name="T29" fmla="*/ 15 h 650"/>
                <a:gd name="T30" fmla="*/ 3 w 576"/>
                <a:gd name="T31" fmla="*/ 14 h 650"/>
                <a:gd name="T32" fmla="*/ 1 w 576"/>
                <a:gd name="T33" fmla="*/ 12 h 650"/>
                <a:gd name="T34" fmla="*/ 0 w 576"/>
                <a:gd name="T35" fmla="*/ 11 h 6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76"/>
                <a:gd name="T55" fmla="*/ 0 h 650"/>
                <a:gd name="T56" fmla="*/ 576 w 576"/>
                <a:gd name="T57" fmla="*/ 650 h 65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76" h="650">
                  <a:moveTo>
                    <a:pt x="0" y="454"/>
                  </a:moveTo>
                  <a:lnTo>
                    <a:pt x="43" y="422"/>
                  </a:lnTo>
                  <a:lnTo>
                    <a:pt x="51" y="342"/>
                  </a:lnTo>
                  <a:lnTo>
                    <a:pt x="121" y="232"/>
                  </a:lnTo>
                  <a:lnTo>
                    <a:pt x="152" y="43"/>
                  </a:lnTo>
                  <a:lnTo>
                    <a:pt x="211" y="0"/>
                  </a:lnTo>
                  <a:lnTo>
                    <a:pt x="255" y="131"/>
                  </a:lnTo>
                  <a:lnTo>
                    <a:pt x="380" y="241"/>
                  </a:lnTo>
                  <a:lnTo>
                    <a:pt x="336" y="308"/>
                  </a:lnTo>
                  <a:lnTo>
                    <a:pt x="379" y="324"/>
                  </a:lnTo>
                  <a:lnTo>
                    <a:pt x="423" y="404"/>
                  </a:lnTo>
                  <a:lnTo>
                    <a:pt x="576" y="449"/>
                  </a:lnTo>
                  <a:lnTo>
                    <a:pt x="459" y="581"/>
                  </a:lnTo>
                  <a:lnTo>
                    <a:pt x="340" y="630"/>
                  </a:lnTo>
                  <a:lnTo>
                    <a:pt x="229" y="650"/>
                  </a:lnTo>
                  <a:lnTo>
                    <a:pt x="109" y="602"/>
                  </a:lnTo>
                  <a:lnTo>
                    <a:pt x="65" y="510"/>
                  </a:lnTo>
                  <a:lnTo>
                    <a:pt x="0" y="45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28" name="Freeform 444">
              <a:extLst>
                <a:ext uri="{FF2B5EF4-FFF2-40B4-BE49-F238E27FC236}">
                  <a16:creationId xmlns:a16="http://schemas.microsoft.com/office/drawing/2014/main" id="{91BB1DE7-9A48-4AB9-915B-221733CE49D0}"/>
                </a:ext>
              </a:extLst>
            </p:cNvPr>
            <p:cNvSpPr>
              <a:spLocks/>
            </p:cNvSpPr>
            <p:nvPr/>
          </p:nvSpPr>
          <p:spPr bwMode="auto">
            <a:xfrm>
              <a:off x="2028927" y="3708295"/>
              <a:ext cx="28640" cy="38188"/>
            </a:xfrm>
            <a:custGeom>
              <a:avLst/>
              <a:gdLst>
                <a:gd name="T0" fmla="*/ 0 w 60"/>
                <a:gd name="T1" fmla="*/ 1 h 83"/>
                <a:gd name="T2" fmla="*/ 1 w 60"/>
                <a:gd name="T3" fmla="*/ 2 h 83"/>
                <a:gd name="T4" fmla="*/ 1 w 60"/>
                <a:gd name="T5" fmla="*/ 1 h 83"/>
                <a:gd name="T6" fmla="*/ 1 w 60"/>
                <a:gd name="T7" fmla="*/ 1 h 83"/>
                <a:gd name="T8" fmla="*/ 1 w 60"/>
                <a:gd name="T9" fmla="*/ 1 h 83"/>
                <a:gd name="T10" fmla="*/ 1 w 60"/>
                <a:gd name="T11" fmla="*/ 0 h 83"/>
                <a:gd name="T12" fmla="*/ 0 w 60"/>
                <a:gd name="T13" fmla="*/ 1 h 83"/>
                <a:gd name="T14" fmla="*/ 0 60000 65536"/>
                <a:gd name="T15" fmla="*/ 0 60000 65536"/>
                <a:gd name="T16" fmla="*/ 0 60000 65536"/>
                <a:gd name="T17" fmla="*/ 0 60000 65536"/>
                <a:gd name="T18" fmla="*/ 0 60000 65536"/>
                <a:gd name="T19" fmla="*/ 0 60000 65536"/>
                <a:gd name="T20" fmla="*/ 0 60000 65536"/>
                <a:gd name="T21" fmla="*/ 0 w 60"/>
                <a:gd name="T22" fmla="*/ 0 h 83"/>
                <a:gd name="T23" fmla="*/ 60 w 60"/>
                <a:gd name="T24" fmla="*/ 83 h 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83">
                  <a:moveTo>
                    <a:pt x="0" y="67"/>
                  </a:moveTo>
                  <a:lnTo>
                    <a:pt x="43" y="83"/>
                  </a:lnTo>
                  <a:lnTo>
                    <a:pt x="56" y="58"/>
                  </a:lnTo>
                  <a:lnTo>
                    <a:pt x="30" y="52"/>
                  </a:lnTo>
                  <a:lnTo>
                    <a:pt x="60" y="32"/>
                  </a:lnTo>
                  <a:lnTo>
                    <a:pt x="44" y="0"/>
                  </a:lnTo>
                  <a:lnTo>
                    <a:pt x="0" y="6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29" name="Freeform 445">
              <a:extLst>
                <a:ext uri="{FF2B5EF4-FFF2-40B4-BE49-F238E27FC236}">
                  <a16:creationId xmlns:a16="http://schemas.microsoft.com/office/drawing/2014/main" id="{43E62B32-EED6-4562-BB2D-4D8B1895986C}"/>
                </a:ext>
              </a:extLst>
            </p:cNvPr>
            <p:cNvSpPr>
              <a:spLocks/>
            </p:cNvSpPr>
            <p:nvPr/>
          </p:nvSpPr>
          <p:spPr bwMode="auto">
            <a:xfrm>
              <a:off x="1420742" y="3919922"/>
              <a:ext cx="102768" cy="120930"/>
            </a:xfrm>
            <a:custGeom>
              <a:avLst/>
              <a:gdLst>
                <a:gd name="T0" fmla="*/ 0 w 214"/>
                <a:gd name="T1" fmla="*/ 3 h 267"/>
                <a:gd name="T2" fmla="*/ 1 w 214"/>
                <a:gd name="T3" fmla="*/ 2 h 267"/>
                <a:gd name="T4" fmla="*/ 1 w 214"/>
                <a:gd name="T5" fmla="*/ 2 h 267"/>
                <a:gd name="T6" fmla="*/ 1 w 214"/>
                <a:gd name="T7" fmla="*/ 1 h 267"/>
                <a:gd name="T8" fmla="*/ 2 w 214"/>
                <a:gd name="T9" fmla="*/ 1 h 267"/>
                <a:gd name="T10" fmla="*/ 2 w 214"/>
                <a:gd name="T11" fmla="*/ 0 h 267"/>
                <a:gd name="T12" fmla="*/ 4 w 214"/>
                <a:gd name="T13" fmla="*/ 0 h 267"/>
                <a:gd name="T14" fmla="*/ 4 w 214"/>
                <a:gd name="T15" fmla="*/ 1 h 267"/>
                <a:gd name="T16" fmla="*/ 5 w 214"/>
                <a:gd name="T17" fmla="*/ 1 h 267"/>
                <a:gd name="T18" fmla="*/ 5 w 214"/>
                <a:gd name="T19" fmla="*/ 5 h 267"/>
                <a:gd name="T20" fmla="*/ 3 w 214"/>
                <a:gd name="T21" fmla="*/ 4 h 267"/>
                <a:gd name="T22" fmla="*/ 2 w 214"/>
                <a:gd name="T23" fmla="*/ 6 h 267"/>
                <a:gd name="T24" fmla="*/ 0 w 214"/>
                <a:gd name="T25" fmla="*/ 3 h 2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4"/>
                <a:gd name="T40" fmla="*/ 0 h 267"/>
                <a:gd name="T41" fmla="*/ 214 w 214"/>
                <a:gd name="T42" fmla="*/ 267 h 26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4" h="267">
                  <a:moveTo>
                    <a:pt x="0" y="125"/>
                  </a:moveTo>
                  <a:lnTo>
                    <a:pt x="25" y="83"/>
                  </a:lnTo>
                  <a:lnTo>
                    <a:pt x="41" y="88"/>
                  </a:lnTo>
                  <a:lnTo>
                    <a:pt x="28" y="52"/>
                  </a:lnTo>
                  <a:lnTo>
                    <a:pt x="97" y="46"/>
                  </a:lnTo>
                  <a:lnTo>
                    <a:pt x="97" y="0"/>
                  </a:lnTo>
                  <a:lnTo>
                    <a:pt x="175" y="1"/>
                  </a:lnTo>
                  <a:lnTo>
                    <a:pt x="171" y="42"/>
                  </a:lnTo>
                  <a:lnTo>
                    <a:pt x="214" y="43"/>
                  </a:lnTo>
                  <a:lnTo>
                    <a:pt x="200" y="196"/>
                  </a:lnTo>
                  <a:lnTo>
                    <a:pt x="152" y="178"/>
                  </a:lnTo>
                  <a:lnTo>
                    <a:pt x="93" y="267"/>
                  </a:lnTo>
                  <a:lnTo>
                    <a:pt x="0" y="12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30" name="Freeform 446">
              <a:extLst>
                <a:ext uri="{FF2B5EF4-FFF2-40B4-BE49-F238E27FC236}">
                  <a16:creationId xmlns:a16="http://schemas.microsoft.com/office/drawing/2014/main" id="{01772FD3-16A4-42F7-B7E7-E55625AF620F}"/>
                </a:ext>
              </a:extLst>
            </p:cNvPr>
            <p:cNvSpPr>
              <a:spLocks/>
            </p:cNvSpPr>
            <p:nvPr/>
          </p:nvSpPr>
          <p:spPr bwMode="auto">
            <a:xfrm>
              <a:off x="954074" y="3690792"/>
              <a:ext cx="55596" cy="11138"/>
            </a:xfrm>
            <a:custGeom>
              <a:avLst/>
              <a:gdLst>
                <a:gd name="T0" fmla="*/ 0 w 114"/>
                <a:gd name="T1" fmla="*/ 1 h 26"/>
                <a:gd name="T2" fmla="*/ 0 w 114"/>
                <a:gd name="T3" fmla="*/ 0 h 26"/>
                <a:gd name="T4" fmla="*/ 3 w 114"/>
                <a:gd name="T5" fmla="*/ 0 h 26"/>
                <a:gd name="T6" fmla="*/ 0 w 114"/>
                <a:gd name="T7" fmla="*/ 1 h 26"/>
                <a:gd name="T8" fmla="*/ 0 60000 65536"/>
                <a:gd name="T9" fmla="*/ 0 60000 65536"/>
                <a:gd name="T10" fmla="*/ 0 60000 65536"/>
                <a:gd name="T11" fmla="*/ 0 60000 65536"/>
                <a:gd name="T12" fmla="*/ 0 w 114"/>
                <a:gd name="T13" fmla="*/ 0 h 26"/>
                <a:gd name="T14" fmla="*/ 114 w 114"/>
                <a:gd name="T15" fmla="*/ 26 h 26"/>
              </a:gdLst>
              <a:ahLst/>
              <a:cxnLst>
                <a:cxn ang="T8">
                  <a:pos x="T0" y="T1"/>
                </a:cxn>
                <a:cxn ang="T9">
                  <a:pos x="T2" y="T3"/>
                </a:cxn>
                <a:cxn ang="T10">
                  <a:pos x="T4" y="T5"/>
                </a:cxn>
                <a:cxn ang="T11">
                  <a:pos x="T6" y="T7"/>
                </a:cxn>
              </a:cxnLst>
              <a:rect l="T12" t="T13" r="T14" b="T15"/>
              <a:pathLst>
                <a:path w="114" h="26">
                  <a:moveTo>
                    <a:pt x="0" y="26"/>
                  </a:moveTo>
                  <a:lnTo>
                    <a:pt x="7" y="0"/>
                  </a:lnTo>
                  <a:lnTo>
                    <a:pt x="114" y="9"/>
                  </a:lnTo>
                  <a:lnTo>
                    <a:pt x="0" y="2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31" name="Freeform 447">
              <a:extLst>
                <a:ext uri="{FF2B5EF4-FFF2-40B4-BE49-F238E27FC236}">
                  <a16:creationId xmlns:a16="http://schemas.microsoft.com/office/drawing/2014/main" id="{35C8094E-782B-49F5-B9B1-1353FF788327}"/>
                </a:ext>
              </a:extLst>
            </p:cNvPr>
            <p:cNvSpPr>
              <a:spLocks/>
            </p:cNvSpPr>
            <p:nvPr/>
          </p:nvSpPr>
          <p:spPr bwMode="auto">
            <a:xfrm>
              <a:off x="1206782" y="3740119"/>
              <a:ext cx="77497" cy="128885"/>
            </a:xfrm>
            <a:custGeom>
              <a:avLst/>
              <a:gdLst>
                <a:gd name="T0" fmla="*/ 0 w 163"/>
                <a:gd name="T1" fmla="*/ 6 h 285"/>
                <a:gd name="T2" fmla="*/ 1 w 163"/>
                <a:gd name="T3" fmla="*/ 2 h 285"/>
                <a:gd name="T4" fmla="*/ 0 w 163"/>
                <a:gd name="T5" fmla="*/ 0 h 285"/>
                <a:gd name="T6" fmla="*/ 3 w 163"/>
                <a:gd name="T7" fmla="*/ 0 h 285"/>
                <a:gd name="T8" fmla="*/ 4 w 163"/>
                <a:gd name="T9" fmla="*/ 5 h 285"/>
                <a:gd name="T10" fmla="*/ 1 w 163"/>
                <a:gd name="T11" fmla="*/ 7 h 285"/>
                <a:gd name="T12" fmla="*/ 0 w 163"/>
                <a:gd name="T13" fmla="*/ 6 h 285"/>
                <a:gd name="T14" fmla="*/ 0 60000 65536"/>
                <a:gd name="T15" fmla="*/ 0 60000 65536"/>
                <a:gd name="T16" fmla="*/ 0 60000 65536"/>
                <a:gd name="T17" fmla="*/ 0 60000 65536"/>
                <a:gd name="T18" fmla="*/ 0 60000 65536"/>
                <a:gd name="T19" fmla="*/ 0 60000 65536"/>
                <a:gd name="T20" fmla="*/ 0 60000 65536"/>
                <a:gd name="T21" fmla="*/ 0 w 163"/>
                <a:gd name="T22" fmla="*/ 0 h 285"/>
                <a:gd name="T23" fmla="*/ 163 w 163"/>
                <a:gd name="T24" fmla="*/ 285 h 2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 h="285">
                  <a:moveTo>
                    <a:pt x="0" y="269"/>
                  </a:moveTo>
                  <a:lnTo>
                    <a:pt x="20" y="71"/>
                  </a:lnTo>
                  <a:lnTo>
                    <a:pt x="10" y="10"/>
                  </a:lnTo>
                  <a:lnTo>
                    <a:pt x="110" y="0"/>
                  </a:lnTo>
                  <a:lnTo>
                    <a:pt x="163" y="227"/>
                  </a:lnTo>
                  <a:lnTo>
                    <a:pt x="40" y="285"/>
                  </a:lnTo>
                  <a:lnTo>
                    <a:pt x="0" y="26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32" name="Freeform 448">
              <a:extLst>
                <a:ext uri="{FF2B5EF4-FFF2-40B4-BE49-F238E27FC236}">
                  <a16:creationId xmlns:a16="http://schemas.microsoft.com/office/drawing/2014/main" id="{7E051B8C-D19F-4BA8-92CE-AF912981E16D}"/>
                </a:ext>
              </a:extLst>
            </p:cNvPr>
            <p:cNvSpPr>
              <a:spLocks/>
            </p:cNvSpPr>
            <p:nvPr/>
          </p:nvSpPr>
          <p:spPr bwMode="auto">
            <a:xfrm>
              <a:off x="986084" y="3708295"/>
              <a:ext cx="134778" cy="108200"/>
            </a:xfrm>
            <a:custGeom>
              <a:avLst/>
              <a:gdLst>
                <a:gd name="T0" fmla="*/ 0 w 281"/>
                <a:gd name="T1" fmla="*/ 2 h 238"/>
                <a:gd name="T2" fmla="*/ 1 w 281"/>
                <a:gd name="T3" fmla="*/ 1 h 238"/>
                <a:gd name="T4" fmla="*/ 1 w 281"/>
                <a:gd name="T5" fmla="*/ 0 h 238"/>
                <a:gd name="T6" fmla="*/ 3 w 281"/>
                <a:gd name="T7" fmla="*/ 0 h 238"/>
                <a:gd name="T8" fmla="*/ 4 w 281"/>
                <a:gd name="T9" fmla="*/ 1 h 238"/>
                <a:gd name="T10" fmla="*/ 5 w 281"/>
                <a:gd name="T11" fmla="*/ 0 h 238"/>
                <a:gd name="T12" fmla="*/ 6 w 281"/>
                <a:gd name="T13" fmla="*/ 3 h 238"/>
                <a:gd name="T14" fmla="*/ 7 w 281"/>
                <a:gd name="T15" fmla="*/ 5 h 238"/>
                <a:gd name="T16" fmla="*/ 6 w 281"/>
                <a:gd name="T17" fmla="*/ 4 h 238"/>
                <a:gd name="T18" fmla="*/ 6 w 281"/>
                <a:gd name="T19" fmla="*/ 5 h 238"/>
                <a:gd name="T20" fmla="*/ 5 w 281"/>
                <a:gd name="T21" fmla="*/ 5 h 238"/>
                <a:gd name="T22" fmla="*/ 5 w 281"/>
                <a:gd name="T23" fmla="*/ 5 h 238"/>
                <a:gd name="T24" fmla="*/ 4 w 281"/>
                <a:gd name="T25" fmla="*/ 4 h 238"/>
                <a:gd name="T26" fmla="*/ 3 w 281"/>
                <a:gd name="T27" fmla="*/ 3 h 238"/>
                <a:gd name="T28" fmla="*/ 2 w 281"/>
                <a:gd name="T29" fmla="*/ 4 h 238"/>
                <a:gd name="T30" fmla="*/ 0 w 281"/>
                <a:gd name="T31" fmla="*/ 2 h 2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81"/>
                <a:gd name="T49" fmla="*/ 0 h 238"/>
                <a:gd name="T50" fmla="*/ 281 w 281"/>
                <a:gd name="T51" fmla="*/ 238 h 23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81" h="238">
                  <a:moveTo>
                    <a:pt x="0" y="79"/>
                  </a:moveTo>
                  <a:lnTo>
                    <a:pt x="46" y="44"/>
                  </a:lnTo>
                  <a:lnTo>
                    <a:pt x="49" y="0"/>
                  </a:lnTo>
                  <a:lnTo>
                    <a:pt x="140" y="9"/>
                  </a:lnTo>
                  <a:lnTo>
                    <a:pt x="167" y="32"/>
                  </a:lnTo>
                  <a:lnTo>
                    <a:pt x="231" y="6"/>
                  </a:lnTo>
                  <a:lnTo>
                    <a:pt x="269" y="113"/>
                  </a:lnTo>
                  <a:lnTo>
                    <a:pt x="281" y="193"/>
                  </a:lnTo>
                  <a:lnTo>
                    <a:pt x="258" y="186"/>
                  </a:lnTo>
                  <a:lnTo>
                    <a:pt x="252" y="231"/>
                  </a:lnTo>
                  <a:lnTo>
                    <a:pt x="211" y="238"/>
                  </a:lnTo>
                  <a:lnTo>
                    <a:pt x="208" y="193"/>
                  </a:lnTo>
                  <a:lnTo>
                    <a:pt x="187" y="190"/>
                  </a:lnTo>
                  <a:lnTo>
                    <a:pt x="147" y="124"/>
                  </a:lnTo>
                  <a:lnTo>
                    <a:pt x="71" y="161"/>
                  </a:lnTo>
                  <a:lnTo>
                    <a:pt x="0" y="7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33" name="Freeform 449">
              <a:extLst>
                <a:ext uri="{FF2B5EF4-FFF2-40B4-BE49-F238E27FC236}">
                  <a16:creationId xmlns:a16="http://schemas.microsoft.com/office/drawing/2014/main" id="{27FFB10D-143B-4C9C-97BC-7C82C9F14A1F}"/>
                </a:ext>
              </a:extLst>
            </p:cNvPr>
            <p:cNvSpPr>
              <a:spLocks/>
            </p:cNvSpPr>
            <p:nvPr/>
          </p:nvSpPr>
          <p:spPr bwMode="auto">
            <a:xfrm>
              <a:off x="2084523" y="3364601"/>
              <a:ext cx="30325" cy="9547"/>
            </a:xfrm>
            <a:custGeom>
              <a:avLst/>
              <a:gdLst>
                <a:gd name="T0" fmla="*/ 0 w 66"/>
                <a:gd name="T1" fmla="*/ 0 h 22"/>
                <a:gd name="T2" fmla="*/ 1 w 66"/>
                <a:gd name="T3" fmla="*/ 1 h 22"/>
                <a:gd name="T4" fmla="*/ 1 w 66"/>
                <a:gd name="T5" fmla="*/ 0 h 22"/>
                <a:gd name="T6" fmla="*/ 0 w 66"/>
                <a:gd name="T7" fmla="*/ 0 h 22"/>
                <a:gd name="T8" fmla="*/ 0 60000 65536"/>
                <a:gd name="T9" fmla="*/ 0 60000 65536"/>
                <a:gd name="T10" fmla="*/ 0 60000 65536"/>
                <a:gd name="T11" fmla="*/ 0 60000 65536"/>
                <a:gd name="T12" fmla="*/ 0 w 66"/>
                <a:gd name="T13" fmla="*/ 0 h 22"/>
                <a:gd name="T14" fmla="*/ 66 w 66"/>
                <a:gd name="T15" fmla="*/ 22 h 22"/>
              </a:gdLst>
              <a:ahLst/>
              <a:cxnLst>
                <a:cxn ang="T8">
                  <a:pos x="T0" y="T1"/>
                </a:cxn>
                <a:cxn ang="T9">
                  <a:pos x="T2" y="T3"/>
                </a:cxn>
                <a:cxn ang="T10">
                  <a:pos x="T4" y="T5"/>
                </a:cxn>
                <a:cxn ang="T11">
                  <a:pos x="T6" y="T7"/>
                </a:cxn>
              </a:cxnLst>
              <a:rect l="T12" t="T13" r="T14" b="T15"/>
              <a:pathLst>
                <a:path w="66" h="22">
                  <a:moveTo>
                    <a:pt x="0" y="0"/>
                  </a:moveTo>
                  <a:lnTo>
                    <a:pt x="32" y="22"/>
                  </a:lnTo>
                  <a:lnTo>
                    <a:pt x="66" y="6"/>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34" name="Freeform 450">
              <a:extLst>
                <a:ext uri="{FF2B5EF4-FFF2-40B4-BE49-F238E27FC236}">
                  <a16:creationId xmlns:a16="http://schemas.microsoft.com/office/drawing/2014/main" id="{4CDB40F6-CA27-4DA9-A818-91A2303D19F0}"/>
                </a:ext>
              </a:extLst>
            </p:cNvPr>
            <p:cNvSpPr>
              <a:spLocks/>
            </p:cNvSpPr>
            <p:nvPr/>
          </p:nvSpPr>
          <p:spPr bwMode="auto">
            <a:xfrm>
              <a:off x="1885726" y="3275495"/>
              <a:ext cx="28640" cy="85924"/>
            </a:xfrm>
            <a:custGeom>
              <a:avLst/>
              <a:gdLst>
                <a:gd name="T0" fmla="*/ 0 w 61"/>
                <a:gd name="T1" fmla="*/ 2 h 188"/>
                <a:gd name="T2" fmla="*/ 1 w 61"/>
                <a:gd name="T3" fmla="*/ 5 h 188"/>
                <a:gd name="T4" fmla="*/ 1 w 61"/>
                <a:gd name="T5" fmla="*/ 4 h 188"/>
                <a:gd name="T6" fmla="*/ 1 w 61"/>
                <a:gd name="T7" fmla="*/ 2 h 188"/>
                <a:gd name="T8" fmla="*/ 1 w 61"/>
                <a:gd name="T9" fmla="*/ 2 h 188"/>
                <a:gd name="T10" fmla="*/ 1 w 61"/>
                <a:gd name="T11" fmla="*/ 1 h 188"/>
                <a:gd name="T12" fmla="*/ 1 w 61"/>
                <a:gd name="T13" fmla="*/ 1 h 188"/>
                <a:gd name="T14" fmla="*/ 1 w 61"/>
                <a:gd name="T15" fmla="*/ 0 h 188"/>
                <a:gd name="T16" fmla="*/ 1 w 61"/>
                <a:gd name="T17" fmla="*/ 0 h 188"/>
                <a:gd name="T18" fmla="*/ 0 w 61"/>
                <a:gd name="T19" fmla="*/ 2 h 1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1"/>
                <a:gd name="T31" fmla="*/ 0 h 188"/>
                <a:gd name="T32" fmla="*/ 61 w 61"/>
                <a:gd name="T33" fmla="*/ 188 h 1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1" h="188">
                  <a:moveTo>
                    <a:pt x="0" y="95"/>
                  </a:moveTo>
                  <a:lnTo>
                    <a:pt x="31" y="188"/>
                  </a:lnTo>
                  <a:lnTo>
                    <a:pt x="37" y="185"/>
                  </a:lnTo>
                  <a:lnTo>
                    <a:pt x="55" y="85"/>
                  </a:lnTo>
                  <a:lnTo>
                    <a:pt x="30" y="92"/>
                  </a:lnTo>
                  <a:lnTo>
                    <a:pt x="37" y="47"/>
                  </a:lnTo>
                  <a:lnTo>
                    <a:pt x="56" y="26"/>
                  </a:lnTo>
                  <a:lnTo>
                    <a:pt x="61" y="0"/>
                  </a:lnTo>
                  <a:lnTo>
                    <a:pt x="38" y="3"/>
                  </a:lnTo>
                  <a:lnTo>
                    <a:pt x="0" y="9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35" name="Freeform 451">
              <a:extLst>
                <a:ext uri="{FF2B5EF4-FFF2-40B4-BE49-F238E27FC236}">
                  <a16:creationId xmlns:a16="http://schemas.microsoft.com/office/drawing/2014/main" id="{2268D4CE-FA32-46A7-B028-42FCE65B73D1}"/>
                </a:ext>
              </a:extLst>
            </p:cNvPr>
            <p:cNvSpPr>
              <a:spLocks/>
            </p:cNvSpPr>
            <p:nvPr/>
          </p:nvSpPr>
          <p:spPr bwMode="auto">
            <a:xfrm>
              <a:off x="1105699" y="3749666"/>
              <a:ext cx="109507" cy="125703"/>
            </a:xfrm>
            <a:custGeom>
              <a:avLst/>
              <a:gdLst>
                <a:gd name="T0" fmla="*/ 0 w 229"/>
                <a:gd name="T1" fmla="*/ 4 h 278"/>
                <a:gd name="T2" fmla="*/ 0 w 229"/>
                <a:gd name="T3" fmla="*/ 3 h 278"/>
                <a:gd name="T4" fmla="*/ 0 w 229"/>
                <a:gd name="T5" fmla="*/ 2 h 278"/>
                <a:gd name="T6" fmla="*/ 1 w 229"/>
                <a:gd name="T7" fmla="*/ 3 h 278"/>
                <a:gd name="T8" fmla="*/ 1 w 229"/>
                <a:gd name="T9" fmla="*/ 1 h 278"/>
                <a:gd name="T10" fmla="*/ 2 w 229"/>
                <a:gd name="T11" fmla="*/ 0 h 278"/>
                <a:gd name="T12" fmla="*/ 3 w 229"/>
                <a:gd name="T13" fmla="*/ 0 h 278"/>
                <a:gd name="T14" fmla="*/ 3 w 229"/>
                <a:gd name="T15" fmla="*/ 1 h 278"/>
                <a:gd name="T16" fmla="*/ 5 w 229"/>
                <a:gd name="T17" fmla="*/ 1 h 278"/>
                <a:gd name="T18" fmla="*/ 5 w 229"/>
                <a:gd name="T19" fmla="*/ 6 h 278"/>
                <a:gd name="T20" fmla="*/ 1 w 229"/>
                <a:gd name="T21" fmla="*/ 6 h 278"/>
                <a:gd name="T22" fmla="*/ 1 w 229"/>
                <a:gd name="T23" fmla="*/ 5 h 278"/>
                <a:gd name="T24" fmla="*/ 0 w 229"/>
                <a:gd name="T25" fmla="*/ 4 h 2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9"/>
                <a:gd name="T40" fmla="*/ 0 h 278"/>
                <a:gd name="T41" fmla="*/ 229 w 229"/>
                <a:gd name="T42" fmla="*/ 278 h 27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9" h="278">
                  <a:moveTo>
                    <a:pt x="0" y="184"/>
                  </a:moveTo>
                  <a:lnTo>
                    <a:pt x="4" y="142"/>
                  </a:lnTo>
                  <a:lnTo>
                    <a:pt x="10" y="97"/>
                  </a:lnTo>
                  <a:lnTo>
                    <a:pt x="33" y="104"/>
                  </a:lnTo>
                  <a:lnTo>
                    <a:pt x="21" y="24"/>
                  </a:lnTo>
                  <a:lnTo>
                    <a:pt x="89" y="0"/>
                  </a:lnTo>
                  <a:lnTo>
                    <a:pt x="127" y="16"/>
                  </a:lnTo>
                  <a:lnTo>
                    <a:pt x="150" y="42"/>
                  </a:lnTo>
                  <a:lnTo>
                    <a:pt x="229" y="51"/>
                  </a:lnTo>
                  <a:lnTo>
                    <a:pt x="209" y="249"/>
                  </a:lnTo>
                  <a:lnTo>
                    <a:pt x="35" y="278"/>
                  </a:lnTo>
                  <a:lnTo>
                    <a:pt x="38" y="216"/>
                  </a:lnTo>
                  <a:lnTo>
                    <a:pt x="0" y="18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36" name="Freeform 452">
              <a:extLst>
                <a:ext uri="{FF2B5EF4-FFF2-40B4-BE49-F238E27FC236}">
                  <a16:creationId xmlns:a16="http://schemas.microsoft.com/office/drawing/2014/main" id="{42CDD671-3F15-4BC9-ABA1-D936394AAC5E}"/>
                </a:ext>
              </a:extLst>
            </p:cNvPr>
            <p:cNvSpPr>
              <a:spLocks/>
            </p:cNvSpPr>
            <p:nvPr/>
          </p:nvSpPr>
          <p:spPr bwMode="auto">
            <a:xfrm>
              <a:off x="1899204" y="3272312"/>
              <a:ext cx="79182" cy="93880"/>
            </a:xfrm>
            <a:custGeom>
              <a:avLst/>
              <a:gdLst>
                <a:gd name="T0" fmla="*/ 0 w 166"/>
                <a:gd name="T1" fmla="*/ 2 h 207"/>
                <a:gd name="T2" fmla="*/ 0 w 166"/>
                <a:gd name="T3" fmla="*/ 1 h 207"/>
                <a:gd name="T4" fmla="*/ 1 w 166"/>
                <a:gd name="T5" fmla="*/ 1 h 207"/>
                <a:gd name="T6" fmla="*/ 1 w 166"/>
                <a:gd name="T7" fmla="*/ 1 h 207"/>
                <a:gd name="T8" fmla="*/ 3 w 166"/>
                <a:gd name="T9" fmla="*/ 0 h 207"/>
                <a:gd name="T10" fmla="*/ 4 w 166"/>
                <a:gd name="T11" fmla="*/ 1 h 207"/>
                <a:gd name="T12" fmla="*/ 2 w 166"/>
                <a:gd name="T13" fmla="*/ 2 h 207"/>
                <a:gd name="T14" fmla="*/ 3 w 166"/>
                <a:gd name="T15" fmla="*/ 3 h 207"/>
                <a:gd name="T16" fmla="*/ 2 w 166"/>
                <a:gd name="T17" fmla="*/ 4 h 207"/>
                <a:gd name="T18" fmla="*/ 1 w 166"/>
                <a:gd name="T19" fmla="*/ 5 h 207"/>
                <a:gd name="T20" fmla="*/ 0 w 166"/>
                <a:gd name="T21" fmla="*/ 5 h 207"/>
                <a:gd name="T22" fmla="*/ 1 w 166"/>
                <a:gd name="T23" fmla="*/ 2 h 207"/>
                <a:gd name="T24" fmla="*/ 0 w 166"/>
                <a:gd name="T25" fmla="*/ 2 h 2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6"/>
                <a:gd name="T40" fmla="*/ 0 h 207"/>
                <a:gd name="T41" fmla="*/ 166 w 166"/>
                <a:gd name="T42" fmla="*/ 207 h 2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6" h="207">
                  <a:moveTo>
                    <a:pt x="0" y="100"/>
                  </a:moveTo>
                  <a:lnTo>
                    <a:pt x="7" y="55"/>
                  </a:lnTo>
                  <a:lnTo>
                    <a:pt x="26" y="34"/>
                  </a:lnTo>
                  <a:lnTo>
                    <a:pt x="64" y="53"/>
                  </a:lnTo>
                  <a:lnTo>
                    <a:pt x="148" y="0"/>
                  </a:lnTo>
                  <a:lnTo>
                    <a:pt x="166" y="58"/>
                  </a:lnTo>
                  <a:lnTo>
                    <a:pt x="80" y="90"/>
                  </a:lnTo>
                  <a:lnTo>
                    <a:pt x="125" y="136"/>
                  </a:lnTo>
                  <a:lnTo>
                    <a:pt x="102" y="165"/>
                  </a:lnTo>
                  <a:lnTo>
                    <a:pt x="49" y="207"/>
                  </a:lnTo>
                  <a:lnTo>
                    <a:pt x="7" y="193"/>
                  </a:lnTo>
                  <a:lnTo>
                    <a:pt x="25" y="93"/>
                  </a:lnTo>
                  <a:lnTo>
                    <a:pt x="0" y="10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37" name="Freeform 453">
              <a:extLst>
                <a:ext uri="{FF2B5EF4-FFF2-40B4-BE49-F238E27FC236}">
                  <a16:creationId xmlns:a16="http://schemas.microsoft.com/office/drawing/2014/main" id="{A3E2DECA-4C30-470D-BADF-8B3AB3A7CCBF}"/>
                </a:ext>
              </a:extLst>
            </p:cNvPr>
            <p:cNvSpPr>
              <a:spLocks/>
            </p:cNvSpPr>
            <p:nvPr/>
          </p:nvSpPr>
          <p:spPr bwMode="auto">
            <a:xfrm>
              <a:off x="1885726" y="3872186"/>
              <a:ext cx="144886" cy="184577"/>
            </a:xfrm>
            <a:custGeom>
              <a:avLst/>
              <a:gdLst>
                <a:gd name="T0" fmla="*/ 0 w 303"/>
                <a:gd name="T1" fmla="*/ 1 h 407"/>
                <a:gd name="T2" fmla="*/ 1 w 303"/>
                <a:gd name="T3" fmla="*/ 3 h 407"/>
                <a:gd name="T4" fmla="*/ 0 w 303"/>
                <a:gd name="T5" fmla="*/ 4 h 407"/>
                <a:gd name="T6" fmla="*/ 1 w 303"/>
                <a:gd name="T7" fmla="*/ 5 h 407"/>
                <a:gd name="T8" fmla="*/ 0 w 303"/>
                <a:gd name="T9" fmla="*/ 6 h 407"/>
                <a:gd name="T10" fmla="*/ 5 w 303"/>
                <a:gd name="T11" fmla="*/ 9 h 407"/>
                <a:gd name="T12" fmla="*/ 7 w 303"/>
                <a:gd name="T13" fmla="*/ 7 h 407"/>
                <a:gd name="T14" fmla="*/ 6 w 303"/>
                <a:gd name="T15" fmla="*/ 5 h 407"/>
                <a:gd name="T16" fmla="*/ 6 w 303"/>
                <a:gd name="T17" fmla="*/ 2 h 407"/>
                <a:gd name="T18" fmla="*/ 7 w 303"/>
                <a:gd name="T19" fmla="*/ 1 h 407"/>
                <a:gd name="T20" fmla="*/ 4 w 303"/>
                <a:gd name="T21" fmla="*/ 1 h 407"/>
                <a:gd name="T22" fmla="*/ 2 w 303"/>
                <a:gd name="T23" fmla="*/ 0 h 407"/>
                <a:gd name="T24" fmla="*/ 0 w 303"/>
                <a:gd name="T25" fmla="*/ 1 h 4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3"/>
                <a:gd name="T40" fmla="*/ 0 h 407"/>
                <a:gd name="T41" fmla="*/ 303 w 303"/>
                <a:gd name="T42" fmla="*/ 407 h 4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3" h="407">
                  <a:moveTo>
                    <a:pt x="0" y="25"/>
                  </a:moveTo>
                  <a:lnTo>
                    <a:pt x="39" y="112"/>
                  </a:lnTo>
                  <a:lnTo>
                    <a:pt x="0" y="190"/>
                  </a:lnTo>
                  <a:lnTo>
                    <a:pt x="31" y="213"/>
                  </a:lnTo>
                  <a:lnTo>
                    <a:pt x="14" y="242"/>
                  </a:lnTo>
                  <a:lnTo>
                    <a:pt x="206" y="407"/>
                  </a:lnTo>
                  <a:lnTo>
                    <a:pt x="291" y="276"/>
                  </a:lnTo>
                  <a:lnTo>
                    <a:pt x="271" y="239"/>
                  </a:lnTo>
                  <a:lnTo>
                    <a:pt x="271" y="77"/>
                  </a:lnTo>
                  <a:lnTo>
                    <a:pt x="303" y="28"/>
                  </a:lnTo>
                  <a:lnTo>
                    <a:pt x="192" y="48"/>
                  </a:lnTo>
                  <a:lnTo>
                    <a:pt x="72" y="0"/>
                  </a:lnTo>
                  <a:lnTo>
                    <a:pt x="0" y="2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38" name="Freeform 454">
              <a:extLst>
                <a:ext uri="{FF2B5EF4-FFF2-40B4-BE49-F238E27FC236}">
                  <a16:creationId xmlns:a16="http://schemas.microsoft.com/office/drawing/2014/main" id="{EEA0AE1D-9164-4F14-830F-A21504E52D4F}"/>
                </a:ext>
              </a:extLst>
            </p:cNvPr>
            <p:cNvSpPr>
              <a:spLocks/>
            </p:cNvSpPr>
            <p:nvPr/>
          </p:nvSpPr>
          <p:spPr bwMode="auto">
            <a:xfrm>
              <a:off x="2114848" y="3347098"/>
              <a:ext cx="33694" cy="30232"/>
            </a:xfrm>
            <a:custGeom>
              <a:avLst/>
              <a:gdLst>
                <a:gd name="T0" fmla="*/ 0 w 70"/>
                <a:gd name="T1" fmla="*/ 1 h 67"/>
                <a:gd name="T2" fmla="*/ 1 w 70"/>
                <a:gd name="T3" fmla="*/ 0 h 67"/>
                <a:gd name="T4" fmla="*/ 2 w 70"/>
                <a:gd name="T5" fmla="*/ 1 h 67"/>
                <a:gd name="T6" fmla="*/ 0 w 70"/>
                <a:gd name="T7" fmla="*/ 1 h 67"/>
                <a:gd name="T8" fmla="*/ 0 60000 65536"/>
                <a:gd name="T9" fmla="*/ 0 60000 65536"/>
                <a:gd name="T10" fmla="*/ 0 60000 65536"/>
                <a:gd name="T11" fmla="*/ 0 60000 65536"/>
                <a:gd name="T12" fmla="*/ 0 w 70"/>
                <a:gd name="T13" fmla="*/ 0 h 67"/>
                <a:gd name="T14" fmla="*/ 70 w 70"/>
                <a:gd name="T15" fmla="*/ 67 h 67"/>
              </a:gdLst>
              <a:ahLst/>
              <a:cxnLst>
                <a:cxn ang="T8">
                  <a:pos x="T0" y="T1"/>
                </a:cxn>
                <a:cxn ang="T9">
                  <a:pos x="T2" y="T3"/>
                </a:cxn>
                <a:cxn ang="T10">
                  <a:pos x="T4" y="T5"/>
                </a:cxn>
                <a:cxn ang="T11">
                  <a:pos x="T6" y="T7"/>
                </a:cxn>
              </a:cxnLst>
              <a:rect l="T12" t="T13" r="T14" b="T15"/>
              <a:pathLst>
                <a:path w="70" h="67">
                  <a:moveTo>
                    <a:pt x="0" y="42"/>
                  </a:moveTo>
                  <a:lnTo>
                    <a:pt x="59" y="0"/>
                  </a:lnTo>
                  <a:lnTo>
                    <a:pt x="70" y="67"/>
                  </a:lnTo>
                  <a:lnTo>
                    <a:pt x="0" y="4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39" name="Freeform 455">
              <a:extLst>
                <a:ext uri="{FF2B5EF4-FFF2-40B4-BE49-F238E27FC236}">
                  <a16:creationId xmlns:a16="http://schemas.microsoft.com/office/drawing/2014/main" id="{20A01575-46A8-4828-8D77-9D4838200D16}"/>
                </a:ext>
              </a:extLst>
            </p:cNvPr>
            <p:cNvSpPr>
              <a:spLocks/>
            </p:cNvSpPr>
            <p:nvPr/>
          </p:nvSpPr>
          <p:spPr bwMode="auto">
            <a:xfrm>
              <a:off x="1904258" y="3242080"/>
              <a:ext cx="28640" cy="35006"/>
            </a:xfrm>
            <a:custGeom>
              <a:avLst/>
              <a:gdLst>
                <a:gd name="T0" fmla="*/ 0 w 61"/>
                <a:gd name="T1" fmla="*/ 2 h 76"/>
                <a:gd name="T2" fmla="*/ 1 w 61"/>
                <a:gd name="T3" fmla="*/ 2 h 76"/>
                <a:gd name="T4" fmla="*/ 1 w 61"/>
                <a:gd name="T5" fmla="*/ 1 h 76"/>
                <a:gd name="T6" fmla="*/ 1 w 61"/>
                <a:gd name="T7" fmla="*/ 0 h 76"/>
                <a:gd name="T8" fmla="*/ 0 w 61"/>
                <a:gd name="T9" fmla="*/ 2 h 76"/>
                <a:gd name="T10" fmla="*/ 0 60000 65536"/>
                <a:gd name="T11" fmla="*/ 0 60000 65536"/>
                <a:gd name="T12" fmla="*/ 0 60000 65536"/>
                <a:gd name="T13" fmla="*/ 0 60000 65536"/>
                <a:gd name="T14" fmla="*/ 0 60000 65536"/>
                <a:gd name="T15" fmla="*/ 0 w 61"/>
                <a:gd name="T16" fmla="*/ 0 h 76"/>
                <a:gd name="T17" fmla="*/ 61 w 61"/>
                <a:gd name="T18" fmla="*/ 76 h 76"/>
              </a:gdLst>
              <a:ahLst/>
              <a:cxnLst>
                <a:cxn ang="T10">
                  <a:pos x="T0" y="T1"/>
                </a:cxn>
                <a:cxn ang="T11">
                  <a:pos x="T2" y="T3"/>
                </a:cxn>
                <a:cxn ang="T12">
                  <a:pos x="T4" y="T5"/>
                </a:cxn>
                <a:cxn ang="T13">
                  <a:pos x="T6" y="T7"/>
                </a:cxn>
                <a:cxn ang="T14">
                  <a:pos x="T8" y="T9"/>
                </a:cxn>
              </a:cxnLst>
              <a:rect l="T15" t="T16" r="T17" b="T18"/>
              <a:pathLst>
                <a:path w="61" h="76">
                  <a:moveTo>
                    <a:pt x="0" y="76"/>
                  </a:moveTo>
                  <a:lnTo>
                    <a:pt x="23" y="73"/>
                  </a:lnTo>
                  <a:lnTo>
                    <a:pt x="61" y="21"/>
                  </a:lnTo>
                  <a:lnTo>
                    <a:pt x="40" y="0"/>
                  </a:lnTo>
                  <a:lnTo>
                    <a:pt x="0" y="7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40" name="Freeform 456">
              <a:extLst>
                <a:ext uri="{FF2B5EF4-FFF2-40B4-BE49-F238E27FC236}">
                  <a16:creationId xmlns:a16="http://schemas.microsoft.com/office/drawing/2014/main" id="{12E877CD-7A69-4793-BF91-E497FBE9BA6E}"/>
                </a:ext>
              </a:extLst>
            </p:cNvPr>
            <p:cNvSpPr>
              <a:spLocks/>
            </p:cNvSpPr>
            <p:nvPr/>
          </p:nvSpPr>
          <p:spPr bwMode="auto">
            <a:xfrm>
              <a:off x="1051788" y="3795810"/>
              <a:ext cx="72443" cy="79559"/>
            </a:xfrm>
            <a:custGeom>
              <a:avLst/>
              <a:gdLst>
                <a:gd name="T0" fmla="*/ 0 w 148"/>
                <a:gd name="T1" fmla="*/ 1 h 177"/>
                <a:gd name="T2" fmla="*/ 1 w 148"/>
                <a:gd name="T3" fmla="*/ 0 h 177"/>
                <a:gd name="T4" fmla="*/ 2 w 148"/>
                <a:gd name="T5" fmla="*/ 0 h 177"/>
                <a:gd name="T6" fmla="*/ 2 w 148"/>
                <a:gd name="T7" fmla="*/ 1 h 177"/>
                <a:gd name="T8" fmla="*/ 3 w 148"/>
                <a:gd name="T9" fmla="*/ 1 h 177"/>
                <a:gd name="T10" fmla="*/ 3 w 148"/>
                <a:gd name="T11" fmla="*/ 2 h 177"/>
                <a:gd name="T12" fmla="*/ 3 w 148"/>
                <a:gd name="T13" fmla="*/ 3 h 177"/>
                <a:gd name="T14" fmla="*/ 3 w 148"/>
                <a:gd name="T15" fmla="*/ 4 h 177"/>
                <a:gd name="T16" fmla="*/ 0 w 148"/>
                <a:gd name="T17" fmla="*/ 1 h 1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8"/>
                <a:gd name="T28" fmla="*/ 0 h 177"/>
                <a:gd name="T29" fmla="*/ 148 w 148"/>
                <a:gd name="T30" fmla="*/ 177 h 17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8" h="177">
                  <a:moveTo>
                    <a:pt x="0" y="67"/>
                  </a:moveTo>
                  <a:lnTo>
                    <a:pt x="49" y="0"/>
                  </a:lnTo>
                  <a:lnTo>
                    <a:pt x="70" y="3"/>
                  </a:lnTo>
                  <a:lnTo>
                    <a:pt x="73" y="48"/>
                  </a:lnTo>
                  <a:lnTo>
                    <a:pt x="114" y="41"/>
                  </a:lnTo>
                  <a:lnTo>
                    <a:pt x="110" y="83"/>
                  </a:lnTo>
                  <a:lnTo>
                    <a:pt x="148" y="115"/>
                  </a:lnTo>
                  <a:lnTo>
                    <a:pt x="145" y="177"/>
                  </a:lnTo>
                  <a:lnTo>
                    <a:pt x="0" y="6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41" name="Freeform 457">
              <a:extLst>
                <a:ext uri="{FF2B5EF4-FFF2-40B4-BE49-F238E27FC236}">
                  <a16:creationId xmlns:a16="http://schemas.microsoft.com/office/drawing/2014/main" id="{46DC6CB6-09DB-4BE7-A1A7-FCCA7760A5CE}"/>
                </a:ext>
              </a:extLst>
            </p:cNvPr>
            <p:cNvSpPr>
              <a:spLocks/>
            </p:cNvSpPr>
            <p:nvPr/>
          </p:nvSpPr>
          <p:spPr bwMode="auto">
            <a:xfrm>
              <a:off x="1432535" y="3277086"/>
              <a:ext cx="286403" cy="294368"/>
            </a:xfrm>
            <a:custGeom>
              <a:avLst/>
              <a:gdLst>
                <a:gd name="T0" fmla="*/ 0 w 597"/>
                <a:gd name="T1" fmla="*/ 8 h 646"/>
                <a:gd name="T2" fmla="*/ 0 w 597"/>
                <a:gd name="T3" fmla="*/ 3 h 646"/>
                <a:gd name="T4" fmla="*/ 2 w 597"/>
                <a:gd name="T5" fmla="*/ 0 h 646"/>
                <a:gd name="T6" fmla="*/ 5 w 597"/>
                <a:gd name="T7" fmla="*/ 1 h 646"/>
                <a:gd name="T8" fmla="*/ 6 w 597"/>
                <a:gd name="T9" fmla="*/ 2 h 646"/>
                <a:gd name="T10" fmla="*/ 8 w 597"/>
                <a:gd name="T11" fmla="*/ 3 h 646"/>
                <a:gd name="T12" fmla="*/ 9 w 597"/>
                <a:gd name="T13" fmla="*/ 3 h 646"/>
                <a:gd name="T14" fmla="*/ 9 w 597"/>
                <a:gd name="T15" fmla="*/ 1 h 646"/>
                <a:gd name="T16" fmla="*/ 10 w 597"/>
                <a:gd name="T17" fmla="*/ 0 h 646"/>
                <a:gd name="T18" fmla="*/ 14 w 597"/>
                <a:gd name="T19" fmla="*/ 2 h 646"/>
                <a:gd name="T20" fmla="*/ 13 w 597"/>
                <a:gd name="T21" fmla="*/ 3 h 646"/>
                <a:gd name="T22" fmla="*/ 14 w 597"/>
                <a:gd name="T23" fmla="*/ 12 h 646"/>
                <a:gd name="T24" fmla="*/ 14 w 597"/>
                <a:gd name="T25" fmla="*/ 15 h 646"/>
                <a:gd name="T26" fmla="*/ 13 w 597"/>
                <a:gd name="T27" fmla="*/ 15 h 646"/>
                <a:gd name="T28" fmla="*/ 13 w 597"/>
                <a:gd name="T29" fmla="*/ 15 h 646"/>
                <a:gd name="T30" fmla="*/ 6 w 597"/>
                <a:gd name="T31" fmla="*/ 11 h 646"/>
                <a:gd name="T32" fmla="*/ 5 w 597"/>
                <a:gd name="T33" fmla="*/ 11 h 646"/>
                <a:gd name="T34" fmla="*/ 2 w 597"/>
                <a:gd name="T35" fmla="*/ 11 h 646"/>
                <a:gd name="T36" fmla="*/ 0 w 597"/>
                <a:gd name="T37" fmla="*/ 8 h 6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97"/>
                <a:gd name="T58" fmla="*/ 0 h 646"/>
                <a:gd name="T59" fmla="*/ 597 w 597"/>
                <a:gd name="T60" fmla="*/ 646 h 6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97" h="646">
                  <a:moveTo>
                    <a:pt x="0" y="336"/>
                  </a:moveTo>
                  <a:lnTo>
                    <a:pt x="1" y="139"/>
                  </a:lnTo>
                  <a:lnTo>
                    <a:pt x="74" y="0"/>
                  </a:lnTo>
                  <a:lnTo>
                    <a:pt x="219" y="42"/>
                  </a:lnTo>
                  <a:lnTo>
                    <a:pt x="246" y="89"/>
                  </a:lnTo>
                  <a:lnTo>
                    <a:pt x="363" y="139"/>
                  </a:lnTo>
                  <a:lnTo>
                    <a:pt x="398" y="123"/>
                  </a:lnTo>
                  <a:lnTo>
                    <a:pt x="402" y="52"/>
                  </a:lnTo>
                  <a:lnTo>
                    <a:pt x="440" y="19"/>
                  </a:lnTo>
                  <a:lnTo>
                    <a:pt x="597" y="75"/>
                  </a:lnTo>
                  <a:lnTo>
                    <a:pt x="580" y="150"/>
                  </a:lnTo>
                  <a:lnTo>
                    <a:pt x="597" y="529"/>
                  </a:lnTo>
                  <a:lnTo>
                    <a:pt x="597" y="618"/>
                  </a:lnTo>
                  <a:lnTo>
                    <a:pt x="564" y="619"/>
                  </a:lnTo>
                  <a:lnTo>
                    <a:pt x="564" y="646"/>
                  </a:lnTo>
                  <a:lnTo>
                    <a:pt x="258" y="462"/>
                  </a:lnTo>
                  <a:lnTo>
                    <a:pt x="219" y="483"/>
                  </a:lnTo>
                  <a:lnTo>
                    <a:pt x="89" y="460"/>
                  </a:lnTo>
                  <a:lnTo>
                    <a:pt x="0" y="33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42" name="Freeform 458">
              <a:extLst>
                <a:ext uri="{FF2B5EF4-FFF2-40B4-BE49-F238E27FC236}">
                  <a16:creationId xmlns:a16="http://schemas.microsoft.com/office/drawing/2014/main" id="{DC0B34D0-5759-4AAA-8227-57A446C93B45}"/>
                </a:ext>
              </a:extLst>
            </p:cNvPr>
            <p:cNvSpPr>
              <a:spLocks/>
            </p:cNvSpPr>
            <p:nvPr/>
          </p:nvSpPr>
          <p:spPr bwMode="auto">
            <a:xfrm>
              <a:off x="2050829" y="4207925"/>
              <a:ext cx="129724" cy="278456"/>
            </a:xfrm>
            <a:custGeom>
              <a:avLst/>
              <a:gdLst>
                <a:gd name="T0" fmla="*/ 0 w 270"/>
                <a:gd name="T1" fmla="*/ 10 h 616"/>
                <a:gd name="T2" fmla="*/ 1 w 270"/>
                <a:gd name="T3" fmla="*/ 13 h 616"/>
                <a:gd name="T4" fmla="*/ 2 w 270"/>
                <a:gd name="T5" fmla="*/ 14 h 616"/>
                <a:gd name="T6" fmla="*/ 4 w 270"/>
                <a:gd name="T7" fmla="*/ 13 h 616"/>
                <a:gd name="T8" fmla="*/ 6 w 270"/>
                <a:gd name="T9" fmla="*/ 3 h 616"/>
                <a:gd name="T10" fmla="*/ 6 w 270"/>
                <a:gd name="T11" fmla="*/ 4 h 616"/>
                <a:gd name="T12" fmla="*/ 5 w 270"/>
                <a:gd name="T13" fmla="*/ 0 h 616"/>
                <a:gd name="T14" fmla="*/ 4 w 270"/>
                <a:gd name="T15" fmla="*/ 1 h 616"/>
                <a:gd name="T16" fmla="*/ 4 w 270"/>
                <a:gd name="T17" fmla="*/ 3 h 616"/>
                <a:gd name="T18" fmla="*/ 3 w 270"/>
                <a:gd name="T19" fmla="*/ 4 h 616"/>
                <a:gd name="T20" fmla="*/ 1 w 270"/>
                <a:gd name="T21" fmla="*/ 4 h 616"/>
                <a:gd name="T22" fmla="*/ 1 w 270"/>
                <a:gd name="T23" fmla="*/ 5 h 616"/>
                <a:gd name="T24" fmla="*/ 1 w 270"/>
                <a:gd name="T25" fmla="*/ 8 h 616"/>
                <a:gd name="T26" fmla="*/ 0 w 270"/>
                <a:gd name="T27" fmla="*/ 10 h 6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0"/>
                <a:gd name="T43" fmla="*/ 0 h 616"/>
                <a:gd name="T44" fmla="*/ 270 w 270"/>
                <a:gd name="T45" fmla="*/ 616 h 6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0" h="616">
                  <a:moveTo>
                    <a:pt x="0" y="441"/>
                  </a:moveTo>
                  <a:lnTo>
                    <a:pt x="26" y="567"/>
                  </a:lnTo>
                  <a:lnTo>
                    <a:pt x="76" y="616"/>
                  </a:lnTo>
                  <a:lnTo>
                    <a:pt x="161" y="567"/>
                  </a:lnTo>
                  <a:lnTo>
                    <a:pt x="254" y="144"/>
                  </a:lnTo>
                  <a:lnTo>
                    <a:pt x="270" y="161"/>
                  </a:lnTo>
                  <a:lnTo>
                    <a:pt x="232" y="0"/>
                  </a:lnTo>
                  <a:lnTo>
                    <a:pt x="182" y="68"/>
                  </a:lnTo>
                  <a:lnTo>
                    <a:pt x="182" y="115"/>
                  </a:lnTo>
                  <a:lnTo>
                    <a:pt x="122" y="165"/>
                  </a:lnTo>
                  <a:lnTo>
                    <a:pt x="47" y="186"/>
                  </a:lnTo>
                  <a:lnTo>
                    <a:pt x="29" y="240"/>
                  </a:lnTo>
                  <a:lnTo>
                    <a:pt x="47" y="348"/>
                  </a:lnTo>
                  <a:lnTo>
                    <a:pt x="0" y="44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43" name="Freeform 459">
              <a:extLst>
                <a:ext uri="{FF2B5EF4-FFF2-40B4-BE49-F238E27FC236}">
                  <a16:creationId xmlns:a16="http://schemas.microsoft.com/office/drawing/2014/main" id="{197A7965-32F0-4451-A620-846181D828C5}"/>
                </a:ext>
              </a:extLst>
            </p:cNvPr>
            <p:cNvSpPr>
              <a:spLocks/>
            </p:cNvSpPr>
            <p:nvPr/>
          </p:nvSpPr>
          <p:spPr bwMode="auto">
            <a:xfrm>
              <a:off x="1862140" y="4152234"/>
              <a:ext cx="60650" cy="157527"/>
            </a:xfrm>
            <a:custGeom>
              <a:avLst/>
              <a:gdLst>
                <a:gd name="T0" fmla="*/ 0 w 124"/>
                <a:gd name="T1" fmla="*/ 4 h 346"/>
                <a:gd name="T2" fmla="*/ 0 w 124"/>
                <a:gd name="T3" fmla="*/ 5 h 346"/>
                <a:gd name="T4" fmla="*/ 2 w 124"/>
                <a:gd name="T5" fmla="*/ 5 h 346"/>
                <a:gd name="T6" fmla="*/ 1 w 124"/>
                <a:gd name="T7" fmla="*/ 7 h 346"/>
                <a:gd name="T8" fmla="*/ 2 w 124"/>
                <a:gd name="T9" fmla="*/ 8 h 346"/>
                <a:gd name="T10" fmla="*/ 3 w 124"/>
                <a:gd name="T11" fmla="*/ 6 h 346"/>
                <a:gd name="T12" fmla="*/ 2 w 124"/>
                <a:gd name="T13" fmla="*/ 4 h 346"/>
                <a:gd name="T14" fmla="*/ 2 w 124"/>
                <a:gd name="T15" fmla="*/ 5 h 346"/>
                <a:gd name="T16" fmla="*/ 2 w 124"/>
                <a:gd name="T17" fmla="*/ 5 h 346"/>
                <a:gd name="T18" fmla="*/ 1 w 124"/>
                <a:gd name="T19" fmla="*/ 3 h 346"/>
                <a:gd name="T20" fmla="*/ 1 w 124"/>
                <a:gd name="T21" fmla="*/ 0 h 346"/>
                <a:gd name="T22" fmla="*/ 0 w 124"/>
                <a:gd name="T23" fmla="*/ 0 h 346"/>
                <a:gd name="T24" fmla="*/ 1 w 124"/>
                <a:gd name="T25" fmla="*/ 1 h 346"/>
                <a:gd name="T26" fmla="*/ 0 w 124"/>
                <a:gd name="T27" fmla="*/ 4 h 34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4"/>
                <a:gd name="T43" fmla="*/ 0 h 346"/>
                <a:gd name="T44" fmla="*/ 124 w 124"/>
                <a:gd name="T45" fmla="*/ 346 h 34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4" h="346">
                  <a:moveTo>
                    <a:pt x="0" y="189"/>
                  </a:moveTo>
                  <a:lnTo>
                    <a:pt x="16" y="209"/>
                  </a:lnTo>
                  <a:lnTo>
                    <a:pt x="64" y="228"/>
                  </a:lnTo>
                  <a:lnTo>
                    <a:pt x="61" y="292"/>
                  </a:lnTo>
                  <a:lnTo>
                    <a:pt x="100" y="346"/>
                  </a:lnTo>
                  <a:lnTo>
                    <a:pt x="124" y="248"/>
                  </a:lnTo>
                  <a:lnTo>
                    <a:pt x="84" y="182"/>
                  </a:lnTo>
                  <a:lnTo>
                    <a:pt x="95" y="219"/>
                  </a:lnTo>
                  <a:lnTo>
                    <a:pt x="72" y="217"/>
                  </a:lnTo>
                  <a:lnTo>
                    <a:pt x="47" y="128"/>
                  </a:lnTo>
                  <a:lnTo>
                    <a:pt x="46" y="9"/>
                  </a:lnTo>
                  <a:lnTo>
                    <a:pt x="10" y="0"/>
                  </a:lnTo>
                  <a:lnTo>
                    <a:pt x="38" y="58"/>
                  </a:lnTo>
                  <a:lnTo>
                    <a:pt x="0" y="18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44" name="Freeform 460">
              <a:extLst>
                <a:ext uri="{FF2B5EF4-FFF2-40B4-BE49-F238E27FC236}">
                  <a16:creationId xmlns:a16="http://schemas.microsoft.com/office/drawing/2014/main" id="{F852808E-96E5-4166-9DD8-E5FB90F657E5}"/>
                </a:ext>
              </a:extLst>
            </p:cNvPr>
            <p:cNvSpPr>
              <a:spLocks/>
            </p:cNvSpPr>
            <p:nvPr/>
          </p:nvSpPr>
          <p:spPr bwMode="auto">
            <a:xfrm>
              <a:off x="1039995" y="3455298"/>
              <a:ext cx="298196" cy="303915"/>
            </a:xfrm>
            <a:custGeom>
              <a:avLst/>
              <a:gdLst>
                <a:gd name="T0" fmla="*/ 0 w 618"/>
                <a:gd name="T1" fmla="*/ 11 h 673"/>
                <a:gd name="T2" fmla="*/ 1 w 618"/>
                <a:gd name="T3" fmla="*/ 10 h 673"/>
                <a:gd name="T4" fmla="*/ 1 w 618"/>
                <a:gd name="T5" fmla="*/ 10 h 673"/>
                <a:gd name="T6" fmla="*/ 6 w 618"/>
                <a:gd name="T7" fmla="*/ 10 h 673"/>
                <a:gd name="T8" fmla="*/ 5 w 618"/>
                <a:gd name="T9" fmla="*/ 0 h 673"/>
                <a:gd name="T10" fmla="*/ 7 w 618"/>
                <a:gd name="T11" fmla="*/ 0 h 673"/>
                <a:gd name="T12" fmla="*/ 14 w 618"/>
                <a:gd name="T13" fmla="*/ 5 h 673"/>
                <a:gd name="T14" fmla="*/ 14 w 618"/>
                <a:gd name="T15" fmla="*/ 6 h 673"/>
                <a:gd name="T16" fmla="*/ 15 w 618"/>
                <a:gd name="T17" fmla="*/ 6 h 673"/>
                <a:gd name="T18" fmla="*/ 15 w 618"/>
                <a:gd name="T19" fmla="*/ 9 h 673"/>
                <a:gd name="T20" fmla="*/ 14 w 618"/>
                <a:gd name="T21" fmla="*/ 10 h 673"/>
                <a:gd name="T22" fmla="*/ 11 w 618"/>
                <a:gd name="T23" fmla="*/ 11 h 673"/>
                <a:gd name="T24" fmla="*/ 7 w 618"/>
                <a:gd name="T25" fmla="*/ 12 h 673"/>
                <a:gd name="T26" fmla="*/ 6 w 618"/>
                <a:gd name="T27" fmla="*/ 15 h 673"/>
                <a:gd name="T28" fmla="*/ 5 w 618"/>
                <a:gd name="T29" fmla="*/ 15 h 673"/>
                <a:gd name="T30" fmla="*/ 4 w 618"/>
                <a:gd name="T31" fmla="*/ 15 h 673"/>
                <a:gd name="T32" fmla="*/ 3 w 618"/>
                <a:gd name="T33" fmla="*/ 13 h 673"/>
                <a:gd name="T34" fmla="*/ 1 w 618"/>
                <a:gd name="T35" fmla="*/ 14 h 673"/>
                <a:gd name="T36" fmla="*/ 1 w 618"/>
                <a:gd name="T37" fmla="*/ 13 h 673"/>
                <a:gd name="T38" fmla="*/ 0 w 618"/>
                <a:gd name="T39" fmla="*/ 11 h 6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18"/>
                <a:gd name="T61" fmla="*/ 0 h 673"/>
                <a:gd name="T62" fmla="*/ 618 w 618"/>
                <a:gd name="T63" fmla="*/ 673 h 6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18" h="673">
                  <a:moveTo>
                    <a:pt x="0" y="468"/>
                  </a:moveTo>
                  <a:lnTo>
                    <a:pt x="26" y="418"/>
                  </a:lnTo>
                  <a:lnTo>
                    <a:pt x="56" y="450"/>
                  </a:lnTo>
                  <a:lnTo>
                    <a:pt x="248" y="435"/>
                  </a:lnTo>
                  <a:lnTo>
                    <a:pt x="208" y="0"/>
                  </a:lnTo>
                  <a:lnTo>
                    <a:pt x="279" y="0"/>
                  </a:lnTo>
                  <a:lnTo>
                    <a:pt x="583" y="236"/>
                  </a:lnTo>
                  <a:lnTo>
                    <a:pt x="585" y="275"/>
                  </a:lnTo>
                  <a:lnTo>
                    <a:pt x="617" y="271"/>
                  </a:lnTo>
                  <a:lnTo>
                    <a:pt x="618" y="409"/>
                  </a:lnTo>
                  <a:lnTo>
                    <a:pt x="591" y="439"/>
                  </a:lnTo>
                  <a:lnTo>
                    <a:pt x="467" y="458"/>
                  </a:lnTo>
                  <a:lnTo>
                    <a:pt x="310" y="537"/>
                  </a:lnTo>
                  <a:lnTo>
                    <a:pt x="261" y="665"/>
                  </a:lnTo>
                  <a:lnTo>
                    <a:pt x="223" y="649"/>
                  </a:lnTo>
                  <a:lnTo>
                    <a:pt x="155" y="673"/>
                  </a:lnTo>
                  <a:lnTo>
                    <a:pt x="117" y="566"/>
                  </a:lnTo>
                  <a:lnTo>
                    <a:pt x="53" y="592"/>
                  </a:lnTo>
                  <a:lnTo>
                    <a:pt x="26" y="569"/>
                  </a:lnTo>
                  <a:lnTo>
                    <a:pt x="0" y="46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45" name="Freeform 461">
              <a:extLst>
                <a:ext uri="{FF2B5EF4-FFF2-40B4-BE49-F238E27FC236}">
                  <a16:creationId xmlns:a16="http://schemas.microsoft.com/office/drawing/2014/main" id="{7BD1BEFD-AF2D-40BF-897F-A4FACC3ACA9B}"/>
                </a:ext>
              </a:extLst>
            </p:cNvPr>
            <p:cNvSpPr>
              <a:spLocks/>
            </p:cNvSpPr>
            <p:nvPr/>
          </p:nvSpPr>
          <p:spPr bwMode="auto">
            <a:xfrm>
              <a:off x="950704" y="3405971"/>
              <a:ext cx="224068" cy="260953"/>
            </a:xfrm>
            <a:custGeom>
              <a:avLst/>
              <a:gdLst>
                <a:gd name="T0" fmla="*/ 0 w 467"/>
                <a:gd name="T1" fmla="*/ 7 h 575"/>
                <a:gd name="T2" fmla="*/ 1 w 467"/>
                <a:gd name="T3" fmla="*/ 7 h 575"/>
                <a:gd name="T4" fmla="*/ 1 w 467"/>
                <a:gd name="T5" fmla="*/ 9 h 575"/>
                <a:gd name="T6" fmla="*/ 0 w 467"/>
                <a:gd name="T7" fmla="*/ 12 h 575"/>
                <a:gd name="T8" fmla="*/ 2 w 467"/>
                <a:gd name="T9" fmla="*/ 11 h 575"/>
                <a:gd name="T10" fmla="*/ 4 w 467"/>
                <a:gd name="T11" fmla="*/ 13 h 575"/>
                <a:gd name="T12" fmla="*/ 5 w 467"/>
                <a:gd name="T13" fmla="*/ 12 h 575"/>
                <a:gd name="T14" fmla="*/ 6 w 467"/>
                <a:gd name="T15" fmla="*/ 13 h 575"/>
                <a:gd name="T16" fmla="*/ 10 w 467"/>
                <a:gd name="T17" fmla="*/ 13 h 575"/>
                <a:gd name="T18" fmla="*/ 9 w 467"/>
                <a:gd name="T19" fmla="*/ 3 h 575"/>
                <a:gd name="T20" fmla="*/ 11 w 467"/>
                <a:gd name="T21" fmla="*/ 3 h 575"/>
                <a:gd name="T22" fmla="*/ 7 w 467"/>
                <a:gd name="T23" fmla="*/ 0 h 575"/>
                <a:gd name="T24" fmla="*/ 7 w 467"/>
                <a:gd name="T25" fmla="*/ 1 h 575"/>
                <a:gd name="T26" fmla="*/ 5 w 467"/>
                <a:gd name="T27" fmla="*/ 1 h 575"/>
                <a:gd name="T28" fmla="*/ 5 w 467"/>
                <a:gd name="T29" fmla="*/ 4 h 575"/>
                <a:gd name="T30" fmla="*/ 3 w 467"/>
                <a:gd name="T31" fmla="*/ 5 h 575"/>
                <a:gd name="T32" fmla="*/ 4 w 467"/>
                <a:gd name="T33" fmla="*/ 6 h 575"/>
                <a:gd name="T34" fmla="*/ 0 w 467"/>
                <a:gd name="T35" fmla="*/ 7 h 5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7"/>
                <a:gd name="T55" fmla="*/ 0 h 575"/>
                <a:gd name="T56" fmla="*/ 467 w 467"/>
                <a:gd name="T57" fmla="*/ 575 h 5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7" h="575">
                  <a:moveTo>
                    <a:pt x="0" y="288"/>
                  </a:moveTo>
                  <a:lnTo>
                    <a:pt x="30" y="320"/>
                  </a:lnTo>
                  <a:lnTo>
                    <a:pt x="36" y="408"/>
                  </a:lnTo>
                  <a:lnTo>
                    <a:pt x="13" y="515"/>
                  </a:lnTo>
                  <a:lnTo>
                    <a:pt x="101" y="492"/>
                  </a:lnTo>
                  <a:lnTo>
                    <a:pt x="188" y="575"/>
                  </a:lnTo>
                  <a:lnTo>
                    <a:pt x="214" y="525"/>
                  </a:lnTo>
                  <a:lnTo>
                    <a:pt x="244" y="557"/>
                  </a:lnTo>
                  <a:lnTo>
                    <a:pt x="436" y="542"/>
                  </a:lnTo>
                  <a:lnTo>
                    <a:pt x="396" y="107"/>
                  </a:lnTo>
                  <a:lnTo>
                    <a:pt x="467" y="107"/>
                  </a:lnTo>
                  <a:lnTo>
                    <a:pt x="322" y="0"/>
                  </a:lnTo>
                  <a:lnTo>
                    <a:pt x="317" y="58"/>
                  </a:lnTo>
                  <a:lnTo>
                    <a:pt x="197" y="54"/>
                  </a:lnTo>
                  <a:lnTo>
                    <a:pt x="196" y="176"/>
                  </a:lnTo>
                  <a:lnTo>
                    <a:pt x="152" y="199"/>
                  </a:lnTo>
                  <a:lnTo>
                    <a:pt x="156" y="270"/>
                  </a:lnTo>
                  <a:lnTo>
                    <a:pt x="0" y="28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46" name="Freeform 462">
              <a:extLst>
                <a:ext uri="{FF2B5EF4-FFF2-40B4-BE49-F238E27FC236}">
                  <a16:creationId xmlns:a16="http://schemas.microsoft.com/office/drawing/2014/main" id="{2FA5E57D-A36B-4B05-B179-2C67FA36BDBC}"/>
                </a:ext>
              </a:extLst>
            </p:cNvPr>
            <p:cNvSpPr>
              <a:spLocks/>
            </p:cNvSpPr>
            <p:nvPr/>
          </p:nvSpPr>
          <p:spPr bwMode="auto">
            <a:xfrm>
              <a:off x="1024832" y="3221394"/>
              <a:ext cx="213960" cy="176621"/>
            </a:xfrm>
            <a:custGeom>
              <a:avLst/>
              <a:gdLst>
                <a:gd name="T0" fmla="*/ 0 w 447"/>
                <a:gd name="T1" fmla="*/ 9 h 392"/>
                <a:gd name="T2" fmla="*/ 3 w 447"/>
                <a:gd name="T3" fmla="*/ 7 h 392"/>
                <a:gd name="T4" fmla="*/ 3 w 447"/>
                <a:gd name="T5" fmla="*/ 3 h 392"/>
                <a:gd name="T6" fmla="*/ 6 w 447"/>
                <a:gd name="T7" fmla="*/ 2 h 392"/>
                <a:gd name="T8" fmla="*/ 6 w 447"/>
                <a:gd name="T9" fmla="*/ 0 h 392"/>
                <a:gd name="T10" fmla="*/ 9 w 447"/>
                <a:gd name="T11" fmla="*/ 1 h 392"/>
                <a:gd name="T12" fmla="*/ 10 w 447"/>
                <a:gd name="T13" fmla="*/ 4 h 392"/>
                <a:gd name="T14" fmla="*/ 9 w 447"/>
                <a:gd name="T15" fmla="*/ 4 h 392"/>
                <a:gd name="T16" fmla="*/ 8 w 447"/>
                <a:gd name="T17" fmla="*/ 4 h 392"/>
                <a:gd name="T18" fmla="*/ 8 w 447"/>
                <a:gd name="T19" fmla="*/ 5 h 392"/>
                <a:gd name="T20" fmla="*/ 4 w 447"/>
                <a:gd name="T21" fmla="*/ 7 h 392"/>
                <a:gd name="T22" fmla="*/ 4 w 447"/>
                <a:gd name="T23" fmla="*/ 9 h 392"/>
                <a:gd name="T24" fmla="*/ 0 w 447"/>
                <a:gd name="T25" fmla="*/ 9 h 3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47"/>
                <a:gd name="T40" fmla="*/ 0 h 392"/>
                <a:gd name="T41" fmla="*/ 447 w 447"/>
                <a:gd name="T42" fmla="*/ 392 h 3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47" h="392">
                  <a:moveTo>
                    <a:pt x="0" y="387"/>
                  </a:moveTo>
                  <a:lnTo>
                    <a:pt x="109" y="311"/>
                  </a:lnTo>
                  <a:lnTo>
                    <a:pt x="149" y="157"/>
                  </a:lnTo>
                  <a:lnTo>
                    <a:pt x="242" y="77"/>
                  </a:lnTo>
                  <a:lnTo>
                    <a:pt x="273" y="0"/>
                  </a:lnTo>
                  <a:lnTo>
                    <a:pt x="409" y="26"/>
                  </a:lnTo>
                  <a:lnTo>
                    <a:pt x="447" y="172"/>
                  </a:lnTo>
                  <a:lnTo>
                    <a:pt x="387" y="175"/>
                  </a:lnTo>
                  <a:lnTo>
                    <a:pt x="352" y="192"/>
                  </a:lnTo>
                  <a:lnTo>
                    <a:pt x="359" y="230"/>
                  </a:lnTo>
                  <a:lnTo>
                    <a:pt x="184" y="317"/>
                  </a:lnTo>
                  <a:lnTo>
                    <a:pt x="163" y="392"/>
                  </a:lnTo>
                  <a:lnTo>
                    <a:pt x="0" y="38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47" name="Freeform 463">
              <a:extLst>
                <a:ext uri="{FF2B5EF4-FFF2-40B4-BE49-F238E27FC236}">
                  <a16:creationId xmlns:a16="http://schemas.microsoft.com/office/drawing/2014/main" id="{0607B5F0-E8FD-42BA-9800-7406D6C5E449}"/>
                </a:ext>
              </a:extLst>
            </p:cNvPr>
            <p:cNvSpPr>
              <a:spLocks/>
            </p:cNvSpPr>
            <p:nvPr/>
          </p:nvSpPr>
          <p:spPr bwMode="auto">
            <a:xfrm>
              <a:off x="1813283" y="4172919"/>
              <a:ext cx="192058" cy="335739"/>
            </a:xfrm>
            <a:custGeom>
              <a:avLst/>
              <a:gdLst>
                <a:gd name="T0" fmla="*/ 0 w 398"/>
                <a:gd name="T1" fmla="*/ 5 h 739"/>
                <a:gd name="T2" fmla="*/ 0 w 398"/>
                <a:gd name="T3" fmla="*/ 5 h 739"/>
                <a:gd name="T4" fmla="*/ 2 w 398"/>
                <a:gd name="T5" fmla="*/ 6 h 739"/>
                <a:gd name="T6" fmla="*/ 3 w 398"/>
                <a:gd name="T7" fmla="*/ 7 h 739"/>
                <a:gd name="T8" fmla="*/ 3 w 398"/>
                <a:gd name="T9" fmla="*/ 10 h 739"/>
                <a:gd name="T10" fmla="*/ 1 w 398"/>
                <a:gd name="T11" fmla="*/ 13 h 739"/>
                <a:gd name="T12" fmla="*/ 2 w 398"/>
                <a:gd name="T13" fmla="*/ 16 h 739"/>
                <a:gd name="T14" fmla="*/ 2 w 398"/>
                <a:gd name="T15" fmla="*/ 17 h 739"/>
                <a:gd name="T16" fmla="*/ 3 w 398"/>
                <a:gd name="T17" fmla="*/ 17 h 739"/>
                <a:gd name="T18" fmla="*/ 3 w 398"/>
                <a:gd name="T19" fmla="*/ 16 h 739"/>
                <a:gd name="T20" fmla="*/ 5 w 398"/>
                <a:gd name="T21" fmla="*/ 15 h 739"/>
                <a:gd name="T22" fmla="*/ 4 w 398"/>
                <a:gd name="T23" fmla="*/ 10 h 739"/>
                <a:gd name="T24" fmla="*/ 9 w 398"/>
                <a:gd name="T25" fmla="*/ 5 h 739"/>
                <a:gd name="T26" fmla="*/ 9 w 398"/>
                <a:gd name="T27" fmla="*/ 0 h 739"/>
                <a:gd name="T28" fmla="*/ 8 w 398"/>
                <a:gd name="T29" fmla="*/ 1 h 739"/>
                <a:gd name="T30" fmla="*/ 4 w 398"/>
                <a:gd name="T31" fmla="*/ 1 h 739"/>
                <a:gd name="T32" fmla="*/ 4 w 398"/>
                <a:gd name="T33" fmla="*/ 3 h 739"/>
                <a:gd name="T34" fmla="*/ 5 w 398"/>
                <a:gd name="T35" fmla="*/ 5 h 739"/>
                <a:gd name="T36" fmla="*/ 5 w 398"/>
                <a:gd name="T37" fmla="*/ 7 h 739"/>
                <a:gd name="T38" fmla="*/ 4 w 398"/>
                <a:gd name="T39" fmla="*/ 6 h 739"/>
                <a:gd name="T40" fmla="*/ 4 w 398"/>
                <a:gd name="T41" fmla="*/ 4 h 739"/>
                <a:gd name="T42" fmla="*/ 3 w 398"/>
                <a:gd name="T43" fmla="*/ 4 h 739"/>
                <a:gd name="T44" fmla="*/ 0 w 398"/>
                <a:gd name="T45" fmla="*/ 5 h 73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98"/>
                <a:gd name="T70" fmla="*/ 0 h 739"/>
                <a:gd name="T71" fmla="*/ 398 w 398"/>
                <a:gd name="T72" fmla="*/ 739 h 73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98" h="739">
                  <a:moveTo>
                    <a:pt x="0" y="206"/>
                  </a:moveTo>
                  <a:lnTo>
                    <a:pt x="8" y="230"/>
                  </a:lnTo>
                  <a:lnTo>
                    <a:pt x="102" y="263"/>
                  </a:lnTo>
                  <a:lnTo>
                    <a:pt x="113" y="310"/>
                  </a:lnTo>
                  <a:lnTo>
                    <a:pt x="105" y="428"/>
                  </a:lnTo>
                  <a:lnTo>
                    <a:pt x="57" y="549"/>
                  </a:lnTo>
                  <a:lnTo>
                    <a:pt x="73" y="693"/>
                  </a:lnTo>
                  <a:lnTo>
                    <a:pt x="77" y="739"/>
                  </a:lnTo>
                  <a:lnTo>
                    <a:pt x="104" y="739"/>
                  </a:lnTo>
                  <a:lnTo>
                    <a:pt x="104" y="689"/>
                  </a:lnTo>
                  <a:lnTo>
                    <a:pt x="205" y="622"/>
                  </a:lnTo>
                  <a:lnTo>
                    <a:pt x="175" y="428"/>
                  </a:lnTo>
                  <a:lnTo>
                    <a:pt x="396" y="229"/>
                  </a:lnTo>
                  <a:lnTo>
                    <a:pt x="398" y="0"/>
                  </a:lnTo>
                  <a:lnTo>
                    <a:pt x="342" y="39"/>
                  </a:lnTo>
                  <a:lnTo>
                    <a:pt x="188" y="52"/>
                  </a:lnTo>
                  <a:lnTo>
                    <a:pt x="187" y="134"/>
                  </a:lnTo>
                  <a:lnTo>
                    <a:pt x="227" y="200"/>
                  </a:lnTo>
                  <a:lnTo>
                    <a:pt x="203" y="298"/>
                  </a:lnTo>
                  <a:lnTo>
                    <a:pt x="164" y="244"/>
                  </a:lnTo>
                  <a:lnTo>
                    <a:pt x="167" y="180"/>
                  </a:lnTo>
                  <a:lnTo>
                    <a:pt x="119" y="161"/>
                  </a:lnTo>
                  <a:lnTo>
                    <a:pt x="0" y="20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48" name="Freeform 464">
              <a:extLst>
                <a:ext uri="{FF2B5EF4-FFF2-40B4-BE49-F238E27FC236}">
                  <a16:creationId xmlns:a16="http://schemas.microsoft.com/office/drawing/2014/main" id="{5A90D621-5823-404C-91F7-B77A3071A907}"/>
                </a:ext>
              </a:extLst>
            </p:cNvPr>
            <p:cNvSpPr>
              <a:spLocks/>
            </p:cNvSpPr>
            <p:nvPr/>
          </p:nvSpPr>
          <p:spPr bwMode="auto">
            <a:xfrm>
              <a:off x="1265748" y="3487121"/>
              <a:ext cx="291457" cy="241859"/>
            </a:xfrm>
            <a:custGeom>
              <a:avLst/>
              <a:gdLst>
                <a:gd name="T0" fmla="*/ 0 w 607"/>
                <a:gd name="T1" fmla="*/ 9 h 535"/>
                <a:gd name="T2" fmla="*/ 0 w 607"/>
                <a:gd name="T3" fmla="*/ 10 h 535"/>
                <a:gd name="T4" fmla="*/ 2 w 607"/>
                <a:gd name="T5" fmla="*/ 12 h 535"/>
                <a:gd name="T6" fmla="*/ 2 w 607"/>
                <a:gd name="T7" fmla="*/ 12 h 535"/>
                <a:gd name="T8" fmla="*/ 3 w 607"/>
                <a:gd name="T9" fmla="*/ 12 h 535"/>
                <a:gd name="T10" fmla="*/ 4 w 607"/>
                <a:gd name="T11" fmla="*/ 10 h 535"/>
                <a:gd name="T12" fmla="*/ 8 w 607"/>
                <a:gd name="T13" fmla="*/ 11 h 535"/>
                <a:gd name="T14" fmla="*/ 11 w 607"/>
                <a:gd name="T15" fmla="*/ 10 h 535"/>
                <a:gd name="T16" fmla="*/ 12 w 607"/>
                <a:gd name="T17" fmla="*/ 10 h 535"/>
                <a:gd name="T18" fmla="*/ 13 w 607"/>
                <a:gd name="T19" fmla="*/ 7 h 535"/>
                <a:gd name="T20" fmla="*/ 14 w 607"/>
                <a:gd name="T21" fmla="*/ 3 h 535"/>
                <a:gd name="T22" fmla="*/ 13 w 607"/>
                <a:gd name="T23" fmla="*/ 2 h 535"/>
                <a:gd name="T24" fmla="*/ 13 w 607"/>
                <a:gd name="T25" fmla="*/ 1 h 535"/>
                <a:gd name="T26" fmla="*/ 10 w 607"/>
                <a:gd name="T27" fmla="*/ 0 h 535"/>
                <a:gd name="T28" fmla="*/ 5 w 607"/>
                <a:gd name="T29" fmla="*/ 4 h 535"/>
                <a:gd name="T30" fmla="*/ 3 w 607"/>
                <a:gd name="T31" fmla="*/ 5 h 535"/>
                <a:gd name="T32" fmla="*/ 3 w 607"/>
                <a:gd name="T33" fmla="*/ 8 h 535"/>
                <a:gd name="T34" fmla="*/ 3 w 607"/>
                <a:gd name="T35" fmla="*/ 9 h 535"/>
                <a:gd name="T36" fmla="*/ 0 w 607"/>
                <a:gd name="T37" fmla="*/ 9 h 5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07"/>
                <a:gd name="T58" fmla="*/ 0 h 535"/>
                <a:gd name="T59" fmla="*/ 607 w 607"/>
                <a:gd name="T60" fmla="*/ 535 h 5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07" h="535">
                  <a:moveTo>
                    <a:pt x="0" y="389"/>
                  </a:moveTo>
                  <a:lnTo>
                    <a:pt x="8" y="431"/>
                  </a:lnTo>
                  <a:lnTo>
                    <a:pt x="79" y="524"/>
                  </a:lnTo>
                  <a:lnTo>
                    <a:pt x="100" y="505"/>
                  </a:lnTo>
                  <a:lnTo>
                    <a:pt x="129" y="535"/>
                  </a:lnTo>
                  <a:lnTo>
                    <a:pt x="178" y="442"/>
                  </a:lnTo>
                  <a:lnTo>
                    <a:pt x="349" y="489"/>
                  </a:lnTo>
                  <a:lnTo>
                    <a:pt x="498" y="440"/>
                  </a:lnTo>
                  <a:lnTo>
                    <a:pt x="504" y="418"/>
                  </a:lnTo>
                  <a:lnTo>
                    <a:pt x="579" y="300"/>
                  </a:lnTo>
                  <a:lnTo>
                    <a:pt x="607" y="142"/>
                  </a:lnTo>
                  <a:lnTo>
                    <a:pt x="568" y="92"/>
                  </a:lnTo>
                  <a:lnTo>
                    <a:pt x="568" y="23"/>
                  </a:lnTo>
                  <a:lnTo>
                    <a:pt x="438" y="0"/>
                  </a:lnTo>
                  <a:lnTo>
                    <a:pt x="209" y="185"/>
                  </a:lnTo>
                  <a:lnTo>
                    <a:pt x="150" y="202"/>
                  </a:lnTo>
                  <a:lnTo>
                    <a:pt x="151" y="340"/>
                  </a:lnTo>
                  <a:lnTo>
                    <a:pt x="124" y="370"/>
                  </a:lnTo>
                  <a:lnTo>
                    <a:pt x="0" y="38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49" name="Freeform 465">
              <a:extLst>
                <a:ext uri="{FF2B5EF4-FFF2-40B4-BE49-F238E27FC236}">
                  <a16:creationId xmlns:a16="http://schemas.microsoft.com/office/drawing/2014/main" id="{8CD92335-26B2-48B4-B19C-E9AA6BFCFFBB}"/>
                </a:ext>
              </a:extLst>
            </p:cNvPr>
            <p:cNvSpPr>
              <a:spLocks/>
            </p:cNvSpPr>
            <p:nvPr/>
          </p:nvSpPr>
          <p:spPr bwMode="auto">
            <a:xfrm>
              <a:off x="1312920" y="3684427"/>
              <a:ext cx="213960" cy="195715"/>
            </a:xfrm>
            <a:custGeom>
              <a:avLst/>
              <a:gdLst>
                <a:gd name="T0" fmla="*/ 0 w 445"/>
                <a:gd name="T1" fmla="*/ 8 h 429"/>
                <a:gd name="T2" fmla="*/ 1 w 445"/>
                <a:gd name="T3" fmla="*/ 2 h 429"/>
                <a:gd name="T4" fmla="*/ 2 w 445"/>
                <a:gd name="T5" fmla="*/ 0 h 429"/>
                <a:gd name="T6" fmla="*/ 6 w 445"/>
                <a:gd name="T7" fmla="*/ 1 h 429"/>
                <a:gd name="T8" fmla="*/ 9 w 445"/>
                <a:gd name="T9" fmla="*/ 0 h 429"/>
                <a:gd name="T10" fmla="*/ 10 w 445"/>
                <a:gd name="T11" fmla="*/ 1 h 429"/>
                <a:gd name="T12" fmla="*/ 10 w 445"/>
                <a:gd name="T13" fmla="*/ 2 h 429"/>
                <a:gd name="T14" fmla="*/ 9 w 445"/>
                <a:gd name="T15" fmla="*/ 3 h 429"/>
                <a:gd name="T16" fmla="*/ 7 w 445"/>
                <a:gd name="T17" fmla="*/ 8 h 429"/>
                <a:gd name="T18" fmla="*/ 6 w 445"/>
                <a:gd name="T19" fmla="*/ 7 h 429"/>
                <a:gd name="T20" fmla="*/ 5 w 445"/>
                <a:gd name="T21" fmla="*/ 9 h 429"/>
                <a:gd name="T22" fmla="*/ 3 w 445"/>
                <a:gd name="T23" fmla="*/ 10 h 429"/>
                <a:gd name="T24" fmla="*/ 2 w 445"/>
                <a:gd name="T25" fmla="*/ 8 h 429"/>
                <a:gd name="T26" fmla="*/ 0 w 445"/>
                <a:gd name="T27" fmla="*/ 8 h 42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5"/>
                <a:gd name="T43" fmla="*/ 0 h 429"/>
                <a:gd name="T44" fmla="*/ 445 w 445"/>
                <a:gd name="T45" fmla="*/ 429 h 42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5" h="429">
                  <a:moveTo>
                    <a:pt x="0" y="335"/>
                  </a:moveTo>
                  <a:lnTo>
                    <a:pt x="29" y="95"/>
                  </a:lnTo>
                  <a:lnTo>
                    <a:pt x="78" y="2"/>
                  </a:lnTo>
                  <a:lnTo>
                    <a:pt x="249" y="49"/>
                  </a:lnTo>
                  <a:lnTo>
                    <a:pt x="398" y="0"/>
                  </a:lnTo>
                  <a:lnTo>
                    <a:pt x="428" y="57"/>
                  </a:lnTo>
                  <a:lnTo>
                    <a:pt x="445" y="95"/>
                  </a:lnTo>
                  <a:lnTo>
                    <a:pt x="406" y="130"/>
                  </a:lnTo>
                  <a:lnTo>
                    <a:pt x="323" y="324"/>
                  </a:lnTo>
                  <a:lnTo>
                    <a:pt x="252" y="312"/>
                  </a:lnTo>
                  <a:lnTo>
                    <a:pt x="214" y="404"/>
                  </a:lnTo>
                  <a:lnTo>
                    <a:pt x="128" y="429"/>
                  </a:lnTo>
                  <a:lnTo>
                    <a:pt x="78" y="347"/>
                  </a:lnTo>
                  <a:lnTo>
                    <a:pt x="0" y="33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50" name="Freeform 466">
              <a:extLst>
                <a:ext uri="{FF2B5EF4-FFF2-40B4-BE49-F238E27FC236}">
                  <a16:creationId xmlns:a16="http://schemas.microsoft.com/office/drawing/2014/main" id="{07D48265-065E-4684-98A1-55F0F1DC72C5}"/>
                </a:ext>
              </a:extLst>
            </p:cNvPr>
            <p:cNvSpPr>
              <a:spLocks/>
            </p:cNvSpPr>
            <p:nvPr/>
          </p:nvSpPr>
          <p:spPr bwMode="auto">
            <a:xfrm>
              <a:off x="954074" y="3708295"/>
              <a:ext cx="55596" cy="36597"/>
            </a:xfrm>
            <a:custGeom>
              <a:avLst/>
              <a:gdLst>
                <a:gd name="T0" fmla="*/ 0 w 117"/>
                <a:gd name="T1" fmla="*/ 0 h 79"/>
                <a:gd name="T2" fmla="*/ 1 w 117"/>
                <a:gd name="T3" fmla="*/ 1 h 79"/>
                <a:gd name="T4" fmla="*/ 2 w 117"/>
                <a:gd name="T5" fmla="*/ 1 h 79"/>
                <a:gd name="T6" fmla="*/ 1 w 117"/>
                <a:gd name="T7" fmla="*/ 1 h 79"/>
                <a:gd name="T8" fmla="*/ 1 w 117"/>
                <a:gd name="T9" fmla="*/ 2 h 79"/>
                <a:gd name="T10" fmla="*/ 3 w 117"/>
                <a:gd name="T11" fmla="*/ 1 h 79"/>
                <a:gd name="T12" fmla="*/ 3 w 117"/>
                <a:gd name="T13" fmla="*/ 0 h 79"/>
                <a:gd name="T14" fmla="*/ 0 w 117"/>
                <a:gd name="T15" fmla="*/ 0 h 79"/>
                <a:gd name="T16" fmla="*/ 0 60000 65536"/>
                <a:gd name="T17" fmla="*/ 0 60000 65536"/>
                <a:gd name="T18" fmla="*/ 0 60000 65536"/>
                <a:gd name="T19" fmla="*/ 0 60000 65536"/>
                <a:gd name="T20" fmla="*/ 0 60000 65536"/>
                <a:gd name="T21" fmla="*/ 0 60000 65536"/>
                <a:gd name="T22" fmla="*/ 0 60000 65536"/>
                <a:gd name="T23" fmla="*/ 0 60000 65536"/>
                <a:gd name="T24" fmla="*/ 0 w 117"/>
                <a:gd name="T25" fmla="*/ 0 h 79"/>
                <a:gd name="T26" fmla="*/ 117 w 117"/>
                <a:gd name="T27" fmla="*/ 79 h 7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7" h="79">
                  <a:moveTo>
                    <a:pt x="0" y="9"/>
                  </a:moveTo>
                  <a:lnTo>
                    <a:pt x="38" y="44"/>
                  </a:lnTo>
                  <a:lnTo>
                    <a:pt x="72" y="33"/>
                  </a:lnTo>
                  <a:lnTo>
                    <a:pt x="54" y="44"/>
                  </a:lnTo>
                  <a:lnTo>
                    <a:pt x="68" y="79"/>
                  </a:lnTo>
                  <a:lnTo>
                    <a:pt x="114" y="44"/>
                  </a:lnTo>
                  <a:lnTo>
                    <a:pt x="117" y="0"/>
                  </a:lnTo>
                  <a:lnTo>
                    <a:pt x="0" y="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51" name="Freeform 467">
              <a:extLst>
                <a:ext uri="{FF2B5EF4-FFF2-40B4-BE49-F238E27FC236}">
                  <a16:creationId xmlns:a16="http://schemas.microsoft.com/office/drawing/2014/main" id="{DE9972A0-952B-4CA2-8F9C-35530C37C38E}"/>
                </a:ext>
              </a:extLst>
            </p:cNvPr>
            <p:cNvSpPr>
              <a:spLocks/>
            </p:cNvSpPr>
            <p:nvPr/>
          </p:nvSpPr>
          <p:spPr bwMode="auto">
            <a:xfrm>
              <a:off x="2194030" y="3429839"/>
              <a:ext cx="10108" cy="35006"/>
            </a:xfrm>
            <a:custGeom>
              <a:avLst/>
              <a:gdLst>
                <a:gd name="T0" fmla="*/ 0 w 22"/>
                <a:gd name="T1" fmla="*/ 1 h 74"/>
                <a:gd name="T2" fmla="*/ 0 w 22"/>
                <a:gd name="T3" fmla="*/ 2 h 74"/>
                <a:gd name="T4" fmla="*/ 1 w 22"/>
                <a:gd name="T5" fmla="*/ 2 h 74"/>
                <a:gd name="T6" fmla="*/ 0 w 22"/>
                <a:gd name="T7" fmla="*/ 0 h 74"/>
                <a:gd name="T8" fmla="*/ 0 w 22"/>
                <a:gd name="T9" fmla="*/ 1 h 74"/>
                <a:gd name="T10" fmla="*/ 0 60000 65536"/>
                <a:gd name="T11" fmla="*/ 0 60000 65536"/>
                <a:gd name="T12" fmla="*/ 0 60000 65536"/>
                <a:gd name="T13" fmla="*/ 0 60000 65536"/>
                <a:gd name="T14" fmla="*/ 0 60000 65536"/>
                <a:gd name="T15" fmla="*/ 0 w 22"/>
                <a:gd name="T16" fmla="*/ 0 h 74"/>
                <a:gd name="T17" fmla="*/ 22 w 22"/>
                <a:gd name="T18" fmla="*/ 74 h 74"/>
              </a:gdLst>
              <a:ahLst/>
              <a:cxnLst>
                <a:cxn ang="T10">
                  <a:pos x="T0" y="T1"/>
                </a:cxn>
                <a:cxn ang="T11">
                  <a:pos x="T2" y="T3"/>
                </a:cxn>
                <a:cxn ang="T12">
                  <a:pos x="T4" y="T5"/>
                </a:cxn>
                <a:cxn ang="T13">
                  <a:pos x="T6" y="T7"/>
                </a:cxn>
                <a:cxn ang="T14">
                  <a:pos x="T8" y="T9"/>
                </a:cxn>
              </a:cxnLst>
              <a:rect l="T15" t="T16" r="T17" b="T18"/>
              <a:pathLst>
                <a:path w="22" h="74">
                  <a:moveTo>
                    <a:pt x="0" y="61"/>
                  </a:moveTo>
                  <a:lnTo>
                    <a:pt x="10" y="74"/>
                  </a:lnTo>
                  <a:lnTo>
                    <a:pt x="22" y="70"/>
                  </a:lnTo>
                  <a:lnTo>
                    <a:pt x="12" y="0"/>
                  </a:lnTo>
                  <a:lnTo>
                    <a:pt x="0" y="6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52" name="Freeform 468">
              <a:extLst>
                <a:ext uri="{FF2B5EF4-FFF2-40B4-BE49-F238E27FC236}">
                  <a16:creationId xmlns:a16="http://schemas.microsoft.com/office/drawing/2014/main" id="{B7796D0E-3145-4E22-9208-BFBDB5FD2A7F}"/>
                </a:ext>
              </a:extLst>
            </p:cNvPr>
            <p:cNvSpPr>
              <a:spLocks/>
            </p:cNvSpPr>
            <p:nvPr/>
          </p:nvSpPr>
          <p:spPr bwMode="auto">
            <a:xfrm>
              <a:off x="1794751" y="3983569"/>
              <a:ext cx="32010" cy="33415"/>
            </a:xfrm>
            <a:custGeom>
              <a:avLst/>
              <a:gdLst>
                <a:gd name="T0" fmla="*/ 0 w 66"/>
                <a:gd name="T1" fmla="*/ 2 h 72"/>
                <a:gd name="T2" fmla="*/ 1 w 66"/>
                <a:gd name="T3" fmla="*/ 0 h 72"/>
                <a:gd name="T4" fmla="*/ 1 w 66"/>
                <a:gd name="T5" fmla="*/ 0 h 72"/>
                <a:gd name="T6" fmla="*/ 1 w 66"/>
                <a:gd name="T7" fmla="*/ 1 h 72"/>
                <a:gd name="T8" fmla="*/ 0 w 66"/>
                <a:gd name="T9" fmla="*/ 2 h 72"/>
                <a:gd name="T10" fmla="*/ 0 60000 65536"/>
                <a:gd name="T11" fmla="*/ 0 60000 65536"/>
                <a:gd name="T12" fmla="*/ 0 60000 65536"/>
                <a:gd name="T13" fmla="*/ 0 60000 65536"/>
                <a:gd name="T14" fmla="*/ 0 60000 65536"/>
                <a:gd name="T15" fmla="*/ 0 w 66"/>
                <a:gd name="T16" fmla="*/ 0 h 72"/>
                <a:gd name="T17" fmla="*/ 66 w 66"/>
                <a:gd name="T18" fmla="*/ 72 h 72"/>
              </a:gdLst>
              <a:ahLst/>
              <a:cxnLst>
                <a:cxn ang="T10">
                  <a:pos x="T0" y="T1"/>
                </a:cxn>
                <a:cxn ang="T11">
                  <a:pos x="T2" y="T3"/>
                </a:cxn>
                <a:cxn ang="T12">
                  <a:pos x="T4" y="T5"/>
                </a:cxn>
                <a:cxn ang="T13">
                  <a:pos x="T6" y="T7"/>
                </a:cxn>
                <a:cxn ang="T14">
                  <a:pos x="T8" y="T9"/>
                </a:cxn>
              </a:cxnLst>
              <a:rect l="T15" t="T16" r="T17" b="T18"/>
              <a:pathLst>
                <a:path w="66" h="72">
                  <a:moveTo>
                    <a:pt x="0" y="72"/>
                  </a:moveTo>
                  <a:lnTo>
                    <a:pt x="29" y="12"/>
                  </a:lnTo>
                  <a:lnTo>
                    <a:pt x="56" y="0"/>
                  </a:lnTo>
                  <a:lnTo>
                    <a:pt x="66" y="57"/>
                  </a:lnTo>
                  <a:lnTo>
                    <a:pt x="0" y="7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53" name="Freeform 469">
              <a:extLst>
                <a:ext uri="{FF2B5EF4-FFF2-40B4-BE49-F238E27FC236}">
                  <a16:creationId xmlns:a16="http://schemas.microsoft.com/office/drawing/2014/main" id="{5D4693A1-EA87-44FB-AFEF-35AF1B513ACF}"/>
                </a:ext>
              </a:extLst>
            </p:cNvPr>
            <p:cNvSpPr>
              <a:spLocks/>
            </p:cNvSpPr>
            <p:nvPr/>
          </p:nvSpPr>
          <p:spPr bwMode="auto">
            <a:xfrm>
              <a:off x="940596" y="3628736"/>
              <a:ext cx="112876" cy="82741"/>
            </a:xfrm>
            <a:custGeom>
              <a:avLst/>
              <a:gdLst>
                <a:gd name="T0" fmla="*/ 0 w 233"/>
                <a:gd name="T1" fmla="*/ 2 h 184"/>
                <a:gd name="T2" fmla="*/ 1 w 233"/>
                <a:gd name="T3" fmla="*/ 3 h 184"/>
                <a:gd name="T4" fmla="*/ 3 w 233"/>
                <a:gd name="T5" fmla="*/ 3 h 184"/>
                <a:gd name="T6" fmla="*/ 1 w 233"/>
                <a:gd name="T7" fmla="*/ 4 h 184"/>
                <a:gd name="T8" fmla="*/ 1 w 233"/>
                <a:gd name="T9" fmla="*/ 4 h 184"/>
                <a:gd name="T10" fmla="*/ 3 w 233"/>
                <a:gd name="T11" fmla="*/ 4 h 184"/>
                <a:gd name="T12" fmla="*/ 5 w 233"/>
                <a:gd name="T13" fmla="*/ 4 h 184"/>
                <a:gd name="T14" fmla="*/ 5 w 233"/>
                <a:gd name="T15" fmla="*/ 2 h 184"/>
                <a:gd name="T16" fmla="*/ 3 w 233"/>
                <a:gd name="T17" fmla="*/ 0 h 184"/>
                <a:gd name="T18" fmla="*/ 1 w 233"/>
                <a:gd name="T19" fmla="*/ 1 h 184"/>
                <a:gd name="T20" fmla="*/ 0 w 233"/>
                <a:gd name="T21" fmla="*/ 2 h 1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3"/>
                <a:gd name="T34" fmla="*/ 0 h 184"/>
                <a:gd name="T35" fmla="*/ 233 w 233"/>
                <a:gd name="T36" fmla="*/ 184 h 1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3" h="184">
                  <a:moveTo>
                    <a:pt x="0" y="83"/>
                  </a:moveTo>
                  <a:lnTo>
                    <a:pt x="32" y="134"/>
                  </a:lnTo>
                  <a:lnTo>
                    <a:pt x="139" y="143"/>
                  </a:lnTo>
                  <a:lnTo>
                    <a:pt x="25" y="160"/>
                  </a:lnTo>
                  <a:lnTo>
                    <a:pt x="25" y="184"/>
                  </a:lnTo>
                  <a:lnTo>
                    <a:pt x="142" y="175"/>
                  </a:lnTo>
                  <a:lnTo>
                    <a:pt x="233" y="184"/>
                  </a:lnTo>
                  <a:lnTo>
                    <a:pt x="207" y="83"/>
                  </a:lnTo>
                  <a:lnTo>
                    <a:pt x="120" y="0"/>
                  </a:lnTo>
                  <a:lnTo>
                    <a:pt x="32" y="23"/>
                  </a:lnTo>
                  <a:lnTo>
                    <a:pt x="0" y="8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54" name="Freeform 470">
              <a:extLst>
                <a:ext uri="{FF2B5EF4-FFF2-40B4-BE49-F238E27FC236}">
                  <a16:creationId xmlns:a16="http://schemas.microsoft.com/office/drawing/2014/main" id="{E5B84412-F0BA-417B-AB7E-8119710327AC}"/>
                </a:ext>
              </a:extLst>
            </p:cNvPr>
            <p:cNvSpPr>
              <a:spLocks/>
            </p:cNvSpPr>
            <p:nvPr/>
          </p:nvSpPr>
          <p:spPr bwMode="auto">
            <a:xfrm>
              <a:off x="1019778" y="3765577"/>
              <a:ext cx="57281" cy="58874"/>
            </a:xfrm>
            <a:custGeom>
              <a:avLst/>
              <a:gdLst>
                <a:gd name="T0" fmla="*/ 0 w 116"/>
                <a:gd name="T1" fmla="*/ 1 h 133"/>
                <a:gd name="T2" fmla="*/ 0 w 116"/>
                <a:gd name="T3" fmla="*/ 2 h 133"/>
                <a:gd name="T4" fmla="*/ 2 w 116"/>
                <a:gd name="T5" fmla="*/ 3 h 133"/>
                <a:gd name="T6" fmla="*/ 3 w 116"/>
                <a:gd name="T7" fmla="*/ 1 h 133"/>
                <a:gd name="T8" fmla="*/ 2 w 116"/>
                <a:gd name="T9" fmla="*/ 0 h 133"/>
                <a:gd name="T10" fmla="*/ 0 w 116"/>
                <a:gd name="T11" fmla="*/ 1 h 133"/>
                <a:gd name="T12" fmla="*/ 0 60000 65536"/>
                <a:gd name="T13" fmla="*/ 0 60000 65536"/>
                <a:gd name="T14" fmla="*/ 0 60000 65536"/>
                <a:gd name="T15" fmla="*/ 0 60000 65536"/>
                <a:gd name="T16" fmla="*/ 0 60000 65536"/>
                <a:gd name="T17" fmla="*/ 0 60000 65536"/>
                <a:gd name="T18" fmla="*/ 0 w 116"/>
                <a:gd name="T19" fmla="*/ 0 h 133"/>
                <a:gd name="T20" fmla="*/ 116 w 116"/>
                <a:gd name="T21" fmla="*/ 133 h 133"/>
              </a:gdLst>
              <a:ahLst/>
              <a:cxnLst>
                <a:cxn ang="T12">
                  <a:pos x="T0" y="T1"/>
                </a:cxn>
                <a:cxn ang="T13">
                  <a:pos x="T2" y="T3"/>
                </a:cxn>
                <a:cxn ang="T14">
                  <a:pos x="T4" y="T5"/>
                </a:cxn>
                <a:cxn ang="T15">
                  <a:pos x="T6" y="T7"/>
                </a:cxn>
                <a:cxn ang="T16">
                  <a:pos x="T8" y="T9"/>
                </a:cxn>
                <a:cxn ang="T17">
                  <a:pos x="T10" y="T11"/>
                </a:cxn>
              </a:cxnLst>
              <a:rect l="T18" t="T19" r="T20" b="T21"/>
              <a:pathLst>
                <a:path w="116" h="133">
                  <a:moveTo>
                    <a:pt x="0" y="37"/>
                  </a:moveTo>
                  <a:lnTo>
                    <a:pt x="11" y="89"/>
                  </a:lnTo>
                  <a:lnTo>
                    <a:pt x="67" y="133"/>
                  </a:lnTo>
                  <a:lnTo>
                    <a:pt x="116" y="66"/>
                  </a:lnTo>
                  <a:lnTo>
                    <a:pt x="76" y="0"/>
                  </a:lnTo>
                  <a:lnTo>
                    <a:pt x="0" y="3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55" name="Freeform 471">
              <a:extLst>
                <a:ext uri="{FF2B5EF4-FFF2-40B4-BE49-F238E27FC236}">
                  <a16:creationId xmlns:a16="http://schemas.microsoft.com/office/drawing/2014/main" id="{790AA59B-C978-4659-8040-660FEBBCE957}"/>
                </a:ext>
              </a:extLst>
            </p:cNvPr>
            <p:cNvSpPr>
              <a:spLocks/>
            </p:cNvSpPr>
            <p:nvPr/>
          </p:nvSpPr>
          <p:spPr bwMode="auto">
            <a:xfrm>
              <a:off x="2015449" y="3724207"/>
              <a:ext cx="187004" cy="273683"/>
            </a:xfrm>
            <a:custGeom>
              <a:avLst/>
              <a:gdLst>
                <a:gd name="T0" fmla="*/ 0 w 390"/>
                <a:gd name="T1" fmla="*/ 13 h 602"/>
                <a:gd name="T2" fmla="*/ 0 w 390"/>
                <a:gd name="T3" fmla="*/ 9 h 602"/>
                <a:gd name="T4" fmla="*/ 1 w 390"/>
                <a:gd name="T5" fmla="*/ 8 h 602"/>
                <a:gd name="T6" fmla="*/ 3 w 390"/>
                <a:gd name="T7" fmla="*/ 7 h 602"/>
                <a:gd name="T8" fmla="*/ 6 w 390"/>
                <a:gd name="T9" fmla="*/ 4 h 602"/>
                <a:gd name="T10" fmla="*/ 3 w 390"/>
                <a:gd name="T11" fmla="*/ 3 h 602"/>
                <a:gd name="T12" fmla="*/ 2 w 390"/>
                <a:gd name="T13" fmla="*/ 1 h 602"/>
                <a:gd name="T14" fmla="*/ 2 w 390"/>
                <a:gd name="T15" fmla="*/ 1 h 602"/>
                <a:gd name="T16" fmla="*/ 3 w 390"/>
                <a:gd name="T17" fmla="*/ 2 h 602"/>
                <a:gd name="T18" fmla="*/ 9 w 390"/>
                <a:gd name="T19" fmla="*/ 0 h 602"/>
                <a:gd name="T20" fmla="*/ 9 w 390"/>
                <a:gd name="T21" fmla="*/ 2 h 602"/>
                <a:gd name="T22" fmla="*/ 6 w 390"/>
                <a:gd name="T23" fmla="*/ 8 h 602"/>
                <a:gd name="T24" fmla="*/ 1 w 390"/>
                <a:gd name="T25" fmla="*/ 14 h 602"/>
                <a:gd name="T26" fmla="*/ 0 w 390"/>
                <a:gd name="T27" fmla="*/ 13 h 6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0"/>
                <a:gd name="T43" fmla="*/ 0 h 602"/>
                <a:gd name="T44" fmla="*/ 390 w 390"/>
                <a:gd name="T45" fmla="*/ 602 h 6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0" h="602">
                  <a:moveTo>
                    <a:pt x="0" y="565"/>
                  </a:moveTo>
                  <a:lnTo>
                    <a:pt x="0" y="403"/>
                  </a:lnTo>
                  <a:lnTo>
                    <a:pt x="32" y="354"/>
                  </a:lnTo>
                  <a:lnTo>
                    <a:pt x="151" y="305"/>
                  </a:lnTo>
                  <a:lnTo>
                    <a:pt x="268" y="173"/>
                  </a:lnTo>
                  <a:lnTo>
                    <a:pt x="115" y="128"/>
                  </a:lnTo>
                  <a:lnTo>
                    <a:pt x="71" y="48"/>
                  </a:lnTo>
                  <a:lnTo>
                    <a:pt x="84" y="23"/>
                  </a:lnTo>
                  <a:lnTo>
                    <a:pt x="145" y="70"/>
                  </a:lnTo>
                  <a:lnTo>
                    <a:pt x="373" y="0"/>
                  </a:lnTo>
                  <a:lnTo>
                    <a:pt x="390" y="70"/>
                  </a:lnTo>
                  <a:lnTo>
                    <a:pt x="255" y="351"/>
                  </a:lnTo>
                  <a:lnTo>
                    <a:pt x="20" y="602"/>
                  </a:lnTo>
                  <a:lnTo>
                    <a:pt x="0" y="56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56" name="Freeform 472">
              <a:extLst>
                <a:ext uri="{FF2B5EF4-FFF2-40B4-BE49-F238E27FC236}">
                  <a16:creationId xmlns:a16="http://schemas.microsoft.com/office/drawing/2014/main" id="{FA7C8A66-BC92-4DA2-AD5F-C1835C974246}"/>
                </a:ext>
              </a:extLst>
            </p:cNvPr>
            <p:cNvSpPr>
              <a:spLocks/>
            </p:cNvSpPr>
            <p:nvPr/>
          </p:nvSpPr>
          <p:spPr bwMode="auto">
            <a:xfrm>
              <a:off x="1722308" y="4277937"/>
              <a:ext cx="144886" cy="144797"/>
            </a:xfrm>
            <a:custGeom>
              <a:avLst/>
              <a:gdLst>
                <a:gd name="T0" fmla="*/ 0 w 301"/>
                <a:gd name="T1" fmla="*/ 2 h 319"/>
                <a:gd name="T2" fmla="*/ 1 w 301"/>
                <a:gd name="T3" fmla="*/ 2 h 319"/>
                <a:gd name="T4" fmla="*/ 3 w 301"/>
                <a:gd name="T5" fmla="*/ 1 h 319"/>
                <a:gd name="T6" fmla="*/ 3 w 301"/>
                <a:gd name="T7" fmla="*/ 0 h 319"/>
                <a:gd name="T8" fmla="*/ 5 w 301"/>
                <a:gd name="T9" fmla="*/ 0 h 319"/>
                <a:gd name="T10" fmla="*/ 7 w 301"/>
                <a:gd name="T11" fmla="*/ 1 h 319"/>
                <a:gd name="T12" fmla="*/ 7 w 301"/>
                <a:gd name="T13" fmla="*/ 2 h 319"/>
                <a:gd name="T14" fmla="*/ 7 w 301"/>
                <a:gd name="T15" fmla="*/ 5 h 319"/>
                <a:gd name="T16" fmla="*/ 6 w 301"/>
                <a:gd name="T17" fmla="*/ 7 h 319"/>
                <a:gd name="T18" fmla="*/ 4 w 301"/>
                <a:gd name="T19" fmla="*/ 7 h 319"/>
                <a:gd name="T20" fmla="*/ 3 w 301"/>
                <a:gd name="T21" fmla="*/ 6 h 319"/>
                <a:gd name="T22" fmla="*/ 0 w 301"/>
                <a:gd name="T23" fmla="*/ 2 h 3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01"/>
                <a:gd name="T37" fmla="*/ 0 h 319"/>
                <a:gd name="T38" fmla="*/ 301 w 301"/>
                <a:gd name="T39" fmla="*/ 319 h 3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1" h="319">
                  <a:moveTo>
                    <a:pt x="0" y="99"/>
                  </a:moveTo>
                  <a:lnTo>
                    <a:pt x="66" y="100"/>
                  </a:lnTo>
                  <a:lnTo>
                    <a:pt x="133" y="41"/>
                  </a:lnTo>
                  <a:lnTo>
                    <a:pt x="135" y="14"/>
                  </a:lnTo>
                  <a:lnTo>
                    <a:pt x="196" y="0"/>
                  </a:lnTo>
                  <a:lnTo>
                    <a:pt x="290" y="33"/>
                  </a:lnTo>
                  <a:lnTo>
                    <a:pt x="301" y="80"/>
                  </a:lnTo>
                  <a:lnTo>
                    <a:pt x="293" y="198"/>
                  </a:lnTo>
                  <a:lnTo>
                    <a:pt x="245" y="319"/>
                  </a:lnTo>
                  <a:lnTo>
                    <a:pt x="157" y="296"/>
                  </a:lnTo>
                  <a:lnTo>
                    <a:pt x="105" y="268"/>
                  </a:lnTo>
                  <a:lnTo>
                    <a:pt x="0" y="9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57" name="Freeform 473">
              <a:extLst>
                <a:ext uri="{FF2B5EF4-FFF2-40B4-BE49-F238E27FC236}">
                  <a16:creationId xmlns:a16="http://schemas.microsoft.com/office/drawing/2014/main" id="{DCF7852D-C3F0-4CA7-855A-16DF8466880F}"/>
                </a:ext>
              </a:extLst>
            </p:cNvPr>
            <p:cNvSpPr>
              <a:spLocks/>
            </p:cNvSpPr>
            <p:nvPr/>
          </p:nvSpPr>
          <p:spPr bwMode="auto">
            <a:xfrm>
              <a:off x="1472969" y="4303396"/>
              <a:ext cx="249339" cy="256180"/>
            </a:xfrm>
            <a:custGeom>
              <a:avLst/>
              <a:gdLst>
                <a:gd name="T0" fmla="*/ 0 w 520"/>
                <a:gd name="T1" fmla="*/ 0 h 565"/>
                <a:gd name="T2" fmla="*/ 1 w 520"/>
                <a:gd name="T3" fmla="*/ 0 h 565"/>
                <a:gd name="T4" fmla="*/ 9 w 520"/>
                <a:gd name="T5" fmla="*/ 1 h 565"/>
                <a:gd name="T6" fmla="*/ 10 w 520"/>
                <a:gd name="T7" fmla="*/ 1 h 565"/>
                <a:gd name="T8" fmla="*/ 12 w 520"/>
                <a:gd name="T9" fmla="*/ 1 h 565"/>
                <a:gd name="T10" fmla="*/ 11 w 520"/>
                <a:gd name="T11" fmla="*/ 2 h 565"/>
                <a:gd name="T12" fmla="*/ 10 w 520"/>
                <a:gd name="T13" fmla="*/ 1 h 565"/>
                <a:gd name="T14" fmla="*/ 8 w 520"/>
                <a:gd name="T15" fmla="*/ 2 h 565"/>
                <a:gd name="T16" fmla="*/ 8 w 520"/>
                <a:gd name="T17" fmla="*/ 5 h 565"/>
                <a:gd name="T18" fmla="*/ 7 w 520"/>
                <a:gd name="T19" fmla="*/ 5 h 565"/>
                <a:gd name="T20" fmla="*/ 7 w 520"/>
                <a:gd name="T21" fmla="*/ 8 h 565"/>
                <a:gd name="T22" fmla="*/ 7 w 520"/>
                <a:gd name="T23" fmla="*/ 13 h 565"/>
                <a:gd name="T24" fmla="*/ 7 w 520"/>
                <a:gd name="T25" fmla="*/ 13 h 565"/>
                <a:gd name="T26" fmla="*/ 5 w 520"/>
                <a:gd name="T27" fmla="*/ 13 h 565"/>
                <a:gd name="T28" fmla="*/ 5 w 520"/>
                <a:gd name="T29" fmla="*/ 12 h 565"/>
                <a:gd name="T30" fmla="*/ 4 w 520"/>
                <a:gd name="T31" fmla="*/ 13 h 565"/>
                <a:gd name="T32" fmla="*/ 3 w 520"/>
                <a:gd name="T33" fmla="*/ 11 h 565"/>
                <a:gd name="T34" fmla="*/ 3 w 520"/>
                <a:gd name="T35" fmla="*/ 7 h 565"/>
                <a:gd name="T36" fmla="*/ 3 w 520"/>
                <a:gd name="T37" fmla="*/ 6 h 565"/>
                <a:gd name="T38" fmla="*/ 0 w 520"/>
                <a:gd name="T39" fmla="*/ 0 h 56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20"/>
                <a:gd name="T61" fmla="*/ 0 h 565"/>
                <a:gd name="T62" fmla="*/ 520 w 520"/>
                <a:gd name="T63" fmla="*/ 565 h 56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20" h="565">
                  <a:moveTo>
                    <a:pt x="0" y="19"/>
                  </a:moveTo>
                  <a:lnTo>
                    <a:pt x="63" y="0"/>
                  </a:lnTo>
                  <a:lnTo>
                    <a:pt x="376" y="54"/>
                  </a:lnTo>
                  <a:lnTo>
                    <a:pt x="446" y="28"/>
                  </a:lnTo>
                  <a:lnTo>
                    <a:pt x="520" y="42"/>
                  </a:lnTo>
                  <a:lnTo>
                    <a:pt x="457" y="81"/>
                  </a:lnTo>
                  <a:lnTo>
                    <a:pt x="434" y="54"/>
                  </a:lnTo>
                  <a:lnTo>
                    <a:pt x="359" y="72"/>
                  </a:lnTo>
                  <a:lnTo>
                    <a:pt x="359" y="230"/>
                  </a:lnTo>
                  <a:lnTo>
                    <a:pt x="319" y="233"/>
                  </a:lnTo>
                  <a:lnTo>
                    <a:pt x="319" y="356"/>
                  </a:lnTo>
                  <a:lnTo>
                    <a:pt x="319" y="537"/>
                  </a:lnTo>
                  <a:lnTo>
                    <a:pt x="286" y="565"/>
                  </a:lnTo>
                  <a:lnTo>
                    <a:pt x="236" y="565"/>
                  </a:lnTo>
                  <a:lnTo>
                    <a:pt x="210" y="525"/>
                  </a:lnTo>
                  <a:lnTo>
                    <a:pt x="188" y="547"/>
                  </a:lnTo>
                  <a:lnTo>
                    <a:pt x="137" y="486"/>
                  </a:lnTo>
                  <a:lnTo>
                    <a:pt x="113" y="288"/>
                  </a:lnTo>
                  <a:lnTo>
                    <a:pt x="113" y="264"/>
                  </a:lnTo>
                  <a:lnTo>
                    <a:pt x="0" y="1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58" name="Freeform 474">
              <a:extLst>
                <a:ext uri="{FF2B5EF4-FFF2-40B4-BE49-F238E27FC236}">
                  <a16:creationId xmlns:a16="http://schemas.microsoft.com/office/drawing/2014/main" id="{7F63C7F7-A2BC-4EC1-ACEB-36497A5F5364}"/>
                </a:ext>
              </a:extLst>
            </p:cNvPr>
            <p:cNvSpPr>
              <a:spLocks/>
            </p:cNvSpPr>
            <p:nvPr/>
          </p:nvSpPr>
          <p:spPr bwMode="auto">
            <a:xfrm>
              <a:off x="950704" y="3396424"/>
              <a:ext cx="154995" cy="140024"/>
            </a:xfrm>
            <a:custGeom>
              <a:avLst/>
              <a:gdLst>
                <a:gd name="T0" fmla="*/ 0 w 322"/>
                <a:gd name="T1" fmla="*/ 7 h 310"/>
                <a:gd name="T2" fmla="*/ 4 w 322"/>
                <a:gd name="T3" fmla="*/ 0 h 310"/>
                <a:gd name="T4" fmla="*/ 7 w 322"/>
                <a:gd name="T5" fmla="*/ 0 h 310"/>
                <a:gd name="T6" fmla="*/ 7 w 322"/>
                <a:gd name="T7" fmla="*/ 1 h 310"/>
                <a:gd name="T8" fmla="*/ 7 w 322"/>
                <a:gd name="T9" fmla="*/ 2 h 310"/>
                <a:gd name="T10" fmla="*/ 5 w 322"/>
                <a:gd name="T11" fmla="*/ 2 h 310"/>
                <a:gd name="T12" fmla="*/ 5 w 322"/>
                <a:gd name="T13" fmla="*/ 5 h 310"/>
                <a:gd name="T14" fmla="*/ 3 w 322"/>
                <a:gd name="T15" fmla="*/ 5 h 310"/>
                <a:gd name="T16" fmla="*/ 4 w 322"/>
                <a:gd name="T17" fmla="*/ 7 h 310"/>
                <a:gd name="T18" fmla="*/ 0 w 322"/>
                <a:gd name="T19" fmla="*/ 7 h 3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2"/>
                <a:gd name="T31" fmla="*/ 0 h 310"/>
                <a:gd name="T32" fmla="*/ 322 w 322"/>
                <a:gd name="T33" fmla="*/ 310 h 3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2" h="310">
                  <a:moveTo>
                    <a:pt x="0" y="310"/>
                  </a:moveTo>
                  <a:lnTo>
                    <a:pt x="154" y="0"/>
                  </a:lnTo>
                  <a:lnTo>
                    <a:pt x="317" y="5"/>
                  </a:lnTo>
                  <a:lnTo>
                    <a:pt x="322" y="22"/>
                  </a:lnTo>
                  <a:lnTo>
                    <a:pt x="317" y="80"/>
                  </a:lnTo>
                  <a:lnTo>
                    <a:pt x="197" y="76"/>
                  </a:lnTo>
                  <a:lnTo>
                    <a:pt x="196" y="198"/>
                  </a:lnTo>
                  <a:lnTo>
                    <a:pt x="152" y="221"/>
                  </a:lnTo>
                  <a:lnTo>
                    <a:pt x="156" y="292"/>
                  </a:lnTo>
                  <a:lnTo>
                    <a:pt x="0" y="31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59" name="Freeform 475">
              <a:extLst>
                <a:ext uri="{FF2B5EF4-FFF2-40B4-BE49-F238E27FC236}">
                  <a16:creationId xmlns:a16="http://schemas.microsoft.com/office/drawing/2014/main" id="{52B1A577-D27E-431F-B64D-C169ED8F0403}"/>
                </a:ext>
              </a:extLst>
            </p:cNvPr>
            <p:cNvSpPr>
              <a:spLocks/>
            </p:cNvSpPr>
            <p:nvPr/>
          </p:nvSpPr>
          <p:spPr bwMode="auto">
            <a:xfrm>
              <a:off x="1665027" y="3495077"/>
              <a:ext cx="303250" cy="396203"/>
            </a:xfrm>
            <a:custGeom>
              <a:avLst/>
              <a:gdLst>
                <a:gd name="T0" fmla="*/ 0 w 634"/>
                <a:gd name="T1" fmla="*/ 11 h 874"/>
                <a:gd name="T2" fmla="*/ 1 w 634"/>
                <a:gd name="T3" fmla="*/ 13 h 874"/>
                <a:gd name="T4" fmla="*/ 1 w 634"/>
                <a:gd name="T5" fmla="*/ 15 h 874"/>
                <a:gd name="T6" fmla="*/ 3 w 634"/>
                <a:gd name="T7" fmla="*/ 16 h 874"/>
                <a:gd name="T8" fmla="*/ 5 w 634"/>
                <a:gd name="T9" fmla="*/ 19 h 874"/>
                <a:gd name="T10" fmla="*/ 8 w 634"/>
                <a:gd name="T11" fmla="*/ 20 h 874"/>
                <a:gd name="T12" fmla="*/ 11 w 634"/>
                <a:gd name="T13" fmla="*/ 20 h 874"/>
                <a:gd name="T14" fmla="*/ 12 w 634"/>
                <a:gd name="T15" fmla="*/ 19 h 874"/>
                <a:gd name="T16" fmla="*/ 11 w 634"/>
                <a:gd name="T17" fmla="*/ 17 h 874"/>
                <a:gd name="T18" fmla="*/ 10 w 634"/>
                <a:gd name="T19" fmla="*/ 16 h 874"/>
                <a:gd name="T20" fmla="*/ 11 w 634"/>
                <a:gd name="T21" fmla="*/ 15 h 874"/>
                <a:gd name="T22" fmla="*/ 11 w 634"/>
                <a:gd name="T23" fmla="*/ 13 h 874"/>
                <a:gd name="T24" fmla="*/ 12 w 634"/>
                <a:gd name="T25" fmla="*/ 11 h 874"/>
                <a:gd name="T26" fmla="*/ 13 w 634"/>
                <a:gd name="T27" fmla="*/ 6 h 874"/>
                <a:gd name="T28" fmla="*/ 14 w 634"/>
                <a:gd name="T29" fmla="*/ 5 h 874"/>
                <a:gd name="T30" fmla="*/ 13 w 634"/>
                <a:gd name="T31" fmla="*/ 5 h 874"/>
                <a:gd name="T32" fmla="*/ 13 w 634"/>
                <a:gd name="T33" fmla="*/ 1 h 874"/>
                <a:gd name="T34" fmla="*/ 12 w 634"/>
                <a:gd name="T35" fmla="*/ 0 h 874"/>
                <a:gd name="T36" fmla="*/ 11 w 634"/>
                <a:gd name="T37" fmla="*/ 1 h 874"/>
                <a:gd name="T38" fmla="*/ 3 w 634"/>
                <a:gd name="T39" fmla="*/ 1 h 874"/>
                <a:gd name="T40" fmla="*/ 3 w 634"/>
                <a:gd name="T41" fmla="*/ 3 h 874"/>
                <a:gd name="T42" fmla="*/ 2 w 634"/>
                <a:gd name="T43" fmla="*/ 3 h 874"/>
                <a:gd name="T44" fmla="*/ 2 w 634"/>
                <a:gd name="T45" fmla="*/ 4 h 874"/>
                <a:gd name="T46" fmla="*/ 2 w 634"/>
                <a:gd name="T47" fmla="*/ 8 h 874"/>
                <a:gd name="T48" fmla="*/ 1 w 634"/>
                <a:gd name="T49" fmla="*/ 8 h 874"/>
                <a:gd name="T50" fmla="*/ 0 w 634"/>
                <a:gd name="T51" fmla="*/ 11 h 8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34"/>
                <a:gd name="T79" fmla="*/ 0 h 874"/>
                <a:gd name="T80" fmla="*/ 634 w 634"/>
                <a:gd name="T81" fmla="*/ 874 h 87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34" h="874">
                  <a:moveTo>
                    <a:pt x="0" y="460"/>
                  </a:moveTo>
                  <a:lnTo>
                    <a:pt x="30" y="549"/>
                  </a:lnTo>
                  <a:lnTo>
                    <a:pt x="59" y="644"/>
                  </a:lnTo>
                  <a:lnTo>
                    <a:pt x="124" y="679"/>
                  </a:lnTo>
                  <a:lnTo>
                    <a:pt x="216" y="807"/>
                  </a:lnTo>
                  <a:lnTo>
                    <a:pt x="344" y="874"/>
                  </a:lnTo>
                  <a:lnTo>
                    <a:pt x="460" y="857"/>
                  </a:lnTo>
                  <a:lnTo>
                    <a:pt x="532" y="832"/>
                  </a:lnTo>
                  <a:lnTo>
                    <a:pt x="488" y="740"/>
                  </a:lnTo>
                  <a:lnTo>
                    <a:pt x="423" y="684"/>
                  </a:lnTo>
                  <a:lnTo>
                    <a:pt x="466" y="652"/>
                  </a:lnTo>
                  <a:lnTo>
                    <a:pt x="474" y="572"/>
                  </a:lnTo>
                  <a:lnTo>
                    <a:pt x="544" y="462"/>
                  </a:lnTo>
                  <a:lnTo>
                    <a:pt x="575" y="273"/>
                  </a:lnTo>
                  <a:lnTo>
                    <a:pt x="634" y="230"/>
                  </a:lnTo>
                  <a:lnTo>
                    <a:pt x="587" y="192"/>
                  </a:lnTo>
                  <a:lnTo>
                    <a:pt x="570" y="50"/>
                  </a:lnTo>
                  <a:lnTo>
                    <a:pt x="521" y="0"/>
                  </a:lnTo>
                  <a:lnTo>
                    <a:pt x="460" y="59"/>
                  </a:lnTo>
                  <a:lnTo>
                    <a:pt x="116" y="49"/>
                  </a:lnTo>
                  <a:lnTo>
                    <a:pt x="116" y="138"/>
                  </a:lnTo>
                  <a:lnTo>
                    <a:pt x="83" y="139"/>
                  </a:lnTo>
                  <a:lnTo>
                    <a:pt x="83" y="166"/>
                  </a:lnTo>
                  <a:lnTo>
                    <a:pt x="82" y="334"/>
                  </a:lnTo>
                  <a:lnTo>
                    <a:pt x="42" y="343"/>
                  </a:lnTo>
                  <a:lnTo>
                    <a:pt x="0" y="46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60" name="Freeform 476">
              <a:extLst>
                <a:ext uri="{FF2B5EF4-FFF2-40B4-BE49-F238E27FC236}">
                  <a16:creationId xmlns:a16="http://schemas.microsoft.com/office/drawing/2014/main" id="{33101DCF-9618-4DDC-AA9A-97F025B6CFD3}"/>
                </a:ext>
              </a:extLst>
            </p:cNvPr>
            <p:cNvSpPr>
              <a:spLocks/>
            </p:cNvSpPr>
            <p:nvPr/>
          </p:nvSpPr>
          <p:spPr bwMode="auto">
            <a:xfrm>
              <a:off x="1826760" y="4487972"/>
              <a:ext cx="23586" cy="31824"/>
            </a:xfrm>
            <a:custGeom>
              <a:avLst/>
              <a:gdLst>
                <a:gd name="T0" fmla="*/ 0 w 46"/>
                <a:gd name="T1" fmla="*/ 1 h 72"/>
                <a:gd name="T2" fmla="*/ 1 w 46"/>
                <a:gd name="T3" fmla="*/ 2 h 72"/>
                <a:gd name="T4" fmla="*/ 1 w 46"/>
                <a:gd name="T5" fmla="*/ 1 h 72"/>
                <a:gd name="T6" fmla="*/ 1 w 46"/>
                <a:gd name="T7" fmla="*/ 0 h 72"/>
                <a:gd name="T8" fmla="*/ 0 w 46"/>
                <a:gd name="T9" fmla="*/ 1 h 72"/>
                <a:gd name="T10" fmla="*/ 0 60000 65536"/>
                <a:gd name="T11" fmla="*/ 0 60000 65536"/>
                <a:gd name="T12" fmla="*/ 0 60000 65536"/>
                <a:gd name="T13" fmla="*/ 0 60000 65536"/>
                <a:gd name="T14" fmla="*/ 0 60000 65536"/>
                <a:gd name="T15" fmla="*/ 0 w 46"/>
                <a:gd name="T16" fmla="*/ 0 h 72"/>
                <a:gd name="T17" fmla="*/ 46 w 46"/>
                <a:gd name="T18" fmla="*/ 72 h 72"/>
              </a:gdLst>
              <a:ahLst/>
              <a:cxnLst>
                <a:cxn ang="T10">
                  <a:pos x="T0" y="T1"/>
                </a:cxn>
                <a:cxn ang="T11">
                  <a:pos x="T2" y="T3"/>
                </a:cxn>
                <a:cxn ang="T12">
                  <a:pos x="T4" y="T5"/>
                </a:cxn>
                <a:cxn ang="T13">
                  <a:pos x="T6" y="T7"/>
                </a:cxn>
                <a:cxn ang="T14">
                  <a:pos x="T8" y="T9"/>
                </a:cxn>
              </a:cxnLst>
              <a:rect l="T15" t="T16" r="T17" b="T18"/>
              <a:pathLst>
                <a:path w="46" h="72">
                  <a:moveTo>
                    <a:pt x="0" y="40"/>
                  </a:moveTo>
                  <a:lnTo>
                    <a:pt x="25" y="72"/>
                  </a:lnTo>
                  <a:lnTo>
                    <a:pt x="46" y="46"/>
                  </a:lnTo>
                  <a:lnTo>
                    <a:pt x="42" y="0"/>
                  </a:lnTo>
                  <a:lnTo>
                    <a:pt x="0" y="4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61" name="Freeform 477">
              <a:extLst>
                <a:ext uri="{FF2B5EF4-FFF2-40B4-BE49-F238E27FC236}">
                  <a16:creationId xmlns:a16="http://schemas.microsoft.com/office/drawing/2014/main" id="{75519B86-939B-41C1-814B-B5F598D915DC}"/>
                </a:ext>
              </a:extLst>
            </p:cNvPr>
            <p:cNvSpPr>
              <a:spLocks/>
            </p:cNvSpPr>
            <p:nvPr/>
          </p:nvSpPr>
          <p:spPr bwMode="auto">
            <a:xfrm>
              <a:off x="1806544" y="3981978"/>
              <a:ext cx="198797" cy="216400"/>
            </a:xfrm>
            <a:custGeom>
              <a:avLst/>
              <a:gdLst>
                <a:gd name="T0" fmla="*/ 0 w 409"/>
                <a:gd name="T1" fmla="*/ 3 h 475"/>
                <a:gd name="T2" fmla="*/ 0 w 409"/>
                <a:gd name="T3" fmla="*/ 6 h 475"/>
                <a:gd name="T4" fmla="*/ 1 w 409"/>
                <a:gd name="T5" fmla="*/ 8 h 475"/>
                <a:gd name="T6" fmla="*/ 3 w 409"/>
                <a:gd name="T7" fmla="*/ 9 h 475"/>
                <a:gd name="T8" fmla="*/ 4 w 409"/>
                <a:gd name="T9" fmla="*/ 9 h 475"/>
                <a:gd name="T10" fmla="*/ 5 w 409"/>
                <a:gd name="T11" fmla="*/ 11 h 475"/>
                <a:gd name="T12" fmla="*/ 8 w 409"/>
                <a:gd name="T13" fmla="*/ 11 h 475"/>
                <a:gd name="T14" fmla="*/ 10 w 409"/>
                <a:gd name="T15" fmla="*/ 10 h 475"/>
                <a:gd name="T16" fmla="*/ 8 w 409"/>
                <a:gd name="T17" fmla="*/ 5 h 475"/>
                <a:gd name="T18" fmla="*/ 9 w 409"/>
                <a:gd name="T19" fmla="*/ 4 h 475"/>
                <a:gd name="T20" fmla="*/ 4 w 409"/>
                <a:gd name="T21" fmla="*/ 0 h 475"/>
                <a:gd name="T22" fmla="*/ 3 w 409"/>
                <a:gd name="T23" fmla="*/ 2 h 475"/>
                <a:gd name="T24" fmla="*/ 2 w 409"/>
                <a:gd name="T25" fmla="*/ 1 h 475"/>
                <a:gd name="T26" fmla="*/ 2 w 409"/>
                <a:gd name="T27" fmla="*/ 2 h 475"/>
                <a:gd name="T28" fmla="*/ 2 w 409"/>
                <a:gd name="T29" fmla="*/ 0 h 475"/>
                <a:gd name="T30" fmla="*/ 1 w 409"/>
                <a:gd name="T31" fmla="*/ 0 h 475"/>
                <a:gd name="T32" fmla="*/ 1 w 409"/>
                <a:gd name="T33" fmla="*/ 1 h 475"/>
                <a:gd name="T34" fmla="*/ 1 w 409"/>
                <a:gd name="T35" fmla="*/ 2 h 475"/>
                <a:gd name="T36" fmla="*/ 0 w 409"/>
                <a:gd name="T37" fmla="*/ 3 h 4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9"/>
                <a:gd name="T58" fmla="*/ 0 h 475"/>
                <a:gd name="T59" fmla="*/ 409 w 409"/>
                <a:gd name="T60" fmla="*/ 475 h 4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9" h="475">
                  <a:moveTo>
                    <a:pt x="0" y="150"/>
                  </a:moveTo>
                  <a:lnTo>
                    <a:pt x="3" y="242"/>
                  </a:lnTo>
                  <a:lnTo>
                    <a:pt x="52" y="334"/>
                  </a:lnTo>
                  <a:lnTo>
                    <a:pt x="124" y="375"/>
                  </a:lnTo>
                  <a:lnTo>
                    <a:pt x="160" y="384"/>
                  </a:lnTo>
                  <a:lnTo>
                    <a:pt x="199" y="475"/>
                  </a:lnTo>
                  <a:lnTo>
                    <a:pt x="353" y="462"/>
                  </a:lnTo>
                  <a:lnTo>
                    <a:pt x="409" y="423"/>
                  </a:lnTo>
                  <a:lnTo>
                    <a:pt x="351" y="237"/>
                  </a:lnTo>
                  <a:lnTo>
                    <a:pt x="367" y="165"/>
                  </a:lnTo>
                  <a:lnTo>
                    <a:pt x="175" y="0"/>
                  </a:lnTo>
                  <a:lnTo>
                    <a:pt x="118" y="84"/>
                  </a:lnTo>
                  <a:lnTo>
                    <a:pt x="98" y="61"/>
                  </a:lnTo>
                  <a:lnTo>
                    <a:pt x="84" y="80"/>
                  </a:lnTo>
                  <a:lnTo>
                    <a:pt x="82" y="0"/>
                  </a:lnTo>
                  <a:lnTo>
                    <a:pt x="29" y="5"/>
                  </a:lnTo>
                  <a:lnTo>
                    <a:pt x="39" y="62"/>
                  </a:lnTo>
                  <a:lnTo>
                    <a:pt x="42" y="97"/>
                  </a:lnTo>
                  <a:lnTo>
                    <a:pt x="0" y="15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62" name="Freeform 478">
              <a:extLst>
                <a:ext uri="{FF2B5EF4-FFF2-40B4-BE49-F238E27FC236}">
                  <a16:creationId xmlns:a16="http://schemas.microsoft.com/office/drawing/2014/main" id="{187E5ED1-7089-49C4-B4FB-9BABC3224DA6}"/>
                </a:ext>
              </a:extLst>
            </p:cNvPr>
            <p:cNvSpPr>
              <a:spLocks/>
            </p:cNvSpPr>
            <p:nvPr/>
          </p:nvSpPr>
          <p:spPr bwMode="auto">
            <a:xfrm>
              <a:off x="1259009" y="3740119"/>
              <a:ext cx="40433" cy="103427"/>
            </a:xfrm>
            <a:custGeom>
              <a:avLst/>
              <a:gdLst>
                <a:gd name="T0" fmla="*/ 0 w 82"/>
                <a:gd name="T1" fmla="*/ 0 h 227"/>
                <a:gd name="T2" fmla="*/ 1 w 82"/>
                <a:gd name="T3" fmla="*/ 0 h 227"/>
                <a:gd name="T4" fmla="*/ 2 w 82"/>
                <a:gd name="T5" fmla="*/ 5 h 227"/>
                <a:gd name="T6" fmla="*/ 1 w 82"/>
                <a:gd name="T7" fmla="*/ 5 h 227"/>
                <a:gd name="T8" fmla="*/ 0 w 82"/>
                <a:gd name="T9" fmla="*/ 0 h 227"/>
                <a:gd name="T10" fmla="*/ 0 60000 65536"/>
                <a:gd name="T11" fmla="*/ 0 60000 65536"/>
                <a:gd name="T12" fmla="*/ 0 60000 65536"/>
                <a:gd name="T13" fmla="*/ 0 60000 65536"/>
                <a:gd name="T14" fmla="*/ 0 60000 65536"/>
                <a:gd name="T15" fmla="*/ 0 w 82"/>
                <a:gd name="T16" fmla="*/ 0 h 227"/>
                <a:gd name="T17" fmla="*/ 82 w 82"/>
                <a:gd name="T18" fmla="*/ 227 h 227"/>
              </a:gdLst>
              <a:ahLst/>
              <a:cxnLst>
                <a:cxn ang="T10">
                  <a:pos x="T0" y="T1"/>
                </a:cxn>
                <a:cxn ang="T11">
                  <a:pos x="T2" y="T3"/>
                </a:cxn>
                <a:cxn ang="T12">
                  <a:pos x="T4" y="T5"/>
                </a:cxn>
                <a:cxn ang="T13">
                  <a:pos x="T6" y="T7"/>
                </a:cxn>
                <a:cxn ang="T14">
                  <a:pos x="T8" y="T9"/>
                </a:cxn>
              </a:cxnLst>
              <a:rect l="T15" t="T16" r="T17" b="T18"/>
              <a:pathLst>
                <a:path w="82" h="227">
                  <a:moveTo>
                    <a:pt x="0" y="0"/>
                  </a:moveTo>
                  <a:lnTo>
                    <a:pt x="41" y="10"/>
                  </a:lnTo>
                  <a:lnTo>
                    <a:pt x="82" y="219"/>
                  </a:lnTo>
                  <a:lnTo>
                    <a:pt x="53" y="227"/>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63" name="Freeform 479">
              <a:extLst>
                <a:ext uri="{FF2B5EF4-FFF2-40B4-BE49-F238E27FC236}">
                  <a16:creationId xmlns:a16="http://schemas.microsoft.com/office/drawing/2014/main" id="{34E82377-765B-419C-A808-C714605770F2}"/>
                </a:ext>
              </a:extLst>
            </p:cNvPr>
            <p:cNvSpPr>
              <a:spLocks/>
            </p:cNvSpPr>
            <p:nvPr/>
          </p:nvSpPr>
          <p:spPr bwMode="auto">
            <a:xfrm>
              <a:off x="1808229" y="3883325"/>
              <a:ext cx="96029" cy="106609"/>
            </a:xfrm>
            <a:custGeom>
              <a:avLst/>
              <a:gdLst>
                <a:gd name="T0" fmla="*/ 0 w 198"/>
                <a:gd name="T1" fmla="*/ 5 h 234"/>
                <a:gd name="T2" fmla="*/ 1 w 198"/>
                <a:gd name="T3" fmla="*/ 5 h 234"/>
                <a:gd name="T4" fmla="*/ 2 w 198"/>
                <a:gd name="T5" fmla="*/ 5 h 234"/>
                <a:gd name="T6" fmla="*/ 2 w 198"/>
                <a:gd name="T7" fmla="*/ 4 h 234"/>
                <a:gd name="T8" fmla="*/ 4 w 198"/>
                <a:gd name="T9" fmla="*/ 4 h 234"/>
                <a:gd name="T10" fmla="*/ 5 w 198"/>
                <a:gd name="T11" fmla="*/ 2 h 234"/>
                <a:gd name="T12" fmla="*/ 4 w 198"/>
                <a:gd name="T13" fmla="*/ 0 h 234"/>
                <a:gd name="T14" fmla="*/ 1 w 198"/>
                <a:gd name="T15" fmla="*/ 0 h 234"/>
                <a:gd name="T16" fmla="*/ 1 w 198"/>
                <a:gd name="T17" fmla="*/ 2 h 234"/>
                <a:gd name="T18" fmla="*/ 1 w 198"/>
                <a:gd name="T19" fmla="*/ 3 h 234"/>
                <a:gd name="T20" fmla="*/ 0 w 198"/>
                <a:gd name="T21" fmla="*/ 5 h 2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8"/>
                <a:gd name="T34" fmla="*/ 0 h 234"/>
                <a:gd name="T35" fmla="*/ 198 w 198"/>
                <a:gd name="T36" fmla="*/ 234 h 2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8" h="234">
                  <a:moveTo>
                    <a:pt x="0" y="234"/>
                  </a:moveTo>
                  <a:lnTo>
                    <a:pt x="27" y="222"/>
                  </a:lnTo>
                  <a:lnTo>
                    <a:pt x="80" y="217"/>
                  </a:lnTo>
                  <a:lnTo>
                    <a:pt x="82" y="186"/>
                  </a:lnTo>
                  <a:lnTo>
                    <a:pt x="159" y="165"/>
                  </a:lnTo>
                  <a:lnTo>
                    <a:pt x="198" y="87"/>
                  </a:lnTo>
                  <a:lnTo>
                    <a:pt x="159" y="0"/>
                  </a:lnTo>
                  <a:lnTo>
                    <a:pt x="43" y="17"/>
                  </a:lnTo>
                  <a:lnTo>
                    <a:pt x="56" y="82"/>
                  </a:lnTo>
                  <a:lnTo>
                    <a:pt x="29" y="124"/>
                  </a:lnTo>
                  <a:lnTo>
                    <a:pt x="0" y="23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64" name="Freeform 480">
              <a:extLst>
                <a:ext uri="{FF2B5EF4-FFF2-40B4-BE49-F238E27FC236}">
                  <a16:creationId xmlns:a16="http://schemas.microsoft.com/office/drawing/2014/main" id="{522B5F68-FFA1-4A60-9A1B-3AFE1DC89335}"/>
                </a:ext>
              </a:extLst>
            </p:cNvPr>
            <p:cNvSpPr>
              <a:spLocks/>
            </p:cNvSpPr>
            <p:nvPr/>
          </p:nvSpPr>
          <p:spPr bwMode="auto">
            <a:xfrm>
              <a:off x="1712199" y="3310500"/>
              <a:ext cx="205536" cy="211627"/>
            </a:xfrm>
            <a:custGeom>
              <a:avLst/>
              <a:gdLst>
                <a:gd name="T0" fmla="*/ 0 w 429"/>
                <a:gd name="T1" fmla="*/ 2 h 464"/>
                <a:gd name="T2" fmla="*/ 0 w 429"/>
                <a:gd name="T3" fmla="*/ 11 h 464"/>
                <a:gd name="T4" fmla="*/ 8 w 429"/>
                <a:gd name="T5" fmla="*/ 11 h 464"/>
                <a:gd name="T6" fmla="*/ 10 w 429"/>
                <a:gd name="T7" fmla="*/ 9 h 464"/>
                <a:gd name="T8" fmla="*/ 10 w 429"/>
                <a:gd name="T9" fmla="*/ 9 h 464"/>
                <a:gd name="T10" fmla="*/ 7 w 429"/>
                <a:gd name="T11" fmla="*/ 2 h 464"/>
                <a:gd name="T12" fmla="*/ 8 w 429"/>
                <a:gd name="T13" fmla="*/ 4 h 464"/>
                <a:gd name="T14" fmla="*/ 9 w 429"/>
                <a:gd name="T15" fmla="*/ 3 h 464"/>
                <a:gd name="T16" fmla="*/ 8 w 429"/>
                <a:gd name="T17" fmla="*/ 0 h 464"/>
                <a:gd name="T18" fmla="*/ 7 w 429"/>
                <a:gd name="T19" fmla="*/ 1 h 464"/>
                <a:gd name="T20" fmla="*/ 7 w 429"/>
                <a:gd name="T21" fmla="*/ 0 h 464"/>
                <a:gd name="T22" fmla="*/ 5 w 429"/>
                <a:gd name="T23" fmla="*/ 0 h 464"/>
                <a:gd name="T24" fmla="*/ 4 w 429"/>
                <a:gd name="T25" fmla="*/ 1 h 464"/>
                <a:gd name="T26" fmla="*/ 0 w 429"/>
                <a:gd name="T27" fmla="*/ 0 h 464"/>
                <a:gd name="T28" fmla="*/ 0 w 429"/>
                <a:gd name="T29" fmla="*/ 2 h 46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9"/>
                <a:gd name="T46" fmla="*/ 0 h 464"/>
                <a:gd name="T47" fmla="*/ 429 w 429"/>
                <a:gd name="T48" fmla="*/ 464 h 46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9" h="464">
                  <a:moveTo>
                    <a:pt x="0" y="75"/>
                  </a:moveTo>
                  <a:lnTo>
                    <a:pt x="17" y="454"/>
                  </a:lnTo>
                  <a:lnTo>
                    <a:pt x="361" y="464"/>
                  </a:lnTo>
                  <a:lnTo>
                    <a:pt x="422" y="405"/>
                  </a:lnTo>
                  <a:lnTo>
                    <a:pt x="429" y="364"/>
                  </a:lnTo>
                  <a:lnTo>
                    <a:pt x="298" y="98"/>
                  </a:lnTo>
                  <a:lnTo>
                    <a:pt x="361" y="183"/>
                  </a:lnTo>
                  <a:lnTo>
                    <a:pt x="392" y="110"/>
                  </a:lnTo>
                  <a:lnTo>
                    <a:pt x="361" y="17"/>
                  </a:lnTo>
                  <a:lnTo>
                    <a:pt x="284" y="30"/>
                  </a:lnTo>
                  <a:lnTo>
                    <a:pt x="282" y="4"/>
                  </a:lnTo>
                  <a:lnTo>
                    <a:pt x="239" y="4"/>
                  </a:lnTo>
                  <a:lnTo>
                    <a:pt x="166" y="40"/>
                  </a:lnTo>
                  <a:lnTo>
                    <a:pt x="17" y="0"/>
                  </a:lnTo>
                  <a:lnTo>
                    <a:pt x="0" y="7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65" name="Freeform 481">
              <a:extLst>
                <a:ext uri="{FF2B5EF4-FFF2-40B4-BE49-F238E27FC236}">
                  <a16:creationId xmlns:a16="http://schemas.microsoft.com/office/drawing/2014/main" id="{EF16585A-A603-43C1-B057-EDD36A28BE62}"/>
                </a:ext>
              </a:extLst>
            </p:cNvPr>
            <p:cNvSpPr>
              <a:spLocks/>
            </p:cNvSpPr>
            <p:nvPr/>
          </p:nvSpPr>
          <p:spPr bwMode="auto">
            <a:xfrm>
              <a:off x="1166349" y="3662151"/>
              <a:ext cx="136463" cy="109791"/>
            </a:xfrm>
            <a:custGeom>
              <a:avLst/>
              <a:gdLst>
                <a:gd name="T0" fmla="*/ 0 w 285"/>
                <a:gd name="T1" fmla="*/ 5 h 242"/>
                <a:gd name="T2" fmla="*/ 1 w 285"/>
                <a:gd name="T3" fmla="*/ 5 h 242"/>
                <a:gd name="T4" fmla="*/ 2 w 285"/>
                <a:gd name="T5" fmla="*/ 6 h 242"/>
                <a:gd name="T6" fmla="*/ 2 w 285"/>
                <a:gd name="T7" fmla="*/ 4 h 242"/>
                <a:gd name="T8" fmla="*/ 5 w 285"/>
                <a:gd name="T9" fmla="*/ 4 h 242"/>
                <a:gd name="T10" fmla="*/ 5 w 285"/>
                <a:gd name="T11" fmla="*/ 4 h 242"/>
                <a:gd name="T12" fmla="*/ 7 w 285"/>
                <a:gd name="T13" fmla="*/ 3 h 242"/>
                <a:gd name="T14" fmla="*/ 5 w 285"/>
                <a:gd name="T15" fmla="*/ 1 h 242"/>
                <a:gd name="T16" fmla="*/ 5 w 285"/>
                <a:gd name="T17" fmla="*/ 0 h 242"/>
                <a:gd name="T18" fmla="*/ 1 w 285"/>
                <a:gd name="T19" fmla="*/ 2 h 242"/>
                <a:gd name="T20" fmla="*/ 0 w 285"/>
                <a:gd name="T21" fmla="*/ 5 h 2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5"/>
                <a:gd name="T34" fmla="*/ 0 h 242"/>
                <a:gd name="T35" fmla="*/ 285 w 285"/>
                <a:gd name="T36" fmla="*/ 242 h 2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5" h="242">
                  <a:moveTo>
                    <a:pt x="0" y="207"/>
                  </a:moveTo>
                  <a:lnTo>
                    <a:pt x="23" y="233"/>
                  </a:lnTo>
                  <a:lnTo>
                    <a:pt x="102" y="242"/>
                  </a:lnTo>
                  <a:lnTo>
                    <a:pt x="92" y="181"/>
                  </a:lnTo>
                  <a:lnTo>
                    <a:pt x="192" y="171"/>
                  </a:lnTo>
                  <a:lnTo>
                    <a:pt x="233" y="181"/>
                  </a:lnTo>
                  <a:lnTo>
                    <a:pt x="285" y="135"/>
                  </a:lnTo>
                  <a:lnTo>
                    <a:pt x="214" y="42"/>
                  </a:lnTo>
                  <a:lnTo>
                    <a:pt x="206" y="0"/>
                  </a:lnTo>
                  <a:lnTo>
                    <a:pt x="49" y="79"/>
                  </a:lnTo>
                  <a:lnTo>
                    <a:pt x="0" y="20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66" name="Freeform 482">
              <a:extLst>
                <a:ext uri="{FF2B5EF4-FFF2-40B4-BE49-F238E27FC236}">
                  <a16:creationId xmlns:a16="http://schemas.microsoft.com/office/drawing/2014/main" id="{4021DE6F-0B7F-4CC1-9846-2EF4FBB25ADE}"/>
                </a:ext>
              </a:extLst>
            </p:cNvPr>
            <p:cNvSpPr>
              <a:spLocks/>
            </p:cNvSpPr>
            <p:nvPr/>
          </p:nvSpPr>
          <p:spPr bwMode="auto">
            <a:xfrm>
              <a:off x="1665027" y="4126775"/>
              <a:ext cx="215645" cy="195715"/>
            </a:xfrm>
            <a:custGeom>
              <a:avLst/>
              <a:gdLst>
                <a:gd name="T0" fmla="*/ 0 w 450"/>
                <a:gd name="T1" fmla="*/ 5 h 434"/>
                <a:gd name="T2" fmla="*/ 0 w 450"/>
                <a:gd name="T3" fmla="*/ 9 h 434"/>
                <a:gd name="T4" fmla="*/ 1 w 450"/>
                <a:gd name="T5" fmla="*/ 10 h 434"/>
                <a:gd name="T6" fmla="*/ 3 w 450"/>
                <a:gd name="T7" fmla="*/ 10 h 434"/>
                <a:gd name="T8" fmla="*/ 4 w 450"/>
                <a:gd name="T9" fmla="*/ 10 h 434"/>
                <a:gd name="T10" fmla="*/ 6 w 450"/>
                <a:gd name="T11" fmla="*/ 9 h 434"/>
                <a:gd name="T12" fmla="*/ 6 w 450"/>
                <a:gd name="T13" fmla="*/ 8 h 434"/>
                <a:gd name="T14" fmla="*/ 7 w 450"/>
                <a:gd name="T15" fmla="*/ 8 h 434"/>
                <a:gd name="T16" fmla="*/ 7 w 450"/>
                <a:gd name="T17" fmla="*/ 7 h 434"/>
                <a:gd name="T18" fmla="*/ 10 w 450"/>
                <a:gd name="T19" fmla="*/ 6 h 434"/>
                <a:gd name="T20" fmla="*/ 9 w 450"/>
                <a:gd name="T21" fmla="*/ 6 h 434"/>
                <a:gd name="T22" fmla="*/ 10 w 450"/>
                <a:gd name="T23" fmla="*/ 3 h 434"/>
                <a:gd name="T24" fmla="*/ 10 w 450"/>
                <a:gd name="T25" fmla="*/ 1 h 434"/>
                <a:gd name="T26" fmla="*/ 8 w 450"/>
                <a:gd name="T27" fmla="*/ 0 h 434"/>
                <a:gd name="T28" fmla="*/ 8 w 450"/>
                <a:gd name="T29" fmla="*/ 0 h 434"/>
                <a:gd name="T30" fmla="*/ 6 w 450"/>
                <a:gd name="T31" fmla="*/ 1 h 434"/>
                <a:gd name="T32" fmla="*/ 6 w 450"/>
                <a:gd name="T33" fmla="*/ 3 h 434"/>
                <a:gd name="T34" fmla="*/ 7 w 450"/>
                <a:gd name="T35" fmla="*/ 4 h 434"/>
                <a:gd name="T36" fmla="*/ 7 w 450"/>
                <a:gd name="T37" fmla="*/ 5 h 434"/>
                <a:gd name="T38" fmla="*/ 2 w 450"/>
                <a:gd name="T39" fmla="*/ 3 h 434"/>
                <a:gd name="T40" fmla="*/ 2 w 450"/>
                <a:gd name="T41" fmla="*/ 5 h 434"/>
                <a:gd name="T42" fmla="*/ 0 w 450"/>
                <a:gd name="T43" fmla="*/ 5 h 4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0"/>
                <a:gd name="T67" fmla="*/ 0 h 434"/>
                <a:gd name="T68" fmla="*/ 450 w 450"/>
                <a:gd name="T69" fmla="*/ 434 h 43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0" h="434">
                  <a:moveTo>
                    <a:pt x="0" y="212"/>
                  </a:moveTo>
                  <a:lnTo>
                    <a:pt x="0" y="379"/>
                  </a:lnTo>
                  <a:lnTo>
                    <a:pt x="47" y="419"/>
                  </a:lnTo>
                  <a:lnTo>
                    <a:pt x="121" y="433"/>
                  </a:lnTo>
                  <a:lnTo>
                    <a:pt x="187" y="434"/>
                  </a:lnTo>
                  <a:lnTo>
                    <a:pt x="254" y="375"/>
                  </a:lnTo>
                  <a:lnTo>
                    <a:pt x="256" y="348"/>
                  </a:lnTo>
                  <a:lnTo>
                    <a:pt x="317" y="334"/>
                  </a:lnTo>
                  <a:lnTo>
                    <a:pt x="309" y="310"/>
                  </a:lnTo>
                  <a:lnTo>
                    <a:pt x="428" y="265"/>
                  </a:lnTo>
                  <a:lnTo>
                    <a:pt x="412" y="245"/>
                  </a:lnTo>
                  <a:lnTo>
                    <a:pt x="450" y="114"/>
                  </a:lnTo>
                  <a:lnTo>
                    <a:pt x="422" y="56"/>
                  </a:lnTo>
                  <a:lnTo>
                    <a:pt x="350" y="15"/>
                  </a:lnTo>
                  <a:lnTo>
                    <a:pt x="329" y="0"/>
                  </a:lnTo>
                  <a:lnTo>
                    <a:pt x="260" y="42"/>
                  </a:lnTo>
                  <a:lnTo>
                    <a:pt x="254" y="156"/>
                  </a:lnTo>
                  <a:lnTo>
                    <a:pt x="298" y="177"/>
                  </a:lnTo>
                  <a:lnTo>
                    <a:pt x="300" y="225"/>
                  </a:lnTo>
                  <a:lnTo>
                    <a:pt x="81" y="122"/>
                  </a:lnTo>
                  <a:lnTo>
                    <a:pt x="86" y="212"/>
                  </a:lnTo>
                  <a:lnTo>
                    <a:pt x="0" y="21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67" name="Freeform 483">
              <a:extLst>
                <a:ext uri="{FF2B5EF4-FFF2-40B4-BE49-F238E27FC236}">
                  <a16:creationId xmlns:a16="http://schemas.microsoft.com/office/drawing/2014/main" id="{DC1D46BA-8885-4AEC-B70C-FF2D72659093}"/>
                </a:ext>
              </a:extLst>
            </p:cNvPr>
            <p:cNvSpPr>
              <a:spLocks/>
            </p:cNvSpPr>
            <p:nvPr/>
          </p:nvSpPr>
          <p:spPr bwMode="auto">
            <a:xfrm>
              <a:off x="1563944" y="4413187"/>
              <a:ext cx="299881" cy="264136"/>
            </a:xfrm>
            <a:custGeom>
              <a:avLst/>
              <a:gdLst>
                <a:gd name="T0" fmla="*/ 0 w 624"/>
                <a:gd name="T1" fmla="*/ 7 h 583"/>
                <a:gd name="T2" fmla="*/ 1 w 624"/>
                <a:gd name="T3" fmla="*/ 7 h 583"/>
                <a:gd name="T4" fmla="*/ 1 w 624"/>
                <a:gd name="T5" fmla="*/ 7 h 583"/>
                <a:gd name="T6" fmla="*/ 2 w 624"/>
                <a:gd name="T7" fmla="*/ 7 h 583"/>
                <a:gd name="T8" fmla="*/ 3 w 624"/>
                <a:gd name="T9" fmla="*/ 7 h 583"/>
                <a:gd name="T10" fmla="*/ 3 w 624"/>
                <a:gd name="T11" fmla="*/ 3 h 583"/>
                <a:gd name="T12" fmla="*/ 4 w 624"/>
                <a:gd name="T13" fmla="*/ 4 h 583"/>
                <a:gd name="T14" fmla="*/ 4 w 624"/>
                <a:gd name="T15" fmla="*/ 5 h 583"/>
                <a:gd name="T16" fmla="*/ 5 w 624"/>
                <a:gd name="T17" fmla="*/ 5 h 583"/>
                <a:gd name="T18" fmla="*/ 6 w 624"/>
                <a:gd name="T19" fmla="*/ 4 h 583"/>
                <a:gd name="T20" fmla="*/ 8 w 624"/>
                <a:gd name="T21" fmla="*/ 4 h 583"/>
                <a:gd name="T22" fmla="*/ 11 w 624"/>
                <a:gd name="T23" fmla="*/ 0 h 583"/>
                <a:gd name="T24" fmla="*/ 13 w 624"/>
                <a:gd name="T25" fmla="*/ 1 h 583"/>
                <a:gd name="T26" fmla="*/ 14 w 624"/>
                <a:gd name="T27" fmla="*/ 4 h 583"/>
                <a:gd name="T28" fmla="*/ 13 w 624"/>
                <a:gd name="T29" fmla="*/ 5 h 583"/>
                <a:gd name="T30" fmla="*/ 13 w 624"/>
                <a:gd name="T31" fmla="*/ 5 h 583"/>
                <a:gd name="T32" fmla="*/ 14 w 624"/>
                <a:gd name="T33" fmla="*/ 5 h 583"/>
                <a:gd name="T34" fmla="*/ 15 w 624"/>
                <a:gd name="T35" fmla="*/ 5 h 583"/>
                <a:gd name="T36" fmla="*/ 14 w 624"/>
                <a:gd name="T37" fmla="*/ 7 h 583"/>
                <a:gd name="T38" fmla="*/ 12 w 624"/>
                <a:gd name="T39" fmla="*/ 10 h 583"/>
                <a:gd name="T40" fmla="*/ 9 w 624"/>
                <a:gd name="T41" fmla="*/ 13 h 583"/>
                <a:gd name="T42" fmla="*/ 7 w 624"/>
                <a:gd name="T43" fmla="*/ 13 h 583"/>
                <a:gd name="T44" fmla="*/ 2 w 624"/>
                <a:gd name="T45" fmla="*/ 13 h 583"/>
                <a:gd name="T46" fmla="*/ 1 w 624"/>
                <a:gd name="T47" fmla="*/ 12 h 583"/>
                <a:gd name="T48" fmla="*/ 1 w 624"/>
                <a:gd name="T49" fmla="*/ 11 h 583"/>
                <a:gd name="T50" fmla="*/ 0 w 624"/>
                <a:gd name="T51" fmla="*/ 7 h 58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24"/>
                <a:gd name="T79" fmla="*/ 0 h 583"/>
                <a:gd name="T80" fmla="*/ 624 w 624"/>
                <a:gd name="T81" fmla="*/ 583 h 58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24" h="583">
                  <a:moveTo>
                    <a:pt x="0" y="308"/>
                  </a:moveTo>
                  <a:lnTo>
                    <a:pt x="22" y="286"/>
                  </a:lnTo>
                  <a:lnTo>
                    <a:pt x="48" y="326"/>
                  </a:lnTo>
                  <a:lnTo>
                    <a:pt x="98" y="326"/>
                  </a:lnTo>
                  <a:lnTo>
                    <a:pt x="131" y="298"/>
                  </a:lnTo>
                  <a:lnTo>
                    <a:pt x="131" y="117"/>
                  </a:lnTo>
                  <a:lnTo>
                    <a:pt x="165" y="163"/>
                  </a:lnTo>
                  <a:lnTo>
                    <a:pt x="163" y="213"/>
                  </a:lnTo>
                  <a:lnTo>
                    <a:pt x="217" y="211"/>
                  </a:lnTo>
                  <a:lnTo>
                    <a:pt x="262" y="156"/>
                  </a:lnTo>
                  <a:lnTo>
                    <a:pt x="347" y="156"/>
                  </a:lnTo>
                  <a:lnTo>
                    <a:pt x="489" y="0"/>
                  </a:lnTo>
                  <a:lnTo>
                    <a:pt x="577" y="23"/>
                  </a:lnTo>
                  <a:lnTo>
                    <a:pt x="593" y="167"/>
                  </a:lnTo>
                  <a:lnTo>
                    <a:pt x="551" y="207"/>
                  </a:lnTo>
                  <a:lnTo>
                    <a:pt x="576" y="239"/>
                  </a:lnTo>
                  <a:lnTo>
                    <a:pt x="597" y="213"/>
                  </a:lnTo>
                  <a:lnTo>
                    <a:pt x="624" y="213"/>
                  </a:lnTo>
                  <a:lnTo>
                    <a:pt x="608" y="298"/>
                  </a:lnTo>
                  <a:lnTo>
                    <a:pt x="521" y="429"/>
                  </a:lnTo>
                  <a:lnTo>
                    <a:pt x="404" y="543"/>
                  </a:lnTo>
                  <a:lnTo>
                    <a:pt x="319" y="581"/>
                  </a:lnTo>
                  <a:lnTo>
                    <a:pt x="75" y="583"/>
                  </a:lnTo>
                  <a:lnTo>
                    <a:pt x="53" y="517"/>
                  </a:lnTo>
                  <a:lnTo>
                    <a:pt x="65" y="468"/>
                  </a:lnTo>
                  <a:lnTo>
                    <a:pt x="0" y="30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68" name="Freeform 484">
              <a:extLst>
                <a:ext uri="{FF2B5EF4-FFF2-40B4-BE49-F238E27FC236}">
                  <a16:creationId xmlns:a16="http://schemas.microsoft.com/office/drawing/2014/main" id="{85752656-ED33-40CF-BE9B-B93CBB45E411}"/>
                </a:ext>
              </a:extLst>
            </p:cNvPr>
            <p:cNvSpPr>
              <a:spLocks/>
            </p:cNvSpPr>
            <p:nvPr/>
          </p:nvSpPr>
          <p:spPr bwMode="auto">
            <a:xfrm>
              <a:off x="1756002" y="4554802"/>
              <a:ext cx="42118" cy="47735"/>
            </a:xfrm>
            <a:custGeom>
              <a:avLst/>
              <a:gdLst>
                <a:gd name="T0" fmla="*/ 0 w 86"/>
                <a:gd name="T1" fmla="*/ 1 h 106"/>
                <a:gd name="T2" fmla="*/ 1 w 86"/>
                <a:gd name="T3" fmla="*/ 2 h 106"/>
                <a:gd name="T4" fmla="*/ 2 w 86"/>
                <a:gd name="T5" fmla="*/ 1 h 106"/>
                <a:gd name="T6" fmla="*/ 1 w 86"/>
                <a:gd name="T7" fmla="*/ 0 h 106"/>
                <a:gd name="T8" fmla="*/ 0 w 86"/>
                <a:gd name="T9" fmla="*/ 1 h 106"/>
                <a:gd name="T10" fmla="*/ 0 60000 65536"/>
                <a:gd name="T11" fmla="*/ 0 60000 65536"/>
                <a:gd name="T12" fmla="*/ 0 60000 65536"/>
                <a:gd name="T13" fmla="*/ 0 60000 65536"/>
                <a:gd name="T14" fmla="*/ 0 60000 65536"/>
                <a:gd name="T15" fmla="*/ 0 w 86"/>
                <a:gd name="T16" fmla="*/ 0 h 106"/>
                <a:gd name="T17" fmla="*/ 86 w 86"/>
                <a:gd name="T18" fmla="*/ 106 h 106"/>
              </a:gdLst>
              <a:ahLst/>
              <a:cxnLst>
                <a:cxn ang="T10">
                  <a:pos x="T0" y="T1"/>
                </a:cxn>
                <a:cxn ang="T11">
                  <a:pos x="T2" y="T3"/>
                </a:cxn>
                <a:cxn ang="T12">
                  <a:pos x="T4" y="T5"/>
                </a:cxn>
                <a:cxn ang="T13">
                  <a:pos x="T6" y="T7"/>
                </a:cxn>
                <a:cxn ang="T14">
                  <a:pos x="T8" y="T9"/>
                </a:cxn>
              </a:cxnLst>
              <a:rect l="T15" t="T16" r="T17" b="T18"/>
              <a:pathLst>
                <a:path w="86" h="106">
                  <a:moveTo>
                    <a:pt x="0" y="52"/>
                  </a:moveTo>
                  <a:lnTo>
                    <a:pt x="33" y="106"/>
                  </a:lnTo>
                  <a:lnTo>
                    <a:pt x="86" y="52"/>
                  </a:lnTo>
                  <a:lnTo>
                    <a:pt x="61" y="0"/>
                  </a:lnTo>
                  <a:lnTo>
                    <a:pt x="0" y="5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69" name="Freeform 485">
              <a:extLst>
                <a:ext uri="{FF2B5EF4-FFF2-40B4-BE49-F238E27FC236}">
                  <a16:creationId xmlns:a16="http://schemas.microsoft.com/office/drawing/2014/main" id="{126315CB-1451-4ACD-A2ED-938F0A88ACAF}"/>
                </a:ext>
              </a:extLst>
            </p:cNvPr>
            <p:cNvSpPr>
              <a:spLocks/>
            </p:cNvSpPr>
            <p:nvPr/>
          </p:nvSpPr>
          <p:spPr bwMode="auto">
            <a:xfrm>
              <a:off x="1688613" y="2723356"/>
              <a:ext cx="144886" cy="122521"/>
            </a:xfrm>
            <a:custGeom>
              <a:avLst/>
              <a:gdLst>
                <a:gd name="T0" fmla="*/ 2 w 302"/>
                <a:gd name="T1" fmla="*/ 0 h 272"/>
                <a:gd name="T2" fmla="*/ 3 w 302"/>
                <a:gd name="T3" fmla="*/ 0 h 272"/>
                <a:gd name="T4" fmla="*/ 3 w 302"/>
                <a:gd name="T5" fmla="*/ 1 h 272"/>
                <a:gd name="T6" fmla="*/ 4 w 302"/>
                <a:gd name="T7" fmla="*/ 1 h 272"/>
                <a:gd name="T8" fmla="*/ 5 w 302"/>
                <a:gd name="T9" fmla="*/ 1 h 272"/>
                <a:gd name="T10" fmla="*/ 6 w 302"/>
                <a:gd name="T11" fmla="*/ 1 h 272"/>
                <a:gd name="T12" fmla="*/ 6 w 302"/>
                <a:gd name="T13" fmla="*/ 3 h 272"/>
                <a:gd name="T14" fmla="*/ 6 w 302"/>
                <a:gd name="T15" fmla="*/ 3 h 272"/>
                <a:gd name="T16" fmla="*/ 7 w 302"/>
                <a:gd name="T17" fmla="*/ 3 h 272"/>
                <a:gd name="T18" fmla="*/ 7 w 302"/>
                <a:gd name="T19" fmla="*/ 3 h 272"/>
                <a:gd name="T20" fmla="*/ 7 w 302"/>
                <a:gd name="T21" fmla="*/ 4 h 272"/>
                <a:gd name="T22" fmla="*/ 7 w 302"/>
                <a:gd name="T23" fmla="*/ 4 h 272"/>
                <a:gd name="T24" fmla="*/ 6 w 302"/>
                <a:gd name="T25" fmla="*/ 4 h 272"/>
                <a:gd name="T26" fmla="*/ 6 w 302"/>
                <a:gd name="T27" fmla="*/ 4 h 272"/>
                <a:gd name="T28" fmla="*/ 6 w 302"/>
                <a:gd name="T29" fmla="*/ 5 h 272"/>
                <a:gd name="T30" fmla="*/ 7 w 302"/>
                <a:gd name="T31" fmla="*/ 5 h 272"/>
                <a:gd name="T32" fmla="*/ 6 w 302"/>
                <a:gd name="T33" fmla="*/ 5 h 272"/>
                <a:gd name="T34" fmla="*/ 6 w 302"/>
                <a:gd name="T35" fmla="*/ 5 h 272"/>
                <a:gd name="T36" fmla="*/ 6 w 302"/>
                <a:gd name="T37" fmla="*/ 5 h 272"/>
                <a:gd name="T38" fmla="*/ 5 w 302"/>
                <a:gd name="T39" fmla="*/ 6 h 272"/>
                <a:gd name="T40" fmla="*/ 5 w 302"/>
                <a:gd name="T41" fmla="*/ 6 h 272"/>
                <a:gd name="T42" fmla="*/ 5 w 302"/>
                <a:gd name="T43" fmla="*/ 6 h 272"/>
                <a:gd name="T44" fmla="*/ 5 w 302"/>
                <a:gd name="T45" fmla="*/ 6 h 272"/>
                <a:gd name="T46" fmla="*/ 4 w 302"/>
                <a:gd name="T47" fmla="*/ 6 h 272"/>
                <a:gd name="T48" fmla="*/ 4 w 302"/>
                <a:gd name="T49" fmla="*/ 6 h 272"/>
                <a:gd name="T50" fmla="*/ 3 w 302"/>
                <a:gd name="T51" fmla="*/ 6 h 272"/>
                <a:gd name="T52" fmla="*/ 2 w 302"/>
                <a:gd name="T53" fmla="*/ 5 h 272"/>
                <a:gd name="T54" fmla="*/ 1 w 302"/>
                <a:gd name="T55" fmla="*/ 5 h 272"/>
                <a:gd name="T56" fmla="*/ 1 w 302"/>
                <a:gd name="T57" fmla="*/ 5 h 272"/>
                <a:gd name="T58" fmla="*/ 0 w 302"/>
                <a:gd name="T59" fmla="*/ 6 h 272"/>
                <a:gd name="T60" fmla="*/ 0 w 302"/>
                <a:gd name="T61" fmla="*/ 5 h 272"/>
                <a:gd name="T62" fmla="*/ 1 w 302"/>
                <a:gd name="T63" fmla="*/ 4 h 272"/>
                <a:gd name="T64" fmla="*/ 0 w 302"/>
                <a:gd name="T65" fmla="*/ 3 h 272"/>
                <a:gd name="T66" fmla="*/ 1 w 302"/>
                <a:gd name="T67" fmla="*/ 3 h 272"/>
                <a:gd name="T68" fmla="*/ 1 w 302"/>
                <a:gd name="T69" fmla="*/ 2 h 272"/>
                <a:gd name="T70" fmla="*/ 1 w 302"/>
                <a:gd name="T71" fmla="*/ 2 h 272"/>
                <a:gd name="T72" fmla="*/ 1 w 302"/>
                <a:gd name="T73" fmla="*/ 2 h 272"/>
                <a:gd name="T74" fmla="*/ 1 w 302"/>
                <a:gd name="T75" fmla="*/ 1 h 272"/>
                <a:gd name="T76" fmla="*/ 1 w 302"/>
                <a:gd name="T77" fmla="*/ 1 h 272"/>
                <a:gd name="T78" fmla="*/ 2 w 302"/>
                <a:gd name="T79" fmla="*/ 0 h 272"/>
                <a:gd name="T80" fmla="*/ 2 w 302"/>
                <a:gd name="T81" fmla="*/ 0 h 27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02"/>
                <a:gd name="T124" fmla="*/ 0 h 272"/>
                <a:gd name="T125" fmla="*/ 302 w 302"/>
                <a:gd name="T126" fmla="*/ 272 h 27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02" h="272">
                  <a:moveTo>
                    <a:pt x="96" y="0"/>
                  </a:moveTo>
                  <a:lnTo>
                    <a:pt x="125" y="5"/>
                  </a:lnTo>
                  <a:lnTo>
                    <a:pt x="147" y="25"/>
                  </a:lnTo>
                  <a:lnTo>
                    <a:pt x="189" y="25"/>
                  </a:lnTo>
                  <a:lnTo>
                    <a:pt x="232" y="31"/>
                  </a:lnTo>
                  <a:lnTo>
                    <a:pt x="254" y="65"/>
                  </a:lnTo>
                  <a:lnTo>
                    <a:pt x="270" y="109"/>
                  </a:lnTo>
                  <a:lnTo>
                    <a:pt x="274" y="127"/>
                  </a:lnTo>
                  <a:lnTo>
                    <a:pt x="293" y="142"/>
                  </a:lnTo>
                  <a:lnTo>
                    <a:pt x="302" y="154"/>
                  </a:lnTo>
                  <a:lnTo>
                    <a:pt x="302" y="172"/>
                  </a:lnTo>
                  <a:lnTo>
                    <a:pt x="284" y="172"/>
                  </a:lnTo>
                  <a:lnTo>
                    <a:pt x="260" y="172"/>
                  </a:lnTo>
                  <a:lnTo>
                    <a:pt x="270" y="189"/>
                  </a:lnTo>
                  <a:lnTo>
                    <a:pt x="278" y="200"/>
                  </a:lnTo>
                  <a:lnTo>
                    <a:pt x="284" y="223"/>
                  </a:lnTo>
                  <a:lnTo>
                    <a:pt x="270" y="234"/>
                  </a:lnTo>
                  <a:lnTo>
                    <a:pt x="248" y="234"/>
                  </a:lnTo>
                  <a:lnTo>
                    <a:pt x="246" y="234"/>
                  </a:lnTo>
                  <a:lnTo>
                    <a:pt x="232" y="245"/>
                  </a:lnTo>
                  <a:lnTo>
                    <a:pt x="232" y="268"/>
                  </a:lnTo>
                  <a:lnTo>
                    <a:pt x="215" y="272"/>
                  </a:lnTo>
                  <a:lnTo>
                    <a:pt x="200" y="261"/>
                  </a:lnTo>
                  <a:lnTo>
                    <a:pt x="176" y="255"/>
                  </a:lnTo>
                  <a:lnTo>
                    <a:pt x="155" y="245"/>
                  </a:lnTo>
                  <a:lnTo>
                    <a:pt x="135" y="250"/>
                  </a:lnTo>
                  <a:lnTo>
                    <a:pt x="73" y="223"/>
                  </a:lnTo>
                  <a:lnTo>
                    <a:pt x="47" y="227"/>
                  </a:lnTo>
                  <a:lnTo>
                    <a:pt x="26" y="223"/>
                  </a:lnTo>
                  <a:lnTo>
                    <a:pt x="12" y="245"/>
                  </a:lnTo>
                  <a:lnTo>
                    <a:pt x="0" y="199"/>
                  </a:lnTo>
                  <a:lnTo>
                    <a:pt x="28" y="169"/>
                  </a:lnTo>
                  <a:lnTo>
                    <a:pt x="8" y="109"/>
                  </a:lnTo>
                  <a:lnTo>
                    <a:pt x="26" y="117"/>
                  </a:lnTo>
                  <a:lnTo>
                    <a:pt x="29" y="104"/>
                  </a:lnTo>
                  <a:lnTo>
                    <a:pt x="34" y="82"/>
                  </a:lnTo>
                  <a:lnTo>
                    <a:pt x="42" y="71"/>
                  </a:lnTo>
                  <a:lnTo>
                    <a:pt x="47" y="46"/>
                  </a:lnTo>
                  <a:lnTo>
                    <a:pt x="68" y="21"/>
                  </a:lnTo>
                  <a:lnTo>
                    <a:pt x="82" y="0"/>
                  </a:lnTo>
                  <a:lnTo>
                    <a:pt x="96"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70" name="Freeform 486">
              <a:extLst>
                <a:ext uri="{FF2B5EF4-FFF2-40B4-BE49-F238E27FC236}">
                  <a16:creationId xmlns:a16="http://schemas.microsoft.com/office/drawing/2014/main" id="{667DCEA2-4BEF-40B7-99EB-62D84AF4E70F}"/>
                </a:ext>
              </a:extLst>
            </p:cNvPr>
            <p:cNvSpPr>
              <a:spLocks/>
            </p:cNvSpPr>
            <p:nvPr/>
          </p:nvSpPr>
          <p:spPr bwMode="auto">
            <a:xfrm>
              <a:off x="1666712" y="2810871"/>
              <a:ext cx="323467" cy="203671"/>
            </a:xfrm>
            <a:custGeom>
              <a:avLst/>
              <a:gdLst>
                <a:gd name="T0" fmla="*/ 8 w 671"/>
                <a:gd name="T1" fmla="*/ 0 h 446"/>
                <a:gd name="T2" fmla="*/ 9 w 671"/>
                <a:gd name="T3" fmla="*/ 0 h 446"/>
                <a:gd name="T4" fmla="*/ 10 w 671"/>
                <a:gd name="T5" fmla="*/ 1 h 446"/>
                <a:gd name="T6" fmla="*/ 10 w 671"/>
                <a:gd name="T7" fmla="*/ 1 h 446"/>
                <a:gd name="T8" fmla="*/ 11 w 671"/>
                <a:gd name="T9" fmla="*/ 2 h 446"/>
                <a:gd name="T10" fmla="*/ 13 w 671"/>
                <a:gd name="T11" fmla="*/ 3 h 446"/>
                <a:gd name="T12" fmla="*/ 14 w 671"/>
                <a:gd name="T13" fmla="*/ 3 h 446"/>
                <a:gd name="T14" fmla="*/ 15 w 671"/>
                <a:gd name="T15" fmla="*/ 4 h 446"/>
                <a:gd name="T16" fmla="*/ 15 w 671"/>
                <a:gd name="T17" fmla="*/ 6 h 446"/>
                <a:gd name="T18" fmla="*/ 13 w 671"/>
                <a:gd name="T19" fmla="*/ 7 h 446"/>
                <a:gd name="T20" fmla="*/ 11 w 671"/>
                <a:gd name="T21" fmla="*/ 9 h 446"/>
                <a:gd name="T22" fmla="*/ 11 w 671"/>
                <a:gd name="T23" fmla="*/ 9 h 446"/>
                <a:gd name="T24" fmla="*/ 11 w 671"/>
                <a:gd name="T25" fmla="*/ 11 h 446"/>
                <a:gd name="T26" fmla="*/ 10 w 671"/>
                <a:gd name="T27" fmla="*/ 9 h 446"/>
                <a:gd name="T28" fmla="*/ 9 w 671"/>
                <a:gd name="T29" fmla="*/ 8 h 446"/>
                <a:gd name="T30" fmla="*/ 9 w 671"/>
                <a:gd name="T31" fmla="*/ 7 h 446"/>
                <a:gd name="T32" fmla="*/ 7 w 671"/>
                <a:gd name="T33" fmla="*/ 9 h 446"/>
                <a:gd name="T34" fmla="*/ 6 w 671"/>
                <a:gd name="T35" fmla="*/ 8 h 446"/>
                <a:gd name="T36" fmla="*/ 7 w 671"/>
                <a:gd name="T37" fmla="*/ 8 h 446"/>
                <a:gd name="T38" fmla="*/ 7 w 671"/>
                <a:gd name="T39" fmla="*/ 7 h 446"/>
                <a:gd name="T40" fmla="*/ 6 w 671"/>
                <a:gd name="T41" fmla="*/ 6 h 446"/>
                <a:gd name="T42" fmla="*/ 5 w 671"/>
                <a:gd name="T43" fmla="*/ 5 h 446"/>
                <a:gd name="T44" fmla="*/ 2 w 671"/>
                <a:gd name="T45" fmla="*/ 6 h 446"/>
                <a:gd name="T46" fmla="*/ 1 w 671"/>
                <a:gd name="T47" fmla="*/ 6 h 446"/>
                <a:gd name="T48" fmla="*/ 0 w 671"/>
                <a:gd name="T49" fmla="*/ 4 h 446"/>
                <a:gd name="T50" fmla="*/ 2 w 671"/>
                <a:gd name="T51" fmla="*/ 2 h 446"/>
                <a:gd name="T52" fmla="*/ 1 w 671"/>
                <a:gd name="T53" fmla="*/ 1 h 446"/>
                <a:gd name="T54" fmla="*/ 2 w 671"/>
                <a:gd name="T55" fmla="*/ 1 h 446"/>
                <a:gd name="T56" fmla="*/ 3 w 671"/>
                <a:gd name="T57" fmla="*/ 1 h 446"/>
                <a:gd name="T58" fmla="*/ 5 w 671"/>
                <a:gd name="T59" fmla="*/ 1 h 446"/>
                <a:gd name="T60" fmla="*/ 6 w 671"/>
                <a:gd name="T61" fmla="*/ 1 h 446"/>
                <a:gd name="T62" fmla="*/ 7 w 671"/>
                <a:gd name="T63" fmla="*/ 2 h 446"/>
                <a:gd name="T64" fmla="*/ 7 w 671"/>
                <a:gd name="T65" fmla="*/ 1 h 446"/>
                <a:gd name="T66" fmla="*/ 7 w 671"/>
                <a:gd name="T67" fmla="*/ 1 h 4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71"/>
                <a:gd name="T103" fmla="*/ 0 h 446"/>
                <a:gd name="T104" fmla="*/ 671 w 671"/>
                <a:gd name="T105" fmla="*/ 446 h 4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71" h="446">
                  <a:moveTo>
                    <a:pt x="334" y="20"/>
                  </a:moveTo>
                  <a:lnTo>
                    <a:pt x="344" y="17"/>
                  </a:lnTo>
                  <a:lnTo>
                    <a:pt x="362" y="4"/>
                  </a:lnTo>
                  <a:lnTo>
                    <a:pt x="379" y="0"/>
                  </a:lnTo>
                  <a:lnTo>
                    <a:pt x="406" y="4"/>
                  </a:lnTo>
                  <a:lnTo>
                    <a:pt x="418" y="27"/>
                  </a:lnTo>
                  <a:lnTo>
                    <a:pt x="424" y="54"/>
                  </a:lnTo>
                  <a:lnTo>
                    <a:pt x="435" y="63"/>
                  </a:lnTo>
                  <a:lnTo>
                    <a:pt x="448" y="58"/>
                  </a:lnTo>
                  <a:lnTo>
                    <a:pt x="481" y="95"/>
                  </a:lnTo>
                  <a:lnTo>
                    <a:pt x="498" y="124"/>
                  </a:lnTo>
                  <a:lnTo>
                    <a:pt x="542" y="145"/>
                  </a:lnTo>
                  <a:lnTo>
                    <a:pt x="574" y="150"/>
                  </a:lnTo>
                  <a:lnTo>
                    <a:pt x="587" y="145"/>
                  </a:lnTo>
                  <a:lnTo>
                    <a:pt x="617" y="160"/>
                  </a:lnTo>
                  <a:lnTo>
                    <a:pt x="650" y="165"/>
                  </a:lnTo>
                  <a:lnTo>
                    <a:pt x="671" y="233"/>
                  </a:lnTo>
                  <a:lnTo>
                    <a:pt x="638" y="242"/>
                  </a:lnTo>
                  <a:lnTo>
                    <a:pt x="631" y="276"/>
                  </a:lnTo>
                  <a:lnTo>
                    <a:pt x="579" y="311"/>
                  </a:lnTo>
                  <a:lnTo>
                    <a:pt x="500" y="334"/>
                  </a:lnTo>
                  <a:lnTo>
                    <a:pt x="491" y="366"/>
                  </a:lnTo>
                  <a:lnTo>
                    <a:pt x="462" y="352"/>
                  </a:lnTo>
                  <a:lnTo>
                    <a:pt x="493" y="395"/>
                  </a:lnTo>
                  <a:lnTo>
                    <a:pt x="540" y="400"/>
                  </a:lnTo>
                  <a:lnTo>
                    <a:pt x="453" y="446"/>
                  </a:lnTo>
                  <a:lnTo>
                    <a:pt x="400" y="396"/>
                  </a:lnTo>
                  <a:lnTo>
                    <a:pt x="444" y="358"/>
                  </a:lnTo>
                  <a:lnTo>
                    <a:pt x="400" y="349"/>
                  </a:lnTo>
                  <a:lnTo>
                    <a:pt x="376" y="349"/>
                  </a:lnTo>
                  <a:lnTo>
                    <a:pt x="383" y="315"/>
                  </a:lnTo>
                  <a:lnTo>
                    <a:pt x="374" y="320"/>
                  </a:lnTo>
                  <a:lnTo>
                    <a:pt x="310" y="338"/>
                  </a:lnTo>
                  <a:lnTo>
                    <a:pt x="289" y="396"/>
                  </a:lnTo>
                  <a:lnTo>
                    <a:pt x="244" y="394"/>
                  </a:lnTo>
                  <a:lnTo>
                    <a:pt x="254" y="352"/>
                  </a:lnTo>
                  <a:lnTo>
                    <a:pt x="255" y="334"/>
                  </a:lnTo>
                  <a:lnTo>
                    <a:pt x="283" y="325"/>
                  </a:lnTo>
                  <a:lnTo>
                    <a:pt x="295" y="312"/>
                  </a:lnTo>
                  <a:lnTo>
                    <a:pt x="298" y="302"/>
                  </a:lnTo>
                  <a:lnTo>
                    <a:pt x="283" y="296"/>
                  </a:lnTo>
                  <a:lnTo>
                    <a:pt x="262" y="253"/>
                  </a:lnTo>
                  <a:lnTo>
                    <a:pt x="236" y="227"/>
                  </a:lnTo>
                  <a:lnTo>
                    <a:pt x="203" y="227"/>
                  </a:lnTo>
                  <a:lnTo>
                    <a:pt x="162" y="239"/>
                  </a:lnTo>
                  <a:lnTo>
                    <a:pt x="100" y="242"/>
                  </a:lnTo>
                  <a:lnTo>
                    <a:pt x="72" y="250"/>
                  </a:lnTo>
                  <a:lnTo>
                    <a:pt x="24" y="250"/>
                  </a:lnTo>
                  <a:lnTo>
                    <a:pt x="0" y="224"/>
                  </a:lnTo>
                  <a:lnTo>
                    <a:pt x="16" y="185"/>
                  </a:lnTo>
                  <a:lnTo>
                    <a:pt x="41" y="143"/>
                  </a:lnTo>
                  <a:lnTo>
                    <a:pt x="73" y="99"/>
                  </a:lnTo>
                  <a:lnTo>
                    <a:pt x="56" y="47"/>
                  </a:lnTo>
                  <a:lnTo>
                    <a:pt x="57" y="38"/>
                  </a:lnTo>
                  <a:lnTo>
                    <a:pt x="70" y="27"/>
                  </a:lnTo>
                  <a:lnTo>
                    <a:pt x="91" y="31"/>
                  </a:lnTo>
                  <a:lnTo>
                    <a:pt x="117" y="27"/>
                  </a:lnTo>
                  <a:lnTo>
                    <a:pt x="143" y="39"/>
                  </a:lnTo>
                  <a:lnTo>
                    <a:pt x="177" y="54"/>
                  </a:lnTo>
                  <a:lnTo>
                    <a:pt x="199" y="47"/>
                  </a:lnTo>
                  <a:lnTo>
                    <a:pt x="220" y="59"/>
                  </a:lnTo>
                  <a:lnTo>
                    <a:pt x="244" y="65"/>
                  </a:lnTo>
                  <a:lnTo>
                    <a:pt x="259" y="76"/>
                  </a:lnTo>
                  <a:lnTo>
                    <a:pt x="276" y="72"/>
                  </a:lnTo>
                  <a:lnTo>
                    <a:pt x="279" y="49"/>
                  </a:lnTo>
                  <a:lnTo>
                    <a:pt x="290" y="38"/>
                  </a:lnTo>
                  <a:lnTo>
                    <a:pt x="314" y="38"/>
                  </a:lnTo>
                  <a:lnTo>
                    <a:pt x="322" y="31"/>
                  </a:lnTo>
                  <a:lnTo>
                    <a:pt x="334" y="2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71" name="Freeform 487">
              <a:extLst>
                <a:ext uri="{FF2B5EF4-FFF2-40B4-BE49-F238E27FC236}">
                  <a16:creationId xmlns:a16="http://schemas.microsoft.com/office/drawing/2014/main" id="{457F4B1C-8FC0-4794-9BC8-B0A78147BE2C}"/>
                </a:ext>
              </a:extLst>
            </p:cNvPr>
            <p:cNvSpPr>
              <a:spLocks/>
            </p:cNvSpPr>
            <p:nvPr/>
          </p:nvSpPr>
          <p:spPr bwMode="auto">
            <a:xfrm>
              <a:off x="1749263" y="2914297"/>
              <a:ext cx="62335" cy="74785"/>
            </a:xfrm>
            <a:custGeom>
              <a:avLst/>
              <a:gdLst>
                <a:gd name="T0" fmla="*/ 1 w 129"/>
                <a:gd name="T1" fmla="*/ 1 h 165"/>
                <a:gd name="T2" fmla="*/ 1 w 129"/>
                <a:gd name="T3" fmla="*/ 2 h 165"/>
                <a:gd name="T4" fmla="*/ 1 w 129"/>
                <a:gd name="T5" fmla="*/ 2 h 165"/>
                <a:gd name="T6" fmla="*/ 1 w 129"/>
                <a:gd name="T7" fmla="*/ 4 h 165"/>
                <a:gd name="T8" fmla="*/ 2 w 129"/>
                <a:gd name="T9" fmla="*/ 4 h 165"/>
                <a:gd name="T10" fmla="*/ 2 w 129"/>
                <a:gd name="T11" fmla="*/ 3 h 165"/>
                <a:gd name="T12" fmla="*/ 2 w 129"/>
                <a:gd name="T13" fmla="*/ 3 h 165"/>
                <a:gd name="T14" fmla="*/ 3 w 129"/>
                <a:gd name="T15" fmla="*/ 2 h 165"/>
                <a:gd name="T16" fmla="*/ 3 w 129"/>
                <a:gd name="T17" fmla="*/ 2 h 165"/>
                <a:gd name="T18" fmla="*/ 3 w 129"/>
                <a:gd name="T19" fmla="*/ 2 h 165"/>
                <a:gd name="T20" fmla="*/ 2 w 129"/>
                <a:gd name="T21" fmla="*/ 1 h 165"/>
                <a:gd name="T22" fmla="*/ 1 w 129"/>
                <a:gd name="T23" fmla="*/ 0 h 165"/>
                <a:gd name="T24" fmla="*/ 1 w 129"/>
                <a:gd name="T25" fmla="*/ 0 h 165"/>
                <a:gd name="T26" fmla="*/ 0 w 129"/>
                <a:gd name="T27" fmla="*/ 0 h 165"/>
                <a:gd name="T28" fmla="*/ 1 w 129"/>
                <a:gd name="T29" fmla="*/ 1 h 16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9"/>
                <a:gd name="T46" fmla="*/ 0 h 165"/>
                <a:gd name="T47" fmla="*/ 129 w 129"/>
                <a:gd name="T48" fmla="*/ 165 h 16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9" h="165">
                  <a:moveTo>
                    <a:pt x="29" y="45"/>
                  </a:moveTo>
                  <a:lnTo>
                    <a:pt x="46" y="69"/>
                  </a:lnTo>
                  <a:lnTo>
                    <a:pt x="53" y="87"/>
                  </a:lnTo>
                  <a:lnTo>
                    <a:pt x="61" y="164"/>
                  </a:lnTo>
                  <a:lnTo>
                    <a:pt x="73" y="165"/>
                  </a:lnTo>
                  <a:lnTo>
                    <a:pt x="83" y="125"/>
                  </a:lnTo>
                  <a:lnTo>
                    <a:pt x="84" y="106"/>
                  </a:lnTo>
                  <a:lnTo>
                    <a:pt x="121" y="93"/>
                  </a:lnTo>
                  <a:lnTo>
                    <a:pt x="129" y="76"/>
                  </a:lnTo>
                  <a:lnTo>
                    <a:pt x="115" y="71"/>
                  </a:lnTo>
                  <a:lnTo>
                    <a:pt x="93" y="27"/>
                  </a:lnTo>
                  <a:lnTo>
                    <a:pt x="65" y="3"/>
                  </a:lnTo>
                  <a:lnTo>
                    <a:pt x="32" y="0"/>
                  </a:lnTo>
                  <a:lnTo>
                    <a:pt x="0" y="6"/>
                  </a:lnTo>
                  <a:lnTo>
                    <a:pt x="29" y="4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72" name="Freeform 488">
              <a:extLst>
                <a:ext uri="{FF2B5EF4-FFF2-40B4-BE49-F238E27FC236}">
                  <a16:creationId xmlns:a16="http://schemas.microsoft.com/office/drawing/2014/main" id="{8AB7CE53-73D4-42B3-8B13-0BE519E738CD}"/>
                </a:ext>
              </a:extLst>
            </p:cNvPr>
            <p:cNvSpPr>
              <a:spLocks/>
            </p:cNvSpPr>
            <p:nvPr/>
          </p:nvSpPr>
          <p:spPr bwMode="auto">
            <a:xfrm>
              <a:off x="1969962" y="3014541"/>
              <a:ext cx="134778" cy="66829"/>
            </a:xfrm>
            <a:custGeom>
              <a:avLst/>
              <a:gdLst>
                <a:gd name="T0" fmla="*/ 0 w 282"/>
                <a:gd name="T1" fmla="*/ 0 h 147"/>
                <a:gd name="T2" fmla="*/ 1 w 282"/>
                <a:gd name="T3" fmla="*/ 0 h 147"/>
                <a:gd name="T4" fmla="*/ 3 w 282"/>
                <a:gd name="T5" fmla="*/ 1 h 147"/>
                <a:gd name="T6" fmla="*/ 4 w 282"/>
                <a:gd name="T7" fmla="*/ 1 h 147"/>
                <a:gd name="T8" fmla="*/ 4 w 282"/>
                <a:gd name="T9" fmla="*/ 1 h 147"/>
                <a:gd name="T10" fmla="*/ 5 w 282"/>
                <a:gd name="T11" fmla="*/ 1 h 147"/>
                <a:gd name="T12" fmla="*/ 5 w 282"/>
                <a:gd name="T13" fmla="*/ 1 h 147"/>
                <a:gd name="T14" fmla="*/ 6 w 282"/>
                <a:gd name="T15" fmla="*/ 2 h 147"/>
                <a:gd name="T16" fmla="*/ 6 w 282"/>
                <a:gd name="T17" fmla="*/ 2 h 147"/>
                <a:gd name="T18" fmla="*/ 6 w 282"/>
                <a:gd name="T19" fmla="*/ 2 h 147"/>
                <a:gd name="T20" fmla="*/ 7 w 282"/>
                <a:gd name="T21" fmla="*/ 3 h 147"/>
                <a:gd name="T22" fmla="*/ 6 w 282"/>
                <a:gd name="T23" fmla="*/ 3 h 147"/>
                <a:gd name="T24" fmla="*/ 6 w 282"/>
                <a:gd name="T25" fmla="*/ 3 h 147"/>
                <a:gd name="T26" fmla="*/ 5 w 282"/>
                <a:gd name="T27" fmla="*/ 3 h 147"/>
                <a:gd name="T28" fmla="*/ 5 w 282"/>
                <a:gd name="T29" fmla="*/ 3 h 147"/>
                <a:gd name="T30" fmla="*/ 5 w 282"/>
                <a:gd name="T31" fmla="*/ 3 h 147"/>
                <a:gd name="T32" fmla="*/ 4 w 282"/>
                <a:gd name="T33" fmla="*/ 3 h 147"/>
                <a:gd name="T34" fmla="*/ 3 w 282"/>
                <a:gd name="T35" fmla="*/ 3 h 147"/>
                <a:gd name="T36" fmla="*/ 3 w 282"/>
                <a:gd name="T37" fmla="*/ 3 h 147"/>
                <a:gd name="T38" fmla="*/ 3 w 282"/>
                <a:gd name="T39" fmla="*/ 2 h 147"/>
                <a:gd name="T40" fmla="*/ 1 w 282"/>
                <a:gd name="T41" fmla="*/ 1 h 147"/>
                <a:gd name="T42" fmla="*/ 0 w 282"/>
                <a:gd name="T43" fmla="*/ 0 h 14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2"/>
                <a:gd name="T67" fmla="*/ 0 h 147"/>
                <a:gd name="T68" fmla="*/ 282 w 282"/>
                <a:gd name="T69" fmla="*/ 147 h 14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2" h="147">
                  <a:moveTo>
                    <a:pt x="0" y="8"/>
                  </a:moveTo>
                  <a:lnTo>
                    <a:pt x="68" y="0"/>
                  </a:lnTo>
                  <a:lnTo>
                    <a:pt x="130" y="31"/>
                  </a:lnTo>
                  <a:lnTo>
                    <a:pt x="160" y="63"/>
                  </a:lnTo>
                  <a:lnTo>
                    <a:pt x="192" y="63"/>
                  </a:lnTo>
                  <a:lnTo>
                    <a:pt x="214" y="50"/>
                  </a:lnTo>
                  <a:lnTo>
                    <a:pt x="235" y="43"/>
                  </a:lnTo>
                  <a:lnTo>
                    <a:pt x="249" y="78"/>
                  </a:lnTo>
                  <a:lnTo>
                    <a:pt x="278" y="86"/>
                  </a:lnTo>
                  <a:lnTo>
                    <a:pt x="275" y="100"/>
                  </a:lnTo>
                  <a:lnTo>
                    <a:pt x="282" y="125"/>
                  </a:lnTo>
                  <a:lnTo>
                    <a:pt x="278" y="144"/>
                  </a:lnTo>
                  <a:lnTo>
                    <a:pt x="249" y="115"/>
                  </a:lnTo>
                  <a:lnTo>
                    <a:pt x="235" y="105"/>
                  </a:lnTo>
                  <a:lnTo>
                    <a:pt x="215" y="105"/>
                  </a:lnTo>
                  <a:lnTo>
                    <a:pt x="208" y="139"/>
                  </a:lnTo>
                  <a:lnTo>
                    <a:pt x="187" y="130"/>
                  </a:lnTo>
                  <a:lnTo>
                    <a:pt x="152" y="147"/>
                  </a:lnTo>
                  <a:lnTo>
                    <a:pt x="110" y="142"/>
                  </a:lnTo>
                  <a:lnTo>
                    <a:pt x="109" y="86"/>
                  </a:lnTo>
                  <a:lnTo>
                    <a:pt x="39" y="35"/>
                  </a:lnTo>
                  <a:lnTo>
                    <a:pt x="0" y="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73" name="Freeform 489">
              <a:extLst>
                <a:ext uri="{FF2B5EF4-FFF2-40B4-BE49-F238E27FC236}">
                  <a16:creationId xmlns:a16="http://schemas.microsoft.com/office/drawing/2014/main" id="{FE064066-6998-48FD-A392-B98A6CECDE9E}"/>
                </a:ext>
              </a:extLst>
            </p:cNvPr>
            <p:cNvSpPr>
              <a:spLocks/>
            </p:cNvSpPr>
            <p:nvPr/>
          </p:nvSpPr>
          <p:spPr bwMode="auto">
            <a:xfrm>
              <a:off x="2071045" y="3054321"/>
              <a:ext cx="112876" cy="100244"/>
            </a:xfrm>
            <a:custGeom>
              <a:avLst/>
              <a:gdLst>
                <a:gd name="T0" fmla="*/ 2 w 234"/>
                <a:gd name="T1" fmla="*/ 0 h 221"/>
                <a:gd name="T2" fmla="*/ 2 w 234"/>
                <a:gd name="T3" fmla="*/ 0 h 221"/>
                <a:gd name="T4" fmla="*/ 3 w 234"/>
                <a:gd name="T5" fmla="*/ 0 h 221"/>
                <a:gd name="T6" fmla="*/ 4 w 234"/>
                <a:gd name="T7" fmla="*/ 1 h 221"/>
                <a:gd name="T8" fmla="*/ 5 w 234"/>
                <a:gd name="T9" fmla="*/ 2 h 221"/>
                <a:gd name="T10" fmla="*/ 5 w 234"/>
                <a:gd name="T11" fmla="*/ 3 h 221"/>
                <a:gd name="T12" fmla="*/ 5 w 234"/>
                <a:gd name="T13" fmla="*/ 3 h 221"/>
                <a:gd name="T14" fmla="*/ 5 w 234"/>
                <a:gd name="T15" fmla="*/ 4 h 221"/>
                <a:gd name="T16" fmla="*/ 5 w 234"/>
                <a:gd name="T17" fmla="*/ 4 h 221"/>
                <a:gd name="T18" fmla="*/ 4 w 234"/>
                <a:gd name="T19" fmla="*/ 5 h 221"/>
                <a:gd name="T20" fmla="*/ 4 w 234"/>
                <a:gd name="T21" fmla="*/ 5 h 221"/>
                <a:gd name="T22" fmla="*/ 3 w 234"/>
                <a:gd name="T23" fmla="*/ 4 h 221"/>
                <a:gd name="T24" fmla="*/ 3 w 234"/>
                <a:gd name="T25" fmla="*/ 4 h 221"/>
                <a:gd name="T26" fmla="*/ 2 w 234"/>
                <a:gd name="T27" fmla="*/ 5 h 221"/>
                <a:gd name="T28" fmla="*/ 1 w 234"/>
                <a:gd name="T29" fmla="*/ 5 h 221"/>
                <a:gd name="T30" fmla="*/ 1 w 234"/>
                <a:gd name="T31" fmla="*/ 4 h 221"/>
                <a:gd name="T32" fmla="*/ 1 w 234"/>
                <a:gd name="T33" fmla="*/ 4 h 221"/>
                <a:gd name="T34" fmla="*/ 1 w 234"/>
                <a:gd name="T35" fmla="*/ 3 h 221"/>
                <a:gd name="T36" fmla="*/ 1 w 234"/>
                <a:gd name="T37" fmla="*/ 4 h 221"/>
                <a:gd name="T38" fmla="*/ 2 w 234"/>
                <a:gd name="T39" fmla="*/ 4 h 221"/>
                <a:gd name="T40" fmla="*/ 3 w 234"/>
                <a:gd name="T41" fmla="*/ 4 h 221"/>
                <a:gd name="T42" fmla="*/ 1 w 234"/>
                <a:gd name="T43" fmla="*/ 3 h 221"/>
                <a:gd name="T44" fmla="*/ 1 w 234"/>
                <a:gd name="T45" fmla="*/ 2 h 221"/>
                <a:gd name="T46" fmla="*/ 1 w 234"/>
                <a:gd name="T47" fmla="*/ 2 h 221"/>
                <a:gd name="T48" fmla="*/ 1 w 234"/>
                <a:gd name="T49" fmla="*/ 1 h 221"/>
                <a:gd name="T50" fmla="*/ 1 w 234"/>
                <a:gd name="T51" fmla="*/ 1 h 221"/>
                <a:gd name="T52" fmla="*/ 0 w 234"/>
                <a:gd name="T53" fmla="*/ 1 h 221"/>
                <a:gd name="T54" fmla="*/ 0 w 234"/>
                <a:gd name="T55" fmla="*/ 1 h 221"/>
                <a:gd name="T56" fmla="*/ 0 w 234"/>
                <a:gd name="T57" fmla="*/ 0 h 221"/>
                <a:gd name="T58" fmla="*/ 1 w 234"/>
                <a:gd name="T59" fmla="*/ 0 h 221"/>
                <a:gd name="T60" fmla="*/ 1 w 234"/>
                <a:gd name="T61" fmla="*/ 1 h 221"/>
                <a:gd name="T62" fmla="*/ 2 w 234"/>
                <a:gd name="T63" fmla="*/ 1 h 221"/>
                <a:gd name="T64" fmla="*/ 2 w 234"/>
                <a:gd name="T65" fmla="*/ 1 h 221"/>
                <a:gd name="T66" fmla="*/ 1 w 234"/>
                <a:gd name="T67" fmla="*/ 0 h 221"/>
                <a:gd name="T68" fmla="*/ 2 w 234"/>
                <a:gd name="T69" fmla="*/ 0 h 221"/>
                <a:gd name="T70" fmla="*/ 2 w 234"/>
                <a:gd name="T71" fmla="*/ 0 h 22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4"/>
                <a:gd name="T109" fmla="*/ 0 h 221"/>
                <a:gd name="T110" fmla="*/ 234 w 234"/>
                <a:gd name="T111" fmla="*/ 221 h 22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4" h="221">
                  <a:moveTo>
                    <a:pt x="89" y="8"/>
                  </a:moveTo>
                  <a:lnTo>
                    <a:pt x="103" y="8"/>
                  </a:lnTo>
                  <a:lnTo>
                    <a:pt x="137" y="19"/>
                  </a:lnTo>
                  <a:lnTo>
                    <a:pt x="171" y="49"/>
                  </a:lnTo>
                  <a:lnTo>
                    <a:pt x="193" y="83"/>
                  </a:lnTo>
                  <a:lnTo>
                    <a:pt x="234" y="125"/>
                  </a:lnTo>
                  <a:lnTo>
                    <a:pt x="211" y="134"/>
                  </a:lnTo>
                  <a:lnTo>
                    <a:pt x="199" y="160"/>
                  </a:lnTo>
                  <a:lnTo>
                    <a:pt x="196" y="172"/>
                  </a:lnTo>
                  <a:lnTo>
                    <a:pt x="185" y="221"/>
                  </a:lnTo>
                  <a:lnTo>
                    <a:pt x="153" y="207"/>
                  </a:lnTo>
                  <a:lnTo>
                    <a:pt x="143" y="165"/>
                  </a:lnTo>
                  <a:lnTo>
                    <a:pt x="114" y="181"/>
                  </a:lnTo>
                  <a:lnTo>
                    <a:pt x="79" y="206"/>
                  </a:lnTo>
                  <a:lnTo>
                    <a:pt x="59" y="200"/>
                  </a:lnTo>
                  <a:lnTo>
                    <a:pt x="42" y="180"/>
                  </a:lnTo>
                  <a:lnTo>
                    <a:pt x="34" y="160"/>
                  </a:lnTo>
                  <a:lnTo>
                    <a:pt x="46" y="141"/>
                  </a:lnTo>
                  <a:lnTo>
                    <a:pt x="56" y="156"/>
                  </a:lnTo>
                  <a:lnTo>
                    <a:pt x="98" y="179"/>
                  </a:lnTo>
                  <a:lnTo>
                    <a:pt x="108" y="158"/>
                  </a:lnTo>
                  <a:lnTo>
                    <a:pt x="68" y="123"/>
                  </a:lnTo>
                  <a:lnTo>
                    <a:pt x="53" y="94"/>
                  </a:lnTo>
                  <a:lnTo>
                    <a:pt x="41" y="83"/>
                  </a:lnTo>
                  <a:lnTo>
                    <a:pt x="41" y="65"/>
                  </a:lnTo>
                  <a:lnTo>
                    <a:pt x="27" y="58"/>
                  </a:lnTo>
                  <a:lnTo>
                    <a:pt x="0" y="54"/>
                  </a:lnTo>
                  <a:lnTo>
                    <a:pt x="6" y="33"/>
                  </a:lnTo>
                  <a:lnTo>
                    <a:pt x="8" y="19"/>
                  </a:lnTo>
                  <a:lnTo>
                    <a:pt x="30" y="19"/>
                  </a:lnTo>
                  <a:lnTo>
                    <a:pt x="41" y="29"/>
                  </a:lnTo>
                  <a:lnTo>
                    <a:pt x="70" y="58"/>
                  </a:lnTo>
                  <a:lnTo>
                    <a:pt x="74" y="39"/>
                  </a:lnTo>
                  <a:lnTo>
                    <a:pt x="67" y="16"/>
                  </a:lnTo>
                  <a:lnTo>
                    <a:pt x="70" y="0"/>
                  </a:lnTo>
                  <a:lnTo>
                    <a:pt x="89" y="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74" name="Freeform 490">
              <a:extLst>
                <a:ext uri="{FF2B5EF4-FFF2-40B4-BE49-F238E27FC236}">
                  <a16:creationId xmlns:a16="http://schemas.microsoft.com/office/drawing/2014/main" id="{74FBCD6D-2A3E-4502-8B54-9E2776FD0302}"/>
                </a:ext>
              </a:extLst>
            </p:cNvPr>
            <p:cNvSpPr>
              <a:spLocks/>
            </p:cNvSpPr>
            <p:nvPr/>
          </p:nvSpPr>
          <p:spPr bwMode="auto">
            <a:xfrm>
              <a:off x="2047459" y="3073415"/>
              <a:ext cx="75813" cy="62056"/>
            </a:xfrm>
            <a:custGeom>
              <a:avLst/>
              <a:gdLst>
                <a:gd name="T0" fmla="*/ 0 w 156"/>
                <a:gd name="T1" fmla="*/ 0 h 135"/>
                <a:gd name="T2" fmla="*/ 0 w 156"/>
                <a:gd name="T3" fmla="*/ 1 h 135"/>
                <a:gd name="T4" fmla="*/ 1 w 156"/>
                <a:gd name="T5" fmla="*/ 2 h 135"/>
                <a:gd name="T6" fmla="*/ 2 w 156"/>
                <a:gd name="T7" fmla="*/ 3 h 135"/>
                <a:gd name="T8" fmla="*/ 2 w 156"/>
                <a:gd name="T9" fmla="*/ 2 h 135"/>
                <a:gd name="T10" fmla="*/ 2 w 156"/>
                <a:gd name="T11" fmla="*/ 3 h 135"/>
                <a:gd name="T12" fmla="*/ 3 w 156"/>
                <a:gd name="T13" fmla="*/ 3 h 135"/>
                <a:gd name="T14" fmla="*/ 3 w 156"/>
                <a:gd name="T15" fmla="*/ 3 h 135"/>
                <a:gd name="T16" fmla="*/ 4 w 156"/>
                <a:gd name="T17" fmla="*/ 3 h 135"/>
                <a:gd name="T18" fmla="*/ 3 w 156"/>
                <a:gd name="T19" fmla="*/ 2 h 135"/>
                <a:gd name="T20" fmla="*/ 3 w 156"/>
                <a:gd name="T21" fmla="*/ 1 h 135"/>
                <a:gd name="T22" fmla="*/ 2 w 156"/>
                <a:gd name="T23" fmla="*/ 1 h 135"/>
                <a:gd name="T24" fmla="*/ 2 w 156"/>
                <a:gd name="T25" fmla="*/ 1 h 135"/>
                <a:gd name="T26" fmla="*/ 2 w 156"/>
                <a:gd name="T27" fmla="*/ 0 h 135"/>
                <a:gd name="T28" fmla="*/ 1 w 156"/>
                <a:gd name="T29" fmla="*/ 0 h 135"/>
                <a:gd name="T30" fmla="*/ 1 w 156"/>
                <a:gd name="T31" fmla="*/ 0 h 135"/>
                <a:gd name="T32" fmla="*/ 0 w 156"/>
                <a:gd name="T33" fmla="*/ 0 h 135"/>
                <a:gd name="T34" fmla="*/ 0 w 156"/>
                <a:gd name="T35" fmla="*/ 0 h 13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6"/>
                <a:gd name="T55" fmla="*/ 0 h 135"/>
                <a:gd name="T56" fmla="*/ 156 w 156"/>
                <a:gd name="T57" fmla="*/ 135 h 13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6" h="135">
                  <a:moveTo>
                    <a:pt x="0" y="18"/>
                  </a:moveTo>
                  <a:lnTo>
                    <a:pt x="16" y="40"/>
                  </a:lnTo>
                  <a:lnTo>
                    <a:pt x="40" y="74"/>
                  </a:lnTo>
                  <a:lnTo>
                    <a:pt x="77" y="117"/>
                  </a:lnTo>
                  <a:lnTo>
                    <a:pt x="99" y="91"/>
                  </a:lnTo>
                  <a:lnTo>
                    <a:pt x="100" y="114"/>
                  </a:lnTo>
                  <a:lnTo>
                    <a:pt x="117" y="117"/>
                  </a:lnTo>
                  <a:lnTo>
                    <a:pt x="145" y="135"/>
                  </a:lnTo>
                  <a:lnTo>
                    <a:pt x="156" y="114"/>
                  </a:lnTo>
                  <a:lnTo>
                    <a:pt x="116" y="79"/>
                  </a:lnTo>
                  <a:lnTo>
                    <a:pt x="104" y="52"/>
                  </a:lnTo>
                  <a:lnTo>
                    <a:pt x="89" y="39"/>
                  </a:lnTo>
                  <a:lnTo>
                    <a:pt x="89" y="21"/>
                  </a:lnTo>
                  <a:lnTo>
                    <a:pt x="75" y="14"/>
                  </a:lnTo>
                  <a:lnTo>
                    <a:pt x="47" y="9"/>
                  </a:lnTo>
                  <a:lnTo>
                    <a:pt x="26" y="0"/>
                  </a:lnTo>
                  <a:lnTo>
                    <a:pt x="5" y="4"/>
                  </a:lnTo>
                  <a:lnTo>
                    <a:pt x="0" y="1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75" name="Freeform 491">
              <a:extLst>
                <a:ext uri="{FF2B5EF4-FFF2-40B4-BE49-F238E27FC236}">
                  <a16:creationId xmlns:a16="http://schemas.microsoft.com/office/drawing/2014/main" id="{BADDA8AC-800C-4F6D-9EF5-900D1B05DF59}"/>
                </a:ext>
              </a:extLst>
            </p:cNvPr>
            <p:cNvSpPr>
              <a:spLocks/>
            </p:cNvSpPr>
            <p:nvPr/>
          </p:nvSpPr>
          <p:spPr bwMode="auto">
            <a:xfrm>
              <a:off x="2089577" y="2729720"/>
              <a:ext cx="766549" cy="361197"/>
            </a:xfrm>
            <a:custGeom>
              <a:avLst/>
              <a:gdLst>
                <a:gd name="T0" fmla="*/ 35 w 1596"/>
                <a:gd name="T1" fmla="*/ 8 h 795"/>
                <a:gd name="T2" fmla="*/ 31 w 1596"/>
                <a:gd name="T3" fmla="*/ 7 h 795"/>
                <a:gd name="T4" fmla="*/ 30 w 1596"/>
                <a:gd name="T5" fmla="*/ 6 h 795"/>
                <a:gd name="T6" fmla="*/ 29 w 1596"/>
                <a:gd name="T7" fmla="*/ 6 h 795"/>
                <a:gd name="T8" fmla="*/ 27 w 1596"/>
                <a:gd name="T9" fmla="*/ 5 h 795"/>
                <a:gd name="T10" fmla="*/ 24 w 1596"/>
                <a:gd name="T11" fmla="*/ 3 h 795"/>
                <a:gd name="T12" fmla="*/ 20 w 1596"/>
                <a:gd name="T13" fmla="*/ 2 h 795"/>
                <a:gd name="T14" fmla="*/ 17 w 1596"/>
                <a:gd name="T15" fmla="*/ 1 h 795"/>
                <a:gd name="T16" fmla="*/ 15 w 1596"/>
                <a:gd name="T17" fmla="*/ 1 h 795"/>
                <a:gd name="T18" fmla="*/ 12 w 1596"/>
                <a:gd name="T19" fmla="*/ 1 h 795"/>
                <a:gd name="T20" fmla="*/ 9 w 1596"/>
                <a:gd name="T21" fmla="*/ 1 h 795"/>
                <a:gd name="T22" fmla="*/ 9 w 1596"/>
                <a:gd name="T23" fmla="*/ 4 h 795"/>
                <a:gd name="T24" fmla="*/ 10 w 1596"/>
                <a:gd name="T25" fmla="*/ 5 h 795"/>
                <a:gd name="T26" fmla="*/ 10 w 1596"/>
                <a:gd name="T27" fmla="*/ 6 h 795"/>
                <a:gd name="T28" fmla="*/ 9 w 1596"/>
                <a:gd name="T29" fmla="*/ 6 h 795"/>
                <a:gd name="T30" fmla="*/ 7 w 1596"/>
                <a:gd name="T31" fmla="*/ 5 h 795"/>
                <a:gd name="T32" fmla="*/ 6 w 1596"/>
                <a:gd name="T33" fmla="*/ 6 h 795"/>
                <a:gd name="T34" fmla="*/ 5 w 1596"/>
                <a:gd name="T35" fmla="*/ 5 h 795"/>
                <a:gd name="T36" fmla="*/ 2 w 1596"/>
                <a:gd name="T37" fmla="*/ 5 h 795"/>
                <a:gd name="T38" fmla="*/ 1 w 1596"/>
                <a:gd name="T39" fmla="*/ 6 h 795"/>
                <a:gd name="T40" fmla="*/ 1 w 1596"/>
                <a:gd name="T41" fmla="*/ 7 h 795"/>
                <a:gd name="T42" fmla="*/ 0 w 1596"/>
                <a:gd name="T43" fmla="*/ 7 h 795"/>
                <a:gd name="T44" fmla="*/ 0 w 1596"/>
                <a:gd name="T45" fmla="*/ 9 h 795"/>
                <a:gd name="T46" fmla="*/ 1 w 1596"/>
                <a:gd name="T47" fmla="*/ 10 h 795"/>
                <a:gd name="T48" fmla="*/ 2 w 1596"/>
                <a:gd name="T49" fmla="*/ 10 h 795"/>
                <a:gd name="T50" fmla="*/ 3 w 1596"/>
                <a:gd name="T51" fmla="*/ 12 h 795"/>
                <a:gd name="T52" fmla="*/ 7 w 1596"/>
                <a:gd name="T53" fmla="*/ 11 h 795"/>
                <a:gd name="T54" fmla="*/ 6 w 1596"/>
                <a:gd name="T55" fmla="*/ 13 h 795"/>
                <a:gd name="T56" fmla="*/ 4 w 1596"/>
                <a:gd name="T57" fmla="*/ 15 h 795"/>
                <a:gd name="T58" fmla="*/ 7 w 1596"/>
                <a:gd name="T59" fmla="*/ 17 h 795"/>
                <a:gd name="T60" fmla="*/ 8 w 1596"/>
                <a:gd name="T61" fmla="*/ 17 h 795"/>
                <a:gd name="T62" fmla="*/ 9 w 1596"/>
                <a:gd name="T63" fmla="*/ 17 h 795"/>
                <a:gd name="T64" fmla="*/ 9 w 1596"/>
                <a:gd name="T65" fmla="*/ 13 h 795"/>
                <a:gd name="T66" fmla="*/ 11 w 1596"/>
                <a:gd name="T67" fmla="*/ 12 h 795"/>
                <a:gd name="T68" fmla="*/ 11 w 1596"/>
                <a:gd name="T69" fmla="*/ 11 h 795"/>
                <a:gd name="T70" fmla="*/ 12 w 1596"/>
                <a:gd name="T71" fmla="*/ 11 h 795"/>
                <a:gd name="T72" fmla="*/ 13 w 1596"/>
                <a:gd name="T73" fmla="*/ 12 h 795"/>
                <a:gd name="T74" fmla="*/ 13 w 1596"/>
                <a:gd name="T75" fmla="*/ 13 h 795"/>
                <a:gd name="T76" fmla="*/ 14 w 1596"/>
                <a:gd name="T77" fmla="*/ 15 h 795"/>
                <a:gd name="T78" fmla="*/ 17 w 1596"/>
                <a:gd name="T79" fmla="*/ 15 h 795"/>
                <a:gd name="T80" fmla="*/ 17 w 1596"/>
                <a:gd name="T81" fmla="*/ 17 h 795"/>
                <a:gd name="T82" fmla="*/ 18 w 1596"/>
                <a:gd name="T83" fmla="*/ 19 h 795"/>
                <a:gd name="T84" fmla="*/ 21 w 1596"/>
                <a:gd name="T85" fmla="*/ 18 h 795"/>
                <a:gd name="T86" fmla="*/ 23 w 1596"/>
                <a:gd name="T87" fmla="*/ 18 h 795"/>
                <a:gd name="T88" fmla="*/ 23 w 1596"/>
                <a:gd name="T89" fmla="*/ 17 h 795"/>
                <a:gd name="T90" fmla="*/ 23 w 1596"/>
                <a:gd name="T91" fmla="*/ 16 h 795"/>
                <a:gd name="T92" fmla="*/ 25 w 1596"/>
                <a:gd name="T93" fmla="*/ 17 h 795"/>
                <a:gd name="T94" fmla="*/ 27 w 1596"/>
                <a:gd name="T95" fmla="*/ 16 h 795"/>
                <a:gd name="T96" fmla="*/ 31 w 1596"/>
                <a:gd name="T97" fmla="*/ 17 h 795"/>
                <a:gd name="T98" fmla="*/ 31 w 1596"/>
                <a:gd name="T99" fmla="*/ 14 h 795"/>
                <a:gd name="T100" fmla="*/ 34 w 1596"/>
                <a:gd name="T101" fmla="*/ 11 h 79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596"/>
                <a:gd name="T154" fmla="*/ 0 h 795"/>
                <a:gd name="T155" fmla="*/ 1596 w 1596"/>
                <a:gd name="T156" fmla="*/ 795 h 79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596" h="795">
                  <a:moveTo>
                    <a:pt x="1561" y="408"/>
                  </a:moveTo>
                  <a:lnTo>
                    <a:pt x="1596" y="391"/>
                  </a:lnTo>
                  <a:lnTo>
                    <a:pt x="1516" y="328"/>
                  </a:lnTo>
                  <a:lnTo>
                    <a:pt x="1467" y="354"/>
                  </a:lnTo>
                  <a:lnTo>
                    <a:pt x="1395" y="331"/>
                  </a:lnTo>
                  <a:lnTo>
                    <a:pt x="1358" y="311"/>
                  </a:lnTo>
                  <a:lnTo>
                    <a:pt x="1327" y="311"/>
                  </a:lnTo>
                  <a:lnTo>
                    <a:pt x="1310" y="272"/>
                  </a:lnTo>
                  <a:lnTo>
                    <a:pt x="1297" y="246"/>
                  </a:lnTo>
                  <a:lnTo>
                    <a:pt x="1273" y="246"/>
                  </a:lnTo>
                  <a:lnTo>
                    <a:pt x="1247" y="246"/>
                  </a:lnTo>
                  <a:lnTo>
                    <a:pt x="1226" y="257"/>
                  </a:lnTo>
                  <a:lnTo>
                    <a:pt x="1186" y="212"/>
                  </a:lnTo>
                  <a:lnTo>
                    <a:pt x="1171" y="220"/>
                  </a:lnTo>
                  <a:lnTo>
                    <a:pt x="1150" y="230"/>
                  </a:lnTo>
                  <a:lnTo>
                    <a:pt x="1133" y="239"/>
                  </a:lnTo>
                  <a:lnTo>
                    <a:pt x="1098" y="207"/>
                  </a:lnTo>
                  <a:lnTo>
                    <a:pt x="1017" y="134"/>
                  </a:lnTo>
                  <a:lnTo>
                    <a:pt x="958" y="89"/>
                  </a:lnTo>
                  <a:lnTo>
                    <a:pt x="919" y="50"/>
                  </a:lnTo>
                  <a:lnTo>
                    <a:pt x="852" y="97"/>
                  </a:lnTo>
                  <a:lnTo>
                    <a:pt x="841" y="62"/>
                  </a:lnTo>
                  <a:lnTo>
                    <a:pt x="750" y="58"/>
                  </a:lnTo>
                  <a:lnTo>
                    <a:pt x="739" y="58"/>
                  </a:lnTo>
                  <a:lnTo>
                    <a:pt x="696" y="0"/>
                  </a:lnTo>
                  <a:lnTo>
                    <a:pt x="654" y="8"/>
                  </a:lnTo>
                  <a:lnTo>
                    <a:pt x="623" y="31"/>
                  </a:lnTo>
                  <a:lnTo>
                    <a:pt x="566" y="44"/>
                  </a:lnTo>
                  <a:lnTo>
                    <a:pt x="546" y="32"/>
                  </a:lnTo>
                  <a:lnTo>
                    <a:pt x="516" y="67"/>
                  </a:lnTo>
                  <a:lnTo>
                    <a:pt x="492" y="62"/>
                  </a:lnTo>
                  <a:lnTo>
                    <a:pt x="409" y="70"/>
                  </a:lnTo>
                  <a:lnTo>
                    <a:pt x="395" y="67"/>
                  </a:lnTo>
                  <a:lnTo>
                    <a:pt x="384" y="75"/>
                  </a:lnTo>
                  <a:lnTo>
                    <a:pt x="417" y="119"/>
                  </a:lnTo>
                  <a:lnTo>
                    <a:pt x="395" y="159"/>
                  </a:lnTo>
                  <a:lnTo>
                    <a:pt x="396" y="189"/>
                  </a:lnTo>
                  <a:lnTo>
                    <a:pt x="396" y="204"/>
                  </a:lnTo>
                  <a:lnTo>
                    <a:pt x="441" y="204"/>
                  </a:lnTo>
                  <a:lnTo>
                    <a:pt x="454" y="230"/>
                  </a:lnTo>
                  <a:lnTo>
                    <a:pt x="454" y="257"/>
                  </a:lnTo>
                  <a:lnTo>
                    <a:pt x="441" y="263"/>
                  </a:lnTo>
                  <a:lnTo>
                    <a:pt x="425" y="246"/>
                  </a:lnTo>
                  <a:lnTo>
                    <a:pt x="405" y="257"/>
                  </a:lnTo>
                  <a:lnTo>
                    <a:pt x="395" y="269"/>
                  </a:lnTo>
                  <a:lnTo>
                    <a:pt x="361" y="246"/>
                  </a:lnTo>
                  <a:lnTo>
                    <a:pt x="351" y="224"/>
                  </a:lnTo>
                  <a:lnTo>
                    <a:pt x="322" y="235"/>
                  </a:lnTo>
                  <a:lnTo>
                    <a:pt x="322" y="243"/>
                  </a:lnTo>
                  <a:lnTo>
                    <a:pt x="302" y="224"/>
                  </a:lnTo>
                  <a:lnTo>
                    <a:pt x="273" y="246"/>
                  </a:lnTo>
                  <a:lnTo>
                    <a:pt x="240" y="257"/>
                  </a:lnTo>
                  <a:lnTo>
                    <a:pt x="229" y="246"/>
                  </a:lnTo>
                  <a:lnTo>
                    <a:pt x="221" y="224"/>
                  </a:lnTo>
                  <a:lnTo>
                    <a:pt x="176" y="220"/>
                  </a:lnTo>
                  <a:lnTo>
                    <a:pt x="103" y="216"/>
                  </a:lnTo>
                  <a:lnTo>
                    <a:pt x="85" y="220"/>
                  </a:lnTo>
                  <a:lnTo>
                    <a:pt x="81" y="235"/>
                  </a:lnTo>
                  <a:lnTo>
                    <a:pt x="69" y="230"/>
                  </a:lnTo>
                  <a:lnTo>
                    <a:pt x="54" y="254"/>
                  </a:lnTo>
                  <a:lnTo>
                    <a:pt x="43" y="272"/>
                  </a:lnTo>
                  <a:lnTo>
                    <a:pt x="43" y="281"/>
                  </a:lnTo>
                  <a:lnTo>
                    <a:pt x="51" y="299"/>
                  </a:lnTo>
                  <a:lnTo>
                    <a:pt x="39" y="304"/>
                  </a:lnTo>
                  <a:lnTo>
                    <a:pt x="28" y="272"/>
                  </a:lnTo>
                  <a:lnTo>
                    <a:pt x="7" y="276"/>
                  </a:lnTo>
                  <a:lnTo>
                    <a:pt x="0" y="318"/>
                  </a:lnTo>
                  <a:lnTo>
                    <a:pt x="0" y="343"/>
                  </a:lnTo>
                  <a:lnTo>
                    <a:pt x="0" y="366"/>
                  </a:lnTo>
                  <a:lnTo>
                    <a:pt x="11" y="387"/>
                  </a:lnTo>
                  <a:lnTo>
                    <a:pt x="20" y="399"/>
                  </a:lnTo>
                  <a:lnTo>
                    <a:pt x="20" y="424"/>
                  </a:lnTo>
                  <a:lnTo>
                    <a:pt x="39" y="422"/>
                  </a:lnTo>
                  <a:lnTo>
                    <a:pt x="62" y="403"/>
                  </a:lnTo>
                  <a:lnTo>
                    <a:pt x="74" y="422"/>
                  </a:lnTo>
                  <a:lnTo>
                    <a:pt x="91" y="445"/>
                  </a:lnTo>
                  <a:lnTo>
                    <a:pt x="103" y="468"/>
                  </a:lnTo>
                  <a:lnTo>
                    <a:pt x="121" y="512"/>
                  </a:lnTo>
                  <a:lnTo>
                    <a:pt x="157" y="501"/>
                  </a:lnTo>
                  <a:lnTo>
                    <a:pt x="209" y="489"/>
                  </a:lnTo>
                  <a:lnTo>
                    <a:pt x="291" y="477"/>
                  </a:lnTo>
                  <a:lnTo>
                    <a:pt x="312" y="506"/>
                  </a:lnTo>
                  <a:lnTo>
                    <a:pt x="316" y="562"/>
                  </a:lnTo>
                  <a:lnTo>
                    <a:pt x="273" y="573"/>
                  </a:lnTo>
                  <a:lnTo>
                    <a:pt x="240" y="581"/>
                  </a:lnTo>
                  <a:lnTo>
                    <a:pt x="248" y="621"/>
                  </a:lnTo>
                  <a:lnTo>
                    <a:pt x="191" y="621"/>
                  </a:lnTo>
                  <a:lnTo>
                    <a:pt x="240" y="699"/>
                  </a:lnTo>
                  <a:lnTo>
                    <a:pt x="262" y="706"/>
                  </a:lnTo>
                  <a:lnTo>
                    <a:pt x="284" y="710"/>
                  </a:lnTo>
                  <a:lnTo>
                    <a:pt x="298" y="744"/>
                  </a:lnTo>
                  <a:lnTo>
                    <a:pt x="311" y="731"/>
                  </a:lnTo>
                  <a:lnTo>
                    <a:pt x="352" y="723"/>
                  </a:lnTo>
                  <a:lnTo>
                    <a:pt x="378" y="736"/>
                  </a:lnTo>
                  <a:lnTo>
                    <a:pt x="395" y="753"/>
                  </a:lnTo>
                  <a:lnTo>
                    <a:pt x="406" y="736"/>
                  </a:lnTo>
                  <a:lnTo>
                    <a:pt x="435" y="741"/>
                  </a:lnTo>
                  <a:lnTo>
                    <a:pt x="386" y="565"/>
                  </a:lnTo>
                  <a:lnTo>
                    <a:pt x="405" y="556"/>
                  </a:lnTo>
                  <a:lnTo>
                    <a:pt x="469" y="518"/>
                  </a:lnTo>
                  <a:lnTo>
                    <a:pt x="480" y="515"/>
                  </a:lnTo>
                  <a:lnTo>
                    <a:pt x="471" y="501"/>
                  </a:lnTo>
                  <a:lnTo>
                    <a:pt x="484" y="508"/>
                  </a:lnTo>
                  <a:lnTo>
                    <a:pt x="484" y="489"/>
                  </a:lnTo>
                  <a:lnTo>
                    <a:pt x="492" y="477"/>
                  </a:lnTo>
                  <a:lnTo>
                    <a:pt x="498" y="483"/>
                  </a:lnTo>
                  <a:lnTo>
                    <a:pt x="513" y="483"/>
                  </a:lnTo>
                  <a:lnTo>
                    <a:pt x="527" y="493"/>
                  </a:lnTo>
                  <a:lnTo>
                    <a:pt x="544" y="470"/>
                  </a:lnTo>
                  <a:lnTo>
                    <a:pt x="558" y="477"/>
                  </a:lnTo>
                  <a:lnTo>
                    <a:pt x="544" y="508"/>
                  </a:lnTo>
                  <a:lnTo>
                    <a:pt x="554" y="550"/>
                  </a:lnTo>
                  <a:lnTo>
                    <a:pt x="584" y="575"/>
                  </a:lnTo>
                  <a:lnTo>
                    <a:pt x="584" y="581"/>
                  </a:lnTo>
                  <a:lnTo>
                    <a:pt x="575" y="602"/>
                  </a:lnTo>
                  <a:lnTo>
                    <a:pt x="577" y="611"/>
                  </a:lnTo>
                  <a:lnTo>
                    <a:pt x="621" y="629"/>
                  </a:lnTo>
                  <a:lnTo>
                    <a:pt x="632" y="656"/>
                  </a:lnTo>
                  <a:lnTo>
                    <a:pt x="671" y="639"/>
                  </a:lnTo>
                  <a:lnTo>
                    <a:pt x="717" y="629"/>
                  </a:lnTo>
                  <a:lnTo>
                    <a:pt x="750" y="708"/>
                  </a:lnTo>
                  <a:lnTo>
                    <a:pt x="763" y="745"/>
                  </a:lnTo>
                  <a:lnTo>
                    <a:pt x="751" y="754"/>
                  </a:lnTo>
                  <a:lnTo>
                    <a:pt x="746" y="768"/>
                  </a:lnTo>
                  <a:lnTo>
                    <a:pt x="779" y="779"/>
                  </a:lnTo>
                  <a:lnTo>
                    <a:pt x="789" y="795"/>
                  </a:lnTo>
                  <a:lnTo>
                    <a:pt x="835" y="779"/>
                  </a:lnTo>
                  <a:lnTo>
                    <a:pt x="848" y="795"/>
                  </a:lnTo>
                  <a:lnTo>
                    <a:pt x="882" y="776"/>
                  </a:lnTo>
                  <a:lnTo>
                    <a:pt x="904" y="771"/>
                  </a:lnTo>
                  <a:lnTo>
                    <a:pt x="930" y="777"/>
                  </a:lnTo>
                  <a:lnTo>
                    <a:pt x="989" y="777"/>
                  </a:lnTo>
                  <a:lnTo>
                    <a:pt x="977" y="764"/>
                  </a:lnTo>
                  <a:lnTo>
                    <a:pt x="977" y="741"/>
                  </a:lnTo>
                  <a:lnTo>
                    <a:pt x="984" y="726"/>
                  </a:lnTo>
                  <a:lnTo>
                    <a:pt x="984" y="714"/>
                  </a:lnTo>
                  <a:lnTo>
                    <a:pt x="967" y="702"/>
                  </a:lnTo>
                  <a:lnTo>
                    <a:pt x="1004" y="698"/>
                  </a:lnTo>
                  <a:lnTo>
                    <a:pt x="1039" y="702"/>
                  </a:lnTo>
                  <a:lnTo>
                    <a:pt x="1047" y="714"/>
                  </a:lnTo>
                  <a:lnTo>
                    <a:pt x="1071" y="708"/>
                  </a:lnTo>
                  <a:lnTo>
                    <a:pt x="1055" y="673"/>
                  </a:lnTo>
                  <a:lnTo>
                    <a:pt x="1073" y="669"/>
                  </a:lnTo>
                  <a:lnTo>
                    <a:pt x="1166" y="683"/>
                  </a:lnTo>
                  <a:lnTo>
                    <a:pt x="1241" y="691"/>
                  </a:lnTo>
                  <a:lnTo>
                    <a:pt x="1297" y="719"/>
                  </a:lnTo>
                  <a:lnTo>
                    <a:pt x="1327" y="719"/>
                  </a:lnTo>
                  <a:lnTo>
                    <a:pt x="1336" y="753"/>
                  </a:lnTo>
                  <a:lnTo>
                    <a:pt x="1358" y="683"/>
                  </a:lnTo>
                  <a:lnTo>
                    <a:pt x="1327" y="607"/>
                  </a:lnTo>
                  <a:lnTo>
                    <a:pt x="1422" y="581"/>
                  </a:lnTo>
                  <a:lnTo>
                    <a:pt x="1436" y="539"/>
                  </a:lnTo>
                  <a:lnTo>
                    <a:pt x="1448" y="477"/>
                  </a:lnTo>
                  <a:lnTo>
                    <a:pt x="1545" y="483"/>
                  </a:lnTo>
                  <a:lnTo>
                    <a:pt x="1561" y="40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76" name="Freeform 492">
              <a:extLst>
                <a:ext uri="{FF2B5EF4-FFF2-40B4-BE49-F238E27FC236}">
                  <a16:creationId xmlns:a16="http://schemas.microsoft.com/office/drawing/2014/main" id="{42910BE8-AAA8-4CF7-9A7B-0ED76221A222}"/>
                </a:ext>
              </a:extLst>
            </p:cNvPr>
            <p:cNvSpPr>
              <a:spLocks/>
            </p:cNvSpPr>
            <p:nvPr/>
          </p:nvSpPr>
          <p:spPr bwMode="auto">
            <a:xfrm>
              <a:off x="2273212" y="2962032"/>
              <a:ext cx="336945" cy="224356"/>
            </a:xfrm>
            <a:custGeom>
              <a:avLst/>
              <a:gdLst>
                <a:gd name="T0" fmla="*/ 1 w 697"/>
                <a:gd name="T1" fmla="*/ 5 h 492"/>
                <a:gd name="T2" fmla="*/ 2 w 697"/>
                <a:gd name="T3" fmla="*/ 4 h 492"/>
                <a:gd name="T4" fmla="*/ 2 w 697"/>
                <a:gd name="T5" fmla="*/ 4 h 492"/>
                <a:gd name="T6" fmla="*/ 3 w 697"/>
                <a:gd name="T7" fmla="*/ 4 h 492"/>
                <a:gd name="T8" fmla="*/ 4 w 697"/>
                <a:gd name="T9" fmla="*/ 4 h 492"/>
                <a:gd name="T10" fmla="*/ 4 w 697"/>
                <a:gd name="T11" fmla="*/ 5 h 492"/>
                <a:gd name="T12" fmla="*/ 4 w 697"/>
                <a:gd name="T13" fmla="*/ 5 h 492"/>
                <a:gd name="T14" fmla="*/ 5 w 697"/>
                <a:gd name="T15" fmla="*/ 7 h 492"/>
                <a:gd name="T16" fmla="*/ 5 w 697"/>
                <a:gd name="T17" fmla="*/ 6 h 492"/>
                <a:gd name="T18" fmla="*/ 6 w 697"/>
                <a:gd name="T19" fmla="*/ 7 h 492"/>
                <a:gd name="T20" fmla="*/ 8 w 697"/>
                <a:gd name="T21" fmla="*/ 8 h 492"/>
                <a:gd name="T22" fmla="*/ 9 w 697"/>
                <a:gd name="T23" fmla="*/ 9 h 492"/>
                <a:gd name="T24" fmla="*/ 10 w 697"/>
                <a:gd name="T25" fmla="*/ 10 h 492"/>
                <a:gd name="T26" fmla="*/ 11 w 697"/>
                <a:gd name="T27" fmla="*/ 11 h 492"/>
                <a:gd name="T28" fmla="*/ 12 w 697"/>
                <a:gd name="T29" fmla="*/ 10 h 492"/>
                <a:gd name="T30" fmla="*/ 12 w 697"/>
                <a:gd name="T31" fmla="*/ 9 h 492"/>
                <a:gd name="T32" fmla="*/ 11 w 697"/>
                <a:gd name="T33" fmla="*/ 7 h 492"/>
                <a:gd name="T34" fmla="*/ 12 w 697"/>
                <a:gd name="T35" fmla="*/ 7 h 492"/>
                <a:gd name="T36" fmla="*/ 14 w 697"/>
                <a:gd name="T37" fmla="*/ 7 h 492"/>
                <a:gd name="T38" fmla="*/ 16 w 697"/>
                <a:gd name="T39" fmla="*/ 7 h 492"/>
                <a:gd name="T40" fmla="*/ 16 w 697"/>
                <a:gd name="T41" fmla="*/ 6 h 492"/>
                <a:gd name="T42" fmla="*/ 13 w 697"/>
                <a:gd name="T43" fmla="*/ 6 h 492"/>
                <a:gd name="T44" fmla="*/ 12 w 697"/>
                <a:gd name="T45" fmla="*/ 6 h 492"/>
                <a:gd name="T46" fmla="*/ 11 w 697"/>
                <a:gd name="T47" fmla="*/ 7 h 492"/>
                <a:gd name="T48" fmla="*/ 10 w 697"/>
                <a:gd name="T49" fmla="*/ 6 h 492"/>
                <a:gd name="T50" fmla="*/ 9 w 697"/>
                <a:gd name="T51" fmla="*/ 7 h 492"/>
                <a:gd name="T52" fmla="*/ 9 w 697"/>
                <a:gd name="T53" fmla="*/ 6 h 492"/>
                <a:gd name="T54" fmla="*/ 9 w 697"/>
                <a:gd name="T55" fmla="*/ 5 h 492"/>
                <a:gd name="T56" fmla="*/ 9 w 697"/>
                <a:gd name="T57" fmla="*/ 4 h 492"/>
                <a:gd name="T58" fmla="*/ 6 w 697"/>
                <a:gd name="T59" fmla="*/ 3 h 492"/>
                <a:gd name="T60" fmla="*/ 5 w 697"/>
                <a:gd name="T61" fmla="*/ 2 h 492"/>
                <a:gd name="T62" fmla="*/ 3 w 697"/>
                <a:gd name="T63" fmla="*/ 3 h 492"/>
                <a:gd name="T64" fmla="*/ 2 w 697"/>
                <a:gd name="T65" fmla="*/ 1 h 492"/>
                <a:gd name="T66" fmla="*/ 2 w 697"/>
                <a:gd name="T67" fmla="*/ 0 h 492"/>
                <a:gd name="T68" fmla="*/ 1 w 697"/>
                <a:gd name="T69" fmla="*/ 5 h 4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97"/>
                <a:gd name="T106" fmla="*/ 0 h 492"/>
                <a:gd name="T107" fmla="*/ 697 w 697"/>
                <a:gd name="T108" fmla="*/ 492 h 4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97" h="492">
                  <a:moveTo>
                    <a:pt x="49" y="226"/>
                  </a:moveTo>
                  <a:lnTo>
                    <a:pt x="65" y="221"/>
                  </a:lnTo>
                  <a:lnTo>
                    <a:pt x="72" y="202"/>
                  </a:lnTo>
                  <a:lnTo>
                    <a:pt x="81" y="184"/>
                  </a:lnTo>
                  <a:lnTo>
                    <a:pt x="98" y="193"/>
                  </a:lnTo>
                  <a:lnTo>
                    <a:pt x="94" y="168"/>
                  </a:lnTo>
                  <a:lnTo>
                    <a:pt x="112" y="158"/>
                  </a:lnTo>
                  <a:lnTo>
                    <a:pt x="124" y="176"/>
                  </a:lnTo>
                  <a:lnTo>
                    <a:pt x="141" y="176"/>
                  </a:lnTo>
                  <a:lnTo>
                    <a:pt x="158" y="187"/>
                  </a:lnTo>
                  <a:lnTo>
                    <a:pt x="168" y="193"/>
                  </a:lnTo>
                  <a:lnTo>
                    <a:pt x="168" y="199"/>
                  </a:lnTo>
                  <a:lnTo>
                    <a:pt x="169" y="214"/>
                  </a:lnTo>
                  <a:lnTo>
                    <a:pt x="189" y="221"/>
                  </a:lnTo>
                  <a:lnTo>
                    <a:pt x="189" y="244"/>
                  </a:lnTo>
                  <a:lnTo>
                    <a:pt x="205" y="276"/>
                  </a:lnTo>
                  <a:lnTo>
                    <a:pt x="225" y="280"/>
                  </a:lnTo>
                  <a:lnTo>
                    <a:pt x="230" y="272"/>
                  </a:lnTo>
                  <a:lnTo>
                    <a:pt x="251" y="258"/>
                  </a:lnTo>
                  <a:lnTo>
                    <a:pt x="270" y="276"/>
                  </a:lnTo>
                  <a:lnTo>
                    <a:pt x="290" y="306"/>
                  </a:lnTo>
                  <a:lnTo>
                    <a:pt x="325" y="344"/>
                  </a:lnTo>
                  <a:lnTo>
                    <a:pt x="383" y="360"/>
                  </a:lnTo>
                  <a:lnTo>
                    <a:pt x="386" y="384"/>
                  </a:lnTo>
                  <a:lnTo>
                    <a:pt x="423" y="400"/>
                  </a:lnTo>
                  <a:lnTo>
                    <a:pt x="440" y="425"/>
                  </a:lnTo>
                  <a:lnTo>
                    <a:pt x="427" y="491"/>
                  </a:lnTo>
                  <a:lnTo>
                    <a:pt x="459" y="492"/>
                  </a:lnTo>
                  <a:lnTo>
                    <a:pt x="485" y="457"/>
                  </a:lnTo>
                  <a:lnTo>
                    <a:pt x="498" y="440"/>
                  </a:lnTo>
                  <a:lnTo>
                    <a:pt x="507" y="421"/>
                  </a:lnTo>
                  <a:lnTo>
                    <a:pt x="501" y="387"/>
                  </a:lnTo>
                  <a:lnTo>
                    <a:pt x="473" y="373"/>
                  </a:lnTo>
                  <a:lnTo>
                    <a:pt x="481" y="314"/>
                  </a:lnTo>
                  <a:lnTo>
                    <a:pt x="505" y="290"/>
                  </a:lnTo>
                  <a:lnTo>
                    <a:pt x="527" y="298"/>
                  </a:lnTo>
                  <a:lnTo>
                    <a:pt x="579" y="287"/>
                  </a:lnTo>
                  <a:lnTo>
                    <a:pt x="586" y="311"/>
                  </a:lnTo>
                  <a:lnTo>
                    <a:pt x="614" y="310"/>
                  </a:lnTo>
                  <a:lnTo>
                    <a:pt x="680" y="306"/>
                  </a:lnTo>
                  <a:lnTo>
                    <a:pt x="697" y="276"/>
                  </a:lnTo>
                  <a:lnTo>
                    <a:pt x="680" y="261"/>
                  </a:lnTo>
                  <a:lnTo>
                    <a:pt x="637" y="261"/>
                  </a:lnTo>
                  <a:lnTo>
                    <a:pt x="566" y="261"/>
                  </a:lnTo>
                  <a:lnTo>
                    <a:pt x="538" y="261"/>
                  </a:lnTo>
                  <a:lnTo>
                    <a:pt x="510" y="256"/>
                  </a:lnTo>
                  <a:lnTo>
                    <a:pt x="462" y="280"/>
                  </a:lnTo>
                  <a:lnTo>
                    <a:pt x="457" y="276"/>
                  </a:lnTo>
                  <a:lnTo>
                    <a:pt x="449" y="264"/>
                  </a:lnTo>
                  <a:lnTo>
                    <a:pt x="426" y="272"/>
                  </a:lnTo>
                  <a:lnTo>
                    <a:pt x="403" y="280"/>
                  </a:lnTo>
                  <a:lnTo>
                    <a:pt x="398" y="275"/>
                  </a:lnTo>
                  <a:lnTo>
                    <a:pt x="394" y="264"/>
                  </a:lnTo>
                  <a:lnTo>
                    <a:pt x="365" y="256"/>
                  </a:lnTo>
                  <a:lnTo>
                    <a:pt x="360" y="253"/>
                  </a:lnTo>
                  <a:lnTo>
                    <a:pt x="364" y="239"/>
                  </a:lnTo>
                  <a:lnTo>
                    <a:pt x="378" y="230"/>
                  </a:lnTo>
                  <a:lnTo>
                    <a:pt x="360" y="183"/>
                  </a:lnTo>
                  <a:lnTo>
                    <a:pt x="331" y="114"/>
                  </a:lnTo>
                  <a:lnTo>
                    <a:pt x="247" y="137"/>
                  </a:lnTo>
                  <a:lnTo>
                    <a:pt x="230" y="114"/>
                  </a:lnTo>
                  <a:lnTo>
                    <a:pt x="191" y="96"/>
                  </a:lnTo>
                  <a:lnTo>
                    <a:pt x="158" y="123"/>
                  </a:lnTo>
                  <a:lnTo>
                    <a:pt x="126" y="116"/>
                  </a:lnTo>
                  <a:lnTo>
                    <a:pt x="89" y="87"/>
                  </a:lnTo>
                  <a:lnTo>
                    <a:pt x="83" y="51"/>
                  </a:lnTo>
                  <a:lnTo>
                    <a:pt x="85" y="26"/>
                  </a:lnTo>
                  <a:lnTo>
                    <a:pt x="83" y="0"/>
                  </a:lnTo>
                  <a:lnTo>
                    <a:pt x="0" y="51"/>
                  </a:lnTo>
                  <a:lnTo>
                    <a:pt x="49" y="22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77" name="Freeform 493">
              <a:extLst>
                <a:ext uri="{FF2B5EF4-FFF2-40B4-BE49-F238E27FC236}">
                  <a16:creationId xmlns:a16="http://schemas.microsoft.com/office/drawing/2014/main" id="{88B4FC55-B9BA-49EF-AD67-C097C27D40B6}"/>
                </a:ext>
              </a:extLst>
            </p:cNvPr>
            <p:cNvSpPr>
              <a:spLocks/>
            </p:cNvSpPr>
            <p:nvPr/>
          </p:nvSpPr>
          <p:spPr bwMode="auto">
            <a:xfrm>
              <a:off x="2231094" y="3035227"/>
              <a:ext cx="256078" cy="195715"/>
            </a:xfrm>
            <a:custGeom>
              <a:avLst/>
              <a:gdLst>
                <a:gd name="T0" fmla="*/ 0 w 534"/>
                <a:gd name="T1" fmla="*/ 1 h 433"/>
                <a:gd name="T2" fmla="*/ 0 w 534"/>
                <a:gd name="T3" fmla="*/ 3 h 433"/>
                <a:gd name="T4" fmla="*/ 1 w 534"/>
                <a:gd name="T5" fmla="*/ 2 h 433"/>
                <a:gd name="T6" fmla="*/ 2 w 534"/>
                <a:gd name="T7" fmla="*/ 3 h 433"/>
                <a:gd name="T8" fmla="*/ 1 w 534"/>
                <a:gd name="T9" fmla="*/ 3 h 433"/>
                <a:gd name="T10" fmla="*/ 0 w 534"/>
                <a:gd name="T11" fmla="*/ 3 h 433"/>
                <a:gd name="T12" fmla="*/ 0 w 534"/>
                <a:gd name="T13" fmla="*/ 4 h 433"/>
                <a:gd name="T14" fmla="*/ 0 w 534"/>
                <a:gd name="T15" fmla="*/ 4 h 433"/>
                <a:gd name="T16" fmla="*/ 1 w 534"/>
                <a:gd name="T17" fmla="*/ 5 h 433"/>
                <a:gd name="T18" fmla="*/ 1 w 534"/>
                <a:gd name="T19" fmla="*/ 5 h 433"/>
                <a:gd name="T20" fmla="*/ 1 w 534"/>
                <a:gd name="T21" fmla="*/ 5 h 433"/>
                <a:gd name="T22" fmla="*/ 1 w 534"/>
                <a:gd name="T23" fmla="*/ 7 h 433"/>
                <a:gd name="T24" fmla="*/ 3 w 534"/>
                <a:gd name="T25" fmla="*/ 7 h 433"/>
                <a:gd name="T26" fmla="*/ 4 w 534"/>
                <a:gd name="T27" fmla="*/ 6 h 433"/>
                <a:gd name="T28" fmla="*/ 6 w 534"/>
                <a:gd name="T29" fmla="*/ 7 h 433"/>
                <a:gd name="T30" fmla="*/ 7 w 534"/>
                <a:gd name="T31" fmla="*/ 8 h 433"/>
                <a:gd name="T32" fmla="*/ 7 w 534"/>
                <a:gd name="T33" fmla="*/ 9 h 433"/>
                <a:gd name="T34" fmla="*/ 7 w 534"/>
                <a:gd name="T35" fmla="*/ 9 h 433"/>
                <a:gd name="T36" fmla="*/ 9 w 534"/>
                <a:gd name="T37" fmla="*/ 10 h 433"/>
                <a:gd name="T38" fmla="*/ 11 w 534"/>
                <a:gd name="T39" fmla="*/ 7 h 433"/>
                <a:gd name="T40" fmla="*/ 12 w 534"/>
                <a:gd name="T41" fmla="*/ 7 h 433"/>
                <a:gd name="T42" fmla="*/ 12 w 534"/>
                <a:gd name="T43" fmla="*/ 7 h 433"/>
                <a:gd name="T44" fmla="*/ 12 w 534"/>
                <a:gd name="T45" fmla="*/ 6 h 433"/>
                <a:gd name="T46" fmla="*/ 12 w 534"/>
                <a:gd name="T47" fmla="*/ 5 h 433"/>
                <a:gd name="T48" fmla="*/ 11 w 534"/>
                <a:gd name="T49" fmla="*/ 5 h 433"/>
                <a:gd name="T50" fmla="*/ 11 w 534"/>
                <a:gd name="T51" fmla="*/ 5 h 433"/>
                <a:gd name="T52" fmla="*/ 10 w 534"/>
                <a:gd name="T53" fmla="*/ 4 h 433"/>
                <a:gd name="T54" fmla="*/ 9 w 534"/>
                <a:gd name="T55" fmla="*/ 3 h 433"/>
                <a:gd name="T56" fmla="*/ 9 w 534"/>
                <a:gd name="T57" fmla="*/ 3 h 433"/>
                <a:gd name="T58" fmla="*/ 8 w 534"/>
                <a:gd name="T59" fmla="*/ 2 h 433"/>
                <a:gd name="T60" fmla="*/ 7 w 534"/>
                <a:gd name="T61" fmla="*/ 3 h 433"/>
                <a:gd name="T62" fmla="*/ 7 w 534"/>
                <a:gd name="T63" fmla="*/ 3 h 433"/>
                <a:gd name="T64" fmla="*/ 7 w 534"/>
                <a:gd name="T65" fmla="*/ 3 h 433"/>
                <a:gd name="T66" fmla="*/ 7 w 534"/>
                <a:gd name="T67" fmla="*/ 2 h 433"/>
                <a:gd name="T68" fmla="*/ 7 w 534"/>
                <a:gd name="T69" fmla="*/ 1 h 433"/>
                <a:gd name="T70" fmla="*/ 6 w 534"/>
                <a:gd name="T71" fmla="*/ 1 h 433"/>
                <a:gd name="T72" fmla="*/ 6 w 534"/>
                <a:gd name="T73" fmla="*/ 1 h 433"/>
                <a:gd name="T74" fmla="*/ 5 w 534"/>
                <a:gd name="T75" fmla="*/ 0 h 433"/>
                <a:gd name="T76" fmla="*/ 5 w 534"/>
                <a:gd name="T77" fmla="*/ 0 h 433"/>
                <a:gd name="T78" fmla="*/ 5 w 534"/>
                <a:gd name="T79" fmla="*/ 0 h 433"/>
                <a:gd name="T80" fmla="*/ 4 w 534"/>
                <a:gd name="T81" fmla="*/ 0 h 433"/>
                <a:gd name="T82" fmla="*/ 5 w 534"/>
                <a:gd name="T83" fmla="*/ 1 h 433"/>
                <a:gd name="T84" fmla="*/ 4 w 534"/>
                <a:gd name="T85" fmla="*/ 1 h 433"/>
                <a:gd name="T86" fmla="*/ 4 w 534"/>
                <a:gd name="T87" fmla="*/ 1 h 433"/>
                <a:gd name="T88" fmla="*/ 4 w 534"/>
                <a:gd name="T89" fmla="*/ 1 h 433"/>
                <a:gd name="T90" fmla="*/ 3 w 534"/>
                <a:gd name="T91" fmla="*/ 1 h 433"/>
                <a:gd name="T92" fmla="*/ 3 w 534"/>
                <a:gd name="T93" fmla="*/ 1 h 433"/>
                <a:gd name="T94" fmla="*/ 2 w 534"/>
                <a:gd name="T95" fmla="*/ 2 h 433"/>
                <a:gd name="T96" fmla="*/ 2 w 534"/>
                <a:gd name="T97" fmla="*/ 1 h 433"/>
                <a:gd name="T98" fmla="*/ 1 w 534"/>
                <a:gd name="T99" fmla="*/ 1 h 433"/>
                <a:gd name="T100" fmla="*/ 0 w 534"/>
                <a:gd name="T101" fmla="*/ 1 h 4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4"/>
                <a:gd name="T154" fmla="*/ 0 h 433"/>
                <a:gd name="T155" fmla="*/ 534 w 534"/>
                <a:gd name="T156" fmla="*/ 433 h 4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4" h="433">
                  <a:moveTo>
                    <a:pt x="0" y="63"/>
                  </a:moveTo>
                  <a:lnTo>
                    <a:pt x="4" y="118"/>
                  </a:lnTo>
                  <a:lnTo>
                    <a:pt x="32" y="86"/>
                  </a:lnTo>
                  <a:lnTo>
                    <a:pt x="72" y="129"/>
                  </a:lnTo>
                  <a:lnTo>
                    <a:pt x="53" y="156"/>
                  </a:lnTo>
                  <a:lnTo>
                    <a:pt x="7" y="130"/>
                  </a:lnTo>
                  <a:lnTo>
                    <a:pt x="1" y="168"/>
                  </a:lnTo>
                  <a:lnTo>
                    <a:pt x="7" y="191"/>
                  </a:lnTo>
                  <a:lnTo>
                    <a:pt x="32" y="196"/>
                  </a:lnTo>
                  <a:lnTo>
                    <a:pt x="22" y="221"/>
                  </a:lnTo>
                  <a:lnTo>
                    <a:pt x="41" y="238"/>
                  </a:lnTo>
                  <a:lnTo>
                    <a:pt x="41" y="314"/>
                  </a:lnTo>
                  <a:lnTo>
                    <a:pt x="115" y="292"/>
                  </a:lnTo>
                  <a:lnTo>
                    <a:pt x="157" y="269"/>
                  </a:lnTo>
                  <a:lnTo>
                    <a:pt x="250" y="320"/>
                  </a:lnTo>
                  <a:lnTo>
                    <a:pt x="311" y="352"/>
                  </a:lnTo>
                  <a:lnTo>
                    <a:pt x="322" y="366"/>
                  </a:lnTo>
                  <a:lnTo>
                    <a:pt x="328" y="405"/>
                  </a:lnTo>
                  <a:lnTo>
                    <a:pt x="382" y="433"/>
                  </a:lnTo>
                  <a:lnTo>
                    <a:pt x="466" y="329"/>
                  </a:lnTo>
                  <a:lnTo>
                    <a:pt x="519" y="329"/>
                  </a:lnTo>
                  <a:lnTo>
                    <a:pt x="528" y="286"/>
                  </a:lnTo>
                  <a:lnTo>
                    <a:pt x="534" y="268"/>
                  </a:lnTo>
                  <a:lnTo>
                    <a:pt x="517" y="240"/>
                  </a:lnTo>
                  <a:lnTo>
                    <a:pt x="478" y="223"/>
                  </a:lnTo>
                  <a:lnTo>
                    <a:pt x="472" y="202"/>
                  </a:lnTo>
                  <a:lnTo>
                    <a:pt x="417" y="186"/>
                  </a:lnTo>
                  <a:lnTo>
                    <a:pt x="382" y="148"/>
                  </a:lnTo>
                  <a:lnTo>
                    <a:pt x="371" y="122"/>
                  </a:lnTo>
                  <a:lnTo>
                    <a:pt x="343" y="98"/>
                  </a:lnTo>
                  <a:lnTo>
                    <a:pt x="327" y="113"/>
                  </a:lnTo>
                  <a:lnTo>
                    <a:pt x="317" y="122"/>
                  </a:lnTo>
                  <a:lnTo>
                    <a:pt x="297" y="118"/>
                  </a:lnTo>
                  <a:lnTo>
                    <a:pt x="281" y="86"/>
                  </a:lnTo>
                  <a:lnTo>
                    <a:pt x="281" y="63"/>
                  </a:lnTo>
                  <a:lnTo>
                    <a:pt x="261" y="56"/>
                  </a:lnTo>
                  <a:lnTo>
                    <a:pt x="256" y="35"/>
                  </a:lnTo>
                  <a:lnTo>
                    <a:pt x="233" y="18"/>
                  </a:lnTo>
                  <a:lnTo>
                    <a:pt x="216" y="18"/>
                  </a:lnTo>
                  <a:lnTo>
                    <a:pt x="204" y="0"/>
                  </a:lnTo>
                  <a:lnTo>
                    <a:pt x="186" y="10"/>
                  </a:lnTo>
                  <a:lnTo>
                    <a:pt x="192" y="35"/>
                  </a:lnTo>
                  <a:lnTo>
                    <a:pt x="182" y="31"/>
                  </a:lnTo>
                  <a:lnTo>
                    <a:pt x="173" y="26"/>
                  </a:lnTo>
                  <a:lnTo>
                    <a:pt x="157" y="63"/>
                  </a:lnTo>
                  <a:lnTo>
                    <a:pt x="136" y="68"/>
                  </a:lnTo>
                  <a:lnTo>
                    <a:pt x="115" y="61"/>
                  </a:lnTo>
                  <a:lnTo>
                    <a:pt x="101" y="80"/>
                  </a:lnTo>
                  <a:lnTo>
                    <a:pt x="84" y="63"/>
                  </a:lnTo>
                  <a:lnTo>
                    <a:pt x="57" y="46"/>
                  </a:lnTo>
                  <a:lnTo>
                    <a:pt x="0" y="6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78" name="Freeform 494">
              <a:extLst>
                <a:ext uri="{FF2B5EF4-FFF2-40B4-BE49-F238E27FC236}">
                  <a16:creationId xmlns:a16="http://schemas.microsoft.com/office/drawing/2014/main" id="{AAEBA573-4042-4B72-97E8-D8217D2D94FC}"/>
                </a:ext>
              </a:extLst>
            </p:cNvPr>
            <p:cNvSpPr>
              <a:spLocks/>
            </p:cNvSpPr>
            <p:nvPr/>
          </p:nvSpPr>
          <p:spPr bwMode="auto">
            <a:xfrm>
              <a:off x="2517497" y="3033635"/>
              <a:ext cx="213960" cy="98653"/>
            </a:xfrm>
            <a:custGeom>
              <a:avLst/>
              <a:gdLst>
                <a:gd name="T0" fmla="*/ 3 w 444"/>
                <a:gd name="T1" fmla="*/ 3 h 219"/>
                <a:gd name="T2" fmla="*/ 2 w 444"/>
                <a:gd name="T3" fmla="*/ 3 h 219"/>
                <a:gd name="T4" fmla="*/ 0 w 444"/>
                <a:gd name="T5" fmla="*/ 4 h 219"/>
                <a:gd name="T6" fmla="*/ 0 w 444"/>
                <a:gd name="T7" fmla="*/ 4 h 219"/>
                <a:gd name="T8" fmla="*/ 0 w 444"/>
                <a:gd name="T9" fmla="*/ 5 h 219"/>
                <a:gd name="T10" fmla="*/ 1 w 444"/>
                <a:gd name="T11" fmla="*/ 5 h 219"/>
                <a:gd name="T12" fmla="*/ 3 w 444"/>
                <a:gd name="T13" fmla="*/ 5 h 219"/>
                <a:gd name="T14" fmla="*/ 4 w 444"/>
                <a:gd name="T15" fmla="*/ 5 h 219"/>
                <a:gd name="T16" fmla="*/ 5 w 444"/>
                <a:gd name="T17" fmla="*/ 5 h 219"/>
                <a:gd name="T18" fmla="*/ 5 w 444"/>
                <a:gd name="T19" fmla="*/ 4 h 219"/>
                <a:gd name="T20" fmla="*/ 6 w 444"/>
                <a:gd name="T21" fmla="*/ 4 h 219"/>
                <a:gd name="T22" fmla="*/ 7 w 444"/>
                <a:gd name="T23" fmla="*/ 4 h 219"/>
                <a:gd name="T24" fmla="*/ 7 w 444"/>
                <a:gd name="T25" fmla="*/ 4 h 219"/>
                <a:gd name="T26" fmla="*/ 9 w 444"/>
                <a:gd name="T27" fmla="*/ 3 h 219"/>
                <a:gd name="T28" fmla="*/ 10 w 444"/>
                <a:gd name="T29" fmla="*/ 2 h 219"/>
                <a:gd name="T30" fmla="*/ 10 w 444"/>
                <a:gd name="T31" fmla="*/ 2 h 219"/>
                <a:gd name="T32" fmla="*/ 10 w 444"/>
                <a:gd name="T33" fmla="*/ 1 h 219"/>
                <a:gd name="T34" fmla="*/ 9 w 444"/>
                <a:gd name="T35" fmla="*/ 1 h 219"/>
                <a:gd name="T36" fmla="*/ 9 w 444"/>
                <a:gd name="T37" fmla="*/ 1 h 219"/>
                <a:gd name="T38" fmla="*/ 8 w 444"/>
                <a:gd name="T39" fmla="*/ 1 h 219"/>
                <a:gd name="T40" fmla="*/ 7 w 444"/>
                <a:gd name="T41" fmla="*/ 0 h 219"/>
                <a:gd name="T42" fmla="*/ 4 w 444"/>
                <a:gd name="T43" fmla="*/ 0 h 219"/>
                <a:gd name="T44" fmla="*/ 4 w 444"/>
                <a:gd name="T45" fmla="*/ 0 h 219"/>
                <a:gd name="T46" fmla="*/ 4 w 444"/>
                <a:gd name="T47" fmla="*/ 1 h 219"/>
                <a:gd name="T48" fmla="*/ 4 w 444"/>
                <a:gd name="T49" fmla="*/ 1 h 219"/>
                <a:gd name="T50" fmla="*/ 4 w 444"/>
                <a:gd name="T51" fmla="*/ 1 h 219"/>
                <a:gd name="T52" fmla="*/ 3 w 444"/>
                <a:gd name="T53" fmla="*/ 1 h 219"/>
                <a:gd name="T54" fmla="*/ 3 w 444"/>
                <a:gd name="T55" fmla="*/ 1 h 219"/>
                <a:gd name="T56" fmla="*/ 2 w 444"/>
                <a:gd name="T57" fmla="*/ 1 h 219"/>
                <a:gd name="T58" fmla="*/ 2 w 444"/>
                <a:gd name="T59" fmla="*/ 1 h 219"/>
                <a:gd name="T60" fmla="*/ 2 w 444"/>
                <a:gd name="T61" fmla="*/ 1 h 219"/>
                <a:gd name="T62" fmla="*/ 2 w 444"/>
                <a:gd name="T63" fmla="*/ 2 h 219"/>
                <a:gd name="T64" fmla="*/ 2 w 444"/>
                <a:gd name="T65" fmla="*/ 2 h 219"/>
                <a:gd name="T66" fmla="*/ 2 w 444"/>
                <a:gd name="T67" fmla="*/ 3 h 219"/>
                <a:gd name="T68" fmla="*/ 4 w 444"/>
                <a:gd name="T69" fmla="*/ 3 h 219"/>
                <a:gd name="T70" fmla="*/ 4 w 444"/>
                <a:gd name="T71" fmla="*/ 2 h 219"/>
                <a:gd name="T72" fmla="*/ 5 w 444"/>
                <a:gd name="T73" fmla="*/ 3 h 219"/>
                <a:gd name="T74" fmla="*/ 4 w 444"/>
                <a:gd name="T75" fmla="*/ 3 h 219"/>
                <a:gd name="T76" fmla="*/ 4 w 444"/>
                <a:gd name="T77" fmla="*/ 3 h 219"/>
                <a:gd name="T78" fmla="*/ 3 w 444"/>
                <a:gd name="T79" fmla="*/ 3 h 219"/>
                <a:gd name="T80" fmla="*/ 3 w 444"/>
                <a:gd name="T81" fmla="*/ 3 h 219"/>
                <a:gd name="T82" fmla="*/ 3 w 444"/>
                <a:gd name="T83" fmla="*/ 3 h 21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44"/>
                <a:gd name="T127" fmla="*/ 0 h 219"/>
                <a:gd name="T128" fmla="*/ 444 w 444"/>
                <a:gd name="T129" fmla="*/ 219 h 21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44" h="219">
                  <a:moveTo>
                    <a:pt x="113" y="156"/>
                  </a:moveTo>
                  <a:lnTo>
                    <a:pt x="81" y="156"/>
                  </a:lnTo>
                  <a:lnTo>
                    <a:pt x="16" y="165"/>
                  </a:lnTo>
                  <a:lnTo>
                    <a:pt x="0" y="190"/>
                  </a:lnTo>
                  <a:lnTo>
                    <a:pt x="16" y="200"/>
                  </a:lnTo>
                  <a:lnTo>
                    <a:pt x="29" y="207"/>
                  </a:lnTo>
                  <a:lnTo>
                    <a:pt x="118" y="206"/>
                  </a:lnTo>
                  <a:lnTo>
                    <a:pt x="179" y="206"/>
                  </a:lnTo>
                  <a:lnTo>
                    <a:pt x="207" y="219"/>
                  </a:lnTo>
                  <a:lnTo>
                    <a:pt x="216" y="192"/>
                  </a:lnTo>
                  <a:lnTo>
                    <a:pt x="242" y="190"/>
                  </a:lnTo>
                  <a:lnTo>
                    <a:pt x="278" y="180"/>
                  </a:lnTo>
                  <a:lnTo>
                    <a:pt x="309" y="172"/>
                  </a:lnTo>
                  <a:lnTo>
                    <a:pt x="363" y="136"/>
                  </a:lnTo>
                  <a:lnTo>
                    <a:pt x="423" y="102"/>
                  </a:lnTo>
                  <a:lnTo>
                    <a:pt x="444" y="84"/>
                  </a:lnTo>
                  <a:lnTo>
                    <a:pt x="436" y="50"/>
                  </a:lnTo>
                  <a:lnTo>
                    <a:pt x="406" y="50"/>
                  </a:lnTo>
                  <a:lnTo>
                    <a:pt x="382" y="35"/>
                  </a:lnTo>
                  <a:lnTo>
                    <a:pt x="349" y="22"/>
                  </a:lnTo>
                  <a:lnTo>
                    <a:pt x="275" y="14"/>
                  </a:lnTo>
                  <a:lnTo>
                    <a:pt x="182" y="0"/>
                  </a:lnTo>
                  <a:lnTo>
                    <a:pt x="165" y="4"/>
                  </a:lnTo>
                  <a:lnTo>
                    <a:pt x="171" y="22"/>
                  </a:lnTo>
                  <a:lnTo>
                    <a:pt x="180" y="39"/>
                  </a:lnTo>
                  <a:lnTo>
                    <a:pt x="156" y="45"/>
                  </a:lnTo>
                  <a:lnTo>
                    <a:pt x="148" y="33"/>
                  </a:lnTo>
                  <a:lnTo>
                    <a:pt x="117" y="29"/>
                  </a:lnTo>
                  <a:lnTo>
                    <a:pt x="76" y="33"/>
                  </a:lnTo>
                  <a:lnTo>
                    <a:pt x="93" y="45"/>
                  </a:lnTo>
                  <a:lnTo>
                    <a:pt x="93" y="57"/>
                  </a:lnTo>
                  <a:lnTo>
                    <a:pt x="86" y="72"/>
                  </a:lnTo>
                  <a:lnTo>
                    <a:pt x="86" y="95"/>
                  </a:lnTo>
                  <a:lnTo>
                    <a:pt x="98" y="108"/>
                  </a:lnTo>
                  <a:lnTo>
                    <a:pt x="156" y="108"/>
                  </a:lnTo>
                  <a:lnTo>
                    <a:pt x="174" y="107"/>
                  </a:lnTo>
                  <a:lnTo>
                    <a:pt x="192" y="126"/>
                  </a:lnTo>
                  <a:lnTo>
                    <a:pt x="173" y="153"/>
                  </a:lnTo>
                  <a:lnTo>
                    <a:pt x="154" y="153"/>
                  </a:lnTo>
                  <a:lnTo>
                    <a:pt x="132" y="152"/>
                  </a:lnTo>
                  <a:lnTo>
                    <a:pt x="123" y="153"/>
                  </a:lnTo>
                  <a:lnTo>
                    <a:pt x="113" y="15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79" name="Freeform 495">
              <a:extLst>
                <a:ext uri="{FF2B5EF4-FFF2-40B4-BE49-F238E27FC236}">
                  <a16:creationId xmlns:a16="http://schemas.microsoft.com/office/drawing/2014/main" id="{DECF010E-1B28-45A1-AE2A-AF130C2AA4C8}"/>
                </a:ext>
              </a:extLst>
            </p:cNvPr>
            <p:cNvSpPr>
              <a:spLocks/>
            </p:cNvSpPr>
            <p:nvPr/>
          </p:nvSpPr>
          <p:spPr bwMode="auto">
            <a:xfrm>
              <a:off x="2495596" y="3092509"/>
              <a:ext cx="136463" cy="103427"/>
            </a:xfrm>
            <a:custGeom>
              <a:avLst/>
              <a:gdLst>
                <a:gd name="T0" fmla="*/ 0 w 285"/>
                <a:gd name="T1" fmla="*/ 5 h 227"/>
                <a:gd name="T2" fmla="*/ 0 w 285"/>
                <a:gd name="T3" fmla="*/ 5 h 227"/>
                <a:gd name="T4" fmla="*/ 1 w 285"/>
                <a:gd name="T5" fmla="*/ 5 h 227"/>
                <a:gd name="T6" fmla="*/ 2 w 285"/>
                <a:gd name="T7" fmla="*/ 5 h 227"/>
                <a:gd name="T8" fmla="*/ 3 w 285"/>
                <a:gd name="T9" fmla="*/ 3 h 227"/>
                <a:gd name="T10" fmla="*/ 3 w 285"/>
                <a:gd name="T11" fmla="*/ 4 h 227"/>
                <a:gd name="T12" fmla="*/ 4 w 285"/>
                <a:gd name="T13" fmla="*/ 5 h 227"/>
                <a:gd name="T14" fmla="*/ 5 w 285"/>
                <a:gd name="T15" fmla="*/ 5 h 227"/>
                <a:gd name="T16" fmla="*/ 6 w 285"/>
                <a:gd name="T17" fmla="*/ 5 h 227"/>
                <a:gd name="T18" fmla="*/ 7 w 285"/>
                <a:gd name="T19" fmla="*/ 5 h 227"/>
                <a:gd name="T20" fmla="*/ 7 w 285"/>
                <a:gd name="T21" fmla="*/ 3 h 227"/>
                <a:gd name="T22" fmla="*/ 6 w 285"/>
                <a:gd name="T23" fmla="*/ 3 h 227"/>
                <a:gd name="T24" fmla="*/ 6 w 285"/>
                <a:gd name="T25" fmla="*/ 3 h 227"/>
                <a:gd name="T26" fmla="*/ 6 w 285"/>
                <a:gd name="T27" fmla="*/ 2 h 227"/>
                <a:gd name="T28" fmla="*/ 5 w 285"/>
                <a:gd name="T29" fmla="*/ 2 h 227"/>
                <a:gd name="T30" fmla="*/ 5 w 285"/>
                <a:gd name="T31" fmla="*/ 2 h 227"/>
                <a:gd name="T32" fmla="*/ 3 w 285"/>
                <a:gd name="T33" fmla="*/ 2 h 227"/>
                <a:gd name="T34" fmla="*/ 3 w 285"/>
                <a:gd name="T35" fmla="*/ 2 h 227"/>
                <a:gd name="T36" fmla="*/ 2 w 285"/>
                <a:gd name="T37" fmla="*/ 2 h 227"/>
                <a:gd name="T38" fmla="*/ 1 w 285"/>
                <a:gd name="T39" fmla="*/ 1 h 227"/>
                <a:gd name="T40" fmla="*/ 1 w 285"/>
                <a:gd name="T41" fmla="*/ 1 h 227"/>
                <a:gd name="T42" fmla="*/ 1 w 285"/>
                <a:gd name="T43" fmla="*/ 1 h 227"/>
                <a:gd name="T44" fmla="*/ 1 w 285"/>
                <a:gd name="T45" fmla="*/ 1 h 227"/>
                <a:gd name="T46" fmla="*/ 3 w 285"/>
                <a:gd name="T47" fmla="*/ 1 h 227"/>
                <a:gd name="T48" fmla="*/ 3 w 285"/>
                <a:gd name="T49" fmla="*/ 0 h 227"/>
                <a:gd name="T50" fmla="*/ 2 w 285"/>
                <a:gd name="T51" fmla="*/ 0 h 227"/>
                <a:gd name="T52" fmla="*/ 1 w 285"/>
                <a:gd name="T53" fmla="*/ 0 h 227"/>
                <a:gd name="T54" fmla="*/ 0 w 285"/>
                <a:gd name="T55" fmla="*/ 1 h 227"/>
                <a:gd name="T56" fmla="*/ 0 w 285"/>
                <a:gd name="T57" fmla="*/ 2 h 227"/>
                <a:gd name="T58" fmla="*/ 0 w 285"/>
                <a:gd name="T59" fmla="*/ 2 h 227"/>
                <a:gd name="T60" fmla="*/ 0 w 285"/>
                <a:gd name="T61" fmla="*/ 2 h 227"/>
                <a:gd name="T62" fmla="*/ 1 w 285"/>
                <a:gd name="T63" fmla="*/ 2 h 227"/>
                <a:gd name="T64" fmla="*/ 1 w 285"/>
                <a:gd name="T65" fmla="*/ 3 h 227"/>
                <a:gd name="T66" fmla="*/ 1 w 285"/>
                <a:gd name="T67" fmla="*/ 4 h 227"/>
                <a:gd name="T68" fmla="*/ 1 w 285"/>
                <a:gd name="T69" fmla="*/ 4 h 227"/>
                <a:gd name="T70" fmla="*/ 1 w 285"/>
                <a:gd name="T71" fmla="*/ 4 h 227"/>
                <a:gd name="T72" fmla="*/ 0 w 285"/>
                <a:gd name="T73" fmla="*/ 5 h 22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85"/>
                <a:gd name="T112" fmla="*/ 0 h 227"/>
                <a:gd name="T113" fmla="*/ 285 w 285"/>
                <a:gd name="T114" fmla="*/ 227 h 22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85" h="227">
                  <a:moveTo>
                    <a:pt x="0" y="192"/>
                  </a:moveTo>
                  <a:lnTo>
                    <a:pt x="4" y="201"/>
                  </a:lnTo>
                  <a:lnTo>
                    <a:pt x="27" y="205"/>
                  </a:lnTo>
                  <a:lnTo>
                    <a:pt x="76" y="207"/>
                  </a:lnTo>
                  <a:lnTo>
                    <a:pt x="135" y="138"/>
                  </a:lnTo>
                  <a:lnTo>
                    <a:pt x="150" y="181"/>
                  </a:lnTo>
                  <a:lnTo>
                    <a:pt x="166" y="227"/>
                  </a:lnTo>
                  <a:lnTo>
                    <a:pt x="206" y="209"/>
                  </a:lnTo>
                  <a:lnTo>
                    <a:pt x="243" y="191"/>
                  </a:lnTo>
                  <a:lnTo>
                    <a:pt x="285" y="205"/>
                  </a:lnTo>
                  <a:lnTo>
                    <a:pt x="285" y="139"/>
                  </a:lnTo>
                  <a:lnTo>
                    <a:pt x="258" y="127"/>
                  </a:lnTo>
                  <a:lnTo>
                    <a:pt x="242" y="128"/>
                  </a:lnTo>
                  <a:lnTo>
                    <a:pt x="253" y="85"/>
                  </a:lnTo>
                  <a:lnTo>
                    <a:pt x="218" y="76"/>
                  </a:lnTo>
                  <a:lnTo>
                    <a:pt x="192" y="73"/>
                  </a:lnTo>
                  <a:lnTo>
                    <a:pt x="151" y="73"/>
                  </a:lnTo>
                  <a:lnTo>
                    <a:pt x="121" y="73"/>
                  </a:lnTo>
                  <a:lnTo>
                    <a:pt x="81" y="73"/>
                  </a:lnTo>
                  <a:lnTo>
                    <a:pt x="49" y="66"/>
                  </a:lnTo>
                  <a:lnTo>
                    <a:pt x="45" y="59"/>
                  </a:lnTo>
                  <a:lnTo>
                    <a:pt x="50" y="44"/>
                  </a:lnTo>
                  <a:lnTo>
                    <a:pt x="65" y="32"/>
                  </a:lnTo>
                  <a:lnTo>
                    <a:pt x="119" y="21"/>
                  </a:lnTo>
                  <a:lnTo>
                    <a:pt x="117" y="0"/>
                  </a:lnTo>
                  <a:lnTo>
                    <a:pt x="73" y="7"/>
                  </a:lnTo>
                  <a:lnTo>
                    <a:pt x="40" y="4"/>
                  </a:lnTo>
                  <a:lnTo>
                    <a:pt x="19" y="27"/>
                  </a:lnTo>
                  <a:lnTo>
                    <a:pt x="9" y="73"/>
                  </a:lnTo>
                  <a:lnTo>
                    <a:pt x="11" y="84"/>
                  </a:lnTo>
                  <a:lnTo>
                    <a:pt x="8" y="86"/>
                  </a:lnTo>
                  <a:lnTo>
                    <a:pt x="34" y="97"/>
                  </a:lnTo>
                  <a:lnTo>
                    <a:pt x="47" y="122"/>
                  </a:lnTo>
                  <a:lnTo>
                    <a:pt x="39" y="153"/>
                  </a:lnTo>
                  <a:lnTo>
                    <a:pt x="32" y="155"/>
                  </a:lnTo>
                  <a:lnTo>
                    <a:pt x="25" y="166"/>
                  </a:lnTo>
                  <a:lnTo>
                    <a:pt x="0" y="19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80" name="Freeform 496">
              <a:extLst>
                <a:ext uri="{FF2B5EF4-FFF2-40B4-BE49-F238E27FC236}">
                  <a16:creationId xmlns:a16="http://schemas.microsoft.com/office/drawing/2014/main" id="{FBC9C097-B806-4117-80AB-476D325723A4}"/>
                </a:ext>
              </a:extLst>
            </p:cNvPr>
            <p:cNvSpPr>
              <a:spLocks/>
            </p:cNvSpPr>
            <p:nvPr/>
          </p:nvSpPr>
          <p:spPr bwMode="auto">
            <a:xfrm>
              <a:off x="3369967" y="3501442"/>
              <a:ext cx="10108" cy="15912"/>
            </a:xfrm>
            <a:custGeom>
              <a:avLst/>
              <a:gdLst>
                <a:gd name="T0" fmla="*/ 0 w 19"/>
                <a:gd name="T1" fmla="*/ 1 h 33"/>
                <a:gd name="T2" fmla="*/ 0 w 19"/>
                <a:gd name="T3" fmla="*/ 0 h 33"/>
                <a:gd name="T4" fmla="*/ 1 w 19"/>
                <a:gd name="T5" fmla="*/ 1 h 33"/>
                <a:gd name="T6" fmla="*/ 0 w 19"/>
                <a:gd name="T7" fmla="*/ 1 h 33"/>
                <a:gd name="T8" fmla="*/ 0 60000 65536"/>
                <a:gd name="T9" fmla="*/ 0 60000 65536"/>
                <a:gd name="T10" fmla="*/ 0 60000 65536"/>
                <a:gd name="T11" fmla="*/ 0 60000 65536"/>
                <a:gd name="T12" fmla="*/ 0 w 19"/>
                <a:gd name="T13" fmla="*/ 0 h 33"/>
                <a:gd name="T14" fmla="*/ 19 w 19"/>
                <a:gd name="T15" fmla="*/ 33 h 33"/>
              </a:gdLst>
              <a:ahLst/>
              <a:cxnLst>
                <a:cxn ang="T8">
                  <a:pos x="T0" y="T1"/>
                </a:cxn>
                <a:cxn ang="T9">
                  <a:pos x="T2" y="T3"/>
                </a:cxn>
                <a:cxn ang="T10">
                  <a:pos x="T4" y="T5"/>
                </a:cxn>
                <a:cxn ang="T11">
                  <a:pos x="T6" y="T7"/>
                </a:cxn>
              </a:cxnLst>
              <a:rect l="T12" t="T13" r="T14" b="T15"/>
              <a:pathLst>
                <a:path w="19" h="33">
                  <a:moveTo>
                    <a:pt x="0" y="33"/>
                  </a:moveTo>
                  <a:lnTo>
                    <a:pt x="11" y="0"/>
                  </a:lnTo>
                  <a:lnTo>
                    <a:pt x="19" y="18"/>
                  </a:lnTo>
                  <a:lnTo>
                    <a:pt x="0" y="3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grpSp>
      <p:pic>
        <p:nvPicPr>
          <p:cNvPr id="7" name="图片 6" descr="图片包含 物体&#10;&#10;自动生成的说明">
            <a:extLst>
              <a:ext uri="{FF2B5EF4-FFF2-40B4-BE49-F238E27FC236}">
                <a16:creationId xmlns:a16="http://schemas.microsoft.com/office/drawing/2014/main" id="{D43E1384-F79A-462A-BB31-28677AA9BE3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689899" y="554577"/>
            <a:ext cx="890690" cy="402719"/>
          </a:xfrm>
          <a:prstGeom prst="rect">
            <a:avLst/>
          </a:prstGeom>
        </p:spPr>
      </p:pic>
      <p:grpSp>
        <p:nvGrpSpPr>
          <p:cNvPr id="8" name="组合 7">
            <a:extLst>
              <a:ext uri="{FF2B5EF4-FFF2-40B4-BE49-F238E27FC236}">
                <a16:creationId xmlns:a16="http://schemas.microsoft.com/office/drawing/2014/main" id="{BFB72060-F215-4AA3-8C95-E1BEF3E1F5C5}"/>
              </a:ext>
            </a:extLst>
          </p:cNvPr>
          <p:cNvGrpSpPr/>
          <p:nvPr userDrawn="1"/>
        </p:nvGrpSpPr>
        <p:grpSpPr>
          <a:xfrm>
            <a:off x="3430005" y="6261192"/>
            <a:ext cx="5331990" cy="246221"/>
            <a:chOff x="3566813" y="2839223"/>
            <a:chExt cx="5331990" cy="246221"/>
          </a:xfrm>
        </p:grpSpPr>
        <p:sp>
          <p:nvSpPr>
            <p:cNvPr id="9" name="矩形 8">
              <a:extLst>
                <a:ext uri="{FF2B5EF4-FFF2-40B4-BE49-F238E27FC236}">
                  <a16:creationId xmlns:a16="http://schemas.microsoft.com/office/drawing/2014/main" id="{17F51CC8-CF24-4B7D-A185-91E337E70419}"/>
                </a:ext>
              </a:extLst>
            </p:cNvPr>
            <p:cNvSpPr/>
            <p:nvPr/>
          </p:nvSpPr>
          <p:spPr>
            <a:xfrm>
              <a:off x="3566813"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营销</a:t>
              </a:r>
              <a:endParaRPr lang="zh-CN" altLang="en-US" sz="1000">
                <a:solidFill>
                  <a:schemeClr val="bg1">
                    <a:lumMod val="85000"/>
                  </a:schemeClr>
                </a:solidFill>
              </a:endParaRPr>
            </a:p>
          </p:txBody>
        </p:sp>
        <p:sp>
          <p:nvSpPr>
            <p:cNvPr id="10" name="矩形 9">
              <a:extLst>
                <a:ext uri="{FF2B5EF4-FFF2-40B4-BE49-F238E27FC236}">
                  <a16:creationId xmlns:a16="http://schemas.microsoft.com/office/drawing/2014/main" id="{9CF054D0-E702-4C3D-810D-A324E607F5A2}"/>
                </a:ext>
              </a:extLst>
            </p:cNvPr>
            <p:cNvSpPr/>
            <p:nvPr/>
          </p:nvSpPr>
          <p:spPr>
            <a:xfrm>
              <a:off x="4265505"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制造</a:t>
              </a:r>
              <a:endParaRPr lang="zh-CN" altLang="en-US" sz="1000">
                <a:solidFill>
                  <a:schemeClr val="bg1">
                    <a:lumMod val="85000"/>
                  </a:schemeClr>
                </a:solidFill>
              </a:endParaRPr>
            </a:p>
          </p:txBody>
        </p:sp>
        <p:sp>
          <p:nvSpPr>
            <p:cNvPr id="11" name="矩形 10">
              <a:extLst>
                <a:ext uri="{FF2B5EF4-FFF2-40B4-BE49-F238E27FC236}">
                  <a16:creationId xmlns:a16="http://schemas.microsoft.com/office/drawing/2014/main" id="{43CAE375-0BE6-4332-92A5-7FC29F086AF4}"/>
                </a:ext>
              </a:extLst>
            </p:cNvPr>
            <p:cNvSpPr/>
            <p:nvPr/>
          </p:nvSpPr>
          <p:spPr>
            <a:xfrm>
              <a:off x="4964197"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采购</a:t>
              </a:r>
              <a:endParaRPr lang="zh-CN" altLang="en-US" sz="1000">
                <a:solidFill>
                  <a:schemeClr val="bg1">
                    <a:lumMod val="85000"/>
                  </a:schemeClr>
                </a:solidFill>
              </a:endParaRPr>
            </a:p>
          </p:txBody>
        </p:sp>
        <p:sp>
          <p:nvSpPr>
            <p:cNvPr id="12" name="矩形 11">
              <a:extLst>
                <a:ext uri="{FF2B5EF4-FFF2-40B4-BE49-F238E27FC236}">
                  <a16:creationId xmlns:a16="http://schemas.microsoft.com/office/drawing/2014/main" id="{36256D78-23DD-4EFF-8358-619D3E907AF4}"/>
                </a:ext>
              </a:extLst>
            </p:cNvPr>
            <p:cNvSpPr/>
            <p:nvPr/>
          </p:nvSpPr>
          <p:spPr>
            <a:xfrm>
              <a:off x="5662889"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金融</a:t>
              </a:r>
              <a:endParaRPr lang="zh-CN" altLang="en-US" sz="1000">
                <a:solidFill>
                  <a:schemeClr val="bg1">
                    <a:lumMod val="85000"/>
                  </a:schemeClr>
                </a:solidFill>
              </a:endParaRPr>
            </a:p>
          </p:txBody>
        </p:sp>
        <p:sp>
          <p:nvSpPr>
            <p:cNvPr id="13" name="矩形 12">
              <a:extLst>
                <a:ext uri="{FF2B5EF4-FFF2-40B4-BE49-F238E27FC236}">
                  <a16:creationId xmlns:a16="http://schemas.microsoft.com/office/drawing/2014/main" id="{9B9B55FB-2A31-4C07-819E-F6A9257ADC4D}"/>
                </a:ext>
              </a:extLst>
            </p:cNvPr>
            <p:cNvSpPr/>
            <p:nvPr/>
          </p:nvSpPr>
          <p:spPr>
            <a:xfrm>
              <a:off x="6361581"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财务</a:t>
              </a:r>
              <a:endParaRPr lang="zh-CN" altLang="en-US" sz="1000">
                <a:solidFill>
                  <a:schemeClr val="bg1">
                    <a:lumMod val="85000"/>
                  </a:schemeClr>
                </a:solidFill>
              </a:endParaRPr>
            </a:p>
          </p:txBody>
        </p:sp>
        <p:sp>
          <p:nvSpPr>
            <p:cNvPr id="14" name="矩形 13">
              <a:extLst>
                <a:ext uri="{FF2B5EF4-FFF2-40B4-BE49-F238E27FC236}">
                  <a16:creationId xmlns:a16="http://schemas.microsoft.com/office/drawing/2014/main" id="{FFC988F0-BAB1-4085-9FCF-EA0D0E65C383}"/>
                </a:ext>
              </a:extLst>
            </p:cNvPr>
            <p:cNvSpPr/>
            <p:nvPr/>
          </p:nvSpPr>
          <p:spPr>
            <a:xfrm>
              <a:off x="7060273"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人力</a:t>
              </a:r>
              <a:endParaRPr lang="zh-CN" altLang="en-US" sz="1000">
                <a:solidFill>
                  <a:schemeClr val="bg1">
                    <a:lumMod val="85000"/>
                  </a:schemeClr>
                </a:solidFill>
              </a:endParaRPr>
            </a:p>
          </p:txBody>
        </p:sp>
        <p:sp>
          <p:nvSpPr>
            <p:cNvPr id="15" name="矩形 14">
              <a:extLst>
                <a:ext uri="{FF2B5EF4-FFF2-40B4-BE49-F238E27FC236}">
                  <a16:creationId xmlns:a16="http://schemas.microsoft.com/office/drawing/2014/main" id="{0E8BA215-53D2-49B6-BF4D-DA4170B3238E}"/>
                </a:ext>
              </a:extLst>
            </p:cNvPr>
            <p:cNvSpPr/>
            <p:nvPr/>
          </p:nvSpPr>
          <p:spPr>
            <a:xfrm>
              <a:off x="7758965"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协同</a:t>
              </a:r>
              <a:endParaRPr lang="zh-CN" altLang="en-US" sz="1000">
                <a:solidFill>
                  <a:schemeClr val="bg1">
                    <a:lumMod val="85000"/>
                  </a:schemeClr>
                </a:solidFill>
              </a:endParaRPr>
            </a:p>
          </p:txBody>
        </p:sp>
        <p:sp>
          <p:nvSpPr>
            <p:cNvPr id="16" name="矩形 15">
              <a:extLst>
                <a:ext uri="{FF2B5EF4-FFF2-40B4-BE49-F238E27FC236}">
                  <a16:creationId xmlns:a16="http://schemas.microsoft.com/office/drawing/2014/main" id="{F421B64E-9FD1-4734-A405-58BEFCE3AF99}"/>
                </a:ext>
              </a:extLst>
            </p:cNvPr>
            <p:cNvSpPr/>
            <p:nvPr/>
          </p:nvSpPr>
          <p:spPr>
            <a:xfrm>
              <a:off x="8457657"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平台</a:t>
              </a:r>
              <a:endParaRPr lang="zh-CN" altLang="en-US" sz="1000">
                <a:solidFill>
                  <a:schemeClr val="bg1">
                    <a:lumMod val="85000"/>
                  </a:schemeClr>
                </a:solidFill>
              </a:endParaRPr>
            </a:p>
          </p:txBody>
        </p:sp>
      </p:grpSp>
      <p:grpSp>
        <p:nvGrpSpPr>
          <p:cNvPr id="17" name="组合 16">
            <a:extLst>
              <a:ext uri="{FF2B5EF4-FFF2-40B4-BE49-F238E27FC236}">
                <a16:creationId xmlns:a16="http://schemas.microsoft.com/office/drawing/2014/main" id="{AC6D83E1-DD98-44BE-AF19-88055EE9A972}"/>
              </a:ext>
            </a:extLst>
          </p:cNvPr>
          <p:cNvGrpSpPr/>
          <p:nvPr userDrawn="1"/>
        </p:nvGrpSpPr>
        <p:grpSpPr>
          <a:xfrm>
            <a:off x="4003675" y="6329534"/>
            <a:ext cx="4213225" cy="109537"/>
            <a:chOff x="4150008" y="2907565"/>
            <a:chExt cx="4213225" cy="109537"/>
          </a:xfrm>
        </p:grpSpPr>
        <p:cxnSp>
          <p:nvCxnSpPr>
            <p:cNvPr id="18" name="直接连接符 17">
              <a:extLst>
                <a:ext uri="{FF2B5EF4-FFF2-40B4-BE49-F238E27FC236}">
                  <a16:creationId xmlns:a16="http://schemas.microsoft.com/office/drawing/2014/main" id="{6AF86C0E-4EF1-41FB-83D2-5208E88E37F3}"/>
                </a:ext>
              </a:extLst>
            </p:cNvPr>
            <p:cNvCxnSpPr/>
            <p:nvPr/>
          </p:nvCxnSpPr>
          <p:spPr>
            <a:xfrm>
              <a:off x="4150008" y="2907565"/>
              <a:ext cx="0" cy="1095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4443FE5A-D770-4C60-B6BD-AB44F0044DD0}"/>
                </a:ext>
              </a:extLst>
            </p:cNvPr>
            <p:cNvCxnSpPr/>
            <p:nvPr/>
          </p:nvCxnSpPr>
          <p:spPr>
            <a:xfrm>
              <a:off x="4852212" y="2907565"/>
              <a:ext cx="0" cy="1095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FF8F1EA6-2D40-4657-8F32-8F98EC4CF29A}"/>
                </a:ext>
              </a:extLst>
            </p:cNvPr>
            <p:cNvCxnSpPr/>
            <p:nvPr/>
          </p:nvCxnSpPr>
          <p:spPr>
            <a:xfrm>
              <a:off x="5554416" y="2907565"/>
              <a:ext cx="0" cy="1095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756A173E-E67F-41BA-B83F-912533984C66}"/>
                </a:ext>
              </a:extLst>
            </p:cNvPr>
            <p:cNvCxnSpPr/>
            <p:nvPr/>
          </p:nvCxnSpPr>
          <p:spPr>
            <a:xfrm>
              <a:off x="6256620" y="2907565"/>
              <a:ext cx="0" cy="1095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1B1D0080-C352-44FC-B4A9-7A9C916CF7BF}"/>
                </a:ext>
              </a:extLst>
            </p:cNvPr>
            <p:cNvCxnSpPr/>
            <p:nvPr/>
          </p:nvCxnSpPr>
          <p:spPr>
            <a:xfrm>
              <a:off x="6958824" y="2907565"/>
              <a:ext cx="0" cy="1095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6E11A23-671E-4B80-891D-6831D77626D2}"/>
                </a:ext>
              </a:extLst>
            </p:cNvPr>
            <p:cNvCxnSpPr/>
            <p:nvPr/>
          </p:nvCxnSpPr>
          <p:spPr>
            <a:xfrm>
              <a:off x="7661028" y="2907565"/>
              <a:ext cx="0" cy="1095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1FF4C9A4-7E5C-4609-B573-55CBAF230769}"/>
                </a:ext>
              </a:extLst>
            </p:cNvPr>
            <p:cNvCxnSpPr/>
            <p:nvPr/>
          </p:nvCxnSpPr>
          <p:spPr>
            <a:xfrm>
              <a:off x="8363233" y="2907565"/>
              <a:ext cx="0" cy="1095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4" name="文本占位符 33">
            <a:extLst>
              <a:ext uri="{FF2B5EF4-FFF2-40B4-BE49-F238E27FC236}">
                <a16:creationId xmlns:a16="http://schemas.microsoft.com/office/drawing/2014/main" id="{6112873E-1D4A-4012-9DED-377DA93F46DA}"/>
              </a:ext>
            </a:extLst>
          </p:cNvPr>
          <p:cNvSpPr>
            <a:spLocks noGrp="1"/>
          </p:cNvSpPr>
          <p:nvPr>
            <p:ph type="body" sz="quarter" idx="10"/>
          </p:nvPr>
        </p:nvSpPr>
        <p:spPr>
          <a:xfrm>
            <a:off x="764562" y="554577"/>
            <a:ext cx="6371897" cy="584775"/>
          </a:xfrm>
        </p:spPr>
        <p:txBody>
          <a:bodyPr>
            <a:normAutofit/>
          </a:bodyPr>
          <a:lstStyle>
            <a:lvl1pPr marL="0" indent="0">
              <a:buNone/>
              <a:defRPr kumimoji="0" lang="zh-CN" altLang="en-US" sz="3200" b="1" i="0" u="none" strike="noStrike" kern="0" cap="none" spc="0" normalizeH="0" baseline="0">
                <a:ln>
                  <a:noFill/>
                </a:ln>
                <a:solidFill>
                  <a:schemeClr val="accent1"/>
                </a:solidFill>
                <a:effectLst/>
                <a:uLnTx/>
                <a:uFillTx/>
                <a:latin typeface="Arial"/>
                <a:ea typeface="Microsoft YaHei"/>
                <a:cs typeface="+mn-ea"/>
              </a:defRPr>
            </a:lvl1pPr>
          </a:lstStyle>
          <a:p>
            <a:pPr lvl="0"/>
            <a:endParaRPr lang="zh-CN" altLang="en-US"/>
          </a:p>
        </p:txBody>
      </p:sp>
      <p:sp>
        <p:nvSpPr>
          <p:cNvPr id="37" name="任意多边形: 形状 36">
            <a:extLst>
              <a:ext uri="{FF2B5EF4-FFF2-40B4-BE49-F238E27FC236}">
                <a16:creationId xmlns:a16="http://schemas.microsoft.com/office/drawing/2014/main" id="{85225378-1381-4FCF-B824-418E22C0365A}"/>
              </a:ext>
            </a:extLst>
          </p:cNvPr>
          <p:cNvSpPr/>
          <p:nvPr/>
        </p:nvSpPr>
        <p:spPr>
          <a:xfrm>
            <a:off x="280091" y="471691"/>
            <a:ext cx="1014529" cy="135663"/>
          </a:xfrm>
          <a:custGeom>
            <a:avLst/>
            <a:gdLst>
              <a:gd name="connsiteX0" fmla="*/ 0 w 819150"/>
              <a:gd name="connsiteY0" fmla="*/ 109537 h 109537"/>
              <a:gd name="connsiteX1" fmla="*/ 361950 w 819150"/>
              <a:gd name="connsiteY1" fmla="*/ 109537 h 109537"/>
              <a:gd name="connsiteX2" fmla="*/ 433388 w 819150"/>
              <a:gd name="connsiteY2" fmla="*/ 0 h 109537"/>
              <a:gd name="connsiteX3" fmla="*/ 819150 w 819150"/>
              <a:gd name="connsiteY3" fmla="*/ 0 h 109537"/>
            </a:gdLst>
            <a:ahLst/>
            <a:cxnLst>
              <a:cxn ang="0">
                <a:pos x="connsiteX0" y="connsiteY0"/>
              </a:cxn>
              <a:cxn ang="0">
                <a:pos x="connsiteX1" y="connsiteY1"/>
              </a:cxn>
              <a:cxn ang="0">
                <a:pos x="connsiteX2" y="connsiteY2"/>
              </a:cxn>
              <a:cxn ang="0">
                <a:pos x="connsiteX3" y="connsiteY3"/>
              </a:cxn>
            </a:cxnLst>
            <a:rect l="l" t="t" r="r" b="b"/>
            <a:pathLst>
              <a:path w="819150" h="109537">
                <a:moveTo>
                  <a:pt x="0" y="109537"/>
                </a:moveTo>
                <a:lnTo>
                  <a:pt x="361950" y="109537"/>
                </a:lnTo>
                <a:lnTo>
                  <a:pt x="433388" y="0"/>
                </a:lnTo>
                <a:lnTo>
                  <a:pt x="819150" y="0"/>
                </a:lnTo>
              </a:path>
            </a:pathLst>
          </a:custGeom>
          <a:ln w="12700">
            <a:gradFill>
              <a:gsLst>
                <a:gs pos="0">
                  <a:schemeClr val="accent1">
                    <a:alpha val="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8E3DA8D8-AECB-4025-90CC-0D7944165E82}"/>
              </a:ext>
            </a:extLst>
          </p:cNvPr>
          <p:cNvSpPr/>
          <p:nvPr userDrawn="1"/>
        </p:nvSpPr>
        <p:spPr>
          <a:xfrm rot="5400000" flipH="1">
            <a:off x="1294620" y="442784"/>
            <a:ext cx="59017" cy="59017"/>
          </a:xfrm>
          <a:prstGeom prst="ellipse">
            <a:avLst/>
          </a:prstGeom>
          <a:solidFill>
            <a:schemeClr val="bg1"/>
          </a:solidFill>
          <a:ln w="12700" cap="flat" cmpd="sng" algn="ctr">
            <a:solidFill>
              <a:srgbClr val="E60012"/>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95979"/>
            <a:endParaRPr lang="zh-CN" altLang="en-US" sz="2551">
              <a:solidFill>
                <a:prstClr val="black"/>
              </a:solidFill>
              <a:cs typeface="+mn-ea"/>
              <a:sym typeface="+mn-lt"/>
            </a:endParaRPr>
          </a:p>
        </p:txBody>
      </p:sp>
      <p:cxnSp>
        <p:nvCxnSpPr>
          <p:cNvPr id="42" name="直接连接符 41">
            <a:extLst>
              <a:ext uri="{FF2B5EF4-FFF2-40B4-BE49-F238E27FC236}">
                <a16:creationId xmlns:a16="http://schemas.microsoft.com/office/drawing/2014/main" id="{FC1D710E-8715-4380-A162-E5C627213C0F}"/>
              </a:ext>
            </a:extLst>
          </p:cNvPr>
          <p:cNvCxnSpPr>
            <a:cxnSpLocks/>
          </p:cNvCxnSpPr>
          <p:nvPr userDrawn="1"/>
        </p:nvCxnSpPr>
        <p:spPr>
          <a:xfrm>
            <a:off x="66675" y="754857"/>
            <a:ext cx="488156" cy="0"/>
          </a:xfrm>
          <a:prstGeom prst="line">
            <a:avLst/>
          </a:prstGeom>
          <a:ln w="12700">
            <a:gradFill>
              <a:gsLst>
                <a:gs pos="0">
                  <a:schemeClr val="accent1">
                    <a:alpha val="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36AA74F7-C1DB-494F-AE4A-D78CD9150F9C}"/>
              </a:ext>
            </a:extLst>
          </p:cNvPr>
          <p:cNvCxnSpPr/>
          <p:nvPr userDrawn="1"/>
        </p:nvCxnSpPr>
        <p:spPr>
          <a:xfrm>
            <a:off x="150019" y="895350"/>
            <a:ext cx="590550" cy="0"/>
          </a:xfrm>
          <a:prstGeom prst="line">
            <a:avLst/>
          </a:prstGeom>
          <a:ln w="12700">
            <a:gradFill>
              <a:gsLst>
                <a:gs pos="0">
                  <a:schemeClr val="accent1">
                    <a:alpha val="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45" name="任意多边形: 形状 44">
            <a:extLst>
              <a:ext uri="{FF2B5EF4-FFF2-40B4-BE49-F238E27FC236}">
                <a16:creationId xmlns:a16="http://schemas.microsoft.com/office/drawing/2014/main" id="{6FFD47BA-0424-4D3A-9742-273D71637627}"/>
              </a:ext>
            </a:extLst>
          </p:cNvPr>
          <p:cNvSpPr/>
          <p:nvPr userDrawn="1"/>
        </p:nvSpPr>
        <p:spPr>
          <a:xfrm flipV="1">
            <a:off x="347664" y="1025179"/>
            <a:ext cx="658122" cy="88004"/>
          </a:xfrm>
          <a:custGeom>
            <a:avLst/>
            <a:gdLst>
              <a:gd name="connsiteX0" fmla="*/ 0 w 819150"/>
              <a:gd name="connsiteY0" fmla="*/ 109537 h 109537"/>
              <a:gd name="connsiteX1" fmla="*/ 361950 w 819150"/>
              <a:gd name="connsiteY1" fmla="*/ 109537 h 109537"/>
              <a:gd name="connsiteX2" fmla="*/ 433388 w 819150"/>
              <a:gd name="connsiteY2" fmla="*/ 0 h 109537"/>
              <a:gd name="connsiteX3" fmla="*/ 819150 w 819150"/>
              <a:gd name="connsiteY3" fmla="*/ 0 h 109537"/>
            </a:gdLst>
            <a:ahLst/>
            <a:cxnLst>
              <a:cxn ang="0">
                <a:pos x="connsiteX0" y="connsiteY0"/>
              </a:cxn>
              <a:cxn ang="0">
                <a:pos x="connsiteX1" y="connsiteY1"/>
              </a:cxn>
              <a:cxn ang="0">
                <a:pos x="connsiteX2" y="connsiteY2"/>
              </a:cxn>
              <a:cxn ang="0">
                <a:pos x="connsiteX3" y="connsiteY3"/>
              </a:cxn>
            </a:cxnLst>
            <a:rect l="l" t="t" r="r" b="b"/>
            <a:pathLst>
              <a:path w="819150" h="109537">
                <a:moveTo>
                  <a:pt x="0" y="109537"/>
                </a:moveTo>
                <a:lnTo>
                  <a:pt x="361950" y="109537"/>
                </a:lnTo>
                <a:lnTo>
                  <a:pt x="433388" y="0"/>
                </a:lnTo>
                <a:lnTo>
                  <a:pt x="819150" y="0"/>
                </a:lnTo>
              </a:path>
            </a:pathLst>
          </a:custGeom>
          <a:ln w="12700">
            <a:gradFill>
              <a:gsLst>
                <a:gs pos="0">
                  <a:schemeClr val="accent1">
                    <a:alpha val="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36D3CE81-1BCF-47EF-BBEC-5036BFB031E3}"/>
              </a:ext>
            </a:extLst>
          </p:cNvPr>
          <p:cNvSpPr/>
          <p:nvPr userDrawn="1"/>
        </p:nvSpPr>
        <p:spPr>
          <a:xfrm rot="5400000" flipH="1">
            <a:off x="1005786" y="1080335"/>
            <a:ext cx="59017" cy="59017"/>
          </a:xfrm>
          <a:prstGeom prst="ellipse">
            <a:avLst/>
          </a:prstGeom>
          <a:solidFill>
            <a:schemeClr val="bg1"/>
          </a:solidFill>
          <a:ln w="12700" cap="flat" cmpd="sng" algn="ctr">
            <a:solidFill>
              <a:srgbClr val="E60012"/>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95979"/>
            <a:endParaRPr lang="zh-CN" altLang="en-US" sz="2551">
              <a:solidFill>
                <a:prstClr val="black"/>
              </a:solidFill>
              <a:cs typeface="+mn-ea"/>
              <a:sym typeface="+mn-lt"/>
            </a:endParaRPr>
          </a:p>
        </p:txBody>
      </p:sp>
    </p:spTree>
    <p:extLst>
      <p:ext uri="{BB962C8B-B14F-4D97-AF65-F5344CB8AC3E}">
        <p14:creationId xmlns:p14="http://schemas.microsoft.com/office/powerpoint/2010/main" val="2355252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2880B2-6CF8-40A3-BFE1-767EDBD4747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B2082FC-65E9-4DEB-9B0E-EEE69CF5570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039DABF-0D0C-4950-AD45-C8B2D49E3F9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B2AF55B8-B5EE-456D-980B-D591B98F84C1}"/>
              </a:ext>
            </a:extLst>
          </p:cNvPr>
          <p:cNvSpPr>
            <a:spLocks noGrp="1"/>
          </p:cNvSpPr>
          <p:nvPr>
            <p:ph type="dt" sz="half" idx="10"/>
          </p:nvPr>
        </p:nvSpPr>
        <p:spPr/>
        <p:txBody>
          <a:bodyPr/>
          <a:lstStyle/>
          <a:p>
            <a:fld id="{351EE038-A3BC-43F9-9C99-360ED5758235}" type="datetimeFigureOut">
              <a:rPr lang="zh-CN" altLang="en-US" smtClean="0"/>
              <a:t>2020/6/18</a:t>
            </a:fld>
            <a:endParaRPr lang="zh-CN" altLang="en-US"/>
          </a:p>
        </p:txBody>
      </p:sp>
      <p:sp>
        <p:nvSpPr>
          <p:cNvPr id="6" name="页脚占位符 5">
            <a:extLst>
              <a:ext uri="{FF2B5EF4-FFF2-40B4-BE49-F238E27FC236}">
                <a16:creationId xmlns:a16="http://schemas.microsoft.com/office/drawing/2014/main" id="{499427B1-E13C-4416-BF2E-A7525820DFE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08B1408-D77F-47E7-8035-98F10E651A91}"/>
              </a:ext>
            </a:extLst>
          </p:cNvPr>
          <p:cNvSpPr>
            <a:spLocks noGrp="1"/>
          </p:cNvSpPr>
          <p:nvPr>
            <p:ph type="sldNum" sz="quarter" idx="12"/>
          </p:nvPr>
        </p:nvSpPr>
        <p:spPr/>
        <p:txBody>
          <a:bodyPr/>
          <a:lstStyle/>
          <a:p>
            <a:fld id="{3F27F250-AEF5-4C37-968D-590C2DD6E8A0}" type="slidenum">
              <a:rPr lang="zh-CN" altLang="en-US" smtClean="0"/>
              <a:t>‹#›</a:t>
            </a:fld>
            <a:endParaRPr lang="zh-CN" altLang="en-US"/>
          </a:p>
        </p:txBody>
      </p:sp>
    </p:spTree>
    <p:extLst>
      <p:ext uri="{BB962C8B-B14F-4D97-AF65-F5344CB8AC3E}">
        <p14:creationId xmlns:p14="http://schemas.microsoft.com/office/powerpoint/2010/main" val="640500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E8559F-40F7-463A-96E0-B016F8D49E8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0E2572E-63BD-4F88-B77D-8381CA9B07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1691019-722B-4D19-87E1-F75132388D3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167EA4D-3FBD-47C2-B80D-56C768D5FF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4802088-865A-4A17-ABD4-1624763AB3C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D8A247E-5593-4E12-A8DD-460E63F50E75}"/>
              </a:ext>
            </a:extLst>
          </p:cNvPr>
          <p:cNvSpPr>
            <a:spLocks noGrp="1"/>
          </p:cNvSpPr>
          <p:nvPr>
            <p:ph type="dt" sz="half" idx="10"/>
          </p:nvPr>
        </p:nvSpPr>
        <p:spPr/>
        <p:txBody>
          <a:bodyPr/>
          <a:lstStyle/>
          <a:p>
            <a:fld id="{351EE038-A3BC-43F9-9C99-360ED5758235}" type="datetimeFigureOut">
              <a:rPr lang="zh-CN" altLang="en-US" smtClean="0"/>
              <a:t>2020/6/18</a:t>
            </a:fld>
            <a:endParaRPr lang="zh-CN" altLang="en-US"/>
          </a:p>
        </p:txBody>
      </p:sp>
      <p:sp>
        <p:nvSpPr>
          <p:cNvPr id="8" name="页脚占位符 7">
            <a:extLst>
              <a:ext uri="{FF2B5EF4-FFF2-40B4-BE49-F238E27FC236}">
                <a16:creationId xmlns:a16="http://schemas.microsoft.com/office/drawing/2014/main" id="{C9B96B48-0C94-46ED-B70E-EA5C1DEAB07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13BA5CE-329D-43A7-9E30-40847A78A166}"/>
              </a:ext>
            </a:extLst>
          </p:cNvPr>
          <p:cNvSpPr>
            <a:spLocks noGrp="1"/>
          </p:cNvSpPr>
          <p:nvPr>
            <p:ph type="sldNum" sz="quarter" idx="12"/>
          </p:nvPr>
        </p:nvSpPr>
        <p:spPr/>
        <p:txBody>
          <a:bodyPr/>
          <a:lstStyle/>
          <a:p>
            <a:fld id="{3F27F250-AEF5-4C37-968D-590C2DD6E8A0}" type="slidenum">
              <a:rPr lang="zh-CN" altLang="en-US" smtClean="0"/>
              <a:t>‹#›</a:t>
            </a:fld>
            <a:endParaRPr lang="zh-CN" altLang="en-US"/>
          </a:p>
        </p:txBody>
      </p:sp>
    </p:spTree>
    <p:extLst>
      <p:ext uri="{BB962C8B-B14F-4D97-AF65-F5344CB8AC3E}">
        <p14:creationId xmlns:p14="http://schemas.microsoft.com/office/powerpoint/2010/main" val="16434143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F8FB63-31EE-4692-9D9D-74BAFD61152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49E3079-1C5B-4F0F-8799-9B92AE55EA4B}"/>
              </a:ext>
            </a:extLst>
          </p:cNvPr>
          <p:cNvSpPr>
            <a:spLocks noGrp="1"/>
          </p:cNvSpPr>
          <p:nvPr>
            <p:ph type="dt" sz="half" idx="10"/>
          </p:nvPr>
        </p:nvSpPr>
        <p:spPr/>
        <p:txBody>
          <a:bodyPr/>
          <a:lstStyle/>
          <a:p>
            <a:fld id="{351EE038-A3BC-43F9-9C99-360ED5758235}" type="datetimeFigureOut">
              <a:rPr lang="zh-CN" altLang="en-US" smtClean="0"/>
              <a:t>2020/6/18</a:t>
            </a:fld>
            <a:endParaRPr lang="zh-CN" altLang="en-US"/>
          </a:p>
        </p:txBody>
      </p:sp>
      <p:sp>
        <p:nvSpPr>
          <p:cNvPr id="4" name="页脚占位符 3">
            <a:extLst>
              <a:ext uri="{FF2B5EF4-FFF2-40B4-BE49-F238E27FC236}">
                <a16:creationId xmlns:a16="http://schemas.microsoft.com/office/drawing/2014/main" id="{866529AD-BB0D-4FC5-8CF6-84FBDE7E182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168838D-C3B6-469E-BF58-0B39A18FFB6F}"/>
              </a:ext>
            </a:extLst>
          </p:cNvPr>
          <p:cNvSpPr>
            <a:spLocks noGrp="1"/>
          </p:cNvSpPr>
          <p:nvPr>
            <p:ph type="sldNum" sz="quarter" idx="12"/>
          </p:nvPr>
        </p:nvSpPr>
        <p:spPr/>
        <p:txBody>
          <a:bodyPr/>
          <a:lstStyle/>
          <a:p>
            <a:fld id="{3F27F250-AEF5-4C37-968D-590C2DD6E8A0}" type="slidenum">
              <a:rPr lang="zh-CN" altLang="en-US" smtClean="0"/>
              <a:t>‹#›</a:t>
            </a:fld>
            <a:endParaRPr lang="zh-CN" altLang="en-US"/>
          </a:p>
        </p:txBody>
      </p:sp>
    </p:spTree>
    <p:extLst>
      <p:ext uri="{BB962C8B-B14F-4D97-AF65-F5344CB8AC3E}">
        <p14:creationId xmlns:p14="http://schemas.microsoft.com/office/powerpoint/2010/main" val="4065464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背景（光源左上方）">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8289F625-D711-471F-9FD1-DFF7F0E2080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458887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AC584F2-58C0-4CD4-BED8-FC28DDCA567B}"/>
              </a:ext>
            </a:extLst>
          </p:cNvPr>
          <p:cNvSpPr>
            <a:spLocks noGrp="1"/>
          </p:cNvSpPr>
          <p:nvPr>
            <p:ph type="dt" sz="half" idx="10"/>
          </p:nvPr>
        </p:nvSpPr>
        <p:spPr/>
        <p:txBody>
          <a:bodyPr/>
          <a:lstStyle/>
          <a:p>
            <a:fld id="{351EE038-A3BC-43F9-9C99-360ED5758235}" type="datetimeFigureOut">
              <a:rPr lang="zh-CN" altLang="en-US" smtClean="0"/>
              <a:t>2020/6/18</a:t>
            </a:fld>
            <a:endParaRPr lang="zh-CN" altLang="en-US"/>
          </a:p>
        </p:txBody>
      </p:sp>
      <p:sp>
        <p:nvSpPr>
          <p:cNvPr id="3" name="页脚占位符 2">
            <a:extLst>
              <a:ext uri="{FF2B5EF4-FFF2-40B4-BE49-F238E27FC236}">
                <a16:creationId xmlns:a16="http://schemas.microsoft.com/office/drawing/2014/main" id="{C70115AA-CEE9-4E16-B43C-9EB63800B1B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D2D7EAD-264C-442D-8368-A2020016B594}"/>
              </a:ext>
            </a:extLst>
          </p:cNvPr>
          <p:cNvSpPr>
            <a:spLocks noGrp="1"/>
          </p:cNvSpPr>
          <p:nvPr>
            <p:ph type="sldNum" sz="quarter" idx="12"/>
          </p:nvPr>
        </p:nvSpPr>
        <p:spPr/>
        <p:txBody>
          <a:bodyPr/>
          <a:lstStyle/>
          <a:p>
            <a:fld id="{3F27F250-AEF5-4C37-968D-590C2DD6E8A0}" type="slidenum">
              <a:rPr lang="zh-CN" altLang="en-US" smtClean="0"/>
              <a:t>‹#›</a:t>
            </a:fld>
            <a:endParaRPr lang="zh-CN" altLang="en-US"/>
          </a:p>
        </p:txBody>
      </p:sp>
    </p:spTree>
    <p:extLst>
      <p:ext uri="{BB962C8B-B14F-4D97-AF65-F5344CB8AC3E}">
        <p14:creationId xmlns:p14="http://schemas.microsoft.com/office/powerpoint/2010/main" val="42504824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7D0A16-A05A-4EC7-B2AA-D0BD60C558B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7532C51-3317-4638-82F2-EF59AE23E5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53B989E-BEF4-48C1-877E-3CD57E99FC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D0947D4-8CF9-4E63-ACAE-CA114CC71FBC}"/>
              </a:ext>
            </a:extLst>
          </p:cNvPr>
          <p:cNvSpPr>
            <a:spLocks noGrp="1"/>
          </p:cNvSpPr>
          <p:nvPr>
            <p:ph type="dt" sz="half" idx="10"/>
          </p:nvPr>
        </p:nvSpPr>
        <p:spPr/>
        <p:txBody>
          <a:bodyPr/>
          <a:lstStyle/>
          <a:p>
            <a:fld id="{351EE038-A3BC-43F9-9C99-360ED5758235}" type="datetimeFigureOut">
              <a:rPr lang="zh-CN" altLang="en-US" smtClean="0"/>
              <a:t>2020/6/18</a:t>
            </a:fld>
            <a:endParaRPr lang="zh-CN" altLang="en-US"/>
          </a:p>
        </p:txBody>
      </p:sp>
      <p:sp>
        <p:nvSpPr>
          <p:cNvPr id="6" name="页脚占位符 5">
            <a:extLst>
              <a:ext uri="{FF2B5EF4-FFF2-40B4-BE49-F238E27FC236}">
                <a16:creationId xmlns:a16="http://schemas.microsoft.com/office/drawing/2014/main" id="{2370A983-865F-4207-A1C7-4014E0A641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2B5A54-B096-4E24-BC3E-59D74AE93DCF}"/>
              </a:ext>
            </a:extLst>
          </p:cNvPr>
          <p:cNvSpPr>
            <a:spLocks noGrp="1"/>
          </p:cNvSpPr>
          <p:nvPr>
            <p:ph type="sldNum" sz="quarter" idx="12"/>
          </p:nvPr>
        </p:nvSpPr>
        <p:spPr/>
        <p:txBody>
          <a:bodyPr/>
          <a:lstStyle/>
          <a:p>
            <a:fld id="{3F27F250-AEF5-4C37-968D-590C2DD6E8A0}" type="slidenum">
              <a:rPr lang="zh-CN" altLang="en-US" smtClean="0"/>
              <a:t>‹#›</a:t>
            </a:fld>
            <a:endParaRPr lang="zh-CN" altLang="en-US"/>
          </a:p>
        </p:txBody>
      </p:sp>
    </p:spTree>
    <p:extLst>
      <p:ext uri="{BB962C8B-B14F-4D97-AF65-F5344CB8AC3E}">
        <p14:creationId xmlns:p14="http://schemas.microsoft.com/office/powerpoint/2010/main" val="35449054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A86B79-A2FE-4062-A1F3-119A329D4C4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6621C10-CCC0-48A8-A2FE-C8E86590DE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CC30754-364E-4AF7-BF98-3E1CA8556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DC0E485-8C72-478F-8E25-31155601A0B0}"/>
              </a:ext>
            </a:extLst>
          </p:cNvPr>
          <p:cNvSpPr>
            <a:spLocks noGrp="1"/>
          </p:cNvSpPr>
          <p:nvPr>
            <p:ph type="dt" sz="half" idx="10"/>
          </p:nvPr>
        </p:nvSpPr>
        <p:spPr/>
        <p:txBody>
          <a:bodyPr/>
          <a:lstStyle/>
          <a:p>
            <a:fld id="{351EE038-A3BC-43F9-9C99-360ED5758235}" type="datetimeFigureOut">
              <a:rPr lang="zh-CN" altLang="en-US" smtClean="0"/>
              <a:t>2020/6/18</a:t>
            </a:fld>
            <a:endParaRPr lang="zh-CN" altLang="en-US"/>
          </a:p>
        </p:txBody>
      </p:sp>
      <p:sp>
        <p:nvSpPr>
          <p:cNvPr id="6" name="页脚占位符 5">
            <a:extLst>
              <a:ext uri="{FF2B5EF4-FFF2-40B4-BE49-F238E27FC236}">
                <a16:creationId xmlns:a16="http://schemas.microsoft.com/office/drawing/2014/main" id="{79F582AC-C124-4618-A40B-4C077B9A6C3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9DEE46-6112-4669-AEA5-642A30F717E4}"/>
              </a:ext>
            </a:extLst>
          </p:cNvPr>
          <p:cNvSpPr>
            <a:spLocks noGrp="1"/>
          </p:cNvSpPr>
          <p:nvPr>
            <p:ph type="sldNum" sz="quarter" idx="12"/>
          </p:nvPr>
        </p:nvSpPr>
        <p:spPr/>
        <p:txBody>
          <a:bodyPr/>
          <a:lstStyle/>
          <a:p>
            <a:fld id="{3F27F250-AEF5-4C37-968D-590C2DD6E8A0}" type="slidenum">
              <a:rPr lang="zh-CN" altLang="en-US" smtClean="0"/>
              <a:t>‹#›</a:t>
            </a:fld>
            <a:endParaRPr lang="zh-CN" altLang="en-US"/>
          </a:p>
        </p:txBody>
      </p:sp>
    </p:spTree>
    <p:extLst>
      <p:ext uri="{BB962C8B-B14F-4D97-AF65-F5344CB8AC3E}">
        <p14:creationId xmlns:p14="http://schemas.microsoft.com/office/powerpoint/2010/main" val="35436508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12524-961E-4783-98C1-CEFE385EFFC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E5B97A7-0C9D-4363-9520-73C1FABD87A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C66EE48-4F11-434A-BB0D-B611229916A6}"/>
              </a:ext>
            </a:extLst>
          </p:cNvPr>
          <p:cNvSpPr>
            <a:spLocks noGrp="1"/>
          </p:cNvSpPr>
          <p:nvPr>
            <p:ph type="dt" sz="half" idx="10"/>
          </p:nvPr>
        </p:nvSpPr>
        <p:spPr/>
        <p:txBody>
          <a:bodyPr/>
          <a:lstStyle/>
          <a:p>
            <a:fld id="{351EE038-A3BC-43F9-9C99-360ED5758235}" type="datetimeFigureOut">
              <a:rPr lang="zh-CN" altLang="en-US" smtClean="0"/>
              <a:t>2020/6/18</a:t>
            </a:fld>
            <a:endParaRPr lang="zh-CN" altLang="en-US"/>
          </a:p>
        </p:txBody>
      </p:sp>
      <p:sp>
        <p:nvSpPr>
          <p:cNvPr id="5" name="页脚占位符 4">
            <a:extLst>
              <a:ext uri="{FF2B5EF4-FFF2-40B4-BE49-F238E27FC236}">
                <a16:creationId xmlns:a16="http://schemas.microsoft.com/office/drawing/2014/main" id="{8C97E154-0C42-4B75-9BB7-21C91DFE04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91FB36-8961-4C7A-AB2C-FB97AF43995A}"/>
              </a:ext>
            </a:extLst>
          </p:cNvPr>
          <p:cNvSpPr>
            <a:spLocks noGrp="1"/>
          </p:cNvSpPr>
          <p:nvPr>
            <p:ph type="sldNum" sz="quarter" idx="12"/>
          </p:nvPr>
        </p:nvSpPr>
        <p:spPr/>
        <p:txBody>
          <a:bodyPr/>
          <a:lstStyle/>
          <a:p>
            <a:fld id="{3F27F250-AEF5-4C37-968D-590C2DD6E8A0}" type="slidenum">
              <a:rPr lang="zh-CN" altLang="en-US" smtClean="0"/>
              <a:t>‹#›</a:t>
            </a:fld>
            <a:endParaRPr lang="zh-CN" altLang="en-US"/>
          </a:p>
        </p:txBody>
      </p:sp>
    </p:spTree>
    <p:extLst>
      <p:ext uri="{BB962C8B-B14F-4D97-AF65-F5344CB8AC3E}">
        <p14:creationId xmlns:p14="http://schemas.microsoft.com/office/powerpoint/2010/main" val="34676950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57488AB-18EB-4F91-9419-768B7BAB964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5231D00-A8A3-4896-91E2-2043523F0E5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3E3E865-34C6-4DC7-825B-8B96BF93B32A}"/>
              </a:ext>
            </a:extLst>
          </p:cNvPr>
          <p:cNvSpPr>
            <a:spLocks noGrp="1"/>
          </p:cNvSpPr>
          <p:nvPr>
            <p:ph type="dt" sz="half" idx="10"/>
          </p:nvPr>
        </p:nvSpPr>
        <p:spPr/>
        <p:txBody>
          <a:bodyPr/>
          <a:lstStyle/>
          <a:p>
            <a:fld id="{351EE038-A3BC-43F9-9C99-360ED5758235}" type="datetimeFigureOut">
              <a:rPr lang="zh-CN" altLang="en-US" smtClean="0"/>
              <a:t>2020/6/18</a:t>
            </a:fld>
            <a:endParaRPr lang="zh-CN" altLang="en-US"/>
          </a:p>
        </p:txBody>
      </p:sp>
      <p:sp>
        <p:nvSpPr>
          <p:cNvPr id="5" name="页脚占位符 4">
            <a:extLst>
              <a:ext uri="{FF2B5EF4-FFF2-40B4-BE49-F238E27FC236}">
                <a16:creationId xmlns:a16="http://schemas.microsoft.com/office/drawing/2014/main" id="{B85ACFC6-60E1-4922-A5A2-18C158414E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E9C916-84E7-4025-A4B0-4FD25D01B9DD}"/>
              </a:ext>
            </a:extLst>
          </p:cNvPr>
          <p:cNvSpPr>
            <a:spLocks noGrp="1"/>
          </p:cNvSpPr>
          <p:nvPr>
            <p:ph type="sldNum" sz="quarter" idx="12"/>
          </p:nvPr>
        </p:nvSpPr>
        <p:spPr/>
        <p:txBody>
          <a:bodyPr/>
          <a:lstStyle/>
          <a:p>
            <a:fld id="{3F27F250-AEF5-4C37-968D-590C2DD6E8A0}" type="slidenum">
              <a:rPr lang="zh-CN" altLang="en-US" smtClean="0"/>
              <a:t>‹#›</a:t>
            </a:fld>
            <a:endParaRPr lang="zh-CN" altLang="en-US"/>
          </a:p>
        </p:txBody>
      </p:sp>
    </p:spTree>
    <p:extLst>
      <p:ext uri="{BB962C8B-B14F-4D97-AF65-F5344CB8AC3E}">
        <p14:creationId xmlns:p14="http://schemas.microsoft.com/office/powerpoint/2010/main" val="3904876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页模板">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E79BCC98-9CA3-464A-B5E1-4374E0E800DC}"/>
              </a:ext>
            </a:extLst>
          </p:cNvPr>
          <p:cNvGrpSpPr/>
          <p:nvPr userDrawn="1"/>
        </p:nvGrpSpPr>
        <p:grpSpPr>
          <a:xfrm>
            <a:off x="406684" y="571638"/>
            <a:ext cx="11378632" cy="5825384"/>
            <a:chOff x="940596" y="1700228"/>
            <a:chExt cx="6850085" cy="3506956"/>
          </a:xfrm>
          <a:solidFill>
            <a:schemeClr val="bg1">
              <a:lumMod val="95000"/>
              <a:alpha val="40000"/>
            </a:schemeClr>
          </a:solidFill>
        </p:grpSpPr>
        <p:sp>
          <p:nvSpPr>
            <p:cNvPr id="28" name="Freeform 250">
              <a:extLst>
                <a:ext uri="{FF2B5EF4-FFF2-40B4-BE49-F238E27FC236}">
                  <a16:creationId xmlns:a16="http://schemas.microsoft.com/office/drawing/2014/main" id="{0A9C33EB-9897-45DB-8855-273ED25B456F}"/>
                </a:ext>
              </a:extLst>
            </p:cNvPr>
            <p:cNvSpPr>
              <a:spLocks/>
            </p:cNvSpPr>
            <p:nvPr/>
          </p:nvSpPr>
          <p:spPr bwMode="auto">
            <a:xfrm>
              <a:off x="6781532" y="3590547"/>
              <a:ext cx="26956" cy="7956"/>
            </a:xfrm>
            <a:custGeom>
              <a:avLst/>
              <a:gdLst>
                <a:gd name="T0" fmla="*/ 0 w 54"/>
                <a:gd name="T1" fmla="*/ 0 h 19"/>
                <a:gd name="T2" fmla="*/ 0 w 54"/>
                <a:gd name="T3" fmla="*/ 0 h 19"/>
                <a:gd name="T4" fmla="*/ 1 w 54"/>
                <a:gd name="T5" fmla="*/ 0 h 19"/>
                <a:gd name="T6" fmla="*/ 0 w 54"/>
                <a:gd name="T7" fmla="*/ 0 h 19"/>
                <a:gd name="T8" fmla="*/ 0 60000 65536"/>
                <a:gd name="T9" fmla="*/ 0 60000 65536"/>
                <a:gd name="T10" fmla="*/ 0 60000 65536"/>
                <a:gd name="T11" fmla="*/ 0 60000 65536"/>
                <a:gd name="T12" fmla="*/ 0 w 54"/>
                <a:gd name="T13" fmla="*/ 0 h 19"/>
                <a:gd name="T14" fmla="*/ 54 w 54"/>
                <a:gd name="T15" fmla="*/ 19 h 19"/>
              </a:gdLst>
              <a:ahLst/>
              <a:cxnLst>
                <a:cxn ang="T8">
                  <a:pos x="T0" y="T1"/>
                </a:cxn>
                <a:cxn ang="T9">
                  <a:pos x="T2" y="T3"/>
                </a:cxn>
                <a:cxn ang="T10">
                  <a:pos x="T4" y="T5"/>
                </a:cxn>
                <a:cxn ang="T11">
                  <a:pos x="T6" y="T7"/>
                </a:cxn>
              </a:cxnLst>
              <a:rect l="T12" t="T13" r="T14" b="T15"/>
              <a:pathLst>
                <a:path w="54" h="19">
                  <a:moveTo>
                    <a:pt x="0" y="0"/>
                  </a:moveTo>
                  <a:lnTo>
                    <a:pt x="3" y="19"/>
                  </a:lnTo>
                  <a:lnTo>
                    <a:pt x="54" y="10"/>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9" name="Freeform 251">
              <a:extLst>
                <a:ext uri="{FF2B5EF4-FFF2-40B4-BE49-F238E27FC236}">
                  <a16:creationId xmlns:a16="http://schemas.microsoft.com/office/drawing/2014/main" id="{7B8E4ED2-DEF0-4D04-A397-4D69E1462977}"/>
                </a:ext>
              </a:extLst>
            </p:cNvPr>
            <p:cNvSpPr>
              <a:spLocks/>
            </p:cNvSpPr>
            <p:nvPr/>
          </p:nvSpPr>
          <p:spPr bwMode="auto">
            <a:xfrm>
              <a:off x="6668655" y="4405230"/>
              <a:ext cx="360531" cy="709665"/>
            </a:xfrm>
            <a:custGeom>
              <a:avLst/>
              <a:gdLst>
                <a:gd name="T0" fmla="*/ 0 w 750"/>
                <a:gd name="T1" fmla="*/ 33 h 1564"/>
                <a:gd name="T2" fmla="*/ 0 w 750"/>
                <a:gd name="T3" fmla="*/ 34 h 1564"/>
                <a:gd name="T4" fmla="*/ 1 w 750"/>
                <a:gd name="T5" fmla="*/ 34 h 1564"/>
                <a:gd name="T6" fmla="*/ 1 w 750"/>
                <a:gd name="T7" fmla="*/ 36 h 1564"/>
                <a:gd name="T8" fmla="*/ 4 w 750"/>
                <a:gd name="T9" fmla="*/ 36 h 1564"/>
                <a:gd name="T10" fmla="*/ 3 w 750"/>
                <a:gd name="T11" fmla="*/ 35 h 1564"/>
                <a:gd name="T12" fmla="*/ 4 w 750"/>
                <a:gd name="T13" fmla="*/ 33 h 1564"/>
                <a:gd name="T14" fmla="*/ 5 w 750"/>
                <a:gd name="T15" fmla="*/ 33 h 1564"/>
                <a:gd name="T16" fmla="*/ 7 w 750"/>
                <a:gd name="T17" fmla="*/ 30 h 1564"/>
                <a:gd name="T18" fmla="*/ 5 w 750"/>
                <a:gd name="T19" fmla="*/ 28 h 1564"/>
                <a:gd name="T20" fmla="*/ 7 w 750"/>
                <a:gd name="T21" fmla="*/ 27 h 1564"/>
                <a:gd name="T22" fmla="*/ 7 w 750"/>
                <a:gd name="T23" fmla="*/ 25 h 1564"/>
                <a:gd name="T24" fmla="*/ 8 w 750"/>
                <a:gd name="T25" fmla="*/ 24 h 1564"/>
                <a:gd name="T26" fmla="*/ 7 w 750"/>
                <a:gd name="T27" fmla="*/ 24 h 1564"/>
                <a:gd name="T28" fmla="*/ 9 w 750"/>
                <a:gd name="T29" fmla="*/ 24 h 1564"/>
                <a:gd name="T30" fmla="*/ 9 w 750"/>
                <a:gd name="T31" fmla="*/ 23 h 1564"/>
                <a:gd name="T32" fmla="*/ 8 w 750"/>
                <a:gd name="T33" fmla="*/ 24 h 1564"/>
                <a:gd name="T34" fmla="*/ 7 w 750"/>
                <a:gd name="T35" fmla="*/ 23 h 1564"/>
                <a:gd name="T36" fmla="*/ 7 w 750"/>
                <a:gd name="T37" fmla="*/ 22 h 1564"/>
                <a:gd name="T38" fmla="*/ 10 w 750"/>
                <a:gd name="T39" fmla="*/ 22 h 1564"/>
                <a:gd name="T40" fmla="*/ 10 w 750"/>
                <a:gd name="T41" fmla="*/ 19 h 1564"/>
                <a:gd name="T42" fmla="*/ 14 w 750"/>
                <a:gd name="T43" fmla="*/ 19 h 1564"/>
                <a:gd name="T44" fmla="*/ 15 w 750"/>
                <a:gd name="T45" fmla="*/ 17 h 1564"/>
                <a:gd name="T46" fmla="*/ 13 w 750"/>
                <a:gd name="T47" fmla="*/ 13 h 1564"/>
                <a:gd name="T48" fmla="*/ 14 w 750"/>
                <a:gd name="T49" fmla="*/ 9 h 1564"/>
                <a:gd name="T50" fmla="*/ 17 w 750"/>
                <a:gd name="T51" fmla="*/ 6 h 1564"/>
                <a:gd name="T52" fmla="*/ 17 w 750"/>
                <a:gd name="T53" fmla="*/ 4 h 1564"/>
                <a:gd name="T54" fmla="*/ 17 w 750"/>
                <a:gd name="T55" fmla="*/ 4 h 1564"/>
                <a:gd name="T56" fmla="*/ 16 w 750"/>
                <a:gd name="T57" fmla="*/ 6 h 1564"/>
                <a:gd name="T58" fmla="*/ 13 w 750"/>
                <a:gd name="T59" fmla="*/ 6 h 1564"/>
                <a:gd name="T60" fmla="*/ 14 w 750"/>
                <a:gd name="T61" fmla="*/ 4 h 1564"/>
                <a:gd name="T62" fmla="*/ 10 w 750"/>
                <a:gd name="T63" fmla="*/ 1 h 1564"/>
                <a:gd name="T64" fmla="*/ 8 w 750"/>
                <a:gd name="T65" fmla="*/ 0 h 1564"/>
                <a:gd name="T66" fmla="*/ 8 w 750"/>
                <a:gd name="T67" fmla="*/ 1 h 1564"/>
                <a:gd name="T68" fmla="*/ 7 w 750"/>
                <a:gd name="T69" fmla="*/ 0 h 1564"/>
                <a:gd name="T70" fmla="*/ 5 w 750"/>
                <a:gd name="T71" fmla="*/ 1 h 1564"/>
                <a:gd name="T72" fmla="*/ 5 w 750"/>
                <a:gd name="T73" fmla="*/ 3 h 1564"/>
                <a:gd name="T74" fmla="*/ 4 w 750"/>
                <a:gd name="T75" fmla="*/ 3 h 1564"/>
                <a:gd name="T76" fmla="*/ 4 w 750"/>
                <a:gd name="T77" fmla="*/ 5 h 1564"/>
                <a:gd name="T78" fmla="*/ 3 w 750"/>
                <a:gd name="T79" fmla="*/ 7 h 1564"/>
                <a:gd name="T80" fmla="*/ 3 w 750"/>
                <a:gd name="T81" fmla="*/ 11 h 1564"/>
                <a:gd name="T82" fmla="*/ 3 w 750"/>
                <a:gd name="T83" fmla="*/ 14 h 1564"/>
                <a:gd name="T84" fmla="*/ 2 w 750"/>
                <a:gd name="T85" fmla="*/ 17 h 1564"/>
                <a:gd name="T86" fmla="*/ 1 w 750"/>
                <a:gd name="T87" fmla="*/ 24 h 1564"/>
                <a:gd name="T88" fmla="*/ 2 w 750"/>
                <a:gd name="T89" fmla="*/ 26 h 1564"/>
                <a:gd name="T90" fmla="*/ 1 w 750"/>
                <a:gd name="T91" fmla="*/ 27 h 1564"/>
                <a:gd name="T92" fmla="*/ 1 w 750"/>
                <a:gd name="T93" fmla="*/ 29 h 1564"/>
                <a:gd name="T94" fmla="*/ 0 w 750"/>
                <a:gd name="T95" fmla="*/ 33 h 156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50"/>
                <a:gd name="T145" fmla="*/ 0 h 1564"/>
                <a:gd name="T146" fmla="*/ 750 w 750"/>
                <a:gd name="T147" fmla="*/ 1564 h 156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50" h="1564">
                  <a:moveTo>
                    <a:pt x="0" y="1446"/>
                  </a:moveTo>
                  <a:lnTo>
                    <a:pt x="7" y="1480"/>
                  </a:lnTo>
                  <a:lnTo>
                    <a:pt x="38" y="1467"/>
                  </a:lnTo>
                  <a:lnTo>
                    <a:pt x="52" y="1546"/>
                  </a:lnTo>
                  <a:lnTo>
                    <a:pt x="188" y="1564"/>
                  </a:lnTo>
                  <a:lnTo>
                    <a:pt x="152" y="1523"/>
                  </a:lnTo>
                  <a:lnTo>
                    <a:pt x="181" y="1418"/>
                  </a:lnTo>
                  <a:lnTo>
                    <a:pt x="206" y="1438"/>
                  </a:lnTo>
                  <a:lnTo>
                    <a:pt x="290" y="1288"/>
                  </a:lnTo>
                  <a:lnTo>
                    <a:pt x="226" y="1205"/>
                  </a:lnTo>
                  <a:lnTo>
                    <a:pt x="299" y="1154"/>
                  </a:lnTo>
                  <a:lnTo>
                    <a:pt x="311" y="1077"/>
                  </a:lnTo>
                  <a:lnTo>
                    <a:pt x="345" y="1044"/>
                  </a:lnTo>
                  <a:lnTo>
                    <a:pt x="317" y="1030"/>
                  </a:lnTo>
                  <a:lnTo>
                    <a:pt x="374" y="1030"/>
                  </a:lnTo>
                  <a:lnTo>
                    <a:pt x="368" y="992"/>
                  </a:lnTo>
                  <a:lnTo>
                    <a:pt x="341" y="1019"/>
                  </a:lnTo>
                  <a:lnTo>
                    <a:pt x="317" y="990"/>
                  </a:lnTo>
                  <a:lnTo>
                    <a:pt x="313" y="932"/>
                  </a:lnTo>
                  <a:lnTo>
                    <a:pt x="415" y="939"/>
                  </a:lnTo>
                  <a:lnTo>
                    <a:pt x="425" y="824"/>
                  </a:lnTo>
                  <a:lnTo>
                    <a:pt x="587" y="806"/>
                  </a:lnTo>
                  <a:lnTo>
                    <a:pt x="634" y="725"/>
                  </a:lnTo>
                  <a:lnTo>
                    <a:pt x="570" y="582"/>
                  </a:lnTo>
                  <a:lnTo>
                    <a:pt x="601" y="398"/>
                  </a:lnTo>
                  <a:lnTo>
                    <a:pt x="750" y="249"/>
                  </a:lnTo>
                  <a:lnTo>
                    <a:pt x="744" y="181"/>
                  </a:lnTo>
                  <a:lnTo>
                    <a:pt x="718" y="179"/>
                  </a:lnTo>
                  <a:lnTo>
                    <a:pt x="676" y="261"/>
                  </a:lnTo>
                  <a:lnTo>
                    <a:pt x="572" y="255"/>
                  </a:lnTo>
                  <a:lnTo>
                    <a:pt x="593" y="165"/>
                  </a:lnTo>
                  <a:lnTo>
                    <a:pt x="413" y="25"/>
                  </a:lnTo>
                  <a:lnTo>
                    <a:pt x="350" y="14"/>
                  </a:lnTo>
                  <a:lnTo>
                    <a:pt x="344" y="42"/>
                  </a:lnTo>
                  <a:lnTo>
                    <a:pt x="276" y="0"/>
                  </a:lnTo>
                  <a:lnTo>
                    <a:pt x="234" y="52"/>
                  </a:lnTo>
                  <a:lnTo>
                    <a:pt x="229" y="107"/>
                  </a:lnTo>
                  <a:lnTo>
                    <a:pt x="187" y="130"/>
                  </a:lnTo>
                  <a:lnTo>
                    <a:pt x="188" y="238"/>
                  </a:lnTo>
                  <a:lnTo>
                    <a:pt x="143" y="299"/>
                  </a:lnTo>
                  <a:lnTo>
                    <a:pt x="109" y="451"/>
                  </a:lnTo>
                  <a:lnTo>
                    <a:pt x="135" y="594"/>
                  </a:lnTo>
                  <a:lnTo>
                    <a:pt x="85" y="716"/>
                  </a:lnTo>
                  <a:lnTo>
                    <a:pt x="52" y="1021"/>
                  </a:lnTo>
                  <a:lnTo>
                    <a:pt x="79" y="1132"/>
                  </a:lnTo>
                  <a:lnTo>
                    <a:pt x="54" y="1142"/>
                  </a:lnTo>
                  <a:lnTo>
                    <a:pt x="65" y="1241"/>
                  </a:lnTo>
                  <a:lnTo>
                    <a:pt x="0" y="144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30" name="Freeform 252">
              <a:extLst>
                <a:ext uri="{FF2B5EF4-FFF2-40B4-BE49-F238E27FC236}">
                  <a16:creationId xmlns:a16="http://schemas.microsoft.com/office/drawing/2014/main" id="{E69C9900-A27B-44B0-9722-88C878DE57A2}"/>
                </a:ext>
              </a:extLst>
            </p:cNvPr>
            <p:cNvSpPr>
              <a:spLocks/>
            </p:cNvSpPr>
            <p:nvPr/>
          </p:nvSpPr>
          <p:spPr bwMode="auto">
            <a:xfrm>
              <a:off x="6756261" y="5126034"/>
              <a:ext cx="62335" cy="58874"/>
            </a:xfrm>
            <a:custGeom>
              <a:avLst/>
              <a:gdLst>
                <a:gd name="T0" fmla="*/ 0 w 132"/>
                <a:gd name="T1" fmla="*/ 0 h 134"/>
                <a:gd name="T2" fmla="*/ 0 w 132"/>
                <a:gd name="T3" fmla="*/ 3 h 134"/>
                <a:gd name="T4" fmla="*/ 3 w 132"/>
                <a:gd name="T5" fmla="*/ 2 h 134"/>
                <a:gd name="T6" fmla="*/ 1 w 132"/>
                <a:gd name="T7" fmla="*/ 1 h 134"/>
                <a:gd name="T8" fmla="*/ 0 w 132"/>
                <a:gd name="T9" fmla="*/ 0 h 134"/>
                <a:gd name="T10" fmla="*/ 0 60000 65536"/>
                <a:gd name="T11" fmla="*/ 0 60000 65536"/>
                <a:gd name="T12" fmla="*/ 0 60000 65536"/>
                <a:gd name="T13" fmla="*/ 0 60000 65536"/>
                <a:gd name="T14" fmla="*/ 0 60000 65536"/>
                <a:gd name="T15" fmla="*/ 0 w 132"/>
                <a:gd name="T16" fmla="*/ 0 h 134"/>
                <a:gd name="T17" fmla="*/ 132 w 132"/>
                <a:gd name="T18" fmla="*/ 134 h 134"/>
              </a:gdLst>
              <a:ahLst/>
              <a:cxnLst>
                <a:cxn ang="T10">
                  <a:pos x="T0" y="T1"/>
                </a:cxn>
                <a:cxn ang="T11">
                  <a:pos x="T2" y="T3"/>
                </a:cxn>
                <a:cxn ang="T12">
                  <a:pos x="T4" y="T5"/>
                </a:cxn>
                <a:cxn ang="T13">
                  <a:pos x="T6" y="T7"/>
                </a:cxn>
                <a:cxn ang="T14">
                  <a:pos x="T8" y="T9"/>
                </a:cxn>
              </a:cxnLst>
              <a:rect l="T15" t="T16" r="T17" b="T18"/>
              <a:pathLst>
                <a:path w="132" h="134">
                  <a:moveTo>
                    <a:pt x="0" y="0"/>
                  </a:moveTo>
                  <a:lnTo>
                    <a:pt x="2" y="134"/>
                  </a:lnTo>
                  <a:lnTo>
                    <a:pt x="132" y="119"/>
                  </a:lnTo>
                  <a:lnTo>
                    <a:pt x="29" y="64"/>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31" name="Freeform 253">
              <a:extLst>
                <a:ext uri="{FF2B5EF4-FFF2-40B4-BE49-F238E27FC236}">
                  <a16:creationId xmlns:a16="http://schemas.microsoft.com/office/drawing/2014/main" id="{EC1668E0-9B26-4C06-9804-DB4A80227299}"/>
                </a:ext>
              </a:extLst>
            </p:cNvPr>
            <p:cNvSpPr>
              <a:spLocks/>
            </p:cNvSpPr>
            <p:nvPr/>
          </p:nvSpPr>
          <p:spPr bwMode="auto">
            <a:xfrm>
              <a:off x="6737729" y="4155415"/>
              <a:ext cx="217329" cy="273683"/>
            </a:xfrm>
            <a:custGeom>
              <a:avLst/>
              <a:gdLst>
                <a:gd name="T0" fmla="*/ 0 w 454"/>
                <a:gd name="T1" fmla="*/ 1 h 601"/>
                <a:gd name="T2" fmla="*/ 1 w 454"/>
                <a:gd name="T3" fmla="*/ 3 h 601"/>
                <a:gd name="T4" fmla="*/ 0 w 454"/>
                <a:gd name="T5" fmla="*/ 6 h 601"/>
                <a:gd name="T6" fmla="*/ 1 w 454"/>
                <a:gd name="T7" fmla="*/ 7 h 601"/>
                <a:gd name="T8" fmla="*/ 1 w 454"/>
                <a:gd name="T9" fmla="*/ 7 h 601"/>
                <a:gd name="T10" fmla="*/ 0 w 454"/>
                <a:gd name="T11" fmla="*/ 8 h 601"/>
                <a:gd name="T12" fmla="*/ 1 w 454"/>
                <a:gd name="T13" fmla="*/ 10 h 601"/>
                <a:gd name="T14" fmla="*/ 1 w 454"/>
                <a:gd name="T15" fmla="*/ 14 h 601"/>
                <a:gd name="T16" fmla="*/ 2 w 454"/>
                <a:gd name="T17" fmla="*/ 14 h 601"/>
                <a:gd name="T18" fmla="*/ 3 w 454"/>
                <a:gd name="T19" fmla="*/ 13 h 601"/>
                <a:gd name="T20" fmla="*/ 5 w 454"/>
                <a:gd name="T21" fmla="*/ 14 h 601"/>
                <a:gd name="T22" fmla="*/ 5 w 454"/>
                <a:gd name="T23" fmla="*/ 13 h 601"/>
                <a:gd name="T24" fmla="*/ 6 w 454"/>
                <a:gd name="T25" fmla="*/ 13 h 601"/>
                <a:gd name="T26" fmla="*/ 7 w 454"/>
                <a:gd name="T27" fmla="*/ 11 h 601"/>
                <a:gd name="T28" fmla="*/ 9 w 454"/>
                <a:gd name="T29" fmla="*/ 10 h 601"/>
                <a:gd name="T30" fmla="*/ 10 w 454"/>
                <a:gd name="T31" fmla="*/ 11 h 601"/>
                <a:gd name="T32" fmla="*/ 11 w 454"/>
                <a:gd name="T33" fmla="*/ 9 h 601"/>
                <a:gd name="T34" fmla="*/ 10 w 454"/>
                <a:gd name="T35" fmla="*/ 7 h 601"/>
                <a:gd name="T36" fmla="*/ 9 w 454"/>
                <a:gd name="T37" fmla="*/ 7 h 601"/>
                <a:gd name="T38" fmla="*/ 8 w 454"/>
                <a:gd name="T39" fmla="*/ 4 h 601"/>
                <a:gd name="T40" fmla="*/ 4 w 454"/>
                <a:gd name="T41" fmla="*/ 2 h 601"/>
                <a:gd name="T42" fmla="*/ 4 w 454"/>
                <a:gd name="T43" fmla="*/ 0 h 601"/>
                <a:gd name="T44" fmla="*/ 1 w 454"/>
                <a:gd name="T45" fmla="*/ 1 h 601"/>
                <a:gd name="T46" fmla="*/ 0 w 454"/>
                <a:gd name="T47" fmla="*/ 1 h 60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54"/>
                <a:gd name="T73" fmla="*/ 0 h 601"/>
                <a:gd name="T74" fmla="*/ 454 w 454"/>
                <a:gd name="T75" fmla="*/ 601 h 60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54" h="601">
                  <a:moveTo>
                    <a:pt x="0" y="61"/>
                  </a:moveTo>
                  <a:lnTo>
                    <a:pt x="32" y="123"/>
                  </a:lnTo>
                  <a:lnTo>
                    <a:pt x="11" y="262"/>
                  </a:lnTo>
                  <a:lnTo>
                    <a:pt x="32" y="277"/>
                  </a:lnTo>
                  <a:lnTo>
                    <a:pt x="24" y="295"/>
                  </a:lnTo>
                  <a:lnTo>
                    <a:pt x="2" y="352"/>
                  </a:lnTo>
                  <a:lnTo>
                    <a:pt x="42" y="433"/>
                  </a:lnTo>
                  <a:lnTo>
                    <a:pt x="65" y="598"/>
                  </a:lnTo>
                  <a:lnTo>
                    <a:pt x="93" y="601"/>
                  </a:lnTo>
                  <a:lnTo>
                    <a:pt x="135" y="549"/>
                  </a:lnTo>
                  <a:lnTo>
                    <a:pt x="203" y="591"/>
                  </a:lnTo>
                  <a:lnTo>
                    <a:pt x="209" y="563"/>
                  </a:lnTo>
                  <a:lnTo>
                    <a:pt x="272" y="574"/>
                  </a:lnTo>
                  <a:lnTo>
                    <a:pt x="293" y="456"/>
                  </a:lnTo>
                  <a:lnTo>
                    <a:pt x="406" y="433"/>
                  </a:lnTo>
                  <a:lnTo>
                    <a:pt x="441" y="472"/>
                  </a:lnTo>
                  <a:lnTo>
                    <a:pt x="454" y="381"/>
                  </a:lnTo>
                  <a:lnTo>
                    <a:pt x="431" y="302"/>
                  </a:lnTo>
                  <a:lnTo>
                    <a:pt x="366" y="298"/>
                  </a:lnTo>
                  <a:lnTo>
                    <a:pt x="342" y="180"/>
                  </a:lnTo>
                  <a:lnTo>
                    <a:pt x="170" y="100"/>
                  </a:lnTo>
                  <a:lnTo>
                    <a:pt x="159" y="0"/>
                  </a:lnTo>
                  <a:lnTo>
                    <a:pt x="46" y="65"/>
                  </a:lnTo>
                  <a:lnTo>
                    <a:pt x="0" y="6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32" name="Freeform 254">
              <a:extLst>
                <a:ext uri="{FF2B5EF4-FFF2-40B4-BE49-F238E27FC236}">
                  <a16:creationId xmlns:a16="http://schemas.microsoft.com/office/drawing/2014/main" id="{16F33C58-4C52-43D9-8D7E-ACCE29091551}"/>
                </a:ext>
              </a:extLst>
            </p:cNvPr>
            <p:cNvSpPr>
              <a:spLocks/>
            </p:cNvSpPr>
            <p:nvPr/>
          </p:nvSpPr>
          <p:spPr bwMode="auto">
            <a:xfrm>
              <a:off x="6660232" y="3861048"/>
              <a:ext cx="714323" cy="801954"/>
            </a:xfrm>
            <a:custGeom>
              <a:avLst/>
              <a:gdLst>
                <a:gd name="T0" fmla="*/ 1 w 1487"/>
                <a:gd name="T1" fmla="*/ 15 h 1768"/>
                <a:gd name="T2" fmla="*/ 3 w 1487"/>
                <a:gd name="T3" fmla="*/ 15 h 1768"/>
                <a:gd name="T4" fmla="*/ 4 w 1487"/>
                <a:gd name="T5" fmla="*/ 17 h 1768"/>
                <a:gd name="T6" fmla="*/ 7 w 1487"/>
                <a:gd name="T7" fmla="*/ 15 h 1768"/>
                <a:gd name="T8" fmla="*/ 11 w 1487"/>
                <a:gd name="T9" fmla="*/ 19 h 1768"/>
                <a:gd name="T10" fmla="*/ 14 w 1487"/>
                <a:gd name="T11" fmla="*/ 22 h 1768"/>
                <a:gd name="T12" fmla="*/ 14 w 1487"/>
                <a:gd name="T13" fmla="*/ 26 h 1768"/>
                <a:gd name="T14" fmla="*/ 16 w 1487"/>
                <a:gd name="T15" fmla="*/ 29 h 1768"/>
                <a:gd name="T16" fmla="*/ 17 w 1487"/>
                <a:gd name="T17" fmla="*/ 30 h 1768"/>
                <a:gd name="T18" fmla="*/ 18 w 1487"/>
                <a:gd name="T19" fmla="*/ 32 h 1768"/>
                <a:gd name="T20" fmla="*/ 14 w 1487"/>
                <a:gd name="T21" fmla="*/ 37 h 1768"/>
                <a:gd name="T22" fmla="*/ 18 w 1487"/>
                <a:gd name="T23" fmla="*/ 39 h 1768"/>
                <a:gd name="T24" fmla="*/ 18 w 1487"/>
                <a:gd name="T25" fmla="*/ 41 h 1768"/>
                <a:gd name="T26" fmla="*/ 23 w 1487"/>
                <a:gd name="T27" fmla="*/ 32 h 1768"/>
                <a:gd name="T28" fmla="*/ 28 w 1487"/>
                <a:gd name="T29" fmla="*/ 29 h 1768"/>
                <a:gd name="T30" fmla="*/ 31 w 1487"/>
                <a:gd name="T31" fmla="*/ 23 h 1768"/>
                <a:gd name="T32" fmla="*/ 34 w 1487"/>
                <a:gd name="T33" fmla="*/ 15 h 1768"/>
                <a:gd name="T34" fmla="*/ 34 w 1487"/>
                <a:gd name="T35" fmla="*/ 11 h 1768"/>
                <a:gd name="T36" fmla="*/ 30 w 1487"/>
                <a:gd name="T37" fmla="*/ 8 h 1768"/>
                <a:gd name="T38" fmla="*/ 26 w 1487"/>
                <a:gd name="T39" fmla="*/ 7 h 1768"/>
                <a:gd name="T40" fmla="*/ 23 w 1487"/>
                <a:gd name="T41" fmla="*/ 6 h 1768"/>
                <a:gd name="T42" fmla="*/ 22 w 1487"/>
                <a:gd name="T43" fmla="*/ 7 h 1768"/>
                <a:gd name="T44" fmla="*/ 21 w 1487"/>
                <a:gd name="T45" fmla="*/ 7 h 1768"/>
                <a:gd name="T46" fmla="*/ 21 w 1487"/>
                <a:gd name="T47" fmla="*/ 4 h 1768"/>
                <a:gd name="T48" fmla="*/ 19 w 1487"/>
                <a:gd name="T49" fmla="*/ 3 h 1768"/>
                <a:gd name="T50" fmla="*/ 15 w 1487"/>
                <a:gd name="T51" fmla="*/ 3 h 1768"/>
                <a:gd name="T52" fmla="*/ 12 w 1487"/>
                <a:gd name="T53" fmla="*/ 3 h 1768"/>
                <a:gd name="T54" fmla="*/ 12 w 1487"/>
                <a:gd name="T55" fmla="*/ 0 h 1768"/>
                <a:gd name="T56" fmla="*/ 8 w 1487"/>
                <a:gd name="T57" fmla="*/ 1 h 1768"/>
                <a:gd name="T58" fmla="*/ 9 w 1487"/>
                <a:gd name="T59" fmla="*/ 3 h 1768"/>
                <a:gd name="T60" fmla="*/ 6 w 1487"/>
                <a:gd name="T61" fmla="*/ 4 h 1768"/>
                <a:gd name="T62" fmla="*/ 4 w 1487"/>
                <a:gd name="T63" fmla="*/ 4 h 1768"/>
                <a:gd name="T64" fmla="*/ 3 w 1487"/>
                <a:gd name="T65" fmla="*/ 5 h 1768"/>
                <a:gd name="T66" fmla="*/ 3 w 1487"/>
                <a:gd name="T67" fmla="*/ 9 h 1768"/>
                <a:gd name="T68" fmla="*/ 0 w 1487"/>
                <a:gd name="T69" fmla="*/ 13 h 176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87"/>
                <a:gd name="T106" fmla="*/ 0 h 1768"/>
                <a:gd name="T107" fmla="*/ 1487 w 1487"/>
                <a:gd name="T108" fmla="*/ 1768 h 176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87" h="1768">
                  <a:moveTo>
                    <a:pt x="0" y="559"/>
                  </a:moveTo>
                  <a:lnTo>
                    <a:pt x="31" y="642"/>
                  </a:lnTo>
                  <a:lnTo>
                    <a:pt x="82" y="670"/>
                  </a:lnTo>
                  <a:lnTo>
                    <a:pt x="125" y="637"/>
                  </a:lnTo>
                  <a:lnTo>
                    <a:pt x="125" y="712"/>
                  </a:lnTo>
                  <a:lnTo>
                    <a:pt x="157" y="712"/>
                  </a:lnTo>
                  <a:lnTo>
                    <a:pt x="203" y="716"/>
                  </a:lnTo>
                  <a:lnTo>
                    <a:pt x="316" y="651"/>
                  </a:lnTo>
                  <a:lnTo>
                    <a:pt x="327" y="751"/>
                  </a:lnTo>
                  <a:lnTo>
                    <a:pt x="499" y="831"/>
                  </a:lnTo>
                  <a:lnTo>
                    <a:pt x="523" y="949"/>
                  </a:lnTo>
                  <a:lnTo>
                    <a:pt x="588" y="953"/>
                  </a:lnTo>
                  <a:lnTo>
                    <a:pt x="611" y="1032"/>
                  </a:lnTo>
                  <a:lnTo>
                    <a:pt x="598" y="1123"/>
                  </a:lnTo>
                  <a:lnTo>
                    <a:pt x="606" y="1214"/>
                  </a:lnTo>
                  <a:lnTo>
                    <a:pt x="689" y="1227"/>
                  </a:lnTo>
                  <a:lnTo>
                    <a:pt x="699" y="1289"/>
                  </a:lnTo>
                  <a:lnTo>
                    <a:pt x="740" y="1302"/>
                  </a:lnTo>
                  <a:lnTo>
                    <a:pt x="734" y="1379"/>
                  </a:lnTo>
                  <a:lnTo>
                    <a:pt x="760" y="1381"/>
                  </a:lnTo>
                  <a:lnTo>
                    <a:pt x="766" y="1449"/>
                  </a:lnTo>
                  <a:lnTo>
                    <a:pt x="617" y="1598"/>
                  </a:lnTo>
                  <a:lnTo>
                    <a:pt x="648" y="1590"/>
                  </a:lnTo>
                  <a:lnTo>
                    <a:pt x="760" y="1684"/>
                  </a:lnTo>
                  <a:lnTo>
                    <a:pt x="785" y="1721"/>
                  </a:lnTo>
                  <a:lnTo>
                    <a:pt x="775" y="1768"/>
                  </a:lnTo>
                  <a:lnTo>
                    <a:pt x="959" y="1503"/>
                  </a:lnTo>
                  <a:lnTo>
                    <a:pt x="969" y="1372"/>
                  </a:lnTo>
                  <a:lnTo>
                    <a:pt x="1112" y="1252"/>
                  </a:lnTo>
                  <a:lnTo>
                    <a:pt x="1205" y="1252"/>
                  </a:lnTo>
                  <a:lnTo>
                    <a:pt x="1245" y="1210"/>
                  </a:lnTo>
                  <a:lnTo>
                    <a:pt x="1320" y="1009"/>
                  </a:lnTo>
                  <a:lnTo>
                    <a:pt x="1330" y="811"/>
                  </a:lnTo>
                  <a:lnTo>
                    <a:pt x="1473" y="623"/>
                  </a:lnTo>
                  <a:lnTo>
                    <a:pt x="1487" y="541"/>
                  </a:lnTo>
                  <a:lnTo>
                    <a:pt x="1465" y="459"/>
                  </a:lnTo>
                  <a:lnTo>
                    <a:pt x="1406" y="449"/>
                  </a:lnTo>
                  <a:lnTo>
                    <a:pt x="1309" y="363"/>
                  </a:lnTo>
                  <a:lnTo>
                    <a:pt x="1120" y="347"/>
                  </a:lnTo>
                  <a:lnTo>
                    <a:pt x="1105" y="295"/>
                  </a:lnTo>
                  <a:lnTo>
                    <a:pt x="1019" y="256"/>
                  </a:lnTo>
                  <a:lnTo>
                    <a:pt x="983" y="257"/>
                  </a:lnTo>
                  <a:lnTo>
                    <a:pt x="932" y="336"/>
                  </a:lnTo>
                  <a:lnTo>
                    <a:pt x="931" y="309"/>
                  </a:lnTo>
                  <a:lnTo>
                    <a:pt x="852" y="321"/>
                  </a:lnTo>
                  <a:lnTo>
                    <a:pt x="886" y="307"/>
                  </a:lnTo>
                  <a:lnTo>
                    <a:pt x="854" y="245"/>
                  </a:lnTo>
                  <a:lnTo>
                    <a:pt x="914" y="160"/>
                  </a:lnTo>
                  <a:lnTo>
                    <a:pt x="851" y="50"/>
                  </a:lnTo>
                  <a:lnTo>
                    <a:pt x="796" y="137"/>
                  </a:lnTo>
                  <a:lnTo>
                    <a:pt x="744" y="132"/>
                  </a:lnTo>
                  <a:lnTo>
                    <a:pt x="660" y="144"/>
                  </a:lnTo>
                  <a:lnTo>
                    <a:pt x="554" y="161"/>
                  </a:lnTo>
                  <a:lnTo>
                    <a:pt x="531" y="115"/>
                  </a:lnTo>
                  <a:lnTo>
                    <a:pt x="538" y="31"/>
                  </a:lnTo>
                  <a:lnTo>
                    <a:pt x="509" y="0"/>
                  </a:lnTo>
                  <a:lnTo>
                    <a:pt x="409" y="53"/>
                  </a:lnTo>
                  <a:lnTo>
                    <a:pt x="347" y="37"/>
                  </a:lnTo>
                  <a:lnTo>
                    <a:pt x="363" y="122"/>
                  </a:lnTo>
                  <a:lnTo>
                    <a:pt x="401" y="133"/>
                  </a:lnTo>
                  <a:lnTo>
                    <a:pt x="306" y="192"/>
                  </a:lnTo>
                  <a:lnTo>
                    <a:pt x="265" y="171"/>
                  </a:lnTo>
                  <a:lnTo>
                    <a:pt x="243" y="141"/>
                  </a:lnTo>
                  <a:lnTo>
                    <a:pt x="155" y="157"/>
                  </a:lnTo>
                  <a:lnTo>
                    <a:pt x="181" y="202"/>
                  </a:lnTo>
                  <a:lnTo>
                    <a:pt x="144" y="205"/>
                  </a:lnTo>
                  <a:lnTo>
                    <a:pt x="165" y="284"/>
                  </a:lnTo>
                  <a:lnTo>
                    <a:pt x="148" y="410"/>
                  </a:lnTo>
                  <a:lnTo>
                    <a:pt x="51" y="458"/>
                  </a:lnTo>
                  <a:lnTo>
                    <a:pt x="0" y="55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33" name="Freeform 255">
              <a:extLst>
                <a:ext uri="{FF2B5EF4-FFF2-40B4-BE49-F238E27FC236}">
                  <a16:creationId xmlns:a16="http://schemas.microsoft.com/office/drawing/2014/main" id="{EC936DD5-061A-40DB-BEDF-FC9C8D0C73B5}"/>
                </a:ext>
              </a:extLst>
            </p:cNvPr>
            <p:cNvSpPr>
              <a:spLocks/>
            </p:cNvSpPr>
            <p:nvPr/>
          </p:nvSpPr>
          <p:spPr bwMode="auto">
            <a:xfrm>
              <a:off x="6380567" y="3590547"/>
              <a:ext cx="13478" cy="52509"/>
            </a:xfrm>
            <a:custGeom>
              <a:avLst/>
              <a:gdLst>
                <a:gd name="T0" fmla="*/ 0 w 31"/>
                <a:gd name="T1" fmla="*/ 1 h 115"/>
                <a:gd name="T2" fmla="*/ 0 w 31"/>
                <a:gd name="T3" fmla="*/ 3 h 115"/>
                <a:gd name="T4" fmla="*/ 1 w 31"/>
                <a:gd name="T5" fmla="*/ 0 h 115"/>
                <a:gd name="T6" fmla="*/ 0 w 31"/>
                <a:gd name="T7" fmla="*/ 1 h 115"/>
                <a:gd name="T8" fmla="*/ 0 60000 65536"/>
                <a:gd name="T9" fmla="*/ 0 60000 65536"/>
                <a:gd name="T10" fmla="*/ 0 60000 65536"/>
                <a:gd name="T11" fmla="*/ 0 60000 65536"/>
                <a:gd name="T12" fmla="*/ 0 w 31"/>
                <a:gd name="T13" fmla="*/ 0 h 115"/>
                <a:gd name="T14" fmla="*/ 31 w 31"/>
                <a:gd name="T15" fmla="*/ 115 h 115"/>
              </a:gdLst>
              <a:ahLst/>
              <a:cxnLst>
                <a:cxn ang="T8">
                  <a:pos x="T0" y="T1"/>
                </a:cxn>
                <a:cxn ang="T9">
                  <a:pos x="T2" y="T3"/>
                </a:cxn>
                <a:cxn ang="T10">
                  <a:pos x="T4" y="T5"/>
                </a:cxn>
                <a:cxn ang="T11">
                  <a:pos x="T6" y="T7"/>
                </a:cxn>
              </a:cxnLst>
              <a:rect l="T12" t="T13" r="T14" b="T15"/>
              <a:pathLst>
                <a:path w="31" h="115">
                  <a:moveTo>
                    <a:pt x="0" y="25"/>
                  </a:moveTo>
                  <a:lnTo>
                    <a:pt x="11" y="115"/>
                  </a:lnTo>
                  <a:lnTo>
                    <a:pt x="31" y="0"/>
                  </a:lnTo>
                  <a:lnTo>
                    <a:pt x="0" y="2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35" name="Freeform 256">
              <a:extLst>
                <a:ext uri="{FF2B5EF4-FFF2-40B4-BE49-F238E27FC236}">
                  <a16:creationId xmlns:a16="http://schemas.microsoft.com/office/drawing/2014/main" id="{AE61F726-49ED-4B0E-B38C-66236B378708}"/>
                </a:ext>
              </a:extLst>
            </p:cNvPr>
            <p:cNvSpPr>
              <a:spLocks/>
            </p:cNvSpPr>
            <p:nvPr/>
          </p:nvSpPr>
          <p:spPr bwMode="auto">
            <a:xfrm>
              <a:off x="5428699" y="2199858"/>
              <a:ext cx="1565108" cy="873557"/>
            </a:xfrm>
            <a:custGeom>
              <a:avLst/>
              <a:gdLst>
                <a:gd name="T0" fmla="*/ 6 w 3259"/>
                <a:gd name="T1" fmla="*/ 5 h 1930"/>
                <a:gd name="T2" fmla="*/ 9 w 3259"/>
                <a:gd name="T3" fmla="*/ 5 h 1930"/>
                <a:gd name="T4" fmla="*/ 13 w 3259"/>
                <a:gd name="T5" fmla="*/ 5 h 1930"/>
                <a:gd name="T6" fmla="*/ 21 w 3259"/>
                <a:gd name="T7" fmla="*/ 5 h 1930"/>
                <a:gd name="T8" fmla="*/ 23 w 3259"/>
                <a:gd name="T9" fmla="*/ 7 h 1930"/>
                <a:gd name="T10" fmla="*/ 30 w 3259"/>
                <a:gd name="T11" fmla="*/ 9 h 1930"/>
                <a:gd name="T12" fmla="*/ 29 w 3259"/>
                <a:gd name="T13" fmla="*/ 7 h 1930"/>
                <a:gd name="T14" fmla="*/ 34 w 3259"/>
                <a:gd name="T15" fmla="*/ 8 h 1930"/>
                <a:gd name="T16" fmla="*/ 39 w 3259"/>
                <a:gd name="T17" fmla="*/ 7 h 1930"/>
                <a:gd name="T18" fmla="*/ 39 w 3259"/>
                <a:gd name="T19" fmla="*/ 7 h 1930"/>
                <a:gd name="T20" fmla="*/ 40 w 3259"/>
                <a:gd name="T21" fmla="*/ 7 h 1930"/>
                <a:gd name="T22" fmla="*/ 42 w 3259"/>
                <a:gd name="T23" fmla="*/ 5 h 1930"/>
                <a:gd name="T24" fmla="*/ 40 w 3259"/>
                <a:gd name="T25" fmla="*/ 0 h 1930"/>
                <a:gd name="T26" fmla="*/ 43 w 3259"/>
                <a:gd name="T27" fmla="*/ 3 h 1930"/>
                <a:gd name="T28" fmla="*/ 44 w 3259"/>
                <a:gd name="T29" fmla="*/ 5 h 1930"/>
                <a:gd name="T30" fmla="*/ 47 w 3259"/>
                <a:gd name="T31" fmla="*/ 7 h 1930"/>
                <a:gd name="T32" fmla="*/ 49 w 3259"/>
                <a:gd name="T33" fmla="*/ 6 h 1930"/>
                <a:gd name="T34" fmla="*/ 53 w 3259"/>
                <a:gd name="T35" fmla="*/ 5 h 1930"/>
                <a:gd name="T36" fmla="*/ 53 w 3259"/>
                <a:gd name="T37" fmla="*/ 9 h 1930"/>
                <a:gd name="T38" fmla="*/ 48 w 3259"/>
                <a:gd name="T39" fmla="*/ 10 h 1930"/>
                <a:gd name="T40" fmla="*/ 46 w 3259"/>
                <a:gd name="T41" fmla="*/ 12 h 1930"/>
                <a:gd name="T42" fmla="*/ 44 w 3259"/>
                <a:gd name="T43" fmla="*/ 15 h 1930"/>
                <a:gd name="T44" fmla="*/ 43 w 3259"/>
                <a:gd name="T45" fmla="*/ 16 h 1930"/>
                <a:gd name="T46" fmla="*/ 41 w 3259"/>
                <a:gd name="T47" fmla="*/ 18 h 1930"/>
                <a:gd name="T48" fmla="*/ 43 w 3259"/>
                <a:gd name="T49" fmla="*/ 24 h 1930"/>
                <a:gd name="T50" fmla="*/ 49 w 3259"/>
                <a:gd name="T51" fmla="*/ 28 h 1930"/>
                <a:gd name="T52" fmla="*/ 52 w 3259"/>
                <a:gd name="T53" fmla="*/ 31 h 1930"/>
                <a:gd name="T54" fmla="*/ 54 w 3259"/>
                <a:gd name="T55" fmla="*/ 33 h 1930"/>
                <a:gd name="T56" fmla="*/ 57 w 3259"/>
                <a:gd name="T57" fmla="*/ 26 h 1930"/>
                <a:gd name="T58" fmla="*/ 56 w 3259"/>
                <a:gd name="T59" fmla="*/ 21 h 1930"/>
                <a:gd name="T60" fmla="*/ 56 w 3259"/>
                <a:gd name="T61" fmla="*/ 18 h 1930"/>
                <a:gd name="T62" fmla="*/ 59 w 3259"/>
                <a:gd name="T63" fmla="*/ 16 h 1930"/>
                <a:gd name="T64" fmla="*/ 63 w 3259"/>
                <a:gd name="T65" fmla="*/ 20 h 1930"/>
                <a:gd name="T66" fmla="*/ 62 w 3259"/>
                <a:gd name="T67" fmla="*/ 22 h 1930"/>
                <a:gd name="T68" fmla="*/ 65 w 3259"/>
                <a:gd name="T69" fmla="*/ 22 h 1930"/>
                <a:gd name="T70" fmla="*/ 67 w 3259"/>
                <a:gd name="T71" fmla="*/ 21 h 1930"/>
                <a:gd name="T72" fmla="*/ 68 w 3259"/>
                <a:gd name="T73" fmla="*/ 22 h 1930"/>
                <a:gd name="T74" fmla="*/ 69 w 3259"/>
                <a:gd name="T75" fmla="*/ 22 h 1930"/>
                <a:gd name="T76" fmla="*/ 70 w 3259"/>
                <a:gd name="T77" fmla="*/ 24 h 1930"/>
                <a:gd name="T78" fmla="*/ 70 w 3259"/>
                <a:gd name="T79" fmla="*/ 26 h 1930"/>
                <a:gd name="T80" fmla="*/ 74 w 3259"/>
                <a:gd name="T81" fmla="*/ 28 h 1930"/>
                <a:gd name="T82" fmla="*/ 74 w 3259"/>
                <a:gd name="T83" fmla="*/ 30 h 1930"/>
                <a:gd name="T84" fmla="*/ 76 w 3259"/>
                <a:gd name="T85" fmla="*/ 31 h 1930"/>
                <a:gd name="T86" fmla="*/ 62 w 3259"/>
                <a:gd name="T87" fmla="*/ 38 h 1930"/>
                <a:gd name="T88" fmla="*/ 66 w 3259"/>
                <a:gd name="T89" fmla="*/ 37 h 1930"/>
                <a:gd name="T90" fmla="*/ 70 w 3259"/>
                <a:gd name="T91" fmla="*/ 40 h 1930"/>
                <a:gd name="T92" fmla="*/ 71 w 3259"/>
                <a:gd name="T93" fmla="*/ 40 h 1930"/>
                <a:gd name="T94" fmla="*/ 69 w 3259"/>
                <a:gd name="T95" fmla="*/ 40 h 1930"/>
                <a:gd name="T96" fmla="*/ 65 w 3259"/>
                <a:gd name="T97" fmla="*/ 40 h 1930"/>
                <a:gd name="T98" fmla="*/ 58 w 3259"/>
                <a:gd name="T99" fmla="*/ 41 h 1930"/>
                <a:gd name="T100" fmla="*/ 55 w 3259"/>
                <a:gd name="T101" fmla="*/ 43 h 1930"/>
                <a:gd name="T102" fmla="*/ 52 w 3259"/>
                <a:gd name="T103" fmla="*/ 43 h 1930"/>
                <a:gd name="T104" fmla="*/ 54 w 3259"/>
                <a:gd name="T105" fmla="*/ 41 h 1930"/>
                <a:gd name="T106" fmla="*/ 50 w 3259"/>
                <a:gd name="T107" fmla="*/ 37 h 1930"/>
                <a:gd name="T108" fmla="*/ 48 w 3259"/>
                <a:gd name="T109" fmla="*/ 36 h 1930"/>
                <a:gd name="T110" fmla="*/ 41 w 3259"/>
                <a:gd name="T111" fmla="*/ 35 h 1930"/>
                <a:gd name="T112" fmla="*/ 15 w 3259"/>
                <a:gd name="T113" fmla="*/ 34 h 1930"/>
                <a:gd name="T114" fmla="*/ 11 w 3259"/>
                <a:gd name="T115" fmla="*/ 31 h 1930"/>
                <a:gd name="T116" fmla="*/ 10 w 3259"/>
                <a:gd name="T117" fmla="*/ 26 h 1930"/>
                <a:gd name="T118" fmla="*/ 3 w 3259"/>
                <a:gd name="T119" fmla="*/ 21 h 193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259"/>
                <a:gd name="T181" fmla="*/ 0 h 1930"/>
                <a:gd name="T182" fmla="*/ 3259 w 3259"/>
                <a:gd name="T183" fmla="*/ 1930 h 193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259" h="1930">
                  <a:moveTo>
                    <a:pt x="0" y="855"/>
                  </a:moveTo>
                  <a:lnTo>
                    <a:pt x="0" y="178"/>
                  </a:lnTo>
                  <a:lnTo>
                    <a:pt x="260" y="266"/>
                  </a:lnTo>
                  <a:lnTo>
                    <a:pt x="243" y="231"/>
                  </a:lnTo>
                  <a:lnTo>
                    <a:pt x="271" y="210"/>
                  </a:lnTo>
                  <a:lnTo>
                    <a:pt x="432" y="135"/>
                  </a:lnTo>
                  <a:lnTo>
                    <a:pt x="308" y="226"/>
                  </a:lnTo>
                  <a:lnTo>
                    <a:pt x="377" y="200"/>
                  </a:lnTo>
                  <a:lnTo>
                    <a:pt x="377" y="218"/>
                  </a:lnTo>
                  <a:lnTo>
                    <a:pt x="511" y="137"/>
                  </a:lnTo>
                  <a:lnTo>
                    <a:pt x="493" y="111"/>
                  </a:lnTo>
                  <a:lnTo>
                    <a:pt x="580" y="207"/>
                  </a:lnTo>
                  <a:lnTo>
                    <a:pt x="636" y="151"/>
                  </a:lnTo>
                  <a:lnTo>
                    <a:pt x="630" y="207"/>
                  </a:lnTo>
                  <a:lnTo>
                    <a:pt x="699" y="168"/>
                  </a:lnTo>
                  <a:lnTo>
                    <a:pt x="891" y="235"/>
                  </a:lnTo>
                  <a:lnTo>
                    <a:pt x="981" y="234"/>
                  </a:lnTo>
                  <a:lnTo>
                    <a:pt x="1029" y="275"/>
                  </a:lnTo>
                  <a:lnTo>
                    <a:pt x="972" y="310"/>
                  </a:lnTo>
                  <a:lnTo>
                    <a:pt x="1006" y="323"/>
                  </a:lnTo>
                  <a:lnTo>
                    <a:pt x="1181" y="306"/>
                  </a:lnTo>
                  <a:lnTo>
                    <a:pt x="1255" y="364"/>
                  </a:lnTo>
                  <a:lnTo>
                    <a:pt x="1268" y="402"/>
                  </a:lnTo>
                  <a:lnTo>
                    <a:pt x="1286" y="376"/>
                  </a:lnTo>
                  <a:lnTo>
                    <a:pt x="1255" y="323"/>
                  </a:lnTo>
                  <a:lnTo>
                    <a:pt x="1339" y="260"/>
                  </a:lnTo>
                  <a:lnTo>
                    <a:pt x="1256" y="300"/>
                  </a:lnTo>
                  <a:lnTo>
                    <a:pt x="1231" y="281"/>
                  </a:lnTo>
                  <a:lnTo>
                    <a:pt x="1330" y="234"/>
                  </a:lnTo>
                  <a:lnTo>
                    <a:pt x="1383" y="302"/>
                  </a:lnTo>
                  <a:lnTo>
                    <a:pt x="1441" y="300"/>
                  </a:lnTo>
                  <a:lnTo>
                    <a:pt x="1474" y="331"/>
                  </a:lnTo>
                  <a:lnTo>
                    <a:pt x="1628" y="323"/>
                  </a:lnTo>
                  <a:lnTo>
                    <a:pt x="1622" y="302"/>
                  </a:lnTo>
                  <a:lnTo>
                    <a:pt x="1668" y="342"/>
                  </a:lnTo>
                  <a:lnTo>
                    <a:pt x="1674" y="310"/>
                  </a:lnTo>
                  <a:lnTo>
                    <a:pt x="1639" y="321"/>
                  </a:lnTo>
                  <a:lnTo>
                    <a:pt x="1614" y="279"/>
                  </a:lnTo>
                  <a:lnTo>
                    <a:pt x="1672" y="275"/>
                  </a:lnTo>
                  <a:lnTo>
                    <a:pt x="1691" y="306"/>
                  </a:lnTo>
                  <a:lnTo>
                    <a:pt x="1714" y="296"/>
                  </a:lnTo>
                  <a:lnTo>
                    <a:pt x="1706" y="345"/>
                  </a:lnTo>
                  <a:lnTo>
                    <a:pt x="1746" y="369"/>
                  </a:lnTo>
                  <a:lnTo>
                    <a:pt x="1734" y="302"/>
                  </a:lnTo>
                  <a:lnTo>
                    <a:pt x="1810" y="262"/>
                  </a:lnTo>
                  <a:lnTo>
                    <a:pt x="1790" y="231"/>
                  </a:lnTo>
                  <a:lnTo>
                    <a:pt x="1768" y="253"/>
                  </a:lnTo>
                  <a:lnTo>
                    <a:pt x="1808" y="196"/>
                  </a:lnTo>
                  <a:lnTo>
                    <a:pt x="1696" y="154"/>
                  </a:lnTo>
                  <a:lnTo>
                    <a:pt x="1707" y="55"/>
                  </a:lnTo>
                  <a:lnTo>
                    <a:pt x="1734" y="57"/>
                  </a:lnTo>
                  <a:lnTo>
                    <a:pt x="1752" y="0"/>
                  </a:lnTo>
                  <a:lnTo>
                    <a:pt x="1832" y="55"/>
                  </a:lnTo>
                  <a:lnTo>
                    <a:pt x="1834" y="92"/>
                  </a:lnTo>
                  <a:lnTo>
                    <a:pt x="1891" y="143"/>
                  </a:lnTo>
                  <a:lnTo>
                    <a:pt x="1853" y="142"/>
                  </a:lnTo>
                  <a:lnTo>
                    <a:pt x="1869" y="160"/>
                  </a:lnTo>
                  <a:lnTo>
                    <a:pt x="1847" y="181"/>
                  </a:lnTo>
                  <a:lnTo>
                    <a:pt x="1913" y="196"/>
                  </a:lnTo>
                  <a:lnTo>
                    <a:pt x="1896" y="207"/>
                  </a:lnTo>
                  <a:lnTo>
                    <a:pt x="1935" y="291"/>
                  </a:lnTo>
                  <a:lnTo>
                    <a:pt x="1971" y="216"/>
                  </a:lnTo>
                  <a:lnTo>
                    <a:pt x="2017" y="243"/>
                  </a:lnTo>
                  <a:lnTo>
                    <a:pt x="2029" y="295"/>
                  </a:lnTo>
                  <a:lnTo>
                    <a:pt x="2007" y="310"/>
                  </a:lnTo>
                  <a:lnTo>
                    <a:pt x="2051" y="369"/>
                  </a:lnTo>
                  <a:lnTo>
                    <a:pt x="2077" y="356"/>
                  </a:lnTo>
                  <a:lnTo>
                    <a:pt x="2112" y="261"/>
                  </a:lnTo>
                  <a:lnTo>
                    <a:pt x="2152" y="252"/>
                  </a:lnTo>
                  <a:lnTo>
                    <a:pt x="2122" y="172"/>
                  </a:lnTo>
                  <a:lnTo>
                    <a:pt x="2229" y="180"/>
                  </a:lnTo>
                  <a:lnTo>
                    <a:pt x="2276" y="226"/>
                  </a:lnTo>
                  <a:lnTo>
                    <a:pt x="2258" y="249"/>
                  </a:lnTo>
                  <a:lnTo>
                    <a:pt x="2280" y="261"/>
                  </a:lnTo>
                  <a:lnTo>
                    <a:pt x="2230" y="276"/>
                  </a:lnTo>
                  <a:lnTo>
                    <a:pt x="2274" y="379"/>
                  </a:lnTo>
                  <a:lnTo>
                    <a:pt x="2203" y="431"/>
                  </a:lnTo>
                  <a:lnTo>
                    <a:pt x="2176" y="408"/>
                  </a:lnTo>
                  <a:lnTo>
                    <a:pt x="2186" y="444"/>
                  </a:lnTo>
                  <a:lnTo>
                    <a:pt x="2078" y="419"/>
                  </a:lnTo>
                  <a:lnTo>
                    <a:pt x="2101" y="453"/>
                  </a:lnTo>
                  <a:lnTo>
                    <a:pt x="2060" y="504"/>
                  </a:lnTo>
                  <a:lnTo>
                    <a:pt x="1945" y="464"/>
                  </a:lnTo>
                  <a:lnTo>
                    <a:pt x="1987" y="507"/>
                  </a:lnTo>
                  <a:lnTo>
                    <a:pt x="2067" y="515"/>
                  </a:lnTo>
                  <a:lnTo>
                    <a:pt x="2012" y="599"/>
                  </a:lnTo>
                  <a:lnTo>
                    <a:pt x="1953" y="595"/>
                  </a:lnTo>
                  <a:lnTo>
                    <a:pt x="1924" y="640"/>
                  </a:lnTo>
                  <a:lnTo>
                    <a:pt x="1818" y="603"/>
                  </a:lnTo>
                  <a:lnTo>
                    <a:pt x="1913" y="640"/>
                  </a:lnTo>
                  <a:lnTo>
                    <a:pt x="1928" y="675"/>
                  </a:lnTo>
                  <a:lnTo>
                    <a:pt x="1853" y="688"/>
                  </a:lnTo>
                  <a:lnTo>
                    <a:pt x="1869" y="698"/>
                  </a:lnTo>
                  <a:lnTo>
                    <a:pt x="1848" y="701"/>
                  </a:lnTo>
                  <a:lnTo>
                    <a:pt x="1848" y="736"/>
                  </a:lnTo>
                  <a:lnTo>
                    <a:pt x="1769" y="783"/>
                  </a:lnTo>
                  <a:lnTo>
                    <a:pt x="1757" y="937"/>
                  </a:lnTo>
                  <a:lnTo>
                    <a:pt x="1785" y="973"/>
                  </a:lnTo>
                  <a:lnTo>
                    <a:pt x="1826" y="952"/>
                  </a:lnTo>
                  <a:lnTo>
                    <a:pt x="1846" y="1070"/>
                  </a:lnTo>
                  <a:lnTo>
                    <a:pt x="1905" y="1047"/>
                  </a:lnTo>
                  <a:lnTo>
                    <a:pt x="1978" y="1079"/>
                  </a:lnTo>
                  <a:lnTo>
                    <a:pt x="2123" y="1166"/>
                  </a:lnTo>
                  <a:lnTo>
                    <a:pt x="2112" y="1200"/>
                  </a:lnTo>
                  <a:lnTo>
                    <a:pt x="2128" y="1175"/>
                  </a:lnTo>
                  <a:lnTo>
                    <a:pt x="2238" y="1184"/>
                  </a:lnTo>
                  <a:lnTo>
                    <a:pt x="2238" y="1311"/>
                  </a:lnTo>
                  <a:lnTo>
                    <a:pt x="2271" y="1355"/>
                  </a:lnTo>
                  <a:lnTo>
                    <a:pt x="2248" y="1365"/>
                  </a:lnTo>
                  <a:lnTo>
                    <a:pt x="2302" y="1388"/>
                  </a:lnTo>
                  <a:lnTo>
                    <a:pt x="2287" y="1428"/>
                  </a:lnTo>
                  <a:lnTo>
                    <a:pt x="2341" y="1426"/>
                  </a:lnTo>
                  <a:lnTo>
                    <a:pt x="2412" y="1358"/>
                  </a:lnTo>
                  <a:lnTo>
                    <a:pt x="2379" y="1342"/>
                  </a:lnTo>
                  <a:lnTo>
                    <a:pt x="2341" y="1219"/>
                  </a:lnTo>
                  <a:lnTo>
                    <a:pt x="2474" y="1112"/>
                  </a:lnTo>
                  <a:lnTo>
                    <a:pt x="2456" y="1112"/>
                  </a:lnTo>
                  <a:lnTo>
                    <a:pt x="2424" y="985"/>
                  </a:lnTo>
                  <a:lnTo>
                    <a:pt x="2375" y="952"/>
                  </a:lnTo>
                  <a:lnTo>
                    <a:pt x="2440" y="899"/>
                  </a:lnTo>
                  <a:lnTo>
                    <a:pt x="2418" y="871"/>
                  </a:lnTo>
                  <a:lnTo>
                    <a:pt x="2426" y="825"/>
                  </a:lnTo>
                  <a:lnTo>
                    <a:pt x="2401" y="818"/>
                  </a:lnTo>
                  <a:lnTo>
                    <a:pt x="2426" y="772"/>
                  </a:lnTo>
                  <a:lnTo>
                    <a:pt x="2397" y="741"/>
                  </a:lnTo>
                  <a:lnTo>
                    <a:pt x="2416" y="702"/>
                  </a:lnTo>
                  <a:lnTo>
                    <a:pt x="2516" y="729"/>
                  </a:lnTo>
                  <a:lnTo>
                    <a:pt x="2563" y="706"/>
                  </a:lnTo>
                  <a:lnTo>
                    <a:pt x="2652" y="772"/>
                  </a:lnTo>
                  <a:lnTo>
                    <a:pt x="2652" y="799"/>
                  </a:lnTo>
                  <a:lnTo>
                    <a:pt x="2726" y="803"/>
                  </a:lnTo>
                  <a:lnTo>
                    <a:pt x="2733" y="867"/>
                  </a:lnTo>
                  <a:lnTo>
                    <a:pt x="2666" y="870"/>
                  </a:lnTo>
                  <a:lnTo>
                    <a:pt x="2724" y="881"/>
                  </a:lnTo>
                  <a:lnTo>
                    <a:pt x="2743" y="918"/>
                  </a:lnTo>
                  <a:lnTo>
                    <a:pt x="2681" y="974"/>
                  </a:lnTo>
                  <a:lnTo>
                    <a:pt x="2770" y="947"/>
                  </a:lnTo>
                  <a:lnTo>
                    <a:pt x="2775" y="994"/>
                  </a:lnTo>
                  <a:lnTo>
                    <a:pt x="2736" y="1013"/>
                  </a:lnTo>
                  <a:lnTo>
                    <a:pt x="2792" y="964"/>
                  </a:lnTo>
                  <a:lnTo>
                    <a:pt x="2797" y="996"/>
                  </a:lnTo>
                  <a:lnTo>
                    <a:pt x="2849" y="950"/>
                  </a:lnTo>
                  <a:lnTo>
                    <a:pt x="2860" y="974"/>
                  </a:lnTo>
                  <a:lnTo>
                    <a:pt x="2894" y="906"/>
                  </a:lnTo>
                  <a:lnTo>
                    <a:pt x="2880" y="893"/>
                  </a:lnTo>
                  <a:lnTo>
                    <a:pt x="2922" y="855"/>
                  </a:lnTo>
                  <a:lnTo>
                    <a:pt x="2969" y="927"/>
                  </a:lnTo>
                  <a:lnTo>
                    <a:pt x="2928" y="943"/>
                  </a:lnTo>
                  <a:lnTo>
                    <a:pt x="2974" y="935"/>
                  </a:lnTo>
                  <a:lnTo>
                    <a:pt x="2989" y="963"/>
                  </a:lnTo>
                  <a:lnTo>
                    <a:pt x="2959" y="973"/>
                  </a:lnTo>
                  <a:lnTo>
                    <a:pt x="2997" y="978"/>
                  </a:lnTo>
                  <a:lnTo>
                    <a:pt x="2974" y="998"/>
                  </a:lnTo>
                  <a:lnTo>
                    <a:pt x="2998" y="994"/>
                  </a:lnTo>
                  <a:lnTo>
                    <a:pt x="3019" y="1024"/>
                  </a:lnTo>
                  <a:lnTo>
                    <a:pt x="3006" y="1040"/>
                  </a:lnTo>
                  <a:lnTo>
                    <a:pt x="3042" y="1066"/>
                  </a:lnTo>
                  <a:lnTo>
                    <a:pt x="2983" y="1092"/>
                  </a:lnTo>
                  <a:lnTo>
                    <a:pt x="3025" y="1092"/>
                  </a:lnTo>
                  <a:lnTo>
                    <a:pt x="3017" y="1116"/>
                  </a:lnTo>
                  <a:lnTo>
                    <a:pt x="3082" y="1140"/>
                  </a:lnTo>
                  <a:lnTo>
                    <a:pt x="3104" y="1198"/>
                  </a:lnTo>
                  <a:lnTo>
                    <a:pt x="3130" y="1177"/>
                  </a:lnTo>
                  <a:lnTo>
                    <a:pt x="3193" y="1216"/>
                  </a:lnTo>
                  <a:lnTo>
                    <a:pt x="3053" y="1267"/>
                  </a:lnTo>
                  <a:lnTo>
                    <a:pt x="3082" y="1296"/>
                  </a:lnTo>
                  <a:lnTo>
                    <a:pt x="3199" y="1238"/>
                  </a:lnTo>
                  <a:lnTo>
                    <a:pt x="3199" y="1286"/>
                  </a:lnTo>
                  <a:lnTo>
                    <a:pt x="3255" y="1278"/>
                  </a:lnTo>
                  <a:lnTo>
                    <a:pt x="3259" y="1301"/>
                  </a:lnTo>
                  <a:lnTo>
                    <a:pt x="3235" y="1301"/>
                  </a:lnTo>
                  <a:lnTo>
                    <a:pt x="3259" y="1361"/>
                  </a:lnTo>
                  <a:lnTo>
                    <a:pt x="3092" y="1473"/>
                  </a:lnTo>
                  <a:lnTo>
                    <a:pt x="2857" y="1473"/>
                  </a:lnTo>
                  <a:lnTo>
                    <a:pt x="2754" y="1551"/>
                  </a:lnTo>
                  <a:lnTo>
                    <a:pt x="2671" y="1665"/>
                  </a:lnTo>
                  <a:lnTo>
                    <a:pt x="2754" y="1577"/>
                  </a:lnTo>
                  <a:lnTo>
                    <a:pt x="2882" y="1528"/>
                  </a:lnTo>
                  <a:lnTo>
                    <a:pt x="2928" y="1566"/>
                  </a:lnTo>
                  <a:lnTo>
                    <a:pt x="2844" y="1599"/>
                  </a:lnTo>
                  <a:lnTo>
                    <a:pt x="2914" y="1614"/>
                  </a:lnTo>
                  <a:lnTo>
                    <a:pt x="2894" y="1649"/>
                  </a:lnTo>
                  <a:lnTo>
                    <a:pt x="2945" y="1714"/>
                  </a:lnTo>
                  <a:lnTo>
                    <a:pt x="3046" y="1737"/>
                  </a:lnTo>
                  <a:lnTo>
                    <a:pt x="3076" y="1656"/>
                  </a:lnTo>
                  <a:lnTo>
                    <a:pt x="3076" y="1707"/>
                  </a:lnTo>
                  <a:lnTo>
                    <a:pt x="3098" y="1700"/>
                  </a:lnTo>
                  <a:lnTo>
                    <a:pt x="3052" y="1750"/>
                  </a:lnTo>
                  <a:lnTo>
                    <a:pt x="2934" y="1785"/>
                  </a:lnTo>
                  <a:lnTo>
                    <a:pt x="2890" y="1848"/>
                  </a:lnTo>
                  <a:lnTo>
                    <a:pt x="2860" y="1794"/>
                  </a:lnTo>
                  <a:lnTo>
                    <a:pt x="2973" y="1746"/>
                  </a:lnTo>
                  <a:lnTo>
                    <a:pt x="2914" y="1749"/>
                  </a:lnTo>
                  <a:lnTo>
                    <a:pt x="2922" y="1714"/>
                  </a:lnTo>
                  <a:lnTo>
                    <a:pt x="2826" y="1753"/>
                  </a:lnTo>
                  <a:lnTo>
                    <a:pt x="2797" y="1729"/>
                  </a:lnTo>
                  <a:lnTo>
                    <a:pt x="2797" y="1656"/>
                  </a:lnTo>
                  <a:lnTo>
                    <a:pt x="2735" y="1634"/>
                  </a:lnTo>
                  <a:lnTo>
                    <a:pt x="2687" y="1750"/>
                  </a:lnTo>
                  <a:lnTo>
                    <a:pt x="2493" y="1794"/>
                  </a:lnTo>
                  <a:lnTo>
                    <a:pt x="2358" y="1838"/>
                  </a:lnTo>
                  <a:lnTo>
                    <a:pt x="2339" y="1860"/>
                  </a:lnTo>
                  <a:lnTo>
                    <a:pt x="2366" y="1865"/>
                  </a:lnTo>
                  <a:lnTo>
                    <a:pt x="2373" y="1883"/>
                  </a:lnTo>
                  <a:lnTo>
                    <a:pt x="2210" y="1930"/>
                  </a:lnTo>
                  <a:lnTo>
                    <a:pt x="2218" y="1907"/>
                  </a:lnTo>
                  <a:lnTo>
                    <a:pt x="2230" y="1892"/>
                  </a:lnTo>
                  <a:lnTo>
                    <a:pt x="2237" y="1871"/>
                  </a:lnTo>
                  <a:lnTo>
                    <a:pt x="2263" y="1853"/>
                  </a:lnTo>
                  <a:lnTo>
                    <a:pt x="2265" y="1750"/>
                  </a:lnTo>
                  <a:lnTo>
                    <a:pt x="2296" y="1785"/>
                  </a:lnTo>
                  <a:lnTo>
                    <a:pt x="2342" y="1772"/>
                  </a:lnTo>
                  <a:lnTo>
                    <a:pt x="2300" y="1714"/>
                  </a:lnTo>
                  <a:lnTo>
                    <a:pt x="2162" y="1684"/>
                  </a:lnTo>
                  <a:lnTo>
                    <a:pt x="2155" y="1684"/>
                  </a:lnTo>
                  <a:lnTo>
                    <a:pt x="2139" y="1602"/>
                  </a:lnTo>
                  <a:lnTo>
                    <a:pt x="2112" y="1607"/>
                  </a:lnTo>
                  <a:lnTo>
                    <a:pt x="2088" y="1560"/>
                  </a:lnTo>
                  <a:lnTo>
                    <a:pt x="2060" y="1557"/>
                  </a:lnTo>
                  <a:lnTo>
                    <a:pt x="2060" y="1584"/>
                  </a:lnTo>
                  <a:lnTo>
                    <a:pt x="2020" y="1545"/>
                  </a:lnTo>
                  <a:lnTo>
                    <a:pt x="1956" y="1602"/>
                  </a:lnTo>
                  <a:lnTo>
                    <a:pt x="1773" y="1560"/>
                  </a:lnTo>
                  <a:lnTo>
                    <a:pt x="1753" y="1520"/>
                  </a:lnTo>
                  <a:lnTo>
                    <a:pt x="1752" y="1546"/>
                  </a:lnTo>
                  <a:lnTo>
                    <a:pt x="698" y="1546"/>
                  </a:lnTo>
                  <a:lnTo>
                    <a:pt x="682" y="1501"/>
                  </a:lnTo>
                  <a:lnTo>
                    <a:pt x="626" y="1488"/>
                  </a:lnTo>
                  <a:lnTo>
                    <a:pt x="629" y="1459"/>
                  </a:lnTo>
                  <a:lnTo>
                    <a:pt x="511" y="1422"/>
                  </a:lnTo>
                  <a:lnTo>
                    <a:pt x="525" y="1400"/>
                  </a:lnTo>
                  <a:lnTo>
                    <a:pt x="496" y="1346"/>
                  </a:lnTo>
                  <a:lnTo>
                    <a:pt x="466" y="1342"/>
                  </a:lnTo>
                  <a:lnTo>
                    <a:pt x="403" y="1225"/>
                  </a:lnTo>
                  <a:lnTo>
                    <a:pt x="415" y="1189"/>
                  </a:lnTo>
                  <a:lnTo>
                    <a:pt x="418" y="1127"/>
                  </a:lnTo>
                  <a:lnTo>
                    <a:pt x="347" y="1092"/>
                  </a:lnTo>
                  <a:lnTo>
                    <a:pt x="210" y="887"/>
                  </a:lnTo>
                  <a:lnTo>
                    <a:pt x="135" y="945"/>
                  </a:lnTo>
                  <a:lnTo>
                    <a:pt x="112" y="917"/>
                  </a:lnTo>
                  <a:lnTo>
                    <a:pt x="107" y="912"/>
                  </a:lnTo>
                  <a:lnTo>
                    <a:pt x="72" y="855"/>
                  </a:lnTo>
                  <a:lnTo>
                    <a:pt x="0" y="85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36" name="Freeform 257">
              <a:extLst>
                <a:ext uri="{FF2B5EF4-FFF2-40B4-BE49-F238E27FC236}">
                  <a16:creationId xmlns:a16="http://schemas.microsoft.com/office/drawing/2014/main" id="{36F41754-6D80-44CB-B5F2-476E68E67B34}"/>
                </a:ext>
              </a:extLst>
            </p:cNvPr>
            <p:cNvSpPr>
              <a:spLocks/>
            </p:cNvSpPr>
            <p:nvPr/>
          </p:nvSpPr>
          <p:spPr bwMode="auto">
            <a:xfrm>
              <a:off x="5662875" y="2853832"/>
              <a:ext cx="90975" cy="57282"/>
            </a:xfrm>
            <a:custGeom>
              <a:avLst/>
              <a:gdLst>
                <a:gd name="T0" fmla="*/ 0 w 191"/>
                <a:gd name="T1" fmla="*/ 0 h 128"/>
                <a:gd name="T2" fmla="*/ 2 w 191"/>
                <a:gd name="T3" fmla="*/ 1 h 128"/>
                <a:gd name="T4" fmla="*/ 4 w 191"/>
                <a:gd name="T5" fmla="*/ 3 h 128"/>
                <a:gd name="T6" fmla="*/ 3 w 191"/>
                <a:gd name="T7" fmla="*/ 3 h 128"/>
                <a:gd name="T8" fmla="*/ 0 w 191"/>
                <a:gd name="T9" fmla="*/ 0 h 128"/>
                <a:gd name="T10" fmla="*/ 0 60000 65536"/>
                <a:gd name="T11" fmla="*/ 0 60000 65536"/>
                <a:gd name="T12" fmla="*/ 0 60000 65536"/>
                <a:gd name="T13" fmla="*/ 0 60000 65536"/>
                <a:gd name="T14" fmla="*/ 0 60000 65536"/>
                <a:gd name="T15" fmla="*/ 0 w 191"/>
                <a:gd name="T16" fmla="*/ 0 h 128"/>
                <a:gd name="T17" fmla="*/ 191 w 191"/>
                <a:gd name="T18" fmla="*/ 128 h 128"/>
              </a:gdLst>
              <a:ahLst/>
              <a:cxnLst>
                <a:cxn ang="T10">
                  <a:pos x="T0" y="T1"/>
                </a:cxn>
                <a:cxn ang="T11">
                  <a:pos x="T2" y="T3"/>
                </a:cxn>
                <a:cxn ang="T12">
                  <a:pos x="T4" y="T5"/>
                </a:cxn>
                <a:cxn ang="T13">
                  <a:pos x="T6" y="T7"/>
                </a:cxn>
                <a:cxn ang="T14">
                  <a:pos x="T8" y="T9"/>
                </a:cxn>
              </a:cxnLst>
              <a:rect l="T15" t="T16" r="T17" b="T18"/>
              <a:pathLst>
                <a:path w="191" h="128">
                  <a:moveTo>
                    <a:pt x="0" y="0"/>
                  </a:moveTo>
                  <a:lnTo>
                    <a:pt x="103" y="27"/>
                  </a:lnTo>
                  <a:lnTo>
                    <a:pt x="191" y="128"/>
                  </a:lnTo>
                  <a:lnTo>
                    <a:pt x="140" y="109"/>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39" name="Freeform 258">
              <a:extLst>
                <a:ext uri="{FF2B5EF4-FFF2-40B4-BE49-F238E27FC236}">
                  <a16:creationId xmlns:a16="http://schemas.microsoft.com/office/drawing/2014/main" id="{D86CF023-98B8-4617-B4E4-4F6E34EE6821}"/>
                </a:ext>
              </a:extLst>
            </p:cNvPr>
            <p:cNvSpPr>
              <a:spLocks/>
            </p:cNvSpPr>
            <p:nvPr/>
          </p:nvSpPr>
          <p:spPr bwMode="auto">
            <a:xfrm>
              <a:off x="5704993" y="2098022"/>
              <a:ext cx="192058" cy="132068"/>
            </a:xfrm>
            <a:custGeom>
              <a:avLst/>
              <a:gdLst>
                <a:gd name="T0" fmla="*/ 0 w 399"/>
                <a:gd name="T1" fmla="*/ 5 h 289"/>
                <a:gd name="T2" fmla="*/ 0 w 399"/>
                <a:gd name="T3" fmla="*/ 4 h 289"/>
                <a:gd name="T4" fmla="*/ 2 w 399"/>
                <a:gd name="T5" fmla="*/ 1 h 289"/>
                <a:gd name="T6" fmla="*/ 1 w 399"/>
                <a:gd name="T7" fmla="*/ 0 h 289"/>
                <a:gd name="T8" fmla="*/ 4 w 399"/>
                <a:gd name="T9" fmla="*/ 0 h 289"/>
                <a:gd name="T10" fmla="*/ 6 w 399"/>
                <a:gd name="T11" fmla="*/ 1 h 289"/>
                <a:gd name="T12" fmla="*/ 7 w 399"/>
                <a:gd name="T13" fmla="*/ 1 h 289"/>
                <a:gd name="T14" fmla="*/ 9 w 399"/>
                <a:gd name="T15" fmla="*/ 2 h 289"/>
                <a:gd name="T16" fmla="*/ 5 w 399"/>
                <a:gd name="T17" fmla="*/ 5 h 289"/>
                <a:gd name="T18" fmla="*/ 5 w 399"/>
                <a:gd name="T19" fmla="*/ 6 h 289"/>
                <a:gd name="T20" fmla="*/ 3 w 399"/>
                <a:gd name="T21" fmla="*/ 7 h 289"/>
                <a:gd name="T22" fmla="*/ 2 w 399"/>
                <a:gd name="T23" fmla="*/ 6 h 289"/>
                <a:gd name="T24" fmla="*/ 0 w 399"/>
                <a:gd name="T25" fmla="*/ 5 h 2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9"/>
                <a:gd name="T40" fmla="*/ 0 h 289"/>
                <a:gd name="T41" fmla="*/ 399 w 399"/>
                <a:gd name="T42" fmla="*/ 289 h 28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9" h="289">
                  <a:moveTo>
                    <a:pt x="0" y="220"/>
                  </a:moveTo>
                  <a:lnTo>
                    <a:pt x="15" y="182"/>
                  </a:lnTo>
                  <a:lnTo>
                    <a:pt x="76" y="63"/>
                  </a:lnTo>
                  <a:lnTo>
                    <a:pt x="47" y="11"/>
                  </a:lnTo>
                  <a:lnTo>
                    <a:pt x="171" y="0"/>
                  </a:lnTo>
                  <a:lnTo>
                    <a:pt x="257" y="48"/>
                  </a:lnTo>
                  <a:lnTo>
                    <a:pt x="312" y="21"/>
                  </a:lnTo>
                  <a:lnTo>
                    <a:pt x="399" y="88"/>
                  </a:lnTo>
                  <a:lnTo>
                    <a:pt x="217" y="195"/>
                  </a:lnTo>
                  <a:lnTo>
                    <a:pt x="200" y="259"/>
                  </a:lnTo>
                  <a:lnTo>
                    <a:pt x="112" y="289"/>
                  </a:lnTo>
                  <a:lnTo>
                    <a:pt x="70" y="239"/>
                  </a:lnTo>
                  <a:lnTo>
                    <a:pt x="0" y="22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40" name="Freeform 259">
              <a:extLst>
                <a:ext uri="{FF2B5EF4-FFF2-40B4-BE49-F238E27FC236}">
                  <a16:creationId xmlns:a16="http://schemas.microsoft.com/office/drawing/2014/main" id="{2BD64830-313F-4182-985D-A81DB26D46C0}"/>
                </a:ext>
              </a:extLst>
            </p:cNvPr>
            <p:cNvSpPr>
              <a:spLocks/>
            </p:cNvSpPr>
            <p:nvPr/>
          </p:nvSpPr>
          <p:spPr bwMode="auto">
            <a:xfrm>
              <a:off x="5762274" y="1977093"/>
              <a:ext cx="133093" cy="73194"/>
            </a:xfrm>
            <a:custGeom>
              <a:avLst/>
              <a:gdLst>
                <a:gd name="T0" fmla="*/ 0 w 279"/>
                <a:gd name="T1" fmla="*/ 3 h 161"/>
                <a:gd name="T2" fmla="*/ 1 w 279"/>
                <a:gd name="T3" fmla="*/ 3 h 161"/>
                <a:gd name="T4" fmla="*/ 2 w 279"/>
                <a:gd name="T5" fmla="*/ 3 h 161"/>
                <a:gd name="T6" fmla="*/ 2 w 279"/>
                <a:gd name="T7" fmla="*/ 4 h 161"/>
                <a:gd name="T8" fmla="*/ 3 w 279"/>
                <a:gd name="T9" fmla="*/ 3 h 161"/>
                <a:gd name="T10" fmla="*/ 3 w 279"/>
                <a:gd name="T11" fmla="*/ 3 h 161"/>
                <a:gd name="T12" fmla="*/ 3 w 279"/>
                <a:gd name="T13" fmla="*/ 3 h 161"/>
                <a:gd name="T14" fmla="*/ 4 w 279"/>
                <a:gd name="T15" fmla="*/ 2 h 161"/>
                <a:gd name="T16" fmla="*/ 4 w 279"/>
                <a:gd name="T17" fmla="*/ 1 h 161"/>
                <a:gd name="T18" fmla="*/ 5 w 279"/>
                <a:gd name="T19" fmla="*/ 3 h 161"/>
                <a:gd name="T20" fmla="*/ 6 w 279"/>
                <a:gd name="T21" fmla="*/ 2 h 161"/>
                <a:gd name="T22" fmla="*/ 5 w 279"/>
                <a:gd name="T23" fmla="*/ 1 h 161"/>
                <a:gd name="T24" fmla="*/ 6 w 279"/>
                <a:gd name="T25" fmla="*/ 1 h 161"/>
                <a:gd name="T26" fmla="*/ 5 w 279"/>
                <a:gd name="T27" fmla="*/ 0 h 161"/>
                <a:gd name="T28" fmla="*/ 3 w 279"/>
                <a:gd name="T29" fmla="*/ 1 h 161"/>
                <a:gd name="T30" fmla="*/ 0 w 279"/>
                <a:gd name="T31" fmla="*/ 3 h 1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9"/>
                <a:gd name="T49" fmla="*/ 0 h 161"/>
                <a:gd name="T50" fmla="*/ 279 w 279"/>
                <a:gd name="T51" fmla="*/ 161 h 1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9" h="161">
                  <a:moveTo>
                    <a:pt x="0" y="125"/>
                  </a:moveTo>
                  <a:lnTo>
                    <a:pt x="62" y="148"/>
                  </a:lnTo>
                  <a:lnTo>
                    <a:pt x="78" y="122"/>
                  </a:lnTo>
                  <a:lnTo>
                    <a:pt x="93" y="161"/>
                  </a:lnTo>
                  <a:lnTo>
                    <a:pt x="122" y="146"/>
                  </a:lnTo>
                  <a:lnTo>
                    <a:pt x="116" y="108"/>
                  </a:lnTo>
                  <a:lnTo>
                    <a:pt x="147" y="130"/>
                  </a:lnTo>
                  <a:lnTo>
                    <a:pt x="164" y="72"/>
                  </a:lnTo>
                  <a:lnTo>
                    <a:pt x="189" y="67"/>
                  </a:lnTo>
                  <a:lnTo>
                    <a:pt x="198" y="121"/>
                  </a:lnTo>
                  <a:lnTo>
                    <a:pt x="258" y="80"/>
                  </a:lnTo>
                  <a:lnTo>
                    <a:pt x="241" y="33"/>
                  </a:lnTo>
                  <a:lnTo>
                    <a:pt x="279" y="23"/>
                  </a:lnTo>
                  <a:lnTo>
                    <a:pt x="240" y="0"/>
                  </a:lnTo>
                  <a:lnTo>
                    <a:pt x="136" y="23"/>
                  </a:lnTo>
                  <a:lnTo>
                    <a:pt x="0" y="12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41" name="Freeform 260">
              <a:extLst>
                <a:ext uri="{FF2B5EF4-FFF2-40B4-BE49-F238E27FC236}">
                  <a16:creationId xmlns:a16="http://schemas.microsoft.com/office/drawing/2014/main" id="{A1F9A52D-AF74-403E-AE56-18FEC1327925}"/>
                </a:ext>
              </a:extLst>
            </p:cNvPr>
            <p:cNvSpPr>
              <a:spLocks/>
            </p:cNvSpPr>
            <p:nvPr/>
          </p:nvSpPr>
          <p:spPr bwMode="auto">
            <a:xfrm>
              <a:off x="5833032" y="2145758"/>
              <a:ext cx="328521" cy="178212"/>
            </a:xfrm>
            <a:custGeom>
              <a:avLst/>
              <a:gdLst>
                <a:gd name="T0" fmla="*/ 0 w 688"/>
                <a:gd name="T1" fmla="*/ 3 h 394"/>
                <a:gd name="T2" fmla="*/ 1 w 688"/>
                <a:gd name="T3" fmla="*/ 2 h 394"/>
                <a:gd name="T4" fmla="*/ 0 w 688"/>
                <a:gd name="T5" fmla="*/ 2 h 394"/>
                <a:gd name="T6" fmla="*/ 2 w 688"/>
                <a:gd name="T7" fmla="*/ 1 h 394"/>
                <a:gd name="T8" fmla="*/ 4 w 688"/>
                <a:gd name="T9" fmla="*/ 0 h 394"/>
                <a:gd name="T10" fmla="*/ 4 w 688"/>
                <a:gd name="T11" fmla="*/ 1 h 394"/>
                <a:gd name="T12" fmla="*/ 4 w 688"/>
                <a:gd name="T13" fmla="*/ 1 h 394"/>
                <a:gd name="T14" fmla="*/ 5 w 688"/>
                <a:gd name="T15" fmla="*/ 1 h 394"/>
                <a:gd name="T16" fmla="*/ 7 w 688"/>
                <a:gd name="T17" fmla="*/ 1 h 394"/>
                <a:gd name="T18" fmla="*/ 6 w 688"/>
                <a:gd name="T19" fmla="*/ 2 h 394"/>
                <a:gd name="T20" fmla="*/ 8 w 688"/>
                <a:gd name="T21" fmla="*/ 2 h 394"/>
                <a:gd name="T22" fmla="*/ 7 w 688"/>
                <a:gd name="T23" fmla="*/ 1 h 394"/>
                <a:gd name="T24" fmla="*/ 8 w 688"/>
                <a:gd name="T25" fmla="*/ 1 h 394"/>
                <a:gd name="T26" fmla="*/ 9 w 688"/>
                <a:gd name="T27" fmla="*/ 3 h 394"/>
                <a:gd name="T28" fmla="*/ 10 w 688"/>
                <a:gd name="T29" fmla="*/ 3 h 394"/>
                <a:gd name="T30" fmla="*/ 9 w 688"/>
                <a:gd name="T31" fmla="*/ 0 h 394"/>
                <a:gd name="T32" fmla="*/ 10 w 688"/>
                <a:gd name="T33" fmla="*/ 0 h 394"/>
                <a:gd name="T34" fmla="*/ 12 w 688"/>
                <a:gd name="T35" fmla="*/ 1 h 394"/>
                <a:gd name="T36" fmla="*/ 12 w 688"/>
                <a:gd name="T37" fmla="*/ 4 h 394"/>
                <a:gd name="T38" fmla="*/ 16 w 688"/>
                <a:gd name="T39" fmla="*/ 6 h 394"/>
                <a:gd name="T40" fmla="*/ 16 w 688"/>
                <a:gd name="T41" fmla="*/ 7 h 394"/>
                <a:gd name="T42" fmla="*/ 15 w 688"/>
                <a:gd name="T43" fmla="*/ 7 h 394"/>
                <a:gd name="T44" fmla="*/ 14 w 688"/>
                <a:gd name="T45" fmla="*/ 7 h 394"/>
                <a:gd name="T46" fmla="*/ 15 w 688"/>
                <a:gd name="T47" fmla="*/ 8 h 394"/>
                <a:gd name="T48" fmla="*/ 14 w 688"/>
                <a:gd name="T49" fmla="*/ 9 h 394"/>
                <a:gd name="T50" fmla="*/ 12 w 688"/>
                <a:gd name="T51" fmla="*/ 8 h 394"/>
                <a:gd name="T52" fmla="*/ 11 w 688"/>
                <a:gd name="T53" fmla="*/ 7 h 394"/>
                <a:gd name="T54" fmla="*/ 8 w 688"/>
                <a:gd name="T55" fmla="*/ 9 h 394"/>
                <a:gd name="T56" fmla="*/ 5 w 688"/>
                <a:gd name="T57" fmla="*/ 9 h 394"/>
                <a:gd name="T58" fmla="*/ 4 w 688"/>
                <a:gd name="T59" fmla="*/ 8 h 394"/>
                <a:gd name="T60" fmla="*/ 3 w 688"/>
                <a:gd name="T61" fmla="*/ 8 h 394"/>
                <a:gd name="T62" fmla="*/ 1 w 688"/>
                <a:gd name="T63" fmla="*/ 6 h 394"/>
                <a:gd name="T64" fmla="*/ 6 w 688"/>
                <a:gd name="T65" fmla="*/ 6 h 394"/>
                <a:gd name="T66" fmla="*/ 1 w 688"/>
                <a:gd name="T67" fmla="*/ 5 h 394"/>
                <a:gd name="T68" fmla="*/ 1 w 688"/>
                <a:gd name="T69" fmla="*/ 5 h 394"/>
                <a:gd name="T70" fmla="*/ 3 w 688"/>
                <a:gd name="T71" fmla="*/ 4 h 394"/>
                <a:gd name="T72" fmla="*/ 1 w 688"/>
                <a:gd name="T73" fmla="*/ 4 h 394"/>
                <a:gd name="T74" fmla="*/ 1 w 688"/>
                <a:gd name="T75" fmla="*/ 3 h 394"/>
                <a:gd name="T76" fmla="*/ 0 w 688"/>
                <a:gd name="T77" fmla="*/ 3 h 39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88"/>
                <a:gd name="T118" fmla="*/ 0 h 394"/>
                <a:gd name="T119" fmla="*/ 688 w 688"/>
                <a:gd name="T120" fmla="*/ 394 h 39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88" h="394">
                  <a:moveTo>
                    <a:pt x="0" y="128"/>
                  </a:moveTo>
                  <a:lnTo>
                    <a:pt x="37" y="96"/>
                  </a:lnTo>
                  <a:lnTo>
                    <a:pt x="17" y="80"/>
                  </a:lnTo>
                  <a:lnTo>
                    <a:pt x="101" y="23"/>
                  </a:lnTo>
                  <a:lnTo>
                    <a:pt x="168" y="0"/>
                  </a:lnTo>
                  <a:lnTo>
                    <a:pt x="189" y="40"/>
                  </a:lnTo>
                  <a:lnTo>
                    <a:pt x="166" y="65"/>
                  </a:lnTo>
                  <a:lnTo>
                    <a:pt x="226" y="32"/>
                  </a:lnTo>
                  <a:lnTo>
                    <a:pt x="296" y="59"/>
                  </a:lnTo>
                  <a:lnTo>
                    <a:pt x="268" y="88"/>
                  </a:lnTo>
                  <a:lnTo>
                    <a:pt x="349" y="69"/>
                  </a:lnTo>
                  <a:lnTo>
                    <a:pt x="326" y="35"/>
                  </a:lnTo>
                  <a:lnTo>
                    <a:pt x="356" y="39"/>
                  </a:lnTo>
                  <a:lnTo>
                    <a:pt x="416" y="146"/>
                  </a:lnTo>
                  <a:lnTo>
                    <a:pt x="439" y="120"/>
                  </a:lnTo>
                  <a:lnTo>
                    <a:pt x="414" y="4"/>
                  </a:lnTo>
                  <a:lnTo>
                    <a:pt x="466" y="5"/>
                  </a:lnTo>
                  <a:lnTo>
                    <a:pt x="521" y="47"/>
                  </a:lnTo>
                  <a:lnTo>
                    <a:pt x="552" y="191"/>
                  </a:lnTo>
                  <a:lnTo>
                    <a:pt x="688" y="261"/>
                  </a:lnTo>
                  <a:lnTo>
                    <a:pt x="686" y="299"/>
                  </a:lnTo>
                  <a:lnTo>
                    <a:pt x="651" y="283"/>
                  </a:lnTo>
                  <a:lnTo>
                    <a:pt x="609" y="308"/>
                  </a:lnTo>
                  <a:lnTo>
                    <a:pt x="665" y="341"/>
                  </a:lnTo>
                  <a:lnTo>
                    <a:pt x="612" y="371"/>
                  </a:lnTo>
                  <a:lnTo>
                    <a:pt x="525" y="354"/>
                  </a:lnTo>
                  <a:lnTo>
                    <a:pt x="476" y="315"/>
                  </a:lnTo>
                  <a:lnTo>
                    <a:pt x="359" y="380"/>
                  </a:lnTo>
                  <a:lnTo>
                    <a:pt x="218" y="394"/>
                  </a:lnTo>
                  <a:lnTo>
                    <a:pt x="189" y="333"/>
                  </a:lnTo>
                  <a:lnTo>
                    <a:pt x="111" y="329"/>
                  </a:lnTo>
                  <a:lnTo>
                    <a:pt x="60" y="274"/>
                  </a:lnTo>
                  <a:lnTo>
                    <a:pt x="263" y="242"/>
                  </a:lnTo>
                  <a:lnTo>
                    <a:pt x="53" y="226"/>
                  </a:lnTo>
                  <a:lnTo>
                    <a:pt x="28" y="192"/>
                  </a:lnTo>
                  <a:lnTo>
                    <a:pt x="134" y="157"/>
                  </a:lnTo>
                  <a:lnTo>
                    <a:pt x="37" y="164"/>
                  </a:lnTo>
                  <a:lnTo>
                    <a:pt x="42" y="146"/>
                  </a:lnTo>
                  <a:lnTo>
                    <a:pt x="0" y="12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44" name="Freeform 261">
              <a:extLst>
                <a:ext uri="{FF2B5EF4-FFF2-40B4-BE49-F238E27FC236}">
                  <a16:creationId xmlns:a16="http://schemas.microsoft.com/office/drawing/2014/main" id="{29A579F6-477B-4947-80E4-662E2954989E}"/>
                </a:ext>
              </a:extLst>
            </p:cNvPr>
            <p:cNvSpPr>
              <a:spLocks/>
            </p:cNvSpPr>
            <p:nvPr/>
          </p:nvSpPr>
          <p:spPr bwMode="auto">
            <a:xfrm>
              <a:off x="5854934" y="2005734"/>
              <a:ext cx="225753" cy="98653"/>
            </a:xfrm>
            <a:custGeom>
              <a:avLst/>
              <a:gdLst>
                <a:gd name="T0" fmla="*/ 0 w 468"/>
                <a:gd name="T1" fmla="*/ 3 h 217"/>
                <a:gd name="T2" fmla="*/ 0 w 468"/>
                <a:gd name="T3" fmla="*/ 3 h 217"/>
                <a:gd name="T4" fmla="*/ 2 w 468"/>
                <a:gd name="T5" fmla="*/ 3 h 217"/>
                <a:gd name="T6" fmla="*/ 0 w 468"/>
                <a:gd name="T7" fmla="*/ 3 h 217"/>
                <a:gd name="T8" fmla="*/ 3 w 468"/>
                <a:gd name="T9" fmla="*/ 2 h 217"/>
                <a:gd name="T10" fmla="*/ 1 w 468"/>
                <a:gd name="T11" fmla="*/ 2 h 217"/>
                <a:gd name="T12" fmla="*/ 1 w 468"/>
                <a:gd name="T13" fmla="*/ 1 h 217"/>
                <a:gd name="T14" fmla="*/ 3 w 468"/>
                <a:gd name="T15" fmla="*/ 1 h 217"/>
                <a:gd name="T16" fmla="*/ 1 w 468"/>
                <a:gd name="T17" fmla="*/ 1 h 217"/>
                <a:gd name="T18" fmla="*/ 3 w 468"/>
                <a:gd name="T19" fmla="*/ 1 h 217"/>
                <a:gd name="T20" fmla="*/ 5 w 468"/>
                <a:gd name="T21" fmla="*/ 1 h 217"/>
                <a:gd name="T22" fmla="*/ 6 w 468"/>
                <a:gd name="T23" fmla="*/ 3 h 217"/>
                <a:gd name="T24" fmla="*/ 8 w 468"/>
                <a:gd name="T25" fmla="*/ 3 h 217"/>
                <a:gd name="T26" fmla="*/ 7 w 468"/>
                <a:gd name="T27" fmla="*/ 2 h 217"/>
                <a:gd name="T28" fmla="*/ 7 w 468"/>
                <a:gd name="T29" fmla="*/ 1 h 217"/>
                <a:gd name="T30" fmla="*/ 7 w 468"/>
                <a:gd name="T31" fmla="*/ 1 h 217"/>
                <a:gd name="T32" fmla="*/ 8 w 468"/>
                <a:gd name="T33" fmla="*/ 0 h 217"/>
                <a:gd name="T34" fmla="*/ 9 w 468"/>
                <a:gd name="T35" fmla="*/ 1 h 217"/>
                <a:gd name="T36" fmla="*/ 8 w 468"/>
                <a:gd name="T37" fmla="*/ 2 h 217"/>
                <a:gd name="T38" fmla="*/ 9 w 468"/>
                <a:gd name="T39" fmla="*/ 2 h 217"/>
                <a:gd name="T40" fmla="*/ 9 w 468"/>
                <a:gd name="T41" fmla="*/ 2 h 217"/>
                <a:gd name="T42" fmla="*/ 10 w 468"/>
                <a:gd name="T43" fmla="*/ 3 h 217"/>
                <a:gd name="T44" fmla="*/ 10 w 468"/>
                <a:gd name="T45" fmla="*/ 2 h 217"/>
                <a:gd name="T46" fmla="*/ 11 w 468"/>
                <a:gd name="T47" fmla="*/ 3 h 217"/>
                <a:gd name="T48" fmla="*/ 11 w 468"/>
                <a:gd name="T49" fmla="*/ 4 h 217"/>
                <a:gd name="T50" fmla="*/ 8 w 468"/>
                <a:gd name="T51" fmla="*/ 4 h 217"/>
                <a:gd name="T52" fmla="*/ 5 w 468"/>
                <a:gd name="T53" fmla="*/ 5 h 217"/>
                <a:gd name="T54" fmla="*/ 3 w 468"/>
                <a:gd name="T55" fmla="*/ 4 h 217"/>
                <a:gd name="T56" fmla="*/ 6 w 468"/>
                <a:gd name="T57" fmla="*/ 3 h 217"/>
                <a:gd name="T58" fmla="*/ 3 w 468"/>
                <a:gd name="T59" fmla="*/ 4 h 217"/>
                <a:gd name="T60" fmla="*/ 4 w 468"/>
                <a:gd name="T61" fmla="*/ 3 h 217"/>
                <a:gd name="T62" fmla="*/ 3 w 468"/>
                <a:gd name="T63" fmla="*/ 4 h 217"/>
                <a:gd name="T64" fmla="*/ 1 w 468"/>
                <a:gd name="T65" fmla="*/ 4 h 217"/>
                <a:gd name="T66" fmla="*/ 0 w 468"/>
                <a:gd name="T67" fmla="*/ 3 h 2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68"/>
                <a:gd name="T103" fmla="*/ 0 h 217"/>
                <a:gd name="T104" fmla="*/ 468 w 468"/>
                <a:gd name="T105" fmla="*/ 217 h 2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68" h="217">
                  <a:moveTo>
                    <a:pt x="0" y="143"/>
                  </a:moveTo>
                  <a:lnTo>
                    <a:pt x="18" y="125"/>
                  </a:lnTo>
                  <a:lnTo>
                    <a:pt x="100" y="105"/>
                  </a:lnTo>
                  <a:lnTo>
                    <a:pt x="18" y="109"/>
                  </a:lnTo>
                  <a:lnTo>
                    <a:pt x="113" y="88"/>
                  </a:lnTo>
                  <a:lnTo>
                    <a:pt x="36" y="88"/>
                  </a:lnTo>
                  <a:lnTo>
                    <a:pt x="44" y="64"/>
                  </a:lnTo>
                  <a:lnTo>
                    <a:pt x="115" y="63"/>
                  </a:lnTo>
                  <a:lnTo>
                    <a:pt x="64" y="57"/>
                  </a:lnTo>
                  <a:lnTo>
                    <a:pt x="106" y="36"/>
                  </a:lnTo>
                  <a:lnTo>
                    <a:pt x="200" y="63"/>
                  </a:lnTo>
                  <a:lnTo>
                    <a:pt x="247" y="117"/>
                  </a:lnTo>
                  <a:lnTo>
                    <a:pt x="334" y="120"/>
                  </a:lnTo>
                  <a:lnTo>
                    <a:pt x="300" y="88"/>
                  </a:lnTo>
                  <a:lnTo>
                    <a:pt x="317" y="65"/>
                  </a:lnTo>
                  <a:lnTo>
                    <a:pt x="280" y="40"/>
                  </a:lnTo>
                  <a:lnTo>
                    <a:pt x="342" y="0"/>
                  </a:lnTo>
                  <a:lnTo>
                    <a:pt x="366" y="48"/>
                  </a:lnTo>
                  <a:lnTo>
                    <a:pt x="349" y="69"/>
                  </a:lnTo>
                  <a:lnTo>
                    <a:pt x="384" y="76"/>
                  </a:lnTo>
                  <a:lnTo>
                    <a:pt x="369" y="99"/>
                  </a:lnTo>
                  <a:lnTo>
                    <a:pt x="414" y="107"/>
                  </a:lnTo>
                  <a:lnTo>
                    <a:pt x="439" y="75"/>
                  </a:lnTo>
                  <a:lnTo>
                    <a:pt x="468" y="111"/>
                  </a:lnTo>
                  <a:lnTo>
                    <a:pt x="446" y="161"/>
                  </a:lnTo>
                  <a:lnTo>
                    <a:pt x="344" y="157"/>
                  </a:lnTo>
                  <a:lnTo>
                    <a:pt x="191" y="217"/>
                  </a:lnTo>
                  <a:lnTo>
                    <a:pt x="129" y="187"/>
                  </a:lnTo>
                  <a:lnTo>
                    <a:pt x="259" y="137"/>
                  </a:lnTo>
                  <a:lnTo>
                    <a:pt x="146" y="167"/>
                  </a:lnTo>
                  <a:lnTo>
                    <a:pt x="165" y="128"/>
                  </a:lnTo>
                  <a:lnTo>
                    <a:pt x="108" y="170"/>
                  </a:lnTo>
                  <a:lnTo>
                    <a:pt x="44" y="157"/>
                  </a:lnTo>
                  <a:lnTo>
                    <a:pt x="0" y="14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47" name="Freeform 262">
              <a:extLst>
                <a:ext uri="{FF2B5EF4-FFF2-40B4-BE49-F238E27FC236}">
                  <a16:creationId xmlns:a16="http://schemas.microsoft.com/office/drawing/2014/main" id="{E3622926-4DAD-4A26-B14E-5A9D29A9276A}"/>
                </a:ext>
              </a:extLst>
            </p:cNvPr>
            <p:cNvSpPr>
              <a:spLocks/>
            </p:cNvSpPr>
            <p:nvPr/>
          </p:nvSpPr>
          <p:spPr bwMode="auto">
            <a:xfrm>
              <a:off x="6080687" y="1902308"/>
              <a:ext cx="116246" cy="60465"/>
            </a:xfrm>
            <a:custGeom>
              <a:avLst/>
              <a:gdLst>
                <a:gd name="T0" fmla="*/ 0 w 244"/>
                <a:gd name="T1" fmla="*/ 0 h 134"/>
                <a:gd name="T2" fmla="*/ 1 w 244"/>
                <a:gd name="T3" fmla="*/ 1 h 134"/>
                <a:gd name="T4" fmla="*/ 2 w 244"/>
                <a:gd name="T5" fmla="*/ 1 h 134"/>
                <a:gd name="T6" fmla="*/ 1 w 244"/>
                <a:gd name="T7" fmla="*/ 1 h 134"/>
                <a:gd name="T8" fmla="*/ 2 w 244"/>
                <a:gd name="T9" fmla="*/ 2 h 134"/>
                <a:gd name="T10" fmla="*/ 1 w 244"/>
                <a:gd name="T11" fmla="*/ 2 h 134"/>
                <a:gd name="T12" fmla="*/ 2 w 244"/>
                <a:gd name="T13" fmla="*/ 2 h 134"/>
                <a:gd name="T14" fmla="*/ 6 w 244"/>
                <a:gd name="T15" fmla="*/ 3 h 134"/>
                <a:gd name="T16" fmla="*/ 5 w 244"/>
                <a:gd name="T17" fmla="*/ 1 h 134"/>
                <a:gd name="T18" fmla="*/ 3 w 244"/>
                <a:gd name="T19" fmla="*/ 0 h 134"/>
                <a:gd name="T20" fmla="*/ 2 w 244"/>
                <a:gd name="T21" fmla="*/ 1 h 134"/>
                <a:gd name="T22" fmla="*/ 2 w 244"/>
                <a:gd name="T23" fmla="*/ 0 h 134"/>
                <a:gd name="T24" fmla="*/ 0 w 244"/>
                <a:gd name="T25" fmla="*/ 0 h 1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4"/>
                <a:gd name="T40" fmla="*/ 0 h 134"/>
                <a:gd name="T41" fmla="*/ 244 w 244"/>
                <a:gd name="T42" fmla="*/ 134 h 1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4" h="134">
                  <a:moveTo>
                    <a:pt x="0" y="0"/>
                  </a:moveTo>
                  <a:lnTo>
                    <a:pt x="22" y="48"/>
                  </a:lnTo>
                  <a:lnTo>
                    <a:pt x="79" y="48"/>
                  </a:lnTo>
                  <a:lnTo>
                    <a:pt x="59" y="60"/>
                  </a:lnTo>
                  <a:lnTo>
                    <a:pt x="75" y="76"/>
                  </a:lnTo>
                  <a:lnTo>
                    <a:pt x="23" y="83"/>
                  </a:lnTo>
                  <a:lnTo>
                    <a:pt x="107" y="100"/>
                  </a:lnTo>
                  <a:lnTo>
                    <a:pt x="244" y="134"/>
                  </a:lnTo>
                  <a:lnTo>
                    <a:pt x="221" y="58"/>
                  </a:lnTo>
                  <a:lnTo>
                    <a:pt x="123" y="11"/>
                  </a:lnTo>
                  <a:lnTo>
                    <a:pt x="93" y="31"/>
                  </a:lnTo>
                  <a:lnTo>
                    <a:pt x="85" y="0"/>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48" name="Freeform 263">
              <a:extLst>
                <a:ext uri="{FF2B5EF4-FFF2-40B4-BE49-F238E27FC236}">
                  <a16:creationId xmlns:a16="http://schemas.microsoft.com/office/drawing/2014/main" id="{3AF5FAE1-B624-4139-8E9D-2382AC781C8D}"/>
                </a:ext>
              </a:extLst>
            </p:cNvPr>
            <p:cNvSpPr>
              <a:spLocks/>
            </p:cNvSpPr>
            <p:nvPr/>
          </p:nvSpPr>
          <p:spPr bwMode="auto">
            <a:xfrm>
              <a:off x="6132913" y="2018464"/>
              <a:ext cx="94345" cy="62056"/>
            </a:xfrm>
            <a:custGeom>
              <a:avLst/>
              <a:gdLst>
                <a:gd name="T0" fmla="*/ 0 w 195"/>
                <a:gd name="T1" fmla="*/ 2 h 137"/>
                <a:gd name="T2" fmla="*/ 1 w 195"/>
                <a:gd name="T3" fmla="*/ 1 h 137"/>
                <a:gd name="T4" fmla="*/ 1 w 195"/>
                <a:gd name="T5" fmla="*/ 1 h 137"/>
                <a:gd name="T6" fmla="*/ 0 w 195"/>
                <a:gd name="T7" fmla="*/ 1 h 137"/>
                <a:gd name="T8" fmla="*/ 1 w 195"/>
                <a:gd name="T9" fmla="*/ 0 h 137"/>
                <a:gd name="T10" fmla="*/ 2 w 195"/>
                <a:gd name="T11" fmla="*/ 1 h 137"/>
                <a:gd name="T12" fmla="*/ 1 w 195"/>
                <a:gd name="T13" fmla="*/ 0 h 137"/>
                <a:gd name="T14" fmla="*/ 4 w 195"/>
                <a:gd name="T15" fmla="*/ 0 h 137"/>
                <a:gd name="T16" fmla="*/ 5 w 195"/>
                <a:gd name="T17" fmla="*/ 2 h 137"/>
                <a:gd name="T18" fmla="*/ 4 w 195"/>
                <a:gd name="T19" fmla="*/ 2 h 137"/>
                <a:gd name="T20" fmla="*/ 4 w 195"/>
                <a:gd name="T21" fmla="*/ 3 h 137"/>
                <a:gd name="T22" fmla="*/ 2 w 195"/>
                <a:gd name="T23" fmla="*/ 3 h 137"/>
                <a:gd name="T24" fmla="*/ 2 w 195"/>
                <a:gd name="T25" fmla="*/ 3 h 137"/>
                <a:gd name="T26" fmla="*/ 2 w 195"/>
                <a:gd name="T27" fmla="*/ 2 h 137"/>
                <a:gd name="T28" fmla="*/ 3 w 195"/>
                <a:gd name="T29" fmla="*/ 2 h 137"/>
                <a:gd name="T30" fmla="*/ 0 w 195"/>
                <a:gd name="T31" fmla="*/ 2 h 13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5"/>
                <a:gd name="T49" fmla="*/ 0 h 137"/>
                <a:gd name="T50" fmla="*/ 195 w 195"/>
                <a:gd name="T51" fmla="*/ 137 h 13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5" h="137">
                  <a:moveTo>
                    <a:pt x="0" y="90"/>
                  </a:moveTo>
                  <a:lnTo>
                    <a:pt x="23" y="58"/>
                  </a:lnTo>
                  <a:lnTo>
                    <a:pt x="58" y="64"/>
                  </a:lnTo>
                  <a:lnTo>
                    <a:pt x="11" y="30"/>
                  </a:lnTo>
                  <a:lnTo>
                    <a:pt x="24" y="10"/>
                  </a:lnTo>
                  <a:lnTo>
                    <a:pt x="99" y="54"/>
                  </a:lnTo>
                  <a:lnTo>
                    <a:pt x="57" y="7"/>
                  </a:lnTo>
                  <a:lnTo>
                    <a:pt x="175" y="0"/>
                  </a:lnTo>
                  <a:lnTo>
                    <a:pt x="195" y="100"/>
                  </a:lnTo>
                  <a:lnTo>
                    <a:pt x="171" y="83"/>
                  </a:lnTo>
                  <a:lnTo>
                    <a:pt x="170" y="137"/>
                  </a:lnTo>
                  <a:lnTo>
                    <a:pt x="76" y="131"/>
                  </a:lnTo>
                  <a:lnTo>
                    <a:pt x="92" y="117"/>
                  </a:lnTo>
                  <a:lnTo>
                    <a:pt x="69" y="98"/>
                  </a:lnTo>
                  <a:lnTo>
                    <a:pt x="138" y="69"/>
                  </a:lnTo>
                  <a:lnTo>
                    <a:pt x="0" y="9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49" name="Freeform 264">
              <a:extLst>
                <a:ext uri="{FF2B5EF4-FFF2-40B4-BE49-F238E27FC236}">
                  <a16:creationId xmlns:a16="http://schemas.microsoft.com/office/drawing/2014/main" id="{DC464629-C08E-429F-8165-C1587955ED33}"/>
                </a:ext>
              </a:extLst>
            </p:cNvPr>
            <p:cNvSpPr>
              <a:spLocks/>
            </p:cNvSpPr>
            <p:nvPr/>
          </p:nvSpPr>
          <p:spPr bwMode="auto">
            <a:xfrm>
              <a:off x="6134598" y="2126664"/>
              <a:ext cx="109507" cy="97062"/>
            </a:xfrm>
            <a:custGeom>
              <a:avLst/>
              <a:gdLst>
                <a:gd name="T0" fmla="*/ 0 w 228"/>
                <a:gd name="T1" fmla="*/ 3 h 214"/>
                <a:gd name="T2" fmla="*/ 0 w 228"/>
                <a:gd name="T3" fmla="*/ 2 h 214"/>
                <a:gd name="T4" fmla="*/ 2 w 228"/>
                <a:gd name="T5" fmla="*/ 2 h 214"/>
                <a:gd name="T6" fmla="*/ 2 w 228"/>
                <a:gd name="T7" fmla="*/ 1 h 214"/>
                <a:gd name="T8" fmla="*/ 2 w 228"/>
                <a:gd name="T9" fmla="*/ 1 h 214"/>
                <a:gd name="T10" fmla="*/ 1 w 228"/>
                <a:gd name="T11" fmla="*/ 1 h 214"/>
                <a:gd name="T12" fmla="*/ 2 w 228"/>
                <a:gd name="T13" fmla="*/ 1 h 214"/>
                <a:gd name="T14" fmla="*/ 1 w 228"/>
                <a:gd name="T15" fmla="*/ 0 h 214"/>
                <a:gd name="T16" fmla="*/ 5 w 228"/>
                <a:gd name="T17" fmla="*/ 0 h 214"/>
                <a:gd name="T18" fmla="*/ 5 w 228"/>
                <a:gd name="T19" fmla="*/ 1 h 214"/>
                <a:gd name="T20" fmla="*/ 4 w 228"/>
                <a:gd name="T21" fmla="*/ 2 h 214"/>
                <a:gd name="T22" fmla="*/ 5 w 228"/>
                <a:gd name="T23" fmla="*/ 2 h 214"/>
                <a:gd name="T24" fmla="*/ 5 w 228"/>
                <a:gd name="T25" fmla="*/ 4 h 214"/>
                <a:gd name="T26" fmla="*/ 3 w 228"/>
                <a:gd name="T27" fmla="*/ 5 h 214"/>
                <a:gd name="T28" fmla="*/ 2 w 228"/>
                <a:gd name="T29" fmla="*/ 4 h 214"/>
                <a:gd name="T30" fmla="*/ 0 w 228"/>
                <a:gd name="T31" fmla="*/ 3 h 2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28"/>
                <a:gd name="T49" fmla="*/ 0 h 214"/>
                <a:gd name="T50" fmla="*/ 228 w 228"/>
                <a:gd name="T51" fmla="*/ 214 h 2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28" h="214">
                  <a:moveTo>
                    <a:pt x="0" y="107"/>
                  </a:moveTo>
                  <a:lnTo>
                    <a:pt x="14" y="80"/>
                  </a:lnTo>
                  <a:lnTo>
                    <a:pt x="87" y="95"/>
                  </a:lnTo>
                  <a:lnTo>
                    <a:pt x="77" y="62"/>
                  </a:lnTo>
                  <a:lnTo>
                    <a:pt x="95" y="64"/>
                  </a:lnTo>
                  <a:lnTo>
                    <a:pt x="45" y="45"/>
                  </a:lnTo>
                  <a:lnTo>
                    <a:pt x="72" y="35"/>
                  </a:lnTo>
                  <a:lnTo>
                    <a:pt x="47" y="18"/>
                  </a:lnTo>
                  <a:lnTo>
                    <a:pt x="196" y="0"/>
                  </a:lnTo>
                  <a:lnTo>
                    <a:pt x="200" y="46"/>
                  </a:lnTo>
                  <a:lnTo>
                    <a:pt x="155" y="84"/>
                  </a:lnTo>
                  <a:lnTo>
                    <a:pt x="219" y="95"/>
                  </a:lnTo>
                  <a:lnTo>
                    <a:pt x="228" y="173"/>
                  </a:lnTo>
                  <a:lnTo>
                    <a:pt x="132" y="214"/>
                  </a:lnTo>
                  <a:lnTo>
                    <a:pt x="87" y="154"/>
                  </a:lnTo>
                  <a:lnTo>
                    <a:pt x="0" y="10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50" name="Freeform 265">
              <a:extLst>
                <a:ext uri="{FF2B5EF4-FFF2-40B4-BE49-F238E27FC236}">
                  <a16:creationId xmlns:a16="http://schemas.microsoft.com/office/drawing/2014/main" id="{3CBBDF61-4C14-4338-9755-CFFCD577D429}"/>
                </a:ext>
              </a:extLst>
            </p:cNvPr>
            <p:cNvSpPr>
              <a:spLocks/>
            </p:cNvSpPr>
            <p:nvPr/>
          </p:nvSpPr>
          <p:spPr bwMode="auto">
            <a:xfrm>
              <a:off x="6212095" y="1918219"/>
              <a:ext cx="65704" cy="49327"/>
            </a:xfrm>
            <a:custGeom>
              <a:avLst/>
              <a:gdLst>
                <a:gd name="T0" fmla="*/ 0 w 136"/>
                <a:gd name="T1" fmla="*/ 0 h 109"/>
                <a:gd name="T2" fmla="*/ 0 w 136"/>
                <a:gd name="T3" fmla="*/ 1 h 109"/>
                <a:gd name="T4" fmla="*/ 1 w 136"/>
                <a:gd name="T5" fmla="*/ 2 h 109"/>
                <a:gd name="T6" fmla="*/ 1 w 136"/>
                <a:gd name="T7" fmla="*/ 2 h 109"/>
                <a:gd name="T8" fmla="*/ 1 w 136"/>
                <a:gd name="T9" fmla="*/ 3 h 109"/>
                <a:gd name="T10" fmla="*/ 3 w 136"/>
                <a:gd name="T11" fmla="*/ 2 h 109"/>
                <a:gd name="T12" fmla="*/ 3 w 136"/>
                <a:gd name="T13" fmla="*/ 1 h 109"/>
                <a:gd name="T14" fmla="*/ 0 w 13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109"/>
                <a:gd name="T26" fmla="*/ 136 w 13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109">
                  <a:moveTo>
                    <a:pt x="0" y="0"/>
                  </a:moveTo>
                  <a:lnTo>
                    <a:pt x="18" y="65"/>
                  </a:lnTo>
                  <a:lnTo>
                    <a:pt x="59" y="71"/>
                  </a:lnTo>
                  <a:lnTo>
                    <a:pt x="23" y="79"/>
                  </a:lnTo>
                  <a:lnTo>
                    <a:pt x="42" y="109"/>
                  </a:lnTo>
                  <a:lnTo>
                    <a:pt x="127" y="91"/>
                  </a:lnTo>
                  <a:lnTo>
                    <a:pt x="136" y="54"/>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51" name="Freeform 266">
              <a:extLst>
                <a:ext uri="{FF2B5EF4-FFF2-40B4-BE49-F238E27FC236}">
                  <a16:creationId xmlns:a16="http://schemas.microsoft.com/office/drawing/2014/main" id="{39774454-2601-4E1D-A4FE-ADF64657988E}"/>
                </a:ext>
              </a:extLst>
            </p:cNvPr>
            <p:cNvSpPr>
              <a:spLocks/>
            </p:cNvSpPr>
            <p:nvPr/>
          </p:nvSpPr>
          <p:spPr bwMode="auto">
            <a:xfrm>
              <a:off x="6235681" y="1994596"/>
              <a:ext cx="316728" cy="109791"/>
            </a:xfrm>
            <a:custGeom>
              <a:avLst/>
              <a:gdLst>
                <a:gd name="T0" fmla="*/ 0 w 659"/>
                <a:gd name="T1" fmla="*/ 1 h 241"/>
                <a:gd name="T2" fmla="*/ 1 w 659"/>
                <a:gd name="T3" fmla="*/ 0 h 241"/>
                <a:gd name="T4" fmla="*/ 2 w 659"/>
                <a:gd name="T5" fmla="*/ 0 h 241"/>
                <a:gd name="T6" fmla="*/ 3 w 659"/>
                <a:gd name="T7" fmla="*/ 1 h 241"/>
                <a:gd name="T8" fmla="*/ 3 w 659"/>
                <a:gd name="T9" fmla="*/ 1 h 241"/>
                <a:gd name="T10" fmla="*/ 5 w 659"/>
                <a:gd name="T11" fmla="*/ 1 h 241"/>
                <a:gd name="T12" fmla="*/ 6 w 659"/>
                <a:gd name="T13" fmla="*/ 1 h 241"/>
                <a:gd name="T14" fmla="*/ 5 w 659"/>
                <a:gd name="T15" fmla="*/ 1 h 241"/>
                <a:gd name="T16" fmla="*/ 7 w 659"/>
                <a:gd name="T17" fmla="*/ 2 h 241"/>
                <a:gd name="T18" fmla="*/ 5 w 659"/>
                <a:gd name="T19" fmla="*/ 2 h 241"/>
                <a:gd name="T20" fmla="*/ 6 w 659"/>
                <a:gd name="T21" fmla="*/ 3 h 241"/>
                <a:gd name="T22" fmla="*/ 5 w 659"/>
                <a:gd name="T23" fmla="*/ 3 h 241"/>
                <a:gd name="T24" fmla="*/ 6 w 659"/>
                <a:gd name="T25" fmla="*/ 3 h 241"/>
                <a:gd name="T26" fmla="*/ 7 w 659"/>
                <a:gd name="T27" fmla="*/ 4 h 241"/>
                <a:gd name="T28" fmla="*/ 7 w 659"/>
                <a:gd name="T29" fmla="*/ 3 h 241"/>
                <a:gd name="T30" fmla="*/ 10 w 659"/>
                <a:gd name="T31" fmla="*/ 4 h 241"/>
                <a:gd name="T32" fmla="*/ 13 w 659"/>
                <a:gd name="T33" fmla="*/ 3 h 241"/>
                <a:gd name="T34" fmla="*/ 15 w 659"/>
                <a:gd name="T35" fmla="*/ 4 h 241"/>
                <a:gd name="T36" fmla="*/ 15 w 659"/>
                <a:gd name="T37" fmla="*/ 5 h 241"/>
                <a:gd name="T38" fmla="*/ 15 w 659"/>
                <a:gd name="T39" fmla="*/ 5 h 241"/>
                <a:gd name="T40" fmla="*/ 13 w 659"/>
                <a:gd name="T41" fmla="*/ 6 h 241"/>
                <a:gd name="T42" fmla="*/ 12 w 659"/>
                <a:gd name="T43" fmla="*/ 5 h 241"/>
                <a:gd name="T44" fmla="*/ 12 w 659"/>
                <a:gd name="T45" fmla="*/ 5 h 241"/>
                <a:gd name="T46" fmla="*/ 11 w 659"/>
                <a:gd name="T47" fmla="*/ 5 h 241"/>
                <a:gd name="T48" fmla="*/ 8 w 659"/>
                <a:gd name="T49" fmla="*/ 6 h 241"/>
                <a:gd name="T50" fmla="*/ 7 w 659"/>
                <a:gd name="T51" fmla="*/ 5 h 241"/>
                <a:gd name="T52" fmla="*/ 6 w 659"/>
                <a:gd name="T53" fmla="*/ 5 h 241"/>
                <a:gd name="T54" fmla="*/ 5 w 659"/>
                <a:gd name="T55" fmla="*/ 5 h 241"/>
                <a:gd name="T56" fmla="*/ 5 w 659"/>
                <a:gd name="T57" fmla="*/ 5 h 241"/>
                <a:gd name="T58" fmla="*/ 3 w 659"/>
                <a:gd name="T59" fmla="*/ 2 h 241"/>
                <a:gd name="T60" fmla="*/ 2 w 659"/>
                <a:gd name="T61" fmla="*/ 2 h 241"/>
                <a:gd name="T62" fmla="*/ 0 w 659"/>
                <a:gd name="T63" fmla="*/ 1 h 24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59"/>
                <a:gd name="T97" fmla="*/ 0 h 241"/>
                <a:gd name="T98" fmla="*/ 659 w 659"/>
                <a:gd name="T99" fmla="*/ 241 h 24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59" h="241">
                  <a:moveTo>
                    <a:pt x="0" y="38"/>
                  </a:moveTo>
                  <a:lnTo>
                    <a:pt x="41" y="0"/>
                  </a:lnTo>
                  <a:lnTo>
                    <a:pt x="97" y="19"/>
                  </a:lnTo>
                  <a:lnTo>
                    <a:pt x="137" y="38"/>
                  </a:lnTo>
                  <a:lnTo>
                    <a:pt x="126" y="65"/>
                  </a:lnTo>
                  <a:lnTo>
                    <a:pt x="200" y="42"/>
                  </a:lnTo>
                  <a:lnTo>
                    <a:pt x="250" y="65"/>
                  </a:lnTo>
                  <a:lnTo>
                    <a:pt x="209" y="65"/>
                  </a:lnTo>
                  <a:lnTo>
                    <a:pt x="293" y="84"/>
                  </a:lnTo>
                  <a:lnTo>
                    <a:pt x="200" y="92"/>
                  </a:lnTo>
                  <a:lnTo>
                    <a:pt x="250" y="108"/>
                  </a:lnTo>
                  <a:lnTo>
                    <a:pt x="214" y="126"/>
                  </a:lnTo>
                  <a:lnTo>
                    <a:pt x="260" y="112"/>
                  </a:lnTo>
                  <a:lnTo>
                    <a:pt x="301" y="158"/>
                  </a:lnTo>
                  <a:lnTo>
                    <a:pt x="310" y="135"/>
                  </a:lnTo>
                  <a:lnTo>
                    <a:pt x="430" y="158"/>
                  </a:lnTo>
                  <a:lnTo>
                    <a:pt x="555" y="114"/>
                  </a:lnTo>
                  <a:lnTo>
                    <a:pt x="659" y="167"/>
                  </a:lnTo>
                  <a:lnTo>
                    <a:pt x="626" y="191"/>
                  </a:lnTo>
                  <a:lnTo>
                    <a:pt x="635" y="231"/>
                  </a:lnTo>
                  <a:lnTo>
                    <a:pt x="576" y="241"/>
                  </a:lnTo>
                  <a:lnTo>
                    <a:pt x="509" y="203"/>
                  </a:lnTo>
                  <a:lnTo>
                    <a:pt x="509" y="231"/>
                  </a:lnTo>
                  <a:lnTo>
                    <a:pt x="473" y="238"/>
                  </a:lnTo>
                  <a:lnTo>
                    <a:pt x="325" y="241"/>
                  </a:lnTo>
                  <a:lnTo>
                    <a:pt x="310" y="207"/>
                  </a:lnTo>
                  <a:lnTo>
                    <a:pt x="274" y="238"/>
                  </a:lnTo>
                  <a:lnTo>
                    <a:pt x="227" y="207"/>
                  </a:lnTo>
                  <a:lnTo>
                    <a:pt x="197" y="229"/>
                  </a:lnTo>
                  <a:lnTo>
                    <a:pt x="141" y="72"/>
                  </a:lnTo>
                  <a:lnTo>
                    <a:pt x="75" y="87"/>
                  </a:lnTo>
                  <a:lnTo>
                    <a:pt x="0" y="3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52" name="Freeform 267">
              <a:extLst>
                <a:ext uri="{FF2B5EF4-FFF2-40B4-BE49-F238E27FC236}">
                  <a16:creationId xmlns:a16="http://schemas.microsoft.com/office/drawing/2014/main" id="{63AC5FD0-7668-4952-8796-DFA1F1A8DD0B}"/>
                </a:ext>
              </a:extLst>
            </p:cNvPr>
            <p:cNvSpPr>
              <a:spLocks/>
            </p:cNvSpPr>
            <p:nvPr/>
          </p:nvSpPr>
          <p:spPr bwMode="auto">
            <a:xfrm>
              <a:off x="6249159" y="1806837"/>
              <a:ext cx="203852" cy="146388"/>
            </a:xfrm>
            <a:custGeom>
              <a:avLst/>
              <a:gdLst>
                <a:gd name="T0" fmla="*/ 0 w 428"/>
                <a:gd name="T1" fmla="*/ 2 h 323"/>
                <a:gd name="T2" fmla="*/ 2 w 428"/>
                <a:gd name="T3" fmla="*/ 2 h 323"/>
                <a:gd name="T4" fmla="*/ 1 w 428"/>
                <a:gd name="T5" fmla="*/ 1 h 323"/>
                <a:gd name="T6" fmla="*/ 3 w 428"/>
                <a:gd name="T7" fmla="*/ 1 h 323"/>
                <a:gd name="T8" fmla="*/ 1 w 428"/>
                <a:gd name="T9" fmla="*/ 0 h 323"/>
                <a:gd name="T10" fmla="*/ 4 w 428"/>
                <a:gd name="T11" fmla="*/ 1 h 323"/>
                <a:gd name="T12" fmla="*/ 5 w 428"/>
                <a:gd name="T13" fmla="*/ 2 h 323"/>
                <a:gd name="T14" fmla="*/ 6 w 428"/>
                <a:gd name="T15" fmla="*/ 2 h 323"/>
                <a:gd name="T16" fmla="*/ 7 w 428"/>
                <a:gd name="T17" fmla="*/ 3 h 323"/>
                <a:gd name="T18" fmla="*/ 7 w 428"/>
                <a:gd name="T19" fmla="*/ 2 h 323"/>
                <a:gd name="T20" fmla="*/ 8 w 428"/>
                <a:gd name="T21" fmla="*/ 2 h 323"/>
                <a:gd name="T22" fmla="*/ 7 w 428"/>
                <a:gd name="T23" fmla="*/ 3 h 323"/>
                <a:gd name="T24" fmla="*/ 8 w 428"/>
                <a:gd name="T25" fmla="*/ 3 h 323"/>
                <a:gd name="T26" fmla="*/ 8 w 428"/>
                <a:gd name="T27" fmla="*/ 4 h 323"/>
                <a:gd name="T28" fmla="*/ 9 w 428"/>
                <a:gd name="T29" fmla="*/ 4 h 323"/>
                <a:gd name="T30" fmla="*/ 10 w 428"/>
                <a:gd name="T31" fmla="*/ 5 h 323"/>
                <a:gd name="T32" fmla="*/ 8 w 428"/>
                <a:gd name="T33" fmla="*/ 5 h 323"/>
                <a:gd name="T34" fmla="*/ 7 w 428"/>
                <a:gd name="T35" fmla="*/ 6 h 323"/>
                <a:gd name="T36" fmla="*/ 7 w 428"/>
                <a:gd name="T37" fmla="*/ 5 h 323"/>
                <a:gd name="T38" fmla="*/ 7 w 428"/>
                <a:gd name="T39" fmla="*/ 7 h 323"/>
                <a:gd name="T40" fmla="*/ 5 w 428"/>
                <a:gd name="T41" fmla="*/ 6 h 323"/>
                <a:gd name="T42" fmla="*/ 6 w 428"/>
                <a:gd name="T43" fmla="*/ 7 h 323"/>
                <a:gd name="T44" fmla="*/ 4 w 428"/>
                <a:gd name="T45" fmla="*/ 7 h 323"/>
                <a:gd name="T46" fmla="*/ 3 w 428"/>
                <a:gd name="T47" fmla="*/ 7 h 323"/>
                <a:gd name="T48" fmla="*/ 4 w 428"/>
                <a:gd name="T49" fmla="*/ 7 h 323"/>
                <a:gd name="T50" fmla="*/ 3 w 428"/>
                <a:gd name="T51" fmla="*/ 7 h 323"/>
                <a:gd name="T52" fmla="*/ 3 w 428"/>
                <a:gd name="T53" fmla="*/ 6 h 323"/>
                <a:gd name="T54" fmla="*/ 3 w 428"/>
                <a:gd name="T55" fmla="*/ 6 h 323"/>
                <a:gd name="T56" fmla="*/ 2 w 428"/>
                <a:gd name="T57" fmla="*/ 5 h 323"/>
                <a:gd name="T58" fmla="*/ 5 w 428"/>
                <a:gd name="T59" fmla="*/ 5 h 323"/>
                <a:gd name="T60" fmla="*/ 1 w 428"/>
                <a:gd name="T61" fmla="*/ 5 h 323"/>
                <a:gd name="T62" fmla="*/ 1 w 428"/>
                <a:gd name="T63" fmla="*/ 4 h 323"/>
                <a:gd name="T64" fmla="*/ 2 w 428"/>
                <a:gd name="T65" fmla="*/ 4 h 323"/>
                <a:gd name="T66" fmla="*/ 0 w 428"/>
                <a:gd name="T67" fmla="*/ 3 h 323"/>
                <a:gd name="T68" fmla="*/ 1 w 428"/>
                <a:gd name="T69" fmla="*/ 3 h 323"/>
                <a:gd name="T70" fmla="*/ 0 w 428"/>
                <a:gd name="T71" fmla="*/ 3 h 323"/>
                <a:gd name="T72" fmla="*/ 2 w 428"/>
                <a:gd name="T73" fmla="*/ 3 h 323"/>
                <a:gd name="T74" fmla="*/ 0 w 428"/>
                <a:gd name="T75" fmla="*/ 2 h 32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28"/>
                <a:gd name="T115" fmla="*/ 0 h 323"/>
                <a:gd name="T116" fmla="*/ 428 w 428"/>
                <a:gd name="T117" fmla="*/ 323 h 32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28" h="323">
                  <a:moveTo>
                    <a:pt x="0" y="103"/>
                  </a:moveTo>
                  <a:lnTo>
                    <a:pt x="103" y="84"/>
                  </a:lnTo>
                  <a:lnTo>
                    <a:pt x="52" y="39"/>
                  </a:lnTo>
                  <a:lnTo>
                    <a:pt x="140" y="20"/>
                  </a:lnTo>
                  <a:lnTo>
                    <a:pt x="67" y="0"/>
                  </a:lnTo>
                  <a:lnTo>
                    <a:pt x="184" y="25"/>
                  </a:lnTo>
                  <a:lnTo>
                    <a:pt x="217" y="85"/>
                  </a:lnTo>
                  <a:lnTo>
                    <a:pt x="277" y="87"/>
                  </a:lnTo>
                  <a:lnTo>
                    <a:pt x="299" y="130"/>
                  </a:lnTo>
                  <a:lnTo>
                    <a:pt x="305" y="100"/>
                  </a:lnTo>
                  <a:lnTo>
                    <a:pt x="332" y="103"/>
                  </a:lnTo>
                  <a:lnTo>
                    <a:pt x="320" y="130"/>
                  </a:lnTo>
                  <a:lnTo>
                    <a:pt x="354" y="150"/>
                  </a:lnTo>
                  <a:lnTo>
                    <a:pt x="332" y="177"/>
                  </a:lnTo>
                  <a:lnTo>
                    <a:pt x="401" y="175"/>
                  </a:lnTo>
                  <a:lnTo>
                    <a:pt x="428" y="217"/>
                  </a:lnTo>
                  <a:lnTo>
                    <a:pt x="350" y="230"/>
                  </a:lnTo>
                  <a:lnTo>
                    <a:pt x="327" y="271"/>
                  </a:lnTo>
                  <a:lnTo>
                    <a:pt x="310" y="229"/>
                  </a:lnTo>
                  <a:lnTo>
                    <a:pt x="290" y="322"/>
                  </a:lnTo>
                  <a:lnTo>
                    <a:pt x="237" y="273"/>
                  </a:lnTo>
                  <a:lnTo>
                    <a:pt x="265" y="323"/>
                  </a:lnTo>
                  <a:lnTo>
                    <a:pt x="162" y="317"/>
                  </a:lnTo>
                  <a:lnTo>
                    <a:pt x="133" y="290"/>
                  </a:lnTo>
                  <a:lnTo>
                    <a:pt x="180" y="287"/>
                  </a:lnTo>
                  <a:lnTo>
                    <a:pt x="129" y="277"/>
                  </a:lnTo>
                  <a:lnTo>
                    <a:pt x="113" y="263"/>
                  </a:lnTo>
                  <a:lnTo>
                    <a:pt x="140" y="261"/>
                  </a:lnTo>
                  <a:lnTo>
                    <a:pt x="100" y="240"/>
                  </a:lnTo>
                  <a:lnTo>
                    <a:pt x="235" y="211"/>
                  </a:lnTo>
                  <a:lnTo>
                    <a:pt x="67" y="217"/>
                  </a:lnTo>
                  <a:lnTo>
                    <a:pt x="39" y="184"/>
                  </a:lnTo>
                  <a:lnTo>
                    <a:pt x="100" y="171"/>
                  </a:lnTo>
                  <a:lnTo>
                    <a:pt x="7" y="150"/>
                  </a:lnTo>
                  <a:lnTo>
                    <a:pt x="27" y="148"/>
                  </a:lnTo>
                  <a:lnTo>
                    <a:pt x="3" y="127"/>
                  </a:lnTo>
                  <a:lnTo>
                    <a:pt x="103" y="127"/>
                  </a:lnTo>
                  <a:lnTo>
                    <a:pt x="0" y="10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53" name="Freeform 268">
              <a:extLst>
                <a:ext uri="{FF2B5EF4-FFF2-40B4-BE49-F238E27FC236}">
                  <a16:creationId xmlns:a16="http://schemas.microsoft.com/office/drawing/2014/main" id="{D2B4F3EF-F805-4619-A9F3-3B59CD96AB20}"/>
                </a:ext>
              </a:extLst>
            </p:cNvPr>
            <p:cNvSpPr>
              <a:spLocks/>
            </p:cNvSpPr>
            <p:nvPr/>
          </p:nvSpPr>
          <p:spPr bwMode="auto">
            <a:xfrm>
              <a:off x="6249159" y="2058243"/>
              <a:ext cx="48857" cy="38188"/>
            </a:xfrm>
            <a:custGeom>
              <a:avLst/>
              <a:gdLst>
                <a:gd name="T0" fmla="*/ 0 w 103"/>
                <a:gd name="T1" fmla="*/ 1 h 82"/>
                <a:gd name="T2" fmla="*/ 0 w 103"/>
                <a:gd name="T3" fmla="*/ 0 h 82"/>
                <a:gd name="T4" fmla="*/ 2 w 103"/>
                <a:gd name="T5" fmla="*/ 0 h 82"/>
                <a:gd name="T6" fmla="*/ 2 w 103"/>
                <a:gd name="T7" fmla="*/ 2 h 82"/>
                <a:gd name="T8" fmla="*/ 0 w 103"/>
                <a:gd name="T9" fmla="*/ 1 h 82"/>
                <a:gd name="T10" fmla="*/ 0 60000 65536"/>
                <a:gd name="T11" fmla="*/ 0 60000 65536"/>
                <a:gd name="T12" fmla="*/ 0 60000 65536"/>
                <a:gd name="T13" fmla="*/ 0 60000 65536"/>
                <a:gd name="T14" fmla="*/ 0 60000 65536"/>
                <a:gd name="T15" fmla="*/ 0 w 103"/>
                <a:gd name="T16" fmla="*/ 0 h 82"/>
                <a:gd name="T17" fmla="*/ 103 w 103"/>
                <a:gd name="T18" fmla="*/ 82 h 82"/>
              </a:gdLst>
              <a:ahLst/>
              <a:cxnLst>
                <a:cxn ang="T10">
                  <a:pos x="T0" y="T1"/>
                </a:cxn>
                <a:cxn ang="T11">
                  <a:pos x="T2" y="T3"/>
                </a:cxn>
                <a:cxn ang="T12">
                  <a:pos x="T4" y="T5"/>
                </a:cxn>
                <a:cxn ang="T13">
                  <a:pos x="T6" y="T7"/>
                </a:cxn>
                <a:cxn ang="T14">
                  <a:pos x="T8" y="T9"/>
                </a:cxn>
              </a:cxnLst>
              <a:rect l="T15" t="T16" r="T17" b="T18"/>
              <a:pathLst>
                <a:path w="103" h="82">
                  <a:moveTo>
                    <a:pt x="0" y="55"/>
                  </a:moveTo>
                  <a:lnTo>
                    <a:pt x="18" y="0"/>
                  </a:lnTo>
                  <a:lnTo>
                    <a:pt x="86" y="16"/>
                  </a:lnTo>
                  <a:lnTo>
                    <a:pt x="103" y="82"/>
                  </a:lnTo>
                  <a:lnTo>
                    <a:pt x="0" y="5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54" name="Freeform 269">
              <a:extLst>
                <a:ext uri="{FF2B5EF4-FFF2-40B4-BE49-F238E27FC236}">
                  <a16:creationId xmlns:a16="http://schemas.microsoft.com/office/drawing/2014/main" id="{06BC5FB0-8A88-422F-89D6-925CB0AB24DD}"/>
                </a:ext>
              </a:extLst>
            </p:cNvPr>
            <p:cNvSpPr>
              <a:spLocks/>
            </p:cNvSpPr>
            <p:nvPr/>
          </p:nvSpPr>
          <p:spPr bwMode="auto">
            <a:xfrm>
              <a:off x="6250844" y="1967546"/>
              <a:ext cx="53911" cy="12729"/>
            </a:xfrm>
            <a:custGeom>
              <a:avLst/>
              <a:gdLst>
                <a:gd name="T0" fmla="*/ 0 w 116"/>
                <a:gd name="T1" fmla="*/ 0 h 29"/>
                <a:gd name="T2" fmla="*/ 1 w 116"/>
                <a:gd name="T3" fmla="*/ 1 h 29"/>
                <a:gd name="T4" fmla="*/ 2 w 116"/>
                <a:gd name="T5" fmla="*/ 0 h 29"/>
                <a:gd name="T6" fmla="*/ 1 w 116"/>
                <a:gd name="T7" fmla="*/ 0 h 29"/>
                <a:gd name="T8" fmla="*/ 0 w 116"/>
                <a:gd name="T9" fmla="*/ 0 h 29"/>
                <a:gd name="T10" fmla="*/ 0 60000 65536"/>
                <a:gd name="T11" fmla="*/ 0 60000 65536"/>
                <a:gd name="T12" fmla="*/ 0 60000 65536"/>
                <a:gd name="T13" fmla="*/ 0 60000 65536"/>
                <a:gd name="T14" fmla="*/ 0 60000 65536"/>
                <a:gd name="T15" fmla="*/ 0 w 116"/>
                <a:gd name="T16" fmla="*/ 0 h 29"/>
                <a:gd name="T17" fmla="*/ 116 w 116"/>
                <a:gd name="T18" fmla="*/ 29 h 29"/>
              </a:gdLst>
              <a:ahLst/>
              <a:cxnLst>
                <a:cxn ang="T10">
                  <a:pos x="T0" y="T1"/>
                </a:cxn>
                <a:cxn ang="T11">
                  <a:pos x="T2" y="T3"/>
                </a:cxn>
                <a:cxn ang="T12">
                  <a:pos x="T4" y="T5"/>
                </a:cxn>
                <a:cxn ang="T13">
                  <a:pos x="T6" y="T7"/>
                </a:cxn>
                <a:cxn ang="T14">
                  <a:pos x="T8" y="T9"/>
                </a:cxn>
              </a:cxnLst>
              <a:rect l="T15" t="T16" r="T17" b="T18"/>
              <a:pathLst>
                <a:path w="116" h="29">
                  <a:moveTo>
                    <a:pt x="0" y="12"/>
                  </a:moveTo>
                  <a:lnTo>
                    <a:pt x="26" y="29"/>
                  </a:lnTo>
                  <a:lnTo>
                    <a:pt x="116" y="12"/>
                  </a:lnTo>
                  <a:lnTo>
                    <a:pt x="31" y="0"/>
                  </a:lnTo>
                  <a:lnTo>
                    <a:pt x="0" y="1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55" name="Freeform 270">
              <a:extLst>
                <a:ext uri="{FF2B5EF4-FFF2-40B4-BE49-F238E27FC236}">
                  <a16:creationId xmlns:a16="http://schemas.microsoft.com/office/drawing/2014/main" id="{764B32FC-6376-4B00-A29B-1896FE81C426}"/>
                </a:ext>
              </a:extLst>
            </p:cNvPr>
            <p:cNvSpPr>
              <a:spLocks/>
            </p:cNvSpPr>
            <p:nvPr/>
          </p:nvSpPr>
          <p:spPr bwMode="auto">
            <a:xfrm>
              <a:off x="6260952" y="2120299"/>
              <a:ext cx="97714" cy="79559"/>
            </a:xfrm>
            <a:custGeom>
              <a:avLst/>
              <a:gdLst>
                <a:gd name="T0" fmla="*/ 0 w 204"/>
                <a:gd name="T1" fmla="*/ 1 h 172"/>
                <a:gd name="T2" fmla="*/ 0 w 204"/>
                <a:gd name="T3" fmla="*/ 3 h 172"/>
                <a:gd name="T4" fmla="*/ 1 w 204"/>
                <a:gd name="T5" fmla="*/ 3 h 172"/>
                <a:gd name="T6" fmla="*/ 1 w 204"/>
                <a:gd name="T7" fmla="*/ 4 h 172"/>
                <a:gd name="T8" fmla="*/ 1 w 204"/>
                <a:gd name="T9" fmla="*/ 4 h 172"/>
                <a:gd name="T10" fmla="*/ 2 w 204"/>
                <a:gd name="T11" fmla="*/ 3 h 172"/>
                <a:gd name="T12" fmla="*/ 1 w 204"/>
                <a:gd name="T13" fmla="*/ 3 h 172"/>
                <a:gd name="T14" fmla="*/ 3 w 204"/>
                <a:gd name="T15" fmla="*/ 3 h 172"/>
                <a:gd name="T16" fmla="*/ 5 w 204"/>
                <a:gd name="T17" fmla="*/ 0 h 172"/>
                <a:gd name="T18" fmla="*/ 0 w 204"/>
                <a:gd name="T19" fmla="*/ 0 h 172"/>
                <a:gd name="T20" fmla="*/ 1 w 204"/>
                <a:gd name="T21" fmla="*/ 1 h 172"/>
                <a:gd name="T22" fmla="*/ 0 w 204"/>
                <a:gd name="T23" fmla="*/ 1 h 1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4"/>
                <a:gd name="T37" fmla="*/ 0 h 172"/>
                <a:gd name="T38" fmla="*/ 204 w 204"/>
                <a:gd name="T39" fmla="*/ 172 h 1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4" h="172">
                  <a:moveTo>
                    <a:pt x="0" y="30"/>
                  </a:moveTo>
                  <a:lnTo>
                    <a:pt x="3" y="107"/>
                  </a:lnTo>
                  <a:lnTo>
                    <a:pt x="28" y="123"/>
                  </a:lnTo>
                  <a:lnTo>
                    <a:pt x="21" y="168"/>
                  </a:lnTo>
                  <a:lnTo>
                    <a:pt x="48" y="172"/>
                  </a:lnTo>
                  <a:lnTo>
                    <a:pt x="81" y="134"/>
                  </a:lnTo>
                  <a:lnTo>
                    <a:pt x="48" y="107"/>
                  </a:lnTo>
                  <a:lnTo>
                    <a:pt x="131" y="107"/>
                  </a:lnTo>
                  <a:lnTo>
                    <a:pt x="204" y="12"/>
                  </a:lnTo>
                  <a:lnTo>
                    <a:pt x="15" y="0"/>
                  </a:lnTo>
                  <a:lnTo>
                    <a:pt x="38" y="31"/>
                  </a:lnTo>
                  <a:lnTo>
                    <a:pt x="0" y="3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56" name="Freeform 271">
              <a:extLst>
                <a:ext uri="{FF2B5EF4-FFF2-40B4-BE49-F238E27FC236}">
                  <a16:creationId xmlns:a16="http://schemas.microsoft.com/office/drawing/2014/main" id="{32651CED-375A-4875-B98C-606ADFF9D6D2}"/>
                </a:ext>
              </a:extLst>
            </p:cNvPr>
            <p:cNvSpPr>
              <a:spLocks/>
            </p:cNvSpPr>
            <p:nvPr/>
          </p:nvSpPr>
          <p:spPr bwMode="auto">
            <a:xfrm>
              <a:off x="6326656" y="1720913"/>
              <a:ext cx="562698" cy="315053"/>
            </a:xfrm>
            <a:custGeom>
              <a:avLst/>
              <a:gdLst>
                <a:gd name="T0" fmla="*/ 1 w 1173"/>
                <a:gd name="T1" fmla="*/ 4 h 695"/>
                <a:gd name="T2" fmla="*/ 3 w 1173"/>
                <a:gd name="T3" fmla="*/ 5 h 695"/>
                <a:gd name="T4" fmla="*/ 7 w 1173"/>
                <a:gd name="T5" fmla="*/ 5 h 695"/>
                <a:gd name="T6" fmla="*/ 6 w 1173"/>
                <a:gd name="T7" fmla="*/ 5 h 695"/>
                <a:gd name="T8" fmla="*/ 5 w 1173"/>
                <a:gd name="T9" fmla="*/ 6 h 695"/>
                <a:gd name="T10" fmla="*/ 7 w 1173"/>
                <a:gd name="T11" fmla="*/ 6 h 695"/>
                <a:gd name="T12" fmla="*/ 11 w 1173"/>
                <a:gd name="T13" fmla="*/ 5 h 695"/>
                <a:gd name="T14" fmla="*/ 15 w 1173"/>
                <a:gd name="T15" fmla="*/ 5 h 695"/>
                <a:gd name="T16" fmla="*/ 11 w 1173"/>
                <a:gd name="T17" fmla="*/ 8 h 695"/>
                <a:gd name="T18" fmla="*/ 5 w 1173"/>
                <a:gd name="T19" fmla="*/ 7 h 695"/>
                <a:gd name="T20" fmla="*/ 5 w 1173"/>
                <a:gd name="T21" fmla="*/ 8 h 695"/>
                <a:gd name="T22" fmla="*/ 9 w 1173"/>
                <a:gd name="T23" fmla="*/ 10 h 695"/>
                <a:gd name="T24" fmla="*/ 6 w 1173"/>
                <a:gd name="T25" fmla="*/ 10 h 695"/>
                <a:gd name="T26" fmla="*/ 5 w 1173"/>
                <a:gd name="T27" fmla="*/ 11 h 695"/>
                <a:gd name="T28" fmla="*/ 7 w 1173"/>
                <a:gd name="T29" fmla="*/ 11 h 695"/>
                <a:gd name="T30" fmla="*/ 5 w 1173"/>
                <a:gd name="T31" fmla="*/ 12 h 695"/>
                <a:gd name="T32" fmla="*/ 6 w 1173"/>
                <a:gd name="T33" fmla="*/ 13 h 695"/>
                <a:gd name="T34" fmla="*/ 7 w 1173"/>
                <a:gd name="T35" fmla="*/ 14 h 695"/>
                <a:gd name="T36" fmla="*/ 5 w 1173"/>
                <a:gd name="T37" fmla="*/ 14 h 695"/>
                <a:gd name="T38" fmla="*/ 3 w 1173"/>
                <a:gd name="T39" fmla="*/ 15 h 695"/>
                <a:gd name="T40" fmla="*/ 6 w 1173"/>
                <a:gd name="T41" fmla="*/ 16 h 695"/>
                <a:gd name="T42" fmla="*/ 7 w 1173"/>
                <a:gd name="T43" fmla="*/ 15 h 695"/>
                <a:gd name="T44" fmla="*/ 9 w 1173"/>
                <a:gd name="T45" fmla="*/ 15 h 695"/>
                <a:gd name="T46" fmla="*/ 10 w 1173"/>
                <a:gd name="T47" fmla="*/ 16 h 695"/>
                <a:gd name="T48" fmla="*/ 11 w 1173"/>
                <a:gd name="T49" fmla="*/ 15 h 695"/>
                <a:gd name="T50" fmla="*/ 12 w 1173"/>
                <a:gd name="T51" fmla="*/ 14 h 695"/>
                <a:gd name="T52" fmla="*/ 14 w 1173"/>
                <a:gd name="T53" fmla="*/ 12 h 695"/>
                <a:gd name="T54" fmla="*/ 15 w 1173"/>
                <a:gd name="T55" fmla="*/ 11 h 695"/>
                <a:gd name="T56" fmla="*/ 15 w 1173"/>
                <a:gd name="T57" fmla="*/ 10 h 695"/>
                <a:gd name="T58" fmla="*/ 13 w 1173"/>
                <a:gd name="T59" fmla="*/ 10 h 695"/>
                <a:gd name="T60" fmla="*/ 13 w 1173"/>
                <a:gd name="T61" fmla="*/ 9 h 695"/>
                <a:gd name="T62" fmla="*/ 18 w 1173"/>
                <a:gd name="T63" fmla="*/ 8 h 695"/>
                <a:gd name="T64" fmla="*/ 19 w 1173"/>
                <a:gd name="T65" fmla="*/ 7 h 695"/>
                <a:gd name="T66" fmla="*/ 24 w 1173"/>
                <a:gd name="T67" fmla="*/ 4 h 695"/>
                <a:gd name="T68" fmla="*/ 20 w 1173"/>
                <a:gd name="T69" fmla="*/ 4 h 695"/>
                <a:gd name="T70" fmla="*/ 27 w 1173"/>
                <a:gd name="T71" fmla="*/ 3 h 695"/>
                <a:gd name="T72" fmla="*/ 25 w 1173"/>
                <a:gd name="T73" fmla="*/ 1 h 695"/>
                <a:gd name="T74" fmla="*/ 16 w 1173"/>
                <a:gd name="T75" fmla="*/ 0 h 695"/>
                <a:gd name="T76" fmla="*/ 15 w 1173"/>
                <a:gd name="T77" fmla="*/ 0 h 695"/>
                <a:gd name="T78" fmla="*/ 13 w 1173"/>
                <a:gd name="T79" fmla="*/ 2 h 695"/>
                <a:gd name="T80" fmla="*/ 10 w 1173"/>
                <a:gd name="T81" fmla="*/ 1 h 695"/>
                <a:gd name="T82" fmla="*/ 8 w 1173"/>
                <a:gd name="T83" fmla="*/ 1 h 695"/>
                <a:gd name="T84" fmla="*/ 9 w 1173"/>
                <a:gd name="T85" fmla="*/ 3 h 695"/>
                <a:gd name="T86" fmla="*/ 6 w 1173"/>
                <a:gd name="T87" fmla="*/ 3 h 69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73"/>
                <a:gd name="T133" fmla="*/ 0 h 695"/>
                <a:gd name="T134" fmla="*/ 1173 w 1173"/>
                <a:gd name="T135" fmla="*/ 695 h 69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73" h="695">
                  <a:moveTo>
                    <a:pt x="0" y="165"/>
                  </a:moveTo>
                  <a:lnTo>
                    <a:pt x="104" y="165"/>
                  </a:lnTo>
                  <a:lnTo>
                    <a:pt x="67" y="189"/>
                  </a:lnTo>
                  <a:lnTo>
                    <a:pt x="211" y="170"/>
                  </a:lnTo>
                  <a:lnTo>
                    <a:pt x="87" y="189"/>
                  </a:lnTo>
                  <a:lnTo>
                    <a:pt x="126" y="201"/>
                  </a:lnTo>
                  <a:lnTo>
                    <a:pt x="84" y="204"/>
                  </a:lnTo>
                  <a:lnTo>
                    <a:pt x="102" y="223"/>
                  </a:lnTo>
                  <a:lnTo>
                    <a:pt x="287" y="195"/>
                  </a:lnTo>
                  <a:lnTo>
                    <a:pt x="104" y="238"/>
                  </a:lnTo>
                  <a:lnTo>
                    <a:pt x="183" y="272"/>
                  </a:lnTo>
                  <a:lnTo>
                    <a:pt x="255" y="222"/>
                  </a:lnTo>
                  <a:lnTo>
                    <a:pt x="379" y="214"/>
                  </a:lnTo>
                  <a:lnTo>
                    <a:pt x="249" y="232"/>
                  </a:lnTo>
                  <a:lnTo>
                    <a:pt x="219" y="272"/>
                  </a:lnTo>
                  <a:lnTo>
                    <a:pt x="294" y="276"/>
                  </a:lnTo>
                  <a:lnTo>
                    <a:pt x="379" y="237"/>
                  </a:lnTo>
                  <a:lnTo>
                    <a:pt x="322" y="273"/>
                  </a:lnTo>
                  <a:lnTo>
                    <a:pt x="379" y="273"/>
                  </a:lnTo>
                  <a:lnTo>
                    <a:pt x="467" y="246"/>
                  </a:lnTo>
                  <a:lnTo>
                    <a:pt x="456" y="205"/>
                  </a:lnTo>
                  <a:lnTo>
                    <a:pt x="551" y="176"/>
                  </a:lnTo>
                  <a:lnTo>
                    <a:pt x="481" y="241"/>
                  </a:lnTo>
                  <a:lnTo>
                    <a:pt x="631" y="228"/>
                  </a:lnTo>
                  <a:lnTo>
                    <a:pt x="328" y="293"/>
                  </a:lnTo>
                  <a:lnTo>
                    <a:pt x="396" y="360"/>
                  </a:lnTo>
                  <a:lnTo>
                    <a:pt x="458" y="360"/>
                  </a:lnTo>
                  <a:lnTo>
                    <a:pt x="427" y="373"/>
                  </a:lnTo>
                  <a:lnTo>
                    <a:pt x="307" y="304"/>
                  </a:lnTo>
                  <a:lnTo>
                    <a:pt x="209" y="293"/>
                  </a:lnTo>
                  <a:lnTo>
                    <a:pt x="207" y="322"/>
                  </a:lnTo>
                  <a:lnTo>
                    <a:pt x="253" y="337"/>
                  </a:lnTo>
                  <a:lnTo>
                    <a:pt x="208" y="346"/>
                  </a:lnTo>
                  <a:lnTo>
                    <a:pt x="328" y="423"/>
                  </a:lnTo>
                  <a:lnTo>
                    <a:pt x="279" y="426"/>
                  </a:lnTo>
                  <a:lnTo>
                    <a:pt x="399" y="431"/>
                  </a:lnTo>
                  <a:lnTo>
                    <a:pt x="332" y="448"/>
                  </a:lnTo>
                  <a:lnTo>
                    <a:pt x="368" y="473"/>
                  </a:lnTo>
                  <a:lnTo>
                    <a:pt x="260" y="434"/>
                  </a:lnTo>
                  <a:lnTo>
                    <a:pt x="198" y="450"/>
                  </a:lnTo>
                  <a:lnTo>
                    <a:pt x="172" y="512"/>
                  </a:lnTo>
                  <a:lnTo>
                    <a:pt x="235" y="491"/>
                  </a:lnTo>
                  <a:lnTo>
                    <a:pt x="222" y="514"/>
                  </a:lnTo>
                  <a:lnTo>
                    <a:pt x="245" y="514"/>
                  </a:lnTo>
                  <a:lnTo>
                    <a:pt x="283" y="466"/>
                  </a:lnTo>
                  <a:lnTo>
                    <a:pt x="269" y="506"/>
                  </a:lnTo>
                  <a:lnTo>
                    <a:pt x="304" y="511"/>
                  </a:lnTo>
                  <a:lnTo>
                    <a:pt x="239" y="530"/>
                  </a:lnTo>
                  <a:lnTo>
                    <a:pt x="279" y="531"/>
                  </a:lnTo>
                  <a:lnTo>
                    <a:pt x="245" y="542"/>
                  </a:lnTo>
                  <a:lnTo>
                    <a:pt x="273" y="568"/>
                  </a:lnTo>
                  <a:lnTo>
                    <a:pt x="322" y="568"/>
                  </a:lnTo>
                  <a:lnTo>
                    <a:pt x="368" y="521"/>
                  </a:lnTo>
                  <a:lnTo>
                    <a:pt x="287" y="590"/>
                  </a:lnTo>
                  <a:lnTo>
                    <a:pt x="208" y="535"/>
                  </a:lnTo>
                  <a:lnTo>
                    <a:pt x="143" y="545"/>
                  </a:lnTo>
                  <a:lnTo>
                    <a:pt x="199" y="602"/>
                  </a:lnTo>
                  <a:lnTo>
                    <a:pt x="102" y="632"/>
                  </a:lnTo>
                  <a:lnTo>
                    <a:pt x="112" y="673"/>
                  </a:lnTo>
                  <a:lnTo>
                    <a:pt x="129" y="637"/>
                  </a:lnTo>
                  <a:lnTo>
                    <a:pt x="134" y="673"/>
                  </a:lnTo>
                  <a:lnTo>
                    <a:pt x="200" y="656"/>
                  </a:lnTo>
                  <a:lnTo>
                    <a:pt x="249" y="690"/>
                  </a:lnTo>
                  <a:lnTo>
                    <a:pt x="284" y="687"/>
                  </a:lnTo>
                  <a:lnTo>
                    <a:pt x="259" y="660"/>
                  </a:lnTo>
                  <a:lnTo>
                    <a:pt x="328" y="668"/>
                  </a:lnTo>
                  <a:lnTo>
                    <a:pt x="322" y="642"/>
                  </a:lnTo>
                  <a:lnTo>
                    <a:pt x="352" y="673"/>
                  </a:lnTo>
                  <a:lnTo>
                    <a:pt x="371" y="667"/>
                  </a:lnTo>
                  <a:lnTo>
                    <a:pt x="360" y="648"/>
                  </a:lnTo>
                  <a:lnTo>
                    <a:pt x="417" y="667"/>
                  </a:lnTo>
                  <a:lnTo>
                    <a:pt x="418" y="695"/>
                  </a:lnTo>
                  <a:lnTo>
                    <a:pt x="517" y="667"/>
                  </a:lnTo>
                  <a:lnTo>
                    <a:pt x="536" y="627"/>
                  </a:lnTo>
                  <a:lnTo>
                    <a:pt x="489" y="637"/>
                  </a:lnTo>
                  <a:lnTo>
                    <a:pt x="489" y="598"/>
                  </a:lnTo>
                  <a:lnTo>
                    <a:pt x="379" y="596"/>
                  </a:lnTo>
                  <a:lnTo>
                    <a:pt x="526" y="588"/>
                  </a:lnTo>
                  <a:lnTo>
                    <a:pt x="549" y="560"/>
                  </a:lnTo>
                  <a:lnTo>
                    <a:pt x="526" y="526"/>
                  </a:lnTo>
                  <a:lnTo>
                    <a:pt x="610" y="530"/>
                  </a:lnTo>
                  <a:lnTo>
                    <a:pt x="628" y="514"/>
                  </a:lnTo>
                  <a:lnTo>
                    <a:pt x="571" y="506"/>
                  </a:lnTo>
                  <a:lnTo>
                    <a:pt x="647" y="500"/>
                  </a:lnTo>
                  <a:lnTo>
                    <a:pt x="597" y="477"/>
                  </a:lnTo>
                  <a:lnTo>
                    <a:pt x="656" y="462"/>
                  </a:lnTo>
                  <a:lnTo>
                    <a:pt x="653" y="444"/>
                  </a:lnTo>
                  <a:lnTo>
                    <a:pt x="543" y="434"/>
                  </a:lnTo>
                  <a:lnTo>
                    <a:pt x="605" y="418"/>
                  </a:lnTo>
                  <a:lnTo>
                    <a:pt x="541" y="414"/>
                  </a:lnTo>
                  <a:lnTo>
                    <a:pt x="656" y="426"/>
                  </a:lnTo>
                  <a:lnTo>
                    <a:pt x="660" y="407"/>
                  </a:lnTo>
                  <a:lnTo>
                    <a:pt x="541" y="400"/>
                  </a:lnTo>
                  <a:lnTo>
                    <a:pt x="700" y="373"/>
                  </a:lnTo>
                  <a:lnTo>
                    <a:pt x="654" y="349"/>
                  </a:lnTo>
                  <a:lnTo>
                    <a:pt x="774" y="360"/>
                  </a:lnTo>
                  <a:lnTo>
                    <a:pt x="808" y="322"/>
                  </a:lnTo>
                  <a:lnTo>
                    <a:pt x="751" y="319"/>
                  </a:lnTo>
                  <a:lnTo>
                    <a:pt x="825" y="316"/>
                  </a:lnTo>
                  <a:lnTo>
                    <a:pt x="817" y="287"/>
                  </a:lnTo>
                  <a:lnTo>
                    <a:pt x="853" y="293"/>
                  </a:lnTo>
                  <a:lnTo>
                    <a:pt x="1050" y="178"/>
                  </a:lnTo>
                  <a:lnTo>
                    <a:pt x="833" y="220"/>
                  </a:lnTo>
                  <a:lnTo>
                    <a:pt x="952" y="170"/>
                  </a:lnTo>
                  <a:lnTo>
                    <a:pt x="879" y="176"/>
                  </a:lnTo>
                  <a:lnTo>
                    <a:pt x="863" y="153"/>
                  </a:lnTo>
                  <a:lnTo>
                    <a:pt x="998" y="165"/>
                  </a:lnTo>
                  <a:lnTo>
                    <a:pt x="1173" y="107"/>
                  </a:lnTo>
                  <a:lnTo>
                    <a:pt x="1171" y="78"/>
                  </a:lnTo>
                  <a:lnTo>
                    <a:pt x="1099" y="78"/>
                  </a:lnTo>
                  <a:lnTo>
                    <a:pt x="1082" y="28"/>
                  </a:lnTo>
                  <a:lnTo>
                    <a:pt x="879" y="51"/>
                  </a:lnTo>
                  <a:lnTo>
                    <a:pt x="964" y="19"/>
                  </a:lnTo>
                  <a:lnTo>
                    <a:pt x="699" y="0"/>
                  </a:lnTo>
                  <a:lnTo>
                    <a:pt x="677" y="24"/>
                  </a:lnTo>
                  <a:lnTo>
                    <a:pt x="698" y="36"/>
                  </a:lnTo>
                  <a:lnTo>
                    <a:pt x="647" y="13"/>
                  </a:lnTo>
                  <a:lnTo>
                    <a:pt x="528" y="15"/>
                  </a:lnTo>
                  <a:lnTo>
                    <a:pt x="613" y="62"/>
                  </a:lnTo>
                  <a:lnTo>
                    <a:pt x="582" y="78"/>
                  </a:lnTo>
                  <a:lnTo>
                    <a:pt x="541" y="27"/>
                  </a:lnTo>
                  <a:lnTo>
                    <a:pt x="430" y="23"/>
                  </a:lnTo>
                  <a:lnTo>
                    <a:pt x="451" y="44"/>
                  </a:lnTo>
                  <a:lnTo>
                    <a:pt x="369" y="36"/>
                  </a:lnTo>
                  <a:lnTo>
                    <a:pt x="411" y="70"/>
                  </a:lnTo>
                  <a:lnTo>
                    <a:pt x="343" y="50"/>
                  </a:lnTo>
                  <a:lnTo>
                    <a:pt x="366" y="70"/>
                  </a:lnTo>
                  <a:lnTo>
                    <a:pt x="326" y="78"/>
                  </a:lnTo>
                  <a:lnTo>
                    <a:pt x="411" y="123"/>
                  </a:lnTo>
                  <a:lnTo>
                    <a:pt x="227" y="72"/>
                  </a:lnTo>
                  <a:lnTo>
                    <a:pt x="182" y="108"/>
                  </a:lnTo>
                  <a:lnTo>
                    <a:pt x="254" y="126"/>
                  </a:lnTo>
                  <a:lnTo>
                    <a:pt x="134" y="112"/>
                  </a:lnTo>
                  <a:lnTo>
                    <a:pt x="0" y="16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57" name="Freeform 272">
              <a:extLst>
                <a:ext uri="{FF2B5EF4-FFF2-40B4-BE49-F238E27FC236}">
                  <a16:creationId xmlns:a16="http://schemas.microsoft.com/office/drawing/2014/main" id="{359DC3A2-ADCB-404B-8A29-CC9F8FABE7E4}"/>
                </a:ext>
              </a:extLst>
            </p:cNvPr>
            <p:cNvSpPr>
              <a:spLocks/>
            </p:cNvSpPr>
            <p:nvPr/>
          </p:nvSpPr>
          <p:spPr bwMode="auto">
            <a:xfrm>
              <a:off x="6362036" y="2128255"/>
              <a:ext cx="525634" cy="408933"/>
            </a:xfrm>
            <a:custGeom>
              <a:avLst/>
              <a:gdLst>
                <a:gd name="T0" fmla="*/ 0 w 1094"/>
                <a:gd name="T1" fmla="*/ 2 h 902"/>
                <a:gd name="T2" fmla="*/ 3 w 1094"/>
                <a:gd name="T3" fmla="*/ 0 h 902"/>
                <a:gd name="T4" fmla="*/ 3 w 1094"/>
                <a:gd name="T5" fmla="*/ 2 h 902"/>
                <a:gd name="T6" fmla="*/ 4 w 1094"/>
                <a:gd name="T7" fmla="*/ 5 h 902"/>
                <a:gd name="T8" fmla="*/ 5 w 1094"/>
                <a:gd name="T9" fmla="*/ 5 h 902"/>
                <a:gd name="T10" fmla="*/ 4 w 1094"/>
                <a:gd name="T11" fmla="*/ 4 h 902"/>
                <a:gd name="T12" fmla="*/ 4 w 1094"/>
                <a:gd name="T13" fmla="*/ 2 h 902"/>
                <a:gd name="T14" fmla="*/ 4 w 1094"/>
                <a:gd name="T15" fmla="*/ 1 h 902"/>
                <a:gd name="T16" fmla="*/ 4 w 1094"/>
                <a:gd name="T17" fmla="*/ 1 h 902"/>
                <a:gd name="T18" fmla="*/ 7 w 1094"/>
                <a:gd name="T19" fmla="*/ 0 h 902"/>
                <a:gd name="T20" fmla="*/ 8 w 1094"/>
                <a:gd name="T21" fmla="*/ 1 h 902"/>
                <a:gd name="T22" fmla="*/ 8 w 1094"/>
                <a:gd name="T23" fmla="*/ 4 h 902"/>
                <a:gd name="T24" fmla="*/ 10 w 1094"/>
                <a:gd name="T25" fmla="*/ 3 h 902"/>
                <a:gd name="T26" fmla="*/ 13 w 1094"/>
                <a:gd name="T27" fmla="*/ 3 h 902"/>
                <a:gd name="T28" fmla="*/ 13 w 1094"/>
                <a:gd name="T29" fmla="*/ 4 h 902"/>
                <a:gd name="T30" fmla="*/ 14 w 1094"/>
                <a:gd name="T31" fmla="*/ 5 h 902"/>
                <a:gd name="T32" fmla="*/ 15 w 1094"/>
                <a:gd name="T33" fmla="*/ 4 h 902"/>
                <a:gd name="T34" fmla="*/ 17 w 1094"/>
                <a:gd name="T35" fmla="*/ 5 h 902"/>
                <a:gd name="T36" fmla="*/ 17 w 1094"/>
                <a:gd name="T37" fmla="*/ 5 h 902"/>
                <a:gd name="T38" fmla="*/ 18 w 1094"/>
                <a:gd name="T39" fmla="*/ 6 h 902"/>
                <a:gd name="T40" fmla="*/ 19 w 1094"/>
                <a:gd name="T41" fmla="*/ 6 h 902"/>
                <a:gd name="T42" fmla="*/ 19 w 1094"/>
                <a:gd name="T43" fmla="*/ 7 h 902"/>
                <a:gd name="T44" fmla="*/ 19 w 1094"/>
                <a:gd name="T45" fmla="*/ 7 h 902"/>
                <a:gd name="T46" fmla="*/ 19 w 1094"/>
                <a:gd name="T47" fmla="*/ 8 h 902"/>
                <a:gd name="T48" fmla="*/ 19 w 1094"/>
                <a:gd name="T49" fmla="*/ 9 h 902"/>
                <a:gd name="T50" fmla="*/ 19 w 1094"/>
                <a:gd name="T51" fmla="*/ 10 h 902"/>
                <a:gd name="T52" fmla="*/ 23 w 1094"/>
                <a:gd name="T53" fmla="*/ 11 h 902"/>
                <a:gd name="T54" fmla="*/ 24 w 1094"/>
                <a:gd name="T55" fmla="*/ 12 h 902"/>
                <a:gd name="T56" fmla="*/ 25 w 1094"/>
                <a:gd name="T57" fmla="*/ 13 h 902"/>
                <a:gd name="T58" fmla="*/ 25 w 1094"/>
                <a:gd name="T59" fmla="*/ 14 h 902"/>
                <a:gd name="T60" fmla="*/ 25 w 1094"/>
                <a:gd name="T61" fmla="*/ 15 h 902"/>
                <a:gd name="T62" fmla="*/ 23 w 1094"/>
                <a:gd name="T63" fmla="*/ 16 h 902"/>
                <a:gd name="T64" fmla="*/ 19 w 1094"/>
                <a:gd name="T65" fmla="*/ 14 h 902"/>
                <a:gd name="T66" fmla="*/ 20 w 1094"/>
                <a:gd name="T67" fmla="*/ 15 h 902"/>
                <a:gd name="T68" fmla="*/ 21 w 1094"/>
                <a:gd name="T69" fmla="*/ 16 h 902"/>
                <a:gd name="T70" fmla="*/ 22 w 1094"/>
                <a:gd name="T71" fmla="*/ 17 h 902"/>
                <a:gd name="T72" fmla="*/ 23 w 1094"/>
                <a:gd name="T73" fmla="*/ 20 h 902"/>
                <a:gd name="T74" fmla="*/ 21 w 1094"/>
                <a:gd name="T75" fmla="*/ 21 h 902"/>
                <a:gd name="T76" fmla="*/ 16 w 1094"/>
                <a:gd name="T77" fmla="*/ 18 h 902"/>
                <a:gd name="T78" fmla="*/ 15 w 1094"/>
                <a:gd name="T79" fmla="*/ 18 h 902"/>
                <a:gd name="T80" fmla="*/ 14 w 1094"/>
                <a:gd name="T81" fmla="*/ 16 h 902"/>
                <a:gd name="T82" fmla="*/ 13 w 1094"/>
                <a:gd name="T83" fmla="*/ 17 h 902"/>
                <a:gd name="T84" fmla="*/ 11 w 1094"/>
                <a:gd name="T85" fmla="*/ 17 h 902"/>
                <a:gd name="T86" fmla="*/ 15 w 1094"/>
                <a:gd name="T87" fmla="*/ 15 h 902"/>
                <a:gd name="T88" fmla="*/ 16 w 1094"/>
                <a:gd name="T89" fmla="*/ 12 h 902"/>
                <a:gd name="T90" fmla="*/ 13 w 1094"/>
                <a:gd name="T91" fmla="*/ 9 h 902"/>
                <a:gd name="T92" fmla="*/ 12 w 1094"/>
                <a:gd name="T93" fmla="*/ 10 h 902"/>
                <a:gd name="T94" fmla="*/ 13 w 1094"/>
                <a:gd name="T95" fmla="*/ 9 h 902"/>
                <a:gd name="T96" fmla="*/ 11 w 1094"/>
                <a:gd name="T97" fmla="*/ 7 h 902"/>
                <a:gd name="T98" fmla="*/ 10 w 1094"/>
                <a:gd name="T99" fmla="*/ 7 h 902"/>
                <a:gd name="T100" fmla="*/ 8 w 1094"/>
                <a:gd name="T101" fmla="*/ 8 h 902"/>
                <a:gd name="T102" fmla="*/ 1 w 1094"/>
                <a:gd name="T103" fmla="*/ 5 h 902"/>
                <a:gd name="T104" fmla="*/ 0 w 1094"/>
                <a:gd name="T105" fmla="*/ 5 h 90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94"/>
                <a:gd name="T160" fmla="*/ 0 h 902"/>
                <a:gd name="T161" fmla="*/ 1094 w 1094"/>
                <a:gd name="T162" fmla="*/ 902 h 90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94" h="902">
                  <a:moveTo>
                    <a:pt x="0" y="202"/>
                  </a:moveTo>
                  <a:lnTo>
                    <a:pt x="9" y="103"/>
                  </a:lnTo>
                  <a:lnTo>
                    <a:pt x="54" y="31"/>
                  </a:lnTo>
                  <a:lnTo>
                    <a:pt x="130" y="0"/>
                  </a:lnTo>
                  <a:lnTo>
                    <a:pt x="191" y="14"/>
                  </a:lnTo>
                  <a:lnTo>
                    <a:pt x="125" y="103"/>
                  </a:lnTo>
                  <a:lnTo>
                    <a:pt x="144" y="158"/>
                  </a:lnTo>
                  <a:lnTo>
                    <a:pt x="191" y="212"/>
                  </a:lnTo>
                  <a:lnTo>
                    <a:pt x="130" y="231"/>
                  </a:lnTo>
                  <a:lnTo>
                    <a:pt x="195" y="230"/>
                  </a:lnTo>
                  <a:lnTo>
                    <a:pt x="204" y="184"/>
                  </a:lnTo>
                  <a:lnTo>
                    <a:pt x="155" y="156"/>
                  </a:lnTo>
                  <a:lnTo>
                    <a:pt x="195" y="123"/>
                  </a:lnTo>
                  <a:lnTo>
                    <a:pt x="166" y="78"/>
                  </a:lnTo>
                  <a:lnTo>
                    <a:pt x="229" y="89"/>
                  </a:lnTo>
                  <a:lnTo>
                    <a:pt x="170" y="68"/>
                  </a:lnTo>
                  <a:lnTo>
                    <a:pt x="236" y="73"/>
                  </a:lnTo>
                  <a:lnTo>
                    <a:pt x="190" y="42"/>
                  </a:lnTo>
                  <a:lnTo>
                    <a:pt x="242" y="43"/>
                  </a:lnTo>
                  <a:lnTo>
                    <a:pt x="279" y="14"/>
                  </a:lnTo>
                  <a:lnTo>
                    <a:pt x="324" y="11"/>
                  </a:lnTo>
                  <a:lnTo>
                    <a:pt x="326" y="51"/>
                  </a:lnTo>
                  <a:lnTo>
                    <a:pt x="358" y="68"/>
                  </a:lnTo>
                  <a:lnTo>
                    <a:pt x="348" y="158"/>
                  </a:lnTo>
                  <a:lnTo>
                    <a:pt x="392" y="115"/>
                  </a:lnTo>
                  <a:lnTo>
                    <a:pt x="414" y="134"/>
                  </a:lnTo>
                  <a:lnTo>
                    <a:pt x="476" y="91"/>
                  </a:lnTo>
                  <a:lnTo>
                    <a:pt x="564" y="115"/>
                  </a:lnTo>
                  <a:lnTo>
                    <a:pt x="603" y="158"/>
                  </a:lnTo>
                  <a:lnTo>
                    <a:pt x="575" y="184"/>
                  </a:lnTo>
                  <a:lnTo>
                    <a:pt x="630" y="173"/>
                  </a:lnTo>
                  <a:lnTo>
                    <a:pt x="614" y="199"/>
                  </a:lnTo>
                  <a:lnTo>
                    <a:pt x="646" y="212"/>
                  </a:lnTo>
                  <a:lnTo>
                    <a:pt x="671" y="180"/>
                  </a:lnTo>
                  <a:lnTo>
                    <a:pt x="711" y="196"/>
                  </a:lnTo>
                  <a:lnTo>
                    <a:pt x="724" y="222"/>
                  </a:lnTo>
                  <a:lnTo>
                    <a:pt x="690" y="230"/>
                  </a:lnTo>
                  <a:lnTo>
                    <a:pt x="742" y="230"/>
                  </a:lnTo>
                  <a:lnTo>
                    <a:pt x="733" y="265"/>
                  </a:lnTo>
                  <a:lnTo>
                    <a:pt x="772" y="246"/>
                  </a:lnTo>
                  <a:lnTo>
                    <a:pt x="748" y="276"/>
                  </a:lnTo>
                  <a:lnTo>
                    <a:pt x="826" y="268"/>
                  </a:lnTo>
                  <a:lnTo>
                    <a:pt x="782" y="299"/>
                  </a:lnTo>
                  <a:lnTo>
                    <a:pt x="820" y="299"/>
                  </a:lnTo>
                  <a:lnTo>
                    <a:pt x="804" y="321"/>
                  </a:lnTo>
                  <a:lnTo>
                    <a:pt x="838" y="291"/>
                  </a:lnTo>
                  <a:lnTo>
                    <a:pt x="874" y="322"/>
                  </a:lnTo>
                  <a:lnTo>
                    <a:pt x="810" y="348"/>
                  </a:lnTo>
                  <a:lnTo>
                    <a:pt x="900" y="371"/>
                  </a:lnTo>
                  <a:lnTo>
                    <a:pt x="825" y="379"/>
                  </a:lnTo>
                  <a:lnTo>
                    <a:pt x="853" y="391"/>
                  </a:lnTo>
                  <a:lnTo>
                    <a:pt x="829" y="419"/>
                  </a:lnTo>
                  <a:lnTo>
                    <a:pt x="921" y="473"/>
                  </a:lnTo>
                  <a:lnTo>
                    <a:pt x="968" y="464"/>
                  </a:lnTo>
                  <a:lnTo>
                    <a:pt x="986" y="529"/>
                  </a:lnTo>
                  <a:lnTo>
                    <a:pt x="1031" y="523"/>
                  </a:lnTo>
                  <a:lnTo>
                    <a:pt x="1029" y="551"/>
                  </a:lnTo>
                  <a:lnTo>
                    <a:pt x="1094" y="565"/>
                  </a:lnTo>
                  <a:lnTo>
                    <a:pt x="1086" y="599"/>
                  </a:lnTo>
                  <a:lnTo>
                    <a:pt x="1053" y="594"/>
                  </a:lnTo>
                  <a:lnTo>
                    <a:pt x="1068" y="614"/>
                  </a:lnTo>
                  <a:lnTo>
                    <a:pt x="1052" y="647"/>
                  </a:lnTo>
                  <a:lnTo>
                    <a:pt x="1020" y="632"/>
                  </a:lnTo>
                  <a:lnTo>
                    <a:pt x="1013" y="697"/>
                  </a:lnTo>
                  <a:lnTo>
                    <a:pt x="888" y="578"/>
                  </a:lnTo>
                  <a:lnTo>
                    <a:pt x="842" y="588"/>
                  </a:lnTo>
                  <a:lnTo>
                    <a:pt x="874" y="618"/>
                  </a:lnTo>
                  <a:lnTo>
                    <a:pt x="849" y="647"/>
                  </a:lnTo>
                  <a:lnTo>
                    <a:pt x="868" y="645"/>
                  </a:lnTo>
                  <a:lnTo>
                    <a:pt x="895" y="703"/>
                  </a:lnTo>
                  <a:lnTo>
                    <a:pt x="956" y="717"/>
                  </a:lnTo>
                  <a:lnTo>
                    <a:pt x="950" y="751"/>
                  </a:lnTo>
                  <a:lnTo>
                    <a:pt x="983" y="778"/>
                  </a:lnTo>
                  <a:lnTo>
                    <a:pt x="969" y="858"/>
                  </a:lnTo>
                  <a:lnTo>
                    <a:pt x="810" y="775"/>
                  </a:lnTo>
                  <a:lnTo>
                    <a:pt x="916" y="902"/>
                  </a:lnTo>
                  <a:lnTo>
                    <a:pt x="719" y="832"/>
                  </a:lnTo>
                  <a:lnTo>
                    <a:pt x="691" y="789"/>
                  </a:lnTo>
                  <a:lnTo>
                    <a:pt x="718" y="785"/>
                  </a:lnTo>
                  <a:lnTo>
                    <a:pt x="654" y="762"/>
                  </a:lnTo>
                  <a:lnTo>
                    <a:pt x="635" y="713"/>
                  </a:lnTo>
                  <a:lnTo>
                    <a:pt x="584" y="697"/>
                  </a:lnTo>
                  <a:lnTo>
                    <a:pt x="581" y="729"/>
                  </a:lnTo>
                  <a:lnTo>
                    <a:pt x="553" y="713"/>
                  </a:lnTo>
                  <a:lnTo>
                    <a:pt x="512" y="744"/>
                  </a:lnTo>
                  <a:lnTo>
                    <a:pt x="457" y="713"/>
                  </a:lnTo>
                  <a:lnTo>
                    <a:pt x="483" y="657"/>
                  </a:lnTo>
                  <a:lnTo>
                    <a:pt x="630" y="657"/>
                  </a:lnTo>
                  <a:lnTo>
                    <a:pt x="594" y="602"/>
                  </a:lnTo>
                  <a:lnTo>
                    <a:pt x="677" y="523"/>
                  </a:lnTo>
                  <a:lnTo>
                    <a:pt x="619" y="417"/>
                  </a:lnTo>
                  <a:lnTo>
                    <a:pt x="578" y="407"/>
                  </a:lnTo>
                  <a:lnTo>
                    <a:pt x="602" y="391"/>
                  </a:lnTo>
                  <a:lnTo>
                    <a:pt x="513" y="418"/>
                  </a:lnTo>
                  <a:lnTo>
                    <a:pt x="512" y="388"/>
                  </a:lnTo>
                  <a:lnTo>
                    <a:pt x="544" y="371"/>
                  </a:lnTo>
                  <a:lnTo>
                    <a:pt x="477" y="329"/>
                  </a:lnTo>
                  <a:lnTo>
                    <a:pt x="476" y="298"/>
                  </a:lnTo>
                  <a:lnTo>
                    <a:pt x="412" y="280"/>
                  </a:lnTo>
                  <a:lnTo>
                    <a:pt x="428" y="325"/>
                  </a:lnTo>
                  <a:lnTo>
                    <a:pt x="321" y="308"/>
                  </a:lnTo>
                  <a:lnTo>
                    <a:pt x="350" y="334"/>
                  </a:lnTo>
                  <a:lnTo>
                    <a:pt x="71" y="289"/>
                  </a:lnTo>
                  <a:lnTo>
                    <a:pt x="22" y="230"/>
                  </a:lnTo>
                  <a:lnTo>
                    <a:pt x="111" y="233"/>
                  </a:lnTo>
                  <a:lnTo>
                    <a:pt x="0" y="20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58" name="Freeform 273">
              <a:extLst>
                <a:ext uri="{FF2B5EF4-FFF2-40B4-BE49-F238E27FC236}">
                  <a16:creationId xmlns:a16="http://schemas.microsoft.com/office/drawing/2014/main" id="{445EDB83-37AB-414C-801C-898DED8607ED}"/>
                </a:ext>
              </a:extLst>
            </p:cNvPr>
            <p:cNvSpPr>
              <a:spLocks/>
            </p:cNvSpPr>
            <p:nvPr/>
          </p:nvSpPr>
          <p:spPr bwMode="auto">
            <a:xfrm>
              <a:off x="6415947" y="2409893"/>
              <a:ext cx="121300" cy="89106"/>
            </a:xfrm>
            <a:custGeom>
              <a:avLst/>
              <a:gdLst>
                <a:gd name="T0" fmla="*/ 0 w 254"/>
                <a:gd name="T1" fmla="*/ 4 h 197"/>
                <a:gd name="T2" fmla="*/ 1 w 254"/>
                <a:gd name="T3" fmla="*/ 3 h 197"/>
                <a:gd name="T4" fmla="*/ 1 w 254"/>
                <a:gd name="T5" fmla="*/ 0 h 197"/>
                <a:gd name="T6" fmla="*/ 2 w 254"/>
                <a:gd name="T7" fmla="*/ 1 h 197"/>
                <a:gd name="T8" fmla="*/ 3 w 254"/>
                <a:gd name="T9" fmla="*/ 1 h 197"/>
                <a:gd name="T10" fmla="*/ 6 w 254"/>
                <a:gd name="T11" fmla="*/ 3 h 197"/>
                <a:gd name="T12" fmla="*/ 5 w 254"/>
                <a:gd name="T13" fmla="*/ 4 h 197"/>
                <a:gd name="T14" fmla="*/ 3 w 254"/>
                <a:gd name="T15" fmla="*/ 3 h 197"/>
                <a:gd name="T16" fmla="*/ 2 w 254"/>
                <a:gd name="T17" fmla="*/ 5 h 197"/>
                <a:gd name="T18" fmla="*/ 1 w 254"/>
                <a:gd name="T19" fmla="*/ 3 h 197"/>
                <a:gd name="T20" fmla="*/ 0 w 254"/>
                <a:gd name="T21" fmla="*/ 4 h 1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4"/>
                <a:gd name="T34" fmla="*/ 0 h 197"/>
                <a:gd name="T35" fmla="*/ 254 w 254"/>
                <a:gd name="T36" fmla="*/ 197 h 1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4" h="197">
                  <a:moveTo>
                    <a:pt x="0" y="161"/>
                  </a:moveTo>
                  <a:lnTo>
                    <a:pt x="36" y="123"/>
                  </a:lnTo>
                  <a:lnTo>
                    <a:pt x="59" y="0"/>
                  </a:lnTo>
                  <a:lnTo>
                    <a:pt x="80" y="45"/>
                  </a:lnTo>
                  <a:lnTo>
                    <a:pt x="140" y="55"/>
                  </a:lnTo>
                  <a:lnTo>
                    <a:pt x="254" y="145"/>
                  </a:lnTo>
                  <a:lnTo>
                    <a:pt x="239" y="176"/>
                  </a:lnTo>
                  <a:lnTo>
                    <a:pt x="136" y="134"/>
                  </a:lnTo>
                  <a:lnTo>
                    <a:pt x="73" y="197"/>
                  </a:lnTo>
                  <a:lnTo>
                    <a:pt x="57" y="145"/>
                  </a:lnTo>
                  <a:lnTo>
                    <a:pt x="0" y="16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59" name="Freeform 274">
              <a:extLst>
                <a:ext uri="{FF2B5EF4-FFF2-40B4-BE49-F238E27FC236}">
                  <a16:creationId xmlns:a16="http://schemas.microsoft.com/office/drawing/2014/main" id="{E91FBD37-1E4B-48FA-904C-AEFF93F4CAC3}"/>
                </a:ext>
              </a:extLst>
            </p:cNvPr>
            <p:cNvSpPr>
              <a:spLocks/>
            </p:cNvSpPr>
            <p:nvPr/>
          </p:nvSpPr>
          <p:spPr bwMode="auto">
            <a:xfrm>
              <a:off x="6926418" y="2829964"/>
              <a:ext cx="121300" cy="132068"/>
            </a:xfrm>
            <a:custGeom>
              <a:avLst/>
              <a:gdLst>
                <a:gd name="T0" fmla="*/ 0 w 255"/>
                <a:gd name="T1" fmla="*/ 6 h 286"/>
                <a:gd name="T2" fmla="*/ 2 w 255"/>
                <a:gd name="T3" fmla="*/ 0 h 286"/>
                <a:gd name="T4" fmla="*/ 3 w 255"/>
                <a:gd name="T5" fmla="*/ 0 h 286"/>
                <a:gd name="T6" fmla="*/ 2 w 255"/>
                <a:gd name="T7" fmla="*/ 3 h 286"/>
                <a:gd name="T8" fmla="*/ 3 w 255"/>
                <a:gd name="T9" fmla="*/ 2 h 286"/>
                <a:gd name="T10" fmla="*/ 3 w 255"/>
                <a:gd name="T11" fmla="*/ 3 h 286"/>
                <a:gd name="T12" fmla="*/ 5 w 255"/>
                <a:gd name="T13" fmla="*/ 3 h 286"/>
                <a:gd name="T14" fmla="*/ 5 w 255"/>
                <a:gd name="T15" fmla="*/ 4 h 286"/>
                <a:gd name="T16" fmla="*/ 5 w 255"/>
                <a:gd name="T17" fmla="*/ 4 h 286"/>
                <a:gd name="T18" fmla="*/ 5 w 255"/>
                <a:gd name="T19" fmla="*/ 6 h 286"/>
                <a:gd name="T20" fmla="*/ 6 w 255"/>
                <a:gd name="T21" fmla="*/ 5 h 286"/>
                <a:gd name="T22" fmla="*/ 6 w 255"/>
                <a:gd name="T23" fmla="*/ 6 h 286"/>
                <a:gd name="T24" fmla="*/ 5 w 255"/>
                <a:gd name="T25" fmla="*/ 7 h 286"/>
                <a:gd name="T26" fmla="*/ 5 w 255"/>
                <a:gd name="T27" fmla="*/ 6 h 286"/>
                <a:gd name="T28" fmla="*/ 5 w 255"/>
                <a:gd name="T29" fmla="*/ 7 h 286"/>
                <a:gd name="T30" fmla="*/ 5 w 255"/>
                <a:gd name="T31" fmla="*/ 5 h 286"/>
                <a:gd name="T32" fmla="*/ 3 w 255"/>
                <a:gd name="T33" fmla="*/ 7 h 286"/>
                <a:gd name="T34" fmla="*/ 4 w 255"/>
                <a:gd name="T35" fmla="*/ 6 h 286"/>
                <a:gd name="T36" fmla="*/ 3 w 255"/>
                <a:gd name="T37" fmla="*/ 6 h 286"/>
                <a:gd name="T38" fmla="*/ 3 w 255"/>
                <a:gd name="T39" fmla="*/ 5 h 286"/>
                <a:gd name="T40" fmla="*/ 0 w 255"/>
                <a:gd name="T41" fmla="*/ 6 h 2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55"/>
                <a:gd name="T64" fmla="*/ 0 h 286"/>
                <a:gd name="T65" fmla="*/ 255 w 255"/>
                <a:gd name="T66" fmla="*/ 286 h 2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55" h="286">
                  <a:moveTo>
                    <a:pt x="0" y="223"/>
                  </a:moveTo>
                  <a:lnTo>
                    <a:pt x="106" y="15"/>
                  </a:lnTo>
                  <a:lnTo>
                    <a:pt x="146" y="0"/>
                  </a:lnTo>
                  <a:lnTo>
                    <a:pt x="97" y="112"/>
                  </a:lnTo>
                  <a:lnTo>
                    <a:pt x="130" y="87"/>
                  </a:lnTo>
                  <a:lnTo>
                    <a:pt x="152" y="135"/>
                  </a:lnTo>
                  <a:lnTo>
                    <a:pt x="219" y="135"/>
                  </a:lnTo>
                  <a:lnTo>
                    <a:pt x="205" y="177"/>
                  </a:lnTo>
                  <a:lnTo>
                    <a:pt x="240" y="173"/>
                  </a:lnTo>
                  <a:lnTo>
                    <a:pt x="214" y="219"/>
                  </a:lnTo>
                  <a:lnTo>
                    <a:pt x="248" y="194"/>
                  </a:lnTo>
                  <a:lnTo>
                    <a:pt x="255" y="237"/>
                  </a:lnTo>
                  <a:lnTo>
                    <a:pt x="222" y="286"/>
                  </a:lnTo>
                  <a:lnTo>
                    <a:pt x="219" y="250"/>
                  </a:lnTo>
                  <a:lnTo>
                    <a:pt x="204" y="269"/>
                  </a:lnTo>
                  <a:lnTo>
                    <a:pt x="204" y="214"/>
                  </a:lnTo>
                  <a:lnTo>
                    <a:pt x="140" y="269"/>
                  </a:lnTo>
                  <a:lnTo>
                    <a:pt x="178" y="233"/>
                  </a:lnTo>
                  <a:lnTo>
                    <a:pt x="123" y="237"/>
                  </a:lnTo>
                  <a:lnTo>
                    <a:pt x="138" y="217"/>
                  </a:lnTo>
                  <a:lnTo>
                    <a:pt x="0" y="22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60" name="Freeform 275">
              <a:extLst>
                <a:ext uri="{FF2B5EF4-FFF2-40B4-BE49-F238E27FC236}">
                  <a16:creationId xmlns:a16="http://schemas.microsoft.com/office/drawing/2014/main" id="{02C1BEC4-40EA-4577-9B07-A30870BBA01D}"/>
                </a:ext>
              </a:extLst>
            </p:cNvPr>
            <p:cNvSpPr>
              <a:spLocks/>
            </p:cNvSpPr>
            <p:nvPr/>
          </p:nvSpPr>
          <p:spPr bwMode="auto">
            <a:xfrm>
              <a:off x="6629907" y="4316124"/>
              <a:ext cx="151625" cy="838551"/>
            </a:xfrm>
            <a:custGeom>
              <a:avLst/>
              <a:gdLst>
                <a:gd name="T0" fmla="*/ 0 w 317"/>
                <a:gd name="T1" fmla="*/ 33 h 1850"/>
                <a:gd name="T2" fmla="*/ 1 w 317"/>
                <a:gd name="T3" fmla="*/ 32 h 1850"/>
                <a:gd name="T4" fmla="*/ 1 w 317"/>
                <a:gd name="T5" fmla="*/ 33 h 1850"/>
                <a:gd name="T6" fmla="*/ 3 w 317"/>
                <a:gd name="T7" fmla="*/ 31 h 1850"/>
                <a:gd name="T8" fmla="*/ 2 w 317"/>
                <a:gd name="T9" fmla="*/ 30 h 1850"/>
                <a:gd name="T10" fmla="*/ 3 w 317"/>
                <a:gd name="T11" fmla="*/ 27 h 1850"/>
                <a:gd name="T12" fmla="*/ 1 w 317"/>
                <a:gd name="T13" fmla="*/ 27 h 1850"/>
                <a:gd name="T14" fmla="*/ 2 w 317"/>
                <a:gd name="T15" fmla="*/ 22 h 1850"/>
                <a:gd name="T16" fmla="*/ 3 w 317"/>
                <a:gd name="T17" fmla="*/ 17 h 1850"/>
                <a:gd name="T18" fmla="*/ 3 w 317"/>
                <a:gd name="T19" fmla="*/ 13 h 1850"/>
                <a:gd name="T20" fmla="*/ 5 w 317"/>
                <a:gd name="T21" fmla="*/ 4 h 1850"/>
                <a:gd name="T22" fmla="*/ 4 w 317"/>
                <a:gd name="T23" fmla="*/ 1 h 1850"/>
                <a:gd name="T24" fmla="*/ 5 w 317"/>
                <a:gd name="T25" fmla="*/ 0 h 1850"/>
                <a:gd name="T26" fmla="*/ 6 w 317"/>
                <a:gd name="T27" fmla="*/ 2 h 1850"/>
                <a:gd name="T28" fmla="*/ 7 w 317"/>
                <a:gd name="T29" fmla="*/ 6 h 1850"/>
                <a:gd name="T30" fmla="*/ 7 w 317"/>
                <a:gd name="T31" fmla="*/ 6 h 1850"/>
                <a:gd name="T32" fmla="*/ 7 w 317"/>
                <a:gd name="T33" fmla="*/ 7 h 1850"/>
                <a:gd name="T34" fmla="*/ 6 w 317"/>
                <a:gd name="T35" fmla="*/ 7 h 1850"/>
                <a:gd name="T36" fmla="*/ 6 w 317"/>
                <a:gd name="T37" fmla="*/ 10 h 1850"/>
                <a:gd name="T38" fmla="*/ 5 w 317"/>
                <a:gd name="T39" fmla="*/ 11 h 1850"/>
                <a:gd name="T40" fmla="*/ 5 w 317"/>
                <a:gd name="T41" fmla="*/ 15 h 1850"/>
                <a:gd name="T42" fmla="*/ 5 w 317"/>
                <a:gd name="T43" fmla="*/ 18 h 1850"/>
                <a:gd name="T44" fmla="*/ 4 w 317"/>
                <a:gd name="T45" fmla="*/ 21 h 1850"/>
                <a:gd name="T46" fmla="*/ 3 w 317"/>
                <a:gd name="T47" fmla="*/ 28 h 1850"/>
                <a:gd name="T48" fmla="*/ 4 w 317"/>
                <a:gd name="T49" fmla="*/ 31 h 1850"/>
                <a:gd name="T50" fmla="*/ 3 w 317"/>
                <a:gd name="T51" fmla="*/ 31 h 1850"/>
                <a:gd name="T52" fmla="*/ 3 w 317"/>
                <a:gd name="T53" fmla="*/ 33 h 1850"/>
                <a:gd name="T54" fmla="*/ 2 w 317"/>
                <a:gd name="T55" fmla="*/ 38 h 1850"/>
                <a:gd name="T56" fmla="*/ 2 w 317"/>
                <a:gd name="T57" fmla="*/ 39 h 1850"/>
                <a:gd name="T58" fmla="*/ 3 w 317"/>
                <a:gd name="T59" fmla="*/ 38 h 1850"/>
                <a:gd name="T60" fmla="*/ 3 w 317"/>
                <a:gd name="T61" fmla="*/ 40 h 1850"/>
                <a:gd name="T62" fmla="*/ 6 w 317"/>
                <a:gd name="T63" fmla="*/ 41 h 1850"/>
                <a:gd name="T64" fmla="*/ 4 w 317"/>
                <a:gd name="T65" fmla="*/ 41 h 1850"/>
                <a:gd name="T66" fmla="*/ 4 w 317"/>
                <a:gd name="T67" fmla="*/ 43 h 1850"/>
                <a:gd name="T68" fmla="*/ 3 w 317"/>
                <a:gd name="T69" fmla="*/ 42 h 1850"/>
                <a:gd name="T70" fmla="*/ 4 w 317"/>
                <a:gd name="T71" fmla="*/ 42 h 1850"/>
                <a:gd name="T72" fmla="*/ 3 w 317"/>
                <a:gd name="T73" fmla="*/ 41 h 1850"/>
                <a:gd name="T74" fmla="*/ 2 w 317"/>
                <a:gd name="T75" fmla="*/ 40 h 1850"/>
                <a:gd name="T76" fmla="*/ 2 w 317"/>
                <a:gd name="T77" fmla="*/ 40 h 1850"/>
                <a:gd name="T78" fmla="*/ 1 w 317"/>
                <a:gd name="T79" fmla="*/ 39 h 1850"/>
                <a:gd name="T80" fmla="*/ 1 w 317"/>
                <a:gd name="T81" fmla="*/ 38 h 1850"/>
                <a:gd name="T82" fmla="*/ 1 w 317"/>
                <a:gd name="T83" fmla="*/ 38 h 1850"/>
                <a:gd name="T84" fmla="*/ 1 w 317"/>
                <a:gd name="T85" fmla="*/ 37 h 1850"/>
                <a:gd name="T86" fmla="*/ 1 w 317"/>
                <a:gd name="T87" fmla="*/ 35 h 1850"/>
                <a:gd name="T88" fmla="*/ 2 w 317"/>
                <a:gd name="T89" fmla="*/ 35 h 1850"/>
                <a:gd name="T90" fmla="*/ 1 w 317"/>
                <a:gd name="T91" fmla="*/ 34 h 1850"/>
                <a:gd name="T92" fmla="*/ 1 w 317"/>
                <a:gd name="T93" fmla="*/ 33 h 1850"/>
                <a:gd name="T94" fmla="*/ 0 w 317"/>
                <a:gd name="T95" fmla="*/ 33 h 185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17"/>
                <a:gd name="T145" fmla="*/ 0 h 1850"/>
                <a:gd name="T146" fmla="*/ 317 w 317"/>
                <a:gd name="T147" fmla="*/ 1850 h 185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17" h="1850">
                  <a:moveTo>
                    <a:pt x="0" y="1447"/>
                  </a:moveTo>
                  <a:lnTo>
                    <a:pt x="22" y="1397"/>
                  </a:lnTo>
                  <a:lnTo>
                    <a:pt x="68" y="1434"/>
                  </a:lnTo>
                  <a:lnTo>
                    <a:pt x="108" y="1339"/>
                  </a:lnTo>
                  <a:lnTo>
                    <a:pt x="91" y="1302"/>
                  </a:lnTo>
                  <a:lnTo>
                    <a:pt x="124" y="1171"/>
                  </a:lnTo>
                  <a:lnTo>
                    <a:pt x="67" y="1160"/>
                  </a:lnTo>
                  <a:lnTo>
                    <a:pt x="74" y="948"/>
                  </a:lnTo>
                  <a:lnTo>
                    <a:pt x="153" y="726"/>
                  </a:lnTo>
                  <a:lnTo>
                    <a:pt x="152" y="541"/>
                  </a:lnTo>
                  <a:lnTo>
                    <a:pt x="207" y="188"/>
                  </a:lnTo>
                  <a:lnTo>
                    <a:pt x="188" y="32"/>
                  </a:lnTo>
                  <a:lnTo>
                    <a:pt x="226" y="0"/>
                  </a:lnTo>
                  <a:lnTo>
                    <a:pt x="266" y="81"/>
                  </a:lnTo>
                  <a:lnTo>
                    <a:pt x="289" y="246"/>
                  </a:lnTo>
                  <a:lnTo>
                    <a:pt x="317" y="249"/>
                  </a:lnTo>
                  <a:lnTo>
                    <a:pt x="312" y="304"/>
                  </a:lnTo>
                  <a:lnTo>
                    <a:pt x="270" y="327"/>
                  </a:lnTo>
                  <a:lnTo>
                    <a:pt x="271" y="435"/>
                  </a:lnTo>
                  <a:lnTo>
                    <a:pt x="226" y="496"/>
                  </a:lnTo>
                  <a:lnTo>
                    <a:pt x="192" y="648"/>
                  </a:lnTo>
                  <a:lnTo>
                    <a:pt x="218" y="791"/>
                  </a:lnTo>
                  <a:lnTo>
                    <a:pt x="168" y="913"/>
                  </a:lnTo>
                  <a:lnTo>
                    <a:pt x="135" y="1218"/>
                  </a:lnTo>
                  <a:lnTo>
                    <a:pt x="162" y="1329"/>
                  </a:lnTo>
                  <a:lnTo>
                    <a:pt x="137" y="1339"/>
                  </a:lnTo>
                  <a:lnTo>
                    <a:pt x="148" y="1438"/>
                  </a:lnTo>
                  <a:lnTo>
                    <a:pt x="83" y="1643"/>
                  </a:lnTo>
                  <a:lnTo>
                    <a:pt x="90" y="1677"/>
                  </a:lnTo>
                  <a:lnTo>
                    <a:pt x="121" y="1664"/>
                  </a:lnTo>
                  <a:lnTo>
                    <a:pt x="135" y="1743"/>
                  </a:lnTo>
                  <a:lnTo>
                    <a:pt x="271" y="1761"/>
                  </a:lnTo>
                  <a:lnTo>
                    <a:pt x="180" y="1792"/>
                  </a:lnTo>
                  <a:lnTo>
                    <a:pt x="168" y="1850"/>
                  </a:lnTo>
                  <a:lnTo>
                    <a:pt x="129" y="1834"/>
                  </a:lnTo>
                  <a:lnTo>
                    <a:pt x="171" y="1797"/>
                  </a:lnTo>
                  <a:lnTo>
                    <a:pt x="107" y="1780"/>
                  </a:lnTo>
                  <a:lnTo>
                    <a:pt x="98" y="1715"/>
                  </a:lnTo>
                  <a:lnTo>
                    <a:pt x="80" y="1746"/>
                  </a:lnTo>
                  <a:lnTo>
                    <a:pt x="56" y="1685"/>
                  </a:lnTo>
                  <a:lnTo>
                    <a:pt x="68" y="1668"/>
                  </a:lnTo>
                  <a:lnTo>
                    <a:pt x="36" y="1638"/>
                  </a:lnTo>
                  <a:lnTo>
                    <a:pt x="67" y="1607"/>
                  </a:lnTo>
                  <a:lnTo>
                    <a:pt x="38" y="1516"/>
                  </a:lnTo>
                  <a:lnTo>
                    <a:pt x="89" y="1526"/>
                  </a:lnTo>
                  <a:lnTo>
                    <a:pt x="38" y="1478"/>
                  </a:lnTo>
                  <a:lnTo>
                    <a:pt x="51" y="1446"/>
                  </a:lnTo>
                  <a:lnTo>
                    <a:pt x="0" y="144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61" name="Freeform 276">
              <a:extLst>
                <a:ext uri="{FF2B5EF4-FFF2-40B4-BE49-F238E27FC236}">
                  <a16:creationId xmlns:a16="http://schemas.microsoft.com/office/drawing/2014/main" id="{26EDFCD1-587D-4291-BBDB-6E23BD9369D1}"/>
                </a:ext>
              </a:extLst>
            </p:cNvPr>
            <p:cNvSpPr>
              <a:spLocks/>
            </p:cNvSpPr>
            <p:nvPr/>
          </p:nvSpPr>
          <p:spPr bwMode="auto">
            <a:xfrm>
              <a:off x="6636645" y="5021016"/>
              <a:ext cx="11793" cy="31824"/>
            </a:xfrm>
            <a:custGeom>
              <a:avLst/>
              <a:gdLst>
                <a:gd name="T0" fmla="*/ 0 w 23"/>
                <a:gd name="T1" fmla="*/ 1 h 69"/>
                <a:gd name="T2" fmla="*/ 0 w 23"/>
                <a:gd name="T3" fmla="*/ 0 h 69"/>
                <a:gd name="T4" fmla="*/ 1 w 23"/>
                <a:gd name="T5" fmla="*/ 2 h 69"/>
                <a:gd name="T6" fmla="*/ 0 w 23"/>
                <a:gd name="T7" fmla="*/ 1 h 69"/>
                <a:gd name="T8" fmla="*/ 0 60000 65536"/>
                <a:gd name="T9" fmla="*/ 0 60000 65536"/>
                <a:gd name="T10" fmla="*/ 0 60000 65536"/>
                <a:gd name="T11" fmla="*/ 0 60000 65536"/>
                <a:gd name="T12" fmla="*/ 0 w 23"/>
                <a:gd name="T13" fmla="*/ 0 h 69"/>
                <a:gd name="T14" fmla="*/ 23 w 23"/>
                <a:gd name="T15" fmla="*/ 69 h 69"/>
              </a:gdLst>
              <a:ahLst/>
              <a:cxnLst>
                <a:cxn ang="T8">
                  <a:pos x="T0" y="T1"/>
                </a:cxn>
                <a:cxn ang="T9">
                  <a:pos x="T2" y="T3"/>
                </a:cxn>
                <a:cxn ang="T10">
                  <a:pos x="T4" y="T5"/>
                </a:cxn>
                <a:cxn ang="T11">
                  <a:pos x="T6" y="T7"/>
                </a:cxn>
              </a:cxnLst>
              <a:rect l="T12" t="T13" r="T14" b="T15"/>
              <a:pathLst>
                <a:path w="23" h="69">
                  <a:moveTo>
                    <a:pt x="0" y="31"/>
                  </a:moveTo>
                  <a:lnTo>
                    <a:pt x="7" y="0"/>
                  </a:lnTo>
                  <a:lnTo>
                    <a:pt x="23" y="69"/>
                  </a:lnTo>
                  <a:lnTo>
                    <a:pt x="0" y="3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62" name="Freeform 277">
              <a:extLst>
                <a:ext uri="{FF2B5EF4-FFF2-40B4-BE49-F238E27FC236}">
                  <a16:creationId xmlns:a16="http://schemas.microsoft.com/office/drawing/2014/main" id="{BC5E2371-4A9A-47E3-BDD8-89F3750DA755}"/>
                </a:ext>
              </a:extLst>
            </p:cNvPr>
            <p:cNvSpPr>
              <a:spLocks/>
            </p:cNvSpPr>
            <p:nvPr/>
          </p:nvSpPr>
          <p:spPr bwMode="auto">
            <a:xfrm>
              <a:off x="6650123" y="4850760"/>
              <a:ext cx="10108" cy="38188"/>
            </a:xfrm>
            <a:custGeom>
              <a:avLst/>
              <a:gdLst>
                <a:gd name="T0" fmla="*/ 0 w 23"/>
                <a:gd name="T1" fmla="*/ 2 h 85"/>
                <a:gd name="T2" fmla="*/ 1 w 23"/>
                <a:gd name="T3" fmla="*/ 0 h 85"/>
                <a:gd name="T4" fmla="*/ 1 w 23"/>
                <a:gd name="T5" fmla="*/ 2 h 85"/>
                <a:gd name="T6" fmla="*/ 0 w 23"/>
                <a:gd name="T7" fmla="*/ 2 h 85"/>
                <a:gd name="T8" fmla="*/ 0 60000 65536"/>
                <a:gd name="T9" fmla="*/ 0 60000 65536"/>
                <a:gd name="T10" fmla="*/ 0 60000 65536"/>
                <a:gd name="T11" fmla="*/ 0 60000 65536"/>
                <a:gd name="T12" fmla="*/ 0 w 23"/>
                <a:gd name="T13" fmla="*/ 0 h 85"/>
                <a:gd name="T14" fmla="*/ 23 w 23"/>
                <a:gd name="T15" fmla="*/ 85 h 85"/>
              </a:gdLst>
              <a:ahLst/>
              <a:cxnLst>
                <a:cxn ang="T8">
                  <a:pos x="T0" y="T1"/>
                </a:cxn>
                <a:cxn ang="T9">
                  <a:pos x="T2" y="T3"/>
                </a:cxn>
                <a:cxn ang="T10">
                  <a:pos x="T4" y="T5"/>
                </a:cxn>
                <a:cxn ang="T11">
                  <a:pos x="T6" y="T7"/>
                </a:cxn>
              </a:cxnLst>
              <a:rect l="T12" t="T13" r="T14" b="T15"/>
              <a:pathLst>
                <a:path w="23" h="85">
                  <a:moveTo>
                    <a:pt x="0" y="75"/>
                  </a:moveTo>
                  <a:lnTo>
                    <a:pt x="23" y="0"/>
                  </a:lnTo>
                  <a:lnTo>
                    <a:pt x="23" y="85"/>
                  </a:lnTo>
                  <a:lnTo>
                    <a:pt x="0" y="7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63" name="Freeform 278">
              <a:extLst>
                <a:ext uri="{FF2B5EF4-FFF2-40B4-BE49-F238E27FC236}">
                  <a16:creationId xmlns:a16="http://schemas.microsoft.com/office/drawing/2014/main" id="{5C9EC132-844D-4251-9207-24F015205DDB}"/>
                </a:ext>
              </a:extLst>
            </p:cNvPr>
            <p:cNvSpPr>
              <a:spLocks/>
            </p:cNvSpPr>
            <p:nvPr/>
          </p:nvSpPr>
          <p:spPr bwMode="auto">
            <a:xfrm>
              <a:off x="6661916" y="5145128"/>
              <a:ext cx="25271" cy="17503"/>
            </a:xfrm>
            <a:custGeom>
              <a:avLst/>
              <a:gdLst>
                <a:gd name="T0" fmla="*/ 0 w 51"/>
                <a:gd name="T1" fmla="*/ 0 h 39"/>
                <a:gd name="T2" fmla="*/ 1 w 51"/>
                <a:gd name="T3" fmla="*/ 0 h 39"/>
                <a:gd name="T4" fmla="*/ 1 w 51"/>
                <a:gd name="T5" fmla="*/ 1 h 39"/>
                <a:gd name="T6" fmla="*/ 0 w 51"/>
                <a:gd name="T7" fmla="*/ 0 h 39"/>
                <a:gd name="T8" fmla="*/ 0 60000 65536"/>
                <a:gd name="T9" fmla="*/ 0 60000 65536"/>
                <a:gd name="T10" fmla="*/ 0 60000 65536"/>
                <a:gd name="T11" fmla="*/ 0 60000 65536"/>
                <a:gd name="T12" fmla="*/ 0 w 51"/>
                <a:gd name="T13" fmla="*/ 0 h 39"/>
                <a:gd name="T14" fmla="*/ 51 w 51"/>
                <a:gd name="T15" fmla="*/ 39 h 39"/>
              </a:gdLst>
              <a:ahLst/>
              <a:cxnLst>
                <a:cxn ang="T8">
                  <a:pos x="T0" y="T1"/>
                </a:cxn>
                <a:cxn ang="T9">
                  <a:pos x="T2" y="T3"/>
                </a:cxn>
                <a:cxn ang="T10">
                  <a:pos x="T4" y="T5"/>
                </a:cxn>
                <a:cxn ang="T11">
                  <a:pos x="T6" y="T7"/>
                </a:cxn>
              </a:cxnLst>
              <a:rect l="T12" t="T13" r="T14" b="T15"/>
              <a:pathLst>
                <a:path w="51" h="39">
                  <a:moveTo>
                    <a:pt x="0" y="0"/>
                  </a:moveTo>
                  <a:lnTo>
                    <a:pt x="49" y="9"/>
                  </a:lnTo>
                  <a:lnTo>
                    <a:pt x="51" y="39"/>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64" name="Freeform 279">
              <a:extLst>
                <a:ext uri="{FF2B5EF4-FFF2-40B4-BE49-F238E27FC236}">
                  <a16:creationId xmlns:a16="http://schemas.microsoft.com/office/drawing/2014/main" id="{D1A6FDCB-CCA4-45D3-9B3B-96C638D132B2}"/>
                </a:ext>
              </a:extLst>
            </p:cNvPr>
            <p:cNvSpPr>
              <a:spLocks/>
            </p:cNvSpPr>
            <p:nvPr/>
          </p:nvSpPr>
          <p:spPr bwMode="auto">
            <a:xfrm>
              <a:off x="6666970" y="5106940"/>
              <a:ext cx="35379" cy="39779"/>
            </a:xfrm>
            <a:custGeom>
              <a:avLst/>
              <a:gdLst>
                <a:gd name="T0" fmla="*/ 0 w 75"/>
                <a:gd name="T1" fmla="*/ 0 h 88"/>
                <a:gd name="T2" fmla="*/ 1 w 75"/>
                <a:gd name="T3" fmla="*/ 0 h 88"/>
                <a:gd name="T4" fmla="*/ 0 w 75"/>
                <a:gd name="T5" fmla="*/ 1 h 88"/>
                <a:gd name="T6" fmla="*/ 2 w 75"/>
                <a:gd name="T7" fmla="*/ 1 h 88"/>
                <a:gd name="T8" fmla="*/ 1 w 75"/>
                <a:gd name="T9" fmla="*/ 2 h 88"/>
                <a:gd name="T10" fmla="*/ 0 w 75"/>
                <a:gd name="T11" fmla="*/ 0 h 88"/>
                <a:gd name="T12" fmla="*/ 0 60000 65536"/>
                <a:gd name="T13" fmla="*/ 0 60000 65536"/>
                <a:gd name="T14" fmla="*/ 0 60000 65536"/>
                <a:gd name="T15" fmla="*/ 0 60000 65536"/>
                <a:gd name="T16" fmla="*/ 0 60000 65536"/>
                <a:gd name="T17" fmla="*/ 0 60000 65536"/>
                <a:gd name="T18" fmla="*/ 0 w 75"/>
                <a:gd name="T19" fmla="*/ 0 h 88"/>
                <a:gd name="T20" fmla="*/ 75 w 75"/>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75" h="88">
                  <a:moveTo>
                    <a:pt x="0" y="15"/>
                  </a:moveTo>
                  <a:lnTo>
                    <a:pt x="21" y="0"/>
                  </a:lnTo>
                  <a:lnTo>
                    <a:pt x="19" y="42"/>
                  </a:lnTo>
                  <a:lnTo>
                    <a:pt x="75" y="57"/>
                  </a:lnTo>
                  <a:lnTo>
                    <a:pt x="39" y="88"/>
                  </a:lnTo>
                  <a:lnTo>
                    <a:pt x="0" y="1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65" name="Freeform 280">
              <a:extLst>
                <a:ext uri="{FF2B5EF4-FFF2-40B4-BE49-F238E27FC236}">
                  <a16:creationId xmlns:a16="http://schemas.microsoft.com/office/drawing/2014/main" id="{DAA24F25-49F7-4B61-871D-37BD2933801B}"/>
                </a:ext>
              </a:extLst>
            </p:cNvPr>
            <p:cNvSpPr>
              <a:spLocks/>
            </p:cNvSpPr>
            <p:nvPr/>
          </p:nvSpPr>
          <p:spPr bwMode="auto">
            <a:xfrm>
              <a:off x="6693926" y="5157857"/>
              <a:ext cx="18532" cy="11138"/>
            </a:xfrm>
            <a:custGeom>
              <a:avLst/>
              <a:gdLst>
                <a:gd name="T0" fmla="*/ 0 w 40"/>
                <a:gd name="T1" fmla="*/ 1 h 23"/>
                <a:gd name="T2" fmla="*/ 0 w 40"/>
                <a:gd name="T3" fmla="*/ 0 h 23"/>
                <a:gd name="T4" fmla="*/ 1 w 40"/>
                <a:gd name="T5" fmla="*/ 1 h 23"/>
                <a:gd name="T6" fmla="*/ 0 w 40"/>
                <a:gd name="T7" fmla="*/ 1 h 23"/>
                <a:gd name="T8" fmla="*/ 0 60000 65536"/>
                <a:gd name="T9" fmla="*/ 0 60000 65536"/>
                <a:gd name="T10" fmla="*/ 0 60000 65536"/>
                <a:gd name="T11" fmla="*/ 0 60000 65536"/>
                <a:gd name="T12" fmla="*/ 0 w 40"/>
                <a:gd name="T13" fmla="*/ 0 h 23"/>
                <a:gd name="T14" fmla="*/ 40 w 40"/>
                <a:gd name="T15" fmla="*/ 23 h 23"/>
              </a:gdLst>
              <a:ahLst/>
              <a:cxnLst>
                <a:cxn ang="T8">
                  <a:pos x="T0" y="T1"/>
                </a:cxn>
                <a:cxn ang="T9">
                  <a:pos x="T2" y="T3"/>
                </a:cxn>
                <a:cxn ang="T10">
                  <a:pos x="T4" y="T5"/>
                </a:cxn>
                <a:cxn ang="T11">
                  <a:pos x="T6" y="T7"/>
                </a:cxn>
              </a:cxnLst>
              <a:rect l="T12" t="T13" r="T14" b="T15"/>
              <a:pathLst>
                <a:path w="40" h="23">
                  <a:moveTo>
                    <a:pt x="0" y="17"/>
                  </a:moveTo>
                  <a:lnTo>
                    <a:pt x="11" y="0"/>
                  </a:lnTo>
                  <a:lnTo>
                    <a:pt x="40" y="23"/>
                  </a:lnTo>
                  <a:lnTo>
                    <a:pt x="0" y="1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66" name="Freeform 281">
              <a:extLst>
                <a:ext uri="{FF2B5EF4-FFF2-40B4-BE49-F238E27FC236}">
                  <a16:creationId xmlns:a16="http://schemas.microsoft.com/office/drawing/2014/main" id="{DF9F7FAA-2F2B-4C5B-9288-901D29823064}"/>
                </a:ext>
              </a:extLst>
            </p:cNvPr>
            <p:cNvSpPr>
              <a:spLocks/>
            </p:cNvSpPr>
            <p:nvPr/>
          </p:nvSpPr>
          <p:spPr bwMode="auto">
            <a:xfrm>
              <a:off x="6707404" y="5126034"/>
              <a:ext cx="50542" cy="58874"/>
            </a:xfrm>
            <a:custGeom>
              <a:avLst/>
              <a:gdLst>
                <a:gd name="T0" fmla="*/ 0 w 104"/>
                <a:gd name="T1" fmla="*/ 2 h 134"/>
                <a:gd name="T2" fmla="*/ 0 w 104"/>
                <a:gd name="T3" fmla="*/ 2 h 134"/>
                <a:gd name="T4" fmla="*/ 2 w 104"/>
                <a:gd name="T5" fmla="*/ 2 h 134"/>
                <a:gd name="T6" fmla="*/ 1 w 104"/>
                <a:gd name="T7" fmla="*/ 1 h 134"/>
                <a:gd name="T8" fmla="*/ 2 w 104"/>
                <a:gd name="T9" fmla="*/ 1 h 134"/>
                <a:gd name="T10" fmla="*/ 1 w 104"/>
                <a:gd name="T11" fmla="*/ 1 h 134"/>
                <a:gd name="T12" fmla="*/ 1 w 104"/>
                <a:gd name="T13" fmla="*/ 0 h 134"/>
                <a:gd name="T14" fmla="*/ 2 w 104"/>
                <a:gd name="T15" fmla="*/ 0 h 134"/>
                <a:gd name="T16" fmla="*/ 3 w 104"/>
                <a:gd name="T17" fmla="*/ 3 h 134"/>
                <a:gd name="T18" fmla="*/ 0 w 104"/>
                <a:gd name="T19" fmla="*/ 2 h 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4"/>
                <a:gd name="T31" fmla="*/ 0 h 134"/>
                <a:gd name="T32" fmla="*/ 104 w 104"/>
                <a:gd name="T33" fmla="*/ 134 h 1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4" h="134">
                  <a:moveTo>
                    <a:pt x="0" y="108"/>
                  </a:moveTo>
                  <a:lnTo>
                    <a:pt x="15" y="88"/>
                  </a:lnTo>
                  <a:lnTo>
                    <a:pt x="73" y="100"/>
                  </a:lnTo>
                  <a:lnTo>
                    <a:pt x="47" y="65"/>
                  </a:lnTo>
                  <a:lnTo>
                    <a:pt x="74" y="44"/>
                  </a:lnTo>
                  <a:lnTo>
                    <a:pt x="32" y="40"/>
                  </a:lnTo>
                  <a:lnTo>
                    <a:pt x="32" y="7"/>
                  </a:lnTo>
                  <a:lnTo>
                    <a:pt x="102" y="0"/>
                  </a:lnTo>
                  <a:lnTo>
                    <a:pt x="104" y="134"/>
                  </a:lnTo>
                  <a:lnTo>
                    <a:pt x="0" y="10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67" name="Freeform 282">
              <a:extLst>
                <a:ext uri="{FF2B5EF4-FFF2-40B4-BE49-F238E27FC236}">
                  <a16:creationId xmlns:a16="http://schemas.microsoft.com/office/drawing/2014/main" id="{8F5C8FB0-1DAE-4E35-A49B-A13801E5B8AE}"/>
                </a:ext>
              </a:extLst>
            </p:cNvPr>
            <p:cNvSpPr>
              <a:spLocks/>
            </p:cNvSpPr>
            <p:nvPr/>
          </p:nvSpPr>
          <p:spPr bwMode="auto">
            <a:xfrm>
              <a:off x="6732675" y="5194455"/>
              <a:ext cx="37064" cy="12729"/>
            </a:xfrm>
            <a:custGeom>
              <a:avLst/>
              <a:gdLst>
                <a:gd name="T0" fmla="*/ 0 w 78"/>
                <a:gd name="T1" fmla="*/ 0 h 28"/>
                <a:gd name="T2" fmla="*/ 2 w 78"/>
                <a:gd name="T3" fmla="*/ 0 h 28"/>
                <a:gd name="T4" fmla="*/ 2 w 78"/>
                <a:gd name="T5" fmla="*/ 1 h 28"/>
                <a:gd name="T6" fmla="*/ 0 w 78"/>
                <a:gd name="T7" fmla="*/ 0 h 28"/>
                <a:gd name="T8" fmla="*/ 0 60000 65536"/>
                <a:gd name="T9" fmla="*/ 0 60000 65536"/>
                <a:gd name="T10" fmla="*/ 0 60000 65536"/>
                <a:gd name="T11" fmla="*/ 0 60000 65536"/>
                <a:gd name="T12" fmla="*/ 0 w 78"/>
                <a:gd name="T13" fmla="*/ 0 h 28"/>
                <a:gd name="T14" fmla="*/ 78 w 78"/>
                <a:gd name="T15" fmla="*/ 28 h 28"/>
              </a:gdLst>
              <a:ahLst/>
              <a:cxnLst>
                <a:cxn ang="T8">
                  <a:pos x="T0" y="T1"/>
                </a:cxn>
                <a:cxn ang="T9">
                  <a:pos x="T2" y="T3"/>
                </a:cxn>
                <a:cxn ang="T10">
                  <a:pos x="T4" y="T5"/>
                </a:cxn>
                <a:cxn ang="T11">
                  <a:pos x="T6" y="T7"/>
                </a:cxn>
              </a:cxnLst>
              <a:rect l="T12" t="T13" r="T14" b="T15"/>
              <a:pathLst>
                <a:path w="78" h="28">
                  <a:moveTo>
                    <a:pt x="0" y="0"/>
                  </a:moveTo>
                  <a:lnTo>
                    <a:pt x="71" y="7"/>
                  </a:lnTo>
                  <a:lnTo>
                    <a:pt x="78" y="28"/>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68" name="Freeform 283">
              <a:extLst>
                <a:ext uri="{FF2B5EF4-FFF2-40B4-BE49-F238E27FC236}">
                  <a16:creationId xmlns:a16="http://schemas.microsoft.com/office/drawing/2014/main" id="{0002981B-4328-4F86-B3CF-EA24FBB373AB}"/>
                </a:ext>
              </a:extLst>
            </p:cNvPr>
            <p:cNvSpPr>
              <a:spLocks/>
            </p:cNvSpPr>
            <p:nvPr/>
          </p:nvSpPr>
          <p:spPr bwMode="auto">
            <a:xfrm>
              <a:off x="6768054" y="5186499"/>
              <a:ext cx="18532" cy="7956"/>
            </a:xfrm>
            <a:custGeom>
              <a:avLst/>
              <a:gdLst>
                <a:gd name="T0" fmla="*/ 0 w 37"/>
                <a:gd name="T1" fmla="*/ 0 h 18"/>
                <a:gd name="T2" fmla="*/ 0 w 37"/>
                <a:gd name="T3" fmla="*/ 0 h 18"/>
                <a:gd name="T4" fmla="*/ 1 w 37"/>
                <a:gd name="T5" fmla="*/ 0 h 18"/>
                <a:gd name="T6" fmla="*/ 0 w 37"/>
                <a:gd name="T7" fmla="*/ 0 h 18"/>
                <a:gd name="T8" fmla="*/ 0 60000 65536"/>
                <a:gd name="T9" fmla="*/ 0 60000 65536"/>
                <a:gd name="T10" fmla="*/ 0 60000 65536"/>
                <a:gd name="T11" fmla="*/ 0 60000 65536"/>
                <a:gd name="T12" fmla="*/ 0 w 37"/>
                <a:gd name="T13" fmla="*/ 0 h 18"/>
                <a:gd name="T14" fmla="*/ 37 w 37"/>
                <a:gd name="T15" fmla="*/ 18 h 18"/>
              </a:gdLst>
              <a:ahLst/>
              <a:cxnLst>
                <a:cxn ang="T8">
                  <a:pos x="T0" y="T1"/>
                </a:cxn>
                <a:cxn ang="T9">
                  <a:pos x="T2" y="T3"/>
                </a:cxn>
                <a:cxn ang="T10">
                  <a:pos x="T4" y="T5"/>
                </a:cxn>
                <a:cxn ang="T11">
                  <a:pos x="T6" y="T7"/>
                </a:cxn>
              </a:cxnLst>
              <a:rect l="T12" t="T13" r="T14" b="T15"/>
              <a:pathLst>
                <a:path w="37" h="18">
                  <a:moveTo>
                    <a:pt x="0" y="18"/>
                  </a:moveTo>
                  <a:lnTo>
                    <a:pt x="8" y="0"/>
                  </a:lnTo>
                  <a:lnTo>
                    <a:pt x="37" y="18"/>
                  </a:lnTo>
                  <a:lnTo>
                    <a:pt x="0" y="1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69" name="Freeform 284">
              <a:extLst>
                <a:ext uri="{FF2B5EF4-FFF2-40B4-BE49-F238E27FC236}">
                  <a16:creationId xmlns:a16="http://schemas.microsoft.com/office/drawing/2014/main" id="{446A5B02-B510-4F53-889C-048A46530D7D}"/>
                </a:ext>
              </a:extLst>
            </p:cNvPr>
            <p:cNvSpPr>
              <a:spLocks/>
            </p:cNvSpPr>
            <p:nvPr/>
          </p:nvSpPr>
          <p:spPr bwMode="auto">
            <a:xfrm>
              <a:off x="6569256" y="3716250"/>
              <a:ext cx="219014" cy="330965"/>
            </a:xfrm>
            <a:custGeom>
              <a:avLst/>
              <a:gdLst>
                <a:gd name="T0" fmla="*/ 0 w 459"/>
                <a:gd name="T1" fmla="*/ 11 h 730"/>
                <a:gd name="T2" fmla="*/ 1 w 459"/>
                <a:gd name="T3" fmla="*/ 13 h 730"/>
                <a:gd name="T4" fmla="*/ 3 w 459"/>
                <a:gd name="T5" fmla="*/ 13 h 730"/>
                <a:gd name="T6" fmla="*/ 5 w 459"/>
                <a:gd name="T7" fmla="*/ 15 h 730"/>
                <a:gd name="T8" fmla="*/ 7 w 459"/>
                <a:gd name="T9" fmla="*/ 15 h 730"/>
                <a:gd name="T10" fmla="*/ 7 w 459"/>
                <a:gd name="T11" fmla="*/ 17 h 730"/>
                <a:gd name="T12" fmla="*/ 8 w 459"/>
                <a:gd name="T13" fmla="*/ 17 h 730"/>
                <a:gd name="T14" fmla="*/ 8 w 459"/>
                <a:gd name="T15" fmla="*/ 14 h 730"/>
                <a:gd name="T16" fmla="*/ 8 w 459"/>
                <a:gd name="T17" fmla="*/ 12 h 730"/>
                <a:gd name="T18" fmla="*/ 8 w 459"/>
                <a:gd name="T19" fmla="*/ 12 h 730"/>
                <a:gd name="T20" fmla="*/ 8 w 459"/>
                <a:gd name="T21" fmla="*/ 11 h 730"/>
                <a:gd name="T22" fmla="*/ 10 w 459"/>
                <a:gd name="T23" fmla="*/ 11 h 730"/>
                <a:gd name="T24" fmla="*/ 10 w 459"/>
                <a:gd name="T25" fmla="*/ 11 h 730"/>
                <a:gd name="T26" fmla="*/ 10 w 459"/>
                <a:gd name="T27" fmla="*/ 10 h 730"/>
                <a:gd name="T28" fmla="*/ 10 w 459"/>
                <a:gd name="T29" fmla="*/ 6 h 730"/>
                <a:gd name="T30" fmla="*/ 8 w 459"/>
                <a:gd name="T31" fmla="*/ 7 h 730"/>
                <a:gd name="T32" fmla="*/ 8 w 459"/>
                <a:gd name="T33" fmla="*/ 6 h 730"/>
                <a:gd name="T34" fmla="*/ 6 w 459"/>
                <a:gd name="T35" fmla="*/ 5 h 730"/>
                <a:gd name="T36" fmla="*/ 5 w 459"/>
                <a:gd name="T37" fmla="*/ 3 h 730"/>
                <a:gd name="T38" fmla="*/ 7 w 459"/>
                <a:gd name="T39" fmla="*/ 1 h 730"/>
                <a:gd name="T40" fmla="*/ 6 w 459"/>
                <a:gd name="T41" fmla="*/ 0 h 730"/>
                <a:gd name="T42" fmla="*/ 3 w 459"/>
                <a:gd name="T43" fmla="*/ 1 h 730"/>
                <a:gd name="T44" fmla="*/ 2 w 459"/>
                <a:gd name="T45" fmla="*/ 5 h 730"/>
                <a:gd name="T46" fmla="*/ 1 w 459"/>
                <a:gd name="T47" fmla="*/ 4 h 730"/>
                <a:gd name="T48" fmla="*/ 1 w 459"/>
                <a:gd name="T49" fmla="*/ 5 h 730"/>
                <a:gd name="T50" fmla="*/ 1 w 459"/>
                <a:gd name="T51" fmla="*/ 9 h 730"/>
                <a:gd name="T52" fmla="*/ 2 w 459"/>
                <a:gd name="T53" fmla="*/ 9 h 730"/>
                <a:gd name="T54" fmla="*/ 0 w 459"/>
                <a:gd name="T55" fmla="*/ 11 h 73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59"/>
                <a:gd name="T85" fmla="*/ 0 h 730"/>
                <a:gd name="T86" fmla="*/ 459 w 459"/>
                <a:gd name="T87" fmla="*/ 730 h 73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59" h="730">
                  <a:moveTo>
                    <a:pt x="0" y="488"/>
                  </a:moveTo>
                  <a:lnTo>
                    <a:pt x="56" y="540"/>
                  </a:lnTo>
                  <a:lnTo>
                    <a:pt x="138" y="552"/>
                  </a:lnTo>
                  <a:lnTo>
                    <a:pt x="220" y="653"/>
                  </a:lnTo>
                  <a:lnTo>
                    <a:pt x="330" y="663"/>
                  </a:lnTo>
                  <a:lnTo>
                    <a:pt x="314" y="713"/>
                  </a:lnTo>
                  <a:lnTo>
                    <a:pt x="342" y="730"/>
                  </a:lnTo>
                  <a:lnTo>
                    <a:pt x="359" y="604"/>
                  </a:lnTo>
                  <a:lnTo>
                    <a:pt x="338" y="525"/>
                  </a:lnTo>
                  <a:lnTo>
                    <a:pt x="375" y="522"/>
                  </a:lnTo>
                  <a:lnTo>
                    <a:pt x="349" y="477"/>
                  </a:lnTo>
                  <a:lnTo>
                    <a:pt x="437" y="461"/>
                  </a:lnTo>
                  <a:lnTo>
                    <a:pt x="459" y="491"/>
                  </a:lnTo>
                  <a:lnTo>
                    <a:pt x="424" y="427"/>
                  </a:lnTo>
                  <a:lnTo>
                    <a:pt x="436" y="274"/>
                  </a:lnTo>
                  <a:lnTo>
                    <a:pt x="362" y="280"/>
                  </a:lnTo>
                  <a:lnTo>
                    <a:pt x="338" y="242"/>
                  </a:lnTo>
                  <a:lnTo>
                    <a:pt x="264" y="231"/>
                  </a:lnTo>
                  <a:lnTo>
                    <a:pt x="216" y="143"/>
                  </a:lnTo>
                  <a:lnTo>
                    <a:pt x="289" y="27"/>
                  </a:lnTo>
                  <a:lnTo>
                    <a:pt x="279" y="0"/>
                  </a:lnTo>
                  <a:lnTo>
                    <a:pt x="148" y="63"/>
                  </a:lnTo>
                  <a:lnTo>
                    <a:pt x="78" y="195"/>
                  </a:lnTo>
                  <a:lnTo>
                    <a:pt x="54" y="165"/>
                  </a:lnTo>
                  <a:lnTo>
                    <a:pt x="39" y="228"/>
                  </a:lnTo>
                  <a:lnTo>
                    <a:pt x="54" y="373"/>
                  </a:lnTo>
                  <a:lnTo>
                    <a:pt x="71" y="373"/>
                  </a:lnTo>
                  <a:lnTo>
                    <a:pt x="0" y="48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70" name="Freeform 285">
              <a:extLst>
                <a:ext uri="{FF2B5EF4-FFF2-40B4-BE49-F238E27FC236}">
                  <a16:creationId xmlns:a16="http://schemas.microsoft.com/office/drawing/2014/main" id="{7C60D197-D2FA-47BB-A3DF-58668AEF3D3B}"/>
                </a:ext>
              </a:extLst>
            </p:cNvPr>
            <p:cNvSpPr>
              <a:spLocks/>
            </p:cNvSpPr>
            <p:nvPr/>
          </p:nvSpPr>
          <p:spPr bwMode="auto">
            <a:xfrm>
              <a:off x="6442902" y="3743300"/>
              <a:ext cx="57281" cy="54100"/>
            </a:xfrm>
            <a:custGeom>
              <a:avLst/>
              <a:gdLst>
                <a:gd name="T0" fmla="*/ 0 w 118"/>
                <a:gd name="T1" fmla="*/ 0 h 118"/>
                <a:gd name="T2" fmla="*/ 0 w 118"/>
                <a:gd name="T3" fmla="*/ 1 h 118"/>
                <a:gd name="T4" fmla="*/ 1 w 118"/>
                <a:gd name="T5" fmla="*/ 1 h 118"/>
                <a:gd name="T6" fmla="*/ 2 w 118"/>
                <a:gd name="T7" fmla="*/ 3 h 118"/>
                <a:gd name="T8" fmla="*/ 3 w 118"/>
                <a:gd name="T9" fmla="*/ 1 h 118"/>
                <a:gd name="T10" fmla="*/ 2 w 118"/>
                <a:gd name="T11" fmla="*/ 0 h 118"/>
                <a:gd name="T12" fmla="*/ 0 w 118"/>
                <a:gd name="T13" fmla="*/ 0 h 118"/>
                <a:gd name="T14" fmla="*/ 0 60000 65536"/>
                <a:gd name="T15" fmla="*/ 0 60000 65536"/>
                <a:gd name="T16" fmla="*/ 0 60000 65536"/>
                <a:gd name="T17" fmla="*/ 0 60000 65536"/>
                <a:gd name="T18" fmla="*/ 0 60000 65536"/>
                <a:gd name="T19" fmla="*/ 0 60000 65536"/>
                <a:gd name="T20" fmla="*/ 0 60000 65536"/>
                <a:gd name="T21" fmla="*/ 0 w 118"/>
                <a:gd name="T22" fmla="*/ 0 h 118"/>
                <a:gd name="T23" fmla="*/ 118 w 118"/>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8" h="118">
                  <a:moveTo>
                    <a:pt x="0" y="0"/>
                  </a:moveTo>
                  <a:lnTo>
                    <a:pt x="1" y="46"/>
                  </a:lnTo>
                  <a:lnTo>
                    <a:pt x="26" y="39"/>
                  </a:lnTo>
                  <a:lnTo>
                    <a:pt x="100" y="118"/>
                  </a:lnTo>
                  <a:lnTo>
                    <a:pt x="118" y="58"/>
                  </a:lnTo>
                  <a:lnTo>
                    <a:pt x="79" y="4"/>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71" name="Freeform 286">
              <a:extLst>
                <a:ext uri="{FF2B5EF4-FFF2-40B4-BE49-F238E27FC236}">
                  <a16:creationId xmlns:a16="http://schemas.microsoft.com/office/drawing/2014/main" id="{936B0095-E921-4B95-92BA-41A93C5EA169}"/>
                </a:ext>
              </a:extLst>
            </p:cNvPr>
            <p:cNvSpPr>
              <a:spLocks/>
            </p:cNvSpPr>
            <p:nvPr/>
          </p:nvSpPr>
          <p:spPr bwMode="auto">
            <a:xfrm>
              <a:off x="6456380" y="3495077"/>
              <a:ext cx="197113" cy="66829"/>
            </a:xfrm>
            <a:custGeom>
              <a:avLst/>
              <a:gdLst>
                <a:gd name="T0" fmla="*/ 0 w 412"/>
                <a:gd name="T1" fmla="*/ 1 h 149"/>
                <a:gd name="T2" fmla="*/ 1 w 412"/>
                <a:gd name="T3" fmla="*/ 0 h 149"/>
                <a:gd name="T4" fmla="*/ 4 w 412"/>
                <a:gd name="T5" fmla="*/ 0 h 149"/>
                <a:gd name="T6" fmla="*/ 9 w 412"/>
                <a:gd name="T7" fmla="*/ 3 h 149"/>
                <a:gd name="T8" fmla="*/ 6 w 412"/>
                <a:gd name="T9" fmla="*/ 3 h 149"/>
                <a:gd name="T10" fmla="*/ 7 w 412"/>
                <a:gd name="T11" fmla="*/ 3 h 149"/>
                <a:gd name="T12" fmla="*/ 5 w 412"/>
                <a:gd name="T13" fmla="*/ 2 h 149"/>
                <a:gd name="T14" fmla="*/ 3 w 412"/>
                <a:gd name="T15" fmla="*/ 1 h 149"/>
                <a:gd name="T16" fmla="*/ 3 w 412"/>
                <a:gd name="T17" fmla="*/ 1 h 149"/>
                <a:gd name="T18" fmla="*/ 0 w 412"/>
                <a:gd name="T19" fmla="*/ 1 h 1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2"/>
                <a:gd name="T31" fmla="*/ 0 h 149"/>
                <a:gd name="T32" fmla="*/ 412 w 412"/>
                <a:gd name="T33" fmla="*/ 149 h 1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2" h="149">
                  <a:moveTo>
                    <a:pt x="0" y="58"/>
                  </a:moveTo>
                  <a:lnTo>
                    <a:pt x="56" y="7"/>
                  </a:lnTo>
                  <a:lnTo>
                    <a:pt x="161" y="0"/>
                  </a:lnTo>
                  <a:lnTo>
                    <a:pt x="412" y="127"/>
                  </a:lnTo>
                  <a:lnTo>
                    <a:pt x="279" y="149"/>
                  </a:lnTo>
                  <a:lnTo>
                    <a:pt x="301" y="120"/>
                  </a:lnTo>
                  <a:lnTo>
                    <a:pt x="236" y="72"/>
                  </a:lnTo>
                  <a:lnTo>
                    <a:pt x="115" y="43"/>
                  </a:lnTo>
                  <a:lnTo>
                    <a:pt x="119" y="24"/>
                  </a:lnTo>
                  <a:lnTo>
                    <a:pt x="0" y="5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72" name="Freeform 287">
              <a:extLst>
                <a:ext uri="{FF2B5EF4-FFF2-40B4-BE49-F238E27FC236}">
                  <a16:creationId xmlns:a16="http://schemas.microsoft.com/office/drawing/2014/main" id="{20BEF75A-AEEE-4D99-A159-EA90E1FF38EB}"/>
                </a:ext>
              </a:extLst>
            </p:cNvPr>
            <p:cNvSpPr>
              <a:spLocks/>
            </p:cNvSpPr>
            <p:nvPr/>
          </p:nvSpPr>
          <p:spPr bwMode="auto">
            <a:xfrm>
              <a:off x="6698980" y="3561906"/>
              <a:ext cx="58965" cy="36597"/>
            </a:xfrm>
            <a:custGeom>
              <a:avLst/>
              <a:gdLst>
                <a:gd name="T0" fmla="*/ 0 w 127"/>
                <a:gd name="T1" fmla="*/ 0 h 82"/>
                <a:gd name="T2" fmla="*/ 0 w 127"/>
                <a:gd name="T3" fmla="*/ 2 h 82"/>
                <a:gd name="T4" fmla="*/ 3 w 127"/>
                <a:gd name="T5" fmla="*/ 1 h 82"/>
                <a:gd name="T6" fmla="*/ 2 w 127"/>
                <a:gd name="T7" fmla="*/ 0 h 82"/>
                <a:gd name="T8" fmla="*/ 0 w 127"/>
                <a:gd name="T9" fmla="*/ 0 h 82"/>
                <a:gd name="T10" fmla="*/ 0 60000 65536"/>
                <a:gd name="T11" fmla="*/ 0 60000 65536"/>
                <a:gd name="T12" fmla="*/ 0 60000 65536"/>
                <a:gd name="T13" fmla="*/ 0 60000 65536"/>
                <a:gd name="T14" fmla="*/ 0 60000 65536"/>
                <a:gd name="T15" fmla="*/ 0 w 127"/>
                <a:gd name="T16" fmla="*/ 0 h 82"/>
                <a:gd name="T17" fmla="*/ 127 w 127"/>
                <a:gd name="T18" fmla="*/ 82 h 82"/>
              </a:gdLst>
              <a:ahLst/>
              <a:cxnLst>
                <a:cxn ang="T10">
                  <a:pos x="T0" y="T1"/>
                </a:cxn>
                <a:cxn ang="T11">
                  <a:pos x="T2" y="T3"/>
                </a:cxn>
                <a:cxn ang="T12">
                  <a:pos x="T4" y="T5"/>
                </a:cxn>
                <a:cxn ang="T13">
                  <a:pos x="T6" y="T7"/>
                </a:cxn>
                <a:cxn ang="T14">
                  <a:pos x="T8" y="T9"/>
                </a:cxn>
              </a:cxnLst>
              <a:rect l="T15" t="T16" r="T17" b="T18"/>
              <a:pathLst>
                <a:path w="127" h="82">
                  <a:moveTo>
                    <a:pt x="0" y="0"/>
                  </a:moveTo>
                  <a:lnTo>
                    <a:pt x="0" y="82"/>
                  </a:lnTo>
                  <a:lnTo>
                    <a:pt x="127" y="58"/>
                  </a:lnTo>
                  <a:lnTo>
                    <a:pt x="72" y="9"/>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73" name="Freeform 288">
              <a:extLst>
                <a:ext uri="{FF2B5EF4-FFF2-40B4-BE49-F238E27FC236}">
                  <a16:creationId xmlns:a16="http://schemas.microsoft.com/office/drawing/2014/main" id="{A981D3C2-C173-497F-9742-1AD9EF3E61AB}"/>
                </a:ext>
              </a:extLst>
            </p:cNvPr>
            <p:cNvSpPr>
              <a:spLocks/>
            </p:cNvSpPr>
            <p:nvPr/>
          </p:nvSpPr>
          <p:spPr bwMode="auto">
            <a:xfrm>
              <a:off x="6532193" y="3935833"/>
              <a:ext cx="102768" cy="125703"/>
            </a:xfrm>
            <a:custGeom>
              <a:avLst/>
              <a:gdLst>
                <a:gd name="T0" fmla="*/ 0 w 212"/>
                <a:gd name="T1" fmla="*/ 3 h 275"/>
                <a:gd name="T2" fmla="*/ 0 w 212"/>
                <a:gd name="T3" fmla="*/ 4 h 275"/>
                <a:gd name="T4" fmla="*/ 1 w 212"/>
                <a:gd name="T5" fmla="*/ 4 h 275"/>
                <a:gd name="T6" fmla="*/ 0 w 212"/>
                <a:gd name="T7" fmla="*/ 5 h 275"/>
                <a:gd name="T8" fmla="*/ 0 w 212"/>
                <a:gd name="T9" fmla="*/ 6 h 275"/>
                <a:gd name="T10" fmla="*/ 1 w 212"/>
                <a:gd name="T11" fmla="*/ 7 h 275"/>
                <a:gd name="T12" fmla="*/ 3 w 212"/>
                <a:gd name="T13" fmla="*/ 5 h 275"/>
                <a:gd name="T14" fmla="*/ 5 w 212"/>
                <a:gd name="T15" fmla="*/ 3 h 275"/>
                <a:gd name="T16" fmla="*/ 5 w 212"/>
                <a:gd name="T17" fmla="*/ 1 h 275"/>
                <a:gd name="T18" fmla="*/ 3 w 212"/>
                <a:gd name="T19" fmla="*/ 1 h 275"/>
                <a:gd name="T20" fmla="*/ 2 w 212"/>
                <a:gd name="T21" fmla="*/ 0 h 275"/>
                <a:gd name="T22" fmla="*/ 1 w 212"/>
                <a:gd name="T23" fmla="*/ 1 h 275"/>
                <a:gd name="T24" fmla="*/ 0 w 212"/>
                <a:gd name="T25" fmla="*/ 3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2"/>
                <a:gd name="T40" fmla="*/ 0 h 275"/>
                <a:gd name="T41" fmla="*/ 212 w 212"/>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2" h="275">
                  <a:moveTo>
                    <a:pt x="0" y="106"/>
                  </a:moveTo>
                  <a:lnTo>
                    <a:pt x="1" y="160"/>
                  </a:lnTo>
                  <a:lnTo>
                    <a:pt x="42" y="175"/>
                  </a:lnTo>
                  <a:lnTo>
                    <a:pt x="18" y="215"/>
                  </a:lnTo>
                  <a:lnTo>
                    <a:pt x="12" y="263"/>
                  </a:lnTo>
                  <a:lnTo>
                    <a:pt x="62" y="275"/>
                  </a:lnTo>
                  <a:lnTo>
                    <a:pt x="107" y="196"/>
                  </a:lnTo>
                  <a:lnTo>
                    <a:pt x="194" y="139"/>
                  </a:lnTo>
                  <a:lnTo>
                    <a:pt x="212" y="64"/>
                  </a:lnTo>
                  <a:lnTo>
                    <a:pt x="130" y="52"/>
                  </a:lnTo>
                  <a:lnTo>
                    <a:pt x="74" y="0"/>
                  </a:lnTo>
                  <a:lnTo>
                    <a:pt x="28" y="26"/>
                  </a:lnTo>
                  <a:lnTo>
                    <a:pt x="0" y="10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74" name="Freeform 289">
              <a:extLst>
                <a:ext uri="{FF2B5EF4-FFF2-40B4-BE49-F238E27FC236}">
                  <a16:creationId xmlns:a16="http://schemas.microsoft.com/office/drawing/2014/main" id="{9B0ACC4A-A334-47A7-AC62-349C4676B80B}"/>
                </a:ext>
              </a:extLst>
            </p:cNvPr>
            <p:cNvSpPr>
              <a:spLocks/>
            </p:cNvSpPr>
            <p:nvPr/>
          </p:nvSpPr>
          <p:spPr bwMode="auto">
            <a:xfrm>
              <a:off x="6362036" y="3673289"/>
              <a:ext cx="43803" cy="20685"/>
            </a:xfrm>
            <a:custGeom>
              <a:avLst/>
              <a:gdLst>
                <a:gd name="T0" fmla="*/ 0 w 89"/>
                <a:gd name="T1" fmla="*/ 1 h 44"/>
                <a:gd name="T2" fmla="*/ 1 w 89"/>
                <a:gd name="T3" fmla="*/ 0 h 44"/>
                <a:gd name="T4" fmla="*/ 2 w 89"/>
                <a:gd name="T5" fmla="*/ 1 h 44"/>
                <a:gd name="T6" fmla="*/ 0 w 89"/>
                <a:gd name="T7" fmla="*/ 1 h 44"/>
                <a:gd name="T8" fmla="*/ 0 60000 65536"/>
                <a:gd name="T9" fmla="*/ 0 60000 65536"/>
                <a:gd name="T10" fmla="*/ 0 60000 65536"/>
                <a:gd name="T11" fmla="*/ 0 60000 65536"/>
                <a:gd name="T12" fmla="*/ 0 w 89"/>
                <a:gd name="T13" fmla="*/ 0 h 44"/>
                <a:gd name="T14" fmla="*/ 89 w 89"/>
                <a:gd name="T15" fmla="*/ 44 h 44"/>
              </a:gdLst>
              <a:ahLst/>
              <a:cxnLst>
                <a:cxn ang="T8">
                  <a:pos x="T0" y="T1"/>
                </a:cxn>
                <a:cxn ang="T9">
                  <a:pos x="T2" y="T3"/>
                </a:cxn>
                <a:cxn ang="T10">
                  <a:pos x="T4" y="T5"/>
                </a:cxn>
                <a:cxn ang="T11">
                  <a:pos x="T6" y="T7"/>
                </a:cxn>
              </a:cxnLst>
              <a:rect l="T12" t="T13" r="T14" b="T15"/>
              <a:pathLst>
                <a:path w="89" h="44">
                  <a:moveTo>
                    <a:pt x="0" y="32"/>
                  </a:moveTo>
                  <a:lnTo>
                    <a:pt x="27" y="0"/>
                  </a:lnTo>
                  <a:lnTo>
                    <a:pt x="89" y="44"/>
                  </a:lnTo>
                  <a:lnTo>
                    <a:pt x="0" y="3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75" name="Freeform 290">
              <a:extLst>
                <a:ext uri="{FF2B5EF4-FFF2-40B4-BE49-F238E27FC236}">
                  <a16:creationId xmlns:a16="http://schemas.microsoft.com/office/drawing/2014/main" id="{0378ABAC-AB2F-4A14-B5F3-301430FE53E9}"/>
                </a:ext>
              </a:extLst>
            </p:cNvPr>
            <p:cNvSpPr>
              <a:spLocks/>
            </p:cNvSpPr>
            <p:nvPr/>
          </p:nvSpPr>
          <p:spPr bwMode="auto">
            <a:xfrm>
              <a:off x="6897778" y="5089437"/>
              <a:ext cx="28640" cy="19094"/>
            </a:xfrm>
            <a:custGeom>
              <a:avLst/>
              <a:gdLst>
                <a:gd name="T0" fmla="*/ 0 w 59"/>
                <a:gd name="T1" fmla="*/ 1 h 41"/>
                <a:gd name="T2" fmla="*/ 1 w 59"/>
                <a:gd name="T3" fmla="*/ 1 h 41"/>
                <a:gd name="T4" fmla="*/ 0 w 59"/>
                <a:gd name="T5" fmla="*/ 0 h 41"/>
                <a:gd name="T6" fmla="*/ 1 w 59"/>
                <a:gd name="T7" fmla="*/ 0 h 41"/>
                <a:gd name="T8" fmla="*/ 0 w 59"/>
                <a:gd name="T9" fmla="*/ 1 h 41"/>
                <a:gd name="T10" fmla="*/ 0 60000 65536"/>
                <a:gd name="T11" fmla="*/ 0 60000 65536"/>
                <a:gd name="T12" fmla="*/ 0 60000 65536"/>
                <a:gd name="T13" fmla="*/ 0 60000 65536"/>
                <a:gd name="T14" fmla="*/ 0 60000 65536"/>
                <a:gd name="T15" fmla="*/ 0 w 59"/>
                <a:gd name="T16" fmla="*/ 0 h 41"/>
                <a:gd name="T17" fmla="*/ 59 w 59"/>
                <a:gd name="T18" fmla="*/ 41 h 41"/>
              </a:gdLst>
              <a:ahLst/>
              <a:cxnLst>
                <a:cxn ang="T10">
                  <a:pos x="T0" y="T1"/>
                </a:cxn>
                <a:cxn ang="T11">
                  <a:pos x="T2" y="T3"/>
                </a:cxn>
                <a:cxn ang="T12">
                  <a:pos x="T4" y="T5"/>
                </a:cxn>
                <a:cxn ang="T13">
                  <a:pos x="T6" y="T7"/>
                </a:cxn>
                <a:cxn ang="T14">
                  <a:pos x="T8" y="T9"/>
                </a:cxn>
              </a:cxnLst>
              <a:rect l="T15" t="T16" r="T17" b="T18"/>
              <a:pathLst>
                <a:path w="59" h="41">
                  <a:moveTo>
                    <a:pt x="0" y="41"/>
                  </a:moveTo>
                  <a:lnTo>
                    <a:pt x="32" y="19"/>
                  </a:lnTo>
                  <a:lnTo>
                    <a:pt x="19" y="0"/>
                  </a:lnTo>
                  <a:lnTo>
                    <a:pt x="59" y="6"/>
                  </a:lnTo>
                  <a:lnTo>
                    <a:pt x="0" y="4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76" name="Freeform 291">
              <a:extLst>
                <a:ext uri="{FF2B5EF4-FFF2-40B4-BE49-F238E27FC236}">
                  <a16:creationId xmlns:a16="http://schemas.microsoft.com/office/drawing/2014/main" id="{3325E392-AA26-4FBC-8DC8-060697E0DA6B}"/>
                </a:ext>
              </a:extLst>
            </p:cNvPr>
            <p:cNvSpPr>
              <a:spLocks/>
            </p:cNvSpPr>
            <p:nvPr/>
          </p:nvSpPr>
          <p:spPr bwMode="auto">
            <a:xfrm>
              <a:off x="6919679" y="5089437"/>
              <a:ext cx="32010" cy="19094"/>
            </a:xfrm>
            <a:custGeom>
              <a:avLst/>
              <a:gdLst>
                <a:gd name="T0" fmla="*/ 0 w 68"/>
                <a:gd name="T1" fmla="*/ 1 h 47"/>
                <a:gd name="T2" fmla="*/ 1 w 68"/>
                <a:gd name="T3" fmla="*/ 0 h 47"/>
                <a:gd name="T4" fmla="*/ 1 w 68"/>
                <a:gd name="T5" fmla="*/ 0 h 47"/>
                <a:gd name="T6" fmla="*/ 0 w 68"/>
                <a:gd name="T7" fmla="*/ 1 h 47"/>
                <a:gd name="T8" fmla="*/ 0 60000 65536"/>
                <a:gd name="T9" fmla="*/ 0 60000 65536"/>
                <a:gd name="T10" fmla="*/ 0 60000 65536"/>
                <a:gd name="T11" fmla="*/ 0 60000 65536"/>
                <a:gd name="T12" fmla="*/ 0 w 68"/>
                <a:gd name="T13" fmla="*/ 0 h 47"/>
                <a:gd name="T14" fmla="*/ 68 w 68"/>
                <a:gd name="T15" fmla="*/ 47 h 47"/>
              </a:gdLst>
              <a:ahLst/>
              <a:cxnLst>
                <a:cxn ang="T8">
                  <a:pos x="T0" y="T1"/>
                </a:cxn>
                <a:cxn ang="T9">
                  <a:pos x="T2" y="T3"/>
                </a:cxn>
                <a:cxn ang="T10">
                  <a:pos x="T4" y="T5"/>
                </a:cxn>
                <a:cxn ang="T11">
                  <a:pos x="T6" y="T7"/>
                </a:cxn>
              </a:cxnLst>
              <a:rect l="T12" t="T13" r="T14" b="T15"/>
              <a:pathLst>
                <a:path w="68" h="47">
                  <a:moveTo>
                    <a:pt x="0" y="47"/>
                  </a:moveTo>
                  <a:lnTo>
                    <a:pt x="34" y="0"/>
                  </a:lnTo>
                  <a:lnTo>
                    <a:pt x="68" y="16"/>
                  </a:lnTo>
                  <a:lnTo>
                    <a:pt x="0" y="4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77" name="Freeform 292">
              <a:extLst>
                <a:ext uri="{FF2B5EF4-FFF2-40B4-BE49-F238E27FC236}">
                  <a16:creationId xmlns:a16="http://schemas.microsoft.com/office/drawing/2014/main" id="{153BC96B-F3D0-4415-86D1-88D551C56EF8}"/>
                </a:ext>
              </a:extLst>
            </p:cNvPr>
            <p:cNvSpPr>
              <a:spLocks/>
            </p:cNvSpPr>
            <p:nvPr/>
          </p:nvSpPr>
          <p:spPr bwMode="auto">
            <a:xfrm>
              <a:off x="7017393" y="3853092"/>
              <a:ext cx="52226" cy="70012"/>
            </a:xfrm>
            <a:custGeom>
              <a:avLst/>
              <a:gdLst>
                <a:gd name="T0" fmla="*/ 0 w 107"/>
                <a:gd name="T1" fmla="*/ 3 h 154"/>
                <a:gd name="T2" fmla="*/ 0 w 107"/>
                <a:gd name="T3" fmla="*/ 0 h 154"/>
                <a:gd name="T4" fmla="*/ 3 w 107"/>
                <a:gd name="T5" fmla="*/ 1 h 154"/>
                <a:gd name="T6" fmla="*/ 1 w 107"/>
                <a:gd name="T7" fmla="*/ 4 h 154"/>
                <a:gd name="T8" fmla="*/ 0 w 107"/>
                <a:gd name="T9" fmla="*/ 3 h 154"/>
                <a:gd name="T10" fmla="*/ 0 60000 65536"/>
                <a:gd name="T11" fmla="*/ 0 60000 65536"/>
                <a:gd name="T12" fmla="*/ 0 60000 65536"/>
                <a:gd name="T13" fmla="*/ 0 60000 65536"/>
                <a:gd name="T14" fmla="*/ 0 60000 65536"/>
                <a:gd name="T15" fmla="*/ 0 w 107"/>
                <a:gd name="T16" fmla="*/ 0 h 154"/>
                <a:gd name="T17" fmla="*/ 107 w 107"/>
                <a:gd name="T18" fmla="*/ 154 h 154"/>
              </a:gdLst>
              <a:ahLst/>
              <a:cxnLst>
                <a:cxn ang="T10">
                  <a:pos x="T0" y="T1"/>
                </a:cxn>
                <a:cxn ang="T11">
                  <a:pos x="T2" y="T3"/>
                </a:cxn>
                <a:cxn ang="T12">
                  <a:pos x="T4" y="T5"/>
                </a:cxn>
                <a:cxn ang="T13">
                  <a:pos x="T6" y="T7"/>
                </a:cxn>
                <a:cxn ang="T14">
                  <a:pos x="T8" y="T9"/>
                </a:cxn>
              </a:cxnLst>
              <a:rect l="T15" t="T16" r="T17" b="T18"/>
              <a:pathLst>
                <a:path w="107" h="154">
                  <a:moveTo>
                    <a:pt x="0" y="149"/>
                  </a:moveTo>
                  <a:lnTo>
                    <a:pt x="13" y="0"/>
                  </a:lnTo>
                  <a:lnTo>
                    <a:pt x="107" y="67"/>
                  </a:lnTo>
                  <a:lnTo>
                    <a:pt x="52" y="154"/>
                  </a:lnTo>
                  <a:lnTo>
                    <a:pt x="0" y="14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78" name="Freeform 293">
              <a:extLst>
                <a:ext uri="{FF2B5EF4-FFF2-40B4-BE49-F238E27FC236}">
                  <a16:creationId xmlns:a16="http://schemas.microsoft.com/office/drawing/2014/main" id="{3B9CD4D2-2E61-47D7-8D19-D4B745A4F5F7}"/>
                </a:ext>
              </a:extLst>
            </p:cNvPr>
            <p:cNvSpPr>
              <a:spLocks/>
            </p:cNvSpPr>
            <p:nvPr/>
          </p:nvSpPr>
          <p:spPr bwMode="auto">
            <a:xfrm>
              <a:off x="6677079" y="1700228"/>
              <a:ext cx="1113602" cy="891060"/>
            </a:xfrm>
            <a:custGeom>
              <a:avLst/>
              <a:gdLst>
                <a:gd name="T0" fmla="*/ 6 w 2319"/>
                <a:gd name="T1" fmla="*/ 11 h 1964"/>
                <a:gd name="T2" fmla="*/ 7 w 2319"/>
                <a:gd name="T3" fmla="*/ 9 h 1964"/>
                <a:gd name="T4" fmla="*/ 5 w 2319"/>
                <a:gd name="T5" fmla="*/ 8 h 1964"/>
                <a:gd name="T6" fmla="*/ 10 w 2319"/>
                <a:gd name="T7" fmla="*/ 4 h 1964"/>
                <a:gd name="T8" fmla="*/ 15 w 2319"/>
                <a:gd name="T9" fmla="*/ 3 h 1964"/>
                <a:gd name="T10" fmla="*/ 20 w 2319"/>
                <a:gd name="T11" fmla="*/ 5 h 1964"/>
                <a:gd name="T12" fmla="*/ 19 w 2319"/>
                <a:gd name="T13" fmla="*/ 3 h 1964"/>
                <a:gd name="T14" fmla="*/ 25 w 2319"/>
                <a:gd name="T15" fmla="*/ 4 h 1964"/>
                <a:gd name="T16" fmla="*/ 29 w 2319"/>
                <a:gd name="T17" fmla="*/ 3 h 1964"/>
                <a:gd name="T18" fmla="*/ 24 w 2319"/>
                <a:gd name="T19" fmla="*/ 1 h 1964"/>
                <a:gd name="T20" fmla="*/ 29 w 2319"/>
                <a:gd name="T21" fmla="*/ 2 h 1964"/>
                <a:gd name="T22" fmla="*/ 29 w 2319"/>
                <a:gd name="T23" fmla="*/ 0 h 1964"/>
                <a:gd name="T24" fmla="*/ 40 w 2319"/>
                <a:gd name="T25" fmla="*/ 1 h 1964"/>
                <a:gd name="T26" fmla="*/ 41 w 2319"/>
                <a:gd name="T27" fmla="*/ 1 h 1964"/>
                <a:gd name="T28" fmla="*/ 45 w 2319"/>
                <a:gd name="T29" fmla="*/ 3 h 1964"/>
                <a:gd name="T30" fmla="*/ 34 w 2319"/>
                <a:gd name="T31" fmla="*/ 4 h 1964"/>
                <a:gd name="T32" fmla="*/ 40 w 2319"/>
                <a:gd name="T33" fmla="*/ 5 h 1964"/>
                <a:gd name="T34" fmla="*/ 46 w 2319"/>
                <a:gd name="T35" fmla="*/ 5 h 1964"/>
                <a:gd name="T36" fmla="*/ 51 w 2319"/>
                <a:gd name="T37" fmla="*/ 4 h 1964"/>
                <a:gd name="T38" fmla="*/ 46 w 2319"/>
                <a:gd name="T39" fmla="*/ 7 h 1964"/>
                <a:gd name="T40" fmla="*/ 49 w 2319"/>
                <a:gd name="T41" fmla="*/ 9 h 1964"/>
                <a:gd name="T42" fmla="*/ 46 w 2319"/>
                <a:gd name="T43" fmla="*/ 11 h 1964"/>
                <a:gd name="T44" fmla="*/ 46 w 2319"/>
                <a:gd name="T45" fmla="*/ 14 h 1964"/>
                <a:gd name="T46" fmla="*/ 45 w 2319"/>
                <a:gd name="T47" fmla="*/ 15 h 1964"/>
                <a:gd name="T48" fmla="*/ 47 w 2319"/>
                <a:gd name="T49" fmla="*/ 17 h 1964"/>
                <a:gd name="T50" fmla="*/ 45 w 2319"/>
                <a:gd name="T51" fmla="*/ 19 h 1964"/>
                <a:gd name="T52" fmla="*/ 46 w 2319"/>
                <a:gd name="T53" fmla="*/ 20 h 1964"/>
                <a:gd name="T54" fmla="*/ 46 w 2319"/>
                <a:gd name="T55" fmla="*/ 22 h 1964"/>
                <a:gd name="T56" fmla="*/ 41 w 2319"/>
                <a:gd name="T57" fmla="*/ 23 h 1964"/>
                <a:gd name="T58" fmla="*/ 42 w 2319"/>
                <a:gd name="T59" fmla="*/ 25 h 1964"/>
                <a:gd name="T60" fmla="*/ 45 w 2319"/>
                <a:gd name="T61" fmla="*/ 26 h 1964"/>
                <a:gd name="T62" fmla="*/ 44 w 2319"/>
                <a:gd name="T63" fmla="*/ 28 h 1964"/>
                <a:gd name="T64" fmla="*/ 40 w 2319"/>
                <a:gd name="T65" fmla="*/ 26 h 1964"/>
                <a:gd name="T66" fmla="*/ 41 w 2319"/>
                <a:gd name="T67" fmla="*/ 29 h 1964"/>
                <a:gd name="T68" fmla="*/ 41 w 2319"/>
                <a:gd name="T69" fmla="*/ 32 h 1964"/>
                <a:gd name="T70" fmla="*/ 36 w 2319"/>
                <a:gd name="T71" fmla="*/ 33 h 1964"/>
                <a:gd name="T72" fmla="*/ 32 w 2319"/>
                <a:gd name="T73" fmla="*/ 36 h 1964"/>
                <a:gd name="T74" fmla="*/ 31 w 2319"/>
                <a:gd name="T75" fmla="*/ 36 h 1964"/>
                <a:gd name="T76" fmla="*/ 28 w 2319"/>
                <a:gd name="T77" fmla="*/ 38 h 1964"/>
                <a:gd name="T78" fmla="*/ 28 w 2319"/>
                <a:gd name="T79" fmla="*/ 40 h 1964"/>
                <a:gd name="T80" fmla="*/ 28 w 2319"/>
                <a:gd name="T81" fmla="*/ 41 h 1964"/>
                <a:gd name="T82" fmla="*/ 26 w 2319"/>
                <a:gd name="T83" fmla="*/ 45 h 1964"/>
                <a:gd name="T84" fmla="*/ 22 w 2319"/>
                <a:gd name="T85" fmla="*/ 44 h 1964"/>
                <a:gd name="T86" fmla="*/ 21 w 2319"/>
                <a:gd name="T87" fmla="*/ 43 h 1964"/>
                <a:gd name="T88" fmla="*/ 19 w 2319"/>
                <a:gd name="T89" fmla="*/ 39 h 1964"/>
                <a:gd name="T90" fmla="*/ 19 w 2319"/>
                <a:gd name="T91" fmla="*/ 37 h 1964"/>
                <a:gd name="T92" fmla="*/ 18 w 2319"/>
                <a:gd name="T93" fmla="*/ 33 h 1964"/>
                <a:gd name="T94" fmla="*/ 18 w 2319"/>
                <a:gd name="T95" fmla="*/ 32 h 1964"/>
                <a:gd name="T96" fmla="*/ 18 w 2319"/>
                <a:gd name="T97" fmla="*/ 29 h 1964"/>
                <a:gd name="T98" fmla="*/ 20 w 2319"/>
                <a:gd name="T99" fmla="*/ 28 h 1964"/>
                <a:gd name="T100" fmla="*/ 19 w 2319"/>
                <a:gd name="T101" fmla="*/ 27 h 1964"/>
                <a:gd name="T102" fmla="*/ 17 w 2319"/>
                <a:gd name="T103" fmla="*/ 27 h 1964"/>
                <a:gd name="T104" fmla="*/ 15 w 2319"/>
                <a:gd name="T105" fmla="*/ 25 h 1964"/>
                <a:gd name="T106" fmla="*/ 14 w 2319"/>
                <a:gd name="T107" fmla="*/ 21 h 1964"/>
                <a:gd name="T108" fmla="*/ 11 w 2319"/>
                <a:gd name="T109" fmla="*/ 17 h 1964"/>
                <a:gd name="T110" fmla="*/ 6 w 2319"/>
                <a:gd name="T111" fmla="*/ 18 h 1964"/>
                <a:gd name="T112" fmla="*/ 1 w 2319"/>
                <a:gd name="T113" fmla="*/ 15 h 1964"/>
                <a:gd name="T114" fmla="*/ 6 w 2319"/>
                <a:gd name="T115" fmla="*/ 14 h 196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319"/>
                <a:gd name="T175" fmla="*/ 0 h 1964"/>
                <a:gd name="T176" fmla="*/ 2319 w 2319"/>
                <a:gd name="T177" fmla="*/ 1964 h 196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319" h="1964">
                  <a:moveTo>
                    <a:pt x="0" y="551"/>
                  </a:moveTo>
                  <a:lnTo>
                    <a:pt x="13" y="521"/>
                  </a:lnTo>
                  <a:lnTo>
                    <a:pt x="162" y="463"/>
                  </a:lnTo>
                  <a:lnTo>
                    <a:pt x="261" y="463"/>
                  </a:lnTo>
                  <a:lnTo>
                    <a:pt x="315" y="418"/>
                  </a:lnTo>
                  <a:lnTo>
                    <a:pt x="296" y="405"/>
                  </a:lnTo>
                  <a:lnTo>
                    <a:pt x="329" y="390"/>
                  </a:lnTo>
                  <a:lnTo>
                    <a:pt x="302" y="380"/>
                  </a:lnTo>
                  <a:lnTo>
                    <a:pt x="354" y="363"/>
                  </a:lnTo>
                  <a:lnTo>
                    <a:pt x="335" y="346"/>
                  </a:lnTo>
                  <a:lnTo>
                    <a:pt x="267" y="376"/>
                  </a:lnTo>
                  <a:lnTo>
                    <a:pt x="200" y="338"/>
                  </a:lnTo>
                  <a:lnTo>
                    <a:pt x="284" y="317"/>
                  </a:lnTo>
                  <a:lnTo>
                    <a:pt x="332" y="254"/>
                  </a:lnTo>
                  <a:lnTo>
                    <a:pt x="437" y="250"/>
                  </a:lnTo>
                  <a:lnTo>
                    <a:pt x="432" y="185"/>
                  </a:lnTo>
                  <a:lnTo>
                    <a:pt x="507" y="184"/>
                  </a:lnTo>
                  <a:lnTo>
                    <a:pt x="586" y="230"/>
                  </a:lnTo>
                  <a:lnTo>
                    <a:pt x="493" y="168"/>
                  </a:lnTo>
                  <a:lnTo>
                    <a:pt x="669" y="126"/>
                  </a:lnTo>
                  <a:lnTo>
                    <a:pt x="713" y="156"/>
                  </a:lnTo>
                  <a:lnTo>
                    <a:pt x="719" y="214"/>
                  </a:lnTo>
                  <a:lnTo>
                    <a:pt x="740" y="165"/>
                  </a:lnTo>
                  <a:lnTo>
                    <a:pt x="854" y="199"/>
                  </a:lnTo>
                  <a:lnTo>
                    <a:pt x="814" y="172"/>
                  </a:lnTo>
                  <a:lnTo>
                    <a:pt x="868" y="176"/>
                  </a:lnTo>
                  <a:lnTo>
                    <a:pt x="821" y="142"/>
                  </a:lnTo>
                  <a:lnTo>
                    <a:pt x="808" y="115"/>
                  </a:lnTo>
                  <a:lnTo>
                    <a:pt x="832" y="108"/>
                  </a:lnTo>
                  <a:lnTo>
                    <a:pt x="1056" y="192"/>
                  </a:lnTo>
                  <a:lnTo>
                    <a:pt x="1039" y="165"/>
                  </a:lnTo>
                  <a:lnTo>
                    <a:pt x="1086" y="161"/>
                  </a:lnTo>
                  <a:lnTo>
                    <a:pt x="1056" y="137"/>
                  </a:lnTo>
                  <a:lnTo>
                    <a:pt x="1132" y="142"/>
                  </a:lnTo>
                  <a:lnTo>
                    <a:pt x="1012" y="81"/>
                  </a:lnTo>
                  <a:lnTo>
                    <a:pt x="1228" y="115"/>
                  </a:lnTo>
                  <a:lnTo>
                    <a:pt x="1181" y="80"/>
                  </a:lnTo>
                  <a:lnTo>
                    <a:pt x="1054" y="73"/>
                  </a:lnTo>
                  <a:lnTo>
                    <a:pt x="1096" y="71"/>
                  </a:lnTo>
                  <a:lnTo>
                    <a:pt x="1017" y="42"/>
                  </a:lnTo>
                  <a:lnTo>
                    <a:pt x="1110" y="48"/>
                  </a:lnTo>
                  <a:lnTo>
                    <a:pt x="1073" y="35"/>
                  </a:lnTo>
                  <a:lnTo>
                    <a:pt x="1112" y="26"/>
                  </a:lnTo>
                  <a:lnTo>
                    <a:pt x="1272" y="81"/>
                  </a:lnTo>
                  <a:lnTo>
                    <a:pt x="1253" y="61"/>
                  </a:lnTo>
                  <a:lnTo>
                    <a:pt x="1326" y="42"/>
                  </a:lnTo>
                  <a:lnTo>
                    <a:pt x="1264" y="35"/>
                  </a:lnTo>
                  <a:lnTo>
                    <a:pt x="1262" y="8"/>
                  </a:lnTo>
                  <a:lnTo>
                    <a:pt x="1303" y="0"/>
                  </a:lnTo>
                  <a:lnTo>
                    <a:pt x="1732" y="10"/>
                  </a:lnTo>
                  <a:lnTo>
                    <a:pt x="1762" y="25"/>
                  </a:lnTo>
                  <a:lnTo>
                    <a:pt x="1746" y="35"/>
                  </a:lnTo>
                  <a:lnTo>
                    <a:pt x="1462" y="38"/>
                  </a:lnTo>
                  <a:lnTo>
                    <a:pt x="1495" y="54"/>
                  </a:lnTo>
                  <a:lnTo>
                    <a:pt x="1384" y="71"/>
                  </a:lnTo>
                  <a:lnTo>
                    <a:pt x="1789" y="42"/>
                  </a:lnTo>
                  <a:lnTo>
                    <a:pt x="1802" y="68"/>
                  </a:lnTo>
                  <a:lnTo>
                    <a:pt x="1746" y="83"/>
                  </a:lnTo>
                  <a:lnTo>
                    <a:pt x="1842" y="72"/>
                  </a:lnTo>
                  <a:lnTo>
                    <a:pt x="1951" y="104"/>
                  </a:lnTo>
                  <a:lnTo>
                    <a:pt x="1789" y="156"/>
                  </a:lnTo>
                  <a:lnTo>
                    <a:pt x="1529" y="152"/>
                  </a:lnTo>
                  <a:lnTo>
                    <a:pt x="1591" y="161"/>
                  </a:lnTo>
                  <a:lnTo>
                    <a:pt x="1482" y="184"/>
                  </a:lnTo>
                  <a:lnTo>
                    <a:pt x="1482" y="207"/>
                  </a:lnTo>
                  <a:lnTo>
                    <a:pt x="1767" y="168"/>
                  </a:lnTo>
                  <a:lnTo>
                    <a:pt x="1790" y="185"/>
                  </a:lnTo>
                  <a:lnTo>
                    <a:pt x="1732" y="223"/>
                  </a:lnTo>
                  <a:lnTo>
                    <a:pt x="1912" y="161"/>
                  </a:lnTo>
                  <a:lnTo>
                    <a:pt x="1923" y="221"/>
                  </a:lnTo>
                  <a:lnTo>
                    <a:pt x="1833" y="328"/>
                  </a:lnTo>
                  <a:lnTo>
                    <a:pt x="2009" y="204"/>
                  </a:lnTo>
                  <a:lnTo>
                    <a:pt x="2006" y="223"/>
                  </a:lnTo>
                  <a:lnTo>
                    <a:pt x="2090" y="222"/>
                  </a:lnTo>
                  <a:lnTo>
                    <a:pt x="2116" y="184"/>
                  </a:lnTo>
                  <a:lnTo>
                    <a:pt x="2206" y="176"/>
                  </a:lnTo>
                  <a:lnTo>
                    <a:pt x="2319" y="211"/>
                  </a:lnTo>
                  <a:lnTo>
                    <a:pt x="2207" y="265"/>
                  </a:lnTo>
                  <a:lnTo>
                    <a:pt x="2214" y="286"/>
                  </a:lnTo>
                  <a:lnTo>
                    <a:pt x="1963" y="317"/>
                  </a:lnTo>
                  <a:lnTo>
                    <a:pt x="2166" y="319"/>
                  </a:lnTo>
                  <a:lnTo>
                    <a:pt x="2002" y="364"/>
                  </a:lnTo>
                  <a:lnTo>
                    <a:pt x="2013" y="394"/>
                  </a:lnTo>
                  <a:lnTo>
                    <a:pt x="2122" y="364"/>
                  </a:lnTo>
                  <a:lnTo>
                    <a:pt x="2043" y="405"/>
                  </a:lnTo>
                  <a:lnTo>
                    <a:pt x="2033" y="459"/>
                  </a:lnTo>
                  <a:lnTo>
                    <a:pt x="2056" y="445"/>
                  </a:lnTo>
                  <a:lnTo>
                    <a:pt x="1981" y="493"/>
                  </a:lnTo>
                  <a:lnTo>
                    <a:pt x="1954" y="593"/>
                  </a:lnTo>
                  <a:lnTo>
                    <a:pt x="1996" y="571"/>
                  </a:lnTo>
                  <a:lnTo>
                    <a:pt x="2050" y="593"/>
                  </a:lnTo>
                  <a:lnTo>
                    <a:pt x="1998" y="593"/>
                  </a:lnTo>
                  <a:lnTo>
                    <a:pt x="1998" y="622"/>
                  </a:lnTo>
                  <a:lnTo>
                    <a:pt x="2088" y="635"/>
                  </a:lnTo>
                  <a:lnTo>
                    <a:pt x="2090" y="672"/>
                  </a:lnTo>
                  <a:lnTo>
                    <a:pt x="1959" y="664"/>
                  </a:lnTo>
                  <a:lnTo>
                    <a:pt x="1996" y="682"/>
                  </a:lnTo>
                  <a:lnTo>
                    <a:pt x="1919" y="693"/>
                  </a:lnTo>
                  <a:lnTo>
                    <a:pt x="1959" y="732"/>
                  </a:lnTo>
                  <a:lnTo>
                    <a:pt x="2027" y="735"/>
                  </a:lnTo>
                  <a:lnTo>
                    <a:pt x="1986" y="758"/>
                  </a:lnTo>
                  <a:lnTo>
                    <a:pt x="2039" y="779"/>
                  </a:lnTo>
                  <a:lnTo>
                    <a:pt x="2037" y="829"/>
                  </a:lnTo>
                  <a:lnTo>
                    <a:pt x="1941" y="800"/>
                  </a:lnTo>
                  <a:lnTo>
                    <a:pt x="1997" y="827"/>
                  </a:lnTo>
                  <a:lnTo>
                    <a:pt x="1961" y="844"/>
                  </a:lnTo>
                  <a:lnTo>
                    <a:pt x="1996" y="842"/>
                  </a:lnTo>
                  <a:lnTo>
                    <a:pt x="1986" y="874"/>
                  </a:lnTo>
                  <a:lnTo>
                    <a:pt x="2054" y="890"/>
                  </a:lnTo>
                  <a:lnTo>
                    <a:pt x="1947" y="881"/>
                  </a:lnTo>
                  <a:lnTo>
                    <a:pt x="1923" y="900"/>
                  </a:lnTo>
                  <a:lnTo>
                    <a:pt x="2009" y="942"/>
                  </a:lnTo>
                  <a:lnTo>
                    <a:pt x="1997" y="974"/>
                  </a:lnTo>
                  <a:lnTo>
                    <a:pt x="1926" y="994"/>
                  </a:lnTo>
                  <a:lnTo>
                    <a:pt x="1861" y="947"/>
                  </a:lnTo>
                  <a:lnTo>
                    <a:pt x="1758" y="986"/>
                  </a:lnTo>
                  <a:lnTo>
                    <a:pt x="1830" y="1013"/>
                  </a:lnTo>
                  <a:lnTo>
                    <a:pt x="1762" y="1038"/>
                  </a:lnTo>
                  <a:lnTo>
                    <a:pt x="1837" y="1040"/>
                  </a:lnTo>
                  <a:lnTo>
                    <a:pt x="1813" y="1090"/>
                  </a:lnTo>
                  <a:lnTo>
                    <a:pt x="1842" y="1061"/>
                  </a:lnTo>
                  <a:lnTo>
                    <a:pt x="1923" y="1101"/>
                  </a:lnTo>
                  <a:lnTo>
                    <a:pt x="1897" y="1135"/>
                  </a:lnTo>
                  <a:lnTo>
                    <a:pt x="1947" y="1122"/>
                  </a:lnTo>
                  <a:lnTo>
                    <a:pt x="1923" y="1155"/>
                  </a:lnTo>
                  <a:lnTo>
                    <a:pt x="1957" y="1139"/>
                  </a:lnTo>
                  <a:lnTo>
                    <a:pt x="1961" y="1223"/>
                  </a:lnTo>
                  <a:lnTo>
                    <a:pt x="1923" y="1192"/>
                  </a:lnTo>
                  <a:lnTo>
                    <a:pt x="1923" y="1223"/>
                  </a:lnTo>
                  <a:lnTo>
                    <a:pt x="1889" y="1220"/>
                  </a:lnTo>
                  <a:lnTo>
                    <a:pt x="1842" y="1151"/>
                  </a:lnTo>
                  <a:lnTo>
                    <a:pt x="1732" y="1113"/>
                  </a:lnTo>
                  <a:lnTo>
                    <a:pt x="1808" y="1158"/>
                  </a:lnTo>
                  <a:lnTo>
                    <a:pt x="1706" y="1182"/>
                  </a:lnTo>
                  <a:lnTo>
                    <a:pt x="1678" y="1223"/>
                  </a:lnTo>
                  <a:lnTo>
                    <a:pt x="1774" y="1232"/>
                  </a:lnTo>
                  <a:lnTo>
                    <a:pt x="1692" y="1255"/>
                  </a:lnTo>
                  <a:lnTo>
                    <a:pt x="1814" y="1227"/>
                  </a:lnTo>
                  <a:lnTo>
                    <a:pt x="1932" y="1264"/>
                  </a:lnTo>
                  <a:lnTo>
                    <a:pt x="1779" y="1360"/>
                  </a:lnTo>
                  <a:lnTo>
                    <a:pt x="1631" y="1402"/>
                  </a:lnTo>
                  <a:lnTo>
                    <a:pt x="1579" y="1406"/>
                  </a:lnTo>
                  <a:lnTo>
                    <a:pt x="1543" y="1361"/>
                  </a:lnTo>
                  <a:lnTo>
                    <a:pt x="1559" y="1406"/>
                  </a:lnTo>
                  <a:lnTo>
                    <a:pt x="1516" y="1431"/>
                  </a:lnTo>
                  <a:lnTo>
                    <a:pt x="1462" y="1535"/>
                  </a:lnTo>
                  <a:lnTo>
                    <a:pt x="1417" y="1531"/>
                  </a:lnTo>
                  <a:lnTo>
                    <a:pt x="1407" y="1564"/>
                  </a:lnTo>
                  <a:lnTo>
                    <a:pt x="1365" y="1571"/>
                  </a:lnTo>
                  <a:lnTo>
                    <a:pt x="1339" y="1557"/>
                  </a:lnTo>
                  <a:lnTo>
                    <a:pt x="1372" y="1537"/>
                  </a:lnTo>
                  <a:lnTo>
                    <a:pt x="1338" y="1531"/>
                  </a:lnTo>
                  <a:lnTo>
                    <a:pt x="1324" y="1587"/>
                  </a:lnTo>
                  <a:lnTo>
                    <a:pt x="1251" y="1591"/>
                  </a:lnTo>
                  <a:lnTo>
                    <a:pt x="1253" y="1634"/>
                  </a:lnTo>
                  <a:lnTo>
                    <a:pt x="1213" y="1637"/>
                  </a:lnTo>
                  <a:lnTo>
                    <a:pt x="1247" y="1672"/>
                  </a:lnTo>
                  <a:lnTo>
                    <a:pt x="1199" y="1680"/>
                  </a:lnTo>
                  <a:lnTo>
                    <a:pt x="1236" y="1717"/>
                  </a:lnTo>
                  <a:lnTo>
                    <a:pt x="1204" y="1717"/>
                  </a:lnTo>
                  <a:lnTo>
                    <a:pt x="1230" y="1726"/>
                  </a:lnTo>
                  <a:lnTo>
                    <a:pt x="1204" y="1768"/>
                  </a:lnTo>
                  <a:lnTo>
                    <a:pt x="1181" y="1761"/>
                  </a:lnTo>
                  <a:lnTo>
                    <a:pt x="1199" y="1779"/>
                  </a:lnTo>
                  <a:lnTo>
                    <a:pt x="1152" y="1797"/>
                  </a:lnTo>
                  <a:lnTo>
                    <a:pt x="1181" y="1856"/>
                  </a:lnTo>
                  <a:lnTo>
                    <a:pt x="1152" y="1935"/>
                  </a:lnTo>
                  <a:lnTo>
                    <a:pt x="1118" y="1936"/>
                  </a:lnTo>
                  <a:lnTo>
                    <a:pt x="1143" y="1964"/>
                  </a:lnTo>
                  <a:lnTo>
                    <a:pt x="1065" y="1964"/>
                  </a:lnTo>
                  <a:lnTo>
                    <a:pt x="1056" y="1910"/>
                  </a:lnTo>
                  <a:lnTo>
                    <a:pt x="945" y="1918"/>
                  </a:lnTo>
                  <a:lnTo>
                    <a:pt x="973" y="1903"/>
                  </a:lnTo>
                  <a:lnTo>
                    <a:pt x="917" y="1883"/>
                  </a:lnTo>
                  <a:lnTo>
                    <a:pt x="941" y="1874"/>
                  </a:lnTo>
                  <a:lnTo>
                    <a:pt x="901" y="1874"/>
                  </a:lnTo>
                  <a:lnTo>
                    <a:pt x="918" y="1832"/>
                  </a:lnTo>
                  <a:lnTo>
                    <a:pt x="892" y="1840"/>
                  </a:lnTo>
                  <a:lnTo>
                    <a:pt x="821" y="1726"/>
                  </a:lnTo>
                  <a:lnTo>
                    <a:pt x="821" y="1694"/>
                  </a:lnTo>
                  <a:lnTo>
                    <a:pt x="877" y="1656"/>
                  </a:lnTo>
                  <a:lnTo>
                    <a:pt x="854" y="1645"/>
                  </a:lnTo>
                  <a:lnTo>
                    <a:pt x="798" y="1687"/>
                  </a:lnTo>
                  <a:lnTo>
                    <a:pt x="798" y="1602"/>
                  </a:lnTo>
                  <a:lnTo>
                    <a:pt x="747" y="1557"/>
                  </a:lnTo>
                  <a:lnTo>
                    <a:pt x="763" y="1492"/>
                  </a:lnTo>
                  <a:lnTo>
                    <a:pt x="729" y="1466"/>
                  </a:lnTo>
                  <a:lnTo>
                    <a:pt x="774" y="1410"/>
                  </a:lnTo>
                  <a:lnTo>
                    <a:pt x="747" y="1402"/>
                  </a:lnTo>
                  <a:lnTo>
                    <a:pt x="839" y="1402"/>
                  </a:lnTo>
                  <a:lnTo>
                    <a:pt x="830" y="1379"/>
                  </a:lnTo>
                  <a:lnTo>
                    <a:pt x="769" y="1381"/>
                  </a:lnTo>
                  <a:lnTo>
                    <a:pt x="861" y="1331"/>
                  </a:lnTo>
                  <a:lnTo>
                    <a:pt x="839" y="1314"/>
                  </a:lnTo>
                  <a:lnTo>
                    <a:pt x="861" y="1255"/>
                  </a:lnTo>
                  <a:lnTo>
                    <a:pt x="785" y="1254"/>
                  </a:lnTo>
                  <a:lnTo>
                    <a:pt x="703" y="1207"/>
                  </a:lnTo>
                  <a:lnTo>
                    <a:pt x="854" y="1232"/>
                  </a:lnTo>
                  <a:lnTo>
                    <a:pt x="828" y="1211"/>
                  </a:lnTo>
                  <a:lnTo>
                    <a:pt x="854" y="1203"/>
                  </a:lnTo>
                  <a:lnTo>
                    <a:pt x="793" y="1168"/>
                  </a:lnTo>
                  <a:lnTo>
                    <a:pt x="814" y="1151"/>
                  </a:lnTo>
                  <a:lnTo>
                    <a:pt x="782" y="1163"/>
                  </a:lnTo>
                  <a:lnTo>
                    <a:pt x="804" y="1142"/>
                  </a:lnTo>
                  <a:lnTo>
                    <a:pt x="765" y="1145"/>
                  </a:lnTo>
                  <a:lnTo>
                    <a:pt x="808" y="1126"/>
                  </a:lnTo>
                  <a:lnTo>
                    <a:pt x="740" y="1099"/>
                  </a:lnTo>
                  <a:lnTo>
                    <a:pt x="726" y="1142"/>
                  </a:lnTo>
                  <a:lnTo>
                    <a:pt x="669" y="1145"/>
                  </a:lnTo>
                  <a:lnTo>
                    <a:pt x="659" y="1126"/>
                  </a:lnTo>
                  <a:lnTo>
                    <a:pt x="698" y="1099"/>
                  </a:lnTo>
                  <a:lnTo>
                    <a:pt x="667" y="1099"/>
                  </a:lnTo>
                  <a:lnTo>
                    <a:pt x="703" y="1023"/>
                  </a:lnTo>
                  <a:lnTo>
                    <a:pt x="661" y="1011"/>
                  </a:lnTo>
                  <a:lnTo>
                    <a:pt x="680" y="978"/>
                  </a:lnTo>
                  <a:lnTo>
                    <a:pt x="618" y="889"/>
                  </a:lnTo>
                  <a:lnTo>
                    <a:pt x="637" y="888"/>
                  </a:lnTo>
                  <a:lnTo>
                    <a:pt x="554" y="808"/>
                  </a:lnTo>
                  <a:lnTo>
                    <a:pt x="554" y="779"/>
                  </a:lnTo>
                  <a:lnTo>
                    <a:pt x="461" y="741"/>
                  </a:lnTo>
                  <a:lnTo>
                    <a:pt x="376" y="720"/>
                  </a:lnTo>
                  <a:lnTo>
                    <a:pt x="293" y="756"/>
                  </a:lnTo>
                  <a:lnTo>
                    <a:pt x="230" y="732"/>
                  </a:lnTo>
                  <a:lnTo>
                    <a:pt x="254" y="762"/>
                  </a:lnTo>
                  <a:lnTo>
                    <a:pt x="188" y="748"/>
                  </a:lnTo>
                  <a:lnTo>
                    <a:pt x="128" y="718"/>
                  </a:lnTo>
                  <a:lnTo>
                    <a:pt x="188" y="693"/>
                  </a:lnTo>
                  <a:lnTo>
                    <a:pt x="57" y="664"/>
                  </a:lnTo>
                  <a:lnTo>
                    <a:pt x="105" y="639"/>
                  </a:lnTo>
                  <a:lnTo>
                    <a:pt x="261" y="647"/>
                  </a:lnTo>
                  <a:lnTo>
                    <a:pt x="275" y="637"/>
                  </a:lnTo>
                  <a:lnTo>
                    <a:pt x="251" y="620"/>
                  </a:lnTo>
                  <a:lnTo>
                    <a:pt x="274" y="605"/>
                  </a:lnTo>
                  <a:lnTo>
                    <a:pt x="138" y="616"/>
                  </a:lnTo>
                  <a:lnTo>
                    <a:pt x="0" y="55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79" name="Freeform 294">
              <a:extLst>
                <a:ext uri="{FF2B5EF4-FFF2-40B4-BE49-F238E27FC236}">
                  <a16:creationId xmlns:a16="http://schemas.microsoft.com/office/drawing/2014/main" id="{8C408A7B-06E6-4583-8C3D-3E5FD223DA08}"/>
                </a:ext>
              </a:extLst>
            </p:cNvPr>
            <p:cNvSpPr>
              <a:spLocks/>
            </p:cNvSpPr>
            <p:nvPr/>
          </p:nvSpPr>
          <p:spPr bwMode="auto">
            <a:xfrm>
              <a:off x="6321602" y="3601686"/>
              <a:ext cx="72443" cy="87515"/>
            </a:xfrm>
            <a:custGeom>
              <a:avLst/>
              <a:gdLst>
                <a:gd name="T0" fmla="*/ 0 w 154"/>
                <a:gd name="T1" fmla="*/ 4 h 190"/>
                <a:gd name="T2" fmla="*/ 1 w 154"/>
                <a:gd name="T3" fmla="*/ 2 h 190"/>
                <a:gd name="T4" fmla="*/ 2 w 154"/>
                <a:gd name="T5" fmla="*/ 2 h 190"/>
                <a:gd name="T6" fmla="*/ 1 w 154"/>
                <a:gd name="T7" fmla="*/ 1 h 190"/>
                <a:gd name="T8" fmla="*/ 3 w 154"/>
                <a:gd name="T9" fmla="*/ 0 h 190"/>
                <a:gd name="T10" fmla="*/ 3 w 154"/>
                <a:gd name="T11" fmla="*/ 2 h 190"/>
                <a:gd name="T12" fmla="*/ 3 w 154"/>
                <a:gd name="T13" fmla="*/ 2 h 190"/>
                <a:gd name="T14" fmla="*/ 3 w 154"/>
                <a:gd name="T15" fmla="*/ 4 h 190"/>
                <a:gd name="T16" fmla="*/ 2 w 154"/>
                <a:gd name="T17" fmla="*/ 5 h 190"/>
                <a:gd name="T18" fmla="*/ 0 w 154"/>
                <a:gd name="T19" fmla="*/ 4 h 1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4"/>
                <a:gd name="T31" fmla="*/ 0 h 190"/>
                <a:gd name="T32" fmla="*/ 154 w 154"/>
                <a:gd name="T33" fmla="*/ 190 h 1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4" h="190">
                  <a:moveTo>
                    <a:pt x="0" y="154"/>
                  </a:moveTo>
                  <a:lnTo>
                    <a:pt x="35" y="83"/>
                  </a:lnTo>
                  <a:lnTo>
                    <a:pt x="74" y="82"/>
                  </a:lnTo>
                  <a:lnTo>
                    <a:pt x="33" y="24"/>
                  </a:lnTo>
                  <a:lnTo>
                    <a:pt x="123" y="0"/>
                  </a:lnTo>
                  <a:lnTo>
                    <a:pt x="134" y="90"/>
                  </a:lnTo>
                  <a:lnTo>
                    <a:pt x="154" y="98"/>
                  </a:lnTo>
                  <a:lnTo>
                    <a:pt x="114" y="158"/>
                  </a:lnTo>
                  <a:lnTo>
                    <a:pt x="87" y="190"/>
                  </a:lnTo>
                  <a:lnTo>
                    <a:pt x="0" y="15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80" name="Freeform 295">
              <a:extLst>
                <a:ext uri="{FF2B5EF4-FFF2-40B4-BE49-F238E27FC236}">
                  <a16:creationId xmlns:a16="http://schemas.microsoft.com/office/drawing/2014/main" id="{5F70DC7B-9E40-423A-843C-DDB990404729}"/>
                </a:ext>
              </a:extLst>
            </p:cNvPr>
            <p:cNvSpPr>
              <a:spLocks/>
            </p:cNvSpPr>
            <p:nvPr/>
          </p:nvSpPr>
          <p:spPr bwMode="auto">
            <a:xfrm>
              <a:off x="6891039" y="3797400"/>
              <a:ext cx="85921" cy="136841"/>
            </a:xfrm>
            <a:custGeom>
              <a:avLst/>
              <a:gdLst>
                <a:gd name="T0" fmla="*/ 0 w 181"/>
                <a:gd name="T1" fmla="*/ 2 h 301"/>
                <a:gd name="T2" fmla="*/ 1 w 181"/>
                <a:gd name="T3" fmla="*/ 3 h 301"/>
                <a:gd name="T4" fmla="*/ 1 w 181"/>
                <a:gd name="T5" fmla="*/ 4 h 301"/>
                <a:gd name="T6" fmla="*/ 1 w 181"/>
                <a:gd name="T7" fmla="*/ 6 h 301"/>
                <a:gd name="T8" fmla="*/ 2 w 181"/>
                <a:gd name="T9" fmla="*/ 7 h 301"/>
                <a:gd name="T10" fmla="*/ 4 w 181"/>
                <a:gd name="T11" fmla="*/ 7 h 301"/>
                <a:gd name="T12" fmla="*/ 3 w 181"/>
                <a:gd name="T13" fmla="*/ 4 h 301"/>
                <a:gd name="T14" fmla="*/ 4 w 181"/>
                <a:gd name="T15" fmla="*/ 3 h 301"/>
                <a:gd name="T16" fmla="*/ 1 w 181"/>
                <a:gd name="T17" fmla="*/ 0 h 301"/>
                <a:gd name="T18" fmla="*/ 1 w 181"/>
                <a:gd name="T19" fmla="*/ 1 h 301"/>
                <a:gd name="T20" fmla="*/ 1 w 181"/>
                <a:gd name="T21" fmla="*/ 1 h 301"/>
                <a:gd name="T22" fmla="*/ 0 w 181"/>
                <a:gd name="T23" fmla="*/ 2 h 3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1"/>
                <a:gd name="T37" fmla="*/ 0 h 301"/>
                <a:gd name="T38" fmla="*/ 181 w 181"/>
                <a:gd name="T39" fmla="*/ 301 h 30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1" h="301">
                  <a:moveTo>
                    <a:pt x="0" y="100"/>
                  </a:moveTo>
                  <a:lnTo>
                    <a:pt x="30" y="140"/>
                  </a:lnTo>
                  <a:lnTo>
                    <a:pt x="59" y="171"/>
                  </a:lnTo>
                  <a:lnTo>
                    <a:pt x="52" y="255"/>
                  </a:lnTo>
                  <a:lnTo>
                    <a:pt x="75" y="301"/>
                  </a:lnTo>
                  <a:lnTo>
                    <a:pt x="181" y="284"/>
                  </a:lnTo>
                  <a:lnTo>
                    <a:pt x="119" y="190"/>
                  </a:lnTo>
                  <a:lnTo>
                    <a:pt x="163" y="111"/>
                  </a:lnTo>
                  <a:lnTo>
                    <a:pt x="53" y="0"/>
                  </a:lnTo>
                  <a:lnTo>
                    <a:pt x="20" y="32"/>
                  </a:lnTo>
                  <a:lnTo>
                    <a:pt x="34" y="61"/>
                  </a:lnTo>
                  <a:lnTo>
                    <a:pt x="0" y="10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81" name="Freeform 296">
              <a:extLst>
                <a:ext uri="{FF2B5EF4-FFF2-40B4-BE49-F238E27FC236}">
                  <a16:creationId xmlns:a16="http://schemas.microsoft.com/office/drawing/2014/main" id="{E3534442-4205-4B6A-BA61-46B4D2F321F4}"/>
                </a:ext>
              </a:extLst>
            </p:cNvPr>
            <p:cNvSpPr>
              <a:spLocks/>
            </p:cNvSpPr>
            <p:nvPr/>
          </p:nvSpPr>
          <p:spPr bwMode="auto">
            <a:xfrm>
              <a:off x="6650123" y="3561906"/>
              <a:ext cx="48857" cy="36597"/>
            </a:xfrm>
            <a:custGeom>
              <a:avLst/>
              <a:gdLst>
                <a:gd name="T0" fmla="*/ 0 w 99"/>
                <a:gd name="T1" fmla="*/ 1 h 82"/>
                <a:gd name="T2" fmla="*/ 2 w 99"/>
                <a:gd name="T3" fmla="*/ 1 h 82"/>
                <a:gd name="T4" fmla="*/ 1 w 99"/>
                <a:gd name="T5" fmla="*/ 0 h 82"/>
                <a:gd name="T6" fmla="*/ 2 w 99"/>
                <a:gd name="T7" fmla="*/ 0 h 82"/>
                <a:gd name="T8" fmla="*/ 2 w 99"/>
                <a:gd name="T9" fmla="*/ 2 h 82"/>
                <a:gd name="T10" fmla="*/ 0 w 99"/>
                <a:gd name="T11" fmla="*/ 1 h 82"/>
                <a:gd name="T12" fmla="*/ 0 60000 65536"/>
                <a:gd name="T13" fmla="*/ 0 60000 65536"/>
                <a:gd name="T14" fmla="*/ 0 60000 65536"/>
                <a:gd name="T15" fmla="*/ 0 60000 65536"/>
                <a:gd name="T16" fmla="*/ 0 60000 65536"/>
                <a:gd name="T17" fmla="*/ 0 60000 65536"/>
                <a:gd name="T18" fmla="*/ 0 w 99"/>
                <a:gd name="T19" fmla="*/ 0 h 82"/>
                <a:gd name="T20" fmla="*/ 99 w 99"/>
                <a:gd name="T21" fmla="*/ 82 h 82"/>
              </a:gdLst>
              <a:ahLst/>
              <a:cxnLst>
                <a:cxn ang="T12">
                  <a:pos x="T0" y="T1"/>
                </a:cxn>
                <a:cxn ang="T13">
                  <a:pos x="T2" y="T3"/>
                </a:cxn>
                <a:cxn ang="T14">
                  <a:pos x="T4" y="T5"/>
                </a:cxn>
                <a:cxn ang="T15">
                  <a:pos x="T6" y="T7"/>
                </a:cxn>
                <a:cxn ang="T16">
                  <a:pos x="T8" y="T9"/>
                </a:cxn>
                <a:cxn ang="T17">
                  <a:pos x="T10" y="T11"/>
                </a:cxn>
              </a:cxnLst>
              <a:rect l="T18" t="T19" r="T20" b="T21"/>
              <a:pathLst>
                <a:path w="99" h="82">
                  <a:moveTo>
                    <a:pt x="0" y="63"/>
                  </a:moveTo>
                  <a:lnTo>
                    <a:pt x="74" y="60"/>
                  </a:lnTo>
                  <a:lnTo>
                    <a:pt x="37" y="6"/>
                  </a:lnTo>
                  <a:lnTo>
                    <a:pt x="99" y="0"/>
                  </a:lnTo>
                  <a:lnTo>
                    <a:pt x="99" y="82"/>
                  </a:lnTo>
                  <a:lnTo>
                    <a:pt x="0" y="6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82" name="Freeform 297">
              <a:extLst>
                <a:ext uri="{FF2B5EF4-FFF2-40B4-BE49-F238E27FC236}">
                  <a16:creationId xmlns:a16="http://schemas.microsoft.com/office/drawing/2014/main" id="{1DECB4CC-D152-44D5-B2DE-B7F93117018F}"/>
                </a:ext>
              </a:extLst>
            </p:cNvPr>
            <p:cNvSpPr>
              <a:spLocks/>
            </p:cNvSpPr>
            <p:nvPr/>
          </p:nvSpPr>
          <p:spPr bwMode="auto">
            <a:xfrm>
              <a:off x="6375513" y="3643056"/>
              <a:ext cx="111192" cy="60465"/>
            </a:xfrm>
            <a:custGeom>
              <a:avLst/>
              <a:gdLst>
                <a:gd name="T0" fmla="*/ 0 w 231"/>
                <a:gd name="T1" fmla="*/ 1 h 133"/>
                <a:gd name="T2" fmla="*/ 1 w 231"/>
                <a:gd name="T3" fmla="*/ 0 h 133"/>
                <a:gd name="T4" fmla="*/ 4 w 231"/>
                <a:gd name="T5" fmla="*/ 0 h 133"/>
                <a:gd name="T6" fmla="*/ 5 w 231"/>
                <a:gd name="T7" fmla="*/ 1 h 133"/>
                <a:gd name="T8" fmla="*/ 4 w 231"/>
                <a:gd name="T9" fmla="*/ 1 h 133"/>
                <a:gd name="T10" fmla="*/ 2 w 231"/>
                <a:gd name="T11" fmla="*/ 3 h 133"/>
                <a:gd name="T12" fmla="*/ 1 w 231"/>
                <a:gd name="T13" fmla="*/ 3 h 133"/>
                <a:gd name="T14" fmla="*/ 0 w 231"/>
                <a:gd name="T15" fmla="*/ 1 h 133"/>
                <a:gd name="T16" fmla="*/ 0 60000 65536"/>
                <a:gd name="T17" fmla="*/ 0 60000 65536"/>
                <a:gd name="T18" fmla="*/ 0 60000 65536"/>
                <a:gd name="T19" fmla="*/ 0 60000 65536"/>
                <a:gd name="T20" fmla="*/ 0 60000 65536"/>
                <a:gd name="T21" fmla="*/ 0 60000 65536"/>
                <a:gd name="T22" fmla="*/ 0 60000 65536"/>
                <a:gd name="T23" fmla="*/ 0 60000 65536"/>
                <a:gd name="T24" fmla="*/ 0 w 231"/>
                <a:gd name="T25" fmla="*/ 0 h 133"/>
                <a:gd name="T26" fmla="*/ 231 w 231"/>
                <a:gd name="T27" fmla="*/ 133 h 1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1" h="133">
                  <a:moveTo>
                    <a:pt x="0" y="68"/>
                  </a:moveTo>
                  <a:lnTo>
                    <a:pt x="40" y="8"/>
                  </a:lnTo>
                  <a:lnTo>
                    <a:pt x="163" y="0"/>
                  </a:lnTo>
                  <a:lnTo>
                    <a:pt x="231" y="42"/>
                  </a:lnTo>
                  <a:lnTo>
                    <a:pt x="176" y="52"/>
                  </a:lnTo>
                  <a:lnTo>
                    <a:pt x="79" y="133"/>
                  </a:lnTo>
                  <a:lnTo>
                    <a:pt x="62" y="112"/>
                  </a:lnTo>
                  <a:lnTo>
                    <a:pt x="0" y="6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83" name="Freeform 298">
              <a:extLst>
                <a:ext uri="{FF2B5EF4-FFF2-40B4-BE49-F238E27FC236}">
                  <a16:creationId xmlns:a16="http://schemas.microsoft.com/office/drawing/2014/main" id="{20D138C0-C321-4810-9CA6-65B2EAB787D0}"/>
                </a:ext>
              </a:extLst>
            </p:cNvPr>
            <p:cNvSpPr>
              <a:spLocks/>
            </p:cNvSpPr>
            <p:nvPr/>
          </p:nvSpPr>
          <p:spPr bwMode="auto">
            <a:xfrm>
              <a:off x="7563243" y="2389208"/>
              <a:ext cx="202167" cy="103427"/>
            </a:xfrm>
            <a:custGeom>
              <a:avLst/>
              <a:gdLst>
                <a:gd name="T0" fmla="*/ 0 w 420"/>
                <a:gd name="T1" fmla="*/ 2 h 223"/>
                <a:gd name="T2" fmla="*/ 1 w 420"/>
                <a:gd name="T3" fmla="*/ 2 h 223"/>
                <a:gd name="T4" fmla="*/ 0 w 420"/>
                <a:gd name="T5" fmla="*/ 1 h 223"/>
                <a:gd name="T6" fmla="*/ 1 w 420"/>
                <a:gd name="T7" fmla="*/ 1 h 223"/>
                <a:gd name="T8" fmla="*/ 1 w 420"/>
                <a:gd name="T9" fmla="*/ 1 h 223"/>
                <a:gd name="T10" fmla="*/ 2 w 420"/>
                <a:gd name="T11" fmla="*/ 1 h 223"/>
                <a:gd name="T12" fmla="*/ 1 w 420"/>
                <a:gd name="T13" fmla="*/ 0 h 223"/>
                <a:gd name="T14" fmla="*/ 3 w 420"/>
                <a:gd name="T15" fmla="*/ 1 h 223"/>
                <a:gd name="T16" fmla="*/ 3 w 420"/>
                <a:gd name="T17" fmla="*/ 2 h 223"/>
                <a:gd name="T18" fmla="*/ 4 w 420"/>
                <a:gd name="T19" fmla="*/ 1 h 223"/>
                <a:gd name="T20" fmla="*/ 5 w 420"/>
                <a:gd name="T21" fmla="*/ 1 h 223"/>
                <a:gd name="T22" fmla="*/ 5 w 420"/>
                <a:gd name="T23" fmla="*/ 1 h 223"/>
                <a:gd name="T24" fmla="*/ 6 w 420"/>
                <a:gd name="T25" fmla="*/ 1 h 223"/>
                <a:gd name="T26" fmla="*/ 5 w 420"/>
                <a:gd name="T27" fmla="*/ 1 h 223"/>
                <a:gd name="T28" fmla="*/ 7 w 420"/>
                <a:gd name="T29" fmla="*/ 1 h 223"/>
                <a:gd name="T30" fmla="*/ 7 w 420"/>
                <a:gd name="T31" fmla="*/ 0 h 223"/>
                <a:gd name="T32" fmla="*/ 8 w 420"/>
                <a:gd name="T33" fmla="*/ 1 h 223"/>
                <a:gd name="T34" fmla="*/ 9 w 420"/>
                <a:gd name="T35" fmla="*/ 0 h 223"/>
                <a:gd name="T36" fmla="*/ 8 w 420"/>
                <a:gd name="T37" fmla="*/ 1 h 223"/>
                <a:gd name="T38" fmla="*/ 10 w 420"/>
                <a:gd name="T39" fmla="*/ 3 h 223"/>
                <a:gd name="T40" fmla="*/ 9 w 420"/>
                <a:gd name="T41" fmla="*/ 4 h 223"/>
                <a:gd name="T42" fmla="*/ 5 w 420"/>
                <a:gd name="T43" fmla="*/ 6 h 223"/>
                <a:gd name="T44" fmla="*/ 2 w 420"/>
                <a:gd name="T45" fmla="*/ 5 h 223"/>
                <a:gd name="T46" fmla="*/ 3 w 420"/>
                <a:gd name="T47" fmla="*/ 3 h 223"/>
                <a:gd name="T48" fmla="*/ 1 w 420"/>
                <a:gd name="T49" fmla="*/ 3 h 223"/>
                <a:gd name="T50" fmla="*/ 3 w 420"/>
                <a:gd name="T51" fmla="*/ 3 h 223"/>
                <a:gd name="T52" fmla="*/ 2 w 420"/>
                <a:gd name="T53" fmla="*/ 2 h 223"/>
                <a:gd name="T54" fmla="*/ 3 w 420"/>
                <a:gd name="T55" fmla="*/ 2 h 223"/>
                <a:gd name="T56" fmla="*/ 0 w 420"/>
                <a:gd name="T57" fmla="*/ 2 h 22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20"/>
                <a:gd name="T88" fmla="*/ 0 h 223"/>
                <a:gd name="T89" fmla="*/ 420 w 420"/>
                <a:gd name="T90" fmla="*/ 223 h 22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20" h="223">
                  <a:moveTo>
                    <a:pt x="0" y="79"/>
                  </a:moveTo>
                  <a:lnTo>
                    <a:pt x="29" y="69"/>
                  </a:lnTo>
                  <a:lnTo>
                    <a:pt x="12" y="50"/>
                  </a:lnTo>
                  <a:lnTo>
                    <a:pt x="47" y="62"/>
                  </a:lnTo>
                  <a:lnTo>
                    <a:pt x="31" y="24"/>
                  </a:lnTo>
                  <a:lnTo>
                    <a:pt x="73" y="46"/>
                  </a:lnTo>
                  <a:lnTo>
                    <a:pt x="52" y="2"/>
                  </a:lnTo>
                  <a:lnTo>
                    <a:pt x="116" y="36"/>
                  </a:lnTo>
                  <a:lnTo>
                    <a:pt x="124" y="94"/>
                  </a:lnTo>
                  <a:lnTo>
                    <a:pt x="159" y="31"/>
                  </a:lnTo>
                  <a:lnTo>
                    <a:pt x="193" y="54"/>
                  </a:lnTo>
                  <a:lnTo>
                    <a:pt x="220" y="23"/>
                  </a:lnTo>
                  <a:lnTo>
                    <a:pt x="245" y="63"/>
                  </a:lnTo>
                  <a:lnTo>
                    <a:pt x="238" y="24"/>
                  </a:lnTo>
                  <a:lnTo>
                    <a:pt x="305" y="24"/>
                  </a:lnTo>
                  <a:lnTo>
                    <a:pt x="316" y="0"/>
                  </a:lnTo>
                  <a:lnTo>
                    <a:pt x="346" y="23"/>
                  </a:lnTo>
                  <a:lnTo>
                    <a:pt x="383" y="14"/>
                  </a:lnTo>
                  <a:lnTo>
                    <a:pt x="356" y="31"/>
                  </a:lnTo>
                  <a:lnTo>
                    <a:pt x="420" y="102"/>
                  </a:lnTo>
                  <a:lnTo>
                    <a:pt x="364" y="165"/>
                  </a:lnTo>
                  <a:lnTo>
                    <a:pt x="209" y="223"/>
                  </a:lnTo>
                  <a:lnTo>
                    <a:pt x="70" y="196"/>
                  </a:lnTo>
                  <a:lnTo>
                    <a:pt x="107" y="139"/>
                  </a:lnTo>
                  <a:lnTo>
                    <a:pt x="23" y="119"/>
                  </a:lnTo>
                  <a:lnTo>
                    <a:pt x="104" y="113"/>
                  </a:lnTo>
                  <a:lnTo>
                    <a:pt x="73" y="97"/>
                  </a:lnTo>
                  <a:lnTo>
                    <a:pt x="105" y="79"/>
                  </a:lnTo>
                  <a:lnTo>
                    <a:pt x="0" y="7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84" name="Freeform 299">
              <a:extLst>
                <a:ext uri="{FF2B5EF4-FFF2-40B4-BE49-F238E27FC236}">
                  <a16:creationId xmlns:a16="http://schemas.microsoft.com/office/drawing/2014/main" id="{7AFFCC4A-2547-4E73-AC13-86B2DE89A85B}"/>
                </a:ext>
              </a:extLst>
            </p:cNvPr>
            <p:cNvSpPr>
              <a:spLocks/>
            </p:cNvSpPr>
            <p:nvPr/>
          </p:nvSpPr>
          <p:spPr bwMode="auto">
            <a:xfrm>
              <a:off x="5868412" y="3288224"/>
              <a:ext cx="552589" cy="385065"/>
            </a:xfrm>
            <a:custGeom>
              <a:avLst/>
              <a:gdLst>
                <a:gd name="T0" fmla="*/ 0 w 1151"/>
                <a:gd name="T1" fmla="*/ 0 h 847"/>
                <a:gd name="T2" fmla="*/ 1 w 1151"/>
                <a:gd name="T3" fmla="*/ 3 h 847"/>
                <a:gd name="T4" fmla="*/ 3 w 1151"/>
                <a:gd name="T5" fmla="*/ 5 h 847"/>
                <a:gd name="T6" fmla="*/ 3 w 1151"/>
                <a:gd name="T7" fmla="*/ 5 h 847"/>
                <a:gd name="T8" fmla="*/ 2 w 1151"/>
                <a:gd name="T9" fmla="*/ 6 h 847"/>
                <a:gd name="T10" fmla="*/ 3 w 1151"/>
                <a:gd name="T11" fmla="*/ 7 h 847"/>
                <a:gd name="T12" fmla="*/ 4 w 1151"/>
                <a:gd name="T13" fmla="*/ 8 h 847"/>
                <a:gd name="T14" fmla="*/ 4 w 1151"/>
                <a:gd name="T15" fmla="*/ 9 h 847"/>
                <a:gd name="T16" fmla="*/ 6 w 1151"/>
                <a:gd name="T17" fmla="*/ 11 h 847"/>
                <a:gd name="T18" fmla="*/ 7 w 1151"/>
                <a:gd name="T19" fmla="*/ 10 h 847"/>
                <a:gd name="T20" fmla="*/ 2 w 1151"/>
                <a:gd name="T21" fmla="*/ 3 h 847"/>
                <a:gd name="T22" fmla="*/ 2 w 1151"/>
                <a:gd name="T23" fmla="*/ 1 h 847"/>
                <a:gd name="T24" fmla="*/ 3 w 1151"/>
                <a:gd name="T25" fmla="*/ 1 h 847"/>
                <a:gd name="T26" fmla="*/ 5 w 1151"/>
                <a:gd name="T27" fmla="*/ 5 h 847"/>
                <a:gd name="T28" fmla="*/ 7 w 1151"/>
                <a:gd name="T29" fmla="*/ 7 h 847"/>
                <a:gd name="T30" fmla="*/ 7 w 1151"/>
                <a:gd name="T31" fmla="*/ 8 h 847"/>
                <a:gd name="T32" fmla="*/ 10 w 1151"/>
                <a:gd name="T33" fmla="*/ 11 h 847"/>
                <a:gd name="T34" fmla="*/ 11 w 1151"/>
                <a:gd name="T35" fmla="*/ 13 h 847"/>
                <a:gd name="T36" fmla="*/ 10 w 1151"/>
                <a:gd name="T37" fmla="*/ 14 h 847"/>
                <a:gd name="T38" fmla="*/ 11 w 1151"/>
                <a:gd name="T39" fmla="*/ 15 h 847"/>
                <a:gd name="T40" fmla="*/ 17 w 1151"/>
                <a:gd name="T41" fmla="*/ 18 h 847"/>
                <a:gd name="T42" fmla="*/ 20 w 1151"/>
                <a:gd name="T43" fmla="*/ 18 h 847"/>
                <a:gd name="T44" fmla="*/ 22 w 1151"/>
                <a:gd name="T45" fmla="*/ 20 h 847"/>
                <a:gd name="T46" fmla="*/ 23 w 1151"/>
                <a:gd name="T47" fmla="*/ 18 h 847"/>
                <a:gd name="T48" fmla="*/ 23 w 1151"/>
                <a:gd name="T49" fmla="*/ 18 h 847"/>
                <a:gd name="T50" fmla="*/ 23 w 1151"/>
                <a:gd name="T51" fmla="*/ 17 h 847"/>
                <a:gd name="T52" fmla="*/ 25 w 1151"/>
                <a:gd name="T53" fmla="*/ 16 h 847"/>
                <a:gd name="T54" fmla="*/ 25 w 1151"/>
                <a:gd name="T55" fmla="*/ 16 h 847"/>
                <a:gd name="T56" fmla="*/ 25 w 1151"/>
                <a:gd name="T57" fmla="*/ 15 h 847"/>
                <a:gd name="T58" fmla="*/ 26 w 1151"/>
                <a:gd name="T59" fmla="*/ 16 h 847"/>
                <a:gd name="T60" fmla="*/ 27 w 1151"/>
                <a:gd name="T61" fmla="*/ 13 h 847"/>
                <a:gd name="T62" fmla="*/ 25 w 1151"/>
                <a:gd name="T63" fmla="*/ 12 h 847"/>
                <a:gd name="T64" fmla="*/ 24 w 1151"/>
                <a:gd name="T65" fmla="*/ 13 h 847"/>
                <a:gd name="T66" fmla="*/ 23 w 1151"/>
                <a:gd name="T67" fmla="*/ 16 h 847"/>
                <a:gd name="T68" fmla="*/ 20 w 1151"/>
                <a:gd name="T69" fmla="*/ 16 h 847"/>
                <a:gd name="T70" fmla="*/ 19 w 1151"/>
                <a:gd name="T71" fmla="*/ 15 h 847"/>
                <a:gd name="T72" fmla="*/ 17 w 1151"/>
                <a:gd name="T73" fmla="*/ 12 h 847"/>
                <a:gd name="T74" fmla="*/ 17 w 1151"/>
                <a:gd name="T75" fmla="*/ 9 h 847"/>
                <a:gd name="T76" fmla="*/ 18 w 1151"/>
                <a:gd name="T77" fmla="*/ 8 h 847"/>
                <a:gd name="T78" fmla="*/ 16 w 1151"/>
                <a:gd name="T79" fmla="*/ 7 h 847"/>
                <a:gd name="T80" fmla="*/ 14 w 1151"/>
                <a:gd name="T81" fmla="*/ 3 h 847"/>
                <a:gd name="T82" fmla="*/ 12 w 1151"/>
                <a:gd name="T83" fmla="*/ 4 h 847"/>
                <a:gd name="T84" fmla="*/ 9 w 1151"/>
                <a:gd name="T85" fmla="*/ 1 h 847"/>
                <a:gd name="T86" fmla="*/ 5 w 1151"/>
                <a:gd name="T87" fmla="*/ 2 h 847"/>
                <a:gd name="T88" fmla="*/ 2 w 1151"/>
                <a:gd name="T89" fmla="*/ 0 h 847"/>
                <a:gd name="T90" fmla="*/ 0 w 1151"/>
                <a:gd name="T91" fmla="*/ 0 h 8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51"/>
                <a:gd name="T139" fmla="*/ 0 h 847"/>
                <a:gd name="T140" fmla="*/ 1151 w 1151"/>
                <a:gd name="T141" fmla="*/ 847 h 8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51" h="847">
                  <a:moveTo>
                    <a:pt x="0" y="9"/>
                  </a:moveTo>
                  <a:lnTo>
                    <a:pt x="55" y="141"/>
                  </a:lnTo>
                  <a:lnTo>
                    <a:pt x="118" y="202"/>
                  </a:lnTo>
                  <a:lnTo>
                    <a:pt x="112" y="238"/>
                  </a:lnTo>
                  <a:lnTo>
                    <a:pt x="80" y="246"/>
                  </a:lnTo>
                  <a:lnTo>
                    <a:pt x="152" y="275"/>
                  </a:lnTo>
                  <a:lnTo>
                    <a:pt x="191" y="334"/>
                  </a:lnTo>
                  <a:lnTo>
                    <a:pt x="190" y="384"/>
                  </a:lnTo>
                  <a:lnTo>
                    <a:pt x="272" y="468"/>
                  </a:lnTo>
                  <a:lnTo>
                    <a:pt x="289" y="438"/>
                  </a:lnTo>
                  <a:lnTo>
                    <a:pt x="97" y="120"/>
                  </a:lnTo>
                  <a:lnTo>
                    <a:pt x="85" y="35"/>
                  </a:lnTo>
                  <a:lnTo>
                    <a:pt x="128" y="58"/>
                  </a:lnTo>
                  <a:lnTo>
                    <a:pt x="196" y="196"/>
                  </a:lnTo>
                  <a:lnTo>
                    <a:pt x="299" y="300"/>
                  </a:lnTo>
                  <a:lnTo>
                    <a:pt x="297" y="339"/>
                  </a:lnTo>
                  <a:lnTo>
                    <a:pt x="439" y="483"/>
                  </a:lnTo>
                  <a:lnTo>
                    <a:pt x="456" y="542"/>
                  </a:lnTo>
                  <a:lnTo>
                    <a:pt x="439" y="583"/>
                  </a:lnTo>
                  <a:lnTo>
                    <a:pt x="473" y="638"/>
                  </a:lnTo>
                  <a:lnTo>
                    <a:pt x="746" y="785"/>
                  </a:lnTo>
                  <a:lnTo>
                    <a:pt x="863" y="775"/>
                  </a:lnTo>
                  <a:lnTo>
                    <a:pt x="941" y="847"/>
                  </a:lnTo>
                  <a:lnTo>
                    <a:pt x="976" y="776"/>
                  </a:lnTo>
                  <a:lnTo>
                    <a:pt x="1015" y="775"/>
                  </a:lnTo>
                  <a:lnTo>
                    <a:pt x="974" y="717"/>
                  </a:lnTo>
                  <a:lnTo>
                    <a:pt x="1064" y="693"/>
                  </a:lnTo>
                  <a:lnTo>
                    <a:pt x="1095" y="668"/>
                  </a:lnTo>
                  <a:lnTo>
                    <a:pt x="1103" y="653"/>
                  </a:lnTo>
                  <a:lnTo>
                    <a:pt x="1112" y="684"/>
                  </a:lnTo>
                  <a:lnTo>
                    <a:pt x="1151" y="544"/>
                  </a:lnTo>
                  <a:lnTo>
                    <a:pt x="1101" y="522"/>
                  </a:lnTo>
                  <a:lnTo>
                    <a:pt x="1016" y="544"/>
                  </a:lnTo>
                  <a:lnTo>
                    <a:pt x="971" y="668"/>
                  </a:lnTo>
                  <a:lnTo>
                    <a:pt x="857" y="678"/>
                  </a:lnTo>
                  <a:lnTo>
                    <a:pt x="814" y="649"/>
                  </a:lnTo>
                  <a:lnTo>
                    <a:pt x="738" y="498"/>
                  </a:lnTo>
                  <a:lnTo>
                    <a:pt x="737" y="384"/>
                  </a:lnTo>
                  <a:lnTo>
                    <a:pt x="762" y="327"/>
                  </a:lnTo>
                  <a:lnTo>
                    <a:pt x="687" y="300"/>
                  </a:lnTo>
                  <a:lnTo>
                    <a:pt x="588" y="139"/>
                  </a:lnTo>
                  <a:lnTo>
                    <a:pt x="509" y="174"/>
                  </a:lnTo>
                  <a:lnTo>
                    <a:pt x="407" y="43"/>
                  </a:lnTo>
                  <a:lnTo>
                    <a:pt x="233" y="70"/>
                  </a:lnTo>
                  <a:lnTo>
                    <a:pt x="87" y="0"/>
                  </a:lnTo>
                  <a:lnTo>
                    <a:pt x="0" y="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85" name="Freeform 300">
              <a:extLst>
                <a:ext uri="{FF2B5EF4-FFF2-40B4-BE49-F238E27FC236}">
                  <a16:creationId xmlns:a16="http://schemas.microsoft.com/office/drawing/2014/main" id="{D7729F4C-09C6-4351-8D2B-C70FA87FD99E}"/>
                </a:ext>
              </a:extLst>
            </p:cNvPr>
            <p:cNvSpPr>
              <a:spLocks/>
            </p:cNvSpPr>
            <p:nvPr/>
          </p:nvSpPr>
          <p:spPr bwMode="auto">
            <a:xfrm>
              <a:off x="6412577" y="3662150"/>
              <a:ext cx="74128" cy="84332"/>
            </a:xfrm>
            <a:custGeom>
              <a:avLst/>
              <a:gdLst>
                <a:gd name="T0" fmla="*/ 0 w 152"/>
                <a:gd name="T1" fmla="*/ 2 h 184"/>
                <a:gd name="T2" fmla="*/ 1 w 152"/>
                <a:gd name="T3" fmla="*/ 4 h 184"/>
                <a:gd name="T4" fmla="*/ 3 w 152"/>
                <a:gd name="T5" fmla="*/ 4 h 184"/>
                <a:gd name="T6" fmla="*/ 4 w 152"/>
                <a:gd name="T7" fmla="*/ 0 h 184"/>
                <a:gd name="T8" fmla="*/ 2 w 152"/>
                <a:gd name="T9" fmla="*/ 0 h 184"/>
                <a:gd name="T10" fmla="*/ 0 w 152"/>
                <a:gd name="T11" fmla="*/ 2 h 184"/>
                <a:gd name="T12" fmla="*/ 0 60000 65536"/>
                <a:gd name="T13" fmla="*/ 0 60000 65536"/>
                <a:gd name="T14" fmla="*/ 0 60000 65536"/>
                <a:gd name="T15" fmla="*/ 0 60000 65536"/>
                <a:gd name="T16" fmla="*/ 0 60000 65536"/>
                <a:gd name="T17" fmla="*/ 0 60000 65536"/>
                <a:gd name="T18" fmla="*/ 0 w 152"/>
                <a:gd name="T19" fmla="*/ 0 h 184"/>
                <a:gd name="T20" fmla="*/ 152 w 152"/>
                <a:gd name="T21" fmla="*/ 184 h 184"/>
              </a:gdLst>
              <a:ahLst/>
              <a:cxnLst>
                <a:cxn ang="T12">
                  <a:pos x="T0" y="T1"/>
                </a:cxn>
                <a:cxn ang="T13">
                  <a:pos x="T2" y="T3"/>
                </a:cxn>
                <a:cxn ang="T14">
                  <a:pos x="T4" y="T5"/>
                </a:cxn>
                <a:cxn ang="T15">
                  <a:pos x="T6" y="T7"/>
                </a:cxn>
                <a:cxn ang="T16">
                  <a:pos x="T8" y="T9"/>
                </a:cxn>
                <a:cxn ang="T17">
                  <a:pos x="T10" y="T11"/>
                </a:cxn>
              </a:cxnLst>
              <a:rect l="T18" t="T19" r="T20" b="T21"/>
              <a:pathLst>
                <a:path w="152" h="184">
                  <a:moveTo>
                    <a:pt x="0" y="91"/>
                  </a:moveTo>
                  <a:lnTo>
                    <a:pt x="61" y="180"/>
                  </a:lnTo>
                  <a:lnTo>
                    <a:pt x="140" y="184"/>
                  </a:lnTo>
                  <a:lnTo>
                    <a:pt x="152" y="0"/>
                  </a:lnTo>
                  <a:lnTo>
                    <a:pt x="97" y="10"/>
                  </a:lnTo>
                  <a:lnTo>
                    <a:pt x="0" y="9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86" name="Freeform 301">
              <a:extLst>
                <a:ext uri="{FF2B5EF4-FFF2-40B4-BE49-F238E27FC236}">
                  <a16:creationId xmlns:a16="http://schemas.microsoft.com/office/drawing/2014/main" id="{B64FBED4-E75C-4A68-A537-B0FD1B442CDA}"/>
                </a:ext>
              </a:extLst>
            </p:cNvPr>
            <p:cNvSpPr>
              <a:spLocks/>
            </p:cNvSpPr>
            <p:nvPr/>
          </p:nvSpPr>
          <p:spPr bwMode="auto">
            <a:xfrm>
              <a:off x="6490074" y="3770350"/>
              <a:ext cx="104453" cy="50918"/>
            </a:xfrm>
            <a:custGeom>
              <a:avLst/>
              <a:gdLst>
                <a:gd name="T0" fmla="*/ 0 w 215"/>
                <a:gd name="T1" fmla="*/ 1 h 111"/>
                <a:gd name="T2" fmla="*/ 0 w 215"/>
                <a:gd name="T3" fmla="*/ 0 h 111"/>
                <a:gd name="T4" fmla="*/ 1 w 215"/>
                <a:gd name="T5" fmla="*/ 1 h 111"/>
                <a:gd name="T6" fmla="*/ 3 w 215"/>
                <a:gd name="T7" fmla="*/ 0 h 111"/>
                <a:gd name="T8" fmla="*/ 5 w 215"/>
                <a:gd name="T9" fmla="*/ 1 h 111"/>
                <a:gd name="T10" fmla="*/ 5 w 215"/>
                <a:gd name="T11" fmla="*/ 3 h 111"/>
                <a:gd name="T12" fmla="*/ 5 w 215"/>
                <a:gd name="T13" fmla="*/ 1 h 111"/>
                <a:gd name="T14" fmla="*/ 3 w 215"/>
                <a:gd name="T15" fmla="*/ 1 h 111"/>
                <a:gd name="T16" fmla="*/ 3 w 215"/>
                <a:gd name="T17" fmla="*/ 1 h 111"/>
                <a:gd name="T18" fmla="*/ 3 w 215"/>
                <a:gd name="T19" fmla="*/ 2 h 111"/>
                <a:gd name="T20" fmla="*/ 2 w 215"/>
                <a:gd name="T21" fmla="*/ 3 h 111"/>
                <a:gd name="T22" fmla="*/ 0 w 215"/>
                <a:gd name="T23" fmla="*/ 1 h 11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5"/>
                <a:gd name="T37" fmla="*/ 0 h 111"/>
                <a:gd name="T38" fmla="*/ 215 w 215"/>
                <a:gd name="T39" fmla="*/ 111 h 11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5" h="111">
                  <a:moveTo>
                    <a:pt x="0" y="60"/>
                  </a:moveTo>
                  <a:lnTo>
                    <a:pt x="18" y="0"/>
                  </a:lnTo>
                  <a:lnTo>
                    <a:pt x="65" y="37"/>
                  </a:lnTo>
                  <a:lnTo>
                    <a:pt x="146" y="2"/>
                  </a:lnTo>
                  <a:lnTo>
                    <a:pt x="215" y="45"/>
                  </a:lnTo>
                  <a:lnTo>
                    <a:pt x="200" y="108"/>
                  </a:lnTo>
                  <a:lnTo>
                    <a:pt x="193" y="54"/>
                  </a:lnTo>
                  <a:lnTo>
                    <a:pt x="146" y="35"/>
                  </a:lnTo>
                  <a:lnTo>
                    <a:pt x="103" y="66"/>
                  </a:lnTo>
                  <a:lnTo>
                    <a:pt x="115" y="98"/>
                  </a:lnTo>
                  <a:lnTo>
                    <a:pt x="96" y="111"/>
                  </a:lnTo>
                  <a:lnTo>
                    <a:pt x="0" y="6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87" name="Freeform 302">
              <a:extLst>
                <a:ext uri="{FF2B5EF4-FFF2-40B4-BE49-F238E27FC236}">
                  <a16:creationId xmlns:a16="http://schemas.microsoft.com/office/drawing/2014/main" id="{B1130665-DA80-4DB1-ADDC-6C86757735E3}"/>
                </a:ext>
              </a:extLst>
            </p:cNvPr>
            <p:cNvSpPr>
              <a:spLocks/>
            </p:cNvSpPr>
            <p:nvPr/>
          </p:nvSpPr>
          <p:spPr bwMode="auto">
            <a:xfrm>
              <a:off x="6867453" y="4352721"/>
              <a:ext cx="149940" cy="170256"/>
            </a:xfrm>
            <a:custGeom>
              <a:avLst/>
              <a:gdLst>
                <a:gd name="T0" fmla="*/ 0 w 311"/>
                <a:gd name="T1" fmla="*/ 3 h 377"/>
                <a:gd name="T2" fmla="*/ 1 w 311"/>
                <a:gd name="T3" fmla="*/ 1 h 377"/>
                <a:gd name="T4" fmla="*/ 3 w 311"/>
                <a:gd name="T5" fmla="*/ 0 h 377"/>
                <a:gd name="T6" fmla="*/ 4 w 311"/>
                <a:gd name="T7" fmla="*/ 1 h 377"/>
                <a:gd name="T8" fmla="*/ 4 w 311"/>
                <a:gd name="T9" fmla="*/ 3 h 377"/>
                <a:gd name="T10" fmla="*/ 6 w 311"/>
                <a:gd name="T11" fmla="*/ 3 h 377"/>
                <a:gd name="T12" fmla="*/ 6 w 311"/>
                <a:gd name="T13" fmla="*/ 5 h 377"/>
                <a:gd name="T14" fmla="*/ 7 w 311"/>
                <a:gd name="T15" fmla="*/ 5 h 377"/>
                <a:gd name="T16" fmla="*/ 7 w 311"/>
                <a:gd name="T17" fmla="*/ 7 h 377"/>
                <a:gd name="T18" fmla="*/ 6 w 311"/>
                <a:gd name="T19" fmla="*/ 9 h 377"/>
                <a:gd name="T20" fmla="*/ 4 w 311"/>
                <a:gd name="T21" fmla="*/ 9 h 377"/>
                <a:gd name="T22" fmla="*/ 4 w 311"/>
                <a:gd name="T23" fmla="*/ 7 h 377"/>
                <a:gd name="T24" fmla="*/ 0 w 311"/>
                <a:gd name="T25" fmla="*/ 3 h 3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1"/>
                <a:gd name="T40" fmla="*/ 0 h 377"/>
                <a:gd name="T41" fmla="*/ 311 w 311"/>
                <a:gd name="T42" fmla="*/ 377 h 3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1" h="377">
                  <a:moveTo>
                    <a:pt x="0" y="141"/>
                  </a:moveTo>
                  <a:lnTo>
                    <a:pt x="21" y="23"/>
                  </a:lnTo>
                  <a:lnTo>
                    <a:pt x="134" y="0"/>
                  </a:lnTo>
                  <a:lnTo>
                    <a:pt x="169" y="39"/>
                  </a:lnTo>
                  <a:lnTo>
                    <a:pt x="177" y="130"/>
                  </a:lnTo>
                  <a:lnTo>
                    <a:pt x="260" y="143"/>
                  </a:lnTo>
                  <a:lnTo>
                    <a:pt x="270" y="205"/>
                  </a:lnTo>
                  <a:lnTo>
                    <a:pt x="311" y="218"/>
                  </a:lnTo>
                  <a:lnTo>
                    <a:pt x="305" y="295"/>
                  </a:lnTo>
                  <a:lnTo>
                    <a:pt x="263" y="377"/>
                  </a:lnTo>
                  <a:lnTo>
                    <a:pt x="159" y="371"/>
                  </a:lnTo>
                  <a:lnTo>
                    <a:pt x="180" y="281"/>
                  </a:lnTo>
                  <a:lnTo>
                    <a:pt x="0" y="14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88" name="Freeform 303">
              <a:extLst>
                <a:ext uri="{FF2B5EF4-FFF2-40B4-BE49-F238E27FC236}">
                  <a16:creationId xmlns:a16="http://schemas.microsoft.com/office/drawing/2014/main" id="{81353A40-1F1F-4B17-A80B-BD6454A3344A}"/>
                </a:ext>
              </a:extLst>
            </p:cNvPr>
            <p:cNvSpPr>
              <a:spLocks/>
            </p:cNvSpPr>
            <p:nvPr/>
          </p:nvSpPr>
          <p:spPr bwMode="auto">
            <a:xfrm>
              <a:off x="6523769" y="3966065"/>
              <a:ext cx="227438" cy="364380"/>
            </a:xfrm>
            <a:custGeom>
              <a:avLst/>
              <a:gdLst>
                <a:gd name="T0" fmla="*/ 0 w 476"/>
                <a:gd name="T1" fmla="*/ 4 h 803"/>
                <a:gd name="T2" fmla="*/ 0 w 476"/>
                <a:gd name="T3" fmla="*/ 6 h 803"/>
                <a:gd name="T4" fmla="*/ 2 w 476"/>
                <a:gd name="T5" fmla="*/ 9 h 803"/>
                <a:gd name="T6" fmla="*/ 4 w 476"/>
                <a:gd name="T7" fmla="*/ 15 h 803"/>
                <a:gd name="T8" fmla="*/ 9 w 476"/>
                <a:gd name="T9" fmla="*/ 19 h 803"/>
                <a:gd name="T10" fmla="*/ 10 w 476"/>
                <a:gd name="T11" fmla="*/ 18 h 803"/>
                <a:gd name="T12" fmla="*/ 11 w 476"/>
                <a:gd name="T13" fmla="*/ 17 h 803"/>
                <a:gd name="T14" fmla="*/ 10 w 476"/>
                <a:gd name="T15" fmla="*/ 16 h 803"/>
                <a:gd name="T16" fmla="*/ 10 w 476"/>
                <a:gd name="T17" fmla="*/ 16 h 803"/>
                <a:gd name="T18" fmla="*/ 11 w 476"/>
                <a:gd name="T19" fmla="*/ 13 h 803"/>
                <a:gd name="T20" fmla="*/ 10 w 476"/>
                <a:gd name="T21" fmla="*/ 11 h 803"/>
                <a:gd name="T22" fmla="*/ 9 w 476"/>
                <a:gd name="T23" fmla="*/ 11 h 803"/>
                <a:gd name="T24" fmla="*/ 9 w 476"/>
                <a:gd name="T25" fmla="*/ 9 h 803"/>
                <a:gd name="T26" fmla="*/ 9 w 476"/>
                <a:gd name="T27" fmla="*/ 10 h 803"/>
                <a:gd name="T28" fmla="*/ 7 w 476"/>
                <a:gd name="T29" fmla="*/ 9 h 803"/>
                <a:gd name="T30" fmla="*/ 7 w 476"/>
                <a:gd name="T31" fmla="*/ 8 h 803"/>
                <a:gd name="T32" fmla="*/ 8 w 476"/>
                <a:gd name="T33" fmla="*/ 5 h 803"/>
                <a:gd name="T34" fmla="*/ 10 w 476"/>
                <a:gd name="T35" fmla="*/ 4 h 803"/>
                <a:gd name="T36" fmla="*/ 9 w 476"/>
                <a:gd name="T37" fmla="*/ 4 h 803"/>
                <a:gd name="T38" fmla="*/ 10 w 476"/>
                <a:gd name="T39" fmla="*/ 3 h 803"/>
                <a:gd name="T40" fmla="*/ 7 w 476"/>
                <a:gd name="T41" fmla="*/ 2 h 803"/>
                <a:gd name="T42" fmla="*/ 5 w 476"/>
                <a:gd name="T43" fmla="*/ 0 h 803"/>
                <a:gd name="T44" fmla="*/ 5 w 476"/>
                <a:gd name="T45" fmla="*/ 2 h 803"/>
                <a:gd name="T46" fmla="*/ 3 w 476"/>
                <a:gd name="T47" fmla="*/ 3 h 803"/>
                <a:gd name="T48" fmla="*/ 2 w 476"/>
                <a:gd name="T49" fmla="*/ 5 h 803"/>
                <a:gd name="T50" fmla="*/ 1 w 476"/>
                <a:gd name="T51" fmla="*/ 5 h 803"/>
                <a:gd name="T52" fmla="*/ 1 w 476"/>
                <a:gd name="T53" fmla="*/ 3 h 803"/>
                <a:gd name="T54" fmla="*/ 0 w 476"/>
                <a:gd name="T55" fmla="*/ 4 h 80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76"/>
                <a:gd name="T85" fmla="*/ 0 h 803"/>
                <a:gd name="T86" fmla="*/ 476 w 476"/>
                <a:gd name="T87" fmla="*/ 803 h 80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76" h="803">
                  <a:moveTo>
                    <a:pt x="0" y="188"/>
                  </a:moveTo>
                  <a:lnTo>
                    <a:pt x="8" y="254"/>
                  </a:lnTo>
                  <a:lnTo>
                    <a:pt x="93" y="364"/>
                  </a:lnTo>
                  <a:lnTo>
                    <a:pt x="188" y="627"/>
                  </a:lnTo>
                  <a:lnTo>
                    <a:pt x="408" y="803"/>
                  </a:lnTo>
                  <a:lnTo>
                    <a:pt x="446" y="771"/>
                  </a:lnTo>
                  <a:lnTo>
                    <a:pt x="468" y="714"/>
                  </a:lnTo>
                  <a:lnTo>
                    <a:pt x="435" y="696"/>
                  </a:lnTo>
                  <a:lnTo>
                    <a:pt x="455" y="681"/>
                  </a:lnTo>
                  <a:lnTo>
                    <a:pt x="476" y="542"/>
                  </a:lnTo>
                  <a:lnTo>
                    <a:pt x="444" y="480"/>
                  </a:lnTo>
                  <a:lnTo>
                    <a:pt x="412" y="480"/>
                  </a:lnTo>
                  <a:lnTo>
                    <a:pt x="412" y="405"/>
                  </a:lnTo>
                  <a:lnTo>
                    <a:pt x="369" y="438"/>
                  </a:lnTo>
                  <a:lnTo>
                    <a:pt x="318" y="410"/>
                  </a:lnTo>
                  <a:lnTo>
                    <a:pt x="287" y="327"/>
                  </a:lnTo>
                  <a:lnTo>
                    <a:pt x="338" y="226"/>
                  </a:lnTo>
                  <a:lnTo>
                    <a:pt x="435" y="178"/>
                  </a:lnTo>
                  <a:lnTo>
                    <a:pt x="407" y="161"/>
                  </a:lnTo>
                  <a:lnTo>
                    <a:pt x="423" y="111"/>
                  </a:lnTo>
                  <a:lnTo>
                    <a:pt x="313" y="101"/>
                  </a:lnTo>
                  <a:lnTo>
                    <a:pt x="231" y="0"/>
                  </a:lnTo>
                  <a:lnTo>
                    <a:pt x="213" y="75"/>
                  </a:lnTo>
                  <a:lnTo>
                    <a:pt x="126" y="132"/>
                  </a:lnTo>
                  <a:lnTo>
                    <a:pt x="81" y="211"/>
                  </a:lnTo>
                  <a:lnTo>
                    <a:pt x="31" y="199"/>
                  </a:lnTo>
                  <a:lnTo>
                    <a:pt x="37" y="151"/>
                  </a:lnTo>
                  <a:lnTo>
                    <a:pt x="0" y="18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89" name="Freeform 304">
              <a:extLst>
                <a:ext uri="{FF2B5EF4-FFF2-40B4-BE49-F238E27FC236}">
                  <a16:creationId xmlns:a16="http://schemas.microsoft.com/office/drawing/2014/main" id="{9B4A94EF-450C-46E7-A483-7FC88BA05B1E}"/>
                </a:ext>
              </a:extLst>
            </p:cNvPr>
            <p:cNvSpPr>
              <a:spLocks/>
            </p:cNvSpPr>
            <p:nvPr/>
          </p:nvSpPr>
          <p:spPr bwMode="auto">
            <a:xfrm>
              <a:off x="6948319" y="3848318"/>
              <a:ext cx="77497" cy="77968"/>
            </a:xfrm>
            <a:custGeom>
              <a:avLst/>
              <a:gdLst>
                <a:gd name="T0" fmla="*/ 0 w 159"/>
                <a:gd name="T1" fmla="*/ 2 h 173"/>
                <a:gd name="T2" fmla="*/ 1 w 159"/>
                <a:gd name="T3" fmla="*/ 0 h 173"/>
                <a:gd name="T4" fmla="*/ 4 w 159"/>
                <a:gd name="T5" fmla="*/ 0 h 173"/>
                <a:gd name="T6" fmla="*/ 3 w 159"/>
                <a:gd name="T7" fmla="*/ 4 h 173"/>
                <a:gd name="T8" fmla="*/ 1 w 159"/>
                <a:gd name="T9" fmla="*/ 4 h 173"/>
                <a:gd name="T10" fmla="*/ 0 w 159"/>
                <a:gd name="T11" fmla="*/ 2 h 173"/>
                <a:gd name="T12" fmla="*/ 0 60000 65536"/>
                <a:gd name="T13" fmla="*/ 0 60000 65536"/>
                <a:gd name="T14" fmla="*/ 0 60000 65536"/>
                <a:gd name="T15" fmla="*/ 0 60000 65536"/>
                <a:gd name="T16" fmla="*/ 0 60000 65536"/>
                <a:gd name="T17" fmla="*/ 0 60000 65536"/>
                <a:gd name="T18" fmla="*/ 0 w 159"/>
                <a:gd name="T19" fmla="*/ 0 h 173"/>
                <a:gd name="T20" fmla="*/ 159 w 159"/>
                <a:gd name="T21" fmla="*/ 173 h 173"/>
              </a:gdLst>
              <a:ahLst/>
              <a:cxnLst>
                <a:cxn ang="T12">
                  <a:pos x="T0" y="T1"/>
                </a:cxn>
                <a:cxn ang="T13">
                  <a:pos x="T2" y="T3"/>
                </a:cxn>
                <a:cxn ang="T14">
                  <a:pos x="T4" y="T5"/>
                </a:cxn>
                <a:cxn ang="T15">
                  <a:pos x="T6" y="T7"/>
                </a:cxn>
                <a:cxn ang="T16">
                  <a:pos x="T8" y="T9"/>
                </a:cxn>
                <a:cxn ang="T17">
                  <a:pos x="T10" y="T11"/>
                </a:cxn>
              </a:cxnLst>
              <a:rect l="T18" t="T19" r="T20" b="T21"/>
              <a:pathLst>
                <a:path w="159" h="173">
                  <a:moveTo>
                    <a:pt x="0" y="79"/>
                  </a:moveTo>
                  <a:lnTo>
                    <a:pt x="44" y="0"/>
                  </a:lnTo>
                  <a:lnTo>
                    <a:pt x="159" y="12"/>
                  </a:lnTo>
                  <a:lnTo>
                    <a:pt x="146" y="161"/>
                  </a:lnTo>
                  <a:lnTo>
                    <a:pt x="62" y="173"/>
                  </a:lnTo>
                  <a:lnTo>
                    <a:pt x="0" y="7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90" name="Freeform 305">
              <a:extLst>
                <a:ext uri="{FF2B5EF4-FFF2-40B4-BE49-F238E27FC236}">
                  <a16:creationId xmlns:a16="http://schemas.microsoft.com/office/drawing/2014/main" id="{E6261BA1-AB82-4FC4-9CD2-8F6C5273567C}"/>
                </a:ext>
              </a:extLst>
            </p:cNvPr>
            <p:cNvSpPr>
              <a:spLocks/>
            </p:cNvSpPr>
            <p:nvPr/>
          </p:nvSpPr>
          <p:spPr bwMode="auto">
            <a:xfrm>
              <a:off x="6877561" y="3749665"/>
              <a:ext cx="18532" cy="14321"/>
            </a:xfrm>
            <a:custGeom>
              <a:avLst/>
              <a:gdLst>
                <a:gd name="T0" fmla="*/ 0 w 39"/>
                <a:gd name="T1" fmla="*/ 1 h 32"/>
                <a:gd name="T2" fmla="*/ 1 w 39"/>
                <a:gd name="T3" fmla="*/ 1 h 32"/>
                <a:gd name="T4" fmla="*/ 1 w 39"/>
                <a:gd name="T5" fmla="*/ 0 h 32"/>
                <a:gd name="T6" fmla="*/ 0 w 39"/>
                <a:gd name="T7" fmla="*/ 1 h 32"/>
                <a:gd name="T8" fmla="*/ 0 60000 65536"/>
                <a:gd name="T9" fmla="*/ 0 60000 65536"/>
                <a:gd name="T10" fmla="*/ 0 60000 65536"/>
                <a:gd name="T11" fmla="*/ 0 60000 65536"/>
                <a:gd name="T12" fmla="*/ 0 w 39"/>
                <a:gd name="T13" fmla="*/ 0 h 32"/>
                <a:gd name="T14" fmla="*/ 39 w 39"/>
                <a:gd name="T15" fmla="*/ 32 h 32"/>
              </a:gdLst>
              <a:ahLst/>
              <a:cxnLst>
                <a:cxn ang="T8">
                  <a:pos x="T0" y="T1"/>
                </a:cxn>
                <a:cxn ang="T9">
                  <a:pos x="T2" y="T3"/>
                </a:cxn>
                <a:cxn ang="T10">
                  <a:pos x="T4" y="T5"/>
                </a:cxn>
                <a:cxn ang="T11">
                  <a:pos x="T6" y="T7"/>
                </a:cxn>
              </a:cxnLst>
              <a:rect l="T12" t="T13" r="T14" b="T15"/>
              <a:pathLst>
                <a:path w="39" h="32">
                  <a:moveTo>
                    <a:pt x="0" y="32"/>
                  </a:moveTo>
                  <a:lnTo>
                    <a:pt x="36" y="26"/>
                  </a:lnTo>
                  <a:lnTo>
                    <a:pt x="39" y="0"/>
                  </a:lnTo>
                  <a:lnTo>
                    <a:pt x="0" y="3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91" name="Freeform 306">
              <a:extLst>
                <a:ext uri="{FF2B5EF4-FFF2-40B4-BE49-F238E27FC236}">
                  <a16:creationId xmlns:a16="http://schemas.microsoft.com/office/drawing/2014/main" id="{617F6479-2ED2-45F6-B082-C2369759FEB9}"/>
                </a:ext>
              </a:extLst>
            </p:cNvPr>
            <p:cNvSpPr>
              <a:spLocks/>
            </p:cNvSpPr>
            <p:nvPr/>
          </p:nvSpPr>
          <p:spPr bwMode="auto">
            <a:xfrm>
              <a:off x="4933390" y="2220543"/>
              <a:ext cx="545850" cy="521906"/>
            </a:xfrm>
            <a:custGeom>
              <a:avLst/>
              <a:gdLst>
                <a:gd name="T0" fmla="*/ 2 w 1139"/>
                <a:gd name="T1" fmla="*/ 11 h 1152"/>
                <a:gd name="T2" fmla="*/ 2 w 1139"/>
                <a:gd name="T3" fmla="*/ 12 h 1152"/>
                <a:gd name="T4" fmla="*/ 5 w 1139"/>
                <a:gd name="T5" fmla="*/ 13 h 1152"/>
                <a:gd name="T6" fmla="*/ 6 w 1139"/>
                <a:gd name="T7" fmla="*/ 12 h 1152"/>
                <a:gd name="T8" fmla="*/ 3 w 1139"/>
                <a:gd name="T9" fmla="*/ 15 h 1152"/>
                <a:gd name="T10" fmla="*/ 3 w 1139"/>
                <a:gd name="T11" fmla="*/ 17 h 1152"/>
                <a:gd name="T12" fmla="*/ 3 w 1139"/>
                <a:gd name="T13" fmla="*/ 18 h 1152"/>
                <a:gd name="T14" fmla="*/ 3 w 1139"/>
                <a:gd name="T15" fmla="*/ 19 h 1152"/>
                <a:gd name="T16" fmla="*/ 4 w 1139"/>
                <a:gd name="T17" fmla="*/ 20 h 1152"/>
                <a:gd name="T18" fmla="*/ 5 w 1139"/>
                <a:gd name="T19" fmla="*/ 19 h 1152"/>
                <a:gd name="T20" fmla="*/ 5 w 1139"/>
                <a:gd name="T21" fmla="*/ 21 h 1152"/>
                <a:gd name="T22" fmla="*/ 8 w 1139"/>
                <a:gd name="T23" fmla="*/ 21 h 1152"/>
                <a:gd name="T24" fmla="*/ 9 w 1139"/>
                <a:gd name="T25" fmla="*/ 21 h 1152"/>
                <a:gd name="T26" fmla="*/ 8 w 1139"/>
                <a:gd name="T27" fmla="*/ 24 h 1152"/>
                <a:gd name="T28" fmla="*/ 7 w 1139"/>
                <a:gd name="T29" fmla="*/ 25 h 1152"/>
                <a:gd name="T30" fmla="*/ 4 w 1139"/>
                <a:gd name="T31" fmla="*/ 26 h 1152"/>
                <a:gd name="T32" fmla="*/ 7 w 1139"/>
                <a:gd name="T33" fmla="*/ 26 h 1152"/>
                <a:gd name="T34" fmla="*/ 8 w 1139"/>
                <a:gd name="T35" fmla="*/ 24 h 1152"/>
                <a:gd name="T36" fmla="*/ 12 w 1139"/>
                <a:gd name="T37" fmla="*/ 22 h 1152"/>
                <a:gd name="T38" fmla="*/ 12 w 1139"/>
                <a:gd name="T39" fmla="*/ 20 h 1152"/>
                <a:gd name="T40" fmla="*/ 16 w 1139"/>
                <a:gd name="T41" fmla="*/ 16 h 1152"/>
                <a:gd name="T42" fmla="*/ 16 w 1139"/>
                <a:gd name="T43" fmla="*/ 17 h 1152"/>
                <a:gd name="T44" fmla="*/ 17 w 1139"/>
                <a:gd name="T45" fmla="*/ 18 h 1152"/>
                <a:gd name="T46" fmla="*/ 14 w 1139"/>
                <a:gd name="T47" fmla="*/ 19 h 1152"/>
                <a:gd name="T48" fmla="*/ 14 w 1139"/>
                <a:gd name="T49" fmla="*/ 20 h 1152"/>
                <a:gd name="T50" fmla="*/ 17 w 1139"/>
                <a:gd name="T51" fmla="*/ 18 h 1152"/>
                <a:gd name="T52" fmla="*/ 18 w 1139"/>
                <a:gd name="T53" fmla="*/ 17 h 1152"/>
                <a:gd name="T54" fmla="*/ 19 w 1139"/>
                <a:gd name="T55" fmla="*/ 17 h 1152"/>
                <a:gd name="T56" fmla="*/ 21 w 1139"/>
                <a:gd name="T57" fmla="*/ 19 h 1152"/>
                <a:gd name="T58" fmla="*/ 25 w 1139"/>
                <a:gd name="T59" fmla="*/ 19 h 1152"/>
                <a:gd name="T60" fmla="*/ 25 w 1139"/>
                <a:gd name="T61" fmla="*/ 20 h 1152"/>
                <a:gd name="T62" fmla="*/ 26 w 1139"/>
                <a:gd name="T63" fmla="*/ 20 h 1152"/>
                <a:gd name="T64" fmla="*/ 24 w 1139"/>
                <a:gd name="T65" fmla="*/ 19 h 1152"/>
                <a:gd name="T66" fmla="*/ 14 w 1139"/>
                <a:gd name="T67" fmla="*/ 2 h 1152"/>
                <a:gd name="T68" fmla="*/ 11 w 1139"/>
                <a:gd name="T69" fmla="*/ 1 h 1152"/>
                <a:gd name="T70" fmla="*/ 10 w 1139"/>
                <a:gd name="T71" fmla="*/ 1 h 1152"/>
                <a:gd name="T72" fmla="*/ 10 w 1139"/>
                <a:gd name="T73" fmla="*/ 0 h 1152"/>
                <a:gd name="T74" fmla="*/ 7 w 1139"/>
                <a:gd name="T75" fmla="*/ 1 h 1152"/>
                <a:gd name="T76" fmla="*/ 7 w 1139"/>
                <a:gd name="T77" fmla="*/ 1 h 1152"/>
                <a:gd name="T78" fmla="*/ 6 w 1139"/>
                <a:gd name="T79" fmla="*/ 3 h 1152"/>
                <a:gd name="T80" fmla="*/ 4 w 1139"/>
                <a:gd name="T81" fmla="*/ 4 h 1152"/>
                <a:gd name="T82" fmla="*/ 2 w 1139"/>
                <a:gd name="T83" fmla="*/ 5 h 1152"/>
                <a:gd name="T84" fmla="*/ 4 w 1139"/>
                <a:gd name="T85" fmla="*/ 8 h 1152"/>
                <a:gd name="T86" fmla="*/ 5 w 1139"/>
                <a:gd name="T87" fmla="*/ 9 h 1152"/>
                <a:gd name="T88" fmla="*/ 6 w 1139"/>
                <a:gd name="T89" fmla="*/ 9 h 1152"/>
                <a:gd name="T90" fmla="*/ 4 w 1139"/>
                <a:gd name="T91" fmla="*/ 9 h 1152"/>
                <a:gd name="T92" fmla="*/ 3 w 1139"/>
                <a:gd name="T93" fmla="*/ 9 h 115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39"/>
                <a:gd name="T142" fmla="*/ 0 h 1152"/>
                <a:gd name="T143" fmla="*/ 1139 w 1139"/>
                <a:gd name="T144" fmla="*/ 1152 h 115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39" h="1152">
                  <a:moveTo>
                    <a:pt x="0" y="441"/>
                  </a:moveTo>
                  <a:lnTo>
                    <a:pt x="74" y="463"/>
                  </a:lnTo>
                  <a:lnTo>
                    <a:pt x="45" y="472"/>
                  </a:lnTo>
                  <a:lnTo>
                    <a:pt x="75" y="514"/>
                  </a:lnTo>
                  <a:lnTo>
                    <a:pt x="190" y="510"/>
                  </a:lnTo>
                  <a:lnTo>
                    <a:pt x="205" y="538"/>
                  </a:lnTo>
                  <a:lnTo>
                    <a:pt x="278" y="503"/>
                  </a:lnTo>
                  <a:lnTo>
                    <a:pt x="253" y="517"/>
                  </a:lnTo>
                  <a:lnTo>
                    <a:pt x="267" y="587"/>
                  </a:lnTo>
                  <a:lnTo>
                    <a:pt x="111" y="655"/>
                  </a:lnTo>
                  <a:lnTo>
                    <a:pt x="72" y="729"/>
                  </a:lnTo>
                  <a:lnTo>
                    <a:pt x="107" y="718"/>
                  </a:lnTo>
                  <a:lnTo>
                    <a:pt x="79" y="737"/>
                  </a:lnTo>
                  <a:lnTo>
                    <a:pt x="107" y="761"/>
                  </a:lnTo>
                  <a:lnTo>
                    <a:pt x="165" y="771"/>
                  </a:lnTo>
                  <a:lnTo>
                    <a:pt x="134" y="809"/>
                  </a:lnTo>
                  <a:lnTo>
                    <a:pt x="159" y="847"/>
                  </a:lnTo>
                  <a:lnTo>
                    <a:pt x="190" y="852"/>
                  </a:lnTo>
                  <a:lnTo>
                    <a:pt x="250" y="771"/>
                  </a:lnTo>
                  <a:lnTo>
                    <a:pt x="213" y="809"/>
                  </a:lnTo>
                  <a:lnTo>
                    <a:pt x="244" y="887"/>
                  </a:lnTo>
                  <a:lnTo>
                    <a:pt x="228" y="917"/>
                  </a:lnTo>
                  <a:lnTo>
                    <a:pt x="298" y="872"/>
                  </a:lnTo>
                  <a:lnTo>
                    <a:pt x="346" y="928"/>
                  </a:lnTo>
                  <a:lnTo>
                    <a:pt x="363" y="895"/>
                  </a:lnTo>
                  <a:lnTo>
                    <a:pt x="378" y="917"/>
                  </a:lnTo>
                  <a:lnTo>
                    <a:pt x="431" y="889"/>
                  </a:lnTo>
                  <a:lnTo>
                    <a:pt x="360" y="1032"/>
                  </a:lnTo>
                  <a:lnTo>
                    <a:pt x="299" y="1060"/>
                  </a:lnTo>
                  <a:lnTo>
                    <a:pt x="298" y="1093"/>
                  </a:lnTo>
                  <a:lnTo>
                    <a:pt x="228" y="1094"/>
                  </a:lnTo>
                  <a:lnTo>
                    <a:pt x="176" y="1152"/>
                  </a:lnTo>
                  <a:lnTo>
                    <a:pt x="244" y="1109"/>
                  </a:lnTo>
                  <a:lnTo>
                    <a:pt x="317" y="1110"/>
                  </a:lnTo>
                  <a:lnTo>
                    <a:pt x="360" y="1075"/>
                  </a:lnTo>
                  <a:lnTo>
                    <a:pt x="339" y="1047"/>
                  </a:lnTo>
                  <a:lnTo>
                    <a:pt x="386" y="1051"/>
                  </a:lnTo>
                  <a:lnTo>
                    <a:pt x="528" y="943"/>
                  </a:lnTo>
                  <a:lnTo>
                    <a:pt x="559" y="904"/>
                  </a:lnTo>
                  <a:lnTo>
                    <a:pt x="532" y="871"/>
                  </a:lnTo>
                  <a:lnTo>
                    <a:pt x="660" y="740"/>
                  </a:lnTo>
                  <a:lnTo>
                    <a:pt x="676" y="675"/>
                  </a:lnTo>
                  <a:lnTo>
                    <a:pt x="661" y="740"/>
                  </a:lnTo>
                  <a:lnTo>
                    <a:pt x="715" y="728"/>
                  </a:lnTo>
                  <a:lnTo>
                    <a:pt x="684" y="755"/>
                  </a:lnTo>
                  <a:lnTo>
                    <a:pt x="727" y="767"/>
                  </a:lnTo>
                  <a:lnTo>
                    <a:pt x="635" y="776"/>
                  </a:lnTo>
                  <a:lnTo>
                    <a:pt x="615" y="841"/>
                  </a:lnTo>
                  <a:lnTo>
                    <a:pt x="650" y="837"/>
                  </a:lnTo>
                  <a:lnTo>
                    <a:pt x="618" y="882"/>
                  </a:lnTo>
                  <a:lnTo>
                    <a:pt x="740" y="825"/>
                  </a:lnTo>
                  <a:lnTo>
                    <a:pt x="760" y="790"/>
                  </a:lnTo>
                  <a:lnTo>
                    <a:pt x="739" y="774"/>
                  </a:lnTo>
                  <a:lnTo>
                    <a:pt x="767" y="743"/>
                  </a:lnTo>
                  <a:lnTo>
                    <a:pt x="763" y="767"/>
                  </a:lnTo>
                  <a:lnTo>
                    <a:pt x="823" y="753"/>
                  </a:lnTo>
                  <a:lnTo>
                    <a:pt x="813" y="779"/>
                  </a:lnTo>
                  <a:lnTo>
                    <a:pt x="911" y="825"/>
                  </a:lnTo>
                  <a:lnTo>
                    <a:pt x="1059" y="847"/>
                  </a:lnTo>
                  <a:lnTo>
                    <a:pt x="1083" y="821"/>
                  </a:lnTo>
                  <a:lnTo>
                    <a:pt x="1105" y="835"/>
                  </a:lnTo>
                  <a:lnTo>
                    <a:pt x="1076" y="860"/>
                  </a:lnTo>
                  <a:lnTo>
                    <a:pt x="1120" y="887"/>
                  </a:lnTo>
                  <a:lnTo>
                    <a:pt x="1139" y="866"/>
                  </a:lnTo>
                  <a:lnTo>
                    <a:pt x="1104" y="809"/>
                  </a:lnTo>
                  <a:lnTo>
                    <a:pt x="1032" y="809"/>
                  </a:lnTo>
                  <a:lnTo>
                    <a:pt x="1032" y="132"/>
                  </a:lnTo>
                  <a:lnTo>
                    <a:pt x="621" y="77"/>
                  </a:lnTo>
                  <a:lnTo>
                    <a:pt x="607" y="43"/>
                  </a:lnTo>
                  <a:lnTo>
                    <a:pt x="495" y="22"/>
                  </a:lnTo>
                  <a:lnTo>
                    <a:pt x="481" y="50"/>
                  </a:lnTo>
                  <a:lnTo>
                    <a:pt x="449" y="42"/>
                  </a:lnTo>
                  <a:lnTo>
                    <a:pt x="480" y="17"/>
                  </a:lnTo>
                  <a:lnTo>
                    <a:pt x="433" y="0"/>
                  </a:lnTo>
                  <a:lnTo>
                    <a:pt x="388" y="43"/>
                  </a:lnTo>
                  <a:lnTo>
                    <a:pt x="314" y="50"/>
                  </a:lnTo>
                  <a:lnTo>
                    <a:pt x="307" y="89"/>
                  </a:lnTo>
                  <a:lnTo>
                    <a:pt x="301" y="65"/>
                  </a:lnTo>
                  <a:lnTo>
                    <a:pt x="233" y="88"/>
                  </a:lnTo>
                  <a:lnTo>
                    <a:pt x="244" y="119"/>
                  </a:lnTo>
                  <a:lnTo>
                    <a:pt x="213" y="109"/>
                  </a:lnTo>
                  <a:lnTo>
                    <a:pt x="168" y="176"/>
                  </a:lnTo>
                  <a:lnTo>
                    <a:pt x="72" y="197"/>
                  </a:lnTo>
                  <a:lnTo>
                    <a:pt x="75" y="229"/>
                  </a:lnTo>
                  <a:lnTo>
                    <a:pt x="48" y="235"/>
                  </a:lnTo>
                  <a:lnTo>
                    <a:pt x="165" y="331"/>
                  </a:lnTo>
                  <a:lnTo>
                    <a:pt x="328" y="377"/>
                  </a:lnTo>
                  <a:lnTo>
                    <a:pt x="228" y="364"/>
                  </a:lnTo>
                  <a:lnTo>
                    <a:pt x="233" y="391"/>
                  </a:lnTo>
                  <a:lnTo>
                    <a:pt x="273" y="392"/>
                  </a:lnTo>
                  <a:lnTo>
                    <a:pt x="239" y="411"/>
                  </a:lnTo>
                  <a:lnTo>
                    <a:pt x="165" y="407"/>
                  </a:lnTo>
                  <a:lnTo>
                    <a:pt x="165" y="368"/>
                  </a:lnTo>
                  <a:lnTo>
                    <a:pt x="129" y="372"/>
                  </a:lnTo>
                  <a:lnTo>
                    <a:pt x="0" y="44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92" name="Freeform 307">
              <a:extLst>
                <a:ext uri="{FF2B5EF4-FFF2-40B4-BE49-F238E27FC236}">
                  <a16:creationId xmlns:a16="http://schemas.microsoft.com/office/drawing/2014/main" id="{450EB96D-24FD-439B-AE3C-D534EA5F1852}"/>
                </a:ext>
              </a:extLst>
            </p:cNvPr>
            <p:cNvSpPr>
              <a:spLocks/>
            </p:cNvSpPr>
            <p:nvPr/>
          </p:nvSpPr>
          <p:spPr bwMode="auto">
            <a:xfrm>
              <a:off x="5155773" y="3558724"/>
              <a:ext cx="21901" cy="27050"/>
            </a:xfrm>
            <a:custGeom>
              <a:avLst/>
              <a:gdLst>
                <a:gd name="T0" fmla="*/ 0 w 45"/>
                <a:gd name="T1" fmla="*/ 1 h 62"/>
                <a:gd name="T2" fmla="*/ 0 w 45"/>
                <a:gd name="T3" fmla="*/ 0 h 62"/>
                <a:gd name="T4" fmla="*/ 1 w 45"/>
                <a:gd name="T5" fmla="*/ 1 h 62"/>
                <a:gd name="T6" fmla="*/ 0 w 45"/>
                <a:gd name="T7" fmla="*/ 1 h 62"/>
                <a:gd name="T8" fmla="*/ 0 w 45"/>
                <a:gd name="T9" fmla="*/ 1 h 62"/>
                <a:gd name="T10" fmla="*/ 0 60000 65536"/>
                <a:gd name="T11" fmla="*/ 0 60000 65536"/>
                <a:gd name="T12" fmla="*/ 0 60000 65536"/>
                <a:gd name="T13" fmla="*/ 0 60000 65536"/>
                <a:gd name="T14" fmla="*/ 0 60000 65536"/>
                <a:gd name="T15" fmla="*/ 0 w 45"/>
                <a:gd name="T16" fmla="*/ 0 h 62"/>
                <a:gd name="T17" fmla="*/ 45 w 45"/>
                <a:gd name="T18" fmla="*/ 62 h 62"/>
              </a:gdLst>
              <a:ahLst/>
              <a:cxnLst>
                <a:cxn ang="T10">
                  <a:pos x="T0" y="T1"/>
                </a:cxn>
                <a:cxn ang="T11">
                  <a:pos x="T2" y="T3"/>
                </a:cxn>
                <a:cxn ang="T12">
                  <a:pos x="T4" y="T5"/>
                </a:cxn>
                <a:cxn ang="T13">
                  <a:pos x="T6" y="T7"/>
                </a:cxn>
                <a:cxn ang="T14">
                  <a:pos x="T8" y="T9"/>
                </a:cxn>
              </a:cxnLst>
              <a:rect l="T15" t="T16" r="T17" b="T18"/>
              <a:pathLst>
                <a:path w="45" h="62">
                  <a:moveTo>
                    <a:pt x="0" y="23"/>
                  </a:moveTo>
                  <a:lnTo>
                    <a:pt x="4" y="0"/>
                  </a:lnTo>
                  <a:lnTo>
                    <a:pt x="45" y="38"/>
                  </a:lnTo>
                  <a:lnTo>
                    <a:pt x="14" y="62"/>
                  </a:lnTo>
                  <a:lnTo>
                    <a:pt x="0" y="2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93" name="Freeform 308">
              <a:extLst>
                <a:ext uri="{FF2B5EF4-FFF2-40B4-BE49-F238E27FC236}">
                  <a16:creationId xmlns:a16="http://schemas.microsoft.com/office/drawing/2014/main" id="{2E2332AA-688D-4B9B-A7E8-3AFFCB2F6111}"/>
                </a:ext>
              </a:extLst>
            </p:cNvPr>
            <p:cNvSpPr>
              <a:spLocks/>
            </p:cNvSpPr>
            <p:nvPr/>
          </p:nvSpPr>
          <p:spPr bwMode="auto">
            <a:xfrm>
              <a:off x="5175990" y="2659708"/>
              <a:ext cx="47172" cy="30232"/>
            </a:xfrm>
            <a:custGeom>
              <a:avLst/>
              <a:gdLst>
                <a:gd name="T0" fmla="*/ 0 w 100"/>
                <a:gd name="T1" fmla="*/ 1 h 69"/>
                <a:gd name="T2" fmla="*/ 1 w 100"/>
                <a:gd name="T3" fmla="*/ 1 h 69"/>
                <a:gd name="T4" fmla="*/ 2 w 100"/>
                <a:gd name="T5" fmla="*/ 0 h 69"/>
                <a:gd name="T6" fmla="*/ 1 w 100"/>
                <a:gd name="T7" fmla="*/ 0 h 69"/>
                <a:gd name="T8" fmla="*/ 1 w 100"/>
                <a:gd name="T9" fmla="*/ 1 h 69"/>
                <a:gd name="T10" fmla="*/ 0 w 100"/>
                <a:gd name="T11" fmla="*/ 1 h 69"/>
                <a:gd name="T12" fmla="*/ 0 60000 65536"/>
                <a:gd name="T13" fmla="*/ 0 60000 65536"/>
                <a:gd name="T14" fmla="*/ 0 60000 65536"/>
                <a:gd name="T15" fmla="*/ 0 60000 65536"/>
                <a:gd name="T16" fmla="*/ 0 60000 65536"/>
                <a:gd name="T17" fmla="*/ 0 60000 65536"/>
                <a:gd name="T18" fmla="*/ 0 w 100"/>
                <a:gd name="T19" fmla="*/ 0 h 69"/>
                <a:gd name="T20" fmla="*/ 100 w 100"/>
                <a:gd name="T21" fmla="*/ 69 h 69"/>
              </a:gdLst>
              <a:ahLst/>
              <a:cxnLst>
                <a:cxn ang="T12">
                  <a:pos x="T0" y="T1"/>
                </a:cxn>
                <a:cxn ang="T13">
                  <a:pos x="T2" y="T3"/>
                </a:cxn>
                <a:cxn ang="T14">
                  <a:pos x="T4" y="T5"/>
                </a:cxn>
                <a:cxn ang="T15">
                  <a:pos x="T6" y="T7"/>
                </a:cxn>
                <a:cxn ang="T16">
                  <a:pos x="T8" y="T9"/>
                </a:cxn>
                <a:cxn ang="T17">
                  <a:pos x="T10" y="T11"/>
                </a:cxn>
              </a:cxnLst>
              <a:rect l="T18" t="T19" r="T20" b="T21"/>
              <a:pathLst>
                <a:path w="100" h="69">
                  <a:moveTo>
                    <a:pt x="0" y="28"/>
                  </a:moveTo>
                  <a:lnTo>
                    <a:pt x="28" y="69"/>
                  </a:lnTo>
                  <a:lnTo>
                    <a:pt x="100" y="11"/>
                  </a:lnTo>
                  <a:lnTo>
                    <a:pt x="32" y="0"/>
                  </a:lnTo>
                  <a:lnTo>
                    <a:pt x="41" y="27"/>
                  </a:lnTo>
                  <a:lnTo>
                    <a:pt x="0" y="2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94" name="Freeform 309">
              <a:extLst>
                <a:ext uri="{FF2B5EF4-FFF2-40B4-BE49-F238E27FC236}">
                  <a16:creationId xmlns:a16="http://schemas.microsoft.com/office/drawing/2014/main" id="{CC2D4CEA-DB64-4A6F-A46A-E6026A8B600B}"/>
                </a:ext>
              </a:extLst>
            </p:cNvPr>
            <p:cNvSpPr>
              <a:spLocks/>
            </p:cNvSpPr>
            <p:nvPr/>
          </p:nvSpPr>
          <p:spPr bwMode="auto">
            <a:xfrm>
              <a:off x="5482610" y="2602426"/>
              <a:ext cx="146571" cy="143206"/>
            </a:xfrm>
            <a:custGeom>
              <a:avLst/>
              <a:gdLst>
                <a:gd name="T0" fmla="*/ 0 w 306"/>
                <a:gd name="T1" fmla="*/ 1 h 315"/>
                <a:gd name="T2" fmla="*/ 0 w 306"/>
                <a:gd name="T3" fmla="*/ 2 h 315"/>
                <a:gd name="T4" fmla="*/ 1 w 306"/>
                <a:gd name="T5" fmla="*/ 2 h 315"/>
                <a:gd name="T6" fmla="*/ 2 w 306"/>
                <a:gd name="T7" fmla="*/ 2 h 315"/>
                <a:gd name="T8" fmla="*/ 1 w 306"/>
                <a:gd name="T9" fmla="*/ 1 h 315"/>
                <a:gd name="T10" fmla="*/ 2 w 306"/>
                <a:gd name="T11" fmla="*/ 1 h 315"/>
                <a:gd name="T12" fmla="*/ 3 w 306"/>
                <a:gd name="T13" fmla="*/ 2 h 315"/>
                <a:gd name="T14" fmla="*/ 2 w 306"/>
                <a:gd name="T15" fmla="*/ 1 h 315"/>
                <a:gd name="T16" fmla="*/ 3 w 306"/>
                <a:gd name="T17" fmla="*/ 2 h 315"/>
                <a:gd name="T18" fmla="*/ 4 w 306"/>
                <a:gd name="T19" fmla="*/ 3 h 315"/>
                <a:gd name="T20" fmla="*/ 4 w 306"/>
                <a:gd name="T21" fmla="*/ 4 h 315"/>
                <a:gd name="T22" fmla="*/ 6 w 306"/>
                <a:gd name="T23" fmla="*/ 5 h 315"/>
                <a:gd name="T24" fmla="*/ 5 w 306"/>
                <a:gd name="T25" fmla="*/ 6 h 315"/>
                <a:gd name="T26" fmla="*/ 6 w 306"/>
                <a:gd name="T27" fmla="*/ 5 h 315"/>
                <a:gd name="T28" fmla="*/ 6 w 306"/>
                <a:gd name="T29" fmla="*/ 7 h 315"/>
                <a:gd name="T30" fmla="*/ 7 w 306"/>
                <a:gd name="T31" fmla="*/ 7 h 315"/>
                <a:gd name="T32" fmla="*/ 7 w 306"/>
                <a:gd name="T33" fmla="*/ 6 h 315"/>
                <a:gd name="T34" fmla="*/ 5 w 306"/>
                <a:gd name="T35" fmla="*/ 5 h 315"/>
                <a:gd name="T36" fmla="*/ 2 w 306"/>
                <a:gd name="T37" fmla="*/ 0 h 315"/>
                <a:gd name="T38" fmla="*/ 1 w 306"/>
                <a:gd name="T39" fmla="*/ 1 h 315"/>
                <a:gd name="T40" fmla="*/ 0 w 306"/>
                <a:gd name="T41" fmla="*/ 1 h 3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06"/>
                <a:gd name="T64" fmla="*/ 0 h 315"/>
                <a:gd name="T65" fmla="*/ 306 w 306"/>
                <a:gd name="T66" fmla="*/ 315 h 31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06" h="315">
                  <a:moveTo>
                    <a:pt x="0" y="30"/>
                  </a:moveTo>
                  <a:lnTo>
                    <a:pt x="15" y="77"/>
                  </a:lnTo>
                  <a:lnTo>
                    <a:pt x="56" y="98"/>
                  </a:lnTo>
                  <a:lnTo>
                    <a:pt x="77" y="83"/>
                  </a:lnTo>
                  <a:lnTo>
                    <a:pt x="38" y="58"/>
                  </a:lnTo>
                  <a:lnTo>
                    <a:pt x="77" y="58"/>
                  </a:lnTo>
                  <a:lnTo>
                    <a:pt x="107" y="99"/>
                  </a:lnTo>
                  <a:lnTo>
                    <a:pt x="96" y="27"/>
                  </a:lnTo>
                  <a:lnTo>
                    <a:pt x="120" y="90"/>
                  </a:lnTo>
                  <a:lnTo>
                    <a:pt x="186" y="125"/>
                  </a:lnTo>
                  <a:lnTo>
                    <a:pt x="174" y="169"/>
                  </a:lnTo>
                  <a:lnTo>
                    <a:pt x="249" y="225"/>
                  </a:lnTo>
                  <a:lnTo>
                    <a:pt x="227" y="269"/>
                  </a:lnTo>
                  <a:lnTo>
                    <a:pt x="265" y="233"/>
                  </a:lnTo>
                  <a:lnTo>
                    <a:pt x="275" y="315"/>
                  </a:lnTo>
                  <a:lnTo>
                    <a:pt x="303" y="302"/>
                  </a:lnTo>
                  <a:lnTo>
                    <a:pt x="306" y="240"/>
                  </a:lnTo>
                  <a:lnTo>
                    <a:pt x="235" y="205"/>
                  </a:lnTo>
                  <a:lnTo>
                    <a:pt x="98" y="0"/>
                  </a:lnTo>
                  <a:lnTo>
                    <a:pt x="23" y="58"/>
                  </a:lnTo>
                  <a:lnTo>
                    <a:pt x="0" y="3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95" name="Freeform 310">
              <a:extLst>
                <a:ext uri="{FF2B5EF4-FFF2-40B4-BE49-F238E27FC236}">
                  <a16:creationId xmlns:a16="http://schemas.microsoft.com/office/drawing/2014/main" id="{680B714A-59B0-4FE5-8F64-D2C3DC0EDDA1}"/>
                </a:ext>
              </a:extLst>
            </p:cNvPr>
            <p:cNvSpPr>
              <a:spLocks/>
            </p:cNvSpPr>
            <p:nvPr/>
          </p:nvSpPr>
          <p:spPr bwMode="auto">
            <a:xfrm>
              <a:off x="5514620" y="2648570"/>
              <a:ext cx="23586" cy="22276"/>
            </a:xfrm>
            <a:custGeom>
              <a:avLst/>
              <a:gdLst>
                <a:gd name="T0" fmla="*/ 0 w 50"/>
                <a:gd name="T1" fmla="*/ 0 h 51"/>
                <a:gd name="T2" fmla="*/ 0 w 50"/>
                <a:gd name="T3" fmla="*/ 1 h 51"/>
                <a:gd name="T4" fmla="*/ 0 w 50"/>
                <a:gd name="T5" fmla="*/ 1 h 51"/>
                <a:gd name="T6" fmla="*/ 1 w 50"/>
                <a:gd name="T7" fmla="*/ 1 h 51"/>
                <a:gd name="T8" fmla="*/ 1 w 50"/>
                <a:gd name="T9" fmla="*/ 1 h 51"/>
                <a:gd name="T10" fmla="*/ 1 w 50"/>
                <a:gd name="T11" fmla="*/ 0 h 51"/>
                <a:gd name="T12" fmla="*/ 0 w 50"/>
                <a:gd name="T13" fmla="*/ 0 h 51"/>
                <a:gd name="T14" fmla="*/ 0 60000 65536"/>
                <a:gd name="T15" fmla="*/ 0 60000 65536"/>
                <a:gd name="T16" fmla="*/ 0 60000 65536"/>
                <a:gd name="T17" fmla="*/ 0 60000 65536"/>
                <a:gd name="T18" fmla="*/ 0 60000 65536"/>
                <a:gd name="T19" fmla="*/ 0 60000 65536"/>
                <a:gd name="T20" fmla="*/ 0 60000 65536"/>
                <a:gd name="T21" fmla="*/ 0 w 50"/>
                <a:gd name="T22" fmla="*/ 0 h 51"/>
                <a:gd name="T23" fmla="*/ 50 w 50"/>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51">
                  <a:moveTo>
                    <a:pt x="0" y="0"/>
                  </a:moveTo>
                  <a:lnTo>
                    <a:pt x="13" y="51"/>
                  </a:lnTo>
                  <a:lnTo>
                    <a:pt x="18" y="24"/>
                  </a:lnTo>
                  <a:lnTo>
                    <a:pt x="50" y="46"/>
                  </a:lnTo>
                  <a:lnTo>
                    <a:pt x="21" y="24"/>
                  </a:lnTo>
                  <a:lnTo>
                    <a:pt x="49" y="8"/>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96" name="Freeform 311">
              <a:extLst>
                <a:ext uri="{FF2B5EF4-FFF2-40B4-BE49-F238E27FC236}">
                  <a16:creationId xmlns:a16="http://schemas.microsoft.com/office/drawing/2014/main" id="{AF6AE141-D4D1-4692-8DF1-A90F62567665}"/>
                </a:ext>
              </a:extLst>
            </p:cNvPr>
            <p:cNvSpPr>
              <a:spLocks/>
            </p:cNvSpPr>
            <p:nvPr/>
          </p:nvSpPr>
          <p:spPr bwMode="auto">
            <a:xfrm>
              <a:off x="5524728" y="2667664"/>
              <a:ext cx="15163" cy="36597"/>
            </a:xfrm>
            <a:custGeom>
              <a:avLst/>
              <a:gdLst>
                <a:gd name="T0" fmla="*/ 0 w 29"/>
                <a:gd name="T1" fmla="*/ 0 h 80"/>
                <a:gd name="T2" fmla="*/ 1 w 29"/>
                <a:gd name="T3" fmla="*/ 0 h 80"/>
                <a:gd name="T4" fmla="*/ 1 w 29"/>
                <a:gd name="T5" fmla="*/ 2 h 80"/>
                <a:gd name="T6" fmla="*/ 0 w 29"/>
                <a:gd name="T7" fmla="*/ 0 h 80"/>
                <a:gd name="T8" fmla="*/ 0 60000 65536"/>
                <a:gd name="T9" fmla="*/ 0 60000 65536"/>
                <a:gd name="T10" fmla="*/ 0 60000 65536"/>
                <a:gd name="T11" fmla="*/ 0 60000 65536"/>
                <a:gd name="T12" fmla="*/ 0 w 29"/>
                <a:gd name="T13" fmla="*/ 0 h 80"/>
                <a:gd name="T14" fmla="*/ 29 w 29"/>
                <a:gd name="T15" fmla="*/ 80 h 80"/>
              </a:gdLst>
              <a:ahLst/>
              <a:cxnLst>
                <a:cxn ang="T8">
                  <a:pos x="T0" y="T1"/>
                </a:cxn>
                <a:cxn ang="T9">
                  <a:pos x="T2" y="T3"/>
                </a:cxn>
                <a:cxn ang="T10">
                  <a:pos x="T4" y="T5"/>
                </a:cxn>
                <a:cxn ang="T11">
                  <a:pos x="T6" y="T7"/>
                </a:cxn>
              </a:cxnLst>
              <a:rect l="T12" t="T13" r="T14" b="T15"/>
              <a:pathLst>
                <a:path w="29" h="80">
                  <a:moveTo>
                    <a:pt x="0" y="0"/>
                  </a:moveTo>
                  <a:lnTo>
                    <a:pt x="28" y="15"/>
                  </a:lnTo>
                  <a:lnTo>
                    <a:pt x="29" y="80"/>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97" name="Freeform 312">
              <a:extLst>
                <a:ext uri="{FF2B5EF4-FFF2-40B4-BE49-F238E27FC236}">
                  <a16:creationId xmlns:a16="http://schemas.microsoft.com/office/drawing/2014/main" id="{8034EF02-7DF5-44A9-B8CD-C6BBA9471EC2}"/>
                </a:ext>
              </a:extLst>
            </p:cNvPr>
            <p:cNvSpPr>
              <a:spLocks/>
            </p:cNvSpPr>
            <p:nvPr/>
          </p:nvSpPr>
          <p:spPr bwMode="auto">
            <a:xfrm>
              <a:off x="5541575" y="2650161"/>
              <a:ext cx="18532" cy="20685"/>
            </a:xfrm>
            <a:custGeom>
              <a:avLst/>
              <a:gdLst>
                <a:gd name="T0" fmla="*/ 0 w 39"/>
                <a:gd name="T1" fmla="*/ 0 h 47"/>
                <a:gd name="T2" fmla="*/ 0 w 39"/>
                <a:gd name="T3" fmla="*/ 1 h 47"/>
                <a:gd name="T4" fmla="*/ 1 w 39"/>
                <a:gd name="T5" fmla="*/ 1 h 47"/>
                <a:gd name="T6" fmla="*/ 1 w 39"/>
                <a:gd name="T7" fmla="*/ 0 h 47"/>
                <a:gd name="T8" fmla="*/ 1 w 39"/>
                <a:gd name="T9" fmla="*/ 1 h 47"/>
                <a:gd name="T10" fmla="*/ 1 w 39"/>
                <a:gd name="T11" fmla="*/ 0 h 47"/>
                <a:gd name="T12" fmla="*/ 0 w 39"/>
                <a:gd name="T13" fmla="*/ 0 h 47"/>
                <a:gd name="T14" fmla="*/ 0 60000 65536"/>
                <a:gd name="T15" fmla="*/ 0 60000 65536"/>
                <a:gd name="T16" fmla="*/ 0 60000 65536"/>
                <a:gd name="T17" fmla="*/ 0 60000 65536"/>
                <a:gd name="T18" fmla="*/ 0 60000 65536"/>
                <a:gd name="T19" fmla="*/ 0 60000 65536"/>
                <a:gd name="T20" fmla="*/ 0 60000 65536"/>
                <a:gd name="T21" fmla="*/ 0 w 39"/>
                <a:gd name="T22" fmla="*/ 0 h 47"/>
                <a:gd name="T23" fmla="*/ 39 w 39"/>
                <a:gd name="T24" fmla="*/ 47 h 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47">
                  <a:moveTo>
                    <a:pt x="0" y="0"/>
                  </a:moveTo>
                  <a:lnTo>
                    <a:pt x="7" y="47"/>
                  </a:lnTo>
                  <a:lnTo>
                    <a:pt x="32" y="47"/>
                  </a:lnTo>
                  <a:lnTo>
                    <a:pt x="22" y="4"/>
                  </a:lnTo>
                  <a:lnTo>
                    <a:pt x="39" y="35"/>
                  </a:lnTo>
                  <a:lnTo>
                    <a:pt x="24" y="0"/>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98" name="Freeform 313">
              <a:extLst>
                <a:ext uri="{FF2B5EF4-FFF2-40B4-BE49-F238E27FC236}">
                  <a16:creationId xmlns:a16="http://schemas.microsoft.com/office/drawing/2014/main" id="{FC6E1B2B-24F8-4644-8411-0DC4EA81E73B}"/>
                </a:ext>
              </a:extLst>
            </p:cNvPr>
            <p:cNvSpPr>
              <a:spLocks/>
            </p:cNvSpPr>
            <p:nvPr/>
          </p:nvSpPr>
          <p:spPr bwMode="auto">
            <a:xfrm>
              <a:off x="5556738" y="2680394"/>
              <a:ext cx="16847" cy="17503"/>
            </a:xfrm>
            <a:custGeom>
              <a:avLst/>
              <a:gdLst>
                <a:gd name="T0" fmla="*/ 0 w 34"/>
                <a:gd name="T1" fmla="*/ 0 h 35"/>
                <a:gd name="T2" fmla="*/ 1 w 34"/>
                <a:gd name="T3" fmla="*/ 1 h 35"/>
                <a:gd name="T4" fmla="*/ 1 w 34"/>
                <a:gd name="T5" fmla="*/ 0 h 35"/>
                <a:gd name="T6" fmla="*/ 0 w 34"/>
                <a:gd name="T7" fmla="*/ 0 h 35"/>
                <a:gd name="T8" fmla="*/ 0 60000 65536"/>
                <a:gd name="T9" fmla="*/ 0 60000 65536"/>
                <a:gd name="T10" fmla="*/ 0 60000 65536"/>
                <a:gd name="T11" fmla="*/ 0 60000 65536"/>
                <a:gd name="T12" fmla="*/ 0 w 34"/>
                <a:gd name="T13" fmla="*/ 0 h 35"/>
                <a:gd name="T14" fmla="*/ 34 w 34"/>
                <a:gd name="T15" fmla="*/ 35 h 35"/>
              </a:gdLst>
              <a:ahLst/>
              <a:cxnLst>
                <a:cxn ang="T8">
                  <a:pos x="T0" y="T1"/>
                </a:cxn>
                <a:cxn ang="T9">
                  <a:pos x="T2" y="T3"/>
                </a:cxn>
                <a:cxn ang="T10">
                  <a:pos x="T4" y="T5"/>
                </a:cxn>
                <a:cxn ang="T11">
                  <a:pos x="T6" y="T7"/>
                </a:cxn>
              </a:cxnLst>
              <a:rect l="T12" t="T13" r="T14" b="T15"/>
              <a:pathLst>
                <a:path w="34" h="35">
                  <a:moveTo>
                    <a:pt x="0" y="0"/>
                  </a:moveTo>
                  <a:lnTo>
                    <a:pt x="31" y="35"/>
                  </a:lnTo>
                  <a:lnTo>
                    <a:pt x="34" y="5"/>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99" name="Freeform 314">
              <a:extLst>
                <a:ext uri="{FF2B5EF4-FFF2-40B4-BE49-F238E27FC236}">
                  <a16:creationId xmlns:a16="http://schemas.microsoft.com/office/drawing/2014/main" id="{855B3D65-25ED-4736-8B1D-F6FA1DE1D557}"/>
                </a:ext>
              </a:extLst>
            </p:cNvPr>
            <p:cNvSpPr>
              <a:spLocks/>
            </p:cNvSpPr>
            <p:nvPr/>
          </p:nvSpPr>
          <p:spPr bwMode="auto">
            <a:xfrm>
              <a:off x="5561792" y="2702670"/>
              <a:ext cx="25271" cy="36597"/>
            </a:xfrm>
            <a:custGeom>
              <a:avLst/>
              <a:gdLst>
                <a:gd name="T0" fmla="*/ 0 w 53"/>
                <a:gd name="T1" fmla="*/ 0 h 81"/>
                <a:gd name="T2" fmla="*/ 1 w 53"/>
                <a:gd name="T3" fmla="*/ 1 h 81"/>
                <a:gd name="T4" fmla="*/ 1 w 53"/>
                <a:gd name="T5" fmla="*/ 2 h 81"/>
                <a:gd name="T6" fmla="*/ 0 w 53"/>
                <a:gd name="T7" fmla="*/ 0 h 81"/>
                <a:gd name="T8" fmla="*/ 0 60000 65536"/>
                <a:gd name="T9" fmla="*/ 0 60000 65536"/>
                <a:gd name="T10" fmla="*/ 0 60000 65536"/>
                <a:gd name="T11" fmla="*/ 0 60000 65536"/>
                <a:gd name="T12" fmla="*/ 0 w 53"/>
                <a:gd name="T13" fmla="*/ 0 h 81"/>
                <a:gd name="T14" fmla="*/ 53 w 53"/>
                <a:gd name="T15" fmla="*/ 81 h 81"/>
              </a:gdLst>
              <a:ahLst/>
              <a:cxnLst>
                <a:cxn ang="T8">
                  <a:pos x="T0" y="T1"/>
                </a:cxn>
                <a:cxn ang="T9">
                  <a:pos x="T2" y="T3"/>
                </a:cxn>
                <a:cxn ang="T10">
                  <a:pos x="T4" y="T5"/>
                </a:cxn>
                <a:cxn ang="T11">
                  <a:pos x="T6" y="T7"/>
                </a:cxn>
              </a:cxnLst>
              <a:rect l="T12" t="T13" r="T14" b="T15"/>
              <a:pathLst>
                <a:path w="53" h="81">
                  <a:moveTo>
                    <a:pt x="0" y="0"/>
                  </a:moveTo>
                  <a:lnTo>
                    <a:pt x="42" y="30"/>
                  </a:lnTo>
                  <a:lnTo>
                    <a:pt x="53" y="81"/>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00" name="Freeform 315">
              <a:extLst>
                <a:ext uri="{FF2B5EF4-FFF2-40B4-BE49-F238E27FC236}">
                  <a16:creationId xmlns:a16="http://schemas.microsoft.com/office/drawing/2014/main" id="{2148DC00-9E04-4509-9C51-033E3B564568}"/>
                </a:ext>
              </a:extLst>
            </p:cNvPr>
            <p:cNvSpPr>
              <a:spLocks/>
            </p:cNvSpPr>
            <p:nvPr/>
          </p:nvSpPr>
          <p:spPr bwMode="auto">
            <a:xfrm>
              <a:off x="5602225" y="2712217"/>
              <a:ext cx="11793" cy="23868"/>
            </a:xfrm>
            <a:custGeom>
              <a:avLst/>
              <a:gdLst>
                <a:gd name="T0" fmla="*/ 0 w 26"/>
                <a:gd name="T1" fmla="*/ 1 h 49"/>
                <a:gd name="T2" fmla="*/ 0 w 26"/>
                <a:gd name="T3" fmla="*/ 0 h 49"/>
                <a:gd name="T4" fmla="*/ 1 w 26"/>
                <a:gd name="T5" fmla="*/ 2 h 49"/>
                <a:gd name="T6" fmla="*/ 0 w 26"/>
                <a:gd name="T7" fmla="*/ 1 h 49"/>
                <a:gd name="T8" fmla="*/ 0 60000 65536"/>
                <a:gd name="T9" fmla="*/ 0 60000 65536"/>
                <a:gd name="T10" fmla="*/ 0 60000 65536"/>
                <a:gd name="T11" fmla="*/ 0 60000 65536"/>
                <a:gd name="T12" fmla="*/ 0 w 26"/>
                <a:gd name="T13" fmla="*/ 0 h 49"/>
                <a:gd name="T14" fmla="*/ 26 w 26"/>
                <a:gd name="T15" fmla="*/ 49 h 49"/>
              </a:gdLst>
              <a:ahLst/>
              <a:cxnLst>
                <a:cxn ang="T8">
                  <a:pos x="T0" y="T1"/>
                </a:cxn>
                <a:cxn ang="T9">
                  <a:pos x="T2" y="T3"/>
                </a:cxn>
                <a:cxn ang="T10">
                  <a:pos x="T4" y="T5"/>
                </a:cxn>
                <a:cxn ang="T11">
                  <a:pos x="T6" y="T7"/>
                </a:cxn>
              </a:cxnLst>
              <a:rect l="T12" t="T13" r="T14" b="T15"/>
              <a:pathLst>
                <a:path w="26" h="49">
                  <a:moveTo>
                    <a:pt x="0" y="29"/>
                  </a:moveTo>
                  <a:lnTo>
                    <a:pt x="10" y="0"/>
                  </a:lnTo>
                  <a:lnTo>
                    <a:pt x="26" y="49"/>
                  </a:lnTo>
                  <a:lnTo>
                    <a:pt x="0" y="2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01" name="Freeform 316">
              <a:extLst>
                <a:ext uri="{FF2B5EF4-FFF2-40B4-BE49-F238E27FC236}">
                  <a16:creationId xmlns:a16="http://schemas.microsoft.com/office/drawing/2014/main" id="{00BD4565-5313-406C-A6A2-58509B4336D6}"/>
                </a:ext>
              </a:extLst>
            </p:cNvPr>
            <p:cNvSpPr>
              <a:spLocks/>
            </p:cNvSpPr>
            <p:nvPr/>
          </p:nvSpPr>
          <p:spPr bwMode="auto">
            <a:xfrm>
              <a:off x="5728579" y="2888838"/>
              <a:ext cx="1058006" cy="560095"/>
            </a:xfrm>
            <a:custGeom>
              <a:avLst/>
              <a:gdLst>
                <a:gd name="T0" fmla="*/ 1 w 2200"/>
                <a:gd name="T1" fmla="*/ 4 h 1238"/>
                <a:gd name="T2" fmla="*/ 1 w 2200"/>
                <a:gd name="T3" fmla="*/ 4 h 1238"/>
                <a:gd name="T4" fmla="*/ 2 w 2200"/>
                <a:gd name="T5" fmla="*/ 14 h 1238"/>
                <a:gd name="T6" fmla="*/ 2 w 2200"/>
                <a:gd name="T7" fmla="*/ 15 h 1238"/>
                <a:gd name="T8" fmla="*/ 5 w 2200"/>
                <a:gd name="T9" fmla="*/ 19 h 1238"/>
                <a:gd name="T10" fmla="*/ 9 w 2200"/>
                <a:gd name="T11" fmla="*/ 20 h 1238"/>
                <a:gd name="T12" fmla="*/ 16 w 2200"/>
                <a:gd name="T13" fmla="*/ 21 h 1238"/>
                <a:gd name="T14" fmla="*/ 21 w 2200"/>
                <a:gd name="T15" fmla="*/ 23 h 1238"/>
                <a:gd name="T16" fmla="*/ 25 w 2200"/>
                <a:gd name="T17" fmla="*/ 28 h 1238"/>
                <a:gd name="T18" fmla="*/ 26 w 2200"/>
                <a:gd name="T19" fmla="*/ 24 h 1238"/>
                <a:gd name="T20" fmla="*/ 29 w 2200"/>
                <a:gd name="T21" fmla="*/ 23 h 1238"/>
                <a:gd name="T22" fmla="*/ 31 w 2200"/>
                <a:gd name="T23" fmla="*/ 23 h 1238"/>
                <a:gd name="T24" fmla="*/ 32 w 2200"/>
                <a:gd name="T25" fmla="*/ 23 h 1238"/>
                <a:gd name="T26" fmla="*/ 33 w 2200"/>
                <a:gd name="T27" fmla="*/ 23 h 1238"/>
                <a:gd name="T28" fmla="*/ 37 w 2200"/>
                <a:gd name="T29" fmla="*/ 24 h 1238"/>
                <a:gd name="T30" fmla="*/ 39 w 2200"/>
                <a:gd name="T31" fmla="*/ 28 h 1238"/>
                <a:gd name="T32" fmla="*/ 39 w 2200"/>
                <a:gd name="T33" fmla="*/ 27 h 1238"/>
                <a:gd name="T34" fmla="*/ 39 w 2200"/>
                <a:gd name="T35" fmla="*/ 20 h 1238"/>
                <a:gd name="T36" fmla="*/ 43 w 2200"/>
                <a:gd name="T37" fmla="*/ 16 h 1238"/>
                <a:gd name="T38" fmla="*/ 43 w 2200"/>
                <a:gd name="T39" fmla="*/ 15 h 1238"/>
                <a:gd name="T40" fmla="*/ 42 w 2200"/>
                <a:gd name="T41" fmla="*/ 13 h 1238"/>
                <a:gd name="T42" fmla="*/ 43 w 2200"/>
                <a:gd name="T43" fmla="*/ 13 h 1238"/>
                <a:gd name="T44" fmla="*/ 43 w 2200"/>
                <a:gd name="T45" fmla="*/ 15 h 1238"/>
                <a:gd name="T46" fmla="*/ 44 w 2200"/>
                <a:gd name="T47" fmla="*/ 12 h 1238"/>
                <a:gd name="T48" fmla="*/ 45 w 2200"/>
                <a:gd name="T49" fmla="*/ 11 h 1238"/>
                <a:gd name="T50" fmla="*/ 48 w 2200"/>
                <a:gd name="T51" fmla="*/ 9 h 1238"/>
                <a:gd name="T52" fmla="*/ 51 w 2200"/>
                <a:gd name="T53" fmla="*/ 6 h 1238"/>
                <a:gd name="T54" fmla="*/ 51 w 2200"/>
                <a:gd name="T55" fmla="*/ 5 h 1238"/>
                <a:gd name="T56" fmla="*/ 49 w 2200"/>
                <a:gd name="T57" fmla="*/ 3 h 1238"/>
                <a:gd name="T58" fmla="*/ 43 w 2200"/>
                <a:gd name="T59" fmla="*/ 6 h 1238"/>
                <a:gd name="T60" fmla="*/ 41 w 2200"/>
                <a:gd name="T61" fmla="*/ 8 h 1238"/>
                <a:gd name="T62" fmla="*/ 38 w 2200"/>
                <a:gd name="T63" fmla="*/ 10 h 1238"/>
                <a:gd name="T64" fmla="*/ 37 w 2200"/>
                <a:gd name="T65" fmla="*/ 9 h 1238"/>
                <a:gd name="T66" fmla="*/ 37 w 2200"/>
                <a:gd name="T67" fmla="*/ 9 h 1238"/>
                <a:gd name="T68" fmla="*/ 37 w 2200"/>
                <a:gd name="T69" fmla="*/ 7 h 1238"/>
                <a:gd name="T70" fmla="*/ 37 w 2200"/>
                <a:gd name="T71" fmla="*/ 5 h 1238"/>
                <a:gd name="T72" fmla="*/ 34 w 2200"/>
                <a:gd name="T73" fmla="*/ 6 h 1238"/>
                <a:gd name="T74" fmla="*/ 33 w 2200"/>
                <a:gd name="T75" fmla="*/ 10 h 1238"/>
                <a:gd name="T76" fmla="*/ 33 w 2200"/>
                <a:gd name="T77" fmla="*/ 5 h 1238"/>
                <a:gd name="T78" fmla="*/ 34 w 2200"/>
                <a:gd name="T79" fmla="*/ 5 h 1238"/>
                <a:gd name="T80" fmla="*/ 36 w 2200"/>
                <a:gd name="T81" fmla="*/ 4 h 1238"/>
                <a:gd name="T82" fmla="*/ 32 w 2200"/>
                <a:gd name="T83" fmla="*/ 3 h 1238"/>
                <a:gd name="T84" fmla="*/ 31 w 2200"/>
                <a:gd name="T85" fmla="*/ 4 h 1238"/>
                <a:gd name="T86" fmla="*/ 31 w 2200"/>
                <a:gd name="T87" fmla="*/ 2 h 1238"/>
                <a:gd name="T88" fmla="*/ 26 w 2200"/>
                <a:gd name="T89" fmla="*/ 0 h 1238"/>
                <a:gd name="T90" fmla="*/ 2 w 2200"/>
                <a:gd name="T91" fmla="*/ 1 h 1238"/>
                <a:gd name="T92" fmla="*/ 2 w 2200"/>
                <a:gd name="T93" fmla="*/ 3 h 1238"/>
                <a:gd name="T94" fmla="*/ 0 w 2200"/>
                <a:gd name="T95" fmla="*/ 2 h 123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00"/>
                <a:gd name="T145" fmla="*/ 0 h 1238"/>
                <a:gd name="T146" fmla="*/ 2200 w 2200"/>
                <a:gd name="T147" fmla="*/ 1238 h 123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00" h="1238">
                  <a:moveTo>
                    <a:pt x="0" y="69"/>
                  </a:moveTo>
                  <a:lnTo>
                    <a:pt x="26" y="169"/>
                  </a:lnTo>
                  <a:lnTo>
                    <a:pt x="56" y="180"/>
                  </a:lnTo>
                  <a:lnTo>
                    <a:pt x="32" y="187"/>
                  </a:lnTo>
                  <a:lnTo>
                    <a:pt x="12" y="491"/>
                  </a:lnTo>
                  <a:lnTo>
                    <a:pt x="70" y="612"/>
                  </a:lnTo>
                  <a:lnTo>
                    <a:pt x="104" y="612"/>
                  </a:lnTo>
                  <a:lnTo>
                    <a:pt x="89" y="656"/>
                  </a:lnTo>
                  <a:lnTo>
                    <a:pt x="160" y="786"/>
                  </a:lnTo>
                  <a:lnTo>
                    <a:pt x="231" y="816"/>
                  </a:lnTo>
                  <a:lnTo>
                    <a:pt x="291" y="890"/>
                  </a:lnTo>
                  <a:lnTo>
                    <a:pt x="378" y="881"/>
                  </a:lnTo>
                  <a:lnTo>
                    <a:pt x="524" y="951"/>
                  </a:lnTo>
                  <a:lnTo>
                    <a:pt x="698" y="924"/>
                  </a:lnTo>
                  <a:lnTo>
                    <a:pt x="800" y="1055"/>
                  </a:lnTo>
                  <a:lnTo>
                    <a:pt x="879" y="1020"/>
                  </a:lnTo>
                  <a:lnTo>
                    <a:pt x="978" y="1181"/>
                  </a:lnTo>
                  <a:lnTo>
                    <a:pt x="1053" y="1208"/>
                  </a:lnTo>
                  <a:lnTo>
                    <a:pt x="1046" y="1119"/>
                  </a:lnTo>
                  <a:lnTo>
                    <a:pt x="1126" y="1065"/>
                  </a:lnTo>
                  <a:lnTo>
                    <a:pt x="1133" y="1022"/>
                  </a:lnTo>
                  <a:lnTo>
                    <a:pt x="1244" y="1020"/>
                  </a:lnTo>
                  <a:lnTo>
                    <a:pt x="1346" y="1055"/>
                  </a:lnTo>
                  <a:lnTo>
                    <a:pt x="1347" y="1001"/>
                  </a:lnTo>
                  <a:lnTo>
                    <a:pt x="1307" y="995"/>
                  </a:lnTo>
                  <a:lnTo>
                    <a:pt x="1389" y="993"/>
                  </a:lnTo>
                  <a:lnTo>
                    <a:pt x="1394" y="969"/>
                  </a:lnTo>
                  <a:lnTo>
                    <a:pt x="1401" y="997"/>
                  </a:lnTo>
                  <a:lnTo>
                    <a:pt x="1557" y="1008"/>
                  </a:lnTo>
                  <a:lnTo>
                    <a:pt x="1597" y="1053"/>
                  </a:lnTo>
                  <a:lnTo>
                    <a:pt x="1603" y="1134"/>
                  </a:lnTo>
                  <a:lnTo>
                    <a:pt x="1654" y="1238"/>
                  </a:lnTo>
                  <a:lnTo>
                    <a:pt x="1684" y="1235"/>
                  </a:lnTo>
                  <a:lnTo>
                    <a:pt x="1699" y="1156"/>
                  </a:lnTo>
                  <a:lnTo>
                    <a:pt x="1644" y="969"/>
                  </a:lnTo>
                  <a:lnTo>
                    <a:pt x="1676" y="889"/>
                  </a:lnTo>
                  <a:lnTo>
                    <a:pt x="1870" y="736"/>
                  </a:lnTo>
                  <a:lnTo>
                    <a:pt x="1833" y="720"/>
                  </a:lnTo>
                  <a:lnTo>
                    <a:pt x="1867" y="713"/>
                  </a:lnTo>
                  <a:lnTo>
                    <a:pt x="1840" y="662"/>
                  </a:lnTo>
                  <a:lnTo>
                    <a:pt x="1846" y="617"/>
                  </a:lnTo>
                  <a:lnTo>
                    <a:pt x="1805" y="585"/>
                  </a:lnTo>
                  <a:lnTo>
                    <a:pt x="1846" y="608"/>
                  </a:lnTo>
                  <a:lnTo>
                    <a:pt x="1835" y="554"/>
                  </a:lnTo>
                  <a:lnTo>
                    <a:pt x="1862" y="536"/>
                  </a:lnTo>
                  <a:lnTo>
                    <a:pt x="1867" y="656"/>
                  </a:lnTo>
                  <a:lnTo>
                    <a:pt x="1895" y="586"/>
                  </a:lnTo>
                  <a:lnTo>
                    <a:pt x="1878" y="529"/>
                  </a:lnTo>
                  <a:lnTo>
                    <a:pt x="1896" y="562"/>
                  </a:lnTo>
                  <a:lnTo>
                    <a:pt x="1937" y="464"/>
                  </a:lnTo>
                  <a:lnTo>
                    <a:pt x="2092" y="420"/>
                  </a:lnTo>
                  <a:lnTo>
                    <a:pt x="2051" y="394"/>
                  </a:lnTo>
                  <a:lnTo>
                    <a:pt x="2081" y="320"/>
                  </a:lnTo>
                  <a:lnTo>
                    <a:pt x="2195" y="264"/>
                  </a:lnTo>
                  <a:lnTo>
                    <a:pt x="2200" y="233"/>
                  </a:lnTo>
                  <a:lnTo>
                    <a:pt x="2171" y="209"/>
                  </a:lnTo>
                  <a:lnTo>
                    <a:pt x="2171" y="136"/>
                  </a:lnTo>
                  <a:lnTo>
                    <a:pt x="2109" y="114"/>
                  </a:lnTo>
                  <a:lnTo>
                    <a:pt x="2061" y="230"/>
                  </a:lnTo>
                  <a:lnTo>
                    <a:pt x="1867" y="274"/>
                  </a:lnTo>
                  <a:lnTo>
                    <a:pt x="1851" y="324"/>
                  </a:lnTo>
                  <a:lnTo>
                    <a:pt x="1740" y="345"/>
                  </a:lnTo>
                  <a:lnTo>
                    <a:pt x="1747" y="363"/>
                  </a:lnTo>
                  <a:lnTo>
                    <a:pt x="1637" y="431"/>
                  </a:lnTo>
                  <a:lnTo>
                    <a:pt x="1586" y="429"/>
                  </a:lnTo>
                  <a:lnTo>
                    <a:pt x="1584" y="410"/>
                  </a:lnTo>
                  <a:lnTo>
                    <a:pt x="1592" y="387"/>
                  </a:lnTo>
                  <a:lnTo>
                    <a:pt x="1604" y="372"/>
                  </a:lnTo>
                  <a:lnTo>
                    <a:pt x="1611" y="351"/>
                  </a:lnTo>
                  <a:lnTo>
                    <a:pt x="1592" y="297"/>
                  </a:lnTo>
                  <a:lnTo>
                    <a:pt x="1554" y="318"/>
                  </a:lnTo>
                  <a:lnTo>
                    <a:pt x="1569" y="230"/>
                  </a:lnTo>
                  <a:lnTo>
                    <a:pt x="1509" y="209"/>
                  </a:lnTo>
                  <a:lnTo>
                    <a:pt x="1465" y="264"/>
                  </a:lnTo>
                  <a:lnTo>
                    <a:pt x="1448" y="413"/>
                  </a:lnTo>
                  <a:lnTo>
                    <a:pt x="1413" y="417"/>
                  </a:lnTo>
                  <a:lnTo>
                    <a:pt x="1402" y="347"/>
                  </a:lnTo>
                  <a:lnTo>
                    <a:pt x="1434" y="234"/>
                  </a:lnTo>
                  <a:lnTo>
                    <a:pt x="1403" y="252"/>
                  </a:lnTo>
                  <a:lnTo>
                    <a:pt x="1451" y="196"/>
                  </a:lnTo>
                  <a:lnTo>
                    <a:pt x="1552" y="194"/>
                  </a:lnTo>
                  <a:lnTo>
                    <a:pt x="1536" y="164"/>
                  </a:lnTo>
                  <a:lnTo>
                    <a:pt x="1529" y="164"/>
                  </a:lnTo>
                  <a:lnTo>
                    <a:pt x="1381" y="146"/>
                  </a:lnTo>
                  <a:lnTo>
                    <a:pt x="1403" y="110"/>
                  </a:lnTo>
                  <a:lnTo>
                    <a:pt x="1315" y="159"/>
                  </a:lnTo>
                  <a:lnTo>
                    <a:pt x="1243" y="159"/>
                  </a:lnTo>
                  <a:lnTo>
                    <a:pt x="1330" y="82"/>
                  </a:lnTo>
                  <a:lnTo>
                    <a:pt x="1147" y="40"/>
                  </a:lnTo>
                  <a:lnTo>
                    <a:pt x="1127" y="0"/>
                  </a:lnTo>
                  <a:lnTo>
                    <a:pt x="1126" y="26"/>
                  </a:lnTo>
                  <a:lnTo>
                    <a:pt x="72" y="26"/>
                  </a:lnTo>
                  <a:lnTo>
                    <a:pt x="90" y="73"/>
                  </a:lnTo>
                  <a:lnTo>
                    <a:pt x="70" y="114"/>
                  </a:lnTo>
                  <a:lnTo>
                    <a:pt x="74" y="72"/>
                  </a:lnTo>
                  <a:lnTo>
                    <a:pt x="0" y="6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02" name="Freeform 317">
              <a:extLst>
                <a:ext uri="{FF2B5EF4-FFF2-40B4-BE49-F238E27FC236}">
                  <a16:creationId xmlns:a16="http://schemas.microsoft.com/office/drawing/2014/main" id="{0A9E4B6D-0116-4797-87C9-B8564B984E54}"/>
                </a:ext>
              </a:extLst>
            </p:cNvPr>
            <p:cNvSpPr>
              <a:spLocks/>
            </p:cNvSpPr>
            <p:nvPr/>
          </p:nvSpPr>
          <p:spPr bwMode="auto">
            <a:xfrm>
              <a:off x="6943265" y="4581851"/>
              <a:ext cx="94345" cy="108200"/>
            </a:xfrm>
            <a:custGeom>
              <a:avLst/>
              <a:gdLst>
                <a:gd name="T0" fmla="*/ 0 w 199"/>
                <a:gd name="T1" fmla="*/ 5 h 238"/>
                <a:gd name="T2" fmla="*/ 1 w 199"/>
                <a:gd name="T3" fmla="*/ 0 h 238"/>
                <a:gd name="T4" fmla="*/ 1 w 199"/>
                <a:gd name="T5" fmla="*/ 0 h 238"/>
                <a:gd name="T6" fmla="*/ 4 w 199"/>
                <a:gd name="T7" fmla="*/ 2 h 238"/>
                <a:gd name="T8" fmla="*/ 5 w 199"/>
                <a:gd name="T9" fmla="*/ 3 h 238"/>
                <a:gd name="T10" fmla="*/ 4 w 199"/>
                <a:gd name="T11" fmla="*/ 4 h 238"/>
                <a:gd name="T12" fmla="*/ 3 w 199"/>
                <a:gd name="T13" fmla="*/ 5 h 238"/>
                <a:gd name="T14" fmla="*/ 0 w 199"/>
                <a:gd name="T15" fmla="*/ 5 h 238"/>
                <a:gd name="T16" fmla="*/ 0 60000 65536"/>
                <a:gd name="T17" fmla="*/ 0 60000 65536"/>
                <a:gd name="T18" fmla="*/ 0 60000 65536"/>
                <a:gd name="T19" fmla="*/ 0 60000 65536"/>
                <a:gd name="T20" fmla="*/ 0 60000 65536"/>
                <a:gd name="T21" fmla="*/ 0 60000 65536"/>
                <a:gd name="T22" fmla="*/ 0 60000 65536"/>
                <a:gd name="T23" fmla="*/ 0 60000 65536"/>
                <a:gd name="T24" fmla="*/ 0 w 199"/>
                <a:gd name="T25" fmla="*/ 0 h 238"/>
                <a:gd name="T26" fmla="*/ 199 w 199"/>
                <a:gd name="T27" fmla="*/ 238 h 2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9" h="238">
                  <a:moveTo>
                    <a:pt x="0" y="192"/>
                  </a:moveTo>
                  <a:lnTo>
                    <a:pt x="31" y="8"/>
                  </a:lnTo>
                  <a:lnTo>
                    <a:pt x="62" y="0"/>
                  </a:lnTo>
                  <a:lnTo>
                    <a:pt x="174" y="94"/>
                  </a:lnTo>
                  <a:lnTo>
                    <a:pt x="199" y="131"/>
                  </a:lnTo>
                  <a:lnTo>
                    <a:pt x="189" y="178"/>
                  </a:lnTo>
                  <a:lnTo>
                    <a:pt x="136" y="238"/>
                  </a:lnTo>
                  <a:lnTo>
                    <a:pt x="0" y="19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03" name="Freeform 318">
              <a:extLst>
                <a:ext uri="{FF2B5EF4-FFF2-40B4-BE49-F238E27FC236}">
                  <a16:creationId xmlns:a16="http://schemas.microsoft.com/office/drawing/2014/main" id="{3A2013F5-B6B1-4B65-8060-E07D83BB63FF}"/>
                </a:ext>
              </a:extLst>
            </p:cNvPr>
            <p:cNvSpPr>
              <a:spLocks/>
            </p:cNvSpPr>
            <p:nvPr/>
          </p:nvSpPr>
          <p:spPr bwMode="auto">
            <a:xfrm>
              <a:off x="6672025" y="3717842"/>
              <a:ext cx="245970" cy="229130"/>
            </a:xfrm>
            <a:custGeom>
              <a:avLst/>
              <a:gdLst>
                <a:gd name="T0" fmla="*/ 0 w 510"/>
                <a:gd name="T1" fmla="*/ 3 h 507"/>
                <a:gd name="T2" fmla="*/ 1 w 510"/>
                <a:gd name="T3" fmla="*/ 5 h 507"/>
                <a:gd name="T4" fmla="*/ 3 w 510"/>
                <a:gd name="T5" fmla="*/ 5 h 507"/>
                <a:gd name="T6" fmla="*/ 3 w 510"/>
                <a:gd name="T7" fmla="*/ 6 h 507"/>
                <a:gd name="T8" fmla="*/ 5 w 510"/>
                <a:gd name="T9" fmla="*/ 6 h 507"/>
                <a:gd name="T10" fmla="*/ 5 w 510"/>
                <a:gd name="T11" fmla="*/ 10 h 507"/>
                <a:gd name="T12" fmla="*/ 6 w 510"/>
                <a:gd name="T13" fmla="*/ 11 h 507"/>
                <a:gd name="T14" fmla="*/ 7 w 510"/>
                <a:gd name="T15" fmla="*/ 12 h 507"/>
                <a:gd name="T16" fmla="*/ 9 w 510"/>
                <a:gd name="T17" fmla="*/ 10 h 507"/>
                <a:gd name="T18" fmla="*/ 8 w 510"/>
                <a:gd name="T19" fmla="*/ 10 h 507"/>
                <a:gd name="T20" fmla="*/ 8 w 510"/>
                <a:gd name="T21" fmla="*/ 8 h 507"/>
                <a:gd name="T22" fmla="*/ 9 w 510"/>
                <a:gd name="T23" fmla="*/ 9 h 507"/>
                <a:gd name="T24" fmla="*/ 11 w 510"/>
                <a:gd name="T25" fmla="*/ 7 h 507"/>
                <a:gd name="T26" fmla="*/ 11 w 510"/>
                <a:gd name="T27" fmla="*/ 6 h 507"/>
                <a:gd name="T28" fmla="*/ 11 w 510"/>
                <a:gd name="T29" fmla="*/ 5 h 507"/>
                <a:gd name="T30" fmla="*/ 11 w 510"/>
                <a:gd name="T31" fmla="*/ 5 h 507"/>
                <a:gd name="T32" fmla="*/ 12 w 510"/>
                <a:gd name="T33" fmla="*/ 4 h 507"/>
                <a:gd name="T34" fmla="*/ 11 w 510"/>
                <a:gd name="T35" fmla="*/ 4 h 507"/>
                <a:gd name="T36" fmla="*/ 11 w 510"/>
                <a:gd name="T37" fmla="*/ 3 h 507"/>
                <a:gd name="T38" fmla="*/ 9 w 510"/>
                <a:gd name="T39" fmla="*/ 2 h 507"/>
                <a:gd name="T40" fmla="*/ 10 w 510"/>
                <a:gd name="T41" fmla="*/ 2 h 507"/>
                <a:gd name="T42" fmla="*/ 5 w 510"/>
                <a:gd name="T43" fmla="*/ 2 h 507"/>
                <a:gd name="T44" fmla="*/ 3 w 510"/>
                <a:gd name="T45" fmla="*/ 0 h 507"/>
                <a:gd name="T46" fmla="*/ 3 w 510"/>
                <a:gd name="T47" fmla="*/ 1 h 507"/>
                <a:gd name="T48" fmla="*/ 1 w 510"/>
                <a:gd name="T49" fmla="*/ 1 h 507"/>
                <a:gd name="T50" fmla="*/ 2 w 510"/>
                <a:gd name="T51" fmla="*/ 3 h 507"/>
                <a:gd name="T52" fmla="*/ 1 w 510"/>
                <a:gd name="T53" fmla="*/ 3 h 507"/>
                <a:gd name="T54" fmla="*/ 1 w 510"/>
                <a:gd name="T55" fmla="*/ 2 h 507"/>
                <a:gd name="T56" fmla="*/ 2 w 510"/>
                <a:gd name="T57" fmla="*/ 1 h 507"/>
                <a:gd name="T58" fmla="*/ 0 w 510"/>
                <a:gd name="T59" fmla="*/ 3 h 50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10"/>
                <a:gd name="T91" fmla="*/ 0 h 507"/>
                <a:gd name="T92" fmla="*/ 510 w 510"/>
                <a:gd name="T93" fmla="*/ 507 h 50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10" h="507">
                  <a:moveTo>
                    <a:pt x="0" y="138"/>
                  </a:moveTo>
                  <a:lnTo>
                    <a:pt x="48" y="226"/>
                  </a:lnTo>
                  <a:lnTo>
                    <a:pt x="122" y="237"/>
                  </a:lnTo>
                  <a:lnTo>
                    <a:pt x="146" y="275"/>
                  </a:lnTo>
                  <a:lnTo>
                    <a:pt x="220" y="269"/>
                  </a:lnTo>
                  <a:lnTo>
                    <a:pt x="208" y="422"/>
                  </a:lnTo>
                  <a:lnTo>
                    <a:pt x="243" y="486"/>
                  </a:lnTo>
                  <a:lnTo>
                    <a:pt x="284" y="507"/>
                  </a:lnTo>
                  <a:lnTo>
                    <a:pt x="379" y="448"/>
                  </a:lnTo>
                  <a:lnTo>
                    <a:pt x="341" y="437"/>
                  </a:lnTo>
                  <a:lnTo>
                    <a:pt x="325" y="352"/>
                  </a:lnTo>
                  <a:lnTo>
                    <a:pt x="387" y="368"/>
                  </a:lnTo>
                  <a:lnTo>
                    <a:pt x="487" y="315"/>
                  </a:lnTo>
                  <a:lnTo>
                    <a:pt x="457" y="275"/>
                  </a:lnTo>
                  <a:lnTo>
                    <a:pt x="491" y="236"/>
                  </a:lnTo>
                  <a:lnTo>
                    <a:pt x="477" y="207"/>
                  </a:lnTo>
                  <a:lnTo>
                    <a:pt x="510" y="175"/>
                  </a:lnTo>
                  <a:lnTo>
                    <a:pt x="467" y="168"/>
                  </a:lnTo>
                  <a:lnTo>
                    <a:pt x="467" y="127"/>
                  </a:lnTo>
                  <a:lnTo>
                    <a:pt x="391" y="84"/>
                  </a:lnTo>
                  <a:lnTo>
                    <a:pt x="426" y="72"/>
                  </a:lnTo>
                  <a:lnTo>
                    <a:pt x="200" y="81"/>
                  </a:lnTo>
                  <a:lnTo>
                    <a:pt x="127" y="0"/>
                  </a:lnTo>
                  <a:lnTo>
                    <a:pt x="133" y="37"/>
                  </a:lnTo>
                  <a:lnTo>
                    <a:pt x="66" y="68"/>
                  </a:lnTo>
                  <a:lnTo>
                    <a:pt x="86" y="127"/>
                  </a:lnTo>
                  <a:lnTo>
                    <a:pt x="63" y="150"/>
                  </a:lnTo>
                  <a:lnTo>
                    <a:pt x="48" y="96"/>
                  </a:lnTo>
                  <a:lnTo>
                    <a:pt x="73" y="22"/>
                  </a:lnTo>
                  <a:lnTo>
                    <a:pt x="0" y="13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04" name="Freeform 320">
              <a:extLst>
                <a:ext uri="{FF2B5EF4-FFF2-40B4-BE49-F238E27FC236}">
                  <a16:creationId xmlns:a16="http://schemas.microsoft.com/office/drawing/2014/main" id="{7AA3DA38-3506-4E81-9EAD-E61789B864C1}"/>
                </a:ext>
              </a:extLst>
            </p:cNvPr>
            <p:cNvSpPr>
              <a:spLocks/>
            </p:cNvSpPr>
            <p:nvPr/>
          </p:nvSpPr>
          <p:spPr bwMode="auto">
            <a:xfrm>
              <a:off x="2372611" y="3156156"/>
              <a:ext cx="259447" cy="203671"/>
            </a:xfrm>
            <a:custGeom>
              <a:avLst/>
              <a:gdLst>
                <a:gd name="T0" fmla="*/ 0 w 542"/>
                <a:gd name="T1" fmla="*/ 5 h 449"/>
                <a:gd name="T2" fmla="*/ 0 w 542"/>
                <a:gd name="T3" fmla="*/ 8 h 449"/>
                <a:gd name="T4" fmla="*/ 1 w 542"/>
                <a:gd name="T5" fmla="*/ 9 h 449"/>
                <a:gd name="T6" fmla="*/ 0 w 542"/>
                <a:gd name="T7" fmla="*/ 10 h 449"/>
                <a:gd name="T8" fmla="*/ 2 w 542"/>
                <a:gd name="T9" fmla="*/ 10 h 449"/>
                <a:gd name="T10" fmla="*/ 5 w 542"/>
                <a:gd name="T11" fmla="*/ 10 h 449"/>
                <a:gd name="T12" fmla="*/ 5 w 542"/>
                <a:gd name="T13" fmla="*/ 8 h 449"/>
                <a:gd name="T14" fmla="*/ 8 w 542"/>
                <a:gd name="T15" fmla="*/ 8 h 449"/>
                <a:gd name="T16" fmla="*/ 8 w 542"/>
                <a:gd name="T17" fmla="*/ 6 h 449"/>
                <a:gd name="T18" fmla="*/ 9 w 542"/>
                <a:gd name="T19" fmla="*/ 6 h 449"/>
                <a:gd name="T20" fmla="*/ 8 w 542"/>
                <a:gd name="T21" fmla="*/ 5 h 449"/>
                <a:gd name="T22" fmla="*/ 9 w 542"/>
                <a:gd name="T23" fmla="*/ 5 h 449"/>
                <a:gd name="T24" fmla="*/ 10 w 542"/>
                <a:gd name="T25" fmla="*/ 4 h 449"/>
                <a:gd name="T26" fmla="*/ 9 w 542"/>
                <a:gd name="T27" fmla="*/ 3 h 449"/>
                <a:gd name="T28" fmla="*/ 12 w 542"/>
                <a:gd name="T29" fmla="*/ 2 h 449"/>
                <a:gd name="T30" fmla="*/ 13 w 542"/>
                <a:gd name="T31" fmla="*/ 1 h 449"/>
                <a:gd name="T32" fmla="*/ 11 w 542"/>
                <a:gd name="T33" fmla="*/ 1 h 449"/>
                <a:gd name="T34" fmla="*/ 10 w 542"/>
                <a:gd name="T35" fmla="*/ 2 h 449"/>
                <a:gd name="T36" fmla="*/ 9 w 542"/>
                <a:gd name="T37" fmla="*/ 0 h 449"/>
                <a:gd name="T38" fmla="*/ 8 w 542"/>
                <a:gd name="T39" fmla="*/ 1 h 449"/>
                <a:gd name="T40" fmla="*/ 4 w 542"/>
                <a:gd name="T41" fmla="*/ 1 h 449"/>
                <a:gd name="T42" fmla="*/ 2 w 542"/>
                <a:gd name="T43" fmla="*/ 4 h 449"/>
                <a:gd name="T44" fmla="*/ 1 w 542"/>
                <a:gd name="T45" fmla="*/ 3 h 449"/>
                <a:gd name="T46" fmla="*/ 0 w 542"/>
                <a:gd name="T47" fmla="*/ 5 h 4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42"/>
                <a:gd name="T73" fmla="*/ 0 h 449"/>
                <a:gd name="T74" fmla="*/ 542 w 542"/>
                <a:gd name="T75" fmla="*/ 449 h 4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42" h="449">
                  <a:moveTo>
                    <a:pt x="0" y="214"/>
                  </a:moveTo>
                  <a:lnTo>
                    <a:pt x="6" y="333"/>
                  </a:lnTo>
                  <a:lnTo>
                    <a:pt x="42" y="368"/>
                  </a:lnTo>
                  <a:lnTo>
                    <a:pt x="14" y="426"/>
                  </a:lnTo>
                  <a:lnTo>
                    <a:pt x="73" y="449"/>
                  </a:lnTo>
                  <a:lnTo>
                    <a:pt x="212" y="426"/>
                  </a:lnTo>
                  <a:lnTo>
                    <a:pt x="239" y="361"/>
                  </a:lnTo>
                  <a:lnTo>
                    <a:pt x="333" y="325"/>
                  </a:lnTo>
                  <a:lnTo>
                    <a:pt x="340" y="269"/>
                  </a:lnTo>
                  <a:lnTo>
                    <a:pt x="375" y="254"/>
                  </a:lnTo>
                  <a:lnTo>
                    <a:pt x="361" y="226"/>
                  </a:lnTo>
                  <a:lnTo>
                    <a:pt x="393" y="222"/>
                  </a:lnTo>
                  <a:lnTo>
                    <a:pt x="418" y="168"/>
                  </a:lnTo>
                  <a:lnTo>
                    <a:pt x="408" y="112"/>
                  </a:lnTo>
                  <a:lnTo>
                    <a:pt x="538" y="72"/>
                  </a:lnTo>
                  <a:lnTo>
                    <a:pt x="542" y="61"/>
                  </a:lnTo>
                  <a:lnTo>
                    <a:pt x="492" y="50"/>
                  </a:lnTo>
                  <a:lnTo>
                    <a:pt x="423" y="88"/>
                  </a:lnTo>
                  <a:lnTo>
                    <a:pt x="392" y="0"/>
                  </a:lnTo>
                  <a:lnTo>
                    <a:pt x="335" y="66"/>
                  </a:lnTo>
                  <a:lnTo>
                    <a:pt x="169" y="61"/>
                  </a:lnTo>
                  <a:lnTo>
                    <a:pt x="82" y="165"/>
                  </a:lnTo>
                  <a:lnTo>
                    <a:pt x="25" y="131"/>
                  </a:lnTo>
                  <a:lnTo>
                    <a:pt x="0" y="21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05" name="Freeform 321">
              <a:extLst>
                <a:ext uri="{FF2B5EF4-FFF2-40B4-BE49-F238E27FC236}">
                  <a16:creationId xmlns:a16="http://schemas.microsoft.com/office/drawing/2014/main" id="{B0BFEF8C-0A11-47DF-AD29-05A49E2893C6}"/>
                </a:ext>
              </a:extLst>
            </p:cNvPr>
            <p:cNvSpPr>
              <a:spLocks/>
            </p:cNvSpPr>
            <p:nvPr/>
          </p:nvSpPr>
          <p:spPr bwMode="auto">
            <a:xfrm>
              <a:off x="1614485" y="3059094"/>
              <a:ext cx="33694" cy="68421"/>
            </a:xfrm>
            <a:custGeom>
              <a:avLst/>
              <a:gdLst>
                <a:gd name="T0" fmla="*/ 0 w 71"/>
                <a:gd name="T1" fmla="*/ 3 h 151"/>
                <a:gd name="T2" fmla="*/ 0 w 71"/>
                <a:gd name="T3" fmla="*/ 1 h 151"/>
                <a:gd name="T4" fmla="*/ 1 w 71"/>
                <a:gd name="T5" fmla="*/ 0 h 151"/>
                <a:gd name="T6" fmla="*/ 2 w 71"/>
                <a:gd name="T7" fmla="*/ 2 h 151"/>
                <a:gd name="T8" fmla="*/ 1 w 71"/>
                <a:gd name="T9" fmla="*/ 3 h 151"/>
                <a:gd name="T10" fmla="*/ 0 w 71"/>
                <a:gd name="T11" fmla="*/ 3 h 151"/>
                <a:gd name="T12" fmla="*/ 0 60000 65536"/>
                <a:gd name="T13" fmla="*/ 0 60000 65536"/>
                <a:gd name="T14" fmla="*/ 0 60000 65536"/>
                <a:gd name="T15" fmla="*/ 0 60000 65536"/>
                <a:gd name="T16" fmla="*/ 0 60000 65536"/>
                <a:gd name="T17" fmla="*/ 0 60000 65536"/>
                <a:gd name="T18" fmla="*/ 0 w 71"/>
                <a:gd name="T19" fmla="*/ 0 h 151"/>
                <a:gd name="T20" fmla="*/ 71 w 71"/>
                <a:gd name="T21" fmla="*/ 151 h 151"/>
              </a:gdLst>
              <a:ahLst/>
              <a:cxnLst>
                <a:cxn ang="T12">
                  <a:pos x="T0" y="T1"/>
                </a:cxn>
                <a:cxn ang="T13">
                  <a:pos x="T2" y="T3"/>
                </a:cxn>
                <a:cxn ang="T14">
                  <a:pos x="T4" y="T5"/>
                </a:cxn>
                <a:cxn ang="T15">
                  <a:pos x="T6" y="T7"/>
                </a:cxn>
                <a:cxn ang="T16">
                  <a:pos x="T8" y="T9"/>
                </a:cxn>
                <a:cxn ang="T17">
                  <a:pos x="T10" y="T11"/>
                </a:cxn>
              </a:cxnLst>
              <a:rect l="T18" t="T19" r="T20" b="T21"/>
              <a:pathLst>
                <a:path w="71" h="151">
                  <a:moveTo>
                    <a:pt x="0" y="114"/>
                  </a:moveTo>
                  <a:lnTo>
                    <a:pt x="1" y="37"/>
                  </a:lnTo>
                  <a:lnTo>
                    <a:pt x="33" y="0"/>
                  </a:lnTo>
                  <a:lnTo>
                    <a:pt x="71" y="88"/>
                  </a:lnTo>
                  <a:lnTo>
                    <a:pt x="35" y="151"/>
                  </a:lnTo>
                  <a:lnTo>
                    <a:pt x="0" y="11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06" name="Freeform 322">
              <a:extLst>
                <a:ext uri="{FF2B5EF4-FFF2-40B4-BE49-F238E27FC236}">
                  <a16:creationId xmlns:a16="http://schemas.microsoft.com/office/drawing/2014/main" id="{D53E2590-9969-42E5-BD80-9D697572F695}"/>
                </a:ext>
              </a:extLst>
            </p:cNvPr>
            <p:cNvSpPr>
              <a:spLocks/>
            </p:cNvSpPr>
            <p:nvPr/>
          </p:nvSpPr>
          <p:spPr bwMode="auto">
            <a:xfrm>
              <a:off x="1102329" y="3191162"/>
              <a:ext cx="374009" cy="388247"/>
            </a:xfrm>
            <a:custGeom>
              <a:avLst/>
              <a:gdLst>
                <a:gd name="T0" fmla="*/ 0 w 776"/>
                <a:gd name="T1" fmla="*/ 11 h 857"/>
                <a:gd name="T2" fmla="*/ 0 w 776"/>
                <a:gd name="T3" fmla="*/ 11 h 857"/>
                <a:gd name="T4" fmla="*/ 3 w 776"/>
                <a:gd name="T5" fmla="*/ 13 h 857"/>
                <a:gd name="T6" fmla="*/ 11 w 776"/>
                <a:gd name="T7" fmla="*/ 19 h 857"/>
                <a:gd name="T8" fmla="*/ 11 w 776"/>
                <a:gd name="T9" fmla="*/ 20 h 857"/>
                <a:gd name="T10" fmla="*/ 11 w 776"/>
                <a:gd name="T11" fmla="*/ 20 h 857"/>
                <a:gd name="T12" fmla="*/ 13 w 776"/>
                <a:gd name="T13" fmla="*/ 19 h 857"/>
                <a:gd name="T14" fmla="*/ 18 w 776"/>
                <a:gd name="T15" fmla="*/ 15 h 857"/>
                <a:gd name="T16" fmla="*/ 16 w 776"/>
                <a:gd name="T17" fmla="*/ 12 h 857"/>
                <a:gd name="T18" fmla="*/ 16 w 776"/>
                <a:gd name="T19" fmla="*/ 8 h 857"/>
                <a:gd name="T20" fmla="*/ 16 w 776"/>
                <a:gd name="T21" fmla="*/ 6 h 857"/>
                <a:gd name="T22" fmla="*/ 14 w 776"/>
                <a:gd name="T23" fmla="*/ 3 h 857"/>
                <a:gd name="T24" fmla="*/ 15 w 776"/>
                <a:gd name="T25" fmla="*/ 3 h 857"/>
                <a:gd name="T26" fmla="*/ 15 w 776"/>
                <a:gd name="T27" fmla="*/ 0 h 857"/>
                <a:gd name="T28" fmla="*/ 9 w 776"/>
                <a:gd name="T29" fmla="*/ 1 h 857"/>
                <a:gd name="T30" fmla="*/ 6 w 776"/>
                <a:gd name="T31" fmla="*/ 2 h 857"/>
                <a:gd name="T32" fmla="*/ 7 w 776"/>
                <a:gd name="T33" fmla="*/ 5 h 857"/>
                <a:gd name="T34" fmla="*/ 5 w 776"/>
                <a:gd name="T35" fmla="*/ 6 h 857"/>
                <a:gd name="T36" fmla="*/ 4 w 776"/>
                <a:gd name="T37" fmla="*/ 6 h 857"/>
                <a:gd name="T38" fmla="*/ 5 w 776"/>
                <a:gd name="T39" fmla="*/ 7 h 857"/>
                <a:gd name="T40" fmla="*/ 1 w 776"/>
                <a:gd name="T41" fmla="*/ 9 h 857"/>
                <a:gd name="T42" fmla="*/ 0 w 776"/>
                <a:gd name="T43" fmla="*/ 11 h 85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76"/>
                <a:gd name="T67" fmla="*/ 0 h 857"/>
                <a:gd name="T68" fmla="*/ 776 w 776"/>
                <a:gd name="T69" fmla="*/ 857 h 85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76" h="857">
                  <a:moveTo>
                    <a:pt x="0" y="458"/>
                  </a:moveTo>
                  <a:lnTo>
                    <a:pt x="5" y="475"/>
                  </a:lnTo>
                  <a:lnTo>
                    <a:pt x="150" y="582"/>
                  </a:lnTo>
                  <a:lnTo>
                    <a:pt x="454" y="818"/>
                  </a:lnTo>
                  <a:lnTo>
                    <a:pt x="456" y="857"/>
                  </a:lnTo>
                  <a:lnTo>
                    <a:pt x="488" y="853"/>
                  </a:lnTo>
                  <a:lnTo>
                    <a:pt x="547" y="836"/>
                  </a:lnTo>
                  <a:lnTo>
                    <a:pt x="776" y="651"/>
                  </a:lnTo>
                  <a:lnTo>
                    <a:pt x="687" y="527"/>
                  </a:lnTo>
                  <a:lnTo>
                    <a:pt x="688" y="330"/>
                  </a:lnTo>
                  <a:lnTo>
                    <a:pt x="679" y="241"/>
                  </a:lnTo>
                  <a:lnTo>
                    <a:pt x="612" y="151"/>
                  </a:lnTo>
                  <a:lnTo>
                    <a:pt x="647" y="120"/>
                  </a:lnTo>
                  <a:lnTo>
                    <a:pt x="659" y="0"/>
                  </a:lnTo>
                  <a:lnTo>
                    <a:pt x="391" y="20"/>
                  </a:lnTo>
                  <a:lnTo>
                    <a:pt x="246" y="92"/>
                  </a:lnTo>
                  <a:lnTo>
                    <a:pt x="284" y="238"/>
                  </a:lnTo>
                  <a:lnTo>
                    <a:pt x="224" y="241"/>
                  </a:lnTo>
                  <a:lnTo>
                    <a:pt x="189" y="258"/>
                  </a:lnTo>
                  <a:lnTo>
                    <a:pt x="196" y="296"/>
                  </a:lnTo>
                  <a:lnTo>
                    <a:pt x="21" y="383"/>
                  </a:lnTo>
                  <a:lnTo>
                    <a:pt x="0" y="45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07" name="Freeform 323">
              <a:extLst>
                <a:ext uri="{FF2B5EF4-FFF2-40B4-BE49-F238E27FC236}">
                  <a16:creationId xmlns:a16="http://schemas.microsoft.com/office/drawing/2014/main" id="{17B95637-848A-4B80-998C-6A5869E86E1E}"/>
                </a:ext>
              </a:extLst>
            </p:cNvPr>
            <p:cNvSpPr>
              <a:spLocks/>
            </p:cNvSpPr>
            <p:nvPr/>
          </p:nvSpPr>
          <p:spPr bwMode="auto">
            <a:xfrm>
              <a:off x="3336273" y="4179284"/>
              <a:ext cx="739594" cy="609421"/>
            </a:xfrm>
            <a:custGeom>
              <a:avLst/>
              <a:gdLst>
                <a:gd name="T0" fmla="*/ 1 w 1543"/>
                <a:gd name="T1" fmla="*/ 17 h 1343"/>
                <a:gd name="T2" fmla="*/ 1 w 1543"/>
                <a:gd name="T3" fmla="*/ 16 h 1343"/>
                <a:gd name="T4" fmla="*/ 1 w 1543"/>
                <a:gd name="T5" fmla="*/ 12 h 1343"/>
                <a:gd name="T6" fmla="*/ 3 w 1543"/>
                <a:gd name="T7" fmla="*/ 10 h 1343"/>
                <a:gd name="T8" fmla="*/ 8 w 1543"/>
                <a:gd name="T9" fmla="*/ 8 h 1343"/>
                <a:gd name="T10" fmla="*/ 9 w 1543"/>
                <a:gd name="T11" fmla="*/ 6 h 1343"/>
                <a:gd name="T12" fmla="*/ 9 w 1543"/>
                <a:gd name="T13" fmla="*/ 6 h 1343"/>
                <a:gd name="T14" fmla="*/ 10 w 1543"/>
                <a:gd name="T15" fmla="*/ 5 h 1343"/>
                <a:gd name="T16" fmla="*/ 13 w 1543"/>
                <a:gd name="T17" fmla="*/ 4 h 1343"/>
                <a:gd name="T18" fmla="*/ 14 w 1543"/>
                <a:gd name="T19" fmla="*/ 4 h 1343"/>
                <a:gd name="T20" fmla="*/ 14 w 1543"/>
                <a:gd name="T21" fmla="*/ 4 h 1343"/>
                <a:gd name="T22" fmla="*/ 17 w 1543"/>
                <a:gd name="T23" fmla="*/ 1 h 1343"/>
                <a:gd name="T24" fmla="*/ 20 w 1543"/>
                <a:gd name="T25" fmla="*/ 2 h 1343"/>
                <a:gd name="T26" fmla="*/ 24 w 1543"/>
                <a:gd name="T27" fmla="*/ 7 h 1343"/>
                <a:gd name="T28" fmla="*/ 25 w 1543"/>
                <a:gd name="T29" fmla="*/ 1 h 1343"/>
                <a:gd name="T30" fmla="*/ 27 w 1543"/>
                <a:gd name="T31" fmla="*/ 4 h 1343"/>
                <a:gd name="T32" fmla="*/ 29 w 1543"/>
                <a:gd name="T33" fmla="*/ 9 h 1343"/>
                <a:gd name="T34" fmla="*/ 32 w 1543"/>
                <a:gd name="T35" fmla="*/ 13 h 1343"/>
                <a:gd name="T36" fmla="*/ 33 w 1543"/>
                <a:gd name="T37" fmla="*/ 14 h 1343"/>
                <a:gd name="T38" fmla="*/ 36 w 1543"/>
                <a:gd name="T39" fmla="*/ 19 h 1343"/>
                <a:gd name="T40" fmla="*/ 34 w 1543"/>
                <a:gd name="T41" fmla="*/ 25 h 1343"/>
                <a:gd name="T42" fmla="*/ 30 w 1543"/>
                <a:gd name="T43" fmla="*/ 30 h 1343"/>
                <a:gd name="T44" fmla="*/ 29 w 1543"/>
                <a:gd name="T45" fmla="*/ 31 h 1343"/>
                <a:gd name="T46" fmla="*/ 27 w 1543"/>
                <a:gd name="T47" fmla="*/ 31 h 1343"/>
                <a:gd name="T48" fmla="*/ 24 w 1543"/>
                <a:gd name="T49" fmla="*/ 29 h 1343"/>
                <a:gd name="T50" fmla="*/ 22 w 1543"/>
                <a:gd name="T51" fmla="*/ 27 h 1343"/>
                <a:gd name="T52" fmla="*/ 22 w 1543"/>
                <a:gd name="T53" fmla="*/ 27 h 1343"/>
                <a:gd name="T54" fmla="*/ 22 w 1543"/>
                <a:gd name="T55" fmla="*/ 23 h 1343"/>
                <a:gd name="T56" fmla="*/ 19 w 1543"/>
                <a:gd name="T57" fmla="*/ 26 h 1343"/>
                <a:gd name="T58" fmla="*/ 16 w 1543"/>
                <a:gd name="T59" fmla="*/ 22 h 1343"/>
                <a:gd name="T60" fmla="*/ 9 w 1543"/>
                <a:gd name="T61" fmla="*/ 25 h 1343"/>
                <a:gd name="T62" fmla="*/ 4 w 1543"/>
                <a:gd name="T63" fmla="*/ 27 h 1343"/>
                <a:gd name="T64" fmla="*/ 2 w 1543"/>
                <a:gd name="T65" fmla="*/ 22 h 13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43"/>
                <a:gd name="T100" fmla="*/ 0 h 1343"/>
                <a:gd name="T101" fmla="*/ 1543 w 1543"/>
                <a:gd name="T102" fmla="*/ 1343 h 13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43" h="1343">
                  <a:moveTo>
                    <a:pt x="0" y="708"/>
                  </a:moveTo>
                  <a:lnTo>
                    <a:pt x="25" y="718"/>
                  </a:lnTo>
                  <a:lnTo>
                    <a:pt x="9" y="678"/>
                  </a:lnTo>
                  <a:lnTo>
                    <a:pt x="41" y="701"/>
                  </a:lnTo>
                  <a:lnTo>
                    <a:pt x="9" y="622"/>
                  </a:lnTo>
                  <a:lnTo>
                    <a:pt x="31" y="505"/>
                  </a:lnTo>
                  <a:lnTo>
                    <a:pt x="39" y="536"/>
                  </a:lnTo>
                  <a:lnTo>
                    <a:pt x="135" y="442"/>
                  </a:lnTo>
                  <a:lnTo>
                    <a:pt x="296" y="399"/>
                  </a:lnTo>
                  <a:lnTo>
                    <a:pt x="352" y="330"/>
                  </a:lnTo>
                  <a:lnTo>
                    <a:pt x="349" y="285"/>
                  </a:lnTo>
                  <a:lnTo>
                    <a:pt x="369" y="252"/>
                  </a:lnTo>
                  <a:lnTo>
                    <a:pt x="393" y="304"/>
                  </a:lnTo>
                  <a:lnTo>
                    <a:pt x="393" y="248"/>
                  </a:lnTo>
                  <a:lnTo>
                    <a:pt x="432" y="260"/>
                  </a:lnTo>
                  <a:lnTo>
                    <a:pt x="436" y="218"/>
                  </a:lnTo>
                  <a:lnTo>
                    <a:pt x="492" y="150"/>
                  </a:lnTo>
                  <a:lnTo>
                    <a:pt x="552" y="154"/>
                  </a:lnTo>
                  <a:lnTo>
                    <a:pt x="563" y="221"/>
                  </a:lnTo>
                  <a:lnTo>
                    <a:pt x="588" y="183"/>
                  </a:lnTo>
                  <a:lnTo>
                    <a:pt x="631" y="204"/>
                  </a:lnTo>
                  <a:lnTo>
                    <a:pt x="616" y="160"/>
                  </a:lnTo>
                  <a:lnTo>
                    <a:pt x="655" y="89"/>
                  </a:lnTo>
                  <a:lnTo>
                    <a:pt x="743" y="62"/>
                  </a:lnTo>
                  <a:lnTo>
                    <a:pt x="719" y="18"/>
                  </a:lnTo>
                  <a:lnTo>
                    <a:pt x="893" y="73"/>
                  </a:lnTo>
                  <a:lnTo>
                    <a:pt x="856" y="194"/>
                  </a:lnTo>
                  <a:lnTo>
                    <a:pt x="1030" y="318"/>
                  </a:lnTo>
                  <a:lnTo>
                    <a:pt x="1073" y="267"/>
                  </a:lnTo>
                  <a:lnTo>
                    <a:pt x="1095" y="61"/>
                  </a:lnTo>
                  <a:lnTo>
                    <a:pt x="1135" y="0"/>
                  </a:lnTo>
                  <a:lnTo>
                    <a:pt x="1173" y="158"/>
                  </a:lnTo>
                  <a:lnTo>
                    <a:pt x="1231" y="194"/>
                  </a:lnTo>
                  <a:lnTo>
                    <a:pt x="1270" y="375"/>
                  </a:lnTo>
                  <a:lnTo>
                    <a:pt x="1363" y="433"/>
                  </a:lnTo>
                  <a:lnTo>
                    <a:pt x="1400" y="536"/>
                  </a:lnTo>
                  <a:lnTo>
                    <a:pt x="1432" y="529"/>
                  </a:lnTo>
                  <a:lnTo>
                    <a:pt x="1441" y="584"/>
                  </a:lnTo>
                  <a:lnTo>
                    <a:pt x="1518" y="663"/>
                  </a:lnTo>
                  <a:lnTo>
                    <a:pt x="1543" y="802"/>
                  </a:lnTo>
                  <a:lnTo>
                    <a:pt x="1524" y="942"/>
                  </a:lnTo>
                  <a:lnTo>
                    <a:pt x="1459" y="1059"/>
                  </a:lnTo>
                  <a:lnTo>
                    <a:pt x="1408" y="1261"/>
                  </a:lnTo>
                  <a:lnTo>
                    <a:pt x="1323" y="1282"/>
                  </a:lnTo>
                  <a:lnTo>
                    <a:pt x="1267" y="1320"/>
                  </a:lnTo>
                  <a:lnTo>
                    <a:pt x="1272" y="1343"/>
                  </a:lnTo>
                  <a:lnTo>
                    <a:pt x="1216" y="1276"/>
                  </a:lnTo>
                  <a:lnTo>
                    <a:pt x="1158" y="1324"/>
                  </a:lnTo>
                  <a:lnTo>
                    <a:pt x="1085" y="1304"/>
                  </a:lnTo>
                  <a:lnTo>
                    <a:pt x="1024" y="1253"/>
                  </a:lnTo>
                  <a:lnTo>
                    <a:pt x="1001" y="1153"/>
                  </a:lnTo>
                  <a:lnTo>
                    <a:pt x="955" y="1165"/>
                  </a:lnTo>
                  <a:lnTo>
                    <a:pt x="955" y="1096"/>
                  </a:lnTo>
                  <a:lnTo>
                    <a:pt x="939" y="1140"/>
                  </a:lnTo>
                  <a:lnTo>
                    <a:pt x="907" y="1143"/>
                  </a:lnTo>
                  <a:lnTo>
                    <a:pt x="940" y="1011"/>
                  </a:lnTo>
                  <a:lnTo>
                    <a:pt x="875" y="1135"/>
                  </a:lnTo>
                  <a:lnTo>
                    <a:pt x="843" y="1109"/>
                  </a:lnTo>
                  <a:lnTo>
                    <a:pt x="809" y="1012"/>
                  </a:lnTo>
                  <a:lnTo>
                    <a:pt x="694" y="959"/>
                  </a:lnTo>
                  <a:lnTo>
                    <a:pt x="490" y="998"/>
                  </a:lnTo>
                  <a:lnTo>
                    <a:pt x="404" y="1071"/>
                  </a:lnTo>
                  <a:lnTo>
                    <a:pt x="263" y="1075"/>
                  </a:lnTo>
                  <a:lnTo>
                    <a:pt x="182" y="1139"/>
                  </a:lnTo>
                  <a:lnTo>
                    <a:pt x="76" y="1094"/>
                  </a:lnTo>
                  <a:lnTo>
                    <a:pt x="100" y="966"/>
                  </a:lnTo>
                  <a:lnTo>
                    <a:pt x="0" y="70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08" name="Freeform 324">
              <a:extLst>
                <a:ext uri="{FF2B5EF4-FFF2-40B4-BE49-F238E27FC236}">
                  <a16:creationId xmlns:a16="http://schemas.microsoft.com/office/drawing/2014/main" id="{F5282EA7-8093-4FDE-8DFD-54B589E43332}"/>
                </a:ext>
              </a:extLst>
            </p:cNvPr>
            <p:cNvSpPr>
              <a:spLocks/>
            </p:cNvSpPr>
            <p:nvPr/>
          </p:nvSpPr>
          <p:spPr bwMode="auto">
            <a:xfrm>
              <a:off x="3915817" y="4823711"/>
              <a:ext cx="65704" cy="68421"/>
            </a:xfrm>
            <a:custGeom>
              <a:avLst/>
              <a:gdLst>
                <a:gd name="T0" fmla="*/ 0 w 134"/>
                <a:gd name="T1" fmla="*/ 1 h 150"/>
                <a:gd name="T2" fmla="*/ 0 w 134"/>
                <a:gd name="T3" fmla="*/ 0 h 150"/>
                <a:gd name="T4" fmla="*/ 2 w 134"/>
                <a:gd name="T5" fmla="*/ 1 h 150"/>
                <a:gd name="T6" fmla="*/ 3 w 134"/>
                <a:gd name="T7" fmla="*/ 0 h 150"/>
                <a:gd name="T8" fmla="*/ 3 w 134"/>
                <a:gd name="T9" fmla="*/ 1 h 150"/>
                <a:gd name="T10" fmla="*/ 3 w 134"/>
                <a:gd name="T11" fmla="*/ 2 h 150"/>
                <a:gd name="T12" fmla="*/ 2 w 134"/>
                <a:gd name="T13" fmla="*/ 3 h 150"/>
                <a:gd name="T14" fmla="*/ 1 w 134"/>
                <a:gd name="T15" fmla="*/ 3 h 150"/>
                <a:gd name="T16" fmla="*/ 0 w 134"/>
                <a:gd name="T17" fmla="*/ 1 h 1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4"/>
                <a:gd name="T28" fmla="*/ 0 h 150"/>
                <a:gd name="T29" fmla="*/ 134 w 134"/>
                <a:gd name="T30" fmla="*/ 150 h 15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4" h="150">
                  <a:moveTo>
                    <a:pt x="0" y="25"/>
                  </a:moveTo>
                  <a:lnTo>
                    <a:pt x="1" y="0"/>
                  </a:lnTo>
                  <a:lnTo>
                    <a:pt x="67" y="20"/>
                  </a:lnTo>
                  <a:lnTo>
                    <a:pt x="121" y="2"/>
                  </a:lnTo>
                  <a:lnTo>
                    <a:pt x="134" y="40"/>
                  </a:lnTo>
                  <a:lnTo>
                    <a:pt x="134" y="86"/>
                  </a:lnTo>
                  <a:lnTo>
                    <a:pt x="83" y="150"/>
                  </a:lnTo>
                  <a:lnTo>
                    <a:pt x="50" y="147"/>
                  </a:lnTo>
                  <a:lnTo>
                    <a:pt x="0" y="2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09" name="Freeform 325">
              <a:extLst>
                <a:ext uri="{FF2B5EF4-FFF2-40B4-BE49-F238E27FC236}">
                  <a16:creationId xmlns:a16="http://schemas.microsoft.com/office/drawing/2014/main" id="{F9EB5082-F074-4FF6-B0A2-E101C7789F1D}"/>
                </a:ext>
              </a:extLst>
            </p:cNvPr>
            <p:cNvSpPr>
              <a:spLocks/>
            </p:cNvSpPr>
            <p:nvPr/>
          </p:nvSpPr>
          <p:spPr bwMode="auto">
            <a:xfrm>
              <a:off x="1434220" y="2904750"/>
              <a:ext cx="141517" cy="57282"/>
            </a:xfrm>
            <a:custGeom>
              <a:avLst/>
              <a:gdLst>
                <a:gd name="T0" fmla="*/ 0 w 296"/>
                <a:gd name="T1" fmla="*/ 2 h 128"/>
                <a:gd name="T2" fmla="*/ 0 w 296"/>
                <a:gd name="T3" fmla="*/ 2 h 128"/>
                <a:gd name="T4" fmla="*/ 0 w 296"/>
                <a:gd name="T5" fmla="*/ 2 h 128"/>
                <a:gd name="T6" fmla="*/ 1 w 296"/>
                <a:gd name="T7" fmla="*/ 2 h 128"/>
                <a:gd name="T8" fmla="*/ 2 w 296"/>
                <a:gd name="T9" fmla="*/ 2 h 128"/>
                <a:gd name="T10" fmla="*/ 4 w 296"/>
                <a:gd name="T11" fmla="*/ 3 h 128"/>
                <a:gd name="T12" fmla="*/ 6 w 296"/>
                <a:gd name="T13" fmla="*/ 2 h 128"/>
                <a:gd name="T14" fmla="*/ 7 w 296"/>
                <a:gd name="T15" fmla="*/ 1 h 128"/>
                <a:gd name="T16" fmla="*/ 6 w 296"/>
                <a:gd name="T17" fmla="*/ 0 h 128"/>
                <a:gd name="T18" fmla="*/ 4 w 296"/>
                <a:gd name="T19" fmla="*/ 0 h 128"/>
                <a:gd name="T20" fmla="*/ 3 w 296"/>
                <a:gd name="T21" fmla="*/ 2 h 128"/>
                <a:gd name="T22" fmla="*/ 0 w 296"/>
                <a:gd name="T23" fmla="*/ 2 h 1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96"/>
                <a:gd name="T37" fmla="*/ 0 h 128"/>
                <a:gd name="T38" fmla="*/ 296 w 296"/>
                <a:gd name="T39" fmla="*/ 128 h 1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96" h="128">
                  <a:moveTo>
                    <a:pt x="0" y="71"/>
                  </a:moveTo>
                  <a:lnTo>
                    <a:pt x="7" y="78"/>
                  </a:lnTo>
                  <a:lnTo>
                    <a:pt x="8" y="100"/>
                  </a:lnTo>
                  <a:lnTo>
                    <a:pt x="41" y="106"/>
                  </a:lnTo>
                  <a:lnTo>
                    <a:pt x="99" y="93"/>
                  </a:lnTo>
                  <a:lnTo>
                    <a:pt x="166" y="128"/>
                  </a:lnTo>
                  <a:lnTo>
                    <a:pt x="257" y="105"/>
                  </a:lnTo>
                  <a:lnTo>
                    <a:pt x="296" y="37"/>
                  </a:lnTo>
                  <a:lnTo>
                    <a:pt x="279" y="0"/>
                  </a:lnTo>
                  <a:lnTo>
                    <a:pt x="167" y="1"/>
                  </a:lnTo>
                  <a:lnTo>
                    <a:pt x="132" y="70"/>
                  </a:lnTo>
                  <a:lnTo>
                    <a:pt x="0" y="7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10" name="Freeform 326">
              <a:extLst>
                <a:ext uri="{FF2B5EF4-FFF2-40B4-BE49-F238E27FC236}">
                  <a16:creationId xmlns:a16="http://schemas.microsoft.com/office/drawing/2014/main" id="{95D3D18E-E52A-4BF3-8E37-DA9C4D1C7437}"/>
                </a:ext>
              </a:extLst>
            </p:cNvPr>
            <p:cNvSpPr>
              <a:spLocks/>
            </p:cNvSpPr>
            <p:nvPr/>
          </p:nvSpPr>
          <p:spPr bwMode="auto">
            <a:xfrm>
              <a:off x="2872974" y="3421883"/>
              <a:ext cx="87606" cy="119338"/>
            </a:xfrm>
            <a:custGeom>
              <a:avLst/>
              <a:gdLst>
                <a:gd name="T0" fmla="*/ 0 w 179"/>
                <a:gd name="T1" fmla="*/ 2 h 262"/>
                <a:gd name="T2" fmla="*/ 1 w 179"/>
                <a:gd name="T3" fmla="*/ 3 h 262"/>
                <a:gd name="T4" fmla="*/ 1 w 179"/>
                <a:gd name="T5" fmla="*/ 5 h 262"/>
                <a:gd name="T6" fmla="*/ 2 w 179"/>
                <a:gd name="T7" fmla="*/ 5 h 262"/>
                <a:gd name="T8" fmla="*/ 3 w 179"/>
                <a:gd name="T9" fmla="*/ 4 h 262"/>
                <a:gd name="T10" fmla="*/ 3 w 179"/>
                <a:gd name="T11" fmla="*/ 4 h 262"/>
                <a:gd name="T12" fmla="*/ 4 w 179"/>
                <a:gd name="T13" fmla="*/ 6 h 262"/>
                <a:gd name="T14" fmla="*/ 4 w 179"/>
                <a:gd name="T15" fmla="*/ 5 h 262"/>
                <a:gd name="T16" fmla="*/ 4 w 179"/>
                <a:gd name="T17" fmla="*/ 3 h 262"/>
                <a:gd name="T18" fmla="*/ 3 w 179"/>
                <a:gd name="T19" fmla="*/ 4 h 262"/>
                <a:gd name="T20" fmla="*/ 3 w 179"/>
                <a:gd name="T21" fmla="*/ 3 h 262"/>
                <a:gd name="T22" fmla="*/ 4 w 179"/>
                <a:gd name="T23" fmla="*/ 1 h 262"/>
                <a:gd name="T24" fmla="*/ 2 w 179"/>
                <a:gd name="T25" fmla="*/ 1 h 262"/>
                <a:gd name="T26" fmla="*/ 1 w 179"/>
                <a:gd name="T27" fmla="*/ 0 h 262"/>
                <a:gd name="T28" fmla="*/ 0 w 179"/>
                <a:gd name="T29" fmla="*/ 1 h 262"/>
                <a:gd name="T30" fmla="*/ 1 w 179"/>
                <a:gd name="T31" fmla="*/ 1 h 262"/>
                <a:gd name="T32" fmla="*/ 0 w 179"/>
                <a:gd name="T33" fmla="*/ 2 h 2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9"/>
                <a:gd name="T52" fmla="*/ 0 h 262"/>
                <a:gd name="T53" fmla="*/ 179 w 179"/>
                <a:gd name="T54" fmla="*/ 262 h 2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9" h="262">
                  <a:moveTo>
                    <a:pt x="0" y="78"/>
                  </a:moveTo>
                  <a:lnTo>
                    <a:pt x="23" y="105"/>
                  </a:lnTo>
                  <a:lnTo>
                    <a:pt x="37" y="227"/>
                  </a:lnTo>
                  <a:lnTo>
                    <a:pt x="86" y="220"/>
                  </a:lnTo>
                  <a:lnTo>
                    <a:pt x="109" y="168"/>
                  </a:lnTo>
                  <a:lnTo>
                    <a:pt x="144" y="178"/>
                  </a:lnTo>
                  <a:lnTo>
                    <a:pt x="165" y="262"/>
                  </a:lnTo>
                  <a:lnTo>
                    <a:pt x="179" y="214"/>
                  </a:lnTo>
                  <a:lnTo>
                    <a:pt x="162" y="130"/>
                  </a:lnTo>
                  <a:lnTo>
                    <a:pt x="144" y="164"/>
                  </a:lnTo>
                  <a:lnTo>
                    <a:pt x="119" y="120"/>
                  </a:lnTo>
                  <a:lnTo>
                    <a:pt x="164" y="67"/>
                  </a:lnTo>
                  <a:lnTo>
                    <a:pt x="79" y="59"/>
                  </a:lnTo>
                  <a:lnTo>
                    <a:pt x="21" y="0"/>
                  </a:lnTo>
                  <a:lnTo>
                    <a:pt x="6" y="32"/>
                  </a:lnTo>
                  <a:lnTo>
                    <a:pt x="24" y="59"/>
                  </a:lnTo>
                  <a:lnTo>
                    <a:pt x="0" y="7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11" name="Freeform 327">
              <a:extLst>
                <a:ext uri="{FF2B5EF4-FFF2-40B4-BE49-F238E27FC236}">
                  <a16:creationId xmlns:a16="http://schemas.microsoft.com/office/drawing/2014/main" id="{FDD5B26D-46DD-4E64-ACBA-7C18EB297185}"/>
                </a:ext>
              </a:extLst>
            </p:cNvPr>
            <p:cNvSpPr>
              <a:spLocks/>
            </p:cNvSpPr>
            <p:nvPr/>
          </p:nvSpPr>
          <p:spPr bwMode="auto">
            <a:xfrm>
              <a:off x="1312920" y="2836329"/>
              <a:ext cx="60650" cy="46144"/>
            </a:xfrm>
            <a:custGeom>
              <a:avLst/>
              <a:gdLst>
                <a:gd name="T0" fmla="*/ 0 w 125"/>
                <a:gd name="T1" fmla="*/ 1 h 104"/>
                <a:gd name="T2" fmla="*/ 1 w 125"/>
                <a:gd name="T3" fmla="*/ 0 h 104"/>
                <a:gd name="T4" fmla="*/ 2 w 125"/>
                <a:gd name="T5" fmla="*/ 0 h 104"/>
                <a:gd name="T6" fmla="*/ 3 w 125"/>
                <a:gd name="T7" fmla="*/ 1 h 104"/>
                <a:gd name="T8" fmla="*/ 3 w 125"/>
                <a:gd name="T9" fmla="*/ 2 h 104"/>
                <a:gd name="T10" fmla="*/ 3 w 125"/>
                <a:gd name="T11" fmla="*/ 2 h 104"/>
                <a:gd name="T12" fmla="*/ 0 w 125"/>
                <a:gd name="T13" fmla="*/ 1 h 104"/>
                <a:gd name="T14" fmla="*/ 0 60000 65536"/>
                <a:gd name="T15" fmla="*/ 0 60000 65536"/>
                <a:gd name="T16" fmla="*/ 0 60000 65536"/>
                <a:gd name="T17" fmla="*/ 0 60000 65536"/>
                <a:gd name="T18" fmla="*/ 0 60000 65536"/>
                <a:gd name="T19" fmla="*/ 0 60000 65536"/>
                <a:gd name="T20" fmla="*/ 0 60000 65536"/>
                <a:gd name="T21" fmla="*/ 0 w 125"/>
                <a:gd name="T22" fmla="*/ 0 h 104"/>
                <a:gd name="T23" fmla="*/ 125 w 125"/>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5" h="104">
                  <a:moveTo>
                    <a:pt x="0" y="20"/>
                  </a:moveTo>
                  <a:lnTo>
                    <a:pt x="27" y="5"/>
                  </a:lnTo>
                  <a:lnTo>
                    <a:pt x="84" y="0"/>
                  </a:lnTo>
                  <a:lnTo>
                    <a:pt x="122" y="42"/>
                  </a:lnTo>
                  <a:lnTo>
                    <a:pt x="125" y="74"/>
                  </a:lnTo>
                  <a:lnTo>
                    <a:pt x="112" y="104"/>
                  </a:lnTo>
                  <a:lnTo>
                    <a:pt x="0" y="2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12" name="Freeform 328">
              <a:extLst>
                <a:ext uri="{FF2B5EF4-FFF2-40B4-BE49-F238E27FC236}">
                  <a16:creationId xmlns:a16="http://schemas.microsoft.com/office/drawing/2014/main" id="{323CE2BC-5CB4-4715-9C5B-2BC6F76DED29}"/>
                </a:ext>
              </a:extLst>
            </p:cNvPr>
            <p:cNvSpPr>
              <a:spLocks/>
            </p:cNvSpPr>
            <p:nvPr/>
          </p:nvSpPr>
          <p:spPr bwMode="auto">
            <a:xfrm>
              <a:off x="2889821" y="3383695"/>
              <a:ext cx="60650" cy="35006"/>
            </a:xfrm>
            <a:custGeom>
              <a:avLst/>
              <a:gdLst>
                <a:gd name="T0" fmla="*/ 0 w 121"/>
                <a:gd name="T1" fmla="*/ 1 h 75"/>
                <a:gd name="T2" fmla="*/ 0 w 121"/>
                <a:gd name="T3" fmla="*/ 2 h 75"/>
                <a:gd name="T4" fmla="*/ 3 w 121"/>
                <a:gd name="T5" fmla="*/ 1 h 75"/>
                <a:gd name="T6" fmla="*/ 3 w 121"/>
                <a:gd name="T7" fmla="*/ 1 h 75"/>
                <a:gd name="T8" fmla="*/ 1 w 121"/>
                <a:gd name="T9" fmla="*/ 0 h 75"/>
                <a:gd name="T10" fmla="*/ 0 w 121"/>
                <a:gd name="T11" fmla="*/ 1 h 75"/>
                <a:gd name="T12" fmla="*/ 0 60000 65536"/>
                <a:gd name="T13" fmla="*/ 0 60000 65536"/>
                <a:gd name="T14" fmla="*/ 0 60000 65536"/>
                <a:gd name="T15" fmla="*/ 0 60000 65536"/>
                <a:gd name="T16" fmla="*/ 0 60000 65536"/>
                <a:gd name="T17" fmla="*/ 0 60000 65536"/>
                <a:gd name="T18" fmla="*/ 0 w 121"/>
                <a:gd name="T19" fmla="*/ 0 h 75"/>
                <a:gd name="T20" fmla="*/ 121 w 121"/>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121" h="75">
                  <a:moveTo>
                    <a:pt x="0" y="46"/>
                  </a:moveTo>
                  <a:lnTo>
                    <a:pt x="16" y="75"/>
                  </a:lnTo>
                  <a:lnTo>
                    <a:pt x="121" y="63"/>
                  </a:lnTo>
                  <a:lnTo>
                    <a:pt x="112" y="22"/>
                  </a:lnTo>
                  <a:lnTo>
                    <a:pt x="40" y="0"/>
                  </a:lnTo>
                  <a:lnTo>
                    <a:pt x="0" y="4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13" name="Freeform 329">
              <a:extLst>
                <a:ext uri="{FF2B5EF4-FFF2-40B4-BE49-F238E27FC236}">
                  <a16:creationId xmlns:a16="http://schemas.microsoft.com/office/drawing/2014/main" id="{672ADA8C-B3FA-4B9F-8F49-EBE982F4C549}"/>
                </a:ext>
              </a:extLst>
            </p:cNvPr>
            <p:cNvSpPr>
              <a:spLocks/>
            </p:cNvSpPr>
            <p:nvPr/>
          </p:nvSpPr>
          <p:spPr bwMode="auto">
            <a:xfrm>
              <a:off x="3353120" y="3862639"/>
              <a:ext cx="21901" cy="20685"/>
            </a:xfrm>
            <a:custGeom>
              <a:avLst/>
              <a:gdLst>
                <a:gd name="T0" fmla="*/ 0 w 47"/>
                <a:gd name="T1" fmla="*/ 1 h 46"/>
                <a:gd name="T2" fmla="*/ 1 w 47"/>
                <a:gd name="T3" fmla="*/ 1 h 46"/>
                <a:gd name="T4" fmla="*/ 1 w 47"/>
                <a:gd name="T5" fmla="*/ 0 h 46"/>
                <a:gd name="T6" fmla="*/ 0 w 47"/>
                <a:gd name="T7" fmla="*/ 1 h 46"/>
                <a:gd name="T8" fmla="*/ 0 60000 65536"/>
                <a:gd name="T9" fmla="*/ 0 60000 65536"/>
                <a:gd name="T10" fmla="*/ 0 60000 65536"/>
                <a:gd name="T11" fmla="*/ 0 60000 65536"/>
                <a:gd name="T12" fmla="*/ 0 w 47"/>
                <a:gd name="T13" fmla="*/ 0 h 46"/>
                <a:gd name="T14" fmla="*/ 47 w 47"/>
                <a:gd name="T15" fmla="*/ 46 h 46"/>
              </a:gdLst>
              <a:ahLst/>
              <a:cxnLst>
                <a:cxn ang="T8">
                  <a:pos x="T0" y="T1"/>
                </a:cxn>
                <a:cxn ang="T9">
                  <a:pos x="T2" y="T3"/>
                </a:cxn>
                <a:cxn ang="T10">
                  <a:pos x="T4" y="T5"/>
                </a:cxn>
                <a:cxn ang="T11">
                  <a:pos x="T6" y="T7"/>
                </a:cxn>
              </a:cxnLst>
              <a:rect l="T12" t="T13" r="T14" b="T15"/>
              <a:pathLst>
                <a:path w="47" h="46">
                  <a:moveTo>
                    <a:pt x="0" y="21"/>
                  </a:moveTo>
                  <a:lnTo>
                    <a:pt x="22" y="46"/>
                  </a:lnTo>
                  <a:lnTo>
                    <a:pt x="47" y="0"/>
                  </a:lnTo>
                  <a:lnTo>
                    <a:pt x="0" y="2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14" name="Freeform 330">
              <a:extLst>
                <a:ext uri="{FF2B5EF4-FFF2-40B4-BE49-F238E27FC236}">
                  <a16:creationId xmlns:a16="http://schemas.microsoft.com/office/drawing/2014/main" id="{948794A6-7B33-4BD6-9EF3-71B9253B14CF}"/>
                </a:ext>
              </a:extLst>
            </p:cNvPr>
            <p:cNvSpPr>
              <a:spLocks/>
            </p:cNvSpPr>
            <p:nvPr/>
          </p:nvSpPr>
          <p:spPr bwMode="auto">
            <a:xfrm>
              <a:off x="1673451" y="3017724"/>
              <a:ext cx="112876" cy="71603"/>
            </a:xfrm>
            <a:custGeom>
              <a:avLst/>
              <a:gdLst>
                <a:gd name="T0" fmla="*/ 0 w 237"/>
                <a:gd name="T1" fmla="*/ 3 h 156"/>
                <a:gd name="T2" fmla="*/ 0 w 237"/>
                <a:gd name="T3" fmla="*/ 0 h 156"/>
                <a:gd name="T4" fmla="*/ 5 w 237"/>
                <a:gd name="T5" fmla="*/ 1 h 156"/>
                <a:gd name="T6" fmla="*/ 5 w 237"/>
                <a:gd name="T7" fmla="*/ 2 h 156"/>
                <a:gd name="T8" fmla="*/ 5 w 237"/>
                <a:gd name="T9" fmla="*/ 3 h 156"/>
                <a:gd name="T10" fmla="*/ 3 w 237"/>
                <a:gd name="T11" fmla="*/ 3 h 156"/>
                <a:gd name="T12" fmla="*/ 3 w 237"/>
                <a:gd name="T13" fmla="*/ 4 h 156"/>
                <a:gd name="T14" fmla="*/ 1 w 237"/>
                <a:gd name="T15" fmla="*/ 4 h 156"/>
                <a:gd name="T16" fmla="*/ 0 w 237"/>
                <a:gd name="T17" fmla="*/ 3 h 1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
                <a:gd name="T28" fmla="*/ 0 h 156"/>
                <a:gd name="T29" fmla="*/ 237 w 237"/>
                <a:gd name="T30" fmla="*/ 156 h 1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 h="156">
                  <a:moveTo>
                    <a:pt x="0" y="107"/>
                  </a:moveTo>
                  <a:lnTo>
                    <a:pt x="13" y="0"/>
                  </a:lnTo>
                  <a:lnTo>
                    <a:pt x="237" y="24"/>
                  </a:lnTo>
                  <a:lnTo>
                    <a:pt x="197" y="91"/>
                  </a:lnTo>
                  <a:lnTo>
                    <a:pt x="213" y="126"/>
                  </a:lnTo>
                  <a:lnTo>
                    <a:pt x="154" y="130"/>
                  </a:lnTo>
                  <a:lnTo>
                    <a:pt x="119" y="156"/>
                  </a:lnTo>
                  <a:lnTo>
                    <a:pt x="24" y="153"/>
                  </a:lnTo>
                  <a:lnTo>
                    <a:pt x="0" y="10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15" name="Freeform 331">
              <a:extLst>
                <a:ext uri="{FF2B5EF4-FFF2-40B4-BE49-F238E27FC236}">
                  <a16:creationId xmlns:a16="http://schemas.microsoft.com/office/drawing/2014/main" id="{530B4445-056D-48E1-A8ED-78F1AFBFB50D}"/>
                </a:ext>
              </a:extLst>
            </p:cNvPr>
            <p:cNvSpPr>
              <a:spLocks/>
            </p:cNvSpPr>
            <p:nvPr/>
          </p:nvSpPr>
          <p:spPr bwMode="auto">
            <a:xfrm>
              <a:off x="2952156" y="3388468"/>
              <a:ext cx="166788" cy="372336"/>
            </a:xfrm>
            <a:custGeom>
              <a:avLst/>
              <a:gdLst>
                <a:gd name="T0" fmla="*/ 0 w 345"/>
                <a:gd name="T1" fmla="*/ 8 h 822"/>
                <a:gd name="T2" fmla="*/ 0 w 345"/>
                <a:gd name="T3" fmla="*/ 7 h 822"/>
                <a:gd name="T4" fmla="*/ 3 w 345"/>
                <a:gd name="T5" fmla="*/ 2 h 822"/>
                <a:gd name="T6" fmla="*/ 4 w 345"/>
                <a:gd name="T7" fmla="*/ 1 h 822"/>
                <a:gd name="T8" fmla="*/ 5 w 345"/>
                <a:gd name="T9" fmla="*/ 0 h 822"/>
                <a:gd name="T10" fmla="*/ 6 w 345"/>
                <a:gd name="T11" fmla="*/ 1 h 822"/>
                <a:gd name="T12" fmla="*/ 6 w 345"/>
                <a:gd name="T13" fmla="*/ 2 h 822"/>
                <a:gd name="T14" fmla="*/ 5 w 345"/>
                <a:gd name="T15" fmla="*/ 5 h 822"/>
                <a:gd name="T16" fmla="*/ 6 w 345"/>
                <a:gd name="T17" fmla="*/ 4 h 822"/>
                <a:gd name="T18" fmla="*/ 6 w 345"/>
                <a:gd name="T19" fmla="*/ 6 h 822"/>
                <a:gd name="T20" fmla="*/ 8 w 345"/>
                <a:gd name="T21" fmla="*/ 7 h 822"/>
                <a:gd name="T22" fmla="*/ 7 w 345"/>
                <a:gd name="T23" fmla="*/ 8 h 822"/>
                <a:gd name="T24" fmla="*/ 5 w 345"/>
                <a:gd name="T25" fmla="*/ 9 h 822"/>
                <a:gd name="T26" fmla="*/ 5 w 345"/>
                <a:gd name="T27" fmla="*/ 11 h 822"/>
                <a:gd name="T28" fmla="*/ 6 w 345"/>
                <a:gd name="T29" fmla="*/ 13 h 822"/>
                <a:gd name="T30" fmla="*/ 5 w 345"/>
                <a:gd name="T31" fmla="*/ 14 h 822"/>
                <a:gd name="T32" fmla="*/ 7 w 345"/>
                <a:gd name="T33" fmla="*/ 17 h 822"/>
                <a:gd name="T34" fmla="*/ 6 w 345"/>
                <a:gd name="T35" fmla="*/ 19 h 822"/>
                <a:gd name="T36" fmla="*/ 5 w 345"/>
                <a:gd name="T37" fmla="*/ 13 h 822"/>
                <a:gd name="T38" fmla="*/ 4 w 345"/>
                <a:gd name="T39" fmla="*/ 11 h 822"/>
                <a:gd name="T40" fmla="*/ 3 w 345"/>
                <a:gd name="T41" fmla="*/ 13 h 822"/>
                <a:gd name="T42" fmla="*/ 2 w 345"/>
                <a:gd name="T43" fmla="*/ 13 h 822"/>
                <a:gd name="T44" fmla="*/ 2 w 345"/>
                <a:gd name="T45" fmla="*/ 11 h 822"/>
                <a:gd name="T46" fmla="*/ 0 w 345"/>
                <a:gd name="T47" fmla="*/ 8 h 82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45"/>
                <a:gd name="T73" fmla="*/ 0 h 822"/>
                <a:gd name="T74" fmla="*/ 345 w 345"/>
                <a:gd name="T75" fmla="*/ 822 h 82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45" h="822">
                  <a:moveTo>
                    <a:pt x="0" y="337"/>
                  </a:moveTo>
                  <a:lnTo>
                    <a:pt x="14" y="289"/>
                  </a:lnTo>
                  <a:lnTo>
                    <a:pt x="114" y="76"/>
                  </a:lnTo>
                  <a:lnTo>
                    <a:pt x="181" y="48"/>
                  </a:lnTo>
                  <a:lnTo>
                    <a:pt x="196" y="0"/>
                  </a:lnTo>
                  <a:lnTo>
                    <a:pt x="247" y="27"/>
                  </a:lnTo>
                  <a:lnTo>
                    <a:pt x="247" y="71"/>
                  </a:lnTo>
                  <a:lnTo>
                    <a:pt x="204" y="201"/>
                  </a:lnTo>
                  <a:lnTo>
                    <a:pt x="249" y="190"/>
                  </a:lnTo>
                  <a:lnTo>
                    <a:pt x="273" y="278"/>
                  </a:lnTo>
                  <a:lnTo>
                    <a:pt x="345" y="302"/>
                  </a:lnTo>
                  <a:lnTo>
                    <a:pt x="309" y="345"/>
                  </a:lnTo>
                  <a:lnTo>
                    <a:pt x="226" y="401"/>
                  </a:lnTo>
                  <a:lnTo>
                    <a:pt x="204" y="454"/>
                  </a:lnTo>
                  <a:lnTo>
                    <a:pt x="249" y="552"/>
                  </a:lnTo>
                  <a:lnTo>
                    <a:pt x="233" y="612"/>
                  </a:lnTo>
                  <a:lnTo>
                    <a:pt x="287" y="742"/>
                  </a:lnTo>
                  <a:lnTo>
                    <a:pt x="247" y="822"/>
                  </a:lnTo>
                  <a:lnTo>
                    <a:pt x="207" y="540"/>
                  </a:lnTo>
                  <a:lnTo>
                    <a:pt x="173" y="497"/>
                  </a:lnTo>
                  <a:lnTo>
                    <a:pt x="118" y="571"/>
                  </a:lnTo>
                  <a:lnTo>
                    <a:pt x="78" y="556"/>
                  </a:lnTo>
                  <a:lnTo>
                    <a:pt x="86" y="455"/>
                  </a:lnTo>
                  <a:lnTo>
                    <a:pt x="0" y="33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16" name="Freeform 332">
              <a:extLst>
                <a:ext uri="{FF2B5EF4-FFF2-40B4-BE49-F238E27FC236}">
                  <a16:creationId xmlns:a16="http://schemas.microsoft.com/office/drawing/2014/main" id="{FFCADD78-8435-4B26-8FBB-5192B29DF756}"/>
                </a:ext>
              </a:extLst>
            </p:cNvPr>
            <p:cNvSpPr>
              <a:spLocks/>
            </p:cNvSpPr>
            <p:nvPr/>
          </p:nvSpPr>
          <p:spPr bwMode="auto">
            <a:xfrm>
              <a:off x="3142529" y="3668516"/>
              <a:ext cx="90975" cy="85924"/>
            </a:xfrm>
            <a:custGeom>
              <a:avLst/>
              <a:gdLst>
                <a:gd name="T0" fmla="*/ 0 w 190"/>
                <a:gd name="T1" fmla="*/ 1 h 190"/>
                <a:gd name="T2" fmla="*/ 0 w 190"/>
                <a:gd name="T3" fmla="*/ 3 h 190"/>
                <a:gd name="T4" fmla="*/ 1 w 190"/>
                <a:gd name="T5" fmla="*/ 4 h 190"/>
                <a:gd name="T6" fmla="*/ 2 w 190"/>
                <a:gd name="T7" fmla="*/ 4 h 190"/>
                <a:gd name="T8" fmla="*/ 4 w 190"/>
                <a:gd name="T9" fmla="*/ 2 h 190"/>
                <a:gd name="T10" fmla="*/ 4 w 190"/>
                <a:gd name="T11" fmla="*/ 0 h 190"/>
                <a:gd name="T12" fmla="*/ 2 w 190"/>
                <a:gd name="T13" fmla="*/ 0 h 190"/>
                <a:gd name="T14" fmla="*/ 1 w 190"/>
                <a:gd name="T15" fmla="*/ 0 h 190"/>
                <a:gd name="T16" fmla="*/ 0 w 190"/>
                <a:gd name="T17" fmla="*/ 1 h 1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0"/>
                <a:gd name="T28" fmla="*/ 0 h 190"/>
                <a:gd name="T29" fmla="*/ 190 w 190"/>
                <a:gd name="T30" fmla="*/ 190 h 1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0" h="190">
                  <a:moveTo>
                    <a:pt x="0" y="37"/>
                  </a:moveTo>
                  <a:lnTo>
                    <a:pt x="12" y="132"/>
                  </a:lnTo>
                  <a:lnTo>
                    <a:pt x="39" y="182"/>
                  </a:lnTo>
                  <a:lnTo>
                    <a:pt x="73" y="190"/>
                  </a:lnTo>
                  <a:lnTo>
                    <a:pt x="190" y="102"/>
                  </a:lnTo>
                  <a:lnTo>
                    <a:pt x="187" y="0"/>
                  </a:lnTo>
                  <a:lnTo>
                    <a:pt x="101" y="16"/>
                  </a:lnTo>
                  <a:lnTo>
                    <a:pt x="25" y="13"/>
                  </a:lnTo>
                  <a:lnTo>
                    <a:pt x="0" y="3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17" name="Freeform 333">
              <a:extLst>
                <a:ext uri="{FF2B5EF4-FFF2-40B4-BE49-F238E27FC236}">
                  <a16:creationId xmlns:a16="http://schemas.microsoft.com/office/drawing/2014/main" id="{598FFC19-1B98-454E-A199-8C58506196DF}"/>
                </a:ext>
              </a:extLst>
            </p:cNvPr>
            <p:cNvSpPr>
              <a:spLocks/>
            </p:cNvSpPr>
            <p:nvPr/>
          </p:nvSpPr>
          <p:spPr bwMode="auto">
            <a:xfrm>
              <a:off x="2726403" y="3767169"/>
              <a:ext cx="33694" cy="76377"/>
            </a:xfrm>
            <a:custGeom>
              <a:avLst/>
              <a:gdLst>
                <a:gd name="T0" fmla="*/ 0 w 72"/>
                <a:gd name="T1" fmla="*/ 0 h 166"/>
                <a:gd name="T2" fmla="*/ 0 w 72"/>
                <a:gd name="T3" fmla="*/ 4 h 166"/>
                <a:gd name="T4" fmla="*/ 2 w 72"/>
                <a:gd name="T5" fmla="*/ 3 h 166"/>
                <a:gd name="T6" fmla="*/ 1 w 72"/>
                <a:gd name="T7" fmla="*/ 1 h 166"/>
                <a:gd name="T8" fmla="*/ 0 w 72"/>
                <a:gd name="T9" fmla="*/ 0 h 166"/>
                <a:gd name="T10" fmla="*/ 0 60000 65536"/>
                <a:gd name="T11" fmla="*/ 0 60000 65536"/>
                <a:gd name="T12" fmla="*/ 0 60000 65536"/>
                <a:gd name="T13" fmla="*/ 0 60000 65536"/>
                <a:gd name="T14" fmla="*/ 0 60000 65536"/>
                <a:gd name="T15" fmla="*/ 0 w 72"/>
                <a:gd name="T16" fmla="*/ 0 h 166"/>
                <a:gd name="T17" fmla="*/ 72 w 72"/>
                <a:gd name="T18" fmla="*/ 166 h 166"/>
              </a:gdLst>
              <a:ahLst/>
              <a:cxnLst>
                <a:cxn ang="T10">
                  <a:pos x="T0" y="T1"/>
                </a:cxn>
                <a:cxn ang="T11">
                  <a:pos x="T2" y="T3"/>
                </a:cxn>
                <a:cxn ang="T12">
                  <a:pos x="T4" y="T5"/>
                </a:cxn>
                <a:cxn ang="T13">
                  <a:pos x="T6" y="T7"/>
                </a:cxn>
                <a:cxn ang="T14">
                  <a:pos x="T8" y="T9"/>
                </a:cxn>
              </a:cxnLst>
              <a:rect l="T15" t="T16" r="T17" b="T18"/>
              <a:pathLst>
                <a:path w="72" h="166">
                  <a:moveTo>
                    <a:pt x="0" y="0"/>
                  </a:moveTo>
                  <a:lnTo>
                    <a:pt x="13" y="166"/>
                  </a:lnTo>
                  <a:lnTo>
                    <a:pt x="72" y="138"/>
                  </a:lnTo>
                  <a:lnTo>
                    <a:pt x="45" y="40"/>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18" name="Freeform 334">
              <a:extLst>
                <a:ext uri="{FF2B5EF4-FFF2-40B4-BE49-F238E27FC236}">
                  <a16:creationId xmlns:a16="http://schemas.microsoft.com/office/drawing/2014/main" id="{5C9B1376-ADDC-4533-83F9-D25C798DA24C}"/>
                </a:ext>
              </a:extLst>
            </p:cNvPr>
            <p:cNvSpPr>
              <a:spLocks/>
            </p:cNvSpPr>
            <p:nvPr/>
          </p:nvSpPr>
          <p:spPr bwMode="auto">
            <a:xfrm>
              <a:off x="2611842" y="2780638"/>
              <a:ext cx="1123710" cy="773313"/>
            </a:xfrm>
            <a:custGeom>
              <a:avLst/>
              <a:gdLst>
                <a:gd name="T0" fmla="*/ 0 w 2339"/>
                <a:gd name="T1" fmla="*/ 17 h 1707"/>
                <a:gd name="T2" fmla="*/ 6 w 2339"/>
                <a:gd name="T3" fmla="*/ 15 h 1707"/>
                <a:gd name="T4" fmla="*/ 5 w 2339"/>
                <a:gd name="T5" fmla="*/ 11 h 1707"/>
                <a:gd name="T6" fmla="*/ 8 w 2339"/>
                <a:gd name="T7" fmla="*/ 8 h 1707"/>
                <a:gd name="T8" fmla="*/ 11 w 2339"/>
                <a:gd name="T9" fmla="*/ 7 h 1707"/>
                <a:gd name="T10" fmla="*/ 13 w 2339"/>
                <a:gd name="T11" fmla="*/ 7 h 1707"/>
                <a:gd name="T12" fmla="*/ 15 w 2339"/>
                <a:gd name="T13" fmla="*/ 11 h 1707"/>
                <a:gd name="T14" fmla="*/ 21 w 2339"/>
                <a:gd name="T15" fmla="*/ 14 h 1707"/>
                <a:gd name="T16" fmla="*/ 28 w 2339"/>
                <a:gd name="T17" fmla="*/ 15 h 1707"/>
                <a:gd name="T18" fmla="*/ 34 w 2339"/>
                <a:gd name="T19" fmla="*/ 13 h 1707"/>
                <a:gd name="T20" fmla="*/ 35 w 2339"/>
                <a:gd name="T21" fmla="*/ 11 h 1707"/>
                <a:gd name="T22" fmla="*/ 40 w 2339"/>
                <a:gd name="T23" fmla="*/ 9 h 1707"/>
                <a:gd name="T24" fmla="*/ 37 w 2339"/>
                <a:gd name="T25" fmla="*/ 8 h 1707"/>
                <a:gd name="T26" fmla="*/ 38 w 2339"/>
                <a:gd name="T27" fmla="*/ 5 h 1707"/>
                <a:gd name="T28" fmla="*/ 40 w 2339"/>
                <a:gd name="T29" fmla="*/ 5 h 1707"/>
                <a:gd name="T30" fmla="*/ 41 w 2339"/>
                <a:gd name="T31" fmla="*/ 1 h 1707"/>
                <a:gd name="T32" fmla="*/ 46 w 2339"/>
                <a:gd name="T33" fmla="*/ 1 h 1707"/>
                <a:gd name="T34" fmla="*/ 50 w 2339"/>
                <a:gd name="T35" fmla="*/ 6 h 1707"/>
                <a:gd name="T36" fmla="*/ 54 w 2339"/>
                <a:gd name="T37" fmla="*/ 7 h 1707"/>
                <a:gd name="T38" fmla="*/ 51 w 2339"/>
                <a:gd name="T39" fmla="*/ 12 h 1707"/>
                <a:gd name="T40" fmla="*/ 50 w 2339"/>
                <a:gd name="T41" fmla="*/ 14 h 1707"/>
                <a:gd name="T42" fmla="*/ 48 w 2339"/>
                <a:gd name="T43" fmla="*/ 15 h 1707"/>
                <a:gd name="T44" fmla="*/ 47 w 2339"/>
                <a:gd name="T45" fmla="*/ 15 h 1707"/>
                <a:gd name="T46" fmla="*/ 42 w 2339"/>
                <a:gd name="T47" fmla="*/ 19 h 1707"/>
                <a:gd name="T48" fmla="*/ 42 w 2339"/>
                <a:gd name="T49" fmla="*/ 16 h 1707"/>
                <a:gd name="T50" fmla="*/ 39 w 2339"/>
                <a:gd name="T51" fmla="*/ 19 h 1707"/>
                <a:gd name="T52" fmla="*/ 42 w 2339"/>
                <a:gd name="T53" fmla="*/ 20 h 1707"/>
                <a:gd name="T54" fmla="*/ 41 w 2339"/>
                <a:gd name="T55" fmla="*/ 22 h 1707"/>
                <a:gd name="T56" fmla="*/ 43 w 2339"/>
                <a:gd name="T57" fmla="*/ 27 h 1707"/>
                <a:gd name="T58" fmla="*/ 43 w 2339"/>
                <a:gd name="T59" fmla="*/ 28 h 1707"/>
                <a:gd name="T60" fmla="*/ 43 w 2339"/>
                <a:gd name="T61" fmla="*/ 29 h 1707"/>
                <a:gd name="T62" fmla="*/ 38 w 2339"/>
                <a:gd name="T63" fmla="*/ 36 h 1707"/>
                <a:gd name="T64" fmla="*/ 36 w 2339"/>
                <a:gd name="T65" fmla="*/ 37 h 1707"/>
                <a:gd name="T66" fmla="*/ 35 w 2339"/>
                <a:gd name="T67" fmla="*/ 38 h 1707"/>
                <a:gd name="T68" fmla="*/ 32 w 2339"/>
                <a:gd name="T69" fmla="*/ 39 h 1707"/>
                <a:gd name="T70" fmla="*/ 30 w 2339"/>
                <a:gd name="T71" fmla="*/ 38 h 1707"/>
                <a:gd name="T72" fmla="*/ 25 w 2339"/>
                <a:gd name="T73" fmla="*/ 37 h 1707"/>
                <a:gd name="T74" fmla="*/ 25 w 2339"/>
                <a:gd name="T75" fmla="*/ 38 h 1707"/>
                <a:gd name="T76" fmla="*/ 23 w 2339"/>
                <a:gd name="T77" fmla="*/ 37 h 1707"/>
                <a:gd name="T78" fmla="*/ 21 w 2339"/>
                <a:gd name="T79" fmla="*/ 36 h 1707"/>
                <a:gd name="T80" fmla="*/ 22 w 2339"/>
                <a:gd name="T81" fmla="*/ 32 h 1707"/>
                <a:gd name="T82" fmla="*/ 20 w 2339"/>
                <a:gd name="T83" fmla="*/ 30 h 1707"/>
                <a:gd name="T84" fmla="*/ 16 w 2339"/>
                <a:gd name="T85" fmla="*/ 31 h 1707"/>
                <a:gd name="T86" fmla="*/ 13 w 2339"/>
                <a:gd name="T87" fmla="*/ 32 h 1707"/>
                <a:gd name="T88" fmla="*/ 13 w 2339"/>
                <a:gd name="T89" fmla="*/ 31 h 1707"/>
                <a:gd name="T90" fmla="*/ 9 w 2339"/>
                <a:gd name="T91" fmla="*/ 30 h 1707"/>
                <a:gd name="T92" fmla="*/ 5 w 2339"/>
                <a:gd name="T93" fmla="*/ 28 h 1707"/>
                <a:gd name="T94" fmla="*/ 5 w 2339"/>
                <a:gd name="T95" fmla="*/ 26 h 1707"/>
                <a:gd name="T96" fmla="*/ 6 w 2339"/>
                <a:gd name="T97" fmla="*/ 23 h 1707"/>
                <a:gd name="T98" fmla="*/ 3 w 2339"/>
                <a:gd name="T99" fmla="*/ 23 h 1707"/>
                <a:gd name="T100" fmla="*/ 1 w 2339"/>
                <a:gd name="T101" fmla="*/ 20 h 1707"/>
                <a:gd name="T102" fmla="*/ 0 w 2339"/>
                <a:gd name="T103" fmla="*/ 19 h 170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339"/>
                <a:gd name="T157" fmla="*/ 0 h 1707"/>
                <a:gd name="T158" fmla="*/ 2339 w 2339"/>
                <a:gd name="T159" fmla="*/ 1707 h 170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339" h="1707">
                  <a:moveTo>
                    <a:pt x="0" y="812"/>
                  </a:moveTo>
                  <a:lnTo>
                    <a:pt x="15" y="747"/>
                  </a:lnTo>
                  <a:lnTo>
                    <a:pt x="98" y="730"/>
                  </a:lnTo>
                  <a:lnTo>
                    <a:pt x="245" y="642"/>
                  </a:lnTo>
                  <a:lnTo>
                    <a:pt x="267" y="572"/>
                  </a:lnTo>
                  <a:lnTo>
                    <a:pt x="238" y="491"/>
                  </a:lnTo>
                  <a:lnTo>
                    <a:pt x="331" y="469"/>
                  </a:lnTo>
                  <a:lnTo>
                    <a:pt x="357" y="362"/>
                  </a:lnTo>
                  <a:lnTo>
                    <a:pt x="454" y="368"/>
                  </a:lnTo>
                  <a:lnTo>
                    <a:pt x="465" y="299"/>
                  </a:lnTo>
                  <a:lnTo>
                    <a:pt x="539" y="264"/>
                  </a:lnTo>
                  <a:lnTo>
                    <a:pt x="578" y="322"/>
                  </a:lnTo>
                  <a:lnTo>
                    <a:pt x="633" y="345"/>
                  </a:lnTo>
                  <a:lnTo>
                    <a:pt x="652" y="469"/>
                  </a:lnTo>
                  <a:lnTo>
                    <a:pt x="821" y="519"/>
                  </a:lnTo>
                  <a:lnTo>
                    <a:pt x="892" y="606"/>
                  </a:lnTo>
                  <a:lnTo>
                    <a:pt x="1033" y="602"/>
                  </a:lnTo>
                  <a:lnTo>
                    <a:pt x="1190" y="667"/>
                  </a:lnTo>
                  <a:lnTo>
                    <a:pt x="1395" y="606"/>
                  </a:lnTo>
                  <a:lnTo>
                    <a:pt x="1459" y="557"/>
                  </a:lnTo>
                  <a:lnTo>
                    <a:pt x="1459" y="488"/>
                  </a:lnTo>
                  <a:lnTo>
                    <a:pt x="1518" y="496"/>
                  </a:lnTo>
                  <a:lnTo>
                    <a:pt x="1649" y="398"/>
                  </a:lnTo>
                  <a:lnTo>
                    <a:pt x="1748" y="392"/>
                  </a:lnTo>
                  <a:lnTo>
                    <a:pt x="1701" y="318"/>
                  </a:lnTo>
                  <a:lnTo>
                    <a:pt x="1604" y="337"/>
                  </a:lnTo>
                  <a:lnTo>
                    <a:pt x="1603" y="254"/>
                  </a:lnTo>
                  <a:lnTo>
                    <a:pt x="1627" y="207"/>
                  </a:lnTo>
                  <a:lnTo>
                    <a:pt x="1684" y="234"/>
                  </a:lnTo>
                  <a:lnTo>
                    <a:pt x="1738" y="204"/>
                  </a:lnTo>
                  <a:lnTo>
                    <a:pt x="1795" y="92"/>
                  </a:lnTo>
                  <a:lnTo>
                    <a:pt x="1770" y="51"/>
                  </a:lnTo>
                  <a:lnTo>
                    <a:pt x="1908" y="0"/>
                  </a:lnTo>
                  <a:lnTo>
                    <a:pt x="1986" y="35"/>
                  </a:lnTo>
                  <a:lnTo>
                    <a:pt x="2056" y="224"/>
                  </a:lnTo>
                  <a:lnTo>
                    <a:pt x="2173" y="266"/>
                  </a:lnTo>
                  <a:lnTo>
                    <a:pt x="2193" y="335"/>
                  </a:lnTo>
                  <a:lnTo>
                    <a:pt x="2339" y="291"/>
                  </a:lnTo>
                  <a:lnTo>
                    <a:pt x="2270" y="475"/>
                  </a:lnTo>
                  <a:lnTo>
                    <a:pt x="2185" y="503"/>
                  </a:lnTo>
                  <a:lnTo>
                    <a:pt x="2198" y="572"/>
                  </a:lnTo>
                  <a:lnTo>
                    <a:pt x="2173" y="615"/>
                  </a:lnTo>
                  <a:lnTo>
                    <a:pt x="2159" y="602"/>
                  </a:lnTo>
                  <a:lnTo>
                    <a:pt x="2083" y="652"/>
                  </a:lnTo>
                  <a:lnTo>
                    <a:pt x="2083" y="679"/>
                  </a:lnTo>
                  <a:lnTo>
                    <a:pt x="2030" y="670"/>
                  </a:lnTo>
                  <a:lnTo>
                    <a:pt x="1936" y="753"/>
                  </a:lnTo>
                  <a:lnTo>
                    <a:pt x="1819" y="820"/>
                  </a:lnTo>
                  <a:lnTo>
                    <a:pt x="1857" y="730"/>
                  </a:lnTo>
                  <a:lnTo>
                    <a:pt x="1838" y="701"/>
                  </a:lnTo>
                  <a:lnTo>
                    <a:pt x="1684" y="801"/>
                  </a:lnTo>
                  <a:lnTo>
                    <a:pt x="1681" y="829"/>
                  </a:lnTo>
                  <a:lnTo>
                    <a:pt x="1732" y="894"/>
                  </a:lnTo>
                  <a:lnTo>
                    <a:pt x="1800" y="866"/>
                  </a:lnTo>
                  <a:lnTo>
                    <a:pt x="1869" y="890"/>
                  </a:lnTo>
                  <a:lnTo>
                    <a:pt x="1777" y="941"/>
                  </a:lnTo>
                  <a:lnTo>
                    <a:pt x="1739" y="1013"/>
                  </a:lnTo>
                  <a:lnTo>
                    <a:pt x="1841" y="1167"/>
                  </a:lnTo>
                  <a:lnTo>
                    <a:pt x="1773" y="1154"/>
                  </a:lnTo>
                  <a:lnTo>
                    <a:pt x="1841" y="1208"/>
                  </a:lnTo>
                  <a:lnTo>
                    <a:pt x="1776" y="1240"/>
                  </a:lnTo>
                  <a:lnTo>
                    <a:pt x="1846" y="1255"/>
                  </a:lnTo>
                  <a:lnTo>
                    <a:pt x="1716" y="1504"/>
                  </a:lnTo>
                  <a:lnTo>
                    <a:pt x="1630" y="1579"/>
                  </a:lnTo>
                  <a:lnTo>
                    <a:pt x="1546" y="1602"/>
                  </a:lnTo>
                  <a:lnTo>
                    <a:pt x="1540" y="1603"/>
                  </a:lnTo>
                  <a:lnTo>
                    <a:pt x="1518" y="1589"/>
                  </a:lnTo>
                  <a:lnTo>
                    <a:pt x="1498" y="1629"/>
                  </a:lnTo>
                  <a:lnTo>
                    <a:pt x="1399" y="1654"/>
                  </a:lnTo>
                  <a:lnTo>
                    <a:pt x="1390" y="1707"/>
                  </a:lnTo>
                  <a:lnTo>
                    <a:pt x="1373" y="1643"/>
                  </a:lnTo>
                  <a:lnTo>
                    <a:pt x="1306" y="1648"/>
                  </a:lnTo>
                  <a:lnTo>
                    <a:pt x="1204" y="1572"/>
                  </a:lnTo>
                  <a:lnTo>
                    <a:pt x="1089" y="1606"/>
                  </a:lnTo>
                  <a:lnTo>
                    <a:pt x="1066" y="1607"/>
                  </a:lnTo>
                  <a:lnTo>
                    <a:pt x="1068" y="1654"/>
                  </a:lnTo>
                  <a:lnTo>
                    <a:pt x="1052" y="1642"/>
                  </a:lnTo>
                  <a:lnTo>
                    <a:pt x="980" y="1618"/>
                  </a:lnTo>
                  <a:lnTo>
                    <a:pt x="956" y="1530"/>
                  </a:lnTo>
                  <a:lnTo>
                    <a:pt x="911" y="1541"/>
                  </a:lnTo>
                  <a:lnTo>
                    <a:pt x="954" y="1411"/>
                  </a:lnTo>
                  <a:lnTo>
                    <a:pt x="954" y="1367"/>
                  </a:lnTo>
                  <a:lnTo>
                    <a:pt x="903" y="1340"/>
                  </a:lnTo>
                  <a:lnTo>
                    <a:pt x="864" y="1322"/>
                  </a:lnTo>
                  <a:lnTo>
                    <a:pt x="852" y="1273"/>
                  </a:lnTo>
                  <a:lnTo>
                    <a:pt x="691" y="1354"/>
                  </a:lnTo>
                  <a:lnTo>
                    <a:pt x="619" y="1332"/>
                  </a:lnTo>
                  <a:lnTo>
                    <a:pt x="579" y="1378"/>
                  </a:lnTo>
                  <a:lnTo>
                    <a:pt x="574" y="1345"/>
                  </a:lnTo>
                  <a:lnTo>
                    <a:pt x="549" y="1353"/>
                  </a:lnTo>
                  <a:lnTo>
                    <a:pt x="467" y="1353"/>
                  </a:lnTo>
                  <a:lnTo>
                    <a:pt x="402" y="1282"/>
                  </a:lnTo>
                  <a:lnTo>
                    <a:pt x="283" y="1236"/>
                  </a:lnTo>
                  <a:lnTo>
                    <a:pt x="201" y="1205"/>
                  </a:lnTo>
                  <a:lnTo>
                    <a:pt x="184" y="1128"/>
                  </a:lnTo>
                  <a:lnTo>
                    <a:pt x="223" y="1119"/>
                  </a:lnTo>
                  <a:lnTo>
                    <a:pt x="199" y="1056"/>
                  </a:lnTo>
                  <a:lnTo>
                    <a:pt x="252" y="983"/>
                  </a:lnTo>
                  <a:lnTo>
                    <a:pt x="212" y="958"/>
                  </a:lnTo>
                  <a:lnTo>
                    <a:pt x="150" y="985"/>
                  </a:lnTo>
                  <a:lnTo>
                    <a:pt x="38" y="901"/>
                  </a:lnTo>
                  <a:lnTo>
                    <a:pt x="42" y="890"/>
                  </a:lnTo>
                  <a:lnTo>
                    <a:pt x="42" y="830"/>
                  </a:lnTo>
                  <a:lnTo>
                    <a:pt x="0" y="81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19" name="Freeform 335">
              <a:extLst>
                <a:ext uri="{FF2B5EF4-FFF2-40B4-BE49-F238E27FC236}">
                  <a16:creationId xmlns:a16="http://schemas.microsoft.com/office/drawing/2014/main" id="{4DCBB432-8585-42B6-BEE0-68534CE5DFA2}"/>
                </a:ext>
              </a:extLst>
            </p:cNvPr>
            <p:cNvSpPr>
              <a:spLocks/>
            </p:cNvSpPr>
            <p:nvPr/>
          </p:nvSpPr>
          <p:spPr bwMode="auto">
            <a:xfrm>
              <a:off x="3257091" y="3560315"/>
              <a:ext cx="40433" cy="35006"/>
            </a:xfrm>
            <a:custGeom>
              <a:avLst/>
              <a:gdLst>
                <a:gd name="T0" fmla="*/ 0 w 84"/>
                <a:gd name="T1" fmla="*/ 1 h 80"/>
                <a:gd name="T2" fmla="*/ 1 w 84"/>
                <a:gd name="T3" fmla="*/ 0 h 80"/>
                <a:gd name="T4" fmla="*/ 2 w 84"/>
                <a:gd name="T5" fmla="*/ 0 h 80"/>
                <a:gd name="T6" fmla="*/ 1 w 84"/>
                <a:gd name="T7" fmla="*/ 2 h 80"/>
                <a:gd name="T8" fmla="*/ 0 w 84"/>
                <a:gd name="T9" fmla="*/ 1 h 80"/>
                <a:gd name="T10" fmla="*/ 0 60000 65536"/>
                <a:gd name="T11" fmla="*/ 0 60000 65536"/>
                <a:gd name="T12" fmla="*/ 0 60000 65536"/>
                <a:gd name="T13" fmla="*/ 0 60000 65536"/>
                <a:gd name="T14" fmla="*/ 0 60000 65536"/>
                <a:gd name="T15" fmla="*/ 0 w 84"/>
                <a:gd name="T16" fmla="*/ 0 h 80"/>
                <a:gd name="T17" fmla="*/ 84 w 84"/>
                <a:gd name="T18" fmla="*/ 80 h 80"/>
              </a:gdLst>
              <a:ahLst/>
              <a:cxnLst>
                <a:cxn ang="T10">
                  <a:pos x="T0" y="T1"/>
                </a:cxn>
                <a:cxn ang="T11">
                  <a:pos x="T2" y="T3"/>
                </a:cxn>
                <a:cxn ang="T12">
                  <a:pos x="T4" y="T5"/>
                </a:cxn>
                <a:cxn ang="T13">
                  <a:pos x="T6" y="T7"/>
                </a:cxn>
                <a:cxn ang="T14">
                  <a:pos x="T8" y="T9"/>
                </a:cxn>
              </a:cxnLst>
              <a:rect l="T15" t="T16" r="T17" b="T18"/>
              <a:pathLst>
                <a:path w="84" h="80">
                  <a:moveTo>
                    <a:pt x="0" y="65"/>
                  </a:moveTo>
                  <a:lnTo>
                    <a:pt x="27" y="0"/>
                  </a:lnTo>
                  <a:lnTo>
                    <a:pt x="84" y="15"/>
                  </a:lnTo>
                  <a:lnTo>
                    <a:pt x="38" y="80"/>
                  </a:lnTo>
                  <a:lnTo>
                    <a:pt x="0" y="6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20" name="Freeform 336">
              <a:extLst>
                <a:ext uri="{FF2B5EF4-FFF2-40B4-BE49-F238E27FC236}">
                  <a16:creationId xmlns:a16="http://schemas.microsoft.com/office/drawing/2014/main" id="{D75F6062-1B91-4043-AC1F-28F8BC1A0E63}"/>
                </a:ext>
              </a:extLst>
            </p:cNvPr>
            <p:cNvSpPr>
              <a:spLocks/>
            </p:cNvSpPr>
            <p:nvPr/>
          </p:nvSpPr>
          <p:spPr bwMode="auto">
            <a:xfrm>
              <a:off x="3464312" y="3453706"/>
              <a:ext cx="32010" cy="65238"/>
            </a:xfrm>
            <a:custGeom>
              <a:avLst/>
              <a:gdLst>
                <a:gd name="T0" fmla="*/ 0 w 67"/>
                <a:gd name="T1" fmla="*/ 1 h 144"/>
                <a:gd name="T2" fmla="*/ 1 w 67"/>
                <a:gd name="T3" fmla="*/ 3 h 144"/>
                <a:gd name="T4" fmla="*/ 1 w 67"/>
                <a:gd name="T5" fmla="*/ 0 h 144"/>
                <a:gd name="T6" fmla="*/ 1 w 67"/>
                <a:gd name="T7" fmla="*/ 0 h 144"/>
                <a:gd name="T8" fmla="*/ 0 w 67"/>
                <a:gd name="T9" fmla="*/ 1 h 144"/>
                <a:gd name="T10" fmla="*/ 0 60000 65536"/>
                <a:gd name="T11" fmla="*/ 0 60000 65536"/>
                <a:gd name="T12" fmla="*/ 0 60000 65536"/>
                <a:gd name="T13" fmla="*/ 0 60000 65536"/>
                <a:gd name="T14" fmla="*/ 0 60000 65536"/>
                <a:gd name="T15" fmla="*/ 0 w 67"/>
                <a:gd name="T16" fmla="*/ 0 h 144"/>
                <a:gd name="T17" fmla="*/ 67 w 67"/>
                <a:gd name="T18" fmla="*/ 144 h 144"/>
              </a:gdLst>
              <a:ahLst/>
              <a:cxnLst>
                <a:cxn ang="T10">
                  <a:pos x="T0" y="T1"/>
                </a:cxn>
                <a:cxn ang="T11">
                  <a:pos x="T2" y="T3"/>
                </a:cxn>
                <a:cxn ang="T12">
                  <a:pos x="T4" y="T5"/>
                </a:cxn>
                <a:cxn ang="T13">
                  <a:pos x="T6" y="T7"/>
                </a:cxn>
                <a:cxn ang="T14">
                  <a:pos x="T8" y="T9"/>
                </a:cxn>
              </a:cxnLst>
              <a:rect l="T15" t="T16" r="T17" b="T18"/>
              <a:pathLst>
                <a:path w="67" h="144">
                  <a:moveTo>
                    <a:pt x="0" y="60"/>
                  </a:moveTo>
                  <a:lnTo>
                    <a:pt x="28" y="144"/>
                  </a:lnTo>
                  <a:lnTo>
                    <a:pt x="67" y="0"/>
                  </a:lnTo>
                  <a:lnTo>
                    <a:pt x="33" y="2"/>
                  </a:lnTo>
                  <a:lnTo>
                    <a:pt x="0" y="6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21" name="Freeform 337">
              <a:extLst>
                <a:ext uri="{FF2B5EF4-FFF2-40B4-BE49-F238E27FC236}">
                  <a16:creationId xmlns:a16="http://schemas.microsoft.com/office/drawing/2014/main" id="{34C4DAD5-B7FB-4DE7-AABE-5A685C845E70}"/>
                </a:ext>
              </a:extLst>
            </p:cNvPr>
            <p:cNvSpPr>
              <a:spLocks/>
            </p:cNvSpPr>
            <p:nvPr/>
          </p:nvSpPr>
          <p:spPr bwMode="auto">
            <a:xfrm>
              <a:off x="1478023" y="2844285"/>
              <a:ext cx="195428" cy="85924"/>
            </a:xfrm>
            <a:custGeom>
              <a:avLst/>
              <a:gdLst>
                <a:gd name="T0" fmla="*/ 0 w 403"/>
                <a:gd name="T1" fmla="*/ 1 h 190"/>
                <a:gd name="T2" fmla="*/ 2 w 403"/>
                <a:gd name="T3" fmla="*/ 3 h 190"/>
                <a:gd name="T4" fmla="*/ 4 w 403"/>
                <a:gd name="T5" fmla="*/ 3 h 190"/>
                <a:gd name="T6" fmla="*/ 5 w 403"/>
                <a:gd name="T7" fmla="*/ 4 h 190"/>
                <a:gd name="T8" fmla="*/ 6 w 403"/>
                <a:gd name="T9" fmla="*/ 4 h 190"/>
                <a:gd name="T10" fmla="*/ 8 w 403"/>
                <a:gd name="T11" fmla="*/ 3 h 190"/>
                <a:gd name="T12" fmla="*/ 9 w 403"/>
                <a:gd name="T13" fmla="*/ 4 h 190"/>
                <a:gd name="T14" fmla="*/ 9 w 403"/>
                <a:gd name="T15" fmla="*/ 3 h 190"/>
                <a:gd name="T16" fmla="*/ 7 w 403"/>
                <a:gd name="T17" fmla="*/ 3 h 190"/>
                <a:gd name="T18" fmla="*/ 3 w 403"/>
                <a:gd name="T19" fmla="*/ 0 h 190"/>
                <a:gd name="T20" fmla="*/ 2 w 403"/>
                <a:gd name="T21" fmla="*/ 0 h 190"/>
                <a:gd name="T22" fmla="*/ 0 w 403"/>
                <a:gd name="T23" fmla="*/ 1 h 1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3"/>
                <a:gd name="T37" fmla="*/ 0 h 190"/>
                <a:gd name="T38" fmla="*/ 403 w 403"/>
                <a:gd name="T39" fmla="*/ 190 h 1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3" h="190">
                  <a:moveTo>
                    <a:pt x="0" y="47"/>
                  </a:moveTo>
                  <a:lnTo>
                    <a:pt x="72" y="135"/>
                  </a:lnTo>
                  <a:lnTo>
                    <a:pt x="184" y="134"/>
                  </a:lnTo>
                  <a:lnTo>
                    <a:pt x="201" y="171"/>
                  </a:lnTo>
                  <a:lnTo>
                    <a:pt x="251" y="190"/>
                  </a:lnTo>
                  <a:lnTo>
                    <a:pt x="340" y="146"/>
                  </a:lnTo>
                  <a:lnTo>
                    <a:pt x="392" y="155"/>
                  </a:lnTo>
                  <a:lnTo>
                    <a:pt x="403" y="117"/>
                  </a:lnTo>
                  <a:lnTo>
                    <a:pt x="306" y="106"/>
                  </a:lnTo>
                  <a:lnTo>
                    <a:pt x="110" y="17"/>
                  </a:lnTo>
                  <a:lnTo>
                    <a:pt x="87" y="0"/>
                  </a:lnTo>
                  <a:lnTo>
                    <a:pt x="0" y="4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22" name="Freeform 338">
              <a:extLst>
                <a:ext uri="{FF2B5EF4-FFF2-40B4-BE49-F238E27FC236}">
                  <a16:creationId xmlns:a16="http://schemas.microsoft.com/office/drawing/2014/main" id="{7C5957CF-1382-405E-AF24-2D234E545E75}"/>
                </a:ext>
              </a:extLst>
            </p:cNvPr>
            <p:cNvSpPr>
              <a:spLocks/>
            </p:cNvSpPr>
            <p:nvPr/>
          </p:nvSpPr>
          <p:spPr bwMode="auto">
            <a:xfrm>
              <a:off x="1410634" y="2662891"/>
              <a:ext cx="48857" cy="79559"/>
            </a:xfrm>
            <a:custGeom>
              <a:avLst/>
              <a:gdLst>
                <a:gd name="T0" fmla="*/ 0 w 100"/>
                <a:gd name="T1" fmla="*/ 3 h 175"/>
                <a:gd name="T2" fmla="*/ 0 w 100"/>
                <a:gd name="T3" fmla="*/ 1 h 175"/>
                <a:gd name="T4" fmla="*/ 2 w 100"/>
                <a:gd name="T5" fmla="*/ 0 h 175"/>
                <a:gd name="T6" fmla="*/ 2 w 100"/>
                <a:gd name="T7" fmla="*/ 2 h 175"/>
                <a:gd name="T8" fmla="*/ 2 w 100"/>
                <a:gd name="T9" fmla="*/ 2 h 175"/>
                <a:gd name="T10" fmla="*/ 1 w 100"/>
                <a:gd name="T11" fmla="*/ 3 h 175"/>
                <a:gd name="T12" fmla="*/ 1 w 100"/>
                <a:gd name="T13" fmla="*/ 4 h 175"/>
                <a:gd name="T14" fmla="*/ 0 w 100"/>
                <a:gd name="T15" fmla="*/ 4 h 175"/>
                <a:gd name="T16" fmla="*/ 0 w 100"/>
                <a:gd name="T17" fmla="*/ 3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0"/>
                <a:gd name="T28" fmla="*/ 0 h 175"/>
                <a:gd name="T29" fmla="*/ 100 w 100"/>
                <a:gd name="T30" fmla="*/ 175 h 1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0" h="175">
                  <a:moveTo>
                    <a:pt x="0" y="133"/>
                  </a:moveTo>
                  <a:lnTo>
                    <a:pt x="6" y="47"/>
                  </a:lnTo>
                  <a:lnTo>
                    <a:pt x="87" y="0"/>
                  </a:lnTo>
                  <a:lnTo>
                    <a:pt x="72" y="69"/>
                  </a:lnTo>
                  <a:lnTo>
                    <a:pt x="100" y="89"/>
                  </a:lnTo>
                  <a:lnTo>
                    <a:pt x="48" y="127"/>
                  </a:lnTo>
                  <a:lnTo>
                    <a:pt x="46" y="175"/>
                  </a:lnTo>
                  <a:lnTo>
                    <a:pt x="16" y="175"/>
                  </a:lnTo>
                  <a:lnTo>
                    <a:pt x="0" y="13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23" name="Freeform 339">
              <a:extLst>
                <a:ext uri="{FF2B5EF4-FFF2-40B4-BE49-F238E27FC236}">
                  <a16:creationId xmlns:a16="http://schemas.microsoft.com/office/drawing/2014/main" id="{3C3B7DA4-D4A6-4344-A7F9-00C0B3D1079E}"/>
                </a:ext>
              </a:extLst>
            </p:cNvPr>
            <p:cNvSpPr>
              <a:spLocks/>
            </p:cNvSpPr>
            <p:nvPr/>
          </p:nvSpPr>
          <p:spPr bwMode="auto">
            <a:xfrm>
              <a:off x="1442644" y="2723356"/>
              <a:ext cx="16847" cy="9547"/>
            </a:xfrm>
            <a:custGeom>
              <a:avLst/>
              <a:gdLst>
                <a:gd name="T0" fmla="*/ 0 w 36"/>
                <a:gd name="T1" fmla="*/ 1 h 22"/>
                <a:gd name="T2" fmla="*/ 1 w 36"/>
                <a:gd name="T3" fmla="*/ 0 h 22"/>
                <a:gd name="T4" fmla="*/ 1 w 36"/>
                <a:gd name="T5" fmla="*/ 0 h 22"/>
                <a:gd name="T6" fmla="*/ 0 w 36"/>
                <a:gd name="T7" fmla="*/ 1 h 22"/>
                <a:gd name="T8" fmla="*/ 0 60000 65536"/>
                <a:gd name="T9" fmla="*/ 0 60000 65536"/>
                <a:gd name="T10" fmla="*/ 0 60000 65536"/>
                <a:gd name="T11" fmla="*/ 0 60000 65536"/>
                <a:gd name="T12" fmla="*/ 0 w 36"/>
                <a:gd name="T13" fmla="*/ 0 h 22"/>
                <a:gd name="T14" fmla="*/ 36 w 36"/>
                <a:gd name="T15" fmla="*/ 22 h 22"/>
              </a:gdLst>
              <a:ahLst/>
              <a:cxnLst>
                <a:cxn ang="T8">
                  <a:pos x="T0" y="T1"/>
                </a:cxn>
                <a:cxn ang="T9">
                  <a:pos x="T2" y="T3"/>
                </a:cxn>
                <a:cxn ang="T10">
                  <a:pos x="T4" y="T5"/>
                </a:cxn>
                <a:cxn ang="T11">
                  <a:pos x="T6" y="T7"/>
                </a:cxn>
              </a:cxnLst>
              <a:rect l="T12" t="T13" r="T14" b="T15"/>
              <a:pathLst>
                <a:path w="36" h="22">
                  <a:moveTo>
                    <a:pt x="0" y="22"/>
                  </a:moveTo>
                  <a:lnTo>
                    <a:pt x="30" y="0"/>
                  </a:lnTo>
                  <a:lnTo>
                    <a:pt x="36" y="14"/>
                  </a:lnTo>
                  <a:lnTo>
                    <a:pt x="0" y="2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24" name="Freeform 340">
              <a:extLst>
                <a:ext uri="{FF2B5EF4-FFF2-40B4-BE49-F238E27FC236}">
                  <a16:creationId xmlns:a16="http://schemas.microsoft.com/office/drawing/2014/main" id="{3DB7376F-6ACD-46C5-A521-8625AE14BF8A}"/>
                </a:ext>
              </a:extLst>
            </p:cNvPr>
            <p:cNvSpPr>
              <a:spLocks/>
            </p:cNvSpPr>
            <p:nvPr/>
          </p:nvSpPr>
          <p:spPr bwMode="auto">
            <a:xfrm>
              <a:off x="1466230" y="2705853"/>
              <a:ext cx="28640" cy="33415"/>
            </a:xfrm>
            <a:custGeom>
              <a:avLst/>
              <a:gdLst>
                <a:gd name="T0" fmla="*/ 0 w 61"/>
                <a:gd name="T1" fmla="*/ 1 h 74"/>
                <a:gd name="T2" fmla="*/ 1 w 61"/>
                <a:gd name="T3" fmla="*/ 2 h 74"/>
                <a:gd name="T4" fmla="*/ 1 w 61"/>
                <a:gd name="T5" fmla="*/ 1 h 74"/>
                <a:gd name="T6" fmla="*/ 1 w 61"/>
                <a:gd name="T7" fmla="*/ 0 h 74"/>
                <a:gd name="T8" fmla="*/ 0 w 61"/>
                <a:gd name="T9" fmla="*/ 1 h 74"/>
                <a:gd name="T10" fmla="*/ 0 60000 65536"/>
                <a:gd name="T11" fmla="*/ 0 60000 65536"/>
                <a:gd name="T12" fmla="*/ 0 60000 65536"/>
                <a:gd name="T13" fmla="*/ 0 60000 65536"/>
                <a:gd name="T14" fmla="*/ 0 60000 65536"/>
                <a:gd name="T15" fmla="*/ 0 w 61"/>
                <a:gd name="T16" fmla="*/ 0 h 74"/>
                <a:gd name="T17" fmla="*/ 61 w 61"/>
                <a:gd name="T18" fmla="*/ 74 h 74"/>
              </a:gdLst>
              <a:ahLst/>
              <a:cxnLst>
                <a:cxn ang="T10">
                  <a:pos x="T0" y="T1"/>
                </a:cxn>
                <a:cxn ang="T11">
                  <a:pos x="T2" y="T3"/>
                </a:cxn>
                <a:cxn ang="T12">
                  <a:pos x="T4" y="T5"/>
                </a:cxn>
                <a:cxn ang="T13">
                  <a:pos x="T6" y="T7"/>
                </a:cxn>
                <a:cxn ang="T14">
                  <a:pos x="T8" y="T9"/>
                </a:cxn>
              </a:cxnLst>
              <a:rect l="T15" t="T16" r="T17" b="T18"/>
              <a:pathLst>
                <a:path w="61" h="74">
                  <a:moveTo>
                    <a:pt x="0" y="39"/>
                  </a:moveTo>
                  <a:lnTo>
                    <a:pt x="48" y="74"/>
                  </a:lnTo>
                  <a:lnTo>
                    <a:pt x="61" y="38"/>
                  </a:lnTo>
                  <a:lnTo>
                    <a:pt x="52" y="0"/>
                  </a:lnTo>
                  <a:lnTo>
                    <a:pt x="0" y="3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25" name="Freeform 341">
              <a:extLst>
                <a:ext uri="{FF2B5EF4-FFF2-40B4-BE49-F238E27FC236}">
                  <a16:creationId xmlns:a16="http://schemas.microsoft.com/office/drawing/2014/main" id="{CE041786-DA7D-4A36-BFFB-FB717C4E73A5}"/>
                </a:ext>
              </a:extLst>
            </p:cNvPr>
            <p:cNvSpPr>
              <a:spLocks/>
            </p:cNvSpPr>
            <p:nvPr/>
          </p:nvSpPr>
          <p:spPr bwMode="auto">
            <a:xfrm>
              <a:off x="1638071" y="2269870"/>
              <a:ext cx="200482" cy="329374"/>
            </a:xfrm>
            <a:custGeom>
              <a:avLst/>
              <a:gdLst>
                <a:gd name="T0" fmla="*/ 0 w 416"/>
                <a:gd name="T1" fmla="*/ 2 h 726"/>
                <a:gd name="T2" fmla="*/ 1 w 416"/>
                <a:gd name="T3" fmla="*/ 1 h 726"/>
                <a:gd name="T4" fmla="*/ 2 w 416"/>
                <a:gd name="T5" fmla="*/ 2 h 726"/>
                <a:gd name="T6" fmla="*/ 3 w 416"/>
                <a:gd name="T7" fmla="*/ 3 h 726"/>
                <a:gd name="T8" fmla="*/ 5 w 416"/>
                <a:gd name="T9" fmla="*/ 2 h 726"/>
                <a:gd name="T10" fmla="*/ 5 w 416"/>
                <a:gd name="T11" fmla="*/ 0 h 726"/>
                <a:gd name="T12" fmla="*/ 7 w 416"/>
                <a:gd name="T13" fmla="*/ 0 h 726"/>
                <a:gd name="T14" fmla="*/ 8 w 416"/>
                <a:gd name="T15" fmla="*/ 1 h 726"/>
                <a:gd name="T16" fmla="*/ 7 w 416"/>
                <a:gd name="T17" fmla="*/ 2 h 726"/>
                <a:gd name="T18" fmla="*/ 7 w 416"/>
                <a:gd name="T19" fmla="*/ 3 h 726"/>
                <a:gd name="T20" fmla="*/ 9 w 416"/>
                <a:gd name="T21" fmla="*/ 4 h 726"/>
                <a:gd name="T22" fmla="*/ 8 w 416"/>
                <a:gd name="T23" fmla="*/ 5 h 726"/>
                <a:gd name="T24" fmla="*/ 9 w 416"/>
                <a:gd name="T25" fmla="*/ 7 h 726"/>
                <a:gd name="T26" fmla="*/ 8 w 416"/>
                <a:gd name="T27" fmla="*/ 9 h 726"/>
                <a:gd name="T28" fmla="*/ 10 w 416"/>
                <a:gd name="T29" fmla="*/ 13 h 726"/>
                <a:gd name="T30" fmla="*/ 6 w 416"/>
                <a:gd name="T31" fmla="*/ 16 h 726"/>
                <a:gd name="T32" fmla="*/ 2 w 416"/>
                <a:gd name="T33" fmla="*/ 17 h 726"/>
                <a:gd name="T34" fmla="*/ 2 w 416"/>
                <a:gd name="T35" fmla="*/ 16 h 726"/>
                <a:gd name="T36" fmla="*/ 1 w 416"/>
                <a:gd name="T37" fmla="*/ 16 h 726"/>
                <a:gd name="T38" fmla="*/ 1 w 416"/>
                <a:gd name="T39" fmla="*/ 12 h 726"/>
                <a:gd name="T40" fmla="*/ 4 w 416"/>
                <a:gd name="T41" fmla="*/ 9 h 726"/>
                <a:gd name="T42" fmla="*/ 3 w 416"/>
                <a:gd name="T43" fmla="*/ 7 h 726"/>
                <a:gd name="T44" fmla="*/ 3 w 416"/>
                <a:gd name="T45" fmla="*/ 4 h 726"/>
                <a:gd name="T46" fmla="*/ 0 w 416"/>
                <a:gd name="T47" fmla="*/ 2 h 72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16"/>
                <a:gd name="T73" fmla="*/ 0 h 726"/>
                <a:gd name="T74" fmla="*/ 416 w 416"/>
                <a:gd name="T75" fmla="*/ 726 h 72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16" h="726">
                  <a:moveTo>
                    <a:pt x="0" y="76"/>
                  </a:moveTo>
                  <a:lnTo>
                    <a:pt x="27" y="55"/>
                  </a:lnTo>
                  <a:lnTo>
                    <a:pt x="72" y="97"/>
                  </a:lnTo>
                  <a:lnTo>
                    <a:pt x="151" y="105"/>
                  </a:lnTo>
                  <a:lnTo>
                    <a:pt x="196" y="79"/>
                  </a:lnTo>
                  <a:lnTo>
                    <a:pt x="208" y="17"/>
                  </a:lnTo>
                  <a:lnTo>
                    <a:pt x="284" y="0"/>
                  </a:lnTo>
                  <a:lnTo>
                    <a:pt x="324" y="25"/>
                  </a:lnTo>
                  <a:lnTo>
                    <a:pt x="319" y="76"/>
                  </a:lnTo>
                  <a:lnTo>
                    <a:pt x="303" y="126"/>
                  </a:lnTo>
                  <a:lnTo>
                    <a:pt x="362" y="190"/>
                  </a:lnTo>
                  <a:lnTo>
                    <a:pt x="325" y="236"/>
                  </a:lnTo>
                  <a:lnTo>
                    <a:pt x="365" y="316"/>
                  </a:lnTo>
                  <a:lnTo>
                    <a:pt x="353" y="387"/>
                  </a:lnTo>
                  <a:lnTo>
                    <a:pt x="416" y="537"/>
                  </a:lnTo>
                  <a:lnTo>
                    <a:pt x="269" y="680"/>
                  </a:lnTo>
                  <a:lnTo>
                    <a:pt x="94" y="726"/>
                  </a:lnTo>
                  <a:lnTo>
                    <a:pt x="83" y="697"/>
                  </a:lnTo>
                  <a:lnTo>
                    <a:pt x="27" y="674"/>
                  </a:lnTo>
                  <a:lnTo>
                    <a:pt x="20" y="533"/>
                  </a:lnTo>
                  <a:lnTo>
                    <a:pt x="189" y="381"/>
                  </a:lnTo>
                  <a:lnTo>
                    <a:pt x="134" y="306"/>
                  </a:lnTo>
                  <a:lnTo>
                    <a:pt x="112" y="155"/>
                  </a:lnTo>
                  <a:lnTo>
                    <a:pt x="0" y="7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26" name="Freeform 342">
              <a:extLst>
                <a:ext uri="{FF2B5EF4-FFF2-40B4-BE49-F238E27FC236}">
                  <a16:creationId xmlns:a16="http://schemas.microsoft.com/office/drawing/2014/main" id="{637260A8-FC15-4935-BD59-699689458F3E}"/>
                </a:ext>
              </a:extLst>
            </p:cNvPr>
            <p:cNvSpPr>
              <a:spLocks/>
            </p:cNvSpPr>
            <p:nvPr/>
          </p:nvSpPr>
          <p:spPr bwMode="auto">
            <a:xfrm>
              <a:off x="1179827" y="2844285"/>
              <a:ext cx="230807" cy="219583"/>
            </a:xfrm>
            <a:custGeom>
              <a:avLst/>
              <a:gdLst>
                <a:gd name="T0" fmla="*/ 0 w 482"/>
                <a:gd name="T1" fmla="*/ 3 h 484"/>
                <a:gd name="T2" fmla="*/ 0 w 482"/>
                <a:gd name="T3" fmla="*/ 4 h 484"/>
                <a:gd name="T4" fmla="*/ 3 w 482"/>
                <a:gd name="T5" fmla="*/ 5 h 484"/>
                <a:gd name="T6" fmla="*/ 2 w 482"/>
                <a:gd name="T7" fmla="*/ 6 h 484"/>
                <a:gd name="T8" fmla="*/ 3 w 482"/>
                <a:gd name="T9" fmla="*/ 6 h 484"/>
                <a:gd name="T10" fmla="*/ 3 w 482"/>
                <a:gd name="T11" fmla="*/ 8 h 484"/>
                <a:gd name="T12" fmla="*/ 3 w 482"/>
                <a:gd name="T13" fmla="*/ 10 h 484"/>
                <a:gd name="T14" fmla="*/ 5 w 482"/>
                <a:gd name="T15" fmla="*/ 11 h 484"/>
                <a:gd name="T16" fmla="*/ 5 w 482"/>
                <a:gd name="T17" fmla="*/ 11 h 484"/>
                <a:gd name="T18" fmla="*/ 7 w 482"/>
                <a:gd name="T19" fmla="*/ 11 h 484"/>
                <a:gd name="T20" fmla="*/ 7 w 482"/>
                <a:gd name="T21" fmla="*/ 10 h 484"/>
                <a:gd name="T22" fmla="*/ 8 w 482"/>
                <a:gd name="T23" fmla="*/ 10 h 484"/>
                <a:gd name="T24" fmla="*/ 9 w 482"/>
                <a:gd name="T25" fmla="*/ 10 h 484"/>
                <a:gd name="T26" fmla="*/ 11 w 482"/>
                <a:gd name="T27" fmla="*/ 9 h 484"/>
                <a:gd name="T28" fmla="*/ 10 w 482"/>
                <a:gd name="T29" fmla="*/ 8 h 484"/>
                <a:gd name="T30" fmla="*/ 10 w 482"/>
                <a:gd name="T31" fmla="*/ 7 h 484"/>
                <a:gd name="T32" fmla="*/ 9 w 482"/>
                <a:gd name="T33" fmla="*/ 6 h 484"/>
                <a:gd name="T34" fmla="*/ 11 w 482"/>
                <a:gd name="T35" fmla="*/ 5 h 484"/>
                <a:gd name="T36" fmla="*/ 11 w 482"/>
                <a:gd name="T37" fmla="*/ 3 h 484"/>
                <a:gd name="T38" fmla="*/ 9 w 482"/>
                <a:gd name="T39" fmla="*/ 2 h 484"/>
                <a:gd name="T40" fmla="*/ 9 w 482"/>
                <a:gd name="T41" fmla="*/ 2 h 484"/>
                <a:gd name="T42" fmla="*/ 7 w 482"/>
                <a:gd name="T43" fmla="*/ 0 h 484"/>
                <a:gd name="T44" fmla="*/ 6 w 482"/>
                <a:gd name="T45" fmla="*/ 0 h 484"/>
                <a:gd name="T46" fmla="*/ 5 w 482"/>
                <a:gd name="T47" fmla="*/ 2 h 484"/>
                <a:gd name="T48" fmla="*/ 3 w 482"/>
                <a:gd name="T49" fmla="*/ 2 h 484"/>
                <a:gd name="T50" fmla="*/ 3 w 482"/>
                <a:gd name="T51" fmla="*/ 3 h 484"/>
                <a:gd name="T52" fmla="*/ 0 w 482"/>
                <a:gd name="T53" fmla="*/ 3 h 48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2"/>
                <a:gd name="T82" fmla="*/ 0 h 484"/>
                <a:gd name="T83" fmla="*/ 482 w 482"/>
                <a:gd name="T84" fmla="*/ 484 h 48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2" h="484">
                  <a:moveTo>
                    <a:pt x="0" y="147"/>
                  </a:moveTo>
                  <a:lnTo>
                    <a:pt x="15" y="189"/>
                  </a:lnTo>
                  <a:lnTo>
                    <a:pt x="115" y="219"/>
                  </a:lnTo>
                  <a:lnTo>
                    <a:pt x="96" y="242"/>
                  </a:lnTo>
                  <a:lnTo>
                    <a:pt x="135" y="275"/>
                  </a:lnTo>
                  <a:lnTo>
                    <a:pt x="150" y="327"/>
                  </a:lnTo>
                  <a:lnTo>
                    <a:pt x="107" y="430"/>
                  </a:lnTo>
                  <a:lnTo>
                    <a:pt x="228" y="472"/>
                  </a:lnTo>
                  <a:lnTo>
                    <a:pt x="240" y="477"/>
                  </a:lnTo>
                  <a:lnTo>
                    <a:pt x="297" y="484"/>
                  </a:lnTo>
                  <a:lnTo>
                    <a:pt x="297" y="444"/>
                  </a:lnTo>
                  <a:lnTo>
                    <a:pt x="330" y="421"/>
                  </a:lnTo>
                  <a:lnTo>
                    <a:pt x="408" y="448"/>
                  </a:lnTo>
                  <a:lnTo>
                    <a:pt x="456" y="407"/>
                  </a:lnTo>
                  <a:lnTo>
                    <a:pt x="430" y="348"/>
                  </a:lnTo>
                  <a:lnTo>
                    <a:pt x="441" y="293"/>
                  </a:lnTo>
                  <a:lnTo>
                    <a:pt x="402" y="261"/>
                  </a:lnTo>
                  <a:lnTo>
                    <a:pt x="456" y="195"/>
                  </a:lnTo>
                  <a:lnTo>
                    <a:pt x="482" y="123"/>
                  </a:lnTo>
                  <a:lnTo>
                    <a:pt x="410" y="92"/>
                  </a:lnTo>
                  <a:lnTo>
                    <a:pt x="392" y="84"/>
                  </a:lnTo>
                  <a:lnTo>
                    <a:pt x="280" y="0"/>
                  </a:lnTo>
                  <a:lnTo>
                    <a:pt x="244" y="15"/>
                  </a:lnTo>
                  <a:lnTo>
                    <a:pt x="197" y="96"/>
                  </a:lnTo>
                  <a:lnTo>
                    <a:pt x="104" y="81"/>
                  </a:lnTo>
                  <a:lnTo>
                    <a:pt x="122" y="143"/>
                  </a:lnTo>
                  <a:lnTo>
                    <a:pt x="0" y="14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27" name="Freeform 343">
              <a:extLst>
                <a:ext uri="{FF2B5EF4-FFF2-40B4-BE49-F238E27FC236}">
                  <a16:creationId xmlns:a16="http://schemas.microsoft.com/office/drawing/2014/main" id="{F93025AA-86A6-4325-A655-20C6D8212F0C}"/>
                </a:ext>
              </a:extLst>
            </p:cNvPr>
            <p:cNvSpPr>
              <a:spLocks/>
            </p:cNvSpPr>
            <p:nvPr/>
          </p:nvSpPr>
          <p:spPr bwMode="auto">
            <a:xfrm>
              <a:off x="1419057" y="3047956"/>
              <a:ext cx="15163" cy="39779"/>
            </a:xfrm>
            <a:custGeom>
              <a:avLst/>
              <a:gdLst>
                <a:gd name="T0" fmla="*/ 0 w 31"/>
                <a:gd name="T1" fmla="*/ 1 h 89"/>
                <a:gd name="T2" fmla="*/ 1 w 31"/>
                <a:gd name="T3" fmla="*/ 2 h 89"/>
                <a:gd name="T4" fmla="*/ 1 w 31"/>
                <a:gd name="T5" fmla="*/ 0 h 89"/>
                <a:gd name="T6" fmla="*/ 0 w 31"/>
                <a:gd name="T7" fmla="*/ 1 h 89"/>
                <a:gd name="T8" fmla="*/ 0 60000 65536"/>
                <a:gd name="T9" fmla="*/ 0 60000 65536"/>
                <a:gd name="T10" fmla="*/ 0 60000 65536"/>
                <a:gd name="T11" fmla="*/ 0 60000 65536"/>
                <a:gd name="T12" fmla="*/ 0 w 31"/>
                <a:gd name="T13" fmla="*/ 0 h 89"/>
                <a:gd name="T14" fmla="*/ 31 w 31"/>
                <a:gd name="T15" fmla="*/ 89 h 89"/>
              </a:gdLst>
              <a:ahLst/>
              <a:cxnLst>
                <a:cxn ang="T8">
                  <a:pos x="T0" y="T1"/>
                </a:cxn>
                <a:cxn ang="T9">
                  <a:pos x="T2" y="T3"/>
                </a:cxn>
                <a:cxn ang="T10">
                  <a:pos x="T4" y="T5"/>
                </a:cxn>
                <a:cxn ang="T11">
                  <a:pos x="T6" y="T7"/>
                </a:cxn>
              </a:cxnLst>
              <a:rect l="T12" t="T13" r="T14" b="T15"/>
              <a:pathLst>
                <a:path w="31" h="89">
                  <a:moveTo>
                    <a:pt x="0" y="46"/>
                  </a:moveTo>
                  <a:lnTo>
                    <a:pt x="28" y="89"/>
                  </a:lnTo>
                  <a:lnTo>
                    <a:pt x="31" y="0"/>
                  </a:lnTo>
                  <a:lnTo>
                    <a:pt x="0" y="4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28" name="Freeform 344">
              <a:extLst>
                <a:ext uri="{FF2B5EF4-FFF2-40B4-BE49-F238E27FC236}">
                  <a16:creationId xmlns:a16="http://schemas.microsoft.com/office/drawing/2014/main" id="{BCD9FAA3-B8E8-4091-BD43-4B7D6B05D278}"/>
                </a:ext>
              </a:extLst>
            </p:cNvPr>
            <p:cNvSpPr>
              <a:spLocks/>
            </p:cNvSpPr>
            <p:nvPr/>
          </p:nvSpPr>
          <p:spPr bwMode="auto">
            <a:xfrm>
              <a:off x="1370200" y="2742450"/>
              <a:ext cx="161733" cy="194124"/>
            </a:xfrm>
            <a:custGeom>
              <a:avLst/>
              <a:gdLst>
                <a:gd name="T0" fmla="*/ 0 w 335"/>
                <a:gd name="T1" fmla="*/ 4 h 429"/>
                <a:gd name="T2" fmla="*/ 0 w 335"/>
                <a:gd name="T3" fmla="*/ 6 h 429"/>
                <a:gd name="T4" fmla="*/ 0 w 335"/>
                <a:gd name="T5" fmla="*/ 6 h 429"/>
                <a:gd name="T6" fmla="*/ 0 w 335"/>
                <a:gd name="T7" fmla="*/ 7 h 429"/>
                <a:gd name="T8" fmla="*/ 2 w 335"/>
                <a:gd name="T9" fmla="*/ 8 h 429"/>
                <a:gd name="T10" fmla="*/ 1 w 335"/>
                <a:gd name="T11" fmla="*/ 10 h 429"/>
                <a:gd name="T12" fmla="*/ 3 w 335"/>
                <a:gd name="T13" fmla="*/ 10 h 429"/>
                <a:gd name="T14" fmla="*/ 6 w 335"/>
                <a:gd name="T15" fmla="*/ 10 h 429"/>
                <a:gd name="T16" fmla="*/ 7 w 335"/>
                <a:gd name="T17" fmla="*/ 8 h 429"/>
                <a:gd name="T18" fmla="*/ 5 w 335"/>
                <a:gd name="T19" fmla="*/ 6 h 429"/>
                <a:gd name="T20" fmla="*/ 7 w 335"/>
                <a:gd name="T21" fmla="*/ 5 h 429"/>
                <a:gd name="T22" fmla="*/ 8 w 335"/>
                <a:gd name="T23" fmla="*/ 5 h 429"/>
                <a:gd name="T24" fmla="*/ 7 w 335"/>
                <a:gd name="T25" fmla="*/ 1 h 429"/>
                <a:gd name="T26" fmla="*/ 6 w 335"/>
                <a:gd name="T27" fmla="*/ 1 h 429"/>
                <a:gd name="T28" fmla="*/ 4 w 335"/>
                <a:gd name="T29" fmla="*/ 1 h 429"/>
                <a:gd name="T30" fmla="*/ 4 w 335"/>
                <a:gd name="T31" fmla="*/ 1 h 429"/>
                <a:gd name="T32" fmla="*/ 3 w 335"/>
                <a:gd name="T33" fmla="*/ 0 h 429"/>
                <a:gd name="T34" fmla="*/ 2 w 335"/>
                <a:gd name="T35" fmla="*/ 0 h 429"/>
                <a:gd name="T36" fmla="*/ 2 w 335"/>
                <a:gd name="T37" fmla="*/ 2 h 429"/>
                <a:gd name="T38" fmla="*/ 1 w 335"/>
                <a:gd name="T39" fmla="*/ 2 h 429"/>
                <a:gd name="T40" fmla="*/ 1 w 335"/>
                <a:gd name="T41" fmla="*/ 2 h 429"/>
                <a:gd name="T42" fmla="*/ 1 w 335"/>
                <a:gd name="T43" fmla="*/ 4 h 429"/>
                <a:gd name="T44" fmla="*/ 0 w 335"/>
                <a:gd name="T45" fmla="*/ 4 h 42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35"/>
                <a:gd name="T70" fmla="*/ 0 h 429"/>
                <a:gd name="T71" fmla="*/ 335 w 335"/>
                <a:gd name="T72" fmla="*/ 429 h 42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35" h="429">
                  <a:moveTo>
                    <a:pt x="0" y="178"/>
                  </a:moveTo>
                  <a:lnTo>
                    <a:pt x="2" y="247"/>
                  </a:lnTo>
                  <a:lnTo>
                    <a:pt x="5" y="279"/>
                  </a:lnTo>
                  <a:lnTo>
                    <a:pt x="10" y="317"/>
                  </a:lnTo>
                  <a:lnTo>
                    <a:pt x="82" y="348"/>
                  </a:lnTo>
                  <a:lnTo>
                    <a:pt x="56" y="420"/>
                  </a:lnTo>
                  <a:lnTo>
                    <a:pt x="130" y="429"/>
                  </a:lnTo>
                  <a:lnTo>
                    <a:pt x="262" y="428"/>
                  </a:lnTo>
                  <a:lnTo>
                    <a:pt x="297" y="359"/>
                  </a:lnTo>
                  <a:lnTo>
                    <a:pt x="225" y="271"/>
                  </a:lnTo>
                  <a:lnTo>
                    <a:pt x="309" y="224"/>
                  </a:lnTo>
                  <a:lnTo>
                    <a:pt x="335" y="237"/>
                  </a:lnTo>
                  <a:lnTo>
                    <a:pt x="309" y="65"/>
                  </a:lnTo>
                  <a:lnTo>
                    <a:pt x="250" y="23"/>
                  </a:lnTo>
                  <a:lnTo>
                    <a:pt x="180" y="53"/>
                  </a:lnTo>
                  <a:lnTo>
                    <a:pt x="189" y="33"/>
                  </a:lnTo>
                  <a:lnTo>
                    <a:pt x="130" y="0"/>
                  </a:lnTo>
                  <a:lnTo>
                    <a:pt x="100" y="0"/>
                  </a:lnTo>
                  <a:lnTo>
                    <a:pt x="99" y="95"/>
                  </a:lnTo>
                  <a:lnTo>
                    <a:pt x="67" y="69"/>
                  </a:lnTo>
                  <a:lnTo>
                    <a:pt x="45" y="99"/>
                  </a:lnTo>
                  <a:lnTo>
                    <a:pt x="41" y="156"/>
                  </a:lnTo>
                  <a:lnTo>
                    <a:pt x="0" y="17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29" name="Freeform 345">
              <a:extLst>
                <a:ext uri="{FF2B5EF4-FFF2-40B4-BE49-F238E27FC236}">
                  <a16:creationId xmlns:a16="http://schemas.microsoft.com/office/drawing/2014/main" id="{1BE2B343-A09D-46F2-9FAD-710C22C13591}"/>
                </a:ext>
              </a:extLst>
            </p:cNvPr>
            <p:cNvSpPr>
              <a:spLocks/>
            </p:cNvSpPr>
            <p:nvPr/>
          </p:nvSpPr>
          <p:spPr bwMode="auto">
            <a:xfrm>
              <a:off x="1631333" y="3078188"/>
              <a:ext cx="114561" cy="125703"/>
            </a:xfrm>
            <a:custGeom>
              <a:avLst/>
              <a:gdLst>
                <a:gd name="T0" fmla="*/ 0 w 241"/>
                <a:gd name="T1" fmla="*/ 3 h 276"/>
                <a:gd name="T2" fmla="*/ 1 w 241"/>
                <a:gd name="T3" fmla="*/ 1 h 276"/>
                <a:gd name="T4" fmla="*/ 3 w 241"/>
                <a:gd name="T5" fmla="*/ 1 h 276"/>
                <a:gd name="T6" fmla="*/ 5 w 241"/>
                <a:gd name="T7" fmla="*/ 1 h 276"/>
                <a:gd name="T8" fmla="*/ 5 w 241"/>
                <a:gd name="T9" fmla="*/ 0 h 276"/>
                <a:gd name="T10" fmla="*/ 5 w 241"/>
                <a:gd name="T11" fmla="*/ 1 h 276"/>
                <a:gd name="T12" fmla="*/ 4 w 241"/>
                <a:gd name="T13" fmla="*/ 1 h 276"/>
                <a:gd name="T14" fmla="*/ 3 w 241"/>
                <a:gd name="T15" fmla="*/ 2 h 276"/>
                <a:gd name="T16" fmla="*/ 2 w 241"/>
                <a:gd name="T17" fmla="*/ 1 h 276"/>
                <a:gd name="T18" fmla="*/ 3 w 241"/>
                <a:gd name="T19" fmla="*/ 3 h 276"/>
                <a:gd name="T20" fmla="*/ 2 w 241"/>
                <a:gd name="T21" fmla="*/ 4 h 276"/>
                <a:gd name="T22" fmla="*/ 3 w 241"/>
                <a:gd name="T23" fmla="*/ 4 h 276"/>
                <a:gd name="T24" fmla="*/ 3 w 241"/>
                <a:gd name="T25" fmla="*/ 5 h 276"/>
                <a:gd name="T26" fmla="*/ 2 w 241"/>
                <a:gd name="T27" fmla="*/ 5 h 276"/>
                <a:gd name="T28" fmla="*/ 3 w 241"/>
                <a:gd name="T29" fmla="*/ 7 h 276"/>
                <a:gd name="T30" fmla="*/ 1 w 241"/>
                <a:gd name="T31" fmla="*/ 6 h 276"/>
                <a:gd name="T32" fmla="*/ 1 w 241"/>
                <a:gd name="T33" fmla="*/ 5 h 276"/>
                <a:gd name="T34" fmla="*/ 3 w 241"/>
                <a:gd name="T35" fmla="*/ 4 h 276"/>
                <a:gd name="T36" fmla="*/ 1 w 241"/>
                <a:gd name="T37" fmla="*/ 4 h 276"/>
                <a:gd name="T38" fmla="*/ 0 w 241"/>
                <a:gd name="T39" fmla="*/ 3 h 27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41"/>
                <a:gd name="T61" fmla="*/ 0 h 276"/>
                <a:gd name="T62" fmla="*/ 241 w 241"/>
                <a:gd name="T63" fmla="*/ 276 h 27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41" h="276">
                  <a:moveTo>
                    <a:pt x="0" y="110"/>
                  </a:moveTo>
                  <a:lnTo>
                    <a:pt x="36" y="47"/>
                  </a:lnTo>
                  <a:lnTo>
                    <a:pt x="111" y="23"/>
                  </a:lnTo>
                  <a:lnTo>
                    <a:pt x="206" y="26"/>
                  </a:lnTo>
                  <a:lnTo>
                    <a:pt x="241" y="0"/>
                  </a:lnTo>
                  <a:lnTo>
                    <a:pt x="227" y="57"/>
                  </a:lnTo>
                  <a:lnTo>
                    <a:pt x="162" y="45"/>
                  </a:lnTo>
                  <a:lnTo>
                    <a:pt x="131" y="93"/>
                  </a:lnTo>
                  <a:lnTo>
                    <a:pt x="98" y="66"/>
                  </a:lnTo>
                  <a:lnTo>
                    <a:pt x="121" y="141"/>
                  </a:lnTo>
                  <a:lnTo>
                    <a:pt x="90" y="154"/>
                  </a:lnTo>
                  <a:lnTo>
                    <a:pt x="151" y="187"/>
                  </a:lnTo>
                  <a:lnTo>
                    <a:pt x="151" y="214"/>
                  </a:lnTo>
                  <a:lnTo>
                    <a:pt x="100" y="223"/>
                  </a:lnTo>
                  <a:lnTo>
                    <a:pt x="116" y="276"/>
                  </a:lnTo>
                  <a:lnTo>
                    <a:pt x="59" y="258"/>
                  </a:lnTo>
                  <a:lnTo>
                    <a:pt x="42" y="208"/>
                  </a:lnTo>
                  <a:lnTo>
                    <a:pt x="117" y="189"/>
                  </a:lnTo>
                  <a:lnTo>
                    <a:pt x="42" y="181"/>
                  </a:lnTo>
                  <a:lnTo>
                    <a:pt x="0" y="11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30" name="Freeform 346">
              <a:extLst>
                <a:ext uri="{FF2B5EF4-FFF2-40B4-BE49-F238E27FC236}">
                  <a16:creationId xmlns:a16="http://schemas.microsoft.com/office/drawing/2014/main" id="{074459B3-B03B-44E6-9A62-9DE61A2268B6}"/>
                </a:ext>
              </a:extLst>
            </p:cNvPr>
            <p:cNvSpPr>
              <a:spLocks/>
            </p:cNvSpPr>
            <p:nvPr/>
          </p:nvSpPr>
          <p:spPr bwMode="auto">
            <a:xfrm>
              <a:off x="1693667" y="3224577"/>
              <a:ext cx="52226" cy="7956"/>
            </a:xfrm>
            <a:custGeom>
              <a:avLst/>
              <a:gdLst>
                <a:gd name="T0" fmla="*/ 0 w 112"/>
                <a:gd name="T1" fmla="*/ 0 h 19"/>
                <a:gd name="T2" fmla="*/ 0 w 112"/>
                <a:gd name="T3" fmla="*/ 0 h 19"/>
                <a:gd name="T4" fmla="*/ 2 w 112"/>
                <a:gd name="T5" fmla="*/ 0 h 19"/>
                <a:gd name="T6" fmla="*/ 1 w 112"/>
                <a:gd name="T7" fmla="*/ 0 h 19"/>
                <a:gd name="T8" fmla="*/ 0 w 112"/>
                <a:gd name="T9" fmla="*/ 0 h 19"/>
                <a:gd name="T10" fmla="*/ 0 60000 65536"/>
                <a:gd name="T11" fmla="*/ 0 60000 65536"/>
                <a:gd name="T12" fmla="*/ 0 60000 65536"/>
                <a:gd name="T13" fmla="*/ 0 60000 65536"/>
                <a:gd name="T14" fmla="*/ 0 60000 65536"/>
                <a:gd name="T15" fmla="*/ 0 w 112"/>
                <a:gd name="T16" fmla="*/ 0 h 19"/>
                <a:gd name="T17" fmla="*/ 112 w 112"/>
                <a:gd name="T18" fmla="*/ 19 h 19"/>
              </a:gdLst>
              <a:ahLst/>
              <a:cxnLst>
                <a:cxn ang="T10">
                  <a:pos x="T0" y="T1"/>
                </a:cxn>
                <a:cxn ang="T11">
                  <a:pos x="T2" y="T3"/>
                </a:cxn>
                <a:cxn ang="T12">
                  <a:pos x="T4" y="T5"/>
                </a:cxn>
                <a:cxn ang="T13">
                  <a:pos x="T6" y="T7"/>
                </a:cxn>
                <a:cxn ang="T14">
                  <a:pos x="T8" y="T9"/>
                </a:cxn>
              </a:cxnLst>
              <a:rect l="T15" t="T16" r="T17" b="T18"/>
              <a:pathLst>
                <a:path w="112" h="19">
                  <a:moveTo>
                    <a:pt x="0" y="19"/>
                  </a:moveTo>
                  <a:lnTo>
                    <a:pt x="10" y="0"/>
                  </a:lnTo>
                  <a:lnTo>
                    <a:pt x="112" y="19"/>
                  </a:lnTo>
                  <a:lnTo>
                    <a:pt x="34" y="19"/>
                  </a:lnTo>
                  <a:lnTo>
                    <a:pt x="0" y="1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31" name="Freeform 347">
              <a:extLst>
                <a:ext uri="{FF2B5EF4-FFF2-40B4-BE49-F238E27FC236}">
                  <a16:creationId xmlns:a16="http://schemas.microsoft.com/office/drawing/2014/main" id="{DDBF5416-8D96-4F97-9A08-C0DCD3251F70}"/>
                </a:ext>
              </a:extLst>
            </p:cNvPr>
            <p:cNvSpPr>
              <a:spLocks/>
            </p:cNvSpPr>
            <p:nvPr/>
          </p:nvSpPr>
          <p:spPr bwMode="auto">
            <a:xfrm>
              <a:off x="1557205" y="2911115"/>
              <a:ext cx="121300" cy="70012"/>
            </a:xfrm>
            <a:custGeom>
              <a:avLst/>
              <a:gdLst>
                <a:gd name="T0" fmla="*/ 0 w 254"/>
                <a:gd name="T1" fmla="*/ 2 h 157"/>
                <a:gd name="T2" fmla="*/ 1 w 254"/>
                <a:gd name="T3" fmla="*/ 1 h 157"/>
                <a:gd name="T4" fmla="*/ 2 w 254"/>
                <a:gd name="T5" fmla="*/ 1 h 157"/>
                <a:gd name="T6" fmla="*/ 4 w 254"/>
                <a:gd name="T7" fmla="*/ 0 h 157"/>
                <a:gd name="T8" fmla="*/ 5 w 254"/>
                <a:gd name="T9" fmla="*/ 0 h 157"/>
                <a:gd name="T10" fmla="*/ 6 w 254"/>
                <a:gd name="T11" fmla="*/ 1 h 157"/>
                <a:gd name="T12" fmla="*/ 3 w 254"/>
                <a:gd name="T13" fmla="*/ 3 h 157"/>
                <a:gd name="T14" fmla="*/ 2 w 254"/>
                <a:gd name="T15" fmla="*/ 3 h 157"/>
                <a:gd name="T16" fmla="*/ 0 w 254"/>
                <a:gd name="T17" fmla="*/ 2 h 1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4"/>
                <a:gd name="T28" fmla="*/ 0 h 157"/>
                <a:gd name="T29" fmla="*/ 254 w 254"/>
                <a:gd name="T30" fmla="*/ 157 h 1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4" h="157">
                  <a:moveTo>
                    <a:pt x="0" y="93"/>
                  </a:moveTo>
                  <a:lnTo>
                    <a:pt x="39" y="25"/>
                  </a:lnTo>
                  <a:lnTo>
                    <a:pt x="89" y="44"/>
                  </a:lnTo>
                  <a:lnTo>
                    <a:pt x="178" y="0"/>
                  </a:lnTo>
                  <a:lnTo>
                    <a:pt x="230" y="9"/>
                  </a:lnTo>
                  <a:lnTo>
                    <a:pt x="254" y="34"/>
                  </a:lnTo>
                  <a:lnTo>
                    <a:pt x="154" y="139"/>
                  </a:lnTo>
                  <a:lnTo>
                    <a:pt x="73" y="157"/>
                  </a:lnTo>
                  <a:lnTo>
                    <a:pt x="0" y="9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32" name="Freeform 348">
              <a:extLst>
                <a:ext uri="{FF2B5EF4-FFF2-40B4-BE49-F238E27FC236}">
                  <a16:creationId xmlns:a16="http://schemas.microsoft.com/office/drawing/2014/main" id="{CE13BDB0-228E-4374-9BD1-9C043B414043}"/>
                </a:ext>
              </a:extLst>
            </p:cNvPr>
            <p:cNvSpPr>
              <a:spLocks/>
            </p:cNvSpPr>
            <p:nvPr/>
          </p:nvSpPr>
          <p:spPr bwMode="auto">
            <a:xfrm>
              <a:off x="2510758" y="3215030"/>
              <a:ext cx="535742" cy="587145"/>
            </a:xfrm>
            <a:custGeom>
              <a:avLst/>
              <a:gdLst>
                <a:gd name="T0" fmla="*/ 0 w 1118"/>
                <a:gd name="T1" fmla="*/ 14 h 1294"/>
                <a:gd name="T2" fmla="*/ 1 w 1118"/>
                <a:gd name="T3" fmla="*/ 13 h 1294"/>
                <a:gd name="T4" fmla="*/ 3 w 1118"/>
                <a:gd name="T5" fmla="*/ 13 h 1294"/>
                <a:gd name="T6" fmla="*/ 1 w 1118"/>
                <a:gd name="T7" fmla="*/ 10 h 1294"/>
                <a:gd name="T8" fmla="*/ 2 w 1118"/>
                <a:gd name="T9" fmla="*/ 9 h 1294"/>
                <a:gd name="T10" fmla="*/ 3 w 1118"/>
                <a:gd name="T11" fmla="*/ 9 h 1294"/>
                <a:gd name="T12" fmla="*/ 6 w 1118"/>
                <a:gd name="T13" fmla="*/ 6 h 1294"/>
                <a:gd name="T14" fmla="*/ 6 w 1118"/>
                <a:gd name="T15" fmla="*/ 5 h 1294"/>
                <a:gd name="T16" fmla="*/ 6 w 1118"/>
                <a:gd name="T17" fmla="*/ 4 h 1294"/>
                <a:gd name="T18" fmla="*/ 5 w 1118"/>
                <a:gd name="T19" fmla="*/ 3 h 1294"/>
                <a:gd name="T20" fmla="*/ 5 w 1118"/>
                <a:gd name="T21" fmla="*/ 1 h 1294"/>
                <a:gd name="T22" fmla="*/ 8 w 1118"/>
                <a:gd name="T23" fmla="*/ 1 h 1294"/>
                <a:gd name="T24" fmla="*/ 9 w 1118"/>
                <a:gd name="T25" fmla="*/ 1 h 1294"/>
                <a:gd name="T26" fmla="*/ 10 w 1118"/>
                <a:gd name="T27" fmla="*/ 0 h 1294"/>
                <a:gd name="T28" fmla="*/ 11 w 1118"/>
                <a:gd name="T29" fmla="*/ 1 h 1294"/>
                <a:gd name="T30" fmla="*/ 10 w 1118"/>
                <a:gd name="T31" fmla="*/ 2 h 1294"/>
                <a:gd name="T32" fmla="*/ 10 w 1118"/>
                <a:gd name="T33" fmla="*/ 4 h 1294"/>
                <a:gd name="T34" fmla="*/ 9 w 1118"/>
                <a:gd name="T35" fmla="*/ 4 h 1294"/>
                <a:gd name="T36" fmla="*/ 10 w 1118"/>
                <a:gd name="T37" fmla="*/ 6 h 1294"/>
                <a:gd name="T38" fmla="*/ 11 w 1118"/>
                <a:gd name="T39" fmla="*/ 7 h 1294"/>
                <a:gd name="T40" fmla="*/ 11 w 1118"/>
                <a:gd name="T41" fmla="*/ 8 h 1294"/>
                <a:gd name="T42" fmla="*/ 13 w 1118"/>
                <a:gd name="T43" fmla="*/ 10 h 1294"/>
                <a:gd name="T44" fmla="*/ 17 w 1118"/>
                <a:gd name="T45" fmla="*/ 11 h 1294"/>
                <a:gd name="T46" fmla="*/ 18 w 1118"/>
                <a:gd name="T47" fmla="*/ 9 h 1294"/>
                <a:gd name="T48" fmla="*/ 18 w 1118"/>
                <a:gd name="T49" fmla="*/ 9 h 1294"/>
                <a:gd name="T50" fmla="*/ 18 w 1118"/>
                <a:gd name="T51" fmla="*/ 10 h 1294"/>
                <a:gd name="T52" fmla="*/ 18 w 1118"/>
                <a:gd name="T53" fmla="*/ 11 h 1294"/>
                <a:gd name="T54" fmla="*/ 21 w 1118"/>
                <a:gd name="T55" fmla="*/ 10 h 1294"/>
                <a:gd name="T56" fmla="*/ 21 w 1118"/>
                <a:gd name="T57" fmla="*/ 9 h 1294"/>
                <a:gd name="T58" fmla="*/ 24 w 1118"/>
                <a:gd name="T59" fmla="*/ 7 h 1294"/>
                <a:gd name="T60" fmla="*/ 25 w 1118"/>
                <a:gd name="T61" fmla="*/ 9 h 1294"/>
                <a:gd name="T62" fmla="*/ 26 w 1118"/>
                <a:gd name="T63" fmla="*/ 9 h 1294"/>
                <a:gd name="T64" fmla="*/ 25 w 1118"/>
                <a:gd name="T65" fmla="*/ 10 h 1294"/>
                <a:gd name="T66" fmla="*/ 24 w 1118"/>
                <a:gd name="T67" fmla="*/ 11 h 1294"/>
                <a:gd name="T68" fmla="*/ 22 w 1118"/>
                <a:gd name="T69" fmla="*/ 15 h 1294"/>
                <a:gd name="T70" fmla="*/ 21 w 1118"/>
                <a:gd name="T71" fmla="*/ 14 h 1294"/>
                <a:gd name="T72" fmla="*/ 21 w 1118"/>
                <a:gd name="T73" fmla="*/ 14 h 1294"/>
                <a:gd name="T74" fmla="*/ 20 w 1118"/>
                <a:gd name="T75" fmla="*/ 13 h 1294"/>
                <a:gd name="T76" fmla="*/ 21 w 1118"/>
                <a:gd name="T77" fmla="*/ 12 h 1294"/>
                <a:gd name="T78" fmla="*/ 19 w 1118"/>
                <a:gd name="T79" fmla="*/ 12 h 1294"/>
                <a:gd name="T80" fmla="*/ 18 w 1118"/>
                <a:gd name="T81" fmla="*/ 11 h 1294"/>
                <a:gd name="T82" fmla="*/ 18 w 1118"/>
                <a:gd name="T83" fmla="*/ 11 h 1294"/>
                <a:gd name="T84" fmla="*/ 18 w 1118"/>
                <a:gd name="T85" fmla="*/ 12 h 1294"/>
                <a:gd name="T86" fmla="*/ 17 w 1118"/>
                <a:gd name="T87" fmla="*/ 13 h 1294"/>
                <a:gd name="T88" fmla="*/ 18 w 1118"/>
                <a:gd name="T89" fmla="*/ 13 h 1294"/>
                <a:gd name="T90" fmla="*/ 18 w 1118"/>
                <a:gd name="T91" fmla="*/ 16 h 1294"/>
                <a:gd name="T92" fmla="*/ 18 w 1118"/>
                <a:gd name="T93" fmla="*/ 15 h 1294"/>
                <a:gd name="T94" fmla="*/ 16 w 1118"/>
                <a:gd name="T95" fmla="*/ 18 h 1294"/>
                <a:gd name="T96" fmla="*/ 11 w 1118"/>
                <a:gd name="T97" fmla="*/ 22 h 1294"/>
                <a:gd name="T98" fmla="*/ 10 w 1118"/>
                <a:gd name="T99" fmla="*/ 28 h 1294"/>
                <a:gd name="T100" fmla="*/ 8 w 1118"/>
                <a:gd name="T101" fmla="*/ 30 h 1294"/>
                <a:gd name="T102" fmla="*/ 6 w 1118"/>
                <a:gd name="T103" fmla="*/ 26 h 1294"/>
                <a:gd name="T104" fmla="*/ 5 w 1118"/>
                <a:gd name="T105" fmla="*/ 22 h 1294"/>
                <a:gd name="T106" fmla="*/ 5 w 1118"/>
                <a:gd name="T107" fmla="*/ 21 h 1294"/>
                <a:gd name="T108" fmla="*/ 4 w 1118"/>
                <a:gd name="T109" fmla="*/ 15 h 1294"/>
                <a:gd name="T110" fmla="*/ 4 w 1118"/>
                <a:gd name="T111" fmla="*/ 15 h 1294"/>
                <a:gd name="T112" fmla="*/ 3 w 1118"/>
                <a:gd name="T113" fmla="*/ 16 h 1294"/>
                <a:gd name="T114" fmla="*/ 2 w 1118"/>
                <a:gd name="T115" fmla="*/ 17 h 1294"/>
                <a:gd name="T116" fmla="*/ 1 w 1118"/>
                <a:gd name="T117" fmla="*/ 15 h 1294"/>
                <a:gd name="T118" fmla="*/ 2 w 1118"/>
                <a:gd name="T119" fmla="*/ 14 h 1294"/>
                <a:gd name="T120" fmla="*/ 1 w 1118"/>
                <a:gd name="T121" fmla="*/ 15 h 1294"/>
                <a:gd name="T122" fmla="*/ 0 w 1118"/>
                <a:gd name="T123" fmla="*/ 14 h 12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18"/>
                <a:gd name="T187" fmla="*/ 0 h 1294"/>
                <a:gd name="T188" fmla="*/ 1118 w 1118"/>
                <a:gd name="T189" fmla="*/ 1294 h 12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18" h="1294">
                  <a:moveTo>
                    <a:pt x="0" y="588"/>
                  </a:moveTo>
                  <a:lnTo>
                    <a:pt x="31" y="560"/>
                  </a:lnTo>
                  <a:lnTo>
                    <a:pt x="116" y="560"/>
                  </a:lnTo>
                  <a:lnTo>
                    <a:pt x="55" y="424"/>
                  </a:lnTo>
                  <a:lnTo>
                    <a:pt x="93" y="387"/>
                  </a:lnTo>
                  <a:lnTo>
                    <a:pt x="141" y="392"/>
                  </a:lnTo>
                  <a:lnTo>
                    <a:pt x="257" y="243"/>
                  </a:lnTo>
                  <a:lnTo>
                    <a:pt x="250" y="204"/>
                  </a:lnTo>
                  <a:lnTo>
                    <a:pt x="277" y="180"/>
                  </a:lnTo>
                  <a:lnTo>
                    <a:pt x="228" y="134"/>
                  </a:lnTo>
                  <a:lnTo>
                    <a:pt x="226" y="62"/>
                  </a:lnTo>
                  <a:lnTo>
                    <a:pt x="336" y="62"/>
                  </a:lnTo>
                  <a:lnTo>
                    <a:pt x="365" y="27"/>
                  </a:lnTo>
                  <a:lnTo>
                    <a:pt x="427" y="0"/>
                  </a:lnTo>
                  <a:lnTo>
                    <a:pt x="467" y="25"/>
                  </a:lnTo>
                  <a:lnTo>
                    <a:pt x="414" y="98"/>
                  </a:lnTo>
                  <a:lnTo>
                    <a:pt x="438" y="161"/>
                  </a:lnTo>
                  <a:lnTo>
                    <a:pt x="399" y="170"/>
                  </a:lnTo>
                  <a:lnTo>
                    <a:pt x="416" y="247"/>
                  </a:lnTo>
                  <a:lnTo>
                    <a:pt x="498" y="278"/>
                  </a:lnTo>
                  <a:lnTo>
                    <a:pt x="459" y="350"/>
                  </a:lnTo>
                  <a:lnTo>
                    <a:pt x="561" y="419"/>
                  </a:lnTo>
                  <a:lnTo>
                    <a:pt x="761" y="462"/>
                  </a:lnTo>
                  <a:lnTo>
                    <a:pt x="764" y="395"/>
                  </a:lnTo>
                  <a:lnTo>
                    <a:pt x="789" y="387"/>
                  </a:lnTo>
                  <a:lnTo>
                    <a:pt x="794" y="420"/>
                  </a:lnTo>
                  <a:lnTo>
                    <a:pt x="810" y="449"/>
                  </a:lnTo>
                  <a:lnTo>
                    <a:pt x="915" y="437"/>
                  </a:lnTo>
                  <a:lnTo>
                    <a:pt x="906" y="396"/>
                  </a:lnTo>
                  <a:lnTo>
                    <a:pt x="1067" y="315"/>
                  </a:lnTo>
                  <a:lnTo>
                    <a:pt x="1079" y="364"/>
                  </a:lnTo>
                  <a:lnTo>
                    <a:pt x="1118" y="382"/>
                  </a:lnTo>
                  <a:lnTo>
                    <a:pt x="1103" y="430"/>
                  </a:lnTo>
                  <a:lnTo>
                    <a:pt x="1036" y="458"/>
                  </a:lnTo>
                  <a:lnTo>
                    <a:pt x="936" y="671"/>
                  </a:lnTo>
                  <a:lnTo>
                    <a:pt x="919" y="587"/>
                  </a:lnTo>
                  <a:lnTo>
                    <a:pt x="901" y="621"/>
                  </a:lnTo>
                  <a:lnTo>
                    <a:pt x="876" y="577"/>
                  </a:lnTo>
                  <a:lnTo>
                    <a:pt x="921" y="524"/>
                  </a:lnTo>
                  <a:lnTo>
                    <a:pt x="836" y="516"/>
                  </a:lnTo>
                  <a:lnTo>
                    <a:pt x="778" y="457"/>
                  </a:lnTo>
                  <a:lnTo>
                    <a:pt x="763" y="489"/>
                  </a:lnTo>
                  <a:lnTo>
                    <a:pt x="781" y="516"/>
                  </a:lnTo>
                  <a:lnTo>
                    <a:pt x="757" y="535"/>
                  </a:lnTo>
                  <a:lnTo>
                    <a:pt x="780" y="562"/>
                  </a:lnTo>
                  <a:lnTo>
                    <a:pt x="794" y="684"/>
                  </a:lnTo>
                  <a:lnTo>
                    <a:pt x="763" y="665"/>
                  </a:lnTo>
                  <a:lnTo>
                    <a:pt x="698" y="763"/>
                  </a:lnTo>
                  <a:lnTo>
                    <a:pt x="466" y="956"/>
                  </a:lnTo>
                  <a:lnTo>
                    <a:pt x="449" y="1199"/>
                  </a:lnTo>
                  <a:lnTo>
                    <a:pt x="355" y="1294"/>
                  </a:lnTo>
                  <a:lnTo>
                    <a:pt x="267" y="1109"/>
                  </a:lnTo>
                  <a:lnTo>
                    <a:pt x="233" y="961"/>
                  </a:lnTo>
                  <a:lnTo>
                    <a:pt x="200" y="926"/>
                  </a:lnTo>
                  <a:lnTo>
                    <a:pt x="179" y="657"/>
                  </a:lnTo>
                  <a:lnTo>
                    <a:pt x="156" y="649"/>
                  </a:lnTo>
                  <a:lnTo>
                    <a:pt x="144" y="706"/>
                  </a:lnTo>
                  <a:lnTo>
                    <a:pt x="90" y="723"/>
                  </a:lnTo>
                  <a:lnTo>
                    <a:pt x="34" y="650"/>
                  </a:lnTo>
                  <a:lnTo>
                    <a:pt x="89" y="615"/>
                  </a:lnTo>
                  <a:lnTo>
                    <a:pt x="34" y="630"/>
                  </a:lnTo>
                  <a:lnTo>
                    <a:pt x="0" y="58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33" name="Freeform 349">
              <a:extLst>
                <a:ext uri="{FF2B5EF4-FFF2-40B4-BE49-F238E27FC236}">
                  <a16:creationId xmlns:a16="http://schemas.microsoft.com/office/drawing/2014/main" id="{74408E8C-77FB-484A-8459-CED5AA018DF3}"/>
                </a:ext>
              </a:extLst>
            </p:cNvPr>
            <p:cNvSpPr>
              <a:spLocks/>
            </p:cNvSpPr>
            <p:nvPr/>
          </p:nvSpPr>
          <p:spPr bwMode="auto">
            <a:xfrm>
              <a:off x="3007752" y="3851501"/>
              <a:ext cx="200482" cy="227538"/>
            </a:xfrm>
            <a:custGeom>
              <a:avLst/>
              <a:gdLst>
                <a:gd name="T0" fmla="*/ 0 w 416"/>
                <a:gd name="T1" fmla="*/ 0 h 502"/>
                <a:gd name="T2" fmla="*/ 2 w 416"/>
                <a:gd name="T3" fmla="*/ 0 h 502"/>
                <a:gd name="T4" fmla="*/ 5 w 416"/>
                <a:gd name="T5" fmla="*/ 3 h 502"/>
                <a:gd name="T6" fmla="*/ 7 w 416"/>
                <a:gd name="T7" fmla="*/ 5 h 502"/>
                <a:gd name="T8" fmla="*/ 7 w 416"/>
                <a:gd name="T9" fmla="*/ 5 h 502"/>
                <a:gd name="T10" fmla="*/ 8 w 416"/>
                <a:gd name="T11" fmla="*/ 5 h 502"/>
                <a:gd name="T12" fmla="*/ 7 w 416"/>
                <a:gd name="T13" fmla="*/ 7 h 502"/>
                <a:gd name="T14" fmla="*/ 10 w 416"/>
                <a:gd name="T15" fmla="*/ 9 h 502"/>
                <a:gd name="T16" fmla="*/ 9 w 416"/>
                <a:gd name="T17" fmla="*/ 11 h 502"/>
                <a:gd name="T18" fmla="*/ 9 w 416"/>
                <a:gd name="T19" fmla="*/ 12 h 502"/>
                <a:gd name="T20" fmla="*/ 7 w 416"/>
                <a:gd name="T21" fmla="*/ 10 h 502"/>
                <a:gd name="T22" fmla="*/ 3 w 416"/>
                <a:gd name="T23" fmla="*/ 4 h 502"/>
                <a:gd name="T24" fmla="*/ 0 w 416"/>
                <a:gd name="T25" fmla="*/ 0 h 5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6"/>
                <a:gd name="T40" fmla="*/ 0 h 502"/>
                <a:gd name="T41" fmla="*/ 416 w 416"/>
                <a:gd name="T42" fmla="*/ 502 h 5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6" h="502">
                  <a:moveTo>
                    <a:pt x="0" y="0"/>
                  </a:moveTo>
                  <a:lnTo>
                    <a:pt x="93" y="19"/>
                  </a:lnTo>
                  <a:lnTo>
                    <a:pt x="212" y="152"/>
                  </a:lnTo>
                  <a:lnTo>
                    <a:pt x="305" y="198"/>
                  </a:lnTo>
                  <a:lnTo>
                    <a:pt x="292" y="234"/>
                  </a:lnTo>
                  <a:lnTo>
                    <a:pt x="326" y="232"/>
                  </a:lnTo>
                  <a:lnTo>
                    <a:pt x="322" y="282"/>
                  </a:lnTo>
                  <a:lnTo>
                    <a:pt x="416" y="375"/>
                  </a:lnTo>
                  <a:lnTo>
                    <a:pt x="405" y="500"/>
                  </a:lnTo>
                  <a:lnTo>
                    <a:pt x="367" y="502"/>
                  </a:lnTo>
                  <a:lnTo>
                    <a:pt x="282" y="428"/>
                  </a:lnTo>
                  <a:lnTo>
                    <a:pt x="144" y="176"/>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34" name="Freeform 350">
              <a:extLst>
                <a:ext uri="{FF2B5EF4-FFF2-40B4-BE49-F238E27FC236}">
                  <a16:creationId xmlns:a16="http://schemas.microsoft.com/office/drawing/2014/main" id="{F985F6D1-BED3-472D-8B4C-24426050CD2C}"/>
                </a:ext>
              </a:extLst>
            </p:cNvPr>
            <p:cNvSpPr>
              <a:spLocks/>
            </p:cNvSpPr>
            <p:nvPr/>
          </p:nvSpPr>
          <p:spPr bwMode="auto">
            <a:xfrm>
              <a:off x="3196441" y="4083813"/>
              <a:ext cx="165103" cy="57282"/>
            </a:xfrm>
            <a:custGeom>
              <a:avLst/>
              <a:gdLst>
                <a:gd name="T0" fmla="*/ 0 w 346"/>
                <a:gd name="T1" fmla="*/ 1 h 126"/>
                <a:gd name="T2" fmla="*/ 1 w 346"/>
                <a:gd name="T3" fmla="*/ 0 h 126"/>
                <a:gd name="T4" fmla="*/ 6 w 346"/>
                <a:gd name="T5" fmla="*/ 1 h 126"/>
                <a:gd name="T6" fmla="*/ 7 w 346"/>
                <a:gd name="T7" fmla="*/ 2 h 126"/>
                <a:gd name="T8" fmla="*/ 8 w 346"/>
                <a:gd name="T9" fmla="*/ 2 h 126"/>
                <a:gd name="T10" fmla="*/ 8 w 346"/>
                <a:gd name="T11" fmla="*/ 3 h 126"/>
                <a:gd name="T12" fmla="*/ 1 w 346"/>
                <a:gd name="T13" fmla="*/ 1 h 126"/>
                <a:gd name="T14" fmla="*/ 0 w 346"/>
                <a:gd name="T15" fmla="*/ 1 h 126"/>
                <a:gd name="T16" fmla="*/ 0 60000 65536"/>
                <a:gd name="T17" fmla="*/ 0 60000 65536"/>
                <a:gd name="T18" fmla="*/ 0 60000 65536"/>
                <a:gd name="T19" fmla="*/ 0 60000 65536"/>
                <a:gd name="T20" fmla="*/ 0 60000 65536"/>
                <a:gd name="T21" fmla="*/ 0 60000 65536"/>
                <a:gd name="T22" fmla="*/ 0 60000 65536"/>
                <a:gd name="T23" fmla="*/ 0 60000 65536"/>
                <a:gd name="T24" fmla="*/ 0 w 346"/>
                <a:gd name="T25" fmla="*/ 0 h 126"/>
                <a:gd name="T26" fmla="*/ 346 w 346"/>
                <a:gd name="T27" fmla="*/ 126 h 1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6" h="126">
                  <a:moveTo>
                    <a:pt x="0" y="35"/>
                  </a:moveTo>
                  <a:lnTo>
                    <a:pt x="23" y="0"/>
                  </a:lnTo>
                  <a:lnTo>
                    <a:pt x="266" y="39"/>
                  </a:lnTo>
                  <a:lnTo>
                    <a:pt x="291" y="70"/>
                  </a:lnTo>
                  <a:lnTo>
                    <a:pt x="341" y="83"/>
                  </a:lnTo>
                  <a:lnTo>
                    <a:pt x="346" y="126"/>
                  </a:lnTo>
                  <a:lnTo>
                    <a:pt x="63" y="66"/>
                  </a:lnTo>
                  <a:lnTo>
                    <a:pt x="0" y="3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35" name="Freeform 351">
              <a:extLst>
                <a:ext uri="{FF2B5EF4-FFF2-40B4-BE49-F238E27FC236}">
                  <a16:creationId xmlns:a16="http://schemas.microsoft.com/office/drawing/2014/main" id="{82CD4747-1042-4DEA-8912-6EA9D54AA4F9}"/>
                </a:ext>
              </a:extLst>
            </p:cNvPr>
            <p:cNvSpPr>
              <a:spLocks/>
            </p:cNvSpPr>
            <p:nvPr/>
          </p:nvSpPr>
          <p:spPr bwMode="auto">
            <a:xfrm>
              <a:off x="3262145" y="3878551"/>
              <a:ext cx="180265" cy="168665"/>
            </a:xfrm>
            <a:custGeom>
              <a:avLst/>
              <a:gdLst>
                <a:gd name="T0" fmla="*/ 0 w 375"/>
                <a:gd name="T1" fmla="*/ 4 h 372"/>
                <a:gd name="T2" fmla="*/ 1 w 375"/>
                <a:gd name="T3" fmla="*/ 3 h 372"/>
                <a:gd name="T4" fmla="*/ 1 w 375"/>
                <a:gd name="T5" fmla="*/ 3 h 372"/>
                <a:gd name="T6" fmla="*/ 4 w 375"/>
                <a:gd name="T7" fmla="*/ 3 h 372"/>
                <a:gd name="T8" fmla="*/ 5 w 375"/>
                <a:gd name="T9" fmla="*/ 3 h 372"/>
                <a:gd name="T10" fmla="*/ 6 w 375"/>
                <a:gd name="T11" fmla="*/ 0 h 372"/>
                <a:gd name="T12" fmla="*/ 7 w 375"/>
                <a:gd name="T13" fmla="*/ 0 h 372"/>
                <a:gd name="T14" fmla="*/ 7 w 375"/>
                <a:gd name="T15" fmla="*/ 1 h 372"/>
                <a:gd name="T16" fmla="*/ 9 w 375"/>
                <a:gd name="T17" fmla="*/ 3 h 372"/>
                <a:gd name="T18" fmla="*/ 8 w 375"/>
                <a:gd name="T19" fmla="*/ 3 h 372"/>
                <a:gd name="T20" fmla="*/ 6 w 375"/>
                <a:gd name="T21" fmla="*/ 6 h 372"/>
                <a:gd name="T22" fmla="*/ 6 w 375"/>
                <a:gd name="T23" fmla="*/ 8 h 372"/>
                <a:gd name="T24" fmla="*/ 5 w 375"/>
                <a:gd name="T25" fmla="*/ 9 h 372"/>
                <a:gd name="T26" fmla="*/ 3 w 375"/>
                <a:gd name="T27" fmla="*/ 8 h 372"/>
                <a:gd name="T28" fmla="*/ 3 w 375"/>
                <a:gd name="T29" fmla="*/ 8 h 372"/>
                <a:gd name="T30" fmla="*/ 2 w 375"/>
                <a:gd name="T31" fmla="*/ 7 h 372"/>
                <a:gd name="T32" fmla="*/ 1 w 375"/>
                <a:gd name="T33" fmla="*/ 7 h 372"/>
                <a:gd name="T34" fmla="*/ 0 w 375"/>
                <a:gd name="T35" fmla="*/ 4 h 37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5"/>
                <a:gd name="T55" fmla="*/ 0 h 372"/>
                <a:gd name="T56" fmla="*/ 375 w 375"/>
                <a:gd name="T57" fmla="*/ 372 h 37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5" h="372">
                  <a:moveTo>
                    <a:pt x="0" y="168"/>
                  </a:moveTo>
                  <a:lnTo>
                    <a:pt x="25" y="120"/>
                  </a:lnTo>
                  <a:lnTo>
                    <a:pt x="58" y="149"/>
                  </a:lnTo>
                  <a:lnTo>
                    <a:pt x="168" y="138"/>
                  </a:lnTo>
                  <a:lnTo>
                    <a:pt x="207" y="123"/>
                  </a:lnTo>
                  <a:lnTo>
                    <a:pt x="259" y="0"/>
                  </a:lnTo>
                  <a:lnTo>
                    <a:pt x="324" y="5"/>
                  </a:lnTo>
                  <a:lnTo>
                    <a:pt x="309" y="36"/>
                  </a:lnTo>
                  <a:lnTo>
                    <a:pt x="375" y="149"/>
                  </a:lnTo>
                  <a:lnTo>
                    <a:pt x="340" y="141"/>
                  </a:lnTo>
                  <a:lnTo>
                    <a:pt x="275" y="270"/>
                  </a:lnTo>
                  <a:lnTo>
                    <a:pt x="266" y="349"/>
                  </a:lnTo>
                  <a:lnTo>
                    <a:pt x="223" y="372"/>
                  </a:lnTo>
                  <a:lnTo>
                    <a:pt x="152" y="326"/>
                  </a:lnTo>
                  <a:lnTo>
                    <a:pt x="107" y="346"/>
                  </a:lnTo>
                  <a:lnTo>
                    <a:pt x="103" y="310"/>
                  </a:lnTo>
                  <a:lnTo>
                    <a:pt x="43" y="318"/>
                  </a:lnTo>
                  <a:lnTo>
                    <a:pt x="0" y="16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36" name="Freeform 352">
              <a:extLst>
                <a:ext uri="{FF2B5EF4-FFF2-40B4-BE49-F238E27FC236}">
                  <a16:creationId xmlns:a16="http://schemas.microsoft.com/office/drawing/2014/main" id="{692688A7-F556-46E2-B576-9B3E651F9750}"/>
                </a:ext>
              </a:extLst>
            </p:cNvPr>
            <p:cNvSpPr>
              <a:spLocks/>
            </p:cNvSpPr>
            <p:nvPr/>
          </p:nvSpPr>
          <p:spPr bwMode="auto">
            <a:xfrm>
              <a:off x="3405346" y="4133140"/>
              <a:ext cx="42118" cy="12729"/>
            </a:xfrm>
            <a:custGeom>
              <a:avLst/>
              <a:gdLst>
                <a:gd name="T0" fmla="*/ 0 w 89"/>
                <a:gd name="T1" fmla="*/ 0 h 28"/>
                <a:gd name="T2" fmla="*/ 0 w 89"/>
                <a:gd name="T3" fmla="*/ 1 h 28"/>
                <a:gd name="T4" fmla="*/ 2 w 89"/>
                <a:gd name="T5" fmla="*/ 0 h 28"/>
                <a:gd name="T6" fmla="*/ 1 w 89"/>
                <a:gd name="T7" fmla="*/ 0 h 28"/>
                <a:gd name="T8" fmla="*/ 0 w 89"/>
                <a:gd name="T9" fmla="*/ 0 h 28"/>
                <a:gd name="T10" fmla="*/ 0 60000 65536"/>
                <a:gd name="T11" fmla="*/ 0 60000 65536"/>
                <a:gd name="T12" fmla="*/ 0 60000 65536"/>
                <a:gd name="T13" fmla="*/ 0 60000 65536"/>
                <a:gd name="T14" fmla="*/ 0 60000 65536"/>
                <a:gd name="T15" fmla="*/ 0 w 89"/>
                <a:gd name="T16" fmla="*/ 0 h 28"/>
                <a:gd name="T17" fmla="*/ 89 w 89"/>
                <a:gd name="T18" fmla="*/ 28 h 28"/>
              </a:gdLst>
              <a:ahLst/>
              <a:cxnLst>
                <a:cxn ang="T10">
                  <a:pos x="T0" y="T1"/>
                </a:cxn>
                <a:cxn ang="T11">
                  <a:pos x="T2" y="T3"/>
                </a:cxn>
                <a:cxn ang="T12">
                  <a:pos x="T4" y="T5"/>
                </a:cxn>
                <a:cxn ang="T13">
                  <a:pos x="T6" y="T7"/>
                </a:cxn>
                <a:cxn ang="T14">
                  <a:pos x="T8" y="T9"/>
                </a:cxn>
              </a:cxnLst>
              <a:rect l="T15" t="T16" r="T17" b="T18"/>
              <a:pathLst>
                <a:path w="89" h="28">
                  <a:moveTo>
                    <a:pt x="0" y="5"/>
                  </a:moveTo>
                  <a:lnTo>
                    <a:pt x="11" y="28"/>
                  </a:lnTo>
                  <a:lnTo>
                    <a:pt x="89" y="9"/>
                  </a:lnTo>
                  <a:lnTo>
                    <a:pt x="27" y="0"/>
                  </a:lnTo>
                  <a:lnTo>
                    <a:pt x="0" y="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37" name="Freeform 353">
              <a:extLst>
                <a:ext uri="{FF2B5EF4-FFF2-40B4-BE49-F238E27FC236}">
                  <a16:creationId xmlns:a16="http://schemas.microsoft.com/office/drawing/2014/main" id="{013F7B2B-F081-4EFD-96F2-0CDD6889270D}"/>
                </a:ext>
              </a:extLst>
            </p:cNvPr>
            <p:cNvSpPr>
              <a:spLocks/>
            </p:cNvSpPr>
            <p:nvPr/>
          </p:nvSpPr>
          <p:spPr bwMode="auto">
            <a:xfrm>
              <a:off x="3442410" y="3927878"/>
              <a:ext cx="114561" cy="149571"/>
            </a:xfrm>
            <a:custGeom>
              <a:avLst/>
              <a:gdLst>
                <a:gd name="T0" fmla="*/ 0 w 236"/>
                <a:gd name="T1" fmla="*/ 5 h 326"/>
                <a:gd name="T2" fmla="*/ 1 w 236"/>
                <a:gd name="T3" fmla="*/ 6 h 326"/>
                <a:gd name="T4" fmla="*/ 0 w 236"/>
                <a:gd name="T5" fmla="*/ 7 h 326"/>
                <a:gd name="T6" fmla="*/ 1 w 236"/>
                <a:gd name="T7" fmla="*/ 8 h 326"/>
                <a:gd name="T8" fmla="*/ 1 w 236"/>
                <a:gd name="T9" fmla="*/ 5 h 326"/>
                <a:gd name="T10" fmla="*/ 2 w 236"/>
                <a:gd name="T11" fmla="*/ 5 h 326"/>
                <a:gd name="T12" fmla="*/ 2 w 236"/>
                <a:gd name="T13" fmla="*/ 6 h 326"/>
                <a:gd name="T14" fmla="*/ 3 w 236"/>
                <a:gd name="T15" fmla="*/ 7 h 326"/>
                <a:gd name="T16" fmla="*/ 3 w 236"/>
                <a:gd name="T17" fmla="*/ 6 h 326"/>
                <a:gd name="T18" fmla="*/ 2 w 236"/>
                <a:gd name="T19" fmla="*/ 4 h 326"/>
                <a:gd name="T20" fmla="*/ 4 w 236"/>
                <a:gd name="T21" fmla="*/ 3 h 326"/>
                <a:gd name="T22" fmla="*/ 2 w 236"/>
                <a:gd name="T23" fmla="*/ 3 h 326"/>
                <a:gd name="T24" fmla="*/ 1 w 236"/>
                <a:gd name="T25" fmla="*/ 1 h 326"/>
                <a:gd name="T26" fmla="*/ 5 w 236"/>
                <a:gd name="T27" fmla="*/ 1 h 326"/>
                <a:gd name="T28" fmla="*/ 6 w 236"/>
                <a:gd name="T29" fmla="*/ 0 h 326"/>
                <a:gd name="T30" fmla="*/ 5 w 236"/>
                <a:gd name="T31" fmla="*/ 1 h 326"/>
                <a:gd name="T32" fmla="*/ 2 w 236"/>
                <a:gd name="T33" fmla="*/ 0 h 326"/>
                <a:gd name="T34" fmla="*/ 1 w 236"/>
                <a:gd name="T35" fmla="*/ 1 h 326"/>
                <a:gd name="T36" fmla="*/ 0 w 236"/>
                <a:gd name="T37" fmla="*/ 5 h 3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6"/>
                <a:gd name="T58" fmla="*/ 0 h 326"/>
                <a:gd name="T59" fmla="*/ 236 w 236"/>
                <a:gd name="T60" fmla="*/ 326 h 3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6" h="326">
                  <a:moveTo>
                    <a:pt x="0" y="195"/>
                  </a:moveTo>
                  <a:lnTo>
                    <a:pt x="32" y="253"/>
                  </a:lnTo>
                  <a:lnTo>
                    <a:pt x="19" y="313"/>
                  </a:lnTo>
                  <a:lnTo>
                    <a:pt x="58" y="326"/>
                  </a:lnTo>
                  <a:lnTo>
                    <a:pt x="56" y="206"/>
                  </a:lnTo>
                  <a:lnTo>
                    <a:pt x="80" y="195"/>
                  </a:lnTo>
                  <a:lnTo>
                    <a:pt x="83" y="238"/>
                  </a:lnTo>
                  <a:lnTo>
                    <a:pt x="105" y="292"/>
                  </a:lnTo>
                  <a:lnTo>
                    <a:pt x="146" y="268"/>
                  </a:lnTo>
                  <a:lnTo>
                    <a:pt x="95" y="158"/>
                  </a:lnTo>
                  <a:lnTo>
                    <a:pt x="174" y="107"/>
                  </a:lnTo>
                  <a:lnTo>
                    <a:pt x="68" y="139"/>
                  </a:lnTo>
                  <a:lnTo>
                    <a:pt x="53" y="66"/>
                  </a:lnTo>
                  <a:lnTo>
                    <a:pt x="209" y="60"/>
                  </a:lnTo>
                  <a:lnTo>
                    <a:pt x="236" y="0"/>
                  </a:lnTo>
                  <a:lnTo>
                    <a:pt x="190" y="37"/>
                  </a:lnTo>
                  <a:lnTo>
                    <a:pt x="80" y="19"/>
                  </a:lnTo>
                  <a:lnTo>
                    <a:pt x="43" y="45"/>
                  </a:lnTo>
                  <a:lnTo>
                    <a:pt x="0" y="19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38" name="Freeform 354">
              <a:extLst>
                <a:ext uri="{FF2B5EF4-FFF2-40B4-BE49-F238E27FC236}">
                  <a16:creationId xmlns:a16="http://schemas.microsoft.com/office/drawing/2014/main" id="{E0DAB81A-293D-4220-985B-DA6BCEB77307}"/>
                </a:ext>
              </a:extLst>
            </p:cNvPr>
            <p:cNvSpPr>
              <a:spLocks/>
            </p:cNvSpPr>
            <p:nvPr/>
          </p:nvSpPr>
          <p:spPr bwMode="auto">
            <a:xfrm>
              <a:off x="3531701" y="4133140"/>
              <a:ext cx="64019" cy="38188"/>
            </a:xfrm>
            <a:custGeom>
              <a:avLst/>
              <a:gdLst>
                <a:gd name="T0" fmla="*/ 0 w 130"/>
                <a:gd name="T1" fmla="*/ 1 h 84"/>
                <a:gd name="T2" fmla="*/ 0 w 130"/>
                <a:gd name="T3" fmla="*/ 2 h 84"/>
                <a:gd name="T4" fmla="*/ 3 w 130"/>
                <a:gd name="T5" fmla="*/ 0 h 84"/>
                <a:gd name="T6" fmla="*/ 1 w 130"/>
                <a:gd name="T7" fmla="*/ 1 h 84"/>
                <a:gd name="T8" fmla="*/ 0 w 130"/>
                <a:gd name="T9" fmla="*/ 1 h 84"/>
                <a:gd name="T10" fmla="*/ 0 60000 65536"/>
                <a:gd name="T11" fmla="*/ 0 60000 65536"/>
                <a:gd name="T12" fmla="*/ 0 60000 65536"/>
                <a:gd name="T13" fmla="*/ 0 60000 65536"/>
                <a:gd name="T14" fmla="*/ 0 60000 65536"/>
                <a:gd name="T15" fmla="*/ 0 w 130"/>
                <a:gd name="T16" fmla="*/ 0 h 84"/>
                <a:gd name="T17" fmla="*/ 130 w 130"/>
                <a:gd name="T18" fmla="*/ 84 h 84"/>
              </a:gdLst>
              <a:ahLst/>
              <a:cxnLst>
                <a:cxn ang="T10">
                  <a:pos x="T0" y="T1"/>
                </a:cxn>
                <a:cxn ang="T11">
                  <a:pos x="T2" y="T3"/>
                </a:cxn>
                <a:cxn ang="T12">
                  <a:pos x="T4" y="T5"/>
                </a:cxn>
                <a:cxn ang="T13">
                  <a:pos x="T6" y="T7"/>
                </a:cxn>
                <a:cxn ang="T14">
                  <a:pos x="T8" y="T9"/>
                </a:cxn>
              </a:cxnLst>
              <a:rect l="T15" t="T16" r="T17" b="T18"/>
              <a:pathLst>
                <a:path w="130" h="84">
                  <a:moveTo>
                    <a:pt x="0" y="50"/>
                  </a:moveTo>
                  <a:lnTo>
                    <a:pt x="5" y="84"/>
                  </a:lnTo>
                  <a:lnTo>
                    <a:pt x="130" y="0"/>
                  </a:lnTo>
                  <a:lnTo>
                    <a:pt x="37" y="27"/>
                  </a:lnTo>
                  <a:lnTo>
                    <a:pt x="0" y="5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39" name="Freeform 355">
              <a:extLst>
                <a:ext uri="{FF2B5EF4-FFF2-40B4-BE49-F238E27FC236}">
                  <a16:creationId xmlns:a16="http://schemas.microsoft.com/office/drawing/2014/main" id="{D329DF23-5DBF-4A17-879E-7A410DE2C5E7}"/>
                </a:ext>
              </a:extLst>
            </p:cNvPr>
            <p:cNvSpPr>
              <a:spLocks/>
            </p:cNvSpPr>
            <p:nvPr/>
          </p:nvSpPr>
          <p:spPr bwMode="auto">
            <a:xfrm>
              <a:off x="3597405" y="3921513"/>
              <a:ext cx="23586" cy="58874"/>
            </a:xfrm>
            <a:custGeom>
              <a:avLst/>
              <a:gdLst>
                <a:gd name="T0" fmla="*/ 0 w 47"/>
                <a:gd name="T1" fmla="*/ 1 h 131"/>
                <a:gd name="T2" fmla="*/ 0 w 47"/>
                <a:gd name="T3" fmla="*/ 2 h 131"/>
                <a:gd name="T4" fmla="*/ 1 w 47"/>
                <a:gd name="T5" fmla="*/ 3 h 131"/>
                <a:gd name="T6" fmla="*/ 1 w 47"/>
                <a:gd name="T7" fmla="*/ 2 h 131"/>
                <a:gd name="T8" fmla="*/ 1 w 47"/>
                <a:gd name="T9" fmla="*/ 1 h 131"/>
                <a:gd name="T10" fmla="*/ 1 w 47"/>
                <a:gd name="T11" fmla="*/ 1 h 131"/>
                <a:gd name="T12" fmla="*/ 0 w 47"/>
                <a:gd name="T13" fmla="*/ 1 h 131"/>
                <a:gd name="T14" fmla="*/ 1 w 47"/>
                <a:gd name="T15" fmla="*/ 0 h 131"/>
                <a:gd name="T16" fmla="*/ 0 w 47"/>
                <a:gd name="T17" fmla="*/ 1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7"/>
                <a:gd name="T28" fmla="*/ 0 h 131"/>
                <a:gd name="T29" fmla="*/ 47 w 47"/>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7" h="131">
                  <a:moveTo>
                    <a:pt x="0" y="45"/>
                  </a:moveTo>
                  <a:lnTo>
                    <a:pt x="12" y="105"/>
                  </a:lnTo>
                  <a:lnTo>
                    <a:pt x="37" y="131"/>
                  </a:lnTo>
                  <a:lnTo>
                    <a:pt x="19" y="76"/>
                  </a:lnTo>
                  <a:lnTo>
                    <a:pt x="47" y="69"/>
                  </a:lnTo>
                  <a:lnTo>
                    <a:pt x="45" y="27"/>
                  </a:lnTo>
                  <a:lnTo>
                    <a:pt x="12" y="53"/>
                  </a:lnTo>
                  <a:lnTo>
                    <a:pt x="24" y="0"/>
                  </a:lnTo>
                  <a:lnTo>
                    <a:pt x="0" y="4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40" name="Freeform 356">
              <a:extLst>
                <a:ext uri="{FF2B5EF4-FFF2-40B4-BE49-F238E27FC236}">
                  <a16:creationId xmlns:a16="http://schemas.microsoft.com/office/drawing/2014/main" id="{A8C03199-0325-4BEF-A62D-249E972A655E}"/>
                </a:ext>
              </a:extLst>
            </p:cNvPr>
            <p:cNvSpPr>
              <a:spLocks/>
            </p:cNvSpPr>
            <p:nvPr/>
          </p:nvSpPr>
          <p:spPr bwMode="auto">
            <a:xfrm>
              <a:off x="3607513" y="4018575"/>
              <a:ext cx="52226" cy="19094"/>
            </a:xfrm>
            <a:custGeom>
              <a:avLst/>
              <a:gdLst>
                <a:gd name="T0" fmla="*/ 0 w 109"/>
                <a:gd name="T1" fmla="*/ 0 h 42"/>
                <a:gd name="T2" fmla="*/ 1 w 109"/>
                <a:gd name="T3" fmla="*/ 0 h 42"/>
                <a:gd name="T4" fmla="*/ 3 w 109"/>
                <a:gd name="T5" fmla="*/ 1 h 42"/>
                <a:gd name="T6" fmla="*/ 0 w 109"/>
                <a:gd name="T7" fmla="*/ 0 h 42"/>
                <a:gd name="T8" fmla="*/ 0 60000 65536"/>
                <a:gd name="T9" fmla="*/ 0 60000 65536"/>
                <a:gd name="T10" fmla="*/ 0 60000 65536"/>
                <a:gd name="T11" fmla="*/ 0 60000 65536"/>
                <a:gd name="T12" fmla="*/ 0 w 109"/>
                <a:gd name="T13" fmla="*/ 0 h 42"/>
                <a:gd name="T14" fmla="*/ 109 w 109"/>
                <a:gd name="T15" fmla="*/ 42 h 42"/>
              </a:gdLst>
              <a:ahLst/>
              <a:cxnLst>
                <a:cxn ang="T8">
                  <a:pos x="T0" y="T1"/>
                </a:cxn>
                <a:cxn ang="T9">
                  <a:pos x="T2" y="T3"/>
                </a:cxn>
                <a:cxn ang="T10">
                  <a:pos x="T4" y="T5"/>
                </a:cxn>
                <a:cxn ang="T11">
                  <a:pos x="T6" y="T7"/>
                </a:cxn>
              </a:cxnLst>
              <a:rect l="T12" t="T13" r="T14" b="T15"/>
              <a:pathLst>
                <a:path w="109" h="42">
                  <a:moveTo>
                    <a:pt x="0" y="15"/>
                  </a:moveTo>
                  <a:lnTo>
                    <a:pt x="60" y="0"/>
                  </a:lnTo>
                  <a:lnTo>
                    <a:pt x="109" y="42"/>
                  </a:lnTo>
                  <a:lnTo>
                    <a:pt x="0" y="1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41" name="Freeform 357">
              <a:extLst>
                <a:ext uri="{FF2B5EF4-FFF2-40B4-BE49-F238E27FC236}">
                  <a16:creationId xmlns:a16="http://schemas.microsoft.com/office/drawing/2014/main" id="{17F73EB8-0658-4171-A712-1490C7A5429C}"/>
                </a:ext>
              </a:extLst>
            </p:cNvPr>
            <p:cNvSpPr>
              <a:spLocks/>
            </p:cNvSpPr>
            <p:nvPr/>
          </p:nvSpPr>
          <p:spPr bwMode="auto">
            <a:xfrm>
              <a:off x="3661424" y="3972431"/>
              <a:ext cx="192058" cy="173438"/>
            </a:xfrm>
            <a:custGeom>
              <a:avLst/>
              <a:gdLst>
                <a:gd name="T0" fmla="*/ 0 w 400"/>
                <a:gd name="T1" fmla="*/ 1 h 384"/>
                <a:gd name="T2" fmla="*/ 1 w 400"/>
                <a:gd name="T3" fmla="*/ 2 h 384"/>
                <a:gd name="T4" fmla="*/ 3 w 400"/>
                <a:gd name="T5" fmla="*/ 2 h 384"/>
                <a:gd name="T6" fmla="*/ 1 w 400"/>
                <a:gd name="T7" fmla="*/ 2 h 384"/>
                <a:gd name="T8" fmla="*/ 2 w 400"/>
                <a:gd name="T9" fmla="*/ 4 h 384"/>
                <a:gd name="T10" fmla="*/ 3 w 400"/>
                <a:gd name="T11" fmla="*/ 3 h 384"/>
                <a:gd name="T12" fmla="*/ 3 w 400"/>
                <a:gd name="T13" fmla="*/ 4 h 384"/>
                <a:gd name="T14" fmla="*/ 7 w 400"/>
                <a:gd name="T15" fmla="*/ 5 h 384"/>
                <a:gd name="T16" fmla="*/ 7 w 400"/>
                <a:gd name="T17" fmla="*/ 7 h 384"/>
                <a:gd name="T18" fmla="*/ 7 w 400"/>
                <a:gd name="T19" fmla="*/ 7 h 384"/>
                <a:gd name="T20" fmla="*/ 6 w 400"/>
                <a:gd name="T21" fmla="*/ 8 h 384"/>
                <a:gd name="T22" fmla="*/ 8 w 400"/>
                <a:gd name="T23" fmla="*/ 8 h 384"/>
                <a:gd name="T24" fmla="*/ 9 w 400"/>
                <a:gd name="T25" fmla="*/ 9 h 384"/>
                <a:gd name="T26" fmla="*/ 9 w 400"/>
                <a:gd name="T27" fmla="*/ 2 h 384"/>
                <a:gd name="T28" fmla="*/ 6 w 400"/>
                <a:gd name="T29" fmla="*/ 1 h 384"/>
                <a:gd name="T30" fmla="*/ 4 w 400"/>
                <a:gd name="T31" fmla="*/ 3 h 384"/>
                <a:gd name="T32" fmla="*/ 3 w 400"/>
                <a:gd name="T33" fmla="*/ 2 h 384"/>
                <a:gd name="T34" fmla="*/ 3 w 400"/>
                <a:gd name="T35" fmla="*/ 0 h 384"/>
                <a:gd name="T36" fmla="*/ 1 w 400"/>
                <a:gd name="T37" fmla="*/ 0 h 384"/>
                <a:gd name="T38" fmla="*/ 0 w 400"/>
                <a:gd name="T39" fmla="*/ 1 h 3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0"/>
                <a:gd name="T61" fmla="*/ 0 h 384"/>
                <a:gd name="T62" fmla="*/ 400 w 400"/>
                <a:gd name="T63" fmla="*/ 384 h 38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0" h="384">
                  <a:moveTo>
                    <a:pt x="0" y="47"/>
                  </a:moveTo>
                  <a:lnTo>
                    <a:pt x="62" y="84"/>
                  </a:lnTo>
                  <a:lnTo>
                    <a:pt x="118" y="76"/>
                  </a:lnTo>
                  <a:lnTo>
                    <a:pt x="42" y="103"/>
                  </a:lnTo>
                  <a:lnTo>
                    <a:pt x="81" y="164"/>
                  </a:lnTo>
                  <a:lnTo>
                    <a:pt x="114" y="112"/>
                  </a:lnTo>
                  <a:lnTo>
                    <a:pt x="140" y="164"/>
                  </a:lnTo>
                  <a:lnTo>
                    <a:pt x="282" y="223"/>
                  </a:lnTo>
                  <a:lnTo>
                    <a:pt x="315" y="315"/>
                  </a:lnTo>
                  <a:lnTo>
                    <a:pt x="289" y="312"/>
                  </a:lnTo>
                  <a:lnTo>
                    <a:pt x="266" y="356"/>
                  </a:lnTo>
                  <a:lnTo>
                    <a:pt x="352" y="334"/>
                  </a:lnTo>
                  <a:lnTo>
                    <a:pt x="400" y="384"/>
                  </a:lnTo>
                  <a:lnTo>
                    <a:pt x="394" y="99"/>
                  </a:lnTo>
                  <a:lnTo>
                    <a:pt x="271" y="47"/>
                  </a:lnTo>
                  <a:lnTo>
                    <a:pt x="171" y="130"/>
                  </a:lnTo>
                  <a:lnTo>
                    <a:pt x="133" y="89"/>
                  </a:lnTo>
                  <a:lnTo>
                    <a:pt x="119" y="19"/>
                  </a:lnTo>
                  <a:lnTo>
                    <a:pt x="62" y="0"/>
                  </a:lnTo>
                  <a:lnTo>
                    <a:pt x="0" y="4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42" name="Freeform 358">
              <a:extLst>
                <a:ext uri="{FF2B5EF4-FFF2-40B4-BE49-F238E27FC236}">
                  <a16:creationId xmlns:a16="http://schemas.microsoft.com/office/drawing/2014/main" id="{283FECCB-BB42-4A9D-8D01-039F7C3DB962}"/>
                </a:ext>
              </a:extLst>
            </p:cNvPr>
            <p:cNvSpPr>
              <a:spLocks/>
            </p:cNvSpPr>
            <p:nvPr/>
          </p:nvSpPr>
          <p:spPr bwMode="auto">
            <a:xfrm>
              <a:off x="3666478" y="4106089"/>
              <a:ext cx="10108" cy="15912"/>
            </a:xfrm>
            <a:custGeom>
              <a:avLst/>
              <a:gdLst>
                <a:gd name="T0" fmla="*/ 0 w 19"/>
                <a:gd name="T1" fmla="*/ 1 h 33"/>
                <a:gd name="T2" fmla="*/ 0 w 19"/>
                <a:gd name="T3" fmla="*/ 0 h 33"/>
                <a:gd name="T4" fmla="*/ 1 w 19"/>
                <a:gd name="T5" fmla="*/ 1 h 33"/>
                <a:gd name="T6" fmla="*/ 0 w 19"/>
                <a:gd name="T7" fmla="*/ 1 h 33"/>
                <a:gd name="T8" fmla="*/ 0 60000 65536"/>
                <a:gd name="T9" fmla="*/ 0 60000 65536"/>
                <a:gd name="T10" fmla="*/ 0 60000 65536"/>
                <a:gd name="T11" fmla="*/ 0 60000 65536"/>
                <a:gd name="T12" fmla="*/ 0 w 19"/>
                <a:gd name="T13" fmla="*/ 0 h 33"/>
                <a:gd name="T14" fmla="*/ 19 w 19"/>
                <a:gd name="T15" fmla="*/ 33 h 33"/>
              </a:gdLst>
              <a:ahLst/>
              <a:cxnLst>
                <a:cxn ang="T8">
                  <a:pos x="T0" y="T1"/>
                </a:cxn>
                <a:cxn ang="T9">
                  <a:pos x="T2" y="T3"/>
                </a:cxn>
                <a:cxn ang="T10">
                  <a:pos x="T4" y="T5"/>
                </a:cxn>
                <a:cxn ang="T11">
                  <a:pos x="T6" y="T7"/>
                </a:cxn>
              </a:cxnLst>
              <a:rect l="T12" t="T13" r="T14" b="T15"/>
              <a:pathLst>
                <a:path w="19" h="33">
                  <a:moveTo>
                    <a:pt x="0" y="33"/>
                  </a:moveTo>
                  <a:lnTo>
                    <a:pt x="11" y="0"/>
                  </a:lnTo>
                  <a:lnTo>
                    <a:pt x="19" y="18"/>
                  </a:lnTo>
                  <a:lnTo>
                    <a:pt x="0" y="3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43" name="Freeform 359">
              <a:extLst>
                <a:ext uri="{FF2B5EF4-FFF2-40B4-BE49-F238E27FC236}">
                  <a16:creationId xmlns:a16="http://schemas.microsoft.com/office/drawing/2014/main" id="{E63D5402-ECBC-4CCD-8D81-8FDF22EF29A6}"/>
                </a:ext>
              </a:extLst>
            </p:cNvPr>
            <p:cNvSpPr>
              <a:spLocks/>
            </p:cNvSpPr>
            <p:nvPr/>
          </p:nvSpPr>
          <p:spPr bwMode="auto">
            <a:xfrm>
              <a:off x="2071045" y="3122741"/>
              <a:ext cx="350422" cy="329374"/>
            </a:xfrm>
            <a:custGeom>
              <a:avLst/>
              <a:gdLst>
                <a:gd name="T0" fmla="*/ 0 w 730"/>
                <a:gd name="T1" fmla="*/ 1 h 725"/>
                <a:gd name="T2" fmla="*/ 1 w 730"/>
                <a:gd name="T3" fmla="*/ 0 h 725"/>
                <a:gd name="T4" fmla="*/ 2 w 730"/>
                <a:gd name="T5" fmla="*/ 1 h 725"/>
                <a:gd name="T6" fmla="*/ 3 w 730"/>
                <a:gd name="T7" fmla="*/ 0 h 725"/>
                <a:gd name="T8" fmla="*/ 4 w 730"/>
                <a:gd name="T9" fmla="*/ 1 h 725"/>
                <a:gd name="T10" fmla="*/ 4 w 730"/>
                <a:gd name="T11" fmla="*/ 1 h 725"/>
                <a:gd name="T12" fmla="*/ 5 w 730"/>
                <a:gd name="T13" fmla="*/ 3 h 725"/>
                <a:gd name="T14" fmla="*/ 7 w 730"/>
                <a:gd name="T15" fmla="*/ 4 h 725"/>
                <a:gd name="T16" fmla="*/ 9 w 730"/>
                <a:gd name="T17" fmla="*/ 3 h 725"/>
                <a:gd name="T18" fmla="*/ 9 w 730"/>
                <a:gd name="T19" fmla="*/ 3 h 725"/>
                <a:gd name="T20" fmla="*/ 11 w 730"/>
                <a:gd name="T21" fmla="*/ 2 h 725"/>
                <a:gd name="T22" fmla="*/ 15 w 730"/>
                <a:gd name="T23" fmla="*/ 4 h 725"/>
                <a:gd name="T24" fmla="*/ 15 w 730"/>
                <a:gd name="T25" fmla="*/ 5 h 725"/>
                <a:gd name="T26" fmla="*/ 15 w 730"/>
                <a:gd name="T27" fmla="*/ 7 h 725"/>
                <a:gd name="T28" fmla="*/ 15 w 730"/>
                <a:gd name="T29" fmla="*/ 9 h 725"/>
                <a:gd name="T30" fmla="*/ 15 w 730"/>
                <a:gd name="T31" fmla="*/ 10 h 725"/>
                <a:gd name="T32" fmla="*/ 15 w 730"/>
                <a:gd name="T33" fmla="*/ 12 h 725"/>
                <a:gd name="T34" fmla="*/ 17 w 730"/>
                <a:gd name="T35" fmla="*/ 15 h 725"/>
                <a:gd name="T36" fmla="*/ 15 w 730"/>
                <a:gd name="T37" fmla="*/ 17 h 725"/>
                <a:gd name="T38" fmla="*/ 12 w 730"/>
                <a:gd name="T39" fmla="*/ 16 h 725"/>
                <a:gd name="T40" fmla="*/ 11 w 730"/>
                <a:gd name="T41" fmla="*/ 15 h 725"/>
                <a:gd name="T42" fmla="*/ 8 w 730"/>
                <a:gd name="T43" fmla="*/ 15 h 725"/>
                <a:gd name="T44" fmla="*/ 7 w 730"/>
                <a:gd name="T45" fmla="*/ 14 h 725"/>
                <a:gd name="T46" fmla="*/ 5 w 730"/>
                <a:gd name="T47" fmla="*/ 11 h 725"/>
                <a:gd name="T48" fmla="*/ 4 w 730"/>
                <a:gd name="T49" fmla="*/ 11 h 725"/>
                <a:gd name="T50" fmla="*/ 4 w 730"/>
                <a:gd name="T51" fmla="*/ 11 h 725"/>
                <a:gd name="T52" fmla="*/ 3 w 730"/>
                <a:gd name="T53" fmla="*/ 9 h 725"/>
                <a:gd name="T54" fmla="*/ 1 w 730"/>
                <a:gd name="T55" fmla="*/ 7 h 725"/>
                <a:gd name="T56" fmla="*/ 2 w 730"/>
                <a:gd name="T57" fmla="*/ 5 h 725"/>
                <a:gd name="T58" fmla="*/ 1 w 730"/>
                <a:gd name="T59" fmla="*/ 5 h 725"/>
                <a:gd name="T60" fmla="*/ 1 w 730"/>
                <a:gd name="T61" fmla="*/ 3 h 725"/>
                <a:gd name="T62" fmla="*/ 0 w 730"/>
                <a:gd name="T63" fmla="*/ 1 h 72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30"/>
                <a:gd name="T97" fmla="*/ 0 h 725"/>
                <a:gd name="T98" fmla="*/ 730 w 730"/>
                <a:gd name="T99" fmla="*/ 725 h 72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30" h="725">
                  <a:moveTo>
                    <a:pt x="0" y="24"/>
                  </a:moveTo>
                  <a:lnTo>
                    <a:pt x="20" y="0"/>
                  </a:lnTo>
                  <a:lnTo>
                    <a:pt x="76" y="54"/>
                  </a:lnTo>
                  <a:lnTo>
                    <a:pt x="144" y="10"/>
                  </a:lnTo>
                  <a:lnTo>
                    <a:pt x="153" y="53"/>
                  </a:lnTo>
                  <a:lnTo>
                    <a:pt x="185" y="68"/>
                  </a:lnTo>
                  <a:lnTo>
                    <a:pt x="193" y="114"/>
                  </a:lnTo>
                  <a:lnTo>
                    <a:pt x="292" y="166"/>
                  </a:lnTo>
                  <a:lnTo>
                    <a:pt x="383" y="150"/>
                  </a:lnTo>
                  <a:lnTo>
                    <a:pt x="374" y="123"/>
                  </a:lnTo>
                  <a:lnTo>
                    <a:pt x="497" y="77"/>
                  </a:lnTo>
                  <a:lnTo>
                    <a:pt x="653" y="158"/>
                  </a:lnTo>
                  <a:lnTo>
                    <a:pt x="655" y="204"/>
                  </a:lnTo>
                  <a:lnTo>
                    <a:pt x="630" y="287"/>
                  </a:lnTo>
                  <a:lnTo>
                    <a:pt x="636" y="406"/>
                  </a:lnTo>
                  <a:lnTo>
                    <a:pt x="672" y="441"/>
                  </a:lnTo>
                  <a:lnTo>
                    <a:pt x="644" y="499"/>
                  </a:lnTo>
                  <a:lnTo>
                    <a:pt x="730" y="632"/>
                  </a:lnTo>
                  <a:lnTo>
                    <a:pt x="671" y="725"/>
                  </a:lnTo>
                  <a:lnTo>
                    <a:pt x="510" y="693"/>
                  </a:lnTo>
                  <a:lnTo>
                    <a:pt x="474" y="633"/>
                  </a:lnTo>
                  <a:lnTo>
                    <a:pt x="361" y="655"/>
                  </a:lnTo>
                  <a:lnTo>
                    <a:pt x="279" y="597"/>
                  </a:lnTo>
                  <a:lnTo>
                    <a:pt x="223" y="484"/>
                  </a:lnTo>
                  <a:lnTo>
                    <a:pt x="183" y="468"/>
                  </a:lnTo>
                  <a:lnTo>
                    <a:pt x="171" y="490"/>
                  </a:lnTo>
                  <a:lnTo>
                    <a:pt x="121" y="377"/>
                  </a:lnTo>
                  <a:lnTo>
                    <a:pt x="50" y="310"/>
                  </a:lnTo>
                  <a:lnTo>
                    <a:pt x="82" y="204"/>
                  </a:lnTo>
                  <a:lnTo>
                    <a:pt x="52" y="192"/>
                  </a:lnTo>
                  <a:lnTo>
                    <a:pt x="28" y="134"/>
                  </a:lnTo>
                  <a:lnTo>
                    <a:pt x="0" y="2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44" name="Freeform 360">
              <a:extLst>
                <a:ext uri="{FF2B5EF4-FFF2-40B4-BE49-F238E27FC236}">
                  <a16:creationId xmlns:a16="http://schemas.microsoft.com/office/drawing/2014/main" id="{14DB01EF-53EE-434C-9538-F5A944679252}"/>
                </a:ext>
              </a:extLst>
            </p:cNvPr>
            <p:cNvSpPr>
              <a:spLocks/>
            </p:cNvSpPr>
            <p:nvPr/>
          </p:nvSpPr>
          <p:spPr bwMode="auto">
            <a:xfrm>
              <a:off x="1969962" y="3184797"/>
              <a:ext cx="183635" cy="181394"/>
            </a:xfrm>
            <a:custGeom>
              <a:avLst/>
              <a:gdLst>
                <a:gd name="T0" fmla="*/ 0 w 379"/>
                <a:gd name="T1" fmla="*/ 5 h 402"/>
                <a:gd name="T2" fmla="*/ 0 w 379"/>
                <a:gd name="T3" fmla="*/ 6 h 402"/>
                <a:gd name="T4" fmla="*/ 5 w 379"/>
                <a:gd name="T5" fmla="*/ 8 h 402"/>
                <a:gd name="T6" fmla="*/ 5 w 379"/>
                <a:gd name="T7" fmla="*/ 9 h 402"/>
                <a:gd name="T8" fmla="*/ 6 w 379"/>
                <a:gd name="T9" fmla="*/ 9 h 402"/>
                <a:gd name="T10" fmla="*/ 7 w 379"/>
                <a:gd name="T11" fmla="*/ 9 h 402"/>
                <a:gd name="T12" fmla="*/ 9 w 379"/>
                <a:gd name="T13" fmla="*/ 8 h 402"/>
                <a:gd name="T14" fmla="*/ 9 w 379"/>
                <a:gd name="T15" fmla="*/ 8 h 402"/>
                <a:gd name="T16" fmla="*/ 8 w 379"/>
                <a:gd name="T17" fmla="*/ 6 h 402"/>
                <a:gd name="T18" fmla="*/ 6 w 379"/>
                <a:gd name="T19" fmla="*/ 4 h 402"/>
                <a:gd name="T20" fmla="*/ 7 w 379"/>
                <a:gd name="T21" fmla="*/ 2 h 402"/>
                <a:gd name="T22" fmla="*/ 6 w 379"/>
                <a:gd name="T23" fmla="*/ 1 h 402"/>
                <a:gd name="T24" fmla="*/ 6 w 379"/>
                <a:gd name="T25" fmla="*/ 0 h 402"/>
                <a:gd name="T26" fmla="*/ 3 w 379"/>
                <a:gd name="T27" fmla="*/ 0 h 402"/>
                <a:gd name="T28" fmla="*/ 3 w 379"/>
                <a:gd name="T29" fmla="*/ 1 h 402"/>
                <a:gd name="T30" fmla="*/ 2 w 379"/>
                <a:gd name="T31" fmla="*/ 3 h 402"/>
                <a:gd name="T32" fmla="*/ 0 w 379"/>
                <a:gd name="T33" fmla="*/ 5 h 4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9"/>
                <a:gd name="T52" fmla="*/ 0 h 402"/>
                <a:gd name="T53" fmla="*/ 379 w 379"/>
                <a:gd name="T54" fmla="*/ 402 h 4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9" h="402">
                  <a:moveTo>
                    <a:pt x="0" y="195"/>
                  </a:moveTo>
                  <a:lnTo>
                    <a:pt x="18" y="253"/>
                  </a:lnTo>
                  <a:lnTo>
                    <a:pt x="191" y="342"/>
                  </a:lnTo>
                  <a:lnTo>
                    <a:pt x="192" y="373"/>
                  </a:lnTo>
                  <a:lnTo>
                    <a:pt x="235" y="396"/>
                  </a:lnTo>
                  <a:lnTo>
                    <a:pt x="301" y="402"/>
                  </a:lnTo>
                  <a:lnTo>
                    <a:pt x="360" y="360"/>
                  </a:lnTo>
                  <a:lnTo>
                    <a:pt x="379" y="356"/>
                  </a:lnTo>
                  <a:lnTo>
                    <a:pt x="329" y="243"/>
                  </a:lnTo>
                  <a:lnTo>
                    <a:pt x="258" y="176"/>
                  </a:lnTo>
                  <a:lnTo>
                    <a:pt x="290" y="70"/>
                  </a:lnTo>
                  <a:lnTo>
                    <a:pt x="260" y="58"/>
                  </a:lnTo>
                  <a:lnTo>
                    <a:pt x="236" y="0"/>
                  </a:lnTo>
                  <a:lnTo>
                    <a:pt x="151" y="4"/>
                  </a:lnTo>
                  <a:lnTo>
                    <a:pt x="109" y="41"/>
                  </a:lnTo>
                  <a:lnTo>
                    <a:pt x="93" y="139"/>
                  </a:lnTo>
                  <a:lnTo>
                    <a:pt x="0" y="19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45" name="Freeform 361">
              <a:extLst>
                <a:ext uri="{FF2B5EF4-FFF2-40B4-BE49-F238E27FC236}">
                  <a16:creationId xmlns:a16="http://schemas.microsoft.com/office/drawing/2014/main" id="{B8AC0815-67A4-4F62-BD9F-C37613BE7C8D}"/>
                </a:ext>
              </a:extLst>
            </p:cNvPr>
            <p:cNvSpPr>
              <a:spLocks/>
            </p:cNvSpPr>
            <p:nvPr/>
          </p:nvSpPr>
          <p:spPr bwMode="auto">
            <a:xfrm>
              <a:off x="1385363" y="2947712"/>
              <a:ext cx="213960" cy="219583"/>
            </a:xfrm>
            <a:custGeom>
              <a:avLst/>
              <a:gdLst>
                <a:gd name="T0" fmla="*/ 0 w 446"/>
                <a:gd name="T1" fmla="*/ 3 h 487"/>
                <a:gd name="T2" fmla="*/ 0 w 446"/>
                <a:gd name="T3" fmla="*/ 1 h 487"/>
                <a:gd name="T4" fmla="*/ 1 w 446"/>
                <a:gd name="T5" fmla="*/ 1 h 487"/>
                <a:gd name="T6" fmla="*/ 2 w 446"/>
                <a:gd name="T7" fmla="*/ 1 h 487"/>
                <a:gd name="T8" fmla="*/ 3 w 446"/>
                <a:gd name="T9" fmla="*/ 0 h 487"/>
                <a:gd name="T10" fmla="*/ 5 w 446"/>
                <a:gd name="T11" fmla="*/ 0 h 487"/>
                <a:gd name="T12" fmla="*/ 6 w 446"/>
                <a:gd name="T13" fmla="*/ 1 h 487"/>
                <a:gd name="T14" fmla="*/ 6 w 446"/>
                <a:gd name="T15" fmla="*/ 2 h 487"/>
                <a:gd name="T16" fmla="*/ 5 w 446"/>
                <a:gd name="T17" fmla="*/ 2 h 487"/>
                <a:gd name="T18" fmla="*/ 5 w 446"/>
                <a:gd name="T19" fmla="*/ 4 h 487"/>
                <a:gd name="T20" fmla="*/ 7 w 446"/>
                <a:gd name="T21" fmla="*/ 6 h 487"/>
                <a:gd name="T22" fmla="*/ 8 w 446"/>
                <a:gd name="T23" fmla="*/ 7 h 487"/>
                <a:gd name="T24" fmla="*/ 8 w 446"/>
                <a:gd name="T25" fmla="*/ 7 h 487"/>
                <a:gd name="T26" fmla="*/ 10 w 446"/>
                <a:gd name="T27" fmla="*/ 9 h 487"/>
                <a:gd name="T28" fmla="*/ 9 w 446"/>
                <a:gd name="T29" fmla="*/ 8 h 487"/>
                <a:gd name="T30" fmla="*/ 9 w 446"/>
                <a:gd name="T31" fmla="*/ 10 h 487"/>
                <a:gd name="T32" fmla="*/ 8 w 446"/>
                <a:gd name="T33" fmla="*/ 11 h 487"/>
                <a:gd name="T34" fmla="*/ 8 w 446"/>
                <a:gd name="T35" fmla="*/ 9 h 487"/>
                <a:gd name="T36" fmla="*/ 4 w 446"/>
                <a:gd name="T37" fmla="*/ 6 h 487"/>
                <a:gd name="T38" fmla="*/ 3 w 446"/>
                <a:gd name="T39" fmla="*/ 4 h 487"/>
                <a:gd name="T40" fmla="*/ 2 w 446"/>
                <a:gd name="T41" fmla="*/ 3 h 487"/>
                <a:gd name="T42" fmla="*/ 1 w 446"/>
                <a:gd name="T43" fmla="*/ 4 h 487"/>
                <a:gd name="T44" fmla="*/ 0 w 446"/>
                <a:gd name="T45" fmla="*/ 3 h 4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46"/>
                <a:gd name="T70" fmla="*/ 0 h 487"/>
                <a:gd name="T71" fmla="*/ 446 w 446"/>
                <a:gd name="T72" fmla="*/ 487 h 48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46" h="487">
                  <a:moveTo>
                    <a:pt x="0" y="122"/>
                  </a:moveTo>
                  <a:lnTo>
                    <a:pt x="11" y="67"/>
                  </a:lnTo>
                  <a:lnTo>
                    <a:pt x="64" y="39"/>
                  </a:lnTo>
                  <a:lnTo>
                    <a:pt x="87" y="65"/>
                  </a:lnTo>
                  <a:lnTo>
                    <a:pt x="141" y="13"/>
                  </a:lnTo>
                  <a:lnTo>
                    <a:pt x="199" y="0"/>
                  </a:lnTo>
                  <a:lnTo>
                    <a:pt x="266" y="35"/>
                  </a:lnTo>
                  <a:lnTo>
                    <a:pt x="266" y="88"/>
                  </a:lnTo>
                  <a:lnTo>
                    <a:pt x="215" y="97"/>
                  </a:lnTo>
                  <a:lnTo>
                    <a:pt x="220" y="164"/>
                  </a:lnTo>
                  <a:lnTo>
                    <a:pt x="305" y="273"/>
                  </a:lnTo>
                  <a:lnTo>
                    <a:pt x="357" y="281"/>
                  </a:lnTo>
                  <a:lnTo>
                    <a:pt x="351" y="302"/>
                  </a:lnTo>
                  <a:lnTo>
                    <a:pt x="446" y="376"/>
                  </a:lnTo>
                  <a:lnTo>
                    <a:pt x="381" y="362"/>
                  </a:lnTo>
                  <a:lnTo>
                    <a:pt x="396" y="433"/>
                  </a:lnTo>
                  <a:lnTo>
                    <a:pt x="357" y="487"/>
                  </a:lnTo>
                  <a:lnTo>
                    <a:pt x="336" y="377"/>
                  </a:lnTo>
                  <a:lnTo>
                    <a:pt x="170" y="254"/>
                  </a:lnTo>
                  <a:lnTo>
                    <a:pt x="131" y="174"/>
                  </a:lnTo>
                  <a:lnTo>
                    <a:pt x="77" y="146"/>
                  </a:lnTo>
                  <a:lnTo>
                    <a:pt x="26" y="181"/>
                  </a:lnTo>
                  <a:lnTo>
                    <a:pt x="0" y="12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46" name="Freeform 362">
              <a:extLst>
                <a:ext uri="{FF2B5EF4-FFF2-40B4-BE49-F238E27FC236}">
                  <a16:creationId xmlns:a16="http://schemas.microsoft.com/office/drawing/2014/main" id="{00F6646D-9DC4-4602-8B3B-6B2A23143D18}"/>
                </a:ext>
              </a:extLst>
            </p:cNvPr>
            <p:cNvSpPr>
              <a:spLocks/>
            </p:cNvSpPr>
            <p:nvPr/>
          </p:nvSpPr>
          <p:spPr bwMode="auto">
            <a:xfrm>
              <a:off x="1412319" y="3089327"/>
              <a:ext cx="25271" cy="54100"/>
            </a:xfrm>
            <a:custGeom>
              <a:avLst/>
              <a:gdLst>
                <a:gd name="T0" fmla="*/ 0 w 53"/>
                <a:gd name="T1" fmla="*/ 0 h 119"/>
                <a:gd name="T2" fmla="*/ 0 w 53"/>
                <a:gd name="T3" fmla="*/ 3 h 119"/>
                <a:gd name="T4" fmla="*/ 1 w 53"/>
                <a:gd name="T5" fmla="*/ 3 h 119"/>
                <a:gd name="T6" fmla="*/ 1 w 53"/>
                <a:gd name="T7" fmla="*/ 1 h 119"/>
                <a:gd name="T8" fmla="*/ 1 w 53"/>
                <a:gd name="T9" fmla="*/ 0 h 119"/>
                <a:gd name="T10" fmla="*/ 0 w 53"/>
                <a:gd name="T11" fmla="*/ 0 h 119"/>
                <a:gd name="T12" fmla="*/ 0 60000 65536"/>
                <a:gd name="T13" fmla="*/ 0 60000 65536"/>
                <a:gd name="T14" fmla="*/ 0 60000 65536"/>
                <a:gd name="T15" fmla="*/ 0 60000 65536"/>
                <a:gd name="T16" fmla="*/ 0 60000 65536"/>
                <a:gd name="T17" fmla="*/ 0 60000 65536"/>
                <a:gd name="T18" fmla="*/ 0 w 53"/>
                <a:gd name="T19" fmla="*/ 0 h 119"/>
                <a:gd name="T20" fmla="*/ 53 w 53"/>
                <a:gd name="T21" fmla="*/ 119 h 119"/>
              </a:gdLst>
              <a:ahLst/>
              <a:cxnLst>
                <a:cxn ang="T12">
                  <a:pos x="T0" y="T1"/>
                </a:cxn>
                <a:cxn ang="T13">
                  <a:pos x="T2" y="T3"/>
                </a:cxn>
                <a:cxn ang="T14">
                  <a:pos x="T4" y="T5"/>
                </a:cxn>
                <a:cxn ang="T15">
                  <a:pos x="T6" y="T7"/>
                </a:cxn>
                <a:cxn ang="T16">
                  <a:pos x="T8" y="T9"/>
                </a:cxn>
                <a:cxn ang="T17">
                  <a:pos x="T10" y="T11"/>
                </a:cxn>
              </a:cxnLst>
              <a:rect l="T18" t="T19" r="T20" b="T21"/>
              <a:pathLst>
                <a:path w="53" h="119">
                  <a:moveTo>
                    <a:pt x="0" y="19"/>
                  </a:moveTo>
                  <a:lnTo>
                    <a:pt x="8" y="111"/>
                  </a:lnTo>
                  <a:lnTo>
                    <a:pt x="34" y="119"/>
                  </a:lnTo>
                  <a:lnTo>
                    <a:pt x="53" y="47"/>
                  </a:lnTo>
                  <a:lnTo>
                    <a:pt x="35" y="0"/>
                  </a:lnTo>
                  <a:lnTo>
                    <a:pt x="0" y="1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47" name="Freeform 363">
              <a:extLst>
                <a:ext uri="{FF2B5EF4-FFF2-40B4-BE49-F238E27FC236}">
                  <a16:creationId xmlns:a16="http://schemas.microsoft.com/office/drawing/2014/main" id="{311259DF-6D5F-41FB-8E1F-EE4B48540CF3}"/>
                </a:ext>
              </a:extLst>
            </p:cNvPr>
            <p:cNvSpPr>
              <a:spLocks/>
            </p:cNvSpPr>
            <p:nvPr/>
          </p:nvSpPr>
          <p:spPr bwMode="auto">
            <a:xfrm>
              <a:off x="1491501" y="3160930"/>
              <a:ext cx="55596" cy="35006"/>
            </a:xfrm>
            <a:custGeom>
              <a:avLst/>
              <a:gdLst>
                <a:gd name="T0" fmla="*/ 0 w 115"/>
                <a:gd name="T1" fmla="*/ 0 h 76"/>
                <a:gd name="T2" fmla="*/ 2 w 115"/>
                <a:gd name="T3" fmla="*/ 2 h 76"/>
                <a:gd name="T4" fmla="*/ 3 w 115"/>
                <a:gd name="T5" fmla="*/ 0 h 76"/>
                <a:gd name="T6" fmla="*/ 0 w 115"/>
                <a:gd name="T7" fmla="*/ 0 h 76"/>
                <a:gd name="T8" fmla="*/ 0 60000 65536"/>
                <a:gd name="T9" fmla="*/ 0 60000 65536"/>
                <a:gd name="T10" fmla="*/ 0 60000 65536"/>
                <a:gd name="T11" fmla="*/ 0 60000 65536"/>
                <a:gd name="T12" fmla="*/ 0 w 115"/>
                <a:gd name="T13" fmla="*/ 0 h 76"/>
                <a:gd name="T14" fmla="*/ 115 w 115"/>
                <a:gd name="T15" fmla="*/ 76 h 76"/>
              </a:gdLst>
              <a:ahLst/>
              <a:cxnLst>
                <a:cxn ang="T8">
                  <a:pos x="T0" y="T1"/>
                </a:cxn>
                <a:cxn ang="T9">
                  <a:pos x="T2" y="T3"/>
                </a:cxn>
                <a:cxn ang="T10">
                  <a:pos x="T4" y="T5"/>
                </a:cxn>
                <a:cxn ang="T11">
                  <a:pos x="T6" y="T7"/>
                </a:cxn>
              </a:cxnLst>
              <a:rect l="T12" t="T13" r="T14" b="T15"/>
              <a:pathLst>
                <a:path w="115" h="76">
                  <a:moveTo>
                    <a:pt x="0" y="15"/>
                  </a:moveTo>
                  <a:lnTo>
                    <a:pt x="97" y="76"/>
                  </a:lnTo>
                  <a:lnTo>
                    <a:pt x="115" y="0"/>
                  </a:lnTo>
                  <a:lnTo>
                    <a:pt x="0" y="1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48" name="Freeform 364">
              <a:extLst>
                <a:ext uri="{FF2B5EF4-FFF2-40B4-BE49-F238E27FC236}">
                  <a16:creationId xmlns:a16="http://schemas.microsoft.com/office/drawing/2014/main" id="{D862402A-5322-4779-9237-39B8B5F1E08E}"/>
                </a:ext>
              </a:extLst>
            </p:cNvPr>
            <p:cNvSpPr>
              <a:spLocks/>
            </p:cNvSpPr>
            <p:nvPr/>
          </p:nvSpPr>
          <p:spPr bwMode="auto">
            <a:xfrm>
              <a:off x="3639523" y="3262765"/>
              <a:ext cx="43803" cy="55691"/>
            </a:xfrm>
            <a:custGeom>
              <a:avLst/>
              <a:gdLst>
                <a:gd name="T0" fmla="*/ 0 w 90"/>
                <a:gd name="T1" fmla="*/ 1 h 124"/>
                <a:gd name="T2" fmla="*/ 0 w 90"/>
                <a:gd name="T3" fmla="*/ 1 h 124"/>
                <a:gd name="T4" fmla="*/ 1 w 90"/>
                <a:gd name="T5" fmla="*/ 1 h 124"/>
                <a:gd name="T6" fmla="*/ 1 w 90"/>
                <a:gd name="T7" fmla="*/ 1 h 124"/>
                <a:gd name="T8" fmla="*/ 1 w 90"/>
                <a:gd name="T9" fmla="*/ 3 h 124"/>
                <a:gd name="T10" fmla="*/ 1 w 90"/>
                <a:gd name="T11" fmla="*/ 3 h 124"/>
                <a:gd name="T12" fmla="*/ 2 w 90"/>
                <a:gd name="T13" fmla="*/ 1 h 124"/>
                <a:gd name="T14" fmla="*/ 2 w 90"/>
                <a:gd name="T15" fmla="*/ 0 h 124"/>
                <a:gd name="T16" fmla="*/ 1 w 90"/>
                <a:gd name="T17" fmla="*/ 0 h 124"/>
                <a:gd name="T18" fmla="*/ 0 w 90"/>
                <a:gd name="T19" fmla="*/ 1 h 1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0"/>
                <a:gd name="T31" fmla="*/ 0 h 124"/>
                <a:gd name="T32" fmla="*/ 90 w 90"/>
                <a:gd name="T33" fmla="*/ 124 h 1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0" h="124">
                  <a:moveTo>
                    <a:pt x="0" y="32"/>
                  </a:moveTo>
                  <a:lnTo>
                    <a:pt x="4" y="64"/>
                  </a:lnTo>
                  <a:lnTo>
                    <a:pt x="25" y="32"/>
                  </a:lnTo>
                  <a:lnTo>
                    <a:pt x="35" y="51"/>
                  </a:lnTo>
                  <a:lnTo>
                    <a:pt x="24" y="124"/>
                  </a:lnTo>
                  <a:lnTo>
                    <a:pt x="64" y="121"/>
                  </a:lnTo>
                  <a:lnTo>
                    <a:pt x="90" y="48"/>
                  </a:lnTo>
                  <a:lnTo>
                    <a:pt x="77" y="5"/>
                  </a:lnTo>
                  <a:lnTo>
                    <a:pt x="36" y="0"/>
                  </a:lnTo>
                  <a:lnTo>
                    <a:pt x="0" y="3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49" name="Freeform 365">
              <a:extLst>
                <a:ext uri="{FF2B5EF4-FFF2-40B4-BE49-F238E27FC236}">
                  <a16:creationId xmlns:a16="http://schemas.microsoft.com/office/drawing/2014/main" id="{E4A81CD8-7626-4225-A087-8C3069E9EA96}"/>
                </a:ext>
              </a:extLst>
            </p:cNvPr>
            <p:cNvSpPr>
              <a:spLocks/>
            </p:cNvSpPr>
            <p:nvPr/>
          </p:nvSpPr>
          <p:spPr bwMode="auto">
            <a:xfrm>
              <a:off x="3661424" y="3087736"/>
              <a:ext cx="207221" cy="182985"/>
            </a:xfrm>
            <a:custGeom>
              <a:avLst/>
              <a:gdLst>
                <a:gd name="T0" fmla="*/ 0 w 433"/>
                <a:gd name="T1" fmla="*/ 9 h 403"/>
                <a:gd name="T2" fmla="*/ 2 w 433"/>
                <a:gd name="T3" fmla="*/ 7 h 403"/>
                <a:gd name="T4" fmla="*/ 4 w 433"/>
                <a:gd name="T5" fmla="*/ 7 h 403"/>
                <a:gd name="T6" fmla="*/ 5 w 433"/>
                <a:gd name="T7" fmla="*/ 5 h 403"/>
                <a:gd name="T8" fmla="*/ 6 w 433"/>
                <a:gd name="T9" fmla="*/ 5 h 403"/>
                <a:gd name="T10" fmla="*/ 6 w 433"/>
                <a:gd name="T11" fmla="*/ 5 h 403"/>
                <a:gd name="T12" fmla="*/ 7 w 433"/>
                <a:gd name="T13" fmla="*/ 5 h 403"/>
                <a:gd name="T14" fmla="*/ 8 w 433"/>
                <a:gd name="T15" fmla="*/ 3 h 403"/>
                <a:gd name="T16" fmla="*/ 8 w 433"/>
                <a:gd name="T17" fmla="*/ 1 h 403"/>
                <a:gd name="T18" fmla="*/ 9 w 433"/>
                <a:gd name="T19" fmla="*/ 1 h 403"/>
                <a:gd name="T20" fmla="*/ 9 w 433"/>
                <a:gd name="T21" fmla="*/ 0 h 403"/>
                <a:gd name="T22" fmla="*/ 9 w 433"/>
                <a:gd name="T23" fmla="*/ 0 h 403"/>
                <a:gd name="T24" fmla="*/ 10 w 433"/>
                <a:gd name="T25" fmla="*/ 2 h 403"/>
                <a:gd name="T26" fmla="*/ 9 w 433"/>
                <a:gd name="T27" fmla="*/ 4 h 403"/>
                <a:gd name="T28" fmla="*/ 9 w 433"/>
                <a:gd name="T29" fmla="*/ 5 h 403"/>
                <a:gd name="T30" fmla="*/ 9 w 433"/>
                <a:gd name="T31" fmla="*/ 7 h 403"/>
                <a:gd name="T32" fmla="*/ 8 w 433"/>
                <a:gd name="T33" fmla="*/ 8 h 403"/>
                <a:gd name="T34" fmla="*/ 8 w 433"/>
                <a:gd name="T35" fmla="*/ 7 h 403"/>
                <a:gd name="T36" fmla="*/ 7 w 433"/>
                <a:gd name="T37" fmla="*/ 8 h 403"/>
                <a:gd name="T38" fmla="*/ 5 w 433"/>
                <a:gd name="T39" fmla="*/ 8 h 403"/>
                <a:gd name="T40" fmla="*/ 5 w 433"/>
                <a:gd name="T41" fmla="*/ 9 h 403"/>
                <a:gd name="T42" fmla="*/ 4 w 433"/>
                <a:gd name="T43" fmla="*/ 9 h 403"/>
                <a:gd name="T44" fmla="*/ 4 w 433"/>
                <a:gd name="T45" fmla="*/ 8 h 403"/>
                <a:gd name="T46" fmla="*/ 0 w 433"/>
                <a:gd name="T47" fmla="*/ 9 h 40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33"/>
                <a:gd name="T73" fmla="*/ 0 h 403"/>
                <a:gd name="T74" fmla="*/ 433 w 433"/>
                <a:gd name="T75" fmla="*/ 403 h 40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33" h="403">
                  <a:moveTo>
                    <a:pt x="0" y="378"/>
                  </a:moveTo>
                  <a:lnTo>
                    <a:pt x="80" y="305"/>
                  </a:lnTo>
                  <a:lnTo>
                    <a:pt x="188" y="305"/>
                  </a:lnTo>
                  <a:lnTo>
                    <a:pt x="232" y="212"/>
                  </a:lnTo>
                  <a:lnTo>
                    <a:pt x="250" y="204"/>
                  </a:lnTo>
                  <a:lnTo>
                    <a:pt x="252" y="239"/>
                  </a:lnTo>
                  <a:lnTo>
                    <a:pt x="299" y="204"/>
                  </a:lnTo>
                  <a:lnTo>
                    <a:pt x="343" y="138"/>
                  </a:lnTo>
                  <a:lnTo>
                    <a:pt x="360" y="21"/>
                  </a:lnTo>
                  <a:lnTo>
                    <a:pt x="394" y="25"/>
                  </a:lnTo>
                  <a:lnTo>
                    <a:pt x="385" y="0"/>
                  </a:lnTo>
                  <a:lnTo>
                    <a:pt x="406" y="1"/>
                  </a:lnTo>
                  <a:lnTo>
                    <a:pt x="433" y="97"/>
                  </a:lnTo>
                  <a:lnTo>
                    <a:pt x="394" y="166"/>
                  </a:lnTo>
                  <a:lnTo>
                    <a:pt x="394" y="227"/>
                  </a:lnTo>
                  <a:lnTo>
                    <a:pt x="367" y="319"/>
                  </a:lnTo>
                  <a:lnTo>
                    <a:pt x="346" y="332"/>
                  </a:lnTo>
                  <a:lnTo>
                    <a:pt x="345" y="297"/>
                  </a:lnTo>
                  <a:lnTo>
                    <a:pt x="284" y="347"/>
                  </a:lnTo>
                  <a:lnTo>
                    <a:pt x="232" y="327"/>
                  </a:lnTo>
                  <a:lnTo>
                    <a:pt x="235" y="368"/>
                  </a:lnTo>
                  <a:lnTo>
                    <a:pt x="188" y="403"/>
                  </a:lnTo>
                  <a:lnTo>
                    <a:pt x="177" y="345"/>
                  </a:lnTo>
                  <a:lnTo>
                    <a:pt x="0" y="37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50" name="Freeform 366">
              <a:extLst>
                <a:ext uri="{FF2B5EF4-FFF2-40B4-BE49-F238E27FC236}">
                  <a16:creationId xmlns:a16="http://schemas.microsoft.com/office/drawing/2014/main" id="{6708FEA2-86F3-4507-A6F1-5E9500C94F69}"/>
                </a:ext>
              </a:extLst>
            </p:cNvPr>
            <p:cNvSpPr>
              <a:spLocks/>
            </p:cNvSpPr>
            <p:nvPr/>
          </p:nvSpPr>
          <p:spPr bwMode="auto">
            <a:xfrm>
              <a:off x="3685010" y="3254809"/>
              <a:ext cx="43803" cy="33415"/>
            </a:xfrm>
            <a:custGeom>
              <a:avLst/>
              <a:gdLst>
                <a:gd name="T0" fmla="*/ 0 w 88"/>
                <a:gd name="T1" fmla="*/ 1 h 73"/>
                <a:gd name="T2" fmla="*/ 1 w 88"/>
                <a:gd name="T3" fmla="*/ 2 h 73"/>
                <a:gd name="T4" fmla="*/ 2 w 88"/>
                <a:gd name="T5" fmla="*/ 1 h 73"/>
                <a:gd name="T6" fmla="*/ 2 w 88"/>
                <a:gd name="T7" fmla="*/ 0 h 73"/>
                <a:gd name="T8" fmla="*/ 0 w 88"/>
                <a:gd name="T9" fmla="*/ 1 h 73"/>
                <a:gd name="T10" fmla="*/ 0 60000 65536"/>
                <a:gd name="T11" fmla="*/ 0 60000 65536"/>
                <a:gd name="T12" fmla="*/ 0 60000 65536"/>
                <a:gd name="T13" fmla="*/ 0 60000 65536"/>
                <a:gd name="T14" fmla="*/ 0 60000 65536"/>
                <a:gd name="T15" fmla="*/ 0 w 88"/>
                <a:gd name="T16" fmla="*/ 0 h 73"/>
                <a:gd name="T17" fmla="*/ 88 w 88"/>
                <a:gd name="T18" fmla="*/ 73 h 73"/>
              </a:gdLst>
              <a:ahLst/>
              <a:cxnLst>
                <a:cxn ang="T10">
                  <a:pos x="T0" y="T1"/>
                </a:cxn>
                <a:cxn ang="T11">
                  <a:pos x="T2" y="T3"/>
                </a:cxn>
                <a:cxn ang="T12">
                  <a:pos x="T4" y="T5"/>
                </a:cxn>
                <a:cxn ang="T13">
                  <a:pos x="T6" y="T7"/>
                </a:cxn>
                <a:cxn ang="T14">
                  <a:pos x="T8" y="T9"/>
                </a:cxn>
              </a:cxnLst>
              <a:rect l="T15" t="T16" r="T17" b="T18"/>
              <a:pathLst>
                <a:path w="88" h="73">
                  <a:moveTo>
                    <a:pt x="0" y="37"/>
                  </a:moveTo>
                  <a:lnTo>
                    <a:pt x="33" y="73"/>
                  </a:lnTo>
                  <a:lnTo>
                    <a:pt x="83" y="46"/>
                  </a:lnTo>
                  <a:lnTo>
                    <a:pt x="88" y="0"/>
                  </a:lnTo>
                  <a:lnTo>
                    <a:pt x="0" y="3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51" name="Freeform 367">
              <a:extLst>
                <a:ext uri="{FF2B5EF4-FFF2-40B4-BE49-F238E27FC236}">
                  <a16:creationId xmlns:a16="http://schemas.microsoft.com/office/drawing/2014/main" id="{1A6951E7-A9D1-4E9A-B7FB-4F296C65D00D}"/>
                </a:ext>
              </a:extLst>
            </p:cNvPr>
            <p:cNvSpPr>
              <a:spLocks/>
            </p:cNvSpPr>
            <p:nvPr/>
          </p:nvSpPr>
          <p:spPr bwMode="auto">
            <a:xfrm>
              <a:off x="3826527" y="2990674"/>
              <a:ext cx="107822" cy="97062"/>
            </a:xfrm>
            <a:custGeom>
              <a:avLst/>
              <a:gdLst>
                <a:gd name="T0" fmla="*/ 0 w 226"/>
                <a:gd name="T1" fmla="*/ 4 h 214"/>
                <a:gd name="T2" fmla="*/ 0 w 226"/>
                <a:gd name="T3" fmla="*/ 5 h 214"/>
                <a:gd name="T4" fmla="*/ 1 w 226"/>
                <a:gd name="T5" fmla="*/ 5 h 214"/>
                <a:gd name="T6" fmla="*/ 1 w 226"/>
                <a:gd name="T7" fmla="*/ 4 h 214"/>
                <a:gd name="T8" fmla="*/ 3 w 226"/>
                <a:gd name="T9" fmla="*/ 4 h 214"/>
                <a:gd name="T10" fmla="*/ 3 w 226"/>
                <a:gd name="T11" fmla="*/ 3 h 214"/>
                <a:gd name="T12" fmla="*/ 5 w 226"/>
                <a:gd name="T13" fmla="*/ 3 h 214"/>
                <a:gd name="T14" fmla="*/ 5 w 226"/>
                <a:gd name="T15" fmla="*/ 2 h 214"/>
                <a:gd name="T16" fmla="*/ 5 w 226"/>
                <a:gd name="T17" fmla="*/ 1 h 214"/>
                <a:gd name="T18" fmla="*/ 3 w 226"/>
                <a:gd name="T19" fmla="*/ 1 h 214"/>
                <a:gd name="T20" fmla="*/ 2 w 226"/>
                <a:gd name="T21" fmla="*/ 0 h 214"/>
                <a:gd name="T22" fmla="*/ 1 w 226"/>
                <a:gd name="T23" fmla="*/ 3 h 214"/>
                <a:gd name="T24" fmla="*/ 1 w 226"/>
                <a:gd name="T25" fmla="*/ 3 h 214"/>
                <a:gd name="T26" fmla="*/ 0 w 226"/>
                <a:gd name="T27" fmla="*/ 4 h 2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6"/>
                <a:gd name="T43" fmla="*/ 0 h 214"/>
                <a:gd name="T44" fmla="*/ 226 w 226"/>
                <a:gd name="T45" fmla="*/ 214 h 2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6" h="214">
                  <a:moveTo>
                    <a:pt x="0" y="153"/>
                  </a:moveTo>
                  <a:lnTo>
                    <a:pt x="10" y="214"/>
                  </a:lnTo>
                  <a:lnTo>
                    <a:pt x="51" y="192"/>
                  </a:lnTo>
                  <a:lnTo>
                    <a:pt x="23" y="155"/>
                  </a:lnTo>
                  <a:lnTo>
                    <a:pt x="133" y="188"/>
                  </a:lnTo>
                  <a:lnTo>
                    <a:pt x="157" y="138"/>
                  </a:lnTo>
                  <a:lnTo>
                    <a:pt x="226" y="120"/>
                  </a:lnTo>
                  <a:lnTo>
                    <a:pt x="202" y="86"/>
                  </a:lnTo>
                  <a:lnTo>
                    <a:pt x="211" y="58"/>
                  </a:lnTo>
                  <a:lnTo>
                    <a:pt x="150" y="62"/>
                  </a:lnTo>
                  <a:lnTo>
                    <a:pt x="80" y="0"/>
                  </a:lnTo>
                  <a:lnTo>
                    <a:pt x="54" y="122"/>
                  </a:lnTo>
                  <a:lnTo>
                    <a:pt x="22" y="115"/>
                  </a:lnTo>
                  <a:lnTo>
                    <a:pt x="0" y="15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52" name="Freeform 368">
              <a:extLst>
                <a:ext uri="{FF2B5EF4-FFF2-40B4-BE49-F238E27FC236}">
                  <a16:creationId xmlns:a16="http://schemas.microsoft.com/office/drawing/2014/main" id="{4ED18256-4171-429B-858C-8DB742FE9ECE}"/>
                </a:ext>
              </a:extLst>
            </p:cNvPr>
            <p:cNvSpPr>
              <a:spLocks/>
            </p:cNvSpPr>
            <p:nvPr/>
          </p:nvSpPr>
          <p:spPr bwMode="auto">
            <a:xfrm>
              <a:off x="3543494" y="3054321"/>
              <a:ext cx="114561" cy="120930"/>
            </a:xfrm>
            <a:custGeom>
              <a:avLst/>
              <a:gdLst>
                <a:gd name="T0" fmla="*/ 0 w 240"/>
                <a:gd name="T1" fmla="*/ 3 h 268"/>
                <a:gd name="T2" fmla="*/ 1 w 240"/>
                <a:gd name="T3" fmla="*/ 4 h 268"/>
                <a:gd name="T4" fmla="*/ 0 w 240"/>
                <a:gd name="T5" fmla="*/ 6 h 268"/>
                <a:gd name="T6" fmla="*/ 2 w 240"/>
                <a:gd name="T7" fmla="*/ 6 h 268"/>
                <a:gd name="T8" fmla="*/ 3 w 240"/>
                <a:gd name="T9" fmla="*/ 5 h 268"/>
                <a:gd name="T10" fmla="*/ 3 w 240"/>
                <a:gd name="T11" fmla="*/ 4 h 268"/>
                <a:gd name="T12" fmla="*/ 5 w 240"/>
                <a:gd name="T13" fmla="*/ 2 h 268"/>
                <a:gd name="T14" fmla="*/ 5 w 240"/>
                <a:gd name="T15" fmla="*/ 1 h 268"/>
                <a:gd name="T16" fmla="*/ 5 w 240"/>
                <a:gd name="T17" fmla="*/ 0 h 268"/>
                <a:gd name="T18" fmla="*/ 5 w 240"/>
                <a:gd name="T19" fmla="*/ 0 h 268"/>
                <a:gd name="T20" fmla="*/ 3 w 240"/>
                <a:gd name="T21" fmla="*/ 1 h 268"/>
                <a:gd name="T22" fmla="*/ 3 w 240"/>
                <a:gd name="T23" fmla="*/ 2 h 268"/>
                <a:gd name="T24" fmla="*/ 2 w 240"/>
                <a:gd name="T25" fmla="*/ 1 h 268"/>
                <a:gd name="T26" fmla="*/ 0 w 240"/>
                <a:gd name="T27" fmla="*/ 3 h 26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0"/>
                <a:gd name="T43" fmla="*/ 0 h 268"/>
                <a:gd name="T44" fmla="*/ 240 w 240"/>
                <a:gd name="T45" fmla="*/ 268 h 26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0" h="268">
                  <a:moveTo>
                    <a:pt x="0" y="151"/>
                  </a:moveTo>
                  <a:lnTo>
                    <a:pt x="43" y="173"/>
                  </a:lnTo>
                  <a:lnTo>
                    <a:pt x="15" y="251"/>
                  </a:lnTo>
                  <a:lnTo>
                    <a:pt x="84" y="268"/>
                  </a:lnTo>
                  <a:lnTo>
                    <a:pt x="155" y="223"/>
                  </a:lnTo>
                  <a:lnTo>
                    <a:pt x="122" y="159"/>
                  </a:lnTo>
                  <a:lnTo>
                    <a:pt x="202" y="101"/>
                  </a:lnTo>
                  <a:lnTo>
                    <a:pt x="240" y="24"/>
                  </a:lnTo>
                  <a:lnTo>
                    <a:pt x="237" y="13"/>
                  </a:lnTo>
                  <a:lnTo>
                    <a:pt x="223" y="0"/>
                  </a:lnTo>
                  <a:lnTo>
                    <a:pt x="147" y="50"/>
                  </a:lnTo>
                  <a:lnTo>
                    <a:pt x="147" y="77"/>
                  </a:lnTo>
                  <a:lnTo>
                    <a:pt x="94" y="68"/>
                  </a:lnTo>
                  <a:lnTo>
                    <a:pt x="0" y="15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53" name="Freeform 369">
              <a:extLst>
                <a:ext uri="{FF2B5EF4-FFF2-40B4-BE49-F238E27FC236}">
                  <a16:creationId xmlns:a16="http://schemas.microsoft.com/office/drawing/2014/main" id="{B68BC4DC-4115-4672-90F8-411ED6BA5F3A}"/>
                </a:ext>
              </a:extLst>
            </p:cNvPr>
            <p:cNvSpPr>
              <a:spLocks/>
            </p:cNvSpPr>
            <p:nvPr/>
          </p:nvSpPr>
          <p:spPr bwMode="auto">
            <a:xfrm>
              <a:off x="3577188" y="3154565"/>
              <a:ext cx="60650" cy="97062"/>
            </a:xfrm>
            <a:custGeom>
              <a:avLst/>
              <a:gdLst>
                <a:gd name="T0" fmla="*/ 0 w 128"/>
                <a:gd name="T1" fmla="*/ 5 h 212"/>
                <a:gd name="T2" fmla="*/ 0 w 128"/>
                <a:gd name="T3" fmla="*/ 1 h 212"/>
                <a:gd name="T4" fmla="*/ 2 w 128"/>
                <a:gd name="T5" fmla="*/ 0 h 212"/>
                <a:gd name="T6" fmla="*/ 3 w 128"/>
                <a:gd name="T7" fmla="*/ 3 h 212"/>
                <a:gd name="T8" fmla="*/ 2 w 128"/>
                <a:gd name="T9" fmla="*/ 5 h 212"/>
                <a:gd name="T10" fmla="*/ 0 w 128"/>
                <a:gd name="T11" fmla="*/ 5 h 212"/>
                <a:gd name="T12" fmla="*/ 0 60000 65536"/>
                <a:gd name="T13" fmla="*/ 0 60000 65536"/>
                <a:gd name="T14" fmla="*/ 0 60000 65536"/>
                <a:gd name="T15" fmla="*/ 0 60000 65536"/>
                <a:gd name="T16" fmla="*/ 0 60000 65536"/>
                <a:gd name="T17" fmla="*/ 0 60000 65536"/>
                <a:gd name="T18" fmla="*/ 0 w 128"/>
                <a:gd name="T19" fmla="*/ 0 h 212"/>
                <a:gd name="T20" fmla="*/ 128 w 128"/>
                <a:gd name="T21" fmla="*/ 212 h 212"/>
              </a:gdLst>
              <a:ahLst/>
              <a:cxnLst>
                <a:cxn ang="T12">
                  <a:pos x="T0" y="T1"/>
                </a:cxn>
                <a:cxn ang="T13">
                  <a:pos x="T2" y="T3"/>
                </a:cxn>
                <a:cxn ang="T14">
                  <a:pos x="T4" y="T5"/>
                </a:cxn>
                <a:cxn ang="T15">
                  <a:pos x="T6" y="T7"/>
                </a:cxn>
                <a:cxn ang="T16">
                  <a:pos x="T8" y="T9"/>
                </a:cxn>
                <a:cxn ang="T17">
                  <a:pos x="T10" y="T11"/>
                </a:cxn>
              </a:cxnLst>
              <a:rect l="T18" t="T19" r="T20" b="T21"/>
              <a:pathLst>
                <a:path w="128" h="212">
                  <a:moveTo>
                    <a:pt x="0" y="212"/>
                  </a:moveTo>
                  <a:lnTo>
                    <a:pt x="13" y="45"/>
                  </a:lnTo>
                  <a:lnTo>
                    <a:pt x="84" y="0"/>
                  </a:lnTo>
                  <a:lnTo>
                    <a:pt x="128" y="129"/>
                  </a:lnTo>
                  <a:lnTo>
                    <a:pt x="82" y="189"/>
                  </a:lnTo>
                  <a:lnTo>
                    <a:pt x="0" y="21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54" name="Freeform 370">
              <a:extLst>
                <a:ext uri="{FF2B5EF4-FFF2-40B4-BE49-F238E27FC236}">
                  <a16:creationId xmlns:a16="http://schemas.microsoft.com/office/drawing/2014/main" id="{79217D3B-2759-4EA3-A21B-AD819B09ADC7}"/>
                </a:ext>
              </a:extLst>
            </p:cNvPr>
            <p:cNvSpPr>
              <a:spLocks/>
            </p:cNvSpPr>
            <p:nvPr/>
          </p:nvSpPr>
          <p:spPr bwMode="auto">
            <a:xfrm>
              <a:off x="3100411" y="3507807"/>
              <a:ext cx="131408" cy="167074"/>
            </a:xfrm>
            <a:custGeom>
              <a:avLst/>
              <a:gdLst>
                <a:gd name="T0" fmla="*/ 0 w 274"/>
                <a:gd name="T1" fmla="*/ 2 h 369"/>
                <a:gd name="T2" fmla="*/ 1 w 274"/>
                <a:gd name="T3" fmla="*/ 3 h 369"/>
                <a:gd name="T4" fmla="*/ 1 w 274"/>
                <a:gd name="T5" fmla="*/ 5 h 369"/>
                <a:gd name="T6" fmla="*/ 3 w 274"/>
                <a:gd name="T7" fmla="*/ 4 h 369"/>
                <a:gd name="T8" fmla="*/ 4 w 274"/>
                <a:gd name="T9" fmla="*/ 5 h 369"/>
                <a:gd name="T10" fmla="*/ 5 w 274"/>
                <a:gd name="T11" fmla="*/ 7 h 369"/>
                <a:gd name="T12" fmla="*/ 4 w 274"/>
                <a:gd name="T13" fmla="*/ 9 h 369"/>
                <a:gd name="T14" fmla="*/ 6 w 274"/>
                <a:gd name="T15" fmla="*/ 8 h 369"/>
                <a:gd name="T16" fmla="*/ 5 w 274"/>
                <a:gd name="T17" fmla="*/ 5 h 369"/>
                <a:gd name="T18" fmla="*/ 3 w 274"/>
                <a:gd name="T19" fmla="*/ 3 h 369"/>
                <a:gd name="T20" fmla="*/ 4 w 274"/>
                <a:gd name="T21" fmla="*/ 2 h 369"/>
                <a:gd name="T22" fmla="*/ 3 w 274"/>
                <a:gd name="T23" fmla="*/ 1 h 369"/>
                <a:gd name="T24" fmla="*/ 2 w 274"/>
                <a:gd name="T25" fmla="*/ 0 h 369"/>
                <a:gd name="T26" fmla="*/ 1 w 274"/>
                <a:gd name="T27" fmla="*/ 0 h 369"/>
                <a:gd name="T28" fmla="*/ 1 w 274"/>
                <a:gd name="T29" fmla="*/ 1 h 369"/>
                <a:gd name="T30" fmla="*/ 1 w 274"/>
                <a:gd name="T31" fmla="*/ 1 h 369"/>
                <a:gd name="T32" fmla="*/ 0 w 274"/>
                <a:gd name="T33" fmla="*/ 2 h 3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4"/>
                <a:gd name="T52" fmla="*/ 0 h 369"/>
                <a:gd name="T53" fmla="*/ 274 w 274"/>
                <a:gd name="T54" fmla="*/ 369 h 36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4" h="369">
                  <a:moveTo>
                    <a:pt x="0" y="79"/>
                  </a:moveTo>
                  <a:lnTo>
                    <a:pt x="36" y="132"/>
                  </a:lnTo>
                  <a:lnTo>
                    <a:pt x="25" y="223"/>
                  </a:lnTo>
                  <a:lnTo>
                    <a:pt x="123" y="184"/>
                  </a:lnTo>
                  <a:lnTo>
                    <a:pt x="160" y="223"/>
                  </a:lnTo>
                  <a:lnTo>
                    <a:pt x="198" y="313"/>
                  </a:lnTo>
                  <a:lnTo>
                    <a:pt x="188" y="369"/>
                  </a:lnTo>
                  <a:lnTo>
                    <a:pt x="274" y="353"/>
                  </a:lnTo>
                  <a:lnTo>
                    <a:pt x="231" y="234"/>
                  </a:lnTo>
                  <a:lnTo>
                    <a:pt x="138" y="147"/>
                  </a:lnTo>
                  <a:lnTo>
                    <a:pt x="165" y="94"/>
                  </a:lnTo>
                  <a:lnTo>
                    <a:pt x="112" y="67"/>
                  </a:lnTo>
                  <a:lnTo>
                    <a:pt x="73" y="0"/>
                  </a:lnTo>
                  <a:lnTo>
                    <a:pt x="50" y="1"/>
                  </a:lnTo>
                  <a:lnTo>
                    <a:pt x="52" y="48"/>
                  </a:lnTo>
                  <a:lnTo>
                    <a:pt x="36" y="36"/>
                  </a:lnTo>
                  <a:lnTo>
                    <a:pt x="0" y="7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55" name="Freeform 371">
              <a:extLst>
                <a:ext uri="{FF2B5EF4-FFF2-40B4-BE49-F238E27FC236}">
                  <a16:creationId xmlns:a16="http://schemas.microsoft.com/office/drawing/2014/main" id="{8B9A37DA-B1D7-44DD-8DBC-7622820BA3A4}"/>
                </a:ext>
              </a:extLst>
            </p:cNvPr>
            <p:cNvSpPr>
              <a:spLocks/>
            </p:cNvSpPr>
            <p:nvPr/>
          </p:nvSpPr>
          <p:spPr bwMode="auto">
            <a:xfrm>
              <a:off x="1368516" y="2868153"/>
              <a:ext cx="8424" cy="17503"/>
            </a:xfrm>
            <a:custGeom>
              <a:avLst/>
              <a:gdLst>
                <a:gd name="T0" fmla="*/ 0 w 18"/>
                <a:gd name="T1" fmla="*/ 1 h 38"/>
                <a:gd name="T2" fmla="*/ 0 w 18"/>
                <a:gd name="T3" fmla="*/ 0 h 38"/>
                <a:gd name="T4" fmla="*/ 0 w 18"/>
                <a:gd name="T5" fmla="*/ 1 h 38"/>
                <a:gd name="T6" fmla="*/ 0 w 18"/>
                <a:gd name="T7" fmla="*/ 1 h 38"/>
                <a:gd name="T8" fmla="*/ 0 60000 65536"/>
                <a:gd name="T9" fmla="*/ 0 60000 65536"/>
                <a:gd name="T10" fmla="*/ 0 60000 65536"/>
                <a:gd name="T11" fmla="*/ 0 60000 65536"/>
                <a:gd name="T12" fmla="*/ 0 w 18"/>
                <a:gd name="T13" fmla="*/ 0 h 38"/>
                <a:gd name="T14" fmla="*/ 18 w 18"/>
                <a:gd name="T15" fmla="*/ 38 h 38"/>
              </a:gdLst>
              <a:ahLst/>
              <a:cxnLst>
                <a:cxn ang="T8">
                  <a:pos x="T0" y="T1"/>
                </a:cxn>
                <a:cxn ang="T9">
                  <a:pos x="T2" y="T3"/>
                </a:cxn>
                <a:cxn ang="T10">
                  <a:pos x="T4" y="T5"/>
                </a:cxn>
                <a:cxn ang="T11">
                  <a:pos x="T6" y="T7"/>
                </a:cxn>
              </a:cxnLst>
              <a:rect l="T12" t="T13" r="T14" b="T15"/>
              <a:pathLst>
                <a:path w="18" h="38">
                  <a:moveTo>
                    <a:pt x="0" y="30"/>
                  </a:moveTo>
                  <a:lnTo>
                    <a:pt x="13" y="0"/>
                  </a:lnTo>
                  <a:lnTo>
                    <a:pt x="18" y="38"/>
                  </a:lnTo>
                  <a:lnTo>
                    <a:pt x="0" y="3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56" name="Freeform 372">
              <a:extLst>
                <a:ext uri="{FF2B5EF4-FFF2-40B4-BE49-F238E27FC236}">
                  <a16:creationId xmlns:a16="http://schemas.microsoft.com/office/drawing/2014/main" id="{5FA27327-FC4F-4A13-8433-0DD8EF0E9488}"/>
                </a:ext>
              </a:extLst>
            </p:cNvPr>
            <p:cNvSpPr>
              <a:spLocks/>
            </p:cNvSpPr>
            <p:nvPr/>
          </p:nvSpPr>
          <p:spPr bwMode="auto">
            <a:xfrm>
              <a:off x="3100411" y="3833998"/>
              <a:ext cx="69074" cy="100244"/>
            </a:xfrm>
            <a:custGeom>
              <a:avLst/>
              <a:gdLst>
                <a:gd name="T0" fmla="*/ 0 w 142"/>
                <a:gd name="T1" fmla="*/ 0 h 221"/>
                <a:gd name="T2" fmla="*/ 1 w 142"/>
                <a:gd name="T3" fmla="*/ 0 h 221"/>
                <a:gd name="T4" fmla="*/ 1 w 142"/>
                <a:gd name="T5" fmla="*/ 1 h 221"/>
                <a:gd name="T6" fmla="*/ 2 w 142"/>
                <a:gd name="T7" fmla="*/ 0 h 221"/>
                <a:gd name="T8" fmla="*/ 3 w 142"/>
                <a:gd name="T9" fmla="*/ 1 h 221"/>
                <a:gd name="T10" fmla="*/ 3 w 142"/>
                <a:gd name="T11" fmla="*/ 5 h 221"/>
                <a:gd name="T12" fmla="*/ 3 w 142"/>
                <a:gd name="T13" fmla="*/ 5 h 221"/>
                <a:gd name="T14" fmla="*/ 1 w 142"/>
                <a:gd name="T15" fmla="*/ 4 h 221"/>
                <a:gd name="T16" fmla="*/ 0 w 142"/>
                <a:gd name="T17" fmla="*/ 0 h 2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2"/>
                <a:gd name="T28" fmla="*/ 0 h 221"/>
                <a:gd name="T29" fmla="*/ 142 w 142"/>
                <a:gd name="T30" fmla="*/ 221 h 2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2" h="221">
                  <a:moveTo>
                    <a:pt x="0" y="0"/>
                  </a:moveTo>
                  <a:lnTo>
                    <a:pt x="29" y="0"/>
                  </a:lnTo>
                  <a:lnTo>
                    <a:pt x="38" y="41"/>
                  </a:lnTo>
                  <a:lnTo>
                    <a:pt x="73" y="15"/>
                  </a:lnTo>
                  <a:lnTo>
                    <a:pt x="122" y="65"/>
                  </a:lnTo>
                  <a:lnTo>
                    <a:pt x="142" y="221"/>
                  </a:lnTo>
                  <a:lnTo>
                    <a:pt x="141" y="221"/>
                  </a:lnTo>
                  <a:lnTo>
                    <a:pt x="42" y="156"/>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57" name="Freeform 373">
              <a:extLst>
                <a:ext uri="{FF2B5EF4-FFF2-40B4-BE49-F238E27FC236}">
                  <a16:creationId xmlns:a16="http://schemas.microsoft.com/office/drawing/2014/main" id="{7164D3CA-115E-4FFC-AD3C-C03C117DB7E1}"/>
                </a:ext>
              </a:extLst>
            </p:cNvPr>
            <p:cNvSpPr>
              <a:spLocks/>
            </p:cNvSpPr>
            <p:nvPr/>
          </p:nvSpPr>
          <p:spPr bwMode="auto">
            <a:xfrm>
              <a:off x="3273938" y="3824451"/>
              <a:ext cx="173527" cy="120930"/>
            </a:xfrm>
            <a:custGeom>
              <a:avLst/>
              <a:gdLst>
                <a:gd name="T0" fmla="*/ 0 w 362"/>
                <a:gd name="T1" fmla="*/ 6 h 264"/>
                <a:gd name="T2" fmla="*/ 1 w 362"/>
                <a:gd name="T3" fmla="*/ 6 h 264"/>
                <a:gd name="T4" fmla="*/ 3 w 362"/>
                <a:gd name="T5" fmla="*/ 6 h 264"/>
                <a:gd name="T6" fmla="*/ 4 w 362"/>
                <a:gd name="T7" fmla="*/ 6 h 264"/>
                <a:gd name="T8" fmla="*/ 5 w 362"/>
                <a:gd name="T9" fmla="*/ 3 h 264"/>
                <a:gd name="T10" fmla="*/ 7 w 362"/>
                <a:gd name="T11" fmla="*/ 3 h 264"/>
                <a:gd name="T12" fmla="*/ 8 w 362"/>
                <a:gd name="T13" fmla="*/ 2 h 264"/>
                <a:gd name="T14" fmla="*/ 7 w 362"/>
                <a:gd name="T15" fmla="*/ 1 h 264"/>
                <a:gd name="T16" fmla="*/ 7 w 362"/>
                <a:gd name="T17" fmla="*/ 0 h 264"/>
                <a:gd name="T18" fmla="*/ 5 w 362"/>
                <a:gd name="T19" fmla="*/ 2 h 264"/>
                <a:gd name="T20" fmla="*/ 4 w 362"/>
                <a:gd name="T21" fmla="*/ 3 h 264"/>
                <a:gd name="T22" fmla="*/ 4 w 362"/>
                <a:gd name="T23" fmla="*/ 3 h 264"/>
                <a:gd name="T24" fmla="*/ 3 w 362"/>
                <a:gd name="T25" fmla="*/ 4 h 264"/>
                <a:gd name="T26" fmla="*/ 2 w 362"/>
                <a:gd name="T27" fmla="*/ 4 h 264"/>
                <a:gd name="T28" fmla="*/ 1 w 362"/>
                <a:gd name="T29" fmla="*/ 6 h 264"/>
                <a:gd name="T30" fmla="*/ 0 w 362"/>
                <a:gd name="T31" fmla="*/ 6 h 2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62"/>
                <a:gd name="T49" fmla="*/ 0 h 264"/>
                <a:gd name="T50" fmla="*/ 362 w 362"/>
                <a:gd name="T51" fmla="*/ 264 h 2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62" h="264">
                  <a:moveTo>
                    <a:pt x="0" y="235"/>
                  </a:moveTo>
                  <a:lnTo>
                    <a:pt x="33" y="264"/>
                  </a:lnTo>
                  <a:lnTo>
                    <a:pt x="143" y="253"/>
                  </a:lnTo>
                  <a:lnTo>
                    <a:pt x="182" y="238"/>
                  </a:lnTo>
                  <a:lnTo>
                    <a:pt x="234" y="115"/>
                  </a:lnTo>
                  <a:lnTo>
                    <a:pt x="299" y="120"/>
                  </a:lnTo>
                  <a:lnTo>
                    <a:pt x="362" y="78"/>
                  </a:lnTo>
                  <a:lnTo>
                    <a:pt x="304" y="45"/>
                  </a:lnTo>
                  <a:lnTo>
                    <a:pt x="284" y="0"/>
                  </a:lnTo>
                  <a:lnTo>
                    <a:pt x="210" y="82"/>
                  </a:lnTo>
                  <a:lnTo>
                    <a:pt x="185" y="128"/>
                  </a:lnTo>
                  <a:lnTo>
                    <a:pt x="163" y="103"/>
                  </a:lnTo>
                  <a:lnTo>
                    <a:pt x="120" y="168"/>
                  </a:lnTo>
                  <a:lnTo>
                    <a:pt x="70" y="177"/>
                  </a:lnTo>
                  <a:lnTo>
                    <a:pt x="56" y="238"/>
                  </a:lnTo>
                  <a:lnTo>
                    <a:pt x="0" y="23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58" name="Freeform 374">
              <a:extLst>
                <a:ext uri="{FF2B5EF4-FFF2-40B4-BE49-F238E27FC236}">
                  <a16:creationId xmlns:a16="http://schemas.microsoft.com/office/drawing/2014/main" id="{9640DC1E-9519-4470-AC86-E7DF1CC5EDB5}"/>
                </a:ext>
              </a:extLst>
            </p:cNvPr>
            <p:cNvSpPr>
              <a:spLocks/>
            </p:cNvSpPr>
            <p:nvPr/>
          </p:nvSpPr>
          <p:spPr bwMode="auto">
            <a:xfrm>
              <a:off x="2871289" y="2817235"/>
              <a:ext cx="581230" cy="265727"/>
            </a:xfrm>
            <a:custGeom>
              <a:avLst/>
              <a:gdLst>
                <a:gd name="T0" fmla="*/ 0 w 1209"/>
                <a:gd name="T1" fmla="*/ 4 h 587"/>
                <a:gd name="T2" fmla="*/ 1 w 1209"/>
                <a:gd name="T3" fmla="*/ 6 h 587"/>
                <a:gd name="T4" fmla="*/ 2 w 1209"/>
                <a:gd name="T5" fmla="*/ 6 h 587"/>
                <a:gd name="T6" fmla="*/ 3 w 1209"/>
                <a:gd name="T7" fmla="*/ 9 h 587"/>
                <a:gd name="T8" fmla="*/ 7 w 1209"/>
                <a:gd name="T9" fmla="*/ 10 h 587"/>
                <a:gd name="T10" fmla="*/ 8 w 1209"/>
                <a:gd name="T11" fmla="*/ 12 h 587"/>
                <a:gd name="T12" fmla="*/ 11 w 1209"/>
                <a:gd name="T13" fmla="*/ 12 h 587"/>
                <a:gd name="T14" fmla="*/ 15 w 1209"/>
                <a:gd name="T15" fmla="*/ 14 h 587"/>
                <a:gd name="T16" fmla="*/ 20 w 1209"/>
                <a:gd name="T17" fmla="*/ 12 h 587"/>
                <a:gd name="T18" fmla="*/ 21 w 1209"/>
                <a:gd name="T19" fmla="*/ 11 h 587"/>
                <a:gd name="T20" fmla="*/ 21 w 1209"/>
                <a:gd name="T21" fmla="*/ 9 h 587"/>
                <a:gd name="T22" fmla="*/ 23 w 1209"/>
                <a:gd name="T23" fmla="*/ 10 h 587"/>
                <a:gd name="T24" fmla="*/ 26 w 1209"/>
                <a:gd name="T25" fmla="*/ 7 h 587"/>
                <a:gd name="T26" fmla="*/ 28 w 1209"/>
                <a:gd name="T27" fmla="*/ 7 h 587"/>
                <a:gd name="T28" fmla="*/ 27 w 1209"/>
                <a:gd name="T29" fmla="*/ 5 h 587"/>
                <a:gd name="T30" fmla="*/ 25 w 1209"/>
                <a:gd name="T31" fmla="*/ 6 h 587"/>
                <a:gd name="T32" fmla="*/ 25 w 1209"/>
                <a:gd name="T33" fmla="*/ 4 h 587"/>
                <a:gd name="T34" fmla="*/ 25 w 1209"/>
                <a:gd name="T35" fmla="*/ 3 h 587"/>
                <a:gd name="T36" fmla="*/ 24 w 1209"/>
                <a:gd name="T37" fmla="*/ 3 h 587"/>
                <a:gd name="T38" fmla="*/ 19 w 1209"/>
                <a:gd name="T39" fmla="*/ 4 h 587"/>
                <a:gd name="T40" fmla="*/ 16 w 1209"/>
                <a:gd name="T41" fmla="*/ 2 h 587"/>
                <a:gd name="T42" fmla="*/ 13 w 1209"/>
                <a:gd name="T43" fmla="*/ 2 h 587"/>
                <a:gd name="T44" fmla="*/ 13 w 1209"/>
                <a:gd name="T45" fmla="*/ 1 h 587"/>
                <a:gd name="T46" fmla="*/ 10 w 1209"/>
                <a:gd name="T47" fmla="*/ 0 h 587"/>
                <a:gd name="T48" fmla="*/ 9 w 1209"/>
                <a:gd name="T49" fmla="*/ 1 h 587"/>
                <a:gd name="T50" fmla="*/ 9 w 1209"/>
                <a:gd name="T51" fmla="*/ 3 h 587"/>
                <a:gd name="T52" fmla="*/ 4 w 1209"/>
                <a:gd name="T53" fmla="*/ 2 h 587"/>
                <a:gd name="T54" fmla="*/ 0 w 1209"/>
                <a:gd name="T55" fmla="*/ 4 h 58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09"/>
                <a:gd name="T85" fmla="*/ 0 h 587"/>
                <a:gd name="T86" fmla="*/ 1209 w 1209"/>
                <a:gd name="T87" fmla="*/ 587 h 58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09" h="587">
                  <a:moveTo>
                    <a:pt x="0" y="184"/>
                  </a:moveTo>
                  <a:lnTo>
                    <a:pt x="39" y="242"/>
                  </a:lnTo>
                  <a:lnTo>
                    <a:pt x="94" y="265"/>
                  </a:lnTo>
                  <a:lnTo>
                    <a:pt x="113" y="389"/>
                  </a:lnTo>
                  <a:lnTo>
                    <a:pt x="282" y="439"/>
                  </a:lnTo>
                  <a:lnTo>
                    <a:pt x="353" y="526"/>
                  </a:lnTo>
                  <a:lnTo>
                    <a:pt x="494" y="522"/>
                  </a:lnTo>
                  <a:lnTo>
                    <a:pt x="651" y="587"/>
                  </a:lnTo>
                  <a:lnTo>
                    <a:pt x="856" y="526"/>
                  </a:lnTo>
                  <a:lnTo>
                    <a:pt x="920" y="477"/>
                  </a:lnTo>
                  <a:lnTo>
                    <a:pt x="920" y="408"/>
                  </a:lnTo>
                  <a:lnTo>
                    <a:pt x="979" y="416"/>
                  </a:lnTo>
                  <a:lnTo>
                    <a:pt x="1110" y="318"/>
                  </a:lnTo>
                  <a:lnTo>
                    <a:pt x="1209" y="312"/>
                  </a:lnTo>
                  <a:lnTo>
                    <a:pt x="1162" y="238"/>
                  </a:lnTo>
                  <a:lnTo>
                    <a:pt x="1065" y="257"/>
                  </a:lnTo>
                  <a:lnTo>
                    <a:pt x="1064" y="174"/>
                  </a:lnTo>
                  <a:lnTo>
                    <a:pt x="1088" y="127"/>
                  </a:lnTo>
                  <a:lnTo>
                    <a:pt x="1018" y="115"/>
                  </a:lnTo>
                  <a:lnTo>
                    <a:pt x="838" y="167"/>
                  </a:lnTo>
                  <a:lnTo>
                    <a:pt x="677" y="90"/>
                  </a:lnTo>
                  <a:lnTo>
                    <a:pt x="576" y="101"/>
                  </a:lnTo>
                  <a:lnTo>
                    <a:pt x="539" y="39"/>
                  </a:lnTo>
                  <a:lnTo>
                    <a:pt x="439" y="0"/>
                  </a:lnTo>
                  <a:lnTo>
                    <a:pt x="386" y="42"/>
                  </a:lnTo>
                  <a:lnTo>
                    <a:pt x="383" y="126"/>
                  </a:lnTo>
                  <a:lnTo>
                    <a:pt x="153" y="89"/>
                  </a:lnTo>
                  <a:lnTo>
                    <a:pt x="0" y="18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59" name="Freeform 375">
              <a:extLst>
                <a:ext uri="{FF2B5EF4-FFF2-40B4-BE49-F238E27FC236}">
                  <a16:creationId xmlns:a16="http://schemas.microsoft.com/office/drawing/2014/main" id="{2107F04F-2128-4DDB-B611-FB63A782B9D4}"/>
                </a:ext>
              </a:extLst>
            </p:cNvPr>
            <p:cNvSpPr>
              <a:spLocks/>
            </p:cNvSpPr>
            <p:nvPr/>
          </p:nvSpPr>
          <p:spPr bwMode="auto">
            <a:xfrm>
              <a:off x="2215932" y="3456889"/>
              <a:ext cx="141517" cy="173438"/>
            </a:xfrm>
            <a:custGeom>
              <a:avLst/>
              <a:gdLst>
                <a:gd name="T0" fmla="*/ 0 w 294"/>
                <a:gd name="T1" fmla="*/ 6 h 383"/>
                <a:gd name="T2" fmla="*/ 1 w 294"/>
                <a:gd name="T3" fmla="*/ 9 h 383"/>
                <a:gd name="T4" fmla="*/ 3 w 294"/>
                <a:gd name="T5" fmla="*/ 9 h 383"/>
                <a:gd name="T6" fmla="*/ 5 w 294"/>
                <a:gd name="T7" fmla="*/ 6 h 383"/>
                <a:gd name="T8" fmla="*/ 5 w 294"/>
                <a:gd name="T9" fmla="*/ 5 h 383"/>
                <a:gd name="T10" fmla="*/ 7 w 294"/>
                <a:gd name="T11" fmla="*/ 3 h 383"/>
                <a:gd name="T12" fmla="*/ 7 w 294"/>
                <a:gd name="T13" fmla="*/ 3 h 383"/>
                <a:gd name="T14" fmla="*/ 6 w 294"/>
                <a:gd name="T15" fmla="*/ 1 h 383"/>
                <a:gd name="T16" fmla="*/ 4 w 294"/>
                <a:gd name="T17" fmla="*/ 0 h 383"/>
                <a:gd name="T18" fmla="*/ 3 w 294"/>
                <a:gd name="T19" fmla="*/ 0 h 383"/>
                <a:gd name="T20" fmla="*/ 4 w 294"/>
                <a:gd name="T21" fmla="*/ 1 h 383"/>
                <a:gd name="T22" fmla="*/ 3 w 294"/>
                <a:gd name="T23" fmla="*/ 2 h 383"/>
                <a:gd name="T24" fmla="*/ 3 w 294"/>
                <a:gd name="T25" fmla="*/ 3 h 383"/>
                <a:gd name="T26" fmla="*/ 3 w 294"/>
                <a:gd name="T27" fmla="*/ 5 h 383"/>
                <a:gd name="T28" fmla="*/ 0 w 294"/>
                <a:gd name="T29" fmla="*/ 6 h 3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4"/>
                <a:gd name="T46" fmla="*/ 0 h 383"/>
                <a:gd name="T47" fmla="*/ 294 w 294"/>
                <a:gd name="T48" fmla="*/ 383 h 3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4" h="383">
                  <a:moveTo>
                    <a:pt x="0" y="270"/>
                  </a:moveTo>
                  <a:lnTo>
                    <a:pt x="40" y="383"/>
                  </a:lnTo>
                  <a:lnTo>
                    <a:pt x="109" y="364"/>
                  </a:lnTo>
                  <a:lnTo>
                    <a:pt x="218" y="269"/>
                  </a:lnTo>
                  <a:lnTo>
                    <a:pt x="217" y="223"/>
                  </a:lnTo>
                  <a:lnTo>
                    <a:pt x="289" y="139"/>
                  </a:lnTo>
                  <a:lnTo>
                    <a:pt x="294" y="114"/>
                  </a:lnTo>
                  <a:lnTo>
                    <a:pt x="255" y="64"/>
                  </a:lnTo>
                  <a:lnTo>
                    <a:pt x="164" y="0"/>
                  </a:lnTo>
                  <a:lnTo>
                    <a:pt x="141" y="1"/>
                  </a:lnTo>
                  <a:lnTo>
                    <a:pt x="153" y="36"/>
                  </a:lnTo>
                  <a:lnTo>
                    <a:pt x="122" y="101"/>
                  </a:lnTo>
                  <a:lnTo>
                    <a:pt x="141" y="134"/>
                  </a:lnTo>
                  <a:lnTo>
                    <a:pt x="111" y="226"/>
                  </a:lnTo>
                  <a:lnTo>
                    <a:pt x="0" y="27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60" name="Freeform 376">
              <a:extLst>
                <a:ext uri="{FF2B5EF4-FFF2-40B4-BE49-F238E27FC236}">
                  <a16:creationId xmlns:a16="http://schemas.microsoft.com/office/drawing/2014/main" id="{A0D8F3AE-65F3-4B50-A725-DD34CE595001}"/>
                </a:ext>
              </a:extLst>
            </p:cNvPr>
            <p:cNvSpPr>
              <a:spLocks/>
            </p:cNvSpPr>
            <p:nvPr/>
          </p:nvSpPr>
          <p:spPr bwMode="auto">
            <a:xfrm>
              <a:off x="2731457" y="3340733"/>
              <a:ext cx="144886" cy="82741"/>
            </a:xfrm>
            <a:custGeom>
              <a:avLst/>
              <a:gdLst>
                <a:gd name="T0" fmla="*/ 0 w 305"/>
                <a:gd name="T1" fmla="*/ 2 h 184"/>
                <a:gd name="T2" fmla="*/ 1 w 305"/>
                <a:gd name="T3" fmla="*/ 0 h 184"/>
                <a:gd name="T4" fmla="*/ 4 w 305"/>
                <a:gd name="T5" fmla="*/ 1 h 184"/>
                <a:gd name="T6" fmla="*/ 5 w 305"/>
                <a:gd name="T7" fmla="*/ 3 h 184"/>
                <a:gd name="T8" fmla="*/ 7 w 305"/>
                <a:gd name="T9" fmla="*/ 3 h 184"/>
                <a:gd name="T10" fmla="*/ 7 w 305"/>
                <a:gd name="T11" fmla="*/ 4 h 184"/>
                <a:gd name="T12" fmla="*/ 2 w 305"/>
                <a:gd name="T13" fmla="*/ 3 h 184"/>
                <a:gd name="T14" fmla="*/ 0 w 305"/>
                <a:gd name="T15" fmla="*/ 2 h 184"/>
                <a:gd name="T16" fmla="*/ 0 60000 65536"/>
                <a:gd name="T17" fmla="*/ 0 60000 65536"/>
                <a:gd name="T18" fmla="*/ 0 60000 65536"/>
                <a:gd name="T19" fmla="*/ 0 60000 65536"/>
                <a:gd name="T20" fmla="*/ 0 60000 65536"/>
                <a:gd name="T21" fmla="*/ 0 60000 65536"/>
                <a:gd name="T22" fmla="*/ 0 60000 65536"/>
                <a:gd name="T23" fmla="*/ 0 60000 65536"/>
                <a:gd name="T24" fmla="*/ 0 w 305"/>
                <a:gd name="T25" fmla="*/ 0 h 184"/>
                <a:gd name="T26" fmla="*/ 305 w 305"/>
                <a:gd name="T27" fmla="*/ 184 h 1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5" h="184">
                  <a:moveTo>
                    <a:pt x="0" y="72"/>
                  </a:moveTo>
                  <a:lnTo>
                    <a:pt x="39" y="0"/>
                  </a:lnTo>
                  <a:lnTo>
                    <a:pt x="158" y="46"/>
                  </a:lnTo>
                  <a:lnTo>
                    <a:pt x="223" y="117"/>
                  </a:lnTo>
                  <a:lnTo>
                    <a:pt x="305" y="117"/>
                  </a:lnTo>
                  <a:lnTo>
                    <a:pt x="302" y="184"/>
                  </a:lnTo>
                  <a:lnTo>
                    <a:pt x="102" y="141"/>
                  </a:lnTo>
                  <a:lnTo>
                    <a:pt x="0" y="7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61" name="Freeform 377">
              <a:extLst>
                <a:ext uri="{FF2B5EF4-FFF2-40B4-BE49-F238E27FC236}">
                  <a16:creationId xmlns:a16="http://schemas.microsoft.com/office/drawing/2014/main" id="{3BD93CC5-5C0F-48DF-A87B-320165BA494A}"/>
                </a:ext>
              </a:extLst>
            </p:cNvPr>
            <p:cNvSpPr>
              <a:spLocks/>
            </p:cNvSpPr>
            <p:nvPr/>
          </p:nvSpPr>
          <p:spPr bwMode="auto">
            <a:xfrm>
              <a:off x="1326398" y="2787003"/>
              <a:ext cx="65704" cy="68421"/>
            </a:xfrm>
            <a:custGeom>
              <a:avLst/>
              <a:gdLst>
                <a:gd name="T0" fmla="*/ 0 w 138"/>
                <a:gd name="T1" fmla="*/ 3 h 148"/>
                <a:gd name="T2" fmla="*/ 1 w 138"/>
                <a:gd name="T3" fmla="*/ 2 h 148"/>
                <a:gd name="T4" fmla="*/ 1 w 138"/>
                <a:gd name="T5" fmla="*/ 2 h 148"/>
                <a:gd name="T6" fmla="*/ 1 w 138"/>
                <a:gd name="T7" fmla="*/ 1 h 148"/>
                <a:gd name="T8" fmla="*/ 2 w 138"/>
                <a:gd name="T9" fmla="*/ 1 h 148"/>
                <a:gd name="T10" fmla="*/ 2 w 138"/>
                <a:gd name="T11" fmla="*/ 0 h 148"/>
                <a:gd name="T12" fmla="*/ 3 w 138"/>
                <a:gd name="T13" fmla="*/ 0 h 148"/>
                <a:gd name="T14" fmla="*/ 3 w 138"/>
                <a:gd name="T15" fmla="*/ 1 h 148"/>
                <a:gd name="T16" fmla="*/ 2 w 138"/>
                <a:gd name="T17" fmla="*/ 2 h 148"/>
                <a:gd name="T18" fmla="*/ 2 w 138"/>
                <a:gd name="T19" fmla="*/ 3 h 148"/>
                <a:gd name="T20" fmla="*/ 1 w 138"/>
                <a:gd name="T21" fmla="*/ 3 h 148"/>
                <a:gd name="T22" fmla="*/ 0 w 138"/>
                <a:gd name="T23" fmla="*/ 3 h 1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8"/>
                <a:gd name="T37" fmla="*/ 0 h 148"/>
                <a:gd name="T38" fmla="*/ 138 w 138"/>
                <a:gd name="T39" fmla="*/ 148 h 1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8" h="148">
                  <a:moveTo>
                    <a:pt x="0" y="111"/>
                  </a:moveTo>
                  <a:lnTo>
                    <a:pt x="54" y="92"/>
                  </a:lnTo>
                  <a:lnTo>
                    <a:pt x="29" y="76"/>
                  </a:lnTo>
                  <a:lnTo>
                    <a:pt x="53" y="23"/>
                  </a:lnTo>
                  <a:lnTo>
                    <a:pt x="75" y="57"/>
                  </a:lnTo>
                  <a:lnTo>
                    <a:pt x="76" y="0"/>
                  </a:lnTo>
                  <a:lnTo>
                    <a:pt x="138" y="0"/>
                  </a:lnTo>
                  <a:lnTo>
                    <a:pt x="134" y="57"/>
                  </a:lnTo>
                  <a:lnTo>
                    <a:pt x="93" y="79"/>
                  </a:lnTo>
                  <a:lnTo>
                    <a:pt x="95" y="148"/>
                  </a:lnTo>
                  <a:lnTo>
                    <a:pt x="57" y="106"/>
                  </a:lnTo>
                  <a:lnTo>
                    <a:pt x="0" y="11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62" name="Freeform 378">
              <a:extLst>
                <a:ext uri="{FF2B5EF4-FFF2-40B4-BE49-F238E27FC236}">
                  <a16:creationId xmlns:a16="http://schemas.microsoft.com/office/drawing/2014/main" id="{02062B0A-BD39-4619-9327-3DD00842992C}"/>
                </a:ext>
              </a:extLst>
            </p:cNvPr>
            <p:cNvSpPr>
              <a:spLocks/>
            </p:cNvSpPr>
            <p:nvPr/>
          </p:nvSpPr>
          <p:spPr bwMode="auto">
            <a:xfrm>
              <a:off x="4313412" y="4823711"/>
              <a:ext cx="143201" cy="144797"/>
            </a:xfrm>
            <a:custGeom>
              <a:avLst/>
              <a:gdLst>
                <a:gd name="T0" fmla="*/ 0 w 298"/>
                <a:gd name="T1" fmla="*/ 6 h 322"/>
                <a:gd name="T2" fmla="*/ 1 w 298"/>
                <a:gd name="T3" fmla="*/ 4 h 322"/>
                <a:gd name="T4" fmla="*/ 4 w 298"/>
                <a:gd name="T5" fmla="*/ 3 h 322"/>
                <a:gd name="T6" fmla="*/ 5 w 298"/>
                <a:gd name="T7" fmla="*/ 0 h 322"/>
                <a:gd name="T8" fmla="*/ 6 w 298"/>
                <a:gd name="T9" fmla="*/ 1 h 322"/>
                <a:gd name="T10" fmla="*/ 7 w 298"/>
                <a:gd name="T11" fmla="*/ 0 h 322"/>
                <a:gd name="T12" fmla="*/ 7 w 298"/>
                <a:gd name="T13" fmla="*/ 1 h 322"/>
                <a:gd name="T14" fmla="*/ 6 w 298"/>
                <a:gd name="T15" fmla="*/ 3 h 322"/>
                <a:gd name="T16" fmla="*/ 6 w 298"/>
                <a:gd name="T17" fmla="*/ 4 h 322"/>
                <a:gd name="T18" fmla="*/ 4 w 298"/>
                <a:gd name="T19" fmla="*/ 4 h 322"/>
                <a:gd name="T20" fmla="*/ 4 w 298"/>
                <a:gd name="T21" fmla="*/ 6 h 322"/>
                <a:gd name="T22" fmla="*/ 2 w 298"/>
                <a:gd name="T23" fmla="*/ 7 h 322"/>
                <a:gd name="T24" fmla="*/ 0 w 298"/>
                <a:gd name="T25" fmla="*/ 6 h 3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8"/>
                <a:gd name="T40" fmla="*/ 0 h 322"/>
                <a:gd name="T41" fmla="*/ 298 w 298"/>
                <a:gd name="T42" fmla="*/ 322 h 3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8" h="322">
                  <a:moveTo>
                    <a:pt x="0" y="281"/>
                  </a:moveTo>
                  <a:lnTo>
                    <a:pt x="63" y="182"/>
                  </a:lnTo>
                  <a:lnTo>
                    <a:pt x="172" y="109"/>
                  </a:lnTo>
                  <a:lnTo>
                    <a:pt x="223" y="0"/>
                  </a:lnTo>
                  <a:lnTo>
                    <a:pt x="256" y="32"/>
                  </a:lnTo>
                  <a:lnTo>
                    <a:pt x="293" y="17"/>
                  </a:lnTo>
                  <a:lnTo>
                    <a:pt x="298" y="55"/>
                  </a:lnTo>
                  <a:lnTo>
                    <a:pt x="242" y="134"/>
                  </a:lnTo>
                  <a:lnTo>
                    <a:pt x="252" y="167"/>
                  </a:lnTo>
                  <a:lnTo>
                    <a:pt x="190" y="180"/>
                  </a:lnTo>
                  <a:lnTo>
                    <a:pt x="161" y="289"/>
                  </a:lnTo>
                  <a:lnTo>
                    <a:pt x="96" y="322"/>
                  </a:lnTo>
                  <a:lnTo>
                    <a:pt x="0" y="28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63" name="Freeform 379">
              <a:extLst>
                <a:ext uri="{FF2B5EF4-FFF2-40B4-BE49-F238E27FC236}">
                  <a16:creationId xmlns:a16="http://schemas.microsoft.com/office/drawing/2014/main" id="{C0349CF6-D09C-49D0-9DFF-96ABF47B4DAC}"/>
                </a:ext>
              </a:extLst>
            </p:cNvPr>
            <p:cNvSpPr>
              <a:spLocks/>
            </p:cNvSpPr>
            <p:nvPr/>
          </p:nvSpPr>
          <p:spPr bwMode="auto">
            <a:xfrm>
              <a:off x="4426289" y="4680505"/>
              <a:ext cx="106138" cy="160709"/>
            </a:xfrm>
            <a:custGeom>
              <a:avLst/>
              <a:gdLst>
                <a:gd name="T0" fmla="*/ 0 w 221"/>
                <a:gd name="T1" fmla="*/ 0 h 353"/>
                <a:gd name="T2" fmla="*/ 1 w 221"/>
                <a:gd name="T3" fmla="*/ 1 h 353"/>
                <a:gd name="T4" fmla="*/ 2 w 221"/>
                <a:gd name="T5" fmla="*/ 3 h 353"/>
                <a:gd name="T6" fmla="*/ 3 w 221"/>
                <a:gd name="T7" fmla="*/ 3 h 353"/>
                <a:gd name="T8" fmla="*/ 3 w 221"/>
                <a:gd name="T9" fmla="*/ 3 h 353"/>
                <a:gd name="T10" fmla="*/ 3 w 221"/>
                <a:gd name="T11" fmla="*/ 4 h 353"/>
                <a:gd name="T12" fmla="*/ 5 w 221"/>
                <a:gd name="T13" fmla="*/ 4 h 353"/>
                <a:gd name="T14" fmla="*/ 5 w 221"/>
                <a:gd name="T15" fmla="*/ 5 h 353"/>
                <a:gd name="T16" fmla="*/ 4 w 221"/>
                <a:gd name="T17" fmla="*/ 6 h 353"/>
                <a:gd name="T18" fmla="*/ 3 w 221"/>
                <a:gd name="T19" fmla="*/ 8 h 353"/>
                <a:gd name="T20" fmla="*/ 2 w 221"/>
                <a:gd name="T21" fmla="*/ 8 h 353"/>
                <a:gd name="T22" fmla="*/ 2 w 221"/>
                <a:gd name="T23" fmla="*/ 7 h 353"/>
                <a:gd name="T24" fmla="*/ 1 w 221"/>
                <a:gd name="T25" fmla="*/ 6 h 353"/>
                <a:gd name="T26" fmla="*/ 2 w 221"/>
                <a:gd name="T27" fmla="*/ 4 h 353"/>
                <a:gd name="T28" fmla="*/ 2 w 221"/>
                <a:gd name="T29" fmla="*/ 3 h 353"/>
                <a:gd name="T30" fmla="*/ 0 w 221"/>
                <a:gd name="T31" fmla="*/ 0 h 3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21"/>
                <a:gd name="T49" fmla="*/ 0 h 353"/>
                <a:gd name="T50" fmla="*/ 221 w 221"/>
                <a:gd name="T51" fmla="*/ 353 h 3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21" h="353">
                  <a:moveTo>
                    <a:pt x="0" y="0"/>
                  </a:moveTo>
                  <a:lnTo>
                    <a:pt x="63" y="39"/>
                  </a:lnTo>
                  <a:lnTo>
                    <a:pt x="75" y="117"/>
                  </a:lnTo>
                  <a:lnTo>
                    <a:pt x="104" y="139"/>
                  </a:lnTo>
                  <a:lnTo>
                    <a:pt x="119" y="106"/>
                  </a:lnTo>
                  <a:lnTo>
                    <a:pt x="132" y="161"/>
                  </a:lnTo>
                  <a:lnTo>
                    <a:pt x="221" y="161"/>
                  </a:lnTo>
                  <a:lnTo>
                    <a:pt x="204" y="238"/>
                  </a:lnTo>
                  <a:lnTo>
                    <a:pt x="159" y="250"/>
                  </a:lnTo>
                  <a:lnTo>
                    <a:pt x="120" y="351"/>
                  </a:lnTo>
                  <a:lnTo>
                    <a:pt x="78" y="353"/>
                  </a:lnTo>
                  <a:lnTo>
                    <a:pt x="96" y="316"/>
                  </a:lnTo>
                  <a:lnTo>
                    <a:pt x="41" y="244"/>
                  </a:lnTo>
                  <a:lnTo>
                    <a:pt x="86" y="179"/>
                  </a:lnTo>
                  <a:lnTo>
                    <a:pt x="78" y="127"/>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64" name="Freeform 380">
              <a:extLst>
                <a:ext uri="{FF2B5EF4-FFF2-40B4-BE49-F238E27FC236}">
                  <a16:creationId xmlns:a16="http://schemas.microsoft.com/office/drawing/2014/main" id="{F582AB13-F637-415D-82BB-4984375156D9}"/>
                </a:ext>
              </a:extLst>
            </p:cNvPr>
            <p:cNvSpPr>
              <a:spLocks/>
            </p:cNvSpPr>
            <p:nvPr/>
          </p:nvSpPr>
          <p:spPr bwMode="auto">
            <a:xfrm>
              <a:off x="1355038" y="2231682"/>
              <a:ext cx="473407" cy="418480"/>
            </a:xfrm>
            <a:custGeom>
              <a:avLst/>
              <a:gdLst>
                <a:gd name="T0" fmla="*/ 0 w 989"/>
                <a:gd name="T1" fmla="*/ 17 h 922"/>
                <a:gd name="T2" fmla="*/ 2 w 989"/>
                <a:gd name="T3" fmla="*/ 17 h 922"/>
                <a:gd name="T4" fmla="*/ 1 w 989"/>
                <a:gd name="T5" fmla="*/ 18 h 922"/>
                <a:gd name="T6" fmla="*/ 2 w 989"/>
                <a:gd name="T7" fmla="*/ 18 h 922"/>
                <a:gd name="T8" fmla="*/ 1 w 989"/>
                <a:gd name="T9" fmla="*/ 19 h 922"/>
                <a:gd name="T10" fmla="*/ 3 w 989"/>
                <a:gd name="T11" fmla="*/ 21 h 922"/>
                <a:gd name="T12" fmla="*/ 5 w 989"/>
                <a:gd name="T13" fmla="*/ 19 h 922"/>
                <a:gd name="T14" fmla="*/ 7 w 989"/>
                <a:gd name="T15" fmla="*/ 19 h 922"/>
                <a:gd name="T16" fmla="*/ 7 w 989"/>
                <a:gd name="T17" fmla="*/ 17 h 922"/>
                <a:gd name="T18" fmla="*/ 6 w 989"/>
                <a:gd name="T19" fmla="*/ 13 h 922"/>
                <a:gd name="T20" fmla="*/ 8 w 989"/>
                <a:gd name="T21" fmla="*/ 11 h 922"/>
                <a:gd name="T22" fmla="*/ 10 w 989"/>
                <a:gd name="T23" fmla="*/ 7 h 922"/>
                <a:gd name="T24" fmla="*/ 11 w 989"/>
                <a:gd name="T25" fmla="*/ 5 h 922"/>
                <a:gd name="T26" fmla="*/ 13 w 989"/>
                <a:gd name="T27" fmla="*/ 5 h 922"/>
                <a:gd name="T28" fmla="*/ 14 w 989"/>
                <a:gd name="T29" fmla="*/ 4 h 922"/>
                <a:gd name="T30" fmla="*/ 15 w 989"/>
                <a:gd name="T31" fmla="*/ 4 h 922"/>
                <a:gd name="T32" fmla="*/ 18 w 989"/>
                <a:gd name="T33" fmla="*/ 4 h 922"/>
                <a:gd name="T34" fmla="*/ 20 w 989"/>
                <a:gd name="T35" fmla="*/ 2 h 922"/>
                <a:gd name="T36" fmla="*/ 21 w 989"/>
                <a:gd name="T37" fmla="*/ 4 h 922"/>
                <a:gd name="T38" fmla="*/ 22 w 989"/>
                <a:gd name="T39" fmla="*/ 3 h 922"/>
                <a:gd name="T40" fmla="*/ 21 w 989"/>
                <a:gd name="T41" fmla="*/ 2 h 922"/>
                <a:gd name="T42" fmla="*/ 21 w 989"/>
                <a:gd name="T43" fmla="*/ 0 h 922"/>
                <a:gd name="T44" fmla="*/ 20 w 989"/>
                <a:gd name="T45" fmla="*/ 0 h 922"/>
                <a:gd name="T46" fmla="*/ 19 w 989"/>
                <a:gd name="T47" fmla="*/ 1 h 922"/>
                <a:gd name="T48" fmla="*/ 19 w 989"/>
                <a:gd name="T49" fmla="*/ 0 h 922"/>
                <a:gd name="T50" fmla="*/ 18 w 989"/>
                <a:gd name="T51" fmla="*/ 0 h 922"/>
                <a:gd name="T52" fmla="*/ 16 w 989"/>
                <a:gd name="T53" fmla="*/ 2 h 922"/>
                <a:gd name="T54" fmla="*/ 15 w 989"/>
                <a:gd name="T55" fmla="*/ 3 h 922"/>
                <a:gd name="T56" fmla="*/ 13 w 989"/>
                <a:gd name="T57" fmla="*/ 3 h 922"/>
                <a:gd name="T58" fmla="*/ 13 w 989"/>
                <a:gd name="T59" fmla="*/ 3 h 922"/>
                <a:gd name="T60" fmla="*/ 13 w 989"/>
                <a:gd name="T61" fmla="*/ 3 h 922"/>
                <a:gd name="T62" fmla="*/ 11 w 989"/>
                <a:gd name="T63" fmla="*/ 4 h 922"/>
                <a:gd name="T64" fmla="*/ 11 w 989"/>
                <a:gd name="T65" fmla="*/ 5 h 922"/>
                <a:gd name="T66" fmla="*/ 9 w 989"/>
                <a:gd name="T67" fmla="*/ 6 h 922"/>
                <a:gd name="T68" fmla="*/ 7 w 989"/>
                <a:gd name="T69" fmla="*/ 8 h 922"/>
                <a:gd name="T70" fmla="*/ 4 w 989"/>
                <a:gd name="T71" fmla="*/ 13 h 922"/>
                <a:gd name="T72" fmla="*/ 5 w 989"/>
                <a:gd name="T73" fmla="*/ 13 h 922"/>
                <a:gd name="T74" fmla="*/ 2 w 989"/>
                <a:gd name="T75" fmla="*/ 14 h 922"/>
                <a:gd name="T76" fmla="*/ 1 w 989"/>
                <a:gd name="T77" fmla="*/ 15 h 922"/>
                <a:gd name="T78" fmla="*/ 0 w 989"/>
                <a:gd name="T79" fmla="*/ 15 h 922"/>
                <a:gd name="T80" fmla="*/ 0 w 989"/>
                <a:gd name="T81" fmla="*/ 16 h 92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89"/>
                <a:gd name="T124" fmla="*/ 0 h 922"/>
                <a:gd name="T125" fmla="*/ 989 w 989"/>
                <a:gd name="T126" fmla="*/ 922 h 92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89" h="922">
                  <a:moveTo>
                    <a:pt x="0" y="688"/>
                  </a:moveTo>
                  <a:lnTo>
                    <a:pt x="4" y="727"/>
                  </a:lnTo>
                  <a:lnTo>
                    <a:pt x="91" y="702"/>
                  </a:lnTo>
                  <a:lnTo>
                    <a:pt x="97" y="717"/>
                  </a:lnTo>
                  <a:lnTo>
                    <a:pt x="3" y="741"/>
                  </a:lnTo>
                  <a:lnTo>
                    <a:pt x="27" y="757"/>
                  </a:lnTo>
                  <a:lnTo>
                    <a:pt x="17" y="807"/>
                  </a:lnTo>
                  <a:lnTo>
                    <a:pt x="80" y="764"/>
                  </a:lnTo>
                  <a:lnTo>
                    <a:pt x="12" y="834"/>
                  </a:lnTo>
                  <a:lnTo>
                    <a:pt x="50" y="834"/>
                  </a:lnTo>
                  <a:lnTo>
                    <a:pt x="27" y="895"/>
                  </a:lnTo>
                  <a:lnTo>
                    <a:pt x="121" y="922"/>
                  </a:lnTo>
                  <a:lnTo>
                    <a:pt x="196" y="863"/>
                  </a:lnTo>
                  <a:lnTo>
                    <a:pt x="213" y="809"/>
                  </a:lnTo>
                  <a:lnTo>
                    <a:pt x="235" y="863"/>
                  </a:lnTo>
                  <a:lnTo>
                    <a:pt x="281" y="795"/>
                  </a:lnTo>
                  <a:lnTo>
                    <a:pt x="270" y="737"/>
                  </a:lnTo>
                  <a:lnTo>
                    <a:pt x="292" y="712"/>
                  </a:lnTo>
                  <a:lnTo>
                    <a:pt x="270" y="685"/>
                  </a:lnTo>
                  <a:lnTo>
                    <a:pt x="277" y="553"/>
                  </a:lnTo>
                  <a:lnTo>
                    <a:pt x="344" y="523"/>
                  </a:lnTo>
                  <a:lnTo>
                    <a:pt x="332" y="483"/>
                  </a:lnTo>
                  <a:lnTo>
                    <a:pt x="364" y="381"/>
                  </a:lnTo>
                  <a:lnTo>
                    <a:pt x="431" y="309"/>
                  </a:lnTo>
                  <a:lnTo>
                    <a:pt x="443" y="249"/>
                  </a:lnTo>
                  <a:lnTo>
                    <a:pt x="488" y="238"/>
                  </a:lnTo>
                  <a:lnTo>
                    <a:pt x="505" y="198"/>
                  </a:lnTo>
                  <a:lnTo>
                    <a:pt x="573" y="207"/>
                  </a:lnTo>
                  <a:lnTo>
                    <a:pt x="574" y="159"/>
                  </a:lnTo>
                  <a:lnTo>
                    <a:pt x="593" y="159"/>
                  </a:lnTo>
                  <a:lnTo>
                    <a:pt x="620" y="138"/>
                  </a:lnTo>
                  <a:lnTo>
                    <a:pt x="665" y="180"/>
                  </a:lnTo>
                  <a:lnTo>
                    <a:pt x="744" y="188"/>
                  </a:lnTo>
                  <a:lnTo>
                    <a:pt x="789" y="162"/>
                  </a:lnTo>
                  <a:lnTo>
                    <a:pt x="801" y="100"/>
                  </a:lnTo>
                  <a:lnTo>
                    <a:pt x="877" y="83"/>
                  </a:lnTo>
                  <a:lnTo>
                    <a:pt x="917" y="108"/>
                  </a:lnTo>
                  <a:lnTo>
                    <a:pt x="912" y="159"/>
                  </a:lnTo>
                  <a:lnTo>
                    <a:pt x="986" y="100"/>
                  </a:lnTo>
                  <a:lnTo>
                    <a:pt x="941" y="109"/>
                  </a:lnTo>
                  <a:lnTo>
                    <a:pt x="952" y="96"/>
                  </a:lnTo>
                  <a:lnTo>
                    <a:pt x="900" y="79"/>
                  </a:lnTo>
                  <a:lnTo>
                    <a:pt x="989" y="51"/>
                  </a:lnTo>
                  <a:lnTo>
                    <a:pt x="917" y="16"/>
                  </a:lnTo>
                  <a:lnTo>
                    <a:pt x="872" y="51"/>
                  </a:lnTo>
                  <a:lnTo>
                    <a:pt x="896" y="4"/>
                  </a:lnTo>
                  <a:lnTo>
                    <a:pt x="861" y="0"/>
                  </a:lnTo>
                  <a:lnTo>
                    <a:pt x="838" y="51"/>
                  </a:lnTo>
                  <a:lnTo>
                    <a:pt x="823" y="55"/>
                  </a:lnTo>
                  <a:lnTo>
                    <a:pt x="823" y="10"/>
                  </a:lnTo>
                  <a:lnTo>
                    <a:pt x="761" y="83"/>
                  </a:lnTo>
                  <a:lnTo>
                    <a:pt x="792" y="17"/>
                  </a:lnTo>
                  <a:lnTo>
                    <a:pt x="761" y="8"/>
                  </a:lnTo>
                  <a:lnTo>
                    <a:pt x="693" y="88"/>
                  </a:lnTo>
                  <a:lnTo>
                    <a:pt x="630" y="62"/>
                  </a:lnTo>
                  <a:lnTo>
                    <a:pt x="646" y="108"/>
                  </a:lnTo>
                  <a:lnTo>
                    <a:pt x="620" y="83"/>
                  </a:lnTo>
                  <a:lnTo>
                    <a:pt x="574" y="140"/>
                  </a:lnTo>
                  <a:lnTo>
                    <a:pt x="580" y="93"/>
                  </a:lnTo>
                  <a:lnTo>
                    <a:pt x="557" y="132"/>
                  </a:lnTo>
                  <a:lnTo>
                    <a:pt x="535" y="105"/>
                  </a:lnTo>
                  <a:lnTo>
                    <a:pt x="550" y="144"/>
                  </a:lnTo>
                  <a:lnTo>
                    <a:pt x="500" y="128"/>
                  </a:lnTo>
                  <a:lnTo>
                    <a:pt x="483" y="181"/>
                  </a:lnTo>
                  <a:lnTo>
                    <a:pt x="438" y="203"/>
                  </a:lnTo>
                  <a:lnTo>
                    <a:pt x="480" y="205"/>
                  </a:lnTo>
                  <a:lnTo>
                    <a:pt x="401" y="234"/>
                  </a:lnTo>
                  <a:lnTo>
                    <a:pt x="387" y="273"/>
                  </a:lnTo>
                  <a:lnTo>
                    <a:pt x="414" y="273"/>
                  </a:lnTo>
                  <a:lnTo>
                    <a:pt x="317" y="336"/>
                  </a:lnTo>
                  <a:lnTo>
                    <a:pt x="283" y="446"/>
                  </a:lnTo>
                  <a:lnTo>
                    <a:pt x="175" y="537"/>
                  </a:lnTo>
                  <a:lnTo>
                    <a:pt x="196" y="560"/>
                  </a:lnTo>
                  <a:lnTo>
                    <a:pt x="238" y="543"/>
                  </a:lnTo>
                  <a:lnTo>
                    <a:pt x="134" y="570"/>
                  </a:lnTo>
                  <a:lnTo>
                    <a:pt x="80" y="607"/>
                  </a:lnTo>
                  <a:lnTo>
                    <a:pt x="91" y="629"/>
                  </a:lnTo>
                  <a:lnTo>
                    <a:pt x="52" y="629"/>
                  </a:lnTo>
                  <a:lnTo>
                    <a:pt x="56" y="657"/>
                  </a:lnTo>
                  <a:lnTo>
                    <a:pt x="5" y="657"/>
                  </a:lnTo>
                  <a:lnTo>
                    <a:pt x="52" y="673"/>
                  </a:lnTo>
                  <a:lnTo>
                    <a:pt x="0" y="68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65" name="Freeform 381">
              <a:extLst>
                <a:ext uri="{FF2B5EF4-FFF2-40B4-BE49-F238E27FC236}">
                  <a16:creationId xmlns:a16="http://schemas.microsoft.com/office/drawing/2014/main" id="{0124ECA7-8D0D-4519-9F47-B0121EC6474A}"/>
                </a:ext>
              </a:extLst>
            </p:cNvPr>
            <p:cNvSpPr>
              <a:spLocks/>
            </p:cNvSpPr>
            <p:nvPr/>
          </p:nvSpPr>
          <p:spPr bwMode="auto">
            <a:xfrm>
              <a:off x="2379350" y="3187980"/>
              <a:ext cx="304935" cy="292777"/>
            </a:xfrm>
            <a:custGeom>
              <a:avLst/>
              <a:gdLst>
                <a:gd name="T0" fmla="*/ 0 w 636"/>
                <a:gd name="T1" fmla="*/ 8 h 645"/>
                <a:gd name="T2" fmla="*/ 1 w 636"/>
                <a:gd name="T3" fmla="*/ 9 h 645"/>
                <a:gd name="T4" fmla="*/ 5 w 636"/>
                <a:gd name="T5" fmla="*/ 8 h 645"/>
                <a:gd name="T6" fmla="*/ 5 w 636"/>
                <a:gd name="T7" fmla="*/ 7 h 645"/>
                <a:gd name="T8" fmla="*/ 7 w 636"/>
                <a:gd name="T9" fmla="*/ 6 h 645"/>
                <a:gd name="T10" fmla="*/ 7 w 636"/>
                <a:gd name="T11" fmla="*/ 5 h 645"/>
                <a:gd name="T12" fmla="*/ 8 w 636"/>
                <a:gd name="T13" fmla="*/ 4 h 645"/>
                <a:gd name="T14" fmla="*/ 8 w 636"/>
                <a:gd name="T15" fmla="*/ 4 h 645"/>
                <a:gd name="T16" fmla="*/ 9 w 636"/>
                <a:gd name="T17" fmla="*/ 3 h 645"/>
                <a:gd name="T18" fmla="*/ 9 w 636"/>
                <a:gd name="T19" fmla="*/ 2 h 645"/>
                <a:gd name="T20" fmla="*/ 9 w 636"/>
                <a:gd name="T21" fmla="*/ 1 h 645"/>
                <a:gd name="T22" fmla="*/ 12 w 636"/>
                <a:gd name="T23" fmla="*/ 0 h 645"/>
                <a:gd name="T24" fmla="*/ 15 w 636"/>
                <a:gd name="T25" fmla="*/ 2 h 645"/>
                <a:gd name="T26" fmla="*/ 14 w 636"/>
                <a:gd name="T27" fmla="*/ 3 h 645"/>
                <a:gd name="T28" fmla="*/ 11 w 636"/>
                <a:gd name="T29" fmla="*/ 3 h 645"/>
                <a:gd name="T30" fmla="*/ 11 w 636"/>
                <a:gd name="T31" fmla="*/ 4 h 645"/>
                <a:gd name="T32" fmla="*/ 13 w 636"/>
                <a:gd name="T33" fmla="*/ 5 h 645"/>
                <a:gd name="T34" fmla="*/ 12 w 636"/>
                <a:gd name="T35" fmla="*/ 6 h 645"/>
                <a:gd name="T36" fmla="*/ 12 w 636"/>
                <a:gd name="T37" fmla="*/ 7 h 645"/>
                <a:gd name="T38" fmla="*/ 9 w 636"/>
                <a:gd name="T39" fmla="*/ 11 h 645"/>
                <a:gd name="T40" fmla="*/ 9 w 636"/>
                <a:gd name="T41" fmla="*/ 10 h 645"/>
                <a:gd name="T42" fmla="*/ 7 w 636"/>
                <a:gd name="T43" fmla="*/ 11 h 645"/>
                <a:gd name="T44" fmla="*/ 9 w 636"/>
                <a:gd name="T45" fmla="*/ 14 h 645"/>
                <a:gd name="T46" fmla="*/ 7 w 636"/>
                <a:gd name="T47" fmla="*/ 14 h 645"/>
                <a:gd name="T48" fmla="*/ 6 w 636"/>
                <a:gd name="T49" fmla="*/ 15 h 645"/>
                <a:gd name="T50" fmla="*/ 5 w 636"/>
                <a:gd name="T51" fmla="*/ 13 h 645"/>
                <a:gd name="T52" fmla="*/ 1 w 636"/>
                <a:gd name="T53" fmla="*/ 13 h 645"/>
                <a:gd name="T54" fmla="*/ 2 w 636"/>
                <a:gd name="T55" fmla="*/ 11 h 645"/>
                <a:gd name="T56" fmla="*/ 0 w 636"/>
                <a:gd name="T57" fmla="*/ 8 h 64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36"/>
                <a:gd name="T88" fmla="*/ 0 h 645"/>
                <a:gd name="T89" fmla="*/ 636 w 636"/>
                <a:gd name="T90" fmla="*/ 645 h 64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36" h="645">
                  <a:moveTo>
                    <a:pt x="0" y="354"/>
                  </a:moveTo>
                  <a:lnTo>
                    <a:pt x="59" y="377"/>
                  </a:lnTo>
                  <a:lnTo>
                    <a:pt x="198" y="354"/>
                  </a:lnTo>
                  <a:lnTo>
                    <a:pt x="225" y="289"/>
                  </a:lnTo>
                  <a:lnTo>
                    <a:pt x="319" y="253"/>
                  </a:lnTo>
                  <a:lnTo>
                    <a:pt x="326" y="197"/>
                  </a:lnTo>
                  <a:lnTo>
                    <a:pt x="361" y="182"/>
                  </a:lnTo>
                  <a:lnTo>
                    <a:pt x="347" y="154"/>
                  </a:lnTo>
                  <a:lnTo>
                    <a:pt x="379" y="150"/>
                  </a:lnTo>
                  <a:lnTo>
                    <a:pt x="404" y="96"/>
                  </a:lnTo>
                  <a:lnTo>
                    <a:pt x="394" y="40"/>
                  </a:lnTo>
                  <a:lnTo>
                    <a:pt x="524" y="0"/>
                  </a:lnTo>
                  <a:lnTo>
                    <a:pt x="636" y="84"/>
                  </a:lnTo>
                  <a:lnTo>
                    <a:pt x="607" y="119"/>
                  </a:lnTo>
                  <a:lnTo>
                    <a:pt x="497" y="119"/>
                  </a:lnTo>
                  <a:lnTo>
                    <a:pt x="499" y="191"/>
                  </a:lnTo>
                  <a:lnTo>
                    <a:pt x="548" y="237"/>
                  </a:lnTo>
                  <a:lnTo>
                    <a:pt x="521" y="261"/>
                  </a:lnTo>
                  <a:lnTo>
                    <a:pt x="528" y="300"/>
                  </a:lnTo>
                  <a:lnTo>
                    <a:pt x="412" y="449"/>
                  </a:lnTo>
                  <a:lnTo>
                    <a:pt x="364" y="444"/>
                  </a:lnTo>
                  <a:lnTo>
                    <a:pt x="326" y="481"/>
                  </a:lnTo>
                  <a:lnTo>
                    <a:pt x="387" y="617"/>
                  </a:lnTo>
                  <a:lnTo>
                    <a:pt x="302" y="617"/>
                  </a:lnTo>
                  <a:lnTo>
                    <a:pt x="271" y="645"/>
                  </a:lnTo>
                  <a:lnTo>
                    <a:pt x="207" y="564"/>
                  </a:lnTo>
                  <a:lnTo>
                    <a:pt x="27" y="580"/>
                  </a:lnTo>
                  <a:lnTo>
                    <a:pt x="86" y="487"/>
                  </a:lnTo>
                  <a:lnTo>
                    <a:pt x="0" y="35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66" name="Freeform 382">
              <a:extLst>
                <a:ext uri="{FF2B5EF4-FFF2-40B4-BE49-F238E27FC236}">
                  <a16:creationId xmlns:a16="http://schemas.microsoft.com/office/drawing/2014/main" id="{DF247AFF-F621-40BF-B26A-F3B23BD5ACDB}"/>
                </a:ext>
              </a:extLst>
            </p:cNvPr>
            <p:cNvSpPr>
              <a:spLocks/>
            </p:cNvSpPr>
            <p:nvPr/>
          </p:nvSpPr>
          <p:spPr bwMode="auto">
            <a:xfrm>
              <a:off x="3850113" y="4016984"/>
              <a:ext cx="183635" cy="154344"/>
            </a:xfrm>
            <a:custGeom>
              <a:avLst/>
              <a:gdLst>
                <a:gd name="T0" fmla="*/ 0 w 380"/>
                <a:gd name="T1" fmla="*/ 0 h 340"/>
                <a:gd name="T2" fmla="*/ 0 w 380"/>
                <a:gd name="T3" fmla="*/ 7 h 340"/>
                <a:gd name="T4" fmla="*/ 2 w 380"/>
                <a:gd name="T5" fmla="*/ 7 h 340"/>
                <a:gd name="T6" fmla="*/ 3 w 380"/>
                <a:gd name="T7" fmla="*/ 5 h 340"/>
                <a:gd name="T8" fmla="*/ 5 w 380"/>
                <a:gd name="T9" fmla="*/ 6 h 340"/>
                <a:gd name="T10" fmla="*/ 6 w 380"/>
                <a:gd name="T11" fmla="*/ 8 h 340"/>
                <a:gd name="T12" fmla="*/ 9 w 380"/>
                <a:gd name="T13" fmla="*/ 8 h 340"/>
                <a:gd name="T14" fmla="*/ 6 w 380"/>
                <a:gd name="T15" fmla="*/ 5 h 340"/>
                <a:gd name="T16" fmla="*/ 6 w 380"/>
                <a:gd name="T17" fmla="*/ 3 h 340"/>
                <a:gd name="T18" fmla="*/ 4 w 380"/>
                <a:gd name="T19" fmla="*/ 3 h 340"/>
                <a:gd name="T20" fmla="*/ 3 w 380"/>
                <a:gd name="T21" fmla="*/ 1 h 340"/>
                <a:gd name="T22" fmla="*/ 0 w 380"/>
                <a:gd name="T23" fmla="*/ 0 h 3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80"/>
                <a:gd name="T37" fmla="*/ 0 h 340"/>
                <a:gd name="T38" fmla="*/ 380 w 380"/>
                <a:gd name="T39" fmla="*/ 340 h 34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80" h="340">
                  <a:moveTo>
                    <a:pt x="0" y="0"/>
                  </a:moveTo>
                  <a:lnTo>
                    <a:pt x="6" y="285"/>
                  </a:lnTo>
                  <a:lnTo>
                    <a:pt x="68" y="293"/>
                  </a:lnTo>
                  <a:lnTo>
                    <a:pt x="129" y="215"/>
                  </a:lnTo>
                  <a:lnTo>
                    <a:pt x="195" y="250"/>
                  </a:lnTo>
                  <a:lnTo>
                    <a:pt x="259" y="327"/>
                  </a:lnTo>
                  <a:lnTo>
                    <a:pt x="380" y="340"/>
                  </a:lnTo>
                  <a:lnTo>
                    <a:pt x="243" y="213"/>
                  </a:lnTo>
                  <a:lnTo>
                    <a:pt x="251" y="151"/>
                  </a:lnTo>
                  <a:lnTo>
                    <a:pt x="188" y="128"/>
                  </a:lnTo>
                  <a:lnTo>
                    <a:pt x="126" y="50"/>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67" name="Freeform 383">
              <a:extLst>
                <a:ext uri="{FF2B5EF4-FFF2-40B4-BE49-F238E27FC236}">
                  <a16:creationId xmlns:a16="http://schemas.microsoft.com/office/drawing/2014/main" id="{C50B262D-0768-4367-A272-B58791D46D6B}"/>
                </a:ext>
              </a:extLst>
            </p:cNvPr>
            <p:cNvSpPr>
              <a:spLocks/>
            </p:cNvSpPr>
            <p:nvPr/>
          </p:nvSpPr>
          <p:spPr bwMode="auto">
            <a:xfrm>
              <a:off x="3983206" y="4048807"/>
              <a:ext cx="75813" cy="39779"/>
            </a:xfrm>
            <a:custGeom>
              <a:avLst/>
              <a:gdLst>
                <a:gd name="T0" fmla="*/ 0 w 159"/>
                <a:gd name="T1" fmla="*/ 1 h 90"/>
                <a:gd name="T2" fmla="*/ 2 w 159"/>
                <a:gd name="T3" fmla="*/ 2 h 90"/>
                <a:gd name="T4" fmla="*/ 4 w 159"/>
                <a:gd name="T5" fmla="*/ 1 h 90"/>
                <a:gd name="T6" fmla="*/ 3 w 159"/>
                <a:gd name="T7" fmla="*/ 0 h 90"/>
                <a:gd name="T8" fmla="*/ 3 w 159"/>
                <a:gd name="T9" fmla="*/ 1 h 90"/>
                <a:gd name="T10" fmla="*/ 0 w 159"/>
                <a:gd name="T11" fmla="*/ 1 h 90"/>
                <a:gd name="T12" fmla="*/ 0 60000 65536"/>
                <a:gd name="T13" fmla="*/ 0 60000 65536"/>
                <a:gd name="T14" fmla="*/ 0 60000 65536"/>
                <a:gd name="T15" fmla="*/ 0 60000 65536"/>
                <a:gd name="T16" fmla="*/ 0 60000 65536"/>
                <a:gd name="T17" fmla="*/ 0 60000 65536"/>
                <a:gd name="T18" fmla="*/ 0 w 159"/>
                <a:gd name="T19" fmla="*/ 0 h 90"/>
                <a:gd name="T20" fmla="*/ 159 w 159"/>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159" h="90">
                  <a:moveTo>
                    <a:pt x="0" y="57"/>
                  </a:moveTo>
                  <a:lnTo>
                    <a:pt x="93" y="90"/>
                  </a:lnTo>
                  <a:lnTo>
                    <a:pt x="159" y="27"/>
                  </a:lnTo>
                  <a:lnTo>
                    <a:pt x="132" y="0"/>
                  </a:lnTo>
                  <a:lnTo>
                    <a:pt x="114" y="35"/>
                  </a:lnTo>
                  <a:lnTo>
                    <a:pt x="0" y="5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68" name="Freeform 384">
              <a:extLst>
                <a:ext uri="{FF2B5EF4-FFF2-40B4-BE49-F238E27FC236}">
                  <a16:creationId xmlns:a16="http://schemas.microsoft.com/office/drawing/2014/main" id="{5EB6E59A-E720-4384-856B-3C86B4B767E6}"/>
                </a:ext>
              </a:extLst>
            </p:cNvPr>
            <p:cNvSpPr>
              <a:spLocks/>
            </p:cNvSpPr>
            <p:nvPr/>
          </p:nvSpPr>
          <p:spPr bwMode="auto">
            <a:xfrm>
              <a:off x="4028694" y="4018575"/>
              <a:ext cx="38749" cy="39779"/>
            </a:xfrm>
            <a:custGeom>
              <a:avLst/>
              <a:gdLst>
                <a:gd name="T0" fmla="*/ 0 w 80"/>
                <a:gd name="T1" fmla="*/ 0 h 86"/>
                <a:gd name="T2" fmla="*/ 1 w 80"/>
                <a:gd name="T3" fmla="*/ 1 h 86"/>
                <a:gd name="T4" fmla="*/ 2 w 80"/>
                <a:gd name="T5" fmla="*/ 2 h 86"/>
                <a:gd name="T6" fmla="*/ 2 w 80"/>
                <a:gd name="T7" fmla="*/ 1 h 86"/>
                <a:gd name="T8" fmla="*/ 0 w 80"/>
                <a:gd name="T9" fmla="*/ 0 h 86"/>
                <a:gd name="T10" fmla="*/ 0 60000 65536"/>
                <a:gd name="T11" fmla="*/ 0 60000 65536"/>
                <a:gd name="T12" fmla="*/ 0 60000 65536"/>
                <a:gd name="T13" fmla="*/ 0 60000 65536"/>
                <a:gd name="T14" fmla="*/ 0 60000 65536"/>
                <a:gd name="T15" fmla="*/ 0 w 80"/>
                <a:gd name="T16" fmla="*/ 0 h 86"/>
                <a:gd name="T17" fmla="*/ 80 w 80"/>
                <a:gd name="T18" fmla="*/ 86 h 86"/>
              </a:gdLst>
              <a:ahLst/>
              <a:cxnLst>
                <a:cxn ang="T10">
                  <a:pos x="T0" y="T1"/>
                </a:cxn>
                <a:cxn ang="T11">
                  <a:pos x="T2" y="T3"/>
                </a:cxn>
                <a:cxn ang="T12">
                  <a:pos x="T4" y="T5"/>
                </a:cxn>
                <a:cxn ang="T13">
                  <a:pos x="T6" y="T7"/>
                </a:cxn>
                <a:cxn ang="T14">
                  <a:pos x="T8" y="T9"/>
                </a:cxn>
              </a:cxnLst>
              <a:rect l="T15" t="T16" r="T17" b="T18"/>
              <a:pathLst>
                <a:path w="80" h="86">
                  <a:moveTo>
                    <a:pt x="0" y="0"/>
                  </a:moveTo>
                  <a:lnTo>
                    <a:pt x="63" y="39"/>
                  </a:lnTo>
                  <a:lnTo>
                    <a:pt x="80" y="86"/>
                  </a:lnTo>
                  <a:lnTo>
                    <a:pt x="79" y="51"/>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69" name="Freeform 385">
              <a:extLst>
                <a:ext uri="{FF2B5EF4-FFF2-40B4-BE49-F238E27FC236}">
                  <a16:creationId xmlns:a16="http://schemas.microsoft.com/office/drawing/2014/main" id="{E621A6C2-1723-4E08-A254-52DB1C4A7BB1}"/>
                </a:ext>
              </a:extLst>
            </p:cNvPr>
            <p:cNvSpPr>
              <a:spLocks/>
            </p:cNvSpPr>
            <p:nvPr/>
          </p:nvSpPr>
          <p:spPr bwMode="auto">
            <a:xfrm>
              <a:off x="3410400" y="3736936"/>
              <a:ext cx="43803" cy="57282"/>
            </a:xfrm>
            <a:custGeom>
              <a:avLst/>
              <a:gdLst>
                <a:gd name="T0" fmla="*/ 0 w 89"/>
                <a:gd name="T1" fmla="*/ 3 h 127"/>
                <a:gd name="T2" fmla="*/ 2 w 89"/>
                <a:gd name="T3" fmla="*/ 1 h 127"/>
                <a:gd name="T4" fmla="*/ 2 w 89"/>
                <a:gd name="T5" fmla="*/ 0 h 127"/>
                <a:gd name="T6" fmla="*/ 0 w 89"/>
                <a:gd name="T7" fmla="*/ 3 h 127"/>
                <a:gd name="T8" fmla="*/ 0 60000 65536"/>
                <a:gd name="T9" fmla="*/ 0 60000 65536"/>
                <a:gd name="T10" fmla="*/ 0 60000 65536"/>
                <a:gd name="T11" fmla="*/ 0 60000 65536"/>
                <a:gd name="T12" fmla="*/ 0 w 89"/>
                <a:gd name="T13" fmla="*/ 0 h 127"/>
                <a:gd name="T14" fmla="*/ 89 w 89"/>
                <a:gd name="T15" fmla="*/ 127 h 127"/>
              </a:gdLst>
              <a:ahLst/>
              <a:cxnLst>
                <a:cxn ang="T8">
                  <a:pos x="T0" y="T1"/>
                </a:cxn>
                <a:cxn ang="T9">
                  <a:pos x="T2" y="T3"/>
                </a:cxn>
                <a:cxn ang="T10">
                  <a:pos x="T4" y="T5"/>
                </a:cxn>
                <a:cxn ang="T11">
                  <a:pos x="T6" y="T7"/>
                </a:cxn>
              </a:cxnLst>
              <a:rect l="T12" t="T13" r="T14" b="T15"/>
              <a:pathLst>
                <a:path w="89" h="127">
                  <a:moveTo>
                    <a:pt x="0" y="127"/>
                  </a:moveTo>
                  <a:lnTo>
                    <a:pt x="64" y="67"/>
                  </a:lnTo>
                  <a:lnTo>
                    <a:pt x="89" y="0"/>
                  </a:lnTo>
                  <a:lnTo>
                    <a:pt x="0" y="12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70" name="Freeform 386">
              <a:extLst>
                <a:ext uri="{FF2B5EF4-FFF2-40B4-BE49-F238E27FC236}">
                  <a16:creationId xmlns:a16="http://schemas.microsoft.com/office/drawing/2014/main" id="{D6FA50DF-947D-49EE-AAB6-9E6E1491475B}"/>
                </a:ext>
              </a:extLst>
            </p:cNvPr>
            <p:cNvSpPr>
              <a:spLocks/>
            </p:cNvSpPr>
            <p:nvPr/>
          </p:nvSpPr>
          <p:spPr bwMode="auto">
            <a:xfrm>
              <a:off x="3460942" y="3588957"/>
              <a:ext cx="75813" cy="122521"/>
            </a:xfrm>
            <a:custGeom>
              <a:avLst/>
              <a:gdLst>
                <a:gd name="T0" fmla="*/ 0 w 156"/>
                <a:gd name="T1" fmla="*/ 3 h 269"/>
                <a:gd name="T2" fmla="*/ 1 w 156"/>
                <a:gd name="T3" fmla="*/ 0 h 269"/>
                <a:gd name="T4" fmla="*/ 2 w 156"/>
                <a:gd name="T5" fmla="*/ 0 h 269"/>
                <a:gd name="T6" fmla="*/ 2 w 156"/>
                <a:gd name="T7" fmla="*/ 2 h 269"/>
                <a:gd name="T8" fmla="*/ 1 w 156"/>
                <a:gd name="T9" fmla="*/ 3 h 269"/>
                <a:gd name="T10" fmla="*/ 1 w 156"/>
                <a:gd name="T11" fmla="*/ 4 h 269"/>
                <a:gd name="T12" fmla="*/ 3 w 156"/>
                <a:gd name="T13" fmla="*/ 5 h 269"/>
                <a:gd name="T14" fmla="*/ 4 w 156"/>
                <a:gd name="T15" fmla="*/ 6 h 269"/>
                <a:gd name="T16" fmla="*/ 3 w 156"/>
                <a:gd name="T17" fmla="*/ 5 h 269"/>
                <a:gd name="T18" fmla="*/ 3 w 156"/>
                <a:gd name="T19" fmla="*/ 6 h 269"/>
                <a:gd name="T20" fmla="*/ 1 w 156"/>
                <a:gd name="T21" fmla="*/ 5 h 269"/>
                <a:gd name="T22" fmla="*/ 0 w 156"/>
                <a:gd name="T23" fmla="*/ 3 h 26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6"/>
                <a:gd name="T37" fmla="*/ 0 h 269"/>
                <a:gd name="T38" fmla="*/ 156 w 156"/>
                <a:gd name="T39" fmla="*/ 269 h 26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6" h="269">
                  <a:moveTo>
                    <a:pt x="0" y="106"/>
                  </a:moveTo>
                  <a:lnTo>
                    <a:pt x="28" y="0"/>
                  </a:lnTo>
                  <a:lnTo>
                    <a:pt x="85" y="4"/>
                  </a:lnTo>
                  <a:lnTo>
                    <a:pt x="97" y="72"/>
                  </a:lnTo>
                  <a:lnTo>
                    <a:pt x="55" y="145"/>
                  </a:lnTo>
                  <a:lnTo>
                    <a:pt x="65" y="188"/>
                  </a:lnTo>
                  <a:lnTo>
                    <a:pt x="148" y="212"/>
                  </a:lnTo>
                  <a:lnTo>
                    <a:pt x="156" y="269"/>
                  </a:lnTo>
                  <a:lnTo>
                    <a:pt x="103" y="212"/>
                  </a:lnTo>
                  <a:lnTo>
                    <a:pt x="103" y="240"/>
                  </a:lnTo>
                  <a:lnTo>
                    <a:pt x="28" y="212"/>
                  </a:lnTo>
                  <a:lnTo>
                    <a:pt x="0" y="10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71" name="Freeform 387">
              <a:extLst>
                <a:ext uri="{FF2B5EF4-FFF2-40B4-BE49-F238E27FC236}">
                  <a16:creationId xmlns:a16="http://schemas.microsoft.com/office/drawing/2014/main" id="{0D268FE8-065D-492B-9F02-B9FDA9803726}"/>
                </a:ext>
              </a:extLst>
            </p:cNvPr>
            <p:cNvSpPr>
              <a:spLocks/>
            </p:cNvSpPr>
            <p:nvPr/>
          </p:nvSpPr>
          <p:spPr bwMode="auto">
            <a:xfrm>
              <a:off x="3467681" y="3692383"/>
              <a:ext cx="20217" cy="25459"/>
            </a:xfrm>
            <a:custGeom>
              <a:avLst/>
              <a:gdLst>
                <a:gd name="T0" fmla="*/ 0 w 43"/>
                <a:gd name="T1" fmla="*/ 0 h 57"/>
                <a:gd name="T2" fmla="*/ 1 w 43"/>
                <a:gd name="T3" fmla="*/ 0 h 57"/>
                <a:gd name="T4" fmla="*/ 1 w 43"/>
                <a:gd name="T5" fmla="*/ 0 h 57"/>
                <a:gd name="T6" fmla="*/ 1 w 43"/>
                <a:gd name="T7" fmla="*/ 1 h 57"/>
                <a:gd name="T8" fmla="*/ 0 w 43"/>
                <a:gd name="T9" fmla="*/ 0 h 57"/>
                <a:gd name="T10" fmla="*/ 0 60000 65536"/>
                <a:gd name="T11" fmla="*/ 0 60000 65536"/>
                <a:gd name="T12" fmla="*/ 0 60000 65536"/>
                <a:gd name="T13" fmla="*/ 0 60000 65536"/>
                <a:gd name="T14" fmla="*/ 0 60000 65536"/>
                <a:gd name="T15" fmla="*/ 0 w 43"/>
                <a:gd name="T16" fmla="*/ 0 h 57"/>
                <a:gd name="T17" fmla="*/ 43 w 43"/>
                <a:gd name="T18" fmla="*/ 57 h 57"/>
              </a:gdLst>
              <a:ahLst/>
              <a:cxnLst>
                <a:cxn ang="T10">
                  <a:pos x="T0" y="T1"/>
                </a:cxn>
                <a:cxn ang="T11">
                  <a:pos x="T2" y="T3"/>
                </a:cxn>
                <a:cxn ang="T12">
                  <a:pos x="T4" y="T5"/>
                </a:cxn>
                <a:cxn ang="T13">
                  <a:pos x="T6" y="T7"/>
                </a:cxn>
                <a:cxn ang="T14">
                  <a:pos x="T8" y="T9"/>
                </a:cxn>
              </a:cxnLst>
              <a:rect l="T15" t="T16" r="T17" b="T18"/>
              <a:pathLst>
                <a:path w="43" h="57">
                  <a:moveTo>
                    <a:pt x="0" y="0"/>
                  </a:moveTo>
                  <a:lnTo>
                    <a:pt x="24" y="0"/>
                  </a:lnTo>
                  <a:lnTo>
                    <a:pt x="43" y="13"/>
                  </a:lnTo>
                  <a:lnTo>
                    <a:pt x="35" y="57"/>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72" name="Freeform 388">
              <a:extLst>
                <a:ext uri="{FF2B5EF4-FFF2-40B4-BE49-F238E27FC236}">
                  <a16:creationId xmlns:a16="http://schemas.microsoft.com/office/drawing/2014/main" id="{55F7682C-C36C-4A7A-8836-3275BB0DE4B8}"/>
                </a:ext>
              </a:extLst>
            </p:cNvPr>
            <p:cNvSpPr>
              <a:spLocks/>
            </p:cNvSpPr>
            <p:nvPr/>
          </p:nvSpPr>
          <p:spPr bwMode="auto">
            <a:xfrm>
              <a:off x="3496321" y="3724207"/>
              <a:ext cx="20217" cy="31824"/>
            </a:xfrm>
            <a:custGeom>
              <a:avLst/>
              <a:gdLst>
                <a:gd name="T0" fmla="*/ 0 w 40"/>
                <a:gd name="T1" fmla="*/ 0 h 70"/>
                <a:gd name="T2" fmla="*/ 0 w 40"/>
                <a:gd name="T3" fmla="*/ 2 h 70"/>
                <a:gd name="T4" fmla="*/ 1 w 40"/>
                <a:gd name="T5" fmla="*/ 1 h 70"/>
                <a:gd name="T6" fmla="*/ 0 w 40"/>
                <a:gd name="T7" fmla="*/ 0 h 70"/>
                <a:gd name="T8" fmla="*/ 0 60000 65536"/>
                <a:gd name="T9" fmla="*/ 0 60000 65536"/>
                <a:gd name="T10" fmla="*/ 0 60000 65536"/>
                <a:gd name="T11" fmla="*/ 0 60000 65536"/>
                <a:gd name="T12" fmla="*/ 0 w 40"/>
                <a:gd name="T13" fmla="*/ 0 h 70"/>
                <a:gd name="T14" fmla="*/ 40 w 40"/>
                <a:gd name="T15" fmla="*/ 70 h 70"/>
              </a:gdLst>
              <a:ahLst/>
              <a:cxnLst>
                <a:cxn ang="T8">
                  <a:pos x="T0" y="T1"/>
                </a:cxn>
                <a:cxn ang="T9">
                  <a:pos x="T2" y="T3"/>
                </a:cxn>
                <a:cxn ang="T10">
                  <a:pos x="T4" y="T5"/>
                </a:cxn>
                <a:cxn ang="T11">
                  <a:pos x="T6" y="T7"/>
                </a:cxn>
              </a:cxnLst>
              <a:rect l="T12" t="T13" r="T14" b="T15"/>
              <a:pathLst>
                <a:path w="40" h="70">
                  <a:moveTo>
                    <a:pt x="0" y="0"/>
                  </a:moveTo>
                  <a:lnTo>
                    <a:pt x="5" y="70"/>
                  </a:lnTo>
                  <a:lnTo>
                    <a:pt x="40" y="42"/>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73" name="Freeform 389">
              <a:extLst>
                <a:ext uri="{FF2B5EF4-FFF2-40B4-BE49-F238E27FC236}">
                  <a16:creationId xmlns:a16="http://schemas.microsoft.com/office/drawing/2014/main" id="{00B7A258-BCBE-45F8-82C4-69FB7A02F033}"/>
                </a:ext>
              </a:extLst>
            </p:cNvPr>
            <p:cNvSpPr>
              <a:spLocks/>
            </p:cNvSpPr>
            <p:nvPr/>
          </p:nvSpPr>
          <p:spPr bwMode="auto">
            <a:xfrm>
              <a:off x="3499691" y="3767169"/>
              <a:ext cx="79182" cy="84332"/>
            </a:xfrm>
            <a:custGeom>
              <a:avLst/>
              <a:gdLst>
                <a:gd name="T0" fmla="*/ 0 w 167"/>
                <a:gd name="T1" fmla="*/ 3 h 186"/>
                <a:gd name="T2" fmla="*/ 1 w 167"/>
                <a:gd name="T3" fmla="*/ 1 h 186"/>
                <a:gd name="T4" fmla="*/ 2 w 167"/>
                <a:gd name="T5" fmla="*/ 2 h 186"/>
                <a:gd name="T6" fmla="*/ 3 w 167"/>
                <a:gd name="T7" fmla="*/ 0 h 186"/>
                <a:gd name="T8" fmla="*/ 4 w 167"/>
                <a:gd name="T9" fmla="*/ 1 h 186"/>
                <a:gd name="T10" fmla="*/ 4 w 167"/>
                <a:gd name="T11" fmla="*/ 4 h 186"/>
                <a:gd name="T12" fmla="*/ 3 w 167"/>
                <a:gd name="T13" fmla="*/ 3 h 186"/>
                <a:gd name="T14" fmla="*/ 3 w 167"/>
                <a:gd name="T15" fmla="*/ 4 h 186"/>
                <a:gd name="T16" fmla="*/ 2 w 167"/>
                <a:gd name="T17" fmla="*/ 4 h 186"/>
                <a:gd name="T18" fmla="*/ 1 w 167"/>
                <a:gd name="T19" fmla="*/ 2 h 186"/>
                <a:gd name="T20" fmla="*/ 0 w 167"/>
                <a:gd name="T21" fmla="*/ 3 h 1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7"/>
                <a:gd name="T34" fmla="*/ 0 h 186"/>
                <a:gd name="T35" fmla="*/ 167 w 167"/>
                <a:gd name="T36" fmla="*/ 186 h 1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7" h="186">
                  <a:moveTo>
                    <a:pt x="0" y="127"/>
                  </a:moveTo>
                  <a:lnTo>
                    <a:pt x="34" y="62"/>
                  </a:lnTo>
                  <a:lnTo>
                    <a:pt x="78" y="71"/>
                  </a:lnTo>
                  <a:lnTo>
                    <a:pt x="138" y="0"/>
                  </a:lnTo>
                  <a:lnTo>
                    <a:pt x="167" y="43"/>
                  </a:lnTo>
                  <a:lnTo>
                    <a:pt x="162" y="153"/>
                  </a:lnTo>
                  <a:lnTo>
                    <a:pt x="148" y="107"/>
                  </a:lnTo>
                  <a:lnTo>
                    <a:pt x="131" y="186"/>
                  </a:lnTo>
                  <a:lnTo>
                    <a:pt x="90" y="165"/>
                  </a:lnTo>
                  <a:lnTo>
                    <a:pt x="63" y="82"/>
                  </a:lnTo>
                  <a:lnTo>
                    <a:pt x="0" y="12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74" name="Freeform 390">
              <a:extLst>
                <a:ext uri="{FF2B5EF4-FFF2-40B4-BE49-F238E27FC236}">
                  <a16:creationId xmlns:a16="http://schemas.microsoft.com/office/drawing/2014/main" id="{0BF008F9-121D-4532-8A96-33B9700458FE}"/>
                </a:ext>
              </a:extLst>
            </p:cNvPr>
            <p:cNvSpPr>
              <a:spLocks/>
            </p:cNvSpPr>
            <p:nvPr/>
          </p:nvSpPr>
          <p:spPr bwMode="auto">
            <a:xfrm>
              <a:off x="3508114" y="3748074"/>
              <a:ext cx="18532" cy="33415"/>
            </a:xfrm>
            <a:custGeom>
              <a:avLst/>
              <a:gdLst>
                <a:gd name="T0" fmla="*/ 0 w 37"/>
                <a:gd name="T1" fmla="*/ 1 h 74"/>
                <a:gd name="T2" fmla="*/ 0 w 37"/>
                <a:gd name="T3" fmla="*/ 1 h 74"/>
                <a:gd name="T4" fmla="*/ 1 w 37"/>
                <a:gd name="T5" fmla="*/ 0 h 74"/>
                <a:gd name="T6" fmla="*/ 1 w 37"/>
                <a:gd name="T7" fmla="*/ 2 h 74"/>
                <a:gd name="T8" fmla="*/ 0 w 37"/>
                <a:gd name="T9" fmla="*/ 1 h 74"/>
                <a:gd name="T10" fmla="*/ 0 60000 65536"/>
                <a:gd name="T11" fmla="*/ 0 60000 65536"/>
                <a:gd name="T12" fmla="*/ 0 60000 65536"/>
                <a:gd name="T13" fmla="*/ 0 60000 65536"/>
                <a:gd name="T14" fmla="*/ 0 60000 65536"/>
                <a:gd name="T15" fmla="*/ 0 w 37"/>
                <a:gd name="T16" fmla="*/ 0 h 74"/>
                <a:gd name="T17" fmla="*/ 37 w 37"/>
                <a:gd name="T18" fmla="*/ 74 h 74"/>
              </a:gdLst>
              <a:ahLst/>
              <a:cxnLst>
                <a:cxn ang="T10">
                  <a:pos x="T0" y="T1"/>
                </a:cxn>
                <a:cxn ang="T11">
                  <a:pos x="T2" y="T3"/>
                </a:cxn>
                <a:cxn ang="T12">
                  <a:pos x="T4" y="T5"/>
                </a:cxn>
                <a:cxn ang="T13">
                  <a:pos x="T6" y="T7"/>
                </a:cxn>
                <a:cxn ang="T14">
                  <a:pos x="T8" y="T9"/>
                </a:cxn>
              </a:cxnLst>
              <a:rect l="T15" t="T16" r="T17" b="T18"/>
              <a:pathLst>
                <a:path w="37" h="74">
                  <a:moveTo>
                    <a:pt x="0" y="46"/>
                  </a:moveTo>
                  <a:lnTo>
                    <a:pt x="8" y="34"/>
                  </a:lnTo>
                  <a:lnTo>
                    <a:pt x="37" y="0"/>
                  </a:lnTo>
                  <a:lnTo>
                    <a:pt x="25" y="74"/>
                  </a:lnTo>
                  <a:lnTo>
                    <a:pt x="0" y="4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75" name="Freeform 391">
              <a:extLst>
                <a:ext uri="{FF2B5EF4-FFF2-40B4-BE49-F238E27FC236}">
                  <a16:creationId xmlns:a16="http://schemas.microsoft.com/office/drawing/2014/main" id="{66FA3FBD-1962-47EC-A77B-C0307BF73138}"/>
                </a:ext>
              </a:extLst>
            </p:cNvPr>
            <p:cNvSpPr>
              <a:spLocks/>
            </p:cNvSpPr>
            <p:nvPr/>
          </p:nvSpPr>
          <p:spPr bwMode="auto">
            <a:xfrm>
              <a:off x="1518456" y="2745632"/>
              <a:ext cx="185320" cy="151162"/>
            </a:xfrm>
            <a:custGeom>
              <a:avLst/>
              <a:gdLst>
                <a:gd name="T0" fmla="*/ 0 w 383"/>
                <a:gd name="T1" fmla="*/ 1 h 337"/>
                <a:gd name="T2" fmla="*/ 1 w 383"/>
                <a:gd name="T3" fmla="*/ 5 h 337"/>
                <a:gd name="T4" fmla="*/ 5 w 383"/>
                <a:gd name="T5" fmla="*/ 7 h 337"/>
                <a:gd name="T6" fmla="*/ 7 w 383"/>
                <a:gd name="T7" fmla="*/ 8 h 337"/>
                <a:gd name="T8" fmla="*/ 9 w 383"/>
                <a:gd name="T9" fmla="*/ 6 h 337"/>
                <a:gd name="T10" fmla="*/ 8 w 383"/>
                <a:gd name="T11" fmla="*/ 3 h 337"/>
                <a:gd name="T12" fmla="*/ 9 w 383"/>
                <a:gd name="T13" fmla="*/ 3 h 337"/>
                <a:gd name="T14" fmla="*/ 9 w 383"/>
                <a:gd name="T15" fmla="*/ 1 h 337"/>
                <a:gd name="T16" fmla="*/ 5 w 383"/>
                <a:gd name="T17" fmla="*/ 0 h 337"/>
                <a:gd name="T18" fmla="*/ 3 w 383"/>
                <a:gd name="T19" fmla="*/ 0 h 337"/>
                <a:gd name="T20" fmla="*/ 0 w 383"/>
                <a:gd name="T21" fmla="*/ 1 h 3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3"/>
                <a:gd name="T34" fmla="*/ 0 h 337"/>
                <a:gd name="T35" fmla="*/ 383 w 383"/>
                <a:gd name="T36" fmla="*/ 337 h 3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3" h="337">
                  <a:moveTo>
                    <a:pt x="0" y="61"/>
                  </a:moveTo>
                  <a:lnTo>
                    <a:pt x="26" y="237"/>
                  </a:lnTo>
                  <a:lnTo>
                    <a:pt x="222" y="326"/>
                  </a:lnTo>
                  <a:lnTo>
                    <a:pt x="319" y="337"/>
                  </a:lnTo>
                  <a:lnTo>
                    <a:pt x="383" y="248"/>
                  </a:lnTo>
                  <a:lnTo>
                    <a:pt x="349" y="149"/>
                  </a:lnTo>
                  <a:lnTo>
                    <a:pt x="375" y="124"/>
                  </a:lnTo>
                  <a:lnTo>
                    <a:pt x="358" y="45"/>
                  </a:lnTo>
                  <a:lnTo>
                    <a:pt x="213" y="19"/>
                  </a:lnTo>
                  <a:lnTo>
                    <a:pt x="118" y="0"/>
                  </a:lnTo>
                  <a:lnTo>
                    <a:pt x="0" y="6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76" name="Freeform 392">
              <a:extLst>
                <a:ext uri="{FF2B5EF4-FFF2-40B4-BE49-F238E27FC236}">
                  <a16:creationId xmlns:a16="http://schemas.microsoft.com/office/drawing/2014/main" id="{5DEF042A-F79A-4C36-BD9C-0E7BCE7ECFE2}"/>
                </a:ext>
              </a:extLst>
            </p:cNvPr>
            <p:cNvSpPr>
              <a:spLocks/>
            </p:cNvSpPr>
            <p:nvPr/>
          </p:nvSpPr>
          <p:spPr bwMode="auto">
            <a:xfrm>
              <a:off x="1093906" y="3078188"/>
              <a:ext cx="55596" cy="109791"/>
            </a:xfrm>
            <a:custGeom>
              <a:avLst/>
              <a:gdLst>
                <a:gd name="T0" fmla="*/ 0 w 118"/>
                <a:gd name="T1" fmla="*/ 4 h 245"/>
                <a:gd name="T2" fmla="*/ 0 w 118"/>
                <a:gd name="T3" fmla="*/ 0 h 245"/>
                <a:gd name="T4" fmla="*/ 3 w 118"/>
                <a:gd name="T5" fmla="*/ 0 h 245"/>
                <a:gd name="T6" fmla="*/ 2 w 118"/>
                <a:gd name="T7" fmla="*/ 3 h 245"/>
                <a:gd name="T8" fmla="*/ 2 w 118"/>
                <a:gd name="T9" fmla="*/ 5 h 245"/>
                <a:gd name="T10" fmla="*/ 0 w 118"/>
                <a:gd name="T11" fmla="*/ 5 h 245"/>
                <a:gd name="T12" fmla="*/ 1 w 118"/>
                <a:gd name="T13" fmla="*/ 4 h 245"/>
                <a:gd name="T14" fmla="*/ 0 w 118"/>
                <a:gd name="T15" fmla="*/ 4 h 245"/>
                <a:gd name="T16" fmla="*/ 0 60000 65536"/>
                <a:gd name="T17" fmla="*/ 0 60000 65536"/>
                <a:gd name="T18" fmla="*/ 0 60000 65536"/>
                <a:gd name="T19" fmla="*/ 0 60000 65536"/>
                <a:gd name="T20" fmla="*/ 0 60000 65536"/>
                <a:gd name="T21" fmla="*/ 0 60000 65536"/>
                <a:gd name="T22" fmla="*/ 0 60000 65536"/>
                <a:gd name="T23" fmla="*/ 0 60000 65536"/>
                <a:gd name="T24" fmla="*/ 0 w 118"/>
                <a:gd name="T25" fmla="*/ 0 h 245"/>
                <a:gd name="T26" fmla="*/ 118 w 118"/>
                <a:gd name="T27" fmla="*/ 245 h 2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8" h="245">
                  <a:moveTo>
                    <a:pt x="0" y="161"/>
                  </a:moveTo>
                  <a:lnTo>
                    <a:pt x="19" y="0"/>
                  </a:lnTo>
                  <a:lnTo>
                    <a:pt x="118" y="9"/>
                  </a:lnTo>
                  <a:lnTo>
                    <a:pt x="76" y="112"/>
                  </a:lnTo>
                  <a:lnTo>
                    <a:pt x="76" y="238"/>
                  </a:lnTo>
                  <a:lnTo>
                    <a:pt x="17" y="245"/>
                  </a:lnTo>
                  <a:lnTo>
                    <a:pt x="25" y="169"/>
                  </a:lnTo>
                  <a:lnTo>
                    <a:pt x="0" y="16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77" name="Freeform 393">
              <a:extLst>
                <a:ext uri="{FF2B5EF4-FFF2-40B4-BE49-F238E27FC236}">
                  <a16:creationId xmlns:a16="http://schemas.microsoft.com/office/drawing/2014/main" id="{8E64D2BF-ABB5-420B-8B3D-03CAA61C0AB7}"/>
                </a:ext>
              </a:extLst>
            </p:cNvPr>
            <p:cNvSpPr>
              <a:spLocks/>
            </p:cNvSpPr>
            <p:nvPr/>
          </p:nvSpPr>
          <p:spPr bwMode="auto">
            <a:xfrm>
              <a:off x="1631333" y="2917479"/>
              <a:ext cx="175211" cy="111382"/>
            </a:xfrm>
            <a:custGeom>
              <a:avLst/>
              <a:gdLst>
                <a:gd name="T0" fmla="*/ 0 w 366"/>
                <a:gd name="T1" fmla="*/ 3 h 247"/>
                <a:gd name="T2" fmla="*/ 2 w 366"/>
                <a:gd name="T3" fmla="*/ 5 h 247"/>
                <a:gd name="T4" fmla="*/ 7 w 366"/>
                <a:gd name="T5" fmla="*/ 6 h 247"/>
                <a:gd name="T6" fmla="*/ 9 w 366"/>
                <a:gd name="T7" fmla="*/ 4 h 247"/>
                <a:gd name="T8" fmla="*/ 7 w 366"/>
                <a:gd name="T9" fmla="*/ 4 h 247"/>
                <a:gd name="T10" fmla="*/ 7 w 366"/>
                <a:gd name="T11" fmla="*/ 2 h 247"/>
                <a:gd name="T12" fmla="*/ 6 w 366"/>
                <a:gd name="T13" fmla="*/ 0 h 247"/>
                <a:gd name="T14" fmla="*/ 2 w 366"/>
                <a:gd name="T15" fmla="*/ 0 h 247"/>
                <a:gd name="T16" fmla="*/ 0 w 366"/>
                <a:gd name="T17" fmla="*/ 3 h 2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6"/>
                <a:gd name="T28" fmla="*/ 0 h 247"/>
                <a:gd name="T29" fmla="*/ 366 w 366"/>
                <a:gd name="T30" fmla="*/ 247 h 2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6" h="247">
                  <a:moveTo>
                    <a:pt x="0" y="123"/>
                  </a:moveTo>
                  <a:lnTo>
                    <a:pt x="100" y="223"/>
                  </a:lnTo>
                  <a:lnTo>
                    <a:pt x="324" y="247"/>
                  </a:lnTo>
                  <a:lnTo>
                    <a:pt x="366" y="162"/>
                  </a:lnTo>
                  <a:lnTo>
                    <a:pt x="308" y="158"/>
                  </a:lnTo>
                  <a:lnTo>
                    <a:pt x="301" y="81"/>
                  </a:lnTo>
                  <a:lnTo>
                    <a:pt x="251" y="0"/>
                  </a:lnTo>
                  <a:lnTo>
                    <a:pt x="100" y="18"/>
                  </a:lnTo>
                  <a:lnTo>
                    <a:pt x="0" y="12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78" name="Freeform 394">
              <a:extLst>
                <a:ext uri="{FF2B5EF4-FFF2-40B4-BE49-F238E27FC236}">
                  <a16:creationId xmlns:a16="http://schemas.microsoft.com/office/drawing/2014/main" id="{1C831313-7888-48FC-8FBC-B9A4D855A211}"/>
                </a:ext>
              </a:extLst>
            </p:cNvPr>
            <p:cNvSpPr>
              <a:spLocks/>
            </p:cNvSpPr>
            <p:nvPr/>
          </p:nvSpPr>
          <p:spPr bwMode="auto">
            <a:xfrm>
              <a:off x="1895834" y="3299362"/>
              <a:ext cx="387486" cy="351650"/>
            </a:xfrm>
            <a:custGeom>
              <a:avLst/>
              <a:gdLst>
                <a:gd name="T0" fmla="*/ 0 w 805"/>
                <a:gd name="T1" fmla="*/ 5 h 776"/>
                <a:gd name="T2" fmla="*/ 0 w 805"/>
                <a:gd name="T3" fmla="*/ 3 h 776"/>
                <a:gd name="T4" fmla="*/ 1 w 805"/>
                <a:gd name="T5" fmla="*/ 3 h 776"/>
                <a:gd name="T6" fmla="*/ 3 w 805"/>
                <a:gd name="T7" fmla="*/ 3 h 776"/>
                <a:gd name="T8" fmla="*/ 3 w 805"/>
                <a:gd name="T9" fmla="*/ 2 h 776"/>
                <a:gd name="T10" fmla="*/ 2 w 805"/>
                <a:gd name="T11" fmla="*/ 1 h 776"/>
                <a:gd name="T12" fmla="*/ 4 w 805"/>
                <a:gd name="T13" fmla="*/ 0 h 776"/>
                <a:gd name="T14" fmla="*/ 8 w 805"/>
                <a:gd name="T15" fmla="*/ 2 h 776"/>
                <a:gd name="T16" fmla="*/ 8 w 805"/>
                <a:gd name="T17" fmla="*/ 3 h 776"/>
                <a:gd name="T18" fmla="*/ 9 w 805"/>
                <a:gd name="T19" fmla="*/ 3 h 776"/>
                <a:gd name="T20" fmla="*/ 10 w 805"/>
                <a:gd name="T21" fmla="*/ 4 h 776"/>
                <a:gd name="T22" fmla="*/ 11 w 805"/>
                <a:gd name="T23" fmla="*/ 3 h 776"/>
                <a:gd name="T24" fmla="*/ 12 w 805"/>
                <a:gd name="T25" fmla="*/ 4 h 776"/>
                <a:gd name="T26" fmla="*/ 14 w 805"/>
                <a:gd name="T27" fmla="*/ 8 h 776"/>
                <a:gd name="T28" fmla="*/ 15 w 805"/>
                <a:gd name="T29" fmla="*/ 9 h 776"/>
                <a:gd name="T30" fmla="*/ 15 w 805"/>
                <a:gd name="T31" fmla="*/ 10 h 776"/>
                <a:gd name="T32" fmla="*/ 18 w 805"/>
                <a:gd name="T33" fmla="*/ 10 h 776"/>
                <a:gd name="T34" fmla="*/ 19 w 805"/>
                <a:gd name="T35" fmla="*/ 11 h 776"/>
                <a:gd name="T36" fmla="*/ 18 w 805"/>
                <a:gd name="T37" fmla="*/ 13 h 776"/>
                <a:gd name="T38" fmla="*/ 15 w 805"/>
                <a:gd name="T39" fmla="*/ 14 h 776"/>
                <a:gd name="T40" fmla="*/ 13 w 805"/>
                <a:gd name="T41" fmla="*/ 15 h 776"/>
                <a:gd name="T42" fmla="*/ 10 w 805"/>
                <a:gd name="T43" fmla="*/ 18 h 776"/>
                <a:gd name="T44" fmla="*/ 10 w 805"/>
                <a:gd name="T45" fmla="*/ 17 h 776"/>
                <a:gd name="T46" fmla="*/ 9 w 805"/>
                <a:gd name="T47" fmla="*/ 16 h 776"/>
                <a:gd name="T48" fmla="*/ 7 w 805"/>
                <a:gd name="T49" fmla="*/ 17 h 776"/>
                <a:gd name="T50" fmla="*/ 5 w 805"/>
                <a:gd name="T51" fmla="*/ 14 h 776"/>
                <a:gd name="T52" fmla="*/ 4 w 805"/>
                <a:gd name="T53" fmla="*/ 13 h 776"/>
                <a:gd name="T54" fmla="*/ 3 w 805"/>
                <a:gd name="T55" fmla="*/ 9 h 776"/>
                <a:gd name="T56" fmla="*/ 0 w 805"/>
                <a:gd name="T57" fmla="*/ 5 h 7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05"/>
                <a:gd name="T88" fmla="*/ 0 h 776"/>
                <a:gd name="T89" fmla="*/ 805 w 805"/>
                <a:gd name="T90" fmla="*/ 776 h 7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05" h="776">
                  <a:moveTo>
                    <a:pt x="0" y="202"/>
                  </a:moveTo>
                  <a:lnTo>
                    <a:pt x="12" y="135"/>
                  </a:lnTo>
                  <a:lnTo>
                    <a:pt x="54" y="149"/>
                  </a:lnTo>
                  <a:lnTo>
                    <a:pt x="107" y="107"/>
                  </a:lnTo>
                  <a:lnTo>
                    <a:pt x="130" y="78"/>
                  </a:lnTo>
                  <a:lnTo>
                    <a:pt x="85" y="32"/>
                  </a:lnTo>
                  <a:lnTo>
                    <a:pt x="171" y="0"/>
                  </a:lnTo>
                  <a:lnTo>
                    <a:pt x="344" y="89"/>
                  </a:lnTo>
                  <a:lnTo>
                    <a:pt x="345" y="120"/>
                  </a:lnTo>
                  <a:lnTo>
                    <a:pt x="388" y="143"/>
                  </a:lnTo>
                  <a:lnTo>
                    <a:pt x="420" y="165"/>
                  </a:lnTo>
                  <a:lnTo>
                    <a:pt x="454" y="149"/>
                  </a:lnTo>
                  <a:lnTo>
                    <a:pt x="524" y="174"/>
                  </a:lnTo>
                  <a:lnTo>
                    <a:pt x="617" y="352"/>
                  </a:lnTo>
                  <a:lnTo>
                    <a:pt x="627" y="365"/>
                  </a:lnTo>
                  <a:lnTo>
                    <a:pt x="664" y="436"/>
                  </a:lnTo>
                  <a:lnTo>
                    <a:pt x="786" y="450"/>
                  </a:lnTo>
                  <a:lnTo>
                    <a:pt x="805" y="483"/>
                  </a:lnTo>
                  <a:lnTo>
                    <a:pt x="775" y="575"/>
                  </a:lnTo>
                  <a:lnTo>
                    <a:pt x="664" y="619"/>
                  </a:lnTo>
                  <a:lnTo>
                    <a:pt x="542" y="652"/>
                  </a:lnTo>
                  <a:lnTo>
                    <a:pt x="443" y="776"/>
                  </a:lnTo>
                  <a:lnTo>
                    <a:pt x="443" y="729"/>
                  </a:lnTo>
                  <a:lnTo>
                    <a:pt x="373" y="697"/>
                  </a:lnTo>
                  <a:lnTo>
                    <a:pt x="306" y="739"/>
                  </a:lnTo>
                  <a:lnTo>
                    <a:pt x="234" y="599"/>
                  </a:lnTo>
                  <a:lnTo>
                    <a:pt x="180" y="544"/>
                  </a:lnTo>
                  <a:lnTo>
                    <a:pt x="146" y="398"/>
                  </a:lnTo>
                  <a:lnTo>
                    <a:pt x="0" y="20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79" name="Freeform 395">
              <a:extLst>
                <a:ext uri="{FF2B5EF4-FFF2-40B4-BE49-F238E27FC236}">
                  <a16:creationId xmlns:a16="http://schemas.microsoft.com/office/drawing/2014/main" id="{5D0534D2-8490-4077-BDDB-83193DD16ACB}"/>
                </a:ext>
              </a:extLst>
            </p:cNvPr>
            <p:cNvSpPr>
              <a:spLocks/>
            </p:cNvSpPr>
            <p:nvPr/>
          </p:nvSpPr>
          <p:spPr bwMode="auto">
            <a:xfrm>
              <a:off x="1621224" y="1970729"/>
              <a:ext cx="3130216" cy="1102686"/>
            </a:xfrm>
            <a:custGeom>
              <a:avLst/>
              <a:gdLst>
                <a:gd name="T0" fmla="*/ 3 w 6518"/>
                <a:gd name="T1" fmla="*/ 35 h 2431"/>
                <a:gd name="T2" fmla="*/ 8 w 6518"/>
                <a:gd name="T3" fmla="*/ 31 h 2431"/>
                <a:gd name="T4" fmla="*/ 8 w 6518"/>
                <a:gd name="T5" fmla="*/ 18 h 2431"/>
                <a:gd name="T6" fmla="*/ 14 w 6518"/>
                <a:gd name="T7" fmla="*/ 17 h 2431"/>
                <a:gd name="T8" fmla="*/ 16 w 6518"/>
                <a:gd name="T9" fmla="*/ 26 h 2431"/>
                <a:gd name="T10" fmla="*/ 18 w 6518"/>
                <a:gd name="T11" fmla="*/ 23 h 2431"/>
                <a:gd name="T12" fmla="*/ 23 w 6518"/>
                <a:gd name="T13" fmla="*/ 20 h 2431"/>
                <a:gd name="T14" fmla="*/ 35 w 6518"/>
                <a:gd name="T15" fmla="*/ 17 h 2431"/>
                <a:gd name="T16" fmla="*/ 44 w 6518"/>
                <a:gd name="T17" fmla="*/ 17 h 2431"/>
                <a:gd name="T18" fmla="*/ 44 w 6518"/>
                <a:gd name="T19" fmla="*/ 10 h 2431"/>
                <a:gd name="T20" fmla="*/ 47 w 6518"/>
                <a:gd name="T21" fmla="*/ 19 h 2431"/>
                <a:gd name="T22" fmla="*/ 49 w 6518"/>
                <a:gd name="T23" fmla="*/ 17 h 2431"/>
                <a:gd name="T24" fmla="*/ 51 w 6518"/>
                <a:gd name="T25" fmla="*/ 17 h 2431"/>
                <a:gd name="T26" fmla="*/ 49 w 6518"/>
                <a:gd name="T27" fmla="*/ 13 h 2431"/>
                <a:gd name="T28" fmla="*/ 56 w 6518"/>
                <a:gd name="T29" fmla="*/ 12 h 2431"/>
                <a:gd name="T30" fmla="*/ 59 w 6518"/>
                <a:gd name="T31" fmla="*/ 8 h 2431"/>
                <a:gd name="T32" fmla="*/ 67 w 6518"/>
                <a:gd name="T33" fmla="*/ 3 h 2431"/>
                <a:gd name="T34" fmla="*/ 72 w 6518"/>
                <a:gd name="T35" fmla="*/ 1 h 2431"/>
                <a:gd name="T36" fmla="*/ 83 w 6518"/>
                <a:gd name="T37" fmla="*/ 4 h 2431"/>
                <a:gd name="T38" fmla="*/ 77 w 6518"/>
                <a:gd name="T39" fmla="*/ 9 h 2431"/>
                <a:gd name="T40" fmla="*/ 84 w 6518"/>
                <a:gd name="T41" fmla="*/ 9 h 2431"/>
                <a:gd name="T42" fmla="*/ 92 w 6518"/>
                <a:gd name="T43" fmla="*/ 8 h 2431"/>
                <a:gd name="T44" fmla="*/ 102 w 6518"/>
                <a:gd name="T45" fmla="*/ 12 h 2431"/>
                <a:gd name="T46" fmla="*/ 114 w 6518"/>
                <a:gd name="T47" fmla="*/ 12 h 2431"/>
                <a:gd name="T48" fmla="*/ 126 w 6518"/>
                <a:gd name="T49" fmla="*/ 16 h 2431"/>
                <a:gd name="T50" fmla="*/ 133 w 6518"/>
                <a:gd name="T51" fmla="*/ 15 h 2431"/>
                <a:gd name="T52" fmla="*/ 148 w 6518"/>
                <a:gd name="T53" fmla="*/ 21 h 2431"/>
                <a:gd name="T54" fmla="*/ 147 w 6518"/>
                <a:gd name="T55" fmla="*/ 25 h 2431"/>
                <a:gd name="T56" fmla="*/ 143 w 6518"/>
                <a:gd name="T57" fmla="*/ 22 h 2431"/>
                <a:gd name="T58" fmla="*/ 141 w 6518"/>
                <a:gd name="T59" fmla="*/ 28 h 2431"/>
                <a:gd name="T60" fmla="*/ 129 w 6518"/>
                <a:gd name="T61" fmla="*/ 31 h 2431"/>
                <a:gd name="T62" fmla="*/ 126 w 6518"/>
                <a:gd name="T63" fmla="*/ 37 h 2431"/>
                <a:gd name="T64" fmla="*/ 121 w 6518"/>
                <a:gd name="T65" fmla="*/ 45 h 2431"/>
                <a:gd name="T66" fmla="*/ 128 w 6518"/>
                <a:gd name="T67" fmla="*/ 29 h 2431"/>
                <a:gd name="T68" fmla="*/ 119 w 6518"/>
                <a:gd name="T69" fmla="*/ 32 h 2431"/>
                <a:gd name="T70" fmla="*/ 109 w 6518"/>
                <a:gd name="T71" fmla="*/ 33 h 2431"/>
                <a:gd name="T72" fmla="*/ 105 w 6518"/>
                <a:gd name="T73" fmla="*/ 41 h 2431"/>
                <a:gd name="T74" fmla="*/ 107 w 6518"/>
                <a:gd name="T75" fmla="*/ 45 h 2431"/>
                <a:gd name="T76" fmla="*/ 99 w 6518"/>
                <a:gd name="T77" fmla="*/ 55 h 2431"/>
                <a:gd name="T78" fmla="*/ 94 w 6518"/>
                <a:gd name="T79" fmla="*/ 42 h 2431"/>
                <a:gd name="T80" fmla="*/ 84 w 6518"/>
                <a:gd name="T81" fmla="*/ 46 h 2431"/>
                <a:gd name="T82" fmla="*/ 69 w 6518"/>
                <a:gd name="T83" fmla="*/ 46 h 2431"/>
                <a:gd name="T84" fmla="*/ 53 w 6518"/>
                <a:gd name="T85" fmla="*/ 46 h 2431"/>
                <a:gd name="T86" fmla="*/ 46 w 6518"/>
                <a:gd name="T87" fmla="*/ 42 h 2431"/>
                <a:gd name="T88" fmla="*/ 38 w 6518"/>
                <a:gd name="T89" fmla="*/ 39 h 2431"/>
                <a:gd name="T90" fmla="*/ 32 w 6518"/>
                <a:gd name="T91" fmla="*/ 40 h 2431"/>
                <a:gd name="T92" fmla="*/ 33 w 6518"/>
                <a:gd name="T93" fmla="*/ 45 h 2431"/>
                <a:gd name="T94" fmla="*/ 29 w 6518"/>
                <a:gd name="T95" fmla="*/ 44 h 2431"/>
                <a:gd name="T96" fmla="*/ 24 w 6518"/>
                <a:gd name="T97" fmla="*/ 46 h 2431"/>
                <a:gd name="T98" fmla="*/ 23 w 6518"/>
                <a:gd name="T99" fmla="*/ 48 h 2431"/>
                <a:gd name="T100" fmla="*/ 25 w 6518"/>
                <a:gd name="T101" fmla="*/ 51 h 2431"/>
                <a:gd name="T102" fmla="*/ 23 w 6518"/>
                <a:gd name="T103" fmla="*/ 55 h 2431"/>
                <a:gd name="T104" fmla="*/ 17 w 6518"/>
                <a:gd name="T105" fmla="*/ 54 h 2431"/>
                <a:gd name="T106" fmla="*/ 17 w 6518"/>
                <a:gd name="T107" fmla="*/ 47 h 2431"/>
                <a:gd name="T108" fmla="*/ 12 w 6518"/>
                <a:gd name="T109" fmla="*/ 43 h 2431"/>
                <a:gd name="T110" fmla="*/ 10 w 6518"/>
                <a:gd name="T111" fmla="*/ 42 h 2431"/>
                <a:gd name="T112" fmla="*/ 6 w 6518"/>
                <a:gd name="T113" fmla="*/ 38 h 2431"/>
                <a:gd name="T114" fmla="*/ 4 w 6518"/>
                <a:gd name="T115" fmla="*/ 41 h 24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518"/>
                <a:gd name="T175" fmla="*/ 0 h 2431"/>
                <a:gd name="T176" fmla="*/ 6518 w 6518"/>
                <a:gd name="T177" fmla="*/ 2431 h 24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518" h="2431">
                  <a:moveTo>
                    <a:pt x="0" y="1726"/>
                  </a:moveTo>
                  <a:lnTo>
                    <a:pt x="55" y="1671"/>
                  </a:lnTo>
                  <a:lnTo>
                    <a:pt x="36" y="1694"/>
                  </a:lnTo>
                  <a:lnTo>
                    <a:pt x="61" y="1701"/>
                  </a:lnTo>
                  <a:lnTo>
                    <a:pt x="55" y="1587"/>
                  </a:lnTo>
                  <a:lnTo>
                    <a:pt x="77" y="1534"/>
                  </a:lnTo>
                  <a:lnTo>
                    <a:pt x="108" y="1526"/>
                  </a:lnTo>
                  <a:lnTo>
                    <a:pt x="171" y="1575"/>
                  </a:lnTo>
                  <a:lnTo>
                    <a:pt x="182" y="1482"/>
                  </a:lnTo>
                  <a:lnTo>
                    <a:pt x="158" y="1483"/>
                  </a:lnTo>
                  <a:lnTo>
                    <a:pt x="147" y="1429"/>
                  </a:lnTo>
                  <a:lnTo>
                    <a:pt x="405" y="1377"/>
                  </a:lnTo>
                  <a:lnTo>
                    <a:pt x="339" y="1358"/>
                  </a:lnTo>
                  <a:lnTo>
                    <a:pt x="343" y="1330"/>
                  </a:lnTo>
                  <a:lnTo>
                    <a:pt x="305" y="1340"/>
                  </a:lnTo>
                  <a:lnTo>
                    <a:pt x="452" y="1197"/>
                  </a:lnTo>
                  <a:lnTo>
                    <a:pt x="389" y="1047"/>
                  </a:lnTo>
                  <a:lnTo>
                    <a:pt x="401" y="976"/>
                  </a:lnTo>
                  <a:lnTo>
                    <a:pt x="361" y="896"/>
                  </a:lnTo>
                  <a:lnTo>
                    <a:pt x="398" y="850"/>
                  </a:lnTo>
                  <a:lnTo>
                    <a:pt x="339" y="786"/>
                  </a:lnTo>
                  <a:lnTo>
                    <a:pt x="355" y="736"/>
                  </a:lnTo>
                  <a:lnTo>
                    <a:pt x="429" y="677"/>
                  </a:lnTo>
                  <a:lnTo>
                    <a:pt x="469" y="670"/>
                  </a:lnTo>
                  <a:lnTo>
                    <a:pt x="516" y="683"/>
                  </a:lnTo>
                  <a:lnTo>
                    <a:pt x="475" y="696"/>
                  </a:lnTo>
                  <a:lnTo>
                    <a:pt x="505" y="719"/>
                  </a:lnTo>
                  <a:lnTo>
                    <a:pt x="620" y="727"/>
                  </a:lnTo>
                  <a:lnTo>
                    <a:pt x="819" y="847"/>
                  </a:lnTo>
                  <a:lnTo>
                    <a:pt x="824" y="907"/>
                  </a:lnTo>
                  <a:lnTo>
                    <a:pt x="738" y="958"/>
                  </a:lnTo>
                  <a:lnTo>
                    <a:pt x="471" y="886"/>
                  </a:lnTo>
                  <a:lnTo>
                    <a:pt x="578" y="972"/>
                  </a:lnTo>
                  <a:lnTo>
                    <a:pt x="574" y="1074"/>
                  </a:lnTo>
                  <a:lnTo>
                    <a:pt x="682" y="1122"/>
                  </a:lnTo>
                  <a:lnTo>
                    <a:pt x="712" y="1114"/>
                  </a:lnTo>
                  <a:lnTo>
                    <a:pt x="698" y="1074"/>
                  </a:lnTo>
                  <a:lnTo>
                    <a:pt x="647" y="1057"/>
                  </a:lnTo>
                  <a:lnTo>
                    <a:pt x="659" y="1023"/>
                  </a:lnTo>
                  <a:lnTo>
                    <a:pt x="710" y="1061"/>
                  </a:lnTo>
                  <a:lnTo>
                    <a:pt x="813" y="1074"/>
                  </a:lnTo>
                  <a:lnTo>
                    <a:pt x="768" y="993"/>
                  </a:lnTo>
                  <a:lnTo>
                    <a:pt x="867" y="926"/>
                  </a:lnTo>
                  <a:lnTo>
                    <a:pt x="937" y="972"/>
                  </a:lnTo>
                  <a:lnTo>
                    <a:pt x="934" y="792"/>
                  </a:lnTo>
                  <a:lnTo>
                    <a:pt x="903" y="765"/>
                  </a:lnTo>
                  <a:lnTo>
                    <a:pt x="1023" y="805"/>
                  </a:lnTo>
                  <a:lnTo>
                    <a:pt x="1032" y="827"/>
                  </a:lnTo>
                  <a:lnTo>
                    <a:pt x="969" y="859"/>
                  </a:lnTo>
                  <a:lnTo>
                    <a:pt x="1032" y="917"/>
                  </a:lnTo>
                  <a:lnTo>
                    <a:pt x="1086" y="850"/>
                  </a:lnTo>
                  <a:lnTo>
                    <a:pt x="1303" y="743"/>
                  </a:lnTo>
                  <a:lnTo>
                    <a:pt x="1337" y="739"/>
                  </a:lnTo>
                  <a:lnTo>
                    <a:pt x="1303" y="755"/>
                  </a:lnTo>
                  <a:lnTo>
                    <a:pt x="1340" y="807"/>
                  </a:lnTo>
                  <a:lnTo>
                    <a:pt x="1500" y="739"/>
                  </a:lnTo>
                  <a:lnTo>
                    <a:pt x="1536" y="789"/>
                  </a:lnTo>
                  <a:lnTo>
                    <a:pt x="1575" y="748"/>
                  </a:lnTo>
                  <a:lnTo>
                    <a:pt x="1553" y="693"/>
                  </a:lnTo>
                  <a:lnTo>
                    <a:pt x="1578" y="674"/>
                  </a:lnTo>
                  <a:lnTo>
                    <a:pt x="1699" y="701"/>
                  </a:lnTo>
                  <a:lnTo>
                    <a:pt x="1858" y="803"/>
                  </a:lnTo>
                  <a:lnTo>
                    <a:pt x="1888" y="754"/>
                  </a:lnTo>
                  <a:lnTo>
                    <a:pt x="1855" y="704"/>
                  </a:lnTo>
                  <a:lnTo>
                    <a:pt x="1807" y="688"/>
                  </a:lnTo>
                  <a:lnTo>
                    <a:pt x="1824" y="608"/>
                  </a:lnTo>
                  <a:lnTo>
                    <a:pt x="1795" y="597"/>
                  </a:lnTo>
                  <a:lnTo>
                    <a:pt x="1803" y="560"/>
                  </a:lnTo>
                  <a:lnTo>
                    <a:pt x="1861" y="521"/>
                  </a:lnTo>
                  <a:lnTo>
                    <a:pt x="1899" y="424"/>
                  </a:lnTo>
                  <a:lnTo>
                    <a:pt x="1981" y="425"/>
                  </a:lnTo>
                  <a:lnTo>
                    <a:pt x="2024" y="439"/>
                  </a:lnTo>
                  <a:lnTo>
                    <a:pt x="1990" y="543"/>
                  </a:lnTo>
                  <a:lnTo>
                    <a:pt x="2028" y="593"/>
                  </a:lnTo>
                  <a:lnTo>
                    <a:pt x="2017" y="736"/>
                  </a:lnTo>
                  <a:lnTo>
                    <a:pt x="2056" y="784"/>
                  </a:lnTo>
                  <a:lnTo>
                    <a:pt x="2039" y="836"/>
                  </a:lnTo>
                  <a:lnTo>
                    <a:pt x="1977" y="877"/>
                  </a:lnTo>
                  <a:lnTo>
                    <a:pt x="1996" y="896"/>
                  </a:lnTo>
                  <a:lnTo>
                    <a:pt x="1914" y="915"/>
                  </a:lnTo>
                  <a:lnTo>
                    <a:pt x="2002" y="949"/>
                  </a:lnTo>
                  <a:lnTo>
                    <a:pt x="2105" y="836"/>
                  </a:lnTo>
                  <a:lnTo>
                    <a:pt x="2091" y="765"/>
                  </a:lnTo>
                  <a:lnTo>
                    <a:pt x="2123" y="754"/>
                  </a:lnTo>
                  <a:lnTo>
                    <a:pt x="2176" y="740"/>
                  </a:lnTo>
                  <a:lnTo>
                    <a:pt x="2204" y="781"/>
                  </a:lnTo>
                  <a:lnTo>
                    <a:pt x="2201" y="835"/>
                  </a:lnTo>
                  <a:lnTo>
                    <a:pt x="2263" y="851"/>
                  </a:lnTo>
                  <a:lnTo>
                    <a:pt x="2212" y="834"/>
                  </a:lnTo>
                  <a:lnTo>
                    <a:pt x="2236" y="801"/>
                  </a:lnTo>
                  <a:lnTo>
                    <a:pt x="2214" y="754"/>
                  </a:lnTo>
                  <a:lnTo>
                    <a:pt x="2067" y="723"/>
                  </a:lnTo>
                  <a:lnTo>
                    <a:pt x="2091" y="612"/>
                  </a:lnTo>
                  <a:lnTo>
                    <a:pt x="2039" y="543"/>
                  </a:lnTo>
                  <a:lnTo>
                    <a:pt x="2112" y="479"/>
                  </a:lnTo>
                  <a:lnTo>
                    <a:pt x="2106" y="433"/>
                  </a:lnTo>
                  <a:lnTo>
                    <a:pt x="2137" y="459"/>
                  </a:lnTo>
                  <a:lnTo>
                    <a:pt x="2120" y="550"/>
                  </a:lnTo>
                  <a:lnTo>
                    <a:pt x="2145" y="560"/>
                  </a:lnTo>
                  <a:lnTo>
                    <a:pt x="2246" y="587"/>
                  </a:lnTo>
                  <a:lnTo>
                    <a:pt x="2153" y="514"/>
                  </a:lnTo>
                  <a:lnTo>
                    <a:pt x="2221" y="517"/>
                  </a:lnTo>
                  <a:lnTo>
                    <a:pt x="2206" y="487"/>
                  </a:lnTo>
                  <a:lnTo>
                    <a:pt x="2246" y="472"/>
                  </a:lnTo>
                  <a:lnTo>
                    <a:pt x="2429" y="532"/>
                  </a:lnTo>
                  <a:lnTo>
                    <a:pt x="2394" y="568"/>
                  </a:lnTo>
                  <a:lnTo>
                    <a:pt x="2389" y="628"/>
                  </a:lnTo>
                  <a:lnTo>
                    <a:pt x="2427" y="660"/>
                  </a:lnTo>
                  <a:lnTo>
                    <a:pt x="2446" y="532"/>
                  </a:lnTo>
                  <a:lnTo>
                    <a:pt x="2347" y="466"/>
                  </a:lnTo>
                  <a:lnTo>
                    <a:pt x="2325" y="375"/>
                  </a:lnTo>
                  <a:lnTo>
                    <a:pt x="2558" y="344"/>
                  </a:lnTo>
                  <a:lnTo>
                    <a:pt x="2529" y="260"/>
                  </a:lnTo>
                  <a:lnTo>
                    <a:pt x="2558" y="279"/>
                  </a:lnTo>
                  <a:lnTo>
                    <a:pt x="2599" y="247"/>
                  </a:lnTo>
                  <a:lnTo>
                    <a:pt x="2568" y="237"/>
                  </a:lnTo>
                  <a:lnTo>
                    <a:pt x="2816" y="171"/>
                  </a:lnTo>
                  <a:lnTo>
                    <a:pt x="2794" y="152"/>
                  </a:lnTo>
                  <a:lnTo>
                    <a:pt x="2909" y="145"/>
                  </a:lnTo>
                  <a:lnTo>
                    <a:pt x="2908" y="167"/>
                  </a:lnTo>
                  <a:lnTo>
                    <a:pt x="2934" y="167"/>
                  </a:lnTo>
                  <a:lnTo>
                    <a:pt x="3018" y="137"/>
                  </a:lnTo>
                  <a:lnTo>
                    <a:pt x="3057" y="153"/>
                  </a:lnTo>
                  <a:lnTo>
                    <a:pt x="3019" y="117"/>
                  </a:lnTo>
                  <a:lnTo>
                    <a:pt x="3113" y="110"/>
                  </a:lnTo>
                  <a:lnTo>
                    <a:pt x="3116" y="64"/>
                  </a:lnTo>
                  <a:lnTo>
                    <a:pt x="3223" y="0"/>
                  </a:lnTo>
                  <a:lnTo>
                    <a:pt x="3300" y="38"/>
                  </a:lnTo>
                  <a:lnTo>
                    <a:pt x="3235" y="71"/>
                  </a:lnTo>
                  <a:lnTo>
                    <a:pt x="3348" y="69"/>
                  </a:lnTo>
                  <a:lnTo>
                    <a:pt x="3301" y="117"/>
                  </a:lnTo>
                  <a:lnTo>
                    <a:pt x="3491" y="92"/>
                  </a:lnTo>
                  <a:lnTo>
                    <a:pt x="3593" y="167"/>
                  </a:lnTo>
                  <a:lnTo>
                    <a:pt x="3577" y="194"/>
                  </a:lnTo>
                  <a:lnTo>
                    <a:pt x="3543" y="176"/>
                  </a:lnTo>
                  <a:lnTo>
                    <a:pt x="3590" y="201"/>
                  </a:lnTo>
                  <a:lnTo>
                    <a:pt x="3568" y="244"/>
                  </a:lnTo>
                  <a:lnTo>
                    <a:pt x="3223" y="456"/>
                  </a:lnTo>
                  <a:lnTo>
                    <a:pt x="3335" y="428"/>
                  </a:lnTo>
                  <a:lnTo>
                    <a:pt x="3311" y="401"/>
                  </a:lnTo>
                  <a:lnTo>
                    <a:pt x="3485" y="362"/>
                  </a:lnTo>
                  <a:lnTo>
                    <a:pt x="3437" y="367"/>
                  </a:lnTo>
                  <a:lnTo>
                    <a:pt x="3448" y="332"/>
                  </a:lnTo>
                  <a:lnTo>
                    <a:pt x="3543" y="362"/>
                  </a:lnTo>
                  <a:lnTo>
                    <a:pt x="3560" y="332"/>
                  </a:lnTo>
                  <a:lnTo>
                    <a:pt x="3579" y="401"/>
                  </a:lnTo>
                  <a:lnTo>
                    <a:pt x="3626" y="406"/>
                  </a:lnTo>
                  <a:lnTo>
                    <a:pt x="3582" y="376"/>
                  </a:lnTo>
                  <a:lnTo>
                    <a:pt x="3675" y="362"/>
                  </a:lnTo>
                  <a:lnTo>
                    <a:pt x="3786" y="375"/>
                  </a:lnTo>
                  <a:lnTo>
                    <a:pt x="3778" y="401"/>
                  </a:lnTo>
                  <a:lnTo>
                    <a:pt x="3871" y="424"/>
                  </a:lnTo>
                  <a:lnTo>
                    <a:pt x="3954" y="418"/>
                  </a:lnTo>
                  <a:lnTo>
                    <a:pt x="3958" y="353"/>
                  </a:lnTo>
                  <a:lnTo>
                    <a:pt x="3983" y="347"/>
                  </a:lnTo>
                  <a:lnTo>
                    <a:pt x="4193" y="418"/>
                  </a:lnTo>
                  <a:lnTo>
                    <a:pt x="4167" y="532"/>
                  </a:lnTo>
                  <a:lnTo>
                    <a:pt x="4264" y="608"/>
                  </a:lnTo>
                  <a:lnTo>
                    <a:pt x="4319" y="504"/>
                  </a:lnTo>
                  <a:lnTo>
                    <a:pt x="4354" y="550"/>
                  </a:lnTo>
                  <a:lnTo>
                    <a:pt x="4424" y="532"/>
                  </a:lnTo>
                  <a:lnTo>
                    <a:pt x="4519" y="568"/>
                  </a:lnTo>
                  <a:lnTo>
                    <a:pt x="4593" y="547"/>
                  </a:lnTo>
                  <a:lnTo>
                    <a:pt x="4589" y="504"/>
                  </a:lnTo>
                  <a:lnTo>
                    <a:pt x="4640" y="431"/>
                  </a:lnTo>
                  <a:lnTo>
                    <a:pt x="4957" y="482"/>
                  </a:lnTo>
                  <a:lnTo>
                    <a:pt x="4978" y="516"/>
                  </a:lnTo>
                  <a:lnTo>
                    <a:pt x="4938" y="531"/>
                  </a:lnTo>
                  <a:lnTo>
                    <a:pt x="5042" y="547"/>
                  </a:lnTo>
                  <a:lnTo>
                    <a:pt x="5080" y="597"/>
                  </a:lnTo>
                  <a:lnTo>
                    <a:pt x="5319" y="587"/>
                  </a:lnTo>
                  <a:lnTo>
                    <a:pt x="5362" y="628"/>
                  </a:lnTo>
                  <a:lnTo>
                    <a:pt x="5345" y="677"/>
                  </a:lnTo>
                  <a:lnTo>
                    <a:pt x="5415" y="712"/>
                  </a:lnTo>
                  <a:lnTo>
                    <a:pt x="5451" y="685"/>
                  </a:lnTo>
                  <a:lnTo>
                    <a:pt x="5622" y="705"/>
                  </a:lnTo>
                  <a:lnTo>
                    <a:pt x="5655" y="677"/>
                  </a:lnTo>
                  <a:lnTo>
                    <a:pt x="5677" y="721"/>
                  </a:lnTo>
                  <a:lnTo>
                    <a:pt x="5747" y="757"/>
                  </a:lnTo>
                  <a:lnTo>
                    <a:pt x="5780" y="732"/>
                  </a:lnTo>
                  <a:lnTo>
                    <a:pt x="5744" y="693"/>
                  </a:lnTo>
                  <a:lnTo>
                    <a:pt x="5765" y="660"/>
                  </a:lnTo>
                  <a:lnTo>
                    <a:pt x="6062" y="711"/>
                  </a:lnTo>
                  <a:lnTo>
                    <a:pt x="6258" y="838"/>
                  </a:lnTo>
                  <a:lnTo>
                    <a:pt x="6302" y="838"/>
                  </a:lnTo>
                  <a:lnTo>
                    <a:pt x="6352" y="942"/>
                  </a:lnTo>
                  <a:lnTo>
                    <a:pt x="6328" y="886"/>
                  </a:lnTo>
                  <a:lnTo>
                    <a:pt x="6361" y="881"/>
                  </a:lnTo>
                  <a:lnTo>
                    <a:pt x="6383" y="903"/>
                  </a:lnTo>
                  <a:lnTo>
                    <a:pt x="6439" y="896"/>
                  </a:lnTo>
                  <a:lnTo>
                    <a:pt x="6518" y="954"/>
                  </a:lnTo>
                  <a:lnTo>
                    <a:pt x="6404" y="1020"/>
                  </a:lnTo>
                  <a:lnTo>
                    <a:pt x="6428" y="1039"/>
                  </a:lnTo>
                  <a:lnTo>
                    <a:pt x="6387" y="1051"/>
                  </a:lnTo>
                  <a:lnTo>
                    <a:pt x="6420" y="1076"/>
                  </a:lnTo>
                  <a:lnTo>
                    <a:pt x="6352" y="1077"/>
                  </a:lnTo>
                  <a:lnTo>
                    <a:pt x="6327" y="1039"/>
                  </a:lnTo>
                  <a:lnTo>
                    <a:pt x="6303" y="1054"/>
                  </a:lnTo>
                  <a:lnTo>
                    <a:pt x="6258" y="993"/>
                  </a:lnTo>
                  <a:lnTo>
                    <a:pt x="6179" y="995"/>
                  </a:lnTo>
                  <a:lnTo>
                    <a:pt x="6158" y="958"/>
                  </a:lnTo>
                  <a:lnTo>
                    <a:pt x="6178" y="942"/>
                  </a:lnTo>
                  <a:lnTo>
                    <a:pt x="6150" y="942"/>
                  </a:lnTo>
                  <a:lnTo>
                    <a:pt x="6124" y="954"/>
                  </a:lnTo>
                  <a:lnTo>
                    <a:pt x="6151" y="996"/>
                  </a:lnTo>
                  <a:lnTo>
                    <a:pt x="6135" y="1023"/>
                  </a:lnTo>
                  <a:lnTo>
                    <a:pt x="6069" y="1065"/>
                  </a:lnTo>
                  <a:lnTo>
                    <a:pt x="6024" y="1055"/>
                  </a:lnTo>
                  <a:lnTo>
                    <a:pt x="6099" y="1173"/>
                  </a:lnTo>
                  <a:lnTo>
                    <a:pt x="6085" y="1219"/>
                  </a:lnTo>
                  <a:lnTo>
                    <a:pt x="6009" y="1187"/>
                  </a:lnTo>
                  <a:lnTo>
                    <a:pt x="6012" y="1206"/>
                  </a:lnTo>
                  <a:lnTo>
                    <a:pt x="5875" y="1264"/>
                  </a:lnTo>
                  <a:lnTo>
                    <a:pt x="5751" y="1384"/>
                  </a:lnTo>
                  <a:lnTo>
                    <a:pt x="5669" y="1338"/>
                  </a:lnTo>
                  <a:lnTo>
                    <a:pt x="5593" y="1387"/>
                  </a:lnTo>
                  <a:lnTo>
                    <a:pt x="5593" y="1344"/>
                  </a:lnTo>
                  <a:lnTo>
                    <a:pt x="5549" y="1388"/>
                  </a:lnTo>
                  <a:lnTo>
                    <a:pt x="5493" y="1386"/>
                  </a:lnTo>
                  <a:lnTo>
                    <a:pt x="5436" y="1502"/>
                  </a:lnTo>
                  <a:lnTo>
                    <a:pt x="5483" y="1526"/>
                  </a:lnTo>
                  <a:lnTo>
                    <a:pt x="5465" y="1564"/>
                  </a:lnTo>
                  <a:lnTo>
                    <a:pt x="5486" y="1625"/>
                  </a:lnTo>
                  <a:lnTo>
                    <a:pt x="5446" y="1614"/>
                  </a:lnTo>
                  <a:lnTo>
                    <a:pt x="5423" y="1668"/>
                  </a:lnTo>
                  <a:lnTo>
                    <a:pt x="5437" y="1714"/>
                  </a:lnTo>
                  <a:lnTo>
                    <a:pt x="5353" y="1753"/>
                  </a:lnTo>
                  <a:lnTo>
                    <a:pt x="5362" y="1808"/>
                  </a:lnTo>
                  <a:lnTo>
                    <a:pt x="5306" y="1822"/>
                  </a:lnTo>
                  <a:lnTo>
                    <a:pt x="5293" y="1881"/>
                  </a:lnTo>
                  <a:lnTo>
                    <a:pt x="5241" y="1943"/>
                  </a:lnTo>
                  <a:lnTo>
                    <a:pt x="5196" y="1714"/>
                  </a:lnTo>
                  <a:lnTo>
                    <a:pt x="5200" y="1591"/>
                  </a:lnTo>
                  <a:lnTo>
                    <a:pt x="5241" y="1518"/>
                  </a:lnTo>
                  <a:lnTo>
                    <a:pt x="5299" y="1503"/>
                  </a:lnTo>
                  <a:lnTo>
                    <a:pt x="5434" y="1350"/>
                  </a:lnTo>
                  <a:lnTo>
                    <a:pt x="5498" y="1318"/>
                  </a:lnTo>
                  <a:lnTo>
                    <a:pt x="5520" y="1230"/>
                  </a:lnTo>
                  <a:lnTo>
                    <a:pt x="5549" y="1207"/>
                  </a:lnTo>
                  <a:lnTo>
                    <a:pt x="5497" y="1206"/>
                  </a:lnTo>
                  <a:lnTo>
                    <a:pt x="5482" y="1279"/>
                  </a:lnTo>
                  <a:lnTo>
                    <a:pt x="5367" y="1340"/>
                  </a:lnTo>
                  <a:lnTo>
                    <a:pt x="5378" y="1246"/>
                  </a:lnTo>
                  <a:lnTo>
                    <a:pt x="5254" y="1268"/>
                  </a:lnTo>
                  <a:lnTo>
                    <a:pt x="5138" y="1387"/>
                  </a:lnTo>
                  <a:lnTo>
                    <a:pt x="5161" y="1438"/>
                  </a:lnTo>
                  <a:lnTo>
                    <a:pt x="5037" y="1455"/>
                  </a:lnTo>
                  <a:lnTo>
                    <a:pt x="5021" y="1440"/>
                  </a:lnTo>
                  <a:lnTo>
                    <a:pt x="5063" y="1432"/>
                  </a:lnTo>
                  <a:lnTo>
                    <a:pt x="4959" y="1400"/>
                  </a:lnTo>
                  <a:lnTo>
                    <a:pt x="4929" y="1432"/>
                  </a:lnTo>
                  <a:lnTo>
                    <a:pt x="4694" y="1433"/>
                  </a:lnTo>
                  <a:lnTo>
                    <a:pt x="4417" y="1709"/>
                  </a:lnTo>
                  <a:lnTo>
                    <a:pt x="4473" y="1721"/>
                  </a:lnTo>
                  <a:lnTo>
                    <a:pt x="4473" y="1771"/>
                  </a:lnTo>
                  <a:lnTo>
                    <a:pt x="4507" y="1740"/>
                  </a:lnTo>
                  <a:lnTo>
                    <a:pt x="4497" y="1783"/>
                  </a:lnTo>
                  <a:lnTo>
                    <a:pt x="4537" y="1759"/>
                  </a:lnTo>
                  <a:lnTo>
                    <a:pt x="4535" y="1786"/>
                  </a:lnTo>
                  <a:lnTo>
                    <a:pt x="4546" y="1740"/>
                  </a:lnTo>
                  <a:lnTo>
                    <a:pt x="4589" y="1741"/>
                  </a:lnTo>
                  <a:lnTo>
                    <a:pt x="4647" y="1801"/>
                  </a:lnTo>
                  <a:lnTo>
                    <a:pt x="4592" y="1806"/>
                  </a:lnTo>
                  <a:lnTo>
                    <a:pt x="4641" y="1824"/>
                  </a:lnTo>
                  <a:lnTo>
                    <a:pt x="4653" y="1866"/>
                  </a:lnTo>
                  <a:lnTo>
                    <a:pt x="4614" y="1952"/>
                  </a:lnTo>
                  <a:lnTo>
                    <a:pt x="4606" y="2082"/>
                  </a:lnTo>
                  <a:lnTo>
                    <a:pt x="4411" y="2358"/>
                  </a:lnTo>
                  <a:lnTo>
                    <a:pt x="4342" y="2396"/>
                  </a:lnTo>
                  <a:lnTo>
                    <a:pt x="4287" y="2358"/>
                  </a:lnTo>
                  <a:lnTo>
                    <a:pt x="4240" y="2412"/>
                  </a:lnTo>
                  <a:lnTo>
                    <a:pt x="4237" y="2401"/>
                  </a:lnTo>
                  <a:lnTo>
                    <a:pt x="4262" y="2358"/>
                  </a:lnTo>
                  <a:lnTo>
                    <a:pt x="4249" y="2289"/>
                  </a:lnTo>
                  <a:lnTo>
                    <a:pt x="4334" y="2261"/>
                  </a:lnTo>
                  <a:lnTo>
                    <a:pt x="4403" y="2077"/>
                  </a:lnTo>
                  <a:lnTo>
                    <a:pt x="4257" y="2121"/>
                  </a:lnTo>
                  <a:lnTo>
                    <a:pt x="4237" y="2052"/>
                  </a:lnTo>
                  <a:lnTo>
                    <a:pt x="4120" y="2010"/>
                  </a:lnTo>
                  <a:lnTo>
                    <a:pt x="4050" y="1821"/>
                  </a:lnTo>
                  <a:lnTo>
                    <a:pt x="3972" y="1786"/>
                  </a:lnTo>
                  <a:lnTo>
                    <a:pt x="3834" y="1837"/>
                  </a:lnTo>
                  <a:lnTo>
                    <a:pt x="3859" y="1878"/>
                  </a:lnTo>
                  <a:lnTo>
                    <a:pt x="3802" y="1990"/>
                  </a:lnTo>
                  <a:lnTo>
                    <a:pt x="3748" y="2020"/>
                  </a:lnTo>
                  <a:lnTo>
                    <a:pt x="3691" y="1993"/>
                  </a:lnTo>
                  <a:lnTo>
                    <a:pt x="3621" y="1981"/>
                  </a:lnTo>
                  <a:lnTo>
                    <a:pt x="3441" y="2033"/>
                  </a:lnTo>
                  <a:lnTo>
                    <a:pt x="3280" y="1956"/>
                  </a:lnTo>
                  <a:lnTo>
                    <a:pt x="3179" y="1967"/>
                  </a:lnTo>
                  <a:lnTo>
                    <a:pt x="3142" y="1905"/>
                  </a:lnTo>
                  <a:lnTo>
                    <a:pt x="3042" y="1866"/>
                  </a:lnTo>
                  <a:lnTo>
                    <a:pt x="2989" y="1908"/>
                  </a:lnTo>
                  <a:lnTo>
                    <a:pt x="2986" y="1992"/>
                  </a:lnTo>
                  <a:lnTo>
                    <a:pt x="2756" y="1955"/>
                  </a:lnTo>
                  <a:lnTo>
                    <a:pt x="2633" y="2033"/>
                  </a:lnTo>
                  <a:lnTo>
                    <a:pt x="2568" y="2063"/>
                  </a:lnTo>
                  <a:lnTo>
                    <a:pt x="2488" y="2002"/>
                  </a:lnTo>
                  <a:lnTo>
                    <a:pt x="2435" y="2036"/>
                  </a:lnTo>
                  <a:lnTo>
                    <a:pt x="2339" y="1993"/>
                  </a:lnTo>
                  <a:lnTo>
                    <a:pt x="2302" y="1990"/>
                  </a:lnTo>
                  <a:lnTo>
                    <a:pt x="2275" y="1923"/>
                  </a:lnTo>
                  <a:lnTo>
                    <a:pt x="2221" y="1923"/>
                  </a:lnTo>
                  <a:lnTo>
                    <a:pt x="2202" y="1935"/>
                  </a:lnTo>
                  <a:lnTo>
                    <a:pt x="2159" y="1885"/>
                  </a:lnTo>
                  <a:lnTo>
                    <a:pt x="2130" y="1898"/>
                  </a:lnTo>
                  <a:lnTo>
                    <a:pt x="2106" y="1914"/>
                  </a:lnTo>
                  <a:lnTo>
                    <a:pt x="1996" y="1812"/>
                  </a:lnTo>
                  <a:lnTo>
                    <a:pt x="1965" y="1802"/>
                  </a:lnTo>
                  <a:lnTo>
                    <a:pt x="1893" y="1724"/>
                  </a:lnTo>
                  <a:lnTo>
                    <a:pt x="1825" y="1771"/>
                  </a:lnTo>
                  <a:lnTo>
                    <a:pt x="1813" y="1739"/>
                  </a:lnTo>
                  <a:lnTo>
                    <a:pt x="1713" y="1733"/>
                  </a:lnTo>
                  <a:lnTo>
                    <a:pt x="1674" y="1678"/>
                  </a:lnTo>
                  <a:lnTo>
                    <a:pt x="1622" y="1682"/>
                  </a:lnTo>
                  <a:lnTo>
                    <a:pt x="1601" y="1705"/>
                  </a:lnTo>
                  <a:lnTo>
                    <a:pt x="1536" y="1718"/>
                  </a:lnTo>
                  <a:lnTo>
                    <a:pt x="1517" y="1705"/>
                  </a:lnTo>
                  <a:lnTo>
                    <a:pt x="1493" y="1749"/>
                  </a:lnTo>
                  <a:lnTo>
                    <a:pt x="1471" y="1739"/>
                  </a:lnTo>
                  <a:lnTo>
                    <a:pt x="1392" y="1751"/>
                  </a:lnTo>
                  <a:lnTo>
                    <a:pt x="1367" y="1739"/>
                  </a:lnTo>
                  <a:lnTo>
                    <a:pt x="1357" y="1751"/>
                  </a:lnTo>
                  <a:lnTo>
                    <a:pt x="1398" y="1802"/>
                  </a:lnTo>
                  <a:lnTo>
                    <a:pt x="1369" y="1832"/>
                  </a:lnTo>
                  <a:lnTo>
                    <a:pt x="1370" y="1874"/>
                  </a:lnTo>
                  <a:lnTo>
                    <a:pt x="1416" y="1875"/>
                  </a:lnTo>
                  <a:lnTo>
                    <a:pt x="1438" y="1914"/>
                  </a:lnTo>
                  <a:lnTo>
                    <a:pt x="1424" y="1944"/>
                  </a:lnTo>
                  <a:lnTo>
                    <a:pt x="1392" y="1923"/>
                  </a:lnTo>
                  <a:lnTo>
                    <a:pt x="1367" y="1943"/>
                  </a:lnTo>
                  <a:lnTo>
                    <a:pt x="1339" y="1927"/>
                  </a:lnTo>
                  <a:lnTo>
                    <a:pt x="1325" y="1898"/>
                  </a:lnTo>
                  <a:lnTo>
                    <a:pt x="1295" y="1914"/>
                  </a:lnTo>
                  <a:lnTo>
                    <a:pt x="1273" y="1900"/>
                  </a:lnTo>
                  <a:lnTo>
                    <a:pt x="1245" y="1923"/>
                  </a:lnTo>
                  <a:lnTo>
                    <a:pt x="1211" y="1929"/>
                  </a:lnTo>
                  <a:lnTo>
                    <a:pt x="1190" y="1898"/>
                  </a:lnTo>
                  <a:lnTo>
                    <a:pt x="1066" y="1890"/>
                  </a:lnTo>
                  <a:lnTo>
                    <a:pt x="1054" y="1905"/>
                  </a:lnTo>
                  <a:lnTo>
                    <a:pt x="1042" y="1904"/>
                  </a:lnTo>
                  <a:lnTo>
                    <a:pt x="1020" y="1937"/>
                  </a:lnTo>
                  <a:lnTo>
                    <a:pt x="1023" y="1970"/>
                  </a:lnTo>
                  <a:lnTo>
                    <a:pt x="1008" y="1973"/>
                  </a:lnTo>
                  <a:lnTo>
                    <a:pt x="999" y="1944"/>
                  </a:lnTo>
                  <a:lnTo>
                    <a:pt x="980" y="1947"/>
                  </a:lnTo>
                  <a:lnTo>
                    <a:pt x="975" y="2042"/>
                  </a:lnTo>
                  <a:lnTo>
                    <a:pt x="993" y="2070"/>
                  </a:lnTo>
                  <a:lnTo>
                    <a:pt x="993" y="2096"/>
                  </a:lnTo>
                  <a:lnTo>
                    <a:pt x="1015" y="2092"/>
                  </a:lnTo>
                  <a:lnTo>
                    <a:pt x="1042" y="2079"/>
                  </a:lnTo>
                  <a:lnTo>
                    <a:pt x="1064" y="2121"/>
                  </a:lnTo>
                  <a:lnTo>
                    <a:pt x="1078" y="2148"/>
                  </a:lnTo>
                  <a:lnTo>
                    <a:pt x="1097" y="2184"/>
                  </a:lnTo>
                  <a:lnTo>
                    <a:pt x="1126" y="2193"/>
                  </a:lnTo>
                  <a:lnTo>
                    <a:pt x="1089" y="2221"/>
                  </a:lnTo>
                  <a:lnTo>
                    <a:pt x="1065" y="2194"/>
                  </a:lnTo>
                  <a:lnTo>
                    <a:pt x="1040" y="2300"/>
                  </a:lnTo>
                  <a:lnTo>
                    <a:pt x="1070" y="2328"/>
                  </a:lnTo>
                  <a:lnTo>
                    <a:pt x="1095" y="2431"/>
                  </a:lnTo>
                  <a:lnTo>
                    <a:pt x="1071" y="2412"/>
                  </a:lnTo>
                  <a:lnTo>
                    <a:pt x="1047" y="2401"/>
                  </a:lnTo>
                  <a:lnTo>
                    <a:pt x="1015" y="2396"/>
                  </a:lnTo>
                  <a:lnTo>
                    <a:pt x="993" y="2384"/>
                  </a:lnTo>
                  <a:lnTo>
                    <a:pt x="973" y="2381"/>
                  </a:lnTo>
                  <a:lnTo>
                    <a:pt x="958" y="2345"/>
                  </a:lnTo>
                  <a:lnTo>
                    <a:pt x="918" y="2366"/>
                  </a:lnTo>
                  <a:lnTo>
                    <a:pt x="883" y="2365"/>
                  </a:lnTo>
                  <a:lnTo>
                    <a:pt x="856" y="2334"/>
                  </a:lnTo>
                  <a:lnTo>
                    <a:pt x="796" y="2303"/>
                  </a:lnTo>
                  <a:lnTo>
                    <a:pt x="737" y="2309"/>
                  </a:lnTo>
                  <a:lnTo>
                    <a:pt x="671" y="2258"/>
                  </a:lnTo>
                  <a:lnTo>
                    <a:pt x="722" y="2212"/>
                  </a:lnTo>
                  <a:lnTo>
                    <a:pt x="727" y="2170"/>
                  </a:lnTo>
                  <a:lnTo>
                    <a:pt x="726" y="2131"/>
                  </a:lnTo>
                  <a:lnTo>
                    <a:pt x="733" y="2098"/>
                  </a:lnTo>
                  <a:lnTo>
                    <a:pt x="765" y="2088"/>
                  </a:lnTo>
                  <a:lnTo>
                    <a:pt x="745" y="2027"/>
                  </a:lnTo>
                  <a:lnTo>
                    <a:pt x="708" y="2010"/>
                  </a:lnTo>
                  <a:lnTo>
                    <a:pt x="688" y="2000"/>
                  </a:lnTo>
                  <a:lnTo>
                    <a:pt x="660" y="2009"/>
                  </a:lnTo>
                  <a:lnTo>
                    <a:pt x="605" y="1992"/>
                  </a:lnTo>
                  <a:lnTo>
                    <a:pt x="562" y="1931"/>
                  </a:lnTo>
                  <a:lnTo>
                    <a:pt x="524" y="1913"/>
                  </a:lnTo>
                  <a:lnTo>
                    <a:pt x="505" y="1858"/>
                  </a:lnTo>
                  <a:lnTo>
                    <a:pt x="475" y="1851"/>
                  </a:lnTo>
                  <a:lnTo>
                    <a:pt x="444" y="1870"/>
                  </a:lnTo>
                  <a:lnTo>
                    <a:pt x="423" y="1881"/>
                  </a:lnTo>
                  <a:lnTo>
                    <a:pt x="412" y="1856"/>
                  </a:lnTo>
                  <a:lnTo>
                    <a:pt x="399" y="1831"/>
                  </a:lnTo>
                  <a:lnTo>
                    <a:pt x="441" y="1825"/>
                  </a:lnTo>
                  <a:lnTo>
                    <a:pt x="439" y="1810"/>
                  </a:lnTo>
                  <a:lnTo>
                    <a:pt x="429" y="1797"/>
                  </a:lnTo>
                  <a:lnTo>
                    <a:pt x="412" y="1785"/>
                  </a:lnTo>
                  <a:lnTo>
                    <a:pt x="391" y="1718"/>
                  </a:lnTo>
                  <a:lnTo>
                    <a:pt x="355" y="1686"/>
                  </a:lnTo>
                  <a:lnTo>
                    <a:pt x="322" y="1684"/>
                  </a:lnTo>
                  <a:lnTo>
                    <a:pt x="287" y="1684"/>
                  </a:lnTo>
                  <a:lnTo>
                    <a:pt x="265" y="1664"/>
                  </a:lnTo>
                  <a:lnTo>
                    <a:pt x="241" y="1660"/>
                  </a:lnTo>
                  <a:lnTo>
                    <a:pt x="222" y="1660"/>
                  </a:lnTo>
                  <a:lnTo>
                    <a:pt x="210" y="1678"/>
                  </a:lnTo>
                  <a:lnTo>
                    <a:pt x="186" y="1703"/>
                  </a:lnTo>
                  <a:lnTo>
                    <a:pt x="181" y="1730"/>
                  </a:lnTo>
                  <a:lnTo>
                    <a:pt x="173" y="1739"/>
                  </a:lnTo>
                  <a:lnTo>
                    <a:pt x="159" y="1783"/>
                  </a:lnTo>
                  <a:lnTo>
                    <a:pt x="150" y="1768"/>
                  </a:lnTo>
                  <a:lnTo>
                    <a:pt x="145" y="1752"/>
                  </a:lnTo>
                  <a:lnTo>
                    <a:pt x="0" y="172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80" name="Freeform 396">
              <a:extLst>
                <a:ext uri="{FF2B5EF4-FFF2-40B4-BE49-F238E27FC236}">
                  <a16:creationId xmlns:a16="http://schemas.microsoft.com/office/drawing/2014/main" id="{FC5AF904-24B7-444C-9849-E32E2088CFBC}"/>
                </a:ext>
              </a:extLst>
            </p:cNvPr>
            <p:cNvSpPr>
              <a:spLocks/>
            </p:cNvSpPr>
            <p:nvPr/>
          </p:nvSpPr>
          <p:spPr bwMode="auto">
            <a:xfrm>
              <a:off x="2116533" y="1827522"/>
              <a:ext cx="90975" cy="44553"/>
            </a:xfrm>
            <a:custGeom>
              <a:avLst/>
              <a:gdLst>
                <a:gd name="T0" fmla="*/ 0 w 190"/>
                <a:gd name="T1" fmla="*/ 2 h 94"/>
                <a:gd name="T2" fmla="*/ 1 w 190"/>
                <a:gd name="T3" fmla="*/ 1 h 94"/>
                <a:gd name="T4" fmla="*/ 0 w 190"/>
                <a:gd name="T5" fmla="*/ 1 h 94"/>
                <a:gd name="T6" fmla="*/ 3 w 190"/>
                <a:gd name="T7" fmla="*/ 0 h 94"/>
                <a:gd name="T8" fmla="*/ 4 w 190"/>
                <a:gd name="T9" fmla="*/ 0 h 94"/>
                <a:gd name="T10" fmla="*/ 3 w 190"/>
                <a:gd name="T11" fmla="*/ 1 h 94"/>
                <a:gd name="T12" fmla="*/ 4 w 190"/>
                <a:gd name="T13" fmla="*/ 1 h 94"/>
                <a:gd name="T14" fmla="*/ 1 w 190"/>
                <a:gd name="T15" fmla="*/ 2 h 94"/>
                <a:gd name="T16" fmla="*/ 1 w 190"/>
                <a:gd name="T17" fmla="*/ 2 h 94"/>
                <a:gd name="T18" fmla="*/ 1 w 190"/>
                <a:gd name="T19" fmla="*/ 2 h 94"/>
                <a:gd name="T20" fmla="*/ 0 w 190"/>
                <a:gd name="T21" fmla="*/ 2 h 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94"/>
                <a:gd name="T35" fmla="*/ 190 w 190"/>
                <a:gd name="T36" fmla="*/ 94 h 9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94">
                  <a:moveTo>
                    <a:pt x="0" y="67"/>
                  </a:moveTo>
                  <a:lnTo>
                    <a:pt x="39" y="46"/>
                  </a:lnTo>
                  <a:lnTo>
                    <a:pt x="11" y="27"/>
                  </a:lnTo>
                  <a:lnTo>
                    <a:pt x="146" y="0"/>
                  </a:lnTo>
                  <a:lnTo>
                    <a:pt x="168" y="1"/>
                  </a:lnTo>
                  <a:lnTo>
                    <a:pt x="142" y="25"/>
                  </a:lnTo>
                  <a:lnTo>
                    <a:pt x="190" y="23"/>
                  </a:lnTo>
                  <a:lnTo>
                    <a:pt x="66" y="79"/>
                  </a:lnTo>
                  <a:lnTo>
                    <a:pt x="39" y="94"/>
                  </a:lnTo>
                  <a:lnTo>
                    <a:pt x="45" y="71"/>
                  </a:lnTo>
                  <a:lnTo>
                    <a:pt x="0" y="6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81" name="Freeform 397">
              <a:extLst>
                <a:ext uri="{FF2B5EF4-FFF2-40B4-BE49-F238E27FC236}">
                  <a16:creationId xmlns:a16="http://schemas.microsoft.com/office/drawing/2014/main" id="{B701FA1E-6707-4E07-9560-1241A2414FC8}"/>
                </a:ext>
              </a:extLst>
            </p:cNvPr>
            <p:cNvSpPr>
              <a:spLocks/>
            </p:cNvSpPr>
            <p:nvPr/>
          </p:nvSpPr>
          <p:spPr bwMode="auto">
            <a:xfrm>
              <a:off x="2143488" y="2290555"/>
              <a:ext cx="37064" cy="22276"/>
            </a:xfrm>
            <a:custGeom>
              <a:avLst/>
              <a:gdLst>
                <a:gd name="T0" fmla="*/ 0 w 75"/>
                <a:gd name="T1" fmla="*/ 1 h 49"/>
                <a:gd name="T2" fmla="*/ 1 w 75"/>
                <a:gd name="T3" fmla="*/ 0 h 49"/>
                <a:gd name="T4" fmla="*/ 2 w 75"/>
                <a:gd name="T5" fmla="*/ 1 h 49"/>
                <a:gd name="T6" fmla="*/ 0 w 75"/>
                <a:gd name="T7" fmla="*/ 1 h 49"/>
                <a:gd name="T8" fmla="*/ 0 60000 65536"/>
                <a:gd name="T9" fmla="*/ 0 60000 65536"/>
                <a:gd name="T10" fmla="*/ 0 60000 65536"/>
                <a:gd name="T11" fmla="*/ 0 60000 65536"/>
                <a:gd name="T12" fmla="*/ 0 w 75"/>
                <a:gd name="T13" fmla="*/ 0 h 49"/>
                <a:gd name="T14" fmla="*/ 75 w 75"/>
                <a:gd name="T15" fmla="*/ 49 h 49"/>
              </a:gdLst>
              <a:ahLst/>
              <a:cxnLst>
                <a:cxn ang="T8">
                  <a:pos x="T0" y="T1"/>
                </a:cxn>
                <a:cxn ang="T9">
                  <a:pos x="T2" y="T3"/>
                </a:cxn>
                <a:cxn ang="T10">
                  <a:pos x="T4" y="T5"/>
                </a:cxn>
                <a:cxn ang="T11">
                  <a:pos x="T6" y="T7"/>
                </a:cxn>
              </a:cxnLst>
              <a:rect l="T12" t="T13" r="T14" b="T15"/>
              <a:pathLst>
                <a:path w="75" h="49">
                  <a:moveTo>
                    <a:pt x="0" y="49"/>
                  </a:moveTo>
                  <a:lnTo>
                    <a:pt x="22" y="0"/>
                  </a:lnTo>
                  <a:lnTo>
                    <a:pt x="75" y="27"/>
                  </a:lnTo>
                  <a:lnTo>
                    <a:pt x="0" y="4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82" name="Freeform 398">
              <a:extLst>
                <a:ext uri="{FF2B5EF4-FFF2-40B4-BE49-F238E27FC236}">
                  <a16:creationId xmlns:a16="http://schemas.microsoft.com/office/drawing/2014/main" id="{429C70E6-6914-40D4-A0B2-4846784BE296}"/>
                </a:ext>
              </a:extLst>
            </p:cNvPr>
            <p:cNvSpPr>
              <a:spLocks/>
            </p:cNvSpPr>
            <p:nvPr/>
          </p:nvSpPr>
          <p:spPr bwMode="auto">
            <a:xfrm>
              <a:off x="2207508" y="2152123"/>
              <a:ext cx="111192" cy="92288"/>
            </a:xfrm>
            <a:custGeom>
              <a:avLst/>
              <a:gdLst>
                <a:gd name="T0" fmla="*/ 0 w 229"/>
                <a:gd name="T1" fmla="*/ 2 h 204"/>
                <a:gd name="T2" fmla="*/ 0 w 229"/>
                <a:gd name="T3" fmla="*/ 3 h 204"/>
                <a:gd name="T4" fmla="*/ 1 w 229"/>
                <a:gd name="T5" fmla="*/ 3 h 204"/>
                <a:gd name="T6" fmla="*/ 2 w 229"/>
                <a:gd name="T7" fmla="*/ 4 h 204"/>
                <a:gd name="T8" fmla="*/ 2 w 229"/>
                <a:gd name="T9" fmla="*/ 3 h 204"/>
                <a:gd name="T10" fmla="*/ 2 w 229"/>
                <a:gd name="T11" fmla="*/ 5 h 204"/>
                <a:gd name="T12" fmla="*/ 5 w 229"/>
                <a:gd name="T13" fmla="*/ 5 h 204"/>
                <a:gd name="T14" fmla="*/ 4 w 229"/>
                <a:gd name="T15" fmla="*/ 4 h 204"/>
                <a:gd name="T16" fmla="*/ 3 w 229"/>
                <a:gd name="T17" fmla="*/ 3 h 204"/>
                <a:gd name="T18" fmla="*/ 3 w 229"/>
                <a:gd name="T19" fmla="*/ 1 h 204"/>
                <a:gd name="T20" fmla="*/ 5 w 229"/>
                <a:gd name="T21" fmla="*/ 0 h 204"/>
                <a:gd name="T22" fmla="*/ 1 w 229"/>
                <a:gd name="T23" fmla="*/ 0 h 204"/>
                <a:gd name="T24" fmla="*/ 1 w 229"/>
                <a:gd name="T25" fmla="*/ 2 h 204"/>
                <a:gd name="T26" fmla="*/ 0 w 229"/>
                <a:gd name="T27" fmla="*/ 2 h 2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9"/>
                <a:gd name="T43" fmla="*/ 0 h 204"/>
                <a:gd name="T44" fmla="*/ 229 w 229"/>
                <a:gd name="T45" fmla="*/ 204 h 20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9" h="204">
                  <a:moveTo>
                    <a:pt x="0" y="103"/>
                  </a:moveTo>
                  <a:lnTo>
                    <a:pt x="16" y="146"/>
                  </a:lnTo>
                  <a:lnTo>
                    <a:pt x="41" y="131"/>
                  </a:lnTo>
                  <a:lnTo>
                    <a:pt x="71" y="159"/>
                  </a:lnTo>
                  <a:lnTo>
                    <a:pt x="91" y="146"/>
                  </a:lnTo>
                  <a:lnTo>
                    <a:pt x="82" y="196"/>
                  </a:lnTo>
                  <a:lnTo>
                    <a:pt x="229" y="204"/>
                  </a:lnTo>
                  <a:lnTo>
                    <a:pt x="175" y="167"/>
                  </a:lnTo>
                  <a:lnTo>
                    <a:pt x="147" y="105"/>
                  </a:lnTo>
                  <a:lnTo>
                    <a:pt x="148" y="38"/>
                  </a:lnTo>
                  <a:lnTo>
                    <a:pt x="186" y="0"/>
                  </a:lnTo>
                  <a:lnTo>
                    <a:pt x="57" y="13"/>
                  </a:lnTo>
                  <a:lnTo>
                    <a:pt x="25" y="103"/>
                  </a:lnTo>
                  <a:lnTo>
                    <a:pt x="0" y="10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83" name="Freeform 399">
              <a:extLst>
                <a:ext uri="{FF2B5EF4-FFF2-40B4-BE49-F238E27FC236}">
                  <a16:creationId xmlns:a16="http://schemas.microsoft.com/office/drawing/2014/main" id="{BB35D80D-C0D6-4B18-AFFA-317C60C0E7B9}"/>
                </a:ext>
              </a:extLst>
            </p:cNvPr>
            <p:cNvSpPr>
              <a:spLocks/>
            </p:cNvSpPr>
            <p:nvPr/>
          </p:nvSpPr>
          <p:spPr bwMode="auto">
            <a:xfrm>
              <a:off x="2244572" y="2002552"/>
              <a:ext cx="283034" cy="149571"/>
            </a:xfrm>
            <a:custGeom>
              <a:avLst/>
              <a:gdLst>
                <a:gd name="T0" fmla="*/ 0 w 587"/>
                <a:gd name="T1" fmla="*/ 7 h 330"/>
                <a:gd name="T2" fmla="*/ 1 w 587"/>
                <a:gd name="T3" fmla="*/ 7 h 330"/>
                <a:gd name="T4" fmla="*/ 0 w 587"/>
                <a:gd name="T5" fmla="*/ 7 h 330"/>
                <a:gd name="T6" fmla="*/ 3 w 587"/>
                <a:gd name="T7" fmla="*/ 8 h 330"/>
                <a:gd name="T8" fmla="*/ 3 w 587"/>
                <a:gd name="T9" fmla="*/ 7 h 330"/>
                <a:gd name="T10" fmla="*/ 3 w 587"/>
                <a:gd name="T11" fmla="*/ 7 h 330"/>
                <a:gd name="T12" fmla="*/ 3 w 587"/>
                <a:gd name="T13" fmla="*/ 7 h 330"/>
                <a:gd name="T14" fmla="*/ 4 w 587"/>
                <a:gd name="T15" fmla="*/ 7 h 330"/>
                <a:gd name="T16" fmla="*/ 3 w 587"/>
                <a:gd name="T17" fmla="*/ 6 h 330"/>
                <a:gd name="T18" fmla="*/ 4 w 587"/>
                <a:gd name="T19" fmla="*/ 6 h 330"/>
                <a:gd name="T20" fmla="*/ 5 w 587"/>
                <a:gd name="T21" fmla="*/ 6 h 330"/>
                <a:gd name="T22" fmla="*/ 4 w 587"/>
                <a:gd name="T23" fmla="*/ 5 h 330"/>
                <a:gd name="T24" fmla="*/ 5 w 587"/>
                <a:gd name="T25" fmla="*/ 5 h 330"/>
                <a:gd name="T26" fmla="*/ 5 w 587"/>
                <a:gd name="T27" fmla="*/ 5 h 330"/>
                <a:gd name="T28" fmla="*/ 6 w 587"/>
                <a:gd name="T29" fmla="*/ 5 h 330"/>
                <a:gd name="T30" fmla="*/ 6 w 587"/>
                <a:gd name="T31" fmla="*/ 4 h 330"/>
                <a:gd name="T32" fmla="*/ 13 w 587"/>
                <a:gd name="T33" fmla="*/ 2 h 330"/>
                <a:gd name="T34" fmla="*/ 14 w 587"/>
                <a:gd name="T35" fmla="*/ 1 h 330"/>
                <a:gd name="T36" fmla="*/ 13 w 587"/>
                <a:gd name="T37" fmla="*/ 0 h 330"/>
                <a:gd name="T38" fmla="*/ 9 w 587"/>
                <a:gd name="T39" fmla="*/ 1 h 330"/>
                <a:gd name="T40" fmla="*/ 7 w 587"/>
                <a:gd name="T41" fmla="*/ 1 h 330"/>
                <a:gd name="T42" fmla="*/ 3 w 587"/>
                <a:gd name="T43" fmla="*/ 4 h 330"/>
                <a:gd name="T44" fmla="*/ 2 w 587"/>
                <a:gd name="T45" fmla="*/ 4 h 330"/>
                <a:gd name="T46" fmla="*/ 2 w 587"/>
                <a:gd name="T47" fmla="*/ 5 h 330"/>
                <a:gd name="T48" fmla="*/ 3 w 587"/>
                <a:gd name="T49" fmla="*/ 5 h 330"/>
                <a:gd name="T50" fmla="*/ 2 w 587"/>
                <a:gd name="T51" fmla="*/ 5 h 330"/>
                <a:gd name="T52" fmla="*/ 2 w 587"/>
                <a:gd name="T53" fmla="*/ 5 h 330"/>
                <a:gd name="T54" fmla="*/ 1 w 587"/>
                <a:gd name="T55" fmla="*/ 6 h 330"/>
                <a:gd name="T56" fmla="*/ 2 w 587"/>
                <a:gd name="T57" fmla="*/ 6 h 330"/>
                <a:gd name="T58" fmla="*/ 0 w 587"/>
                <a:gd name="T59" fmla="*/ 7 h 33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87"/>
                <a:gd name="T91" fmla="*/ 0 h 330"/>
                <a:gd name="T92" fmla="*/ 587 w 587"/>
                <a:gd name="T93" fmla="*/ 330 h 33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87" h="330">
                  <a:moveTo>
                    <a:pt x="0" y="284"/>
                  </a:moveTo>
                  <a:lnTo>
                    <a:pt x="58" y="293"/>
                  </a:lnTo>
                  <a:lnTo>
                    <a:pt x="18" y="321"/>
                  </a:lnTo>
                  <a:lnTo>
                    <a:pt x="117" y="330"/>
                  </a:lnTo>
                  <a:lnTo>
                    <a:pt x="120" y="293"/>
                  </a:lnTo>
                  <a:lnTo>
                    <a:pt x="149" y="298"/>
                  </a:lnTo>
                  <a:lnTo>
                    <a:pt x="119" y="279"/>
                  </a:lnTo>
                  <a:lnTo>
                    <a:pt x="158" y="286"/>
                  </a:lnTo>
                  <a:lnTo>
                    <a:pt x="149" y="244"/>
                  </a:lnTo>
                  <a:lnTo>
                    <a:pt x="167" y="270"/>
                  </a:lnTo>
                  <a:lnTo>
                    <a:pt x="196" y="245"/>
                  </a:lnTo>
                  <a:lnTo>
                    <a:pt x="177" y="217"/>
                  </a:lnTo>
                  <a:lnTo>
                    <a:pt x="239" y="222"/>
                  </a:lnTo>
                  <a:lnTo>
                    <a:pt x="221" y="205"/>
                  </a:lnTo>
                  <a:lnTo>
                    <a:pt x="249" y="209"/>
                  </a:lnTo>
                  <a:lnTo>
                    <a:pt x="265" y="175"/>
                  </a:lnTo>
                  <a:lnTo>
                    <a:pt x="558" y="71"/>
                  </a:lnTo>
                  <a:lnTo>
                    <a:pt x="587" y="30"/>
                  </a:lnTo>
                  <a:lnTo>
                    <a:pt x="530" y="0"/>
                  </a:lnTo>
                  <a:lnTo>
                    <a:pt x="409" y="67"/>
                  </a:lnTo>
                  <a:lnTo>
                    <a:pt x="282" y="67"/>
                  </a:lnTo>
                  <a:lnTo>
                    <a:pt x="147" y="155"/>
                  </a:lnTo>
                  <a:lnTo>
                    <a:pt x="71" y="165"/>
                  </a:lnTo>
                  <a:lnTo>
                    <a:pt x="76" y="205"/>
                  </a:lnTo>
                  <a:lnTo>
                    <a:pt x="116" y="209"/>
                  </a:lnTo>
                  <a:lnTo>
                    <a:pt x="70" y="210"/>
                  </a:lnTo>
                  <a:lnTo>
                    <a:pt x="91" y="226"/>
                  </a:lnTo>
                  <a:lnTo>
                    <a:pt x="58" y="245"/>
                  </a:lnTo>
                  <a:lnTo>
                    <a:pt x="97" y="263"/>
                  </a:lnTo>
                  <a:lnTo>
                    <a:pt x="0" y="28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84" name="Freeform 400">
              <a:extLst>
                <a:ext uri="{FF2B5EF4-FFF2-40B4-BE49-F238E27FC236}">
                  <a16:creationId xmlns:a16="http://schemas.microsoft.com/office/drawing/2014/main" id="{C07777D0-FC08-4125-89FE-F961F7232265}"/>
                </a:ext>
              </a:extLst>
            </p:cNvPr>
            <p:cNvSpPr>
              <a:spLocks/>
            </p:cNvSpPr>
            <p:nvPr/>
          </p:nvSpPr>
          <p:spPr bwMode="auto">
            <a:xfrm>
              <a:off x="2407990" y="1805246"/>
              <a:ext cx="53911" cy="30232"/>
            </a:xfrm>
            <a:custGeom>
              <a:avLst/>
              <a:gdLst>
                <a:gd name="T0" fmla="*/ 0 w 115"/>
                <a:gd name="T1" fmla="*/ 1 h 66"/>
                <a:gd name="T2" fmla="*/ 1 w 115"/>
                <a:gd name="T3" fmla="*/ 1 h 66"/>
                <a:gd name="T4" fmla="*/ 3 w 115"/>
                <a:gd name="T5" fmla="*/ 1 h 66"/>
                <a:gd name="T6" fmla="*/ 1 w 115"/>
                <a:gd name="T7" fmla="*/ 0 h 66"/>
                <a:gd name="T8" fmla="*/ 0 w 115"/>
                <a:gd name="T9" fmla="*/ 1 h 66"/>
                <a:gd name="T10" fmla="*/ 0 60000 65536"/>
                <a:gd name="T11" fmla="*/ 0 60000 65536"/>
                <a:gd name="T12" fmla="*/ 0 60000 65536"/>
                <a:gd name="T13" fmla="*/ 0 60000 65536"/>
                <a:gd name="T14" fmla="*/ 0 60000 65536"/>
                <a:gd name="T15" fmla="*/ 0 w 115"/>
                <a:gd name="T16" fmla="*/ 0 h 66"/>
                <a:gd name="T17" fmla="*/ 115 w 115"/>
                <a:gd name="T18" fmla="*/ 66 h 66"/>
              </a:gdLst>
              <a:ahLst/>
              <a:cxnLst>
                <a:cxn ang="T10">
                  <a:pos x="T0" y="T1"/>
                </a:cxn>
                <a:cxn ang="T11">
                  <a:pos x="T2" y="T3"/>
                </a:cxn>
                <a:cxn ang="T12">
                  <a:pos x="T4" y="T5"/>
                </a:cxn>
                <a:cxn ang="T13">
                  <a:pos x="T6" y="T7"/>
                </a:cxn>
                <a:cxn ang="T14">
                  <a:pos x="T8" y="T9"/>
                </a:cxn>
              </a:cxnLst>
              <a:rect l="T15" t="T16" r="T17" b="T18"/>
              <a:pathLst>
                <a:path w="115" h="66">
                  <a:moveTo>
                    <a:pt x="0" y="47"/>
                  </a:moveTo>
                  <a:lnTo>
                    <a:pt x="32" y="66"/>
                  </a:lnTo>
                  <a:lnTo>
                    <a:pt x="115" y="43"/>
                  </a:lnTo>
                  <a:lnTo>
                    <a:pt x="66" y="0"/>
                  </a:lnTo>
                  <a:lnTo>
                    <a:pt x="0" y="4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85" name="Freeform 401">
              <a:extLst>
                <a:ext uri="{FF2B5EF4-FFF2-40B4-BE49-F238E27FC236}">
                  <a16:creationId xmlns:a16="http://schemas.microsoft.com/office/drawing/2014/main" id="{1402A718-6662-4751-B3D6-65C495C05BB7}"/>
                </a:ext>
              </a:extLst>
            </p:cNvPr>
            <p:cNvSpPr>
              <a:spLocks/>
            </p:cNvSpPr>
            <p:nvPr/>
          </p:nvSpPr>
          <p:spPr bwMode="auto">
            <a:xfrm>
              <a:off x="2930254" y="1865711"/>
              <a:ext cx="48857" cy="19094"/>
            </a:xfrm>
            <a:custGeom>
              <a:avLst/>
              <a:gdLst>
                <a:gd name="T0" fmla="*/ 0 w 103"/>
                <a:gd name="T1" fmla="*/ 0 h 42"/>
                <a:gd name="T2" fmla="*/ 1 w 103"/>
                <a:gd name="T3" fmla="*/ 1 h 42"/>
                <a:gd name="T4" fmla="*/ 1 w 103"/>
                <a:gd name="T5" fmla="*/ 1 h 42"/>
                <a:gd name="T6" fmla="*/ 2 w 103"/>
                <a:gd name="T7" fmla="*/ 1 h 42"/>
                <a:gd name="T8" fmla="*/ 2 w 103"/>
                <a:gd name="T9" fmla="*/ 1 h 42"/>
                <a:gd name="T10" fmla="*/ 0 w 103"/>
                <a:gd name="T11" fmla="*/ 0 h 42"/>
                <a:gd name="T12" fmla="*/ 0 60000 65536"/>
                <a:gd name="T13" fmla="*/ 0 60000 65536"/>
                <a:gd name="T14" fmla="*/ 0 60000 65536"/>
                <a:gd name="T15" fmla="*/ 0 60000 65536"/>
                <a:gd name="T16" fmla="*/ 0 60000 65536"/>
                <a:gd name="T17" fmla="*/ 0 60000 65536"/>
                <a:gd name="T18" fmla="*/ 0 w 103"/>
                <a:gd name="T19" fmla="*/ 0 h 42"/>
                <a:gd name="T20" fmla="*/ 103 w 103"/>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103" h="42">
                  <a:moveTo>
                    <a:pt x="0" y="0"/>
                  </a:moveTo>
                  <a:lnTo>
                    <a:pt x="46" y="34"/>
                  </a:lnTo>
                  <a:lnTo>
                    <a:pt x="31" y="42"/>
                  </a:lnTo>
                  <a:lnTo>
                    <a:pt x="70" y="41"/>
                  </a:lnTo>
                  <a:lnTo>
                    <a:pt x="103" y="20"/>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86" name="Freeform 402">
              <a:extLst>
                <a:ext uri="{FF2B5EF4-FFF2-40B4-BE49-F238E27FC236}">
                  <a16:creationId xmlns:a16="http://schemas.microsoft.com/office/drawing/2014/main" id="{7D73006E-4F82-4C2E-81A5-1AC43929FE11}"/>
                </a:ext>
              </a:extLst>
            </p:cNvPr>
            <p:cNvSpPr>
              <a:spLocks/>
            </p:cNvSpPr>
            <p:nvPr/>
          </p:nvSpPr>
          <p:spPr bwMode="auto">
            <a:xfrm>
              <a:off x="2940363" y="1811611"/>
              <a:ext cx="116246" cy="55691"/>
            </a:xfrm>
            <a:custGeom>
              <a:avLst/>
              <a:gdLst>
                <a:gd name="T0" fmla="*/ 0 w 242"/>
                <a:gd name="T1" fmla="*/ 2 h 123"/>
                <a:gd name="T2" fmla="*/ 1 w 242"/>
                <a:gd name="T3" fmla="*/ 1 h 123"/>
                <a:gd name="T4" fmla="*/ 4 w 242"/>
                <a:gd name="T5" fmla="*/ 0 h 123"/>
                <a:gd name="T6" fmla="*/ 6 w 242"/>
                <a:gd name="T7" fmla="*/ 1 h 123"/>
                <a:gd name="T8" fmla="*/ 5 w 242"/>
                <a:gd name="T9" fmla="*/ 2 h 123"/>
                <a:gd name="T10" fmla="*/ 5 w 242"/>
                <a:gd name="T11" fmla="*/ 2 h 123"/>
                <a:gd name="T12" fmla="*/ 2 w 242"/>
                <a:gd name="T13" fmla="*/ 3 h 123"/>
                <a:gd name="T14" fmla="*/ 0 w 242"/>
                <a:gd name="T15" fmla="*/ 2 h 123"/>
                <a:gd name="T16" fmla="*/ 0 60000 65536"/>
                <a:gd name="T17" fmla="*/ 0 60000 65536"/>
                <a:gd name="T18" fmla="*/ 0 60000 65536"/>
                <a:gd name="T19" fmla="*/ 0 60000 65536"/>
                <a:gd name="T20" fmla="*/ 0 60000 65536"/>
                <a:gd name="T21" fmla="*/ 0 60000 65536"/>
                <a:gd name="T22" fmla="*/ 0 60000 65536"/>
                <a:gd name="T23" fmla="*/ 0 60000 65536"/>
                <a:gd name="T24" fmla="*/ 0 w 242"/>
                <a:gd name="T25" fmla="*/ 0 h 123"/>
                <a:gd name="T26" fmla="*/ 242 w 242"/>
                <a:gd name="T27" fmla="*/ 123 h 1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2" h="123">
                  <a:moveTo>
                    <a:pt x="0" y="100"/>
                  </a:moveTo>
                  <a:lnTo>
                    <a:pt x="65" y="33"/>
                  </a:lnTo>
                  <a:lnTo>
                    <a:pt x="156" y="0"/>
                  </a:lnTo>
                  <a:lnTo>
                    <a:pt x="242" y="59"/>
                  </a:lnTo>
                  <a:lnTo>
                    <a:pt x="212" y="71"/>
                  </a:lnTo>
                  <a:lnTo>
                    <a:pt x="220" y="98"/>
                  </a:lnTo>
                  <a:lnTo>
                    <a:pt x="95" y="123"/>
                  </a:lnTo>
                  <a:lnTo>
                    <a:pt x="0" y="10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87" name="Freeform 403">
              <a:extLst>
                <a:ext uri="{FF2B5EF4-FFF2-40B4-BE49-F238E27FC236}">
                  <a16:creationId xmlns:a16="http://schemas.microsoft.com/office/drawing/2014/main" id="{04399E8C-D2E8-4510-97C7-B5C97DF34A82}"/>
                </a:ext>
              </a:extLst>
            </p:cNvPr>
            <p:cNvSpPr>
              <a:spLocks/>
            </p:cNvSpPr>
            <p:nvPr/>
          </p:nvSpPr>
          <p:spPr bwMode="auto">
            <a:xfrm>
              <a:off x="2963949" y="1860937"/>
              <a:ext cx="131408" cy="63647"/>
            </a:xfrm>
            <a:custGeom>
              <a:avLst/>
              <a:gdLst>
                <a:gd name="T0" fmla="*/ 0 w 274"/>
                <a:gd name="T1" fmla="*/ 1 h 142"/>
                <a:gd name="T2" fmla="*/ 1 w 274"/>
                <a:gd name="T3" fmla="*/ 1 h 142"/>
                <a:gd name="T4" fmla="*/ 2 w 274"/>
                <a:gd name="T5" fmla="*/ 3 h 142"/>
                <a:gd name="T6" fmla="*/ 3 w 274"/>
                <a:gd name="T7" fmla="*/ 2 h 142"/>
                <a:gd name="T8" fmla="*/ 5 w 274"/>
                <a:gd name="T9" fmla="*/ 3 h 142"/>
                <a:gd name="T10" fmla="*/ 6 w 274"/>
                <a:gd name="T11" fmla="*/ 3 h 142"/>
                <a:gd name="T12" fmla="*/ 5 w 274"/>
                <a:gd name="T13" fmla="*/ 2 h 142"/>
                <a:gd name="T14" fmla="*/ 6 w 274"/>
                <a:gd name="T15" fmla="*/ 2 h 142"/>
                <a:gd name="T16" fmla="*/ 6 w 274"/>
                <a:gd name="T17" fmla="*/ 1 h 142"/>
                <a:gd name="T18" fmla="*/ 5 w 274"/>
                <a:gd name="T19" fmla="*/ 0 h 142"/>
                <a:gd name="T20" fmla="*/ 4 w 274"/>
                <a:gd name="T21" fmla="*/ 1 h 142"/>
                <a:gd name="T22" fmla="*/ 5 w 274"/>
                <a:gd name="T23" fmla="*/ 1 h 142"/>
                <a:gd name="T24" fmla="*/ 4 w 274"/>
                <a:gd name="T25" fmla="*/ 0 h 142"/>
                <a:gd name="T26" fmla="*/ 2 w 274"/>
                <a:gd name="T27" fmla="*/ 0 h 142"/>
                <a:gd name="T28" fmla="*/ 0 w 274"/>
                <a:gd name="T29" fmla="*/ 1 h 1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4"/>
                <a:gd name="T46" fmla="*/ 0 h 142"/>
                <a:gd name="T47" fmla="*/ 274 w 274"/>
                <a:gd name="T48" fmla="*/ 142 h 14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4" h="142">
                  <a:moveTo>
                    <a:pt x="0" y="61"/>
                  </a:moveTo>
                  <a:lnTo>
                    <a:pt x="50" y="68"/>
                  </a:lnTo>
                  <a:lnTo>
                    <a:pt x="85" y="118"/>
                  </a:lnTo>
                  <a:lnTo>
                    <a:pt x="114" y="103"/>
                  </a:lnTo>
                  <a:lnTo>
                    <a:pt x="225" y="142"/>
                  </a:lnTo>
                  <a:lnTo>
                    <a:pt x="264" y="126"/>
                  </a:lnTo>
                  <a:lnTo>
                    <a:pt x="235" y="88"/>
                  </a:lnTo>
                  <a:lnTo>
                    <a:pt x="258" y="98"/>
                  </a:lnTo>
                  <a:lnTo>
                    <a:pt x="274" y="39"/>
                  </a:lnTo>
                  <a:lnTo>
                    <a:pt x="215" y="12"/>
                  </a:lnTo>
                  <a:lnTo>
                    <a:pt x="156" y="52"/>
                  </a:lnTo>
                  <a:lnTo>
                    <a:pt x="203" y="31"/>
                  </a:lnTo>
                  <a:lnTo>
                    <a:pt x="173" y="0"/>
                  </a:lnTo>
                  <a:lnTo>
                    <a:pt x="79" y="11"/>
                  </a:lnTo>
                  <a:lnTo>
                    <a:pt x="0" y="6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88" name="Freeform 404">
              <a:extLst>
                <a:ext uri="{FF2B5EF4-FFF2-40B4-BE49-F238E27FC236}">
                  <a16:creationId xmlns:a16="http://schemas.microsoft.com/office/drawing/2014/main" id="{C20E09BE-791F-4910-963C-2E277CEAA5DE}"/>
                </a:ext>
              </a:extLst>
            </p:cNvPr>
            <p:cNvSpPr>
              <a:spLocks/>
            </p:cNvSpPr>
            <p:nvPr/>
          </p:nvSpPr>
          <p:spPr bwMode="auto">
            <a:xfrm>
              <a:off x="3086934" y="1892761"/>
              <a:ext cx="109507" cy="66829"/>
            </a:xfrm>
            <a:custGeom>
              <a:avLst/>
              <a:gdLst>
                <a:gd name="T0" fmla="*/ 0 w 226"/>
                <a:gd name="T1" fmla="*/ 3 h 145"/>
                <a:gd name="T2" fmla="*/ 0 w 226"/>
                <a:gd name="T3" fmla="*/ 3 h 145"/>
                <a:gd name="T4" fmla="*/ 5 w 226"/>
                <a:gd name="T5" fmla="*/ 3 h 145"/>
                <a:gd name="T6" fmla="*/ 5 w 226"/>
                <a:gd name="T7" fmla="*/ 2 h 145"/>
                <a:gd name="T8" fmla="*/ 4 w 226"/>
                <a:gd name="T9" fmla="*/ 1 h 145"/>
                <a:gd name="T10" fmla="*/ 3 w 226"/>
                <a:gd name="T11" fmla="*/ 1 h 145"/>
                <a:gd name="T12" fmla="*/ 3 w 226"/>
                <a:gd name="T13" fmla="*/ 0 h 145"/>
                <a:gd name="T14" fmla="*/ 3 w 226"/>
                <a:gd name="T15" fmla="*/ 0 h 145"/>
                <a:gd name="T16" fmla="*/ 1 w 226"/>
                <a:gd name="T17" fmla="*/ 3 h 145"/>
                <a:gd name="T18" fmla="*/ 0 w 226"/>
                <a:gd name="T19" fmla="*/ 3 h 1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6"/>
                <a:gd name="T31" fmla="*/ 0 h 145"/>
                <a:gd name="T32" fmla="*/ 226 w 226"/>
                <a:gd name="T33" fmla="*/ 145 h 1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6" h="145">
                  <a:moveTo>
                    <a:pt x="0" y="125"/>
                  </a:moveTo>
                  <a:lnTo>
                    <a:pt x="17" y="145"/>
                  </a:lnTo>
                  <a:lnTo>
                    <a:pt x="209" y="117"/>
                  </a:lnTo>
                  <a:lnTo>
                    <a:pt x="226" y="69"/>
                  </a:lnTo>
                  <a:lnTo>
                    <a:pt x="172" y="30"/>
                  </a:lnTo>
                  <a:lnTo>
                    <a:pt x="126" y="45"/>
                  </a:lnTo>
                  <a:lnTo>
                    <a:pt x="134" y="12"/>
                  </a:lnTo>
                  <a:lnTo>
                    <a:pt x="110" y="0"/>
                  </a:lnTo>
                  <a:lnTo>
                    <a:pt x="20" y="108"/>
                  </a:lnTo>
                  <a:lnTo>
                    <a:pt x="0" y="12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89" name="Freeform 405">
              <a:extLst>
                <a:ext uri="{FF2B5EF4-FFF2-40B4-BE49-F238E27FC236}">
                  <a16:creationId xmlns:a16="http://schemas.microsoft.com/office/drawing/2014/main" id="{F9C0FF0B-B63F-4802-91CF-7C3B4A7E0D77}"/>
                </a:ext>
              </a:extLst>
            </p:cNvPr>
            <p:cNvSpPr>
              <a:spLocks/>
            </p:cNvSpPr>
            <p:nvPr/>
          </p:nvSpPr>
          <p:spPr bwMode="auto">
            <a:xfrm>
              <a:off x="3765877" y="2032784"/>
              <a:ext cx="124670" cy="63647"/>
            </a:xfrm>
            <a:custGeom>
              <a:avLst/>
              <a:gdLst>
                <a:gd name="T0" fmla="*/ 0 w 258"/>
                <a:gd name="T1" fmla="*/ 2 h 136"/>
                <a:gd name="T2" fmla="*/ 1 w 258"/>
                <a:gd name="T3" fmla="*/ 0 h 136"/>
                <a:gd name="T4" fmla="*/ 2 w 258"/>
                <a:gd name="T5" fmla="*/ 0 h 136"/>
                <a:gd name="T6" fmla="*/ 3 w 258"/>
                <a:gd name="T7" fmla="*/ 1 h 136"/>
                <a:gd name="T8" fmla="*/ 4 w 258"/>
                <a:gd name="T9" fmla="*/ 0 h 136"/>
                <a:gd name="T10" fmla="*/ 5 w 258"/>
                <a:gd name="T11" fmla="*/ 1 h 136"/>
                <a:gd name="T12" fmla="*/ 5 w 258"/>
                <a:gd name="T13" fmla="*/ 2 h 136"/>
                <a:gd name="T14" fmla="*/ 6 w 258"/>
                <a:gd name="T15" fmla="*/ 3 h 136"/>
                <a:gd name="T16" fmla="*/ 3 w 258"/>
                <a:gd name="T17" fmla="*/ 3 h 136"/>
                <a:gd name="T18" fmla="*/ 3 w 258"/>
                <a:gd name="T19" fmla="*/ 3 h 136"/>
                <a:gd name="T20" fmla="*/ 2 w 258"/>
                <a:gd name="T21" fmla="*/ 4 h 136"/>
                <a:gd name="T22" fmla="*/ 0 w 258"/>
                <a:gd name="T23" fmla="*/ 2 h 1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8"/>
                <a:gd name="T37" fmla="*/ 0 h 136"/>
                <a:gd name="T38" fmla="*/ 258 w 258"/>
                <a:gd name="T39" fmla="*/ 136 h 1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8" h="136">
                  <a:moveTo>
                    <a:pt x="0" y="73"/>
                  </a:moveTo>
                  <a:lnTo>
                    <a:pt x="53" y="5"/>
                  </a:lnTo>
                  <a:lnTo>
                    <a:pt x="88" y="0"/>
                  </a:lnTo>
                  <a:lnTo>
                    <a:pt x="147" y="50"/>
                  </a:lnTo>
                  <a:lnTo>
                    <a:pt x="157" y="13"/>
                  </a:lnTo>
                  <a:lnTo>
                    <a:pt x="220" y="44"/>
                  </a:lnTo>
                  <a:lnTo>
                    <a:pt x="216" y="93"/>
                  </a:lnTo>
                  <a:lnTo>
                    <a:pt x="258" y="112"/>
                  </a:lnTo>
                  <a:lnTo>
                    <a:pt x="123" y="120"/>
                  </a:lnTo>
                  <a:lnTo>
                    <a:pt x="115" y="98"/>
                  </a:lnTo>
                  <a:lnTo>
                    <a:pt x="92" y="136"/>
                  </a:lnTo>
                  <a:lnTo>
                    <a:pt x="0" y="7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90" name="Freeform 406">
              <a:extLst>
                <a:ext uri="{FF2B5EF4-FFF2-40B4-BE49-F238E27FC236}">
                  <a16:creationId xmlns:a16="http://schemas.microsoft.com/office/drawing/2014/main" id="{25A25123-D6A3-48E1-A8B1-F69206D64975}"/>
                </a:ext>
              </a:extLst>
            </p:cNvPr>
            <p:cNvSpPr>
              <a:spLocks/>
            </p:cNvSpPr>
            <p:nvPr/>
          </p:nvSpPr>
          <p:spPr bwMode="auto">
            <a:xfrm>
              <a:off x="3853483" y="2035967"/>
              <a:ext cx="75813" cy="42962"/>
            </a:xfrm>
            <a:custGeom>
              <a:avLst/>
              <a:gdLst>
                <a:gd name="T0" fmla="*/ 0 w 158"/>
                <a:gd name="T1" fmla="*/ 0 h 92"/>
                <a:gd name="T2" fmla="*/ 1 w 158"/>
                <a:gd name="T3" fmla="*/ 1 h 92"/>
                <a:gd name="T4" fmla="*/ 1 w 158"/>
                <a:gd name="T5" fmla="*/ 2 h 92"/>
                <a:gd name="T6" fmla="*/ 1 w 158"/>
                <a:gd name="T7" fmla="*/ 2 h 92"/>
                <a:gd name="T8" fmla="*/ 3 w 158"/>
                <a:gd name="T9" fmla="*/ 2 h 92"/>
                <a:gd name="T10" fmla="*/ 4 w 158"/>
                <a:gd name="T11" fmla="*/ 1 h 92"/>
                <a:gd name="T12" fmla="*/ 0 w 158"/>
                <a:gd name="T13" fmla="*/ 0 h 92"/>
                <a:gd name="T14" fmla="*/ 0 60000 65536"/>
                <a:gd name="T15" fmla="*/ 0 60000 65536"/>
                <a:gd name="T16" fmla="*/ 0 60000 65536"/>
                <a:gd name="T17" fmla="*/ 0 60000 65536"/>
                <a:gd name="T18" fmla="*/ 0 60000 65536"/>
                <a:gd name="T19" fmla="*/ 0 60000 65536"/>
                <a:gd name="T20" fmla="*/ 0 60000 65536"/>
                <a:gd name="T21" fmla="*/ 0 w 158"/>
                <a:gd name="T22" fmla="*/ 0 h 92"/>
                <a:gd name="T23" fmla="*/ 158 w 158"/>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92">
                  <a:moveTo>
                    <a:pt x="0" y="0"/>
                  </a:moveTo>
                  <a:lnTo>
                    <a:pt x="50" y="33"/>
                  </a:lnTo>
                  <a:lnTo>
                    <a:pt x="39" y="65"/>
                  </a:lnTo>
                  <a:lnTo>
                    <a:pt x="64" y="92"/>
                  </a:lnTo>
                  <a:lnTo>
                    <a:pt x="110" y="92"/>
                  </a:lnTo>
                  <a:lnTo>
                    <a:pt x="158" y="57"/>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91" name="Freeform 407">
              <a:extLst>
                <a:ext uri="{FF2B5EF4-FFF2-40B4-BE49-F238E27FC236}">
                  <a16:creationId xmlns:a16="http://schemas.microsoft.com/office/drawing/2014/main" id="{61F41958-1C22-407F-A2CA-9E2EB9D4B84A}"/>
                </a:ext>
              </a:extLst>
            </p:cNvPr>
            <p:cNvSpPr>
              <a:spLocks/>
            </p:cNvSpPr>
            <p:nvPr/>
          </p:nvSpPr>
          <p:spPr bwMode="auto">
            <a:xfrm>
              <a:off x="3861906" y="2756770"/>
              <a:ext cx="53911" cy="219583"/>
            </a:xfrm>
            <a:custGeom>
              <a:avLst/>
              <a:gdLst>
                <a:gd name="T0" fmla="*/ 0 w 115"/>
                <a:gd name="T1" fmla="*/ 3 h 483"/>
                <a:gd name="T2" fmla="*/ 0 w 115"/>
                <a:gd name="T3" fmla="*/ 4 h 483"/>
                <a:gd name="T4" fmla="*/ 0 w 115"/>
                <a:gd name="T5" fmla="*/ 11 h 483"/>
                <a:gd name="T6" fmla="*/ 1 w 115"/>
                <a:gd name="T7" fmla="*/ 10 h 483"/>
                <a:gd name="T8" fmla="*/ 1 w 115"/>
                <a:gd name="T9" fmla="*/ 11 h 483"/>
                <a:gd name="T10" fmla="*/ 1 w 115"/>
                <a:gd name="T11" fmla="*/ 9 h 483"/>
                <a:gd name="T12" fmla="*/ 1 w 115"/>
                <a:gd name="T13" fmla="*/ 7 h 483"/>
                <a:gd name="T14" fmla="*/ 3 w 115"/>
                <a:gd name="T15" fmla="*/ 8 h 483"/>
                <a:gd name="T16" fmla="*/ 1 w 115"/>
                <a:gd name="T17" fmla="*/ 4 h 483"/>
                <a:gd name="T18" fmla="*/ 1 w 115"/>
                <a:gd name="T19" fmla="*/ 0 h 483"/>
                <a:gd name="T20" fmla="*/ 0 w 115"/>
                <a:gd name="T21" fmla="*/ 3 h 4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83"/>
                <a:gd name="T35" fmla="*/ 115 w 115"/>
                <a:gd name="T36" fmla="*/ 483 h 48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83">
                  <a:moveTo>
                    <a:pt x="0" y="123"/>
                  </a:moveTo>
                  <a:lnTo>
                    <a:pt x="19" y="182"/>
                  </a:lnTo>
                  <a:lnTo>
                    <a:pt x="19" y="483"/>
                  </a:lnTo>
                  <a:lnTo>
                    <a:pt x="39" y="446"/>
                  </a:lnTo>
                  <a:lnTo>
                    <a:pt x="70" y="469"/>
                  </a:lnTo>
                  <a:lnTo>
                    <a:pt x="32" y="387"/>
                  </a:lnTo>
                  <a:lnTo>
                    <a:pt x="53" y="304"/>
                  </a:lnTo>
                  <a:lnTo>
                    <a:pt x="115" y="329"/>
                  </a:lnTo>
                  <a:lnTo>
                    <a:pt x="57" y="169"/>
                  </a:lnTo>
                  <a:lnTo>
                    <a:pt x="39" y="0"/>
                  </a:lnTo>
                  <a:lnTo>
                    <a:pt x="0" y="12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92" name="Freeform 408">
              <a:extLst>
                <a:ext uri="{FF2B5EF4-FFF2-40B4-BE49-F238E27FC236}">
                  <a16:creationId xmlns:a16="http://schemas.microsoft.com/office/drawing/2014/main" id="{1CD1EDFE-39DF-40E0-8E04-EAEB08CBE829}"/>
                </a:ext>
              </a:extLst>
            </p:cNvPr>
            <p:cNvSpPr>
              <a:spLocks/>
            </p:cNvSpPr>
            <p:nvPr/>
          </p:nvSpPr>
          <p:spPr bwMode="auto">
            <a:xfrm>
              <a:off x="3944458" y="2059834"/>
              <a:ext cx="84236" cy="31824"/>
            </a:xfrm>
            <a:custGeom>
              <a:avLst/>
              <a:gdLst>
                <a:gd name="T0" fmla="*/ 0 w 179"/>
                <a:gd name="T1" fmla="*/ 0 h 70"/>
                <a:gd name="T2" fmla="*/ 1 w 179"/>
                <a:gd name="T3" fmla="*/ 1 h 70"/>
                <a:gd name="T4" fmla="*/ 3 w 179"/>
                <a:gd name="T5" fmla="*/ 2 h 70"/>
                <a:gd name="T6" fmla="*/ 4 w 179"/>
                <a:gd name="T7" fmla="*/ 1 h 70"/>
                <a:gd name="T8" fmla="*/ 0 w 179"/>
                <a:gd name="T9" fmla="*/ 0 h 70"/>
                <a:gd name="T10" fmla="*/ 0 60000 65536"/>
                <a:gd name="T11" fmla="*/ 0 60000 65536"/>
                <a:gd name="T12" fmla="*/ 0 60000 65536"/>
                <a:gd name="T13" fmla="*/ 0 60000 65536"/>
                <a:gd name="T14" fmla="*/ 0 60000 65536"/>
                <a:gd name="T15" fmla="*/ 0 w 179"/>
                <a:gd name="T16" fmla="*/ 0 h 70"/>
                <a:gd name="T17" fmla="*/ 179 w 179"/>
                <a:gd name="T18" fmla="*/ 70 h 70"/>
              </a:gdLst>
              <a:ahLst/>
              <a:cxnLst>
                <a:cxn ang="T10">
                  <a:pos x="T0" y="T1"/>
                </a:cxn>
                <a:cxn ang="T11">
                  <a:pos x="T2" y="T3"/>
                </a:cxn>
                <a:cxn ang="T12">
                  <a:pos x="T4" y="T5"/>
                </a:cxn>
                <a:cxn ang="T13">
                  <a:pos x="T6" y="T7"/>
                </a:cxn>
                <a:cxn ang="T14">
                  <a:pos x="T8" y="T9"/>
                </a:cxn>
              </a:cxnLst>
              <a:rect l="T15" t="T16" r="T17" b="T18"/>
              <a:pathLst>
                <a:path w="179" h="70">
                  <a:moveTo>
                    <a:pt x="0" y="0"/>
                  </a:moveTo>
                  <a:lnTo>
                    <a:pt x="31" y="47"/>
                  </a:lnTo>
                  <a:lnTo>
                    <a:pt x="112" y="70"/>
                  </a:lnTo>
                  <a:lnTo>
                    <a:pt x="179" y="55"/>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93" name="Freeform 409">
              <a:extLst>
                <a:ext uri="{FF2B5EF4-FFF2-40B4-BE49-F238E27FC236}">
                  <a16:creationId xmlns:a16="http://schemas.microsoft.com/office/drawing/2014/main" id="{95EEEECB-A0AD-4ABA-9D89-A2796537DB59}"/>
                </a:ext>
              </a:extLst>
            </p:cNvPr>
            <p:cNvSpPr>
              <a:spLocks/>
            </p:cNvSpPr>
            <p:nvPr/>
          </p:nvSpPr>
          <p:spPr bwMode="auto">
            <a:xfrm>
              <a:off x="1097275" y="3033635"/>
              <a:ext cx="224068" cy="178212"/>
            </a:xfrm>
            <a:custGeom>
              <a:avLst/>
              <a:gdLst>
                <a:gd name="T0" fmla="*/ 0 w 469"/>
                <a:gd name="T1" fmla="*/ 1 h 392"/>
                <a:gd name="T2" fmla="*/ 0 w 469"/>
                <a:gd name="T3" fmla="*/ 2 h 392"/>
                <a:gd name="T4" fmla="*/ 3 w 469"/>
                <a:gd name="T5" fmla="*/ 3 h 392"/>
                <a:gd name="T6" fmla="*/ 2 w 469"/>
                <a:gd name="T7" fmla="*/ 5 h 392"/>
                <a:gd name="T8" fmla="*/ 2 w 469"/>
                <a:gd name="T9" fmla="*/ 8 h 392"/>
                <a:gd name="T10" fmla="*/ 3 w 469"/>
                <a:gd name="T11" fmla="*/ 9 h 392"/>
                <a:gd name="T12" fmla="*/ 6 w 469"/>
                <a:gd name="T13" fmla="*/ 8 h 392"/>
                <a:gd name="T14" fmla="*/ 8 w 469"/>
                <a:gd name="T15" fmla="*/ 6 h 392"/>
                <a:gd name="T16" fmla="*/ 8 w 469"/>
                <a:gd name="T17" fmla="*/ 5 h 392"/>
                <a:gd name="T18" fmla="*/ 9 w 469"/>
                <a:gd name="T19" fmla="*/ 3 h 392"/>
                <a:gd name="T20" fmla="*/ 11 w 469"/>
                <a:gd name="T21" fmla="*/ 2 h 392"/>
                <a:gd name="T22" fmla="*/ 11 w 469"/>
                <a:gd name="T23" fmla="*/ 1 h 392"/>
                <a:gd name="T24" fmla="*/ 9 w 469"/>
                <a:gd name="T25" fmla="*/ 1 h 392"/>
                <a:gd name="T26" fmla="*/ 9 w 469"/>
                <a:gd name="T27" fmla="*/ 1 h 392"/>
                <a:gd name="T28" fmla="*/ 6 w 469"/>
                <a:gd name="T29" fmla="*/ 0 h 392"/>
                <a:gd name="T30" fmla="*/ 1 w 469"/>
                <a:gd name="T31" fmla="*/ 0 h 392"/>
                <a:gd name="T32" fmla="*/ 0 w 469"/>
                <a:gd name="T33" fmla="*/ 1 h 39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9"/>
                <a:gd name="T52" fmla="*/ 0 h 392"/>
                <a:gd name="T53" fmla="*/ 469 w 469"/>
                <a:gd name="T54" fmla="*/ 392 h 39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9" h="392">
                  <a:moveTo>
                    <a:pt x="0" y="33"/>
                  </a:moveTo>
                  <a:lnTo>
                    <a:pt x="13" y="97"/>
                  </a:lnTo>
                  <a:lnTo>
                    <a:pt x="112" y="106"/>
                  </a:lnTo>
                  <a:lnTo>
                    <a:pt x="70" y="209"/>
                  </a:lnTo>
                  <a:lnTo>
                    <a:pt x="70" y="335"/>
                  </a:lnTo>
                  <a:lnTo>
                    <a:pt x="138" y="392"/>
                  </a:lnTo>
                  <a:lnTo>
                    <a:pt x="275" y="355"/>
                  </a:lnTo>
                  <a:lnTo>
                    <a:pt x="354" y="261"/>
                  </a:lnTo>
                  <a:lnTo>
                    <a:pt x="338" y="223"/>
                  </a:lnTo>
                  <a:lnTo>
                    <a:pt x="379" y="152"/>
                  </a:lnTo>
                  <a:lnTo>
                    <a:pt x="468" y="98"/>
                  </a:lnTo>
                  <a:lnTo>
                    <a:pt x="469" y="67"/>
                  </a:lnTo>
                  <a:lnTo>
                    <a:pt x="412" y="60"/>
                  </a:lnTo>
                  <a:lnTo>
                    <a:pt x="400" y="55"/>
                  </a:lnTo>
                  <a:lnTo>
                    <a:pt x="279" y="13"/>
                  </a:lnTo>
                  <a:lnTo>
                    <a:pt x="39" y="0"/>
                  </a:lnTo>
                  <a:lnTo>
                    <a:pt x="0" y="3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94" name="Freeform 410">
              <a:extLst>
                <a:ext uri="{FF2B5EF4-FFF2-40B4-BE49-F238E27FC236}">
                  <a16:creationId xmlns:a16="http://schemas.microsoft.com/office/drawing/2014/main" id="{A22606D5-3CD3-4718-8CF2-25DE21E11B2A}"/>
                </a:ext>
              </a:extLst>
            </p:cNvPr>
            <p:cNvSpPr>
              <a:spLocks/>
            </p:cNvSpPr>
            <p:nvPr/>
          </p:nvSpPr>
          <p:spPr bwMode="auto">
            <a:xfrm>
              <a:off x="1459491" y="1865711"/>
              <a:ext cx="193743" cy="151162"/>
            </a:xfrm>
            <a:custGeom>
              <a:avLst/>
              <a:gdLst>
                <a:gd name="T0" fmla="*/ 0 w 404"/>
                <a:gd name="T1" fmla="*/ 1 h 334"/>
                <a:gd name="T2" fmla="*/ 0 w 404"/>
                <a:gd name="T3" fmla="*/ 2 h 334"/>
                <a:gd name="T4" fmla="*/ 1 w 404"/>
                <a:gd name="T5" fmla="*/ 2 h 334"/>
                <a:gd name="T6" fmla="*/ 1 w 404"/>
                <a:gd name="T7" fmla="*/ 2 h 334"/>
                <a:gd name="T8" fmla="*/ 1 w 404"/>
                <a:gd name="T9" fmla="*/ 3 h 334"/>
                <a:gd name="T10" fmla="*/ 0 w 404"/>
                <a:gd name="T11" fmla="*/ 3 h 334"/>
                <a:gd name="T12" fmla="*/ 2 w 404"/>
                <a:gd name="T13" fmla="*/ 3 h 334"/>
                <a:gd name="T14" fmla="*/ 1 w 404"/>
                <a:gd name="T15" fmla="*/ 4 h 334"/>
                <a:gd name="T16" fmla="*/ 2 w 404"/>
                <a:gd name="T17" fmla="*/ 4 h 334"/>
                <a:gd name="T18" fmla="*/ 3 w 404"/>
                <a:gd name="T19" fmla="*/ 4 h 334"/>
                <a:gd name="T20" fmla="*/ 3 w 404"/>
                <a:gd name="T21" fmla="*/ 3 h 334"/>
                <a:gd name="T22" fmla="*/ 4 w 404"/>
                <a:gd name="T23" fmla="*/ 3 h 334"/>
                <a:gd name="T24" fmla="*/ 4 w 404"/>
                <a:gd name="T25" fmla="*/ 4 h 334"/>
                <a:gd name="T26" fmla="*/ 5 w 404"/>
                <a:gd name="T27" fmla="*/ 3 h 334"/>
                <a:gd name="T28" fmla="*/ 5 w 404"/>
                <a:gd name="T29" fmla="*/ 4 h 334"/>
                <a:gd name="T30" fmla="*/ 6 w 404"/>
                <a:gd name="T31" fmla="*/ 4 h 334"/>
                <a:gd name="T32" fmla="*/ 3 w 404"/>
                <a:gd name="T33" fmla="*/ 5 h 334"/>
                <a:gd name="T34" fmla="*/ 3 w 404"/>
                <a:gd name="T35" fmla="*/ 5 h 334"/>
                <a:gd name="T36" fmla="*/ 5 w 404"/>
                <a:gd name="T37" fmla="*/ 5 h 334"/>
                <a:gd name="T38" fmla="*/ 4 w 404"/>
                <a:gd name="T39" fmla="*/ 5 h 334"/>
                <a:gd name="T40" fmla="*/ 5 w 404"/>
                <a:gd name="T41" fmla="*/ 6 h 334"/>
                <a:gd name="T42" fmla="*/ 3 w 404"/>
                <a:gd name="T43" fmla="*/ 6 h 334"/>
                <a:gd name="T44" fmla="*/ 5 w 404"/>
                <a:gd name="T45" fmla="*/ 8 h 334"/>
                <a:gd name="T46" fmla="*/ 7 w 404"/>
                <a:gd name="T47" fmla="*/ 4 h 334"/>
                <a:gd name="T48" fmla="*/ 9 w 404"/>
                <a:gd name="T49" fmla="*/ 3 h 334"/>
                <a:gd name="T50" fmla="*/ 7 w 404"/>
                <a:gd name="T51" fmla="*/ 2 h 334"/>
                <a:gd name="T52" fmla="*/ 7 w 404"/>
                <a:gd name="T53" fmla="*/ 1 h 334"/>
                <a:gd name="T54" fmla="*/ 6 w 404"/>
                <a:gd name="T55" fmla="*/ 2 h 334"/>
                <a:gd name="T56" fmla="*/ 6 w 404"/>
                <a:gd name="T57" fmla="*/ 1 h 334"/>
                <a:gd name="T58" fmla="*/ 5 w 404"/>
                <a:gd name="T59" fmla="*/ 0 h 334"/>
                <a:gd name="T60" fmla="*/ 4 w 404"/>
                <a:gd name="T61" fmla="*/ 1 h 334"/>
                <a:gd name="T62" fmla="*/ 5 w 404"/>
                <a:gd name="T63" fmla="*/ 3 h 334"/>
                <a:gd name="T64" fmla="*/ 3 w 404"/>
                <a:gd name="T65" fmla="*/ 1 h 334"/>
                <a:gd name="T66" fmla="*/ 3 w 404"/>
                <a:gd name="T67" fmla="*/ 1 h 334"/>
                <a:gd name="T68" fmla="*/ 3 w 404"/>
                <a:gd name="T69" fmla="*/ 2 h 334"/>
                <a:gd name="T70" fmla="*/ 1 w 404"/>
                <a:gd name="T71" fmla="*/ 1 h 334"/>
                <a:gd name="T72" fmla="*/ 3 w 404"/>
                <a:gd name="T73" fmla="*/ 1 h 334"/>
                <a:gd name="T74" fmla="*/ 0 w 404"/>
                <a:gd name="T75" fmla="*/ 1 h 3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4"/>
                <a:gd name="T115" fmla="*/ 0 h 334"/>
                <a:gd name="T116" fmla="*/ 404 w 404"/>
                <a:gd name="T117" fmla="*/ 334 h 33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4" h="334">
                  <a:moveTo>
                    <a:pt x="0" y="41"/>
                  </a:moveTo>
                  <a:lnTo>
                    <a:pt x="2" y="81"/>
                  </a:lnTo>
                  <a:lnTo>
                    <a:pt x="43" y="81"/>
                  </a:lnTo>
                  <a:lnTo>
                    <a:pt x="30" y="100"/>
                  </a:lnTo>
                  <a:lnTo>
                    <a:pt x="64" y="115"/>
                  </a:lnTo>
                  <a:lnTo>
                    <a:pt x="19" y="112"/>
                  </a:lnTo>
                  <a:lnTo>
                    <a:pt x="94" y="147"/>
                  </a:lnTo>
                  <a:lnTo>
                    <a:pt x="66" y="160"/>
                  </a:lnTo>
                  <a:lnTo>
                    <a:pt x="86" y="187"/>
                  </a:lnTo>
                  <a:lnTo>
                    <a:pt x="151" y="170"/>
                  </a:lnTo>
                  <a:lnTo>
                    <a:pt x="150" y="135"/>
                  </a:lnTo>
                  <a:lnTo>
                    <a:pt x="176" y="123"/>
                  </a:lnTo>
                  <a:lnTo>
                    <a:pt x="182" y="162"/>
                  </a:lnTo>
                  <a:lnTo>
                    <a:pt x="224" y="135"/>
                  </a:lnTo>
                  <a:lnTo>
                    <a:pt x="215" y="162"/>
                  </a:lnTo>
                  <a:lnTo>
                    <a:pt x="250" y="164"/>
                  </a:lnTo>
                  <a:lnTo>
                    <a:pt x="113" y="203"/>
                  </a:lnTo>
                  <a:lnTo>
                    <a:pt x="118" y="230"/>
                  </a:lnTo>
                  <a:lnTo>
                    <a:pt x="235" y="211"/>
                  </a:lnTo>
                  <a:lnTo>
                    <a:pt x="157" y="237"/>
                  </a:lnTo>
                  <a:lnTo>
                    <a:pt x="201" y="252"/>
                  </a:lnTo>
                  <a:lnTo>
                    <a:pt x="120" y="265"/>
                  </a:lnTo>
                  <a:lnTo>
                    <a:pt x="238" y="334"/>
                  </a:lnTo>
                  <a:lnTo>
                    <a:pt x="314" y="162"/>
                  </a:lnTo>
                  <a:lnTo>
                    <a:pt x="404" y="122"/>
                  </a:lnTo>
                  <a:lnTo>
                    <a:pt x="306" y="92"/>
                  </a:lnTo>
                  <a:lnTo>
                    <a:pt x="291" y="47"/>
                  </a:lnTo>
                  <a:lnTo>
                    <a:pt x="261" y="73"/>
                  </a:lnTo>
                  <a:lnTo>
                    <a:pt x="276" y="34"/>
                  </a:lnTo>
                  <a:lnTo>
                    <a:pt x="208" y="0"/>
                  </a:lnTo>
                  <a:lnTo>
                    <a:pt x="185" y="34"/>
                  </a:lnTo>
                  <a:lnTo>
                    <a:pt x="216" y="115"/>
                  </a:lnTo>
                  <a:lnTo>
                    <a:pt x="143" y="30"/>
                  </a:lnTo>
                  <a:lnTo>
                    <a:pt x="118" y="47"/>
                  </a:lnTo>
                  <a:lnTo>
                    <a:pt x="134" y="89"/>
                  </a:lnTo>
                  <a:lnTo>
                    <a:pt x="62" y="51"/>
                  </a:lnTo>
                  <a:lnTo>
                    <a:pt x="113" y="27"/>
                  </a:lnTo>
                  <a:lnTo>
                    <a:pt x="0" y="4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95" name="Freeform 411">
              <a:extLst>
                <a:ext uri="{FF2B5EF4-FFF2-40B4-BE49-F238E27FC236}">
                  <a16:creationId xmlns:a16="http://schemas.microsoft.com/office/drawing/2014/main" id="{D11854AF-FE64-42C8-BD4A-23E7C5E5AFF1}"/>
                </a:ext>
              </a:extLst>
            </p:cNvPr>
            <p:cNvSpPr>
              <a:spLocks/>
            </p:cNvSpPr>
            <p:nvPr/>
          </p:nvSpPr>
          <p:spPr bwMode="auto">
            <a:xfrm>
              <a:off x="1584160" y="1845025"/>
              <a:ext cx="175211" cy="63647"/>
            </a:xfrm>
            <a:custGeom>
              <a:avLst/>
              <a:gdLst>
                <a:gd name="T0" fmla="*/ 0 w 365"/>
                <a:gd name="T1" fmla="*/ 1 h 141"/>
                <a:gd name="T2" fmla="*/ 1 w 365"/>
                <a:gd name="T3" fmla="*/ 1 h 141"/>
                <a:gd name="T4" fmla="*/ 0 w 365"/>
                <a:gd name="T5" fmla="*/ 1 h 141"/>
                <a:gd name="T6" fmla="*/ 1 w 365"/>
                <a:gd name="T7" fmla="*/ 2 h 141"/>
                <a:gd name="T8" fmla="*/ 4 w 365"/>
                <a:gd name="T9" fmla="*/ 2 h 141"/>
                <a:gd name="T10" fmla="*/ 2 w 365"/>
                <a:gd name="T11" fmla="*/ 2 h 141"/>
                <a:gd name="T12" fmla="*/ 5 w 365"/>
                <a:gd name="T13" fmla="*/ 3 h 141"/>
                <a:gd name="T14" fmla="*/ 7 w 365"/>
                <a:gd name="T15" fmla="*/ 3 h 141"/>
                <a:gd name="T16" fmla="*/ 9 w 365"/>
                <a:gd name="T17" fmla="*/ 1 h 141"/>
                <a:gd name="T18" fmla="*/ 8 w 365"/>
                <a:gd name="T19" fmla="*/ 1 h 141"/>
                <a:gd name="T20" fmla="*/ 6 w 365"/>
                <a:gd name="T21" fmla="*/ 1 h 141"/>
                <a:gd name="T22" fmla="*/ 7 w 365"/>
                <a:gd name="T23" fmla="*/ 0 h 141"/>
                <a:gd name="T24" fmla="*/ 5 w 365"/>
                <a:gd name="T25" fmla="*/ 1 h 141"/>
                <a:gd name="T26" fmla="*/ 5 w 365"/>
                <a:gd name="T27" fmla="*/ 0 h 141"/>
                <a:gd name="T28" fmla="*/ 4 w 365"/>
                <a:gd name="T29" fmla="*/ 1 h 141"/>
                <a:gd name="T30" fmla="*/ 2 w 365"/>
                <a:gd name="T31" fmla="*/ 0 h 141"/>
                <a:gd name="T32" fmla="*/ 2 w 365"/>
                <a:gd name="T33" fmla="*/ 1 h 141"/>
                <a:gd name="T34" fmla="*/ 1 w 365"/>
                <a:gd name="T35" fmla="*/ 0 h 141"/>
                <a:gd name="T36" fmla="*/ 2 w 365"/>
                <a:gd name="T37" fmla="*/ 1 h 141"/>
                <a:gd name="T38" fmla="*/ 0 w 365"/>
                <a:gd name="T39" fmla="*/ 1 h 14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5"/>
                <a:gd name="T61" fmla="*/ 0 h 141"/>
                <a:gd name="T62" fmla="*/ 365 w 365"/>
                <a:gd name="T63" fmla="*/ 141 h 14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5" h="141">
                  <a:moveTo>
                    <a:pt x="0" y="38"/>
                  </a:moveTo>
                  <a:lnTo>
                    <a:pt x="53" y="49"/>
                  </a:lnTo>
                  <a:lnTo>
                    <a:pt x="19" y="66"/>
                  </a:lnTo>
                  <a:lnTo>
                    <a:pt x="33" y="76"/>
                  </a:lnTo>
                  <a:lnTo>
                    <a:pt x="168" y="74"/>
                  </a:lnTo>
                  <a:lnTo>
                    <a:pt x="83" y="96"/>
                  </a:lnTo>
                  <a:lnTo>
                    <a:pt x="219" y="141"/>
                  </a:lnTo>
                  <a:lnTo>
                    <a:pt x="309" y="115"/>
                  </a:lnTo>
                  <a:lnTo>
                    <a:pt x="365" y="66"/>
                  </a:lnTo>
                  <a:lnTo>
                    <a:pt x="351" y="43"/>
                  </a:lnTo>
                  <a:lnTo>
                    <a:pt x="265" y="45"/>
                  </a:lnTo>
                  <a:lnTo>
                    <a:pt x="277" y="19"/>
                  </a:lnTo>
                  <a:lnTo>
                    <a:pt x="209" y="45"/>
                  </a:lnTo>
                  <a:lnTo>
                    <a:pt x="198" y="0"/>
                  </a:lnTo>
                  <a:lnTo>
                    <a:pt x="182" y="57"/>
                  </a:lnTo>
                  <a:lnTo>
                    <a:pt x="83" y="0"/>
                  </a:lnTo>
                  <a:lnTo>
                    <a:pt x="85" y="35"/>
                  </a:lnTo>
                  <a:lnTo>
                    <a:pt x="57" y="19"/>
                  </a:lnTo>
                  <a:lnTo>
                    <a:pt x="69" y="51"/>
                  </a:lnTo>
                  <a:lnTo>
                    <a:pt x="0" y="3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96" name="Freeform 412">
              <a:extLst>
                <a:ext uri="{FF2B5EF4-FFF2-40B4-BE49-F238E27FC236}">
                  <a16:creationId xmlns:a16="http://schemas.microsoft.com/office/drawing/2014/main" id="{97EB732B-5830-481B-9A1F-299AC01DD049}"/>
                </a:ext>
              </a:extLst>
            </p:cNvPr>
            <p:cNvSpPr>
              <a:spLocks/>
            </p:cNvSpPr>
            <p:nvPr/>
          </p:nvSpPr>
          <p:spPr bwMode="auto">
            <a:xfrm>
              <a:off x="1644810" y="1948452"/>
              <a:ext cx="74128" cy="41371"/>
            </a:xfrm>
            <a:custGeom>
              <a:avLst/>
              <a:gdLst>
                <a:gd name="T0" fmla="*/ 0 w 157"/>
                <a:gd name="T1" fmla="*/ 2 h 92"/>
                <a:gd name="T2" fmla="*/ 0 w 157"/>
                <a:gd name="T3" fmla="*/ 1 h 92"/>
                <a:gd name="T4" fmla="*/ 2 w 157"/>
                <a:gd name="T5" fmla="*/ 0 h 92"/>
                <a:gd name="T6" fmla="*/ 2 w 157"/>
                <a:gd name="T7" fmla="*/ 1 h 92"/>
                <a:gd name="T8" fmla="*/ 3 w 157"/>
                <a:gd name="T9" fmla="*/ 1 h 92"/>
                <a:gd name="T10" fmla="*/ 1 w 157"/>
                <a:gd name="T11" fmla="*/ 2 h 92"/>
                <a:gd name="T12" fmla="*/ 2 w 157"/>
                <a:gd name="T13" fmla="*/ 1 h 92"/>
                <a:gd name="T14" fmla="*/ 0 w 157"/>
                <a:gd name="T15" fmla="*/ 2 h 92"/>
                <a:gd name="T16" fmla="*/ 0 60000 65536"/>
                <a:gd name="T17" fmla="*/ 0 60000 65536"/>
                <a:gd name="T18" fmla="*/ 0 60000 65536"/>
                <a:gd name="T19" fmla="*/ 0 60000 65536"/>
                <a:gd name="T20" fmla="*/ 0 60000 65536"/>
                <a:gd name="T21" fmla="*/ 0 60000 65536"/>
                <a:gd name="T22" fmla="*/ 0 60000 65536"/>
                <a:gd name="T23" fmla="*/ 0 60000 65536"/>
                <a:gd name="T24" fmla="*/ 0 w 157"/>
                <a:gd name="T25" fmla="*/ 0 h 92"/>
                <a:gd name="T26" fmla="*/ 157 w 157"/>
                <a:gd name="T27" fmla="*/ 92 h 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7" h="92">
                  <a:moveTo>
                    <a:pt x="0" y="73"/>
                  </a:moveTo>
                  <a:lnTo>
                    <a:pt x="14" y="26"/>
                  </a:lnTo>
                  <a:lnTo>
                    <a:pt x="78" y="0"/>
                  </a:lnTo>
                  <a:lnTo>
                    <a:pt x="88" y="26"/>
                  </a:lnTo>
                  <a:lnTo>
                    <a:pt x="157" y="48"/>
                  </a:lnTo>
                  <a:lnTo>
                    <a:pt x="62" y="92"/>
                  </a:lnTo>
                  <a:lnTo>
                    <a:pt x="78" y="68"/>
                  </a:lnTo>
                  <a:lnTo>
                    <a:pt x="0" y="7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97" name="Freeform 413">
              <a:extLst>
                <a:ext uri="{FF2B5EF4-FFF2-40B4-BE49-F238E27FC236}">
                  <a16:creationId xmlns:a16="http://schemas.microsoft.com/office/drawing/2014/main" id="{CDB0FE74-40E6-4879-AD0B-E9321D36D69B}"/>
                </a:ext>
              </a:extLst>
            </p:cNvPr>
            <p:cNvSpPr>
              <a:spLocks/>
            </p:cNvSpPr>
            <p:nvPr/>
          </p:nvSpPr>
          <p:spPr bwMode="auto">
            <a:xfrm>
              <a:off x="1467914" y="2304876"/>
              <a:ext cx="235861" cy="423253"/>
            </a:xfrm>
            <a:custGeom>
              <a:avLst/>
              <a:gdLst>
                <a:gd name="T0" fmla="*/ 0 w 492"/>
                <a:gd name="T1" fmla="*/ 16 h 935"/>
                <a:gd name="T2" fmla="*/ 0 w 492"/>
                <a:gd name="T3" fmla="*/ 18 h 935"/>
                <a:gd name="T4" fmla="*/ 1 w 492"/>
                <a:gd name="T5" fmla="*/ 20 h 935"/>
                <a:gd name="T6" fmla="*/ 1 w 492"/>
                <a:gd name="T7" fmla="*/ 22 h 935"/>
                <a:gd name="T8" fmla="*/ 4 w 492"/>
                <a:gd name="T9" fmla="*/ 20 h 935"/>
                <a:gd name="T10" fmla="*/ 5 w 492"/>
                <a:gd name="T11" fmla="*/ 17 h 935"/>
                <a:gd name="T12" fmla="*/ 4 w 492"/>
                <a:gd name="T13" fmla="*/ 17 h 935"/>
                <a:gd name="T14" fmla="*/ 6 w 492"/>
                <a:gd name="T15" fmla="*/ 16 h 935"/>
                <a:gd name="T16" fmla="*/ 4 w 492"/>
                <a:gd name="T17" fmla="*/ 16 h 935"/>
                <a:gd name="T18" fmla="*/ 6 w 492"/>
                <a:gd name="T19" fmla="*/ 16 h 935"/>
                <a:gd name="T20" fmla="*/ 7 w 492"/>
                <a:gd name="T21" fmla="*/ 15 h 935"/>
                <a:gd name="T22" fmla="*/ 5 w 492"/>
                <a:gd name="T23" fmla="*/ 14 h 935"/>
                <a:gd name="T24" fmla="*/ 4 w 492"/>
                <a:gd name="T25" fmla="*/ 15 h 935"/>
                <a:gd name="T26" fmla="*/ 5 w 492"/>
                <a:gd name="T27" fmla="*/ 14 h 935"/>
                <a:gd name="T28" fmla="*/ 5 w 492"/>
                <a:gd name="T29" fmla="*/ 11 h 935"/>
                <a:gd name="T30" fmla="*/ 9 w 492"/>
                <a:gd name="T31" fmla="*/ 8 h 935"/>
                <a:gd name="T32" fmla="*/ 9 w 492"/>
                <a:gd name="T33" fmla="*/ 7 h 935"/>
                <a:gd name="T34" fmla="*/ 9 w 492"/>
                <a:gd name="T35" fmla="*/ 6 h 935"/>
                <a:gd name="T36" fmla="*/ 11 w 492"/>
                <a:gd name="T37" fmla="*/ 5 h 935"/>
                <a:gd name="T38" fmla="*/ 11 w 492"/>
                <a:gd name="T39" fmla="*/ 2 h 935"/>
                <a:gd name="T40" fmla="*/ 8 w 492"/>
                <a:gd name="T41" fmla="*/ 0 h 935"/>
                <a:gd name="T42" fmla="*/ 8 w 492"/>
                <a:gd name="T43" fmla="*/ 0 h 935"/>
                <a:gd name="T44" fmla="*/ 8 w 492"/>
                <a:gd name="T45" fmla="*/ 1 h 935"/>
                <a:gd name="T46" fmla="*/ 6 w 492"/>
                <a:gd name="T47" fmla="*/ 1 h 935"/>
                <a:gd name="T48" fmla="*/ 6 w 492"/>
                <a:gd name="T49" fmla="*/ 2 h 935"/>
                <a:gd name="T50" fmla="*/ 5 w 492"/>
                <a:gd name="T51" fmla="*/ 2 h 935"/>
                <a:gd name="T52" fmla="*/ 5 w 492"/>
                <a:gd name="T53" fmla="*/ 3 h 935"/>
                <a:gd name="T54" fmla="*/ 3 w 492"/>
                <a:gd name="T55" fmla="*/ 5 h 935"/>
                <a:gd name="T56" fmla="*/ 2 w 492"/>
                <a:gd name="T57" fmla="*/ 7 h 935"/>
                <a:gd name="T58" fmla="*/ 3 w 492"/>
                <a:gd name="T59" fmla="*/ 9 h 935"/>
                <a:gd name="T60" fmla="*/ 1 w 492"/>
                <a:gd name="T61" fmla="*/ 9 h 935"/>
                <a:gd name="T62" fmla="*/ 1 w 492"/>
                <a:gd name="T63" fmla="*/ 12 h 935"/>
                <a:gd name="T64" fmla="*/ 1 w 492"/>
                <a:gd name="T65" fmla="*/ 13 h 935"/>
                <a:gd name="T66" fmla="*/ 1 w 492"/>
                <a:gd name="T67" fmla="*/ 13 h 935"/>
                <a:gd name="T68" fmla="*/ 1 w 492"/>
                <a:gd name="T69" fmla="*/ 15 h 935"/>
                <a:gd name="T70" fmla="*/ 0 w 492"/>
                <a:gd name="T71" fmla="*/ 16 h 9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2"/>
                <a:gd name="T109" fmla="*/ 0 h 935"/>
                <a:gd name="T110" fmla="*/ 492 w 492"/>
                <a:gd name="T111" fmla="*/ 935 h 9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2" h="935">
                  <a:moveTo>
                    <a:pt x="0" y="704"/>
                  </a:moveTo>
                  <a:lnTo>
                    <a:pt x="19" y="810"/>
                  </a:lnTo>
                  <a:lnTo>
                    <a:pt x="63" y="862"/>
                  </a:lnTo>
                  <a:lnTo>
                    <a:pt x="59" y="935"/>
                  </a:lnTo>
                  <a:lnTo>
                    <a:pt x="179" y="885"/>
                  </a:lnTo>
                  <a:lnTo>
                    <a:pt x="209" y="739"/>
                  </a:lnTo>
                  <a:lnTo>
                    <a:pt x="187" y="732"/>
                  </a:lnTo>
                  <a:lnTo>
                    <a:pt x="275" y="686"/>
                  </a:lnTo>
                  <a:lnTo>
                    <a:pt x="191" y="675"/>
                  </a:lnTo>
                  <a:lnTo>
                    <a:pt x="253" y="686"/>
                  </a:lnTo>
                  <a:lnTo>
                    <a:pt x="290" y="648"/>
                  </a:lnTo>
                  <a:lnTo>
                    <a:pt x="237" y="599"/>
                  </a:lnTo>
                  <a:lnTo>
                    <a:pt x="189" y="633"/>
                  </a:lnTo>
                  <a:lnTo>
                    <a:pt x="227" y="604"/>
                  </a:lnTo>
                  <a:lnTo>
                    <a:pt x="228" y="470"/>
                  </a:lnTo>
                  <a:lnTo>
                    <a:pt x="395" y="341"/>
                  </a:lnTo>
                  <a:lnTo>
                    <a:pt x="383" y="314"/>
                  </a:lnTo>
                  <a:lnTo>
                    <a:pt x="410" y="249"/>
                  </a:lnTo>
                  <a:lnTo>
                    <a:pt x="492" y="230"/>
                  </a:lnTo>
                  <a:lnTo>
                    <a:pt x="470" y="79"/>
                  </a:lnTo>
                  <a:lnTo>
                    <a:pt x="358" y="0"/>
                  </a:lnTo>
                  <a:lnTo>
                    <a:pt x="339" y="0"/>
                  </a:lnTo>
                  <a:lnTo>
                    <a:pt x="338" y="48"/>
                  </a:lnTo>
                  <a:lnTo>
                    <a:pt x="270" y="39"/>
                  </a:lnTo>
                  <a:lnTo>
                    <a:pt x="253" y="79"/>
                  </a:lnTo>
                  <a:lnTo>
                    <a:pt x="208" y="90"/>
                  </a:lnTo>
                  <a:lnTo>
                    <a:pt x="196" y="150"/>
                  </a:lnTo>
                  <a:lnTo>
                    <a:pt x="129" y="222"/>
                  </a:lnTo>
                  <a:lnTo>
                    <a:pt x="97" y="324"/>
                  </a:lnTo>
                  <a:lnTo>
                    <a:pt x="109" y="364"/>
                  </a:lnTo>
                  <a:lnTo>
                    <a:pt x="42" y="394"/>
                  </a:lnTo>
                  <a:lnTo>
                    <a:pt x="35" y="526"/>
                  </a:lnTo>
                  <a:lnTo>
                    <a:pt x="57" y="553"/>
                  </a:lnTo>
                  <a:lnTo>
                    <a:pt x="35" y="578"/>
                  </a:lnTo>
                  <a:lnTo>
                    <a:pt x="46" y="636"/>
                  </a:lnTo>
                  <a:lnTo>
                    <a:pt x="0" y="70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98" name="Freeform 414">
              <a:extLst>
                <a:ext uri="{FF2B5EF4-FFF2-40B4-BE49-F238E27FC236}">
                  <a16:creationId xmlns:a16="http://schemas.microsoft.com/office/drawing/2014/main" id="{111CBE02-27A9-4271-B582-DB73AA5ACC60}"/>
                </a:ext>
              </a:extLst>
            </p:cNvPr>
            <p:cNvSpPr>
              <a:spLocks/>
            </p:cNvSpPr>
            <p:nvPr/>
          </p:nvSpPr>
          <p:spPr bwMode="auto">
            <a:xfrm>
              <a:off x="1371885" y="2933391"/>
              <a:ext cx="80867" cy="44553"/>
            </a:xfrm>
            <a:custGeom>
              <a:avLst/>
              <a:gdLst>
                <a:gd name="T0" fmla="*/ 0 w 169"/>
                <a:gd name="T1" fmla="*/ 1 h 98"/>
                <a:gd name="T2" fmla="*/ 1 w 169"/>
                <a:gd name="T3" fmla="*/ 2 h 98"/>
                <a:gd name="T4" fmla="*/ 2 w 169"/>
                <a:gd name="T5" fmla="*/ 2 h 98"/>
                <a:gd name="T6" fmla="*/ 3 w 169"/>
                <a:gd name="T7" fmla="*/ 2 h 98"/>
                <a:gd name="T8" fmla="*/ 4 w 169"/>
                <a:gd name="T9" fmla="*/ 1 h 98"/>
                <a:gd name="T10" fmla="*/ 3 w 169"/>
                <a:gd name="T11" fmla="*/ 1 h 98"/>
                <a:gd name="T12" fmla="*/ 3 w 169"/>
                <a:gd name="T13" fmla="*/ 0 h 98"/>
                <a:gd name="T14" fmla="*/ 3 w 169"/>
                <a:gd name="T15" fmla="*/ 0 h 98"/>
                <a:gd name="T16" fmla="*/ 1 w 169"/>
                <a:gd name="T17" fmla="*/ 0 h 98"/>
                <a:gd name="T18" fmla="*/ 0 w 169"/>
                <a:gd name="T19" fmla="*/ 1 h 9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9"/>
                <a:gd name="T31" fmla="*/ 0 h 98"/>
                <a:gd name="T32" fmla="*/ 169 w 169"/>
                <a:gd name="T33" fmla="*/ 98 h 9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9" h="98">
                  <a:moveTo>
                    <a:pt x="0" y="66"/>
                  </a:moveTo>
                  <a:lnTo>
                    <a:pt x="39" y="98"/>
                  </a:lnTo>
                  <a:lnTo>
                    <a:pt x="92" y="70"/>
                  </a:lnTo>
                  <a:lnTo>
                    <a:pt x="115" y="96"/>
                  </a:lnTo>
                  <a:lnTo>
                    <a:pt x="169" y="44"/>
                  </a:lnTo>
                  <a:lnTo>
                    <a:pt x="136" y="38"/>
                  </a:lnTo>
                  <a:lnTo>
                    <a:pt x="135" y="16"/>
                  </a:lnTo>
                  <a:lnTo>
                    <a:pt x="128" y="9"/>
                  </a:lnTo>
                  <a:lnTo>
                    <a:pt x="54" y="0"/>
                  </a:lnTo>
                  <a:lnTo>
                    <a:pt x="0" y="6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99" name="Freeform 415">
              <a:extLst>
                <a:ext uri="{FF2B5EF4-FFF2-40B4-BE49-F238E27FC236}">
                  <a16:creationId xmlns:a16="http://schemas.microsoft.com/office/drawing/2014/main" id="{B32D8D11-E981-42DD-95D1-8499E5FB4928}"/>
                </a:ext>
              </a:extLst>
            </p:cNvPr>
            <p:cNvSpPr>
              <a:spLocks/>
            </p:cNvSpPr>
            <p:nvPr/>
          </p:nvSpPr>
          <p:spPr bwMode="auto">
            <a:xfrm>
              <a:off x="1912681" y="3186389"/>
              <a:ext cx="131408" cy="109791"/>
            </a:xfrm>
            <a:custGeom>
              <a:avLst/>
              <a:gdLst>
                <a:gd name="T0" fmla="*/ 0 w 273"/>
                <a:gd name="T1" fmla="*/ 5 h 244"/>
                <a:gd name="T2" fmla="*/ 0 w 273"/>
                <a:gd name="T3" fmla="*/ 5 h 244"/>
                <a:gd name="T4" fmla="*/ 1 w 273"/>
                <a:gd name="T5" fmla="*/ 3 h 244"/>
                <a:gd name="T6" fmla="*/ 1 w 273"/>
                <a:gd name="T7" fmla="*/ 3 h 244"/>
                <a:gd name="T8" fmla="*/ 1 w 273"/>
                <a:gd name="T9" fmla="*/ 1 h 244"/>
                <a:gd name="T10" fmla="*/ 1 w 273"/>
                <a:gd name="T11" fmla="*/ 0 h 244"/>
                <a:gd name="T12" fmla="*/ 6 w 273"/>
                <a:gd name="T13" fmla="*/ 0 h 244"/>
                <a:gd name="T14" fmla="*/ 5 w 273"/>
                <a:gd name="T15" fmla="*/ 1 h 244"/>
                <a:gd name="T16" fmla="*/ 5 w 273"/>
                <a:gd name="T17" fmla="*/ 3 h 244"/>
                <a:gd name="T18" fmla="*/ 3 w 273"/>
                <a:gd name="T19" fmla="*/ 4 h 244"/>
                <a:gd name="T20" fmla="*/ 1 w 273"/>
                <a:gd name="T21" fmla="*/ 6 h 244"/>
                <a:gd name="T22" fmla="*/ 0 w 273"/>
                <a:gd name="T23" fmla="*/ 5 h 2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3"/>
                <a:gd name="T37" fmla="*/ 0 h 244"/>
                <a:gd name="T38" fmla="*/ 273 w 273"/>
                <a:gd name="T39" fmla="*/ 244 h 24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3" h="244">
                  <a:moveTo>
                    <a:pt x="0" y="225"/>
                  </a:moveTo>
                  <a:lnTo>
                    <a:pt x="5" y="199"/>
                  </a:lnTo>
                  <a:lnTo>
                    <a:pt x="43" y="147"/>
                  </a:lnTo>
                  <a:lnTo>
                    <a:pt x="22" y="126"/>
                  </a:lnTo>
                  <a:lnTo>
                    <a:pt x="21" y="64"/>
                  </a:lnTo>
                  <a:lnTo>
                    <a:pt x="43" y="12"/>
                  </a:lnTo>
                  <a:lnTo>
                    <a:pt x="273" y="0"/>
                  </a:lnTo>
                  <a:lnTo>
                    <a:pt x="231" y="37"/>
                  </a:lnTo>
                  <a:lnTo>
                    <a:pt x="215" y="135"/>
                  </a:lnTo>
                  <a:lnTo>
                    <a:pt x="122" y="191"/>
                  </a:lnTo>
                  <a:lnTo>
                    <a:pt x="38" y="244"/>
                  </a:lnTo>
                  <a:lnTo>
                    <a:pt x="0" y="22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00" name="Freeform 416">
              <a:extLst>
                <a:ext uri="{FF2B5EF4-FFF2-40B4-BE49-F238E27FC236}">
                  <a16:creationId xmlns:a16="http://schemas.microsoft.com/office/drawing/2014/main" id="{F20446DD-A70F-4339-A08C-A5C48893D2AF}"/>
                </a:ext>
              </a:extLst>
            </p:cNvPr>
            <p:cNvSpPr>
              <a:spLocks/>
            </p:cNvSpPr>
            <p:nvPr/>
          </p:nvSpPr>
          <p:spPr bwMode="auto">
            <a:xfrm>
              <a:off x="3049870" y="3544404"/>
              <a:ext cx="146571" cy="307097"/>
            </a:xfrm>
            <a:custGeom>
              <a:avLst/>
              <a:gdLst>
                <a:gd name="T0" fmla="*/ 0 w 303"/>
                <a:gd name="T1" fmla="*/ 3 h 678"/>
                <a:gd name="T2" fmla="*/ 1 w 303"/>
                <a:gd name="T3" fmla="*/ 1 h 678"/>
                <a:gd name="T4" fmla="*/ 3 w 303"/>
                <a:gd name="T5" fmla="*/ 0 h 678"/>
                <a:gd name="T6" fmla="*/ 3 w 303"/>
                <a:gd name="T7" fmla="*/ 1 h 678"/>
                <a:gd name="T8" fmla="*/ 3 w 303"/>
                <a:gd name="T9" fmla="*/ 3 h 678"/>
                <a:gd name="T10" fmla="*/ 5 w 303"/>
                <a:gd name="T11" fmla="*/ 3 h 678"/>
                <a:gd name="T12" fmla="*/ 6 w 303"/>
                <a:gd name="T13" fmla="*/ 3 h 678"/>
                <a:gd name="T14" fmla="*/ 7 w 303"/>
                <a:gd name="T15" fmla="*/ 5 h 678"/>
                <a:gd name="T16" fmla="*/ 7 w 303"/>
                <a:gd name="T17" fmla="*/ 7 h 678"/>
                <a:gd name="T18" fmla="*/ 5 w 303"/>
                <a:gd name="T19" fmla="*/ 7 h 678"/>
                <a:gd name="T20" fmla="*/ 5 w 303"/>
                <a:gd name="T21" fmla="*/ 7 h 678"/>
                <a:gd name="T22" fmla="*/ 5 w 303"/>
                <a:gd name="T23" fmla="*/ 9 h 678"/>
                <a:gd name="T24" fmla="*/ 3 w 303"/>
                <a:gd name="T25" fmla="*/ 7 h 678"/>
                <a:gd name="T26" fmla="*/ 1 w 303"/>
                <a:gd name="T27" fmla="*/ 11 h 678"/>
                <a:gd name="T28" fmla="*/ 3 w 303"/>
                <a:gd name="T29" fmla="*/ 14 h 678"/>
                <a:gd name="T30" fmla="*/ 4 w 303"/>
                <a:gd name="T31" fmla="*/ 15 h 678"/>
                <a:gd name="T32" fmla="*/ 3 w 303"/>
                <a:gd name="T33" fmla="*/ 16 h 678"/>
                <a:gd name="T34" fmla="*/ 3 w 303"/>
                <a:gd name="T35" fmla="*/ 15 h 678"/>
                <a:gd name="T36" fmla="*/ 3 w 303"/>
                <a:gd name="T37" fmla="*/ 15 h 678"/>
                <a:gd name="T38" fmla="*/ 1 w 303"/>
                <a:gd name="T39" fmla="*/ 13 h 678"/>
                <a:gd name="T40" fmla="*/ 1 w 303"/>
                <a:gd name="T41" fmla="*/ 11 h 678"/>
                <a:gd name="T42" fmla="*/ 2 w 303"/>
                <a:gd name="T43" fmla="*/ 9 h 678"/>
                <a:gd name="T44" fmla="*/ 1 w 303"/>
                <a:gd name="T45" fmla="*/ 6 h 678"/>
                <a:gd name="T46" fmla="*/ 1 w 303"/>
                <a:gd name="T47" fmla="*/ 5 h 678"/>
                <a:gd name="T48" fmla="*/ 0 w 303"/>
                <a:gd name="T49" fmla="*/ 3 h 67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03"/>
                <a:gd name="T76" fmla="*/ 0 h 678"/>
                <a:gd name="T77" fmla="*/ 303 w 303"/>
                <a:gd name="T78" fmla="*/ 678 h 67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03" h="678">
                  <a:moveTo>
                    <a:pt x="0" y="109"/>
                  </a:moveTo>
                  <a:lnTo>
                    <a:pt x="22" y="56"/>
                  </a:lnTo>
                  <a:lnTo>
                    <a:pt x="105" y="0"/>
                  </a:lnTo>
                  <a:lnTo>
                    <a:pt x="141" y="53"/>
                  </a:lnTo>
                  <a:lnTo>
                    <a:pt x="130" y="144"/>
                  </a:lnTo>
                  <a:lnTo>
                    <a:pt x="228" y="105"/>
                  </a:lnTo>
                  <a:lnTo>
                    <a:pt x="265" y="144"/>
                  </a:lnTo>
                  <a:lnTo>
                    <a:pt x="303" y="234"/>
                  </a:lnTo>
                  <a:lnTo>
                    <a:pt x="293" y="290"/>
                  </a:lnTo>
                  <a:lnTo>
                    <a:pt x="217" y="287"/>
                  </a:lnTo>
                  <a:lnTo>
                    <a:pt x="192" y="311"/>
                  </a:lnTo>
                  <a:lnTo>
                    <a:pt x="204" y="406"/>
                  </a:lnTo>
                  <a:lnTo>
                    <a:pt x="106" y="324"/>
                  </a:lnTo>
                  <a:lnTo>
                    <a:pt x="66" y="472"/>
                  </a:lnTo>
                  <a:lnTo>
                    <a:pt x="113" y="605"/>
                  </a:lnTo>
                  <a:lnTo>
                    <a:pt x="179" y="652"/>
                  </a:lnTo>
                  <a:lnTo>
                    <a:pt x="144" y="678"/>
                  </a:lnTo>
                  <a:lnTo>
                    <a:pt x="135" y="637"/>
                  </a:lnTo>
                  <a:lnTo>
                    <a:pt x="106" y="637"/>
                  </a:lnTo>
                  <a:lnTo>
                    <a:pt x="31" y="562"/>
                  </a:lnTo>
                  <a:lnTo>
                    <a:pt x="43" y="477"/>
                  </a:lnTo>
                  <a:lnTo>
                    <a:pt x="83" y="397"/>
                  </a:lnTo>
                  <a:lnTo>
                    <a:pt x="29" y="267"/>
                  </a:lnTo>
                  <a:lnTo>
                    <a:pt x="45" y="207"/>
                  </a:lnTo>
                  <a:lnTo>
                    <a:pt x="0" y="10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01" name="Freeform 417">
              <a:extLst>
                <a:ext uri="{FF2B5EF4-FFF2-40B4-BE49-F238E27FC236}">
                  <a16:creationId xmlns:a16="http://schemas.microsoft.com/office/drawing/2014/main" id="{3BB713EB-634B-48FB-A635-BC450FC547D1}"/>
                </a:ext>
              </a:extLst>
            </p:cNvPr>
            <p:cNvSpPr>
              <a:spLocks/>
            </p:cNvSpPr>
            <p:nvPr/>
          </p:nvSpPr>
          <p:spPr bwMode="auto">
            <a:xfrm>
              <a:off x="2197400" y="3429839"/>
              <a:ext cx="96029" cy="73194"/>
            </a:xfrm>
            <a:custGeom>
              <a:avLst/>
              <a:gdLst>
                <a:gd name="T0" fmla="*/ 0 w 201"/>
                <a:gd name="T1" fmla="*/ 2 h 159"/>
                <a:gd name="T2" fmla="*/ 0 w 201"/>
                <a:gd name="T3" fmla="*/ 2 h 159"/>
                <a:gd name="T4" fmla="*/ 1 w 201"/>
                <a:gd name="T5" fmla="*/ 2 h 159"/>
                <a:gd name="T6" fmla="*/ 3 w 201"/>
                <a:gd name="T7" fmla="*/ 2 h 159"/>
                <a:gd name="T8" fmla="*/ 4 w 201"/>
                <a:gd name="T9" fmla="*/ 0 h 159"/>
                <a:gd name="T10" fmla="*/ 5 w 201"/>
                <a:gd name="T11" fmla="*/ 1 h 159"/>
                <a:gd name="T12" fmla="*/ 4 w 201"/>
                <a:gd name="T13" fmla="*/ 1 h 159"/>
                <a:gd name="T14" fmla="*/ 4 w 201"/>
                <a:gd name="T15" fmla="*/ 2 h 159"/>
                <a:gd name="T16" fmla="*/ 4 w 201"/>
                <a:gd name="T17" fmla="*/ 4 h 159"/>
                <a:gd name="T18" fmla="*/ 1 w 201"/>
                <a:gd name="T19" fmla="*/ 3 h 159"/>
                <a:gd name="T20" fmla="*/ 0 w 201"/>
                <a:gd name="T21" fmla="*/ 2 h 1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1"/>
                <a:gd name="T34" fmla="*/ 0 h 159"/>
                <a:gd name="T35" fmla="*/ 201 w 201"/>
                <a:gd name="T36" fmla="*/ 159 h 1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1" h="159">
                  <a:moveTo>
                    <a:pt x="0" y="74"/>
                  </a:moveTo>
                  <a:lnTo>
                    <a:pt x="12" y="70"/>
                  </a:lnTo>
                  <a:lnTo>
                    <a:pt x="27" y="96"/>
                  </a:lnTo>
                  <a:lnTo>
                    <a:pt x="112" y="94"/>
                  </a:lnTo>
                  <a:lnTo>
                    <a:pt x="190" y="0"/>
                  </a:lnTo>
                  <a:lnTo>
                    <a:pt x="201" y="58"/>
                  </a:lnTo>
                  <a:lnTo>
                    <a:pt x="178" y="59"/>
                  </a:lnTo>
                  <a:lnTo>
                    <a:pt x="190" y="94"/>
                  </a:lnTo>
                  <a:lnTo>
                    <a:pt x="159" y="159"/>
                  </a:lnTo>
                  <a:lnTo>
                    <a:pt x="37" y="145"/>
                  </a:lnTo>
                  <a:lnTo>
                    <a:pt x="0" y="7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02" name="Freeform 418">
              <a:extLst>
                <a:ext uri="{FF2B5EF4-FFF2-40B4-BE49-F238E27FC236}">
                  <a16:creationId xmlns:a16="http://schemas.microsoft.com/office/drawing/2014/main" id="{DDD506B8-F525-432C-82D4-C81EB243F9B2}"/>
                </a:ext>
              </a:extLst>
            </p:cNvPr>
            <p:cNvSpPr>
              <a:spLocks/>
            </p:cNvSpPr>
            <p:nvPr/>
          </p:nvSpPr>
          <p:spPr bwMode="auto">
            <a:xfrm>
              <a:off x="1397156" y="3187980"/>
              <a:ext cx="70758" cy="152753"/>
            </a:xfrm>
            <a:custGeom>
              <a:avLst/>
              <a:gdLst>
                <a:gd name="T0" fmla="*/ 0 w 149"/>
                <a:gd name="T1" fmla="*/ 4 h 334"/>
                <a:gd name="T2" fmla="*/ 1 w 149"/>
                <a:gd name="T3" fmla="*/ 3 h 334"/>
                <a:gd name="T4" fmla="*/ 1 w 149"/>
                <a:gd name="T5" fmla="*/ 0 h 334"/>
                <a:gd name="T6" fmla="*/ 3 w 149"/>
                <a:gd name="T7" fmla="*/ 0 h 334"/>
                <a:gd name="T8" fmla="*/ 3 w 149"/>
                <a:gd name="T9" fmla="*/ 1 h 334"/>
                <a:gd name="T10" fmla="*/ 3 w 149"/>
                <a:gd name="T11" fmla="*/ 2 h 334"/>
                <a:gd name="T12" fmla="*/ 2 w 149"/>
                <a:gd name="T13" fmla="*/ 4 h 334"/>
                <a:gd name="T14" fmla="*/ 3 w 149"/>
                <a:gd name="T15" fmla="*/ 5 h 334"/>
                <a:gd name="T16" fmla="*/ 2 w 149"/>
                <a:gd name="T17" fmla="*/ 8 h 334"/>
                <a:gd name="T18" fmla="*/ 1 w 149"/>
                <a:gd name="T19" fmla="*/ 6 h 334"/>
                <a:gd name="T20" fmla="*/ 0 w 149"/>
                <a:gd name="T21" fmla="*/ 4 h 3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334"/>
                <a:gd name="T35" fmla="*/ 149 w 149"/>
                <a:gd name="T36" fmla="*/ 334 h 3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334">
                  <a:moveTo>
                    <a:pt x="0" y="155"/>
                  </a:moveTo>
                  <a:lnTo>
                    <a:pt x="35" y="124"/>
                  </a:lnTo>
                  <a:lnTo>
                    <a:pt x="47" y="4"/>
                  </a:lnTo>
                  <a:lnTo>
                    <a:pt x="142" y="0"/>
                  </a:lnTo>
                  <a:lnTo>
                    <a:pt x="119" y="40"/>
                  </a:lnTo>
                  <a:lnTo>
                    <a:pt x="146" y="93"/>
                  </a:lnTo>
                  <a:lnTo>
                    <a:pt x="91" y="155"/>
                  </a:lnTo>
                  <a:lnTo>
                    <a:pt x="149" y="195"/>
                  </a:lnTo>
                  <a:lnTo>
                    <a:pt x="76" y="334"/>
                  </a:lnTo>
                  <a:lnTo>
                    <a:pt x="67" y="245"/>
                  </a:lnTo>
                  <a:lnTo>
                    <a:pt x="0" y="15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03" name="Freeform 419">
              <a:extLst>
                <a:ext uri="{FF2B5EF4-FFF2-40B4-BE49-F238E27FC236}">
                  <a16:creationId xmlns:a16="http://schemas.microsoft.com/office/drawing/2014/main" id="{F27B8BB2-F5DA-4A1C-968B-E999BA570151}"/>
                </a:ext>
              </a:extLst>
            </p:cNvPr>
            <p:cNvSpPr>
              <a:spLocks/>
            </p:cNvSpPr>
            <p:nvPr/>
          </p:nvSpPr>
          <p:spPr bwMode="auto">
            <a:xfrm>
              <a:off x="1739155" y="3075006"/>
              <a:ext cx="52226" cy="42962"/>
            </a:xfrm>
            <a:custGeom>
              <a:avLst/>
              <a:gdLst>
                <a:gd name="T0" fmla="*/ 0 w 107"/>
                <a:gd name="T1" fmla="*/ 1 h 93"/>
                <a:gd name="T2" fmla="*/ 0 w 107"/>
                <a:gd name="T3" fmla="*/ 0 h 93"/>
                <a:gd name="T4" fmla="*/ 2 w 107"/>
                <a:gd name="T5" fmla="*/ 0 h 93"/>
                <a:gd name="T6" fmla="*/ 3 w 107"/>
                <a:gd name="T7" fmla="*/ 1 h 93"/>
                <a:gd name="T8" fmla="*/ 1 w 107"/>
                <a:gd name="T9" fmla="*/ 1 h 93"/>
                <a:gd name="T10" fmla="*/ 0 w 107"/>
                <a:gd name="T11" fmla="*/ 2 h 93"/>
                <a:gd name="T12" fmla="*/ 1 w 107"/>
                <a:gd name="T13" fmla="*/ 2 h 93"/>
                <a:gd name="T14" fmla="*/ 0 w 107"/>
                <a:gd name="T15" fmla="*/ 1 h 93"/>
                <a:gd name="T16" fmla="*/ 0 60000 65536"/>
                <a:gd name="T17" fmla="*/ 0 60000 65536"/>
                <a:gd name="T18" fmla="*/ 0 60000 65536"/>
                <a:gd name="T19" fmla="*/ 0 60000 65536"/>
                <a:gd name="T20" fmla="*/ 0 60000 65536"/>
                <a:gd name="T21" fmla="*/ 0 60000 65536"/>
                <a:gd name="T22" fmla="*/ 0 60000 65536"/>
                <a:gd name="T23" fmla="*/ 0 60000 65536"/>
                <a:gd name="T24" fmla="*/ 0 w 107"/>
                <a:gd name="T25" fmla="*/ 0 h 93"/>
                <a:gd name="T26" fmla="*/ 107 w 107"/>
                <a:gd name="T27" fmla="*/ 93 h 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7" h="93">
                  <a:moveTo>
                    <a:pt x="0" y="61"/>
                  </a:moveTo>
                  <a:lnTo>
                    <a:pt x="14" y="4"/>
                  </a:lnTo>
                  <a:lnTo>
                    <a:pt x="73" y="0"/>
                  </a:lnTo>
                  <a:lnTo>
                    <a:pt x="107" y="45"/>
                  </a:lnTo>
                  <a:lnTo>
                    <a:pt x="59" y="47"/>
                  </a:lnTo>
                  <a:lnTo>
                    <a:pt x="6" y="93"/>
                  </a:lnTo>
                  <a:lnTo>
                    <a:pt x="29" y="65"/>
                  </a:lnTo>
                  <a:lnTo>
                    <a:pt x="0" y="6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04" name="Freeform 420">
              <a:extLst>
                <a:ext uri="{FF2B5EF4-FFF2-40B4-BE49-F238E27FC236}">
                  <a16:creationId xmlns:a16="http://schemas.microsoft.com/office/drawing/2014/main" id="{A8411B5C-28C9-4D0B-B7B8-91270530D55A}"/>
                </a:ext>
              </a:extLst>
            </p:cNvPr>
            <p:cNvSpPr>
              <a:spLocks/>
            </p:cNvSpPr>
            <p:nvPr/>
          </p:nvSpPr>
          <p:spPr bwMode="auto">
            <a:xfrm>
              <a:off x="1745894" y="3071824"/>
              <a:ext cx="338629" cy="143206"/>
            </a:xfrm>
            <a:custGeom>
              <a:avLst/>
              <a:gdLst>
                <a:gd name="T0" fmla="*/ 0 w 703"/>
                <a:gd name="T1" fmla="*/ 3 h 317"/>
                <a:gd name="T2" fmla="*/ 1 w 703"/>
                <a:gd name="T3" fmla="*/ 4 h 317"/>
                <a:gd name="T4" fmla="*/ 0 w 703"/>
                <a:gd name="T5" fmla="*/ 5 h 317"/>
                <a:gd name="T6" fmla="*/ 1 w 703"/>
                <a:gd name="T7" fmla="*/ 5 h 317"/>
                <a:gd name="T8" fmla="*/ 1 w 703"/>
                <a:gd name="T9" fmla="*/ 6 h 317"/>
                <a:gd name="T10" fmla="*/ 2 w 703"/>
                <a:gd name="T11" fmla="*/ 6 h 317"/>
                <a:gd name="T12" fmla="*/ 1 w 703"/>
                <a:gd name="T13" fmla="*/ 6 h 317"/>
                <a:gd name="T14" fmla="*/ 2 w 703"/>
                <a:gd name="T15" fmla="*/ 6 h 317"/>
                <a:gd name="T16" fmla="*/ 3 w 703"/>
                <a:gd name="T17" fmla="*/ 7 h 317"/>
                <a:gd name="T18" fmla="*/ 4 w 703"/>
                <a:gd name="T19" fmla="*/ 6 h 317"/>
                <a:gd name="T20" fmla="*/ 6 w 703"/>
                <a:gd name="T21" fmla="*/ 7 h 317"/>
                <a:gd name="T22" fmla="*/ 9 w 703"/>
                <a:gd name="T23" fmla="*/ 6 h 317"/>
                <a:gd name="T24" fmla="*/ 9 w 703"/>
                <a:gd name="T25" fmla="*/ 7 h 317"/>
                <a:gd name="T26" fmla="*/ 9 w 703"/>
                <a:gd name="T27" fmla="*/ 6 h 317"/>
                <a:gd name="T28" fmla="*/ 15 w 703"/>
                <a:gd name="T29" fmla="*/ 6 h 317"/>
                <a:gd name="T30" fmla="*/ 16 w 703"/>
                <a:gd name="T31" fmla="*/ 6 h 317"/>
                <a:gd name="T32" fmla="*/ 16 w 703"/>
                <a:gd name="T33" fmla="*/ 3 h 317"/>
                <a:gd name="T34" fmla="*/ 16 w 703"/>
                <a:gd name="T35" fmla="*/ 3 h 317"/>
                <a:gd name="T36" fmla="*/ 15 w 703"/>
                <a:gd name="T37" fmla="*/ 1 h 317"/>
                <a:gd name="T38" fmla="*/ 13 w 703"/>
                <a:gd name="T39" fmla="*/ 1 h 317"/>
                <a:gd name="T40" fmla="*/ 11 w 703"/>
                <a:gd name="T41" fmla="*/ 1 h 317"/>
                <a:gd name="T42" fmla="*/ 8 w 703"/>
                <a:gd name="T43" fmla="*/ 0 h 317"/>
                <a:gd name="T44" fmla="*/ 6 w 703"/>
                <a:gd name="T45" fmla="*/ 0 h 317"/>
                <a:gd name="T46" fmla="*/ 4 w 703"/>
                <a:gd name="T47" fmla="*/ 1 h 317"/>
                <a:gd name="T48" fmla="*/ 3 w 703"/>
                <a:gd name="T49" fmla="*/ 1 h 317"/>
                <a:gd name="T50" fmla="*/ 3 w 703"/>
                <a:gd name="T51" fmla="*/ 2 h 317"/>
                <a:gd name="T52" fmla="*/ 0 w 703"/>
                <a:gd name="T53" fmla="*/ 3 h 3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03"/>
                <a:gd name="T82" fmla="*/ 0 h 317"/>
                <a:gd name="T83" fmla="*/ 703 w 703"/>
                <a:gd name="T84" fmla="*/ 317 h 3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03" h="317">
                  <a:moveTo>
                    <a:pt x="0" y="106"/>
                  </a:moveTo>
                  <a:lnTo>
                    <a:pt x="27" y="188"/>
                  </a:lnTo>
                  <a:lnTo>
                    <a:pt x="1" y="196"/>
                  </a:lnTo>
                  <a:lnTo>
                    <a:pt x="27" y="210"/>
                  </a:lnTo>
                  <a:lnTo>
                    <a:pt x="39" y="260"/>
                  </a:lnTo>
                  <a:lnTo>
                    <a:pt x="79" y="254"/>
                  </a:lnTo>
                  <a:lnTo>
                    <a:pt x="39" y="276"/>
                  </a:lnTo>
                  <a:lnTo>
                    <a:pt x="84" y="267"/>
                  </a:lnTo>
                  <a:lnTo>
                    <a:pt x="136" y="300"/>
                  </a:lnTo>
                  <a:lnTo>
                    <a:pt x="179" y="265"/>
                  </a:lnTo>
                  <a:lnTo>
                    <a:pt x="246" y="311"/>
                  </a:lnTo>
                  <a:lnTo>
                    <a:pt x="368" y="265"/>
                  </a:lnTo>
                  <a:lnTo>
                    <a:pt x="366" y="317"/>
                  </a:lnTo>
                  <a:lnTo>
                    <a:pt x="388" y="265"/>
                  </a:lnTo>
                  <a:lnTo>
                    <a:pt x="618" y="253"/>
                  </a:lnTo>
                  <a:lnTo>
                    <a:pt x="703" y="249"/>
                  </a:lnTo>
                  <a:lnTo>
                    <a:pt x="675" y="139"/>
                  </a:lnTo>
                  <a:lnTo>
                    <a:pt x="695" y="115"/>
                  </a:lnTo>
                  <a:lnTo>
                    <a:pt x="624" y="20"/>
                  </a:lnTo>
                  <a:lnTo>
                    <a:pt x="577" y="20"/>
                  </a:lnTo>
                  <a:lnTo>
                    <a:pt x="449" y="60"/>
                  </a:lnTo>
                  <a:lnTo>
                    <a:pt x="336" y="0"/>
                  </a:lnTo>
                  <a:lnTo>
                    <a:pt x="267" y="1"/>
                  </a:lnTo>
                  <a:lnTo>
                    <a:pt x="180" y="56"/>
                  </a:lnTo>
                  <a:lnTo>
                    <a:pt x="108" y="41"/>
                  </a:lnTo>
                  <a:lnTo>
                    <a:pt x="132" y="70"/>
                  </a:lnTo>
                  <a:lnTo>
                    <a:pt x="0" y="10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05" name="Freeform 421">
              <a:extLst>
                <a:ext uri="{FF2B5EF4-FFF2-40B4-BE49-F238E27FC236}">
                  <a16:creationId xmlns:a16="http://schemas.microsoft.com/office/drawing/2014/main" id="{355DCF65-884B-4553-AF40-1623B40A143A}"/>
                </a:ext>
              </a:extLst>
            </p:cNvPr>
            <p:cNvSpPr>
              <a:spLocks/>
            </p:cNvSpPr>
            <p:nvPr/>
          </p:nvSpPr>
          <p:spPr bwMode="auto">
            <a:xfrm>
              <a:off x="1077059" y="2736085"/>
              <a:ext cx="72443" cy="93880"/>
            </a:xfrm>
            <a:custGeom>
              <a:avLst/>
              <a:gdLst>
                <a:gd name="T0" fmla="*/ 0 w 152"/>
                <a:gd name="T1" fmla="*/ 4 h 209"/>
                <a:gd name="T2" fmla="*/ 0 w 152"/>
                <a:gd name="T3" fmla="*/ 4 h 209"/>
                <a:gd name="T4" fmla="*/ 0 w 152"/>
                <a:gd name="T5" fmla="*/ 5 h 209"/>
                <a:gd name="T6" fmla="*/ 3 w 152"/>
                <a:gd name="T7" fmla="*/ 4 h 209"/>
                <a:gd name="T8" fmla="*/ 3 w 152"/>
                <a:gd name="T9" fmla="*/ 1 h 209"/>
                <a:gd name="T10" fmla="*/ 3 w 152"/>
                <a:gd name="T11" fmla="*/ 1 h 209"/>
                <a:gd name="T12" fmla="*/ 2 w 152"/>
                <a:gd name="T13" fmla="*/ 1 h 209"/>
                <a:gd name="T14" fmla="*/ 2 w 152"/>
                <a:gd name="T15" fmla="*/ 1 h 209"/>
                <a:gd name="T16" fmla="*/ 2 w 152"/>
                <a:gd name="T17" fmla="*/ 0 h 209"/>
                <a:gd name="T18" fmla="*/ 2 w 152"/>
                <a:gd name="T19" fmla="*/ 0 h 209"/>
                <a:gd name="T20" fmla="*/ 1 w 152"/>
                <a:gd name="T21" fmla="*/ 1 h 209"/>
                <a:gd name="T22" fmla="*/ 0 w 152"/>
                <a:gd name="T23" fmla="*/ 1 h 209"/>
                <a:gd name="T24" fmla="*/ 1 w 152"/>
                <a:gd name="T25" fmla="*/ 2 h 209"/>
                <a:gd name="T26" fmla="*/ 0 w 152"/>
                <a:gd name="T27" fmla="*/ 3 h 209"/>
                <a:gd name="T28" fmla="*/ 1 w 152"/>
                <a:gd name="T29" fmla="*/ 3 h 209"/>
                <a:gd name="T30" fmla="*/ 0 w 152"/>
                <a:gd name="T31" fmla="*/ 4 h 209"/>
                <a:gd name="T32" fmla="*/ 1 w 152"/>
                <a:gd name="T33" fmla="*/ 3 h 209"/>
                <a:gd name="T34" fmla="*/ 0 w 152"/>
                <a:gd name="T35" fmla="*/ 4 h 20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2"/>
                <a:gd name="T55" fmla="*/ 0 h 209"/>
                <a:gd name="T56" fmla="*/ 152 w 152"/>
                <a:gd name="T57" fmla="*/ 209 h 20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2" h="209">
                  <a:moveTo>
                    <a:pt x="0" y="177"/>
                  </a:moveTo>
                  <a:lnTo>
                    <a:pt x="18" y="193"/>
                  </a:lnTo>
                  <a:lnTo>
                    <a:pt x="2" y="209"/>
                  </a:lnTo>
                  <a:lnTo>
                    <a:pt x="142" y="178"/>
                  </a:lnTo>
                  <a:lnTo>
                    <a:pt x="152" y="67"/>
                  </a:lnTo>
                  <a:lnTo>
                    <a:pt x="133" y="41"/>
                  </a:lnTo>
                  <a:lnTo>
                    <a:pt x="93" y="54"/>
                  </a:lnTo>
                  <a:lnTo>
                    <a:pt x="79" y="37"/>
                  </a:lnTo>
                  <a:lnTo>
                    <a:pt x="96" y="12"/>
                  </a:lnTo>
                  <a:lnTo>
                    <a:pt x="79" y="0"/>
                  </a:lnTo>
                  <a:lnTo>
                    <a:pt x="63" y="52"/>
                  </a:lnTo>
                  <a:lnTo>
                    <a:pt x="2" y="67"/>
                  </a:lnTo>
                  <a:lnTo>
                    <a:pt x="22" y="79"/>
                  </a:lnTo>
                  <a:lnTo>
                    <a:pt x="8" y="109"/>
                  </a:lnTo>
                  <a:lnTo>
                    <a:pt x="49" y="117"/>
                  </a:lnTo>
                  <a:lnTo>
                    <a:pt x="13" y="158"/>
                  </a:lnTo>
                  <a:lnTo>
                    <a:pt x="53" y="148"/>
                  </a:lnTo>
                  <a:lnTo>
                    <a:pt x="0" y="17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06" name="Freeform 422">
              <a:extLst>
                <a:ext uri="{FF2B5EF4-FFF2-40B4-BE49-F238E27FC236}">
                  <a16:creationId xmlns:a16="http://schemas.microsoft.com/office/drawing/2014/main" id="{182973D9-501E-4541-8F57-D95C3610BFD3}"/>
                </a:ext>
              </a:extLst>
            </p:cNvPr>
            <p:cNvSpPr>
              <a:spLocks/>
            </p:cNvSpPr>
            <p:nvPr/>
          </p:nvSpPr>
          <p:spPr bwMode="auto">
            <a:xfrm>
              <a:off x="1115807" y="2729720"/>
              <a:ext cx="45488" cy="36597"/>
            </a:xfrm>
            <a:custGeom>
              <a:avLst/>
              <a:gdLst>
                <a:gd name="T0" fmla="*/ 0 w 97"/>
                <a:gd name="T1" fmla="*/ 1 h 82"/>
                <a:gd name="T2" fmla="*/ 0 w 97"/>
                <a:gd name="T3" fmla="*/ 1 h 82"/>
                <a:gd name="T4" fmla="*/ 1 w 97"/>
                <a:gd name="T5" fmla="*/ 1 h 82"/>
                <a:gd name="T6" fmla="*/ 2 w 97"/>
                <a:gd name="T7" fmla="*/ 2 h 82"/>
                <a:gd name="T8" fmla="*/ 2 w 97"/>
                <a:gd name="T9" fmla="*/ 1 h 82"/>
                <a:gd name="T10" fmla="*/ 2 w 97"/>
                <a:gd name="T11" fmla="*/ 0 h 82"/>
                <a:gd name="T12" fmla="*/ 1 w 97"/>
                <a:gd name="T13" fmla="*/ 0 h 82"/>
                <a:gd name="T14" fmla="*/ 0 w 97"/>
                <a:gd name="T15" fmla="*/ 1 h 82"/>
                <a:gd name="T16" fmla="*/ 0 w 97"/>
                <a:gd name="T17" fmla="*/ 1 h 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7"/>
                <a:gd name="T28" fmla="*/ 0 h 82"/>
                <a:gd name="T29" fmla="*/ 97 w 97"/>
                <a:gd name="T30" fmla="*/ 82 h 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7" h="82">
                  <a:moveTo>
                    <a:pt x="0" y="52"/>
                  </a:moveTo>
                  <a:lnTo>
                    <a:pt x="14" y="69"/>
                  </a:lnTo>
                  <a:lnTo>
                    <a:pt x="54" y="56"/>
                  </a:lnTo>
                  <a:lnTo>
                    <a:pt x="73" y="82"/>
                  </a:lnTo>
                  <a:lnTo>
                    <a:pt x="97" y="52"/>
                  </a:lnTo>
                  <a:lnTo>
                    <a:pt x="74" y="15"/>
                  </a:lnTo>
                  <a:lnTo>
                    <a:pt x="29" y="0"/>
                  </a:lnTo>
                  <a:lnTo>
                    <a:pt x="17" y="27"/>
                  </a:lnTo>
                  <a:lnTo>
                    <a:pt x="0" y="5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07" name="Freeform 423">
              <a:extLst>
                <a:ext uri="{FF2B5EF4-FFF2-40B4-BE49-F238E27FC236}">
                  <a16:creationId xmlns:a16="http://schemas.microsoft.com/office/drawing/2014/main" id="{FEFB5056-C5F0-4C22-8847-D872622C16B9}"/>
                </a:ext>
              </a:extLst>
            </p:cNvPr>
            <p:cNvSpPr>
              <a:spLocks/>
            </p:cNvSpPr>
            <p:nvPr/>
          </p:nvSpPr>
          <p:spPr bwMode="auto">
            <a:xfrm>
              <a:off x="1136024" y="2646979"/>
              <a:ext cx="13478" cy="14321"/>
            </a:xfrm>
            <a:custGeom>
              <a:avLst/>
              <a:gdLst>
                <a:gd name="T0" fmla="*/ 0 w 26"/>
                <a:gd name="T1" fmla="*/ 1 h 35"/>
                <a:gd name="T2" fmla="*/ 0 w 26"/>
                <a:gd name="T3" fmla="*/ 0 h 35"/>
                <a:gd name="T4" fmla="*/ 1 w 26"/>
                <a:gd name="T5" fmla="*/ 0 h 35"/>
                <a:gd name="T6" fmla="*/ 0 w 26"/>
                <a:gd name="T7" fmla="*/ 1 h 35"/>
                <a:gd name="T8" fmla="*/ 0 60000 65536"/>
                <a:gd name="T9" fmla="*/ 0 60000 65536"/>
                <a:gd name="T10" fmla="*/ 0 60000 65536"/>
                <a:gd name="T11" fmla="*/ 0 60000 65536"/>
                <a:gd name="T12" fmla="*/ 0 w 26"/>
                <a:gd name="T13" fmla="*/ 0 h 35"/>
                <a:gd name="T14" fmla="*/ 26 w 26"/>
                <a:gd name="T15" fmla="*/ 35 h 35"/>
              </a:gdLst>
              <a:ahLst/>
              <a:cxnLst>
                <a:cxn ang="T8">
                  <a:pos x="T0" y="T1"/>
                </a:cxn>
                <a:cxn ang="T9">
                  <a:pos x="T2" y="T3"/>
                </a:cxn>
                <a:cxn ang="T10">
                  <a:pos x="T4" y="T5"/>
                </a:cxn>
                <a:cxn ang="T11">
                  <a:pos x="T6" y="T7"/>
                </a:cxn>
              </a:cxnLst>
              <a:rect l="T12" t="T13" r="T14" b="T15"/>
              <a:pathLst>
                <a:path w="26" h="35">
                  <a:moveTo>
                    <a:pt x="0" y="35"/>
                  </a:moveTo>
                  <a:lnTo>
                    <a:pt x="0" y="8"/>
                  </a:lnTo>
                  <a:lnTo>
                    <a:pt x="26" y="0"/>
                  </a:lnTo>
                  <a:lnTo>
                    <a:pt x="0" y="3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08" name="Freeform 424">
              <a:extLst>
                <a:ext uri="{FF2B5EF4-FFF2-40B4-BE49-F238E27FC236}">
                  <a16:creationId xmlns:a16="http://schemas.microsoft.com/office/drawing/2014/main" id="{889D44F8-60E0-457E-A5F0-CD7F587198AC}"/>
                </a:ext>
              </a:extLst>
            </p:cNvPr>
            <p:cNvSpPr>
              <a:spLocks/>
            </p:cNvSpPr>
            <p:nvPr/>
          </p:nvSpPr>
          <p:spPr bwMode="auto">
            <a:xfrm>
              <a:off x="1141078" y="2662891"/>
              <a:ext cx="10108" cy="11138"/>
            </a:xfrm>
            <a:custGeom>
              <a:avLst/>
              <a:gdLst>
                <a:gd name="T0" fmla="*/ 0 w 22"/>
                <a:gd name="T1" fmla="*/ 0 h 24"/>
                <a:gd name="T2" fmla="*/ 0 w 22"/>
                <a:gd name="T3" fmla="*/ 0 h 24"/>
                <a:gd name="T4" fmla="*/ 1 w 22"/>
                <a:gd name="T5" fmla="*/ 1 h 24"/>
                <a:gd name="T6" fmla="*/ 0 w 22"/>
                <a:gd name="T7" fmla="*/ 0 h 24"/>
                <a:gd name="T8" fmla="*/ 0 60000 65536"/>
                <a:gd name="T9" fmla="*/ 0 60000 65536"/>
                <a:gd name="T10" fmla="*/ 0 60000 65536"/>
                <a:gd name="T11" fmla="*/ 0 60000 65536"/>
                <a:gd name="T12" fmla="*/ 0 w 22"/>
                <a:gd name="T13" fmla="*/ 0 h 24"/>
                <a:gd name="T14" fmla="*/ 22 w 22"/>
                <a:gd name="T15" fmla="*/ 24 h 24"/>
              </a:gdLst>
              <a:ahLst/>
              <a:cxnLst>
                <a:cxn ang="T8">
                  <a:pos x="T0" y="T1"/>
                </a:cxn>
                <a:cxn ang="T9">
                  <a:pos x="T2" y="T3"/>
                </a:cxn>
                <a:cxn ang="T10">
                  <a:pos x="T4" y="T5"/>
                </a:cxn>
                <a:cxn ang="T11">
                  <a:pos x="T6" y="T7"/>
                </a:cxn>
              </a:cxnLst>
              <a:rect l="T12" t="T13" r="T14" b="T15"/>
              <a:pathLst>
                <a:path w="22" h="24">
                  <a:moveTo>
                    <a:pt x="0" y="18"/>
                  </a:moveTo>
                  <a:lnTo>
                    <a:pt x="14" y="0"/>
                  </a:lnTo>
                  <a:lnTo>
                    <a:pt x="22" y="24"/>
                  </a:lnTo>
                  <a:lnTo>
                    <a:pt x="0" y="1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09" name="Freeform 425">
              <a:extLst>
                <a:ext uri="{FF2B5EF4-FFF2-40B4-BE49-F238E27FC236}">
                  <a16:creationId xmlns:a16="http://schemas.microsoft.com/office/drawing/2014/main" id="{5933D794-1285-49C8-B9F1-BD84FF0D840F}"/>
                </a:ext>
              </a:extLst>
            </p:cNvPr>
            <p:cNvSpPr>
              <a:spLocks/>
            </p:cNvSpPr>
            <p:nvPr/>
          </p:nvSpPr>
          <p:spPr bwMode="auto">
            <a:xfrm>
              <a:off x="1151186" y="2637432"/>
              <a:ext cx="143201" cy="237086"/>
            </a:xfrm>
            <a:custGeom>
              <a:avLst/>
              <a:gdLst>
                <a:gd name="T0" fmla="*/ 0 w 297"/>
                <a:gd name="T1" fmla="*/ 3 h 521"/>
                <a:gd name="T2" fmla="*/ 0 w 297"/>
                <a:gd name="T3" fmla="*/ 1 h 521"/>
                <a:gd name="T4" fmla="*/ 1 w 297"/>
                <a:gd name="T5" fmla="*/ 0 h 521"/>
                <a:gd name="T6" fmla="*/ 3 w 297"/>
                <a:gd name="T7" fmla="*/ 0 h 521"/>
                <a:gd name="T8" fmla="*/ 2 w 297"/>
                <a:gd name="T9" fmla="*/ 1 h 521"/>
                <a:gd name="T10" fmla="*/ 4 w 297"/>
                <a:gd name="T11" fmla="*/ 2 h 521"/>
                <a:gd name="T12" fmla="*/ 3 w 297"/>
                <a:gd name="T13" fmla="*/ 4 h 521"/>
                <a:gd name="T14" fmla="*/ 4 w 297"/>
                <a:gd name="T15" fmla="*/ 4 h 521"/>
                <a:gd name="T16" fmla="*/ 5 w 297"/>
                <a:gd name="T17" fmla="*/ 7 h 521"/>
                <a:gd name="T18" fmla="*/ 5 w 297"/>
                <a:gd name="T19" fmla="*/ 7 h 521"/>
                <a:gd name="T20" fmla="*/ 6 w 297"/>
                <a:gd name="T21" fmla="*/ 8 h 521"/>
                <a:gd name="T22" fmla="*/ 5 w 297"/>
                <a:gd name="T23" fmla="*/ 8 h 521"/>
                <a:gd name="T24" fmla="*/ 7 w 297"/>
                <a:gd name="T25" fmla="*/ 9 h 521"/>
                <a:gd name="T26" fmla="*/ 6 w 297"/>
                <a:gd name="T27" fmla="*/ 10 h 521"/>
                <a:gd name="T28" fmla="*/ 7 w 297"/>
                <a:gd name="T29" fmla="*/ 11 h 521"/>
                <a:gd name="T30" fmla="*/ 0 w 297"/>
                <a:gd name="T31" fmla="*/ 12 h 521"/>
                <a:gd name="T32" fmla="*/ 3 w 297"/>
                <a:gd name="T33" fmla="*/ 10 h 521"/>
                <a:gd name="T34" fmla="*/ 2 w 297"/>
                <a:gd name="T35" fmla="*/ 10 h 521"/>
                <a:gd name="T36" fmla="*/ 1 w 297"/>
                <a:gd name="T37" fmla="*/ 9 h 521"/>
                <a:gd name="T38" fmla="*/ 2 w 297"/>
                <a:gd name="T39" fmla="*/ 9 h 521"/>
                <a:gd name="T40" fmla="*/ 1 w 297"/>
                <a:gd name="T41" fmla="*/ 8 h 521"/>
                <a:gd name="T42" fmla="*/ 3 w 297"/>
                <a:gd name="T43" fmla="*/ 7 h 521"/>
                <a:gd name="T44" fmla="*/ 3 w 297"/>
                <a:gd name="T45" fmla="*/ 6 h 521"/>
                <a:gd name="T46" fmla="*/ 2 w 297"/>
                <a:gd name="T47" fmla="*/ 6 h 521"/>
                <a:gd name="T48" fmla="*/ 3 w 297"/>
                <a:gd name="T49" fmla="*/ 5 h 521"/>
                <a:gd name="T50" fmla="*/ 1 w 297"/>
                <a:gd name="T51" fmla="*/ 6 h 521"/>
                <a:gd name="T52" fmla="*/ 1 w 297"/>
                <a:gd name="T53" fmla="*/ 4 h 521"/>
                <a:gd name="T54" fmla="*/ 0 w 297"/>
                <a:gd name="T55" fmla="*/ 5 h 521"/>
                <a:gd name="T56" fmla="*/ 1 w 297"/>
                <a:gd name="T57" fmla="*/ 3 h 521"/>
                <a:gd name="T58" fmla="*/ 0 w 297"/>
                <a:gd name="T59" fmla="*/ 3 h 52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97"/>
                <a:gd name="T91" fmla="*/ 0 h 521"/>
                <a:gd name="T92" fmla="*/ 297 w 297"/>
                <a:gd name="T93" fmla="*/ 521 h 52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97" h="521">
                  <a:moveTo>
                    <a:pt x="0" y="122"/>
                  </a:moveTo>
                  <a:lnTo>
                    <a:pt x="11" y="50"/>
                  </a:lnTo>
                  <a:lnTo>
                    <a:pt x="49" y="0"/>
                  </a:lnTo>
                  <a:lnTo>
                    <a:pt x="113" y="0"/>
                  </a:lnTo>
                  <a:lnTo>
                    <a:pt x="73" y="62"/>
                  </a:lnTo>
                  <a:lnTo>
                    <a:pt x="161" y="74"/>
                  </a:lnTo>
                  <a:lnTo>
                    <a:pt x="106" y="161"/>
                  </a:lnTo>
                  <a:lnTo>
                    <a:pt x="175" y="189"/>
                  </a:lnTo>
                  <a:lnTo>
                    <a:pt x="239" y="296"/>
                  </a:lnTo>
                  <a:lnTo>
                    <a:pt x="220" y="304"/>
                  </a:lnTo>
                  <a:lnTo>
                    <a:pt x="248" y="330"/>
                  </a:lnTo>
                  <a:lnTo>
                    <a:pt x="231" y="359"/>
                  </a:lnTo>
                  <a:lnTo>
                    <a:pt x="297" y="364"/>
                  </a:lnTo>
                  <a:lnTo>
                    <a:pt x="258" y="433"/>
                  </a:lnTo>
                  <a:lnTo>
                    <a:pt x="285" y="455"/>
                  </a:lnTo>
                  <a:lnTo>
                    <a:pt x="18" y="521"/>
                  </a:lnTo>
                  <a:lnTo>
                    <a:pt x="139" y="423"/>
                  </a:lnTo>
                  <a:lnTo>
                    <a:pt x="102" y="438"/>
                  </a:lnTo>
                  <a:lnTo>
                    <a:pt x="34" y="410"/>
                  </a:lnTo>
                  <a:lnTo>
                    <a:pt x="85" y="375"/>
                  </a:lnTo>
                  <a:lnTo>
                    <a:pt x="55" y="359"/>
                  </a:lnTo>
                  <a:lnTo>
                    <a:pt x="123" y="319"/>
                  </a:lnTo>
                  <a:lnTo>
                    <a:pt x="133" y="271"/>
                  </a:lnTo>
                  <a:lnTo>
                    <a:pt x="95" y="256"/>
                  </a:lnTo>
                  <a:lnTo>
                    <a:pt x="113" y="229"/>
                  </a:lnTo>
                  <a:lnTo>
                    <a:pt x="46" y="242"/>
                  </a:lnTo>
                  <a:lnTo>
                    <a:pt x="49" y="169"/>
                  </a:lnTo>
                  <a:lnTo>
                    <a:pt x="11" y="202"/>
                  </a:lnTo>
                  <a:lnTo>
                    <a:pt x="31" y="126"/>
                  </a:lnTo>
                  <a:lnTo>
                    <a:pt x="0" y="12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10" name="Freeform 426">
              <a:extLst>
                <a:ext uri="{FF2B5EF4-FFF2-40B4-BE49-F238E27FC236}">
                  <a16:creationId xmlns:a16="http://schemas.microsoft.com/office/drawing/2014/main" id="{53D4E7C0-2A67-43ED-9EA6-FDE3DF73B523}"/>
                </a:ext>
              </a:extLst>
            </p:cNvPr>
            <p:cNvSpPr>
              <a:spLocks/>
            </p:cNvSpPr>
            <p:nvPr/>
          </p:nvSpPr>
          <p:spPr bwMode="auto">
            <a:xfrm>
              <a:off x="4709322" y="2483088"/>
              <a:ext cx="55596" cy="19094"/>
            </a:xfrm>
            <a:custGeom>
              <a:avLst/>
              <a:gdLst>
                <a:gd name="T0" fmla="*/ 0 w 116"/>
                <a:gd name="T1" fmla="*/ 0 h 42"/>
                <a:gd name="T2" fmla="*/ 2 w 116"/>
                <a:gd name="T3" fmla="*/ 0 h 42"/>
                <a:gd name="T4" fmla="*/ 3 w 116"/>
                <a:gd name="T5" fmla="*/ 1 h 42"/>
                <a:gd name="T6" fmla="*/ 2 w 116"/>
                <a:gd name="T7" fmla="*/ 1 h 42"/>
                <a:gd name="T8" fmla="*/ 0 w 116"/>
                <a:gd name="T9" fmla="*/ 0 h 42"/>
                <a:gd name="T10" fmla="*/ 0 60000 65536"/>
                <a:gd name="T11" fmla="*/ 0 60000 65536"/>
                <a:gd name="T12" fmla="*/ 0 60000 65536"/>
                <a:gd name="T13" fmla="*/ 0 60000 65536"/>
                <a:gd name="T14" fmla="*/ 0 60000 65536"/>
                <a:gd name="T15" fmla="*/ 0 w 116"/>
                <a:gd name="T16" fmla="*/ 0 h 42"/>
                <a:gd name="T17" fmla="*/ 116 w 116"/>
                <a:gd name="T18" fmla="*/ 42 h 42"/>
              </a:gdLst>
              <a:ahLst/>
              <a:cxnLst>
                <a:cxn ang="T10">
                  <a:pos x="T0" y="T1"/>
                </a:cxn>
                <a:cxn ang="T11">
                  <a:pos x="T2" y="T3"/>
                </a:cxn>
                <a:cxn ang="T12">
                  <a:pos x="T4" y="T5"/>
                </a:cxn>
                <a:cxn ang="T13">
                  <a:pos x="T6" y="T7"/>
                </a:cxn>
                <a:cxn ang="T14">
                  <a:pos x="T8" y="T9"/>
                </a:cxn>
              </a:cxnLst>
              <a:rect l="T15" t="T16" r="T17" b="T18"/>
              <a:pathLst>
                <a:path w="116" h="42">
                  <a:moveTo>
                    <a:pt x="0" y="14"/>
                  </a:moveTo>
                  <a:lnTo>
                    <a:pt x="71" y="0"/>
                  </a:lnTo>
                  <a:lnTo>
                    <a:pt x="116" y="21"/>
                  </a:lnTo>
                  <a:lnTo>
                    <a:pt x="92" y="42"/>
                  </a:lnTo>
                  <a:lnTo>
                    <a:pt x="0" y="1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11" name="Freeform 427">
              <a:extLst>
                <a:ext uri="{FF2B5EF4-FFF2-40B4-BE49-F238E27FC236}">
                  <a16:creationId xmlns:a16="http://schemas.microsoft.com/office/drawing/2014/main" id="{8EA560D5-82CB-4FC4-9730-0E74DE759427}"/>
                </a:ext>
              </a:extLst>
            </p:cNvPr>
            <p:cNvSpPr>
              <a:spLocks/>
            </p:cNvSpPr>
            <p:nvPr/>
          </p:nvSpPr>
          <p:spPr bwMode="auto">
            <a:xfrm>
              <a:off x="3135791" y="3493486"/>
              <a:ext cx="129724" cy="299141"/>
            </a:xfrm>
            <a:custGeom>
              <a:avLst/>
              <a:gdLst>
                <a:gd name="T0" fmla="*/ 0 w 268"/>
                <a:gd name="T1" fmla="*/ 1 h 659"/>
                <a:gd name="T2" fmla="*/ 1 w 268"/>
                <a:gd name="T3" fmla="*/ 2 h 659"/>
                <a:gd name="T4" fmla="*/ 2 w 268"/>
                <a:gd name="T5" fmla="*/ 3 h 659"/>
                <a:gd name="T6" fmla="*/ 1 w 268"/>
                <a:gd name="T7" fmla="*/ 4 h 659"/>
                <a:gd name="T8" fmla="*/ 4 w 268"/>
                <a:gd name="T9" fmla="*/ 6 h 659"/>
                <a:gd name="T10" fmla="*/ 5 w 268"/>
                <a:gd name="T11" fmla="*/ 9 h 659"/>
                <a:gd name="T12" fmla="*/ 5 w 268"/>
                <a:gd name="T13" fmla="*/ 11 h 659"/>
                <a:gd name="T14" fmla="*/ 2 w 268"/>
                <a:gd name="T15" fmla="*/ 13 h 659"/>
                <a:gd name="T16" fmla="*/ 3 w 268"/>
                <a:gd name="T17" fmla="*/ 15 h 659"/>
                <a:gd name="T18" fmla="*/ 3 w 268"/>
                <a:gd name="T19" fmla="*/ 14 h 659"/>
                <a:gd name="T20" fmla="*/ 4 w 268"/>
                <a:gd name="T21" fmla="*/ 14 h 659"/>
                <a:gd name="T22" fmla="*/ 4 w 268"/>
                <a:gd name="T23" fmla="*/ 13 h 659"/>
                <a:gd name="T24" fmla="*/ 6 w 268"/>
                <a:gd name="T25" fmla="*/ 12 h 659"/>
                <a:gd name="T26" fmla="*/ 6 w 268"/>
                <a:gd name="T27" fmla="*/ 8 h 659"/>
                <a:gd name="T28" fmla="*/ 3 w 268"/>
                <a:gd name="T29" fmla="*/ 5 h 659"/>
                <a:gd name="T30" fmla="*/ 3 w 268"/>
                <a:gd name="T31" fmla="*/ 3 h 659"/>
                <a:gd name="T32" fmla="*/ 5 w 268"/>
                <a:gd name="T33" fmla="*/ 2 h 659"/>
                <a:gd name="T34" fmla="*/ 3 w 268"/>
                <a:gd name="T35" fmla="*/ 0 h 659"/>
                <a:gd name="T36" fmla="*/ 0 w 268"/>
                <a:gd name="T37" fmla="*/ 1 h 65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8"/>
                <a:gd name="T58" fmla="*/ 0 h 659"/>
                <a:gd name="T59" fmla="*/ 268 w 268"/>
                <a:gd name="T60" fmla="*/ 659 h 65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8" h="659">
                  <a:moveTo>
                    <a:pt x="0" y="34"/>
                  </a:moveTo>
                  <a:lnTo>
                    <a:pt x="39" y="101"/>
                  </a:lnTo>
                  <a:lnTo>
                    <a:pt x="92" y="128"/>
                  </a:lnTo>
                  <a:lnTo>
                    <a:pt x="65" y="181"/>
                  </a:lnTo>
                  <a:lnTo>
                    <a:pt x="158" y="268"/>
                  </a:lnTo>
                  <a:lnTo>
                    <a:pt x="201" y="387"/>
                  </a:lnTo>
                  <a:lnTo>
                    <a:pt x="204" y="489"/>
                  </a:lnTo>
                  <a:lnTo>
                    <a:pt x="87" y="577"/>
                  </a:lnTo>
                  <a:lnTo>
                    <a:pt x="110" y="659"/>
                  </a:lnTo>
                  <a:lnTo>
                    <a:pt x="143" y="602"/>
                  </a:lnTo>
                  <a:lnTo>
                    <a:pt x="165" y="615"/>
                  </a:lnTo>
                  <a:lnTo>
                    <a:pt x="175" y="580"/>
                  </a:lnTo>
                  <a:lnTo>
                    <a:pt x="268" y="519"/>
                  </a:lnTo>
                  <a:lnTo>
                    <a:pt x="254" y="354"/>
                  </a:lnTo>
                  <a:lnTo>
                    <a:pt x="129" y="201"/>
                  </a:lnTo>
                  <a:lnTo>
                    <a:pt x="142" y="151"/>
                  </a:lnTo>
                  <a:lnTo>
                    <a:pt x="217" y="76"/>
                  </a:lnTo>
                  <a:lnTo>
                    <a:pt x="115" y="0"/>
                  </a:lnTo>
                  <a:lnTo>
                    <a:pt x="0" y="3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12" name="Freeform 428">
              <a:extLst>
                <a:ext uri="{FF2B5EF4-FFF2-40B4-BE49-F238E27FC236}">
                  <a16:creationId xmlns:a16="http://schemas.microsoft.com/office/drawing/2014/main" id="{97B06A8A-169A-4133-928B-496186AC7312}"/>
                </a:ext>
              </a:extLst>
            </p:cNvPr>
            <p:cNvSpPr>
              <a:spLocks/>
            </p:cNvSpPr>
            <p:nvPr/>
          </p:nvSpPr>
          <p:spPr bwMode="auto">
            <a:xfrm>
              <a:off x="2057568" y="3579410"/>
              <a:ext cx="176896" cy="132068"/>
            </a:xfrm>
            <a:custGeom>
              <a:avLst/>
              <a:gdLst>
                <a:gd name="T0" fmla="*/ 0 w 369"/>
                <a:gd name="T1" fmla="*/ 7 h 289"/>
                <a:gd name="T2" fmla="*/ 2 w 369"/>
                <a:gd name="T3" fmla="*/ 5 h 289"/>
                <a:gd name="T4" fmla="*/ 2 w 369"/>
                <a:gd name="T5" fmla="*/ 5 h 289"/>
                <a:gd name="T6" fmla="*/ 3 w 369"/>
                <a:gd name="T7" fmla="*/ 4 h 289"/>
                <a:gd name="T8" fmla="*/ 5 w 369"/>
                <a:gd name="T9" fmla="*/ 1 h 289"/>
                <a:gd name="T10" fmla="*/ 8 w 369"/>
                <a:gd name="T11" fmla="*/ 0 h 289"/>
                <a:gd name="T12" fmla="*/ 9 w 369"/>
                <a:gd name="T13" fmla="*/ 3 h 289"/>
                <a:gd name="T14" fmla="*/ 8 w 369"/>
                <a:gd name="T15" fmla="*/ 4 h 289"/>
                <a:gd name="T16" fmla="*/ 5 w 369"/>
                <a:gd name="T17" fmla="*/ 5 h 289"/>
                <a:gd name="T18" fmla="*/ 0 w 369"/>
                <a:gd name="T19" fmla="*/ 7 h 2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9"/>
                <a:gd name="T31" fmla="*/ 0 h 289"/>
                <a:gd name="T32" fmla="*/ 369 w 369"/>
                <a:gd name="T33" fmla="*/ 289 h 2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9" h="289">
                  <a:moveTo>
                    <a:pt x="0" y="289"/>
                  </a:moveTo>
                  <a:lnTo>
                    <a:pt x="96" y="225"/>
                  </a:lnTo>
                  <a:lnTo>
                    <a:pt x="79" y="194"/>
                  </a:lnTo>
                  <a:lnTo>
                    <a:pt x="108" y="157"/>
                  </a:lnTo>
                  <a:lnTo>
                    <a:pt x="207" y="33"/>
                  </a:lnTo>
                  <a:lnTo>
                    <a:pt x="329" y="0"/>
                  </a:lnTo>
                  <a:lnTo>
                    <a:pt x="369" y="113"/>
                  </a:lnTo>
                  <a:lnTo>
                    <a:pt x="336" y="157"/>
                  </a:lnTo>
                  <a:lnTo>
                    <a:pt x="197" y="232"/>
                  </a:lnTo>
                  <a:lnTo>
                    <a:pt x="0" y="28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13" name="Freeform 429">
              <a:extLst>
                <a:ext uri="{FF2B5EF4-FFF2-40B4-BE49-F238E27FC236}">
                  <a16:creationId xmlns:a16="http://schemas.microsoft.com/office/drawing/2014/main" id="{B7039E63-77E0-4813-B252-13FDE1E3C966}"/>
                </a:ext>
              </a:extLst>
            </p:cNvPr>
            <p:cNvSpPr>
              <a:spLocks/>
            </p:cNvSpPr>
            <p:nvPr/>
          </p:nvSpPr>
          <p:spPr bwMode="auto">
            <a:xfrm>
              <a:off x="2044090" y="3614415"/>
              <a:ext cx="65704" cy="97062"/>
            </a:xfrm>
            <a:custGeom>
              <a:avLst/>
              <a:gdLst>
                <a:gd name="T0" fmla="*/ 0 w 137"/>
                <a:gd name="T1" fmla="*/ 1 h 211"/>
                <a:gd name="T2" fmla="*/ 1 w 137"/>
                <a:gd name="T3" fmla="*/ 5 h 211"/>
                <a:gd name="T4" fmla="*/ 3 w 137"/>
                <a:gd name="T5" fmla="*/ 3 h 211"/>
                <a:gd name="T6" fmla="*/ 3 w 137"/>
                <a:gd name="T7" fmla="*/ 3 h 211"/>
                <a:gd name="T8" fmla="*/ 3 w 137"/>
                <a:gd name="T9" fmla="*/ 2 h 211"/>
                <a:gd name="T10" fmla="*/ 3 w 137"/>
                <a:gd name="T11" fmla="*/ 1 h 211"/>
                <a:gd name="T12" fmla="*/ 1 w 137"/>
                <a:gd name="T13" fmla="*/ 0 h 211"/>
                <a:gd name="T14" fmla="*/ 0 w 137"/>
                <a:gd name="T15" fmla="*/ 1 h 211"/>
                <a:gd name="T16" fmla="*/ 0 60000 65536"/>
                <a:gd name="T17" fmla="*/ 0 60000 65536"/>
                <a:gd name="T18" fmla="*/ 0 60000 65536"/>
                <a:gd name="T19" fmla="*/ 0 60000 65536"/>
                <a:gd name="T20" fmla="*/ 0 60000 65536"/>
                <a:gd name="T21" fmla="*/ 0 60000 65536"/>
                <a:gd name="T22" fmla="*/ 0 60000 65536"/>
                <a:gd name="T23" fmla="*/ 0 60000 65536"/>
                <a:gd name="T24" fmla="*/ 0 w 137"/>
                <a:gd name="T25" fmla="*/ 0 h 211"/>
                <a:gd name="T26" fmla="*/ 137 w 137"/>
                <a:gd name="T27" fmla="*/ 211 h 2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 h="211">
                  <a:moveTo>
                    <a:pt x="0" y="42"/>
                  </a:moveTo>
                  <a:lnTo>
                    <a:pt x="29" y="211"/>
                  </a:lnTo>
                  <a:lnTo>
                    <a:pt x="125" y="147"/>
                  </a:lnTo>
                  <a:lnTo>
                    <a:pt x="108" y="116"/>
                  </a:lnTo>
                  <a:lnTo>
                    <a:pt x="137" y="79"/>
                  </a:lnTo>
                  <a:lnTo>
                    <a:pt x="137" y="32"/>
                  </a:lnTo>
                  <a:lnTo>
                    <a:pt x="67" y="0"/>
                  </a:lnTo>
                  <a:lnTo>
                    <a:pt x="0" y="4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14" name="Freeform 430">
              <a:extLst>
                <a:ext uri="{FF2B5EF4-FFF2-40B4-BE49-F238E27FC236}">
                  <a16:creationId xmlns:a16="http://schemas.microsoft.com/office/drawing/2014/main" id="{0663C45D-4F5F-4077-BFB7-03F2A44E9E15}"/>
                </a:ext>
              </a:extLst>
            </p:cNvPr>
            <p:cNvSpPr>
              <a:spLocks/>
            </p:cNvSpPr>
            <p:nvPr/>
          </p:nvSpPr>
          <p:spPr bwMode="auto">
            <a:xfrm>
              <a:off x="1513402" y="2952485"/>
              <a:ext cx="171842" cy="146388"/>
            </a:xfrm>
            <a:custGeom>
              <a:avLst/>
              <a:gdLst>
                <a:gd name="T0" fmla="*/ 0 w 356"/>
                <a:gd name="T1" fmla="*/ 2 h 323"/>
                <a:gd name="T2" fmla="*/ 0 w 356"/>
                <a:gd name="T3" fmla="*/ 1 h 323"/>
                <a:gd name="T4" fmla="*/ 2 w 356"/>
                <a:gd name="T5" fmla="*/ 0 h 323"/>
                <a:gd name="T6" fmla="*/ 4 w 356"/>
                <a:gd name="T7" fmla="*/ 1 h 323"/>
                <a:gd name="T8" fmla="*/ 6 w 356"/>
                <a:gd name="T9" fmla="*/ 1 h 323"/>
                <a:gd name="T10" fmla="*/ 8 w 356"/>
                <a:gd name="T11" fmla="*/ 3 h 323"/>
                <a:gd name="T12" fmla="*/ 8 w 356"/>
                <a:gd name="T13" fmla="*/ 6 h 323"/>
                <a:gd name="T14" fmla="*/ 8 w 356"/>
                <a:gd name="T15" fmla="*/ 7 h 323"/>
                <a:gd name="T16" fmla="*/ 7 w 356"/>
                <a:gd name="T17" fmla="*/ 7 h 323"/>
                <a:gd name="T18" fmla="*/ 6 w 356"/>
                <a:gd name="T19" fmla="*/ 5 h 323"/>
                <a:gd name="T20" fmla="*/ 5 w 356"/>
                <a:gd name="T21" fmla="*/ 6 h 323"/>
                <a:gd name="T22" fmla="*/ 2 w 356"/>
                <a:gd name="T23" fmla="*/ 4 h 323"/>
                <a:gd name="T24" fmla="*/ 1 w 356"/>
                <a:gd name="T25" fmla="*/ 2 h 323"/>
                <a:gd name="T26" fmla="*/ 0 w 356"/>
                <a:gd name="T27" fmla="*/ 3 h 323"/>
                <a:gd name="T28" fmla="*/ 0 w 356"/>
                <a:gd name="T29" fmla="*/ 2 h 3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6"/>
                <a:gd name="T46" fmla="*/ 0 h 323"/>
                <a:gd name="T47" fmla="*/ 356 w 356"/>
                <a:gd name="T48" fmla="*/ 323 h 3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6" h="323">
                  <a:moveTo>
                    <a:pt x="0" y="76"/>
                  </a:moveTo>
                  <a:lnTo>
                    <a:pt x="0" y="23"/>
                  </a:lnTo>
                  <a:lnTo>
                    <a:pt x="91" y="0"/>
                  </a:lnTo>
                  <a:lnTo>
                    <a:pt x="164" y="64"/>
                  </a:lnTo>
                  <a:lnTo>
                    <a:pt x="245" y="46"/>
                  </a:lnTo>
                  <a:lnTo>
                    <a:pt x="345" y="146"/>
                  </a:lnTo>
                  <a:lnTo>
                    <a:pt x="332" y="253"/>
                  </a:lnTo>
                  <a:lnTo>
                    <a:pt x="356" y="299"/>
                  </a:lnTo>
                  <a:lnTo>
                    <a:pt x="281" y="323"/>
                  </a:lnTo>
                  <a:lnTo>
                    <a:pt x="243" y="235"/>
                  </a:lnTo>
                  <a:lnTo>
                    <a:pt x="211" y="272"/>
                  </a:lnTo>
                  <a:lnTo>
                    <a:pt x="91" y="183"/>
                  </a:lnTo>
                  <a:lnTo>
                    <a:pt x="33" y="89"/>
                  </a:lnTo>
                  <a:lnTo>
                    <a:pt x="2" y="110"/>
                  </a:lnTo>
                  <a:lnTo>
                    <a:pt x="0" y="7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15" name="Freeform 431">
              <a:extLst>
                <a:ext uri="{FF2B5EF4-FFF2-40B4-BE49-F238E27FC236}">
                  <a16:creationId xmlns:a16="http://schemas.microsoft.com/office/drawing/2014/main" id="{DEC3224B-F1EA-440B-8893-537E5725E4D9}"/>
                </a:ext>
              </a:extLst>
            </p:cNvPr>
            <p:cNvSpPr>
              <a:spLocks/>
            </p:cNvSpPr>
            <p:nvPr/>
          </p:nvSpPr>
          <p:spPr bwMode="auto">
            <a:xfrm>
              <a:off x="1472969" y="4079039"/>
              <a:ext cx="234177" cy="249815"/>
            </a:xfrm>
            <a:custGeom>
              <a:avLst/>
              <a:gdLst>
                <a:gd name="T0" fmla="*/ 0 w 485"/>
                <a:gd name="T1" fmla="*/ 12 h 550"/>
                <a:gd name="T2" fmla="*/ 1 w 485"/>
                <a:gd name="T3" fmla="*/ 12 h 550"/>
                <a:gd name="T4" fmla="*/ 9 w 485"/>
                <a:gd name="T5" fmla="*/ 13 h 550"/>
                <a:gd name="T6" fmla="*/ 11 w 485"/>
                <a:gd name="T7" fmla="*/ 12 h 550"/>
                <a:gd name="T8" fmla="*/ 9 w 485"/>
                <a:gd name="T9" fmla="*/ 11 h 550"/>
                <a:gd name="T10" fmla="*/ 9 w 485"/>
                <a:gd name="T11" fmla="*/ 7 h 550"/>
                <a:gd name="T12" fmla="*/ 11 w 485"/>
                <a:gd name="T13" fmla="*/ 7 h 550"/>
                <a:gd name="T14" fmla="*/ 11 w 485"/>
                <a:gd name="T15" fmla="*/ 5 h 550"/>
                <a:gd name="T16" fmla="*/ 9 w 485"/>
                <a:gd name="T17" fmla="*/ 5 h 550"/>
                <a:gd name="T18" fmla="*/ 9 w 485"/>
                <a:gd name="T19" fmla="*/ 2 h 550"/>
                <a:gd name="T20" fmla="*/ 8 w 485"/>
                <a:gd name="T21" fmla="*/ 1 h 550"/>
                <a:gd name="T22" fmla="*/ 7 w 485"/>
                <a:gd name="T23" fmla="*/ 1 h 550"/>
                <a:gd name="T24" fmla="*/ 7 w 485"/>
                <a:gd name="T25" fmla="*/ 2 h 550"/>
                <a:gd name="T26" fmla="*/ 5 w 485"/>
                <a:gd name="T27" fmla="*/ 2 h 550"/>
                <a:gd name="T28" fmla="*/ 4 w 485"/>
                <a:gd name="T29" fmla="*/ 0 h 550"/>
                <a:gd name="T30" fmla="*/ 1 w 485"/>
                <a:gd name="T31" fmla="*/ 1 h 550"/>
                <a:gd name="T32" fmla="*/ 2 w 485"/>
                <a:gd name="T33" fmla="*/ 5 h 550"/>
                <a:gd name="T34" fmla="*/ 0 w 485"/>
                <a:gd name="T35" fmla="*/ 12 h 5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85"/>
                <a:gd name="T55" fmla="*/ 0 h 550"/>
                <a:gd name="T56" fmla="*/ 485 w 485"/>
                <a:gd name="T57" fmla="*/ 550 h 55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85" h="550">
                  <a:moveTo>
                    <a:pt x="0" y="515"/>
                  </a:moveTo>
                  <a:lnTo>
                    <a:pt x="63" y="496"/>
                  </a:lnTo>
                  <a:lnTo>
                    <a:pt x="376" y="550"/>
                  </a:lnTo>
                  <a:lnTo>
                    <a:pt x="446" y="524"/>
                  </a:lnTo>
                  <a:lnTo>
                    <a:pt x="399" y="484"/>
                  </a:lnTo>
                  <a:lnTo>
                    <a:pt x="399" y="317"/>
                  </a:lnTo>
                  <a:lnTo>
                    <a:pt x="485" y="317"/>
                  </a:lnTo>
                  <a:lnTo>
                    <a:pt x="480" y="227"/>
                  </a:lnTo>
                  <a:lnTo>
                    <a:pt x="399" y="236"/>
                  </a:lnTo>
                  <a:lnTo>
                    <a:pt x="391" y="77"/>
                  </a:lnTo>
                  <a:lnTo>
                    <a:pt x="356" y="48"/>
                  </a:lnTo>
                  <a:lnTo>
                    <a:pt x="305" y="52"/>
                  </a:lnTo>
                  <a:lnTo>
                    <a:pt x="294" y="96"/>
                  </a:lnTo>
                  <a:lnTo>
                    <a:pt x="239" y="102"/>
                  </a:lnTo>
                  <a:lnTo>
                    <a:pt x="179" y="0"/>
                  </a:lnTo>
                  <a:lnTo>
                    <a:pt x="34" y="23"/>
                  </a:lnTo>
                  <a:lnTo>
                    <a:pt x="86" y="231"/>
                  </a:lnTo>
                  <a:lnTo>
                    <a:pt x="0" y="51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16" name="Freeform 432">
              <a:extLst>
                <a:ext uri="{FF2B5EF4-FFF2-40B4-BE49-F238E27FC236}">
                  <a16:creationId xmlns:a16="http://schemas.microsoft.com/office/drawing/2014/main" id="{14E0995E-57DC-4D38-8CCE-4E5C08FD5630}"/>
                </a:ext>
              </a:extLst>
            </p:cNvPr>
            <p:cNvSpPr>
              <a:spLocks/>
            </p:cNvSpPr>
            <p:nvPr/>
          </p:nvSpPr>
          <p:spPr bwMode="auto">
            <a:xfrm>
              <a:off x="1479707" y="4058354"/>
              <a:ext cx="18532" cy="20685"/>
            </a:xfrm>
            <a:custGeom>
              <a:avLst/>
              <a:gdLst>
                <a:gd name="T0" fmla="*/ 0 w 40"/>
                <a:gd name="T1" fmla="*/ 0 h 48"/>
                <a:gd name="T2" fmla="*/ 0 w 40"/>
                <a:gd name="T3" fmla="*/ 1 h 48"/>
                <a:gd name="T4" fmla="*/ 1 w 40"/>
                <a:gd name="T5" fmla="*/ 0 h 48"/>
                <a:gd name="T6" fmla="*/ 0 w 40"/>
                <a:gd name="T7" fmla="*/ 0 h 48"/>
                <a:gd name="T8" fmla="*/ 0 60000 65536"/>
                <a:gd name="T9" fmla="*/ 0 60000 65536"/>
                <a:gd name="T10" fmla="*/ 0 60000 65536"/>
                <a:gd name="T11" fmla="*/ 0 60000 65536"/>
                <a:gd name="T12" fmla="*/ 0 w 40"/>
                <a:gd name="T13" fmla="*/ 0 h 48"/>
                <a:gd name="T14" fmla="*/ 40 w 40"/>
                <a:gd name="T15" fmla="*/ 48 h 48"/>
              </a:gdLst>
              <a:ahLst/>
              <a:cxnLst>
                <a:cxn ang="T8">
                  <a:pos x="T0" y="T1"/>
                </a:cxn>
                <a:cxn ang="T9">
                  <a:pos x="T2" y="T3"/>
                </a:cxn>
                <a:cxn ang="T10">
                  <a:pos x="T4" y="T5"/>
                </a:cxn>
                <a:cxn ang="T11">
                  <a:pos x="T6" y="T7"/>
                </a:cxn>
              </a:cxnLst>
              <a:rect l="T12" t="T13" r="T14" b="T15"/>
              <a:pathLst>
                <a:path w="40" h="48">
                  <a:moveTo>
                    <a:pt x="0" y="16"/>
                  </a:moveTo>
                  <a:lnTo>
                    <a:pt x="18" y="48"/>
                  </a:lnTo>
                  <a:lnTo>
                    <a:pt x="40" y="0"/>
                  </a:lnTo>
                  <a:lnTo>
                    <a:pt x="0" y="1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17" name="Freeform 433">
              <a:extLst>
                <a:ext uri="{FF2B5EF4-FFF2-40B4-BE49-F238E27FC236}">
                  <a16:creationId xmlns:a16="http://schemas.microsoft.com/office/drawing/2014/main" id="{4DD58240-8641-4DD8-A441-34299B5FF28E}"/>
                </a:ext>
              </a:extLst>
            </p:cNvPr>
            <p:cNvSpPr>
              <a:spLocks/>
            </p:cNvSpPr>
            <p:nvPr/>
          </p:nvSpPr>
          <p:spPr bwMode="auto">
            <a:xfrm>
              <a:off x="1626278" y="4322490"/>
              <a:ext cx="171842" cy="186168"/>
            </a:xfrm>
            <a:custGeom>
              <a:avLst/>
              <a:gdLst>
                <a:gd name="T0" fmla="*/ 0 w 358"/>
                <a:gd name="T1" fmla="*/ 7 h 410"/>
                <a:gd name="T2" fmla="*/ 0 w 358"/>
                <a:gd name="T3" fmla="*/ 5 h 410"/>
                <a:gd name="T4" fmla="*/ 1 w 358"/>
                <a:gd name="T5" fmla="*/ 4 h 410"/>
                <a:gd name="T6" fmla="*/ 1 w 358"/>
                <a:gd name="T7" fmla="*/ 1 h 410"/>
                <a:gd name="T8" fmla="*/ 3 w 358"/>
                <a:gd name="T9" fmla="*/ 0 h 410"/>
                <a:gd name="T10" fmla="*/ 3 w 358"/>
                <a:gd name="T11" fmla="*/ 1 h 410"/>
                <a:gd name="T12" fmla="*/ 5 w 358"/>
                <a:gd name="T13" fmla="*/ 0 h 410"/>
                <a:gd name="T14" fmla="*/ 7 w 358"/>
                <a:gd name="T15" fmla="*/ 4 h 410"/>
                <a:gd name="T16" fmla="*/ 8 w 358"/>
                <a:gd name="T17" fmla="*/ 5 h 410"/>
                <a:gd name="T18" fmla="*/ 5 w 358"/>
                <a:gd name="T19" fmla="*/ 8 h 410"/>
                <a:gd name="T20" fmla="*/ 3 w 358"/>
                <a:gd name="T21" fmla="*/ 8 h 410"/>
                <a:gd name="T22" fmla="*/ 2 w 358"/>
                <a:gd name="T23" fmla="*/ 9 h 410"/>
                <a:gd name="T24" fmla="*/ 1 w 358"/>
                <a:gd name="T25" fmla="*/ 9 h 410"/>
                <a:gd name="T26" fmla="*/ 1 w 358"/>
                <a:gd name="T27" fmla="*/ 8 h 410"/>
                <a:gd name="T28" fmla="*/ 0 w 358"/>
                <a:gd name="T29" fmla="*/ 7 h 4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8"/>
                <a:gd name="T46" fmla="*/ 0 h 410"/>
                <a:gd name="T47" fmla="*/ 358 w 358"/>
                <a:gd name="T48" fmla="*/ 410 h 4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8" h="410">
                  <a:moveTo>
                    <a:pt x="0" y="314"/>
                  </a:moveTo>
                  <a:lnTo>
                    <a:pt x="0" y="191"/>
                  </a:lnTo>
                  <a:lnTo>
                    <a:pt x="40" y="188"/>
                  </a:lnTo>
                  <a:lnTo>
                    <a:pt x="40" y="30"/>
                  </a:lnTo>
                  <a:lnTo>
                    <a:pt x="115" y="12"/>
                  </a:lnTo>
                  <a:lnTo>
                    <a:pt x="138" y="39"/>
                  </a:lnTo>
                  <a:lnTo>
                    <a:pt x="201" y="0"/>
                  </a:lnTo>
                  <a:lnTo>
                    <a:pt x="306" y="169"/>
                  </a:lnTo>
                  <a:lnTo>
                    <a:pt x="358" y="197"/>
                  </a:lnTo>
                  <a:lnTo>
                    <a:pt x="216" y="353"/>
                  </a:lnTo>
                  <a:lnTo>
                    <a:pt x="131" y="353"/>
                  </a:lnTo>
                  <a:lnTo>
                    <a:pt x="86" y="408"/>
                  </a:lnTo>
                  <a:lnTo>
                    <a:pt x="32" y="410"/>
                  </a:lnTo>
                  <a:lnTo>
                    <a:pt x="34" y="360"/>
                  </a:lnTo>
                  <a:lnTo>
                    <a:pt x="0" y="31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18" name="Freeform 434">
              <a:extLst>
                <a:ext uri="{FF2B5EF4-FFF2-40B4-BE49-F238E27FC236}">
                  <a16:creationId xmlns:a16="http://schemas.microsoft.com/office/drawing/2014/main" id="{F2034BBE-9EBB-45FB-9FB4-AD652B8F900A}"/>
                </a:ext>
              </a:extLst>
            </p:cNvPr>
            <p:cNvSpPr>
              <a:spLocks/>
            </p:cNvSpPr>
            <p:nvPr/>
          </p:nvSpPr>
          <p:spPr bwMode="auto">
            <a:xfrm>
              <a:off x="1794751" y="4010619"/>
              <a:ext cx="32010" cy="38188"/>
            </a:xfrm>
            <a:custGeom>
              <a:avLst/>
              <a:gdLst>
                <a:gd name="T0" fmla="*/ 0 w 69"/>
                <a:gd name="T1" fmla="*/ 0 h 88"/>
                <a:gd name="T2" fmla="*/ 0 w 69"/>
                <a:gd name="T3" fmla="*/ 1 h 88"/>
                <a:gd name="T4" fmla="*/ 1 w 69"/>
                <a:gd name="T5" fmla="*/ 2 h 88"/>
                <a:gd name="T6" fmla="*/ 1 w 69"/>
                <a:gd name="T7" fmla="*/ 1 h 88"/>
                <a:gd name="T8" fmla="*/ 1 w 69"/>
                <a:gd name="T9" fmla="*/ 0 h 88"/>
                <a:gd name="T10" fmla="*/ 0 w 69"/>
                <a:gd name="T11" fmla="*/ 0 h 88"/>
                <a:gd name="T12" fmla="*/ 0 60000 65536"/>
                <a:gd name="T13" fmla="*/ 0 60000 65536"/>
                <a:gd name="T14" fmla="*/ 0 60000 65536"/>
                <a:gd name="T15" fmla="*/ 0 60000 65536"/>
                <a:gd name="T16" fmla="*/ 0 60000 65536"/>
                <a:gd name="T17" fmla="*/ 0 60000 65536"/>
                <a:gd name="T18" fmla="*/ 0 w 69"/>
                <a:gd name="T19" fmla="*/ 0 h 88"/>
                <a:gd name="T20" fmla="*/ 69 w 69"/>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69" h="88">
                  <a:moveTo>
                    <a:pt x="0" y="15"/>
                  </a:moveTo>
                  <a:lnTo>
                    <a:pt x="8" y="45"/>
                  </a:lnTo>
                  <a:lnTo>
                    <a:pt x="27" y="88"/>
                  </a:lnTo>
                  <a:lnTo>
                    <a:pt x="69" y="35"/>
                  </a:lnTo>
                  <a:lnTo>
                    <a:pt x="66" y="0"/>
                  </a:lnTo>
                  <a:lnTo>
                    <a:pt x="0" y="1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19" name="Freeform 435">
              <a:extLst>
                <a:ext uri="{FF2B5EF4-FFF2-40B4-BE49-F238E27FC236}">
                  <a16:creationId xmlns:a16="http://schemas.microsoft.com/office/drawing/2014/main" id="{CD94F2E9-EBD6-40B7-9122-9C9B401C276A}"/>
                </a:ext>
              </a:extLst>
            </p:cNvPr>
            <p:cNvSpPr>
              <a:spLocks/>
            </p:cNvSpPr>
            <p:nvPr/>
          </p:nvSpPr>
          <p:spPr bwMode="auto">
            <a:xfrm>
              <a:off x="1417373" y="3708295"/>
              <a:ext cx="139832" cy="225947"/>
            </a:xfrm>
            <a:custGeom>
              <a:avLst/>
              <a:gdLst>
                <a:gd name="T0" fmla="*/ 0 w 294"/>
                <a:gd name="T1" fmla="*/ 8 h 498"/>
                <a:gd name="T2" fmla="*/ 1 w 294"/>
                <a:gd name="T3" fmla="*/ 6 h 498"/>
                <a:gd name="T4" fmla="*/ 3 w 294"/>
                <a:gd name="T5" fmla="*/ 6 h 498"/>
                <a:gd name="T6" fmla="*/ 4 w 294"/>
                <a:gd name="T7" fmla="*/ 2 h 498"/>
                <a:gd name="T8" fmla="*/ 5 w 294"/>
                <a:gd name="T9" fmla="*/ 1 h 498"/>
                <a:gd name="T10" fmla="*/ 5 w 294"/>
                <a:gd name="T11" fmla="*/ 0 h 498"/>
                <a:gd name="T12" fmla="*/ 5 w 294"/>
                <a:gd name="T13" fmla="*/ 0 h 498"/>
                <a:gd name="T14" fmla="*/ 6 w 294"/>
                <a:gd name="T15" fmla="*/ 3 h 498"/>
                <a:gd name="T16" fmla="*/ 5 w 294"/>
                <a:gd name="T17" fmla="*/ 3 h 498"/>
                <a:gd name="T18" fmla="*/ 6 w 294"/>
                <a:gd name="T19" fmla="*/ 5 h 498"/>
                <a:gd name="T20" fmla="*/ 5 w 294"/>
                <a:gd name="T21" fmla="*/ 8 h 498"/>
                <a:gd name="T22" fmla="*/ 6 w 294"/>
                <a:gd name="T23" fmla="*/ 10 h 498"/>
                <a:gd name="T24" fmla="*/ 6 w 294"/>
                <a:gd name="T25" fmla="*/ 11 h 498"/>
                <a:gd name="T26" fmla="*/ 4 w 294"/>
                <a:gd name="T27" fmla="*/ 11 h 498"/>
                <a:gd name="T28" fmla="*/ 2 w 294"/>
                <a:gd name="T29" fmla="*/ 11 h 498"/>
                <a:gd name="T30" fmla="*/ 1 w 294"/>
                <a:gd name="T31" fmla="*/ 11 h 498"/>
                <a:gd name="T32" fmla="*/ 1 w 294"/>
                <a:gd name="T33" fmla="*/ 9 h 498"/>
                <a:gd name="T34" fmla="*/ 0 w 294"/>
                <a:gd name="T35" fmla="*/ 8 h 4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4"/>
                <a:gd name="T55" fmla="*/ 0 h 498"/>
                <a:gd name="T56" fmla="*/ 294 w 294"/>
                <a:gd name="T57" fmla="*/ 498 h 49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4" h="498">
                  <a:moveTo>
                    <a:pt x="0" y="355"/>
                  </a:moveTo>
                  <a:lnTo>
                    <a:pt x="38" y="263"/>
                  </a:lnTo>
                  <a:lnTo>
                    <a:pt x="109" y="275"/>
                  </a:lnTo>
                  <a:lnTo>
                    <a:pt x="192" y="81"/>
                  </a:lnTo>
                  <a:lnTo>
                    <a:pt x="231" y="46"/>
                  </a:lnTo>
                  <a:lnTo>
                    <a:pt x="214" y="8"/>
                  </a:lnTo>
                  <a:lnTo>
                    <a:pt x="235" y="0"/>
                  </a:lnTo>
                  <a:lnTo>
                    <a:pt x="260" y="123"/>
                  </a:lnTo>
                  <a:lnTo>
                    <a:pt x="214" y="142"/>
                  </a:lnTo>
                  <a:lnTo>
                    <a:pt x="265" y="238"/>
                  </a:lnTo>
                  <a:lnTo>
                    <a:pt x="235" y="352"/>
                  </a:lnTo>
                  <a:lnTo>
                    <a:pt x="294" y="437"/>
                  </a:lnTo>
                  <a:lnTo>
                    <a:pt x="287" y="498"/>
                  </a:lnTo>
                  <a:lnTo>
                    <a:pt x="185" y="471"/>
                  </a:lnTo>
                  <a:lnTo>
                    <a:pt x="107" y="470"/>
                  </a:lnTo>
                  <a:lnTo>
                    <a:pt x="45" y="471"/>
                  </a:lnTo>
                  <a:lnTo>
                    <a:pt x="44" y="388"/>
                  </a:lnTo>
                  <a:lnTo>
                    <a:pt x="0" y="35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20" name="Freeform 436">
              <a:extLst>
                <a:ext uri="{FF2B5EF4-FFF2-40B4-BE49-F238E27FC236}">
                  <a16:creationId xmlns:a16="http://schemas.microsoft.com/office/drawing/2014/main" id="{57B23E6D-C3C1-439C-A09E-C69E6131837B}"/>
                </a:ext>
              </a:extLst>
            </p:cNvPr>
            <p:cNvSpPr>
              <a:spLocks/>
            </p:cNvSpPr>
            <p:nvPr/>
          </p:nvSpPr>
          <p:spPr bwMode="auto">
            <a:xfrm>
              <a:off x="1528564" y="3743301"/>
              <a:ext cx="239231" cy="162300"/>
            </a:xfrm>
            <a:custGeom>
              <a:avLst/>
              <a:gdLst>
                <a:gd name="T0" fmla="*/ 0 w 497"/>
                <a:gd name="T1" fmla="*/ 6 h 357"/>
                <a:gd name="T2" fmla="*/ 1 w 497"/>
                <a:gd name="T3" fmla="*/ 4 h 357"/>
                <a:gd name="T4" fmla="*/ 4 w 497"/>
                <a:gd name="T5" fmla="*/ 3 h 357"/>
                <a:gd name="T6" fmla="*/ 4 w 497"/>
                <a:gd name="T7" fmla="*/ 2 h 357"/>
                <a:gd name="T8" fmla="*/ 5 w 497"/>
                <a:gd name="T9" fmla="*/ 2 h 357"/>
                <a:gd name="T10" fmla="*/ 7 w 497"/>
                <a:gd name="T11" fmla="*/ 0 h 357"/>
                <a:gd name="T12" fmla="*/ 8 w 497"/>
                <a:gd name="T13" fmla="*/ 2 h 357"/>
                <a:gd name="T14" fmla="*/ 9 w 497"/>
                <a:gd name="T15" fmla="*/ 3 h 357"/>
                <a:gd name="T16" fmla="*/ 12 w 497"/>
                <a:gd name="T17" fmla="*/ 6 h 357"/>
                <a:gd name="T18" fmla="*/ 6 w 497"/>
                <a:gd name="T19" fmla="*/ 7 h 357"/>
                <a:gd name="T20" fmla="*/ 4 w 497"/>
                <a:gd name="T21" fmla="*/ 6 h 357"/>
                <a:gd name="T22" fmla="*/ 4 w 497"/>
                <a:gd name="T23" fmla="*/ 7 h 357"/>
                <a:gd name="T24" fmla="*/ 2 w 497"/>
                <a:gd name="T25" fmla="*/ 7 h 357"/>
                <a:gd name="T26" fmla="*/ 1 w 497"/>
                <a:gd name="T27" fmla="*/ 8 h 357"/>
                <a:gd name="T28" fmla="*/ 0 w 497"/>
                <a:gd name="T29" fmla="*/ 6 h 3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97"/>
                <a:gd name="T46" fmla="*/ 0 h 357"/>
                <a:gd name="T47" fmla="*/ 497 w 497"/>
                <a:gd name="T48" fmla="*/ 357 h 3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97" h="357">
                  <a:moveTo>
                    <a:pt x="0" y="272"/>
                  </a:moveTo>
                  <a:lnTo>
                    <a:pt x="30" y="158"/>
                  </a:lnTo>
                  <a:lnTo>
                    <a:pt x="157" y="130"/>
                  </a:lnTo>
                  <a:lnTo>
                    <a:pt x="169" y="93"/>
                  </a:lnTo>
                  <a:lnTo>
                    <a:pt x="226" y="80"/>
                  </a:lnTo>
                  <a:lnTo>
                    <a:pt x="311" y="0"/>
                  </a:lnTo>
                  <a:lnTo>
                    <a:pt x="340" y="95"/>
                  </a:lnTo>
                  <a:lnTo>
                    <a:pt x="405" y="130"/>
                  </a:lnTo>
                  <a:lnTo>
                    <a:pt x="497" y="258"/>
                  </a:lnTo>
                  <a:lnTo>
                    <a:pt x="266" y="295"/>
                  </a:lnTo>
                  <a:lnTo>
                    <a:pt x="188" y="258"/>
                  </a:lnTo>
                  <a:lnTo>
                    <a:pt x="157" y="322"/>
                  </a:lnTo>
                  <a:lnTo>
                    <a:pt x="91" y="322"/>
                  </a:lnTo>
                  <a:lnTo>
                    <a:pt x="59" y="357"/>
                  </a:lnTo>
                  <a:lnTo>
                    <a:pt x="0" y="27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21" name="Freeform 437">
              <a:extLst>
                <a:ext uri="{FF2B5EF4-FFF2-40B4-BE49-F238E27FC236}">
                  <a16:creationId xmlns:a16="http://schemas.microsoft.com/office/drawing/2014/main" id="{3D330D7F-9648-4FD2-8850-4A1EEEDB1A2B}"/>
                </a:ext>
              </a:extLst>
            </p:cNvPr>
            <p:cNvSpPr>
              <a:spLocks/>
            </p:cNvSpPr>
            <p:nvPr/>
          </p:nvSpPr>
          <p:spPr bwMode="auto">
            <a:xfrm>
              <a:off x="1508348" y="3487121"/>
              <a:ext cx="195428" cy="327783"/>
            </a:xfrm>
            <a:custGeom>
              <a:avLst/>
              <a:gdLst>
                <a:gd name="T0" fmla="*/ 0 w 409"/>
                <a:gd name="T1" fmla="*/ 10 h 725"/>
                <a:gd name="T2" fmla="*/ 1 w 409"/>
                <a:gd name="T3" fmla="*/ 10 h 725"/>
                <a:gd name="T4" fmla="*/ 1 w 409"/>
                <a:gd name="T5" fmla="*/ 11 h 725"/>
                <a:gd name="T6" fmla="*/ 2 w 409"/>
                <a:gd name="T7" fmla="*/ 14 h 725"/>
                <a:gd name="T8" fmla="*/ 1 w 409"/>
                <a:gd name="T9" fmla="*/ 14 h 725"/>
                <a:gd name="T10" fmla="*/ 2 w 409"/>
                <a:gd name="T11" fmla="*/ 17 h 725"/>
                <a:gd name="T12" fmla="*/ 5 w 409"/>
                <a:gd name="T13" fmla="*/ 16 h 725"/>
                <a:gd name="T14" fmla="*/ 5 w 409"/>
                <a:gd name="T15" fmla="*/ 15 h 725"/>
                <a:gd name="T16" fmla="*/ 6 w 409"/>
                <a:gd name="T17" fmla="*/ 15 h 725"/>
                <a:gd name="T18" fmla="*/ 8 w 409"/>
                <a:gd name="T19" fmla="*/ 13 h 725"/>
                <a:gd name="T20" fmla="*/ 7 w 409"/>
                <a:gd name="T21" fmla="*/ 11 h 725"/>
                <a:gd name="T22" fmla="*/ 8 w 409"/>
                <a:gd name="T23" fmla="*/ 8 h 725"/>
                <a:gd name="T24" fmla="*/ 9 w 409"/>
                <a:gd name="T25" fmla="*/ 8 h 725"/>
                <a:gd name="T26" fmla="*/ 9 w 409"/>
                <a:gd name="T27" fmla="*/ 4 h 725"/>
                <a:gd name="T28" fmla="*/ 2 w 409"/>
                <a:gd name="T29" fmla="*/ 0 h 725"/>
                <a:gd name="T30" fmla="*/ 1 w 409"/>
                <a:gd name="T31" fmla="*/ 1 h 725"/>
                <a:gd name="T32" fmla="*/ 1 w 409"/>
                <a:gd name="T33" fmla="*/ 2 h 725"/>
                <a:gd name="T34" fmla="*/ 2 w 409"/>
                <a:gd name="T35" fmla="*/ 3 h 725"/>
                <a:gd name="T36" fmla="*/ 2 w 409"/>
                <a:gd name="T37" fmla="*/ 7 h 725"/>
                <a:gd name="T38" fmla="*/ 0 w 409"/>
                <a:gd name="T39" fmla="*/ 10 h 7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9"/>
                <a:gd name="T61" fmla="*/ 0 h 725"/>
                <a:gd name="T62" fmla="*/ 409 w 409"/>
                <a:gd name="T63" fmla="*/ 725 h 7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9" h="725">
                  <a:moveTo>
                    <a:pt x="0" y="416"/>
                  </a:moveTo>
                  <a:lnTo>
                    <a:pt x="60" y="451"/>
                  </a:lnTo>
                  <a:lnTo>
                    <a:pt x="45" y="487"/>
                  </a:lnTo>
                  <a:lnTo>
                    <a:pt x="70" y="610"/>
                  </a:lnTo>
                  <a:lnTo>
                    <a:pt x="24" y="629"/>
                  </a:lnTo>
                  <a:lnTo>
                    <a:pt x="75" y="725"/>
                  </a:lnTo>
                  <a:lnTo>
                    <a:pt x="202" y="697"/>
                  </a:lnTo>
                  <a:lnTo>
                    <a:pt x="214" y="660"/>
                  </a:lnTo>
                  <a:lnTo>
                    <a:pt x="271" y="647"/>
                  </a:lnTo>
                  <a:lnTo>
                    <a:pt x="356" y="567"/>
                  </a:lnTo>
                  <a:lnTo>
                    <a:pt x="326" y="478"/>
                  </a:lnTo>
                  <a:lnTo>
                    <a:pt x="368" y="361"/>
                  </a:lnTo>
                  <a:lnTo>
                    <a:pt x="408" y="352"/>
                  </a:lnTo>
                  <a:lnTo>
                    <a:pt x="409" y="184"/>
                  </a:lnTo>
                  <a:lnTo>
                    <a:pt x="103" y="0"/>
                  </a:lnTo>
                  <a:lnTo>
                    <a:pt x="64" y="21"/>
                  </a:lnTo>
                  <a:lnTo>
                    <a:pt x="64" y="90"/>
                  </a:lnTo>
                  <a:lnTo>
                    <a:pt x="103" y="140"/>
                  </a:lnTo>
                  <a:lnTo>
                    <a:pt x="75" y="298"/>
                  </a:lnTo>
                  <a:lnTo>
                    <a:pt x="0" y="41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22" name="Freeform 438">
              <a:extLst>
                <a:ext uri="{FF2B5EF4-FFF2-40B4-BE49-F238E27FC236}">
                  <a16:creationId xmlns:a16="http://schemas.microsoft.com/office/drawing/2014/main" id="{09B2862C-9A47-4E51-B764-2ABA2A5A0619}"/>
                </a:ext>
              </a:extLst>
            </p:cNvPr>
            <p:cNvSpPr>
              <a:spLocks/>
            </p:cNvSpPr>
            <p:nvPr/>
          </p:nvSpPr>
          <p:spPr bwMode="auto">
            <a:xfrm>
              <a:off x="1466230" y="3889689"/>
              <a:ext cx="138147" cy="175030"/>
            </a:xfrm>
            <a:custGeom>
              <a:avLst/>
              <a:gdLst>
                <a:gd name="T0" fmla="*/ 0 w 289"/>
                <a:gd name="T1" fmla="*/ 8 h 385"/>
                <a:gd name="T2" fmla="*/ 1 w 289"/>
                <a:gd name="T3" fmla="*/ 9 h 385"/>
                <a:gd name="T4" fmla="*/ 2 w 289"/>
                <a:gd name="T5" fmla="*/ 9 h 385"/>
                <a:gd name="T6" fmla="*/ 3 w 289"/>
                <a:gd name="T7" fmla="*/ 9 h 385"/>
                <a:gd name="T8" fmla="*/ 4 w 289"/>
                <a:gd name="T9" fmla="*/ 8 h 385"/>
                <a:gd name="T10" fmla="*/ 5 w 289"/>
                <a:gd name="T11" fmla="*/ 6 h 385"/>
                <a:gd name="T12" fmla="*/ 6 w 289"/>
                <a:gd name="T13" fmla="*/ 5 h 385"/>
                <a:gd name="T14" fmla="*/ 7 w 289"/>
                <a:gd name="T15" fmla="*/ 0 h 385"/>
                <a:gd name="T16" fmla="*/ 5 w 289"/>
                <a:gd name="T17" fmla="*/ 0 h 385"/>
                <a:gd name="T18" fmla="*/ 4 w 289"/>
                <a:gd name="T19" fmla="*/ 1 h 385"/>
                <a:gd name="T20" fmla="*/ 4 w 289"/>
                <a:gd name="T21" fmla="*/ 2 h 385"/>
                <a:gd name="T22" fmla="*/ 2 w 289"/>
                <a:gd name="T23" fmla="*/ 2 h 385"/>
                <a:gd name="T24" fmla="*/ 2 w 289"/>
                <a:gd name="T25" fmla="*/ 3 h 385"/>
                <a:gd name="T26" fmla="*/ 3 w 289"/>
                <a:gd name="T27" fmla="*/ 3 h 385"/>
                <a:gd name="T28" fmla="*/ 3 w 289"/>
                <a:gd name="T29" fmla="*/ 6 h 385"/>
                <a:gd name="T30" fmla="*/ 1 w 289"/>
                <a:gd name="T31" fmla="*/ 6 h 385"/>
                <a:gd name="T32" fmla="*/ 0 w 289"/>
                <a:gd name="T33" fmla="*/ 8 h 38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9"/>
                <a:gd name="T52" fmla="*/ 0 h 385"/>
                <a:gd name="T53" fmla="*/ 289 w 289"/>
                <a:gd name="T54" fmla="*/ 385 h 38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9" h="385">
                  <a:moveTo>
                    <a:pt x="0" y="335"/>
                  </a:moveTo>
                  <a:lnTo>
                    <a:pt x="30" y="385"/>
                  </a:lnTo>
                  <a:lnTo>
                    <a:pt x="70" y="369"/>
                  </a:lnTo>
                  <a:lnTo>
                    <a:pt x="130" y="372"/>
                  </a:lnTo>
                  <a:lnTo>
                    <a:pt x="183" y="333"/>
                  </a:lnTo>
                  <a:lnTo>
                    <a:pt x="199" y="257"/>
                  </a:lnTo>
                  <a:lnTo>
                    <a:pt x="251" y="192"/>
                  </a:lnTo>
                  <a:lnTo>
                    <a:pt x="289" y="0"/>
                  </a:lnTo>
                  <a:lnTo>
                    <a:pt x="223" y="0"/>
                  </a:lnTo>
                  <a:lnTo>
                    <a:pt x="191" y="35"/>
                  </a:lnTo>
                  <a:lnTo>
                    <a:pt x="184" y="96"/>
                  </a:lnTo>
                  <a:lnTo>
                    <a:pt x="82" y="69"/>
                  </a:lnTo>
                  <a:lnTo>
                    <a:pt x="78" y="110"/>
                  </a:lnTo>
                  <a:lnTo>
                    <a:pt x="121" y="111"/>
                  </a:lnTo>
                  <a:lnTo>
                    <a:pt x="107" y="264"/>
                  </a:lnTo>
                  <a:lnTo>
                    <a:pt x="59" y="246"/>
                  </a:lnTo>
                  <a:lnTo>
                    <a:pt x="0" y="33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23" name="Freeform 439">
              <a:extLst>
                <a:ext uri="{FF2B5EF4-FFF2-40B4-BE49-F238E27FC236}">
                  <a16:creationId xmlns:a16="http://schemas.microsoft.com/office/drawing/2014/main" id="{C33A76A3-A570-4F60-B417-ED928335B052}"/>
                </a:ext>
              </a:extLst>
            </p:cNvPr>
            <p:cNvSpPr>
              <a:spLocks/>
            </p:cNvSpPr>
            <p:nvPr/>
          </p:nvSpPr>
          <p:spPr bwMode="auto">
            <a:xfrm>
              <a:off x="1488131" y="3861048"/>
              <a:ext cx="347053" cy="367562"/>
            </a:xfrm>
            <a:custGeom>
              <a:avLst/>
              <a:gdLst>
                <a:gd name="T0" fmla="*/ 0 w 722"/>
                <a:gd name="T1" fmla="*/ 11 h 811"/>
                <a:gd name="T2" fmla="*/ 0 w 722"/>
                <a:gd name="T3" fmla="*/ 12 h 811"/>
                <a:gd name="T4" fmla="*/ 3 w 722"/>
                <a:gd name="T5" fmla="*/ 11 h 811"/>
                <a:gd name="T6" fmla="*/ 5 w 722"/>
                <a:gd name="T7" fmla="*/ 13 h 811"/>
                <a:gd name="T8" fmla="*/ 6 w 722"/>
                <a:gd name="T9" fmla="*/ 13 h 811"/>
                <a:gd name="T10" fmla="*/ 6 w 722"/>
                <a:gd name="T11" fmla="*/ 12 h 811"/>
                <a:gd name="T12" fmla="*/ 7 w 722"/>
                <a:gd name="T13" fmla="*/ 12 h 811"/>
                <a:gd name="T14" fmla="*/ 8 w 722"/>
                <a:gd name="T15" fmla="*/ 13 h 811"/>
                <a:gd name="T16" fmla="*/ 9 w 722"/>
                <a:gd name="T17" fmla="*/ 17 h 811"/>
                <a:gd name="T18" fmla="*/ 11 w 722"/>
                <a:gd name="T19" fmla="*/ 17 h 811"/>
                <a:gd name="T20" fmla="*/ 15 w 722"/>
                <a:gd name="T21" fmla="*/ 19 h 811"/>
                <a:gd name="T22" fmla="*/ 15 w 722"/>
                <a:gd name="T23" fmla="*/ 18 h 811"/>
                <a:gd name="T24" fmla="*/ 15 w 722"/>
                <a:gd name="T25" fmla="*/ 17 h 811"/>
                <a:gd name="T26" fmla="*/ 15 w 722"/>
                <a:gd name="T27" fmla="*/ 15 h 811"/>
                <a:gd name="T28" fmla="*/ 16 w 722"/>
                <a:gd name="T29" fmla="*/ 14 h 811"/>
                <a:gd name="T30" fmla="*/ 15 w 722"/>
                <a:gd name="T31" fmla="*/ 12 h 811"/>
                <a:gd name="T32" fmla="*/ 15 w 722"/>
                <a:gd name="T33" fmla="*/ 9 h 811"/>
                <a:gd name="T34" fmla="*/ 15 w 722"/>
                <a:gd name="T35" fmla="*/ 8 h 811"/>
                <a:gd name="T36" fmla="*/ 15 w 722"/>
                <a:gd name="T37" fmla="*/ 7 h 811"/>
                <a:gd name="T38" fmla="*/ 16 w 722"/>
                <a:gd name="T39" fmla="*/ 4 h 811"/>
                <a:gd name="T40" fmla="*/ 17 w 722"/>
                <a:gd name="T41" fmla="*/ 3 h 811"/>
                <a:gd name="T42" fmla="*/ 17 w 722"/>
                <a:gd name="T43" fmla="*/ 1 h 811"/>
                <a:gd name="T44" fmla="*/ 13 w 722"/>
                <a:gd name="T45" fmla="*/ 0 h 811"/>
                <a:gd name="T46" fmla="*/ 8 w 722"/>
                <a:gd name="T47" fmla="*/ 1 h 811"/>
                <a:gd name="T48" fmla="*/ 6 w 722"/>
                <a:gd name="T49" fmla="*/ 0 h 811"/>
                <a:gd name="T50" fmla="*/ 6 w 722"/>
                <a:gd name="T51" fmla="*/ 1 h 811"/>
                <a:gd name="T52" fmla="*/ 5 w 722"/>
                <a:gd name="T53" fmla="*/ 6 h 811"/>
                <a:gd name="T54" fmla="*/ 3 w 722"/>
                <a:gd name="T55" fmla="*/ 7 h 811"/>
                <a:gd name="T56" fmla="*/ 3 w 722"/>
                <a:gd name="T57" fmla="*/ 9 h 811"/>
                <a:gd name="T58" fmla="*/ 2 w 722"/>
                <a:gd name="T59" fmla="*/ 10 h 811"/>
                <a:gd name="T60" fmla="*/ 1 w 722"/>
                <a:gd name="T61" fmla="*/ 10 h 811"/>
                <a:gd name="T62" fmla="*/ 0 w 722"/>
                <a:gd name="T63" fmla="*/ 11 h 81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22"/>
                <a:gd name="T97" fmla="*/ 0 h 811"/>
                <a:gd name="T98" fmla="*/ 722 w 722"/>
                <a:gd name="T99" fmla="*/ 811 h 81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22" h="811">
                  <a:moveTo>
                    <a:pt x="0" y="481"/>
                  </a:moveTo>
                  <a:lnTo>
                    <a:pt x="1" y="504"/>
                  </a:lnTo>
                  <a:lnTo>
                    <a:pt x="146" y="481"/>
                  </a:lnTo>
                  <a:lnTo>
                    <a:pt x="206" y="583"/>
                  </a:lnTo>
                  <a:lnTo>
                    <a:pt x="261" y="577"/>
                  </a:lnTo>
                  <a:lnTo>
                    <a:pt x="272" y="533"/>
                  </a:lnTo>
                  <a:lnTo>
                    <a:pt x="323" y="529"/>
                  </a:lnTo>
                  <a:lnTo>
                    <a:pt x="358" y="558"/>
                  </a:lnTo>
                  <a:lnTo>
                    <a:pt x="366" y="717"/>
                  </a:lnTo>
                  <a:lnTo>
                    <a:pt x="447" y="708"/>
                  </a:lnTo>
                  <a:lnTo>
                    <a:pt x="666" y="811"/>
                  </a:lnTo>
                  <a:lnTo>
                    <a:pt x="664" y="763"/>
                  </a:lnTo>
                  <a:lnTo>
                    <a:pt x="620" y="742"/>
                  </a:lnTo>
                  <a:lnTo>
                    <a:pt x="626" y="628"/>
                  </a:lnTo>
                  <a:lnTo>
                    <a:pt x="695" y="586"/>
                  </a:lnTo>
                  <a:lnTo>
                    <a:pt x="655" y="509"/>
                  </a:lnTo>
                  <a:lnTo>
                    <a:pt x="645" y="374"/>
                  </a:lnTo>
                  <a:lnTo>
                    <a:pt x="637" y="344"/>
                  </a:lnTo>
                  <a:lnTo>
                    <a:pt x="666" y="284"/>
                  </a:lnTo>
                  <a:lnTo>
                    <a:pt x="695" y="174"/>
                  </a:lnTo>
                  <a:lnTo>
                    <a:pt x="722" y="132"/>
                  </a:lnTo>
                  <a:lnTo>
                    <a:pt x="709" y="67"/>
                  </a:lnTo>
                  <a:lnTo>
                    <a:pt x="581" y="0"/>
                  </a:lnTo>
                  <a:lnTo>
                    <a:pt x="350" y="37"/>
                  </a:lnTo>
                  <a:lnTo>
                    <a:pt x="272" y="0"/>
                  </a:lnTo>
                  <a:lnTo>
                    <a:pt x="241" y="64"/>
                  </a:lnTo>
                  <a:lnTo>
                    <a:pt x="203" y="256"/>
                  </a:lnTo>
                  <a:lnTo>
                    <a:pt x="151" y="321"/>
                  </a:lnTo>
                  <a:lnTo>
                    <a:pt x="135" y="397"/>
                  </a:lnTo>
                  <a:lnTo>
                    <a:pt x="82" y="436"/>
                  </a:lnTo>
                  <a:lnTo>
                    <a:pt x="22" y="433"/>
                  </a:lnTo>
                  <a:lnTo>
                    <a:pt x="0" y="48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24" name="Freeform 440">
              <a:extLst>
                <a:ext uri="{FF2B5EF4-FFF2-40B4-BE49-F238E27FC236}">
                  <a16:creationId xmlns:a16="http://schemas.microsoft.com/office/drawing/2014/main" id="{27F9EF6B-072F-40D4-9D2D-9E61C666472D}"/>
                </a:ext>
              </a:extLst>
            </p:cNvPr>
            <p:cNvSpPr>
              <a:spLocks/>
            </p:cNvSpPr>
            <p:nvPr/>
          </p:nvSpPr>
          <p:spPr bwMode="auto">
            <a:xfrm>
              <a:off x="1855401" y="3221394"/>
              <a:ext cx="42118" cy="23868"/>
            </a:xfrm>
            <a:custGeom>
              <a:avLst/>
              <a:gdLst>
                <a:gd name="T0" fmla="*/ 0 w 89"/>
                <a:gd name="T1" fmla="*/ 1 h 54"/>
                <a:gd name="T2" fmla="*/ 1 w 89"/>
                <a:gd name="T3" fmla="*/ 1 h 54"/>
                <a:gd name="T4" fmla="*/ 2 w 89"/>
                <a:gd name="T5" fmla="*/ 0 h 54"/>
                <a:gd name="T6" fmla="*/ 0 w 89"/>
                <a:gd name="T7" fmla="*/ 1 h 54"/>
                <a:gd name="T8" fmla="*/ 0 60000 65536"/>
                <a:gd name="T9" fmla="*/ 0 60000 65536"/>
                <a:gd name="T10" fmla="*/ 0 60000 65536"/>
                <a:gd name="T11" fmla="*/ 0 60000 65536"/>
                <a:gd name="T12" fmla="*/ 0 w 89"/>
                <a:gd name="T13" fmla="*/ 0 h 54"/>
                <a:gd name="T14" fmla="*/ 89 w 89"/>
                <a:gd name="T15" fmla="*/ 54 h 54"/>
              </a:gdLst>
              <a:ahLst/>
              <a:cxnLst>
                <a:cxn ang="T8">
                  <a:pos x="T0" y="T1"/>
                </a:cxn>
                <a:cxn ang="T9">
                  <a:pos x="T2" y="T3"/>
                </a:cxn>
                <a:cxn ang="T10">
                  <a:pos x="T4" y="T5"/>
                </a:cxn>
                <a:cxn ang="T11">
                  <a:pos x="T6" y="T7"/>
                </a:cxn>
              </a:cxnLst>
              <a:rect l="T12" t="T13" r="T14" b="T15"/>
              <a:pathLst>
                <a:path w="89" h="54">
                  <a:moveTo>
                    <a:pt x="0" y="30"/>
                  </a:moveTo>
                  <a:lnTo>
                    <a:pt x="32" y="54"/>
                  </a:lnTo>
                  <a:lnTo>
                    <a:pt x="89" y="0"/>
                  </a:lnTo>
                  <a:lnTo>
                    <a:pt x="0" y="3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25" name="Freeform 441">
              <a:extLst>
                <a:ext uri="{FF2B5EF4-FFF2-40B4-BE49-F238E27FC236}">
                  <a16:creationId xmlns:a16="http://schemas.microsoft.com/office/drawing/2014/main" id="{89278531-781C-4190-A0C4-6562387136F0}"/>
                </a:ext>
              </a:extLst>
            </p:cNvPr>
            <p:cNvSpPr>
              <a:spLocks/>
            </p:cNvSpPr>
            <p:nvPr/>
          </p:nvSpPr>
          <p:spPr bwMode="auto">
            <a:xfrm>
              <a:off x="1279225" y="3714660"/>
              <a:ext cx="48857" cy="124112"/>
            </a:xfrm>
            <a:custGeom>
              <a:avLst/>
              <a:gdLst>
                <a:gd name="T0" fmla="*/ 0 w 102"/>
                <a:gd name="T1" fmla="*/ 1 h 274"/>
                <a:gd name="T2" fmla="*/ 1 w 102"/>
                <a:gd name="T3" fmla="*/ 6 h 274"/>
                <a:gd name="T4" fmla="*/ 2 w 102"/>
                <a:gd name="T5" fmla="*/ 6 h 274"/>
                <a:gd name="T6" fmla="*/ 2 w 102"/>
                <a:gd name="T7" fmla="*/ 1 h 274"/>
                <a:gd name="T8" fmla="*/ 2 w 102"/>
                <a:gd name="T9" fmla="*/ 0 h 274"/>
                <a:gd name="T10" fmla="*/ 1 w 102"/>
                <a:gd name="T11" fmla="*/ 0 h 274"/>
                <a:gd name="T12" fmla="*/ 0 w 102"/>
                <a:gd name="T13" fmla="*/ 1 h 274"/>
                <a:gd name="T14" fmla="*/ 0 60000 65536"/>
                <a:gd name="T15" fmla="*/ 0 60000 65536"/>
                <a:gd name="T16" fmla="*/ 0 60000 65536"/>
                <a:gd name="T17" fmla="*/ 0 60000 65536"/>
                <a:gd name="T18" fmla="*/ 0 60000 65536"/>
                <a:gd name="T19" fmla="*/ 0 60000 65536"/>
                <a:gd name="T20" fmla="*/ 0 60000 65536"/>
                <a:gd name="T21" fmla="*/ 0 w 102"/>
                <a:gd name="T22" fmla="*/ 0 h 274"/>
                <a:gd name="T23" fmla="*/ 102 w 102"/>
                <a:gd name="T24" fmla="*/ 274 h 2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274">
                  <a:moveTo>
                    <a:pt x="0" y="65"/>
                  </a:moveTo>
                  <a:lnTo>
                    <a:pt x="41" y="274"/>
                  </a:lnTo>
                  <a:lnTo>
                    <a:pt x="73" y="270"/>
                  </a:lnTo>
                  <a:lnTo>
                    <a:pt x="102" y="30"/>
                  </a:lnTo>
                  <a:lnTo>
                    <a:pt x="73" y="0"/>
                  </a:lnTo>
                  <a:lnTo>
                    <a:pt x="52" y="19"/>
                  </a:lnTo>
                  <a:lnTo>
                    <a:pt x="0" y="6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26" name="Freeform 442">
              <a:extLst>
                <a:ext uri="{FF2B5EF4-FFF2-40B4-BE49-F238E27FC236}">
                  <a16:creationId xmlns:a16="http://schemas.microsoft.com/office/drawing/2014/main" id="{EBDEE972-591B-47F3-B62A-72AC9F07107B}"/>
                </a:ext>
              </a:extLst>
            </p:cNvPr>
            <p:cNvSpPr>
              <a:spLocks/>
            </p:cNvSpPr>
            <p:nvPr/>
          </p:nvSpPr>
          <p:spPr bwMode="auto">
            <a:xfrm>
              <a:off x="1434220" y="3919922"/>
              <a:ext cx="33694" cy="25459"/>
            </a:xfrm>
            <a:custGeom>
              <a:avLst/>
              <a:gdLst>
                <a:gd name="T0" fmla="*/ 0 w 69"/>
                <a:gd name="T1" fmla="*/ 2 h 52"/>
                <a:gd name="T2" fmla="*/ 0 w 69"/>
                <a:gd name="T3" fmla="*/ 0 h 52"/>
                <a:gd name="T4" fmla="*/ 2 w 69"/>
                <a:gd name="T5" fmla="*/ 0 h 52"/>
                <a:gd name="T6" fmla="*/ 2 w 69"/>
                <a:gd name="T7" fmla="*/ 1 h 52"/>
                <a:gd name="T8" fmla="*/ 0 w 69"/>
                <a:gd name="T9" fmla="*/ 2 h 52"/>
                <a:gd name="T10" fmla="*/ 0 60000 65536"/>
                <a:gd name="T11" fmla="*/ 0 60000 65536"/>
                <a:gd name="T12" fmla="*/ 0 60000 65536"/>
                <a:gd name="T13" fmla="*/ 0 60000 65536"/>
                <a:gd name="T14" fmla="*/ 0 60000 65536"/>
                <a:gd name="T15" fmla="*/ 0 w 69"/>
                <a:gd name="T16" fmla="*/ 0 h 52"/>
                <a:gd name="T17" fmla="*/ 69 w 69"/>
                <a:gd name="T18" fmla="*/ 52 h 52"/>
              </a:gdLst>
              <a:ahLst/>
              <a:cxnLst>
                <a:cxn ang="T10">
                  <a:pos x="T0" y="T1"/>
                </a:cxn>
                <a:cxn ang="T11">
                  <a:pos x="T2" y="T3"/>
                </a:cxn>
                <a:cxn ang="T12">
                  <a:pos x="T4" y="T5"/>
                </a:cxn>
                <a:cxn ang="T13">
                  <a:pos x="T6" y="T7"/>
                </a:cxn>
                <a:cxn ang="T14">
                  <a:pos x="T8" y="T9"/>
                </a:cxn>
              </a:cxnLst>
              <a:rect l="T15" t="T16" r="T17" b="T18"/>
              <a:pathLst>
                <a:path w="69" h="52">
                  <a:moveTo>
                    <a:pt x="0" y="52"/>
                  </a:moveTo>
                  <a:lnTo>
                    <a:pt x="7" y="1"/>
                  </a:lnTo>
                  <a:lnTo>
                    <a:pt x="69" y="0"/>
                  </a:lnTo>
                  <a:lnTo>
                    <a:pt x="69" y="46"/>
                  </a:lnTo>
                  <a:lnTo>
                    <a:pt x="0" y="5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27" name="Freeform 443">
              <a:extLst>
                <a:ext uri="{FF2B5EF4-FFF2-40B4-BE49-F238E27FC236}">
                  <a16:creationId xmlns:a16="http://schemas.microsoft.com/office/drawing/2014/main" id="{2882FF68-378F-4837-8C71-6D67925CAD7B}"/>
                </a:ext>
              </a:extLst>
            </p:cNvPr>
            <p:cNvSpPr>
              <a:spLocks/>
            </p:cNvSpPr>
            <p:nvPr/>
          </p:nvSpPr>
          <p:spPr bwMode="auto">
            <a:xfrm>
              <a:off x="1867194" y="3598504"/>
              <a:ext cx="276295" cy="295959"/>
            </a:xfrm>
            <a:custGeom>
              <a:avLst/>
              <a:gdLst>
                <a:gd name="T0" fmla="*/ 0 w 576"/>
                <a:gd name="T1" fmla="*/ 11 h 650"/>
                <a:gd name="T2" fmla="*/ 1 w 576"/>
                <a:gd name="T3" fmla="*/ 10 h 650"/>
                <a:gd name="T4" fmla="*/ 1 w 576"/>
                <a:gd name="T5" fmla="*/ 8 h 650"/>
                <a:gd name="T6" fmla="*/ 3 w 576"/>
                <a:gd name="T7" fmla="*/ 5 h 650"/>
                <a:gd name="T8" fmla="*/ 3 w 576"/>
                <a:gd name="T9" fmla="*/ 1 h 650"/>
                <a:gd name="T10" fmla="*/ 5 w 576"/>
                <a:gd name="T11" fmla="*/ 0 h 650"/>
                <a:gd name="T12" fmla="*/ 6 w 576"/>
                <a:gd name="T13" fmla="*/ 3 h 650"/>
                <a:gd name="T14" fmla="*/ 9 w 576"/>
                <a:gd name="T15" fmla="*/ 6 h 650"/>
                <a:gd name="T16" fmla="*/ 8 w 576"/>
                <a:gd name="T17" fmla="*/ 7 h 650"/>
                <a:gd name="T18" fmla="*/ 9 w 576"/>
                <a:gd name="T19" fmla="*/ 8 h 650"/>
                <a:gd name="T20" fmla="*/ 10 w 576"/>
                <a:gd name="T21" fmla="*/ 9 h 650"/>
                <a:gd name="T22" fmla="*/ 13 w 576"/>
                <a:gd name="T23" fmla="*/ 11 h 650"/>
                <a:gd name="T24" fmla="*/ 11 w 576"/>
                <a:gd name="T25" fmla="*/ 14 h 650"/>
                <a:gd name="T26" fmla="*/ 8 w 576"/>
                <a:gd name="T27" fmla="*/ 15 h 650"/>
                <a:gd name="T28" fmla="*/ 5 w 576"/>
                <a:gd name="T29" fmla="*/ 15 h 650"/>
                <a:gd name="T30" fmla="*/ 3 w 576"/>
                <a:gd name="T31" fmla="*/ 14 h 650"/>
                <a:gd name="T32" fmla="*/ 1 w 576"/>
                <a:gd name="T33" fmla="*/ 12 h 650"/>
                <a:gd name="T34" fmla="*/ 0 w 576"/>
                <a:gd name="T35" fmla="*/ 11 h 6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76"/>
                <a:gd name="T55" fmla="*/ 0 h 650"/>
                <a:gd name="T56" fmla="*/ 576 w 576"/>
                <a:gd name="T57" fmla="*/ 650 h 65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76" h="650">
                  <a:moveTo>
                    <a:pt x="0" y="454"/>
                  </a:moveTo>
                  <a:lnTo>
                    <a:pt x="43" y="422"/>
                  </a:lnTo>
                  <a:lnTo>
                    <a:pt x="51" y="342"/>
                  </a:lnTo>
                  <a:lnTo>
                    <a:pt x="121" y="232"/>
                  </a:lnTo>
                  <a:lnTo>
                    <a:pt x="152" y="43"/>
                  </a:lnTo>
                  <a:lnTo>
                    <a:pt x="211" y="0"/>
                  </a:lnTo>
                  <a:lnTo>
                    <a:pt x="255" y="131"/>
                  </a:lnTo>
                  <a:lnTo>
                    <a:pt x="380" y="241"/>
                  </a:lnTo>
                  <a:lnTo>
                    <a:pt x="336" y="308"/>
                  </a:lnTo>
                  <a:lnTo>
                    <a:pt x="379" y="324"/>
                  </a:lnTo>
                  <a:lnTo>
                    <a:pt x="423" y="404"/>
                  </a:lnTo>
                  <a:lnTo>
                    <a:pt x="576" y="449"/>
                  </a:lnTo>
                  <a:lnTo>
                    <a:pt x="459" y="581"/>
                  </a:lnTo>
                  <a:lnTo>
                    <a:pt x="340" y="630"/>
                  </a:lnTo>
                  <a:lnTo>
                    <a:pt x="229" y="650"/>
                  </a:lnTo>
                  <a:lnTo>
                    <a:pt x="109" y="602"/>
                  </a:lnTo>
                  <a:lnTo>
                    <a:pt x="65" y="510"/>
                  </a:lnTo>
                  <a:lnTo>
                    <a:pt x="0" y="45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28" name="Freeform 444">
              <a:extLst>
                <a:ext uri="{FF2B5EF4-FFF2-40B4-BE49-F238E27FC236}">
                  <a16:creationId xmlns:a16="http://schemas.microsoft.com/office/drawing/2014/main" id="{91BB1DE7-9A48-4AB9-915B-221733CE49D0}"/>
                </a:ext>
              </a:extLst>
            </p:cNvPr>
            <p:cNvSpPr>
              <a:spLocks/>
            </p:cNvSpPr>
            <p:nvPr/>
          </p:nvSpPr>
          <p:spPr bwMode="auto">
            <a:xfrm>
              <a:off x="2028927" y="3708295"/>
              <a:ext cx="28640" cy="38188"/>
            </a:xfrm>
            <a:custGeom>
              <a:avLst/>
              <a:gdLst>
                <a:gd name="T0" fmla="*/ 0 w 60"/>
                <a:gd name="T1" fmla="*/ 1 h 83"/>
                <a:gd name="T2" fmla="*/ 1 w 60"/>
                <a:gd name="T3" fmla="*/ 2 h 83"/>
                <a:gd name="T4" fmla="*/ 1 w 60"/>
                <a:gd name="T5" fmla="*/ 1 h 83"/>
                <a:gd name="T6" fmla="*/ 1 w 60"/>
                <a:gd name="T7" fmla="*/ 1 h 83"/>
                <a:gd name="T8" fmla="*/ 1 w 60"/>
                <a:gd name="T9" fmla="*/ 1 h 83"/>
                <a:gd name="T10" fmla="*/ 1 w 60"/>
                <a:gd name="T11" fmla="*/ 0 h 83"/>
                <a:gd name="T12" fmla="*/ 0 w 60"/>
                <a:gd name="T13" fmla="*/ 1 h 83"/>
                <a:gd name="T14" fmla="*/ 0 60000 65536"/>
                <a:gd name="T15" fmla="*/ 0 60000 65536"/>
                <a:gd name="T16" fmla="*/ 0 60000 65536"/>
                <a:gd name="T17" fmla="*/ 0 60000 65536"/>
                <a:gd name="T18" fmla="*/ 0 60000 65536"/>
                <a:gd name="T19" fmla="*/ 0 60000 65536"/>
                <a:gd name="T20" fmla="*/ 0 60000 65536"/>
                <a:gd name="T21" fmla="*/ 0 w 60"/>
                <a:gd name="T22" fmla="*/ 0 h 83"/>
                <a:gd name="T23" fmla="*/ 60 w 60"/>
                <a:gd name="T24" fmla="*/ 83 h 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83">
                  <a:moveTo>
                    <a:pt x="0" y="67"/>
                  </a:moveTo>
                  <a:lnTo>
                    <a:pt x="43" y="83"/>
                  </a:lnTo>
                  <a:lnTo>
                    <a:pt x="56" y="58"/>
                  </a:lnTo>
                  <a:lnTo>
                    <a:pt x="30" y="52"/>
                  </a:lnTo>
                  <a:lnTo>
                    <a:pt x="60" y="32"/>
                  </a:lnTo>
                  <a:lnTo>
                    <a:pt x="44" y="0"/>
                  </a:lnTo>
                  <a:lnTo>
                    <a:pt x="0" y="6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29" name="Freeform 445">
              <a:extLst>
                <a:ext uri="{FF2B5EF4-FFF2-40B4-BE49-F238E27FC236}">
                  <a16:creationId xmlns:a16="http://schemas.microsoft.com/office/drawing/2014/main" id="{43E62B32-EED6-4562-BB2D-4D8B1895986C}"/>
                </a:ext>
              </a:extLst>
            </p:cNvPr>
            <p:cNvSpPr>
              <a:spLocks/>
            </p:cNvSpPr>
            <p:nvPr/>
          </p:nvSpPr>
          <p:spPr bwMode="auto">
            <a:xfrm>
              <a:off x="1420742" y="3919922"/>
              <a:ext cx="102768" cy="120930"/>
            </a:xfrm>
            <a:custGeom>
              <a:avLst/>
              <a:gdLst>
                <a:gd name="T0" fmla="*/ 0 w 214"/>
                <a:gd name="T1" fmla="*/ 3 h 267"/>
                <a:gd name="T2" fmla="*/ 1 w 214"/>
                <a:gd name="T3" fmla="*/ 2 h 267"/>
                <a:gd name="T4" fmla="*/ 1 w 214"/>
                <a:gd name="T5" fmla="*/ 2 h 267"/>
                <a:gd name="T6" fmla="*/ 1 w 214"/>
                <a:gd name="T7" fmla="*/ 1 h 267"/>
                <a:gd name="T8" fmla="*/ 2 w 214"/>
                <a:gd name="T9" fmla="*/ 1 h 267"/>
                <a:gd name="T10" fmla="*/ 2 w 214"/>
                <a:gd name="T11" fmla="*/ 0 h 267"/>
                <a:gd name="T12" fmla="*/ 4 w 214"/>
                <a:gd name="T13" fmla="*/ 0 h 267"/>
                <a:gd name="T14" fmla="*/ 4 w 214"/>
                <a:gd name="T15" fmla="*/ 1 h 267"/>
                <a:gd name="T16" fmla="*/ 5 w 214"/>
                <a:gd name="T17" fmla="*/ 1 h 267"/>
                <a:gd name="T18" fmla="*/ 5 w 214"/>
                <a:gd name="T19" fmla="*/ 5 h 267"/>
                <a:gd name="T20" fmla="*/ 3 w 214"/>
                <a:gd name="T21" fmla="*/ 4 h 267"/>
                <a:gd name="T22" fmla="*/ 2 w 214"/>
                <a:gd name="T23" fmla="*/ 6 h 267"/>
                <a:gd name="T24" fmla="*/ 0 w 214"/>
                <a:gd name="T25" fmla="*/ 3 h 2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4"/>
                <a:gd name="T40" fmla="*/ 0 h 267"/>
                <a:gd name="T41" fmla="*/ 214 w 214"/>
                <a:gd name="T42" fmla="*/ 267 h 26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4" h="267">
                  <a:moveTo>
                    <a:pt x="0" y="125"/>
                  </a:moveTo>
                  <a:lnTo>
                    <a:pt x="25" y="83"/>
                  </a:lnTo>
                  <a:lnTo>
                    <a:pt x="41" y="88"/>
                  </a:lnTo>
                  <a:lnTo>
                    <a:pt x="28" y="52"/>
                  </a:lnTo>
                  <a:lnTo>
                    <a:pt x="97" y="46"/>
                  </a:lnTo>
                  <a:lnTo>
                    <a:pt x="97" y="0"/>
                  </a:lnTo>
                  <a:lnTo>
                    <a:pt x="175" y="1"/>
                  </a:lnTo>
                  <a:lnTo>
                    <a:pt x="171" y="42"/>
                  </a:lnTo>
                  <a:lnTo>
                    <a:pt x="214" y="43"/>
                  </a:lnTo>
                  <a:lnTo>
                    <a:pt x="200" y="196"/>
                  </a:lnTo>
                  <a:lnTo>
                    <a:pt x="152" y="178"/>
                  </a:lnTo>
                  <a:lnTo>
                    <a:pt x="93" y="267"/>
                  </a:lnTo>
                  <a:lnTo>
                    <a:pt x="0" y="12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30" name="Freeform 446">
              <a:extLst>
                <a:ext uri="{FF2B5EF4-FFF2-40B4-BE49-F238E27FC236}">
                  <a16:creationId xmlns:a16="http://schemas.microsoft.com/office/drawing/2014/main" id="{01772FD3-16A4-42F7-B7E7-E55625AF620F}"/>
                </a:ext>
              </a:extLst>
            </p:cNvPr>
            <p:cNvSpPr>
              <a:spLocks/>
            </p:cNvSpPr>
            <p:nvPr/>
          </p:nvSpPr>
          <p:spPr bwMode="auto">
            <a:xfrm>
              <a:off x="954074" y="3690792"/>
              <a:ext cx="55596" cy="11138"/>
            </a:xfrm>
            <a:custGeom>
              <a:avLst/>
              <a:gdLst>
                <a:gd name="T0" fmla="*/ 0 w 114"/>
                <a:gd name="T1" fmla="*/ 1 h 26"/>
                <a:gd name="T2" fmla="*/ 0 w 114"/>
                <a:gd name="T3" fmla="*/ 0 h 26"/>
                <a:gd name="T4" fmla="*/ 3 w 114"/>
                <a:gd name="T5" fmla="*/ 0 h 26"/>
                <a:gd name="T6" fmla="*/ 0 w 114"/>
                <a:gd name="T7" fmla="*/ 1 h 26"/>
                <a:gd name="T8" fmla="*/ 0 60000 65536"/>
                <a:gd name="T9" fmla="*/ 0 60000 65536"/>
                <a:gd name="T10" fmla="*/ 0 60000 65536"/>
                <a:gd name="T11" fmla="*/ 0 60000 65536"/>
                <a:gd name="T12" fmla="*/ 0 w 114"/>
                <a:gd name="T13" fmla="*/ 0 h 26"/>
                <a:gd name="T14" fmla="*/ 114 w 114"/>
                <a:gd name="T15" fmla="*/ 26 h 26"/>
              </a:gdLst>
              <a:ahLst/>
              <a:cxnLst>
                <a:cxn ang="T8">
                  <a:pos x="T0" y="T1"/>
                </a:cxn>
                <a:cxn ang="T9">
                  <a:pos x="T2" y="T3"/>
                </a:cxn>
                <a:cxn ang="T10">
                  <a:pos x="T4" y="T5"/>
                </a:cxn>
                <a:cxn ang="T11">
                  <a:pos x="T6" y="T7"/>
                </a:cxn>
              </a:cxnLst>
              <a:rect l="T12" t="T13" r="T14" b="T15"/>
              <a:pathLst>
                <a:path w="114" h="26">
                  <a:moveTo>
                    <a:pt x="0" y="26"/>
                  </a:moveTo>
                  <a:lnTo>
                    <a:pt x="7" y="0"/>
                  </a:lnTo>
                  <a:lnTo>
                    <a:pt x="114" y="9"/>
                  </a:lnTo>
                  <a:lnTo>
                    <a:pt x="0" y="2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31" name="Freeform 447">
              <a:extLst>
                <a:ext uri="{FF2B5EF4-FFF2-40B4-BE49-F238E27FC236}">
                  <a16:creationId xmlns:a16="http://schemas.microsoft.com/office/drawing/2014/main" id="{35C8094E-782B-49F5-B9B1-1353FF788327}"/>
                </a:ext>
              </a:extLst>
            </p:cNvPr>
            <p:cNvSpPr>
              <a:spLocks/>
            </p:cNvSpPr>
            <p:nvPr/>
          </p:nvSpPr>
          <p:spPr bwMode="auto">
            <a:xfrm>
              <a:off x="1206782" y="3740119"/>
              <a:ext cx="77497" cy="128885"/>
            </a:xfrm>
            <a:custGeom>
              <a:avLst/>
              <a:gdLst>
                <a:gd name="T0" fmla="*/ 0 w 163"/>
                <a:gd name="T1" fmla="*/ 6 h 285"/>
                <a:gd name="T2" fmla="*/ 1 w 163"/>
                <a:gd name="T3" fmla="*/ 2 h 285"/>
                <a:gd name="T4" fmla="*/ 0 w 163"/>
                <a:gd name="T5" fmla="*/ 0 h 285"/>
                <a:gd name="T6" fmla="*/ 3 w 163"/>
                <a:gd name="T7" fmla="*/ 0 h 285"/>
                <a:gd name="T8" fmla="*/ 4 w 163"/>
                <a:gd name="T9" fmla="*/ 5 h 285"/>
                <a:gd name="T10" fmla="*/ 1 w 163"/>
                <a:gd name="T11" fmla="*/ 7 h 285"/>
                <a:gd name="T12" fmla="*/ 0 w 163"/>
                <a:gd name="T13" fmla="*/ 6 h 285"/>
                <a:gd name="T14" fmla="*/ 0 60000 65536"/>
                <a:gd name="T15" fmla="*/ 0 60000 65536"/>
                <a:gd name="T16" fmla="*/ 0 60000 65536"/>
                <a:gd name="T17" fmla="*/ 0 60000 65536"/>
                <a:gd name="T18" fmla="*/ 0 60000 65536"/>
                <a:gd name="T19" fmla="*/ 0 60000 65536"/>
                <a:gd name="T20" fmla="*/ 0 60000 65536"/>
                <a:gd name="T21" fmla="*/ 0 w 163"/>
                <a:gd name="T22" fmla="*/ 0 h 285"/>
                <a:gd name="T23" fmla="*/ 163 w 163"/>
                <a:gd name="T24" fmla="*/ 285 h 2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 h="285">
                  <a:moveTo>
                    <a:pt x="0" y="269"/>
                  </a:moveTo>
                  <a:lnTo>
                    <a:pt x="20" y="71"/>
                  </a:lnTo>
                  <a:lnTo>
                    <a:pt x="10" y="10"/>
                  </a:lnTo>
                  <a:lnTo>
                    <a:pt x="110" y="0"/>
                  </a:lnTo>
                  <a:lnTo>
                    <a:pt x="163" y="227"/>
                  </a:lnTo>
                  <a:lnTo>
                    <a:pt x="40" y="285"/>
                  </a:lnTo>
                  <a:lnTo>
                    <a:pt x="0" y="26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32" name="Freeform 448">
              <a:extLst>
                <a:ext uri="{FF2B5EF4-FFF2-40B4-BE49-F238E27FC236}">
                  <a16:creationId xmlns:a16="http://schemas.microsoft.com/office/drawing/2014/main" id="{7E051B8C-D19F-4BA8-92CE-AF912981E16D}"/>
                </a:ext>
              </a:extLst>
            </p:cNvPr>
            <p:cNvSpPr>
              <a:spLocks/>
            </p:cNvSpPr>
            <p:nvPr/>
          </p:nvSpPr>
          <p:spPr bwMode="auto">
            <a:xfrm>
              <a:off x="986084" y="3708295"/>
              <a:ext cx="134778" cy="108200"/>
            </a:xfrm>
            <a:custGeom>
              <a:avLst/>
              <a:gdLst>
                <a:gd name="T0" fmla="*/ 0 w 281"/>
                <a:gd name="T1" fmla="*/ 2 h 238"/>
                <a:gd name="T2" fmla="*/ 1 w 281"/>
                <a:gd name="T3" fmla="*/ 1 h 238"/>
                <a:gd name="T4" fmla="*/ 1 w 281"/>
                <a:gd name="T5" fmla="*/ 0 h 238"/>
                <a:gd name="T6" fmla="*/ 3 w 281"/>
                <a:gd name="T7" fmla="*/ 0 h 238"/>
                <a:gd name="T8" fmla="*/ 4 w 281"/>
                <a:gd name="T9" fmla="*/ 1 h 238"/>
                <a:gd name="T10" fmla="*/ 5 w 281"/>
                <a:gd name="T11" fmla="*/ 0 h 238"/>
                <a:gd name="T12" fmla="*/ 6 w 281"/>
                <a:gd name="T13" fmla="*/ 3 h 238"/>
                <a:gd name="T14" fmla="*/ 7 w 281"/>
                <a:gd name="T15" fmla="*/ 5 h 238"/>
                <a:gd name="T16" fmla="*/ 6 w 281"/>
                <a:gd name="T17" fmla="*/ 4 h 238"/>
                <a:gd name="T18" fmla="*/ 6 w 281"/>
                <a:gd name="T19" fmla="*/ 5 h 238"/>
                <a:gd name="T20" fmla="*/ 5 w 281"/>
                <a:gd name="T21" fmla="*/ 5 h 238"/>
                <a:gd name="T22" fmla="*/ 5 w 281"/>
                <a:gd name="T23" fmla="*/ 5 h 238"/>
                <a:gd name="T24" fmla="*/ 4 w 281"/>
                <a:gd name="T25" fmla="*/ 4 h 238"/>
                <a:gd name="T26" fmla="*/ 3 w 281"/>
                <a:gd name="T27" fmla="*/ 3 h 238"/>
                <a:gd name="T28" fmla="*/ 2 w 281"/>
                <a:gd name="T29" fmla="*/ 4 h 238"/>
                <a:gd name="T30" fmla="*/ 0 w 281"/>
                <a:gd name="T31" fmla="*/ 2 h 2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81"/>
                <a:gd name="T49" fmla="*/ 0 h 238"/>
                <a:gd name="T50" fmla="*/ 281 w 281"/>
                <a:gd name="T51" fmla="*/ 238 h 23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81" h="238">
                  <a:moveTo>
                    <a:pt x="0" y="79"/>
                  </a:moveTo>
                  <a:lnTo>
                    <a:pt x="46" y="44"/>
                  </a:lnTo>
                  <a:lnTo>
                    <a:pt x="49" y="0"/>
                  </a:lnTo>
                  <a:lnTo>
                    <a:pt x="140" y="9"/>
                  </a:lnTo>
                  <a:lnTo>
                    <a:pt x="167" y="32"/>
                  </a:lnTo>
                  <a:lnTo>
                    <a:pt x="231" y="6"/>
                  </a:lnTo>
                  <a:lnTo>
                    <a:pt x="269" y="113"/>
                  </a:lnTo>
                  <a:lnTo>
                    <a:pt x="281" y="193"/>
                  </a:lnTo>
                  <a:lnTo>
                    <a:pt x="258" y="186"/>
                  </a:lnTo>
                  <a:lnTo>
                    <a:pt x="252" y="231"/>
                  </a:lnTo>
                  <a:lnTo>
                    <a:pt x="211" y="238"/>
                  </a:lnTo>
                  <a:lnTo>
                    <a:pt x="208" y="193"/>
                  </a:lnTo>
                  <a:lnTo>
                    <a:pt x="187" y="190"/>
                  </a:lnTo>
                  <a:lnTo>
                    <a:pt x="147" y="124"/>
                  </a:lnTo>
                  <a:lnTo>
                    <a:pt x="71" y="161"/>
                  </a:lnTo>
                  <a:lnTo>
                    <a:pt x="0" y="7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33" name="Freeform 449">
              <a:extLst>
                <a:ext uri="{FF2B5EF4-FFF2-40B4-BE49-F238E27FC236}">
                  <a16:creationId xmlns:a16="http://schemas.microsoft.com/office/drawing/2014/main" id="{27FFB10D-143B-4C9C-97BC-7C82C9F14A1F}"/>
                </a:ext>
              </a:extLst>
            </p:cNvPr>
            <p:cNvSpPr>
              <a:spLocks/>
            </p:cNvSpPr>
            <p:nvPr/>
          </p:nvSpPr>
          <p:spPr bwMode="auto">
            <a:xfrm>
              <a:off x="2084523" y="3364601"/>
              <a:ext cx="30325" cy="9547"/>
            </a:xfrm>
            <a:custGeom>
              <a:avLst/>
              <a:gdLst>
                <a:gd name="T0" fmla="*/ 0 w 66"/>
                <a:gd name="T1" fmla="*/ 0 h 22"/>
                <a:gd name="T2" fmla="*/ 1 w 66"/>
                <a:gd name="T3" fmla="*/ 1 h 22"/>
                <a:gd name="T4" fmla="*/ 1 w 66"/>
                <a:gd name="T5" fmla="*/ 0 h 22"/>
                <a:gd name="T6" fmla="*/ 0 w 66"/>
                <a:gd name="T7" fmla="*/ 0 h 22"/>
                <a:gd name="T8" fmla="*/ 0 60000 65536"/>
                <a:gd name="T9" fmla="*/ 0 60000 65536"/>
                <a:gd name="T10" fmla="*/ 0 60000 65536"/>
                <a:gd name="T11" fmla="*/ 0 60000 65536"/>
                <a:gd name="T12" fmla="*/ 0 w 66"/>
                <a:gd name="T13" fmla="*/ 0 h 22"/>
                <a:gd name="T14" fmla="*/ 66 w 66"/>
                <a:gd name="T15" fmla="*/ 22 h 22"/>
              </a:gdLst>
              <a:ahLst/>
              <a:cxnLst>
                <a:cxn ang="T8">
                  <a:pos x="T0" y="T1"/>
                </a:cxn>
                <a:cxn ang="T9">
                  <a:pos x="T2" y="T3"/>
                </a:cxn>
                <a:cxn ang="T10">
                  <a:pos x="T4" y="T5"/>
                </a:cxn>
                <a:cxn ang="T11">
                  <a:pos x="T6" y="T7"/>
                </a:cxn>
              </a:cxnLst>
              <a:rect l="T12" t="T13" r="T14" b="T15"/>
              <a:pathLst>
                <a:path w="66" h="22">
                  <a:moveTo>
                    <a:pt x="0" y="0"/>
                  </a:moveTo>
                  <a:lnTo>
                    <a:pt x="32" y="22"/>
                  </a:lnTo>
                  <a:lnTo>
                    <a:pt x="66" y="6"/>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34" name="Freeform 450">
              <a:extLst>
                <a:ext uri="{FF2B5EF4-FFF2-40B4-BE49-F238E27FC236}">
                  <a16:creationId xmlns:a16="http://schemas.microsoft.com/office/drawing/2014/main" id="{4CDB40F6-CA27-4DA9-A818-91A2303D19F0}"/>
                </a:ext>
              </a:extLst>
            </p:cNvPr>
            <p:cNvSpPr>
              <a:spLocks/>
            </p:cNvSpPr>
            <p:nvPr/>
          </p:nvSpPr>
          <p:spPr bwMode="auto">
            <a:xfrm>
              <a:off x="1885726" y="3275495"/>
              <a:ext cx="28640" cy="85924"/>
            </a:xfrm>
            <a:custGeom>
              <a:avLst/>
              <a:gdLst>
                <a:gd name="T0" fmla="*/ 0 w 61"/>
                <a:gd name="T1" fmla="*/ 2 h 188"/>
                <a:gd name="T2" fmla="*/ 1 w 61"/>
                <a:gd name="T3" fmla="*/ 5 h 188"/>
                <a:gd name="T4" fmla="*/ 1 w 61"/>
                <a:gd name="T5" fmla="*/ 4 h 188"/>
                <a:gd name="T6" fmla="*/ 1 w 61"/>
                <a:gd name="T7" fmla="*/ 2 h 188"/>
                <a:gd name="T8" fmla="*/ 1 w 61"/>
                <a:gd name="T9" fmla="*/ 2 h 188"/>
                <a:gd name="T10" fmla="*/ 1 w 61"/>
                <a:gd name="T11" fmla="*/ 1 h 188"/>
                <a:gd name="T12" fmla="*/ 1 w 61"/>
                <a:gd name="T13" fmla="*/ 1 h 188"/>
                <a:gd name="T14" fmla="*/ 1 w 61"/>
                <a:gd name="T15" fmla="*/ 0 h 188"/>
                <a:gd name="T16" fmla="*/ 1 w 61"/>
                <a:gd name="T17" fmla="*/ 0 h 188"/>
                <a:gd name="T18" fmla="*/ 0 w 61"/>
                <a:gd name="T19" fmla="*/ 2 h 1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1"/>
                <a:gd name="T31" fmla="*/ 0 h 188"/>
                <a:gd name="T32" fmla="*/ 61 w 61"/>
                <a:gd name="T33" fmla="*/ 188 h 1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1" h="188">
                  <a:moveTo>
                    <a:pt x="0" y="95"/>
                  </a:moveTo>
                  <a:lnTo>
                    <a:pt x="31" y="188"/>
                  </a:lnTo>
                  <a:lnTo>
                    <a:pt x="37" y="185"/>
                  </a:lnTo>
                  <a:lnTo>
                    <a:pt x="55" y="85"/>
                  </a:lnTo>
                  <a:lnTo>
                    <a:pt x="30" y="92"/>
                  </a:lnTo>
                  <a:lnTo>
                    <a:pt x="37" y="47"/>
                  </a:lnTo>
                  <a:lnTo>
                    <a:pt x="56" y="26"/>
                  </a:lnTo>
                  <a:lnTo>
                    <a:pt x="61" y="0"/>
                  </a:lnTo>
                  <a:lnTo>
                    <a:pt x="38" y="3"/>
                  </a:lnTo>
                  <a:lnTo>
                    <a:pt x="0" y="9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35" name="Freeform 451">
              <a:extLst>
                <a:ext uri="{FF2B5EF4-FFF2-40B4-BE49-F238E27FC236}">
                  <a16:creationId xmlns:a16="http://schemas.microsoft.com/office/drawing/2014/main" id="{2268D4CE-FA32-46A7-B028-42FCE65B73D1}"/>
                </a:ext>
              </a:extLst>
            </p:cNvPr>
            <p:cNvSpPr>
              <a:spLocks/>
            </p:cNvSpPr>
            <p:nvPr/>
          </p:nvSpPr>
          <p:spPr bwMode="auto">
            <a:xfrm>
              <a:off x="1105699" y="3749666"/>
              <a:ext cx="109507" cy="125703"/>
            </a:xfrm>
            <a:custGeom>
              <a:avLst/>
              <a:gdLst>
                <a:gd name="T0" fmla="*/ 0 w 229"/>
                <a:gd name="T1" fmla="*/ 4 h 278"/>
                <a:gd name="T2" fmla="*/ 0 w 229"/>
                <a:gd name="T3" fmla="*/ 3 h 278"/>
                <a:gd name="T4" fmla="*/ 0 w 229"/>
                <a:gd name="T5" fmla="*/ 2 h 278"/>
                <a:gd name="T6" fmla="*/ 1 w 229"/>
                <a:gd name="T7" fmla="*/ 3 h 278"/>
                <a:gd name="T8" fmla="*/ 1 w 229"/>
                <a:gd name="T9" fmla="*/ 1 h 278"/>
                <a:gd name="T10" fmla="*/ 2 w 229"/>
                <a:gd name="T11" fmla="*/ 0 h 278"/>
                <a:gd name="T12" fmla="*/ 3 w 229"/>
                <a:gd name="T13" fmla="*/ 0 h 278"/>
                <a:gd name="T14" fmla="*/ 3 w 229"/>
                <a:gd name="T15" fmla="*/ 1 h 278"/>
                <a:gd name="T16" fmla="*/ 5 w 229"/>
                <a:gd name="T17" fmla="*/ 1 h 278"/>
                <a:gd name="T18" fmla="*/ 5 w 229"/>
                <a:gd name="T19" fmla="*/ 6 h 278"/>
                <a:gd name="T20" fmla="*/ 1 w 229"/>
                <a:gd name="T21" fmla="*/ 6 h 278"/>
                <a:gd name="T22" fmla="*/ 1 w 229"/>
                <a:gd name="T23" fmla="*/ 5 h 278"/>
                <a:gd name="T24" fmla="*/ 0 w 229"/>
                <a:gd name="T25" fmla="*/ 4 h 2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9"/>
                <a:gd name="T40" fmla="*/ 0 h 278"/>
                <a:gd name="T41" fmla="*/ 229 w 229"/>
                <a:gd name="T42" fmla="*/ 278 h 27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9" h="278">
                  <a:moveTo>
                    <a:pt x="0" y="184"/>
                  </a:moveTo>
                  <a:lnTo>
                    <a:pt x="4" y="142"/>
                  </a:lnTo>
                  <a:lnTo>
                    <a:pt x="10" y="97"/>
                  </a:lnTo>
                  <a:lnTo>
                    <a:pt x="33" y="104"/>
                  </a:lnTo>
                  <a:lnTo>
                    <a:pt x="21" y="24"/>
                  </a:lnTo>
                  <a:lnTo>
                    <a:pt x="89" y="0"/>
                  </a:lnTo>
                  <a:lnTo>
                    <a:pt x="127" y="16"/>
                  </a:lnTo>
                  <a:lnTo>
                    <a:pt x="150" y="42"/>
                  </a:lnTo>
                  <a:lnTo>
                    <a:pt x="229" y="51"/>
                  </a:lnTo>
                  <a:lnTo>
                    <a:pt x="209" y="249"/>
                  </a:lnTo>
                  <a:lnTo>
                    <a:pt x="35" y="278"/>
                  </a:lnTo>
                  <a:lnTo>
                    <a:pt x="38" y="216"/>
                  </a:lnTo>
                  <a:lnTo>
                    <a:pt x="0" y="18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36" name="Freeform 452">
              <a:extLst>
                <a:ext uri="{FF2B5EF4-FFF2-40B4-BE49-F238E27FC236}">
                  <a16:creationId xmlns:a16="http://schemas.microsoft.com/office/drawing/2014/main" id="{42CDD671-3F15-4BC9-ABA1-D936394AAC5E}"/>
                </a:ext>
              </a:extLst>
            </p:cNvPr>
            <p:cNvSpPr>
              <a:spLocks/>
            </p:cNvSpPr>
            <p:nvPr/>
          </p:nvSpPr>
          <p:spPr bwMode="auto">
            <a:xfrm>
              <a:off x="1899204" y="3272312"/>
              <a:ext cx="79182" cy="93880"/>
            </a:xfrm>
            <a:custGeom>
              <a:avLst/>
              <a:gdLst>
                <a:gd name="T0" fmla="*/ 0 w 166"/>
                <a:gd name="T1" fmla="*/ 2 h 207"/>
                <a:gd name="T2" fmla="*/ 0 w 166"/>
                <a:gd name="T3" fmla="*/ 1 h 207"/>
                <a:gd name="T4" fmla="*/ 1 w 166"/>
                <a:gd name="T5" fmla="*/ 1 h 207"/>
                <a:gd name="T6" fmla="*/ 1 w 166"/>
                <a:gd name="T7" fmla="*/ 1 h 207"/>
                <a:gd name="T8" fmla="*/ 3 w 166"/>
                <a:gd name="T9" fmla="*/ 0 h 207"/>
                <a:gd name="T10" fmla="*/ 4 w 166"/>
                <a:gd name="T11" fmla="*/ 1 h 207"/>
                <a:gd name="T12" fmla="*/ 2 w 166"/>
                <a:gd name="T13" fmla="*/ 2 h 207"/>
                <a:gd name="T14" fmla="*/ 3 w 166"/>
                <a:gd name="T15" fmla="*/ 3 h 207"/>
                <a:gd name="T16" fmla="*/ 2 w 166"/>
                <a:gd name="T17" fmla="*/ 4 h 207"/>
                <a:gd name="T18" fmla="*/ 1 w 166"/>
                <a:gd name="T19" fmla="*/ 5 h 207"/>
                <a:gd name="T20" fmla="*/ 0 w 166"/>
                <a:gd name="T21" fmla="*/ 5 h 207"/>
                <a:gd name="T22" fmla="*/ 1 w 166"/>
                <a:gd name="T23" fmla="*/ 2 h 207"/>
                <a:gd name="T24" fmla="*/ 0 w 166"/>
                <a:gd name="T25" fmla="*/ 2 h 2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6"/>
                <a:gd name="T40" fmla="*/ 0 h 207"/>
                <a:gd name="T41" fmla="*/ 166 w 166"/>
                <a:gd name="T42" fmla="*/ 207 h 2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6" h="207">
                  <a:moveTo>
                    <a:pt x="0" y="100"/>
                  </a:moveTo>
                  <a:lnTo>
                    <a:pt x="7" y="55"/>
                  </a:lnTo>
                  <a:lnTo>
                    <a:pt x="26" y="34"/>
                  </a:lnTo>
                  <a:lnTo>
                    <a:pt x="64" y="53"/>
                  </a:lnTo>
                  <a:lnTo>
                    <a:pt x="148" y="0"/>
                  </a:lnTo>
                  <a:lnTo>
                    <a:pt x="166" y="58"/>
                  </a:lnTo>
                  <a:lnTo>
                    <a:pt x="80" y="90"/>
                  </a:lnTo>
                  <a:lnTo>
                    <a:pt x="125" y="136"/>
                  </a:lnTo>
                  <a:lnTo>
                    <a:pt x="102" y="165"/>
                  </a:lnTo>
                  <a:lnTo>
                    <a:pt x="49" y="207"/>
                  </a:lnTo>
                  <a:lnTo>
                    <a:pt x="7" y="193"/>
                  </a:lnTo>
                  <a:lnTo>
                    <a:pt x="25" y="93"/>
                  </a:lnTo>
                  <a:lnTo>
                    <a:pt x="0" y="10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37" name="Freeform 453">
              <a:extLst>
                <a:ext uri="{FF2B5EF4-FFF2-40B4-BE49-F238E27FC236}">
                  <a16:creationId xmlns:a16="http://schemas.microsoft.com/office/drawing/2014/main" id="{A3E2DECA-4C30-470D-BADF-8B3AB3A7CCBF}"/>
                </a:ext>
              </a:extLst>
            </p:cNvPr>
            <p:cNvSpPr>
              <a:spLocks/>
            </p:cNvSpPr>
            <p:nvPr/>
          </p:nvSpPr>
          <p:spPr bwMode="auto">
            <a:xfrm>
              <a:off x="1885726" y="3872186"/>
              <a:ext cx="144886" cy="184577"/>
            </a:xfrm>
            <a:custGeom>
              <a:avLst/>
              <a:gdLst>
                <a:gd name="T0" fmla="*/ 0 w 303"/>
                <a:gd name="T1" fmla="*/ 1 h 407"/>
                <a:gd name="T2" fmla="*/ 1 w 303"/>
                <a:gd name="T3" fmla="*/ 3 h 407"/>
                <a:gd name="T4" fmla="*/ 0 w 303"/>
                <a:gd name="T5" fmla="*/ 4 h 407"/>
                <a:gd name="T6" fmla="*/ 1 w 303"/>
                <a:gd name="T7" fmla="*/ 5 h 407"/>
                <a:gd name="T8" fmla="*/ 0 w 303"/>
                <a:gd name="T9" fmla="*/ 6 h 407"/>
                <a:gd name="T10" fmla="*/ 5 w 303"/>
                <a:gd name="T11" fmla="*/ 9 h 407"/>
                <a:gd name="T12" fmla="*/ 7 w 303"/>
                <a:gd name="T13" fmla="*/ 7 h 407"/>
                <a:gd name="T14" fmla="*/ 6 w 303"/>
                <a:gd name="T15" fmla="*/ 5 h 407"/>
                <a:gd name="T16" fmla="*/ 6 w 303"/>
                <a:gd name="T17" fmla="*/ 2 h 407"/>
                <a:gd name="T18" fmla="*/ 7 w 303"/>
                <a:gd name="T19" fmla="*/ 1 h 407"/>
                <a:gd name="T20" fmla="*/ 4 w 303"/>
                <a:gd name="T21" fmla="*/ 1 h 407"/>
                <a:gd name="T22" fmla="*/ 2 w 303"/>
                <a:gd name="T23" fmla="*/ 0 h 407"/>
                <a:gd name="T24" fmla="*/ 0 w 303"/>
                <a:gd name="T25" fmla="*/ 1 h 4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3"/>
                <a:gd name="T40" fmla="*/ 0 h 407"/>
                <a:gd name="T41" fmla="*/ 303 w 303"/>
                <a:gd name="T42" fmla="*/ 407 h 4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3" h="407">
                  <a:moveTo>
                    <a:pt x="0" y="25"/>
                  </a:moveTo>
                  <a:lnTo>
                    <a:pt x="39" y="112"/>
                  </a:lnTo>
                  <a:lnTo>
                    <a:pt x="0" y="190"/>
                  </a:lnTo>
                  <a:lnTo>
                    <a:pt x="31" y="213"/>
                  </a:lnTo>
                  <a:lnTo>
                    <a:pt x="14" y="242"/>
                  </a:lnTo>
                  <a:lnTo>
                    <a:pt x="206" y="407"/>
                  </a:lnTo>
                  <a:lnTo>
                    <a:pt x="291" y="276"/>
                  </a:lnTo>
                  <a:lnTo>
                    <a:pt x="271" y="239"/>
                  </a:lnTo>
                  <a:lnTo>
                    <a:pt x="271" y="77"/>
                  </a:lnTo>
                  <a:lnTo>
                    <a:pt x="303" y="28"/>
                  </a:lnTo>
                  <a:lnTo>
                    <a:pt x="192" y="48"/>
                  </a:lnTo>
                  <a:lnTo>
                    <a:pt x="72" y="0"/>
                  </a:lnTo>
                  <a:lnTo>
                    <a:pt x="0" y="2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38" name="Freeform 454">
              <a:extLst>
                <a:ext uri="{FF2B5EF4-FFF2-40B4-BE49-F238E27FC236}">
                  <a16:creationId xmlns:a16="http://schemas.microsoft.com/office/drawing/2014/main" id="{EEA0AE1D-9164-4F14-830F-A21504E52D4F}"/>
                </a:ext>
              </a:extLst>
            </p:cNvPr>
            <p:cNvSpPr>
              <a:spLocks/>
            </p:cNvSpPr>
            <p:nvPr/>
          </p:nvSpPr>
          <p:spPr bwMode="auto">
            <a:xfrm>
              <a:off x="2114848" y="3347098"/>
              <a:ext cx="33694" cy="30232"/>
            </a:xfrm>
            <a:custGeom>
              <a:avLst/>
              <a:gdLst>
                <a:gd name="T0" fmla="*/ 0 w 70"/>
                <a:gd name="T1" fmla="*/ 1 h 67"/>
                <a:gd name="T2" fmla="*/ 1 w 70"/>
                <a:gd name="T3" fmla="*/ 0 h 67"/>
                <a:gd name="T4" fmla="*/ 2 w 70"/>
                <a:gd name="T5" fmla="*/ 1 h 67"/>
                <a:gd name="T6" fmla="*/ 0 w 70"/>
                <a:gd name="T7" fmla="*/ 1 h 67"/>
                <a:gd name="T8" fmla="*/ 0 60000 65536"/>
                <a:gd name="T9" fmla="*/ 0 60000 65536"/>
                <a:gd name="T10" fmla="*/ 0 60000 65536"/>
                <a:gd name="T11" fmla="*/ 0 60000 65536"/>
                <a:gd name="T12" fmla="*/ 0 w 70"/>
                <a:gd name="T13" fmla="*/ 0 h 67"/>
                <a:gd name="T14" fmla="*/ 70 w 70"/>
                <a:gd name="T15" fmla="*/ 67 h 67"/>
              </a:gdLst>
              <a:ahLst/>
              <a:cxnLst>
                <a:cxn ang="T8">
                  <a:pos x="T0" y="T1"/>
                </a:cxn>
                <a:cxn ang="T9">
                  <a:pos x="T2" y="T3"/>
                </a:cxn>
                <a:cxn ang="T10">
                  <a:pos x="T4" y="T5"/>
                </a:cxn>
                <a:cxn ang="T11">
                  <a:pos x="T6" y="T7"/>
                </a:cxn>
              </a:cxnLst>
              <a:rect l="T12" t="T13" r="T14" b="T15"/>
              <a:pathLst>
                <a:path w="70" h="67">
                  <a:moveTo>
                    <a:pt x="0" y="42"/>
                  </a:moveTo>
                  <a:lnTo>
                    <a:pt x="59" y="0"/>
                  </a:lnTo>
                  <a:lnTo>
                    <a:pt x="70" y="67"/>
                  </a:lnTo>
                  <a:lnTo>
                    <a:pt x="0" y="4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39" name="Freeform 455">
              <a:extLst>
                <a:ext uri="{FF2B5EF4-FFF2-40B4-BE49-F238E27FC236}">
                  <a16:creationId xmlns:a16="http://schemas.microsoft.com/office/drawing/2014/main" id="{20A01575-46A8-4828-8D77-9D4838200D16}"/>
                </a:ext>
              </a:extLst>
            </p:cNvPr>
            <p:cNvSpPr>
              <a:spLocks/>
            </p:cNvSpPr>
            <p:nvPr/>
          </p:nvSpPr>
          <p:spPr bwMode="auto">
            <a:xfrm>
              <a:off x="1904258" y="3242080"/>
              <a:ext cx="28640" cy="35006"/>
            </a:xfrm>
            <a:custGeom>
              <a:avLst/>
              <a:gdLst>
                <a:gd name="T0" fmla="*/ 0 w 61"/>
                <a:gd name="T1" fmla="*/ 2 h 76"/>
                <a:gd name="T2" fmla="*/ 1 w 61"/>
                <a:gd name="T3" fmla="*/ 2 h 76"/>
                <a:gd name="T4" fmla="*/ 1 w 61"/>
                <a:gd name="T5" fmla="*/ 1 h 76"/>
                <a:gd name="T6" fmla="*/ 1 w 61"/>
                <a:gd name="T7" fmla="*/ 0 h 76"/>
                <a:gd name="T8" fmla="*/ 0 w 61"/>
                <a:gd name="T9" fmla="*/ 2 h 76"/>
                <a:gd name="T10" fmla="*/ 0 60000 65536"/>
                <a:gd name="T11" fmla="*/ 0 60000 65536"/>
                <a:gd name="T12" fmla="*/ 0 60000 65536"/>
                <a:gd name="T13" fmla="*/ 0 60000 65536"/>
                <a:gd name="T14" fmla="*/ 0 60000 65536"/>
                <a:gd name="T15" fmla="*/ 0 w 61"/>
                <a:gd name="T16" fmla="*/ 0 h 76"/>
                <a:gd name="T17" fmla="*/ 61 w 61"/>
                <a:gd name="T18" fmla="*/ 76 h 76"/>
              </a:gdLst>
              <a:ahLst/>
              <a:cxnLst>
                <a:cxn ang="T10">
                  <a:pos x="T0" y="T1"/>
                </a:cxn>
                <a:cxn ang="T11">
                  <a:pos x="T2" y="T3"/>
                </a:cxn>
                <a:cxn ang="T12">
                  <a:pos x="T4" y="T5"/>
                </a:cxn>
                <a:cxn ang="T13">
                  <a:pos x="T6" y="T7"/>
                </a:cxn>
                <a:cxn ang="T14">
                  <a:pos x="T8" y="T9"/>
                </a:cxn>
              </a:cxnLst>
              <a:rect l="T15" t="T16" r="T17" b="T18"/>
              <a:pathLst>
                <a:path w="61" h="76">
                  <a:moveTo>
                    <a:pt x="0" y="76"/>
                  </a:moveTo>
                  <a:lnTo>
                    <a:pt x="23" y="73"/>
                  </a:lnTo>
                  <a:lnTo>
                    <a:pt x="61" y="21"/>
                  </a:lnTo>
                  <a:lnTo>
                    <a:pt x="40" y="0"/>
                  </a:lnTo>
                  <a:lnTo>
                    <a:pt x="0" y="7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40" name="Freeform 456">
              <a:extLst>
                <a:ext uri="{FF2B5EF4-FFF2-40B4-BE49-F238E27FC236}">
                  <a16:creationId xmlns:a16="http://schemas.microsoft.com/office/drawing/2014/main" id="{12E877CD-7A69-4793-BF91-E497FBE9BA6E}"/>
                </a:ext>
              </a:extLst>
            </p:cNvPr>
            <p:cNvSpPr>
              <a:spLocks/>
            </p:cNvSpPr>
            <p:nvPr/>
          </p:nvSpPr>
          <p:spPr bwMode="auto">
            <a:xfrm>
              <a:off x="1051788" y="3795810"/>
              <a:ext cx="72443" cy="79559"/>
            </a:xfrm>
            <a:custGeom>
              <a:avLst/>
              <a:gdLst>
                <a:gd name="T0" fmla="*/ 0 w 148"/>
                <a:gd name="T1" fmla="*/ 1 h 177"/>
                <a:gd name="T2" fmla="*/ 1 w 148"/>
                <a:gd name="T3" fmla="*/ 0 h 177"/>
                <a:gd name="T4" fmla="*/ 2 w 148"/>
                <a:gd name="T5" fmla="*/ 0 h 177"/>
                <a:gd name="T6" fmla="*/ 2 w 148"/>
                <a:gd name="T7" fmla="*/ 1 h 177"/>
                <a:gd name="T8" fmla="*/ 3 w 148"/>
                <a:gd name="T9" fmla="*/ 1 h 177"/>
                <a:gd name="T10" fmla="*/ 3 w 148"/>
                <a:gd name="T11" fmla="*/ 2 h 177"/>
                <a:gd name="T12" fmla="*/ 3 w 148"/>
                <a:gd name="T13" fmla="*/ 3 h 177"/>
                <a:gd name="T14" fmla="*/ 3 w 148"/>
                <a:gd name="T15" fmla="*/ 4 h 177"/>
                <a:gd name="T16" fmla="*/ 0 w 148"/>
                <a:gd name="T17" fmla="*/ 1 h 1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8"/>
                <a:gd name="T28" fmla="*/ 0 h 177"/>
                <a:gd name="T29" fmla="*/ 148 w 148"/>
                <a:gd name="T30" fmla="*/ 177 h 17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8" h="177">
                  <a:moveTo>
                    <a:pt x="0" y="67"/>
                  </a:moveTo>
                  <a:lnTo>
                    <a:pt x="49" y="0"/>
                  </a:lnTo>
                  <a:lnTo>
                    <a:pt x="70" y="3"/>
                  </a:lnTo>
                  <a:lnTo>
                    <a:pt x="73" y="48"/>
                  </a:lnTo>
                  <a:lnTo>
                    <a:pt x="114" y="41"/>
                  </a:lnTo>
                  <a:lnTo>
                    <a:pt x="110" y="83"/>
                  </a:lnTo>
                  <a:lnTo>
                    <a:pt x="148" y="115"/>
                  </a:lnTo>
                  <a:lnTo>
                    <a:pt x="145" y="177"/>
                  </a:lnTo>
                  <a:lnTo>
                    <a:pt x="0" y="6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41" name="Freeform 457">
              <a:extLst>
                <a:ext uri="{FF2B5EF4-FFF2-40B4-BE49-F238E27FC236}">
                  <a16:creationId xmlns:a16="http://schemas.microsoft.com/office/drawing/2014/main" id="{46DC6CB6-09DB-4BE7-A1A7-FCCA7760A5CE}"/>
                </a:ext>
              </a:extLst>
            </p:cNvPr>
            <p:cNvSpPr>
              <a:spLocks/>
            </p:cNvSpPr>
            <p:nvPr/>
          </p:nvSpPr>
          <p:spPr bwMode="auto">
            <a:xfrm>
              <a:off x="1432535" y="3277086"/>
              <a:ext cx="286403" cy="294368"/>
            </a:xfrm>
            <a:custGeom>
              <a:avLst/>
              <a:gdLst>
                <a:gd name="T0" fmla="*/ 0 w 597"/>
                <a:gd name="T1" fmla="*/ 8 h 646"/>
                <a:gd name="T2" fmla="*/ 0 w 597"/>
                <a:gd name="T3" fmla="*/ 3 h 646"/>
                <a:gd name="T4" fmla="*/ 2 w 597"/>
                <a:gd name="T5" fmla="*/ 0 h 646"/>
                <a:gd name="T6" fmla="*/ 5 w 597"/>
                <a:gd name="T7" fmla="*/ 1 h 646"/>
                <a:gd name="T8" fmla="*/ 6 w 597"/>
                <a:gd name="T9" fmla="*/ 2 h 646"/>
                <a:gd name="T10" fmla="*/ 8 w 597"/>
                <a:gd name="T11" fmla="*/ 3 h 646"/>
                <a:gd name="T12" fmla="*/ 9 w 597"/>
                <a:gd name="T13" fmla="*/ 3 h 646"/>
                <a:gd name="T14" fmla="*/ 9 w 597"/>
                <a:gd name="T15" fmla="*/ 1 h 646"/>
                <a:gd name="T16" fmla="*/ 10 w 597"/>
                <a:gd name="T17" fmla="*/ 0 h 646"/>
                <a:gd name="T18" fmla="*/ 14 w 597"/>
                <a:gd name="T19" fmla="*/ 2 h 646"/>
                <a:gd name="T20" fmla="*/ 13 w 597"/>
                <a:gd name="T21" fmla="*/ 3 h 646"/>
                <a:gd name="T22" fmla="*/ 14 w 597"/>
                <a:gd name="T23" fmla="*/ 12 h 646"/>
                <a:gd name="T24" fmla="*/ 14 w 597"/>
                <a:gd name="T25" fmla="*/ 15 h 646"/>
                <a:gd name="T26" fmla="*/ 13 w 597"/>
                <a:gd name="T27" fmla="*/ 15 h 646"/>
                <a:gd name="T28" fmla="*/ 13 w 597"/>
                <a:gd name="T29" fmla="*/ 15 h 646"/>
                <a:gd name="T30" fmla="*/ 6 w 597"/>
                <a:gd name="T31" fmla="*/ 11 h 646"/>
                <a:gd name="T32" fmla="*/ 5 w 597"/>
                <a:gd name="T33" fmla="*/ 11 h 646"/>
                <a:gd name="T34" fmla="*/ 2 w 597"/>
                <a:gd name="T35" fmla="*/ 11 h 646"/>
                <a:gd name="T36" fmla="*/ 0 w 597"/>
                <a:gd name="T37" fmla="*/ 8 h 6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97"/>
                <a:gd name="T58" fmla="*/ 0 h 646"/>
                <a:gd name="T59" fmla="*/ 597 w 597"/>
                <a:gd name="T60" fmla="*/ 646 h 6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97" h="646">
                  <a:moveTo>
                    <a:pt x="0" y="336"/>
                  </a:moveTo>
                  <a:lnTo>
                    <a:pt x="1" y="139"/>
                  </a:lnTo>
                  <a:lnTo>
                    <a:pt x="74" y="0"/>
                  </a:lnTo>
                  <a:lnTo>
                    <a:pt x="219" y="42"/>
                  </a:lnTo>
                  <a:lnTo>
                    <a:pt x="246" y="89"/>
                  </a:lnTo>
                  <a:lnTo>
                    <a:pt x="363" y="139"/>
                  </a:lnTo>
                  <a:lnTo>
                    <a:pt x="398" y="123"/>
                  </a:lnTo>
                  <a:lnTo>
                    <a:pt x="402" y="52"/>
                  </a:lnTo>
                  <a:lnTo>
                    <a:pt x="440" y="19"/>
                  </a:lnTo>
                  <a:lnTo>
                    <a:pt x="597" y="75"/>
                  </a:lnTo>
                  <a:lnTo>
                    <a:pt x="580" y="150"/>
                  </a:lnTo>
                  <a:lnTo>
                    <a:pt x="597" y="529"/>
                  </a:lnTo>
                  <a:lnTo>
                    <a:pt x="597" y="618"/>
                  </a:lnTo>
                  <a:lnTo>
                    <a:pt x="564" y="619"/>
                  </a:lnTo>
                  <a:lnTo>
                    <a:pt x="564" y="646"/>
                  </a:lnTo>
                  <a:lnTo>
                    <a:pt x="258" y="462"/>
                  </a:lnTo>
                  <a:lnTo>
                    <a:pt x="219" y="483"/>
                  </a:lnTo>
                  <a:lnTo>
                    <a:pt x="89" y="460"/>
                  </a:lnTo>
                  <a:lnTo>
                    <a:pt x="0" y="33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42" name="Freeform 458">
              <a:extLst>
                <a:ext uri="{FF2B5EF4-FFF2-40B4-BE49-F238E27FC236}">
                  <a16:creationId xmlns:a16="http://schemas.microsoft.com/office/drawing/2014/main" id="{DC0B34D0-5759-4AAA-8227-57A446C93B45}"/>
                </a:ext>
              </a:extLst>
            </p:cNvPr>
            <p:cNvSpPr>
              <a:spLocks/>
            </p:cNvSpPr>
            <p:nvPr/>
          </p:nvSpPr>
          <p:spPr bwMode="auto">
            <a:xfrm>
              <a:off x="2050829" y="4207925"/>
              <a:ext cx="129724" cy="278456"/>
            </a:xfrm>
            <a:custGeom>
              <a:avLst/>
              <a:gdLst>
                <a:gd name="T0" fmla="*/ 0 w 270"/>
                <a:gd name="T1" fmla="*/ 10 h 616"/>
                <a:gd name="T2" fmla="*/ 1 w 270"/>
                <a:gd name="T3" fmla="*/ 13 h 616"/>
                <a:gd name="T4" fmla="*/ 2 w 270"/>
                <a:gd name="T5" fmla="*/ 14 h 616"/>
                <a:gd name="T6" fmla="*/ 4 w 270"/>
                <a:gd name="T7" fmla="*/ 13 h 616"/>
                <a:gd name="T8" fmla="*/ 6 w 270"/>
                <a:gd name="T9" fmla="*/ 3 h 616"/>
                <a:gd name="T10" fmla="*/ 6 w 270"/>
                <a:gd name="T11" fmla="*/ 4 h 616"/>
                <a:gd name="T12" fmla="*/ 5 w 270"/>
                <a:gd name="T13" fmla="*/ 0 h 616"/>
                <a:gd name="T14" fmla="*/ 4 w 270"/>
                <a:gd name="T15" fmla="*/ 1 h 616"/>
                <a:gd name="T16" fmla="*/ 4 w 270"/>
                <a:gd name="T17" fmla="*/ 3 h 616"/>
                <a:gd name="T18" fmla="*/ 3 w 270"/>
                <a:gd name="T19" fmla="*/ 4 h 616"/>
                <a:gd name="T20" fmla="*/ 1 w 270"/>
                <a:gd name="T21" fmla="*/ 4 h 616"/>
                <a:gd name="T22" fmla="*/ 1 w 270"/>
                <a:gd name="T23" fmla="*/ 5 h 616"/>
                <a:gd name="T24" fmla="*/ 1 w 270"/>
                <a:gd name="T25" fmla="*/ 8 h 616"/>
                <a:gd name="T26" fmla="*/ 0 w 270"/>
                <a:gd name="T27" fmla="*/ 10 h 6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0"/>
                <a:gd name="T43" fmla="*/ 0 h 616"/>
                <a:gd name="T44" fmla="*/ 270 w 270"/>
                <a:gd name="T45" fmla="*/ 616 h 6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0" h="616">
                  <a:moveTo>
                    <a:pt x="0" y="441"/>
                  </a:moveTo>
                  <a:lnTo>
                    <a:pt x="26" y="567"/>
                  </a:lnTo>
                  <a:lnTo>
                    <a:pt x="76" y="616"/>
                  </a:lnTo>
                  <a:lnTo>
                    <a:pt x="161" y="567"/>
                  </a:lnTo>
                  <a:lnTo>
                    <a:pt x="254" y="144"/>
                  </a:lnTo>
                  <a:lnTo>
                    <a:pt x="270" y="161"/>
                  </a:lnTo>
                  <a:lnTo>
                    <a:pt x="232" y="0"/>
                  </a:lnTo>
                  <a:lnTo>
                    <a:pt x="182" y="68"/>
                  </a:lnTo>
                  <a:lnTo>
                    <a:pt x="182" y="115"/>
                  </a:lnTo>
                  <a:lnTo>
                    <a:pt x="122" y="165"/>
                  </a:lnTo>
                  <a:lnTo>
                    <a:pt x="47" y="186"/>
                  </a:lnTo>
                  <a:lnTo>
                    <a:pt x="29" y="240"/>
                  </a:lnTo>
                  <a:lnTo>
                    <a:pt x="47" y="348"/>
                  </a:lnTo>
                  <a:lnTo>
                    <a:pt x="0" y="44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43" name="Freeform 459">
              <a:extLst>
                <a:ext uri="{FF2B5EF4-FFF2-40B4-BE49-F238E27FC236}">
                  <a16:creationId xmlns:a16="http://schemas.microsoft.com/office/drawing/2014/main" id="{197A7965-32F0-4451-A620-846181D828C5}"/>
                </a:ext>
              </a:extLst>
            </p:cNvPr>
            <p:cNvSpPr>
              <a:spLocks/>
            </p:cNvSpPr>
            <p:nvPr/>
          </p:nvSpPr>
          <p:spPr bwMode="auto">
            <a:xfrm>
              <a:off x="1862140" y="4152234"/>
              <a:ext cx="60650" cy="157527"/>
            </a:xfrm>
            <a:custGeom>
              <a:avLst/>
              <a:gdLst>
                <a:gd name="T0" fmla="*/ 0 w 124"/>
                <a:gd name="T1" fmla="*/ 4 h 346"/>
                <a:gd name="T2" fmla="*/ 0 w 124"/>
                <a:gd name="T3" fmla="*/ 5 h 346"/>
                <a:gd name="T4" fmla="*/ 2 w 124"/>
                <a:gd name="T5" fmla="*/ 5 h 346"/>
                <a:gd name="T6" fmla="*/ 1 w 124"/>
                <a:gd name="T7" fmla="*/ 7 h 346"/>
                <a:gd name="T8" fmla="*/ 2 w 124"/>
                <a:gd name="T9" fmla="*/ 8 h 346"/>
                <a:gd name="T10" fmla="*/ 3 w 124"/>
                <a:gd name="T11" fmla="*/ 6 h 346"/>
                <a:gd name="T12" fmla="*/ 2 w 124"/>
                <a:gd name="T13" fmla="*/ 4 h 346"/>
                <a:gd name="T14" fmla="*/ 2 w 124"/>
                <a:gd name="T15" fmla="*/ 5 h 346"/>
                <a:gd name="T16" fmla="*/ 2 w 124"/>
                <a:gd name="T17" fmla="*/ 5 h 346"/>
                <a:gd name="T18" fmla="*/ 1 w 124"/>
                <a:gd name="T19" fmla="*/ 3 h 346"/>
                <a:gd name="T20" fmla="*/ 1 w 124"/>
                <a:gd name="T21" fmla="*/ 0 h 346"/>
                <a:gd name="T22" fmla="*/ 0 w 124"/>
                <a:gd name="T23" fmla="*/ 0 h 346"/>
                <a:gd name="T24" fmla="*/ 1 w 124"/>
                <a:gd name="T25" fmla="*/ 1 h 346"/>
                <a:gd name="T26" fmla="*/ 0 w 124"/>
                <a:gd name="T27" fmla="*/ 4 h 34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4"/>
                <a:gd name="T43" fmla="*/ 0 h 346"/>
                <a:gd name="T44" fmla="*/ 124 w 124"/>
                <a:gd name="T45" fmla="*/ 346 h 34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4" h="346">
                  <a:moveTo>
                    <a:pt x="0" y="189"/>
                  </a:moveTo>
                  <a:lnTo>
                    <a:pt x="16" y="209"/>
                  </a:lnTo>
                  <a:lnTo>
                    <a:pt x="64" y="228"/>
                  </a:lnTo>
                  <a:lnTo>
                    <a:pt x="61" y="292"/>
                  </a:lnTo>
                  <a:lnTo>
                    <a:pt x="100" y="346"/>
                  </a:lnTo>
                  <a:lnTo>
                    <a:pt x="124" y="248"/>
                  </a:lnTo>
                  <a:lnTo>
                    <a:pt x="84" y="182"/>
                  </a:lnTo>
                  <a:lnTo>
                    <a:pt x="95" y="219"/>
                  </a:lnTo>
                  <a:lnTo>
                    <a:pt x="72" y="217"/>
                  </a:lnTo>
                  <a:lnTo>
                    <a:pt x="47" y="128"/>
                  </a:lnTo>
                  <a:lnTo>
                    <a:pt x="46" y="9"/>
                  </a:lnTo>
                  <a:lnTo>
                    <a:pt x="10" y="0"/>
                  </a:lnTo>
                  <a:lnTo>
                    <a:pt x="38" y="58"/>
                  </a:lnTo>
                  <a:lnTo>
                    <a:pt x="0" y="18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44" name="Freeform 460">
              <a:extLst>
                <a:ext uri="{FF2B5EF4-FFF2-40B4-BE49-F238E27FC236}">
                  <a16:creationId xmlns:a16="http://schemas.microsoft.com/office/drawing/2014/main" id="{F852808E-96E5-4166-9DD8-E5FB90F657E5}"/>
                </a:ext>
              </a:extLst>
            </p:cNvPr>
            <p:cNvSpPr>
              <a:spLocks/>
            </p:cNvSpPr>
            <p:nvPr/>
          </p:nvSpPr>
          <p:spPr bwMode="auto">
            <a:xfrm>
              <a:off x="1039995" y="3455298"/>
              <a:ext cx="298196" cy="303915"/>
            </a:xfrm>
            <a:custGeom>
              <a:avLst/>
              <a:gdLst>
                <a:gd name="T0" fmla="*/ 0 w 618"/>
                <a:gd name="T1" fmla="*/ 11 h 673"/>
                <a:gd name="T2" fmla="*/ 1 w 618"/>
                <a:gd name="T3" fmla="*/ 10 h 673"/>
                <a:gd name="T4" fmla="*/ 1 w 618"/>
                <a:gd name="T5" fmla="*/ 10 h 673"/>
                <a:gd name="T6" fmla="*/ 6 w 618"/>
                <a:gd name="T7" fmla="*/ 10 h 673"/>
                <a:gd name="T8" fmla="*/ 5 w 618"/>
                <a:gd name="T9" fmla="*/ 0 h 673"/>
                <a:gd name="T10" fmla="*/ 7 w 618"/>
                <a:gd name="T11" fmla="*/ 0 h 673"/>
                <a:gd name="T12" fmla="*/ 14 w 618"/>
                <a:gd name="T13" fmla="*/ 5 h 673"/>
                <a:gd name="T14" fmla="*/ 14 w 618"/>
                <a:gd name="T15" fmla="*/ 6 h 673"/>
                <a:gd name="T16" fmla="*/ 15 w 618"/>
                <a:gd name="T17" fmla="*/ 6 h 673"/>
                <a:gd name="T18" fmla="*/ 15 w 618"/>
                <a:gd name="T19" fmla="*/ 9 h 673"/>
                <a:gd name="T20" fmla="*/ 14 w 618"/>
                <a:gd name="T21" fmla="*/ 10 h 673"/>
                <a:gd name="T22" fmla="*/ 11 w 618"/>
                <a:gd name="T23" fmla="*/ 11 h 673"/>
                <a:gd name="T24" fmla="*/ 7 w 618"/>
                <a:gd name="T25" fmla="*/ 12 h 673"/>
                <a:gd name="T26" fmla="*/ 6 w 618"/>
                <a:gd name="T27" fmla="*/ 15 h 673"/>
                <a:gd name="T28" fmla="*/ 5 w 618"/>
                <a:gd name="T29" fmla="*/ 15 h 673"/>
                <a:gd name="T30" fmla="*/ 4 w 618"/>
                <a:gd name="T31" fmla="*/ 15 h 673"/>
                <a:gd name="T32" fmla="*/ 3 w 618"/>
                <a:gd name="T33" fmla="*/ 13 h 673"/>
                <a:gd name="T34" fmla="*/ 1 w 618"/>
                <a:gd name="T35" fmla="*/ 14 h 673"/>
                <a:gd name="T36" fmla="*/ 1 w 618"/>
                <a:gd name="T37" fmla="*/ 13 h 673"/>
                <a:gd name="T38" fmla="*/ 0 w 618"/>
                <a:gd name="T39" fmla="*/ 11 h 6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18"/>
                <a:gd name="T61" fmla="*/ 0 h 673"/>
                <a:gd name="T62" fmla="*/ 618 w 618"/>
                <a:gd name="T63" fmla="*/ 673 h 6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18" h="673">
                  <a:moveTo>
                    <a:pt x="0" y="468"/>
                  </a:moveTo>
                  <a:lnTo>
                    <a:pt x="26" y="418"/>
                  </a:lnTo>
                  <a:lnTo>
                    <a:pt x="56" y="450"/>
                  </a:lnTo>
                  <a:lnTo>
                    <a:pt x="248" y="435"/>
                  </a:lnTo>
                  <a:lnTo>
                    <a:pt x="208" y="0"/>
                  </a:lnTo>
                  <a:lnTo>
                    <a:pt x="279" y="0"/>
                  </a:lnTo>
                  <a:lnTo>
                    <a:pt x="583" y="236"/>
                  </a:lnTo>
                  <a:lnTo>
                    <a:pt x="585" y="275"/>
                  </a:lnTo>
                  <a:lnTo>
                    <a:pt x="617" y="271"/>
                  </a:lnTo>
                  <a:lnTo>
                    <a:pt x="618" y="409"/>
                  </a:lnTo>
                  <a:lnTo>
                    <a:pt x="591" y="439"/>
                  </a:lnTo>
                  <a:lnTo>
                    <a:pt x="467" y="458"/>
                  </a:lnTo>
                  <a:lnTo>
                    <a:pt x="310" y="537"/>
                  </a:lnTo>
                  <a:lnTo>
                    <a:pt x="261" y="665"/>
                  </a:lnTo>
                  <a:lnTo>
                    <a:pt x="223" y="649"/>
                  </a:lnTo>
                  <a:lnTo>
                    <a:pt x="155" y="673"/>
                  </a:lnTo>
                  <a:lnTo>
                    <a:pt x="117" y="566"/>
                  </a:lnTo>
                  <a:lnTo>
                    <a:pt x="53" y="592"/>
                  </a:lnTo>
                  <a:lnTo>
                    <a:pt x="26" y="569"/>
                  </a:lnTo>
                  <a:lnTo>
                    <a:pt x="0" y="46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45" name="Freeform 461">
              <a:extLst>
                <a:ext uri="{FF2B5EF4-FFF2-40B4-BE49-F238E27FC236}">
                  <a16:creationId xmlns:a16="http://schemas.microsoft.com/office/drawing/2014/main" id="{7BD1BEFD-AF2D-40BF-897F-A4FACC3ACA9B}"/>
                </a:ext>
              </a:extLst>
            </p:cNvPr>
            <p:cNvSpPr>
              <a:spLocks/>
            </p:cNvSpPr>
            <p:nvPr/>
          </p:nvSpPr>
          <p:spPr bwMode="auto">
            <a:xfrm>
              <a:off x="950704" y="3405971"/>
              <a:ext cx="224068" cy="260953"/>
            </a:xfrm>
            <a:custGeom>
              <a:avLst/>
              <a:gdLst>
                <a:gd name="T0" fmla="*/ 0 w 467"/>
                <a:gd name="T1" fmla="*/ 7 h 575"/>
                <a:gd name="T2" fmla="*/ 1 w 467"/>
                <a:gd name="T3" fmla="*/ 7 h 575"/>
                <a:gd name="T4" fmla="*/ 1 w 467"/>
                <a:gd name="T5" fmla="*/ 9 h 575"/>
                <a:gd name="T6" fmla="*/ 0 w 467"/>
                <a:gd name="T7" fmla="*/ 12 h 575"/>
                <a:gd name="T8" fmla="*/ 2 w 467"/>
                <a:gd name="T9" fmla="*/ 11 h 575"/>
                <a:gd name="T10" fmla="*/ 4 w 467"/>
                <a:gd name="T11" fmla="*/ 13 h 575"/>
                <a:gd name="T12" fmla="*/ 5 w 467"/>
                <a:gd name="T13" fmla="*/ 12 h 575"/>
                <a:gd name="T14" fmla="*/ 6 w 467"/>
                <a:gd name="T15" fmla="*/ 13 h 575"/>
                <a:gd name="T16" fmla="*/ 10 w 467"/>
                <a:gd name="T17" fmla="*/ 13 h 575"/>
                <a:gd name="T18" fmla="*/ 9 w 467"/>
                <a:gd name="T19" fmla="*/ 3 h 575"/>
                <a:gd name="T20" fmla="*/ 11 w 467"/>
                <a:gd name="T21" fmla="*/ 3 h 575"/>
                <a:gd name="T22" fmla="*/ 7 w 467"/>
                <a:gd name="T23" fmla="*/ 0 h 575"/>
                <a:gd name="T24" fmla="*/ 7 w 467"/>
                <a:gd name="T25" fmla="*/ 1 h 575"/>
                <a:gd name="T26" fmla="*/ 5 w 467"/>
                <a:gd name="T27" fmla="*/ 1 h 575"/>
                <a:gd name="T28" fmla="*/ 5 w 467"/>
                <a:gd name="T29" fmla="*/ 4 h 575"/>
                <a:gd name="T30" fmla="*/ 3 w 467"/>
                <a:gd name="T31" fmla="*/ 5 h 575"/>
                <a:gd name="T32" fmla="*/ 4 w 467"/>
                <a:gd name="T33" fmla="*/ 6 h 575"/>
                <a:gd name="T34" fmla="*/ 0 w 467"/>
                <a:gd name="T35" fmla="*/ 7 h 5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7"/>
                <a:gd name="T55" fmla="*/ 0 h 575"/>
                <a:gd name="T56" fmla="*/ 467 w 467"/>
                <a:gd name="T57" fmla="*/ 575 h 5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7" h="575">
                  <a:moveTo>
                    <a:pt x="0" y="288"/>
                  </a:moveTo>
                  <a:lnTo>
                    <a:pt x="30" y="320"/>
                  </a:lnTo>
                  <a:lnTo>
                    <a:pt x="36" y="408"/>
                  </a:lnTo>
                  <a:lnTo>
                    <a:pt x="13" y="515"/>
                  </a:lnTo>
                  <a:lnTo>
                    <a:pt x="101" y="492"/>
                  </a:lnTo>
                  <a:lnTo>
                    <a:pt x="188" y="575"/>
                  </a:lnTo>
                  <a:lnTo>
                    <a:pt x="214" y="525"/>
                  </a:lnTo>
                  <a:lnTo>
                    <a:pt x="244" y="557"/>
                  </a:lnTo>
                  <a:lnTo>
                    <a:pt x="436" y="542"/>
                  </a:lnTo>
                  <a:lnTo>
                    <a:pt x="396" y="107"/>
                  </a:lnTo>
                  <a:lnTo>
                    <a:pt x="467" y="107"/>
                  </a:lnTo>
                  <a:lnTo>
                    <a:pt x="322" y="0"/>
                  </a:lnTo>
                  <a:lnTo>
                    <a:pt x="317" y="58"/>
                  </a:lnTo>
                  <a:lnTo>
                    <a:pt x="197" y="54"/>
                  </a:lnTo>
                  <a:lnTo>
                    <a:pt x="196" y="176"/>
                  </a:lnTo>
                  <a:lnTo>
                    <a:pt x="152" y="199"/>
                  </a:lnTo>
                  <a:lnTo>
                    <a:pt x="156" y="270"/>
                  </a:lnTo>
                  <a:lnTo>
                    <a:pt x="0" y="28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46" name="Freeform 462">
              <a:extLst>
                <a:ext uri="{FF2B5EF4-FFF2-40B4-BE49-F238E27FC236}">
                  <a16:creationId xmlns:a16="http://schemas.microsoft.com/office/drawing/2014/main" id="{2FA5E57D-A36B-4B05-B179-2C67FA36BDBC}"/>
                </a:ext>
              </a:extLst>
            </p:cNvPr>
            <p:cNvSpPr>
              <a:spLocks/>
            </p:cNvSpPr>
            <p:nvPr/>
          </p:nvSpPr>
          <p:spPr bwMode="auto">
            <a:xfrm>
              <a:off x="1024832" y="3221394"/>
              <a:ext cx="213960" cy="176621"/>
            </a:xfrm>
            <a:custGeom>
              <a:avLst/>
              <a:gdLst>
                <a:gd name="T0" fmla="*/ 0 w 447"/>
                <a:gd name="T1" fmla="*/ 9 h 392"/>
                <a:gd name="T2" fmla="*/ 3 w 447"/>
                <a:gd name="T3" fmla="*/ 7 h 392"/>
                <a:gd name="T4" fmla="*/ 3 w 447"/>
                <a:gd name="T5" fmla="*/ 3 h 392"/>
                <a:gd name="T6" fmla="*/ 6 w 447"/>
                <a:gd name="T7" fmla="*/ 2 h 392"/>
                <a:gd name="T8" fmla="*/ 6 w 447"/>
                <a:gd name="T9" fmla="*/ 0 h 392"/>
                <a:gd name="T10" fmla="*/ 9 w 447"/>
                <a:gd name="T11" fmla="*/ 1 h 392"/>
                <a:gd name="T12" fmla="*/ 10 w 447"/>
                <a:gd name="T13" fmla="*/ 4 h 392"/>
                <a:gd name="T14" fmla="*/ 9 w 447"/>
                <a:gd name="T15" fmla="*/ 4 h 392"/>
                <a:gd name="T16" fmla="*/ 8 w 447"/>
                <a:gd name="T17" fmla="*/ 4 h 392"/>
                <a:gd name="T18" fmla="*/ 8 w 447"/>
                <a:gd name="T19" fmla="*/ 5 h 392"/>
                <a:gd name="T20" fmla="*/ 4 w 447"/>
                <a:gd name="T21" fmla="*/ 7 h 392"/>
                <a:gd name="T22" fmla="*/ 4 w 447"/>
                <a:gd name="T23" fmla="*/ 9 h 392"/>
                <a:gd name="T24" fmla="*/ 0 w 447"/>
                <a:gd name="T25" fmla="*/ 9 h 3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47"/>
                <a:gd name="T40" fmla="*/ 0 h 392"/>
                <a:gd name="T41" fmla="*/ 447 w 447"/>
                <a:gd name="T42" fmla="*/ 392 h 3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47" h="392">
                  <a:moveTo>
                    <a:pt x="0" y="387"/>
                  </a:moveTo>
                  <a:lnTo>
                    <a:pt x="109" y="311"/>
                  </a:lnTo>
                  <a:lnTo>
                    <a:pt x="149" y="157"/>
                  </a:lnTo>
                  <a:lnTo>
                    <a:pt x="242" y="77"/>
                  </a:lnTo>
                  <a:lnTo>
                    <a:pt x="273" y="0"/>
                  </a:lnTo>
                  <a:lnTo>
                    <a:pt x="409" y="26"/>
                  </a:lnTo>
                  <a:lnTo>
                    <a:pt x="447" y="172"/>
                  </a:lnTo>
                  <a:lnTo>
                    <a:pt x="387" y="175"/>
                  </a:lnTo>
                  <a:lnTo>
                    <a:pt x="352" y="192"/>
                  </a:lnTo>
                  <a:lnTo>
                    <a:pt x="359" y="230"/>
                  </a:lnTo>
                  <a:lnTo>
                    <a:pt x="184" y="317"/>
                  </a:lnTo>
                  <a:lnTo>
                    <a:pt x="163" y="392"/>
                  </a:lnTo>
                  <a:lnTo>
                    <a:pt x="0" y="38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47" name="Freeform 463">
              <a:extLst>
                <a:ext uri="{FF2B5EF4-FFF2-40B4-BE49-F238E27FC236}">
                  <a16:creationId xmlns:a16="http://schemas.microsoft.com/office/drawing/2014/main" id="{0607B5F0-E8FD-42BA-9800-7406D6C5E449}"/>
                </a:ext>
              </a:extLst>
            </p:cNvPr>
            <p:cNvSpPr>
              <a:spLocks/>
            </p:cNvSpPr>
            <p:nvPr/>
          </p:nvSpPr>
          <p:spPr bwMode="auto">
            <a:xfrm>
              <a:off x="1813283" y="4172919"/>
              <a:ext cx="192058" cy="335739"/>
            </a:xfrm>
            <a:custGeom>
              <a:avLst/>
              <a:gdLst>
                <a:gd name="T0" fmla="*/ 0 w 398"/>
                <a:gd name="T1" fmla="*/ 5 h 739"/>
                <a:gd name="T2" fmla="*/ 0 w 398"/>
                <a:gd name="T3" fmla="*/ 5 h 739"/>
                <a:gd name="T4" fmla="*/ 2 w 398"/>
                <a:gd name="T5" fmla="*/ 6 h 739"/>
                <a:gd name="T6" fmla="*/ 3 w 398"/>
                <a:gd name="T7" fmla="*/ 7 h 739"/>
                <a:gd name="T8" fmla="*/ 3 w 398"/>
                <a:gd name="T9" fmla="*/ 10 h 739"/>
                <a:gd name="T10" fmla="*/ 1 w 398"/>
                <a:gd name="T11" fmla="*/ 13 h 739"/>
                <a:gd name="T12" fmla="*/ 2 w 398"/>
                <a:gd name="T13" fmla="*/ 16 h 739"/>
                <a:gd name="T14" fmla="*/ 2 w 398"/>
                <a:gd name="T15" fmla="*/ 17 h 739"/>
                <a:gd name="T16" fmla="*/ 3 w 398"/>
                <a:gd name="T17" fmla="*/ 17 h 739"/>
                <a:gd name="T18" fmla="*/ 3 w 398"/>
                <a:gd name="T19" fmla="*/ 16 h 739"/>
                <a:gd name="T20" fmla="*/ 5 w 398"/>
                <a:gd name="T21" fmla="*/ 15 h 739"/>
                <a:gd name="T22" fmla="*/ 4 w 398"/>
                <a:gd name="T23" fmla="*/ 10 h 739"/>
                <a:gd name="T24" fmla="*/ 9 w 398"/>
                <a:gd name="T25" fmla="*/ 5 h 739"/>
                <a:gd name="T26" fmla="*/ 9 w 398"/>
                <a:gd name="T27" fmla="*/ 0 h 739"/>
                <a:gd name="T28" fmla="*/ 8 w 398"/>
                <a:gd name="T29" fmla="*/ 1 h 739"/>
                <a:gd name="T30" fmla="*/ 4 w 398"/>
                <a:gd name="T31" fmla="*/ 1 h 739"/>
                <a:gd name="T32" fmla="*/ 4 w 398"/>
                <a:gd name="T33" fmla="*/ 3 h 739"/>
                <a:gd name="T34" fmla="*/ 5 w 398"/>
                <a:gd name="T35" fmla="*/ 5 h 739"/>
                <a:gd name="T36" fmla="*/ 5 w 398"/>
                <a:gd name="T37" fmla="*/ 7 h 739"/>
                <a:gd name="T38" fmla="*/ 4 w 398"/>
                <a:gd name="T39" fmla="*/ 6 h 739"/>
                <a:gd name="T40" fmla="*/ 4 w 398"/>
                <a:gd name="T41" fmla="*/ 4 h 739"/>
                <a:gd name="T42" fmla="*/ 3 w 398"/>
                <a:gd name="T43" fmla="*/ 4 h 739"/>
                <a:gd name="T44" fmla="*/ 0 w 398"/>
                <a:gd name="T45" fmla="*/ 5 h 73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98"/>
                <a:gd name="T70" fmla="*/ 0 h 739"/>
                <a:gd name="T71" fmla="*/ 398 w 398"/>
                <a:gd name="T72" fmla="*/ 739 h 73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98" h="739">
                  <a:moveTo>
                    <a:pt x="0" y="206"/>
                  </a:moveTo>
                  <a:lnTo>
                    <a:pt x="8" y="230"/>
                  </a:lnTo>
                  <a:lnTo>
                    <a:pt x="102" y="263"/>
                  </a:lnTo>
                  <a:lnTo>
                    <a:pt x="113" y="310"/>
                  </a:lnTo>
                  <a:lnTo>
                    <a:pt x="105" y="428"/>
                  </a:lnTo>
                  <a:lnTo>
                    <a:pt x="57" y="549"/>
                  </a:lnTo>
                  <a:lnTo>
                    <a:pt x="73" y="693"/>
                  </a:lnTo>
                  <a:lnTo>
                    <a:pt x="77" y="739"/>
                  </a:lnTo>
                  <a:lnTo>
                    <a:pt x="104" y="739"/>
                  </a:lnTo>
                  <a:lnTo>
                    <a:pt x="104" y="689"/>
                  </a:lnTo>
                  <a:lnTo>
                    <a:pt x="205" y="622"/>
                  </a:lnTo>
                  <a:lnTo>
                    <a:pt x="175" y="428"/>
                  </a:lnTo>
                  <a:lnTo>
                    <a:pt x="396" y="229"/>
                  </a:lnTo>
                  <a:lnTo>
                    <a:pt x="398" y="0"/>
                  </a:lnTo>
                  <a:lnTo>
                    <a:pt x="342" y="39"/>
                  </a:lnTo>
                  <a:lnTo>
                    <a:pt x="188" y="52"/>
                  </a:lnTo>
                  <a:lnTo>
                    <a:pt x="187" y="134"/>
                  </a:lnTo>
                  <a:lnTo>
                    <a:pt x="227" y="200"/>
                  </a:lnTo>
                  <a:lnTo>
                    <a:pt x="203" y="298"/>
                  </a:lnTo>
                  <a:lnTo>
                    <a:pt x="164" y="244"/>
                  </a:lnTo>
                  <a:lnTo>
                    <a:pt x="167" y="180"/>
                  </a:lnTo>
                  <a:lnTo>
                    <a:pt x="119" y="161"/>
                  </a:lnTo>
                  <a:lnTo>
                    <a:pt x="0" y="20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48" name="Freeform 464">
              <a:extLst>
                <a:ext uri="{FF2B5EF4-FFF2-40B4-BE49-F238E27FC236}">
                  <a16:creationId xmlns:a16="http://schemas.microsoft.com/office/drawing/2014/main" id="{5A90D621-5823-404C-91F7-B77A3071A907}"/>
                </a:ext>
              </a:extLst>
            </p:cNvPr>
            <p:cNvSpPr>
              <a:spLocks/>
            </p:cNvSpPr>
            <p:nvPr/>
          </p:nvSpPr>
          <p:spPr bwMode="auto">
            <a:xfrm>
              <a:off x="1265748" y="3487121"/>
              <a:ext cx="291457" cy="241859"/>
            </a:xfrm>
            <a:custGeom>
              <a:avLst/>
              <a:gdLst>
                <a:gd name="T0" fmla="*/ 0 w 607"/>
                <a:gd name="T1" fmla="*/ 9 h 535"/>
                <a:gd name="T2" fmla="*/ 0 w 607"/>
                <a:gd name="T3" fmla="*/ 10 h 535"/>
                <a:gd name="T4" fmla="*/ 2 w 607"/>
                <a:gd name="T5" fmla="*/ 12 h 535"/>
                <a:gd name="T6" fmla="*/ 2 w 607"/>
                <a:gd name="T7" fmla="*/ 12 h 535"/>
                <a:gd name="T8" fmla="*/ 3 w 607"/>
                <a:gd name="T9" fmla="*/ 12 h 535"/>
                <a:gd name="T10" fmla="*/ 4 w 607"/>
                <a:gd name="T11" fmla="*/ 10 h 535"/>
                <a:gd name="T12" fmla="*/ 8 w 607"/>
                <a:gd name="T13" fmla="*/ 11 h 535"/>
                <a:gd name="T14" fmla="*/ 11 w 607"/>
                <a:gd name="T15" fmla="*/ 10 h 535"/>
                <a:gd name="T16" fmla="*/ 12 w 607"/>
                <a:gd name="T17" fmla="*/ 10 h 535"/>
                <a:gd name="T18" fmla="*/ 13 w 607"/>
                <a:gd name="T19" fmla="*/ 7 h 535"/>
                <a:gd name="T20" fmla="*/ 14 w 607"/>
                <a:gd name="T21" fmla="*/ 3 h 535"/>
                <a:gd name="T22" fmla="*/ 13 w 607"/>
                <a:gd name="T23" fmla="*/ 2 h 535"/>
                <a:gd name="T24" fmla="*/ 13 w 607"/>
                <a:gd name="T25" fmla="*/ 1 h 535"/>
                <a:gd name="T26" fmla="*/ 10 w 607"/>
                <a:gd name="T27" fmla="*/ 0 h 535"/>
                <a:gd name="T28" fmla="*/ 5 w 607"/>
                <a:gd name="T29" fmla="*/ 4 h 535"/>
                <a:gd name="T30" fmla="*/ 3 w 607"/>
                <a:gd name="T31" fmla="*/ 5 h 535"/>
                <a:gd name="T32" fmla="*/ 3 w 607"/>
                <a:gd name="T33" fmla="*/ 8 h 535"/>
                <a:gd name="T34" fmla="*/ 3 w 607"/>
                <a:gd name="T35" fmla="*/ 9 h 535"/>
                <a:gd name="T36" fmla="*/ 0 w 607"/>
                <a:gd name="T37" fmla="*/ 9 h 5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07"/>
                <a:gd name="T58" fmla="*/ 0 h 535"/>
                <a:gd name="T59" fmla="*/ 607 w 607"/>
                <a:gd name="T60" fmla="*/ 535 h 5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07" h="535">
                  <a:moveTo>
                    <a:pt x="0" y="389"/>
                  </a:moveTo>
                  <a:lnTo>
                    <a:pt x="8" y="431"/>
                  </a:lnTo>
                  <a:lnTo>
                    <a:pt x="79" y="524"/>
                  </a:lnTo>
                  <a:lnTo>
                    <a:pt x="100" y="505"/>
                  </a:lnTo>
                  <a:lnTo>
                    <a:pt x="129" y="535"/>
                  </a:lnTo>
                  <a:lnTo>
                    <a:pt x="178" y="442"/>
                  </a:lnTo>
                  <a:lnTo>
                    <a:pt x="349" y="489"/>
                  </a:lnTo>
                  <a:lnTo>
                    <a:pt x="498" y="440"/>
                  </a:lnTo>
                  <a:lnTo>
                    <a:pt x="504" y="418"/>
                  </a:lnTo>
                  <a:lnTo>
                    <a:pt x="579" y="300"/>
                  </a:lnTo>
                  <a:lnTo>
                    <a:pt x="607" y="142"/>
                  </a:lnTo>
                  <a:lnTo>
                    <a:pt x="568" y="92"/>
                  </a:lnTo>
                  <a:lnTo>
                    <a:pt x="568" y="23"/>
                  </a:lnTo>
                  <a:lnTo>
                    <a:pt x="438" y="0"/>
                  </a:lnTo>
                  <a:lnTo>
                    <a:pt x="209" y="185"/>
                  </a:lnTo>
                  <a:lnTo>
                    <a:pt x="150" y="202"/>
                  </a:lnTo>
                  <a:lnTo>
                    <a:pt x="151" y="340"/>
                  </a:lnTo>
                  <a:lnTo>
                    <a:pt x="124" y="370"/>
                  </a:lnTo>
                  <a:lnTo>
                    <a:pt x="0" y="38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49" name="Freeform 465">
              <a:extLst>
                <a:ext uri="{FF2B5EF4-FFF2-40B4-BE49-F238E27FC236}">
                  <a16:creationId xmlns:a16="http://schemas.microsoft.com/office/drawing/2014/main" id="{8CD92335-26B2-48B4-B19C-E9AA6BFCFFBB}"/>
                </a:ext>
              </a:extLst>
            </p:cNvPr>
            <p:cNvSpPr>
              <a:spLocks/>
            </p:cNvSpPr>
            <p:nvPr/>
          </p:nvSpPr>
          <p:spPr bwMode="auto">
            <a:xfrm>
              <a:off x="1312920" y="3684427"/>
              <a:ext cx="213960" cy="195715"/>
            </a:xfrm>
            <a:custGeom>
              <a:avLst/>
              <a:gdLst>
                <a:gd name="T0" fmla="*/ 0 w 445"/>
                <a:gd name="T1" fmla="*/ 8 h 429"/>
                <a:gd name="T2" fmla="*/ 1 w 445"/>
                <a:gd name="T3" fmla="*/ 2 h 429"/>
                <a:gd name="T4" fmla="*/ 2 w 445"/>
                <a:gd name="T5" fmla="*/ 0 h 429"/>
                <a:gd name="T6" fmla="*/ 6 w 445"/>
                <a:gd name="T7" fmla="*/ 1 h 429"/>
                <a:gd name="T8" fmla="*/ 9 w 445"/>
                <a:gd name="T9" fmla="*/ 0 h 429"/>
                <a:gd name="T10" fmla="*/ 10 w 445"/>
                <a:gd name="T11" fmla="*/ 1 h 429"/>
                <a:gd name="T12" fmla="*/ 10 w 445"/>
                <a:gd name="T13" fmla="*/ 2 h 429"/>
                <a:gd name="T14" fmla="*/ 9 w 445"/>
                <a:gd name="T15" fmla="*/ 3 h 429"/>
                <a:gd name="T16" fmla="*/ 7 w 445"/>
                <a:gd name="T17" fmla="*/ 8 h 429"/>
                <a:gd name="T18" fmla="*/ 6 w 445"/>
                <a:gd name="T19" fmla="*/ 7 h 429"/>
                <a:gd name="T20" fmla="*/ 5 w 445"/>
                <a:gd name="T21" fmla="*/ 9 h 429"/>
                <a:gd name="T22" fmla="*/ 3 w 445"/>
                <a:gd name="T23" fmla="*/ 10 h 429"/>
                <a:gd name="T24" fmla="*/ 2 w 445"/>
                <a:gd name="T25" fmla="*/ 8 h 429"/>
                <a:gd name="T26" fmla="*/ 0 w 445"/>
                <a:gd name="T27" fmla="*/ 8 h 42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5"/>
                <a:gd name="T43" fmla="*/ 0 h 429"/>
                <a:gd name="T44" fmla="*/ 445 w 445"/>
                <a:gd name="T45" fmla="*/ 429 h 42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5" h="429">
                  <a:moveTo>
                    <a:pt x="0" y="335"/>
                  </a:moveTo>
                  <a:lnTo>
                    <a:pt x="29" y="95"/>
                  </a:lnTo>
                  <a:lnTo>
                    <a:pt x="78" y="2"/>
                  </a:lnTo>
                  <a:lnTo>
                    <a:pt x="249" y="49"/>
                  </a:lnTo>
                  <a:lnTo>
                    <a:pt x="398" y="0"/>
                  </a:lnTo>
                  <a:lnTo>
                    <a:pt x="428" y="57"/>
                  </a:lnTo>
                  <a:lnTo>
                    <a:pt x="445" y="95"/>
                  </a:lnTo>
                  <a:lnTo>
                    <a:pt x="406" y="130"/>
                  </a:lnTo>
                  <a:lnTo>
                    <a:pt x="323" y="324"/>
                  </a:lnTo>
                  <a:lnTo>
                    <a:pt x="252" y="312"/>
                  </a:lnTo>
                  <a:lnTo>
                    <a:pt x="214" y="404"/>
                  </a:lnTo>
                  <a:lnTo>
                    <a:pt x="128" y="429"/>
                  </a:lnTo>
                  <a:lnTo>
                    <a:pt x="78" y="347"/>
                  </a:lnTo>
                  <a:lnTo>
                    <a:pt x="0" y="33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50" name="Freeform 466">
              <a:extLst>
                <a:ext uri="{FF2B5EF4-FFF2-40B4-BE49-F238E27FC236}">
                  <a16:creationId xmlns:a16="http://schemas.microsoft.com/office/drawing/2014/main" id="{07D48265-065E-4684-98A1-55F0F1DC72C5}"/>
                </a:ext>
              </a:extLst>
            </p:cNvPr>
            <p:cNvSpPr>
              <a:spLocks/>
            </p:cNvSpPr>
            <p:nvPr/>
          </p:nvSpPr>
          <p:spPr bwMode="auto">
            <a:xfrm>
              <a:off x="954074" y="3708295"/>
              <a:ext cx="55596" cy="36597"/>
            </a:xfrm>
            <a:custGeom>
              <a:avLst/>
              <a:gdLst>
                <a:gd name="T0" fmla="*/ 0 w 117"/>
                <a:gd name="T1" fmla="*/ 0 h 79"/>
                <a:gd name="T2" fmla="*/ 1 w 117"/>
                <a:gd name="T3" fmla="*/ 1 h 79"/>
                <a:gd name="T4" fmla="*/ 2 w 117"/>
                <a:gd name="T5" fmla="*/ 1 h 79"/>
                <a:gd name="T6" fmla="*/ 1 w 117"/>
                <a:gd name="T7" fmla="*/ 1 h 79"/>
                <a:gd name="T8" fmla="*/ 1 w 117"/>
                <a:gd name="T9" fmla="*/ 2 h 79"/>
                <a:gd name="T10" fmla="*/ 3 w 117"/>
                <a:gd name="T11" fmla="*/ 1 h 79"/>
                <a:gd name="T12" fmla="*/ 3 w 117"/>
                <a:gd name="T13" fmla="*/ 0 h 79"/>
                <a:gd name="T14" fmla="*/ 0 w 117"/>
                <a:gd name="T15" fmla="*/ 0 h 79"/>
                <a:gd name="T16" fmla="*/ 0 60000 65536"/>
                <a:gd name="T17" fmla="*/ 0 60000 65536"/>
                <a:gd name="T18" fmla="*/ 0 60000 65536"/>
                <a:gd name="T19" fmla="*/ 0 60000 65536"/>
                <a:gd name="T20" fmla="*/ 0 60000 65536"/>
                <a:gd name="T21" fmla="*/ 0 60000 65536"/>
                <a:gd name="T22" fmla="*/ 0 60000 65536"/>
                <a:gd name="T23" fmla="*/ 0 60000 65536"/>
                <a:gd name="T24" fmla="*/ 0 w 117"/>
                <a:gd name="T25" fmla="*/ 0 h 79"/>
                <a:gd name="T26" fmla="*/ 117 w 117"/>
                <a:gd name="T27" fmla="*/ 79 h 7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7" h="79">
                  <a:moveTo>
                    <a:pt x="0" y="9"/>
                  </a:moveTo>
                  <a:lnTo>
                    <a:pt x="38" y="44"/>
                  </a:lnTo>
                  <a:lnTo>
                    <a:pt x="72" y="33"/>
                  </a:lnTo>
                  <a:lnTo>
                    <a:pt x="54" y="44"/>
                  </a:lnTo>
                  <a:lnTo>
                    <a:pt x="68" y="79"/>
                  </a:lnTo>
                  <a:lnTo>
                    <a:pt x="114" y="44"/>
                  </a:lnTo>
                  <a:lnTo>
                    <a:pt x="117" y="0"/>
                  </a:lnTo>
                  <a:lnTo>
                    <a:pt x="0" y="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51" name="Freeform 467">
              <a:extLst>
                <a:ext uri="{FF2B5EF4-FFF2-40B4-BE49-F238E27FC236}">
                  <a16:creationId xmlns:a16="http://schemas.microsoft.com/office/drawing/2014/main" id="{DE9972A0-952B-4CA2-8F9C-35530C37C38E}"/>
                </a:ext>
              </a:extLst>
            </p:cNvPr>
            <p:cNvSpPr>
              <a:spLocks/>
            </p:cNvSpPr>
            <p:nvPr/>
          </p:nvSpPr>
          <p:spPr bwMode="auto">
            <a:xfrm>
              <a:off x="2194030" y="3429839"/>
              <a:ext cx="10108" cy="35006"/>
            </a:xfrm>
            <a:custGeom>
              <a:avLst/>
              <a:gdLst>
                <a:gd name="T0" fmla="*/ 0 w 22"/>
                <a:gd name="T1" fmla="*/ 1 h 74"/>
                <a:gd name="T2" fmla="*/ 0 w 22"/>
                <a:gd name="T3" fmla="*/ 2 h 74"/>
                <a:gd name="T4" fmla="*/ 1 w 22"/>
                <a:gd name="T5" fmla="*/ 2 h 74"/>
                <a:gd name="T6" fmla="*/ 0 w 22"/>
                <a:gd name="T7" fmla="*/ 0 h 74"/>
                <a:gd name="T8" fmla="*/ 0 w 22"/>
                <a:gd name="T9" fmla="*/ 1 h 74"/>
                <a:gd name="T10" fmla="*/ 0 60000 65536"/>
                <a:gd name="T11" fmla="*/ 0 60000 65536"/>
                <a:gd name="T12" fmla="*/ 0 60000 65536"/>
                <a:gd name="T13" fmla="*/ 0 60000 65536"/>
                <a:gd name="T14" fmla="*/ 0 60000 65536"/>
                <a:gd name="T15" fmla="*/ 0 w 22"/>
                <a:gd name="T16" fmla="*/ 0 h 74"/>
                <a:gd name="T17" fmla="*/ 22 w 22"/>
                <a:gd name="T18" fmla="*/ 74 h 74"/>
              </a:gdLst>
              <a:ahLst/>
              <a:cxnLst>
                <a:cxn ang="T10">
                  <a:pos x="T0" y="T1"/>
                </a:cxn>
                <a:cxn ang="T11">
                  <a:pos x="T2" y="T3"/>
                </a:cxn>
                <a:cxn ang="T12">
                  <a:pos x="T4" y="T5"/>
                </a:cxn>
                <a:cxn ang="T13">
                  <a:pos x="T6" y="T7"/>
                </a:cxn>
                <a:cxn ang="T14">
                  <a:pos x="T8" y="T9"/>
                </a:cxn>
              </a:cxnLst>
              <a:rect l="T15" t="T16" r="T17" b="T18"/>
              <a:pathLst>
                <a:path w="22" h="74">
                  <a:moveTo>
                    <a:pt x="0" y="61"/>
                  </a:moveTo>
                  <a:lnTo>
                    <a:pt x="10" y="74"/>
                  </a:lnTo>
                  <a:lnTo>
                    <a:pt x="22" y="70"/>
                  </a:lnTo>
                  <a:lnTo>
                    <a:pt x="12" y="0"/>
                  </a:lnTo>
                  <a:lnTo>
                    <a:pt x="0" y="6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52" name="Freeform 468">
              <a:extLst>
                <a:ext uri="{FF2B5EF4-FFF2-40B4-BE49-F238E27FC236}">
                  <a16:creationId xmlns:a16="http://schemas.microsoft.com/office/drawing/2014/main" id="{B7796D0E-3145-4E22-9208-BFBDB5FD2A7F}"/>
                </a:ext>
              </a:extLst>
            </p:cNvPr>
            <p:cNvSpPr>
              <a:spLocks/>
            </p:cNvSpPr>
            <p:nvPr/>
          </p:nvSpPr>
          <p:spPr bwMode="auto">
            <a:xfrm>
              <a:off x="1794751" y="3983569"/>
              <a:ext cx="32010" cy="33415"/>
            </a:xfrm>
            <a:custGeom>
              <a:avLst/>
              <a:gdLst>
                <a:gd name="T0" fmla="*/ 0 w 66"/>
                <a:gd name="T1" fmla="*/ 2 h 72"/>
                <a:gd name="T2" fmla="*/ 1 w 66"/>
                <a:gd name="T3" fmla="*/ 0 h 72"/>
                <a:gd name="T4" fmla="*/ 1 w 66"/>
                <a:gd name="T5" fmla="*/ 0 h 72"/>
                <a:gd name="T6" fmla="*/ 1 w 66"/>
                <a:gd name="T7" fmla="*/ 1 h 72"/>
                <a:gd name="T8" fmla="*/ 0 w 66"/>
                <a:gd name="T9" fmla="*/ 2 h 72"/>
                <a:gd name="T10" fmla="*/ 0 60000 65536"/>
                <a:gd name="T11" fmla="*/ 0 60000 65536"/>
                <a:gd name="T12" fmla="*/ 0 60000 65536"/>
                <a:gd name="T13" fmla="*/ 0 60000 65536"/>
                <a:gd name="T14" fmla="*/ 0 60000 65536"/>
                <a:gd name="T15" fmla="*/ 0 w 66"/>
                <a:gd name="T16" fmla="*/ 0 h 72"/>
                <a:gd name="T17" fmla="*/ 66 w 66"/>
                <a:gd name="T18" fmla="*/ 72 h 72"/>
              </a:gdLst>
              <a:ahLst/>
              <a:cxnLst>
                <a:cxn ang="T10">
                  <a:pos x="T0" y="T1"/>
                </a:cxn>
                <a:cxn ang="T11">
                  <a:pos x="T2" y="T3"/>
                </a:cxn>
                <a:cxn ang="T12">
                  <a:pos x="T4" y="T5"/>
                </a:cxn>
                <a:cxn ang="T13">
                  <a:pos x="T6" y="T7"/>
                </a:cxn>
                <a:cxn ang="T14">
                  <a:pos x="T8" y="T9"/>
                </a:cxn>
              </a:cxnLst>
              <a:rect l="T15" t="T16" r="T17" b="T18"/>
              <a:pathLst>
                <a:path w="66" h="72">
                  <a:moveTo>
                    <a:pt x="0" y="72"/>
                  </a:moveTo>
                  <a:lnTo>
                    <a:pt x="29" y="12"/>
                  </a:lnTo>
                  <a:lnTo>
                    <a:pt x="56" y="0"/>
                  </a:lnTo>
                  <a:lnTo>
                    <a:pt x="66" y="57"/>
                  </a:lnTo>
                  <a:lnTo>
                    <a:pt x="0" y="7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53" name="Freeform 469">
              <a:extLst>
                <a:ext uri="{FF2B5EF4-FFF2-40B4-BE49-F238E27FC236}">
                  <a16:creationId xmlns:a16="http://schemas.microsoft.com/office/drawing/2014/main" id="{5D4693A1-EA87-44FB-AFEF-35AF1B513ACF}"/>
                </a:ext>
              </a:extLst>
            </p:cNvPr>
            <p:cNvSpPr>
              <a:spLocks/>
            </p:cNvSpPr>
            <p:nvPr/>
          </p:nvSpPr>
          <p:spPr bwMode="auto">
            <a:xfrm>
              <a:off x="940596" y="3628736"/>
              <a:ext cx="112876" cy="82741"/>
            </a:xfrm>
            <a:custGeom>
              <a:avLst/>
              <a:gdLst>
                <a:gd name="T0" fmla="*/ 0 w 233"/>
                <a:gd name="T1" fmla="*/ 2 h 184"/>
                <a:gd name="T2" fmla="*/ 1 w 233"/>
                <a:gd name="T3" fmla="*/ 3 h 184"/>
                <a:gd name="T4" fmla="*/ 3 w 233"/>
                <a:gd name="T5" fmla="*/ 3 h 184"/>
                <a:gd name="T6" fmla="*/ 1 w 233"/>
                <a:gd name="T7" fmla="*/ 4 h 184"/>
                <a:gd name="T8" fmla="*/ 1 w 233"/>
                <a:gd name="T9" fmla="*/ 4 h 184"/>
                <a:gd name="T10" fmla="*/ 3 w 233"/>
                <a:gd name="T11" fmla="*/ 4 h 184"/>
                <a:gd name="T12" fmla="*/ 5 w 233"/>
                <a:gd name="T13" fmla="*/ 4 h 184"/>
                <a:gd name="T14" fmla="*/ 5 w 233"/>
                <a:gd name="T15" fmla="*/ 2 h 184"/>
                <a:gd name="T16" fmla="*/ 3 w 233"/>
                <a:gd name="T17" fmla="*/ 0 h 184"/>
                <a:gd name="T18" fmla="*/ 1 w 233"/>
                <a:gd name="T19" fmla="*/ 1 h 184"/>
                <a:gd name="T20" fmla="*/ 0 w 233"/>
                <a:gd name="T21" fmla="*/ 2 h 1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3"/>
                <a:gd name="T34" fmla="*/ 0 h 184"/>
                <a:gd name="T35" fmla="*/ 233 w 233"/>
                <a:gd name="T36" fmla="*/ 184 h 1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3" h="184">
                  <a:moveTo>
                    <a:pt x="0" y="83"/>
                  </a:moveTo>
                  <a:lnTo>
                    <a:pt x="32" y="134"/>
                  </a:lnTo>
                  <a:lnTo>
                    <a:pt x="139" y="143"/>
                  </a:lnTo>
                  <a:lnTo>
                    <a:pt x="25" y="160"/>
                  </a:lnTo>
                  <a:lnTo>
                    <a:pt x="25" y="184"/>
                  </a:lnTo>
                  <a:lnTo>
                    <a:pt x="142" y="175"/>
                  </a:lnTo>
                  <a:lnTo>
                    <a:pt x="233" y="184"/>
                  </a:lnTo>
                  <a:lnTo>
                    <a:pt x="207" y="83"/>
                  </a:lnTo>
                  <a:lnTo>
                    <a:pt x="120" y="0"/>
                  </a:lnTo>
                  <a:lnTo>
                    <a:pt x="32" y="23"/>
                  </a:lnTo>
                  <a:lnTo>
                    <a:pt x="0" y="8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54" name="Freeform 470">
              <a:extLst>
                <a:ext uri="{FF2B5EF4-FFF2-40B4-BE49-F238E27FC236}">
                  <a16:creationId xmlns:a16="http://schemas.microsoft.com/office/drawing/2014/main" id="{E5B84412-F0BA-417B-AB7E-8119710327AC}"/>
                </a:ext>
              </a:extLst>
            </p:cNvPr>
            <p:cNvSpPr>
              <a:spLocks/>
            </p:cNvSpPr>
            <p:nvPr/>
          </p:nvSpPr>
          <p:spPr bwMode="auto">
            <a:xfrm>
              <a:off x="1019778" y="3765577"/>
              <a:ext cx="57281" cy="58874"/>
            </a:xfrm>
            <a:custGeom>
              <a:avLst/>
              <a:gdLst>
                <a:gd name="T0" fmla="*/ 0 w 116"/>
                <a:gd name="T1" fmla="*/ 1 h 133"/>
                <a:gd name="T2" fmla="*/ 0 w 116"/>
                <a:gd name="T3" fmla="*/ 2 h 133"/>
                <a:gd name="T4" fmla="*/ 2 w 116"/>
                <a:gd name="T5" fmla="*/ 3 h 133"/>
                <a:gd name="T6" fmla="*/ 3 w 116"/>
                <a:gd name="T7" fmla="*/ 1 h 133"/>
                <a:gd name="T8" fmla="*/ 2 w 116"/>
                <a:gd name="T9" fmla="*/ 0 h 133"/>
                <a:gd name="T10" fmla="*/ 0 w 116"/>
                <a:gd name="T11" fmla="*/ 1 h 133"/>
                <a:gd name="T12" fmla="*/ 0 60000 65536"/>
                <a:gd name="T13" fmla="*/ 0 60000 65536"/>
                <a:gd name="T14" fmla="*/ 0 60000 65536"/>
                <a:gd name="T15" fmla="*/ 0 60000 65536"/>
                <a:gd name="T16" fmla="*/ 0 60000 65536"/>
                <a:gd name="T17" fmla="*/ 0 60000 65536"/>
                <a:gd name="T18" fmla="*/ 0 w 116"/>
                <a:gd name="T19" fmla="*/ 0 h 133"/>
                <a:gd name="T20" fmla="*/ 116 w 116"/>
                <a:gd name="T21" fmla="*/ 133 h 133"/>
              </a:gdLst>
              <a:ahLst/>
              <a:cxnLst>
                <a:cxn ang="T12">
                  <a:pos x="T0" y="T1"/>
                </a:cxn>
                <a:cxn ang="T13">
                  <a:pos x="T2" y="T3"/>
                </a:cxn>
                <a:cxn ang="T14">
                  <a:pos x="T4" y="T5"/>
                </a:cxn>
                <a:cxn ang="T15">
                  <a:pos x="T6" y="T7"/>
                </a:cxn>
                <a:cxn ang="T16">
                  <a:pos x="T8" y="T9"/>
                </a:cxn>
                <a:cxn ang="T17">
                  <a:pos x="T10" y="T11"/>
                </a:cxn>
              </a:cxnLst>
              <a:rect l="T18" t="T19" r="T20" b="T21"/>
              <a:pathLst>
                <a:path w="116" h="133">
                  <a:moveTo>
                    <a:pt x="0" y="37"/>
                  </a:moveTo>
                  <a:lnTo>
                    <a:pt x="11" y="89"/>
                  </a:lnTo>
                  <a:lnTo>
                    <a:pt x="67" y="133"/>
                  </a:lnTo>
                  <a:lnTo>
                    <a:pt x="116" y="66"/>
                  </a:lnTo>
                  <a:lnTo>
                    <a:pt x="76" y="0"/>
                  </a:lnTo>
                  <a:lnTo>
                    <a:pt x="0" y="3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55" name="Freeform 471">
              <a:extLst>
                <a:ext uri="{FF2B5EF4-FFF2-40B4-BE49-F238E27FC236}">
                  <a16:creationId xmlns:a16="http://schemas.microsoft.com/office/drawing/2014/main" id="{790AA59B-C978-4659-8040-660FEBBCE957}"/>
                </a:ext>
              </a:extLst>
            </p:cNvPr>
            <p:cNvSpPr>
              <a:spLocks/>
            </p:cNvSpPr>
            <p:nvPr/>
          </p:nvSpPr>
          <p:spPr bwMode="auto">
            <a:xfrm>
              <a:off x="2015449" y="3724207"/>
              <a:ext cx="187004" cy="273683"/>
            </a:xfrm>
            <a:custGeom>
              <a:avLst/>
              <a:gdLst>
                <a:gd name="T0" fmla="*/ 0 w 390"/>
                <a:gd name="T1" fmla="*/ 13 h 602"/>
                <a:gd name="T2" fmla="*/ 0 w 390"/>
                <a:gd name="T3" fmla="*/ 9 h 602"/>
                <a:gd name="T4" fmla="*/ 1 w 390"/>
                <a:gd name="T5" fmla="*/ 8 h 602"/>
                <a:gd name="T6" fmla="*/ 3 w 390"/>
                <a:gd name="T7" fmla="*/ 7 h 602"/>
                <a:gd name="T8" fmla="*/ 6 w 390"/>
                <a:gd name="T9" fmla="*/ 4 h 602"/>
                <a:gd name="T10" fmla="*/ 3 w 390"/>
                <a:gd name="T11" fmla="*/ 3 h 602"/>
                <a:gd name="T12" fmla="*/ 2 w 390"/>
                <a:gd name="T13" fmla="*/ 1 h 602"/>
                <a:gd name="T14" fmla="*/ 2 w 390"/>
                <a:gd name="T15" fmla="*/ 1 h 602"/>
                <a:gd name="T16" fmla="*/ 3 w 390"/>
                <a:gd name="T17" fmla="*/ 2 h 602"/>
                <a:gd name="T18" fmla="*/ 9 w 390"/>
                <a:gd name="T19" fmla="*/ 0 h 602"/>
                <a:gd name="T20" fmla="*/ 9 w 390"/>
                <a:gd name="T21" fmla="*/ 2 h 602"/>
                <a:gd name="T22" fmla="*/ 6 w 390"/>
                <a:gd name="T23" fmla="*/ 8 h 602"/>
                <a:gd name="T24" fmla="*/ 1 w 390"/>
                <a:gd name="T25" fmla="*/ 14 h 602"/>
                <a:gd name="T26" fmla="*/ 0 w 390"/>
                <a:gd name="T27" fmla="*/ 13 h 6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0"/>
                <a:gd name="T43" fmla="*/ 0 h 602"/>
                <a:gd name="T44" fmla="*/ 390 w 390"/>
                <a:gd name="T45" fmla="*/ 602 h 6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0" h="602">
                  <a:moveTo>
                    <a:pt x="0" y="565"/>
                  </a:moveTo>
                  <a:lnTo>
                    <a:pt x="0" y="403"/>
                  </a:lnTo>
                  <a:lnTo>
                    <a:pt x="32" y="354"/>
                  </a:lnTo>
                  <a:lnTo>
                    <a:pt x="151" y="305"/>
                  </a:lnTo>
                  <a:lnTo>
                    <a:pt x="268" y="173"/>
                  </a:lnTo>
                  <a:lnTo>
                    <a:pt x="115" y="128"/>
                  </a:lnTo>
                  <a:lnTo>
                    <a:pt x="71" y="48"/>
                  </a:lnTo>
                  <a:lnTo>
                    <a:pt x="84" y="23"/>
                  </a:lnTo>
                  <a:lnTo>
                    <a:pt x="145" y="70"/>
                  </a:lnTo>
                  <a:lnTo>
                    <a:pt x="373" y="0"/>
                  </a:lnTo>
                  <a:lnTo>
                    <a:pt x="390" y="70"/>
                  </a:lnTo>
                  <a:lnTo>
                    <a:pt x="255" y="351"/>
                  </a:lnTo>
                  <a:lnTo>
                    <a:pt x="20" y="602"/>
                  </a:lnTo>
                  <a:lnTo>
                    <a:pt x="0" y="56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56" name="Freeform 472">
              <a:extLst>
                <a:ext uri="{FF2B5EF4-FFF2-40B4-BE49-F238E27FC236}">
                  <a16:creationId xmlns:a16="http://schemas.microsoft.com/office/drawing/2014/main" id="{FA7C8A66-BC92-4DA2-AD5F-C1835C974246}"/>
                </a:ext>
              </a:extLst>
            </p:cNvPr>
            <p:cNvSpPr>
              <a:spLocks/>
            </p:cNvSpPr>
            <p:nvPr/>
          </p:nvSpPr>
          <p:spPr bwMode="auto">
            <a:xfrm>
              <a:off x="1722308" y="4277937"/>
              <a:ext cx="144886" cy="144797"/>
            </a:xfrm>
            <a:custGeom>
              <a:avLst/>
              <a:gdLst>
                <a:gd name="T0" fmla="*/ 0 w 301"/>
                <a:gd name="T1" fmla="*/ 2 h 319"/>
                <a:gd name="T2" fmla="*/ 1 w 301"/>
                <a:gd name="T3" fmla="*/ 2 h 319"/>
                <a:gd name="T4" fmla="*/ 3 w 301"/>
                <a:gd name="T5" fmla="*/ 1 h 319"/>
                <a:gd name="T6" fmla="*/ 3 w 301"/>
                <a:gd name="T7" fmla="*/ 0 h 319"/>
                <a:gd name="T8" fmla="*/ 5 w 301"/>
                <a:gd name="T9" fmla="*/ 0 h 319"/>
                <a:gd name="T10" fmla="*/ 7 w 301"/>
                <a:gd name="T11" fmla="*/ 1 h 319"/>
                <a:gd name="T12" fmla="*/ 7 w 301"/>
                <a:gd name="T13" fmla="*/ 2 h 319"/>
                <a:gd name="T14" fmla="*/ 7 w 301"/>
                <a:gd name="T15" fmla="*/ 5 h 319"/>
                <a:gd name="T16" fmla="*/ 6 w 301"/>
                <a:gd name="T17" fmla="*/ 7 h 319"/>
                <a:gd name="T18" fmla="*/ 4 w 301"/>
                <a:gd name="T19" fmla="*/ 7 h 319"/>
                <a:gd name="T20" fmla="*/ 3 w 301"/>
                <a:gd name="T21" fmla="*/ 6 h 319"/>
                <a:gd name="T22" fmla="*/ 0 w 301"/>
                <a:gd name="T23" fmla="*/ 2 h 3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01"/>
                <a:gd name="T37" fmla="*/ 0 h 319"/>
                <a:gd name="T38" fmla="*/ 301 w 301"/>
                <a:gd name="T39" fmla="*/ 319 h 3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1" h="319">
                  <a:moveTo>
                    <a:pt x="0" y="99"/>
                  </a:moveTo>
                  <a:lnTo>
                    <a:pt x="66" y="100"/>
                  </a:lnTo>
                  <a:lnTo>
                    <a:pt x="133" y="41"/>
                  </a:lnTo>
                  <a:lnTo>
                    <a:pt x="135" y="14"/>
                  </a:lnTo>
                  <a:lnTo>
                    <a:pt x="196" y="0"/>
                  </a:lnTo>
                  <a:lnTo>
                    <a:pt x="290" y="33"/>
                  </a:lnTo>
                  <a:lnTo>
                    <a:pt x="301" y="80"/>
                  </a:lnTo>
                  <a:lnTo>
                    <a:pt x="293" y="198"/>
                  </a:lnTo>
                  <a:lnTo>
                    <a:pt x="245" y="319"/>
                  </a:lnTo>
                  <a:lnTo>
                    <a:pt x="157" y="296"/>
                  </a:lnTo>
                  <a:lnTo>
                    <a:pt x="105" y="268"/>
                  </a:lnTo>
                  <a:lnTo>
                    <a:pt x="0" y="9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57" name="Freeform 473">
              <a:extLst>
                <a:ext uri="{FF2B5EF4-FFF2-40B4-BE49-F238E27FC236}">
                  <a16:creationId xmlns:a16="http://schemas.microsoft.com/office/drawing/2014/main" id="{DCF7852D-C3F0-4CA7-855A-16DF8466880F}"/>
                </a:ext>
              </a:extLst>
            </p:cNvPr>
            <p:cNvSpPr>
              <a:spLocks/>
            </p:cNvSpPr>
            <p:nvPr/>
          </p:nvSpPr>
          <p:spPr bwMode="auto">
            <a:xfrm>
              <a:off x="1472969" y="4303396"/>
              <a:ext cx="249339" cy="256180"/>
            </a:xfrm>
            <a:custGeom>
              <a:avLst/>
              <a:gdLst>
                <a:gd name="T0" fmla="*/ 0 w 520"/>
                <a:gd name="T1" fmla="*/ 0 h 565"/>
                <a:gd name="T2" fmla="*/ 1 w 520"/>
                <a:gd name="T3" fmla="*/ 0 h 565"/>
                <a:gd name="T4" fmla="*/ 9 w 520"/>
                <a:gd name="T5" fmla="*/ 1 h 565"/>
                <a:gd name="T6" fmla="*/ 10 w 520"/>
                <a:gd name="T7" fmla="*/ 1 h 565"/>
                <a:gd name="T8" fmla="*/ 12 w 520"/>
                <a:gd name="T9" fmla="*/ 1 h 565"/>
                <a:gd name="T10" fmla="*/ 11 w 520"/>
                <a:gd name="T11" fmla="*/ 2 h 565"/>
                <a:gd name="T12" fmla="*/ 10 w 520"/>
                <a:gd name="T13" fmla="*/ 1 h 565"/>
                <a:gd name="T14" fmla="*/ 8 w 520"/>
                <a:gd name="T15" fmla="*/ 2 h 565"/>
                <a:gd name="T16" fmla="*/ 8 w 520"/>
                <a:gd name="T17" fmla="*/ 5 h 565"/>
                <a:gd name="T18" fmla="*/ 7 w 520"/>
                <a:gd name="T19" fmla="*/ 5 h 565"/>
                <a:gd name="T20" fmla="*/ 7 w 520"/>
                <a:gd name="T21" fmla="*/ 8 h 565"/>
                <a:gd name="T22" fmla="*/ 7 w 520"/>
                <a:gd name="T23" fmla="*/ 13 h 565"/>
                <a:gd name="T24" fmla="*/ 7 w 520"/>
                <a:gd name="T25" fmla="*/ 13 h 565"/>
                <a:gd name="T26" fmla="*/ 5 w 520"/>
                <a:gd name="T27" fmla="*/ 13 h 565"/>
                <a:gd name="T28" fmla="*/ 5 w 520"/>
                <a:gd name="T29" fmla="*/ 12 h 565"/>
                <a:gd name="T30" fmla="*/ 4 w 520"/>
                <a:gd name="T31" fmla="*/ 13 h 565"/>
                <a:gd name="T32" fmla="*/ 3 w 520"/>
                <a:gd name="T33" fmla="*/ 11 h 565"/>
                <a:gd name="T34" fmla="*/ 3 w 520"/>
                <a:gd name="T35" fmla="*/ 7 h 565"/>
                <a:gd name="T36" fmla="*/ 3 w 520"/>
                <a:gd name="T37" fmla="*/ 6 h 565"/>
                <a:gd name="T38" fmla="*/ 0 w 520"/>
                <a:gd name="T39" fmla="*/ 0 h 56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20"/>
                <a:gd name="T61" fmla="*/ 0 h 565"/>
                <a:gd name="T62" fmla="*/ 520 w 520"/>
                <a:gd name="T63" fmla="*/ 565 h 56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20" h="565">
                  <a:moveTo>
                    <a:pt x="0" y="19"/>
                  </a:moveTo>
                  <a:lnTo>
                    <a:pt x="63" y="0"/>
                  </a:lnTo>
                  <a:lnTo>
                    <a:pt x="376" y="54"/>
                  </a:lnTo>
                  <a:lnTo>
                    <a:pt x="446" y="28"/>
                  </a:lnTo>
                  <a:lnTo>
                    <a:pt x="520" y="42"/>
                  </a:lnTo>
                  <a:lnTo>
                    <a:pt x="457" y="81"/>
                  </a:lnTo>
                  <a:lnTo>
                    <a:pt x="434" y="54"/>
                  </a:lnTo>
                  <a:lnTo>
                    <a:pt x="359" y="72"/>
                  </a:lnTo>
                  <a:lnTo>
                    <a:pt x="359" y="230"/>
                  </a:lnTo>
                  <a:lnTo>
                    <a:pt x="319" y="233"/>
                  </a:lnTo>
                  <a:lnTo>
                    <a:pt x="319" y="356"/>
                  </a:lnTo>
                  <a:lnTo>
                    <a:pt x="319" y="537"/>
                  </a:lnTo>
                  <a:lnTo>
                    <a:pt x="286" y="565"/>
                  </a:lnTo>
                  <a:lnTo>
                    <a:pt x="236" y="565"/>
                  </a:lnTo>
                  <a:lnTo>
                    <a:pt x="210" y="525"/>
                  </a:lnTo>
                  <a:lnTo>
                    <a:pt x="188" y="547"/>
                  </a:lnTo>
                  <a:lnTo>
                    <a:pt x="137" y="486"/>
                  </a:lnTo>
                  <a:lnTo>
                    <a:pt x="113" y="288"/>
                  </a:lnTo>
                  <a:lnTo>
                    <a:pt x="113" y="264"/>
                  </a:lnTo>
                  <a:lnTo>
                    <a:pt x="0" y="1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58" name="Freeform 474">
              <a:extLst>
                <a:ext uri="{FF2B5EF4-FFF2-40B4-BE49-F238E27FC236}">
                  <a16:creationId xmlns:a16="http://schemas.microsoft.com/office/drawing/2014/main" id="{7F63C7F7-A2BC-4EC1-ACEB-36497A5F5364}"/>
                </a:ext>
              </a:extLst>
            </p:cNvPr>
            <p:cNvSpPr>
              <a:spLocks/>
            </p:cNvSpPr>
            <p:nvPr/>
          </p:nvSpPr>
          <p:spPr bwMode="auto">
            <a:xfrm>
              <a:off x="950704" y="3396424"/>
              <a:ext cx="154995" cy="140024"/>
            </a:xfrm>
            <a:custGeom>
              <a:avLst/>
              <a:gdLst>
                <a:gd name="T0" fmla="*/ 0 w 322"/>
                <a:gd name="T1" fmla="*/ 7 h 310"/>
                <a:gd name="T2" fmla="*/ 4 w 322"/>
                <a:gd name="T3" fmla="*/ 0 h 310"/>
                <a:gd name="T4" fmla="*/ 7 w 322"/>
                <a:gd name="T5" fmla="*/ 0 h 310"/>
                <a:gd name="T6" fmla="*/ 7 w 322"/>
                <a:gd name="T7" fmla="*/ 1 h 310"/>
                <a:gd name="T8" fmla="*/ 7 w 322"/>
                <a:gd name="T9" fmla="*/ 2 h 310"/>
                <a:gd name="T10" fmla="*/ 5 w 322"/>
                <a:gd name="T11" fmla="*/ 2 h 310"/>
                <a:gd name="T12" fmla="*/ 5 w 322"/>
                <a:gd name="T13" fmla="*/ 5 h 310"/>
                <a:gd name="T14" fmla="*/ 3 w 322"/>
                <a:gd name="T15" fmla="*/ 5 h 310"/>
                <a:gd name="T16" fmla="*/ 4 w 322"/>
                <a:gd name="T17" fmla="*/ 7 h 310"/>
                <a:gd name="T18" fmla="*/ 0 w 322"/>
                <a:gd name="T19" fmla="*/ 7 h 3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2"/>
                <a:gd name="T31" fmla="*/ 0 h 310"/>
                <a:gd name="T32" fmla="*/ 322 w 322"/>
                <a:gd name="T33" fmla="*/ 310 h 3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2" h="310">
                  <a:moveTo>
                    <a:pt x="0" y="310"/>
                  </a:moveTo>
                  <a:lnTo>
                    <a:pt x="154" y="0"/>
                  </a:lnTo>
                  <a:lnTo>
                    <a:pt x="317" y="5"/>
                  </a:lnTo>
                  <a:lnTo>
                    <a:pt x="322" y="22"/>
                  </a:lnTo>
                  <a:lnTo>
                    <a:pt x="317" y="80"/>
                  </a:lnTo>
                  <a:lnTo>
                    <a:pt x="197" y="76"/>
                  </a:lnTo>
                  <a:lnTo>
                    <a:pt x="196" y="198"/>
                  </a:lnTo>
                  <a:lnTo>
                    <a:pt x="152" y="221"/>
                  </a:lnTo>
                  <a:lnTo>
                    <a:pt x="156" y="292"/>
                  </a:lnTo>
                  <a:lnTo>
                    <a:pt x="0" y="31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59" name="Freeform 475">
              <a:extLst>
                <a:ext uri="{FF2B5EF4-FFF2-40B4-BE49-F238E27FC236}">
                  <a16:creationId xmlns:a16="http://schemas.microsoft.com/office/drawing/2014/main" id="{52B1A577-D27E-431F-B64D-C169ED8F0403}"/>
                </a:ext>
              </a:extLst>
            </p:cNvPr>
            <p:cNvSpPr>
              <a:spLocks/>
            </p:cNvSpPr>
            <p:nvPr/>
          </p:nvSpPr>
          <p:spPr bwMode="auto">
            <a:xfrm>
              <a:off x="1665027" y="3495077"/>
              <a:ext cx="303250" cy="396203"/>
            </a:xfrm>
            <a:custGeom>
              <a:avLst/>
              <a:gdLst>
                <a:gd name="T0" fmla="*/ 0 w 634"/>
                <a:gd name="T1" fmla="*/ 11 h 874"/>
                <a:gd name="T2" fmla="*/ 1 w 634"/>
                <a:gd name="T3" fmla="*/ 13 h 874"/>
                <a:gd name="T4" fmla="*/ 1 w 634"/>
                <a:gd name="T5" fmla="*/ 15 h 874"/>
                <a:gd name="T6" fmla="*/ 3 w 634"/>
                <a:gd name="T7" fmla="*/ 16 h 874"/>
                <a:gd name="T8" fmla="*/ 5 w 634"/>
                <a:gd name="T9" fmla="*/ 19 h 874"/>
                <a:gd name="T10" fmla="*/ 8 w 634"/>
                <a:gd name="T11" fmla="*/ 20 h 874"/>
                <a:gd name="T12" fmla="*/ 11 w 634"/>
                <a:gd name="T13" fmla="*/ 20 h 874"/>
                <a:gd name="T14" fmla="*/ 12 w 634"/>
                <a:gd name="T15" fmla="*/ 19 h 874"/>
                <a:gd name="T16" fmla="*/ 11 w 634"/>
                <a:gd name="T17" fmla="*/ 17 h 874"/>
                <a:gd name="T18" fmla="*/ 10 w 634"/>
                <a:gd name="T19" fmla="*/ 16 h 874"/>
                <a:gd name="T20" fmla="*/ 11 w 634"/>
                <a:gd name="T21" fmla="*/ 15 h 874"/>
                <a:gd name="T22" fmla="*/ 11 w 634"/>
                <a:gd name="T23" fmla="*/ 13 h 874"/>
                <a:gd name="T24" fmla="*/ 12 w 634"/>
                <a:gd name="T25" fmla="*/ 11 h 874"/>
                <a:gd name="T26" fmla="*/ 13 w 634"/>
                <a:gd name="T27" fmla="*/ 6 h 874"/>
                <a:gd name="T28" fmla="*/ 14 w 634"/>
                <a:gd name="T29" fmla="*/ 5 h 874"/>
                <a:gd name="T30" fmla="*/ 13 w 634"/>
                <a:gd name="T31" fmla="*/ 5 h 874"/>
                <a:gd name="T32" fmla="*/ 13 w 634"/>
                <a:gd name="T33" fmla="*/ 1 h 874"/>
                <a:gd name="T34" fmla="*/ 12 w 634"/>
                <a:gd name="T35" fmla="*/ 0 h 874"/>
                <a:gd name="T36" fmla="*/ 11 w 634"/>
                <a:gd name="T37" fmla="*/ 1 h 874"/>
                <a:gd name="T38" fmla="*/ 3 w 634"/>
                <a:gd name="T39" fmla="*/ 1 h 874"/>
                <a:gd name="T40" fmla="*/ 3 w 634"/>
                <a:gd name="T41" fmla="*/ 3 h 874"/>
                <a:gd name="T42" fmla="*/ 2 w 634"/>
                <a:gd name="T43" fmla="*/ 3 h 874"/>
                <a:gd name="T44" fmla="*/ 2 w 634"/>
                <a:gd name="T45" fmla="*/ 4 h 874"/>
                <a:gd name="T46" fmla="*/ 2 w 634"/>
                <a:gd name="T47" fmla="*/ 8 h 874"/>
                <a:gd name="T48" fmla="*/ 1 w 634"/>
                <a:gd name="T49" fmla="*/ 8 h 874"/>
                <a:gd name="T50" fmla="*/ 0 w 634"/>
                <a:gd name="T51" fmla="*/ 11 h 8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34"/>
                <a:gd name="T79" fmla="*/ 0 h 874"/>
                <a:gd name="T80" fmla="*/ 634 w 634"/>
                <a:gd name="T81" fmla="*/ 874 h 87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34" h="874">
                  <a:moveTo>
                    <a:pt x="0" y="460"/>
                  </a:moveTo>
                  <a:lnTo>
                    <a:pt x="30" y="549"/>
                  </a:lnTo>
                  <a:lnTo>
                    <a:pt x="59" y="644"/>
                  </a:lnTo>
                  <a:lnTo>
                    <a:pt x="124" y="679"/>
                  </a:lnTo>
                  <a:lnTo>
                    <a:pt x="216" y="807"/>
                  </a:lnTo>
                  <a:lnTo>
                    <a:pt x="344" y="874"/>
                  </a:lnTo>
                  <a:lnTo>
                    <a:pt x="460" y="857"/>
                  </a:lnTo>
                  <a:lnTo>
                    <a:pt x="532" y="832"/>
                  </a:lnTo>
                  <a:lnTo>
                    <a:pt x="488" y="740"/>
                  </a:lnTo>
                  <a:lnTo>
                    <a:pt x="423" y="684"/>
                  </a:lnTo>
                  <a:lnTo>
                    <a:pt x="466" y="652"/>
                  </a:lnTo>
                  <a:lnTo>
                    <a:pt x="474" y="572"/>
                  </a:lnTo>
                  <a:lnTo>
                    <a:pt x="544" y="462"/>
                  </a:lnTo>
                  <a:lnTo>
                    <a:pt x="575" y="273"/>
                  </a:lnTo>
                  <a:lnTo>
                    <a:pt x="634" y="230"/>
                  </a:lnTo>
                  <a:lnTo>
                    <a:pt x="587" y="192"/>
                  </a:lnTo>
                  <a:lnTo>
                    <a:pt x="570" y="50"/>
                  </a:lnTo>
                  <a:lnTo>
                    <a:pt x="521" y="0"/>
                  </a:lnTo>
                  <a:lnTo>
                    <a:pt x="460" y="59"/>
                  </a:lnTo>
                  <a:lnTo>
                    <a:pt x="116" y="49"/>
                  </a:lnTo>
                  <a:lnTo>
                    <a:pt x="116" y="138"/>
                  </a:lnTo>
                  <a:lnTo>
                    <a:pt x="83" y="139"/>
                  </a:lnTo>
                  <a:lnTo>
                    <a:pt x="83" y="166"/>
                  </a:lnTo>
                  <a:lnTo>
                    <a:pt x="82" y="334"/>
                  </a:lnTo>
                  <a:lnTo>
                    <a:pt x="42" y="343"/>
                  </a:lnTo>
                  <a:lnTo>
                    <a:pt x="0" y="46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60" name="Freeform 476">
              <a:extLst>
                <a:ext uri="{FF2B5EF4-FFF2-40B4-BE49-F238E27FC236}">
                  <a16:creationId xmlns:a16="http://schemas.microsoft.com/office/drawing/2014/main" id="{33101DCF-9618-4DDC-AA9A-97F025B6CFD3}"/>
                </a:ext>
              </a:extLst>
            </p:cNvPr>
            <p:cNvSpPr>
              <a:spLocks/>
            </p:cNvSpPr>
            <p:nvPr/>
          </p:nvSpPr>
          <p:spPr bwMode="auto">
            <a:xfrm>
              <a:off x="1826760" y="4487972"/>
              <a:ext cx="23586" cy="31824"/>
            </a:xfrm>
            <a:custGeom>
              <a:avLst/>
              <a:gdLst>
                <a:gd name="T0" fmla="*/ 0 w 46"/>
                <a:gd name="T1" fmla="*/ 1 h 72"/>
                <a:gd name="T2" fmla="*/ 1 w 46"/>
                <a:gd name="T3" fmla="*/ 2 h 72"/>
                <a:gd name="T4" fmla="*/ 1 w 46"/>
                <a:gd name="T5" fmla="*/ 1 h 72"/>
                <a:gd name="T6" fmla="*/ 1 w 46"/>
                <a:gd name="T7" fmla="*/ 0 h 72"/>
                <a:gd name="T8" fmla="*/ 0 w 46"/>
                <a:gd name="T9" fmla="*/ 1 h 72"/>
                <a:gd name="T10" fmla="*/ 0 60000 65536"/>
                <a:gd name="T11" fmla="*/ 0 60000 65536"/>
                <a:gd name="T12" fmla="*/ 0 60000 65536"/>
                <a:gd name="T13" fmla="*/ 0 60000 65536"/>
                <a:gd name="T14" fmla="*/ 0 60000 65536"/>
                <a:gd name="T15" fmla="*/ 0 w 46"/>
                <a:gd name="T16" fmla="*/ 0 h 72"/>
                <a:gd name="T17" fmla="*/ 46 w 46"/>
                <a:gd name="T18" fmla="*/ 72 h 72"/>
              </a:gdLst>
              <a:ahLst/>
              <a:cxnLst>
                <a:cxn ang="T10">
                  <a:pos x="T0" y="T1"/>
                </a:cxn>
                <a:cxn ang="T11">
                  <a:pos x="T2" y="T3"/>
                </a:cxn>
                <a:cxn ang="T12">
                  <a:pos x="T4" y="T5"/>
                </a:cxn>
                <a:cxn ang="T13">
                  <a:pos x="T6" y="T7"/>
                </a:cxn>
                <a:cxn ang="T14">
                  <a:pos x="T8" y="T9"/>
                </a:cxn>
              </a:cxnLst>
              <a:rect l="T15" t="T16" r="T17" b="T18"/>
              <a:pathLst>
                <a:path w="46" h="72">
                  <a:moveTo>
                    <a:pt x="0" y="40"/>
                  </a:moveTo>
                  <a:lnTo>
                    <a:pt x="25" y="72"/>
                  </a:lnTo>
                  <a:lnTo>
                    <a:pt x="46" y="46"/>
                  </a:lnTo>
                  <a:lnTo>
                    <a:pt x="42" y="0"/>
                  </a:lnTo>
                  <a:lnTo>
                    <a:pt x="0" y="4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61" name="Freeform 477">
              <a:extLst>
                <a:ext uri="{FF2B5EF4-FFF2-40B4-BE49-F238E27FC236}">
                  <a16:creationId xmlns:a16="http://schemas.microsoft.com/office/drawing/2014/main" id="{75519B86-939B-41C1-814B-B5F598D915DC}"/>
                </a:ext>
              </a:extLst>
            </p:cNvPr>
            <p:cNvSpPr>
              <a:spLocks/>
            </p:cNvSpPr>
            <p:nvPr/>
          </p:nvSpPr>
          <p:spPr bwMode="auto">
            <a:xfrm>
              <a:off x="1806544" y="3981978"/>
              <a:ext cx="198797" cy="216400"/>
            </a:xfrm>
            <a:custGeom>
              <a:avLst/>
              <a:gdLst>
                <a:gd name="T0" fmla="*/ 0 w 409"/>
                <a:gd name="T1" fmla="*/ 3 h 475"/>
                <a:gd name="T2" fmla="*/ 0 w 409"/>
                <a:gd name="T3" fmla="*/ 6 h 475"/>
                <a:gd name="T4" fmla="*/ 1 w 409"/>
                <a:gd name="T5" fmla="*/ 8 h 475"/>
                <a:gd name="T6" fmla="*/ 3 w 409"/>
                <a:gd name="T7" fmla="*/ 9 h 475"/>
                <a:gd name="T8" fmla="*/ 4 w 409"/>
                <a:gd name="T9" fmla="*/ 9 h 475"/>
                <a:gd name="T10" fmla="*/ 5 w 409"/>
                <a:gd name="T11" fmla="*/ 11 h 475"/>
                <a:gd name="T12" fmla="*/ 8 w 409"/>
                <a:gd name="T13" fmla="*/ 11 h 475"/>
                <a:gd name="T14" fmla="*/ 10 w 409"/>
                <a:gd name="T15" fmla="*/ 10 h 475"/>
                <a:gd name="T16" fmla="*/ 8 w 409"/>
                <a:gd name="T17" fmla="*/ 5 h 475"/>
                <a:gd name="T18" fmla="*/ 9 w 409"/>
                <a:gd name="T19" fmla="*/ 4 h 475"/>
                <a:gd name="T20" fmla="*/ 4 w 409"/>
                <a:gd name="T21" fmla="*/ 0 h 475"/>
                <a:gd name="T22" fmla="*/ 3 w 409"/>
                <a:gd name="T23" fmla="*/ 2 h 475"/>
                <a:gd name="T24" fmla="*/ 2 w 409"/>
                <a:gd name="T25" fmla="*/ 1 h 475"/>
                <a:gd name="T26" fmla="*/ 2 w 409"/>
                <a:gd name="T27" fmla="*/ 2 h 475"/>
                <a:gd name="T28" fmla="*/ 2 w 409"/>
                <a:gd name="T29" fmla="*/ 0 h 475"/>
                <a:gd name="T30" fmla="*/ 1 w 409"/>
                <a:gd name="T31" fmla="*/ 0 h 475"/>
                <a:gd name="T32" fmla="*/ 1 w 409"/>
                <a:gd name="T33" fmla="*/ 1 h 475"/>
                <a:gd name="T34" fmla="*/ 1 w 409"/>
                <a:gd name="T35" fmla="*/ 2 h 475"/>
                <a:gd name="T36" fmla="*/ 0 w 409"/>
                <a:gd name="T37" fmla="*/ 3 h 4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9"/>
                <a:gd name="T58" fmla="*/ 0 h 475"/>
                <a:gd name="T59" fmla="*/ 409 w 409"/>
                <a:gd name="T60" fmla="*/ 475 h 4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9" h="475">
                  <a:moveTo>
                    <a:pt x="0" y="150"/>
                  </a:moveTo>
                  <a:lnTo>
                    <a:pt x="3" y="242"/>
                  </a:lnTo>
                  <a:lnTo>
                    <a:pt x="52" y="334"/>
                  </a:lnTo>
                  <a:lnTo>
                    <a:pt x="124" y="375"/>
                  </a:lnTo>
                  <a:lnTo>
                    <a:pt x="160" y="384"/>
                  </a:lnTo>
                  <a:lnTo>
                    <a:pt x="199" y="475"/>
                  </a:lnTo>
                  <a:lnTo>
                    <a:pt x="353" y="462"/>
                  </a:lnTo>
                  <a:lnTo>
                    <a:pt x="409" y="423"/>
                  </a:lnTo>
                  <a:lnTo>
                    <a:pt x="351" y="237"/>
                  </a:lnTo>
                  <a:lnTo>
                    <a:pt x="367" y="165"/>
                  </a:lnTo>
                  <a:lnTo>
                    <a:pt x="175" y="0"/>
                  </a:lnTo>
                  <a:lnTo>
                    <a:pt x="118" y="84"/>
                  </a:lnTo>
                  <a:lnTo>
                    <a:pt x="98" y="61"/>
                  </a:lnTo>
                  <a:lnTo>
                    <a:pt x="84" y="80"/>
                  </a:lnTo>
                  <a:lnTo>
                    <a:pt x="82" y="0"/>
                  </a:lnTo>
                  <a:lnTo>
                    <a:pt x="29" y="5"/>
                  </a:lnTo>
                  <a:lnTo>
                    <a:pt x="39" y="62"/>
                  </a:lnTo>
                  <a:lnTo>
                    <a:pt x="42" y="97"/>
                  </a:lnTo>
                  <a:lnTo>
                    <a:pt x="0" y="15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62" name="Freeform 478">
              <a:extLst>
                <a:ext uri="{FF2B5EF4-FFF2-40B4-BE49-F238E27FC236}">
                  <a16:creationId xmlns:a16="http://schemas.microsoft.com/office/drawing/2014/main" id="{187E5ED1-7089-49C4-B4FB-9BABC3224DA6}"/>
                </a:ext>
              </a:extLst>
            </p:cNvPr>
            <p:cNvSpPr>
              <a:spLocks/>
            </p:cNvSpPr>
            <p:nvPr/>
          </p:nvSpPr>
          <p:spPr bwMode="auto">
            <a:xfrm>
              <a:off x="1259009" y="3740119"/>
              <a:ext cx="40433" cy="103427"/>
            </a:xfrm>
            <a:custGeom>
              <a:avLst/>
              <a:gdLst>
                <a:gd name="T0" fmla="*/ 0 w 82"/>
                <a:gd name="T1" fmla="*/ 0 h 227"/>
                <a:gd name="T2" fmla="*/ 1 w 82"/>
                <a:gd name="T3" fmla="*/ 0 h 227"/>
                <a:gd name="T4" fmla="*/ 2 w 82"/>
                <a:gd name="T5" fmla="*/ 5 h 227"/>
                <a:gd name="T6" fmla="*/ 1 w 82"/>
                <a:gd name="T7" fmla="*/ 5 h 227"/>
                <a:gd name="T8" fmla="*/ 0 w 82"/>
                <a:gd name="T9" fmla="*/ 0 h 227"/>
                <a:gd name="T10" fmla="*/ 0 60000 65536"/>
                <a:gd name="T11" fmla="*/ 0 60000 65536"/>
                <a:gd name="T12" fmla="*/ 0 60000 65536"/>
                <a:gd name="T13" fmla="*/ 0 60000 65536"/>
                <a:gd name="T14" fmla="*/ 0 60000 65536"/>
                <a:gd name="T15" fmla="*/ 0 w 82"/>
                <a:gd name="T16" fmla="*/ 0 h 227"/>
                <a:gd name="T17" fmla="*/ 82 w 82"/>
                <a:gd name="T18" fmla="*/ 227 h 227"/>
              </a:gdLst>
              <a:ahLst/>
              <a:cxnLst>
                <a:cxn ang="T10">
                  <a:pos x="T0" y="T1"/>
                </a:cxn>
                <a:cxn ang="T11">
                  <a:pos x="T2" y="T3"/>
                </a:cxn>
                <a:cxn ang="T12">
                  <a:pos x="T4" y="T5"/>
                </a:cxn>
                <a:cxn ang="T13">
                  <a:pos x="T6" y="T7"/>
                </a:cxn>
                <a:cxn ang="T14">
                  <a:pos x="T8" y="T9"/>
                </a:cxn>
              </a:cxnLst>
              <a:rect l="T15" t="T16" r="T17" b="T18"/>
              <a:pathLst>
                <a:path w="82" h="227">
                  <a:moveTo>
                    <a:pt x="0" y="0"/>
                  </a:moveTo>
                  <a:lnTo>
                    <a:pt x="41" y="10"/>
                  </a:lnTo>
                  <a:lnTo>
                    <a:pt x="82" y="219"/>
                  </a:lnTo>
                  <a:lnTo>
                    <a:pt x="53" y="227"/>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63" name="Freeform 479">
              <a:extLst>
                <a:ext uri="{FF2B5EF4-FFF2-40B4-BE49-F238E27FC236}">
                  <a16:creationId xmlns:a16="http://schemas.microsoft.com/office/drawing/2014/main" id="{34E82377-765B-419C-A808-C714605770F2}"/>
                </a:ext>
              </a:extLst>
            </p:cNvPr>
            <p:cNvSpPr>
              <a:spLocks/>
            </p:cNvSpPr>
            <p:nvPr/>
          </p:nvSpPr>
          <p:spPr bwMode="auto">
            <a:xfrm>
              <a:off x="1808229" y="3883325"/>
              <a:ext cx="96029" cy="106609"/>
            </a:xfrm>
            <a:custGeom>
              <a:avLst/>
              <a:gdLst>
                <a:gd name="T0" fmla="*/ 0 w 198"/>
                <a:gd name="T1" fmla="*/ 5 h 234"/>
                <a:gd name="T2" fmla="*/ 1 w 198"/>
                <a:gd name="T3" fmla="*/ 5 h 234"/>
                <a:gd name="T4" fmla="*/ 2 w 198"/>
                <a:gd name="T5" fmla="*/ 5 h 234"/>
                <a:gd name="T6" fmla="*/ 2 w 198"/>
                <a:gd name="T7" fmla="*/ 4 h 234"/>
                <a:gd name="T8" fmla="*/ 4 w 198"/>
                <a:gd name="T9" fmla="*/ 4 h 234"/>
                <a:gd name="T10" fmla="*/ 5 w 198"/>
                <a:gd name="T11" fmla="*/ 2 h 234"/>
                <a:gd name="T12" fmla="*/ 4 w 198"/>
                <a:gd name="T13" fmla="*/ 0 h 234"/>
                <a:gd name="T14" fmla="*/ 1 w 198"/>
                <a:gd name="T15" fmla="*/ 0 h 234"/>
                <a:gd name="T16" fmla="*/ 1 w 198"/>
                <a:gd name="T17" fmla="*/ 2 h 234"/>
                <a:gd name="T18" fmla="*/ 1 w 198"/>
                <a:gd name="T19" fmla="*/ 3 h 234"/>
                <a:gd name="T20" fmla="*/ 0 w 198"/>
                <a:gd name="T21" fmla="*/ 5 h 2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8"/>
                <a:gd name="T34" fmla="*/ 0 h 234"/>
                <a:gd name="T35" fmla="*/ 198 w 198"/>
                <a:gd name="T36" fmla="*/ 234 h 2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8" h="234">
                  <a:moveTo>
                    <a:pt x="0" y="234"/>
                  </a:moveTo>
                  <a:lnTo>
                    <a:pt x="27" y="222"/>
                  </a:lnTo>
                  <a:lnTo>
                    <a:pt x="80" y="217"/>
                  </a:lnTo>
                  <a:lnTo>
                    <a:pt x="82" y="186"/>
                  </a:lnTo>
                  <a:lnTo>
                    <a:pt x="159" y="165"/>
                  </a:lnTo>
                  <a:lnTo>
                    <a:pt x="198" y="87"/>
                  </a:lnTo>
                  <a:lnTo>
                    <a:pt x="159" y="0"/>
                  </a:lnTo>
                  <a:lnTo>
                    <a:pt x="43" y="17"/>
                  </a:lnTo>
                  <a:lnTo>
                    <a:pt x="56" y="82"/>
                  </a:lnTo>
                  <a:lnTo>
                    <a:pt x="29" y="124"/>
                  </a:lnTo>
                  <a:lnTo>
                    <a:pt x="0" y="23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64" name="Freeform 480">
              <a:extLst>
                <a:ext uri="{FF2B5EF4-FFF2-40B4-BE49-F238E27FC236}">
                  <a16:creationId xmlns:a16="http://schemas.microsoft.com/office/drawing/2014/main" id="{522B5F68-FFA1-4A60-9A1B-3AFE1DC89335}"/>
                </a:ext>
              </a:extLst>
            </p:cNvPr>
            <p:cNvSpPr>
              <a:spLocks/>
            </p:cNvSpPr>
            <p:nvPr/>
          </p:nvSpPr>
          <p:spPr bwMode="auto">
            <a:xfrm>
              <a:off x="1712199" y="3310500"/>
              <a:ext cx="205536" cy="211627"/>
            </a:xfrm>
            <a:custGeom>
              <a:avLst/>
              <a:gdLst>
                <a:gd name="T0" fmla="*/ 0 w 429"/>
                <a:gd name="T1" fmla="*/ 2 h 464"/>
                <a:gd name="T2" fmla="*/ 0 w 429"/>
                <a:gd name="T3" fmla="*/ 11 h 464"/>
                <a:gd name="T4" fmla="*/ 8 w 429"/>
                <a:gd name="T5" fmla="*/ 11 h 464"/>
                <a:gd name="T6" fmla="*/ 10 w 429"/>
                <a:gd name="T7" fmla="*/ 9 h 464"/>
                <a:gd name="T8" fmla="*/ 10 w 429"/>
                <a:gd name="T9" fmla="*/ 9 h 464"/>
                <a:gd name="T10" fmla="*/ 7 w 429"/>
                <a:gd name="T11" fmla="*/ 2 h 464"/>
                <a:gd name="T12" fmla="*/ 8 w 429"/>
                <a:gd name="T13" fmla="*/ 4 h 464"/>
                <a:gd name="T14" fmla="*/ 9 w 429"/>
                <a:gd name="T15" fmla="*/ 3 h 464"/>
                <a:gd name="T16" fmla="*/ 8 w 429"/>
                <a:gd name="T17" fmla="*/ 0 h 464"/>
                <a:gd name="T18" fmla="*/ 7 w 429"/>
                <a:gd name="T19" fmla="*/ 1 h 464"/>
                <a:gd name="T20" fmla="*/ 7 w 429"/>
                <a:gd name="T21" fmla="*/ 0 h 464"/>
                <a:gd name="T22" fmla="*/ 5 w 429"/>
                <a:gd name="T23" fmla="*/ 0 h 464"/>
                <a:gd name="T24" fmla="*/ 4 w 429"/>
                <a:gd name="T25" fmla="*/ 1 h 464"/>
                <a:gd name="T26" fmla="*/ 0 w 429"/>
                <a:gd name="T27" fmla="*/ 0 h 464"/>
                <a:gd name="T28" fmla="*/ 0 w 429"/>
                <a:gd name="T29" fmla="*/ 2 h 46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9"/>
                <a:gd name="T46" fmla="*/ 0 h 464"/>
                <a:gd name="T47" fmla="*/ 429 w 429"/>
                <a:gd name="T48" fmla="*/ 464 h 46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9" h="464">
                  <a:moveTo>
                    <a:pt x="0" y="75"/>
                  </a:moveTo>
                  <a:lnTo>
                    <a:pt x="17" y="454"/>
                  </a:lnTo>
                  <a:lnTo>
                    <a:pt x="361" y="464"/>
                  </a:lnTo>
                  <a:lnTo>
                    <a:pt x="422" y="405"/>
                  </a:lnTo>
                  <a:lnTo>
                    <a:pt x="429" y="364"/>
                  </a:lnTo>
                  <a:lnTo>
                    <a:pt x="298" y="98"/>
                  </a:lnTo>
                  <a:lnTo>
                    <a:pt x="361" y="183"/>
                  </a:lnTo>
                  <a:lnTo>
                    <a:pt x="392" y="110"/>
                  </a:lnTo>
                  <a:lnTo>
                    <a:pt x="361" y="17"/>
                  </a:lnTo>
                  <a:lnTo>
                    <a:pt x="284" y="30"/>
                  </a:lnTo>
                  <a:lnTo>
                    <a:pt x="282" y="4"/>
                  </a:lnTo>
                  <a:lnTo>
                    <a:pt x="239" y="4"/>
                  </a:lnTo>
                  <a:lnTo>
                    <a:pt x="166" y="40"/>
                  </a:lnTo>
                  <a:lnTo>
                    <a:pt x="17" y="0"/>
                  </a:lnTo>
                  <a:lnTo>
                    <a:pt x="0" y="7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65" name="Freeform 481">
              <a:extLst>
                <a:ext uri="{FF2B5EF4-FFF2-40B4-BE49-F238E27FC236}">
                  <a16:creationId xmlns:a16="http://schemas.microsoft.com/office/drawing/2014/main" id="{EF16585A-A603-43C1-B057-EDD36A28BE62}"/>
                </a:ext>
              </a:extLst>
            </p:cNvPr>
            <p:cNvSpPr>
              <a:spLocks/>
            </p:cNvSpPr>
            <p:nvPr/>
          </p:nvSpPr>
          <p:spPr bwMode="auto">
            <a:xfrm>
              <a:off x="1166349" y="3662151"/>
              <a:ext cx="136463" cy="109791"/>
            </a:xfrm>
            <a:custGeom>
              <a:avLst/>
              <a:gdLst>
                <a:gd name="T0" fmla="*/ 0 w 285"/>
                <a:gd name="T1" fmla="*/ 5 h 242"/>
                <a:gd name="T2" fmla="*/ 1 w 285"/>
                <a:gd name="T3" fmla="*/ 5 h 242"/>
                <a:gd name="T4" fmla="*/ 2 w 285"/>
                <a:gd name="T5" fmla="*/ 6 h 242"/>
                <a:gd name="T6" fmla="*/ 2 w 285"/>
                <a:gd name="T7" fmla="*/ 4 h 242"/>
                <a:gd name="T8" fmla="*/ 5 w 285"/>
                <a:gd name="T9" fmla="*/ 4 h 242"/>
                <a:gd name="T10" fmla="*/ 5 w 285"/>
                <a:gd name="T11" fmla="*/ 4 h 242"/>
                <a:gd name="T12" fmla="*/ 7 w 285"/>
                <a:gd name="T13" fmla="*/ 3 h 242"/>
                <a:gd name="T14" fmla="*/ 5 w 285"/>
                <a:gd name="T15" fmla="*/ 1 h 242"/>
                <a:gd name="T16" fmla="*/ 5 w 285"/>
                <a:gd name="T17" fmla="*/ 0 h 242"/>
                <a:gd name="T18" fmla="*/ 1 w 285"/>
                <a:gd name="T19" fmla="*/ 2 h 242"/>
                <a:gd name="T20" fmla="*/ 0 w 285"/>
                <a:gd name="T21" fmla="*/ 5 h 2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5"/>
                <a:gd name="T34" fmla="*/ 0 h 242"/>
                <a:gd name="T35" fmla="*/ 285 w 285"/>
                <a:gd name="T36" fmla="*/ 242 h 2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5" h="242">
                  <a:moveTo>
                    <a:pt x="0" y="207"/>
                  </a:moveTo>
                  <a:lnTo>
                    <a:pt x="23" y="233"/>
                  </a:lnTo>
                  <a:lnTo>
                    <a:pt x="102" y="242"/>
                  </a:lnTo>
                  <a:lnTo>
                    <a:pt x="92" y="181"/>
                  </a:lnTo>
                  <a:lnTo>
                    <a:pt x="192" y="171"/>
                  </a:lnTo>
                  <a:lnTo>
                    <a:pt x="233" y="181"/>
                  </a:lnTo>
                  <a:lnTo>
                    <a:pt x="285" y="135"/>
                  </a:lnTo>
                  <a:lnTo>
                    <a:pt x="214" y="42"/>
                  </a:lnTo>
                  <a:lnTo>
                    <a:pt x="206" y="0"/>
                  </a:lnTo>
                  <a:lnTo>
                    <a:pt x="49" y="79"/>
                  </a:lnTo>
                  <a:lnTo>
                    <a:pt x="0" y="20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66" name="Freeform 482">
              <a:extLst>
                <a:ext uri="{FF2B5EF4-FFF2-40B4-BE49-F238E27FC236}">
                  <a16:creationId xmlns:a16="http://schemas.microsoft.com/office/drawing/2014/main" id="{4021DE6F-0B7F-4CC1-9846-2EF4FBB25ADE}"/>
                </a:ext>
              </a:extLst>
            </p:cNvPr>
            <p:cNvSpPr>
              <a:spLocks/>
            </p:cNvSpPr>
            <p:nvPr/>
          </p:nvSpPr>
          <p:spPr bwMode="auto">
            <a:xfrm>
              <a:off x="1665027" y="4126775"/>
              <a:ext cx="215645" cy="195715"/>
            </a:xfrm>
            <a:custGeom>
              <a:avLst/>
              <a:gdLst>
                <a:gd name="T0" fmla="*/ 0 w 450"/>
                <a:gd name="T1" fmla="*/ 5 h 434"/>
                <a:gd name="T2" fmla="*/ 0 w 450"/>
                <a:gd name="T3" fmla="*/ 9 h 434"/>
                <a:gd name="T4" fmla="*/ 1 w 450"/>
                <a:gd name="T5" fmla="*/ 10 h 434"/>
                <a:gd name="T6" fmla="*/ 3 w 450"/>
                <a:gd name="T7" fmla="*/ 10 h 434"/>
                <a:gd name="T8" fmla="*/ 4 w 450"/>
                <a:gd name="T9" fmla="*/ 10 h 434"/>
                <a:gd name="T10" fmla="*/ 6 w 450"/>
                <a:gd name="T11" fmla="*/ 9 h 434"/>
                <a:gd name="T12" fmla="*/ 6 w 450"/>
                <a:gd name="T13" fmla="*/ 8 h 434"/>
                <a:gd name="T14" fmla="*/ 7 w 450"/>
                <a:gd name="T15" fmla="*/ 8 h 434"/>
                <a:gd name="T16" fmla="*/ 7 w 450"/>
                <a:gd name="T17" fmla="*/ 7 h 434"/>
                <a:gd name="T18" fmla="*/ 10 w 450"/>
                <a:gd name="T19" fmla="*/ 6 h 434"/>
                <a:gd name="T20" fmla="*/ 9 w 450"/>
                <a:gd name="T21" fmla="*/ 6 h 434"/>
                <a:gd name="T22" fmla="*/ 10 w 450"/>
                <a:gd name="T23" fmla="*/ 3 h 434"/>
                <a:gd name="T24" fmla="*/ 10 w 450"/>
                <a:gd name="T25" fmla="*/ 1 h 434"/>
                <a:gd name="T26" fmla="*/ 8 w 450"/>
                <a:gd name="T27" fmla="*/ 0 h 434"/>
                <a:gd name="T28" fmla="*/ 8 w 450"/>
                <a:gd name="T29" fmla="*/ 0 h 434"/>
                <a:gd name="T30" fmla="*/ 6 w 450"/>
                <a:gd name="T31" fmla="*/ 1 h 434"/>
                <a:gd name="T32" fmla="*/ 6 w 450"/>
                <a:gd name="T33" fmla="*/ 3 h 434"/>
                <a:gd name="T34" fmla="*/ 7 w 450"/>
                <a:gd name="T35" fmla="*/ 4 h 434"/>
                <a:gd name="T36" fmla="*/ 7 w 450"/>
                <a:gd name="T37" fmla="*/ 5 h 434"/>
                <a:gd name="T38" fmla="*/ 2 w 450"/>
                <a:gd name="T39" fmla="*/ 3 h 434"/>
                <a:gd name="T40" fmla="*/ 2 w 450"/>
                <a:gd name="T41" fmla="*/ 5 h 434"/>
                <a:gd name="T42" fmla="*/ 0 w 450"/>
                <a:gd name="T43" fmla="*/ 5 h 4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0"/>
                <a:gd name="T67" fmla="*/ 0 h 434"/>
                <a:gd name="T68" fmla="*/ 450 w 450"/>
                <a:gd name="T69" fmla="*/ 434 h 43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0" h="434">
                  <a:moveTo>
                    <a:pt x="0" y="212"/>
                  </a:moveTo>
                  <a:lnTo>
                    <a:pt x="0" y="379"/>
                  </a:lnTo>
                  <a:lnTo>
                    <a:pt x="47" y="419"/>
                  </a:lnTo>
                  <a:lnTo>
                    <a:pt x="121" y="433"/>
                  </a:lnTo>
                  <a:lnTo>
                    <a:pt x="187" y="434"/>
                  </a:lnTo>
                  <a:lnTo>
                    <a:pt x="254" y="375"/>
                  </a:lnTo>
                  <a:lnTo>
                    <a:pt x="256" y="348"/>
                  </a:lnTo>
                  <a:lnTo>
                    <a:pt x="317" y="334"/>
                  </a:lnTo>
                  <a:lnTo>
                    <a:pt x="309" y="310"/>
                  </a:lnTo>
                  <a:lnTo>
                    <a:pt x="428" y="265"/>
                  </a:lnTo>
                  <a:lnTo>
                    <a:pt x="412" y="245"/>
                  </a:lnTo>
                  <a:lnTo>
                    <a:pt x="450" y="114"/>
                  </a:lnTo>
                  <a:lnTo>
                    <a:pt x="422" y="56"/>
                  </a:lnTo>
                  <a:lnTo>
                    <a:pt x="350" y="15"/>
                  </a:lnTo>
                  <a:lnTo>
                    <a:pt x="329" y="0"/>
                  </a:lnTo>
                  <a:lnTo>
                    <a:pt x="260" y="42"/>
                  </a:lnTo>
                  <a:lnTo>
                    <a:pt x="254" y="156"/>
                  </a:lnTo>
                  <a:lnTo>
                    <a:pt x="298" y="177"/>
                  </a:lnTo>
                  <a:lnTo>
                    <a:pt x="300" y="225"/>
                  </a:lnTo>
                  <a:lnTo>
                    <a:pt x="81" y="122"/>
                  </a:lnTo>
                  <a:lnTo>
                    <a:pt x="86" y="212"/>
                  </a:lnTo>
                  <a:lnTo>
                    <a:pt x="0" y="21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67" name="Freeform 483">
              <a:extLst>
                <a:ext uri="{FF2B5EF4-FFF2-40B4-BE49-F238E27FC236}">
                  <a16:creationId xmlns:a16="http://schemas.microsoft.com/office/drawing/2014/main" id="{DC1D46BA-8885-4AEC-B70C-FF2D72659093}"/>
                </a:ext>
              </a:extLst>
            </p:cNvPr>
            <p:cNvSpPr>
              <a:spLocks/>
            </p:cNvSpPr>
            <p:nvPr/>
          </p:nvSpPr>
          <p:spPr bwMode="auto">
            <a:xfrm>
              <a:off x="1563944" y="4413187"/>
              <a:ext cx="299881" cy="264136"/>
            </a:xfrm>
            <a:custGeom>
              <a:avLst/>
              <a:gdLst>
                <a:gd name="T0" fmla="*/ 0 w 624"/>
                <a:gd name="T1" fmla="*/ 7 h 583"/>
                <a:gd name="T2" fmla="*/ 1 w 624"/>
                <a:gd name="T3" fmla="*/ 7 h 583"/>
                <a:gd name="T4" fmla="*/ 1 w 624"/>
                <a:gd name="T5" fmla="*/ 7 h 583"/>
                <a:gd name="T6" fmla="*/ 2 w 624"/>
                <a:gd name="T7" fmla="*/ 7 h 583"/>
                <a:gd name="T8" fmla="*/ 3 w 624"/>
                <a:gd name="T9" fmla="*/ 7 h 583"/>
                <a:gd name="T10" fmla="*/ 3 w 624"/>
                <a:gd name="T11" fmla="*/ 3 h 583"/>
                <a:gd name="T12" fmla="*/ 4 w 624"/>
                <a:gd name="T13" fmla="*/ 4 h 583"/>
                <a:gd name="T14" fmla="*/ 4 w 624"/>
                <a:gd name="T15" fmla="*/ 5 h 583"/>
                <a:gd name="T16" fmla="*/ 5 w 624"/>
                <a:gd name="T17" fmla="*/ 5 h 583"/>
                <a:gd name="T18" fmla="*/ 6 w 624"/>
                <a:gd name="T19" fmla="*/ 4 h 583"/>
                <a:gd name="T20" fmla="*/ 8 w 624"/>
                <a:gd name="T21" fmla="*/ 4 h 583"/>
                <a:gd name="T22" fmla="*/ 11 w 624"/>
                <a:gd name="T23" fmla="*/ 0 h 583"/>
                <a:gd name="T24" fmla="*/ 13 w 624"/>
                <a:gd name="T25" fmla="*/ 1 h 583"/>
                <a:gd name="T26" fmla="*/ 14 w 624"/>
                <a:gd name="T27" fmla="*/ 4 h 583"/>
                <a:gd name="T28" fmla="*/ 13 w 624"/>
                <a:gd name="T29" fmla="*/ 5 h 583"/>
                <a:gd name="T30" fmla="*/ 13 w 624"/>
                <a:gd name="T31" fmla="*/ 5 h 583"/>
                <a:gd name="T32" fmla="*/ 14 w 624"/>
                <a:gd name="T33" fmla="*/ 5 h 583"/>
                <a:gd name="T34" fmla="*/ 15 w 624"/>
                <a:gd name="T35" fmla="*/ 5 h 583"/>
                <a:gd name="T36" fmla="*/ 14 w 624"/>
                <a:gd name="T37" fmla="*/ 7 h 583"/>
                <a:gd name="T38" fmla="*/ 12 w 624"/>
                <a:gd name="T39" fmla="*/ 10 h 583"/>
                <a:gd name="T40" fmla="*/ 9 w 624"/>
                <a:gd name="T41" fmla="*/ 13 h 583"/>
                <a:gd name="T42" fmla="*/ 7 w 624"/>
                <a:gd name="T43" fmla="*/ 13 h 583"/>
                <a:gd name="T44" fmla="*/ 2 w 624"/>
                <a:gd name="T45" fmla="*/ 13 h 583"/>
                <a:gd name="T46" fmla="*/ 1 w 624"/>
                <a:gd name="T47" fmla="*/ 12 h 583"/>
                <a:gd name="T48" fmla="*/ 1 w 624"/>
                <a:gd name="T49" fmla="*/ 11 h 583"/>
                <a:gd name="T50" fmla="*/ 0 w 624"/>
                <a:gd name="T51" fmla="*/ 7 h 58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24"/>
                <a:gd name="T79" fmla="*/ 0 h 583"/>
                <a:gd name="T80" fmla="*/ 624 w 624"/>
                <a:gd name="T81" fmla="*/ 583 h 58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24" h="583">
                  <a:moveTo>
                    <a:pt x="0" y="308"/>
                  </a:moveTo>
                  <a:lnTo>
                    <a:pt x="22" y="286"/>
                  </a:lnTo>
                  <a:lnTo>
                    <a:pt x="48" y="326"/>
                  </a:lnTo>
                  <a:lnTo>
                    <a:pt x="98" y="326"/>
                  </a:lnTo>
                  <a:lnTo>
                    <a:pt x="131" y="298"/>
                  </a:lnTo>
                  <a:lnTo>
                    <a:pt x="131" y="117"/>
                  </a:lnTo>
                  <a:lnTo>
                    <a:pt x="165" y="163"/>
                  </a:lnTo>
                  <a:lnTo>
                    <a:pt x="163" y="213"/>
                  </a:lnTo>
                  <a:lnTo>
                    <a:pt x="217" y="211"/>
                  </a:lnTo>
                  <a:lnTo>
                    <a:pt x="262" y="156"/>
                  </a:lnTo>
                  <a:lnTo>
                    <a:pt x="347" y="156"/>
                  </a:lnTo>
                  <a:lnTo>
                    <a:pt x="489" y="0"/>
                  </a:lnTo>
                  <a:lnTo>
                    <a:pt x="577" y="23"/>
                  </a:lnTo>
                  <a:lnTo>
                    <a:pt x="593" y="167"/>
                  </a:lnTo>
                  <a:lnTo>
                    <a:pt x="551" y="207"/>
                  </a:lnTo>
                  <a:lnTo>
                    <a:pt x="576" y="239"/>
                  </a:lnTo>
                  <a:lnTo>
                    <a:pt x="597" y="213"/>
                  </a:lnTo>
                  <a:lnTo>
                    <a:pt x="624" y="213"/>
                  </a:lnTo>
                  <a:lnTo>
                    <a:pt x="608" y="298"/>
                  </a:lnTo>
                  <a:lnTo>
                    <a:pt x="521" y="429"/>
                  </a:lnTo>
                  <a:lnTo>
                    <a:pt x="404" y="543"/>
                  </a:lnTo>
                  <a:lnTo>
                    <a:pt x="319" y="581"/>
                  </a:lnTo>
                  <a:lnTo>
                    <a:pt x="75" y="583"/>
                  </a:lnTo>
                  <a:lnTo>
                    <a:pt x="53" y="517"/>
                  </a:lnTo>
                  <a:lnTo>
                    <a:pt x="65" y="468"/>
                  </a:lnTo>
                  <a:lnTo>
                    <a:pt x="0" y="30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68" name="Freeform 484">
              <a:extLst>
                <a:ext uri="{FF2B5EF4-FFF2-40B4-BE49-F238E27FC236}">
                  <a16:creationId xmlns:a16="http://schemas.microsoft.com/office/drawing/2014/main" id="{85752656-ED33-40CF-BE9B-B93CBB45E411}"/>
                </a:ext>
              </a:extLst>
            </p:cNvPr>
            <p:cNvSpPr>
              <a:spLocks/>
            </p:cNvSpPr>
            <p:nvPr/>
          </p:nvSpPr>
          <p:spPr bwMode="auto">
            <a:xfrm>
              <a:off x="1756002" y="4554802"/>
              <a:ext cx="42118" cy="47735"/>
            </a:xfrm>
            <a:custGeom>
              <a:avLst/>
              <a:gdLst>
                <a:gd name="T0" fmla="*/ 0 w 86"/>
                <a:gd name="T1" fmla="*/ 1 h 106"/>
                <a:gd name="T2" fmla="*/ 1 w 86"/>
                <a:gd name="T3" fmla="*/ 2 h 106"/>
                <a:gd name="T4" fmla="*/ 2 w 86"/>
                <a:gd name="T5" fmla="*/ 1 h 106"/>
                <a:gd name="T6" fmla="*/ 1 w 86"/>
                <a:gd name="T7" fmla="*/ 0 h 106"/>
                <a:gd name="T8" fmla="*/ 0 w 86"/>
                <a:gd name="T9" fmla="*/ 1 h 106"/>
                <a:gd name="T10" fmla="*/ 0 60000 65536"/>
                <a:gd name="T11" fmla="*/ 0 60000 65536"/>
                <a:gd name="T12" fmla="*/ 0 60000 65536"/>
                <a:gd name="T13" fmla="*/ 0 60000 65536"/>
                <a:gd name="T14" fmla="*/ 0 60000 65536"/>
                <a:gd name="T15" fmla="*/ 0 w 86"/>
                <a:gd name="T16" fmla="*/ 0 h 106"/>
                <a:gd name="T17" fmla="*/ 86 w 86"/>
                <a:gd name="T18" fmla="*/ 106 h 106"/>
              </a:gdLst>
              <a:ahLst/>
              <a:cxnLst>
                <a:cxn ang="T10">
                  <a:pos x="T0" y="T1"/>
                </a:cxn>
                <a:cxn ang="T11">
                  <a:pos x="T2" y="T3"/>
                </a:cxn>
                <a:cxn ang="T12">
                  <a:pos x="T4" y="T5"/>
                </a:cxn>
                <a:cxn ang="T13">
                  <a:pos x="T6" y="T7"/>
                </a:cxn>
                <a:cxn ang="T14">
                  <a:pos x="T8" y="T9"/>
                </a:cxn>
              </a:cxnLst>
              <a:rect l="T15" t="T16" r="T17" b="T18"/>
              <a:pathLst>
                <a:path w="86" h="106">
                  <a:moveTo>
                    <a:pt x="0" y="52"/>
                  </a:moveTo>
                  <a:lnTo>
                    <a:pt x="33" y="106"/>
                  </a:lnTo>
                  <a:lnTo>
                    <a:pt x="86" y="52"/>
                  </a:lnTo>
                  <a:lnTo>
                    <a:pt x="61" y="0"/>
                  </a:lnTo>
                  <a:lnTo>
                    <a:pt x="0" y="5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69" name="Freeform 485">
              <a:extLst>
                <a:ext uri="{FF2B5EF4-FFF2-40B4-BE49-F238E27FC236}">
                  <a16:creationId xmlns:a16="http://schemas.microsoft.com/office/drawing/2014/main" id="{126315CB-1451-4ACD-A2ED-938F0A88ACAF}"/>
                </a:ext>
              </a:extLst>
            </p:cNvPr>
            <p:cNvSpPr>
              <a:spLocks/>
            </p:cNvSpPr>
            <p:nvPr/>
          </p:nvSpPr>
          <p:spPr bwMode="auto">
            <a:xfrm>
              <a:off x="1688613" y="2723356"/>
              <a:ext cx="144886" cy="122521"/>
            </a:xfrm>
            <a:custGeom>
              <a:avLst/>
              <a:gdLst>
                <a:gd name="T0" fmla="*/ 2 w 302"/>
                <a:gd name="T1" fmla="*/ 0 h 272"/>
                <a:gd name="T2" fmla="*/ 3 w 302"/>
                <a:gd name="T3" fmla="*/ 0 h 272"/>
                <a:gd name="T4" fmla="*/ 3 w 302"/>
                <a:gd name="T5" fmla="*/ 1 h 272"/>
                <a:gd name="T6" fmla="*/ 4 w 302"/>
                <a:gd name="T7" fmla="*/ 1 h 272"/>
                <a:gd name="T8" fmla="*/ 5 w 302"/>
                <a:gd name="T9" fmla="*/ 1 h 272"/>
                <a:gd name="T10" fmla="*/ 6 w 302"/>
                <a:gd name="T11" fmla="*/ 1 h 272"/>
                <a:gd name="T12" fmla="*/ 6 w 302"/>
                <a:gd name="T13" fmla="*/ 3 h 272"/>
                <a:gd name="T14" fmla="*/ 6 w 302"/>
                <a:gd name="T15" fmla="*/ 3 h 272"/>
                <a:gd name="T16" fmla="*/ 7 w 302"/>
                <a:gd name="T17" fmla="*/ 3 h 272"/>
                <a:gd name="T18" fmla="*/ 7 w 302"/>
                <a:gd name="T19" fmla="*/ 3 h 272"/>
                <a:gd name="T20" fmla="*/ 7 w 302"/>
                <a:gd name="T21" fmla="*/ 4 h 272"/>
                <a:gd name="T22" fmla="*/ 7 w 302"/>
                <a:gd name="T23" fmla="*/ 4 h 272"/>
                <a:gd name="T24" fmla="*/ 6 w 302"/>
                <a:gd name="T25" fmla="*/ 4 h 272"/>
                <a:gd name="T26" fmla="*/ 6 w 302"/>
                <a:gd name="T27" fmla="*/ 4 h 272"/>
                <a:gd name="T28" fmla="*/ 6 w 302"/>
                <a:gd name="T29" fmla="*/ 5 h 272"/>
                <a:gd name="T30" fmla="*/ 7 w 302"/>
                <a:gd name="T31" fmla="*/ 5 h 272"/>
                <a:gd name="T32" fmla="*/ 6 w 302"/>
                <a:gd name="T33" fmla="*/ 5 h 272"/>
                <a:gd name="T34" fmla="*/ 6 w 302"/>
                <a:gd name="T35" fmla="*/ 5 h 272"/>
                <a:gd name="T36" fmla="*/ 6 w 302"/>
                <a:gd name="T37" fmla="*/ 5 h 272"/>
                <a:gd name="T38" fmla="*/ 5 w 302"/>
                <a:gd name="T39" fmla="*/ 6 h 272"/>
                <a:gd name="T40" fmla="*/ 5 w 302"/>
                <a:gd name="T41" fmla="*/ 6 h 272"/>
                <a:gd name="T42" fmla="*/ 5 w 302"/>
                <a:gd name="T43" fmla="*/ 6 h 272"/>
                <a:gd name="T44" fmla="*/ 5 w 302"/>
                <a:gd name="T45" fmla="*/ 6 h 272"/>
                <a:gd name="T46" fmla="*/ 4 w 302"/>
                <a:gd name="T47" fmla="*/ 6 h 272"/>
                <a:gd name="T48" fmla="*/ 4 w 302"/>
                <a:gd name="T49" fmla="*/ 6 h 272"/>
                <a:gd name="T50" fmla="*/ 3 w 302"/>
                <a:gd name="T51" fmla="*/ 6 h 272"/>
                <a:gd name="T52" fmla="*/ 2 w 302"/>
                <a:gd name="T53" fmla="*/ 5 h 272"/>
                <a:gd name="T54" fmla="*/ 1 w 302"/>
                <a:gd name="T55" fmla="*/ 5 h 272"/>
                <a:gd name="T56" fmla="*/ 1 w 302"/>
                <a:gd name="T57" fmla="*/ 5 h 272"/>
                <a:gd name="T58" fmla="*/ 0 w 302"/>
                <a:gd name="T59" fmla="*/ 6 h 272"/>
                <a:gd name="T60" fmla="*/ 0 w 302"/>
                <a:gd name="T61" fmla="*/ 5 h 272"/>
                <a:gd name="T62" fmla="*/ 1 w 302"/>
                <a:gd name="T63" fmla="*/ 4 h 272"/>
                <a:gd name="T64" fmla="*/ 0 w 302"/>
                <a:gd name="T65" fmla="*/ 3 h 272"/>
                <a:gd name="T66" fmla="*/ 1 w 302"/>
                <a:gd name="T67" fmla="*/ 3 h 272"/>
                <a:gd name="T68" fmla="*/ 1 w 302"/>
                <a:gd name="T69" fmla="*/ 2 h 272"/>
                <a:gd name="T70" fmla="*/ 1 w 302"/>
                <a:gd name="T71" fmla="*/ 2 h 272"/>
                <a:gd name="T72" fmla="*/ 1 w 302"/>
                <a:gd name="T73" fmla="*/ 2 h 272"/>
                <a:gd name="T74" fmla="*/ 1 w 302"/>
                <a:gd name="T75" fmla="*/ 1 h 272"/>
                <a:gd name="T76" fmla="*/ 1 w 302"/>
                <a:gd name="T77" fmla="*/ 1 h 272"/>
                <a:gd name="T78" fmla="*/ 2 w 302"/>
                <a:gd name="T79" fmla="*/ 0 h 272"/>
                <a:gd name="T80" fmla="*/ 2 w 302"/>
                <a:gd name="T81" fmla="*/ 0 h 27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02"/>
                <a:gd name="T124" fmla="*/ 0 h 272"/>
                <a:gd name="T125" fmla="*/ 302 w 302"/>
                <a:gd name="T126" fmla="*/ 272 h 27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02" h="272">
                  <a:moveTo>
                    <a:pt x="96" y="0"/>
                  </a:moveTo>
                  <a:lnTo>
                    <a:pt x="125" y="5"/>
                  </a:lnTo>
                  <a:lnTo>
                    <a:pt x="147" y="25"/>
                  </a:lnTo>
                  <a:lnTo>
                    <a:pt x="189" y="25"/>
                  </a:lnTo>
                  <a:lnTo>
                    <a:pt x="232" y="31"/>
                  </a:lnTo>
                  <a:lnTo>
                    <a:pt x="254" y="65"/>
                  </a:lnTo>
                  <a:lnTo>
                    <a:pt x="270" y="109"/>
                  </a:lnTo>
                  <a:lnTo>
                    <a:pt x="274" y="127"/>
                  </a:lnTo>
                  <a:lnTo>
                    <a:pt x="293" y="142"/>
                  </a:lnTo>
                  <a:lnTo>
                    <a:pt x="302" y="154"/>
                  </a:lnTo>
                  <a:lnTo>
                    <a:pt x="302" y="172"/>
                  </a:lnTo>
                  <a:lnTo>
                    <a:pt x="284" y="172"/>
                  </a:lnTo>
                  <a:lnTo>
                    <a:pt x="260" y="172"/>
                  </a:lnTo>
                  <a:lnTo>
                    <a:pt x="270" y="189"/>
                  </a:lnTo>
                  <a:lnTo>
                    <a:pt x="278" y="200"/>
                  </a:lnTo>
                  <a:lnTo>
                    <a:pt x="284" y="223"/>
                  </a:lnTo>
                  <a:lnTo>
                    <a:pt x="270" y="234"/>
                  </a:lnTo>
                  <a:lnTo>
                    <a:pt x="248" y="234"/>
                  </a:lnTo>
                  <a:lnTo>
                    <a:pt x="246" y="234"/>
                  </a:lnTo>
                  <a:lnTo>
                    <a:pt x="232" y="245"/>
                  </a:lnTo>
                  <a:lnTo>
                    <a:pt x="232" y="268"/>
                  </a:lnTo>
                  <a:lnTo>
                    <a:pt x="215" y="272"/>
                  </a:lnTo>
                  <a:lnTo>
                    <a:pt x="200" y="261"/>
                  </a:lnTo>
                  <a:lnTo>
                    <a:pt x="176" y="255"/>
                  </a:lnTo>
                  <a:lnTo>
                    <a:pt x="155" y="245"/>
                  </a:lnTo>
                  <a:lnTo>
                    <a:pt x="135" y="250"/>
                  </a:lnTo>
                  <a:lnTo>
                    <a:pt x="73" y="223"/>
                  </a:lnTo>
                  <a:lnTo>
                    <a:pt x="47" y="227"/>
                  </a:lnTo>
                  <a:lnTo>
                    <a:pt x="26" y="223"/>
                  </a:lnTo>
                  <a:lnTo>
                    <a:pt x="12" y="245"/>
                  </a:lnTo>
                  <a:lnTo>
                    <a:pt x="0" y="199"/>
                  </a:lnTo>
                  <a:lnTo>
                    <a:pt x="28" y="169"/>
                  </a:lnTo>
                  <a:lnTo>
                    <a:pt x="8" y="109"/>
                  </a:lnTo>
                  <a:lnTo>
                    <a:pt x="26" y="117"/>
                  </a:lnTo>
                  <a:lnTo>
                    <a:pt x="29" y="104"/>
                  </a:lnTo>
                  <a:lnTo>
                    <a:pt x="34" y="82"/>
                  </a:lnTo>
                  <a:lnTo>
                    <a:pt x="42" y="71"/>
                  </a:lnTo>
                  <a:lnTo>
                    <a:pt x="47" y="46"/>
                  </a:lnTo>
                  <a:lnTo>
                    <a:pt x="68" y="21"/>
                  </a:lnTo>
                  <a:lnTo>
                    <a:pt x="82" y="0"/>
                  </a:lnTo>
                  <a:lnTo>
                    <a:pt x="96"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70" name="Freeform 486">
              <a:extLst>
                <a:ext uri="{FF2B5EF4-FFF2-40B4-BE49-F238E27FC236}">
                  <a16:creationId xmlns:a16="http://schemas.microsoft.com/office/drawing/2014/main" id="{667DCEA2-4BEF-40B7-99EB-62D84AF4E70F}"/>
                </a:ext>
              </a:extLst>
            </p:cNvPr>
            <p:cNvSpPr>
              <a:spLocks/>
            </p:cNvSpPr>
            <p:nvPr/>
          </p:nvSpPr>
          <p:spPr bwMode="auto">
            <a:xfrm>
              <a:off x="1666712" y="2810871"/>
              <a:ext cx="323467" cy="203671"/>
            </a:xfrm>
            <a:custGeom>
              <a:avLst/>
              <a:gdLst>
                <a:gd name="T0" fmla="*/ 8 w 671"/>
                <a:gd name="T1" fmla="*/ 0 h 446"/>
                <a:gd name="T2" fmla="*/ 9 w 671"/>
                <a:gd name="T3" fmla="*/ 0 h 446"/>
                <a:gd name="T4" fmla="*/ 10 w 671"/>
                <a:gd name="T5" fmla="*/ 1 h 446"/>
                <a:gd name="T6" fmla="*/ 10 w 671"/>
                <a:gd name="T7" fmla="*/ 1 h 446"/>
                <a:gd name="T8" fmla="*/ 11 w 671"/>
                <a:gd name="T9" fmla="*/ 2 h 446"/>
                <a:gd name="T10" fmla="*/ 13 w 671"/>
                <a:gd name="T11" fmla="*/ 3 h 446"/>
                <a:gd name="T12" fmla="*/ 14 w 671"/>
                <a:gd name="T13" fmla="*/ 3 h 446"/>
                <a:gd name="T14" fmla="*/ 15 w 671"/>
                <a:gd name="T15" fmla="*/ 4 h 446"/>
                <a:gd name="T16" fmla="*/ 15 w 671"/>
                <a:gd name="T17" fmla="*/ 6 h 446"/>
                <a:gd name="T18" fmla="*/ 13 w 671"/>
                <a:gd name="T19" fmla="*/ 7 h 446"/>
                <a:gd name="T20" fmla="*/ 11 w 671"/>
                <a:gd name="T21" fmla="*/ 9 h 446"/>
                <a:gd name="T22" fmla="*/ 11 w 671"/>
                <a:gd name="T23" fmla="*/ 9 h 446"/>
                <a:gd name="T24" fmla="*/ 11 w 671"/>
                <a:gd name="T25" fmla="*/ 11 h 446"/>
                <a:gd name="T26" fmla="*/ 10 w 671"/>
                <a:gd name="T27" fmla="*/ 9 h 446"/>
                <a:gd name="T28" fmla="*/ 9 w 671"/>
                <a:gd name="T29" fmla="*/ 8 h 446"/>
                <a:gd name="T30" fmla="*/ 9 w 671"/>
                <a:gd name="T31" fmla="*/ 7 h 446"/>
                <a:gd name="T32" fmla="*/ 7 w 671"/>
                <a:gd name="T33" fmla="*/ 9 h 446"/>
                <a:gd name="T34" fmla="*/ 6 w 671"/>
                <a:gd name="T35" fmla="*/ 8 h 446"/>
                <a:gd name="T36" fmla="*/ 7 w 671"/>
                <a:gd name="T37" fmla="*/ 8 h 446"/>
                <a:gd name="T38" fmla="*/ 7 w 671"/>
                <a:gd name="T39" fmla="*/ 7 h 446"/>
                <a:gd name="T40" fmla="*/ 6 w 671"/>
                <a:gd name="T41" fmla="*/ 6 h 446"/>
                <a:gd name="T42" fmla="*/ 5 w 671"/>
                <a:gd name="T43" fmla="*/ 5 h 446"/>
                <a:gd name="T44" fmla="*/ 2 w 671"/>
                <a:gd name="T45" fmla="*/ 6 h 446"/>
                <a:gd name="T46" fmla="*/ 1 w 671"/>
                <a:gd name="T47" fmla="*/ 6 h 446"/>
                <a:gd name="T48" fmla="*/ 0 w 671"/>
                <a:gd name="T49" fmla="*/ 4 h 446"/>
                <a:gd name="T50" fmla="*/ 2 w 671"/>
                <a:gd name="T51" fmla="*/ 2 h 446"/>
                <a:gd name="T52" fmla="*/ 1 w 671"/>
                <a:gd name="T53" fmla="*/ 1 h 446"/>
                <a:gd name="T54" fmla="*/ 2 w 671"/>
                <a:gd name="T55" fmla="*/ 1 h 446"/>
                <a:gd name="T56" fmla="*/ 3 w 671"/>
                <a:gd name="T57" fmla="*/ 1 h 446"/>
                <a:gd name="T58" fmla="*/ 5 w 671"/>
                <a:gd name="T59" fmla="*/ 1 h 446"/>
                <a:gd name="T60" fmla="*/ 6 w 671"/>
                <a:gd name="T61" fmla="*/ 1 h 446"/>
                <a:gd name="T62" fmla="*/ 7 w 671"/>
                <a:gd name="T63" fmla="*/ 2 h 446"/>
                <a:gd name="T64" fmla="*/ 7 w 671"/>
                <a:gd name="T65" fmla="*/ 1 h 446"/>
                <a:gd name="T66" fmla="*/ 7 w 671"/>
                <a:gd name="T67" fmla="*/ 1 h 4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71"/>
                <a:gd name="T103" fmla="*/ 0 h 446"/>
                <a:gd name="T104" fmla="*/ 671 w 671"/>
                <a:gd name="T105" fmla="*/ 446 h 4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71" h="446">
                  <a:moveTo>
                    <a:pt x="334" y="20"/>
                  </a:moveTo>
                  <a:lnTo>
                    <a:pt x="344" y="17"/>
                  </a:lnTo>
                  <a:lnTo>
                    <a:pt x="362" y="4"/>
                  </a:lnTo>
                  <a:lnTo>
                    <a:pt x="379" y="0"/>
                  </a:lnTo>
                  <a:lnTo>
                    <a:pt x="406" y="4"/>
                  </a:lnTo>
                  <a:lnTo>
                    <a:pt x="418" y="27"/>
                  </a:lnTo>
                  <a:lnTo>
                    <a:pt x="424" y="54"/>
                  </a:lnTo>
                  <a:lnTo>
                    <a:pt x="435" y="63"/>
                  </a:lnTo>
                  <a:lnTo>
                    <a:pt x="448" y="58"/>
                  </a:lnTo>
                  <a:lnTo>
                    <a:pt x="481" y="95"/>
                  </a:lnTo>
                  <a:lnTo>
                    <a:pt x="498" y="124"/>
                  </a:lnTo>
                  <a:lnTo>
                    <a:pt x="542" y="145"/>
                  </a:lnTo>
                  <a:lnTo>
                    <a:pt x="574" y="150"/>
                  </a:lnTo>
                  <a:lnTo>
                    <a:pt x="587" y="145"/>
                  </a:lnTo>
                  <a:lnTo>
                    <a:pt x="617" y="160"/>
                  </a:lnTo>
                  <a:lnTo>
                    <a:pt x="650" y="165"/>
                  </a:lnTo>
                  <a:lnTo>
                    <a:pt x="671" y="233"/>
                  </a:lnTo>
                  <a:lnTo>
                    <a:pt x="638" y="242"/>
                  </a:lnTo>
                  <a:lnTo>
                    <a:pt x="631" y="276"/>
                  </a:lnTo>
                  <a:lnTo>
                    <a:pt x="579" y="311"/>
                  </a:lnTo>
                  <a:lnTo>
                    <a:pt x="500" y="334"/>
                  </a:lnTo>
                  <a:lnTo>
                    <a:pt x="491" y="366"/>
                  </a:lnTo>
                  <a:lnTo>
                    <a:pt x="462" y="352"/>
                  </a:lnTo>
                  <a:lnTo>
                    <a:pt x="493" y="395"/>
                  </a:lnTo>
                  <a:lnTo>
                    <a:pt x="540" y="400"/>
                  </a:lnTo>
                  <a:lnTo>
                    <a:pt x="453" y="446"/>
                  </a:lnTo>
                  <a:lnTo>
                    <a:pt x="400" y="396"/>
                  </a:lnTo>
                  <a:lnTo>
                    <a:pt x="444" y="358"/>
                  </a:lnTo>
                  <a:lnTo>
                    <a:pt x="400" y="349"/>
                  </a:lnTo>
                  <a:lnTo>
                    <a:pt x="376" y="349"/>
                  </a:lnTo>
                  <a:lnTo>
                    <a:pt x="383" y="315"/>
                  </a:lnTo>
                  <a:lnTo>
                    <a:pt x="374" y="320"/>
                  </a:lnTo>
                  <a:lnTo>
                    <a:pt x="310" y="338"/>
                  </a:lnTo>
                  <a:lnTo>
                    <a:pt x="289" y="396"/>
                  </a:lnTo>
                  <a:lnTo>
                    <a:pt x="244" y="394"/>
                  </a:lnTo>
                  <a:lnTo>
                    <a:pt x="254" y="352"/>
                  </a:lnTo>
                  <a:lnTo>
                    <a:pt x="255" y="334"/>
                  </a:lnTo>
                  <a:lnTo>
                    <a:pt x="283" y="325"/>
                  </a:lnTo>
                  <a:lnTo>
                    <a:pt x="295" y="312"/>
                  </a:lnTo>
                  <a:lnTo>
                    <a:pt x="298" y="302"/>
                  </a:lnTo>
                  <a:lnTo>
                    <a:pt x="283" y="296"/>
                  </a:lnTo>
                  <a:lnTo>
                    <a:pt x="262" y="253"/>
                  </a:lnTo>
                  <a:lnTo>
                    <a:pt x="236" y="227"/>
                  </a:lnTo>
                  <a:lnTo>
                    <a:pt x="203" y="227"/>
                  </a:lnTo>
                  <a:lnTo>
                    <a:pt x="162" y="239"/>
                  </a:lnTo>
                  <a:lnTo>
                    <a:pt x="100" y="242"/>
                  </a:lnTo>
                  <a:lnTo>
                    <a:pt x="72" y="250"/>
                  </a:lnTo>
                  <a:lnTo>
                    <a:pt x="24" y="250"/>
                  </a:lnTo>
                  <a:lnTo>
                    <a:pt x="0" y="224"/>
                  </a:lnTo>
                  <a:lnTo>
                    <a:pt x="16" y="185"/>
                  </a:lnTo>
                  <a:lnTo>
                    <a:pt x="41" y="143"/>
                  </a:lnTo>
                  <a:lnTo>
                    <a:pt x="73" y="99"/>
                  </a:lnTo>
                  <a:lnTo>
                    <a:pt x="56" y="47"/>
                  </a:lnTo>
                  <a:lnTo>
                    <a:pt x="57" y="38"/>
                  </a:lnTo>
                  <a:lnTo>
                    <a:pt x="70" y="27"/>
                  </a:lnTo>
                  <a:lnTo>
                    <a:pt x="91" y="31"/>
                  </a:lnTo>
                  <a:lnTo>
                    <a:pt x="117" y="27"/>
                  </a:lnTo>
                  <a:lnTo>
                    <a:pt x="143" y="39"/>
                  </a:lnTo>
                  <a:lnTo>
                    <a:pt x="177" y="54"/>
                  </a:lnTo>
                  <a:lnTo>
                    <a:pt x="199" y="47"/>
                  </a:lnTo>
                  <a:lnTo>
                    <a:pt x="220" y="59"/>
                  </a:lnTo>
                  <a:lnTo>
                    <a:pt x="244" y="65"/>
                  </a:lnTo>
                  <a:lnTo>
                    <a:pt x="259" y="76"/>
                  </a:lnTo>
                  <a:lnTo>
                    <a:pt x="276" y="72"/>
                  </a:lnTo>
                  <a:lnTo>
                    <a:pt x="279" y="49"/>
                  </a:lnTo>
                  <a:lnTo>
                    <a:pt x="290" y="38"/>
                  </a:lnTo>
                  <a:lnTo>
                    <a:pt x="314" y="38"/>
                  </a:lnTo>
                  <a:lnTo>
                    <a:pt x="322" y="31"/>
                  </a:lnTo>
                  <a:lnTo>
                    <a:pt x="334" y="2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71" name="Freeform 487">
              <a:extLst>
                <a:ext uri="{FF2B5EF4-FFF2-40B4-BE49-F238E27FC236}">
                  <a16:creationId xmlns:a16="http://schemas.microsoft.com/office/drawing/2014/main" id="{457F4B1C-8FC0-4794-9BC8-B0A78147BE2C}"/>
                </a:ext>
              </a:extLst>
            </p:cNvPr>
            <p:cNvSpPr>
              <a:spLocks/>
            </p:cNvSpPr>
            <p:nvPr/>
          </p:nvSpPr>
          <p:spPr bwMode="auto">
            <a:xfrm>
              <a:off x="1749263" y="2914297"/>
              <a:ext cx="62335" cy="74785"/>
            </a:xfrm>
            <a:custGeom>
              <a:avLst/>
              <a:gdLst>
                <a:gd name="T0" fmla="*/ 1 w 129"/>
                <a:gd name="T1" fmla="*/ 1 h 165"/>
                <a:gd name="T2" fmla="*/ 1 w 129"/>
                <a:gd name="T3" fmla="*/ 2 h 165"/>
                <a:gd name="T4" fmla="*/ 1 w 129"/>
                <a:gd name="T5" fmla="*/ 2 h 165"/>
                <a:gd name="T6" fmla="*/ 1 w 129"/>
                <a:gd name="T7" fmla="*/ 4 h 165"/>
                <a:gd name="T8" fmla="*/ 2 w 129"/>
                <a:gd name="T9" fmla="*/ 4 h 165"/>
                <a:gd name="T10" fmla="*/ 2 w 129"/>
                <a:gd name="T11" fmla="*/ 3 h 165"/>
                <a:gd name="T12" fmla="*/ 2 w 129"/>
                <a:gd name="T13" fmla="*/ 3 h 165"/>
                <a:gd name="T14" fmla="*/ 3 w 129"/>
                <a:gd name="T15" fmla="*/ 2 h 165"/>
                <a:gd name="T16" fmla="*/ 3 w 129"/>
                <a:gd name="T17" fmla="*/ 2 h 165"/>
                <a:gd name="T18" fmla="*/ 3 w 129"/>
                <a:gd name="T19" fmla="*/ 2 h 165"/>
                <a:gd name="T20" fmla="*/ 2 w 129"/>
                <a:gd name="T21" fmla="*/ 1 h 165"/>
                <a:gd name="T22" fmla="*/ 1 w 129"/>
                <a:gd name="T23" fmla="*/ 0 h 165"/>
                <a:gd name="T24" fmla="*/ 1 w 129"/>
                <a:gd name="T25" fmla="*/ 0 h 165"/>
                <a:gd name="T26" fmla="*/ 0 w 129"/>
                <a:gd name="T27" fmla="*/ 0 h 165"/>
                <a:gd name="T28" fmla="*/ 1 w 129"/>
                <a:gd name="T29" fmla="*/ 1 h 16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9"/>
                <a:gd name="T46" fmla="*/ 0 h 165"/>
                <a:gd name="T47" fmla="*/ 129 w 129"/>
                <a:gd name="T48" fmla="*/ 165 h 16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9" h="165">
                  <a:moveTo>
                    <a:pt x="29" y="45"/>
                  </a:moveTo>
                  <a:lnTo>
                    <a:pt x="46" y="69"/>
                  </a:lnTo>
                  <a:lnTo>
                    <a:pt x="53" y="87"/>
                  </a:lnTo>
                  <a:lnTo>
                    <a:pt x="61" y="164"/>
                  </a:lnTo>
                  <a:lnTo>
                    <a:pt x="73" y="165"/>
                  </a:lnTo>
                  <a:lnTo>
                    <a:pt x="83" y="125"/>
                  </a:lnTo>
                  <a:lnTo>
                    <a:pt x="84" y="106"/>
                  </a:lnTo>
                  <a:lnTo>
                    <a:pt x="121" y="93"/>
                  </a:lnTo>
                  <a:lnTo>
                    <a:pt x="129" y="76"/>
                  </a:lnTo>
                  <a:lnTo>
                    <a:pt x="115" y="71"/>
                  </a:lnTo>
                  <a:lnTo>
                    <a:pt x="93" y="27"/>
                  </a:lnTo>
                  <a:lnTo>
                    <a:pt x="65" y="3"/>
                  </a:lnTo>
                  <a:lnTo>
                    <a:pt x="32" y="0"/>
                  </a:lnTo>
                  <a:lnTo>
                    <a:pt x="0" y="6"/>
                  </a:lnTo>
                  <a:lnTo>
                    <a:pt x="29" y="4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72" name="Freeform 488">
              <a:extLst>
                <a:ext uri="{FF2B5EF4-FFF2-40B4-BE49-F238E27FC236}">
                  <a16:creationId xmlns:a16="http://schemas.microsoft.com/office/drawing/2014/main" id="{8AB7CE53-73D4-42B3-8B13-0BE519E738CD}"/>
                </a:ext>
              </a:extLst>
            </p:cNvPr>
            <p:cNvSpPr>
              <a:spLocks/>
            </p:cNvSpPr>
            <p:nvPr/>
          </p:nvSpPr>
          <p:spPr bwMode="auto">
            <a:xfrm>
              <a:off x="1969962" y="3014541"/>
              <a:ext cx="134778" cy="66829"/>
            </a:xfrm>
            <a:custGeom>
              <a:avLst/>
              <a:gdLst>
                <a:gd name="T0" fmla="*/ 0 w 282"/>
                <a:gd name="T1" fmla="*/ 0 h 147"/>
                <a:gd name="T2" fmla="*/ 1 w 282"/>
                <a:gd name="T3" fmla="*/ 0 h 147"/>
                <a:gd name="T4" fmla="*/ 3 w 282"/>
                <a:gd name="T5" fmla="*/ 1 h 147"/>
                <a:gd name="T6" fmla="*/ 4 w 282"/>
                <a:gd name="T7" fmla="*/ 1 h 147"/>
                <a:gd name="T8" fmla="*/ 4 w 282"/>
                <a:gd name="T9" fmla="*/ 1 h 147"/>
                <a:gd name="T10" fmla="*/ 5 w 282"/>
                <a:gd name="T11" fmla="*/ 1 h 147"/>
                <a:gd name="T12" fmla="*/ 5 w 282"/>
                <a:gd name="T13" fmla="*/ 1 h 147"/>
                <a:gd name="T14" fmla="*/ 6 w 282"/>
                <a:gd name="T15" fmla="*/ 2 h 147"/>
                <a:gd name="T16" fmla="*/ 6 w 282"/>
                <a:gd name="T17" fmla="*/ 2 h 147"/>
                <a:gd name="T18" fmla="*/ 6 w 282"/>
                <a:gd name="T19" fmla="*/ 2 h 147"/>
                <a:gd name="T20" fmla="*/ 7 w 282"/>
                <a:gd name="T21" fmla="*/ 3 h 147"/>
                <a:gd name="T22" fmla="*/ 6 w 282"/>
                <a:gd name="T23" fmla="*/ 3 h 147"/>
                <a:gd name="T24" fmla="*/ 6 w 282"/>
                <a:gd name="T25" fmla="*/ 3 h 147"/>
                <a:gd name="T26" fmla="*/ 5 w 282"/>
                <a:gd name="T27" fmla="*/ 3 h 147"/>
                <a:gd name="T28" fmla="*/ 5 w 282"/>
                <a:gd name="T29" fmla="*/ 3 h 147"/>
                <a:gd name="T30" fmla="*/ 5 w 282"/>
                <a:gd name="T31" fmla="*/ 3 h 147"/>
                <a:gd name="T32" fmla="*/ 4 w 282"/>
                <a:gd name="T33" fmla="*/ 3 h 147"/>
                <a:gd name="T34" fmla="*/ 3 w 282"/>
                <a:gd name="T35" fmla="*/ 3 h 147"/>
                <a:gd name="T36" fmla="*/ 3 w 282"/>
                <a:gd name="T37" fmla="*/ 3 h 147"/>
                <a:gd name="T38" fmla="*/ 3 w 282"/>
                <a:gd name="T39" fmla="*/ 2 h 147"/>
                <a:gd name="T40" fmla="*/ 1 w 282"/>
                <a:gd name="T41" fmla="*/ 1 h 147"/>
                <a:gd name="T42" fmla="*/ 0 w 282"/>
                <a:gd name="T43" fmla="*/ 0 h 14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2"/>
                <a:gd name="T67" fmla="*/ 0 h 147"/>
                <a:gd name="T68" fmla="*/ 282 w 282"/>
                <a:gd name="T69" fmla="*/ 147 h 14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2" h="147">
                  <a:moveTo>
                    <a:pt x="0" y="8"/>
                  </a:moveTo>
                  <a:lnTo>
                    <a:pt x="68" y="0"/>
                  </a:lnTo>
                  <a:lnTo>
                    <a:pt x="130" y="31"/>
                  </a:lnTo>
                  <a:lnTo>
                    <a:pt x="160" y="63"/>
                  </a:lnTo>
                  <a:lnTo>
                    <a:pt x="192" y="63"/>
                  </a:lnTo>
                  <a:lnTo>
                    <a:pt x="214" y="50"/>
                  </a:lnTo>
                  <a:lnTo>
                    <a:pt x="235" y="43"/>
                  </a:lnTo>
                  <a:lnTo>
                    <a:pt x="249" y="78"/>
                  </a:lnTo>
                  <a:lnTo>
                    <a:pt x="278" y="86"/>
                  </a:lnTo>
                  <a:lnTo>
                    <a:pt x="275" y="100"/>
                  </a:lnTo>
                  <a:lnTo>
                    <a:pt x="282" y="125"/>
                  </a:lnTo>
                  <a:lnTo>
                    <a:pt x="278" y="144"/>
                  </a:lnTo>
                  <a:lnTo>
                    <a:pt x="249" y="115"/>
                  </a:lnTo>
                  <a:lnTo>
                    <a:pt x="235" y="105"/>
                  </a:lnTo>
                  <a:lnTo>
                    <a:pt x="215" y="105"/>
                  </a:lnTo>
                  <a:lnTo>
                    <a:pt x="208" y="139"/>
                  </a:lnTo>
                  <a:lnTo>
                    <a:pt x="187" y="130"/>
                  </a:lnTo>
                  <a:lnTo>
                    <a:pt x="152" y="147"/>
                  </a:lnTo>
                  <a:lnTo>
                    <a:pt x="110" y="142"/>
                  </a:lnTo>
                  <a:lnTo>
                    <a:pt x="109" y="86"/>
                  </a:lnTo>
                  <a:lnTo>
                    <a:pt x="39" y="35"/>
                  </a:lnTo>
                  <a:lnTo>
                    <a:pt x="0" y="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73" name="Freeform 489">
              <a:extLst>
                <a:ext uri="{FF2B5EF4-FFF2-40B4-BE49-F238E27FC236}">
                  <a16:creationId xmlns:a16="http://schemas.microsoft.com/office/drawing/2014/main" id="{FE064066-6998-48FD-A392-B98A6CECDE9E}"/>
                </a:ext>
              </a:extLst>
            </p:cNvPr>
            <p:cNvSpPr>
              <a:spLocks/>
            </p:cNvSpPr>
            <p:nvPr/>
          </p:nvSpPr>
          <p:spPr bwMode="auto">
            <a:xfrm>
              <a:off x="2071045" y="3054321"/>
              <a:ext cx="112876" cy="100244"/>
            </a:xfrm>
            <a:custGeom>
              <a:avLst/>
              <a:gdLst>
                <a:gd name="T0" fmla="*/ 2 w 234"/>
                <a:gd name="T1" fmla="*/ 0 h 221"/>
                <a:gd name="T2" fmla="*/ 2 w 234"/>
                <a:gd name="T3" fmla="*/ 0 h 221"/>
                <a:gd name="T4" fmla="*/ 3 w 234"/>
                <a:gd name="T5" fmla="*/ 0 h 221"/>
                <a:gd name="T6" fmla="*/ 4 w 234"/>
                <a:gd name="T7" fmla="*/ 1 h 221"/>
                <a:gd name="T8" fmla="*/ 5 w 234"/>
                <a:gd name="T9" fmla="*/ 2 h 221"/>
                <a:gd name="T10" fmla="*/ 5 w 234"/>
                <a:gd name="T11" fmla="*/ 3 h 221"/>
                <a:gd name="T12" fmla="*/ 5 w 234"/>
                <a:gd name="T13" fmla="*/ 3 h 221"/>
                <a:gd name="T14" fmla="*/ 5 w 234"/>
                <a:gd name="T15" fmla="*/ 4 h 221"/>
                <a:gd name="T16" fmla="*/ 5 w 234"/>
                <a:gd name="T17" fmla="*/ 4 h 221"/>
                <a:gd name="T18" fmla="*/ 4 w 234"/>
                <a:gd name="T19" fmla="*/ 5 h 221"/>
                <a:gd name="T20" fmla="*/ 4 w 234"/>
                <a:gd name="T21" fmla="*/ 5 h 221"/>
                <a:gd name="T22" fmla="*/ 3 w 234"/>
                <a:gd name="T23" fmla="*/ 4 h 221"/>
                <a:gd name="T24" fmla="*/ 3 w 234"/>
                <a:gd name="T25" fmla="*/ 4 h 221"/>
                <a:gd name="T26" fmla="*/ 2 w 234"/>
                <a:gd name="T27" fmla="*/ 5 h 221"/>
                <a:gd name="T28" fmla="*/ 1 w 234"/>
                <a:gd name="T29" fmla="*/ 5 h 221"/>
                <a:gd name="T30" fmla="*/ 1 w 234"/>
                <a:gd name="T31" fmla="*/ 4 h 221"/>
                <a:gd name="T32" fmla="*/ 1 w 234"/>
                <a:gd name="T33" fmla="*/ 4 h 221"/>
                <a:gd name="T34" fmla="*/ 1 w 234"/>
                <a:gd name="T35" fmla="*/ 3 h 221"/>
                <a:gd name="T36" fmla="*/ 1 w 234"/>
                <a:gd name="T37" fmla="*/ 4 h 221"/>
                <a:gd name="T38" fmla="*/ 2 w 234"/>
                <a:gd name="T39" fmla="*/ 4 h 221"/>
                <a:gd name="T40" fmla="*/ 3 w 234"/>
                <a:gd name="T41" fmla="*/ 4 h 221"/>
                <a:gd name="T42" fmla="*/ 1 w 234"/>
                <a:gd name="T43" fmla="*/ 3 h 221"/>
                <a:gd name="T44" fmla="*/ 1 w 234"/>
                <a:gd name="T45" fmla="*/ 2 h 221"/>
                <a:gd name="T46" fmla="*/ 1 w 234"/>
                <a:gd name="T47" fmla="*/ 2 h 221"/>
                <a:gd name="T48" fmla="*/ 1 w 234"/>
                <a:gd name="T49" fmla="*/ 1 h 221"/>
                <a:gd name="T50" fmla="*/ 1 w 234"/>
                <a:gd name="T51" fmla="*/ 1 h 221"/>
                <a:gd name="T52" fmla="*/ 0 w 234"/>
                <a:gd name="T53" fmla="*/ 1 h 221"/>
                <a:gd name="T54" fmla="*/ 0 w 234"/>
                <a:gd name="T55" fmla="*/ 1 h 221"/>
                <a:gd name="T56" fmla="*/ 0 w 234"/>
                <a:gd name="T57" fmla="*/ 0 h 221"/>
                <a:gd name="T58" fmla="*/ 1 w 234"/>
                <a:gd name="T59" fmla="*/ 0 h 221"/>
                <a:gd name="T60" fmla="*/ 1 w 234"/>
                <a:gd name="T61" fmla="*/ 1 h 221"/>
                <a:gd name="T62" fmla="*/ 2 w 234"/>
                <a:gd name="T63" fmla="*/ 1 h 221"/>
                <a:gd name="T64" fmla="*/ 2 w 234"/>
                <a:gd name="T65" fmla="*/ 1 h 221"/>
                <a:gd name="T66" fmla="*/ 1 w 234"/>
                <a:gd name="T67" fmla="*/ 0 h 221"/>
                <a:gd name="T68" fmla="*/ 2 w 234"/>
                <a:gd name="T69" fmla="*/ 0 h 221"/>
                <a:gd name="T70" fmla="*/ 2 w 234"/>
                <a:gd name="T71" fmla="*/ 0 h 22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4"/>
                <a:gd name="T109" fmla="*/ 0 h 221"/>
                <a:gd name="T110" fmla="*/ 234 w 234"/>
                <a:gd name="T111" fmla="*/ 221 h 22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4" h="221">
                  <a:moveTo>
                    <a:pt x="89" y="8"/>
                  </a:moveTo>
                  <a:lnTo>
                    <a:pt x="103" y="8"/>
                  </a:lnTo>
                  <a:lnTo>
                    <a:pt x="137" y="19"/>
                  </a:lnTo>
                  <a:lnTo>
                    <a:pt x="171" y="49"/>
                  </a:lnTo>
                  <a:lnTo>
                    <a:pt x="193" y="83"/>
                  </a:lnTo>
                  <a:lnTo>
                    <a:pt x="234" y="125"/>
                  </a:lnTo>
                  <a:lnTo>
                    <a:pt x="211" y="134"/>
                  </a:lnTo>
                  <a:lnTo>
                    <a:pt x="199" y="160"/>
                  </a:lnTo>
                  <a:lnTo>
                    <a:pt x="196" y="172"/>
                  </a:lnTo>
                  <a:lnTo>
                    <a:pt x="185" y="221"/>
                  </a:lnTo>
                  <a:lnTo>
                    <a:pt x="153" y="207"/>
                  </a:lnTo>
                  <a:lnTo>
                    <a:pt x="143" y="165"/>
                  </a:lnTo>
                  <a:lnTo>
                    <a:pt x="114" y="181"/>
                  </a:lnTo>
                  <a:lnTo>
                    <a:pt x="79" y="206"/>
                  </a:lnTo>
                  <a:lnTo>
                    <a:pt x="59" y="200"/>
                  </a:lnTo>
                  <a:lnTo>
                    <a:pt x="42" y="180"/>
                  </a:lnTo>
                  <a:lnTo>
                    <a:pt x="34" y="160"/>
                  </a:lnTo>
                  <a:lnTo>
                    <a:pt x="46" y="141"/>
                  </a:lnTo>
                  <a:lnTo>
                    <a:pt x="56" y="156"/>
                  </a:lnTo>
                  <a:lnTo>
                    <a:pt x="98" y="179"/>
                  </a:lnTo>
                  <a:lnTo>
                    <a:pt x="108" y="158"/>
                  </a:lnTo>
                  <a:lnTo>
                    <a:pt x="68" y="123"/>
                  </a:lnTo>
                  <a:lnTo>
                    <a:pt x="53" y="94"/>
                  </a:lnTo>
                  <a:lnTo>
                    <a:pt x="41" y="83"/>
                  </a:lnTo>
                  <a:lnTo>
                    <a:pt x="41" y="65"/>
                  </a:lnTo>
                  <a:lnTo>
                    <a:pt x="27" y="58"/>
                  </a:lnTo>
                  <a:lnTo>
                    <a:pt x="0" y="54"/>
                  </a:lnTo>
                  <a:lnTo>
                    <a:pt x="6" y="33"/>
                  </a:lnTo>
                  <a:lnTo>
                    <a:pt x="8" y="19"/>
                  </a:lnTo>
                  <a:lnTo>
                    <a:pt x="30" y="19"/>
                  </a:lnTo>
                  <a:lnTo>
                    <a:pt x="41" y="29"/>
                  </a:lnTo>
                  <a:lnTo>
                    <a:pt x="70" y="58"/>
                  </a:lnTo>
                  <a:lnTo>
                    <a:pt x="74" y="39"/>
                  </a:lnTo>
                  <a:lnTo>
                    <a:pt x="67" y="16"/>
                  </a:lnTo>
                  <a:lnTo>
                    <a:pt x="70" y="0"/>
                  </a:lnTo>
                  <a:lnTo>
                    <a:pt x="89" y="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74" name="Freeform 490">
              <a:extLst>
                <a:ext uri="{FF2B5EF4-FFF2-40B4-BE49-F238E27FC236}">
                  <a16:creationId xmlns:a16="http://schemas.microsoft.com/office/drawing/2014/main" id="{74FBCD6D-2A3E-4502-8B54-9E2776FD0302}"/>
                </a:ext>
              </a:extLst>
            </p:cNvPr>
            <p:cNvSpPr>
              <a:spLocks/>
            </p:cNvSpPr>
            <p:nvPr/>
          </p:nvSpPr>
          <p:spPr bwMode="auto">
            <a:xfrm>
              <a:off x="2047459" y="3073415"/>
              <a:ext cx="75813" cy="62056"/>
            </a:xfrm>
            <a:custGeom>
              <a:avLst/>
              <a:gdLst>
                <a:gd name="T0" fmla="*/ 0 w 156"/>
                <a:gd name="T1" fmla="*/ 0 h 135"/>
                <a:gd name="T2" fmla="*/ 0 w 156"/>
                <a:gd name="T3" fmla="*/ 1 h 135"/>
                <a:gd name="T4" fmla="*/ 1 w 156"/>
                <a:gd name="T5" fmla="*/ 2 h 135"/>
                <a:gd name="T6" fmla="*/ 2 w 156"/>
                <a:gd name="T7" fmla="*/ 3 h 135"/>
                <a:gd name="T8" fmla="*/ 2 w 156"/>
                <a:gd name="T9" fmla="*/ 2 h 135"/>
                <a:gd name="T10" fmla="*/ 2 w 156"/>
                <a:gd name="T11" fmla="*/ 3 h 135"/>
                <a:gd name="T12" fmla="*/ 3 w 156"/>
                <a:gd name="T13" fmla="*/ 3 h 135"/>
                <a:gd name="T14" fmla="*/ 3 w 156"/>
                <a:gd name="T15" fmla="*/ 3 h 135"/>
                <a:gd name="T16" fmla="*/ 4 w 156"/>
                <a:gd name="T17" fmla="*/ 3 h 135"/>
                <a:gd name="T18" fmla="*/ 3 w 156"/>
                <a:gd name="T19" fmla="*/ 2 h 135"/>
                <a:gd name="T20" fmla="*/ 3 w 156"/>
                <a:gd name="T21" fmla="*/ 1 h 135"/>
                <a:gd name="T22" fmla="*/ 2 w 156"/>
                <a:gd name="T23" fmla="*/ 1 h 135"/>
                <a:gd name="T24" fmla="*/ 2 w 156"/>
                <a:gd name="T25" fmla="*/ 1 h 135"/>
                <a:gd name="T26" fmla="*/ 2 w 156"/>
                <a:gd name="T27" fmla="*/ 0 h 135"/>
                <a:gd name="T28" fmla="*/ 1 w 156"/>
                <a:gd name="T29" fmla="*/ 0 h 135"/>
                <a:gd name="T30" fmla="*/ 1 w 156"/>
                <a:gd name="T31" fmla="*/ 0 h 135"/>
                <a:gd name="T32" fmla="*/ 0 w 156"/>
                <a:gd name="T33" fmla="*/ 0 h 135"/>
                <a:gd name="T34" fmla="*/ 0 w 156"/>
                <a:gd name="T35" fmla="*/ 0 h 13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6"/>
                <a:gd name="T55" fmla="*/ 0 h 135"/>
                <a:gd name="T56" fmla="*/ 156 w 156"/>
                <a:gd name="T57" fmla="*/ 135 h 13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6" h="135">
                  <a:moveTo>
                    <a:pt x="0" y="18"/>
                  </a:moveTo>
                  <a:lnTo>
                    <a:pt x="16" y="40"/>
                  </a:lnTo>
                  <a:lnTo>
                    <a:pt x="40" y="74"/>
                  </a:lnTo>
                  <a:lnTo>
                    <a:pt x="77" y="117"/>
                  </a:lnTo>
                  <a:lnTo>
                    <a:pt x="99" y="91"/>
                  </a:lnTo>
                  <a:lnTo>
                    <a:pt x="100" y="114"/>
                  </a:lnTo>
                  <a:lnTo>
                    <a:pt x="117" y="117"/>
                  </a:lnTo>
                  <a:lnTo>
                    <a:pt x="145" y="135"/>
                  </a:lnTo>
                  <a:lnTo>
                    <a:pt x="156" y="114"/>
                  </a:lnTo>
                  <a:lnTo>
                    <a:pt x="116" y="79"/>
                  </a:lnTo>
                  <a:lnTo>
                    <a:pt x="104" y="52"/>
                  </a:lnTo>
                  <a:lnTo>
                    <a:pt x="89" y="39"/>
                  </a:lnTo>
                  <a:lnTo>
                    <a:pt x="89" y="21"/>
                  </a:lnTo>
                  <a:lnTo>
                    <a:pt x="75" y="14"/>
                  </a:lnTo>
                  <a:lnTo>
                    <a:pt x="47" y="9"/>
                  </a:lnTo>
                  <a:lnTo>
                    <a:pt x="26" y="0"/>
                  </a:lnTo>
                  <a:lnTo>
                    <a:pt x="5" y="4"/>
                  </a:lnTo>
                  <a:lnTo>
                    <a:pt x="0" y="1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75" name="Freeform 491">
              <a:extLst>
                <a:ext uri="{FF2B5EF4-FFF2-40B4-BE49-F238E27FC236}">
                  <a16:creationId xmlns:a16="http://schemas.microsoft.com/office/drawing/2014/main" id="{BADDA8AC-800C-4F6D-9EF5-900D1B05DF59}"/>
                </a:ext>
              </a:extLst>
            </p:cNvPr>
            <p:cNvSpPr>
              <a:spLocks/>
            </p:cNvSpPr>
            <p:nvPr/>
          </p:nvSpPr>
          <p:spPr bwMode="auto">
            <a:xfrm>
              <a:off x="2089577" y="2729720"/>
              <a:ext cx="766549" cy="361197"/>
            </a:xfrm>
            <a:custGeom>
              <a:avLst/>
              <a:gdLst>
                <a:gd name="T0" fmla="*/ 35 w 1596"/>
                <a:gd name="T1" fmla="*/ 8 h 795"/>
                <a:gd name="T2" fmla="*/ 31 w 1596"/>
                <a:gd name="T3" fmla="*/ 7 h 795"/>
                <a:gd name="T4" fmla="*/ 30 w 1596"/>
                <a:gd name="T5" fmla="*/ 6 h 795"/>
                <a:gd name="T6" fmla="*/ 29 w 1596"/>
                <a:gd name="T7" fmla="*/ 6 h 795"/>
                <a:gd name="T8" fmla="*/ 27 w 1596"/>
                <a:gd name="T9" fmla="*/ 5 h 795"/>
                <a:gd name="T10" fmla="*/ 24 w 1596"/>
                <a:gd name="T11" fmla="*/ 3 h 795"/>
                <a:gd name="T12" fmla="*/ 20 w 1596"/>
                <a:gd name="T13" fmla="*/ 2 h 795"/>
                <a:gd name="T14" fmla="*/ 17 w 1596"/>
                <a:gd name="T15" fmla="*/ 1 h 795"/>
                <a:gd name="T16" fmla="*/ 15 w 1596"/>
                <a:gd name="T17" fmla="*/ 1 h 795"/>
                <a:gd name="T18" fmla="*/ 12 w 1596"/>
                <a:gd name="T19" fmla="*/ 1 h 795"/>
                <a:gd name="T20" fmla="*/ 9 w 1596"/>
                <a:gd name="T21" fmla="*/ 1 h 795"/>
                <a:gd name="T22" fmla="*/ 9 w 1596"/>
                <a:gd name="T23" fmla="*/ 4 h 795"/>
                <a:gd name="T24" fmla="*/ 10 w 1596"/>
                <a:gd name="T25" fmla="*/ 5 h 795"/>
                <a:gd name="T26" fmla="*/ 10 w 1596"/>
                <a:gd name="T27" fmla="*/ 6 h 795"/>
                <a:gd name="T28" fmla="*/ 9 w 1596"/>
                <a:gd name="T29" fmla="*/ 6 h 795"/>
                <a:gd name="T30" fmla="*/ 7 w 1596"/>
                <a:gd name="T31" fmla="*/ 5 h 795"/>
                <a:gd name="T32" fmla="*/ 6 w 1596"/>
                <a:gd name="T33" fmla="*/ 6 h 795"/>
                <a:gd name="T34" fmla="*/ 5 w 1596"/>
                <a:gd name="T35" fmla="*/ 5 h 795"/>
                <a:gd name="T36" fmla="*/ 2 w 1596"/>
                <a:gd name="T37" fmla="*/ 5 h 795"/>
                <a:gd name="T38" fmla="*/ 1 w 1596"/>
                <a:gd name="T39" fmla="*/ 6 h 795"/>
                <a:gd name="T40" fmla="*/ 1 w 1596"/>
                <a:gd name="T41" fmla="*/ 7 h 795"/>
                <a:gd name="T42" fmla="*/ 0 w 1596"/>
                <a:gd name="T43" fmla="*/ 7 h 795"/>
                <a:gd name="T44" fmla="*/ 0 w 1596"/>
                <a:gd name="T45" fmla="*/ 9 h 795"/>
                <a:gd name="T46" fmla="*/ 1 w 1596"/>
                <a:gd name="T47" fmla="*/ 10 h 795"/>
                <a:gd name="T48" fmla="*/ 2 w 1596"/>
                <a:gd name="T49" fmla="*/ 10 h 795"/>
                <a:gd name="T50" fmla="*/ 3 w 1596"/>
                <a:gd name="T51" fmla="*/ 12 h 795"/>
                <a:gd name="T52" fmla="*/ 7 w 1596"/>
                <a:gd name="T53" fmla="*/ 11 h 795"/>
                <a:gd name="T54" fmla="*/ 6 w 1596"/>
                <a:gd name="T55" fmla="*/ 13 h 795"/>
                <a:gd name="T56" fmla="*/ 4 w 1596"/>
                <a:gd name="T57" fmla="*/ 15 h 795"/>
                <a:gd name="T58" fmla="*/ 7 w 1596"/>
                <a:gd name="T59" fmla="*/ 17 h 795"/>
                <a:gd name="T60" fmla="*/ 8 w 1596"/>
                <a:gd name="T61" fmla="*/ 17 h 795"/>
                <a:gd name="T62" fmla="*/ 9 w 1596"/>
                <a:gd name="T63" fmla="*/ 17 h 795"/>
                <a:gd name="T64" fmla="*/ 9 w 1596"/>
                <a:gd name="T65" fmla="*/ 13 h 795"/>
                <a:gd name="T66" fmla="*/ 11 w 1596"/>
                <a:gd name="T67" fmla="*/ 12 h 795"/>
                <a:gd name="T68" fmla="*/ 11 w 1596"/>
                <a:gd name="T69" fmla="*/ 11 h 795"/>
                <a:gd name="T70" fmla="*/ 12 w 1596"/>
                <a:gd name="T71" fmla="*/ 11 h 795"/>
                <a:gd name="T72" fmla="*/ 13 w 1596"/>
                <a:gd name="T73" fmla="*/ 12 h 795"/>
                <a:gd name="T74" fmla="*/ 13 w 1596"/>
                <a:gd name="T75" fmla="*/ 13 h 795"/>
                <a:gd name="T76" fmla="*/ 14 w 1596"/>
                <a:gd name="T77" fmla="*/ 15 h 795"/>
                <a:gd name="T78" fmla="*/ 17 w 1596"/>
                <a:gd name="T79" fmla="*/ 15 h 795"/>
                <a:gd name="T80" fmla="*/ 17 w 1596"/>
                <a:gd name="T81" fmla="*/ 17 h 795"/>
                <a:gd name="T82" fmla="*/ 18 w 1596"/>
                <a:gd name="T83" fmla="*/ 19 h 795"/>
                <a:gd name="T84" fmla="*/ 21 w 1596"/>
                <a:gd name="T85" fmla="*/ 18 h 795"/>
                <a:gd name="T86" fmla="*/ 23 w 1596"/>
                <a:gd name="T87" fmla="*/ 18 h 795"/>
                <a:gd name="T88" fmla="*/ 23 w 1596"/>
                <a:gd name="T89" fmla="*/ 17 h 795"/>
                <a:gd name="T90" fmla="*/ 23 w 1596"/>
                <a:gd name="T91" fmla="*/ 16 h 795"/>
                <a:gd name="T92" fmla="*/ 25 w 1596"/>
                <a:gd name="T93" fmla="*/ 17 h 795"/>
                <a:gd name="T94" fmla="*/ 27 w 1596"/>
                <a:gd name="T95" fmla="*/ 16 h 795"/>
                <a:gd name="T96" fmla="*/ 31 w 1596"/>
                <a:gd name="T97" fmla="*/ 17 h 795"/>
                <a:gd name="T98" fmla="*/ 31 w 1596"/>
                <a:gd name="T99" fmla="*/ 14 h 795"/>
                <a:gd name="T100" fmla="*/ 34 w 1596"/>
                <a:gd name="T101" fmla="*/ 11 h 79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596"/>
                <a:gd name="T154" fmla="*/ 0 h 795"/>
                <a:gd name="T155" fmla="*/ 1596 w 1596"/>
                <a:gd name="T156" fmla="*/ 795 h 79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596" h="795">
                  <a:moveTo>
                    <a:pt x="1561" y="408"/>
                  </a:moveTo>
                  <a:lnTo>
                    <a:pt x="1596" y="391"/>
                  </a:lnTo>
                  <a:lnTo>
                    <a:pt x="1516" y="328"/>
                  </a:lnTo>
                  <a:lnTo>
                    <a:pt x="1467" y="354"/>
                  </a:lnTo>
                  <a:lnTo>
                    <a:pt x="1395" y="331"/>
                  </a:lnTo>
                  <a:lnTo>
                    <a:pt x="1358" y="311"/>
                  </a:lnTo>
                  <a:lnTo>
                    <a:pt x="1327" y="311"/>
                  </a:lnTo>
                  <a:lnTo>
                    <a:pt x="1310" y="272"/>
                  </a:lnTo>
                  <a:lnTo>
                    <a:pt x="1297" y="246"/>
                  </a:lnTo>
                  <a:lnTo>
                    <a:pt x="1273" y="246"/>
                  </a:lnTo>
                  <a:lnTo>
                    <a:pt x="1247" y="246"/>
                  </a:lnTo>
                  <a:lnTo>
                    <a:pt x="1226" y="257"/>
                  </a:lnTo>
                  <a:lnTo>
                    <a:pt x="1186" y="212"/>
                  </a:lnTo>
                  <a:lnTo>
                    <a:pt x="1171" y="220"/>
                  </a:lnTo>
                  <a:lnTo>
                    <a:pt x="1150" y="230"/>
                  </a:lnTo>
                  <a:lnTo>
                    <a:pt x="1133" y="239"/>
                  </a:lnTo>
                  <a:lnTo>
                    <a:pt x="1098" y="207"/>
                  </a:lnTo>
                  <a:lnTo>
                    <a:pt x="1017" y="134"/>
                  </a:lnTo>
                  <a:lnTo>
                    <a:pt x="958" y="89"/>
                  </a:lnTo>
                  <a:lnTo>
                    <a:pt x="919" y="50"/>
                  </a:lnTo>
                  <a:lnTo>
                    <a:pt x="852" y="97"/>
                  </a:lnTo>
                  <a:lnTo>
                    <a:pt x="841" y="62"/>
                  </a:lnTo>
                  <a:lnTo>
                    <a:pt x="750" y="58"/>
                  </a:lnTo>
                  <a:lnTo>
                    <a:pt x="739" y="58"/>
                  </a:lnTo>
                  <a:lnTo>
                    <a:pt x="696" y="0"/>
                  </a:lnTo>
                  <a:lnTo>
                    <a:pt x="654" y="8"/>
                  </a:lnTo>
                  <a:lnTo>
                    <a:pt x="623" y="31"/>
                  </a:lnTo>
                  <a:lnTo>
                    <a:pt x="566" y="44"/>
                  </a:lnTo>
                  <a:lnTo>
                    <a:pt x="546" y="32"/>
                  </a:lnTo>
                  <a:lnTo>
                    <a:pt x="516" y="67"/>
                  </a:lnTo>
                  <a:lnTo>
                    <a:pt x="492" y="62"/>
                  </a:lnTo>
                  <a:lnTo>
                    <a:pt x="409" y="70"/>
                  </a:lnTo>
                  <a:lnTo>
                    <a:pt x="395" y="67"/>
                  </a:lnTo>
                  <a:lnTo>
                    <a:pt x="384" y="75"/>
                  </a:lnTo>
                  <a:lnTo>
                    <a:pt x="417" y="119"/>
                  </a:lnTo>
                  <a:lnTo>
                    <a:pt x="395" y="159"/>
                  </a:lnTo>
                  <a:lnTo>
                    <a:pt x="396" y="189"/>
                  </a:lnTo>
                  <a:lnTo>
                    <a:pt x="396" y="204"/>
                  </a:lnTo>
                  <a:lnTo>
                    <a:pt x="441" y="204"/>
                  </a:lnTo>
                  <a:lnTo>
                    <a:pt x="454" y="230"/>
                  </a:lnTo>
                  <a:lnTo>
                    <a:pt x="454" y="257"/>
                  </a:lnTo>
                  <a:lnTo>
                    <a:pt x="441" y="263"/>
                  </a:lnTo>
                  <a:lnTo>
                    <a:pt x="425" y="246"/>
                  </a:lnTo>
                  <a:lnTo>
                    <a:pt x="405" y="257"/>
                  </a:lnTo>
                  <a:lnTo>
                    <a:pt x="395" y="269"/>
                  </a:lnTo>
                  <a:lnTo>
                    <a:pt x="361" y="246"/>
                  </a:lnTo>
                  <a:lnTo>
                    <a:pt x="351" y="224"/>
                  </a:lnTo>
                  <a:lnTo>
                    <a:pt x="322" y="235"/>
                  </a:lnTo>
                  <a:lnTo>
                    <a:pt x="322" y="243"/>
                  </a:lnTo>
                  <a:lnTo>
                    <a:pt x="302" y="224"/>
                  </a:lnTo>
                  <a:lnTo>
                    <a:pt x="273" y="246"/>
                  </a:lnTo>
                  <a:lnTo>
                    <a:pt x="240" y="257"/>
                  </a:lnTo>
                  <a:lnTo>
                    <a:pt x="229" y="246"/>
                  </a:lnTo>
                  <a:lnTo>
                    <a:pt x="221" y="224"/>
                  </a:lnTo>
                  <a:lnTo>
                    <a:pt x="176" y="220"/>
                  </a:lnTo>
                  <a:lnTo>
                    <a:pt x="103" y="216"/>
                  </a:lnTo>
                  <a:lnTo>
                    <a:pt x="85" y="220"/>
                  </a:lnTo>
                  <a:lnTo>
                    <a:pt x="81" y="235"/>
                  </a:lnTo>
                  <a:lnTo>
                    <a:pt x="69" y="230"/>
                  </a:lnTo>
                  <a:lnTo>
                    <a:pt x="54" y="254"/>
                  </a:lnTo>
                  <a:lnTo>
                    <a:pt x="43" y="272"/>
                  </a:lnTo>
                  <a:lnTo>
                    <a:pt x="43" y="281"/>
                  </a:lnTo>
                  <a:lnTo>
                    <a:pt x="51" y="299"/>
                  </a:lnTo>
                  <a:lnTo>
                    <a:pt x="39" y="304"/>
                  </a:lnTo>
                  <a:lnTo>
                    <a:pt x="28" y="272"/>
                  </a:lnTo>
                  <a:lnTo>
                    <a:pt x="7" y="276"/>
                  </a:lnTo>
                  <a:lnTo>
                    <a:pt x="0" y="318"/>
                  </a:lnTo>
                  <a:lnTo>
                    <a:pt x="0" y="343"/>
                  </a:lnTo>
                  <a:lnTo>
                    <a:pt x="0" y="366"/>
                  </a:lnTo>
                  <a:lnTo>
                    <a:pt x="11" y="387"/>
                  </a:lnTo>
                  <a:lnTo>
                    <a:pt x="20" y="399"/>
                  </a:lnTo>
                  <a:lnTo>
                    <a:pt x="20" y="424"/>
                  </a:lnTo>
                  <a:lnTo>
                    <a:pt x="39" y="422"/>
                  </a:lnTo>
                  <a:lnTo>
                    <a:pt x="62" y="403"/>
                  </a:lnTo>
                  <a:lnTo>
                    <a:pt x="74" y="422"/>
                  </a:lnTo>
                  <a:lnTo>
                    <a:pt x="91" y="445"/>
                  </a:lnTo>
                  <a:lnTo>
                    <a:pt x="103" y="468"/>
                  </a:lnTo>
                  <a:lnTo>
                    <a:pt x="121" y="512"/>
                  </a:lnTo>
                  <a:lnTo>
                    <a:pt x="157" y="501"/>
                  </a:lnTo>
                  <a:lnTo>
                    <a:pt x="209" y="489"/>
                  </a:lnTo>
                  <a:lnTo>
                    <a:pt x="291" y="477"/>
                  </a:lnTo>
                  <a:lnTo>
                    <a:pt x="312" y="506"/>
                  </a:lnTo>
                  <a:lnTo>
                    <a:pt x="316" y="562"/>
                  </a:lnTo>
                  <a:lnTo>
                    <a:pt x="273" y="573"/>
                  </a:lnTo>
                  <a:lnTo>
                    <a:pt x="240" y="581"/>
                  </a:lnTo>
                  <a:lnTo>
                    <a:pt x="248" y="621"/>
                  </a:lnTo>
                  <a:lnTo>
                    <a:pt x="191" y="621"/>
                  </a:lnTo>
                  <a:lnTo>
                    <a:pt x="240" y="699"/>
                  </a:lnTo>
                  <a:lnTo>
                    <a:pt x="262" y="706"/>
                  </a:lnTo>
                  <a:lnTo>
                    <a:pt x="284" y="710"/>
                  </a:lnTo>
                  <a:lnTo>
                    <a:pt x="298" y="744"/>
                  </a:lnTo>
                  <a:lnTo>
                    <a:pt x="311" y="731"/>
                  </a:lnTo>
                  <a:lnTo>
                    <a:pt x="352" y="723"/>
                  </a:lnTo>
                  <a:lnTo>
                    <a:pt x="378" y="736"/>
                  </a:lnTo>
                  <a:lnTo>
                    <a:pt x="395" y="753"/>
                  </a:lnTo>
                  <a:lnTo>
                    <a:pt x="406" y="736"/>
                  </a:lnTo>
                  <a:lnTo>
                    <a:pt x="435" y="741"/>
                  </a:lnTo>
                  <a:lnTo>
                    <a:pt x="386" y="565"/>
                  </a:lnTo>
                  <a:lnTo>
                    <a:pt x="405" y="556"/>
                  </a:lnTo>
                  <a:lnTo>
                    <a:pt x="469" y="518"/>
                  </a:lnTo>
                  <a:lnTo>
                    <a:pt x="480" y="515"/>
                  </a:lnTo>
                  <a:lnTo>
                    <a:pt x="471" y="501"/>
                  </a:lnTo>
                  <a:lnTo>
                    <a:pt x="484" y="508"/>
                  </a:lnTo>
                  <a:lnTo>
                    <a:pt x="484" y="489"/>
                  </a:lnTo>
                  <a:lnTo>
                    <a:pt x="492" y="477"/>
                  </a:lnTo>
                  <a:lnTo>
                    <a:pt x="498" y="483"/>
                  </a:lnTo>
                  <a:lnTo>
                    <a:pt x="513" y="483"/>
                  </a:lnTo>
                  <a:lnTo>
                    <a:pt x="527" y="493"/>
                  </a:lnTo>
                  <a:lnTo>
                    <a:pt x="544" y="470"/>
                  </a:lnTo>
                  <a:lnTo>
                    <a:pt x="558" y="477"/>
                  </a:lnTo>
                  <a:lnTo>
                    <a:pt x="544" y="508"/>
                  </a:lnTo>
                  <a:lnTo>
                    <a:pt x="554" y="550"/>
                  </a:lnTo>
                  <a:lnTo>
                    <a:pt x="584" y="575"/>
                  </a:lnTo>
                  <a:lnTo>
                    <a:pt x="584" y="581"/>
                  </a:lnTo>
                  <a:lnTo>
                    <a:pt x="575" y="602"/>
                  </a:lnTo>
                  <a:lnTo>
                    <a:pt x="577" y="611"/>
                  </a:lnTo>
                  <a:lnTo>
                    <a:pt x="621" y="629"/>
                  </a:lnTo>
                  <a:lnTo>
                    <a:pt x="632" y="656"/>
                  </a:lnTo>
                  <a:lnTo>
                    <a:pt x="671" y="639"/>
                  </a:lnTo>
                  <a:lnTo>
                    <a:pt x="717" y="629"/>
                  </a:lnTo>
                  <a:lnTo>
                    <a:pt x="750" y="708"/>
                  </a:lnTo>
                  <a:lnTo>
                    <a:pt x="763" y="745"/>
                  </a:lnTo>
                  <a:lnTo>
                    <a:pt x="751" y="754"/>
                  </a:lnTo>
                  <a:lnTo>
                    <a:pt x="746" y="768"/>
                  </a:lnTo>
                  <a:lnTo>
                    <a:pt x="779" y="779"/>
                  </a:lnTo>
                  <a:lnTo>
                    <a:pt x="789" y="795"/>
                  </a:lnTo>
                  <a:lnTo>
                    <a:pt x="835" y="779"/>
                  </a:lnTo>
                  <a:lnTo>
                    <a:pt x="848" y="795"/>
                  </a:lnTo>
                  <a:lnTo>
                    <a:pt x="882" y="776"/>
                  </a:lnTo>
                  <a:lnTo>
                    <a:pt x="904" y="771"/>
                  </a:lnTo>
                  <a:lnTo>
                    <a:pt x="930" y="777"/>
                  </a:lnTo>
                  <a:lnTo>
                    <a:pt x="989" y="777"/>
                  </a:lnTo>
                  <a:lnTo>
                    <a:pt x="977" y="764"/>
                  </a:lnTo>
                  <a:lnTo>
                    <a:pt x="977" y="741"/>
                  </a:lnTo>
                  <a:lnTo>
                    <a:pt x="984" y="726"/>
                  </a:lnTo>
                  <a:lnTo>
                    <a:pt x="984" y="714"/>
                  </a:lnTo>
                  <a:lnTo>
                    <a:pt x="967" y="702"/>
                  </a:lnTo>
                  <a:lnTo>
                    <a:pt x="1004" y="698"/>
                  </a:lnTo>
                  <a:lnTo>
                    <a:pt x="1039" y="702"/>
                  </a:lnTo>
                  <a:lnTo>
                    <a:pt x="1047" y="714"/>
                  </a:lnTo>
                  <a:lnTo>
                    <a:pt x="1071" y="708"/>
                  </a:lnTo>
                  <a:lnTo>
                    <a:pt x="1055" y="673"/>
                  </a:lnTo>
                  <a:lnTo>
                    <a:pt x="1073" y="669"/>
                  </a:lnTo>
                  <a:lnTo>
                    <a:pt x="1166" y="683"/>
                  </a:lnTo>
                  <a:lnTo>
                    <a:pt x="1241" y="691"/>
                  </a:lnTo>
                  <a:lnTo>
                    <a:pt x="1297" y="719"/>
                  </a:lnTo>
                  <a:lnTo>
                    <a:pt x="1327" y="719"/>
                  </a:lnTo>
                  <a:lnTo>
                    <a:pt x="1336" y="753"/>
                  </a:lnTo>
                  <a:lnTo>
                    <a:pt x="1358" y="683"/>
                  </a:lnTo>
                  <a:lnTo>
                    <a:pt x="1327" y="607"/>
                  </a:lnTo>
                  <a:lnTo>
                    <a:pt x="1422" y="581"/>
                  </a:lnTo>
                  <a:lnTo>
                    <a:pt x="1436" y="539"/>
                  </a:lnTo>
                  <a:lnTo>
                    <a:pt x="1448" y="477"/>
                  </a:lnTo>
                  <a:lnTo>
                    <a:pt x="1545" y="483"/>
                  </a:lnTo>
                  <a:lnTo>
                    <a:pt x="1561" y="40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76" name="Freeform 492">
              <a:extLst>
                <a:ext uri="{FF2B5EF4-FFF2-40B4-BE49-F238E27FC236}">
                  <a16:creationId xmlns:a16="http://schemas.microsoft.com/office/drawing/2014/main" id="{42910BE8-AAA8-4CF7-9A7B-0ED76221A222}"/>
                </a:ext>
              </a:extLst>
            </p:cNvPr>
            <p:cNvSpPr>
              <a:spLocks/>
            </p:cNvSpPr>
            <p:nvPr/>
          </p:nvSpPr>
          <p:spPr bwMode="auto">
            <a:xfrm>
              <a:off x="2273212" y="2962032"/>
              <a:ext cx="336945" cy="224356"/>
            </a:xfrm>
            <a:custGeom>
              <a:avLst/>
              <a:gdLst>
                <a:gd name="T0" fmla="*/ 1 w 697"/>
                <a:gd name="T1" fmla="*/ 5 h 492"/>
                <a:gd name="T2" fmla="*/ 2 w 697"/>
                <a:gd name="T3" fmla="*/ 4 h 492"/>
                <a:gd name="T4" fmla="*/ 2 w 697"/>
                <a:gd name="T5" fmla="*/ 4 h 492"/>
                <a:gd name="T6" fmla="*/ 3 w 697"/>
                <a:gd name="T7" fmla="*/ 4 h 492"/>
                <a:gd name="T8" fmla="*/ 4 w 697"/>
                <a:gd name="T9" fmla="*/ 4 h 492"/>
                <a:gd name="T10" fmla="*/ 4 w 697"/>
                <a:gd name="T11" fmla="*/ 5 h 492"/>
                <a:gd name="T12" fmla="*/ 4 w 697"/>
                <a:gd name="T13" fmla="*/ 5 h 492"/>
                <a:gd name="T14" fmla="*/ 5 w 697"/>
                <a:gd name="T15" fmla="*/ 7 h 492"/>
                <a:gd name="T16" fmla="*/ 5 w 697"/>
                <a:gd name="T17" fmla="*/ 6 h 492"/>
                <a:gd name="T18" fmla="*/ 6 w 697"/>
                <a:gd name="T19" fmla="*/ 7 h 492"/>
                <a:gd name="T20" fmla="*/ 8 w 697"/>
                <a:gd name="T21" fmla="*/ 8 h 492"/>
                <a:gd name="T22" fmla="*/ 9 w 697"/>
                <a:gd name="T23" fmla="*/ 9 h 492"/>
                <a:gd name="T24" fmla="*/ 10 w 697"/>
                <a:gd name="T25" fmla="*/ 10 h 492"/>
                <a:gd name="T26" fmla="*/ 11 w 697"/>
                <a:gd name="T27" fmla="*/ 11 h 492"/>
                <a:gd name="T28" fmla="*/ 12 w 697"/>
                <a:gd name="T29" fmla="*/ 10 h 492"/>
                <a:gd name="T30" fmla="*/ 12 w 697"/>
                <a:gd name="T31" fmla="*/ 9 h 492"/>
                <a:gd name="T32" fmla="*/ 11 w 697"/>
                <a:gd name="T33" fmla="*/ 7 h 492"/>
                <a:gd name="T34" fmla="*/ 12 w 697"/>
                <a:gd name="T35" fmla="*/ 7 h 492"/>
                <a:gd name="T36" fmla="*/ 14 w 697"/>
                <a:gd name="T37" fmla="*/ 7 h 492"/>
                <a:gd name="T38" fmla="*/ 16 w 697"/>
                <a:gd name="T39" fmla="*/ 7 h 492"/>
                <a:gd name="T40" fmla="*/ 16 w 697"/>
                <a:gd name="T41" fmla="*/ 6 h 492"/>
                <a:gd name="T42" fmla="*/ 13 w 697"/>
                <a:gd name="T43" fmla="*/ 6 h 492"/>
                <a:gd name="T44" fmla="*/ 12 w 697"/>
                <a:gd name="T45" fmla="*/ 6 h 492"/>
                <a:gd name="T46" fmla="*/ 11 w 697"/>
                <a:gd name="T47" fmla="*/ 7 h 492"/>
                <a:gd name="T48" fmla="*/ 10 w 697"/>
                <a:gd name="T49" fmla="*/ 6 h 492"/>
                <a:gd name="T50" fmla="*/ 9 w 697"/>
                <a:gd name="T51" fmla="*/ 7 h 492"/>
                <a:gd name="T52" fmla="*/ 9 w 697"/>
                <a:gd name="T53" fmla="*/ 6 h 492"/>
                <a:gd name="T54" fmla="*/ 9 w 697"/>
                <a:gd name="T55" fmla="*/ 5 h 492"/>
                <a:gd name="T56" fmla="*/ 9 w 697"/>
                <a:gd name="T57" fmla="*/ 4 h 492"/>
                <a:gd name="T58" fmla="*/ 6 w 697"/>
                <a:gd name="T59" fmla="*/ 3 h 492"/>
                <a:gd name="T60" fmla="*/ 5 w 697"/>
                <a:gd name="T61" fmla="*/ 2 h 492"/>
                <a:gd name="T62" fmla="*/ 3 w 697"/>
                <a:gd name="T63" fmla="*/ 3 h 492"/>
                <a:gd name="T64" fmla="*/ 2 w 697"/>
                <a:gd name="T65" fmla="*/ 1 h 492"/>
                <a:gd name="T66" fmla="*/ 2 w 697"/>
                <a:gd name="T67" fmla="*/ 0 h 492"/>
                <a:gd name="T68" fmla="*/ 1 w 697"/>
                <a:gd name="T69" fmla="*/ 5 h 4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97"/>
                <a:gd name="T106" fmla="*/ 0 h 492"/>
                <a:gd name="T107" fmla="*/ 697 w 697"/>
                <a:gd name="T108" fmla="*/ 492 h 4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97" h="492">
                  <a:moveTo>
                    <a:pt x="49" y="226"/>
                  </a:moveTo>
                  <a:lnTo>
                    <a:pt x="65" y="221"/>
                  </a:lnTo>
                  <a:lnTo>
                    <a:pt x="72" y="202"/>
                  </a:lnTo>
                  <a:lnTo>
                    <a:pt x="81" y="184"/>
                  </a:lnTo>
                  <a:lnTo>
                    <a:pt x="98" y="193"/>
                  </a:lnTo>
                  <a:lnTo>
                    <a:pt x="94" y="168"/>
                  </a:lnTo>
                  <a:lnTo>
                    <a:pt x="112" y="158"/>
                  </a:lnTo>
                  <a:lnTo>
                    <a:pt x="124" y="176"/>
                  </a:lnTo>
                  <a:lnTo>
                    <a:pt x="141" y="176"/>
                  </a:lnTo>
                  <a:lnTo>
                    <a:pt x="158" y="187"/>
                  </a:lnTo>
                  <a:lnTo>
                    <a:pt x="168" y="193"/>
                  </a:lnTo>
                  <a:lnTo>
                    <a:pt x="168" y="199"/>
                  </a:lnTo>
                  <a:lnTo>
                    <a:pt x="169" y="214"/>
                  </a:lnTo>
                  <a:lnTo>
                    <a:pt x="189" y="221"/>
                  </a:lnTo>
                  <a:lnTo>
                    <a:pt x="189" y="244"/>
                  </a:lnTo>
                  <a:lnTo>
                    <a:pt x="205" y="276"/>
                  </a:lnTo>
                  <a:lnTo>
                    <a:pt x="225" y="280"/>
                  </a:lnTo>
                  <a:lnTo>
                    <a:pt x="230" y="272"/>
                  </a:lnTo>
                  <a:lnTo>
                    <a:pt x="251" y="258"/>
                  </a:lnTo>
                  <a:lnTo>
                    <a:pt x="270" y="276"/>
                  </a:lnTo>
                  <a:lnTo>
                    <a:pt x="290" y="306"/>
                  </a:lnTo>
                  <a:lnTo>
                    <a:pt x="325" y="344"/>
                  </a:lnTo>
                  <a:lnTo>
                    <a:pt x="383" y="360"/>
                  </a:lnTo>
                  <a:lnTo>
                    <a:pt x="386" y="384"/>
                  </a:lnTo>
                  <a:lnTo>
                    <a:pt x="423" y="400"/>
                  </a:lnTo>
                  <a:lnTo>
                    <a:pt x="440" y="425"/>
                  </a:lnTo>
                  <a:lnTo>
                    <a:pt x="427" y="491"/>
                  </a:lnTo>
                  <a:lnTo>
                    <a:pt x="459" y="492"/>
                  </a:lnTo>
                  <a:lnTo>
                    <a:pt x="485" y="457"/>
                  </a:lnTo>
                  <a:lnTo>
                    <a:pt x="498" y="440"/>
                  </a:lnTo>
                  <a:lnTo>
                    <a:pt x="507" y="421"/>
                  </a:lnTo>
                  <a:lnTo>
                    <a:pt x="501" y="387"/>
                  </a:lnTo>
                  <a:lnTo>
                    <a:pt x="473" y="373"/>
                  </a:lnTo>
                  <a:lnTo>
                    <a:pt x="481" y="314"/>
                  </a:lnTo>
                  <a:lnTo>
                    <a:pt x="505" y="290"/>
                  </a:lnTo>
                  <a:lnTo>
                    <a:pt x="527" y="298"/>
                  </a:lnTo>
                  <a:lnTo>
                    <a:pt x="579" y="287"/>
                  </a:lnTo>
                  <a:lnTo>
                    <a:pt x="586" y="311"/>
                  </a:lnTo>
                  <a:lnTo>
                    <a:pt x="614" y="310"/>
                  </a:lnTo>
                  <a:lnTo>
                    <a:pt x="680" y="306"/>
                  </a:lnTo>
                  <a:lnTo>
                    <a:pt x="697" y="276"/>
                  </a:lnTo>
                  <a:lnTo>
                    <a:pt x="680" y="261"/>
                  </a:lnTo>
                  <a:lnTo>
                    <a:pt x="637" y="261"/>
                  </a:lnTo>
                  <a:lnTo>
                    <a:pt x="566" y="261"/>
                  </a:lnTo>
                  <a:lnTo>
                    <a:pt x="538" y="261"/>
                  </a:lnTo>
                  <a:lnTo>
                    <a:pt x="510" y="256"/>
                  </a:lnTo>
                  <a:lnTo>
                    <a:pt x="462" y="280"/>
                  </a:lnTo>
                  <a:lnTo>
                    <a:pt x="457" y="276"/>
                  </a:lnTo>
                  <a:lnTo>
                    <a:pt x="449" y="264"/>
                  </a:lnTo>
                  <a:lnTo>
                    <a:pt x="426" y="272"/>
                  </a:lnTo>
                  <a:lnTo>
                    <a:pt x="403" y="280"/>
                  </a:lnTo>
                  <a:lnTo>
                    <a:pt x="398" y="275"/>
                  </a:lnTo>
                  <a:lnTo>
                    <a:pt x="394" y="264"/>
                  </a:lnTo>
                  <a:lnTo>
                    <a:pt x="365" y="256"/>
                  </a:lnTo>
                  <a:lnTo>
                    <a:pt x="360" y="253"/>
                  </a:lnTo>
                  <a:lnTo>
                    <a:pt x="364" y="239"/>
                  </a:lnTo>
                  <a:lnTo>
                    <a:pt x="378" y="230"/>
                  </a:lnTo>
                  <a:lnTo>
                    <a:pt x="360" y="183"/>
                  </a:lnTo>
                  <a:lnTo>
                    <a:pt x="331" y="114"/>
                  </a:lnTo>
                  <a:lnTo>
                    <a:pt x="247" y="137"/>
                  </a:lnTo>
                  <a:lnTo>
                    <a:pt x="230" y="114"/>
                  </a:lnTo>
                  <a:lnTo>
                    <a:pt x="191" y="96"/>
                  </a:lnTo>
                  <a:lnTo>
                    <a:pt x="158" y="123"/>
                  </a:lnTo>
                  <a:lnTo>
                    <a:pt x="126" y="116"/>
                  </a:lnTo>
                  <a:lnTo>
                    <a:pt x="89" y="87"/>
                  </a:lnTo>
                  <a:lnTo>
                    <a:pt x="83" y="51"/>
                  </a:lnTo>
                  <a:lnTo>
                    <a:pt x="85" y="26"/>
                  </a:lnTo>
                  <a:lnTo>
                    <a:pt x="83" y="0"/>
                  </a:lnTo>
                  <a:lnTo>
                    <a:pt x="0" y="51"/>
                  </a:lnTo>
                  <a:lnTo>
                    <a:pt x="49" y="22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77" name="Freeform 493">
              <a:extLst>
                <a:ext uri="{FF2B5EF4-FFF2-40B4-BE49-F238E27FC236}">
                  <a16:creationId xmlns:a16="http://schemas.microsoft.com/office/drawing/2014/main" id="{88B4FC55-B9BA-49EF-AD67-C097C27D40B6}"/>
                </a:ext>
              </a:extLst>
            </p:cNvPr>
            <p:cNvSpPr>
              <a:spLocks/>
            </p:cNvSpPr>
            <p:nvPr/>
          </p:nvSpPr>
          <p:spPr bwMode="auto">
            <a:xfrm>
              <a:off x="2231094" y="3035227"/>
              <a:ext cx="256078" cy="195715"/>
            </a:xfrm>
            <a:custGeom>
              <a:avLst/>
              <a:gdLst>
                <a:gd name="T0" fmla="*/ 0 w 534"/>
                <a:gd name="T1" fmla="*/ 1 h 433"/>
                <a:gd name="T2" fmla="*/ 0 w 534"/>
                <a:gd name="T3" fmla="*/ 3 h 433"/>
                <a:gd name="T4" fmla="*/ 1 w 534"/>
                <a:gd name="T5" fmla="*/ 2 h 433"/>
                <a:gd name="T6" fmla="*/ 2 w 534"/>
                <a:gd name="T7" fmla="*/ 3 h 433"/>
                <a:gd name="T8" fmla="*/ 1 w 534"/>
                <a:gd name="T9" fmla="*/ 3 h 433"/>
                <a:gd name="T10" fmla="*/ 0 w 534"/>
                <a:gd name="T11" fmla="*/ 3 h 433"/>
                <a:gd name="T12" fmla="*/ 0 w 534"/>
                <a:gd name="T13" fmla="*/ 4 h 433"/>
                <a:gd name="T14" fmla="*/ 0 w 534"/>
                <a:gd name="T15" fmla="*/ 4 h 433"/>
                <a:gd name="T16" fmla="*/ 1 w 534"/>
                <a:gd name="T17" fmla="*/ 5 h 433"/>
                <a:gd name="T18" fmla="*/ 1 w 534"/>
                <a:gd name="T19" fmla="*/ 5 h 433"/>
                <a:gd name="T20" fmla="*/ 1 w 534"/>
                <a:gd name="T21" fmla="*/ 5 h 433"/>
                <a:gd name="T22" fmla="*/ 1 w 534"/>
                <a:gd name="T23" fmla="*/ 7 h 433"/>
                <a:gd name="T24" fmla="*/ 3 w 534"/>
                <a:gd name="T25" fmla="*/ 7 h 433"/>
                <a:gd name="T26" fmla="*/ 4 w 534"/>
                <a:gd name="T27" fmla="*/ 6 h 433"/>
                <a:gd name="T28" fmla="*/ 6 w 534"/>
                <a:gd name="T29" fmla="*/ 7 h 433"/>
                <a:gd name="T30" fmla="*/ 7 w 534"/>
                <a:gd name="T31" fmla="*/ 8 h 433"/>
                <a:gd name="T32" fmla="*/ 7 w 534"/>
                <a:gd name="T33" fmla="*/ 9 h 433"/>
                <a:gd name="T34" fmla="*/ 7 w 534"/>
                <a:gd name="T35" fmla="*/ 9 h 433"/>
                <a:gd name="T36" fmla="*/ 9 w 534"/>
                <a:gd name="T37" fmla="*/ 10 h 433"/>
                <a:gd name="T38" fmla="*/ 11 w 534"/>
                <a:gd name="T39" fmla="*/ 7 h 433"/>
                <a:gd name="T40" fmla="*/ 12 w 534"/>
                <a:gd name="T41" fmla="*/ 7 h 433"/>
                <a:gd name="T42" fmla="*/ 12 w 534"/>
                <a:gd name="T43" fmla="*/ 7 h 433"/>
                <a:gd name="T44" fmla="*/ 12 w 534"/>
                <a:gd name="T45" fmla="*/ 6 h 433"/>
                <a:gd name="T46" fmla="*/ 12 w 534"/>
                <a:gd name="T47" fmla="*/ 5 h 433"/>
                <a:gd name="T48" fmla="*/ 11 w 534"/>
                <a:gd name="T49" fmla="*/ 5 h 433"/>
                <a:gd name="T50" fmla="*/ 11 w 534"/>
                <a:gd name="T51" fmla="*/ 5 h 433"/>
                <a:gd name="T52" fmla="*/ 10 w 534"/>
                <a:gd name="T53" fmla="*/ 4 h 433"/>
                <a:gd name="T54" fmla="*/ 9 w 534"/>
                <a:gd name="T55" fmla="*/ 3 h 433"/>
                <a:gd name="T56" fmla="*/ 9 w 534"/>
                <a:gd name="T57" fmla="*/ 3 h 433"/>
                <a:gd name="T58" fmla="*/ 8 w 534"/>
                <a:gd name="T59" fmla="*/ 2 h 433"/>
                <a:gd name="T60" fmla="*/ 7 w 534"/>
                <a:gd name="T61" fmla="*/ 3 h 433"/>
                <a:gd name="T62" fmla="*/ 7 w 534"/>
                <a:gd name="T63" fmla="*/ 3 h 433"/>
                <a:gd name="T64" fmla="*/ 7 w 534"/>
                <a:gd name="T65" fmla="*/ 3 h 433"/>
                <a:gd name="T66" fmla="*/ 7 w 534"/>
                <a:gd name="T67" fmla="*/ 2 h 433"/>
                <a:gd name="T68" fmla="*/ 7 w 534"/>
                <a:gd name="T69" fmla="*/ 1 h 433"/>
                <a:gd name="T70" fmla="*/ 6 w 534"/>
                <a:gd name="T71" fmla="*/ 1 h 433"/>
                <a:gd name="T72" fmla="*/ 6 w 534"/>
                <a:gd name="T73" fmla="*/ 1 h 433"/>
                <a:gd name="T74" fmla="*/ 5 w 534"/>
                <a:gd name="T75" fmla="*/ 0 h 433"/>
                <a:gd name="T76" fmla="*/ 5 w 534"/>
                <a:gd name="T77" fmla="*/ 0 h 433"/>
                <a:gd name="T78" fmla="*/ 5 w 534"/>
                <a:gd name="T79" fmla="*/ 0 h 433"/>
                <a:gd name="T80" fmla="*/ 4 w 534"/>
                <a:gd name="T81" fmla="*/ 0 h 433"/>
                <a:gd name="T82" fmla="*/ 5 w 534"/>
                <a:gd name="T83" fmla="*/ 1 h 433"/>
                <a:gd name="T84" fmla="*/ 4 w 534"/>
                <a:gd name="T85" fmla="*/ 1 h 433"/>
                <a:gd name="T86" fmla="*/ 4 w 534"/>
                <a:gd name="T87" fmla="*/ 1 h 433"/>
                <a:gd name="T88" fmla="*/ 4 w 534"/>
                <a:gd name="T89" fmla="*/ 1 h 433"/>
                <a:gd name="T90" fmla="*/ 3 w 534"/>
                <a:gd name="T91" fmla="*/ 1 h 433"/>
                <a:gd name="T92" fmla="*/ 3 w 534"/>
                <a:gd name="T93" fmla="*/ 1 h 433"/>
                <a:gd name="T94" fmla="*/ 2 w 534"/>
                <a:gd name="T95" fmla="*/ 2 h 433"/>
                <a:gd name="T96" fmla="*/ 2 w 534"/>
                <a:gd name="T97" fmla="*/ 1 h 433"/>
                <a:gd name="T98" fmla="*/ 1 w 534"/>
                <a:gd name="T99" fmla="*/ 1 h 433"/>
                <a:gd name="T100" fmla="*/ 0 w 534"/>
                <a:gd name="T101" fmla="*/ 1 h 4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4"/>
                <a:gd name="T154" fmla="*/ 0 h 433"/>
                <a:gd name="T155" fmla="*/ 534 w 534"/>
                <a:gd name="T156" fmla="*/ 433 h 4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4" h="433">
                  <a:moveTo>
                    <a:pt x="0" y="63"/>
                  </a:moveTo>
                  <a:lnTo>
                    <a:pt x="4" y="118"/>
                  </a:lnTo>
                  <a:lnTo>
                    <a:pt x="32" y="86"/>
                  </a:lnTo>
                  <a:lnTo>
                    <a:pt x="72" y="129"/>
                  </a:lnTo>
                  <a:lnTo>
                    <a:pt x="53" y="156"/>
                  </a:lnTo>
                  <a:lnTo>
                    <a:pt x="7" y="130"/>
                  </a:lnTo>
                  <a:lnTo>
                    <a:pt x="1" y="168"/>
                  </a:lnTo>
                  <a:lnTo>
                    <a:pt x="7" y="191"/>
                  </a:lnTo>
                  <a:lnTo>
                    <a:pt x="32" y="196"/>
                  </a:lnTo>
                  <a:lnTo>
                    <a:pt x="22" y="221"/>
                  </a:lnTo>
                  <a:lnTo>
                    <a:pt x="41" y="238"/>
                  </a:lnTo>
                  <a:lnTo>
                    <a:pt x="41" y="314"/>
                  </a:lnTo>
                  <a:lnTo>
                    <a:pt x="115" y="292"/>
                  </a:lnTo>
                  <a:lnTo>
                    <a:pt x="157" y="269"/>
                  </a:lnTo>
                  <a:lnTo>
                    <a:pt x="250" y="320"/>
                  </a:lnTo>
                  <a:lnTo>
                    <a:pt x="311" y="352"/>
                  </a:lnTo>
                  <a:lnTo>
                    <a:pt x="322" y="366"/>
                  </a:lnTo>
                  <a:lnTo>
                    <a:pt x="328" y="405"/>
                  </a:lnTo>
                  <a:lnTo>
                    <a:pt x="382" y="433"/>
                  </a:lnTo>
                  <a:lnTo>
                    <a:pt x="466" y="329"/>
                  </a:lnTo>
                  <a:lnTo>
                    <a:pt x="519" y="329"/>
                  </a:lnTo>
                  <a:lnTo>
                    <a:pt x="528" y="286"/>
                  </a:lnTo>
                  <a:lnTo>
                    <a:pt x="534" y="268"/>
                  </a:lnTo>
                  <a:lnTo>
                    <a:pt x="517" y="240"/>
                  </a:lnTo>
                  <a:lnTo>
                    <a:pt x="478" y="223"/>
                  </a:lnTo>
                  <a:lnTo>
                    <a:pt x="472" y="202"/>
                  </a:lnTo>
                  <a:lnTo>
                    <a:pt x="417" y="186"/>
                  </a:lnTo>
                  <a:lnTo>
                    <a:pt x="382" y="148"/>
                  </a:lnTo>
                  <a:lnTo>
                    <a:pt x="371" y="122"/>
                  </a:lnTo>
                  <a:lnTo>
                    <a:pt x="343" y="98"/>
                  </a:lnTo>
                  <a:lnTo>
                    <a:pt x="327" y="113"/>
                  </a:lnTo>
                  <a:lnTo>
                    <a:pt x="317" y="122"/>
                  </a:lnTo>
                  <a:lnTo>
                    <a:pt x="297" y="118"/>
                  </a:lnTo>
                  <a:lnTo>
                    <a:pt x="281" y="86"/>
                  </a:lnTo>
                  <a:lnTo>
                    <a:pt x="281" y="63"/>
                  </a:lnTo>
                  <a:lnTo>
                    <a:pt x="261" y="56"/>
                  </a:lnTo>
                  <a:lnTo>
                    <a:pt x="256" y="35"/>
                  </a:lnTo>
                  <a:lnTo>
                    <a:pt x="233" y="18"/>
                  </a:lnTo>
                  <a:lnTo>
                    <a:pt x="216" y="18"/>
                  </a:lnTo>
                  <a:lnTo>
                    <a:pt x="204" y="0"/>
                  </a:lnTo>
                  <a:lnTo>
                    <a:pt x="186" y="10"/>
                  </a:lnTo>
                  <a:lnTo>
                    <a:pt x="192" y="35"/>
                  </a:lnTo>
                  <a:lnTo>
                    <a:pt x="182" y="31"/>
                  </a:lnTo>
                  <a:lnTo>
                    <a:pt x="173" y="26"/>
                  </a:lnTo>
                  <a:lnTo>
                    <a:pt x="157" y="63"/>
                  </a:lnTo>
                  <a:lnTo>
                    <a:pt x="136" y="68"/>
                  </a:lnTo>
                  <a:lnTo>
                    <a:pt x="115" y="61"/>
                  </a:lnTo>
                  <a:lnTo>
                    <a:pt x="101" y="80"/>
                  </a:lnTo>
                  <a:lnTo>
                    <a:pt x="84" y="63"/>
                  </a:lnTo>
                  <a:lnTo>
                    <a:pt x="57" y="46"/>
                  </a:lnTo>
                  <a:lnTo>
                    <a:pt x="0" y="6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78" name="Freeform 494">
              <a:extLst>
                <a:ext uri="{FF2B5EF4-FFF2-40B4-BE49-F238E27FC236}">
                  <a16:creationId xmlns:a16="http://schemas.microsoft.com/office/drawing/2014/main" id="{AAEBA573-4042-4B72-97E8-D8217D2D94FC}"/>
                </a:ext>
              </a:extLst>
            </p:cNvPr>
            <p:cNvSpPr>
              <a:spLocks/>
            </p:cNvSpPr>
            <p:nvPr/>
          </p:nvSpPr>
          <p:spPr bwMode="auto">
            <a:xfrm>
              <a:off x="2517497" y="3033635"/>
              <a:ext cx="213960" cy="98653"/>
            </a:xfrm>
            <a:custGeom>
              <a:avLst/>
              <a:gdLst>
                <a:gd name="T0" fmla="*/ 3 w 444"/>
                <a:gd name="T1" fmla="*/ 3 h 219"/>
                <a:gd name="T2" fmla="*/ 2 w 444"/>
                <a:gd name="T3" fmla="*/ 3 h 219"/>
                <a:gd name="T4" fmla="*/ 0 w 444"/>
                <a:gd name="T5" fmla="*/ 4 h 219"/>
                <a:gd name="T6" fmla="*/ 0 w 444"/>
                <a:gd name="T7" fmla="*/ 4 h 219"/>
                <a:gd name="T8" fmla="*/ 0 w 444"/>
                <a:gd name="T9" fmla="*/ 5 h 219"/>
                <a:gd name="T10" fmla="*/ 1 w 444"/>
                <a:gd name="T11" fmla="*/ 5 h 219"/>
                <a:gd name="T12" fmla="*/ 3 w 444"/>
                <a:gd name="T13" fmla="*/ 5 h 219"/>
                <a:gd name="T14" fmla="*/ 4 w 444"/>
                <a:gd name="T15" fmla="*/ 5 h 219"/>
                <a:gd name="T16" fmla="*/ 5 w 444"/>
                <a:gd name="T17" fmla="*/ 5 h 219"/>
                <a:gd name="T18" fmla="*/ 5 w 444"/>
                <a:gd name="T19" fmla="*/ 4 h 219"/>
                <a:gd name="T20" fmla="*/ 6 w 444"/>
                <a:gd name="T21" fmla="*/ 4 h 219"/>
                <a:gd name="T22" fmla="*/ 7 w 444"/>
                <a:gd name="T23" fmla="*/ 4 h 219"/>
                <a:gd name="T24" fmla="*/ 7 w 444"/>
                <a:gd name="T25" fmla="*/ 4 h 219"/>
                <a:gd name="T26" fmla="*/ 9 w 444"/>
                <a:gd name="T27" fmla="*/ 3 h 219"/>
                <a:gd name="T28" fmla="*/ 10 w 444"/>
                <a:gd name="T29" fmla="*/ 2 h 219"/>
                <a:gd name="T30" fmla="*/ 10 w 444"/>
                <a:gd name="T31" fmla="*/ 2 h 219"/>
                <a:gd name="T32" fmla="*/ 10 w 444"/>
                <a:gd name="T33" fmla="*/ 1 h 219"/>
                <a:gd name="T34" fmla="*/ 9 w 444"/>
                <a:gd name="T35" fmla="*/ 1 h 219"/>
                <a:gd name="T36" fmla="*/ 9 w 444"/>
                <a:gd name="T37" fmla="*/ 1 h 219"/>
                <a:gd name="T38" fmla="*/ 8 w 444"/>
                <a:gd name="T39" fmla="*/ 1 h 219"/>
                <a:gd name="T40" fmla="*/ 7 w 444"/>
                <a:gd name="T41" fmla="*/ 0 h 219"/>
                <a:gd name="T42" fmla="*/ 4 w 444"/>
                <a:gd name="T43" fmla="*/ 0 h 219"/>
                <a:gd name="T44" fmla="*/ 4 w 444"/>
                <a:gd name="T45" fmla="*/ 0 h 219"/>
                <a:gd name="T46" fmla="*/ 4 w 444"/>
                <a:gd name="T47" fmla="*/ 1 h 219"/>
                <a:gd name="T48" fmla="*/ 4 w 444"/>
                <a:gd name="T49" fmla="*/ 1 h 219"/>
                <a:gd name="T50" fmla="*/ 4 w 444"/>
                <a:gd name="T51" fmla="*/ 1 h 219"/>
                <a:gd name="T52" fmla="*/ 3 w 444"/>
                <a:gd name="T53" fmla="*/ 1 h 219"/>
                <a:gd name="T54" fmla="*/ 3 w 444"/>
                <a:gd name="T55" fmla="*/ 1 h 219"/>
                <a:gd name="T56" fmla="*/ 2 w 444"/>
                <a:gd name="T57" fmla="*/ 1 h 219"/>
                <a:gd name="T58" fmla="*/ 2 w 444"/>
                <a:gd name="T59" fmla="*/ 1 h 219"/>
                <a:gd name="T60" fmla="*/ 2 w 444"/>
                <a:gd name="T61" fmla="*/ 1 h 219"/>
                <a:gd name="T62" fmla="*/ 2 w 444"/>
                <a:gd name="T63" fmla="*/ 2 h 219"/>
                <a:gd name="T64" fmla="*/ 2 w 444"/>
                <a:gd name="T65" fmla="*/ 2 h 219"/>
                <a:gd name="T66" fmla="*/ 2 w 444"/>
                <a:gd name="T67" fmla="*/ 3 h 219"/>
                <a:gd name="T68" fmla="*/ 4 w 444"/>
                <a:gd name="T69" fmla="*/ 3 h 219"/>
                <a:gd name="T70" fmla="*/ 4 w 444"/>
                <a:gd name="T71" fmla="*/ 2 h 219"/>
                <a:gd name="T72" fmla="*/ 5 w 444"/>
                <a:gd name="T73" fmla="*/ 3 h 219"/>
                <a:gd name="T74" fmla="*/ 4 w 444"/>
                <a:gd name="T75" fmla="*/ 3 h 219"/>
                <a:gd name="T76" fmla="*/ 4 w 444"/>
                <a:gd name="T77" fmla="*/ 3 h 219"/>
                <a:gd name="T78" fmla="*/ 3 w 444"/>
                <a:gd name="T79" fmla="*/ 3 h 219"/>
                <a:gd name="T80" fmla="*/ 3 w 444"/>
                <a:gd name="T81" fmla="*/ 3 h 219"/>
                <a:gd name="T82" fmla="*/ 3 w 444"/>
                <a:gd name="T83" fmla="*/ 3 h 21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44"/>
                <a:gd name="T127" fmla="*/ 0 h 219"/>
                <a:gd name="T128" fmla="*/ 444 w 444"/>
                <a:gd name="T129" fmla="*/ 219 h 21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44" h="219">
                  <a:moveTo>
                    <a:pt x="113" y="156"/>
                  </a:moveTo>
                  <a:lnTo>
                    <a:pt x="81" y="156"/>
                  </a:lnTo>
                  <a:lnTo>
                    <a:pt x="16" y="165"/>
                  </a:lnTo>
                  <a:lnTo>
                    <a:pt x="0" y="190"/>
                  </a:lnTo>
                  <a:lnTo>
                    <a:pt x="16" y="200"/>
                  </a:lnTo>
                  <a:lnTo>
                    <a:pt x="29" y="207"/>
                  </a:lnTo>
                  <a:lnTo>
                    <a:pt x="118" y="206"/>
                  </a:lnTo>
                  <a:lnTo>
                    <a:pt x="179" y="206"/>
                  </a:lnTo>
                  <a:lnTo>
                    <a:pt x="207" y="219"/>
                  </a:lnTo>
                  <a:lnTo>
                    <a:pt x="216" y="192"/>
                  </a:lnTo>
                  <a:lnTo>
                    <a:pt x="242" y="190"/>
                  </a:lnTo>
                  <a:lnTo>
                    <a:pt x="278" y="180"/>
                  </a:lnTo>
                  <a:lnTo>
                    <a:pt x="309" y="172"/>
                  </a:lnTo>
                  <a:lnTo>
                    <a:pt x="363" y="136"/>
                  </a:lnTo>
                  <a:lnTo>
                    <a:pt x="423" y="102"/>
                  </a:lnTo>
                  <a:lnTo>
                    <a:pt x="444" y="84"/>
                  </a:lnTo>
                  <a:lnTo>
                    <a:pt x="436" y="50"/>
                  </a:lnTo>
                  <a:lnTo>
                    <a:pt x="406" y="50"/>
                  </a:lnTo>
                  <a:lnTo>
                    <a:pt x="382" y="35"/>
                  </a:lnTo>
                  <a:lnTo>
                    <a:pt x="349" y="22"/>
                  </a:lnTo>
                  <a:lnTo>
                    <a:pt x="275" y="14"/>
                  </a:lnTo>
                  <a:lnTo>
                    <a:pt x="182" y="0"/>
                  </a:lnTo>
                  <a:lnTo>
                    <a:pt x="165" y="4"/>
                  </a:lnTo>
                  <a:lnTo>
                    <a:pt x="171" y="22"/>
                  </a:lnTo>
                  <a:lnTo>
                    <a:pt x="180" y="39"/>
                  </a:lnTo>
                  <a:lnTo>
                    <a:pt x="156" y="45"/>
                  </a:lnTo>
                  <a:lnTo>
                    <a:pt x="148" y="33"/>
                  </a:lnTo>
                  <a:lnTo>
                    <a:pt x="117" y="29"/>
                  </a:lnTo>
                  <a:lnTo>
                    <a:pt x="76" y="33"/>
                  </a:lnTo>
                  <a:lnTo>
                    <a:pt x="93" y="45"/>
                  </a:lnTo>
                  <a:lnTo>
                    <a:pt x="93" y="57"/>
                  </a:lnTo>
                  <a:lnTo>
                    <a:pt x="86" y="72"/>
                  </a:lnTo>
                  <a:lnTo>
                    <a:pt x="86" y="95"/>
                  </a:lnTo>
                  <a:lnTo>
                    <a:pt x="98" y="108"/>
                  </a:lnTo>
                  <a:lnTo>
                    <a:pt x="156" y="108"/>
                  </a:lnTo>
                  <a:lnTo>
                    <a:pt x="174" y="107"/>
                  </a:lnTo>
                  <a:lnTo>
                    <a:pt x="192" y="126"/>
                  </a:lnTo>
                  <a:lnTo>
                    <a:pt x="173" y="153"/>
                  </a:lnTo>
                  <a:lnTo>
                    <a:pt x="154" y="153"/>
                  </a:lnTo>
                  <a:lnTo>
                    <a:pt x="132" y="152"/>
                  </a:lnTo>
                  <a:lnTo>
                    <a:pt x="123" y="153"/>
                  </a:lnTo>
                  <a:lnTo>
                    <a:pt x="113" y="15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79" name="Freeform 495">
              <a:extLst>
                <a:ext uri="{FF2B5EF4-FFF2-40B4-BE49-F238E27FC236}">
                  <a16:creationId xmlns:a16="http://schemas.microsoft.com/office/drawing/2014/main" id="{DECF010E-1B28-45A1-AE2A-AF130C2AA4C8}"/>
                </a:ext>
              </a:extLst>
            </p:cNvPr>
            <p:cNvSpPr>
              <a:spLocks/>
            </p:cNvSpPr>
            <p:nvPr/>
          </p:nvSpPr>
          <p:spPr bwMode="auto">
            <a:xfrm>
              <a:off x="2495596" y="3092509"/>
              <a:ext cx="136463" cy="103427"/>
            </a:xfrm>
            <a:custGeom>
              <a:avLst/>
              <a:gdLst>
                <a:gd name="T0" fmla="*/ 0 w 285"/>
                <a:gd name="T1" fmla="*/ 5 h 227"/>
                <a:gd name="T2" fmla="*/ 0 w 285"/>
                <a:gd name="T3" fmla="*/ 5 h 227"/>
                <a:gd name="T4" fmla="*/ 1 w 285"/>
                <a:gd name="T5" fmla="*/ 5 h 227"/>
                <a:gd name="T6" fmla="*/ 2 w 285"/>
                <a:gd name="T7" fmla="*/ 5 h 227"/>
                <a:gd name="T8" fmla="*/ 3 w 285"/>
                <a:gd name="T9" fmla="*/ 3 h 227"/>
                <a:gd name="T10" fmla="*/ 3 w 285"/>
                <a:gd name="T11" fmla="*/ 4 h 227"/>
                <a:gd name="T12" fmla="*/ 4 w 285"/>
                <a:gd name="T13" fmla="*/ 5 h 227"/>
                <a:gd name="T14" fmla="*/ 5 w 285"/>
                <a:gd name="T15" fmla="*/ 5 h 227"/>
                <a:gd name="T16" fmla="*/ 6 w 285"/>
                <a:gd name="T17" fmla="*/ 5 h 227"/>
                <a:gd name="T18" fmla="*/ 7 w 285"/>
                <a:gd name="T19" fmla="*/ 5 h 227"/>
                <a:gd name="T20" fmla="*/ 7 w 285"/>
                <a:gd name="T21" fmla="*/ 3 h 227"/>
                <a:gd name="T22" fmla="*/ 6 w 285"/>
                <a:gd name="T23" fmla="*/ 3 h 227"/>
                <a:gd name="T24" fmla="*/ 6 w 285"/>
                <a:gd name="T25" fmla="*/ 3 h 227"/>
                <a:gd name="T26" fmla="*/ 6 w 285"/>
                <a:gd name="T27" fmla="*/ 2 h 227"/>
                <a:gd name="T28" fmla="*/ 5 w 285"/>
                <a:gd name="T29" fmla="*/ 2 h 227"/>
                <a:gd name="T30" fmla="*/ 5 w 285"/>
                <a:gd name="T31" fmla="*/ 2 h 227"/>
                <a:gd name="T32" fmla="*/ 3 w 285"/>
                <a:gd name="T33" fmla="*/ 2 h 227"/>
                <a:gd name="T34" fmla="*/ 3 w 285"/>
                <a:gd name="T35" fmla="*/ 2 h 227"/>
                <a:gd name="T36" fmla="*/ 2 w 285"/>
                <a:gd name="T37" fmla="*/ 2 h 227"/>
                <a:gd name="T38" fmla="*/ 1 w 285"/>
                <a:gd name="T39" fmla="*/ 1 h 227"/>
                <a:gd name="T40" fmla="*/ 1 w 285"/>
                <a:gd name="T41" fmla="*/ 1 h 227"/>
                <a:gd name="T42" fmla="*/ 1 w 285"/>
                <a:gd name="T43" fmla="*/ 1 h 227"/>
                <a:gd name="T44" fmla="*/ 1 w 285"/>
                <a:gd name="T45" fmla="*/ 1 h 227"/>
                <a:gd name="T46" fmla="*/ 3 w 285"/>
                <a:gd name="T47" fmla="*/ 1 h 227"/>
                <a:gd name="T48" fmla="*/ 3 w 285"/>
                <a:gd name="T49" fmla="*/ 0 h 227"/>
                <a:gd name="T50" fmla="*/ 2 w 285"/>
                <a:gd name="T51" fmla="*/ 0 h 227"/>
                <a:gd name="T52" fmla="*/ 1 w 285"/>
                <a:gd name="T53" fmla="*/ 0 h 227"/>
                <a:gd name="T54" fmla="*/ 0 w 285"/>
                <a:gd name="T55" fmla="*/ 1 h 227"/>
                <a:gd name="T56" fmla="*/ 0 w 285"/>
                <a:gd name="T57" fmla="*/ 2 h 227"/>
                <a:gd name="T58" fmla="*/ 0 w 285"/>
                <a:gd name="T59" fmla="*/ 2 h 227"/>
                <a:gd name="T60" fmla="*/ 0 w 285"/>
                <a:gd name="T61" fmla="*/ 2 h 227"/>
                <a:gd name="T62" fmla="*/ 1 w 285"/>
                <a:gd name="T63" fmla="*/ 2 h 227"/>
                <a:gd name="T64" fmla="*/ 1 w 285"/>
                <a:gd name="T65" fmla="*/ 3 h 227"/>
                <a:gd name="T66" fmla="*/ 1 w 285"/>
                <a:gd name="T67" fmla="*/ 4 h 227"/>
                <a:gd name="T68" fmla="*/ 1 w 285"/>
                <a:gd name="T69" fmla="*/ 4 h 227"/>
                <a:gd name="T70" fmla="*/ 1 w 285"/>
                <a:gd name="T71" fmla="*/ 4 h 227"/>
                <a:gd name="T72" fmla="*/ 0 w 285"/>
                <a:gd name="T73" fmla="*/ 5 h 22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85"/>
                <a:gd name="T112" fmla="*/ 0 h 227"/>
                <a:gd name="T113" fmla="*/ 285 w 285"/>
                <a:gd name="T114" fmla="*/ 227 h 22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85" h="227">
                  <a:moveTo>
                    <a:pt x="0" y="192"/>
                  </a:moveTo>
                  <a:lnTo>
                    <a:pt x="4" y="201"/>
                  </a:lnTo>
                  <a:lnTo>
                    <a:pt x="27" y="205"/>
                  </a:lnTo>
                  <a:lnTo>
                    <a:pt x="76" y="207"/>
                  </a:lnTo>
                  <a:lnTo>
                    <a:pt x="135" y="138"/>
                  </a:lnTo>
                  <a:lnTo>
                    <a:pt x="150" y="181"/>
                  </a:lnTo>
                  <a:lnTo>
                    <a:pt x="166" y="227"/>
                  </a:lnTo>
                  <a:lnTo>
                    <a:pt x="206" y="209"/>
                  </a:lnTo>
                  <a:lnTo>
                    <a:pt x="243" y="191"/>
                  </a:lnTo>
                  <a:lnTo>
                    <a:pt x="285" y="205"/>
                  </a:lnTo>
                  <a:lnTo>
                    <a:pt x="285" y="139"/>
                  </a:lnTo>
                  <a:lnTo>
                    <a:pt x="258" y="127"/>
                  </a:lnTo>
                  <a:lnTo>
                    <a:pt x="242" y="128"/>
                  </a:lnTo>
                  <a:lnTo>
                    <a:pt x="253" y="85"/>
                  </a:lnTo>
                  <a:lnTo>
                    <a:pt x="218" y="76"/>
                  </a:lnTo>
                  <a:lnTo>
                    <a:pt x="192" y="73"/>
                  </a:lnTo>
                  <a:lnTo>
                    <a:pt x="151" y="73"/>
                  </a:lnTo>
                  <a:lnTo>
                    <a:pt x="121" y="73"/>
                  </a:lnTo>
                  <a:lnTo>
                    <a:pt x="81" y="73"/>
                  </a:lnTo>
                  <a:lnTo>
                    <a:pt x="49" y="66"/>
                  </a:lnTo>
                  <a:lnTo>
                    <a:pt x="45" y="59"/>
                  </a:lnTo>
                  <a:lnTo>
                    <a:pt x="50" y="44"/>
                  </a:lnTo>
                  <a:lnTo>
                    <a:pt x="65" y="32"/>
                  </a:lnTo>
                  <a:lnTo>
                    <a:pt x="119" y="21"/>
                  </a:lnTo>
                  <a:lnTo>
                    <a:pt x="117" y="0"/>
                  </a:lnTo>
                  <a:lnTo>
                    <a:pt x="73" y="7"/>
                  </a:lnTo>
                  <a:lnTo>
                    <a:pt x="40" y="4"/>
                  </a:lnTo>
                  <a:lnTo>
                    <a:pt x="19" y="27"/>
                  </a:lnTo>
                  <a:lnTo>
                    <a:pt x="9" y="73"/>
                  </a:lnTo>
                  <a:lnTo>
                    <a:pt x="11" y="84"/>
                  </a:lnTo>
                  <a:lnTo>
                    <a:pt x="8" y="86"/>
                  </a:lnTo>
                  <a:lnTo>
                    <a:pt x="34" y="97"/>
                  </a:lnTo>
                  <a:lnTo>
                    <a:pt x="47" y="122"/>
                  </a:lnTo>
                  <a:lnTo>
                    <a:pt x="39" y="153"/>
                  </a:lnTo>
                  <a:lnTo>
                    <a:pt x="32" y="155"/>
                  </a:lnTo>
                  <a:lnTo>
                    <a:pt x="25" y="166"/>
                  </a:lnTo>
                  <a:lnTo>
                    <a:pt x="0" y="19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80" name="Freeform 496">
              <a:extLst>
                <a:ext uri="{FF2B5EF4-FFF2-40B4-BE49-F238E27FC236}">
                  <a16:creationId xmlns:a16="http://schemas.microsoft.com/office/drawing/2014/main" id="{FBC9C097-B806-4117-80AB-476D325723A4}"/>
                </a:ext>
              </a:extLst>
            </p:cNvPr>
            <p:cNvSpPr>
              <a:spLocks/>
            </p:cNvSpPr>
            <p:nvPr/>
          </p:nvSpPr>
          <p:spPr bwMode="auto">
            <a:xfrm>
              <a:off x="3369967" y="3501442"/>
              <a:ext cx="10108" cy="15912"/>
            </a:xfrm>
            <a:custGeom>
              <a:avLst/>
              <a:gdLst>
                <a:gd name="T0" fmla="*/ 0 w 19"/>
                <a:gd name="T1" fmla="*/ 1 h 33"/>
                <a:gd name="T2" fmla="*/ 0 w 19"/>
                <a:gd name="T3" fmla="*/ 0 h 33"/>
                <a:gd name="T4" fmla="*/ 1 w 19"/>
                <a:gd name="T5" fmla="*/ 1 h 33"/>
                <a:gd name="T6" fmla="*/ 0 w 19"/>
                <a:gd name="T7" fmla="*/ 1 h 33"/>
                <a:gd name="T8" fmla="*/ 0 60000 65536"/>
                <a:gd name="T9" fmla="*/ 0 60000 65536"/>
                <a:gd name="T10" fmla="*/ 0 60000 65536"/>
                <a:gd name="T11" fmla="*/ 0 60000 65536"/>
                <a:gd name="T12" fmla="*/ 0 w 19"/>
                <a:gd name="T13" fmla="*/ 0 h 33"/>
                <a:gd name="T14" fmla="*/ 19 w 19"/>
                <a:gd name="T15" fmla="*/ 33 h 33"/>
              </a:gdLst>
              <a:ahLst/>
              <a:cxnLst>
                <a:cxn ang="T8">
                  <a:pos x="T0" y="T1"/>
                </a:cxn>
                <a:cxn ang="T9">
                  <a:pos x="T2" y="T3"/>
                </a:cxn>
                <a:cxn ang="T10">
                  <a:pos x="T4" y="T5"/>
                </a:cxn>
                <a:cxn ang="T11">
                  <a:pos x="T6" y="T7"/>
                </a:cxn>
              </a:cxnLst>
              <a:rect l="T12" t="T13" r="T14" b="T15"/>
              <a:pathLst>
                <a:path w="19" h="33">
                  <a:moveTo>
                    <a:pt x="0" y="33"/>
                  </a:moveTo>
                  <a:lnTo>
                    <a:pt x="11" y="0"/>
                  </a:lnTo>
                  <a:lnTo>
                    <a:pt x="19" y="18"/>
                  </a:lnTo>
                  <a:lnTo>
                    <a:pt x="0" y="3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grpSp>
      <p:pic>
        <p:nvPicPr>
          <p:cNvPr id="7" name="图片 6" descr="图片包含 物体&#10;&#10;自动生成的说明">
            <a:extLst>
              <a:ext uri="{FF2B5EF4-FFF2-40B4-BE49-F238E27FC236}">
                <a16:creationId xmlns:a16="http://schemas.microsoft.com/office/drawing/2014/main" id="{D43E1384-F79A-462A-BB31-28677AA9BE3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689899" y="554577"/>
            <a:ext cx="890690" cy="402719"/>
          </a:xfrm>
          <a:prstGeom prst="rect">
            <a:avLst/>
          </a:prstGeom>
        </p:spPr>
      </p:pic>
      <p:grpSp>
        <p:nvGrpSpPr>
          <p:cNvPr id="8" name="组合 7">
            <a:extLst>
              <a:ext uri="{FF2B5EF4-FFF2-40B4-BE49-F238E27FC236}">
                <a16:creationId xmlns:a16="http://schemas.microsoft.com/office/drawing/2014/main" id="{BFB72060-F215-4AA3-8C95-E1BEF3E1F5C5}"/>
              </a:ext>
            </a:extLst>
          </p:cNvPr>
          <p:cNvGrpSpPr/>
          <p:nvPr userDrawn="1"/>
        </p:nvGrpSpPr>
        <p:grpSpPr>
          <a:xfrm>
            <a:off x="3430005" y="6261192"/>
            <a:ext cx="5331990" cy="246221"/>
            <a:chOff x="3566813" y="2839223"/>
            <a:chExt cx="5331990" cy="246221"/>
          </a:xfrm>
        </p:grpSpPr>
        <p:sp>
          <p:nvSpPr>
            <p:cNvPr id="9" name="矩形 8">
              <a:extLst>
                <a:ext uri="{FF2B5EF4-FFF2-40B4-BE49-F238E27FC236}">
                  <a16:creationId xmlns:a16="http://schemas.microsoft.com/office/drawing/2014/main" id="{17F51CC8-CF24-4B7D-A185-91E337E70419}"/>
                </a:ext>
              </a:extLst>
            </p:cNvPr>
            <p:cNvSpPr/>
            <p:nvPr/>
          </p:nvSpPr>
          <p:spPr>
            <a:xfrm>
              <a:off x="3566813"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营销</a:t>
              </a:r>
              <a:endParaRPr lang="zh-CN" altLang="en-US" sz="1000">
                <a:solidFill>
                  <a:schemeClr val="bg1">
                    <a:lumMod val="85000"/>
                  </a:schemeClr>
                </a:solidFill>
              </a:endParaRPr>
            </a:p>
          </p:txBody>
        </p:sp>
        <p:sp>
          <p:nvSpPr>
            <p:cNvPr id="10" name="矩形 9">
              <a:extLst>
                <a:ext uri="{FF2B5EF4-FFF2-40B4-BE49-F238E27FC236}">
                  <a16:creationId xmlns:a16="http://schemas.microsoft.com/office/drawing/2014/main" id="{9CF054D0-E702-4C3D-810D-A324E607F5A2}"/>
                </a:ext>
              </a:extLst>
            </p:cNvPr>
            <p:cNvSpPr/>
            <p:nvPr/>
          </p:nvSpPr>
          <p:spPr>
            <a:xfrm>
              <a:off x="4265505"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制造</a:t>
              </a:r>
              <a:endParaRPr lang="zh-CN" altLang="en-US" sz="1000">
                <a:solidFill>
                  <a:schemeClr val="bg1">
                    <a:lumMod val="85000"/>
                  </a:schemeClr>
                </a:solidFill>
              </a:endParaRPr>
            </a:p>
          </p:txBody>
        </p:sp>
        <p:sp>
          <p:nvSpPr>
            <p:cNvPr id="11" name="矩形 10">
              <a:extLst>
                <a:ext uri="{FF2B5EF4-FFF2-40B4-BE49-F238E27FC236}">
                  <a16:creationId xmlns:a16="http://schemas.microsoft.com/office/drawing/2014/main" id="{43CAE375-0BE6-4332-92A5-7FC29F086AF4}"/>
                </a:ext>
              </a:extLst>
            </p:cNvPr>
            <p:cNvSpPr/>
            <p:nvPr/>
          </p:nvSpPr>
          <p:spPr>
            <a:xfrm>
              <a:off x="4964197"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采购</a:t>
              </a:r>
              <a:endParaRPr lang="zh-CN" altLang="en-US" sz="1000">
                <a:solidFill>
                  <a:schemeClr val="bg1">
                    <a:lumMod val="85000"/>
                  </a:schemeClr>
                </a:solidFill>
              </a:endParaRPr>
            </a:p>
          </p:txBody>
        </p:sp>
        <p:sp>
          <p:nvSpPr>
            <p:cNvPr id="12" name="矩形 11">
              <a:extLst>
                <a:ext uri="{FF2B5EF4-FFF2-40B4-BE49-F238E27FC236}">
                  <a16:creationId xmlns:a16="http://schemas.microsoft.com/office/drawing/2014/main" id="{36256D78-23DD-4EFF-8358-619D3E907AF4}"/>
                </a:ext>
              </a:extLst>
            </p:cNvPr>
            <p:cNvSpPr/>
            <p:nvPr/>
          </p:nvSpPr>
          <p:spPr>
            <a:xfrm>
              <a:off x="5662889"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金融</a:t>
              </a:r>
              <a:endParaRPr lang="zh-CN" altLang="en-US" sz="1000">
                <a:solidFill>
                  <a:schemeClr val="bg1">
                    <a:lumMod val="85000"/>
                  </a:schemeClr>
                </a:solidFill>
              </a:endParaRPr>
            </a:p>
          </p:txBody>
        </p:sp>
        <p:sp>
          <p:nvSpPr>
            <p:cNvPr id="13" name="矩形 12">
              <a:extLst>
                <a:ext uri="{FF2B5EF4-FFF2-40B4-BE49-F238E27FC236}">
                  <a16:creationId xmlns:a16="http://schemas.microsoft.com/office/drawing/2014/main" id="{9B9B55FB-2A31-4C07-819E-F6A9257ADC4D}"/>
                </a:ext>
              </a:extLst>
            </p:cNvPr>
            <p:cNvSpPr/>
            <p:nvPr/>
          </p:nvSpPr>
          <p:spPr>
            <a:xfrm>
              <a:off x="6361581"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财务</a:t>
              </a:r>
              <a:endParaRPr lang="zh-CN" altLang="en-US" sz="1000">
                <a:solidFill>
                  <a:schemeClr val="bg1">
                    <a:lumMod val="85000"/>
                  </a:schemeClr>
                </a:solidFill>
              </a:endParaRPr>
            </a:p>
          </p:txBody>
        </p:sp>
        <p:sp>
          <p:nvSpPr>
            <p:cNvPr id="14" name="矩形 13">
              <a:extLst>
                <a:ext uri="{FF2B5EF4-FFF2-40B4-BE49-F238E27FC236}">
                  <a16:creationId xmlns:a16="http://schemas.microsoft.com/office/drawing/2014/main" id="{FFC988F0-BAB1-4085-9FCF-EA0D0E65C383}"/>
                </a:ext>
              </a:extLst>
            </p:cNvPr>
            <p:cNvSpPr/>
            <p:nvPr/>
          </p:nvSpPr>
          <p:spPr>
            <a:xfrm>
              <a:off x="7060273"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人力</a:t>
              </a:r>
              <a:endParaRPr lang="zh-CN" altLang="en-US" sz="1000">
                <a:solidFill>
                  <a:schemeClr val="bg1">
                    <a:lumMod val="85000"/>
                  </a:schemeClr>
                </a:solidFill>
              </a:endParaRPr>
            </a:p>
          </p:txBody>
        </p:sp>
        <p:sp>
          <p:nvSpPr>
            <p:cNvPr id="15" name="矩形 14">
              <a:extLst>
                <a:ext uri="{FF2B5EF4-FFF2-40B4-BE49-F238E27FC236}">
                  <a16:creationId xmlns:a16="http://schemas.microsoft.com/office/drawing/2014/main" id="{0E8BA215-53D2-49B6-BF4D-DA4170B3238E}"/>
                </a:ext>
              </a:extLst>
            </p:cNvPr>
            <p:cNvSpPr/>
            <p:nvPr/>
          </p:nvSpPr>
          <p:spPr>
            <a:xfrm>
              <a:off x="7758965"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协同</a:t>
              </a:r>
              <a:endParaRPr lang="zh-CN" altLang="en-US" sz="1000">
                <a:solidFill>
                  <a:schemeClr val="bg1">
                    <a:lumMod val="85000"/>
                  </a:schemeClr>
                </a:solidFill>
              </a:endParaRPr>
            </a:p>
          </p:txBody>
        </p:sp>
        <p:sp>
          <p:nvSpPr>
            <p:cNvPr id="16" name="矩形 15">
              <a:extLst>
                <a:ext uri="{FF2B5EF4-FFF2-40B4-BE49-F238E27FC236}">
                  <a16:creationId xmlns:a16="http://schemas.microsoft.com/office/drawing/2014/main" id="{F421B64E-9FD1-4734-A405-58BEFCE3AF99}"/>
                </a:ext>
              </a:extLst>
            </p:cNvPr>
            <p:cNvSpPr/>
            <p:nvPr/>
          </p:nvSpPr>
          <p:spPr>
            <a:xfrm>
              <a:off x="8457657"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平台</a:t>
              </a:r>
              <a:endParaRPr lang="zh-CN" altLang="en-US" sz="1000">
                <a:solidFill>
                  <a:schemeClr val="bg1">
                    <a:lumMod val="85000"/>
                  </a:schemeClr>
                </a:solidFill>
              </a:endParaRPr>
            </a:p>
          </p:txBody>
        </p:sp>
      </p:grpSp>
      <p:grpSp>
        <p:nvGrpSpPr>
          <p:cNvPr id="17" name="组合 16">
            <a:extLst>
              <a:ext uri="{FF2B5EF4-FFF2-40B4-BE49-F238E27FC236}">
                <a16:creationId xmlns:a16="http://schemas.microsoft.com/office/drawing/2014/main" id="{AC6D83E1-DD98-44BE-AF19-88055EE9A972}"/>
              </a:ext>
            </a:extLst>
          </p:cNvPr>
          <p:cNvGrpSpPr/>
          <p:nvPr userDrawn="1"/>
        </p:nvGrpSpPr>
        <p:grpSpPr>
          <a:xfrm>
            <a:off x="4003675" y="6329534"/>
            <a:ext cx="4213225" cy="109537"/>
            <a:chOff x="4150008" y="2907565"/>
            <a:chExt cx="4213225" cy="109537"/>
          </a:xfrm>
        </p:grpSpPr>
        <p:cxnSp>
          <p:nvCxnSpPr>
            <p:cNvPr id="18" name="直接连接符 17">
              <a:extLst>
                <a:ext uri="{FF2B5EF4-FFF2-40B4-BE49-F238E27FC236}">
                  <a16:creationId xmlns:a16="http://schemas.microsoft.com/office/drawing/2014/main" id="{6AF86C0E-4EF1-41FB-83D2-5208E88E37F3}"/>
                </a:ext>
              </a:extLst>
            </p:cNvPr>
            <p:cNvCxnSpPr/>
            <p:nvPr/>
          </p:nvCxnSpPr>
          <p:spPr>
            <a:xfrm>
              <a:off x="4150008" y="2907565"/>
              <a:ext cx="0" cy="1095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4443FE5A-D770-4C60-B6BD-AB44F0044DD0}"/>
                </a:ext>
              </a:extLst>
            </p:cNvPr>
            <p:cNvCxnSpPr/>
            <p:nvPr/>
          </p:nvCxnSpPr>
          <p:spPr>
            <a:xfrm>
              <a:off x="4852212" y="2907565"/>
              <a:ext cx="0" cy="1095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FF8F1EA6-2D40-4657-8F32-8F98EC4CF29A}"/>
                </a:ext>
              </a:extLst>
            </p:cNvPr>
            <p:cNvCxnSpPr/>
            <p:nvPr/>
          </p:nvCxnSpPr>
          <p:spPr>
            <a:xfrm>
              <a:off x="5554416" y="2907565"/>
              <a:ext cx="0" cy="1095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756A173E-E67F-41BA-B83F-912533984C66}"/>
                </a:ext>
              </a:extLst>
            </p:cNvPr>
            <p:cNvCxnSpPr/>
            <p:nvPr/>
          </p:nvCxnSpPr>
          <p:spPr>
            <a:xfrm>
              <a:off x="6256620" y="2907565"/>
              <a:ext cx="0" cy="1095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1B1D0080-C352-44FC-B4A9-7A9C916CF7BF}"/>
                </a:ext>
              </a:extLst>
            </p:cNvPr>
            <p:cNvCxnSpPr/>
            <p:nvPr/>
          </p:nvCxnSpPr>
          <p:spPr>
            <a:xfrm>
              <a:off x="6958824" y="2907565"/>
              <a:ext cx="0" cy="1095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6E11A23-671E-4B80-891D-6831D77626D2}"/>
                </a:ext>
              </a:extLst>
            </p:cNvPr>
            <p:cNvCxnSpPr/>
            <p:nvPr/>
          </p:nvCxnSpPr>
          <p:spPr>
            <a:xfrm>
              <a:off x="7661028" y="2907565"/>
              <a:ext cx="0" cy="1095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1FF4C9A4-7E5C-4609-B573-55CBAF230769}"/>
                </a:ext>
              </a:extLst>
            </p:cNvPr>
            <p:cNvCxnSpPr/>
            <p:nvPr/>
          </p:nvCxnSpPr>
          <p:spPr>
            <a:xfrm>
              <a:off x="8363233" y="2907565"/>
              <a:ext cx="0" cy="1095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4" name="文本占位符 33">
            <a:extLst>
              <a:ext uri="{FF2B5EF4-FFF2-40B4-BE49-F238E27FC236}">
                <a16:creationId xmlns:a16="http://schemas.microsoft.com/office/drawing/2014/main" id="{6112873E-1D4A-4012-9DED-377DA93F46DA}"/>
              </a:ext>
            </a:extLst>
          </p:cNvPr>
          <p:cNvSpPr>
            <a:spLocks noGrp="1"/>
          </p:cNvSpPr>
          <p:nvPr>
            <p:ph type="body" sz="quarter" idx="10"/>
          </p:nvPr>
        </p:nvSpPr>
        <p:spPr>
          <a:xfrm>
            <a:off x="764562" y="554577"/>
            <a:ext cx="6371897" cy="584775"/>
          </a:xfrm>
        </p:spPr>
        <p:txBody>
          <a:bodyPr>
            <a:normAutofit/>
          </a:bodyPr>
          <a:lstStyle>
            <a:lvl1pPr marL="0" indent="0">
              <a:buNone/>
              <a:defRPr kumimoji="0" lang="zh-CN" altLang="en-US" sz="3200" b="1" i="0" u="none" strike="noStrike" kern="0" cap="none" spc="0" normalizeH="0" baseline="0">
                <a:ln>
                  <a:noFill/>
                </a:ln>
                <a:solidFill>
                  <a:schemeClr val="accent1"/>
                </a:solidFill>
                <a:effectLst/>
                <a:uLnTx/>
                <a:uFillTx/>
                <a:latin typeface="Arial"/>
                <a:ea typeface="Microsoft YaHei"/>
                <a:cs typeface="+mn-ea"/>
              </a:defRPr>
            </a:lvl1pPr>
          </a:lstStyle>
          <a:p>
            <a:pPr lvl="0"/>
            <a:endParaRPr lang="zh-CN" altLang="en-US"/>
          </a:p>
        </p:txBody>
      </p:sp>
      <p:sp>
        <p:nvSpPr>
          <p:cNvPr id="37" name="任意多边形: 形状 36">
            <a:extLst>
              <a:ext uri="{FF2B5EF4-FFF2-40B4-BE49-F238E27FC236}">
                <a16:creationId xmlns:a16="http://schemas.microsoft.com/office/drawing/2014/main" id="{85225378-1381-4FCF-B824-418E22C0365A}"/>
              </a:ext>
            </a:extLst>
          </p:cNvPr>
          <p:cNvSpPr/>
          <p:nvPr/>
        </p:nvSpPr>
        <p:spPr>
          <a:xfrm>
            <a:off x="280091" y="471691"/>
            <a:ext cx="1014529" cy="135663"/>
          </a:xfrm>
          <a:custGeom>
            <a:avLst/>
            <a:gdLst>
              <a:gd name="connsiteX0" fmla="*/ 0 w 819150"/>
              <a:gd name="connsiteY0" fmla="*/ 109537 h 109537"/>
              <a:gd name="connsiteX1" fmla="*/ 361950 w 819150"/>
              <a:gd name="connsiteY1" fmla="*/ 109537 h 109537"/>
              <a:gd name="connsiteX2" fmla="*/ 433388 w 819150"/>
              <a:gd name="connsiteY2" fmla="*/ 0 h 109537"/>
              <a:gd name="connsiteX3" fmla="*/ 819150 w 819150"/>
              <a:gd name="connsiteY3" fmla="*/ 0 h 109537"/>
            </a:gdLst>
            <a:ahLst/>
            <a:cxnLst>
              <a:cxn ang="0">
                <a:pos x="connsiteX0" y="connsiteY0"/>
              </a:cxn>
              <a:cxn ang="0">
                <a:pos x="connsiteX1" y="connsiteY1"/>
              </a:cxn>
              <a:cxn ang="0">
                <a:pos x="connsiteX2" y="connsiteY2"/>
              </a:cxn>
              <a:cxn ang="0">
                <a:pos x="connsiteX3" y="connsiteY3"/>
              </a:cxn>
            </a:cxnLst>
            <a:rect l="l" t="t" r="r" b="b"/>
            <a:pathLst>
              <a:path w="819150" h="109537">
                <a:moveTo>
                  <a:pt x="0" y="109537"/>
                </a:moveTo>
                <a:lnTo>
                  <a:pt x="361950" y="109537"/>
                </a:lnTo>
                <a:lnTo>
                  <a:pt x="433388" y="0"/>
                </a:lnTo>
                <a:lnTo>
                  <a:pt x="819150" y="0"/>
                </a:lnTo>
              </a:path>
            </a:pathLst>
          </a:custGeom>
          <a:ln w="12700">
            <a:gradFill>
              <a:gsLst>
                <a:gs pos="0">
                  <a:schemeClr val="accent1">
                    <a:alpha val="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8E3DA8D8-AECB-4025-90CC-0D7944165E82}"/>
              </a:ext>
            </a:extLst>
          </p:cNvPr>
          <p:cNvSpPr/>
          <p:nvPr userDrawn="1"/>
        </p:nvSpPr>
        <p:spPr>
          <a:xfrm rot="5400000" flipH="1">
            <a:off x="1294620" y="442784"/>
            <a:ext cx="59017" cy="59017"/>
          </a:xfrm>
          <a:prstGeom prst="ellipse">
            <a:avLst/>
          </a:prstGeom>
          <a:solidFill>
            <a:schemeClr val="bg1"/>
          </a:solidFill>
          <a:ln w="12700" cap="flat" cmpd="sng" algn="ctr">
            <a:solidFill>
              <a:srgbClr val="E60012"/>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95979"/>
            <a:endParaRPr lang="zh-CN" altLang="en-US" sz="2551">
              <a:solidFill>
                <a:prstClr val="black"/>
              </a:solidFill>
              <a:cs typeface="+mn-ea"/>
              <a:sym typeface="+mn-lt"/>
            </a:endParaRPr>
          </a:p>
        </p:txBody>
      </p:sp>
      <p:cxnSp>
        <p:nvCxnSpPr>
          <p:cNvPr id="42" name="直接连接符 41">
            <a:extLst>
              <a:ext uri="{FF2B5EF4-FFF2-40B4-BE49-F238E27FC236}">
                <a16:creationId xmlns:a16="http://schemas.microsoft.com/office/drawing/2014/main" id="{FC1D710E-8715-4380-A162-E5C627213C0F}"/>
              </a:ext>
            </a:extLst>
          </p:cNvPr>
          <p:cNvCxnSpPr>
            <a:cxnSpLocks/>
          </p:cNvCxnSpPr>
          <p:nvPr userDrawn="1"/>
        </p:nvCxnSpPr>
        <p:spPr>
          <a:xfrm>
            <a:off x="66675" y="754857"/>
            <a:ext cx="488156" cy="0"/>
          </a:xfrm>
          <a:prstGeom prst="line">
            <a:avLst/>
          </a:prstGeom>
          <a:ln w="12700">
            <a:gradFill>
              <a:gsLst>
                <a:gs pos="0">
                  <a:schemeClr val="accent1">
                    <a:alpha val="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36AA74F7-C1DB-494F-AE4A-D78CD9150F9C}"/>
              </a:ext>
            </a:extLst>
          </p:cNvPr>
          <p:cNvCxnSpPr/>
          <p:nvPr userDrawn="1"/>
        </p:nvCxnSpPr>
        <p:spPr>
          <a:xfrm>
            <a:off x="150019" y="895350"/>
            <a:ext cx="590550" cy="0"/>
          </a:xfrm>
          <a:prstGeom prst="line">
            <a:avLst/>
          </a:prstGeom>
          <a:ln w="12700">
            <a:gradFill>
              <a:gsLst>
                <a:gs pos="0">
                  <a:schemeClr val="accent1">
                    <a:alpha val="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45" name="任意多边形: 形状 44">
            <a:extLst>
              <a:ext uri="{FF2B5EF4-FFF2-40B4-BE49-F238E27FC236}">
                <a16:creationId xmlns:a16="http://schemas.microsoft.com/office/drawing/2014/main" id="{6FFD47BA-0424-4D3A-9742-273D71637627}"/>
              </a:ext>
            </a:extLst>
          </p:cNvPr>
          <p:cNvSpPr/>
          <p:nvPr userDrawn="1"/>
        </p:nvSpPr>
        <p:spPr>
          <a:xfrm flipV="1">
            <a:off x="347664" y="1025179"/>
            <a:ext cx="658122" cy="88004"/>
          </a:xfrm>
          <a:custGeom>
            <a:avLst/>
            <a:gdLst>
              <a:gd name="connsiteX0" fmla="*/ 0 w 819150"/>
              <a:gd name="connsiteY0" fmla="*/ 109537 h 109537"/>
              <a:gd name="connsiteX1" fmla="*/ 361950 w 819150"/>
              <a:gd name="connsiteY1" fmla="*/ 109537 h 109537"/>
              <a:gd name="connsiteX2" fmla="*/ 433388 w 819150"/>
              <a:gd name="connsiteY2" fmla="*/ 0 h 109537"/>
              <a:gd name="connsiteX3" fmla="*/ 819150 w 819150"/>
              <a:gd name="connsiteY3" fmla="*/ 0 h 109537"/>
            </a:gdLst>
            <a:ahLst/>
            <a:cxnLst>
              <a:cxn ang="0">
                <a:pos x="connsiteX0" y="connsiteY0"/>
              </a:cxn>
              <a:cxn ang="0">
                <a:pos x="connsiteX1" y="connsiteY1"/>
              </a:cxn>
              <a:cxn ang="0">
                <a:pos x="connsiteX2" y="connsiteY2"/>
              </a:cxn>
              <a:cxn ang="0">
                <a:pos x="connsiteX3" y="connsiteY3"/>
              </a:cxn>
            </a:cxnLst>
            <a:rect l="l" t="t" r="r" b="b"/>
            <a:pathLst>
              <a:path w="819150" h="109537">
                <a:moveTo>
                  <a:pt x="0" y="109537"/>
                </a:moveTo>
                <a:lnTo>
                  <a:pt x="361950" y="109537"/>
                </a:lnTo>
                <a:lnTo>
                  <a:pt x="433388" y="0"/>
                </a:lnTo>
                <a:lnTo>
                  <a:pt x="819150" y="0"/>
                </a:lnTo>
              </a:path>
            </a:pathLst>
          </a:custGeom>
          <a:ln w="12700">
            <a:gradFill>
              <a:gsLst>
                <a:gs pos="0">
                  <a:schemeClr val="accent1">
                    <a:alpha val="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36D3CE81-1BCF-47EF-BBEC-5036BFB031E3}"/>
              </a:ext>
            </a:extLst>
          </p:cNvPr>
          <p:cNvSpPr/>
          <p:nvPr userDrawn="1"/>
        </p:nvSpPr>
        <p:spPr>
          <a:xfrm rot="5400000" flipH="1">
            <a:off x="1005786" y="1080335"/>
            <a:ext cx="59017" cy="59017"/>
          </a:xfrm>
          <a:prstGeom prst="ellipse">
            <a:avLst/>
          </a:prstGeom>
          <a:solidFill>
            <a:schemeClr val="bg1"/>
          </a:solidFill>
          <a:ln w="12700" cap="flat" cmpd="sng" algn="ctr">
            <a:solidFill>
              <a:srgbClr val="E60012"/>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95979"/>
            <a:endParaRPr lang="zh-CN" altLang="en-US" sz="2551">
              <a:solidFill>
                <a:prstClr val="black"/>
              </a:solidFill>
              <a:cs typeface="+mn-ea"/>
              <a:sym typeface="+mn-lt"/>
            </a:endParaRPr>
          </a:p>
        </p:txBody>
      </p:sp>
    </p:spTree>
    <p:extLst>
      <p:ext uri="{BB962C8B-B14F-4D97-AF65-F5344CB8AC3E}">
        <p14:creationId xmlns:p14="http://schemas.microsoft.com/office/powerpoint/2010/main" val="158737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内页模板">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E79BCC98-9CA3-464A-B5E1-4374E0E800DC}"/>
              </a:ext>
            </a:extLst>
          </p:cNvPr>
          <p:cNvGrpSpPr/>
          <p:nvPr userDrawn="1"/>
        </p:nvGrpSpPr>
        <p:grpSpPr>
          <a:xfrm>
            <a:off x="406684" y="4261425"/>
            <a:ext cx="11378632" cy="2245988"/>
            <a:chOff x="940596" y="1700228"/>
            <a:chExt cx="6850085" cy="3506956"/>
          </a:xfrm>
          <a:solidFill>
            <a:schemeClr val="bg1">
              <a:lumMod val="95000"/>
              <a:alpha val="60000"/>
            </a:schemeClr>
          </a:solidFill>
        </p:grpSpPr>
        <p:sp>
          <p:nvSpPr>
            <p:cNvPr id="28" name="Freeform 250">
              <a:extLst>
                <a:ext uri="{FF2B5EF4-FFF2-40B4-BE49-F238E27FC236}">
                  <a16:creationId xmlns:a16="http://schemas.microsoft.com/office/drawing/2014/main" id="{0A9C33EB-9897-45DB-8855-273ED25B456F}"/>
                </a:ext>
              </a:extLst>
            </p:cNvPr>
            <p:cNvSpPr>
              <a:spLocks/>
            </p:cNvSpPr>
            <p:nvPr/>
          </p:nvSpPr>
          <p:spPr bwMode="auto">
            <a:xfrm>
              <a:off x="6781532" y="3590547"/>
              <a:ext cx="26956" cy="7956"/>
            </a:xfrm>
            <a:custGeom>
              <a:avLst/>
              <a:gdLst>
                <a:gd name="T0" fmla="*/ 0 w 54"/>
                <a:gd name="T1" fmla="*/ 0 h 19"/>
                <a:gd name="T2" fmla="*/ 0 w 54"/>
                <a:gd name="T3" fmla="*/ 0 h 19"/>
                <a:gd name="T4" fmla="*/ 1 w 54"/>
                <a:gd name="T5" fmla="*/ 0 h 19"/>
                <a:gd name="T6" fmla="*/ 0 w 54"/>
                <a:gd name="T7" fmla="*/ 0 h 19"/>
                <a:gd name="T8" fmla="*/ 0 60000 65536"/>
                <a:gd name="T9" fmla="*/ 0 60000 65536"/>
                <a:gd name="T10" fmla="*/ 0 60000 65536"/>
                <a:gd name="T11" fmla="*/ 0 60000 65536"/>
                <a:gd name="T12" fmla="*/ 0 w 54"/>
                <a:gd name="T13" fmla="*/ 0 h 19"/>
                <a:gd name="T14" fmla="*/ 54 w 54"/>
                <a:gd name="T15" fmla="*/ 19 h 19"/>
              </a:gdLst>
              <a:ahLst/>
              <a:cxnLst>
                <a:cxn ang="T8">
                  <a:pos x="T0" y="T1"/>
                </a:cxn>
                <a:cxn ang="T9">
                  <a:pos x="T2" y="T3"/>
                </a:cxn>
                <a:cxn ang="T10">
                  <a:pos x="T4" y="T5"/>
                </a:cxn>
                <a:cxn ang="T11">
                  <a:pos x="T6" y="T7"/>
                </a:cxn>
              </a:cxnLst>
              <a:rect l="T12" t="T13" r="T14" b="T15"/>
              <a:pathLst>
                <a:path w="54" h="19">
                  <a:moveTo>
                    <a:pt x="0" y="0"/>
                  </a:moveTo>
                  <a:lnTo>
                    <a:pt x="3" y="19"/>
                  </a:lnTo>
                  <a:lnTo>
                    <a:pt x="54" y="10"/>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9" name="Freeform 251">
              <a:extLst>
                <a:ext uri="{FF2B5EF4-FFF2-40B4-BE49-F238E27FC236}">
                  <a16:creationId xmlns:a16="http://schemas.microsoft.com/office/drawing/2014/main" id="{7B8E4ED2-DEF0-4D04-A397-4D69E1462977}"/>
                </a:ext>
              </a:extLst>
            </p:cNvPr>
            <p:cNvSpPr>
              <a:spLocks/>
            </p:cNvSpPr>
            <p:nvPr/>
          </p:nvSpPr>
          <p:spPr bwMode="auto">
            <a:xfrm>
              <a:off x="6668655" y="4405230"/>
              <a:ext cx="360531" cy="709665"/>
            </a:xfrm>
            <a:custGeom>
              <a:avLst/>
              <a:gdLst>
                <a:gd name="T0" fmla="*/ 0 w 750"/>
                <a:gd name="T1" fmla="*/ 33 h 1564"/>
                <a:gd name="T2" fmla="*/ 0 w 750"/>
                <a:gd name="T3" fmla="*/ 34 h 1564"/>
                <a:gd name="T4" fmla="*/ 1 w 750"/>
                <a:gd name="T5" fmla="*/ 34 h 1564"/>
                <a:gd name="T6" fmla="*/ 1 w 750"/>
                <a:gd name="T7" fmla="*/ 36 h 1564"/>
                <a:gd name="T8" fmla="*/ 4 w 750"/>
                <a:gd name="T9" fmla="*/ 36 h 1564"/>
                <a:gd name="T10" fmla="*/ 3 w 750"/>
                <a:gd name="T11" fmla="*/ 35 h 1564"/>
                <a:gd name="T12" fmla="*/ 4 w 750"/>
                <a:gd name="T13" fmla="*/ 33 h 1564"/>
                <a:gd name="T14" fmla="*/ 5 w 750"/>
                <a:gd name="T15" fmla="*/ 33 h 1564"/>
                <a:gd name="T16" fmla="*/ 7 w 750"/>
                <a:gd name="T17" fmla="*/ 30 h 1564"/>
                <a:gd name="T18" fmla="*/ 5 w 750"/>
                <a:gd name="T19" fmla="*/ 28 h 1564"/>
                <a:gd name="T20" fmla="*/ 7 w 750"/>
                <a:gd name="T21" fmla="*/ 27 h 1564"/>
                <a:gd name="T22" fmla="*/ 7 w 750"/>
                <a:gd name="T23" fmla="*/ 25 h 1564"/>
                <a:gd name="T24" fmla="*/ 8 w 750"/>
                <a:gd name="T25" fmla="*/ 24 h 1564"/>
                <a:gd name="T26" fmla="*/ 7 w 750"/>
                <a:gd name="T27" fmla="*/ 24 h 1564"/>
                <a:gd name="T28" fmla="*/ 9 w 750"/>
                <a:gd name="T29" fmla="*/ 24 h 1564"/>
                <a:gd name="T30" fmla="*/ 9 w 750"/>
                <a:gd name="T31" fmla="*/ 23 h 1564"/>
                <a:gd name="T32" fmla="*/ 8 w 750"/>
                <a:gd name="T33" fmla="*/ 24 h 1564"/>
                <a:gd name="T34" fmla="*/ 7 w 750"/>
                <a:gd name="T35" fmla="*/ 23 h 1564"/>
                <a:gd name="T36" fmla="*/ 7 w 750"/>
                <a:gd name="T37" fmla="*/ 22 h 1564"/>
                <a:gd name="T38" fmla="*/ 10 w 750"/>
                <a:gd name="T39" fmla="*/ 22 h 1564"/>
                <a:gd name="T40" fmla="*/ 10 w 750"/>
                <a:gd name="T41" fmla="*/ 19 h 1564"/>
                <a:gd name="T42" fmla="*/ 14 w 750"/>
                <a:gd name="T43" fmla="*/ 19 h 1564"/>
                <a:gd name="T44" fmla="*/ 15 w 750"/>
                <a:gd name="T45" fmla="*/ 17 h 1564"/>
                <a:gd name="T46" fmla="*/ 13 w 750"/>
                <a:gd name="T47" fmla="*/ 13 h 1564"/>
                <a:gd name="T48" fmla="*/ 14 w 750"/>
                <a:gd name="T49" fmla="*/ 9 h 1564"/>
                <a:gd name="T50" fmla="*/ 17 w 750"/>
                <a:gd name="T51" fmla="*/ 6 h 1564"/>
                <a:gd name="T52" fmla="*/ 17 w 750"/>
                <a:gd name="T53" fmla="*/ 4 h 1564"/>
                <a:gd name="T54" fmla="*/ 17 w 750"/>
                <a:gd name="T55" fmla="*/ 4 h 1564"/>
                <a:gd name="T56" fmla="*/ 16 w 750"/>
                <a:gd name="T57" fmla="*/ 6 h 1564"/>
                <a:gd name="T58" fmla="*/ 13 w 750"/>
                <a:gd name="T59" fmla="*/ 6 h 1564"/>
                <a:gd name="T60" fmla="*/ 14 w 750"/>
                <a:gd name="T61" fmla="*/ 4 h 1564"/>
                <a:gd name="T62" fmla="*/ 10 w 750"/>
                <a:gd name="T63" fmla="*/ 1 h 1564"/>
                <a:gd name="T64" fmla="*/ 8 w 750"/>
                <a:gd name="T65" fmla="*/ 0 h 1564"/>
                <a:gd name="T66" fmla="*/ 8 w 750"/>
                <a:gd name="T67" fmla="*/ 1 h 1564"/>
                <a:gd name="T68" fmla="*/ 7 w 750"/>
                <a:gd name="T69" fmla="*/ 0 h 1564"/>
                <a:gd name="T70" fmla="*/ 5 w 750"/>
                <a:gd name="T71" fmla="*/ 1 h 1564"/>
                <a:gd name="T72" fmla="*/ 5 w 750"/>
                <a:gd name="T73" fmla="*/ 3 h 1564"/>
                <a:gd name="T74" fmla="*/ 4 w 750"/>
                <a:gd name="T75" fmla="*/ 3 h 1564"/>
                <a:gd name="T76" fmla="*/ 4 w 750"/>
                <a:gd name="T77" fmla="*/ 5 h 1564"/>
                <a:gd name="T78" fmla="*/ 3 w 750"/>
                <a:gd name="T79" fmla="*/ 7 h 1564"/>
                <a:gd name="T80" fmla="*/ 3 w 750"/>
                <a:gd name="T81" fmla="*/ 11 h 1564"/>
                <a:gd name="T82" fmla="*/ 3 w 750"/>
                <a:gd name="T83" fmla="*/ 14 h 1564"/>
                <a:gd name="T84" fmla="*/ 2 w 750"/>
                <a:gd name="T85" fmla="*/ 17 h 1564"/>
                <a:gd name="T86" fmla="*/ 1 w 750"/>
                <a:gd name="T87" fmla="*/ 24 h 1564"/>
                <a:gd name="T88" fmla="*/ 2 w 750"/>
                <a:gd name="T89" fmla="*/ 26 h 1564"/>
                <a:gd name="T90" fmla="*/ 1 w 750"/>
                <a:gd name="T91" fmla="*/ 27 h 1564"/>
                <a:gd name="T92" fmla="*/ 1 w 750"/>
                <a:gd name="T93" fmla="*/ 29 h 1564"/>
                <a:gd name="T94" fmla="*/ 0 w 750"/>
                <a:gd name="T95" fmla="*/ 33 h 156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50"/>
                <a:gd name="T145" fmla="*/ 0 h 1564"/>
                <a:gd name="T146" fmla="*/ 750 w 750"/>
                <a:gd name="T147" fmla="*/ 1564 h 156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50" h="1564">
                  <a:moveTo>
                    <a:pt x="0" y="1446"/>
                  </a:moveTo>
                  <a:lnTo>
                    <a:pt x="7" y="1480"/>
                  </a:lnTo>
                  <a:lnTo>
                    <a:pt x="38" y="1467"/>
                  </a:lnTo>
                  <a:lnTo>
                    <a:pt x="52" y="1546"/>
                  </a:lnTo>
                  <a:lnTo>
                    <a:pt x="188" y="1564"/>
                  </a:lnTo>
                  <a:lnTo>
                    <a:pt x="152" y="1523"/>
                  </a:lnTo>
                  <a:lnTo>
                    <a:pt x="181" y="1418"/>
                  </a:lnTo>
                  <a:lnTo>
                    <a:pt x="206" y="1438"/>
                  </a:lnTo>
                  <a:lnTo>
                    <a:pt x="290" y="1288"/>
                  </a:lnTo>
                  <a:lnTo>
                    <a:pt x="226" y="1205"/>
                  </a:lnTo>
                  <a:lnTo>
                    <a:pt x="299" y="1154"/>
                  </a:lnTo>
                  <a:lnTo>
                    <a:pt x="311" y="1077"/>
                  </a:lnTo>
                  <a:lnTo>
                    <a:pt x="345" y="1044"/>
                  </a:lnTo>
                  <a:lnTo>
                    <a:pt x="317" y="1030"/>
                  </a:lnTo>
                  <a:lnTo>
                    <a:pt x="374" y="1030"/>
                  </a:lnTo>
                  <a:lnTo>
                    <a:pt x="368" y="992"/>
                  </a:lnTo>
                  <a:lnTo>
                    <a:pt x="341" y="1019"/>
                  </a:lnTo>
                  <a:lnTo>
                    <a:pt x="317" y="990"/>
                  </a:lnTo>
                  <a:lnTo>
                    <a:pt x="313" y="932"/>
                  </a:lnTo>
                  <a:lnTo>
                    <a:pt x="415" y="939"/>
                  </a:lnTo>
                  <a:lnTo>
                    <a:pt x="425" y="824"/>
                  </a:lnTo>
                  <a:lnTo>
                    <a:pt x="587" y="806"/>
                  </a:lnTo>
                  <a:lnTo>
                    <a:pt x="634" y="725"/>
                  </a:lnTo>
                  <a:lnTo>
                    <a:pt x="570" y="582"/>
                  </a:lnTo>
                  <a:lnTo>
                    <a:pt x="601" y="398"/>
                  </a:lnTo>
                  <a:lnTo>
                    <a:pt x="750" y="249"/>
                  </a:lnTo>
                  <a:lnTo>
                    <a:pt x="744" y="181"/>
                  </a:lnTo>
                  <a:lnTo>
                    <a:pt x="718" y="179"/>
                  </a:lnTo>
                  <a:lnTo>
                    <a:pt x="676" y="261"/>
                  </a:lnTo>
                  <a:lnTo>
                    <a:pt x="572" y="255"/>
                  </a:lnTo>
                  <a:lnTo>
                    <a:pt x="593" y="165"/>
                  </a:lnTo>
                  <a:lnTo>
                    <a:pt x="413" y="25"/>
                  </a:lnTo>
                  <a:lnTo>
                    <a:pt x="350" y="14"/>
                  </a:lnTo>
                  <a:lnTo>
                    <a:pt x="344" y="42"/>
                  </a:lnTo>
                  <a:lnTo>
                    <a:pt x="276" y="0"/>
                  </a:lnTo>
                  <a:lnTo>
                    <a:pt x="234" y="52"/>
                  </a:lnTo>
                  <a:lnTo>
                    <a:pt x="229" y="107"/>
                  </a:lnTo>
                  <a:lnTo>
                    <a:pt x="187" y="130"/>
                  </a:lnTo>
                  <a:lnTo>
                    <a:pt x="188" y="238"/>
                  </a:lnTo>
                  <a:lnTo>
                    <a:pt x="143" y="299"/>
                  </a:lnTo>
                  <a:lnTo>
                    <a:pt x="109" y="451"/>
                  </a:lnTo>
                  <a:lnTo>
                    <a:pt x="135" y="594"/>
                  </a:lnTo>
                  <a:lnTo>
                    <a:pt x="85" y="716"/>
                  </a:lnTo>
                  <a:lnTo>
                    <a:pt x="52" y="1021"/>
                  </a:lnTo>
                  <a:lnTo>
                    <a:pt x="79" y="1132"/>
                  </a:lnTo>
                  <a:lnTo>
                    <a:pt x="54" y="1142"/>
                  </a:lnTo>
                  <a:lnTo>
                    <a:pt x="65" y="1241"/>
                  </a:lnTo>
                  <a:lnTo>
                    <a:pt x="0" y="144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30" name="Freeform 252">
              <a:extLst>
                <a:ext uri="{FF2B5EF4-FFF2-40B4-BE49-F238E27FC236}">
                  <a16:creationId xmlns:a16="http://schemas.microsoft.com/office/drawing/2014/main" id="{E69C9900-A27B-44B0-9722-88C878DE57A2}"/>
                </a:ext>
              </a:extLst>
            </p:cNvPr>
            <p:cNvSpPr>
              <a:spLocks/>
            </p:cNvSpPr>
            <p:nvPr/>
          </p:nvSpPr>
          <p:spPr bwMode="auto">
            <a:xfrm>
              <a:off x="6756261" y="5126034"/>
              <a:ext cx="62335" cy="58874"/>
            </a:xfrm>
            <a:custGeom>
              <a:avLst/>
              <a:gdLst>
                <a:gd name="T0" fmla="*/ 0 w 132"/>
                <a:gd name="T1" fmla="*/ 0 h 134"/>
                <a:gd name="T2" fmla="*/ 0 w 132"/>
                <a:gd name="T3" fmla="*/ 3 h 134"/>
                <a:gd name="T4" fmla="*/ 3 w 132"/>
                <a:gd name="T5" fmla="*/ 2 h 134"/>
                <a:gd name="T6" fmla="*/ 1 w 132"/>
                <a:gd name="T7" fmla="*/ 1 h 134"/>
                <a:gd name="T8" fmla="*/ 0 w 132"/>
                <a:gd name="T9" fmla="*/ 0 h 134"/>
                <a:gd name="T10" fmla="*/ 0 60000 65536"/>
                <a:gd name="T11" fmla="*/ 0 60000 65536"/>
                <a:gd name="T12" fmla="*/ 0 60000 65536"/>
                <a:gd name="T13" fmla="*/ 0 60000 65536"/>
                <a:gd name="T14" fmla="*/ 0 60000 65536"/>
                <a:gd name="T15" fmla="*/ 0 w 132"/>
                <a:gd name="T16" fmla="*/ 0 h 134"/>
                <a:gd name="T17" fmla="*/ 132 w 132"/>
                <a:gd name="T18" fmla="*/ 134 h 134"/>
              </a:gdLst>
              <a:ahLst/>
              <a:cxnLst>
                <a:cxn ang="T10">
                  <a:pos x="T0" y="T1"/>
                </a:cxn>
                <a:cxn ang="T11">
                  <a:pos x="T2" y="T3"/>
                </a:cxn>
                <a:cxn ang="T12">
                  <a:pos x="T4" y="T5"/>
                </a:cxn>
                <a:cxn ang="T13">
                  <a:pos x="T6" y="T7"/>
                </a:cxn>
                <a:cxn ang="T14">
                  <a:pos x="T8" y="T9"/>
                </a:cxn>
              </a:cxnLst>
              <a:rect l="T15" t="T16" r="T17" b="T18"/>
              <a:pathLst>
                <a:path w="132" h="134">
                  <a:moveTo>
                    <a:pt x="0" y="0"/>
                  </a:moveTo>
                  <a:lnTo>
                    <a:pt x="2" y="134"/>
                  </a:lnTo>
                  <a:lnTo>
                    <a:pt x="132" y="119"/>
                  </a:lnTo>
                  <a:lnTo>
                    <a:pt x="29" y="64"/>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31" name="Freeform 253">
              <a:extLst>
                <a:ext uri="{FF2B5EF4-FFF2-40B4-BE49-F238E27FC236}">
                  <a16:creationId xmlns:a16="http://schemas.microsoft.com/office/drawing/2014/main" id="{EC1668E0-9B26-4C06-9804-DB4A80227299}"/>
                </a:ext>
              </a:extLst>
            </p:cNvPr>
            <p:cNvSpPr>
              <a:spLocks/>
            </p:cNvSpPr>
            <p:nvPr/>
          </p:nvSpPr>
          <p:spPr bwMode="auto">
            <a:xfrm>
              <a:off x="6737729" y="4155415"/>
              <a:ext cx="217329" cy="273683"/>
            </a:xfrm>
            <a:custGeom>
              <a:avLst/>
              <a:gdLst>
                <a:gd name="T0" fmla="*/ 0 w 454"/>
                <a:gd name="T1" fmla="*/ 1 h 601"/>
                <a:gd name="T2" fmla="*/ 1 w 454"/>
                <a:gd name="T3" fmla="*/ 3 h 601"/>
                <a:gd name="T4" fmla="*/ 0 w 454"/>
                <a:gd name="T5" fmla="*/ 6 h 601"/>
                <a:gd name="T6" fmla="*/ 1 w 454"/>
                <a:gd name="T7" fmla="*/ 7 h 601"/>
                <a:gd name="T8" fmla="*/ 1 w 454"/>
                <a:gd name="T9" fmla="*/ 7 h 601"/>
                <a:gd name="T10" fmla="*/ 0 w 454"/>
                <a:gd name="T11" fmla="*/ 8 h 601"/>
                <a:gd name="T12" fmla="*/ 1 w 454"/>
                <a:gd name="T13" fmla="*/ 10 h 601"/>
                <a:gd name="T14" fmla="*/ 1 w 454"/>
                <a:gd name="T15" fmla="*/ 14 h 601"/>
                <a:gd name="T16" fmla="*/ 2 w 454"/>
                <a:gd name="T17" fmla="*/ 14 h 601"/>
                <a:gd name="T18" fmla="*/ 3 w 454"/>
                <a:gd name="T19" fmla="*/ 13 h 601"/>
                <a:gd name="T20" fmla="*/ 5 w 454"/>
                <a:gd name="T21" fmla="*/ 14 h 601"/>
                <a:gd name="T22" fmla="*/ 5 w 454"/>
                <a:gd name="T23" fmla="*/ 13 h 601"/>
                <a:gd name="T24" fmla="*/ 6 w 454"/>
                <a:gd name="T25" fmla="*/ 13 h 601"/>
                <a:gd name="T26" fmla="*/ 7 w 454"/>
                <a:gd name="T27" fmla="*/ 11 h 601"/>
                <a:gd name="T28" fmla="*/ 9 w 454"/>
                <a:gd name="T29" fmla="*/ 10 h 601"/>
                <a:gd name="T30" fmla="*/ 10 w 454"/>
                <a:gd name="T31" fmla="*/ 11 h 601"/>
                <a:gd name="T32" fmla="*/ 11 w 454"/>
                <a:gd name="T33" fmla="*/ 9 h 601"/>
                <a:gd name="T34" fmla="*/ 10 w 454"/>
                <a:gd name="T35" fmla="*/ 7 h 601"/>
                <a:gd name="T36" fmla="*/ 9 w 454"/>
                <a:gd name="T37" fmla="*/ 7 h 601"/>
                <a:gd name="T38" fmla="*/ 8 w 454"/>
                <a:gd name="T39" fmla="*/ 4 h 601"/>
                <a:gd name="T40" fmla="*/ 4 w 454"/>
                <a:gd name="T41" fmla="*/ 2 h 601"/>
                <a:gd name="T42" fmla="*/ 4 w 454"/>
                <a:gd name="T43" fmla="*/ 0 h 601"/>
                <a:gd name="T44" fmla="*/ 1 w 454"/>
                <a:gd name="T45" fmla="*/ 1 h 601"/>
                <a:gd name="T46" fmla="*/ 0 w 454"/>
                <a:gd name="T47" fmla="*/ 1 h 60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54"/>
                <a:gd name="T73" fmla="*/ 0 h 601"/>
                <a:gd name="T74" fmla="*/ 454 w 454"/>
                <a:gd name="T75" fmla="*/ 601 h 60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54" h="601">
                  <a:moveTo>
                    <a:pt x="0" y="61"/>
                  </a:moveTo>
                  <a:lnTo>
                    <a:pt x="32" y="123"/>
                  </a:lnTo>
                  <a:lnTo>
                    <a:pt x="11" y="262"/>
                  </a:lnTo>
                  <a:lnTo>
                    <a:pt x="32" y="277"/>
                  </a:lnTo>
                  <a:lnTo>
                    <a:pt x="24" y="295"/>
                  </a:lnTo>
                  <a:lnTo>
                    <a:pt x="2" y="352"/>
                  </a:lnTo>
                  <a:lnTo>
                    <a:pt x="42" y="433"/>
                  </a:lnTo>
                  <a:lnTo>
                    <a:pt x="65" y="598"/>
                  </a:lnTo>
                  <a:lnTo>
                    <a:pt x="93" y="601"/>
                  </a:lnTo>
                  <a:lnTo>
                    <a:pt x="135" y="549"/>
                  </a:lnTo>
                  <a:lnTo>
                    <a:pt x="203" y="591"/>
                  </a:lnTo>
                  <a:lnTo>
                    <a:pt x="209" y="563"/>
                  </a:lnTo>
                  <a:lnTo>
                    <a:pt x="272" y="574"/>
                  </a:lnTo>
                  <a:lnTo>
                    <a:pt x="293" y="456"/>
                  </a:lnTo>
                  <a:lnTo>
                    <a:pt x="406" y="433"/>
                  </a:lnTo>
                  <a:lnTo>
                    <a:pt x="441" y="472"/>
                  </a:lnTo>
                  <a:lnTo>
                    <a:pt x="454" y="381"/>
                  </a:lnTo>
                  <a:lnTo>
                    <a:pt x="431" y="302"/>
                  </a:lnTo>
                  <a:lnTo>
                    <a:pt x="366" y="298"/>
                  </a:lnTo>
                  <a:lnTo>
                    <a:pt x="342" y="180"/>
                  </a:lnTo>
                  <a:lnTo>
                    <a:pt x="170" y="100"/>
                  </a:lnTo>
                  <a:lnTo>
                    <a:pt x="159" y="0"/>
                  </a:lnTo>
                  <a:lnTo>
                    <a:pt x="46" y="65"/>
                  </a:lnTo>
                  <a:lnTo>
                    <a:pt x="0" y="6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32" name="Freeform 254">
              <a:extLst>
                <a:ext uri="{FF2B5EF4-FFF2-40B4-BE49-F238E27FC236}">
                  <a16:creationId xmlns:a16="http://schemas.microsoft.com/office/drawing/2014/main" id="{16F33C58-4C52-43D9-8D7E-ACCE29091551}"/>
                </a:ext>
              </a:extLst>
            </p:cNvPr>
            <p:cNvSpPr>
              <a:spLocks/>
            </p:cNvSpPr>
            <p:nvPr/>
          </p:nvSpPr>
          <p:spPr bwMode="auto">
            <a:xfrm>
              <a:off x="6660232" y="3861048"/>
              <a:ext cx="714323" cy="801954"/>
            </a:xfrm>
            <a:custGeom>
              <a:avLst/>
              <a:gdLst>
                <a:gd name="T0" fmla="*/ 1 w 1487"/>
                <a:gd name="T1" fmla="*/ 15 h 1768"/>
                <a:gd name="T2" fmla="*/ 3 w 1487"/>
                <a:gd name="T3" fmla="*/ 15 h 1768"/>
                <a:gd name="T4" fmla="*/ 4 w 1487"/>
                <a:gd name="T5" fmla="*/ 17 h 1768"/>
                <a:gd name="T6" fmla="*/ 7 w 1487"/>
                <a:gd name="T7" fmla="*/ 15 h 1768"/>
                <a:gd name="T8" fmla="*/ 11 w 1487"/>
                <a:gd name="T9" fmla="*/ 19 h 1768"/>
                <a:gd name="T10" fmla="*/ 14 w 1487"/>
                <a:gd name="T11" fmla="*/ 22 h 1768"/>
                <a:gd name="T12" fmla="*/ 14 w 1487"/>
                <a:gd name="T13" fmla="*/ 26 h 1768"/>
                <a:gd name="T14" fmla="*/ 16 w 1487"/>
                <a:gd name="T15" fmla="*/ 29 h 1768"/>
                <a:gd name="T16" fmla="*/ 17 w 1487"/>
                <a:gd name="T17" fmla="*/ 30 h 1768"/>
                <a:gd name="T18" fmla="*/ 18 w 1487"/>
                <a:gd name="T19" fmla="*/ 32 h 1768"/>
                <a:gd name="T20" fmla="*/ 14 w 1487"/>
                <a:gd name="T21" fmla="*/ 37 h 1768"/>
                <a:gd name="T22" fmla="*/ 18 w 1487"/>
                <a:gd name="T23" fmla="*/ 39 h 1768"/>
                <a:gd name="T24" fmla="*/ 18 w 1487"/>
                <a:gd name="T25" fmla="*/ 41 h 1768"/>
                <a:gd name="T26" fmla="*/ 23 w 1487"/>
                <a:gd name="T27" fmla="*/ 32 h 1768"/>
                <a:gd name="T28" fmla="*/ 28 w 1487"/>
                <a:gd name="T29" fmla="*/ 29 h 1768"/>
                <a:gd name="T30" fmla="*/ 31 w 1487"/>
                <a:gd name="T31" fmla="*/ 23 h 1768"/>
                <a:gd name="T32" fmla="*/ 34 w 1487"/>
                <a:gd name="T33" fmla="*/ 15 h 1768"/>
                <a:gd name="T34" fmla="*/ 34 w 1487"/>
                <a:gd name="T35" fmla="*/ 11 h 1768"/>
                <a:gd name="T36" fmla="*/ 30 w 1487"/>
                <a:gd name="T37" fmla="*/ 8 h 1768"/>
                <a:gd name="T38" fmla="*/ 26 w 1487"/>
                <a:gd name="T39" fmla="*/ 7 h 1768"/>
                <a:gd name="T40" fmla="*/ 23 w 1487"/>
                <a:gd name="T41" fmla="*/ 6 h 1768"/>
                <a:gd name="T42" fmla="*/ 22 w 1487"/>
                <a:gd name="T43" fmla="*/ 7 h 1768"/>
                <a:gd name="T44" fmla="*/ 21 w 1487"/>
                <a:gd name="T45" fmla="*/ 7 h 1768"/>
                <a:gd name="T46" fmla="*/ 21 w 1487"/>
                <a:gd name="T47" fmla="*/ 4 h 1768"/>
                <a:gd name="T48" fmla="*/ 19 w 1487"/>
                <a:gd name="T49" fmla="*/ 3 h 1768"/>
                <a:gd name="T50" fmla="*/ 15 w 1487"/>
                <a:gd name="T51" fmla="*/ 3 h 1768"/>
                <a:gd name="T52" fmla="*/ 12 w 1487"/>
                <a:gd name="T53" fmla="*/ 3 h 1768"/>
                <a:gd name="T54" fmla="*/ 12 w 1487"/>
                <a:gd name="T55" fmla="*/ 0 h 1768"/>
                <a:gd name="T56" fmla="*/ 8 w 1487"/>
                <a:gd name="T57" fmla="*/ 1 h 1768"/>
                <a:gd name="T58" fmla="*/ 9 w 1487"/>
                <a:gd name="T59" fmla="*/ 3 h 1768"/>
                <a:gd name="T60" fmla="*/ 6 w 1487"/>
                <a:gd name="T61" fmla="*/ 4 h 1768"/>
                <a:gd name="T62" fmla="*/ 4 w 1487"/>
                <a:gd name="T63" fmla="*/ 4 h 1768"/>
                <a:gd name="T64" fmla="*/ 3 w 1487"/>
                <a:gd name="T65" fmla="*/ 5 h 1768"/>
                <a:gd name="T66" fmla="*/ 3 w 1487"/>
                <a:gd name="T67" fmla="*/ 9 h 1768"/>
                <a:gd name="T68" fmla="*/ 0 w 1487"/>
                <a:gd name="T69" fmla="*/ 13 h 176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87"/>
                <a:gd name="T106" fmla="*/ 0 h 1768"/>
                <a:gd name="T107" fmla="*/ 1487 w 1487"/>
                <a:gd name="T108" fmla="*/ 1768 h 176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87" h="1768">
                  <a:moveTo>
                    <a:pt x="0" y="559"/>
                  </a:moveTo>
                  <a:lnTo>
                    <a:pt x="31" y="642"/>
                  </a:lnTo>
                  <a:lnTo>
                    <a:pt x="82" y="670"/>
                  </a:lnTo>
                  <a:lnTo>
                    <a:pt x="125" y="637"/>
                  </a:lnTo>
                  <a:lnTo>
                    <a:pt x="125" y="712"/>
                  </a:lnTo>
                  <a:lnTo>
                    <a:pt x="157" y="712"/>
                  </a:lnTo>
                  <a:lnTo>
                    <a:pt x="203" y="716"/>
                  </a:lnTo>
                  <a:lnTo>
                    <a:pt x="316" y="651"/>
                  </a:lnTo>
                  <a:lnTo>
                    <a:pt x="327" y="751"/>
                  </a:lnTo>
                  <a:lnTo>
                    <a:pt x="499" y="831"/>
                  </a:lnTo>
                  <a:lnTo>
                    <a:pt x="523" y="949"/>
                  </a:lnTo>
                  <a:lnTo>
                    <a:pt x="588" y="953"/>
                  </a:lnTo>
                  <a:lnTo>
                    <a:pt x="611" y="1032"/>
                  </a:lnTo>
                  <a:lnTo>
                    <a:pt x="598" y="1123"/>
                  </a:lnTo>
                  <a:lnTo>
                    <a:pt x="606" y="1214"/>
                  </a:lnTo>
                  <a:lnTo>
                    <a:pt x="689" y="1227"/>
                  </a:lnTo>
                  <a:lnTo>
                    <a:pt x="699" y="1289"/>
                  </a:lnTo>
                  <a:lnTo>
                    <a:pt x="740" y="1302"/>
                  </a:lnTo>
                  <a:lnTo>
                    <a:pt x="734" y="1379"/>
                  </a:lnTo>
                  <a:lnTo>
                    <a:pt x="760" y="1381"/>
                  </a:lnTo>
                  <a:lnTo>
                    <a:pt x="766" y="1449"/>
                  </a:lnTo>
                  <a:lnTo>
                    <a:pt x="617" y="1598"/>
                  </a:lnTo>
                  <a:lnTo>
                    <a:pt x="648" y="1590"/>
                  </a:lnTo>
                  <a:lnTo>
                    <a:pt x="760" y="1684"/>
                  </a:lnTo>
                  <a:lnTo>
                    <a:pt x="785" y="1721"/>
                  </a:lnTo>
                  <a:lnTo>
                    <a:pt x="775" y="1768"/>
                  </a:lnTo>
                  <a:lnTo>
                    <a:pt x="959" y="1503"/>
                  </a:lnTo>
                  <a:lnTo>
                    <a:pt x="969" y="1372"/>
                  </a:lnTo>
                  <a:lnTo>
                    <a:pt x="1112" y="1252"/>
                  </a:lnTo>
                  <a:lnTo>
                    <a:pt x="1205" y="1252"/>
                  </a:lnTo>
                  <a:lnTo>
                    <a:pt x="1245" y="1210"/>
                  </a:lnTo>
                  <a:lnTo>
                    <a:pt x="1320" y="1009"/>
                  </a:lnTo>
                  <a:lnTo>
                    <a:pt x="1330" y="811"/>
                  </a:lnTo>
                  <a:lnTo>
                    <a:pt x="1473" y="623"/>
                  </a:lnTo>
                  <a:lnTo>
                    <a:pt x="1487" y="541"/>
                  </a:lnTo>
                  <a:lnTo>
                    <a:pt x="1465" y="459"/>
                  </a:lnTo>
                  <a:lnTo>
                    <a:pt x="1406" y="449"/>
                  </a:lnTo>
                  <a:lnTo>
                    <a:pt x="1309" y="363"/>
                  </a:lnTo>
                  <a:lnTo>
                    <a:pt x="1120" y="347"/>
                  </a:lnTo>
                  <a:lnTo>
                    <a:pt x="1105" y="295"/>
                  </a:lnTo>
                  <a:lnTo>
                    <a:pt x="1019" y="256"/>
                  </a:lnTo>
                  <a:lnTo>
                    <a:pt x="983" y="257"/>
                  </a:lnTo>
                  <a:lnTo>
                    <a:pt x="932" y="336"/>
                  </a:lnTo>
                  <a:lnTo>
                    <a:pt x="931" y="309"/>
                  </a:lnTo>
                  <a:lnTo>
                    <a:pt x="852" y="321"/>
                  </a:lnTo>
                  <a:lnTo>
                    <a:pt x="886" y="307"/>
                  </a:lnTo>
                  <a:lnTo>
                    <a:pt x="854" y="245"/>
                  </a:lnTo>
                  <a:lnTo>
                    <a:pt x="914" y="160"/>
                  </a:lnTo>
                  <a:lnTo>
                    <a:pt x="851" y="50"/>
                  </a:lnTo>
                  <a:lnTo>
                    <a:pt x="796" y="137"/>
                  </a:lnTo>
                  <a:lnTo>
                    <a:pt x="744" y="132"/>
                  </a:lnTo>
                  <a:lnTo>
                    <a:pt x="660" y="144"/>
                  </a:lnTo>
                  <a:lnTo>
                    <a:pt x="554" y="161"/>
                  </a:lnTo>
                  <a:lnTo>
                    <a:pt x="531" y="115"/>
                  </a:lnTo>
                  <a:lnTo>
                    <a:pt x="538" y="31"/>
                  </a:lnTo>
                  <a:lnTo>
                    <a:pt x="509" y="0"/>
                  </a:lnTo>
                  <a:lnTo>
                    <a:pt x="409" y="53"/>
                  </a:lnTo>
                  <a:lnTo>
                    <a:pt x="347" y="37"/>
                  </a:lnTo>
                  <a:lnTo>
                    <a:pt x="363" y="122"/>
                  </a:lnTo>
                  <a:lnTo>
                    <a:pt x="401" y="133"/>
                  </a:lnTo>
                  <a:lnTo>
                    <a:pt x="306" y="192"/>
                  </a:lnTo>
                  <a:lnTo>
                    <a:pt x="265" y="171"/>
                  </a:lnTo>
                  <a:lnTo>
                    <a:pt x="243" y="141"/>
                  </a:lnTo>
                  <a:lnTo>
                    <a:pt x="155" y="157"/>
                  </a:lnTo>
                  <a:lnTo>
                    <a:pt x="181" y="202"/>
                  </a:lnTo>
                  <a:lnTo>
                    <a:pt x="144" y="205"/>
                  </a:lnTo>
                  <a:lnTo>
                    <a:pt x="165" y="284"/>
                  </a:lnTo>
                  <a:lnTo>
                    <a:pt x="148" y="410"/>
                  </a:lnTo>
                  <a:lnTo>
                    <a:pt x="51" y="458"/>
                  </a:lnTo>
                  <a:lnTo>
                    <a:pt x="0" y="55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33" name="Freeform 255">
              <a:extLst>
                <a:ext uri="{FF2B5EF4-FFF2-40B4-BE49-F238E27FC236}">
                  <a16:creationId xmlns:a16="http://schemas.microsoft.com/office/drawing/2014/main" id="{EC936DD5-061A-40DB-BEDF-FC9C8D0C73B5}"/>
                </a:ext>
              </a:extLst>
            </p:cNvPr>
            <p:cNvSpPr>
              <a:spLocks/>
            </p:cNvSpPr>
            <p:nvPr/>
          </p:nvSpPr>
          <p:spPr bwMode="auto">
            <a:xfrm>
              <a:off x="6380567" y="3590547"/>
              <a:ext cx="13478" cy="52509"/>
            </a:xfrm>
            <a:custGeom>
              <a:avLst/>
              <a:gdLst>
                <a:gd name="T0" fmla="*/ 0 w 31"/>
                <a:gd name="T1" fmla="*/ 1 h 115"/>
                <a:gd name="T2" fmla="*/ 0 w 31"/>
                <a:gd name="T3" fmla="*/ 3 h 115"/>
                <a:gd name="T4" fmla="*/ 1 w 31"/>
                <a:gd name="T5" fmla="*/ 0 h 115"/>
                <a:gd name="T6" fmla="*/ 0 w 31"/>
                <a:gd name="T7" fmla="*/ 1 h 115"/>
                <a:gd name="T8" fmla="*/ 0 60000 65536"/>
                <a:gd name="T9" fmla="*/ 0 60000 65536"/>
                <a:gd name="T10" fmla="*/ 0 60000 65536"/>
                <a:gd name="T11" fmla="*/ 0 60000 65536"/>
                <a:gd name="T12" fmla="*/ 0 w 31"/>
                <a:gd name="T13" fmla="*/ 0 h 115"/>
                <a:gd name="T14" fmla="*/ 31 w 31"/>
                <a:gd name="T15" fmla="*/ 115 h 115"/>
              </a:gdLst>
              <a:ahLst/>
              <a:cxnLst>
                <a:cxn ang="T8">
                  <a:pos x="T0" y="T1"/>
                </a:cxn>
                <a:cxn ang="T9">
                  <a:pos x="T2" y="T3"/>
                </a:cxn>
                <a:cxn ang="T10">
                  <a:pos x="T4" y="T5"/>
                </a:cxn>
                <a:cxn ang="T11">
                  <a:pos x="T6" y="T7"/>
                </a:cxn>
              </a:cxnLst>
              <a:rect l="T12" t="T13" r="T14" b="T15"/>
              <a:pathLst>
                <a:path w="31" h="115">
                  <a:moveTo>
                    <a:pt x="0" y="25"/>
                  </a:moveTo>
                  <a:lnTo>
                    <a:pt x="11" y="115"/>
                  </a:lnTo>
                  <a:lnTo>
                    <a:pt x="31" y="0"/>
                  </a:lnTo>
                  <a:lnTo>
                    <a:pt x="0" y="2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35" name="Freeform 256">
              <a:extLst>
                <a:ext uri="{FF2B5EF4-FFF2-40B4-BE49-F238E27FC236}">
                  <a16:creationId xmlns:a16="http://schemas.microsoft.com/office/drawing/2014/main" id="{AE61F726-49ED-4B0E-B38C-66236B378708}"/>
                </a:ext>
              </a:extLst>
            </p:cNvPr>
            <p:cNvSpPr>
              <a:spLocks/>
            </p:cNvSpPr>
            <p:nvPr/>
          </p:nvSpPr>
          <p:spPr bwMode="auto">
            <a:xfrm>
              <a:off x="5428699" y="2199858"/>
              <a:ext cx="1565108" cy="873557"/>
            </a:xfrm>
            <a:custGeom>
              <a:avLst/>
              <a:gdLst>
                <a:gd name="T0" fmla="*/ 6 w 3259"/>
                <a:gd name="T1" fmla="*/ 5 h 1930"/>
                <a:gd name="T2" fmla="*/ 9 w 3259"/>
                <a:gd name="T3" fmla="*/ 5 h 1930"/>
                <a:gd name="T4" fmla="*/ 13 w 3259"/>
                <a:gd name="T5" fmla="*/ 5 h 1930"/>
                <a:gd name="T6" fmla="*/ 21 w 3259"/>
                <a:gd name="T7" fmla="*/ 5 h 1930"/>
                <a:gd name="T8" fmla="*/ 23 w 3259"/>
                <a:gd name="T9" fmla="*/ 7 h 1930"/>
                <a:gd name="T10" fmla="*/ 30 w 3259"/>
                <a:gd name="T11" fmla="*/ 9 h 1930"/>
                <a:gd name="T12" fmla="*/ 29 w 3259"/>
                <a:gd name="T13" fmla="*/ 7 h 1930"/>
                <a:gd name="T14" fmla="*/ 34 w 3259"/>
                <a:gd name="T15" fmla="*/ 8 h 1930"/>
                <a:gd name="T16" fmla="*/ 39 w 3259"/>
                <a:gd name="T17" fmla="*/ 7 h 1930"/>
                <a:gd name="T18" fmla="*/ 39 w 3259"/>
                <a:gd name="T19" fmla="*/ 7 h 1930"/>
                <a:gd name="T20" fmla="*/ 40 w 3259"/>
                <a:gd name="T21" fmla="*/ 7 h 1930"/>
                <a:gd name="T22" fmla="*/ 42 w 3259"/>
                <a:gd name="T23" fmla="*/ 5 h 1930"/>
                <a:gd name="T24" fmla="*/ 40 w 3259"/>
                <a:gd name="T25" fmla="*/ 0 h 1930"/>
                <a:gd name="T26" fmla="*/ 43 w 3259"/>
                <a:gd name="T27" fmla="*/ 3 h 1930"/>
                <a:gd name="T28" fmla="*/ 44 w 3259"/>
                <a:gd name="T29" fmla="*/ 5 h 1930"/>
                <a:gd name="T30" fmla="*/ 47 w 3259"/>
                <a:gd name="T31" fmla="*/ 7 h 1930"/>
                <a:gd name="T32" fmla="*/ 49 w 3259"/>
                <a:gd name="T33" fmla="*/ 6 h 1930"/>
                <a:gd name="T34" fmla="*/ 53 w 3259"/>
                <a:gd name="T35" fmla="*/ 5 h 1930"/>
                <a:gd name="T36" fmla="*/ 53 w 3259"/>
                <a:gd name="T37" fmla="*/ 9 h 1930"/>
                <a:gd name="T38" fmla="*/ 48 w 3259"/>
                <a:gd name="T39" fmla="*/ 10 h 1930"/>
                <a:gd name="T40" fmla="*/ 46 w 3259"/>
                <a:gd name="T41" fmla="*/ 12 h 1930"/>
                <a:gd name="T42" fmla="*/ 44 w 3259"/>
                <a:gd name="T43" fmla="*/ 15 h 1930"/>
                <a:gd name="T44" fmla="*/ 43 w 3259"/>
                <a:gd name="T45" fmla="*/ 16 h 1930"/>
                <a:gd name="T46" fmla="*/ 41 w 3259"/>
                <a:gd name="T47" fmla="*/ 18 h 1930"/>
                <a:gd name="T48" fmla="*/ 43 w 3259"/>
                <a:gd name="T49" fmla="*/ 24 h 1930"/>
                <a:gd name="T50" fmla="*/ 49 w 3259"/>
                <a:gd name="T51" fmla="*/ 28 h 1930"/>
                <a:gd name="T52" fmla="*/ 52 w 3259"/>
                <a:gd name="T53" fmla="*/ 31 h 1930"/>
                <a:gd name="T54" fmla="*/ 54 w 3259"/>
                <a:gd name="T55" fmla="*/ 33 h 1930"/>
                <a:gd name="T56" fmla="*/ 57 w 3259"/>
                <a:gd name="T57" fmla="*/ 26 h 1930"/>
                <a:gd name="T58" fmla="*/ 56 w 3259"/>
                <a:gd name="T59" fmla="*/ 21 h 1930"/>
                <a:gd name="T60" fmla="*/ 56 w 3259"/>
                <a:gd name="T61" fmla="*/ 18 h 1930"/>
                <a:gd name="T62" fmla="*/ 59 w 3259"/>
                <a:gd name="T63" fmla="*/ 16 h 1930"/>
                <a:gd name="T64" fmla="*/ 63 w 3259"/>
                <a:gd name="T65" fmla="*/ 20 h 1930"/>
                <a:gd name="T66" fmla="*/ 62 w 3259"/>
                <a:gd name="T67" fmla="*/ 22 h 1930"/>
                <a:gd name="T68" fmla="*/ 65 w 3259"/>
                <a:gd name="T69" fmla="*/ 22 h 1930"/>
                <a:gd name="T70" fmla="*/ 67 w 3259"/>
                <a:gd name="T71" fmla="*/ 21 h 1930"/>
                <a:gd name="T72" fmla="*/ 68 w 3259"/>
                <a:gd name="T73" fmla="*/ 22 h 1930"/>
                <a:gd name="T74" fmla="*/ 69 w 3259"/>
                <a:gd name="T75" fmla="*/ 22 h 1930"/>
                <a:gd name="T76" fmla="*/ 70 w 3259"/>
                <a:gd name="T77" fmla="*/ 24 h 1930"/>
                <a:gd name="T78" fmla="*/ 70 w 3259"/>
                <a:gd name="T79" fmla="*/ 26 h 1930"/>
                <a:gd name="T80" fmla="*/ 74 w 3259"/>
                <a:gd name="T81" fmla="*/ 28 h 1930"/>
                <a:gd name="T82" fmla="*/ 74 w 3259"/>
                <a:gd name="T83" fmla="*/ 30 h 1930"/>
                <a:gd name="T84" fmla="*/ 76 w 3259"/>
                <a:gd name="T85" fmla="*/ 31 h 1930"/>
                <a:gd name="T86" fmla="*/ 62 w 3259"/>
                <a:gd name="T87" fmla="*/ 38 h 1930"/>
                <a:gd name="T88" fmla="*/ 66 w 3259"/>
                <a:gd name="T89" fmla="*/ 37 h 1930"/>
                <a:gd name="T90" fmla="*/ 70 w 3259"/>
                <a:gd name="T91" fmla="*/ 40 h 1930"/>
                <a:gd name="T92" fmla="*/ 71 w 3259"/>
                <a:gd name="T93" fmla="*/ 40 h 1930"/>
                <a:gd name="T94" fmla="*/ 69 w 3259"/>
                <a:gd name="T95" fmla="*/ 40 h 1930"/>
                <a:gd name="T96" fmla="*/ 65 w 3259"/>
                <a:gd name="T97" fmla="*/ 40 h 1930"/>
                <a:gd name="T98" fmla="*/ 58 w 3259"/>
                <a:gd name="T99" fmla="*/ 41 h 1930"/>
                <a:gd name="T100" fmla="*/ 55 w 3259"/>
                <a:gd name="T101" fmla="*/ 43 h 1930"/>
                <a:gd name="T102" fmla="*/ 52 w 3259"/>
                <a:gd name="T103" fmla="*/ 43 h 1930"/>
                <a:gd name="T104" fmla="*/ 54 w 3259"/>
                <a:gd name="T105" fmla="*/ 41 h 1930"/>
                <a:gd name="T106" fmla="*/ 50 w 3259"/>
                <a:gd name="T107" fmla="*/ 37 h 1930"/>
                <a:gd name="T108" fmla="*/ 48 w 3259"/>
                <a:gd name="T109" fmla="*/ 36 h 1930"/>
                <a:gd name="T110" fmla="*/ 41 w 3259"/>
                <a:gd name="T111" fmla="*/ 35 h 1930"/>
                <a:gd name="T112" fmla="*/ 15 w 3259"/>
                <a:gd name="T113" fmla="*/ 34 h 1930"/>
                <a:gd name="T114" fmla="*/ 11 w 3259"/>
                <a:gd name="T115" fmla="*/ 31 h 1930"/>
                <a:gd name="T116" fmla="*/ 10 w 3259"/>
                <a:gd name="T117" fmla="*/ 26 h 1930"/>
                <a:gd name="T118" fmla="*/ 3 w 3259"/>
                <a:gd name="T119" fmla="*/ 21 h 193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259"/>
                <a:gd name="T181" fmla="*/ 0 h 1930"/>
                <a:gd name="T182" fmla="*/ 3259 w 3259"/>
                <a:gd name="T183" fmla="*/ 1930 h 193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259" h="1930">
                  <a:moveTo>
                    <a:pt x="0" y="855"/>
                  </a:moveTo>
                  <a:lnTo>
                    <a:pt x="0" y="178"/>
                  </a:lnTo>
                  <a:lnTo>
                    <a:pt x="260" y="266"/>
                  </a:lnTo>
                  <a:lnTo>
                    <a:pt x="243" y="231"/>
                  </a:lnTo>
                  <a:lnTo>
                    <a:pt x="271" y="210"/>
                  </a:lnTo>
                  <a:lnTo>
                    <a:pt x="432" y="135"/>
                  </a:lnTo>
                  <a:lnTo>
                    <a:pt x="308" y="226"/>
                  </a:lnTo>
                  <a:lnTo>
                    <a:pt x="377" y="200"/>
                  </a:lnTo>
                  <a:lnTo>
                    <a:pt x="377" y="218"/>
                  </a:lnTo>
                  <a:lnTo>
                    <a:pt x="511" y="137"/>
                  </a:lnTo>
                  <a:lnTo>
                    <a:pt x="493" y="111"/>
                  </a:lnTo>
                  <a:lnTo>
                    <a:pt x="580" y="207"/>
                  </a:lnTo>
                  <a:lnTo>
                    <a:pt x="636" y="151"/>
                  </a:lnTo>
                  <a:lnTo>
                    <a:pt x="630" y="207"/>
                  </a:lnTo>
                  <a:lnTo>
                    <a:pt x="699" y="168"/>
                  </a:lnTo>
                  <a:lnTo>
                    <a:pt x="891" y="235"/>
                  </a:lnTo>
                  <a:lnTo>
                    <a:pt x="981" y="234"/>
                  </a:lnTo>
                  <a:lnTo>
                    <a:pt x="1029" y="275"/>
                  </a:lnTo>
                  <a:lnTo>
                    <a:pt x="972" y="310"/>
                  </a:lnTo>
                  <a:lnTo>
                    <a:pt x="1006" y="323"/>
                  </a:lnTo>
                  <a:lnTo>
                    <a:pt x="1181" y="306"/>
                  </a:lnTo>
                  <a:lnTo>
                    <a:pt x="1255" y="364"/>
                  </a:lnTo>
                  <a:lnTo>
                    <a:pt x="1268" y="402"/>
                  </a:lnTo>
                  <a:lnTo>
                    <a:pt x="1286" y="376"/>
                  </a:lnTo>
                  <a:lnTo>
                    <a:pt x="1255" y="323"/>
                  </a:lnTo>
                  <a:lnTo>
                    <a:pt x="1339" y="260"/>
                  </a:lnTo>
                  <a:lnTo>
                    <a:pt x="1256" y="300"/>
                  </a:lnTo>
                  <a:lnTo>
                    <a:pt x="1231" y="281"/>
                  </a:lnTo>
                  <a:lnTo>
                    <a:pt x="1330" y="234"/>
                  </a:lnTo>
                  <a:lnTo>
                    <a:pt x="1383" y="302"/>
                  </a:lnTo>
                  <a:lnTo>
                    <a:pt x="1441" y="300"/>
                  </a:lnTo>
                  <a:lnTo>
                    <a:pt x="1474" y="331"/>
                  </a:lnTo>
                  <a:lnTo>
                    <a:pt x="1628" y="323"/>
                  </a:lnTo>
                  <a:lnTo>
                    <a:pt x="1622" y="302"/>
                  </a:lnTo>
                  <a:lnTo>
                    <a:pt x="1668" y="342"/>
                  </a:lnTo>
                  <a:lnTo>
                    <a:pt x="1674" y="310"/>
                  </a:lnTo>
                  <a:lnTo>
                    <a:pt x="1639" y="321"/>
                  </a:lnTo>
                  <a:lnTo>
                    <a:pt x="1614" y="279"/>
                  </a:lnTo>
                  <a:lnTo>
                    <a:pt x="1672" y="275"/>
                  </a:lnTo>
                  <a:lnTo>
                    <a:pt x="1691" y="306"/>
                  </a:lnTo>
                  <a:lnTo>
                    <a:pt x="1714" y="296"/>
                  </a:lnTo>
                  <a:lnTo>
                    <a:pt x="1706" y="345"/>
                  </a:lnTo>
                  <a:lnTo>
                    <a:pt x="1746" y="369"/>
                  </a:lnTo>
                  <a:lnTo>
                    <a:pt x="1734" y="302"/>
                  </a:lnTo>
                  <a:lnTo>
                    <a:pt x="1810" y="262"/>
                  </a:lnTo>
                  <a:lnTo>
                    <a:pt x="1790" y="231"/>
                  </a:lnTo>
                  <a:lnTo>
                    <a:pt x="1768" y="253"/>
                  </a:lnTo>
                  <a:lnTo>
                    <a:pt x="1808" y="196"/>
                  </a:lnTo>
                  <a:lnTo>
                    <a:pt x="1696" y="154"/>
                  </a:lnTo>
                  <a:lnTo>
                    <a:pt x="1707" y="55"/>
                  </a:lnTo>
                  <a:lnTo>
                    <a:pt x="1734" y="57"/>
                  </a:lnTo>
                  <a:lnTo>
                    <a:pt x="1752" y="0"/>
                  </a:lnTo>
                  <a:lnTo>
                    <a:pt x="1832" y="55"/>
                  </a:lnTo>
                  <a:lnTo>
                    <a:pt x="1834" y="92"/>
                  </a:lnTo>
                  <a:lnTo>
                    <a:pt x="1891" y="143"/>
                  </a:lnTo>
                  <a:lnTo>
                    <a:pt x="1853" y="142"/>
                  </a:lnTo>
                  <a:lnTo>
                    <a:pt x="1869" y="160"/>
                  </a:lnTo>
                  <a:lnTo>
                    <a:pt x="1847" y="181"/>
                  </a:lnTo>
                  <a:lnTo>
                    <a:pt x="1913" y="196"/>
                  </a:lnTo>
                  <a:lnTo>
                    <a:pt x="1896" y="207"/>
                  </a:lnTo>
                  <a:lnTo>
                    <a:pt x="1935" y="291"/>
                  </a:lnTo>
                  <a:lnTo>
                    <a:pt x="1971" y="216"/>
                  </a:lnTo>
                  <a:lnTo>
                    <a:pt x="2017" y="243"/>
                  </a:lnTo>
                  <a:lnTo>
                    <a:pt x="2029" y="295"/>
                  </a:lnTo>
                  <a:lnTo>
                    <a:pt x="2007" y="310"/>
                  </a:lnTo>
                  <a:lnTo>
                    <a:pt x="2051" y="369"/>
                  </a:lnTo>
                  <a:lnTo>
                    <a:pt x="2077" y="356"/>
                  </a:lnTo>
                  <a:lnTo>
                    <a:pt x="2112" y="261"/>
                  </a:lnTo>
                  <a:lnTo>
                    <a:pt x="2152" y="252"/>
                  </a:lnTo>
                  <a:lnTo>
                    <a:pt x="2122" y="172"/>
                  </a:lnTo>
                  <a:lnTo>
                    <a:pt x="2229" y="180"/>
                  </a:lnTo>
                  <a:lnTo>
                    <a:pt x="2276" y="226"/>
                  </a:lnTo>
                  <a:lnTo>
                    <a:pt x="2258" y="249"/>
                  </a:lnTo>
                  <a:lnTo>
                    <a:pt x="2280" y="261"/>
                  </a:lnTo>
                  <a:lnTo>
                    <a:pt x="2230" y="276"/>
                  </a:lnTo>
                  <a:lnTo>
                    <a:pt x="2274" y="379"/>
                  </a:lnTo>
                  <a:lnTo>
                    <a:pt x="2203" y="431"/>
                  </a:lnTo>
                  <a:lnTo>
                    <a:pt x="2176" y="408"/>
                  </a:lnTo>
                  <a:lnTo>
                    <a:pt x="2186" y="444"/>
                  </a:lnTo>
                  <a:lnTo>
                    <a:pt x="2078" y="419"/>
                  </a:lnTo>
                  <a:lnTo>
                    <a:pt x="2101" y="453"/>
                  </a:lnTo>
                  <a:lnTo>
                    <a:pt x="2060" y="504"/>
                  </a:lnTo>
                  <a:lnTo>
                    <a:pt x="1945" y="464"/>
                  </a:lnTo>
                  <a:lnTo>
                    <a:pt x="1987" y="507"/>
                  </a:lnTo>
                  <a:lnTo>
                    <a:pt x="2067" y="515"/>
                  </a:lnTo>
                  <a:lnTo>
                    <a:pt x="2012" y="599"/>
                  </a:lnTo>
                  <a:lnTo>
                    <a:pt x="1953" y="595"/>
                  </a:lnTo>
                  <a:lnTo>
                    <a:pt x="1924" y="640"/>
                  </a:lnTo>
                  <a:lnTo>
                    <a:pt x="1818" y="603"/>
                  </a:lnTo>
                  <a:lnTo>
                    <a:pt x="1913" y="640"/>
                  </a:lnTo>
                  <a:lnTo>
                    <a:pt x="1928" y="675"/>
                  </a:lnTo>
                  <a:lnTo>
                    <a:pt x="1853" y="688"/>
                  </a:lnTo>
                  <a:lnTo>
                    <a:pt x="1869" y="698"/>
                  </a:lnTo>
                  <a:lnTo>
                    <a:pt x="1848" y="701"/>
                  </a:lnTo>
                  <a:lnTo>
                    <a:pt x="1848" y="736"/>
                  </a:lnTo>
                  <a:lnTo>
                    <a:pt x="1769" y="783"/>
                  </a:lnTo>
                  <a:lnTo>
                    <a:pt x="1757" y="937"/>
                  </a:lnTo>
                  <a:lnTo>
                    <a:pt x="1785" y="973"/>
                  </a:lnTo>
                  <a:lnTo>
                    <a:pt x="1826" y="952"/>
                  </a:lnTo>
                  <a:lnTo>
                    <a:pt x="1846" y="1070"/>
                  </a:lnTo>
                  <a:lnTo>
                    <a:pt x="1905" y="1047"/>
                  </a:lnTo>
                  <a:lnTo>
                    <a:pt x="1978" y="1079"/>
                  </a:lnTo>
                  <a:lnTo>
                    <a:pt x="2123" y="1166"/>
                  </a:lnTo>
                  <a:lnTo>
                    <a:pt x="2112" y="1200"/>
                  </a:lnTo>
                  <a:lnTo>
                    <a:pt x="2128" y="1175"/>
                  </a:lnTo>
                  <a:lnTo>
                    <a:pt x="2238" y="1184"/>
                  </a:lnTo>
                  <a:lnTo>
                    <a:pt x="2238" y="1311"/>
                  </a:lnTo>
                  <a:lnTo>
                    <a:pt x="2271" y="1355"/>
                  </a:lnTo>
                  <a:lnTo>
                    <a:pt x="2248" y="1365"/>
                  </a:lnTo>
                  <a:lnTo>
                    <a:pt x="2302" y="1388"/>
                  </a:lnTo>
                  <a:lnTo>
                    <a:pt x="2287" y="1428"/>
                  </a:lnTo>
                  <a:lnTo>
                    <a:pt x="2341" y="1426"/>
                  </a:lnTo>
                  <a:lnTo>
                    <a:pt x="2412" y="1358"/>
                  </a:lnTo>
                  <a:lnTo>
                    <a:pt x="2379" y="1342"/>
                  </a:lnTo>
                  <a:lnTo>
                    <a:pt x="2341" y="1219"/>
                  </a:lnTo>
                  <a:lnTo>
                    <a:pt x="2474" y="1112"/>
                  </a:lnTo>
                  <a:lnTo>
                    <a:pt x="2456" y="1112"/>
                  </a:lnTo>
                  <a:lnTo>
                    <a:pt x="2424" y="985"/>
                  </a:lnTo>
                  <a:lnTo>
                    <a:pt x="2375" y="952"/>
                  </a:lnTo>
                  <a:lnTo>
                    <a:pt x="2440" y="899"/>
                  </a:lnTo>
                  <a:lnTo>
                    <a:pt x="2418" y="871"/>
                  </a:lnTo>
                  <a:lnTo>
                    <a:pt x="2426" y="825"/>
                  </a:lnTo>
                  <a:lnTo>
                    <a:pt x="2401" y="818"/>
                  </a:lnTo>
                  <a:lnTo>
                    <a:pt x="2426" y="772"/>
                  </a:lnTo>
                  <a:lnTo>
                    <a:pt x="2397" y="741"/>
                  </a:lnTo>
                  <a:lnTo>
                    <a:pt x="2416" y="702"/>
                  </a:lnTo>
                  <a:lnTo>
                    <a:pt x="2516" y="729"/>
                  </a:lnTo>
                  <a:lnTo>
                    <a:pt x="2563" y="706"/>
                  </a:lnTo>
                  <a:lnTo>
                    <a:pt x="2652" y="772"/>
                  </a:lnTo>
                  <a:lnTo>
                    <a:pt x="2652" y="799"/>
                  </a:lnTo>
                  <a:lnTo>
                    <a:pt x="2726" y="803"/>
                  </a:lnTo>
                  <a:lnTo>
                    <a:pt x="2733" y="867"/>
                  </a:lnTo>
                  <a:lnTo>
                    <a:pt x="2666" y="870"/>
                  </a:lnTo>
                  <a:lnTo>
                    <a:pt x="2724" y="881"/>
                  </a:lnTo>
                  <a:lnTo>
                    <a:pt x="2743" y="918"/>
                  </a:lnTo>
                  <a:lnTo>
                    <a:pt x="2681" y="974"/>
                  </a:lnTo>
                  <a:lnTo>
                    <a:pt x="2770" y="947"/>
                  </a:lnTo>
                  <a:lnTo>
                    <a:pt x="2775" y="994"/>
                  </a:lnTo>
                  <a:lnTo>
                    <a:pt x="2736" y="1013"/>
                  </a:lnTo>
                  <a:lnTo>
                    <a:pt x="2792" y="964"/>
                  </a:lnTo>
                  <a:lnTo>
                    <a:pt x="2797" y="996"/>
                  </a:lnTo>
                  <a:lnTo>
                    <a:pt x="2849" y="950"/>
                  </a:lnTo>
                  <a:lnTo>
                    <a:pt x="2860" y="974"/>
                  </a:lnTo>
                  <a:lnTo>
                    <a:pt x="2894" y="906"/>
                  </a:lnTo>
                  <a:lnTo>
                    <a:pt x="2880" y="893"/>
                  </a:lnTo>
                  <a:lnTo>
                    <a:pt x="2922" y="855"/>
                  </a:lnTo>
                  <a:lnTo>
                    <a:pt x="2969" y="927"/>
                  </a:lnTo>
                  <a:lnTo>
                    <a:pt x="2928" y="943"/>
                  </a:lnTo>
                  <a:lnTo>
                    <a:pt x="2974" y="935"/>
                  </a:lnTo>
                  <a:lnTo>
                    <a:pt x="2989" y="963"/>
                  </a:lnTo>
                  <a:lnTo>
                    <a:pt x="2959" y="973"/>
                  </a:lnTo>
                  <a:lnTo>
                    <a:pt x="2997" y="978"/>
                  </a:lnTo>
                  <a:lnTo>
                    <a:pt x="2974" y="998"/>
                  </a:lnTo>
                  <a:lnTo>
                    <a:pt x="2998" y="994"/>
                  </a:lnTo>
                  <a:lnTo>
                    <a:pt x="3019" y="1024"/>
                  </a:lnTo>
                  <a:lnTo>
                    <a:pt x="3006" y="1040"/>
                  </a:lnTo>
                  <a:lnTo>
                    <a:pt x="3042" y="1066"/>
                  </a:lnTo>
                  <a:lnTo>
                    <a:pt x="2983" y="1092"/>
                  </a:lnTo>
                  <a:lnTo>
                    <a:pt x="3025" y="1092"/>
                  </a:lnTo>
                  <a:lnTo>
                    <a:pt x="3017" y="1116"/>
                  </a:lnTo>
                  <a:lnTo>
                    <a:pt x="3082" y="1140"/>
                  </a:lnTo>
                  <a:lnTo>
                    <a:pt x="3104" y="1198"/>
                  </a:lnTo>
                  <a:lnTo>
                    <a:pt x="3130" y="1177"/>
                  </a:lnTo>
                  <a:lnTo>
                    <a:pt x="3193" y="1216"/>
                  </a:lnTo>
                  <a:lnTo>
                    <a:pt x="3053" y="1267"/>
                  </a:lnTo>
                  <a:lnTo>
                    <a:pt x="3082" y="1296"/>
                  </a:lnTo>
                  <a:lnTo>
                    <a:pt x="3199" y="1238"/>
                  </a:lnTo>
                  <a:lnTo>
                    <a:pt x="3199" y="1286"/>
                  </a:lnTo>
                  <a:lnTo>
                    <a:pt x="3255" y="1278"/>
                  </a:lnTo>
                  <a:lnTo>
                    <a:pt x="3259" y="1301"/>
                  </a:lnTo>
                  <a:lnTo>
                    <a:pt x="3235" y="1301"/>
                  </a:lnTo>
                  <a:lnTo>
                    <a:pt x="3259" y="1361"/>
                  </a:lnTo>
                  <a:lnTo>
                    <a:pt x="3092" y="1473"/>
                  </a:lnTo>
                  <a:lnTo>
                    <a:pt x="2857" y="1473"/>
                  </a:lnTo>
                  <a:lnTo>
                    <a:pt x="2754" y="1551"/>
                  </a:lnTo>
                  <a:lnTo>
                    <a:pt x="2671" y="1665"/>
                  </a:lnTo>
                  <a:lnTo>
                    <a:pt x="2754" y="1577"/>
                  </a:lnTo>
                  <a:lnTo>
                    <a:pt x="2882" y="1528"/>
                  </a:lnTo>
                  <a:lnTo>
                    <a:pt x="2928" y="1566"/>
                  </a:lnTo>
                  <a:lnTo>
                    <a:pt x="2844" y="1599"/>
                  </a:lnTo>
                  <a:lnTo>
                    <a:pt x="2914" y="1614"/>
                  </a:lnTo>
                  <a:lnTo>
                    <a:pt x="2894" y="1649"/>
                  </a:lnTo>
                  <a:lnTo>
                    <a:pt x="2945" y="1714"/>
                  </a:lnTo>
                  <a:lnTo>
                    <a:pt x="3046" y="1737"/>
                  </a:lnTo>
                  <a:lnTo>
                    <a:pt x="3076" y="1656"/>
                  </a:lnTo>
                  <a:lnTo>
                    <a:pt x="3076" y="1707"/>
                  </a:lnTo>
                  <a:lnTo>
                    <a:pt x="3098" y="1700"/>
                  </a:lnTo>
                  <a:lnTo>
                    <a:pt x="3052" y="1750"/>
                  </a:lnTo>
                  <a:lnTo>
                    <a:pt x="2934" y="1785"/>
                  </a:lnTo>
                  <a:lnTo>
                    <a:pt x="2890" y="1848"/>
                  </a:lnTo>
                  <a:lnTo>
                    <a:pt x="2860" y="1794"/>
                  </a:lnTo>
                  <a:lnTo>
                    <a:pt x="2973" y="1746"/>
                  </a:lnTo>
                  <a:lnTo>
                    <a:pt x="2914" y="1749"/>
                  </a:lnTo>
                  <a:lnTo>
                    <a:pt x="2922" y="1714"/>
                  </a:lnTo>
                  <a:lnTo>
                    <a:pt x="2826" y="1753"/>
                  </a:lnTo>
                  <a:lnTo>
                    <a:pt x="2797" y="1729"/>
                  </a:lnTo>
                  <a:lnTo>
                    <a:pt x="2797" y="1656"/>
                  </a:lnTo>
                  <a:lnTo>
                    <a:pt x="2735" y="1634"/>
                  </a:lnTo>
                  <a:lnTo>
                    <a:pt x="2687" y="1750"/>
                  </a:lnTo>
                  <a:lnTo>
                    <a:pt x="2493" y="1794"/>
                  </a:lnTo>
                  <a:lnTo>
                    <a:pt x="2358" y="1838"/>
                  </a:lnTo>
                  <a:lnTo>
                    <a:pt x="2339" y="1860"/>
                  </a:lnTo>
                  <a:lnTo>
                    <a:pt x="2366" y="1865"/>
                  </a:lnTo>
                  <a:lnTo>
                    <a:pt x="2373" y="1883"/>
                  </a:lnTo>
                  <a:lnTo>
                    <a:pt x="2210" y="1930"/>
                  </a:lnTo>
                  <a:lnTo>
                    <a:pt x="2218" y="1907"/>
                  </a:lnTo>
                  <a:lnTo>
                    <a:pt x="2230" y="1892"/>
                  </a:lnTo>
                  <a:lnTo>
                    <a:pt x="2237" y="1871"/>
                  </a:lnTo>
                  <a:lnTo>
                    <a:pt x="2263" y="1853"/>
                  </a:lnTo>
                  <a:lnTo>
                    <a:pt x="2265" y="1750"/>
                  </a:lnTo>
                  <a:lnTo>
                    <a:pt x="2296" y="1785"/>
                  </a:lnTo>
                  <a:lnTo>
                    <a:pt x="2342" y="1772"/>
                  </a:lnTo>
                  <a:lnTo>
                    <a:pt x="2300" y="1714"/>
                  </a:lnTo>
                  <a:lnTo>
                    <a:pt x="2162" y="1684"/>
                  </a:lnTo>
                  <a:lnTo>
                    <a:pt x="2155" y="1684"/>
                  </a:lnTo>
                  <a:lnTo>
                    <a:pt x="2139" y="1602"/>
                  </a:lnTo>
                  <a:lnTo>
                    <a:pt x="2112" y="1607"/>
                  </a:lnTo>
                  <a:lnTo>
                    <a:pt x="2088" y="1560"/>
                  </a:lnTo>
                  <a:lnTo>
                    <a:pt x="2060" y="1557"/>
                  </a:lnTo>
                  <a:lnTo>
                    <a:pt x="2060" y="1584"/>
                  </a:lnTo>
                  <a:lnTo>
                    <a:pt x="2020" y="1545"/>
                  </a:lnTo>
                  <a:lnTo>
                    <a:pt x="1956" y="1602"/>
                  </a:lnTo>
                  <a:lnTo>
                    <a:pt x="1773" y="1560"/>
                  </a:lnTo>
                  <a:lnTo>
                    <a:pt x="1753" y="1520"/>
                  </a:lnTo>
                  <a:lnTo>
                    <a:pt x="1752" y="1546"/>
                  </a:lnTo>
                  <a:lnTo>
                    <a:pt x="698" y="1546"/>
                  </a:lnTo>
                  <a:lnTo>
                    <a:pt x="682" y="1501"/>
                  </a:lnTo>
                  <a:lnTo>
                    <a:pt x="626" y="1488"/>
                  </a:lnTo>
                  <a:lnTo>
                    <a:pt x="629" y="1459"/>
                  </a:lnTo>
                  <a:lnTo>
                    <a:pt x="511" y="1422"/>
                  </a:lnTo>
                  <a:lnTo>
                    <a:pt x="525" y="1400"/>
                  </a:lnTo>
                  <a:lnTo>
                    <a:pt x="496" y="1346"/>
                  </a:lnTo>
                  <a:lnTo>
                    <a:pt x="466" y="1342"/>
                  </a:lnTo>
                  <a:lnTo>
                    <a:pt x="403" y="1225"/>
                  </a:lnTo>
                  <a:lnTo>
                    <a:pt x="415" y="1189"/>
                  </a:lnTo>
                  <a:lnTo>
                    <a:pt x="418" y="1127"/>
                  </a:lnTo>
                  <a:lnTo>
                    <a:pt x="347" y="1092"/>
                  </a:lnTo>
                  <a:lnTo>
                    <a:pt x="210" y="887"/>
                  </a:lnTo>
                  <a:lnTo>
                    <a:pt x="135" y="945"/>
                  </a:lnTo>
                  <a:lnTo>
                    <a:pt x="112" y="917"/>
                  </a:lnTo>
                  <a:lnTo>
                    <a:pt x="107" y="912"/>
                  </a:lnTo>
                  <a:lnTo>
                    <a:pt x="72" y="855"/>
                  </a:lnTo>
                  <a:lnTo>
                    <a:pt x="0" y="85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36" name="Freeform 257">
              <a:extLst>
                <a:ext uri="{FF2B5EF4-FFF2-40B4-BE49-F238E27FC236}">
                  <a16:creationId xmlns:a16="http://schemas.microsoft.com/office/drawing/2014/main" id="{36F41754-6D80-44CB-B5F2-476E68E67B34}"/>
                </a:ext>
              </a:extLst>
            </p:cNvPr>
            <p:cNvSpPr>
              <a:spLocks/>
            </p:cNvSpPr>
            <p:nvPr/>
          </p:nvSpPr>
          <p:spPr bwMode="auto">
            <a:xfrm>
              <a:off x="5662875" y="2853832"/>
              <a:ext cx="90975" cy="57282"/>
            </a:xfrm>
            <a:custGeom>
              <a:avLst/>
              <a:gdLst>
                <a:gd name="T0" fmla="*/ 0 w 191"/>
                <a:gd name="T1" fmla="*/ 0 h 128"/>
                <a:gd name="T2" fmla="*/ 2 w 191"/>
                <a:gd name="T3" fmla="*/ 1 h 128"/>
                <a:gd name="T4" fmla="*/ 4 w 191"/>
                <a:gd name="T5" fmla="*/ 3 h 128"/>
                <a:gd name="T6" fmla="*/ 3 w 191"/>
                <a:gd name="T7" fmla="*/ 3 h 128"/>
                <a:gd name="T8" fmla="*/ 0 w 191"/>
                <a:gd name="T9" fmla="*/ 0 h 128"/>
                <a:gd name="T10" fmla="*/ 0 60000 65536"/>
                <a:gd name="T11" fmla="*/ 0 60000 65536"/>
                <a:gd name="T12" fmla="*/ 0 60000 65536"/>
                <a:gd name="T13" fmla="*/ 0 60000 65536"/>
                <a:gd name="T14" fmla="*/ 0 60000 65536"/>
                <a:gd name="T15" fmla="*/ 0 w 191"/>
                <a:gd name="T16" fmla="*/ 0 h 128"/>
                <a:gd name="T17" fmla="*/ 191 w 191"/>
                <a:gd name="T18" fmla="*/ 128 h 128"/>
              </a:gdLst>
              <a:ahLst/>
              <a:cxnLst>
                <a:cxn ang="T10">
                  <a:pos x="T0" y="T1"/>
                </a:cxn>
                <a:cxn ang="T11">
                  <a:pos x="T2" y="T3"/>
                </a:cxn>
                <a:cxn ang="T12">
                  <a:pos x="T4" y="T5"/>
                </a:cxn>
                <a:cxn ang="T13">
                  <a:pos x="T6" y="T7"/>
                </a:cxn>
                <a:cxn ang="T14">
                  <a:pos x="T8" y="T9"/>
                </a:cxn>
              </a:cxnLst>
              <a:rect l="T15" t="T16" r="T17" b="T18"/>
              <a:pathLst>
                <a:path w="191" h="128">
                  <a:moveTo>
                    <a:pt x="0" y="0"/>
                  </a:moveTo>
                  <a:lnTo>
                    <a:pt x="103" y="27"/>
                  </a:lnTo>
                  <a:lnTo>
                    <a:pt x="191" y="128"/>
                  </a:lnTo>
                  <a:lnTo>
                    <a:pt x="140" y="109"/>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39" name="Freeform 258">
              <a:extLst>
                <a:ext uri="{FF2B5EF4-FFF2-40B4-BE49-F238E27FC236}">
                  <a16:creationId xmlns:a16="http://schemas.microsoft.com/office/drawing/2014/main" id="{D86CF023-98B8-4617-B4E4-4F6E34EE6821}"/>
                </a:ext>
              </a:extLst>
            </p:cNvPr>
            <p:cNvSpPr>
              <a:spLocks/>
            </p:cNvSpPr>
            <p:nvPr/>
          </p:nvSpPr>
          <p:spPr bwMode="auto">
            <a:xfrm>
              <a:off x="5704993" y="2098022"/>
              <a:ext cx="192058" cy="132068"/>
            </a:xfrm>
            <a:custGeom>
              <a:avLst/>
              <a:gdLst>
                <a:gd name="T0" fmla="*/ 0 w 399"/>
                <a:gd name="T1" fmla="*/ 5 h 289"/>
                <a:gd name="T2" fmla="*/ 0 w 399"/>
                <a:gd name="T3" fmla="*/ 4 h 289"/>
                <a:gd name="T4" fmla="*/ 2 w 399"/>
                <a:gd name="T5" fmla="*/ 1 h 289"/>
                <a:gd name="T6" fmla="*/ 1 w 399"/>
                <a:gd name="T7" fmla="*/ 0 h 289"/>
                <a:gd name="T8" fmla="*/ 4 w 399"/>
                <a:gd name="T9" fmla="*/ 0 h 289"/>
                <a:gd name="T10" fmla="*/ 6 w 399"/>
                <a:gd name="T11" fmla="*/ 1 h 289"/>
                <a:gd name="T12" fmla="*/ 7 w 399"/>
                <a:gd name="T13" fmla="*/ 1 h 289"/>
                <a:gd name="T14" fmla="*/ 9 w 399"/>
                <a:gd name="T15" fmla="*/ 2 h 289"/>
                <a:gd name="T16" fmla="*/ 5 w 399"/>
                <a:gd name="T17" fmla="*/ 5 h 289"/>
                <a:gd name="T18" fmla="*/ 5 w 399"/>
                <a:gd name="T19" fmla="*/ 6 h 289"/>
                <a:gd name="T20" fmla="*/ 3 w 399"/>
                <a:gd name="T21" fmla="*/ 7 h 289"/>
                <a:gd name="T22" fmla="*/ 2 w 399"/>
                <a:gd name="T23" fmla="*/ 6 h 289"/>
                <a:gd name="T24" fmla="*/ 0 w 399"/>
                <a:gd name="T25" fmla="*/ 5 h 2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9"/>
                <a:gd name="T40" fmla="*/ 0 h 289"/>
                <a:gd name="T41" fmla="*/ 399 w 399"/>
                <a:gd name="T42" fmla="*/ 289 h 28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9" h="289">
                  <a:moveTo>
                    <a:pt x="0" y="220"/>
                  </a:moveTo>
                  <a:lnTo>
                    <a:pt x="15" y="182"/>
                  </a:lnTo>
                  <a:lnTo>
                    <a:pt x="76" y="63"/>
                  </a:lnTo>
                  <a:lnTo>
                    <a:pt x="47" y="11"/>
                  </a:lnTo>
                  <a:lnTo>
                    <a:pt x="171" y="0"/>
                  </a:lnTo>
                  <a:lnTo>
                    <a:pt x="257" y="48"/>
                  </a:lnTo>
                  <a:lnTo>
                    <a:pt x="312" y="21"/>
                  </a:lnTo>
                  <a:lnTo>
                    <a:pt x="399" y="88"/>
                  </a:lnTo>
                  <a:lnTo>
                    <a:pt x="217" y="195"/>
                  </a:lnTo>
                  <a:lnTo>
                    <a:pt x="200" y="259"/>
                  </a:lnTo>
                  <a:lnTo>
                    <a:pt x="112" y="289"/>
                  </a:lnTo>
                  <a:lnTo>
                    <a:pt x="70" y="239"/>
                  </a:lnTo>
                  <a:lnTo>
                    <a:pt x="0" y="22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40" name="Freeform 259">
              <a:extLst>
                <a:ext uri="{FF2B5EF4-FFF2-40B4-BE49-F238E27FC236}">
                  <a16:creationId xmlns:a16="http://schemas.microsoft.com/office/drawing/2014/main" id="{2BD64830-313F-4182-985D-A81DB26D46C0}"/>
                </a:ext>
              </a:extLst>
            </p:cNvPr>
            <p:cNvSpPr>
              <a:spLocks/>
            </p:cNvSpPr>
            <p:nvPr/>
          </p:nvSpPr>
          <p:spPr bwMode="auto">
            <a:xfrm>
              <a:off x="5762274" y="1977093"/>
              <a:ext cx="133093" cy="73194"/>
            </a:xfrm>
            <a:custGeom>
              <a:avLst/>
              <a:gdLst>
                <a:gd name="T0" fmla="*/ 0 w 279"/>
                <a:gd name="T1" fmla="*/ 3 h 161"/>
                <a:gd name="T2" fmla="*/ 1 w 279"/>
                <a:gd name="T3" fmla="*/ 3 h 161"/>
                <a:gd name="T4" fmla="*/ 2 w 279"/>
                <a:gd name="T5" fmla="*/ 3 h 161"/>
                <a:gd name="T6" fmla="*/ 2 w 279"/>
                <a:gd name="T7" fmla="*/ 4 h 161"/>
                <a:gd name="T8" fmla="*/ 3 w 279"/>
                <a:gd name="T9" fmla="*/ 3 h 161"/>
                <a:gd name="T10" fmla="*/ 3 w 279"/>
                <a:gd name="T11" fmla="*/ 3 h 161"/>
                <a:gd name="T12" fmla="*/ 3 w 279"/>
                <a:gd name="T13" fmla="*/ 3 h 161"/>
                <a:gd name="T14" fmla="*/ 4 w 279"/>
                <a:gd name="T15" fmla="*/ 2 h 161"/>
                <a:gd name="T16" fmla="*/ 4 w 279"/>
                <a:gd name="T17" fmla="*/ 1 h 161"/>
                <a:gd name="T18" fmla="*/ 5 w 279"/>
                <a:gd name="T19" fmla="*/ 3 h 161"/>
                <a:gd name="T20" fmla="*/ 6 w 279"/>
                <a:gd name="T21" fmla="*/ 2 h 161"/>
                <a:gd name="T22" fmla="*/ 5 w 279"/>
                <a:gd name="T23" fmla="*/ 1 h 161"/>
                <a:gd name="T24" fmla="*/ 6 w 279"/>
                <a:gd name="T25" fmla="*/ 1 h 161"/>
                <a:gd name="T26" fmla="*/ 5 w 279"/>
                <a:gd name="T27" fmla="*/ 0 h 161"/>
                <a:gd name="T28" fmla="*/ 3 w 279"/>
                <a:gd name="T29" fmla="*/ 1 h 161"/>
                <a:gd name="T30" fmla="*/ 0 w 279"/>
                <a:gd name="T31" fmla="*/ 3 h 1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9"/>
                <a:gd name="T49" fmla="*/ 0 h 161"/>
                <a:gd name="T50" fmla="*/ 279 w 279"/>
                <a:gd name="T51" fmla="*/ 161 h 1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9" h="161">
                  <a:moveTo>
                    <a:pt x="0" y="125"/>
                  </a:moveTo>
                  <a:lnTo>
                    <a:pt x="62" y="148"/>
                  </a:lnTo>
                  <a:lnTo>
                    <a:pt x="78" y="122"/>
                  </a:lnTo>
                  <a:lnTo>
                    <a:pt x="93" y="161"/>
                  </a:lnTo>
                  <a:lnTo>
                    <a:pt x="122" y="146"/>
                  </a:lnTo>
                  <a:lnTo>
                    <a:pt x="116" y="108"/>
                  </a:lnTo>
                  <a:lnTo>
                    <a:pt x="147" y="130"/>
                  </a:lnTo>
                  <a:lnTo>
                    <a:pt x="164" y="72"/>
                  </a:lnTo>
                  <a:lnTo>
                    <a:pt x="189" y="67"/>
                  </a:lnTo>
                  <a:lnTo>
                    <a:pt x="198" y="121"/>
                  </a:lnTo>
                  <a:lnTo>
                    <a:pt x="258" y="80"/>
                  </a:lnTo>
                  <a:lnTo>
                    <a:pt x="241" y="33"/>
                  </a:lnTo>
                  <a:lnTo>
                    <a:pt x="279" y="23"/>
                  </a:lnTo>
                  <a:lnTo>
                    <a:pt x="240" y="0"/>
                  </a:lnTo>
                  <a:lnTo>
                    <a:pt x="136" y="23"/>
                  </a:lnTo>
                  <a:lnTo>
                    <a:pt x="0" y="12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41" name="Freeform 260">
              <a:extLst>
                <a:ext uri="{FF2B5EF4-FFF2-40B4-BE49-F238E27FC236}">
                  <a16:creationId xmlns:a16="http://schemas.microsoft.com/office/drawing/2014/main" id="{A1F9A52D-AF74-403E-AE56-18FEC1327925}"/>
                </a:ext>
              </a:extLst>
            </p:cNvPr>
            <p:cNvSpPr>
              <a:spLocks/>
            </p:cNvSpPr>
            <p:nvPr/>
          </p:nvSpPr>
          <p:spPr bwMode="auto">
            <a:xfrm>
              <a:off x="5833032" y="2145758"/>
              <a:ext cx="328521" cy="178212"/>
            </a:xfrm>
            <a:custGeom>
              <a:avLst/>
              <a:gdLst>
                <a:gd name="T0" fmla="*/ 0 w 688"/>
                <a:gd name="T1" fmla="*/ 3 h 394"/>
                <a:gd name="T2" fmla="*/ 1 w 688"/>
                <a:gd name="T3" fmla="*/ 2 h 394"/>
                <a:gd name="T4" fmla="*/ 0 w 688"/>
                <a:gd name="T5" fmla="*/ 2 h 394"/>
                <a:gd name="T6" fmla="*/ 2 w 688"/>
                <a:gd name="T7" fmla="*/ 1 h 394"/>
                <a:gd name="T8" fmla="*/ 4 w 688"/>
                <a:gd name="T9" fmla="*/ 0 h 394"/>
                <a:gd name="T10" fmla="*/ 4 w 688"/>
                <a:gd name="T11" fmla="*/ 1 h 394"/>
                <a:gd name="T12" fmla="*/ 4 w 688"/>
                <a:gd name="T13" fmla="*/ 1 h 394"/>
                <a:gd name="T14" fmla="*/ 5 w 688"/>
                <a:gd name="T15" fmla="*/ 1 h 394"/>
                <a:gd name="T16" fmla="*/ 7 w 688"/>
                <a:gd name="T17" fmla="*/ 1 h 394"/>
                <a:gd name="T18" fmla="*/ 6 w 688"/>
                <a:gd name="T19" fmla="*/ 2 h 394"/>
                <a:gd name="T20" fmla="*/ 8 w 688"/>
                <a:gd name="T21" fmla="*/ 2 h 394"/>
                <a:gd name="T22" fmla="*/ 7 w 688"/>
                <a:gd name="T23" fmla="*/ 1 h 394"/>
                <a:gd name="T24" fmla="*/ 8 w 688"/>
                <a:gd name="T25" fmla="*/ 1 h 394"/>
                <a:gd name="T26" fmla="*/ 9 w 688"/>
                <a:gd name="T27" fmla="*/ 3 h 394"/>
                <a:gd name="T28" fmla="*/ 10 w 688"/>
                <a:gd name="T29" fmla="*/ 3 h 394"/>
                <a:gd name="T30" fmla="*/ 9 w 688"/>
                <a:gd name="T31" fmla="*/ 0 h 394"/>
                <a:gd name="T32" fmla="*/ 10 w 688"/>
                <a:gd name="T33" fmla="*/ 0 h 394"/>
                <a:gd name="T34" fmla="*/ 12 w 688"/>
                <a:gd name="T35" fmla="*/ 1 h 394"/>
                <a:gd name="T36" fmla="*/ 12 w 688"/>
                <a:gd name="T37" fmla="*/ 4 h 394"/>
                <a:gd name="T38" fmla="*/ 16 w 688"/>
                <a:gd name="T39" fmla="*/ 6 h 394"/>
                <a:gd name="T40" fmla="*/ 16 w 688"/>
                <a:gd name="T41" fmla="*/ 7 h 394"/>
                <a:gd name="T42" fmla="*/ 15 w 688"/>
                <a:gd name="T43" fmla="*/ 7 h 394"/>
                <a:gd name="T44" fmla="*/ 14 w 688"/>
                <a:gd name="T45" fmla="*/ 7 h 394"/>
                <a:gd name="T46" fmla="*/ 15 w 688"/>
                <a:gd name="T47" fmla="*/ 8 h 394"/>
                <a:gd name="T48" fmla="*/ 14 w 688"/>
                <a:gd name="T49" fmla="*/ 9 h 394"/>
                <a:gd name="T50" fmla="*/ 12 w 688"/>
                <a:gd name="T51" fmla="*/ 8 h 394"/>
                <a:gd name="T52" fmla="*/ 11 w 688"/>
                <a:gd name="T53" fmla="*/ 7 h 394"/>
                <a:gd name="T54" fmla="*/ 8 w 688"/>
                <a:gd name="T55" fmla="*/ 9 h 394"/>
                <a:gd name="T56" fmla="*/ 5 w 688"/>
                <a:gd name="T57" fmla="*/ 9 h 394"/>
                <a:gd name="T58" fmla="*/ 4 w 688"/>
                <a:gd name="T59" fmla="*/ 8 h 394"/>
                <a:gd name="T60" fmla="*/ 3 w 688"/>
                <a:gd name="T61" fmla="*/ 8 h 394"/>
                <a:gd name="T62" fmla="*/ 1 w 688"/>
                <a:gd name="T63" fmla="*/ 6 h 394"/>
                <a:gd name="T64" fmla="*/ 6 w 688"/>
                <a:gd name="T65" fmla="*/ 6 h 394"/>
                <a:gd name="T66" fmla="*/ 1 w 688"/>
                <a:gd name="T67" fmla="*/ 5 h 394"/>
                <a:gd name="T68" fmla="*/ 1 w 688"/>
                <a:gd name="T69" fmla="*/ 5 h 394"/>
                <a:gd name="T70" fmla="*/ 3 w 688"/>
                <a:gd name="T71" fmla="*/ 4 h 394"/>
                <a:gd name="T72" fmla="*/ 1 w 688"/>
                <a:gd name="T73" fmla="*/ 4 h 394"/>
                <a:gd name="T74" fmla="*/ 1 w 688"/>
                <a:gd name="T75" fmla="*/ 3 h 394"/>
                <a:gd name="T76" fmla="*/ 0 w 688"/>
                <a:gd name="T77" fmla="*/ 3 h 39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88"/>
                <a:gd name="T118" fmla="*/ 0 h 394"/>
                <a:gd name="T119" fmla="*/ 688 w 688"/>
                <a:gd name="T120" fmla="*/ 394 h 39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88" h="394">
                  <a:moveTo>
                    <a:pt x="0" y="128"/>
                  </a:moveTo>
                  <a:lnTo>
                    <a:pt x="37" y="96"/>
                  </a:lnTo>
                  <a:lnTo>
                    <a:pt x="17" y="80"/>
                  </a:lnTo>
                  <a:lnTo>
                    <a:pt x="101" y="23"/>
                  </a:lnTo>
                  <a:lnTo>
                    <a:pt x="168" y="0"/>
                  </a:lnTo>
                  <a:lnTo>
                    <a:pt x="189" y="40"/>
                  </a:lnTo>
                  <a:lnTo>
                    <a:pt x="166" y="65"/>
                  </a:lnTo>
                  <a:lnTo>
                    <a:pt x="226" y="32"/>
                  </a:lnTo>
                  <a:lnTo>
                    <a:pt x="296" y="59"/>
                  </a:lnTo>
                  <a:lnTo>
                    <a:pt x="268" y="88"/>
                  </a:lnTo>
                  <a:lnTo>
                    <a:pt x="349" y="69"/>
                  </a:lnTo>
                  <a:lnTo>
                    <a:pt x="326" y="35"/>
                  </a:lnTo>
                  <a:lnTo>
                    <a:pt x="356" y="39"/>
                  </a:lnTo>
                  <a:lnTo>
                    <a:pt x="416" y="146"/>
                  </a:lnTo>
                  <a:lnTo>
                    <a:pt x="439" y="120"/>
                  </a:lnTo>
                  <a:lnTo>
                    <a:pt x="414" y="4"/>
                  </a:lnTo>
                  <a:lnTo>
                    <a:pt x="466" y="5"/>
                  </a:lnTo>
                  <a:lnTo>
                    <a:pt x="521" y="47"/>
                  </a:lnTo>
                  <a:lnTo>
                    <a:pt x="552" y="191"/>
                  </a:lnTo>
                  <a:lnTo>
                    <a:pt x="688" y="261"/>
                  </a:lnTo>
                  <a:lnTo>
                    <a:pt x="686" y="299"/>
                  </a:lnTo>
                  <a:lnTo>
                    <a:pt x="651" y="283"/>
                  </a:lnTo>
                  <a:lnTo>
                    <a:pt x="609" y="308"/>
                  </a:lnTo>
                  <a:lnTo>
                    <a:pt x="665" y="341"/>
                  </a:lnTo>
                  <a:lnTo>
                    <a:pt x="612" y="371"/>
                  </a:lnTo>
                  <a:lnTo>
                    <a:pt x="525" y="354"/>
                  </a:lnTo>
                  <a:lnTo>
                    <a:pt x="476" y="315"/>
                  </a:lnTo>
                  <a:lnTo>
                    <a:pt x="359" y="380"/>
                  </a:lnTo>
                  <a:lnTo>
                    <a:pt x="218" y="394"/>
                  </a:lnTo>
                  <a:lnTo>
                    <a:pt x="189" y="333"/>
                  </a:lnTo>
                  <a:lnTo>
                    <a:pt x="111" y="329"/>
                  </a:lnTo>
                  <a:lnTo>
                    <a:pt x="60" y="274"/>
                  </a:lnTo>
                  <a:lnTo>
                    <a:pt x="263" y="242"/>
                  </a:lnTo>
                  <a:lnTo>
                    <a:pt x="53" y="226"/>
                  </a:lnTo>
                  <a:lnTo>
                    <a:pt x="28" y="192"/>
                  </a:lnTo>
                  <a:lnTo>
                    <a:pt x="134" y="157"/>
                  </a:lnTo>
                  <a:lnTo>
                    <a:pt x="37" y="164"/>
                  </a:lnTo>
                  <a:lnTo>
                    <a:pt x="42" y="146"/>
                  </a:lnTo>
                  <a:lnTo>
                    <a:pt x="0" y="12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44" name="Freeform 261">
              <a:extLst>
                <a:ext uri="{FF2B5EF4-FFF2-40B4-BE49-F238E27FC236}">
                  <a16:creationId xmlns:a16="http://schemas.microsoft.com/office/drawing/2014/main" id="{29A579F6-477B-4947-80E4-662E2954989E}"/>
                </a:ext>
              </a:extLst>
            </p:cNvPr>
            <p:cNvSpPr>
              <a:spLocks/>
            </p:cNvSpPr>
            <p:nvPr/>
          </p:nvSpPr>
          <p:spPr bwMode="auto">
            <a:xfrm>
              <a:off x="5854934" y="2005734"/>
              <a:ext cx="225753" cy="98653"/>
            </a:xfrm>
            <a:custGeom>
              <a:avLst/>
              <a:gdLst>
                <a:gd name="T0" fmla="*/ 0 w 468"/>
                <a:gd name="T1" fmla="*/ 3 h 217"/>
                <a:gd name="T2" fmla="*/ 0 w 468"/>
                <a:gd name="T3" fmla="*/ 3 h 217"/>
                <a:gd name="T4" fmla="*/ 2 w 468"/>
                <a:gd name="T5" fmla="*/ 3 h 217"/>
                <a:gd name="T6" fmla="*/ 0 w 468"/>
                <a:gd name="T7" fmla="*/ 3 h 217"/>
                <a:gd name="T8" fmla="*/ 3 w 468"/>
                <a:gd name="T9" fmla="*/ 2 h 217"/>
                <a:gd name="T10" fmla="*/ 1 w 468"/>
                <a:gd name="T11" fmla="*/ 2 h 217"/>
                <a:gd name="T12" fmla="*/ 1 w 468"/>
                <a:gd name="T13" fmla="*/ 1 h 217"/>
                <a:gd name="T14" fmla="*/ 3 w 468"/>
                <a:gd name="T15" fmla="*/ 1 h 217"/>
                <a:gd name="T16" fmla="*/ 1 w 468"/>
                <a:gd name="T17" fmla="*/ 1 h 217"/>
                <a:gd name="T18" fmla="*/ 3 w 468"/>
                <a:gd name="T19" fmla="*/ 1 h 217"/>
                <a:gd name="T20" fmla="*/ 5 w 468"/>
                <a:gd name="T21" fmla="*/ 1 h 217"/>
                <a:gd name="T22" fmla="*/ 6 w 468"/>
                <a:gd name="T23" fmla="*/ 3 h 217"/>
                <a:gd name="T24" fmla="*/ 8 w 468"/>
                <a:gd name="T25" fmla="*/ 3 h 217"/>
                <a:gd name="T26" fmla="*/ 7 w 468"/>
                <a:gd name="T27" fmla="*/ 2 h 217"/>
                <a:gd name="T28" fmla="*/ 7 w 468"/>
                <a:gd name="T29" fmla="*/ 1 h 217"/>
                <a:gd name="T30" fmla="*/ 7 w 468"/>
                <a:gd name="T31" fmla="*/ 1 h 217"/>
                <a:gd name="T32" fmla="*/ 8 w 468"/>
                <a:gd name="T33" fmla="*/ 0 h 217"/>
                <a:gd name="T34" fmla="*/ 9 w 468"/>
                <a:gd name="T35" fmla="*/ 1 h 217"/>
                <a:gd name="T36" fmla="*/ 8 w 468"/>
                <a:gd name="T37" fmla="*/ 2 h 217"/>
                <a:gd name="T38" fmla="*/ 9 w 468"/>
                <a:gd name="T39" fmla="*/ 2 h 217"/>
                <a:gd name="T40" fmla="*/ 9 w 468"/>
                <a:gd name="T41" fmla="*/ 2 h 217"/>
                <a:gd name="T42" fmla="*/ 10 w 468"/>
                <a:gd name="T43" fmla="*/ 3 h 217"/>
                <a:gd name="T44" fmla="*/ 10 w 468"/>
                <a:gd name="T45" fmla="*/ 2 h 217"/>
                <a:gd name="T46" fmla="*/ 11 w 468"/>
                <a:gd name="T47" fmla="*/ 3 h 217"/>
                <a:gd name="T48" fmla="*/ 11 w 468"/>
                <a:gd name="T49" fmla="*/ 4 h 217"/>
                <a:gd name="T50" fmla="*/ 8 w 468"/>
                <a:gd name="T51" fmla="*/ 4 h 217"/>
                <a:gd name="T52" fmla="*/ 5 w 468"/>
                <a:gd name="T53" fmla="*/ 5 h 217"/>
                <a:gd name="T54" fmla="*/ 3 w 468"/>
                <a:gd name="T55" fmla="*/ 4 h 217"/>
                <a:gd name="T56" fmla="*/ 6 w 468"/>
                <a:gd name="T57" fmla="*/ 3 h 217"/>
                <a:gd name="T58" fmla="*/ 3 w 468"/>
                <a:gd name="T59" fmla="*/ 4 h 217"/>
                <a:gd name="T60" fmla="*/ 4 w 468"/>
                <a:gd name="T61" fmla="*/ 3 h 217"/>
                <a:gd name="T62" fmla="*/ 3 w 468"/>
                <a:gd name="T63" fmla="*/ 4 h 217"/>
                <a:gd name="T64" fmla="*/ 1 w 468"/>
                <a:gd name="T65" fmla="*/ 4 h 217"/>
                <a:gd name="T66" fmla="*/ 0 w 468"/>
                <a:gd name="T67" fmla="*/ 3 h 2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68"/>
                <a:gd name="T103" fmla="*/ 0 h 217"/>
                <a:gd name="T104" fmla="*/ 468 w 468"/>
                <a:gd name="T105" fmla="*/ 217 h 2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68" h="217">
                  <a:moveTo>
                    <a:pt x="0" y="143"/>
                  </a:moveTo>
                  <a:lnTo>
                    <a:pt x="18" y="125"/>
                  </a:lnTo>
                  <a:lnTo>
                    <a:pt x="100" y="105"/>
                  </a:lnTo>
                  <a:lnTo>
                    <a:pt x="18" y="109"/>
                  </a:lnTo>
                  <a:lnTo>
                    <a:pt x="113" y="88"/>
                  </a:lnTo>
                  <a:lnTo>
                    <a:pt x="36" y="88"/>
                  </a:lnTo>
                  <a:lnTo>
                    <a:pt x="44" y="64"/>
                  </a:lnTo>
                  <a:lnTo>
                    <a:pt x="115" y="63"/>
                  </a:lnTo>
                  <a:lnTo>
                    <a:pt x="64" y="57"/>
                  </a:lnTo>
                  <a:lnTo>
                    <a:pt x="106" y="36"/>
                  </a:lnTo>
                  <a:lnTo>
                    <a:pt x="200" y="63"/>
                  </a:lnTo>
                  <a:lnTo>
                    <a:pt x="247" y="117"/>
                  </a:lnTo>
                  <a:lnTo>
                    <a:pt x="334" y="120"/>
                  </a:lnTo>
                  <a:lnTo>
                    <a:pt x="300" y="88"/>
                  </a:lnTo>
                  <a:lnTo>
                    <a:pt x="317" y="65"/>
                  </a:lnTo>
                  <a:lnTo>
                    <a:pt x="280" y="40"/>
                  </a:lnTo>
                  <a:lnTo>
                    <a:pt x="342" y="0"/>
                  </a:lnTo>
                  <a:lnTo>
                    <a:pt x="366" y="48"/>
                  </a:lnTo>
                  <a:lnTo>
                    <a:pt x="349" y="69"/>
                  </a:lnTo>
                  <a:lnTo>
                    <a:pt x="384" y="76"/>
                  </a:lnTo>
                  <a:lnTo>
                    <a:pt x="369" y="99"/>
                  </a:lnTo>
                  <a:lnTo>
                    <a:pt x="414" y="107"/>
                  </a:lnTo>
                  <a:lnTo>
                    <a:pt x="439" y="75"/>
                  </a:lnTo>
                  <a:lnTo>
                    <a:pt x="468" y="111"/>
                  </a:lnTo>
                  <a:lnTo>
                    <a:pt x="446" y="161"/>
                  </a:lnTo>
                  <a:lnTo>
                    <a:pt x="344" y="157"/>
                  </a:lnTo>
                  <a:lnTo>
                    <a:pt x="191" y="217"/>
                  </a:lnTo>
                  <a:lnTo>
                    <a:pt x="129" y="187"/>
                  </a:lnTo>
                  <a:lnTo>
                    <a:pt x="259" y="137"/>
                  </a:lnTo>
                  <a:lnTo>
                    <a:pt x="146" y="167"/>
                  </a:lnTo>
                  <a:lnTo>
                    <a:pt x="165" y="128"/>
                  </a:lnTo>
                  <a:lnTo>
                    <a:pt x="108" y="170"/>
                  </a:lnTo>
                  <a:lnTo>
                    <a:pt x="44" y="157"/>
                  </a:lnTo>
                  <a:lnTo>
                    <a:pt x="0" y="14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47" name="Freeform 262">
              <a:extLst>
                <a:ext uri="{FF2B5EF4-FFF2-40B4-BE49-F238E27FC236}">
                  <a16:creationId xmlns:a16="http://schemas.microsoft.com/office/drawing/2014/main" id="{E3622926-4DAD-4A26-B14E-5A9D29A9276A}"/>
                </a:ext>
              </a:extLst>
            </p:cNvPr>
            <p:cNvSpPr>
              <a:spLocks/>
            </p:cNvSpPr>
            <p:nvPr/>
          </p:nvSpPr>
          <p:spPr bwMode="auto">
            <a:xfrm>
              <a:off x="6080687" y="1902308"/>
              <a:ext cx="116246" cy="60465"/>
            </a:xfrm>
            <a:custGeom>
              <a:avLst/>
              <a:gdLst>
                <a:gd name="T0" fmla="*/ 0 w 244"/>
                <a:gd name="T1" fmla="*/ 0 h 134"/>
                <a:gd name="T2" fmla="*/ 1 w 244"/>
                <a:gd name="T3" fmla="*/ 1 h 134"/>
                <a:gd name="T4" fmla="*/ 2 w 244"/>
                <a:gd name="T5" fmla="*/ 1 h 134"/>
                <a:gd name="T6" fmla="*/ 1 w 244"/>
                <a:gd name="T7" fmla="*/ 1 h 134"/>
                <a:gd name="T8" fmla="*/ 2 w 244"/>
                <a:gd name="T9" fmla="*/ 2 h 134"/>
                <a:gd name="T10" fmla="*/ 1 w 244"/>
                <a:gd name="T11" fmla="*/ 2 h 134"/>
                <a:gd name="T12" fmla="*/ 2 w 244"/>
                <a:gd name="T13" fmla="*/ 2 h 134"/>
                <a:gd name="T14" fmla="*/ 6 w 244"/>
                <a:gd name="T15" fmla="*/ 3 h 134"/>
                <a:gd name="T16" fmla="*/ 5 w 244"/>
                <a:gd name="T17" fmla="*/ 1 h 134"/>
                <a:gd name="T18" fmla="*/ 3 w 244"/>
                <a:gd name="T19" fmla="*/ 0 h 134"/>
                <a:gd name="T20" fmla="*/ 2 w 244"/>
                <a:gd name="T21" fmla="*/ 1 h 134"/>
                <a:gd name="T22" fmla="*/ 2 w 244"/>
                <a:gd name="T23" fmla="*/ 0 h 134"/>
                <a:gd name="T24" fmla="*/ 0 w 244"/>
                <a:gd name="T25" fmla="*/ 0 h 1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4"/>
                <a:gd name="T40" fmla="*/ 0 h 134"/>
                <a:gd name="T41" fmla="*/ 244 w 244"/>
                <a:gd name="T42" fmla="*/ 134 h 1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4" h="134">
                  <a:moveTo>
                    <a:pt x="0" y="0"/>
                  </a:moveTo>
                  <a:lnTo>
                    <a:pt x="22" y="48"/>
                  </a:lnTo>
                  <a:lnTo>
                    <a:pt x="79" y="48"/>
                  </a:lnTo>
                  <a:lnTo>
                    <a:pt x="59" y="60"/>
                  </a:lnTo>
                  <a:lnTo>
                    <a:pt x="75" y="76"/>
                  </a:lnTo>
                  <a:lnTo>
                    <a:pt x="23" y="83"/>
                  </a:lnTo>
                  <a:lnTo>
                    <a:pt x="107" y="100"/>
                  </a:lnTo>
                  <a:lnTo>
                    <a:pt x="244" y="134"/>
                  </a:lnTo>
                  <a:lnTo>
                    <a:pt x="221" y="58"/>
                  </a:lnTo>
                  <a:lnTo>
                    <a:pt x="123" y="11"/>
                  </a:lnTo>
                  <a:lnTo>
                    <a:pt x="93" y="31"/>
                  </a:lnTo>
                  <a:lnTo>
                    <a:pt x="85" y="0"/>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48" name="Freeform 263">
              <a:extLst>
                <a:ext uri="{FF2B5EF4-FFF2-40B4-BE49-F238E27FC236}">
                  <a16:creationId xmlns:a16="http://schemas.microsoft.com/office/drawing/2014/main" id="{3AF5FAE1-B624-4139-8E9D-2382AC781C8D}"/>
                </a:ext>
              </a:extLst>
            </p:cNvPr>
            <p:cNvSpPr>
              <a:spLocks/>
            </p:cNvSpPr>
            <p:nvPr/>
          </p:nvSpPr>
          <p:spPr bwMode="auto">
            <a:xfrm>
              <a:off x="6132913" y="2018464"/>
              <a:ext cx="94345" cy="62056"/>
            </a:xfrm>
            <a:custGeom>
              <a:avLst/>
              <a:gdLst>
                <a:gd name="T0" fmla="*/ 0 w 195"/>
                <a:gd name="T1" fmla="*/ 2 h 137"/>
                <a:gd name="T2" fmla="*/ 1 w 195"/>
                <a:gd name="T3" fmla="*/ 1 h 137"/>
                <a:gd name="T4" fmla="*/ 1 w 195"/>
                <a:gd name="T5" fmla="*/ 1 h 137"/>
                <a:gd name="T6" fmla="*/ 0 w 195"/>
                <a:gd name="T7" fmla="*/ 1 h 137"/>
                <a:gd name="T8" fmla="*/ 1 w 195"/>
                <a:gd name="T9" fmla="*/ 0 h 137"/>
                <a:gd name="T10" fmla="*/ 2 w 195"/>
                <a:gd name="T11" fmla="*/ 1 h 137"/>
                <a:gd name="T12" fmla="*/ 1 w 195"/>
                <a:gd name="T13" fmla="*/ 0 h 137"/>
                <a:gd name="T14" fmla="*/ 4 w 195"/>
                <a:gd name="T15" fmla="*/ 0 h 137"/>
                <a:gd name="T16" fmla="*/ 5 w 195"/>
                <a:gd name="T17" fmla="*/ 2 h 137"/>
                <a:gd name="T18" fmla="*/ 4 w 195"/>
                <a:gd name="T19" fmla="*/ 2 h 137"/>
                <a:gd name="T20" fmla="*/ 4 w 195"/>
                <a:gd name="T21" fmla="*/ 3 h 137"/>
                <a:gd name="T22" fmla="*/ 2 w 195"/>
                <a:gd name="T23" fmla="*/ 3 h 137"/>
                <a:gd name="T24" fmla="*/ 2 w 195"/>
                <a:gd name="T25" fmla="*/ 3 h 137"/>
                <a:gd name="T26" fmla="*/ 2 w 195"/>
                <a:gd name="T27" fmla="*/ 2 h 137"/>
                <a:gd name="T28" fmla="*/ 3 w 195"/>
                <a:gd name="T29" fmla="*/ 2 h 137"/>
                <a:gd name="T30" fmla="*/ 0 w 195"/>
                <a:gd name="T31" fmla="*/ 2 h 13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5"/>
                <a:gd name="T49" fmla="*/ 0 h 137"/>
                <a:gd name="T50" fmla="*/ 195 w 195"/>
                <a:gd name="T51" fmla="*/ 137 h 13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5" h="137">
                  <a:moveTo>
                    <a:pt x="0" y="90"/>
                  </a:moveTo>
                  <a:lnTo>
                    <a:pt x="23" y="58"/>
                  </a:lnTo>
                  <a:lnTo>
                    <a:pt x="58" y="64"/>
                  </a:lnTo>
                  <a:lnTo>
                    <a:pt x="11" y="30"/>
                  </a:lnTo>
                  <a:lnTo>
                    <a:pt x="24" y="10"/>
                  </a:lnTo>
                  <a:lnTo>
                    <a:pt x="99" y="54"/>
                  </a:lnTo>
                  <a:lnTo>
                    <a:pt x="57" y="7"/>
                  </a:lnTo>
                  <a:lnTo>
                    <a:pt x="175" y="0"/>
                  </a:lnTo>
                  <a:lnTo>
                    <a:pt x="195" y="100"/>
                  </a:lnTo>
                  <a:lnTo>
                    <a:pt x="171" y="83"/>
                  </a:lnTo>
                  <a:lnTo>
                    <a:pt x="170" y="137"/>
                  </a:lnTo>
                  <a:lnTo>
                    <a:pt x="76" y="131"/>
                  </a:lnTo>
                  <a:lnTo>
                    <a:pt x="92" y="117"/>
                  </a:lnTo>
                  <a:lnTo>
                    <a:pt x="69" y="98"/>
                  </a:lnTo>
                  <a:lnTo>
                    <a:pt x="138" y="69"/>
                  </a:lnTo>
                  <a:lnTo>
                    <a:pt x="0" y="9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49" name="Freeform 264">
              <a:extLst>
                <a:ext uri="{FF2B5EF4-FFF2-40B4-BE49-F238E27FC236}">
                  <a16:creationId xmlns:a16="http://schemas.microsoft.com/office/drawing/2014/main" id="{DC464629-C08E-429F-8165-C1587955ED33}"/>
                </a:ext>
              </a:extLst>
            </p:cNvPr>
            <p:cNvSpPr>
              <a:spLocks/>
            </p:cNvSpPr>
            <p:nvPr/>
          </p:nvSpPr>
          <p:spPr bwMode="auto">
            <a:xfrm>
              <a:off x="6134598" y="2126664"/>
              <a:ext cx="109507" cy="97062"/>
            </a:xfrm>
            <a:custGeom>
              <a:avLst/>
              <a:gdLst>
                <a:gd name="T0" fmla="*/ 0 w 228"/>
                <a:gd name="T1" fmla="*/ 3 h 214"/>
                <a:gd name="T2" fmla="*/ 0 w 228"/>
                <a:gd name="T3" fmla="*/ 2 h 214"/>
                <a:gd name="T4" fmla="*/ 2 w 228"/>
                <a:gd name="T5" fmla="*/ 2 h 214"/>
                <a:gd name="T6" fmla="*/ 2 w 228"/>
                <a:gd name="T7" fmla="*/ 1 h 214"/>
                <a:gd name="T8" fmla="*/ 2 w 228"/>
                <a:gd name="T9" fmla="*/ 1 h 214"/>
                <a:gd name="T10" fmla="*/ 1 w 228"/>
                <a:gd name="T11" fmla="*/ 1 h 214"/>
                <a:gd name="T12" fmla="*/ 2 w 228"/>
                <a:gd name="T13" fmla="*/ 1 h 214"/>
                <a:gd name="T14" fmla="*/ 1 w 228"/>
                <a:gd name="T15" fmla="*/ 0 h 214"/>
                <a:gd name="T16" fmla="*/ 5 w 228"/>
                <a:gd name="T17" fmla="*/ 0 h 214"/>
                <a:gd name="T18" fmla="*/ 5 w 228"/>
                <a:gd name="T19" fmla="*/ 1 h 214"/>
                <a:gd name="T20" fmla="*/ 4 w 228"/>
                <a:gd name="T21" fmla="*/ 2 h 214"/>
                <a:gd name="T22" fmla="*/ 5 w 228"/>
                <a:gd name="T23" fmla="*/ 2 h 214"/>
                <a:gd name="T24" fmla="*/ 5 w 228"/>
                <a:gd name="T25" fmla="*/ 4 h 214"/>
                <a:gd name="T26" fmla="*/ 3 w 228"/>
                <a:gd name="T27" fmla="*/ 5 h 214"/>
                <a:gd name="T28" fmla="*/ 2 w 228"/>
                <a:gd name="T29" fmla="*/ 4 h 214"/>
                <a:gd name="T30" fmla="*/ 0 w 228"/>
                <a:gd name="T31" fmla="*/ 3 h 2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28"/>
                <a:gd name="T49" fmla="*/ 0 h 214"/>
                <a:gd name="T50" fmla="*/ 228 w 228"/>
                <a:gd name="T51" fmla="*/ 214 h 2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28" h="214">
                  <a:moveTo>
                    <a:pt x="0" y="107"/>
                  </a:moveTo>
                  <a:lnTo>
                    <a:pt x="14" y="80"/>
                  </a:lnTo>
                  <a:lnTo>
                    <a:pt x="87" y="95"/>
                  </a:lnTo>
                  <a:lnTo>
                    <a:pt x="77" y="62"/>
                  </a:lnTo>
                  <a:lnTo>
                    <a:pt x="95" y="64"/>
                  </a:lnTo>
                  <a:lnTo>
                    <a:pt x="45" y="45"/>
                  </a:lnTo>
                  <a:lnTo>
                    <a:pt x="72" y="35"/>
                  </a:lnTo>
                  <a:lnTo>
                    <a:pt x="47" y="18"/>
                  </a:lnTo>
                  <a:lnTo>
                    <a:pt x="196" y="0"/>
                  </a:lnTo>
                  <a:lnTo>
                    <a:pt x="200" y="46"/>
                  </a:lnTo>
                  <a:lnTo>
                    <a:pt x="155" y="84"/>
                  </a:lnTo>
                  <a:lnTo>
                    <a:pt x="219" y="95"/>
                  </a:lnTo>
                  <a:lnTo>
                    <a:pt x="228" y="173"/>
                  </a:lnTo>
                  <a:lnTo>
                    <a:pt x="132" y="214"/>
                  </a:lnTo>
                  <a:lnTo>
                    <a:pt x="87" y="154"/>
                  </a:lnTo>
                  <a:lnTo>
                    <a:pt x="0" y="10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50" name="Freeform 265">
              <a:extLst>
                <a:ext uri="{FF2B5EF4-FFF2-40B4-BE49-F238E27FC236}">
                  <a16:creationId xmlns:a16="http://schemas.microsoft.com/office/drawing/2014/main" id="{3CBBDF61-4C14-4338-9755-CFFCD577D429}"/>
                </a:ext>
              </a:extLst>
            </p:cNvPr>
            <p:cNvSpPr>
              <a:spLocks/>
            </p:cNvSpPr>
            <p:nvPr/>
          </p:nvSpPr>
          <p:spPr bwMode="auto">
            <a:xfrm>
              <a:off x="6212095" y="1918219"/>
              <a:ext cx="65704" cy="49327"/>
            </a:xfrm>
            <a:custGeom>
              <a:avLst/>
              <a:gdLst>
                <a:gd name="T0" fmla="*/ 0 w 136"/>
                <a:gd name="T1" fmla="*/ 0 h 109"/>
                <a:gd name="T2" fmla="*/ 0 w 136"/>
                <a:gd name="T3" fmla="*/ 1 h 109"/>
                <a:gd name="T4" fmla="*/ 1 w 136"/>
                <a:gd name="T5" fmla="*/ 2 h 109"/>
                <a:gd name="T6" fmla="*/ 1 w 136"/>
                <a:gd name="T7" fmla="*/ 2 h 109"/>
                <a:gd name="T8" fmla="*/ 1 w 136"/>
                <a:gd name="T9" fmla="*/ 3 h 109"/>
                <a:gd name="T10" fmla="*/ 3 w 136"/>
                <a:gd name="T11" fmla="*/ 2 h 109"/>
                <a:gd name="T12" fmla="*/ 3 w 136"/>
                <a:gd name="T13" fmla="*/ 1 h 109"/>
                <a:gd name="T14" fmla="*/ 0 w 13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109"/>
                <a:gd name="T26" fmla="*/ 136 w 13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109">
                  <a:moveTo>
                    <a:pt x="0" y="0"/>
                  </a:moveTo>
                  <a:lnTo>
                    <a:pt x="18" y="65"/>
                  </a:lnTo>
                  <a:lnTo>
                    <a:pt x="59" y="71"/>
                  </a:lnTo>
                  <a:lnTo>
                    <a:pt x="23" y="79"/>
                  </a:lnTo>
                  <a:lnTo>
                    <a:pt x="42" y="109"/>
                  </a:lnTo>
                  <a:lnTo>
                    <a:pt x="127" y="91"/>
                  </a:lnTo>
                  <a:lnTo>
                    <a:pt x="136" y="54"/>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51" name="Freeform 266">
              <a:extLst>
                <a:ext uri="{FF2B5EF4-FFF2-40B4-BE49-F238E27FC236}">
                  <a16:creationId xmlns:a16="http://schemas.microsoft.com/office/drawing/2014/main" id="{39774454-2601-4E1D-A4FE-ADF64657988E}"/>
                </a:ext>
              </a:extLst>
            </p:cNvPr>
            <p:cNvSpPr>
              <a:spLocks/>
            </p:cNvSpPr>
            <p:nvPr/>
          </p:nvSpPr>
          <p:spPr bwMode="auto">
            <a:xfrm>
              <a:off x="6235681" y="1994596"/>
              <a:ext cx="316728" cy="109791"/>
            </a:xfrm>
            <a:custGeom>
              <a:avLst/>
              <a:gdLst>
                <a:gd name="T0" fmla="*/ 0 w 659"/>
                <a:gd name="T1" fmla="*/ 1 h 241"/>
                <a:gd name="T2" fmla="*/ 1 w 659"/>
                <a:gd name="T3" fmla="*/ 0 h 241"/>
                <a:gd name="T4" fmla="*/ 2 w 659"/>
                <a:gd name="T5" fmla="*/ 0 h 241"/>
                <a:gd name="T6" fmla="*/ 3 w 659"/>
                <a:gd name="T7" fmla="*/ 1 h 241"/>
                <a:gd name="T8" fmla="*/ 3 w 659"/>
                <a:gd name="T9" fmla="*/ 1 h 241"/>
                <a:gd name="T10" fmla="*/ 5 w 659"/>
                <a:gd name="T11" fmla="*/ 1 h 241"/>
                <a:gd name="T12" fmla="*/ 6 w 659"/>
                <a:gd name="T13" fmla="*/ 1 h 241"/>
                <a:gd name="T14" fmla="*/ 5 w 659"/>
                <a:gd name="T15" fmla="*/ 1 h 241"/>
                <a:gd name="T16" fmla="*/ 7 w 659"/>
                <a:gd name="T17" fmla="*/ 2 h 241"/>
                <a:gd name="T18" fmla="*/ 5 w 659"/>
                <a:gd name="T19" fmla="*/ 2 h 241"/>
                <a:gd name="T20" fmla="*/ 6 w 659"/>
                <a:gd name="T21" fmla="*/ 3 h 241"/>
                <a:gd name="T22" fmla="*/ 5 w 659"/>
                <a:gd name="T23" fmla="*/ 3 h 241"/>
                <a:gd name="T24" fmla="*/ 6 w 659"/>
                <a:gd name="T25" fmla="*/ 3 h 241"/>
                <a:gd name="T26" fmla="*/ 7 w 659"/>
                <a:gd name="T27" fmla="*/ 4 h 241"/>
                <a:gd name="T28" fmla="*/ 7 w 659"/>
                <a:gd name="T29" fmla="*/ 3 h 241"/>
                <a:gd name="T30" fmla="*/ 10 w 659"/>
                <a:gd name="T31" fmla="*/ 4 h 241"/>
                <a:gd name="T32" fmla="*/ 13 w 659"/>
                <a:gd name="T33" fmla="*/ 3 h 241"/>
                <a:gd name="T34" fmla="*/ 15 w 659"/>
                <a:gd name="T35" fmla="*/ 4 h 241"/>
                <a:gd name="T36" fmla="*/ 15 w 659"/>
                <a:gd name="T37" fmla="*/ 5 h 241"/>
                <a:gd name="T38" fmla="*/ 15 w 659"/>
                <a:gd name="T39" fmla="*/ 5 h 241"/>
                <a:gd name="T40" fmla="*/ 13 w 659"/>
                <a:gd name="T41" fmla="*/ 6 h 241"/>
                <a:gd name="T42" fmla="*/ 12 w 659"/>
                <a:gd name="T43" fmla="*/ 5 h 241"/>
                <a:gd name="T44" fmla="*/ 12 w 659"/>
                <a:gd name="T45" fmla="*/ 5 h 241"/>
                <a:gd name="T46" fmla="*/ 11 w 659"/>
                <a:gd name="T47" fmla="*/ 5 h 241"/>
                <a:gd name="T48" fmla="*/ 8 w 659"/>
                <a:gd name="T49" fmla="*/ 6 h 241"/>
                <a:gd name="T50" fmla="*/ 7 w 659"/>
                <a:gd name="T51" fmla="*/ 5 h 241"/>
                <a:gd name="T52" fmla="*/ 6 w 659"/>
                <a:gd name="T53" fmla="*/ 5 h 241"/>
                <a:gd name="T54" fmla="*/ 5 w 659"/>
                <a:gd name="T55" fmla="*/ 5 h 241"/>
                <a:gd name="T56" fmla="*/ 5 w 659"/>
                <a:gd name="T57" fmla="*/ 5 h 241"/>
                <a:gd name="T58" fmla="*/ 3 w 659"/>
                <a:gd name="T59" fmla="*/ 2 h 241"/>
                <a:gd name="T60" fmla="*/ 2 w 659"/>
                <a:gd name="T61" fmla="*/ 2 h 241"/>
                <a:gd name="T62" fmla="*/ 0 w 659"/>
                <a:gd name="T63" fmla="*/ 1 h 24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59"/>
                <a:gd name="T97" fmla="*/ 0 h 241"/>
                <a:gd name="T98" fmla="*/ 659 w 659"/>
                <a:gd name="T99" fmla="*/ 241 h 24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59" h="241">
                  <a:moveTo>
                    <a:pt x="0" y="38"/>
                  </a:moveTo>
                  <a:lnTo>
                    <a:pt x="41" y="0"/>
                  </a:lnTo>
                  <a:lnTo>
                    <a:pt x="97" y="19"/>
                  </a:lnTo>
                  <a:lnTo>
                    <a:pt x="137" y="38"/>
                  </a:lnTo>
                  <a:lnTo>
                    <a:pt x="126" y="65"/>
                  </a:lnTo>
                  <a:lnTo>
                    <a:pt x="200" y="42"/>
                  </a:lnTo>
                  <a:lnTo>
                    <a:pt x="250" y="65"/>
                  </a:lnTo>
                  <a:lnTo>
                    <a:pt x="209" y="65"/>
                  </a:lnTo>
                  <a:lnTo>
                    <a:pt x="293" y="84"/>
                  </a:lnTo>
                  <a:lnTo>
                    <a:pt x="200" y="92"/>
                  </a:lnTo>
                  <a:lnTo>
                    <a:pt x="250" y="108"/>
                  </a:lnTo>
                  <a:lnTo>
                    <a:pt x="214" y="126"/>
                  </a:lnTo>
                  <a:lnTo>
                    <a:pt x="260" y="112"/>
                  </a:lnTo>
                  <a:lnTo>
                    <a:pt x="301" y="158"/>
                  </a:lnTo>
                  <a:lnTo>
                    <a:pt x="310" y="135"/>
                  </a:lnTo>
                  <a:lnTo>
                    <a:pt x="430" y="158"/>
                  </a:lnTo>
                  <a:lnTo>
                    <a:pt x="555" y="114"/>
                  </a:lnTo>
                  <a:lnTo>
                    <a:pt x="659" y="167"/>
                  </a:lnTo>
                  <a:lnTo>
                    <a:pt x="626" y="191"/>
                  </a:lnTo>
                  <a:lnTo>
                    <a:pt x="635" y="231"/>
                  </a:lnTo>
                  <a:lnTo>
                    <a:pt x="576" y="241"/>
                  </a:lnTo>
                  <a:lnTo>
                    <a:pt x="509" y="203"/>
                  </a:lnTo>
                  <a:lnTo>
                    <a:pt x="509" y="231"/>
                  </a:lnTo>
                  <a:lnTo>
                    <a:pt x="473" y="238"/>
                  </a:lnTo>
                  <a:lnTo>
                    <a:pt x="325" y="241"/>
                  </a:lnTo>
                  <a:lnTo>
                    <a:pt x="310" y="207"/>
                  </a:lnTo>
                  <a:lnTo>
                    <a:pt x="274" y="238"/>
                  </a:lnTo>
                  <a:lnTo>
                    <a:pt x="227" y="207"/>
                  </a:lnTo>
                  <a:lnTo>
                    <a:pt x="197" y="229"/>
                  </a:lnTo>
                  <a:lnTo>
                    <a:pt x="141" y="72"/>
                  </a:lnTo>
                  <a:lnTo>
                    <a:pt x="75" y="87"/>
                  </a:lnTo>
                  <a:lnTo>
                    <a:pt x="0" y="3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52" name="Freeform 267">
              <a:extLst>
                <a:ext uri="{FF2B5EF4-FFF2-40B4-BE49-F238E27FC236}">
                  <a16:creationId xmlns:a16="http://schemas.microsoft.com/office/drawing/2014/main" id="{63AC5FD0-7668-4952-8796-DFA1F1A8DD0B}"/>
                </a:ext>
              </a:extLst>
            </p:cNvPr>
            <p:cNvSpPr>
              <a:spLocks/>
            </p:cNvSpPr>
            <p:nvPr/>
          </p:nvSpPr>
          <p:spPr bwMode="auto">
            <a:xfrm>
              <a:off x="6249159" y="1806837"/>
              <a:ext cx="203852" cy="146388"/>
            </a:xfrm>
            <a:custGeom>
              <a:avLst/>
              <a:gdLst>
                <a:gd name="T0" fmla="*/ 0 w 428"/>
                <a:gd name="T1" fmla="*/ 2 h 323"/>
                <a:gd name="T2" fmla="*/ 2 w 428"/>
                <a:gd name="T3" fmla="*/ 2 h 323"/>
                <a:gd name="T4" fmla="*/ 1 w 428"/>
                <a:gd name="T5" fmla="*/ 1 h 323"/>
                <a:gd name="T6" fmla="*/ 3 w 428"/>
                <a:gd name="T7" fmla="*/ 1 h 323"/>
                <a:gd name="T8" fmla="*/ 1 w 428"/>
                <a:gd name="T9" fmla="*/ 0 h 323"/>
                <a:gd name="T10" fmla="*/ 4 w 428"/>
                <a:gd name="T11" fmla="*/ 1 h 323"/>
                <a:gd name="T12" fmla="*/ 5 w 428"/>
                <a:gd name="T13" fmla="*/ 2 h 323"/>
                <a:gd name="T14" fmla="*/ 6 w 428"/>
                <a:gd name="T15" fmla="*/ 2 h 323"/>
                <a:gd name="T16" fmla="*/ 7 w 428"/>
                <a:gd name="T17" fmla="*/ 3 h 323"/>
                <a:gd name="T18" fmla="*/ 7 w 428"/>
                <a:gd name="T19" fmla="*/ 2 h 323"/>
                <a:gd name="T20" fmla="*/ 8 w 428"/>
                <a:gd name="T21" fmla="*/ 2 h 323"/>
                <a:gd name="T22" fmla="*/ 7 w 428"/>
                <a:gd name="T23" fmla="*/ 3 h 323"/>
                <a:gd name="T24" fmla="*/ 8 w 428"/>
                <a:gd name="T25" fmla="*/ 3 h 323"/>
                <a:gd name="T26" fmla="*/ 8 w 428"/>
                <a:gd name="T27" fmla="*/ 4 h 323"/>
                <a:gd name="T28" fmla="*/ 9 w 428"/>
                <a:gd name="T29" fmla="*/ 4 h 323"/>
                <a:gd name="T30" fmla="*/ 10 w 428"/>
                <a:gd name="T31" fmla="*/ 5 h 323"/>
                <a:gd name="T32" fmla="*/ 8 w 428"/>
                <a:gd name="T33" fmla="*/ 5 h 323"/>
                <a:gd name="T34" fmla="*/ 7 w 428"/>
                <a:gd name="T35" fmla="*/ 6 h 323"/>
                <a:gd name="T36" fmla="*/ 7 w 428"/>
                <a:gd name="T37" fmla="*/ 5 h 323"/>
                <a:gd name="T38" fmla="*/ 7 w 428"/>
                <a:gd name="T39" fmla="*/ 7 h 323"/>
                <a:gd name="T40" fmla="*/ 5 w 428"/>
                <a:gd name="T41" fmla="*/ 6 h 323"/>
                <a:gd name="T42" fmla="*/ 6 w 428"/>
                <a:gd name="T43" fmla="*/ 7 h 323"/>
                <a:gd name="T44" fmla="*/ 4 w 428"/>
                <a:gd name="T45" fmla="*/ 7 h 323"/>
                <a:gd name="T46" fmla="*/ 3 w 428"/>
                <a:gd name="T47" fmla="*/ 7 h 323"/>
                <a:gd name="T48" fmla="*/ 4 w 428"/>
                <a:gd name="T49" fmla="*/ 7 h 323"/>
                <a:gd name="T50" fmla="*/ 3 w 428"/>
                <a:gd name="T51" fmla="*/ 7 h 323"/>
                <a:gd name="T52" fmla="*/ 3 w 428"/>
                <a:gd name="T53" fmla="*/ 6 h 323"/>
                <a:gd name="T54" fmla="*/ 3 w 428"/>
                <a:gd name="T55" fmla="*/ 6 h 323"/>
                <a:gd name="T56" fmla="*/ 2 w 428"/>
                <a:gd name="T57" fmla="*/ 5 h 323"/>
                <a:gd name="T58" fmla="*/ 5 w 428"/>
                <a:gd name="T59" fmla="*/ 5 h 323"/>
                <a:gd name="T60" fmla="*/ 1 w 428"/>
                <a:gd name="T61" fmla="*/ 5 h 323"/>
                <a:gd name="T62" fmla="*/ 1 w 428"/>
                <a:gd name="T63" fmla="*/ 4 h 323"/>
                <a:gd name="T64" fmla="*/ 2 w 428"/>
                <a:gd name="T65" fmla="*/ 4 h 323"/>
                <a:gd name="T66" fmla="*/ 0 w 428"/>
                <a:gd name="T67" fmla="*/ 3 h 323"/>
                <a:gd name="T68" fmla="*/ 1 w 428"/>
                <a:gd name="T69" fmla="*/ 3 h 323"/>
                <a:gd name="T70" fmla="*/ 0 w 428"/>
                <a:gd name="T71" fmla="*/ 3 h 323"/>
                <a:gd name="T72" fmla="*/ 2 w 428"/>
                <a:gd name="T73" fmla="*/ 3 h 323"/>
                <a:gd name="T74" fmla="*/ 0 w 428"/>
                <a:gd name="T75" fmla="*/ 2 h 32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28"/>
                <a:gd name="T115" fmla="*/ 0 h 323"/>
                <a:gd name="T116" fmla="*/ 428 w 428"/>
                <a:gd name="T117" fmla="*/ 323 h 32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28" h="323">
                  <a:moveTo>
                    <a:pt x="0" y="103"/>
                  </a:moveTo>
                  <a:lnTo>
                    <a:pt x="103" y="84"/>
                  </a:lnTo>
                  <a:lnTo>
                    <a:pt x="52" y="39"/>
                  </a:lnTo>
                  <a:lnTo>
                    <a:pt x="140" y="20"/>
                  </a:lnTo>
                  <a:lnTo>
                    <a:pt x="67" y="0"/>
                  </a:lnTo>
                  <a:lnTo>
                    <a:pt x="184" y="25"/>
                  </a:lnTo>
                  <a:lnTo>
                    <a:pt x="217" y="85"/>
                  </a:lnTo>
                  <a:lnTo>
                    <a:pt x="277" y="87"/>
                  </a:lnTo>
                  <a:lnTo>
                    <a:pt x="299" y="130"/>
                  </a:lnTo>
                  <a:lnTo>
                    <a:pt x="305" y="100"/>
                  </a:lnTo>
                  <a:lnTo>
                    <a:pt x="332" y="103"/>
                  </a:lnTo>
                  <a:lnTo>
                    <a:pt x="320" y="130"/>
                  </a:lnTo>
                  <a:lnTo>
                    <a:pt x="354" y="150"/>
                  </a:lnTo>
                  <a:lnTo>
                    <a:pt x="332" y="177"/>
                  </a:lnTo>
                  <a:lnTo>
                    <a:pt x="401" y="175"/>
                  </a:lnTo>
                  <a:lnTo>
                    <a:pt x="428" y="217"/>
                  </a:lnTo>
                  <a:lnTo>
                    <a:pt x="350" y="230"/>
                  </a:lnTo>
                  <a:lnTo>
                    <a:pt x="327" y="271"/>
                  </a:lnTo>
                  <a:lnTo>
                    <a:pt x="310" y="229"/>
                  </a:lnTo>
                  <a:lnTo>
                    <a:pt x="290" y="322"/>
                  </a:lnTo>
                  <a:lnTo>
                    <a:pt x="237" y="273"/>
                  </a:lnTo>
                  <a:lnTo>
                    <a:pt x="265" y="323"/>
                  </a:lnTo>
                  <a:lnTo>
                    <a:pt x="162" y="317"/>
                  </a:lnTo>
                  <a:lnTo>
                    <a:pt x="133" y="290"/>
                  </a:lnTo>
                  <a:lnTo>
                    <a:pt x="180" y="287"/>
                  </a:lnTo>
                  <a:lnTo>
                    <a:pt x="129" y="277"/>
                  </a:lnTo>
                  <a:lnTo>
                    <a:pt x="113" y="263"/>
                  </a:lnTo>
                  <a:lnTo>
                    <a:pt x="140" y="261"/>
                  </a:lnTo>
                  <a:lnTo>
                    <a:pt x="100" y="240"/>
                  </a:lnTo>
                  <a:lnTo>
                    <a:pt x="235" y="211"/>
                  </a:lnTo>
                  <a:lnTo>
                    <a:pt x="67" y="217"/>
                  </a:lnTo>
                  <a:lnTo>
                    <a:pt x="39" y="184"/>
                  </a:lnTo>
                  <a:lnTo>
                    <a:pt x="100" y="171"/>
                  </a:lnTo>
                  <a:lnTo>
                    <a:pt x="7" y="150"/>
                  </a:lnTo>
                  <a:lnTo>
                    <a:pt x="27" y="148"/>
                  </a:lnTo>
                  <a:lnTo>
                    <a:pt x="3" y="127"/>
                  </a:lnTo>
                  <a:lnTo>
                    <a:pt x="103" y="127"/>
                  </a:lnTo>
                  <a:lnTo>
                    <a:pt x="0" y="10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53" name="Freeform 268">
              <a:extLst>
                <a:ext uri="{FF2B5EF4-FFF2-40B4-BE49-F238E27FC236}">
                  <a16:creationId xmlns:a16="http://schemas.microsoft.com/office/drawing/2014/main" id="{D2B4F3EF-F805-4619-A9F3-3B59CD96AB20}"/>
                </a:ext>
              </a:extLst>
            </p:cNvPr>
            <p:cNvSpPr>
              <a:spLocks/>
            </p:cNvSpPr>
            <p:nvPr/>
          </p:nvSpPr>
          <p:spPr bwMode="auto">
            <a:xfrm>
              <a:off x="6249159" y="2058243"/>
              <a:ext cx="48857" cy="38188"/>
            </a:xfrm>
            <a:custGeom>
              <a:avLst/>
              <a:gdLst>
                <a:gd name="T0" fmla="*/ 0 w 103"/>
                <a:gd name="T1" fmla="*/ 1 h 82"/>
                <a:gd name="T2" fmla="*/ 0 w 103"/>
                <a:gd name="T3" fmla="*/ 0 h 82"/>
                <a:gd name="T4" fmla="*/ 2 w 103"/>
                <a:gd name="T5" fmla="*/ 0 h 82"/>
                <a:gd name="T6" fmla="*/ 2 w 103"/>
                <a:gd name="T7" fmla="*/ 2 h 82"/>
                <a:gd name="T8" fmla="*/ 0 w 103"/>
                <a:gd name="T9" fmla="*/ 1 h 82"/>
                <a:gd name="T10" fmla="*/ 0 60000 65536"/>
                <a:gd name="T11" fmla="*/ 0 60000 65536"/>
                <a:gd name="T12" fmla="*/ 0 60000 65536"/>
                <a:gd name="T13" fmla="*/ 0 60000 65536"/>
                <a:gd name="T14" fmla="*/ 0 60000 65536"/>
                <a:gd name="T15" fmla="*/ 0 w 103"/>
                <a:gd name="T16" fmla="*/ 0 h 82"/>
                <a:gd name="T17" fmla="*/ 103 w 103"/>
                <a:gd name="T18" fmla="*/ 82 h 82"/>
              </a:gdLst>
              <a:ahLst/>
              <a:cxnLst>
                <a:cxn ang="T10">
                  <a:pos x="T0" y="T1"/>
                </a:cxn>
                <a:cxn ang="T11">
                  <a:pos x="T2" y="T3"/>
                </a:cxn>
                <a:cxn ang="T12">
                  <a:pos x="T4" y="T5"/>
                </a:cxn>
                <a:cxn ang="T13">
                  <a:pos x="T6" y="T7"/>
                </a:cxn>
                <a:cxn ang="T14">
                  <a:pos x="T8" y="T9"/>
                </a:cxn>
              </a:cxnLst>
              <a:rect l="T15" t="T16" r="T17" b="T18"/>
              <a:pathLst>
                <a:path w="103" h="82">
                  <a:moveTo>
                    <a:pt x="0" y="55"/>
                  </a:moveTo>
                  <a:lnTo>
                    <a:pt x="18" y="0"/>
                  </a:lnTo>
                  <a:lnTo>
                    <a:pt x="86" y="16"/>
                  </a:lnTo>
                  <a:lnTo>
                    <a:pt x="103" y="82"/>
                  </a:lnTo>
                  <a:lnTo>
                    <a:pt x="0" y="5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54" name="Freeform 269">
              <a:extLst>
                <a:ext uri="{FF2B5EF4-FFF2-40B4-BE49-F238E27FC236}">
                  <a16:creationId xmlns:a16="http://schemas.microsoft.com/office/drawing/2014/main" id="{06BC5FB0-8A88-422F-89D6-925CB0AB24DD}"/>
                </a:ext>
              </a:extLst>
            </p:cNvPr>
            <p:cNvSpPr>
              <a:spLocks/>
            </p:cNvSpPr>
            <p:nvPr/>
          </p:nvSpPr>
          <p:spPr bwMode="auto">
            <a:xfrm>
              <a:off x="6250844" y="1967546"/>
              <a:ext cx="53911" cy="12729"/>
            </a:xfrm>
            <a:custGeom>
              <a:avLst/>
              <a:gdLst>
                <a:gd name="T0" fmla="*/ 0 w 116"/>
                <a:gd name="T1" fmla="*/ 0 h 29"/>
                <a:gd name="T2" fmla="*/ 1 w 116"/>
                <a:gd name="T3" fmla="*/ 1 h 29"/>
                <a:gd name="T4" fmla="*/ 2 w 116"/>
                <a:gd name="T5" fmla="*/ 0 h 29"/>
                <a:gd name="T6" fmla="*/ 1 w 116"/>
                <a:gd name="T7" fmla="*/ 0 h 29"/>
                <a:gd name="T8" fmla="*/ 0 w 116"/>
                <a:gd name="T9" fmla="*/ 0 h 29"/>
                <a:gd name="T10" fmla="*/ 0 60000 65536"/>
                <a:gd name="T11" fmla="*/ 0 60000 65536"/>
                <a:gd name="T12" fmla="*/ 0 60000 65536"/>
                <a:gd name="T13" fmla="*/ 0 60000 65536"/>
                <a:gd name="T14" fmla="*/ 0 60000 65536"/>
                <a:gd name="T15" fmla="*/ 0 w 116"/>
                <a:gd name="T16" fmla="*/ 0 h 29"/>
                <a:gd name="T17" fmla="*/ 116 w 116"/>
                <a:gd name="T18" fmla="*/ 29 h 29"/>
              </a:gdLst>
              <a:ahLst/>
              <a:cxnLst>
                <a:cxn ang="T10">
                  <a:pos x="T0" y="T1"/>
                </a:cxn>
                <a:cxn ang="T11">
                  <a:pos x="T2" y="T3"/>
                </a:cxn>
                <a:cxn ang="T12">
                  <a:pos x="T4" y="T5"/>
                </a:cxn>
                <a:cxn ang="T13">
                  <a:pos x="T6" y="T7"/>
                </a:cxn>
                <a:cxn ang="T14">
                  <a:pos x="T8" y="T9"/>
                </a:cxn>
              </a:cxnLst>
              <a:rect l="T15" t="T16" r="T17" b="T18"/>
              <a:pathLst>
                <a:path w="116" h="29">
                  <a:moveTo>
                    <a:pt x="0" y="12"/>
                  </a:moveTo>
                  <a:lnTo>
                    <a:pt x="26" y="29"/>
                  </a:lnTo>
                  <a:lnTo>
                    <a:pt x="116" y="12"/>
                  </a:lnTo>
                  <a:lnTo>
                    <a:pt x="31" y="0"/>
                  </a:lnTo>
                  <a:lnTo>
                    <a:pt x="0" y="1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55" name="Freeform 270">
              <a:extLst>
                <a:ext uri="{FF2B5EF4-FFF2-40B4-BE49-F238E27FC236}">
                  <a16:creationId xmlns:a16="http://schemas.microsoft.com/office/drawing/2014/main" id="{764B32FC-6376-4B00-A29B-1896FE81C426}"/>
                </a:ext>
              </a:extLst>
            </p:cNvPr>
            <p:cNvSpPr>
              <a:spLocks/>
            </p:cNvSpPr>
            <p:nvPr/>
          </p:nvSpPr>
          <p:spPr bwMode="auto">
            <a:xfrm>
              <a:off x="6260952" y="2120299"/>
              <a:ext cx="97714" cy="79559"/>
            </a:xfrm>
            <a:custGeom>
              <a:avLst/>
              <a:gdLst>
                <a:gd name="T0" fmla="*/ 0 w 204"/>
                <a:gd name="T1" fmla="*/ 1 h 172"/>
                <a:gd name="T2" fmla="*/ 0 w 204"/>
                <a:gd name="T3" fmla="*/ 3 h 172"/>
                <a:gd name="T4" fmla="*/ 1 w 204"/>
                <a:gd name="T5" fmla="*/ 3 h 172"/>
                <a:gd name="T6" fmla="*/ 1 w 204"/>
                <a:gd name="T7" fmla="*/ 4 h 172"/>
                <a:gd name="T8" fmla="*/ 1 w 204"/>
                <a:gd name="T9" fmla="*/ 4 h 172"/>
                <a:gd name="T10" fmla="*/ 2 w 204"/>
                <a:gd name="T11" fmla="*/ 3 h 172"/>
                <a:gd name="T12" fmla="*/ 1 w 204"/>
                <a:gd name="T13" fmla="*/ 3 h 172"/>
                <a:gd name="T14" fmla="*/ 3 w 204"/>
                <a:gd name="T15" fmla="*/ 3 h 172"/>
                <a:gd name="T16" fmla="*/ 5 w 204"/>
                <a:gd name="T17" fmla="*/ 0 h 172"/>
                <a:gd name="T18" fmla="*/ 0 w 204"/>
                <a:gd name="T19" fmla="*/ 0 h 172"/>
                <a:gd name="T20" fmla="*/ 1 w 204"/>
                <a:gd name="T21" fmla="*/ 1 h 172"/>
                <a:gd name="T22" fmla="*/ 0 w 204"/>
                <a:gd name="T23" fmla="*/ 1 h 1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4"/>
                <a:gd name="T37" fmla="*/ 0 h 172"/>
                <a:gd name="T38" fmla="*/ 204 w 204"/>
                <a:gd name="T39" fmla="*/ 172 h 1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4" h="172">
                  <a:moveTo>
                    <a:pt x="0" y="30"/>
                  </a:moveTo>
                  <a:lnTo>
                    <a:pt x="3" y="107"/>
                  </a:lnTo>
                  <a:lnTo>
                    <a:pt x="28" y="123"/>
                  </a:lnTo>
                  <a:lnTo>
                    <a:pt x="21" y="168"/>
                  </a:lnTo>
                  <a:lnTo>
                    <a:pt x="48" y="172"/>
                  </a:lnTo>
                  <a:lnTo>
                    <a:pt x="81" y="134"/>
                  </a:lnTo>
                  <a:lnTo>
                    <a:pt x="48" y="107"/>
                  </a:lnTo>
                  <a:lnTo>
                    <a:pt x="131" y="107"/>
                  </a:lnTo>
                  <a:lnTo>
                    <a:pt x="204" y="12"/>
                  </a:lnTo>
                  <a:lnTo>
                    <a:pt x="15" y="0"/>
                  </a:lnTo>
                  <a:lnTo>
                    <a:pt x="38" y="31"/>
                  </a:lnTo>
                  <a:lnTo>
                    <a:pt x="0" y="3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56" name="Freeform 271">
              <a:extLst>
                <a:ext uri="{FF2B5EF4-FFF2-40B4-BE49-F238E27FC236}">
                  <a16:creationId xmlns:a16="http://schemas.microsoft.com/office/drawing/2014/main" id="{32651CED-375A-4875-B98C-606ADFF9D6D2}"/>
                </a:ext>
              </a:extLst>
            </p:cNvPr>
            <p:cNvSpPr>
              <a:spLocks/>
            </p:cNvSpPr>
            <p:nvPr/>
          </p:nvSpPr>
          <p:spPr bwMode="auto">
            <a:xfrm>
              <a:off x="6326656" y="1720913"/>
              <a:ext cx="562698" cy="315053"/>
            </a:xfrm>
            <a:custGeom>
              <a:avLst/>
              <a:gdLst>
                <a:gd name="T0" fmla="*/ 1 w 1173"/>
                <a:gd name="T1" fmla="*/ 4 h 695"/>
                <a:gd name="T2" fmla="*/ 3 w 1173"/>
                <a:gd name="T3" fmla="*/ 5 h 695"/>
                <a:gd name="T4" fmla="*/ 7 w 1173"/>
                <a:gd name="T5" fmla="*/ 5 h 695"/>
                <a:gd name="T6" fmla="*/ 6 w 1173"/>
                <a:gd name="T7" fmla="*/ 5 h 695"/>
                <a:gd name="T8" fmla="*/ 5 w 1173"/>
                <a:gd name="T9" fmla="*/ 6 h 695"/>
                <a:gd name="T10" fmla="*/ 7 w 1173"/>
                <a:gd name="T11" fmla="*/ 6 h 695"/>
                <a:gd name="T12" fmla="*/ 11 w 1173"/>
                <a:gd name="T13" fmla="*/ 5 h 695"/>
                <a:gd name="T14" fmla="*/ 15 w 1173"/>
                <a:gd name="T15" fmla="*/ 5 h 695"/>
                <a:gd name="T16" fmla="*/ 11 w 1173"/>
                <a:gd name="T17" fmla="*/ 8 h 695"/>
                <a:gd name="T18" fmla="*/ 5 w 1173"/>
                <a:gd name="T19" fmla="*/ 7 h 695"/>
                <a:gd name="T20" fmla="*/ 5 w 1173"/>
                <a:gd name="T21" fmla="*/ 8 h 695"/>
                <a:gd name="T22" fmla="*/ 9 w 1173"/>
                <a:gd name="T23" fmla="*/ 10 h 695"/>
                <a:gd name="T24" fmla="*/ 6 w 1173"/>
                <a:gd name="T25" fmla="*/ 10 h 695"/>
                <a:gd name="T26" fmla="*/ 5 w 1173"/>
                <a:gd name="T27" fmla="*/ 11 h 695"/>
                <a:gd name="T28" fmla="*/ 7 w 1173"/>
                <a:gd name="T29" fmla="*/ 11 h 695"/>
                <a:gd name="T30" fmla="*/ 5 w 1173"/>
                <a:gd name="T31" fmla="*/ 12 h 695"/>
                <a:gd name="T32" fmla="*/ 6 w 1173"/>
                <a:gd name="T33" fmla="*/ 13 h 695"/>
                <a:gd name="T34" fmla="*/ 7 w 1173"/>
                <a:gd name="T35" fmla="*/ 14 h 695"/>
                <a:gd name="T36" fmla="*/ 5 w 1173"/>
                <a:gd name="T37" fmla="*/ 14 h 695"/>
                <a:gd name="T38" fmla="*/ 3 w 1173"/>
                <a:gd name="T39" fmla="*/ 15 h 695"/>
                <a:gd name="T40" fmla="*/ 6 w 1173"/>
                <a:gd name="T41" fmla="*/ 16 h 695"/>
                <a:gd name="T42" fmla="*/ 7 w 1173"/>
                <a:gd name="T43" fmla="*/ 15 h 695"/>
                <a:gd name="T44" fmla="*/ 9 w 1173"/>
                <a:gd name="T45" fmla="*/ 15 h 695"/>
                <a:gd name="T46" fmla="*/ 10 w 1173"/>
                <a:gd name="T47" fmla="*/ 16 h 695"/>
                <a:gd name="T48" fmla="*/ 11 w 1173"/>
                <a:gd name="T49" fmla="*/ 15 h 695"/>
                <a:gd name="T50" fmla="*/ 12 w 1173"/>
                <a:gd name="T51" fmla="*/ 14 h 695"/>
                <a:gd name="T52" fmla="*/ 14 w 1173"/>
                <a:gd name="T53" fmla="*/ 12 h 695"/>
                <a:gd name="T54" fmla="*/ 15 w 1173"/>
                <a:gd name="T55" fmla="*/ 11 h 695"/>
                <a:gd name="T56" fmla="*/ 15 w 1173"/>
                <a:gd name="T57" fmla="*/ 10 h 695"/>
                <a:gd name="T58" fmla="*/ 13 w 1173"/>
                <a:gd name="T59" fmla="*/ 10 h 695"/>
                <a:gd name="T60" fmla="*/ 13 w 1173"/>
                <a:gd name="T61" fmla="*/ 9 h 695"/>
                <a:gd name="T62" fmla="*/ 18 w 1173"/>
                <a:gd name="T63" fmla="*/ 8 h 695"/>
                <a:gd name="T64" fmla="*/ 19 w 1173"/>
                <a:gd name="T65" fmla="*/ 7 h 695"/>
                <a:gd name="T66" fmla="*/ 24 w 1173"/>
                <a:gd name="T67" fmla="*/ 4 h 695"/>
                <a:gd name="T68" fmla="*/ 20 w 1173"/>
                <a:gd name="T69" fmla="*/ 4 h 695"/>
                <a:gd name="T70" fmla="*/ 27 w 1173"/>
                <a:gd name="T71" fmla="*/ 3 h 695"/>
                <a:gd name="T72" fmla="*/ 25 w 1173"/>
                <a:gd name="T73" fmla="*/ 1 h 695"/>
                <a:gd name="T74" fmla="*/ 16 w 1173"/>
                <a:gd name="T75" fmla="*/ 0 h 695"/>
                <a:gd name="T76" fmla="*/ 15 w 1173"/>
                <a:gd name="T77" fmla="*/ 0 h 695"/>
                <a:gd name="T78" fmla="*/ 13 w 1173"/>
                <a:gd name="T79" fmla="*/ 2 h 695"/>
                <a:gd name="T80" fmla="*/ 10 w 1173"/>
                <a:gd name="T81" fmla="*/ 1 h 695"/>
                <a:gd name="T82" fmla="*/ 8 w 1173"/>
                <a:gd name="T83" fmla="*/ 1 h 695"/>
                <a:gd name="T84" fmla="*/ 9 w 1173"/>
                <a:gd name="T85" fmla="*/ 3 h 695"/>
                <a:gd name="T86" fmla="*/ 6 w 1173"/>
                <a:gd name="T87" fmla="*/ 3 h 69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73"/>
                <a:gd name="T133" fmla="*/ 0 h 695"/>
                <a:gd name="T134" fmla="*/ 1173 w 1173"/>
                <a:gd name="T135" fmla="*/ 695 h 69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73" h="695">
                  <a:moveTo>
                    <a:pt x="0" y="165"/>
                  </a:moveTo>
                  <a:lnTo>
                    <a:pt x="104" y="165"/>
                  </a:lnTo>
                  <a:lnTo>
                    <a:pt x="67" y="189"/>
                  </a:lnTo>
                  <a:lnTo>
                    <a:pt x="211" y="170"/>
                  </a:lnTo>
                  <a:lnTo>
                    <a:pt x="87" y="189"/>
                  </a:lnTo>
                  <a:lnTo>
                    <a:pt x="126" y="201"/>
                  </a:lnTo>
                  <a:lnTo>
                    <a:pt x="84" y="204"/>
                  </a:lnTo>
                  <a:lnTo>
                    <a:pt x="102" y="223"/>
                  </a:lnTo>
                  <a:lnTo>
                    <a:pt x="287" y="195"/>
                  </a:lnTo>
                  <a:lnTo>
                    <a:pt x="104" y="238"/>
                  </a:lnTo>
                  <a:lnTo>
                    <a:pt x="183" y="272"/>
                  </a:lnTo>
                  <a:lnTo>
                    <a:pt x="255" y="222"/>
                  </a:lnTo>
                  <a:lnTo>
                    <a:pt x="379" y="214"/>
                  </a:lnTo>
                  <a:lnTo>
                    <a:pt x="249" y="232"/>
                  </a:lnTo>
                  <a:lnTo>
                    <a:pt x="219" y="272"/>
                  </a:lnTo>
                  <a:lnTo>
                    <a:pt x="294" y="276"/>
                  </a:lnTo>
                  <a:lnTo>
                    <a:pt x="379" y="237"/>
                  </a:lnTo>
                  <a:lnTo>
                    <a:pt x="322" y="273"/>
                  </a:lnTo>
                  <a:lnTo>
                    <a:pt x="379" y="273"/>
                  </a:lnTo>
                  <a:lnTo>
                    <a:pt x="467" y="246"/>
                  </a:lnTo>
                  <a:lnTo>
                    <a:pt x="456" y="205"/>
                  </a:lnTo>
                  <a:lnTo>
                    <a:pt x="551" y="176"/>
                  </a:lnTo>
                  <a:lnTo>
                    <a:pt x="481" y="241"/>
                  </a:lnTo>
                  <a:lnTo>
                    <a:pt x="631" y="228"/>
                  </a:lnTo>
                  <a:lnTo>
                    <a:pt x="328" y="293"/>
                  </a:lnTo>
                  <a:lnTo>
                    <a:pt x="396" y="360"/>
                  </a:lnTo>
                  <a:lnTo>
                    <a:pt x="458" y="360"/>
                  </a:lnTo>
                  <a:lnTo>
                    <a:pt x="427" y="373"/>
                  </a:lnTo>
                  <a:lnTo>
                    <a:pt x="307" y="304"/>
                  </a:lnTo>
                  <a:lnTo>
                    <a:pt x="209" y="293"/>
                  </a:lnTo>
                  <a:lnTo>
                    <a:pt x="207" y="322"/>
                  </a:lnTo>
                  <a:lnTo>
                    <a:pt x="253" y="337"/>
                  </a:lnTo>
                  <a:lnTo>
                    <a:pt x="208" y="346"/>
                  </a:lnTo>
                  <a:lnTo>
                    <a:pt x="328" y="423"/>
                  </a:lnTo>
                  <a:lnTo>
                    <a:pt x="279" y="426"/>
                  </a:lnTo>
                  <a:lnTo>
                    <a:pt x="399" y="431"/>
                  </a:lnTo>
                  <a:lnTo>
                    <a:pt x="332" y="448"/>
                  </a:lnTo>
                  <a:lnTo>
                    <a:pt x="368" y="473"/>
                  </a:lnTo>
                  <a:lnTo>
                    <a:pt x="260" y="434"/>
                  </a:lnTo>
                  <a:lnTo>
                    <a:pt x="198" y="450"/>
                  </a:lnTo>
                  <a:lnTo>
                    <a:pt x="172" y="512"/>
                  </a:lnTo>
                  <a:lnTo>
                    <a:pt x="235" y="491"/>
                  </a:lnTo>
                  <a:lnTo>
                    <a:pt x="222" y="514"/>
                  </a:lnTo>
                  <a:lnTo>
                    <a:pt x="245" y="514"/>
                  </a:lnTo>
                  <a:lnTo>
                    <a:pt x="283" y="466"/>
                  </a:lnTo>
                  <a:lnTo>
                    <a:pt x="269" y="506"/>
                  </a:lnTo>
                  <a:lnTo>
                    <a:pt x="304" y="511"/>
                  </a:lnTo>
                  <a:lnTo>
                    <a:pt x="239" y="530"/>
                  </a:lnTo>
                  <a:lnTo>
                    <a:pt x="279" y="531"/>
                  </a:lnTo>
                  <a:lnTo>
                    <a:pt x="245" y="542"/>
                  </a:lnTo>
                  <a:lnTo>
                    <a:pt x="273" y="568"/>
                  </a:lnTo>
                  <a:lnTo>
                    <a:pt x="322" y="568"/>
                  </a:lnTo>
                  <a:lnTo>
                    <a:pt x="368" y="521"/>
                  </a:lnTo>
                  <a:lnTo>
                    <a:pt x="287" y="590"/>
                  </a:lnTo>
                  <a:lnTo>
                    <a:pt x="208" y="535"/>
                  </a:lnTo>
                  <a:lnTo>
                    <a:pt x="143" y="545"/>
                  </a:lnTo>
                  <a:lnTo>
                    <a:pt x="199" y="602"/>
                  </a:lnTo>
                  <a:lnTo>
                    <a:pt x="102" y="632"/>
                  </a:lnTo>
                  <a:lnTo>
                    <a:pt x="112" y="673"/>
                  </a:lnTo>
                  <a:lnTo>
                    <a:pt x="129" y="637"/>
                  </a:lnTo>
                  <a:lnTo>
                    <a:pt x="134" y="673"/>
                  </a:lnTo>
                  <a:lnTo>
                    <a:pt x="200" y="656"/>
                  </a:lnTo>
                  <a:lnTo>
                    <a:pt x="249" y="690"/>
                  </a:lnTo>
                  <a:lnTo>
                    <a:pt x="284" y="687"/>
                  </a:lnTo>
                  <a:lnTo>
                    <a:pt x="259" y="660"/>
                  </a:lnTo>
                  <a:lnTo>
                    <a:pt x="328" y="668"/>
                  </a:lnTo>
                  <a:lnTo>
                    <a:pt x="322" y="642"/>
                  </a:lnTo>
                  <a:lnTo>
                    <a:pt x="352" y="673"/>
                  </a:lnTo>
                  <a:lnTo>
                    <a:pt x="371" y="667"/>
                  </a:lnTo>
                  <a:lnTo>
                    <a:pt x="360" y="648"/>
                  </a:lnTo>
                  <a:lnTo>
                    <a:pt x="417" y="667"/>
                  </a:lnTo>
                  <a:lnTo>
                    <a:pt x="418" y="695"/>
                  </a:lnTo>
                  <a:lnTo>
                    <a:pt x="517" y="667"/>
                  </a:lnTo>
                  <a:lnTo>
                    <a:pt x="536" y="627"/>
                  </a:lnTo>
                  <a:lnTo>
                    <a:pt x="489" y="637"/>
                  </a:lnTo>
                  <a:lnTo>
                    <a:pt x="489" y="598"/>
                  </a:lnTo>
                  <a:lnTo>
                    <a:pt x="379" y="596"/>
                  </a:lnTo>
                  <a:lnTo>
                    <a:pt x="526" y="588"/>
                  </a:lnTo>
                  <a:lnTo>
                    <a:pt x="549" y="560"/>
                  </a:lnTo>
                  <a:lnTo>
                    <a:pt x="526" y="526"/>
                  </a:lnTo>
                  <a:lnTo>
                    <a:pt x="610" y="530"/>
                  </a:lnTo>
                  <a:lnTo>
                    <a:pt x="628" y="514"/>
                  </a:lnTo>
                  <a:lnTo>
                    <a:pt x="571" y="506"/>
                  </a:lnTo>
                  <a:lnTo>
                    <a:pt x="647" y="500"/>
                  </a:lnTo>
                  <a:lnTo>
                    <a:pt x="597" y="477"/>
                  </a:lnTo>
                  <a:lnTo>
                    <a:pt x="656" y="462"/>
                  </a:lnTo>
                  <a:lnTo>
                    <a:pt x="653" y="444"/>
                  </a:lnTo>
                  <a:lnTo>
                    <a:pt x="543" y="434"/>
                  </a:lnTo>
                  <a:lnTo>
                    <a:pt x="605" y="418"/>
                  </a:lnTo>
                  <a:lnTo>
                    <a:pt x="541" y="414"/>
                  </a:lnTo>
                  <a:lnTo>
                    <a:pt x="656" y="426"/>
                  </a:lnTo>
                  <a:lnTo>
                    <a:pt x="660" y="407"/>
                  </a:lnTo>
                  <a:lnTo>
                    <a:pt x="541" y="400"/>
                  </a:lnTo>
                  <a:lnTo>
                    <a:pt x="700" y="373"/>
                  </a:lnTo>
                  <a:lnTo>
                    <a:pt x="654" y="349"/>
                  </a:lnTo>
                  <a:lnTo>
                    <a:pt x="774" y="360"/>
                  </a:lnTo>
                  <a:lnTo>
                    <a:pt x="808" y="322"/>
                  </a:lnTo>
                  <a:lnTo>
                    <a:pt x="751" y="319"/>
                  </a:lnTo>
                  <a:lnTo>
                    <a:pt x="825" y="316"/>
                  </a:lnTo>
                  <a:lnTo>
                    <a:pt x="817" y="287"/>
                  </a:lnTo>
                  <a:lnTo>
                    <a:pt x="853" y="293"/>
                  </a:lnTo>
                  <a:lnTo>
                    <a:pt x="1050" y="178"/>
                  </a:lnTo>
                  <a:lnTo>
                    <a:pt x="833" y="220"/>
                  </a:lnTo>
                  <a:lnTo>
                    <a:pt x="952" y="170"/>
                  </a:lnTo>
                  <a:lnTo>
                    <a:pt x="879" y="176"/>
                  </a:lnTo>
                  <a:lnTo>
                    <a:pt x="863" y="153"/>
                  </a:lnTo>
                  <a:lnTo>
                    <a:pt x="998" y="165"/>
                  </a:lnTo>
                  <a:lnTo>
                    <a:pt x="1173" y="107"/>
                  </a:lnTo>
                  <a:lnTo>
                    <a:pt x="1171" y="78"/>
                  </a:lnTo>
                  <a:lnTo>
                    <a:pt x="1099" y="78"/>
                  </a:lnTo>
                  <a:lnTo>
                    <a:pt x="1082" y="28"/>
                  </a:lnTo>
                  <a:lnTo>
                    <a:pt x="879" y="51"/>
                  </a:lnTo>
                  <a:lnTo>
                    <a:pt x="964" y="19"/>
                  </a:lnTo>
                  <a:lnTo>
                    <a:pt x="699" y="0"/>
                  </a:lnTo>
                  <a:lnTo>
                    <a:pt x="677" y="24"/>
                  </a:lnTo>
                  <a:lnTo>
                    <a:pt x="698" y="36"/>
                  </a:lnTo>
                  <a:lnTo>
                    <a:pt x="647" y="13"/>
                  </a:lnTo>
                  <a:lnTo>
                    <a:pt x="528" y="15"/>
                  </a:lnTo>
                  <a:lnTo>
                    <a:pt x="613" y="62"/>
                  </a:lnTo>
                  <a:lnTo>
                    <a:pt x="582" y="78"/>
                  </a:lnTo>
                  <a:lnTo>
                    <a:pt x="541" y="27"/>
                  </a:lnTo>
                  <a:lnTo>
                    <a:pt x="430" y="23"/>
                  </a:lnTo>
                  <a:lnTo>
                    <a:pt x="451" y="44"/>
                  </a:lnTo>
                  <a:lnTo>
                    <a:pt x="369" y="36"/>
                  </a:lnTo>
                  <a:lnTo>
                    <a:pt x="411" y="70"/>
                  </a:lnTo>
                  <a:lnTo>
                    <a:pt x="343" y="50"/>
                  </a:lnTo>
                  <a:lnTo>
                    <a:pt x="366" y="70"/>
                  </a:lnTo>
                  <a:lnTo>
                    <a:pt x="326" y="78"/>
                  </a:lnTo>
                  <a:lnTo>
                    <a:pt x="411" y="123"/>
                  </a:lnTo>
                  <a:lnTo>
                    <a:pt x="227" y="72"/>
                  </a:lnTo>
                  <a:lnTo>
                    <a:pt x="182" y="108"/>
                  </a:lnTo>
                  <a:lnTo>
                    <a:pt x="254" y="126"/>
                  </a:lnTo>
                  <a:lnTo>
                    <a:pt x="134" y="112"/>
                  </a:lnTo>
                  <a:lnTo>
                    <a:pt x="0" y="16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57" name="Freeform 272">
              <a:extLst>
                <a:ext uri="{FF2B5EF4-FFF2-40B4-BE49-F238E27FC236}">
                  <a16:creationId xmlns:a16="http://schemas.microsoft.com/office/drawing/2014/main" id="{359DC3A2-ADCB-404B-8A29-CC9F8FABE7E4}"/>
                </a:ext>
              </a:extLst>
            </p:cNvPr>
            <p:cNvSpPr>
              <a:spLocks/>
            </p:cNvSpPr>
            <p:nvPr/>
          </p:nvSpPr>
          <p:spPr bwMode="auto">
            <a:xfrm>
              <a:off x="6362036" y="2128255"/>
              <a:ext cx="525634" cy="408933"/>
            </a:xfrm>
            <a:custGeom>
              <a:avLst/>
              <a:gdLst>
                <a:gd name="T0" fmla="*/ 0 w 1094"/>
                <a:gd name="T1" fmla="*/ 2 h 902"/>
                <a:gd name="T2" fmla="*/ 3 w 1094"/>
                <a:gd name="T3" fmla="*/ 0 h 902"/>
                <a:gd name="T4" fmla="*/ 3 w 1094"/>
                <a:gd name="T5" fmla="*/ 2 h 902"/>
                <a:gd name="T6" fmla="*/ 4 w 1094"/>
                <a:gd name="T7" fmla="*/ 5 h 902"/>
                <a:gd name="T8" fmla="*/ 5 w 1094"/>
                <a:gd name="T9" fmla="*/ 5 h 902"/>
                <a:gd name="T10" fmla="*/ 4 w 1094"/>
                <a:gd name="T11" fmla="*/ 4 h 902"/>
                <a:gd name="T12" fmla="*/ 4 w 1094"/>
                <a:gd name="T13" fmla="*/ 2 h 902"/>
                <a:gd name="T14" fmla="*/ 4 w 1094"/>
                <a:gd name="T15" fmla="*/ 1 h 902"/>
                <a:gd name="T16" fmla="*/ 4 w 1094"/>
                <a:gd name="T17" fmla="*/ 1 h 902"/>
                <a:gd name="T18" fmla="*/ 7 w 1094"/>
                <a:gd name="T19" fmla="*/ 0 h 902"/>
                <a:gd name="T20" fmla="*/ 8 w 1094"/>
                <a:gd name="T21" fmla="*/ 1 h 902"/>
                <a:gd name="T22" fmla="*/ 8 w 1094"/>
                <a:gd name="T23" fmla="*/ 4 h 902"/>
                <a:gd name="T24" fmla="*/ 10 w 1094"/>
                <a:gd name="T25" fmla="*/ 3 h 902"/>
                <a:gd name="T26" fmla="*/ 13 w 1094"/>
                <a:gd name="T27" fmla="*/ 3 h 902"/>
                <a:gd name="T28" fmla="*/ 13 w 1094"/>
                <a:gd name="T29" fmla="*/ 4 h 902"/>
                <a:gd name="T30" fmla="*/ 14 w 1094"/>
                <a:gd name="T31" fmla="*/ 5 h 902"/>
                <a:gd name="T32" fmla="*/ 15 w 1094"/>
                <a:gd name="T33" fmla="*/ 4 h 902"/>
                <a:gd name="T34" fmla="*/ 17 w 1094"/>
                <a:gd name="T35" fmla="*/ 5 h 902"/>
                <a:gd name="T36" fmla="*/ 17 w 1094"/>
                <a:gd name="T37" fmla="*/ 5 h 902"/>
                <a:gd name="T38" fmla="*/ 18 w 1094"/>
                <a:gd name="T39" fmla="*/ 6 h 902"/>
                <a:gd name="T40" fmla="*/ 19 w 1094"/>
                <a:gd name="T41" fmla="*/ 6 h 902"/>
                <a:gd name="T42" fmla="*/ 19 w 1094"/>
                <a:gd name="T43" fmla="*/ 7 h 902"/>
                <a:gd name="T44" fmla="*/ 19 w 1094"/>
                <a:gd name="T45" fmla="*/ 7 h 902"/>
                <a:gd name="T46" fmla="*/ 19 w 1094"/>
                <a:gd name="T47" fmla="*/ 8 h 902"/>
                <a:gd name="T48" fmla="*/ 19 w 1094"/>
                <a:gd name="T49" fmla="*/ 9 h 902"/>
                <a:gd name="T50" fmla="*/ 19 w 1094"/>
                <a:gd name="T51" fmla="*/ 10 h 902"/>
                <a:gd name="T52" fmla="*/ 23 w 1094"/>
                <a:gd name="T53" fmla="*/ 11 h 902"/>
                <a:gd name="T54" fmla="*/ 24 w 1094"/>
                <a:gd name="T55" fmla="*/ 12 h 902"/>
                <a:gd name="T56" fmla="*/ 25 w 1094"/>
                <a:gd name="T57" fmla="*/ 13 h 902"/>
                <a:gd name="T58" fmla="*/ 25 w 1094"/>
                <a:gd name="T59" fmla="*/ 14 h 902"/>
                <a:gd name="T60" fmla="*/ 25 w 1094"/>
                <a:gd name="T61" fmla="*/ 15 h 902"/>
                <a:gd name="T62" fmla="*/ 23 w 1094"/>
                <a:gd name="T63" fmla="*/ 16 h 902"/>
                <a:gd name="T64" fmla="*/ 19 w 1094"/>
                <a:gd name="T65" fmla="*/ 14 h 902"/>
                <a:gd name="T66" fmla="*/ 20 w 1094"/>
                <a:gd name="T67" fmla="*/ 15 h 902"/>
                <a:gd name="T68" fmla="*/ 21 w 1094"/>
                <a:gd name="T69" fmla="*/ 16 h 902"/>
                <a:gd name="T70" fmla="*/ 22 w 1094"/>
                <a:gd name="T71" fmla="*/ 17 h 902"/>
                <a:gd name="T72" fmla="*/ 23 w 1094"/>
                <a:gd name="T73" fmla="*/ 20 h 902"/>
                <a:gd name="T74" fmla="*/ 21 w 1094"/>
                <a:gd name="T75" fmla="*/ 21 h 902"/>
                <a:gd name="T76" fmla="*/ 16 w 1094"/>
                <a:gd name="T77" fmla="*/ 18 h 902"/>
                <a:gd name="T78" fmla="*/ 15 w 1094"/>
                <a:gd name="T79" fmla="*/ 18 h 902"/>
                <a:gd name="T80" fmla="*/ 14 w 1094"/>
                <a:gd name="T81" fmla="*/ 16 h 902"/>
                <a:gd name="T82" fmla="*/ 13 w 1094"/>
                <a:gd name="T83" fmla="*/ 17 h 902"/>
                <a:gd name="T84" fmla="*/ 11 w 1094"/>
                <a:gd name="T85" fmla="*/ 17 h 902"/>
                <a:gd name="T86" fmla="*/ 15 w 1094"/>
                <a:gd name="T87" fmla="*/ 15 h 902"/>
                <a:gd name="T88" fmla="*/ 16 w 1094"/>
                <a:gd name="T89" fmla="*/ 12 h 902"/>
                <a:gd name="T90" fmla="*/ 13 w 1094"/>
                <a:gd name="T91" fmla="*/ 9 h 902"/>
                <a:gd name="T92" fmla="*/ 12 w 1094"/>
                <a:gd name="T93" fmla="*/ 10 h 902"/>
                <a:gd name="T94" fmla="*/ 13 w 1094"/>
                <a:gd name="T95" fmla="*/ 9 h 902"/>
                <a:gd name="T96" fmla="*/ 11 w 1094"/>
                <a:gd name="T97" fmla="*/ 7 h 902"/>
                <a:gd name="T98" fmla="*/ 10 w 1094"/>
                <a:gd name="T99" fmla="*/ 7 h 902"/>
                <a:gd name="T100" fmla="*/ 8 w 1094"/>
                <a:gd name="T101" fmla="*/ 8 h 902"/>
                <a:gd name="T102" fmla="*/ 1 w 1094"/>
                <a:gd name="T103" fmla="*/ 5 h 902"/>
                <a:gd name="T104" fmla="*/ 0 w 1094"/>
                <a:gd name="T105" fmla="*/ 5 h 90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94"/>
                <a:gd name="T160" fmla="*/ 0 h 902"/>
                <a:gd name="T161" fmla="*/ 1094 w 1094"/>
                <a:gd name="T162" fmla="*/ 902 h 90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94" h="902">
                  <a:moveTo>
                    <a:pt x="0" y="202"/>
                  </a:moveTo>
                  <a:lnTo>
                    <a:pt x="9" y="103"/>
                  </a:lnTo>
                  <a:lnTo>
                    <a:pt x="54" y="31"/>
                  </a:lnTo>
                  <a:lnTo>
                    <a:pt x="130" y="0"/>
                  </a:lnTo>
                  <a:lnTo>
                    <a:pt x="191" y="14"/>
                  </a:lnTo>
                  <a:lnTo>
                    <a:pt x="125" y="103"/>
                  </a:lnTo>
                  <a:lnTo>
                    <a:pt x="144" y="158"/>
                  </a:lnTo>
                  <a:lnTo>
                    <a:pt x="191" y="212"/>
                  </a:lnTo>
                  <a:lnTo>
                    <a:pt x="130" y="231"/>
                  </a:lnTo>
                  <a:lnTo>
                    <a:pt x="195" y="230"/>
                  </a:lnTo>
                  <a:lnTo>
                    <a:pt x="204" y="184"/>
                  </a:lnTo>
                  <a:lnTo>
                    <a:pt x="155" y="156"/>
                  </a:lnTo>
                  <a:lnTo>
                    <a:pt x="195" y="123"/>
                  </a:lnTo>
                  <a:lnTo>
                    <a:pt x="166" y="78"/>
                  </a:lnTo>
                  <a:lnTo>
                    <a:pt x="229" y="89"/>
                  </a:lnTo>
                  <a:lnTo>
                    <a:pt x="170" y="68"/>
                  </a:lnTo>
                  <a:lnTo>
                    <a:pt x="236" y="73"/>
                  </a:lnTo>
                  <a:lnTo>
                    <a:pt x="190" y="42"/>
                  </a:lnTo>
                  <a:lnTo>
                    <a:pt x="242" y="43"/>
                  </a:lnTo>
                  <a:lnTo>
                    <a:pt x="279" y="14"/>
                  </a:lnTo>
                  <a:lnTo>
                    <a:pt x="324" y="11"/>
                  </a:lnTo>
                  <a:lnTo>
                    <a:pt x="326" y="51"/>
                  </a:lnTo>
                  <a:lnTo>
                    <a:pt x="358" y="68"/>
                  </a:lnTo>
                  <a:lnTo>
                    <a:pt x="348" y="158"/>
                  </a:lnTo>
                  <a:lnTo>
                    <a:pt x="392" y="115"/>
                  </a:lnTo>
                  <a:lnTo>
                    <a:pt x="414" y="134"/>
                  </a:lnTo>
                  <a:lnTo>
                    <a:pt x="476" y="91"/>
                  </a:lnTo>
                  <a:lnTo>
                    <a:pt x="564" y="115"/>
                  </a:lnTo>
                  <a:lnTo>
                    <a:pt x="603" y="158"/>
                  </a:lnTo>
                  <a:lnTo>
                    <a:pt x="575" y="184"/>
                  </a:lnTo>
                  <a:lnTo>
                    <a:pt x="630" y="173"/>
                  </a:lnTo>
                  <a:lnTo>
                    <a:pt x="614" y="199"/>
                  </a:lnTo>
                  <a:lnTo>
                    <a:pt x="646" y="212"/>
                  </a:lnTo>
                  <a:lnTo>
                    <a:pt x="671" y="180"/>
                  </a:lnTo>
                  <a:lnTo>
                    <a:pt x="711" y="196"/>
                  </a:lnTo>
                  <a:lnTo>
                    <a:pt x="724" y="222"/>
                  </a:lnTo>
                  <a:lnTo>
                    <a:pt x="690" y="230"/>
                  </a:lnTo>
                  <a:lnTo>
                    <a:pt x="742" y="230"/>
                  </a:lnTo>
                  <a:lnTo>
                    <a:pt x="733" y="265"/>
                  </a:lnTo>
                  <a:lnTo>
                    <a:pt x="772" y="246"/>
                  </a:lnTo>
                  <a:lnTo>
                    <a:pt x="748" y="276"/>
                  </a:lnTo>
                  <a:lnTo>
                    <a:pt x="826" y="268"/>
                  </a:lnTo>
                  <a:lnTo>
                    <a:pt x="782" y="299"/>
                  </a:lnTo>
                  <a:lnTo>
                    <a:pt x="820" y="299"/>
                  </a:lnTo>
                  <a:lnTo>
                    <a:pt x="804" y="321"/>
                  </a:lnTo>
                  <a:lnTo>
                    <a:pt x="838" y="291"/>
                  </a:lnTo>
                  <a:lnTo>
                    <a:pt x="874" y="322"/>
                  </a:lnTo>
                  <a:lnTo>
                    <a:pt x="810" y="348"/>
                  </a:lnTo>
                  <a:lnTo>
                    <a:pt x="900" y="371"/>
                  </a:lnTo>
                  <a:lnTo>
                    <a:pt x="825" y="379"/>
                  </a:lnTo>
                  <a:lnTo>
                    <a:pt x="853" y="391"/>
                  </a:lnTo>
                  <a:lnTo>
                    <a:pt x="829" y="419"/>
                  </a:lnTo>
                  <a:lnTo>
                    <a:pt x="921" y="473"/>
                  </a:lnTo>
                  <a:lnTo>
                    <a:pt x="968" y="464"/>
                  </a:lnTo>
                  <a:lnTo>
                    <a:pt x="986" y="529"/>
                  </a:lnTo>
                  <a:lnTo>
                    <a:pt x="1031" y="523"/>
                  </a:lnTo>
                  <a:lnTo>
                    <a:pt x="1029" y="551"/>
                  </a:lnTo>
                  <a:lnTo>
                    <a:pt x="1094" y="565"/>
                  </a:lnTo>
                  <a:lnTo>
                    <a:pt x="1086" y="599"/>
                  </a:lnTo>
                  <a:lnTo>
                    <a:pt x="1053" y="594"/>
                  </a:lnTo>
                  <a:lnTo>
                    <a:pt x="1068" y="614"/>
                  </a:lnTo>
                  <a:lnTo>
                    <a:pt x="1052" y="647"/>
                  </a:lnTo>
                  <a:lnTo>
                    <a:pt x="1020" y="632"/>
                  </a:lnTo>
                  <a:lnTo>
                    <a:pt x="1013" y="697"/>
                  </a:lnTo>
                  <a:lnTo>
                    <a:pt x="888" y="578"/>
                  </a:lnTo>
                  <a:lnTo>
                    <a:pt x="842" y="588"/>
                  </a:lnTo>
                  <a:lnTo>
                    <a:pt x="874" y="618"/>
                  </a:lnTo>
                  <a:lnTo>
                    <a:pt x="849" y="647"/>
                  </a:lnTo>
                  <a:lnTo>
                    <a:pt x="868" y="645"/>
                  </a:lnTo>
                  <a:lnTo>
                    <a:pt x="895" y="703"/>
                  </a:lnTo>
                  <a:lnTo>
                    <a:pt x="956" y="717"/>
                  </a:lnTo>
                  <a:lnTo>
                    <a:pt x="950" y="751"/>
                  </a:lnTo>
                  <a:lnTo>
                    <a:pt x="983" y="778"/>
                  </a:lnTo>
                  <a:lnTo>
                    <a:pt x="969" y="858"/>
                  </a:lnTo>
                  <a:lnTo>
                    <a:pt x="810" y="775"/>
                  </a:lnTo>
                  <a:lnTo>
                    <a:pt x="916" y="902"/>
                  </a:lnTo>
                  <a:lnTo>
                    <a:pt x="719" y="832"/>
                  </a:lnTo>
                  <a:lnTo>
                    <a:pt x="691" y="789"/>
                  </a:lnTo>
                  <a:lnTo>
                    <a:pt x="718" y="785"/>
                  </a:lnTo>
                  <a:lnTo>
                    <a:pt x="654" y="762"/>
                  </a:lnTo>
                  <a:lnTo>
                    <a:pt x="635" y="713"/>
                  </a:lnTo>
                  <a:lnTo>
                    <a:pt x="584" y="697"/>
                  </a:lnTo>
                  <a:lnTo>
                    <a:pt x="581" y="729"/>
                  </a:lnTo>
                  <a:lnTo>
                    <a:pt x="553" y="713"/>
                  </a:lnTo>
                  <a:lnTo>
                    <a:pt x="512" y="744"/>
                  </a:lnTo>
                  <a:lnTo>
                    <a:pt x="457" y="713"/>
                  </a:lnTo>
                  <a:lnTo>
                    <a:pt x="483" y="657"/>
                  </a:lnTo>
                  <a:lnTo>
                    <a:pt x="630" y="657"/>
                  </a:lnTo>
                  <a:lnTo>
                    <a:pt x="594" y="602"/>
                  </a:lnTo>
                  <a:lnTo>
                    <a:pt x="677" y="523"/>
                  </a:lnTo>
                  <a:lnTo>
                    <a:pt x="619" y="417"/>
                  </a:lnTo>
                  <a:lnTo>
                    <a:pt x="578" y="407"/>
                  </a:lnTo>
                  <a:lnTo>
                    <a:pt x="602" y="391"/>
                  </a:lnTo>
                  <a:lnTo>
                    <a:pt x="513" y="418"/>
                  </a:lnTo>
                  <a:lnTo>
                    <a:pt x="512" y="388"/>
                  </a:lnTo>
                  <a:lnTo>
                    <a:pt x="544" y="371"/>
                  </a:lnTo>
                  <a:lnTo>
                    <a:pt x="477" y="329"/>
                  </a:lnTo>
                  <a:lnTo>
                    <a:pt x="476" y="298"/>
                  </a:lnTo>
                  <a:lnTo>
                    <a:pt x="412" y="280"/>
                  </a:lnTo>
                  <a:lnTo>
                    <a:pt x="428" y="325"/>
                  </a:lnTo>
                  <a:lnTo>
                    <a:pt x="321" y="308"/>
                  </a:lnTo>
                  <a:lnTo>
                    <a:pt x="350" y="334"/>
                  </a:lnTo>
                  <a:lnTo>
                    <a:pt x="71" y="289"/>
                  </a:lnTo>
                  <a:lnTo>
                    <a:pt x="22" y="230"/>
                  </a:lnTo>
                  <a:lnTo>
                    <a:pt x="111" y="233"/>
                  </a:lnTo>
                  <a:lnTo>
                    <a:pt x="0" y="20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58" name="Freeform 273">
              <a:extLst>
                <a:ext uri="{FF2B5EF4-FFF2-40B4-BE49-F238E27FC236}">
                  <a16:creationId xmlns:a16="http://schemas.microsoft.com/office/drawing/2014/main" id="{445EDB83-37AB-414C-801C-898DED8607ED}"/>
                </a:ext>
              </a:extLst>
            </p:cNvPr>
            <p:cNvSpPr>
              <a:spLocks/>
            </p:cNvSpPr>
            <p:nvPr/>
          </p:nvSpPr>
          <p:spPr bwMode="auto">
            <a:xfrm>
              <a:off x="6415947" y="2409893"/>
              <a:ext cx="121300" cy="89106"/>
            </a:xfrm>
            <a:custGeom>
              <a:avLst/>
              <a:gdLst>
                <a:gd name="T0" fmla="*/ 0 w 254"/>
                <a:gd name="T1" fmla="*/ 4 h 197"/>
                <a:gd name="T2" fmla="*/ 1 w 254"/>
                <a:gd name="T3" fmla="*/ 3 h 197"/>
                <a:gd name="T4" fmla="*/ 1 w 254"/>
                <a:gd name="T5" fmla="*/ 0 h 197"/>
                <a:gd name="T6" fmla="*/ 2 w 254"/>
                <a:gd name="T7" fmla="*/ 1 h 197"/>
                <a:gd name="T8" fmla="*/ 3 w 254"/>
                <a:gd name="T9" fmla="*/ 1 h 197"/>
                <a:gd name="T10" fmla="*/ 6 w 254"/>
                <a:gd name="T11" fmla="*/ 3 h 197"/>
                <a:gd name="T12" fmla="*/ 5 w 254"/>
                <a:gd name="T13" fmla="*/ 4 h 197"/>
                <a:gd name="T14" fmla="*/ 3 w 254"/>
                <a:gd name="T15" fmla="*/ 3 h 197"/>
                <a:gd name="T16" fmla="*/ 2 w 254"/>
                <a:gd name="T17" fmla="*/ 5 h 197"/>
                <a:gd name="T18" fmla="*/ 1 w 254"/>
                <a:gd name="T19" fmla="*/ 3 h 197"/>
                <a:gd name="T20" fmla="*/ 0 w 254"/>
                <a:gd name="T21" fmla="*/ 4 h 1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4"/>
                <a:gd name="T34" fmla="*/ 0 h 197"/>
                <a:gd name="T35" fmla="*/ 254 w 254"/>
                <a:gd name="T36" fmla="*/ 197 h 1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4" h="197">
                  <a:moveTo>
                    <a:pt x="0" y="161"/>
                  </a:moveTo>
                  <a:lnTo>
                    <a:pt x="36" y="123"/>
                  </a:lnTo>
                  <a:lnTo>
                    <a:pt x="59" y="0"/>
                  </a:lnTo>
                  <a:lnTo>
                    <a:pt x="80" y="45"/>
                  </a:lnTo>
                  <a:lnTo>
                    <a:pt x="140" y="55"/>
                  </a:lnTo>
                  <a:lnTo>
                    <a:pt x="254" y="145"/>
                  </a:lnTo>
                  <a:lnTo>
                    <a:pt x="239" y="176"/>
                  </a:lnTo>
                  <a:lnTo>
                    <a:pt x="136" y="134"/>
                  </a:lnTo>
                  <a:lnTo>
                    <a:pt x="73" y="197"/>
                  </a:lnTo>
                  <a:lnTo>
                    <a:pt x="57" y="145"/>
                  </a:lnTo>
                  <a:lnTo>
                    <a:pt x="0" y="16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59" name="Freeform 274">
              <a:extLst>
                <a:ext uri="{FF2B5EF4-FFF2-40B4-BE49-F238E27FC236}">
                  <a16:creationId xmlns:a16="http://schemas.microsoft.com/office/drawing/2014/main" id="{E91FBD37-1E4B-48FA-904C-AEFF93F4CAC3}"/>
                </a:ext>
              </a:extLst>
            </p:cNvPr>
            <p:cNvSpPr>
              <a:spLocks/>
            </p:cNvSpPr>
            <p:nvPr/>
          </p:nvSpPr>
          <p:spPr bwMode="auto">
            <a:xfrm>
              <a:off x="6926418" y="2829964"/>
              <a:ext cx="121300" cy="132068"/>
            </a:xfrm>
            <a:custGeom>
              <a:avLst/>
              <a:gdLst>
                <a:gd name="T0" fmla="*/ 0 w 255"/>
                <a:gd name="T1" fmla="*/ 6 h 286"/>
                <a:gd name="T2" fmla="*/ 2 w 255"/>
                <a:gd name="T3" fmla="*/ 0 h 286"/>
                <a:gd name="T4" fmla="*/ 3 w 255"/>
                <a:gd name="T5" fmla="*/ 0 h 286"/>
                <a:gd name="T6" fmla="*/ 2 w 255"/>
                <a:gd name="T7" fmla="*/ 3 h 286"/>
                <a:gd name="T8" fmla="*/ 3 w 255"/>
                <a:gd name="T9" fmla="*/ 2 h 286"/>
                <a:gd name="T10" fmla="*/ 3 w 255"/>
                <a:gd name="T11" fmla="*/ 3 h 286"/>
                <a:gd name="T12" fmla="*/ 5 w 255"/>
                <a:gd name="T13" fmla="*/ 3 h 286"/>
                <a:gd name="T14" fmla="*/ 5 w 255"/>
                <a:gd name="T15" fmla="*/ 4 h 286"/>
                <a:gd name="T16" fmla="*/ 5 w 255"/>
                <a:gd name="T17" fmla="*/ 4 h 286"/>
                <a:gd name="T18" fmla="*/ 5 w 255"/>
                <a:gd name="T19" fmla="*/ 6 h 286"/>
                <a:gd name="T20" fmla="*/ 6 w 255"/>
                <a:gd name="T21" fmla="*/ 5 h 286"/>
                <a:gd name="T22" fmla="*/ 6 w 255"/>
                <a:gd name="T23" fmla="*/ 6 h 286"/>
                <a:gd name="T24" fmla="*/ 5 w 255"/>
                <a:gd name="T25" fmla="*/ 7 h 286"/>
                <a:gd name="T26" fmla="*/ 5 w 255"/>
                <a:gd name="T27" fmla="*/ 6 h 286"/>
                <a:gd name="T28" fmla="*/ 5 w 255"/>
                <a:gd name="T29" fmla="*/ 7 h 286"/>
                <a:gd name="T30" fmla="*/ 5 w 255"/>
                <a:gd name="T31" fmla="*/ 5 h 286"/>
                <a:gd name="T32" fmla="*/ 3 w 255"/>
                <a:gd name="T33" fmla="*/ 7 h 286"/>
                <a:gd name="T34" fmla="*/ 4 w 255"/>
                <a:gd name="T35" fmla="*/ 6 h 286"/>
                <a:gd name="T36" fmla="*/ 3 w 255"/>
                <a:gd name="T37" fmla="*/ 6 h 286"/>
                <a:gd name="T38" fmla="*/ 3 w 255"/>
                <a:gd name="T39" fmla="*/ 5 h 286"/>
                <a:gd name="T40" fmla="*/ 0 w 255"/>
                <a:gd name="T41" fmla="*/ 6 h 2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55"/>
                <a:gd name="T64" fmla="*/ 0 h 286"/>
                <a:gd name="T65" fmla="*/ 255 w 255"/>
                <a:gd name="T66" fmla="*/ 286 h 2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55" h="286">
                  <a:moveTo>
                    <a:pt x="0" y="223"/>
                  </a:moveTo>
                  <a:lnTo>
                    <a:pt x="106" y="15"/>
                  </a:lnTo>
                  <a:lnTo>
                    <a:pt x="146" y="0"/>
                  </a:lnTo>
                  <a:lnTo>
                    <a:pt x="97" y="112"/>
                  </a:lnTo>
                  <a:lnTo>
                    <a:pt x="130" y="87"/>
                  </a:lnTo>
                  <a:lnTo>
                    <a:pt x="152" y="135"/>
                  </a:lnTo>
                  <a:lnTo>
                    <a:pt x="219" y="135"/>
                  </a:lnTo>
                  <a:lnTo>
                    <a:pt x="205" y="177"/>
                  </a:lnTo>
                  <a:lnTo>
                    <a:pt x="240" y="173"/>
                  </a:lnTo>
                  <a:lnTo>
                    <a:pt x="214" y="219"/>
                  </a:lnTo>
                  <a:lnTo>
                    <a:pt x="248" y="194"/>
                  </a:lnTo>
                  <a:lnTo>
                    <a:pt x="255" y="237"/>
                  </a:lnTo>
                  <a:lnTo>
                    <a:pt x="222" y="286"/>
                  </a:lnTo>
                  <a:lnTo>
                    <a:pt x="219" y="250"/>
                  </a:lnTo>
                  <a:lnTo>
                    <a:pt x="204" y="269"/>
                  </a:lnTo>
                  <a:lnTo>
                    <a:pt x="204" y="214"/>
                  </a:lnTo>
                  <a:lnTo>
                    <a:pt x="140" y="269"/>
                  </a:lnTo>
                  <a:lnTo>
                    <a:pt x="178" y="233"/>
                  </a:lnTo>
                  <a:lnTo>
                    <a:pt x="123" y="237"/>
                  </a:lnTo>
                  <a:lnTo>
                    <a:pt x="138" y="217"/>
                  </a:lnTo>
                  <a:lnTo>
                    <a:pt x="0" y="22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60" name="Freeform 275">
              <a:extLst>
                <a:ext uri="{FF2B5EF4-FFF2-40B4-BE49-F238E27FC236}">
                  <a16:creationId xmlns:a16="http://schemas.microsoft.com/office/drawing/2014/main" id="{02C1BEC4-40EA-4577-9B07-A30870BBA01D}"/>
                </a:ext>
              </a:extLst>
            </p:cNvPr>
            <p:cNvSpPr>
              <a:spLocks/>
            </p:cNvSpPr>
            <p:nvPr/>
          </p:nvSpPr>
          <p:spPr bwMode="auto">
            <a:xfrm>
              <a:off x="6629907" y="4316124"/>
              <a:ext cx="151625" cy="838551"/>
            </a:xfrm>
            <a:custGeom>
              <a:avLst/>
              <a:gdLst>
                <a:gd name="T0" fmla="*/ 0 w 317"/>
                <a:gd name="T1" fmla="*/ 33 h 1850"/>
                <a:gd name="T2" fmla="*/ 1 w 317"/>
                <a:gd name="T3" fmla="*/ 32 h 1850"/>
                <a:gd name="T4" fmla="*/ 1 w 317"/>
                <a:gd name="T5" fmla="*/ 33 h 1850"/>
                <a:gd name="T6" fmla="*/ 3 w 317"/>
                <a:gd name="T7" fmla="*/ 31 h 1850"/>
                <a:gd name="T8" fmla="*/ 2 w 317"/>
                <a:gd name="T9" fmla="*/ 30 h 1850"/>
                <a:gd name="T10" fmla="*/ 3 w 317"/>
                <a:gd name="T11" fmla="*/ 27 h 1850"/>
                <a:gd name="T12" fmla="*/ 1 w 317"/>
                <a:gd name="T13" fmla="*/ 27 h 1850"/>
                <a:gd name="T14" fmla="*/ 2 w 317"/>
                <a:gd name="T15" fmla="*/ 22 h 1850"/>
                <a:gd name="T16" fmla="*/ 3 w 317"/>
                <a:gd name="T17" fmla="*/ 17 h 1850"/>
                <a:gd name="T18" fmla="*/ 3 w 317"/>
                <a:gd name="T19" fmla="*/ 13 h 1850"/>
                <a:gd name="T20" fmla="*/ 5 w 317"/>
                <a:gd name="T21" fmla="*/ 4 h 1850"/>
                <a:gd name="T22" fmla="*/ 4 w 317"/>
                <a:gd name="T23" fmla="*/ 1 h 1850"/>
                <a:gd name="T24" fmla="*/ 5 w 317"/>
                <a:gd name="T25" fmla="*/ 0 h 1850"/>
                <a:gd name="T26" fmla="*/ 6 w 317"/>
                <a:gd name="T27" fmla="*/ 2 h 1850"/>
                <a:gd name="T28" fmla="*/ 7 w 317"/>
                <a:gd name="T29" fmla="*/ 6 h 1850"/>
                <a:gd name="T30" fmla="*/ 7 w 317"/>
                <a:gd name="T31" fmla="*/ 6 h 1850"/>
                <a:gd name="T32" fmla="*/ 7 w 317"/>
                <a:gd name="T33" fmla="*/ 7 h 1850"/>
                <a:gd name="T34" fmla="*/ 6 w 317"/>
                <a:gd name="T35" fmla="*/ 7 h 1850"/>
                <a:gd name="T36" fmla="*/ 6 w 317"/>
                <a:gd name="T37" fmla="*/ 10 h 1850"/>
                <a:gd name="T38" fmla="*/ 5 w 317"/>
                <a:gd name="T39" fmla="*/ 11 h 1850"/>
                <a:gd name="T40" fmla="*/ 5 w 317"/>
                <a:gd name="T41" fmla="*/ 15 h 1850"/>
                <a:gd name="T42" fmla="*/ 5 w 317"/>
                <a:gd name="T43" fmla="*/ 18 h 1850"/>
                <a:gd name="T44" fmla="*/ 4 w 317"/>
                <a:gd name="T45" fmla="*/ 21 h 1850"/>
                <a:gd name="T46" fmla="*/ 3 w 317"/>
                <a:gd name="T47" fmla="*/ 28 h 1850"/>
                <a:gd name="T48" fmla="*/ 4 w 317"/>
                <a:gd name="T49" fmla="*/ 31 h 1850"/>
                <a:gd name="T50" fmla="*/ 3 w 317"/>
                <a:gd name="T51" fmla="*/ 31 h 1850"/>
                <a:gd name="T52" fmla="*/ 3 w 317"/>
                <a:gd name="T53" fmla="*/ 33 h 1850"/>
                <a:gd name="T54" fmla="*/ 2 w 317"/>
                <a:gd name="T55" fmla="*/ 38 h 1850"/>
                <a:gd name="T56" fmla="*/ 2 w 317"/>
                <a:gd name="T57" fmla="*/ 39 h 1850"/>
                <a:gd name="T58" fmla="*/ 3 w 317"/>
                <a:gd name="T59" fmla="*/ 38 h 1850"/>
                <a:gd name="T60" fmla="*/ 3 w 317"/>
                <a:gd name="T61" fmla="*/ 40 h 1850"/>
                <a:gd name="T62" fmla="*/ 6 w 317"/>
                <a:gd name="T63" fmla="*/ 41 h 1850"/>
                <a:gd name="T64" fmla="*/ 4 w 317"/>
                <a:gd name="T65" fmla="*/ 41 h 1850"/>
                <a:gd name="T66" fmla="*/ 4 w 317"/>
                <a:gd name="T67" fmla="*/ 43 h 1850"/>
                <a:gd name="T68" fmla="*/ 3 w 317"/>
                <a:gd name="T69" fmla="*/ 42 h 1850"/>
                <a:gd name="T70" fmla="*/ 4 w 317"/>
                <a:gd name="T71" fmla="*/ 42 h 1850"/>
                <a:gd name="T72" fmla="*/ 3 w 317"/>
                <a:gd name="T73" fmla="*/ 41 h 1850"/>
                <a:gd name="T74" fmla="*/ 2 w 317"/>
                <a:gd name="T75" fmla="*/ 40 h 1850"/>
                <a:gd name="T76" fmla="*/ 2 w 317"/>
                <a:gd name="T77" fmla="*/ 40 h 1850"/>
                <a:gd name="T78" fmla="*/ 1 w 317"/>
                <a:gd name="T79" fmla="*/ 39 h 1850"/>
                <a:gd name="T80" fmla="*/ 1 w 317"/>
                <a:gd name="T81" fmla="*/ 38 h 1850"/>
                <a:gd name="T82" fmla="*/ 1 w 317"/>
                <a:gd name="T83" fmla="*/ 38 h 1850"/>
                <a:gd name="T84" fmla="*/ 1 w 317"/>
                <a:gd name="T85" fmla="*/ 37 h 1850"/>
                <a:gd name="T86" fmla="*/ 1 w 317"/>
                <a:gd name="T87" fmla="*/ 35 h 1850"/>
                <a:gd name="T88" fmla="*/ 2 w 317"/>
                <a:gd name="T89" fmla="*/ 35 h 1850"/>
                <a:gd name="T90" fmla="*/ 1 w 317"/>
                <a:gd name="T91" fmla="*/ 34 h 1850"/>
                <a:gd name="T92" fmla="*/ 1 w 317"/>
                <a:gd name="T93" fmla="*/ 33 h 1850"/>
                <a:gd name="T94" fmla="*/ 0 w 317"/>
                <a:gd name="T95" fmla="*/ 33 h 185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17"/>
                <a:gd name="T145" fmla="*/ 0 h 1850"/>
                <a:gd name="T146" fmla="*/ 317 w 317"/>
                <a:gd name="T147" fmla="*/ 1850 h 185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17" h="1850">
                  <a:moveTo>
                    <a:pt x="0" y="1447"/>
                  </a:moveTo>
                  <a:lnTo>
                    <a:pt x="22" y="1397"/>
                  </a:lnTo>
                  <a:lnTo>
                    <a:pt x="68" y="1434"/>
                  </a:lnTo>
                  <a:lnTo>
                    <a:pt x="108" y="1339"/>
                  </a:lnTo>
                  <a:lnTo>
                    <a:pt x="91" y="1302"/>
                  </a:lnTo>
                  <a:lnTo>
                    <a:pt x="124" y="1171"/>
                  </a:lnTo>
                  <a:lnTo>
                    <a:pt x="67" y="1160"/>
                  </a:lnTo>
                  <a:lnTo>
                    <a:pt x="74" y="948"/>
                  </a:lnTo>
                  <a:lnTo>
                    <a:pt x="153" y="726"/>
                  </a:lnTo>
                  <a:lnTo>
                    <a:pt x="152" y="541"/>
                  </a:lnTo>
                  <a:lnTo>
                    <a:pt x="207" y="188"/>
                  </a:lnTo>
                  <a:lnTo>
                    <a:pt x="188" y="32"/>
                  </a:lnTo>
                  <a:lnTo>
                    <a:pt x="226" y="0"/>
                  </a:lnTo>
                  <a:lnTo>
                    <a:pt x="266" y="81"/>
                  </a:lnTo>
                  <a:lnTo>
                    <a:pt x="289" y="246"/>
                  </a:lnTo>
                  <a:lnTo>
                    <a:pt x="317" y="249"/>
                  </a:lnTo>
                  <a:lnTo>
                    <a:pt x="312" y="304"/>
                  </a:lnTo>
                  <a:lnTo>
                    <a:pt x="270" y="327"/>
                  </a:lnTo>
                  <a:lnTo>
                    <a:pt x="271" y="435"/>
                  </a:lnTo>
                  <a:lnTo>
                    <a:pt x="226" y="496"/>
                  </a:lnTo>
                  <a:lnTo>
                    <a:pt x="192" y="648"/>
                  </a:lnTo>
                  <a:lnTo>
                    <a:pt x="218" y="791"/>
                  </a:lnTo>
                  <a:lnTo>
                    <a:pt x="168" y="913"/>
                  </a:lnTo>
                  <a:lnTo>
                    <a:pt x="135" y="1218"/>
                  </a:lnTo>
                  <a:lnTo>
                    <a:pt x="162" y="1329"/>
                  </a:lnTo>
                  <a:lnTo>
                    <a:pt x="137" y="1339"/>
                  </a:lnTo>
                  <a:lnTo>
                    <a:pt x="148" y="1438"/>
                  </a:lnTo>
                  <a:lnTo>
                    <a:pt x="83" y="1643"/>
                  </a:lnTo>
                  <a:lnTo>
                    <a:pt x="90" y="1677"/>
                  </a:lnTo>
                  <a:lnTo>
                    <a:pt x="121" y="1664"/>
                  </a:lnTo>
                  <a:lnTo>
                    <a:pt x="135" y="1743"/>
                  </a:lnTo>
                  <a:lnTo>
                    <a:pt x="271" y="1761"/>
                  </a:lnTo>
                  <a:lnTo>
                    <a:pt x="180" y="1792"/>
                  </a:lnTo>
                  <a:lnTo>
                    <a:pt x="168" y="1850"/>
                  </a:lnTo>
                  <a:lnTo>
                    <a:pt x="129" y="1834"/>
                  </a:lnTo>
                  <a:lnTo>
                    <a:pt x="171" y="1797"/>
                  </a:lnTo>
                  <a:lnTo>
                    <a:pt x="107" y="1780"/>
                  </a:lnTo>
                  <a:lnTo>
                    <a:pt x="98" y="1715"/>
                  </a:lnTo>
                  <a:lnTo>
                    <a:pt x="80" y="1746"/>
                  </a:lnTo>
                  <a:lnTo>
                    <a:pt x="56" y="1685"/>
                  </a:lnTo>
                  <a:lnTo>
                    <a:pt x="68" y="1668"/>
                  </a:lnTo>
                  <a:lnTo>
                    <a:pt x="36" y="1638"/>
                  </a:lnTo>
                  <a:lnTo>
                    <a:pt x="67" y="1607"/>
                  </a:lnTo>
                  <a:lnTo>
                    <a:pt x="38" y="1516"/>
                  </a:lnTo>
                  <a:lnTo>
                    <a:pt x="89" y="1526"/>
                  </a:lnTo>
                  <a:lnTo>
                    <a:pt x="38" y="1478"/>
                  </a:lnTo>
                  <a:lnTo>
                    <a:pt x="51" y="1446"/>
                  </a:lnTo>
                  <a:lnTo>
                    <a:pt x="0" y="144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61" name="Freeform 276">
              <a:extLst>
                <a:ext uri="{FF2B5EF4-FFF2-40B4-BE49-F238E27FC236}">
                  <a16:creationId xmlns:a16="http://schemas.microsoft.com/office/drawing/2014/main" id="{26EDFCD1-587D-4291-BBDB-6E23BD9369D1}"/>
                </a:ext>
              </a:extLst>
            </p:cNvPr>
            <p:cNvSpPr>
              <a:spLocks/>
            </p:cNvSpPr>
            <p:nvPr/>
          </p:nvSpPr>
          <p:spPr bwMode="auto">
            <a:xfrm>
              <a:off x="6636645" y="5021016"/>
              <a:ext cx="11793" cy="31824"/>
            </a:xfrm>
            <a:custGeom>
              <a:avLst/>
              <a:gdLst>
                <a:gd name="T0" fmla="*/ 0 w 23"/>
                <a:gd name="T1" fmla="*/ 1 h 69"/>
                <a:gd name="T2" fmla="*/ 0 w 23"/>
                <a:gd name="T3" fmla="*/ 0 h 69"/>
                <a:gd name="T4" fmla="*/ 1 w 23"/>
                <a:gd name="T5" fmla="*/ 2 h 69"/>
                <a:gd name="T6" fmla="*/ 0 w 23"/>
                <a:gd name="T7" fmla="*/ 1 h 69"/>
                <a:gd name="T8" fmla="*/ 0 60000 65536"/>
                <a:gd name="T9" fmla="*/ 0 60000 65536"/>
                <a:gd name="T10" fmla="*/ 0 60000 65536"/>
                <a:gd name="T11" fmla="*/ 0 60000 65536"/>
                <a:gd name="T12" fmla="*/ 0 w 23"/>
                <a:gd name="T13" fmla="*/ 0 h 69"/>
                <a:gd name="T14" fmla="*/ 23 w 23"/>
                <a:gd name="T15" fmla="*/ 69 h 69"/>
              </a:gdLst>
              <a:ahLst/>
              <a:cxnLst>
                <a:cxn ang="T8">
                  <a:pos x="T0" y="T1"/>
                </a:cxn>
                <a:cxn ang="T9">
                  <a:pos x="T2" y="T3"/>
                </a:cxn>
                <a:cxn ang="T10">
                  <a:pos x="T4" y="T5"/>
                </a:cxn>
                <a:cxn ang="T11">
                  <a:pos x="T6" y="T7"/>
                </a:cxn>
              </a:cxnLst>
              <a:rect l="T12" t="T13" r="T14" b="T15"/>
              <a:pathLst>
                <a:path w="23" h="69">
                  <a:moveTo>
                    <a:pt x="0" y="31"/>
                  </a:moveTo>
                  <a:lnTo>
                    <a:pt x="7" y="0"/>
                  </a:lnTo>
                  <a:lnTo>
                    <a:pt x="23" y="69"/>
                  </a:lnTo>
                  <a:lnTo>
                    <a:pt x="0" y="3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62" name="Freeform 277">
              <a:extLst>
                <a:ext uri="{FF2B5EF4-FFF2-40B4-BE49-F238E27FC236}">
                  <a16:creationId xmlns:a16="http://schemas.microsoft.com/office/drawing/2014/main" id="{BC5E2371-4A9A-47E3-BDD8-89F3750DA755}"/>
                </a:ext>
              </a:extLst>
            </p:cNvPr>
            <p:cNvSpPr>
              <a:spLocks/>
            </p:cNvSpPr>
            <p:nvPr/>
          </p:nvSpPr>
          <p:spPr bwMode="auto">
            <a:xfrm>
              <a:off x="6650123" y="4850760"/>
              <a:ext cx="10108" cy="38188"/>
            </a:xfrm>
            <a:custGeom>
              <a:avLst/>
              <a:gdLst>
                <a:gd name="T0" fmla="*/ 0 w 23"/>
                <a:gd name="T1" fmla="*/ 2 h 85"/>
                <a:gd name="T2" fmla="*/ 1 w 23"/>
                <a:gd name="T3" fmla="*/ 0 h 85"/>
                <a:gd name="T4" fmla="*/ 1 w 23"/>
                <a:gd name="T5" fmla="*/ 2 h 85"/>
                <a:gd name="T6" fmla="*/ 0 w 23"/>
                <a:gd name="T7" fmla="*/ 2 h 85"/>
                <a:gd name="T8" fmla="*/ 0 60000 65536"/>
                <a:gd name="T9" fmla="*/ 0 60000 65536"/>
                <a:gd name="T10" fmla="*/ 0 60000 65536"/>
                <a:gd name="T11" fmla="*/ 0 60000 65536"/>
                <a:gd name="T12" fmla="*/ 0 w 23"/>
                <a:gd name="T13" fmla="*/ 0 h 85"/>
                <a:gd name="T14" fmla="*/ 23 w 23"/>
                <a:gd name="T15" fmla="*/ 85 h 85"/>
              </a:gdLst>
              <a:ahLst/>
              <a:cxnLst>
                <a:cxn ang="T8">
                  <a:pos x="T0" y="T1"/>
                </a:cxn>
                <a:cxn ang="T9">
                  <a:pos x="T2" y="T3"/>
                </a:cxn>
                <a:cxn ang="T10">
                  <a:pos x="T4" y="T5"/>
                </a:cxn>
                <a:cxn ang="T11">
                  <a:pos x="T6" y="T7"/>
                </a:cxn>
              </a:cxnLst>
              <a:rect l="T12" t="T13" r="T14" b="T15"/>
              <a:pathLst>
                <a:path w="23" h="85">
                  <a:moveTo>
                    <a:pt x="0" y="75"/>
                  </a:moveTo>
                  <a:lnTo>
                    <a:pt x="23" y="0"/>
                  </a:lnTo>
                  <a:lnTo>
                    <a:pt x="23" y="85"/>
                  </a:lnTo>
                  <a:lnTo>
                    <a:pt x="0" y="7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63" name="Freeform 278">
              <a:extLst>
                <a:ext uri="{FF2B5EF4-FFF2-40B4-BE49-F238E27FC236}">
                  <a16:creationId xmlns:a16="http://schemas.microsoft.com/office/drawing/2014/main" id="{5C9EC132-844D-4251-9207-24F015205DDB}"/>
                </a:ext>
              </a:extLst>
            </p:cNvPr>
            <p:cNvSpPr>
              <a:spLocks/>
            </p:cNvSpPr>
            <p:nvPr/>
          </p:nvSpPr>
          <p:spPr bwMode="auto">
            <a:xfrm>
              <a:off x="6661916" y="5145128"/>
              <a:ext cx="25271" cy="17503"/>
            </a:xfrm>
            <a:custGeom>
              <a:avLst/>
              <a:gdLst>
                <a:gd name="T0" fmla="*/ 0 w 51"/>
                <a:gd name="T1" fmla="*/ 0 h 39"/>
                <a:gd name="T2" fmla="*/ 1 w 51"/>
                <a:gd name="T3" fmla="*/ 0 h 39"/>
                <a:gd name="T4" fmla="*/ 1 w 51"/>
                <a:gd name="T5" fmla="*/ 1 h 39"/>
                <a:gd name="T6" fmla="*/ 0 w 51"/>
                <a:gd name="T7" fmla="*/ 0 h 39"/>
                <a:gd name="T8" fmla="*/ 0 60000 65536"/>
                <a:gd name="T9" fmla="*/ 0 60000 65536"/>
                <a:gd name="T10" fmla="*/ 0 60000 65536"/>
                <a:gd name="T11" fmla="*/ 0 60000 65536"/>
                <a:gd name="T12" fmla="*/ 0 w 51"/>
                <a:gd name="T13" fmla="*/ 0 h 39"/>
                <a:gd name="T14" fmla="*/ 51 w 51"/>
                <a:gd name="T15" fmla="*/ 39 h 39"/>
              </a:gdLst>
              <a:ahLst/>
              <a:cxnLst>
                <a:cxn ang="T8">
                  <a:pos x="T0" y="T1"/>
                </a:cxn>
                <a:cxn ang="T9">
                  <a:pos x="T2" y="T3"/>
                </a:cxn>
                <a:cxn ang="T10">
                  <a:pos x="T4" y="T5"/>
                </a:cxn>
                <a:cxn ang="T11">
                  <a:pos x="T6" y="T7"/>
                </a:cxn>
              </a:cxnLst>
              <a:rect l="T12" t="T13" r="T14" b="T15"/>
              <a:pathLst>
                <a:path w="51" h="39">
                  <a:moveTo>
                    <a:pt x="0" y="0"/>
                  </a:moveTo>
                  <a:lnTo>
                    <a:pt x="49" y="9"/>
                  </a:lnTo>
                  <a:lnTo>
                    <a:pt x="51" y="39"/>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64" name="Freeform 279">
              <a:extLst>
                <a:ext uri="{FF2B5EF4-FFF2-40B4-BE49-F238E27FC236}">
                  <a16:creationId xmlns:a16="http://schemas.microsoft.com/office/drawing/2014/main" id="{D1A6FDCB-CCA4-45D3-9B3B-96C638D132B2}"/>
                </a:ext>
              </a:extLst>
            </p:cNvPr>
            <p:cNvSpPr>
              <a:spLocks/>
            </p:cNvSpPr>
            <p:nvPr/>
          </p:nvSpPr>
          <p:spPr bwMode="auto">
            <a:xfrm>
              <a:off x="6666970" y="5106940"/>
              <a:ext cx="35379" cy="39779"/>
            </a:xfrm>
            <a:custGeom>
              <a:avLst/>
              <a:gdLst>
                <a:gd name="T0" fmla="*/ 0 w 75"/>
                <a:gd name="T1" fmla="*/ 0 h 88"/>
                <a:gd name="T2" fmla="*/ 1 w 75"/>
                <a:gd name="T3" fmla="*/ 0 h 88"/>
                <a:gd name="T4" fmla="*/ 0 w 75"/>
                <a:gd name="T5" fmla="*/ 1 h 88"/>
                <a:gd name="T6" fmla="*/ 2 w 75"/>
                <a:gd name="T7" fmla="*/ 1 h 88"/>
                <a:gd name="T8" fmla="*/ 1 w 75"/>
                <a:gd name="T9" fmla="*/ 2 h 88"/>
                <a:gd name="T10" fmla="*/ 0 w 75"/>
                <a:gd name="T11" fmla="*/ 0 h 88"/>
                <a:gd name="T12" fmla="*/ 0 60000 65536"/>
                <a:gd name="T13" fmla="*/ 0 60000 65536"/>
                <a:gd name="T14" fmla="*/ 0 60000 65536"/>
                <a:gd name="T15" fmla="*/ 0 60000 65536"/>
                <a:gd name="T16" fmla="*/ 0 60000 65536"/>
                <a:gd name="T17" fmla="*/ 0 60000 65536"/>
                <a:gd name="T18" fmla="*/ 0 w 75"/>
                <a:gd name="T19" fmla="*/ 0 h 88"/>
                <a:gd name="T20" fmla="*/ 75 w 75"/>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75" h="88">
                  <a:moveTo>
                    <a:pt x="0" y="15"/>
                  </a:moveTo>
                  <a:lnTo>
                    <a:pt x="21" y="0"/>
                  </a:lnTo>
                  <a:lnTo>
                    <a:pt x="19" y="42"/>
                  </a:lnTo>
                  <a:lnTo>
                    <a:pt x="75" y="57"/>
                  </a:lnTo>
                  <a:lnTo>
                    <a:pt x="39" y="88"/>
                  </a:lnTo>
                  <a:lnTo>
                    <a:pt x="0" y="1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65" name="Freeform 280">
              <a:extLst>
                <a:ext uri="{FF2B5EF4-FFF2-40B4-BE49-F238E27FC236}">
                  <a16:creationId xmlns:a16="http://schemas.microsoft.com/office/drawing/2014/main" id="{DAA24F25-49F7-4B61-871D-37BD2933801B}"/>
                </a:ext>
              </a:extLst>
            </p:cNvPr>
            <p:cNvSpPr>
              <a:spLocks/>
            </p:cNvSpPr>
            <p:nvPr/>
          </p:nvSpPr>
          <p:spPr bwMode="auto">
            <a:xfrm>
              <a:off x="6693926" y="5157857"/>
              <a:ext cx="18532" cy="11138"/>
            </a:xfrm>
            <a:custGeom>
              <a:avLst/>
              <a:gdLst>
                <a:gd name="T0" fmla="*/ 0 w 40"/>
                <a:gd name="T1" fmla="*/ 1 h 23"/>
                <a:gd name="T2" fmla="*/ 0 w 40"/>
                <a:gd name="T3" fmla="*/ 0 h 23"/>
                <a:gd name="T4" fmla="*/ 1 w 40"/>
                <a:gd name="T5" fmla="*/ 1 h 23"/>
                <a:gd name="T6" fmla="*/ 0 w 40"/>
                <a:gd name="T7" fmla="*/ 1 h 23"/>
                <a:gd name="T8" fmla="*/ 0 60000 65536"/>
                <a:gd name="T9" fmla="*/ 0 60000 65536"/>
                <a:gd name="T10" fmla="*/ 0 60000 65536"/>
                <a:gd name="T11" fmla="*/ 0 60000 65536"/>
                <a:gd name="T12" fmla="*/ 0 w 40"/>
                <a:gd name="T13" fmla="*/ 0 h 23"/>
                <a:gd name="T14" fmla="*/ 40 w 40"/>
                <a:gd name="T15" fmla="*/ 23 h 23"/>
              </a:gdLst>
              <a:ahLst/>
              <a:cxnLst>
                <a:cxn ang="T8">
                  <a:pos x="T0" y="T1"/>
                </a:cxn>
                <a:cxn ang="T9">
                  <a:pos x="T2" y="T3"/>
                </a:cxn>
                <a:cxn ang="T10">
                  <a:pos x="T4" y="T5"/>
                </a:cxn>
                <a:cxn ang="T11">
                  <a:pos x="T6" y="T7"/>
                </a:cxn>
              </a:cxnLst>
              <a:rect l="T12" t="T13" r="T14" b="T15"/>
              <a:pathLst>
                <a:path w="40" h="23">
                  <a:moveTo>
                    <a:pt x="0" y="17"/>
                  </a:moveTo>
                  <a:lnTo>
                    <a:pt x="11" y="0"/>
                  </a:lnTo>
                  <a:lnTo>
                    <a:pt x="40" y="23"/>
                  </a:lnTo>
                  <a:lnTo>
                    <a:pt x="0" y="1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66" name="Freeform 281">
              <a:extLst>
                <a:ext uri="{FF2B5EF4-FFF2-40B4-BE49-F238E27FC236}">
                  <a16:creationId xmlns:a16="http://schemas.microsoft.com/office/drawing/2014/main" id="{DF9F7FAA-2F2B-4C5B-9288-901D29823064}"/>
                </a:ext>
              </a:extLst>
            </p:cNvPr>
            <p:cNvSpPr>
              <a:spLocks/>
            </p:cNvSpPr>
            <p:nvPr/>
          </p:nvSpPr>
          <p:spPr bwMode="auto">
            <a:xfrm>
              <a:off x="6707404" y="5126034"/>
              <a:ext cx="50542" cy="58874"/>
            </a:xfrm>
            <a:custGeom>
              <a:avLst/>
              <a:gdLst>
                <a:gd name="T0" fmla="*/ 0 w 104"/>
                <a:gd name="T1" fmla="*/ 2 h 134"/>
                <a:gd name="T2" fmla="*/ 0 w 104"/>
                <a:gd name="T3" fmla="*/ 2 h 134"/>
                <a:gd name="T4" fmla="*/ 2 w 104"/>
                <a:gd name="T5" fmla="*/ 2 h 134"/>
                <a:gd name="T6" fmla="*/ 1 w 104"/>
                <a:gd name="T7" fmla="*/ 1 h 134"/>
                <a:gd name="T8" fmla="*/ 2 w 104"/>
                <a:gd name="T9" fmla="*/ 1 h 134"/>
                <a:gd name="T10" fmla="*/ 1 w 104"/>
                <a:gd name="T11" fmla="*/ 1 h 134"/>
                <a:gd name="T12" fmla="*/ 1 w 104"/>
                <a:gd name="T13" fmla="*/ 0 h 134"/>
                <a:gd name="T14" fmla="*/ 2 w 104"/>
                <a:gd name="T15" fmla="*/ 0 h 134"/>
                <a:gd name="T16" fmla="*/ 3 w 104"/>
                <a:gd name="T17" fmla="*/ 3 h 134"/>
                <a:gd name="T18" fmla="*/ 0 w 104"/>
                <a:gd name="T19" fmla="*/ 2 h 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4"/>
                <a:gd name="T31" fmla="*/ 0 h 134"/>
                <a:gd name="T32" fmla="*/ 104 w 104"/>
                <a:gd name="T33" fmla="*/ 134 h 1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4" h="134">
                  <a:moveTo>
                    <a:pt x="0" y="108"/>
                  </a:moveTo>
                  <a:lnTo>
                    <a:pt x="15" y="88"/>
                  </a:lnTo>
                  <a:lnTo>
                    <a:pt x="73" y="100"/>
                  </a:lnTo>
                  <a:lnTo>
                    <a:pt x="47" y="65"/>
                  </a:lnTo>
                  <a:lnTo>
                    <a:pt x="74" y="44"/>
                  </a:lnTo>
                  <a:lnTo>
                    <a:pt x="32" y="40"/>
                  </a:lnTo>
                  <a:lnTo>
                    <a:pt x="32" y="7"/>
                  </a:lnTo>
                  <a:lnTo>
                    <a:pt x="102" y="0"/>
                  </a:lnTo>
                  <a:lnTo>
                    <a:pt x="104" y="134"/>
                  </a:lnTo>
                  <a:lnTo>
                    <a:pt x="0" y="10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67" name="Freeform 282">
              <a:extLst>
                <a:ext uri="{FF2B5EF4-FFF2-40B4-BE49-F238E27FC236}">
                  <a16:creationId xmlns:a16="http://schemas.microsoft.com/office/drawing/2014/main" id="{8F5C8FB0-1DAE-4E35-A49B-A13801E5B8AE}"/>
                </a:ext>
              </a:extLst>
            </p:cNvPr>
            <p:cNvSpPr>
              <a:spLocks/>
            </p:cNvSpPr>
            <p:nvPr/>
          </p:nvSpPr>
          <p:spPr bwMode="auto">
            <a:xfrm>
              <a:off x="6732675" y="5194455"/>
              <a:ext cx="37064" cy="12729"/>
            </a:xfrm>
            <a:custGeom>
              <a:avLst/>
              <a:gdLst>
                <a:gd name="T0" fmla="*/ 0 w 78"/>
                <a:gd name="T1" fmla="*/ 0 h 28"/>
                <a:gd name="T2" fmla="*/ 2 w 78"/>
                <a:gd name="T3" fmla="*/ 0 h 28"/>
                <a:gd name="T4" fmla="*/ 2 w 78"/>
                <a:gd name="T5" fmla="*/ 1 h 28"/>
                <a:gd name="T6" fmla="*/ 0 w 78"/>
                <a:gd name="T7" fmla="*/ 0 h 28"/>
                <a:gd name="T8" fmla="*/ 0 60000 65536"/>
                <a:gd name="T9" fmla="*/ 0 60000 65536"/>
                <a:gd name="T10" fmla="*/ 0 60000 65536"/>
                <a:gd name="T11" fmla="*/ 0 60000 65536"/>
                <a:gd name="T12" fmla="*/ 0 w 78"/>
                <a:gd name="T13" fmla="*/ 0 h 28"/>
                <a:gd name="T14" fmla="*/ 78 w 78"/>
                <a:gd name="T15" fmla="*/ 28 h 28"/>
              </a:gdLst>
              <a:ahLst/>
              <a:cxnLst>
                <a:cxn ang="T8">
                  <a:pos x="T0" y="T1"/>
                </a:cxn>
                <a:cxn ang="T9">
                  <a:pos x="T2" y="T3"/>
                </a:cxn>
                <a:cxn ang="T10">
                  <a:pos x="T4" y="T5"/>
                </a:cxn>
                <a:cxn ang="T11">
                  <a:pos x="T6" y="T7"/>
                </a:cxn>
              </a:cxnLst>
              <a:rect l="T12" t="T13" r="T14" b="T15"/>
              <a:pathLst>
                <a:path w="78" h="28">
                  <a:moveTo>
                    <a:pt x="0" y="0"/>
                  </a:moveTo>
                  <a:lnTo>
                    <a:pt x="71" y="7"/>
                  </a:lnTo>
                  <a:lnTo>
                    <a:pt x="78" y="28"/>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68" name="Freeform 283">
              <a:extLst>
                <a:ext uri="{FF2B5EF4-FFF2-40B4-BE49-F238E27FC236}">
                  <a16:creationId xmlns:a16="http://schemas.microsoft.com/office/drawing/2014/main" id="{0002981B-4328-4F86-B3CF-EA24FBB373AB}"/>
                </a:ext>
              </a:extLst>
            </p:cNvPr>
            <p:cNvSpPr>
              <a:spLocks/>
            </p:cNvSpPr>
            <p:nvPr/>
          </p:nvSpPr>
          <p:spPr bwMode="auto">
            <a:xfrm>
              <a:off x="6768054" y="5186499"/>
              <a:ext cx="18532" cy="7956"/>
            </a:xfrm>
            <a:custGeom>
              <a:avLst/>
              <a:gdLst>
                <a:gd name="T0" fmla="*/ 0 w 37"/>
                <a:gd name="T1" fmla="*/ 0 h 18"/>
                <a:gd name="T2" fmla="*/ 0 w 37"/>
                <a:gd name="T3" fmla="*/ 0 h 18"/>
                <a:gd name="T4" fmla="*/ 1 w 37"/>
                <a:gd name="T5" fmla="*/ 0 h 18"/>
                <a:gd name="T6" fmla="*/ 0 w 37"/>
                <a:gd name="T7" fmla="*/ 0 h 18"/>
                <a:gd name="T8" fmla="*/ 0 60000 65536"/>
                <a:gd name="T9" fmla="*/ 0 60000 65536"/>
                <a:gd name="T10" fmla="*/ 0 60000 65536"/>
                <a:gd name="T11" fmla="*/ 0 60000 65536"/>
                <a:gd name="T12" fmla="*/ 0 w 37"/>
                <a:gd name="T13" fmla="*/ 0 h 18"/>
                <a:gd name="T14" fmla="*/ 37 w 37"/>
                <a:gd name="T15" fmla="*/ 18 h 18"/>
              </a:gdLst>
              <a:ahLst/>
              <a:cxnLst>
                <a:cxn ang="T8">
                  <a:pos x="T0" y="T1"/>
                </a:cxn>
                <a:cxn ang="T9">
                  <a:pos x="T2" y="T3"/>
                </a:cxn>
                <a:cxn ang="T10">
                  <a:pos x="T4" y="T5"/>
                </a:cxn>
                <a:cxn ang="T11">
                  <a:pos x="T6" y="T7"/>
                </a:cxn>
              </a:cxnLst>
              <a:rect l="T12" t="T13" r="T14" b="T15"/>
              <a:pathLst>
                <a:path w="37" h="18">
                  <a:moveTo>
                    <a:pt x="0" y="18"/>
                  </a:moveTo>
                  <a:lnTo>
                    <a:pt x="8" y="0"/>
                  </a:lnTo>
                  <a:lnTo>
                    <a:pt x="37" y="18"/>
                  </a:lnTo>
                  <a:lnTo>
                    <a:pt x="0" y="1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69" name="Freeform 284">
              <a:extLst>
                <a:ext uri="{FF2B5EF4-FFF2-40B4-BE49-F238E27FC236}">
                  <a16:creationId xmlns:a16="http://schemas.microsoft.com/office/drawing/2014/main" id="{446A5B02-B510-4F53-889C-048A46530D7D}"/>
                </a:ext>
              </a:extLst>
            </p:cNvPr>
            <p:cNvSpPr>
              <a:spLocks/>
            </p:cNvSpPr>
            <p:nvPr/>
          </p:nvSpPr>
          <p:spPr bwMode="auto">
            <a:xfrm>
              <a:off x="6569256" y="3716250"/>
              <a:ext cx="219014" cy="330965"/>
            </a:xfrm>
            <a:custGeom>
              <a:avLst/>
              <a:gdLst>
                <a:gd name="T0" fmla="*/ 0 w 459"/>
                <a:gd name="T1" fmla="*/ 11 h 730"/>
                <a:gd name="T2" fmla="*/ 1 w 459"/>
                <a:gd name="T3" fmla="*/ 13 h 730"/>
                <a:gd name="T4" fmla="*/ 3 w 459"/>
                <a:gd name="T5" fmla="*/ 13 h 730"/>
                <a:gd name="T6" fmla="*/ 5 w 459"/>
                <a:gd name="T7" fmla="*/ 15 h 730"/>
                <a:gd name="T8" fmla="*/ 7 w 459"/>
                <a:gd name="T9" fmla="*/ 15 h 730"/>
                <a:gd name="T10" fmla="*/ 7 w 459"/>
                <a:gd name="T11" fmla="*/ 17 h 730"/>
                <a:gd name="T12" fmla="*/ 8 w 459"/>
                <a:gd name="T13" fmla="*/ 17 h 730"/>
                <a:gd name="T14" fmla="*/ 8 w 459"/>
                <a:gd name="T15" fmla="*/ 14 h 730"/>
                <a:gd name="T16" fmla="*/ 8 w 459"/>
                <a:gd name="T17" fmla="*/ 12 h 730"/>
                <a:gd name="T18" fmla="*/ 8 w 459"/>
                <a:gd name="T19" fmla="*/ 12 h 730"/>
                <a:gd name="T20" fmla="*/ 8 w 459"/>
                <a:gd name="T21" fmla="*/ 11 h 730"/>
                <a:gd name="T22" fmla="*/ 10 w 459"/>
                <a:gd name="T23" fmla="*/ 11 h 730"/>
                <a:gd name="T24" fmla="*/ 10 w 459"/>
                <a:gd name="T25" fmla="*/ 11 h 730"/>
                <a:gd name="T26" fmla="*/ 10 w 459"/>
                <a:gd name="T27" fmla="*/ 10 h 730"/>
                <a:gd name="T28" fmla="*/ 10 w 459"/>
                <a:gd name="T29" fmla="*/ 6 h 730"/>
                <a:gd name="T30" fmla="*/ 8 w 459"/>
                <a:gd name="T31" fmla="*/ 7 h 730"/>
                <a:gd name="T32" fmla="*/ 8 w 459"/>
                <a:gd name="T33" fmla="*/ 6 h 730"/>
                <a:gd name="T34" fmla="*/ 6 w 459"/>
                <a:gd name="T35" fmla="*/ 5 h 730"/>
                <a:gd name="T36" fmla="*/ 5 w 459"/>
                <a:gd name="T37" fmla="*/ 3 h 730"/>
                <a:gd name="T38" fmla="*/ 7 w 459"/>
                <a:gd name="T39" fmla="*/ 1 h 730"/>
                <a:gd name="T40" fmla="*/ 6 w 459"/>
                <a:gd name="T41" fmla="*/ 0 h 730"/>
                <a:gd name="T42" fmla="*/ 3 w 459"/>
                <a:gd name="T43" fmla="*/ 1 h 730"/>
                <a:gd name="T44" fmla="*/ 2 w 459"/>
                <a:gd name="T45" fmla="*/ 5 h 730"/>
                <a:gd name="T46" fmla="*/ 1 w 459"/>
                <a:gd name="T47" fmla="*/ 4 h 730"/>
                <a:gd name="T48" fmla="*/ 1 w 459"/>
                <a:gd name="T49" fmla="*/ 5 h 730"/>
                <a:gd name="T50" fmla="*/ 1 w 459"/>
                <a:gd name="T51" fmla="*/ 9 h 730"/>
                <a:gd name="T52" fmla="*/ 2 w 459"/>
                <a:gd name="T53" fmla="*/ 9 h 730"/>
                <a:gd name="T54" fmla="*/ 0 w 459"/>
                <a:gd name="T55" fmla="*/ 11 h 73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59"/>
                <a:gd name="T85" fmla="*/ 0 h 730"/>
                <a:gd name="T86" fmla="*/ 459 w 459"/>
                <a:gd name="T87" fmla="*/ 730 h 73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59" h="730">
                  <a:moveTo>
                    <a:pt x="0" y="488"/>
                  </a:moveTo>
                  <a:lnTo>
                    <a:pt x="56" y="540"/>
                  </a:lnTo>
                  <a:lnTo>
                    <a:pt x="138" y="552"/>
                  </a:lnTo>
                  <a:lnTo>
                    <a:pt x="220" y="653"/>
                  </a:lnTo>
                  <a:lnTo>
                    <a:pt x="330" y="663"/>
                  </a:lnTo>
                  <a:lnTo>
                    <a:pt x="314" y="713"/>
                  </a:lnTo>
                  <a:lnTo>
                    <a:pt x="342" y="730"/>
                  </a:lnTo>
                  <a:lnTo>
                    <a:pt x="359" y="604"/>
                  </a:lnTo>
                  <a:lnTo>
                    <a:pt x="338" y="525"/>
                  </a:lnTo>
                  <a:lnTo>
                    <a:pt x="375" y="522"/>
                  </a:lnTo>
                  <a:lnTo>
                    <a:pt x="349" y="477"/>
                  </a:lnTo>
                  <a:lnTo>
                    <a:pt x="437" y="461"/>
                  </a:lnTo>
                  <a:lnTo>
                    <a:pt x="459" y="491"/>
                  </a:lnTo>
                  <a:lnTo>
                    <a:pt x="424" y="427"/>
                  </a:lnTo>
                  <a:lnTo>
                    <a:pt x="436" y="274"/>
                  </a:lnTo>
                  <a:lnTo>
                    <a:pt x="362" y="280"/>
                  </a:lnTo>
                  <a:lnTo>
                    <a:pt x="338" y="242"/>
                  </a:lnTo>
                  <a:lnTo>
                    <a:pt x="264" y="231"/>
                  </a:lnTo>
                  <a:lnTo>
                    <a:pt x="216" y="143"/>
                  </a:lnTo>
                  <a:lnTo>
                    <a:pt x="289" y="27"/>
                  </a:lnTo>
                  <a:lnTo>
                    <a:pt x="279" y="0"/>
                  </a:lnTo>
                  <a:lnTo>
                    <a:pt x="148" y="63"/>
                  </a:lnTo>
                  <a:lnTo>
                    <a:pt x="78" y="195"/>
                  </a:lnTo>
                  <a:lnTo>
                    <a:pt x="54" y="165"/>
                  </a:lnTo>
                  <a:lnTo>
                    <a:pt x="39" y="228"/>
                  </a:lnTo>
                  <a:lnTo>
                    <a:pt x="54" y="373"/>
                  </a:lnTo>
                  <a:lnTo>
                    <a:pt x="71" y="373"/>
                  </a:lnTo>
                  <a:lnTo>
                    <a:pt x="0" y="48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70" name="Freeform 285">
              <a:extLst>
                <a:ext uri="{FF2B5EF4-FFF2-40B4-BE49-F238E27FC236}">
                  <a16:creationId xmlns:a16="http://schemas.microsoft.com/office/drawing/2014/main" id="{7C60D197-D2FA-47BB-A3DF-58668AEF3D3B}"/>
                </a:ext>
              </a:extLst>
            </p:cNvPr>
            <p:cNvSpPr>
              <a:spLocks/>
            </p:cNvSpPr>
            <p:nvPr/>
          </p:nvSpPr>
          <p:spPr bwMode="auto">
            <a:xfrm>
              <a:off x="6442902" y="3743300"/>
              <a:ext cx="57281" cy="54100"/>
            </a:xfrm>
            <a:custGeom>
              <a:avLst/>
              <a:gdLst>
                <a:gd name="T0" fmla="*/ 0 w 118"/>
                <a:gd name="T1" fmla="*/ 0 h 118"/>
                <a:gd name="T2" fmla="*/ 0 w 118"/>
                <a:gd name="T3" fmla="*/ 1 h 118"/>
                <a:gd name="T4" fmla="*/ 1 w 118"/>
                <a:gd name="T5" fmla="*/ 1 h 118"/>
                <a:gd name="T6" fmla="*/ 2 w 118"/>
                <a:gd name="T7" fmla="*/ 3 h 118"/>
                <a:gd name="T8" fmla="*/ 3 w 118"/>
                <a:gd name="T9" fmla="*/ 1 h 118"/>
                <a:gd name="T10" fmla="*/ 2 w 118"/>
                <a:gd name="T11" fmla="*/ 0 h 118"/>
                <a:gd name="T12" fmla="*/ 0 w 118"/>
                <a:gd name="T13" fmla="*/ 0 h 118"/>
                <a:gd name="T14" fmla="*/ 0 60000 65536"/>
                <a:gd name="T15" fmla="*/ 0 60000 65536"/>
                <a:gd name="T16" fmla="*/ 0 60000 65536"/>
                <a:gd name="T17" fmla="*/ 0 60000 65536"/>
                <a:gd name="T18" fmla="*/ 0 60000 65536"/>
                <a:gd name="T19" fmla="*/ 0 60000 65536"/>
                <a:gd name="T20" fmla="*/ 0 60000 65536"/>
                <a:gd name="T21" fmla="*/ 0 w 118"/>
                <a:gd name="T22" fmla="*/ 0 h 118"/>
                <a:gd name="T23" fmla="*/ 118 w 118"/>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8" h="118">
                  <a:moveTo>
                    <a:pt x="0" y="0"/>
                  </a:moveTo>
                  <a:lnTo>
                    <a:pt x="1" y="46"/>
                  </a:lnTo>
                  <a:lnTo>
                    <a:pt x="26" y="39"/>
                  </a:lnTo>
                  <a:lnTo>
                    <a:pt x="100" y="118"/>
                  </a:lnTo>
                  <a:lnTo>
                    <a:pt x="118" y="58"/>
                  </a:lnTo>
                  <a:lnTo>
                    <a:pt x="79" y="4"/>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71" name="Freeform 286">
              <a:extLst>
                <a:ext uri="{FF2B5EF4-FFF2-40B4-BE49-F238E27FC236}">
                  <a16:creationId xmlns:a16="http://schemas.microsoft.com/office/drawing/2014/main" id="{936B0095-E921-4B95-92BA-41A93C5EA169}"/>
                </a:ext>
              </a:extLst>
            </p:cNvPr>
            <p:cNvSpPr>
              <a:spLocks/>
            </p:cNvSpPr>
            <p:nvPr/>
          </p:nvSpPr>
          <p:spPr bwMode="auto">
            <a:xfrm>
              <a:off x="6456380" y="3495077"/>
              <a:ext cx="197113" cy="66829"/>
            </a:xfrm>
            <a:custGeom>
              <a:avLst/>
              <a:gdLst>
                <a:gd name="T0" fmla="*/ 0 w 412"/>
                <a:gd name="T1" fmla="*/ 1 h 149"/>
                <a:gd name="T2" fmla="*/ 1 w 412"/>
                <a:gd name="T3" fmla="*/ 0 h 149"/>
                <a:gd name="T4" fmla="*/ 4 w 412"/>
                <a:gd name="T5" fmla="*/ 0 h 149"/>
                <a:gd name="T6" fmla="*/ 9 w 412"/>
                <a:gd name="T7" fmla="*/ 3 h 149"/>
                <a:gd name="T8" fmla="*/ 6 w 412"/>
                <a:gd name="T9" fmla="*/ 3 h 149"/>
                <a:gd name="T10" fmla="*/ 7 w 412"/>
                <a:gd name="T11" fmla="*/ 3 h 149"/>
                <a:gd name="T12" fmla="*/ 5 w 412"/>
                <a:gd name="T13" fmla="*/ 2 h 149"/>
                <a:gd name="T14" fmla="*/ 3 w 412"/>
                <a:gd name="T15" fmla="*/ 1 h 149"/>
                <a:gd name="T16" fmla="*/ 3 w 412"/>
                <a:gd name="T17" fmla="*/ 1 h 149"/>
                <a:gd name="T18" fmla="*/ 0 w 412"/>
                <a:gd name="T19" fmla="*/ 1 h 1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2"/>
                <a:gd name="T31" fmla="*/ 0 h 149"/>
                <a:gd name="T32" fmla="*/ 412 w 412"/>
                <a:gd name="T33" fmla="*/ 149 h 1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2" h="149">
                  <a:moveTo>
                    <a:pt x="0" y="58"/>
                  </a:moveTo>
                  <a:lnTo>
                    <a:pt x="56" y="7"/>
                  </a:lnTo>
                  <a:lnTo>
                    <a:pt x="161" y="0"/>
                  </a:lnTo>
                  <a:lnTo>
                    <a:pt x="412" y="127"/>
                  </a:lnTo>
                  <a:lnTo>
                    <a:pt x="279" y="149"/>
                  </a:lnTo>
                  <a:lnTo>
                    <a:pt x="301" y="120"/>
                  </a:lnTo>
                  <a:lnTo>
                    <a:pt x="236" y="72"/>
                  </a:lnTo>
                  <a:lnTo>
                    <a:pt x="115" y="43"/>
                  </a:lnTo>
                  <a:lnTo>
                    <a:pt x="119" y="24"/>
                  </a:lnTo>
                  <a:lnTo>
                    <a:pt x="0" y="5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72" name="Freeform 287">
              <a:extLst>
                <a:ext uri="{FF2B5EF4-FFF2-40B4-BE49-F238E27FC236}">
                  <a16:creationId xmlns:a16="http://schemas.microsoft.com/office/drawing/2014/main" id="{20BEF75A-AEEE-4D99-A159-EA90E1FF38EB}"/>
                </a:ext>
              </a:extLst>
            </p:cNvPr>
            <p:cNvSpPr>
              <a:spLocks/>
            </p:cNvSpPr>
            <p:nvPr/>
          </p:nvSpPr>
          <p:spPr bwMode="auto">
            <a:xfrm>
              <a:off x="6698980" y="3561906"/>
              <a:ext cx="58965" cy="36597"/>
            </a:xfrm>
            <a:custGeom>
              <a:avLst/>
              <a:gdLst>
                <a:gd name="T0" fmla="*/ 0 w 127"/>
                <a:gd name="T1" fmla="*/ 0 h 82"/>
                <a:gd name="T2" fmla="*/ 0 w 127"/>
                <a:gd name="T3" fmla="*/ 2 h 82"/>
                <a:gd name="T4" fmla="*/ 3 w 127"/>
                <a:gd name="T5" fmla="*/ 1 h 82"/>
                <a:gd name="T6" fmla="*/ 2 w 127"/>
                <a:gd name="T7" fmla="*/ 0 h 82"/>
                <a:gd name="T8" fmla="*/ 0 w 127"/>
                <a:gd name="T9" fmla="*/ 0 h 82"/>
                <a:gd name="T10" fmla="*/ 0 60000 65536"/>
                <a:gd name="T11" fmla="*/ 0 60000 65536"/>
                <a:gd name="T12" fmla="*/ 0 60000 65536"/>
                <a:gd name="T13" fmla="*/ 0 60000 65536"/>
                <a:gd name="T14" fmla="*/ 0 60000 65536"/>
                <a:gd name="T15" fmla="*/ 0 w 127"/>
                <a:gd name="T16" fmla="*/ 0 h 82"/>
                <a:gd name="T17" fmla="*/ 127 w 127"/>
                <a:gd name="T18" fmla="*/ 82 h 82"/>
              </a:gdLst>
              <a:ahLst/>
              <a:cxnLst>
                <a:cxn ang="T10">
                  <a:pos x="T0" y="T1"/>
                </a:cxn>
                <a:cxn ang="T11">
                  <a:pos x="T2" y="T3"/>
                </a:cxn>
                <a:cxn ang="T12">
                  <a:pos x="T4" y="T5"/>
                </a:cxn>
                <a:cxn ang="T13">
                  <a:pos x="T6" y="T7"/>
                </a:cxn>
                <a:cxn ang="T14">
                  <a:pos x="T8" y="T9"/>
                </a:cxn>
              </a:cxnLst>
              <a:rect l="T15" t="T16" r="T17" b="T18"/>
              <a:pathLst>
                <a:path w="127" h="82">
                  <a:moveTo>
                    <a:pt x="0" y="0"/>
                  </a:moveTo>
                  <a:lnTo>
                    <a:pt x="0" y="82"/>
                  </a:lnTo>
                  <a:lnTo>
                    <a:pt x="127" y="58"/>
                  </a:lnTo>
                  <a:lnTo>
                    <a:pt x="72" y="9"/>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73" name="Freeform 288">
              <a:extLst>
                <a:ext uri="{FF2B5EF4-FFF2-40B4-BE49-F238E27FC236}">
                  <a16:creationId xmlns:a16="http://schemas.microsoft.com/office/drawing/2014/main" id="{A981D3C2-C173-497F-9742-1AD9EF3E61AB}"/>
                </a:ext>
              </a:extLst>
            </p:cNvPr>
            <p:cNvSpPr>
              <a:spLocks/>
            </p:cNvSpPr>
            <p:nvPr/>
          </p:nvSpPr>
          <p:spPr bwMode="auto">
            <a:xfrm>
              <a:off x="6532193" y="3935833"/>
              <a:ext cx="102768" cy="125703"/>
            </a:xfrm>
            <a:custGeom>
              <a:avLst/>
              <a:gdLst>
                <a:gd name="T0" fmla="*/ 0 w 212"/>
                <a:gd name="T1" fmla="*/ 3 h 275"/>
                <a:gd name="T2" fmla="*/ 0 w 212"/>
                <a:gd name="T3" fmla="*/ 4 h 275"/>
                <a:gd name="T4" fmla="*/ 1 w 212"/>
                <a:gd name="T5" fmla="*/ 4 h 275"/>
                <a:gd name="T6" fmla="*/ 0 w 212"/>
                <a:gd name="T7" fmla="*/ 5 h 275"/>
                <a:gd name="T8" fmla="*/ 0 w 212"/>
                <a:gd name="T9" fmla="*/ 6 h 275"/>
                <a:gd name="T10" fmla="*/ 1 w 212"/>
                <a:gd name="T11" fmla="*/ 7 h 275"/>
                <a:gd name="T12" fmla="*/ 3 w 212"/>
                <a:gd name="T13" fmla="*/ 5 h 275"/>
                <a:gd name="T14" fmla="*/ 5 w 212"/>
                <a:gd name="T15" fmla="*/ 3 h 275"/>
                <a:gd name="T16" fmla="*/ 5 w 212"/>
                <a:gd name="T17" fmla="*/ 1 h 275"/>
                <a:gd name="T18" fmla="*/ 3 w 212"/>
                <a:gd name="T19" fmla="*/ 1 h 275"/>
                <a:gd name="T20" fmla="*/ 2 w 212"/>
                <a:gd name="T21" fmla="*/ 0 h 275"/>
                <a:gd name="T22" fmla="*/ 1 w 212"/>
                <a:gd name="T23" fmla="*/ 1 h 275"/>
                <a:gd name="T24" fmla="*/ 0 w 212"/>
                <a:gd name="T25" fmla="*/ 3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2"/>
                <a:gd name="T40" fmla="*/ 0 h 275"/>
                <a:gd name="T41" fmla="*/ 212 w 212"/>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2" h="275">
                  <a:moveTo>
                    <a:pt x="0" y="106"/>
                  </a:moveTo>
                  <a:lnTo>
                    <a:pt x="1" y="160"/>
                  </a:lnTo>
                  <a:lnTo>
                    <a:pt x="42" y="175"/>
                  </a:lnTo>
                  <a:lnTo>
                    <a:pt x="18" y="215"/>
                  </a:lnTo>
                  <a:lnTo>
                    <a:pt x="12" y="263"/>
                  </a:lnTo>
                  <a:lnTo>
                    <a:pt x="62" y="275"/>
                  </a:lnTo>
                  <a:lnTo>
                    <a:pt x="107" y="196"/>
                  </a:lnTo>
                  <a:lnTo>
                    <a:pt x="194" y="139"/>
                  </a:lnTo>
                  <a:lnTo>
                    <a:pt x="212" y="64"/>
                  </a:lnTo>
                  <a:lnTo>
                    <a:pt x="130" y="52"/>
                  </a:lnTo>
                  <a:lnTo>
                    <a:pt x="74" y="0"/>
                  </a:lnTo>
                  <a:lnTo>
                    <a:pt x="28" y="26"/>
                  </a:lnTo>
                  <a:lnTo>
                    <a:pt x="0" y="10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74" name="Freeform 289">
              <a:extLst>
                <a:ext uri="{FF2B5EF4-FFF2-40B4-BE49-F238E27FC236}">
                  <a16:creationId xmlns:a16="http://schemas.microsoft.com/office/drawing/2014/main" id="{9B0ACC4A-A334-47A7-AC62-349C4676B80B}"/>
                </a:ext>
              </a:extLst>
            </p:cNvPr>
            <p:cNvSpPr>
              <a:spLocks/>
            </p:cNvSpPr>
            <p:nvPr/>
          </p:nvSpPr>
          <p:spPr bwMode="auto">
            <a:xfrm>
              <a:off x="6362036" y="3673289"/>
              <a:ext cx="43803" cy="20685"/>
            </a:xfrm>
            <a:custGeom>
              <a:avLst/>
              <a:gdLst>
                <a:gd name="T0" fmla="*/ 0 w 89"/>
                <a:gd name="T1" fmla="*/ 1 h 44"/>
                <a:gd name="T2" fmla="*/ 1 w 89"/>
                <a:gd name="T3" fmla="*/ 0 h 44"/>
                <a:gd name="T4" fmla="*/ 2 w 89"/>
                <a:gd name="T5" fmla="*/ 1 h 44"/>
                <a:gd name="T6" fmla="*/ 0 w 89"/>
                <a:gd name="T7" fmla="*/ 1 h 44"/>
                <a:gd name="T8" fmla="*/ 0 60000 65536"/>
                <a:gd name="T9" fmla="*/ 0 60000 65536"/>
                <a:gd name="T10" fmla="*/ 0 60000 65536"/>
                <a:gd name="T11" fmla="*/ 0 60000 65536"/>
                <a:gd name="T12" fmla="*/ 0 w 89"/>
                <a:gd name="T13" fmla="*/ 0 h 44"/>
                <a:gd name="T14" fmla="*/ 89 w 89"/>
                <a:gd name="T15" fmla="*/ 44 h 44"/>
              </a:gdLst>
              <a:ahLst/>
              <a:cxnLst>
                <a:cxn ang="T8">
                  <a:pos x="T0" y="T1"/>
                </a:cxn>
                <a:cxn ang="T9">
                  <a:pos x="T2" y="T3"/>
                </a:cxn>
                <a:cxn ang="T10">
                  <a:pos x="T4" y="T5"/>
                </a:cxn>
                <a:cxn ang="T11">
                  <a:pos x="T6" y="T7"/>
                </a:cxn>
              </a:cxnLst>
              <a:rect l="T12" t="T13" r="T14" b="T15"/>
              <a:pathLst>
                <a:path w="89" h="44">
                  <a:moveTo>
                    <a:pt x="0" y="32"/>
                  </a:moveTo>
                  <a:lnTo>
                    <a:pt x="27" y="0"/>
                  </a:lnTo>
                  <a:lnTo>
                    <a:pt x="89" y="44"/>
                  </a:lnTo>
                  <a:lnTo>
                    <a:pt x="0" y="3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75" name="Freeform 290">
              <a:extLst>
                <a:ext uri="{FF2B5EF4-FFF2-40B4-BE49-F238E27FC236}">
                  <a16:creationId xmlns:a16="http://schemas.microsoft.com/office/drawing/2014/main" id="{0378ABAC-AB2F-4A14-B5F3-301430FE53E9}"/>
                </a:ext>
              </a:extLst>
            </p:cNvPr>
            <p:cNvSpPr>
              <a:spLocks/>
            </p:cNvSpPr>
            <p:nvPr/>
          </p:nvSpPr>
          <p:spPr bwMode="auto">
            <a:xfrm>
              <a:off x="6897778" y="5089437"/>
              <a:ext cx="28640" cy="19094"/>
            </a:xfrm>
            <a:custGeom>
              <a:avLst/>
              <a:gdLst>
                <a:gd name="T0" fmla="*/ 0 w 59"/>
                <a:gd name="T1" fmla="*/ 1 h 41"/>
                <a:gd name="T2" fmla="*/ 1 w 59"/>
                <a:gd name="T3" fmla="*/ 1 h 41"/>
                <a:gd name="T4" fmla="*/ 0 w 59"/>
                <a:gd name="T5" fmla="*/ 0 h 41"/>
                <a:gd name="T6" fmla="*/ 1 w 59"/>
                <a:gd name="T7" fmla="*/ 0 h 41"/>
                <a:gd name="T8" fmla="*/ 0 w 59"/>
                <a:gd name="T9" fmla="*/ 1 h 41"/>
                <a:gd name="T10" fmla="*/ 0 60000 65536"/>
                <a:gd name="T11" fmla="*/ 0 60000 65536"/>
                <a:gd name="T12" fmla="*/ 0 60000 65536"/>
                <a:gd name="T13" fmla="*/ 0 60000 65536"/>
                <a:gd name="T14" fmla="*/ 0 60000 65536"/>
                <a:gd name="T15" fmla="*/ 0 w 59"/>
                <a:gd name="T16" fmla="*/ 0 h 41"/>
                <a:gd name="T17" fmla="*/ 59 w 59"/>
                <a:gd name="T18" fmla="*/ 41 h 41"/>
              </a:gdLst>
              <a:ahLst/>
              <a:cxnLst>
                <a:cxn ang="T10">
                  <a:pos x="T0" y="T1"/>
                </a:cxn>
                <a:cxn ang="T11">
                  <a:pos x="T2" y="T3"/>
                </a:cxn>
                <a:cxn ang="T12">
                  <a:pos x="T4" y="T5"/>
                </a:cxn>
                <a:cxn ang="T13">
                  <a:pos x="T6" y="T7"/>
                </a:cxn>
                <a:cxn ang="T14">
                  <a:pos x="T8" y="T9"/>
                </a:cxn>
              </a:cxnLst>
              <a:rect l="T15" t="T16" r="T17" b="T18"/>
              <a:pathLst>
                <a:path w="59" h="41">
                  <a:moveTo>
                    <a:pt x="0" y="41"/>
                  </a:moveTo>
                  <a:lnTo>
                    <a:pt x="32" y="19"/>
                  </a:lnTo>
                  <a:lnTo>
                    <a:pt x="19" y="0"/>
                  </a:lnTo>
                  <a:lnTo>
                    <a:pt x="59" y="6"/>
                  </a:lnTo>
                  <a:lnTo>
                    <a:pt x="0" y="4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76" name="Freeform 291">
              <a:extLst>
                <a:ext uri="{FF2B5EF4-FFF2-40B4-BE49-F238E27FC236}">
                  <a16:creationId xmlns:a16="http://schemas.microsoft.com/office/drawing/2014/main" id="{3325E392-AA26-4FBC-8DC8-060697E0DA6B}"/>
                </a:ext>
              </a:extLst>
            </p:cNvPr>
            <p:cNvSpPr>
              <a:spLocks/>
            </p:cNvSpPr>
            <p:nvPr/>
          </p:nvSpPr>
          <p:spPr bwMode="auto">
            <a:xfrm>
              <a:off x="6919679" y="5089437"/>
              <a:ext cx="32010" cy="19094"/>
            </a:xfrm>
            <a:custGeom>
              <a:avLst/>
              <a:gdLst>
                <a:gd name="T0" fmla="*/ 0 w 68"/>
                <a:gd name="T1" fmla="*/ 1 h 47"/>
                <a:gd name="T2" fmla="*/ 1 w 68"/>
                <a:gd name="T3" fmla="*/ 0 h 47"/>
                <a:gd name="T4" fmla="*/ 1 w 68"/>
                <a:gd name="T5" fmla="*/ 0 h 47"/>
                <a:gd name="T6" fmla="*/ 0 w 68"/>
                <a:gd name="T7" fmla="*/ 1 h 47"/>
                <a:gd name="T8" fmla="*/ 0 60000 65536"/>
                <a:gd name="T9" fmla="*/ 0 60000 65536"/>
                <a:gd name="T10" fmla="*/ 0 60000 65536"/>
                <a:gd name="T11" fmla="*/ 0 60000 65536"/>
                <a:gd name="T12" fmla="*/ 0 w 68"/>
                <a:gd name="T13" fmla="*/ 0 h 47"/>
                <a:gd name="T14" fmla="*/ 68 w 68"/>
                <a:gd name="T15" fmla="*/ 47 h 47"/>
              </a:gdLst>
              <a:ahLst/>
              <a:cxnLst>
                <a:cxn ang="T8">
                  <a:pos x="T0" y="T1"/>
                </a:cxn>
                <a:cxn ang="T9">
                  <a:pos x="T2" y="T3"/>
                </a:cxn>
                <a:cxn ang="T10">
                  <a:pos x="T4" y="T5"/>
                </a:cxn>
                <a:cxn ang="T11">
                  <a:pos x="T6" y="T7"/>
                </a:cxn>
              </a:cxnLst>
              <a:rect l="T12" t="T13" r="T14" b="T15"/>
              <a:pathLst>
                <a:path w="68" h="47">
                  <a:moveTo>
                    <a:pt x="0" y="47"/>
                  </a:moveTo>
                  <a:lnTo>
                    <a:pt x="34" y="0"/>
                  </a:lnTo>
                  <a:lnTo>
                    <a:pt x="68" y="16"/>
                  </a:lnTo>
                  <a:lnTo>
                    <a:pt x="0" y="4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77" name="Freeform 292">
              <a:extLst>
                <a:ext uri="{FF2B5EF4-FFF2-40B4-BE49-F238E27FC236}">
                  <a16:creationId xmlns:a16="http://schemas.microsoft.com/office/drawing/2014/main" id="{153BC96B-F3D0-4415-86D1-88D551C56EF8}"/>
                </a:ext>
              </a:extLst>
            </p:cNvPr>
            <p:cNvSpPr>
              <a:spLocks/>
            </p:cNvSpPr>
            <p:nvPr/>
          </p:nvSpPr>
          <p:spPr bwMode="auto">
            <a:xfrm>
              <a:off x="7017393" y="3853092"/>
              <a:ext cx="52226" cy="70012"/>
            </a:xfrm>
            <a:custGeom>
              <a:avLst/>
              <a:gdLst>
                <a:gd name="T0" fmla="*/ 0 w 107"/>
                <a:gd name="T1" fmla="*/ 3 h 154"/>
                <a:gd name="T2" fmla="*/ 0 w 107"/>
                <a:gd name="T3" fmla="*/ 0 h 154"/>
                <a:gd name="T4" fmla="*/ 3 w 107"/>
                <a:gd name="T5" fmla="*/ 1 h 154"/>
                <a:gd name="T6" fmla="*/ 1 w 107"/>
                <a:gd name="T7" fmla="*/ 4 h 154"/>
                <a:gd name="T8" fmla="*/ 0 w 107"/>
                <a:gd name="T9" fmla="*/ 3 h 154"/>
                <a:gd name="T10" fmla="*/ 0 60000 65536"/>
                <a:gd name="T11" fmla="*/ 0 60000 65536"/>
                <a:gd name="T12" fmla="*/ 0 60000 65536"/>
                <a:gd name="T13" fmla="*/ 0 60000 65536"/>
                <a:gd name="T14" fmla="*/ 0 60000 65536"/>
                <a:gd name="T15" fmla="*/ 0 w 107"/>
                <a:gd name="T16" fmla="*/ 0 h 154"/>
                <a:gd name="T17" fmla="*/ 107 w 107"/>
                <a:gd name="T18" fmla="*/ 154 h 154"/>
              </a:gdLst>
              <a:ahLst/>
              <a:cxnLst>
                <a:cxn ang="T10">
                  <a:pos x="T0" y="T1"/>
                </a:cxn>
                <a:cxn ang="T11">
                  <a:pos x="T2" y="T3"/>
                </a:cxn>
                <a:cxn ang="T12">
                  <a:pos x="T4" y="T5"/>
                </a:cxn>
                <a:cxn ang="T13">
                  <a:pos x="T6" y="T7"/>
                </a:cxn>
                <a:cxn ang="T14">
                  <a:pos x="T8" y="T9"/>
                </a:cxn>
              </a:cxnLst>
              <a:rect l="T15" t="T16" r="T17" b="T18"/>
              <a:pathLst>
                <a:path w="107" h="154">
                  <a:moveTo>
                    <a:pt x="0" y="149"/>
                  </a:moveTo>
                  <a:lnTo>
                    <a:pt x="13" y="0"/>
                  </a:lnTo>
                  <a:lnTo>
                    <a:pt x="107" y="67"/>
                  </a:lnTo>
                  <a:lnTo>
                    <a:pt x="52" y="154"/>
                  </a:lnTo>
                  <a:lnTo>
                    <a:pt x="0" y="14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78" name="Freeform 293">
              <a:extLst>
                <a:ext uri="{FF2B5EF4-FFF2-40B4-BE49-F238E27FC236}">
                  <a16:creationId xmlns:a16="http://schemas.microsoft.com/office/drawing/2014/main" id="{3B9CD4D2-2E61-47D7-8D19-D4B745A4F5F7}"/>
                </a:ext>
              </a:extLst>
            </p:cNvPr>
            <p:cNvSpPr>
              <a:spLocks/>
            </p:cNvSpPr>
            <p:nvPr/>
          </p:nvSpPr>
          <p:spPr bwMode="auto">
            <a:xfrm>
              <a:off x="6677079" y="1700228"/>
              <a:ext cx="1113602" cy="891060"/>
            </a:xfrm>
            <a:custGeom>
              <a:avLst/>
              <a:gdLst>
                <a:gd name="T0" fmla="*/ 6 w 2319"/>
                <a:gd name="T1" fmla="*/ 11 h 1964"/>
                <a:gd name="T2" fmla="*/ 7 w 2319"/>
                <a:gd name="T3" fmla="*/ 9 h 1964"/>
                <a:gd name="T4" fmla="*/ 5 w 2319"/>
                <a:gd name="T5" fmla="*/ 8 h 1964"/>
                <a:gd name="T6" fmla="*/ 10 w 2319"/>
                <a:gd name="T7" fmla="*/ 4 h 1964"/>
                <a:gd name="T8" fmla="*/ 15 w 2319"/>
                <a:gd name="T9" fmla="*/ 3 h 1964"/>
                <a:gd name="T10" fmla="*/ 20 w 2319"/>
                <a:gd name="T11" fmla="*/ 5 h 1964"/>
                <a:gd name="T12" fmla="*/ 19 w 2319"/>
                <a:gd name="T13" fmla="*/ 3 h 1964"/>
                <a:gd name="T14" fmla="*/ 25 w 2319"/>
                <a:gd name="T15" fmla="*/ 4 h 1964"/>
                <a:gd name="T16" fmla="*/ 29 w 2319"/>
                <a:gd name="T17" fmla="*/ 3 h 1964"/>
                <a:gd name="T18" fmla="*/ 24 w 2319"/>
                <a:gd name="T19" fmla="*/ 1 h 1964"/>
                <a:gd name="T20" fmla="*/ 29 w 2319"/>
                <a:gd name="T21" fmla="*/ 2 h 1964"/>
                <a:gd name="T22" fmla="*/ 29 w 2319"/>
                <a:gd name="T23" fmla="*/ 0 h 1964"/>
                <a:gd name="T24" fmla="*/ 40 w 2319"/>
                <a:gd name="T25" fmla="*/ 1 h 1964"/>
                <a:gd name="T26" fmla="*/ 41 w 2319"/>
                <a:gd name="T27" fmla="*/ 1 h 1964"/>
                <a:gd name="T28" fmla="*/ 45 w 2319"/>
                <a:gd name="T29" fmla="*/ 3 h 1964"/>
                <a:gd name="T30" fmla="*/ 34 w 2319"/>
                <a:gd name="T31" fmla="*/ 4 h 1964"/>
                <a:gd name="T32" fmla="*/ 40 w 2319"/>
                <a:gd name="T33" fmla="*/ 5 h 1964"/>
                <a:gd name="T34" fmla="*/ 46 w 2319"/>
                <a:gd name="T35" fmla="*/ 5 h 1964"/>
                <a:gd name="T36" fmla="*/ 51 w 2319"/>
                <a:gd name="T37" fmla="*/ 4 h 1964"/>
                <a:gd name="T38" fmla="*/ 46 w 2319"/>
                <a:gd name="T39" fmla="*/ 7 h 1964"/>
                <a:gd name="T40" fmla="*/ 49 w 2319"/>
                <a:gd name="T41" fmla="*/ 9 h 1964"/>
                <a:gd name="T42" fmla="*/ 46 w 2319"/>
                <a:gd name="T43" fmla="*/ 11 h 1964"/>
                <a:gd name="T44" fmla="*/ 46 w 2319"/>
                <a:gd name="T45" fmla="*/ 14 h 1964"/>
                <a:gd name="T46" fmla="*/ 45 w 2319"/>
                <a:gd name="T47" fmla="*/ 15 h 1964"/>
                <a:gd name="T48" fmla="*/ 47 w 2319"/>
                <a:gd name="T49" fmla="*/ 17 h 1964"/>
                <a:gd name="T50" fmla="*/ 45 w 2319"/>
                <a:gd name="T51" fmla="*/ 19 h 1964"/>
                <a:gd name="T52" fmla="*/ 46 w 2319"/>
                <a:gd name="T53" fmla="*/ 20 h 1964"/>
                <a:gd name="T54" fmla="*/ 46 w 2319"/>
                <a:gd name="T55" fmla="*/ 22 h 1964"/>
                <a:gd name="T56" fmla="*/ 41 w 2319"/>
                <a:gd name="T57" fmla="*/ 23 h 1964"/>
                <a:gd name="T58" fmla="*/ 42 w 2319"/>
                <a:gd name="T59" fmla="*/ 25 h 1964"/>
                <a:gd name="T60" fmla="*/ 45 w 2319"/>
                <a:gd name="T61" fmla="*/ 26 h 1964"/>
                <a:gd name="T62" fmla="*/ 44 w 2319"/>
                <a:gd name="T63" fmla="*/ 28 h 1964"/>
                <a:gd name="T64" fmla="*/ 40 w 2319"/>
                <a:gd name="T65" fmla="*/ 26 h 1964"/>
                <a:gd name="T66" fmla="*/ 41 w 2319"/>
                <a:gd name="T67" fmla="*/ 29 h 1964"/>
                <a:gd name="T68" fmla="*/ 41 w 2319"/>
                <a:gd name="T69" fmla="*/ 32 h 1964"/>
                <a:gd name="T70" fmla="*/ 36 w 2319"/>
                <a:gd name="T71" fmla="*/ 33 h 1964"/>
                <a:gd name="T72" fmla="*/ 32 w 2319"/>
                <a:gd name="T73" fmla="*/ 36 h 1964"/>
                <a:gd name="T74" fmla="*/ 31 w 2319"/>
                <a:gd name="T75" fmla="*/ 36 h 1964"/>
                <a:gd name="T76" fmla="*/ 28 w 2319"/>
                <a:gd name="T77" fmla="*/ 38 h 1964"/>
                <a:gd name="T78" fmla="*/ 28 w 2319"/>
                <a:gd name="T79" fmla="*/ 40 h 1964"/>
                <a:gd name="T80" fmla="*/ 28 w 2319"/>
                <a:gd name="T81" fmla="*/ 41 h 1964"/>
                <a:gd name="T82" fmla="*/ 26 w 2319"/>
                <a:gd name="T83" fmla="*/ 45 h 1964"/>
                <a:gd name="T84" fmla="*/ 22 w 2319"/>
                <a:gd name="T85" fmla="*/ 44 h 1964"/>
                <a:gd name="T86" fmla="*/ 21 w 2319"/>
                <a:gd name="T87" fmla="*/ 43 h 1964"/>
                <a:gd name="T88" fmla="*/ 19 w 2319"/>
                <a:gd name="T89" fmla="*/ 39 h 1964"/>
                <a:gd name="T90" fmla="*/ 19 w 2319"/>
                <a:gd name="T91" fmla="*/ 37 h 1964"/>
                <a:gd name="T92" fmla="*/ 18 w 2319"/>
                <a:gd name="T93" fmla="*/ 33 h 1964"/>
                <a:gd name="T94" fmla="*/ 18 w 2319"/>
                <a:gd name="T95" fmla="*/ 32 h 1964"/>
                <a:gd name="T96" fmla="*/ 18 w 2319"/>
                <a:gd name="T97" fmla="*/ 29 h 1964"/>
                <a:gd name="T98" fmla="*/ 20 w 2319"/>
                <a:gd name="T99" fmla="*/ 28 h 1964"/>
                <a:gd name="T100" fmla="*/ 19 w 2319"/>
                <a:gd name="T101" fmla="*/ 27 h 1964"/>
                <a:gd name="T102" fmla="*/ 17 w 2319"/>
                <a:gd name="T103" fmla="*/ 27 h 1964"/>
                <a:gd name="T104" fmla="*/ 15 w 2319"/>
                <a:gd name="T105" fmla="*/ 25 h 1964"/>
                <a:gd name="T106" fmla="*/ 14 w 2319"/>
                <a:gd name="T107" fmla="*/ 21 h 1964"/>
                <a:gd name="T108" fmla="*/ 11 w 2319"/>
                <a:gd name="T109" fmla="*/ 17 h 1964"/>
                <a:gd name="T110" fmla="*/ 6 w 2319"/>
                <a:gd name="T111" fmla="*/ 18 h 1964"/>
                <a:gd name="T112" fmla="*/ 1 w 2319"/>
                <a:gd name="T113" fmla="*/ 15 h 1964"/>
                <a:gd name="T114" fmla="*/ 6 w 2319"/>
                <a:gd name="T115" fmla="*/ 14 h 196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319"/>
                <a:gd name="T175" fmla="*/ 0 h 1964"/>
                <a:gd name="T176" fmla="*/ 2319 w 2319"/>
                <a:gd name="T177" fmla="*/ 1964 h 196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319" h="1964">
                  <a:moveTo>
                    <a:pt x="0" y="551"/>
                  </a:moveTo>
                  <a:lnTo>
                    <a:pt x="13" y="521"/>
                  </a:lnTo>
                  <a:lnTo>
                    <a:pt x="162" y="463"/>
                  </a:lnTo>
                  <a:lnTo>
                    <a:pt x="261" y="463"/>
                  </a:lnTo>
                  <a:lnTo>
                    <a:pt x="315" y="418"/>
                  </a:lnTo>
                  <a:lnTo>
                    <a:pt x="296" y="405"/>
                  </a:lnTo>
                  <a:lnTo>
                    <a:pt x="329" y="390"/>
                  </a:lnTo>
                  <a:lnTo>
                    <a:pt x="302" y="380"/>
                  </a:lnTo>
                  <a:lnTo>
                    <a:pt x="354" y="363"/>
                  </a:lnTo>
                  <a:lnTo>
                    <a:pt x="335" y="346"/>
                  </a:lnTo>
                  <a:lnTo>
                    <a:pt x="267" y="376"/>
                  </a:lnTo>
                  <a:lnTo>
                    <a:pt x="200" y="338"/>
                  </a:lnTo>
                  <a:lnTo>
                    <a:pt x="284" y="317"/>
                  </a:lnTo>
                  <a:lnTo>
                    <a:pt x="332" y="254"/>
                  </a:lnTo>
                  <a:lnTo>
                    <a:pt x="437" y="250"/>
                  </a:lnTo>
                  <a:lnTo>
                    <a:pt x="432" y="185"/>
                  </a:lnTo>
                  <a:lnTo>
                    <a:pt x="507" y="184"/>
                  </a:lnTo>
                  <a:lnTo>
                    <a:pt x="586" y="230"/>
                  </a:lnTo>
                  <a:lnTo>
                    <a:pt x="493" y="168"/>
                  </a:lnTo>
                  <a:lnTo>
                    <a:pt x="669" y="126"/>
                  </a:lnTo>
                  <a:lnTo>
                    <a:pt x="713" y="156"/>
                  </a:lnTo>
                  <a:lnTo>
                    <a:pt x="719" y="214"/>
                  </a:lnTo>
                  <a:lnTo>
                    <a:pt x="740" y="165"/>
                  </a:lnTo>
                  <a:lnTo>
                    <a:pt x="854" y="199"/>
                  </a:lnTo>
                  <a:lnTo>
                    <a:pt x="814" y="172"/>
                  </a:lnTo>
                  <a:lnTo>
                    <a:pt x="868" y="176"/>
                  </a:lnTo>
                  <a:lnTo>
                    <a:pt x="821" y="142"/>
                  </a:lnTo>
                  <a:lnTo>
                    <a:pt x="808" y="115"/>
                  </a:lnTo>
                  <a:lnTo>
                    <a:pt x="832" y="108"/>
                  </a:lnTo>
                  <a:lnTo>
                    <a:pt x="1056" y="192"/>
                  </a:lnTo>
                  <a:lnTo>
                    <a:pt x="1039" y="165"/>
                  </a:lnTo>
                  <a:lnTo>
                    <a:pt x="1086" y="161"/>
                  </a:lnTo>
                  <a:lnTo>
                    <a:pt x="1056" y="137"/>
                  </a:lnTo>
                  <a:lnTo>
                    <a:pt x="1132" y="142"/>
                  </a:lnTo>
                  <a:lnTo>
                    <a:pt x="1012" y="81"/>
                  </a:lnTo>
                  <a:lnTo>
                    <a:pt x="1228" y="115"/>
                  </a:lnTo>
                  <a:lnTo>
                    <a:pt x="1181" y="80"/>
                  </a:lnTo>
                  <a:lnTo>
                    <a:pt x="1054" y="73"/>
                  </a:lnTo>
                  <a:lnTo>
                    <a:pt x="1096" y="71"/>
                  </a:lnTo>
                  <a:lnTo>
                    <a:pt x="1017" y="42"/>
                  </a:lnTo>
                  <a:lnTo>
                    <a:pt x="1110" y="48"/>
                  </a:lnTo>
                  <a:lnTo>
                    <a:pt x="1073" y="35"/>
                  </a:lnTo>
                  <a:lnTo>
                    <a:pt x="1112" y="26"/>
                  </a:lnTo>
                  <a:lnTo>
                    <a:pt x="1272" y="81"/>
                  </a:lnTo>
                  <a:lnTo>
                    <a:pt x="1253" y="61"/>
                  </a:lnTo>
                  <a:lnTo>
                    <a:pt x="1326" y="42"/>
                  </a:lnTo>
                  <a:lnTo>
                    <a:pt x="1264" y="35"/>
                  </a:lnTo>
                  <a:lnTo>
                    <a:pt x="1262" y="8"/>
                  </a:lnTo>
                  <a:lnTo>
                    <a:pt x="1303" y="0"/>
                  </a:lnTo>
                  <a:lnTo>
                    <a:pt x="1732" y="10"/>
                  </a:lnTo>
                  <a:lnTo>
                    <a:pt x="1762" y="25"/>
                  </a:lnTo>
                  <a:lnTo>
                    <a:pt x="1746" y="35"/>
                  </a:lnTo>
                  <a:lnTo>
                    <a:pt x="1462" y="38"/>
                  </a:lnTo>
                  <a:lnTo>
                    <a:pt x="1495" y="54"/>
                  </a:lnTo>
                  <a:lnTo>
                    <a:pt x="1384" y="71"/>
                  </a:lnTo>
                  <a:lnTo>
                    <a:pt x="1789" y="42"/>
                  </a:lnTo>
                  <a:lnTo>
                    <a:pt x="1802" y="68"/>
                  </a:lnTo>
                  <a:lnTo>
                    <a:pt x="1746" y="83"/>
                  </a:lnTo>
                  <a:lnTo>
                    <a:pt x="1842" y="72"/>
                  </a:lnTo>
                  <a:lnTo>
                    <a:pt x="1951" y="104"/>
                  </a:lnTo>
                  <a:lnTo>
                    <a:pt x="1789" y="156"/>
                  </a:lnTo>
                  <a:lnTo>
                    <a:pt x="1529" y="152"/>
                  </a:lnTo>
                  <a:lnTo>
                    <a:pt x="1591" y="161"/>
                  </a:lnTo>
                  <a:lnTo>
                    <a:pt x="1482" y="184"/>
                  </a:lnTo>
                  <a:lnTo>
                    <a:pt x="1482" y="207"/>
                  </a:lnTo>
                  <a:lnTo>
                    <a:pt x="1767" y="168"/>
                  </a:lnTo>
                  <a:lnTo>
                    <a:pt x="1790" y="185"/>
                  </a:lnTo>
                  <a:lnTo>
                    <a:pt x="1732" y="223"/>
                  </a:lnTo>
                  <a:lnTo>
                    <a:pt x="1912" y="161"/>
                  </a:lnTo>
                  <a:lnTo>
                    <a:pt x="1923" y="221"/>
                  </a:lnTo>
                  <a:lnTo>
                    <a:pt x="1833" y="328"/>
                  </a:lnTo>
                  <a:lnTo>
                    <a:pt x="2009" y="204"/>
                  </a:lnTo>
                  <a:lnTo>
                    <a:pt x="2006" y="223"/>
                  </a:lnTo>
                  <a:lnTo>
                    <a:pt x="2090" y="222"/>
                  </a:lnTo>
                  <a:lnTo>
                    <a:pt x="2116" y="184"/>
                  </a:lnTo>
                  <a:lnTo>
                    <a:pt x="2206" y="176"/>
                  </a:lnTo>
                  <a:lnTo>
                    <a:pt x="2319" y="211"/>
                  </a:lnTo>
                  <a:lnTo>
                    <a:pt x="2207" y="265"/>
                  </a:lnTo>
                  <a:lnTo>
                    <a:pt x="2214" y="286"/>
                  </a:lnTo>
                  <a:lnTo>
                    <a:pt x="1963" y="317"/>
                  </a:lnTo>
                  <a:lnTo>
                    <a:pt x="2166" y="319"/>
                  </a:lnTo>
                  <a:lnTo>
                    <a:pt x="2002" y="364"/>
                  </a:lnTo>
                  <a:lnTo>
                    <a:pt x="2013" y="394"/>
                  </a:lnTo>
                  <a:lnTo>
                    <a:pt x="2122" y="364"/>
                  </a:lnTo>
                  <a:lnTo>
                    <a:pt x="2043" y="405"/>
                  </a:lnTo>
                  <a:lnTo>
                    <a:pt x="2033" y="459"/>
                  </a:lnTo>
                  <a:lnTo>
                    <a:pt x="2056" y="445"/>
                  </a:lnTo>
                  <a:lnTo>
                    <a:pt x="1981" y="493"/>
                  </a:lnTo>
                  <a:lnTo>
                    <a:pt x="1954" y="593"/>
                  </a:lnTo>
                  <a:lnTo>
                    <a:pt x="1996" y="571"/>
                  </a:lnTo>
                  <a:lnTo>
                    <a:pt x="2050" y="593"/>
                  </a:lnTo>
                  <a:lnTo>
                    <a:pt x="1998" y="593"/>
                  </a:lnTo>
                  <a:lnTo>
                    <a:pt x="1998" y="622"/>
                  </a:lnTo>
                  <a:lnTo>
                    <a:pt x="2088" y="635"/>
                  </a:lnTo>
                  <a:lnTo>
                    <a:pt x="2090" y="672"/>
                  </a:lnTo>
                  <a:lnTo>
                    <a:pt x="1959" y="664"/>
                  </a:lnTo>
                  <a:lnTo>
                    <a:pt x="1996" y="682"/>
                  </a:lnTo>
                  <a:lnTo>
                    <a:pt x="1919" y="693"/>
                  </a:lnTo>
                  <a:lnTo>
                    <a:pt x="1959" y="732"/>
                  </a:lnTo>
                  <a:lnTo>
                    <a:pt x="2027" y="735"/>
                  </a:lnTo>
                  <a:lnTo>
                    <a:pt x="1986" y="758"/>
                  </a:lnTo>
                  <a:lnTo>
                    <a:pt x="2039" y="779"/>
                  </a:lnTo>
                  <a:lnTo>
                    <a:pt x="2037" y="829"/>
                  </a:lnTo>
                  <a:lnTo>
                    <a:pt x="1941" y="800"/>
                  </a:lnTo>
                  <a:lnTo>
                    <a:pt x="1997" y="827"/>
                  </a:lnTo>
                  <a:lnTo>
                    <a:pt x="1961" y="844"/>
                  </a:lnTo>
                  <a:lnTo>
                    <a:pt x="1996" y="842"/>
                  </a:lnTo>
                  <a:lnTo>
                    <a:pt x="1986" y="874"/>
                  </a:lnTo>
                  <a:lnTo>
                    <a:pt x="2054" y="890"/>
                  </a:lnTo>
                  <a:lnTo>
                    <a:pt x="1947" y="881"/>
                  </a:lnTo>
                  <a:lnTo>
                    <a:pt x="1923" y="900"/>
                  </a:lnTo>
                  <a:lnTo>
                    <a:pt x="2009" y="942"/>
                  </a:lnTo>
                  <a:lnTo>
                    <a:pt x="1997" y="974"/>
                  </a:lnTo>
                  <a:lnTo>
                    <a:pt x="1926" y="994"/>
                  </a:lnTo>
                  <a:lnTo>
                    <a:pt x="1861" y="947"/>
                  </a:lnTo>
                  <a:lnTo>
                    <a:pt x="1758" y="986"/>
                  </a:lnTo>
                  <a:lnTo>
                    <a:pt x="1830" y="1013"/>
                  </a:lnTo>
                  <a:lnTo>
                    <a:pt x="1762" y="1038"/>
                  </a:lnTo>
                  <a:lnTo>
                    <a:pt x="1837" y="1040"/>
                  </a:lnTo>
                  <a:lnTo>
                    <a:pt x="1813" y="1090"/>
                  </a:lnTo>
                  <a:lnTo>
                    <a:pt x="1842" y="1061"/>
                  </a:lnTo>
                  <a:lnTo>
                    <a:pt x="1923" y="1101"/>
                  </a:lnTo>
                  <a:lnTo>
                    <a:pt x="1897" y="1135"/>
                  </a:lnTo>
                  <a:lnTo>
                    <a:pt x="1947" y="1122"/>
                  </a:lnTo>
                  <a:lnTo>
                    <a:pt x="1923" y="1155"/>
                  </a:lnTo>
                  <a:lnTo>
                    <a:pt x="1957" y="1139"/>
                  </a:lnTo>
                  <a:lnTo>
                    <a:pt x="1961" y="1223"/>
                  </a:lnTo>
                  <a:lnTo>
                    <a:pt x="1923" y="1192"/>
                  </a:lnTo>
                  <a:lnTo>
                    <a:pt x="1923" y="1223"/>
                  </a:lnTo>
                  <a:lnTo>
                    <a:pt x="1889" y="1220"/>
                  </a:lnTo>
                  <a:lnTo>
                    <a:pt x="1842" y="1151"/>
                  </a:lnTo>
                  <a:lnTo>
                    <a:pt x="1732" y="1113"/>
                  </a:lnTo>
                  <a:lnTo>
                    <a:pt x="1808" y="1158"/>
                  </a:lnTo>
                  <a:lnTo>
                    <a:pt x="1706" y="1182"/>
                  </a:lnTo>
                  <a:lnTo>
                    <a:pt x="1678" y="1223"/>
                  </a:lnTo>
                  <a:lnTo>
                    <a:pt x="1774" y="1232"/>
                  </a:lnTo>
                  <a:lnTo>
                    <a:pt x="1692" y="1255"/>
                  </a:lnTo>
                  <a:lnTo>
                    <a:pt x="1814" y="1227"/>
                  </a:lnTo>
                  <a:lnTo>
                    <a:pt x="1932" y="1264"/>
                  </a:lnTo>
                  <a:lnTo>
                    <a:pt x="1779" y="1360"/>
                  </a:lnTo>
                  <a:lnTo>
                    <a:pt x="1631" y="1402"/>
                  </a:lnTo>
                  <a:lnTo>
                    <a:pt x="1579" y="1406"/>
                  </a:lnTo>
                  <a:lnTo>
                    <a:pt x="1543" y="1361"/>
                  </a:lnTo>
                  <a:lnTo>
                    <a:pt x="1559" y="1406"/>
                  </a:lnTo>
                  <a:lnTo>
                    <a:pt x="1516" y="1431"/>
                  </a:lnTo>
                  <a:lnTo>
                    <a:pt x="1462" y="1535"/>
                  </a:lnTo>
                  <a:lnTo>
                    <a:pt x="1417" y="1531"/>
                  </a:lnTo>
                  <a:lnTo>
                    <a:pt x="1407" y="1564"/>
                  </a:lnTo>
                  <a:lnTo>
                    <a:pt x="1365" y="1571"/>
                  </a:lnTo>
                  <a:lnTo>
                    <a:pt x="1339" y="1557"/>
                  </a:lnTo>
                  <a:lnTo>
                    <a:pt x="1372" y="1537"/>
                  </a:lnTo>
                  <a:lnTo>
                    <a:pt x="1338" y="1531"/>
                  </a:lnTo>
                  <a:lnTo>
                    <a:pt x="1324" y="1587"/>
                  </a:lnTo>
                  <a:lnTo>
                    <a:pt x="1251" y="1591"/>
                  </a:lnTo>
                  <a:lnTo>
                    <a:pt x="1253" y="1634"/>
                  </a:lnTo>
                  <a:lnTo>
                    <a:pt x="1213" y="1637"/>
                  </a:lnTo>
                  <a:lnTo>
                    <a:pt x="1247" y="1672"/>
                  </a:lnTo>
                  <a:lnTo>
                    <a:pt x="1199" y="1680"/>
                  </a:lnTo>
                  <a:lnTo>
                    <a:pt x="1236" y="1717"/>
                  </a:lnTo>
                  <a:lnTo>
                    <a:pt x="1204" y="1717"/>
                  </a:lnTo>
                  <a:lnTo>
                    <a:pt x="1230" y="1726"/>
                  </a:lnTo>
                  <a:lnTo>
                    <a:pt x="1204" y="1768"/>
                  </a:lnTo>
                  <a:lnTo>
                    <a:pt x="1181" y="1761"/>
                  </a:lnTo>
                  <a:lnTo>
                    <a:pt x="1199" y="1779"/>
                  </a:lnTo>
                  <a:lnTo>
                    <a:pt x="1152" y="1797"/>
                  </a:lnTo>
                  <a:lnTo>
                    <a:pt x="1181" y="1856"/>
                  </a:lnTo>
                  <a:lnTo>
                    <a:pt x="1152" y="1935"/>
                  </a:lnTo>
                  <a:lnTo>
                    <a:pt x="1118" y="1936"/>
                  </a:lnTo>
                  <a:lnTo>
                    <a:pt x="1143" y="1964"/>
                  </a:lnTo>
                  <a:lnTo>
                    <a:pt x="1065" y="1964"/>
                  </a:lnTo>
                  <a:lnTo>
                    <a:pt x="1056" y="1910"/>
                  </a:lnTo>
                  <a:lnTo>
                    <a:pt x="945" y="1918"/>
                  </a:lnTo>
                  <a:lnTo>
                    <a:pt x="973" y="1903"/>
                  </a:lnTo>
                  <a:lnTo>
                    <a:pt x="917" y="1883"/>
                  </a:lnTo>
                  <a:lnTo>
                    <a:pt x="941" y="1874"/>
                  </a:lnTo>
                  <a:lnTo>
                    <a:pt x="901" y="1874"/>
                  </a:lnTo>
                  <a:lnTo>
                    <a:pt x="918" y="1832"/>
                  </a:lnTo>
                  <a:lnTo>
                    <a:pt x="892" y="1840"/>
                  </a:lnTo>
                  <a:lnTo>
                    <a:pt x="821" y="1726"/>
                  </a:lnTo>
                  <a:lnTo>
                    <a:pt x="821" y="1694"/>
                  </a:lnTo>
                  <a:lnTo>
                    <a:pt x="877" y="1656"/>
                  </a:lnTo>
                  <a:lnTo>
                    <a:pt x="854" y="1645"/>
                  </a:lnTo>
                  <a:lnTo>
                    <a:pt x="798" y="1687"/>
                  </a:lnTo>
                  <a:lnTo>
                    <a:pt x="798" y="1602"/>
                  </a:lnTo>
                  <a:lnTo>
                    <a:pt x="747" y="1557"/>
                  </a:lnTo>
                  <a:lnTo>
                    <a:pt x="763" y="1492"/>
                  </a:lnTo>
                  <a:lnTo>
                    <a:pt x="729" y="1466"/>
                  </a:lnTo>
                  <a:lnTo>
                    <a:pt x="774" y="1410"/>
                  </a:lnTo>
                  <a:lnTo>
                    <a:pt x="747" y="1402"/>
                  </a:lnTo>
                  <a:lnTo>
                    <a:pt x="839" y="1402"/>
                  </a:lnTo>
                  <a:lnTo>
                    <a:pt x="830" y="1379"/>
                  </a:lnTo>
                  <a:lnTo>
                    <a:pt x="769" y="1381"/>
                  </a:lnTo>
                  <a:lnTo>
                    <a:pt x="861" y="1331"/>
                  </a:lnTo>
                  <a:lnTo>
                    <a:pt x="839" y="1314"/>
                  </a:lnTo>
                  <a:lnTo>
                    <a:pt x="861" y="1255"/>
                  </a:lnTo>
                  <a:lnTo>
                    <a:pt x="785" y="1254"/>
                  </a:lnTo>
                  <a:lnTo>
                    <a:pt x="703" y="1207"/>
                  </a:lnTo>
                  <a:lnTo>
                    <a:pt x="854" y="1232"/>
                  </a:lnTo>
                  <a:lnTo>
                    <a:pt x="828" y="1211"/>
                  </a:lnTo>
                  <a:lnTo>
                    <a:pt x="854" y="1203"/>
                  </a:lnTo>
                  <a:lnTo>
                    <a:pt x="793" y="1168"/>
                  </a:lnTo>
                  <a:lnTo>
                    <a:pt x="814" y="1151"/>
                  </a:lnTo>
                  <a:lnTo>
                    <a:pt x="782" y="1163"/>
                  </a:lnTo>
                  <a:lnTo>
                    <a:pt x="804" y="1142"/>
                  </a:lnTo>
                  <a:lnTo>
                    <a:pt x="765" y="1145"/>
                  </a:lnTo>
                  <a:lnTo>
                    <a:pt x="808" y="1126"/>
                  </a:lnTo>
                  <a:lnTo>
                    <a:pt x="740" y="1099"/>
                  </a:lnTo>
                  <a:lnTo>
                    <a:pt x="726" y="1142"/>
                  </a:lnTo>
                  <a:lnTo>
                    <a:pt x="669" y="1145"/>
                  </a:lnTo>
                  <a:lnTo>
                    <a:pt x="659" y="1126"/>
                  </a:lnTo>
                  <a:lnTo>
                    <a:pt x="698" y="1099"/>
                  </a:lnTo>
                  <a:lnTo>
                    <a:pt x="667" y="1099"/>
                  </a:lnTo>
                  <a:lnTo>
                    <a:pt x="703" y="1023"/>
                  </a:lnTo>
                  <a:lnTo>
                    <a:pt x="661" y="1011"/>
                  </a:lnTo>
                  <a:lnTo>
                    <a:pt x="680" y="978"/>
                  </a:lnTo>
                  <a:lnTo>
                    <a:pt x="618" y="889"/>
                  </a:lnTo>
                  <a:lnTo>
                    <a:pt x="637" y="888"/>
                  </a:lnTo>
                  <a:lnTo>
                    <a:pt x="554" y="808"/>
                  </a:lnTo>
                  <a:lnTo>
                    <a:pt x="554" y="779"/>
                  </a:lnTo>
                  <a:lnTo>
                    <a:pt x="461" y="741"/>
                  </a:lnTo>
                  <a:lnTo>
                    <a:pt x="376" y="720"/>
                  </a:lnTo>
                  <a:lnTo>
                    <a:pt x="293" y="756"/>
                  </a:lnTo>
                  <a:lnTo>
                    <a:pt x="230" y="732"/>
                  </a:lnTo>
                  <a:lnTo>
                    <a:pt x="254" y="762"/>
                  </a:lnTo>
                  <a:lnTo>
                    <a:pt x="188" y="748"/>
                  </a:lnTo>
                  <a:lnTo>
                    <a:pt x="128" y="718"/>
                  </a:lnTo>
                  <a:lnTo>
                    <a:pt x="188" y="693"/>
                  </a:lnTo>
                  <a:lnTo>
                    <a:pt x="57" y="664"/>
                  </a:lnTo>
                  <a:lnTo>
                    <a:pt x="105" y="639"/>
                  </a:lnTo>
                  <a:lnTo>
                    <a:pt x="261" y="647"/>
                  </a:lnTo>
                  <a:lnTo>
                    <a:pt x="275" y="637"/>
                  </a:lnTo>
                  <a:lnTo>
                    <a:pt x="251" y="620"/>
                  </a:lnTo>
                  <a:lnTo>
                    <a:pt x="274" y="605"/>
                  </a:lnTo>
                  <a:lnTo>
                    <a:pt x="138" y="616"/>
                  </a:lnTo>
                  <a:lnTo>
                    <a:pt x="0" y="55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79" name="Freeform 294">
              <a:extLst>
                <a:ext uri="{FF2B5EF4-FFF2-40B4-BE49-F238E27FC236}">
                  <a16:creationId xmlns:a16="http://schemas.microsoft.com/office/drawing/2014/main" id="{8C408A7B-06E6-4583-8C3D-3E5FD223DA08}"/>
                </a:ext>
              </a:extLst>
            </p:cNvPr>
            <p:cNvSpPr>
              <a:spLocks/>
            </p:cNvSpPr>
            <p:nvPr/>
          </p:nvSpPr>
          <p:spPr bwMode="auto">
            <a:xfrm>
              <a:off x="6321602" y="3601686"/>
              <a:ext cx="72443" cy="87515"/>
            </a:xfrm>
            <a:custGeom>
              <a:avLst/>
              <a:gdLst>
                <a:gd name="T0" fmla="*/ 0 w 154"/>
                <a:gd name="T1" fmla="*/ 4 h 190"/>
                <a:gd name="T2" fmla="*/ 1 w 154"/>
                <a:gd name="T3" fmla="*/ 2 h 190"/>
                <a:gd name="T4" fmla="*/ 2 w 154"/>
                <a:gd name="T5" fmla="*/ 2 h 190"/>
                <a:gd name="T6" fmla="*/ 1 w 154"/>
                <a:gd name="T7" fmla="*/ 1 h 190"/>
                <a:gd name="T8" fmla="*/ 3 w 154"/>
                <a:gd name="T9" fmla="*/ 0 h 190"/>
                <a:gd name="T10" fmla="*/ 3 w 154"/>
                <a:gd name="T11" fmla="*/ 2 h 190"/>
                <a:gd name="T12" fmla="*/ 3 w 154"/>
                <a:gd name="T13" fmla="*/ 2 h 190"/>
                <a:gd name="T14" fmla="*/ 3 w 154"/>
                <a:gd name="T15" fmla="*/ 4 h 190"/>
                <a:gd name="T16" fmla="*/ 2 w 154"/>
                <a:gd name="T17" fmla="*/ 5 h 190"/>
                <a:gd name="T18" fmla="*/ 0 w 154"/>
                <a:gd name="T19" fmla="*/ 4 h 1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4"/>
                <a:gd name="T31" fmla="*/ 0 h 190"/>
                <a:gd name="T32" fmla="*/ 154 w 154"/>
                <a:gd name="T33" fmla="*/ 190 h 1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4" h="190">
                  <a:moveTo>
                    <a:pt x="0" y="154"/>
                  </a:moveTo>
                  <a:lnTo>
                    <a:pt x="35" y="83"/>
                  </a:lnTo>
                  <a:lnTo>
                    <a:pt x="74" y="82"/>
                  </a:lnTo>
                  <a:lnTo>
                    <a:pt x="33" y="24"/>
                  </a:lnTo>
                  <a:lnTo>
                    <a:pt x="123" y="0"/>
                  </a:lnTo>
                  <a:lnTo>
                    <a:pt x="134" y="90"/>
                  </a:lnTo>
                  <a:lnTo>
                    <a:pt x="154" y="98"/>
                  </a:lnTo>
                  <a:lnTo>
                    <a:pt x="114" y="158"/>
                  </a:lnTo>
                  <a:lnTo>
                    <a:pt x="87" y="190"/>
                  </a:lnTo>
                  <a:lnTo>
                    <a:pt x="0" y="15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80" name="Freeform 295">
              <a:extLst>
                <a:ext uri="{FF2B5EF4-FFF2-40B4-BE49-F238E27FC236}">
                  <a16:creationId xmlns:a16="http://schemas.microsoft.com/office/drawing/2014/main" id="{5F70DC7B-9E40-423A-843C-DDB990404729}"/>
                </a:ext>
              </a:extLst>
            </p:cNvPr>
            <p:cNvSpPr>
              <a:spLocks/>
            </p:cNvSpPr>
            <p:nvPr/>
          </p:nvSpPr>
          <p:spPr bwMode="auto">
            <a:xfrm>
              <a:off x="6891039" y="3797400"/>
              <a:ext cx="85921" cy="136841"/>
            </a:xfrm>
            <a:custGeom>
              <a:avLst/>
              <a:gdLst>
                <a:gd name="T0" fmla="*/ 0 w 181"/>
                <a:gd name="T1" fmla="*/ 2 h 301"/>
                <a:gd name="T2" fmla="*/ 1 w 181"/>
                <a:gd name="T3" fmla="*/ 3 h 301"/>
                <a:gd name="T4" fmla="*/ 1 w 181"/>
                <a:gd name="T5" fmla="*/ 4 h 301"/>
                <a:gd name="T6" fmla="*/ 1 w 181"/>
                <a:gd name="T7" fmla="*/ 6 h 301"/>
                <a:gd name="T8" fmla="*/ 2 w 181"/>
                <a:gd name="T9" fmla="*/ 7 h 301"/>
                <a:gd name="T10" fmla="*/ 4 w 181"/>
                <a:gd name="T11" fmla="*/ 7 h 301"/>
                <a:gd name="T12" fmla="*/ 3 w 181"/>
                <a:gd name="T13" fmla="*/ 4 h 301"/>
                <a:gd name="T14" fmla="*/ 4 w 181"/>
                <a:gd name="T15" fmla="*/ 3 h 301"/>
                <a:gd name="T16" fmla="*/ 1 w 181"/>
                <a:gd name="T17" fmla="*/ 0 h 301"/>
                <a:gd name="T18" fmla="*/ 1 w 181"/>
                <a:gd name="T19" fmla="*/ 1 h 301"/>
                <a:gd name="T20" fmla="*/ 1 w 181"/>
                <a:gd name="T21" fmla="*/ 1 h 301"/>
                <a:gd name="T22" fmla="*/ 0 w 181"/>
                <a:gd name="T23" fmla="*/ 2 h 3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1"/>
                <a:gd name="T37" fmla="*/ 0 h 301"/>
                <a:gd name="T38" fmla="*/ 181 w 181"/>
                <a:gd name="T39" fmla="*/ 301 h 30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1" h="301">
                  <a:moveTo>
                    <a:pt x="0" y="100"/>
                  </a:moveTo>
                  <a:lnTo>
                    <a:pt x="30" y="140"/>
                  </a:lnTo>
                  <a:lnTo>
                    <a:pt x="59" y="171"/>
                  </a:lnTo>
                  <a:lnTo>
                    <a:pt x="52" y="255"/>
                  </a:lnTo>
                  <a:lnTo>
                    <a:pt x="75" y="301"/>
                  </a:lnTo>
                  <a:lnTo>
                    <a:pt x="181" y="284"/>
                  </a:lnTo>
                  <a:lnTo>
                    <a:pt x="119" y="190"/>
                  </a:lnTo>
                  <a:lnTo>
                    <a:pt x="163" y="111"/>
                  </a:lnTo>
                  <a:lnTo>
                    <a:pt x="53" y="0"/>
                  </a:lnTo>
                  <a:lnTo>
                    <a:pt x="20" y="32"/>
                  </a:lnTo>
                  <a:lnTo>
                    <a:pt x="34" y="61"/>
                  </a:lnTo>
                  <a:lnTo>
                    <a:pt x="0" y="10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81" name="Freeform 296">
              <a:extLst>
                <a:ext uri="{FF2B5EF4-FFF2-40B4-BE49-F238E27FC236}">
                  <a16:creationId xmlns:a16="http://schemas.microsoft.com/office/drawing/2014/main" id="{E3534442-4205-4B6A-BA61-46B4D2F321F4}"/>
                </a:ext>
              </a:extLst>
            </p:cNvPr>
            <p:cNvSpPr>
              <a:spLocks/>
            </p:cNvSpPr>
            <p:nvPr/>
          </p:nvSpPr>
          <p:spPr bwMode="auto">
            <a:xfrm>
              <a:off x="6650123" y="3561906"/>
              <a:ext cx="48857" cy="36597"/>
            </a:xfrm>
            <a:custGeom>
              <a:avLst/>
              <a:gdLst>
                <a:gd name="T0" fmla="*/ 0 w 99"/>
                <a:gd name="T1" fmla="*/ 1 h 82"/>
                <a:gd name="T2" fmla="*/ 2 w 99"/>
                <a:gd name="T3" fmla="*/ 1 h 82"/>
                <a:gd name="T4" fmla="*/ 1 w 99"/>
                <a:gd name="T5" fmla="*/ 0 h 82"/>
                <a:gd name="T6" fmla="*/ 2 w 99"/>
                <a:gd name="T7" fmla="*/ 0 h 82"/>
                <a:gd name="T8" fmla="*/ 2 w 99"/>
                <a:gd name="T9" fmla="*/ 2 h 82"/>
                <a:gd name="T10" fmla="*/ 0 w 99"/>
                <a:gd name="T11" fmla="*/ 1 h 82"/>
                <a:gd name="T12" fmla="*/ 0 60000 65536"/>
                <a:gd name="T13" fmla="*/ 0 60000 65536"/>
                <a:gd name="T14" fmla="*/ 0 60000 65536"/>
                <a:gd name="T15" fmla="*/ 0 60000 65536"/>
                <a:gd name="T16" fmla="*/ 0 60000 65536"/>
                <a:gd name="T17" fmla="*/ 0 60000 65536"/>
                <a:gd name="T18" fmla="*/ 0 w 99"/>
                <a:gd name="T19" fmla="*/ 0 h 82"/>
                <a:gd name="T20" fmla="*/ 99 w 99"/>
                <a:gd name="T21" fmla="*/ 82 h 82"/>
              </a:gdLst>
              <a:ahLst/>
              <a:cxnLst>
                <a:cxn ang="T12">
                  <a:pos x="T0" y="T1"/>
                </a:cxn>
                <a:cxn ang="T13">
                  <a:pos x="T2" y="T3"/>
                </a:cxn>
                <a:cxn ang="T14">
                  <a:pos x="T4" y="T5"/>
                </a:cxn>
                <a:cxn ang="T15">
                  <a:pos x="T6" y="T7"/>
                </a:cxn>
                <a:cxn ang="T16">
                  <a:pos x="T8" y="T9"/>
                </a:cxn>
                <a:cxn ang="T17">
                  <a:pos x="T10" y="T11"/>
                </a:cxn>
              </a:cxnLst>
              <a:rect l="T18" t="T19" r="T20" b="T21"/>
              <a:pathLst>
                <a:path w="99" h="82">
                  <a:moveTo>
                    <a:pt x="0" y="63"/>
                  </a:moveTo>
                  <a:lnTo>
                    <a:pt x="74" y="60"/>
                  </a:lnTo>
                  <a:lnTo>
                    <a:pt x="37" y="6"/>
                  </a:lnTo>
                  <a:lnTo>
                    <a:pt x="99" y="0"/>
                  </a:lnTo>
                  <a:lnTo>
                    <a:pt x="99" y="82"/>
                  </a:lnTo>
                  <a:lnTo>
                    <a:pt x="0" y="6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82" name="Freeform 297">
              <a:extLst>
                <a:ext uri="{FF2B5EF4-FFF2-40B4-BE49-F238E27FC236}">
                  <a16:creationId xmlns:a16="http://schemas.microsoft.com/office/drawing/2014/main" id="{1DECB4CC-D152-44D5-B2DE-B7F93117018F}"/>
                </a:ext>
              </a:extLst>
            </p:cNvPr>
            <p:cNvSpPr>
              <a:spLocks/>
            </p:cNvSpPr>
            <p:nvPr/>
          </p:nvSpPr>
          <p:spPr bwMode="auto">
            <a:xfrm>
              <a:off x="6375513" y="3643056"/>
              <a:ext cx="111192" cy="60465"/>
            </a:xfrm>
            <a:custGeom>
              <a:avLst/>
              <a:gdLst>
                <a:gd name="T0" fmla="*/ 0 w 231"/>
                <a:gd name="T1" fmla="*/ 1 h 133"/>
                <a:gd name="T2" fmla="*/ 1 w 231"/>
                <a:gd name="T3" fmla="*/ 0 h 133"/>
                <a:gd name="T4" fmla="*/ 4 w 231"/>
                <a:gd name="T5" fmla="*/ 0 h 133"/>
                <a:gd name="T6" fmla="*/ 5 w 231"/>
                <a:gd name="T7" fmla="*/ 1 h 133"/>
                <a:gd name="T8" fmla="*/ 4 w 231"/>
                <a:gd name="T9" fmla="*/ 1 h 133"/>
                <a:gd name="T10" fmla="*/ 2 w 231"/>
                <a:gd name="T11" fmla="*/ 3 h 133"/>
                <a:gd name="T12" fmla="*/ 1 w 231"/>
                <a:gd name="T13" fmla="*/ 3 h 133"/>
                <a:gd name="T14" fmla="*/ 0 w 231"/>
                <a:gd name="T15" fmla="*/ 1 h 133"/>
                <a:gd name="T16" fmla="*/ 0 60000 65536"/>
                <a:gd name="T17" fmla="*/ 0 60000 65536"/>
                <a:gd name="T18" fmla="*/ 0 60000 65536"/>
                <a:gd name="T19" fmla="*/ 0 60000 65536"/>
                <a:gd name="T20" fmla="*/ 0 60000 65536"/>
                <a:gd name="T21" fmla="*/ 0 60000 65536"/>
                <a:gd name="T22" fmla="*/ 0 60000 65536"/>
                <a:gd name="T23" fmla="*/ 0 60000 65536"/>
                <a:gd name="T24" fmla="*/ 0 w 231"/>
                <a:gd name="T25" fmla="*/ 0 h 133"/>
                <a:gd name="T26" fmla="*/ 231 w 231"/>
                <a:gd name="T27" fmla="*/ 133 h 1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1" h="133">
                  <a:moveTo>
                    <a:pt x="0" y="68"/>
                  </a:moveTo>
                  <a:lnTo>
                    <a:pt x="40" y="8"/>
                  </a:lnTo>
                  <a:lnTo>
                    <a:pt x="163" y="0"/>
                  </a:lnTo>
                  <a:lnTo>
                    <a:pt x="231" y="42"/>
                  </a:lnTo>
                  <a:lnTo>
                    <a:pt x="176" y="52"/>
                  </a:lnTo>
                  <a:lnTo>
                    <a:pt x="79" y="133"/>
                  </a:lnTo>
                  <a:lnTo>
                    <a:pt x="62" y="112"/>
                  </a:lnTo>
                  <a:lnTo>
                    <a:pt x="0" y="6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83" name="Freeform 298">
              <a:extLst>
                <a:ext uri="{FF2B5EF4-FFF2-40B4-BE49-F238E27FC236}">
                  <a16:creationId xmlns:a16="http://schemas.microsoft.com/office/drawing/2014/main" id="{20D138C0-C321-4810-9CA6-65B2EAB787D0}"/>
                </a:ext>
              </a:extLst>
            </p:cNvPr>
            <p:cNvSpPr>
              <a:spLocks/>
            </p:cNvSpPr>
            <p:nvPr/>
          </p:nvSpPr>
          <p:spPr bwMode="auto">
            <a:xfrm>
              <a:off x="7563243" y="2389208"/>
              <a:ext cx="202167" cy="103427"/>
            </a:xfrm>
            <a:custGeom>
              <a:avLst/>
              <a:gdLst>
                <a:gd name="T0" fmla="*/ 0 w 420"/>
                <a:gd name="T1" fmla="*/ 2 h 223"/>
                <a:gd name="T2" fmla="*/ 1 w 420"/>
                <a:gd name="T3" fmla="*/ 2 h 223"/>
                <a:gd name="T4" fmla="*/ 0 w 420"/>
                <a:gd name="T5" fmla="*/ 1 h 223"/>
                <a:gd name="T6" fmla="*/ 1 w 420"/>
                <a:gd name="T7" fmla="*/ 1 h 223"/>
                <a:gd name="T8" fmla="*/ 1 w 420"/>
                <a:gd name="T9" fmla="*/ 1 h 223"/>
                <a:gd name="T10" fmla="*/ 2 w 420"/>
                <a:gd name="T11" fmla="*/ 1 h 223"/>
                <a:gd name="T12" fmla="*/ 1 w 420"/>
                <a:gd name="T13" fmla="*/ 0 h 223"/>
                <a:gd name="T14" fmla="*/ 3 w 420"/>
                <a:gd name="T15" fmla="*/ 1 h 223"/>
                <a:gd name="T16" fmla="*/ 3 w 420"/>
                <a:gd name="T17" fmla="*/ 2 h 223"/>
                <a:gd name="T18" fmla="*/ 4 w 420"/>
                <a:gd name="T19" fmla="*/ 1 h 223"/>
                <a:gd name="T20" fmla="*/ 5 w 420"/>
                <a:gd name="T21" fmla="*/ 1 h 223"/>
                <a:gd name="T22" fmla="*/ 5 w 420"/>
                <a:gd name="T23" fmla="*/ 1 h 223"/>
                <a:gd name="T24" fmla="*/ 6 w 420"/>
                <a:gd name="T25" fmla="*/ 1 h 223"/>
                <a:gd name="T26" fmla="*/ 5 w 420"/>
                <a:gd name="T27" fmla="*/ 1 h 223"/>
                <a:gd name="T28" fmla="*/ 7 w 420"/>
                <a:gd name="T29" fmla="*/ 1 h 223"/>
                <a:gd name="T30" fmla="*/ 7 w 420"/>
                <a:gd name="T31" fmla="*/ 0 h 223"/>
                <a:gd name="T32" fmla="*/ 8 w 420"/>
                <a:gd name="T33" fmla="*/ 1 h 223"/>
                <a:gd name="T34" fmla="*/ 9 w 420"/>
                <a:gd name="T35" fmla="*/ 0 h 223"/>
                <a:gd name="T36" fmla="*/ 8 w 420"/>
                <a:gd name="T37" fmla="*/ 1 h 223"/>
                <a:gd name="T38" fmla="*/ 10 w 420"/>
                <a:gd name="T39" fmla="*/ 3 h 223"/>
                <a:gd name="T40" fmla="*/ 9 w 420"/>
                <a:gd name="T41" fmla="*/ 4 h 223"/>
                <a:gd name="T42" fmla="*/ 5 w 420"/>
                <a:gd name="T43" fmla="*/ 6 h 223"/>
                <a:gd name="T44" fmla="*/ 2 w 420"/>
                <a:gd name="T45" fmla="*/ 5 h 223"/>
                <a:gd name="T46" fmla="*/ 3 w 420"/>
                <a:gd name="T47" fmla="*/ 3 h 223"/>
                <a:gd name="T48" fmla="*/ 1 w 420"/>
                <a:gd name="T49" fmla="*/ 3 h 223"/>
                <a:gd name="T50" fmla="*/ 3 w 420"/>
                <a:gd name="T51" fmla="*/ 3 h 223"/>
                <a:gd name="T52" fmla="*/ 2 w 420"/>
                <a:gd name="T53" fmla="*/ 2 h 223"/>
                <a:gd name="T54" fmla="*/ 3 w 420"/>
                <a:gd name="T55" fmla="*/ 2 h 223"/>
                <a:gd name="T56" fmla="*/ 0 w 420"/>
                <a:gd name="T57" fmla="*/ 2 h 22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20"/>
                <a:gd name="T88" fmla="*/ 0 h 223"/>
                <a:gd name="T89" fmla="*/ 420 w 420"/>
                <a:gd name="T90" fmla="*/ 223 h 22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20" h="223">
                  <a:moveTo>
                    <a:pt x="0" y="79"/>
                  </a:moveTo>
                  <a:lnTo>
                    <a:pt x="29" y="69"/>
                  </a:lnTo>
                  <a:lnTo>
                    <a:pt x="12" y="50"/>
                  </a:lnTo>
                  <a:lnTo>
                    <a:pt x="47" y="62"/>
                  </a:lnTo>
                  <a:lnTo>
                    <a:pt x="31" y="24"/>
                  </a:lnTo>
                  <a:lnTo>
                    <a:pt x="73" y="46"/>
                  </a:lnTo>
                  <a:lnTo>
                    <a:pt x="52" y="2"/>
                  </a:lnTo>
                  <a:lnTo>
                    <a:pt x="116" y="36"/>
                  </a:lnTo>
                  <a:lnTo>
                    <a:pt x="124" y="94"/>
                  </a:lnTo>
                  <a:lnTo>
                    <a:pt x="159" y="31"/>
                  </a:lnTo>
                  <a:lnTo>
                    <a:pt x="193" y="54"/>
                  </a:lnTo>
                  <a:lnTo>
                    <a:pt x="220" y="23"/>
                  </a:lnTo>
                  <a:lnTo>
                    <a:pt x="245" y="63"/>
                  </a:lnTo>
                  <a:lnTo>
                    <a:pt x="238" y="24"/>
                  </a:lnTo>
                  <a:lnTo>
                    <a:pt x="305" y="24"/>
                  </a:lnTo>
                  <a:lnTo>
                    <a:pt x="316" y="0"/>
                  </a:lnTo>
                  <a:lnTo>
                    <a:pt x="346" y="23"/>
                  </a:lnTo>
                  <a:lnTo>
                    <a:pt x="383" y="14"/>
                  </a:lnTo>
                  <a:lnTo>
                    <a:pt x="356" y="31"/>
                  </a:lnTo>
                  <a:lnTo>
                    <a:pt x="420" y="102"/>
                  </a:lnTo>
                  <a:lnTo>
                    <a:pt x="364" y="165"/>
                  </a:lnTo>
                  <a:lnTo>
                    <a:pt x="209" y="223"/>
                  </a:lnTo>
                  <a:lnTo>
                    <a:pt x="70" y="196"/>
                  </a:lnTo>
                  <a:lnTo>
                    <a:pt x="107" y="139"/>
                  </a:lnTo>
                  <a:lnTo>
                    <a:pt x="23" y="119"/>
                  </a:lnTo>
                  <a:lnTo>
                    <a:pt x="104" y="113"/>
                  </a:lnTo>
                  <a:lnTo>
                    <a:pt x="73" y="97"/>
                  </a:lnTo>
                  <a:lnTo>
                    <a:pt x="105" y="79"/>
                  </a:lnTo>
                  <a:lnTo>
                    <a:pt x="0" y="7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84" name="Freeform 299">
              <a:extLst>
                <a:ext uri="{FF2B5EF4-FFF2-40B4-BE49-F238E27FC236}">
                  <a16:creationId xmlns:a16="http://schemas.microsoft.com/office/drawing/2014/main" id="{7AFFCC4A-2547-4E73-AC13-86B2DE89A85B}"/>
                </a:ext>
              </a:extLst>
            </p:cNvPr>
            <p:cNvSpPr>
              <a:spLocks/>
            </p:cNvSpPr>
            <p:nvPr/>
          </p:nvSpPr>
          <p:spPr bwMode="auto">
            <a:xfrm>
              <a:off x="5868412" y="3288224"/>
              <a:ext cx="552589" cy="385065"/>
            </a:xfrm>
            <a:custGeom>
              <a:avLst/>
              <a:gdLst>
                <a:gd name="T0" fmla="*/ 0 w 1151"/>
                <a:gd name="T1" fmla="*/ 0 h 847"/>
                <a:gd name="T2" fmla="*/ 1 w 1151"/>
                <a:gd name="T3" fmla="*/ 3 h 847"/>
                <a:gd name="T4" fmla="*/ 3 w 1151"/>
                <a:gd name="T5" fmla="*/ 5 h 847"/>
                <a:gd name="T6" fmla="*/ 3 w 1151"/>
                <a:gd name="T7" fmla="*/ 5 h 847"/>
                <a:gd name="T8" fmla="*/ 2 w 1151"/>
                <a:gd name="T9" fmla="*/ 6 h 847"/>
                <a:gd name="T10" fmla="*/ 3 w 1151"/>
                <a:gd name="T11" fmla="*/ 7 h 847"/>
                <a:gd name="T12" fmla="*/ 4 w 1151"/>
                <a:gd name="T13" fmla="*/ 8 h 847"/>
                <a:gd name="T14" fmla="*/ 4 w 1151"/>
                <a:gd name="T15" fmla="*/ 9 h 847"/>
                <a:gd name="T16" fmla="*/ 6 w 1151"/>
                <a:gd name="T17" fmla="*/ 11 h 847"/>
                <a:gd name="T18" fmla="*/ 7 w 1151"/>
                <a:gd name="T19" fmla="*/ 10 h 847"/>
                <a:gd name="T20" fmla="*/ 2 w 1151"/>
                <a:gd name="T21" fmla="*/ 3 h 847"/>
                <a:gd name="T22" fmla="*/ 2 w 1151"/>
                <a:gd name="T23" fmla="*/ 1 h 847"/>
                <a:gd name="T24" fmla="*/ 3 w 1151"/>
                <a:gd name="T25" fmla="*/ 1 h 847"/>
                <a:gd name="T26" fmla="*/ 5 w 1151"/>
                <a:gd name="T27" fmla="*/ 5 h 847"/>
                <a:gd name="T28" fmla="*/ 7 w 1151"/>
                <a:gd name="T29" fmla="*/ 7 h 847"/>
                <a:gd name="T30" fmla="*/ 7 w 1151"/>
                <a:gd name="T31" fmla="*/ 8 h 847"/>
                <a:gd name="T32" fmla="*/ 10 w 1151"/>
                <a:gd name="T33" fmla="*/ 11 h 847"/>
                <a:gd name="T34" fmla="*/ 11 w 1151"/>
                <a:gd name="T35" fmla="*/ 13 h 847"/>
                <a:gd name="T36" fmla="*/ 10 w 1151"/>
                <a:gd name="T37" fmla="*/ 14 h 847"/>
                <a:gd name="T38" fmla="*/ 11 w 1151"/>
                <a:gd name="T39" fmla="*/ 15 h 847"/>
                <a:gd name="T40" fmla="*/ 17 w 1151"/>
                <a:gd name="T41" fmla="*/ 18 h 847"/>
                <a:gd name="T42" fmla="*/ 20 w 1151"/>
                <a:gd name="T43" fmla="*/ 18 h 847"/>
                <a:gd name="T44" fmla="*/ 22 w 1151"/>
                <a:gd name="T45" fmla="*/ 20 h 847"/>
                <a:gd name="T46" fmla="*/ 23 w 1151"/>
                <a:gd name="T47" fmla="*/ 18 h 847"/>
                <a:gd name="T48" fmla="*/ 23 w 1151"/>
                <a:gd name="T49" fmla="*/ 18 h 847"/>
                <a:gd name="T50" fmla="*/ 23 w 1151"/>
                <a:gd name="T51" fmla="*/ 17 h 847"/>
                <a:gd name="T52" fmla="*/ 25 w 1151"/>
                <a:gd name="T53" fmla="*/ 16 h 847"/>
                <a:gd name="T54" fmla="*/ 25 w 1151"/>
                <a:gd name="T55" fmla="*/ 16 h 847"/>
                <a:gd name="T56" fmla="*/ 25 w 1151"/>
                <a:gd name="T57" fmla="*/ 15 h 847"/>
                <a:gd name="T58" fmla="*/ 26 w 1151"/>
                <a:gd name="T59" fmla="*/ 16 h 847"/>
                <a:gd name="T60" fmla="*/ 27 w 1151"/>
                <a:gd name="T61" fmla="*/ 13 h 847"/>
                <a:gd name="T62" fmla="*/ 25 w 1151"/>
                <a:gd name="T63" fmla="*/ 12 h 847"/>
                <a:gd name="T64" fmla="*/ 24 w 1151"/>
                <a:gd name="T65" fmla="*/ 13 h 847"/>
                <a:gd name="T66" fmla="*/ 23 w 1151"/>
                <a:gd name="T67" fmla="*/ 16 h 847"/>
                <a:gd name="T68" fmla="*/ 20 w 1151"/>
                <a:gd name="T69" fmla="*/ 16 h 847"/>
                <a:gd name="T70" fmla="*/ 19 w 1151"/>
                <a:gd name="T71" fmla="*/ 15 h 847"/>
                <a:gd name="T72" fmla="*/ 17 w 1151"/>
                <a:gd name="T73" fmla="*/ 12 h 847"/>
                <a:gd name="T74" fmla="*/ 17 w 1151"/>
                <a:gd name="T75" fmla="*/ 9 h 847"/>
                <a:gd name="T76" fmla="*/ 18 w 1151"/>
                <a:gd name="T77" fmla="*/ 8 h 847"/>
                <a:gd name="T78" fmla="*/ 16 w 1151"/>
                <a:gd name="T79" fmla="*/ 7 h 847"/>
                <a:gd name="T80" fmla="*/ 14 w 1151"/>
                <a:gd name="T81" fmla="*/ 3 h 847"/>
                <a:gd name="T82" fmla="*/ 12 w 1151"/>
                <a:gd name="T83" fmla="*/ 4 h 847"/>
                <a:gd name="T84" fmla="*/ 9 w 1151"/>
                <a:gd name="T85" fmla="*/ 1 h 847"/>
                <a:gd name="T86" fmla="*/ 5 w 1151"/>
                <a:gd name="T87" fmla="*/ 2 h 847"/>
                <a:gd name="T88" fmla="*/ 2 w 1151"/>
                <a:gd name="T89" fmla="*/ 0 h 847"/>
                <a:gd name="T90" fmla="*/ 0 w 1151"/>
                <a:gd name="T91" fmla="*/ 0 h 8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51"/>
                <a:gd name="T139" fmla="*/ 0 h 847"/>
                <a:gd name="T140" fmla="*/ 1151 w 1151"/>
                <a:gd name="T141" fmla="*/ 847 h 8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51" h="847">
                  <a:moveTo>
                    <a:pt x="0" y="9"/>
                  </a:moveTo>
                  <a:lnTo>
                    <a:pt x="55" y="141"/>
                  </a:lnTo>
                  <a:lnTo>
                    <a:pt x="118" y="202"/>
                  </a:lnTo>
                  <a:lnTo>
                    <a:pt x="112" y="238"/>
                  </a:lnTo>
                  <a:lnTo>
                    <a:pt x="80" y="246"/>
                  </a:lnTo>
                  <a:lnTo>
                    <a:pt x="152" y="275"/>
                  </a:lnTo>
                  <a:lnTo>
                    <a:pt x="191" y="334"/>
                  </a:lnTo>
                  <a:lnTo>
                    <a:pt x="190" y="384"/>
                  </a:lnTo>
                  <a:lnTo>
                    <a:pt x="272" y="468"/>
                  </a:lnTo>
                  <a:lnTo>
                    <a:pt x="289" y="438"/>
                  </a:lnTo>
                  <a:lnTo>
                    <a:pt x="97" y="120"/>
                  </a:lnTo>
                  <a:lnTo>
                    <a:pt x="85" y="35"/>
                  </a:lnTo>
                  <a:lnTo>
                    <a:pt x="128" y="58"/>
                  </a:lnTo>
                  <a:lnTo>
                    <a:pt x="196" y="196"/>
                  </a:lnTo>
                  <a:lnTo>
                    <a:pt x="299" y="300"/>
                  </a:lnTo>
                  <a:lnTo>
                    <a:pt x="297" y="339"/>
                  </a:lnTo>
                  <a:lnTo>
                    <a:pt x="439" y="483"/>
                  </a:lnTo>
                  <a:lnTo>
                    <a:pt x="456" y="542"/>
                  </a:lnTo>
                  <a:lnTo>
                    <a:pt x="439" y="583"/>
                  </a:lnTo>
                  <a:lnTo>
                    <a:pt x="473" y="638"/>
                  </a:lnTo>
                  <a:lnTo>
                    <a:pt x="746" y="785"/>
                  </a:lnTo>
                  <a:lnTo>
                    <a:pt x="863" y="775"/>
                  </a:lnTo>
                  <a:lnTo>
                    <a:pt x="941" y="847"/>
                  </a:lnTo>
                  <a:lnTo>
                    <a:pt x="976" y="776"/>
                  </a:lnTo>
                  <a:lnTo>
                    <a:pt x="1015" y="775"/>
                  </a:lnTo>
                  <a:lnTo>
                    <a:pt x="974" y="717"/>
                  </a:lnTo>
                  <a:lnTo>
                    <a:pt x="1064" y="693"/>
                  </a:lnTo>
                  <a:lnTo>
                    <a:pt x="1095" y="668"/>
                  </a:lnTo>
                  <a:lnTo>
                    <a:pt x="1103" y="653"/>
                  </a:lnTo>
                  <a:lnTo>
                    <a:pt x="1112" y="684"/>
                  </a:lnTo>
                  <a:lnTo>
                    <a:pt x="1151" y="544"/>
                  </a:lnTo>
                  <a:lnTo>
                    <a:pt x="1101" y="522"/>
                  </a:lnTo>
                  <a:lnTo>
                    <a:pt x="1016" y="544"/>
                  </a:lnTo>
                  <a:lnTo>
                    <a:pt x="971" y="668"/>
                  </a:lnTo>
                  <a:lnTo>
                    <a:pt x="857" y="678"/>
                  </a:lnTo>
                  <a:lnTo>
                    <a:pt x="814" y="649"/>
                  </a:lnTo>
                  <a:lnTo>
                    <a:pt x="738" y="498"/>
                  </a:lnTo>
                  <a:lnTo>
                    <a:pt x="737" y="384"/>
                  </a:lnTo>
                  <a:lnTo>
                    <a:pt x="762" y="327"/>
                  </a:lnTo>
                  <a:lnTo>
                    <a:pt x="687" y="300"/>
                  </a:lnTo>
                  <a:lnTo>
                    <a:pt x="588" y="139"/>
                  </a:lnTo>
                  <a:lnTo>
                    <a:pt x="509" y="174"/>
                  </a:lnTo>
                  <a:lnTo>
                    <a:pt x="407" y="43"/>
                  </a:lnTo>
                  <a:lnTo>
                    <a:pt x="233" y="70"/>
                  </a:lnTo>
                  <a:lnTo>
                    <a:pt x="87" y="0"/>
                  </a:lnTo>
                  <a:lnTo>
                    <a:pt x="0" y="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85" name="Freeform 300">
              <a:extLst>
                <a:ext uri="{FF2B5EF4-FFF2-40B4-BE49-F238E27FC236}">
                  <a16:creationId xmlns:a16="http://schemas.microsoft.com/office/drawing/2014/main" id="{D7729F4C-09C6-4351-8D2B-C70FA87FD99E}"/>
                </a:ext>
              </a:extLst>
            </p:cNvPr>
            <p:cNvSpPr>
              <a:spLocks/>
            </p:cNvSpPr>
            <p:nvPr/>
          </p:nvSpPr>
          <p:spPr bwMode="auto">
            <a:xfrm>
              <a:off x="6412577" y="3662150"/>
              <a:ext cx="74128" cy="84332"/>
            </a:xfrm>
            <a:custGeom>
              <a:avLst/>
              <a:gdLst>
                <a:gd name="T0" fmla="*/ 0 w 152"/>
                <a:gd name="T1" fmla="*/ 2 h 184"/>
                <a:gd name="T2" fmla="*/ 1 w 152"/>
                <a:gd name="T3" fmla="*/ 4 h 184"/>
                <a:gd name="T4" fmla="*/ 3 w 152"/>
                <a:gd name="T5" fmla="*/ 4 h 184"/>
                <a:gd name="T6" fmla="*/ 4 w 152"/>
                <a:gd name="T7" fmla="*/ 0 h 184"/>
                <a:gd name="T8" fmla="*/ 2 w 152"/>
                <a:gd name="T9" fmla="*/ 0 h 184"/>
                <a:gd name="T10" fmla="*/ 0 w 152"/>
                <a:gd name="T11" fmla="*/ 2 h 184"/>
                <a:gd name="T12" fmla="*/ 0 60000 65536"/>
                <a:gd name="T13" fmla="*/ 0 60000 65536"/>
                <a:gd name="T14" fmla="*/ 0 60000 65536"/>
                <a:gd name="T15" fmla="*/ 0 60000 65536"/>
                <a:gd name="T16" fmla="*/ 0 60000 65536"/>
                <a:gd name="T17" fmla="*/ 0 60000 65536"/>
                <a:gd name="T18" fmla="*/ 0 w 152"/>
                <a:gd name="T19" fmla="*/ 0 h 184"/>
                <a:gd name="T20" fmla="*/ 152 w 152"/>
                <a:gd name="T21" fmla="*/ 184 h 184"/>
              </a:gdLst>
              <a:ahLst/>
              <a:cxnLst>
                <a:cxn ang="T12">
                  <a:pos x="T0" y="T1"/>
                </a:cxn>
                <a:cxn ang="T13">
                  <a:pos x="T2" y="T3"/>
                </a:cxn>
                <a:cxn ang="T14">
                  <a:pos x="T4" y="T5"/>
                </a:cxn>
                <a:cxn ang="T15">
                  <a:pos x="T6" y="T7"/>
                </a:cxn>
                <a:cxn ang="T16">
                  <a:pos x="T8" y="T9"/>
                </a:cxn>
                <a:cxn ang="T17">
                  <a:pos x="T10" y="T11"/>
                </a:cxn>
              </a:cxnLst>
              <a:rect l="T18" t="T19" r="T20" b="T21"/>
              <a:pathLst>
                <a:path w="152" h="184">
                  <a:moveTo>
                    <a:pt x="0" y="91"/>
                  </a:moveTo>
                  <a:lnTo>
                    <a:pt x="61" y="180"/>
                  </a:lnTo>
                  <a:lnTo>
                    <a:pt x="140" y="184"/>
                  </a:lnTo>
                  <a:lnTo>
                    <a:pt x="152" y="0"/>
                  </a:lnTo>
                  <a:lnTo>
                    <a:pt x="97" y="10"/>
                  </a:lnTo>
                  <a:lnTo>
                    <a:pt x="0" y="9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86" name="Freeform 301">
              <a:extLst>
                <a:ext uri="{FF2B5EF4-FFF2-40B4-BE49-F238E27FC236}">
                  <a16:creationId xmlns:a16="http://schemas.microsoft.com/office/drawing/2014/main" id="{B64FBED4-E75C-4A68-A537-B0FD1B442CDA}"/>
                </a:ext>
              </a:extLst>
            </p:cNvPr>
            <p:cNvSpPr>
              <a:spLocks/>
            </p:cNvSpPr>
            <p:nvPr/>
          </p:nvSpPr>
          <p:spPr bwMode="auto">
            <a:xfrm>
              <a:off x="6490074" y="3770350"/>
              <a:ext cx="104453" cy="50918"/>
            </a:xfrm>
            <a:custGeom>
              <a:avLst/>
              <a:gdLst>
                <a:gd name="T0" fmla="*/ 0 w 215"/>
                <a:gd name="T1" fmla="*/ 1 h 111"/>
                <a:gd name="T2" fmla="*/ 0 w 215"/>
                <a:gd name="T3" fmla="*/ 0 h 111"/>
                <a:gd name="T4" fmla="*/ 1 w 215"/>
                <a:gd name="T5" fmla="*/ 1 h 111"/>
                <a:gd name="T6" fmla="*/ 3 w 215"/>
                <a:gd name="T7" fmla="*/ 0 h 111"/>
                <a:gd name="T8" fmla="*/ 5 w 215"/>
                <a:gd name="T9" fmla="*/ 1 h 111"/>
                <a:gd name="T10" fmla="*/ 5 w 215"/>
                <a:gd name="T11" fmla="*/ 3 h 111"/>
                <a:gd name="T12" fmla="*/ 5 w 215"/>
                <a:gd name="T13" fmla="*/ 1 h 111"/>
                <a:gd name="T14" fmla="*/ 3 w 215"/>
                <a:gd name="T15" fmla="*/ 1 h 111"/>
                <a:gd name="T16" fmla="*/ 3 w 215"/>
                <a:gd name="T17" fmla="*/ 1 h 111"/>
                <a:gd name="T18" fmla="*/ 3 w 215"/>
                <a:gd name="T19" fmla="*/ 2 h 111"/>
                <a:gd name="T20" fmla="*/ 2 w 215"/>
                <a:gd name="T21" fmla="*/ 3 h 111"/>
                <a:gd name="T22" fmla="*/ 0 w 215"/>
                <a:gd name="T23" fmla="*/ 1 h 11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5"/>
                <a:gd name="T37" fmla="*/ 0 h 111"/>
                <a:gd name="T38" fmla="*/ 215 w 215"/>
                <a:gd name="T39" fmla="*/ 111 h 11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5" h="111">
                  <a:moveTo>
                    <a:pt x="0" y="60"/>
                  </a:moveTo>
                  <a:lnTo>
                    <a:pt x="18" y="0"/>
                  </a:lnTo>
                  <a:lnTo>
                    <a:pt x="65" y="37"/>
                  </a:lnTo>
                  <a:lnTo>
                    <a:pt x="146" y="2"/>
                  </a:lnTo>
                  <a:lnTo>
                    <a:pt x="215" y="45"/>
                  </a:lnTo>
                  <a:lnTo>
                    <a:pt x="200" y="108"/>
                  </a:lnTo>
                  <a:lnTo>
                    <a:pt x="193" y="54"/>
                  </a:lnTo>
                  <a:lnTo>
                    <a:pt x="146" y="35"/>
                  </a:lnTo>
                  <a:lnTo>
                    <a:pt x="103" y="66"/>
                  </a:lnTo>
                  <a:lnTo>
                    <a:pt x="115" y="98"/>
                  </a:lnTo>
                  <a:lnTo>
                    <a:pt x="96" y="111"/>
                  </a:lnTo>
                  <a:lnTo>
                    <a:pt x="0" y="6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87" name="Freeform 302">
              <a:extLst>
                <a:ext uri="{FF2B5EF4-FFF2-40B4-BE49-F238E27FC236}">
                  <a16:creationId xmlns:a16="http://schemas.microsoft.com/office/drawing/2014/main" id="{B1130665-DA80-4DB1-ADDC-6C86757735E3}"/>
                </a:ext>
              </a:extLst>
            </p:cNvPr>
            <p:cNvSpPr>
              <a:spLocks/>
            </p:cNvSpPr>
            <p:nvPr/>
          </p:nvSpPr>
          <p:spPr bwMode="auto">
            <a:xfrm>
              <a:off x="6867453" y="4352721"/>
              <a:ext cx="149940" cy="170256"/>
            </a:xfrm>
            <a:custGeom>
              <a:avLst/>
              <a:gdLst>
                <a:gd name="T0" fmla="*/ 0 w 311"/>
                <a:gd name="T1" fmla="*/ 3 h 377"/>
                <a:gd name="T2" fmla="*/ 1 w 311"/>
                <a:gd name="T3" fmla="*/ 1 h 377"/>
                <a:gd name="T4" fmla="*/ 3 w 311"/>
                <a:gd name="T5" fmla="*/ 0 h 377"/>
                <a:gd name="T6" fmla="*/ 4 w 311"/>
                <a:gd name="T7" fmla="*/ 1 h 377"/>
                <a:gd name="T8" fmla="*/ 4 w 311"/>
                <a:gd name="T9" fmla="*/ 3 h 377"/>
                <a:gd name="T10" fmla="*/ 6 w 311"/>
                <a:gd name="T11" fmla="*/ 3 h 377"/>
                <a:gd name="T12" fmla="*/ 6 w 311"/>
                <a:gd name="T13" fmla="*/ 5 h 377"/>
                <a:gd name="T14" fmla="*/ 7 w 311"/>
                <a:gd name="T15" fmla="*/ 5 h 377"/>
                <a:gd name="T16" fmla="*/ 7 w 311"/>
                <a:gd name="T17" fmla="*/ 7 h 377"/>
                <a:gd name="T18" fmla="*/ 6 w 311"/>
                <a:gd name="T19" fmla="*/ 9 h 377"/>
                <a:gd name="T20" fmla="*/ 4 w 311"/>
                <a:gd name="T21" fmla="*/ 9 h 377"/>
                <a:gd name="T22" fmla="*/ 4 w 311"/>
                <a:gd name="T23" fmla="*/ 7 h 377"/>
                <a:gd name="T24" fmla="*/ 0 w 311"/>
                <a:gd name="T25" fmla="*/ 3 h 3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1"/>
                <a:gd name="T40" fmla="*/ 0 h 377"/>
                <a:gd name="T41" fmla="*/ 311 w 311"/>
                <a:gd name="T42" fmla="*/ 377 h 3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1" h="377">
                  <a:moveTo>
                    <a:pt x="0" y="141"/>
                  </a:moveTo>
                  <a:lnTo>
                    <a:pt x="21" y="23"/>
                  </a:lnTo>
                  <a:lnTo>
                    <a:pt x="134" y="0"/>
                  </a:lnTo>
                  <a:lnTo>
                    <a:pt x="169" y="39"/>
                  </a:lnTo>
                  <a:lnTo>
                    <a:pt x="177" y="130"/>
                  </a:lnTo>
                  <a:lnTo>
                    <a:pt x="260" y="143"/>
                  </a:lnTo>
                  <a:lnTo>
                    <a:pt x="270" y="205"/>
                  </a:lnTo>
                  <a:lnTo>
                    <a:pt x="311" y="218"/>
                  </a:lnTo>
                  <a:lnTo>
                    <a:pt x="305" y="295"/>
                  </a:lnTo>
                  <a:lnTo>
                    <a:pt x="263" y="377"/>
                  </a:lnTo>
                  <a:lnTo>
                    <a:pt x="159" y="371"/>
                  </a:lnTo>
                  <a:lnTo>
                    <a:pt x="180" y="281"/>
                  </a:lnTo>
                  <a:lnTo>
                    <a:pt x="0" y="14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88" name="Freeform 303">
              <a:extLst>
                <a:ext uri="{FF2B5EF4-FFF2-40B4-BE49-F238E27FC236}">
                  <a16:creationId xmlns:a16="http://schemas.microsoft.com/office/drawing/2014/main" id="{81353A40-1F1F-4B17-A80B-BD6454A3344A}"/>
                </a:ext>
              </a:extLst>
            </p:cNvPr>
            <p:cNvSpPr>
              <a:spLocks/>
            </p:cNvSpPr>
            <p:nvPr/>
          </p:nvSpPr>
          <p:spPr bwMode="auto">
            <a:xfrm>
              <a:off x="6523769" y="3966065"/>
              <a:ext cx="227438" cy="364380"/>
            </a:xfrm>
            <a:custGeom>
              <a:avLst/>
              <a:gdLst>
                <a:gd name="T0" fmla="*/ 0 w 476"/>
                <a:gd name="T1" fmla="*/ 4 h 803"/>
                <a:gd name="T2" fmla="*/ 0 w 476"/>
                <a:gd name="T3" fmla="*/ 6 h 803"/>
                <a:gd name="T4" fmla="*/ 2 w 476"/>
                <a:gd name="T5" fmla="*/ 9 h 803"/>
                <a:gd name="T6" fmla="*/ 4 w 476"/>
                <a:gd name="T7" fmla="*/ 15 h 803"/>
                <a:gd name="T8" fmla="*/ 9 w 476"/>
                <a:gd name="T9" fmla="*/ 19 h 803"/>
                <a:gd name="T10" fmla="*/ 10 w 476"/>
                <a:gd name="T11" fmla="*/ 18 h 803"/>
                <a:gd name="T12" fmla="*/ 11 w 476"/>
                <a:gd name="T13" fmla="*/ 17 h 803"/>
                <a:gd name="T14" fmla="*/ 10 w 476"/>
                <a:gd name="T15" fmla="*/ 16 h 803"/>
                <a:gd name="T16" fmla="*/ 10 w 476"/>
                <a:gd name="T17" fmla="*/ 16 h 803"/>
                <a:gd name="T18" fmla="*/ 11 w 476"/>
                <a:gd name="T19" fmla="*/ 13 h 803"/>
                <a:gd name="T20" fmla="*/ 10 w 476"/>
                <a:gd name="T21" fmla="*/ 11 h 803"/>
                <a:gd name="T22" fmla="*/ 9 w 476"/>
                <a:gd name="T23" fmla="*/ 11 h 803"/>
                <a:gd name="T24" fmla="*/ 9 w 476"/>
                <a:gd name="T25" fmla="*/ 9 h 803"/>
                <a:gd name="T26" fmla="*/ 9 w 476"/>
                <a:gd name="T27" fmla="*/ 10 h 803"/>
                <a:gd name="T28" fmla="*/ 7 w 476"/>
                <a:gd name="T29" fmla="*/ 9 h 803"/>
                <a:gd name="T30" fmla="*/ 7 w 476"/>
                <a:gd name="T31" fmla="*/ 8 h 803"/>
                <a:gd name="T32" fmla="*/ 8 w 476"/>
                <a:gd name="T33" fmla="*/ 5 h 803"/>
                <a:gd name="T34" fmla="*/ 10 w 476"/>
                <a:gd name="T35" fmla="*/ 4 h 803"/>
                <a:gd name="T36" fmla="*/ 9 w 476"/>
                <a:gd name="T37" fmla="*/ 4 h 803"/>
                <a:gd name="T38" fmla="*/ 10 w 476"/>
                <a:gd name="T39" fmla="*/ 3 h 803"/>
                <a:gd name="T40" fmla="*/ 7 w 476"/>
                <a:gd name="T41" fmla="*/ 2 h 803"/>
                <a:gd name="T42" fmla="*/ 5 w 476"/>
                <a:gd name="T43" fmla="*/ 0 h 803"/>
                <a:gd name="T44" fmla="*/ 5 w 476"/>
                <a:gd name="T45" fmla="*/ 2 h 803"/>
                <a:gd name="T46" fmla="*/ 3 w 476"/>
                <a:gd name="T47" fmla="*/ 3 h 803"/>
                <a:gd name="T48" fmla="*/ 2 w 476"/>
                <a:gd name="T49" fmla="*/ 5 h 803"/>
                <a:gd name="T50" fmla="*/ 1 w 476"/>
                <a:gd name="T51" fmla="*/ 5 h 803"/>
                <a:gd name="T52" fmla="*/ 1 w 476"/>
                <a:gd name="T53" fmla="*/ 3 h 803"/>
                <a:gd name="T54" fmla="*/ 0 w 476"/>
                <a:gd name="T55" fmla="*/ 4 h 80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76"/>
                <a:gd name="T85" fmla="*/ 0 h 803"/>
                <a:gd name="T86" fmla="*/ 476 w 476"/>
                <a:gd name="T87" fmla="*/ 803 h 80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76" h="803">
                  <a:moveTo>
                    <a:pt x="0" y="188"/>
                  </a:moveTo>
                  <a:lnTo>
                    <a:pt x="8" y="254"/>
                  </a:lnTo>
                  <a:lnTo>
                    <a:pt x="93" y="364"/>
                  </a:lnTo>
                  <a:lnTo>
                    <a:pt x="188" y="627"/>
                  </a:lnTo>
                  <a:lnTo>
                    <a:pt x="408" y="803"/>
                  </a:lnTo>
                  <a:lnTo>
                    <a:pt x="446" y="771"/>
                  </a:lnTo>
                  <a:lnTo>
                    <a:pt x="468" y="714"/>
                  </a:lnTo>
                  <a:lnTo>
                    <a:pt x="435" y="696"/>
                  </a:lnTo>
                  <a:lnTo>
                    <a:pt x="455" y="681"/>
                  </a:lnTo>
                  <a:lnTo>
                    <a:pt x="476" y="542"/>
                  </a:lnTo>
                  <a:lnTo>
                    <a:pt x="444" y="480"/>
                  </a:lnTo>
                  <a:lnTo>
                    <a:pt x="412" y="480"/>
                  </a:lnTo>
                  <a:lnTo>
                    <a:pt x="412" y="405"/>
                  </a:lnTo>
                  <a:lnTo>
                    <a:pt x="369" y="438"/>
                  </a:lnTo>
                  <a:lnTo>
                    <a:pt x="318" y="410"/>
                  </a:lnTo>
                  <a:lnTo>
                    <a:pt x="287" y="327"/>
                  </a:lnTo>
                  <a:lnTo>
                    <a:pt x="338" y="226"/>
                  </a:lnTo>
                  <a:lnTo>
                    <a:pt x="435" y="178"/>
                  </a:lnTo>
                  <a:lnTo>
                    <a:pt x="407" y="161"/>
                  </a:lnTo>
                  <a:lnTo>
                    <a:pt x="423" y="111"/>
                  </a:lnTo>
                  <a:lnTo>
                    <a:pt x="313" y="101"/>
                  </a:lnTo>
                  <a:lnTo>
                    <a:pt x="231" y="0"/>
                  </a:lnTo>
                  <a:lnTo>
                    <a:pt x="213" y="75"/>
                  </a:lnTo>
                  <a:lnTo>
                    <a:pt x="126" y="132"/>
                  </a:lnTo>
                  <a:lnTo>
                    <a:pt x="81" y="211"/>
                  </a:lnTo>
                  <a:lnTo>
                    <a:pt x="31" y="199"/>
                  </a:lnTo>
                  <a:lnTo>
                    <a:pt x="37" y="151"/>
                  </a:lnTo>
                  <a:lnTo>
                    <a:pt x="0" y="18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89" name="Freeform 304">
              <a:extLst>
                <a:ext uri="{FF2B5EF4-FFF2-40B4-BE49-F238E27FC236}">
                  <a16:creationId xmlns:a16="http://schemas.microsoft.com/office/drawing/2014/main" id="{9B4A94EF-450C-46E7-A483-7FC88BA05B1E}"/>
                </a:ext>
              </a:extLst>
            </p:cNvPr>
            <p:cNvSpPr>
              <a:spLocks/>
            </p:cNvSpPr>
            <p:nvPr/>
          </p:nvSpPr>
          <p:spPr bwMode="auto">
            <a:xfrm>
              <a:off x="6948319" y="3848318"/>
              <a:ext cx="77497" cy="77968"/>
            </a:xfrm>
            <a:custGeom>
              <a:avLst/>
              <a:gdLst>
                <a:gd name="T0" fmla="*/ 0 w 159"/>
                <a:gd name="T1" fmla="*/ 2 h 173"/>
                <a:gd name="T2" fmla="*/ 1 w 159"/>
                <a:gd name="T3" fmla="*/ 0 h 173"/>
                <a:gd name="T4" fmla="*/ 4 w 159"/>
                <a:gd name="T5" fmla="*/ 0 h 173"/>
                <a:gd name="T6" fmla="*/ 3 w 159"/>
                <a:gd name="T7" fmla="*/ 4 h 173"/>
                <a:gd name="T8" fmla="*/ 1 w 159"/>
                <a:gd name="T9" fmla="*/ 4 h 173"/>
                <a:gd name="T10" fmla="*/ 0 w 159"/>
                <a:gd name="T11" fmla="*/ 2 h 173"/>
                <a:gd name="T12" fmla="*/ 0 60000 65536"/>
                <a:gd name="T13" fmla="*/ 0 60000 65536"/>
                <a:gd name="T14" fmla="*/ 0 60000 65536"/>
                <a:gd name="T15" fmla="*/ 0 60000 65536"/>
                <a:gd name="T16" fmla="*/ 0 60000 65536"/>
                <a:gd name="T17" fmla="*/ 0 60000 65536"/>
                <a:gd name="T18" fmla="*/ 0 w 159"/>
                <a:gd name="T19" fmla="*/ 0 h 173"/>
                <a:gd name="T20" fmla="*/ 159 w 159"/>
                <a:gd name="T21" fmla="*/ 173 h 173"/>
              </a:gdLst>
              <a:ahLst/>
              <a:cxnLst>
                <a:cxn ang="T12">
                  <a:pos x="T0" y="T1"/>
                </a:cxn>
                <a:cxn ang="T13">
                  <a:pos x="T2" y="T3"/>
                </a:cxn>
                <a:cxn ang="T14">
                  <a:pos x="T4" y="T5"/>
                </a:cxn>
                <a:cxn ang="T15">
                  <a:pos x="T6" y="T7"/>
                </a:cxn>
                <a:cxn ang="T16">
                  <a:pos x="T8" y="T9"/>
                </a:cxn>
                <a:cxn ang="T17">
                  <a:pos x="T10" y="T11"/>
                </a:cxn>
              </a:cxnLst>
              <a:rect l="T18" t="T19" r="T20" b="T21"/>
              <a:pathLst>
                <a:path w="159" h="173">
                  <a:moveTo>
                    <a:pt x="0" y="79"/>
                  </a:moveTo>
                  <a:lnTo>
                    <a:pt x="44" y="0"/>
                  </a:lnTo>
                  <a:lnTo>
                    <a:pt x="159" y="12"/>
                  </a:lnTo>
                  <a:lnTo>
                    <a:pt x="146" y="161"/>
                  </a:lnTo>
                  <a:lnTo>
                    <a:pt x="62" y="173"/>
                  </a:lnTo>
                  <a:lnTo>
                    <a:pt x="0" y="7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90" name="Freeform 305">
              <a:extLst>
                <a:ext uri="{FF2B5EF4-FFF2-40B4-BE49-F238E27FC236}">
                  <a16:creationId xmlns:a16="http://schemas.microsoft.com/office/drawing/2014/main" id="{E6261BA1-AB82-4FC4-9CD2-8F6C5273567C}"/>
                </a:ext>
              </a:extLst>
            </p:cNvPr>
            <p:cNvSpPr>
              <a:spLocks/>
            </p:cNvSpPr>
            <p:nvPr/>
          </p:nvSpPr>
          <p:spPr bwMode="auto">
            <a:xfrm>
              <a:off x="6877561" y="3749665"/>
              <a:ext cx="18532" cy="14321"/>
            </a:xfrm>
            <a:custGeom>
              <a:avLst/>
              <a:gdLst>
                <a:gd name="T0" fmla="*/ 0 w 39"/>
                <a:gd name="T1" fmla="*/ 1 h 32"/>
                <a:gd name="T2" fmla="*/ 1 w 39"/>
                <a:gd name="T3" fmla="*/ 1 h 32"/>
                <a:gd name="T4" fmla="*/ 1 w 39"/>
                <a:gd name="T5" fmla="*/ 0 h 32"/>
                <a:gd name="T6" fmla="*/ 0 w 39"/>
                <a:gd name="T7" fmla="*/ 1 h 32"/>
                <a:gd name="T8" fmla="*/ 0 60000 65536"/>
                <a:gd name="T9" fmla="*/ 0 60000 65536"/>
                <a:gd name="T10" fmla="*/ 0 60000 65536"/>
                <a:gd name="T11" fmla="*/ 0 60000 65536"/>
                <a:gd name="T12" fmla="*/ 0 w 39"/>
                <a:gd name="T13" fmla="*/ 0 h 32"/>
                <a:gd name="T14" fmla="*/ 39 w 39"/>
                <a:gd name="T15" fmla="*/ 32 h 32"/>
              </a:gdLst>
              <a:ahLst/>
              <a:cxnLst>
                <a:cxn ang="T8">
                  <a:pos x="T0" y="T1"/>
                </a:cxn>
                <a:cxn ang="T9">
                  <a:pos x="T2" y="T3"/>
                </a:cxn>
                <a:cxn ang="T10">
                  <a:pos x="T4" y="T5"/>
                </a:cxn>
                <a:cxn ang="T11">
                  <a:pos x="T6" y="T7"/>
                </a:cxn>
              </a:cxnLst>
              <a:rect l="T12" t="T13" r="T14" b="T15"/>
              <a:pathLst>
                <a:path w="39" h="32">
                  <a:moveTo>
                    <a:pt x="0" y="32"/>
                  </a:moveTo>
                  <a:lnTo>
                    <a:pt x="36" y="26"/>
                  </a:lnTo>
                  <a:lnTo>
                    <a:pt x="39" y="0"/>
                  </a:lnTo>
                  <a:lnTo>
                    <a:pt x="0" y="3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91" name="Freeform 306">
              <a:extLst>
                <a:ext uri="{FF2B5EF4-FFF2-40B4-BE49-F238E27FC236}">
                  <a16:creationId xmlns:a16="http://schemas.microsoft.com/office/drawing/2014/main" id="{617F6479-2ED2-45F6-B082-C2369759FEB9}"/>
                </a:ext>
              </a:extLst>
            </p:cNvPr>
            <p:cNvSpPr>
              <a:spLocks/>
            </p:cNvSpPr>
            <p:nvPr/>
          </p:nvSpPr>
          <p:spPr bwMode="auto">
            <a:xfrm>
              <a:off x="4933390" y="2220543"/>
              <a:ext cx="545850" cy="521906"/>
            </a:xfrm>
            <a:custGeom>
              <a:avLst/>
              <a:gdLst>
                <a:gd name="T0" fmla="*/ 2 w 1139"/>
                <a:gd name="T1" fmla="*/ 11 h 1152"/>
                <a:gd name="T2" fmla="*/ 2 w 1139"/>
                <a:gd name="T3" fmla="*/ 12 h 1152"/>
                <a:gd name="T4" fmla="*/ 5 w 1139"/>
                <a:gd name="T5" fmla="*/ 13 h 1152"/>
                <a:gd name="T6" fmla="*/ 6 w 1139"/>
                <a:gd name="T7" fmla="*/ 12 h 1152"/>
                <a:gd name="T8" fmla="*/ 3 w 1139"/>
                <a:gd name="T9" fmla="*/ 15 h 1152"/>
                <a:gd name="T10" fmla="*/ 3 w 1139"/>
                <a:gd name="T11" fmla="*/ 17 h 1152"/>
                <a:gd name="T12" fmla="*/ 3 w 1139"/>
                <a:gd name="T13" fmla="*/ 18 h 1152"/>
                <a:gd name="T14" fmla="*/ 3 w 1139"/>
                <a:gd name="T15" fmla="*/ 19 h 1152"/>
                <a:gd name="T16" fmla="*/ 4 w 1139"/>
                <a:gd name="T17" fmla="*/ 20 h 1152"/>
                <a:gd name="T18" fmla="*/ 5 w 1139"/>
                <a:gd name="T19" fmla="*/ 19 h 1152"/>
                <a:gd name="T20" fmla="*/ 5 w 1139"/>
                <a:gd name="T21" fmla="*/ 21 h 1152"/>
                <a:gd name="T22" fmla="*/ 8 w 1139"/>
                <a:gd name="T23" fmla="*/ 21 h 1152"/>
                <a:gd name="T24" fmla="*/ 9 w 1139"/>
                <a:gd name="T25" fmla="*/ 21 h 1152"/>
                <a:gd name="T26" fmla="*/ 8 w 1139"/>
                <a:gd name="T27" fmla="*/ 24 h 1152"/>
                <a:gd name="T28" fmla="*/ 7 w 1139"/>
                <a:gd name="T29" fmla="*/ 25 h 1152"/>
                <a:gd name="T30" fmla="*/ 4 w 1139"/>
                <a:gd name="T31" fmla="*/ 26 h 1152"/>
                <a:gd name="T32" fmla="*/ 7 w 1139"/>
                <a:gd name="T33" fmla="*/ 26 h 1152"/>
                <a:gd name="T34" fmla="*/ 8 w 1139"/>
                <a:gd name="T35" fmla="*/ 24 h 1152"/>
                <a:gd name="T36" fmla="*/ 12 w 1139"/>
                <a:gd name="T37" fmla="*/ 22 h 1152"/>
                <a:gd name="T38" fmla="*/ 12 w 1139"/>
                <a:gd name="T39" fmla="*/ 20 h 1152"/>
                <a:gd name="T40" fmla="*/ 16 w 1139"/>
                <a:gd name="T41" fmla="*/ 16 h 1152"/>
                <a:gd name="T42" fmla="*/ 16 w 1139"/>
                <a:gd name="T43" fmla="*/ 17 h 1152"/>
                <a:gd name="T44" fmla="*/ 17 w 1139"/>
                <a:gd name="T45" fmla="*/ 18 h 1152"/>
                <a:gd name="T46" fmla="*/ 14 w 1139"/>
                <a:gd name="T47" fmla="*/ 19 h 1152"/>
                <a:gd name="T48" fmla="*/ 14 w 1139"/>
                <a:gd name="T49" fmla="*/ 20 h 1152"/>
                <a:gd name="T50" fmla="*/ 17 w 1139"/>
                <a:gd name="T51" fmla="*/ 18 h 1152"/>
                <a:gd name="T52" fmla="*/ 18 w 1139"/>
                <a:gd name="T53" fmla="*/ 17 h 1152"/>
                <a:gd name="T54" fmla="*/ 19 w 1139"/>
                <a:gd name="T55" fmla="*/ 17 h 1152"/>
                <a:gd name="T56" fmla="*/ 21 w 1139"/>
                <a:gd name="T57" fmla="*/ 19 h 1152"/>
                <a:gd name="T58" fmla="*/ 25 w 1139"/>
                <a:gd name="T59" fmla="*/ 19 h 1152"/>
                <a:gd name="T60" fmla="*/ 25 w 1139"/>
                <a:gd name="T61" fmla="*/ 20 h 1152"/>
                <a:gd name="T62" fmla="*/ 26 w 1139"/>
                <a:gd name="T63" fmla="*/ 20 h 1152"/>
                <a:gd name="T64" fmla="*/ 24 w 1139"/>
                <a:gd name="T65" fmla="*/ 19 h 1152"/>
                <a:gd name="T66" fmla="*/ 14 w 1139"/>
                <a:gd name="T67" fmla="*/ 2 h 1152"/>
                <a:gd name="T68" fmla="*/ 11 w 1139"/>
                <a:gd name="T69" fmla="*/ 1 h 1152"/>
                <a:gd name="T70" fmla="*/ 10 w 1139"/>
                <a:gd name="T71" fmla="*/ 1 h 1152"/>
                <a:gd name="T72" fmla="*/ 10 w 1139"/>
                <a:gd name="T73" fmla="*/ 0 h 1152"/>
                <a:gd name="T74" fmla="*/ 7 w 1139"/>
                <a:gd name="T75" fmla="*/ 1 h 1152"/>
                <a:gd name="T76" fmla="*/ 7 w 1139"/>
                <a:gd name="T77" fmla="*/ 1 h 1152"/>
                <a:gd name="T78" fmla="*/ 6 w 1139"/>
                <a:gd name="T79" fmla="*/ 3 h 1152"/>
                <a:gd name="T80" fmla="*/ 4 w 1139"/>
                <a:gd name="T81" fmla="*/ 4 h 1152"/>
                <a:gd name="T82" fmla="*/ 2 w 1139"/>
                <a:gd name="T83" fmla="*/ 5 h 1152"/>
                <a:gd name="T84" fmla="*/ 4 w 1139"/>
                <a:gd name="T85" fmla="*/ 8 h 1152"/>
                <a:gd name="T86" fmla="*/ 5 w 1139"/>
                <a:gd name="T87" fmla="*/ 9 h 1152"/>
                <a:gd name="T88" fmla="*/ 6 w 1139"/>
                <a:gd name="T89" fmla="*/ 9 h 1152"/>
                <a:gd name="T90" fmla="*/ 4 w 1139"/>
                <a:gd name="T91" fmla="*/ 9 h 1152"/>
                <a:gd name="T92" fmla="*/ 3 w 1139"/>
                <a:gd name="T93" fmla="*/ 9 h 115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39"/>
                <a:gd name="T142" fmla="*/ 0 h 1152"/>
                <a:gd name="T143" fmla="*/ 1139 w 1139"/>
                <a:gd name="T144" fmla="*/ 1152 h 115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39" h="1152">
                  <a:moveTo>
                    <a:pt x="0" y="441"/>
                  </a:moveTo>
                  <a:lnTo>
                    <a:pt x="74" y="463"/>
                  </a:lnTo>
                  <a:lnTo>
                    <a:pt x="45" y="472"/>
                  </a:lnTo>
                  <a:lnTo>
                    <a:pt x="75" y="514"/>
                  </a:lnTo>
                  <a:lnTo>
                    <a:pt x="190" y="510"/>
                  </a:lnTo>
                  <a:lnTo>
                    <a:pt x="205" y="538"/>
                  </a:lnTo>
                  <a:lnTo>
                    <a:pt x="278" y="503"/>
                  </a:lnTo>
                  <a:lnTo>
                    <a:pt x="253" y="517"/>
                  </a:lnTo>
                  <a:lnTo>
                    <a:pt x="267" y="587"/>
                  </a:lnTo>
                  <a:lnTo>
                    <a:pt x="111" y="655"/>
                  </a:lnTo>
                  <a:lnTo>
                    <a:pt x="72" y="729"/>
                  </a:lnTo>
                  <a:lnTo>
                    <a:pt x="107" y="718"/>
                  </a:lnTo>
                  <a:lnTo>
                    <a:pt x="79" y="737"/>
                  </a:lnTo>
                  <a:lnTo>
                    <a:pt x="107" y="761"/>
                  </a:lnTo>
                  <a:lnTo>
                    <a:pt x="165" y="771"/>
                  </a:lnTo>
                  <a:lnTo>
                    <a:pt x="134" y="809"/>
                  </a:lnTo>
                  <a:lnTo>
                    <a:pt x="159" y="847"/>
                  </a:lnTo>
                  <a:lnTo>
                    <a:pt x="190" y="852"/>
                  </a:lnTo>
                  <a:lnTo>
                    <a:pt x="250" y="771"/>
                  </a:lnTo>
                  <a:lnTo>
                    <a:pt x="213" y="809"/>
                  </a:lnTo>
                  <a:lnTo>
                    <a:pt x="244" y="887"/>
                  </a:lnTo>
                  <a:lnTo>
                    <a:pt x="228" y="917"/>
                  </a:lnTo>
                  <a:lnTo>
                    <a:pt x="298" y="872"/>
                  </a:lnTo>
                  <a:lnTo>
                    <a:pt x="346" y="928"/>
                  </a:lnTo>
                  <a:lnTo>
                    <a:pt x="363" y="895"/>
                  </a:lnTo>
                  <a:lnTo>
                    <a:pt x="378" y="917"/>
                  </a:lnTo>
                  <a:lnTo>
                    <a:pt x="431" y="889"/>
                  </a:lnTo>
                  <a:lnTo>
                    <a:pt x="360" y="1032"/>
                  </a:lnTo>
                  <a:lnTo>
                    <a:pt x="299" y="1060"/>
                  </a:lnTo>
                  <a:lnTo>
                    <a:pt x="298" y="1093"/>
                  </a:lnTo>
                  <a:lnTo>
                    <a:pt x="228" y="1094"/>
                  </a:lnTo>
                  <a:lnTo>
                    <a:pt x="176" y="1152"/>
                  </a:lnTo>
                  <a:lnTo>
                    <a:pt x="244" y="1109"/>
                  </a:lnTo>
                  <a:lnTo>
                    <a:pt x="317" y="1110"/>
                  </a:lnTo>
                  <a:lnTo>
                    <a:pt x="360" y="1075"/>
                  </a:lnTo>
                  <a:lnTo>
                    <a:pt x="339" y="1047"/>
                  </a:lnTo>
                  <a:lnTo>
                    <a:pt x="386" y="1051"/>
                  </a:lnTo>
                  <a:lnTo>
                    <a:pt x="528" y="943"/>
                  </a:lnTo>
                  <a:lnTo>
                    <a:pt x="559" y="904"/>
                  </a:lnTo>
                  <a:lnTo>
                    <a:pt x="532" y="871"/>
                  </a:lnTo>
                  <a:lnTo>
                    <a:pt x="660" y="740"/>
                  </a:lnTo>
                  <a:lnTo>
                    <a:pt x="676" y="675"/>
                  </a:lnTo>
                  <a:lnTo>
                    <a:pt x="661" y="740"/>
                  </a:lnTo>
                  <a:lnTo>
                    <a:pt x="715" y="728"/>
                  </a:lnTo>
                  <a:lnTo>
                    <a:pt x="684" y="755"/>
                  </a:lnTo>
                  <a:lnTo>
                    <a:pt x="727" y="767"/>
                  </a:lnTo>
                  <a:lnTo>
                    <a:pt x="635" y="776"/>
                  </a:lnTo>
                  <a:lnTo>
                    <a:pt x="615" y="841"/>
                  </a:lnTo>
                  <a:lnTo>
                    <a:pt x="650" y="837"/>
                  </a:lnTo>
                  <a:lnTo>
                    <a:pt x="618" y="882"/>
                  </a:lnTo>
                  <a:lnTo>
                    <a:pt x="740" y="825"/>
                  </a:lnTo>
                  <a:lnTo>
                    <a:pt x="760" y="790"/>
                  </a:lnTo>
                  <a:lnTo>
                    <a:pt x="739" y="774"/>
                  </a:lnTo>
                  <a:lnTo>
                    <a:pt x="767" y="743"/>
                  </a:lnTo>
                  <a:lnTo>
                    <a:pt x="763" y="767"/>
                  </a:lnTo>
                  <a:lnTo>
                    <a:pt x="823" y="753"/>
                  </a:lnTo>
                  <a:lnTo>
                    <a:pt x="813" y="779"/>
                  </a:lnTo>
                  <a:lnTo>
                    <a:pt x="911" y="825"/>
                  </a:lnTo>
                  <a:lnTo>
                    <a:pt x="1059" y="847"/>
                  </a:lnTo>
                  <a:lnTo>
                    <a:pt x="1083" y="821"/>
                  </a:lnTo>
                  <a:lnTo>
                    <a:pt x="1105" y="835"/>
                  </a:lnTo>
                  <a:lnTo>
                    <a:pt x="1076" y="860"/>
                  </a:lnTo>
                  <a:lnTo>
                    <a:pt x="1120" y="887"/>
                  </a:lnTo>
                  <a:lnTo>
                    <a:pt x="1139" y="866"/>
                  </a:lnTo>
                  <a:lnTo>
                    <a:pt x="1104" y="809"/>
                  </a:lnTo>
                  <a:lnTo>
                    <a:pt x="1032" y="809"/>
                  </a:lnTo>
                  <a:lnTo>
                    <a:pt x="1032" y="132"/>
                  </a:lnTo>
                  <a:lnTo>
                    <a:pt x="621" y="77"/>
                  </a:lnTo>
                  <a:lnTo>
                    <a:pt x="607" y="43"/>
                  </a:lnTo>
                  <a:lnTo>
                    <a:pt x="495" y="22"/>
                  </a:lnTo>
                  <a:lnTo>
                    <a:pt x="481" y="50"/>
                  </a:lnTo>
                  <a:lnTo>
                    <a:pt x="449" y="42"/>
                  </a:lnTo>
                  <a:lnTo>
                    <a:pt x="480" y="17"/>
                  </a:lnTo>
                  <a:lnTo>
                    <a:pt x="433" y="0"/>
                  </a:lnTo>
                  <a:lnTo>
                    <a:pt x="388" y="43"/>
                  </a:lnTo>
                  <a:lnTo>
                    <a:pt x="314" y="50"/>
                  </a:lnTo>
                  <a:lnTo>
                    <a:pt x="307" y="89"/>
                  </a:lnTo>
                  <a:lnTo>
                    <a:pt x="301" y="65"/>
                  </a:lnTo>
                  <a:lnTo>
                    <a:pt x="233" y="88"/>
                  </a:lnTo>
                  <a:lnTo>
                    <a:pt x="244" y="119"/>
                  </a:lnTo>
                  <a:lnTo>
                    <a:pt x="213" y="109"/>
                  </a:lnTo>
                  <a:lnTo>
                    <a:pt x="168" y="176"/>
                  </a:lnTo>
                  <a:lnTo>
                    <a:pt x="72" y="197"/>
                  </a:lnTo>
                  <a:lnTo>
                    <a:pt x="75" y="229"/>
                  </a:lnTo>
                  <a:lnTo>
                    <a:pt x="48" y="235"/>
                  </a:lnTo>
                  <a:lnTo>
                    <a:pt x="165" y="331"/>
                  </a:lnTo>
                  <a:lnTo>
                    <a:pt x="328" y="377"/>
                  </a:lnTo>
                  <a:lnTo>
                    <a:pt x="228" y="364"/>
                  </a:lnTo>
                  <a:lnTo>
                    <a:pt x="233" y="391"/>
                  </a:lnTo>
                  <a:lnTo>
                    <a:pt x="273" y="392"/>
                  </a:lnTo>
                  <a:lnTo>
                    <a:pt x="239" y="411"/>
                  </a:lnTo>
                  <a:lnTo>
                    <a:pt x="165" y="407"/>
                  </a:lnTo>
                  <a:lnTo>
                    <a:pt x="165" y="368"/>
                  </a:lnTo>
                  <a:lnTo>
                    <a:pt x="129" y="372"/>
                  </a:lnTo>
                  <a:lnTo>
                    <a:pt x="0" y="44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92" name="Freeform 307">
              <a:extLst>
                <a:ext uri="{FF2B5EF4-FFF2-40B4-BE49-F238E27FC236}">
                  <a16:creationId xmlns:a16="http://schemas.microsoft.com/office/drawing/2014/main" id="{450EB96D-24FD-439B-AE3C-D534EA5F1852}"/>
                </a:ext>
              </a:extLst>
            </p:cNvPr>
            <p:cNvSpPr>
              <a:spLocks/>
            </p:cNvSpPr>
            <p:nvPr/>
          </p:nvSpPr>
          <p:spPr bwMode="auto">
            <a:xfrm>
              <a:off x="5155773" y="3558724"/>
              <a:ext cx="21901" cy="27050"/>
            </a:xfrm>
            <a:custGeom>
              <a:avLst/>
              <a:gdLst>
                <a:gd name="T0" fmla="*/ 0 w 45"/>
                <a:gd name="T1" fmla="*/ 1 h 62"/>
                <a:gd name="T2" fmla="*/ 0 w 45"/>
                <a:gd name="T3" fmla="*/ 0 h 62"/>
                <a:gd name="T4" fmla="*/ 1 w 45"/>
                <a:gd name="T5" fmla="*/ 1 h 62"/>
                <a:gd name="T6" fmla="*/ 0 w 45"/>
                <a:gd name="T7" fmla="*/ 1 h 62"/>
                <a:gd name="T8" fmla="*/ 0 w 45"/>
                <a:gd name="T9" fmla="*/ 1 h 62"/>
                <a:gd name="T10" fmla="*/ 0 60000 65536"/>
                <a:gd name="T11" fmla="*/ 0 60000 65536"/>
                <a:gd name="T12" fmla="*/ 0 60000 65536"/>
                <a:gd name="T13" fmla="*/ 0 60000 65536"/>
                <a:gd name="T14" fmla="*/ 0 60000 65536"/>
                <a:gd name="T15" fmla="*/ 0 w 45"/>
                <a:gd name="T16" fmla="*/ 0 h 62"/>
                <a:gd name="T17" fmla="*/ 45 w 45"/>
                <a:gd name="T18" fmla="*/ 62 h 62"/>
              </a:gdLst>
              <a:ahLst/>
              <a:cxnLst>
                <a:cxn ang="T10">
                  <a:pos x="T0" y="T1"/>
                </a:cxn>
                <a:cxn ang="T11">
                  <a:pos x="T2" y="T3"/>
                </a:cxn>
                <a:cxn ang="T12">
                  <a:pos x="T4" y="T5"/>
                </a:cxn>
                <a:cxn ang="T13">
                  <a:pos x="T6" y="T7"/>
                </a:cxn>
                <a:cxn ang="T14">
                  <a:pos x="T8" y="T9"/>
                </a:cxn>
              </a:cxnLst>
              <a:rect l="T15" t="T16" r="T17" b="T18"/>
              <a:pathLst>
                <a:path w="45" h="62">
                  <a:moveTo>
                    <a:pt x="0" y="23"/>
                  </a:moveTo>
                  <a:lnTo>
                    <a:pt x="4" y="0"/>
                  </a:lnTo>
                  <a:lnTo>
                    <a:pt x="45" y="38"/>
                  </a:lnTo>
                  <a:lnTo>
                    <a:pt x="14" y="62"/>
                  </a:lnTo>
                  <a:lnTo>
                    <a:pt x="0" y="2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93" name="Freeform 308">
              <a:extLst>
                <a:ext uri="{FF2B5EF4-FFF2-40B4-BE49-F238E27FC236}">
                  <a16:creationId xmlns:a16="http://schemas.microsoft.com/office/drawing/2014/main" id="{2E2332AA-688D-4B9B-A7E8-3AFFCB2F6111}"/>
                </a:ext>
              </a:extLst>
            </p:cNvPr>
            <p:cNvSpPr>
              <a:spLocks/>
            </p:cNvSpPr>
            <p:nvPr/>
          </p:nvSpPr>
          <p:spPr bwMode="auto">
            <a:xfrm>
              <a:off x="5175990" y="2659708"/>
              <a:ext cx="47172" cy="30232"/>
            </a:xfrm>
            <a:custGeom>
              <a:avLst/>
              <a:gdLst>
                <a:gd name="T0" fmla="*/ 0 w 100"/>
                <a:gd name="T1" fmla="*/ 1 h 69"/>
                <a:gd name="T2" fmla="*/ 1 w 100"/>
                <a:gd name="T3" fmla="*/ 1 h 69"/>
                <a:gd name="T4" fmla="*/ 2 w 100"/>
                <a:gd name="T5" fmla="*/ 0 h 69"/>
                <a:gd name="T6" fmla="*/ 1 w 100"/>
                <a:gd name="T7" fmla="*/ 0 h 69"/>
                <a:gd name="T8" fmla="*/ 1 w 100"/>
                <a:gd name="T9" fmla="*/ 1 h 69"/>
                <a:gd name="T10" fmla="*/ 0 w 100"/>
                <a:gd name="T11" fmla="*/ 1 h 69"/>
                <a:gd name="T12" fmla="*/ 0 60000 65536"/>
                <a:gd name="T13" fmla="*/ 0 60000 65536"/>
                <a:gd name="T14" fmla="*/ 0 60000 65536"/>
                <a:gd name="T15" fmla="*/ 0 60000 65536"/>
                <a:gd name="T16" fmla="*/ 0 60000 65536"/>
                <a:gd name="T17" fmla="*/ 0 60000 65536"/>
                <a:gd name="T18" fmla="*/ 0 w 100"/>
                <a:gd name="T19" fmla="*/ 0 h 69"/>
                <a:gd name="T20" fmla="*/ 100 w 100"/>
                <a:gd name="T21" fmla="*/ 69 h 69"/>
              </a:gdLst>
              <a:ahLst/>
              <a:cxnLst>
                <a:cxn ang="T12">
                  <a:pos x="T0" y="T1"/>
                </a:cxn>
                <a:cxn ang="T13">
                  <a:pos x="T2" y="T3"/>
                </a:cxn>
                <a:cxn ang="T14">
                  <a:pos x="T4" y="T5"/>
                </a:cxn>
                <a:cxn ang="T15">
                  <a:pos x="T6" y="T7"/>
                </a:cxn>
                <a:cxn ang="T16">
                  <a:pos x="T8" y="T9"/>
                </a:cxn>
                <a:cxn ang="T17">
                  <a:pos x="T10" y="T11"/>
                </a:cxn>
              </a:cxnLst>
              <a:rect l="T18" t="T19" r="T20" b="T21"/>
              <a:pathLst>
                <a:path w="100" h="69">
                  <a:moveTo>
                    <a:pt x="0" y="28"/>
                  </a:moveTo>
                  <a:lnTo>
                    <a:pt x="28" y="69"/>
                  </a:lnTo>
                  <a:lnTo>
                    <a:pt x="100" y="11"/>
                  </a:lnTo>
                  <a:lnTo>
                    <a:pt x="32" y="0"/>
                  </a:lnTo>
                  <a:lnTo>
                    <a:pt x="41" y="27"/>
                  </a:lnTo>
                  <a:lnTo>
                    <a:pt x="0" y="2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94" name="Freeform 309">
              <a:extLst>
                <a:ext uri="{FF2B5EF4-FFF2-40B4-BE49-F238E27FC236}">
                  <a16:creationId xmlns:a16="http://schemas.microsoft.com/office/drawing/2014/main" id="{CC2D4CEA-DB64-4A6F-A46A-E6026A8B600B}"/>
                </a:ext>
              </a:extLst>
            </p:cNvPr>
            <p:cNvSpPr>
              <a:spLocks/>
            </p:cNvSpPr>
            <p:nvPr/>
          </p:nvSpPr>
          <p:spPr bwMode="auto">
            <a:xfrm>
              <a:off x="5482610" y="2602426"/>
              <a:ext cx="146571" cy="143206"/>
            </a:xfrm>
            <a:custGeom>
              <a:avLst/>
              <a:gdLst>
                <a:gd name="T0" fmla="*/ 0 w 306"/>
                <a:gd name="T1" fmla="*/ 1 h 315"/>
                <a:gd name="T2" fmla="*/ 0 w 306"/>
                <a:gd name="T3" fmla="*/ 2 h 315"/>
                <a:gd name="T4" fmla="*/ 1 w 306"/>
                <a:gd name="T5" fmla="*/ 2 h 315"/>
                <a:gd name="T6" fmla="*/ 2 w 306"/>
                <a:gd name="T7" fmla="*/ 2 h 315"/>
                <a:gd name="T8" fmla="*/ 1 w 306"/>
                <a:gd name="T9" fmla="*/ 1 h 315"/>
                <a:gd name="T10" fmla="*/ 2 w 306"/>
                <a:gd name="T11" fmla="*/ 1 h 315"/>
                <a:gd name="T12" fmla="*/ 3 w 306"/>
                <a:gd name="T13" fmla="*/ 2 h 315"/>
                <a:gd name="T14" fmla="*/ 2 w 306"/>
                <a:gd name="T15" fmla="*/ 1 h 315"/>
                <a:gd name="T16" fmla="*/ 3 w 306"/>
                <a:gd name="T17" fmla="*/ 2 h 315"/>
                <a:gd name="T18" fmla="*/ 4 w 306"/>
                <a:gd name="T19" fmla="*/ 3 h 315"/>
                <a:gd name="T20" fmla="*/ 4 w 306"/>
                <a:gd name="T21" fmla="*/ 4 h 315"/>
                <a:gd name="T22" fmla="*/ 6 w 306"/>
                <a:gd name="T23" fmla="*/ 5 h 315"/>
                <a:gd name="T24" fmla="*/ 5 w 306"/>
                <a:gd name="T25" fmla="*/ 6 h 315"/>
                <a:gd name="T26" fmla="*/ 6 w 306"/>
                <a:gd name="T27" fmla="*/ 5 h 315"/>
                <a:gd name="T28" fmla="*/ 6 w 306"/>
                <a:gd name="T29" fmla="*/ 7 h 315"/>
                <a:gd name="T30" fmla="*/ 7 w 306"/>
                <a:gd name="T31" fmla="*/ 7 h 315"/>
                <a:gd name="T32" fmla="*/ 7 w 306"/>
                <a:gd name="T33" fmla="*/ 6 h 315"/>
                <a:gd name="T34" fmla="*/ 5 w 306"/>
                <a:gd name="T35" fmla="*/ 5 h 315"/>
                <a:gd name="T36" fmla="*/ 2 w 306"/>
                <a:gd name="T37" fmla="*/ 0 h 315"/>
                <a:gd name="T38" fmla="*/ 1 w 306"/>
                <a:gd name="T39" fmla="*/ 1 h 315"/>
                <a:gd name="T40" fmla="*/ 0 w 306"/>
                <a:gd name="T41" fmla="*/ 1 h 3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06"/>
                <a:gd name="T64" fmla="*/ 0 h 315"/>
                <a:gd name="T65" fmla="*/ 306 w 306"/>
                <a:gd name="T66" fmla="*/ 315 h 31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06" h="315">
                  <a:moveTo>
                    <a:pt x="0" y="30"/>
                  </a:moveTo>
                  <a:lnTo>
                    <a:pt x="15" y="77"/>
                  </a:lnTo>
                  <a:lnTo>
                    <a:pt x="56" y="98"/>
                  </a:lnTo>
                  <a:lnTo>
                    <a:pt x="77" y="83"/>
                  </a:lnTo>
                  <a:lnTo>
                    <a:pt x="38" y="58"/>
                  </a:lnTo>
                  <a:lnTo>
                    <a:pt x="77" y="58"/>
                  </a:lnTo>
                  <a:lnTo>
                    <a:pt x="107" y="99"/>
                  </a:lnTo>
                  <a:lnTo>
                    <a:pt x="96" y="27"/>
                  </a:lnTo>
                  <a:lnTo>
                    <a:pt x="120" y="90"/>
                  </a:lnTo>
                  <a:lnTo>
                    <a:pt x="186" y="125"/>
                  </a:lnTo>
                  <a:lnTo>
                    <a:pt x="174" y="169"/>
                  </a:lnTo>
                  <a:lnTo>
                    <a:pt x="249" y="225"/>
                  </a:lnTo>
                  <a:lnTo>
                    <a:pt x="227" y="269"/>
                  </a:lnTo>
                  <a:lnTo>
                    <a:pt x="265" y="233"/>
                  </a:lnTo>
                  <a:lnTo>
                    <a:pt x="275" y="315"/>
                  </a:lnTo>
                  <a:lnTo>
                    <a:pt x="303" y="302"/>
                  </a:lnTo>
                  <a:lnTo>
                    <a:pt x="306" y="240"/>
                  </a:lnTo>
                  <a:lnTo>
                    <a:pt x="235" y="205"/>
                  </a:lnTo>
                  <a:lnTo>
                    <a:pt x="98" y="0"/>
                  </a:lnTo>
                  <a:lnTo>
                    <a:pt x="23" y="58"/>
                  </a:lnTo>
                  <a:lnTo>
                    <a:pt x="0" y="3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95" name="Freeform 310">
              <a:extLst>
                <a:ext uri="{FF2B5EF4-FFF2-40B4-BE49-F238E27FC236}">
                  <a16:creationId xmlns:a16="http://schemas.microsoft.com/office/drawing/2014/main" id="{680B714A-59B0-4FE5-8F64-D2C3DC0EDDA1}"/>
                </a:ext>
              </a:extLst>
            </p:cNvPr>
            <p:cNvSpPr>
              <a:spLocks/>
            </p:cNvSpPr>
            <p:nvPr/>
          </p:nvSpPr>
          <p:spPr bwMode="auto">
            <a:xfrm>
              <a:off x="5514620" y="2648570"/>
              <a:ext cx="23586" cy="22276"/>
            </a:xfrm>
            <a:custGeom>
              <a:avLst/>
              <a:gdLst>
                <a:gd name="T0" fmla="*/ 0 w 50"/>
                <a:gd name="T1" fmla="*/ 0 h 51"/>
                <a:gd name="T2" fmla="*/ 0 w 50"/>
                <a:gd name="T3" fmla="*/ 1 h 51"/>
                <a:gd name="T4" fmla="*/ 0 w 50"/>
                <a:gd name="T5" fmla="*/ 1 h 51"/>
                <a:gd name="T6" fmla="*/ 1 w 50"/>
                <a:gd name="T7" fmla="*/ 1 h 51"/>
                <a:gd name="T8" fmla="*/ 1 w 50"/>
                <a:gd name="T9" fmla="*/ 1 h 51"/>
                <a:gd name="T10" fmla="*/ 1 w 50"/>
                <a:gd name="T11" fmla="*/ 0 h 51"/>
                <a:gd name="T12" fmla="*/ 0 w 50"/>
                <a:gd name="T13" fmla="*/ 0 h 51"/>
                <a:gd name="T14" fmla="*/ 0 60000 65536"/>
                <a:gd name="T15" fmla="*/ 0 60000 65536"/>
                <a:gd name="T16" fmla="*/ 0 60000 65536"/>
                <a:gd name="T17" fmla="*/ 0 60000 65536"/>
                <a:gd name="T18" fmla="*/ 0 60000 65536"/>
                <a:gd name="T19" fmla="*/ 0 60000 65536"/>
                <a:gd name="T20" fmla="*/ 0 60000 65536"/>
                <a:gd name="T21" fmla="*/ 0 w 50"/>
                <a:gd name="T22" fmla="*/ 0 h 51"/>
                <a:gd name="T23" fmla="*/ 50 w 50"/>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51">
                  <a:moveTo>
                    <a:pt x="0" y="0"/>
                  </a:moveTo>
                  <a:lnTo>
                    <a:pt x="13" y="51"/>
                  </a:lnTo>
                  <a:lnTo>
                    <a:pt x="18" y="24"/>
                  </a:lnTo>
                  <a:lnTo>
                    <a:pt x="50" y="46"/>
                  </a:lnTo>
                  <a:lnTo>
                    <a:pt x="21" y="24"/>
                  </a:lnTo>
                  <a:lnTo>
                    <a:pt x="49" y="8"/>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96" name="Freeform 311">
              <a:extLst>
                <a:ext uri="{FF2B5EF4-FFF2-40B4-BE49-F238E27FC236}">
                  <a16:creationId xmlns:a16="http://schemas.microsoft.com/office/drawing/2014/main" id="{AF6AE141-D4D1-4692-8DF1-A90F62567665}"/>
                </a:ext>
              </a:extLst>
            </p:cNvPr>
            <p:cNvSpPr>
              <a:spLocks/>
            </p:cNvSpPr>
            <p:nvPr/>
          </p:nvSpPr>
          <p:spPr bwMode="auto">
            <a:xfrm>
              <a:off x="5524728" y="2667664"/>
              <a:ext cx="15163" cy="36597"/>
            </a:xfrm>
            <a:custGeom>
              <a:avLst/>
              <a:gdLst>
                <a:gd name="T0" fmla="*/ 0 w 29"/>
                <a:gd name="T1" fmla="*/ 0 h 80"/>
                <a:gd name="T2" fmla="*/ 1 w 29"/>
                <a:gd name="T3" fmla="*/ 0 h 80"/>
                <a:gd name="T4" fmla="*/ 1 w 29"/>
                <a:gd name="T5" fmla="*/ 2 h 80"/>
                <a:gd name="T6" fmla="*/ 0 w 29"/>
                <a:gd name="T7" fmla="*/ 0 h 80"/>
                <a:gd name="T8" fmla="*/ 0 60000 65536"/>
                <a:gd name="T9" fmla="*/ 0 60000 65536"/>
                <a:gd name="T10" fmla="*/ 0 60000 65536"/>
                <a:gd name="T11" fmla="*/ 0 60000 65536"/>
                <a:gd name="T12" fmla="*/ 0 w 29"/>
                <a:gd name="T13" fmla="*/ 0 h 80"/>
                <a:gd name="T14" fmla="*/ 29 w 29"/>
                <a:gd name="T15" fmla="*/ 80 h 80"/>
              </a:gdLst>
              <a:ahLst/>
              <a:cxnLst>
                <a:cxn ang="T8">
                  <a:pos x="T0" y="T1"/>
                </a:cxn>
                <a:cxn ang="T9">
                  <a:pos x="T2" y="T3"/>
                </a:cxn>
                <a:cxn ang="T10">
                  <a:pos x="T4" y="T5"/>
                </a:cxn>
                <a:cxn ang="T11">
                  <a:pos x="T6" y="T7"/>
                </a:cxn>
              </a:cxnLst>
              <a:rect l="T12" t="T13" r="T14" b="T15"/>
              <a:pathLst>
                <a:path w="29" h="80">
                  <a:moveTo>
                    <a:pt x="0" y="0"/>
                  </a:moveTo>
                  <a:lnTo>
                    <a:pt x="28" y="15"/>
                  </a:lnTo>
                  <a:lnTo>
                    <a:pt x="29" y="80"/>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97" name="Freeform 312">
              <a:extLst>
                <a:ext uri="{FF2B5EF4-FFF2-40B4-BE49-F238E27FC236}">
                  <a16:creationId xmlns:a16="http://schemas.microsoft.com/office/drawing/2014/main" id="{8034EF02-7DF5-44A9-B8CD-C6BBA9471EC2}"/>
                </a:ext>
              </a:extLst>
            </p:cNvPr>
            <p:cNvSpPr>
              <a:spLocks/>
            </p:cNvSpPr>
            <p:nvPr/>
          </p:nvSpPr>
          <p:spPr bwMode="auto">
            <a:xfrm>
              <a:off x="5541575" y="2650161"/>
              <a:ext cx="18532" cy="20685"/>
            </a:xfrm>
            <a:custGeom>
              <a:avLst/>
              <a:gdLst>
                <a:gd name="T0" fmla="*/ 0 w 39"/>
                <a:gd name="T1" fmla="*/ 0 h 47"/>
                <a:gd name="T2" fmla="*/ 0 w 39"/>
                <a:gd name="T3" fmla="*/ 1 h 47"/>
                <a:gd name="T4" fmla="*/ 1 w 39"/>
                <a:gd name="T5" fmla="*/ 1 h 47"/>
                <a:gd name="T6" fmla="*/ 1 w 39"/>
                <a:gd name="T7" fmla="*/ 0 h 47"/>
                <a:gd name="T8" fmla="*/ 1 w 39"/>
                <a:gd name="T9" fmla="*/ 1 h 47"/>
                <a:gd name="T10" fmla="*/ 1 w 39"/>
                <a:gd name="T11" fmla="*/ 0 h 47"/>
                <a:gd name="T12" fmla="*/ 0 w 39"/>
                <a:gd name="T13" fmla="*/ 0 h 47"/>
                <a:gd name="T14" fmla="*/ 0 60000 65536"/>
                <a:gd name="T15" fmla="*/ 0 60000 65536"/>
                <a:gd name="T16" fmla="*/ 0 60000 65536"/>
                <a:gd name="T17" fmla="*/ 0 60000 65536"/>
                <a:gd name="T18" fmla="*/ 0 60000 65536"/>
                <a:gd name="T19" fmla="*/ 0 60000 65536"/>
                <a:gd name="T20" fmla="*/ 0 60000 65536"/>
                <a:gd name="T21" fmla="*/ 0 w 39"/>
                <a:gd name="T22" fmla="*/ 0 h 47"/>
                <a:gd name="T23" fmla="*/ 39 w 39"/>
                <a:gd name="T24" fmla="*/ 47 h 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47">
                  <a:moveTo>
                    <a:pt x="0" y="0"/>
                  </a:moveTo>
                  <a:lnTo>
                    <a:pt x="7" y="47"/>
                  </a:lnTo>
                  <a:lnTo>
                    <a:pt x="32" y="47"/>
                  </a:lnTo>
                  <a:lnTo>
                    <a:pt x="22" y="4"/>
                  </a:lnTo>
                  <a:lnTo>
                    <a:pt x="39" y="35"/>
                  </a:lnTo>
                  <a:lnTo>
                    <a:pt x="24" y="0"/>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98" name="Freeform 313">
              <a:extLst>
                <a:ext uri="{FF2B5EF4-FFF2-40B4-BE49-F238E27FC236}">
                  <a16:creationId xmlns:a16="http://schemas.microsoft.com/office/drawing/2014/main" id="{FC6E1B2B-24F8-4644-8411-0DC4EA81E73B}"/>
                </a:ext>
              </a:extLst>
            </p:cNvPr>
            <p:cNvSpPr>
              <a:spLocks/>
            </p:cNvSpPr>
            <p:nvPr/>
          </p:nvSpPr>
          <p:spPr bwMode="auto">
            <a:xfrm>
              <a:off x="5556738" y="2680394"/>
              <a:ext cx="16847" cy="17503"/>
            </a:xfrm>
            <a:custGeom>
              <a:avLst/>
              <a:gdLst>
                <a:gd name="T0" fmla="*/ 0 w 34"/>
                <a:gd name="T1" fmla="*/ 0 h 35"/>
                <a:gd name="T2" fmla="*/ 1 w 34"/>
                <a:gd name="T3" fmla="*/ 1 h 35"/>
                <a:gd name="T4" fmla="*/ 1 w 34"/>
                <a:gd name="T5" fmla="*/ 0 h 35"/>
                <a:gd name="T6" fmla="*/ 0 w 34"/>
                <a:gd name="T7" fmla="*/ 0 h 35"/>
                <a:gd name="T8" fmla="*/ 0 60000 65536"/>
                <a:gd name="T9" fmla="*/ 0 60000 65536"/>
                <a:gd name="T10" fmla="*/ 0 60000 65536"/>
                <a:gd name="T11" fmla="*/ 0 60000 65536"/>
                <a:gd name="T12" fmla="*/ 0 w 34"/>
                <a:gd name="T13" fmla="*/ 0 h 35"/>
                <a:gd name="T14" fmla="*/ 34 w 34"/>
                <a:gd name="T15" fmla="*/ 35 h 35"/>
              </a:gdLst>
              <a:ahLst/>
              <a:cxnLst>
                <a:cxn ang="T8">
                  <a:pos x="T0" y="T1"/>
                </a:cxn>
                <a:cxn ang="T9">
                  <a:pos x="T2" y="T3"/>
                </a:cxn>
                <a:cxn ang="T10">
                  <a:pos x="T4" y="T5"/>
                </a:cxn>
                <a:cxn ang="T11">
                  <a:pos x="T6" y="T7"/>
                </a:cxn>
              </a:cxnLst>
              <a:rect l="T12" t="T13" r="T14" b="T15"/>
              <a:pathLst>
                <a:path w="34" h="35">
                  <a:moveTo>
                    <a:pt x="0" y="0"/>
                  </a:moveTo>
                  <a:lnTo>
                    <a:pt x="31" y="35"/>
                  </a:lnTo>
                  <a:lnTo>
                    <a:pt x="34" y="5"/>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99" name="Freeform 314">
              <a:extLst>
                <a:ext uri="{FF2B5EF4-FFF2-40B4-BE49-F238E27FC236}">
                  <a16:creationId xmlns:a16="http://schemas.microsoft.com/office/drawing/2014/main" id="{855B3D65-25ED-4736-8B1D-F6FA1DE1D557}"/>
                </a:ext>
              </a:extLst>
            </p:cNvPr>
            <p:cNvSpPr>
              <a:spLocks/>
            </p:cNvSpPr>
            <p:nvPr/>
          </p:nvSpPr>
          <p:spPr bwMode="auto">
            <a:xfrm>
              <a:off x="5561792" y="2702670"/>
              <a:ext cx="25271" cy="36597"/>
            </a:xfrm>
            <a:custGeom>
              <a:avLst/>
              <a:gdLst>
                <a:gd name="T0" fmla="*/ 0 w 53"/>
                <a:gd name="T1" fmla="*/ 0 h 81"/>
                <a:gd name="T2" fmla="*/ 1 w 53"/>
                <a:gd name="T3" fmla="*/ 1 h 81"/>
                <a:gd name="T4" fmla="*/ 1 w 53"/>
                <a:gd name="T5" fmla="*/ 2 h 81"/>
                <a:gd name="T6" fmla="*/ 0 w 53"/>
                <a:gd name="T7" fmla="*/ 0 h 81"/>
                <a:gd name="T8" fmla="*/ 0 60000 65536"/>
                <a:gd name="T9" fmla="*/ 0 60000 65536"/>
                <a:gd name="T10" fmla="*/ 0 60000 65536"/>
                <a:gd name="T11" fmla="*/ 0 60000 65536"/>
                <a:gd name="T12" fmla="*/ 0 w 53"/>
                <a:gd name="T13" fmla="*/ 0 h 81"/>
                <a:gd name="T14" fmla="*/ 53 w 53"/>
                <a:gd name="T15" fmla="*/ 81 h 81"/>
              </a:gdLst>
              <a:ahLst/>
              <a:cxnLst>
                <a:cxn ang="T8">
                  <a:pos x="T0" y="T1"/>
                </a:cxn>
                <a:cxn ang="T9">
                  <a:pos x="T2" y="T3"/>
                </a:cxn>
                <a:cxn ang="T10">
                  <a:pos x="T4" y="T5"/>
                </a:cxn>
                <a:cxn ang="T11">
                  <a:pos x="T6" y="T7"/>
                </a:cxn>
              </a:cxnLst>
              <a:rect l="T12" t="T13" r="T14" b="T15"/>
              <a:pathLst>
                <a:path w="53" h="81">
                  <a:moveTo>
                    <a:pt x="0" y="0"/>
                  </a:moveTo>
                  <a:lnTo>
                    <a:pt x="42" y="30"/>
                  </a:lnTo>
                  <a:lnTo>
                    <a:pt x="53" y="81"/>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00" name="Freeform 315">
              <a:extLst>
                <a:ext uri="{FF2B5EF4-FFF2-40B4-BE49-F238E27FC236}">
                  <a16:creationId xmlns:a16="http://schemas.microsoft.com/office/drawing/2014/main" id="{2148DC00-9E04-4509-9C51-033E3B564568}"/>
                </a:ext>
              </a:extLst>
            </p:cNvPr>
            <p:cNvSpPr>
              <a:spLocks/>
            </p:cNvSpPr>
            <p:nvPr/>
          </p:nvSpPr>
          <p:spPr bwMode="auto">
            <a:xfrm>
              <a:off x="5602225" y="2712217"/>
              <a:ext cx="11793" cy="23868"/>
            </a:xfrm>
            <a:custGeom>
              <a:avLst/>
              <a:gdLst>
                <a:gd name="T0" fmla="*/ 0 w 26"/>
                <a:gd name="T1" fmla="*/ 1 h 49"/>
                <a:gd name="T2" fmla="*/ 0 w 26"/>
                <a:gd name="T3" fmla="*/ 0 h 49"/>
                <a:gd name="T4" fmla="*/ 1 w 26"/>
                <a:gd name="T5" fmla="*/ 2 h 49"/>
                <a:gd name="T6" fmla="*/ 0 w 26"/>
                <a:gd name="T7" fmla="*/ 1 h 49"/>
                <a:gd name="T8" fmla="*/ 0 60000 65536"/>
                <a:gd name="T9" fmla="*/ 0 60000 65536"/>
                <a:gd name="T10" fmla="*/ 0 60000 65536"/>
                <a:gd name="T11" fmla="*/ 0 60000 65536"/>
                <a:gd name="T12" fmla="*/ 0 w 26"/>
                <a:gd name="T13" fmla="*/ 0 h 49"/>
                <a:gd name="T14" fmla="*/ 26 w 26"/>
                <a:gd name="T15" fmla="*/ 49 h 49"/>
              </a:gdLst>
              <a:ahLst/>
              <a:cxnLst>
                <a:cxn ang="T8">
                  <a:pos x="T0" y="T1"/>
                </a:cxn>
                <a:cxn ang="T9">
                  <a:pos x="T2" y="T3"/>
                </a:cxn>
                <a:cxn ang="T10">
                  <a:pos x="T4" y="T5"/>
                </a:cxn>
                <a:cxn ang="T11">
                  <a:pos x="T6" y="T7"/>
                </a:cxn>
              </a:cxnLst>
              <a:rect l="T12" t="T13" r="T14" b="T15"/>
              <a:pathLst>
                <a:path w="26" h="49">
                  <a:moveTo>
                    <a:pt x="0" y="29"/>
                  </a:moveTo>
                  <a:lnTo>
                    <a:pt x="10" y="0"/>
                  </a:lnTo>
                  <a:lnTo>
                    <a:pt x="26" y="49"/>
                  </a:lnTo>
                  <a:lnTo>
                    <a:pt x="0" y="2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01" name="Freeform 316">
              <a:extLst>
                <a:ext uri="{FF2B5EF4-FFF2-40B4-BE49-F238E27FC236}">
                  <a16:creationId xmlns:a16="http://schemas.microsoft.com/office/drawing/2014/main" id="{00BD4565-5313-406C-A6A2-58509B4336D6}"/>
                </a:ext>
              </a:extLst>
            </p:cNvPr>
            <p:cNvSpPr>
              <a:spLocks/>
            </p:cNvSpPr>
            <p:nvPr/>
          </p:nvSpPr>
          <p:spPr bwMode="auto">
            <a:xfrm>
              <a:off x="5728579" y="2888838"/>
              <a:ext cx="1058006" cy="560095"/>
            </a:xfrm>
            <a:custGeom>
              <a:avLst/>
              <a:gdLst>
                <a:gd name="T0" fmla="*/ 1 w 2200"/>
                <a:gd name="T1" fmla="*/ 4 h 1238"/>
                <a:gd name="T2" fmla="*/ 1 w 2200"/>
                <a:gd name="T3" fmla="*/ 4 h 1238"/>
                <a:gd name="T4" fmla="*/ 2 w 2200"/>
                <a:gd name="T5" fmla="*/ 14 h 1238"/>
                <a:gd name="T6" fmla="*/ 2 w 2200"/>
                <a:gd name="T7" fmla="*/ 15 h 1238"/>
                <a:gd name="T8" fmla="*/ 5 w 2200"/>
                <a:gd name="T9" fmla="*/ 19 h 1238"/>
                <a:gd name="T10" fmla="*/ 9 w 2200"/>
                <a:gd name="T11" fmla="*/ 20 h 1238"/>
                <a:gd name="T12" fmla="*/ 16 w 2200"/>
                <a:gd name="T13" fmla="*/ 21 h 1238"/>
                <a:gd name="T14" fmla="*/ 21 w 2200"/>
                <a:gd name="T15" fmla="*/ 23 h 1238"/>
                <a:gd name="T16" fmla="*/ 25 w 2200"/>
                <a:gd name="T17" fmla="*/ 28 h 1238"/>
                <a:gd name="T18" fmla="*/ 26 w 2200"/>
                <a:gd name="T19" fmla="*/ 24 h 1238"/>
                <a:gd name="T20" fmla="*/ 29 w 2200"/>
                <a:gd name="T21" fmla="*/ 23 h 1238"/>
                <a:gd name="T22" fmla="*/ 31 w 2200"/>
                <a:gd name="T23" fmla="*/ 23 h 1238"/>
                <a:gd name="T24" fmla="*/ 32 w 2200"/>
                <a:gd name="T25" fmla="*/ 23 h 1238"/>
                <a:gd name="T26" fmla="*/ 33 w 2200"/>
                <a:gd name="T27" fmla="*/ 23 h 1238"/>
                <a:gd name="T28" fmla="*/ 37 w 2200"/>
                <a:gd name="T29" fmla="*/ 24 h 1238"/>
                <a:gd name="T30" fmla="*/ 39 w 2200"/>
                <a:gd name="T31" fmla="*/ 28 h 1238"/>
                <a:gd name="T32" fmla="*/ 39 w 2200"/>
                <a:gd name="T33" fmla="*/ 27 h 1238"/>
                <a:gd name="T34" fmla="*/ 39 w 2200"/>
                <a:gd name="T35" fmla="*/ 20 h 1238"/>
                <a:gd name="T36" fmla="*/ 43 w 2200"/>
                <a:gd name="T37" fmla="*/ 16 h 1238"/>
                <a:gd name="T38" fmla="*/ 43 w 2200"/>
                <a:gd name="T39" fmla="*/ 15 h 1238"/>
                <a:gd name="T40" fmla="*/ 42 w 2200"/>
                <a:gd name="T41" fmla="*/ 13 h 1238"/>
                <a:gd name="T42" fmla="*/ 43 w 2200"/>
                <a:gd name="T43" fmla="*/ 13 h 1238"/>
                <a:gd name="T44" fmla="*/ 43 w 2200"/>
                <a:gd name="T45" fmla="*/ 15 h 1238"/>
                <a:gd name="T46" fmla="*/ 44 w 2200"/>
                <a:gd name="T47" fmla="*/ 12 h 1238"/>
                <a:gd name="T48" fmla="*/ 45 w 2200"/>
                <a:gd name="T49" fmla="*/ 11 h 1238"/>
                <a:gd name="T50" fmla="*/ 48 w 2200"/>
                <a:gd name="T51" fmla="*/ 9 h 1238"/>
                <a:gd name="T52" fmla="*/ 51 w 2200"/>
                <a:gd name="T53" fmla="*/ 6 h 1238"/>
                <a:gd name="T54" fmla="*/ 51 w 2200"/>
                <a:gd name="T55" fmla="*/ 5 h 1238"/>
                <a:gd name="T56" fmla="*/ 49 w 2200"/>
                <a:gd name="T57" fmla="*/ 3 h 1238"/>
                <a:gd name="T58" fmla="*/ 43 w 2200"/>
                <a:gd name="T59" fmla="*/ 6 h 1238"/>
                <a:gd name="T60" fmla="*/ 41 w 2200"/>
                <a:gd name="T61" fmla="*/ 8 h 1238"/>
                <a:gd name="T62" fmla="*/ 38 w 2200"/>
                <a:gd name="T63" fmla="*/ 10 h 1238"/>
                <a:gd name="T64" fmla="*/ 37 w 2200"/>
                <a:gd name="T65" fmla="*/ 9 h 1238"/>
                <a:gd name="T66" fmla="*/ 37 w 2200"/>
                <a:gd name="T67" fmla="*/ 9 h 1238"/>
                <a:gd name="T68" fmla="*/ 37 w 2200"/>
                <a:gd name="T69" fmla="*/ 7 h 1238"/>
                <a:gd name="T70" fmla="*/ 37 w 2200"/>
                <a:gd name="T71" fmla="*/ 5 h 1238"/>
                <a:gd name="T72" fmla="*/ 34 w 2200"/>
                <a:gd name="T73" fmla="*/ 6 h 1238"/>
                <a:gd name="T74" fmla="*/ 33 w 2200"/>
                <a:gd name="T75" fmla="*/ 10 h 1238"/>
                <a:gd name="T76" fmla="*/ 33 w 2200"/>
                <a:gd name="T77" fmla="*/ 5 h 1238"/>
                <a:gd name="T78" fmla="*/ 34 w 2200"/>
                <a:gd name="T79" fmla="*/ 5 h 1238"/>
                <a:gd name="T80" fmla="*/ 36 w 2200"/>
                <a:gd name="T81" fmla="*/ 4 h 1238"/>
                <a:gd name="T82" fmla="*/ 32 w 2200"/>
                <a:gd name="T83" fmla="*/ 3 h 1238"/>
                <a:gd name="T84" fmla="*/ 31 w 2200"/>
                <a:gd name="T85" fmla="*/ 4 h 1238"/>
                <a:gd name="T86" fmla="*/ 31 w 2200"/>
                <a:gd name="T87" fmla="*/ 2 h 1238"/>
                <a:gd name="T88" fmla="*/ 26 w 2200"/>
                <a:gd name="T89" fmla="*/ 0 h 1238"/>
                <a:gd name="T90" fmla="*/ 2 w 2200"/>
                <a:gd name="T91" fmla="*/ 1 h 1238"/>
                <a:gd name="T92" fmla="*/ 2 w 2200"/>
                <a:gd name="T93" fmla="*/ 3 h 1238"/>
                <a:gd name="T94" fmla="*/ 0 w 2200"/>
                <a:gd name="T95" fmla="*/ 2 h 123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00"/>
                <a:gd name="T145" fmla="*/ 0 h 1238"/>
                <a:gd name="T146" fmla="*/ 2200 w 2200"/>
                <a:gd name="T147" fmla="*/ 1238 h 123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00" h="1238">
                  <a:moveTo>
                    <a:pt x="0" y="69"/>
                  </a:moveTo>
                  <a:lnTo>
                    <a:pt x="26" y="169"/>
                  </a:lnTo>
                  <a:lnTo>
                    <a:pt x="56" y="180"/>
                  </a:lnTo>
                  <a:lnTo>
                    <a:pt x="32" y="187"/>
                  </a:lnTo>
                  <a:lnTo>
                    <a:pt x="12" y="491"/>
                  </a:lnTo>
                  <a:lnTo>
                    <a:pt x="70" y="612"/>
                  </a:lnTo>
                  <a:lnTo>
                    <a:pt x="104" y="612"/>
                  </a:lnTo>
                  <a:lnTo>
                    <a:pt x="89" y="656"/>
                  </a:lnTo>
                  <a:lnTo>
                    <a:pt x="160" y="786"/>
                  </a:lnTo>
                  <a:lnTo>
                    <a:pt x="231" y="816"/>
                  </a:lnTo>
                  <a:lnTo>
                    <a:pt x="291" y="890"/>
                  </a:lnTo>
                  <a:lnTo>
                    <a:pt x="378" y="881"/>
                  </a:lnTo>
                  <a:lnTo>
                    <a:pt x="524" y="951"/>
                  </a:lnTo>
                  <a:lnTo>
                    <a:pt x="698" y="924"/>
                  </a:lnTo>
                  <a:lnTo>
                    <a:pt x="800" y="1055"/>
                  </a:lnTo>
                  <a:lnTo>
                    <a:pt x="879" y="1020"/>
                  </a:lnTo>
                  <a:lnTo>
                    <a:pt x="978" y="1181"/>
                  </a:lnTo>
                  <a:lnTo>
                    <a:pt x="1053" y="1208"/>
                  </a:lnTo>
                  <a:lnTo>
                    <a:pt x="1046" y="1119"/>
                  </a:lnTo>
                  <a:lnTo>
                    <a:pt x="1126" y="1065"/>
                  </a:lnTo>
                  <a:lnTo>
                    <a:pt x="1133" y="1022"/>
                  </a:lnTo>
                  <a:lnTo>
                    <a:pt x="1244" y="1020"/>
                  </a:lnTo>
                  <a:lnTo>
                    <a:pt x="1346" y="1055"/>
                  </a:lnTo>
                  <a:lnTo>
                    <a:pt x="1347" y="1001"/>
                  </a:lnTo>
                  <a:lnTo>
                    <a:pt x="1307" y="995"/>
                  </a:lnTo>
                  <a:lnTo>
                    <a:pt x="1389" y="993"/>
                  </a:lnTo>
                  <a:lnTo>
                    <a:pt x="1394" y="969"/>
                  </a:lnTo>
                  <a:lnTo>
                    <a:pt x="1401" y="997"/>
                  </a:lnTo>
                  <a:lnTo>
                    <a:pt x="1557" y="1008"/>
                  </a:lnTo>
                  <a:lnTo>
                    <a:pt x="1597" y="1053"/>
                  </a:lnTo>
                  <a:lnTo>
                    <a:pt x="1603" y="1134"/>
                  </a:lnTo>
                  <a:lnTo>
                    <a:pt x="1654" y="1238"/>
                  </a:lnTo>
                  <a:lnTo>
                    <a:pt x="1684" y="1235"/>
                  </a:lnTo>
                  <a:lnTo>
                    <a:pt x="1699" y="1156"/>
                  </a:lnTo>
                  <a:lnTo>
                    <a:pt x="1644" y="969"/>
                  </a:lnTo>
                  <a:lnTo>
                    <a:pt x="1676" y="889"/>
                  </a:lnTo>
                  <a:lnTo>
                    <a:pt x="1870" y="736"/>
                  </a:lnTo>
                  <a:lnTo>
                    <a:pt x="1833" y="720"/>
                  </a:lnTo>
                  <a:lnTo>
                    <a:pt x="1867" y="713"/>
                  </a:lnTo>
                  <a:lnTo>
                    <a:pt x="1840" y="662"/>
                  </a:lnTo>
                  <a:lnTo>
                    <a:pt x="1846" y="617"/>
                  </a:lnTo>
                  <a:lnTo>
                    <a:pt x="1805" y="585"/>
                  </a:lnTo>
                  <a:lnTo>
                    <a:pt x="1846" y="608"/>
                  </a:lnTo>
                  <a:lnTo>
                    <a:pt x="1835" y="554"/>
                  </a:lnTo>
                  <a:lnTo>
                    <a:pt x="1862" y="536"/>
                  </a:lnTo>
                  <a:lnTo>
                    <a:pt x="1867" y="656"/>
                  </a:lnTo>
                  <a:lnTo>
                    <a:pt x="1895" y="586"/>
                  </a:lnTo>
                  <a:lnTo>
                    <a:pt x="1878" y="529"/>
                  </a:lnTo>
                  <a:lnTo>
                    <a:pt x="1896" y="562"/>
                  </a:lnTo>
                  <a:lnTo>
                    <a:pt x="1937" y="464"/>
                  </a:lnTo>
                  <a:lnTo>
                    <a:pt x="2092" y="420"/>
                  </a:lnTo>
                  <a:lnTo>
                    <a:pt x="2051" y="394"/>
                  </a:lnTo>
                  <a:lnTo>
                    <a:pt x="2081" y="320"/>
                  </a:lnTo>
                  <a:lnTo>
                    <a:pt x="2195" y="264"/>
                  </a:lnTo>
                  <a:lnTo>
                    <a:pt x="2200" y="233"/>
                  </a:lnTo>
                  <a:lnTo>
                    <a:pt x="2171" y="209"/>
                  </a:lnTo>
                  <a:lnTo>
                    <a:pt x="2171" y="136"/>
                  </a:lnTo>
                  <a:lnTo>
                    <a:pt x="2109" y="114"/>
                  </a:lnTo>
                  <a:lnTo>
                    <a:pt x="2061" y="230"/>
                  </a:lnTo>
                  <a:lnTo>
                    <a:pt x="1867" y="274"/>
                  </a:lnTo>
                  <a:lnTo>
                    <a:pt x="1851" y="324"/>
                  </a:lnTo>
                  <a:lnTo>
                    <a:pt x="1740" y="345"/>
                  </a:lnTo>
                  <a:lnTo>
                    <a:pt x="1747" y="363"/>
                  </a:lnTo>
                  <a:lnTo>
                    <a:pt x="1637" y="431"/>
                  </a:lnTo>
                  <a:lnTo>
                    <a:pt x="1586" y="429"/>
                  </a:lnTo>
                  <a:lnTo>
                    <a:pt x="1584" y="410"/>
                  </a:lnTo>
                  <a:lnTo>
                    <a:pt x="1592" y="387"/>
                  </a:lnTo>
                  <a:lnTo>
                    <a:pt x="1604" y="372"/>
                  </a:lnTo>
                  <a:lnTo>
                    <a:pt x="1611" y="351"/>
                  </a:lnTo>
                  <a:lnTo>
                    <a:pt x="1592" y="297"/>
                  </a:lnTo>
                  <a:lnTo>
                    <a:pt x="1554" y="318"/>
                  </a:lnTo>
                  <a:lnTo>
                    <a:pt x="1569" y="230"/>
                  </a:lnTo>
                  <a:lnTo>
                    <a:pt x="1509" y="209"/>
                  </a:lnTo>
                  <a:lnTo>
                    <a:pt x="1465" y="264"/>
                  </a:lnTo>
                  <a:lnTo>
                    <a:pt x="1448" y="413"/>
                  </a:lnTo>
                  <a:lnTo>
                    <a:pt x="1413" y="417"/>
                  </a:lnTo>
                  <a:lnTo>
                    <a:pt x="1402" y="347"/>
                  </a:lnTo>
                  <a:lnTo>
                    <a:pt x="1434" y="234"/>
                  </a:lnTo>
                  <a:lnTo>
                    <a:pt x="1403" y="252"/>
                  </a:lnTo>
                  <a:lnTo>
                    <a:pt x="1451" y="196"/>
                  </a:lnTo>
                  <a:lnTo>
                    <a:pt x="1552" y="194"/>
                  </a:lnTo>
                  <a:lnTo>
                    <a:pt x="1536" y="164"/>
                  </a:lnTo>
                  <a:lnTo>
                    <a:pt x="1529" y="164"/>
                  </a:lnTo>
                  <a:lnTo>
                    <a:pt x="1381" y="146"/>
                  </a:lnTo>
                  <a:lnTo>
                    <a:pt x="1403" y="110"/>
                  </a:lnTo>
                  <a:lnTo>
                    <a:pt x="1315" y="159"/>
                  </a:lnTo>
                  <a:lnTo>
                    <a:pt x="1243" y="159"/>
                  </a:lnTo>
                  <a:lnTo>
                    <a:pt x="1330" y="82"/>
                  </a:lnTo>
                  <a:lnTo>
                    <a:pt x="1147" y="40"/>
                  </a:lnTo>
                  <a:lnTo>
                    <a:pt x="1127" y="0"/>
                  </a:lnTo>
                  <a:lnTo>
                    <a:pt x="1126" y="26"/>
                  </a:lnTo>
                  <a:lnTo>
                    <a:pt x="72" y="26"/>
                  </a:lnTo>
                  <a:lnTo>
                    <a:pt x="90" y="73"/>
                  </a:lnTo>
                  <a:lnTo>
                    <a:pt x="70" y="114"/>
                  </a:lnTo>
                  <a:lnTo>
                    <a:pt x="74" y="72"/>
                  </a:lnTo>
                  <a:lnTo>
                    <a:pt x="0" y="6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02" name="Freeform 317">
              <a:extLst>
                <a:ext uri="{FF2B5EF4-FFF2-40B4-BE49-F238E27FC236}">
                  <a16:creationId xmlns:a16="http://schemas.microsoft.com/office/drawing/2014/main" id="{0A9E4B6D-0116-4797-87C9-B8564B984E54}"/>
                </a:ext>
              </a:extLst>
            </p:cNvPr>
            <p:cNvSpPr>
              <a:spLocks/>
            </p:cNvSpPr>
            <p:nvPr/>
          </p:nvSpPr>
          <p:spPr bwMode="auto">
            <a:xfrm>
              <a:off x="6943265" y="4581851"/>
              <a:ext cx="94345" cy="108200"/>
            </a:xfrm>
            <a:custGeom>
              <a:avLst/>
              <a:gdLst>
                <a:gd name="T0" fmla="*/ 0 w 199"/>
                <a:gd name="T1" fmla="*/ 5 h 238"/>
                <a:gd name="T2" fmla="*/ 1 w 199"/>
                <a:gd name="T3" fmla="*/ 0 h 238"/>
                <a:gd name="T4" fmla="*/ 1 w 199"/>
                <a:gd name="T5" fmla="*/ 0 h 238"/>
                <a:gd name="T6" fmla="*/ 4 w 199"/>
                <a:gd name="T7" fmla="*/ 2 h 238"/>
                <a:gd name="T8" fmla="*/ 5 w 199"/>
                <a:gd name="T9" fmla="*/ 3 h 238"/>
                <a:gd name="T10" fmla="*/ 4 w 199"/>
                <a:gd name="T11" fmla="*/ 4 h 238"/>
                <a:gd name="T12" fmla="*/ 3 w 199"/>
                <a:gd name="T13" fmla="*/ 5 h 238"/>
                <a:gd name="T14" fmla="*/ 0 w 199"/>
                <a:gd name="T15" fmla="*/ 5 h 238"/>
                <a:gd name="T16" fmla="*/ 0 60000 65536"/>
                <a:gd name="T17" fmla="*/ 0 60000 65536"/>
                <a:gd name="T18" fmla="*/ 0 60000 65536"/>
                <a:gd name="T19" fmla="*/ 0 60000 65536"/>
                <a:gd name="T20" fmla="*/ 0 60000 65536"/>
                <a:gd name="T21" fmla="*/ 0 60000 65536"/>
                <a:gd name="T22" fmla="*/ 0 60000 65536"/>
                <a:gd name="T23" fmla="*/ 0 60000 65536"/>
                <a:gd name="T24" fmla="*/ 0 w 199"/>
                <a:gd name="T25" fmla="*/ 0 h 238"/>
                <a:gd name="T26" fmla="*/ 199 w 199"/>
                <a:gd name="T27" fmla="*/ 238 h 2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9" h="238">
                  <a:moveTo>
                    <a:pt x="0" y="192"/>
                  </a:moveTo>
                  <a:lnTo>
                    <a:pt x="31" y="8"/>
                  </a:lnTo>
                  <a:lnTo>
                    <a:pt x="62" y="0"/>
                  </a:lnTo>
                  <a:lnTo>
                    <a:pt x="174" y="94"/>
                  </a:lnTo>
                  <a:lnTo>
                    <a:pt x="199" y="131"/>
                  </a:lnTo>
                  <a:lnTo>
                    <a:pt x="189" y="178"/>
                  </a:lnTo>
                  <a:lnTo>
                    <a:pt x="136" y="238"/>
                  </a:lnTo>
                  <a:lnTo>
                    <a:pt x="0" y="19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03" name="Freeform 318">
              <a:extLst>
                <a:ext uri="{FF2B5EF4-FFF2-40B4-BE49-F238E27FC236}">
                  <a16:creationId xmlns:a16="http://schemas.microsoft.com/office/drawing/2014/main" id="{3A2013F5-B6B1-4B65-8060-E07D83BB63FF}"/>
                </a:ext>
              </a:extLst>
            </p:cNvPr>
            <p:cNvSpPr>
              <a:spLocks/>
            </p:cNvSpPr>
            <p:nvPr/>
          </p:nvSpPr>
          <p:spPr bwMode="auto">
            <a:xfrm>
              <a:off x="6672025" y="3717842"/>
              <a:ext cx="245970" cy="229130"/>
            </a:xfrm>
            <a:custGeom>
              <a:avLst/>
              <a:gdLst>
                <a:gd name="T0" fmla="*/ 0 w 510"/>
                <a:gd name="T1" fmla="*/ 3 h 507"/>
                <a:gd name="T2" fmla="*/ 1 w 510"/>
                <a:gd name="T3" fmla="*/ 5 h 507"/>
                <a:gd name="T4" fmla="*/ 3 w 510"/>
                <a:gd name="T5" fmla="*/ 5 h 507"/>
                <a:gd name="T6" fmla="*/ 3 w 510"/>
                <a:gd name="T7" fmla="*/ 6 h 507"/>
                <a:gd name="T8" fmla="*/ 5 w 510"/>
                <a:gd name="T9" fmla="*/ 6 h 507"/>
                <a:gd name="T10" fmla="*/ 5 w 510"/>
                <a:gd name="T11" fmla="*/ 10 h 507"/>
                <a:gd name="T12" fmla="*/ 6 w 510"/>
                <a:gd name="T13" fmla="*/ 11 h 507"/>
                <a:gd name="T14" fmla="*/ 7 w 510"/>
                <a:gd name="T15" fmla="*/ 12 h 507"/>
                <a:gd name="T16" fmla="*/ 9 w 510"/>
                <a:gd name="T17" fmla="*/ 10 h 507"/>
                <a:gd name="T18" fmla="*/ 8 w 510"/>
                <a:gd name="T19" fmla="*/ 10 h 507"/>
                <a:gd name="T20" fmla="*/ 8 w 510"/>
                <a:gd name="T21" fmla="*/ 8 h 507"/>
                <a:gd name="T22" fmla="*/ 9 w 510"/>
                <a:gd name="T23" fmla="*/ 9 h 507"/>
                <a:gd name="T24" fmla="*/ 11 w 510"/>
                <a:gd name="T25" fmla="*/ 7 h 507"/>
                <a:gd name="T26" fmla="*/ 11 w 510"/>
                <a:gd name="T27" fmla="*/ 6 h 507"/>
                <a:gd name="T28" fmla="*/ 11 w 510"/>
                <a:gd name="T29" fmla="*/ 5 h 507"/>
                <a:gd name="T30" fmla="*/ 11 w 510"/>
                <a:gd name="T31" fmla="*/ 5 h 507"/>
                <a:gd name="T32" fmla="*/ 12 w 510"/>
                <a:gd name="T33" fmla="*/ 4 h 507"/>
                <a:gd name="T34" fmla="*/ 11 w 510"/>
                <a:gd name="T35" fmla="*/ 4 h 507"/>
                <a:gd name="T36" fmla="*/ 11 w 510"/>
                <a:gd name="T37" fmla="*/ 3 h 507"/>
                <a:gd name="T38" fmla="*/ 9 w 510"/>
                <a:gd name="T39" fmla="*/ 2 h 507"/>
                <a:gd name="T40" fmla="*/ 10 w 510"/>
                <a:gd name="T41" fmla="*/ 2 h 507"/>
                <a:gd name="T42" fmla="*/ 5 w 510"/>
                <a:gd name="T43" fmla="*/ 2 h 507"/>
                <a:gd name="T44" fmla="*/ 3 w 510"/>
                <a:gd name="T45" fmla="*/ 0 h 507"/>
                <a:gd name="T46" fmla="*/ 3 w 510"/>
                <a:gd name="T47" fmla="*/ 1 h 507"/>
                <a:gd name="T48" fmla="*/ 1 w 510"/>
                <a:gd name="T49" fmla="*/ 1 h 507"/>
                <a:gd name="T50" fmla="*/ 2 w 510"/>
                <a:gd name="T51" fmla="*/ 3 h 507"/>
                <a:gd name="T52" fmla="*/ 1 w 510"/>
                <a:gd name="T53" fmla="*/ 3 h 507"/>
                <a:gd name="T54" fmla="*/ 1 w 510"/>
                <a:gd name="T55" fmla="*/ 2 h 507"/>
                <a:gd name="T56" fmla="*/ 2 w 510"/>
                <a:gd name="T57" fmla="*/ 1 h 507"/>
                <a:gd name="T58" fmla="*/ 0 w 510"/>
                <a:gd name="T59" fmla="*/ 3 h 50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10"/>
                <a:gd name="T91" fmla="*/ 0 h 507"/>
                <a:gd name="T92" fmla="*/ 510 w 510"/>
                <a:gd name="T93" fmla="*/ 507 h 50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10" h="507">
                  <a:moveTo>
                    <a:pt x="0" y="138"/>
                  </a:moveTo>
                  <a:lnTo>
                    <a:pt x="48" y="226"/>
                  </a:lnTo>
                  <a:lnTo>
                    <a:pt x="122" y="237"/>
                  </a:lnTo>
                  <a:lnTo>
                    <a:pt x="146" y="275"/>
                  </a:lnTo>
                  <a:lnTo>
                    <a:pt x="220" y="269"/>
                  </a:lnTo>
                  <a:lnTo>
                    <a:pt x="208" y="422"/>
                  </a:lnTo>
                  <a:lnTo>
                    <a:pt x="243" y="486"/>
                  </a:lnTo>
                  <a:lnTo>
                    <a:pt x="284" y="507"/>
                  </a:lnTo>
                  <a:lnTo>
                    <a:pt x="379" y="448"/>
                  </a:lnTo>
                  <a:lnTo>
                    <a:pt x="341" y="437"/>
                  </a:lnTo>
                  <a:lnTo>
                    <a:pt x="325" y="352"/>
                  </a:lnTo>
                  <a:lnTo>
                    <a:pt x="387" y="368"/>
                  </a:lnTo>
                  <a:lnTo>
                    <a:pt x="487" y="315"/>
                  </a:lnTo>
                  <a:lnTo>
                    <a:pt x="457" y="275"/>
                  </a:lnTo>
                  <a:lnTo>
                    <a:pt x="491" y="236"/>
                  </a:lnTo>
                  <a:lnTo>
                    <a:pt x="477" y="207"/>
                  </a:lnTo>
                  <a:lnTo>
                    <a:pt x="510" y="175"/>
                  </a:lnTo>
                  <a:lnTo>
                    <a:pt x="467" y="168"/>
                  </a:lnTo>
                  <a:lnTo>
                    <a:pt x="467" y="127"/>
                  </a:lnTo>
                  <a:lnTo>
                    <a:pt x="391" y="84"/>
                  </a:lnTo>
                  <a:lnTo>
                    <a:pt x="426" y="72"/>
                  </a:lnTo>
                  <a:lnTo>
                    <a:pt x="200" y="81"/>
                  </a:lnTo>
                  <a:lnTo>
                    <a:pt x="127" y="0"/>
                  </a:lnTo>
                  <a:lnTo>
                    <a:pt x="133" y="37"/>
                  </a:lnTo>
                  <a:lnTo>
                    <a:pt x="66" y="68"/>
                  </a:lnTo>
                  <a:lnTo>
                    <a:pt x="86" y="127"/>
                  </a:lnTo>
                  <a:lnTo>
                    <a:pt x="63" y="150"/>
                  </a:lnTo>
                  <a:lnTo>
                    <a:pt x="48" y="96"/>
                  </a:lnTo>
                  <a:lnTo>
                    <a:pt x="73" y="22"/>
                  </a:lnTo>
                  <a:lnTo>
                    <a:pt x="0" y="13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04" name="Freeform 320">
              <a:extLst>
                <a:ext uri="{FF2B5EF4-FFF2-40B4-BE49-F238E27FC236}">
                  <a16:creationId xmlns:a16="http://schemas.microsoft.com/office/drawing/2014/main" id="{7AA3DA38-3506-4E81-9EAD-E61789B864C1}"/>
                </a:ext>
              </a:extLst>
            </p:cNvPr>
            <p:cNvSpPr>
              <a:spLocks/>
            </p:cNvSpPr>
            <p:nvPr/>
          </p:nvSpPr>
          <p:spPr bwMode="auto">
            <a:xfrm>
              <a:off x="2372611" y="3156156"/>
              <a:ext cx="259447" cy="203671"/>
            </a:xfrm>
            <a:custGeom>
              <a:avLst/>
              <a:gdLst>
                <a:gd name="T0" fmla="*/ 0 w 542"/>
                <a:gd name="T1" fmla="*/ 5 h 449"/>
                <a:gd name="T2" fmla="*/ 0 w 542"/>
                <a:gd name="T3" fmla="*/ 8 h 449"/>
                <a:gd name="T4" fmla="*/ 1 w 542"/>
                <a:gd name="T5" fmla="*/ 9 h 449"/>
                <a:gd name="T6" fmla="*/ 0 w 542"/>
                <a:gd name="T7" fmla="*/ 10 h 449"/>
                <a:gd name="T8" fmla="*/ 2 w 542"/>
                <a:gd name="T9" fmla="*/ 10 h 449"/>
                <a:gd name="T10" fmla="*/ 5 w 542"/>
                <a:gd name="T11" fmla="*/ 10 h 449"/>
                <a:gd name="T12" fmla="*/ 5 w 542"/>
                <a:gd name="T13" fmla="*/ 8 h 449"/>
                <a:gd name="T14" fmla="*/ 8 w 542"/>
                <a:gd name="T15" fmla="*/ 8 h 449"/>
                <a:gd name="T16" fmla="*/ 8 w 542"/>
                <a:gd name="T17" fmla="*/ 6 h 449"/>
                <a:gd name="T18" fmla="*/ 9 w 542"/>
                <a:gd name="T19" fmla="*/ 6 h 449"/>
                <a:gd name="T20" fmla="*/ 8 w 542"/>
                <a:gd name="T21" fmla="*/ 5 h 449"/>
                <a:gd name="T22" fmla="*/ 9 w 542"/>
                <a:gd name="T23" fmla="*/ 5 h 449"/>
                <a:gd name="T24" fmla="*/ 10 w 542"/>
                <a:gd name="T25" fmla="*/ 4 h 449"/>
                <a:gd name="T26" fmla="*/ 9 w 542"/>
                <a:gd name="T27" fmla="*/ 3 h 449"/>
                <a:gd name="T28" fmla="*/ 12 w 542"/>
                <a:gd name="T29" fmla="*/ 2 h 449"/>
                <a:gd name="T30" fmla="*/ 13 w 542"/>
                <a:gd name="T31" fmla="*/ 1 h 449"/>
                <a:gd name="T32" fmla="*/ 11 w 542"/>
                <a:gd name="T33" fmla="*/ 1 h 449"/>
                <a:gd name="T34" fmla="*/ 10 w 542"/>
                <a:gd name="T35" fmla="*/ 2 h 449"/>
                <a:gd name="T36" fmla="*/ 9 w 542"/>
                <a:gd name="T37" fmla="*/ 0 h 449"/>
                <a:gd name="T38" fmla="*/ 8 w 542"/>
                <a:gd name="T39" fmla="*/ 1 h 449"/>
                <a:gd name="T40" fmla="*/ 4 w 542"/>
                <a:gd name="T41" fmla="*/ 1 h 449"/>
                <a:gd name="T42" fmla="*/ 2 w 542"/>
                <a:gd name="T43" fmla="*/ 4 h 449"/>
                <a:gd name="T44" fmla="*/ 1 w 542"/>
                <a:gd name="T45" fmla="*/ 3 h 449"/>
                <a:gd name="T46" fmla="*/ 0 w 542"/>
                <a:gd name="T47" fmla="*/ 5 h 4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42"/>
                <a:gd name="T73" fmla="*/ 0 h 449"/>
                <a:gd name="T74" fmla="*/ 542 w 542"/>
                <a:gd name="T75" fmla="*/ 449 h 4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42" h="449">
                  <a:moveTo>
                    <a:pt x="0" y="214"/>
                  </a:moveTo>
                  <a:lnTo>
                    <a:pt x="6" y="333"/>
                  </a:lnTo>
                  <a:lnTo>
                    <a:pt x="42" y="368"/>
                  </a:lnTo>
                  <a:lnTo>
                    <a:pt x="14" y="426"/>
                  </a:lnTo>
                  <a:lnTo>
                    <a:pt x="73" y="449"/>
                  </a:lnTo>
                  <a:lnTo>
                    <a:pt x="212" y="426"/>
                  </a:lnTo>
                  <a:lnTo>
                    <a:pt x="239" y="361"/>
                  </a:lnTo>
                  <a:lnTo>
                    <a:pt x="333" y="325"/>
                  </a:lnTo>
                  <a:lnTo>
                    <a:pt x="340" y="269"/>
                  </a:lnTo>
                  <a:lnTo>
                    <a:pt x="375" y="254"/>
                  </a:lnTo>
                  <a:lnTo>
                    <a:pt x="361" y="226"/>
                  </a:lnTo>
                  <a:lnTo>
                    <a:pt x="393" y="222"/>
                  </a:lnTo>
                  <a:lnTo>
                    <a:pt x="418" y="168"/>
                  </a:lnTo>
                  <a:lnTo>
                    <a:pt x="408" y="112"/>
                  </a:lnTo>
                  <a:lnTo>
                    <a:pt x="538" y="72"/>
                  </a:lnTo>
                  <a:lnTo>
                    <a:pt x="542" y="61"/>
                  </a:lnTo>
                  <a:lnTo>
                    <a:pt x="492" y="50"/>
                  </a:lnTo>
                  <a:lnTo>
                    <a:pt x="423" y="88"/>
                  </a:lnTo>
                  <a:lnTo>
                    <a:pt x="392" y="0"/>
                  </a:lnTo>
                  <a:lnTo>
                    <a:pt x="335" y="66"/>
                  </a:lnTo>
                  <a:lnTo>
                    <a:pt x="169" y="61"/>
                  </a:lnTo>
                  <a:lnTo>
                    <a:pt x="82" y="165"/>
                  </a:lnTo>
                  <a:lnTo>
                    <a:pt x="25" y="131"/>
                  </a:lnTo>
                  <a:lnTo>
                    <a:pt x="0" y="21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05" name="Freeform 321">
              <a:extLst>
                <a:ext uri="{FF2B5EF4-FFF2-40B4-BE49-F238E27FC236}">
                  <a16:creationId xmlns:a16="http://schemas.microsoft.com/office/drawing/2014/main" id="{B0BFEF8C-0A11-47DF-AD29-05A49E2893C6}"/>
                </a:ext>
              </a:extLst>
            </p:cNvPr>
            <p:cNvSpPr>
              <a:spLocks/>
            </p:cNvSpPr>
            <p:nvPr/>
          </p:nvSpPr>
          <p:spPr bwMode="auto">
            <a:xfrm>
              <a:off x="1614485" y="3059094"/>
              <a:ext cx="33694" cy="68421"/>
            </a:xfrm>
            <a:custGeom>
              <a:avLst/>
              <a:gdLst>
                <a:gd name="T0" fmla="*/ 0 w 71"/>
                <a:gd name="T1" fmla="*/ 3 h 151"/>
                <a:gd name="T2" fmla="*/ 0 w 71"/>
                <a:gd name="T3" fmla="*/ 1 h 151"/>
                <a:gd name="T4" fmla="*/ 1 w 71"/>
                <a:gd name="T5" fmla="*/ 0 h 151"/>
                <a:gd name="T6" fmla="*/ 2 w 71"/>
                <a:gd name="T7" fmla="*/ 2 h 151"/>
                <a:gd name="T8" fmla="*/ 1 w 71"/>
                <a:gd name="T9" fmla="*/ 3 h 151"/>
                <a:gd name="T10" fmla="*/ 0 w 71"/>
                <a:gd name="T11" fmla="*/ 3 h 151"/>
                <a:gd name="T12" fmla="*/ 0 60000 65536"/>
                <a:gd name="T13" fmla="*/ 0 60000 65536"/>
                <a:gd name="T14" fmla="*/ 0 60000 65536"/>
                <a:gd name="T15" fmla="*/ 0 60000 65536"/>
                <a:gd name="T16" fmla="*/ 0 60000 65536"/>
                <a:gd name="T17" fmla="*/ 0 60000 65536"/>
                <a:gd name="T18" fmla="*/ 0 w 71"/>
                <a:gd name="T19" fmla="*/ 0 h 151"/>
                <a:gd name="T20" fmla="*/ 71 w 71"/>
                <a:gd name="T21" fmla="*/ 151 h 151"/>
              </a:gdLst>
              <a:ahLst/>
              <a:cxnLst>
                <a:cxn ang="T12">
                  <a:pos x="T0" y="T1"/>
                </a:cxn>
                <a:cxn ang="T13">
                  <a:pos x="T2" y="T3"/>
                </a:cxn>
                <a:cxn ang="T14">
                  <a:pos x="T4" y="T5"/>
                </a:cxn>
                <a:cxn ang="T15">
                  <a:pos x="T6" y="T7"/>
                </a:cxn>
                <a:cxn ang="T16">
                  <a:pos x="T8" y="T9"/>
                </a:cxn>
                <a:cxn ang="T17">
                  <a:pos x="T10" y="T11"/>
                </a:cxn>
              </a:cxnLst>
              <a:rect l="T18" t="T19" r="T20" b="T21"/>
              <a:pathLst>
                <a:path w="71" h="151">
                  <a:moveTo>
                    <a:pt x="0" y="114"/>
                  </a:moveTo>
                  <a:lnTo>
                    <a:pt x="1" y="37"/>
                  </a:lnTo>
                  <a:lnTo>
                    <a:pt x="33" y="0"/>
                  </a:lnTo>
                  <a:lnTo>
                    <a:pt x="71" y="88"/>
                  </a:lnTo>
                  <a:lnTo>
                    <a:pt x="35" y="151"/>
                  </a:lnTo>
                  <a:lnTo>
                    <a:pt x="0" y="11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06" name="Freeform 322">
              <a:extLst>
                <a:ext uri="{FF2B5EF4-FFF2-40B4-BE49-F238E27FC236}">
                  <a16:creationId xmlns:a16="http://schemas.microsoft.com/office/drawing/2014/main" id="{D53E2590-9969-42E5-BD80-9D697572F695}"/>
                </a:ext>
              </a:extLst>
            </p:cNvPr>
            <p:cNvSpPr>
              <a:spLocks/>
            </p:cNvSpPr>
            <p:nvPr/>
          </p:nvSpPr>
          <p:spPr bwMode="auto">
            <a:xfrm>
              <a:off x="1102329" y="3191162"/>
              <a:ext cx="374009" cy="388247"/>
            </a:xfrm>
            <a:custGeom>
              <a:avLst/>
              <a:gdLst>
                <a:gd name="T0" fmla="*/ 0 w 776"/>
                <a:gd name="T1" fmla="*/ 11 h 857"/>
                <a:gd name="T2" fmla="*/ 0 w 776"/>
                <a:gd name="T3" fmla="*/ 11 h 857"/>
                <a:gd name="T4" fmla="*/ 3 w 776"/>
                <a:gd name="T5" fmla="*/ 13 h 857"/>
                <a:gd name="T6" fmla="*/ 11 w 776"/>
                <a:gd name="T7" fmla="*/ 19 h 857"/>
                <a:gd name="T8" fmla="*/ 11 w 776"/>
                <a:gd name="T9" fmla="*/ 20 h 857"/>
                <a:gd name="T10" fmla="*/ 11 w 776"/>
                <a:gd name="T11" fmla="*/ 20 h 857"/>
                <a:gd name="T12" fmla="*/ 13 w 776"/>
                <a:gd name="T13" fmla="*/ 19 h 857"/>
                <a:gd name="T14" fmla="*/ 18 w 776"/>
                <a:gd name="T15" fmla="*/ 15 h 857"/>
                <a:gd name="T16" fmla="*/ 16 w 776"/>
                <a:gd name="T17" fmla="*/ 12 h 857"/>
                <a:gd name="T18" fmla="*/ 16 w 776"/>
                <a:gd name="T19" fmla="*/ 8 h 857"/>
                <a:gd name="T20" fmla="*/ 16 w 776"/>
                <a:gd name="T21" fmla="*/ 6 h 857"/>
                <a:gd name="T22" fmla="*/ 14 w 776"/>
                <a:gd name="T23" fmla="*/ 3 h 857"/>
                <a:gd name="T24" fmla="*/ 15 w 776"/>
                <a:gd name="T25" fmla="*/ 3 h 857"/>
                <a:gd name="T26" fmla="*/ 15 w 776"/>
                <a:gd name="T27" fmla="*/ 0 h 857"/>
                <a:gd name="T28" fmla="*/ 9 w 776"/>
                <a:gd name="T29" fmla="*/ 1 h 857"/>
                <a:gd name="T30" fmla="*/ 6 w 776"/>
                <a:gd name="T31" fmla="*/ 2 h 857"/>
                <a:gd name="T32" fmla="*/ 7 w 776"/>
                <a:gd name="T33" fmla="*/ 5 h 857"/>
                <a:gd name="T34" fmla="*/ 5 w 776"/>
                <a:gd name="T35" fmla="*/ 6 h 857"/>
                <a:gd name="T36" fmla="*/ 4 w 776"/>
                <a:gd name="T37" fmla="*/ 6 h 857"/>
                <a:gd name="T38" fmla="*/ 5 w 776"/>
                <a:gd name="T39" fmla="*/ 7 h 857"/>
                <a:gd name="T40" fmla="*/ 1 w 776"/>
                <a:gd name="T41" fmla="*/ 9 h 857"/>
                <a:gd name="T42" fmla="*/ 0 w 776"/>
                <a:gd name="T43" fmla="*/ 11 h 85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76"/>
                <a:gd name="T67" fmla="*/ 0 h 857"/>
                <a:gd name="T68" fmla="*/ 776 w 776"/>
                <a:gd name="T69" fmla="*/ 857 h 85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76" h="857">
                  <a:moveTo>
                    <a:pt x="0" y="458"/>
                  </a:moveTo>
                  <a:lnTo>
                    <a:pt x="5" y="475"/>
                  </a:lnTo>
                  <a:lnTo>
                    <a:pt x="150" y="582"/>
                  </a:lnTo>
                  <a:lnTo>
                    <a:pt x="454" y="818"/>
                  </a:lnTo>
                  <a:lnTo>
                    <a:pt x="456" y="857"/>
                  </a:lnTo>
                  <a:lnTo>
                    <a:pt x="488" y="853"/>
                  </a:lnTo>
                  <a:lnTo>
                    <a:pt x="547" y="836"/>
                  </a:lnTo>
                  <a:lnTo>
                    <a:pt x="776" y="651"/>
                  </a:lnTo>
                  <a:lnTo>
                    <a:pt x="687" y="527"/>
                  </a:lnTo>
                  <a:lnTo>
                    <a:pt x="688" y="330"/>
                  </a:lnTo>
                  <a:lnTo>
                    <a:pt x="679" y="241"/>
                  </a:lnTo>
                  <a:lnTo>
                    <a:pt x="612" y="151"/>
                  </a:lnTo>
                  <a:lnTo>
                    <a:pt x="647" y="120"/>
                  </a:lnTo>
                  <a:lnTo>
                    <a:pt x="659" y="0"/>
                  </a:lnTo>
                  <a:lnTo>
                    <a:pt x="391" y="20"/>
                  </a:lnTo>
                  <a:lnTo>
                    <a:pt x="246" y="92"/>
                  </a:lnTo>
                  <a:lnTo>
                    <a:pt x="284" y="238"/>
                  </a:lnTo>
                  <a:lnTo>
                    <a:pt x="224" y="241"/>
                  </a:lnTo>
                  <a:lnTo>
                    <a:pt x="189" y="258"/>
                  </a:lnTo>
                  <a:lnTo>
                    <a:pt x="196" y="296"/>
                  </a:lnTo>
                  <a:lnTo>
                    <a:pt x="21" y="383"/>
                  </a:lnTo>
                  <a:lnTo>
                    <a:pt x="0" y="45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07" name="Freeform 323">
              <a:extLst>
                <a:ext uri="{FF2B5EF4-FFF2-40B4-BE49-F238E27FC236}">
                  <a16:creationId xmlns:a16="http://schemas.microsoft.com/office/drawing/2014/main" id="{17B95637-848A-4B80-998C-6A5869E86E1E}"/>
                </a:ext>
              </a:extLst>
            </p:cNvPr>
            <p:cNvSpPr>
              <a:spLocks/>
            </p:cNvSpPr>
            <p:nvPr/>
          </p:nvSpPr>
          <p:spPr bwMode="auto">
            <a:xfrm>
              <a:off x="3336273" y="4179284"/>
              <a:ext cx="739594" cy="609421"/>
            </a:xfrm>
            <a:custGeom>
              <a:avLst/>
              <a:gdLst>
                <a:gd name="T0" fmla="*/ 1 w 1543"/>
                <a:gd name="T1" fmla="*/ 17 h 1343"/>
                <a:gd name="T2" fmla="*/ 1 w 1543"/>
                <a:gd name="T3" fmla="*/ 16 h 1343"/>
                <a:gd name="T4" fmla="*/ 1 w 1543"/>
                <a:gd name="T5" fmla="*/ 12 h 1343"/>
                <a:gd name="T6" fmla="*/ 3 w 1543"/>
                <a:gd name="T7" fmla="*/ 10 h 1343"/>
                <a:gd name="T8" fmla="*/ 8 w 1543"/>
                <a:gd name="T9" fmla="*/ 8 h 1343"/>
                <a:gd name="T10" fmla="*/ 9 w 1543"/>
                <a:gd name="T11" fmla="*/ 6 h 1343"/>
                <a:gd name="T12" fmla="*/ 9 w 1543"/>
                <a:gd name="T13" fmla="*/ 6 h 1343"/>
                <a:gd name="T14" fmla="*/ 10 w 1543"/>
                <a:gd name="T15" fmla="*/ 5 h 1343"/>
                <a:gd name="T16" fmla="*/ 13 w 1543"/>
                <a:gd name="T17" fmla="*/ 4 h 1343"/>
                <a:gd name="T18" fmla="*/ 14 w 1543"/>
                <a:gd name="T19" fmla="*/ 4 h 1343"/>
                <a:gd name="T20" fmla="*/ 14 w 1543"/>
                <a:gd name="T21" fmla="*/ 4 h 1343"/>
                <a:gd name="T22" fmla="*/ 17 w 1543"/>
                <a:gd name="T23" fmla="*/ 1 h 1343"/>
                <a:gd name="T24" fmla="*/ 20 w 1543"/>
                <a:gd name="T25" fmla="*/ 2 h 1343"/>
                <a:gd name="T26" fmla="*/ 24 w 1543"/>
                <a:gd name="T27" fmla="*/ 7 h 1343"/>
                <a:gd name="T28" fmla="*/ 25 w 1543"/>
                <a:gd name="T29" fmla="*/ 1 h 1343"/>
                <a:gd name="T30" fmla="*/ 27 w 1543"/>
                <a:gd name="T31" fmla="*/ 4 h 1343"/>
                <a:gd name="T32" fmla="*/ 29 w 1543"/>
                <a:gd name="T33" fmla="*/ 9 h 1343"/>
                <a:gd name="T34" fmla="*/ 32 w 1543"/>
                <a:gd name="T35" fmla="*/ 13 h 1343"/>
                <a:gd name="T36" fmla="*/ 33 w 1543"/>
                <a:gd name="T37" fmla="*/ 14 h 1343"/>
                <a:gd name="T38" fmla="*/ 36 w 1543"/>
                <a:gd name="T39" fmla="*/ 19 h 1343"/>
                <a:gd name="T40" fmla="*/ 34 w 1543"/>
                <a:gd name="T41" fmla="*/ 25 h 1343"/>
                <a:gd name="T42" fmla="*/ 30 w 1543"/>
                <a:gd name="T43" fmla="*/ 30 h 1343"/>
                <a:gd name="T44" fmla="*/ 29 w 1543"/>
                <a:gd name="T45" fmla="*/ 31 h 1343"/>
                <a:gd name="T46" fmla="*/ 27 w 1543"/>
                <a:gd name="T47" fmla="*/ 31 h 1343"/>
                <a:gd name="T48" fmla="*/ 24 w 1543"/>
                <a:gd name="T49" fmla="*/ 29 h 1343"/>
                <a:gd name="T50" fmla="*/ 22 w 1543"/>
                <a:gd name="T51" fmla="*/ 27 h 1343"/>
                <a:gd name="T52" fmla="*/ 22 w 1543"/>
                <a:gd name="T53" fmla="*/ 27 h 1343"/>
                <a:gd name="T54" fmla="*/ 22 w 1543"/>
                <a:gd name="T55" fmla="*/ 23 h 1343"/>
                <a:gd name="T56" fmla="*/ 19 w 1543"/>
                <a:gd name="T57" fmla="*/ 26 h 1343"/>
                <a:gd name="T58" fmla="*/ 16 w 1543"/>
                <a:gd name="T59" fmla="*/ 22 h 1343"/>
                <a:gd name="T60" fmla="*/ 9 w 1543"/>
                <a:gd name="T61" fmla="*/ 25 h 1343"/>
                <a:gd name="T62" fmla="*/ 4 w 1543"/>
                <a:gd name="T63" fmla="*/ 27 h 1343"/>
                <a:gd name="T64" fmla="*/ 2 w 1543"/>
                <a:gd name="T65" fmla="*/ 22 h 13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43"/>
                <a:gd name="T100" fmla="*/ 0 h 1343"/>
                <a:gd name="T101" fmla="*/ 1543 w 1543"/>
                <a:gd name="T102" fmla="*/ 1343 h 13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43" h="1343">
                  <a:moveTo>
                    <a:pt x="0" y="708"/>
                  </a:moveTo>
                  <a:lnTo>
                    <a:pt x="25" y="718"/>
                  </a:lnTo>
                  <a:lnTo>
                    <a:pt x="9" y="678"/>
                  </a:lnTo>
                  <a:lnTo>
                    <a:pt x="41" y="701"/>
                  </a:lnTo>
                  <a:lnTo>
                    <a:pt x="9" y="622"/>
                  </a:lnTo>
                  <a:lnTo>
                    <a:pt x="31" y="505"/>
                  </a:lnTo>
                  <a:lnTo>
                    <a:pt x="39" y="536"/>
                  </a:lnTo>
                  <a:lnTo>
                    <a:pt x="135" y="442"/>
                  </a:lnTo>
                  <a:lnTo>
                    <a:pt x="296" y="399"/>
                  </a:lnTo>
                  <a:lnTo>
                    <a:pt x="352" y="330"/>
                  </a:lnTo>
                  <a:lnTo>
                    <a:pt x="349" y="285"/>
                  </a:lnTo>
                  <a:lnTo>
                    <a:pt x="369" y="252"/>
                  </a:lnTo>
                  <a:lnTo>
                    <a:pt x="393" y="304"/>
                  </a:lnTo>
                  <a:lnTo>
                    <a:pt x="393" y="248"/>
                  </a:lnTo>
                  <a:lnTo>
                    <a:pt x="432" y="260"/>
                  </a:lnTo>
                  <a:lnTo>
                    <a:pt x="436" y="218"/>
                  </a:lnTo>
                  <a:lnTo>
                    <a:pt x="492" y="150"/>
                  </a:lnTo>
                  <a:lnTo>
                    <a:pt x="552" y="154"/>
                  </a:lnTo>
                  <a:lnTo>
                    <a:pt x="563" y="221"/>
                  </a:lnTo>
                  <a:lnTo>
                    <a:pt x="588" y="183"/>
                  </a:lnTo>
                  <a:lnTo>
                    <a:pt x="631" y="204"/>
                  </a:lnTo>
                  <a:lnTo>
                    <a:pt x="616" y="160"/>
                  </a:lnTo>
                  <a:lnTo>
                    <a:pt x="655" y="89"/>
                  </a:lnTo>
                  <a:lnTo>
                    <a:pt x="743" y="62"/>
                  </a:lnTo>
                  <a:lnTo>
                    <a:pt x="719" y="18"/>
                  </a:lnTo>
                  <a:lnTo>
                    <a:pt x="893" y="73"/>
                  </a:lnTo>
                  <a:lnTo>
                    <a:pt x="856" y="194"/>
                  </a:lnTo>
                  <a:lnTo>
                    <a:pt x="1030" y="318"/>
                  </a:lnTo>
                  <a:lnTo>
                    <a:pt x="1073" y="267"/>
                  </a:lnTo>
                  <a:lnTo>
                    <a:pt x="1095" y="61"/>
                  </a:lnTo>
                  <a:lnTo>
                    <a:pt x="1135" y="0"/>
                  </a:lnTo>
                  <a:lnTo>
                    <a:pt x="1173" y="158"/>
                  </a:lnTo>
                  <a:lnTo>
                    <a:pt x="1231" y="194"/>
                  </a:lnTo>
                  <a:lnTo>
                    <a:pt x="1270" y="375"/>
                  </a:lnTo>
                  <a:lnTo>
                    <a:pt x="1363" y="433"/>
                  </a:lnTo>
                  <a:lnTo>
                    <a:pt x="1400" y="536"/>
                  </a:lnTo>
                  <a:lnTo>
                    <a:pt x="1432" y="529"/>
                  </a:lnTo>
                  <a:lnTo>
                    <a:pt x="1441" y="584"/>
                  </a:lnTo>
                  <a:lnTo>
                    <a:pt x="1518" y="663"/>
                  </a:lnTo>
                  <a:lnTo>
                    <a:pt x="1543" y="802"/>
                  </a:lnTo>
                  <a:lnTo>
                    <a:pt x="1524" y="942"/>
                  </a:lnTo>
                  <a:lnTo>
                    <a:pt x="1459" y="1059"/>
                  </a:lnTo>
                  <a:lnTo>
                    <a:pt x="1408" y="1261"/>
                  </a:lnTo>
                  <a:lnTo>
                    <a:pt x="1323" y="1282"/>
                  </a:lnTo>
                  <a:lnTo>
                    <a:pt x="1267" y="1320"/>
                  </a:lnTo>
                  <a:lnTo>
                    <a:pt x="1272" y="1343"/>
                  </a:lnTo>
                  <a:lnTo>
                    <a:pt x="1216" y="1276"/>
                  </a:lnTo>
                  <a:lnTo>
                    <a:pt x="1158" y="1324"/>
                  </a:lnTo>
                  <a:lnTo>
                    <a:pt x="1085" y="1304"/>
                  </a:lnTo>
                  <a:lnTo>
                    <a:pt x="1024" y="1253"/>
                  </a:lnTo>
                  <a:lnTo>
                    <a:pt x="1001" y="1153"/>
                  </a:lnTo>
                  <a:lnTo>
                    <a:pt x="955" y="1165"/>
                  </a:lnTo>
                  <a:lnTo>
                    <a:pt x="955" y="1096"/>
                  </a:lnTo>
                  <a:lnTo>
                    <a:pt x="939" y="1140"/>
                  </a:lnTo>
                  <a:lnTo>
                    <a:pt x="907" y="1143"/>
                  </a:lnTo>
                  <a:lnTo>
                    <a:pt x="940" y="1011"/>
                  </a:lnTo>
                  <a:lnTo>
                    <a:pt x="875" y="1135"/>
                  </a:lnTo>
                  <a:lnTo>
                    <a:pt x="843" y="1109"/>
                  </a:lnTo>
                  <a:lnTo>
                    <a:pt x="809" y="1012"/>
                  </a:lnTo>
                  <a:lnTo>
                    <a:pt x="694" y="959"/>
                  </a:lnTo>
                  <a:lnTo>
                    <a:pt x="490" y="998"/>
                  </a:lnTo>
                  <a:lnTo>
                    <a:pt x="404" y="1071"/>
                  </a:lnTo>
                  <a:lnTo>
                    <a:pt x="263" y="1075"/>
                  </a:lnTo>
                  <a:lnTo>
                    <a:pt x="182" y="1139"/>
                  </a:lnTo>
                  <a:lnTo>
                    <a:pt x="76" y="1094"/>
                  </a:lnTo>
                  <a:lnTo>
                    <a:pt x="100" y="966"/>
                  </a:lnTo>
                  <a:lnTo>
                    <a:pt x="0" y="70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08" name="Freeform 324">
              <a:extLst>
                <a:ext uri="{FF2B5EF4-FFF2-40B4-BE49-F238E27FC236}">
                  <a16:creationId xmlns:a16="http://schemas.microsoft.com/office/drawing/2014/main" id="{F5282EA7-8093-4FDE-8DFD-54B589E43332}"/>
                </a:ext>
              </a:extLst>
            </p:cNvPr>
            <p:cNvSpPr>
              <a:spLocks/>
            </p:cNvSpPr>
            <p:nvPr/>
          </p:nvSpPr>
          <p:spPr bwMode="auto">
            <a:xfrm>
              <a:off x="3915817" y="4823711"/>
              <a:ext cx="65704" cy="68421"/>
            </a:xfrm>
            <a:custGeom>
              <a:avLst/>
              <a:gdLst>
                <a:gd name="T0" fmla="*/ 0 w 134"/>
                <a:gd name="T1" fmla="*/ 1 h 150"/>
                <a:gd name="T2" fmla="*/ 0 w 134"/>
                <a:gd name="T3" fmla="*/ 0 h 150"/>
                <a:gd name="T4" fmla="*/ 2 w 134"/>
                <a:gd name="T5" fmla="*/ 1 h 150"/>
                <a:gd name="T6" fmla="*/ 3 w 134"/>
                <a:gd name="T7" fmla="*/ 0 h 150"/>
                <a:gd name="T8" fmla="*/ 3 w 134"/>
                <a:gd name="T9" fmla="*/ 1 h 150"/>
                <a:gd name="T10" fmla="*/ 3 w 134"/>
                <a:gd name="T11" fmla="*/ 2 h 150"/>
                <a:gd name="T12" fmla="*/ 2 w 134"/>
                <a:gd name="T13" fmla="*/ 3 h 150"/>
                <a:gd name="T14" fmla="*/ 1 w 134"/>
                <a:gd name="T15" fmla="*/ 3 h 150"/>
                <a:gd name="T16" fmla="*/ 0 w 134"/>
                <a:gd name="T17" fmla="*/ 1 h 1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4"/>
                <a:gd name="T28" fmla="*/ 0 h 150"/>
                <a:gd name="T29" fmla="*/ 134 w 134"/>
                <a:gd name="T30" fmla="*/ 150 h 15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4" h="150">
                  <a:moveTo>
                    <a:pt x="0" y="25"/>
                  </a:moveTo>
                  <a:lnTo>
                    <a:pt x="1" y="0"/>
                  </a:lnTo>
                  <a:lnTo>
                    <a:pt x="67" y="20"/>
                  </a:lnTo>
                  <a:lnTo>
                    <a:pt x="121" y="2"/>
                  </a:lnTo>
                  <a:lnTo>
                    <a:pt x="134" y="40"/>
                  </a:lnTo>
                  <a:lnTo>
                    <a:pt x="134" y="86"/>
                  </a:lnTo>
                  <a:lnTo>
                    <a:pt x="83" y="150"/>
                  </a:lnTo>
                  <a:lnTo>
                    <a:pt x="50" y="147"/>
                  </a:lnTo>
                  <a:lnTo>
                    <a:pt x="0" y="2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09" name="Freeform 325">
              <a:extLst>
                <a:ext uri="{FF2B5EF4-FFF2-40B4-BE49-F238E27FC236}">
                  <a16:creationId xmlns:a16="http://schemas.microsoft.com/office/drawing/2014/main" id="{F9EB5082-F074-4FF6-B0A2-E101C7789F1D}"/>
                </a:ext>
              </a:extLst>
            </p:cNvPr>
            <p:cNvSpPr>
              <a:spLocks/>
            </p:cNvSpPr>
            <p:nvPr/>
          </p:nvSpPr>
          <p:spPr bwMode="auto">
            <a:xfrm>
              <a:off x="1434220" y="2904750"/>
              <a:ext cx="141517" cy="57282"/>
            </a:xfrm>
            <a:custGeom>
              <a:avLst/>
              <a:gdLst>
                <a:gd name="T0" fmla="*/ 0 w 296"/>
                <a:gd name="T1" fmla="*/ 2 h 128"/>
                <a:gd name="T2" fmla="*/ 0 w 296"/>
                <a:gd name="T3" fmla="*/ 2 h 128"/>
                <a:gd name="T4" fmla="*/ 0 w 296"/>
                <a:gd name="T5" fmla="*/ 2 h 128"/>
                <a:gd name="T6" fmla="*/ 1 w 296"/>
                <a:gd name="T7" fmla="*/ 2 h 128"/>
                <a:gd name="T8" fmla="*/ 2 w 296"/>
                <a:gd name="T9" fmla="*/ 2 h 128"/>
                <a:gd name="T10" fmla="*/ 4 w 296"/>
                <a:gd name="T11" fmla="*/ 3 h 128"/>
                <a:gd name="T12" fmla="*/ 6 w 296"/>
                <a:gd name="T13" fmla="*/ 2 h 128"/>
                <a:gd name="T14" fmla="*/ 7 w 296"/>
                <a:gd name="T15" fmla="*/ 1 h 128"/>
                <a:gd name="T16" fmla="*/ 6 w 296"/>
                <a:gd name="T17" fmla="*/ 0 h 128"/>
                <a:gd name="T18" fmla="*/ 4 w 296"/>
                <a:gd name="T19" fmla="*/ 0 h 128"/>
                <a:gd name="T20" fmla="*/ 3 w 296"/>
                <a:gd name="T21" fmla="*/ 2 h 128"/>
                <a:gd name="T22" fmla="*/ 0 w 296"/>
                <a:gd name="T23" fmla="*/ 2 h 1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96"/>
                <a:gd name="T37" fmla="*/ 0 h 128"/>
                <a:gd name="T38" fmla="*/ 296 w 296"/>
                <a:gd name="T39" fmla="*/ 128 h 1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96" h="128">
                  <a:moveTo>
                    <a:pt x="0" y="71"/>
                  </a:moveTo>
                  <a:lnTo>
                    <a:pt x="7" y="78"/>
                  </a:lnTo>
                  <a:lnTo>
                    <a:pt x="8" y="100"/>
                  </a:lnTo>
                  <a:lnTo>
                    <a:pt x="41" y="106"/>
                  </a:lnTo>
                  <a:lnTo>
                    <a:pt x="99" y="93"/>
                  </a:lnTo>
                  <a:lnTo>
                    <a:pt x="166" y="128"/>
                  </a:lnTo>
                  <a:lnTo>
                    <a:pt x="257" y="105"/>
                  </a:lnTo>
                  <a:lnTo>
                    <a:pt x="296" y="37"/>
                  </a:lnTo>
                  <a:lnTo>
                    <a:pt x="279" y="0"/>
                  </a:lnTo>
                  <a:lnTo>
                    <a:pt x="167" y="1"/>
                  </a:lnTo>
                  <a:lnTo>
                    <a:pt x="132" y="70"/>
                  </a:lnTo>
                  <a:lnTo>
                    <a:pt x="0" y="7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10" name="Freeform 326">
              <a:extLst>
                <a:ext uri="{FF2B5EF4-FFF2-40B4-BE49-F238E27FC236}">
                  <a16:creationId xmlns:a16="http://schemas.microsoft.com/office/drawing/2014/main" id="{95D3D18E-E52A-4BF3-8E37-DA9C4D1C7437}"/>
                </a:ext>
              </a:extLst>
            </p:cNvPr>
            <p:cNvSpPr>
              <a:spLocks/>
            </p:cNvSpPr>
            <p:nvPr/>
          </p:nvSpPr>
          <p:spPr bwMode="auto">
            <a:xfrm>
              <a:off x="2872974" y="3421883"/>
              <a:ext cx="87606" cy="119338"/>
            </a:xfrm>
            <a:custGeom>
              <a:avLst/>
              <a:gdLst>
                <a:gd name="T0" fmla="*/ 0 w 179"/>
                <a:gd name="T1" fmla="*/ 2 h 262"/>
                <a:gd name="T2" fmla="*/ 1 w 179"/>
                <a:gd name="T3" fmla="*/ 3 h 262"/>
                <a:gd name="T4" fmla="*/ 1 w 179"/>
                <a:gd name="T5" fmla="*/ 5 h 262"/>
                <a:gd name="T6" fmla="*/ 2 w 179"/>
                <a:gd name="T7" fmla="*/ 5 h 262"/>
                <a:gd name="T8" fmla="*/ 3 w 179"/>
                <a:gd name="T9" fmla="*/ 4 h 262"/>
                <a:gd name="T10" fmla="*/ 3 w 179"/>
                <a:gd name="T11" fmla="*/ 4 h 262"/>
                <a:gd name="T12" fmla="*/ 4 w 179"/>
                <a:gd name="T13" fmla="*/ 6 h 262"/>
                <a:gd name="T14" fmla="*/ 4 w 179"/>
                <a:gd name="T15" fmla="*/ 5 h 262"/>
                <a:gd name="T16" fmla="*/ 4 w 179"/>
                <a:gd name="T17" fmla="*/ 3 h 262"/>
                <a:gd name="T18" fmla="*/ 3 w 179"/>
                <a:gd name="T19" fmla="*/ 4 h 262"/>
                <a:gd name="T20" fmla="*/ 3 w 179"/>
                <a:gd name="T21" fmla="*/ 3 h 262"/>
                <a:gd name="T22" fmla="*/ 4 w 179"/>
                <a:gd name="T23" fmla="*/ 1 h 262"/>
                <a:gd name="T24" fmla="*/ 2 w 179"/>
                <a:gd name="T25" fmla="*/ 1 h 262"/>
                <a:gd name="T26" fmla="*/ 1 w 179"/>
                <a:gd name="T27" fmla="*/ 0 h 262"/>
                <a:gd name="T28" fmla="*/ 0 w 179"/>
                <a:gd name="T29" fmla="*/ 1 h 262"/>
                <a:gd name="T30" fmla="*/ 1 w 179"/>
                <a:gd name="T31" fmla="*/ 1 h 262"/>
                <a:gd name="T32" fmla="*/ 0 w 179"/>
                <a:gd name="T33" fmla="*/ 2 h 2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9"/>
                <a:gd name="T52" fmla="*/ 0 h 262"/>
                <a:gd name="T53" fmla="*/ 179 w 179"/>
                <a:gd name="T54" fmla="*/ 262 h 2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9" h="262">
                  <a:moveTo>
                    <a:pt x="0" y="78"/>
                  </a:moveTo>
                  <a:lnTo>
                    <a:pt x="23" y="105"/>
                  </a:lnTo>
                  <a:lnTo>
                    <a:pt x="37" y="227"/>
                  </a:lnTo>
                  <a:lnTo>
                    <a:pt x="86" y="220"/>
                  </a:lnTo>
                  <a:lnTo>
                    <a:pt x="109" y="168"/>
                  </a:lnTo>
                  <a:lnTo>
                    <a:pt x="144" y="178"/>
                  </a:lnTo>
                  <a:lnTo>
                    <a:pt x="165" y="262"/>
                  </a:lnTo>
                  <a:lnTo>
                    <a:pt x="179" y="214"/>
                  </a:lnTo>
                  <a:lnTo>
                    <a:pt x="162" y="130"/>
                  </a:lnTo>
                  <a:lnTo>
                    <a:pt x="144" y="164"/>
                  </a:lnTo>
                  <a:lnTo>
                    <a:pt x="119" y="120"/>
                  </a:lnTo>
                  <a:lnTo>
                    <a:pt x="164" y="67"/>
                  </a:lnTo>
                  <a:lnTo>
                    <a:pt x="79" y="59"/>
                  </a:lnTo>
                  <a:lnTo>
                    <a:pt x="21" y="0"/>
                  </a:lnTo>
                  <a:lnTo>
                    <a:pt x="6" y="32"/>
                  </a:lnTo>
                  <a:lnTo>
                    <a:pt x="24" y="59"/>
                  </a:lnTo>
                  <a:lnTo>
                    <a:pt x="0" y="7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11" name="Freeform 327">
              <a:extLst>
                <a:ext uri="{FF2B5EF4-FFF2-40B4-BE49-F238E27FC236}">
                  <a16:creationId xmlns:a16="http://schemas.microsoft.com/office/drawing/2014/main" id="{FDD5B26D-46DD-4E64-ACBA-7C18EB297185}"/>
                </a:ext>
              </a:extLst>
            </p:cNvPr>
            <p:cNvSpPr>
              <a:spLocks/>
            </p:cNvSpPr>
            <p:nvPr/>
          </p:nvSpPr>
          <p:spPr bwMode="auto">
            <a:xfrm>
              <a:off x="1312920" y="2836329"/>
              <a:ext cx="60650" cy="46144"/>
            </a:xfrm>
            <a:custGeom>
              <a:avLst/>
              <a:gdLst>
                <a:gd name="T0" fmla="*/ 0 w 125"/>
                <a:gd name="T1" fmla="*/ 1 h 104"/>
                <a:gd name="T2" fmla="*/ 1 w 125"/>
                <a:gd name="T3" fmla="*/ 0 h 104"/>
                <a:gd name="T4" fmla="*/ 2 w 125"/>
                <a:gd name="T5" fmla="*/ 0 h 104"/>
                <a:gd name="T6" fmla="*/ 3 w 125"/>
                <a:gd name="T7" fmla="*/ 1 h 104"/>
                <a:gd name="T8" fmla="*/ 3 w 125"/>
                <a:gd name="T9" fmla="*/ 2 h 104"/>
                <a:gd name="T10" fmla="*/ 3 w 125"/>
                <a:gd name="T11" fmla="*/ 2 h 104"/>
                <a:gd name="T12" fmla="*/ 0 w 125"/>
                <a:gd name="T13" fmla="*/ 1 h 104"/>
                <a:gd name="T14" fmla="*/ 0 60000 65536"/>
                <a:gd name="T15" fmla="*/ 0 60000 65536"/>
                <a:gd name="T16" fmla="*/ 0 60000 65536"/>
                <a:gd name="T17" fmla="*/ 0 60000 65536"/>
                <a:gd name="T18" fmla="*/ 0 60000 65536"/>
                <a:gd name="T19" fmla="*/ 0 60000 65536"/>
                <a:gd name="T20" fmla="*/ 0 60000 65536"/>
                <a:gd name="T21" fmla="*/ 0 w 125"/>
                <a:gd name="T22" fmla="*/ 0 h 104"/>
                <a:gd name="T23" fmla="*/ 125 w 125"/>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5" h="104">
                  <a:moveTo>
                    <a:pt x="0" y="20"/>
                  </a:moveTo>
                  <a:lnTo>
                    <a:pt x="27" y="5"/>
                  </a:lnTo>
                  <a:lnTo>
                    <a:pt x="84" y="0"/>
                  </a:lnTo>
                  <a:lnTo>
                    <a:pt x="122" y="42"/>
                  </a:lnTo>
                  <a:lnTo>
                    <a:pt x="125" y="74"/>
                  </a:lnTo>
                  <a:lnTo>
                    <a:pt x="112" y="104"/>
                  </a:lnTo>
                  <a:lnTo>
                    <a:pt x="0" y="2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12" name="Freeform 328">
              <a:extLst>
                <a:ext uri="{FF2B5EF4-FFF2-40B4-BE49-F238E27FC236}">
                  <a16:creationId xmlns:a16="http://schemas.microsoft.com/office/drawing/2014/main" id="{323CE2BC-5CB4-4715-9C5B-2BC6F76DED29}"/>
                </a:ext>
              </a:extLst>
            </p:cNvPr>
            <p:cNvSpPr>
              <a:spLocks/>
            </p:cNvSpPr>
            <p:nvPr/>
          </p:nvSpPr>
          <p:spPr bwMode="auto">
            <a:xfrm>
              <a:off x="2889821" y="3383695"/>
              <a:ext cx="60650" cy="35006"/>
            </a:xfrm>
            <a:custGeom>
              <a:avLst/>
              <a:gdLst>
                <a:gd name="T0" fmla="*/ 0 w 121"/>
                <a:gd name="T1" fmla="*/ 1 h 75"/>
                <a:gd name="T2" fmla="*/ 0 w 121"/>
                <a:gd name="T3" fmla="*/ 2 h 75"/>
                <a:gd name="T4" fmla="*/ 3 w 121"/>
                <a:gd name="T5" fmla="*/ 1 h 75"/>
                <a:gd name="T6" fmla="*/ 3 w 121"/>
                <a:gd name="T7" fmla="*/ 1 h 75"/>
                <a:gd name="T8" fmla="*/ 1 w 121"/>
                <a:gd name="T9" fmla="*/ 0 h 75"/>
                <a:gd name="T10" fmla="*/ 0 w 121"/>
                <a:gd name="T11" fmla="*/ 1 h 75"/>
                <a:gd name="T12" fmla="*/ 0 60000 65536"/>
                <a:gd name="T13" fmla="*/ 0 60000 65536"/>
                <a:gd name="T14" fmla="*/ 0 60000 65536"/>
                <a:gd name="T15" fmla="*/ 0 60000 65536"/>
                <a:gd name="T16" fmla="*/ 0 60000 65536"/>
                <a:gd name="T17" fmla="*/ 0 60000 65536"/>
                <a:gd name="T18" fmla="*/ 0 w 121"/>
                <a:gd name="T19" fmla="*/ 0 h 75"/>
                <a:gd name="T20" fmla="*/ 121 w 121"/>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121" h="75">
                  <a:moveTo>
                    <a:pt x="0" y="46"/>
                  </a:moveTo>
                  <a:lnTo>
                    <a:pt x="16" y="75"/>
                  </a:lnTo>
                  <a:lnTo>
                    <a:pt x="121" y="63"/>
                  </a:lnTo>
                  <a:lnTo>
                    <a:pt x="112" y="22"/>
                  </a:lnTo>
                  <a:lnTo>
                    <a:pt x="40" y="0"/>
                  </a:lnTo>
                  <a:lnTo>
                    <a:pt x="0" y="4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13" name="Freeform 329">
              <a:extLst>
                <a:ext uri="{FF2B5EF4-FFF2-40B4-BE49-F238E27FC236}">
                  <a16:creationId xmlns:a16="http://schemas.microsoft.com/office/drawing/2014/main" id="{672ADA8C-B3FA-4B9F-8F49-EBE982F4C549}"/>
                </a:ext>
              </a:extLst>
            </p:cNvPr>
            <p:cNvSpPr>
              <a:spLocks/>
            </p:cNvSpPr>
            <p:nvPr/>
          </p:nvSpPr>
          <p:spPr bwMode="auto">
            <a:xfrm>
              <a:off x="3353120" y="3862639"/>
              <a:ext cx="21901" cy="20685"/>
            </a:xfrm>
            <a:custGeom>
              <a:avLst/>
              <a:gdLst>
                <a:gd name="T0" fmla="*/ 0 w 47"/>
                <a:gd name="T1" fmla="*/ 1 h 46"/>
                <a:gd name="T2" fmla="*/ 1 w 47"/>
                <a:gd name="T3" fmla="*/ 1 h 46"/>
                <a:gd name="T4" fmla="*/ 1 w 47"/>
                <a:gd name="T5" fmla="*/ 0 h 46"/>
                <a:gd name="T6" fmla="*/ 0 w 47"/>
                <a:gd name="T7" fmla="*/ 1 h 46"/>
                <a:gd name="T8" fmla="*/ 0 60000 65536"/>
                <a:gd name="T9" fmla="*/ 0 60000 65536"/>
                <a:gd name="T10" fmla="*/ 0 60000 65536"/>
                <a:gd name="T11" fmla="*/ 0 60000 65536"/>
                <a:gd name="T12" fmla="*/ 0 w 47"/>
                <a:gd name="T13" fmla="*/ 0 h 46"/>
                <a:gd name="T14" fmla="*/ 47 w 47"/>
                <a:gd name="T15" fmla="*/ 46 h 46"/>
              </a:gdLst>
              <a:ahLst/>
              <a:cxnLst>
                <a:cxn ang="T8">
                  <a:pos x="T0" y="T1"/>
                </a:cxn>
                <a:cxn ang="T9">
                  <a:pos x="T2" y="T3"/>
                </a:cxn>
                <a:cxn ang="T10">
                  <a:pos x="T4" y="T5"/>
                </a:cxn>
                <a:cxn ang="T11">
                  <a:pos x="T6" y="T7"/>
                </a:cxn>
              </a:cxnLst>
              <a:rect l="T12" t="T13" r="T14" b="T15"/>
              <a:pathLst>
                <a:path w="47" h="46">
                  <a:moveTo>
                    <a:pt x="0" y="21"/>
                  </a:moveTo>
                  <a:lnTo>
                    <a:pt x="22" y="46"/>
                  </a:lnTo>
                  <a:lnTo>
                    <a:pt x="47" y="0"/>
                  </a:lnTo>
                  <a:lnTo>
                    <a:pt x="0" y="2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14" name="Freeform 330">
              <a:extLst>
                <a:ext uri="{FF2B5EF4-FFF2-40B4-BE49-F238E27FC236}">
                  <a16:creationId xmlns:a16="http://schemas.microsoft.com/office/drawing/2014/main" id="{948794A6-7B33-4BD6-9EF3-71B9253B14CF}"/>
                </a:ext>
              </a:extLst>
            </p:cNvPr>
            <p:cNvSpPr>
              <a:spLocks/>
            </p:cNvSpPr>
            <p:nvPr/>
          </p:nvSpPr>
          <p:spPr bwMode="auto">
            <a:xfrm>
              <a:off x="1673451" y="3017724"/>
              <a:ext cx="112876" cy="71603"/>
            </a:xfrm>
            <a:custGeom>
              <a:avLst/>
              <a:gdLst>
                <a:gd name="T0" fmla="*/ 0 w 237"/>
                <a:gd name="T1" fmla="*/ 3 h 156"/>
                <a:gd name="T2" fmla="*/ 0 w 237"/>
                <a:gd name="T3" fmla="*/ 0 h 156"/>
                <a:gd name="T4" fmla="*/ 5 w 237"/>
                <a:gd name="T5" fmla="*/ 1 h 156"/>
                <a:gd name="T6" fmla="*/ 5 w 237"/>
                <a:gd name="T7" fmla="*/ 2 h 156"/>
                <a:gd name="T8" fmla="*/ 5 w 237"/>
                <a:gd name="T9" fmla="*/ 3 h 156"/>
                <a:gd name="T10" fmla="*/ 3 w 237"/>
                <a:gd name="T11" fmla="*/ 3 h 156"/>
                <a:gd name="T12" fmla="*/ 3 w 237"/>
                <a:gd name="T13" fmla="*/ 4 h 156"/>
                <a:gd name="T14" fmla="*/ 1 w 237"/>
                <a:gd name="T15" fmla="*/ 4 h 156"/>
                <a:gd name="T16" fmla="*/ 0 w 237"/>
                <a:gd name="T17" fmla="*/ 3 h 1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
                <a:gd name="T28" fmla="*/ 0 h 156"/>
                <a:gd name="T29" fmla="*/ 237 w 237"/>
                <a:gd name="T30" fmla="*/ 156 h 1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 h="156">
                  <a:moveTo>
                    <a:pt x="0" y="107"/>
                  </a:moveTo>
                  <a:lnTo>
                    <a:pt x="13" y="0"/>
                  </a:lnTo>
                  <a:lnTo>
                    <a:pt x="237" y="24"/>
                  </a:lnTo>
                  <a:lnTo>
                    <a:pt x="197" y="91"/>
                  </a:lnTo>
                  <a:lnTo>
                    <a:pt x="213" y="126"/>
                  </a:lnTo>
                  <a:lnTo>
                    <a:pt x="154" y="130"/>
                  </a:lnTo>
                  <a:lnTo>
                    <a:pt x="119" y="156"/>
                  </a:lnTo>
                  <a:lnTo>
                    <a:pt x="24" y="153"/>
                  </a:lnTo>
                  <a:lnTo>
                    <a:pt x="0" y="10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15" name="Freeform 331">
              <a:extLst>
                <a:ext uri="{FF2B5EF4-FFF2-40B4-BE49-F238E27FC236}">
                  <a16:creationId xmlns:a16="http://schemas.microsoft.com/office/drawing/2014/main" id="{530B4445-056D-48E1-A8ED-78F1AFBFB50D}"/>
                </a:ext>
              </a:extLst>
            </p:cNvPr>
            <p:cNvSpPr>
              <a:spLocks/>
            </p:cNvSpPr>
            <p:nvPr/>
          </p:nvSpPr>
          <p:spPr bwMode="auto">
            <a:xfrm>
              <a:off x="2952156" y="3388468"/>
              <a:ext cx="166788" cy="372336"/>
            </a:xfrm>
            <a:custGeom>
              <a:avLst/>
              <a:gdLst>
                <a:gd name="T0" fmla="*/ 0 w 345"/>
                <a:gd name="T1" fmla="*/ 8 h 822"/>
                <a:gd name="T2" fmla="*/ 0 w 345"/>
                <a:gd name="T3" fmla="*/ 7 h 822"/>
                <a:gd name="T4" fmla="*/ 3 w 345"/>
                <a:gd name="T5" fmla="*/ 2 h 822"/>
                <a:gd name="T6" fmla="*/ 4 w 345"/>
                <a:gd name="T7" fmla="*/ 1 h 822"/>
                <a:gd name="T8" fmla="*/ 5 w 345"/>
                <a:gd name="T9" fmla="*/ 0 h 822"/>
                <a:gd name="T10" fmla="*/ 6 w 345"/>
                <a:gd name="T11" fmla="*/ 1 h 822"/>
                <a:gd name="T12" fmla="*/ 6 w 345"/>
                <a:gd name="T13" fmla="*/ 2 h 822"/>
                <a:gd name="T14" fmla="*/ 5 w 345"/>
                <a:gd name="T15" fmla="*/ 5 h 822"/>
                <a:gd name="T16" fmla="*/ 6 w 345"/>
                <a:gd name="T17" fmla="*/ 4 h 822"/>
                <a:gd name="T18" fmla="*/ 6 w 345"/>
                <a:gd name="T19" fmla="*/ 6 h 822"/>
                <a:gd name="T20" fmla="*/ 8 w 345"/>
                <a:gd name="T21" fmla="*/ 7 h 822"/>
                <a:gd name="T22" fmla="*/ 7 w 345"/>
                <a:gd name="T23" fmla="*/ 8 h 822"/>
                <a:gd name="T24" fmla="*/ 5 w 345"/>
                <a:gd name="T25" fmla="*/ 9 h 822"/>
                <a:gd name="T26" fmla="*/ 5 w 345"/>
                <a:gd name="T27" fmla="*/ 11 h 822"/>
                <a:gd name="T28" fmla="*/ 6 w 345"/>
                <a:gd name="T29" fmla="*/ 13 h 822"/>
                <a:gd name="T30" fmla="*/ 5 w 345"/>
                <a:gd name="T31" fmla="*/ 14 h 822"/>
                <a:gd name="T32" fmla="*/ 7 w 345"/>
                <a:gd name="T33" fmla="*/ 17 h 822"/>
                <a:gd name="T34" fmla="*/ 6 w 345"/>
                <a:gd name="T35" fmla="*/ 19 h 822"/>
                <a:gd name="T36" fmla="*/ 5 w 345"/>
                <a:gd name="T37" fmla="*/ 13 h 822"/>
                <a:gd name="T38" fmla="*/ 4 w 345"/>
                <a:gd name="T39" fmla="*/ 11 h 822"/>
                <a:gd name="T40" fmla="*/ 3 w 345"/>
                <a:gd name="T41" fmla="*/ 13 h 822"/>
                <a:gd name="T42" fmla="*/ 2 w 345"/>
                <a:gd name="T43" fmla="*/ 13 h 822"/>
                <a:gd name="T44" fmla="*/ 2 w 345"/>
                <a:gd name="T45" fmla="*/ 11 h 822"/>
                <a:gd name="T46" fmla="*/ 0 w 345"/>
                <a:gd name="T47" fmla="*/ 8 h 82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45"/>
                <a:gd name="T73" fmla="*/ 0 h 822"/>
                <a:gd name="T74" fmla="*/ 345 w 345"/>
                <a:gd name="T75" fmla="*/ 822 h 82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45" h="822">
                  <a:moveTo>
                    <a:pt x="0" y="337"/>
                  </a:moveTo>
                  <a:lnTo>
                    <a:pt x="14" y="289"/>
                  </a:lnTo>
                  <a:lnTo>
                    <a:pt x="114" y="76"/>
                  </a:lnTo>
                  <a:lnTo>
                    <a:pt x="181" y="48"/>
                  </a:lnTo>
                  <a:lnTo>
                    <a:pt x="196" y="0"/>
                  </a:lnTo>
                  <a:lnTo>
                    <a:pt x="247" y="27"/>
                  </a:lnTo>
                  <a:lnTo>
                    <a:pt x="247" y="71"/>
                  </a:lnTo>
                  <a:lnTo>
                    <a:pt x="204" y="201"/>
                  </a:lnTo>
                  <a:lnTo>
                    <a:pt x="249" y="190"/>
                  </a:lnTo>
                  <a:lnTo>
                    <a:pt x="273" y="278"/>
                  </a:lnTo>
                  <a:lnTo>
                    <a:pt x="345" y="302"/>
                  </a:lnTo>
                  <a:lnTo>
                    <a:pt x="309" y="345"/>
                  </a:lnTo>
                  <a:lnTo>
                    <a:pt x="226" y="401"/>
                  </a:lnTo>
                  <a:lnTo>
                    <a:pt x="204" y="454"/>
                  </a:lnTo>
                  <a:lnTo>
                    <a:pt x="249" y="552"/>
                  </a:lnTo>
                  <a:lnTo>
                    <a:pt x="233" y="612"/>
                  </a:lnTo>
                  <a:lnTo>
                    <a:pt x="287" y="742"/>
                  </a:lnTo>
                  <a:lnTo>
                    <a:pt x="247" y="822"/>
                  </a:lnTo>
                  <a:lnTo>
                    <a:pt x="207" y="540"/>
                  </a:lnTo>
                  <a:lnTo>
                    <a:pt x="173" y="497"/>
                  </a:lnTo>
                  <a:lnTo>
                    <a:pt x="118" y="571"/>
                  </a:lnTo>
                  <a:lnTo>
                    <a:pt x="78" y="556"/>
                  </a:lnTo>
                  <a:lnTo>
                    <a:pt x="86" y="455"/>
                  </a:lnTo>
                  <a:lnTo>
                    <a:pt x="0" y="33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16" name="Freeform 332">
              <a:extLst>
                <a:ext uri="{FF2B5EF4-FFF2-40B4-BE49-F238E27FC236}">
                  <a16:creationId xmlns:a16="http://schemas.microsoft.com/office/drawing/2014/main" id="{FFCADD78-8435-4B26-8FBB-5192B29DF756}"/>
                </a:ext>
              </a:extLst>
            </p:cNvPr>
            <p:cNvSpPr>
              <a:spLocks/>
            </p:cNvSpPr>
            <p:nvPr/>
          </p:nvSpPr>
          <p:spPr bwMode="auto">
            <a:xfrm>
              <a:off x="3142529" y="3668516"/>
              <a:ext cx="90975" cy="85924"/>
            </a:xfrm>
            <a:custGeom>
              <a:avLst/>
              <a:gdLst>
                <a:gd name="T0" fmla="*/ 0 w 190"/>
                <a:gd name="T1" fmla="*/ 1 h 190"/>
                <a:gd name="T2" fmla="*/ 0 w 190"/>
                <a:gd name="T3" fmla="*/ 3 h 190"/>
                <a:gd name="T4" fmla="*/ 1 w 190"/>
                <a:gd name="T5" fmla="*/ 4 h 190"/>
                <a:gd name="T6" fmla="*/ 2 w 190"/>
                <a:gd name="T7" fmla="*/ 4 h 190"/>
                <a:gd name="T8" fmla="*/ 4 w 190"/>
                <a:gd name="T9" fmla="*/ 2 h 190"/>
                <a:gd name="T10" fmla="*/ 4 w 190"/>
                <a:gd name="T11" fmla="*/ 0 h 190"/>
                <a:gd name="T12" fmla="*/ 2 w 190"/>
                <a:gd name="T13" fmla="*/ 0 h 190"/>
                <a:gd name="T14" fmla="*/ 1 w 190"/>
                <a:gd name="T15" fmla="*/ 0 h 190"/>
                <a:gd name="T16" fmla="*/ 0 w 190"/>
                <a:gd name="T17" fmla="*/ 1 h 1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0"/>
                <a:gd name="T28" fmla="*/ 0 h 190"/>
                <a:gd name="T29" fmla="*/ 190 w 190"/>
                <a:gd name="T30" fmla="*/ 190 h 1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0" h="190">
                  <a:moveTo>
                    <a:pt x="0" y="37"/>
                  </a:moveTo>
                  <a:lnTo>
                    <a:pt x="12" y="132"/>
                  </a:lnTo>
                  <a:lnTo>
                    <a:pt x="39" y="182"/>
                  </a:lnTo>
                  <a:lnTo>
                    <a:pt x="73" y="190"/>
                  </a:lnTo>
                  <a:lnTo>
                    <a:pt x="190" y="102"/>
                  </a:lnTo>
                  <a:lnTo>
                    <a:pt x="187" y="0"/>
                  </a:lnTo>
                  <a:lnTo>
                    <a:pt x="101" y="16"/>
                  </a:lnTo>
                  <a:lnTo>
                    <a:pt x="25" y="13"/>
                  </a:lnTo>
                  <a:lnTo>
                    <a:pt x="0" y="3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17" name="Freeform 333">
              <a:extLst>
                <a:ext uri="{FF2B5EF4-FFF2-40B4-BE49-F238E27FC236}">
                  <a16:creationId xmlns:a16="http://schemas.microsoft.com/office/drawing/2014/main" id="{598FFC19-1B98-454E-A199-8C58506196DF}"/>
                </a:ext>
              </a:extLst>
            </p:cNvPr>
            <p:cNvSpPr>
              <a:spLocks/>
            </p:cNvSpPr>
            <p:nvPr/>
          </p:nvSpPr>
          <p:spPr bwMode="auto">
            <a:xfrm>
              <a:off x="2726403" y="3767169"/>
              <a:ext cx="33694" cy="76377"/>
            </a:xfrm>
            <a:custGeom>
              <a:avLst/>
              <a:gdLst>
                <a:gd name="T0" fmla="*/ 0 w 72"/>
                <a:gd name="T1" fmla="*/ 0 h 166"/>
                <a:gd name="T2" fmla="*/ 0 w 72"/>
                <a:gd name="T3" fmla="*/ 4 h 166"/>
                <a:gd name="T4" fmla="*/ 2 w 72"/>
                <a:gd name="T5" fmla="*/ 3 h 166"/>
                <a:gd name="T6" fmla="*/ 1 w 72"/>
                <a:gd name="T7" fmla="*/ 1 h 166"/>
                <a:gd name="T8" fmla="*/ 0 w 72"/>
                <a:gd name="T9" fmla="*/ 0 h 166"/>
                <a:gd name="T10" fmla="*/ 0 60000 65536"/>
                <a:gd name="T11" fmla="*/ 0 60000 65536"/>
                <a:gd name="T12" fmla="*/ 0 60000 65536"/>
                <a:gd name="T13" fmla="*/ 0 60000 65536"/>
                <a:gd name="T14" fmla="*/ 0 60000 65536"/>
                <a:gd name="T15" fmla="*/ 0 w 72"/>
                <a:gd name="T16" fmla="*/ 0 h 166"/>
                <a:gd name="T17" fmla="*/ 72 w 72"/>
                <a:gd name="T18" fmla="*/ 166 h 166"/>
              </a:gdLst>
              <a:ahLst/>
              <a:cxnLst>
                <a:cxn ang="T10">
                  <a:pos x="T0" y="T1"/>
                </a:cxn>
                <a:cxn ang="T11">
                  <a:pos x="T2" y="T3"/>
                </a:cxn>
                <a:cxn ang="T12">
                  <a:pos x="T4" y="T5"/>
                </a:cxn>
                <a:cxn ang="T13">
                  <a:pos x="T6" y="T7"/>
                </a:cxn>
                <a:cxn ang="T14">
                  <a:pos x="T8" y="T9"/>
                </a:cxn>
              </a:cxnLst>
              <a:rect l="T15" t="T16" r="T17" b="T18"/>
              <a:pathLst>
                <a:path w="72" h="166">
                  <a:moveTo>
                    <a:pt x="0" y="0"/>
                  </a:moveTo>
                  <a:lnTo>
                    <a:pt x="13" y="166"/>
                  </a:lnTo>
                  <a:lnTo>
                    <a:pt x="72" y="138"/>
                  </a:lnTo>
                  <a:lnTo>
                    <a:pt x="45" y="40"/>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18" name="Freeform 334">
              <a:extLst>
                <a:ext uri="{FF2B5EF4-FFF2-40B4-BE49-F238E27FC236}">
                  <a16:creationId xmlns:a16="http://schemas.microsoft.com/office/drawing/2014/main" id="{5C9B1376-ADDC-4533-83F9-D25C798DA24C}"/>
                </a:ext>
              </a:extLst>
            </p:cNvPr>
            <p:cNvSpPr>
              <a:spLocks/>
            </p:cNvSpPr>
            <p:nvPr/>
          </p:nvSpPr>
          <p:spPr bwMode="auto">
            <a:xfrm>
              <a:off x="2611842" y="2780638"/>
              <a:ext cx="1123710" cy="773313"/>
            </a:xfrm>
            <a:custGeom>
              <a:avLst/>
              <a:gdLst>
                <a:gd name="T0" fmla="*/ 0 w 2339"/>
                <a:gd name="T1" fmla="*/ 17 h 1707"/>
                <a:gd name="T2" fmla="*/ 6 w 2339"/>
                <a:gd name="T3" fmla="*/ 15 h 1707"/>
                <a:gd name="T4" fmla="*/ 5 w 2339"/>
                <a:gd name="T5" fmla="*/ 11 h 1707"/>
                <a:gd name="T6" fmla="*/ 8 w 2339"/>
                <a:gd name="T7" fmla="*/ 8 h 1707"/>
                <a:gd name="T8" fmla="*/ 11 w 2339"/>
                <a:gd name="T9" fmla="*/ 7 h 1707"/>
                <a:gd name="T10" fmla="*/ 13 w 2339"/>
                <a:gd name="T11" fmla="*/ 7 h 1707"/>
                <a:gd name="T12" fmla="*/ 15 w 2339"/>
                <a:gd name="T13" fmla="*/ 11 h 1707"/>
                <a:gd name="T14" fmla="*/ 21 w 2339"/>
                <a:gd name="T15" fmla="*/ 14 h 1707"/>
                <a:gd name="T16" fmla="*/ 28 w 2339"/>
                <a:gd name="T17" fmla="*/ 15 h 1707"/>
                <a:gd name="T18" fmla="*/ 34 w 2339"/>
                <a:gd name="T19" fmla="*/ 13 h 1707"/>
                <a:gd name="T20" fmla="*/ 35 w 2339"/>
                <a:gd name="T21" fmla="*/ 11 h 1707"/>
                <a:gd name="T22" fmla="*/ 40 w 2339"/>
                <a:gd name="T23" fmla="*/ 9 h 1707"/>
                <a:gd name="T24" fmla="*/ 37 w 2339"/>
                <a:gd name="T25" fmla="*/ 8 h 1707"/>
                <a:gd name="T26" fmla="*/ 38 w 2339"/>
                <a:gd name="T27" fmla="*/ 5 h 1707"/>
                <a:gd name="T28" fmla="*/ 40 w 2339"/>
                <a:gd name="T29" fmla="*/ 5 h 1707"/>
                <a:gd name="T30" fmla="*/ 41 w 2339"/>
                <a:gd name="T31" fmla="*/ 1 h 1707"/>
                <a:gd name="T32" fmla="*/ 46 w 2339"/>
                <a:gd name="T33" fmla="*/ 1 h 1707"/>
                <a:gd name="T34" fmla="*/ 50 w 2339"/>
                <a:gd name="T35" fmla="*/ 6 h 1707"/>
                <a:gd name="T36" fmla="*/ 54 w 2339"/>
                <a:gd name="T37" fmla="*/ 7 h 1707"/>
                <a:gd name="T38" fmla="*/ 51 w 2339"/>
                <a:gd name="T39" fmla="*/ 12 h 1707"/>
                <a:gd name="T40" fmla="*/ 50 w 2339"/>
                <a:gd name="T41" fmla="*/ 14 h 1707"/>
                <a:gd name="T42" fmla="*/ 48 w 2339"/>
                <a:gd name="T43" fmla="*/ 15 h 1707"/>
                <a:gd name="T44" fmla="*/ 47 w 2339"/>
                <a:gd name="T45" fmla="*/ 15 h 1707"/>
                <a:gd name="T46" fmla="*/ 42 w 2339"/>
                <a:gd name="T47" fmla="*/ 19 h 1707"/>
                <a:gd name="T48" fmla="*/ 42 w 2339"/>
                <a:gd name="T49" fmla="*/ 16 h 1707"/>
                <a:gd name="T50" fmla="*/ 39 w 2339"/>
                <a:gd name="T51" fmla="*/ 19 h 1707"/>
                <a:gd name="T52" fmla="*/ 42 w 2339"/>
                <a:gd name="T53" fmla="*/ 20 h 1707"/>
                <a:gd name="T54" fmla="*/ 41 w 2339"/>
                <a:gd name="T55" fmla="*/ 22 h 1707"/>
                <a:gd name="T56" fmla="*/ 43 w 2339"/>
                <a:gd name="T57" fmla="*/ 27 h 1707"/>
                <a:gd name="T58" fmla="*/ 43 w 2339"/>
                <a:gd name="T59" fmla="*/ 28 h 1707"/>
                <a:gd name="T60" fmla="*/ 43 w 2339"/>
                <a:gd name="T61" fmla="*/ 29 h 1707"/>
                <a:gd name="T62" fmla="*/ 38 w 2339"/>
                <a:gd name="T63" fmla="*/ 36 h 1707"/>
                <a:gd name="T64" fmla="*/ 36 w 2339"/>
                <a:gd name="T65" fmla="*/ 37 h 1707"/>
                <a:gd name="T66" fmla="*/ 35 w 2339"/>
                <a:gd name="T67" fmla="*/ 38 h 1707"/>
                <a:gd name="T68" fmla="*/ 32 w 2339"/>
                <a:gd name="T69" fmla="*/ 39 h 1707"/>
                <a:gd name="T70" fmla="*/ 30 w 2339"/>
                <a:gd name="T71" fmla="*/ 38 h 1707"/>
                <a:gd name="T72" fmla="*/ 25 w 2339"/>
                <a:gd name="T73" fmla="*/ 37 h 1707"/>
                <a:gd name="T74" fmla="*/ 25 w 2339"/>
                <a:gd name="T75" fmla="*/ 38 h 1707"/>
                <a:gd name="T76" fmla="*/ 23 w 2339"/>
                <a:gd name="T77" fmla="*/ 37 h 1707"/>
                <a:gd name="T78" fmla="*/ 21 w 2339"/>
                <a:gd name="T79" fmla="*/ 36 h 1707"/>
                <a:gd name="T80" fmla="*/ 22 w 2339"/>
                <a:gd name="T81" fmla="*/ 32 h 1707"/>
                <a:gd name="T82" fmla="*/ 20 w 2339"/>
                <a:gd name="T83" fmla="*/ 30 h 1707"/>
                <a:gd name="T84" fmla="*/ 16 w 2339"/>
                <a:gd name="T85" fmla="*/ 31 h 1707"/>
                <a:gd name="T86" fmla="*/ 13 w 2339"/>
                <a:gd name="T87" fmla="*/ 32 h 1707"/>
                <a:gd name="T88" fmla="*/ 13 w 2339"/>
                <a:gd name="T89" fmla="*/ 31 h 1707"/>
                <a:gd name="T90" fmla="*/ 9 w 2339"/>
                <a:gd name="T91" fmla="*/ 30 h 1707"/>
                <a:gd name="T92" fmla="*/ 5 w 2339"/>
                <a:gd name="T93" fmla="*/ 28 h 1707"/>
                <a:gd name="T94" fmla="*/ 5 w 2339"/>
                <a:gd name="T95" fmla="*/ 26 h 1707"/>
                <a:gd name="T96" fmla="*/ 6 w 2339"/>
                <a:gd name="T97" fmla="*/ 23 h 1707"/>
                <a:gd name="T98" fmla="*/ 3 w 2339"/>
                <a:gd name="T99" fmla="*/ 23 h 1707"/>
                <a:gd name="T100" fmla="*/ 1 w 2339"/>
                <a:gd name="T101" fmla="*/ 20 h 1707"/>
                <a:gd name="T102" fmla="*/ 0 w 2339"/>
                <a:gd name="T103" fmla="*/ 19 h 170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339"/>
                <a:gd name="T157" fmla="*/ 0 h 1707"/>
                <a:gd name="T158" fmla="*/ 2339 w 2339"/>
                <a:gd name="T159" fmla="*/ 1707 h 170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339" h="1707">
                  <a:moveTo>
                    <a:pt x="0" y="812"/>
                  </a:moveTo>
                  <a:lnTo>
                    <a:pt x="15" y="747"/>
                  </a:lnTo>
                  <a:lnTo>
                    <a:pt x="98" y="730"/>
                  </a:lnTo>
                  <a:lnTo>
                    <a:pt x="245" y="642"/>
                  </a:lnTo>
                  <a:lnTo>
                    <a:pt x="267" y="572"/>
                  </a:lnTo>
                  <a:lnTo>
                    <a:pt x="238" y="491"/>
                  </a:lnTo>
                  <a:lnTo>
                    <a:pt x="331" y="469"/>
                  </a:lnTo>
                  <a:lnTo>
                    <a:pt x="357" y="362"/>
                  </a:lnTo>
                  <a:lnTo>
                    <a:pt x="454" y="368"/>
                  </a:lnTo>
                  <a:lnTo>
                    <a:pt x="465" y="299"/>
                  </a:lnTo>
                  <a:lnTo>
                    <a:pt x="539" y="264"/>
                  </a:lnTo>
                  <a:lnTo>
                    <a:pt x="578" y="322"/>
                  </a:lnTo>
                  <a:lnTo>
                    <a:pt x="633" y="345"/>
                  </a:lnTo>
                  <a:lnTo>
                    <a:pt x="652" y="469"/>
                  </a:lnTo>
                  <a:lnTo>
                    <a:pt x="821" y="519"/>
                  </a:lnTo>
                  <a:lnTo>
                    <a:pt x="892" y="606"/>
                  </a:lnTo>
                  <a:lnTo>
                    <a:pt x="1033" y="602"/>
                  </a:lnTo>
                  <a:lnTo>
                    <a:pt x="1190" y="667"/>
                  </a:lnTo>
                  <a:lnTo>
                    <a:pt x="1395" y="606"/>
                  </a:lnTo>
                  <a:lnTo>
                    <a:pt x="1459" y="557"/>
                  </a:lnTo>
                  <a:lnTo>
                    <a:pt x="1459" y="488"/>
                  </a:lnTo>
                  <a:lnTo>
                    <a:pt x="1518" y="496"/>
                  </a:lnTo>
                  <a:lnTo>
                    <a:pt x="1649" y="398"/>
                  </a:lnTo>
                  <a:lnTo>
                    <a:pt x="1748" y="392"/>
                  </a:lnTo>
                  <a:lnTo>
                    <a:pt x="1701" y="318"/>
                  </a:lnTo>
                  <a:lnTo>
                    <a:pt x="1604" y="337"/>
                  </a:lnTo>
                  <a:lnTo>
                    <a:pt x="1603" y="254"/>
                  </a:lnTo>
                  <a:lnTo>
                    <a:pt x="1627" y="207"/>
                  </a:lnTo>
                  <a:lnTo>
                    <a:pt x="1684" y="234"/>
                  </a:lnTo>
                  <a:lnTo>
                    <a:pt x="1738" y="204"/>
                  </a:lnTo>
                  <a:lnTo>
                    <a:pt x="1795" y="92"/>
                  </a:lnTo>
                  <a:lnTo>
                    <a:pt x="1770" y="51"/>
                  </a:lnTo>
                  <a:lnTo>
                    <a:pt x="1908" y="0"/>
                  </a:lnTo>
                  <a:lnTo>
                    <a:pt x="1986" y="35"/>
                  </a:lnTo>
                  <a:lnTo>
                    <a:pt x="2056" y="224"/>
                  </a:lnTo>
                  <a:lnTo>
                    <a:pt x="2173" y="266"/>
                  </a:lnTo>
                  <a:lnTo>
                    <a:pt x="2193" y="335"/>
                  </a:lnTo>
                  <a:lnTo>
                    <a:pt x="2339" y="291"/>
                  </a:lnTo>
                  <a:lnTo>
                    <a:pt x="2270" y="475"/>
                  </a:lnTo>
                  <a:lnTo>
                    <a:pt x="2185" y="503"/>
                  </a:lnTo>
                  <a:lnTo>
                    <a:pt x="2198" y="572"/>
                  </a:lnTo>
                  <a:lnTo>
                    <a:pt x="2173" y="615"/>
                  </a:lnTo>
                  <a:lnTo>
                    <a:pt x="2159" y="602"/>
                  </a:lnTo>
                  <a:lnTo>
                    <a:pt x="2083" y="652"/>
                  </a:lnTo>
                  <a:lnTo>
                    <a:pt x="2083" y="679"/>
                  </a:lnTo>
                  <a:lnTo>
                    <a:pt x="2030" y="670"/>
                  </a:lnTo>
                  <a:lnTo>
                    <a:pt x="1936" y="753"/>
                  </a:lnTo>
                  <a:lnTo>
                    <a:pt x="1819" y="820"/>
                  </a:lnTo>
                  <a:lnTo>
                    <a:pt x="1857" y="730"/>
                  </a:lnTo>
                  <a:lnTo>
                    <a:pt x="1838" y="701"/>
                  </a:lnTo>
                  <a:lnTo>
                    <a:pt x="1684" y="801"/>
                  </a:lnTo>
                  <a:lnTo>
                    <a:pt x="1681" y="829"/>
                  </a:lnTo>
                  <a:lnTo>
                    <a:pt x="1732" y="894"/>
                  </a:lnTo>
                  <a:lnTo>
                    <a:pt x="1800" y="866"/>
                  </a:lnTo>
                  <a:lnTo>
                    <a:pt x="1869" y="890"/>
                  </a:lnTo>
                  <a:lnTo>
                    <a:pt x="1777" y="941"/>
                  </a:lnTo>
                  <a:lnTo>
                    <a:pt x="1739" y="1013"/>
                  </a:lnTo>
                  <a:lnTo>
                    <a:pt x="1841" y="1167"/>
                  </a:lnTo>
                  <a:lnTo>
                    <a:pt x="1773" y="1154"/>
                  </a:lnTo>
                  <a:lnTo>
                    <a:pt x="1841" y="1208"/>
                  </a:lnTo>
                  <a:lnTo>
                    <a:pt x="1776" y="1240"/>
                  </a:lnTo>
                  <a:lnTo>
                    <a:pt x="1846" y="1255"/>
                  </a:lnTo>
                  <a:lnTo>
                    <a:pt x="1716" y="1504"/>
                  </a:lnTo>
                  <a:lnTo>
                    <a:pt x="1630" y="1579"/>
                  </a:lnTo>
                  <a:lnTo>
                    <a:pt x="1546" y="1602"/>
                  </a:lnTo>
                  <a:lnTo>
                    <a:pt x="1540" y="1603"/>
                  </a:lnTo>
                  <a:lnTo>
                    <a:pt x="1518" y="1589"/>
                  </a:lnTo>
                  <a:lnTo>
                    <a:pt x="1498" y="1629"/>
                  </a:lnTo>
                  <a:lnTo>
                    <a:pt x="1399" y="1654"/>
                  </a:lnTo>
                  <a:lnTo>
                    <a:pt x="1390" y="1707"/>
                  </a:lnTo>
                  <a:lnTo>
                    <a:pt x="1373" y="1643"/>
                  </a:lnTo>
                  <a:lnTo>
                    <a:pt x="1306" y="1648"/>
                  </a:lnTo>
                  <a:lnTo>
                    <a:pt x="1204" y="1572"/>
                  </a:lnTo>
                  <a:lnTo>
                    <a:pt x="1089" y="1606"/>
                  </a:lnTo>
                  <a:lnTo>
                    <a:pt x="1066" y="1607"/>
                  </a:lnTo>
                  <a:lnTo>
                    <a:pt x="1068" y="1654"/>
                  </a:lnTo>
                  <a:lnTo>
                    <a:pt x="1052" y="1642"/>
                  </a:lnTo>
                  <a:lnTo>
                    <a:pt x="980" y="1618"/>
                  </a:lnTo>
                  <a:lnTo>
                    <a:pt x="956" y="1530"/>
                  </a:lnTo>
                  <a:lnTo>
                    <a:pt x="911" y="1541"/>
                  </a:lnTo>
                  <a:lnTo>
                    <a:pt x="954" y="1411"/>
                  </a:lnTo>
                  <a:lnTo>
                    <a:pt x="954" y="1367"/>
                  </a:lnTo>
                  <a:lnTo>
                    <a:pt x="903" y="1340"/>
                  </a:lnTo>
                  <a:lnTo>
                    <a:pt x="864" y="1322"/>
                  </a:lnTo>
                  <a:lnTo>
                    <a:pt x="852" y="1273"/>
                  </a:lnTo>
                  <a:lnTo>
                    <a:pt x="691" y="1354"/>
                  </a:lnTo>
                  <a:lnTo>
                    <a:pt x="619" y="1332"/>
                  </a:lnTo>
                  <a:lnTo>
                    <a:pt x="579" y="1378"/>
                  </a:lnTo>
                  <a:lnTo>
                    <a:pt x="574" y="1345"/>
                  </a:lnTo>
                  <a:lnTo>
                    <a:pt x="549" y="1353"/>
                  </a:lnTo>
                  <a:lnTo>
                    <a:pt x="467" y="1353"/>
                  </a:lnTo>
                  <a:lnTo>
                    <a:pt x="402" y="1282"/>
                  </a:lnTo>
                  <a:lnTo>
                    <a:pt x="283" y="1236"/>
                  </a:lnTo>
                  <a:lnTo>
                    <a:pt x="201" y="1205"/>
                  </a:lnTo>
                  <a:lnTo>
                    <a:pt x="184" y="1128"/>
                  </a:lnTo>
                  <a:lnTo>
                    <a:pt x="223" y="1119"/>
                  </a:lnTo>
                  <a:lnTo>
                    <a:pt x="199" y="1056"/>
                  </a:lnTo>
                  <a:lnTo>
                    <a:pt x="252" y="983"/>
                  </a:lnTo>
                  <a:lnTo>
                    <a:pt x="212" y="958"/>
                  </a:lnTo>
                  <a:lnTo>
                    <a:pt x="150" y="985"/>
                  </a:lnTo>
                  <a:lnTo>
                    <a:pt x="38" y="901"/>
                  </a:lnTo>
                  <a:lnTo>
                    <a:pt x="42" y="890"/>
                  </a:lnTo>
                  <a:lnTo>
                    <a:pt x="42" y="830"/>
                  </a:lnTo>
                  <a:lnTo>
                    <a:pt x="0" y="81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19" name="Freeform 335">
              <a:extLst>
                <a:ext uri="{FF2B5EF4-FFF2-40B4-BE49-F238E27FC236}">
                  <a16:creationId xmlns:a16="http://schemas.microsoft.com/office/drawing/2014/main" id="{4DCBB432-8585-42B6-BEE0-68534CE5DFA2}"/>
                </a:ext>
              </a:extLst>
            </p:cNvPr>
            <p:cNvSpPr>
              <a:spLocks/>
            </p:cNvSpPr>
            <p:nvPr/>
          </p:nvSpPr>
          <p:spPr bwMode="auto">
            <a:xfrm>
              <a:off x="3257091" y="3560315"/>
              <a:ext cx="40433" cy="35006"/>
            </a:xfrm>
            <a:custGeom>
              <a:avLst/>
              <a:gdLst>
                <a:gd name="T0" fmla="*/ 0 w 84"/>
                <a:gd name="T1" fmla="*/ 1 h 80"/>
                <a:gd name="T2" fmla="*/ 1 w 84"/>
                <a:gd name="T3" fmla="*/ 0 h 80"/>
                <a:gd name="T4" fmla="*/ 2 w 84"/>
                <a:gd name="T5" fmla="*/ 0 h 80"/>
                <a:gd name="T6" fmla="*/ 1 w 84"/>
                <a:gd name="T7" fmla="*/ 2 h 80"/>
                <a:gd name="T8" fmla="*/ 0 w 84"/>
                <a:gd name="T9" fmla="*/ 1 h 80"/>
                <a:gd name="T10" fmla="*/ 0 60000 65536"/>
                <a:gd name="T11" fmla="*/ 0 60000 65536"/>
                <a:gd name="T12" fmla="*/ 0 60000 65536"/>
                <a:gd name="T13" fmla="*/ 0 60000 65536"/>
                <a:gd name="T14" fmla="*/ 0 60000 65536"/>
                <a:gd name="T15" fmla="*/ 0 w 84"/>
                <a:gd name="T16" fmla="*/ 0 h 80"/>
                <a:gd name="T17" fmla="*/ 84 w 84"/>
                <a:gd name="T18" fmla="*/ 80 h 80"/>
              </a:gdLst>
              <a:ahLst/>
              <a:cxnLst>
                <a:cxn ang="T10">
                  <a:pos x="T0" y="T1"/>
                </a:cxn>
                <a:cxn ang="T11">
                  <a:pos x="T2" y="T3"/>
                </a:cxn>
                <a:cxn ang="T12">
                  <a:pos x="T4" y="T5"/>
                </a:cxn>
                <a:cxn ang="T13">
                  <a:pos x="T6" y="T7"/>
                </a:cxn>
                <a:cxn ang="T14">
                  <a:pos x="T8" y="T9"/>
                </a:cxn>
              </a:cxnLst>
              <a:rect l="T15" t="T16" r="T17" b="T18"/>
              <a:pathLst>
                <a:path w="84" h="80">
                  <a:moveTo>
                    <a:pt x="0" y="65"/>
                  </a:moveTo>
                  <a:lnTo>
                    <a:pt x="27" y="0"/>
                  </a:lnTo>
                  <a:lnTo>
                    <a:pt x="84" y="15"/>
                  </a:lnTo>
                  <a:lnTo>
                    <a:pt x="38" y="80"/>
                  </a:lnTo>
                  <a:lnTo>
                    <a:pt x="0" y="6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20" name="Freeform 336">
              <a:extLst>
                <a:ext uri="{FF2B5EF4-FFF2-40B4-BE49-F238E27FC236}">
                  <a16:creationId xmlns:a16="http://schemas.microsoft.com/office/drawing/2014/main" id="{D75F6062-1B91-4043-AC1F-28F8BC1A0E63}"/>
                </a:ext>
              </a:extLst>
            </p:cNvPr>
            <p:cNvSpPr>
              <a:spLocks/>
            </p:cNvSpPr>
            <p:nvPr/>
          </p:nvSpPr>
          <p:spPr bwMode="auto">
            <a:xfrm>
              <a:off x="3464312" y="3453706"/>
              <a:ext cx="32010" cy="65238"/>
            </a:xfrm>
            <a:custGeom>
              <a:avLst/>
              <a:gdLst>
                <a:gd name="T0" fmla="*/ 0 w 67"/>
                <a:gd name="T1" fmla="*/ 1 h 144"/>
                <a:gd name="T2" fmla="*/ 1 w 67"/>
                <a:gd name="T3" fmla="*/ 3 h 144"/>
                <a:gd name="T4" fmla="*/ 1 w 67"/>
                <a:gd name="T5" fmla="*/ 0 h 144"/>
                <a:gd name="T6" fmla="*/ 1 w 67"/>
                <a:gd name="T7" fmla="*/ 0 h 144"/>
                <a:gd name="T8" fmla="*/ 0 w 67"/>
                <a:gd name="T9" fmla="*/ 1 h 144"/>
                <a:gd name="T10" fmla="*/ 0 60000 65536"/>
                <a:gd name="T11" fmla="*/ 0 60000 65536"/>
                <a:gd name="T12" fmla="*/ 0 60000 65536"/>
                <a:gd name="T13" fmla="*/ 0 60000 65536"/>
                <a:gd name="T14" fmla="*/ 0 60000 65536"/>
                <a:gd name="T15" fmla="*/ 0 w 67"/>
                <a:gd name="T16" fmla="*/ 0 h 144"/>
                <a:gd name="T17" fmla="*/ 67 w 67"/>
                <a:gd name="T18" fmla="*/ 144 h 144"/>
              </a:gdLst>
              <a:ahLst/>
              <a:cxnLst>
                <a:cxn ang="T10">
                  <a:pos x="T0" y="T1"/>
                </a:cxn>
                <a:cxn ang="T11">
                  <a:pos x="T2" y="T3"/>
                </a:cxn>
                <a:cxn ang="T12">
                  <a:pos x="T4" y="T5"/>
                </a:cxn>
                <a:cxn ang="T13">
                  <a:pos x="T6" y="T7"/>
                </a:cxn>
                <a:cxn ang="T14">
                  <a:pos x="T8" y="T9"/>
                </a:cxn>
              </a:cxnLst>
              <a:rect l="T15" t="T16" r="T17" b="T18"/>
              <a:pathLst>
                <a:path w="67" h="144">
                  <a:moveTo>
                    <a:pt x="0" y="60"/>
                  </a:moveTo>
                  <a:lnTo>
                    <a:pt x="28" y="144"/>
                  </a:lnTo>
                  <a:lnTo>
                    <a:pt x="67" y="0"/>
                  </a:lnTo>
                  <a:lnTo>
                    <a:pt x="33" y="2"/>
                  </a:lnTo>
                  <a:lnTo>
                    <a:pt x="0" y="6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21" name="Freeform 337">
              <a:extLst>
                <a:ext uri="{FF2B5EF4-FFF2-40B4-BE49-F238E27FC236}">
                  <a16:creationId xmlns:a16="http://schemas.microsoft.com/office/drawing/2014/main" id="{34C4DAD5-B7FB-4DE7-AABE-5A685C845E70}"/>
                </a:ext>
              </a:extLst>
            </p:cNvPr>
            <p:cNvSpPr>
              <a:spLocks/>
            </p:cNvSpPr>
            <p:nvPr/>
          </p:nvSpPr>
          <p:spPr bwMode="auto">
            <a:xfrm>
              <a:off x="1478023" y="2844285"/>
              <a:ext cx="195428" cy="85924"/>
            </a:xfrm>
            <a:custGeom>
              <a:avLst/>
              <a:gdLst>
                <a:gd name="T0" fmla="*/ 0 w 403"/>
                <a:gd name="T1" fmla="*/ 1 h 190"/>
                <a:gd name="T2" fmla="*/ 2 w 403"/>
                <a:gd name="T3" fmla="*/ 3 h 190"/>
                <a:gd name="T4" fmla="*/ 4 w 403"/>
                <a:gd name="T5" fmla="*/ 3 h 190"/>
                <a:gd name="T6" fmla="*/ 5 w 403"/>
                <a:gd name="T7" fmla="*/ 4 h 190"/>
                <a:gd name="T8" fmla="*/ 6 w 403"/>
                <a:gd name="T9" fmla="*/ 4 h 190"/>
                <a:gd name="T10" fmla="*/ 8 w 403"/>
                <a:gd name="T11" fmla="*/ 3 h 190"/>
                <a:gd name="T12" fmla="*/ 9 w 403"/>
                <a:gd name="T13" fmla="*/ 4 h 190"/>
                <a:gd name="T14" fmla="*/ 9 w 403"/>
                <a:gd name="T15" fmla="*/ 3 h 190"/>
                <a:gd name="T16" fmla="*/ 7 w 403"/>
                <a:gd name="T17" fmla="*/ 3 h 190"/>
                <a:gd name="T18" fmla="*/ 3 w 403"/>
                <a:gd name="T19" fmla="*/ 0 h 190"/>
                <a:gd name="T20" fmla="*/ 2 w 403"/>
                <a:gd name="T21" fmla="*/ 0 h 190"/>
                <a:gd name="T22" fmla="*/ 0 w 403"/>
                <a:gd name="T23" fmla="*/ 1 h 1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3"/>
                <a:gd name="T37" fmla="*/ 0 h 190"/>
                <a:gd name="T38" fmla="*/ 403 w 403"/>
                <a:gd name="T39" fmla="*/ 190 h 1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3" h="190">
                  <a:moveTo>
                    <a:pt x="0" y="47"/>
                  </a:moveTo>
                  <a:lnTo>
                    <a:pt x="72" y="135"/>
                  </a:lnTo>
                  <a:lnTo>
                    <a:pt x="184" y="134"/>
                  </a:lnTo>
                  <a:lnTo>
                    <a:pt x="201" y="171"/>
                  </a:lnTo>
                  <a:lnTo>
                    <a:pt x="251" y="190"/>
                  </a:lnTo>
                  <a:lnTo>
                    <a:pt x="340" y="146"/>
                  </a:lnTo>
                  <a:lnTo>
                    <a:pt x="392" y="155"/>
                  </a:lnTo>
                  <a:lnTo>
                    <a:pt x="403" y="117"/>
                  </a:lnTo>
                  <a:lnTo>
                    <a:pt x="306" y="106"/>
                  </a:lnTo>
                  <a:lnTo>
                    <a:pt x="110" y="17"/>
                  </a:lnTo>
                  <a:lnTo>
                    <a:pt x="87" y="0"/>
                  </a:lnTo>
                  <a:lnTo>
                    <a:pt x="0" y="4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22" name="Freeform 338">
              <a:extLst>
                <a:ext uri="{FF2B5EF4-FFF2-40B4-BE49-F238E27FC236}">
                  <a16:creationId xmlns:a16="http://schemas.microsoft.com/office/drawing/2014/main" id="{7C5957CF-1382-405E-AF24-2D234E545E75}"/>
                </a:ext>
              </a:extLst>
            </p:cNvPr>
            <p:cNvSpPr>
              <a:spLocks/>
            </p:cNvSpPr>
            <p:nvPr/>
          </p:nvSpPr>
          <p:spPr bwMode="auto">
            <a:xfrm>
              <a:off x="1410634" y="2662891"/>
              <a:ext cx="48857" cy="79559"/>
            </a:xfrm>
            <a:custGeom>
              <a:avLst/>
              <a:gdLst>
                <a:gd name="T0" fmla="*/ 0 w 100"/>
                <a:gd name="T1" fmla="*/ 3 h 175"/>
                <a:gd name="T2" fmla="*/ 0 w 100"/>
                <a:gd name="T3" fmla="*/ 1 h 175"/>
                <a:gd name="T4" fmla="*/ 2 w 100"/>
                <a:gd name="T5" fmla="*/ 0 h 175"/>
                <a:gd name="T6" fmla="*/ 2 w 100"/>
                <a:gd name="T7" fmla="*/ 2 h 175"/>
                <a:gd name="T8" fmla="*/ 2 w 100"/>
                <a:gd name="T9" fmla="*/ 2 h 175"/>
                <a:gd name="T10" fmla="*/ 1 w 100"/>
                <a:gd name="T11" fmla="*/ 3 h 175"/>
                <a:gd name="T12" fmla="*/ 1 w 100"/>
                <a:gd name="T13" fmla="*/ 4 h 175"/>
                <a:gd name="T14" fmla="*/ 0 w 100"/>
                <a:gd name="T15" fmla="*/ 4 h 175"/>
                <a:gd name="T16" fmla="*/ 0 w 100"/>
                <a:gd name="T17" fmla="*/ 3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0"/>
                <a:gd name="T28" fmla="*/ 0 h 175"/>
                <a:gd name="T29" fmla="*/ 100 w 100"/>
                <a:gd name="T30" fmla="*/ 175 h 1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0" h="175">
                  <a:moveTo>
                    <a:pt x="0" y="133"/>
                  </a:moveTo>
                  <a:lnTo>
                    <a:pt x="6" y="47"/>
                  </a:lnTo>
                  <a:lnTo>
                    <a:pt x="87" y="0"/>
                  </a:lnTo>
                  <a:lnTo>
                    <a:pt x="72" y="69"/>
                  </a:lnTo>
                  <a:lnTo>
                    <a:pt x="100" y="89"/>
                  </a:lnTo>
                  <a:lnTo>
                    <a:pt x="48" y="127"/>
                  </a:lnTo>
                  <a:lnTo>
                    <a:pt x="46" y="175"/>
                  </a:lnTo>
                  <a:lnTo>
                    <a:pt x="16" y="175"/>
                  </a:lnTo>
                  <a:lnTo>
                    <a:pt x="0" y="13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23" name="Freeform 339">
              <a:extLst>
                <a:ext uri="{FF2B5EF4-FFF2-40B4-BE49-F238E27FC236}">
                  <a16:creationId xmlns:a16="http://schemas.microsoft.com/office/drawing/2014/main" id="{3C3B7DA4-D4A6-4344-A7F9-00C0B3D1079E}"/>
                </a:ext>
              </a:extLst>
            </p:cNvPr>
            <p:cNvSpPr>
              <a:spLocks/>
            </p:cNvSpPr>
            <p:nvPr/>
          </p:nvSpPr>
          <p:spPr bwMode="auto">
            <a:xfrm>
              <a:off x="1442644" y="2723356"/>
              <a:ext cx="16847" cy="9547"/>
            </a:xfrm>
            <a:custGeom>
              <a:avLst/>
              <a:gdLst>
                <a:gd name="T0" fmla="*/ 0 w 36"/>
                <a:gd name="T1" fmla="*/ 1 h 22"/>
                <a:gd name="T2" fmla="*/ 1 w 36"/>
                <a:gd name="T3" fmla="*/ 0 h 22"/>
                <a:gd name="T4" fmla="*/ 1 w 36"/>
                <a:gd name="T5" fmla="*/ 0 h 22"/>
                <a:gd name="T6" fmla="*/ 0 w 36"/>
                <a:gd name="T7" fmla="*/ 1 h 22"/>
                <a:gd name="T8" fmla="*/ 0 60000 65536"/>
                <a:gd name="T9" fmla="*/ 0 60000 65536"/>
                <a:gd name="T10" fmla="*/ 0 60000 65536"/>
                <a:gd name="T11" fmla="*/ 0 60000 65536"/>
                <a:gd name="T12" fmla="*/ 0 w 36"/>
                <a:gd name="T13" fmla="*/ 0 h 22"/>
                <a:gd name="T14" fmla="*/ 36 w 36"/>
                <a:gd name="T15" fmla="*/ 22 h 22"/>
              </a:gdLst>
              <a:ahLst/>
              <a:cxnLst>
                <a:cxn ang="T8">
                  <a:pos x="T0" y="T1"/>
                </a:cxn>
                <a:cxn ang="T9">
                  <a:pos x="T2" y="T3"/>
                </a:cxn>
                <a:cxn ang="T10">
                  <a:pos x="T4" y="T5"/>
                </a:cxn>
                <a:cxn ang="T11">
                  <a:pos x="T6" y="T7"/>
                </a:cxn>
              </a:cxnLst>
              <a:rect l="T12" t="T13" r="T14" b="T15"/>
              <a:pathLst>
                <a:path w="36" h="22">
                  <a:moveTo>
                    <a:pt x="0" y="22"/>
                  </a:moveTo>
                  <a:lnTo>
                    <a:pt x="30" y="0"/>
                  </a:lnTo>
                  <a:lnTo>
                    <a:pt x="36" y="14"/>
                  </a:lnTo>
                  <a:lnTo>
                    <a:pt x="0" y="2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24" name="Freeform 340">
              <a:extLst>
                <a:ext uri="{FF2B5EF4-FFF2-40B4-BE49-F238E27FC236}">
                  <a16:creationId xmlns:a16="http://schemas.microsoft.com/office/drawing/2014/main" id="{3DB7376F-6ACD-46C5-A521-8625AE14BF8A}"/>
                </a:ext>
              </a:extLst>
            </p:cNvPr>
            <p:cNvSpPr>
              <a:spLocks/>
            </p:cNvSpPr>
            <p:nvPr/>
          </p:nvSpPr>
          <p:spPr bwMode="auto">
            <a:xfrm>
              <a:off x="1466230" y="2705853"/>
              <a:ext cx="28640" cy="33415"/>
            </a:xfrm>
            <a:custGeom>
              <a:avLst/>
              <a:gdLst>
                <a:gd name="T0" fmla="*/ 0 w 61"/>
                <a:gd name="T1" fmla="*/ 1 h 74"/>
                <a:gd name="T2" fmla="*/ 1 w 61"/>
                <a:gd name="T3" fmla="*/ 2 h 74"/>
                <a:gd name="T4" fmla="*/ 1 w 61"/>
                <a:gd name="T5" fmla="*/ 1 h 74"/>
                <a:gd name="T6" fmla="*/ 1 w 61"/>
                <a:gd name="T7" fmla="*/ 0 h 74"/>
                <a:gd name="T8" fmla="*/ 0 w 61"/>
                <a:gd name="T9" fmla="*/ 1 h 74"/>
                <a:gd name="T10" fmla="*/ 0 60000 65536"/>
                <a:gd name="T11" fmla="*/ 0 60000 65536"/>
                <a:gd name="T12" fmla="*/ 0 60000 65536"/>
                <a:gd name="T13" fmla="*/ 0 60000 65536"/>
                <a:gd name="T14" fmla="*/ 0 60000 65536"/>
                <a:gd name="T15" fmla="*/ 0 w 61"/>
                <a:gd name="T16" fmla="*/ 0 h 74"/>
                <a:gd name="T17" fmla="*/ 61 w 61"/>
                <a:gd name="T18" fmla="*/ 74 h 74"/>
              </a:gdLst>
              <a:ahLst/>
              <a:cxnLst>
                <a:cxn ang="T10">
                  <a:pos x="T0" y="T1"/>
                </a:cxn>
                <a:cxn ang="T11">
                  <a:pos x="T2" y="T3"/>
                </a:cxn>
                <a:cxn ang="T12">
                  <a:pos x="T4" y="T5"/>
                </a:cxn>
                <a:cxn ang="T13">
                  <a:pos x="T6" y="T7"/>
                </a:cxn>
                <a:cxn ang="T14">
                  <a:pos x="T8" y="T9"/>
                </a:cxn>
              </a:cxnLst>
              <a:rect l="T15" t="T16" r="T17" b="T18"/>
              <a:pathLst>
                <a:path w="61" h="74">
                  <a:moveTo>
                    <a:pt x="0" y="39"/>
                  </a:moveTo>
                  <a:lnTo>
                    <a:pt x="48" y="74"/>
                  </a:lnTo>
                  <a:lnTo>
                    <a:pt x="61" y="38"/>
                  </a:lnTo>
                  <a:lnTo>
                    <a:pt x="52" y="0"/>
                  </a:lnTo>
                  <a:lnTo>
                    <a:pt x="0" y="3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25" name="Freeform 341">
              <a:extLst>
                <a:ext uri="{FF2B5EF4-FFF2-40B4-BE49-F238E27FC236}">
                  <a16:creationId xmlns:a16="http://schemas.microsoft.com/office/drawing/2014/main" id="{CE041786-DA7D-4A36-BFFB-FB717C4E73A5}"/>
                </a:ext>
              </a:extLst>
            </p:cNvPr>
            <p:cNvSpPr>
              <a:spLocks/>
            </p:cNvSpPr>
            <p:nvPr/>
          </p:nvSpPr>
          <p:spPr bwMode="auto">
            <a:xfrm>
              <a:off x="1638071" y="2269870"/>
              <a:ext cx="200482" cy="329374"/>
            </a:xfrm>
            <a:custGeom>
              <a:avLst/>
              <a:gdLst>
                <a:gd name="T0" fmla="*/ 0 w 416"/>
                <a:gd name="T1" fmla="*/ 2 h 726"/>
                <a:gd name="T2" fmla="*/ 1 w 416"/>
                <a:gd name="T3" fmla="*/ 1 h 726"/>
                <a:gd name="T4" fmla="*/ 2 w 416"/>
                <a:gd name="T5" fmla="*/ 2 h 726"/>
                <a:gd name="T6" fmla="*/ 3 w 416"/>
                <a:gd name="T7" fmla="*/ 3 h 726"/>
                <a:gd name="T8" fmla="*/ 5 w 416"/>
                <a:gd name="T9" fmla="*/ 2 h 726"/>
                <a:gd name="T10" fmla="*/ 5 w 416"/>
                <a:gd name="T11" fmla="*/ 0 h 726"/>
                <a:gd name="T12" fmla="*/ 7 w 416"/>
                <a:gd name="T13" fmla="*/ 0 h 726"/>
                <a:gd name="T14" fmla="*/ 8 w 416"/>
                <a:gd name="T15" fmla="*/ 1 h 726"/>
                <a:gd name="T16" fmla="*/ 7 w 416"/>
                <a:gd name="T17" fmla="*/ 2 h 726"/>
                <a:gd name="T18" fmla="*/ 7 w 416"/>
                <a:gd name="T19" fmla="*/ 3 h 726"/>
                <a:gd name="T20" fmla="*/ 9 w 416"/>
                <a:gd name="T21" fmla="*/ 4 h 726"/>
                <a:gd name="T22" fmla="*/ 8 w 416"/>
                <a:gd name="T23" fmla="*/ 5 h 726"/>
                <a:gd name="T24" fmla="*/ 9 w 416"/>
                <a:gd name="T25" fmla="*/ 7 h 726"/>
                <a:gd name="T26" fmla="*/ 8 w 416"/>
                <a:gd name="T27" fmla="*/ 9 h 726"/>
                <a:gd name="T28" fmla="*/ 10 w 416"/>
                <a:gd name="T29" fmla="*/ 13 h 726"/>
                <a:gd name="T30" fmla="*/ 6 w 416"/>
                <a:gd name="T31" fmla="*/ 16 h 726"/>
                <a:gd name="T32" fmla="*/ 2 w 416"/>
                <a:gd name="T33" fmla="*/ 17 h 726"/>
                <a:gd name="T34" fmla="*/ 2 w 416"/>
                <a:gd name="T35" fmla="*/ 16 h 726"/>
                <a:gd name="T36" fmla="*/ 1 w 416"/>
                <a:gd name="T37" fmla="*/ 16 h 726"/>
                <a:gd name="T38" fmla="*/ 1 w 416"/>
                <a:gd name="T39" fmla="*/ 12 h 726"/>
                <a:gd name="T40" fmla="*/ 4 w 416"/>
                <a:gd name="T41" fmla="*/ 9 h 726"/>
                <a:gd name="T42" fmla="*/ 3 w 416"/>
                <a:gd name="T43" fmla="*/ 7 h 726"/>
                <a:gd name="T44" fmla="*/ 3 w 416"/>
                <a:gd name="T45" fmla="*/ 4 h 726"/>
                <a:gd name="T46" fmla="*/ 0 w 416"/>
                <a:gd name="T47" fmla="*/ 2 h 72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16"/>
                <a:gd name="T73" fmla="*/ 0 h 726"/>
                <a:gd name="T74" fmla="*/ 416 w 416"/>
                <a:gd name="T75" fmla="*/ 726 h 72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16" h="726">
                  <a:moveTo>
                    <a:pt x="0" y="76"/>
                  </a:moveTo>
                  <a:lnTo>
                    <a:pt x="27" y="55"/>
                  </a:lnTo>
                  <a:lnTo>
                    <a:pt x="72" y="97"/>
                  </a:lnTo>
                  <a:lnTo>
                    <a:pt x="151" y="105"/>
                  </a:lnTo>
                  <a:lnTo>
                    <a:pt x="196" y="79"/>
                  </a:lnTo>
                  <a:lnTo>
                    <a:pt x="208" y="17"/>
                  </a:lnTo>
                  <a:lnTo>
                    <a:pt x="284" y="0"/>
                  </a:lnTo>
                  <a:lnTo>
                    <a:pt x="324" y="25"/>
                  </a:lnTo>
                  <a:lnTo>
                    <a:pt x="319" y="76"/>
                  </a:lnTo>
                  <a:lnTo>
                    <a:pt x="303" y="126"/>
                  </a:lnTo>
                  <a:lnTo>
                    <a:pt x="362" y="190"/>
                  </a:lnTo>
                  <a:lnTo>
                    <a:pt x="325" y="236"/>
                  </a:lnTo>
                  <a:lnTo>
                    <a:pt x="365" y="316"/>
                  </a:lnTo>
                  <a:lnTo>
                    <a:pt x="353" y="387"/>
                  </a:lnTo>
                  <a:lnTo>
                    <a:pt x="416" y="537"/>
                  </a:lnTo>
                  <a:lnTo>
                    <a:pt x="269" y="680"/>
                  </a:lnTo>
                  <a:lnTo>
                    <a:pt x="94" y="726"/>
                  </a:lnTo>
                  <a:lnTo>
                    <a:pt x="83" y="697"/>
                  </a:lnTo>
                  <a:lnTo>
                    <a:pt x="27" y="674"/>
                  </a:lnTo>
                  <a:lnTo>
                    <a:pt x="20" y="533"/>
                  </a:lnTo>
                  <a:lnTo>
                    <a:pt x="189" y="381"/>
                  </a:lnTo>
                  <a:lnTo>
                    <a:pt x="134" y="306"/>
                  </a:lnTo>
                  <a:lnTo>
                    <a:pt x="112" y="155"/>
                  </a:lnTo>
                  <a:lnTo>
                    <a:pt x="0" y="7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26" name="Freeform 342">
              <a:extLst>
                <a:ext uri="{FF2B5EF4-FFF2-40B4-BE49-F238E27FC236}">
                  <a16:creationId xmlns:a16="http://schemas.microsoft.com/office/drawing/2014/main" id="{637260A8-FC15-4935-BD59-699689458F3E}"/>
                </a:ext>
              </a:extLst>
            </p:cNvPr>
            <p:cNvSpPr>
              <a:spLocks/>
            </p:cNvSpPr>
            <p:nvPr/>
          </p:nvSpPr>
          <p:spPr bwMode="auto">
            <a:xfrm>
              <a:off x="1179827" y="2844285"/>
              <a:ext cx="230807" cy="219583"/>
            </a:xfrm>
            <a:custGeom>
              <a:avLst/>
              <a:gdLst>
                <a:gd name="T0" fmla="*/ 0 w 482"/>
                <a:gd name="T1" fmla="*/ 3 h 484"/>
                <a:gd name="T2" fmla="*/ 0 w 482"/>
                <a:gd name="T3" fmla="*/ 4 h 484"/>
                <a:gd name="T4" fmla="*/ 3 w 482"/>
                <a:gd name="T5" fmla="*/ 5 h 484"/>
                <a:gd name="T6" fmla="*/ 2 w 482"/>
                <a:gd name="T7" fmla="*/ 6 h 484"/>
                <a:gd name="T8" fmla="*/ 3 w 482"/>
                <a:gd name="T9" fmla="*/ 6 h 484"/>
                <a:gd name="T10" fmla="*/ 3 w 482"/>
                <a:gd name="T11" fmla="*/ 8 h 484"/>
                <a:gd name="T12" fmla="*/ 3 w 482"/>
                <a:gd name="T13" fmla="*/ 10 h 484"/>
                <a:gd name="T14" fmla="*/ 5 w 482"/>
                <a:gd name="T15" fmla="*/ 11 h 484"/>
                <a:gd name="T16" fmla="*/ 5 w 482"/>
                <a:gd name="T17" fmla="*/ 11 h 484"/>
                <a:gd name="T18" fmla="*/ 7 w 482"/>
                <a:gd name="T19" fmla="*/ 11 h 484"/>
                <a:gd name="T20" fmla="*/ 7 w 482"/>
                <a:gd name="T21" fmla="*/ 10 h 484"/>
                <a:gd name="T22" fmla="*/ 8 w 482"/>
                <a:gd name="T23" fmla="*/ 10 h 484"/>
                <a:gd name="T24" fmla="*/ 9 w 482"/>
                <a:gd name="T25" fmla="*/ 10 h 484"/>
                <a:gd name="T26" fmla="*/ 11 w 482"/>
                <a:gd name="T27" fmla="*/ 9 h 484"/>
                <a:gd name="T28" fmla="*/ 10 w 482"/>
                <a:gd name="T29" fmla="*/ 8 h 484"/>
                <a:gd name="T30" fmla="*/ 10 w 482"/>
                <a:gd name="T31" fmla="*/ 7 h 484"/>
                <a:gd name="T32" fmla="*/ 9 w 482"/>
                <a:gd name="T33" fmla="*/ 6 h 484"/>
                <a:gd name="T34" fmla="*/ 11 w 482"/>
                <a:gd name="T35" fmla="*/ 5 h 484"/>
                <a:gd name="T36" fmla="*/ 11 w 482"/>
                <a:gd name="T37" fmla="*/ 3 h 484"/>
                <a:gd name="T38" fmla="*/ 9 w 482"/>
                <a:gd name="T39" fmla="*/ 2 h 484"/>
                <a:gd name="T40" fmla="*/ 9 w 482"/>
                <a:gd name="T41" fmla="*/ 2 h 484"/>
                <a:gd name="T42" fmla="*/ 7 w 482"/>
                <a:gd name="T43" fmla="*/ 0 h 484"/>
                <a:gd name="T44" fmla="*/ 6 w 482"/>
                <a:gd name="T45" fmla="*/ 0 h 484"/>
                <a:gd name="T46" fmla="*/ 5 w 482"/>
                <a:gd name="T47" fmla="*/ 2 h 484"/>
                <a:gd name="T48" fmla="*/ 3 w 482"/>
                <a:gd name="T49" fmla="*/ 2 h 484"/>
                <a:gd name="T50" fmla="*/ 3 w 482"/>
                <a:gd name="T51" fmla="*/ 3 h 484"/>
                <a:gd name="T52" fmla="*/ 0 w 482"/>
                <a:gd name="T53" fmla="*/ 3 h 48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2"/>
                <a:gd name="T82" fmla="*/ 0 h 484"/>
                <a:gd name="T83" fmla="*/ 482 w 482"/>
                <a:gd name="T84" fmla="*/ 484 h 48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2" h="484">
                  <a:moveTo>
                    <a:pt x="0" y="147"/>
                  </a:moveTo>
                  <a:lnTo>
                    <a:pt x="15" y="189"/>
                  </a:lnTo>
                  <a:lnTo>
                    <a:pt x="115" y="219"/>
                  </a:lnTo>
                  <a:lnTo>
                    <a:pt x="96" y="242"/>
                  </a:lnTo>
                  <a:lnTo>
                    <a:pt x="135" y="275"/>
                  </a:lnTo>
                  <a:lnTo>
                    <a:pt x="150" y="327"/>
                  </a:lnTo>
                  <a:lnTo>
                    <a:pt x="107" y="430"/>
                  </a:lnTo>
                  <a:lnTo>
                    <a:pt x="228" y="472"/>
                  </a:lnTo>
                  <a:lnTo>
                    <a:pt x="240" y="477"/>
                  </a:lnTo>
                  <a:lnTo>
                    <a:pt x="297" y="484"/>
                  </a:lnTo>
                  <a:lnTo>
                    <a:pt x="297" y="444"/>
                  </a:lnTo>
                  <a:lnTo>
                    <a:pt x="330" y="421"/>
                  </a:lnTo>
                  <a:lnTo>
                    <a:pt x="408" y="448"/>
                  </a:lnTo>
                  <a:lnTo>
                    <a:pt x="456" y="407"/>
                  </a:lnTo>
                  <a:lnTo>
                    <a:pt x="430" y="348"/>
                  </a:lnTo>
                  <a:lnTo>
                    <a:pt x="441" y="293"/>
                  </a:lnTo>
                  <a:lnTo>
                    <a:pt x="402" y="261"/>
                  </a:lnTo>
                  <a:lnTo>
                    <a:pt x="456" y="195"/>
                  </a:lnTo>
                  <a:lnTo>
                    <a:pt x="482" y="123"/>
                  </a:lnTo>
                  <a:lnTo>
                    <a:pt x="410" y="92"/>
                  </a:lnTo>
                  <a:lnTo>
                    <a:pt x="392" y="84"/>
                  </a:lnTo>
                  <a:lnTo>
                    <a:pt x="280" y="0"/>
                  </a:lnTo>
                  <a:lnTo>
                    <a:pt x="244" y="15"/>
                  </a:lnTo>
                  <a:lnTo>
                    <a:pt x="197" y="96"/>
                  </a:lnTo>
                  <a:lnTo>
                    <a:pt x="104" y="81"/>
                  </a:lnTo>
                  <a:lnTo>
                    <a:pt x="122" y="143"/>
                  </a:lnTo>
                  <a:lnTo>
                    <a:pt x="0" y="14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27" name="Freeform 343">
              <a:extLst>
                <a:ext uri="{FF2B5EF4-FFF2-40B4-BE49-F238E27FC236}">
                  <a16:creationId xmlns:a16="http://schemas.microsoft.com/office/drawing/2014/main" id="{F93025AA-86A6-4325-A655-20C6D8212F0C}"/>
                </a:ext>
              </a:extLst>
            </p:cNvPr>
            <p:cNvSpPr>
              <a:spLocks/>
            </p:cNvSpPr>
            <p:nvPr/>
          </p:nvSpPr>
          <p:spPr bwMode="auto">
            <a:xfrm>
              <a:off x="1419057" y="3047956"/>
              <a:ext cx="15163" cy="39779"/>
            </a:xfrm>
            <a:custGeom>
              <a:avLst/>
              <a:gdLst>
                <a:gd name="T0" fmla="*/ 0 w 31"/>
                <a:gd name="T1" fmla="*/ 1 h 89"/>
                <a:gd name="T2" fmla="*/ 1 w 31"/>
                <a:gd name="T3" fmla="*/ 2 h 89"/>
                <a:gd name="T4" fmla="*/ 1 w 31"/>
                <a:gd name="T5" fmla="*/ 0 h 89"/>
                <a:gd name="T6" fmla="*/ 0 w 31"/>
                <a:gd name="T7" fmla="*/ 1 h 89"/>
                <a:gd name="T8" fmla="*/ 0 60000 65536"/>
                <a:gd name="T9" fmla="*/ 0 60000 65536"/>
                <a:gd name="T10" fmla="*/ 0 60000 65536"/>
                <a:gd name="T11" fmla="*/ 0 60000 65536"/>
                <a:gd name="T12" fmla="*/ 0 w 31"/>
                <a:gd name="T13" fmla="*/ 0 h 89"/>
                <a:gd name="T14" fmla="*/ 31 w 31"/>
                <a:gd name="T15" fmla="*/ 89 h 89"/>
              </a:gdLst>
              <a:ahLst/>
              <a:cxnLst>
                <a:cxn ang="T8">
                  <a:pos x="T0" y="T1"/>
                </a:cxn>
                <a:cxn ang="T9">
                  <a:pos x="T2" y="T3"/>
                </a:cxn>
                <a:cxn ang="T10">
                  <a:pos x="T4" y="T5"/>
                </a:cxn>
                <a:cxn ang="T11">
                  <a:pos x="T6" y="T7"/>
                </a:cxn>
              </a:cxnLst>
              <a:rect l="T12" t="T13" r="T14" b="T15"/>
              <a:pathLst>
                <a:path w="31" h="89">
                  <a:moveTo>
                    <a:pt x="0" y="46"/>
                  </a:moveTo>
                  <a:lnTo>
                    <a:pt x="28" y="89"/>
                  </a:lnTo>
                  <a:lnTo>
                    <a:pt x="31" y="0"/>
                  </a:lnTo>
                  <a:lnTo>
                    <a:pt x="0" y="4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28" name="Freeform 344">
              <a:extLst>
                <a:ext uri="{FF2B5EF4-FFF2-40B4-BE49-F238E27FC236}">
                  <a16:creationId xmlns:a16="http://schemas.microsoft.com/office/drawing/2014/main" id="{BCD9FAA3-B8E8-4091-BD43-4B7D6B05D278}"/>
                </a:ext>
              </a:extLst>
            </p:cNvPr>
            <p:cNvSpPr>
              <a:spLocks/>
            </p:cNvSpPr>
            <p:nvPr/>
          </p:nvSpPr>
          <p:spPr bwMode="auto">
            <a:xfrm>
              <a:off x="1370200" y="2742450"/>
              <a:ext cx="161733" cy="194124"/>
            </a:xfrm>
            <a:custGeom>
              <a:avLst/>
              <a:gdLst>
                <a:gd name="T0" fmla="*/ 0 w 335"/>
                <a:gd name="T1" fmla="*/ 4 h 429"/>
                <a:gd name="T2" fmla="*/ 0 w 335"/>
                <a:gd name="T3" fmla="*/ 6 h 429"/>
                <a:gd name="T4" fmla="*/ 0 w 335"/>
                <a:gd name="T5" fmla="*/ 6 h 429"/>
                <a:gd name="T6" fmla="*/ 0 w 335"/>
                <a:gd name="T7" fmla="*/ 7 h 429"/>
                <a:gd name="T8" fmla="*/ 2 w 335"/>
                <a:gd name="T9" fmla="*/ 8 h 429"/>
                <a:gd name="T10" fmla="*/ 1 w 335"/>
                <a:gd name="T11" fmla="*/ 10 h 429"/>
                <a:gd name="T12" fmla="*/ 3 w 335"/>
                <a:gd name="T13" fmla="*/ 10 h 429"/>
                <a:gd name="T14" fmla="*/ 6 w 335"/>
                <a:gd name="T15" fmla="*/ 10 h 429"/>
                <a:gd name="T16" fmla="*/ 7 w 335"/>
                <a:gd name="T17" fmla="*/ 8 h 429"/>
                <a:gd name="T18" fmla="*/ 5 w 335"/>
                <a:gd name="T19" fmla="*/ 6 h 429"/>
                <a:gd name="T20" fmla="*/ 7 w 335"/>
                <a:gd name="T21" fmla="*/ 5 h 429"/>
                <a:gd name="T22" fmla="*/ 8 w 335"/>
                <a:gd name="T23" fmla="*/ 5 h 429"/>
                <a:gd name="T24" fmla="*/ 7 w 335"/>
                <a:gd name="T25" fmla="*/ 1 h 429"/>
                <a:gd name="T26" fmla="*/ 6 w 335"/>
                <a:gd name="T27" fmla="*/ 1 h 429"/>
                <a:gd name="T28" fmla="*/ 4 w 335"/>
                <a:gd name="T29" fmla="*/ 1 h 429"/>
                <a:gd name="T30" fmla="*/ 4 w 335"/>
                <a:gd name="T31" fmla="*/ 1 h 429"/>
                <a:gd name="T32" fmla="*/ 3 w 335"/>
                <a:gd name="T33" fmla="*/ 0 h 429"/>
                <a:gd name="T34" fmla="*/ 2 w 335"/>
                <a:gd name="T35" fmla="*/ 0 h 429"/>
                <a:gd name="T36" fmla="*/ 2 w 335"/>
                <a:gd name="T37" fmla="*/ 2 h 429"/>
                <a:gd name="T38" fmla="*/ 1 w 335"/>
                <a:gd name="T39" fmla="*/ 2 h 429"/>
                <a:gd name="T40" fmla="*/ 1 w 335"/>
                <a:gd name="T41" fmla="*/ 2 h 429"/>
                <a:gd name="T42" fmla="*/ 1 w 335"/>
                <a:gd name="T43" fmla="*/ 4 h 429"/>
                <a:gd name="T44" fmla="*/ 0 w 335"/>
                <a:gd name="T45" fmla="*/ 4 h 42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35"/>
                <a:gd name="T70" fmla="*/ 0 h 429"/>
                <a:gd name="T71" fmla="*/ 335 w 335"/>
                <a:gd name="T72" fmla="*/ 429 h 42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35" h="429">
                  <a:moveTo>
                    <a:pt x="0" y="178"/>
                  </a:moveTo>
                  <a:lnTo>
                    <a:pt x="2" y="247"/>
                  </a:lnTo>
                  <a:lnTo>
                    <a:pt x="5" y="279"/>
                  </a:lnTo>
                  <a:lnTo>
                    <a:pt x="10" y="317"/>
                  </a:lnTo>
                  <a:lnTo>
                    <a:pt x="82" y="348"/>
                  </a:lnTo>
                  <a:lnTo>
                    <a:pt x="56" y="420"/>
                  </a:lnTo>
                  <a:lnTo>
                    <a:pt x="130" y="429"/>
                  </a:lnTo>
                  <a:lnTo>
                    <a:pt x="262" y="428"/>
                  </a:lnTo>
                  <a:lnTo>
                    <a:pt x="297" y="359"/>
                  </a:lnTo>
                  <a:lnTo>
                    <a:pt x="225" y="271"/>
                  </a:lnTo>
                  <a:lnTo>
                    <a:pt x="309" y="224"/>
                  </a:lnTo>
                  <a:lnTo>
                    <a:pt x="335" y="237"/>
                  </a:lnTo>
                  <a:lnTo>
                    <a:pt x="309" y="65"/>
                  </a:lnTo>
                  <a:lnTo>
                    <a:pt x="250" y="23"/>
                  </a:lnTo>
                  <a:lnTo>
                    <a:pt x="180" y="53"/>
                  </a:lnTo>
                  <a:lnTo>
                    <a:pt x="189" y="33"/>
                  </a:lnTo>
                  <a:lnTo>
                    <a:pt x="130" y="0"/>
                  </a:lnTo>
                  <a:lnTo>
                    <a:pt x="100" y="0"/>
                  </a:lnTo>
                  <a:lnTo>
                    <a:pt x="99" y="95"/>
                  </a:lnTo>
                  <a:lnTo>
                    <a:pt x="67" y="69"/>
                  </a:lnTo>
                  <a:lnTo>
                    <a:pt x="45" y="99"/>
                  </a:lnTo>
                  <a:lnTo>
                    <a:pt x="41" y="156"/>
                  </a:lnTo>
                  <a:lnTo>
                    <a:pt x="0" y="17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29" name="Freeform 345">
              <a:extLst>
                <a:ext uri="{FF2B5EF4-FFF2-40B4-BE49-F238E27FC236}">
                  <a16:creationId xmlns:a16="http://schemas.microsoft.com/office/drawing/2014/main" id="{1BE2B343-A09D-46F2-9FAD-710C22C13591}"/>
                </a:ext>
              </a:extLst>
            </p:cNvPr>
            <p:cNvSpPr>
              <a:spLocks/>
            </p:cNvSpPr>
            <p:nvPr/>
          </p:nvSpPr>
          <p:spPr bwMode="auto">
            <a:xfrm>
              <a:off x="1631333" y="3078188"/>
              <a:ext cx="114561" cy="125703"/>
            </a:xfrm>
            <a:custGeom>
              <a:avLst/>
              <a:gdLst>
                <a:gd name="T0" fmla="*/ 0 w 241"/>
                <a:gd name="T1" fmla="*/ 3 h 276"/>
                <a:gd name="T2" fmla="*/ 1 w 241"/>
                <a:gd name="T3" fmla="*/ 1 h 276"/>
                <a:gd name="T4" fmla="*/ 3 w 241"/>
                <a:gd name="T5" fmla="*/ 1 h 276"/>
                <a:gd name="T6" fmla="*/ 5 w 241"/>
                <a:gd name="T7" fmla="*/ 1 h 276"/>
                <a:gd name="T8" fmla="*/ 5 w 241"/>
                <a:gd name="T9" fmla="*/ 0 h 276"/>
                <a:gd name="T10" fmla="*/ 5 w 241"/>
                <a:gd name="T11" fmla="*/ 1 h 276"/>
                <a:gd name="T12" fmla="*/ 4 w 241"/>
                <a:gd name="T13" fmla="*/ 1 h 276"/>
                <a:gd name="T14" fmla="*/ 3 w 241"/>
                <a:gd name="T15" fmla="*/ 2 h 276"/>
                <a:gd name="T16" fmla="*/ 2 w 241"/>
                <a:gd name="T17" fmla="*/ 1 h 276"/>
                <a:gd name="T18" fmla="*/ 3 w 241"/>
                <a:gd name="T19" fmla="*/ 3 h 276"/>
                <a:gd name="T20" fmla="*/ 2 w 241"/>
                <a:gd name="T21" fmla="*/ 4 h 276"/>
                <a:gd name="T22" fmla="*/ 3 w 241"/>
                <a:gd name="T23" fmla="*/ 4 h 276"/>
                <a:gd name="T24" fmla="*/ 3 w 241"/>
                <a:gd name="T25" fmla="*/ 5 h 276"/>
                <a:gd name="T26" fmla="*/ 2 w 241"/>
                <a:gd name="T27" fmla="*/ 5 h 276"/>
                <a:gd name="T28" fmla="*/ 3 w 241"/>
                <a:gd name="T29" fmla="*/ 7 h 276"/>
                <a:gd name="T30" fmla="*/ 1 w 241"/>
                <a:gd name="T31" fmla="*/ 6 h 276"/>
                <a:gd name="T32" fmla="*/ 1 w 241"/>
                <a:gd name="T33" fmla="*/ 5 h 276"/>
                <a:gd name="T34" fmla="*/ 3 w 241"/>
                <a:gd name="T35" fmla="*/ 4 h 276"/>
                <a:gd name="T36" fmla="*/ 1 w 241"/>
                <a:gd name="T37" fmla="*/ 4 h 276"/>
                <a:gd name="T38" fmla="*/ 0 w 241"/>
                <a:gd name="T39" fmla="*/ 3 h 27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41"/>
                <a:gd name="T61" fmla="*/ 0 h 276"/>
                <a:gd name="T62" fmla="*/ 241 w 241"/>
                <a:gd name="T63" fmla="*/ 276 h 27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41" h="276">
                  <a:moveTo>
                    <a:pt x="0" y="110"/>
                  </a:moveTo>
                  <a:lnTo>
                    <a:pt x="36" y="47"/>
                  </a:lnTo>
                  <a:lnTo>
                    <a:pt x="111" y="23"/>
                  </a:lnTo>
                  <a:lnTo>
                    <a:pt x="206" y="26"/>
                  </a:lnTo>
                  <a:lnTo>
                    <a:pt x="241" y="0"/>
                  </a:lnTo>
                  <a:lnTo>
                    <a:pt x="227" y="57"/>
                  </a:lnTo>
                  <a:lnTo>
                    <a:pt x="162" y="45"/>
                  </a:lnTo>
                  <a:lnTo>
                    <a:pt x="131" y="93"/>
                  </a:lnTo>
                  <a:lnTo>
                    <a:pt x="98" y="66"/>
                  </a:lnTo>
                  <a:lnTo>
                    <a:pt x="121" y="141"/>
                  </a:lnTo>
                  <a:lnTo>
                    <a:pt x="90" y="154"/>
                  </a:lnTo>
                  <a:lnTo>
                    <a:pt x="151" y="187"/>
                  </a:lnTo>
                  <a:lnTo>
                    <a:pt x="151" y="214"/>
                  </a:lnTo>
                  <a:lnTo>
                    <a:pt x="100" y="223"/>
                  </a:lnTo>
                  <a:lnTo>
                    <a:pt x="116" y="276"/>
                  </a:lnTo>
                  <a:lnTo>
                    <a:pt x="59" y="258"/>
                  </a:lnTo>
                  <a:lnTo>
                    <a:pt x="42" y="208"/>
                  </a:lnTo>
                  <a:lnTo>
                    <a:pt x="117" y="189"/>
                  </a:lnTo>
                  <a:lnTo>
                    <a:pt x="42" y="181"/>
                  </a:lnTo>
                  <a:lnTo>
                    <a:pt x="0" y="11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30" name="Freeform 346">
              <a:extLst>
                <a:ext uri="{FF2B5EF4-FFF2-40B4-BE49-F238E27FC236}">
                  <a16:creationId xmlns:a16="http://schemas.microsoft.com/office/drawing/2014/main" id="{074459B3-B03B-44E6-9A62-9DE61A2268B6}"/>
                </a:ext>
              </a:extLst>
            </p:cNvPr>
            <p:cNvSpPr>
              <a:spLocks/>
            </p:cNvSpPr>
            <p:nvPr/>
          </p:nvSpPr>
          <p:spPr bwMode="auto">
            <a:xfrm>
              <a:off x="1693667" y="3224577"/>
              <a:ext cx="52226" cy="7956"/>
            </a:xfrm>
            <a:custGeom>
              <a:avLst/>
              <a:gdLst>
                <a:gd name="T0" fmla="*/ 0 w 112"/>
                <a:gd name="T1" fmla="*/ 0 h 19"/>
                <a:gd name="T2" fmla="*/ 0 w 112"/>
                <a:gd name="T3" fmla="*/ 0 h 19"/>
                <a:gd name="T4" fmla="*/ 2 w 112"/>
                <a:gd name="T5" fmla="*/ 0 h 19"/>
                <a:gd name="T6" fmla="*/ 1 w 112"/>
                <a:gd name="T7" fmla="*/ 0 h 19"/>
                <a:gd name="T8" fmla="*/ 0 w 112"/>
                <a:gd name="T9" fmla="*/ 0 h 19"/>
                <a:gd name="T10" fmla="*/ 0 60000 65536"/>
                <a:gd name="T11" fmla="*/ 0 60000 65536"/>
                <a:gd name="T12" fmla="*/ 0 60000 65536"/>
                <a:gd name="T13" fmla="*/ 0 60000 65536"/>
                <a:gd name="T14" fmla="*/ 0 60000 65536"/>
                <a:gd name="T15" fmla="*/ 0 w 112"/>
                <a:gd name="T16" fmla="*/ 0 h 19"/>
                <a:gd name="T17" fmla="*/ 112 w 112"/>
                <a:gd name="T18" fmla="*/ 19 h 19"/>
              </a:gdLst>
              <a:ahLst/>
              <a:cxnLst>
                <a:cxn ang="T10">
                  <a:pos x="T0" y="T1"/>
                </a:cxn>
                <a:cxn ang="T11">
                  <a:pos x="T2" y="T3"/>
                </a:cxn>
                <a:cxn ang="T12">
                  <a:pos x="T4" y="T5"/>
                </a:cxn>
                <a:cxn ang="T13">
                  <a:pos x="T6" y="T7"/>
                </a:cxn>
                <a:cxn ang="T14">
                  <a:pos x="T8" y="T9"/>
                </a:cxn>
              </a:cxnLst>
              <a:rect l="T15" t="T16" r="T17" b="T18"/>
              <a:pathLst>
                <a:path w="112" h="19">
                  <a:moveTo>
                    <a:pt x="0" y="19"/>
                  </a:moveTo>
                  <a:lnTo>
                    <a:pt x="10" y="0"/>
                  </a:lnTo>
                  <a:lnTo>
                    <a:pt x="112" y="19"/>
                  </a:lnTo>
                  <a:lnTo>
                    <a:pt x="34" y="19"/>
                  </a:lnTo>
                  <a:lnTo>
                    <a:pt x="0" y="1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31" name="Freeform 347">
              <a:extLst>
                <a:ext uri="{FF2B5EF4-FFF2-40B4-BE49-F238E27FC236}">
                  <a16:creationId xmlns:a16="http://schemas.microsoft.com/office/drawing/2014/main" id="{DDBF5416-8D96-4F97-9A08-C0DCD3251F70}"/>
                </a:ext>
              </a:extLst>
            </p:cNvPr>
            <p:cNvSpPr>
              <a:spLocks/>
            </p:cNvSpPr>
            <p:nvPr/>
          </p:nvSpPr>
          <p:spPr bwMode="auto">
            <a:xfrm>
              <a:off x="1557205" y="2911115"/>
              <a:ext cx="121300" cy="70012"/>
            </a:xfrm>
            <a:custGeom>
              <a:avLst/>
              <a:gdLst>
                <a:gd name="T0" fmla="*/ 0 w 254"/>
                <a:gd name="T1" fmla="*/ 2 h 157"/>
                <a:gd name="T2" fmla="*/ 1 w 254"/>
                <a:gd name="T3" fmla="*/ 1 h 157"/>
                <a:gd name="T4" fmla="*/ 2 w 254"/>
                <a:gd name="T5" fmla="*/ 1 h 157"/>
                <a:gd name="T6" fmla="*/ 4 w 254"/>
                <a:gd name="T7" fmla="*/ 0 h 157"/>
                <a:gd name="T8" fmla="*/ 5 w 254"/>
                <a:gd name="T9" fmla="*/ 0 h 157"/>
                <a:gd name="T10" fmla="*/ 6 w 254"/>
                <a:gd name="T11" fmla="*/ 1 h 157"/>
                <a:gd name="T12" fmla="*/ 3 w 254"/>
                <a:gd name="T13" fmla="*/ 3 h 157"/>
                <a:gd name="T14" fmla="*/ 2 w 254"/>
                <a:gd name="T15" fmla="*/ 3 h 157"/>
                <a:gd name="T16" fmla="*/ 0 w 254"/>
                <a:gd name="T17" fmla="*/ 2 h 1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4"/>
                <a:gd name="T28" fmla="*/ 0 h 157"/>
                <a:gd name="T29" fmla="*/ 254 w 254"/>
                <a:gd name="T30" fmla="*/ 157 h 1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4" h="157">
                  <a:moveTo>
                    <a:pt x="0" y="93"/>
                  </a:moveTo>
                  <a:lnTo>
                    <a:pt x="39" y="25"/>
                  </a:lnTo>
                  <a:lnTo>
                    <a:pt x="89" y="44"/>
                  </a:lnTo>
                  <a:lnTo>
                    <a:pt x="178" y="0"/>
                  </a:lnTo>
                  <a:lnTo>
                    <a:pt x="230" y="9"/>
                  </a:lnTo>
                  <a:lnTo>
                    <a:pt x="254" y="34"/>
                  </a:lnTo>
                  <a:lnTo>
                    <a:pt x="154" y="139"/>
                  </a:lnTo>
                  <a:lnTo>
                    <a:pt x="73" y="157"/>
                  </a:lnTo>
                  <a:lnTo>
                    <a:pt x="0" y="9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32" name="Freeform 348">
              <a:extLst>
                <a:ext uri="{FF2B5EF4-FFF2-40B4-BE49-F238E27FC236}">
                  <a16:creationId xmlns:a16="http://schemas.microsoft.com/office/drawing/2014/main" id="{CE13BDB0-228E-4374-9BD1-9C043B414043}"/>
                </a:ext>
              </a:extLst>
            </p:cNvPr>
            <p:cNvSpPr>
              <a:spLocks/>
            </p:cNvSpPr>
            <p:nvPr/>
          </p:nvSpPr>
          <p:spPr bwMode="auto">
            <a:xfrm>
              <a:off x="2510758" y="3215030"/>
              <a:ext cx="535742" cy="587145"/>
            </a:xfrm>
            <a:custGeom>
              <a:avLst/>
              <a:gdLst>
                <a:gd name="T0" fmla="*/ 0 w 1118"/>
                <a:gd name="T1" fmla="*/ 14 h 1294"/>
                <a:gd name="T2" fmla="*/ 1 w 1118"/>
                <a:gd name="T3" fmla="*/ 13 h 1294"/>
                <a:gd name="T4" fmla="*/ 3 w 1118"/>
                <a:gd name="T5" fmla="*/ 13 h 1294"/>
                <a:gd name="T6" fmla="*/ 1 w 1118"/>
                <a:gd name="T7" fmla="*/ 10 h 1294"/>
                <a:gd name="T8" fmla="*/ 2 w 1118"/>
                <a:gd name="T9" fmla="*/ 9 h 1294"/>
                <a:gd name="T10" fmla="*/ 3 w 1118"/>
                <a:gd name="T11" fmla="*/ 9 h 1294"/>
                <a:gd name="T12" fmla="*/ 6 w 1118"/>
                <a:gd name="T13" fmla="*/ 6 h 1294"/>
                <a:gd name="T14" fmla="*/ 6 w 1118"/>
                <a:gd name="T15" fmla="*/ 5 h 1294"/>
                <a:gd name="T16" fmla="*/ 6 w 1118"/>
                <a:gd name="T17" fmla="*/ 4 h 1294"/>
                <a:gd name="T18" fmla="*/ 5 w 1118"/>
                <a:gd name="T19" fmla="*/ 3 h 1294"/>
                <a:gd name="T20" fmla="*/ 5 w 1118"/>
                <a:gd name="T21" fmla="*/ 1 h 1294"/>
                <a:gd name="T22" fmla="*/ 8 w 1118"/>
                <a:gd name="T23" fmla="*/ 1 h 1294"/>
                <a:gd name="T24" fmla="*/ 9 w 1118"/>
                <a:gd name="T25" fmla="*/ 1 h 1294"/>
                <a:gd name="T26" fmla="*/ 10 w 1118"/>
                <a:gd name="T27" fmla="*/ 0 h 1294"/>
                <a:gd name="T28" fmla="*/ 11 w 1118"/>
                <a:gd name="T29" fmla="*/ 1 h 1294"/>
                <a:gd name="T30" fmla="*/ 10 w 1118"/>
                <a:gd name="T31" fmla="*/ 2 h 1294"/>
                <a:gd name="T32" fmla="*/ 10 w 1118"/>
                <a:gd name="T33" fmla="*/ 4 h 1294"/>
                <a:gd name="T34" fmla="*/ 9 w 1118"/>
                <a:gd name="T35" fmla="*/ 4 h 1294"/>
                <a:gd name="T36" fmla="*/ 10 w 1118"/>
                <a:gd name="T37" fmla="*/ 6 h 1294"/>
                <a:gd name="T38" fmla="*/ 11 w 1118"/>
                <a:gd name="T39" fmla="*/ 7 h 1294"/>
                <a:gd name="T40" fmla="*/ 11 w 1118"/>
                <a:gd name="T41" fmla="*/ 8 h 1294"/>
                <a:gd name="T42" fmla="*/ 13 w 1118"/>
                <a:gd name="T43" fmla="*/ 10 h 1294"/>
                <a:gd name="T44" fmla="*/ 17 w 1118"/>
                <a:gd name="T45" fmla="*/ 11 h 1294"/>
                <a:gd name="T46" fmla="*/ 18 w 1118"/>
                <a:gd name="T47" fmla="*/ 9 h 1294"/>
                <a:gd name="T48" fmla="*/ 18 w 1118"/>
                <a:gd name="T49" fmla="*/ 9 h 1294"/>
                <a:gd name="T50" fmla="*/ 18 w 1118"/>
                <a:gd name="T51" fmla="*/ 10 h 1294"/>
                <a:gd name="T52" fmla="*/ 18 w 1118"/>
                <a:gd name="T53" fmla="*/ 11 h 1294"/>
                <a:gd name="T54" fmla="*/ 21 w 1118"/>
                <a:gd name="T55" fmla="*/ 10 h 1294"/>
                <a:gd name="T56" fmla="*/ 21 w 1118"/>
                <a:gd name="T57" fmla="*/ 9 h 1294"/>
                <a:gd name="T58" fmla="*/ 24 w 1118"/>
                <a:gd name="T59" fmla="*/ 7 h 1294"/>
                <a:gd name="T60" fmla="*/ 25 w 1118"/>
                <a:gd name="T61" fmla="*/ 9 h 1294"/>
                <a:gd name="T62" fmla="*/ 26 w 1118"/>
                <a:gd name="T63" fmla="*/ 9 h 1294"/>
                <a:gd name="T64" fmla="*/ 25 w 1118"/>
                <a:gd name="T65" fmla="*/ 10 h 1294"/>
                <a:gd name="T66" fmla="*/ 24 w 1118"/>
                <a:gd name="T67" fmla="*/ 11 h 1294"/>
                <a:gd name="T68" fmla="*/ 22 w 1118"/>
                <a:gd name="T69" fmla="*/ 15 h 1294"/>
                <a:gd name="T70" fmla="*/ 21 w 1118"/>
                <a:gd name="T71" fmla="*/ 14 h 1294"/>
                <a:gd name="T72" fmla="*/ 21 w 1118"/>
                <a:gd name="T73" fmla="*/ 14 h 1294"/>
                <a:gd name="T74" fmla="*/ 20 w 1118"/>
                <a:gd name="T75" fmla="*/ 13 h 1294"/>
                <a:gd name="T76" fmla="*/ 21 w 1118"/>
                <a:gd name="T77" fmla="*/ 12 h 1294"/>
                <a:gd name="T78" fmla="*/ 19 w 1118"/>
                <a:gd name="T79" fmla="*/ 12 h 1294"/>
                <a:gd name="T80" fmla="*/ 18 w 1118"/>
                <a:gd name="T81" fmla="*/ 11 h 1294"/>
                <a:gd name="T82" fmla="*/ 18 w 1118"/>
                <a:gd name="T83" fmla="*/ 11 h 1294"/>
                <a:gd name="T84" fmla="*/ 18 w 1118"/>
                <a:gd name="T85" fmla="*/ 12 h 1294"/>
                <a:gd name="T86" fmla="*/ 17 w 1118"/>
                <a:gd name="T87" fmla="*/ 13 h 1294"/>
                <a:gd name="T88" fmla="*/ 18 w 1118"/>
                <a:gd name="T89" fmla="*/ 13 h 1294"/>
                <a:gd name="T90" fmla="*/ 18 w 1118"/>
                <a:gd name="T91" fmla="*/ 16 h 1294"/>
                <a:gd name="T92" fmla="*/ 18 w 1118"/>
                <a:gd name="T93" fmla="*/ 15 h 1294"/>
                <a:gd name="T94" fmla="*/ 16 w 1118"/>
                <a:gd name="T95" fmla="*/ 18 h 1294"/>
                <a:gd name="T96" fmla="*/ 11 w 1118"/>
                <a:gd name="T97" fmla="*/ 22 h 1294"/>
                <a:gd name="T98" fmla="*/ 10 w 1118"/>
                <a:gd name="T99" fmla="*/ 28 h 1294"/>
                <a:gd name="T100" fmla="*/ 8 w 1118"/>
                <a:gd name="T101" fmla="*/ 30 h 1294"/>
                <a:gd name="T102" fmla="*/ 6 w 1118"/>
                <a:gd name="T103" fmla="*/ 26 h 1294"/>
                <a:gd name="T104" fmla="*/ 5 w 1118"/>
                <a:gd name="T105" fmla="*/ 22 h 1294"/>
                <a:gd name="T106" fmla="*/ 5 w 1118"/>
                <a:gd name="T107" fmla="*/ 21 h 1294"/>
                <a:gd name="T108" fmla="*/ 4 w 1118"/>
                <a:gd name="T109" fmla="*/ 15 h 1294"/>
                <a:gd name="T110" fmla="*/ 4 w 1118"/>
                <a:gd name="T111" fmla="*/ 15 h 1294"/>
                <a:gd name="T112" fmla="*/ 3 w 1118"/>
                <a:gd name="T113" fmla="*/ 16 h 1294"/>
                <a:gd name="T114" fmla="*/ 2 w 1118"/>
                <a:gd name="T115" fmla="*/ 17 h 1294"/>
                <a:gd name="T116" fmla="*/ 1 w 1118"/>
                <a:gd name="T117" fmla="*/ 15 h 1294"/>
                <a:gd name="T118" fmla="*/ 2 w 1118"/>
                <a:gd name="T119" fmla="*/ 14 h 1294"/>
                <a:gd name="T120" fmla="*/ 1 w 1118"/>
                <a:gd name="T121" fmla="*/ 15 h 1294"/>
                <a:gd name="T122" fmla="*/ 0 w 1118"/>
                <a:gd name="T123" fmla="*/ 14 h 12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18"/>
                <a:gd name="T187" fmla="*/ 0 h 1294"/>
                <a:gd name="T188" fmla="*/ 1118 w 1118"/>
                <a:gd name="T189" fmla="*/ 1294 h 12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18" h="1294">
                  <a:moveTo>
                    <a:pt x="0" y="588"/>
                  </a:moveTo>
                  <a:lnTo>
                    <a:pt x="31" y="560"/>
                  </a:lnTo>
                  <a:lnTo>
                    <a:pt x="116" y="560"/>
                  </a:lnTo>
                  <a:lnTo>
                    <a:pt x="55" y="424"/>
                  </a:lnTo>
                  <a:lnTo>
                    <a:pt x="93" y="387"/>
                  </a:lnTo>
                  <a:lnTo>
                    <a:pt x="141" y="392"/>
                  </a:lnTo>
                  <a:lnTo>
                    <a:pt x="257" y="243"/>
                  </a:lnTo>
                  <a:lnTo>
                    <a:pt x="250" y="204"/>
                  </a:lnTo>
                  <a:lnTo>
                    <a:pt x="277" y="180"/>
                  </a:lnTo>
                  <a:lnTo>
                    <a:pt x="228" y="134"/>
                  </a:lnTo>
                  <a:lnTo>
                    <a:pt x="226" y="62"/>
                  </a:lnTo>
                  <a:lnTo>
                    <a:pt x="336" y="62"/>
                  </a:lnTo>
                  <a:lnTo>
                    <a:pt x="365" y="27"/>
                  </a:lnTo>
                  <a:lnTo>
                    <a:pt x="427" y="0"/>
                  </a:lnTo>
                  <a:lnTo>
                    <a:pt x="467" y="25"/>
                  </a:lnTo>
                  <a:lnTo>
                    <a:pt x="414" y="98"/>
                  </a:lnTo>
                  <a:lnTo>
                    <a:pt x="438" y="161"/>
                  </a:lnTo>
                  <a:lnTo>
                    <a:pt x="399" y="170"/>
                  </a:lnTo>
                  <a:lnTo>
                    <a:pt x="416" y="247"/>
                  </a:lnTo>
                  <a:lnTo>
                    <a:pt x="498" y="278"/>
                  </a:lnTo>
                  <a:lnTo>
                    <a:pt x="459" y="350"/>
                  </a:lnTo>
                  <a:lnTo>
                    <a:pt x="561" y="419"/>
                  </a:lnTo>
                  <a:lnTo>
                    <a:pt x="761" y="462"/>
                  </a:lnTo>
                  <a:lnTo>
                    <a:pt x="764" y="395"/>
                  </a:lnTo>
                  <a:lnTo>
                    <a:pt x="789" y="387"/>
                  </a:lnTo>
                  <a:lnTo>
                    <a:pt x="794" y="420"/>
                  </a:lnTo>
                  <a:lnTo>
                    <a:pt x="810" y="449"/>
                  </a:lnTo>
                  <a:lnTo>
                    <a:pt x="915" y="437"/>
                  </a:lnTo>
                  <a:lnTo>
                    <a:pt x="906" y="396"/>
                  </a:lnTo>
                  <a:lnTo>
                    <a:pt x="1067" y="315"/>
                  </a:lnTo>
                  <a:lnTo>
                    <a:pt x="1079" y="364"/>
                  </a:lnTo>
                  <a:lnTo>
                    <a:pt x="1118" y="382"/>
                  </a:lnTo>
                  <a:lnTo>
                    <a:pt x="1103" y="430"/>
                  </a:lnTo>
                  <a:lnTo>
                    <a:pt x="1036" y="458"/>
                  </a:lnTo>
                  <a:lnTo>
                    <a:pt x="936" y="671"/>
                  </a:lnTo>
                  <a:lnTo>
                    <a:pt x="919" y="587"/>
                  </a:lnTo>
                  <a:lnTo>
                    <a:pt x="901" y="621"/>
                  </a:lnTo>
                  <a:lnTo>
                    <a:pt x="876" y="577"/>
                  </a:lnTo>
                  <a:lnTo>
                    <a:pt x="921" y="524"/>
                  </a:lnTo>
                  <a:lnTo>
                    <a:pt x="836" y="516"/>
                  </a:lnTo>
                  <a:lnTo>
                    <a:pt x="778" y="457"/>
                  </a:lnTo>
                  <a:lnTo>
                    <a:pt x="763" y="489"/>
                  </a:lnTo>
                  <a:lnTo>
                    <a:pt x="781" y="516"/>
                  </a:lnTo>
                  <a:lnTo>
                    <a:pt x="757" y="535"/>
                  </a:lnTo>
                  <a:lnTo>
                    <a:pt x="780" y="562"/>
                  </a:lnTo>
                  <a:lnTo>
                    <a:pt x="794" y="684"/>
                  </a:lnTo>
                  <a:lnTo>
                    <a:pt x="763" y="665"/>
                  </a:lnTo>
                  <a:lnTo>
                    <a:pt x="698" y="763"/>
                  </a:lnTo>
                  <a:lnTo>
                    <a:pt x="466" y="956"/>
                  </a:lnTo>
                  <a:lnTo>
                    <a:pt x="449" y="1199"/>
                  </a:lnTo>
                  <a:lnTo>
                    <a:pt x="355" y="1294"/>
                  </a:lnTo>
                  <a:lnTo>
                    <a:pt x="267" y="1109"/>
                  </a:lnTo>
                  <a:lnTo>
                    <a:pt x="233" y="961"/>
                  </a:lnTo>
                  <a:lnTo>
                    <a:pt x="200" y="926"/>
                  </a:lnTo>
                  <a:lnTo>
                    <a:pt x="179" y="657"/>
                  </a:lnTo>
                  <a:lnTo>
                    <a:pt x="156" y="649"/>
                  </a:lnTo>
                  <a:lnTo>
                    <a:pt x="144" y="706"/>
                  </a:lnTo>
                  <a:lnTo>
                    <a:pt x="90" y="723"/>
                  </a:lnTo>
                  <a:lnTo>
                    <a:pt x="34" y="650"/>
                  </a:lnTo>
                  <a:lnTo>
                    <a:pt x="89" y="615"/>
                  </a:lnTo>
                  <a:lnTo>
                    <a:pt x="34" y="630"/>
                  </a:lnTo>
                  <a:lnTo>
                    <a:pt x="0" y="58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33" name="Freeform 349">
              <a:extLst>
                <a:ext uri="{FF2B5EF4-FFF2-40B4-BE49-F238E27FC236}">
                  <a16:creationId xmlns:a16="http://schemas.microsoft.com/office/drawing/2014/main" id="{74408E8C-77FB-484A-8459-CED5AA018DF3}"/>
                </a:ext>
              </a:extLst>
            </p:cNvPr>
            <p:cNvSpPr>
              <a:spLocks/>
            </p:cNvSpPr>
            <p:nvPr/>
          </p:nvSpPr>
          <p:spPr bwMode="auto">
            <a:xfrm>
              <a:off x="3007752" y="3851501"/>
              <a:ext cx="200482" cy="227538"/>
            </a:xfrm>
            <a:custGeom>
              <a:avLst/>
              <a:gdLst>
                <a:gd name="T0" fmla="*/ 0 w 416"/>
                <a:gd name="T1" fmla="*/ 0 h 502"/>
                <a:gd name="T2" fmla="*/ 2 w 416"/>
                <a:gd name="T3" fmla="*/ 0 h 502"/>
                <a:gd name="T4" fmla="*/ 5 w 416"/>
                <a:gd name="T5" fmla="*/ 3 h 502"/>
                <a:gd name="T6" fmla="*/ 7 w 416"/>
                <a:gd name="T7" fmla="*/ 5 h 502"/>
                <a:gd name="T8" fmla="*/ 7 w 416"/>
                <a:gd name="T9" fmla="*/ 5 h 502"/>
                <a:gd name="T10" fmla="*/ 8 w 416"/>
                <a:gd name="T11" fmla="*/ 5 h 502"/>
                <a:gd name="T12" fmla="*/ 7 w 416"/>
                <a:gd name="T13" fmla="*/ 7 h 502"/>
                <a:gd name="T14" fmla="*/ 10 w 416"/>
                <a:gd name="T15" fmla="*/ 9 h 502"/>
                <a:gd name="T16" fmla="*/ 9 w 416"/>
                <a:gd name="T17" fmla="*/ 11 h 502"/>
                <a:gd name="T18" fmla="*/ 9 w 416"/>
                <a:gd name="T19" fmla="*/ 12 h 502"/>
                <a:gd name="T20" fmla="*/ 7 w 416"/>
                <a:gd name="T21" fmla="*/ 10 h 502"/>
                <a:gd name="T22" fmla="*/ 3 w 416"/>
                <a:gd name="T23" fmla="*/ 4 h 502"/>
                <a:gd name="T24" fmla="*/ 0 w 416"/>
                <a:gd name="T25" fmla="*/ 0 h 5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6"/>
                <a:gd name="T40" fmla="*/ 0 h 502"/>
                <a:gd name="T41" fmla="*/ 416 w 416"/>
                <a:gd name="T42" fmla="*/ 502 h 5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6" h="502">
                  <a:moveTo>
                    <a:pt x="0" y="0"/>
                  </a:moveTo>
                  <a:lnTo>
                    <a:pt x="93" y="19"/>
                  </a:lnTo>
                  <a:lnTo>
                    <a:pt x="212" y="152"/>
                  </a:lnTo>
                  <a:lnTo>
                    <a:pt x="305" y="198"/>
                  </a:lnTo>
                  <a:lnTo>
                    <a:pt x="292" y="234"/>
                  </a:lnTo>
                  <a:lnTo>
                    <a:pt x="326" y="232"/>
                  </a:lnTo>
                  <a:lnTo>
                    <a:pt x="322" y="282"/>
                  </a:lnTo>
                  <a:lnTo>
                    <a:pt x="416" y="375"/>
                  </a:lnTo>
                  <a:lnTo>
                    <a:pt x="405" y="500"/>
                  </a:lnTo>
                  <a:lnTo>
                    <a:pt x="367" y="502"/>
                  </a:lnTo>
                  <a:lnTo>
                    <a:pt x="282" y="428"/>
                  </a:lnTo>
                  <a:lnTo>
                    <a:pt x="144" y="176"/>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34" name="Freeform 350">
              <a:extLst>
                <a:ext uri="{FF2B5EF4-FFF2-40B4-BE49-F238E27FC236}">
                  <a16:creationId xmlns:a16="http://schemas.microsoft.com/office/drawing/2014/main" id="{F985F6D1-BED3-472D-8B4C-24426050CD2C}"/>
                </a:ext>
              </a:extLst>
            </p:cNvPr>
            <p:cNvSpPr>
              <a:spLocks/>
            </p:cNvSpPr>
            <p:nvPr/>
          </p:nvSpPr>
          <p:spPr bwMode="auto">
            <a:xfrm>
              <a:off x="3196441" y="4083813"/>
              <a:ext cx="165103" cy="57282"/>
            </a:xfrm>
            <a:custGeom>
              <a:avLst/>
              <a:gdLst>
                <a:gd name="T0" fmla="*/ 0 w 346"/>
                <a:gd name="T1" fmla="*/ 1 h 126"/>
                <a:gd name="T2" fmla="*/ 1 w 346"/>
                <a:gd name="T3" fmla="*/ 0 h 126"/>
                <a:gd name="T4" fmla="*/ 6 w 346"/>
                <a:gd name="T5" fmla="*/ 1 h 126"/>
                <a:gd name="T6" fmla="*/ 7 w 346"/>
                <a:gd name="T7" fmla="*/ 2 h 126"/>
                <a:gd name="T8" fmla="*/ 8 w 346"/>
                <a:gd name="T9" fmla="*/ 2 h 126"/>
                <a:gd name="T10" fmla="*/ 8 w 346"/>
                <a:gd name="T11" fmla="*/ 3 h 126"/>
                <a:gd name="T12" fmla="*/ 1 w 346"/>
                <a:gd name="T13" fmla="*/ 1 h 126"/>
                <a:gd name="T14" fmla="*/ 0 w 346"/>
                <a:gd name="T15" fmla="*/ 1 h 126"/>
                <a:gd name="T16" fmla="*/ 0 60000 65536"/>
                <a:gd name="T17" fmla="*/ 0 60000 65536"/>
                <a:gd name="T18" fmla="*/ 0 60000 65536"/>
                <a:gd name="T19" fmla="*/ 0 60000 65536"/>
                <a:gd name="T20" fmla="*/ 0 60000 65536"/>
                <a:gd name="T21" fmla="*/ 0 60000 65536"/>
                <a:gd name="T22" fmla="*/ 0 60000 65536"/>
                <a:gd name="T23" fmla="*/ 0 60000 65536"/>
                <a:gd name="T24" fmla="*/ 0 w 346"/>
                <a:gd name="T25" fmla="*/ 0 h 126"/>
                <a:gd name="T26" fmla="*/ 346 w 346"/>
                <a:gd name="T27" fmla="*/ 126 h 1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6" h="126">
                  <a:moveTo>
                    <a:pt x="0" y="35"/>
                  </a:moveTo>
                  <a:lnTo>
                    <a:pt x="23" y="0"/>
                  </a:lnTo>
                  <a:lnTo>
                    <a:pt x="266" y="39"/>
                  </a:lnTo>
                  <a:lnTo>
                    <a:pt x="291" y="70"/>
                  </a:lnTo>
                  <a:lnTo>
                    <a:pt x="341" y="83"/>
                  </a:lnTo>
                  <a:lnTo>
                    <a:pt x="346" y="126"/>
                  </a:lnTo>
                  <a:lnTo>
                    <a:pt x="63" y="66"/>
                  </a:lnTo>
                  <a:lnTo>
                    <a:pt x="0" y="3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35" name="Freeform 351">
              <a:extLst>
                <a:ext uri="{FF2B5EF4-FFF2-40B4-BE49-F238E27FC236}">
                  <a16:creationId xmlns:a16="http://schemas.microsoft.com/office/drawing/2014/main" id="{82CD4747-1042-4DEA-8912-6EA9D54AA4F9}"/>
                </a:ext>
              </a:extLst>
            </p:cNvPr>
            <p:cNvSpPr>
              <a:spLocks/>
            </p:cNvSpPr>
            <p:nvPr/>
          </p:nvSpPr>
          <p:spPr bwMode="auto">
            <a:xfrm>
              <a:off x="3262145" y="3878551"/>
              <a:ext cx="180265" cy="168665"/>
            </a:xfrm>
            <a:custGeom>
              <a:avLst/>
              <a:gdLst>
                <a:gd name="T0" fmla="*/ 0 w 375"/>
                <a:gd name="T1" fmla="*/ 4 h 372"/>
                <a:gd name="T2" fmla="*/ 1 w 375"/>
                <a:gd name="T3" fmla="*/ 3 h 372"/>
                <a:gd name="T4" fmla="*/ 1 w 375"/>
                <a:gd name="T5" fmla="*/ 3 h 372"/>
                <a:gd name="T6" fmla="*/ 4 w 375"/>
                <a:gd name="T7" fmla="*/ 3 h 372"/>
                <a:gd name="T8" fmla="*/ 5 w 375"/>
                <a:gd name="T9" fmla="*/ 3 h 372"/>
                <a:gd name="T10" fmla="*/ 6 w 375"/>
                <a:gd name="T11" fmla="*/ 0 h 372"/>
                <a:gd name="T12" fmla="*/ 7 w 375"/>
                <a:gd name="T13" fmla="*/ 0 h 372"/>
                <a:gd name="T14" fmla="*/ 7 w 375"/>
                <a:gd name="T15" fmla="*/ 1 h 372"/>
                <a:gd name="T16" fmla="*/ 9 w 375"/>
                <a:gd name="T17" fmla="*/ 3 h 372"/>
                <a:gd name="T18" fmla="*/ 8 w 375"/>
                <a:gd name="T19" fmla="*/ 3 h 372"/>
                <a:gd name="T20" fmla="*/ 6 w 375"/>
                <a:gd name="T21" fmla="*/ 6 h 372"/>
                <a:gd name="T22" fmla="*/ 6 w 375"/>
                <a:gd name="T23" fmla="*/ 8 h 372"/>
                <a:gd name="T24" fmla="*/ 5 w 375"/>
                <a:gd name="T25" fmla="*/ 9 h 372"/>
                <a:gd name="T26" fmla="*/ 3 w 375"/>
                <a:gd name="T27" fmla="*/ 8 h 372"/>
                <a:gd name="T28" fmla="*/ 3 w 375"/>
                <a:gd name="T29" fmla="*/ 8 h 372"/>
                <a:gd name="T30" fmla="*/ 2 w 375"/>
                <a:gd name="T31" fmla="*/ 7 h 372"/>
                <a:gd name="T32" fmla="*/ 1 w 375"/>
                <a:gd name="T33" fmla="*/ 7 h 372"/>
                <a:gd name="T34" fmla="*/ 0 w 375"/>
                <a:gd name="T35" fmla="*/ 4 h 37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5"/>
                <a:gd name="T55" fmla="*/ 0 h 372"/>
                <a:gd name="T56" fmla="*/ 375 w 375"/>
                <a:gd name="T57" fmla="*/ 372 h 37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5" h="372">
                  <a:moveTo>
                    <a:pt x="0" y="168"/>
                  </a:moveTo>
                  <a:lnTo>
                    <a:pt x="25" y="120"/>
                  </a:lnTo>
                  <a:lnTo>
                    <a:pt x="58" y="149"/>
                  </a:lnTo>
                  <a:lnTo>
                    <a:pt x="168" y="138"/>
                  </a:lnTo>
                  <a:lnTo>
                    <a:pt x="207" y="123"/>
                  </a:lnTo>
                  <a:lnTo>
                    <a:pt x="259" y="0"/>
                  </a:lnTo>
                  <a:lnTo>
                    <a:pt x="324" y="5"/>
                  </a:lnTo>
                  <a:lnTo>
                    <a:pt x="309" y="36"/>
                  </a:lnTo>
                  <a:lnTo>
                    <a:pt x="375" y="149"/>
                  </a:lnTo>
                  <a:lnTo>
                    <a:pt x="340" y="141"/>
                  </a:lnTo>
                  <a:lnTo>
                    <a:pt x="275" y="270"/>
                  </a:lnTo>
                  <a:lnTo>
                    <a:pt x="266" y="349"/>
                  </a:lnTo>
                  <a:lnTo>
                    <a:pt x="223" y="372"/>
                  </a:lnTo>
                  <a:lnTo>
                    <a:pt x="152" y="326"/>
                  </a:lnTo>
                  <a:lnTo>
                    <a:pt x="107" y="346"/>
                  </a:lnTo>
                  <a:lnTo>
                    <a:pt x="103" y="310"/>
                  </a:lnTo>
                  <a:lnTo>
                    <a:pt x="43" y="318"/>
                  </a:lnTo>
                  <a:lnTo>
                    <a:pt x="0" y="16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36" name="Freeform 352">
              <a:extLst>
                <a:ext uri="{FF2B5EF4-FFF2-40B4-BE49-F238E27FC236}">
                  <a16:creationId xmlns:a16="http://schemas.microsoft.com/office/drawing/2014/main" id="{692688A7-F556-46E2-B576-9B3E651F9750}"/>
                </a:ext>
              </a:extLst>
            </p:cNvPr>
            <p:cNvSpPr>
              <a:spLocks/>
            </p:cNvSpPr>
            <p:nvPr/>
          </p:nvSpPr>
          <p:spPr bwMode="auto">
            <a:xfrm>
              <a:off x="3405346" y="4133140"/>
              <a:ext cx="42118" cy="12729"/>
            </a:xfrm>
            <a:custGeom>
              <a:avLst/>
              <a:gdLst>
                <a:gd name="T0" fmla="*/ 0 w 89"/>
                <a:gd name="T1" fmla="*/ 0 h 28"/>
                <a:gd name="T2" fmla="*/ 0 w 89"/>
                <a:gd name="T3" fmla="*/ 1 h 28"/>
                <a:gd name="T4" fmla="*/ 2 w 89"/>
                <a:gd name="T5" fmla="*/ 0 h 28"/>
                <a:gd name="T6" fmla="*/ 1 w 89"/>
                <a:gd name="T7" fmla="*/ 0 h 28"/>
                <a:gd name="T8" fmla="*/ 0 w 89"/>
                <a:gd name="T9" fmla="*/ 0 h 28"/>
                <a:gd name="T10" fmla="*/ 0 60000 65536"/>
                <a:gd name="T11" fmla="*/ 0 60000 65536"/>
                <a:gd name="T12" fmla="*/ 0 60000 65536"/>
                <a:gd name="T13" fmla="*/ 0 60000 65536"/>
                <a:gd name="T14" fmla="*/ 0 60000 65536"/>
                <a:gd name="T15" fmla="*/ 0 w 89"/>
                <a:gd name="T16" fmla="*/ 0 h 28"/>
                <a:gd name="T17" fmla="*/ 89 w 89"/>
                <a:gd name="T18" fmla="*/ 28 h 28"/>
              </a:gdLst>
              <a:ahLst/>
              <a:cxnLst>
                <a:cxn ang="T10">
                  <a:pos x="T0" y="T1"/>
                </a:cxn>
                <a:cxn ang="T11">
                  <a:pos x="T2" y="T3"/>
                </a:cxn>
                <a:cxn ang="T12">
                  <a:pos x="T4" y="T5"/>
                </a:cxn>
                <a:cxn ang="T13">
                  <a:pos x="T6" y="T7"/>
                </a:cxn>
                <a:cxn ang="T14">
                  <a:pos x="T8" y="T9"/>
                </a:cxn>
              </a:cxnLst>
              <a:rect l="T15" t="T16" r="T17" b="T18"/>
              <a:pathLst>
                <a:path w="89" h="28">
                  <a:moveTo>
                    <a:pt x="0" y="5"/>
                  </a:moveTo>
                  <a:lnTo>
                    <a:pt x="11" y="28"/>
                  </a:lnTo>
                  <a:lnTo>
                    <a:pt x="89" y="9"/>
                  </a:lnTo>
                  <a:lnTo>
                    <a:pt x="27" y="0"/>
                  </a:lnTo>
                  <a:lnTo>
                    <a:pt x="0" y="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37" name="Freeform 353">
              <a:extLst>
                <a:ext uri="{FF2B5EF4-FFF2-40B4-BE49-F238E27FC236}">
                  <a16:creationId xmlns:a16="http://schemas.microsoft.com/office/drawing/2014/main" id="{013F7B2B-F081-4EFD-96F2-0CDD6889270D}"/>
                </a:ext>
              </a:extLst>
            </p:cNvPr>
            <p:cNvSpPr>
              <a:spLocks/>
            </p:cNvSpPr>
            <p:nvPr/>
          </p:nvSpPr>
          <p:spPr bwMode="auto">
            <a:xfrm>
              <a:off x="3442410" y="3927878"/>
              <a:ext cx="114561" cy="149571"/>
            </a:xfrm>
            <a:custGeom>
              <a:avLst/>
              <a:gdLst>
                <a:gd name="T0" fmla="*/ 0 w 236"/>
                <a:gd name="T1" fmla="*/ 5 h 326"/>
                <a:gd name="T2" fmla="*/ 1 w 236"/>
                <a:gd name="T3" fmla="*/ 6 h 326"/>
                <a:gd name="T4" fmla="*/ 0 w 236"/>
                <a:gd name="T5" fmla="*/ 7 h 326"/>
                <a:gd name="T6" fmla="*/ 1 w 236"/>
                <a:gd name="T7" fmla="*/ 8 h 326"/>
                <a:gd name="T8" fmla="*/ 1 w 236"/>
                <a:gd name="T9" fmla="*/ 5 h 326"/>
                <a:gd name="T10" fmla="*/ 2 w 236"/>
                <a:gd name="T11" fmla="*/ 5 h 326"/>
                <a:gd name="T12" fmla="*/ 2 w 236"/>
                <a:gd name="T13" fmla="*/ 6 h 326"/>
                <a:gd name="T14" fmla="*/ 3 w 236"/>
                <a:gd name="T15" fmla="*/ 7 h 326"/>
                <a:gd name="T16" fmla="*/ 3 w 236"/>
                <a:gd name="T17" fmla="*/ 6 h 326"/>
                <a:gd name="T18" fmla="*/ 2 w 236"/>
                <a:gd name="T19" fmla="*/ 4 h 326"/>
                <a:gd name="T20" fmla="*/ 4 w 236"/>
                <a:gd name="T21" fmla="*/ 3 h 326"/>
                <a:gd name="T22" fmla="*/ 2 w 236"/>
                <a:gd name="T23" fmla="*/ 3 h 326"/>
                <a:gd name="T24" fmla="*/ 1 w 236"/>
                <a:gd name="T25" fmla="*/ 1 h 326"/>
                <a:gd name="T26" fmla="*/ 5 w 236"/>
                <a:gd name="T27" fmla="*/ 1 h 326"/>
                <a:gd name="T28" fmla="*/ 6 w 236"/>
                <a:gd name="T29" fmla="*/ 0 h 326"/>
                <a:gd name="T30" fmla="*/ 5 w 236"/>
                <a:gd name="T31" fmla="*/ 1 h 326"/>
                <a:gd name="T32" fmla="*/ 2 w 236"/>
                <a:gd name="T33" fmla="*/ 0 h 326"/>
                <a:gd name="T34" fmla="*/ 1 w 236"/>
                <a:gd name="T35" fmla="*/ 1 h 326"/>
                <a:gd name="T36" fmla="*/ 0 w 236"/>
                <a:gd name="T37" fmla="*/ 5 h 3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6"/>
                <a:gd name="T58" fmla="*/ 0 h 326"/>
                <a:gd name="T59" fmla="*/ 236 w 236"/>
                <a:gd name="T60" fmla="*/ 326 h 3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6" h="326">
                  <a:moveTo>
                    <a:pt x="0" y="195"/>
                  </a:moveTo>
                  <a:lnTo>
                    <a:pt x="32" y="253"/>
                  </a:lnTo>
                  <a:lnTo>
                    <a:pt x="19" y="313"/>
                  </a:lnTo>
                  <a:lnTo>
                    <a:pt x="58" y="326"/>
                  </a:lnTo>
                  <a:lnTo>
                    <a:pt x="56" y="206"/>
                  </a:lnTo>
                  <a:lnTo>
                    <a:pt x="80" y="195"/>
                  </a:lnTo>
                  <a:lnTo>
                    <a:pt x="83" y="238"/>
                  </a:lnTo>
                  <a:lnTo>
                    <a:pt x="105" y="292"/>
                  </a:lnTo>
                  <a:lnTo>
                    <a:pt x="146" y="268"/>
                  </a:lnTo>
                  <a:lnTo>
                    <a:pt x="95" y="158"/>
                  </a:lnTo>
                  <a:lnTo>
                    <a:pt x="174" y="107"/>
                  </a:lnTo>
                  <a:lnTo>
                    <a:pt x="68" y="139"/>
                  </a:lnTo>
                  <a:lnTo>
                    <a:pt x="53" y="66"/>
                  </a:lnTo>
                  <a:lnTo>
                    <a:pt x="209" y="60"/>
                  </a:lnTo>
                  <a:lnTo>
                    <a:pt x="236" y="0"/>
                  </a:lnTo>
                  <a:lnTo>
                    <a:pt x="190" y="37"/>
                  </a:lnTo>
                  <a:lnTo>
                    <a:pt x="80" y="19"/>
                  </a:lnTo>
                  <a:lnTo>
                    <a:pt x="43" y="45"/>
                  </a:lnTo>
                  <a:lnTo>
                    <a:pt x="0" y="19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38" name="Freeform 354">
              <a:extLst>
                <a:ext uri="{FF2B5EF4-FFF2-40B4-BE49-F238E27FC236}">
                  <a16:creationId xmlns:a16="http://schemas.microsoft.com/office/drawing/2014/main" id="{E0DAB81A-293D-4220-985B-DA6BCEB77307}"/>
                </a:ext>
              </a:extLst>
            </p:cNvPr>
            <p:cNvSpPr>
              <a:spLocks/>
            </p:cNvSpPr>
            <p:nvPr/>
          </p:nvSpPr>
          <p:spPr bwMode="auto">
            <a:xfrm>
              <a:off x="3531701" y="4133140"/>
              <a:ext cx="64019" cy="38188"/>
            </a:xfrm>
            <a:custGeom>
              <a:avLst/>
              <a:gdLst>
                <a:gd name="T0" fmla="*/ 0 w 130"/>
                <a:gd name="T1" fmla="*/ 1 h 84"/>
                <a:gd name="T2" fmla="*/ 0 w 130"/>
                <a:gd name="T3" fmla="*/ 2 h 84"/>
                <a:gd name="T4" fmla="*/ 3 w 130"/>
                <a:gd name="T5" fmla="*/ 0 h 84"/>
                <a:gd name="T6" fmla="*/ 1 w 130"/>
                <a:gd name="T7" fmla="*/ 1 h 84"/>
                <a:gd name="T8" fmla="*/ 0 w 130"/>
                <a:gd name="T9" fmla="*/ 1 h 84"/>
                <a:gd name="T10" fmla="*/ 0 60000 65536"/>
                <a:gd name="T11" fmla="*/ 0 60000 65536"/>
                <a:gd name="T12" fmla="*/ 0 60000 65536"/>
                <a:gd name="T13" fmla="*/ 0 60000 65536"/>
                <a:gd name="T14" fmla="*/ 0 60000 65536"/>
                <a:gd name="T15" fmla="*/ 0 w 130"/>
                <a:gd name="T16" fmla="*/ 0 h 84"/>
                <a:gd name="T17" fmla="*/ 130 w 130"/>
                <a:gd name="T18" fmla="*/ 84 h 84"/>
              </a:gdLst>
              <a:ahLst/>
              <a:cxnLst>
                <a:cxn ang="T10">
                  <a:pos x="T0" y="T1"/>
                </a:cxn>
                <a:cxn ang="T11">
                  <a:pos x="T2" y="T3"/>
                </a:cxn>
                <a:cxn ang="T12">
                  <a:pos x="T4" y="T5"/>
                </a:cxn>
                <a:cxn ang="T13">
                  <a:pos x="T6" y="T7"/>
                </a:cxn>
                <a:cxn ang="T14">
                  <a:pos x="T8" y="T9"/>
                </a:cxn>
              </a:cxnLst>
              <a:rect l="T15" t="T16" r="T17" b="T18"/>
              <a:pathLst>
                <a:path w="130" h="84">
                  <a:moveTo>
                    <a:pt x="0" y="50"/>
                  </a:moveTo>
                  <a:lnTo>
                    <a:pt x="5" y="84"/>
                  </a:lnTo>
                  <a:lnTo>
                    <a:pt x="130" y="0"/>
                  </a:lnTo>
                  <a:lnTo>
                    <a:pt x="37" y="27"/>
                  </a:lnTo>
                  <a:lnTo>
                    <a:pt x="0" y="5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39" name="Freeform 355">
              <a:extLst>
                <a:ext uri="{FF2B5EF4-FFF2-40B4-BE49-F238E27FC236}">
                  <a16:creationId xmlns:a16="http://schemas.microsoft.com/office/drawing/2014/main" id="{D329DF23-5DBF-4A17-879E-7A410DE2C5E7}"/>
                </a:ext>
              </a:extLst>
            </p:cNvPr>
            <p:cNvSpPr>
              <a:spLocks/>
            </p:cNvSpPr>
            <p:nvPr/>
          </p:nvSpPr>
          <p:spPr bwMode="auto">
            <a:xfrm>
              <a:off x="3597405" y="3921513"/>
              <a:ext cx="23586" cy="58874"/>
            </a:xfrm>
            <a:custGeom>
              <a:avLst/>
              <a:gdLst>
                <a:gd name="T0" fmla="*/ 0 w 47"/>
                <a:gd name="T1" fmla="*/ 1 h 131"/>
                <a:gd name="T2" fmla="*/ 0 w 47"/>
                <a:gd name="T3" fmla="*/ 2 h 131"/>
                <a:gd name="T4" fmla="*/ 1 w 47"/>
                <a:gd name="T5" fmla="*/ 3 h 131"/>
                <a:gd name="T6" fmla="*/ 1 w 47"/>
                <a:gd name="T7" fmla="*/ 2 h 131"/>
                <a:gd name="T8" fmla="*/ 1 w 47"/>
                <a:gd name="T9" fmla="*/ 1 h 131"/>
                <a:gd name="T10" fmla="*/ 1 w 47"/>
                <a:gd name="T11" fmla="*/ 1 h 131"/>
                <a:gd name="T12" fmla="*/ 0 w 47"/>
                <a:gd name="T13" fmla="*/ 1 h 131"/>
                <a:gd name="T14" fmla="*/ 1 w 47"/>
                <a:gd name="T15" fmla="*/ 0 h 131"/>
                <a:gd name="T16" fmla="*/ 0 w 47"/>
                <a:gd name="T17" fmla="*/ 1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7"/>
                <a:gd name="T28" fmla="*/ 0 h 131"/>
                <a:gd name="T29" fmla="*/ 47 w 47"/>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7" h="131">
                  <a:moveTo>
                    <a:pt x="0" y="45"/>
                  </a:moveTo>
                  <a:lnTo>
                    <a:pt x="12" y="105"/>
                  </a:lnTo>
                  <a:lnTo>
                    <a:pt x="37" y="131"/>
                  </a:lnTo>
                  <a:lnTo>
                    <a:pt x="19" y="76"/>
                  </a:lnTo>
                  <a:lnTo>
                    <a:pt x="47" y="69"/>
                  </a:lnTo>
                  <a:lnTo>
                    <a:pt x="45" y="27"/>
                  </a:lnTo>
                  <a:lnTo>
                    <a:pt x="12" y="53"/>
                  </a:lnTo>
                  <a:lnTo>
                    <a:pt x="24" y="0"/>
                  </a:lnTo>
                  <a:lnTo>
                    <a:pt x="0" y="4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40" name="Freeform 356">
              <a:extLst>
                <a:ext uri="{FF2B5EF4-FFF2-40B4-BE49-F238E27FC236}">
                  <a16:creationId xmlns:a16="http://schemas.microsoft.com/office/drawing/2014/main" id="{A8C03199-0325-4BEF-A62D-249E972A655E}"/>
                </a:ext>
              </a:extLst>
            </p:cNvPr>
            <p:cNvSpPr>
              <a:spLocks/>
            </p:cNvSpPr>
            <p:nvPr/>
          </p:nvSpPr>
          <p:spPr bwMode="auto">
            <a:xfrm>
              <a:off x="3607513" y="4018575"/>
              <a:ext cx="52226" cy="19094"/>
            </a:xfrm>
            <a:custGeom>
              <a:avLst/>
              <a:gdLst>
                <a:gd name="T0" fmla="*/ 0 w 109"/>
                <a:gd name="T1" fmla="*/ 0 h 42"/>
                <a:gd name="T2" fmla="*/ 1 w 109"/>
                <a:gd name="T3" fmla="*/ 0 h 42"/>
                <a:gd name="T4" fmla="*/ 3 w 109"/>
                <a:gd name="T5" fmla="*/ 1 h 42"/>
                <a:gd name="T6" fmla="*/ 0 w 109"/>
                <a:gd name="T7" fmla="*/ 0 h 42"/>
                <a:gd name="T8" fmla="*/ 0 60000 65536"/>
                <a:gd name="T9" fmla="*/ 0 60000 65536"/>
                <a:gd name="T10" fmla="*/ 0 60000 65536"/>
                <a:gd name="T11" fmla="*/ 0 60000 65536"/>
                <a:gd name="T12" fmla="*/ 0 w 109"/>
                <a:gd name="T13" fmla="*/ 0 h 42"/>
                <a:gd name="T14" fmla="*/ 109 w 109"/>
                <a:gd name="T15" fmla="*/ 42 h 42"/>
              </a:gdLst>
              <a:ahLst/>
              <a:cxnLst>
                <a:cxn ang="T8">
                  <a:pos x="T0" y="T1"/>
                </a:cxn>
                <a:cxn ang="T9">
                  <a:pos x="T2" y="T3"/>
                </a:cxn>
                <a:cxn ang="T10">
                  <a:pos x="T4" y="T5"/>
                </a:cxn>
                <a:cxn ang="T11">
                  <a:pos x="T6" y="T7"/>
                </a:cxn>
              </a:cxnLst>
              <a:rect l="T12" t="T13" r="T14" b="T15"/>
              <a:pathLst>
                <a:path w="109" h="42">
                  <a:moveTo>
                    <a:pt x="0" y="15"/>
                  </a:moveTo>
                  <a:lnTo>
                    <a:pt x="60" y="0"/>
                  </a:lnTo>
                  <a:lnTo>
                    <a:pt x="109" y="42"/>
                  </a:lnTo>
                  <a:lnTo>
                    <a:pt x="0" y="1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41" name="Freeform 357">
              <a:extLst>
                <a:ext uri="{FF2B5EF4-FFF2-40B4-BE49-F238E27FC236}">
                  <a16:creationId xmlns:a16="http://schemas.microsoft.com/office/drawing/2014/main" id="{17F73EB8-0658-4171-A712-1490C7A5429C}"/>
                </a:ext>
              </a:extLst>
            </p:cNvPr>
            <p:cNvSpPr>
              <a:spLocks/>
            </p:cNvSpPr>
            <p:nvPr/>
          </p:nvSpPr>
          <p:spPr bwMode="auto">
            <a:xfrm>
              <a:off x="3661424" y="3972431"/>
              <a:ext cx="192058" cy="173438"/>
            </a:xfrm>
            <a:custGeom>
              <a:avLst/>
              <a:gdLst>
                <a:gd name="T0" fmla="*/ 0 w 400"/>
                <a:gd name="T1" fmla="*/ 1 h 384"/>
                <a:gd name="T2" fmla="*/ 1 w 400"/>
                <a:gd name="T3" fmla="*/ 2 h 384"/>
                <a:gd name="T4" fmla="*/ 3 w 400"/>
                <a:gd name="T5" fmla="*/ 2 h 384"/>
                <a:gd name="T6" fmla="*/ 1 w 400"/>
                <a:gd name="T7" fmla="*/ 2 h 384"/>
                <a:gd name="T8" fmla="*/ 2 w 400"/>
                <a:gd name="T9" fmla="*/ 4 h 384"/>
                <a:gd name="T10" fmla="*/ 3 w 400"/>
                <a:gd name="T11" fmla="*/ 3 h 384"/>
                <a:gd name="T12" fmla="*/ 3 w 400"/>
                <a:gd name="T13" fmla="*/ 4 h 384"/>
                <a:gd name="T14" fmla="*/ 7 w 400"/>
                <a:gd name="T15" fmla="*/ 5 h 384"/>
                <a:gd name="T16" fmla="*/ 7 w 400"/>
                <a:gd name="T17" fmla="*/ 7 h 384"/>
                <a:gd name="T18" fmla="*/ 7 w 400"/>
                <a:gd name="T19" fmla="*/ 7 h 384"/>
                <a:gd name="T20" fmla="*/ 6 w 400"/>
                <a:gd name="T21" fmla="*/ 8 h 384"/>
                <a:gd name="T22" fmla="*/ 8 w 400"/>
                <a:gd name="T23" fmla="*/ 8 h 384"/>
                <a:gd name="T24" fmla="*/ 9 w 400"/>
                <a:gd name="T25" fmla="*/ 9 h 384"/>
                <a:gd name="T26" fmla="*/ 9 w 400"/>
                <a:gd name="T27" fmla="*/ 2 h 384"/>
                <a:gd name="T28" fmla="*/ 6 w 400"/>
                <a:gd name="T29" fmla="*/ 1 h 384"/>
                <a:gd name="T30" fmla="*/ 4 w 400"/>
                <a:gd name="T31" fmla="*/ 3 h 384"/>
                <a:gd name="T32" fmla="*/ 3 w 400"/>
                <a:gd name="T33" fmla="*/ 2 h 384"/>
                <a:gd name="T34" fmla="*/ 3 w 400"/>
                <a:gd name="T35" fmla="*/ 0 h 384"/>
                <a:gd name="T36" fmla="*/ 1 w 400"/>
                <a:gd name="T37" fmla="*/ 0 h 384"/>
                <a:gd name="T38" fmla="*/ 0 w 400"/>
                <a:gd name="T39" fmla="*/ 1 h 3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0"/>
                <a:gd name="T61" fmla="*/ 0 h 384"/>
                <a:gd name="T62" fmla="*/ 400 w 400"/>
                <a:gd name="T63" fmla="*/ 384 h 38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0" h="384">
                  <a:moveTo>
                    <a:pt x="0" y="47"/>
                  </a:moveTo>
                  <a:lnTo>
                    <a:pt x="62" y="84"/>
                  </a:lnTo>
                  <a:lnTo>
                    <a:pt x="118" y="76"/>
                  </a:lnTo>
                  <a:lnTo>
                    <a:pt x="42" y="103"/>
                  </a:lnTo>
                  <a:lnTo>
                    <a:pt x="81" y="164"/>
                  </a:lnTo>
                  <a:lnTo>
                    <a:pt x="114" y="112"/>
                  </a:lnTo>
                  <a:lnTo>
                    <a:pt x="140" y="164"/>
                  </a:lnTo>
                  <a:lnTo>
                    <a:pt x="282" y="223"/>
                  </a:lnTo>
                  <a:lnTo>
                    <a:pt x="315" y="315"/>
                  </a:lnTo>
                  <a:lnTo>
                    <a:pt x="289" y="312"/>
                  </a:lnTo>
                  <a:lnTo>
                    <a:pt x="266" y="356"/>
                  </a:lnTo>
                  <a:lnTo>
                    <a:pt x="352" y="334"/>
                  </a:lnTo>
                  <a:lnTo>
                    <a:pt x="400" y="384"/>
                  </a:lnTo>
                  <a:lnTo>
                    <a:pt x="394" y="99"/>
                  </a:lnTo>
                  <a:lnTo>
                    <a:pt x="271" y="47"/>
                  </a:lnTo>
                  <a:lnTo>
                    <a:pt x="171" y="130"/>
                  </a:lnTo>
                  <a:lnTo>
                    <a:pt x="133" y="89"/>
                  </a:lnTo>
                  <a:lnTo>
                    <a:pt x="119" y="19"/>
                  </a:lnTo>
                  <a:lnTo>
                    <a:pt x="62" y="0"/>
                  </a:lnTo>
                  <a:lnTo>
                    <a:pt x="0" y="4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42" name="Freeform 358">
              <a:extLst>
                <a:ext uri="{FF2B5EF4-FFF2-40B4-BE49-F238E27FC236}">
                  <a16:creationId xmlns:a16="http://schemas.microsoft.com/office/drawing/2014/main" id="{283FECCB-BB42-4A9D-8D01-039F7C3DB962}"/>
                </a:ext>
              </a:extLst>
            </p:cNvPr>
            <p:cNvSpPr>
              <a:spLocks/>
            </p:cNvSpPr>
            <p:nvPr/>
          </p:nvSpPr>
          <p:spPr bwMode="auto">
            <a:xfrm>
              <a:off x="3666478" y="4106089"/>
              <a:ext cx="10108" cy="15912"/>
            </a:xfrm>
            <a:custGeom>
              <a:avLst/>
              <a:gdLst>
                <a:gd name="T0" fmla="*/ 0 w 19"/>
                <a:gd name="T1" fmla="*/ 1 h 33"/>
                <a:gd name="T2" fmla="*/ 0 w 19"/>
                <a:gd name="T3" fmla="*/ 0 h 33"/>
                <a:gd name="T4" fmla="*/ 1 w 19"/>
                <a:gd name="T5" fmla="*/ 1 h 33"/>
                <a:gd name="T6" fmla="*/ 0 w 19"/>
                <a:gd name="T7" fmla="*/ 1 h 33"/>
                <a:gd name="T8" fmla="*/ 0 60000 65536"/>
                <a:gd name="T9" fmla="*/ 0 60000 65536"/>
                <a:gd name="T10" fmla="*/ 0 60000 65536"/>
                <a:gd name="T11" fmla="*/ 0 60000 65536"/>
                <a:gd name="T12" fmla="*/ 0 w 19"/>
                <a:gd name="T13" fmla="*/ 0 h 33"/>
                <a:gd name="T14" fmla="*/ 19 w 19"/>
                <a:gd name="T15" fmla="*/ 33 h 33"/>
              </a:gdLst>
              <a:ahLst/>
              <a:cxnLst>
                <a:cxn ang="T8">
                  <a:pos x="T0" y="T1"/>
                </a:cxn>
                <a:cxn ang="T9">
                  <a:pos x="T2" y="T3"/>
                </a:cxn>
                <a:cxn ang="T10">
                  <a:pos x="T4" y="T5"/>
                </a:cxn>
                <a:cxn ang="T11">
                  <a:pos x="T6" y="T7"/>
                </a:cxn>
              </a:cxnLst>
              <a:rect l="T12" t="T13" r="T14" b="T15"/>
              <a:pathLst>
                <a:path w="19" h="33">
                  <a:moveTo>
                    <a:pt x="0" y="33"/>
                  </a:moveTo>
                  <a:lnTo>
                    <a:pt x="11" y="0"/>
                  </a:lnTo>
                  <a:lnTo>
                    <a:pt x="19" y="18"/>
                  </a:lnTo>
                  <a:lnTo>
                    <a:pt x="0" y="3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43" name="Freeform 359">
              <a:extLst>
                <a:ext uri="{FF2B5EF4-FFF2-40B4-BE49-F238E27FC236}">
                  <a16:creationId xmlns:a16="http://schemas.microsoft.com/office/drawing/2014/main" id="{E63D5402-ECBC-4CCD-8D81-8FDF22EF29A6}"/>
                </a:ext>
              </a:extLst>
            </p:cNvPr>
            <p:cNvSpPr>
              <a:spLocks/>
            </p:cNvSpPr>
            <p:nvPr/>
          </p:nvSpPr>
          <p:spPr bwMode="auto">
            <a:xfrm>
              <a:off x="2071045" y="3122741"/>
              <a:ext cx="350422" cy="329374"/>
            </a:xfrm>
            <a:custGeom>
              <a:avLst/>
              <a:gdLst>
                <a:gd name="T0" fmla="*/ 0 w 730"/>
                <a:gd name="T1" fmla="*/ 1 h 725"/>
                <a:gd name="T2" fmla="*/ 1 w 730"/>
                <a:gd name="T3" fmla="*/ 0 h 725"/>
                <a:gd name="T4" fmla="*/ 2 w 730"/>
                <a:gd name="T5" fmla="*/ 1 h 725"/>
                <a:gd name="T6" fmla="*/ 3 w 730"/>
                <a:gd name="T7" fmla="*/ 0 h 725"/>
                <a:gd name="T8" fmla="*/ 4 w 730"/>
                <a:gd name="T9" fmla="*/ 1 h 725"/>
                <a:gd name="T10" fmla="*/ 4 w 730"/>
                <a:gd name="T11" fmla="*/ 1 h 725"/>
                <a:gd name="T12" fmla="*/ 5 w 730"/>
                <a:gd name="T13" fmla="*/ 3 h 725"/>
                <a:gd name="T14" fmla="*/ 7 w 730"/>
                <a:gd name="T15" fmla="*/ 4 h 725"/>
                <a:gd name="T16" fmla="*/ 9 w 730"/>
                <a:gd name="T17" fmla="*/ 3 h 725"/>
                <a:gd name="T18" fmla="*/ 9 w 730"/>
                <a:gd name="T19" fmla="*/ 3 h 725"/>
                <a:gd name="T20" fmla="*/ 11 w 730"/>
                <a:gd name="T21" fmla="*/ 2 h 725"/>
                <a:gd name="T22" fmla="*/ 15 w 730"/>
                <a:gd name="T23" fmla="*/ 4 h 725"/>
                <a:gd name="T24" fmla="*/ 15 w 730"/>
                <a:gd name="T25" fmla="*/ 5 h 725"/>
                <a:gd name="T26" fmla="*/ 15 w 730"/>
                <a:gd name="T27" fmla="*/ 7 h 725"/>
                <a:gd name="T28" fmla="*/ 15 w 730"/>
                <a:gd name="T29" fmla="*/ 9 h 725"/>
                <a:gd name="T30" fmla="*/ 15 w 730"/>
                <a:gd name="T31" fmla="*/ 10 h 725"/>
                <a:gd name="T32" fmla="*/ 15 w 730"/>
                <a:gd name="T33" fmla="*/ 12 h 725"/>
                <a:gd name="T34" fmla="*/ 17 w 730"/>
                <a:gd name="T35" fmla="*/ 15 h 725"/>
                <a:gd name="T36" fmla="*/ 15 w 730"/>
                <a:gd name="T37" fmla="*/ 17 h 725"/>
                <a:gd name="T38" fmla="*/ 12 w 730"/>
                <a:gd name="T39" fmla="*/ 16 h 725"/>
                <a:gd name="T40" fmla="*/ 11 w 730"/>
                <a:gd name="T41" fmla="*/ 15 h 725"/>
                <a:gd name="T42" fmla="*/ 8 w 730"/>
                <a:gd name="T43" fmla="*/ 15 h 725"/>
                <a:gd name="T44" fmla="*/ 7 w 730"/>
                <a:gd name="T45" fmla="*/ 14 h 725"/>
                <a:gd name="T46" fmla="*/ 5 w 730"/>
                <a:gd name="T47" fmla="*/ 11 h 725"/>
                <a:gd name="T48" fmla="*/ 4 w 730"/>
                <a:gd name="T49" fmla="*/ 11 h 725"/>
                <a:gd name="T50" fmla="*/ 4 w 730"/>
                <a:gd name="T51" fmla="*/ 11 h 725"/>
                <a:gd name="T52" fmla="*/ 3 w 730"/>
                <a:gd name="T53" fmla="*/ 9 h 725"/>
                <a:gd name="T54" fmla="*/ 1 w 730"/>
                <a:gd name="T55" fmla="*/ 7 h 725"/>
                <a:gd name="T56" fmla="*/ 2 w 730"/>
                <a:gd name="T57" fmla="*/ 5 h 725"/>
                <a:gd name="T58" fmla="*/ 1 w 730"/>
                <a:gd name="T59" fmla="*/ 5 h 725"/>
                <a:gd name="T60" fmla="*/ 1 w 730"/>
                <a:gd name="T61" fmla="*/ 3 h 725"/>
                <a:gd name="T62" fmla="*/ 0 w 730"/>
                <a:gd name="T63" fmla="*/ 1 h 72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30"/>
                <a:gd name="T97" fmla="*/ 0 h 725"/>
                <a:gd name="T98" fmla="*/ 730 w 730"/>
                <a:gd name="T99" fmla="*/ 725 h 72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30" h="725">
                  <a:moveTo>
                    <a:pt x="0" y="24"/>
                  </a:moveTo>
                  <a:lnTo>
                    <a:pt x="20" y="0"/>
                  </a:lnTo>
                  <a:lnTo>
                    <a:pt x="76" y="54"/>
                  </a:lnTo>
                  <a:lnTo>
                    <a:pt x="144" y="10"/>
                  </a:lnTo>
                  <a:lnTo>
                    <a:pt x="153" y="53"/>
                  </a:lnTo>
                  <a:lnTo>
                    <a:pt x="185" y="68"/>
                  </a:lnTo>
                  <a:lnTo>
                    <a:pt x="193" y="114"/>
                  </a:lnTo>
                  <a:lnTo>
                    <a:pt x="292" y="166"/>
                  </a:lnTo>
                  <a:lnTo>
                    <a:pt x="383" y="150"/>
                  </a:lnTo>
                  <a:lnTo>
                    <a:pt x="374" y="123"/>
                  </a:lnTo>
                  <a:lnTo>
                    <a:pt x="497" y="77"/>
                  </a:lnTo>
                  <a:lnTo>
                    <a:pt x="653" y="158"/>
                  </a:lnTo>
                  <a:lnTo>
                    <a:pt x="655" y="204"/>
                  </a:lnTo>
                  <a:lnTo>
                    <a:pt x="630" y="287"/>
                  </a:lnTo>
                  <a:lnTo>
                    <a:pt x="636" y="406"/>
                  </a:lnTo>
                  <a:lnTo>
                    <a:pt x="672" y="441"/>
                  </a:lnTo>
                  <a:lnTo>
                    <a:pt x="644" y="499"/>
                  </a:lnTo>
                  <a:lnTo>
                    <a:pt x="730" y="632"/>
                  </a:lnTo>
                  <a:lnTo>
                    <a:pt x="671" y="725"/>
                  </a:lnTo>
                  <a:lnTo>
                    <a:pt x="510" y="693"/>
                  </a:lnTo>
                  <a:lnTo>
                    <a:pt x="474" y="633"/>
                  </a:lnTo>
                  <a:lnTo>
                    <a:pt x="361" y="655"/>
                  </a:lnTo>
                  <a:lnTo>
                    <a:pt x="279" y="597"/>
                  </a:lnTo>
                  <a:lnTo>
                    <a:pt x="223" y="484"/>
                  </a:lnTo>
                  <a:lnTo>
                    <a:pt x="183" y="468"/>
                  </a:lnTo>
                  <a:lnTo>
                    <a:pt x="171" y="490"/>
                  </a:lnTo>
                  <a:lnTo>
                    <a:pt x="121" y="377"/>
                  </a:lnTo>
                  <a:lnTo>
                    <a:pt x="50" y="310"/>
                  </a:lnTo>
                  <a:lnTo>
                    <a:pt x="82" y="204"/>
                  </a:lnTo>
                  <a:lnTo>
                    <a:pt x="52" y="192"/>
                  </a:lnTo>
                  <a:lnTo>
                    <a:pt x="28" y="134"/>
                  </a:lnTo>
                  <a:lnTo>
                    <a:pt x="0" y="2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44" name="Freeform 360">
              <a:extLst>
                <a:ext uri="{FF2B5EF4-FFF2-40B4-BE49-F238E27FC236}">
                  <a16:creationId xmlns:a16="http://schemas.microsoft.com/office/drawing/2014/main" id="{14DB01EF-53EE-434C-9538-F5A944679252}"/>
                </a:ext>
              </a:extLst>
            </p:cNvPr>
            <p:cNvSpPr>
              <a:spLocks/>
            </p:cNvSpPr>
            <p:nvPr/>
          </p:nvSpPr>
          <p:spPr bwMode="auto">
            <a:xfrm>
              <a:off x="1969962" y="3184797"/>
              <a:ext cx="183635" cy="181394"/>
            </a:xfrm>
            <a:custGeom>
              <a:avLst/>
              <a:gdLst>
                <a:gd name="T0" fmla="*/ 0 w 379"/>
                <a:gd name="T1" fmla="*/ 5 h 402"/>
                <a:gd name="T2" fmla="*/ 0 w 379"/>
                <a:gd name="T3" fmla="*/ 6 h 402"/>
                <a:gd name="T4" fmla="*/ 5 w 379"/>
                <a:gd name="T5" fmla="*/ 8 h 402"/>
                <a:gd name="T6" fmla="*/ 5 w 379"/>
                <a:gd name="T7" fmla="*/ 9 h 402"/>
                <a:gd name="T8" fmla="*/ 6 w 379"/>
                <a:gd name="T9" fmla="*/ 9 h 402"/>
                <a:gd name="T10" fmla="*/ 7 w 379"/>
                <a:gd name="T11" fmla="*/ 9 h 402"/>
                <a:gd name="T12" fmla="*/ 9 w 379"/>
                <a:gd name="T13" fmla="*/ 8 h 402"/>
                <a:gd name="T14" fmla="*/ 9 w 379"/>
                <a:gd name="T15" fmla="*/ 8 h 402"/>
                <a:gd name="T16" fmla="*/ 8 w 379"/>
                <a:gd name="T17" fmla="*/ 6 h 402"/>
                <a:gd name="T18" fmla="*/ 6 w 379"/>
                <a:gd name="T19" fmla="*/ 4 h 402"/>
                <a:gd name="T20" fmla="*/ 7 w 379"/>
                <a:gd name="T21" fmla="*/ 2 h 402"/>
                <a:gd name="T22" fmla="*/ 6 w 379"/>
                <a:gd name="T23" fmla="*/ 1 h 402"/>
                <a:gd name="T24" fmla="*/ 6 w 379"/>
                <a:gd name="T25" fmla="*/ 0 h 402"/>
                <a:gd name="T26" fmla="*/ 3 w 379"/>
                <a:gd name="T27" fmla="*/ 0 h 402"/>
                <a:gd name="T28" fmla="*/ 3 w 379"/>
                <a:gd name="T29" fmla="*/ 1 h 402"/>
                <a:gd name="T30" fmla="*/ 2 w 379"/>
                <a:gd name="T31" fmla="*/ 3 h 402"/>
                <a:gd name="T32" fmla="*/ 0 w 379"/>
                <a:gd name="T33" fmla="*/ 5 h 4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9"/>
                <a:gd name="T52" fmla="*/ 0 h 402"/>
                <a:gd name="T53" fmla="*/ 379 w 379"/>
                <a:gd name="T54" fmla="*/ 402 h 4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9" h="402">
                  <a:moveTo>
                    <a:pt x="0" y="195"/>
                  </a:moveTo>
                  <a:lnTo>
                    <a:pt x="18" y="253"/>
                  </a:lnTo>
                  <a:lnTo>
                    <a:pt x="191" y="342"/>
                  </a:lnTo>
                  <a:lnTo>
                    <a:pt x="192" y="373"/>
                  </a:lnTo>
                  <a:lnTo>
                    <a:pt x="235" y="396"/>
                  </a:lnTo>
                  <a:lnTo>
                    <a:pt x="301" y="402"/>
                  </a:lnTo>
                  <a:lnTo>
                    <a:pt x="360" y="360"/>
                  </a:lnTo>
                  <a:lnTo>
                    <a:pt x="379" y="356"/>
                  </a:lnTo>
                  <a:lnTo>
                    <a:pt x="329" y="243"/>
                  </a:lnTo>
                  <a:lnTo>
                    <a:pt x="258" y="176"/>
                  </a:lnTo>
                  <a:lnTo>
                    <a:pt x="290" y="70"/>
                  </a:lnTo>
                  <a:lnTo>
                    <a:pt x="260" y="58"/>
                  </a:lnTo>
                  <a:lnTo>
                    <a:pt x="236" y="0"/>
                  </a:lnTo>
                  <a:lnTo>
                    <a:pt x="151" y="4"/>
                  </a:lnTo>
                  <a:lnTo>
                    <a:pt x="109" y="41"/>
                  </a:lnTo>
                  <a:lnTo>
                    <a:pt x="93" y="139"/>
                  </a:lnTo>
                  <a:lnTo>
                    <a:pt x="0" y="19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45" name="Freeform 361">
              <a:extLst>
                <a:ext uri="{FF2B5EF4-FFF2-40B4-BE49-F238E27FC236}">
                  <a16:creationId xmlns:a16="http://schemas.microsoft.com/office/drawing/2014/main" id="{B8AC0815-67A4-4F62-BD9F-C37613BE7C8D}"/>
                </a:ext>
              </a:extLst>
            </p:cNvPr>
            <p:cNvSpPr>
              <a:spLocks/>
            </p:cNvSpPr>
            <p:nvPr/>
          </p:nvSpPr>
          <p:spPr bwMode="auto">
            <a:xfrm>
              <a:off x="1385363" y="2947712"/>
              <a:ext cx="213960" cy="219583"/>
            </a:xfrm>
            <a:custGeom>
              <a:avLst/>
              <a:gdLst>
                <a:gd name="T0" fmla="*/ 0 w 446"/>
                <a:gd name="T1" fmla="*/ 3 h 487"/>
                <a:gd name="T2" fmla="*/ 0 w 446"/>
                <a:gd name="T3" fmla="*/ 1 h 487"/>
                <a:gd name="T4" fmla="*/ 1 w 446"/>
                <a:gd name="T5" fmla="*/ 1 h 487"/>
                <a:gd name="T6" fmla="*/ 2 w 446"/>
                <a:gd name="T7" fmla="*/ 1 h 487"/>
                <a:gd name="T8" fmla="*/ 3 w 446"/>
                <a:gd name="T9" fmla="*/ 0 h 487"/>
                <a:gd name="T10" fmla="*/ 5 w 446"/>
                <a:gd name="T11" fmla="*/ 0 h 487"/>
                <a:gd name="T12" fmla="*/ 6 w 446"/>
                <a:gd name="T13" fmla="*/ 1 h 487"/>
                <a:gd name="T14" fmla="*/ 6 w 446"/>
                <a:gd name="T15" fmla="*/ 2 h 487"/>
                <a:gd name="T16" fmla="*/ 5 w 446"/>
                <a:gd name="T17" fmla="*/ 2 h 487"/>
                <a:gd name="T18" fmla="*/ 5 w 446"/>
                <a:gd name="T19" fmla="*/ 4 h 487"/>
                <a:gd name="T20" fmla="*/ 7 w 446"/>
                <a:gd name="T21" fmla="*/ 6 h 487"/>
                <a:gd name="T22" fmla="*/ 8 w 446"/>
                <a:gd name="T23" fmla="*/ 7 h 487"/>
                <a:gd name="T24" fmla="*/ 8 w 446"/>
                <a:gd name="T25" fmla="*/ 7 h 487"/>
                <a:gd name="T26" fmla="*/ 10 w 446"/>
                <a:gd name="T27" fmla="*/ 9 h 487"/>
                <a:gd name="T28" fmla="*/ 9 w 446"/>
                <a:gd name="T29" fmla="*/ 8 h 487"/>
                <a:gd name="T30" fmla="*/ 9 w 446"/>
                <a:gd name="T31" fmla="*/ 10 h 487"/>
                <a:gd name="T32" fmla="*/ 8 w 446"/>
                <a:gd name="T33" fmla="*/ 11 h 487"/>
                <a:gd name="T34" fmla="*/ 8 w 446"/>
                <a:gd name="T35" fmla="*/ 9 h 487"/>
                <a:gd name="T36" fmla="*/ 4 w 446"/>
                <a:gd name="T37" fmla="*/ 6 h 487"/>
                <a:gd name="T38" fmla="*/ 3 w 446"/>
                <a:gd name="T39" fmla="*/ 4 h 487"/>
                <a:gd name="T40" fmla="*/ 2 w 446"/>
                <a:gd name="T41" fmla="*/ 3 h 487"/>
                <a:gd name="T42" fmla="*/ 1 w 446"/>
                <a:gd name="T43" fmla="*/ 4 h 487"/>
                <a:gd name="T44" fmla="*/ 0 w 446"/>
                <a:gd name="T45" fmla="*/ 3 h 4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46"/>
                <a:gd name="T70" fmla="*/ 0 h 487"/>
                <a:gd name="T71" fmla="*/ 446 w 446"/>
                <a:gd name="T72" fmla="*/ 487 h 48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46" h="487">
                  <a:moveTo>
                    <a:pt x="0" y="122"/>
                  </a:moveTo>
                  <a:lnTo>
                    <a:pt x="11" y="67"/>
                  </a:lnTo>
                  <a:lnTo>
                    <a:pt x="64" y="39"/>
                  </a:lnTo>
                  <a:lnTo>
                    <a:pt x="87" y="65"/>
                  </a:lnTo>
                  <a:lnTo>
                    <a:pt x="141" y="13"/>
                  </a:lnTo>
                  <a:lnTo>
                    <a:pt x="199" y="0"/>
                  </a:lnTo>
                  <a:lnTo>
                    <a:pt x="266" y="35"/>
                  </a:lnTo>
                  <a:lnTo>
                    <a:pt x="266" y="88"/>
                  </a:lnTo>
                  <a:lnTo>
                    <a:pt x="215" y="97"/>
                  </a:lnTo>
                  <a:lnTo>
                    <a:pt x="220" y="164"/>
                  </a:lnTo>
                  <a:lnTo>
                    <a:pt x="305" y="273"/>
                  </a:lnTo>
                  <a:lnTo>
                    <a:pt x="357" y="281"/>
                  </a:lnTo>
                  <a:lnTo>
                    <a:pt x="351" y="302"/>
                  </a:lnTo>
                  <a:lnTo>
                    <a:pt x="446" y="376"/>
                  </a:lnTo>
                  <a:lnTo>
                    <a:pt x="381" y="362"/>
                  </a:lnTo>
                  <a:lnTo>
                    <a:pt x="396" y="433"/>
                  </a:lnTo>
                  <a:lnTo>
                    <a:pt x="357" y="487"/>
                  </a:lnTo>
                  <a:lnTo>
                    <a:pt x="336" y="377"/>
                  </a:lnTo>
                  <a:lnTo>
                    <a:pt x="170" y="254"/>
                  </a:lnTo>
                  <a:lnTo>
                    <a:pt x="131" y="174"/>
                  </a:lnTo>
                  <a:lnTo>
                    <a:pt x="77" y="146"/>
                  </a:lnTo>
                  <a:lnTo>
                    <a:pt x="26" y="181"/>
                  </a:lnTo>
                  <a:lnTo>
                    <a:pt x="0" y="12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46" name="Freeform 362">
              <a:extLst>
                <a:ext uri="{FF2B5EF4-FFF2-40B4-BE49-F238E27FC236}">
                  <a16:creationId xmlns:a16="http://schemas.microsoft.com/office/drawing/2014/main" id="{00F6646D-9DC4-4602-8B3B-6B2A23143D18}"/>
                </a:ext>
              </a:extLst>
            </p:cNvPr>
            <p:cNvSpPr>
              <a:spLocks/>
            </p:cNvSpPr>
            <p:nvPr/>
          </p:nvSpPr>
          <p:spPr bwMode="auto">
            <a:xfrm>
              <a:off x="1412319" y="3089327"/>
              <a:ext cx="25271" cy="54100"/>
            </a:xfrm>
            <a:custGeom>
              <a:avLst/>
              <a:gdLst>
                <a:gd name="T0" fmla="*/ 0 w 53"/>
                <a:gd name="T1" fmla="*/ 0 h 119"/>
                <a:gd name="T2" fmla="*/ 0 w 53"/>
                <a:gd name="T3" fmla="*/ 3 h 119"/>
                <a:gd name="T4" fmla="*/ 1 w 53"/>
                <a:gd name="T5" fmla="*/ 3 h 119"/>
                <a:gd name="T6" fmla="*/ 1 w 53"/>
                <a:gd name="T7" fmla="*/ 1 h 119"/>
                <a:gd name="T8" fmla="*/ 1 w 53"/>
                <a:gd name="T9" fmla="*/ 0 h 119"/>
                <a:gd name="T10" fmla="*/ 0 w 53"/>
                <a:gd name="T11" fmla="*/ 0 h 119"/>
                <a:gd name="T12" fmla="*/ 0 60000 65536"/>
                <a:gd name="T13" fmla="*/ 0 60000 65536"/>
                <a:gd name="T14" fmla="*/ 0 60000 65536"/>
                <a:gd name="T15" fmla="*/ 0 60000 65536"/>
                <a:gd name="T16" fmla="*/ 0 60000 65536"/>
                <a:gd name="T17" fmla="*/ 0 60000 65536"/>
                <a:gd name="T18" fmla="*/ 0 w 53"/>
                <a:gd name="T19" fmla="*/ 0 h 119"/>
                <a:gd name="T20" fmla="*/ 53 w 53"/>
                <a:gd name="T21" fmla="*/ 119 h 119"/>
              </a:gdLst>
              <a:ahLst/>
              <a:cxnLst>
                <a:cxn ang="T12">
                  <a:pos x="T0" y="T1"/>
                </a:cxn>
                <a:cxn ang="T13">
                  <a:pos x="T2" y="T3"/>
                </a:cxn>
                <a:cxn ang="T14">
                  <a:pos x="T4" y="T5"/>
                </a:cxn>
                <a:cxn ang="T15">
                  <a:pos x="T6" y="T7"/>
                </a:cxn>
                <a:cxn ang="T16">
                  <a:pos x="T8" y="T9"/>
                </a:cxn>
                <a:cxn ang="T17">
                  <a:pos x="T10" y="T11"/>
                </a:cxn>
              </a:cxnLst>
              <a:rect l="T18" t="T19" r="T20" b="T21"/>
              <a:pathLst>
                <a:path w="53" h="119">
                  <a:moveTo>
                    <a:pt x="0" y="19"/>
                  </a:moveTo>
                  <a:lnTo>
                    <a:pt x="8" y="111"/>
                  </a:lnTo>
                  <a:lnTo>
                    <a:pt x="34" y="119"/>
                  </a:lnTo>
                  <a:lnTo>
                    <a:pt x="53" y="47"/>
                  </a:lnTo>
                  <a:lnTo>
                    <a:pt x="35" y="0"/>
                  </a:lnTo>
                  <a:lnTo>
                    <a:pt x="0" y="1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47" name="Freeform 363">
              <a:extLst>
                <a:ext uri="{FF2B5EF4-FFF2-40B4-BE49-F238E27FC236}">
                  <a16:creationId xmlns:a16="http://schemas.microsoft.com/office/drawing/2014/main" id="{311259DF-6D5F-41FB-8E1F-EE4B48540CF3}"/>
                </a:ext>
              </a:extLst>
            </p:cNvPr>
            <p:cNvSpPr>
              <a:spLocks/>
            </p:cNvSpPr>
            <p:nvPr/>
          </p:nvSpPr>
          <p:spPr bwMode="auto">
            <a:xfrm>
              <a:off x="1491501" y="3160930"/>
              <a:ext cx="55596" cy="35006"/>
            </a:xfrm>
            <a:custGeom>
              <a:avLst/>
              <a:gdLst>
                <a:gd name="T0" fmla="*/ 0 w 115"/>
                <a:gd name="T1" fmla="*/ 0 h 76"/>
                <a:gd name="T2" fmla="*/ 2 w 115"/>
                <a:gd name="T3" fmla="*/ 2 h 76"/>
                <a:gd name="T4" fmla="*/ 3 w 115"/>
                <a:gd name="T5" fmla="*/ 0 h 76"/>
                <a:gd name="T6" fmla="*/ 0 w 115"/>
                <a:gd name="T7" fmla="*/ 0 h 76"/>
                <a:gd name="T8" fmla="*/ 0 60000 65536"/>
                <a:gd name="T9" fmla="*/ 0 60000 65536"/>
                <a:gd name="T10" fmla="*/ 0 60000 65536"/>
                <a:gd name="T11" fmla="*/ 0 60000 65536"/>
                <a:gd name="T12" fmla="*/ 0 w 115"/>
                <a:gd name="T13" fmla="*/ 0 h 76"/>
                <a:gd name="T14" fmla="*/ 115 w 115"/>
                <a:gd name="T15" fmla="*/ 76 h 76"/>
              </a:gdLst>
              <a:ahLst/>
              <a:cxnLst>
                <a:cxn ang="T8">
                  <a:pos x="T0" y="T1"/>
                </a:cxn>
                <a:cxn ang="T9">
                  <a:pos x="T2" y="T3"/>
                </a:cxn>
                <a:cxn ang="T10">
                  <a:pos x="T4" y="T5"/>
                </a:cxn>
                <a:cxn ang="T11">
                  <a:pos x="T6" y="T7"/>
                </a:cxn>
              </a:cxnLst>
              <a:rect l="T12" t="T13" r="T14" b="T15"/>
              <a:pathLst>
                <a:path w="115" h="76">
                  <a:moveTo>
                    <a:pt x="0" y="15"/>
                  </a:moveTo>
                  <a:lnTo>
                    <a:pt x="97" y="76"/>
                  </a:lnTo>
                  <a:lnTo>
                    <a:pt x="115" y="0"/>
                  </a:lnTo>
                  <a:lnTo>
                    <a:pt x="0" y="1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48" name="Freeform 364">
              <a:extLst>
                <a:ext uri="{FF2B5EF4-FFF2-40B4-BE49-F238E27FC236}">
                  <a16:creationId xmlns:a16="http://schemas.microsoft.com/office/drawing/2014/main" id="{D862402A-5322-4779-9237-39B8B5F1E08E}"/>
                </a:ext>
              </a:extLst>
            </p:cNvPr>
            <p:cNvSpPr>
              <a:spLocks/>
            </p:cNvSpPr>
            <p:nvPr/>
          </p:nvSpPr>
          <p:spPr bwMode="auto">
            <a:xfrm>
              <a:off x="3639523" y="3262765"/>
              <a:ext cx="43803" cy="55691"/>
            </a:xfrm>
            <a:custGeom>
              <a:avLst/>
              <a:gdLst>
                <a:gd name="T0" fmla="*/ 0 w 90"/>
                <a:gd name="T1" fmla="*/ 1 h 124"/>
                <a:gd name="T2" fmla="*/ 0 w 90"/>
                <a:gd name="T3" fmla="*/ 1 h 124"/>
                <a:gd name="T4" fmla="*/ 1 w 90"/>
                <a:gd name="T5" fmla="*/ 1 h 124"/>
                <a:gd name="T6" fmla="*/ 1 w 90"/>
                <a:gd name="T7" fmla="*/ 1 h 124"/>
                <a:gd name="T8" fmla="*/ 1 w 90"/>
                <a:gd name="T9" fmla="*/ 3 h 124"/>
                <a:gd name="T10" fmla="*/ 1 w 90"/>
                <a:gd name="T11" fmla="*/ 3 h 124"/>
                <a:gd name="T12" fmla="*/ 2 w 90"/>
                <a:gd name="T13" fmla="*/ 1 h 124"/>
                <a:gd name="T14" fmla="*/ 2 w 90"/>
                <a:gd name="T15" fmla="*/ 0 h 124"/>
                <a:gd name="T16" fmla="*/ 1 w 90"/>
                <a:gd name="T17" fmla="*/ 0 h 124"/>
                <a:gd name="T18" fmla="*/ 0 w 90"/>
                <a:gd name="T19" fmla="*/ 1 h 1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0"/>
                <a:gd name="T31" fmla="*/ 0 h 124"/>
                <a:gd name="T32" fmla="*/ 90 w 90"/>
                <a:gd name="T33" fmla="*/ 124 h 1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0" h="124">
                  <a:moveTo>
                    <a:pt x="0" y="32"/>
                  </a:moveTo>
                  <a:lnTo>
                    <a:pt x="4" y="64"/>
                  </a:lnTo>
                  <a:lnTo>
                    <a:pt x="25" y="32"/>
                  </a:lnTo>
                  <a:lnTo>
                    <a:pt x="35" y="51"/>
                  </a:lnTo>
                  <a:lnTo>
                    <a:pt x="24" y="124"/>
                  </a:lnTo>
                  <a:lnTo>
                    <a:pt x="64" y="121"/>
                  </a:lnTo>
                  <a:lnTo>
                    <a:pt x="90" y="48"/>
                  </a:lnTo>
                  <a:lnTo>
                    <a:pt x="77" y="5"/>
                  </a:lnTo>
                  <a:lnTo>
                    <a:pt x="36" y="0"/>
                  </a:lnTo>
                  <a:lnTo>
                    <a:pt x="0" y="3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49" name="Freeform 365">
              <a:extLst>
                <a:ext uri="{FF2B5EF4-FFF2-40B4-BE49-F238E27FC236}">
                  <a16:creationId xmlns:a16="http://schemas.microsoft.com/office/drawing/2014/main" id="{E4A81CD8-7626-4225-A087-8C3069E9EA96}"/>
                </a:ext>
              </a:extLst>
            </p:cNvPr>
            <p:cNvSpPr>
              <a:spLocks/>
            </p:cNvSpPr>
            <p:nvPr/>
          </p:nvSpPr>
          <p:spPr bwMode="auto">
            <a:xfrm>
              <a:off x="3661424" y="3087736"/>
              <a:ext cx="207221" cy="182985"/>
            </a:xfrm>
            <a:custGeom>
              <a:avLst/>
              <a:gdLst>
                <a:gd name="T0" fmla="*/ 0 w 433"/>
                <a:gd name="T1" fmla="*/ 9 h 403"/>
                <a:gd name="T2" fmla="*/ 2 w 433"/>
                <a:gd name="T3" fmla="*/ 7 h 403"/>
                <a:gd name="T4" fmla="*/ 4 w 433"/>
                <a:gd name="T5" fmla="*/ 7 h 403"/>
                <a:gd name="T6" fmla="*/ 5 w 433"/>
                <a:gd name="T7" fmla="*/ 5 h 403"/>
                <a:gd name="T8" fmla="*/ 6 w 433"/>
                <a:gd name="T9" fmla="*/ 5 h 403"/>
                <a:gd name="T10" fmla="*/ 6 w 433"/>
                <a:gd name="T11" fmla="*/ 5 h 403"/>
                <a:gd name="T12" fmla="*/ 7 w 433"/>
                <a:gd name="T13" fmla="*/ 5 h 403"/>
                <a:gd name="T14" fmla="*/ 8 w 433"/>
                <a:gd name="T15" fmla="*/ 3 h 403"/>
                <a:gd name="T16" fmla="*/ 8 w 433"/>
                <a:gd name="T17" fmla="*/ 1 h 403"/>
                <a:gd name="T18" fmla="*/ 9 w 433"/>
                <a:gd name="T19" fmla="*/ 1 h 403"/>
                <a:gd name="T20" fmla="*/ 9 w 433"/>
                <a:gd name="T21" fmla="*/ 0 h 403"/>
                <a:gd name="T22" fmla="*/ 9 w 433"/>
                <a:gd name="T23" fmla="*/ 0 h 403"/>
                <a:gd name="T24" fmla="*/ 10 w 433"/>
                <a:gd name="T25" fmla="*/ 2 h 403"/>
                <a:gd name="T26" fmla="*/ 9 w 433"/>
                <a:gd name="T27" fmla="*/ 4 h 403"/>
                <a:gd name="T28" fmla="*/ 9 w 433"/>
                <a:gd name="T29" fmla="*/ 5 h 403"/>
                <a:gd name="T30" fmla="*/ 9 w 433"/>
                <a:gd name="T31" fmla="*/ 7 h 403"/>
                <a:gd name="T32" fmla="*/ 8 w 433"/>
                <a:gd name="T33" fmla="*/ 8 h 403"/>
                <a:gd name="T34" fmla="*/ 8 w 433"/>
                <a:gd name="T35" fmla="*/ 7 h 403"/>
                <a:gd name="T36" fmla="*/ 7 w 433"/>
                <a:gd name="T37" fmla="*/ 8 h 403"/>
                <a:gd name="T38" fmla="*/ 5 w 433"/>
                <a:gd name="T39" fmla="*/ 8 h 403"/>
                <a:gd name="T40" fmla="*/ 5 w 433"/>
                <a:gd name="T41" fmla="*/ 9 h 403"/>
                <a:gd name="T42" fmla="*/ 4 w 433"/>
                <a:gd name="T43" fmla="*/ 9 h 403"/>
                <a:gd name="T44" fmla="*/ 4 w 433"/>
                <a:gd name="T45" fmla="*/ 8 h 403"/>
                <a:gd name="T46" fmla="*/ 0 w 433"/>
                <a:gd name="T47" fmla="*/ 9 h 40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33"/>
                <a:gd name="T73" fmla="*/ 0 h 403"/>
                <a:gd name="T74" fmla="*/ 433 w 433"/>
                <a:gd name="T75" fmla="*/ 403 h 40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33" h="403">
                  <a:moveTo>
                    <a:pt x="0" y="378"/>
                  </a:moveTo>
                  <a:lnTo>
                    <a:pt x="80" y="305"/>
                  </a:lnTo>
                  <a:lnTo>
                    <a:pt x="188" y="305"/>
                  </a:lnTo>
                  <a:lnTo>
                    <a:pt x="232" y="212"/>
                  </a:lnTo>
                  <a:lnTo>
                    <a:pt x="250" y="204"/>
                  </a:lnTo>
                  <a:lnTo>
                    <a:pt x="252" y="239"/>
                  </a:lnTo>
                  <a:lnTo>
                    <a:pt x="299" y="204"/>
                  </a:lnTo>
                  <a:lnTo>
                    <a:pt x="343" y="138"/>
                  </a:lnTo>
                  <a:lnTo>
                    <a:pt x="360" y="21"/>
                  </a:lnTo>
                  <a:lnTo>
                    <a:pt x="394" y="25"/>
                  </a:lnTo>
                  <a:lnTo>
                    <a:pt x="385" y="0"/>
                  </a:lnTo>
                  <a:lnTo>
                    <a:pt x="406" y="1"/>
                  </a:lnTo>
                  <a:lnTo>
                    <a:pt x="433" y="97"/>
                  </a:lnTo>
                  <a:lnTo>
                    <a:pt x="394" y="166"/>
                  </a:lnTo>
                  <a:lnTo>
                    <a:pt x="394" y="227"/>
                  </a:lnTo>
                  <a:lnTo>
                    <a:pt x="367" y="319"/>
                  </a:lnTo>
                  <a:lnTo>
                    <a:pt x="346" y="332"/>
                  </a:lnTo>
                  <a:lnTo>
                    <a:pt x="345" y="297"/>
                  </a:lnTo>
                  <a:lnTo>
                    <a:pt x="284" y="347"/>
                  </a:lnTo>
                  <a:lnTo>
                    <a:pt x="232" y="327"/>
                  </a:lnTo>
                  <a:lnTo>
                    <a:pt x="235" y="368"/>
                  </a:lnTo>
                  <a:lnTo>
                    <a:pt x="188" y="403"/>
                  </a:lnTo>
                  <a:lnTo>
                    <a:pt x="177" y="345"/>
                  </a:lnTo>
                  <a:lnTo>
                    <a:pt x="0" y="37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50" name="Freeform 366">
              <a:extLst>
                <a:ext uri="{FF2B5EF4-FFF2-40B4-BE49-F238E27FC236}">
                  <a16:creationId xmlns:a16="http://schemas.microsoft.com/office/drawing/2014/main" id="{6708FEA2-86F3-4507-A6F1-5E9500C94F69}"/>
                </a:ext>
              </a:extLst>
            </p:cNvPr>
            <p:cNvSpPr>
              <a:spLocks/>
            </p:cNvSpPr>
            <p:nvPr/>
          </p:nvSpPr>
          <p:spPr bwMode="auto">
            <a:xfrm>
              <a:off x="3685010" y="3254809"/>
              <a:ext cx="43803" cy="33415"/>
            </a:xfrm>
            <a:custGeom>
              <a:avLst/>
              <a:gdLst>
                <a:gd name="T0" fmla="*/ 0 w 88"/>
                <a:gd name="T1" fmla="*/ 1 h 73"/>
                <a:gd name="T2" fmla="*/ 1 w 88"/>
                <a:gd name="T3" fmla="*/ 2 h 73"/>
                <a:gd name="T4" fmla="*/ 2 w 88"/>
                <a:gd name="T5" fmla="*/ 1 h 73"/>
                <a:gd name="T6" fmla="*/ 2 w 88"/>
                <a:gd name="T7" fmla="*/ 0 h 73"/>
                <a:gd name="T8" fmla="*/ 0 w 88"/>
                <a:gd name="T9" fmla="*/ 1 h 73"/>
                <a:gd name="T10" fmla="*/ 0 60000 65536"/>
                <a:gd name="T11" fmla="*/ 0 60000 65536"/>
                <a:gd name="T12" fmla="*/ 0 60000 65536"/>
                <a:gd name="T13" fmla="*/ 0 60000 65536"/>
                <a:gd name="T14" fmla="*/ 0 60000 65536"/>
                <a:gd name="T15" fmla="*/ 0 w 88"/>
                <a:gd name="T16" fmla="*/ 0 h 73"/>
                <a:gd name="T17" fmla="*/ 88 w 88"/>
                <a:gd name="T18" fmla="*/ 73 h 73"/>
              </a:gdLst>
              <a:ahLst/>
              <a:cxnLst>
                <a:cxn ang="T10">
                  <a:pos x="T0" y="T1"/>
                </a:cxn>
                <a:cxn ang="T11">
                  <a:pos x="T2" y="T3"/>
                </a:cxn>
                <a:cxn ang="T12">
                  <a:pos x="T4" y="T5"/>
                </a:cxn>
                <a:cxn ang="T13">
                  <a:pos x="T6" y="T7"/>
                </a:cxn>
                <a:cxn ang="T14">
                  <a:pos x="T8" y="T9"/>
                </a:cxn>
              </a:cxnLst>
              <a:rect l="T15" t="T16" r="T17" b="T18"/>
              <a:pathLst>
                <a:path w="88" h="73">
                  <a:moveTo>
                    <a:pt x="0" y="37"/>
                  </a:moveTo>
                  <a:lnTo>
                    <a:pt x="33" y="73"/>
                  </a:lnTo>
                  <a:lnTo>
                    <a:pt x="83" y="46"/>
                  </a:lnTo>
                  <a:lnTo>
                    <a:pt x="88" y="0"/>
                  </a:lnTo>
                  <a:lnTo>
                    <a:pt x="0" y="3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51" name="Freeform 367">
              <a:extLst>
                <a:ext uri="{FF2B5EF4-FFF2-40B4-BE49-F238E27FC236}">
                  <a16:creationId xmlns:a16="http://schemas.microsoft.com/office/drawing/2014/main" id="{1A6951E7-A9D1-4E9A-B7FB-4F296C65D00D}"/>
                </a:ext>
              </a:extLst>
            </p:cNvPr>
            <p:cNvSpPr>
              <a:spLocks/>
            </p:cNvSpPr>
            <p:nvPr/>
          </p:nvSpPr>
          <p:spPr bwMode="auto">
            <a:xfrm>
              <a:off x="3826527" y="2990674"/>
              <a:ext cx="107822" cy="97062"/>
            </a:xfrm>
            <a:custGeom>
              <a:avLst/>
              <a:gdLst>
                <a:gd name="T0" fmla="*/ 0 w 226"/>
                <a:gd name="T1" fmla="*/ 4 h 214"/>
                <a:gd name="T2" fmla="*/ 0 w 226"/>
                <a:gd name="T3" fmla="*/ 5 h 214"/>
                <a:gd name="T4" fmla="*/ 1 w 226"/>
                <a:gd name="T5" fmla="*/ 5 h 214"/>
                <a:gd name="T6" fmla="*/ 1 w 226"/>
                <a:gd name="T7" fmla="*/ 4 h 214"/>
                <a:gd name="T8" fmla="*/ 3 w 226"/>
                <a:gd name="T9" fmla="*/ 4 h 214"/>
                <a:gd name="T10" fmla="*/ 3 w 226"/>
                <a:gd name="T11" fmla="*/ 3 h 214"/>
                <a:gd name="T12" fmla="*/ 5 w 226"/>
                <a:gd name="T13" fmla="*/ 3 h 214"/>
                <a:gd name="T14" fmla="*/ 5 w 226"/>
                <a:gd name="T15" fmla="*/ 2 h 214"/>
                <a:gd name="T16" fmla="*/ 5 w 226"/>
                <a:gd name="T17" fmla="*/ 1 h 214"/>
                <a:gd name="T18" fmla="*/ 3 w 226"/>
                <a:gd name="T19" fmla="*/ 1 h 214"/>
                <a:gd name="T20" fmla="*/ 2 w 226"/>
                <a:gd name="T21" fmla="*/ 0 h 214"/>
                <a:gd name="T22" fmla="*/ 1 w 226"/>
                <a:gd name="T23" fmla="*/ 3 h 214"/>
                <a:gd name="T24" fmla="*/ 1 w 226"/>
                <a:gd name="T25" fmla="*/ 3 h 214"/>
                <a:gd name="T26" fmla="*/ 0 w 226"/>
                <a:gd name="T27" fmla="*/ 4 h 2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6"/>
                <a:gd name="T43" fmla="*/ 0 h 214"/>
                <a:gd name="T44" fmla="*/ 226 w 226"/>
                <a:gd name="T45" fmla="*/ 214 h 2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6" h="214">
                  <a:moveTo>
                    <a:pt x="0" y="153"/>
                  </a:moveTo>
                  <a:lnTo>
                    <a:pt x="10" y="214"/>
                  </a:lnTo>
                  <a:lnTo>
                    <a:pt x="51" y="192"/>
                  </a:lnTo>
                  <a:lnTo>
                    <a:pt x="23" y="155"/>
                  </a:lnTo>
                  <a:lnTo>
                    <a:pt x="133" y="188"/>
                  </a:lnTo>
                  <a:lnTo>
                    <a:pt x="157" y="138"/>
                  </a:lnTo>
                  <a:lnTo>
                    <a:pt x="226" y="120"/>
                  </a:lnTo>
                  <a:lnTo>
                    <a:pt x="202" y="86"/>
                  </a:lnTo>
                  <a:lnTo>
                    <a:pt x="211" y="58"/>
                  </a:lnTo>
                  <a:lnTo>
                    <a:pt x="150" y="62"/>
                  </a:lnTo>
                  <a:lnTo>
                    <a:pt x="80" y="0"/>
                  </a:lnTo>
                  <a:lnTo>
                    <a:pt x="54" y="122"/>
                  </a:lnTo>
                  <a:lnTo>
                    <a:pt x="22" y="115"/>
                  </a:lnTo>
                  <a:lnTo>
                    <a:pt x="0" y="15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52" name="Freeform 368">
              <a:extLst>
                <a:ext uri="{FF2B5EF4-FFF2-40B4-BE49-F238E27FC236}">
                  <a16:creationId xmlns:a16="http://schemas.microsoft.com/office/drawing/2014/main" id="{4ED18256-4171-429B-858C-8DB742FE9ECE}"/>
                </a:ext>
              </a:extLst>
            </p:cNvPr>
            <p:cNvSpPr>
              <a:spLocks/>
            </p:cNvSpPr>
            <p:nvPr/>
          </p:nvSpPr>
          <p:spPr bwMode="auto">
            <a:xfrm>
              <a:off x="3543494" y="3054321"/>
              <a:ext cx="114561" cy="120930"/>
            </a:xfrm>
            <a:custGeom>
              <a:avLst/>
              <a:gdLst>
                <a:gd name="T0" fmla="*/ 0 w 240"/>
                <a:gd name="T1" fmla="*/ 3 h 268"/>
                <a:gd name="T2" fmla="*/ 1 w 240"/>
                <a:gd name="T3" fmla="*/ 4 h 268"/>
                <a:gd name="T4" fmla="*/ 0 w 240"/>
                <a:gd name="T5" fmla="*/ 6 h 268"/>
                <a:gd name="T6" fmla="*/ 2 w 240"/>
                <a:gd name="T7" fmla="*/ 6 h 268"/>
                <a:gd name="T8" fmla="*/ 3 w 240"/>
                <a:gd name="T9" fmla="*/ 5 h 268"/>
                <a:gd name="T10" fmla="*/ 3 w 240"/>
                <a:gd name="T11" fmla="*/ 4 h 268"/>
                <a:gd name="T12" fmla="*/ 5 w 240"/>
                <a:gd name="T13" fmla="*/ 2 h 268"/>
                <a:gd name="T14" fmla="*/ 5 w 240"/>
                <a:gd name="T15" fmla="*/ 1 h 268"/>
                <a:gd name="T16" fmla="*/ 5 w 240"/>
                <a:gd name="T17" fmla="*/ 0 h 268"/>
                <a:gd name="T18" fmla="*/ 5 w 240"/>
                <a:gd name="T19" fmla="*/ 0 h 268"/>
                <a:gd name="T20" fmla="*/ 3 w 240"/>
                <a:gd name="T21" fmla="*/ 1 h 268"/>
                <a:gd name="T22" fmla="*/ 3 w 240"/>
                <a:gd name="T23" fmla="*/ 2 h 268"/>
                <a:gd name="T24" fmla="*/ 2 w 240"/>
                <a:gd name="T25" fmla="*/ 1 h 268"/>
                <a:gd name="T26" fmla="*/ 0 w 240"/>
                <a:gd name="T27" fmla="*/ 3 h 26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0"/>
                <a:gd name="T43" fmla="*/ 0 h 268"/>
                <a:gd name="T44" fmla="*/ 240 w 240"/>
                <a:gd name="T45" fmla="*/ 268 h 26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0" h="268">
                  <a:moveTo>
                    <a:pt x="0" y="151"/>
                  </a:moveTo>
                  <a:lnTo>
                    <a:pt x="43" y="173"/>
                  </a:lnTo>
                  <a:lnTo>
                    <a:pt x="15" y="251"/>
                  </a:lnTo>
                  <a:lnTo>
                    <a:pt x="84" y="268"/>
                  </a:lnTo>
                  <a:lnTo>
                    <a:pt x="155" y="223"/>
                  </a:lnTo>
                  <a:lnTo>
                    <a:pt x="122" y="159"/>
                  </a:lnTo>
                  <a:lnTo>
                    <a:pt x="202" y="101"/>
                  </a:lnTo>
                  <a:lnTo>
                    <a:pt x="240" y="24"/>
                  </a:lnTo>
                  <a:lnTo>
                    <a:pt x="237" y="13"/>
                  </a:lnTo>
                  <a:lnTo>
                    <a:pt x="223" y="0"/>
                  </a:lnTo>
                  <a:lnTo>
                    <a:pt x="147" y="50"/>
                  </a:lnTo>
                  <a:lnTo>
                    <a:pt x="147" y="77"/>
                  </a:lnTo>
                  <a:lnTo>
                    <a:pt x="94" y="68"/>
                  </a:lnTo>
                  <a:lnTo>
                    <a:pt x="0" y="15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53" name="Freeform 369">
              <a:extLst>
                <a:ext uri="{FF2B5EF4-FFF2-40B4-BE49-F238E27FC236}">
                  <a16:creationId xmlns:a16="http://schemas.microsoft.com/office/drawing/2014/main" id="{B68BC4DC-4115-4672-90F8-411ED6BA5F3A}"/>
                </a:ext>
              </a:extLst>
            </p:cNvPr>
            <p:cNvSpPr>
              <a:spLocks/>
            </p:cNvSpPr>
            <p:nvPr/>
          </p:nvSpPr>
          <p:spPr bwMode="auto">
            <a:xfrm>
              <a:off x="3577188" y="3154565"/>
              <a:ext cx="60650" cy="97062"/>
            </a:xfrm>
            <a:custGeom>
              <a:avLst/>
              <a:gdLst>
                <a:gd name="T0" fmla="*/ 0 w 128"/>
                <a:gd name="T1" fmla="*/ 5 h 212"/>
                <a:gd name="T2" fmla="*/ 0 w 128"/>
                <a:gd name="T3" fmla="*/ 1 h 212"/>
                <a:gd name="T4" fmla="*/ 2 w 128"/>
                <a:gd name="T5" fmla="*/ 0 h 212"/>
                <a:gd name="T6" fmla="*/ 3 w 128"/>
                <a:gd name="T7" fmla="*/ 3 h 212"/>
                <a:gd name="T8" fmla="*/ 2 w 128"/>
                <a:gd name="T9" fmla="*/ 5 h 212"/>
                <a:gd name="T10" fmla="*/ 0 w 128"/>
                <a:gd name="T11" fmla="*/ 5 h 212"/>
                <a:gd name="T12" fmla="*/ 0 60000 65536"/>
                <a:gd name="T13" fmla="*/ 0 60000 65536"/>
                <a:gd name="T14" fmla="*/ 0 60000 65536"/>
                <a:gd name="T15" fmla="*/ 0 60000 65536"/>
                <a:gd name="T16" fmla="*/ 0 60000 65536"/>
                <a:gd name="T17" fmla="*/ 0 60000 65536"/>
                <a:gd name="T18" fmla="*/ 0 w 128"/>
                <a:gd name="T19" fmla="*/ 0 h 212"/>
                <a:gd name="T20" fmla="*/ 128 w 128"/>
                <a:gd name="T21" fmla="*/ 212 h 212"/>
              </a:gdLst>
              <a:ahLst/>
              <a:cxnLst>
                <a:cxn ang="T12">
                  <a:pos x="T0" y="T1"/>
                </a:cxn>
                <a:cxn ang="T13">
                  <a:pos x="T2" y="T3"/>
                </a:cxn>
                <a:cxn ang="T14">
                  <a:pos x="T4" y="T5"/>
                </a:cxn>
                <a:cxn ang="T15">
                  <a:pos x="T6" y="T7"/>
                </a:cxn>
                <a:cxn ang="T16">
                  <a:pos x="T8" y="T9"/>
                </a:cxn>
                <a:cxn ang="T17">
                  <a:pos x="T10" y="T11"/>
                </a:cxn>
              </a:cxnLst>
              <a:rect l="T18" t="T19" r="T20" b="T21"/>
              <a:pathLst>
                <a:path w="128" h="212">
                  <a:moveTo>
                    <a:pt x="0" y="212"/>
                  </a:moveTo>
                  <a:lnTo>
                    <a:pt x="13" y="45"/>
                  </a:lnTo>
                  <a:lnTo>
                    <a:pt x="84" y="0"/>
                  </a:lnTo>
                  <a:lnTo>
                    <a:pt x="128" y="129"/>
                  </a:lnTo>
                  <a:lnTo>
                    <a:pt x="82" y="189"/>
                  </a:lnTo>
                  <a:lnTo>
                    <a:pt x="0" y="21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54" name="Freeform 370">
              <a:extLst>
                <a:ext uri="{FF2B5EF4-FFF2-40B4-BE49-F238E27FC236}">
                  <a16:creationId xmlns:a16="http://schemas.microsoft.com/office/drawing/2014/main" id="{79217D3B-2759-4EA3-A21B-AD819B09ADC7}"/>
                </a:ext>
              </a:extLst>
            </p:cNvPr>
            <p:cNvSpPr>
              <a:spLocks/>
            </p:cNvSpPr>
            <p:nvPr/>
          </p:nvSpPr>
          <p:spPr bwMode="auto">
            <a:xfrm>
              <a:off x="3100411" y="3507807"/>
              <a:ext cx="131408" cy="167074"/>
            </a:xfrm>
            <a:custGeom>
              <a:avLst/>
              <a:gdLst>
                <a:gd name="T0" fmla="*/ 0 w 274"/>
                <a:gd name="T1" fmla="*/ 2 h 369"/>
                <a:gd name="T2" fmla="*/ 1 w 274"/>
                <a:gd name="T3" fmla="*/ 3 h 369"/>
                <a:gd name="T4" fmla="*/ 1 w 274"/>
                <a:gd name="T5" fmla="*/ 5 h 369"/>
                <a:gd name="T6" fmla="*/ 3 w 274"/>
                <a:gd name="T7" fmla="*/ 4 h 369"/>
                <a:gd name="T8" fmla="*/ 4 w 274"/>
                <a:gd name="T9" fmla="*/ 5 h 369"/>
                <a:gd name="T10" fmla="*/ 5 w 274"/>
                <a:gd name="T11" fmla="*/ 7 h 369"/>
                <a:gd name="T12" fmla="*/ 4 w 274"/>
                <a:gd name="T13" fmla="*/ 9 h 369"/>
                <a:gd name="T14" fmla="*/ 6 w 274"/>
                <a:gd name="T15" fmla="*/ 8 h 369"/>
                <a:gd name="T16" fmla="*/ 5 w 274"/>
                <a:gd name="T17" fmla="*/ 5 h 369"/>
                <a:gd name="T18" fmla="*/ 3 w 274"/>
                <a:gd name="T19" fmla="*/ 3 h 369"/>
                <a:gd name="T20" fmla="*/ 4 w 274"/>
                <a:gd name="T21" fmla="*/ 2 h 369"/>
                <a:gd name="T22" fmla="*/ 3 w 274"/>
                <a:gd name="T23" fmla="*/ 1 h 369"/>
                <a:gd name="T24" fmla="*/ 2 w 274"/>
                <a:gd name="T25" fmla="*/ 0 h 369"/>
                <a:gd name="T26" fmla="*/ 1 w 274"/>
                <a:gd name="T27" fmla="*/ 0 h 369"/>
                <a:gd name="T28" fmla="*/ 1 w 274"/>
                <a:gd name="T29" fmla="*/ 1 h 369"/>
                <a:gd name="T30" fmla="*/ 1 w 274"/>
                <a:gd name="T31" fmla="*/ 1 h 369"/>
                <a:gd name="T32" fmla="*/ 0 w 274"/>
                <a:gd name="T33" fmla="*/ 2 h 3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4"/>
                <a:gd name="T52" fmla="*/ 0 h 369"/>
                <a:gd name="T53" fmla="*/ 274 w 274"/>
                <a:gd name="T54" fmla="*/ 369 h 36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4" h="369">
                  <a:moveTo>
                    <a:pt x="0" y="79"/>
                  </a:moveTo>
                  <a:lnTo>
                    <a:pt x="36" y="132"/>
                  </a:lnTo>
                  <a:lnTo>
                    <a:pt x="25" y="223"/>
                  </a:lnTo>
                  <a:lnTo>
                    <a:pt x="123" y="184"/>
                  </a:lnTo>
                  <a:lnTo>
                    <a:pt x="160" y="223"/>
                  </a:lnTo>
                  <a:lnTo>
                    <a:pt x="198" y="313"/>
                  </a:lnTo>
                  <a:lnTo>
                    <a:pt x="188" y="369"/>
                  </a:lnTo>
                  <a:lnTo>
                    <a:pt x="274" y="353"/>
                  </a:lnTo>
                  <a:lnTo>
                    <a:pt x="231" y="234"/>
                  </a:lnTo>
                  <a:lnTo>
                    <a:pt x="138" y="147"/>
                  </a:lnTo>
                  <a:lnTo>
                    <a:pt x="165" y="94"/>
                  </a:lnTo>
                  <a:lnTo>
                    <a:pt x="112" y="67"/>
                  </a:lnTo>
                  <a:lnTo>
                    <a:pt x="73" y="0"/>
                  </a:lnTo>
                  <a:lnTo>
                    <a:pt x="50" y="1"/>
                  </a:lnTo>
                  <a:lnTo>
                    <a:pt x="52" y="48"/>
                  </a:lnTo>
                  <a:lnTo>
                    <a:pt x="36" y="36"/>
                  </a:lnTo>
                  <a:lnTo>
                    <a:pt x="0" y="7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55" name="Freeform 371">
              <a:extLst>
                <a:ext uri="{FF2B5EF4-FFF2-40B4-BE49-F238E27FC236}">
                  <a16:creationId xmlns:a16="http://schemas.microsoft.com/office/drawing/2014/main" id="{8B9A37DA-B1D7-44DD-8DBC-7622820BA3A4}"/>
                </a:ext>
              </a:extLst>
            </p:cNvPr>
            <p:cNvSpPr>
              <a:spLocks/>
            </p:cNvSpPr>
            <p:nvPr/>
          </p:nvSpPr>
          <p:spPr bwMode="auto">
            <a:xfrm>
              <a:off x="1368516" y="2868153"/>
              <a:ext cx="8424" cy="17503"/>
            </a:xfrm>
            <a:custGeom>
              <a:avLst/>
              <a:gdLst>
                <a:gd name="T0" fmla="*/ 0 w 18"/>
                <a:gd name="T1" fmla="*/ 1 h 38"/>
                <a:gd name="T2" fmla="*/ 0 w 18"/>
                <a:gd name="T3" fmla="*/ 0 h 38"/>
                <a:gd name="T4" fmla="*/ 0 w 18"/>
                <a:gd name="T5" fmla="*/ 1 h 38"/>
                <a:gd name="T6" fmla="*/ 0 w 18"/>
                <a:gd name="T7" fmla="*/ 1 h 38"/>
                <a:gd name="T8" fmla="*/ 0 60000 65536"/>
                <a:gd name="T9" fmla="*/ 0 60000 65536"/>
                <a:gd name="T10" fmla="*/ 0 60000 65536"/>
                <a:gd name="T11" fmla="*/ 0 60000 65536"/>
                <a:gd name="T12" fmla="*/ 0 w 18"/>
                <a:gd name="T13" fmla="*/ 0 h 38"/>
                <a:gd name="T14" fmla="*/ 18 w 18"/>
                <a:gd name="T15" fmla="*/ 38 h 38"/>
              </a:gdLst>
              <a:ahLst/>
              <a:cxnLst>
                <a:cxn ang="T8">
                  <a:pos x="T0" y="T1"/>
                </a:cxn>
                <a:cxn ang="T9">
                  <a:pos x="T2" y="T3"/>
                </a:cxn>
                <a:cxn ang="T10">
                  <a:pos x="T4" y="T5"/>
                </a:cxn>
                <a:cxn ang="T11">
                  <a:pos x="T6" y="T7"/>
                </a:cxn>
              </a:cxnLst>
              <a:rect l="T12" t="T13" r="T14" b="T15"/>
              <a:pathLst>
                <a:path w="18" h="38">
                  <a:moveTo>
                    <a:pt x="0" y="30"/>
                  </a:moveTo>
                  <a:lnTo>
                    <a:pt x="13" y="0"/>
                  </a:lnTo>
                  <a:lnTo>
                    <a:pt x="18" y="38"/>
                  </a:lnTo>
                  <a:lnTo>
                    <a:pt x="0" y="3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56" name="Freeform 372">
              <a:extLst>
                <a:ext uri="{FF2B5EF4-FFF2-40B4-BE49-F238E27FC236}">
                  <a16:creationId xmlns:a16="http://schemas.microsoft.com/office/drawing/2014/main" id="{5FA27327-FC4F-4A13-8433-0DD8EF0E9488}"/>
                </a:ext>
              </a:extLst>
            </p:cNvPr>
            <p:cNvSpPr>
              <a:spLocks/>
            </p:cNvSpPr>
            <p:nvPr/>
          </p:nvSpPr>
          <p:spPr bwMode="auto">
            <a:xfrm>
              <a:off x="3100411" y="3833998"/>
              <a:ext cx="69074" cy="100244"/>
            </a:xfrm>
            <a:custGeom>
              <a:avLst/>
              <a:gdLst>
                <a:gd name="T0" fmla="*/ 0 w 142"/>
                <a:gd name="T1" fmla="*/ 0 h 221"/>
                <a:gd name="T2" fmla="*/ 1 w 142"/>
                <a:gd name="T3" fmla="*/ 0 h 221"/>
                <a:gd name="T4" fmla="*/ 1 w 142"/>
                <a:gd name="T5" fmla="*/ 1 h 221"/>
                <a:gd name="T6" fmla="*/ 2 w 142"/>
                <a:gd name="T7" fmla="*/ 0 h 221"/>
                <a:gd name="T8" fmla="*/ 3 w 142"/>
                <a:gd name="T9" fmla="*/ 1 h 221"/>
                <a:gd name="T10" fmla="*/ 3 w 142"/>
                <a:gd name="T11" fmla="*/ 5 h 221"/>
                <a:gd name="T12" fmla="*/ 3 w 142"/>
                <a:gd name="T13" fmla="*/ 5 h 221"/>
                <a:gd name="T14" fmla="*/ 1 w 142"/>
                <a:gd name="T15" fmla="*/ 4 h 221"/>
                <a:gd name="T16" fmla="*/ 0 w 142"/>
                <a:gd name="T17" fmla="*/ 0 h 2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2"/>
                <a:gd name="T28" fmla="*/ 0 h 221"/>
                <a:gd name="T29" fmla="*/ 142 w 142"/>
                <a:gd name="T30" fmla="*/ 221 h 2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2" h="221">
                  <a:moveTo>
                    <a:pt x="0" y="0"/>
                  </a:moveTo>
                  <a:lnTo>
                    <a:pt x="29" y="0"/>
                  </a:lnTo>
                  <a:lnTo>
                    <a:pt x="38" y="41"/>
                  </a:lnTo>
                  <a:lnTo>
                    <a:pt x="73" y="15"/>
                  </a:lnTo>
                  <a:lnTo>
                    <a:pt x="122" y="65"/>
                  </a:lnTo>
                  <a:lnTo>
                    <a:pt x="142" y="221"/>
                  </a:lnTo>
                  <a:lnTo>
                    <a:pt x="141" y="221"/>
                  </a:lnTo>
                  <a:lnTo>
                    <a:pt x="42" y="156"/>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57" name="Freeform 373">
              <a:extLst>
                <a:ext uri="{FF2B5EF4-FFF2-40B4-BE49-F238E27FC236}">
                  <a16:creationId xmlns:a16="http://schemas.microsoft.com/office/drawing/2014/main" id="{7164D3CA-115E-4FFC-AD3C-C03C117DB7E1}"/>
                </a:ext>
              </a:extLst>
            </p:cNvPr>
            <p:cNvSpPr>
              <a:spLocks/>
            </p:cNvSpPr>
            <p:nvPr/>
          </p:nvSpPr>
          <p:spPr bwMode="auto">
            <a:xfrm>
              <a:off x="3273938" y="3824451"/>
              <a:ext cx="173527" cy="120930"/>
            </a:xfrm>
            <a:custGeom>
              <a:avLst/>
              <a:gdLst>
                <a:gd name="T0" fmla="*/ 0 w 362"/>
                <a:gd name="T1" fmla="*/ 6 h 264"/>
                <a:gd name="T2" fmla="*/ 1 w 362"/>
                <a:gd name="T3" fmla="*/ 6 h 264"/>
                <a:gd name="T4" fmla="*/ 3 w 362"/>
                <a:gd name="T5" fmla="*/ 6 h 264"/>
                <a:gd name="T6" fmla="*/ 4 w 362"/>
                <a:gd name="T7" fmla="*/ 6 h 264"/>
                <a:gd name="T8" fmla="*/ 5 w 362"/>
                <a:gd name="T9" fmla="*/ 3 h 264"/>
                <a:gd name="T10" fmla="*/ 7 w 362"/>
                <a:gd name="T11" fmla="*/ 3 h 264"/>
                <a:gd name="T12" fmla="*/ 8 w 362"/>
                <a:gd name="T13" fmla="*/ 2 h 264"/>
                <a:gd name="T14" fmla="*/ 7 w 362"/>
                <a:gd name="T15" fmla="*/ 1 h 264"/>
                <a:gd name="T16" fmla="*/ 7 w 362"/>
                <a:gd name="T17" fmla="*/ 0 h 264"/>
                <a:gd name="T18" fmla="*/ 5 w 362"/>
                <a:gd name="T19" fmla="*/ 2 h 264"/>
                <a:gd name="T20" fmla="*/ 4 w 362"/>
                <a:gd name="T21" fmla="*/ 3 h 264"/>
                <a:gd name="T22" fmla="*/ 4 w 362"/>
                <a:gd name="T23" fmla="*/ 3 h 264"/>
                <a:gd name="T24" fmla="*/ 3 w 362"/>
                <a:gd name="T25" fmla="*/ 4 h 264"/>
                <a:gd name="T26" fmla="*/ 2 w 362"/>
                <a:gd name="T27" fmla="*/ 4 h 264"/>
                <a:gd name="T28" fmla="*/ 1 w 362"/>
                <a:gd name="T29" fmla="*/ 6 h 264"/>
                <a:gd name="T30" fmla="*/ 0 w 362"/>
                <a:gd name="T31" fmla="*/ 6 h 2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62"/>
                <a:gd name="T49" fmla="*/ 0 h 264"/>
                <a:gd name="T50" fmla="*/ 362 w 362"/>
                <a:gd name="T51" fmla="*/ 264 h 2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62" h="264">
                  <a:moveTo>
                    <a:pt x="0" y="235"/>
                  </a:moveTo>
                  <a:lnTo>
                    <a:pt x="33" y="264"/>
                  </a:lnTo>
                  <a:lnTo>
                    <a:pt x="143" y="253"/>
                  </a:lnTo>
                  <a:lnTo>
                    <a:pt x="182" y="238"/>
                  </a:lnTo>
                  <a:lnTo>
                    <a:pt x="234" y="115"/>
                  </a:lnTo>
                  <a:lnTo>
                    <a:pt x="299" y="120"/>
                  </a:lnTo>
                  <a:lnTo>
                    <a:pt x="362" y="78"/>
                  </a:lnTo>
                  <a:lnTo>
                    <a:pt x="304" y="45"/>
                  </a:lnTo>
                  <a:lnTo>
                    <a:pt x="284" y="0"/>
                  </a:lnTo>
                  <a:lnTo>
                    <a:pt x="210" y="82"/>
                  </a:lnTo>
                  <a:lnTo>
                    <a:pt x="185" y="128"/>
                  </a:lnTo>
                  <a:lnTo>
                    <a:pt x="163" y="103"/>
                  </a:lnTo>
                  <a:lnTo>
                    <a:pt x="120" y="168"/>
                  </a:lnTo>
                  <a:lnTo>
                    <a:pt x="70" y="177"/>
                  </a:lnTo>
                  <a:lnTo>
                    <a:pt x="56" y="238"/>
                  </a:lnTo>
                  <a:lnTo>
                    <a:pt x="0" y="23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58" name="Freeform 374">
              <a:extLst>
                <a:ext uri="{FF2B5EF4-FFF2-40B4-BE49-F238E27FC236}">
                  <a16:creationId xmlns:a16="http://schemas.microsoft.com/office/drawing/2014/main" id="{9640DC1E-9519-4470-AC86-E7DF1CC5EDB5}"/>
                </a:ext>
              </a:extLst>
            </p:cNvPr>
            <p:cNvSpPr>
              <a:spLocks/>
            </p:cNvSpPr>
            <p:nvPr/>
          </p:nvSpPr>
          <p:spPr bwMode="auto">
            <a:xfrm>
              <a:off x="2871289" y="2817235"/>
              <a:ext cx="581230" cy="265727"/>
            </a:xfrm>
            <a:custGeom>
              <a:avLst/>
              <a:gdLst>
                <a:gd name="T0" fmla="*/ 0 w 1209"/>
                <a:gd name="T1" fmla="*/ 4 h 587"/>
                <a:gd name="T2" fmla="*/ 1 w 1209"/>
                <a:gd name="T3" fmla="*/ 6 h 587"/>
                <a:gd name="T4" fmla="*/ 2 w 1209"/>
                <a:gd name="T5" fmla="*/ 6 h 587"/>
                <a:gd name="T6" fmla="*/ 3 w 1209"/>
                <a:gd name="T7" fmla="*/ 9 h 587"/>
                <a:gd name="T8" fmla="*/ 7 w 1209"/>
                <a:gd name="T9" fmla="*/ 10 h 587"/>
                <a:gd name="T10" fmla="*/ 8 w 1209"/>
                <a:gd name="T11" fmla="*/ 12 h 587"/>
                <a:gd name="T12" fmla="*/ 11 w 1209"/>
                <a:gd name="T13" fmla="*/ 12 h 587"/>
                <a:gd name="T14" fmla="*/ 15 w 1209"/>
                <a:gd name="T15" fmla="*/ 14 h 587"/>
                <a:gd name="T16" fmla="*/ 20 w 1209"/>
                <a:gd name="T17" fmla="*/ 12 h 587"/>
                <a:gd name="T18" fmla="*/ 21 w 1209"/>
                <a:gd name="T19" fmla="*/ 11 h 587"/>
                <a:gd name="T20" fmla="*/ 21 w 1209"/>
                <a:gd name="T21" fmla="*/ 9 h 587"/>
                <a:gd name="T22" fmla="*/ 23 w 1209"/>
                <a:gd name="T23" fmla="*/ 10 h 587"/>
                <a:gd name="T24" fmla="*/ 26 w 1209"/>
                <a:gd name="T25" fmla="*/ 7 h 587"/>
                <a:gd name="T26" fmla="*/ 28 w 1209"/>
                <a:gd name="T27" fmla="*/ 7 h 587"/>
                <a:gd name="T28" fmla="*/ 27 w 1209"/>
                <a:gd name="T29" fmla="*/ 5 h 587"/>
                <a:gd name="T30" fmla="*/ 25 w 1209"/>
                <a:gd name="T31" fmla="*/ 6 h 587"/>
                <a:gd name="T32" fmla="*/ 25 w 1209"/>
                <a:gd name="T33" fmla="*/ 4 h 587"/>
                <a:gd name="T34" fmla="*/ 25 w 1209"/>
                <a:gd name="T35" fmla="*/ 3 h 587"/>
                <a:gd name="T36" fmla="*/ 24 w 1209"/>
                <a:gd name="T37" fmla="*/ 3 h 587"/>
                <a:gd name="T38" fmla="*/ 19 w 1209"/>
                <a:gd name="T39" fmla="*/ 4 h 587"/>
                <a:gd name="T40" fmla="*/ 16 w 1209"/>
                <a:gd name="T41" fmla="*/ 2 h 587"/>
                <a:gd name="T42" fmla="*/ 13 w 1209"/>
                <a:gd name="T43" fmla="*/ 2 h 587"/>
                <a:gd name="T44" fmla="*/ 13 w 1209"/>
                <a:gd name="T45" fmla="*/ 1 h 587"/>
                <a:gd name="T46" fmla="*/ 10 w 1209"/>
                <a:gd name="T47" fmla="*/ 0 h 587"/>
                <a:gd name="T48" fmla="*/ 9 w 1209"/>
                <a:gd name="T49" fmla="*/ 1 h 587"/>
                <a:gd name="T50" fmla="*/ 9 w 1209"/>
                <a:gd name="T51" fmla="*/ 3 h 587"/>
                <a:gd name="T52" fmla="*/ 4 w 1209"/>
                <a:gd name="T53" fmla="*/ 2 h 587"/>
                <a:gd name="T54" fmla="*/ 0 w 1209"/>
                <a:gd name="T55" fmla="*/ 4 h 58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09"/>
                <a:gd name="T85" fmla="*/ 0 h 587"/>
                <a:gd name="T86" fmla="*/ 1209 w 1209"/>
                <a:gd name="T87" fmla="*/ 587 h 58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09" h="587">
                  <a:moveTo>
                    <a:pt x="0" y="184"/>
                  </a:moveTo>
                  <a:lnTo>
                    <a:pt x="39" y="242"/>
                  </a:lnTo>
                  <a:lnTo>
                    <a:pt x="94" y="265"/>
                  </a:lnTo>
                  <a:lnTo>
                    <a:pt x="113" y="389"/>
                  </a:lnTo>
                  <a:lnTo>
                    <a:pt x="282" y="439"/>
                  </a:lnTo>
                  <a:lnTo>
                    <a:pt x="353" y="526"/>
                  </a:lnTo>
                  <a:lnTo>
                    <a:pt x="494" y="522"/>
                  </a:lnTo>
                  <a:lnTo>
                    <a:pt x="651" y="587"/>
                  </a:lnTo>
                  <a:lnTo>
                    <a:pt x="856" y="526"/>
                  </a:lnTo>
                  <a:lnTo>
                    <a:pt x="920" y="477"/>
                  </a:lnTo>
                  <a:lnTo>
                    <a:pt x="920" y="408"/>
                  </a:lnTo>
                  <a:lnTo>
                    <a:pt x="979" y="416"/>
                  </a:lnTo>
                  <a:lnTo>
                    <a:pt x="1110" y="318"/>
                  </a:lnTo>
                  <a:lnTo>
                    <a:pt x="1209" y="312"/>
                  </a:lnTo>
                  <a:lnTo>
                    <a:pt x="1162" y="238"/>
                  </a:lnTo>
                  <a:lnTo>
                    <a:pt x="1065" y="257"/>
                  </a:lnTo>
                  <a:lnTo>
                    <a:pt x="1064" y="174"/>
                  </a:lnTo>
                  <a:lnTo>
                    <a:pt x="1088" y="127"/>
                  </a:lnTo>
                  <a:lnTo>
                    <a:pt x="1018" y="115"/>
                  </a:lnTo>
                  <a:lnTo>
                    <a:pt x="838" y="167"/>
                  </a:lnTo>
                  <a:lnTo>
                    <a:pt x="677" y="90"/>
                  </a:lnTo>
                  <a:lnTo>
                    <a:pt x="576" y="101"/>
                  </a:lnTo>
                  <a:lnTo>
                    <a:pt x="539" y="39"/>
                  </a:lnTo>
                  <a:lnTo>
                    <a:pt x="439" y="0"/>
                  </a:lnTo>
                  <a:lnTo>
                    <a:pt x="386" y="42"/>
                  </a:lnTo>
                  <a:lnTo>
                    <a:pt x="383" y="126"/>
                  </a:lnTo>
                  <a:lnTo>
                    <a:pt x="153" y="89"/>
                  </a:lnTo>
                  <a:lnTo>
                    <a:pt x="0" y="18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59" name="Freeform 375">
              <a:extLst>
                <a:ext uri="{FF2B5EF4-FFF2-40B4-BE49-F238E27FC236}">
                  <a16:creationId xmlns:a16="http://schemas.microsoft.com/office/drawing/2014/main" id="{2107F04F-2128-4DDB-B611-FB63A782B9D4}"/>
                </a:ext>
              </a:extLst>
            </p:cNvPr>
            <p:cNvSpPr>
              <a:spLocks/>
            </p:cNvSpPr>
            <p:nvPr/>
          </p:nvSpPr>
          <p:spPr bwMode="auto">
            <a:xfrm>
              <a:off x="2215932" y="3456889"/>
              <a:ext cx="141517" cy="173438"/>
            </a:xfrm>
            <a:custGeom>
              <a:avLst/>
              <a:gdLst>
                <a:gd name="T0" fmla="*/ 0 w 294"/>
                <a:gd name="T1" fmla="*/ 6 h 383"/>
                <a:gd name="T2" fmla="*/ 1 w 294"/>
                <a:gd name="T3" fmla="*/ 9 h 383"/>
                <a:gd name="T4" fmla="*/ 3 w 294"/>
                <a:gd name="T5" fmla="*/ 9 h 383"/>
                <a:gd name="T6" fmla="*/ 5 w 294"/>
                <a:gd name="T7" fmla="*/ 6 h 383"/>
                <a:gd name="T8" fmla="*/ 5 w 294"/>
                <a:gd name="T9" fmla="*/ 5 h 383"/>
                <a:gd name="T10" fmla="*/ 7 w 294"/>
                <a:gd name="T11" fmla="*/ 3 h 383"/>
                <a:gd name="T12" fmla="*/ 7 w 294"/>
                <a:gd name="T13" fmla="*/ 3 h 383"/>
                <a:gd name="T14" fmla="*/ 6 w 294"/>
                <a:gd name="T15" fmla="*/ 1 h 383"/>
                <a:gd name="T16" fmla="*/ 4 w 294"/>
                <a:gd name="T17" fmla="*/ 0 h 383"/>
                <a:gd name="T18" fmla="*/ 3 w 294"/>
                <a:gd name="T19" fmla="*/ 0 h 383"/>
                <a:gd name="T20" fmla="*/ 4 w 294"/>
                <a:gd name="T21" fmla="*/ 1 h 383"/>
                <a:gd name="T22" fmla="*/ 3 w 294"/>
                <a:gd name="T23" fmla="*/ 2 h 383"/>
                <a:gd name="T24" fmla="*/ 3 w 294"/>
                <a:gd name="T25" fmla="*/ 3 h 383"/>
                <a:gd name="T26" fmla="*/ 3 w 294"/>
                <a:gd name="T27" fmla="*/ 5 h 383"/>
                <a:gd name="T28" fmla="*/ 0 w 294"/>
                <a:gd name="T29" fmla="*/ 6 h 3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4"/>
                <a:gd name="T46" fmla="*/ 0 h 383"/>
                <a:gd name="T47" fmla="*/ 294 w 294"/>
                <a:gd name="T48" fmla="*/ 383 h 3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4" h="383">
                  <a:moveTo>
                    <a:pt x="0" y="270"/>
                  </a:moveTo>
                  <a:lnTo>
                    <a:pt x="40" y="383"/>
                  </a:lnTo>
                  <a:lnTo>
                    <a:pt x="109" y="364"/>
                  </a:lnTo>
                  <a:lnTo>
                    <a:pt x="218" y="269"/>
                  </a:lnTo>
                  <a:lnTo>
                    <a:pt x="217" y="223"/>
                  </a:lnTo>
                  <a:lnTo>
                    <a:pt x="289" y="139"/>
                  </a:lnTo>
                  <a:lnTo>
                    <a:pt x="294" y="114"/>
                  </a:lnTo>
                  <a:lnTo>
                    <a:pt x="255" y="64"/>
                  </a:lnTo>
                  <a:lnTo>
                    <a:pt x="164" y="0"/>
                  </a:lnTo>
                  <a:lnTo>
                    <a:pt x="141" y="1"/>
                  </a:lnTo>
                  <a:lnTo>
                    <a:pt x="153" y="36"/>
                  </a:lnTo>
                  <a:lnTo>
                    <a:pt x="122" y="101"/>
                  </a:lnTo>
                  <a:lnTo>
                    <a:pt x="141" y="134"/>
                  </a:lnTo>
                  <a:lnTo>
                    <a:pt x="111" y="226"/>
                  </a:lnTo>
                  <a:lnTo>
                    <a:pt x="0" y="27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60" name="Freeform 376">
              <a:extLst>
                <a:ext uri="{FF2B5EF4-FFF2-40B4-BE49-F238E27FC236}">
                  <a16:creationId xmlns:a16="http://schemas.microsoft.com/office/drawing/2014/main" id="{A0D8F3AE-65F3-4B50-A725-DD34CE595001}"/>
                </a:ext>
              </a:extLst>
            </p:cNvPr>
            <p:cNvSpPr>
              <a:spLocks/>
            </p:cNvSpPr>
            <p:nvPr/>
          </p:nvSpPr>
          <p:spPr bwMode="auto">
            <a:xfrm>
              <a:off x="2731457" y="3340733"/>
              <a:ext cx="144886" cy="82741"/>
            </a:xfrm>
            <a:custGeom>
              <a:avLst/>
              <a:gdLst>
                <a:gd name="T0" fmla="*/ 0 w 305"/>
                <a:gd name="T1" fmla="*/ 2 h 184"/>
                <a:gd name="T2" fmla="*/ 1 w 305"/>
                <a:gd name="T3" fmla="*/ 0 h 184"/>
                <a:gd name="T4" fmla="*/ 4 w 305"/>
                <a:gd name="T5" fmla="*/ 1 h 184"/>
                <a:gd name="T6" fmla="*/ 5 w 305"/>
                <a:gd name="T7" fmla="*/ 3 h 184"/>
                <a:gd name="T8" fmla="*/ 7 w 305"/>
                <a:gd name="T9" fmla="*/ 3 h 184"/>
                <a:gd name="T10" fmla="*/ 7 w 305"/>
                <a:gd name="T11" fmla="*/ 4 h 184"/>
                <a:gd name="T12" fmla="*/ 2 w 305"/>
                <a:gd name="T13" fmla="*/ 3 h 184"/>
                <a:gd name="T14" fmla="*/ 0 w 305"/>
                <a:gd name="T15" fmla="*/ 2 h 184"/>
                <a:gd name="T16" fmla="*/ 0 60000 65536"/>
                <a:gd name="T17" fmla="*/ 0 60000 65536"/>
                <a:gd name="T18" fmla="*/ 0 60000 65536"/>
                <a:gd name="T19" fmla="*/ 0 60000 65536"/>
                <a:gd name="T20" fmla="*/ 0 60000 65536"/>
                <a:gd name="T21" fmla="*/ 0 60000 65536"/>
                <a:gd name="T22" fmla="*/ 0 60000 65536"/>
                <a:gd name="T23" fmla="*/ 0 60000 65536"/>
                <a:gd name="T24" fmla="*/ 0 w 305"/>
                <a:gd name="T25" fmla="*/ 0 h 184"/>
                <a:gd name="T26" fmla="*/ 305 w 305"/>
                <a:gd name="T27" fmla="*/ 184 h 1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5" h="184">
                  <a:moveTo>
                    <a:pt x="0" y="72"/>
                  </a:moveTo>
                  <a:lnTo>
                    <a:pt x="39" y="0"/>
                  </a:lnTo>
                  <a:lnTo>
                    <a:pt x="158" y="46"/>
                  </a:lnTo>
                  <a:lnTo>
                    <a:pt x="223" y="117"/>
                  </a:lnTo>
                  <a:lnTo>
                    <a:pt x="305" y="117"/>
                  </a:lnTo>
                  <a:lnTo>
                    <a:pt x="302" y="184"/>
                  </a:lnTo>
                  <a:lnTo>
                    <a:pt x="102" y="141"/>
                  </a:lnTo>
                  <a:lnTo>
                    <a:pt x="0" y="7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61" name="Freeform 377">
              <a:extLst>
                <a:ext uri="{FF2B5EF4-FFF2-40B4-BE49-F238E27FC236}">
                  <a16:creationId xmlns:a16="http://schemas.microsoft.com/office/drawing/2014/main" id="{3BD93CC5-5C0F-48DF-A87B-320165BA494A}"/>
                </a:ext>
              </a:extLst>
            </p:cNvPr>
            <p:cNvSpPr>
              <a:spLocks/>
            </p:cNvSpPr>
            <p:nvPr/>
          </p:nvSpPr>
          <p:spPr bwMode="auto">
            <a:xfrm>
              <a:off x="1326398" y="2787003"/>
              <a:ext cx="65704" cy="68421"/>
            </a:xfrm>
            <a:custGeom>
              <a:avLst/>
              <a:gdLst>
                <a:gd name="T0" fmla="*/ 0 w 138"/>
                <a:gd name="T1" fmla="*/ 3 h 148"/>
                <a:gd name="T2" fmla="*/ 1 w 138"/>
                <a:gd name="T3" fmla="*/ 2 h 148"/>
                <a:gd name="T4" fmla="*/ 1 w 138"/>
                <a:gd name="T5" fmla="*/ 2 h 148"/>
                <a:gd name="T6" fmla="*/ 1 w 138"/>
                <a:gd name="T7" fmla="*/ 1 h 148"/>
                <a:gd name="T8" fmla="*/ 2 w 138"/>
                <a:gd name="T9" fmla="*/ 1 h 148"/>
                <a:gd name="T10" fmla="*/ 2 w 138"/>
                <a:gd name="T11" fmla="*/ 0 h 148"/>
                <a:gd name="T12" fmla="*/ 3 w 138"/>
                <a:gd name="T13" fmla="*/ 0 h 148"/>
                <a:gd name="T14" fmla="*/ 3 w 138"/>
                <a:gd name="T15" fmla="*/ 1 h 148"/>
                <a:gd name="T16" fmla="*/ 2 w 138"/>
                <a:gd name="T17" fmla="*/ 2 h 148"/>
                <a:gd name="T18" fmla="*/ 2 w 138"/>
                <a:gd name="T19" fmla="*/ 3 h 148"/>
                <a:gd name="T20" fmla="*/ 1 w 138"/>
                <a:gd name="T21" fmla="*/ 3 h 148"/>
                <a:gd name="T22" fmla="*/ 0 w 138"/>
                <a:gd name="T23" fmla="*/ 3 h 1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8"/>
                <a:gd name="T37" fmla="*/ 0 h 148"/>
                <a:gd name="T38" fmla="*/ 138 w 138"/>
                <a:gd name="T39" fmla="*/ 148 h 1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8" h="148">
                  <a:moveTo>
                    <a:pt x="0" y="111"/>
                  </a:moveTo>
                  <a:lnTo>
                    <a:pt x="54" y="92"/>
                  </a:lnTo>
                  <a:lnTo>
                    <a:pt x="29" y="76"/>
                  </a:lnTo>
                  <a:lnTo>
                    <a:pt x="53" y="23"/>
                  </a:lnTo>
                  <a:lnTo>
                    <a:pt x="75" y="57"/>
                  </a:lnTo>
                  <a:lnTo>
                    <a:pt x="76" y="0"/>
                  </a:lnTo>
                  <a:lnTo>
                    <a:pt x="138" y="0"/>
                  </a:lnTo>
                  <a:lnTo>
                    <a:pt x="134" y="57"/>
                  </a:lnTo>
                  <a:lnTo>
                    <a:pt x="93" y="79"/>
                  </a:lnTo>
                  <a:lnTo>
                    <a:pt x="95" y="148"/>
                  </a:lnTo>
                  <a:lnTo>
                    <a:pt x="57" y="106"/>
                  </a:lnTo>
                  <a:lnTo>
                    <a:pt x="0" y="11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62" name="Freeform 378">
              <a:extLst>
                <a:ext uri="{FF2B5EF4-FFF2-40B4-BE49-F238E27FC236}">
                  <a16:creationId xmlns:a16="http://schemas.microsoft.com/office/drawing/2014/main" id="{02062B0A-BD39-4619-9327-3DD00842992C}"/>
                </a:ext>
              </a:extLst>
            </p:cNvPr>
            <p:cNvSpPr>
              <a:spLocks/>
            </p:cNvSpPr>
            <p:nvPr/>
          </p:nvSpPr>
          <p:spPr bwMode="auto">
            <a:xfrm>
              <a:off x="4313412" y="4823711"/>
              <a:ext cx="143201" cy="144797"/>
            </a:xfrm>
            <a:custGeom>
              <a:avLst/>
              <a:gdLst>
                <a:gd name="T0" fmla="*/ 0 w 298"/>
                <a:gd name="T1" fmla="*/ 6 h 322"/>
                <a:gd name="T2" fmla="*/ 1 w 298"/>
                <a:gd name="T3" fmla="*/ 4 h 322"/>
                <a:gd name="T4" fmla="*/ 4 w 298"/>
                <a:gd name="T5" fmla="*/ 3 h 322"/>
                <a:gd name="T6" fmla="*/ 5 w 298"/>
                <a:gd name="T7" fmla="*/ 0 h 322"/>
                <a:gd name="T8" fmla="*/ 6 w 298"/>
                <a:gd name="T9" fmla="*/ 1 h 322"/>
                <a:gd name="T10" fmla="*/ 7 w 298"/>
                <a:gd name="T11" fmla="*/ 0 h 322"/>
                <a:gd name="T12" fmla="*/ 7 w 298"/>
                <a:gd name="T13" fmla="*/ 1 h 322"/>
                <a:gd name="T14" fmla="*/ 6 w 298"/>
                <a:gd name="T15" fmla="*/ 3 h 322"/>
                <a:gd name="T16" fmla="*/ 6 w 298"/>
                <a:gd name="T17" fmla="*/ 4 h 322"/>
                <a:gd name="T18" fmla="*/ 4 w 298"/>
                <a:gd name="T19" fmla="*/ 4 h 322"/>
                <a:gd name="T20" fmla="*/ 4 w 298"/>
                <a:gd name="T21" fmla="*/ 6 h 322"/>
                <a:gd name="T22" fmla="*/ 2 w 298"/>
                <a:gd name="T23" fmla="*/ 7 h 322"/>
                <a:gd name="T24" fmla="*/ 0 w 298"/>
                <a:gd name="T25" fmla="*/ 6 h 3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8"/>
                <a:gd name="T40" fmla="*/ 0 h 322"/>
                <a:gd name="T41" fmla="*/ 298 w 298"/>
                <a:gd name="T42" fmla="*/ 322 h 3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8" h="322">
                  <a:moveTo>
                    <a:pt x="0" y="281"/>
                  </a:moveTo>
                  <a:lnTo>
                    <a:pt x="63" y="182"/>
                  </a:lnTo>
                  <a:lnTo>
                    <a:pt x="172" y="109"/>
                  </a:lnTo>
                  <a:lnTo>
                    <a:pt x="223" y="0"/>
                  </a:lnTo>
                  <a:lnTo>
                    <a:pt x="256" y="32"/>
                  </a:lnTo>
                  <a:lnTo>
                    <a:pt x="293" y="17"/>
                  </a:lnTo>
                  <a:lnTo>
                    <a:pt x="298" y="55"/>
                  </a:lnTo>
                  <a:lnTo>
                    <a:pt x="242" y="134"/>
                  </a:lnTo>
                  <a:lnTo>
                    <a:pt x="252" y="167"/>
                  </a:lnTo>
                  <a:lnTo>
                    <a:pt x="190" y="180"/>
                  </a:lnTo>
                  <a:lnTo>
                    <a:pt x="161" y="289"/>
                  </a:lnTo>
                  <a:lnTo>
                    <a:pt x="96" y="322"/>
                  </a:lnTo>
                  <a:lnTo>
                    <a:pt x="0" y="28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63" name="Freeform 379">
              <a:extLst>
                <a:ext uri="{FF2B5EF4-FFF2-40B4-BE49-F238E27FC236}">
                  <a16:creationId xmlns:a16="http://schemas.microsoft.com/office/drawing/2014/main" id="{C0349CF6-D09C-49D0-9DFF-96ABF47B4DAC}"/>
                </a:ext>
              </a:extLst>
            </p:cNvPr>
            <p:cNvSpPr>
              <a:spLocks/>
            </p:cNvSpPr>
            <p:nvPr/>
          </p:nvSpPr>
          <p:spPr bwMode="auto">
            <a:xfrm>
              <a:off x="4426289" y="4680505"/>
              <a:ext cx="106138" cy="160709"/>
            </a:xfrm>
            <a:custGeom>
              <a:avLst/>
              <a:gdLst>
                <a:gd name="T0" fmla="*/ 0 w 221"/>
                <a:gd name="T1" fmla="*/ 0 h 353"/>
                <a:gd name="T2" fmla="*/ 1 w 221"/>
                <a:gd name="T3" fmla="*/ 1 h 353"/>
                <a:gd name="T4" fmla="*/ 2 w 221"/>
                <a:gd name="T5" fmla="*/ 3 h 353"/>
                <a:gd name="T6" fmla="*/ 3 w 221"/>
                <a:gd name="T7" fmla="*/ 3 h 353"/>
                <a:gd name="T8" fmla="*/ 3 w 221"/>
                <a:gd name="T9" fmla="*/ 3 h 353"/>
                <a:gd name="T10" fmla="*/ 3 w 221"/>
                <a:gd name="T11" fmla="*/ 4 h 353"/>
                <a:gd name="T12" fmla="*/ 5 w 221"/>
                <a:gd name="T13" fmla="*/ 4 h 353"/>
                <a:gd name="T14" fmla="*/ 5 w 221"/>
                <a:gd name="T15" fmla="*/ 5 h 353"/>
                <a:gd name="T16" fmla="*/ 4 w 221"/>
                <a:gd name="T17" fmla="*/ 6 h 353"/>
                <a:gd name="T18" fmla="*/ 3 w 221"/>
                <a:gd name="T19" fmla="*/ 8 h 353"/>
                <a:gd name="T20" fmla="*/ 2 w 221"/>
                <a:gd name="T21" fmla="*/ 8 h 353"/>
                <a:gd name="T22" fmla="*/ 2 w 221"/>
                <a:gd name="T23" fmla="*/ 7 h 353"/>
                <a:gd name="T24" fmla="*/ 1 w 221"/>
                <a:gd name="T25" fmla="*/ 6 h 353"/>
                <a:gd name="T26" fmla="*/ 2 w 221"/>
                <a:gd name="T27" fmla="*/ 4 h 353"/>
                <a:gd name="T28" fmla="*/ 2 w 221"/>
                <a:gd name="T29" fmla="*/ 3 h 353"/>
                <a:gd name="T30" fmla="*/ 0 w 221"/>
                <a:gd name="T31" fmla="*/ 0 h 3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21"/>
                <a:gd name="T49" fmla="*/ 0 h 353"/>
                <a:gd name="T50" fmla="*/ 221 w 221"/>
                <a:gd name="T51" fmla="*/ 353 h 3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21" h="353">
                  <a:moveTo>
                    <a:pt x="0" y="0"/>
                  </a:moveTo>
                  <a:lnTo>
                    <a:pt x="63" y="39"/>
                  </a:lnTo>
                  <a:lnTo>
                    <a:pt x="75" y="117"/>
                  </a:lnTo>
                  <a:lnTo>
                    <a:pt x="104" y="139"/>
                  </a:lnTo>
                  <a:lnTo>
                    <a:pt x="119" y="106"/>
                  </a:lnTo>
                  <a:lnTo>
                    <a:pt x="132" y="161"/>
                  </a:lnTo>
                  <a:lnTo>
                    <a:pt x="221" y="161"/>
                  </a:lnTo>
                  <a:lnTo>
                    <a:pt x="204" y="238"/>
                  </a:lnTo>
                  <a:lnTo>
                    <a:pt x="159" y="250"/>
                  </a:lnTo>
                  <a:lnTo>
                    <a:pt x="120" y="351"/>
                  </a:lnTo>
                  <a:lnTo>
                    <a:pt x="78" y="353"/>
                  </a:lnTo>
                  <a:lnTo>
                    <a:pt x="96" y="316"/>
                  </a:lnTo>
                  <a:lnTo>
                    <a:pt x="41" y="244"/>
                  </a:lnTo>
                  <a:lnTo>
                    <a:pt x="86" y="179"/>
                  </a:lnTo>
                  <a:lnTo>
                    <a:pt x="78" y="127"/>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64" name="Freeform 380">
              <a:extLst>
                <a:ext uri="{FF2B5EF4-FFF2-40B4-BE49-F238E27FC236}">
                  <a16:creationId xmlns:a16="http://schemas.microsoft.com/office/drawing/2014/main" id="{F582AB13-F637-415D-82BB-4984375156D9}"/>
                </a:ext>
              </a:extLst>
            </p:cNvPr>
            <p:cNvSpPr>
              <a:spLocks/>
            </p:cNvSpPr>
            <p:nvPr/>
          </p:nvSpPr>
          <p:spPr bwMode="auto">
            <a:xfrm>
              <a:off x="1355038" y="2231682"/>
              <a:ext cx="473407" cy="418480"/>
            </a:xfrm>
            <a:custGeom>
              <a:avLst/>
              <a:gdLst>
                <a:gd name="T0" fmla="*/ 0 w 989"/>
                <a:gd name="T1" fmla="*/ 17 h 922"/>
                <a:gd name="T2" fmla="*/ 2 w 989"/>
                <a:gd name="T3" fmla="*/ 17 h 922"/>
                <a:gd name="T4" fmla="*/ 1 w 989"/>
                <a:gd name="T5" fmla="*/ 18 h 922"/>
                <a:gd name="T6" fmla="*/ 2 w 989"/>
                <a:gd name="T7" fmla="*/ 18 h 922"/>
                <a:gd name="T8" fmla="*/ 1 w 989"/>
                <a:gd name="T9" fmla="*/ 19 h 922"/>
                <a:gd name="T10" fmla="*/ 3 w 989"/>
                <a:gd name="T11" fmla="*/ 21 h 922"/>
                <a:gd name="T12" fmla="*/ 5 w 989"/>
                <a:gd name="T13" fmla="*/ 19 h 922"/>
                <a:gd name="T14" fmla="*/ 7 w 989"/>
                <a:gd name="T15" fmla="*/ 19 h 922"/>
                <a:gd name="T16" fmla="*/ 7 w 989"/>
                <a:gd name="T17" fmla="*/ 17 h 922"/>
                <a:gd name="T18" fmla="*/ 6 w 989"/>
                <a:gd name="T19" fmla="*/ 13 h 922"/>
                <a:gd name="T20" fmla="*/ 8 w 989"/>
                <a:gd name="T21" fmla="*/ 11 h 922"/>
                <a:gd name="T22" fmla="*/ 10 w 989"/>
                <a:gd name="T23" fmla="*/ 7 h 922"/>
                <a:gd name="T24" fmla="*/ 11 w 989"/>
                <a:gd name="T25" fmla="*/ 5 h 922"/>
                <a:gd name="T26" fmla="*/ 13 w 989"/>
                <a:gd name="T27" fmla="*/ 5 h 922"/>
                <a:gd name="T28" fmla="*/ 14 w 989"/>
                <a:gd name="T29" fmla="*/ 4 h 922"/>
                <a:gd name="T30" fmla="*/ 15 w 989"/>
                <a:gd name="T31" fmla="*/ 4 h 922"/>
                <a:gd name="T32" fmla="*/ 18 w 989"/>
                <a:gd name="T33" fmla="*/ 4 h 922"/>
                <a:gd name="T34" fmla="*/ 20 w 989"/>
                <a:gd name="T35" fmla="*/ 2 h 922"/>
                <a:gd name="T36" fmla="*/ 21 w 989"/>
                <a:gd name="T37" fmla="*/ 4 h 922"/>
                <a:gd name="T38" fmla="*/ 22 w 989"/>
                <a:gd name="T39" fmla="*/ 3 h 922"/>
                <a:gd name="T40" fmla="*/ 21 w 989"/>
                <a:gd name="T41" fmla="*/ 2 h 922"/>
                <a:gd name="T42" fmla="*/ 21 w 989"/>
                <a:gd name="T43" fmla="*/ 0 h 922"/>
                <a:gd name="T44" fmla="*/ 20 w 989"/>
                <a:gd name="T45" fmla="*/ 0 h 922"/>
                <a:gd name="T46" fmla="*/ 19 w 989"/>
                <a:gd name="T47" fmla="*/ 1 h 922"/>
                <a:gd name="T48" fmla="*/ 19 w 989"/>
                <a:gd name="T49" fmla="*/ 0 h 922"/>
                <a:gd name="T50" fmla="*/ 18 w 989"/>
                <a:gd name="T51" fmla="*/ 0 h 922"/>
                <a:gd name="T52" fmla="*/ 16 w 989"/>
                <a:gd name="T53" fmla="*/ 2 h 922"/>
                <a:gd name="T54" fmla="*/ 15 w 989"/>
                <a:gd name="T55" fmla="*/ 3 h 922"/>
                <a:gd name="T56" fmla="*/ 13 w 989"/>
                <a:gd name="T57" fmla="*/ 3 h 922"/>
                <a:gd name="T58" fmla="*/ 13 w 989"/>
                <a:gd name="T59" fmla="*/ 3 h 922"/>
                <a:gd name="T60" fmla="*/ 13 w 989"/>
                <a:gd name="T61" fmla="*/ 3 h 922"/>
                <a:gd name="T62" fmla="*/ 11 w 989"/>
                <a:gd name="T63" fmla="*/ 4 h 922"/>
                <a:gd name="T64" fmla="*/ 11 w 989"/>
                <a:gd name="T65" fmla="*/ 5 h 922"/>
                <a:gd name="T66" fmla="*/ 9 w 989"/>
                <a:gd name="T67" fmla="*/ 6 h 922"/>
                <a:gd name="T68" fmla="*/ 7 w 989"/>
                <a:gd name="T69" fmla="*/ 8 h 922"/>
                <a:gd name="T70" fmla="*/ 4 w 989"/>
                <a:gd name="T71" fmla="*/ 13 h 922"/>
                <a:gd name="T72" fmla="*/ 5 w 989"/>
                <a:gd name="T73" fmla="*/ 13 h 922"/>
                <a:gd name="T74" fmla="*/ 2 w 989"/>
                <a:gd name="T75" fmla="*/ 14 h 922"/>
                <a:gd name="T76" fmla="*/ 1 w 989"/>
                <a:gd name="T77" fmla="*/ 15 h 922"/>
                <a:gd name="T78" fmla="*/ 0 w 989"/>
                <a:gd name="T79" fmla="*/ 15 h 922"/>
                <a:gd name="T80" fmla="*/ 0 w 989"/>
                <a:gd name="T81" fmla="*/ 16 h 92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89"/>
                <a:gd name="T124" fmla="*/ 0 h 922"/>
                <a:gd name="T125" fmla="*/ 989 w 989"/>
                <a:gd name="T126" fmla="*/ 922 h 92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89" h="922">
                  <a:moveTo>
                    <a:pt x="0" y="688"/>
                  </a:moveTo>
                  <a:lnTo>
                    <a:pt x="4" y="727"/>
                  </a:lnTo>
                  <a:lnTo>
                    <a:pt x="91" y="702"/>
                  </a:lnTo>
                  <a:lnTo>
                    <a:pt x="97" y="717"/>
                  </a:lnTo>
                  <a:lnTo>
                    <a:pt x="3" y="741"/>
                  </a:lnTo>
                  <a:lnTo>
                    <a:pt x="27" y="757"/>
                  </a:lnTo>
                  <a:lnTo>
                    <a:pt x="17" y="807"/>
                  </a:lnTo>
                  <a:lnTo>
                    <a:pt x="80" y="764"/>
                  </a:lnTo>
                  <a:lnTo>
                    <a:pt x="12" y="834"/>
                  </a:lnTo>
                  <a:lnTo>
                    <a:pt x="50" y="834"/>
                  </a:lnTo>
                  <a:lnTo>
                    <a:pt x="27" y="895"/>
                  </a:lnTo>
                  <a:lnTo>
                    <a:pt x="121" y="922"/>
                  </a:lnTo>
                  <a:lnTo>
                    <a:pt x="196" y="863"/>
                  </a:lnTo>
                  <a:lnTo>
                    <a:pt x="213" y="809"/>
                  </a:lnTo>
                  <a:lnTo>
                    <a:pt x="235" y="863"/>
                  </a:lnTo>
                  <a:lnTo>
                    <a:pt x="281" y="795"/>
                  </a:lnTo>
                  <a:lnTo>
                    <a:pt x="270" y="737"/>
                  </a:lnTo>
                  <a:lnTo>
                    <a:pt x="292" y="712"/>
                  </a:lnTo>
                  <a:lnTo>
                    <a:pt x="270" y="685"/>
                  </a:lnTo>
                  <a:lnTo>
                    <a:pt x="277" y="553"/>
                  </a:lnTo>
                  <a:lnTo>
                    <a:pt x="344" y="523"/>
                  </a:lnTo>
                  <a:lnTo>
                    <a:pt x="332" y="483"/>
                  </a:lnTo>
                  <a:lnTo>
                    <a:pt x="364" y="381"/>
                  </a:lnTo>
                  <a:lnTo>
                    <a:pt x="431" y="309"/>
                  </a:lnTo>
                  <a:lnTo>
                    <a:pt x="443" y="249"/>
                  </a:lnTo>
                  <a:lnTo>
                    <a:pt x="488" y="238"/>
                  </a:lnTo>
                  <a:lnTo>
                    <a:pt x="505" y="198"/>
                  </a:lnTo>
                  <a:lnTo>
                    <a:pt x="573" y="207"/>
                  </a:lnTo>
                  <a:lnTo>
                    <a:pt x="574" y="159"/>
                  </a:lnTo>
                  <a:lnTo>
                    <a:pt x="593" y="159"/>
                  </a:lnTo>
                  <a:lnTo>
                    <a:pt x="620" y="138"/>
                  </a:lnTo>
                  <a:lnTo>
                    <a:pt x="665" y="180"/>
                  </a:lnTo>
                  <a:lnTo>
                    <a:pt x="744" y="188"/>
                  </a:lnTo>
                  <a:lnTo>
                    <a:pt x="789" y="162"/>
                  </a:lnTo>
                  <a:lnTo>
                    <a:pt x="801" y="100"/>
                  </a:lnTo>
                  <a:lnTo>
                    <a:pt x="877" y="83"/>
                  </a:lnTo>
                  <a:lnTo>
                    <a:pt x="917" y="108"/>
                  </a:lnTo>
                  <a:lnTo>
                    <a:pt x="912" y="159"/>
                  </a:lnTo>
                  <a:lnTo>
                    <a:pt x="986" y="100"/>
                  </a:lnTo>
                  <a:lnTo>
                    <a:pt x="941" y="109"/>
                  </a:lnTo>
                  <a:lnTo>
                    <a:pt x="952" y="96"/>
                  </a:lnTo>
                  <a:lnTo>
                    <a:pt x="900" y="79"/>
                  </a:lnTo>
                  <a:lnTo>
                    <a:pt x="989" y="51"/>
                  </a:lnTo>
                  <a:lnTo>
                    <a:pt x="917" y="16"/>
                  </a:lnTo>
                  <a:lnTo>
                    <a:pt x="872" y="51"/>
                  </a:lnTo>
                  <a:lnTo>
                    <a:pt x="896" y="4"/>
                  </a:lnTo>
                  <a:lnTo>
                    <a:pt x="861" y="0"/>
                  </a:lnTo>
                  <a:lnTo>
                    <a:pt x="838" y="51"/>
                  </a:lnTo>
                  <a:lnTo>
                    <a:pt x="823" y="55"/>
                  </a:lnTo>
                  <a:lnTo>
                    <a:pt x="823" y="10"/>
                  </a:lnTo>
                  <a:lnTo>
                    <a:pt x="761" y="83"/>
                  </a:lnTo>
                  <a:lnTo>
                    <a:pt x="792" y="17"/>
                  </a:lnTo>
                  <a:lnTo>
                    <a:pt x="761" y="8"/>
                  </a:lnTo>
                  <a:lnTo>
                    <a:pt x="693" y="88"/>
                  </a:lnTo>
                  <a:lnTo>
                    <a:pt x="630" y="62"/>
                  </a:lnTo>
                  <a:lnTo>
                    <a:pt x="646" y="108"/>
                  </a:lnTo>
                  <a:lnTo>
                    <a:pt x="620" y="83"/>
                  </a:lnTo>
                  <a:lnTo>
                    <a:pt x="574" y="140"/>
                  </a:lnTo>
                  <a:lnTo>
                    <a:pt x="580" y="93"/>
                  </a:lnTo>
                  <a:lnTo>
                    <a:pt x="557" y="132"/>
                  </a:lnTo>
                  <a:lnTo>
                    <a:pt x="535" y="105"/>
                  </a:lnTo>
                  <a:lnTo>
                    <a:pt x="550" y="144"/>
                  </a:lnTo>
                  <a:lnTo>
                    <a:pt x="500" y="128"/>
                  </a:lnTo>
                  <a:lnTo>
                    <a:pt x="483" y="181"/>
                  </a:lnTo>
                  <a:lnTo>
                    <a:pt x="438" y="203"/>
                  </a:lnTo>
                  <a:lnTo>
                    <a:pt x="480" y="205"/>
                  </a:lnTo>
                  <a:lnTo>
                    <a:pt x="401" y="234"/>
                  </a:lnTo>
                  <a:lnTo>
                    <a:pt x="387" y="273"/>
                  </a:lnTo>
                  <a:lnTo>
                    <a:pt x="414" y="273"/>
                  </a:lnTo>
                  <a:lnTo>
                    <a:pt x="317" y="336"/>
                  </a:lnTo>
                  <a:lnTo>
                    <a:pt x="283" y="446"/>
                  </a:lnTo>
                  <a:lnTo>
                    <a:pt x="175" y="537"/>
                  </a:lnTo>
                  <a:lnTo>
                    <a:pt x="196" y="560"/>
                  </a:lnTo>
                  <a:lnTo>
                    <a:pt x="238" y="543"/>
                  </a:lnTo>
                  <a:lnTo>
                    <a:pt x="134" y="570"/>
                  </a:lnTo>
                  <a:lnTo>
                    <a:pt x="80" y="607"/>
                  </a:lnTo>
                  <a:lnTo>
                    <a:pt x="91" y="629"/>
                  </a:lnTo>
                  <a:lnTo>
                    <a:pt x="52" y="629"/>
                  </a:lnTo>
                  <a:lnTo>
                    <a:pt x="56" y="657"/>
                  </a:lnTo>
                  <a:lnTo>
                    <a:pt x="5" y="657"/>
                  </a:lnTo>
                  <a:lnTo>
                    <a:pt x="52" y="673"/>
                  </a:lnTo>
                  <a:lnTo>
                    <a:pt x="0" y="68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65" name="Freeform 381">
              <a:extLst>
                <a:ext uri="{FF2B5EF4-FFF2-40B4-BE49-F238E27FC236}">
                  <a16:creationId xmlns:a16="http://schemas.microsoft.com/office/drawing/2014/main" id="{0124ECA7-8D0D-4519-9F47-B0121EC6474A}"/>
                </a:ext>
              </a:extLst>
            </p:cNvPr>
            <p:cNvSpPr>
              <a:spLocks/>
            </p:cNvSpPr>
            <p:nvPr/>
          </p:nvSpPr>
          <p:spPr bwMode="auto">
            <a:xfrm>
              <a:off x="2379350" y="3187980"/>
              <a:ext cx="304935" cy="292777"/>
            </a:xfrm>
            <a:custGeom>
              <a:avLst/>
              <a:gdLst>
                <a:gd name="T0" fmla="*/ 0 w 636"/>
                <a:gd name="T1" fmla="*/ 8 h 645"/>
                <a:gd name="T2" fmla="*/ 1 w 636"/>
                <a:gd name="T3" fmla="*/ 9 h 645"/>
                <a:gd name="T4" fmla="*/ 5 w 636"/>
                <a:gd name="T5" fmla="*/ 8 h 645"/>
                <a:gd name="T6" fmla="*/ 5 w 636"/>
                <a:gd name="T7" fmla="*/ 7 h 645"/>
                <a:gd name="T8" fmla="*/ 7 w 636"/>
                <a:gd name="T9" fmla="*/ 6 h 645"/>
                <a:gd name="T10" fmla="*/ 7 w 636"/>
                <a:gd name="T11" fmla="*/ 5 h 645"/>
                <a:gd name="T12" fmla="*/ 8 w 636"/>
                <a:gd name="T13" fmla="*/ 4 h 645"/>
                <a:gd name="T14" fmla="*/ 8 w 636"/>
                <a:gd name="T15" fmla="*/ 4 h 645"/>
                <a:gd name="T16" fmla="*/ 9 w 636"/>
                <a:gd name="T17" fmla="*/ 3 h 645"/>
                <a:gd name="T18" fmla="*/ 9 w 636"/>
                <a:gd name="T19" fmla="*/ 2 h 645"/>
                <a:gd name="T20" fmla="*/ 9 w 636"/>
                <a:gd name="T21" fmla="*/ 1 h 645"/>
                <a:gd name="T22" fmla="*/ 12 w 636"/>
                <a:gd name="T23" fmla="*/ 0 h 645"/>
                <a:gd name="T24" fmla="*/ 15 w 636"/>
                <a:gd name="T25" fmla="*/ 2 h 645"/>
                <a:gd name="T26" fmla="*/ 14 w 636"/>
                <a:gd name="T27" fmla="*/ 3 h 645"/>
                <a:gd name="T28" fmla="*/ 11 w 636"/>
                <a:gd name="T29" fmla="*/ 3 h 645"/>
                <a:gd name="T30" fmla="*/ 11 w 636"/>
                <a:gd name="T31" fmla="*/ 4 h 645"/>
                <a:gd name="T32" fmla="*/ 13 w 636"/>
                <a:gd name="T33" fmla="*/ 5 h 645"/>
                <a:gd name="T34" fmla="*/ 12 w 636"/>
                <a:gd name="T35" fmla="*/ 6 h 645"/>
                <a:gd name="T36" fmla="*/ 12 w 636"/>
                <a:gd name="T37" fmla="*/ 7 h 645"/>
                <a:gd name="T38" fmla="*/ 9 w 636"/>
                <a:gd name="T39" fmla="*/ 11 h 645"/>
                <a:gd name="T40" fmla="*/ 9 w 636"/>
                <a:gd name="T41" fmla="*/ 10 h 645"/>
                <a:gd name="T42" fmla="*/ 7 w 636"/>
                <a:gd name="T43" fmla="*/ 11 h 645"/>
                <a:gd name="T44" fmla="*/ 9 w 636"/>
                <a:gd name="T45" fmla="*/ 14 h 645"/>
                <a:gd name="T46" fmla="*/ 7 w 636"/>
                <a:gd name="T47" fmla="*/ 14 h 645"/>
                <a:gd name="T48" fmla="*/ 6 w 636"/>
                <a:gd name="T49" fmla="*/ 15 h 645"/>
                <a:gd name="T50" fmla="*/ 5 w 636"/>
                <a:gd name="T51" fmla="*/ 13 h 645"/>
                <a:gd name="T52" fmla="*/ 1 w 636"/>
                <a:gd name="T53" fmla="*/ 13 h 645"/>
                <a:gd name="T54" fmla="*/ 2 w 636"/>
                <a:gd name="T55" fmla="*/ 11 h 645"/>
                <a:gd name="T56" fmla="*/ 0 w 636"/>
                <a:gd name="T57" fmla="*/ 8 h 64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36"/>
                <a:gd name="T88" fmla="*/ 0 h 645"/>
                <a:gd name="T89" fmla="*/ 636 w 636"/>
                <a:gd name="T90" fmla="*/ 645 h 64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36" h="645">
                  <a:moveTo>
                    <a:pt x="0" y="354"/>
                  </a:moveTo>
                  <a:lnTo>
                    <a:pt x="59" y="377"/>
                  </a:lnTo>
                  <a:lnTo>
                    <a:pt x="198" y="354"/>
                  </a:lnTo>
                  <a:lnTo>
                    <a:pt x="225" y="289"/>
                  </a:lnTo>
                  <a:lnTo>
                    <a:pt x="319" y="253"/>
                  </a:lnTo>
                  <a:lnTo>
                    <a:pt x="326" y="197"/>
                  </a:lnTo>
                  <a:lnTo>
                    <a:pt x="361" y="182"/>
                  </a:lnTo>
                  <a:lnTo>
                    <a:pt x="347" y="154"/>
                  </a:lnTo>
                  <a:lnTo>
                    <a:pt x="379" y="150"/>
                  </a:lnTo>
                  <a:lnTo>
                    <a:pt x="404" y="96"/>
                  </a:lnTo>
                  <a:lnTo>
                    <a:pt x="394" y="40"/>
                  </a:lnTo>
                  <a:lnTo>
                    <a:pt x="524" y="0"/>
                  </a:lnTo>
                  <a:lnTo>
                    <a:pt x="636" y="84"/>
                  </a:lnTo>
                  <a:lnTo>
                    <a:pt x="607" y="119"/>
                  </a:lnTo>
                  <a:lnTo>
                    <a:pt x="497" y="119"/>
                  </a:lnTo>
                  <a:lnTo>
                    <a:pt x="499" y="191"/>
                  </a:lnTo>
                  <a:lnTo>
                    <a:pt x="548" y="237"/>
                  </a:lnTo>
                  <a:lnTo>
                    <a:pt x="521" y="261"/>
                  </a:lnTo>
                  <a:lnTo>
                    <a:pt x="528" y="300"/>
                  </a:lnTo>
                  <a:lnTo>
                    <a:pt x="412" y="449"/>
                  </a:lnTo>
                  <a:lnTo>
                    <a:pt x="364" y="444"/>
                  </a:lnTo>
                  <a:lnTo>
                    <a:pt x="326" y="481"/>
                  </a:lnTo>
                  <a:lnTo>
                    <a:pt x="387" y="617"/>
                  </a:lnTo>
                  <a:lnTo>
                    <a:pt x="302" y="617"/>
                  </a:lnTo>
                  <a:lnTo>
                    <a:pt x="271" y="645"/>
                  </a:lnTo>
                  <a:lnTo>
                    <a:pt x="207" y="564"/>
                  </a:lnTo>
                  <a:lnTo>
                    <a:pt x="27" y="580"/>
                  </a:lnTo>
                  <a:lnTo>
                    <a:pt x="86" y="487"/>
                  </a:lnTo>
                  <a:lnTo>
                    <a:pt x="0" y="35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66" name="Freeform 382">
              <a:extLst>
                <a:ext uri="{FF2B5EF4-FFF2-40B4-BE49-F238E27FC236}">
                  <a16:creationId xmlns:a16="http://schemas.microsoft.com/office/drawing/2014/main" id="{DF247AFF-F621-40BF-B26A-F3B23BD5ACDB}"/>
                </a:ext>
              </a:extLst>
            </p:cNvPr>
            <p:cNvSpPr>
              <a:spLocks/>
            </p:cNvSpPr>
            <p:nvPr/>
          </p:nvSpPr>
          <p:spPr bwMode="auto">
            <a:xfrm>
              <a:off x="3850113" y="4016984"/>
              <a:ext cx="183635" cy="154344"/>
            </a:xfrm>
            <a:custGeom>
              <a:avLst/>
              <a:gdLst>
                <a:gd name="T0" fmla="*/ 0 w 380"/>
                <a:gd name="T1" fmla="*/ 0 h 340"/>
                <a:gd name="T2" fmla="*/ 0 w 380"/>
                <a:gd name="T3" fmla="*/ 7 h 340"/>
                <a:gd name="T4" fmla="*/ 2 w 380"/>
                <a:gd name="T5" fmla="*/ 7 h 340"/>
                <a:gd name="T6" fmla="*/ 3 w 380"/>
                <a:gd name="T7" fmla="*/ 5 h 340"/>
                <a:gd name="T8" fmla="*/ 5 w 380"/>
                <a:gd name="T9" fmla="*/ 6 h 340"/>
                <a:gd name="T10" fmla="*/ 6 w 380"/>
                <a:gd name="T11" fmla="*/ 8 h 340"/>
                <a:gd name="T12" fmla="*/ 9 w 380"/>
                <a:gd name="T13" fmla="*/ 8 h 340"/>
                <a:gd name="T14" fmla="*/ 6 w 380"/>
                <a:gd name="T15" fmla="*/ 5 h 340"/>
                <a:gd name="T16" fmla="*/ 6 w 380"/>
                <a:gd name="T17" fmla="*/ 3 h 340"/>
                <a:gd name="T18" fmla="*/ 4 w 380"/>
                <a:gd name="T19" fmla="*/ 3 h 340"/>
                <a:gd name="T20" fmla="*/ 3 w 380"/>
                <a:gd name="T21" fmla="*/ 1 h 340"/>
                <a:gd name="T22" fmla="*/ 0 w 380"/>
                <a:gd name="T23" fmla="*/ 0 h 3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80"/>
                <a:gd name="T37" fmla="*/ 0 h 340"/>
                <a:gd name="T38" fmla="*/ 380 w 380"/>
                <a:gd name="T39" fmla="*/ 340 h 34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80" h="340">
                  <a:moveTo>
                    <a:pt x="0" y="0"/>
                  </a:moveTo>
                  <a:lnTo>
                    <a:pt x="6" y="285"/>
                  </a:lnTo>
                  <a:lnTo>
                    <a:pt x="68" y="293"/>
                  </a:lnTo>
                  <a:lnTo>
                    <a:pt x="129" y="215"/>
                  </a:lnTo>
                  <a:lnTo>
                    <a:pt x="195" y="250"/>
                  </a:lnTo>
                  <a:lnTo>
                    <a:pt x="259" y="327"/>
                  </a:lnTo>
                  <a:lnTo>
                    <a:pt x="380" y="340"/>
                  </a:lnTo>
                  <a:lnTo>
                    <a:pt x="243" y="213"/>
                  </a:lnTo>
                  <a:lnTo>
                    <a:pt x="251" y="151"/>
                  </a:lnTo>
                  <a:lnTo>
                    <a:pt x="188" y="128"/>
                  </a:lnTo>
                  <a:lnTo>
                    <a:pt x="126" y="50"/>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67" name="Freeform 383">
              <a:extLst>
                <a:ext uri="{FF2B5EF4-FFF2-40B4-BE49-F238E27FC236}">
                  <a16:creationId xmlns:a16="http://schemas.microsoft.com/office/drawing/2014/main" id="{C50B262D-0768-4367-A272-B58791D46D6B}"/>
                </a:ext>
              </a:extLst>
            </p:cNvPr>
            <p:cNvSpPr>
              <a:spLocks/>
            </p:cNvSpPr>
            <p:nvPr/>
          </p:nvSpPr>
          <p:spPr bwMode="auto">
            <a:xfrm>
              <a:off x="3983206" y="4048807"/>
              <a:ext cx="75813" cy="39779"/>
            </a:xfrm>
            <a:custGeom>
              <a:avLst/>
              <a:gdLst>
                <a:gd name="T0" fmla="*/ 0 w 159"/>
                <a:gd name="T1" fmla="*/ 1 h 90"/>
                <a:gd name="T2" fmla="*/ 2 w 159"/>
                <a:gd name="T3" fmla="*/ 2 h 90"/>
                <a:gd name="T4" fmla="*/ 4 w 159"/>
                <a:gd name="T5" fmla="*/ 1 h 90"/>
                <a:gd name="T6" fmla="*/ 3 w 159"/>
                <a:gd name="T7" fmla="*/ 0 h 90"/>
                <a:gd name="T8" fmla="*/ 3 w 159"/>
                <a:gd name="T9" fmla="*/ 1 h 90"/>
                <a:gd name="T10" fmla="*/ 0 w 159"/>
                <a:gd name="T11" fmla="*/ 1 h 90"/>
                <a:gd name="T12" fmla="*/ 0 60000 65536"/>
                <a:gd name="T13" fmla="*/ 0 60000 65536"/>
                <a:gd name="T14" fmla="*/ 0 60000 65536"/>
                <a:gd name="T15" fmla="*/ 0 60000 65536"/>
                <a:gd name="T16" fmla="*/ 0 60000 65536"/>
                <a:gd name="T17" fmla="*/ 0 60000 65536"/>
                <a:gd name="T18" fmla="*/ 0 w 159"/>
                <a:gd name="T19" fmla="*/ 0 h 90"/>
                <a:gd name="T20" fmla="*/ 159 w 159"/>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159" h="90">
                  <a:moveTo>
                    <a:pt x="0" y="57"/>
                  </a:moveTo>
                  <a:lnTo>
                    <a:pt x="93" y="90"/>
                  </a:lnTo>
                  <a:lnTo>
                    <a:pt x="159" y="27"/>
                  </a:lnTo>
                  <a:lnTo>
                    <a:pt x="132" y="0"/>
                  </a:lnTo>
                  <a:lnTo>
                    <a:pt x="114" y="35"/>
                  </a:lnTo>
                  <a:lnTo>
                    <a:pt x="0" y="5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68" name="Freeform 384">
              <a:extLst>
                <a:ext uri="{FF2B5EF4-FFF2-40B4-BE49-F238E27FC236}">
                  <a16:creationId xmlns:a16="http://schemas.microsoft.com/office/drawing/2014/main" id="{5EB6E59A-E720-4384-856B-3C86B4B767E6}"/>
                </a:ext>
              </a:extLst>
            </p:cNvPr>
            <p:cNvSpPr>
              <a:spLocks/>
            </p:cNvSpPr>
            <p:nvPr/>
          </p:nvSpPr>
          <p:spPr bwMode="auto">
            <a:xfrm>
              <a:off x="4028694" y="4018575"/>
              <a:ext cx="38749" cy="39779"/>
            </a:xfrm>
            <a:custGeom>
              <a:avLst/>
              <a:gdLst>
                <a:gd name="T0" fmla="*/ 0 w 80"/>
                <a:gd name="T1" fmla="*/ 0 h 86"/>
                <a:gd name="T2" fmla="*/ 1 w 80"/>
                <a:gd name="T3" fmla="*/ 1 h 86"/>
                <a:gd name="T4" fmla="*/ 2 w 80"/>
                <a:gd name="T5" fmla="*/ 2 h 86"/>
                <a:gd name="T6" fmla="*/ 2 w 80"/>
                <a:gd name="T7" fmla="*/ 1 h 86"/>
                <a:gd name="T8" fmla="*/ 0 w 80"/>
                <a:gd name="T9" fmla="*/ 0 h 86"/>
                <a:gd name="T10" fmla="*/ 0 60000 65536"/>
                <a:gd name="T11" fmla="*/ 0 60000 65536"/>
                <a:gd name="T12" fmla="*/ 0 60000 65536"/>
                <a:gd name="T13" fmla="*/ 0 60000 65536"/>
                <a:gd name="T14" fmla="*/ 0 60000 65536"/>
                <a:gd name="T15" fmla="*/ 0 w 80"/>
                <a:gd name="T16" fmla="*/ 0 h 86"/>
                <a:gd name="T17" fmla="*/ 80 w 80"/>
                <a:gd name="T18" fmla="*/ 86 h 86"/>
              </a:gdLst>
              <a:ahLst/>
              <a:cxnLst>
                <a:cxn ang="T10">
                  <a:pos x="T0" y="T1"/>
                </a:cxn>
                <a:cxn ang="T11">
                  <a:pos x="T2" y="T3"/>
                </a:cxn>
                <a:cxn ang="T12">
                  <a:pos x="T4" y="T5"/>
                </a:cxn>
                <a:cxn ang="T13">
                  <a:pos x="T6" y="T7"/>
                </a:cxn>
                <a:cxn ang="T14">
                  <a:pos x="T8" y="T9"/>
                </a:cxn>
              </a:cxnLst>
              <a:rect l="T15" t="T16" r="T17" b="T18"/>
              <a:pathLst>
                <a:path w="80" h="86">
                  <a:moveTo>
                    <a:pt x="0" y="0"/>
                  </a:moveTo>
                  <a:lnTo>
                    <a:pt x="63" y="39"/>
                  </a:lnTo>
                  <a:lnTo>
                    <a:pt x="80" y="86"/>
                  </a:lnTo>
                  <a:lnTo>
                    <a:pt x="79" y="51"/>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69" name="Freeform 385">
              <a:extLst>
                <a:ext uri="{FF2B5EF4-FFF2-40B4-BE49-F238E27FC236}">
                  <a16:creationId xmlns:a16="http://schemas.microsoft.com/office/drawing/2014/main" id="{E621A6C2-1723-4E08-A254-52DB1C4A7BB1}"/>
                </a:ext>
              </a:extLst>
            </p:cNvPr>
            <p:cNvSpPr>
              <a:spLocks/>
            </p:cNvSpPr>
            <p:nvPr/>
          </p:nvSpPr>
          <p:spPr bwMode="auto">
            <a:xfrm>
              <a:off x="3410400" y="3736936"/>
              <a:ext cx="43803" cy="57282"/>
            </a:xfrm>
            <a:custGeom>
              <a:avLst/>
              <a:gdLst>
                <a:gd name="T0" fmla="*/ 0 w 89"/>
                <a:gd name="T1" fmla="*/ 3 h 127"/>
                <a:gd name="T2" fmla="*/ 2 w 89"/>
                <a:gd name="T3" fmla="*/ 1 h 127"/>
                <a:gd name="T4" fmla="*/ 2 w 89"/>
                <a:gd name="T5" fmla="*/ 0 h 127"/>
                <a:gd name="T6" fmla="*/ 0 w 89"/>
                <a:gd name="T7" fmla="*/ 3 h 127"/>
                <a:gd name="T8" fmla="*/ 0 60000 65536"/>
                <a:gd name="T9" fmla="*/ 0 60000 65536"/>
                <a:gd name="T10" fmla="*/ 0 60000 65536"/>
                <a:gd name="T11" fmla="*/ 0 60000 65536"/>
                <a:gd name="T12" fmla="*/ 0 w 89"/>
                <a:gd name="T13" fmla="*/ 0 h 127"/>
                <a:gd name="T14" fmla="*/ 89 w 89"/>
                <a:gd name="T15" fmla="*/ 127 h 127"/>
              </a:gdLst>
              <a:ahLst/>
              <a:cxnLst>
                <a:cxn ang="T8">
                  <a:pos x="T0" y="T1"/>
                </a:cxn>
                <a:cxn ang="T9">
                  <a:pos x="T2" y="T3"/>
                </a:cxn>
                <a:cxn ang="T10">
                  <a:pos x="T4" y="T5"/>
                </a:cxn>
                <a:cxn ang="T11">
                  <a:pos x="T6" y="T7"/>
                </a:cxn>
              </a:cxnLst>
              <a:rect l="T12" t="T13" r="T14" b="T15"/>
              <a:pathLst>
                <a:path w="89" h="127">
                  <a:moveTo>
                    <a:pt x="0" y="127"/>
                  </a:moveTo>
                  <a:lnTo>
                    <a:pt x="64" y="67"/>
                  </a:lnTo>
                  <a:lnTo>
                    <a:pt x="89" y="0"/>
                  </a:lnTo>
                  <a:lnTo>
                    <a:pt x="0" y="12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70" name="Freeform 386">
              <a:extLst>
                <a:ext uri="{FF2B5EF4-FFF2-40B4-BE49-F238E27FC236}">
                  <a16:creationId xmlns:a16="http://schemas.microsoft.com/office/drawing/2014/main" id="{D6FA50DF-947D-49EE-AAB6-9E6E1491475B}"/>
                </a:ext>
              </a:extLst>
            </p:cNvPr>
            <p:cNvSpPr>
              <a:spLocks/>
            </p:cNvSpPr>
            <p:nvPr/>
          </p:nvSpPr>
          <p:spPr bwMode="auto">
            <a:xfrm>
              <a:off x="3460942" y="3588957"/>
              <a:ext cx="75813" cy="122521"/>
            </a:xfrm>
            <a:custGeom>
              <a:avLst/>
              <a:gdLst>
                <a:gd name="T0" fmla="*/ 0 w 156"/>
                <a:gd name="T1" fmla="*/ 3 h 269"/>
                <a:gd name="T2" fmla="*/ 1 w 156"/>
                <a:gd name="T3" fmla="*/ 0 h 269"/>
                <a:gd name="T4" fmla="*/ 2 w 156"/>
                <a:gd name="T5" fmla="*/ 0 h 269"/>
                <a:gd name="T6" fmla="*/ 2 w 156"/>
                <a:gd name="T7" fmla="*/ 2 h 269"/>
                <a:gd name="T8" fmla="*/ 1 w 156"/>
                <a:gd name="T9" fmla="*/ 3 h 269"/>
                <a:gd name="T10" fmla="*/ 1 w 156"/>
                <a:gd name="T11" fmla="*/ 4 h 269"/>
                <a:gd name="T12" fmla="*/ 3 w 156"/>
                <a:gd name="T13" fmla="*/ 5 h 269"/>
                <a:gd name="T14" fmla="*/ 4 w 156"/>
                <a:gd name="T15" fmla="*/ 6 h 269"/>
                <a:gd name="T16" fmla="*/ 3 w 156"/>
                <a:gd name="T17" fmla="*/ 5 h 269"/>
                <a:gd name="T18" fmla="*/ 3 w 156"/>
                <a:gd name="T19" fmla="*/ 6 h 269"/>
                <a:gd name="T20" fmla="*/ 1 w 156"/>
                <a:gd name="T21" fmla="*/ 5 h 269"/>
                <a:gd name="T22" fmla="*/ 0 w 156"/>
                <a:gd name="T23" fmla="*/ 3 h 26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6"/>
                <a:gd name="T37" fmla="*/ 0 h 269"/>
                <a:gd name="T38" fmla="*/ 156 w 156"/>
                <a:gd name="T39" fmla="*/ 269 h 26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6" h="269">
                  <a:moveTo>
                    <a:pt x="0" y="106"/>
                  </a:moveTo>
                  <a:lnTo>
                    <a:pt x="28" y="0"/>
                  </a:lnTo>
                  <a:lnTo>
                    <a:pt x="85" y="4"/>
                  </a:lnTo>
                  <a:lnTo>
                    <a:pt x="97" y="72"/>
                  </a:lnTo>
                  <a:lnTo>
                    <a:pt x="55" y="145"/>
                  </a:lnTo>
                  <a:lnTo>
                    <a:pt x="65" y="188"/>
                  </a:lnTo>
                  <a:lnTo>
                    <a:pt x="148" y="212"/>
                  </a:lnTo>
                  <a:lnTo>
                    <a:pt x="156" y="269"/>
                  </a:lnTo>
                  <a:lnTo>
                    <a:pt x="103" y="212"/>
                  </a:lnTo>
                  <a:lnTo>
                    <a:pt x="103" y="240"/>
                  </a:lnTo>
                  <a:lnTo>
                    <a:pt x="28" y="212"/>
                  </a:lnTo>
                  <a:lnTo>
                    <a:pt x="0" y="10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71" name="Freeform 387">
              <a:extLst>
                <a:ext uri="{FF2B5EF4-FFF2-40B4-BE49-F238E27FC236}">
                  <a16:creationId xmlns:a16="http://schemas.microsoft.com/office/drawing/2014/main" id="{0D268FE8-065D-492B-9F02-B9FDA9803726}"/>
                </a:ext>
              </a:extLst>
            </p:cNvPr>
            <p:cNvSpPr>
              <a:spLocks/>
            </p:cNvSpPr>
            <p:nvPr/>
          </p:nvSpPr>
          <p:spPr bwMode="auto">
            <a:xfrm>
              <a:off x="3467681" y="3692383"/>
              <a:ext cx="20217" cy="25459"/>
            </a:xfrm>
            <a:custGeom>
              <a:avLst/>
              <a:gdLst>
                <a:gd name="T0" fmla="*/ 0 w 43"/>
                <a:gd name="T1" fmla="*/ 0 h 57"/>
                <a:gd name="T2" fmla="*/ 1 w 43"/>
                <a:gd name="T3" fmla="*/ 0 h 57"/>
                <a:gd name="T4" fmla="*/ 1 w 43"/>
                <a:gd name="T5" fmla="*/ 0 h 57"/>
                <a:gd name="T6" fmla="*/ 1 w 43"/>
                <a:gd name="T7" fmla="*/ 1 h 57"/>
                <a:gd name="T8" fmla="*/ 0 w 43"/>
                <a:gd name="T9" fmla="*/ 0 h 57"/>
                <a:gd name="T10" fmla="*/ 0 60000 65536"/>
                <a:gd name="T11" fmla="*/ 0 60000 65536"/>
                <a:gd name="T12" fmla="*/ 0 60000 65536"/>
                <a:gd name="T13" fmla="*/ 0 60000 65536"/>
                <a:gd name="T14" fmla="*/ 0 60000 65536"/>
                <a:gd name="T15" fmla="*/ 0 w 43"/>
                <a:gd name="T16" fmla="*/ 0 h 57"/>
                <a:gd name="T17" fmla="*/ 43 w 43"/>
                <a:gd name="T18" fmla="*/ 57 h 57"/>
              </a:gdLst>
              <a:ahLst/>
              <a:cxnLst>
                <a:cxn ang="T10">
                  <a:pos x="T0" y="T1"/>
                </a:cxn>
                <a:cxn ang="T11">
                  <a:pos x="T2" y="T3"/>
                </a:cxn>
                <a:cxn ang="T12">
                  <a:pos x="T4" y="T5"/>
                </a:cxn>
                <a:cxn ang="T13">
                  <a:pos x="T6" y="T7"/>
                </a:cxn>
                <a:cxn ang="T14">
                  <a:pos x="T8" y="T9"/>
                </a:cxn>
              </a:cxnLst>
              <a:rect l="T15" t="T16" r="T17" b="T18"/>
              <a:pathLst>
                <a:path w="43" h="57">
                  <a:moveTo>
                    <a:pt x="0" y="0"/>
                  </a:moveTo>
                  <a:lnTo>
                    <a:pt x="24" y="0"/>
                  </a:lnTo>
                  <a:lnTo>
                    <a:pt x="43" y="13"/>
                  </a:lnTo>
                  <a:lnTo>
                    <a:pt x="35" y="57"/>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72" name="Freeform 388">
              <a:extLst>
                <a:ext uri="{FF2B5EF4-FFF2-40B4-BE49-F238E27FC236}">
                  <a16:creationId xmlns:a16="http://schemas.microsoft.com/office/drawing/2014/main" id="{55F7682C-C36C-4A7A-8836-3275BB0DE4B8}"/>
                </a:ext>
              </a:extLst>
            </p:cNvPr>
            <p:cNvSpPr>
              <a:spLocks/>
            </p:cNvSpPr>
            <p:nvPr/>
          </p:nvSpPr>
          <p:spPr bwMode="auto">
            <a:xfrm>
              <a:off x="3496321" y="3724207"/>
              <a:ext cx="20217" cy="31824"/>
            </a:xfrm>
            <a:custGeom>
              <a:avLst/>
              <a:gdLst>
                <a:gd name="T0" fmla="*/ 0 w 40"/>
                <a:gd name="T1" fmla="*/ 0 h 70"/>
                <a:gd name="T2" fmla="*/ 0 w 40"/>
                <a:gd name="T3" fmla="*/ 2 h 70"/>
                <a:gd name="T4" fmla="*/ 1 w 40"/>
                <a:gd name="T5" fmla="*/ 1 h 70"/>
                <a:gd name="T6" fmla="*/ 0 w 40"/>
                <a:gd name="T7" fmla="*/ 0 h 70"/>
                <a:gd name="T8" fmla="*/ 0 60000 65536"/>
                <a:gd name="T9" fmla="*/ 0 60000 65536"/>
                <a:gd name="T10" fmla="*/ 0 60000 65536"/>
                <a:gd name="T11" fmla="*/ 0 60000 65536"/>
                <a:gd name="T12" fmla="*/ 0 w 40"/>
                <a:gd name="T13" fmla="*/ 0 h 70"/>
                <a:gd name="T14" fmla="*/ 40 w 40"/>
                <a:gd name="T15" fmla="*/ 70 h 70"/>
              </a:gdLst>
              <a:ahLst/>
              <a:cxnLst>
                <a:cxn ang="T8">
                  <a:pos x="T0" y="T1"/>
                </a:cxn>
                <a:cxn ang="T9">
                  <a:pos x="T2" y="T3"/>
                </a:cxn>
                <a:cxn ang="T10">
                  <a:pos x="T4" y="T5"/>
                </a:cxn>
                <a:cxn ang="T11">
                  <a:pos x="T6" y="T7"/>
                </a:cxn>
              </a:cxnLst>
              <a:rect l="T12" t="T13" r="T14" b="T15"/>
              <a:pathLst>
                <a:path w="40" h="70">
                  <a:moveTo>
                    <a:pt x="0" y="0"/>
                  </a:moveTo>
                  <a:lnTo>
                    <a:pt x="5" y="70"/>
                  </a:lnTo>
                  <a:lnTo>
                    <a:pt x="40" y="42"/>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73" name="Freeform 389">
              <a:extLst>
                <a:ext uri="{FF2B5EF4-FFF2-40B4-BE49-F238E27FC236}">
                  <a16:creationId xmlns:a16="http://schemas.microsoft.com/office/drawing/2014/main" id="{00B7A258-BCBE-45F8-82C4-69FB7A02F033}"/>
                </a:ext>
              </a:extLst>
            </p:cNvPr>
            <p:cNvSpPr>
              <a:spLocks/>
            </p:cNvSpPr>
            <p:nvPr/>
          </p:nvSpPr>
          <p:spPr bwMode="auto">
            <a:xfrm>
              <a:off x="3499691" y="3767169"/>
              <a:ext cx="79182" cy="84332"/>
            </a:xfrm>
            <a:custGeom>
              <a:avLst/>
              <a:gdLst>
                <a:gd name="T0" fmla="*/ 0 w 167"/>
                <a:gd name="T1" fmla="*/ 3 h 186"/>
                <a:gd name="T2" fmla="*/ 1 w 167"/>
                <a:gd name="T3" fmla="*/ 1 h 186"/>
                <a:gd name="T4" fmla="*/ 2 w 167"/>
                <a:gd name="T5" fmla="*/ 2 h 186"/>
                <a:gd name="T6" fmla="*/ 3 w 167"/>
                <a:gd name="T7" fmla="*/ 0 h 186"/>
                <a:gd name="T8" fmla="*/ 4 w 167"/>
                <a:gd name="T9" fmla="*/ 1 h 186"/>
                <a:gd name="T10" fmla="*/ 4 w 167"/>
                <a:gd name="T11" fmla="*/ 4 h 186"/>
                <a:gd name="T12" fmla="*/ 3 w 167"/>
                <a:gd name="T13" fmla="*/ 3 h 186"/>
                <a:gd name="T14" fmla="*/ 3 w 167"/>
                <a:gd name="T15" fmla="*/ 4 h 186"/>
                <a:gd name="T16" fmla="*/ 2 w 167"/>
                <a:gd name="T17" fmla="*/ 4 h 186"/>
                <a:gd name="T18" fmla="*/ 1 w 167"/>
                <a:gd name="T19" fmla="*/ 2 h 186"/>
                <a:gd name="T20" fmla="*/ 0 w 167"/>
                <a:gd name="T21" fmla="*/ 3 h 1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7"/>
                <a:gd name="T34" fmla="*/ 0 h 186"/>
                <a:gd name="T35" fmla="*/ 167 w 167"/>
                <a:gd name="T36" fmla="*/ 186 h 1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7" h="186">
                  <a:moveTo>
                    <a:pt x="0" y="127"/>
                  </a:moveTo>
                  <a:lnTo>
                    <a:pt x="34" y="62"/>
                  </a:lnTo>
                  <a:lnTo>
                    <a:pt x="78" y="71"/>
                  </a:lnTo>
                  <a:lnTo>
                    <a:pt x="138" y="0"/>
                  </a:lnTo>
                  <a:lnTo>
                    <a:pt x="167" y="43"/>
                  </a:lnTo>
                  <a:lnTo>
                    <a:pt x="162" y="153"/>
                  </a:lnTo>
                  <a:lnTo>
                    <a:pt x="148" y="107"/>
                  </a:lnTo>
                  <a:lnTo>
                    <a:pt x="131" y="186"/>
                  </a:lnTo>
                  <a:lnTo>
                    <a:pt x="90" y="165"/>
                  </a:lnTo>
                  <a:lnTo>
                    <a:pt x="63" y="82"/>
                  </a:lnTo>
                  <a:lnTo>
                    <a:pt x="0" y="12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74" name="Freeform 390">
              <a:extLst>
                <a:ext uri="{FF2B5EF4-FFF2-40B4-BE49-F238E27FC236}">
                  <a16:creationId xmlns:a16="http://schemas.microsoft.com/office/drawing/2014/main" id="{0BF008F9-121D-4532-8A96-33B9700458FE}"/>
                </a:ext>
              </a:extLst>
            </p:cNvPr>
            <p:cNvSpPr>
              <a:spLocks/>
            </p:cNvSpPr>
            <p:nvPr/>
          </p:nvSpPr>
          <p:spPr bwMode="auto">
            <a:xfrm>
              <a:off x="3508114" y="3748074"/>
              <a:ext cx="18532" cy="33415"/>
            </a:xfrm>
            <a:custGeom>
              <a:avLst/>
              <a:gdLst>
                <a:gd name="T0" fmla="*/ 0 w 37"/>
                <a:gd name="T1" fmla="*/ 1 h 74"/>
                <a:gd name="T2" fmla="*/ 0 w 37"/>
                <a:gd name="T3" fmla="*/ 1 h 74"/>
                <a:gd name="T4" fmla="*/ 1 w 37"/>
                <a:gd name="T5" fmla="*/ 0 h 74"/>
                <a:gd name="T6" fmla="*/ 1 w 37"/>
                <a:gd name="T7" fmla="*/ 2 h 74"/>
                <a:gd name="T8" fmla="*/ 0 w 37"/>
                <a:gd name="T9" fmla="*/ 1 h 74"/>
                <a:gd name="T10" fmla="*/ 0 60000 65536"/>
                <a:gd name="T11" fmla="*/ 0 60000 65536"/>
                <a:gd name="T12" fmla="*/ 0 60000 65536"/>
                <a:gd name="T13" fmla="*/ 0 60000 65536"/>
                <a:gd name="T14" fmla="*/ 0 60000 65536"/>
                <a:gd name="T15" fmla="*/ 0 w 37"/>
                <a:gd name="T16" fmla="*/ 0 h 74"/>
                <a:gd name="T17" fmla="*/ 37 w 37"/>
                <a:gd name="T18" fmla="*/ 74 h 74"/>
              </a:gdLst>
              <a:ahLst/>
              <a:cxnLst>
                <a:cxn ang="T10">
                  <a:pos x="T0" y="T1"/>
                </a:cxn>
                <a:cxn ang="T11">
                  <a:pos x="T2" y="T3"/>
                </a:cxn>
                <a:cxn ang="T12">
                  <a:pos x="T4" y="T5"/>
                </a:cxn>
                <a:cxn ang="T13">
                  <a:pos x="T6" y="T7"/>
                </a:cxn>
                <a:cxn ang="T14">
                  <a:pos x="T8" y="T9"/>
                </a:cxn>
              </a:cxnLst>
              <a:rect l="T15" t="T16" r="T17" b="T18"/>
              <a:pathLst>
                <a:path w="37" h="74">
                  <a:moveTo>
                    <a:pt x="0" y="46"/>
                  </a:moveTo>
                  <a:lnTo>
                    <a:pt x="8" y="34"/>
                  </a:lnTo>
                  <a:lnTo>
                    <a:pt x="37" y="0"/>
                  </a:lnTo>
                  <a:lnTo>
                    <a:pt x="25" y="74"/>
                  </a:lnTo>
                  <a:lnTo>
                    <a:pt x="0" y="4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75" name="Freeform 391">
              <a:extLst>
                <a:ext uri="{FF2B5EF4-FFF2-40B4-BE49-F238E27FC236}">
                  <a16:creationId xmlns:a16="http://schemas.microsoft.com/office/drawing/2014/main" id="{66FA3FBD-1962-47EC-A77B-C0307BF73138}"/>
                </a:ext>
              </a:extLst>
            </p:cNvPr>
            <p:cNvSpPr>
              <a:spLocks/>
            </p:cNvSpPr>
            <p:nvPr/>
          </p:nvSpPr>
          <p:spPr bwMode="auto">
            <a:xfrm>
              <a:off x="1518456" y="2745632"/>
              <a:ext cx="185320" cy="151162"/>
            </a:xfrm>
            <a:custGeom>
              <a:avLst/>
              <a:gdLst>
                <a:gd name="T0" fmla="*/ 0 w 383"/>
                <a:gd name="T1" fmla="*/ 1 h 337"/>
                <a:gd name="T2" fmla="*/ 1 w 383"/>
                <a:gd name="T3" fmla="*/ 5 h 337"/>
                <a:gd name="T4" fmla="*/ 5 w 383"/>
                <a:gd name="T5" fmla="*/ 7 h 337"/>
                <a:gd name="T6" fmla="*/ 7 w 383"/>
                <a:gd name="T7" fmla="*/ 8 h 337"/>
                <a:gd name="T8" fmla="*/ 9 w 383"/>
                <a:gd name="T9" fmla="*/ 6 h 337"/>
                <a:gd name="T10" fmla="*/ 8 w 383"/>
                <a:gd name="T11" fmla="*/ 3 h 337"/>
                <a:gd name="T12" fmla="*/ 9 w 383"/>
                <a:gd name="T13" fmla="*/ 3 h 337"/>
                <a:gd name="T14" fmla="*/ 9 w 383"/>
                <a:gd name="T15" fmla="*/ 1 h 337"/>
                <a:gd name="T16" fmla="*/ 5 w 383"/>
                <a:gd name="T17" fmla="*/ 0 h 337"/>
                <a:gd name="T18" fmla="*/ 3 w 383"/>
                <a:gd name="T19" fmla="*/ 0 h 337"/>
                <a:gd name="T20" fmla="*/ 0 w 383"/>
                <a:gd name="T21" fmla="*/ 1 h 3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3"/>
                <a:gd name="T34" fmla="*/ 0 h 337"/>
                <a:gd name="T35" fmla="*/ 383 w 383"/>
                <a:gd name="T36" fmla="*/ 337 h 3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3" h="337">
                  <a:moveTo>
                    <a:pt x="0" y="61"/>
                  </a:moveTo>
                  <a:lnTo>
                    <a:pt x="26" y="237"/>
                  </a:lnTo>
                  <a:lnTo>
                    <a:pt x="222" y="326"/>
                  </a:lnTo>
                  <a:lnTo>
                    <a:pt x="319" y="337"/>
                  </a:lnTo>
                  <a:lnTo>
                    <a:pt x="383" y="248"/>
                  </a:lnTo>
                  <a:lnTo>
                    <a:pt x="349" y="149"/>
                  </a:lnTo>
                  <a:lnTo>
                    <a:pt x="375" y="124"/>
                  </a:lnTo>
                  <a:lnTo>
                    <a:pt x="358" y="45"/>
                  </a:lnTo>
                  <a:lnTo>
                    <a:pt x="213" y="19"/>
                  </a:lnTo>
                  <a:lnTo>
                    <a:pt x="118" y="0"/>
                  </a:lnTo>
                  <a:lnTo>
                    <a:pt x="0" y="6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76" name="Freeform 392">
              <a:extLst>
                <a:ext uri="{FF2B5EF4-FFF2-40B4-BE49-F238E27FC236}">
                  <a16:creationId xmlns:a16="http://schemas.microsoft.com/office/drawing/2014/main" id="{5DEF042A-F79A-4C36-BD9C-0E7BCE7ECFE2}"/>
                </a:ext>
              </a:extLst>
            </p:cNvPr>
            <p:cNvSpPr>
              <a:spLocks/>
            </p:cNvSpPr>
            <p:nvPr/>
          </p:nvSpPr>
          <p:spPr bwMode="auto">
            <a:xfrm>
              <a:off x="1093906" y="3078188"/>
              <a:ext cx="55596" cy="109791"/>
            </a:xfrm>
            <a:custGeom>
              <a:avLst/>
              <a:gdLst>
                <a:gd name="T0" fmla="*/ 0 w 118"/>
                <a:gd name="T1" fmla="*/ 4 h 245"/>
                <a:gd name="T2" fmla="*/ 0 w 118"/>
                <a:gd name="T3" fmla="*/ 0 h 245"/>
                <a:gd name="T4" fmla="*/ 3 w 118"/>
                <a:gd name="T5" fmla="*/ 0 h 245"/>
                <a:gd name="T6" fmla="*/ 2 w 118"/>
                <a:gd name="T7" fmla="*/ 3 h 245"/>
                <a:gd name="T8" fmla="*/ 2 w 118"/>
                <a:gd name="T9" fmla="*/ 5 h 245"/>
                <a:gd name="T10" fmla="*/ 0 w 118"/>
                <a:gd name="T11" fmla="*/ 5 h 245"/>
                <a:gd name="T12" fmla="*/ 1 w 118"/>
                <a:gd name="T13" fmla="*/ 4 h 245"/>
                <a:gd name="T14" fmla="*/ 0 w 118"/>
                <a:gd name="T15" fmla="*/ 4 h 245"/>
                <a:gd name="T16" fmla="*/ 0 60000 65536"/>
                <a:gd name="T17" fmla="*/ 0 60000 65536"/>
                <a:gd name="T18" fmla="*/ 0 60000 65536"/>
                <a:gd name="T19" fmla="*/ 0 60000 65536"/>
                <a:gd name="T20" fmla="*/ 0 60000 65536"/>
                <a:gd name="T21" fmla="*/ 0 60000 65536"/>
                <a:gd name="T22" fmla="*/ 0 60000 65536"/>
                <a:gd name="T23" fmla="*/ 0 60000 65536"/>
                <a:gd name="T24" fmla="*/ 0 w 118"/>
                <a:gd name="T25" fmla="*/ 0 h 245"/>
                <a:gd name="T26" fmla="*/ 118 w 118"/>
                <a:gd name="T27" fmla="*/ 245 h 2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8" h="245">
                  <a:moveTo>
                    <a:pt x="0" y="161"/>
                  </a:moveTo>
                  <a:lnTo>
                    <a:pt x="19" y="0"/>
                  </a:lnTo>
                  <a:lnTo>
                    <a:pt x="118" y="9"/>
                  </a:lnTo>
                  <a:lnTo>
                    <a:pt x="76" y="112"/>
                  </a:lnTo>
                  <a:lnTo>
                    <a:pt x="76" y="238"/>
                  </a:lnTo>
                  <a:lnTo>
                    <a:pt x="17" y="245"/>
                  </a:lnTo>
                  <a:lnTo>
                    <a:pt x="25" y="169"/>
                  </a:lnTo>
                  <a:lnTo>
                    <a:pt x="0" y="16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77" name="Freeform 393">
              <a:extLst>
                <a:ext uri="{FF2B5EF4-FFF2-40B4-BE49-F238E27FC236}">
                  <a16:creationId xmlns:a16="http://schemas.microsoft.com/office/drawing/2014/main" id="{8E64D2BF-ABB5-420B-8B3D-03CAA61C0AB7}"/>
                </a:ext>
              </a:extLst>
            </p:cNvPr>
            <p:cNvSpPr>
              <a:spLocks/>
            </p:cNvSpPr>
            <p:nvPr/>
          </p:nvSpPr>
          <p:spPr bwMode="auto">
            <a:xfrm>
              <a:off x="1631333" y="2917479"/>
              <a:ext cx="175211" cy="111382"/>
            </a:xfrm>
            <a:custGeom>
              <a:avLst/>
              <a:gdLst>
                <a:gd name="T0" fmla="*/ 0 w 366"/>
                <a:gd name="T1" fmla="*/ 3 h 247"/>
                <a:gd name="T2" fmla="*/ 2 w 366"/>
                <a:gd name="T3" fmla="*/ 5 h 247"/>
                <a:gd name="T4" fmla="*/ 7 w 366"/>
                <a:gd name="T5" fmla="*/ 6 h 247"/>
                <a:gd name="T6" fmla="*/ 9 w 366"/>
                <a:gd name="T7" fmla="*/ 4 h 247"/>
                <a:gd name="T8" fmla="*/ 7 w 366"/>
                <a:gd name="T9" fmla="*/ 4 h 247"/>
                <a:gd name="T10" fmla="*/ 7 w 366"/>
                <a:gd name="T11" fmla="*/ 2 h 247"/>
                <a:gd name="T12" fmla="*/ 6 w 366"/>
                <a:gd name="T13" fmla="*/ 0 h 247"/>
                <a:gd name="T14" fmla="*/ 2 w 366"/>
                <a:gd name="T15" fmla="*/ 0 h 247"/>
                <a:gd name="T16" fmla="*/ 0 w 366"/>
                <a:gd name="T17" fmla="*/ 3 h 2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6"/>
                <a:gd name="T28" fmla="*/ 0 h 247"/>
                <a:gd name="T29" fmla="*/ 366 w 366"/>
                <a:gd name="T30" fmla="*/ 247 h 2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6" h="247">
                  <a:moveTo>
                    <a:pt x="0" y="123"/>
                  </a:moveTo>
                  <a:lnTo>
                    <a:pt x="100" y="223"/>
                  </a:lnTo>
                  <a:lnTo>
                    <a:pt x="324" y="247"/>
                  </a:lnTo>
                  <a:lnTo>
                    <a:pt x="366" y="162"/>
                  </a:lnTo>
                  <a:lnTo>
                    <a:pt x="308" y="158"/>
                  </a:lnTo>
                  <a:lnTo>
                    <a:pt x="301" y="81"/>
                  </a:lnTo>
                  <a:lnTo>
                    <a:pt x="251" y="0"/>
                  </a:lnTo>
                  <a:lnTo>
                    <a:pt x="100" y="18"/>
                  </a:lnTo>
                  <a:lnTo>
                    <a:pt x="0" y="12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78" name="Freeform 394">
              <a:extLst>
                <a:ext uri="{FF2B5EF4-FFF2-40B4-BE49-F238E27FC236}">
                  <a16:creationId xmlns:a16="http://schemas.microsoft.com/office/drawing/2014/main" id="{1C831313-7888-48FC-8FBC-B9A4D855A211}"/>
                </a:ext>
              </a:extLst>
            </p:cNvPr>
            <p:cNvSpPr>
              <a:spLocks/>
            </p:cNvSpPr>
            <p:nvPr/>
          </p:nvSpPr>
          <p:spPr bwMode="auto">
            <a:xfrm>
              <a:off x="1895834" y="3299362"/>
              <a:ext cx="387486" cy="351650"/>
            </a:xfrm>
            <a:custGeom>
              <a:avLst/>
              <a:gdLst>
                <a:gd name="T0" fmla="*/ 0 w 805"/>
                <a:gd name="T1" fmla="*/ 5 h 776"/>
                <a:gd name="T2" fmla="*/ 0 w 805"/>
                <a:gd name="T3" fmla="*/ 3 h 776"/>
                <a:gd name="T4" fmla="*/ 1 w 805"/>
                <a:gd name="T5" fmla="*/ 3 h 776"/>
                <a:gd name="T6" fmla="*/ 3 w 805"/>
                <a:gd name="T7" fmla="*/ 3 h 776"/>
                <a:gd name="T8" fmla="*/ 3 w 805"/>
                <a:gd name="T9" fmla="*/ 2 h 776"/>
                <a:gd name="T10" fmla="*/ 2 w 805"/>
                <a:gd name="T11" fmla="*/ 1 h 776"/>
                <a:gd name="T12" fmla="*/ 4 w 805"/>
                <a:gd name="T13" fmla="*/ 0 h 776"/>
                <a:gd name="T14" fmla="*/ 8 w 805"/>
                <a:gd name="T15" fmla="*/ 2 h 776"/>
                <a:gd name="T16" fmla="*/ 8 w 805"/>
                <a:gd name="T17" fmla="*/ 3 h 776"/>
                <a:gd name="T18" fmla="*/ 9 w 805"/>
                <a:gd name="T19" fmla="*/ 3 h 776"/>
                <a:gd name="T20" fmla="*/ 10 w 805"/>
                <a:gd name="T21" fmla="*/ 4 h 776"/>
                <a:gd name="T22" fmla="*/ 11 w 805"/>
                <a:gd name="T23" fmla="*/ 3 h 776"/>
                <a:gd name="T24" fmla="*/ 12 w 805"/>
                <a:gd name="T25" fmla="*/ 4 h 776"/>
                <a:gd name="T26" fmla="*/ 14 w 805"/>
                <a:gd name="T27" fmla="*/ 8 h 776"/>
                <a:gd name="T28" fmla="*/ 15 w 805"/>
                <a:gd name="T29" fmla="*/ 9 h 776"/>
                <a:gd name="T30" fmla="*/ 15 w 805"/>
                <a:gd name="T31" fmla="*/ 10 h 776"/>
                <a:gd name="T32" fmla="*/ 18 w 805"/>
                <a:gd name="T33" fmla="*/ 10 h 776"/>
                <a:gd name="T34" fmla="*/ 19 w 805"/>
                <a:gd name="T35" fmla="*/ 11 h 776"/>
                <a:gd name="T36" fmla="*/ 18 w 805"/>
                <a:gd name="T37" fmla="*/ 13 h 776"/>
                <a:gd name="T38" fmla="*/ 15 w 805"/>
                <a:gd name="T39" fmla="*/ 14 h 776"/>
                <a:gd name="T40" fmla="*/ 13 w 805"/>
                <a:gd name="T41" fmla="*/ 15 h 776"/>
                <a:gd name="T42" fmla="*/ 10 w 805"/>
                <a:gd name="T43" fmla="*/ 18 h 776"/>
                <a:gd name="T44" fmla="*/ 10 w 805"/>
                <a:gd name="T45" fmla="*/ 17 h 776"/>
                <a:gd name="T46" fmla="*/ 9 w 805"/>
                <a:gd name="T47" fmla="*/ 16 h 776"/>
                <a:gd name="T48" fmla="*/ 7 w 805"/>
                <a:gd name="T49" fmla="*/ 17 h 776"/>
                <a:gd name="T50" fmla="*/ 5 w 805"/>
                <a:gd name="T51" fmla="*/ 14 h 776"/>
                <a:gd name="T52" fmla="*/ 4 w 805"/>
                <a:gd name="T53" fmla="*/ 13 h 776"/>
                <a:gd name="T54" fmla="*/ 3 w 805"/>
                <a:gd name="T55" fmla="*/ 9 h 776"/>
                <a:gd name="T56" fmla="*/ 0 w 805"/>
                <a:gd name="T57" fmla="*/ 5 h 7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05"/>
                <a:gd name="T88" fmla="*/ 0 h 776"/>
                <a:gd name="T89" fmla="*/ 805 w 805"/>
                <a:gd name="T90" fmla="*/ 776 h 7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05" h="776">
                  <a:moveTo>
                    <a:pt x="0" y="202"/>
                  </a:moveTo>
                  <a:lnTo>
                    <a:pt x="12" y="135"/>
                  </a:lnTo>
                  <a:lnTo>
                    <a:pt x="54" y="149"/>
                  </a:lnTo>
                  <a:lnTo>
                    <a:pt x="107" y="107"/>
                  </a:lnTo>
                  <a:lnTo>
                    <a:pt x="130" y="78"/>
                  </a:lnTo>
                  <a:lnTo>
                    <a:pt x="85" y="32"/>
                  </a:lnTo>
                  <a:lnTo>
                    <a:pt x="171" y="0"/>
                  </a:lnTo>
                  <a:lnTo>
                    <a:pt x="344" y="89"/>
                  </a:lnTo>
                  <a:lnTo>
                    <a:pt x="345" y="120"/>
                  </a:lnTo>
                  <a:lnTo>
                    <a:pt x="388" y="143"/>
                  </a:lnTo>
                  <a:lnTo>
                    <a:pt x="420" y="165"/>
                  </a:lnTo>
                  <a:lnTo>
                    <a:pt x="454" y="149"/>
                  </a:lnTo>
                  <a:lnTo>
                    <a:pt x="524" y="174"/>
                  </a:lnTo>
                  <a:lnTo>
                    <a:pt x="617" y="352"/>
                  </a:lnTo>
                  <a:lnTo>
                    <a:pt x="627" y="365"/>
                  </a:lnTo>
                  <a:lnTo>
                    <a:pt x="664" y="436"/>
                  </a:lnTo>
                  <a:lnTo>
                    <a:pt x="786" y="450"/>
                  </a:lnTo>
                  <a:lnTo>
                    <a:pt x="805" y="483"/>
                  </a:lnTo>
                  <a:lnTo>
                    <a:pt x="775" y="575"/>
                  </a:lnTo>
                  <a:lnTo>
                    <a:pt x="664" y="619"/>
                  </a:lnTo>
                  <a:lnTo>
                    <a:pt x="542" y="652"/>
                  </a:lnTo>
                  <a:lnTo>
                    <a:pt x="443" y="776"/>
                  </a:lnTo>
                  <a:lnTo>
                    <a:pt x="443" y="729"/>
                  </a:lnTo>
                  <a:lnTo>
                    <a:pt x="373" y="697"/>
                  </a:lnTo>
                  <a:lnTo>
                    <a:pt x="306" y="739"/>
                  </a:lnTo>
                  <a:lnTo>
                    <a:pt x="234" y="599"/>
                  </a:lnTo>
                  <a:lnTo>
                    <a:pt x="180" y="544"/>
                  </a:lnTo>
                  <a:lnTo>
                    <a:pt x="146" y="398"/>
                  </a:lnTo>
                  <a:lnTo>
                    <a:pt x="0" y="20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79" name="Freeform 395">
              <a:extLst>
                <a:ext uri="{FF2B5EF4-FFF2-40B4-BE49-F238E27FC236}">
                  <a16:creationId xmlns:a16="http://schemas.microsoft.com/office/drawing/2014/main" id="{5D0534D2-8490-4077-BDDB-83193DD16ACB}"/>
                </a:ext>
              </a:extLst>
            </p:cNvPr>
            <p:cNvSpPr>
              <a:spLocks/>
            </p:cNvSpPr>
            <p:nvPr/>
          </p:nvSpPr>
          <p:spPr bwMode="auto">
            <a:xfrm>
              <a:off x="1621224" y="1970729"/>
              <a:ext cx="3130216" cy="1102686"/>
            </a:xfrm>
            <a:custGeom>
              <a:avLst/>
              <a:gdLst>
                <a:gd name="T0" fmla="*/ 3 w 6518"/>
                <a:gd name="T1" fmla="*/ 35 h 2431"/>
                <a:gd name="T2" fmla="*/ 8 w 6518"/>
                <a:gd name="T3" fmla="*/ 31 h 2431"/>
                <a:gd name="T4" fmla="*/ 8 w 6518"/>
                <a:gd name="T5" fmla="*/ 18 h 2431"/>
                <a:gd name="T6" fmla="*/ 14 w 6518"/>
                <a:gd name="T7" fmla="*/ 17 h 2431"/>
                <a:gd name="T8" fmla="*/ 16 w 6518"/>
                <a:gd name="T9" fmla="*/ 26 h 2431"/>
                <a:gd name="T10" fmla="*/ 18 w 6518"/>
                <a:gd name="T11" fmla="*/ 23 h 2431"/>
                <a:gd name="T12" fmla="*/ 23 w 6518"/>
                <a:gd name="T13" fmla="*/ 20 h 2431"/>
                <a:gd name="T14" fmla="*/ 35 w 6518"/>
                <a:gd name="T15" fmla="*/ 17 h 2431"/>
                <a:gd name="T16" fmla="*/ 44 w 6518"/>
                <a:gd name="T17" fmla="*/ 17 h 2431"/>
                <a:gd name="T18" fmla="*/ 44 w 6518"/>
                <a:gd name="T19" fmla="*/ 10 h 2431"/>
                <a:gd name="T20" fmla="*/ 47 w 6518"/>
                <a:gd name="T21" fmla="*/ 19 h 2431"/>
                <a:gd name="T22" fmla="*/ 49 w 6518"/>
                <a:gd name="T23" fmla="*/ 17 h 2431"/>
                <a:gd name="T24" fmla="*/ 51 w 6518"/>
                <a:gd name="T25" fmla="*/ 17 h 2431"/>
                <a:gd name="T26" fmla="*/ 49 w 6518"/>
                <a:gd name="T27" fmla="*/ 13 h 2431"/>
                <a:gd name="T28" fmla="*/ 56 w 6518"/>
                <a:gd name="T29" fmla="*/ 12 h 2431"/>
                <a:gd name="T30" fmla="*/ 59 w 6518"/>
                <a:gd name="T31" fmla="*/ 8 h 2431"/>
                <a:gd name="T32" fmla="*/ 67 w 6518"/>
                <a:gd name="T33" fmla="*/ 3 h 2431"/>
                <a:gd name="T34" fmla="*/ 72 w 6518"/>
                <a:gd name="T35" fmla="*/ 1 h 2431"/>
                <a:gd name="T36" fmla="*/ 83 w 6518"/>
                <a:gd name="T37" fmla="*/ 4 h 2431"/>
                <a:gd name="T38" fmla="*/ 77 w 6518"/>
                <a:gd name="T39" fmla="*/ 9 h 2431"/>
                <a:gd name="T40" fmla="*/ 84 w 6518"/>
                <a:gd name="T41" fmla="*/ 9 h 2431"/>
                <a:gd name="T42" fmla="*/ 92 w 6518"/>
                <a:gd name="T43" fmla="*/ 8 h 2431"/>
                <a:gd name="T44" fmla="*/ 102 w 6518"/>
                <a:gd name="T45" fmla="*/ 12 h 2431"/>
                <a:gd name="T46" fmla="*/ 114 w 6518"/>
                <a:gd name="T47" fmla="*/ 12 h 2431"/>
                <a:gd name="T48" fmla="*/ 126 w 6518"/>
                <a:gd name="T49" fmla="*/ 16 h 2431"/>
                <a:gd name="T50" fmla="*/ 133 w 6518"/>
                <a:gd name="T51" fmla="*/ 15 h 2431"/>
                <a:gd name="T52" fmla="*/ 148 w 6518"/>
                <a:gd name="T53" fmla="*/ 21 h 2431"/>
                <a:gd name="T54" fmla="*/ 147 w 6518"/>
                <a:gd name="T55" fmla="*/ 25 h 2431"/>
                <a:gd name="T56" fmla="*/ 143 w 6518"/>
                <a:gd name="T57" fmla="*/ 22 h 2431"/>
                <a:gd name="T58" fmla="*/ 141 w 6518"/>
                <a:gd name="T59" fmla="*/ 28 h 2431"/>
                <a:gd name="T60" fmla="*/ 129 w 6518"/>
                <a:gd name="T61" fmla="*/ 31 h 2431"/>
                <a:gd name="T62" fmla="*/ 126 w 6518"/>
                <a:gd name="T63" fmla="*/ 37 h 2431"/>
                <a:gd name="T64" fmla="*/ 121 w 6518"/>
                <a:gd name="T65" fmla="*/ 45 h 2431"/>
                <a:gd name="T66" fmla="*/ 128 w 6518"/>
                <a:gd name="T67" fmla="*/ 29 h 2431"/>
                <a:gd name="T68" fmla="*/ 119 w 6518"/>
                <a:gd name="T69" fmla="*/ 32 h 2431"/>
                <a:gd name="T70" fmla="*/ 109 w 6518"/>
                <a:gd name="T71" fmla="*/ 33 h 2431"/>
                <a:gd name="T72" fmla="*/ 105 w 6518"/>
                <a:gd name="T73" fmla="*/ 41 h 2431"/>
                <a:gd name="T74" fmla="*/ 107 w 6518"/>
                <a:gd name="T75" fmla="*/ 45 h 2431"/>
                <a:gd name="T76" fmla="*/ 99 w 6518"/>
                <a:gd name="T77" fmla="*/ 55 h 2431"/>
                <a:gd name="T78" fmla="*/ 94 w 6518"/>
                <a:gd name="T79" fmla="*/ 42 h 2431"/>
                <a:gd name="T80" fmla="*/ 84 w 6518"/>
                <a:gd name="T81" fmla="*/ 46 h 2431"/>
                <a:gd name="T82" fmla="*/ 69 w 6518"/>
                <a:gd name="T83" fmla="*/ 46 h 2431"/>
                <a:gd name="T84" fmla="*/ 53 w 6518"/>
                <a:gd name="T85" fmla="*/ 46 h 2431"/>
                <a:gd name="T86" fmla="*/ 46 w 6518"/>
                <a:gd name="T87" fmla="*/ 42 h 2431"/>
                <a:gd name="T88" fmla="*/ 38 w 6518"/>
                <a:gd name="T89" fmla="*/ 39 h 2431"/>
                <a:gd name="T90" fmla="*/ 32 w 6518"/>
                <a:gd name="T91" fmla="*/ 40 h 2431"/>
                <a:gd name="T92" fmla="*/ 33 w 6518"/>
                <a:gd name="T93" fmla="*/ 45 h 2431"/>
                <a:gd name="T94" fmla="*/ 29 w 6518"/>
                <a:gd name="T95" fmla="*/ 44 h 2431"/>
                <a:gd name="T96" fmla="*/ 24 w 6518"/>
                <a:gd name="T97" fmla="*/ 46 h 2431"/>
                <a:gd name="T98" fmla="*/ 23 w 6518"/>
                <a:gd name="T99" fmla="*/ 48 h 2431"/>
                <a:gd name="T100" fmla="*/ 25 w 6518"/>
                <a:gd name="T101" fmla="*/ 51 h 2431"/>
                <a:gd name="T102" fmla="*/ 23 w 6518"/>
                <a:gd name="T103" fmla="*/ 55 h 2431"/>
                <a:gd name="T104" fmla="*/ 17 w 6518"/>
                <a:gd name="T105" fmla="*/ 54 h 2431"/>
                <a:gd name="T106" fmla="*/ 17 w 6518"/>
                <a:gd name="T107" fmla="*/ 47 h 2431"/>
                <a:gd name="T108" fmla="*/ 12 w 6518"/>
                <a:gd name="T109" fmla="*/ 43 h 2431"/>
                <a:gd name="T110" fmla="*/ 10 w 6518"/>
                <a:gd name="T111" fmla="*/ 42 h 2431"/>
                <a:gd name="T112" fmla="*/ 6 w 6518"/>
                <a:gd name="T113" fmla="*/ 38 h 2431"/>
                <a:gd name="T114" fmla="*/ 4 w 6518"/>
                <a:gd name="T115" fmla="*/ 41 h 24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518"/>
                <a:gd name="T175" fmla="*/ 0 h 2431"/>
                <a:gd name="T176" fmla="*/ 6518 w 6518"/>
                <a:gd name="T177" fmla="*/ 2431 h 24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518" h="2431">
                  <a:moveTo>
                    <a:pt x="0" y="1726"/>
                  </a:moveTo>
                  <a:lnTo>
                    <a:pt x="55" y="1671"/>
                  </a:lnTo>
                  <a:lnTo>
                    <a:pt x="36" y="1694"/>
                  </a:lnTo>
                  <a:lnTo>
                    <a:pt x="61" y="1701"/>
                  </a:lnTo>
                  <a:lnTo>
                    <a:pt x="55" y="1587"/>
                  </a:lnTo>
                  <a:lnTo>
                    <a:pt x="77" y="1534"/>
                  </a:lnTo>
                  <a:lnTo>
                    <a:pt x="108" y="1526"/>
                  </a:lnTo>
                  <a:lnTo>
                    <a:pt x="171" y="1575"/>
                  </a:lnTo>
                  <a:lnTo>
                    <a:pt x="182" y="1482"/>
                  </a:lnTo>
                  <a:lnTo>
                    <a:pt x="158" y="1483"/>
                  </a:lnTo>
                  <a:lnTo>
                    <a:pt x="147" y="1429"/>
                  </a:lnTo>
                  <a:lnTo>
                    <a:pt x="405" y="1377"/>
                  </a:lnTo>
                  <a:lnTo>
                    <a:pt x="339" y="1358"/>
                  </a:lnTo>
                  <a:lnTo>
                    <a:pt x="343" y="1330"/>
                  </a:lnTo>
                  <a:lnTo>
                    <a:pt x="305" y="1340"/>
                  </a:lnTo>
                  <a:lnTo>
                    <a:pt x="452" y="1197"/>
                  </a:lnTo>
                  <a:lnTo>
                    <a:pt x="389" y="1047"/>
                  </a:lnTo>
                  <a:lnTo>
                    <a:pt x="401" y="976"/>
                  </a:lnTo>
                  <a:lnTo>
                    <a:pt x="361" y="896"/>
                  </a:lnTo>
                  <a:lnTo>
                    <a:pt x="398" y="850"/>
                  </a:lnTo>
                  <a:lnTo>
                    <a:pt x="339" y="786"/>
                  </a:lnTo>
                  <a:lnTo>
                    <a:pt x="355" y="736"/>
                  </a:lnTo>
                  <a:lnTo>
                    <a:pt x="429" y="677"/>
                  </a:lnTo>
                  <a:lnTo>
                    <a:pt x="469" y="670"/>
                  </a:lnTo>
                  <a:lnTo>
                    <a:pt x="516" y="683"/>
                  </a:lnTo>
                  <a:lnTo>
                    <a:pt x="475" y="696"/>
                  </a:lnTo>
                  <a:lnTo>
                    <a:pt x="505" y="719"/>
                  </a:lnTo>
                  <a:lnTo>
                    <a:pt x="620" y="727"/>
                  </a:lnTo>
                  <a:lnTo>
                    <a:pt x="819" y="847"/>
                  </a:lnTo>
                  <a:lnTo>
                    <a:pt x="824" y="907"/>
                  </a:lnTo>
                  <a:lnTo>
                    <a:pt x="738" y="958"/>
                  </a:lnTo>
                  <a:lnTo>
                    <a:pt x="471" y="886"/>
                  </a:lnTo>
                  <a:lnTo>
                    <a:pt x="578" y="972"/>
                  </a:lnTo>
                  <a:lnTo>
                    <a:pt x="574" y="1074"/>
                  </a:lnTo>
                  <a:lnTo>
                    <a:pt x="682" y="1122"/>
                  </a:lnTo>
                  <a:lnTo>
                    <a:pt x="712" y="1114"/>
                  </a:lnTo>
                  <a:lnTo>
                    <a:pt x="698" y="1074"/>
                  </a:lnTo>
                  <a:lnTo>
                    <a:pt x="647" y="1057"/>
                  </a:lnTo>
                  <a:lnTo>
                    <a:pt x="659" y="1023"/>
                  </a:lnTo>
                  <a:lnTo>
                    <a:pt x="710" y="1061"/>
                  </a:lnTo>
                  <a:lnTo>
                    <a:pt x="813" y="1074"/>
                  </a:lnTo>
                  <a:lnTo>
                    <a:pt x="768" y="993"/>
                  </a:lnTo>
                  <a:lnTo>
                    <a:pt x="867" y="926"/>
                  </a:lnTo>
                  <a:lnTo>
                    <a:pt x="937" y="972"/>
                  </a:lnTo>
                  <a:lnTo>
                    <a:pt x="934" y="792"/>
                  </a:lnTo>
                  <a:lnTo>
                    <a:pt x="903" y="765"/>
                  </a:lnTo>
                  <a:lnTo>
                    <a:pt x="1023" y="805"/>
                  </a:lnTo>
                  <a:lnTo>
                    <a:pt x="1032" y="827"/>
                  </a:lnTo>
                  <a:lnTo>
                    <a:pt x="969" y="859"/>
                  </a:lnTo>
                  <a:lnTo>
                    <a:pt x="1032" y="917"/>
                  </a:lnTo>
                  <a:lnTo>
                    <a:pt x="1086" y="850"/>
                  </a:lnTo>
                  <a:lnTo>
                    <a:pt x="1303" y="743"/>
                  </a:lnTo>
                  <a:lnTo>
                    <a:pt x="1337" y="739"/>
                  </a:lnTo>
                  <a:lnTo>
                    <a:pt x="1303" y="755"/>
                  </a:lnTo>
                  <a:lnTo>
                    <a:pt x="1340" y="807"/>
                  </a:lnTo>
                  <a:lnTo>
                    <a:pt x="1500" y="739"/>
                  </a:lnTo>
                  <a:lnTo>
                    <a:pt x="1536" y="789"/>
                  </a:lnTo>
                  <a:lnTo>
                    <a:pt x="1575" y="748"/>
                  </a:lnTo>
                  <a:lnTo>
                    <a:pt x="1553" y="693"/>
                  </a:lnTo>
                  <a:lnTo>
                    <a:pt x="1578" y="674"/>
                  </a:lnTo>
                  <a:lnTo>
                    <a:pt x="1699" y="701"/>
                  </a:lnTo>
                  <a:lnTo>
                    <a:pt x="1858" y="803"/>
                  </a:lnTo>
                  <a:lnTo>
                    <a:pt x="1888" y="754"/>
                  </a:lnTo>
                  <a:lnTo>
                    <a:pt x="1855" y="704"/>
                  </a:lnTo>
                  <a:lnTo>
                    <a:pt x="1807" y="688"/>
                  </a:lnTo>
                  <a:lnTo>
                    <a:pt x="1824" y="608"/>
                  </a:lnTo>
                  <a:lnTo>
                    <a:pt x="1795" y="597"/>
                  </a:lnTo>
                  <a:lnTo>
                    <a:pt x="1803" y="560"/>
                  </a:lnTo>
                  <a:lnTo>
                    <a:pt x="1861" y="521"/>
                  </a:lnTo>
                  <a:lnTo>
                    <a:pt x="1899" y="424"/>
                  </a:lnTo>
                  <a:lnTo>
                    <a:pt x="1981" y="425"/>
                  </a:lnTo>
                  <a:lnTo>
                    <a:pt x="2024" y="439"/>
                  </a:lnTo>
                  <a:lnTo>
                    <a:pt x="1990" y="543"/>
                  </a:lnTo>
                  <a:lnTo>
                    <a:pt x="2028" y="593"/>
                  </a:lnTo>
                  <a:lnTo>
                    <a:pt x="2017" y="736"/>
                  </a:lnTo>
                  <a:lnTo>
                    <a:pt x="2056" y="784"/>
                  </a:lnTo>
                  <a:lnTo>
                    <a:pt x="2039" y="836"/>
                  </a:lnTo>
                  <a:lnTo>
                    <a:pt x="1977" y="877"/>
                  </a:lnTo>
                  <a:lnTo>
                    <a:pt x="1996" y="896"/>
                  </a:lnTo>
                  <a:lnTo>
                    <a:pt x="1914" y="915"/>
                  </a:lnTo>
                  <a:lnTo>
                    <a:pt x="2002" y="949"/>
                  </a:lnTo>
                  <a:lnTo>
                    <a:pt x="2105" y="836"/>
                  </a:lnTo>
                  <a:lnTo>
                    <a:pt x="2091" y="765"/>
                  </a:lnTo>
                  <a:lnTo>
                    <a:pt x="2123" y="754"/>
                  </a:lnTo>
                  <a:lnTo>
                    <a:pt x="2176" y="740"/>
                  </a:lnTo>
                  <a:lnTo>
                    <a:pt x="2204" y="781"/>
                  </a:lnTo>
                  <a:lnTo>
                    <a:pt x="2201" y="835"/>
                  </a:lnTo>
                  <a:lnTo>
                    <a:pt x="2263" y="851"/>
                  </a:lnTo>
                  <a:lnTo>
                    <a:pt x="2212" y="834"/>
                  </a:lnTo>
                  <a:lnTo>
                    <a:pt x="2236" y="801"/>
                  </a:lnTo>
                  <a:lnTo>
                    <a:pt x="2214" y="754"/>
                  </a:lnTo>
                  <a:lnTo>
                    <a:pt x="2067" y="723"/>
                  </a:lnTo>
                  <a:lnTo>
                    <a:pt x="2091" y="612"/>
                  </a:lnTo>
                  <a:lnTo>
                    <a:pt x="2039" y="543"/>
                  </a:lnTo>
                  <a:lnTo>
                    <a:pt x="2112" y="479"/>
                  </a:lnTo>
                  <a:lnTo>
                    <a:pt x="2106" y="433"/>
                  </a:lnTo>
                  <a:lnTo>
                    <a:pt x="2137" y="459"/>
                  </a:lnTo>
                  <a:lnTo>
                    <a:pt x="2120" y="550"/>
                  </a:lnTo>
                  <a:lnTo>
                    <a:pt x="2145" y="560"/>
                  </a:lnTo>
                  <a:lnTo>
                    <a:pt x="2246" y="587"/>
                  </a:lnTo>
                  <a:lnTo>
                    <a:pt x="2153" y="514"/>
                  </a:lnTo>
                  <a:lnTo>
                    <a:pt x="2221" y="517"/>
                  </a:lnTo>
                  <a:lnTo>
                    <a:pt x="2206" y="487"/>
                  </a:lnTo>
                  <a:lnTo>
                    <a:pt x="2246" y="472"/>
                  </a:lnTo>
                  <a:lnTo>
                    <a:pt x="2429" y="532"/>
                  </a:lnTo>
                  <a:lnTo>
                    <a:pt x="2394" y="568"/>
                  </a:lnTo>
                  <a:lnTo>
                    <a:pt x="2389" y="628"/>
                  </a:lnTo>
                  <a:lnTo>
                    <a:pt x="2427" y="660"/>
                  </a:lnTo>
                  <a:lnTo>
                    <a:pt x="2446" y="532"/>
                  </a:lnTo>
                  <a:lnTo>
                    <a:pt x="2347" y="466"/>
                  </a:lnTo>
                  <a:lnTo>
                    <a:pt x="2325" y="375"/>
                  </a:lnTo>
                  <a:lnTo>
                    <a:pt x="2558" y="344"/>
                  </a:lnTo>
                  <a:lnTo>
                    <a:pt x="2529" y="260"/>
                  </a:lnTo>
                  <a:lnTo>
                    <a:pt x="2558" y="279"/>
                  </a:lnTo>
                  <a:lnTo>
                    <a:pt x="2599" y="247"/>
                  </a:lnTo>
                  <a:lnTo>
                    <a:pt x="2568" y="237"/>
                  </a:lnTo>
                  <a:lnTo>
                    <a:pt x="2816" y="171"/>
                  </a:lnTo>
                  <a:lnTo>
                    <a:pt x="2794" y="152"/>
                  </a:lnTo>
                  <a:lnTo>
                    <a:pt x="2909" y="145"/>
                  </a:lnTo>
                  <a:lnTo>
                    <a:pt x="2908" y="167"/>
                  </a:lnTo>
                  <a:lnTo>
                    <a:pt x="2934" y="167"/>
                  </a:lnTo>
                  <a:lnTo>
                    <a:pt x="3018" y="137"/>
                  </a:lnTo>
                  <a:lnTo>
                    <a:pt x="3057" y="153"/>
                  </a:lnTo>
                  <a:lnTo>
                    <a:pt x="3019" y="117"/>
                  </a:lnTo>
                  <a:lnTo>
                    <a:pt x="3113" y="110"/>
                  </a:lnTo>
                  <a:lnTo>
                    <a:pt x="3116" y="64"/>
                  </a:lnTo>
                  <a:lnTo>
                    <a:pt x="3223" y="0"/>
                  </a:lnTo>
                  <a:lnTo>
                    <a:pt x="3300" y="38"/>
                  </a:lnTo>
                  <a:lnTo>
                    <a:pt x="3235" y="71"/>
                  </a:lnTo>
                  <a:lnTo>
                    <a:pt x="3348" y="69"/>
                  </a:lnTo>
                  <a:lnTo>
                    <a:pt x="3301" y="117"/>
                  </a:lnTo>
                  <a:lnTo>
                    <a:pt x="3491" y="92"/>
                  </a:lnTo>
                  <a:lnTo>
                    <a:pt x="3593" y="167"/>
                  </a:lnTo>
                  <a:lnTo>
                    <a:pt x="3577" y="194"/>
                  </a:lnTo>
                  <a:lnTo>
                    <a:pt x="3543" y="176"/>
                  </a:lnTo>
                  <a:lnTo>
                    <a:pt x="3590" y="201"/>
                  </a:lnTo>
                  <a:lnTo>
                    <a:pt x="3568" y="244"/>
                  </a:lnTo>
                  <a:lnTo>
                    <a:pt x="3223" y="456"/>
                  </a:lnTo>
                  <a:lnTo>
                    <a:pt x="3335" y="428"/>
                  </a:lnTo>
                  <a:lnTo>
                    <a:pt x="3311" y="401"/>
                  </a:lnTo>
                  <a:lnTo>
                    <a:pt x="3485" y="362"/>
                  </a:lnTo>
                  <a:lnTo>
                    <a:pt x="3437" y="367"/>
                  </a:lnTo>
                  <a:lnTo>
                    <a:pt x="3448" y="332"/>
                  </a:lnTo>
                  <a:lnTo>
                    <a:pt x="3543" y="362"/>
                  </a:lnTo>
                  <a:lnTo>
                    <a:pt x="3560" y="332"/>
                  </a:lnTo>
                  <a:lnTo>
                    <a:pt x="3579" y="401"/>
                  </a:lnTo>
                  <a:lnTo>
                    <a:pt x="3626" y="406"/>
                  </a:lnTo>
                  <a:lnTo>
                    <a:pt x="3582" y="376"/>
                  </a:lnTo>
                  <a:lnTo>
                    <a:pt x="3675" y="362"/>
                  </a:lnTo>
                  <a:lnTo>
                    <a:pt x="3786" y="375"/>
                  </a:lnTo>
                  <a:lnTo>
                    <a:pt x="3778" y="401"/>
                  </a:lnTo>
                  <a:lnTo>
                    <a:pt x="3871" y="424"/>
                  </a:lnTo>
                  <a:lnTo>
                    <a:pt x="3954" y="418"/>
                  </a:lnTo>
                  <a:lnTo>
                    <a:pt x="3958" y="353"/>
                  </a:lnTo>
                  <a:lnTo>
                    <a:pt x="3983" y="347"/>
                  </a:lnTo>
                  <a:lnTo>
                    <a:pt x="4193" y="418"/>
                  </a:lnTo>
                  <a:lnTo>
                    <a:pt x="4167" y="532"/>
                  </a:lnTo>
                  <a:lnTo>
                    <a:pt x="4264" y="608"/>
                  </a:lnTo>
                  <a:lnTo>
                    <a:pt x="4319" y="504"/>
                  </a:lnTo>
                  <a:lnTo>
                    <a:pt x="4354" y="550"/>
                  </a:lnTo>
                  <a:lnTo>
                    <a:pt x="4424" y="532"/>
                  </a:lnTo>
                  <a:lnTo>
                    <a:pt x="4519" y="568"/>
                  </a:lnTo>
                  <a:lnTo>
                    <a:pt x="4593" y="547"/>
                  </a:lnTo>
                  <a:lnTo>
                    <a:pt x="4589" y="504"/>
                  </a:lnTo>
                  <a:lnTo>
                    <a:pt x="4640" y="431"/>
                  </a:lnTo>
                  <a:lnTo>
                    <a:pt x="4957" y="482"/>
                  </a:lnTo>
                  <a:lnTo>
                    <a:pt x="4978" y="516"/>
                  </a:lnTo>
                  <a:lnTo>
                    <a:pt x="4938" y="531"/>
                  </a:lnTo>
                  <a:lnTo>
                    <a:pt x="5042" y="547"/>
                  </a:lnTo>
                  <a:lnTo>
                    <a:pt x="5080" y="597"/>
                  </a:lnTo>
                  <a:lnTo>
                    <a:pt x="5319" y="587"/>
                  </a:lnTo>
                  <a:lnTo>
                    <a:pt x="5362" y="628"/>
                  </a:lnTo>
                  <a:lnTo>
                    <a:pt x="5345" y="677"/>
                  </a:lnTo>
                  <a:lnTo>
                    <a:pt x="5415" y="712"/>
                  </a:lnTo>
                  <a:lnTo>
                    <a:pt x="5451" y="685"/>
                  </a:lnTo>
                  <a:lnTo>
                    <a:pt x="5622" y="705"/>
                  </a:lnTo>
                  <a:lnTo>
                    <a:pt x="5655" y="677"/>
                  </a:lnTo>
                  <a:lnTo>
                    <a:pt x="5677" y="721"/>
                  </a:lnTo>
                  <a:lnTo>
                    <a:pt x="5747" y="757"/>
                  </a:lnTo>
                  <a:lnTo>
                    <a:pt x="5780" y="732"/>
                  </a:lnTo>
                  <a:lnTo>
                    <a:pt x="5744" y="693"/>
                  </a:lnTo>
                  <a:lnTo>
                    <a:pt x="5765" y="660"/>
                  </a:lnTo>
                  <a:lnTo>
                    <a:pt x="6062" y="711"/>
                  </a:lnTo>
                  <a:lnTo>
                    <a:pt x="6258" y="838"/>
                  </a:lnTo>
                  <a:lnTo>
                    <a:pt x="6302" y="838"/>
                  </a:lnTo>
                  <a:lnTo>
                    <a:pt x="6352" y="942"/>
                  </a:lnTo>
                  <a:lnTo>
                    <a:pt x="6328" y="886"/>
                  </a:lnTo>
                  <a:lnTo>
                    <a:pt x="6361" y="881"/>
                  </a:lnTo>
                  <a:lnTo>
                    <a:pt x="6383" y="903"/>
                  </a:lnTo>
                  <a:lnTo>
                    <a:pt x="6439" y="896"/>
                  </a:lnTo>
                  <a:lnTo>
                    <a:pt x="6518" y="954"/>
                  </a:lnTo>
                  <a:lnTo>
                    <a:pt x="6404" y="1020"/>
                  </a:lnTo>
                  <a:lnTo>
                    <a:pt x="6428" y="1039"/>
                  </a:lnTo>
                  <a:lnTo>
                    <a:pt x="6387" y="1051"/>
                  </a:lnTo>
                  <a:lnTo>
                    <a:pt x="6420" y="1076"/>
                  </a:lnTo>
                  <a:lnTo>
                    <a:pt x="6352" y="1077"/>
                  </a:lnTo>
                  <a:lnTo>
                    <a:pt x="6327" y="1039"/>
                  </a:lnTo>
                  <a:lnTo>
                    <a:pt x="6303" y="1054"/>
                  </a:lnTo>
                  <a:lnTo>
                    <a:pt x="6258" y="993"/>
                  </a:lnTo>
                  <a:lnTo>
                    <a:pt x="6179" y="995"/>
                  </a:lnTo>
                  <a:lnTo>
                    <a:pt x="6158" y="958"/>
                  </a:lnTo>
                  <a:lnTo>
                    <a:pt x="6178" y="942"/>
                  </a:lnTo>
                  <a:lnTo>
                    <a:pt x="6150" y="942"/>
                  </a:lnTo>
                  <a:lnTo>
                    <a:pt x="6124" y="954"/>
                  </a:lnTo>
                  <a:lnTo>
                    <a:pt x="6151" y="996"/>
                  </a:lnTo>
                  <a:lnTo>
                    <a:pt x="6135" y="1023"/>
                  </a:lnTo>
                  <a:lnTo>
                    <a:pt x="6069" y="1065"/>
                  </a:lnTo>
                  <a:lnTo>
                    <a:pt x="6024" y="1055"/>
                  </a:lnTo>
                  <a:lnTo>
                    <a:pt x="6099" y="1173"/>
                  </a:lnTo>
                  <a:lnTo>
                    <a:pt x="6085" y="1219"/>
                  </a:lnTo>
                  <a:lnTo>
                    <a:pt x="6009" y="1187"/>
                  </a:lnTo>
                  <a:lnTo>
                    <a:pt x="6012" y="1206"/>
                  </a:lnTo>
                  <a:lnTo>
                    <a:pt x="5875" y="1264"/>
                  </a:lnTo>
                  <a:lnTo>
                    <a:pt x="5751" y="1384"/>
                  </a:lnTo>
                  <a:lnTo>
                    <a:pt x="5669" y="1338"/>
                  </a:lnTo>
                  <a:lnTo>
                    <a:pt x="5593" y="1387"/>
                  </a:lnTo>
                  <a:lnTo>
                    <a:pt x="5593" y="1344"/>
                  </a:lnTo>
                  <a:lnTo>
                    <a:pt x="5549" y="1388"/>
                  </a:lnTo>
                  <a:lnTo>
                    <a:pt x="5493" y="1386"/>
                  </a:lnTo>
                  <a:lnTo>
                    <a:pt x="5436" y="1502"/>
                  </a:lnTo>
                  <a:lnTo>
                    <a:pt x="5483" y="1526"/>
                  </a:lnTo>
                  <a:lnTo>
                    <a:pt x="5465" y="1564"/>
                  </a:lnTo>
                  <a:lnTo>
                    <a:pt x="5486" y="1625"/>
                  </a:lnTo>
                  <a:lnTo>
                    <a:pt x="5446" y="1614"/>
                  </a:lnTo>
                  <a:lnTo>
                    <a:pt x="5423" y="1668"/>
                  </a:lnTo>
                  <a:lnTo>
                    <a:pt x="5437" y="1714"/>
                  </a:lnTo>
                  <a:lnTo>
                    <a:pt x="5353" y="1753"/>
                  </a:lnTo>
                  <a:lnTo>
                    <a:pt x="5362" y="1808"/>
                  </a:lnTo>
                  <a:lnTo>
                    <a:pt x="5306" y="1822"/>
                  </a:lnTo>
                  <a:lnTo>
                    <a:pt x="5293" y="1881"/>
                  </a:lnTo>
                  <a:lnTo>
                    <a:pt x="5241" y="1943"/>
                  </a:lnTo>
                  <a:lnTo>
                    <a:pt x="5196" y="1714"/>
                  </a:lnTo>
                  <a:lnTo>
                    <a:pt x="5200" y="1591"/>
                  </a:lnTo>
                  <a:lnTo>
                    <a:pt x="5241" y="1518"/>
                  </a:lnTo>
                  <a:lnTo>
                    <a:pt x="5299" y="1503"/>
                  </a:lnTo>
                  <a:lnTo>
                    <a:pt x="5434" y="1350"/>
                  </a:lnTo>
                  <a:lnTo>
                    <a:pt x="5498" y="1318"/>
                  </a:lnTo>
                  <a:lnTo>
                    <a:pt x="5520" y="1230"/>
                  </a:lnTo>
                  <a:lnTo>
                    <a:pt x="5549" y="1207"/>
                  </a:lnTo>
                  <a:lnTo>
                    <a:pt x="5497" y="1206"/>
                  </a:lnTo>
                  <a:lnTo>
                    <a:pt x="5482" y="1279"/>
                  </a:lnTo>
                  <a:lnTo>
                    <a:pt x="5367" y="1340"/>
                  </a:lnTo>
                  <a:lnTo>
                    <a:pt x="5378" y="1246"/>
                  </a:lnTo>
                  <a:lnTo>
                    <a:pt x="5254" y="1268"/>
                  </a:lnTo>
                  <a:lnTo>
                    <a:pt x="5138" y="1387"/>
                  </a:lnTo>
                  <a:lnTo>
                    <a:pt x="5161" y="1438"/>
                  </a:lnTo>
                  <a:lnTo>
                    <a:pt x="5037" y="1455"/>
                  </a:lnTo>
                  <a:lnTo>
                    <a:pt x="5021" y="1440"/>
                  </a:lnTo>
                  <a:lnTo>
                    <a:pt x="5063" y="1432"/>
                  </a:lnTo>
                  <a:lnTo>
                    <a:pt x="4959" y="1400"/>
                  </a:lnTo>
                  <a:lnTo>
                    <a:pt x="4929" y="1432"/>
                  </a:lnTo>
                  <a:lnTo>
                    <a:pt x="4694" y="1433"/>
                  </a:lnTo>
                  <a:lnTo>
                    <a:pt x="4417" y="1709"/>
                  </a:lnTo>
                  <a:lnTo>
                    <a:pt x="4473" y="1721"/>
                  </a:lnTo>
                  <a:lnTo>
                    <a:pt x="4473" y="1771"/>
                  </a:lnTo>
                  <a:lnTo>
                    <a:pt x="4507" y="1740"/>
                  </a:lnTo>
                  <a:lnTo>
                    <a:pt x="4497" y="1783"/>
                  </a:lnTo>
                  <a:lnTo>
                    <a:pt x="4537" y="1759"/>
                  </a:lnTo>
                  <a:lnTo>
                    <a:pt x="4535" y="1786"/>
                  </a:lnTo>
                  <a:lnTo>
                    <a:pt x="4546" y="1740"/>
                  </a:lnTo>
                  <a:lnTo>
                    <a:pt x="4589" y="1741"/>
                  </a:lnTo>
                  <a:lnTo>
                    <a:pt x="4647" y="1801"/>
                  </a:lnTo>
                  <a:lnTo>
                    <a:pt x="4592" y="1806"/>
                  </a:lnTo>
                  <a:lnTo>
                    <a:pt x="4641" y="1824"/>
                  </a:lnTo>
                  <a:lnTo>
                    <a:pt x="4653" y="1866"/>
                  </a:lnTo>
                  <a:lnTo>
                    <a:pt x="4614" y="1952"/>
                  </a:lnTo>
                  <a:lnTo>
                    <a:pt x="4606" y="2082"/>
                  </a:lnTo>
                  <a:lnTo>
                    <a:pt x="4411" y="2358"/>
                  </a:lnTo>
                  <a:lnTo>
                    <a:pt x="4342" y="2396"/>
                  </a:lnTo>
                  <a:lnTo>
                    <a:pt x="4287" y="2358"/>
                  </a:lnTo>
                  <a:lnTo>
                    <a:pt x="4240" y="2412"/>
                  </a:lnTo>
                  <a:lnTo>
                    <a:pt x="4237" y="2401"/>
                  </a:lnTo>
                  <a:lnTo>
                    <a:pt x="4262" y="2358"/>
                  </a:lnTo>
                  <a:lnTo>
                    <a:pt x="4249" y="2289"/>
                  </a:lnTo>
                  <a:lnTo>
                    <a:pt x="4334" y="2261"/>
                  </a:lnTo>
                  <a:lnTo>
                    <a:pt x="4403" y="2077"/>
                  </a:lnTo>
                  <a:lnTo>
                    <a:pt x="4257" y="2121"/>
                  </a:lnTo>
                  <a:lnTo>
                    <a:pt x="4237" y="2052"/>
                  </a:lnTo>
                  <a:lnTo>
                    <a:pt x="4120" y="2010"/>
                  </a:lnTo>
                  <a:lnTo>
                    <a:pt x="4050" y="1821"/>
                  </a:lnTo>
                  <a:lnTo>
                    <a:pt x="3972" y="1786"/>
                  </a:lnTo>
                  <a:lnTo>
                    <a:pt x="3834" y="1837"/>
                  </a:lnTo>
                  <a:lnTo>
                    <a:pt x="3859" y="1878"/>
                  </a:lnTo>
                  <a:lnTo>
                    <a:pt x="3802" y="1990"/>
                  </a:lnTo>
                  <a:lnTo>
                    <a:pt x="3748" y="2020"/>
                  </a:lnTo>
                  <a:lnTo>
                    <a:pt x="3691" y="1993"/>
                  </a:lnTo>
                  <a:lnTo>
                    <a:pt x="3621" y="1981"/>
                  </a:lnTo>
                  <a:lnTo>
                    <a:pt x="3441" y="2033"/>
                  </a:lnTo>
                  <a:lnTo>
                    <a:pt x="3280" y="1956"/>
                  </a:lnTo>
                  <a:lnTo>
                    <a:pt x="3179" y="1967"/>
                  </a:lnTo>
                  <a:lnTo>
                    <a:pt x="3142" y="1905"/>
                  </a:lnTo>
                  <a:lnTo>
                    <a:pt x="3042" y="1866"/>
                  </a:lnTo>
                  <a:lnTo>
                    <a:pt x="2989" y="1908"/>
                  </a:lnTo>
                  <a:lnTo>
                    <a:pt x="2986" y="1992"/>
                  </a:lnTo>
                  <a:lnTo>
                    <a:pt x="2756" y="1955"/>
                  </a:lnTo>
                  <a:lnTo>
                    <a:pt x="2633" y="2033"/>
                  </a:lnTo>
                  <a:lnTo>
                    <a:pt x="2568" y="2063"/>
                  </a:lnTo>
                  <a:lnTo>
                    <a:pt x="2488" y="2002"/>
                  </a:lnTo>
                  <a:lnTo>
                    <a:pt x="2435" y="2036"/>
                  </a:lnTo>
                  <a:lnTo>
                    <a:pt x="2339" y="1993"/>
                  </a:lnTo>
                  <a:lnTo>
                    <a:pt x="2302" y="1990"/>
                  </a:lnTo>
                  <a:lnTo>
                    <a:pt x="2275" y="1923"/>
                  </a:lnTo>
                  <a:lnTo>
                    <a:pt x="2221" y="1923"/>
                  </a:lnTo>
                  <a:lnTo>
                    <a:pt x="2202" y="1935"/>
                  </a:lnTo>
                  <a:lnTo>
                    <a:pt x="2159" y="1885"/>
                  </a:lnTo>
                  <a:lnTo>
                    <a:pt x="2130" y="1898"/>
                  </a:lnTo>
                  <a:lnTo>
                    <a:pt x="2106" y="1914"/>
                  </a:lnTo>
                  <a:lnTo>
                    <a:pt x="1996" y="1812"/>
                  </a:lnTo>
                  <a:lnTo>
                    <a:pt x="1965" y="1802"/>
                  </a:lnTo>
                  <a:lnTo>
                    <a:pt x="1893" y="1724"/>
                  </a:lnTo>
                  <a:lnTo>
                    <a:pt x="1825" y="1771"/>
                  </a:lnTo>
                  <a:lnTo>
                    <a:pt x="1813" y="1739"/>
                  </a:lnTo>
                  <a:lnTo>
                    <a:pt x="1713" y="1733"/>
                  </a:lnTo>
                  <a:lnTo>
                    <a:pt x="1674" y="1678"/>
                  </a:lnTo>
                  <a:lnTo>
                    <a:pt x="1622" y="1682"/>
                  </a:lnTo>
                  <a:lnTo>
                    <a:pt x="1601" y="1705"/>
                  </a:lnTo>
                  <a:lnTo>
                    <a:pt x="1536" y="1718"/>
                  </a:lnTo>
                  <a:lnTo>
                    <a:pt x="1517" y="1705"/>
                  </a:lnTo>
                  <a:lnTo>
                    <a:pt x="1493" y="1749"/>
                  </a:lnTo>
                  <a:lnTo>
                    <a:pt x="1471" y="1739"/>
                  </a:lnTo>
                  <a:lnTo>
                    <a:pt x="1392" y="1751"/>
                  </a:lnTo>
                  <a:lnTo>
                    <a:pt x="1367" y="1739"/>
                  </a:lnTo>
                  <a:lnTo>
                    <a:pt x="1357" y="1751"/>
                  </a:lnTo>
                  <a:lnTo>
                    <a:pt x="1398" y="1802"/>
                  </a:lnTo>
                  <a:lnTo>
                    <a:pt x="1369" y="1832"/>
                  </a:lnTo>
                  <a:lnTo>
                    <a:pt x="1370" y="1874"/>
                  </a:lnTo>
                  <a:lnTo>
                    <a:pt x="1416" y="1875"/>
                  </a:lnTo>
                  <a:lnTo>
                    <a:pt x="1438" y="1914"/>
                  </a:lnTo>
                  <a:lnTo>
                    <a:pt x="1424" y="1944"/>
                  </a:lnTo>
                  <a:lnTo>
                    <a:pt x="1392" y="1923"/>
                  </a:lnTo>
                  <a:lnTo>
                    <a:pt x="1367" y="1943"/>
                  </a:lnTo>
                  <a:lnTo>
                    <a:pt x="1339" y="1927"/>
                  </a:lnTo>
                  <a:lnTo>
                    <a:pt x="1325" y="1898"/>
                  </a:lnTo>
                  <a:lnTo>
                    <a:pt x="1295" y="1914"/>
                  </a:lnTo>
                  <a:lnTo>
                    <a:pt x="1273" y="1900"/>
                  </a:lnTo>
                  <a:lnTo>
                    <a:pt x="1245" y="1923"/>
                  </a:lnTo>
                  <a:lnTo>
                    <a:pt x="1211" y="1929"/>
                  </a:lnTo>
                  <a:lnTo>
                    <a:pt x="1190" y="1898"/>
                  </a:lnTo>
                  <a:lnTo>
                    <a:pt x="1066" y="1890"/>
                  </a:lnTo>
                  <a:lnTo>
                    <a:pt x="1054" y="1905"/>
                  </a:lnTo>
                  <a:lnTo>
                    <a:pt x="1042" y="1904"/>
                  </a:lnTo>
                  <a:lnTo>
                    <a:pt x="1020" y="1937"/>
                  </a:lnTo>
                  <a:lnTo>
                    <a:pt x="1023" y="1970"/>
                  </a:lnTo>
                  <a:lnTo>
                    <a:pt x="1008" y="1973"/>
                  </a:lnTo>
                  <a:lnTo>
                    <a:pt x="999" y="1944"/>
                  </a:lnTo>
                  <a:lnTo>
                    <a:pt x="980" y="1947"/>
                  </a:lnTo>
                  <a:lnTo>
                    <a:pt x="975" y="2042"/>
                  </a:lnTo>
                  <a:lnTo>
                    <a:pt x="993" y="2070"/>
                  </a:lnTo>
                  <a:lnTo>
                    <a:pt x="993" y="2096"/>
                  </a:lnTo>
                  <a:lnTo>
                    <a:pt x="1015" y="2092"/>
                  </a:lnTo>
                  <a:lnTo>
                    <a:pt x="1042" y="2079"/>
                  </a:lnTo>
                  <a:lnTo>
                    <a:pt x="1064" y="2121"/>
                  </a:lnTo>
                  <a:lnTo>
                    <a:pt x="1078" y="2148"/>
                  </a:lnTo>
                  <a:lnTo>
                    <a:pt x="1097" y="2184"/>
                  </a:lnTo>
                  <a:lnTo>
                    <a:pt x="1126" y="2193"/>
                  </a:lnTo>
                  <a:lnTo>
                    <a:pt x="1089" y="2221"/>
                  </a:lnTo>
                  <a:lnTo>
                    <a:pt x="1065" y="2194"/>
                  </a:lnTo>
                  <a:lnTo>
                    <a:pt x="1040" y="2300"/>
                  </a:lnTo>
                  <a:lnTo>
                    <a:pt x="1070" y="2328"/>
                  </a:lnTo>
                  <a:lnTo>
                    <a:pt x="1095" y="2431"/>
                  </a:lnTo>
                  <a:lnTo>
                    <a:pt x="1071" y="2412"/>
                  </a:lnTo>
                  <a:lnTo>
                    <a:pt x="1047" y="2401"/>
                  </a:lnTo>
                  <a:lnTo>
                    <a:pt x="1015" y="2396"/>
                  </a:lnTo>
                  <a:lnTo>
                    <a:pt x="993" y="2384"/>
                  </a:lnTo>
                  <a:lnTo>
                    <a:pt x="973" y="2381"/>
                  </a:lnTo>
                  <a:lnTo>
                    <a:pt x="958" y="2345"/>
                  </a:lnTo>
                  <a:lnTo>
                    <a:pt x="918" y="2366"/>
                  </a:lnTo>
                  <a:lnTo>
                    <a:pt x="883" y="2365"/>
                  </a:lnTo>
                  <a:lnTo>
                    <a:pt x="856" y="2334"/>
                  </a:lnTo>
                  <a:lnTo>
                    <a:pt x="796" y="2303"/>
                  </a:lnTo>
                  <a:lnTo>
                    <a:pt x="737" y="2309"/>
                  </a:lnTo>
                  <a:lnTo>
                    <a:pt x="671" y="2258"/>
                  </a:lnTo>
                  <a:lnTo>
                    <a:pt x="722" y="2212"/>
                  </a:lnTo>
                  <a:lnTo>
                    <a:pt x="727" y="2170"/>
                  </a:lnTo>
                  <a:lnTo>
                    <a:pt x="726" y="2131"/>
                  </a:lnTo>
                  <a:lnTo>
                    <a:pt x="733" y="2098"/>
                  </a:lnTo>
                  <a:lnTo>
                    <a:pt x="765" y="2088"/>
                  </a:lnTo>
                  <a:lnTo>
                    <a:pt x="745" y="2027"/>
                  </a:lnTo>
                  <a:lnTo>
                    <a:pt x="708" y="2010"/>
                  </a:lnTo>
                  <a:lnTo>
                    <a:pt x="688" y="2000"/>
                  </a:lnTo>
                  <a:lnTo>
                    <a:pt x="660" y="2009"/>
                  </a:lnTo>
                  <a:lnTo>
                    <a:pt x="605" y="1992"/>
                  </a:lnTo>
                  <a:lnTo>
                    <a:pt x="562" y="1931"/>
                  </a:lnTo>
                  <a:lnTo>
                    <a:pt x="524" y="1913"/>
                  </a:lnTo>
                  <a:lnTo>
                    <a:pt x="505" y="1858"/>
                  </a:lnTo>
                  <a:lnTo>
                    <a:pt x="475" y="1851"/>
                  </a:lnTo>
                  <a:lnTo>
                    <a:pt x="444" y="1870"/>
                  </a:lnTo>
                  <a:lnTo>
                    <a:pt x="423" y="1881"/>
                  </a:lnTo>
                  <a:lnTo>
                    <a:pt x="412" y="1856"/>
                  </a:lnTo>
                  <a:lnTo>
                    <a:pt x="399" y="1831"/>
                  </a:lnTo>
                  <a:lnTo>
                    <a:pt x="441" y="1825"/>
                  </a:lnTo>
                  <a:lnTo>
                    <a:pt x="439" y="1810"/>
                  </a:lnTo>
                  <a:lnTo>
                    <a:pt x="429" y="1797"/>
                  </a:lnTo>
                  <a:lnTo>
                    <a:pt x="412" y="1785"/>
                  </a:lnTo>
                  <a:lnTo>
                    <a:pt x="391" y="1718"/>
                  </a:lnTo>
                  <a:lnTo>
                    <a:pt x="355" y="1686"/>
                  </a:lnTo>
                  <a:lnTo>
                    <a:pt x="322" y="1684"/>
                  </a:lnTo>
                  <a:lnTo>
                    <a:pt x="287" y="1684"/>
                  </a:lnTo>
                  <a:lnTo>
                    <a:pt x="265" y="1664"/>
                  </a:lnTo>
                  <a:lnTo>
                    <a:pt x="241" y="1660"/>
                  </a:lnTo>
                  <a:lnTo>
                    <a:pt x="222" y="1660"/>
                  </a:lnTo>
                  <a:lnTo>
                    <a:pt x="210" y="1678"/>
                  </a:lnTo>
                  <a:lnTo>
                    <a:pt x="186" y="1703"/>
                  </a:lnTo>
                  <a:lnTo>
                    <a:pt x="181" y="1730"/>
                  </a:lnTo>
                  <a:lnTo>
                    <a:pt x="173" y="1739"/>
                  </a:lnTo>
                  <a:lnTo>
                    <a:pt x="159" y="1783"/>
                  </a:lnTo>
                  <a:lnTo>
                    <a:pt x="150" y="1768"/>
                  </a:lnTo>
                  <a:lnTo>
                    <a:pt x="145" y="1752"/>
                  </a:lnTo>
                  <a:lnTo>
                    <a:pt x="0" y="172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80" name="Freeform 396">
              <a:extLst>
                <a:ext uri="{FF2B5EF4-FFF2-40B4-BE49-F238E27FC236}">
                  <a16:creationId xmlns:a16="http://schemas.microsoft.com/office/drawing/2014/main" id="{FC5AF904-24B7-444C-9849-E32E2088CFBC}"/>
                </a:ext>
              </a:extLst>
            </p:cNvPr>
            <p:cNvSpPr>
              <a:spLocks/>
            </p:cNvSpPr>
            <p:nvPr/>
          </p:nvSpPr>
          <p:spPr bwMode="auto">
            <a:xfrm>
              <a:off x="2116533" y="1827522"/>
              <a:ext cx="90975" cy="44553"/>
            </a:xfrm>
            <a:custGeom>
              <a:avLst/>
              <a:gdLst>
                <a:gd name="T0" fmla="*/ 0 w 190"/>
                <a:gd name="T1" fmla="*/ 2 h 94"/>
                <a:gd name="T2" fmla="*/ 1 w 190"/>
                <a:gd name="T3" fmla="*/ 1 h 94"/>
                <a:gd name="T4" fmla="*/ 0 w 190"/>
                <a:gd name="T5" fmla="*/ 1 h 94"/>
                <a:gd name="T6" fmla="*/ 3 w 190"/>
                <a:gd name="T7" fmla="*/ 0 h 94"/>
                <a:gd name="T8" fmla="*/ 4 w 190"/>
                <a:gd name="T9" fmla="*/ 0 h 94"/>
                <a:gd name="T10" fmla="*/ 3 w 190"/>
                <a:gd name="T11" fmla="*/ 1 h 94"/>
                <a:gd name="T12" fmla="*/ 4 w 190"/>
                <a:gd name="T13" fmla="*/ 1 h 94"/>
                <a:gd name="T14" fmla="*/ 1 w 190"/>
                <a:gd name="T15" fmla="*/ 2 h 94"/>
                <a:gd name="T16" fmla="*/ 1 w 190"/>
                <a:gd name="T17" fmla="*/ 2 h 94"/>
                <a:gd name="T18" fmla="*/ 1 w 190"/>
                <a:gd name="T19" fmla="*/ 2 h 94"/>
                <a:gd name="T20" fmla="*/ 0 w 190"/>
                <a:gd name="T21" fmla="*/ 2 h 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94"/>
                <a:gd name="T35" fmla="*/ 190 w 190"/>
                <a:gd name="T36" fmla="*/ 94 h 9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94">
                  <a:moveTo>
                    <a:pt x="0" y="67"/>
                  </a:moveTo>
                  <a:lnTo>
                    <a:pt x="39" y="46"/>
                  </a:lnTo>
                  <a:lnTo>
                    <a:pt x="11" y="27"/>
                  </a:lnTo>
                  <a:lnTo>
                    <a:pt x="146" y="0"/>
                  </a:lnTo>
                  <a:lnTo>
                    <a:pt x="168" y="1"/>
                  </a:lnTo>
                  <a:lnTo>
                    <a:pt x="142" y="25"/>
                  </a:lnTo>
                  <a:lnTo>
                    <a:pt x="190" y="23"/>
                  </a:lnTo>
                  <a:lnTo>
                    <a:pt x="66" y="79"/>
                  </a:lnTo>
                  <a:lnTo>
                    <a:pt x="39" y="94"/>
                  </a:lnTo>
                  <a:lnTo>
                    <a:pt x="45" y="71"/>
                  </a:lnTo>
                  <a:lnTo>
                    <a:pt x="0" y="6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81" name="Freeform 397">
              <a:extLst>
                <a:ext uri="{FF2B5EF4-FFF2-40B4-BE49-F238E27FC236}">
                  <a16:creationId xmlns:a16="http://schemas.microsoft.com/office/drawing/2014/main" id="{B701FA1E-6707-4E07-9560-1241A2414FC8}"/>
                </a:ext>
              </a:extLst>
            </p:cNvPr>
            <p:cNvSpPr>
              <a:spLocks/>
            </p:cNvSpPr>
            <p:nvPr/>
          </p:nvSpPr>
          <p:spPr bwMode="auto">
            <a:xfrm>
              <a:off x="2143488" y="2290555"/>
              <a:ext cx="37064" cy="22276"/>
            </a:xfrm>
            <a:custGeom>
              <a:avLst/>
              <a:gdLst>
                <a:gd name="T0" fmla="*/ 0 w 75"/>
                <a:gd name="T1" fmla="*/ 1 h 49"/>
                <a:gd name="T2" fmla="*/ 1 w 75"/>
                <a:gd name="T3" fmla="*/ 0 h 49"/>
                <a:gd name="T4" fmla="*/ 2 w 75"/>
                <a:gd name="T5" fmla="*/ 1 h 49"/>
                <a:gd name="T6" fmla="*/ 0 w 75"/>
                <a:gd name="T7" fmla="*/ 1 h 49"/>
                <a:gd name="T8" fmla="*/ 0 60000 65536"/>
                <a:gd name="T9" fmla="*/ 0 60000 65536"/>
                <a:gd name="T10" fmla="*/ 0 60000 65536"/>
                <a:gd name="T11" fmla="*/ 0 60000 65536"/>
                <a:gd name="T12" fmla="*/ 0 w 75"/>
                <a:gd name="T13" fmla="*/ 0 h 49"/>
                <a:gd name="T14" fmla="*/ 75 w 75"/>
                <a:gd name="T15" fmla="*/ 49 h 49"/>
              </a:gdLst>
              <a:ahLst/>
              <a:cxnLst>
                <a:cxn ang="T8">
                  <a:pos x="T0" y="T1"/>
                </a:cxn>
                <a:cxn ang="T9">
                  <a:pos x="T2" y="T3"/>
                </a:cxn>
                <a:cxn ang="T10">
                  <a:pos x="T4" y="T5"/>
                </a:cxn>
                <a:cxn ang="T11">
                  <a:pos x="T6" y="T7"/>
                </a:cxn>
              </a:cxnLst>
              <a:rect l="T12" t="T13" r="T14" b="T15"/>
              <a:pathLst>
                <a:path w="75" h="49">
                  <a:moveTo>
                    <a:pt x="0" y="49"/>
                  </a:moveTo>
                  <a:lnTo>
                    <a:pt x="22" y="0"/>
                  </a:lnTo>
                  <a:lnTo>
                    <a:pt x="75" y="27"/>
                  </a:lnTo>
                  <a:lnTo>
                    <a:pt x="0" y="4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82" name="Freeform 398">
              <a:extLst>
                <a:ext uri="{FF2B5EF4-FFF2-40B4-BE49-F238E27FC236}">
                  <a16:creationId xmlns:a16="http://schemas.microsoft.com/office/drawing/2014/main" id="{429C70E6-6914-40D4-A0B2-4846784BE296}"/>
                </a:ext>
              </a:extLst>
            </p:cNvPr>
            <p:cNvSpPr>
              <a:spLocks/>
            </p:cNvSpPr>
            <p:nvPr/>
          </p:nvSpPr>
          <p:spPr bwMode="auto">
            <a:xfrm>
              <a:off x="2207508" y="2152123"/>
              <a:ext cx="111192" cy="92288"/>
            </a:xfrm>
            <a:custGeom>
              <a:avLst/>
              <a:gdLst>
                <a:gd name="T0" fmla="*/ 0 w 229"/>
                <a:gd name="T1" fmla="*/ 2 h 204"/>
                <a:gd name="T2" fmla="*/ 0 w 229"/>
                <a:gd name="T3" fmla="*/ 3 h 204"/>
                <a:gd name="T4" fmla="*/ 1 w 229"/>
                <a:gd name="T5" fmla="*/ 3 h 204"/>
                <a:gd name="T6" fmla="*/ 2 w 229"/>
                <a:gd name="T7" fmla="*/ 4 h 204"/>
                <a:gd name="T8" fmla="*/ 2 w 229"/>
                <a:gd name="T9" fmla="*/ 3 h 204"/>
                <a:gd name="T10" fmla="*/ 2 w 229"/>
                <a:gd name="T11" fmla="*/ 5 h 204"/>
                <a:gd name="T12" fmla="*/ 5 w 229"/>
                <a:gd name="T13" fmla="*/ 5 h 204"/>
                <a:gd name="T14" fmla="*/ 4 w 229"/>
                <a:gd name="T15" fmla="*/ 4 h 204"/>
                <a:gd name="T16" fmla="*/ 3 w 229"/>
                <a:gd name="T17" fmla="*/ 3 h 204"/>
                <a:gd name="T18" fmla="*/ 3 w 229"/>
                <a:gd name="T19" fmla="*/ 1 h 204"/>
                <a:gd name="T20" fmla="*/ 5 w 229"/>
                <a:gd name="T21" fmla="*/ 0 h 204"/>
                <a:gd name="T22" fmla="*/ 1 w 229"/>
                <a:gd name="T23" fmla="*/ 0 h 204"/>
                <a:gd name="T24" fmla="*/ 1 w 229"/>
                <a:gd name="T25" fmla="*/ 2 h 204"/>
                <a:gd name="T26" fmla="*/ 0 w 229"/>
                <a:gd name="T27" fmla="*/ 2 h 2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9"/>
                <a:gd name="T43" fmla="*/ 0 h 204"/>
                <a:gd name="T44" fmla="*/ 229 w 229"/>
                <a:gd name="T45" fmla="*/ 204 h 20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9" h="204">
                  <a:moveTo>
                    <a:pt x="0" y="103"/>
                  </a:moveTo>
                  <a:lnTo>
                    <a:pt x="16" y="146"/>
                  </a:lnTo>
                  <a:lnTo>
                    <a:pt x="41" y="131"/>
                  </a:lnTo>
                  <a:lnTo>
                    <a:pt x="71" y="159"/>
                  </a:lnTo>
                  <a:lnTo>
                    <a:pt x="91" y="146"/>
                  </a:lnTo>
                  <a:lnTo>
                    <a:pt x="82" y="196"/>
                  </a:lnTo>
                  <a:lnTo>
                    <a:pt x="229" y="204"/>
                  </a:lnTo>
                  <a:lnTo>
                    <a:pt x="175" y="167"/>
                  </a:lnTo>
                  <a:lnTo>
                    <a:pt x="147" y="105"/>
                  </a:lnTo>
                  <a:lnTo>
                    <a:pt x="148" y="38"/>
                  </a:lnTo>
                  <a:lnTo>
                    <a:pt x="186" y="0"/>
                  </a:lnTo>
                  <a:lnTo>
                    <a:pt x="57" y="13"/>
                  </a:lnTo>
                  <a:lnTo>
                    <a:pt x="25" y="103"/>
                  </a:lnTo>
                  <a:lnTo>
                    <a:pt x="0" y="10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83" name="Freeform 399">
              <a:extLst>
                <a:ext uri="{FF2B5EF4-FFF2-40B4-BE49-F238E27FC236}">
                  <a16:creationId xmlns:a16="http://schemas.microsoft.com/office/drawing/2014/main" id="{BB35D80D-C0D6-4B18-AFFA-317C60C0E7B9}"/>
                </a:ext>
              </a:extLst>
            </p:cNvPr>
            <p:cNvSpPr>
              <a:spLocks/>
            </p:cNvSpPr>
            <p:nvPr/>
          </p:nvSpPr>
          <p:spPr bwMode="auto">
            <a:xfrm>
              <a:off x="2244572" y="2002552"/>
              <a:ext cx="283034" cy="149571"/>
            </a:xfrm>
            <a:custGeom>
              <a:avLst/>
              <a:gdLst>
                <a:gd name="T0" fmla="*/ 0 w 587"/>
                <a:gd name="T1" fmla="*/ 7 h 330"/>
                <a:gd name="T2" fmla="*/ 1 w 587"/>
                <a:gd name="T3" fmla="*/ 7 h 330"/>
                <a:gd name="T4" fmla="*/ 0 w 587"/>
                <a:gd name="T5" fmla="*/ 7 h 330"/>
                <a:gd name="T6" fmla="*/ 3 w 587"/>
                <a:gd name="T7" fmla="*/ 8 h 330"/>
                <a:gd name="T8" fmla="*/ 3 w 587"/>
                <a:gd name="T9" fmla="*/ 7 h 330"/>
                <a:gd name="T10" fmla="*/ 3 w 587"/>
                <a:gd name="T11" fmla="*/ 7 h 330"/>
                <a:gd name="T12" fmla="*/ 3 w 587"/>
                <a:gd name="T13" fmla="*/ 7 h 330"/>
                <a:gd name="T14" fmla="*/ 4 w 587"/>
                <a:gd name="T15" fmla="*/ 7 h 330"/>
                <a:gd name="T16" fmla="*/ 3 w 587"/>
                <a:gd name="T17" fmla="*/ 6 h 330"/>
                <a:gd name="T18" fmla="*/ 4 w 587"/>
                <a:gd name="T19" fmla="*/ 6 h 330"/>
                <a:gd name="T20" fmla="*/ 5 w 587"/>
                <a:gd name="T21" fmla="*/ 6 h 330"/>
                <a:gd name="T22" fmla="*/ 4 w 587"/>
                <a:gd name="T23" fmla="*/ 5 h 330"/>
                <a:gd name="T24" fmla="*/ 5 w 587"/>
                <a:gd name="T25" fmla="*/ 5 h 330"/>
                <a:gd name="T26" fmla="*/ 5 w 587"/>
                <a:gd name="T27" fmla="*/ 5 h 330"/>
                <a:gd name="T28" fmla="*/ 6 w 587"/>
                <a:gd name="T29" fmla="*/ 5 h 330"/>
                <a:gd name="T30" fmla="*/ 6 w 587"/>
                <a:gd name="T31" fmla="*/ 4 h 330"/>
                <a:gd name="T32" fmla="*/ 13 w 587"/>
                <a:gd name="T33" fmla="*/ 2 h 330"/>
                <a:gd name="T34" fmla="*/ 14 w 587"/>
                <a:gd name="T35" fmla="*/ 1 h 330"/>
                <a:gd name="T36" fmla="*/ 13 w 587"/>
                <a:gd name="T37" fmla="*/ 0 h 330"/>
                <a:gd name="T38" fmla="*/ 9 w 587"/>
                <a:gd name="T39" fmla="*/ 1 h 330"/>
                <a:gd name="T40" fmla="*/ 7 w 587"/>
                <a:gd name="T41" fmla="*/ 1 h 330"/>
                <a:gd name="T42" fmla="*/ 3 w 587"/>
                <a:gd name="T43" fmla="*/ 4 h 330"/>
                <a:gd name="T44" fmla="*/ 2 w 587"/>
                <a:gd name="T45" fmla="*/ 4 h 330"/>
                <a:gd name="T46" fmla="*/ 2 w 587"/>
                <a:gd name="T47" fmla="*/ 5 h 330"/>
                <a:gd name="T48" fmla="*/ 3 w 587"/>
                <a:gd name="T49" fmla="*/ 5 h 330"/>
                <a:gd name="T50" fmla="*/ 2 w 587"/>
                <a:gd name="T51" fmla="*/ 5 h 330"/>
                <a:gd name="T52" fmla="*/ 2 w 587"/>
                <a:gd name="T53" fmla="*/ 5 h 330"/>
                <a:gd name="T54" fmla="*/ 1 w 587"/>
                <a:gd name="T55" fmla="*/ 6 h 330"/>
                <a:gd name="T56" fmla="*/ 2 w 587"/>
                <a:gd name="T57" fmla="*/ 6 h 330"/>
                <a:gd name="T58" fmla="*/ 0 w 587"/>
                <a:gd name="T59" fmla="*/ 7 h 33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87"/>
                <a:gd name="T91" fmla="*/ 0 h 330"/>
                <a:gd name="T92" fmla="*/ 587 w 587"/>
                <a:gd name="T93" fmla="*/ 330 h 33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87" h="330">
                  <a:moveTo>
                    <a:pt x="0" y="284"/>
                  </a:moveTo>
                  <a:lnTo>
                    <a:pt x="58" y="293"/>
                  </a:lnTo>
                  <a:lnTo>
                    <a:pt x="18" y="321"/>
                  </a:lnTo>
                  <a:lnTo>
                    <a:pt x="117" y="330"/>
                  </a:lnTo>
                  <a:lnTo>
                    <a:pt x="120" y="293"/>
                  </a:lnTo>
                  <a:lnTo>
                    <a:pt x="149" y="298"/>
                  </a:lnTo>
                  <a:lnTo>
                    <a:pt x="119" y="279"/>
                  </a:lnTo>
                  <a:lnTo>
                    <a:pt x="158" y="286"/>
                  </a:lnTo>
                  <a:lnTo>
                    <a:pt x="149" y="244"/>
                  </a:lnTo>
                  <a:lnTo>
                    <a:pt x="167" y="270"/>
                  </a:lnTo>
                  <a:lnTo>
                    <a:pt x="196" y="245"/>
                  </a:lnTo>
                  <a:lnTo>
                    <a:pt x="177" y="217"/>
                  </a:lnTo>
                  <a:lnTo>
                    <a:pt x="239" y="222"/>
                  </a:lnTo>
                  <a:lnTo>
                    <a:pt x="221" y="205"/>
                  </a:lnTo>
                  <a:lnTo>
                    <a:pt x="249" y="209"/>
                  </a:lnTo>
                  <a:lnTo>
                    <a:pt x="265" y="175"/>
                  </a:lnTo>
                  <a:lnTo>
                    <a:pt x="558" y="71"/>
                  </a:lnTo>
                  <a:lnTo>
                    <a:pt x="587" y="30"/>
                  </a:lnTo>
                  <a:lnTo>
                    <a:pt x="530" y="0"/>
                  </a:lnTo>
                  <a:lnTo>
                    <a:pt x="409" y="67"/>
                  </a:lnTo>
                  <a:lnTo>
                    <a:pt x="282" y="67"/>
                  </a:lnTo>
                  <a:lnTo>
                    <a:pt x="147" y="155"/>
                  </a:lnTo>
                  <a:lnTo>
                    <a:pt x="71" y="165"/>
                  </a:lnTo>
                  <a:lnTo>
                    <a:pt x="76" y="205"/>
                  </a:lnTo>
                  <a:lnTo>
                    <a:pt x="116" y="209"/>
                  </a:lnTo>
                  <a:lnTo>
                    <a:pt x="70" y="210"/>
                  </a:lnTo>
                  <a:lnTo>
                    <a:pt x="91" y="226"/>
                  </a:lnTo>
                  <a:lnTo>
                    <a:pt x="58" y="245"/>
                  </a:lnTo>
                  <a:lnTo>
                    <a:pt x="97" y="263"/>
                  </a:lnTo>
                  <a:lnTo>
                    <a:pt x="0" y="28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84" name="Freeform 400">
              <a:extLst>
                <a:ext uri="{FF2B5EF4-FFF2-40B4-BE49-F238E27FC236}">
                  <a16:creationId xmlns:a16="http://schemas.microsoft.com/office/drawing/2014/main" id="{C07777D0-FC08-4125-89FE-F961F7232265}"/>
                </a:ext>
              </a:extLst>
            </p:cNvPr>
            <p:cNvSpPr>
              <a:spLocks/>
            </p:cNvSpPr>
            <p:nvPr/>
          </p:nvSpPr>
          <p:spPr bwMode="auto">
            <a:xfrm>
              <a:off x="2407990" y="1805246"/>
              <a:ext cx="53911" cy="30232"/>
            </a:xfrm>
            <a:custGeom>
              <a:avLst/>
              <a:gdLst>
                <a:gd name="T0" fmla="*/ 0 w 115"/>
                <a:gd name="T1" fmla="*/ 1 h 66"/>
                <a:gd name="T2" fmla="*/ 1 w 115"/>
                <a:gd name="T3" fmla="*/ 1 h 66"/>
                <a:gd name="T4" fmla="*/ 3 w 115"/>
                <a:gd name="T5" fmla="*/ 1 h 66"/>
                <a:gd name="T6" fmla="*/ 1 w 115"/>
                <a:gd name="T7" fmla="*/ 0 h 66"/>
                <a:gd name="T8" fmla="*/ 0 w 115"/>
                <a:gd name="T9" fmla="*/ 1 h 66"/>
                <a:gd name="T10" fmla="*/ 0 60000 65536"/>
                <a:gd name="T11" fmla="*/ 0 60000 65536"/>
                <a:gd name="T12" fmla="*/ 0 60000 65536"/>
                <a:gd name="T13" fmla="*/ 0 60000 65536"/>
                <a:gd name="T14" fmla="*/ 0 60000 65536"/>
                <a:gd name="T15" fmla="*/ 0 w 115"/>
                <a:gd name="T16" fmla="*/ 0 h 66"/>
                <a:gd name="T17" fmla="*/ 115 w 115"/>
                <a:gd name="T18" fmla="*/ 66 h 66"/>
              </a:gdLst>
              <a:ahLst/>
              <a:cxnLst>
                <a:cxn ang="T10">
                  <a:pos x="T0" y="T1"/>
                </a:cxn>
                <a:cxn ang="T11">
                  <a:pos x="T2" y="T3"/>
                </a:cxn>
                <a:cxn ang="T12">
                  <a:pos x="T4" y="T5"/>
                </a:cxn>
                <a:cxn ang="T13">
                  <a:pos x="T6" y="T7"/>
                </a:cxn>
                <a:cxn ang="T14">
                  <a:pos x="T8" y="T9"/>
                </a:cxn>
              </a:cxnLst>
              <a:rect l="T15" t="T16" r="T17" b="T18"/>
              <a:pathLst>
                <a:path w="115" h="66">
                  <a:moveTo>
                    <a:pt x="0" y="47"/>
                  </a:moveTo>
                  <a:lnTo>
                    <a:pt x="32" y="66"/>
                  </a:lnTo>
                  <a:lnTo>
                    <a:pt x="115" y="43"/>
                  </a:lnTo>
                  <a:lnTo>
                    <a:pt x="66" y="0"/>
                  </a:lnTo>
                  <a:lnTo>
                    <a:pt x="0" y="4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85" name="Freeform 401">
              <a:extLst>
                <a:ext uri="{FF2B5EF4-FFF2-40B4-BE49-F238E27FC236}">
                  <a16:creationId xmlns:a16="http://schemas.microsoft.com/office/drawing/2014/main" id="{1402A718-6662-4751-B3D6-65C495C05BB7}"/>
                </a:ext>
              </a:extLst>
            </p:cNvPr>
            <p:cNvSpPr>
              <a:spLocks/>
            </p:cNvSpPr>
            <p:nvPr/>
          </p:nvSpPr>
          <p:spPr bwMode="auto">
            <a:xfrm>
              <a:off x="2930254" y="1865711"/>
              <a:ext cx="48857" cy="19094"/>
            </a:xfrm>
            <a:custGeom>
              <a:avLst/>
              <a:gdLst>
                <a:gd name="T0" fmla="*/ 0 w 103"/>
                <a:gd name="T1" fmla="*/ 0 h 42"/>
                <a:gd name="T2" fmla="*/ 1 w 103"/>
                <a:gd name="T3" fmla="*/ 1 h 42"/>
                <a:gd name="T4" fmla="*/ 1 w 103"/>
                <a:gd name="T5" fmla="*/ 1 h 42"/>
                <a:gd name="T6" fmla="*/ 2 w 103"/>
                <a:gd name="T7" fmla="*/ 1 h 42"/>
                <a:gd name="T8" fmla="*/ 2 w 103"/>
                <a:gd name="T9" fmla="*/ 1 h 42"/>
                <a:gd name="T10" fmla="*/ 0 w 103"/>
                <a:gd name="T11" fmla="*/ 0 h 42"/>
                <a:gd name="T12" fmla="*/ 0 60000 65536"/>
                <a:gd name="T13" fmla="*/ 0 60000 65536"/>
                <a:gd name="T14" fmla="*/ 0 60000 65536"/>
                <a:gd name="T15" fmla="*/ 0 60000 65536"/>
                <a:gd name="T16" fmla="*/ 0 60000 65536"/>
                <a:gd name="T17" fmla="*/ 0 60000 65536"/>
                <a:gd name="T18" fmla="*/ 0 w 103"/>
                <a:gd name="T19" fmla="*/ 0 h 42"/>
                <a:gd name="T20" fmla="*/ 103 w 103"/>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103" h="42">
                  <a:moveTo>
                    <a:pt x="0" y="0"/>
                  </a:moveTo>
                  <a:lnTo>
                    <a:pt x="46" y="34"/>
                  </a:lnTo>
                  <a:lnTo>
                    <a:pt x="31" y="42"/>
                  </a:lnTo>
                  <a:lnTo>
                    <a:pt x="70" y="41"/>
                  </a:lnTo>
                  <a:lnTo>
                    <a:pt x="103" y="20"/>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86" name="Freeform 402">
              <a:extLst>
                <a:ext uri="{FF2B5EF4-FFF2-40B4-BE49-F238E27FC236}">
                  <a16:creationId xmlns:a16="http://schemas.microsoft.com/office/drawing/2014/main" id="{7D73006E-4F82-4C2E-81A5-1AC43929FE11}"/>
                </a:ext>
              </a:extLst>
            </p:cNvPr>
            <p:cNvSpPr>
              <a:spLocks/>
            </p:cNvSpPr>
            <p:nvPr/>
          </p:nvSpPr>
          <p:spPr bwMode="auto">
            <a:xfrm>
              <a:off x="2940363" y="1811611"/>
              <a:ext cx="116246" cy="55691"/>
            </a:xfrm>
            <a:custGeom>
              <a:avLst/>
              <a:gdLst>
                <a:gd name="T0" fmla="*/ 0 w 242"/>
                <a:gd name="T1" fmla="*/ 2 h 123"/>
                <a:gd name="T2" fmla="*/ 1 w 242"/>
                <a:gd name="T3" fmla="*/ 1 h 123"/>
                <a:gd name="T4" fmla="*/ 4 w 242"/>
                <a:gd name="T5" fmla="*/ 0 h 123"/>
                <a:gd name="T6" fmla="*/ 6 w 242"/>
                <a:gd name="T7" fmla="*/ 1 h 123"/>
                <a:gd name="T8" fmla="*/ 5 w 242"/>
                <a:gd name="T9" fmla="*/ 2 h 123"/>
                <a:gd name="T10" fmla="*/ 5 w 242"/>
                <a:gd name="T11" fmla="*/ 2 h 123"/>
                <a:gd name="T12" fmla="*/ 2 w 242"/>
                <a:gd name="T13" fmla="*/ 3 h 123"/>
                <a:gd name="T14" fmla="*/ 0 w 242"/>
                <a:gd name="T15" fmla="*/ 2 h 123"/>
                <a:gd name="T16" fmla="*/ 0 60000 65536"/>
                <a:gd name="T17" fmla="*/ 0 60000 65536"/>
                <a:gd name="T18" fmla="*/ 0 60000 65536"/>
                <a:gd name="T19" fmla="*/ 0 60000 65536"/>
                <a:gd name="T20" fmla="*/ 0 60000 65536"/>
                <a:gd name="T21" fmla="*/ 0 60000 65536"/>
                <a:gd name="T22" fmla="*/ 0 60000 65536"/>
                <a:gd name="T23" fmla="*/ 0 60000 65536"/>
                <a:gd name="T24" fmla="*/ 0 w 242"/>
                <a:gd name="T25" fmla="*/ 0 h 123"/>
                <a:gd name="T26" fmla="*/ 242 w 242"/>
                <a:gd name="T27" fmla="*/ 123 h 1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2" h="123">
                  <a:moveTo>
                    <a:pt x="0" y="100"/>
                  </a:moveTo>
                  <a:lnTo>
                    <a:pt x="65" y="33"/>
                  </a:lnTo>
                  <a:lnTo>
                    <a:pt x="156" y="0"/>
                  </a:lnTo>
                  <a:lnTo>
                    <a:pt x="242" y="59"/>
                  </a:lnTo>
                  <a:lnTo>
                    <a:pt x="212" y="71"/>
                  </a:lnTo>
                  <a:lnTo>
                    <a:pt x="220" y="98"/>
                  </a:lnTo>
                  <a:lnTo>
                    <a:pt x="95" y="123"/>
                  </a:lnTo>
                  <a:lnTo>
                    <a:pt x="0" y="10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87" name="Freeform 403">
              <a:extLst>
                <a:ext uri="{FF2B5EF4-FFF2-40B4-BE49-F238E27FC236}">
                  <a16:creationId xmlns:a16="http://schemas.microsoft.com/office/drawing/2014/main" id="{04399E8C-D2E8-4510-97C7-B5C97DF34A82}"/>
                </a:ext>
              </a:extLst>
            </p:cNvPr>
            <p:cNvSpPr>
              <a:spLocks/>
            </p:cNvSpPr>
            <p:nvPr/>
          </p:nvSpPr>
          <p:spPr bwMode="auto">
            <a:xfrm>
              <a:off x="2963949" y="1860937"/>
              <a:ext cx="131408" cy="63647"/>
            </a:xfrm>
            <a:custGeom>
              <a:avLst/>
              <a:gdLst>
                <a:gd name="T0" fmla="*/ 0 w 274"/>
                <a:gd name="T1" fmla="*/ 1 h 142"/>
                <a:gd name="T2" fmla="*/ 1 w 274"/>
                <a:gd name="T3" fmla="*/ 1 h 142"/>
                <a:gd name="T4" fmla="*/ 2 w 274"/>
                <a:gd name="T5" fmla="*/ 3 h 142"/>
                <a:gd name="T6" fmla="*/ 3 w 274"/>
                <a:gd name="T7" fmla="*/ 2 h 142"/>
                <a:gd name="T8" fmla="*/ 5 w 274"/>
                <a:gd name="T9" fmla="*/ 3 h 142"/>
                <a:gd name="T10" fmla="*/ 6 w 274"/>
                <a:gd name="T11" fmla="*/ 3 h 142"/>
                <a:gd name="T12" fmla="*/ 5 w 274"/>
                <a:gd name="T13" fmla="*/ 2 h 142"/>
                <a:gd name="T14" fmla="*/ 6 w 274"/>
                <a:gd name="T15" fmla="*/ 2 h 142"/>
                <a:gd name="T16" fmla="*/ 6 w 274"/>
                <a:gd name="T17" fmla="*/ 1 h 142"/>
                <a:gd name="T18" fmla="*/ 5 w 274"/>
                <a:gd name="T19" fmla="*/ 0 h 142"/>
                <a:gd name="T20" fmla="*/ 4 w 274"/>
                <a:gd name="T21" fmla="*/ 1 h 142"/>
                <a:gd name="T22" fmla="*/ 5 w 274"/>
                <a:gd name="T23" fmla="*/ 1 h 142"/>
                <a:gd name="T24" fmla="*/ 4 w 274"/>
                <a:gd name="T25" fmla="*/ 0 h 142"/>
                <a:gd name="T26" fmla="*/ 2 w 274"/>
                <a:gd name="T27" fmla="*/ 0 h 142"/>
                <a:gd name="T28" fmla="*/ 0 w 274"/>
                <a:gd name="T29" fmla="*/ 1 h 1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4"/>
                <a:gd name="T46" fmla="*/ 0 h 142"/>
                <a:gd name="T47" fmla="*/ 274 w 274"/>
                <a:gd name="T48" fmla="*/ 142 h 14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4" h="142">
                  <a:moveTo>
                    <a:pt x="0" y="61"/>
                  </a:moveTo>
                  <a:lnTo>
                    <a:pt x="50" y="68"/>
                  </a:lnTo>
                  <a:lnTo>
                    <a:pt x="85" y="118"/>
                  </a:lnTo>
                  <a:lnTo>
                    <a:pt x="114" y="103"/>
                  </a:lnTo>
                  <a:lnTo>
                    <a:pt x="225" y="142"/>
                  </a:lnTo>
                  <a:lnTo>
                    <a:pt x="264" y="126"/>
                  </a:lnTo>
                  <a:lnTo>
                    <a:pt x="235" y="88"/>
                  </a:lnTo>
                  <a:lnTo>
                    <a:pt x="258" y="98"/>
                  </a:lnTo>
                  <a:lnTo>
                    <a:pt x="274" y="39"/>
                  </a:lnTo>
                  <a:lnTo>
                    <a:pt x="215" y="12"/>
                  </a:lnTo>
                  <a:lnTo>
                    <a:pt x="156" y="52"/>
                  </a:lnTo>
                  <a:lnTo>
                    <a:pt x="203" y="31"/>
                  </a:lnTo>
                  <a:lnTo>
                    <a:pt x="173" y="0"/>
                  </a:lnTo>
                  <a:lnTo>
                    <a:pt x="79" y="11"/>
                  </a:lnTo>
                  <a:lnTo>
                    <a:pt x="0" y="6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88" name="Freeform 404">
              <a:extLst>
                <a:ext uri="{FF2B5EF4-FFF2-40B4-BE49-F238E27FC236}">
                  <a16:creationId xmlns:a16="http://schemas.microsoft.com/office/drawing/2014/main" id="{C20E09BE-791F-4910-963C-2E277CEAA5DE}"/>
                </a:ext>
              </a:extLst>
            </p:cNvPr>
            <p:cNvSpPr>
              <a:spLocks/>
            </p:cNvSpPr>
            <p:nvPr/>
          </p:nvSpPr>
          <p:spPr bwMode="auto">
            <a:xfrm>
              <a:off x="3086934" y="1892761"/>
              <a:ext cx="109507" cy="66829"/>
            </a:xfrm>
            <a:custGeom>
              <a:avLst/>
              <a:gdLst>
                <a:gd name="T0" fmla="*/ 0 w 226"/>
                <a:gd name="T1" fmla="*/ 3 h 145"/>
                <a:gd name="T2" fmla="*/ 0 w 226"/>
                <a:gd name="T3" fmla="*/ 3 h 145"/>
                <a:gd name="T4" fmla="*/ 5 w 226"/>
                <a:gd name="T5" fmla="*/ 3 h 145"/>
                <a:gd name="T6" fmla="*/ 5 w 226"/>
                <a:gd name="T7" fmla="*/ 2 h 145"/>
                <a:gd name="T8" fmla="*/ 4 w 226"/>
                <a:gd name="T9" fmla="*/ 1 h 145"/>
                <a:gd name="T10" fmla="*/ 3 w 226"/>
                <a:gd name="T11" fmla="*/ 1 h 145"/>
                <a:gd name="T12" fmla="*/ 3 w 226"/>
                <a:gd name="T13" fmla="*/ 0 h 145"/>
                <a:gd name="T14" fmla="*/ 3 w 226"/>
                <a:gd name="T15" fmla="*/ 0 h 145"/>
                <a:gd name="T16" fmla="*/ 1 w 226"/>
                <a:gd name="T17" fmla="*/ 3 h 145"/>
                <a:gd name="T18" fmla="*/ 0 w 226"/>
                <a:gd name="T19" fmla="*/ 3 h 1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6"/>
                <a:gd name="T31" fmla="*/ 0 h 145"/>
                <a:gd name="T32" fmla="*/ 226 w 226"/>
                <a:gd name="T33" fmla="*/ 145 h 1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6" h="145">
                  <a:moveTo>
                    <a:pt x="0" y="125"/>
                  </a:moveTo>
                  <a:lnTo>
                    <a:pt x="17" y="145"/>
                  </a:lnTo>
                  <a:lnTo>
                    <a:pt x="209" y="117"/>
                  </a:lnTo>
                  <a:lnTo>
                    <a:pt x="226" y="69"/>
                  </a:lnTo>
                  <a:lnTo>
                    <a:pt x="172" y="30"/>
                  </a:lnTo>
                  <a:lnTo>
                    <a:pt x="126" y="45"/>
                  </a:lnTo>
                  <a:lnTo>
                    <a:pt x="134" y="12"/>
                  </a:lnTo>
                  <a:lnTo>
                    <a:pt x="110" y="0"/>
                  </a:lnTo>
                  <a:lnTo>
                    <a:pt x="20" y="108"/>
                  </a:lnTo>
                  <a:lnTo>
                    <a:pt x="0" y="12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89" name="Freeform 405">
              <a:extLst>
                <a:ext uri="{FF2B5EF4-FFF2-40B4-BE49-F238E27FC236}">
                  <a16:creationId xmlns:a16="http://schemas.microsoft.com/office/drawing/2014/main" id="{F9C0FF0B-B63F-4802-91CF-7C3B4A7E0D77}"/>
                </a:ext>
              </a:extLst>
            </p:cNvPr>
            <p:cNvSpPr>
              <a:spLocks/>
            </p:cNvSpPr>
            <p:nvPr/>
          </p:nvSpPr>
          <p:spPr bwMode="auto">
            <a:xfrm>
              <a:off x="3765877" y="2032784"/>
              <a:ext cx="124670" cy="63647"/>
            </a:xfrm>
            <a:custGeom>
              <a:avLst/>
              <a:gdLst>
                <a:gd name="T0" fmla="*/ 0 w 258"/>
                <a:gd name="T1" fmla="*/ 2 h 136"/>
                <a:gd name="T2" fmla="*/ 1 w 258"/>
                <a:gd name="T3" fmla="*/ 0 h 136"/>
                <a:gd name="T4" fmla="*/ 2 w 258"/>
                <a:gd name="T5" fmla="*/ 0 h 136"/>
                <a:gd name="T6" fmla="*/ 3 w 258"/>
                <a:gd name="T7" fmla="*/ 1 h 136"/>
                <a:gd name="T8" fmla="*/ 4 w 258"/>
                <a:gd name="T9" fmla="*/ 0 h 136"/>
                <a:gd name="T10" fmla="*/ 5 w 258"/>
                <a:gd name="T11" fmla="*/ 1 h 136"/>
                <a:gd name="T12" fmla="*/ 5 w 258"/>
                <a:gd name="T13" fmla="*/ 2 h 136"/>
                <a:gd name="T14" fmla="*/ 6 w 258"/>
                <a:gd name="T15" fmla="*/ 3 h 136"/>
                <a:gd name="T16" fmla="*/ 3 w 258"/>
                <a:gd name="T17" fmla="*/ 3 h 136"/>
                <a:gd name="T18" fmla="*/ 3 w 258"/>
                <a:gd name="T19" fmla="*/ 3 h 136"/>
                <a:gd name="T20" fmla="*/ 2 w 258"/>
                <a:gd name="T21" fmla="*/ 4 h 136"/>
                <a:gd name="T22" fmla="*/ 0 w 258"/>
                <a:gd name="T23" fmla="*/ 2 h 1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8"/>
                <a:gd name="T37" fmla="*/ 0 h 136"/>
                <a:gd name="T38" fmla="*/ 258 w 258"/>
                <a:gd name="T39" fmla="*/ 136 h 1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8" h="136">
                  <a:moveTo>
                    <a:pt x="0" y="73"/>
                  </a:moveTo>
                  <a:lnTo>
                    <a:pt x="53" y="5"/>
                  </a:lnTo>
                  <a:lnTo>
                    <a:pt x="88" y="0"/>
                  </a:lnTo>
                  <a:lnTo>
                    <a:pt x="147" y="50"/>
                  </a:lnTo>
                  <a:lnTo>
                    <a:pt x="157" y="13"/>
                  </a:lnTo>
                  <a:lnTo>
                    <a:pt x="220" y="44"/>
                  </a:lnTo>
                  <a:lnTo>
                    <a:pt x="216" y="93"/>
                  </a:lnTo>
                  <a:lnTo>
                    <a:pt x="258" y="112"/>
                  </a:lnTo>
                  <a:lnTo>
                    <a:pt x="123" y="120"/>
                  </a:lnTo>
                  <a:lnTo>
                    <a:pt x="115" y="98"/>
                  </a:lnTo>
                  <a:lnTo>
                    <a:pt x="92" y="136"/>
                  </a:lnTo>
                  <a:lnTo>
                    <a:pt x="0" y="7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90" name="Freeform 406">
              <a:extLst>
                <a:ext uri="{FF2B5EF4-FFF2-40B4-BE49-F238E27FC236}">
                  <a16:creationId xmlns:a16="http://schemas.microsoft.com/office/drawing/2014/main" id="{25A25123-D6A3-48E1-A8B1-F69206D64975}"/>
                </a:ext>
              </a:extLst>
            </p:cNvPr>
            <p:cNvSpPr>
              <a:spLocks/>
            </p:cNvSpPr>
            <p:nvPr/>
          </p:nvSpPr>
          <p:spPr bwMode="auto">
            <a:xfrm>
              <a:off x="3853483" y="2035967"/>
              <a:ext cx="75813" cy="42962"/>
            </a:xfrm>
            <a:custGeom>
              <a:avLst/>
              <a:gdLst>
                <a:gd name="T0" fmla="*/ 0 w 158"/>
                <a:gd name="T1" fmla="*/ 0 h 92"/>
                <a:gd name="T2" fmla="*/ 1 w 158"/>
                <a:gd name="T3" fmla="*/ 1 h 92"/>
                <a:gd name="T4" fmla="*/ 1 w 158"/>
                <a:gd name="T5" fmla="*/ 2 h 92"/>
                <a:gd name="T6" fmla="*/ 1 w 158"/>
                <a:gd name="T7" fmla="*/ 2 h 92"/>
                <a:gd name="T8" fmla="*/ 3 w 158"/>
                <a:gd name="T9" fmla="*/ 2 h 92"/>
                <a:gd name="T10" fmla="*/ 4 w 158"/>
                <a:gd name="T11" fmla="*/ 1 h 92"/>
                <a:gd name="T12" fmla="*/ 0 w 158"/>
                <a:gd name="T13" fmla="*/ 0 h 92"/>
                <a:gd name="T14" fmla="*/ 0 60000 65536"/>
                <a:gd name="T15" fmla="*/ 0 60000 65536"/>
                <a:gd name="T16" fmla="*/ 0 60000 65536"/>
                <a:gd name="T17" fmla="*/ 0 60000 65536"/>
                <a:gd name="T18" fmla="*/ 0 60000 65536"/>
                <a:gd name="T19" fmla="*/ 0 60000 65536"/>
                <a:gd name="T20" fmla="*/ 0 60000 65536"/>
                <a:gd name="T21" fmla="*/ 0 w 158"/>
                <a:gd name="T22" fmla="*/ 0 h 92"/>
                <a:gd name="T23" fmla="*/ 158 w 158"/>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92">
                  <a:moveTo>
                    <a:pt x="0" y="0"/>
                  </a:moveTo>
                  <a:lnTo>
                    <a:pt x="50" y="33"/>
                  </a:lnTo>
                  <a:lnTo>
                    <a:pt x="39" y="65"/>
                  </a:lnTo>
                  <a:lnTo>
                    <a:pt x="64" y="92"/>
                  </a:lnTo>
                  <a:lnTo>
                    <a:pt x="110" y="92"/>
                  </a:lnTo>
                  <a:lnTo>
                    <a:pt x="158" y="57"/>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91" name="Freeform 407">
              <a:extLst>
                <a:ext uri="{FF2B5EF4-FFF2-40B4-BE49-F238E27FC236}">
                  <a16:creationId xmlns:a16="http://schemas.microsoft.com/office/drawing/2014/main" id="{61F41958-1C22-407F-A2CA-9E2EB9D4B84A}"/>
                </a:ext>
              </a:extLst>
            </p:cNvPr>
            <p:cNvSpPr>
              <a:spLocks/>
            </p:cNvSpPr>
            <p:nvPr/>
          </p:nvSpPr>
          <p:spPr bwMode="auto">
            <a:xfrm>
              <a:off x="3861906" y="2756770"/>
              <a:ext cx="53911" cy="219583"/>
            </a:xfrm>
            <a:custGeom>
              <a:avLst/>
              <a:gdLst>
                <a:gd name="T0" fmla="*/ 0 w 115"/>
                <a:gd name="T1" fmla="*/ 3 h 483"/>
                <a:gd name="T2" fmla="*/ 0 w 115"/>
                <a:gd name="T3" fmla="*/ 4 h 483"/>
                <a:gd name="T4" fmla="*/ 0 w 115"/>
                <a:gd name="T5" fmla="*/ 11 h 483"/>
                <a:gd name="T6" fmla="*/ 1 w 115"/>
                <a:gd name="T7" fmla="*/ 10 h 483"/>
                <a:gd name="T8" fmla="*/ 1 w 115"/>
                <a:gd name="T9" fmla="*/ 11 h 483"/>
                <a:gd name="T10" fmla="*/ 1 w 115"/>
                <a:gd name="T11" fmla="*/ 9 h 483"/>
                <a:gd name="T12" fmla="*/ 1 w 115"/>
                <a:gd name="T13" fmla="*/ 7 h 483"/>
                <a:gd name="T14" fmla="*/ 3 w 115"/>
                <a:gd name="T15" fmla="*/ 8 h 483"/>
                <a:gd name="T16" fmla="*/ 1 w 115"/>
                <a:gd name="T17" fmla="*/ 4 h 483"/>
                <a:gd name="T18" fmla="*/ 1 w 115"/>
                <a:gd name="T19" fmla="*/ 0 h 483"/>
                <a:gd name="T20" fmla="*/ 0 w 115"/>
                <a:gd name="T21" fmla="*/ 3 h 4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83"/>
                <a:gd name="T35" fmla="*/ 115 w 115"/>
                <a:gd name="T36" fmla="*/ 483 h 48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83">
                  <a:moveTo>
                    <a:pt x="0" y="123"/>
                  </a:moveTo>
                  <a:lnTo>
                    <a:pt x="19" y="182"/>
                  </a:lnTo>
                  <a:lnTo>
                    <a:pt x="19" y="483"/>
                  </a:lnTo>
                  <a:lnTo>
                    <a:pt x="39" y="446"/>
                  </a:lnTo>
                  <a:lnTo>
                    <a:pt x="70" y="469"/>
                  </a:lnTo>
                  <a:lnTo>
                    <a:pt x="32" y="387"/>
                  </a:lnTo>
                  <a:lnTo>
                    <a:pt x="53" y="304"/>
                  </a:lnTo>
                  <a:lnTo>
                    <a:pt x="115" y="329"/>
                  </a:lnTo>
                  <a:lnTo>
                    <a:pt x="57" y="169"/>
                  </a:lnTo>
                  <a:lnTo>
                    <a:pt x="39" y="0"/>
                  </a:lnTo>
                  <a:lnTo>
                    <a:pt x="0" y="12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92" name="Freeform 408">
              <a:extLst>
                <a:ext uri="{FF2B5EF4-FFF2-40B4-BE49-F238E27FC236}">
                  <a16:creationId xmlns:a16="http://schemas.microsoft.com/office/drawing/2014/main" id="{1CD1EDFE-39DF-40E0-8E04-EAEB08CBE829}"/>
                </a:ext>
              </a:extLst>
            </p:cNvPr>
            <p:cNvSpPr>
              <a:spLocks/>
            </p:cNvSpPr>
            <p:nvPr/>
          </p:nvSpPr>
          <p:spPr bwMode="auto">
            <a:xfrm>
              <a:off x="3944458" y="2059834"/>
              <a:ext cx="84236" cy="31824"/>
            </a:xfrm>
            <a:custGeom>
              <a:avLst/>
              <a:gdLst>
                <a:gd name="T0" fmla="*/ 0 w 179"/>
                <a:gd name="T1" fmla="*/ 0 h 70"/>
                <a:gd name="T2" fmla="*/ 1 w 179"/>
                <a:gd name="T3" fmla="*/ 1 h 70"/>
                <a:gd name="T4" fmla="*/ 3 w 179"/>
                <a:gd name="T5" fmla="*/ 2 h 70"/>
                <a:gd name="T6" fmla="*/ 4 w 179"/>
                <a:gd name="T7" fmla="*/ 1 h 70"/>
                <a:gd name="T8" fmla="*/ 0 w 179"/>
                <a:gd name="T9" fmla="*/ 0 h 70"/>
                <a:gd name="T10" fmla="*/ 0 60000 65536"/>
                <a:gd name="T11" fmla="*/ 0 60000 65536"/>
                <a:gd name="T12" fmla="*/ 0 60000 65536"/>
                <a:gd name="T13" fmla="*/ 0 60000 65536"/>
                <a:gd name="T14" fmla="*/ 0 60000 65536"/>
                <a:gd name="T15" fmla="*/ 0 w 179"/>
                <a:gd name="T16" fmla="*/ 0 h 70"/>
                <a:gd name="T17" fmla="*/ 179 w 179"/>
                <a:gd name="T18" fmla="*/ 70 h 70"/>
              </a:gdLst>
              <a:ahLst/>
              <a:cxnLst>
                <a:cxn ang="T10">
                  <a:pos x="T0" y="T1"/>
                </a:cxn>
                <a:cxn ang="T11">
                  <a:pos x="T2" y="T3"/>
                </a:cxn>
                <a:cxn ang="T12">
                  <a:pos x="T4" y="T5"/>
                </a:cxn>
                <a:cxn ang="T13">
                  <a:pos x="T6" y="T7"/>
                </a:cxn>
                <a:cxn ang="T14">
                  <a:pos x="T8" y="T9"/>
                </a:cxn>
              </a:cxnLst>
              <a:rect l="T15" t="T16" r="T17" b="T18"/>
              <a:pathLst>
                <a:path w="179" h="70">
                  <a:moveTo>
                    <a:pt x="0" y="0"/>
                  </a:moveTo>
                  <a:lnTo>
                    <a:pt x="31" y="47"/>
                  </a:lnTo>
                  <a:lnTo>
                    <a:pt x="112" y="70"/>
                  </a:lnTo>
                  <a:lnTo>
                    <a:pt x="179" y="55"/>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93" name="Freeform 409">
              <a:extLst>
                <a:ext uri="{FF2B5EF4-FFF2-40B4-BE49-F238E27FC236}">
                  <a16:creationId xmlns:a16="http://schemas.microsoft.com/office/drawing/2014/main" id="{95EEEECB-A0AD-4ABA-9D89-A2796537DB59}"/>
                </a:ext>
              </a:extLst>
            </p:cNvPr>
            <p:cNvSpPr>
              <a:spLocks/>
            </p:cNvSpPr>
            <p:nvPr/>
          </p:nvSpPr>
          <p:spPr bwMode="auto">
            <a:xfrm>
              <a:off x="1097275" y="3033635"/>
              <a:ext cx="224068" cy="178212"/>
            </a:xfrm>
            <a:custGeom>
              <a:avLst/>
              <a:gdLst>
                <a:gd name="T0" fmla="*/ 0 w 469"/>
                <a:gd name="T1" fmla="*/ 1 h 392"/>
                <a:gd name="T2" fmla="*/ 0 w 469"/>
                <a:gd name="T3" fmla="*/ 2 h 392"/>
                <a:gd name="T4" fmla="*/ 3 w 469"/>
                <a:gd name="T5" fmla="*/ 3 h 392"/>
                <a:gd name="T6" fmla="*/ 2 w 469"/>
                <a:gd name="T7" fmla="*/ 5 h 392"/>
                <a:gd name="T8" fmla="*/ 2 w 469"/>
                <a:gd name="T9" fmla="*/ 8 h 392"/>
                <a:gd name="T10" fmla="*/ 3 w 469"/>
                <a:gd name="T11" fmla="*/ 9 h 392"/>
                <a:gd name="T12" fmla="*/ 6 w 469"/>
                <a:gd name="T13" fmla="*/ 8 h 392"/>
                <a:gd name="T14" fmla="*/ 8 w 469"/>
                <a:gd name="T15" fmla="*/ 6 h 392"/>
                <a:gd name="T16" fmla="*/ 8 w 469"/>
                <a:gd name="T17" fmla="*/ 5 h 392"/>
                <a:gd name="T18" fmla="*/ 9 w 469"/>
                <a:gd name="T19" fmla="*/ 3 h 392"/>
                <a:gd name="T20" fmla="*/ 11 w 469"/>
                <a:gd name="T21" fmla="*/ 2 h 392"/>
                <a:gd name="T22" fmla="*/ 11 w 469"/>
                <a:gd name="T23" fmla="*/ 1 h 392"/>
                <a:gd name="T24" fmla="*/ 9 w 469"/>
                <a:gd name="T25" fmla="*/ 1 h 392"/>
                <a:gd name="T26" fmla="*/ 9 w 469"/>
                <a:gd name="T27" fmla="*/ 1 h 392"/>
                <a:gd name="T28" fmla="*/ 6 w 469"/>
                <a:gd name="T29" fmla="*/ 0 h 392"/>
                <a:gd name="T30" fmla="*/ 1 w 469"/>
                <a:gd name="T31" fmla="*/ 0 h 392"/>
                <a:gd name="T32" fmla="*/ 0 w 469"/>
                <a:gd name="T33" fmla="*/ 1 h 39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9"/>
                <a:gd name="T52" fmla="*/ 0 h 392"/>
                <a:gd name="T53" fmla="*/ 469 w 469"/>
                <a:gd name="T54" fmla="*/ 392 h 39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9" h="392">
                  <a:moveTo>
                    <a:pt x="0" y="33"/>
                  </a:moveTo>
                  <a:lnTo>
                    <a:pt x="13" y="97"/>
                  </a:lnTo>
                  <a:lnTo>
                    <a:pt x="112" y="106"/>
                  </a:lnTo>
                  <a:lnTo>
                    <a:pt x="70" y="209"/>
                  </a:lnTo>
                  <a:lnTo>
                    <a:pt x="70" y="335"/>
                  </a:lnTo>
                  <a:lnTo>
                    <a:pt x="138" y="392"/>
                  </a:lnTo>
                  <a:lnTo>
                    <a:pt x="275" y="355"/>
                  </a:lnTo>
                  <a:lnTo>
                    <a:pt x="354" y="261"/>
                  </a:lnTo>
                  <a:lnTo>
                    <a:pt x="338" y="223"/>
                  </a:lnTo>
                  <a:lnTo>
                    <a:pt x="379" y="152"/>
                  </a:lnTo>
                  <a:lnTo>
                    <a:pt x="468" y="98"/>
                  </a:lnTo>
                  <a:lnTo>
                    <a:pt x="469" y="67"/>
                  </a:lnTo>
                  <a:lnTo>
                    <a:pt x="412" y="60"/>
                  </a:lnTo>
                  <a:lnTo>
                    <a:pt x="400" y="55"/>
                  </a:lnTo>
                  <a:lnTo>
                    <a:pt x="279" y="13"/>
                  </a:lnTo>
                  <a:lnTo>
                    <a:pt x="39" y="0"/>
                  </a:lnTo>
                  <a:lnTo>
                    <a:pt x="0" y="3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94" name="Freeform 410">
              <a:extLst>
                <a:ext uri="{FF2B5EF4-FFF2-40B4-BE49-F238E27FC236}">
                  <a16:creationId xmlns:a16="http://schemas.microsoft.com/office/drawing/2014/main" id="{A22606D5-3CD3-4718-8CF2-25DE21E11B2A}"/>
                </a:ext>
              </a:extLst>
            </p:cNvPr>
            <p:cNvSpPr>
              <a:spLocks/>
            </p:cNvSpPr>
            <p:nvPr/>
          </p:nvSpPr>
          <p:spPr bwMode="auto">
            <a:xfrm>
              <a:off x="1459491" y="1865711"/>
              <a:ext cx="193743" cy="151162"/>
            </a:xfrm>
            <a:custGeom>
              <a:avLst/>
              <a:gdLst>
                <a:gd name="T0" fmla="*/ 0 w 404"/>
                <a:gd name="T1" fmla="*/ 1 h 334"/>
                <a:gd name="T2" fmla="*/ 0 w 404"/>
                <a:gd name="T3" fmla="*/ 2 h 334"/>
                <a:gd name="T4" fmla="*/ 1 w 404"/>
                <a:gd name="T5" fmla="*/ 2 h 334"/>
                <a:gd name="T6" fmla="*/ 1 w 404"/>
                <a:gd name="T7" fmla="*/ 2 h 334"/>
                <a:gd name="T8" fmla="*/ 1 w 404"/>
                <a:gd name="T9" fmla="*/ 3 h 334"/>
                <a:gd name="T10" fmla="*/ 0 w 404"/>
                <a:gd name="T11" fmla="*/ 3 h 334"/>
                <a:gd name="T12" fmla="*/ 2 w 404"/>
                <a:gd name="T13" fmla="*/ 3 h 334"/>
                <a:gd name="T14" fmla="*/ 1 w 404"/>
                <a:gd name="T15" fmla="*/ 4 h 334"/>
                <a:gd name="T16" fmla="*/ 2 w 404"/>
                <a:gd name="T17" fmla="*/ 4 h 334"/>
                <a:gd name="T18" fmla="*/ 3 w 404"/>
                <a:gd name="T19" fmla="*/ 4 h 334"/>
                <a:gd name="T20" fmla="*/ 3 w 404"/>
                <a:gd name="T21" fmla="*/ 3 h 334"/>
                <a:gd name="T22" fmla="*/ 4 w 404"/>
                <a:gd name="T23" fmla="*/ 3 h 334"/>
                <a:gd name="T24" fmla="*/ 4 w 404"/>
                <a:gd name="T25" fmla="*/ 4 h 334"/>
                <a:gd name="T26" fmla="*/ 5 w 404"/>
                <a:gd name="T27" fmla="*/ 3 h 334"/>
                <a:gd name="T28" fmla="*/ 5 w 404"/>
                <a:gd name="T29" fmla="*/ 4 h 334"/>
                <a:gd name="T30" fmla="*/ 6 w 404"/>
                <a:gd name="T31" fmla="*/ 4 h 334"/>
                <a:gd name="T32" fmla="*/ 3 w 404"/>
                <a:gd name="T33" fmla="*/ 5 h 334"/>
                <a:gd name="T34" fmla="*/ 3 w 404"/>
                <a:gd name="T35" fmla="*/ 5 h 334"/>
                <a:gd name="T36" fmla="*/ 5 w 404"/>
                <a:gd name="T37" fmla="*/ 5 h 334"/>
                <a:gd name="T38" fmla="*/ 4 w 404"/>
                <a:gd name="T39" fmla="*/ 5 h 334"/>
                <a:gd name="T40" fmla="*/ 5 w 404"/>
                <a:gd name="T41" fmla="*/ 6 h 334"/>
                <a:gd name="T42" fmla="*/ 3 w 404"/>
                <a:gd name="T43" fmla="*/ 6 h 334"/>
                <a:gd name="T44" fmla="*/ 5 w 404"/>
                <a:gd name="T45" fmla="*/ 8 h 334"/>
                <a:gd name="T46" fmla="*/ 7 w 404"/>
                <a:gd name="T47" fmla="*/ 4 h 334"/>
                <a:gd name="T48" fmla="*/ 9 w 404"/>
                <a:gd name="T49" fmla="*/ 3 h 334"/>
                <a:gd name="T50" fmla="*/ 7 w 404"/>
                <a:gd name="T51" fmla="*/ 2 h 334"/>
                <a:gd name="T52" fmla="*/ 7 w 404"/>
                <a:gd name="T53" fmla="*/ 1 h 334"/>
                <a:gd name="T54" fmla="*/ 6 w 404"/>
                <a:gd name="T55" fmla="*/ 2 h 334"/>
                <a:gd name="T56" fmla="*/ 6 w 404"/>
                <a:gd name="T57" fmla="*/ 1 h 334"/>
                <a:gd name="T58" fmla="*/ 5 w 404"/>
                <a:gd name="T59" fmla="*/ 0 h 334"/>
                <a:gd name="T60" fmla="*/ 4 w 404"/>
                <a:gd name="T61" fmla="*/ 1 h 334"/>
                <a:gd name="T62" fmla="*/ 5 w 404"/>
                <a:gd name="T63" fmla="*/ 3 h 334"/>
                <a:gd name="T64" fmla="*/ 3 w 404"/>
                <a:gd name="T65" fmla="*/ 1 h 334"/>
                <a:gd name="T66" fmla="*/ 3 w 404"/>
                <a:gd name="T67" fmla="*/ 1 h 334"/>
                <a:gd name="T68" fmla="*/ 3 w 404"/>
                <a:gd name="T69" fmla="*/ 2 h 334"/>
                <a:gd name="T70" fmla="*/ 1 w 404"/>
                <a:gd name="T71" fmla="*/ 1 h 334"/>
                <a:gd name="T72" fmla="*/ 3 w 404"/>
                <a:gd name="T73" fmla="*/ 1 h 334"/>
                <a:gd name="T74" fmla="*/ 0 w 404"/>
                <a:gd name="T75" fmla="*/ 1 h 3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4"/>
                <a:gd name="T115" fmla="*/ 0 h 334"/>
                <a:gd name="T116" fmla="*/ 404 w 404"/>
                <a:gd name="T117" fmla="*/ 334 h 33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4" h="334">
                  <a:moveTo>
                    <a:pt x="0" y="41"/>
                  </a:moveTo>
                  <a:lnTo>
                    <a:pt x="2" y="81"/>
                  </a:lnTo>
                  <a:lnTo>
                    <a:pt x="43" y="81"/>
                  </a:lnTo>
                  <a:lnTo>
                    <a:pt x="30" y="100"/>
                  </a:lnTo>
                  <a:lnTo>
                    <a:pt x="64" y="115"/>
                  </a:lnTo>
                  <a:lnTo>
                    <a:pt x="19" y="112"/>
                  </a:lnTo>
                  <a:lnTo>
                    <a:pt x="94" y="147"/>
                  </a:lnTo>
                  <a:lnTo>
                    <a:pt x="66" y="160"/>
                  </a:lnTo>
                  <a:lnTo>
                    <a:pt x="86" y="187"/>
                  </a:lnTo>
                  <a:lnTo>
                    <a:pt x="151" y="170"/>
                  </a:lnTo>
                  <a:lnTo>
                    <a:pt x="150" y="135"/>
                  </a:lnTo>
                  <a:lnTo>
                    <a:pt x="176" y="123"/>
                  </a:lnTo>
                  <a:lnTo>
                    <a:pt x="182" y="162"/>
                  </a:lnTo>
                  <a:lnTo>
                    <a:pt x="224" y="135"/>
                  </a:lnTo>
                  <a:lnTo>
                    <a:pt x="215" y="162"/>
                  </a:lnTo>
                  <a:lnTo>
                    <a:pt x="250" y="164"/>
                  </a:lnTo>
                  <a:lnTo>
                    <a:pt x="113" y="203"/>
                  </a:lnTo>
                  <a:lnTo>
                    <a:pt x="118" y="230"/>
                  </a:lnTo>
                  <a:lnTo>
                    <a:pt x="235" y="211"/>
                  </a:lnTo>
                  <a:lnTo>
                    <a:pt x="157" y="237"/>
                  </a:lnTo>
                  <a:lnTo>
                    <a:pt x="201" y="252"/>
                  </a:lnTo>
                  <a:lnTo>
                    <a:pt x="120" y="265"/>
                  </a:lnTo>
                  <a:lnTo>
                    <a:pt x="238" y="334"/>
                  </a:lnTo>
                  <a:lnTo>
                    <a:pt x="314" y="162"/>
                  </a:lnTo>
                  <a:lnTo>
                    <a:pt x="404" y="122"/>
                  </a:lnTo>
                  <a:lnTo>
                    <a:pt x="306" y="92"/>
                  </a:lnTo>
                  <a:lnTo>
                    <a:pt x="291" y="47"/>
                  </a:lnTo>
                  <a:lnTo>
                    <a:pt x="261" y="73"/>
                  </a:lnTo>
                  <a:lnTo>
                    <a:pt x="276" y="34"/>
                  </a:lnTo>
                  <a:lnTo>
                    <a:pt x="208" y="0"/>
                  </a:lnTo>
                  <a:lnTo>
                    <a:pt x="185" y="34"/>
                  </a:lnTo>
                  <a:lnTo>
                    <a:pt x="216" y="115"/>
                  </a:lnTo>
                  <a:lnTo>
                    <a:pt x="143" y="30"/>
                  </a:lnTo>
                  <a:lnTo>
                    <a:pt x="118" y="47"/>
                  </a:lnTo>
                  <a:lnTo>
                    <a:pt x="134" y="89"/>
                  </a:lnTo>
                  <a:lnTo>
                    <a:pt x="62" y="51"/>
                  </a:lnTo>
                  <a:lnTo>
                    <a:pt x="113" y="27"/>
                  </a:lnTo>
                  <a:lnTo>
                    <a:pt x="0" y="4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95" name="Freeform 411">
              <a:extLst>
                <a:ext uri="{FF2B5EF4-FFF2-40B4-BE49-F238E27FC236}">
                  <a16:creationId xmlns:a16="http://schemas.microsoft.com/office/drawing/2014/main" id="{D11854AF-FE64-42C8-BD4A-23E7C5E5AFF1}"/>
                </a:ext>
              </a:extLst>
            </p:cNvPr>
            <p:cNvSpPr>
              <a:spLocks/>
            </p:cNvSpPr>
            <p:nvPr/>
          </p:nvSpPr>
          <p:spPr bwMode="auto">
            <a:xfrm>
              <a:off x="1584160" y="1845025"/>
              <a:ext cx="175211" cy="63647"/>
            </a:xfrm>
            <a:custGeom>
              <a:avLst/>
              <a:gdLst>
                <a:gd name="T0" fmla="*/ 0 w 365"/>
                <a:gd name="T1" fmla="*/ 1 h 141"/>
                <a:gd name="T2" fmla="*/ 1 w 365"/>
                <a:gd name="T3" fmla="*/ 1 h 141"/>
                <a:gd name="T4" fmla="*/ 0 w 365"/>
                <a:gd name="T5" fmla="*/ 1 h 141"/>
                <a:gd name="T6" fmla="*/ 1 w 365"/>
                <a:gd name="T7" fmla="*/ 2 h 141"/>
                <a:gd name="T8" fmla="*/ 4 w 365"/>
                <a:gd name="T9" fmla="*/ 2 h 141"/>
                <a:gd name="T10" fmla="*/ 2 w 365"/>
                <a:gd name="T11" fmla="*/ 2 h 141"/>
                <a:gd name="T12" fmla="*/ 5 w 365"/>
                <a:gd name="T13" fmla="*/ 3 h 141"/>
                <a:gd name="T14" fmla="*/ 7 w 365"/>
                <a:gd name="T15" fmla="*/ 3 h 141"/>
                <a:gd name="T16" fmla="*/ 9 w 365"/>
                <a:gd name="T17" fmla="*/ 1 h 141"/>
                <a:gd name="T18" fmla="*/ 8 w 365"/>
                <a:gd name="T19" fmla="*/ 1 h 141"/>
                <a:gd name="T20" fmla="*/ 6 w 365"/>
                <a:gd name="T21" fmla="*/ 1 h 141"/>
                <a:gd name="T22" fmla="*/ 7 w 365"/>
                <a:gd name="T23" fmla="*/ 0 h 141"/>
                <a:gd name="T24" fmla="*/ 5 w 365"/>
                <a:gd name="T25" fmla="*/ 1 h 141"/>
                <a:gd name="T26" fmla="*/ 5 w 365"/>
                <a:gd name="T27" fmla="*/ 0 h 141"/>
                <a:gd name="T28" fmla="*/ 4 w 365"/>
                <a:gd name="T29" fmla="*/ 1 h 141"/>
                <a:gd name="T30" fmla="*/ 2 w 365"/>
                <a:gd name="T31" fmla="*/ 0 h 141"/>
                <a:gd name="T32" fmla="*/ 2 w 365"/>
                <a:gd name="T33" fmla="*/ 1 h 141"/>
                <a:gd name="T34" fmla="*/ 1 w 365"/>
                <a:gd name="T35" fmla="*/ 0 h 141"/>
                <a:gd name="T36" fmla="*/ 2 w 365"/>
                <a:gd name="T37" fmla="*/ 1 h 141"/>
                <a:gd name="T38" fmla="*/ 0 w 365"/>
                <a:gd name="T39" fmla="*/ 1 h 14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5"/>
                <a:gd name="T61" fmla="*/ 0 h 141"/>
                <a:gd name="T62" fmla="*/ 365 w 365"/>
                <a:gd name="T63" fmla="*/ 141 h 14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5" h="141">
                  <a:moveTo>
                    <a:pt x="0" y="38"/>
                  </a:moveTo>
                  <a:lnTo>
                    <a:pt x="53" y="49"/>
                  </a:lnTo>
                  <a:lnTo>
                    <a:pt x="19" y="66"/>
                  </a:lnTo>
                  <a:lnTo>
                    <a:pt x="33" y="76"/>
                  </a:lnTo>
                  <a:lnTo>
                    <a:pt x="168" y="74"/>
                  </a:lnTo>
                  <a:lnTo>
                    <a:pt x="83" y="96"/>
                  </a:lnTo>
                  <a:lnTo>
                    <a:pt x="219" y="141"/>
                  </a:lnTo>
                  <a:lnTo>
                    <a:pt x="309" y="115"/>
                  </a:lnTo>
                  <a:lnTo>
                    <a:pt x="365" y="66"/>
                  </a:lnTo>
                  <a:lnTo>
                    <a:pt x="351" y="43"/>
                  </a:lnTo>
                  <a:lnTo>
                    <a:pt x="265" y="45"/>
                  </a:lnTo>
                  <a:lnTo>
                    <a:pt x="277" y="19"/>
                  </a:lnTo>
                  <a:lnTo>
                    <a:pt x="209" y="45"/>
                  </a:lnTo>
                  <a:lnTo>
                    <a:pt x="198" y="0"/>
                  </a:lnTo>
                  <a:lnTo>
                    <a:pt x="182" y="57"/>
                  </a:lnTo>
                  <a:lnTo>
                    <a:pt x="83" y="0"/>
                  </a:lnTo>
                  <a:lnTo>
                    <a:pt x="85" y="35"/>
                  </a:lnTo>
                  <a:lnTo>
                    <a:pt x="57" y="19"/>
                  </a:lnTo>
                  <a:lnTo>
                    <a:pt x="69" y="51"/>
                  </a:lnTo>
                  <a:lnTo>
                    <a:pt x="0" y="3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96" name="Freeform 412">
              <a:extLst>
                <a:ext uri="{FF2B5EF4-FFF2-40B4-BE49-F238E27FC236}">
                  <a16:creationId xmlns:a16="http://schemas.microsoft.com/office/drawing/2014/main" id="{97EB732B-5830-481B-9A1F-299AC01DD049}"/>
                </a:ext>
              </a:extLst>
            </p:cNvPr>
            <p:cNvSpPr>
              <a:spLocks/>
            </p:cNvSpPr>
            <p:nvPr/>
          </p:nvSpPr>
          <p:spPr bwMode="auto">
            <a:xfrm>
              <a:off x="1644810" y="1948452"/>
              <a:ext cx="74128" cy="41371"/>
            </a:xfrm>
            <a:custGeom>
              <a:avLst/>
              <a:gdLst>
                <a:gd name="T0" fmla="*/ 0 w 157"/>
                <a:gd name="T1" fmla="*/ 2 h 92"/>
                <a:gd name="T2" fmla="*/ 0 w 157"/>
                <a:gd name="T3" fmla="*/ 1 h 92"/>
                <a:gd name="T4" fmla="*/ 2 w 157"/>
                <a:gd name="T5" fmla="*/ 0 h 92"/>
                <a:gd name="T6" fmla="*/ 2 w 157"/>
                <a:gd name="T7" fmla="*/ 1 h 92"/>
                <a:gd name="T8" fmla="*/ 3 w 157"/>
                <a:gd name="T9" fmla="*/ 1 h 92"/>
                <a:gd name="T10" fmla="*/ 1 w 157"/>
                <a:gd name="T11" fmla="*/ 2 h 92"/>
                <a:gd name="T12" fmla="*/ 2 w 157"/>
                <a:gd name="T13" fmla="*/ 1 h 92"/>
                <a:gd name="T14" fmla="*/ 0 w 157"/>
                <a:gd name="T15" fmla="*/ 2 h 92"/>
                <a:gd name="T16" fmla="*/ 0 60000 65536"/>
                <a:gd name="T17" fmla="*/ 0 60000 65536"/>
                <a:gd name="T18" fmla="*/ 0 60000 65536"/>
                <a:gd name="T19" fmla="*/ 0 60000 65536"/>
                <a:gd name="T20" fmla="*/ 0 60000 65536"/>
                <a:gd name="T21" fmla="*/ 0 60000 65536"/>
                <a:gd name="T22" fmla="*/ 0 60000 65536"/>
                <a:gd name="T23" fmla="*/ 0 60000 65536"/>
                <a:gd name="T24" fmla="*/ 0 w 157"/>
                <a:gd name="T25" fmla="*/ 0 h 92"/>
                <a:gd name="T26" fmla="*/ 157 w 157"/>
                <a:gd name="T27" fmla="*/ 92 h 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7" h="92">
                  <a:moveTo>
                    <a:pt x="0" y="73"/>
                  </a:moveTo>
                  <a:lnTo>
                    <a:pt x="14" y="26"/>
                  </a:lnTo>
                  <a:lnTo>
                    <a:pt x="78" y="0"/>
                  </a:lnTo>
                  <a:lnTo>
                    <a:pt x="88" y="26"/>
                  </a:lnTo>
                  <a:lnTo>
                    <a:pt x="157" y="48"/>
                  </a:lnTo>
                  <a:lnTo>
                    <a:pt x="62" y="92"/>
                  </a:lnTo>
                  <a:lnTo>
                    <a:pt x="78" y="68"/>
                  </a:lnTo>
                  <a:lnTo>
                    <a:pt x="0" y="7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97" name="Freeform 413">
              <a:extLst>
                <a:ext uri="{FF2B5EF4-FFF2-40B4-BE49-F238E27FC236}">
                  <a16:creationId xmlns:a16="http://schemas.microsoft.com/office/drawing/2014/main" id="{CDB0FE74-40E6-4879-AD0B-E9321D36D69B}"/>
                </a:ext>
              </a:extLst>
            </p:cNvPr>
            <p:cNvSpPr>
              <a:spLocks/>
            </p:cNvSpPr>
            <p:nvPr/>
          </p:nvSpPr>
          <p:spPr bwMode="auto">
            <a:xfrm>
              <a:off x="1467914" y="2304876"/>
              <a:ext cx="235861" cy="423253"/>
            </a:xfrm>
            <a:custGeom>
              <a:avLst/>
              <a:gdLst>
                <a:gd name="T0" fmla="*/ 0 w 492"/>
                <a:gd name="T1" fmla="*/ 16 h 935"/>
                <a:gd name="T2" fmla="*/ 0 w 492"/>
                <a:gd name="T3" fmla="*/ 18 h 935"/>
                <a:gd name="T4" fmla="*/ 1 w 492"/>
                <a:gd name="T5" fmla="*/ 20 h 935"/>
                <a:gd name="T6" fmla="*/ 1 w 492"/>
                <a:gd name="T7" fmla="*/ 22 h 935"/>
                <a:gd name="T8" fmla="*/ 4 w 492"/>
                <a:gd name="T9" fmla="*/ 20 h 935"/>
                <a:gd name="T10" fmla="*/ 5 w 492"/>
                <a:gd name="T11" fmla="*/ 17 h 935"/>
                <a:gd name="T12" fmla="*/ 4 w 492"/>
                <a:gd name="T13" fmla="*/ 17 h 935"/>
                <a:gd name="T14" fmla="*/ 6 w 492"/>
                <a:gd name="T15" fmla="*/ 16 h 935"/>
                <a:gd name="T16" fmla="*/ 4 w 492"/>
                <a:gd name="T17" fmla="*/ 16 h 935"/>
                <a:gd name="T18" fmla="*/ 6 w 492"/>
                <a:gd name="T19" fmla="*/ 16 h 935"/>
                <a:gd name="T20" fmla="*/ 7 w 492"/>
                <a:gd name="T21" fmla="*/ 15 h 935"/>
                <a:gd name="T22" fmla="*/ 5 w 492"/>
                <a:gd name="T23" fmla="*/ 14 h 935"/>
                <a:gd name="T24" fmla="*/ 4 w 492"/>
                <a:gd name="T25" fmla="*/ 15 h 935"/>
                <a:gd name="T26" fmla="*/ 5 w 492"/>
                <a:gd name="T27" fmla="*/ 14 h 935"/>
                <a:gd name="T28" fmla="*/ 5 w 492"/>
                <a:gd name="T29" fmla="*/ 11 h 935"/>
                <a:gd name="T30" fmla="*/ 9 w 492"/>
                <a:gd name="T31" fmla="*/ 8 h 935"/>
                <a:gd name="T32" fmla="*/ 9 w 492"/>
                <a:gd name="T33" fmla="*/ 7 h 935"/>
                <a:gd name="T34" fmla="*/ 9 w 492"/>
                <a:gd name="T35" fmla="*/ 6 h 935"/>
                <a:gd name="T36" fmla="*/ 11 w 492"/>
                <a:gd name="T37" fmla="*/ 5 h 935"/>
                <a:gd name="T38" fmla="*/ 11 w 492"/>
                <a:gd name="T39" fmla="*/ 2 h 935"/>
                <a:gd name="T40" fmla="*/ 8 w 492"/>
                <a:gd name="T41" fmla="*/ 0 h 935"/>
                <a:gd name="T42" fmla="*/ 8 w 492"/>
                <a:gd name="T43" fmla="*/ 0 h 935"/>
                <a:gd name="T44" fmla="*/ 8 w 492"/>
                <a:gd name="T45" fmla="*/ 1 h 935"/>
                <a:gd name="T46" fmla="*/ 6 w 492"/>
                <a:gd name="T47" fmla="*/ 1 h 935"/>
                <a:gd name="T48" fmla="*/ 6 w 492"/>
                <a:gd name="T49" fmla="*/ 2 h 935"/>
                <a:gd name="T50" fmla="*/ 5 w 492"/>
                <a:gd name="T51" fmla="*/ 2 h 935"/>
                <a:gd name="T52" fmla="*/ 5 w 492"/>
                <a:gd name="T53" fmla="*/ 3 h 935"/>
                <a:gd name="T54" fmla="*/ 3 w 492"/>
                <a:gd name="T55" fmla="*/ 5 h 935"/>
                <a:gd name="T56" fmla="*/ 2 w 492"/>
                <a:gd name="T57" fmla="*/ 7 h 935"/>
                <a:gd name="T58" fmla="*/ 3 w 492"/>
                <a:gd name="T59" fmla="*/ 9 h 935"/>
                <a:gd name="T60" fmla="*/ 1 w 492"/>
                <a:gd name="T61" fmla="*/ 9 h 935"/>
                <a:gd name="T62" fmla="*/ 1 w 492"/>
                <a:gd name="T63" fmla="*/ 12 h 935"/>
                <a:gd name="T64" fmla="*/ 1 w 492"/>
                <a:gd name="T65" fmla="*/ 13 h 935"/>
                <a:gd name="T66" fmla="*/ 1 w 492"/>
                <a:gd name="T67" fmla="*/ 13 h 935"/>
                <a:gd name="T68" fmla="*/ 1 w 492"/>
                <a:gd name="T69" fmla="*/ 15 h 935"/>
                <a:gd name="T70" fmla="*/ 0 w 492"/>
                <a:gd name="T71" fmla="*/ 16 h 9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2"/>
                <a:gd name="T109" fmla="*/ 0 h 935"/>
                <a:gd name="T110" fmla="*/ 492 w 492"/>
                <a:gd name="T111" fmla="*/ 935 h 9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2" h="935">
                  <a:moveTo>
                    <a:pt x="0" y="704"/>
                  </a:moveTo>
                  <a:lnTo>
                    <a:pt x="19" y="810"/>
                  </a:lnTo>
                  <a:lnTo>
                    <a:pt x="63" y="862"/>
                  </a:lnTo>
                  <a:lnTo>
                    <a:pt x="59" y="935"/>
                  </a:lnTo>
                  <a:lnTo>
                    <a:pt x="179" y="885"/>
                  </a:lnTo>
                  <a:lnTo>
                    <a:pt x="209" y="739"/>
                  </a:lnTo>
                  <a:lnTo>
                    <a:pt x="187" y="732"/>
                  </a:lnTo>
                  <a:lnTo>
                    <a:pt x="275" y="686"/>
                  </a:lnTo>
                  <a:lnTo>
                    <a:pt x="191" y="675"/>
                  </a:lnTo>
                  <a:lnTo>
                    <a:pt x="253" y="686"/>
                  </a:lnTo>
                  <a:lnTo>
                    <a:pt x="290" y="648"/>
                  </a:lnTo>
                  <a:lnTo>
                    <a:pt x="237" y="599"/>
                  </a:lnTo>
                  <a:lnTo>
                    <a:pt x="189" y="633"/>
                  </a:lnTo>
                  <a:lnTo>
                    <a:pt x="227" y="604"/>
                  </a:lnTo>
                  <a:lnTo>
                    <a:pt x="228" y="470"/>
                  </a:lnTo>
                  <a:lnTo>
                    <a:pt x="395" y="341"/>
                  </a:lnTo>
                  <a:lnTo>
                    <a:pt x="383" y="314"/>
                  </a:lnTo>
                  <a:lnTo>
                    <a:pt x="410" y="249"/>
                  </a:lnTo>
                  <a:lnTo>
                    <a:pt x="492" y="230"/>
                  </a:lnTo>
                  <a:lnTo>
                    <a:pt x="470" y="79"/>
                  </a:lnTo>
                  <a:lnTo>
                    <a:pt x="358" y="0"/>
                  </a:lnTo>
                  <a:lnTo>
                    <a:pt x="339" y="0"/>
                  </a:lnTo>
                  <a:lnTo>
                    <a:pt x="338" y="48"/>
                  </a:lnTo>
                  <a:lnTo>
                    <a:pt x="270" y="39"/>
                  </a:lnTo>
                  <a:lnTo>
                    <a:pt x="253" y="79"/>
                  </a:lnTo>
                  <a:lnTo>
                    <a:pt x="208" y="90"/>
                  </a:lnTo>
                  <a:lnTo>
                    <a:pt x="196" y="150"/>
                  </a:lnTo>
                  <a:lnTo>
                    <a:pt x="129" y="222"/>
                  </a:lnTo>
                  <a:lnTo>
                    <a:pt x="97" y="324"/>
                  </a:lnTo>
                  <a:lnTo>
                    <a:pt x="109" y="364"/>
                  </a:lnTo>
                  <a:lnTo>
                    <a:pt x="42" y="394"/>
                  </a:lnTo>
                  <a:lnTo>
                    <a:pt x="35" y="526"/>
                  </a:lnTo>
                  <a:lnTo>
                    <a:pt x="57" y="553"/>
                  </a:lnTo>
                  <a:lnTo>
                    <a:pt x="35" y="578"/>
                  </a:lnTo>
                  <a:lnTo>
                    <a:pt x="46" y="636"/>
                  </a:lnTo>
                  <a:lnTo>
                    <a:pt x="0" y="70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98" name="Freeform 414">
              <a:extLst>
                <a:ext uri="{FF2B5EF4-FFF2-40B4-BE49-F238E27FC236}">
                  <a16:creationId xmlns:a16="http://schemas.microsoft.com/office/drawing/2014/main" id="{111CBE02-27A9-4271-B582-DB73AA5ACC60}"/>
                </a:ext>
              </a:extLst>
            </p:cNvPr>
            <p:cNvSpPr>
              <a:spLocks/>
            </p:cNvSpPr>
            <p:nvPr/>
          </p:nvSpPr>
          <p:spPr bwMode="auto">
            <a:xfrm>
              <a:off x="1371885" y="2933391"/>
              <a:ext cx="80867" cy="44553"/>
            </a:xfrm>
            <a:custGeom>
              <a:avLst/>
              <a:gdLst>
                <a:gd name="T0" fmla="*/ 0 w 169"/>
                <a:gd name="T1" fmla="*/ 1 h 98"/>
                <a:gd name="T2" fmla="*/ 1 w 169"/>
                <a:gd name="T3" fmla="*/ 2 h 98"/>
                <a:gd name="T4" fmla="*/ 2 w 169"/>
                <a:gd name="T5" fmla="*/ 2 h 98"/>
                <a:gd name="T6" fmla="*/ 3 w 169"/>
                <a:gd name="T7" fmla="*/ 2 h 98"/>
                <a:gd name="T8" fmla="*/ 4 w 169"/>
                <a:gd name="T9" fmla="*/ 1 h 98"/>
                <a:gd name="T10" fmla="*/ 3 w 169"/>
                <a:gd name="T11" fmla="*/ 1 h 98"/>
                <a:gd name="T12" fmla="*/ 3 w 169"/>
                <a:gd name="T13" fmla="*/ 0 h 98"/>
                <a:gd name="T14" fmla="*/ 3 w 169"/>
                <a:gd name="T15" fmla="*/ 0 h 98"/>
                <a:gd name="T16" fmla="*/ 1 w 169"/>
                <a:gd name="T17" fmla="*/ 0 h 98"/>
                <a:gd name="T18" fmla="*/ 0 w 169"/>
                <a:gd name="T19" fmla="*/ 1 h 9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9"/>
                <a:gd name="T31" fmla="*/ 0 h 98"/>
                <a:gd name="T32" fmla="*/ 169 w 169"/>
                <a:gd name="T33" fmla="*/ 98 h 9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9" h="98">
                  <a:moveTo>
                    <a:pt x="0" y="66"/>
                  </a:moveTo>
                  <a:lnTo>
                    <a:pt x="39" y="98"/>
                  </a:lnTo>
                  <a:lnTo>
                    <a:pt x="92" y="70"/>
                  </a:lnTo>
                  <a:lnTo>
                    <a:pt x="115" y="96"/>
                  </a:lnTo>
                  <a:lnTo>
                    <a:pt x="169" y="44"/>
                  </a:lnTo>
                  <a:lnTo>
                    <a:pt x="136" y="38"/>
                  </a:lnTo>
                  <a:lnTo>
                    <a:pt x="135" y="16"/>
                  </a:lnTo>
                  <a:lnTo>
                    <a:pt x="128" y="9"/>
                  </a:lnTo>
                  <a:lnTo>
                    <a:pt x="54" y="0"/>
                  </a:lnTo>
                  <a:lnTo>
                    <a:pt x="0" y="6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199" name="Freeform 415">
              <a:extLst>
                <a:ext uri="{FF2B5EF4-FFF2-40B4-BE49-F238E27FC236}">
                  <a16:creationId xmlns:a16="http://schemas.microsoft.com/office/drawing/2014/main" id="{B32D8D11-E981-42DD-95D1-8499E5FB4928}"/>
                </a:ext>
              </a:extLst>
            </p:cNvPr>
            <p:cNvSpPr>
              <a:spLocks/>
            </p:cNvSpPr>
            <p:nvPr/>
          </p:nvSpPr>
          <p:spPr bwMode="auto">
            <a:xfrm>
              <a:off x="1912681" y="3186389"/>
              <a:ext cx="131408" cy="109791"/>
            </a:xfrm>
            <a:custGeom>
              <a:avLst/>
              <a:gdLst>
                <a:gd name="T0" fmla="*/ 0 w 273"/>
                <a:gd name="T1" fmla="*/ 5 h 244"/>
                <a:gd name="T2" fmla="*/ 0 w 273"/>
                <a:gd name="T3" fmla="*/ 5 h 244"/>
                <a:gd name="T4" fmla="*/ 1 w 273"/>
                <a:gd name="T5" fmla="*/ 3 h 244"/>
                <a:gd name="T6" fmla="*/ 1 w 273"/>
                <a:gd name="T7" fmla="*/ 3 h 244"/>
                <a:gd name="T8" fmla="*/ 1 w 273"/>
                <a:gd name="T9" fmla="*/ 1 h 244"/>
                <a:gd name="T10" fmla="*/ 1 w 273"/>
                <a:gd name="T11" fmla="*/ 0 h 244"/>
                <a:gd name="T12" fmla="*/ 6 w 273"/>
                <a:gd name="T13" fmla="*/ 0 h 244"/>
                <a:gd name="T14" fmla="*/ 5 w 273"/>
                <a:gd name="T15" fmla="*/ 1 h 244"/>
                <a:gd name="T16" fmla="*/ 5 w 273"/>
                <a:gd name="T17" fmla="*/ 3 h 244"/>
                <a:gd name="T18" fmla="*/ 3 w 273"/>
                <a:gd name="T19" fmla="*/ 4 h 244"/>
                <a:gd name="T20" fmla="*/ 1 w 273"/>
                <a:gd name="T21" fmla="*/ 6 h 244"/>
                <a:gd name="T22" fmla="*/ 0 w 273"/>
                <a:gd name="T23" fmla="*/ 5 h 2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3"/>
                <a:gd name="T37" fmla="*/ 0 h 244"/>
                <a:gd name="T38" fmla="*/ 273 w 273"/>
                <a:gd name="T39" fmla="*/ 244 h 24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3" h="244">
                  <a:moveTo>
                    <a:pt x="0" y="225"/>
                  </a:moveTo>
                  <a:lnTo>
                    <a:pt x="5" y="199"/>
                  </a:lnTo>
                  <a:lnTo>
                    <a:pt x="43" y="147"/>
                  </a:lnTo>
                  <a:lnTo>
                    <a:pt x="22" y="126"/>
                  </a:lnTo>
                  <a:lnTo>
                    <a:pt x="21" y="64"/>
                  </a:lnTo>
                  <a:lnTo>
                    <a:pt x="43" y="12"/>
                  </a:lnTo>
                  <a:lnTo>
                    <a:pt x="273" y="0"/>
                  </a:lnTo>
                  <a:lnTo>
                    <a:pt x="231" y="37"/>
                  </a:lnTo>
                  <a:lnTo>
                    <a:pt x="215" y="135"/>
                  </a:lnTo>
                  <a:lnTo>
                    <a:pt x="122" y="191"/>
                  </a:lnTo>
                  <a:lnTo>
                    <a:pt x="38" y="244"/>
                  </a:lnTo>
                  <a:lnTo>
                    <a:pt x="0" y="22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00" name="Freeform 416">
              <a:extLst>
                <a:ext uri="{FF2B5EF4-FFF2-40B4-BE49-F238E27FC236}">
                  <a16:creationId xmlns:a16="http://schemas.microsoft.com/office/drawing/2014/main" id="{F20446DD-A70F-4339-A08C-A5C48893D2AF}"/>
                </a:ext>
              </a:extLst>
            </p:cNvPr>
            <p:cNvSpPr>
              <a:spLocks/>
            </p:cNvSpPr>
            <p:nvPr/>
          </p:nvSpPr>
          <p:spPr bwMode="auto">
            <a:xfrm>
              <a:off x="3049870" y="3544404"/>
              <a:ext cx="146571" cy="307097"/>
            </a:xfrm>
            <a:custGeom>
              <a:avLst/>
              <a:gdLst>
                <a:gd name="T0" fmla="*/ 0 w 303"/>
                <a:gd name="T1" fmla="*/ 3 h 678"/>
                <a:gd name="T2" fmla="*/ 1 w 303"/>
                <a:gd name="T3" fmla="*/ 1 h 678"/>
                <a:gd name="T4" fmla="*/ 3 w 303"/>
                <a:gd name="T5" fmla="*/ 0 h 678"/>
                <a:gd name="T6" fmla="*/ 3 w 303"/>
                <a:gd name="T7" fmla="*/ 1 h 678"/>
                <a:gd name="T8" fmla="*/ 3 w 303"/>
                <a:gd name="T9" fmla="*/ 3 h 678"/>
                <a:gd name="T10" fmla="*/ 5 w 303"/>
                <a:gd name="T11" fmla="*/ 3 h 678"/>
                <a:gd name="T12" fmla="*/ 6 w 303"/>
                <a:gd name="T13" fmla="*/ 3 h 678"/>
                <a:gd name="T14" fmla="*/ 7 w 303"/>
                <a:gd name="T15" fmla="*/ 5 h 678"/>
                <a:gd name="T16" fmla="*/ 7 w 303"/>
                <a:gd name="T17" fmla="*/ 7 h 678"/>
                <a:gd name="T18" fmla="*/ 5 w 303"/>
                <a:gd name="T19" fmla="*/ 7 h 678"/>
                <a:gd name="T20" fmla="*/ 5 w 303"/>
                <a:gd name="T21" fmla="*/ 7 h 678"/>
                <a:gd name="T22" fmla="*/ 5 w 303"/>
                <a:gd name="T23" fmla="*/ 9 h 678"/>
                <a:gd name="T24" fmla="*/ 3 w 303"/>
                <a:gd name="T25" fmla="*/ 7 h 678"/>
                <a:gd name="T26" fmla="*/ 1 w 303"/>
                <a:gd name="T27" fmla="*/ 11 h 678"/>
                <a:gd name="T28" fmla="*/ 3 w 303"/>
                <a:gd name="T29" fmla="*/ 14 h 678"/>
                <a:gd name="T30" fmla="*/ 4 w 303"/>
                <a:gd name="T31" fmla="*/ 15 h 678"/>
                <a:gd name="T32" fmla="*/ 3 w 303"/>
                <a:gd name="T33" fmla="*/ 16 h 678"/>
                <a:gd name="T34" fmla="*/ 3 w 303"/>
                <a:gd name="T35" fmla="*/ 15 h 678"/>
                <a:gd name="T36" fmla="*/ 3 w 303"/>
                <a:gd name="T37" fmla="*/ 15 h 678"/>
                <a:gd name="T38" fmla="*/ 1 w 303"/>
                <a:gd name="T39" fmla="*/ 13 h 678"/>
                <a:gd name="T40" fmla="*/ 1 w 303"/>
                <a:gd name="T41" fmla="*/ 11 h 678"/>
                <a:gd name="T42" fmla="*/ 2 w 303"/>
                <a:gd name="T43" fmla="*/ 9 h 678"/>
                <a:gd name="T44" fmla="*/ 1 w 303"/>
                <a:gd name="T45" fmla="*/ 6 h 678"/>
                <a:gd name="T46" fmla="*/ 1 w 303"/>
                <a:gd name="T47" fmla="*/ 5 h 678"/>
                <a:gd name="T48" fmla="*/ 0 w 303"/>
                <a:gd name="T49" fmla="*/ 3 h 67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03"/>
                <a:gd name="T76" fmla="*/ 0 h 678"/>
                <a:gd name="T77" fmla="*/ 303 w 303"/>
                <a:gd name="T78" fmla="*/ 678 h 67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03" h="678">
                  <a:moveTo>
                    <a:pt x="0" y="109"/>
                  </a:moveTo>
                  <a:lnTo>
                    <a:pt x="22" y="56"/>
                  </a:lnTo>
                  <a:lnTo>
                    <a:pt x="105" y="0"/>
                  </a:lnTo>
                  <a:lnTo>
                    <a:pt x="141" y="53"/>
                  </a:lnTo>
                  <a:lnTo>
                    <a:pt x="130" y="144"/>
                  </a:lnTo>
                  <a:lnTo>
                    <a:pt x="228" y="105"/>
                  </a:lnTo>
                  <a:lnTo>
                    <a:pt x="265" y="144"/>
                  </a:lnTo>
                  <a:lnTo>
                    <a:pt x="303" y="234"/>
                  </a:lnTo>
                  <a:lnTo>
                    <a:pt x="293" y="290"/>
                  </a:lnTo>
                  <a:lnTo>
                    <a:pt x="217" y="287"/>
                  </a:lnTo>
                  <a:lnTo>
                    <a:pt x="192" y="311"/>
                  </a:lnTo>
                  <a:lnTo>
                    <a:pt x="204" y="406"/>
                  </a:lnTo>
                  <a:lnTo>
                    <a:pt x="106" y="324"/>
                  </a:lnTo>
                  <a:lnTo>
                    <a:pt x="66" y="472"/>
                  </a:lnTo>
                  <a:lnTo>
                    <a:pt x="113" y="605"/>
                  </a:lnTo>
                  <a:lnTo>
                    <a:pt x="179" y="652"/>
                  </a:lnTo>
                  <a:lnTo>
                    <a:pt x="144" y="678"/>
                  </a:lnTo>
                  <a:lnTo>
                    <a:pt x="135" y="637"/>
                  </a:lnTo>
                  <a:lnTo>
                    <a:pt x="106" y="637"/>
                  </a:lnTo>
                  <a:lnTo>
                    <a:pt x="31" y="562"/>
                  </a:lnTo>
                  <a:lnTo>
                    <a:pt x="43" y="477"/>
                  </a:lnTo>
                  <a:lnTo>
                    <a:pt x="83" y="397"/>
                  </a:lnTo>
                  <a:lnTo>
                    <a:pt x="29" y="267"/>
                  </a:lnTo>
                  <a:lnTo>
                    <a:pt x="45" y="207"/>
                  </a:lnTo>
                  <a:lnTo>
                    <a:pt x="0" y="10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01" name="Freeform 417">
              <a:extLst>
                <a:ext uri="{FF2B5EF4-FFF2-40B4-BE49-F238E27FC236}">
                  <a16:creationId xmlns:a16="http://schemas.microsoft.com/office/drawing/2014/main" id="{3BB713EB-634B-48FB-A635-BC450FC547D1}"/>
                </a:ext>
              </a:extLst>
            </p:cNvPr>
            <p:cNvSpPr>
              <a:spLocks/>
            </p:cNvSpPr>
            <p:nvPr/>
          </p:nvSpPr>
          <p:spPr bwMode="auto">
            <a:xfrm>
              <a:off x="2197400" y="3429839"/>
              <a:ext cx="96029" cy="73194"/>
            </a:xfrm>
            <a:custGeom>
              <a:avLst/>
              <a:gdLst>
                <a:gd name="T0" fmla="*/ 0 w 201"/>
                <a:gd name="T1" fmla="*/ 2 h 159"/>
                <a:gd name="T2" fmla="*/ 0 w 201"/>
                <a:gd name="T3" fmla="*/ 2 h 159"/>
                <a:gd name="T4" fmla="*/ 1 w 201"/>
                <a:gd name="T5" fmla="*/ 2 h 159"/>
                <a:gd name="T6" fmla="*/ 3 w 201"/>
                <a:gd name="T7" fmla="*/ 2 h 159"/>
                <a:gd name="T8" fmla="*/ 4 w 201"/>
                <a:gd name="T9" fmla="*/ 0 h 159"/>
                <a:gd name="T10" fmla="*/ 5 w 201"/>
                <a:gd name="T11" fmla="*/ 1 h 159"/>
                <a:gd name="T12" fmla="*/ 4 w 201"/>
                <a:gd name="T13" fmla="*/ 1 h 159"/>
                <a:gd name="T14" fmla="*/ 4 w 201"/>
                <a:gd name="T15" fmla="*/ 2 h 159"/>
                <a:gd name="T16" fmla="*/ 4 w 201"/>
                <a:gd name="T17" fmla="*/ 4 h 159"/>
                <a:gd name="T18" fmla="*/ 1 w 201"/>
                <a:gd name="T19" fmla="*/ 3 h 159"/>
                <a:gd name="T20" fmla="*/ 0 w 201"/>
                <a:gd name="T21" fmla="*/ 2 h 1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1"/>
                <a:gd name="T34" fmla="*/ 0 h 159"/>
                <a:gd name="T35" fmla="*/ 201 w 201"/>
                <a:gd name="T36" fmla="*/ 159 h 1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1" h="159">
                  <a:moveTo>
                    <a:pt x="0" y="74"/>
                  </a:moveTo>
                  <a:lnTo>
                    <a:pt x="12" y="70"/>
                  </a:lnTo>
                  <a:lnTo>
                    <a:pt x="27" y="96"/>
                  </a:lnTo>
                  <a:lnTo>
                    <a:pt x="112" y="94"/>
                  </a:lnTo>
                  <a:lnTo>
                    <a:pt x="190" y="0"/>
                  </a:lnTo>
                  <a:lnTo>
                    <a:pt x="201" y="58"/>
                  </a:lnTo>
                  <a:lnTo>
                    <a:pt x="178" y="59"/>
                  </a:lnTo>
                  <a:lnTo>
                    <a:pt x="190" y="94"/>
                  </a:lnTo>
                  <a:lnTo>
                    <a:pt x="159" y="159"/>
                  </a:lnTo>
                  <a:lnTo>
                    <a:pt x="37" y="145"/>
                  </a:lnTo>
                  <a:lnTo>
                    <a:pt x="0" y="7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02" name="Freeform 418">
              <a:extLst>
                <a:ext uri="{FF2B5EF4-FFF2-40B4-BE49-F238E27FC236}">
                  <a16:creationId xmlns:a16="http://schemas.microsoft.com/office/drawing/2014/main" id="{DDD506B8-F525-432C-82D4-C81EB243F9B2}"/>
                </a:ext>
              </a:extLst>
            </p:cNvPr>
            <p:cNvSpPr>
              <a:spLocks/>
            </p:cNvSpPr>
            <p:nvPr/>
          </p:nvSpPr>
          <p:spPr bwMode="auto">
            <a:xfrm>
              <a:off x="1397156" y="3187980"/>
              <a:ext cx="70758" cy="152753"/>
            </a:xfrm>
            <a:custGeom>
              <a:avLst/>
              <a:gdLst>
                <a:gd name="T0" fmla="*/ 0 w 149"/>
                <a:gd name="T1" fmla="*/ 4 h 334"/>
                <a:gd name="T2" fmla="*/ 1 w 149"/>
                <a:gd name="T3" fmla="*/ 3 h 334"/>
                <a:gd name="T4" fmla="*/ 1 w 149"/>
                <a:gd name="T5" fmla="*/ 0 h 334"/>
                <a:gd name="T6" fmla="*/ 3 w 149"/>
                <a:gd name="T7" fmla="*/ 0 h 334"/>
                <a:gd name="T8" fmla="*/ 3 w 149"/>
                <a:gd name="T9" fmla="*/ 1 h 334"/>
                <a:gd name="T10" fmla="*/ 3 w 149"/>
                <a:gd name="T11" fmla="*/ 2 h 334"/>
                <a:gd name="T12" fmla="*/ 2 w 149"/>
                <a:gd name="T13" fmla="*/ 4 h 334"/>
                <a:gd name="T14" fmla="*/ 3 w 149"/>
                <a:gd name="T15" fmla="*/ 5 h 334"/>
                <a:gd name="T16" fmla="*/ 2 w 149"/>
                <a:gd name="T17" fmla="*/ 8 h 334"/>
                <a:gd name="T18" fmla="*/ 1 w 149"/>
                <a:gd name="T19" fmla="*/ 6 h 334"/>
                <a:gd name="T20" fmla="*/ 0 w 149"/>
                <a:gd name="T21" fmla="*/ 4 h 3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334"/>
                <a:gd name="T35" fmla="*/ 149 w 149"/>
                <a:gd name="T36" fmla="*/ 334 h 3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334">
                  <a:moveTo>
                    <a:pt x="0" y="155"/>
                  </a:moveTo>
                  <a:lnTo>
                    <a:pt x="35" y="124"/>
                  </a:lnTo>
                  <a:lnTo>
                    <a:pt x="47" y="4"/>
                  </a:lnTo>
                  <a:lnTo>
                    <a:pt x="142" y="0"/>
                  </a:lnTo>
                  <a:lnTo>
                    <a:pt x="119" y="40"/>
                  </a:lnTo>
                  <a:lnTo>
                    <a:pt x="146" y="93"/>
                  </a:lnTo>
                  <a:lnTo>
                    <a:pt x="91" y="155"/>
                  </a:lnTo>
                  <a:lnTo>
                    <a:pt x="149" y="195"/>
                  </a:lnTo>
                  <a:lnTo>
                    <a:pt x="76" y="334"/>
                  </a:lnTo>
                  <a:lnTo>
                    <a:pt x="67" y="245"/>
                  </a:lnTo>
                  <a:lnTo>
                    <a:pt x="0" y="15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03" name="Freeform 419">
              <a:extLst>
                <a:ext uri="{FF2B5EF4-FFF2-40B4-BE49-F238E27FC236}">
                  <a16:creationId xmlns:a16="http://schemas.microsoft.com/office/drawing/2014/main" id="{F27B8BB2-F5DA-4A1C-968B-E999BA570151}"/>
                </a:ext>
              </a:extLst>
            </p:cNvPr>
            <p:cNvSpPr>
              <a:spLocks/>
            </p:cNvSpPr>
            <p:nvPr/>
          </p:nvSpPr>
          <p:spPr bwMode="auto">
            <a:xfrm>
              <a:off x="1739155" y="3075006"/>
              <a:ext cx="52226" cy="42962"/>
            </a:xfrm>
            <a:custGeom>
              <a:avLst/>
              <a:gdLst>
                <a:gd name="T0" fmla="*/ 0 w 107"/>
                <a:gd name="T1" fmla="*/ 1 h 93"/>
                <a:gd name="T2" fmla="*/ 0 w 107"/>
                <a:gd name="T3" fmla="*/ 0 h 93"/>
                <a:gd name="T4" fmla="*/ 2 w 107"/>
                <a:gd name="T5" fmla="*/ 0 h 93"/>
                <a:gd name="T6" fmla="*/ 3 w 107"/>
                <a:gd name="T7" fmla="*/ 1 h 93"/>
                <a:gd name="T8" fmla="*/ 1 w 107"/>
                <a:gd name="T9" fmla="*/ 1 h 93"/>
                <a:gd name="T10" fmla="*/ 0 w 107"/>
                <a:gd name="T11" fmla="*/ 2 h 93"/>
                <a:gd name="T12" fmla="*/ 1 w 107"/>
                <a:gd name="T13" fmla="*/ 2 h 93"/>
                <a:gd name="T14" fmla="*/ 0 w 107"/>
                <a:gd name="T15" fmla="*/ 1 h 93"/>
                <a:gd name="T16" fmla="*/ 0 60000 65536"/>
                <a:gd name="T17" fmla="*/ 0 60000 65536"/>
                <a:gd name="T18" fmla="*/ 0 60000 65536"/>
                <a:gd name="T19" fmla="*/ 0 60000 65536"/>
                <a:gd name="T20" fmla="*/ 0 60000 65536"/>
                <a:gd name="T21" fmla="*/ 0 60000 65536"/>
                <a:gd name="T22" fmla="*/ 0 60000 65536"/>
                <a:gd name="T23" fmla="*/ 0 60000 65536"/>
                <a:gd name="T24" fmla="*/ 0 w 107"/>
                <a:gd name="T25" fmla="*/ 0 h 93"/>
                <a:gd name="T26" fmla="*/ 107 w 107"/>
                <a:gd name="T27" fmla="*/ 93 h 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7" h="93">
                  <a:moveTo>
                    <a:pt x="0" y="61"/>
                  </a:moveTo>
                  <a:lnTo>
                    <a:pt x="14" y="4"/>
                  </a:lnTo>
                  <a:lnTo>
                    <a:pt x="73" y="0"/>
                  </a:lnTo>
                  <a:lnTo>
                    <a:pt x="107" y="45"/>
                  </a:lnTo>
                  <a:lnTo>
                    <a:pt x="59" y="47"/>
                  </a:lnTo>
                  <a:lnTo>
                    <a:pt x="6" y="93"/>
                  </a:lnTo>
                  <a:lnTo>
                    <a:pt x="29" y="65"/>
                  </a:lnTo>
                  <a:lnTo>
                    <a:pt x="0" y="6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04" name="Freeform 420">
              <a:extLst>
                <a:ext uri="{FF2B5EF4-FFF2-40B4-BE49-F238E27FC236}">
                  <a16:creationId xmlns:a16="http://schemas.microsoft.com/office/drawing/2014/main" id="{A8411B5C-28C9-4D0B-B7B8-91270530D55A}"/>
                </a:ext>
              </a:extLst>
            </p:cNvPr>
            <p:cNvSpPr>
              <a:spLocks/>
            </p:cNvSpPr>
            <p:nvPr/>
          </p:nvSpPr>
          <p:spPr bwMode="auto">
            <a:xfrm>
              <a:off x="1745894" y="3071824"/>
              <a:ext cx="338629" cy="143206"/>
            </a:xfrm>
            <a:custGeom>
              <a:avLst/>
              <a:gdLst>
                <a:gd name="T0" fmla="*/ 0 w 703"/>
                <a:gd name="T1" fmla="*/ 3 h 317"/>
                <a:gd name="T2" fmla="*/ 1 w 703"/>
                <a:gd name="T3" fmla="*/ 4 h 317"/>
                <a:gd name="T4" fmla="*/ 0 w 703"/>
                <a:gd name="T5" fmla="*/ 5 h 317"/>
                <a:gd name="T6" fmla="*/ 1 w 703"/>
                <a:gd name="T7" fmla="*/ 5 h 317"/>
                <a:gd name="T8" fmla="*/ 1 w 703"/>
                <a:gd name="T9" fmla="*/ 6 h 317"/>
                <a:gd name="T10" fmla="*/ 2 w 703"/>
                <a:gd name="T11" fmla="*/ 6 h 317"/>
                <a:gd name="T12" fmla="*/ 1 w 703"/>
                <a:gd name="T13" fmla="*/ 6 h 317"/>
                <a:gd name="T14" fmla="*/ 2 w 703"/>
                <a:gd name="T15" fmla="*/ 6 h 317"/>
                <a:gd name="T16" fmla="*/ 3 w 703"/>
                <a:gd name="T17" fmla="*/ 7 h 317"/>
                <a:gd name="T18" fmla="*/ 4 w 703"/>
                <a:gd name="T19" fmla="*/ 6 h 317"/>
                <a:gd name="T20" fmla="*/ 6 w 703"/>
                <a:gd name="T21" fmla="*/ 7 h 317"/>
                <a:gd name="T22" fmla="*/ 9 w 703"/>
                <a:gd name="T23" fmla="*/ 6 h 317"/>
                <a:gd name="T24" fmla="*/ 9 w 703"/>
                <a:gd name="T25" fmla="*/ 7 h 317"/>
                <a:gd name="T26" fmla="*/ 9 w 703"/>
                <a:gd name="T27" fmla="*/ 6 h 317"/>
                <a:gd name="T28" fmla="*/ 15 w 703"/>
                <a:gd name="T29" fmla="*/ 6 h 317"/>
                <a:gd name="T30" fmla="*/ 16 w 703"/>
                <a:gd name="T31" fmla="*/ 6 h 317"/>
                <a:gd name="T32" fmla="*/ 16 w 703"/>
                <a:gd name="T33" fmla="*/ 3 h 317"/>
                <a:gd name="T34" fmla="*/ 16 w 703"/>
                <a:gd name="T35" fmla="*/ 3 h 317"/>
                <a:gd name="T36" fmla="*/ 15 w 703"/>
                <a:gd name="T37" fmla="*/ 1 h 317"/>
                <a:gd name="T38" fmla="*/ 13 w 703"/>
                <a:gd name="T39" fmla="*/ 1 h 317"/>
                <a:gd name="T40" fmla="*/ 11 w 703"/>
                <a:gd name="T41" fmla="*/ 1 h 317"/>
                <a:gd name="T42" fmla="*/ 8 w 703"/>
                <a:gd name="T43" fmla="*/ 0 h 317"/>
                <a:gd name="T44" fmla="*/ 6 w 703"/>
                <a:gd name="T45" fmla="*/ 0 h 317"/>
                <a:gd name="T46" fmla="*/ 4 w 703"/>
                <a:gd name="T47" fmla="*/ 1 h 317"/>
                <a:gd name="T48" fmla="*/ 3 w 703"/>
                <a:gd name="T49" fmla="*/ 1 h 317"/>
                <a:gd name="T50" fmla="*/ 3 w 703"/>
                <a:gd name="T51" fmla="*/ 2 h 317"/>
                <a:gd name="T52" fmla="*/ 0 w 703"/>
                <a:gd name="T53" fmla="*/ 3 h 3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03"/>
                <a:gd name="T82" fmla="*/ 0 h 317"/>
                <a:gd name="T83" fmla="*/ 703 w 703"/>
                <a:gd name="T84" fmla="*/ 317 h 3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03" h="317">
                  <a:moveTo>
                    <a:pt x="0" y="106"/>
                  </a:moveTo>
                  <a:lnTo>
                    <a:pt x="27" y="188"/>
                  </a:lnTo>
                  <a:lnTo>
                    <a:pt x="1" y="196"/>
                  </a:lnTo>
                  <a:lnTo>
                    <a:pt x="27" y="210"/>
                  </a:lnTo>
                  <a:lnTo>
                    <a:pt x="39" y="260"/>
                  </a:lnTo>
                  <a:lnTo>
                    <a:pt x="79" y="254"/>
                  </a:lnTo>
                  <a:lnTo>
                    <a:pt x="39" y="276"/>
                  </a:lnTo>
                  <a:lnTo>
                    <a:pt x="84" y="267"/>
                  </a:lnTo>
                  <a:lnTo>
                    <a:pt x="136" y="300"/>
                  </a:lnTo>
                  <a:lnTo>
                    <a:pt x="179" y="265"/>
                  </a:lnTo>
                  <a:lnTo>
                    <a:pt x="246" y="311"/>
                  </a:lnTo>
                  <a:lnTo>
                    <a:pt x="368" y="265"/>
                  </a:lnTo>
                  <a:lnTo>
                    <a:pt x="366" y="317"/>
                  </a:lnTo>
                  <a:lnTo>
                    <a:pt x="388" y="265"/>
                  </a:lnTo>
                  <a:lnTo>
                    <a:pt x="618" y="253"/>
                  </a:lnTo>
                  <a:lnTo>
                    <a:pt x="703" y="249"/>
                  </a:lnTo>
                  <a:lnTo>
                    <a:pt x="675" y="139"/>
                  </a:lnTo>
                  <a:lnTo>
                    <a:pt x="695" y="115"/>
                  </a:lnTo>
                  <a:lnTo>
                    <a:pt x="624" y="20"/>
                  </a:lnTo>
                  <a:lnTo>
                    <a:pt x="577" y="20"/>
                  </a:lnTo>
                  <a:lnTo>
                    <a:pt x="449" y="60"/>
                  </a:lnTo>
                  <a:lnTo>
                    <a:pt x="336" y="0"/>
                  </a:lnTo>
                  <a:lnTo>
                    <a:pt x="267" y="1"/>
                  </a:lnTo>
                  <a:lnTo>
                    <a:pt x="180" y="56"/>
                  </a:lnTo>
                  <a:lnTo>
                    <a:pt x="108" y="41"/>
                  </a:lnTo>
                  <a:lnTo>
                    <a:pt x="132" y="70"/>
                  </a:lnTo>
                  <a:lnTo>
                    <a:pt x="0" y="10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05" name="Freeform 421">
              <a:extLst>
                <a:ext uri="{FF2B5EF4-FFF2-40B4-BE49-F238E27FC236}">
                  <a16:creationId xmlns:a16="http://schemas.microsoft.com/office/drawing/2014/main" id="{355DCF65-884B-4553-AF40-1623B40A143A}"/>
                </a:ext>
              </a:extLst>
            </p:cNvPr>
            <p:cNvSpPr>
              <a:spLocks/>
            </p:cNvSpPr>
            <p:nvPr/>
          </p:nvSpPr>
          <p:spPr bwMode="auto">
            <a:xfrm>
              <a:off x="1077059" y="2736085"/>
              <a:ext cx="72443" cy="93880"/>
            </a:xfrm>
            <a:custGeom>
              <a:avLst/>
              <a:gdLst>
                <a:gd name="T0" fmla="*/ 0 w 152"/>
                <a:gd name="T1" fmla="*/ 4 h 209"/>
                <a:gd name="T2" fmla="*/ 0 w 152"/>
                <a:gd name="T3" fmla="*/ 4 h 209"/>
                <a:gd name="T4" fmla="*/ 0 w 152"/>
                <a:gd name="T5" fmla="*/ 5 h 209"/>
                <a:gd name="T6" fmla="*/ 3 w 152"/>
                <a:gd name="T7" fmla="*/ 4 h 209"/>
                <a:gd name="T8" fmla="*/ 3 w 152"/>
                <a:gd name="T9" fmla="*/ 1 h 209"/>
                <a:gd name="T10" fmla="*/ 3 w 152"/>
                <a:gd name="T11" fmla="*/ 1 h 209"/>
                <a:gd name="T12" fmla="*/ 2 w 152"/>
                <a:gd name="T13" fmla="*/ 1 h 209"/>
                <a:gd name="T14" fmla="*/ 2 w 152"/>
                <a:gd name="T15" fmla="*/ 1 h 209"/>
                <a:gd name="T16" fmla="*/ 2 w 152"/>
                <a:gd name="T17" fmla="*/ 0 h 209"/>
                <a:gd name="T18" fmla="*/ 2 w 152"/>
                <a:gd name="T19" fmla="*/ 0 h 209"/>
                <a:gd name="T20" fmla="*/ 1 w 152"/>
                <a:gd name="T21" fmla="*/ 1 h 209"/>
                <a:gd name="T22" fmla="*/ 0 w 152"/>
                <a:gd name="T23" fmla="*/ 1 h 209"/>
                <a:gd name="T24" fmla="*/ 1 w 152"/>
                <a:gd name="T25" fmla="*/ 2 h 209"/>
                <a:gd name="T26" fmla="*/ 0 w 152"/>
                <a:gd name="T27" fmla="*/ 3 h 209"/>
                <a:gd name="T28" fmla="*/ 1 w 152"/>
                <a:gd name="T29" fmla="*/ 3 h 209"/>
                <a:gd name="T30" fmla="*/ 0 w 152"/>
                <a:gd name="T31" fmla="*/ 4 h 209"/>
                <a:gd name="T32" fmla="*/ 1 w 152"/>
                <a:gd name="T33" fmla="*/ 3 h 209"/>
                <a:gd name="T34" fmla="*/ 0 w 152"/>
                <a:gd name="T35" fmla="*/ 4 h 20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2"/>
                <a:gd name="T55" fmla="*/ 0 h 209"/>
                <a:gd name="T56" fmla="*/ 152 w 152"/>
                <a:gd name="T57" fmla="*/ 209 h 20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2" h="209">
                  <a:moveTo>
                    <a:pt x="0" y="177"/>
                  </a:moveTo>
                  <a:lnTo>
                    <a:pt x="18" y="193"/>
                  </a:lnTo>
                  <a:lnTo>
                    <a:pt x="2" y="209"/>
                  </a:lnTo>
                  <a:lnTo>
                    <a:pt x="142" y="178"/>
                  </a:lnTo>
                  <a:lnTo>
                    <a:pt x="152" y="67"/>
                  </a:lnTo>
                  <a:lnTo>
                    <a:pt x="133" y="41"/>
                  </a:lnTo>
                  <a:lnTo>
                    <a:pt x="93" y="54"/>
                  </a:lnTo>
                  <a:lnTo>
                    <a:pt x="79" y="37"/>
                  </a:lnTo>
                  <a:lnTo>
                    <a:pt x="96" y="12"/>
                  </a:lnTo>
                  <a:lnTo>
                    <a:pt x="79" y="0"/>
                  </a:lnTo>
                  <a:lnTo>
                    <a:pt x="63" y="52"/>
                  </a:lnTo>
                  <a:lnTo>
                    <a:pt x="2" y="67"/>
                  </a:lnTo>
                  <a:lnTo>
                    <a:pt x="22" y="79"/>
                  </a:lnTo>
                  <a:lnTo>
                    <a:pt x="8" y="109"/>
                  </a:lnTo>
                  <a:lnTo>
                    <a:pt x="49" y="117"/>
                  </a:lnTo>
                  <a:lnTo>
                    <a:pt x="13" y="158"/>
                  </a:lnTo>
                  <a:lnTo>
                    <a:pt x="53" y="148"/>
                  </a:lnTo>
                  <a:lnTo>
                    <a:pt x="0" y="17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06" name="Freeform 422">
              <a:extLst>
                <a:ext uri="{FF2B5EF4-FFF2-40B4-BE49-F238E27FC236}">
                  <a16:creationId xmlns:a16="http://schemas.microsoft.com/office/drawing/2014/main" id="{182973D9-501E-4541-8F57-D95C3610BFD3}"/>
                </a:ext>
              </a:extLst>
            </p:cNvPr>
            <p:cNvSpPr>
              <a:spLocks/>
            </p:cNvSpPr>
            <p:nvPr/>
          </p:nvSpPr>
          <p:spPr bwMode="auto">
            <a:xfrm>
              <a:off x="1115807" y="2729720"/>
              <a:ext cx="45488" cy="36597"/>
            </a:xfrm>
            <a:custGeom>
              <a:avLst/>
              <a:gdLst>
                <a:gd name="T0" fmla="*/ 0 w 97"/>
                <a:gd name="T1" fmla="*/ 1 h 82"/>
                <a:gd name="T2" fmla="*/ 0 w 97"/>
                <a:gd name="T3" fmla="*/ 1 h 82"/>
                <a:gd name="T4" fmla="*/ 1 w 97"/>
                <a:gd name="T5" fmla="*/ 1 h 82"/>
                <a:gd name="T6" fmla="*/ 2 w 97"/>
                <a:gd name="T7" fmla="*/ 2 h 82"/>
                <a:gd name="T8" fmla="*/ 2 w 97"/>
                <a:gd name="T9" fmla="*/ 1 h 82"/>
                <a:gd name="T10" fmla="*/ 2 w 97"/>
                <a:gd name="T11" fmla="*/ 0 h 82"/>
                <a:gd name="T12" fmla="*/ 1 w 97"/>
                <a:gd name="T13" fmla="*/ 0 h 82"/>
                <a:gd name="T14" fmla="*/ 0 w 97"/>
                <a:gd name="T15" fmla="*/ 1 h 82"/>
                <a:gd name="T16" fmla="*/ 0 w 97"/>
                <a:gd name="T17" fmla="*/ 1 h 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7"/>
                <a:gd name="T28" fmla="*/ 0 h 82"/>
                <a:gd name="T29" fmla="*/ 97 w 97"/>
                <a:gd name="T30" fmla="*/ 82 h 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7" h="82">
                  <a:moveTo>
                    <a:pt x="0" y="52"/>
                  </a:moveTo>
                  <a:lnTo>
                    <a:pt x="14" y="69"/>
                  </a:lnTo>
                  <a:lnTo>
                    <a:pt x="54" y="56"/>
                  </a:lnTo>
                  <a:lnTo>
                    <a:pt x="73" y="82"/>
                  </a:lnTo>
                  <a:lnTo>
                    <a:pt x="97" y="52"/>
                  </a:lnTo>
                  <a:lnTo>
                    <a:pt x="74" y="15"/>
                  </a:lnTo>
                  <a:lnTo>
                    <a:pt x="29" y="0"/>
                  </a:lnTo>
                  <a:lnTo>
                    <a:pt x="17" y="27"/>
                  </a:lnTo>
                  <a:lnTo>
                    <a:pt x="0" y="5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07" name="Freeform 423">
              <a:extLst>
                <a:ext uri="{FF2B5EF4-FFF2-40B4-BE49-F238E27FC236}">
                  <a16:creationId xmlns:a16="http://schemas.microsoft.com/office/drawing/2014/main" id="{FEFB5056-C5F0-4C22-8847-D872622C16B9}"/>
                </a:ext>
              </a:extLst>
            </p:cNvPr>
            <p:cNvSpPr>
              <a:spLocks/>
            </p:cNvSpPr>
            <p:nvPr/>
          </p:nvSpPr>
          <p:spPr bwMode="auto">
            <a:xfrm>
              <a:off x="1136024" y="2646979"/>
              <a:ext cx="13478" cy="14321"/>
            </a:xfrm>
            <a:custGeom>
              <a:avLst/>
              <a:gdLst>
                <a:gd name="T0" fmla="*/ 0 w 26"/>
                <a:gd name="T1" fmla="*/ 1 h 35"/>
                <a:gd name="T2" fmla="*/ 0 w 26"/>
                <a:gd name="T3" fmla="*/ 0 h 35"/>
                <a:gd name="T4" fmla="*/ 1 w 26"/>
                <a:gd name="T5" fmla="*/ 0 h 35"/>
                <a:gd name="T6" fmla="*/ 0 w 26"/>
                <a:gd name="T7" fmla="*/ 1 h 35"/>
                <a:gd name="T8" fmla="*/ 0 60000 65536"/>
                <a:gd name="T9" fmla="*/ 0 60000 65536"/>
                <a:gd name="T10" fmla="*/ 0 60000 65536"/>
                <a:gd name="T11" fmla="*/ 0 60000 65536"/>
                <a:gd name="T12" fmla="*/ 0 w 26"/>
                <a:gd name="T13" fmla="*/ 0 h 35"/>
                <a:gd name="T14" fmla="*/ 26 w 26"/>
                <a:gd name="T15" fmla="*/ 35 h 35"/>
              </a:gdLst>
              <a:ahLst/>
              <a:cxnLst>
                <a:cxn ang="T8">
                  <a:pos x="T0" y="T1"/>
                </a:cxn>
                <a:cxn ang="T9">
                  <a:pos x="T2" y="T3"/>
                </a:cxn>
                <a:cxn ang="T10">
                  <a:pos x="T4" y="T5"/>
                </a:cxn>
                <a:cxn ang="T11">
                  <a:pos x="T6" y="T7"/>
                </a:cxn>
              </a:cxnLst>
              <a:rect l="T12" t="T13" r="T14" b="T15"/>
              <a:pathLst>
                <a:path w="26" h="35">
                  <a:moveTo>
                    <a:pt x="0" y="35"/>
                  </a:moveTo>
                  <a:lnTo>
                    <a:pt x="0" y="8"/>
                  </a:lnTo>
                  <a:lnTo>
                    <a:pt x="26" y="0"/>
                  </a:lnTo>
                  <a:lnTo>
                    <a:pt x="0" y="3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08" name="Freeform 424">
              <a:extLst>
                <a:ext uri="{FF2B5EF4-FFF2-40B4-BE49-F238E27FC236}">
                  <a16:creationId xmlns:a16="http://schemas.microsoft.com/office/drawing/2014/main" id="{889D44F8-60E0-457E-A5F0-CD7F587198AC}"/>
                </a:ext>
              </a:extLst>
            </p:cNvPr>
            <p:cNvSpPr>
              <a:spLocks/>
            </p:cNvSpPr>
            <p:nvPr/>
          </p:nvSpPr>
          <p:spPr bwMode="auto">
            <a:xfrm>
              <a:off x="1141078" y="2662891"/>
              <a:ext cx="10108" cy="11138"/>
            </a:xfrm>
            <a:custGeom>
              <a:avLst/>
              <a:gdLst>
                <a:gd name="T0" fmla="*/ 0 w 22"/>
                <a:gd name="T1" fmla="*/ 0 h 24"/>
                <a:gd name="T2" fmla="*/ 0 w 22"/>
                <a:gd name="T3" fmla="*/ 0 h 24"/>
                <a:gd name="T4" fmla="*/ 1 w 22"/>
                <a:gd name="T5" fmla="*/ 1 h 24"/>
                <a:gd name="T6" fmla="*/ 0 w 22"/>
                <a:gd name="T7" fmla="*/ 0 h 24"/>
                <a:gd name="T8" fmla="*/ 0 60000 65536"/>
                <a:gd name="T9" fmla="*/ 0 60000 65536"/>
                <a:gd name="T10" fmla="*/ 0 60000 65536"/>
                <a:gd name="T11" fmla="*/ 0 60000 65536"/>
                <a:gd name="T12" fmla="*/ 0 w 22"/>
                <a:gd name="T13" fmla="*/ 0 h 24"/>
                <a:gd name="T14" fmla="*/ 22 w 22"/>
                <a:gd name="T15" fmla="*/ 24 h 24"/>
              </a:gdLst>
              <a:ahLst/>
              <a:cxnLst>
                <a:cxn ang="T8">
                  <a:pos x="T0" y="T1"/>
                </a:cxn>
                <a:cxn ang="T9">
                  <a:pos x="T2" y="T3"/>
                </a:cxn>
                <a:cxn ang="T10">
                  <a:pos x="T4" y="T5"/>
                </a:cxn>
                <a:cxn ang="T11">
                  <a:pos x="T6" y="T7"/>
                </a:cxn>
              </a:cxnLst>
              <a:rect l="T12" t="T13" r="T14" b="T15"/>
              <a:pathLst>
                <a:path w="22" h="24">
                  <a:moveTo>
                    <a:pt x="0" y="18"/>
                  </a:moveTo>
                  <a:lnTo>
                    <a:pt x="14" y="0"/>
                  </a:lnTo>
                  <a:lnTo>
                    <a:pt x="22" y="24"/>
                  </a:lnTo>
                  <a:lnTo>
                    <a:pt x="0" y="1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09" name="Freeform 425">
              <a:extLst>
                <a:ext uri="{FF2B5EF4-FFF2-40B4-BE49-F238E27FC236}">
                  <a16:creationId xmlns:a16="http://schemas.microsoft.com/office/drawing/2014/main" id="{5933D794-1285-49C8-B9F1-BD84FF0D840F}"/>
                </a:ext>
              </a:extLst>
            </p:cNvPr>
            <p:cNvSpPr>
              <a:spLocks/>
            </p:cNvSpPr>
            <p:nvPr/>
          </p:nvSpPr>
          <p:spPr bwMode="auto">
            <a:xfrm>
              <a:off x="1151186" y="2637432"/>
              <a:ext cx="143201" cy="237086"/>
            </a:xfrm>
            <a:custGeom>
              <a:avLst/>
              <a:gdLst>
                <a:gd name="T0" fmla="*/ 0 w 297"/>
                <a:gd name="T1" fmla="*/ 3 h 521"/>
                <a:gd name="T2" fmla="*/ 0 w 297"/>
                <a:gd name="T3" fmla="*/ 1 h 521"/>
                <a:gd name="T4" fmla="*/ 1 w 297"/>
                <a:gd name="T5" fmla="*/ 0 h 521"/>
                <a:gd name="T6" fmla="*/ 3 w 297"/>
                <a:gd name="T7" fmla="*/ 0 h 521"/>
                <a:gd name="T8" fmla="*/ 2 w 297"/>
                <a:gd name="T9" fmla="*/ 1 h 521"/>
                <a:gd name="T10" fmla="*/ 4 w 297"/>
                <a:gd name="T11" fmla="*/ 2 h 521"/>
                <a:gd name="T12" fmla="*/ 3 w 297"/>
                <a:gd name="T13" fmla="*/ 4 h 521"/>
                <a:gd name="T14" fmla="*/ 4 w 297"/>
                <a:gd name="T15" fmla="*/ 4 h 521"/>
                <a:gd name="T16" fmla="*/ 5 w 297"/>
                <a:gd name="T17" fmla="*/ 7 h 521"/>
                <a:gd name="T18" fmla="*/ 5 w 297"/>
                <a:gd name="T19" fmla="*/ 7 h 521"/>
                <a:gd name="T20" fmla="*/ 6 w 297"/>
                <a:gd name="T21" fmla="*/ 8 h 521"/>
                <a:gd name="T22" fmla="*/ 5 w 297"/>
                <a:gd name="T23" fmla="*/ 8 h 521"/>
                <a:gd name="T24" fmla="*/ 7 w 297"/>
                <a:gd name="T25" fmla="*/ 9 h 521"/>
                <a:gd name="T26" fmla="*/ 6 w 297"/>
                <a:gd name="T27" fmla="*/ 10 h 521"/>
                <a:gd name="T28" fmla="*/ 7 w 297"/>
                <a:gd name="T29" fmla="*/ 11 h 521"/>
                <a:gd name="T30" fmla="*/ 0 w 297"/>
                <a:gd name="T31" fmla="*/ 12 h 521"/>
                <a:gd name="T32" fmla="*/ 3 w 297"/>
                <a:gd name="T33" fmla="*/ 10 h 521"/>
                <a:gd name="T34" fmla="*/ 2 w 297"/>
                <a:gd name="T35" fmla="*/ 10 h 521"/>
                <a:gd name="T36" fmla="*/ 1 w 297"/>
                <a:gd name="T37" fmla="*/ 9 h 521"/>
                <a:gd name="T38" fmla="*/ 2 w 297"/>
                <a:gd name="T39" fmla="*/ 9 h 521"/>
                <a:gd name="T40" fmla="*/ 1 w 297"/>
                <a:gd name="T41" fmla="*/ 8 h 521"/>
                <a:gd name="T42" fmla="*/ 3 w 297"/>
                <a:gd name="T43" fmla="*/ 7 h 521"/>
                <a:gd name="T44" fmla="*/ 3 w 297"/>
                <a:gd name="T45" fmla="*/ 6 h 521"/>
                <a:gd name="T46" fmla="*/ 2 w 297"/>
                <a:gd name="T47" fmla="*/ 6 h 521"/>
                <a:gd name="T48" fmla="*/ 3 w 297"/>
                <a:gd name="T49" fmla="*/ 5 h 521"/>
                <a:gd name="T50" fmla="*/ 1 w 297"/>
                <a:gd name="T51" fmla="*/ 6 h 521"/>
                <a:gd name="T52" fmla="*/ 1 w 297"/>
                <a:gd name="T53" fmla="*/ 4 h 521"/>
                <a:gd name="T54" fmla="*/ 0 w 297"/>
                <a:gd name="T55" fmla="*/ 5 h 521"/>
                <a:gd name="T56" fmla="*/ 1 w 297"/>
                <a:gd name="T57" fmla="*/ 3 h 521"/>
                <a:gd name="T58" fmla="*/ 0 w 297"/>
                <a:gd name="T59" fmla="*/ 3 h 52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97"/>
                <a:gd name="T91" fmla="*/ 0 h 521"/>
                <a:gd name="T92" fmla="*/ 297 w 297"/>
                <a:gd name="T93" fmla="*/ 521 h 52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97" h="521">
                  <a:moveTo>
                    <a:pt x="0" y="122"/>
                  </a:moveTo>
                  <a:lnTo>
                    <a:pt x="11" y="50"/>
                  </a:lnTo>
                  <a:lnTo>
                    <a:pt x="49" y="0"/>
                  </a:lnTo>
                  <a:lnTo>
                    <a:pt x="113" y="0"/>
                  </a:lnTo>
                  <a:lnTo>
                    <a:pt x="73" y="62"/>
                  </a:lnTo>
                  <a:lnTo>
                    <a:pt x="161" y="74"/>
                  </a:lnTo>
                  <a:lnTo>
                    <a:pt x="106" y="161"/>
                  </a:lnTo>
                  <a:lnTo>
                    <a:pt x="175" y="189"/>
                  </a:lnTo>
                  <a:lnTo>
                    <a:pt x="239" y="296"/>
                  </a:lnTo>
                  <a:lnTo>
                    <a:pt x="220" y="304"/>
                  </a:lnTo>
                  <a:lnTo>
                    <a:pt x="248" y="330"/>
                  </a:lnTo>
                  <a:lnTo>
                    <a:pt x="231" y="359"/>
                  </a:lnTo>
                  <a:lnTo>
                    <a:pt x="297" y="364"/>
                  </a:lnTo>
                  <a:lnTo>
                    <a:pt x="258" y="433"/>
                  </a:lnTo>
                  <a:lnTo>
                    <a:pt x="285" y="455"/>
                  </a:lnTo>
                  <a:lnTo>
                    <a:pt x="18" y="521"/>
                  </a:lnTo>
                  <a:lnTo>
                    <a:pt x="139" y="423"/>
                  </a:lnTo>
                  <a:lnTo>
                    <a:pt x="102" y="438"/>
                  </a:lnTo>
                  <a:lnTo>
                    <a:pt x="34" y="410"/>
                  </a:lnTo>
                  <a:lnTo>
                    <a:pt x="85" y="375"/>
                  </a:lnTo>
                  <a:lnTo>
                    <a:pt x="55" y="359"/>
                  </a:lnTo>
                  <a:lnTo>
                    <a:pt x="123" y="319"/>
                  </a:lnTo>
                  <a:lnTo>
                    <a:pt x="133" y="271"/>
                  </a:lnTo>
                  <a:lnTo>
                    <a:pt x="95" y="256"/>
                  </a:lnTo>
                  <a:lnTo>
                    <a:pt x="113" y="229"/>
                  </a:lnTo>
                  <a:lnTo>
                    <a:pt x="46" y="242"/>
                  </a:lnTo>
                  <a:lnTo>
                    <a:pt x="49" y="169"/>
                  </a:lnTo>
                  <a:lnTo>
                    <a:pt x="11" y="202"/>
                  </a:lnTo>
                  <a:lnTo>
                    <a:pt x="31" y="126"/>
                  </a:lnTo>
                  <a:lnTo>
                    <a:pt x="0" y="12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10" name="Freeform 426">
              <a:extLst>
                <a:ext uri="{FF2B5EF4-FFF2-40B4-BE49-F238E27FC236}">
                  <a16:creationId xmlns:a16="http://schemas.microsoft.com/office/drawing/2014/main" id="{53D4E7C0-2A67-43ED-9EA6-FDE3DF73B523}"/>
                </a:ext>
              </a:extLst>
            </p:cNvPr>
            <p:cNvSpPr>
              <a:spLocks/>
            </p:cNvSpPr>
            <p:nvPr/>
          </p:nvSpPr>
          <p:spPr bwMode="auto">
            <a:xfrm>
              <a:off x="4709322" y="2483088"/>
              <a:ext cx="55596" cy="19094"/>
            </a:xfrm>
            <a:custGeom>
              <a:avLst/>
              <a:gdLst>
                <a:gd name="T0" fmla="*/ 0 w 116"/>
                <a:gd name="T1" fmla="*/ 0 h 42"/>
                <a:gd name="T2" fmla="*/ 2 w 116"/>
                <a:gd name="T3" fmla="*/ 0 h 42"/>
                <a:gd name="T4" fmla="*/ 3 w 116"/>
                <a:gd name="T5" fmla="*/ 1 h 42"/>
                <a:gd name="T6" fmla="*/ 2 w 116"/>
                <a:gd name="T7" fmla="*/ 1 h 42"/>
                <a:gd name="T8" fmla="*/ 0 w 116"/>
                <a:gd name="T9" fmla="*/ 0 h 42"/>
                <a:gd name="T10" fmla="*/ 0 60000 65536"/>
                <a:gd name="T11" fmla="*/ 0 60000 65536"/>
                <a:gd name="T12" fmla="*/ 0 60000 65536"/>
                <a:gd name="T13" fmla="*/ 0 60000 65536"/>
                <a:gd name="T14" fmla="*/ 0 60000 65536"/>
                <a:gd name="T15" fmla="*/ 0 w 116"/>
                <a:gd name="T16" fmla="*/ 0 h 42"/>
                <a:gd name="T17" fmla="*/ 116 w 116"/>
                <a:gd name="T18" fmla="*/ 42 h 42"/>
              </a:gdLst>
              <a:ahLst/>
              <a:cxnLst>
                <a:cxn ang="T10">
                  <a:pos x="T0" y="T1"/>
                </a:cxn>
                <a:cxn ang="T11">
                  <a:pos x="T2" y="T3"/>
                </a:cxn>
                <a:cxn ang="T12">
                  <a:pos x="T4" y="T5"/>
                </a:cxn>
                <a:cxn ang="T13">
                  <a:pos x="T6" y="T7"/>
                </a:cxn>
                <a:cxn ang="T14">
                  <a:pos x="T8" y="T9"/>
                </a:cxn>
              </a:cxnLst>
              <a:rect l="T15" t="T16" r="T17" b="T18"/>
              <a:pathLst>
                <a:path w="116" h="42">
                  <a:moveTo>
                    <a:pt x="0" y="14"/>
                  </a:moveTo>
                  <a:lnTo>
                    <a:pt x="71" y="0"/>
                  </a:lnTo>
                  <a:lnTo>
                    <a:pt x="116" y="21"/>
                  </a:lnTo>
                  <a:lnTo>
                    <a:pt x="92" y="42"/>
                  </a:lnTo>
                  <a:lnTo>
                    <a:pt x="0" y="1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11" name="Freeform 427">
              <a:extLst>
                <a:ext uri="{FF2B5EF4-FFF2-40B4-BE49-F238E27FC236}">
                  <a16:creationId xmlns:a16="http://schemas.microsoft.com/office/drawing/2014/main" id="{8EA560D5-82CB-4FC4-9730-0E74DE759427}"/>
                </a:ext>
              </a:extLst>
            </p:cNvPr>
            <p:cNvSpPr>
              <a:spLocks/>
            </p:cNvSpPr>
            <p:nvPr/>
          </p:nvSpPr>
          <p:spPr bwMode="auto">
            <a:xfrm>
              <a:off x="3135791" y="3493486"/>
              <a:ext cx="129724" cy="299141"/>
            </a:xfrm>
            <a:custGeom>
              <a:avLst/>
              <a:gdLst>
                <a:gd name="T0" fmla="*/ 0 w 268"/>
                <a:gd name="T1" fmla="*/ 1 h 659"/>
                <a:gd name="T2" fmla="*/ 1 w 268"/>
                <a:gd name="T3" fmla="*/ 2 h 659"/>
                <a:gd name="T4" fmla="*/ 2 w 268"/>
                <a:gd name="T5" fmla="*/ 3 h 659"/>
                <a:gd name="T6" fmla="*/ 1 w 268"/>
                <a:gd name="T7" fmla="*/ 4 h 659"/>
                <a:gd name="T8" fmla="*/ 4 w 268"/>
                <a:gd name="T9" fmla="*/ 6 h 659"/>
                <a:gd name="T10" fmla="*/ 5 w 268"/>
                <a:gd name="T11" fmla="*/ 9 h 659"/>
                <a:gd name="T12" fmla="*/ 5 w 268"/>
                <a:gd name="T13" fmla="*/ 11 h 659"/>
                <a:gd name="T14" fmla="*/ 2 w 268"/>
                <a:gd name="T15" fmla="*/ 13 h 659"/>
                <a:gd name="T16" fmla="*/ 3 w 268"/>
                <a:gd name="T17" fmla="*/ 15 h 659"/>
                <a:gd name="T18" fmla="*/ 3 w 268"/>
                <a:gd name="T19" fmla="*/ 14 h 659"/>
                <a:gd name="T20" fmla="*/ 4 w 268"/>
                <a:gd name="T21" fmla="*/ 14 h 659"/>
                <a:gd name="T22" fmla="*/ 4 w 268"/>
                <a:gd name="T23" fmla="*/ 13 h 659"/>
                <a:gd name="T24" fmla="*/ 6 w 268"/>
                <a:gd name="T25" fmla="*/ 12 h 659"/>
                <a:gd name="T26" fmla="*/ 6 w 268"/>
                <a:gd name="T27" fmla="*/ 8 h 659"/>
                <a:gd name="T28" fmla="*/ 3 w 268"/>
                <a:gd name="T29" fmla="*/ 5 h 659"/>
                <a:gd name="T30" fmla="*/ 3 w 268"/>
                <a:gd name="T31" fmla="*/ 3 h 659"/>
                <a:gd name="T32" fmla="*/ 5 w 268"/>
                <a:gd name="T33" fmla="*/ 2 h 659"/>
                <a:gd name="T34" fmla="*/ 3 w 268"/>
                <a:gd name="T35" fmla="*/ 0 h 659"/>
                <a:gd name="T36" fmla="*/ 0 w 268"/>
                <a:gd name="T37" fmla="*/ 1 h 65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8"/>
                <a:gd name="T58" fmla="*/ 0 h 659"/>
                <a:gd name="T59" fmla="*/ 268 w 268"/>
                <a:gd name="T60" fmla="*/ 659 h 65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8" h="659">
                  <a:moveTo>
                    <a:pt x="0" y="34"/>
                  </a:moveTo>
                  <a:lnTo>
                    <a:pt x="39" y="101"/>
                  </a:lnTo>
                  <a:lnTo>
                    <a:pt x="92" y="128"/>
                  </a:lnTo>
                  <a:lnTo>
                    <a:pt x="65" y="181"/>
                  </a:lnTo>
                  <a:lnTo>
                    <a:pt x="158" y="268"/>
                  </a:lnTo>
                  <a:lnTo>
                    <a:pt x="201" y="387"/>
                  </a:lnTo>
                  <a:lnTo>
                    <a:pt x="204" y="489"/>
                  </a:lnTo>
                  <a:lnTo>
                    <a:pt x="87" y="577"/>
                  </a:lnTo>
                  <a:lnTo>
                    <a:pt x="110" y="659"/>
                  </a:lnTo>
                  <a:lnTo>
                    <a:pt x="143" y="602"/>
                  </a:lnTo>
                  <a:lnTo>
                    <a:pt x="165" y="615"/>
                  </a:lnTo>
                  <a:lnTo>
                    <a:pt x="175" y="580"/>
                  </a:lnTo>
                  <a:lnTo>
                    <a:pt x="268" y="519"/>
                  </a:lnTo>
                  <a:lnTo>
                    <a:pt x="254" y="354"/>
                  </a:lnTo>
                  <a:lnTo>
                    <a:pt x="129" y="201"/>
                  </a:lnTo>
                  <a:lnTo>
                    <a:pt x="142" y="151"/>
                  </a:lnTo>
                  <a:lnTo>
                    <a:pt x="217" y="76"/>
                  </a:lnTo>
                  <a:lnTo>
                    <a:pt x="115" y="0"/>
                  </a:lnTo>
                  <a:lnTo>
                    <a:pt x="0" y="3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12" name="Freeform 428">
              <a:extLst>
                <a:ext uri="{FF2B5EF4-FFF2-40B4-BE49-F238E27FC236}">
                  <a16:creationId xmlns:a16="http://schemas.microsoft.com/office/drawing/2014/main" id="{97B06A8A-169A-4133-928B-496186AC7312}"/>
                </a:ext>
              </a:extLst>
            </p:cNvPr>
            <p:cNvSpPr>
              <a:spLocks/>
            </p:cNvSpPr>
            <p:nvPr/>
          </p:nvSpPr>
          <p:spPr bwMode="auto">
            <a:xfrm>
              <a:off x="2057568" y="3579410"/>
              <a:ext cx="176896" cy="132068"/>
            </a:xfrm>
            <a:custGeom>
              <a:avLst/>
              <a:gdLst>
                <a:gd name="T0" fmla="*/ 0 w 369"/>
                <a:gd name="T1" fmla="*/ 7 h 289"/>
                <a:gd name="T2" fmla="*/ 2 w 369"/>
                <a:gd name="T3" fmla="*/ 5 h 289"/>
                <a:gd name="T4" fmla="*/ 2 w 369"/>
                <a:gd name="T5" fmla="*/ 5 h 289"/>
                <a:gd name="T6" fmla="*/ 3 w 369"/>
                <a:gd name="T7" fmla="*/ 4 h 289"/>
                <a:gd name="T8" fmla="*/ 5 w 369"/>
                <a:gd name="T9" fmla="*/ 1 h 289"/>
                <a:gd name="T10" fmla="*/ 8 w 369"/>
                <a:gd name="T11" fmla="*/ 0 h 289"/>
                <a:gd name="T12" fmla="*/ 9 w 369"/>
                <a:gd name="T13" fmla="*/ 3 h 289"/>
                <a:gd name="T14" fmla="*/ 8 w 369"/>
                <a:gd name="T15" fmla="*/ 4 h 289"/>
                <a:gd name="T16" fmla="*/ 5 w 369"/>
                <a:gd name="T17" fmla="*/ 5 h 289"/>
                <a:gd name="T18" fmla="*/ 0 w 369"/>
                <a:gd name="T19" fmla="*/ 7 h 2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9"/>
                <a:gd name="T31" fmla="*/ 0 h 289"/>
                <a:gd name="T32" fmla="*/ 369 w 369"/>
                <a:gd name="T33" fmla="*/ 289 h 2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9" h="289">
                  <a:moveTo>
                    <a:pt x="0" y="289"/>
                  </a:moveTo>
                  <a:lnTo>
                    <a:pt x="96" y="225"/>
                  </a:lnTo>
                  <a:lnTo>
                    <a:pt x="79" y="194"/>
                  </a:lnTo>
                  <a:lnTo>
                    <a:pt x="108" y="157"/>
                  </a:lnTo>
                  <a:lnTo>
                    <a:pt x="207" y="33"/>
                  </a:lnTo>
                  <a:lnTo>
                    <a:pt x="329" y="0"/>
                  </a:lnTo>
                  <a:lnTo>
                    <a:pt x="369" y="113"/>
                  </a:lnTo>
                  <a:lnTo>
                    <a:pt x="336" y="157"/>
                  </a:lnTo>
                  <a:lnTo>
                    <a:pt x="197" y="232"/>
                  </a:lnTo>
                  <a:lnTo>
                    <a:pt x="0" y="28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13" name="Freeform 429">
              <a:extLst>
                <a:ext uri="{FF2B5EF4-FFF2-40B4-BE49-F238E27FC236}">
                  <a16:creationId xmlns:a16="http://schemas.microsoft.com/office/drawing/2014/main" id="{B7039E63-77E0-4813-B252-13FDE1E3C966}"/>
                </a:ext>
              </a:extLst>
            </p:cNvPr>
            <p:cNvSpPr>
              <a:spLocks/>
            </p:cNvSpPr>
            <p:nvPr/>
          </p:nvSpPr>
          <p:spPr bwMode="auto">
            <a:xfrm>
              <a:off x="2044090" y="3614415"/>
              <a:ext cx="65704" cy="97062"/>
            </a:xfrm>
            <a:custGeom>
              <a:avLst/>
              <a:gdLst>
                <a:gd name="T0" fmla="*/ 0 w 137"/>
                <a:gd name="T1" fmla="*/ 1 h 211"/>
                <a:gd name="T2" fmla="*/ 1 w 137"/>
                <a:gd name="T3" fmla="*/ 5 h 211"/>
                <a:gd name="T4" fmla="*/ 3 w 137"/>
                <a:gd name="T5" fmla="*/ 3 h 211"/>
                <a:gd name="T6" fmla="*/ 3 w 137"/>
                <a:gd name="T7" fmla="*/ 3 h 211"/>
                <a:gd name="T8" fmla="*/ 3 w 137"/>
                <a:gd name="T9" fmla="*/ 2 h 211"/>
                <a:gd name="T10" fmla="*/ 3 w 137"/>
                <a:gd name="T11" fmla="*/ 1 h 211"/>
                <a:gd name="T12" fmla="*/ 1 w 137"/>
                <a:gd name="T13" fmla="*/ 0 h 211"/>
                <a:gd name="T14" fmla="*/ 0 w 137"/>
                <a:gd name="T15" fmla="*/ 1 h 211"/>
                <a:gd name="T16" fmla="*/ 0 60000 65536"/>
                <a:gd name="T17" fmla="*/ 0 60000 65536"/>
                <a:gd name="T18" fmla="*/ 0 60000 65536"/>
                <a:gd name="T19" fmla="*/ 0 60000 65536"/>
                <a:gd name="T20" fmla="*/ 0 60000 65536"/>
                <a:gd name="T21" fmla="*/ 0 60000 65536"/>
                <a:gd name="T22" fmla="*/ 0 60000 65536"/>
                <a:gd name="T23" fmla="*/ 0 60000 65536"/>
                <a:gd name="T24" fmla="*/ 0 w 137"/>
                <a:gd name="T25" fmla="*/ 0 h 211"/>
                <a:gd name="T26" fmla="*/ 137 w 137"/>
                <a:gd name="T27" fmla="*/ 211 h 2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 h="211">
                  <a:moveTo>
                    <a:pt x="0" y="42"/>
                  </a:moveTo>
                  <a:lnTo>
                    <a:pt x="29" y="211"/>
                  </a:lnTo>
                  <a:lnTo>
                    <a:pt x="125" y="147"/>
                  </a:lnTo>
                  <a:lnTo>
                    <a:pt x="108" y="116"/>
                  </a:lnTo>
                  <a:lnTo>
                    <a:pt x="137" y="79"/>
                  </a:lnTo>
                  <a:lnTo>
                    <a:pt x="137" y="32"/>
                  </a:lnTo>
                  <a:lnTo>
                    <a:pt x="67" y="0"/>
                  </a:lnTo>
                  <a:lnTo>
                    <a:pt x="0" y="4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14" name="Freeform 430">
              <a:extLst>
                <a:ext uri="{FF2B5EF4-FFF2-40B4-BE49-F238E27FC236}">
                  <a16:creationId xmlns:a16="http://schemas.microsoft.com/office/drawing/2014/main" id="{0663C45D-4F5F-4077-BFB7-03F2A44E9E15}"/>
                </a:ext>
              </a:extLst>
            </p:cNvPr>
            <p:cNvSpPr>
              <a:spLocks/>
            </p:cNvSpPr>
            <p:nvPr/>
          </p:nvSpPr>
          <p:spPr bwMode="auto">
            <a:xfrm>
              <a:off x="1513402" y="2952485"/>
              <a:ext cx="171842" cy="146388"/>
            </a:xfrm>
            <a:custGeom>
              <a:avLst/>
              <a:gdLst>
                <a:gd name="T0" fmla="*/ 0 w 356"/>
                <a:gd name="T1" fmla="*/ 2 h 323"/>
                <a:gd name="T2" fmla="*/ 0 w 356"/>
                <a:gd name="T3" fmla="*/ 1 h 323"/>
                <a:gd name="T4" fmla="*/ 2 w 356"/>
                <a:gd name="T5" fmla="*/ 0 h 323"/>
                <a:gd name="T6" fmla="*/ 4 w 356"/>
                <a:gd name="T7" fmla="*/ 1 h 323"/>
                <a:gd name="T8" fmla="*/ 6 w 356"/>
                <a:gd name="T9" fmla="*/ 1 h 323"/>
                <a:gd name="T10" fmla="*/ 8 w 356"/>
                <a:gd name="T11" fmla="*/ 3 h 323"/>
                <a:gd name="T12" fmla="*/ 8 w 356"/>
                <a:gd name="T13" fmla="*/ 6 h 323"/>
                <a:gd name="T14" fmla="*/ 8 w 356"/>
                <a:gd name="T15" fmla="*/ 7 h 323"/>
                <a:gd name="T16" fmla="*/ 7 w 356"/>
                <a:gd name="T17" fmla="*/ 7 h 323"/>
                <a:gd name="T18" fmla="*/ 6 w 356"/>
                <a:gd name="T19" fmla="*/ 5 h 323"/>
                <a:gd name="T20" fmla="*/ 5 w 356"/>
                <a:gd name="T21" fmla="*/ 6 h 323"/>
                <a:gd name="T22" fmla="*/ 2 w 356"/>
                <a:gd name="T23" fmla="*/ 4 h 323"/>
                <a:gd name="T24" fmla="*/ 1 w 356"/>
                <a:gd name="T25" fmla="*/ 2 h 323"/>
                <a:gd name="T26" fmla="*/ 0 w 356"/>
                <a:gd name="T27" fmla="*/ 3 h 323"/>
                <a:gd name="T28" fmla="*/ 0 w 356"/>
                <a:gd name="T29" fmla="*/ 2 h 3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6"/>
                <a:gd name="T46" fmla="*/ 0 h 323"/>
                <a:gd name="T47" fmla="*/ 356 w 356"/>
                <a:gd name="T48" fmla="*/ 323 h 3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6" h="323">
                  <a:moveTo>
                    <a:pt x="0" y="76"/>
                  </a:moveTo>
                  <a:lnTo>
                    <a:pt x="0" y="23"/>
                  </a:lnTo>
                  <a:lnTo>
                    <a:pt x="91" y="0"/>
                  </a:lnTo>
                  <a:lnTo>
                    <a:pt x="164" y="64"/>
                  </a:lnTo>
                  <a:lnTo>
                    <a:pt x="245" y="46"/>
                  </a:lnTo>
                  <a:lnTo>
                    <a:pt x="345" y="146"/>
                  </a:lnTo>
                  <a:lnTo>
                    <a:pt x="332" y="253"/>
                  </a:lnTo>
                  <a:lnTo>
                    <a:pt x="356" y="299"/>
                  </a:lnTo>
                  <a:lnTo>
                    <a:pt x="281" y="323"/>
                  </a:lnTo>
                  <a:lnTo>
                    <a:pt x="243" y="235"/>
                  </a:lnTo>
                  <a:lnTo>
                    <a:pt x="211" y="272"/>
                  </a:lnTo>
                  <a:lnTo>
                    <a:pt x="91" y="183"/>
                  </a:lnTo>
                  <a:lnTo>
                    <a:pt x="33" y="89"/>
                  </a:lnTo>
                  <a:lnTo>
                    <a:pt x="2" y="110"/>
                  </a:lnTo>
                  <a:lnTo>
                    <a:pt x="0" y="7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15" name="Freeform 431">
              <a:extLst>
                <a:ext uri="{FF2B5EF4-FFF2-40B4-BE49-F238E27FC236}">
                  <a16:creationId xmlns:a16="http://schemas.microsoft.com/office/drawing/2014/main" id="{DEC3224B-F1EA-440B-8893-537E5725E4D9}"/>
                </a:ext>
              </a:extLst>
            </p:cNvPr>
            <p:cNvSpPr>
              <a:spLocks/>
            </p:cNvSpPr>
            <p:nvPr/>
          </p:nvSpPr>
          <p:spPr bwMode="auto">
            <a:xfrm>
              <a:off x="1472969" y="4079039"/>
              <a:ext cx="234177" cy="249815"/>
            </a:xfrm>
            <a:custGeom>
              <a:avLst/>
              <a:gdLst>
                <a:gd name="T0" fmla="*/ 0 w 485"/>
                <a:gd name="T1" fmla="*/ 12 h 550"/>
                <a:gd name="T2" fmla="*/ 1 w 485"/>
                <a:gd name="T3" fmla="*/ 12 h 550"/>
                <a:gd name="T4" fmla="*/ 9 w 485"/>
                <a:gd name="T5" fmla="*/ 13 h 550"/>
                <a:gd name="T6" fmla="*/ 11 w 485"/>
                <a:gd name="T7" fmla="*/ 12 h 550"/>
                <a:gd name="T8" fmla="*/ 9 w 485"/>
                <a:gd name="T9" fmla="*/ 11 h 550"/>
                <a:gd name="T10" fmla="*/ 9 w 485"/>
                <a:gd name="T11" fmla="*/ 7 h 550"/>
                <a:gd name="T12" fmla="*/ 11 w 485"/>
                <a:gd name="T13" fmla="*/ 7 h 550"/>
                <a:gd name="T14" fmla="*/ 11 w 485"/>
                <a:gd name="T15" fmla="*/ 5 h 550"/>
                <a:gd name="T16" fmla="*/ 9 w 485"/>
                <a:gd name="T17" fmla="*/ 5 h 550"/>
                <a:gd name="T18" fmla="*/ 9 w 485"/>
                <a:gd name="T19" fmla="*/ 2 h 550"/>
                <a:gd name="T20" fmla="*/ 8 w 485"/>
                <a:gd name="T21" fmla="*/ 1 h 550"/>
                <a:gd name="T22" fmla="*/ 7 w 485"/>
                <a:gd name="T23" fmla="*/ 1 h 550"/>
                <a:gd name="T24" fmla="*/ 7 w 485"/>
                <a:gd name="T25" fmla="*/ 2 h 550"/>
                <a:gd name="T26" fmla="*/ 5 w 485"/>
                <a:gd name="T27" fmla="*/ 2 h 550"/>
                <a:gd name="T28" fmla="*/ 4 w 485"/>
                <a:gd name="T29" fmla="*/ 0 h 550"/>
                <a:gd name="T30" fmla="*/ 1 w 485"/>
                <a:gd name="T31" fmla="*/ 1 h 550"/>
                <a:gd name="T32" fmla="*/ 2 w 485"/>
                <a:gd name="T33" fmla="*/ 5 h 550"/>
                <a:gd name="T34" fmla="*/ 0 w 485"/>
                <a:gd name="T35" fmla="*/ 12 h 5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85"/>
                <a:gd name="T55" fmla="*/ 0 h 550"/>
                <a:gd name="T56" fmla="*/ 485 w 485"/>
                <a:gd name="T57" fmla="*/ 550 h 55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85" h="550">
                  <a:moveTo>
                    <a:pt x="0" y="515"/>
                  </a:moveTo>
                  <a:lnTo>
                    <a:pt x="63" y="496"/>
                  </a:lnTo>
                  <a:lnTo>
                    <a:pt x="376" y="550"/>
                  </a:lnTo>
                  <a:lnTo>
                    <a:pt x="446" y="524"/>
                  </a:lnTo>
                  <a:lnTo>
                    <a:pt x="399" y="484"/>
                  </a:lnTo>
                  <a:lnTo>
                    <a:pt x="399" y="317"/>
                  </a:lnTo>
                  <a:lnTo>
                    <a:pt x="485" y="317"/>
                  </a:lnTo>
                  <a:lnTo>
                    <a:pt x="480" y="227"/>
                  </a:lnTo>
                  <a:lnTo>
                    <a:pt x="399" y="236"/>
                  </a:lnTo>
                  <a:lnTo>
                    <a:pt x="391" y="77"/>
                  </a:lnTo>
                  <a:lnTo>
                    <a:pt x="356" y="48"/>
                  </a:lnTo>
                  <a:lnTo>
                    <a:pt x="305" y="52"/>
                  </a:lnTo>
                  <a:lnTo>
                    <a:pt x="294" y="96"/>
                  </a:lnTo>
                  <a:lnTo>
                    <a:pt x="239" y="102"/>
                  </a:lnTo>
                  <a:lnTo>
                    <a:pt x="179" y="0"/>
                  </a:lnTo>
                  <a:lnTo>
                    <a:pt x="34" y="23"/>
                  </a:lnTo>
                  <a:lnTo>
                    <a:pt x="86" y="231"/>
                  </a:lnTo>
                  <a:lnTo>
                    <a:pt x="0" y="51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16" name="Freeform 432">
              <a:extLst>
                <a:ext uri="{FF2B5EF4-FFF2-40B4-BE49-F238E27FC236}">
                  <a16:creationId xmlns:a16="http://schemas.microsoft.com/office/drawing/2014/main" id="{14E0995E-57DC-4D38-8CCE-4E5C08FD5630}"/>
                </a:ext>
              </a:extLst>
            </p:cNvPr>
            <p:cNvSpPr>
              <a:spLocks/>
            </p:cNvSpPr>
            <p:nvPr/>
          </p:nvSpPr>
          <p:spPr bwMode="auto">
            <a:xfrm>
              <a:off x="1479707" y="4058354"/>
              <a:ext cx="18532" cy="20685"/>
            </a:xfrm>
            <a:custGeom>
              <a:avLst/>
              <a:gdLst>
                <a:gd name="T0" fmla="*/ 0 w 40"/>
                <a:gd name="T1" fmla="*/ 0 h 48"/>
                <a:gd name="T2" fmla="*/ 0 w 40"/>
                <a:gd name="T3" fmla="*/ 1 h 48"/>
                <a:gd name="T4" fmla="*/ 1 w 40"/>
                <a:gd name="T5" fmla="*/ 0 h 48"/>
                <a:gd name="T6" fmla="*/ 0 w 40"/>
                <a:gd name="T7" fmla="*/ 0 h 48"/>
                <a:gd name="T8" fmla="*/ 0 60000 65536"/>
                <a:gd name="T9" fmla="*/ 0 60000 65536"/>
                <a:gd name="T10" fmla="*/ 0 60000 65536"/>
                <a:gd name="T11" fmla="*/ 0 60000 65536"/>
                <a:gd name="T12" fmla="*/ 0 w 40"/>
                <a:gd name="T13" fmla="*/ 0 h 48"/>
                <a:gd name="T14" fmla="*/ 40 w 40"/>
                <a:gd name="T15" fmla="*/ 48 h 48"/>
              </a:gdLst>
              <a:ahLst/>
              <a:cxnLst>
                <a:cxn ang="T8">
                  <a:pos x="T0" y="T1"/>
                </a:cxn>
                <a:cxn ang="T9">
                  <a:pos x="T2" y="T3"/>
                </a:cxn>
                <a:cxn ang="T10">
                  <a:pos x="T4" y="T5"/>
                </a:cxn>
                <a:cxn ang="T11">
                  <a:pos x="T6" y="T7"/>
                </a:cxn>
              </a:cxnLst>
              <a:rect l="T12" t="T13" r="T14" b="T15"/>
              <a:pathLst>
                <a:path w="40" h="48">
                  <a:moveTo>
                    <a:pt x="0" y="16"/>
                  </a:moveTo>
                  <a:lnTo>
                    <a:pt x="18" y="48"/>
                  </a:lnTo>
                  <a:lnTo>
                    <a:pt x="40" y="0"/>
                  </a:lnTo>
                  <a:lnTo>
                    <a:pt x="0" y="1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17" name="Freeform 433">
              <a:extLst>
                <a:ext uri="{FF2B5EF4-FFF2-40B4-BE49-F238E27FC236}">
                  <a16:creationId xmlns:a16="http://schemas.microsoft.com/office/drawing/2014/main" id="{4DD58240-8641-4DD8-A441-34299B5FF28E}"/>
                </a:ext>
              </a:extLst>
            </p:cNvPr>
            <p:cNvSpPr>
              <a:spLocks/>
            </p:cNvSpPr>
            <p:nvPr/>
          </p:nvSpPr>
          <p:spPr bwMode="auto">
            <a:xfrm>
              <a:off x="1626278" y="4322490"/>
              <a:ext cx="171842" cy="186168"/>
            </a:xfrm>
            <a:custGeom>
              <a:avLst/>
              <a:gdLst>
                <a:gd name="T0" fmla="*/ 0 w 358"/>
                <a:gd name="T1" fmla="*/ 7 h 410"/>
                <a:gd name="T2" fmla="*/ 0 w 358"/>
                <a:gd name="T3" fmla="*/ 5 h 410"/>
                <a:gd name="T4" fmla="*/ 1 w 358"/>
                <a:gd name="T5" fmla="*/ 4 h 410"/>
                <a:gd name="T6" fmla="*/ 1 w 358"/>
                <a:gd name="T7" fmla="*/ 1 h 410"/>
                <a:gd name="T8" fmla="*/ 3 w 358"/>
                <a:gd name="T9" fmla="*/ 0 h 410"/>
                <a:gd name="T10" fmla="*/ 3 w 358"/>
                <a:gd name="T11" fmla="*/ 1 h 410"/>
                <a:gd name="T12" fmla="*/ 5 w 358"/>
                <a:gd name="T13" fmla="*/ 0 h 410"/>
                <a:gd name="T14" fmla="*/ 7 w 358"/>
                <a:gd name="T15" fmla="*/ 4 h 410"/>
                <a:gd name="T16" fmla="*/ 8 w 358"/>
                <a:gd name="T17" fmla="*/ 5 h 410"/>
                <a:gd name="T18" fmla="*/ 5 w 358"/>
                <a:gd name="T19" fmla="*/ 8 h 410"/>
                <a:gd name="T20" fmla="*/ 3 w 358"/>
                <a:gd name="T21" fmla="*/ 8 h 410"/>
                <a:gd name="T22" fmla="*/ 2 w 358"/>
                <a:gd name="T23" fmla="*/ 9 h 410"/>
                <a:gd name="T24" fmla="*/ 1 w 358"/>
                <a:gd name="T25" fmla="*/ 9 h 410"/>
                <a:gd name="T26" fmla="*/ 1 w 358"/>
                <a:gd name="T27" fmla="*/ 8 h 410"/>
                <a:gd name="T28" fmla="*/ 0 w 358"/>
                <a:gd name="T29" fmla="*/ 7 h 4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8"/>
                <a:gd name="T46" fmla="*/ 0 h 410"/>
                <a:gd name="T47" fmla="*/ 358 w 358"/>
                <a:gd name="T48" fmla="*/ 410 h 4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8" h="410">
                  <a:moveTo>
                    <a:pt x="0" y="314"/>
                  </a:moveTo>
                  <a:lnTo>
                    <a:pt x="0" y="191"/>
                  </a:lnTo>
                  <a:lnTo>
                    <a:pt x="40" y="188"/>
                  </a:lnTo>
                  <a:lnTo>
                    <a:pt x="40" y="30"/>
                  </a:lnTo>
                  <a:lnTo>
                    <a:pt x="115" y="12"/>
                  </a:lnTo>
                  <a:lnTo>
                    <a:pt x="138" y="39"/>
                  </a:lnTo>
                  <a:lnTo>
                    <a:pt x="201" y="0"/>
                  </a:lnTo>
                  <a:lnTo>
                    <a:pt x="306" y="169"/>
                  </a:lnTo>
                  <a:lnTo>
                    <a:pt x="358" y="197"/>
                  </a:lnTo>
                  <a:lnTo>
                    <a:pt x="216" y="353"/>
                  </a:lnTo>
                  <a:lnTo>
                    <a:pt x="131" y="353"/>
                  </a:lnTo>
                  <a:lnTo>
                    <a:pt x="86" y="408"/>
                  </a:lnTo>
                  <a:lnTo>
                    <a:pt x="32" y="410"/>
                  </a:lnTo>
                  <a:lnTo>
                    <a:pt x="34" y="360"/>
                  </a:lnTo>
                  <a:lnTo>
                    <a:pt x="0" y="31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18" name="Freeform 434">
              <a:extLst>
                <a:ext uri="{FF2B5EF4-FFF2-40B4-BE49-F238E27FC236}">
                  <a16:creationId xmlns:a16="http://schemas.microsoft.com/office/drawing/2014/main" id="{F2034BBE-9EBB-45FB-9FB4-AD652B8F900A}"/>
                </a:ext>
              </a:extLst>
            </p:cNvPr>
            <p:cNvSpPr>
              <a:spLocks/>
            </p:cNvSpPr>
            <p:nvPr/>
          </p:nvSpPr>
          <p:spPr bwMode="auto">
            <a:xfrm>
              <a:off x="1794751" y="4010619"/>
              <a:ext cx="32010" cy="38188"/>
            </a:xfrm>
            <a:custGeom>
              <a:avLst/>
              <a:gdLst>
                <a:gd name="T0" fmla="*/ 0 w 69"/>
                <a:gd name="T1" fmla="*/ 0 h 88"/>
                <a:gd name="T2" fmla="*/ 0 w 69"/>
                <a:gd name="T3" fmla="*/ 1 h 88"/>
                <a:gd name="T4" fmla="*/ 1 w 69"/>
                <a:gd name="T5" fmla="*/ 2 h 88"/>
                <a:gd name="T6" fmla="*/ 1 w 69"/>
                <a:gd name="T7" fmla="*/ 1 h 88"/>
                <a:gd name="T8" fmla="*/ 1 w 69"/>
                <a:gd name="T9" fmla="*/ 0 h 88"/>
                <a:gd name="T10" fmla="*/ 0 w 69"/>
                <a:gd name="T11" fmla="*/ 0 h 88"/>
                <a:gd name="T12" fmla="*/ 0 60000 65536"/>
                <a:gd name="T13" fmla="*/ 0 60000 65536"/>
                <a:gd name="T14" fmla="*/ 0 60000 65536"/>
                <a:gd name="T15" fmla="*/ 0 60000 65536"/>
                <a:gd name="T16" fmla="*/ 0 60000 65536"/>
                <a:gd name="T17" fmla="*/ 0 60000 65536"/>
                <a:gd name="T18" fmla="*/ 0 w 69"/>
                <a:gd name="T19" fmla="*/ 0 h 88"/>
                <a:gd name="T20" fmla="*/ 69 w 69"/>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69" h="88">
                  <a:moveTo>
                    <a:pt x="0" y="15"/>
                  </a:moveTo>
                  <a:lnTo>
                    <a:pt x="8" y="45"/>
                  </a:lnTo>
                  <a:lnTo>
                    <a:pt x="27" y="88"/>
                  </a:lnTo>
                  <a:lnTo>
                    <a:pt x="69" y="35"/>
                  </a:lnTo>
                  <a:lnTo>
                    <a:pt x="66" y="0"/>
                  </a:lnTo>
                  <a:lnTo>
                    <a:pt x="0" y="1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19" name="Freeform 435">
              <a:extLst>
                <a:ext uri="{FF2B5EF4-FFF2-40B4-BE49-F238E27FC236}">
                  <a16:creationId xmlns:a16="http://schemas.microsoft.com/office/drawing/2014/main" id="{CD94F2E9-EBD6-40B7-9122-9C9B401C276A}"/>
                </a:ext>
              </a:extLst>
            </p:cNvPr>
            <p:cNvSpPr>
              <a:spLocks/>
            </p:cNvSpPr>
            <p:nvPr/>
          </p:nvSpPr>
          <p:spPr bwMode="auto">
            <a:xfrm>
              <a:off x="1417373" y="3708295"/>
              <a:ext cx="139832" cy="225947"/>
            </a:xfrm>
            <a:custGeom>
              <a:avLst/>
              <a:gdLst>
                <a:gd name="T0" fmla="*/ 0 w 294"/>
                <a:gd name="T1" fmla="*/ 8 h 498"/>
                <a:gd name="T2" fmla="*/ 1 w 294"/>
                <a:gd name="T3" fmla="*/ 6 h 498"/>
                <a:gd name="T4" fmla="*/ 3 w 294"/>
                <a:gd name="T5" fmla="*/ 6 h 498"/>
                <a:gd name="T6" fmla="*/ 4 w 294"/>
                <a:gd name="T7" fmla="*/ 2 h 498"/>
                <a:gd name="T8" fmla="*/ 5 w 294"/>
                <a:gd name="T9" fmla="*/ 1 h 498"/>
                <a:gd name="T10" fmla="*/ 5 w 294"/>
                <a:gd name="T11" fmla="*/ 0 h 498"/>
                <a:gd name="T12" fmla="*/ 5 w 294"/>
                <a:gd name="T13" fmla="*/ 0 h 498"/>
                <a:gd name="T14" fmla="*/ 6 w 294"/>
                <a:gd name="T15" fmla="*/ 3 h 498"/>
                <a:gd name="T16" fmla="*/ 5 w 294"/>
                <a:gd name="T17" fmla="*/ 3 h 498"/>
                <a:gd name="T18" fmla="*/ 6 w 294"/>
                <a:gd name="T19" fmla="*/ 5 h 498"/>
                <a:gd name="T20" fmla="*/ 5 w 294"/>
                <a:gd name="T21" fmla="*/ 8 h 498"/>
                <a:gd name="T22" fmla="*/ 6 w 294"/>
                <a:gd name="T23" fmla="*/ 10 h 498"/>
                <a:gd name="T24" fmla="*/ 6 w 294"/>
                <a:gd name="T25" fmla="*/ 11 h 498"/>
                <a:gd name="T26" fmla="*/ 4 w 294"/>
                <a:gd name="T27" fmla="*/ 11 h 498"/>
                <a:gd name="T28" fmla="*/ 2 w 294"/>
                <a:gd name="T29" fmla="*/ 11 h 498"/>
                <a:gd name="T30" fmla="*/ 1 w 294"/>
                <a:gd name="T31" fmla="*/ 11 h 498"/>
                <a:gd name="T32" fmla="*/ 1 w 294"/>
                <a:gd name="T33" fmla="*/ 9 h 498"/>
                <a:gd name="T34" fmla="*/ 0 w 294"/>
                <a:gd name="T35" fmla="*/ 8 h 4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4"/>
                <a:gd name="T55" fmla="*/ 0 h 498"/>
                <a:gd name="T56" fmla="*/ 294 w 294"/>
                <a:gd name="T57" fmla="*/ 498 h 49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4" h="498">
                  <a:moveTo>
                    <a:pt x="0" y="355"/>
                  </a:moveTo>
                  <a:lnTo>
                    <a:pt x="38" y="263"/>
                  </a:lnTo>
                  <a:lnTo>
                    <a:pt x="109" y="275"/>
                  </a:lnTo>
                  <a:lnTo>
                    <a:pt x="192" y="81"/>
                  </a:lnTo>
                  <a:lnTo>
                    <a:pt x="231" y="46"/>
                  </a:lnTo>
                  <a:lnTo>
                    <a:pt x="214" y="8"/>
                  </a:lnTo>
                  <a:lnTo>
                    <a:pt x="235" y="0"/>
                  </a:lnTo>
                  <a:lnTo>
                    <a:pt x="260" y="123"/>
                  </a:lnTo>
                  <a:lnTo>
                    <a:pt x="214" y="142"/>
                  </a:lnTo>
                  <a:lnTo>
                    <a:pt x="265" y="238"/>
                  </a:lnTo>
                  <a:lnTo>
                    <a:pt x="235" y="352"/>
                  </a:lnTo>
                  <a:lnTo>
                    <a:pt x="294" y="437"/>
                  </a:lnTo>
                  <a:lnTo>
                    <a:pt x="287" y="498"/>
                  </a:lnTo>
                  <a:lnTo>
                    <a:pt x="185" y="471"/>
                  </a:lnTo>
                  <a:lnTo>
                    <a:pt x="107" y="470"/>
                  </a:lnTo>
                  <a:lnTo>
                    <a:pt x="45" y="471"/>
                  </a:lnTo>
                  <a:lnTo>
                    <a:pt x="44" y="388"/>
                  </a:lnTo>
                  <a:lnTo>
                    <a:pt x="0" y="35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20" name="Freeform 436">
              <a:extLst>
                <a:ext uri="{FF2B5EF4-FFF2-40B4-BE49-F238E27FC236}">
                  <a16:creationId xmlns:a16="http://schemas.microsoft.com/office/drawing/2014/main" id="{57B23E6D-C3C1-439C-A09E-C69E6131837B}"/>
                </a:ext>
              </a:extLst>
            </p:cNvPr>
            <p:cNvSpPr>
              <a:spLocks/>
            </p:cNvSpPr>
            <p:nvPr/>
          </p:nvSpPr>
          <p:spPr bwMode="auto">
            <a:xfrm>
              <a:off x="1528564" y="3743301"/>
              <a:ext cx="239231" cy="162300"/>
            </a:xfrm>
            <a:custGeom>
              <a:avLst/>
              <a:gdLst>
                <a:gd name="T0" fmla="*/ 0 w 497"/>
                <a:gd name="T1" fmla="*/ 6 h 357"/>
                <a:gd name="T2" fmla="*/ 1 w 497"/>
                <a:gd name="T3" fmla="*/ 4 h 357"/>
                <a:gd name="T4" fmla="*/ 4 w 497"/>
                <a:gd name="T5" fmla="*/ 3 h 357"/>
                <a:gd name="T6" fmla="*/ 4 w 497"/>
                <a:gd name="T7" fmla="*/ 2 h 357"/>
                <a:gd name="T8" fmla="*/ 5 w 497"/>
                <a:gd name="T9" fmla="*/ 2 h 357"/>
                <a:gd name="T10" fmla="*/ 7 w 497"/>
                <a:gd name="T11" fmla="*/ 0 h 357"/>
                <a:gd name="T12" fmla="*/ 8 w 497"/>
                <a:gd name="T13" fmla="*/ 2 h 357"/>
                <a:gd name="T14" fmla="*/ 9 w 497"/>
                <a:gd name="T15" fmla="*/ 3 h 357"/>
                <a:gd name="T16" fmla="*/ 12 w 497"/>
                <a:gd name="T17" fmla="*/ 6 h 357"/>
                <a:gd name="T18" fmla="*/ 6 w 497"/>
                <a:gd name="T19" fmla="*/ 7 h 357"/>
                <a:gd name="T20" fmla="*/ 4 w 497"/>
                <a:gd name="T21" fmla="*/ 6 h 357"/>
                <a:gd name="T22" fmla="*/ 4 w 497"/>
                <a:gd name="T23" fmla="*/ 7 h 357"/>
                <a:gd name="T24" fmla="*/ 2 w 497"/>
                <a:gd name="T25" fmla="*/ 7 h 357"/>
                <a:gd name="T26" fmla="*/ 1 w 497"/>
                <a:gd name="T27" fmla="*/ 8 h 357"/>
                <a:gd name="T28" fmla="*/ 0 w 497"/>
                <a:gd name="T29" fmla="*/ 6 h 3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97"/>
                <a:gd name="T46" fmla="*/ 0 h 357"/>
                <a:gd name="T47" fmla="*/ 497 w 497"/>
                <a:gd name="T48" fmla="*/ 357 h 3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97" h="357">
                  <a:moveTo>
                    <a:pt x="0" y="272"/>
                  </a:moveTo>
                  <a:lnTo>
                    <a:pt x="30" y="158"/>
                  </a:lnTo>
                  <a:lnTo>
                    <a:pt x="157" y="130"/>
                  </a:lnTo>
                  <a:lnTo>
                    <a:pt x="169" y="93"/>
                  </a:lnTo>
                  <a:lnTo>
                    <a:pt x="226" y="80"/>
                  </a:lnTo>
                  <a:lnTo>
                    <a:pt x="311" y="0"/>
                  </a:lnTo>
                  <a:lnTo>
                    <a:pt x="340" y="95"/>
                  </a:lnTo>
                  <a:lnTo>
                    <a:pt x="405" y="130"/>
                  </a:lnTo>
                  <a:lnTo>
                    <a:pt x="497" y="258"/>
                  </a:lnTo>
                  <a:lnTo>
                    <a:pt x="266" y="295"/>
                  </a:lnTo>
                  <a:lnTo>
                    <a:pt x="188" y="258"/>
                  </a:lnTo>
                  <a:lnTo>
                    <a:pt x="157" y="322"/>
                  </a:lnTo>
                  <a:lnTo>
                    <a:pt x="91" y="322"/>
                  </a:lnTo>
                  <a:lnTo>
                    <a:pt x="59" y="357"/>
                  </a:lnTo>
                  <a:lnTo>
                    <a:pt x="0" y="27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21" name="Freeform 437">
              <a:extLst>
                <a:ext uri="{FF2B5EF4-FFF2-40B4-BE49-F238E27FC236}">
                  <a16:creationId xmlns:a16="http://schemas.microsoft.com/office/drawing/2014/main" id="{3D330D7F-9648-4FD2-8850-4A1EEEDB1A2B}"/>
                </a:ext>
              </a:extLst>
            </p:cNvPr>
            <p:cNvSpPr>
              <a:spLocks/>
            </p:cNvSpPr>
            <p:nvPr/>
          </p:nvSpPr>
          <p:spPr bwMode="auto">
            <a:xfrm>
              <a:off x="1508348" y="3487121"/>
              <a:ext cx="195428" cy="327783"/>
            </a:xfrm>
            <a:custGeom>
              <a:avLst/>
              <a:gdLst>
                <a:gd name="T0" fmla="*/ 0 w 409"/>
                <a:gd name="T1" fmla="*/ 10 h 725"/>
                <a:gd name="T2" fmla="*/ 1 w 409"/>
                <a:gd name="T3" fmla="*/ 10 h 725"/>
                <a:gd name="T4" fmla="*/ 1 w 409"/>
                <a:gd name="T5" fmla="*/ 11 h 725"/>
                <a:gd name="T6" fmla="*/ 2 w 409"/>
                <a:gd name="T7" fmla="*/ 14 h 725"/>
                <a:gd name="T8" fmla="*/ 1 w 409"/>
                <a:gd name="T9" fmla="*/ 14 h 725"/>
                <a:gd name="T10" fmla="*/ 2 w 409"/>
                <a:gd name="T11" fmla="*/ 17 h 725"/>
                <a:gd name="T12" fmla="*/ 5 w 409"/>
                <a:gd name="T13" fmla="*/ 16 h 725"/>
                <a:gd name="T14" fmla="*/ 5 w 409"/>
                <a:gd name="T15" fmla="*/ 15 h 725"/>
                <a:gd name="T16" fmla="*/ 6 w 409"/>
                <a:gd name="T17" fmla="*/ 15 h 725"/>
                <a:gd name="T18" fmla="*/ 8 w 409"/>
                <a:gd name="T19" fmla="*/ 13 h 725"/>
                <a:gd name="T20" fmla="*/ 7 w 409"/>
                <a:gd name="T21" fmla="*/ 11 h 725"/>
                <a:gd name="T22" fmla="*/ 8 w 409"/>
                <a:gd name="T23" fmla="*/ 8 h 725"/>
                <a:gd name="T24" fmla="*/ 9 w 409"/>
                <a:gd name="T25" fmla="*/ 8 h 725"/>
                <a:gd name="T26" fmla="*/ 9 w 409"/>
                <a:gd name="T27" fmla="*/ 4 h 725"/>
                <a:gd name="T28" fmla="*/ 2 w 409"/>
                <a:gd name="T29" fmla="*/ 0 h 725"/>
                <a:gd name="T30" fmla="*/ 1 w 409"/>
                <a:gd name="T31" fmla="*/ 1 h 725"/>
                <a:gd name="T32" fmla="*/ 1 w 409"/>
                <a:gd name="T33" fmla="*/ 2 h 725"/>
                <a:gd name="T34" fmla="*/ 2 w 409"/>
                <a:gd name="T35" fmla="*/ 3 h 725"/>
                <a:gd name="T36" fmla="*/ 2 w 409"/>
                <a:gd name="T37" fmla="*/ 7 h 725"/>
                <a:gd name="T38" fmla="*/ 0 w 409"/>
                <a:gd name="T39" fmla="*/ 10 h 7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9"/>
                <a:gd name="T61" fmla="*/ 0 h 725"/>
                <a:gd name="T62" fmla="*/ 409 w 409"/>
                <a:gd name="T63" fmla="*/ 725 h 7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9" h="725">
                  <a:moveTo>
                    <a:pt x="0" y="416"/>
                  </a:moveTo>
                  <a:lnTo>
                    <a:pt x="60" y="451"/>
                  </a:lnTo>
                  <a:lnTo>
                    <a:pt x="45" y="487"/>
                  </a:lnTo>
                  <a:lnTo>
                    <a:pt x="70" y="610"/>
                  </a:lnTo>
                  <a:lnTo>
                    <a:pt x="24" y="629"/>
                  </a:lnTo>
                  <a:lnTo>
                    <a:pt x="75" y="725"/>
                  </a:lnTo>
                  <a:lnTo>
                    <a:pt x="202" y="697"/>
                  </a:lnTo>
                  <a:lnTo>
                    <a:pt x="214" y="660"/>
                  </a:lnTo>
                  <a:lnTo>
                    <a:pt x="271" y="647"/>
                  </a:lnTo>
                  <a:lnTo>
                    <a:pt x="356" y="567"/>
                  </a:lnTo>
                  <a:lnTo>
                    <a:pt x="326" y="478"/>
                  </a:lnTo>
                  <a:lnTo>
                    <a:pt x="368" y="361"/>
                  </a:lnTo>
                  <a:lnTo>
                    <a:pt x="408" y="352"/>
                  </a:lnTo>
                  <a:lnTo>
                    <a:pt x="409" y="184"/>
                  </a:lnTo>
                  <a:lnTo>
                    <a:pt x="103" y="0"/>
                  </a:lnTo>
                  <a:lnTo>
                    <a:pt x="64" y="21"/>
                  </a:lnTo>
                  <a:lnTo>
                    <a:pt x="64" y="90"/>
                  </a:lnTo>
                  <a:lnTo>
                    <a:pt x="103" y="140"/>
                  </a:lnTo>
                  <a:lnTo>
                    <a:pt x="75" y="298"/>
                  </a:lnTo>
                  <a:lnTo>
                    <a:pt x="0" y="41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22" name="Freeform 438">
              <a:extLst>
                <a:ext uri="{FF2B5EF4-FFF2-40B4-BE49-F238E27FC236}">
                  <a16:creationId xmlns:a16="http://schemas.microsoft.com/office/drawing/2014/main" id="{09B2862C-9A47-4E51-B764-2ABA2A5A0619}"/>
                </a:ext>
              </a:extLst>
            </p:cNvPr>
            <p:cNvSpPr>
              <a:spLocks/>
            </p:cNvSpPr>
            <p:nvPr/>
          </p:nvSpPr>
          <p:spPr bwMode="auto">
            <a:xfrm>
              <a:off x="1466230" y="3889689"/>
              <a:ext cx="138147" cy="175030"/>
            </a:xfrm>
            <a:custGeom>
              <a:avLst/>
              <a:gdLst>
                <a:gd name="T0" fmla="*/ 0 w 289"/>
                <a:gd name="T1" fmla="*/ 8 h 385"/>
                <a:gd name="T2" fmla="*/ 1 w 289"/>
                <a:gd name="T3" fmla="*/ 9 h 385"/>
                <a:gd name="T4" fmla="*/ 2 w 289"/>
                <a:gd name="T5" fmla="*/ 9 h 385"/>
                <a:gd name="T6" fmla="*/ 3 w 289"/>
                <a:gd name="T7" fmla="*/ 9 h 385"/>
                <a:gd name="T8" fmla="*/ 4 w 289"/>
                <a:gd name="T9" fmla="*/ 8 h 385"/>
                <a:gd name="T10" fmla="*/ 5 w 289"/>
                <a:gd name="T11" fmla="*/ 6 h 385"/>
                <a:gd name="T12" fmla="*/ 6 w 289"/>
                <a:gd name="T13" fmla="*/ 5 h 385"/>
                <a:gd name="T14" fmla="*/ 7 w 289"/>
                <a:gd name="T15" fmla="*/ 0 h 385"/>
                <a:gd name="T16" fmla="*/ 5 w 289"/>
                <a:gd name="T17" fmla="*/ 0 h 385"/>
                <a:gd name="T18" fmla="*/ 4 w 289"/>
                <a:gd name="T19" fmla="*/ 1 h 385"/>
                <a:gd name="T20" fmla="*/ 4 w 289"/>
                <a:gd name="T21" fmla="*/ 2 h 385"/>
                <a:gd name="T22" fmla="*/ 2 w 289"/>
                <a:gd name="T23" fmla="*/ 2 h 385"/>
                <a:gd name="T24" fmla="*/ 2 w 289"/>
                <a:gd name="T25" fmla="*/ 3 h 385"/>
                <a:gd name="T26" fmla="*/ 3 w 289"/>
                <a:gd name="T27" fmla="*/ 3 h 385"/>
                <a:gd name="T28" fmla="*/ 3 w 289"/>
                <a:gd name="T29" fmla="*/ 6 h 385"/>
                <a:gd name="T30" fmla="*/ 1 w 289"/>
                <a:gd name="T31" fmla="*/ 6 h 385"/>
                <a:gd name="T32" fmla="*/ 0 w 289"/>
                <a:gd name="T33" fmla="*/ 8 h 38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9"/>
                <a:gd name="T52" fmla="*/ 0 h 385"/>
                <a:gd name="T53" fmla="*/ 289 w 289"/>
                <a:gd name="T54" fmla="*/ 385 h 38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9" h="385">
                  <a:moveTo>
                    <a:pt x="0" y="335"/>
                  </a:moveTo>
                  <a:lnTo>
                    <a:pt x="30" y="385"/>
                  </a:lnTo>
                  <a:lnTo>
                    <a:pt x="70" y="369"/>
                  </a:lnTo>
                  <a:lnTo>
                    <a:pt x="130" y="372"/>
                  </a:lnTo>
                  <a:lnTo>
                    <a:pt x="183" y="333"/>
                  </a:lnTo>
                  <a:lnTo>
                    <a:pt x="199" y="257"/>
                  </a:lnTo>
                  <a:lnTo>
                    <a:pt x="251" y="192"/>
                  </a:lnTo>
                  <a:lnTo>
                    <a:pt x="289" y="0"/>
                  </a:lnTo>
                  <a:lnTo>
                    <a:pt x="223" y="0"/>
                  </a:lnTo>
                  <a:lnTo>
                    <a:pt x="191" y="35"/>
                  </a:lnTo>
                  <a:lnTo>
                    <a:pt x="184" y="96"/>
                  </a:lnTo>
                  <a:lnTo>
                    <a:pt x="82" y="69"/>
                  </a:lnTo>
                  <a:lnTo>
                    <a:pt x="78" y="110"/>
                  </a:lnTo>
                  <a:lnTo>
                    <a:pt x="121" y="111"/>
                  </a:lnTo>
                  <a:lnTo>
                    <a:pt x="107" y="264"/>
                  </a:lnTo>
                  <a:lnTo>
                    <a:pt x="59" y="246"/>
                  </a:lnTo>
                  <a:lnTo>
                    <a:pt x="0" y="33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23" name="Freeform 439">
              <a:extLst>
                <a:ext uri="{FF2B5EF4-FFF2-40B4-BE49-F238E27FC236}">
                  <a16:creationId xmlns:a16="http://schemas.microsoft.com/office/drawing/2014/main" id="{C33A76A3-A570-4F60-B417-ED928335B052}"/>
                </a:ext>
              </a:extLst>
            </p:cNvPr>
            <p:cNvSpPr>
              <a:spLocks/>
            </p:cNvSpPr>
            <p:nvPr/>
          </p:nvSpPr>
          <p:spPr bwMode="auto">
            <a:xfrm>
              <a:off x="1488131" y="3861048"/>
              <a:ext cx="347053" cy="367562"/>
            </a:xfrm>
            <a:custGeom>
              <a:avLst/>
              <a:gdLst>
                <a:gd name="T0" fmla="*/ 0 w 722"/>
                <a:gd name="T1" fmla="*/ 11 h 811"/>
                <a:gd name="T2" fmla="*/ 0 w 722"/>
                <a:gd name="T3" fmla="*/ 12 h 811"/>
                <a:gd name="T4" fmla="*/ 3 w 722"/>
                <a:gd name="T5" fmla="*/ 11 h 811"/>
                <a:gd name="T6" fmla="*/ 5 w 722"/>
                <a:gd name="T7" fmla="*/ 13 h 811"/>
                <a:gd name="T8" fmla="*/ 6 w 722"/>
                <a:gd name="T9" fmla="*/ 13 h 811"/>
                <a:gd name="T10" fmla="*/ 6 w 722"/>
                <a:gd name="T11" fmla="*/ 12 h 811"/>
                <a:gd name="T12" fmla="*/ 7 w 722"/>
                <a:gd name="T13" fmla="*/ 12 h 811"/>
                <a:gd name="T14" fmla="*/ 8 w 722"/>
                <a:gd name="T15" fmla="*/ 13 h 811"/>
                <a:gd name="T16" fmla="*/ 9 w 722"/>
                <a:gd name="T17" fmla="*/ 17 h 811"/>
                <a:gd name="T18" fmla="*/ 11 w 722"/>
                <a:gd name="T19" fmla="*/ 17 h 811"/>
                <a:gd name="T20" fmla="*/ 15 w 722"/>
                <a:gd name="T21" fmla="*/ 19 h 811"/>
                <a:gd name="T22" fmla="*/ 15 w 722"/>
                <a:gd name="T23" fmla="*/ 18 h 811"/>
                <a:gd name="T24" fmla="*/ 15 w 722"/>
                <a:gd name="T25" fmla="*/ 17 h 811"/>
                <a:gd name="T26" fmla="*/ 15 w 722"/>
                <a:gd name="T27" fmla="*/ 15 h 811"/>
                <a:gd name="T28" fmla="*/ 16 w 722"/>
                <a:gd name="T29" fmla="*/ 14 h 811"/>
                <a:gd name="T30" fmla="*/ 15 w 722"/>
                <a:gd name="T31" fmla="*/ 12 h 811"/>
                <a:gd name="T32" fmla="*/ 15 w 722"/>
                <a:gd name="T33" fmla="*/ 9 h 811"/>
                <a:gd name="T34" fmla="*/ 15 w 722"/>
                <a:gd name="T35" fmla="*/ 8 h 811"/>
                <a:gd name="T36" fmla="*/ 15 w 722"/>
                <a:gd name="T37" fmla="*/ 7 h 811"/>
                <a:gd name="T38" fmla="*/ 16 w 722"/>
                <a:gd name="T39" fmla="*/ 4 h 811"/>
                <a:gd name="T40" fmla="*/ 17 w 722"/>
                <a:gd name="T41" fmla="*/ 3 h 811"/>
                <a:gd name="T42" fmla="*/ 17 w 722"/>
                <a:gd name="T43" fmla="*/ 1 h 811"/>
                <a:gd name="T44" fmla="*/ 13 w 722"/>
                <a:gd name="T45" fmla="*/ 0 h 811"/>
                <a:gd name="T46" fmla="*/ 8 w 722"/>
                <a:gd name="T47" fmla="*/ 1 h 811"/>
                <a:gd name="T48" fmla="*/ 6 w 722"/>
                <a:gd name="T49" fmla="*/ 0 h 811"/>
                <a:gd name="T50" fmla="*/ 6 w 722"/>
                <a:gd name="T51" fmla="*/ 1 h 811"/>
                <a:gd name="T52" fmla="*/ 5 w 722"/>
                <a:gd name="T53" fmla="*/ 6 h 811"/>
                <a:gd name="T54" fmla="*/ 3 w 722"/>
                <a:gd name="T55" fmla="*/ 7 h 811"/>
                <a:gd name="T56" fmla="*/ 3 w 722"/>
                <a:gd name="T57" fmla="*/ 9 h 811"/>
                <a:gd name="T58" fmla="*/ 2 w 722"/>
                <a:gd name="T59" fmla="*/ 10 h 811"/>
                <a:gd name="T60" fmla="*/ 1 w 722"/>
                <a:gd name="T61" fmla="*/ 10 h 811"/>
                <a:gd name="T62" fmla="*/ 0 w 722"/>
                <a:gd name="T63" fmla="*/ 11 h 81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22"/>
                <a:gd name="T97" fmla="*/ 0 h 811"/>
                <a:gd name="T98" fmla="*/ 722 w 722"/>
                <a:gd name="T99" fmla="*/ 811 h 81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22" h="811">
                  <a:moveTo>
                    <a:pt x="0" y="481"/>
                  </a:moveTo>
                  <a:lnTo>
                    <a:pt x="1" y="504"/>
                  </a:lnTo>
                  <a:lnTo>
                    <a:pt x="146" y="481"/>
                  </a:lnTo>
                  <a:lnTo>
                    <a:pt x="206" y="583"/>
                  </a:lnTo>
                  <a:lnTo>
                    <a:pt x="261" y="577"/>
                  </a:lnTo>
                  <a:lnTo>
                    <a:pt x="272" y="533"/>
                  </a:lnTo>
                  <a:lnTo>
                    <a:pt x="323" y="529"/>
                  </a:lnTo>
                  <a:lnTo>
                    <a:pt x="358" y="558"/>
                  </a:lnTo>
                  <a:lnTo>
                    <a:pt x="366" y="717"/>
                  </a:lnTo>
                  <a:lnTo>
                    <a:pt x="447" y="708"/>
                  </a:lnTo>
                  <a:lnTo>
                    <a:pt x="666" y="811"/>
                  </a:lnTo>
                  <a:lnTo>
                    <a:pt x="664" y="763"/>
                  </a:lnTo>
                  <a:lnTo>
                    <a:pt x="620" y="742"/>
                  </a:lnTo>
                  <a:lnTo>
                    <a:pt x="626" y="628"/>
                  </a:lnTo>
                  <a:lnTo>
                    <a:pt x="695" y="586"/>
                  </a:lnTo>
                  <a:lnTo>
                    <a:pt x="655" y="509"/>
                  </a:lnTo>
                  <a:lnTo>
                    <a:pt x="645" y="374"/>
                  </a:lnTo>
                  <a:lnTo>
                    <a:pt x="637" y="344"/>
                  </a:lnTo>
                  <a:lnTo>
                    <a:pt x="666" y="284"/>
                  </a:lnTo>
                  <a:lnTo>
                    <a:pt x="695" y="174"/>
                  </a:lnTo>
                  <a:lnTo>
                    <a:pt x="722" y="132"/>
                  </a:lnTo>
                  <a:lnTo>
                    <a:pt x="709" y="67"/>
                  </a:lnTo>
                  <a:lnTo>
                    <a:pt x="581" y="0"/>
                  </a:lnTo>
                  <a:lnTo>
                    <a:pt x="350" y="37"/>
                  </a:lnTo>
                  <a:lnTo>
                    <a:pt x="272" y="0"/>
                  </a:lnTo>
                  <a:lnTo>
                    <a:pt x="241" y="64"/>
                  </a:lnTo>
                  <a:lnTo>
                    <a:pt x="203" y="256"/>
                  </a:lnTo>
                  <a:lnTo>
                    <a:pt x="151" y="321"/>
                  </a:lnTo>
                  <a:lnTo>
                    <a:pt x="135" y="397"/>
                  </a:lnTo>
                  <a:lnTo>
                    <a:pt x="82" y="436"/>
                  </a:lnTo>
                  <a:lnTo>
                    <a:pt x="22" y="433"/>
                  </a:lnTo>
                  <a:lnTo>
                    <a:pt x="0" y="48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24" name="Freeform 440">
              <a:extLst>
                <a:ext uri="{FF2B5EF4-FFF2-40B4-BE49-F238E27FC236}">
                  <a16:creationId xmlns:a16="http://schemas.microsoft.com/office/drawing/2014/main" id="{27F9EF6B-072F-40D4-9D2D-9E61C666472D}"/>
                </a:ext>
              </a:extLst>
            </p:cNvPr>
            <p:cNvSpPr>
              <a:spLocks/>
            </p:cNvSpPr>
            <p:nvPr/>
          </p:nvSpPr>
          <p:spPr bwMode="auto">
            <a:xfrm>
              <a:off x="1855401" y="3221394"/>
              <a:ext cx="42118" cy="23868"/>
            </a:xfrm>
            <a:custGeom>
              <a:avLst/>
              <a:gdLst>
                <a:gd name="T0" fmla="*/ 0 w 89"/>
                <a:gd name="T1" fmla="*/ 1 h 54"/>
                <a:gd name="T2" fmla="*/ 1 w 89"/>
                <a:gd name="T3" fmla="*/ 1 h 54"/>
                <a:gd name="T4" fmla="*/ 2 w 89"/>
                <a:gd name="T5" fmla="*/ 0 h 54"/>
                <a:gd name="T6" fmla="*/ 0 w 89"/>
                <a:gd name="T7" fmla="*/ 1 h 54"/>
                <a:gd name="T8" fmla="*/ 0 60000 65536"/>
                <a:gd name="T9" fmla="*/ 0 60000 65536"/>
                <a:gd name="T10" fmla="*/ 0 60000 65536"/>
                <a:gd name="T11" fmla="*/ 0 60000 65536"/>
                <a:gd name="T12" fmla="*/ 0 w 89"/>
                <a:gd name="T13" fmla="*/ 0 h 54"/>
                <a:gd name="T14" fmla="*/ 89 w 89"/>
                <a:gd name="T15" fmla="*/ 54 h 54"/>
              </a:gdLst>
              <a:ahLst/>
              <a:cxnLst>
                <a:cxn ang="T8">
                  <a:pos x="T0" y="T1"/>
                </a:cxn>
                <a:cxn ang="T9">
                  <a:pos x="T2" y="T3"/>
                </a:cxn>
                <a:cxn ang="T10">
                  <a:pos x="T4" y="T5"/>
                </a:cxn>
                <a:cxn ang="T11">
                  <a:pos x="T6" y="T7"/>
                </a:cxn>
              </a:cxnLst>
              <a:rect l="T12" t="T13" r="T14" b="T15"/>
              <a:pathLst>
                <a:path w="89" h="54">
                  <a:moveTo>
                    <a:pt x="0" y="30"/>
                  </a:moveTo>
                  <a:lnTo>
                    <a:pt x="32" y="54"/>
                  </a:lnTo>
                  <a:lnTo>
                    <a:pt x="89" y="0"/>
                  </a:lnTo>
                  <a:lnTo>
                    <a:pt x="0" y="3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25" name="Freeform 441">
              <a:extLst>
                <a:ext uri="{FF2B5EF4-FFF2-40B4-BE49-F238E27FC236}">
                  <a16:creationId xmlns:a16="http://schemas.microsoft.com/office/drawing/2014/main" id="{89278531-781C-4190-A0C4-6562387136F0}"/>
                </a:ext>
              </a:extLst>
            </p:cNvPr>
            <p:cNvSpPr>
              <a:spLocks/>
            </p:cNvSpPr>
            <p:nvPr/>
          </p:nvSpPr>
          <p:spPr bwMode="auto">
            <a:xfrm>
              <a:off x="1279225" y="3714660"/>
              <a:ext cx="48857" cy="124112"/>
            </a:xfrm>
            <a:custGeom>
              <a:avLst/>
              <a:gdLst>
                <a:gd name="T0" fmla="*/ 0 w 102"/>
                <a:gd name="T1" fmla="*/ 1 h 274"/>
                <a:gd name="T2" fmla="*/ 1 w 102"/>
                <a:gd name="T3" fmla="*/ 6 h 274"/>
                <a:gd name="T4" fmla="*/ 2 w 102"/>
                <a:gd name="T5" fmla="*/ 6 h 274"/>
                <a:gd name="T6" fmla="*/ 2 w 102"/>
                <a:gd name="T7" fmla="*/ 1 h 274"/>
                <a:gd name="T8" fmla="*/ 2 w 102"/>
                <a:gd name="T9" fmla="*/ 0 h 274"/>
                <a:gd name="T10" fmla="*/ 1 w 102"/>
                <a:gd name="T11" fmla="*/ 0 h 274"/>
                <a:gd name="T12" fmla="*/ 0 w 102"/>
                <a:gd name="T13" fmla="*/ 1 h 274"/>
                <a:gd name="T14" fmla="*/ 0 60000 65536"/>
                <a:gd name="T15" fmla="*/ 0 60000 65536"/>
                <a:gd name="T16" fmla="*/ 0 60000 65536"/>
                <a:gd name="T17" fmla="*/ 0 60000 65536"/>
                <a:gd name="T18" fmla="*/ 0 60000 65536"/>
                <a:gd name="T19" fmla="*/ 0 60000 65536"/>
                <a:gd name="T20" fmla="*/ 0 60000 65536"/>
                <a:gd name="T21" fmla="*/ 0 w 102"/>
                <a:gd name="T22" fmla="*/ 0 h 274"/>
                <a:gd name="T23" fmla="*/ 102 w 102"/>
                <a:gd name="T24" fmla="*/ 274 h 2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274">
                  <a:moveTo>
                    <a:pt x="0" y="65"/>
                  </a:moveTo>
                  <a:lnTo>
                    <a:pt x="41" y="274"/>
                  </a:lnTo>
                  <a:lnTo>
                    <a:pt x="73" y="270"/>
                  </a:lnTo>
                  <a:lnTo>
                    <a:pt x="102" y="30"/>
                  </a:lnTo>
                  <a:lnTo>
                    <a:pt x="73" y="0"/>
                  </a:lnTo>
                  <a:lnTo>
                    <a:pt x="52" y="19"/>
                  </a:lnTo>
                  <a:lnTo>
                    <a:pt x="0" y="6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26" name="Freeform 442">
              <a:extLst>
                <a:ext uri="{FF2B5EF4-FFF2-40B4-BE49-F238E27FC236}">
                  <a16:creationId xmlns:a16="http://schemas.microsoft.com/office/drawing/2014/main" id="{EBDEE972-591B-47F3-B62A-72AC9F07107B}"/>
                </a:ext>
              </a:extLst>
            </p:cNvPr>
            <p:cNvSpPr>
              <a:spLocks/>
            </p:cNvSpPr>
            <p:nvPr/>
          </p:nvSpPr>
          <p:spPr bwMode="auto">
            <a:xfrm>
              <a:off x="1434220" y="3919922"/>
              <a:ext cx="33694" cy="25459"/>
            </a:xfrm>
            <a:custGeom>
              <a:avLst/>
              <a:gdLst>
                <a:gd name="T0" fmla="*/ 0 w 69"/>
                <a:gd name="T1" fmla="*/ 2 h 52"/>
                <a:gd name="T2" fmla="*/ 0 w 69"/>
                <a:gd name="T3" fmla="*/ 0 h 52"/>
                <a:gd name="T4" fmla="*/ 2 w 69"/>
                <a:gd name="T5" fmla="*/ 0 h 52"/>
                <a:gd name="T6" fmla="*/ 2 w 69"/>
                <a:gd name="T7" fmla="*/ 1 h 52"/>
                <a:gd name="T8" fmla="*/ 0 w 69"/>
                <a:gd name="T9" fmla="*/ 2 h 52"/>
                <a:gd name="T10" fmla="*/ 0 60000 65536"/>
                <a:gd name="T11" fmla="*/ 0 60000 65536"/>
                <a:gd name="T12" fmla="*/ 0 60000 65536"/>
                <a:gd name="T13" fmla="*/ 0 60000 65536"/>
                <a:gd name="T14" fmla="*/ 0 60000 65536"/>
                <a:gd name="T15" fmla="*/ 0 w 69"/>
                <a:gd name="T16" fmla="*/ 0 h 52"/>
                <a:gd name="T17" fmla="*/ 69 w 69"/>
                <a:gd name="T18" fmla="*/ 52 h 52"/>
              </a:gdLst>
              <a:ahLst/>
              <a:cxnLst>
                <a:cxn ang="T10">
                  <a:pos x="T0" y="T1"/>
                </a:cxn>
                <a:cxn ang="T11">
                  <a:pos x="T2" y="T3"/>
                </a:cxn>
                <a:cxn ang="T12">
                  <a:pos x="T4" y="T5"/>
                </a:cxn>
                <a:cxn ang="T13">
                  <a:pos x="T6" y="T7"/>
                </a:cxn>
                <a:cxn ang="T14">
                  <a:pos x="T8" y="T9"/>
                </a:cxn>
              </a:cxnLst>
              <a:rect l="T15" t="T16" r="T17" b="T18"/>
              <a:pathLst>
                <a:path w="69" h="52">
                  <a:moveTo>
                    <a:pt x="0" y="52"/>
                  </a:moveTo>
                  <a:lnTo>
                    <a:pt x="7" y="1"/>
                  </a:lnTo>
                  <a:lnTo>
                    <a:pt x="69" y="0"/>
                  </a:lnTo>
                  <a:lnTo>
                    <a:pt x="69" y="46"/>
                  </a:lnTo>
                  <a:lnTo>
                    <a:pt x="0" y="5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27" name="Freeform 443">
              <a:extLst>
                <a:ext uri="{FF2B5EF4-FFF2-40B4-BE49-F238E27FC236}">
                  <a16:creationId xmlns:a16="http://schemas.microsoft.com/office/drawing/2014/main" id="{2882FF68-378F-4837-8C71-6D67925CAD7B}"/>
                </a:ext>
              </a:extLst>
            </p:cNvPr>
            <p:cNvSpPr>
              <a:spLocks/>
            </p:cNvSpPr>
            <p:nvPr/>
          </p:nvSpPr>
          <p:spPr bwMode="auto">
            <a:xfrm>
              <a:off x="1867194" y="3598504"/>
              <a:ext cx="276295" cy="295959"/>
            </a:xfrm>
            <a:custGeom>
              <a:avLst/>
              <a:gdLst>
                <a:gd name="T0" fmla="*/ 0 w 576"/>
                <a:gd name="T1" fmla="*/ 11 h 650"/>
                <a:gd name="T2" fmla="*/ 1 w 576"/>
                <a:gd name="T3" fmla="*/ 10 h 650"/>
                <a:gd name="T4" fmla="*/ 1 w 576"/>
                <a:gd name="T5" fmla="*/ 8 h 650"/>
                <a:gd name="T6" fmla="*/ 3 w 576"/>
                <a:gd name="T7" fmla="*/ 5 h 650"/>
                <a:gd name="T8" fmla="*/ 3 w 576"/>
                <a:gd name="T9" fmla="*/ 1 h 650"/>
                <a:gd name="T10" fmla="*/ 5 w 576"/>
                <a:gd name="T11" fmla="*/ 0 h 650"/>
                <a:gd name="T12" fmla="*/ 6 w 576"/>
                <a:gd name="T13" fmla="*/ 3 h 650"/>
                <a:gd name="T14" fmla="*/ 9 w 576"/>
                <a:gd name="T15" fmla="*/ 6 h 650"/>
                <a:gd name="T16" fmla="*/ 8 w 576"/>
                <a:gd name="T17" fmla="*/ 7 h 650"/>
                <a:gd name="T18" fmla="*/ 9 w 576"/>
                <a:gd name="T19" fmla="*/ 8 h 650"/>
                <a:gd name="T20" fmla="*/ 10 w 576"/>
                <a:gd name="T21" fmla="*/ 9 h 650"/>
                <a:gd name="T22" fmla="*/ 13 w 576"/>
                <a:gd name="T23" fmla="*/ 11 h 650"/>
                <a:gd name="T24" fmla="*/ 11 w 576"/>
                <a:gd name="T25" fmla="*/ 14 h 650"/>
                <a:gd name="T26" fmla="*/ 8 w 576"/>
                <a:gd name="T27" fmla="*/ 15 h 650"/>
                <a:gd name="T28" fmla="*/ 5 w 576"/>
                <a:gd name="T29" fmla="*/ 15 h 650"/>
                <a:gd name="T30" fmla="*/ 3 w 576"/>
                <a:gd name="T31" fmla="*/ 14 h 650"/>
                <a:gd name="T32" fmla="*/ 1 w 576"/>
                <a:gd name="T33" fmla="*/ 12 h 650"/>
                <a:gd name="T34" fmla="*/ 0 w 576"/>
                <a:gd name="T35" fmla="*/ 11 h 6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76"/>
                <a:gd name="T55" fmla="*/ 0 h 650"/>
                <a:gd name="T56" fmla="*/ 576 w 576"/>
                <a:gd name="T57" fmla="*/ 650 h 65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76" h="650">
                  <a:moveTo>
                    <a:pt x="0" y="454"/>
                  </a:moveTo>
                  <a:lnTo>
                    <a:pt x="43" y="422"/>
                  </a:lnTo>
                  <a:lnTo>
                    <a:pt x="51" y="342"/>
                  </a:lnTo>
                  <a:lnTo>
                    <a:pt x="121" y="232"/>
                  </a:lnTo>
                  <a:lnTo>
                    <a:pt x="152" y="43"/>
                  </a:lnTo>
                  <a:lnTo>
                    <a:pt x="211" y="0"/>
                  </a:lnTo>
                  <a:lnTo>
                    <a:pt x="255" y="131"/>
                  </a:lnTo>
                  <a:lnTo>
                    <a:pt x="380" y="241"/>
                  </a:lnTo>
                  <a:lnTo>
                    <a:pt x="336" y="308"/>
                  </a:lnTo>
                  <a:lnTo>
                    <a:pt x="379" y="324"/>
                  </a:lnTo>
                  <a:lnTo>
                    <a:pt x="423" y="404"/>
                  </a:lnTo>
                  <a:lnTo>
                    <a:pt x="576" y="449"/>
                  </a:lnTo>
                  <a:lnTo>
                    <a:pt x="459" y="581"/>
                  </a:lnTo>
                  <a:lnTo>
                    <a:pt x="340" y="630"/>
                  </a:lnTo>
                  <a:lnTo>
                    <a:pt x="229" y="650"/>
                  </a:lnTo>
                  <a:lnTo>
                    <a:pt x="109" y="602"/>
                  </a:lnTo>
                  <a:lnTo>
                    <a:pt x="65" y="510"/>
                  </a:lnTo>
                  <a:lnTo>
                    <a:pt x="0" y="45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28" name="Freeform 444">
              <a:extLst>
                <a:ext uri="{FF2B5EF4-FFF2-40B4-BE49-F238E27FC236}">
                  <a16:creationId xmlns:a16="http://schemas.microsoft.com/office/drawing/2014/main" id="{91BB1DE7-9A48-4AB9-915B-221733CE49D0}"/>
                </a:ext>
              </a:extLst>
            </p:cNvPr>
            <p:cNvSpPr>
              <a:spLocks/>
            </p:cNvSpPr>
            <p:nvPr/>
          </p:nvSpPr>
          <p:spPr bwMode="auto">
            <a:xfrm>
              <a:off x="2028927" y="3708295"/>
              <a:ext cx="28640" cy="38188"/>
            </a:xfrm>
            <a:custGeom>
              <a:avLst/>
              <a:gdLst>
                <a:gd name="T0" fmla="*/ 0 w 60"/>
                <a:gd name="T1" fmla="*/ 1 h 83"/>
                <a:gd name="T2" fmla="*/ 1 w 60"/>
                <a:gd name="T3" fmla="*/ 2 h 83"/>
                <a:gd name="T4" fmla="*/ 1 w 60"/>
                <a:gd name="T5" fmla="*/ 1 h 83"/>
                <a:gd name="T6" fmla="*/ 1 w 60"/>
                <a:gd name="T7" fmla="*/ 1 h 83"/>
                <a:gd name="T8" fmla="*/ 1 w 60"/>
                <a:gd name="T9" fmla="*/ 1 h 83"/>
                <a:gd name="T10" fmla="*/ 1 w 60"/>
                <a:gd name="T11" fmla="*/ 0 h 83"/>
                <a:gd name="T12" fmla="*/ 0 w 60"/>
                <a:gd name="T13" fmla="*/ 1 h 83"/>
                <a:gd name="T14" fmla="*/ 0 60000 65536"/>
                <a:gd name="T15" fmla="*/ 0 60000 65536"/>
                <a:gd name="T16" fmla="*/ 0 60000 65536"/>
                <a:gd name="T17" fmla="*/ 0 60000 65536"/>
                <a:gd name="T18" fmla="*/ 0 60000 65536"/>
                <a:gd name="T19" fmla="*/ 0 60000 65536"/>
                <a:gd name="T20" fmla="*/ 0 60000 65536"/>
                <a:gd name="T21" fmla="*/ 0 w 60"/>
                <a:gd name="T22" fmla="*/ 0 h 83"/>
                <a:gd name="T23" fmla="*/ 60 w 60"/>
                <a:gd name="T24" fmla="*/ 83 h 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83">
                  <a:moveTo>
                    <a:pt x="0" y="67"/>
                  </a:moveTo>
                  <a:lnTo>
                    <a:pt x="43" y="83"/>
                  </a:lnTo>
                  <a:lnTo>
                    <a:pt x="56" y="58"/>
                  </a:lnTo>
                  <a:lnTo>
                    <a:pt x="30" y="52"/>
                  </a:lnTo>
                  <a:lnTo>
                    <a:pt x="60" y="32"/>
                  </a:lnTo>
                  <a:lnTo>
                    <a:pt x="44" y="0"/>
                  </a:lnTo>
                  <a:lnTo>
                    <a:pt x="0" y="6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29" name="Freeform 445">
              <a:extLst>
                <a:ext uri="{FF2B5EF4-FFF2-40B4-BE49-F238E27FC236}">
                  <a16:creationId xmlns:a16="http://schemas.microsoft.com/office/drawing/2014/main" id="{43E62B32-EED6-4562-BB2D-4D8B1895986C}"/>
                </a:ext>
              </a:extLst>
            </p:cNvPr>
            <p:cNvSpPr>
              <a:spLocks/>
            </p:cNvSpPr>
            <p:nvPr/>
          </p:nvSpPr>
          <p:spPr bwMode="auto">
            <a:xfrm>
              <a:off x="1420742" y="3919922"/>
              <a:ext cx="102768" cy="120930"/>
            </a:xfrm>
            <a:custGeom>
              <a:avLst/>
              <a:gdLst>
                <a:gd name="T0" fmla="*/ 0 w 214"/>
                <a:gd name="T1" fmla="*/ 3 h 267"/>
                <a:gd name="T2" fmla="*/ 1 w 214"/>
                <a:gd name="T3" fmla="*/ 2 h 267"/>
                <a:gd name="T4" fmla="*/ 1 w 214"/>
                <a:gd name="T5" fmla="*/ 2 h 267"/>
                <a:gd name="T6" fmla="*/ 1 w 214"/>
                <a:gd name="T7" fmla="*/ 1 h 267"/>
                <a:gd name="T8" fmla="*/ 2 w 214"/>
                <a:gd name="T9" fmla="*/ 1 h 267"/>
                <a:gd name="T10" fmla="*/ 2 w 214"/>
                <a:gd name="T11" fmla="*/ 0 h 267"/>
                <a:gd name="T12" fmla="*/ 4 w 214"/>
                <a:gd name="T13" fmla="*/ 0 h 267"/>
                <a:gd name="T14" fmla="*/ 4 w 214"/>
                <a:gd name="T15" fmla="*/ 1 h 267"/>
                <a:gd name="T16" fmla="*/ 5 w 214"/>
                <a:gd name="T17" fmla="*/ 1 h 267"/>
                <a:gd name="T18" fmla="*/ 5 w 214"/>
                <a:gd name="T19" fmla="*/ 5 h 267"/>
                <a:gd name="T20" fmla="*/ 3 w 214"/>
                <a:gd name="T21" fmla="*/ 4 h 267"/>
                <a:gd name="T22" fmla="*/ 2 w 214"/>
                <a:gd name="T23" fmla="*/ 6 h 267"/>
                <a:gd name="T24" fmla="*/ 0 w 214"/>
                <a:gd name="T25" fmla="*/ 3 h 2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4"/>
                <a:gd name="T40" fmla="*/ 0 h 267"/>
                <a:gd name="T41" fmla="*/ 214 w 214"/>
                <a:gd name="T42" fmla="*/ 267 h 26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4" h="267">
                  <a:moveTo>
                    <a:pt x="0" y="125"/>
                  </a:moveTo>
                  <a:lnTo>
                    <a:pt x="25" y="83"/>
                  </a:lnTo>
                  <a:lnTo>
                    <a:pt x="41" y="88"/>
                  </a:lnTo>
                  <a:lnTo>
                    <a:pt x="28" y="52"/>
                  </a:lnTo>
                  <a:lnTo>
                    <a:pt x="97" y="46"/>
                  </a:lnTo>
                  <a:lnTo>
                    <a:pt x="97" y="0"/>
                  </a:lnTo>
                  <a:lnTo>
                    <a:pt x="175" y="1"/>
                  </a:lnTo>
                  <a:lnTo>
                    <a:pt x="171" y="42"/>
                  </a:lnTo>
                  <a:lnTo>
                    <a:pt x="214" y="43"/>
                  </a:lnTo>
                  <a:lnTo>
                    <a:pt x="200" y="196"/>
                  </a:lnTo>
                  <a:lnTo>
                    <a:pt x="152" y="178"/>
                  </a:lnTo>
                  <a:lnTo>
                    <a:pt x="93" y="267"/>
                  </a:lnTo>
                  <a:lnTo>
                    <a:pt x="0" y="12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30" name="Freeform 446">
              <a:extLst>
                <a:ext uri="{FF2B5EF4-FFF2-40B4-BE49-F238E27FC236}">
                  <a16:creationId xmlns:a16="http://schemas.microsoft.com/office/drawing/2014/main" id="{01772FD3-16A4-42F7-B7E7-E55625AF620F}"/>
                </a:ext>
              </a:extLst>
            </p:cNvPr>
            <p:cNvSpPr>
              <a:spLocks/>
            </p:cNvSpPr>
            <p:nvPr/>
          </p:nvSpPr>
          <p:spPr bwMode="auto">
            <a:xfrm>
              <a:off x="954074" y="3690792"/>
              <a:ext cx="55596" cy="11138"/>
            </a:xfrm>
            <a:custGeom>
              <a:avLst/>
              <a:gdLst>
                <a:gd name="T0" fmla="*/ 0 w 114"/>
                <a:gd name="T1" fmla="*/ 1 h 26"/>
                <a:gd name="T2" fmla="*/ 0 w 114"/>
                <a:gd name="T3" fmla="*/ 0 h 26"/>
                <a:gd name="T4" fmla="*/ 3 w 114"/>
                <a:gd name="T5" fmla="*/ 0 h 26"/>
                <a:gd name="T6" fmla="*/ 0 w 114"/>
                <a:gd name="T7" fmla="*/ 1 h 26"/>
                <a:gd name="T8" fmla="*/ 0 60000 65536"/>
                <a:gd name="T9" fmla="*/ 0 60000 65536"/>
                <a:gd name="T10" fmla="*/ 0 60000 65536"/>
                <a:gd name="T11" fmla="*/ 0 60000 65536"/>
                <a:gd name="T12" fmla="*/ 0 w 114"/>
                <a:gd name="T13" fmla="*/ 0 h 26"/>
                <a:gd name="T14" fmla="*/ 114 w 114"/>
                <a:gd name="T15" fmla="*/ 26 h 26"/>
              </a:gdLst>
              <a:ahLst/>
              <a:cxnLst>
                <a:cxn ang="T8">
                  <a:pos x="T0" y="T1"/>
                </a:cxn>
                <a:cxn ang="T9">
                  <a:pos x="T2" y="T3"/>
                </a:cxn>
                <a:cxn ang="T10">
                  <a:pos x="T4" y="T5"/>
                </a:cxn>
                <a:cxn ang="T11">
                  <a:pos x="T6" y="T7"/>
                </a:cxn>
              </a:cxnLst>
              <a:rect l="T12" t="T13" r="T14" b="T15"/>
              <a:pathLst>
                <a:path w="114" h="26">
                  <a:moveTo>
                    <a:pt x="0" y="26"/>
                  </a:moveTo>
                  <a:lnTo>
                    <a:pt x="7" y="0"/>
                  </a:lnTo>
                  <a:lnTo>
                    <a:pt x="114" y="9"/>
                  </a:lnTo>
                  <a:lnTo>
                    <a:pt x="0" y="2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31" name="Freeform 447">
              <a:extLst>
                <a:ext uri="{FF2B5EF4-FFF2-40B4-BE49-F238E27FC236}">
                  <a16:creationId xmlns:a16="http://schemas.microsoft.com/office/drawing/2014/main" id="{35C8094E-782B-49F5-B9B1-1353FF788327}"/>
                </a:ext>
              </a:extLst>
            </p:cNvPr>
            <p:cNvSpPr>
              <a:spLocks/>
            </p:cNvSpPr>
            <p:nvPr/>
          </p:nvSpPr>
          <p:spPr bwMode="auto">
            <a:xfrm>
              <a:off x="1206782" y="3740119"/>
              <a:ext cx="77497" cy="128885"/>
            </a:xfrm>
            <a:custGeom>
              <a:avLst/>
              <a:gdLst>
                <a:gd name="T0" fmla="*/ 0 w 163"/>
                <a:gd name="T1" fmla="*/ 6 h 285"/>
                <a:gd name="T2" fmla="*/ 1 w 163"/>
                <a:gd name="T3" fmla="*/ 2 h 285"/>
                <a:gd name="T4" fmla="*/ 0 w 163"/>
                <a:gd name="T5" fmla="*/ 0 h 285"/>
                <a:gd name="T6" fmla="*/ 3 w 163"/>
                <a:gd name="T7" fmla="*/ 0 h 285"/>
                <a:gd name="T8" fmla="*/ 4 w 163"/>
                <a:gd name="T9" fmla="*/ 5 h 285"/>
                <a:gd name="T10" fmla="*/ 1 w 163"/>
                <a:gd name="T11" fmla="*/ 7 h 285"/>
                <a:gd name="T12" fmla="*/ 0 w 163"/>
                <a:gd name="T13" fmla="*/ 6 h 285"/>
                <a:gd name="T14" fmla="*/ 0 60000 65536"/>
                <a:gd name="T15" fmla="*/ 0 60000 65536"/>
                <a:gd name="T16" fmla="*/ 0 60000 65536"/>
                <a:gd name="T17" fmla="*/ 0 60000 65536"/>
                <a:gd name="T18" fmla="*/ 0 60000 65536"/>
                <a:gd name="T19" fmla="*/ 0 60000 65536"/>
                <a:gd name="T20" fmla="*/ 0 60000 65536"/>
                <a:gd name="T21" fmla="*/ 0 w 163"/>
                <a:gd name="T22" fmla="*/ 0 h 285"/>
                <a:gd name="T23" fmla="*/ 163 w 163"/>
                <a:gd name="T24" fmla="*/ 285 h 2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 h="285">
                  <a:moveTo>
                    <a:pt x="0" y="269"/>
                  </a:moveTo>
                  <a:lnTo>
                    <a:pt x="20" y="71"/>
                  </a:lnTo>
                  <a:lnTo>
                    <a:pt x="10" y="10"/>
                  </a:lnTo>
                  <a:lnTo>
                    <a:pt x="110" y="0"/>
                  </a:lnTo>
                  <a:lnTo>
                    <a:pt x="163" y="227"/>
                  </a:lnTo>
                  <a:lnTo>
                    <a:pt x="40" y="285"/>
                  </a:lnTo>
                  <a:lnTo>
                    <a:pt x="0" y="26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32" name="Freeform 448">
              <a:extLst>
                <a:ext uri="{FF2B5EF4-FFF2-40B4-BE49-F238E27FC236}">
                  <a16:creationId xmlns:a16="http://schemas.microsoft.com/office/drawing/2014/main" id="{7E051B8C-D19F-4BA8-92CE-AF912981E16D}"/>
                </a:ext>
              </a:extLst>
            </p:cNvPr>
            <p:cNvSpPr>
              <a:spLocks/>
            </p:cNvSpPr>
            <p:nvPr/>
          </p:nvSpPr>
          <p:spPr bwMode="auto">
            <a:xfrm>
              <a:off x="986084" y="3708295"/>
              <a:ext cx="134778" cy="108200"/>
            </a:xfrm>
            <a:custGeom>
              <a:avLst/>
              <a:gdLst>
                <a:gd name="T0" fmla="*/ 0 w 281"/>
                <a:gd name="T1" fmla="*/ 2 h 238"/>
                <a:gd name="T2" fmla="*/ 1 w 281"/>
                <a:gd name="T3" fmla="*/ 1 h 238"/>
                <a:gd name="T4" fmla="*/ 1 w 281"/>
                <a:gd name="T5" fmla="*/ 0 h 238"/>
                <a:gd name="T6" fmla="*/ 3 w 281"/>
                <a:gd name="T7" fmla="*/ 0 h 238"/>
                <a:gd name="T8" fmla="*/ 4 w 281"/>
                <a:gd name="T9" fmla="*/ 1 h 238"/>
                <a:gd name="T10" fmla="*/ 5 w 281"/>
                <a:gd name="T11" fmla="*/ 0 h 238"/>
                <a:gd name="T12" fmla="*/ 6 w 281"/>
                <a:gd name="T13" fmla="*/ 3 h 238"/>
                <a:gd name="T14" fmla="*/ 7 w 281"/>
                <a:gd name="T15" fmla="*/ 5 h 238"/>
                <a:gd name="T16" fmla="*/ 6 w 281"/>
                <a:gd name="T17" fmla="*/ 4 h 238"/>
                <a:gd name="T18" fmla="*/ 6 w 281"/>
                <a:gd name="T19" fmla="*/ 5 h 238"/>
                <a:gd name="T20" fmla="*/ 5 w 281"/>
                <a:gd name="T21" fmla="*/ 5 h 238"/>
                <a:gd name="T22" fmla="*/ 5 w 281"/>
                <a:gd name="T23" fmla="*/ 5 h 238"/>
                <a:gd name="T24" fmla="*/ 4 w 281"/>
                <a:gd name="T25" fmla="*/ 4 h 238"/>
                <a:gd name="T26" fmla="*/ 3 w 281"/>
                <a:gd name="T27" fmla="*/ 3 h 238"/>
                <a:gd name="T28" fmla="*/ 2 w 281"/>
                <a:gd name="T29" fmla="*/ 4 h 238"/>
                <a:gd name="T30" fmla="*/ 0 w 281"/>
                <a:gd name="T31" fmla="*/ 2 h 2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81"/>
                <a:gd name="T49" fmla="*/ 0 h 238"/>
                <a:gd name="T50" fmla="*/ 281 w 281"/>
                <a:gd name="T51" fmla="*/ 238 h 23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81" h="238">
                  <a:moveTo>
                    <a:pt x="0" y="79"/>
                  </a:moveTo>
                  <a:lnTo>
                    <a:pt x="46" y="44"/>
                  </a:lnTo>
                  <a:lnTo>
                    <a:pt x="49" y="0"/>
                  </a:lnTo>
                  <a:lnTo>
                    <a:pt x="140" y="9"/>
                  </a:lnTo>
                  <a:lnTo>
                    <a:pt x="167" y="32"/>
                  </a:lnTo>
                  <a:lnTo>
                    <a:pt x="231" y="6"/>
                  </a:lnTo>
                  <a:lnTo>
                    <a:pt x="269" y="113"/>
                  </a:lnTo>
                  <a:lnTo>
                    <a:pt x="281" y="193"/>
                  </a:lnTo>
                  <a:lnTo>
                    <a:pt x="258" y="186"/>
                  </a:lnTo>
                  <a:lnTo>
                    <a:pt x="252" y="231"/>
                  </a:lnTo>
                  <a:lnTo>
                    <a:pt x="211" y="238"/>
                  </a:lnTo>
                  <a:lnTo>
                    <a:pt x="208" y="193"/>
                  </a:lnTo>
                  <a:lnTo>
                    <a:pt x="187" y="190"/>
                  </a:lnTo>
                  <a:lnTo>
                    <a:pt x="147" y="124"/>
                  </a:lnTo>
                  <a:lnTo>
                    <a:pt x="71" y="161"/>
                  </a:lnTo>
                  <a:lnTo>
                    <a:pt x="0" y="7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33" name="Freeform 449">
              <a:extLst>
                <a:ext uri="{FF2B5EF4-FFF2-40B4-BE49-F238E27FC236}">
                  <a16:creationId xmlns:a16="http://schemas.microsoft.com/office/drawing/2014/main" id="{27FFB10D-143B-4C9C-97BC-7C82C9F14A1F}"/>
                </a:ext>
              </a:extLst>
            </p:cNvPr>
            <p:cNvSpPr>
              <a:spLocks/>
            </p:cNvSpPr>
            <p:nvPr/>
          </p:nvSpPr>
          <p:spPr bwMode="auto">
            <a:xfrm>
              <a:off x="2084523" y="3364601"/>
              <a:ext cx="30325" cy="9547"/>
            </a:xfrm>
            <a:custGeom>
              <a:avLst/>
              <a:gdLst>
                <a:gd name="T0" fmla="*/ 0 w 66"/>
                <a:gd name="T1" fmla="*/ 0 h 22"/>
                <a:gd name="T2" fmla="*/ 1 w 66"/>
                <a:gd name="T3" fmla="*/ 1 h 22"/>
                <a:gd name="T4" fmla="*/ 1 w 66"/>
                <a:gd name="T5" fmla="*/ 0 h 22"/>
                <a:gd name="T6" fmla="*/ 0 w 66"/>
                <a:gd name="T7" fmla="*/ 0 h 22"/>
                <a:gd name="T8" fmla="*/ 0 60000 65536"/>
                <a:gd name="T9" fmla="*/ 0 60000 65536"/>
                <a:gd name="T10" fmla="*/ 0 60000 65536"/>
                <a:gd name="T11" fmla="*/ 0 60000 65536"/>
                <a:gd name="T12" fmla="*/ 0 w 66"/>
                <a:gd name="T13" fmla="*/ 0 h 22"/>
                <a:gd name="T14" fmla="*/ 66 w 66"/>
                <a:gd name="T15" fmla="*/ 22 h 22"/>
              </a:gdLst>
              <a:ahLst/>
              <a:cxnLst>
                <a:cxn ang="T8">
                  <a:pos x="T0" y="T1"/>
                </a:cxn>
                <a:cxn ang="T9">
                  <a:pos x="T2" y="T3"/>
                </a:cxn>
                <a:cxn ang="T10">
                  <a:pos x="T4" y="T5"/>
                </a:cxn>
                <a:cxn ang="T11">
                  <a:pos x="T6" y="T7"/>
                </a:cxn>
              </a:cxnLst>
              <a:rect l="T12" t="T13" r="T14" b="T15"/>
              <a:pathLst>
                <a:path w="66" h="22">
                  <a:moveTo>
                    <a:pt x="0" y="0"/>
                  </a:moveTo>
                  <a:lnTo>
                    <a:pt x="32" y="22"/>
                  </a:lnTo>
                  <a:lnTo>
                    <a:pt x="66" y="6"/>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34" name="Freeform 450">
              <a:extLst>
                <a:ext uri="{FF2B5EF4-FFF2-40B4-BE49-F238E27FC236}">
                  <a16:creationId xmlns:a16="http://schemas.microsoft.com/office/drawing/2014/main" id="{4CDB40F6-CA27-4DA9-A818-91A2303D19F0}"/>
                </a:ext>
              </a:extLst>
            </p:cNvPr>
            <p:cNvSpPr>
              <a:spLocks/>
            </p:cNvSpPr>
            <p:nvPr/>
          </p:nvSpPr>
          <p:spPr bwMode="auto">
            <a:xfrm>
              <a:off x="1885726" y="3275495"/>
              <a:ext cx="28640" cy="85924"/>
            </a:xfrm>
            <a:custGeom>
              <a:avLst/>
              <a:gdLst>
                <a:gd name="T0" fmla="*/ 0 w 61"/>
                <a:gd name="T1" fmla="*/ 2 h 188"/>
                <a:gd name="T2" fmla="*/ 1 w 61"/>
                <a:gd name="T3" fmla="*/ 5 h 188"/>
                <a:gd name="T4" fmla="*/ 1 w 61"/>
                <a:gd name="T5" fmla="*/ 4 h 188"/>
                <a:gd name="T6" fmla="*/ 1 w 61"/>
                <a:gd name="T7" fmla="*/ 2 h 188"/>
                <a:gd name="T8" fmla="*/ 1 w 61"/>
                <a:gd name="T9" fmla="*/ 2 h 188"/>
                <a:gd name="T10" fmla="*/ 1 w 61"/>
                <a:gd name="T11" fmla="*/ 1 h 188"/>
                <a:gd name="T12" fmla="*/ 1 w 61"/>
                <a:gd name="T13" fmla="*/ 1 h 188"/>
                <a:gd name="T14" fmla="*/ 1 w 61"/>
                <a:gd name="T15" fmla="*/ 0 h 188"/>
                <a:gd name="T16" fmla="*/ 1 w 61"/>
                <a:gd name="T17" fmla="*/ 0 h 188"/>
                <a:gd name="T18" fmla="*/ 0 w 61"/>
                <a:gd name="T19" fmla="*/ 2 h 1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1"/>
                <a:gd name="T31" fmla="*/ 0 h 188"/>
                <a:gd name="T32" fmla="*/ 61 w 61"/>
                <a:gd name="T33" fmla="*/ 188 h 1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1" h="188">
                  <a:moveTo>
                    <a:pt x="0" y="95"/>
                  </a:moveTo>
                  <a:lnTo>
                    <a:pt x="31" y="188"/>
                  </a:lnTo>
                  <a:lnTo>
                    <a:pt x="37" y="185"/>
                  </a:lnTo>
                  <a:lnTo>
                    <a:pt x="55" y="85"/>
                  </a:lnTo>
                  <a:lnTo>
                    <a:pt x="30" y="92"/>
                  </a:lnTo>
                  <a:lnTo>
                    <a:pt x="37" y="47"/>
                  </a:lnTo>
                  <a:lnTo>
                    <a:pt x="56" y="26"/>
                  </a:lnTo>
                  <a:lnTo>
                    <a:pt x="61" y="0"/>
                  </a:lnTo>
                  <a:lnTo>
                    <a:pt x="38" y="3"/>
                  </a:lnTo>
                  <a:lnTo>
                    <a:pt x="0" y="9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35" name="Freeform 451">
              <a:extLst>
                <a:ext uri="{FF2B5EF4-FFF2-40B4-BE49-F238E27FC236}">
                  <a16:creationId xmlns:a16="http://schemas.microsoft.com/office/drawing/2014/main" id="{2268D4CE-FA32-46A7-B028-42FCE65B73D1}"/>
                </a:ext>
              </a:extLst>
            </p:cNvPr>
            <p:cNvSpPr>
              <a:spLocks/>
            </p:cNvSpPr>
            <p:nvPr/>
          </p:nvSpPr>
          <p:spPr bwMode="auto">
            <a:xfrm>
              <a:off x="1105699" y="3749666"/>
              <a:ext cx="109507" cy="125703"/>
            </a:xfrm>
            <a:custGeom>
              <a:avLst/>
              <a:gdLst>
                <a:gd name="T0" fmla="*/ 0 w 229"/>
                <a:gd name="T1" fmla="*/ 4 h 278"/>
                <a:gd name="T2" fmla="*/ 0 w 229"/>
                <a:gd name="T3" fmla="*/ 3 h 278"/>
                <a:gd name="T4" fmla="*/ 0 w 229"/>
                <a:gd name="T5" fmla="*/ 2 h 278"/>
                <a:gd name="T6" fmla="*/ 1 w 229"/>
                <a:gd name="T7" fmla="*/ 3 h 278"/>
                <a:gd name="T8" fmla="*/ 1 w 229"/>
                <a:gd name="T9" fmla="*/ 1 h 278"/>
                <a:gd name="T10" fmla="*/ 2 w 229"/>
                <a:gd name="T11" fmla="*/ 0 h 278"/>
                <a:gd name="T12" fmla="*/ 3 w 229"/>
                <a:gd name="T13" fmla="*/ 0 h 278"/>
                <a:gd name="T14" fmla="*/ 3 w 229"/>
                <a:gd name="T15" fmla="*/ 1 h 278"/>
                <a:gd name="T16" fmla="*/ 5 w 229"/>
                <a:gd name="T17" fmla="*/ 1 h 278"/>
                <a:gd name="T18" fmla="*/ 5 w 229"/>
                <a:gd name="T19" fmla="*/ 6 h 278"/>
                <a:gd name="T20" fmla="*/ 1 w 229"/>
                <a:gd name="T21" fmla="*/ 6 h 278"/>
                <a:gd name="T22" fmla="*/ 1 w 229"/>
                <a:gd name="T23" fmla="*/ 5 h 278"/>
                <a:gd name="T24" fmla="*/ 0 w 229"/>
                <a:gd name="T25" fmla="*/ 4 h 2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9"/>
                <a:gd name="T40" fmla="*/ 0 h 278"/>
                <a:gd name="T41" fmla="*/ 229 w 229"/>
                <a:gd name="T42" fmla="*/ 278 h 27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9" h="278">
                  <a:moveTo>
                    <a:pt x="0" y="184"/>
                  </a:moveTo>
                  <a:lnTo>
                    <a:pt x="4" y="142"/>
                  </a:lnTo>
                  <a:lnTo>
                    <a:pt x="10" y="97"/>
                  </a:lnTo>
                  <a:lnTo>
                    <a:pt x="33" y="104"/>
                  </a:lnTo>
                  <a:lnTo>
                    <a:pt x="21" y="24"/>
                  </a:lnTo>
                  <a:lnTo>
                    <a:pt x="89" y="0"/>
                  </a:lnTo>
                  <a:lnTo>
                    <a:pt x="127" y="16"/>
                  </a:lnTo>
                  <a:lnTo>
                    <a:pt x="150" y="42"/>
                  </a:lnTo>
                  <a:lnTo>
                    <a:pt x="229" y="51"/>
                  </a:lnTo>
                  <a:lnTo>
                    <a:pt x="209" y="249"/>
                  </a:lnTo>
                  <a:lnTo>
                    <a:pt x="35" y="278"/>
                  </a:lnTo>
                  <a:lnTo>
                    <a:pt x="38" y="216"/>
                  </a:lnTo>
                  <a:lnTo>
                    <a:pt x="0" y="18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36" name="Freeform 452">
              <a:extLst>
                <a:ext uri="{FF2B5EF4-FFF2-40B4-BE49-F238E27FC236}">
                  <a16:creationId xmlns:a16="http://schemas.microsoft.com/office/drawing/2014/main" id="{42CDD671-3F15-4BC9-ABA1-D936394AAC5E}"/>
                </a:ext>
              </a:extLst>
            </p:cNvPr>
            <p:cNvSpPr>
              <a:spLocks/>
            </p:cNvSpPr>
            <p:nvPr/>
          </p:nvSpPr>
          <p:spPr bwMode="auto">
            <a:xfrm>
              <a:off x="1899204" y="3272312"/>
              <a:ext cx="79182" cy="93880"/>
            </a:xfrm>
            <a:custGeom>
              <a:avLst/>
              <a:gdLst>
                <a:gd name="T0" fmla="*/ 0 w 166"/>
                <a:gd name="T1" fmla="*/ 2 h 207"/>
                <a:gd name="T2" fmla="*/ 0 w 166"/>
                <a:gd name="T3" fmla="*/ 1 h 207"/>
                <a:gd name="T4" fmla="*/ 1 w 166"/>
                <a:gd name="T5" fmla="*/ 1 h 207"/>
                <a:gd name="T6" fmla="*/ 1 w 166"/>
                <a:gd name="T7" fmla="*/ 1 h 207"/>
                <a:gd name="T8" fmla="*/ 3 w 166"/>
                <a:gd name="T9" fmla="*/ 0 h 207"/>
                <a:gd name="T10" fmla="*/ 4 w 166"/>
                <a:gd name="T11" fmla="*/ 1 h 207"/>
                <a:gd name="T12" fmla="*/ 2 w 166"/>
                <a:gd name="T13" fmla="*/ 2 h 207"/>
                <a:gd name="T14" fmla="*/ 3 w 166"/>
                <a:gd name="T15" fmla="*/ 3 h 207"/>
                <a:gd name="T16" fmla="*/ 2 w 166"/>
                <a:gd name="T17" fmla="*/ 4 h 207"/>
                <a:gd name="T18" fmla="*/ 1 w 166"/>
                <a:gd name="T19" fmla="*/ 5 h 207"/>
                <a:gd name="T20" fmla="*/ 0 w 166"/>
                <a:gd name="T21" fmla="*/ 5 h 207"/>
                <a:gd name="T22" fmla="*/ 1 w 166"/>
                <a:gd name="T23" fmla="*/ 2 h 207"/>
                <a:gd name="T24" fmla="*/ 0 w 166"/>
                <a:gd name="T25" fmla="*/ 2 h 2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6"/>
                <a:gd name="T40" fmla="*/ 0 h 207"/>
                <a:gd name="T41" fmla="*/ 166 w 166"/>
                <a:gd name="T42" fmla="*/ 207 h 2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6" h="207">
                  <a:moveTo>
                    <a:pt x="0" y="100"/>
                  </a:moveTo>
                  <a:lnTo>
                    <a:pt x="7" y="55"/>
                  </a:lnTo>
                  <a:lnTo>
                    <a:pt x="26" y="34"/>
                  </a:lnTo>
                  <a:lnTo>
                    <a:pt x="64" y="53"/>
                  </a:lnTo>
                  <a:lnTo>
                    <a:pt x="148" y="0"/>
                  </a:lnTo>
                  <a:lnTo>
                    <a:pt x="166" y="58"/>
                  </a:lnTo>
                  <a:lnTo>
                    <a:pt x="80" y="90"/>
                  </a:lnTo>
                  <a:lnTo>
                    <a:pt x="125" y="136"/>
                  </a:lnTo>
                  <a:lnTo>
                    <a:pt x="102" y="165"/>
                  </a:lnTo>
                  <a:lnTo>
                    <a:pt x="49" y="207"/>
                  </a:lnTo>
                  <a:lnTo>
                    <a:pt x="7" y="193"/>
                  </a:lnTo>
                  <a:lnTo>
                    <a:pt x="25" y="93"/>
                  </a:lnTo>
                  <a:lnTo>
                    <a:pt x="0" y="10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37" name="Freeform 453">
              <a:extLst>
                <a:ext uri="{FF2B5EF4-FFF2-40B4-BE49-F238E27FC236}">
                  <a16:creationId xmlns:a16="http://schemas.microsoft.com/office/drawing/2014/main" id="{A3E2DECA-4C30-470D-BADF-8B3AB3A7CCBF}"/>
                </a:ext>
              </a:extLst>
            </p:cNvPr>
            <p:cNvSpPr>
              <a:spLocks/>
            </p:cNvSpPr>
            <p:nvPr/>
          </p:nvSpPr>
          <p:spPr bwMode="auto">
            <a:xfrm>
              <a:off x="1885726" y="3872186"/>
              <a:ext cx="144886" cy="184577"/>
            </a:xfrm>
            <a:custGeom>
              <a:avLst/>
              <a:gdLst>
                <a:gd name="T0" fmla="*/ 0 w 303"/>
                <a:gd name="T1" fmla="*/ 1 h 407"/>
                <a:gd name="T2" fmla="*/ 1 w 303"/>
                <a:gd name="T3" fmla="*/ 3 h 407"/>
                <a:gd name="T4" fmla="*/ 0 w 303"/>
                <a:gd name="T5" fmla="*/ 4 h 407"/>
                <a:gd name="T6" fmla="*/ 1 w 303"/>
                <a:gd name="T7" fmla="*/ 5 h 407"/>
                <a:gd name="T8" fmla="*/ 0 w 303"/>
                <a:gd name="T9" fmla="*/ 6 h 407"/>
                <a:gd name="T10" fmla="*/ 5 w 303"/>
                <a:gd name="T11" fmla="*/ 9 h 407"/>
                <a:gd name="T12" fmla="*/ 7 w 303"/>
                <a:gd name="T13" fmla="*/ 7 h 407"/>
                <a:gd name="T14" fmla="*/ 6 w 303"/>
                <a:gd name="T15" fmla="*/ 5 h 407"/>
                <a:gd name="T16" fmla="*/ 6 w 303"/>
                <a:gd name="T17" fmla="*/ 2 h 407"/>
                <a:gd name="T18" fmla="*/ 7 w 303"/>
                <a:gd name="T19" fmla="*/ 1 h 407"/>
                <a:gd name="T20" fmla="*/ 4 w 303"/>
                <a:gd name="T21" fmla="*/ 1 h 407"/>
                <a:gd name="T22" fmla="*/ 2 w 303"/>
                <a:gd name="T23" fmla="*/ 0 h 407"/>
                <a:gd name="T24" fmla="*/ 0 w 303"/>
                <a:gd name="T25" fmla="*/ 1 h 4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3"/>
                <a:gd name="T40" fmla="*/ 0 h 407"/>
                <a:gd name="T41" fmla="*/ 303 w 303"/>
                <a:gd name="T42" fmla="*/ 407 h 4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3" h="407">
                  <a:moveTo>
                    <a:pt x="0" y="25"/>
                  </a:moveTo>
                  <a:lnTo>
                    <a:pt x="39" y="112"/>
                  </a:lnTo>
                  <a:lnTo>
                    <a:pt x="0" y="190"/>
                  </a:lnTo>
                  <a:lnTo>
                    <a:pt x="31" y="213"/>
                  </a:lnTo>
                  <a:lnTo>
                    <a:pt x="14" y="242"/>
                  </a:lnTo>
                  <a:lnTo>
                    <a:pt x="206" y="407"/>
                  </a:lnTo>
                  <a:lnTo>
                    <a:pt x="291" y="276"/>
                  </a:lnTo>
                  <a:lnTo>
                    <a:pt x="271" y="239"/>
                  </a:lnTo>
                  <a:lnTo>
                    <a:pt x="271" y="77"/>
                  </a:lnTo>
                  <a:lnTo>
                    <a:pt x="303" y="28"/>
                  </a:lnTo>
                  <a:lnTo>
                    <a:pt x="192" y="48"/>
                  </a:lnTo>
                  <a:lnTo>
                    <a:pt x="72" y="0"/>
                  </a:lnTo>
                  <a:lnTo>
                    <a:pt x="0" y="2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38" name="Freeform 454">
              <a:extLst>
                <a:ext uri="{FF2B5EF4-FFF2-40B4-BE49-F238E27FC236}">
                  <a16:creationId xmlns:a16="http://schemas.microsoft.com/office/drawing/2014/main" id="{EEA0AE1D-9164-4F14-830F-A21504E52D4F}"/>
                </a:ext>
              </a:extLst>
            </p:cNvPr>
            <p:cNvSpPr>
              <a:spLocks/>
            </p:cNvSpPr>
            <p:nvPr/>
          </p:nvSpPr>
          <p:spPr bwMode="auto">
            <a:xfrm>
              <a:off x="2114848" y="3347098"/>
              <a:ext cx="33694" cy="30232"/>
            </a:xfrm>
            <a:custGeom>
              <a:avLst/>
              <a:gdLst>
                <a:gd name="T0" fmla="*/ 0 w 70"/>
                <a:gd name="T1" fmla="*/ 1 h 67"/>
                <a:gd name="T2" fmla="*/ 1 w 70"/>
                <a:gd name="T3" fmla="*/ 0 h 67"/>
                <a:gd name="T4" fmla="*/ 2 w 70"/>
                <a:gd name="T5" fmla="*/ 1 h 67"/>
                <a:gd name="T6" fmla="*/ 0 w 70"/>
                <a:gd name="T7" fmla="*/ 1 h 67"/>
                <a:gd name="T8" fmla="*/ 0 60000 65536"/>
                <a:gd name="T9" fmla="*/ 0 60000 65536"/>
                <a:gd name="T10" fmla="*/ 0 60000 65536"/>
                <a:gd name="T11" fmla="*/ 0 60000 65536"/>
                <a:gd name="T12" fmla="*/ 0 w 70"/>
                <a:gd name="T13" fmla="*/ 0 h 67"/>
                <a:gd name="T14" fmla="*/ 70 w 70"/>
                <a:gd name="T15" fmla="*/ 67 h 67"/>
              </a:gdLst>
              <a:ahLst/>
              <a:cxnLst>
                <a:cxn ang="T8">
                  <a:pos x="T0" y="T1"/>
                </a:cxn>
                <a:cxn ang="T9">
                  <a:pos x="T2" y="T3"/>
                </a:cxn>
                <a:cxn ang="T10">
                  <a:pos x="T4" y="T5"/>
                </a:cxn>
                <a:cxn ang="T11">
                  <a:pos x="T6" y="T7"/>
                </a:cxn>
              </a:cxnLst>
              <a:rect l="T12" t="T13" r="T14" b="T15"/>
              <a:pathLst>
                <a:path w="70" h="67">
                  <a:moveTo>
                    <a:pt x="0" y="42"/>
                  </a:moveTo>
                  <a:lnTo>
                    <a:pt x="59" y="0"/>
                  </a:lnTo>
                  <a:lnTo>
                    <a:pt x="70" y="67"/>
                  </a:lnTo>
                  <a:lnTo>
                    <a:pt x="0" y="4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39" name="Freeform 455">
              <a:extLst>
                <a:ext uri="{FF2B5EF4-FFF2-40B4-BE49-F238E27FC236}">
                  <a16:creationId xmlns:a16="http://schemas.microsoft.com/office/drawing/2014/main" id="{20A01575-46A8-4828-8D77-9D4838200D16}"/>
                </a:ext>
              </a:extLst>
            </p:cNvPr>
            <p:cNvSpPr>
              <a:spLocks/>
            </p:cNvSpPr>
            <p:nvPr/>
          </p:nvSpPr>
          <p:spPr bwMode="auto">
            <a:xfrm>
              <a:off x="1904258" y="3242080"/>
              <a:ext cx="28640" cy="35006"/>
            </a:xfrm>
            <a:custGeom>
              <a:avLst/>
              <a:gdLst>
                <a:gd name="T0" fmla="*/ 0 w 61"/>
                <a:gd name="T1" fmla="*/ 2 h 76"/>
                <a:gd name="T2" fmla="*/ 1 w 61"/>
                <a:gd name="T3" fmla="*/ 2 h 76"/>
                <a:gd name="T4" fmla="*/ 1 w 61"/>
                <a:gd name="T5" fmla="*/ 1 h 76"/>
                <a:gd name="T6" fmla="*/ 1 w 61"/>
                <a:gd name="T7" fmla="*/ 0 h 76"/>
                <a:gd name="T8" fmla="*/ 0 w 61"/>
                <a:gd name="T9" fmla="*/ 2 h 76"/>
                <a:gd name="T10" fmla="*/ 0 60000 65536"/>
                <a:gd name="T11" fmla="*/ 0 60000 65536"/>
                <a:gd name="T12" fmla="*/ 0 60000 65536"/>
                <a:gd name="T13" fmla="*/ 0 60000 65536"/>
                <a:gd name="T14" fmla="*/ 0 60000 65536"/>
                <a:gd name="T15" fmla="*/ 0 w 61"/>
                <a:gd name="T16" fmla="*/ 0 h 76"/>
                <a:gd name="T17" fmla="*/ 61 w 61"/>
                <a:gd name="T18" fmla="*/ 76 h 76"/>
              </a:gdLst>
              <a:ahLst/>
              <a:cxnLst>
                <a:cxn ang="T10">
                  <a:pos x="T0" y="T1"/>
                </a:cxn>
                <a:cxn ang="T11">
                  <a:pos x="T2" y="T3"/>
                </a:cxn>
                <a:cxn ang="T12">
                  <a:pos x="T4" y="T5"/>
                </a:cxn>
                <a:cxn ang="T13">
                  <a:pos x="T6" y="T7"/>
                </a:cxn>
                <a:cxn ang="T14">
                  <a:pos x="T8" y="T9"/>
                </a:cxn>
              </a:cxnLst>
              <a:rect l="T15" t="T16" r="T17" b="T18"/>
              <a:pathLst>
                <a:path w="61" h="76">
                  <a:moveTo>
                    <a:pt x="0" y="76"/>
                  </a:moveTo>
                  <a:lnTo>
                    <a:pt x="23" y="73"/>
                  </a:lnTo>
                  <a:lnTo>
                    <a:pt x="61" y="21"/>
                  </a:lnTo>
                  <a:lnTo>
                    <a:pt x="40" y="0"/>
                  </a:lnTo>
                  <a:lnTo>
                    <a:pt x="0" y="7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40" name="Freeform 456">
              <a:extLst>
                <a:ext uri="{FF2B5EF4-FFF2-40B4-BE49-F238E27FC236}">
                  <a16:creationId xmlns:a16="http://schemas.microsoft.com/office/drawing/2014/main" id="{12E877CD-7A69-4793-BF91-E497FBE9BA6E}"/>
                </a:ext>
              </a:extLst>
            </p:cNvPr>
            <p:cNvSpPr>
              <a:spLocks/>
            </p:cNvSpPr>
            <p:nvPr/>
          </p:nvSpPr>
          <p:spPr bwMode="auto">
            <a:xfrm>
              <a:off x="1051788" y="3795810"/>
              <a:ext cx="72443" cy="79559"/>
            </a:xfrm>
            <a:custGeom>
              <a:avLst/>
              <a:gdLst>
                <a:gd name="T0" fmla="*/ 0 w 148"/>
                <a:gd name="T1" fmla="*/ 1 h 177"/>
                <a:gd name="T2" fmla="*/ 1 w 148"/>
                <a:gd name="T3" fmla="*/ 0 h 177"/>
                <a:gd name="T4" fmla="*/ 2 w 148"/>
                <a:gd name="T5" fmla="*/ 0 h 177"/>
                <a:gd name="T6" fmla="*/ 2 w 148"/>
                <a:gd name="T7" fmla="*/ 1 h 177"/>
                <a:gd name="T8" fmla="*/ 3 w 148"/>
                <a:gd name="T9" fmla="*/ 1 h 177"/>
                <a:gd name="T10" fmla="*/ 3 w 148"/>
                <a:gd name="T11" fmla="*/ 2 h 177"/>
                <a:gd name="T12" fmla="*/ 3 w 148"/>
                <a:gd name="T13" fmla="*/ 3 h 177"/>
                <a:gd name="T14" fmla="*/ 3 w 148"/>
                <a:gd name="T15" fmla="*/ 4 h 177"/>
                <a:gd name="T16" fmla="*/ 0 w 148"/>
                <a:gd name="T17" fmla="*/ 1 h 1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8"/>
                <a:gd name="T28" fmla="*/ 0 h 177"/>
                <a:gd name="T29" fmla="*/ 148 w 148"/>
                <a:gd name="T30" fmla="*/ 177 h 17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8" h="177">
                  <a:moveTo>
                    <a:pt x="0" y="67"/>
                  </a:moveTo>
                  <a:lnTo>
                    <a:pt x="49" y="0"/>
                  </a:lnTo>
                  <a:lnTo>
                    <a:pt x="70" y="3"/>
                  </a:lnTo>
                  <a:lnTo>
                    <a:pt x="73" y="48"/>
                  </a:lnTo>
                  <a:lnTo>
                    <a:pt x="114" y="41"/>
                  </a:lnTo>
                  <a:lnTo>
                    <a:pt x="110" y="83"/>
                  </a:lnTo>
                  <a:lnTo>
                    <a:pt x="148" y="115"/>
                  </a:lnTo>
                  <a:lnTo>
                    <a:pt x="145" y="177"/>
                  </a:lnTo>
                  <a:lnTo>
                    <a:pt x="0" y="6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41" name="Freeform 457">
              <a:extLst>
                <a:ext uri="{FF2B5EF4-FFF2-40B4-BE49-F238E27FC236}">
                  <a16:creationId xmlns:a16="http://schemas.microsoft.com/office/drawing/2014/main" id="{46DC6CB6-09DB-4BE7-A1A7-FCCA7760A5CE}"/>
                </a:ext>
              </a:extLst>
            </p:cNvPr>
            <p:cNvSpPr>
              <a:spLocks/>
            </p:cNvSpPr>
            <p:nvPr/>
          </p:nvSpPr>
          <p:spPr bwMode="auto">
            <a:xfrm>
              <a:off x="1432535" y="3277086"/>
              <a:ext cx="286403" cy="294368"/>
            </a:xfrm>
            <a:custGeom>
              <a:avLst/>
              <a:gdLst>
                <a:gd name="T0" fmla="*/ 0 w 597"/>
                <a:gd name="T1" fmla="*/ 8 h 646"/>
                <a:gd name="T2" fmla="*/ 0 w 597"/>
                <a:gd name="T3" fmla="*/ 3 h 646"/>
                <a:gd name="T4" fmla="*/ 2 w 597"/>
                <a:gd name="T5" fmla="*/ 0 h 646"/>
                <a:gd name="T6" fmla="*/ 5 w 597"/>
                <a:gd name="T7" fmla="*/ 1 h 646"/>
                <a:gd name="T8" fmla="*/ 6 w 597"/>
                <a:gd name="T9" fmla="*/ 2 h 646"/>
                <a:gd name="T10" fmla="*/ 8 w 597"/>
                <a:gd name="T11" fmla="*/ 3 h 646"/>
                <a:gd name="T12" fmla="*/ 9 w 597"/>
                <a:gd name="T13" fmla="*/ 3 h 646"/>
                <a:gd name="T14" fmla="*/ 9 w 597"/>
                <a:gd name="T15" fmla="*/ 1 h 646"/>
                <a:gd name="T16" fmla="*/ 10 w 597"/>
                <a:gd name="T17" fmla="*/ 0 h 646"/>
                <a:gd name="T18" fmla="*/ 14 w 597"/>
                <a:gd name="T19" fmla="*/ 2 h 646"/>
                <a:gd name="T20" fmla="*/ 13 w 597"/>
                <a:gd name="T21" fmla="*/ 3 h 646"/>
                <a:gd name="T22" fmla="*/ 14 w 597"/>
                <a:gd name="T23" fmla="*/ 12 h 646"/>
                <a:gd name="T24" fmla="*/ 14 w 597"/>
                <a:gd name="T25" fmla="*/ 15 h 646"/>
                <a:gd name="T26" fmla="*/ 13 w 597"/>
                <a:gd name="T27" fmla="*/ 15 h 646"/>
                <a:gd name="T28" fmla="*/ 13 w 597"/>
                <a:gd name="T29" fmla="*/ 15 h 646"/>
                <a:gd name="T30" fmla="*/ 6 w 597"/>
                <a:gd name="T31" fmla="*/ 11 h 646"/>
                <a:gd name="T32" fmla="*/ 5 w 597"/>
                <a:gd name="T33" fmla="*/ 11 h 646"/>
                <a:gd name="T34" fmla="*/ 2 w 597"/>
                <a:gd name="T35" fmla="*/ 11 h 646"/>
                <a:gd name="T36" fmla="*/ 0 w 597"/>
                <a:gd name="T37" fmla="*/ 8 h 6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97"/>
                <a:gd name="T58" fmla="*/ 0 h 646"/>
                <a:gd name="T59" fmla="*/ 597 w 597"/>
                <a:gd name="T60" fmla="*/ 646 h 6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97" h="646">
                  <a:moveTo>
                    <a:pt x="0" y="336"/>
                  </a:moveTo>
                  <a:lnTo>
                    <a:pt x="1" y="139"/>
                  </a:lnTo>
                  <a:lnTo>
                    <a:pt x="74" y="0"/>
                  </a:lnTo>
                  <a:lnTo>
                    <a:pt x="219" y="42"/>
                  </a:lnTo>
                  <a:lnTo>
                    <a:pt x="246" y="89"/>
                  </a:lnTo>
                  <a:lnTo>
                    <a:pt x="363" y="139"/>
                  </a:lnTo>
                  <a:lnTo>
                    <a:pt x="398" y="123"/>
                  </a:lnTo>
                  <a:lnTo>
                    <a:pt x="402" y="52"/>
                  </a:lnTo>
                  <a:lnTo>
                    <a:pt x="440" y="19"/>
                  </a:lnTo>
                  <a:lnTo>
                    <a:pt x="597" y="75"/>
                  </a:lnTo>
                  <a:lnTo>
                    <a:pt x="580" y="150"/>
                  </a:lnTo>
                  <a:lnTo>
                    <a:pt x="597" y="529"/>
                  </a:lnTo>
                  <a:lnTo>
                    <a:pt x="597" y="618"/>
                  </a:lnTo>
                  <a:lnTo>
                    <a:pt x="564" y="619"/>
                  </a:lnTo>
                  <a:lnTo>
                    <a:pt x="564" y="646"/>
                  </a:lnTo>
                  <a:lnTo>
                    <a:pt x="258" y="462"/>
                  </a:lnTo>
                  <a:lnTo>
                    <a:pt x="219" y="483"/>
                  </a:lnTo>
                  <a:lnTo>
                    <a:pt x="89" y="460"/>
                  </a:lnTo>
                  <a:lnTo>
                    <a:pt x="0" y="33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42" name="Freeform 458">
              <a:extLst>
                <a:ext uri="{FF2B5EF4-FFF2-40B4-BE49-F238E27FC236}">
                  <a16:creationId xmlns:a16="http://schemas.microsoft.com/office/drawing/2014/main" id="{DC0B34D0-5759-4AAA-8227-57A446C93B45}"/>
                </a:ext>
              </a:extLst>
            </p:cNvPr>
            <p:cNvSpPr>
              <a:spLocks/>
            </p:cNvSpPr>
            <p:nvPr/>
          </p:nvSpPr>
          <p:spPr bwMode="auto">
            <a:xfrm>
              <a:off x="2050829" y="4207925"/>
              <a:ext cx="129724" cy="278456"/>
            </a:xfrm>
            <a:custGeom>
              <a:avLst/>
              <a:gdLst>
                <a:gd name="T0" fmla="*/ 0 w 270"/>
                <a:gd name="T1" fmla="*/ 10 h 616"/>
                <a:gd name="T2" fmla="*/ 1 w 270"/>
                <a:gd name="T3" fmla="*/ 13 h 616"/>
                <a:gd name="T4" fmla="*/ 2 w 270"/>
                <a:gd name="T5" fmla="*/ 14 h 616"/>
                <a:gd name="T6" fmla="*/ 4 w 270"/>
                <a:gd name="T7" fmla="*/ 13 h 616"/>
                <a:gd name="T8" fmla="*/ 6 w 270"/>
                <a:gd name="T9" fmla="*/ 3 h 616"/>
                <a:gd name="T10" fmla="*/ 6 w 270"/>
                <a:gd name="T11" fmla="*/ 4 h 616"/>
                <a:gd name="T12" fmla="*/ 5 w 270"/>
                <a:gd name="T13" fmla="*/ 0 h 616"/>
                <a:gd name="T14" fmla="*/ 4 w 270"/>
                <a:gd name="T15" fmla="*/ 1 h 616"/>
                <a:gd name="T16" fmla="*/ 4 w 270"/>
                <a:gd name="T17" fmla="*/ 3 h 616"/>
                <a:gd name="T18" fmla="*/ 3 w 270"/>
                <a:gd name="T19" fmla="*/ 4 h 616"/>
                <a:gd name="T20" fmla="*/ 1 w 270"/>
                <a:gd name="T21" fmla="*/ 4 h 616"/>
                <a:gd name="T22" fmla="*/ 1 w 270"/>
                <a:gd name="T23" fmla="*/ 5 h 616"/>
                <a:gd name="T24" fmla="*/ 1 w 270"/>
                <a:gd name="T25" fmla="*/ 8 h 616"/>
                <a:gd name="T26" fmla="*/ 0 w 270"/>
                <a:gd name="T27" fmla="*/ 10 h 6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0"/>
                <a:gd name="T43" fmla="*/ 0 h 616"/>
                <a:gd name="T44" fmla="*/ 270 w 270"/>
                <a:gd name="T45" fmla="*/ 616 h 6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0" h="616">
                  <a:moveTo>
                    <a:pt x="0" y="441"/>
                  </a:moveTo>
                  <a:lnTo>
                    <a:pt x="26" y="567"/>
                  </a:lnTo>
                  <a:lnTo>
                    <a:pt x="76" y="616"/>
                  </a:lnTo>
                  <a:lnTo>
                    <a:pt x="161" y="567"/>
                  </a:lnTo>
                  <a:lnTo>
                    <a:pt x="254" y="144"/>
                  </a:lnTo>
                  <a:lnTo>
                    <a:pt x="270" y="161"/>
                  </a:lnTo>
                  <a:lnTo>
                    <a:pt x="232" y="0"/>
                  </a:lnTo>
                  <a:lnTo>
                    <a:pt x="182" y="68"/>
                  </a:lnTo>
                  <a:lnTo>
                    <a:pt x="182" y="115"/>
                  </a:lnTo>
                  <a:lnTo>
                    <a:pt x="122" y="165"/>
                  </a:lnTo>
                  <a:lnTo>
                    <a:pt x="47" y="186"/>
                  </a:lnTo>
                  <a:lnTo>
                    <a:pt x="29" y="240"/>
                  </a:lnTo>
                  <a:lnTo>
                    <a:pt x="47" y="348"/>
                  </a:lnTo>
                  <a:lnTo>
                    <a:pt x="0" y="44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43" name="Freeform 459">
              <a:extLst>
                <a:ext uri="{FF2B5EF4-FFF2-40B4-BE49-F238E27FC236}">
                  <a16:creationId xmlns:a16="http://schemas.microsoft.com/office/drawing/2014/main" id="{197A7965-32F0-4451-A620-846181D828C5}"/>
                </a:ext>
              </a:extLst>
            </p:cNvPr>
            <p:cNvSpPr>
              <a:spLocks/>
            </p:cNvSpPr>
            <p:nvPr/>
          </p:nvSpPr>
          <p:spPr bwMode="auto">
            <a:xfrm>
              <a:off x="1862140" y="4152234"/>
              <a:ext cx="60650" cy="157527"/>
            </a:xfrm>
            <a:custGeom>
              <a:avLst/>
              <a:gdLst>
                <a:gd name="T0" fmla="*/ 0 w 124"/>
                <a:gd name="T1" fmla="*/ 4 h 346"/>
                <a:gd name="T2" fmla="*/ 0 w 124"/>
                <a:gd name="T3" fmla="*/ 5 h 346"/>
                <a:gd name="T4" fmla="*/ 2 w 124"/>
                <a:gd name="T5" fmla="*/ 5 h 346"/>
                <a:gd name="T6" fmla="*/ 1 w 124"/>
                <a:gd name="T7" fmla="*/ 7 h 346"/>
                <a:gd name="T8" fmla="*/ 2 w 124"/>
                <a:gd name="T9" fmla="*/ 8 h 346"/>
                <a:gd name="T10" fmla="*/ 3 w 124"/>
                <a:gd name="T11" fmla="*/ 6 h 346"/>
                <a:gd name="T12" fmla="*/ 2 w 124"/>
                <a:gd name="T13" fmla="*/ 4 h 346"/>
                <a:gd name="T14" fmla="*/ 2 w 124"/>
                <a:gd name="T15" fmla="*/ 5 h 346"/>
                <a:gd name="T16" fmla="*/ 2 w 124"/>
                <a:gd name="T17" fmla="*/ 5 h 346"/>
                <a:gd name="T18" fmla="*/ 1 w 124"/>
                <a:gd name="T19" fmla="*/ 3 h 346"/>
                <a:gd name="T20" fmla="*/ 1 w 124"/>
                <a:gd name="T21" fmla="*/ 0 h 346"/>
                <a:gd name="T22" fmla="*/ 0 w 124"/>
                <a:gd name="T23" fmla="*/ 0 h 346"/>
                <a:gd name="T24" fmla="*/ 1 w 124"/>
                <a:gd name="T25" fmla="*/ 1 h 346"/>
                <a:gd name="T26" fmla="*/ 0 w 124"/>
                <a:gd name="T27" fmla="*/ 4 h 34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4"/>
                <a:gd name="T43" fmla="*/ 0 h 346"/>
                <a:gd name="T44" fmla="*/ 124 w 124"/>
                <a:gd name="T45" fmla="*/ 346 h 34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4" h="346">
                  <a:moveTo>
                    <a:pt x="0" y="189"/>
                  </a:moveTo>
                  <a:lnTo>
                    <a:pt x="16" y="209"/>
                  </a:lnTo>
                  <a:lnTo>
                    <a:pt x="64" y="228"/>
                  </a:lnTo>
                  <a:lnTo>
                    <a:pt x="61" y="292"/>
                  </a:lnTo>
                  <a:lnTo>
                    <a:pt x="100" y="346"/>
                  </a:lnTo>
                  <a:lnTo>
                    <a:pt x="124" y="248"/>
                  </a:lnTo>
                  <a:lnTo>
                    <a:pt x="84" y="182"/>
                  </a:lnTo>
                  <a:lnTo>
                    <a:pt x="95" y="219"/>
                  </a:lnTo>
                  <a:lnTo>
                    <a:pt x="72" y="217"/>
                  </a:lnTo>
                  <a:lnTo>
                    <a:pt x="47" y="128"/>
                  </a:lnTo>
                  <a:lnTo>
                    <a:pt x="46" y="9"/>
                  </a:lnTo>
                  <a:lnTo>
                    <a:pt x="10" y="0"/>
                  </a:lnTo>
                  <a:lnTo>
                    <a:pt x="38" y="58"/>
                  </a:lnTo>
                  <a:lnTo>
                    <a:pt x="0" y="18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44" name="Freeform 460">
              <a:extLst>
                <a:ext uri="{FF2B5EF4-FFF2-40B4-BE49-F238E27FC236}">
                  <a16:creationId xmlns:a16="http://schemas.microsoft.com/office/drawing/2014/main" id="{F852808E-96E5-4166-9DD8-E5FB90F657E5}"/>
                </a:ext>
              </a:extLst>
            </p:cNvPr>
            <p:cNvSpPr>
              <a:spLocks/>
            </p:cNvSpPr>
            <p:nvPr/>
          </p:nvSpPr>
          <p:spPr bwMode="auto">
            <a:xfrm>
              <a:off x="1039995" y="3455298"/>
              <a:ext cx="298196" cy="303915"/>
            </a:xfrm>
            <a:custGeom>
              <a:avLst/>
              <a:gdLst>
                <a:gd name="T0" fmla="*/ 0 w 618"/>
                <a:gd name="T1" fmla="*/ 11 h 673"/>
                <a:gd name="T2" fmla="*/ 1 w 618"/>
                <a:gd name="T3" fmla="*/ 10 h 673"/>
                <a:gd name="T4" fmla="*/ 1 w 618"/>
                <a:gd name="T5" fmla="*/ 10 h 673"/>
                <a:gd name="T6" fmla="*/ 6 w 618"/>
                <a:gd name="T7" fmla="*/ 10 h 673"/>
                <a:gd name="T8" fmla="*/ 5 w 618"/>
                <a:gd name="T9" fmla="*/ 0 h 673"/>
                <a:gd name="T10" fmla="*/ 7 w 618"/>
                <a:gd name="T11" fmla="*/ 0 h 673"/>
                <a:gd name="T12" fmla="*/ 14 w 618"/>
                <a:gd name="T13" fmla="*/ 5 h 673"/>
                <a:gd name="T14" fmla="*/ 14 w 618"/>
                <a:gd name="T15" fmla="*/ 6 h 673"/>
                <a:gd name="T16" fmla="*/ 15 w 618"/>
                <a:gd name="T17" fmla="*/ 6 h 673"/>
                <a:gd name="T18" fmla="*/ 15 w 618"/>
                <a:gd name="T19" fmla="*/ 9 h 673"/>
                <a:gd name="T20" fmla="*/ 14 w 618"/>
                <a:gd name="T21" fmla="*/ 10 h 673"/>
                <a:gd name="T22" fmla="*/ 11 w 618"/>
                <a:gd name="T23" fmla="*/ 11 h 673"/>
                <a:gd name="T24" fmla="*/ 7 w 618"/>
                <a:gd name="T25" fmla="*/ 12 h 673"/>
                <a:gd name="T26" fmla="*/ 6 w 618"/>
                <a:gd name="T27" fmla="*/ 15 h 673"/>
                <a:gd name="T28" fmla="*/ 5 w 618"/>
                <a:gd name="T29" fmla="*/ 15 h 673"/>
                <a:gd name="T30" fmla="*/ 4 w 618"/>
                <a:gd name="T31" fmla="*/ 15 h 673"/>
                <a:gd name="T32" fmla="*/ 3 w 618"/>
                <a:gd name="T33" fmla="*/ 13 h 673"/>
                <a:gd name="T34" fmla="*/ 1 w 618"/>
                <a:gd name="T35" fmla="*/ 14 h 673"/>
                <a:gd name="T36" fmla="*/ 1 w 618"/>
                <a:gd name="T37" fmla="*/ 13 h 673"/>
                <a:gd name="T38" fmla="*/ 0 w 618"/>
                <a:gd name="T39" fmla="*/ 11 h 6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18"/>
                <a:gd name="T61" fmla="*/ 0 h 673"/>
                <a:gd name="T62" fmla="*/ 618 w 618"/>
                <a:gd name="T63" fmla="*/ 673 h 6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18" h="673">
                  <a:moveTo>
                    <a:pt x="0" y="468"/>
                  </a:moveTo>
                  <a:lnTo>
                    <a:pt x="26" y="418"/>
                  </a:lnTo>
                  <a:lnTo>
                    <a:pt x="56" y="450"/>
                  </a:lnTo>
                  <a:lnTo>
                    <a:pt x="248" y="435"/>
                  </a:lnTo>
                  <a:lnTo>
                    <a:pt x="208" y="0"/>
                  </a:lnTo>
                  <a:lnTo>
                    <a:pt x="279" y="0"/>
                  </a:lnTo>
                  <a:lnTo>
                    <a:pt x="583" y="236"/>
                  </a:lnTo>
                  <a:lnTo>
                    <a:pt x="585" y="275"/>
                  </a:lnTo>
                  <a:lnTo>
                    <a:pt x="617" y="271"/>
                  </a:lnTo>
                  <a:lnTo>
                    <a:pt x="618" y="409"/>
                  </a:lnTo>
                  <a:lnTo>
                    <a:pt x="591" y="439"/>
                  </a:lnTo>
                  <a:lnTo>
                    <a:pt x="467" y="458"/>
                  </a:lnTo>
                  <a:lnTo>
                    <a:pt x="310" y="537"/>
                  </a:lnTo>
                  <a:lnTo>
                    <a:pt x="261" y="665"/>
                  </a:lnTo>
                  <a:lnTo>
                    <a:pt x="223" y="649"/>
                  </a:lnTo>
                  <a:lnTo>
                    <a:pt x="155" y="673"/>
                  </a:lnTo>
                  <a:lnTo>
                    <a:pt x="117" y="566"/>
                  </a:lnTo>
                  <a:lnTo>
                    <a:pt x="53" y="592"/>
                  </a:lnTo>
                  <a:lnTo>
                    <a:pt x="26" y="569"/>
                  </a:lnTo>
                  <a:lnTo>
                    <a:pt x="0" y="46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45" name="Freeform 461">
              <a:extLst>
                <a:ext uri="{FF2B5EF4-FFF2-40B4-BE49-F238E27FC236}">
                  <a16:creationId xmlns:a16="http://schemas.microsoft.com/office/drawing/2014/main" id="{7BD1BEFD-AF2D-40BF-897F-A4FACC3ACA9B}"/>
                </a:ext>
              </a:extLst>
            </p:cNvPr>
            <p:cNvSpPr>
              <a:spLocks/>
            </p:cNvSpPr>
            <p:nvPr/>
          </p:nvSpPr>
          <p:spPr bwMode="auto">
            <a:xfrm>
              <a:off x="950704" y="3405971"/>
              <a:ext cx="224068" cy="260953"/>
            </a:xfrm>
            <a:custGeom>
              <a:avLst/>
              <a:gdLst>
                <a:gd name="T0" fmla="*/ 0 w 467"/>
                <a:gd name="T1" fmla="*/ 7 h 575"/>
                <a:gd name="T2" fmla="*/ 1 w 467"/>
                <a:gd name="T3" fmla="*/ 7 h 575"/>
                <a:gd name="T4" fmla="*/ 1 w 467"/>
                <a:gd name="T5" fmla="*/ 9 h 575"/>
                <a:gd name="T6" fmla="*/ 0 w 467"/>
                <a:gd name="T7" fmla="*/ 12 h 575"/>
                <a:gd name="T8" fmla="*/ 2 w 467"/>
                <a:gd name="T9" fmla="*/ 11 h 575"/>
                <a:gd name="T10" fmla="*/ 4 w 467"/>
                <a:gd name="T11" fmla="*/ 13 h 575"/>
                <a:gd name="T12" fmla="*/ 5 w 467"/>
                <a:gd name="T13" fmla="*/ 12 h 575"/>
                <a:gd name="T14" fmla="*/ 6 w 467"/>
                <a:gd name="T15" fmla="*/ 13 h 575"/>
                <a:gd name="T16" fmla="*/ 10 w 467"/>
                <a:gd name="T17" fmla="*/ 13 h 575"/>
                <a:gd name="T18" fmla="*/ 9 w 467"/>
                <a:gd name="T19" fmla="*/ 3 h 575"/>
                <a:gd name="T20" fmla="*/ 11 w 467"/>
                <a:gd name="T21" fmla="*/ 3 h 575"/>
                <a:gd name="T22" fmla="*/ 7 w 467"/>
                <a:gd name="T23" fmla="*/ 0 h 575"/>
                <a:gd name="T24" fmla="*/ 7 w 467"/>
                <a:gd name="T25" fmla="*/ 1 h 575"/>
                <a:gd name="T26" fmla="*/ 5 w 467"/>
                <a:gd name="T27" fmla="*/ 1 h 575"/>
                <a:gd name="T28" fmla="*/ 5 w 467"/>
                <a:gd name="T29" fmla="*/ 4 h 575"/>
                <a:gd name="T30" fmla="*/ 3 w 467"/>
                <a:gd name="T31" fmla="*/ 5 h 575"/>
                <a:gd name="T32" fmla="*/ 4 w 467"/>
                <a:gd name="T33" fmla="*/ 6 h 575"/>
                <a:gd name="T34" fmla="*/ 0 w 467"/>
                <a:gd name="T35" fmla="*/ 7 h 5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7"/>
                <a:gd name="T55" fmla="*/ 0 h 575"/>
                <a:gd name="T56" fmla="*/ 467 w 467"/>
                <a:gd name="T57" fmla="*/ 575 h 5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7" h="575">
                  <a:moveTo>
                    <a:pt x="0" y="288"/>
                  </a:moveTo>
                  <a:lnTo>
                    <a:pt x="30" y="320"/>
                  </a:lnTo>
                  <a:lnTo>
                    <a:pt x="36" y="408"/>
                  </a:lnTo>
                  <a:lnTo>
                    <a:pt x="13" y="515"/>
                  </a:lnTo>
                  <a:lnTo>
                    <a:pt x="101" y="492"/>
                  </a:lnTo>
                  <a:lnTo>
                    <a:pt x="188" y="575"/>
                  </a:lnTo>
                  <a:lnTo>
                    <a:pt x="214" y="525"/>
                  </a:lnTo>
                  <a:lnTo>
                    <a:pt x="244" y="557"/>
                  </a:lnTo>
                  <a:lnTo>
                    <a:pt x="436" y="542"/>
                  </a:lnTo>
                  <a:lnTo>
                    <a:pt x="396" y="107"/>
                  </a:lnTo>
                  <a:lnTo>
                    <a:pt x="467" y="107"/>
                  </a:lnTo>
                  <a:lnTo>
                    <a:pt x="322" y="0"/>
                  </a:lnTo>
                  <a:lnTo>
                    <a:pt x="317" y="58"/>
                  </a:lnTo>
                  <a:lnTo>
                    <a:pt x="197" y="54"/>
                  </a:lnTo>
                  <a:lnTo>
                    <a:pt x="196" y="176"/>
                  </a:lnTo>
                  <a:lnTo>
                    <a:pt x="152" y="199"/>
                  </a:lnTo>
                  <a:lnTo>
                    <a:pt x="156" y="270"/>
                  </a:lnTo>
                  <a:lnTo>
                    <a:pt x="0" y="28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46" name="Freeform 462">
              <a:extLst>
                <a:ext uri="{FF2B5EF4-FFF2-40B4-BE49-F238E27FC236}">
                  <a16:creationId xmlns:a16="http://schemas.microsoft.com/office/drawing/2014/main" id="{2FA5E57D-A36B-4B05-B179-2C67FA36BDBC}"/>
                </a:ext>
              </a:extLst>
            </p:cNvPr>
            <p:cNvSpPr>
              <a:spLocks/>
            </p:cNvSpPr>
            <p:nvPr/>
          </p:nvSpPr>
          <p:spPr bwMode="auto">
            <a:xfrm>
              <a:off x="1024832" y="3221394"/>
              <a:ext cx="213960" cy="176621"/>
            </a:xfrm>
            <a:custGeom>
              <a:avLst/>
              <a:gdLst>
                <a:gd name="T0" fmla="*/ 0 w 447"/>
                <a:gd name="T1" fmla="*/ 9 h 392"/>
                <a:gd name="T2" fmla="*/ 3 w 447"/>
                <a:gd name="T3" fmla="*/ 7 h 392"/>
                <a:gd name="T4" fmla="*/ 3 w 447"/>
                <a:gd name="T5" fmla="*/ 3 h 392"/>
                <a:gd name="T6" fmla="*/ 6 w 447"/>
                <a:gd name="T7" fmla="*/ 2 h 392"/>
                <a:gd name="T8" fmla="*/ 6 w 447"/>
                <a:gd name="T9" fmla="*/ 0 h 392"/>
                <a:gd name="T10" fmla="*/ 9 w 447"/>
                <a:gd name="T11" fmla="*/ 1 h 392"/>
                <a:gd name="T12" fmla="*/ 10 w 447"/>
                <a:gd name="T13" fmla="*/ 4 h 392"/>
                <a:gd name="T14" fmla="*/ 9 w 447"/>
                <a:gd name="T15" fmla="*/ 4 h 392"/>
                <a:gd name="T16" fmla="*/ 8 w 447"/>
                <a:gd name="T17" fmla="*/ 4 h 392"/>
                <a:gd name="T18" fmla="*/ 8 w 447"/>
                <a:gd name="T19" fmla="*/ 5 h 392"/>
                <a:gd name="T20" fmla="*/ 4 w 447"/>
                <a:gd name="T21" fmla="*/ 7 h 392"/>
                <a:gd name="T22" fmla="*/ 4 w 447"/>
                <a:gd name="T23" fmla="*/ 9 h 392"/>
                <a:gd name="T24" fmla="*/ 0 w 447"/>
                <a:gd name="T25" fmla="*/ 9 h 3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47"/>
                <a:gd name="T40" fmla="*/ 0 h 392"/>
                <a:gd name="T41" fmla="*/ 447 w 447"/>
                <a:gd name="T42" fmla="*/ 392 h 3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47" h="392">
                  <a:moveTo>
                    <a:pt x="0" y="387"/>
                  </a:moveTo>
                  <a:lnTo>
                    <a:pt x="109" y="311"/>
                  </a:lnTo>
                  <a:lnTo>
                    <a:pt x="149" y="157"/>
                  </a:lnTo>
                  <a:lnTo>
                    <a:pt x="242" y="77"/>
                  </a:lnTo>
                  <a:lnTo>
                    <a:pt x="273" y="0"/>
                  </a:lnTo>
                  <a:lnTo>
                    <a:pt x="409" y="26"/>
                  </a:lnTo>
                  <a:lnTo>
                    <a:pt x="447" y="172"/>
                  </a:lnTo>
                  <a:lnTo>
                    <a:pt x="387" y="175"/>
                  </a:lnTo>
                  <a:lnTo>
                    <a:pt x="352" y="192"/>
                  </a:lnTo>
                  <a:lnTo>
                    <a:pt x="359" y="230"/>
                  </a:lnTo>
                  <a:lnTo>
                    <a:pt x="184" y="317"/>
                  </a:lnTo>
                  <a:lnTo>
                    <a:pt x="163" y="392"/>
                  </a:lnTo>
                  <a:lnTo>
                    <a:pt x="0" y="38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47" name="Freeform 463">
              <a:extLst>
                <a:ext uri="{FF2B5EF4-FFF2-40B4-BE49-F238E27FC236}">
                  <a16:creationId xmlns:a16="http://schemas.microsoft.com/office/drawing/2014/main" id="{0607B5F0-E8FD-42BA-9800-7406D6C5E449}"/>
                </a:ext>
              </a:extLst>
            </p:cNvPr>
            <p:cNvSpPr>
              <a:spLocks/>
            </p:cNvSpPr>
            <p:nvPr/>
          </p:nvSpPr>
          <p:spPr bwMode="auto">
            <a:xfrm>
              <a:off x="1813283" y="4172919"/>
              <a:ext cx="192058" cy="335739"/>
            </a:xfrm>
            <a:custGeom>
              <a:avLst/>
              <a:gdLst>
                <a:gd name="T0" fmla="*/ 0 w 398"/>
                <a:gd name="T1" fmla="*/ 5 h 739"/>
                <a:gd name="T2" fmla="*/ 0 w 398"/>
                <a:gd name="T3" fmla="*/ 5 h 739"/>
                <a:gd name="T4" fmla="*/ 2 w 398"/>
                <a:gd name="T5" fmla="*/ 6 h 739"/>
                <a:gd name="T6" fmla="*/ 3 w 398"/>
                <a:gd name="T7" fmla="*/ 7 h 739"/>
                <a:gd name="T8" fmla="*/ 3 w 398"/>
                <a:gd name="T9" fmla="*/ 10 h 739"/>
                <a:gd name="T10" fmla="*/ 1 w 398"/>
                <a:gd name="T11" fmla="*/ 13 h 739"/>
                <a:gd name="T12" fmla="*/ 2 w 398"/>
                <a:gd name="T13" fmla="*/ 16 h 739"/>
                <a:gd name="T14" fmla="*/ 2 w 398"/>
                <a:gd name="T15" fmla="*/ 17 h 739"/>
                <a:gd name="T16" fmla="*/ 3 w 398"/>
                <a:gd name="T17" fmla="*/ 17 h 739"/>
                <a:gd name="T18" fmla="*/ 3 w 398"/>
                <a:gd name="T19" fmla="*/ 16 h 739"/>
                <a:gd name="T20" fmla="*/ 5 w 398"/>
                <a:gd name="T21" fmla="*/ 15 h 739"/>
                <a:gd name="T22" fmla="*/ 4 w 398"/>
                <a:gd name="T23" fmla="*/ 10 h 739"/>
                <a:gd name="T24" fmla="*/ 9 w 398"/>
                <a:gd name="T25" fmla="*/ 5 h 739"/>
                <a:gd name="T26" fmla="*/ 9 w 398"/>
                <a:gd name="T27" fmla="*/ 0 h 739"/>
                <a:gd name="T28" fmla="*/ 8 w 398"/>
                <a:gd name="T29" fmla="*/ 1 h 739"/>
                <a:gd name="T30" fmla="*/ 4 w 398"/>
                <a:gd name="T31" fmla="*/ 1 h 739"/>
                <a:gd name="T32" fmla="*/ 4 w 398"/>
                <a:gd name="T33" fmla="*/ 3 h 739"/>
                <a:gd name="T34" fmla="*/ 5 w 398"/>
                <a:gd name="T35" fmla="*/ 5 h 739"/>
                <a:gd name="T36" fmla="*/ 5 w 398"/>
                <a:gd name="T37" fmla="*/ 7 h 739"/>
                <a:gd name="T38" fmla="*/ 4 w 398"/>
                <a:gd name="T39" fmla="*/ 6 h 739"/>
                <a:gd name="T40" fmla="*/ 4 w 398"/>
                <a:gd name="T41" fmla="*/ 4 h 739"/>
                <a:gd name="T42" fmla="*/ 3 w 398"/>
                <a:gd name="T43" fmla="*/ 4 h 739"/>
                <a:gd name="T44" fmla="*/ 0 w 398"/>
                <a:gd name="T45" fmla="*/ 5 h 73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98"/>
                <a:gd name="T70" fmla="*/ 0 h 739"/>
                <a:gd name="T71" fmla="*/ 398 w 398"/>
                <a:gd name="T72" fmla="*/ 739 h 73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98" h="739">
                  <a:moveTo>
                    <a:pt x="0" y="206"/>
                  </a:moveTo>
                  <a:lnTo>
                    <a:pt x="8" y="230"/>
                  </a:lnTo>
                  <a:lnTo>
                    <a:pt x="102" y="263"/>
                  </a:lnTo>
                  <a:lnTo>
                    <a:pt x="113" y="310"/>
                  </a:lnTo>
                  <a:lnTo>
                    <a:pt x="105" y="428"/>
                  </a:lnTo>
                  <a:lnTo>
                    <a:pt x="57" y="549"/>
                  </a:lnTo>
                  <a:lnTo>
                    <a:pt x="73" y="693"/>
                  </a:lnTo>
                  <a:lnTo>
                    <a:pt x="77" y="739"/>
                  </a:lnTo>
                  <a:lnTo>
                    <a:pt x="104" y="739"/>
                  </a:lnTo>
                  <a:lnTo>
                    <a:pt x="104" y="689"/>
                  </a:lnTo>
                  <a:lnTo>
                    <a:pt x="205" y="622"/>
                  </a:lnTo>
                  <a:lnTo>
                    <a:pt x="175" y="428"/>
                  </a:lnTo>
                  <a:lnTo>
                    <a:pt x="396" y="229"/>
                  </a:lnTo>
                  <a:lnTo>
                    <a:pt x="398" y="0"/>
                  </a:lnTo>
                  <a:lnTo>
                    <a:pt x="342" y="39"/>
                  </a:lnTo>
                  <a:lnTo>
                    <a:pt x="188" y="52"/>
                  </a:lnTo>
                  <a:lnTo>
                    <a:pt x="187" y="134"/>
                  </a:lnTo>
                  <a:lnTo>
                    <a:pt x="227" y="200"/>
                  </a:lnTo>
                  <a:lnTo>
                    <a:pt x="203" y="298"/>
                  </a:lnTo>
                  <a:lnTo>
                    <a:pt x="164" y="244"/>
                  </a:lnTo>
                  <a:lnTo>
                    <a:pt x="167" y="180"/>
                  </a:lnTo>
                  <a:lnTo>
                    <a:pt x="119" y="161"/>
                  </a:lnTo>
                  <a:lnTo>
                    <a:pt x="0" y="20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48" name="Freeform 464">
              <a:extLst>
                <a:ext uri="{FF2B5EF4-FFF2-40B4-BE49-F238E27FC236}">
                  <a16:creationId xmlns:a16="http://schemas.microsoft.com/office/drawing/2014/main" id="{5A90D621-5823-404C-91F7-B77A3071A907}"/>
                </a:ext>
              </a:extLst>
            </p:cNvPr>
            <p:cNvSpPr>
              <a:spLocks/>
            </p:cNvSpPr>
            <p:nvPr/>
          </p:nvSpPr>
          <p:spPr bwMode="auto">
            <a:xfrm>
              <a:off x="1265748" y="3487121"/>
              <a:ext cx="291457" cy="241859"/>
            </a:xfrm>
            <a:custGeom>
              <a:avLst/>
              <a:gdLst>
                <a:gd name="T0" fmla="*/ 0 w 607"/>
                <a:gd name="T1" fmla="*/ 9 h 535"/>
                <a:gd name="T2" fmla="*/ 0 w 607"/>
                <a:gd name="T3" fmla="*/ 10 h 535"/>
                <a:gd name="T4" fmla="*/ 2 w 607"/>
                <a:gd name="T5" fmla="*/ 12 h 535"/>
                <a:gd name="T6" fmla="*/ 2 w 607"/>
                <a:gd name="T7" fmla="*/ 12 h 535"/>
                <a:gd name="T8" fmla="*/ 3 w 607"/>
                <a:gd name="T9" fmla="*/ 12 h 535"/>
                <a:gd name="T10" fmla="*/ 4 w 607"/>
                <a:gd name="T11" fmla="*/ 10 h 535"/>
                <a:gd name="T12" fmla="*/ 8 w 607"/>
                <a:gd name="T13" fmla="*/ 11 h 535"/>
                <a:gd name="T14" fmla="*/ 11 w 607"/>
                <a:gd name="T15" fmla="*/ 10 h 535"/>
                <a:gd name="T16" fmla="*/ 12 w 607"/>
                <a:gd name="T17" fmla="*/ 10 h 535"/>
                <a:gd name="T18" fmla="*/ 13 w 607"/>
                <a:gd name="T19" fmla="*/ 7 h 535"/>
                <a:gd name="T20" fmla="*/ 14 w 607"/>
                <a:gd name="T21" fmla="*/ 3 h 535"/>
                <a:gd name="T22" fmla="*/ 13 w 607"/>
                <a:gd name="T23" fmla="*/ 2 h 535"/>
                <a:gd name="T24" fmla="*/ 13 w 607"/>
                <a:gd name="T25" fmla="*/ 1 h 535"/>
                <a:gd name="T26" fmla="*/ 10 w 607"/>
                <a:gd name="T27" fmla="*/ 0 h 535"/>
                <a:gd name="T28" fmla="*/ 5 w 607"/>
                <a:gd name="T29" fmla="*/ 4 h 535"/>
                <a:gd name="T30" fmla="*/ 3 w 607"/>
                <a:gd name="T31" fmla="*/ 5 h 535"/>
                <a:gd name="T32" fmla="*/ 3 w 607"/>
                <a:gd name="T33" fmla="*/ 8 h 535"/>
                <a:gd name="T34" fmla="*/ 3 w 607"/>
                <a:gd name="T35" fmla="*/ 9 h 535"/>
                <a:gd name="T36" fmla="*/ 0 w 607"/>
                <a:gd name="T37" fmla="*/ 9 h 5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07"/>
                <a:gd name="T58" fmla="*/ 0 h 535"/>
                <a:gd name="T59" fmla="*/ 607 w 607"/>
                <a:gd name="T60" fmla="*/ 535 h 5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07" h="535">
                  <a:moveTo>
                    <a:pt x="0" y="389"/>
                  </a:moveTo>
                  <a:lnTo>
                    <a:pt x="8" y="431"/>
                  </a:lnTo>
                  <a:lnTo>
                    <a:pt x="79" y="524"/>
                  </a:lnTo>
                  <a:lnTo>
                    <a:pt x="100" y="505"/>
                  </a:lnTo>
                  <a:lnTo>
                    <a:pt x="129" y="535"/>
                  </a:lnTo>
                  <a:lnTo>
                    <a:pt x="178" y="442"/>
                  </a:lnTo>
                  <a:lnTo>
                    <a:pt x="349" y="489"/>
                  </a:lnTo>
                  <a:lnTo>
                    <a:pt x="498" y="440"/>
                  </a:lnTo>
                  <a:lnTo>
                    <a:pt x="504" y="418"/>
                  </a:lnTo>
                  <a:lnTo>
                    <a:pt x="579" y="300"/>
                  </a:lnTo>
                  <a:lnTo>
                    <a:pt x="607" y="142"/>
                  </a:lnTo>
                  <a:lnTo>
                    <a:pt x="568" y="92"/>
                  </a:lnTo>
                  <a:lnTo>
                    <a:pt x="568" y="23"/>
                  </a:lnTo>
                  <a:lnTo>
                    <a:pt x="438" y="0"/>
                  </a:lnTo>
                  <a:lnTo>
                    <a:pt x="209" y="185"/>
                  </a:lnTo>
                  <a:lnTo>
                    <a:pt x="150" y="202"/>
                  </a:lnTo>
                  <a:lnTo>
                    <a:pt x="151" y="340"/>
                  </a:lnTo>
                  <a:lnTo>
                    <a:pt x="124" y="370"/>
                  </a:lnTo>
                  <a:lnTo>
                    <a:pt x="0" y="38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49" name="Freeform 465">
              <a:extLst>
                <a:ext uri="{FF2B5EF4-FFF2-40B4-BE49-F238E27FC236}">
                  <a16:creationId xmlns:a16="http://schemas.microsoft.com/office/drawing/2014/main" id="{8CD92335-26B2-48B4-B19C-E9AA6BFCFFBB}"/>
                </a:ext>
              </a:extLst>
            </p:cNvPr>
            <p:cNvSpPr>
              <a:spLocks/>
            </p:cNvSpPr>
            <p:nvPr/>
          </p:nvSpPr>
          <p:spPr bwMode="auto">
            <a:xfrm>
              <a:off x="1312920" y="3684427"/>
              <a:ext cx="213960" cy="195715"/>
            </a:xfrm>
            <a:custGeom>
              <a:avLst/>
              <a:gdLst>
                <a:gd name="T0" fmla="*/ 0 w 445"/>
                <a:gd name="T1" fmla="*/ 8 h 429"/>
                <a:gd name="T2" fmla="*/ 1 w 445"/>
                <a:gd name="T3" fmla="*/ 2 h 429"/>
                <a:gd name="T4" fmla="*/ 2 w 445"/>
                <a:gd name="T5" fmla="*/ 0 h 429"/>
                <a:gd name="T6" fmla="*/ 6 w 445"/>
                <a:gd name="T7" fmla="*/ 1 h 429"/>
                <a:gd name="T8" fmla="*/ 9 w 445"/>
                <a:gd name="T9" fmla="*/ 0 h 429"/>
                <a:gd name="T10" fmla="*/ 10 w 445"/>
                <a:gd name="T11" fmla="*/ 1 h 429"/>
                <a:gd name="T12" fmla="*/ 10 w 445"/>
                <a:gd name="T13" fmla="*/ 2 h 429"/>
                <a:gd name="T14" fmla="*/ 9 w 445"/>
                <a:gd name="T15" fmla="*/ 3 h 429"/>
                <a:gd name="T16" fmla="*/ 7 w 445"/>
                <a:gd name="T17" fmla="*/ 8 h 429"/>
                <a:gd name="T18" fmla="*/ 6 w 445"/>
                <a:gd name="T19" fmla="*/ 7 h 429"/>
                <a:gd name="T20" fmla="*/ 5 w 445"/>
                <a:gd name="T21" fmla="*/ 9 h 429"/>
                <a:gd name="T22" fmla="*/ 3 w 445"/>
                <a:gd name="T23" fmla="*/ 10 h 429"/>
                <a:gd name="T24" fmla="*/ 2 w 445"/>
                <a:gd name="T25" fmla="*/ 8 h 429"/>
                <a:gd name="T26" fmla="*/ 0 w 445"/>
                <a:gd name="T27" fmla="*/ 8 h 42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5"/>
                <a:gd name="T43" fmla="*/ 0 h 429"/>
                <a:gd name="T44" fmla="*/ 445 w 445"/>
                <a:gd name="T45" fmla="*/ 429 h 42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5" h="429">
                  <a:moveTo>
                    <a:pt x="0" y="335"/>
                  </a:moveTo>
                  <a:lnTo>
                    <a:pt x="29" y="95"/>
                  </a:lnTo>
                  <a:lnTo>
                    <a:pt x="78" y="2"/>
                  </a:lnTo>
                  <a:lnTo>
                    <a:pt x="249" y="49"/>
                  </a:lnTo>
                  <a:lnTo>
                    <a:pt x="398" y="0"/>
                  </a:lnTo>
                  <a:lnTo>
                    <a:pt x="428" y="57"/>
                  </a:lnTo>
                  <a:lnTo>
                    <a:pt x="445" y="95"/>
                  </a:lnTo>
                  <a:lnTo>
                    <a:pt x="406" y="130"/>
                  </a:lnTo>
                  <a:lnTo>
                    <a:pt x="323" y="324"/>
                  </a:lnTo>
                  <a:lnTo>
                    <a:pt x="252" y="312"/>
                  </a:lnTo>
                  <a:lnTo>
                    <a:pt x="214" y="404"/>
                  </a:lnTo>
                  <a:lnTo>
                    <a:pt x="128" y="429"/>
                  </a:lnTo>
                  <a:lnTo>
                    <a:pt x="78" y="347"/>
                  </a:lnTo>
                  <a:lnTo>
                    <a:pt x="0" y="33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50" name="Freeform 466">
              <a:extLst>
                <a:ext uri="{FF2B5EF4-FFF2-40B4-BE49-F238E27FC236}">
                  <a16:creationId xmlns:a16="http://schemas.microsoft.com/office/drawing/2014/main" id="{07D48265-065E-4684-98A1-55F0F1DC72C5}"/>
                </a:ext>
              </a:extLst>
            </p:cNvPr>
            <p:cNvSpPr>
              <a:spLocks/>
            </p:cNvSpPr>
            <p:nvPr/>
          </p:nvSpPr>
          <p:spPr bwMode="auto">
            <a:xfrm>
              <a:off x="954074" y="3708295"/>
              <a:ext cx="55596" cy="36597"/>
            </a:xfrm>
            <a:custGeom>
              <a:avLst/>
              <a:gdLst>
                <a:gd name="T0" fmla="*/ 0 w 117"/>
                <a:gd name="T1" fmla="*/ 0 h 79"/>
                <a:gd name="T2" fmla="*/ 1 w 117"/>
                <a:gd name="T3" fmla="*/ 1 h 79"/>
                <a:gd name="T4" fmla="*/ 2 w 117"/>
                <a:gd name="T5" fmla="*/ 1 h 79"/>
                <a:gd name="T6" fmla="*/ 1 w 117"/>
                <a:gd name="T7" fmla="*/ 1 h 79"/>
                <a:gd name="T8" fmla="*/ 1 w 117"/>
                <a:gd name="T9" fmla="*/ 2 h 79"/>
                <a:gd name="T10" fmla="*/ 3 w 117"/>
                <a:gd name="T11" fmla="*/ 1 h 79"/>
                <a:gd name="T12" fmla="*/ 3 w 117"/>
                <a:gd name="T13" fmla="*/ 0 h 79"/>
                <a:gd name="T14" fmla="*/ 0 w 117"/>
                <a:gd name="T15" fmla="*/ 0 h 79"/>
                <a:gd name="T16" fmla="*/ 0 60000 65536"/>
                <a:gd name="T17" fmla="*/ 0 60000 65536"/>
                <a:gd name="T18" fmla="*/ 0 60000 65536"/>
                <a:gd name="T19" fmla="*/ 0 60000 65536"/>
                <a:gd name="T20" fmla="*/ 0 60000 65536"/>
                <a:gd name="T21" fmla="*/ 0 60000 65536"/>
                <a:gd name="T22" fmla="*/ 0 60000 65536"/>
                <a:gd name="T23" fmla="*/ 0 60000 65536"/>
                <a:gd name="T24" fmla="*/ 0 w 117"/>
                <a:gd name="T25" fmla="*/ 0 h 79"/>
                <a:gd name="T26" fmla="*/ 117 w 117"/>
                <a:gd name="T27" fmla="*/ 79 h 7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7" h="79">
                  <a:moveTo>
                    <a:pt x="0" y="9"/>
                  </a:moveTo>
                  <a:lnTo>
                    <a:pt x="38" y="44"/>
                  </a:lnTo>
                  <a:lnTo>
                    <a:pt x="72" y="33"/>
                  </a:lnTo>
                  <a:lnTo>
                    <a:pt x="54" y="44"/>
                  </a:lnTo>
                  <a:lnTo>
                    <a:pt x="68" y="79"/>
                  </a:lnTo>
                  <a:lnTo>
                    <a:pt x="114" y="44"/>
                  </a:lnTo>
                  <a:lnTo>
                    <a:pt x="117" y="0"/>
                  </a:lnTo>
                  <a:lnTo>
                    <a:pt x="0" y="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51" name="Freeform 467">
              <a:extLst>
                <a:ext uri="{FF2B5EF4-FFF2-40B4-BE49-F238E27FC236}">
                  <a16:creationId xmlns:a16="http://schemas.microsoft.com/office/drawing/2014/main" id="{DE9972A0-952B-4CA2-8F9C-35530C37C38E}"/>
                </a:ext>
              </a:extLst>
            </p:cNvPr>
            <p:cNvSpPr>
              <a:spLocks/>
            </p:cNvSpPr>
            <p:nvPr/>
          </p:nvSpPr>
          <p:spPr bwMode="auto">
            <a:xfrm>
              <a:off x="2194030" y="3429839"/>
              <a:ext cx="10108" cy="35006"/>
            </a:xfrm>
            <a:custGeom>
              <a:avLst/>
              <a:gdLst>
                <a:gd name="T0" fmla="*/ 0 w 22"/>
                <a:gd name="T1" fmla="*/ 1 h 74"/>
                <a:gd name="T2" fmla="*/ 0 w 22"/>
                <a:gd name="T3" fmla="*/ 2 h 74"/>
                <a:gd name="T4" fmla="*/ 1 w 22"/>
                <a:gd name="T5" fmla="*/ 2 h 74"/>
                <a:gd name="T6" fmla="*/ 0 w 22"/>
                <a:gd name="T7" fmla="*/ 0 h 74"/>
                <a:gd name="T8" fmla="*/ 0 w 22"/>
                <a:gd name="T9" fmla="*/ 1 h 74"/>
                <a:gd name="T10" fmla="*/ 0 60000 65536"/>
                <a:gd name="T11" fmla="*/ 0 60000 65536"/>
                <a:gd name="T12" fmla="*/ 0 60000 65536"/>
                <a:gd name="T13" fmla="*/ 0 60000 65536"/>
                <a:gd name="T14" fmla="*/ 0 60000 65536"/>
                <a:gd name="T15" fmla="*/ 0 w 22"/>
                <a:gd name="T16" fmla="*/ 0 h 74"/>
                <a:gd name="T17" fmla="*/ 22 w 22"/>
                <a:gd name="T18" fmla="*/ 74 h 74"/>
              </a:gdLst>
              <a:ahLst/>
              <a:cxnLst>
                <a:cxn ang="T10">
                  <a:pos x="T0" y="T1"/>
                </a:cxn>
                <a:cxn ang="T11">
                  <a:pos x="T2" y="T3"/>
                </a:cxn>
                <a:cxn ang="T12">
                  <a:pos x="T4" y="T5"/>
                </a:cxn>
                <a:cxn ang="T13">
                  <a:pos x="T6" y="T7"/>
                </a:cxn>
                <a:cxn ang="T14">
                  <a:pos x="T8" y="T9"/>
                </a:cxn>
              </a:cxnLst>
              <a:rect l="T15" t="T16" r="T17" b="T18"/>
              <a:pathLst>
                <a:path w="22" h="74">
                  <a:moveTo>
                    <a:pt x="0" y="61"/>
                  </a:moveTo>
                  <a:lnTo>
                    <a:pt x="10" y="74"/>
                  </a:lnTo>
                  <a:lnTo>
                    <a:pt x="22" y="70"/>
                  </a:lnTo>
                  <a:lnTo>
                    <a:pt x="12" y="0"/>
                  </a:lnTo>
                  <a:lnTo>
                    <a:pt x="0" y="61"/>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52" name="Freeform 468">
              <a:extLst>
                <a:ext uri="{FF2B5EF4-FFF2-40B4-BE49-F238E27FC236}">
                  <a16:creationId xmlns:a16="http://schemas.microsoft.com/office/drawing/2014/main" id="{B7796D0E-3145-4E22-9208-BFBDB5FD2A7F}"/>
                </a:ext>
              </a:extLst>
            </p:cNvPr>
            <p:cNvSpPr>
              <a:spLocks/>
            </p:cNvSpPr>
            <p:nvPr/>
          </p:nvSpPr>
          <p:spPr bwMode="auto">
            <a:xfrm>
              <a:off x="1794751" y="3983569"/>
              <a:ext cx="32010" cy="33415"/>
            </a:xfrm>
            <a:custGeom>
              <a:avLst/>
              <a:gdLst>
                <a:gd name="T0" fmla="*/ 0 w 66"/>
                <a:gd name="T1" fmla="*/ 2 h 72"/>
                <a:gd name="T2" fmla="*/ 1 w 66"/>
                <a:gd name="T3" fmla="*/ 0 h 72"/>
                <a:gd name="T4" fmla="*/ 1 w 66"/>
                <a:gd name="T5" fmla="*/ 0 h 72"/>
                <a:gd name="T6" fmla="*/ 1 w 66"/>
                <a:gd name="T7" fmla="*/ 1 h 72"/>
                <a:gd name="T8" fmla="*/ 0 w 66"/>
                <a:gd name="T9" fmla="*/ 2 h 72"/>
                <a:gd name="T10" fmla="*/ 0 60000 65536"/>
                <a:gd name="T11" fmla="*/ 0 60000 65536"/>
                <a:gd name="T12" fmla="*/ 0 60000 65536"/>
                <a:gd name="T13" fmla="*/ 0 60000 65536"/>
                <a:gd name="T14" fmla="*/ 0 60000 65536"/>
                <a:gd name="T15" fmla="*/ 0 w 66"/>
                <a:gd name="T16" fmla="*/ 0 h 72"/>
                <a:gd name="T17" fmla="*/ 66 w 66"/>
                <a:gd name="T18" fmla="*/ 72 h 72"/>
              </a:gdLst>
              <a:ahLst/>
              <a:cxnLst>
                <a:cxn ang="T10">
                  <a:pos x="T0" y="T1"/>
                </a:cxn>
                <a:cxn ang="T11">
                  <a:pos x="T2" y="T3"/>
                </a:cxn>
                <a:cxn ang="T12">
                  <a:pos x="T4" y="T5"/>
                </a:cxn>
                <a:cxn ang="T13">
                  <a:pos x="T6" y="T7"/>
                </a:cxn>
                <a:cxn ang="T14">
                  <a:pos x="T8" y="T9"/>
                </a:cxn>
              </a:cxnLst>
              <a:rect l="T15" t="T16" r="T17" b="T18"/>
              <a:pathLst>
                <a:path w="66" h="72">
                  <a:moveTo>
                    <a:pt x="0" y="72"/>
                  </a:moveTo>
                  <a:lnTo>
                    <a:pt x="29" y="12"/>
                  </a:lnTo>
                  <a:lnTo>
                    <a:pt x="56" y="0"/>
                  </a:lnTo>
                  <a:lnTo>
                    <a:pt x="66" y="57"/>
                  </a:lnTo>
                  <a:lnTo>
                    <a:pt x="0" y="7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53" name="Freeform 469">
              <a:extLst>
                <a:ext uri="{FF2B5EF4-FFF2-40B4-BE49-F238E27FC236}">
                  <a16:creationId xmlns:a16="http://schemas.microsoft.com/office/drawing/2014/main" id="{5D4693A1-EA87-44FB-AFEF-35AF1B513ACF}"/>
                </a:ext>
              </a:extLst>
            </p:cNvPr>
            <p:cNvSpPr>
              <a:spLocks/>
            </p:cNvSpPr>
            <p:nvPr/>
          </p:nvSpPr>
          <p:spPr bwMode="auto">
            <a:xfrm>
              <a:off x="940596" y="3628736"/>
              <a:ext cx="112876" cy="82741"/>
            </a:xfrm>
            <a:custGeom>
              <a:avLst/>
              <a:gdLst>
                <a:gd name="T0" fmla="*/ 0 w 233"/>
                <a:gd name="T1" fmla="*/ 2 h 184"/>
                <a:gd name="T2" fmla="*/ 1 w 233"/>
                <a:gd name="T3" fmla="*/ 3 h 184"/>
                <a:gd name="T4" fmla="*/ 3 w 233"/>
                <a:gd name="T5" fmla="*/ 3 h 184"/>
                <a:gd name="T6" fmla="*/ 1 w 233"/>
                <a:gd name="T7" fmla="*/ 4 h 184"/>
                <a:gd name="T8" fmla="*/ 1 w 233"/>
                <a:gd name="T9" fmla="*/ 4 h 184"/>
                <a:gd name="T10" fmla="*/ 3 w 233"/>
                <a:gd name="T11" fmla="*/ 4 h 184"/>
                <a:gd name="T12" fmla="*/ 5 w 233"/>
                <a:gd name="T13" fmla="*/ 4 h 184"/>
                <a:gd name="T14" fmla="*/ 5 w 233"/>
                <a:gd name="T15" fmla="*/ 2 h 184"/>
                <a:gd name="T16" fmla="*/ 3 w 233"/>
                <a:gd name="T17" fmla="*/ 0 h 184"/>
                <a:gd name="T18" fmla="*/ 1 w 233"/>
                <a:gd name="T19" fmla="*/ 1 h 184"/>
                <a:gd name="T20" fmla="*/ 0 w 233"/>
                <a:gd name="T21" fmla="*/ 2 h 1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3"/>
                <a:gd name="T34" fmla="*/ 0 h 184"/>
                <a:gd name="T35" fmla="*/ 233 w 233"/>
                <a:gd name="T36" fmla="*/ 184 h 1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3" h="184">
                  <a:moveTo>
                    <a:pt x="0" y="83"/>
                  </a:moveTo>
                  <a:lnTo>
                    <a:pt x="32" y="134"/>
                  </a:lnTo>
                  <a:lnTo>
                    <a:pt x="139" y="143"/>
                  </a:lnTo>
                  <a:lnTo>
                    <a:pt x="25" y="160"/>
                  </a:lnTo>
                  <a:lnTo>
                    <a:pt x="25" y="184"/>
                  </a:lnTo>
                  <a:lnTo>
                    <a:pt x="142" y="175"/>
                  </a:lnTo>
                  <a:lnTo>
                    <a:pt x="233" y="184"/>
                  </a:lnTo>
                  <a:lnTo>
                    <a:pt x="207" y="83"/>
                  </a:lnTo>
                  <a:lnTo>
                    <a:pt x="120" y="0"/>
                  </a:lnTo>
                  <a:lnTo>
                    <a:pt x="32" y="23"/>
                  </a:lnTo>
                  <a:lnTo>
                    <a:pt x="0" y="8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54" name="Freeform 470">
              <a:extLst>
                <a:ext uri="{FF2B5EF4-FFF2-40B4-BE49-F238E27FC236}">
                  <a16:creationId xmlns:a16="http://schemas.microsoft.com/office/drawing/2014/main" id="{E5B84412-F0BA-417B-AB7E-8119710327AC}"/>
                </a:ext>
              </a:extLst>
            </p:cNvPr>
            <p:cNvSpPr>
              <a:spLocks/>
            </p:cNvSpPr>
            <p:nvPr/>
          </p:nvSpPr>
          <p:spPr bwMode="auto">
            <a:xfrm>
              <a:off x="1019778" y="3765577"/>
              <a:ext cx="57281" cy="58874"/>
            </a:xfrm>
            <a:custGeom>
              <a:avLst/>
              <a:gdLst>
                <a:gd name="T0" fmla="*/ 0 w 116"/>
                <a:gd name="T1" fmla="*/ 1 h 133"/>
                <a:gd name="T2" fmla="*/ 0 w 116"/>
                <a:gd name="T3" fmla="*/ 2 h 133"/>
                <a:gd name="T4" fmla="*/ 2 w 116"/>
                <a:gd name="T5" fmla="*/ 3 h 133"/>
                <a:gd name="T6" fmla="*/ 3 w 116"/>
                <a:gd name="T7" fmla="*/ 1 h 133"/>
                <a:gd name="T8" fmla="*/ 2 w 116"/>
                <a:gd name="T9" fmla="*/ 0 h 133"/>
                <a:gd name="T10" fmla="*/ 0 w 116"/>
                <a:gd name="T11" fmla="*/ 1 h 133"/>
                <a:gd name="T12" fmla="*/ 0 60000 65536"/>
                <a:gd name="T13" fmla="*/ 0 60000 65536"/>
                <a:gd name="T14" fmla="*/ 0 60000 65536"/>
                <a:gd name="T15" fmla="*/ 0 60000 65536"/>
                <a:gd name="T16" fmla="*/ 0 60000 65536"/>
                <a:gd name="T17" fmla="*/ 0 60000 65536"/>
                <a:gd name="T18" fmla="*/ 0 w 116"/>
                <a:gd name="T19" fmla="*/ 0 h 133"/>
                <a:gd name="T20" fmla="*/ 116 w 116"/>
                <a:gd name="T21" fmla="*/ 133 h 133"/>
              </a:gdLst>
              <a:ahLst/>
              <a:cxnLst>
                <a:cxn ang="T12">
                  <a:pos x="T0" y="T1"/>
                </a:cxn>
                <a:cxn ang="T13">
                  <a:pos x="T2" y="T3"/>
                </a:cxn>
                <a:cxn ang="T14">
                  <a:pos x="T4" y="T5"/>
                </a:cxn>
                <a:cxn ang="T15">
                  <a:pos x="T6" y="T7"/>
                </a:cxn>
                <a:cxn ang="T16">
                  <a:pos x="T8" y="T9"/>
                </a:cxn>
                <a:cxn ang="T17">
                  <a:pos x="T10" y="T11"/>
                </a:cxn>
              </a:cxnLst>
              <a:rect l="T18" t="T19" r="T20" b="T21"/>
              <a:pathLst>
                <a:path w="116" h="133">
                  <a:moveTo>
                    <a:pt x="0" y="37"/>
                  </a:moveTo>
                  <a:lnTo>
                    <a:pt x="11" y="89"/>
                  </a:lnTo>
                  <a:lnTo>
                    <a:pt x="67" y="133"/>
                  </a:lnTo>
                  <a:lnTo>
                    <a:pt x="116" y="66"/>
                  </a:lnTo>
                  <a:lnTo>
                    <a:pt x="76" y="0"/>
                  </a:lnTo>
                  <a:lnTo>
                    <a:pt x="0" y="3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55" name="Freeform 471">
              <a:extLst>
                <a:ext uri="{FF2B5EF4-FFF2-40B4-BE49-F238E27FC236}">
                  <a16:creationId xmlns:a16="http://schemas.microsoft.com/office/drawing/2014/main" id="{790AA59B-C978-4659-8040-660FEBBCE957}"/>
                </a:ext>
              </a:extLst>
            </p:cNvPr>
            <p:cNvSpPr>
              <a:spLocks/>
            </p:cNvSpPr>
            <p:nvPr/>
          </p:nvSpPr>
          <p:spPr bwMode="auto">
            <a:xfrm>
              <a:off x="2015449" y="3724207"/>
              <a:ext cx="187004" cy="273683"/>
            </a:xfrm>
            <a:custGeom>
              <a:avLst/>
              <a:gdLst>
                <a:gd name="T0" fmla="*/ 0 w 390"/>
                <a:gd name="T1" fmla="*/ 13 h 602"/>
                <a:gd name="T2" fmla="*/ 0 w 390"/>
                <a:gd name="T3" fmla="*/ 9 h 602"/>
                <a:gd name="T4" fmla="*/ 1 w 390"/>
                <a:gd name="T5" fmla="*/ 8 h 602"/>
                <a:gd name="T6" fmla="*/ 3 w 390"/>
                <a:gd name="T7" fmla="*/ 7 h 602"/>
                <a:gd name="T8" fmla="*/ 6 w 390"/>
                <a:gd name="T9" fmla="*/ 4 h 602"/>
                <a:gd name="T10" fmla="*/ 3 w 390"/>
                <a:gd name="T11" fmla="*/ 3 h 602"/>
                <a:gd name="T12" fmla="*/ 2 w 390"/>
                <a:gd name="T13" fmla="*/ 1 h 602"/>
                <a:gd name="T14" fmla="*/ 2 w 390"/>
                <a:gd name="T15" fmla="*/ 1 h 602"/>
                <a:gd name="T16" fmla="*/ 3 w 390"/>
                <a:gd name="T17" fmla="*/ 2 h 602"/>
                <a:gd name="T18" fmla="*/ 9 w 390"/>
                <a:gd name="T19" fmla="*/ 0 h 602"/>
                <a:gd name="T20" fmla="*/ 9 w 390"/>
                <a:gd name="T21" fmla="*/ 2 h 602"/>
                <a:gd name="T22" fmla="*/ 6 w 390"/>
                <a:gd name="T23" fmla="*/ 8 h 602"/>
                <a:gd name="T24" fmla="*/ 1 w 390"/>
                <a:gd name="T25" fmla="*/ 14 h 602"/>
                <a:gd name="T26" fmla="*/ 0 w 390"/>
                <a:gd name="T27" fmla="*/ 13 h 6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0"/>
                <a:gd name="T43" fmla="*/ 0 h 602"/>
                <a:gd name="T44" fmla="*/ 390 w 390"/>
                <a:gd name="T45" fmla="*/ 602 h 6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0" h="602">
                  <a:moveTo>
                    <a:pt x="0" y="565"/>
                  </a:moveTo>
                  <a:lnTo>
                    <a:pt x="0" y="403"/>
                  </a:lnTo>
                  <a:lnTo>
                    <a:pt x="32" y="354"/>
                  </a:lnTo>
                  <a:lnTo>
                    <a:pt x="151" y="305"/>
                  </a:lnTo>
                  <a:lnTo>
                    <a:pt x="268" y="173"/>
                  </a:lnTo>
                  <a:lnTo>
                    <a:pt x="115" y="128"/>
                  </a:lnTo>
                  <a:lnTo>
                    <a:pt x="71" y="48"/>
                  </a:lnTo>
                  <a:lnTo>
                    <a:pt x="84" y="23"/>
                  </a:lnTo>
                  <a:lnTo>
                    <a:pt x="145" y="70"/>
                  </a:lnTo>
                  <a:lnTo>
                    <a:pt x="373" y="0"/>
                  </a:lnTo>
                  <a:lnTo>
                    <a:pt x="390" y="70"/>
                  </a:lnTo>
                  <a:lnTo>
                    <a:pt x="255" y="351"/>
                  </a:lnTo>
                  <a:lnTo>
                    <a:pt x="20" y="602"/>
                  </a:lnTo>
                  <a:lnTo>
                    <a:pt x="0" y="56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56" name="Freeform 472">
              <a:extLst>
                <a:ext uri="{FF2B5EF4-FFF2-40B4-BE49-F238E27FC236}">
                  <a16:creationId xmlns:a16="http://schemas.microsoft.com/office/drawing/2014/main" id="{FA7C8A66-BC92-4DA2-AD5F-C1835C974246}"/>
                </a:ext>
              </a:extLst>
            </p:cNvPr>
            <p:cNvSpPr>
              <a:spLocks/>
            </p:cNvSpPr>
            <p:nvPr/>
          </p:nvSpPr>
          <p:spPr bwMode="auto">
            <a:xfrm>
              <a:off x="1722308" y="4277937"/>
              <a:ext cx="144886" cy="144797"/>
            </a:xfrm>
            <a:custGeom>
              <a:avLst/>
              <a:gdLst>
                <a:gd name="T0" fmla="*/ 0 w 301"/>
                <a:gd name="T1" fmla="*/ 2 h 319"/>
                <a:gd name="T2" fmla="*/ 1 w 301"/>
                <a:gd name="T3" fmla="*/ 2 h 319"/>
                <a:gd name="T4" fmla="*/ 3 w 301"/>
                <a:gd name="T5" fmla="*/ 1 h 319"/>
                <a:gd name="T6" fmla="*/ 3 w 301"/>
                <a:gd name="T7" fmla="*/ 0 h 319"/>
                <a:gd name="T8" fmla="*/ 5 w 301"/>
                <a:gd name="T9" fmla="*/ 0 h 319"/>
                <a:gd name="T10" fmla="*/ 7 w 301"/>
                <a:gd name="T11" fmla="*/ 1 h 319"/>
                <a:gd name="T12" fmla="*/ 7 w 301"/>
                <a:gd name="T13" fmla="*/ 2 h 319"/>
                <a:gd name="T14" fmla="*/ 7 w 301"/>
                <a:gd name="T15" fmla="*/ 5 h 319"/>
                <a:gd name="T16" fmla="*/ 6 w 301"/>
                <a:gd name="T17" fmla="*/ 7 h 319"/>
                <a:gd name="T18" fmla="*/ 4 w 301"/>
                <a:gd name="T19" fmla="*/ 7 h 319"/>
                <a:gd name="T20" fmla="*/ 3 w 301"/>
                <a:gd name="T21" fmla="*/ 6 h 319"/>
                <a:gd name="T22" fmla="*/ 0 w 301"/>
                <a:gd name="T23" fmla="*/ 2 h 3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01"/>
                <a:gd name="T37" fmla="*/ 0 h 319"/>
                <a:gd name="T38" fmla="*/ 301 w 301"/>
                <a:gd name="T39" fmla="*/ 319 h 3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1" h="319">
                  <a:moveTo>
                    <a:pt x="0" y="99"/>
                  </a:moveTo>
                  <a:lnTo>
                    <a:pt x="66" y="100"/>
                  </a:lnTo>
                  <a:lnTo>
                    <a:pt x="133" y="41"/>
                  </a:lnTo>
                  <a:lnTo>
                    <a:pt x="135" y="14"/>
                  </a:lnTo>
                  <a:lnTo>
                    <a:pt x="196" y="0"/>
                  </a:lnTo>
                  <a:lnTo>
                    <a:pt x="290" y="33"/>
                  </a:lnTo>
                  <a:lnTo>
                    <a:pt x="301" y="80"/>
                  </a:lnTo>
                  <a:lnTo>
                    <a:pt x="293" y="198"/>
                  </a:lnTo>
                  <a:lnTo>
                    <a:pt x="245" y="319"/>
                  </a:lnTo>
                  <a:lnTo>
                    <a:pt x="157" y="296"/>
                  </a:lnTo>
                  <a:lnTo>
                    <a:pt x="105" y="268"/>
                  </a:lnTo>
                  <a:lnTo>
                    <a:pt x="0" y="9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57" name="Freeform 473">
              <a:extLst>
                <a:ext uri="{FF2B5EF4-FFF2-40B4-BE49-F238E27FC236}">
                  <a16:creationId xmlns:a16="http://schemas.microsoft.com/office/drawing/2014/main" id="{DCF7852D-C3F0-4CA7-855A-16DF8466880F}"/>
                </a:ext>
              </a:extLst>
            </p:cNvPr>
            <p:cNvSpPr>
              <a:spLocks/>
            </p:cNvSpPr>
            <p:nvPr/>
          </p:nvSpPr>
          <p:spPr bwMode="auto">
            <a:xfrm>
              <a:off x="1472969" y="4303396"/>
              <a:ext cx="249339" cy="256180"/>
            </a:xfrm>
            <a:custGeom>
              <a:avLst/>
              <a:gdLst>
                <a:gd name="T0" fmla="*/ 0 w 520"/>
                <a:gd name="T1" fmla="*/ 0 h 565"/>
                <a:gd name="T2" fmla="*/ 1 w 520"/>
                <a:gd name="T3" fmla="*/ 0 h 565"/>
                <a:gd name="T4" fmla="*/ 9 w 520"/>
                <a:gd name="T5" fmla="*/ 1 h 565"/>
                <a:gd name="T6" fmla="*/ 10 w 520"/>
                <a:gd name="T7" fmla="*/ 1 h 565"/>
                <a:gd name="T8" fmla="*/ 12 w 520"/>
                <a:gd name="T9" fmla="*/ 1 h 565"/>
                <a:gd name="T10" fmla="*/ 11 w 520"/>
                <a:gd name="T11" fmla="*/ 2 h 565"/>
                <a:gd name="T12" fmla="*/ 10 w 520"/>
                <a:gd name="T13" fmla="*/ 1 h 565"/>
                <a:gd name="T14" fmla="*/ 8 w 520"/>
                <a:gd name="T15" fmla="*/ 2 h 565"/>
                <a:gd name="T16" fmla="*/ 8 w 520"/>
                <a:gd name="T17" fmla="*/ 5 h 565"/>
                <a:gd name="T18" fmla="*/ 7 w 520"/>
                <a:gd name="T19" fmla="*/ 5 h 565"/>
                <a:gd name="T20" fmla="*/ 7 w 520"/>
                <a:gd name="T21" fmla="*/ 8 h 565"/>
                <a:gd name="T22" fmla="*/ 7 w 520"/>
                <a:gd name="T23" fmla="*/ 13 h 565"/>
                <a:gd name="T24" fmla="*/ 7 w 520"/>
                <a:gd name="T25" fmla="*/ 13 h 565"/>
                <a:gd name="T26" fmla="*/ 5 w 520"/>
                <a:gd name="T27" fmla="*/ 13 h 565"/>
                <a:gd name="T28" fmla="*/ 5 w 520"/>
                <a:gd name="T29" fmla="*/ 12 h 565"/>
                <a:gd name="T30" fmla="*/ 4 w 520"/>
                <a:gd name="T31" fmla="*/ 13 h 565"/>
                <a:gd name="T32" fmla="*/ 3 w 520"/>
                <a:gd name="T33" fmla="*/ 11 h 565"/>
                <a:gd name="T34" fmla="*/ 3 w 520"/>
                <a:gd name="T35" fmla="*/ 7 h 565"/>
                <a:gd name="T36" fmla="*/ 3 w 520"/>
                <a:gd name="T37" fmla="*/ 6 h 565"/>
                <a:gd name="T38" fmla="*/ 0 w 520"/>
                <a:gd name="T39" fmla="*/ 0 h 56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20"/>
                <a:gd name="T61" fmla="*/ 0 h 565"/>
                <a:gd name="T62" fmla="*/ 520 w 520"/>
                <a:gd name="T63" fmla="*/ 565 h 56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20" h="565">
                  <a:moveTo>
                    <a:pt x="0" y="19"/>
                  </a:moveTo>
                  <a:lnTo>
                    <a:pt x="63" y="0"/>
                  </a:lnTo>
                  <a:lnTo>
                    <a:pt x="376" y="54"/>
                  </a:lnTo>
                  <a:lnTo>
                    <a:pt x="446" y="28"/>
                  </a:lnTo>
                  <a:lnTo>
                    <a:pt x="520" y="42"/>
                  </a:lnTo>
                  <a:lnTo>
                    <a:pt x="457" y="81"/>
                  </a:lnTo>
                  <a:lnTo>
                    <a:pt x="434" y="54"/>
                  </a:lnTo>
                  <a:lnTo>
                    <a:pt x="359" y="72"/>
                  </a:lnTo>
                  <a:lnTo>
                    <a:pt x="359" y="230"/>
                  </a:lnTo>
                  <a:lnTo>
                    <a:pt x="319" y="233"/>
                  </a:lnTo>
                  <a:lnTo>
                    <a:pt x="319" y="356"/>
                  </a:lnTo>
                  <a:lnTo>
                    <a:pt x="319" y="537"/>
                  </a:lnTo>
                  <a:lnTo>
                    <a:pt x="286" y="565"/>
                  </a:lnTo>
                  <a:lnTo>
                    <a:pt x="236" y="565"/>
                  </a:lnTo>
                  <a:lnTo>
                    <a:pt x="210" y="525"/>
                  </a:lnTo>
                  <a:lnTo>
                    <a:pt x="188" y="547"/>
                  </a:lnTo>
                  <a:lnTo>
                    <a:pt x="137" y="486"/>
                  </a:lnTo>
                  <a:lnTo>
                    <a:pt x="113" y="288"/>
                  </a:lnTo>
                  <a:lnTo>
                    <a:pt x="113" y="264"/>
                  </a:lnTo>
                  <a:lnTo>
                    <a:pt x="0" y="19"/>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58" name="Freeform 474">
              <a:extLst>
                <a:ext uri="{FF2B5EF4-FFF2-40B4-BE49-F238E27FC236}">
                  <a16:creationId xmlns:a16="http://schemas.microsoft.com/office/drawing/2014/main" id="{7F63C7F7-A2BC-4EC1-ACEB-36497A5F5364}"/>
                </a:ext>
              </a:extLst>
            </p:cNvPr>
            <p:cNvSpPr>
              <a:spLocks/>
            </p:cNvSpPr>
            <p:nvPr/>
          </p:nvSpPr>
          <p:spPr bwMode="auto">
            <a:xfrm>
              <a:off x="950704" y="3396424"/>
              <a:ext cx="154995" cy="140024"/>
            </a:xfrm>
            <a:custGeom>
              <a:avLst/>
              <a:gdLst>
                <a:gd name="T0" fmla="*/ 0 w 322"/>
                <a:gd name="T1" fmla="*/ 7 h 310"/>
                <a:gd name="T2" fmla="*/ 4 w 322"/>
                <a:gd name="T3" fmla="*/ 0 h 310"/>
                <a:gd name="T4" fmla="*/ 7 w 322"/>
                <a:gd name="T5" fmla="*/ 0 h 310"/>
                <a:gd name="T6" fmla="*/ 7 w 322"/>
                <a:gd name="T7" fmla="*/ 1 h 310"/>
                <a:gd name="T8" fmla="*/ 7 w 322"/>
                <a:gd name="T9" fmla="*/ 2 h 310"/>
                <a:gd name="T10" fmla="*/ 5 w 322"/>
                <a:gd name="T11" fmla="*/ 2 h 310"/>
                <a:gd name="T12" fmla="*/ 5 w 322"/>
                <a:gd name="T13" fmla="*/ 5 h 310"/>
                <a:gd name="T14" fmla="*/ 3 w 322"/>
                <a:gd name="T15" fmla="*/ 5 h 310"/>
                <a:gd name="T16" fmla="*/ 4 w 322"/>
                <a:gd name="T17" fmla="*/ 7 h 310"/>
                <a:gd name="T18" fmla="*/ 0 w 322"/>
                <a:gd name="T19" fmla="*/ 7 h 3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2"/>
                <a:gd name="T31" fmla="*/ 0 h 310"/>
                <a:gd name="T32" fmla="*/ 322 w 322"/>
                <a:gd name="T33" fmla="*/ 310 h 3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2" h="310">
                  <a:moveTo>
                    <a:pt x="0" y="310"/>
                  </a:moveTo>
                  <a:lnTo>
                    <a:pt x="154" y="0"/>
                  </a:lnTo>
                  <a:lnTo>
                    <a:pt x="317" y="5"/>
                  </a:lnTo>
                  <a:lnTo>
                    <a:pt x="322" y="22"/>
                  </a:lnTo>
                  <a:lnTo>
                    <a:pt x="317" y="80"/>
                  </a:lnTo>
                  <a:lnTo>
                    <a:pt x="197" y="76"/>
                  </a:lnTo>
                  <a:lnTo>
                    <a:pt x="196" y="198"/>
                  </a:lnTo>
                  <a:lnTo>
                    <a:pt x="152" y="221"/>
                  </a:lnTo>
                  <a:lnTo>
                    <a:pt x="156" y="292"/>
                  </a:lnTo>
                  <a:lnTo>
                    <a:pt x="0" y="31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59" name="Freeform 475">
              <a:extLst>
                <a:ext uri="{FF2B5EF4-FFF2-40B4-BE49-F238E27FC236}">
                  <a16:creationId xmlns:a16="http://schemas.microsoft.com/office/drawing/2014/main" id="{52B1A577-D27E-431F-B64D-C169ED8F0403}"/>
                </a:ext>
              </a:extLst>
            </p:cNvPr>
            <p:cNvSpPr>
              <a:spLocks/>
            </p:cNvSpPr>
            <p:nvPr/>
          </p:nvSpPr>
          <p:spPr bwMode="auto">
            <a:xfrm>
              <a:off x="1665027" y="3495077"/>
              <a:ext cx="303250" cy="396203"/>
            </a:xfrm>
            <a:custGeom>
              <a:avLst/>
              <a:gdLst>
                <a:gd name="T0" fmla="*/ 0 w 634"/>
                <a:gd name="T1" fmla="*/ 11 h 874"/>
                <a:gd name="T2" fmla="*/ 1 w 634"/>
                <a:gd name="T3" fmla="*/ 13 h 874"/>
                <a:gd name="T4" fmla="*/ 1 w 634"/>
                <a:gd name="T5" fmla="*/ 15 h 874"/>
                <a:gd name="T6" fmla="*/ 3 w 634"/>
                <a:gd name="T7" fmla="*/ 16 h 874"/>
                <a:gd name="T8" fmla="*/ 5 w 634"/>
                <a:gd name="T9" fmla="*/ 19 h 874"/>
                <a:gd name="T10" fmla="*/ 8 w 634"/>
                <a:gd name="T11" fmla="*/ 20 h 874"/>
                <a:gd name="T12" fmla="*/ 11 w 634"/>
                <a:gd name="T13" fmla="*/ 20 h 874"/>
                <a:gd name="T14" fmla="*/ 12 w 634"/>
                <a:gd name="T15" fmla="*/ 19 h 874"/>
                <a:gd name="T16" fmla="*/ 11 w 634"/>
                <a:gd name="T17" fmla="*/ 17 h 874"/>
                <a:gd name="T18" fmla="*/ 10 w 634"/>
                <a:gd name="T19" fmla="*/ 16 h 874"/>
                <a:gd name="T20" fmla="*/ 11 w 634"/>
                <a:gd name="T21" fmla="*/ 15 h 874"/>
                <a:gd name="T22" fmla="*/ 11 w 634"/>
                <a:gd name="T23" fmla="*/ 13 h 874"/>
                <a:gd name="T24" fmla="*/ 12 w 634"/>
                <a:gd name="T25" fmla="*/ 11 h 874"/>
                <a:gd name="T26" fmla="*/ 13 w 634"/>
                <a:gd name="T27" fmla="*/ 6 h 874"/>
                <a:gd name="T28" fmla="*/ 14 w 634"/>
                <a:gd name="T29" fmla="*/ 5 h 874"/>
                <a:gd name="T30" fmla="*/ 13 w 634"/>
                <a:gd name="T31" fmla="*/ 5 h 874"/>
                <a:gd name="T32" fmla="*/ 13 w 634"/>
                <a:gd name="T33" fmla="*/ 1 h 874"/>
                <a:gd name="T34" fmla="*/ 12 w 634"/>
                <a:gd name="T35" fmla="*/ 0 h 874"/>
                <a:gd name="T36" fmla="*/ 11 w 634"/>
                <a:gd name="T37" fmla="*/ 1 h 874"/>
                <a:gd name="T38" fmla="*/ 3 w 634"/>
                <a:gd name="T39" fmla="*/ 1 h 874"/>
                <a:gd name="T40" fmla="*/ 3 w 634"/>
                <a:gd name="T41" fmla="*/ 3 h 874"/>
                <a:gd name="T42" fmla="*/ 2 w 634"/>
                <a:gd name="T43" fmla="*/ 3 h 874"/>
                <a:gd name="T44" fmla="*/ 2 w 634"/>
                <a:gd name="T45" fmla="*/ 4 h 874"/>
                <a:gd name="T46" fmla="*/ 2 w 634"/>
                <a:gd name="T47" fmla="*/ 8 h 874"/>
                <a:gd name="T48" fmla="*/ 1 w 634"/>
                <a:gd name="T49" fmla="*/ 8 h 874"/>
                <a:gd name="T50" fmla="*/ 0 w 634"/>
                <a:gd name="T51" fmla="*/ 11 h 8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34"/>
                <a:gd name="T79" fmla="*/ 0 h 874"/>
                <a:gd name="T80" fmla="*/ 634 w 634"/>
                <a:gd name="T81" fmla="*/ 874 h 87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34" h="874">
                  <a:moveTo>
                    <a:pt x="0" y="460"/>
                  </a:moveTo>
                  <a:lnTo>
                    <a:pt x="30" y="549"/>
                  </a:lnTo>
                  <a:lnTo>
                    <a:pt x="59" y="644"/>
                  </a:lnTo>
                  <a:lnTo>
                    <a:pt x="124" y="679"/>
                  </a:lnTo>
                  <a:lnTo>
                    <a:pt x="216" y="807"/>
                  </a:lnTo>
                  <a:lnTo>
                    <a:pt x="344" y="874"/>
                  </a:lnTo>
                  <a:lnTo>
                    <a:pt x="460" y="857"/>
                  </a:lnTo>
                  <a:lnTo>
                    <a:pt x="532" y="832"/>
                  </a:lnTo>
                  <a:lnTo>
                    <a:pt x="488" y="740"/>
                  </a:lnTo>
                  <a:lnTo>
                    <a:pt x="423" y="684"/>
                  </a:lnTo>
                  <a:lnTo>
                    <a:pt x="466" y="652"/>
                  </a:lnTo>
                  <a:lnTo>
                    <a:pt x="474" y="572"/>
                  </a:lnTo>
                  <a:lnTo>
                    <a:pt x="544" y="462"/>
                  </a:lnTo>
                  <a:lnTo>
                    <a:pt x="575" y="273"/>
                  </a:lnTo>
                  <a:lnTo>
                    <a:pt x="634" y="230"/>
                  </a:lnTo>
                  <a:lnTo>
                    <a:pt x="587" y="192"/>
                  </a:lnTo>
                  <a:lnTo>
                    <a:pt x="570" y="50"/>
                  </a:lnTo>
                  <a:lnTo>
                    <a:pt x="521" y="0"/>
                  </a:lnTo>
                  <a:lnTo>
                    <a:pt x="460" y="59"/>
                  </a:lnTo>
                  <a:lnTo>
                    <a:pt x="116" y="49"/>
                  </a:lnTo>
                  <a:lnTo>
                    <a:pt x="116" y="138"/>
                  </a:lnTo>
                  <a:lnTo>
                    <a:pt x="83" y="139"/>
                  </a:lnTo>
                  <a:lnTo>
                    <a:pt x="83" y="166"/>
                  </a:lnTo>
                  <a:lnTo>
                    <a:pt x="82" y="334"/>
                  </a:lnTo>
                  <a:lnTo>
                    <a:pt x="42" y="343"/>
                  </a:lnTo>
                  <a:lnTo>
                    <a:pt x="0" y="46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60" name="Freeform 476">
              <a:extLst>
                <a:ext uri="{FF2B5EF4-FFF2-40B4-BE49-F238E27FC236}">
                  <a16:creationId xmlns:a16="http://schemas.microsoft.com/office/drawing/2014/main" id="{33101DCF-9618-4DDC-AA9A-97F025B6CFD3}"/>
                </a:ext>
              </a:extLst>
            </p:cNvPr>
            <p:cNvSpPr>
              <a:spLocks/>
            </p:cNvSpPr>
            <p:nvPr/>
          </p:nvSpPr>
          <p:spPr bwMode="auto">
            <a:xfrm>
              <a:off x="1826760" y="4487972"/>
              <a:ext cx="23586" cy="31824"/>
            </a:xfrm>
            <a:custGeom>
              <a:avLst/>
              <a:gdLst>
                <a:gd name="T0" fmla="*/ 0 w 46"/>
                <a:gd name="T1" fmla="*/ 1 h 72"/>
                <a:gd name="T2" fmla="*/ 1 w 46"/>
                <a:gd name="T3" fmla="*/ 2 h 72"/>
                <a:gd name="T4" fmla="*/ 1 w 46"/>
                <a:gd name="T5" fmla="*/ 1 h 72"/>
                <a:gd name="T6" fmla="*/ 1 w 46"/>
                <a:gd name="T7" fmla="*/ 0 h 72"/>
                <a:gd name="T8" fmla="*/ 0 w 46"/>
                <a:gd name="T9" fmla="*/ 1 h 72"/>
                <a:gd name="T10" fmla="*/ 0 60000 65536"/>
                <a:gd name="T11" fmla="*/ 0 60000 65536"/>
                <a:gd name="T12" fmla="*/ 0 60000 65536"/>
                <a:gd name="T13" fmla="*/ 0 60000 65536"/>
                <a:gd name="T14" fmla="*/ 0 60000 65536"/>
                <a:gd name="T15" fmla="*/ 0 w 46"/>
                <a:gd name="T16" fmla="*/ 0 h 72"/>
                <a:gd name="T17" fmla="*/ 46 w 46"/>
                <a:gd name="T18" fmla="*/ 72 h 72"/>
              </a:gdLst>
              <a:ahLst/>
              <a:cxnLst>
                <a:cxn ang="T10">
                  <a:pos x="T0" y="T1"/>
                </a:cxn>
                <a:cxn ang="T11">
                  <a:pos x="T2" y="T3"/>
                </a:cxn>
                <a:cxn ang="T12">
                  <a:pos x="T4" y="T5"/>
                </a:cxn>
                <a:cxn ang="T13">
                  <a:pos x="T6" y="T7"/>
                </a:cxn>
                <a:cxn ang="T14">
                  <a:pos x="T8" y="T9"/>
                </a:cxn>
              </a:cxnLst>
              <a:rect l="T15" t="T16" r="T17" b="T18"/>
              <a:pathLst>
                <a:path w="46" h="72">
                  <a:moveTo>
                    <a:pt x="0" y="40"/>
                  </a:moveTo>
                  <a:lnTo>
                    <a:pt x="25" y="72"/>
                  </a:lnTo>
                  <a:lnTo>
                    <a:pt x="46" y="46"/>
                  </a:lnTo>
                  <a:lnTo>
                    <a:pt x="42" y="0"/>
                  </a:lnTo>
                  <a:lnTo>
                    <a:pt x="0" y="4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61" name="Freeform 477">
              <a:extLst>
                <a:ext uri="{FF2B5EF4-FFF2-40B4-BE49-F238E27FC236}">
                  <a16:creationId xmlns:a16="http://schemas.microsoft.com/office/drawing/2014/main" id="{75519B86-939B-41C1-814B-B5F598D915DC}"/>
                </a:ext>
              </a:extLst>
            </p:cNvPr>
            <p:cNvSpPr>
              <a:spLocks/>
            </p:cNvSpPr>
            <p:nvPr/>
          </p:nvSpPr>
          <p:spPr bwMode="auto">
            <a:xfrm>
              <a:off x="1806544" y="3981978"/>
              <a:ext cx="198797" cy="216400"/>
            </a:xfrm>
            <a:custGeom>
              <a:avLst/>
              <a:gdLst>
                <a:gd name="T0" fmla="*/ 0 w 409"/>
                <a:gd name="T1" fmla="*/ 3 h 475"/>
                <a:gd name="T2" fmla="*/ 0 w 409"/>
                <a:gd name="T3" fmla="*/ 6 h 475"/>
                <a:gd name="T4" fmla="*/ 1 w 409"/>
                <a:gd name="T5" fmla="*/ 8 h 475"/>
                <a:gd name="T6" fmla="*/ 3 w 409"/>
                <a:gd name="T7" fmla="*/ 9 h 475"/>
                <a:gd name="T8" fmla="*/ 4 w 409"/>
                <a:gd name="T9" fmla="*/ 9 h 475"/>
                <a:gd name="T10" fmla="*/ 5 w 409"/>
                <a:gd name="T11" fmla="*/ 11 h 475"/>
                <a:gd name="T12" fmla="*/ 8 w 409"/>
                <a:gd name="T13" fmla="*/ 11 h 475"/>
                <a:gd name="T14" fmla="*/ 10 w 409"/>
                <a:gd name="T15" fmla="*/ 10 h 475"/>
                <a:gd name="T16" fmla="*/ 8 w 409"/>
                <a:gd name="T17" fmla="*/ 5 h 475"/>
                <a:gd name="T18" fmla="*/ 9 w 409"/>
                <a:gd name="T19" fmla="*/ 4 h 475"/>
                <a:gd name="T20" fmla="*/ 4 w 409"/>
                <a:gd name="T21" fmla="*/ 0 h 475"/>
                <a:gd name="T22" fmla="*/ 3 w 409"/>
                <a:gd name="T23" fmla="*/ 2 h 475"/>
                <a:gd name="T24" fmla="*/ 2 w 409"/>
                <a:gd name="T25" fmla="*/ 1 h 475"/>
                <a:gd name="T26" fmla="*/ 2 w 409"/>
                <a:gd name="T27" fmla="*/ 2 h 475"/>
                <a:gd name="T28" fmla="*/ 2 w 409"/>
                <a:gd name="T29" fmla="*/ 0 h 475"/>
                <a:gd name="T30" fmla="*/ 1 w 409"/>
                <a:gd name="T31" fmla="*/ 0 h 475"/>
                <a:gd name="T32" fmla="*/ 1 w 409"/>
                <a:gd name="T33" fmla="*/ 1 h 475"/>
                <a:gd name="T34" fmla="*/ 1 w 409"/>
                <a:gd name="T35" fmla="*/ 2 h 475"/>
                <a:gd name="T36" fmla="*/ 0 w 409"/>
                <a:gd name="T37" fmla="*/ 3 h 4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9"/>
                <a:gd name="T58" fmla="*/ 0 h 475"/>
                <a:gd name="T59" fmla="*/ 409 w 409"/>
                <a:gd name="T60" fmla="*/ 475 h 4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9" h="475">
                  <a:moveTo>
                    <a:pt x="0" y="150"/>
                  </a:moveTo>
                  <a:lnTo>
                    <a:pt x="3" y="242"/>
                  </a:lnTo>
                  <a:lnTo>
                    <a:pt x="52" y="334"/>
                  </a:lnTo>
                  <a:lnTo>
                    <a:pt x="124" y="375"/>
                  </a:lnTo>
                  <a:lnTo>
                    <a:pt x="160" y="384"/>
                  </a:lnTo>
                  <a:lnTo>
                    <a:pt x="199" y="475"/>
                  </a:lnTo>
                  <a:lnTo>
                    <a:pt x="353" y="462"/>
                  </a:lnTo>
                  <a:lnTo>
                    <a:pt x="409" y="423"/>
                  </a:lnTo>
                  <a:lnTo>
                    <a:pt x="351" y="237"/>
                  </a:lnTo>
                  <a:lnTo>
                    <a:pt x="367" y="165"/>
                  </a:lnTo>
                  <a:lnTo>
                    <a:pt x="175" y="0"/>
                  </a:lnTo>
                  <a:lnTo>
                    <a:pt x="118" y="84"/>
                  </a:lnTo>
                  <a:lnTo>
                    <a:pt x="98" y="61"/>
                  </a:lnTo>
                  <a:lnTo>
                    <a:pt x="84" y="80"/>
                  </a:lnTo>
                  <a:lnTo>
                    <a:pt x="82" y="0"/>
                  </a:lnTo>
                  <a:lnTo>
                    <a:pt x="29" y="5"/>
                  </a:lnTo>
                  <a:lnTo>
                    <a:pt x="39" y="62"/>
                  </a:lnTo>
                  <a:lnTo>
                    <a:pt x="42" y="97"/>
                  </a:lnTo>
                  <a:lnTo>
                    <a:pt x="0" y="15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62" name="Freeform 478">
              <a:extLst>
                <a:ext uri="{FF2B5EF4-FFF2-40B4-BE49-F238E27FC236}">
                  <a16:creationId xmlns:a16="http://schemas.microsoft.com/office/drawing/2014/main" id="{187E5ED1-7089-49C4-B4FB-9BABC3224DA6}"/>
                </a:ext>
              </a:extLst>
            </p:cNvPr>
            <p:cNvSpPr>
              <a:spLocks/>
            </p:cNvSpPr>
            <p:nvPr/>
          </p:nvSpPr>
          <p:spPr bwMode="auto">
            <a:xfrm>
              <a:off x="1259009" y="3740119"/>
              <a:ext cx="40433" cy="103427"/>
            </a:xfrm>
            <a:custGeom>
              <a:avLst/>
              <a:gdLst>
                <a:gd name="T0" fmla="*/ 0 w 82"/>
                <a:gd name="T1" fmla="*/ 0 h 227"/>
                <a:gd name="T2" fmla="*/ 1 w 82"/>
                <a:gd name="T3" fmla="*/ 0 h 227"/>
                <a:gd name="T4" fmla="*/ 2 w 82"/>
                <a:gd name="T5" fmla="*/ 5 h 227"/>
                <a:gd name="T6" fmla="*/ 1 w 82"/>
                <a:gd name="T7" fmla="*/ 5 h 227"/>
                <a:gd name="T8" fmla="*/ 0 w 82"/>
                <a:gd name="T9" fmla="*/ 0 h 227"/>
                <a:gd name="T10" fmla="*/ 0 60000 65536"/>
                <a:gd name="T11" fmla="*/ 0 60000 65536"/>
                <a:gd name="T12" fmla="*/ 0 60000 65536"/>
                <a:gd name="T13" fmla="*/ 0 60000 65536"/>
                <a:gd name="T14" fmla="*/ 0 60000 65536"/>
                <a:gd name="T15" fmla="*/ 0 w 82"/>
                <a:gd name="T16" fmla="*/ 0 h 227"/>
                <a:gd name="T17" fmla="*/ 82 w 82"/>
                <a:gd name="T18" fmla="*/ 227 h 227"/>
              </a:gdLst>
              <a:ahLst/>
              <a:cxnLst>
                <a:cxn ang="T10">
                  <a:pos x="T0" y="T1"/>
                </a:cxn>
                <a:cxn ang="T11">
                  <a:pos x="T2" y="T3"/>
                </a:cxn>
                <a:cxn ang="T12">
                  <a:pos x="T4" y="T5"/>
                </a:cxn>
                <a:cxn ang="T13">
                  <a:pos x="T6" y="T7"/>
                </a:cxn>
                <a:cxn ang="T14">
                  <a:pos x="T8" y="T9"/>
                </a:cxn>
              </a:cxnLst>
              <a:rect l="T15" t="T16" r="T17" b="T18"/>
              <a:pathLst>
                <a:path w="82" h="227">
                  <a:moveTo>
                    <a:pt x="0" y="0"/>
                  </a:moveTo>
                  <a:lnTo>
                    <a:pt x="41" y="10"/>
                  </a:lnTo>
                  <a:lnTo>
                    <a:pt x="82" y="219"/>
                  </a:lnTo>
                  <a:lnTo>
                    <a:pt x="53" y="227"/>
                  </a:lnTo>
                  <a:lnTo>
                    <a:pt x="0"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63" name="Freeform 479">
              <a:extLst>
                <a:ext uri="{FF2B5EF4-FFF2-40B4-BE49-F238E27FC236}">
                  <a16:creationId xmlns:a16="http://schemas.microsoft.com/office/drawing/2014/main" id="{34E82377-765B-419C-A808-C714605770F2}"/>
                </a:ext>
              </a:extLst>
            </p:cNvPr>
            <p:cNvSpPr>
              <a:spLocks/>
            </p:cNvSpPr>
            <p:nvPr/>
          </p:nvSpPr>
          <p:spPr bwMode="auto">
            <a:xfrm>
              <a:off x="1808229" y="3883325"/>
              <a:ext cx="96029" cy="106609"/>
            </a:xfrm>
            <a:custGeom>
              <a:avLst/>
              <a:gdLst>
                <a:gd name="T0" fmla="*/ 0 w 198"/>
                <a:gd name="T1" fmla="*/ 5 h 234"/>
                <a:gd name="T2" fmla="*/ 1 w 198"/>
                <a:gd name="T3" fmla="*/ 5 h 234"/>
                <a:gd name="T4" fmla="*/ 2 w 198"/>
                <a:gd name="T5" fmla="*/ 5 h 234"/>
                <a:gd name="T6" fmla="*/ 2 w 198"/>
                <a:gd name="T7" fmla="*/ 4 h 234"/>
                <a:gd name="T8" fmla="*/ 4 w 198"/>
                <a:gd name="T9" fmla="*/ 4 h 234"/>
                <a:gd name="T10" fmla="*/ 5 w 198"/>
                <a:gd name="T11" fmla="*/ 2 h 234"/>
                <a:gd name="T12" fmla="*/ 4 w 198"/>
                <a:gd name="T13" fmla="*/ 0 h 234"/>
                <a:gd name="T14" fmla="*/ 1 w 198"/>
                <a:gd name="T15" fmla="*/ 0 h 234"/>
                <a:gd name="T16" fmla="*/ 1 w 198"/>
                <a:gd name="T17" fmla="*/ 2 h 234"/>
                <a:gd name="T18" fmla="*/ 1 w 198"/>
                <a:gd name="T19" fmla="*/ 3 h 234"/>
                <a:gd name="T20" fmla="*/ 0 w 198"/>
                <a:gd name="T21" fmla="*/ 5 h 2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8"/>
                <a:gd name="T34" fmla="*/ 0 h 234"/>
                <a:gd name="T35" fmla="*/ 198 w 198"/>
                <a:gd name="T36" fmla="*/ 234 h 2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8" h="234">
                  <a:moveTo>
                    <a:pt x="0" y="234"/>
                  </a:moveTo>
                  <a:lnTo>
                    <a:pt x="27" y="222"/>
                  </a:lnTo>
                  <a:lnTo>
                    <a:pt x="80" y="217"/>
                  </a:lnTo>
                  <a:lnTo>
                    <a:pt x="82" y="186"/>
                  </a:lnTo>
                  <a:lnTo>
                    <a:pt x="159" y="165"/>
                  </a:lnTo>
                  <a:lnTo>
                    <a:pt x="198" y="87"/>
                  </a:lnTo>
                  <a:lnTo>
                    <a:pt x="159" y="0"/>
                  </a:lnTo>
                  <a:lnTo>
                    <a:pt x="43" y="17"/>
                  </a:lnTo>
                  <a:lnTo>
                    <a:pt x="56" y="82"/>
                  </a:lnTo>
                  <a:lnTo>
                    <a:pt x="29" y="124"/>
                  </a:lnTo>
                  <a:lnTo>
                    <a:pt x="0" y="234"/>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64" name="Freeform 480">
              <a:extLst>
                <a:ext uri="{FF2B5EF4-FFF2-40B4-BE49-F238E27FC236}">
                  <a16:creationId xmlns:a16="http://schemas.microsoft.com/office/drawing/2014/main" id="{522B5F68-FFA1-4A60-9A1B-3AFE1DC89335}"/>
                </a:ext>
              </a:extLst>
            </p:cNvPr>
            <p:cNvSpPr>
              <a:spLocks/>
            </p:cNvSpPr>
            <p:nvPr/>
          </p:nvSpPr>
          <p:spPr bwMode="auto">
            <a:xfrm>
              <a:off x="1712199" y="3310500"/>
              <a:ext cx="205536" cy="211627"/>
            </a:xfrm>
            <a:custGeom>
              <a:avLst/>
              <a:gdLst>
                <a:gd name="T0" fmla="*/ 0 w 429"/>
                <a:gd name="T1" fmla="*/ 2 h 464"/>
                <a:gd name="T2" fmla="*/ 0 w 429"/>
                <a:gd name="T3" fmla="*/ 11 h 464"/>
                <a:gd name="T4" fmla="*/ 8 w 429"/>
                <a:gd name="T5" fmla="*/ 11 h 464"/>
                <a:gd name="T6" fmla="*/ 10 w 429"/>
                <a:gd name="T7" fmla="*/ 9 h 464"/>
                <a:gd name="T8" fmla="*/ 10 w 429"/>
                <a:gd name="T9" fmla="*/ 9 h 464"/>
                <a:gd name="T10" fmla="*/ 7 w 429"/>
                <a:gd name="T11" fmla="*/ 2 h 464"/>
                <a:gd name="T12" fmla="*/ 8 w 429"/>
                <a:gd name="T13" fmla="*/ 4 h 464"/>
                <a:gd name="T14" fmla="*/ 9 w 429"/>
                <a:gd name="T15" fmla="*/ 3 h 464"/>
                <a:gd name="T16" fmla="*/ 8 w 429"/>
                <a:gd name="T17" fmla="*/ 0 h 464"/>
                <a:gd name="T18" fmla="*/ 7 w 429"/>
                <a:gd name="T19" fmla="*/ 1 h 464"/>
                <a:gd name="T20" fmla="*/ 7 w 429"/>
                <a:gd name="T21" fmla="*/ 0 h 464"/>
                <a:gd name="T22" fmla="*/ 5 w 429"/>
                <a:gd name="T23" fmla="*/ 0 h 464"/>
                <a:gd name="T24" fmla="*/ 4 w 429"/>
                <a:gd name="T25" fmla="*/ 1 h 464"/>
                <a:gd name="T26" fmla="*/ 0 w 429"/>
                <a:gd name="T27" fmla="*/ 0 h 464"/>
                <a:gd name="T28" fmla="*/ 0 w 429"/>
                <a:gd name="T29" fmla="*/ 2 h 46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9"/>
                <a:gd name="T46" fmla="*/ 0 h 464"/>
                <a:gd name="T47" fmla="*/ 429 w 429"/>
                <a:gd name="T48" fmla="*/ 464 h 46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9" h="464">
                  <a:moveTo>
                    <a:pt x="0" y="75"/>
                  </a:moveTo>
                  <a:lnTo>
                    <a:pt x="17" y="454"/>
                  </a:lnTo>
                  <a:lnTo>
                    <a:pt x="361" y="464"/>
                  </a:lnTo>
                  <a:lnTo>
                    <a:pt x="422" y="405"/>
                  </a:lnTo>
                  <a:lnTo>
                    <a:pt x="429" y="364"/>
                  </a:lnTo>
                  <a:lnTo>
                    <a:pt x="298" y="98"/>
                  </a:lnTo>
                  <a:lnTo>
                    <a:pt x="361" y="183"/>
                  </a:lnTo>
                  <a:lnTo>
                    <a:pt x="392" y="110"/>
                  </a:lnTo>
                  <a:lnTo>
                    <a:pt x="361" y="17"/>
                  </a:lnTo>
                  <a:lnTo>
                    <a:pt x="284" y="30"/>
                  </a:lnTo>
                  <a:lnTo>
                    <a:pt x="282" y="4"/>
                  </a:lnTo>
                  <a:lnTo>
                    <a:pt x="239" y="4"/>
                  </a:lnTo>
                  <a:lnTo>
                    <a:pt x="166" y="40"/>
                  </a:lnTo>
                  <a:lnTo>
                    <a:pt x="17" y="0"/>
                  </a:lnTo>
                  <a:lnTo>
                    <a:pt x="0" y="7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65" name="Freeform 481">
              <a:extLst>
                <a:ext uri="{FF2B5EF4-FFF2-40B4-BE49-F238E27FC236}">
                  <a16:creationId xmlns:a16="http://schemas.microsoft.com/office/drawing/2014/main" id="{EF16585A-A603-43C1-B057-EDD36A28BE62}"/>
                </a:ext>
              </a:extLst>
            </p:cNvPr>
            <p:cNvSpPr>
              <a:spLocks/>
            </p:cNvSpPr>
            <p:nvPr/>
          </p:nvSpPr>
          <p:spPr bwMode="auto">
            <a:xfrm>
              <a:off x="1166349" y="3662151"/>
              <a:ext cx="136463" cy="109791"/>
            </a:xfrm>
            <a:custGeom>
              <a:avLst/>
              <a:gdLst>
                <a:gd name="T0" fmla="*/ 0 w 285"/>
                <a:gd name="T1" fmla="*/ 5 h 242"/>
                <a:gd name="T2" fmla="*/ 1 w 285"/>
                <a:gd name="T3" fmla="*/ 5 h 242"/>
                <a:gd name="T4" fmla="*/ 2 w 285"/>
                <a:gd name="T5" fmla="*/ 6 h 242"/>
                <a:gd name="T6" fmla="*/ 2 w 285"/>
                <a:gd name="T7" fmla="*/ 4 h 242"/>
                <a:gd name="T8" fmla="*/ 5 w 285"/>
                <a:gd name="T9" fmla="*/ 4 h 242"/>
                <a:gd name="T10" fmla="*/ 5 w 285"/>
                <a:gd name="T11" fmla="*/ 4 h 242"/>
                <a:gd name="T12" fmla="*/ 7 w 285"/>
                <a:gd name="T13" fmla="*/ 3 h 242"/>
                <a:gd name="T14" fmla="*/ 5 w 285"/>
                <a:gd name="T15" fmla="*/ 1 h 242"/>
                <a:gd name="T16" fmla="*/ 5 w 285"/>
                <a:gd name="T17" fmla="*/ 0 h 242"/>
                <a:gd name="T18" fmla="*/ 1 w 285"/>
                <a:gd name="T19" fmla="*/ 2 h 242"/>
                <a:gd name="T20" fmla="*/ 0 w 285"/>
                <a:gd name="T21" fmla="*/ 5 h 2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5"/>
                <a:gd name="T34" fmla="*/ 0 h 242"/>
                <a:gd name="T35" fmla="*/ 285 w 285"/>
                <a:gd name="T36" fmla="*/ 242 h 2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5" h="242">
                  <a:moveTo>
                    <a:pt x="0" y="207"/>
                  </a:moveTo>
                  <a:lnTo>
                    <a:pt x="23" y="233"/>
                  </a:lnTo>
                  <a:lnTo>
                    <a:pt x="102" y="242"/>
                  </a:lnTo>
                  <a:lnTo>
                    <a:pt x="92" y="181"/>
                  </a:lnTo>
                  <a:lnTo>
                    <a:pt x="192" y="171"/>
                  </a:lnTo>
                  <a:lnTo>
                    <a:pt x="233" y="181"/>
                  </a:lnTo>
                  <a:lnTo>
                    <a:pt x="285" y="135"/>
                  </a:lnTo>
                  <a:lnTo>
                    <a:pt x="214" y="42"/>
                  </a:lnTo>
                  <a:lnTo>
                    <a:pt x="206" y="0"/>
                  </a:lnTo>
                  <a:lnTo>
                    <a:pt x="49" y="79"/>
                  </a:lnTo>
                  <a:lnTo>
                    <a:pt x="0" y="207"/>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66" name="Freeform 482">
              <a:extLst>
                <a:ext uri="{FF2B5EF4-FFF2-40B4-BE49-F238E27FC236}">
                  <a16:creationId xmlns:a16="http://schemas.microsoft.com/office/drawing/2014/main" id="{4021DE6F-0B7F-4CC1-9846-2EF4FBB25ADE}"/>
                </a:ext>
              </a:extLst>
            </p:cNvPr>
            <p:cNvSpPr>
              <a:spLocks/>
            </p:cNvSpPr>
            <p:nvPr/>
          </p:nvSpPr>
          <p:spPr bwMode="auto">
            <a:xfrm>
              <a:off x="1665027" y="4126775"/>
              <a:ext cx="215645" cy="195715"/>
            </a:xfrm>
            <a:custGeom>
              <a:avLst/>
              <a:gdLst>
                <a:gd name="T0" fmla="*/ 0 w 450"/>
                <a:gd name="T1" fmla="*/ 5 h 434"/>
                <a:gd name="T2" fmla="*/ 0 w 450"/>
                <a:gd name="T3" fmla="*/ 9 h 434"/>
                <a:gd name="T4" fmla="*/ 1 w 450"/>
                <a:gd name="T5" fmla="*/ 10 h 434"/>
                <a:gd name="T6" fmla="*/ 3 w 450"/>
                <a:gd name="T7" fmla="*/ 10 h 434"/>
                <a:gd name="T8" fmla="*/ 4 w 450"/>
                <a:gd name="T9" fmla="*/ 10 h 434"/>
                <a:gd name="T10" fmla="*/ 6 w 450"/>
                <a:gd name="T11" fmla="*/ 9 h 434"/>
                <a:gd name="T12" fmla="*/ 6 w 450"/>
                <a:gd name="T13" fmla="*/ 8 h 434"/>
                <a:gd name="T14" fmla="*/ 7 w 450"/>
                <a:gd name="T15" fmla="*/ 8 h 434"/>
                <a:gd name="T16" fmla="*/ 7 w 450"/>
                <a:gd name="T17" fmla="*/ 7 h 434"/>
                <a:gd name="T18" fmla="*/ 10 w 450"/>
                <a:gd name="T19" fmla="*/ 6 h 434"/>
                <a:gd name="T20" fmla="*/ 9 w 450"/>
                <a:gd name="T21" fmla="*/ 6 h 434"/>
                <a:gd name="T22" fmla="*/ 10 w 450"/>
                <a:gd name="T23" fmla="*/ 3 h 434"/>
                <a:gd name="T24" fmla="*/ 10 w 450"/>
                <a:gd name="T25" fmla="*/ 1 h 434"/>
                <a:gd name="T26" fmla="*/ 8 w 450"/>
                <a:gd name="T27" fmla="*/ 0 h 434"/>
                <a:gd name="T28" fmla="*/ 8 w 450"/>
                <a:gd name="T29" fmla="*/ 0 h 434"/>
                <a:gd name="T30" fmla="*/ 6 w 450"/>
                <a:gd name="T31" fmla="*/ 1 h 434"/>
                <a:gd name="T32" fmla="*/ 6 w 450"/>
                <a:gd name="T33" fmla="*/ 3 h 434"/>
                <a:gd name="T34" fmla="*/ 7 w 450"/>
                <a:gd name="T35" fmla="*/ 4 h 434"/>
                <a:gd name="T36" fmla="*/ 7 w 450"/>
                <a:gd name="T37" fmla="*/ 5 h 434"/>
                <a:gd name="T38" fmla="*/ 2 w 450"/>
                <a:gd name="T39" fmla="*/ 3 h 434"/>
                <a:gd name="T40" fmla="*/ 2 w 450"/>
                <a:gd name="T41" fmla="*/ 5 h 434"/>
                <a:gd name="T42" fmla="*/ 0 w 450"/>
                <a:gd name="T43" fmla="*/ 5 h 4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0"/>
                <a:gd name="T67" fmla="*/ 0 h 434"/>
                <a:gd name="T68" fmla="*/ 450 w 450"/>
                <a:gd name="T69" fmla="*/ 434 h 43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0" h="434">
                  <a:moveTo>
                    <a:pt x="0" y="212"/>
                  </a:moveTo>
                  <a:lnTo>
                    <a:pt x="0" y="379"/>
                  </a:lnTo>
                  <a:lnTo>
                    <a:pt x="47" y="419"/>
                  </a:lnTo>
                  <a:lnTo>
                    <a:pt x="121" y="433"/>
                  </a:lnTo>
                  <a:lnTo>
                    <a:pt x="187" y="434"/>
                  </a:lnTo>
                  <a:lnTo>
                    <a:pt x="254" y="375"/>
                  </a:lnTo>
                  <a:lnTo>
                    <a:pt x="256" y="348"/>
                  </a:lnTo>
                  <a:lnTo>
                    <a:pt x="317" y="334"/>
                  </a:lnTo>
                  <a:lnTo>
                    <a:pt x="309" y="310"/>
                  </a:lnTo>
                  <a:lnTo>
                    <a:pt x="428" y="265"/>
                  </a:lnTo>
                  <a:lnTo>
                    <a:pt x="412" y="245"/>
                  </a:lnTo>
                  <a:lnTo>
                    <a:pt x="450" y="114"/>
                  </a:lnTo>
                  <a:lnTo>
                    <a:pt x="422" y="56"/>
                  </a:lnTo>
                  <a:lnTo>
                    <a:pt x="350" y="15"/>
                  </a:lnTo>
                  <a:lnTo>
                    <a:pt x="329" y="0"/>
                  </a:lnTo>
                  <a:lnTo>
                    <a:pt x="260" y="42"/>
                  </a:lnTo>
                  <a:lnTo>
                    <a:pt x="254" y="156"/>
                  </a:lnTo>
                  <a:lnTo>
                    <a:pt x="298" y="177"/>
                  </a:lnTo>
                  <a:lnTo>
                    <a:pt x="300" y="225"/>
                  </a:lnTo>
                  <a:lnTo>
                    <a:pt x="81" y="122"/>
                  </a:lnTo>
                  <a:lnTo>
                    <a:pt x="86" y="212"/>
                  </a:lnTo>
                  <a:lnTo>
                    <a:pt x="0" y="21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67" name="Freeform 483">
              <a:extLst>
                <a:ext uri="{FF2B5EF4-FFF2-40B4-BE49-F238E27FC236}">
                  <a16:creationId xmlns:a16="http://schemas.microsoft.com/office/drawing/2014/main" id="{DC1D46BA-8885-4AEC-B70C-FF2D72659093}"/>
                </a:ext>
              </a:extLst>
            </p:cNvPr>
            <p:cNvSpPr>
              <a:spLocks/>
            </p:cNvSpPr>
            <p:nvPr/>
          </p:nvSpPr>
          <p:spPr bwMode="auto">
            <a:xfrm>
              <a:off x="1563944" y="4413187"/>
              <a:ext cx="299881" cy="264136"/>
            </a:xfrm>
            <a:custGeom>
              <a:avLst/>
              <a:gdLst>
                <a:gd name="T0" fmla="*/ 0 w 624"/>
                <a:gd name="T1" fmla="*/ 7 h 583"/>
                <a:gd name="T2" fmla="*/ 1 w 624"/>
                <a:gd name="T3" fmla="*/ 7 h 583"/>
                <a:gd name="T4" fmla="*/ 1 w 624"/>
                <a:gd name="T5" fmla="*/ 7 h 583"/>
                <a:gd name="T6" fmla="*/ 2 w 624"/>
                <a:gd name="T7" fmla="*/ 7 h 583"/>
                <a:gd name="T8" fmla="*/ 3 w 624"/>
                <a:gd name="T9" fmla="*/ 7 h 583"/>
                <a:gd name="T10" fmla="*/ 3 w 624"/>
                <a:gd name="T11" fmla="*/ 3 h 583"/>
                <a:gd name="T12" fmla="*/ 4 w 624"/>
                <a:gd name="T13" fmla="*/ 4 h 583"/>
                <a:gd name="T14" fmla="*/ 4 w 624"/>
                <a:gd name="T15" fmla="*/ 5 h 583"/>
                <a:gd name="T16" fmla="*/ 5 w 624"/>
                <a:gd name="T17" fmla="*/ 5 h 583"/>
                <a:gd name="T18" fmla="*/ 6 w 624"/>
                <a:gd name="T19" fmla="*/ 4 h 583"/>
                <a:gd name="T20" fmla="*/ 8 w 624"/>
                <a:gd name="T21" fmla="*/ 4 h 583"/>
                <a:gd name="T22" fmla="*/ 11 w 624"/>
                <a:gd name="T23" fmla="*/ 0 h 583"/>
                <a:gd name="T24" fmla="*/ 13 w 624"/>
                <a:gd name="T25" fmla="*/ 1 h 583"/>
                <a:gd name="T26" fmla="*/ 14 w 624"/>
                <a:gd name="T27" fmla="*/ 4 h 583"/>
                <a:gd name="T28" fmla="*/ 13 w 624"/>
                <a:gd name="T29" fmla="*/ 5 h 583"/>
                <a:gd name="T30" fmla="*/ 13 w 624"/>
                <a:gd name="T31" fmla="*/ 5 h 583"/>
                <a:gd name="T32" fmla="*/ 14 w 624"/>
                <a:gd name="T33" fmla="*/ 5 h 583"/>
                <a:gd name="T34" fmla="*/ 15 w 624"/>
                <a:gd name="T35" fmla="*/ 5 h 583"/>
                <a:gd name="T36" fmla="*/ 14 w 624"/>
                <a:gd name="T37" fmla="*/ 7 h 583"/>
                <a:gd name="T38" fmla="*/ 12 w 624"/>
                <a:gd name="T39" fmla="*/ 10 h 583"/>
                <a:gd name="T40" fmla="*/ 9 w 624"/>
                <a:gd name="T41" fmla="*/ 13 h 583"/>
                <a:gd name="T42" fmla="*/ 7 w 624"/>
                <a:gd name="T43" fmla="*/ 13 h 583"/>
                <a:gd name="T44" fmla="*/ 2 w 624"/>
                <a:gd name="T45" fmla="*/ 13 h 583"/>
                <a:gd name="T46" fmla="*/ 1 w 624"/>
                <a:gd name="T47" fmla="*/ 12 h 583"/>
                <a:gd name="T48" fmla="*/ 1 w 624"/>
                <a:gd name="T49" fmla="*/ 11 h 583"/>
                <a:gd name="T50" fmla="*/ 0 w 624"/>
                <a:gd name="T51" fmla="*/ 7 h 58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24"/>
                <a:gd name="T79" fmla="*/ 0 h 583"/>
                <a:gd name="T80" fmla="*/ 624 w 624"/>
                <a:gd name="T81" fmla="*/ 583 h 58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24" h="583">
                  <a:moveTo>
                    <a:pt x="0" y="308"/>
                  </a:moveTo>
                  <a:lnTo>
                    <a:pt x="22" y="286"/>
                  </a:lnTo>
                  <a:lnTo>
                    <a:pt x="48" y="326"/>
                  </a:lnTo>
                  <a:lnTo>
                    <a:pt x="98" y="326"/>
                  </a:lnTo>
                  <a:lnTo>
                    <a:pt x="131" y="298"/>
                  </a:lnTo>
                  <a:lnTo>
                    <a:pt x="131" y="117"/>
                  </a:lnTo>
                  <a:lnTo>
                    <a:pt x="165" y="163"/>
                  </a:lnTo>
                  <a:lnTo>
                    <a:pt x="163" y="213"/>
                  </a:lnTo>
                  <a:lnTo>
                    <a:pt x="217" y="211"/>
                  </a:lnTo>
                  <a:lnTo>
                    <a:pt x="262" y="156"/>
                  </a:lnTo>
                  <a:lnTo>
                    <a:pt x="347" y="156"/>
                  </a:lnTo>
                  <a:lnTo>
                    <a:pt x="489" y="0"/>
                  </a:lnTo>
                  <a:lnTo>
                    <a:pt x="577" y="23"/>
                  </a:lnTo>
                  <a:lnTo>
                    <a:pt x="593" y="167"/>
                  </a:lnTo>
                  <a:lnTo>
                    <a:pt x="551" y="207"/>
                  </a:lnTo>
                  <a:lnTo>
                    <a:pt x="576" y="239"/>
                  </a:lnTo>
                  <a:lnTo>
                    <a:pt x="597" y="213"/>
                  </a:lnTo>
                  <a:lnTo>
                    <a:pt x="624" y="213"/>
                  </a:lnTo>
                  <a:lnTo>
                    <a:pt x="608" y="298"/>
                  </a:lnTo>
                  <a:lnTo>
                    <a:pt x="521" y="429"/>
                  </a:lnTo>
                  <a:lnTo>
                    <a:pt x="404" y="543"/>
                  </a:lnTo>
                  <a:lnTo>
                    <a:pt x="319" y="581"/>
                  </a:lnTo>
                  <a:lnTo>
                    <a:pt x="75" y="583"/>
                  </a:lnTo>
                  <a:lnTo>
                    <a:pt x="53" y="517"/>
                  </a:lnTo>
                  <a:lnTo>
                    <a:pt x="65" y="468"/>
                  </a:lnTo>
                  <a:lnTo>
                    <a:pt x="0" y="30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68" name="Freeform 484">
              <a:extLst>
                <a:ext uri="{FF2B5EF4-FFF2-40B4-BE49-F238E27FC236}">
                  <a16:creationId xmlns:a16="http://schemas.microsoft.com/office/drawing/2014/main" id="{85752656-ED33-40CF-BE9B-B93CBB45E411}"/>
                </a:ext>
              </a:extLst>
            </p:cNvPr>
            <p:cNvSpPr>
              <a:spLocks/>
            </p:cNvSpPr>
            <p:nvPr/>
          </p:nvSpPr>
          <p:spPr bwMode="auto">
            <a:xfrm>
              <a:off x="1756002" y="4554802"/>
              <a:ext cx="42118" cy="47735"/>
            </a:xfrm>
            <a:custGeom>
              <a:avLst/>
              <a:gdLst>
                <a:gd name="T0" fmla="*/ 0 w 86"/>
                <a:gd name="T1" fmla="*/ 1 h 106"/>
                <a:gd name="T2" fmla="*/ 1 w 86"/>
                <a:gd name="T3" fmla="*/ 2 h 106"/>
                <a:gd name="T4" fmla="*/ 2 w 86"/>
                <a:gd name="T5" fmla="*/ 1 h 106"/>
                <a:gd name="T6" fmla="*/ 1 w 86"/>
                <a:gd name="T7" fmla="*/ 0 h 106"/>
                <a:gd name="T8" fmla="*/ 0 w 86"/>
                <a:gd name="T9" fmla="*/ 1 h 106"/>
                <a:gd name="T10" fmla="*/ 0 60000 65536"/>
                <a:gd name="T11" fmla="*/ 0 60000 65536"/>
                <a:gd name="T12" fmla="*/ 0 60000 65536"/>
                <a:gd name="T13" fmla="*/ 0 60000 65536"/>
                <a:gd name="T14" fmla="*/ 0 60000 65536"/>
                <a:gd name="T15" fmla="*/ 0 w 86"/>
                <a:gd name="T16" fmla="*/ 0 h 106"/>
                <a:gd name="T17" fmla="*/ 86 w 86"/>
                <a:gd name="T18" fmla="*/ 106 h 106"/>
              </a:gdLst>
              <a:ahLst/>
              <a:cxnLst>
                <a:cxn ang="T10">
                  <a:pos x="T0" y="T1"/>
                </a:cxn>
                <a:cxn ang="T11">
                  <a:pos x="T2" y="T3"/>
                </a:cxn>
                <a:cxn ang="T12">
                  <a:pos x="T4" y="T5"/>
                </a:cxn>
                <a:cxn ang="T13">
                  <a:pos x="T6" y="T7"/>
                </a:cxn>
                <a:cxn ang="T14">
                  <a:pos x="T8" y="T9"/>
                </a:cxn>
              </a:cxnLst>
              <a:rect l="T15" t="T16" r="T17" b="T18"/>
              <a:pathLst>
                <a:path w="86" h="106">
                  <a:moveTo>
                    <a:pt x="0" y="52"/>
                  </a:moveTo>
                  <a:lnTo>
                    <a:pt x="33" y="106"/>
                  </a:lnTo>
                  <a:lnTo>
                    <a:pt x="86" y="52"/>
                  </a:lnTo>
                  <a:lnTo>
                    <a:pt x="61" y="0"/>
                  </a:lnTo>
                  <a:lnTo>
                    <a:pt x="0" y="5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69" name="Freeform 485">
              <a:extLst>
                <a:ext uri="{FF2B5EF4-FFF2-40B4-BE49-F238E27FC236}">
                  <a16:creationId xmlns:a16="http://schemas.microsoft.com/office/drawing/2014/main" id="{126315CB-1451-4ACD-A2ED-938F0A88ACAF}"/>
                </a:ext>
              </a:extLst>
            </p:cNvPr>
            <p:cNvSpPr>
              <a:spLocks/>
            </p:cNvSpPr>
            <p:nvPr/>
          </p:nvSpPr>
          <p:spPr bwMode="auto">
            <a:xfrm>
              <a:off x="1688613" y="2723356"/>
              <a:ext cx="144886" cy="122521"/>
            </a:xfrm>
            <a:custGeom>
              <a:avLst/>
              <a:gdLst>
                <a:gd name="T0" fmla="*/ 2 w 302"/>
                <a:gd name="T1" fmla="*/ 0 h 272"/>
                <a:gd name="T2" fmla="*/ 3 w 302"/>
                <a:gd name="T3" fmla="*/ 0 h 272"/>
                <a:gd name="T4" fmla="*/ 3 w 302"/>
                <a:gd name="T5" fmla="*/ 1 h 272"/>
                <a:gd name="T6" fmla="*/ 4 w 302"/>
                <a:gd name="T7" fmla="*/ 1 h 272"/>
                <a:gd name="T8" fmla="*/ 5 w 302"/>
                <a:gd name="T9" fmla="*/ 1 h 272"/>
                <a:gd name="T10" fmla="*/ 6 w 302"/>
                <a:gd name="T11" fmla="*/ 1 h 272"/>
                <a:gd name="T12" fmla="*/ 6 w 302"/>
                <a:gd name="T13" fmla="*/ 3 h 272"/>
                <a:gd name="T14" fmla="*/ 6 w 302"/>
                <a:gd name="T15" fmla="*/ 3 h 272"/>
                <a:gd name="T16" fmla="*/ 7 w 302"/>
                <a:gd name="T17" fmla="*/ 3 h 272"/>
                <a:gd name="T18" fmla="*/ 7 w 302"/>
                <a:gd name="T19" fmla="*/ 3 h 272"/>
                <a:gd name="T20" fmla="*/ 7 w 302"/>
                <a:gd name="T21" fmla="*/ 4 h 272"/>
                <a:gd name="T22" fmla="*/ 7 w 302"/>
                <a:gd name="T23" fmla="*/ 4 h 272"/>
                <a:gd name="T24" fmla="*/ 6 w 302"/>
                <a:gd name="T25" fmla="*/ 4 h 272"/>
                <a:gd name="T26" fmla="*/ 6 w 302"/>
                <a:gd name="T27" fmla="*/ 4 h 272"/>
                <a:gd name="T28" fmla="*/ 6 w 302"/>
                <a:gd name="T29" fmla="*/ 5 h 272"/>
                <a:gd name="T30" fmla="*/ 7 w 302"/>
                <a:gd name="T31" fmla="*/ 5 h 272"/>
                <a:gd name="T32" fmla="*/ 6 w 302"/>
                <a:gd name="T33" fmla="*/ 5 h 272"/>
                <a:gd name="T34" fmla="*/ 6 w 302"/>
                <a:gd name="T35" fmla="*/ 5 h 272"/>
                <a:gd name="T36" fmla="*/ 6 w 302"/>
                <a:gd name="T37" fmla="*/ 5 h 272"/>
                <a:gd name="T38" fmla="*/ 5 w 302"/>
                <a:gd name="T39" fmla="*/ 6 h 272"/>
                <a:gd name="T40" fmla="*/ 5 w 302"/>
                <a:gd name="T41" fmla="*/ 6 h 272"/>
                <a:gd name="T42" fmla="*/ 5 w 302"/>
                <a:gd name="T43" fmla="*/ 6 h 272"/>
                <a:gd name="T44" fmla="*/ 5 w 302"/>
                <a:gd name="T45" fmla="*/ 6 h 272"/>
                <a:gd name="T46" fmla="*/ 4 w 302"/>
                <a:gd name="T47" fmla="*/ 6 h 272"/>
                <a:gd name="T48" fmla="*/ 4 w 302"/>
                <a:gd name="T49" fmla="*/ 6 h 272"/>
                <a:gd name="T50" fmla="*/ 3 w 302"/>
                <a:gd name="T51" fmla="*/ 6 h 272"/>
                <a:gd name="T52" fmla="*/ 2 w 302"/>
                <a:gd name="T53" fmla="*/ 5 h 272"/>
                <a:gd name="T54" fmla="*/ 1 w 302"/>
                <a:gd name="T55" fmla="*/ 5 h 272"/>
                <a:gd name="T56" fmla="*/ 1 w 302"/>
                <a:gd name="T57" fmla="*/ 5 h 272"/>
                <a:gd name="T58" fmla="*/ 0 w 302"/>
                <a:gd name="T59" fmla="*/ 6 h 272"/>
                <a:gd name="T60" fmla="*/ 0 w 302"/>
                <a:gd name="T61" fmla="*/ 5 h 272"/>
                <a:gd name="T62" fmla="*/ 1 w 302"/>
                <a:gd name="T63" fmla="*/ 4 h 272"/>
                <a:gd name="T64" fmla="*/ 0 w 302"/>
                <a:gd name="T65" fmla="*/ 3 h 272"/>
                <a:gd name="T66" fmla="*/ 1 w 302"/>
                <a:gd name="T67" fmla="*/ 3 h 272"/>
                <a:gd name="T68" fmla="*/ 1 w 302"/>
                <a:gd name="T69" fmla="*/ 2 h 272"/>
                <a:gd name="T70" fmla="*/ 1 w 302"/>
                <a:gd name="T71" fmla="*/ 2 h 272"/>
                <a:gd name="T72" fmla="*/ 1 w 302"/>
                <a:gd name="T73" fmla="*/ 2 h 272"/>
                <a:gd name="T74" fmla="*/ 1 w 302"/>
                <a:gd name="T75" fmla="*/ 1 h 272"/>
                <a:gd name="T76" fmla="*/ 1 w 302"/>
                <a:gd name="T77" fmla="*/ 1 h 272"/>
                <a:gd name="T78" fmla="*/ 2 w 302"/>
                <a:gd name="T79" fmla="*/ 0 h 272"/>
                <a:gd name="T80" fmla="*/ 2 w 302"/>
                <a:gd name="T81" fmla="*/ 0 h 27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02"/>
                <a:gd name="T124" fmla="*/ 0 h 272"/>
                <a:gd name="T125" fmla="*/ 302 w 302"/>
                <a:gd name="T126" fmla="*/ 272 h 27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02" h="272">
                  <a:moveTo>
                    <a:pt x="96" y="0"/>
                  </a:moveTo>
                  <a:lnTo>
                    <a:pt x="125" y="5"/>
                  </a:lnTo>
                  <a:lnTo>
                    <a:pt x="147" y="25"/>
                  </a:lnTo>
                  <a:lnTo>
                    <a:pt x="189" y="25"/>
                  </a:lnTo>
                  <a:lnTo>
                    <a:pt x="232" y="31"/>
                  </a:lnTo>
                  <a:lnTo>
                    <a:pt x="254" y="65"/>
                  </a:lnTo>
                  <a:lnTo>
                    <a:pt x="270" y="109"/>
                  </a:lnTo>
                  <a:lnTo>
                    <a:pt x="274" y="127"/>
                  </a:lnTo>
                  <a:lnTo>
                    <a:pt x="293" y="142"/>
                  </a:lnTo>
                  <a:lnTo>
                    <a:pt x="302" y="154"/>
                  </a:lnTo>
                  <a:lnTo>
                    <a:pt x="302" y="172"/>
                  </a:lnTo>
                  <a:lnTo>
                    <a:pt x="284" y="172"/>
                  </a:lnTo>
                  <a:lnTo>
                    <a:pt x="260" y="172"/>
                  </a:lnTo>
                  <a:lnTo>
                    <a:pt x="270" y="189"/>
                  </a:lnTo>
                  <a:lnTo>
                    <a:pt x="278" y="200"/>
                  </a:lnTo>
                  <a:lnTo>
                    <a:pt x="284" y="223"/>
                  </a:lnTo>
                  <a:lnTo>
                    <a:pt x="270" y="234"/>
                  </a:lnTo>
                  <a:lnTo>
                    <a:pt x="248" y="234"/>
                  </a:lnTo>
                  <a:lnTo>
                    <a:pt x="246" y="234"/>
                  </a:lnTo>
                  <a:lnTo>
                    <a:pt x="232" y="245"/>
                  </a:lnTo>
                  <a:lnTo>
                    <a:pt x="232" y="268"/>
                  </a:lnTo>
                  <a:lnTo>
                    <a:pt x="215" y="272"/>
                  </a:lnTo>
                  <a:lnTo>
                    <a:pt x="200" y="261"/>
                  </a:lnTo>
                  <a:lnTo>
                    <a:pt x="176" y="255"/>
                  </a:lnTo>
                  <a:lnTo>
                    <a:pt x="155" y="245"/>
                  </a:lnTo>
                  <a:lnTo>
                    <a:pt x="135" y="250"/>
                  </a:lnTo>
                  <a:lnTo>
                    <a:pt x="73" y="223"/>
                  </a:lnTo>
                  <a:lnTo>
                    <a:pt x="47" y="227"/>
                  </a:lnTo>
                  <a:lnTo>
                    <a:pt x="26" y="223"/>
                  </a:lnTo>
                  <a:lnTo>
                    <a:pt x="12" y="245"/>
                  </a:lnTo>
                  <a:lnTo>
                    <a:pt x="0" y="199"/>
                  </a:lnTo>
                  <a:lnTo>
                    <a:pt x="28" y="169"/>
                  </a:lnTo>
                  <a:lnTo>
                    <a:pt x="8" y="109"/>
                  </a:lnTo>
                  <a:lnTo>
                    <a:pt x="26" y="117"/>
                  </a:lnTo>
                  <a:lnTo>
                    <a:pt x="29" y="104"/>
                  </a:lnTo>
                  <a:lnTo>
                    <a:pt x="34" y="82"/>
                  </a:lnTo>
                  <a:lnTo>
                    <a:pt x="42" y="71"/>
                  </a:lnTo>
                  <a:lnTo>
                    <a:pt x="47" y="46"/>
                  </a:lnTo>
                  <a:lnTo>
                    <a:pt x="68" y="21"/>
                  </a:lnTo>
                  <a:lnTo>
                    <a:pt x="82" y="0"/>
                  </a:lnTo>
                  <a:lnTo>
                    <a:pt x="96" y="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70" name="Freeform 486">
              <a:extLst>
                <a:ext uri="{FF2B5EF4-FFF2-40B4-BE49-F238E27FC236}">
                  <a16:creationId xmlns:a16="http://schemas.microsoft.com/office/drawing/2014/main" id="{667DCEA2-4BEF-40B7-99EB-62D84AF4E70F}"/>
                </a:ext>
              </a:extLst>
            </p:cNvPr>
            <p:cNvSpPr>
              <a:spLocks/>
            </p:cNvSpPr>
            <p:nvPr/>
          </p:nvSpPr>
          <p:spPr bwMode="auto">
            <a:xfrm>
              <a:off x="1666712" y="2810871"/>
              <a:ext cx="323467" cy="203671"/>
            </a:xfrm>
            <a:custGeom>
              <a:avLst/>
              <a:gdLst>
                <a:gd name="T0" fmla="*/ 8 w 671"/>
                <a:gd name="T1" fmla="*/ 0 h 446"/>
                <a:gd name="T2" fmla="*/ 9 w 671"/>
                <a:gd name="T3" fmla="*/ 0 h 446"/>
                <a:gd name="T4" fmla="*/ 10 w 671"/>
                <a:gd name="T5" fmla="*/ 1 h 446"/>
                <a:gd name="T6" fmla="*/ 10 w 671"/>
                <a:gd name="T7" fmla="*/ 1 h 446"/>
                <a:gd name="T8" fmla="*/ 11 w 671"/>
                <a:gd name="T9" fmla="*/ 2 h 446"/>
                <a:gd name="T10" fmla="*/ 13 w 671"/>
                <a:gd name="T11" fmla="*/ 3 h 446"/>
                <a:gd name="T12" fmla="*/ 14 w 671"/>
                <a:gd name="T13" fmla="*/ 3 h 446"/>
                <a:gd name="T14" fmla="*/ 15 w 671"/>
                <a:gd name="T15" fmla="*/ 4 h 446"/>
                <a:gd name="T16" fmla="*/ 15 w 671"/>
                <a:gd name="T17" fmla="*/ 6 h 446"/>
                <a:gd name="T18" fmla="*/ 13 w 671"/>
                <a:gd name="T19" fmla="*/ 7 h 446"/>
                <a:gd name="T20" fmla="*/ 11 w 671"/>
                <a:gd name="T21" fmla="*/ 9 h 446"/>
                <a:gd name="T22" fmla="*/ 11 w 671"/>
                <a:gd name="T23" fmla="*/ 9 h 446"/>
                <a:gd name="T24" fmla="*/ 11 w 671"/>
                <a:gd name="T25" fmla="*/ 11 h 446"/>
                <a:gd name="T26" fmla="*/ 10 w 671"/>
                <a:gd name="T27" fmla="*/ 9 h 446"/>
                <a:gd name="T28" fmla="*/ 9 w 671"/>
                <a:gd name="T29" fmla="*/ 8 h 446"/>
                <a:gd name="T30" fmla="*/ 9 w 671"/>
                <a:gd name="T31" fmla="*/ 7 h 446"/>
                <a:gd name="T32" fmla="*/ 7 w 671"/>
                <a:gd name="T33" fmla="*/ 9 h 446"/>
                <a:gd name="T34" fmla="*/ 6 w 671"/>
                <a:gd name="T35" fmla="*/ 8 h 446"/>
                <a:gd name="T36" fmla="*/ 7 w 671"/>
                <a:gd name="T37" fmla="*/ 8 h 446"/>
                <a:gd name="T38" fmla="*/ 7 w 671"/>
                <a:gd name="T39" fmla="*/ 7 h 446"/>
                <a:gd name="T40" fmla="*/ 6 w 671"/>
                <a:gd name="T41" fmla="*/ 6 h 446"/>
                <a:gd name="T42" fmla="*/ 5 w 671"/>
                <a:gd name="T43" fmla="*/ 5 h 446"/>
                <a:gd name="T44" fmla="*/ 2 w 671"/>
                <a:gd name="T45" fmla="*/ 6 h 446"/>
                <a:gd name="T46" fmla="*/ 1 w 671"/>
                <a:gd name="T47" fmla="*/ 6 h 446"/>
                <a:gd name="T48" fmla="*/ 0 w 671"/>
                <a:gd name="T49" fmla="*/ 4 h 446"/>
                <a:gd name="T50" fmla="*/ 2 w 671"/>
                <a:gd name="T51" fmla="*/ 2 h 446"/>
                <a:gd name="T52" fmla="*/ 1 w 671"/>
                <a:gd name="T53" fmla="*/ 1 h 446"/>
                <a:gd name="T54" fmla="*/ 2 w 671"/>
                <a:gd name="T55" fmla="*/ 1 h 446"/>
                <a:gd name="T56" fmla="*/ 3 w 671"/>
                <a:gd name="T57" fmla="*/ 1 h 446"/>
                <a:gd name="T58" fmla="*/ 5 w 671"/>
                <a:gd name="T59" fmla="*/ 1 h 446"/>
                <a:gd name="T60" fmla="*/ 6 w 671"/>
                <a:gd name="T61" fmla="*/ 1 h 446"/>
                <a:gd name="T62" fmla="*/ 7 w 671"/>
                <a:gd name="T63" fmla="*/ 2 h 446"/>
                <a:gd name="T64" fmla="*/ 7 w 671"/>
                <a:gd name="T65" fmla="*/ 1 h 446"/>
                <a:gd name="T66" fmla="*/ 7 w 671"/>
                <a:gd name="T67" fmla="*/ 1 h 4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71"/>
                <a:gd name="T103" fmla="*/ 0 h 446"/>
                <a:gd name="T104" fmla="*/ 671 w 671"/>
                <a:gd name="T105" fmla="*/ 446 h 4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71" h="446">
                  <a:moveTo>
                    <a:pt x="334" y="20"/>
                  </a:moveTo>
                  <a:lnTo>
                    <a:pt x="344" y="17"/>
                  </a:lnTo>
                  <a:lnTo>
                    <a:pt x="362" y="4"/>
                  </a:lnTo>
                  <a:lnTo>
                    <a:pt x="379" y="0"/>
                  </a:lnTo>
                  <a:lnTo>
                    <a:pt x="406" y="4"/>
                  </a:lnTo>
                  <a:lnTo>
                    <a:pt x="418" y="27"/>
                  </a:lnTo>
                  <a:lnTo>
                    <a:pt x="424" y="54"/>
                  </a:lnTo>
                  <a:lnTo>
                    <a:pt x="435" y="63"/>
                  </a:lnTo>
                  <a:lnTo>
                    <a:pt x="448" y="58"/>
                  </a:lnTo>
                  <a:lnTo>
                    <a:pt x="481" y="95"/>
                  </a:lnTo>
                  <a:lnTo>
                    <a:pt x="498" y="124"/>
                  </a:lnTo>
                  <a:lnTo>
                    <a:pt x="542" y="145"/>
                  </a:lnTo>
                  <a:lnTo>
                    <a:pt x="574" y="150"/>
                  </a:lnTo>
                  <a:lnTo>
                    <a:pt x="587" y="145"/>
                  </a:lnTo>
                  <a:lnTo>
                    <a:pt x="617" y="160"/>
                  </a:lnTo>
                  <a:lnTo>
                    <a:pt x="650" y="165"/>
                  </a:lnTo>
                  <a:lnTo>
                    <a:pt x="671" y="233"/>
                  </a:lnTo>
                  <a:lnTo>
                    <a:pt x="638" y="242"/>
                  </a:lnTo>
                  <a:lnTo>
                    <a:pt x="631" y="276"/>
                  </a:lnTo>
                  <a:lnTo>
                    <a:pt x="579" y="311"/>
                  </a:lnTo>
                  <a:lnTo>
                    <a:pt x="500" y="334"/>
                  </a:lnTo>
                  <a:lnTo>
                    <a:pt x="491" y="366"/>
                  </a:lnTo>
                  <a:lnTo>
                    <a:pt x="462" y="352"/>
                  </a:lnTo>
                  <a:lnTo>
                    <a:pt x="493" y="395"/>
                  </a:lnTo>
                  <a:lnTo>
                    <a:pt x="540" y="400"/>
                  </a:lnTo>
                  <a:lnTo>
                    <a:pt x="453" y="446"/>
                  </a:lnTo>
                  <a:lnTo>
                    <a:pt x="400" y="396"/>
                  </a:lnTo>
                  <a:lnTo>
                    <a:pt x="444" y="358"/>
                  </a:lnTo>
                  <a:lnTo>
                    <a:pt x="400" y="349"/>
                  </a:lnTo>
                  <a:lnTo>
                    <a:pt x="376" y="349"/>
                  </a:lnTo>
                  <a:lnTo>
                    <a:pt x="383" y="315"/>
                  </a:lnTo>
                  <a:lnTo>
                    <a:pt x="374" y="320"/>
                  </a:lnTo>
                  <a:lnTo>
                    <a:pt x="310" y="338"/>
                  </a:lnTo>
                  <a:lnTo>
                    <a:pt x="289" y="396"/>
                  </a:lnTo>
                  <a:lnTo>
                    <a:pt x="244" y="394"/>
                  </a:lnTo>
                  <a:lnTo>
                    <a:pt x="254" y="352"/>
                  </a:lnTo>
                  <a:lnTo>
                    <a:pt x="255" y="334"/>
                  </a:lnTo>
                  <a:lnTo>
                    <a:pt x="283" y="325"/>
                  </a:lnTo>
                  <a:lnTo>
                    <a:pt x="295" y="312"/>
                  </a:lnTo>
                  <a:lnTo>
                    <a:pt x="298" y="302"/>
                  </a:lnTo>
                  <a:lnTo>
                    <a:pt x="283" y="296"/>
                  </a:lnTo>
                  <a:lnTo>
                    <a:pt x="262" y="253"/>
                  </a:lnTo>
                  <a:lnTo>
                    <a:pt x="236" y="227"/>
                  </a:lnTo>
                  <a:lnTo>
                    <a:pt x="203" y="227"/>
                  </a:lnTo>
                  <a:lnTo>
                    <a:pt x="162" y="239"/>
                  </a:lnTo>
                  <a:lnTo>
                    <a:pt x="100" y="242"/>
                  </a:lnTo>
                  <a:lnTo>
                    <a:pt x="72" y="250"/>
                  </a:lnTo>
                  <a:lnTo>
                    <a:pt x="24" y="250"/>
                  </a:lnTo>
                  <a:lnTo>
                    <a:pt x="0" y="224"/>
                  </a:lnTo>
                  <a:lnTo>
                    <a:pt x="16" y="185"/>
                  </a:lnTo>
                  <a:lnTo>
                    <a:pt x="41" y="143"/>
                  </a:lnTo>
                  <a:lnTo>
                    <a:pt x="73" y="99"/>
                  </a:lnTo>
                  <a:lnTo>
                    <a:pt x="56" y="47"/>
                  </a:lnTo>
                  <a:lnTo>
                    <a:pt x="57" y="38"/>
                  </a:lnTo>
                  <a:lnTo>
                    <a:pt x="70" y="27"/>
                  </a:lnTo>
                  <a:lnTo>
                    <a:pt x="91" y="31"/>
                  </a:lnTo>
                  <a:lnTo>
                    <a:pt x="117" y="27"/>
                  </a:lnTo>
                  <a:lnTo>
                    <a:pt x="143" y="39"/>
                  </a:lnTo>
                  <a:lnTo>
                    <a:pt x="177" y="54"/>
                  </a:lnTo>
                  <a:lnTo>
                    <a:pt x="199" y="47"/>
                  </a:lnTo>
                  <a:lnTo>
                    <a:pt x="220" y="59"/>
                  </a:lnTo>
                  <a:lnTo>
                    <a:pt x="244" y="65"/>
                  </a:lnTo>
                  <a:lnTo>
                    <a:pt x="259" y="76"/>
                  </a:lnTo>
                  <a:lnTo>
                    <a:pt x="276" y="72"/>
                  </a:lnTo>
                  <a:lnTo>
                    <a:pt x="279" y="49"/>
                  </a:lnTo>
                  <a:lnTo>
                    <a:pt x="290" y="38"/>
                  </a:lnTo>
                  <a:lnTo>
                    <a:pt x="314" y="38"/>
                  </a:lnTo>
                  <a:lnTo>
                    <a:pt x="322" y="31"/>
                  </a:lnTo>
                  <a:lnTo>
                    <a:pt x="334" y="20"/>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71" name="Freeform 487">
              <a:extLst>
                <a:ext uri="{FF2B5EF4-FFF2-40B4-BE49-F238E27FC236}">
                  <a16:creationId xmlns:a16="http://schemas.microsoft.com/office/drawing/2014/main" id="{457F4B1C-8FC0-4794-9BC8-B0A78147BE2C}"/>
                </a:ext>
              </a:extLst>
            </p:cNvPr>
            <p:cNvSpPr>
              <a:spLocks/>
            </p:cNvSpPr>
            <p:nvPr/>
          </p:nvSpPr>
          <p:spPr bwMode="auto">
            <a:xfrm>
              <a:off x="1749263" y="2914297"/>
              <a:ext cx="62335" cy="74785"/>
            </a:xfrm>
            <a:custGeom>
              <a:avLst/>
              <a:gdLst>
                <a:gd name="T0" fmla="*/ 1 w 129"/>
                <a:gd name="T1" fmla="*/ 1 h 165"/>
                <a:gd name="T2" fmla="*/ 1 w 129"/>
                <a:gd name="T3" fmla="*/ 2 h 165"/>
                <a:gd name="T4" fmla="*/ 1 w 129"/>
                <a:gd name="T5" fmla="*/ 2 h 165"/>
                <a:gd name="T6" fmla="*/ 1 w 129"/>
                <a:gd name="T7" fmla="*/ 4 h 165"/>
                <a:gd name="T8" fmla="*/ 2 w 129"/>
                <a:gd name="T9" fmla="*/ 4 h 165"/>
                <a:gd name="T10" fmla="*/ 2 w 129"/>
                <a:gd name="T11" fmla="*/ 3 h 165"/>
                <a:gd name="T12" fmla="*/ 2 w 129"/>
                <a:gd name="T13" fmla="*/ 3 h 165"/>
                <a:gd name="T14" fmla="*/ 3 w 129"/>
                <a:gd name="T15" fmla="*/ 2 h 165"/>
                <a:gd name="T16" fmla="*/ 3 w 129"/>
                <a:gd name="T17" fmla="*/ 2 h 165"/>
                <a:gd name="T18" fmla="*/ 3 w 129"/>
                <a:gd name="T19" fmla="*/ 2 h 165"/>
                <a:gd name="T20" fmla="*/ 2 w 129"/>
                <a:gd name="T21" fmla="*/ 1 h 165"/>
                <a:gd name="T22" fmla="*/ 1 w 129"/>
                <a:gd name="T23" fmla="*/ 0 h 165"/>
                <a:gd name="T24" fmla="*/ 1 w 129"/>
                <a:gd name="T25" fmla="*/ 0 h 165"/>
                <a:gd name="T26" fmla="*/ 0 w 129"/>
                <a:gd name="T27" fmla="*/ 0 h 165"/>
                <a:gd name="T28" fmla="*/ 1 w 129"/>
                <a:gd name="T29" fmla="*/ 1 h 16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9"/>
                <a:gd name="T46" fmla="*/ 0 h 165"/>
                <a:gd name="T47" fmla="*/ 129 w 129"/>
                <a:gd name="T48" fmla="*/ 165 h 16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9" h="165">
                  <a:moveTo>
                    <a:pt x="29" y="45"/>
                  </a:moveTo>
                  <a:lnTo>
                    <a:pt x="46" y="69"/>
                  </a:lnTo>
                  <a:lnTo>
                    <a:pt x="53" y="87"/>
                  </a:lnTo>
                  <a:lnTo>
                    <a:pt x="61" y="164"/>
                  </a:lnTo>
                  <a:lnTo>
                    <a:pt x="73" y="165"/>
                  </a:lnTo>
                  <a:lnTo>
                    <a:pt x="83" y="125"/>
                  </a:lnTo>
                  <a:lnTo>
                    <a:pt x="84" y="106"/>
                  </a:lnTo>
                  <a:lnTo>
                    <a:pt x="121" y="93"/>
                  </a:lnTo>
                  <a:lnTo>
                    <a:pt x="129" y="76"/>
                  </a:lnTo>
                  <a:lnTo>
                    <a:pt x="115" y="71"/>
                  </a:lnTo>
                  <a:lnTo>
                    <a:pt x="93" y="27"/>
                  </a:lnTo>
                  <a:lnTo>
                    <a:pt x="65" y="3"/>
                  </a:lnTo>
                  <a:lnTo>
                    <a:pt x="32" y="0"/>
                  </a:lnTo>
                  <a:lnTo>
                    <a:pt x="0" y="6"/>
                  </a:lnTo>
                  <a:lnTo>
                    <a:pt x="29" y="45"/>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72" name="Freeform 488">
              <a:extLst>
                <a:ext uri="{FF2B5EF4-FFF2-40B4-BE49-F238E27FC236}">
                  <a16:creationId xmlns:a16="http://schemas.microsoft.com/office/drawing/2014/main" id="{8AB7CE53-73D4-42B3-8B13-0BE519E738CD}"/>
                </a:ext>
              </a:extLst>
            </p:cNvPr>
            <p:cNvSpPr>
              <a:spLocks/>
            </p:cNvSpPr>
            <p:nvPr/>
          </p:nvSpPr>
          <p:spPr bwMode="auto">
            <a:xfrm>
              <a:off x="1969962" y="3014541"/>
              <a:ext cx="134778" cy="66829"/>
            </a:xfrm>
            <a:custGeom>
              <a:avLst/>
              <a:gdLst>
                <a:gd name="T0" fmla="*/ 0 w 282"/>
                <a:gd name="T1" fmla="*/ 0 h 147"/>
                <a:gd name="T2" fmla="*/ 1 w 282"/>
                <a:gd name="T3" fmla="*/ 0 h 147"/>
                <a:gd name="T4" fmla="*/ 3 w 282"/>
                <a:gd name="T5" fmla="*/ 1 h 147"/>
                <a:gd name="T6" fmla="*/ 4 w 282"/>
                <a:gd name="T7" fmla="*/ 1 h 147"/>
                <a:gd name="T8" fmla="*/ 4 w 282"/>
                <a:gd name="T9" fmla="*/ 1 h 147"/>
                <a:gd name="T10" fmla="*/ 5 w 282"/>
                <a:gd name="T11" fmla="*/ 1 h 147"/>
                <a:gd name="T12" fmla="*/ 5 w 282"/>
                <a:gd name="T13" fmla="*/ 1 h 147"/>
                <a:gd name="T14" fmla="*/ 6 w 282"/>
                <a:gd name="T15" fmla="*/ 2 h 147"/>
                <a:gd name="T16" fmla="*/ 6 w 282"/>
                <a:gd name="T17" fmla="*/ 2 h 147"/>
                <a:gd name="T18" fmla="*/ 6 w 282"/>
                <a:gd name="T19" fmla="*/ 2 h 147"/>
                <a:gd name="T20" fmla="*/ 7 w 282"/>
                <a:gd name="T21" fmla="*/ 3 h 147"/>
                <a:gd name="T22" fmla="*/ 6 w 282"/>
                <a:gd name="T23" fmla="*/ 3 h 147"/>
                <a:gd name="T24" fmla="*/ 6 w 282"/>
                <a:gd name="T25" fmla="*/ 3 h 147"/>
                <a:gd name="T26" fmla="*/ 5 w 282"/>
                <a:gd name="T27" fmla="*/ 3 h 147"/>
                <a:gd name="T28" fmla="*/ 5 w 282"/>
                <a:gd name="T29" fmla="*/ 3 h 147"/>
                <a:gd name="T30" fmla="*/ 5 w 282"/>
                <a:gd name="T31" fmla="*/ 3 h 147"/>
                <a:gd name="T32" fmla="*/ 4 w 282"/>
                <a:gd name="T33" fmla="*/ 3 h 147"/>
                <a:gd name="T34" fmla="*/ 3 w 282"/>
                <a:gd name="T35" fmla="*/ 3 h 147"/>
                <a:gd name="T36" fmla="*/ 3 w 282"/>
                <a:gd name="T37" fmla="*/ 3 h 147"/>
                <a:gd name="T38" fmla="*/ 3 w 282"/>
                <a:gd name="T39" fmla="*/ 2 h 147"/>
                <a:gd name="T40" fmla="*/ 1 w 282"/>
                <a:gd name="T41" fmla="*/ 1 h 147"/>
                <a:gd name="T42" fmla="*/ 0 w 282"/>
                <a:gd name="T43" fmla="*/ 0 h 14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2"/>
                <a:gd name="T67" fmla="*/ 0 h 147"/>
                <a:gd name="T68" fmla="*/ 282 w 282"/>
                <a:gd name="T69" fmla="*/ 147 h 14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2" h="147">
                  <a:moveTo>
                    <a:pt x="0" y="8"/>
                  </a:moveTo>
                  <a:lnTo>
                    <a:pt x="68" y="0"/>
                  </a:lnTo>
                  <a:lnTo>
                    <a:pt x="130" y="31"/>
                  </a:lnTo>
                  <a:lnTo>
                    <a:pt x="160" y="63"/>
                  </a:lnTo>
                  <a:lnTo>
                    <a:pt x="192" y="63"/>
                  </a:lnTo>
                  <a:lnTo>
                    <a:pt x="214" y="50"/>
                  </a:lnTo>
                  <a:lnTo>
                    <a:pt x="235" y="43"/>
                  </a:lnTo>
                  <a:lnTo>
                    <a:pt x="249" y="78"/>
                  </a:lnTo>
                  <a:lnTo>
                    <a:pt x="278" y="86"/>
                  </a:lnTo>
                  <a:lnTo>
                    <a:pt x="275" y="100"/>
                  </a:lnTo>
                  <a:lnTo>
                    <a:pt x="282" y="125"/>
                  </a:lnTo>
                  <a:lnTo>
                    <a:pt x="278" y="144"/>
                  </a:lnTo>
                  <a:lnTo>
                    <a:pt x="249" y="115"/>
                  </a:lnTo>
                  <a:lnTo>
                    <a:pt x="235" y="105"/>
                  </a:lnTo>
                  <a:lnTo>
                    <a:pt x="215" y="105"/>
                  </a:lnTo>
                  <a:lnTo>
                    <a:pt x="208" y="139"/>
                  </a:lnTo>
                  <a:lnTo>
                    <a:pt x="187" y="130"/>
                  </a:lnTo>
                  <a:lnTo>
                    <a:pt x="152" y="147"/>
                  </a:lnTo>
                  <a:lnTo>
                    <a:pt x="110" y="142"/>
                  </a:lnTo>
                  <a:lnTo>
                    <a:pt x="109" y="86"/>
                  </a:lnTo>
                  <a:lnTo>
                    <a:pt x="39" y="35"/>
                  </a:lnTo>
                  <a:lnTo>
                    <a:pt x="0" y="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73" name="Freeform 489">
              <a:extLst>
                <a:ext uri="{FF2B5EF4-FFF2-40B4-BE49-F238E27FC236}">
                  <a16:creationId xmlns:a16="http://schemas.microsoft.com/office/drawing/2014/main" id="{FE064066-6998-48FD-A392-B98A6CECDE9E}"/>
                </a:ext>
              </a:extLst>
            </p:cNvPr>
            <p:cNvSpPr>
              <a:spLocks/>
            </p:cNvSpPr>
            <p:nvPr/>
          </p:nvSpPr>
          <p:spPr bwMode="auto">
            <a:xfrm>
              <a:off x="2071045" y="3054321"/>
              <a:ext cx="112876" cy="100244"/>
            </a:xfrm>
            <a:custGeom>
              <a:avLst/>
              <a:gdLst>
                <a:gd name="T0" fmla="*/ 2 w 234"/>
                <a:gd name="T1" fmla="*/ 0 h 221"/>
                <a:gd name="T2" fmla="*/ 2 w 234"/>
                <a:gd name="T3" fmla="*/ 0 h 221"/>
                <a:gd name="T4" fmla="*/ 3 w 234"/>
                <a:gd name="T5" fmla="*/ 0 h 221"/>
                <a:gd name="T6" fmla="*/ 4 w 234"/>
                <a:gd name="T7" fmla="*/ 1 h 221"/>
                <a:gd name="T8" fmla="*/ 5 w 234"/>
                <a:gd name="T9" fmla="*/ 2 h 221"/>
                <a:gd name="T10" fmla="*/ 5 w 234"/>
                <a:gd name="T11" fmla="*/ 3 h 221"/>
                <a:gd name="T12" fmla="*/ 5 w 234"/>
                <a:gd name="T13" fmla="*/ 3 h 221"/>
                <a:gd name="T14" fmla="*/ 5 w 234"/>
                <a:gd name="T15" fmla="*/ 4 h 221"/>
                <a:gd name="T16" fmla="*/ 5 w 234"/>
                <a:gd name="T17" fmla="*/ 4 h 221"/>
                <a:gd name="T18" fmla="*/ 4 w 234"/>
                <a:gd name="T19" fmla="*/ 5 h 221"/>
                <a:gd name="T20" fmla="*/ 4 w 234"/>
                <a:gd name="T21" fmla="*/ 5 h 221"/>
                <a:gd name="T22" fmla="*/ 3 w 234"/>
                <a:gd name="T23" fmla="*/ 4 h 221"/>
                <a:gd name="T24" fmla="*/ 3 w 234"/>
                <a:gd name="T25" fmla="*/ 4 h 221"/>
                <a:gd name="T26" fmla="*/ 2 w 234"/>
                <a:gd name="T27" fmla="*/ 5 h 221"/>
                <a:gd name="T28" fmla="*/ 1 w 234"/>
                <a:gd name="T29" fmla="*/ 5 h 221"/>
                <a:gd name="T30" fmla="*/ 1 w 234"/>
                <a:gd name="T31" fmla="*/ 4 h 221"/>
                <a:gd name="T32" fmla="*/ 1 w 234"/>
                <a:gd name="T33" fmla="*/ 4 h 221"/>
                <a:gd name="T34" fmla="*/ 1 w 234"/>
                <a:gd name="T35" fmla="*/ 3 h 221"/>
                <a:gd name="T36" fmla="*/ 1 w 234"/>
                <a:gd name="T37" fmla="*/ 4 h 221"/>
                <a:gd name="T38" fmla="*/ 2 w 234"/>
                <a:gd name="T39" fmla="*/ 4 h 221"/>
                <a:gd name="T40" fmla="*/ 3 w 234"/>
                <a:gd name="T41" fmla="*/ 4 h 221"/>
                <a:gd name="T42" fmla="*/ 1 w 234"/>
                <a:gd name="T43" fmla="*/ 3 h 221"/>
                <a:gd name="T44" fmla="*/ 1 w 234"/>
                <a:gd name="T45" fmla="*/ 2 h 221"/>
                <a:gd name="T46" fmla="*/ 1 w 234"/>
                <a:gd name="T47" fmla="*/ 2 h 221"/>
                <a:gd name="T48" fmla="*/ 1 w 234"/>
                <a:gd name="T49" fmla="*/ 1 h 221"/>
                <a:gd name="T50" fmla="*/ 1 w 234"/>
                <a:gd name="T51" fmla="*/ 1 h 221"/>
                <a:gd name="T52" fmla="*/ 0 w 234"/>
                <a:gd name="T53" fmla="*/ 1 h 221"/>
                <a:gd name="T54" fmla="*/ 0 w 234"/>
                <a:gd name="T55" fmla="*/ 1 h 221"/>
                <a:gd name="T56" fmla="*/ 0 w 234"/>
                <a:gd name="T57" fmla="*/ 0 h 221"/>
                <a:gd name="T58" fmla="*/ 1 w 234"/>
                <a:gd name="T59" fmla="*/ 0 h 221"/>
                <a:gd name="T60" fmla="*/ 1 w 234"/>
                <a:gd name="T61" fmla="*/ 1 h 221"/>
                <a:gd name="T62" fmla="*/ 2 w 234"/>
                <a:gd name="T63" fmla="*/ 1 h 221"/>
                <a:gd name="T64" fmla="*/ 2 w 234"/>
                <a:gd name="T65" fmla="*/ 1 h 221"/>
                <a:gd name="T66" fmla="*/ 1 w 234"/>
                <a:gd name="T67" fmla="*/ 0 h 221"/>
                <a:gd name="T68" fmla="*/ 2 w 234"/>
                <a:gd name="T69" fmla="*/ 0 h 221"/>
                <a:gd name="T70" fmla="*/ 2 w 234"/>
                <a:gd name="T71" fmla="*/ 0 h 22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4"/>
                <a:gd name="T109" fmla="*/ 0 h 221"/>
                <a:gd name="T110" fmla="*/ 234 w 234"/>
                <a:gd name="T111" fmla="*/ 221 h 22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4" h="221">
                  <a:moveTo>
                    <a:pt x="89" y="8"/>
                  </a:moveTo>
                  <a:lnTo>
                    <a:pt x="103" y="8"/>
                  </a:lnTo>
                  <a:lnTo>
                    <a:pt x="137" y="19"/>
                  </a:lnTo>
                  <a:lnTo>
                    <a:pt x="171" y="49"/>
                  </a:lnTo>
                  <a:lnTo>
                    <a:pt x="193" y="83"/>
                  </a:lnTo>
                  <a:lnTo>
                    <a:pt x="234" y="125"/>
                  </a:lnTo>
                  <a:lnTo>
                    <a:pt x="211" y="134"/>
                  </a:lnTo>
                  <a:lnTo>
                    <a:pt x="199" y="160"/>
                  </a:lnTo>
                  <a:lnTo>
                    <a:pt x="196" y="172"/>
                  </a:lnTo>
                  <a:lnTo>
                    <a:pt x="185" y="221"/>
                  </a:lnTo>
                  <a:lnTo>
                    <a:pt x="153" y="207"/>
                  </a:lnTo>
                  <a:lnTo>
                    <a:pt x="143" y="165"/>
                  </a:lnTo>
                  <a:lnTo>
                    <a:pt x="114" y="181"/>
                  </a:lnTo>
                  <a:lnTo>
                    <a:pt x="79" y="206"/>
                  </a:lnTo>
                  <a:lnTo>
                    <a:pt x="59" y="200"/>
                  </a:lnTo>
                  <a:lnTo>
                    <a:pt x="42" y="180"/>
                  </a:lnTo>
                  <a:lnTo>
                    <a:pt x="34" y="160"/>
                  </a:lnTo>
                  <a:lnTo>
                    <a:pt x="46" y="141"/>
                  </a:lnTo>
                  <a:lnTo>
                    <a:pt x="56" y="156"/>
                  </a:lnTo>
                  <a:lnTo>
                    <a:pt x="98" y="179"/>
                  </a:lnTo>
                  <a:lnTo>
                    <a:pt x="108" y="158"/>
                  </a:lnTo>
                  <a:lnTo>
                    <a:pt x="68" y="123"/>
                  </a:lnTo>
                  <a:lnTo>
                    <a:pt x="53" y="94"/>
                  </a:lnTo>
                  <a:lnTo>
                    <a:pt x="41" y="83"/>
                  </a:lnTo>
                  <a:lnTo>
                    <a:pt x="41" y="65"/>
                  </a:lnTo>
                  <a:lnTo>
                    <a:pt x="27" y="58"/>
                  </a:lnTo>
                  <a:lnTo>
                    <a:pt x="0" y="54"/>
                  </a:lnTo>
                  <a:lnTo>
                    <a:pt x="6" y="33"/>
                  </a:lnTo>
                  <a:lnTo>
                    <a:pt x="8" y="19"/>
                  </a:lnTo>
                  <a:lnTo>
                    <a:pt x="30" y="19"/>
                  </a:lnTo>
                  <a:lnTo>
                    <a:pt x="41" y="29"/>
                  </a:lnTo>
                  <a:lnTo>
                    <a:pt x="70" y="58"/>
                  </a:lnTo>
                  <a:lnTo>
                    <a:pt x="74" y="39"/>
                  </a:lnTo>
                  <a:lnTo>
                    <a:pt x="67" y="16"/>
                  </a:lnTo>
                  <a:lnTo>
                    <a:pt x="70" y="0"/>
                  </a:lnTo>
                  <a:lnTo>
                    <a:pt x="89" y="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74" name="Freeform 490">
              <a:extLst>
                <a:ext uri="{FF2B5EF4-FFF2-40B4-BE49-F238E27FC236}">
                  <a16:creationId xmlns:a16="http://schemas.microsoft.com/office/drawing/2014/main" id="{74FBCD6D-2A3E-4502-8B54-9E2776FD0302}"/>
                </a:ext>
              </a:extLst>
            </p:cNvPr>
            <p:cNvSpPr>
              <a:spLocks/>
            </p:cNvSpPr>
            <p:nvPr/>
          </p:nvSpPr>
          <p:spPr bwMode="auto">
            <a:xfrm>
              <a:off x="2047459" y="3073415"/>
              <a:ext cx="75813" cy="62056"/>
            </a:xfrm>
            <a:custGeom>
              <a:avLst/>
              <a:gdLst>
                <a:gd name="T0" fmla="*/ 0 w 156"/>
                <a:gd name="T1" fmla="*/ 0 h 135"/>
                <a:gd name="T2" fmla="*/ 0 w 156"/>
                <a:gd name="T3" fmla="*/ 1 h 135"/>
                <a:gd name="T4" fmla="*/ 1 w 156"/>
                <a:gd name="T5" fmla="*/ 2 h 135"/>
                <a:gd name="T6" fmla="*/ 2 w 156"/>
                <a:gd name="T7" fmla="*/ 3 h 135"/>
                <a:gd name="T8" fmla="*/ 2 w 156"/>
                <a:gd name="T9" fmla="*/ 2 h 135"/>
                <a:gd name="T10" fmla="*/ 2 w 156"/>
                <a:gd name="T11" fmla="*/ 3 h 135"/>
                <a:gd name="T12" fmla="*/ 3 w 156"/>
                <a:gd name="T13" fmla="*/ 3 h 135"/>
                <a:gd name="T14" fmla="*/ 3 w 156"/>
                <a:gd name="T15" fmla="*/ 3 h 135"/>
                <a:gd name="T16" fmla="*/ 4 w 156"/>
                <a:gd name="T17" fmla="*/ 3 h 135"/>
                <a:gd name="T18" fmla="*/ 3 w 156"/>
                <a:gd name="T19" fmla="*/ 2 h 135"/>
                <a:gd name="T20" fmla="*/ 3 w 156"/>
                <a:gd name="T21" fmla="*/ 1 h 135"/>
                <a:gd name="T22" fmla="*/ 2 w 156"/>
                <a:gd name="T23" fmla="*/ 1 h 135"/>
                <a:gd name="T24" fmla="*/ 2 w 156"/>
                <a:gd name="T25" fmla="*/ 1 h 135"/>
                <a:gd name="T26" fmla="*/ 2 w 156"/>
                <a:gd name="T27" fmla="*/ 0 h 135"/>
                <a:gd name="T28" fmla="*/ 1 w 156"/>
                <a:gd name="T29" fmla="*/ 0 h 135"/>
                <a:gd name="T30" fmla="*/ 1 w 156"/>
                <a:gd name="T31" fmla="*/ 0 h 135"/>
                <a:gd name="T32" fmla="*/ 0 w 156"/>
                <a:gd name="T33" fmla="*/ 0 h 135"/>
                <a:gd name="T34" fmla="*/ 0 w 156"/>
                <a:gd name="T35" fmla="*/ 0 h 13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6"/>
                <a:gd name="T55" fmla="*/ 0 h 135"/>
                <a:gd name="T56" fmla="*/ 156 w 156"/>
                <a:gd name="T57" fmla="*/ 135 h 13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6" h="135">
                  <a:moveTo>
                    <a:pt x="0" y="18"/>
                  </a:moveTo>
                  <a:lnTo>
                    <a:pt x="16" y="40"/>
                  </a:lnTo>
                  <a:lnTo>
                    <a:pt x="40" y="74"/>
                  </a:lnTo>
                  <a:lnTo>
                    <a:pt x="77" y="117"/>
                  </a:lnTo>
                  <a:lnTo>
                    <a:pt x="99" y="91"/>
                  </a:lnTo>
                  <a:lnTo>
                    <a:pt x="100" y="114"/>
                  </a:lnTo>
                  <a:lnTo>
                    <a:pt x="117" y="117"/>
                  </a:lnTo>
                  <a:lnTo>
                    <a:pt x="145" y="135"/>
                  </a:lnTo>
                  <a:lnTo>
                    <a:pt x="156" y="114"/>
                  </a:lnTo>
                  <a:lnTo>
                    <a:pt x="116" y="79"/>
                  </a:lnTo>
                  <a:lnTo>
                    <a:pt x="104" y="52"/>
                  </a:lnTo>
                  <a:lnTo>
                    <a:pt x="89" y="39"/>
                  </a:lnTo>
                  <a:lnTo>
                    <a:pt x="89" y="21"/>
                  </a:lnTo>
                  <a:lnTo>
                    <a:pt x="75" y="14"/>
                  </a:lnTo>
                  <a:lnTo>
                    <a:pt x="47" y="9"/>
                  </a:lnTo>
                  <a:lnTo>
                    <a:pt x="26" y="0"/>
                  </a:lnTo>
                  <a:lnTo>
                    <a:pt x="5" y="4"/>
                  </a:lnTo>
                  <a:lnTo>
                    <a:pt x="0" y="1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75" name="Freeform 491">
              <a:extLst>
                <a:ext uri="{FF2B5EF4-FFF2-40B4-BE49-F238E27FC236}">
                  <a16:creationId xmlns:a16="http://schemas.microsoft.com/office/drawing/2014/main" id="{BADDA8AC-800C-4F6D-9EF5-900D1B05DF59}"/>
                </a:ext>
              </a:extLst>
            </p:cNvPr>
            <p:cNvSpPr>
              <a:spLocks/>
            </p:cNvSpPr>
            <p:nvPr/>
          </p:nvSpPr>
          <p:spPr bwMode="auto">
            <a:xfrm>
              <a:off x="2089577" y="2729720"/>
              <a:ext cx="766549" cy="361197"/>
            </a:xfrm>
            <a:custGeom>
              <a:avLst/>
              <a:gdLst>
                <a:gd name="T0" fmla="*/ 35 w 1596"/>
                <a:gd name="T1" fmla="*/ 8 h 795"/>
                <a:gd name="T2" fmla="*/ 31 w 1596"/>
                <a:gd name="T3" fmla="*/ 7 h 795"/>
                <a:gd name="T4" fmla="*/ 30 w 1596"/>
                <a:gd name="T5" fmla="*/ 6 h 795"/>
                <a:gd name="T6" fmla="*/ 29 w 1596"/>
                <a:gd name="T7" fmla="*/ 6 h 795"/>
                <a:gd name="T8" fmla="*/ 27 w 1596"/>
                <a:gd name="T9" fmla="*/ 5 h 795"/>
                <a:gd name="T10" fmla="*/ 24 w 1596"/>
                <a:gd name="T11" fmla="*/ 3 h 795"/>
                <a:gd name="T12" fmla="*/ 20 w 1596"/>
                <a:gd name="T13" fmla="*/ 2 h 795"/>
                <a:gd name="T14" fmla="*/ 17 w 1596"/>
                <a:gd name="T15" fmla="*/ 1 h 795"/>
                <a:gd name="T16" fmla="*/ 15 w 1596"/>
                <a:gd name="T17" fmla="*/ 1 h 795"/>
                <a:gd name="T18" fmla="*/ 12 w 1596"/>
                <a:gd name="T19" fmla="*/ 1 h 795"/>
                <a:gd name="T20" fmla="*/ 9 w 1596"/>
                <a:gd name="T21" fmla="*/ 1 h 795"/>
                <a:gd name="T22" fmla="*/ 9 w 1596"/>
                <a:gd name="T23" fmla="*/ 4 h 795"/>
                <a:gd name="T24" fmla="*/ 10 w 1596"/>
                <a:gd name="T25" fmla="*/ 5 h 795"/>
                <a:gd name="T26" fmla="*/ 10 w 1596"/>
                <a:gd name="T27" fmla="*/ 6 h 795"/>
                <a:gd name="T28" fmla="*/ 9 w 1596"/>
                <a:gd name="T29" fmla="*/ 6 h 795"/>
                <a:gd name="T30" fmla="*/ 7 w 1596"/>
                <a:gd name="T31" fmla="*/ 5 h 795"/>
                <a:gd name="T32" fmla="*/ 6 w 1596"/>
                <a:gd name="T33" fmla="*/ 6 h 795"/>
                <a:gd name="T34" fmla="*/ 5 w 1596"/>
                <a:gd name="T35" fmla="*/ 5 h 795"/>
                <a:gd name="T36" fmla="*/ 2 w 1596"/>
                <a:gd name="T37" fmla="*/ 5 h 795"/>
                <a:gd name="T38" fmla="*/ 1 w 1596"/>
                <a:gd name="T39" fmla="*/ 6 h 795"/>
                <a:gd name="T40" fmla="*/ 1 w 1596"/>
                <a:gd name="T41" fmla="*/ 7 h 795"/>
                <a:gd name="T42" fmla="*/ 0 w 1596"/>
                <a:gd name="T43" fmla="*/ 7 h 795"/>
                <a:gd name="T44" fmla="*/ 0 w 1596"/>
                <a:gd name="T45" fmla="*/ 9 h 795"/>
                <a:gd name="T46" fmla="*/ 1 w 1596"/>
                <a:gd name="T47" fmla="*/ 10 h 795"/>
                <a:gd name="T48" fmla="*/ 2 w 1596"/>
                <a:gd name="T49" fmla="*/ 10 h 795"/>
                <a:gd name="T50" fmla="*/ 3 w 1596"/>
                <a:gd name="T51" fmla="*/ 12 h 795"/>
                <a:gd name="T52" fmla="*/ 7 w 1596"/>
                <a:gd name="T53" fmla="*/ 11 h 795"/>
                <a:gd name="T54" fmla="*/ 6 w 1596"/>
                <a:gd name="T55" fmla="*/ 13 h 795"/>
                <a:gd name="T56" fmla="*/ 4 w 1596"/>
                <a:gd name="T57" fmla="*/ 15 h 795"/>
                <a:gd name="T58" fmla="*/ 7 w 1596"/>
                <a:gd name="T59" fmla="*/ 17 h 795"/>
                <a:gd name="T60" fmla="*/ 8 w 1596"/>
                <a:gd name="T61" fmla="*/ 17 h 795"/>
                <a:gd name="T62" fmla="*/ 9 w 1596"/>
                <a:gd name="T63" fmla="*/ 17 h 795"/>
                <a:gd name="T64" fmla="*/ 9 w 1596"/>
                <a:gd name="T65" fmla="*/ 13 h 795"/>
                <a:gd name="T66" fmla="*/ 11 w 1596"/>
                <a:gd name="T67" fmla="*/ 12 h 795"/>
                <a:gd name="T68" fmla="*/ 11 w 1596"/>
                <a:gd name="T69" fmla="*/ 11 h 795"/>
                <a:gd name="T70" fmla="*/ 12 w 1596"/>
                <a:gd name="T71" fmla="*/ 11 h 795"/>
                <a:gd name="T72" fmla="*/ 13 w 1596"/>
                <a:gd name="T73" fmla="*/ 12 h 795"/>
                <a:gd name="T74" fmla="*/ 13 w 1596"/>
                <a:gd name="T75" fmla="*/ 13 h 795"/>
                <a:gd name="T76" fmla="*/ 14 w 1596"/>
                <a:gd name="T77" fmla="*/ 15 h 795"/>
                <a:gd name="T78" fmla="*/ 17 w 1596"/>
                <a:gd name="T79" fmla="*/ 15 h 795"/>
                <a:gd name="T80" fmla="*/ 17 w 1596"/>
                <a:gd name="T81" fmla="*/ 17 h 795"/>
                <a:gd name="T82" fmla="*/ 18 w 1596"/>
                <a:gd name="T83" fmla="*/ 19 h 795"/>
                <a:gd name="T84" fmla="*/ 21 w 1596"/>
                <a:gd name="T85" fmla="*/ 18 h 795"/>
                <a:gd name="T86" fmla="*/ 23 w 1596"/>
                <a:gd name="T87" fmla="*/ 18 h 795"/>
                <a:gd name="T88" fmla="*/ 23 w 1596"/>
                <a:gd name="T89" fmla="*/ 17 h 795"/>
                <a:gd name="T90" fmla="*/ 23 w 1596"/>
                <a:gd name="T91" fmla="*/ 16 h 795"/>
                <a:gd name="T92" fmla="*/ 25 w 1596"/>
                <a:gd name="T93" fmla="*/ 17 h 795"/>
                <a:gd name="T94" fmla="*/ 27 w 1596"/>
                <a:gd name="T95" fmla="*/ 16 h 795"/>
                <a:gd name="T96" fmla="*/ 31 w 1596"/>
                <a:gd name="T97" fmla="*/ 17 h 795"/>
                <a:gd name="T98" fmla="*/ 31 w 1596"/>
                <a:gd name="T99" fmla="*/ 14 h 795"/>
                <a:gd name="T100" fmla="*/ 34 w 1596"/>
                <a:gd name="T101" fmla="*/ 11 h 79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596"/>
                <a:gd name="T154" fmla="*/ 0 h 795"/>
                <a:gd name="T155" fmla="*/ 1596 w 1596"/>
                <a:gd name="T156" fmla="*/ 795 h 79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596" h="795">
                  <a:moveTo>
                    <a:pt x="1561" y="408"/>
                  </a:moveTo>
                  <a:lnTo>
                    <a:pt x="1596" y="391"/>
                  </a:lnTo>
                  <a:lnTo>
                    <a:pt x="1516" y="328"/>
                  </a:lnTo>
                  <a:lnTo>
                    <a:pt x="1467" y="354"/>
                  </a:lnTo>
                  <a:lnTo>
                    <a:pt x="1395" y="331"/>
                  </a:lnTo>
                  <a:lnTo>
                    <a:pt x="1358" y="311"/>
                  </a:lnTo>
                  <a:lnTo>
                    <a:pt x="1327" y="311"/>
                  </a:lnTo>
                  <a:lnTo>
                    <a:pt x="1310" y="272"/>
                  </a:lnTo>
                  <a:lnTo>
                    <a:pt x="1297" y="246"/>
                  </a:lnTo>
                  <a:lnTo>
                    <a:pt x="1273" y="246"/>
                  </a:lnTo>
                  <a:lnTo>
                    <a:pt x="1247" y="246"/>
                  </a:lnTo>
                  <a:lnTo>
                    <a:pt x="1226" y="257"/>
                  </a:lnTo>
                  <a:lnTo>
                    <a:pt x="1186" y="212"/>
                  </a:lnTo>
                  <a:lnTo>
                    <a:pt x="1171" y="220"/>
                  </a:lnTo>
                  <a:lnTo>
                    <a:pt x="1150" y="230"/>
                  </a:lnTo>
                  <a:lnTo>
                    <a:pt x="1133" y="239"/>
                  </a:lnTo>
                  <a:lnTo>
                    <a:pt x="1098" y="207"/>
                  </a:lnTo>
                  <a:lnTo>
                    <a:pt x="1017" y="134"/>
                  </a:lnTo>
                  <a:lnTo>
                    <a:pt x="958" y="89"/>
                  </a:lnTo>
                  <a:lnTo>
                    <a:pt x="919" y="50"/>
                  </a:lnTo>
                  <a:lnTo>
                    <a:pt x="852" y="97"/>
                  </a:lnTo>
                  <a:lnTo>
                    <a:pt x="841" y="62"/>
                  </a:lnTo>
                  <a:lnTo>
                    <a:pt x="750" y="58"/>
                  </a:lnTo>
                  <a:lnTo>
                    <a:pt x="739" y="58"/>
                  </a:lnTo>
                  <a:lnTo>
                    <a:pt x="696" y="0"/>
                  </a:lnTo>
                  <a:lnTo>
                    <a:pt x="654" y="8"/>
                  </a:lnTo>
                  <a:lnTo>
                    <a:pt x="623" y="31"/>
                  </a:lnTo>
                  <a:lnTo>
                    <a:pt x="566" y="44"/>
                  </a:lnTo>
                  <a:lnTo>
                    <a:pt x="546" y="32"/>
                  </a:lnTo>
                  <a:lnTo>
                    <a:pt x="516" y="67"/>
                  </a:lnTo>
                  <a:lnTo>
                    <a:pt x="492" y="62"/>
                  </a:lnTo>
                  <a:lnTo>
                    <a:pt x="409" y="70"/>
                  </a:lnTo>
                  <a:lnTo>
                    <a:pt x="395" y="67"/>
                  </a:lnTo>
                  <a:lnTo>
                    <a:pt x="384" y="75"/>
                  </a:lnTo>
                  <a:lnTo>
                    <a:pt x="417" y="119"/>
                  </a:lnTo>
                  <a:lnTo>
                    <a:pt x="395" y="159"/>
                  </a:lnTo>
                  <a:lnTo>
                    <a:pt x="396" y="189"/>
                  </a:lnTo>
                  <a:lnTo>
                    <a:pt x="396" y="204"/>
                  </a:lnTo>
                  <a:lnTo>
                    <a:pt x="441" y="204"/>
                  </a:lnTo>
                  <a:lnTo>
                    <a:pt x="454" y="230"/>
                  </a:lnTo>
                  <a:lnTo>
                    <a:pt x="454" y="257"/>
                  </a:lnTo>
                  <a:lnTo>
                    <a:pt x="441" y="263"/>
                  </a:lnTo>
                  <a:lnTo>
                    <a:pt x="425" y="246"/>
                  </a:lnTo>
                  <a:lnTo>
                    <a:pt x="405" y="257"/>
                  </a:lnTo>
                  <a:lnTo>
                    <a:pt x="395" y="269"/>
                  </a:lnTo>
                  <a:lnTo>
                    <a:pt x="361" y="246"/>
                  </a:lnTo>
                  <a:lnTo>
                    <a:pt x="351" y="224"/>
                  </a:lnTo>
                  <a:lnTo>
                    <a:pt x="322" y="235"/>
                  </a:lnTo>
                  <a:lnTo>
                    <a:pt x="322" y="243"/>
                  </a:lnTo>
                  <a:lnTo>
                    <a:pt x="302" y="224"/>
                  </a:lnTo>
                  <a:lnTo>
                    <a:pt x="273" y="246"/>
                  </a:lnTo>
                  <a:lnTo>
                    <a:pt x="240" y="257"/>
                  </a:lnTo>
                  <a:lnTo>
                    <a:pt x="229" y="246"/>
                  </a:lnTo>
                  <a:lnTo>
                    <a:pt x="221" y="224"/>
                  </a:lnTo>
                  <a:lnTo>
                    <a:pt x="176" y="220"/>
                  </a:lnTo>
                  <a:lnTo>
                    <a:pt x="103" y="216"/>
                  </a:lnTo>
                  <a:lnTo>
                    <a:pt x="85" y="220"/>
                  </a:lnTo>
                  <a:lnTo>
                    <a:pt x="81" y="235"/>
                  </a:lnTo>
                  <a:lnTo>
                    <a:pt x="69" y="230"/>
                  </a:lnTo>
                  <a:lnTo>
                    <a:pt x="54" y="254"/>
                  </a:lnTo>
                  <a:lnTo>
                    <a:pt x="43" y="272"/>
                  </a:lnTo>
                  <a:lnTo>
                    <a:pt x="43" y="281"/>
                  </a:lnTo>
                  <a:lnTo>
                    <a:pt x="51" y="299"/>
                  </a:lnTo>
                  <a:lnTo>
                    <a:pt x="39" y="304"/>
                  </a:lnTo>
                  <a:lnTo>
                    <a:pt x="28" y="272"/>
                  </a:lnTo>
                  <a:lnTo>
                    <a:pt x="7" y="276"/>
                  </a:lnTo>
                  <a:lnTo>
                    <a:pt x="0" y="318"/>
                  </a:lnTo>
                  <a:lnTo>
                    <a:pt x="0" y="343"/>
                  </a:lnTo>
                  <a:lnTo>
                    <a:pt x="0" y="366"/>
                  </a:lnTo>
                  <a:lnTo>
                    <a:pt x="11" y="387"/>
                  </a:lnTo>
                  <a:lnTo>
                    <a:pt x="20" y="399"/>
                  </a:lnTo>
                  <a:lnTo>
                    <a:pt x="20" y="424"/>
                  </a:lnTo>
                  <a:lnTo>
                    <a:pt x="39" y="422"/>
                  </a:lnTo>
                  <a:lnTo>
                    <a:pt x="62" y="403"/>
                  </a:lnTo>
                  <a:lnTo>
                    <a:pt x="74" y="422"/>
                  </a:lnTo>
                  <a:lnTo>
                    <a:pt x="91" y="445"/>
                  </a:lnTo>
                  <a:lnTo>
                    <a:pt x="103" y="468"/>
                  </a:lnTo>
                  <a:lnTo>
                    <a:pt x="121" y="512"/>
                  </a:lnTo>
                  <a:lnTo>
                    <a:pt x="157" y="501"/>
                  </a:lnTo>
                  <a:lnTo>
                    <a:pt x="209" y="489"/>
                  </a:lnTo>
                  <a:lnTo>
                    <a:pt x="291" y="477"/>
                  </a:lnTo>
                  <a:lnTo>
                    <a:pt x="312" y="506"/>
                  </a:lnTo>
                  <a:lnTo>
                    <a:pt x="316" y="562"/>
                  </a:lnTo>
                  <a:lnTo>
                    <a:pt x="273" y="573"/>
                  </a:lnTo>
                  <a:lnTo>
                    <a:pt x="240" y="581"/>
                  </a:lnTo>
                  <a:lnTo>
                    <a:pt x="248" y="621"/>
                  </a:lnTo>
                  <a:lnTo>
                    <a:pt x="191" y="621"/>
                  </a:lnTo>
                  <a:lnTo>
                    <a:pt x="240" y="699"/>
                  </a:lnTo>
                  <a:lnTo>
                    <a:pt x="262" y="706"/>
                  </a:lnTo>
                  <a:lnTo>
                    <a:pt x="284" y="710"/>
                  </a:lnTo>
                  <a:lnTo>
                    <a:pt x="298" y="744"/>
                  </a:lnTo>
                  <a:lnTo>
                    <a:pt x="311" y="731"/>
                  </a:lnTo>
                  <a:lnTo>
                    <a:pt x="352" y="723"/>
                  </a:lnTo>
                  <a:lnTo>
                    <a:pt x="378" y="736"/>
                  </a:lnTo>
                  <a:lnTo>
                    <a:pt x="395" y="753"/>
                  </a:lnTo>
                  <a:lnTo>
                    <a:pt x="406" y="736"/>
                  </a:lnTo>
                  <a:lnTo>
                    <a:pt x="435" y="741"/>
                  </a:lnTo>
                  <a:lnTo>
                    <a:pt x="386" y="565"/>
                  </a:lnTo>
                  <a:lnTo>
                    <a:pt x="405" y="556"/>
                  </a:lnTo>
                  <a:lnTo>
                    <a:pt x="469" y="518"/>
                  </a:lnTo>
                  <a:lnTo>
                    <a:pt x="480" y="515"/>
                  </a:lnTo>
                  <a:lnTo>
                    <a:pt x="471" y="501"/>
                  </a:lnTo>
                  <a:lnTo>
                    <a:pt x="484" y="508"/>
                  </a:lnTo>
                  <a:lnTo>
                    <a:pt x="484" y="489"/>
                  </a:lnTo>
                  <a:lnTo>
                    <a:pt x="492" y="477"/>
                  </a:lnTo>
                  <a:lnTo>
                    <a:pt x="498" y="483"/>
                  </a:lnTo>
                  <a:lnTo>
                    <a:pt x="513" y="483"/>
                  </a:lnTo>
                  <a:lnTo>
                    <a:pt x="527" y="493"/>
                  </a:lnTo>
                  <a:lnTo>
                    <a:pt x="544" y="470"/>
                  </a:lnTo>
                  <a:lnTo>
                    <a:pt x="558" y="477"/>
                  </a:lnTo>
                  <a:lnTo>
                    <a:pt x="544" y="508"/>
                  </a:lnTo>
                  <a:lnTo>
                    <a:pt x="554" y="550"/>
                  </a:lnTo>
                  <a:lnTo>
                    <a:pt x="584" y="575"/>
                  </a:lnTo>
                  <a:lnTo>
                    <a:pt x="584" y="581"/>
                  </a:lnTo>
                  <a:lnTo>
                    <a:pt x="575" y="602"/>
                  </a:lnTo>
                  <a:lnTo>
                    <a:pt x="577" y="611"/>
                  </a:lnTo>
                  <a:lnTo>
                    <a:pt x="621" y="629"/>
                  </a:lnTo>
                  <a:lnTo>
                    <a:pt x="632" y="656"/>
                  </a:lnTo>
                  <a:lnTo>
                    <a:pt x="671" y="639"/>
                  </a:lnTo>
                  <a:lnTo>
                    <a:pt x="717" y="629"/>
                  </a:lnTo>
                  <a:lnTo>
                    <a:pt x="750" y="708"/>
                  </a:lnTo>
                  <a:lnTo>
                    <a:pt x="763" y="745"/>
                  </a:lnTo>
                  <a:lnTo>
                    <a:pt x="751" y="754"/>
                  </a:lnTo>
                  <a:lnTo>
                    <a:pt x="746" y="768"/>
                  </a:lnTo>
                  <a:lnTo>
                    <a:pt x="779" y="779"/>
                  </a:lnTo>
                  <a:lnTo>
                    <a:pt x="789" y="795"/>
                  </a:lnTo>
                  <a:lnTo>
                    <a:pt x="835" y="779"/>
                  </a:lnTo>
                  <a:lnTo>
                    <a:pt x="848" y="795"/>
                  </a:lnTo>
                  <a:lnTo>
                    <a:pt x="882" y="776"/>
                  </a:lnTo>
                  <a:lnTo>
                    <a:pt x="904" y="771"/>
                  </a:lnTo>
                  <a:lnTo>
                    <a:pt x="930" y="777"/>
                  </a:lnTo>
                  <a:lnTo>
                    <a:pt x="989" y="777"/>
                  </a:lnTo>
                  <a:lnTo>
                    <a:pt x="977" y="764"/>
                  </a:lnTo>
                  <a:lnTo>
                    <a:pt x="977" y="741"/>
                  </a:lnTo>
                  <a:lnTo>
                    <a:pt x="984" y="726"/>
                  </a:lnTo>
                  <a:lnTo>
                    <a:pt x="984" y="714"/>
                  </a:lnTo>
                  <a:lnTo>
                    <a:pt x="967" y="702"/>
                  </a:lnTo>
                  <a:lnTo>
                    <a:pt x="1004" y="698"/>
                  </a:lnTo>
                  <a:lnTo>
                    <a:pt x="1039" y="702"/>
                  </a:lnTo>
                  <a:lnTo>
                    <a:pt x="1047" y="714"/>
                  </a:lnTo>
                  <a:lnTo>
                    <a:pt x="1071" y="708"/>
                  </a:lnTo>
                  <a:lnTo>
                    <a:pt x="1055" y="673"/>
                  </a:lnTo>
                  <a:lnTo>
                    <a:pt x="1073" y="669"/>
                  </a:lnTo>
                  <a:lnTo>
                    <a:pt x="1166" y="683"/>
                  </a:lnTo>
                  <a:lnTo>
                    <a:pt x="1241" y="691"/>
                  </a:lnTo>
                  <a:lnTo>
                    <a:pt x="1297" y="719"/>
                  </a:lnTo>
                  <a:lnTo>
                    <a:pt x="1327" y="719"/>
                  </a:lnTo>
                  <a:lnTo>
                    <a:pt x="1336" y="753"/>
                  </a:lnTo>
                  <a:lnTo>
                    <a:pt x="1358" y="683"/>
                  </a:lnTo>
                  <a:lnTo>
                    <a:pt x="1327" y="607"/>
                  </a:lnTo>
                  <a:lnTo>
                    <a:pt x="1422" y="581"/>
                  </a:lnTo>
                  <a:lnTo>
                    <a:pt x="1436" y="539"/>
                  </a:lnTo>
                  <a:lnTo>
                    <a:pt x="1448" y="477"/>
                  </a:lnTo>
                  <a:lnTo>
                    <a:pt x="1545" y="483"/>
                  </a:lnTo>
                  <a:lnTo>
                    <a:pt x="1561" y="408"/>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76" name="Freeform 492">
              <a:extLst>
                <a:ext uri="{FF2B5EF4-FFF2-40B4-BE49-F238E27FC236}">
                  <a16:creationId xmlns:a16="http://schemas.microsoft.com/office/drawing/2014/main" id="{42910BE8-AAA8-4CF7-9A7B-0ED76221A222}"/>
                </a:ext>
              </a:extLst>
            </p:cNvPr>
            <p:cNvSpPr>
              <a:spLocks/>
            </p:cNvSpPr>
            <p:nvPr/>
          </p:nvSpPr>
          <p:spPr bwMode="auto">
            <a:xfrm>
              <a:off x="2273212" y="2962032"/>
              <a:ext cx="336945" cy="224356"/>
            </a:xfrm>
            <a:custGeom>
              <a:avLst/>
              <a:gdLst>
                <a:gd name="T0" fmla="*/ 1 w 697"/>
                <a:gd name="T1" fmla="*/ 5 h 492"/>
                <a:gd name="T2" fmla="*/ 2 w 697"/>
                <a:gd name="T3" fmla="*/ 4 h 492"/>
                <a:gd name="T4" fmla="*/ 2 w 697"/>
                <a:gd name="T5" fmla="*/ 4 h 492"/>
                <a:gd name="T6" fmla="*/ 3 w 697"/>
                <a:gd name="T7" fmla="*/ 4 h 492"/>
                <a:gd name="T8" fmla="*/ 4 w 697"/>
                <a:gd name="T9" fmla="*/ 4 h 492"/>
                <a:gd name="T10" fmla="*/ 4 w 697"/>
                <a:gd name="T11" fmla="*/ 5 h 492"/>
                <a:gd name="T12" fmla="*/ 4 w 697"/>
                <a:gd name="T13" fmla="*/ 5 h 492"/>
                <a:gd name="T14" fmla="*/ 5 w 697"/>
                <a:gd name="T15" fmla="*/ 7 h 492"/>
                <a:gd name="T16" fmla="*/ 5 w 697"/>
                <a:gd name="T17" fmla="*/ 6 h 492"/>
                <a:gd name="T18" fmla="*/ 6 w 697"/>
                <a:gd name="T19" fmla="*/ 7 h 492"/>
                <a:gd name="T20" fmla="*/ 8 w 697"/>
                <a:gd name="T21" fmla="*/ 8 h 492"/>
                <a:gd name="T22" fmla="*/ 9 w 697"/>
                <a:gd name="T23" fmla="*/ 9 h 492"/>
                <a:gd name="T24" fmla="*/ 10 w 697"/>
                <a:gd name="T25" fmla="*/ 10 h 492"/>
                <a:gd name="T26" fmla="*/ 11 w 697"/>
                <a:gd name="T27" fmla="*/ 11 h 492"/>
                <a:gd name="T28" fmla="*/ 12 w 697"/>
                <a:gd name="T29" fmla="*/ 10 h 492"/>
                <a:gd name="T30" fmla="*/ 12 w 697"/>
                <a:gd name="T31" fmla="*/ 9 h 492"/>
                <a:gd name="T32" fmla="*/ 11 w 697"/>
                <a:gd name="T33" fmla="*/ 7 h 492"/>
                <a:gd name="T34" fmla="*/ 12 w 697"/>
                <a:gd name="T35" fmla="*/ 7 h 492"/>
                <a:gd name="T36" fmla="*/ 14 w 697"/>
                <a:gd name="T37" fmla="*/ 7 h 492"/>
                <a:gd name="T38" fmla="*/ 16 w 697"/>
                <a:gd name="T39" fmla="*/ 7 h 492"/>
                <a:gd name="T40" fmla="*/ 16 w 697"/>
                <a:gd name="T41" fmla="*/ 6 h 492"/>
                <a:gd name="T42" fmla="*/ 13 w 697"/>
                <a:gd name="T43" fmla="*/ 6 h 492"/>
                <a:gd name="T44" fmla="*/ 12 w 697"/>
                <a:gd name="T45" fmla="*/ 6 h 492"/>
                <a:gd name="T46" fmla="*/ 11 w 697"/>
                <a:gd name="T47" fmla="*/ 7 h 492"/>
                <a:gd name="T48" fmla="*/ 10 w 697"/>
                <a:gd name="T49" fmla="*/ 6 h 492"/>
                <a:gd name="T50" fmla="*/ 9 w 697"/>
                <a:gd name="T51" fmla="*/ 7 h 492"/>
                <a:gd name="T52" fmla="*/ 9 w 697"/>
                <a:gd name="T53" fmla="*/ 6 h 492"/>
                <a:gd name="T54" fmla="*/ 9 w 697"/>
                <a:gd name="T55" fmla="*/ 5 h 492"/>
                <a:gd name="T56" fmla="*/ 9 w 697"/>
                <a:gd name="T57" fmla="*/ 4 h 492"/>
                <a:gd name="T58" fmla="*/ 6 w 697"/>
                <a:gd name="T59" fmla="*/ 3 h 492"/>
                <a:gd name="T60" fmla="*/ 5 w 697"/>
                <a:gd name="T61" fmla="*/ 2 h 492"/>
                <a:gd name="T62" fmla="*/ 3 w 697"/>
                <a:gd name="T63" fmla="*/ 3 h 492"/>
                <a:gd name="T64" fmla="*/ 2 w 697"/>
                <a:gd name="T65" fmla="*/ 1 h 492"/>
                <a:gd name="T66" fmla="*/ 2 w 697"/>
                <a:gd name="T67" fmla="*/ 0 h 492"/>
                <a:gd name="T68" fmla="*/ 1 w 697"/>
                <a:gd name="T69" fmla="*/ 5 h 4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97"/>
                <a:gd name="T106" fmla="*/ 0 h 492"/>
                <a:gd name="T107" fmla="*/ 697 w 697"/>
                <a:gd name="T108" fmla="*/ 492 h 4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97" h="492">
                  <a:moveTo>
                    <a:pt x="49" y="226"/>
                  </a:moveTo>
                  <a:lnTo>
                    <a:pt x="65" y="221"/>
                  </a:lnTo>
                  <a:lnTo>
                    <a:pt x="72" y="202"/>
                  </a:lnTo>
                  <a:lnTo>
                    <a:pt x="81" y="184"/>
                  </a:lnTo>
                  <a:lnTo>
                    <a:pt x="98" y="193"/>
                  </a:lnTo>
                  <a:lnTo>
                    <a:pt x="94" y="168"/>
                  </a:lnTo>
                  <a:lnTo>
                    <a:pt x="112" y="158"/>
                  </a:lnTo>
                  <a:lnTo>
                    <a:pt x="124" y="176"/>
                  </a:lnTo>
                  <a:lnTo>
                    <a:pt x="141" y="176"/>
                  </a:lnTo>
                  <a:lnTo>
                    <a:pt x="158" y="187"/>
                  </a:lnTo>
                  <a:lnTo>
                    <a:pt x="168" y="193"/>
                  </a:lnTo>
                  <a:lnTo>
                    <a:pt x="168" y="199"/>
                  </a:lnTo>
                  <a:lnTo>
                    <a:pt x="169" y="214"/>
                  </a:lnTo>
                  <a:lnTo>
                    <a:pt x="189" y="221"/>
                  </a:lnTo>
                  <a:lnTo>
                    <a:pt x="189" y="244"/>
                  </a:lnTo>
                  <a:lnTo>
                    <a:pt x="205" y="276"/>
                  </a:lnTo>
                  <a:lnTo>
                    <a:pt x="225" y="280"/>
                  </a:lnTo>
                  <a:lnTo>
                    <a:pt x="230" y="272"/>
                  </a:lnTo>
                  <a:lnTo>
                    <a:pt x="251" y="258"/>
                  </a:lnTo>
                  <a:lnTo>
                    <a:pt x="270" y="276"/>
                  </a:lnTo>
                  <a:lnTo>
                    <a:pt x="290" y="306"/>
                  </a:lnTo>
                  <a:lnTo>
                    <a:pt x="325" y="344"/>
                  </a:lnTo>
                  <a:lnTo>
                    <a:pt x="383" y="360"/>
                  </a:lnTo>
                  <a:lnTo>
                    <a:pt x="386" y="384"/>
                  </a:lnTo>
                  <a:lnTo>
                    <a:pt x="423" y="400"/>
                  </a:lnTo>
                  <a:lnTo>
                    <a:pt x="440" y="425"/>
                  </a:lnTo>
                  <a:lnTo>
                    <a:pt x="427" y="491"/>
                  </a:lnTo>
                  <a:lnTo>
                    <a:pt x="459" y="492"/>
                  </a:lnTo>
                  <a:lnTo>
                    <a:pt x="485" y="457"/>
                  </a:lnTo>
                  <a:lnTo>
                    <a:pt x="498" y="440"/>
                  </a:lnTo>
                  <a:lnTo>
                    <a:pt x="507" y="421"/>
                  </a:lnTo>
                  <a:lnTo>
                    <a:pt x="501" y="387"/>
                  </a:lnTo>
                  <a:lnTo>
                    <a:pt x="473" y="373"/>
                  </a:lnTo>
                  <a:lnTo>
                    <a:pt x="481" y="314"/>
                  </a:lnTo>
                  <a:lnTo>
                    <a:pt x="505" y="290"/>
                  </a:lnTo>
                  <a:lnTo>
                    <a:pt x="527" y="298"/>
                  </a:lnTo>
                  <a:lnTo>
                    <a:pt x="579" y="287"/>
                  </a:lnTo>
                  <a:lnTo>
                    <a:pt x="586" y="311"/>
                  </a:lnTo>
                  <a:lnTo>
                    <a:pt x="614" y="310"/>
                  </a:lnTo>
                  <a:lnTo>
                    <a:pt x="680" y="306"/>
                  </a:lnTo>
                  <a:lnTo>
                    <a:pt x="697" y="276"/>
                  </a:lnTo>
                  <a:lnTo>
                    <a:pt x="680" y="261"/>
                  </a:lnTo>
                  <a:lnTo>
                    <a:pt x="637" y="261"/>
                  </a:lnTo>
                  <a:lnTo>
                    <a:pt x="566" y="261"/>
                  </a:lnTo>
                  <a:lnTo>
                    <a:pt x="538" y="261"/>
                  </a:lnTo>
                  <a:lnTo>
                    <a:pt x="510" y="256"/>
                  </a:lnTo>
                  <a:lnTo>
                    <a:pt x="462" y="280"/>
                  </a:lnTo>
                  <a:lnTo>
                    <a:pt x="457" y="276"/>
                  </a:lnTo>
                  <a:lnTo>
                    <a:pt x="449" y="264"/>
                  </a:lnTo>
                  <a:lnTo>
                    <a:pt x="426" y="272"/>
                  </a:lnTo>
                  <a:lnTo>
                    <a:pt x="403" y="280"/>
                  </a:lnTo>
                  <a:lnTo>
                    <a:pt x="398" y="275"/>
                  </a:lnTo>
                  <a:lnTo>
                    <a:pt x="394" y="264"/>
                  </a:lnTo>
                  <a:lnTo>
                    <a:pt x="365" y="256"/>
                  </a:lnTo>
                  <a:lnTo>
                    <a:pt x="360" y="253"/>
                  </a:lnTo>
                  <a:lnTo>
                    <a:pt x="364" y="239"/>
                  </a:lnTo>
                  <a:lnTo>
                    <a:pt x="378" y="230"/>
                  </a:lnTo>
                  <a:lnTo>
                    <a:pt x="360" y="183"/>
                  </a:lnTo>
                  <a:lnTo>
                    <a:pt x="331" y="114"/>
                  </a:lnTo>
                  <a:lnTo>
                    <a:pt x="247" y="137"/>
                  </a:lnTo>
                  <a:lnTo>
                    <a:pt x="230" y="114"/>
                  </a:lnTo>
                  <a:lnTo>
                    <a:pt x="191" y="96"/>
                  </a:lnTo>
                  <a:lnTo>
                    <a:pt x="158" y="123"/>
                  </a:lnTo>
                  <a:lnTo>
                    <a:pt x="126" y="116"/>
                  </a:lnTo>
                  <a:lnTo>
                    <a:pt x="89" y="87"/>
                  </a:lnTo>
                  <a:lnTo>
                    <a:pt x="83" y="51"/>
                  </a:lnTo>
                  <a:lnTo>
                    <a:pt x="85" y="26"/>
                  </a:lnTo>
                  <a:lnTo>
                    <a:pt x="83" y="0"/>
                  </a:lnTo>
                  <a:lnTo>
                    <a:pt x="0" y="51"/>
                  </a:lnTo>
                  <a:lnTo>
                    <a:pt x="49" y="22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77" name="Freeform 493">
              <a:extLst>
                <a:ext uri="{FF2B5EF4-FFF2-40B4-BE49-F238E27FC236}">
                  <a16:creationId xmlns:a16="http://schemas.microsoft.com/office/drawing/2014/main" id="{88B4FC55-B9BA-49EF-AD67-C097C27D40B6}"/>
                </a:ext>
              </a:extLst>
            </p:cNvPr>
            <p:cNvSpPr>
              <a:spLocks/>
            </p:cNvSpPr>
            <p:nvPr/>
          </p:nvSpPr>
          <p:spPr bwMode="auto">
            <a:xfrm>
              <a:off x="2231094" y="3035227"/>
              <a:ext cx="256078" cy="195715"/>
            </a:xfrm>
            <a:custGeom>
              <a:avLst/>
              <a:gdLst>
                <a:gd name="T0" fmla="*/ 0 w 534"/>
                <a:gd name="T1" fmla="*/ 1 h 433"/>
                <a:gd name="T2" fmla="*/ 0 w 534"/>
                <a:gd name="T3" fmla="*/ 3 h 433"/>
                <a:gd name="T4" fmla="*/ 1 w 534"/>
                <a:gd name="T5" fmla="*/ 2 h 433"/>
                <a:gd name="T6" fmla="*/ 2 w 534"/>
                <a:gd name="T7" fmla="*/ 3 h 433"/>
                <a:gd name="T8" fmla="*/ 1 w 534"/>
                <a:gd name="T9" fmla="*/ 3 h 433"/>
                <a:gd name="T10" fmla="*/ 0 w 534"/>
                <a:gd name="T11" fmla="*/ 3 h 433"/>
                <a:gd name="T12" fmla="*/ 0 w 534"/>
                <a:gd name="T13" fmla="*/ 4 h 433"/>
                <a:gd name="T14" fmla="*/ 0 w 534"/>
                <a:gd name="T15" fmla="*/ 4 h 433"/>
                <a:gd name="T16" fmla="*/ 1 w 534"/>
                <a:gd name="T17" fmla="*/ 5 h 433"/>
                <a:gd name="T18" fmla="*/ 1 w 534"/>
                <a:gd name="T19" fmla="*/ 5 h 433"/>
                <a:gd name="T20" fmla="*/ 1 w 534"/>
                <a:gd name="T21" fmla="*/ 5 h 433"/>
                <a:gd name="T22" fmla="*/ 1 w 534"/>
                <a:gd name="T23" fmla="*/ 7 h 433"/>
                <a:gd name="T24" fmla="*/ 3 w 534"/>
                <a:gd name="T25" fmla="*/ 7 h 433"/>
                <a:gd name="T26" fmla="*/ 4 w 534"/>
                <a:gd name="T27" fmla="*/ 6 h 433"/>
                <a:gd name="T28" fmla="*/ 6 w 534"/>
                <a:gd name="T29" fmla="*/ 7 h 433"/>
                <a:gd name="T30" fmla="*/ 7 w 534"/>
                <a:gd name="T31" fmla="*/ 8 h 433"/>
                <a:gd name="T32" fmla="*/ 7 w 534"/>
                <a:gd name="T33" fmla="*/ 9 h 433"/>
                <a:gd name="T34" fmla="*/ 7 w 534"/>
                <a:gd name="T35" fmla="*/ 9 h 433"/>
                <a:gd name="T36" fmla="*/ 9 w 534"/>
                <a:gd name="T37" fmla="*/ 10 h 433"/>
                <a:gd name="T38" fmla="*/ 11 w 534"/>
                <a:gd name="T39" fmla="*/ 7 h 433"/>
                <a:gd name="T40" fmla="*/ 12 w 534"/>
                <a:gd name="T41" fmla="*/ 7 h 433"/>
                <a:gd name="T42" fmla="*/ 12 w 534"/>
                <a:gd name="T43" fmla="*/ 7 h 433"/>
                <a:gd name="T44" fmla="*/ 12 w 534"/>
                <a:gd name="T45" fmla="*/ 6 h 433"/>
                <a:gd name="T46" fmla="*/ 12 w 534"/>
                <a:gd name="T47" fmla="*/ 5 h 433"/>
                <a:gd name="T48" fmla="*/ 11 w 534"/>
                <a:gd name="T49" fmla="*/ 5 h 433"/>
                <a:gd name="T50" fmla="*/ 11 w 534"/>
                <a:gd name="T51" fmla="*/ 5 h 433"/>
                <a:gd name="T52" fmla="*/ 10 w 534"/>
                <a:gd name="T53" fmla="*/ 4 h 433"/>
                <a:gd name="T54" fmla="*/ 9 w 534"/>
                <a:gd name="T55" fmla="*/ 3 h 433"/>
                <a:gd name="T56" fmla="*/ 9 w 534"/>
                <a:gd name="T57" fmla="*/ 3 h 433"/>
                <a:gd name="T58" fmla="*/ 8 w 534"/>
                <a:gd name="T59" fmla="*/ 2 h 433"/>
                <a:gd name="T60" fmla="*/ 7 w 534"/>
                <a:gd name="T61" fmla="*/ 3 h 433"/>
                <a:gd name="T62" fmla="*/ 7 w 534"/>
                <a:gd name="T63" fmla="*/ 3 h 433"/>
                <a:gd name="T64" fmla="*/ 7 w 534"/>
                <a:gd name="T65" fmla="*/ 3 h 433"/>
                <a:gd name="T66" fmla="*/ 7 w 534"/>
                <a:gd name="T67" fmla="*/ 2 h 433"/>
                <a:gd name="T68" fmla="*/ 7 w 534"/>
                <a:gd name="T69" fmla="*/ 1 h 433"/>
                <a:gd name="T70" fmla="*/ 6 w 534"/>
                <a:gd name="T71" fmla="*/ 1 h 433"/>
                <a:gd name="T72" fmla="*/ 6 w 534"/>
                <a:gd name="T73" fmla="*/ 1 h 433"/>
                <a:gd name="T74" fmla="*/ 5 w 534"/>
                <a:gd name="T75" fmla="*/ 0 h 433"/>
                <a:gd name="T76" fmla="*/ 5 w 534"/>
                <a:gd name="T77" fmla="*/ 0 h 433"/>
                <a:gd name="T78" fmla="*/ 5 w 534"/>
                <a:gd name="T79" fmla="*/ 0 h 433"/>
                <a:gd name="T80" fmla="*/ 4 w 534"/>
                <a:gd name="T81" fmla="*/ 0 h 433"/>
                <a:gd name="T82" fmla="*/ 5 w 534"/>
                <a:gd name="T83" fmla="*/ 1 h 433"/>
                <a:gd name="T84" fmla="*/ 4 w 534"/>
                <a:gd name="T85" fmla="*/ 1 h 433"/>
                <a:gd name="T86" fmla="*/ 4 w 534"/>
                <a:gd name="T87" fmla="*/ 1 h 433"/>
                <a:gd name="T88" fmla="*/ 4 w 534"/>
                <a:gd name="T89" fmla="*/ 1 h 433"/>
                <a:gd name="T90" fmla="*/ 3 w 534"/>
                <a:gd name="T91" fmla="*/ 1 h 433"/>
                <a:gd name="T92" fmla="*/ 3 w 534"/>
                <a:gd name="T93" fmla="*/ 1 h 433"/>
                <a:gd name="T94" fmla="*/ 2 w 534"/>
                <a:gd name="T95" fmla="*/ 2 h 433"/>
                <a:gd name="T96" fmla="*/ 2 w 534"/>
                <a:gd name="T97" fmla="*/ 1 h 433"/>
                <a:gd name="T98" fmla="*/ 1 w 534"/>
                <a:gd name="T99" fmla="*/ 1 h 433"/>
                <a:gd name="T100" fmla="*/ 0 w 534"/>
                <a:gd name="T101" fmla="*/ 1 h 4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4"/>
                <a:gd name="T154" fmla="*/ 0 h 433"/>
                <a:gd name="T155" fmla="*/ 534 w 534"/>
                <a:gd name="T156" fmla="*/ 433 h 4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4" h="433">
                  <a:moveTo>
                    <a:pt x="0" y="63"/>
                  </a:moveTo>
                  <a:lnTo>
                    <a:pt x="4" y="118"/>
                  </a:lnTo>
                  <a:lnTo>
                    <a:pt x="32" y="86"/>
                  </a:lnTo>
                  <a:lnTo>
                    <a:pt x="72" y="129"/>
                  </a:lnTo>
                  <a:lnTo>
                    <a:pt x="53" y="156"/>
                  </a:lnTo>
                  <a:lnTo>
                    <a:pt x="7" y="130"/>
                  </a:lnTo>
                  <a:lnTo>
                    <a:pt x="1" y="168"/>
                  </a:lnTo>
                  <a:lnTo>
                    <a:pt x="7" y="191"/>
                  </a:lnTo>
                  <a:lnTo>
                    <a:pt x="32" y="196"/>
                  </a:lnTo>
                  <a:lnTo>
                    <a:pt x="22" y="221"/>
                  </a:lnTo>
                  <a:lnTo>
                    <a:pt x="41" y="238"/>
                  </a:lnTo>
                  <a:lnTo>
                    <a:pt x="41" y="314"/>
                  </a:lnTo>
                  <a:lnTo>
                    <a:pt x="115" y="292"/>
                  </a:lnTo>
                  <a:lnTo>
                    <a:pt x="157" y="269"/>
                  </a:lnTo>
                  <a:lnTo>
                    <a:pt x="250" y="320"/>
                  </a:lnTo>
                  <a:lnTo>
                    <a:pt x="311" y="352"/>
                  </a:lnTo>
                  <a:lnTo>
                    <a:pt x="322" y="366"/>
                  </a:lnTo>
                  <a:lnTo>
                    <a:pt x="328" y="405"/>
                  </a:lnTo>
                  <a:lnTo>
                    <a:pt x="382" y="433"/>
                  </a:lnTo>
                  <a:lnTo>
                    <a:pt x="466" y="329"/>
                  </a:lnTo>
                  <a:lnTo>
                    <a:pt x="519" y="329"/>
                  </a:lnTo>
                  <a:lnTo>
                    <a:pt x="528" y="286"/>
                  </a:lnTo>
                  <a:lnTo>
                    <a:pt x="534" y="268"/>
                  </a:lnTo>
                  <a:lnTo>
                    <a:pt x="517" y="240"/>
                  </a:lnTo>
                  <a:lnTo>
                    <a:pt x="478" y="223"/>
                  </a:lnTo>
                  <a:lnTo>
                    <a:pt x="472" y="202"/>
                  </a:lnTo>
                  <a:lnTo>
                    <a:pt x="417" y="186"/>
                  </a:lnTo>
                  <a:lnTo>
                    <a:pt x="382" y="148"/>
                  </a:lnTo>
                  <a:lnTo>
                    <a:pt x="371" y="122"/>
                  </a:lnTo>
                  <a:lnTo>
                    <a:pt x="343" y="98"/>
                  </a:lnTo>
                  <a:lnTo>
                    <a:pt x="327" y="113"/>
                  </a:lnTo>
                  <a:lnTo>
                    <a:pt x="317" y="122"/>
                  </a:lnTo>
                  <a:lnTo>
                    <a:pt x="297" y="118"/>
                  </a:lnTo>
                  <a:lnTo>
                    <a:pt x="281" y="86"/>
                  </a:lnTo>
                  <a:lnTo>
                    <a:pt x="281" y="63"/>
                  </a:lnTo>
                  <a:lnTo>
                    <a:pt x="261" y="56"/>
                  </a:lnTo>
                  <a:lnTo>
                    <a:pt x="256" y="35"/>
                  </a:lnTo>
                  <a:lnTo>
                    <a:pt x="233" y="18"/>
                  </a:lnTo>
                  <a:lnTo>
                    <a:pt x="216" y="18"/>
                  </a:lnTo>
                  <a:lnTo>
                    <a:pt x="204" y="0"/>
                  </a:lnTo>
                  <a:lnTo>
                    <a:pt x="186" y="10"/>
                  </a:lnTo>
                  <a:lnTo>
                    <a:pt x="192" y="35"/>
                  </a:lnTo>
                  <a:lnTo>
                    <a:pt x="182" y="31"/>
                  </a:lnTo>
                  <a:lnTo>
                    <a:pt x="173" y="26"/>
                  </a:lnTo>
                  <a:lnTo>
                    <a:pt x="157" y="63"/>
                  </a:lnTo>
                  <a:lnTo>
                    <a:pt x="136" y="68"/>
                  </a:lnTo>
                  <a:lnTo>
                    <a:pt x="115" y="61"/>
                  </a:lnTo>
                  <a:lnTo>
                    <a:pt x="101" y="80"/>
                  </a:lnTo>
                  <a:lnTo>
                    <a:pt x="84" y="63"/>
                  </a:lnTo>
                  <a:lnTo>
                    <a:pt x="57" y="46"/>
                  </a:lnTo>
                  <a:lnTo>
                    <a:pt x="0" y="6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78" name="Freeform 494">
              <a:extLst>
                <a:ext uri="{FF2B5EF4-FFF2-40B4-BE49-F238E27FC236}">
                  <a16:creationId xmlns:a16="http://schemas.microsoft.com/office/drawing/2014/main" id="{AAEBA573-4042-4B72-97E8-D8217D2D94FC}"/>
                </a:ext>
              </a:extLst>
            </p:cNvPr>
            <p:cNvSpPr>
              <a:spLocks/>
            </p:cNvSpPr>
            <p:nvPr/>
          </p:nvSpPr>
          <p:spPr bwMode="auto">
            <a:xfrm>
              <a:off x="2517497" y="3033635"/>
              <a:ext cx="213960" cy="98653"/>
            </a:xfrm>
            <a:custGeom>
              <a:avLst/>
              <a:gdLst>
                <a:gd name="T0" fmla="*/ 3 w 444"/>
                <a:gd name="T1" fmla="*/ 3 h 219"/>
                <a:gd name="T2" fmla="*/ 2 w 444"/>
                <a:gd name="T3" fmla="*/ 3 h 219"/>
                <a:gd name="T4" fmla="*/ 0 w 444"/>
                <a:gd name="T5" fmla="*/ 4 h 219"/>
                <a:gd name="T6" fmla="*/ 0 w 444"/>
                <a:gd name="T7" fmla="*/ 4 h 219"/>
                <a:gd name="T8" fmla="*/ 0 w 444"/>
                <a:gd name="T9" fmla="*/ 5 h 219"/>
                <a:gd name="T10" fmla="*/ 1 w 444"/>
                <a:gd name="T11" fmla="*/ 5 h 219"/>
                <a:gd name="T12" fmla="*/ 3 w 444"/>
                <a:gd name="T13" fmla="*/ 5 h 219"/>
                <a:gd name="T14" fmla="*/ 4 w 444"/>
                <a:gd name="T15" fmla="*/ 5 h 219"/>
                <a:gd name="T16" fmla="*/ 5 w 444"/>
                <a:gd name="T17" fmla="*/ 5 h 219"/>
                <a:gd name="T18" fmla="*/ 5 w 444"/>
                <a:gd name="T19" fmla="*/ 4 h 219"/>
                <a:gd name="T20" fmla="*/ 6 w 444"/>
                <a:gd name="T21" fmla="*/ 4 h 219"/>
                <a:gd name="T22" fmla="*/ 7 w 444"/>
                <a:gd name="T23" fmla="*/ 4 h 219"/>
                <a:gd name="T24" fmla="*/ 7 w 444"/>
                <a:gd name="T25" fmla="*/ 4 h 219"/>
                <a:gd name="T26" fmla="*/ 9 w 444"/>
                <a:gd name="T27" fmla="*/ 3 h 219"/>
                <a:gd name="T28" fmla="*/ 10 w 444"/>
                <a:gd name="T29" fmla="*/ 2 h 219"/>
                <a:gd name="T30" fmla="*/ 10 w 444"/>
                <a:gd name="T31" fmla="*/ 2 h 219"/>
                <a:gd name="T32" fmla="*/ 10 w 444"/>
                <a:gd name="T33" fmla="*/ 1 h 219"/>
                <a:gd name="T34" fmla="*/ 9 w 444"/>
                <a:gd name="T35" fmla="*/ 1 h 219"/>
                <a:gd name="T36" fmla="*/ 9 w 444"/>
                <a:gd name="T37" fmla="*/ 1 h 219"/>
                <a:gd name="T38" fmla="*/ 8 w 444"/>
                <a:gd name="T39" fmla="*/ 1 h 219"/>
                <a:gd name="T40" fmla="*/ 7 w 444"/>
                <a:gd name="T41" fmla="*/ 0 h 219"/>
                <a:gd name="T42" fmla="*/ 4 w 444"/>
                <a:gd name="T43" fmla="*/ 0 h 219"/>
                <a:gd name="T44" fmla="*/ 4 w 444"/>
                <a:gd name="T45" fmla="*/ 0 h 219"/>
                <a:gd name="T46" fmla="*/ 4 w 444"/>
                <a:gd name="T47" fmla="*/ 1 h 219"/>
                <a:gd name="T48" fmla="*/ 4 w 444"/>
                <a:gd name="T49" fmla="*/ 1 h 219"/>
                <a:gd name="T50" fmla="*/ 4 w 444"/>
                <a:gd name="T51" fmla="*/ 1 h 219"/>
                <a:gd name="T52" fmla="*/ 3 w 444"/>
                <a:gd name="T53" fmla="*/ 1 h 219"/>
                <a:gd name="T54" fmla="*/ 3 w 444"/>
                <a:gd name="T55" fmla="*/ 1 h 219"/>
                <a:gd name="T56" fmla="*/ 2 w 444"/>
                <a:gd name="T57" fmla="*/ 1 h 219"/>
                <a:gd name="T58" fmla="*/ 2 w 444"/>
                <a:gd name="T59" fmla="*/ 1 h 219"/>
                <a:gd name="T60" fmla="*/ 2 w 444"/>
                <a:gd name="T61" fmla="*/ 1 h 219"/>
                <a:gd name="T62" fmla="*/ 2 w 444"/>
                <a:gd name="T63" fmla="*/ 2 h 219"/>
                <a:gd name="T64" fmla="*/ 2 w 444"/>
                <a:gd name="T65" fmla="*/ 2 h 219"/>
                <a:gd name="T66" fmla="*/ 2 w 444"/>
                <a:gd name="T67" fmla="*/ 3 h 219"/>
                <a:gd name="T68" fmla="*/ 4 w 444"/>
                <a:gd name="T69" fmla="*/ 3 h 219"/>
                <a:gd name="T70" fmla="*/ 4 w 444"/>
                <a:gd name="T71" fmla="*/ 2 h 219"/>
                <a:gd name="T72" fmla="*/ 5 w 444"/>
                <a:gd name="T73" fmla="*/ 3 h 219"/>
                <a:gd name="T74" fmla="*/ 4 w 444"/>
                <a:gd name="T75" fmla="*/ 3 h 219"/>
                <a:gd name="T76" fmla="*/ 4 w 444"/>
                <a:gd name="T77" fmla="*/ 3 h 219"/>
                <a:gd name="T78" fmla="*/ 3 w 444"/>
                <a:gd name="T79" fmla="*/ 3 h 219"/>
                <a:gd name="T80" fmla="*/ 3 w 444"/>
                <a:gd name="T81" fmla="*/ 3 h 219"/>
                <a:gd name="T82" fmla="*/ 3 w 444"/>
                <a:gd name="T83" fmla="*/ 3 h 21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44"/>
                <a:gd name="T127" fmla="*/ 0 h 219"/>
                <a:gd name="T128" fmla="*/ 444 w 444"/>
                <a:gd name="T129" fmla="*/ 219 h 21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44" h="219">
                  <a:moveTo>
                    <a:pt x="113" y="156"/>
                  </a:moveTo>
                  <a:lnTo>
                    <a:pt x="81" y="156"/>
                  </a:lnTo>
                  <a:lnTo>
                    <a:pt x="16" y="165"/>
                  </a:lnTo>
                  <a:lnTo>
                    <a:pt x="0" y="190"/>
                  </a:lnTo>
                  <a:lnTo>
                    <a:pt x="16" y="200"/>
                  </a:lnTo>
                  <a:lnTo>
                    <a:pt x="29" y="207"/>
                  </a:lnTo>
                  <a:lnTo>
                    <a:pt x="118" y="206"/>
                  </a:lnTo>
                  <a:lnTo>
                    <a:pt x="179" y="206"/>
                  </a:lnTo>
                  <a:lnTo>
                    <a:pt x="207" y="219"/>
                  </a:lnTo>
                  <a:lnTo>
                    <a:pt x="216" y="192"/>
                  </a:lnTo>
                  <a:lnTo>
                    <a:pt x="242" y="190"/>
                  </a:lnTo>
                  <a:lnTo>
                    <a:pt x="278" y="180"/>
                  </a:lnTo>
                  <a:lnTo>
                    <a:pt x="309" y="172"/>
                  </a:lnTo>
                  <a:lnTo>
                    <a:pt x="363" y="136"/>
                  </a:lnTo>
                  <a:lnTo>
                    <a:pt x="423" y="102"/>
                  </a:lnTo>
                  <a:lnTo>
                    <a:pt x="444" y="84"/>
                  </a:lnTo>
                  <a:lnTo>
                    <a:pt x="436" y="50"/>
                  </a:lnTo>
                  <a:lnTo>
                    <a:pt x="406" y="50"/>
                  </a:lnTo>
                  <a:lnTo>
                    <a:pt x="382" y="35"/>
                  </a:lnTo>
                  <a:lnTo>
                    <a:pt x="349" y="22"/>
                  </a:lnTo>
                  <a:lnTo>
                    <a:pt x="275" y="14"/>
                  </a:lnTo>
                  <a:lnTo>
                    <a:pt x="182" y="0"/>
                  </a:lnTo>
                  <a:lnTo>
                    <a:pt x="165" y="4"/>
                  </a:lnTo>
                  <a:lnTo>
                    <a:pt x="171" y="22"/>
                  </a:lnTo>
                  <a:lnTo>
                    <a:pt x="180" y="39"/>
                  </a:lnTo>
                  <a:lnTo>
                    <a:pt x="156" y="45"/>
                  </a:lnTo>
                  <a:lnTo>
                    <a:pt x="148" y="33"/>
                  </a:lnTo>
                  <a:lnTo>
                    <a:pt x="117" y="29"/>
                  </a:lnTo>
                  <a:lnTo>
                    <a:pt x="76" y="33"/>
                  </a:lnTo>
                  <a:lnTo>
                    <a:pt x="93" y="45"/>
                  </a:lnTo>
                  <a:lnTo>
                    <a:pt x="93" y="57"/>
                  </a:lnTo>
                  <a:lnTo>
                    <a:pt x="86" y="72"/>
                  </a:lnTo>
                  <a:lnTo>
                    <a:pt x="86" y="95"/>
                  </a:lnTo>
                  <a:lnTo>
                    <a:pt x="98" y="108"/>
                  </a:lnTo>
                  <a:lnTo>
                    <a:pt x="156" y="108"/>
                  </a:lnTo>
                  <a:lnTo>
                    <a:pt x="174" y="107"/>
                  </a:lnTo>
                  <a:lnTo>
                    <a:pt x="192" y="126"/>
                  </a:lnTo>
                  <a:lnTo>
                    <a:pt x="173" y="153"/>
                  </a:lnTo>
                  <a:lnTo>
                    <a:pt x="154" y="153"/>
                  </a:lnTo>
                  <a:lnTo>
                    <a:pt x="132" y="152"/>
                  </a:lnTo>
                  <a:lnTo>
                    <a:pt x="123" y="153"/>
                  </a:lnTo>
                  <a:lnTo>
                    <a:pt x="113" y="156"/>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79" name="Freeform 495">
              <a:extLst>
                <a:ext uri="{FF2B5EF4-FFF2-40B4-BE49-F238E27FC236}">
                  <a16:creationId xmlns:a16="http://schemas.microsoft.com/office/drawing/2014/main" id="{DECF010E-1B28-45A1-AE2A-AF130C2AA4C8}"/>
                </a:ext>
              </a:extLst>
            </p:cNvPr>
            <p:cNvSpPr>
              <a:spLocks/>
            </p:cNvSpPr>
            <p:nvPr/>
          </p:nvSpPr>
          <p:spPr bwMode="auto">
            <a:xfrm>
              <a:off x="2495596" y="3092509"/>
              <a:ext cx="136463" cy="103427"/>
            </a:xfrm>
            <a:custGeom>
              <a:avLst/>
              <a:gdLst>
                <a:gd name="T0" fmla="*/ 0 w 285"/>
                <a:gd name="T1" fmla="*/ 5 h 227"/>
                <a:gd name="T2" fmla="*/ 0 w 285"/>
                <a:gd name="T3" fmla="*/ 5 h 227"/>
                <a:gd name="T4" fmla="*/ 1 w 285"/>
                <a:gd name="T5" fmla="*/ 5 h 227"/>
                <a:gd name="T6" fmla="*/ 2 w 285"/>
                <a:gd name="T7" fmla="*/ 5 h 227"/>
                <a:gd name="T8" fmla="*/ 3 w 285"/>
                <a:gd name="T9" fmla="*/ 3 h 227"/>
                <a:gd name="T10" fmla="*/ 3 w 285"/>
                <a:gd name="T11" fmla="*/ 4 h 227"/>
                <a:gd name="T12" fmla="*/ 4 w 285"/>
                <a:gd name="T13" fmla="*/ 5 h 227"/>
                <a:gd name="T14" fmla="*/ 5 w 285"/>
                <a:gd name="T15" fmla="*/ 5 h 227"/>
                <a:gd name="T16" fmla="*/ 6 w 285"/>
                <a:gd name="T17" fmla="*/ 5 h 227"/>
                <a:gd name="T18" fmla="*/ 7 w 285"/>
                <a:gd name="T19" fmla="*/ 5 h 227"/>
                <a:gd name="T20" fmla="*/ 7 w 285"/>
                <a:gd name="T21" fmla="*/ 3 h 227"/>
                <a:gd name="T22" fmla="*/ 6 w 285"/>
                <a:gd name="T23" fmla="*/ 3 h 227"/>
                <a:gd name="T24" fmla="*/ 6 w 285"/>
                <a:gd name="T25" fmla="*/ 3 h 227"/>
                <a:gd name="T26" fmla="*/ 6 w 285"/>
                <a:gd name="T27" fmla="*/ 2 h 227"/>
                <a:gd name="T28" fmla="*/ 5 w 285"/>
                <a:gd name="T29" fmla="*/ 2 h 227"/>
                <a:gd name="T30" fmla="*/ 5 w 285"/>
                <a:gd name="T31" fmla="*/ 2 h 227"/>
                <a:gd name="T32" fmla="*/ 3 w 285"/>
                <a:gd name="T33" fmla="*/ 2 h 227"/>
                <a:gd name="T34" fmla="*/ 3 w 285"/>
                <a:gd name="T35" fmla="*/ 2 h 227"/>
                <a:gd name="T36" fmla="*/ 2 w 285"/>
                <a:gd name="T37" fmla="*/ 2 h 227"/>
                <a:gd name="T38" fmla="*/ 1 w 285"/>
                <a:gd name="T39" fmla="*/ 1 h 227"/>
                <a:gd name="T40" fmla="*/ 1 w 285"/>
                <a:gd name="T41" fmla="*/ 1 h 227"/>
                <a:gd name="T42" fmla="*/ 1 w 285"/>
                <a:gd name="T43" fmla="*/ 1 h 227"/>
                <a:gd name="T44" fmla="*/ 1 w 285"/>
                <a:gd name="T45" fmla="*/ 1 h 227"/>
                <a:gd name="T46" fmla="*/ 3 w 285"/>
                <a:gd name="T47" fmla="*/ 1 h 227"/>
                <a:gd name="T48" fmla="*/ 3 w 285"/>
                <a:gd name="T49" fmla="*/ 0 h 227"/>
                <a:gd name="T50" fmla="*/ 2 w 285"/>
                <a:gd name="T51" fmla="*/ 0 h 227"/>
                <a:gd name="T52" fmla="*/ 1 w 285"/>
                <a:gd name="T53" fmla="*/ 0 h 227"/>
                <a:gd name="T54" fmla="*/ 0 w 285"/>
                <a:gd name="T55" fmla="*/ 1 h 227"/>
                <a:gd name="T56" fmla="*/ 0 w 285"/>
                <a:gd name="T57" fmla="*/ 2 h 227"/>
                <a:gd name="T58" fmla="*/ 0 w 285"/>
                <a:gd name="T59" fmla="*/ 2 h 227"/>
                <a:gd name="T60" fmla="*/ 0 w 285"/>
                <a:gd name="T61" fmla="*/ 2 h 227"/>
                <a:gd name="T62" fmla="*/ 1 w 285"/>
                <a:gd name="T63" fmla="*/ 2 h 227"/>
                <a:gd name="T64" fmla="*/ 1 w 285"/>
                <a:gd name="T65" fmla="*/ 3 h 227"/>
                <a:gd name="T66" fmla="*/ 1 w 285"/>
                <a:gd name="T67" fmla="*/ 4 h 227"/>
                <a:gd name="T68" fmla="*/ 1 w 285"/>
                <a:gd name="T69" fmla="*/ 4 h 227"/>
                <a:gd name="T70" fmla="*/ 1 w 285"/>
                <a:gd name="T71" fmla="*/ 4 h 227"/>
                <a:gd name="T72" fmla="*/ 0 w 285"/>
                <a:gd name="T73" fmla="*/ 5 h 22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85"/>
                <a:gd name="T112" fmla="*/ 0 h 227"/>
                <a:gd name="T113" fmla="*/ 285 w 285"/>
                <a:gd name="T114" fmla="*/ 227 h 22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85" h="227">
                  <a:moveTo>
                    <a:pt x="0" y="192"/>
                  </a:moveTo>
                  <a:lnTo>
                    <a:pt x="4" y="201"/>
                  </a:lnTo>
                  <a:lnTo>
                    <a:pt x="27" y="205"/>
                  </a:lnTo>
                  <a:lnTo>
                    <a:pt x="76" y="207"/>
                  </a:lnTo>
                  <a:lnTo>
                    <a:pt x="135" y="138"/>
                  </a:lnTo>
                  <a:lnTo>
                    <a:pt x="150" y="181"/>
                  </a:lnTo>
                  <a:lnTo>
                    <a:pt x="166" y="227"/>
                  </a:lnTo>
                  <a:lnTo>
                    <a:pt x="206" y="209"/>
                  </a:lnTo>
                  <a:lnTo>
                    <a:pt x="243" y="191"/>
                  </a:lnTo>
                  <a:lnTo>
                    <a:pt x="285" y="205"/>
                  </a:lnTo>
                  <a:lnTo>
                    <a:pt x="285" y="139"/>
                  </a:lnTo>
                  <a:lnTo>
                    <a:pt x="258" y="127"/>
                  </a:lnTo>
                  <a:lnTo>
                    <a:pt x="242" y="128"/>
                  </a:lnTo>
                  <a:lnTo>
                    <a:pt x="253" y="85"/>
                  </a:lnTo>
                  <a:lnTo>
                    <a:pt x="218" y="76"/>
                  </a:lnTo>
                  <a:lnTo>
                    <a:pt x="192" y="73"/>
                  </a:lnTo>
                  <a:lnTo>
                    <a:pt x="151" y="73"/>
                  </a:lnTo>
                  <a:lnTo>
                    <a:pt x="121" y="73"/>
                  </a:lnTo>
                  <a:lnTo>
                    <a:pt x="81" y="73"/>
                  </a:lnTo>
                  <a:lnTo>
                    <a:pt x="49" y="66"/>
                  </a:lnTo>
                  <a:lnTo>
                    <a:pt x="45" y="59"/>
                  </a:lnTo>
                  <a:lnTo>
                    <a:pt x="50" y="44"/>
                  </a:lnTo>
                  <a:lnTo>
                    <a:pt x="65" y="32"/>
                  </a:lnTo>
                  <a:lnTo>
                    <a:pt x="119" y="21"/>
                  </a:lnTo>
                  <a:lnTo>
                    <a:pt x="117" y="0"/>
                  </a:lnTo>
                  <a:lnTo>
                    <a:pt x="73" y="7"/>
                  </a:lnTo>
                  <a:lnTo>
                    <a:pt x="40" y="4"/>
                  </a:lnTo>
                  <a:lnTo>
                    <a:pt x="19" y="27"/>
                  </a:lnTo>
                  <a:lnTo>
                    <a:pt x="9" y="73"/>
                  </a:lnTo>
                  <a:lnTo>
                    <a:pt x="11" y="84"/>
                  </a:lnTo>
                  <a:lnTo>
                    <a:pt x="8" y="86"/>
                  </a:lnTo>
                  <a:lnTo>
                    <a:pt x="34" y="97"/>
                  </a:lnTo>
                  <a:lnTo>
                    <a:pt x="47" y="122"/>
                  </a:lnTo>
                  <a:lnTo>
                    <a:pt x="39" y="153"/>
                  </a:lnTo>
                  <a:lnTo>
                    <a:pt x="32" y="155"/>
                  </a:lnTo>
                  <a:lnTo>
                    <a:pt x="25" y="166"/>
                  </a:lnTo>
                  <a:lnTo>
                    <a:pt x="0" y="192"/>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sp>
          <p:nvSpPr>
            <p:cNvPr id="280" name="Freeform 496">
              <a:extLst>
                <a:ext uri="{FF2B5EF4-FFF2-40B4-BE49-F238E27FC236}">
                  <a16:creationId xmlns:a16="http://schemas.microsoft.com/office/drawing/2014/main" id="{FBC9C097-B806-4117-80AB-476D325723A4}"/>
                </a:ext>
              </a:extLst>
            </p:cNvPr>
            <p:cNvSpPr>
              <a:spLocks/>
            </p:cNvSpPr>
            <p:nvPr/>
          </p:nvSpPr>
          <p:spPr bwMode="auto">
            <a:xfrm>
              <a:off x="3369967" y="3501442"/>
              <a:ext cx="10108" cy="15912"/>
            </a:xfrm>
            <a:custGeom>
              <a:avLst/>
              <a:gdLst>
                <a:gd name="T0" fmla="*/ 0 w 19"/>
                <a:gd name="T1" fmla="*/ 1 h 33"/>
                <a:gd name="T2" fmla="*/ 0 w 19"/>
                <a:gd name="T3" fmla="*/ 0 h 33"/>
                <a:gd name="T4" fmla="*/ 1 w 19"/>
                <a:gd name="T5" fmla="*/ 1 h 33"/>
                <a:gd name="T6" fmla="*/ 0 w 19"/>
                <a:gd name="T7" fmla="*/ 1 h 33"/>
                <a:gd name="T8" fmla="*/ 0 60000 65536"/>
                <a:gd name="T9" fmla="*/ 0 60000 65536"/>
                <a:gd name="T10" fmla="*/ 0 60000 65536"/>
                <a:gd name="T11" fmla="*/ 0 60000 65536"/>
                <a:gd name="T12" fmla="*/ 0 w 19"/>
                <a:gd name="T13" fmla="*/ 0 h 33"/>
                <a:gd name="T14" fmla="*/ 19 w 19"/>
                <a:gd name="T15" fmla="*/ 33 h 33"/>
              </a:gdLst>
              <a:ahLst/>
              <a:cxnLst>
                <a:cxn ang="T8">
                  <a:pos x="T0" y="T1"/>
                </a:cxn>
                <a:cxn ang="T9">
                  <a:pos x="T2" y="T3"/>
                </a:cxn>
                <a:cxn ang="T10">
                  <a:pos x="T4" y="T5"/>
                </a:cxn>
                <a:cxn ang="T11">
                  <a:pos x="T6" y="T7"/>
                </a:cxn>
              </a:cxnLst>
              <a:rect l="T12" t="T13" r="T14" b="T15"/>
              <a:pathLst>
                <a:path w="19" h="33">
                  <a:moveTo>
                    <a:pt x="0" y="33"/>
                  </a:moveTo>
                  <a:lnTo>
                    <a:pt x="11" y="0"/>
                  </a:lnTo>
                  <a:lnTo>
                    <a:pt x="19" y="18"/>
                  </a:lnTo>
                  <a:lnTo>
                    <a:pt x="0" y="33"/>
                  </a:lnTo>
                  <a:close/>
                </a:path>
              </a:pathLst>
            </a:custGeom>
            <a:grpFill/>
            <a:ln w="6350">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Narrow" pitchFamily="34" charset="0"/>
                <a:ea typeface="微软雅黑 Light"/>
                <a:cs typeface="Arial" pitchFamily="34" charset="0"/>
              </a:endParaRPr>
            </a:p>
          </p:txBody>
        </p:sp>
      </p:grpSp>
      <p:pic>
        <p:nvPicPr>
          <p:cNvPr id="7" name="图片 6" descr="图片包含 物体&#10;&#10;自动生成的说明">
            <a:extLst>
              <a:ext uri="{FF2B5EF4-FFF2-40B4-BE49-F238E27FC236}">
                <a16:creationId xmlns:a16="http://schemas.microsoft.com/office/drawing/2014/main" id="{D43E1384-F79A-462A-BB31-28677AA9BE3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689899" y="554577"/>
            <a:ext cx="890690" cy="402719"/>
          </a:xfrm>
          <a:prstGeom prst="rect">
            <a:avLst/>
          </a:prstGeom>
        </p:spPr>
      </p:pic>
      <p:grpSp>
        <p:nvGrpSpPr>
          <p:cNvPr id="8" name="组合 7">
            <a:extLst>
              <a:ext uri="{FF2B5EF4-FFF2-40B4-BE49-F238E27FC236}">
                <a16:creationId xmlns:a16="http://schemas.microsoft.com/office/drawing/2014/main" id="{BFB72060-F215-4AA3-8C95-E1BEF3E1F5C5}"/>
              </a:ext>
            </a:extLst>
          </p:cNvPr>
          <p:cNvGrpSpPr/>
          <p:nvPr userDrawn="1"/>
        </p:nvGrpSpPr>
        <p:grpSpPr>
          <a:xfrm>
            <a:off x="3430005" y="6261192"/>
            <a:ext cx="5331990" cy="246221"/>
            <a:chOff x="3566813" y="2839223"/>
            <a:chExt cx="5331990" cy="246221"/>
          </a:xfrm>
        </p:grpSpPr>
        <p:sp>
          <p:nvSpPr>
            <p:cNvPr id="9" name="矩形 8">
              <a:extLst>
                <a:ext uri="{FF2B5EF4-FFF2-40B4-BE49-F238E27FC236}">
                  <a16:creationId xmlns:a16="http://schemas.microsoft.com/office/drawing/2014/main" id="{17F51CC8-CF24-4B7D-A185-91E337E70419}"/>
                </a:ext>
              </a:extLst>
            </p:cNvPr>
            <p:cNvSpPr/>
            <p:nvPr/>
          </p:nvSpPr>
          <p:spPr>
            <a:xfrm>
              <a:off x="3566813"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营销</a:t>
              </a:r>
              <a:endParaRPr lang="zh-CN" altLang="en-US" sz="1000">
                <a:solidFill>
                  <a:schemeClr val="bg1">
                    <a:lumMod val="85000"/>
                  </a:schemeClr>
                </a:solidFill>
              </a:endParaRPr>
            </a:p>
          </p:txBody>
        </p:sp>
        <p:sp>
          <p:nvSpPr>
            <p:cNvPr id="10" name="矩形 9">
              <a:extLst>
                <a:ext uri="{FF2B5EF4-FFF2-40B4-BE49-F238E27FC236}">
                  <a16:creationId xmlns:a16="http://schemas.microsoft.com/office/drawing/2014/main" id="{9CF054D0-E702-4C3D-810D-A324E607F5A2}"/>
                </a:ext>
              </a:extLst>
            </p:cNvPr>
            <p:cNvSpPr/>
            <p:nvPr/>
          </p:nvSpPr>
          <p:spPr>
            <a:xfrm>
              <a:off x="4265505"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制造</a:t>
              </a:r>
              <a:endParaRPr lang="zh-CN" altLang="en-US" sz="1000">
                <a:solidFill>
                  <a:schemeClr val="bg1">
                    <a:lumMod val="85000"/>
                  </a:schemeClr>
                </a:solidFill>
              </a:endParaRPr>
            </a:p>
          </p:txBody>
        </p:sp>
        <p:sp>
          <p:nvSpPr>
            <p:cNvPr id="11" name="矩形 10">
              <a:extLst>
                <a:ext uri="{FF2B5EF4-FFF2-40B4-BE49-F238E27FC236}">
                  <a16:creationId xmlns:a16="http://schemas.microsoft.com/office/drawing/2014/main" id="{43CAE375-0BE6-4332-92A5-7FC29F086AF4}"/>
                </a:ext>
              </a:extLst>
            </p:cNvPr>
            <p:cNvSpPr/>
            <p:nvPr/>
          </p:nvSpPr>
          <p:spPr>
            <a:xfrm>
              <a:off x="4964197"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采购</a:t>
              </a:r>
              <a:endParaRPr lang="zh-CN" altLang="en-US" sz="1000">
                <a:solidFill>
                  <a:schemeClr val="bg1">
                    <a:lumMod val="85000"/>
                  </a:schemeClr>
                </a:solidFill>
              </a:endParaRPr>
            </a:p>
          </p:txBody>
        </p:sp>
        <p:sp>
          <p:nvSpPr>
            <p:cNvPr id="12" name="矩形 11">
              <a:extLst>
                <a:ext uri="{FF2B5EF4-FFF2-40B4-BE49-F238E27FC236}">
                  <a16:creationId xmlns:a16="http://schemas.microsoft.com/office/drawing/2014/main" id="{36256D78-23DD-4EFF-8358-619D3E907AF4}"/>
                </a:ext>
              </a:extLst>
            </p:cNvPr>
            <p:cNvSpPr/>
            <p:nvPr/>
          </p:nvSpPr>
          <p:spPr>
            <a:xfrm>
              <a:off x="5662889"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金融</a:t>
              </a:r>
              <a:endParaRPr lang="zh-CN" altLang="en-US" sz="1000">
                <a:solidFill>
                  <a:schemeClr val="bg1">
                    <a:lumMod val="85000"/>
                  </a:schemeClr>
                </a:solidFill>
              </a:endParaRPr>
            </a:p>
          </p:txBody>
        </p:sp>
        <p:sp>
          <p:nvSpPr>
            <p:cNvPr id="13" name="矩形 12">
              <a:extLst>
                <a:ext uri="{FF2B5EF4-FFF2-40B4-BE49-F238E27FC236}">
                  <a16:creationId xmlns:a16="http://schemas.microsoft.com/office/drawing/2014/main" id="{9B9B55FB-2A31-4C07-819E-F6A9257ADC4D}"/>
                </a:ext>
              </a:extLst>
            </p:cNvPr>
            <p:cNvSpPr/>
            <p:nvPr/>
          </p:nvSpPr>
          <p:spPr>
            <a:xfrm>
              <a:off x="6361581"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财务</a:t>
              </a:r>
              <a:endParaRPr lang="zh-CN" altLang="en-US" sz="1000">
                <a:solidFill>
                  <a:schemeClr val="bg1">
                    <a:lumMod val="85000"/>
                  </a:schemeClr>
                </a:solidFill>
              </a:endParaRPr>
            </a:p>
          </p:txBody>
        </p:sp>
        <p:sp>
          <p:nvSpPr>
            <p:cNvPr id="14" name="矩形 13">
              <a:extLst>
                <a:ext uri="{FF2B5EF4-FFF2-40B4-BE49-F238E27FC236}">
                  <a16:creationId xmlns:a16="http://schemas.microsoft.com/office/drawing/2014/main" id="{FFC988F0-BAB1-4085-9FCF-EA0D0E65C383}"/>
                </a:ext>
              </a:extLst>
            </p:cNvPr>
            <p:cNvSpPr/>
            <p:nvPr/>
          </p:nvSpPr>
          <p:spPr>
            <a:xfrm>
              <a:off x="7060273"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人力</a:t>
              </a:r>
              <a:endParaRPr lang="zh-CN" altLang="en-US" sz="1000">
                <a:solidFill>
                  <a:schemeClr val="bg1">
                    <a:lumMod val="85000"/>
                  </a:schemeClr>
                </a:solidFill>
              </a:endParaRPr>
            </a:p>
          </p:txBody>
        </p:sp>
        <p:sp>
          <p:nvSpPr>
            <p:cNvPr id="15" name="矩形 14">
              <a:extLst>
                <a:ext uri="{FF2B5EF4-FFF2-40B4-BE49-F238E27FC236}">
                  <a16:creationId xmlns:a16="http://schemas.microsoft.com/office/drawing/2014/main" id="{0E8BA215-53D2-49B6-BF4D-DA4170B3238E}"/>
                </a:ext>
              </a:extLst>
            </p:cNvPr>
            <p:cNvSpPr/>
            <p:nvPr/>
          </p:nvSpPr>
          <p:spPr>
            <a:xfrm>
              <a:off x="7758965"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协同</a:t>
              </a:r>
              <a:endParaRPr lang="zh-CN" altLang="en-US" sz="1000">
                <a:solidFill>
                  <a:schemeClr val="bg1">
                    <a:lumMod val="85000"/>
                  </a:schemeClr>
                </a:solidFill>
              </a:endParaRPr>
            </a:p>
          </p:txBody>
        </p:sp>
        <p:sp>
          <p:nvSpPr>
            <p:cNvPr id="16" name="矩形 15">
              <a:extLst>
                <a:ext uri="{FF2B5EF4-FFF2-40B4-BE49-F238E27FC236}">
                  <a16:creationId xmlns:a16="http://schemas.microsoft.com/office/drawing/2014/main" id="{F421B64E-9FD1-4734-A405-58BEFCE3AF99}"/>
                </a:ext>
              </a:extLst>
            </p:cNvPr>
            <p:cNvSpPr/>
            <p:nvPr/>
          </p:nvSpPr>
          <p:spPr>
            <a:xfrm>
              <a:off x="8457657"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平台</a:t>
              </a:r>
              <a:endParaRPr lang="zh-CN" altLang="en-US" sz="1000">
                <a:solidFill>
                  <a:schemeClr val="bg1">
                    <a:lumMod val="85000"/>
                  </a:schemeClr>
                </a:solidFill>
              </a:endParaRPr>
            </a:p>
          </p:txBody>
        </p:sp>
      </p:grpSp>
      <p:grpSp>
        <p:nvGrpSpPr>
          <p:cNvPr id="17" name="组合 16">
            <a:extLst>
              <a:ext uri="{FF2B5EF4-FFF2-40B4-BE49-F238E27FC236}">
                <a16:creationId xmlns:a16="http://schemas.microsoft.com/office/drawing/2014/main" id="{AC6D83E1-DD98-44BE-AF19-88055EE9A972}"/>
              </a:ext>
            </a:extLst>
          </p:cNvPr>
          <p:cNvGrpSpPr/>
          <p:nvPr userDrawn="1"/>
        </p:nvGrpSpPr>
        <p:grpSpPr>
          <a:xfrm>
            <a:off x="4003675" y="6329534"/>
            <a:ext cx="4213225" cy="109537"/>
            <a:chOff x="4150008" y="2907565"/>
            <a:chExt cx="4213225" cy="109537"/>
          </a:xfrm>
        </p:grpSpPr>
        <p:cxnSp>
          <p:nvCxnSpPr>
            <p:cNvPr id="18" name="直接连接符 17">
              <a:extLst>
                <a:ext uri="{FF2B5EF4-FFF2-40B4-BE49-F238E27FC236}">
                  <a16:creationId xmlns:a16="http://schemas.microsoft.com/office/drawing/2014/main" id="{6AF86C0E-4EF1-41FB-83D2-5208E88E37F3}"/>
                </a:ext>
              </a:extLst>
            </p:cNvPr>
            <p:cNvCxnSpPr/>
            <p:nvPr/>
          </p:nvCxnSpPr>
          <p:spPr>
            <a:xfrm>
              <a:off x="4150008" y="2907565"/>
              <a:ext cx="0" cy="1095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4443FE5A-D770-4C60-B6BD-AB44F0044DD0}"/>
                </a:ext>
              </a:extLst>
            </p:cNvPr>
            <p:cNvCxnSpPr/>
            <p:nvPr/>
          </p:nvCxnSpPr>
          <p:spPr>
            <a:xfrm>
              <a:off x="4852212" y="2907565"/>
              <a:ext cx="0" cy="1095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FF8F1EA6-2D40-4657-8F32-8F98EC4CF29A}"/>
                </a:ext>
              </a:extLst>
            </p:cNvPr>
            <p:cNvCxnSpPr/>
            <p:nvPr/>
          </p:nvCxnSpPr>
          <p:spPr>
            <a:xfrm>
              <a:off x="5554416" y="2907565"/>
              <a:ext cx="0" cy="1095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756A173E-E67F-41BA-B83F-912533984C66}"/>
                </a:ext>
              </a:extLst>
            </p:cNvPr>
            <p:cNvCxnSpPr/>
            <p:nvPr/>
          </p:nvCxnSpPr>
          <p:spPr>
            <a:xfrm>
              <a:off x="6256620" y="2907565"/>
              <a:ext cx="0" cy="1095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1B1D0080-C352-44FC-B4A9-7A9C916CF7BF}"/>
                </a:ext>
              </a:extLst>
            </p:cNvPr>
            <p:cNvCxnSpPr/>
            <p:nvPr/>
          </p:nvCxnSpPr>
          <p:spPr>
            <a:xfrm>
              <a:off x="6958824" y="2907565"/>
              <a:ext cx="0" cy="1095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6E11A23-671E-4B80-891D-6831D77626D2}"/>
                </a:ext>
              </a:extLst>
            </p:cNvPr>
            <p:cNvCxnSpPr/>
            <p:nvPr/>
          </p:nvCxnSpPr>
          <p:spPr>
            <a:xfrm>
              <a:off x="7661028" y="2907565"/>
              <a:ext cx="0" cy="1095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1FF4C9A4-7E5C-4609-B573-55CBAF230769}"/>
                </a:ext>
              </a:extLst>
            </p:cNvPr>
            <p:cNvCxnSpPr/>
            <p:nvPr/>
          </p:nvCxnSpPr>
          <p:spPr>
            <a:xfrm>
              <a:off x="8363233" y="2907565"/>
              <a:ext cx="0" cy="1095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4" name="文本占位符 33">
            <a:extLst>
              <a:ext uri="{FF2B5EF4-FFF2-40B4-BE49-F238E27FC236}">
                <a16:creationId xmlns:a16="http://schemas.microsoft.com/office/drawing/2014/main" id="{6112873E-1D4A-4012-9DED-377DA93F46DA}"/>
              </a:ext>
            </a:extLst>
          </p:cNvPr>
          <p:cNvSpPr>
            <a:spLocks noGrp="1"/>
          </p:cNvSpPr>
          <p:nvPr>
            <p:ph type="body" sz="quarter" idx="10"/>
          </p:nvPr>
        </p:nvSpPr>
        <p:spPr>
          <a:xfrm>
            <a:off x="764562" y="554577"/>
            <a:ext cx="6371897" cy="584775"/>
          </a:xfrm>
        </p:spPr>
        <p:txBody>
          <a:bodyPr>
            <a:normAutofit/>
          </a:bodyPr>
          <a:lstStyle>
            <a:lvl1pPr marL="0" indent="0">
              <a:buNone/>
              <a:defRPr kumimoji="0" lang="zh-CN" altLang="en-US" sz="3200" b="1" i="0" u="none" strike="noStrike" kern="0" cap="none" spc="0" normalizeH="0" baseline="0">
                <a:ln>
                  <a:noFill/>
                </a:ln>
                <a:solidFill>
                  <a:schemeClr val="accent1"/>
                </a:solidFill>
                <a:effectLst/>
                <a:uLnTx/>
                <a:uFillTx/>
                <a:latin typeface="Arial"/>
                <a:ea typeface="Microsoft YaHei"/>
                <a:cs typeface="+mn-ea"/>
              </a:defRPr>
            </a:lvl1pPr>
          </a:lstStyle>
          <a:p>
            <a:pPr lvl="0"/>
            <a:endParaRPr lang="zh-CN" altLang="en-US"/>
          </a:p>
        </p:txBody>
      </p:sp>
      <p:sp>
        <p:nvSpPr>
          <p:cNvPr id="37" name="任意多边形: 形状 36">
            <a:extLst>
              <a:ext uri="{FF2B5EF4-FFF2-40B4-BE49-F238E27FC236}">
                <a16:creationId xmlns:a16="http://schemas.microsoft.com/office/drawing/2014/main" id="{85225378-1381-4FCF-B824-418E22C0365A}"/>
              </a:ext>
            </a:extLst>
          </p:cNvPr>
          <p:cNvSpPr/>
          <p:nvPr/>
        </p:nvSpPr>
        <p:spPr>
          <a:xfrm>
            <a:off x="280091" y="471691"/>
            <a:ext cx="1014529" cy="135663"/>
          </a:xfrm>
          <a:custGeom>
            <a:avLst/>
            <a:gdLst>
              <a:gd name="connsiteX0" fmla="*/ 0 w 819150"/>
              <a:gd name="connsiteY0" fmla="*/ 109537 h 109537"/>
              <a:gd name="connsiteX1" fmla="*/ 361950 w 819150"/>
              <a:gd name="connsiteY1" fmla="*/ 109537 h 109537"/>
              <a:gd name="connsiteX2" fmla="*/ 433388 w 819150"/>
              <a:gd name="connsiteY2" fmla="*/ 0 h 109537"/>
              <a:gd name="connsiteX3" fmla="*/ 819150 w 819150"/>
              <a:gd name="connsiteY3" fmla="*/ 0 h 109537"/>
            </a:gdLst>
            <a:ahLst/>
            <a:cxnLst>
              <a:cxn ang="0">
                <a:pos x="connsiteX0" y="connsiteY0"/>
              </a:cxn>
              <a:cxn ang="0">
                <a:pos x="connsiteX1" y="connsiteY1"/>
              </a:cxn>
              <a:cxn ang="0">
                <a:pos x="connsiteX2" y="connsiteY2"/>
              </a:cxn>
              <a:cxn ang="0">
                <a:pos x="connsiteX3" y="connsiteY3"/>
              </a:cxn>
            </a:cxnLst>
            <a:rect l="l" t="t" r="r" b="b"/>
            <a:pathLst>
              <a:path w="819150" h="109537">
                <a:moveTo>
                  <a:pt x="0" y="109537"/>
                </a:moveTo>
                <a:lnTo>
                  <a:pt x="361950" y="109537"/>
                </a:lnTo>
                <a:lnTo>
                  <a:pt x="433388" y="0"/>
                </a:lnTo>
                <a:lnTo>
                  <a:pt x="819150" y="0"/>
                </a:lnTo>
              </a:path>
            </a:pathLst>
          </a:custGeom>
          <a:ln w="12700">
            <a:gradFill>
              <a:gsLst>
                <a:gs pos="0">
                  <a:schemeClr val="accent1">
                    <a:alpha val="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8E3DA8D8-AECB-4025-90CC-0D7944165E82}"/>
              </a:ext>
            </a:extLst>
          </p:cNvPr>
          <p:cNvSpPr/>
          <p:nvPr userDrawn="1"/>
        </p:nvSpPr>
        <p:spPr>
          <a:xfrm rot="5400000" flipH="1">
            <a:off x="1294620" y="442784"/>
            <a:ext cx="59017" cy="59017"/>
          </a:xfrm>
          <a:prstGeom prst="ellipse">
            <a:avLst/>
          </a:prstGeom>
          <a:solidFill>
            <a:schemeClr val="bg1"/>
          </a:solidFill>
          <a:ln w="12700" cap="flat" cmpd="sng" algn="ctr">
            <a:solidFill>
              <a:srgbClr val="E60012"/>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95979"/>
            <a:endParaRPr lang="zh-CN" altLang="en-US" sz="2551">
              <a:solidFill>
                <a:prstClr val="black"/>
              </a:solidFill>
              <a:cs typeface="+mn-ea"/>
              <a:sym typeface="+mn-lt"/>
            </a:endParaRPr>
          </a:p>
        </p:txBody>
      </p:sp>
      <p:cxnSp>
        <p:nvCxnSpPr>
          <p:cNvPr id="42" name="直接连接符 41">
            <a:extLst>
              <a:ext uri="{FF2B5EF4-FFF2-40B4-BE49-F238E27FC236}">
                <a16:creationId xmlns:a16="http://schemas.microsoft.com/office/drawing/2014/main" id="{FC1D710E-8715-4380-A162-E5C627213C0F}"/>
              </a:ext>
            </a:extLst>
          </p:cNvPr>
          <p:cNvCxnSpPr>
            <a:cxnSpLocks/>
          </p:cNvCxnSpPr>
          <p:nvPr userDrawn="1"/>
        </p:nvCxnSpPr>
        <p:spPr>
          <a:xfrm>
            <a:off x="66675" y="754857"/>
            <a:ext cx="488156" cy="0"/>
          </a:xfrm>
          <a:prstGeom prst="line">
            <a:avLst/>
          </a:prstGeom>
          <a:ln w="12700">
            <a:gradFill>
              <a:gsLst>
                <a:gs pos="0">
                  <a:schemeClr val="accent1">
                    <a:alpha val="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36AA74F7-C1DB-494F-AE4A-D78CD9150F9C}"/>
              </a:ext>
            </a:extLst>
          </p:cNvPr>
          <p:cNvCxnSpPr/>
          <p:nvPr userDrawn="1"/>
        </p:nvCxnSpPr>
        <p:spPr>
          <a:xfrm>
            <a:off x="150019" y="895350"/>
            <a:ext cx="590550" cy="0"/>
          </a:xfrm>
          <a:prstGeom prst="line">
            <a:avLst/>
          </a:prstGeom>
          <a:ln w="12700">
            <a:gradFill>
              <a:gsLst>
                <a:gs pos="0">
                  <a:schemeClr val="accent1">
                    <a:alpha val="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45" name="任意多边形: 形状 44">
            <a:extLst>
              <a:ext uri="{FF2B5EF4-FFF2-40B4-BE49-F238E27FC236}">
                <a16:creationId xmlns:a16="http://schemas.microsoft.com/office/drawing/2014/main" id="{6FFD47BA-0424-4D3A-9742-273D71637627}"/>
              </a:ext>
            </a:extLst>
          </p:cNvPr>
          <p:cNvSpPr/>
          <p:nvPr userDrawn="1"/>
        </p:nvSpPr>
        <p:spPr>
          <a:xfrm flipV="1">
            <a:off x="347664" y="1025179"/>
            <a:ext cx="658122" cy="88004"/>
          </a:xfrm>
          <a:custGeom>
            <a:avLst/>
            <a:gdLst>
              <a:gd name="connsiteX0" fmla="*/ 0 w 819150"/>
              <a:gd name="connsiteY0" fmla="*/ 109537 h 109537"/>
              <a:gd name="connsiteX1" fmla="*/ 361950 w 819150"/>
              <a:gd name="connsiteY1" fmla="*/ 109537 h 109537"/>
              <a:gd name="connsiteX2" fmla="*/ 433388 w 819150"/>
              <a:gd name="connsiteY2" fmla="*/ 0 h 109537"/>
              <a:gd name="connsiteX3" fmla="*/ 819150 w 819150"/>
              <a:gd name="connsiteY3" fmla="*/ 0 h 109537"/>
            </a:gdLst>
            <a:ahLst/>
            <a:cxnLst>
              <a:cxn ang="0">
                <a:pos x="connsiteX0" y="connsiteY0"/>
              </a:cxn>
              <a:cxn ang="0">
                <a:pos x="connsiteX1" y="connsiteY1"/>
              </a:cxn>
              <a:cxn ang="0">
                <a:pos x="connsiteX2" y="connsiteY2"/>
              </a:cxn>
              <a:cxn ang="0">
                <a:pos x="connsiteX3" y="connsiteY3"/>
              </a:cxn>
            </a:cxnLst>
            <a:rect l="l" t="t" r="r" b="b"/>
            <a:pathLst>
              <a:path w="819150" h="109537">
                <a:moveTo>
                  <a:pt x="0" y="109537"/>
                </a:moveTo>
                <a:lnTo>
                  <a:pt x="361950" y="109537"/>
                </a:lnTo>
                <a:lnTo>
                  <a:pt x="433388" y="0"/>
                </a:lnTo>
                <a:lnTo>
                  <a:pt x="819150" y="0"/>
                </a:lnTo>
              </a:path>
            </a:pathLst>
          </a:custGeom>
          <a:ln w="12700">
            <a:gradFill>
              <a:gsLst>
                <a:gs pos="0">
                  <a:schemeClr val="accent1">
                    <a:alpha val="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36D3CE81-1BCF-47EF-BBEC-5036BFB031E3}"/>
              </a:ext>
            </a:extLst>
          </p:cNvPr>
          <p:cNvSpPr/>
          <p:nvPr userDrawn="1"/>
        </p:nvSpPr>
        <p:spPr>
          <a:xfrm rot="5400000" flipH="1">
            <a:off x="1005786" y="1080335"/>
            <a:ext cx="59017" cy="59017"/>
          </a:xfrm>
          <a:prstGeom prst="ellipse">
            <a:avLst/>
          </a:prstGeom>
          <a:solidFill>
            <a:schemeClr val="bg1"/>
          </a:solidFill>
          <a:ln w="12700" cap="flat" cmpd="sng" algn="ctr">
            <a:solidFill>
              <a:srgbClr val="E60012"/>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95979"/>
            <a:endParaRPr lang="zh-CN" altLang="en-US" sz="2551">
              <a:solidFill>
                <a:prstClr val="black"/>
              </a:solidFill>
              <a:cs typeface="+mn-ea"/>
              <a:sym typeface="+mn-lt"/>
            </a:endParaRPr>
          </a:p>
        </p:txBody>
      </p:sp>
    </p:spTree>
    <p:extLst>
      <p:ext uri="{BB962C8B-B14F-4D97-AF65-F5344CB8AC3E}">
        <p14:creationId xmlns:p14="http://schemas.microsoft.com/office/powerpoint/2010/main" val="3722206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2880B2-6CF8-40A3-BFE1-767EDBD4747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B2082FC-65E9-4DEB-9B0E-EEE69CF5570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039DABF-0D0C-4950-AD45-C8B2D49E3F9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B2AF55B8-B5EE-456D-980B-D591B98F84C1}"/>
              </a:ext>
            </a:extLst>
          </p:cNvPr>
          <p:cNvSpPr>
            <a:spLocks noGrp="1"/>
          </p:cNvSpPr>
          <p:nvPr>
            <p:ph type="dt" sz="half" idx="10"/>
          </p:nvPr>
        </p:nvSpPr>
        <p:spPr/>
        <p:txBody>
          <a:bodyPr/>
          <a:lstStyle/>
          <a:p>
            <a:fld id="{351EE038-A3BC-43F9-9C99-360ED5758235}" type="datetimeFigureOut">
              <a:rPr lang="zh-CN" altLang="en-US" smtClean="0"/>
              <a:t>2020/6/18</a:t>
            </a:fld>
            <a:endParaRPr lang="zh-CN" altLang="en-US"/>
          </a:p>
        </p:txBody>
      </p:sp>
      <p:sp>
        <p:nvSpPr>
          <p:cNvPr id="6" name="页脚占位符 5">
            <a:extLst>
              <a:ext uri="{FF2B5EF4-FFF2-40B4-BE49-F238E27FC236}">
                <a16:creationId xmlns:a16="http://schemas.microsoft.com/office/drawing/2014/main" id="{499427B1-E13C-4416-BF2E-A7525820DFE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08B1408-D77F-47E7-8035-98F10E651A91}"/>
              </a:ext>
            </a:extLst>
          </p:cNvPr>
          <p:cNvSpPr>
            <a:spLocks noGrp="1"/>
          </p:cNvSpPr>
          <p:nvPr>
            <p:ph type="sldNum" sz="quarter" idx="12"/>
          </p:nvPr>
        </p:nvSpPr>
        <p:spPr/>
        <p:txBody>
          <a:bodyPr/>
          <a:lstStyle/>
          <a:p>
            <a:fld id="{3F27F250-AEF5-4C37-968D-590C2DD6E8A0}" type="slidenum">
              <a:rPr lang="zh-CN" altLang="en-US" smtClean="0"/>
              <a:t>‹#›</a:t>
            </a:fld>
            <a:endParaRPr lang="zh-CN" altLang="en-US"/>
          </a:p>
        </p:txBody>
      </p:sp>
    </p:spTree>
    <p:extLst>
      <p:ext uri="{BB962C8B-B14F-4D97-AF65-F5344CB8AC3E}">
        <p14:creationId xmlns:p14="http://schemas.microsoft.com/office/powerpoint/2010/main" val="2627001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E8559F-40F7-463A-96E0-B016F8D49E8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0E2572E-63BD-4F88-B77D-8381CA9B07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1691019-722B-4D19-87E1-F75132388D3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167EA4D-3FBD-47C2-B80D-56C768D5FF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4802088-865A-4A17-ABD4-1624763AB3C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D8A247E-5593-4E12-A8DD-460E63F50E75}"/>
              </a:ext>
            </a:extLst>
          </p:cNvPr>
          <p:cNvSpPr>
            <a:spLocks noGrp="1"/>
          </p:cNvSpPr>
          <p:nvPr>
            <p:ph type="dt" sz="half" idx="10"/>
          </p:nvPr>
        </p:nvSpPr>
        <p:spPr/>
        <p:txBody>
          <a:bodyPr/>
          <a:lstStyle/>
          <a:p>
            <a:fld id="{351EE038-A3BC-43F9-9C99-360ED5758235}" type="datetimeFigureOut">
              <a:rPr lang="zh-CN" altLang="en-US" smtClean="0"/>
              <a:t>2020/6/18</a:t>
            </a:fld>
            <a:endParaRPr lang="zh-CN" altLang="en-US"/>
          </a:p>
        </p:txBody>
      </p:sp>
      <p:sp>
        <p:nvSpPr>
          <p:cNvPr id="8" name="页脚占位符 7">
            <a:extLst>
              <a:ext uri="{FF2B5EF4-FFF2-40B4-BE49-F238E27FC236}">
                <a16:creationId xmlns:a16="http://schemas.microsoft.com/office/drawing/2014/main" id="{C9B96B48-0C94-46ED-B70E-EA5C1DEAB07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13BA5CE-329D-43A7-9E30-40847A78A166}"/>
              </a:ext>
            </a:extLst>
          </p:cNvPr>
          <p:cNvSpPr>
            <a:spLocks noGrp="1"/>
          </p:cNvSpPr>
          <p:nvPr>
            <p:ph type="sldNum" sz="quarter" idx="12"/>
          </p:nvPr>
        </p:nvSpPr>
        <p:spPr/>
        <p:txBody>
          <a:bodyPr/>
          <a:lstStyle/>
          <a:p>
            <a:fld id="{3F27F250-AEF5-4C37-968D-590C2DD6E8A0}" type="slidenum">
              <a:rPr lang="zh-CN" altLang="en-US" smtClean="0"/>
              <a:t>‹#›</a:t>
            </a:fld>
            <a:endParaRPr lang="zh-CN" altLang="en-US"/>
          </a:p>
        </p:txBody>
      </p:sp>
    </p:spTree>
    <p:extLst>
      <p:ext uri="{BB962C8B-B14F-4D97-AF65-F5344CB8AC3E}">
        <p14:creationId xmlns:p14="http://schemas.microsoft.com/office/powerpoint/2010/main" val="1896407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F8FB63-31EE-4692-9D9D-74BAFD61152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49E3079-1C5B-4F0F-8799-9B92AE55EA4B}"/>
              </a:ext>
            </a:extLst>
          </p:cNvPr>
          <p:cNvSpPr>
            <a:spLocks noGrp="1"/>
          </p:cNvSpPr>
          <p:nvPr>
            <p:ph type="dt" sz="half" idx="10"/>
          </p:nvPr>
        </p:nvSpPr>
        <p:spPr/>
        <p:txBody>
          <a:bodyPr/>
          <a:lstStyle/>
          <a:p>
            <a:fld id="{351EE038-A3BC-43F9-9C99-360ED5758235}" type="datetimeFigureOut">
              <a:rPr lang="zh-CN" altLang="en-US" smtClean="0"/>
              <a:t>2020/6/18</a:t>
            </a:fld>
            <a:endParaRPr lang="zh-CN" altLang="en-US"/>
          </a:p>
        </p:txBody>
      </p:sp>
      <p:sp>
        <p:nvSpPr>
          <p:cNvPr id="4" name="页脚占位符 3">
            <a:extLst>
              <a:ext uri="{FF2B5EF4-FFF2-40B4-BE49-F238E27FC236}">
                <a16:creationId xmlns:a16="http://schemas.microsoft.com/office/drawing/2014/main" id="{866529AD-BB0D-4FC5-8CF6-84FBDE7E182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168838D-C3B6-469E-BF58-0B39A18FFB6F}"/>
              </a:ext>
            </a:extLst>
          </p:cNvPr>
          <p:cNvSpPr>
            <a:spLocks noGrp="1"/>
          </p:cNvSpPr>
          <p:nvPr>
            <p:ph type="sldNum" sz="quarter" idx="12"/>
          </p:nvPr>
        </p:nvSpPr>
        <p:spPr/>
        <p:txBody>
          <a:bodyPr/>
          <a:lstStyle/>
          <a:p>
            <a:fld id="{3F27F250-AEF5-4C37-968D-590C2DD6E8A0}" type="slidenum">
              <a:rPr lang="zh-CN" altLang="en-US" smtClean="0"/>
              <a:t>‹#›</a:t>
            </a:fld>
            <a:endParaRPr lang="zh-CN" altLang="en-US"/>
          </a:p>
        </p:txBody>
      </p:sp>
    </p:spTree>
    <p:extLst>
      <p:ext uri="{BB962C8B-B14F-4D97-AF65-F5344CB8AC3E}">
        <p14:creationId xmlns:p14="http://schemas.microsoft.com/office/powerpoint/2010/main" val="2830987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AC584F2-58C0-4CD4-BED8-FC28DDCA567B}"/>
              </a:ext>
            </a:extLst>
          </p:cNvPr>
          <p:cNvSpPr>
            <a:spLocks noGrp="1"/>
          </p:cNvSpPr>
          <p:nvPr>
            <p:ph type="dt" sz="half" idx="10"/>
          </p:nvPr>
        </p:nvSpPr>
        <p:spPr/>
        <p:txBody>
          <a:bodyPr/>
          <a:lstStyle/>
          <a:p>
            <a:fld id="{351EE038-A3BC-43F9-9C99-360ED5758235}" type="datetimeFigureOut">
              <a:rPr lang="zh-CN" altLang="en-US" smtClean="0"/>
              <a:t>2020/6/18</a:t>
            </a:fld>
            <a:endParaRPr lang="zh-CN" altLang="en-US"/>
          </a:p>
        </p:txBody>
      </p:sp>
      <p:sp>
        <p:nvSpPr>
          <p:cNvPr id="3" name="页脚占位符 2">
            <a:extLst>
              <a:ext uri="{FF2B5EF4-FFF2-40B4-BE49-F238E27FC236}">
                <a16:creationId xmlns:a16="http://schemas.microsoft.com/office/drawing/2014/main" id="{C70115AA-CEE9-4E16-B43C-9EB63800B1B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D2D7EAD-264C-442D-8368-A2020016B594}"/>
              </a:ext>
            </a:extLst>
          </p:cNvPr>
          <p:cNvSpPr>
            <a:spLocks noGrp="1"/>
          </p:cNvSpPr>
          <p:nvPr>
            <p:ph type="sldNum" sz="quarter" idx="12"/>
          </p:nvPr>
        </p:nvSpPr>
        <p:spPr/>
        <p:txBody>
          <a:bodyPr/>
          <a:lstStyle/>
          <a:p>
            <a:fld id="{3F27F250-AEF5-4C37-968D-590C2DD6E8A0}" type="slidenum">
              <a:rPr lang="zh-CN" altLang="en-US" smtClean="0"/>
              <a:t>‹#›</a:t>
            </a:fld>
            <a:endParaRPr lang="zh-CN" altLang="en-US"/>
          </a:p>
        </p:txBody>
      </p:sp>
    </p:spTree>
    <p:extLst>
      <p:ext uri="{BB962C8B-B14F-4D97-AF65-F5344CB8AC3E}">
        <p14:creationId xmlns:p14="http://schemas.microsoft.com/office/powerpoint/2010/main" val="620991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7D0A16-A05A-4EC7-B2AA-D0BD60C558B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7532C51-3317-4638-82F2-EF59AE23E5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53B989E-BEF4-48C1-877E-3CD57E99FC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D0947D4-8CF9-4E63-ACAE-CA114CC71FBC}"/>
              </a:ext>
            </a:extLst>
          </p:cNvPr>
          <p:cNvSpPr>
            <a:spLocks noGrp="1"/>
          </p:cNvSpPr>
          <p:nvPr>
            <p:ph type="dt" sz="half" idx="10"/>
          </p:nvPr>
        </p:nvSpPr>
        <p:spPr/>
        <p:txBody>
          <a:bodyPr/>
          <a:lstStyle/>
          <a:p>
            <a:fld id="{351EE038-A3BC-43F9-9C99-360ED5758235}" type="datetimeFigureOut">
              <a:rPr lang="zh-CN" altLang="en-US" smtClean="0"/>
              <a:t>2020/6/18</a:t>
            </a:fld>
            <a:endParaRPr lang="zh-CN" altLang="en-US"/>
          </a:p>
        </p:txBody>
      </p:sp>
      <p:sp>
        <p:nvSpPr>
          <p:cNvPr id="6" name="页脚占位符 5">
            <a:extLst>
              <a:ext uri="{FF2B5EF4-FFF2-40B4-BE49-F238E27FC236}">
                <a16:creationId xmlns:a16="http://schemas.microsoft.com/office/drawing/2014/main" id="{2370A983-865F-4207-A1C7-4014E0A641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2B5A54-B096-4E24-BC3E-59D74AE93DCF}"/>
              </a:ext>
            </a:extLst>
          </p:cNvPr>
          <p:cNvSpPr>
            <a:spLocks noGrp="1"/>
          </p:cNvSpPr>
          <p:nvPr>
            <p:ph type="sldNum" sz="quarter" idx="12"/>
          </p:nvPr>
        </p:nvSpPr>
        <p:spPr/>
        <p:txBody>
          <a:bodyPr/>
          <a:lstStyle/>
          <a:p>
            <a:fld id="{3F27F250-AEF5-4C37-968D-590C2DD6E8A0}" type="slidenum">
              <a:rPr lang="zh-CN" altLang="en-US" smtClean="0"/>
              <a:t>‹#›</a:t>
            </a:fld>
            <a:endParaRPr lang="zh-CN" altLang="en-US"/>
          </a:p>
        </p:txBody>
      </p:sp>
    </p:spTree>
    <p:extLst>
      <p:ext uri="{BB962C8B-B14F-4D97-AF65-F5344CB8AC3E}">
        <p14:creationId xmlns:p14="http://schemas.microsoft.com/office/powerpoint/2010/main" val="1315916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0E77835-3563-41BF-AB73-DA6430F8D6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6EA7C13-9588-4AAB-A2AA-E7DC4C06BF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3BF44B0-F632-4015-B4C4-0490B06BF8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1EE038-A3BC-43F9-9C99-360ED5758235}" type="datetimeFigureOut">
              <a:rPr lang="zh-CN" altLang="en-US" smtClean="0"/>
              <a:t>2020/6/18</a:t>
            </a:fld>
            <a:endParaRPr lang="zh-CN" altLang="en-US"/>
          </a:p>
        </p:txBody>
      </p:sp>
      <p:sp>
        <p:nvSpPr>
          <p:cNvPr id="5" name="页脚占位符 4">
            <a:extLst>
              <a:ext uri="{FF2B5EF4-FFF2-40B4-BE49-F238E27FC236}">
                <a16:creationId xmlns:a16="http://schemas.microsoft.com/office/drawing/2014/main" id="{7C633A82-04CC-401D-861C-E2BE97FC00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EB58835-2D98-4801-8DDE-AB39AA44F0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7F250-AEF5-4C37-968D-590C2DD6E8A0}" type="slidenum">
              <a:rPr lang="zh-CN" altLang="en-US" smtClean="0"/>
              <a:t>‹#›</a:t>
            </a:fld>
            <a:endParaRPr lang="zh-CN" altLang="en-US"/>
          </a:p>
        </p:txBody>
      </p:sp>
    </p:spTree>
    <p:extLst>
      <p:ext uri="{BB962C8B-B14F-4D97-AF65-F5344CB8AC3E}">
        <p14:creationId xmlns:p14="http://schemas.microsoft.com/office/powerpoint/2010/main" val="2827555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0E77835-3563-41BF-AB73-DA6430F8D6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6EA7C13-9588-4AAB-A2AA-E7DC4C06BF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3BF44B0-F632-4015-B4C4-0490B06BF8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1EE038-A3BC-43F9-9C99-360ED5758235}" type="datetimeFigureOut">
              <a:rPr lang="zh-CN" altLang="en-US" smtClean="0"/>
              <a:t>2020/6/18</a:t>
            </a:fld>
            <a:endParaRPr lang="zh-CN" altLang="en-US"/>
          </a:p>
        </p:txBody>
      </p:sp>
      <p:sp>
        <p:nvSpPr>
          <p:cNvPr id="5" name="页脚占位符 4">
            <a:extLst>
              <a:ext uri="{FF2B5EF4-FFF2-40B4-BE49-F238E27FC236}">
                <a16:creationId xmlns:a16="http://schemas.microsoft.com/office/drawing/2014/main" id="{7C633A82-04CC-401D-861C-E2BE97FC00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EB58835-2D98-4801-8DDE-AB39AA44F0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7F250-AEF5-4C37-968D-590C2DD6E8A0}" type="slidenum">
              <a:rPr lang="zh-CN" altLang="en-US" smtClean="0"/>
              <a:t>‹#›</a:t>
            </a:fld>
            <a:endParaRPr lang="zh-CN" altLang="en-US"/>
          </a:p>
        </p:txBody>
      </p:sp>
    </p:spTree>
    <p:extLst>
      <p:ext uri="{BB962C8B-B14F-4D97-AF65-F5344CB8AC3E}">
        <p14:creationId xmlns:p14="http://schemas.microsoft.com/office/powerpoint/2010/main" val="286428715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4.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0.xml"/><Relationship Id="rId5" Type="http://schemas.openxmlformats.org/officeDocument/2006/relationships/image" Target="../media/image4.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8.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14.png"/><Relationship Id="rId4"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5.png"/><Relationship Id="rId4"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6.png"/><Relationship Id="rId4"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0.xml"/><Relationship Id="rId5" Type="http://schemas.openxmlformats.org/officeDocument/2006/relationships/image" Target="../media/image4.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4"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image" Target="../media/image19.png"/><Relationship Id="rId4"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image" Target="cid:BA2E65EF-2E4C-4594-9E2F-18C772BCDD24@lan" TargetMode="External"/><Relationship Id="rId5" Type="http://schemas.openxmlformats.org/officeDocument/2006/relationships/image" Target="../media/image20.png"/><Relationship Id="rId4"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image" Target="cid:70A71F5C-B00A-4CCB-911D-684F4EB89D1A@lan" TargetMode="External"/><Relationship Id="rId5" Type="http://schemas.openxmlformats.org/officeDocument/2006/relationships/image" Target="../media/image21.png"/><Relationship Id="rId4"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4"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image" Target="../media/image22.png"/><Relationship Id="rId4"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 Id="rId5" Type="http://schemas.openxmlformats.org/officeDocument/2006/relationships/image" Target="../media/image23.png"/><Relationship Id="rId4"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5" Type="http://schemas.openxmlformats.org/officeDocument/2006/relationships/image" Target="../media/image24.png"/><Relationship Id="rId4"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image" Target="../media/image25.png"/><Relationship Id="rId4"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 Id="rId5" Type="http://schemas.openxmlformats.org/officeDocument/2006/relationships/image" Target="../media/image26.png"/><Relationship Id="rId4"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image" Target="../media/image27.png"/><Relationship Id="rId4"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image" Target="../media/image28.png"/><Relationship Id="rId4"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5" Type="http://schemas.openxmlformats.org/officeDocument/2006/relationships/image" Target="../media/image29.png"/><Relationship Id="rId4"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 Id="rId5" Type="http://schemas.openxmlformats.org/officeDocument/2006/relationships/image" Target="../media/image30.png"/><Relationship Id="rId4"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 Id="rId5" Type="http://schemas.openxmlformats.org/officeDocument/2006/relationships/image" Target="../media/image31.png"/><Relationship Id="rId4"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5" Type="http://schemas.openxmlformats.org/officeDocument/2006/relationships/image" Target="../media/image32.png"/><Relationship Id="rId4"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0.xml"/><Relationship Id="rId5" Type="http://schemas.openxmlformats.org/officeDocument/2006/relationships/image" Target="../media/image4.png"/><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5" Type="http://schemas.openxmlformats.org/officeDocument/2006/relationships/image" Target="../media/image33.png"/><Relationship Id="rId4"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 Id="rId5" Type="http://schemas.openxmlformats.org/officeDocument/2006/relationships/image" Target="../media/image34.png"/><Relationship Id="rId4"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6.png"/><Relationship Id="rId1" Type="http://schemas.openxmlformats.org/officeDocument/2006/relationships/slideLayout" Target="../slideLayouts/slideLayout1.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C000D"/>
        </a:solidFill>
        <a:effectLst/>
      </p:bgPr>
    </p:bg>
    <p:spTree>
      <p:nvGrpSpPr>
        <p:cNvPr id="1" name=""/>
        <p:cNvGrpSpPr/>
        <p:nvPr/>
      </p:nvGrpSpPr>
      <p:grpSpPr>
        <a:xfrm>
          <a:off x="0" y="0"/>
          <a:ext cx="0" cy="0"/>
          <a:chOff x="0" y="0"/>
          <a:chExt cx="0" cy="0"/>
        </a:xfrm>
      </p:grpSpPr>
      <p:pic>
        <p:nvPicPr>
          <p:cNvPr id="8" name="图片 7" descr="图片包含 物体&#10;&#10;自动生成的说明">
            <a:extLst>
              <a:ext uri="{FF2B5EF4-FFF2-40B4-BE49-F238E27FC236}">
                <a16:creationId xmlns:a16="http://schemas.microsoft.com/office/drawing/2014/main" id="{BDC75721-1F4A-4D72-906F-B14F9BA5DE6F}"/>
              </a:ext>
            </a:extLst>
          </p:cNvPr>
          <p:cNvPicPr>
            <a:picLocks noChangeAspect="1"/>
          </p:cNvPicPr>
          <p:nvPr/>
        </p:nvPicPr>
        <p:blipFill>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0806014" y="445006"/>
            <a:ext cx="890690" cy="402719"/>
          </a:xfrm>
          <a:prstGeom prst="rect">
            <a:avLst/>
          </a:prstGeom>
        </p:spPr>
      </p:pic>
      <p:sp>
        <p:nvSpPr>
          <p:cNvPr id="12" name="文本框 11">
            <a:extLst>
              <a:ext uri="{FF2B5EF4-FFF2-40B4-BE49-F238E27FC236}">
                <a16:creationId xmlns:a16="http://schemas.microsoft.com/office/drawing/2014/main" id="{2830555A-DCE7-4543-BC53-92C75AF6ACB5}"/>
              </a:ext>
            </a:extLst>
          </p:cNvPr>
          <p:cNvSpPr txBox="1"/>
          <p:nvPr/>
        </p:nvSpPr>
        <p:spPr>
          <a:xfrm>
            <a:off x="2365828" y="1446438"/>
            <a:ext cx="8440186" cy="1015663"/>
          </a:xfrm>
          <a:prstGeom prst="rect">
            <a:avLst/>
          </a:prstGeom>
          <a:noFill/>
        </p:spPr>
        <p:txBody>
          <a:bodyPr wrap="square" rtlCol="0">
            <a:spAutoFit/>
          </a:bodyPr>
          <a:lstStyle/>
          <a:p>
            <a:pPr algn="dist"/>
            <a:r>
              <a:rPr lang="zh-CN" altLang="en-US" sz="6000" b="1" dirty="0">
                <a:solidFill>
                  <a:schemeClr val="bg1"/>
                </a:solidFill>
                <a:latin typeface="微软雅黑" panose="020B0503020204020204" pitchFamily="34" charset="-122"/>
                <a:ea typeface="微软雅黑" panose="020B0503020204020204" pitchFamily="34" charset="-122"/>
              </a:rPr>
              <a:t>浅谈</a:t>
            </a:r>
            <a:r>
              <a:rPr lang="en-US" altLang="zh-CN" sz="6000" b="1" dirty="0" err="1">
                <a:solidFill>
                  <a:schemeClr val="bg1"/>
                </a:solidFill>
                <a:latin typeface="微软雅黑" panose="020B0503020204020204" pitchFamily="34" charset="-122"/>
                <a:ea typeface="微软雅黑" panose="020B0503020204020204" pitchFamily="34" charset="-122"/>
              </a:rPr>
              <a:t>MySql</a:t>
            </a:r>
            <a:r>
              <a:rPr lang="zh-CN" altLang="en-US" sz="6000" b="1" dirty="0">
                <a:solidFill>
                  <a:schemeClr val="bg1"/>
                </a:solidFill>
                <a:latin typeface="微软雅黑" panose="020B0503020204020204" pitchFamily="34" charset="-122"/>
                <a:ea typeface="微软雅黑" panose="020B0503020204020204" pitchFamily="34" charset="-122"/>
              </a:rPr>
              <a:t>的事务与锁</a:t>
            </a:r>
          </a:p>
        </p:txBody>
      </p:sp>
      <p:cxnSp>
        <p:nvCxnSpPr>
          <p:cNvPr id="55" name="直接连接符 54">
            <a:extLst>
              <a:ext uri="{FF2B5EF4-FFF2-40B4-BE49-F238E27FC236}">
                <a16:creationId xmlns:a16="http://schemas.microsoft.com/office/drawing/2014/main" id="{8192A209-8615-4E99-A85D-107E7142AA42}"/>
              </a:ext>
            </a:extLst>
          </p:cNvPr>
          <p:cNvCxnSpPr/>
          <p:nvPr/>
        </p:nvCxnSpPr>
        <p:spPr>
          <a:xfrm>
            <a:off x="2365829" y="2656114"/>
            <a:ext cx="7460343" cy="0"/>
          </a:xfrm>
          <a:prstGeom prst="line">
            <a:avLst/>
          </a:prstGeom>
          <a:ln w="31750">
            <a:gradFill flip="none" rotWithShape="1">
              <a:gsLst>
                <a:gs pos="0">
                  <a:schemeClr val="accent1">
                    <a:lumMod val="5000"/>
                    <a:lumOff val="95000"/>
                  </a:schemeClr>
                </a:gs>
                <a:gs pos="100000">
                  <a:schemeClr val="bg1">
                    <a:alpha val="0"/>
                  </a:schemeClr>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E852ACC9-F6E1-46A5-A164-2DE12E773A28}"/>
              </a:ext>
            </a:extLst>
          </p:cNvPr>
          <p:cNvSpPr/>
          <p:nvPr/>
        </p:nvSpPr>
        <p:spPr>
          <a:xfrm>
            <a:off x="0" y="3655130"/>
            <a:ext cx="12219709" cy="3140526"/>
          </a:xfrm>
          <a:prstGeom prst="rect">
            <a:avLst/>
          </a:prstGeom>
          <a:blipFill dpi="0" rotWithShape="1">
            <a:blip r:embed="rId4">
              <a:alphaModFix amt="50000"/>
            </a:blip>
            <a:srcRect/>
            <a:stretch>
              <a:fillRect l="-4709" r="-4485" b="-12296"/>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a:extLst>
              <a:ext uri="{FF2B5EF4-FFF2-40B4-BE49-F238E27FC236}">
                <a16:creationId xmlns:a16="http://schemas.microsoft.com/office/drawing/2014/main" id="{6D1873AC-AFA2-44DF-A02D-B94B9F4C5A0B}"/>
              </a:ext>
            </a:extLst>
          </p:cNvPr>
          <p:cNvSpPr/>
          <p:nvPr/>
        </p:nvSpPr>
        <p:spPr>
          <a:xfrm>
            <a:off x="4824488" y="3279088"/>
            <a:ext cx="2364751" cy="276999"/>
          </a:xfrm>
          <a:prstGeom prst="rect">
            <a:avLst/>
          </a:prstGeom>
        </p:spPr>
        <p:txBody>
          <a:bodyPr wrap="none" anchor="ctr">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日期：</a:t>
            </a:r>
            <a:r>
              <a:rPr lang="en-US" altLang="zh-CN" sz="1200" spc="300" dirty="0">
                <a:solidFill>
                  <a:schemeClr val="bg1"/>
                </a:solidFill>
                <a:latin typeface="微软雅黑" panose="020B0503020204020204" pitchFamily="34" charset="-122"/>
                <a:ea typeface="微软雅黑" panose="020B0503020204020204" pitchFamily="34" charset="-122"/>
              </a:rPr>
              <a:t>2020</a:t>
            </a:r>
            <a:r>
              <a:rPr lang="zh-CN" altLang="en-US" sz="1200" spc="300" dirty="0">
                <a:solidFill>
                  <a:schemeClr val="bg1"/>
                </a:solidFill>
                <a:latin typeface="微软雅黑" panose="020B0503020204020204" pitchFamily="34" charset="-122"/>
                <a:ea typeface="微软雅黑" panose="020B0503020204020204" pitchFamily="34" charset="-122"/>
              </a:rPr>
              <a:t>年</a:t>
            </a:r>
            <a:r>
              <a:rPr lang="en-US" altLang="zh-CN" sz="1200" spc="300" dirty="0">
                <a:solidFill>
                  <a:schemeClr val="bg1"/>
                </a:solidFill>
                <a:latin typeface="微软雅黑" panose="020B0503020204020204" pitchFamily="34" charset="-122"/>
                <a:ea typeface="微软雅黑" panose="020B0503020204020204" pitchFamily="34" charset="-122"/>
              </a:rPr>
              <a:t>06</a:t>
            </a:r>
            <a:r>
              <a:rPr lang="zh-CN" altLang="en-US" sz="1200" spc="300" dirty="0">
                <a:solidFill>
                  <a:schemeClr val="bg1"/>
                </a:solidFill>
                <a:latin typeface="微软雅黑" panose="020B0503020204020204" pitchFamily="34" charset="-122"/>
                <a:ea typeface="微软雅黑" panose="020B0503020204020204" pitchFamily="34" charset="-122"/>
              </a:rPr>
              <a:t>月</a:t>
            </a:r>
            <a:r>
              <a:rPr lang="en-US" altLang="zh-CN" sz="1200" spc="300" dirty="0">
                <a:solidFill>
                  <a:schemeClr val="bg1"/>
                </a:solidFill>
                <a:latin typeface="微软雅黑" panose="020B0503020204020204" pitchFamily="34" charset="-122"/>
                <a:ea typeface="微软雅黑" panose="020B0503020204020204" pitchFamily="34" charset="-122"/>
              </a:rPr>
              <a:t>18</a:t>
            </a:r>
            <a:r>
              <a:rPr lang="zh-CN" altLang="en-US" sz="1200" spc="300" dirty="0">
                <a:solidFill>
                  <a:schemeClr val="bg1"/>
                </a:solidFill>
                <a:latin typeface="微软雅黑" panose="020B0503020204020204" pitchFamily="34" charset="-122"/>
                <a:ea typeface="微软雅黑" panose="020B0503020204020204" pitchFamily="34" charset="-122"/>
              </a:rPr>
              <a:t>日</a:t>
            </a:r>
            <a:endParaRPr lang="zh-CN" altLang="en-US" sz="1200" spc="300" dirty="0"/>
          </a:p>
        </p:txBody>
      </p:sp>
      <p:grpSp>
        <p:nvGrpSpPr>
          <p:cNvPr id="5" name="组合 4">
            <a:extLst>
              <a:ext uri="{FF2B5EF4-FFF2-40B4-BE49-F238E27FC236}">
                <a16:creationId xmlns:a16="http://schemas.microsoft.com/office/drawing/2014/main" id="{186C59D6-119D-4E4F-94C3-3F994B4B1A4C}"/>
              </a:ext>
            </a:extLst>
          </p:cNvPr>
          <p:cNvGrpSpPr/>
          <p:nvPr/>
        </p:nvGrpSpPr>
        <p:grpSpPr>
          <a:xfrm>
            <a:off x="719139" y="4740652"/>
            <a:ext cx="10878848" cy="1581403"/>
            <a:chOff x="719139" y="4740652"/>
            <a:chExt cx="10878848" cy="1581403"/>
          </a:xfrm>
          <a:solidFill>
            <a:schemeClr val="bg1">
              <a:alpha val="15000"/>
            </a:schemeClr>
          </a:solidFill>
        </p:grpSpPr>
        <p:sp>
          <p:nvSpPr>
            <p:cNvPr id="59" name="crowd-of-users_33887">
              <a:extLst>
                <a:ext uri="{FF2B5EF4-FFF2-40B4-BE49-F238E27FC236}">
                  <a16:creationId xmlns:a16="http://schemas.microsoft.com/office/drawing/2014/main" id="{45132492-6FD7-4D65-A133-F6F842E6E4C3}"/>
                </a:ext>
              </a:extLst>
            </p:cNvPr>
            <p:cNvSpPr>
              <a:spLocks noChangeAspect="1"/>
            </p:cNvSpPr>
            <p:nvPr/>
          </p:nvSpPr>
          <p:spPr bwMode="auto">
            <a:xfrm>
              <a:off x="8714580" y="4903910"/>
              <a:ext cx="251525" cy="192332"/>
            </a:xfrm>
            <a:custGeom>
              <a:avLst/>
              <a:gdLst>
                <a:gd name="connsiteX0" fmla="*/ 279380 w 602133"/>
                <a:gd name="connsiteY0" fmla="*/ 303917 h 460429"/>
                <a:gd name="connsiteX1" fmla="*/ 329638 w 602133"/>
                <a:gd name="connsiteY1" fmla="*/ 303917 h 460429"/>
                <a:gd name="connsiteX2" fmla="*/ 405716 w 602133"/>
                <a:gd name="connsiteY2" fmla="*/ 379871 h 460429"/>
                <a:gd name="connsiteX3" fmla="*/ 405716 w 602133"/>
                <a:gd name="connsiteY3" fmla="*/ 441555 h 460429"/>
                <a:gd name="connsiteX4" fmla="*/ 405255 w 602133"/>
                <a:gd name="connsiteY4" fmla="*/ 441555 h 460429"/>
                <a:gd name="connsiteX5" fmla="*/ 401566 w 602133"/>
                <a:gd name="connsiteY5" fmla="*/ 443857 h 460429"/>
                <a:gd name="connsiteX6" fmla="*/ 311195 w 602133"/>
                <a:gd name="connsiteY6" fmla="*/ 460429 h 460429"/>
                <a:gd name="connsiteX7" fmla="*/ 207452 w 602133"/>
                <a:gd name="connsiteY7" fmla="*/ 443857 h 460429"/>
                <a:gd name="connsiteX8" fmla="*/ 203302 w 602133"/>
                <a:gd name="connsiteY8" fmla="*/ 442476 h 460429"/>
                <a:gd name="connsiteX9" fmla="*/ 203302 w 602133"/>
                <a:gd name="connsiteY9" fmla="*/ 441555 h 460429"/>
                <a:gd name="connsiteX10" fmla="*/ 203302 w 602133"/>
                <a:gd name="connsiteY10" fmla="*/ 379871 h 460429"/>
                <a:gd name="connsiteX11" fmla="*/ 279380 w 602133"/>
                <a:gd name="connsiteY11" fmla="*/ 303917 h 460429"/>
                <a:gd name="connsiteX12" fmla="*/ 378044 w 602133"/>
                <a:gd name="connsiteY12" fmla="*/ 242690 h 460429"/>
                <a:gd name="connsiteX13" fmla="*/ 428312 w 602133"/>
                <a:gd name="connsiteY13" fmla="*/ 242690 h 460429"/>
                <a:gd name="connsiteX14" fmla="*/ 504406 w 602133"/>
                <a:gd name="connsiteY14" fmla="*/ 318644 h 460429"/>
                <a:gd name="connsiteX15" fmla="*/ 504406 w 602133"/>
                <a:gd name="connsiteY15" fmla="*/ 380329 h 460429"/>
                <a:gd name="connsiteX16" fmla="*/ 503945 w 602133"/>
                <a:gd name="connsiteY16" fmla="*/ 380329 h 460429"/>
                <a:gd name="connsiteX17" fmla="*/ 499794 w 602133"/>
                <a:gd name="connsiteY17" fmla="*/ 382630 h 460429"/>
                <a:gd name="connsiteX18" fmla="*/ 420011 w 602133"/>
                <a:gd name="connsiteY18" fmla="*/ 399202 h 460429"/>
                <a:gd name="connsiteX19" fmla="*/ 420011 w 602133"/>
                <a:gd name="connsiteY19" fmla="*/ 380329 h 460429"/>
                <a:gd name="connsiteX20" fmla="*/ 355446 w 602133"/>
                <a:gd name="connsiteY20" fmla="*/ 293787 h 460429"/>
                <a:gd name="connsiteX21" fmla="*/ 378044 w 602133"/>
                <a:gd name="connsiteY21" fmla="*/ 242690 h 460429"/>
                <a:gd name="connsiteX22" fmla="*/ 175210 w 602133"/>
                <a:gd name="connsiteY22" fmla="*/ 242690 h 460429"/>
                <a:gd name="connsiteX23" fmla="*/ 225454 w 602133"/>
                <a:gd name="connsiteY23" fmla="*/ 242690 h 460429"/>
                <a:gd name="connsiteX24" fmla="*/ 230986 w 602133"/>
                <a:gd name="connsiteY24" fmla="*/ 243150 h 460429"/>
                <a:gd name="connsiteX25" fmla="*/ 253573 w 602133"/>
                <a:gd name="connsiteY25" fmla="*/ 293792 h 460429"/>
                <a:gd name="connsiteX26" fmla="*/ 189038 w 602133"/>
                <a:gd name="connsiteY26" fmla="*/ 380343 h 460429"/>
                <a:gd name="connsiteX27" fmla="*/ 189038 w 602133"/>
                <a:gd name="connsiteY27" fmla="*/ 398758 h 460429"/>
                <a:gd name="connsiteX28" fmla="*/ 103300 w 602133"/>
                <a:gd name="connsiteY28" fmla="*/ 382645 h 460429"/>
                <a:gd name="connsiteX29" fmla="*/ 99151 w 602133"/>
                <a:gd name="connsiteY29" fmla="*/ 381264 h 460429"/>
                <a:gd name="connsiteX30" fmla="*/ 98690 w 602133"/>
                <a:gd name="connsiteY30" fmla="*/ 380343 h 460429"/>
                <a:gd name="connsiteX31" fmla="*/ 98690 w 602133"/>
                <a:gd name="connsiteY31" fmla="*/ 318652 h 460429"/>
                <a:gd name="connsiteX32" fmla="*/ 175210 w 602133"/>
                <a:gd name="connsiteY32" fmla="*/ 242690 h 460429"/>
                <a:gd name="connsiteX33" fmla="*/ 76056 w 602133"/>
                <a:gd name="connsiteY33" fmla="*/ 185090 h 460429"/>
                <a:gd name="connsiteX34" fmla="*/ 126300 w 602133"/>
                <a:gd name="connsiteY34" fmla="*/ 185090 h 460429"/>
                <a:gd name="connsiteX35" fmla="*/ 148886 w 602133"/>
                <a:gd name="connsiteY35" fmla="*/ 235732 h 460429"/>
                <a:gd name="connsiteX36" fmla="*/ 84353 w 602133"/>
                <a:gd name="connsiteY36" fmla="*/ 322283 h 460429"/>
                <a:gd name="connsiteX37" fmla="*/ 84353 w 602133"/>
                <a:gd name="connsiteY37" fmla="*/ 341158 h 460429"/>
                <a:gd name="connsiteX38" fmla="*/ 4609 w 602133"/>
                <a:gd name="connsiteY38" fmla="*/ 324584 h 460429"/>
                <a:gd name="connsiteX39" fmla="*/ 461 w 602133"/>
                <a:gd name="connsiteY39" fmla="*/ 322743 h 460429"/>
                <a:gd name="connsiteX40" fmla="*/ 0 w 602133"/>
                <a:gd name="connsiteY40" fmla="*/ 322743 h 460429"/>
                <a:gd name="connsiteX41" fmla="*/ 0 w 602133"/>
                <a:gd name="connsiteY41" fmla="*/ 261052 h 460429"/>
                <a:gd name="connsiteX42" fmla="*/ 76056 w 602133"/>
                <a:gd name="connsiteY42" fmla="*/ 185090 h 460429"/>
                <a:gd name="connsiteX43" fmla="*/ 476280 w 602133"/>
                <a:gd name="connsiteY43" fmla="*/ 183239 h 460429"/>
                <a:gd name="connsiteX44" fmla="*/ 526068 w 602133"/>
                <a:gd name="connsiteY44" fmla="*/ 183239 h 460429"/>
                <a:gd name="connsiteX45" fmla="*/ 602133 w 602133"/>
                <a:gd name="connsiteY45" fmla="*/ 259201 h 460429"/>
                <a:gd name="connsiteX46" fmla="*/ 602133 w 602133"/>
                <a:gd name="connsiteY46" fmla="*/ 320432 h 460429"/>
                <a:gd name="connsiteX47" fmla="*/ 601672 w 602133"/>
                <a:gd name="connsiteY47" fmla="*/ 320432 h 460429"/>
                <a:gd name="connsiteX48" fmla="*/ 597984 w 602133"/>
                <a:gd name="connsiteY48" fmla="*/ 322733 h 460429"/>
                <a:gd name="connsiteX49" fmla="*/ 518231 w 602133"/>
                <a:gd name="connsiteY49" fmla="*/ 339307 h 460429"/>
                <a:gd name="connsiteX50" fmla="*/ 518231 w 602133"/>
                <a:gd name="connsiteY50" fmla="*/ 320432 h 460429"/>
                <a:gd name="connsiteX51" fmla="*/ 453691 w 602133"/>
                <a:gd name="connsiteY51" fmla="*/ 233881 h 460429"/>
                <a:gd name="connsiteX52" fmla="*/ 476280 w 602133"/>
                <a:gd name="connsiteY52" fmla="*/ 183239 h 460429"/>
                <a:gd name="connsiteX53" fmla="*/ 304510 w 602133"/>
                <a:gd name="connsiteY53" fmla="*/ 181462 h 460429"/>
                <a:gd name="connsiteX54" fmla="*/ 363739 w 602133"/>
                <a:gd name="connsiteY54" fmla="*/ 240839 h 460429"/>
                <a:gd name="connsiteX55" fmla="*/ 304510 w 602133"/>
                <a:gd name="connsiteY55" fmla="*/ 300216 h 460429"/>
                <a:gd name="connsiteX56" fmla="*/ 245281 w 602133"/>
                <a:gd name="connsiteY56" fmla="*/ 240839 h 460429"/>
                <a:gd name="connsiteX57" fmla="*/ 304510 w 602133"/>
                <a:gd name="connsiteY57" fmla="*/ 181462 h 460429"/>
                <a:gd name="connsiteX58" fmla="*/ 274338 w 602133"/>
                <a:gd name="connsiteY58" fmla="*/ 133116 h 460429"/>
                <a:gd name="connsiteX59" fmla="*/ 328757 w 602133"/>
                <a:gd name="connsiteY59" fmla="*/ 133116 h 460429"/>
                <a:gd name="connsiteX60" fmla="*/ 345821 w 602133"/>
                <a:gd name="connsiteY60" fmla="*/ 134957 h 460429"/>
                <a:gd name="connsiteX61" fmla="*/ 332447 w 602133"/>
                <a:gd name="connsiteY61" fmla="*/ 172703 h 460429"/>
                <a:gd name="connsiteX62" fmla="*/ 304776 w 602133"/>
                <a:gd name="connsiteY62" fmla="*/ 166719 h 460429"/>
                <a:gd name="connsiteX63" fmla="*/ 270648 w 602133"/>
                <a:gd name="connsiteY63" fmla="*/ 175465 h 460429"/>
                <a:gd name="connsiteX64" fmla="*/ 257274 w 602133"/>
                <a:gd name="connsiteY64" fmla="*/ 134957 h 460429"/>
                <a:gd name="connsiteX65" fmla="*/ 274338 w 602133"/>
                <a:gd name="connsiteY65" fmla="*/ 133116 h 460429"/>
                <a:gd name="connsiteX66" fmla="*/ 402940 w 602133"/>
                <a:gd name="connsiteY66" fmla="*/ 120160 h 460429"/>
                <a:gd name="connsiteX67" fmla="*/ 462427 w 602133"/>
                <a:gd name="connsiteY67" fmla="*/ 179582 h 460429"/>
                <a:gd name="connsiteX68" fmla="*/ 402940 w 602133"/>
                <a:gd name="connsiteY68" fmla="*/ 238543 h 460429"/>
                <a:gd name="connsiteX69" fmla="*/ 377577 w 602133"/>
                <a:gd name="connsiteY69" fmla="*/ 233015 h 460429"/>
                <a:gd name="connsiteX70" fmla="*/ 343452 w 602133"/>
                <a:gd name="connsiteY70" fmla="*/ 178661 h 460429"/>
                <a:gd name="connsiteX71" fmla="*/ 402940 w 602133"/>
                <a:gd name="connsiteY71" fmla="*/ 120160 h 460429"/>
                <a:gd name="connsiteX72" fmla="*/ 200081 w 602133"/>
                <a:gd name="connsiteY72" fmla="*/ 120160 h 460429"/>
                <a:gd name="connsiteX73" fmla="*/ 259569 w 602133"/>
                <a:gd name="connsiteY73" fmla="*/ 179582 h 460429"/>
                <a:gd name="connsiteX74" fmla="*/ 259569 w 602133"/>
                <a:gd name="connsiteY74" fmla="*/ 182806 h 460429"/>
                <a:gd name="connsiteX75" fmla="*/ 231900 w 602133"/>
                <a:gd name="connsiteY75" fmla="*/ 229791 h 460429"/>
                <a:gd name="connsiteX76" fmla="*/ 200081 w 602133"/>
                <a:gd name="connsiteY76" fmla="*/ 238543 h 460429"/>
                <a:gd name="connsiteX77" fmla="*/ 140594 w 602133"/>
                <a:gd name="connsiteY77" fmla="*/ 179582 h 460429"/>
                <a:gd name="connsiteX78" fmla="*/ 200081 w 602133"/>
                <a:gd name="connsiteY78" fmla="*/ 120160 h 460429"/>
                <a:gd name="connsiteX79" fmla="*/ 101428 w 602133"/>
                <a:gd name="connsiteY79" fmla="*/ 62190 h 460429"/>
                <a:gd name="connsiteX80" fmla="*/ 160879 w 602133"/>
                <a:gd name="connsiteY80" fmla="*/ 120646 h 460429"/>
                <a:gd name="connsiteX81" fmla="*/ 126315 w 602133"/>
                <a:gd name="connsiteY81" fmla="*/ 175421 h 460429"/>
                <a:gd name="connsiteX82" fmla="*/ 101428 w 602133"/>
                <a:gd name="connsiteY82" fmla="*/ 180944 h 460429"/>
                <a:gd name="connsiteX83" fmla="*/ 41978 w 602133"/>
                <a:gd name="connsiteY83" fmla="*/ 121567 h 460429"/>
                <a:gd name="connsiteX84" fmla="*/ 101428 w 602133"/>
                <a:gd name="connsiteY84" fmla="*/ 62190 h 460429"/>
                <a:gd name="connsiteX85" fmla="*/ 500695 w 602133"/>
                <a:gd name="connsiteY85" fmla="*/ 60339 h 460429"/>
                <a:gd name="connsiteX86" fmla="*/ 560154 w 602133"/>
                <a:gd name="connsiteY86" fmla="*/ 119716 h 460429"/>
                <a:gd name="connsiteX87" fmla="*/ 500695 w 602133"/>
                <a:gd name="connsiteY87" fmla="*/ 179093 h 460429"/>
                <a:gd name="connsiteX88" fmla="*/ 475805 w 602133"/>
                <a:gd name="connsiteY88" fmla="*/ 173570 h 460429"/>
                <a:gd name="connsiteX89" fmla="*/ 441697 w 602133"/>
                <a:gd name="connsiteY89" fmla="*/ 118795 h 460429"/>
                <a:gd name="connsiteX90" fmla="*/ 500695 w 602133"/>
                <a:gd name="connsiteY90" fmla="*/ 60339 h 460429"/>
                <a:gd name="connsiteX91" fmla="*/ 413085 w 602133"/>
                <a:gd name="connsiteY91" fmla="*/ 16140 h 460429"/>
                <a:gd name="connsiteX92" fmla="*/ 468869 w 602133"/>
                <a:gd name="connsiteY92" fmla="*/ 55274 h 460429"/>
                <a:gd name="connsiteX93" fmla="*/ 429221 w 602133"/>
                <a:gd name="connsiteY93" fmla="*/ 112824 h 460429"/>
                <a:gd name="connsiteX94" fmla="*/ 402020 w 602133"/>
                <a:gd name="connsiteY94" fmla="*/ 107760 h 460429"/>
                <a:gd name="connsiteX95" fmla="*/ 370670 w 602133"/>
                <a:gd name="connsiteY95" fmla="*/ 115126 h 460429"/>
                <a:gd name="connsiteX96" fmla="*/ 363294 w 602133"/>
                <a:gd name="connsiteY96" fmla="*/ 105918 h 460429"/>
                <a:gd name="connsiteX97" fmla="*/ 376664 w 602133"/>
                <a:gd name="connsiteY97" fmla="*/ 63561 h 460429"/>
                <a:gd name="connsiteX98" fmla="*/ 370670 w 602133"/>
                <a:gd name="connsiteY98" fmla="*/ 34556 h 460429"/>
                <a:gd name="connsiteX99" fmla="*/ 413085 w 602133"/>
                <a:gd name="connsiteY99" fmla="*/ 16140 h 460429"/>
                <a:gd name="connsiteX100" fmla="*/ 192697 w 602133"/>
                <a:gd name="connsiteY100" fmla="*/ 16140 h 460429"/>
                <a:gd name="connsiteX101" fmla="*/ 231875 w 602133"/>
                <a:gd name="connsiteY101" fmla="*/ 31337 h 460429"/>
                <a:gd name="connsiteX102" fmla="*/ 224501 w 602133"/>
                <a:gd name="connsiteY102" fmla="*/ 63573 h 460429"/>
                <a:gd name="connsiteX103" fmla="*/ 240172 w 602133"/>
                <a:gd name="connsiteY103" fmla="*/ 109165 h 460429"/>
                <a:gd name="connsiteX104" fmla="*/ 233719 w 602133"/>
                <a:gd name="connsiteY104" fmla="*/ 116533 h 460429"/>
                <a:gd name="connsiteX105" fmla="*/ 199150 w 602133"/>
                <a:gd name="connsiteY105" fmla="*/ 107783 h 460429"/>
                <a:gd name="connsiteX106" fmla="*/ 171034 w 602133"/>
                <a:gd name="connsiteY106" fmla="*/ 114230 h 460429"/>
                <a:gd name="connsiteX107" fmla="*/ 136004 w 602133"/>
                <a:gd name="connsiteY107" fmla="*/ 59429 h 460429"/>
                <a:gd name="connsiteX108" fmla="*/ 192697 w 602133"/>
                <a:gd name="connsiteY108" fmla="*/ 16140 h 460429"/>
                <a:gd name="connsiteX109" fmla="*/ 301511 w 602133"/>
                <a:gd name="connsiteY109" fmla="*/ 0 h 460429"/>
                <a:gd name="connsiteX110" fmla="*/ 366033 w 602133"/>
                <a:gd name="connsiteY110" fmla="*/ 64485 h 460429"/>
                <a:gd name="connsiteX111" fmla="*/ 301511 w 602133"/>
                <a:gd name="connsiteY111" fmla="*/ 128970 h 460429"/>
                <a:gd name="connsiteX112" fmla="*/ 236989 w 602133"/>
                <a:gd name="connsiteY112" fmla="*/ 64485 h 460429"/>
                <a:gd name="connsiteX113" fmla="*/ 301511 w 602133"/>
                <a:gd name="connsiteY113" fmla="*/ 0 h 460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02133" h="460429">
                  <a:moveTo>
                    <a:pt x="279380" y="303917"/>
                  </a:moveTo>
                  <a:lnTo>
                    <a:pt x="329638" y="303917"/>
                  </a:lnTo>
                  <a:cubicBezTo>
                    <a:pt x="371596" y="303917"/>
                    <a:pt x="405716" y="337981"/>
                    <a:pt x="405716" y="379871"/>
                  </a:cubicBezTo>
                  <a:lnTo>
                    <a:pt x="405716" y="441555"/>
                  </a:lnTo>
                  <a:lnTo>
                    <a:pt x="405255" y="441555"/>
                  </a:lnTo>
                  <a:lnTo>
                    <a:pt x="401566" y="443857"/>
                  </a:lnTo>
                  <a:cubicBezTo>
                    <a:pt x="399261" y="444778"/>
                    <a:pt x="366985" y="460429"/>
                    <a:pt x="311195" y="460429"/>
                  </a:cubicBezTo>
                  <a:cubicBezTo>
                    <a:pt x="282608" y="460429"/>
                    <a:pt x="247566" y="456286"/>
                    <a:pt x="207452" y="443857"/>
                  </a:cubicBezTo>
                  <a:lnTo>
                    <a:pt x="203302" y="442476"/>
                  </a:lnTo>
                  <a:lnTo>
                    <a:pt x="203302" y="441555"/>
                  </a:lnTo>
                  <a:lnTo>
                    <a:pt x="203302" y="379871"/>
                  </a:lnTo>
                  <a:cubicBezTo>
                    <a:pt x="203302" y="337981"/>
                    <a:pt x="237422" y="303917"/>
                    <a:pt x="279380" y="303917"/>
                  </a:cubicBezTo>
                  <a:close/>
                  <a:moveTo>
                    <a:pt x="378044" y="242690"/>
                  </a:moveTo>
                  <a:lnTo>
                    <a:pt x="428312" y="242690"/>
                  </a:lnTo>
                  <a:cubicBezTo>
                    <a:pt x="470279" y="242690"/>
                    <a:pt x="504406" y="276754"/>
                    <a:pt x="504406" y="318644"/>
                  </a:cubicBezTo>
                  <a:lnTo>
                    <a:pt x="504406" y="380329"/>
                  </a:lnTo>
                  <a:lnTo>
                    <a:pt x="503945" y="380329"/>
                  </a:lnTo>
                  <a:lnTo>
                    <a:pt x="499794" y="382630"/>
                  </a:lnTo>
                  <a:cubicBezTo>
                    <a:pt x="497950" y="383551"/>
                    <a:pt x="469357" y="397361"/>
                    <a:pt x="420011" y="399202"/>
                  </a:cubicBezTo>
                  <a:lnTo>
                    <a:pt x="420011" y="380329"/>
                  </a:lnTo>
                  <a:cubicBezTo>
                    <a:pt x="420011" y="339359"/>
                    <a:pt x="392801" y="304834"/>
                    <a:pt x="355446" y="293787"/>
                  </a:cubicBezTo>
                  <a:cubicBezTo>
                    <a:pt x="368820" y="280897"/>
                    <a:pt x="377583" y="262944"/>
                    <a:pt x="378044" y="242690"/>
                  </a:cubicBezTo>
                  <a:close/>
                  <a:moveTo>
                    <a:pt x="175210" y="242690"/>
                  </a:moveTo>
                  <a:lnTo>
                    <a:pt x="225454" y="242690"/>
                  </a:lnTo>
                  <a:cubicBezTo>
                    <a:pt x="227298" y="242690"/>
                    <a:pt x="229142" y="243150"/>
                    <a:pt x="230986" y="243150"/>
                  </a:cubicBezTo>
                  <a:cubicBezTo>
                    <a:pt x="231447" y="262947"/>
                    <a:pt x="240205" y="280901"/>
                    <a:pt x="253573" y="293792"/>
                  </a:cubicBezTo>
                  <a:cubicBezTo>
                    <a:pt x="216235" y="304841"/>
                    <a:pt x="189038" y="339369"/>
                    <a:pt x="189038" y="380343"/>
                  </a:cubicBezTo>
                  <a:lnTo>
                    <a:pt x="189038" y="398758"/>
                  </a:lnTo>
                  <a:cubicBezTo>
                    <a:pt x="164146" y="397377"/>
                    <a:pt x="135567" y="392773"/>
                    <a:pt x="103300" y="382645"/>
                  </a:cubicBezTo>
                  <a:lnTo>
                    <a:pt x="99151" y="381264"/>
                  </a:lnTo>
                  <a:lnTo>
                    <a:pt x="98690" y="380343"/>
                  </a:lnTo>
                  <a:lnTo>
                    <a:pt x="98690" y="318652"/>
                  </a:lnTo>
                  <a:cubicBezTo>
                    <a:pt x="98690" y="276758"/>
                    <a:pt x="133262" y="242690"/>
                    <a:pt x="175210" y="242690"/>
                  </a:cubicBezTo>
                  <a:close/>
                  <a:moveTo>
                    <a:pt x="76056" y="185090"/>
                  </a:moveTo>
                  <a:lnTo>
                    <a:pt x="126300" y="185090"/>
                  </a:lnTo>
                  <a:cubicBezTo>
                    <a:pt x="126760" y="204886"/>
                    <a:pt x="135058" y="222841"/>
                    <a:pt x="148886" y="235732"/>
                  </a:cubicBezTo>
                  <a:cubicBezTo>
                    <a:pt x="111549" y="246781"/>
                    <a:pt x="84353" y="281309"/>
                    <a:pt x="84353" y="322283"/>
                  </a:cubicBezTo>
                  <a:lnTo>
                    <a:pt x="84353" y="341158"/>
                  </a:lnTo>
                  <a:cubicBezTo>
                    <a:pt x="34571" y="339316"/>
                    <a:pt x="6453" y="325505"/>
                    <a:pt x="4609" y="324584"/>
                  </a:cubicBezTo>
                  <a:lnTo>
                    <a:pt x="461" y="322743"/>
                  </a:lnTo>
                  <a:lnTo>
                    <a:pt x="0" y="322743"/>
                  </a:lnTo>
                  <a:lnTo>
                    <a:pt x="0" y="261052"/>
                  </a:lnTo>
                  <a:cubicBezTo>
                    <a:pt x="0" y="219158"/>
                    <a:pt x="34110" y="185090"/>
                    <a:pt x="76056" y="185090"/>
                  </a:cubicBezTo>
                  <a:close/>
                  <a:moveTo>
                    <a:pt x="476280" y="183239"/>
                  </a:moveTo>
                  <a:lnTo>
                    <a:pt x="526068" y="183239"/>
                  </a:lnTo>
                  <a:cubicBezTo>
                    <a:pt x="568019" y="183239"/>
                    <a:pt x="602133" y="217307"/>
                    <a:pt x="602133" y="259201"/>
                  </a:cubicBezTo>
                  <a:lnTo>
                    <a:pt x="602133" y="320432"/>
                  </a:lnTo>
                  <a:lnTo>
                    <a:pt x="601672" y="320432"/>
                  </a:lnTo>
                  <a:lnTo>
                    <a:pt x="597984" y="322733"/>
                  </a:lnTo>
                  <a:cubicBezTo>
                    <a:pt x="596140" y="323654"/>
                    <a:pt x="567558" y="337465"/>
                    <a:pt x="518231" y="339307"/>
                  </a:cubicBezTo>
                  <a:lnTo>
                    <a:pt x="518231" y="320432"/>
                  </a:lnTo>
                  <a:cubicBezTo>
                    <a:pt x="518231" y="279458"/>
                    <a:pt x="490571" y="244930"/>
                    <a:pt x="453691" y="233881"/>
                  </a:cubicBezTo>
                  <a:cubicBezTo>
                    <a:pt x="467060" y="220990"/>
                    <a:pt x="475358" y="203035"/>
                    <a:pt x="476280" y="183239"/>
                  </a:cubicBezTo>
                  <a:close/>
                  <a:moveTo>
                    <a:pt x="304510" y="181462"/>
                  </a:moveTo>
                  <a:cubicBezTo>
                    <a:pt x="337221" y="181462"/>
                    <a:pt x="363739" y="208046"/>
                    <a:pt x="363739" y="240839"/>
                  </a:cubicBezTo>
                  <a:cubicBezTo>
                    <a:pt x="363739" y="273632"/>
                    <a:pt x="337221" y="300216"/>
                    <a:pt x="304510" y="300216"/>
                  </a:cubicBezTo>
                  <a:cubicBezTo>
                    <a:pt x="271799" y="300216"/>
                    <a:pt x="245281" y="273632"/>
                    <a:pt x="245281" y="240839"/>
                  </a:cubicBezTo>
                  <a:cubicBezTo>
                    <a:pt x="245281" y="208046"/>
                    <a:pt x="271799" y="181462"/>
                    <a:pt x="304510" y="181462"/>
                  </a:cubicBezTo>
                  <a:close/>
                  <a:moveTo>
                    <a:pt x="274338" y="133116"/>
                  </a:moveTo>
                  <a:lnTo>
                    <a:pt x="328757" y="133116"/>
                  </a:lnTo>
                  <a:cubicBezTo>
                    <a:pt x="334753" y="133116"/>
                    <a:pt x="340287" y="134037"/>
                    <a:pt x="345821" y="134957"/>
                  </a:cubicBezTo>
                  <a:cubicBezTo>
                    <a:pt x="337981" y="145545"/>
                    <a:pt x="333369" y="158894"/>
                    <a:pt x="332447" y="172703"/>
                  </a:cubicBezTo>
                  <a:cubicBezTo>
                    <a:pt x="324145" y="169021"/>
                    <a:pt x="314461" y="166719"/>
                    <a:pt x="304776" y="166719"/>
                  </a:cubicBezTo>
                  <a:cubicBezTo>
                    <a:pt x="292324" y="166719"/>
                    <a:pt x="280794" y="169941"/>
                    <a:pt x="270648" y="175465"/>
                  </a:cubicBezTo>
                  <a:cubicBezTo>
                    <a:pt x="270648" y="160275"/>
                    <a:pt x="265575" y="146465"/>
                    <a:pt x="257274" y="134957"/>
                  </a:cubicBezTo>
                  <a:cubicBezTo>
                    <a:pt x="262808" y="134037"/>
                    <a:pt x="268342" y="133116"/>
                    <a:pt x="274338" y="133116"/>
                  </a:cubicBezTo>
                  <a:close/>
                  <a:moveTo>
                    <a:pt x="402940" y="120160"/>
                  </a:moveTo>
                  <a:cubicBezTo>
                    <a:pt x="435681" y="120160"/>
                    <a:pt x="462427" y="146416"/>
                    <a:pt x="462427" y="179582"/>
                  </a:cubicBezTo>
                  <a:cubicBezTo>
                    <a:pt x="462427" y="212287"/>
                    <a:pt x="435681" y="238543"/>
                    <a:pt x="402940" y="238543"/>
                  </a:cubicBezTo>
                  <a:cubicBezTo>
                    <a:pt x="393717" y="238543"/>
                    <a:pt x="385416" y="236700"/>
                    <a:pt x="377577" y="233015"/>
                  </a:cubicBezTo>
                  <a:cubicBezTo>
                    <a:pt x="375271" y="209984"/>
                    <a:pt x="362359" y="190176"/>
                    <a:pt x="343452" y="178661"/>
                  </a:cubicBezTo>
                  <a:cubicBezTo>
                    <a:pt x="343913" y="145956"/>
                    <a:pt x="370198" y="120160"/>
                    <a:pt x="402940" y="120160"/>
                  </a:cubicBezTo>
                  <a:close/>
                  <a:moveTo>
                    <a:pt x="200081" y="120160"/>
                  </a:moveTo>
                  <a:cubicBezTo>
                    <a:pt x="232823" y="120160"/>
                    <a:pt x="259569" y="146416"/>
                    <a:pt x="259569" y="179582"/>
                  </a:cubicBezTo>
                  <a:cubicBezTo>
                    <a:pt x="259569" y="180503"/>
                    <a:pt x="259569" y="181424"/>
                    <a:pt x="259569" y="182806"/>
                  </a:cubicBezTo>
                  <a:cubicBezTo>
                    <a:pt x="244812" y="193861"/>
                    <a:pt x="234667" y="210444"/>
                    <a:pt x="231900" y="229791"/>
                  </a:cubicBezTo>
                  <a:cubicBezTo>
                    <a:pt x="222677" y="235319"/>
                    <a:pt x="212071" y="238543"/>
                    <a:pt x="200081" y="238543"/>
                  </a:cubicBezTo>
                  <a:cubicBezTo>
                    <a:pt x="167340" y="238543"/>
                    <a:pt x="140594" y="212287"/>
                    <a:pt x="140594" y="179582"/>
                  </a:cubicBezTo>
                  <a:cubicBezTo>
                    <a:pt x="140594" y="146416"/>
                    <a:pt x="167340" y="120160"/>
                    <a:pt x="200081" y="120160"/>
                  </a:cubicBezTo>
                  <a:close/>
                  <a:moveTo>
                    <a:pt x="101428" y="62190"/>
                  </a:moveTo>
                  <a:cubicBezTo>
                    <a:pt x="133688" y="62190"/>
                    <a:pt x="160418" y="88426"/>
                    <a:pt x="160879" y="120646"/>
                  </a:cubicBezTo>
                  <a:cubicBezTo>
                    <a:pt x="141984" y="132154"/>
                    <a:pt x="128619" y="152406"/>
                    <a:pt x="126315" y="175421"/>
                  </a:cubicBezTo>
                  <a:cubicBezTo>
                    <a:pt x="118941" y="178643"/>
                    <a:pt x="110185" y="180944"/>
                    <a:pt x="101428" y="180944"/>
                  </a:cubicBezTo>
                  <a:cubicBezTo>
                    <a:pt x="68708" y="180944"/>
                    <a:pt x="41978" y="154247"/>
                    <a:pt x="41978" y="121567"/>
                  </a:cubicBezTo>
                  <a:cubicBezTo>
                    <a:pt x="41978" y="88887"/>
                    <a:pt x="68708" y="62190"/>
                    <a:pt x="101428" y="62190"/>
                  </a:cubicBezTo>
                  <a:close/>
                  <a:moveTo>
                    <a:pt x="500695" y="60339"/>
                  </a:moveTo>
                  <a:cubicBezTo>
                    <a:pt x="533882" y="60339"/>
                    <a:pt x="560154" y="87036"/>
                    <a:pt x="560154" y="119716"/>
                  </a:cubicBezTo>
                  <a:cubicBezTo>
                    <a:pt x="560154" y="152396"/>
                    <a:pt x="533882" y="179093"/>
                    <a:pt x="500695" y="179093"/>
                  </a:cubicBezTo>
                  <a:cubicBezTo>
                    <a:pt x="491938" y="179093"/>
                    <a:pt x="483180" y="176792"/>
                    <a:pt x="475805" y="173570"/>
                  </a:cubicBezTo>
                  <a:cubicBezTo>
                    <a:pt x="473501" y="150095"/>
                    <a:pt x="460134" y="130303"/>
                    <a:pt x="441697" y="118795"/>
                  </a:cubicBezTo>
                  <a:cubicBezTo>
                    <a:pt x="442158" y="86575"/>
                    <a:pt x="468431" y="60339"/>
                    <a:pt x="500695" y="60339"/>
                  </a:cubicBezTo>
                  <a:close/>
                  <a:moveTo>
                    <a:pt x="413085" y="16140"/>
                  </a:moveTo>
                  <a:cubicBezTo>
                    <a:pt x="438441" y="16140"/>
                    <a:pt x="460571" y="31794"/>
                    <a:pt x="468869" y="55274"/>
                  </a:cubicBezTo>
                  <a:cubicBezTo>
                    <a:pt x="446279" y="66324"/>
                    <a:pt x="431526" y="87962"/>
                    <a:pt x="429221" y="112824"/>
                  </a:cubicBezTo>
                  <a:cubicBezTo>
                    <a:pt x="422766" y="110522"/>
                    <a:pt x="412624" y="107760"/>
                    <a:pt x="402020" y="107760"/>
                  </a:cubicBezTo>
                  <a:cubicBezTo>
                    <a:pt x="390956" y="107760"/>
                    <a:pt x="380352" y="110062"/>
                    <a:pt x="370670" y="115126"/>
                  </a:cubicBezTo>
                  <a:cubicBezTo>
                    <a:pt x="367904" y="112364"/>
                    <a:pt x="365599" y="109141"/>
                    <a:pt x="363294" y="105918"/>
                  </a:cubicBezTo>
                  <a:cubicBezTo>
                    <a:pt x="372054" y="93487"/>
                    <a:pt x="376664" y="78754"/>
                    <a:pt x="376664" y="63561"/>
                  </a:cubicBezTo>
                  <a:cubicBezTo>
                    <a:pt x="376664" y="53432"/>
                    <a:pt x="374359" y="43764"/>
                    <a:pt x="370670" y="34556"/>
                  </a:cubicBezTo>
                  <a:cubicBezTo>
                    <a:pt x="381735" y="22586"/>
                    <a:pt x="396949" y="16140"/>
                    <a:pt x="413085" y="16140"/>
                  </a:cubicBezTo>
                  <a:close/>
                  <a:moveTo>
                    <a:pt x="192697" y="16140"/>
                  </a:moveTo>
                  <a:cubicBezTo>
                    <a:pt x="207447" y="16140"/>
                    <a:pt x="221274" y="21206"/>
                    <a:pt x="231875" y="31337"/>
                  </a:cubicBezTo>
                  <a:cubicBezTo>
                    <a:pt x="227266" y="41008"/>
                    <a:pt x="224501" y="52060"/>
                    <a:pt x="224501" y="63573"/>
                  </a:cubicBezTo>
                  <a:cubicBezTo>
                    <a:pt x="224501" y="80152"/>
                    <a:pt x="230032" y="96270"/>
                    <a:pt x="240172" y="109165"/>
                  </a:cubicBezTo>
                  <a:cubicBezTo>
                    <a:pt x="238328" y="111928"/>
                    <a:pt x="236024" y="114230"/>
                    <a:pt x="233719" y="116533"/>
                  </a:cubicBezTo>
                  <a:cubicBezTo>
                    <a:pt x="223118" y="111007"/>
                    <a:pt x="211134" y="107783"/>
                    <a:pt x="199150" y="107783"/>
                  </a:cubicBezTo>
                  <a:cubicBezTo>
                    <a:pt x="189010" y="107783"/>
                    <a:pt x="177948" y="111467"/>
                    <a:pt x="171034" y="114230"/>
                  </a:cubicBezTo>
                  <a:cubicBezTo>
                    <a:pt x="168729" y="91204"/>
                    <a:pt x="155824" y="70942"/>
                    <a:pt x="136004" y="59429"/>
                  </a:cubicBezTo>
                  <a:cubicBezTo>
                    <a:pt x="142457" y="34100"/>
                    <a:pt x="165964" y="16140"/>
                    <a:pt x="192697" y="16140"/>
                  </a:cubicBezTo>
                  <a:close/>
                  <a:moveTo>
                    <a:pt x="301511" y="0"/>
                  </a:moveTo>
                  <a:cubicBezTo>
                    <a:pt x="337146" y="0"/>
                    <a:pt x="366033" y="28871"/>
                    <a:pt x="366033" y="64485"/>
                  </a:cubicBezTo>
                  <a:cubicBezTo>
                    <a:pt x="366033" y="100099"/>
                    <a:pt x="337146" y="128970"/>
                    <a:pt x="301511" y="128970"/>
                  </a:cubicBezTo>
                  <a:cubicBezTo>
                    <a:pt x="265876" y="128970"/>
                    <a:pt x="236989" y="100099"/>
                    <a:pt x="236989" y="64485"/>
                  </a:cubicBezTo>
                  <a:cubicBezTo>
                    <a:pt x="236989" y="28871"/>
                    <a:pt x="265876" y="0"/>
                    <a:pt x="301511" y="0"/>
                  </a:cubicBezTo>
                  <a:close/>
                </a:path>
              </a:pathLst>
            </a:custGeom>
            <a:grpFill/>
            <a:ln>
              <a:noFill/>
            </a:ln>
          </p:spPr>
        </p:sp>
        <p:sp>
          <p:nvSpPr>
            <p:cNvPr id="60" name="organization_192280">
              <a:extLst>
                <a:ext uri="{FF2B5EF4-FFF2-40B4-BE49-F238E27FC236}">
                  <a16:creationId xmlns:a16="http://schemas.microsoft.com/office/drawing/2014/main" id="{B3D819CB-CC0B-4F6F-A66A-CF3F9D9627A4}"/>
                </a:ext>
              </a:extLst>
            </p:cNvPr>
            <p:cNvSpPr>
              <a:spLocks noChangeAspect="1"/>
            </p:cNvSpPr>
            <p:nvPr/>
          </p:nvSpPr>
          <p:spPr bwMode="auto">
            <a:xfrm>
              <a:off x="9948155" y="6027928"/>
              <a:ext cx="206504" cy="189140"/>
            </a:xfrm>
            <a:custGeom>
              <a:avLst/>
              <a:gdLst>
                <a:gd name="T0" fmla="*/ 6399 w 7166"/>
                <a:gd name="T1" fmla="*/ 4001 h 6573"/>
                <a:gd name="T2" fmla="*/ 6390 w 7166"/>
                <a:gd name="T3" fmla="*/ 3997 h 6573"/>
                <a:gd name="T4" fmla="*/ 6401 w 7166"/>
                <a:gd name="T5" fmla="*/ 3756 h 6573"/>
                <a:gd name="T6" fmla="*/ 4778 w 7166"/>
                <a:gd name="T7" fmla="*/ 1205 h 6573"/>
                <a:gd name="T8" fmla="*/ 4779 w 7166"/>
                <a:gd name="T9" fmla="*/ 1195 h 6573"/>
                <a:gd name="T10" fmla="*/ 3583 w 7166"/>
                <a:gd name="T11" fmla="*/ 0 h 6573"/>
                <a:gd name="T12" fmla="*/ 2388 w 7166"/>
                <a:gd name="T13" fmla="*/ 1195 h 6573"/>
                <a:gd name="T14" fmla="*/ 2388 w 7166"/>
                <a:gd name="T15" fmla="*/ 1205 h 6573"/>
                <a:gd name="T16" fmla="*/ 766 w 7166"/>
                <a:gd name="T17" fmla="*/ 3756 h 6573"/>
                <a:gd name="T18" fmla="*/ 777 w 7166"/>
                <a:gd name="T19" fmla="*/ 3996 h 6573"/>
                <a:gd name="T20" fmla="*/ 768 w 7166"/>
                <a:gd name="T21" fmla="*/ 4001 h 6573"/>
                <a:gd name="T22" fmla="*/ 330 w 7166"/>
                <a:gd name="T23" fmla="*/ 5634 h 6573"/>
                <a:gd name="T24" fmla="*/ 1367 w 7166"/>
                <a:gd name="T25" fmla="*/ 6232 h 6573"/>
                <a:gd name="T26" fmla="*/ 1963 w 7166"/>
                <a:gd name="T27" fmla="*/ 6071 h 6573"/>
                <a:gd name="T28" fmla="*/ 1972 w 7166"/>
                <a:gd name="T29" fmla="*/ 6066 h 6573"/>
                <a:gd name="T30" fmla="*/ 3583 w 7166"/>
                <a:gd name="T31" fmla="*/ 6573 h 6573"/>
                <a:gd name="T32" fmla="*/ 5194 w 7166"/>
                <a:gd name="T33" fmla="*/ 6066 h 6573"/>
                <a:gd name="T34" fmla="*/ 5204 w 7166"/>
                <a:gd name="T35" fmla="*/ 6071 h 6573"/>
                <a:gd name="T36" fmla="*/ 5800 w 7166"/>
                <a:gd name="T37" fmla="*/ 6232 h 6573"/>
                <a:gd name="T38" fmla="*/ 6836 w 7166"/>
                <a:gd name="T39" fmla="*/ 5634 h 6573"/>
                <a:gd name="T40" fmla="*/ 6399 w 7166"/>
                <a:gd name="T41" fmla="*/ 4001 h 6573"/>
                <a:gd name="T42" fmla="*/ 3583 w 7166"/>
                <a:gd name="T43" fmla="*/ 512 h 6573"/>
                <a:gd name="T44" fmla="*/ 4266 w 7166"/>
                <a:gd name="T45" fmla="*/ 1195 h 6573"/>
                <a:gd name="T46" fmla="*/ 3583 w 7166"/>
                <a:gd name="T47" fmla="*/ 1878 h 6573"/>
                <a:gd name="T48" fmla="*/ 2900 w 7166"/>
                <a:gd name="T49" fmla="*/ 1195 h 6573"/>
                <a:gd name="T50" fmla="*/ 3583 w 7166"/>
                <a:gd name="T51" fmla="*/ 512 h 6573"/>
                <a:gd name="T52" fmla="*/ 2025 w 7166"/>
                <a:gd name="T53" fmla="*/ 5213 h 6573"/>
                <a:gd name="T54" fmla="*/ 1707 w 7166"/>
                <a:gd name="T55" fmla="*/ 5628 h 6573"/>
                <a:gd name="T56" fmla="*/ 1367 w 7166"/>
                <a:gd name="T57" fmla="*/ 5720 h 6573"/>
                <a:gd name="T58" fmla="*/ 774 w 7166"/>
                <a:gd name="T59" fmla="*/ 5378 h 6573"/>
                <a:gd name="T60" fmla="*/ 1024 w 7166"/>
                <a:gd name="T61" fmla="*/ 4445 h 6573"/>
                <a:gd name="T62" fmla="*/ 1364 w 7166"/>
                <a:gd name="T63" fmla="*/ 4353 h 6573"/>
                <a:gd name="T64" fmla="*/ 1364 w 7166"/>
                <a:gd name="T65" fmla="*/ 4353 h 6573"/>
                <a:gd name="T66" fmla="*/ 1957 w 7166"/>
                <a:gd name="T67" fmla="*/ 4695 h 6573"/>
                <a:gd name="T68" fmla="*/ 2025 w 7166"/>
                <a:gd name="T69" fmla="*/ 5213 h 6573"/>
                <a:gd name="T70" fmla="*/ 4811 w 7166"/>
                <a:gd name="T71" fmla="*/ 5706 h 6573"/>
                <a:gd name="T72" fmla="*/ 3583 w 7166"/>
                <a:gd name="T73" fmla="*/ 6061 h 6573"/>
                <a:gd name="T74" fmla="*/ 2356 w 7166"/>
                <a:gd name="T75" fmla="*/ 5706 h 6573"/>
                <a:gd name="T76" fmla="*/ 2400 w 7166"/>
                <a:gd name="T77" fmla="*/ 4439 h 6573"/>
                <a:gd name="T78" fmla="*/ 1364 w 7166"/>
                <a:gd name="T79" fmla="*/ 3841 h 6573"/>
                <a:gd name="T80" fmla="*/ 1364 w 7166"/>
                <a:gd name="T81" fmla="*/ 3841 h 6573"/>
                <a:gd name="T82" fmla="*/ 1280 w 7166"/>
                <a:gd name="T83" fmla="*/ 3844 h 6573"/>
                <a:gd name="T84" fmla="*/ 1278 w 7166"/>
                <a:gd name="T85" fmla="*/ 3756 h 6573"/>
                <a:gd name="T86" fmla="*/ 2508 w 7166"/>
                <a:gd name="T87" fmla="*/ 1717 h 6573"/>
                <a:gd name="T88" fmla="*/ 3583 w 7166"/>
                <a:gd name="T89" fmla="*/ 2390 h 6573"/>
                <a:gd name="T90" fmla="*/ 4658 w 7166"/>
                <a:gd name="T91" fmla="*/ 1717 h 6573"/>
                <a:gd name="T92" fmla="*/ 5888 w 7166"/>
                <a:gd name="T93" fmla="*/ 3756 h 6573"/>
                <a:gd name="T94" fmla="*/ 5886 w 7166"/>
                <a:gd name="T95" fmla="*/ 3844 h 6573"/>
                <a:gd name="T96" fmla="*/ 5803 w 7166"/>
                <a:gd name="T97" fmla="*/ 3841 h 6573"/>
                <a:gd name="T98" fmla="*/ 5802 w 7166"/>
                <a:gd name="T99" fmla="*/ 3841 h 6573"/>
                <a:gd name="T100" fmla="*/ 4766 w 7166"/>
                <a:gd name="T101" fmla="*/ 4439 h 6573"/>
                <a:gd name="T102" fmla="*/ 4811 w 7166"/>
                <a:gd name="T103" fmla="*/ 5706 h 6573"/>
                <a:gd name="T104" fmla="*/ 6393 w 7166"/>
                <a:gd name="T105" fmla="*/ 5378 h 6573"/>
                <a:gd name="T106" fmla="*/ 5800 w 7166"/>
                <a:gd name="T107" fmla="*/ 5720 h 6573"/>
                <a:gd name="T108" fmla="*/ 5460 w 7166"/>
                <a:gd name="T109" fmla="*/ 5628 h 6573"/>
                <a:gd name="T110" fmla="*/ 5210 w 7166"/>
                <a:gd name="T111" fmla="*/ 4695 h 6573"/>
                <a:gd name="T112" fmla="*/ 5802 w 7166"/>
                <a:gd name="T113" fmla="*/ 4353 h 6573"/>
                <a:gd name="T114" fmla="*/ 5803 w 7166"/>
                <a:gd name="T115" fmla="*/ 4353 h 6573"/>
                <a:gd name="T116" fmla="*/ 6143 w 7166"/>
                <a:gd name="T117" fmla="*/ 4445 h 6573"/>
                <a:gd name="T118" fmla="*/ 6393 w 7166"/>
                <a:gd name="T119" fmla="*/ 5378 h 6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166" h="6573">
                  <a:moveTo>
                    <a:pt x="6399" y="4001"/>
                  </a:moveTo>
                  <a:cubicBezTo>
                    <a:pt x="6396" y="4000"/>
                    <a:pt x="6393" y="3998"/>
                    <a:pt x="6390" y="3997"/>
                  </a:cubicBezTo>
                  <a:cubicBezTo>
                    <a:pt x="6397" y="3917"/>
                    <a:pt x="6401" y="3837"/>
                    <a:pt x="6401" y="3756"/>
                  </a:cubicBezTo>
                  <a:cubicBezTo>
                    <a:pt x="6401" y="2629"/>
                    <a:pt x="5736" y="1655"/>
                    <a:pt x="4778" y="1205"/>
                  </a:cubicBezTo>
                  <a:cubicBezTo>
                    <a:pt x="4778" y="1202"/>
                    <a:pt x="4779" y="1198"/>
                    <a:pt x="4779" y="1195"/>
                  </a:cubicBezTo>
                  <a:cubicBezTo>
                    <a:pt x="4779" y="535"/>
                    <a:pt x="4243" y="0"/>
                    <a:pt x="3583" y="0"/>
                  </a:cubicBezTo>
                  <a:cubicBezTo>
                    <a:pt x="2923" y="0"/>
                    <a:pt x="2388" y="535"/>
                    <a:pt x="2388" y="1195"/>
                  </a:cubicBezTo>
                  <a:cubicBezTo>
                    <a:pt x="2388" y="1198"/>
                    <a:pt x="2388" y="1202"/>
                    <a:pt x="2388" y="1205"/>
                  </a:cubicBezTo>
                  <a:cubicBezTo>
                    <a:pt x="1431" y="1655"/>
                    <a:pt x="766" y="2629"/>
                    <a:pt x="766" y="3756"/>
                  </a:cubicBezTo>
                  <a:cubicBezTo>
                    <a:pt x="766" y="3837"/>
                    <a:pt x="770" y="3917"/>
                    <a:pt x="777" y="3996"/>
                  </a:cubicBezTo>
                  <a:cubicBezTo>
                    <a:pt x="774" y="3998"/>
                    <a:pt x="771" y="4000"/>
                    <a:pt x="768" y="4001"/>
                  </a:cubicBezTo>
                  <a:cubicBezTo>
                    <a:pt x="196" y="4331"/>
                    <a:pt x="0" y="5062"/>
                    <a:pt x="330" y="5634"/>
                  </a:cubicBezTo>
                  <a:cubicBezTo>
                    <a:pt x="552" y="6017"/>
                    <a:pt x="953" y="6232"/>
                    <a:pt x="1367" y="6232"/>
                  </a:cubicBezTo>
                  <a:cubicBezTo>
                    <a:pt x="1569" y="6232"/>
                    <a:pt x="1775" y="6180"/>
                    <a:pt x="1963" y="6071"/>
                  </a:cubicBezTo>
                  <a:cubicBezTo>
                    <a:pt x="1966" y="6070"/>
                    <a:pt x="1969" y="6068"/>
                    <a:pt x="1972" y="6066"/>
                  </a:cubicBezTo>
                  <a:cubicBezTo>
                    <a:pt x="2429" y="6385"/>
                    <a:pt x="2985" y="6573"/>
                    <a:pt x="3583" y="6573"/>
                  </a:cubicBezTo>
                  <a:cubicBezTo>
                    <a:pt x="4182" y="6573"/>
                    <a:pt x="4737" y="6385"/>
                    <a:pt x="5194" y="6066"/>
                  </a:cubicBezTo>
                  <a:cubicBezTo>
                    <a:pt x="5197" y="6068"/>
                    <a:pt x="5201" y="6070"/>
                    <a:pt x="5204" y="6071"/>
                  </a:cubicBezTo>
                  <a:cubicBezTo>
                    <a:pt x="5392" y="6180"/>
                    <a:pt x="5597" y="6232"/>
                    <a:pt x="5800" y="6232"/>
                  </a:cubicBezTo>
                  <a:cubicBezTo>
                    <a:pt x="6213" y="6232"/>
                    <a:pt x="6615" y="6017"/>
                    <a:pt x="6836" y="5634"/>
                  </a:cubicBezTo>
                  <a:cubicBezTo>
                    <a:pt x="7166" y="5062"/>
                    <a:pt x="6971" y="4331"/>
                    <a:pt x="6399" y="4001"/>
                  </a:cubicBezTo>
                  <a:close/>
                  <a:moveTo>
                    <a:pt x="3583" y="512"/>
                  </a:moveTo>
                  <a:cubicBezTo>
                    <a:pt x="3960" y="512"/>
                    <a:pt x="4266" y="818"/>
                    <a:pt x="4266" y="1195"/>
                  </a:cubicBezTo>
                  <a:cubicBezTo>
                    <a:pt x="4266" y="1571"/>
                    <a:pt x="3960" y="1878"/>
                    <a:pt x="3583" y="1878"/>
                  </a:cubicBezTo>
                  <a:cubicBezTo>
                    <a:pt x="3207" y="1878"/>
                    <a:pt x="2900" y="1571"/>
                    <a:pt x="2900" y="1195"/>
                  </a:cubicBezTo>
                  <a:cubicBezTo>
                    <a:pt x="2900" y="818"/>
                    <a:pt x="3207" y="512"/>
                    <a:pt x="3583" y="512"/>
                  </a:cubicBezTo>
                  <a:close/>
                  <a:moveTo>
                    <a:pt x="2025" y="5213"/>
                  </a:moveTo>
                  <a:cubicBezTo>
                    <a:pt x="1978" y="5389"/>
                    <a:pt x="1865" y="5537"/>
                    <a:pt x="1707" y="5628"/>
                  </a:cubicBezTo>
                  <a:cubicBezTo>
                    <a:pt x="1603" y="5688"/>
                    <a:pt x="1485" y="5720"/>
                    <a:pt x="1367" y="5720"/>
                  </a:cubicBezTo>
                  <a:cubicBezTo>
                    <a:pt x="1123" y="5720"/>
                    <a:pt x="896" y="5589"/>
                    <a:pt x="774" y="5378"/>
                  </a:cubicBezTo>
                  <a:cubicBezTo>
                    <a:pt x="586" y="5052"/>
                    <a:pt x="698" y="4633"/>
                    <a:pt x="1024" y="4445"/>
                  </a:cubicBezTo>
                  <a:cubicBezTo>
                    <a:pt x="1128" y="4385"/>
                    <a:pt x="1245" y="4353"/>
                    <a:pt x="1364" y="4353"/>
                  </a:cubicBezTo>
                  <a:lnTo>
                    <a:pt x="1364" y="4353"/>
                  </a:lnTo>
                  <a:cubicBezTo>
                    <a:pt x="1608" y="4353"/>
                    <a:pt x="1835" y="4484"/>
                    <a:pt x="1957" y="4695"/>
                  </a:cubicBezTo>
                  <a:cubicBezTo>
                    <a:pt x="2048" y="4853"/>
                    <a:pt x="2072" y="5037"/>
                    <a:pt x="2025" y="5213"/>
                  </a:cubicBezTo>
                  <a:close/>
                  <a:moveTo>
                    <a:pt x="4811" y="5706"/>
                  </a:moveTo>
                  <a:cubicBezTo>
                    <a:pt x="4455" y="5931"/>
                    <a:pt x="4034" y="6061"/>
                    <a:pt x="3583" y="6061"/>
                  </a:cubicBezTo>
                  <a:cubicBezTo>
                    <a:pt x="3132" y="6061"/>
                    <a:pt x="2711" y="5931"/>
                    <a:pt x="2356" y="5706"/>
                  </a:cubicBezTo>
                  <a:cubicBezTo>
                    <a:pt x="2603" y="5339"/>
                    <a:pt x="2637" y="4848"/>
                    <a:pt x="2400" y="4439"/>
                  </a:cubicBezTo>
                  <a:cubicBezTo>
                    <a:pt x="2179" y="4055"/>
                    <a:pt x="1777" y="3841"/>
                    <a:pt x="1364" y="3841"/>
                  </a:cubicBezTo>
                  <a:lnTo>
                    <a:pt x="1364" y="3841"/>
                  </a:lnTo>
                  <a:cubicBezTo>
                    <a:pt x="1336" y="3841"/>
                    <a:pt x="1308" y="3842"/>
                    <a:pt x="1280" y="3844"/>
                  </a:cubicBezTo>
                  <a:cubicBezTo>
                    <a:pt x="1279" y="3815"/>
                    <a:pt x="1278" y="3785"/>
                    <a:pt x="1278" y="3756"/>
                  </a:cubicBezTo>
                  <a:cubicBezTo>
                    <a:pt x="1278" y="2873"/>
                    <a:pt x="1777" y="2104"/>
                    <a:pt x="2508" y="1717"/>
                  </a:cubicBezTo>
                  <a:cubicBezTo>
                    <a:pt x="2702" y="2116"/>
                    <a:pt x="3111" y="2390"/>
                    <a:pt x="3583" y="2390"/>
                  </a:cubicBezTo>
                  <a:cubicBezTo>
                    <a:pt x="4056" y="2390"/>
                    <a:pt x="4464" y="2116"/>
                    <a:pt x="4658" y="1717"/>
                  </a:cubicBezTo>
                  <a:cubicBezTo>
                    <a:pt x="5389" y="2104"/>
                    <a:pt x="5888" y="2873"/>
                    <a:pt x="5888" y="3756"/>
                  </a:cubicBezTo>
                  <a:cubicBezTo>
                    <a:pt x="5888" y="3785"/>
                    <a:pt x="5888" y="3815"/>
                    <a:pt x="5886" y="3844"/>
                  </a:cubicBezTo>
                  <a:cubicBezTo>
                    <a:pt x="5858" y="3842"/>
                    <a:pt x="5830" y="3841"/>
                    <a:pt x="5803" y="3841"/>
                  </a:cubicBezTo>
                  <a:lnTo>
                    <a:pt x="5802" y="3841"/>
                  </a:lnTo>
                  <a:cubicBezTo>
                    <a:pt x="5389" y="3841"/>
                    <a:pt x="4988" y="4055"/>
                    <a:pt x="4766" y="4439"/>
                  </a:cubicBezTo>
                  <a:cubicBezTo>
                    <a:pt x="4530" y="4848"/>
                    <a:pt x="4563" y="5339"/>
                    <a:pt x="4811" y="5706"/>
                  </a:cubicBezTo>
                  <a:close/>
                  <a:moveTo>
                    <a:pt x="6393" y="5378"/>
                  </a:moveTo>
                  <a:cubicBezTo>
                    <a:pt x="6271" y="5589"/>
                    <a:pt x="6044" y="5720"/>
                    <a:pt x="5800" y="5720"/>
                  </a:cubicBezTo>
                  <a:cubicBezTo>
                    <a:pt x="5681" y="5720"/>
                    <a:pt x="5564" y="5688"/>
                    <a:pt x="5460" y="5628"/>
                  </a:cubicBezTo>
                  <a:cubicBezTo>
                    <a:pt x="5134" y="5440"/>
                    <a:pt x="5022" y="5021"/>
                    <a:pt x="5210" y="4695"/>
                  </a:cubicBezTo>
                  <a:cubicBezTo>
                    <a:pt x="5331" y="4484"/>
                    <a:pt x="5559" y="4353"/>
                    <a:pt x="5802" y="4353"/>
                  </a:cubicBezTo>
                  <a:lnTo>
                    <a:pt x="5803" y="4353"/>
                  </a:lnTo>
                  <a:cubicBezTo>
                    <a:pt x="5921" y="4353"/>
                    <a:pt x="6039" y="4385"/>
                    <a:pt x="6143" y="4445"/>
                  </a:cubicBezTo>
                  <a:cubicBezTo>
                    <a:pt x="6469" y="4633"/>
                    <a:pt x="6581" y="5052"/>
                    <a:pt x="6393" y="5378"/>
                  </a:cubicBezTo>
                  <a:close/>
                </a:path>
              </a:pathLst>
            </a:custGeom>
            <a:grpFill/>
            <a:ln>
              <a:noFill/>
            </a:ln>
          </p:spPr>
        </p:sp>
        <p:sp>
          <p:nvSpPr>
            <p:cNvPr id="82" name="mechanical-arm_162903">
              <a:extLst>
                <a:ext uri="{FF2B5EF4-FFF2-40B4-BE49-F238E27FC236}">
                  <a16:creationId xmlns:a16="http://schemas.microsoft.com/office/drawing/2014/main" id="{0BB49789-9F0C-4FE0-8200-52FC73F5CC2B}"/>
                </a:ext>
              </a:extLst>
            </p:cNvPr>
            <p:cNvSpPr>
              <a:spLocks noChangeAspect="1"/>
            </p:cNvSpPr>
            <p:nvPr/>
          </p:nvSpPr>
          <p:spPr bwMode="auto">
            <a:xfrm>
              <a:off x="2447961" y="6011375"/>
              <a:ext cx="305942" cy="310680"/>
            </a:xfrm>
            <a:custGeom>
              <a:avLst/>
              <a:gdLst>
                <a:gd name="T0" fmla="*/ 3566 w 4023"/>
                <a:gd name="T1" fmla="*/ 3103 h 4091"/>
                <a:gd name="T2" fmla="*/ 2501 w 4023"/>
                <a:gd name="T3" fmla="*/ 3824 h 4091"/>
                <a:gd name="T4" fmla="*/ 1239 w 4023"/>
                <a:gd name="T5" fmla="*/ 2271 h 4091"/>
                <a:gd name="T6" fmla="*/ 1362 w 4023"/>
                <a:gd name="T7" fmla="*/ 1877 h 4091"/>
                <a:gd name="T8" fmla="*/ 2644 w 4023"/>
                <a:gd name="T9" fmla="*/ 811 h 4091"/>
                <a:gd name="T10" fmla="*/ 2900 w 4023"/>
                <a:gd name="T11" fmla="*/ 1391 h 4091"/>
                <a:gd name="T12" fmla="*/ 2784 w 4023"/>
                <a:gd name="T13" fmla="*/ 1757 h 4091"/>
                <a:gd name="T14" fmla="*/ 2320 w 4023"/>
                <a:gd name="T15" fmla="*/ 2485 h 4091"/>
                <a:gd name="T16" fmla="*/ 2831 w 4023"/>
                <a:gd name="T17" fmla="*/ 2746 h 4091"/>
                <a:gd name="T18" fmla="*/ 3033 w 4023"/>
                <a:gd name="T19" fmla="*/ 2328 h 4091"/>
                <a:gd name="T20" fmla="*/ 3235 w 4023"/>
                <a:gd name="T21" fmla="*/ 2746 h 4091"/>
                <a:gd name="T22" fmla="*/ 3747 w 4023"/>
                <a:gd name="T23" fmla="*/ 2485 h 4091"/>
                <a:gd name="T24" fmla="*/ 3282 w 4023"/>
                <a:gd name="T25" fmla="*/ 1757 h 4091"/>
                <a:gd name="T26" fmla="*/ 3167 w 4023"/>
                <a:gd name="T27" fmla="*/ 1391 h 4091"/>
                <a:gd name="T28" fmla="*/ 3422 w 4023"/>
                <a:gd name="T29" fmla="*/ 811 h 4091"/>
                <a:gd name="T30" fmla="*/ 3756 w 4023"/>
                <a:gd name="T31" fmla="*/ 0 h 4091"/>
                <a:gd name="T32" fmla="*/ 437 w 4023"/>
                <a:gd name="T33" fmla="*/ 1404 h 4091"/>
                <a:gd name="T34" fmla="*/ 287 w 4023"/>
                <a:gd name="T35" fmla="*/ 2271 h 4091"/>
                <a:gd name="T36" fmla="*/ 763 w 4023"/>
                <a:gd name="T37" fmla="*/ 4091 h 4091"/>
                <a:gd name="T38" fmla="*/ 4023 w 4023"/>
                <a:gd name="T39" fmla="*/ 4091 h 4091"/>
                <a:gd name="T40" fmla="*/ 3566 w 4023"/>
                <a:gd name="T41" fmla="*/ 3824 h 4091"/>
                <a:gd name="T42" fmla="*/ 2873 w 4023"/>
                <a:gd name="T43" fmla="*/ 986 h 4091"/>
                <a:gd name="T44" fmla="*/ 3193 w 4023"/>
                <a:gd name="T45" fmla="*/ 986 h 4091"/>
                <a:gd name="T46" fmla="*/ 2015 w 4023"/>
                <a:gd name="T47" fmla="*/ 267 h 4091"/>
                <a:gd name="T48" fmla="*/ 3490 w 4023"/>
                <a:gd name="T49" fmla="*/ 544 h 4091"/>
                <a:gd name="T50" fmla="*/ 1271 w 4023"/>
                <a:gd name="T51" fmla="*/ 1588 h 4091"/>
                <a:gd name="T52" fmla="*/ 2015 w 4023"/>
                <a:gd name="T53" fmla="*/ 267 h 4091"/>
                <a:gd name="T54" fmla="*/ 709 w 4023"/>
                <a:gd name="T55" fmla="*/ 1578 h 4091"/>
                <a:gd name="T56" fmla="*/ 727 w 4023"/>
                <a:gd name="T57" fmla="*/ 1576 h 4091"/>
                <a:gd name="T58" fmla="*/ 744 w 4023"/>
                <a:gd name="T59" fmla="*/ 1574 h 4091"/>
                <a:gd name="T60" fmla="*/ 763 w 4023"/>
                <a:gd name="T61" fmla="*/ 1574 h 4091"/>
                <a:gd name="T62" fmla="*/ 795 w 4023"/>
                <a:gd name="T63" fmla="*/ 1575 h 4091"/>
                <a:gd name="T64" fmla="*/ 826 w 4023"/>
                <a:gd name="T65" fmla="*/ 1580 h 4091"/>
                <a:gd name="T66" fmla="*/ 858 w 4023"/>
                <a:gd name="T67" fmla="*/ 1588 h 4091"/>
                <a:gd name="T68" fmla="*/ 891 w 4023"/>
                <a:gd name="T69" fmla="*/ 1599 h 4091"/>
                <a:gd name="T70" fmla="*/ 1068 w 4023"/>
                <a:gd name="T71" fmla="*/ 1774 h 4091"/>
                <a:gd name="T72" fmla="*/ 1078 w 4023"/>
                <a:gd name="T73" fmla="*/ 1798 h 4091"/>
                <a:gd name="T74" fmla="*/ 1085 w 4023"/>
                <a:gd name="T75" fmla="*/ 1822 h 4091"/>
                <a:gd name="T76" fmla="*/ 1092 w 4023"/>
                <a:gd name="T77" fmla="*/ 1852 h 4091"/>
                <a:gd name="T78" fmla="*/ 1096 w 4023"/>
                <a:gd name="T79" fmla="*/ 1907 h 4091"/>
                <a:gd name="T80" fmla="*/ 958 w 4023"/>
                <a:gd name="T81" fmla="*/ 2178 h 4091"/>
                <a:gd name="T82" fmla="*/ 932 w 4023"/>
                <a:gd name="T83" fmla="*/ 2194 h 4091"/>
                <a:gd name="T84" fmla="*/ 905 w 4023"/>
                <a:gd name="T85" fmla="*/ 2209 h 4091"/>
                <a:gd name="T86" fmla="*/ 822 w 4023"/>
                <a:gd name="T87" fmla="*/ 2235 h 4091"/>
                <a:gd name="T88" fmla="*/ 793 w 4023"/>
                <a:gd name="T89" fmla="*/ 2239 h 4091"/>
                <a:gd name="T90" fmla="*/ 763 w 4023"/>
                <a:gd name="T91" fmla="*/ 2240 h 4091"/>
                <a:gd name="T92" fmla="*/ 732 w 4023"/>
                <a:gd name="T93" fmla="*/ 2239 h 4091"/>
                <a:gd name="T94" fmla="*/ 703 w 4023"/>
                <a:gd name="T95" fmla="*/ 2235 h 4091"/>
                <a:gd name="T96" fmla="*/ 621 w 4023"/>
                <a:gd name="T97" fmla="*/ 2209 h 4091"/>
                <a:gd name="T98" fmla="*/ 594 w 4023"/>
                <a:gd name="T99" fmla="*/ 2194 h 4091"/>
                <a:gd name="T100" fmla="*/ 568 w 4023"/>
                <a:gd name="T101" fmla="*/ 2178 h 4091"/>
                <a:gd name="T102" fmla="*/ 430 w 4023"/>
                <a:gd name="T103" fmla="*/ 1907 h 4091"/>
                <a:gd name="T104" fmla="*/ 763 w 4023"/>
                <a:gd name="T105" fmla="*/ 3824 h 4091"/>
                <a:gd name="T106" fmla="*/ 527 w 4023"/>
                <a:gd name="T107" fmla="*/ 2459 h 4091"/>
                <a:gd name="T108" fmla="*/ 999 w 4023"/>
                <a:gd name="T109" fmla="*/ 2459 h 4091"/>
                <a:gd name="T110" fmla="*/ 763 w 4023"/>
                <a:gd name="T111" fmla="*/ 3824 h 4091"/>
                <a:gd name="T112" fmla="*/ 2767 w 4023"/>
                <a:gd name="T113" fmla="*/ 3824 h 4091"/>
                <a:gd name="T114" fmla="*/ 3299 w 4023"/>
                <a:gd name="T115" fmla="*/ 3369 h 4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23" h="4091">
                  <a:moveTo>
                    <a:pt x="3566" y="3824"/>
                  </a:moveTo>
                  <a:lnTo>
                    <a:pt x="3566" y="3103"/>
                  </a:lnTo>
                  <a:lnTo>
                    <a:pt x="2501" y="3103"/>
                  </a:lnTo>
                  <a:lnTo>
                    <a:pt x="2501" y="3824"/>
                  </a:lnTo>
                  <a:lnTo>
                    <a:pt x="1484" y="3824"/>
                  </a:lnTo>
                  <a:lnTo>
                    <a:pt x="1239" y="2271"/>
                  </a:lnTo>
                  <a:cubicBezTo>
                    <a:pt x="1317" y="2170"/>
                    <a:pt x="1363" y="2044"/>
                    <a:pt x="1363" y="1907"/>
                  </a:cubicBezTo>
                  <a:cubicBezTo>
                    <a:pt x="1363" y="1897"/>
                    <a:pt x="1363" y="1887"/>
                    <a:pt x="1362" y="1877"/>
                  </a:cubicBezTo>
                  <a:lnTo>
                    <a:pt x="2394" y="811"/>
                  </a:lnTo>
                  <a:lnTo>
                    <a:pt x="2644" y="811"/>
                  </a:lnTo>
                  <a:cubicBezTo>
                    <a:pt x="2620" y="864"/>
                    <a:pt x="2607" y="923"/>
                    <a:pt x="2607" y="986"/>
                  </a:cubicBezTo>
                  <a:cubicBezTo>
                    <a:pt x="2607" y="1175"/>
                    <a:pt x="2730" y="1335"/>
                    <a:pt x="2900" y="1391"/>
                  </a:cubicBezTo>
                  <a:lnTo>
                    <a:pt x="2900" y="1757"/>
                  </a:lnTo>
                  <a:lnTo>
                    <a:pt x="2784" y="1757"/>
                  </a:lnTo>
                  <a:lnTo>
                    <a:pt x="2774" y="2180"/>
                  </a:lnTo>
                  <a:lnTo>
                    <a:pt x="2320" y="2485"/>
                  </a:lnTo>
                  <a:lnTo>
                    <a:pt x="2614" y="2900"/>
                  </a:lnTo>
                  <a:lnTo>
                    <a:pt x="2831" y="2746"/>
                  </a:lnTo>
                  <a:lnTo>
                    <a:pt x="2695" y="2554"/>
                  </a:lnTo>
                  <a:lnTo>
                    <a:pt x="3033" y="2328"/>
                  </a:lnTo>
                  <a:lnTo>
                    <a:pt x="3371" y="2554"/>
                  </a:lnTo>
                  <a:lnTo>
                    <a:pt x="3235" y="2746"/>
                  </a:lnTo>
                  <a:lnTo>
                    <a:pt x="3453" y="2900"/>
                  </a:lnTo>
                  <a:lnTo>
                    <a:pt x="3747" y="2485"/>
                  </a:lnTo>
                  <a:lnTo>
                    <a:pt x="3292" y="2180"/>
                  </a:lnTo>
                  <a:lnTo>
                    <a:pt x="3282" y="1757"/>
                  </a:lnTo>
                  <a:lnTo>
                    <a:pt x="3167" y="1757"/>
                  </a:lnTo>
                  <a:lnTo>
                    <a:pt x="3167" y="1391"/>
                  </a:lnTo>
                  <a:cubicBezTo>
                    <a:pt x="3337" y="1335"/>
                    <a:pt x="3460" y="1175"/>
                    <a:pt x="3460" y="986"/>
                  </a:cubicBezTo>
                  <a:cubicBezTo>
                    <a:pt x="3460" y="923"/>
                    <a:pt x="3446" y="864"/>
                    <a:pt x="3422" y="811"/>
                  </a:cubicBezTo>
                  <a:lnTo>
                    <a:pt x="3756" y="811"/>
                  </a:lnTo>
                  <a:lnTo>
                    <a:pt x="3756" y="0"/>
                  </a:lnTo>
                  <a:lnTo>
                    <a:pt x="1908" y="0"/>
                  </a:lnTo>
                  <a:lnTo>
                    <a:pt x="437" y="1404"/>
                  </a:lnTo>
                  <a:cubicBezTo>
                    <a:pt x="272" y="1511"/>
                    <a:pt x="163" y="1696"/>
                    <a:pt x="163" y="1907"/>
                  </a:cubicBezTo>
                  <a:cubicBezTo>
                    <a:pt x="163" y="2044"/>
                    <a:pt x="209" y="2170"/>
                    <a:pt x="287" y="2271"/>
                  </a:cubicBezTo>
                  <a:lnTo>
                    <a:pt x="0" y="4091"/>
                  </a:lnTo>
                  <a:lnTo>
                    <a:pt x="763" y="4091"/>
                  </a:lnTo>
                  <a:lnTo>
                    <a:pt x="1525" y="4091"/>
                  </a:lnTo>
                  <a:lnTo>
                    <a:pt x="4023" y="4091"/>
                  </a:lnTo>
                  <a:lnTo>
                    <a:pt x="4023" y="3824"/>
                  </a:lnTo>
                  <a:lnTo>
                    <a:pt x="3566" y="3824"/>
                  </a:lnTo>
                  <a:close/>
                  <a:moveTo>
                    <a:pt x="3033" y="1146"/>
                  </a:moveTo>
                  <a:cubicBezTo>
                    <a:pt x="2945" y="1146"/>
                    <a:pt x="2873" y="1074"/>
                    <a:pt x="2873" y="986"/>
                  </a:cubicBezTo>
                  <a:cubicBezTo>
                    <a:pt x="2873" y="898"/>
                    <a:pt x="2945" y="826"/>
                    <a:pt x="3033" y="826"/>
                  </a:cubicBezTo>
                  <a:cubicBezTo>
                    <a:pt x="3122" y="826"/>
                    <a:pt x="3193" y="898"/>
                    <a:pt x="3193" y="986"/>
                  </a:cubicBezTo>
                  <a:cubicBezTo>
                    <a:pt x="3193" y="1074"/>
                    <a:pt x="3122" y="1146"/>
                    <a:pt x="3033" y="1146"/>
                  </a:cubicBezTo>
                  <a:close/>
                  <a:moveTo>
                    <a:pt x="2015" y="267"/>
                  </a:moveTo>
                  <a:lnTo>
                    <a:pt x="3490" y="267"/>
                  </a:lnTo>
                  <a:lnTo>
                    <a:pt x="3490" y="544"/>
                  </a:lnTo>
                  <a:lnTo>
                    <a:pt x="2281" y="544"/>
                  </a:lnTo>
                  <a:lnTo>
                    <a:pt x="1271" y="1588"/>
                  </a:lnTo>
                  <a:cubicBezTo>
                    <a:pt x="1189" y="1457"/>
                    <a:pt x="1059" y="1362"/>
                    <a:pt x="907" y="1324"/>
                  </a:cubicBezTo>
                  <a:lnTo>
                    <a:pt x="2015" y="267"/>
                  </a:lnTo>
                  <a:close/>
                  <a:moveTo>
                    <a:pt x="692" y="1581"/>
                  </a:moveTo>
                  <a:cubicBezTo>
                    <a:pt x="698" y="1580"/>
                    <a:pt x="703" y="1579"/>
                    <a:pt x="709" y="1578"/>
                  </a:cubicBezTo>
                  <a:cubicBezTo>
                    <a:pt x="709" y="1578"/>
                    <a:pt x="709" y="1578"/>
                    <a:pt x="709" y="1578"/>
                  </a:cubicBezTo>
                  <a:cubicBezTo>
                    <a:pt x="715" y="1577"/>
                    <a:pt x="721" y="1576"/>
                    <a:pt x="727" y="1576"/>
                  </a:cubicBezTo>
                  <a:cubicBezTo>
                    <a:pt x="727" y="1576"/>
                    <a:pt x="727" y="1576"/>
                    <a:pt x="727" y="1576"/>
                  </a:cubicBezTo>
                  <a:cubicBezTo>
                    <a:pt x="733" y="1575"/>
                    <a:pt x="738" y="1575"/>
                    <a:pt x="744" y="1574"/>
                  </a:cubicBezTo>
                  <a:cubicBezTo>
                    <a:pt x="744" y="1574"/>
                    <a:pt x="745" y="1574"/>
                    <a:pt x="745" y="1574"/>
                  </a:cubicBezTo>
                  <a:cubicBezTo>
                    <a:pt x="751" y="1574"/>
                    <a:pt x="757" y="1574"/>
                    <a:pt x="763" y="1574"/>
                  </a:cubicBezTo>
                  <a:cubicBezTo>
                    <a:pt x="772" y="1574"/>
                    <a:pt x="781" y="1574"/>
                    <a:pt x="790" y="1575"/>
                  </a:cubicBezTo>
                  <a:cubicBezTo>
                    <a:pt x="792" y="1575"/>
                    <a:pt x="793" y="1575"/>
                    <a:pt x="795" y="1575"/>
                  </a:cubicBezTo>
                  <a:cubicBezTo>
                    <a:pt x="803" y="1576"/>
                    <a:pt x="811" y="1577"/>
                    <a:pt x="819" y="1579"/>
                  </a:cubicBezTo>
                  <a:cubicBezTo>
                    <a:pt x="821" y="1579"/>
                    <a:pt x="824" y="1579"/>
                    <a:pt x="826" y="1580"/>
                  </a:cubicBezTo>
                  <a:cubicBezTo>
                    <a:pt x="834" y="1581"/>
                    <a:pt x="841" y="1583"/>
                    <a:pt x="847" y="1585"/>
                  </a:cubicBezTo>
                  <a:cubicBezTo>
                    <a:pt x="851" y="1586"/>
                    <a:pt x="855" y="1587"/>
                    <a:pt x="858" y="1588"/>
                  </a:cubicBezTo>
                  <a:cubicBezTo>
                    <a:pt x="862" y="1589"/>
                    <a:pt x="866" y="1590"/>
                    <a:pt x="870" y="1591"/>
                  </a:cubicBezTo>
                  <a:cubicBezTo>
                    <a:pt x="877" y="1594"/>
                    <a:pt x="884" y="1596"/>
                    <a:pt x="891" y="1599"/>
                  </a:cubicBezTo>
                  <a:cubicBezTo>
                    <a:pt x="892" y="1600"/>
                    <a:pt x="893" y="1600"/>
                    <a:pt x="894" y="1601"/>
                  </a:cubicBezTo>
                  <a:cubicBezTo>
                    <a:pt x="972" y="1634"/>
                    <a:pt x="1034" y="1696"/>
                    <a:pt x="1068" y="1774"/>
                  </a:cubicBezTo>
                  <a:cubicBezTo>
                    <a:pt x="1070" y="1778"/>
                    <a:pt x="1072" y="1783"/>
                    <a:pt x="1074" y="1788"/>
                  </a:cubicBezTo>
                  <a:cubicBezTo>
                    <a:pt x="1075" y="1791"/>
                    <a:pt x="1076" y="1794"/>
                    <a:pt x="1078" y="1798"/>
                  </a:cubicBezTo>
                  <a:cubicBezTo>
                    <a:pt x="1080" y="1805"/>
                    <a:pt x="1083" y="1813"/>
                    <a:pt x="1085" y="1820"/>
                  </a:cubicBezTo>
                  <a:cubicBezTo>
                    <a:pt x="1085" y="1821"/>
                    <a:pt x="1085" y="1822"/>
                    <a:pt x="1085" y="1822"/>
                  </a:cubicBezTo>
                  <a:cubicBezTo>
                    <a:pt x="1088" y="1832"/>
                    <a:pt x="1090" y="1842"/>
                    <a:pt x="1091" y="1851"/>
                  </a:cubicBezTo>
                  <a:cubicBezTo>
                    <a:pt x="1091" y="1852"/>
                    <a:pt x="1092" y="1852"/>
                    <a:pt x="1092" y="1852"/>
                  </a:cubicBezTo>
                  <a:lnTo>
                    <a:pt x="1093" y="1858"/>
                  </a:lnTo>
                  <a:cubicBezTo>
                    <a:pt x="1095" y="1874"/>
                    <a:pt x="1096" y="1890"/>
                    <a:pt x="1096" y="1907"/>
                  </a:cubicBezTo>
                  <a:cubicBezTo>
                    <a:pt x="1096" y="2010"/>
                    <a:pt x="1050" y="2102"/>
                    <a:pt x="976" y="2163"/>
                  </a:cubicBezTo>
                  <a:cubicBezTo>
                    <a:pt x="970" y="2168"/>
                    <a:pt x="964" y="2173"/>
                    <a:pt x="958" y="2178"/>
                  </a:cubicBezTo>
                  <a:cubicBezTo>
                    <a:pt x="956" y="2179"/>
                    <a:pt x="954" y="2180"/>
                    <a:pt x="953" y="2181"/>
                  </a:cubicBezTo>
                  <a:cubicBezTo>
                    <a:pt x="946" y="2186"/>
                    <a:pt x="939" y="2190"/>
                    <a:pt x="932" y="2194"/>
                  </a:cubicBezTo>
                  <a:cubicBezTo>
                    <a:pt x="931" y="2195"/>
                    <a:pt x="929" y="2196"/>
                    <a:pt x="928" y="2196"/>
                  </a:cubicBezTo>
                  <a:cubicBezTo>
                    <a:pt x="921" y="2201"/>
                    <a:pt x="913" y="2205"/>
                    <a:pt x="905" y="2209"/>
                  </a:cubicBezTo>
                  <a:cubicBezTo>
                    <a:pt x="904" y="2209"/>
                    <a:pt x="904" y="2209"/>
                    <a:pt x="904" y="2209"/>
                  </a:cubicBezTo>
                  <a:cubicBezTo>
                    <a:pt x="878" y="2221"/>
                    <a:pt x="851" y="2230"/>
                    <a:pt x="822" y="2235"/>
                  </a:cubicBezTo>
                  <a:cubicBezTo>
                    <a:pt x="822" y="2235"/>
                    <a:pt x="821" y="2235"/>
                    <a:pt x="820" y="2235"/>
                  </a:cubicBezTo>
                  <a:cubicBezTo>
                    <a:pt x="811" y="2237"/>
                    <a:pt x="802" y="2238"/>
                    <a:pt x="793" y="2239"/>
                  </a:cubicBezTo>
                  <a:cubicBezTo>
                    <a:pt x="792" y="2239"/>
                    <a:pt x="791" y="2239"/>
                    <a:pt x="790" y="2239"/>
                  </a:cubicBezTo>
                  <a:cubicBezTo>
                    <a:pt x="781" y="2240"/>
                    <a:pt x="772" y="2240"/>
                    <a:pt x="763" y="2240"/>
                  </a:cubicBezTo>
                  <a:cubicBezTo>
                    <a:pt x="754" y="2240"/>
                    <a:pt x="745" y="2240"/>
                    <a:pt x="736" y="2239"/>
                  </a:cubicBezTo>
                  <a:cubicBezTo>
                    <a:pt x="734" y="2239"/>
                    <a:pt x="733" y="2239"/>
                    <a:pt x="732" y="2239"/>
                  </a:cubicBezTo>
                  <a:cubicBezTo>
                    <a:pt x="723" y="2238"/>
                    <a:pt x="714" y="2237"/>
                    <a:pt x="706" y="2235"/>
                  </a:cubicBezTo>
                  <a:lnTo>
                    <a:pt x="703" y="2235"/>
                  </a:lnTo>
                  <a:cubicBezTo>
                    <a:pt x="675" y="2230"/>
                    <a:pt x="648" y="2221"/>
                    <a:pt x="622" y="2209"/>
                  </a:cubicBezTo>
                  <a:cubicBezTo>
                    <a:pt x="622" y="2209"/>
                    <a:pt x="621" y="2209"/>
                    <a:pt x="621" y="2209"/>
                  </a:cubicBezTo>
                  <a:cubicBezTo>
                    <a:pt x="613" y="2205"/>
                    <a:pt x="605" y="2201"/>
                    <a:pt x="597" y="2196"/>
                  </a:cubicBezTo>
                  <a:cubicBezTo>
                    <a:pt x="596" y="2196"/>
                    <a:pt x="595" y="2195"/>
                    <a:pt x="594" y="2194"/>
                  </a:cubicBezTo>
                  <a:cubicBezTo>
                    <a:pt x="587" y="2190"/>
                    <a:pt x="580" y="2186"/>
                    <a:pt x="573" y="2181"/>
                  </a:cubicBezTo>
                  <a:cubicBezTo>
                    <a:pt x="571" y="2180"/>
                    <a:pt x="570" y="2179"/>
                    <a:pt x="568" y="2178"/>
                  </a:cubicBezTo>
                  <a:cubicBezTo>
                    <a:pt x="562" y="2173"/>
                    <a:pt x="555" y="2168"/>
                    <a:pt x="549" y="2163"/>
                  </a:cubicBezTo>
                  <a:cubicBezTo>
                    <a:pt x="476" y="2102"/>
                    <a:pt x="430" y="2010"/>
                    <a:pt x="430" y="1907"/>
                  </a:cubicBezTo>
                  <a:cubicBezTo>
                    <a:pt x="430" y="1748"/>
                    <a:pt x="542" y="1614"/>
                    <a:pt x="692" y="1581"/>
                  </a:cubicBezTo>
                  <a:close/>
                  <a:moveTo>
                    <a:pt x="763" y="3824"/>
                  </a:moveTo>
                  <a:lnTo>
                    <a:pt x="312" y="3824"/>
                  </a:lnTo>
                  <a:lnTo>
                    <a:pt x="527" y="2459"/>
                  </a:lnTo>
                  <a:cubicBezTo>
                    <a:pt x="599" y="2490"/>
                    <a:pt x="679" y="2507"/>
                    <a:pt x="763" y="2507"/>
                  </a:cubicBezTo>
                  <a:cubicBezTo>
                    <a:pt x="847" y="2507"/>
                    <a:pt x="926" y="2490"/>
                    <a:pt x="999" y="2459"/>
                  </a:cubicBezTo>
                  <a:lnTo>
                    <a:pt x="1214" y="3824"/>
                  </a:lnTo>
                  <a:lnTo>
                    <a:pt x="763" y="3824"/>
                  </a:lnTo>
                  <a:close/>
                  <a:moveTo>
                    <a:pt x="3299" y="3824"/>
                  </a:moveTo>
                  <a:lnTo>
                    <a:pt x="2767" y="3824"/>
                  </a:lnTo>
                  <a:lnTo>
                    <a:pt x="2767" y="3369"/>
                  </a:lnTo>
                  <a:lnTo>
                    <a:pt x="3299" y="3369"/>
                  </a:lnTo>
                  <a:lnTo>
                    <a:pt x="3299" y="3824"/>
                  </a:lnTo>
                  <a:close/>
                </a:path>
              </a:pathLst>
            </a:custGeom>
            <a:grpFill/>
            <a:ln>
              <a:noFill/>
            </a:ln>
          </p:spPr>
        </p:sp>
        <p:sp>
          <p:nvSpPr>
            <p:cNvPr id="86" name="shopping-cart-black-side-view_44017">
              <a:extLst>
                <a:ext uri="{FF2B5EF4-FFF2-40B4-BE49-F238E27FC236}">
                  <a16:creationId xmlns:a16="http://schemas.microsoft.com/office/drawing/2014/main" id="{196C8F5F-99DB-4FF1-BF79-A96506FAA67A}"/>
                </a:ext>
              </a:extLst>
            </p:cNvPr>
            <p:cNvSpPr>
              <a:spLocks noChangeAspect="1"/>
            </p:cNvSpPr>
            <p:nvPr/>
          </p:nvSpPr>
          <p:spPr bwMode="auto">
            <a:xfrm>
              <a:off x="4416634" y="5602067"/>
              <a:ext cx="272048" cy="239982"/>
            </a:xfrm>
            <a:custGeom>
              <a:avLst/>
              <a:gdLst>
                <a:gd name="connsiteX0" fmla="*/ 481714 w 606439"/>
                <a:gd name="connsiteY0" fmla="*/ 424028 h 534958"/>
                <a:gd name="connsiteX1" fmla="*/ 537284 w 606439"/>
                <a:gd name="connsiteY1" fmla="*/ 479493 h 534958"/>
                <a:gd name="connsiteX2" fmla="*/ 481714 w 606439"/>
                <a:gd name="connsiteY2" fmla="*/ 534958 h 534958"/>
                <a:gd name="connsiteX3" fmla="*/ 426144 w 606439"/>
                <a:gd name="connsiteY3" fmla="*/ 479493 h 534958"/>
                <a:gd name="connsiteX4" fmla="*/ 481714 w 606439"/>
                <a:gd name="connsiteY4" fmla="*/ 424028 h 534958"/>
                <a:gd name="connsiteX5" fmla="*/ 163006 w 606439"/>
                <a:gd name="connsiteY5" fmla="*/ 424028 h 534958"/>
                <a:gd name="connsiteX6" fmla="*/ 218541 w 606439"/>
                <a:gd name="connsiteY6" fmla="*/ 479493 h 534958"/>
                <a:gd name="connsiteX7" fmla="*/ 163006 w 606439"/>
                <a:gd name="connsiteY7" fmla="*/ 534958 h 534958"/>
                <a:gd name="connsiteX8" fmla="*/ 107471 w 606439"/>
                <a:gd name="connsiteY8" fmla="*/ 479493 h 534958"/>
                <a:gd name="connsiteX9" fmla="*/ 163006 w 606439"/>
                <a:gd name="connsiteY9" fmla="*/ 424028 h 534958"/>
                <a:gd name="connsiteX10" fmla="*/ 475399 w 606439"/>
                <a:gd name="connsiteY10" fmla="*/ 245780 h 534958"/>
                <a:gd name="connsiteX11" fmla="*/ 562053 w 606439"/>
                <a:gd name="connsiteY11" fmla="*/ 245780 h 534958"/>
                <a:gd name="connsiteX12" fmla="*/ 548236 w 606439"/>
                <a:gd name="connsiteY12" fmla="*/ 316910 h 534958"/>
                <a:gd name="connsiteX13" fmla="*/ 475399 w 606439"/>
                <a:gd name="connsiteY13" fmla="*/ 316910 h 534958"/>
                <a:gd name="connsiteX14" fmla="*/ 304137 w 606439"/>
                <a:gd name="connsiteY14" fmla="*/ 245780 h 534958"/>
                <a:gd name="connsiteX15" fmla="*/ 438987 w 606439"/>
                <a:gd name="connsiteY15" fmla="*/ 245780 h 534958"/>
                <a:gd name="connsiteX16" fmla="*/ 438987 w 606439"/>
                <a:gd name="connsiteY16" fmla="*/ 316910 h 534958"/>
                <a:gd name="connsiteX17" fmla="*/ 304137 w 606439"/>
                <a:gd name="connsiteY17" fmla="*/ 316910 h 534958"/>
                <a:gd name="connsiteX18" fmla="*/ 169710 w 606439"/>
                <a:gd name="connsiteY18" fmla="*/ 245780 h 534958"/>
                <a:gd name="connsiteX19" fmla="*/ 267725 w 606439"/>
                <a:gd name="connsiteY19" fmla="*/ 245780 h 534958"/>
                <a:gd name="connsiteX20" fmla="*/ 267725 w 606439"/>
                <a:gd name="connsiteY20" fmla="*/ 316910 h 534958"/>
                <a:gd name="connsiteX21" fmla="*/ 176665 w 606439"/>
                <a:gd name="connsiteY21" fmla="*/ 316910 h 534958"/>
                <a:gd name="connsiteX22" fmla="*/ 475399 w 606439"/>
                <a:gd name="connsiteY22" fmla="*/ 125677 h 534958"/>
                <a:gd name="connsiteX23" fmla="*/ 585481 w 606439"/>
                <a:gd name="connsiteY23" fmla="*/ 125677 h 534958"/>
                <a:gd name="connsiteX24" fmla="*/ 569193 w 606439"/>
                <a:gd name="connsiteY24" fmla="*/ 209368 h 534958"/>
                <a:gd name="connsiteX25" fmla="*/ 475399 w 606439"/>
                <a:gd name="connsiteY25" fmla="*/ 209368 h 534958"/>
                <a:gd name="connsiteX26" fmla="*/ 304137 w 606439"/>
                <a:gd name="connsiteY26" fmla="*/ 125677 h 534958"/>
                <a:gd name="connsiteX27" fmla="*/ 438987 w 606439"/>
                <a:gd name="connsiteY27" fmla="*/ 125677 h 534958"/>
                <a:gd name="connsiteX28" fmla="*/ 438987 w 606439"/>
                <a:gd name="connsiteY28" fmla="*/ 209368 h 534958"/>
                <a:gd name="connsiteX29" fmla="*/ 304137 w 606439"/>
                <a:gd name="connsiteY29" fmla="*/ 209368 h 534958"/>
                <a:gd name="connsiteX30" fmla="*/ 157996 w 606439"/>
                <a:gd name="connsiteY30" fmla="*/ 125677 h 534958"/>
                <a:gd name="connsiteX31" fmla="*/ 267725 w 606439"/>
                <a:gd name="connsiteY31" fmla="*/ 125677 h 534958"/>
                <a:gd name="connsiteX32" fmla="*/ 267725 w 606439"/>
                <a:gd name="connsiteY32" fmla="*/ 209368 h 534958"/>
                <a:gd name="connsiteX33" fmla="*/ 166233 w 606439"/>
                <a:gd name="connsiteY33" fmla="*/ 209368 h 534958"/>
                <a:gd name="connsiteX34" fmla="*/ 475399 w 606439"/>
                <a:gd name="connsiteY34" fmla="*/ 18206 h 534958"/>
                <a:gd name="connsiteX35" fmla="*/ 606439 w 606439"/>
                <a:gd name="connsiteY35" fmla="*/ 18206 h 534958"/>
                <a:gd name="connsiteX36" fmla="*/ 592621 w 606439"/>
                <a:gd name="connsiteY36" fmla="*/ 89336 h 534958"/>
                <a:gd name="connsiteX37" fmla="*/ 475399 w 606439"/>
                <a:gd name="connsiteY37" fmla="*/ 89336 h 534958"/>
                <a:gd name="connsiteX38" fmla="*/ 304137 w 606439"/>
                <a:gd name="connsiteY38" fmla="*/ 18206 h 534958"/>
                <a:gd name="connsiteX39" fmla="*/ 438987 w 606439"/>
                <a:gd name="connsiteY39" fmla="*/ 18206 h 534958"/>
                <a:gd name="connsiteX40" fmla="*/ 438987 w 606439"/>
                <a:gd name="connsiteY40" fmla="*/ 89336 h 534958"/>
                <a:gd name="connsiteX41" fmla="*/ 304137 w 606439"/>
                <a:gd name="connsiteY41" fmla="*/ 89336 h 534958"/>
                <a:gd name="connsiteX42" fmla="*/ 147552 w 606439"/>
                <a:gd name="connsiteY42" fmla="*/ 18206 h 534958"/>
                <a:gd name="connsiteX43" fmla="*/ 267725 w 606439"/>
                <a:gd name="connsiteY43" fmla="*/ 18206 h 534958"/>
                <a:gd name="connsiteX44" fmla="*/ 267725 w 606439"/>
                <a:gd name="connsiteY44" fmla="*/ 89336 h 534958"/>
                <a:gd name="connsiteX45" fmla="*/ 154508 w 606439"/>
                <a:gd name="connsiteY45" fmla="*/ 89336 h 534958"/>
                <a:gd name="connsiteX46" fmla="*/ 0 w 606439"/>
                <a:gd name="connsiteY46" fmla="*/ 0 h 534958"/>
                <a:gd name="connsiteX47" fmla="*/ 109645 w 606439"/>
                <a:gd name="connsiteY47" fmla="*/ 0 h 534958"/>
                <a:gd name="connsiteX48" fmla="*/ 138749 w 606439"/>
                <a:gd name="connsiteY48" fmla="*/ 353283 h 534958"/>
                <a:gd name="connsiteX49" fmla="*/ 548223 w 606439"/>
                <a:gd name="connsiteY49" fmla="*/ 353283 h 534958"/>
                <a:gd name="connsiteX50" fmla="*/ 548223 w 606439"/>
                <a:gd name="connsiteY50" fmla="*/ 389663 h 534958"/>
                <a:gd name="connsiteX51" fmla="*/ 105251 w 606439"/>
                <a:gd name="connsiteY51" fmla="*/ 389663 h 534958"/>
                <a:gd name="connsiteX52" fmla="*/ 76147 w 606439"/>
                <a:gd name="connsiteY52" fmla="*/ 36380 h 534958"/>
                <a:gd name="connsiteX53" fmla="*/ 0 w 606439"/>
                <a:gd name="connsiteY53" fmla="*/ 36380 h 53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6439" h="534958">
                  <a:moveTo>
                    <a:pt x="481714" y="424028"/>
                  </a:moveTo>
                  <a:cubicBezTo>
                    <a:pt x="512404" y="424028"/>
                    <a:pt x="537284" y="448861"/>
                    <a:pt x="537284" y="479493"/>
                  </a:cubicBezTo>
                  <a:cubicBezTo>
                    <a:pt x="537284" y="510125"/>
                    <a:pt x="512404" y="534958"/>
                    <a:pt x="481714" y="534958"/>
                  </a:cubicBezTo>
                  <a:cubicBezTo>
                    <a:pt x="451024" y="534958"/>
                    <a:pt x="426144" y="510125"/>
                    <a:pt x="426144" y="479493"/>
                  </a:cubicBezTo>
                  <a:cubicBezTo>
                    <a:pt x="426144" y="448861"/>
                    <a:pt x="451024" y="424028"/>
                    <a:pt x="481714" y="424028"/>
                  </a:cubicBezTo>
                  <a:close/>
                  <a:moveTo>
                    <a:pt x="163006" y="424028"/>
                  </a:moveTo>
                  <a:cubicBezTo>
                    <a:pt x="193677" y="424028"/>
                    <a:pt x="218541" y="448861"/>
                    <a:pt x="218541" y="479493"/>
                  </a:cubicBezTo>
                  <a:cubicBezTo>
                    <a:pt x="218541" y="510125"/>
                    <a:pt x="193677" y="534958"/>
                    <a:pt x="163006" y="534958"/>
                  </a:cubicBezTo>
                  <a:cubicBezTo>
                    <a:pt x="132335" y="534958"/>
                    <a:pt x="107471" y="510125"/>
                    <a:pt x="107471" y="479493"/>
                  </a:cubicBezTo>
                  <a:cubicBezTo>
                    <a:pt x="107471" y="448861"/>
                    <a:pt x="132335" y="424028"/>
                    <a:pt x="163006" y="424028"/>
                  </a:cubicBezTo>
                  <a:close/>
                  <a:moveTo>
                    <a:pt x="475399" y="245780"/>
                  </a:moveTo>
                  <a:lnTo>
                    <a:pt x="562053" y="245780"/>
                  </a:lnTo>
                  <a:lnTo>
                    <a:pt x="548236" y="316910"/>
                  </a:lnTo>
                  <a:lnTo>
                    <a:pt x="475399" y="316910"/>
                  </a:lnTo>
                  <a:close/>
                  <a:moveTo>
                    <a:pt x="304137" y="245780"/>
                  </a:moveTo>
                  <a:lnTo>
                    <a:pt x="438987" y="245780"/>
                  </a:lnTo>
                  <a:lnTo>
                    <a:pt x="438987" y="316910"/>
                  </a:lnTo>
                  <a:lnTo>
                    <a:pt x="304137" y="316910"/>
                  </a:lnTo>
                  <a:close/>
                  <a:moveTo>
                    <a:pt x="169710" y="245780"/>
                  </a:moveTo>
                  <a:lnTo>
                    <a:pt x="267725" y="245780"/>
                  </a:lnTo>
                  <a:lnTo>
                    <a:pt x="267725" y="316910"/>
                  </a:lnTo>
                  <a:lnTo>
                    <a:pt x="176665" y="316910"/>
                  </a:lnTo>
                  <a:close/>
                  <a:moveTo>
                    <a:pt x="475399" y="125677"/>
                  </a:moveTo>
                  <a:lnTo>
                    <a:pt x="585481" y="125677"/>
                  </a:lnTo>
                  <a:lnTo>
                    <a:pt x="569193" y="209368"/>
                  </a:lnTo>
                  <a:lnTo>
                    <a:pt x="475399" y="209368"/>
                  </a:lnTo>
                  <a:close/>
                  <a:moveTo>
                    <a:pt x="304137" y="125677"/>
                  </a:moveTo>
                  <a:lnTo>
                    <a:pt x="438987" y="125677"/>
                  </a:lnTo>
                  <a:lnTo>
                    <a:pt x="438987" y="209368"/>
                  </a:lnTo>
                  <a:lnTo>
                    <a:pt x="304137" y="209368"/>
                  </a:lnTo>
                  <a:close/>
                  <a:moveTo>
                    <a:pt x="157996" y="125677"/>
                  </a:moveTo>
                  <a:lnTo>
                    <a:pt x="267725" y="125677"/>
                  </a:lnTo>
                  <a:lnTo>
                    <a:pt x="267725" y="209368"/>
                  </a:lnTo>
                  <a:lnTo>
                    <a:pt x="166233" y="209368"/>
                  </a:lnTo>
                  <a:close/>
                  <a:moveTo>
                    <a:pt x="475399" y="18206"/>
                  </a:moveTo>
                  <a:lnTo>
                    <a:pt x="606439" y="18206"/>
                  </a:lnTo>
                  <a:lnTo>
                    <a:pt x="592621" y="89336"/>
                  </a:lnTo>
                  <a:lnTo>
                    <a:pt x="475399" y="89336"/>
                  </a:lnTo>
                  <a:close/>
                  <a:moveTo>
                    <a:pt x="304137" y="18206"/>
                  </a:moveTo>
                  <a:lnTo>
                    <a:pt x="438987" y="18206"/>
                  </a:lnTo>
                  <a:lnTo>
                    <a:pt x="438987" y="89336"/>
                  </a:lnTo>
                  <a:lnTo>
                    <a:pt x="304137" y="89336"/>
                  </a:lnTo>
                  <a:close/>
                  <a:moveTo>
                    <a:pt x="147552" y="18206"/>
                  </a:moveTo>
                  <a:lnTo>
                    <a:pt x="267725" y="18206"/>
                  </a:lnTo>
                  <a:lnTo>
                    <a:pt x="267725" y="89336"/>
                  </a:lnTo>
                  <a:lnTo>
                    <a:pt x="154508" y="89336"/>
                  </a:lnTo>
                  <a:close/>
                  <a:moveTo>
                    <a:pt x="0" y="0"/>
                  </a:moveTo>
                  <a:lnTo>
                    <a:pt x="109645" y="0"/>
                  </a:lnTo>
                  <a:lnTo>
                    <a:pt x="138749" y="353283"/>
                  </a:lnTo>
                  <a:lnTo>
                    <a:pt x="548223" y="353283"/>
                  </a:lnTo>
                  <a:lnTo>
                    <a:pt x="548223" y="389663"/>
                  </a:lnTo>
                  <a:lnTo>
                    <a:pt x="105251" y="389663"/>
                  </a:lnTo>
                  <a:lnTo>
                    <a:pt x="76147" y="36380"/>
                  </a:lnTo>
                  <a:lnTo>
                    <a:pt x="0" y="36380"/>
                  </a:lnTo>
                  <a:close/>
                </a:path>
              </a:pathLst>
            </a:custGeom>
            <a:grpFill/>
            <a:ln>
              <a:noFill/>
            </a:ln>
          </p:spPr>
          <p:txBody>
            <a:bodyPr/>
            <a:lstStyle/>
            <a:p>
              <a:endParaRPr lang="zh-CN" altLang="en-US"/>
            </a:p>
          </p:txBody>
        </p:sp>
        <p:grpSp>
          <p:nvGrpSpPr>
            <p:cNvPr id="11" name="组合 10">
              <a:extLst>
                <a:ext uri="{FF2B5EF4-FFF2-40B4-BE49-F238E27FC236}">
                  <a16:creationId xmlns:a16="http://schemas.microsoft.com/office/drawing/2014/main" id="{9A80C71D-FD13-4AD8-8728-B6F6BFD71225}"/>
                </a:ext>
              </a:extLst>
            </p:cNvPr>
            <p:cNvGrpSpPr/>
            <p:nvPr/>
          </p:nvGrpSpPr>
          <p:grpSpPr>
            <a:xfrm>
              <a:off x="719139" y="5371140"/>
              <a:ext cx="357592" cy="261542"/>
              <a:chOff x="593092" y="5278951"/>
              <a:chExt cx="609685" cy="445920"/>
            </a:xfrm>
            <a:grpFill/>
          </p:grpSpPr>
          <p:sp>
            <p:nvSpPr>
              <p:cNvPr id="89" name="mechanical-arm_162903">
                <a:extLst>
                  <a:ext uri="{FF2B5EF4-FFF2-40B4-BE49-F238E27FC236}">
                    <a16:creationId xmlns:a16="http://schemas.microsoft.com/office/drawing/2014/main" id="{6ADA896C-827B-4BF9-949C-6C5B26F909AF}"/>
                  </a:ext>
                </a:extLst>
              </p:cNvPr>
              <p:cNvSpPr>
                <a:spLocks noChangeAspect="1"/>
              </p:cNvSpPr>
              <p:nvPr/>
            </p:nvSpPr>
            <p:spPr bwMode="auto">
              <a:xfrm>
                <a:off x="776818" y="5369914"/>
                <a:ext cx="291620" cy="263008"/>
              </a:xfrm>
              <a:custGeom>
                <a:avLst/>
                <a:gdLst>
                  <a:gd name="T0" fmla="*/ 7830 w 8541"/>
                  <a:gd name="T1" fmla="*/ 7703 h 7703"/>
                  <a:gd name="T2" fmla="*/ 0 w 8541"/>
                  <a:gd name="T3" fmla="*/ 7703 h 7703"/>
                  <a:gd name="T4" fmla="*/ 0 w 8541"/>
                  <a:gd name="T5" fmla="*/ 0 h 7703"/>
                  <a:gd name="T6" fmla="*/ 632 w 8541"/>
                  <a:gd name="T7" fmla="*/ 0 h 7703"/>
                  <a:gd name="T8" fmla="*/ 632 w 8541"/>
                  <a:gd name="T9" fmla="*/ 4272 h 7703"/>
                  <a:gd name="T10" fmla="*/ 4513 w 8541"/>
                  <a:gd name="T11" fmla="*/ 1449 h 7703"/>
                  <a:gd name="T12" fmla="*/ 5841 w 8541"/>
                  <a:gd name="T13" fmla="*/ 2017 h 7703"/>
                  <a:gd name="T14" fmla="*/ 7667 w 8541"/>
                  <a:gd name="T15" fmla="*/ 357 h 7703"/>
                  <a:gd name="T16" fmla="*/ 7305 w 8541"/>
                  <a:gd name="T17" fmla="*/ 0 h 7703"/>
                  <a:gd name="T18" fmla="*/ 8541 w 8541"/>
                  <a:gd name="T19" fmla="*/ 0 h 7703"/>
                  <a:gd name="T20" fmla="*/ 8541 w 8541"/>
                  <a:gd name="T21" fmla="*/ 1235 h 7703"/>
                  <a:gd name="T22" fmla="*/ 8116 w 8541"/>
                  <a:gd name="T23" fmla="*/ 806 h 7703"/>
                  <a:gd name="T24" fmla="*/ 5965 w 8541"/>
                  <a:gd name="T25" fmla="*/ 2756 h 7703"/>
                  <a:gd name="T26" fmla="*/ 4593 w 8541"/>
                  <a:gd name="T27" fmla="*/ 2172 h 7703"/>
                  <a:gd name="T28" fmla="*/ 632 w 8541"/>
                  <a:gd name="T29" fmla="*/ 5054 h 7703"/>
                  <a:gd name="T30" fmla="*/ 632 w 8541"/>
                  <a:gd name="T31" fmla="*/ 7072 h 7703"/>
                  <a:gd name="T32" fmla="*/ 1348 w 8541"/>
                  <a:gd name="T33" fmla="*/ 7072 h 7703"/>
                  <a:gd name="T34" fmla="*/ 1348 w 8541"/>
                  <a:gd name="T35" fmla="*/ 5289 h 7703"/>
                  <a:gd name="T36" fmla="*/ 1980 w 8541"/>
                  <a:gd name="T37" fmla="*/ 5289 h 7703"/>
                  <a:gd name="T38" fmla="*/ 1980 w 8541"/>
                  <a:gd name="T39" fmla="*/ 7072 h 7703"/>
                  <a:gd name="T40" fmla="*/ 2517 w 8541"/>
                  <a:gd name="T41" fmla="*/ 7072 h 7703"/>
                  <a:gd name="T42" fmla="*/ 2517 w 8541"/>
                  <a:gd name="T43" fmla="*/ 4558 h 7703"/>
                  <a:gd name="T44" fmla="*/ 3149 w 8541"/>
                  <a:gd name="T45" fmla="*/ 4558 h 7703"/>
                  <a:gd name="T46" fmla="*/ 3149 w 8541"/>
                  <a:gd name="T47" fmla="*/ 7072 h 7703"/>
                  <a:gd name="T48" fmla="*/ 3686 w 8541"/>
                  <a:gd name="T49" fmla="*/ 7072 h 7703"/>
                  <a:gd name="T50" fmla="*/ 3686 w 8541"/>
                  <a:gd name="T51" fmla="*/ 3824 h 7703"/>
                  <a:gd name="T52" fmla="*/ 4318 w 8541"/>
                  <a:gd name="T53" fmla="*/ 3824 h 7703"/>
                  <a:gd name="T54" fmla="*/ 4318 w 8541"/>
                  <a:gd name="T55" fmla="*/ 7072 h 7703"/>
                  <a:gd name="T56" fmla="*/ 4855 w 8541"/>
                  <a:gd name="T57" fmla="*/ 7072 h 7703"/>
                  <a:gd name="T58" fmla="*/ 4855 w 8541"/>
                  <a:gd name="T59" fmla="*/ 3458 h 7703"/>
                  <a:gd name="T60" fmla="*/ 5491 w 8541"/>
                  <a:gd name="T61" fmla="*/ 3458 h 7703"/>
                  <a:gd name="T62" fmla="*/ 5491 w 8541"/>
                  <a:gd name="T63" fmla="*/ 7072 h 7703"/>
                  <a:gd name="T64" fmla="*/ 6028 w 8541"/>
                  <a:gd name="T65" fmla="*/ 7072 h 7703"/>
                  <a:gd name="T66" fmla="*/ 6028 w 8541"/>
                  <a:gd name="T67" fmla="*/ 4193 h 7703"/>
                  <a:gd name="T68" fmla="*/ 6660 w 8541"/>
                  <a:gd name="T69" fmla="*/ 4193 h 7703"/>
                  <a:gd name="T70" fmla="*/ 6660 w 8541"/>
                  <a:gd name="T71" fmla="*/ 7072 h 7703"/>
                  <a:gd name="T72" fmla="*/ 7197 w 8541"/>
                  <a:gd name="T73" fmla="*/ 7072 h 7703"/>
                  <a:gd name="T74" fmla="*/ 7197 w 8541"/>
                  <a:gd name="T75" fmla="*/ 2728 h 7703"/>
                  <a:gd name="T76" fmla="*/ 7830 w 8541"/>
                  <a:gd name="T77" fmla="*/ 2728 h 7703"/>
                  <a:gd name="T78" fmla="*/ 7830 w 8541"/>
                  <a:gd name="T79" fmla="*/ 7703 h 7703"/>
                  <a:gd name="T80" fmla="*/ 7830 w 8541"/>
                  <a:gd name="T81" fmla="*/ 7703 h 7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541" h="7703">
                    <a:moveTo>
                      <a:pt x="7830" y="7703"/>
                    </a:moveTo>
                    <a:lnTo>
                      <a:pt x="0" y="7703"/>
                    </a:lnTo>
                    <a:lnTo>
                      <a:pt x="0" y="0"/>
                    </a:lnTo>
                    <a:lnTo>
                      <a:pt x="632" y="0"/>
                    </a:lnTo>
                    <a:lnTo>
                      <a:pt x="632" y="4272"/>
                    </a:lnTo>
                    <a:lnTo>
                      <a:pt x="4513" y="1449"/>
                    </a:lnTo>
                    <a:lnTo>
                      <a:pt x="5841" y="2017"/>
                    </a:lnTo>
                    <a:lnTo>
                      <a:pt x="7667" y="357"/>
                    </a:lnTo>
                    <a:lnTo>
                      <a:pt x="7305" y="0"/>
                    </a:lnTo>
                    <a:lnTo>
                      <a:pt x="8541" y="0"/>
                    </a:lnTo>
                    <a:lnTo>
                      <a:pt x="8541" y="1235"/>
                    </a:lnTo>
                    <a:lnTo>
                      <a:pt x="8116" y="806"/>
                    </a:lnTo>
                    <a:lnTo>
                      <a:pt x="5965" y="2756"/>
                    </a:lnTo>
                    <a:lnTo>
                      <a:pt x="4593" y="2172"/>
                    </a:lnTo>
                    <a:lnTo>
                      <a:pt x="632" y="5054"/>
                    </a:lnTo>
                    <a:lnTo>
                      <a:pt x="632" y="7072"/>
                    </a:lnTo>
                    <a:lnTo>
                      <a:pt x="1348" y="7072"/>
                    </a:lnTo>
                    <a:lnTo>
                      <a:pt x="1348" y="5289"/>
                    </a:lnTo>
                    <a:lnTo>
                      <a:pt x="1980" y="5289"/>
                    </a:lnTo>
                    <a:lnTo>
                      <a:pt x="1980" y="7072"/>
                    </a:lnTo>
                    <a:lnTo>
                      <a:pt x="2517" y="7072"/>
                    </a:lnTo>
                    <a:lnTo>
                      <a:pt x="2517" y="4558"/>
                    </a:lnTo>
                    <a:lnTo>
                      <a:pt x="3149" y="4558"/>
                    </a:lnTo>
                    <a:lnTo>
                      <a:pt x="3149" y="7072"/>
                    </a:lnTo>
                    <a:lnTo>
                      <a:pt x="3686" y="7072"/>
                    </a:lnTo>
                    <a:lnTo>
                      <a:pt x="3686" y="3824"/>
                    </a:lnTo>
                    <a:lnTo>
                      <a:pt x="4318" y="3824"/>
                    </a:lnTo>
                    <a:lnTo>
                      <a:pt x="4318" y="7072"/>
                    </a:lnTo>
                    <a:lnTo>
                      <a:pt x="4855" y="7072"/>
                    </a:lnTo>
                    <a:lnTo>
                      <a:pt x="4855" y="3458"/>
                    </a:lnTo>
                    <a:lnTo>
                      <a:pt x="5491" y="3458"/>
                    </a:lnTo>
                    <a:lnTo>
                      <a:pt x="5491" y="7072"/>
                    </a:lnTo>
                    <a:lnTo>
                      <a:pt x="6028" y="7072"/>
                    </a:lnTo>
                    <a:lnTo>
                      <a:pt x="6028" y="4193"/>
                    </a:lnTo>
                    <a:lnTo>
                      <a:pt x="6660" y="4193"/>
                    </a:lnTo>
                    <a:lnTo>
                      <a:pt x="6660" y="7072"/>
                    </a:lnTo>
                    <a:lnTo>
                      <a:pt x="7197" y="7072"/>
                    </a:lnTo>
                    <a:lnTo>
                      <a:pt x="7197" y="2728"/>
                    </a:lnTo>
                    <a:lnTo>
                      <a:pt x="7830" y="2728"/>
                    </a:lnTo>
                    <a:lnTo>
                      <a:pt x="7830" y="7703"/>
                    </a:lnTo>
                    <a:lnTo>
                      <a:pt x="7830" y="7703"/>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0" name="tablet_319">
                <a:extLst>
                  <a:ext uri="{FF2B5EF4-FFF2-40B4-BE49-F238E27FC236}">
                    <a16:creationId xmlns:a16="http://schemas.microsoft.com/office/drawing/2014/main" id="{770048E5-D82F-43B0-86D1-5974DFA4A1B7}"/>
                  </a:ext>
                </a:extLst>
              </p:cNvPr>
              <p:cNvSpPr>
                <a:spLocks noChangeAspect="1"/>
              </p:cNvSpPr>
              <p:nvPr/>
            </p:nvSpPr>
            <p:spPr bwMode="auto">
              <a:xfrm rot="5400000">
                <a:off x="674975" y="5197068"/>
                <a:ext cx="445920" cy="609685"/>
              </a:xfrm>
              <a:custGeom>
                <a:avLst/>
                <a:gdLst>
                  <a:gd name="T0" fmla="*/ 301 w 331"/>
                  <a:gd name="T1" fmla="*/ 0 h 453"/>
                  <a:gd name="T2" fmla="*/ 31 w 331"/>
                  <a:gd name="T3" fmla="*/ 0 h 453"/>
                  <a:gd name="T4" fmla="*/ 0 w 331"/>
                  <a:gd name="T5" fmla="*/ 31 h 453"/>
                  <a:gd name="T6" fmla="*/ 0 w 331"/>
                  <a:gd name="T7" fmla="*/ 422 h 453"/>
                  <a:gd name="T8" fmla="*/ 31 w 331"/>
                  <a:gd name="T9" fmla="*/ 453 h 453"/>
                  <a:gd name="T10" fmla="*/ 301 w 331"/>
                  <a:gd name="T11" fmla="*/ 453 h 453"/>
                  <a:gd name="T12" fmla="*/ 331 w 331"/>
                  <a:gd name="T13" fmla="*/ 422 h 453"/>
                  <a:gd name="T14" fmla="*/ 331 w 331"/>
                  <a:gd name="T15" fmla="*/ 31 h 453"/>
                  <a:gd name="T16" fmla="*/ 301 w 331"/>
                  <a:gd name="T17" fmla="*/ 0 h 453"/>
                  <a:gd name="T18" fmla="*/ 166 w 331"/>
                  <a:gd name="T19" fmla="*/ 442 h 453"/>
                  <a:gd name="T20" fmla="*/ 147 w 331"/>
                  <a:gd name="T21" fmla="*/ 423 h 453"/>
                  <a:gd name="T22" fmla="*/ 166 w 331"/>
                  <a:gd name="T23" fmla="*/ 405 h 453"/>
                  <a:gd name="T24" fmla="*/ 184 w 331"/>
                  <a:gd name="T25" fmla="*/ 423 h 453"/>
                  <a:gd name="T26" fmla="*/ 166 w 331"/>
                  <a:gd name="T27" fmla="*/ 442 h 453"/>
                  <a:gd name="T28" fmla="*/ 300 w 331"/>
                  <a:gd name="T29" fmla="*/ 389 h 453"/>
                  <a:gd name="T30" fmla="*/ 31 w 331"/>
                  <a:gd name="T31" fmla="*/ 389 h 453"/>
                  <a:gd name="T32" fmla="*/ 31 w 331"/>
                  <a:gd name="T33" fmla="*/ 37 h 453"/>
                  <a:gd name="T34" fmla="*/ 300 w 331"/>
                  <a:gd name="T35" fmla="*/ 37 h 453"/>
                  <a:gd name="T36" fmla="*/ 300 w 331"/>
                  <a:gd name="T37" fmla="*/ 389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1" h="453">
                    <a:moveTo>
                      <a:pt x="301" y="0"/>
                    </a:moveTo>
                    <a:lnTo>
                      <a:pt x="31" y="0"/>
                    </a:lnTo>
                    <a:cubicBezTo>
                      <a:pt x="14" y="0"/>
                      <a:pt x="0" y="14"/>
                      <a:pt x="0" y="31"/>
                    </a:cubicBezTo>
                    <a:lnTo>
                      <a:pt x="0" y="422"/>
                    </a:lnTo>
                    <a:cubicBezTo>
                      <a:pt x="0" y="439"/>
                      <a:pt x="14" y="453"/>
                      <a:pt x="31" y="453"/>
                    </a:cubicBezTo>
                    <a:lnTo>
                      <a:pt x="301" y="453"/>
                    </a:lnTo>
                    <a:cubicBezTo>
                      <a:pt x="318" y="453"/>
                      <a:pt x="331" y="439"/>
                      <a:pt x="331" y="422"/>
                    </a:cubicBezTo>
                    <a:lnTo>
                      <a:pt x="331" y="31"/>
                    </a:lnTo>
                    <a:cubicBezTo>
                      <a:pt x="331" y="14"/>
                      <a:pt x="318" y="0"/>
                      <a:pt x="301" y="0"/>
                    </a:cubicBezTo>
                    <a:close/>
                    <a:moveTo>
                      <a:pt x="166" y="442"/>
                    </a:moveTo>
                    <a:cubicBezTo>
                      <a:pt x="156" y="442"/>
                      <a:pt x="147" y="434"/>
                      <a:pt x="147" y="423"/>
                    </a:cubicBezTo>
                    <a:cubicBezTo>
                      <a:pt x="147" y="413"/>
                      <a:pt x="156" y="405"/>
                      <a:pt x="166" y="405"/>
                    </a:cubicBezTo>
                    <a:cubicBezTo>
                      <a:pt x="176" y="405"/>
                      <a:pt x="184" y="413"/>
                      <a:pt x="184" y="423"/>
                    </a:cubicBezTo>
                    <a:cubicBezTo>
                      <a:pt x="184" y="434"/>
                      <a:pt x="176" y="442"/>
                      <a:pt x="166" y="442"/>
                    </a:cubicBezTo>
                    <a:close/>
                    <a:moveTo>
                      <a:pt x="300" y="389"/>
                    </a:moveTo>
                    <a:lnTo>
                      <a:pt x="31" y="389"/>
                    </a:lnTo>
                    <a:lnTo>
                      <a:pt x="31" y="37"/>
                    </a:lnTo>
                    <a:lnTo>
                      <a:pt x="300" y="37"/>
                    </a:lnTo>
                    <a:lnTo>
                      <a:pt x="300" y="389"/>
                    </a:lnTo>
                    <a:close/>
                  </a:path>
                </a:pathLst>
              </a:custGeom>
              <a:grpFill/>
              <a:ln>
                <a:noFill/>
              </a:ln>
            </p:spPr>
          </p:sp>
        </p:grpSp>
        <p:grpSp>
          <p:nvGrpSpPr>
            <p:cNvPr id="105" name="组合 104">
              <a:extLst>
                <a:ext uri="{FF2B5EF4-FFF2-40B4-BE49-F238E27FC236}">
                  <a16:creationId xmlns:a16="http://schemas.microsoft.com/office/drawing/2014/main" id="{F99B76F2-E25D-4EAB-803F-B9A839083D2F}"/>
                </a:ext>
              </a:extLst>
            </p:cNvPr>
            <p:cNvGrpSpPr/>
            <p:nvPr/>
          </p:nvGrpSpPr>
          <p:grpSpPr>
            <a:xfrm>
              <a:off x="6131719" y="4740652"/>
              <a:ext cx="279676" cy="259424"/>
              <a:chOff x="4971999" y="3709495"/>
              <a:chExt cx="781135" cy="724570"/>
            </a:xfrm>
            <a:grpFill/>
          </p:grpSpPr>
          <p:sp>
            <p:nvSpPr>
              <p:cNvPr id="106" name="任意多边形: 形状 105">
                <a:extLst>
                  <a:ext uri="{FF2B5EF4-FFF2-40B4-BE49-F238E27FC236}">
                    <a16:creationId xmlns:a16="http://schemas.microsoft.com/office/drawing/2014/main" id="{9626507A-FDE8-4D64-9968-A194B840AA54}"/>
                  </a:ext>
                </a:extLst>
              </p:cNvPr>
              <p:cNvSpPr>
                <a:spLocks noChangeAspect="1"/>
              </p:cNvSpPr>
              <p:nvPr/>
            </p:nvSpPr>
            <p:spPr bwMode="auto">
              <a:xfrm>
                <a:off x="4971999" y="3709495"/>
                <a:ext cx="609685" cy="601061"/>
              </a:xfrm>
              <a:custGeom>
                <a:avLst/>
                <a:gdLst>
                  <a:gd name="connsiteX0" fmla="*/ 261424 w 609685"/>
                  <a:gd name="connsiteY0" fmla="*/ 479845 h 601061"/>
                  <a:gd name="connsiteX1" fmla="*/ 433126 w 609685"/>
                  <a:gd name="connsiteY1" fmla="*/ 555083 h 601061"/>
                  <a:gd name="connsiteX2" fmla="*/ 438527 w 609685"/>
                  <a:gd name="connsiteY2" fmla="*/ 554565 h 601061"/>
                  <a:gd name="connsiteX3" fmla="*/ 447586 w 609685"/>
                  <a:gd name="connsiteY3" fmla="*/ 599437 h 601061"/>
                  <a:gd name="connsiteX4" fmla="*/ 433126 w 609685"/>
                  <a:gd name="connsiteY4" fmla="*/ 601061 h 601061"/>
                  <a:gd name="connsiteX5" fmla="*/ 256568 w 609685"/>
                  <a:gd name="connsiteY5" fmla="*/ 502834 h 601061"/>
                  <a:gd name="connsiteX6" fmla="*/ 261424 w 609685"/>
                  <a:gd name="connsiteY6" fmla="*/ 479845 h 601061"/>
                  <a:gd name="connsiteX7" fmla="*/ 4932 w 609685"/>
                  <a:gd name="connsiteY7" fmla="*/ 383226 h 601061"/>
                  <a:gd name="connsiteX8" fmla="*/ 176571 w 609685"/>
                  <a:gd name="connsiteY8" fmla="*/ 458535 h 601061"/>
                  <a:gd name="connsiteX9" fmla="*/ 236424 w 609685"/>
                  <a:gd name="connsiteY9" fmla="*/ 452713 h 601061"/>
                  <a:gd name="connsiteX10" fmla="*/ 232016 w 609685"/>
                  <a:gd name="connsiteY10" fmla="*/ 463014 h 601061"/>
                  <a:gd name="connsiteX11" fmla="*/ 225365 w 609685"/>
                  <a:gd name="connsiteY11" fmla="*/ 494212 h 601061"/>
                  <a:gd name="connsiteX12" fmla="*/ 225664 w 609685"/>
                  <a:gd name="connsiteY12" fmla="*/ 500631 h 601061"/>
                  <a:gd name="connsiteX13" fmla="*/ 176571 w 609685"/>
                  <a:gd name="connsiteY13" fmla="*/ 504512 h 601061"/>
                  <a:gd name="connsiteX14" fmla="*/ 0 w 609685"/>
                  <a:gd name="connsiteY14" fmla="*/ 406214 h 601061"/>
                  <a:gd name="connsiteX15" fmla="*/ 4932 w 609685"/>
                  <a:gd name="connsiteY15" fmla="*/ 383226 h 601061"/>
                  <a:gd name="connsiteX16" fmla="*/ 604753 w 609685"/>
                  <a:gd name="connsiteY16" fmla="*/ 376087 h 601061"/>
                  <a:gd name="connsiteX17" fmla="*/ 606107 w 609685"/>
                  <a:gd name="connsiteY17" fmla="*/ 382393 h 601061"/>
                  <a:gd name="connsiteX18" fmla="*/ 598797 w 609685"/>
                  <a:gd name="connsiteY18" fmla="*/ 383868 h 601061"/>
                  <a:gd name="connsiteX19" fmla="*/ 261424 w 609685"/>
                  <a:gd name="connsiteY19" fmla="*/ 376087 h 601061"/>
                  <a:gd name="connsiteX20" fmla="*/ 433126 w 609685"/>
                  <a:gd name="connsiteY20" fmla="*/ 451353 h 601061"/>
                  <a:gd name="connsiteX21" fmla="*/ 478242 w 609685"/>
                  <a:gd name="connsiteY21" fmla="*/ 447030 h 601061"/>
                  <a:gd name="connsiteX22" fmla="*/ 451709 w 609685"/>
                  <a:gd name="connsiteY22" fmla="*/ 486384 h 601061"/>
                  <a:gd name="connsiteX23" fmla="*/ 449884 w 609685"/>
                  <a:gd name="connsiteY23" fmla="*/ 495420 h 601061"/>
                  <a:gd name="connsiteX24" fmla="*/ 433126 w 609685"/>
                  <a:gd name="connsiteY24" fmla="*/ 497303 h 601061"/>
                  <a:gd name="connsiteX25" fmla="*/ 256568 w 609685"/>
                  <a:gd name="connsiteY25" fmla="*/ 399062 h 601061"/>
                  <a:gd name="connsiteX26" fmla="*/ 261424 w 609685"/>
                  <a:gd name="connsiteY26" fmla="*/ 376087 h 601061"/>
                  <a:gd name="connsiteX27" fmla="*/ 4932 w 609685"/>
                  <a:gd name="connsiteY27" fmla="*/ 279539 h 601061"/>
                  <a:gd name="connsiteX28" fmla="*/ 176571 w 609685"/>
                  <a:gd name="connsiteY28" fmla="*/ 354849 h 601061"/>
                  <a:gd name="connsiteX29" fmla="*/ 236424 w 609685"/>
                  <a:gd name="connsiteY29" fmla="*/ 349026 h 601061"/>
                  <a:gd name="connsiteX30" fmla="*/ 232016 w 609685"/>
                  <a:gd name="connsiteY30" fmla="*/ 359327 h 601061"/>
                  <a:gd name="connsiteX31" fmla="*/ 225365 w 609685"/>
                  <a:gd name="connsiteY31" fmla="*/ 390450 h 601061"/>
                  <a:gd name="connsiteX32" fmla="*/ 225664 w 609685"/>
                  <a:gd name="connsiteY32" fmla="*/ 396944 h 601061"/>
                  <a:gd name="connsiteX33" fmla="*/ 176571 w 609685"/>
                  <a:gd name="connsiteY33" fmla="*/ 400825 h 601061"/>
                  <a:gd name="connsiteX34" fmla="*/ 0 w 609685"/>
                  <a:gd name="connsiteY34" fmla="*/ 302527 h 601061"/>
                  <a:gd name="connsiteX35" fmla="*/ 4932 w 609685"/>
                  <a:gd name="connsiteY35" fmla="*/ 279539 h 601061"/>
                  <a:gd name="connsiteX36" fmla="*/ 261424 w 609685"/>
                  <a:gd name="connsiteY36" fmla="*/ 272400 h 601061"/>
                  <a:gd name="connsiteX37" fmla="*/ 433126 w 609685"/>
                  <a:gd name="connsiteY37" fmla="*/ 347666 h 601061"/>
                  <a:gd name="connsiteX38" fmla="*/ 604753 w 609685"/>
                  <a:gd name="connsiteY38" fmla="*/ 272400 h 601061"/>
                  <a:gd name="connsiteX39" fmla="*/ 609684 w 609685"/>
                  <a:gd name="connsiteY39" fmla="*/ 295375 h 601061"/>
                  <a:gd name="connsiteX40" fmla="*/ 433126 w 609685"/>
                  <a:gd name="connsiteY40" fmla="*/ 393616 h 601061"/>
                  <a:gd name="connsiteX41" fmla="*/ 256568 w 609685"/>
                  <a:gd name="connsiteY41" fmla="*/ 295375 h 601061"/>
                  <a:gd name="connsiteX42" fmla="*/ 261424 w 609685"/>
                  <a:gd name="connsiteY42" fmla="*/ 272400 h 601061"/>
                  <a:gd name="connsiteX43" fmla="*/ 4932 w 609685"/>
                  <a:gd name="connsiteY43" fmla="*/ 175852 h 601061"/>
                  <a:gd name="connsiteX44" fmla="*/ 176571 w 609685"/>
                  <a:gd name="connsiteY44" fmla="*/ 251120 h 601061"/>
                  <a:gd name="connsiteX45" fmla="*/ 236424 w 609685"/>
                  <a:gd name="connsiteY45" fmla="*/ 245301 h 601061"/>
                  <a:gd name="connsiteX46" fmla="*/ 232016 w 609685"/>
                  <a:gd name="connsiteY46" fmla="*/ 255596 h 601061"/>
                  <a:gd name="connsiteX47" fmla="*/ 225365 w 609685"/>
                  <a:gd name="connsiteY47" fmla="*/ 286702 h 601061"/>
                  <a:gd name="connsiteX48" fmla="*/ 225664 w 609685"/>
                  <a:gd name="connsiteY48" fmla="*/ 293193 h 601061"/>
                  <a:gd name="connsiteX49" fmla="*/ 176571 w 609685"/>
                  <a:gd name="connsiteY49" fmla="*/ 296997 h 601061"/>
                  <a:gd name="connsiteX50" fmla="*/ 0 w 609685"/>
                  <a:gd name="connsiteY50" fmla="*/ 198828 h 601061"/>
                  <a:gd name="connsiteX51" fmla="*/ 4932 w 609685"/>
                  <a:gd name="connsiteY51" fmla="*/ 175852 h 601061"/>
                  <a:gd name="connsiteX52" fmla="*/ 433126 w 609685"/>
                  <a:gd name="connsiteY52" fmla="*/ 96548 h 601061"/>
                  <a:gd name="connsiteX53" fmla="*/ 609685 w 609685"/>
                  <a:gd name="connsiteY53" fmla="*/ 194758 h 601061"/>
                  <a:gd name="connsiteX54" fmla="*/ 433126 w 609685"/>
                  <a:gd name="connsiteY54" fmla="*/ 292968 h 601061"/>
                  <a:gd name="connsiteX55" fmla="*/ 256568 w 609685"/>
                  <a:gd name="connsiteY55" fmla="*/ 194758 h 601061"/>
                  <a:gd name="connsiteX56" fmla="*/ 433126 w 609685"/>
                  <a:gd name="connsiteY56" fmla="*/ 96548 h 601061"/>
                  <a:gd name="connsiteX57" fmla="*/ 176544 w 609685"/>
                  <a:gd name="connsiteY57" fmla="*/ 0 h 601061"/>
                  <a:gd name="connsiteX58" fmla="*/ 348381 w 609685"/>
                  <a:gd name="connsiteY58" fmla="*/ 75568 h 601061"/>
                  <a:gd name="connsiteX59" fmla="*/ 225331 w 609685"/>
                  <a:gd name="connsiteY59" fmla="*/ 186124 h 601061"/>
                  <a:gd name="connsiteX60" fmla="*/ 225630 w 609685"/>
                  <a:gd name="connsiteY60" fmla="*/ 192540 h 601061"/>
                  <a:gd name="connsiteX61" fmla="*/ 176544 w 609685"/>
                  <a:gd name="connsiteY61" fmla="*/ 196419 h 601061"/>
                  <a:gd name="connsiteX62" fmla="*/ 0 w 609685"/>
                  <a:gd name="connsiteY62" fmla="*/ 98172 h 601061"/>
                  <a:gd name="connsiteX63" fmla="*/ 176544 w 609685"/>
                  <a:gd name="connsiteY63" fmla="*/ 0 h 60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09685" h="601061">
                    <a:moveTo>
                      <a:pt x="261424" y="479845"/>
                    </a:moveTo>
                    <a:cubicBezTo>
                      <a:pt x="280029" y="522987"/>
                      <a:pt x="349816" y="555083"/>
                      <a:pt x="433126" y="555083"/>
                    </a:cubicBezTo>
                    <a:lnTo>
                      <a:pt x="438527" y="554565"/>
                    </a:lnTo>
                    <a:lnTo>
                      <a:pt x="447586" y="599437"/>
                    </a:lnTo>
                    <a:lnTo>
                      <a:pt x="433126" y="601061"/>
                    </a:lnTo>
                    <a:cubicBezTo>
                      <a:pt x="335620" y="601061"/>
                      <a:pt x="256568" y="557098"/>
                      <a:pt x="256568" y="502834"/>
                    </a:cubicBezTo>
                    <a:cubicBezTo>
                      <a:pt x="256568" y="494847"/>
                      <a:pt x="258286" y="487160"/>
                      <a:pt x="261424" y="479845"/>
                    </a:cubicBezTo>
                    <a:close/>
                    <a:moveTo>
                      <a:pt x="4932" y="383226"/>
                    </a:moveTo>
                    <a:cubicBezTo>
                      <a:pt x="23463" y="426440"/>
                      <a:pt x="93254" y="458535"/>
                      <a:pt x="176571" y="458535"/>
                    </a:cubicBezTo>
                    <a:cubicBezTo>
                      <a:pt x="197568" y="458535"/>
                      <a:pt x="217744" y="456520"/>
                      <a:pt x="236424" y="452713"/>
                    </a:cubicBezTo>
                    <a:lnTo>
                      <a:pt x="232016" y="463014"/>
                    </a:lnTo>
                    <a:cubicBezTo>
                      <a:pt x="227607" y="473164"/>
                      <a:pt x="225365" y="483688"/>
                      <a:pt x="225365" y="494212"/>
                    </a:cubicBezTo>
                    <a:cubicBezTo>
                      <a:pt x="225365" y="496377"/>
                      <a:pt x="225514" y="498541"/>
                      <a:pt x="225664" y="500631"/>
                    </a:cubicBezTo>
                    <a:cubicBezTo>
                      <a:pt x="210121" y="503169"/>
                      <a:pt x="193608" y="504512"/>
                      <a:pt x="176571" y="504512"/>
                    </a:cubicBezTo>
                    <a:cubicBezTo>
                      <a:pt x="79057" y="504512"/>
                      <a:pt x="0" y="460476"/>
                      <a:pt x="0" y="406214"/>
                    </a:cubicBezTo>
                    <a:cubicBezTo>
                      <a:pt x="0" y="398302"/>
                      <a:pt x="1719" y="390614"/>
                      <a:pt x="4932" y="383226"/>
                    </a:cubicBezTo>
                    <a:close/>
                    <a:moveTo>
                      <a:pt x="604753" y="376087"/>
                    </a:moveTo>
                    <a:lnTo>
                      <a:pt x="606107" y="382393"/>
                    </a:lnTo>
                    <a:lnTo>
                      <a:pt x="598797" y="383868"/>
                    </a:lnTo>
                    <a:close/>
                    <a:moveTo>
                      <a:pt x="261424" y="376087"/>
                    </a:moveTo>
                    <a:cubicBezTo>
                      <a:pt x="280029" y="419277"/>
                      <a:pt x="349816" y="451353"/>
                      <a:pt x="433126" y="451353"/>
                    </a:cubicBezTo>
                    <a:lnTo>
                      <a:pt x="478242" y="447030"/>
                    </a:lnTo>
                    <a:lnTo>
                      <a:pt x="451709" y="486384"/>
                    </a:lnTo>
                    <a:lnTo>
                      <a:pt x="449884" y="495420"/>
                    </a:lnTo>
                    <a:lnTo>
                      <a:pt x="433126" y="497303"/>
                    </a:lnTo>
                    <a:cubicBezTo>
                      <a:pt x="335620" y="497303"/>
                      <a:pt x="256568" y="453292"/>
                      <a:pt x="256568" y="399062"/>
                    </a:cubicBezTo>
                    <a:cubicBezTo>
                      <a:pt x="256568" y="391155"/>
                      <a:pt x="258286" y="383472"/>
                      <a:pt x="261424" y="376087"/>
                    </a:cubicBezTo>
                    <a:close/>
                    <a:moveTo>
                      <a:pt x="4932" y="279539"/>
                    </a:moveTo>
                    <a:cubicBezTo>
                      <a:pt x="23463" y="322754"/>
                      <a:pt x="93254" y="354849"/>
                      <a:pt x="176571" y="354849"/>
                    </a:cubicBezTo>
                    <a:cubicBezTo>
                      <a:pt x="197568" y="354849"/>
                      <a:pt x="217744" y="352758"/>
                      <a:pt x="236424" y="349026"/>
                    </a:cubicBezTo>
                    <a:lnTo>
                      <a:pt x="232016" y="359327"/>
                    </a:lnTo>
                    <a:cubicBezTo>
                      <a:pt x="227607" y="369477"/>
                      <a:pt x="225365" y="379926"/>
                      <a:pt x="225365" y="390450"/>
                    </a:cubicBezTo>
                    <a:cubicBezTo>
                      <a:pt x="225365" y="392690"/>
                      <a:pt x="225514" y="394779"/>
                      <a:pt x="225664" y="396944"/>
                    </a:cubicBezTo>
                    <a:cubicBezTo>
                      <a:pt x="210121" y="399482"/>
                      <a:pt x="193608" y="400825"/>
                      <a:pt x="176571" y="400825"/>
                    </a:cubicBezTo>
                    <a:cubicBezTo>
                      <a:pt x="79057" y="400825"/>
                      <a:pt x="0" y="356789"/>
                      <a:pt x="0" y="302527"/>
                    </a:cubicBezTo>
                    <a:cubicBezTo>
                      <a:pt x="0" y="294615"/>
                      <a:pt x="1719" y="286928"/>
                      <a:pt x="4932" y="279539"/>
                    </a:cubicBezTo>
                    <a:close/>
                    <a:moveTo>
                      <a:pt x="261424" y="272400"/>
                    </a:moveTo>
                    <a:cubicBezTo>
                      <a:pt x="280029" y="315590"/>
                      <a:pt x="349816" y="347666"/>
                      <a:pt x="433126" y="347666"/>
                    </a:cubicBezTo>
                    <a:cubicBezTo>
                      <a:pt x="516436" y="347666"/>
                      <a:pt x="586148" y="315590"/>
                      <a:pt x="604753" y="272400"/>
                    </a:cubicBezTo>
                    <a:cubicBezTo>
                      <a:pt x="607965" y="279785"/>
                      <a:pt x="609684" y="287468"/>
                      <a:pt x="609684" y="295375"/>
                    </a:cubicBezTo>
                    <a:cubicBezTo>
                      <a:pt x="609684" y="349605"/>
                      <a:pt x="530633" y="393616"/>
                      <a:pt x="433126" y="393616"/>
                    </a:cubicBezTo>
                    <a:cubicBezTo>
                      <a:pt x="335620" y="393616"/>
                      <a:pt x="256568" y="349605"/>
                      <a:pt x="256568" y="295375"/>
                    </a:cubicBezTo>
                    <a:cubicBezTo>
                      <a:pt x="256568" y="287468"/>
                      <a:pt x="258286" y="279785"/>
                      <a:pt x="261424" y="272400"/>
                    </a:cubicBezTo>
                    <a:close/>
                    <a:moveTo>
                      <a:pt x="4932" y="175852"/>
                    </a:moveTo>
                    <a:cubicBezTo>
                      <a:pt x="23463" y="219044"/>
                      <a:pt x="93254" y="251120"/>
                      <a:pt x="176571" y="251120"/>
                    </a:cubicBezTo>
                    <a:cubicBezTo>
                      <a:pt x="197568" y="251120"/>
                      <a:pt x="217744" y="249031"/>
                      <a:pt x="236424" y="245301"/>
                    </a:cubicBezTo>
                    <a:lnTo>
                      <a:pt x="232016" y="255596"/>
                    </a:lnTo>
                    <a:cubicBezTo>
                      <a:pt x="227607" y="265741"/>
                      <a:pt x="225365" y="276184"/>
                      <a:pt x="225365" y="286702"/>
                    </a:cubicBezTo>
                    <a:cubicBezTo>
                      <a:pt x="225365" y="288866"/>
                      <a:pt x="225514" y="291029"/>
                      <a:pt x="225664" y="293193"/>
                    </a:cubicBezTo>
                    <a:cubicBezTo>
                      <a:pt x="210121" y="295654"/>
                      <a:pt x="193608" y="296997"/>
                      <a:pt x="176571" y="296997"/>
                    </a:cubicBezTo>
                    <a:cubicBezTo>
                      <a:pt x="79057" y="296997"/>
                      <a:pt x="0" y="253060"/>
                      <a:pt x="0" y="198828"/>
                    </a:cubicBezTo>
                    <a:cubicBezTo>
                      <a:pt x="0" y="190920"/>
                      <a:pt x="1719" y="183237"/>
                      <a:pt x="4932" y="175852"/>
                    </a:cubicBezTo>
                    <a:close/>
                    <a:moveTo>
                      <a:pt x="433126" y="96548"/>
                    </a:moveTo>
                    <a:cubicBezTo>
                      <a:pt x="530637" y="96548"/>
                      <a:pt x="609685" y="140519"/>
                      <a:pt x="609685" y="194758"/>
                    </a:cubicBezTo>
                    <a:cubicBezTo>
                      <a:pt x="609685" y="248998"/>
                      <a:pt x="530637" y="292968"/>
                      <a:pt x="433126" y="292968"/>
                    </a:cubicBezTo>
                    <a:cubicBezTo>
                      <a:pt x="335616" y="292968"/>
                      <a:pt x="256568" y="248998"/>
                      <a:pt x="256568" y="194758"/>
                    </a:cubicBezTo>
                    <a:cubicBezTo>
                      <a:pt x="256568" y="140519"/>
                      <a:pt x="335616" y="96548"/>
                      <a:pt x="433126" y="96548"/>
                    </a:cubicBezTo>
                    <a:close/>
                    <a:moveTo>
                      <a:pt x="176544" y="0"/>
                    </a:moveTo>
                    <a:cubicBezTo>
                      <a:pt x="260072" y="0"/>
                      <a:pt x="330077" y="32227"/>
                      <a:pt x="348381" y="75568"/>
                    </a:cubicBezTo>
                    <a:cubicBezTo>
                      <a:pt x="275612" y="92951"/>
                      <a:pt x="225331" y="135322"/>
                      <a:pt x="225331" y="186124"/>
                    </a:cubicBezTo>
                    <a:cubicBezTo>
                      <a:pt x="225331" y="188288"/>
                      <a:pt x="225480" y="190451"/>
                      <a:pt x="225630" y="192540"/>
                    </a:cubicBezTo>
                    <a:cubicBezTo>
                      <a:pt x="210089" y="195076"/>
                      <a:pt x="193579" y="196419"/>
                      <a:pt x="176544" y="196419"/>
                    </a:cubicBezTo>
                    <a:cubicBezTo>
                      <a:pt x="79045" y="196419"/>
                      <a:pt x="0" y="152406"/>
                      <a:pt x="0" y="98172"/>
                    </a:cubicBezTo>
                    <a:cubicBezTo>
                      <a:pt x="0" y="43939"/>
                      <a:pt x="79045" y="0"/>
                      <a:pt x="176544" y="0"/>
                    </a:cubicBezTo>
                    <a:close/>
                  </a:path>
                </a:pathLst>
              </a:custGeom>
              <a:grpFill/>
              <a:ln>
                <a:noFill/>
              </a:ln>
            </p:spPr>
          </p:sp>
          <p:sp>
            <p:nvSpPr>
              <p:cNvPr id="107" name="任意多边形: 形状 106">
                <a:extLst>
                  <a:ext uri="{FF2B5EF4-FFF2-40B4-BE49-F238E27FC236}">
                    <a16:creationId xmlns:a16="http://schemas.microsoft.com/office/drawing/2014/main" id="{BAB8FF79-2A6F-4AD4-AE52-AC3F884E6731}"/>
                  </a:ext>
                </a:extLst>
              </p:cNvPr>
              <p:cNvSpPr/>
              <p:nvPr/>
            </p:nvSpPr>
            <p:spPr>
              <a:xfrm>
                <a:off x="5410234" y="4091165"/>
                <a:ext cx="342900" cy="342900"/>
              </a:xfrm>
              <a:custGeom>
                <a:avLst/>
                <a:gdLst>
                  <a:gd name="connsiteX0" fmla="*/ 126491 w 342900"/>
                  <a:gd name="connsiteY0" fmla="*/ 77065 h 342900"/>
                  <a:gd name="connsiteX1" fmla="*/ 122948 w 342900"/>
                  <a:gd name="connsiteY1" fmla="*/ 88896 h 342900"/>
                  <a:gd name="connsiteX2" fmla="*/ 156799 w 342900"/>
                  <a:gd name="connsiteY2" fmla="*/ 151674 h 342900"/>
                  <a:gd name="connsiteX3" fmla="*/ 118968 w 342900"/>
                  <a:gd name="connsiteY3" fmla="*/ 151674 h 342900"/>
                  <a:gd name="connsiteX4" fmla="*/ 110221 w 342900"/>
                  <a:gd name="connsiteY4" fmla="*/ 160405 h 342900"/>
                  <a:gd name="connsiteX5" fmla="*/ 118968 w 342900"/>
                  <a:gd name="connsiteY5" fmla="*/ 169136 h 342900"/>
                  <a:gd name="connsiteX6" fmla="*/ 162703 w 342900"/>
                  <a:gd name="connsiteY6" fmla="*/ 169136 h 342900"/>
                  <a:gd name="connsiteX7" fmla="*/ 162703 w 342900"/>
                  <a:gd name="connsiteY7" fmla="*/ 186599 h 342900"/>
                  <a:gd name="connsiteX8" fmla="*/ 118968 w 342900"/>
                  <a:gd name="connsiteY8" fmla="*/ 186599 h 342900"/>
                  <a:gd name="connsiteX9" fmla="*/ 110221 w 342900"/>
                  <a:gd name="connsiteY9" fmla="*/ 195330 h 342900"/>
                  <a:gd name="connsiteX10" fmla="*/ 118968 w 342900"/>
                  <a:gd name="connsiteY10" fmla="*/ 204061 h 342900"/>
                  <a:gd name="connsiteX11" fmla="*/ 162703 w 342900"/>
                  <a:gd name="connsiteY11" fmla="*/ 204061 h 342900"/>
                  <a:gd name="connsiteX12" fmla="*/ 162703 w 342900"/>
                  <a:gd name="connsiteY12" fmla="*/ 259374 h 342900"/>
                  <a:gd name="connsiteX13" fmla="*/ 171450 w 342900"/>
                  <a:gd name="connsiteY13" fmla="*/ 268105 h 342900"/>
                  <a:gd name="connsiteX14" fmla="*/ 180197 w 342900"/>
                  <a:gd name="connsiteY14" fmla="*/ 259374 h 342900"/>
                  <a:gd name="connsiteX15" fmla="*/ 180197 w 342900"/>
                  <a:gd name="connsiteY15" fmla="*/ 204061 h 342900"/>
                  <a:gd name="connsiteX16" fmla="*/ 223932 w 342900"/>
                  <a:gd name="connsiteY16" fmla="*/ 204061 h 342900"/>
                  <a:gd name="connsiteX17" fmla="*/ 232679 w 342900"/>
                  <a:gd name="connsiteY17" fmla="*/ 195330 h 342900"/>
                  <a:gd name="connsiteX18" fmla="*/ 223932 w 342900"/>
                  <a:gd name="connsiteY18" fmla="*/ 186599 h 342900"/>
                  <a:gd name="connsiteX19" fmla="*/ 180197 w 342900"/>
                  <a:gd name="connsiteY19" fmla="*/ 186599 h 342900"/>
                  <a:gd name="connsiteX20" fmla="*/ 180197 w 342900"/>
                  <a:gd name="connsiteY20" fmla="*/ 169136 h 342900"/>
                  <a:gd name="connsiteX21" fmla="*/ 223932 w 342900"/>
                  <a:gd name="connsiteY21" fmla="*/ 169136 h 342900"/>
                  <a:gd name="connsiteX22" fmla="*/ 232679 w 342900"/>
                  <a:gd name="connsiteY22" fmla="*/ 160405 h 342900"/>
                  <a:gd name="connsiteX23" fmla="*/ 223932 w 342900"/>
                  <a:gd name="connsiteY23" fmla="*/ 151674 h 342900"/>
                  <a:gd name="connsiteX24" fmla="*/ 186101 w 342900"/>
                  <a:gd name="connsiteY24" fmla="*/ 151674 h 342900"/>
                  <a:gd name="connsiteX25" fmla="*/ 219952 w 342900"/>
                  <a:gd name="connsiteY25" fmla="*/ 88896 h 342900"/>
                  <a:gd name="connsiteX26" fmla="*/ 216410 w 342900"/>
                  <a:gd name="connsiteY26" fmla="*/ 77065 h 342900"/>
                  <a:gd name="connsiteX27" fmla="*/ 204558 w 342900"/>
                  <a:gd name="connsiteY27" fmla="*/ 80602 h 342900"/>
                  <a:gd name="connsiteX28" fmla="*/ 171450 w 342900"/>
                  <a:gd name="connsiteY28" fmla="*/ 142026 h 342900"/>
                  <a:gd name="connsiteX29" fmla="*/ 138343 w 342900"/>
                  <a:gd name="connsiteY29" fmla="*/ 80602 h 342900"/>
                  <a:gd name="connsiteX30" fmla="*/ 126491 w 342900"/>
                  <a:gd name="connsiteY30" fmla="*/ 77065 h 342900"/>
                  <a:gd name="connsiteX31" fmla="*/ 171450 w 342900"/>
                  <a:gd name="connsiteY31" fmla="*/ 0 h 342900"/>
                  <a:gd name="connsiteX32" fmla="*/ 342900 w 342900"/>
                  <a:gd name="connsiteY32" fmla="*/ 171450 h 342900"/>
                  <a:gd name="connsiteX33" fmla="*/ 171450 w 342900"/>
                  <a:gd name="connsiteY33" fmla="*/ 342900 h 342900"/>
                  <a:gd name="connsiteX34" fmla="*/ 0 w 342900"/>
                  <a:gd name="connsiteY34" fmla="*/ 171450 h 342900"/>
                  <a:gd name="connsiteX35" fmla="*/ 171450 w 342900"/>
                  <a:gd name="connsiteY35" fmla="*/ 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42900" h="342900">
                    <a:moveTo>
                      <a:pt x="126491" y="77065"/>
                    </a:moveTo>
                    <a:cubicBezTo>
                      <a:pt x="122248" y="79336"/>
                      <a:pt x="120630" y="84662"/>
                      <a:pt x="122948" y="88896"/>
                    </a:cubicBezTo>
                    <a:lnTo>
                      <a:pt x="156799" y="151674"/>
                    </a:lnTo>
                    <a:lnTo>
                      <a:pt x="118968" y="151674"/>
                    </a:lnTo>
                    <a:cubicBezTo>
                      <a:pt x="114157" y="151674"/>
                      <a:pt x="110221" y="155603"/>
                      <a:pt x="110221" y="160405"/>
                    </a:cubicBezTo>
                    <a:cubicBezTo>
                      <a:pt x="110221" y="165251"/>
                      <a:pt x="114157" y="169136"/>
                      <a:pt x="118968" y="169136"/>
                    </a:cubicBezTo>
                    <a:lnTo>
                      <a:pt x="162703" y="169136"/>
                    </a:lnTo>
                    <a:lnTo>
                      <a:pt x="162703" y="186599"/>
                    </a:lnTo>
                    <a:lnTo>
                      <a:pt x="118968" y="186599"/>
                    </a:lnTo>
                    <a:cubicBezTo>
                      <a:pt x="114157" y="186599"/>
                      <a:pt x="110221" y="190528"/>
                      <a:pt x="110221" y="195330"/>
                    </a:cubicBezTo>
                    <a:cubicBezTo>
                      <a:pt x="110221" y="200176"/>
                      <a:pt x="114157" y="204061"/>
                      <a:pt x="118968" y="204061"/>
                    </a:cubicBezTo>
                    <a:lnTo>
                      <a:pt x="162703" y="204061"/>
                    </a:lnTo>
                    <a:lnTo>
                      <a:pt x="162703" y="259374"/>
                    </a:lnTo>
                    <a:cubicBezTo>
                      <a:pt x="162703" y="264176"/>
                      <a:pt x="166639" y="268105"/>
                      <a:pt x="171450" y="268105"/>
                    </a:cubicBezTo>
                    <a:cubicBezTo>
                      <a:pt x="176261" y="268105"/>
                      <a:pt x="180197" y="264176"/>
                      <a:pt x="180197" y="259374"/>
                    </a:cubicBezTo>
                    <a:lnTo>
                      <a:pt x="180197" y="204061"/>
                    </a:lnTo>
                    <a:lnTo>
                      <a:pt x="223932" y="204061"/>
                    </a:lnTo>
                    <a:cubicBezTo>
                      <a:pt x="228743" y="204061"/>
                      <a:pt x="232679" y="200176"/>
                      <a:pt x="232679" y="195330"/>
                    </a:cubicBezTo>
                    <a:cubicBezTo>
                      <a:pt x="232679" y="190528"/>
                      <a:pt x="228743" y="186599"/>
                      <a:pt x="223932" y="186599"/>
                    </a:cubicBezTo>
                    <a:lnTo>
                      <a:pt x="180197" y="186599"/>
                    </a:lnTo>
                    <a:lnTo>
                      <a:pt x="180197" y="169136"/>
                    </a:lnTo>
                    <a:lnTo>
                      <a:pt x="223932" y="169136"/>
                    </a:lnTo>
                    <a:cubicBezTo>
                      <a:pt x="228743" y="169136"/>
                      <a:pt x="232679" y="165251"/>
                      <a:pt x="232679" y="160405"/>
                    </a:cubicBezTo>
                    <a:cubicBezTo>
                      <a:pt x="232679" y="155603"/>
                      <a:pt x="228743" y="151674"/>
                      <a:pt x="223932" y="151674"/>
                    </a:cubicBezTo>
                    <a:lnTo>
                      <a:pt x="186101" y="151674"/>
                    </a:lnTo>
                    <a:lnTo>
                      <a:pt x="219952" y="88896"/>
                    </a:lnTo>
                    <a:cubicBezTo>
                      <a:pt x="222270" y="84662"/>
                      <a:pt x="220652" y="79336"/>
                      <a:pt x="216410" y="77065"/>
                    </a:cubicBezTo>
                    <a:cubicBezTo>
                      <a:pt x="212168" y="74795"/>
                      <a:pt x="206876" y="76367"/>
                      <a:pt x="204558" y="80602"/>
                    </a:cubicBezTo>
                    <a:lnTo>
                      <a:pt x="171450" y="142026"/>
                    </a:lnTo>
                    <a:lnTo>
                      <a:pt x="138343" y="80602"/>
                    </a:lnTo>
                    <a:cubicBezTo>
                      <a:pt x="136025" y="76367"/>
                      <a:pt x="130733" y="74795"/>
                      <a:pt x="126491" y="77065"/>
                    </a:cubicBezTo>
                    <a:close/>
                    <a:moveTo>
                      <a:pt x="171450" y="0"/>
                    </a:moveTo>
                    <a:cubicBezTo>
                      <a:pt x="266139" y="0"/>
                      <a:pt x="342900" y="76761"/>
                      <a:pt x="342900" y="171450"/>
                    </a:cubicBezTo>
                    <a:cubicBezTo>
                      <a:pt x="342900" y="266139"/>
                      <a:pt x="266139" y="342900"/>
                      <a:pt x="171450" y="342900"/>
                    </a:cubicBezTo>
                    <a:cubicBezTo>
                      <a:pt x="76761" y="342900"/>
                      <a:pt x="0" y="266139"/>
                      <a:pt x="0" y="171450"/>
                    </a:cubicBezTo>
                    <a:cubicBezTo>
                      <a:pt x="0" y="76761"/>
                      <a:pt x="76761" y="0"/>
                      <a:pt x="171450" y="0"/>
                    </a:cubicBezTo>
                    <a:close/>
                  </a:path>
                </a:pathLst>
              </a:custGeom>
              <a:grpFill/>
              <a:ln>
                <a:noFill/>
              </a:ln>
            </p:spPr>
            <p:txBody>
              <a:bodyPr/>
              <a:lstStyle/>
              <a:p>
                <a:endParaRPr lang="zh-CN" altLang="en-US">
                  <a:solidFill>
                    <a:schemeClr val="tx1"/>
                  </a:solidFill>
                </a:endParaRPr>
              </a:p>
            </p:txBody>
          </p:sp>
        </p:grpSp>
        <p:grpSp>
          <p:nvGrpSpPr>
            <p:cNvPr id="108" name="组合 107">
              <a:extLst>
                <a:ext uri="{FF2B5EF4-FFF2-40B4-BE49-F238E27FC236}">
                  <a16:creationId xmlns:a16="http://schemas.microsoft.com/office/drawing/2014/main" id="{E363CFFB-C654-4A98-BBAF-FE7FB40230CB}"/>
                </a:ext>
              </a:extLst>
            </p:cNvPr>
            <p:cNvGrpSpPr/>
            <p:nvPr/>
          </p:nvGrpSpPr>
          <p:grpSpPr>
            <a:xfrm>
              <a:off x="7666465" y="5526966"/>
              <a:ext cx="191659" cy="270130"/>
              <a:chOff x="5827244" y="3050204"/>
              <a:chExt cx="537515" cy="757594"/>
            </a:xfrm>
            <a:grpFill/>
          </p:grpSpPr>
          <p:sp>
            <p:nvSpPr>
              <p:cNvPr id="109" name="notebook_134">
                <a:extLst>
                  <a:ext uri="{FF2B5EF4-FFF2-40B4-BE49-F238E27FC236}">
                    <a16:creationId xmlns:a16="http://schemas.microsoft.com/office/drawing/2014/main" id="{C0507E8D-81CD-434D-A061-CDDCCC692A2A}"/>
                  </a:ext>
                </a:extLst>
              </p:cNvPr>
              <p:cNvSpPr>
                <a:spLocks noChangeAspect="1"/>
              </p:cNvSpPr>
              <p:nvPr/>
            </p:nvSpPr>
            <p:spPr bwMode="auto">
              <a:xfrm>
                <a:off x="5827244" y="3050204"/>
                <a:ext cx="537515" cy="757594"/>
              </a:xfrm>
              <a:custGeom>
                <a:avLst/>
                <a:gdLst>
                  <a:gd name="T0" fmla="*/ 940 w 987"/>
                  <a:gd name="T1" fmla="*/ 0 h 1393"/>
                  <a:gd name="T2" fmla="*/ 47 w 987"/>
                  <a:gd name="T3" fmla="*/ 0 h 1393"/>
                  <a:gd name="T4" fmla="*/ 0 w 987"/>
                  <a:gd name="T5" fmla="*/ 47 h 1393"/>
                  <a:gd name="T6" fmla="*/ 0 w 987"/>
                  <a:gd name="T7" fmla="*/ 1347 h 1393"/>
                  <a:gd name="T8" fmla="*/ 47 w 987"/>
                  <a:gd name="T9" fmla="*/ 1393 h 1393"/>
                  <a:gd name="T10" fmla="*/ 940 w 987"/>
                  <a:gd name="T11" fmla="*/ 1393 h 1393"/>
                  <a:gd name="T12" fmla="*/ 987 w 987"/>
                  <a:gd name="T13" fmla="*/ 1347 h 1393"/>
                  <a:gd name="T14" fmla="*/ 987 w 987"/>
                  <a:gd name="T15" fmla="*/ 47 h 1393"/>
                  <a:gd name="T16" fmla="*/ 940 w 987"/>
                  <a:gd name="T17" fmla="*/ 0 h 1393"/>
                  <a:gd name="T18" fmla="*/ 466 w 987"/>
                  <a:gd name="T19" fmla="*/ 61 h 1393"/>
                  <a:gd name="T20" fmla="*/ 521 w 987"/>
                  <a:gd name="T21" fmla="*/ 61 h 1393"/>
                  <a:gd name="T22" fmla="*/ 528 w 987"/>
                  <a:gd name="T23" fmla="*/ 68 h 1393"/>
                  <a:gd name="T24" fmla="*/ 521 w 987"/>
                  <a:gd name="T25" fmla="*/ 74 h 1393"/>
                  <a:gd name="T26" fmla="*/ 466 w 987"/>
                  <a:gd name="T27" fmla="*/ 74 h 1393"/>
                  <a:gd name="T28" fmla="*/ 459 w 987"/>
                  <a:gd name="T29" fmla="*/ 68 h 1393"/>
                  <a:gd name="T30" fmla="*/ 466 w 987"/>
                  <a:gd name="T31" fmla="*/ 61 h 1393"/>
                  <a:gd name="T32" fmla="*/ 494 w 987"/>
                  <a:gd name="T33" fmla="*/ 1359 h 1393"/>
                  <a:gd name="T34" fmla="*/ 458 w 987"/>
                  <a:gd name="T35" fmla="*/ 1323 h 1393"/>
                  <a:gd name="T36" fmla="*/ 494 w 987"/>
                  <a:gd name="T37" fmla="*/ 1288 h 1393"/>
                  <a:gd name="T38" fmla="*/ 529 w 987"/>
                  <a:gd name="T39" fmla="*/ 1323 h 1393"/>
                  <a:gd name="T40" fmla="*/ 494 w 987"/>
                  <a:gd name="T41" fmla="*/ 1359 h 1393"/>
                  <a:gd name="T42" fmla="*/ 927 w 987"/>
                  <a:gd name="T43" fmla="*/ 1250 h 1393"/>
                  <a:gd name="T44" fmla="*/ 58 w 987"/>
                  <a:gd name="T45" fmla="*/ 1250 h 1393"/>
                  <a:gd name="T46" fmla="*/ 58 w 987"/>
                  <a:gd name="T47" fmla="*/ 130 h 1393"/>
                  <a:gd name="T48" fmla="*/ 927 w 987"/>
                  <a:gd name="T49" fmla="*/ 130 h 1393"/>
                  <a:gd name="T50" fmla="*/ 927 w 987"/>
                  <a:gd name="T51" fmla="*/ 1250 h 1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7" h="1393">
                    <a:moveTo>
                      <a:pt x="940" y="0"/>
                    </a:moveTo>
                    <a:lnTo>
                      <a:pt x="47" y="0"/>
                    </a:lnTo>
                    <a:cubicBezTo>
                      <a:pt x="21" y="0"/>
                      <a:pt x="0" y="21"/>
                      <a:pt x="0" y="47"/>
                    </a:cubicBezTo>
                    <a:lnTo>
                      <a:pt x="0" y="1347"/>
                    </a:lnTo>
                    <a:cubicBezTo>
                      <a:pt x="0" y="1372"/>
                      <a:pt x="21" y="1393"/>
                      <a:pt x="47" y="1393"/>
                    </a:cubicBezTo>
                    <a:lnTo>
                      <a:pt x="940" y="1393"/>
                    </a:lnTo>
                    <a:cubicBezTo>
                      <a:pt x="966" y="1393"/>
                      <a:pt x="987" y="1372"/>
                      <a:pt x="987" y="1347"/>
                    </a:cubicBezTo>
                    <a:lnTo>
                      <a:pt x="987" y="47"/>
                    </a:lnTo>
                    <a:cubicBezTo>
                      <a:pt x="987" y="21"/>
                      <a:pt x="966" y="0"/>
                      <a:pt x="940" y="0"/>
                    </a:cubicBezTo>
                    <a:close/>
                    <a:moveTo>
                      <a:pt x="466" y="61"/>
                    </a:moveTo>
                    <a:lnTo>
                      <a:pt x="521" y="61"/>
                    </a:lnTo>
                    <a:cubicBezTo>
                      <a:pt x="525" y="61"/>
                      <a:pt x="528" y="64"/>
                      <a:pt x="528" y="68"/>
                    </a:cubicBezTo>
                    <a:cubicBezTo>
                      <a:pt x="528" y="71"/>
                      <a:pt x="525" y="74"/>
                      <a:pt x="521" y="74"/>
                    </a:cubicBezTo>
                    <a:lnTo>
                      <a:pt x="466" y="74"/>
                    </a:lnTo>
                    <a:cubicBezTo>
                      <a:pt x="462" y="74"/>
                      <a:pt x="459" y="71"/>
                      <a:pt x="459" y="68"/>
                    </a:cubicBezTo>
                    <a:cubicBezTo>
                      <a:pt x="459" y="64"/>
                      <a:pt x="462" y="61"/>
                      <a:pt x="466" y="61"/>
                    </a:cubicBezTo>
                    <a:close/>
                    <a:moveTo>
                      <a:pt x="494" y="1359"/>
                    </a:moveTo>
                    <a:cubicBezTo>
                      <a:pt x="474" y="1359"/>
                      <a:pt x="458" y="1343"/>
                      <a:pt x="458" y="1323"/>
                    </a:cubicBezTo>
                    <a:cubicBezTo>
                      <a:pt x="458" y="1304"/>
                      <a:pt x="474" y="1288"/>
                      <a:pt x="494" y="1288"/>
                    </a:cubicBezTo>
                    <a:cubicBezTo>
                      <a:pt x="513" y="1288"/>
                      <a:pt x="529" y="1304"/>
                      <a:pt x="529" y="1323"/>
                    </a:cubicBezTo>
                    <a:cubicBezTo>
                      <a:pt x="529" y="1343"/>
                      <a:pt x="513" y="1359"/>
                      <a:pt x="494" y="1359"/>
                    </a:cubicBezTo>
                    <a:close/>
                    <a:moveTo>
                      <a:pt x="927" y="1250"/>
                    </a:moveTo>
                    <a:lnTo>
                      <a:pt x="58" y="1250"/>
                    </a:lnTo>
                    <a:lnTo>
                      <a:pt x="58" y="130"/>
                    </a:lnTo>
                    <a:lnTo>
                      <a:pt x="927" y="130"/>
                    </a:lnTo>
                    <a:lnTo>
                      <a:pt x="927" y="1250"/>
                    </a:lnTo>
                    <a:close/>
                  </a:path>
                </a:pathLst>
              </a:custGeom>
              <a:grpFill/>
              <a:ln>
                <a:noFill/>
              </a:ln>
            </p:spPr>
            <p:txBody>
              <a:bodyPr/>
              <a:lstStyle/>
              <a:p>
                <a:endParaRPr lang="zh-CN" altLang="en-US"/>
              </a:p>
            </p:txBody>
          </p:sp>
          <p:sp>
            <p:nvSpPr>
              <p:cNvPr id="110" name="calculating_353747">
                <a:extLst>
                  <a:ext uri="{FF2B5EF4-FFF2-40B4-BE49-F238E27FC236}">
                    <a16:creationId xmlns:a16="http://schemas.microsoft.com/office/drawing/2014/main" id="{90AC30A0-EDCF-458D-9218-031866FF42C9}"/>
                  </a:ext>
                </a:extLst>
              </p:cNvPr>
              <p:cNvSpPr>
                <a:spLocks noChangeAspect="1"/>
              </p:cNvSpPr>
              <p:nvPr/>
            </p:nvSpPr>
            <p:spPr bwMode="auto">
              <a:xfrm>
                <a:off x="5930868" y="3197042"/>
                <a:ext cx="330266" cy="463918"/>
              </a:xfrm>
              <a:custGeom>
                <a:avLst/>
                <a:gdLst>
                  <a:gd name="connsiteX0" fmla="*/ 314822 w 431931"/>
                  <a:gd name="connsiteY0" fmla="*/ 489785 h 606722"/>
                  <a:gd name="connsiteX1" fmla="*/ 314822 w 431931"/>
                  <a:gd name="connsiteY1" fmla="*/ 526287 h 606722"/>
                  <a:gd name="connsiteX2" fmla="*/ 351387 w 431931"/>
                  <a:gd name="connsiteY2" fmla="*/ 526287 h 606722"/>
                  <a:gd name="connsiteX3" fmla="*/ 351387 w 431931"/>
                  <a:gd name="connsiteY3" fmla="*/ 489785 h 606722"/>
                  <a:gd name="connsiteX4" fmla="*/ 197683 w 431931"/>
                  <a:gd name="connsiteY4" fmla="*/ 489785 h 606722"/>
                  <a:gd name="connsiteX5" fmla="*/ 197683 w 431931"/>
                  <a:gd name="connsiteY5" fmla="*/ 526287 h 606722"/>
                  <a:gd name="connsiteX6" fmla="*/ 234248 w 431931"/>
                  <a:gd name="connsiteY6" fmla="*/ 526287 h 606722"/>
                  <a:gd name="connsiteX7" fmla="*/ 234248 w 431931"/>
                  <a:gd name="connsiteY7" fmla="*/ 489785 h 606722"/>
                  <a:gd name="connsiteX8" fmla="*/ 80544 w 431931"/>
                  <a:gd name="connsiteY8" fmla="*/ 489785 h 606722"/>
                  <a:gd name="connsiteX9" fmla="*/ 80544 w 431931"/>
                  <a:gd name="connsiteY9" fmla="*/ 526287 h 606722"/>
                  <a:gd name="connsiteX10" fmla="*/ 117109 w 431931"/>
                  <a:gd name="connsiteY10" fmla="*/ 526287 h 606722"/>
                  <a:gd name="connsiteX11" fmla="*/ 117109 w 431931"/>
                  <a:gd name="connsiteY11" fmla="*/ 489785 h 606722"/>
                  <a:gd name="connsiteX12" fmla="*/ 311174 w 431931"/>
                  <a:gd name="connsiteY12" fmla="*/ 467849 h 606722"/>
                  <a:gd name="connsiteX13" fmla="*/ 355035 w 431931"/>
                  <a:gd name="connsiteY13" fmla="*/ 467849 h 606722"/>
                  <a:gd name="connsiteX14" fmla="*/ 373362 w 431931"/>
                  <a:gd name="connsiteY14" fmla="*/ 486144 h 606722"/>
                  <a:gd name="connsiteX15" fmla="*/ 373362 w 431931"/>
                  <a:gd name="connsiteY15" fmla="*/ 529928 h 606722"/>
                  <a:gd name="connsiteX16" fmla="*/ 355035 w 431931"/>
                  <a:gd name="connsiteY16" fmla="*/ 548223 h 606722"/>
                  <a:gd name="connsiteX17" fmla="*/ 311174 w 431931"/>
                  <a:gd name="connsiteY17" fmla="*/ 548223 h 606722"/>
                  <a:gd name="connsiteX18" fmla="*/ 292847 w 431931"/>
                  <a:gd name="connsiteY18" fmla="*/ 529928 h 606722"/>
                  <a:gd name="connsiteX19" fmla="*/ 292847 w 431931"/>
                  <a:gd name="connsiteY19" fmla="*/ 486144 h 606722"/>
                  <a:gd name="connsiteX20" fmla="*/ 311174 w 431931"/>
                  <a:gd name="connsiteY20" fmla="*/ 467849 h 606722"/>
                  <a:gd name="connsiteX21" fmla="*/ 194035 w 431931"/>
                  <a:gd name="connsiteY21" fmla="*/ 467849 h 606722"/>
                  <a:gd name="connsiteX22" fmla="*/ 237896 w 431931"/>
                  <a:gd name="connsiteY22" fmla="*/ 467849 h 606722"/>
                  <a:gd name="connsiteX23" fmla="*/ 256223 w 431931"/>
                  <a:gd name="connsiteY23" fmla="*/ 486144 h 606722"/>
                  <a:gd name="connsiteX24" fmla="*/ 256223 w 431931"/>
                  <a:gd name="connsiteY24" fmla="*/ 529928 h 606722"/>
                  <a:gd name="connsiteX25" fmla="*/ 237896 w 431931"/>
                  <a:gd name="connsiteY25" fmla="*/ 548223 h 606722"/>
                  <a:gd name="connsiteX26" fmla="*/ 194035 w 431931"/>
                  <a:gd name="connsiteY26" fmla="*/ 548223 h 606722"/>
                  <a:gd name="connsiteX27" fmla="*/ 175708 w 431931"/>
                  <a:gd name="connsiteY27" fmla="*/ 529928 h 606722"/>
                  <a:gd name="connsiteX28" fmla="*/ 175708 w 431931"/>
                  <a:gd name="connsiteY28" fmla="*/ 486144 h 606722"/>
                  <a:gd name="connsiteX29" fmla="*/ 194035 w 431931"/>
                  <a:gd name="connsiteY29" fmla="*/ 467849 h 606722"/>
                  <a:gd name="connsiteX30" fmla="*/ 76896 w 431931"/>
                  <a:gd name="connsiteY30" fmla="*/ 467849 h 606722"/>
                  <a:gd name="connsiteX31" fmla="*/ 120757 w 431931"/>
                  <a:gd name="connsiteY31" fmla="*/ 467849 h 606722"/>
                  <a:gd name="connsiteX32" fmla="*/ 139084 w 431931"/>
                  <a:gd name="connsiteY32" fmla="*/ 486144 h 606722"/>
                  <a:gd name="connsiteX33" fmla="*/ 139084 w 431931"/>
                  <a:gd name="connsiteY33" fmla="*/ 529928 h 606722"/>
                  <a:gd name="connsiteX34" fmla="*/ 120757 w 431931"/>
                  <a:gd name="connsiteY34" fmla="*/ 548223 h 606722"/>
                  <a:gd name="connsiteX35" fmla="*/ 76896 w 431931"/>
                  <a:gd name="connsiteY35" fmla="*/ 548223 h 606722"/>
                  <a:gd name="connsiteX36" fmla="*/ 58569 w 431931"/>
                  <a:gd name="connsiteY36" fmla="*/ 529928 h 606722"/>
                  <a:gd name="connsiteX37" fmla="*/ 58569 w 431931"/>
                  <a:gd name="connsiteY37" fmla="*/ 486144 h 606722"/>
                  <a:gd name="connsiteX38" fmla="*/ 76896 w 431931"/>
                  <a:gd name="connsiteY38" fmla="*/ 467849 h 606722"/>
                  <a:gd name="connsiteX39" fmla="*/ 314822 w 431931"/>
                  <a:gd name="connsiteY39" fmla="*/ 372808 h 606722"/>
                  <a:gd name="connsiteX40" fmla="*/ 314822 w 431931"/>
                  <a:gd name="connsiteY40" fmla="*/ 409341 h 606722"/>
                  <a:gd name="connsiteX41" fmla="*/ 351387 w 431931"/>
                  <a:gd name="connsiteY41" fmla="*/ 409341 h 606722"/>
                  <a:gd name="connsiteX42" fmla="*/ 351387 w 431931"/>
                  <a:gd name="connsiteY42" fmla="*/ 372808 h 606722"/>
                  <a:gd name="connsiteX43" fmla="*/ 197683 w 431931"/>
                  <a:gd name="connsiteY43" fmla="*/ 372808 h 606722"/>
                  <a:gd name="connsiteX44" fmla="*/ 197683 w 431931"/>
                  <a:gd name="connsiteY44" fmla="*/ 409341 h 606722"/>
                  <a:gd name="connsiteX45" fmla="*/ 234248 w 431931"/>
                  <a:gd name="connsiteY45" fmla="*/ 409341 h 606722"/>
                  <a:gd name="connsiteX46" fmla="*/ 234248 w 431931"/>
                  <a:gd name="connsiteY46" fmla="*/ 372808 h 606722"/>
                  <a:gd name="connsiteX47" fmla="*/ 80544 w 431931"/>
                  <a:gd name="connsiteY47" fmla="*/ 372808 h 606722"/>
                  <a:gd name="connsiteX48" fmla="*/ 80544 w 431931"/>
                  <a:gd name="connsiteY48" fmla="*/ 409341 h 606722"/>
                  <a:gd name="connsiteX49" fmla="*/ 117109 w 431931"/>
                  <a:gd name="connsiteY49" fmla="*/ 409341 h 606722"/>
                  <a:gd name="connsiteX50" fmla="*/ 117109 w 431931"/>
                  <a:gd name="connsiteY50" fmla="*/ 372808 h 606722"/>
                  <a:gd name="connsiteX51" fmla="*/ 311174 w 431931"/>
                  <a:gd name="connsiteY51" fmla="*/ 350852 h 606722"/>
                  <a:gd name="connsiteX52" fmla="*/ 355035 w 431931"/>
                  <a:gd name="connsiteY52" fmla="*/ 350852 h 606722"/>
                  <a:gd name="connsiteX53" fmla="*/ 373362 w 431931"/>
                  <a:gd name="connsiteY53" fmla="*/ 369163 h 606722"/>
                  <a:gd name="connsiteX54" fmla="*/ 373362 w 431931"/>
                  <a:gd name="connsiteY54" fmla="*/ 412986 h 606722"/>
                  <a:gd name="connsiteX55" fmla="*/ 355035 w 431931"/>
                  <a:gd name="connsiteY55" fmla="*/ 431297 h 606722"/>
                  <a:gd name="connsiteX56" fmla="*/ 311174 w 431931"/>
                  <a:gd name="connsiteY56" fmla="*/ 431297 h 606722"/>
                  <a:gd name="connsiteX57" fmla="*/ 292847 w 431931"/>
                  <a:gd name="connsiteY57" fmla="*/ 412986 h 606722"/>
                  <a:gd name="connsiteX58" fmla="*/ 292847 w 431931"/>
                  <a:gd name="connsiteY58" fmla="*/ 369163 h 606722"/>
                  <a:gd name="connsiteX59" fmla="*/ 311174 w 431931"/>
                  <a:gd name="connsiteY59" fmla="*/ 350852 h 606722"/>
                  <a:gd name="connsiteX60" fmla="*/ 194035 w 431931"/>
                  <a:gd name="connsiteY60" fmla="*/ 350852 h 606722"/>
                  <a:gd name="connsiteX61" fmla="*/ 237896 w 431931"/>
                  <a:gd name="connsiteY61" fmla="*/ 350852 h 606722"/>
                  <a:gd name="connsiteX62" fmla="*/ 256223 w 431931"/>
                  <a:gd name="connsiteY62" fmla="*/ 369163 h 606722"/>
                  <a:gd name="connsiteX63" fmla="*/ 256223 w 431931"/>
                  <a:gd name="connsiteY63" fmla="*/ 412986 h 606722"/>
                  <a:gd name="connsiteX64" fmla="*/ 237896 w 431931"/>
                  <a:gd name="connsiteY64" fmla="*/ 431297 h 606722"/>
                  <a:gd name="connsiteX65" fmla="*/ 194035 w 431931"/>
                  <a:gd name="connsiteY65" fmla="*/ 431297 h 606722"/>
                  <a:gd name="connsiteX66" fmla="*/ 175708 w 431931"/>
                  <a:gd name="connsiteY66" fmla="*/ 412986 h 606722"/>
                  <a:gd name="connsiteX67" fmla="*/ 175708 w 431931"/>
                  <a:gd name="connsiteY67" fmla="*/ 369163 h 606722"/>
                  <a:gd name="connsiteX68" fmla="*/ 194035 w 431931"/>
                  <a:gd name="connsiteY68" fmla="*/ 350852 h 606722"/>
                  <a:gd name="connsiteX69" fmla="*/ 76896 w 431931"/>
                  <a:gd name="connsiteY69" fmla="*/ 350852 h 606722"/>
                  <a:gd name="connsiteX70" fmla="*/ 120757 w 431931"/>
                  <a:gd name="connsiteY70" fmla="*/ 350852 h 606722"/>
                  <a:gd name="connsiteX71" fmla="*/ 139084 w 431931"/>
                  <a:gd name="connsiteY71" fmla="*/ 369163 h 606722"/>
                  <a:gd name="connsiteX72" fmla="*/ 139084 w 431931"/>
                  <a:gd name="connsiteY72" fmla="*/ 412986 h 606722"/>
                  <a:gd name="connsiteX73" fmla="*/ 120757 w 431931"/>
                  <a:gd name="connsiteY73" fmla="*/ 431297 h 606722"/>
                  <a:gd name="connsiteX74" fmla="*/ 76896 w 431931"/>
                  <a:gd name="connsiteY74" fmla="*/ 431297 h 606722"/>
                  <a:gd name="connsiteX75" fmla="*/ 58569 w 431931"/>
                  <a:gd name="connsiteY75" fmla="*/ 412986 h 606722"/>
                  <a:gd name="connsiteX76" fmla="*/ 58569 w 431931"/>
                  <a:gd name="connsiteY76" fmla="*/ 369163 h 606722"/>
                  <a:gd name="connsiteX77" fmla="*/ 76896 w 431931"/>
                  <a:gd name="connsiteY77" fmla="*/ 350852 h 606722"/>
                  <a:gd name="connsiteX78" fmla="*/ 314822 w 431931"/>
                  <a:gd name="connsiteY78" fmla="*/ 255881 h 606722"/>
                  <a:gd name="connsiteX79" fmla="*/ 314822 w 431931"/>
                  <a:gd name="connsiteY79" fmla="*/ 292414 h 606722"/>
                  <a:gd name="connsiteX80" fmla="*/ 351387 w 431931"/>
                  <a:gd name="connsiteY80" fmla="*/ 292414 h 606722"/>
                  <a:gd name="connsiteX81" fmla="*/ 351387 w 431931"/>
                  <a:gd name="connsiteY81" fmla="*/ 255881 h 606722"/>
                  <a:gd name="connsiteX82" fmla="*/ 197683 w 431931"/>
                  <a:gd name="connsiteY82" fmla="*/ 255881 h 606722"/>
                  <a:gd name="connsiteX83" fmla="*/ 197683 w 431931"/>
                  <a:gd name="connsiteY83" fmla="*/ 292414 h 606722"/>
                  <a:gd name="connsiteX84" fmla="*/ 234248 w 431931"/>
                  <a:gd name="connsiteY84" fmla="*/ 292414 h 606722"/>
                  <a:gd name="connsiteX85" fmla="*/ 234248 w 431931"/>
                  <a:gd name="connsiteY85" fmla="*/ 255881 h 606722"/>
                  <a:gd name="connsiteX86" fmla="*/ 80544 w 431931"/>
                  <a:gd name="connsiteY86" fmla="*/ 255881 h 606722"/>
                  <a:gd name="connsiteX87" fmla="*/ 80544 w 431931"/>
                  <a:gd name="connsiteY87" fmla="*/ 292414 h 606722"/>
                  <a:gd name="connsiteX88" fmla="*/ 117109 w 431931"/>
                  <a:gd name="connsiteY88" fmla="*/ 292414 h 606722"/>
                  <a:gd name="connsiteX89" fmla="*/ 117109 w 431931"/>
                  <a:gd name="connsiteY89" fmla="*/ 255881 h 606722"/>
                  <a:gd name="connsiteX90" fmla="*/ 311174 w 431931"/>
                  <a:gd name="connsiteY90" fmla="*/ 233925 h 606722"/>
                  <a:gd name="connsiteX91" fmla="*/ 355035 w 431931"/>
                  <a:gd name="connsiteY91" fmla="*/ 233925 h 606722"/>
                  <a:gd name="connsiteX92" fmla="*/ 373362 w 431931"/>
                  <a:gd name="connsiteY92" fmla="*/ 252236 h 606722"/>
                  <a:gd name="connsiteX93" fmla="*/ 373362 w 431931"/>
                  <a:gd name="connsiteY93" fmla="*/ 296059 h 606722"/>
                  <a:gd name="connsiteX94" fmla="*/ 355035 w 431931"/>
                  <a:gd name="connsiteY94" fmla="*/ 314370 h 606722"/>
                  <a:gd name="connsiteX95" fmla="*/ 311174 w 431931"/>
                  <a:gd name="connsiteY95" fmla="*/ 314370 h 606722"/>
                  <a:gd name="connsiteX96" fmla="*/ 292847 w 431931"/>
                  <a:gd name="connsiteY96" fmla="*/ 296059 h 606722"/>
                  <a:gd name="connsiteX97" fmla="*/ 292847 w 431931"/>
                  <a:gd name="connsiteY97" fmla="*/ 252236 h 606722"/>
                  <a:gd name="connsiteX98" fmla="*/ 311174 w 431931"/>
                  <a:gd name="connsiteY98" fmla="*/ 233925 h 606722"/>
                  <a:gd name="connsiteX99" fmla="*/ 194035 w 431931"/>
                  <a:gd name="connsiteY99" fmla="*/ 233925 h 606722"/>
                  <a:gd name="connsiteX100" fmla="*/ 237896 w 431931"/>
                  <a:gd name="connsiteY100" fmla="*/ 233925 h 606722"/>
                  <a:gd name="connsiteX101" fmla="*/ 256223 w 431931"/>
                  <a:gd name="connsiteY101" fmla="*/ 252236 h 606722"/>
                  <a:gd name="connsiteX102" fmla="*/ 256223 w 431931"/>
                  <a:gd name="connsiteY102" fmla="*/ 296059 h 606722"/>
                  <a:gd name="connsiteX103" fmla="*/ 237896 w 431931"/>
                  <a:gd name="connsiteY103" fmla="*/ 314370 h 606722"/>
                  <a:gd name="connsiteX104" fmla="*/ 194035 w 431931"/>
                  <a:gd name="connsiteY104" fmla="*/ 314370 h 606722"/>
                  <a:gd name="connsiteX105" fmla="*/ 175708 w 431931"/>
                  <a:gd name="connsiteY105" fmla="*/ 296059 h 606722"/>
                  <a:gd name="connsiteX106" fmla="*/ 175708 w 431931"/>
                  <a:gd name="connsiteY106" fmla="*/ 252236 h 606722"/>
                  <a:gd name="connsiteX107" fmla="*/ 194035 w 431931"/>
                  <a:gd name="connsiteY107" fmla="*/ 233925 h 606722"/>
                  <a:gd name="connsiteX108" fmla="*/ 76896 w 431931"/>
                  <a:gd name="connsiteY108" fmla="*/ 233925 h 606722"/>
                  <a:gd name="connsiteX109" fmla="*/ 120757 w 431931"/>
                  <a:gd name="connsiteY109" fmla="*/ 233925 h 606722"/>
                  <a:gd name="connsiteX110" fmla="*/ 139084 w 431931"/>
                  <a:gd name="connsiteY110" fmla="*/ 252236 h 606722"/>
                  <a:gd name="connsiteX111" fmla="*/ 139084 w 431931"/>
                  <a:gd name="connsiteY111" fmla="*/ 296059 h 606722"/>
                  <a:gd name="connsiteX112" fmla="*/ 120757 w 431931"/>
                  <a:gd name="connsiteY112" fmla="*/ 314370 h 606722"/>
                  <a:gd name="connsiteX113" fmla="*/ 76896 w 431931"/>
                  <a:gd name="connsiteY113" fmla="*/ 314370 h 606722"/>
                  <a:gd name="connsiteX114" fmla="*/ 58569 w 431931"/>
                  <a:gd name="connsiteY114" fmla="*/ 296059 h 606722"/>
                  <a:gd name="connsiteX115" fmla="*/ 58569 w 431931"/>
                  <a:gd name="connsiteY115" fmla="*/ 252236 h 606722"/>
                  <a:gd name="connsiteX116" fmla="*/ 76896 w 431931"/>
                  <a:gd name="connsiteY116" fmla="*/ 233925 h 606722"/>
                  <a:gd name="connsiteX117" fmla="*/ 420895 w 431931"/>
                  <a:gd name="connsiteY117" fmla="*/ 73035 h 606722"/>
                  <a:gd name="connsiteX118" fmla="*/ 431931 w 431931"/>
                  <a:gd name="connsiteY118" fmla="*/ 84055 h 606722"/>
                  <a:gd name="connsiteX119" fmla="*/ 431931 w 431931"/>
                  <a:gd name="connsiteY119" fmla="*/ 566462 h 606722"/>
                  <a:gd name="connsiteX120" fmla="*/ 391613 w 431931"/>
                  <a:gd name="connsiteY120" fmla="*/ 606722 h 606722"/>
                  <a:gd name="connsiteX121" fmla="*/ 40229 w 431931"/>
                  <a:gd name="connsiteY121" fmla="*/ 606722 h 606722"/>
                  <a:gd name="connsiteX122" fmla="*/ 0 w 431931"/>
                  <a:gd name="connsiteY122" fmla="*/ 566462 h 606722"/>
                  <a:gd name="connsiteX123" fmla="*/ 0 w 431931"/>
                  <a:gd name="connsiteY123" fmla="*/ 478744 h 606722"/>
                  <a:gd name="connsiteX124" fmla="*/ 10947 w 431931"/>
                  <a:gd name="connsiteY124" fmla="*/ 467812 h 606722"/>
                  <a:gd name="connsiteX125" fmla="*/ 21984 w 431931"/>
                  <a:gd name="connsiteY125" fmla="*/ 478744 h 606722"/>
                  <a:gd name="connsiteX126" fmla="*/ 21984 w 431931"/>
                  <a:gd name="connsiteY126" fmla="*/ 566462 h 606722"/>
                  <a:gd name="connsiteX127" fmla="*/ 40229 w 431931"/>
                  <a:gd name="connsiteY127" fmla="*/ 584770 h 606722"/>
                  <a:gd name="connsiteX128" fmla="*/ 391613 w 431931"/>
                  <a:gd name="connsiteY128" fmla="*/ 584770 h 606722"/>
                  <a:gd name="connsiteX129" fmla="*/ 409947 w 431931"/>
                  <a:gd name="connsiteY129" fmla="*/ 566462 h 606722"/>
                  <a:gd name="connsiteX130" fmla="*/ 409947 w 431931"/>
                  <a:gd name="connsiteY130" fmla="*/ 84055 h 606722"/>
                  <a:gd name="connsiteX131" fmla="*/ 420895 w 431931"/>
                  <a:gd name="connsiteY131" fmla="*/ 73035 h 606722"/>
                  <a:gd name="connsiteX132" fmla="*/ 69516 w 431931"/>
                  <a:gd name="connsiteY132" fmla="*/ 58499 h 606722"/>
                  <a:gd name="connsiteX133" fmla="*/ 362325 w 431931"/>
                  <a:gd name="connsiteY133" fmla="*/ 58499 h 606722"/>
                  <a:gd name="connsiteX134" fmla="*/ 373361 w 431931"/>
                  <a:gd name="connsiteY134" fmla="*/ 69428 h 606722"/>
                  <a:gd name="connsiteX135" fmla="*/ 362325 w 431931"/>
                  <a:gd name="connsiteY135" fmla="*/ 80445 h 606722"/>
                  <a:gd name="connsiteX136" fmla="*/ 80552 w 431931"/>
                  <a:gd name="connsiteY136" fmla="*/ 80445 h 606722"/>
                  <a:gd name="connsiteX137" fmla="*/ 80552 w 431931"/>
                  <a:gd name="connsiteY137" fmla="*/ 175426 h 606722"/>
                  <a:gd name="connsiteX138" fmla="*/ 351378 w 431931"/>
                  <a:gd name="connsiteY138" fmla="*/ 175426 h 606722"/>
                  <a:gd name="connsiteX139" fmla="*/ 351378 w 431931"/>
                  <a:gd name="connsiteY139" fmla="*/ 113320 h 606722"/>
                  <a:gd name="connsiteX140" fmla="*/ 362325 w 431931"/>
                  <a:gd name="connsiteY140" fmla="*/ 102391 h 606722"/>
                  <a:gd name="connsiteX141" fmla="*/ 373361 w 431931"/>
                  <a:gd name="connsiteY141" fmla="*/ 113320 h 606722"/>
                  <a:gd name="connsiteX142" fmla="*/ 373361 w 431931"/>
                  <a:gd name="connsiteY142" fmla="*/ 186355 h 606722"/>
                  <a:gd name="connsiteX143" fmla="*/ 362325 w 431931"/>
                  <a:gd name="connsiteY143" fmla="*/ 197372 h 606722"/>
                  <a:gd name="connsiteX144" fmla="*/ 69516 w 431931"/>
                  <a:gd name="connsiteY144" fmla="*/ 197372 h 606722"/>
                  <a:gd name="connsiteX145" fmla="*/ 58569 w 431931"/>
                  <a:gd name="connsiteY145" fmla="*/ 186355 h 606722"/>
                  <a:gd name="connsiteX146" fmla="*/ 58569 w 431931"/>
                  <a:gd name="connsiteY146" fmla="*/ 69428 h 606722"/>
                  <a:gd name="connsiteX147" fmla="*/ 69516 w 431931"/>
                  <a:gd name="connsiteY147" fmla="*/ 58499 h 606722"/>
                  <a:gd name="connsiteX148" fmla="*/ 40229 w 431931"/>
                  <a:gd name="connsiteY148" fmla="*/ 0 h 606722"/>
                  <a:gd name="connsiteX149" fmla="*/ 391613 w 431931"/>
                  <a:gd name="connsiteY149" fmla="*/ 0 h 606722"/>
                  <a:gd name="connsiteX150" fmla="*/ 431931 w 431931"/>
                  <a:gd name="connsiteY150" fmla="*/ 40173 h 606722"/>
                  <a:gd name="connsiteX151" fmla="*/ 420895 w 431931"/>
                  <a:gd name="connsiteY151" fmla="*/ 51194 h 606722"/>
                  <a:gd name="connsiteX152" fmla="*/ 409947 w 431931"/>
                  <a:gd name="connsiteY152" fmla="*/ 40173 h 606722"/>
                  <a:gd name="connsiteX153" fmla="*/ 391613 w 431931"/>
                  <a:gd name="connsiteY153" fmla="*/ 21953 h 606722"/>
                  <a:gd name="connsiteX154" fmla="*/ 40229 w 431931"/>
                  <a:gd name="connsiteY154" fmla="*/ 21953 h 606722"/>
                  <a:gd name="connsiteX155" fmla="*/ 21984 w 431931"/>
                  <a:gd name="connsiteY155" fmla="*/ 40173 h 606722"/>
                  <a:gd name="connsiteX156" fmla="*/ 21984 w 431931"/>
                  <a:gd name="connsiteY156" fmla="*/ 434971 h 606722"/>
                  <a:gd name="connsiteX157" fmla="*/ 10947 w 431931"/>
                  <a:gd name="connsiteY157" fmla="*/ 445903 h 606722"/>
                  <a:gd name="connsiteX158" fmla="*/ 0 w 431931"/>
                  <a:gd name="connsiteY158" fmla="*/ 434971 h 606722"/>
                  <a:gd name="connsiteX159" fmla="*/ 0 w 431931"/>
                  <a:gd name="connsiteY159" fmla="*/ 40173 h 606722"/>
                  <a:gd name="connsiteX160" fmla="*/ 40229 w 431931"/>
                  <a:gd name="connsiteY160"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431931" h="606722">
                    <a:moveTo>
                      <a:pt x="314822" y="489785"/>
                    </a:moveTo>
                    <a:lnTo>
                      <a:pt x="314822" y="526287"/>
                    </a:lnTo>
                    <a:lnTo>
                      <a:pt x="351387" y="526287"/>
                    </a:lnTo>
                    <a:lnTo>
                      <a:pt x="351387" y="489785"/>
                    </a:lnTo>
                    <a:close/>
                    <a:moveTo>
                      <a:pt x="197683" y="489785"/>
                    </a:moveTo>
                    <a:lnTo>
                      <a:pt x="197683" y="526287"/>
                    </a:lnTo>
                    <a:lnTo>
                      <a:pt x="234248" y="526287"/>
                    </a:lnTo>
                    <a:lnTo>
                      <a:pt x="234248" y="489785"/>
                    </a:lnTo>
                    <a:close/>
                    <a:moveTo>
                      <a:pt x="80544" y="489785"/>
                    </a:moveTo>
                    <a:lnTo>
                      <a:pt x="80544" y="526287"/>
                    </a:lnTo>
                    <a:lnTo>
                      <a:pt x="117109" y="526287"/>
                    </a:lnTo>
                    <a:lnTo>
                      <a:pt x="117109" y="489785"/>
                    </a:lnTo>
                    <a:close/>
                    <a:moveTo>
                      <a:pt x="311174" y="467849"/>
                    </a:moveTo>
                    <a:lnTo>
                      <a:pt x="355035" y="467849"/>
                    </a:lnTo>
                    <a:cubicBezTo>
                      <a:pt x="365088" y="467849"/>
                      <a:pt x="373362" y="476020"/>
                      <a:pt x="373362" y="486144"/>
                    </a:cubicBezTo>
                    <a:lnTo>
                      <a:pt x="373362" y="529928"/>
                    </a:lnTo>
                    <a:cubicBezTo>
                      <a:pt x="373362" y="539964"/>
                      <a:pt x="365088" y="548223"/>
                      <a:pt x="355035" y="548223"/>
                    </a:cubicBezTo>
                    <a:lnTo>
                      <a:pt x="311174" y="548223"/>
                    </a:lnTo>
                    <a:cubicBezTo>
                      <a:pt x="301032" y="548223"/>
                      <a:pt x="292847" y="539964"/>
                      <a:pt x="292847" y="529928"/>
                    </a:cubicBezTo>
                    <a:lnTo>
                      <a:pt x="292847" y="486144"/>
                    </a:lnTo>
                    <a:cubicBezTo>
                      <a:pt x="292847" y="476020"/>
                      <a:pt x="301032" y="467849"/>
                      <a:pt x="311174" y="467849"/>
                    </a:cubicBezTo>
                    <a:close/>
                    <a:moveTo>
                      <a:pt x="194035" y="467849"/>
                    </a:moveTo>
                    <a:lnTo>
                      <a:pt x="237896" y="467849"/>
                    </a:lnTo>
                    <a:cubicBezTo>
                      <a:pt x="247949" y="467849"/>
                      <a:pt x="256223" y="476020"/>
                      <a:pt x="256223" y="486144"/>
                    </a:cubicBezTo>
                    <a:lnTo>
                      <a:pt x="256223" y="529928"/>
                    </a:lnTo>
                    <a:cubicBezTo>
                      <a:pt x="256223" y="539964"/>
                      <a:pt x="247949" y="548223"/>
                      <a:pt x="237896" y="548223"/>
                    </a:cubicBezTo>
                    <a:lnTo>
                      <a:pt x="194035" y="548223"/>
                    </a:lnTo>
                    <a:cubicBezTo>
                      <a:pt x="183893" y="548223"/>
                      <a:pt x="175708" y="539964"/>
                      <a:pt x="175708" y="529928"/>
                    </a:cubicBezTo>
                    <a:lnTo>
                      <a:pt x="175708" y="486144"/>
                    </a:lnTo>
                    <a:cubicBezTo>
                      <a:pt x="175708" y="476020"/>
                      <a:pt x="183893" y="467849"/>
                      <a:pt x="194035" y="467849"/>
                    </a:cubicBezTo>
                    <a:close/>
                    <a:moveTo>
                      <a:pt x="76896" y="467849"/>
                    </a:moveTo>
                    <a:lnTo>
                      <a:pt x="120757" y="467849"/>
                    </a:lnTo>
                    <a:cubicBezTo>
                      <a:pt x="130810" y="467849"/>
                      <a:pt x="139084" y="476020"/>
                      <a:pt x="139084" y="486144"/>
                    </a:cubicBezTo>
                    <a:lnTo>
                      <a:pt x="139084" y="529928"/>
                    </a:lnTo>
                    <a:cubicBezTo>
                      <a:pt x="139084" y="539964"/>
                      <a:pt x="130810" y="548223"/>
                      <a:pt x="120757" y="548223"/>
                    </a:cubicBezTo>
                    <a:lnTo>
                      <a:pt x="76896" y="548223"/>
                    </a:lnTo>
                    <a:cubicBezTo>
                      <a:pt x="66754" y="548223"/>
                      <a:pt x="58569" y="539964"/>
                      <a:pt x="58569" y="529928"/>
                    </a:cubicBezTo>
                    <a:lnTo>
                      <a:pt x="58569" y="486144"/>
                    </a:lnTo>
                    <a:cubicBezTo>
                      <a:pt x="58569" y="476020"/>
                      <a:pt x="66754" y="467849"/>
                      <a:pt x="76896" y="467849"/>
                    </a:cubicBezTo>
                    <a:close/>
                    <a:moveTo>
                      <a:pt x="314822" y="372808"/>
                    </a:moveTo>
                    <a:lnTo>
                      <a:pt x="314822" y="409341"/>
                    </a:lnTo>
                    <a:lnTo>
                      <a:pt x="351387" y="409341"/>
                    </a:lnTo>
                    <a:lnTo>
                      <a:pt x="351387" y="372808"/>
                    </a:lnTo>
                    <a:close/>
                    <a:moveTo>
                      <a:pt x="197683" y="372808"/>
                    </a:moveTo>
                    <a:lnTo>
                      <a:pt x="197683" y="409341"/>
                    </a:lnTo>
                    <a:lnTo>
                      <a:pt x="234248" y="409341"/>
                    </a:lnTo>
                    <a:lnTo>
                      <a:pt x="234248" y="372808"/>
                    </a:lnTo>
                    <a:close/>
                    <a:moveTo>
                      <a:pt x="80544" y="372808"/>
                    </a:moveTo>
                    <a:lnTo>
                      <a:pt x="80544" y="409341"/>
                    </a:lnTo>
                    <a:lnTo>
                      <a:pt x="117109" y="409341"/>
                    </a:lnTo>
                    <a:lnTo>
                      <a:pt x="117109" y="372808"/>
                    </a:lnTo>
                    <a:close/>
                    <a:moveTo>
                      <a:pt x="311174" y="350852"/>
                    </a:moveTo>
                    <a:lnTo>
                      <a:pt x="355035" y="350852"/>
                    </a:lnTo>
                    <a:cubicBezTo>
                      <a:pt x="365088" y="350852"/>
                      <a:pt x="373362" y="359030"/>
                      <a:pt x="373362" y="369163"/>
                    </a:cubicBezTo>
                    <a:lnTo>
                      <a:pt x="373362" y="412986"/>
                    </a:lnTo>
                    <a:cubicBezTo>
                      <a:pt x="373362" y="423030"/>
                      <a:pt x="365088" y="431297"/>
                      <a:pt x="355035" y="431297"/>
                    </a:cubicBezTo>
                    <a:lnTo>
                      <a:pt x="311174" y="431297"/>
                    </a:lnTo>
                    <a:cubicBezTo>
                      <a:pt x="301032" y="431297"/>
                      <a:pt x="292847" y="423030"/>
                      <a:pt x="292847" y="412986"/>
                    </a:cubicBezTo>
                    <a:lnTo>
                      <a:pt x="292847" y="369163"/>
                    </a:lnTo>
                    <a:cubicBezTo>
                      <a:pt x="292847" y="359030"/>
                      <a:pt x="301032" y="350852"/>
                      <a:pt x="311174" y="350852"/>
                    </a:cubicBezTo>
                    <a:close/>
                    <a:moveTo>
                      <a:pt x="194035" y="350852"/>
                    </a:moveTo>
                    <a:lnTo>
                      <a:pt x="237896" y="350852"/>
                    </a:lnTo>
                    <a:cubicBezTo>
                      <a:pt x="247949" y="350852"/>
                      <a:pt x="256223" y="359030"/>
                      <a:pt x="256223" y="369163"/>
                    </a:cubicBezTo>
                    <a:lnTo>
                      <a:pt x="256223" y="412986"/>
                    </a:lnTo>
                    <a:cubicBezTo>
                      <a:pt x="256223" y="423030"/>
                      <a:pt x="247949" y="431297"/>
                      <a:pt x="237896" y="431297"/>
                    </a:cubicBezTo>
                    <a:lnTo>
                      <a:pt x="194035" y="431297"/>
                    </a:lnTo>
                    <a:cubicBezTo>
                      <a:pt x="183893" y="431297"/>
                      <a:pt x="175708" y="423030"/>
                      <a:pt x="175708" y="412986"/>
                    </a:cubicBezTo>
                    <a:lnTo>
                      <a:pt x="175708" y="369163"/>
                    </a:lnTo>
                    <a:cubicBezTo>
                      <a:pt x="175708" y="359030"/>
                      <a:pt x="183893" y="350852"/>
                      <a:pt x="194035" y="350852"/>
                    </a:cubicBezTo>
                    <a:close/>
                    <a:moveTo>
                      <a:pt x="76896" y="350852"/>
                    </a:moveTo>
                    <a:lnTo>
                      <a:pt x="120757" y="350852"/>
                    </a:lnTo>
                    <a:cubicBezTo>
                      <a:pt x="130810" y="350852"/>
                      <a:pt x="139084" y="359030"/>
                      <a:pt x="139084" y="369163"/>
                    </a:cubicBezTo>
                    <a:lnTo>
                      <a:pt x="139084" y="412986"/>
                    </a:lnTo>
                    <a:cubicBezTo>
                      <a:pt x="139084" y="423030"/>
                      <a:pt x="130810" y="431297"/>
                      <a:pt x="120757" y="431297"/>
                    </a:cubicBezTo>
                    <a:lnTo>
                      <a:pt x="76896" y="431297"/>
                    </a:lnTo>
                    <a:cubicBezTo>
                      <a:pt x="66754" y="431297"/>
                      <a:pt x="58569" y="423030"/>
                      <a:pt x="58569" y="412986"/>
                    </a:cubicBezTo>
                    <a:lnTo>
                      <a:pt x="58569" y="369163"/>
                    </a:lnTo>
                    <a:cubicBezTo>
                      <a:pt x="58569" y="359030"/>
                      <a:pt x="66754" y="350852"/>
                      <a:pt x="76896" y="350852"/>
                    </a:cubicBezTo>
                    <a:close/>
                    <a:moveTo>
                      <a:pt x="314822" y="255881"/>
                    </a:moveTo>
                    <a:lnTo>
                      <a:pt x="314822" y="292414"/>
                    </a:lnTo>
                    <a:lnTo>
                      <a:pt x="351387" y="292414"/>
                    </a:lnTo>
                    <a:lnTo>
                      <a:pt x="351387" y="255881"/>
                    </a:lnTo>
                    <a:close/>
                    <a:moveTo>
                      <a:pt x="197683" y="255881"/>
                    </a:moveTo>
                    <a:lnTo>
                      <a:pt x="197683" y="292414"/>
                    </a:lnTo>
                    <a:lnTo>
                      <a:pt x="234248" y="292414"/>
                    </a:lnTo>
                    <a:lnTo>
                      <a:pt x="234248" y="255881"/>
                    </a:lnTo>
                    <a:close/>
                    <a:moveTo>
                      <a:pt x="80544" y="255881"/>
                    </a:moveTo>
                    <a:lnTo>
                      <a:pt x="80544" y="292414"/>
                    </a:lnTo>
                    <a:lnTo>
                      <a:pt x="117109" y="292414"/>
                    </a:lnTo>
                    <a:lnTo>
                      <a:pt x="117109" y="255881"/>
                    </a:lnTo>
                    <a:close/>
                    <a:moveTo>
                      <a:pt x="311174" y="233925"/>
                    </a:moveTo>
                    <a:lnTo>
                      <a:pt x="355035" y="233925"/>
                    </a:lnTo>
                    <a:cubicBezTo>
                      <a:pt x="365088" y="233925"/>
                      <a:pt x="373362" y="242103"/>
                      <a:pt x="373362" y="252236"/>
                    </a:cubicBezTo>
                    <a:lnTo>
                      <a:pt x="373362" y="296059"/>
                    </a:lnTo>
                    <a:cubicBezTo>
                      <a:pt x="373362" y="306103"/>
                      <a:pt x="365088" y="314370"/>
                      <a:pt x="355035" y="314370"/>
                    </a:cubicBezTo>
                    <a:lnTo>
                      <a:pt x="311174" y="314370"/>
                    </a:lnTo>
                    <a:cubicBezTo>
                      <a:pt x="301032" y="314370"/>
                      <a:pt x="292847" y="306103"/>
                      <a:pt x="292847" y="296059"/>
                    </a:cubicBezTo>
                    <a:lnTo>
                      <a:pt x="292847" y="252236"/>
                    </a:lnTo>
                    <a:cubicBezTo>
                      <a:pt x="292847" y="242103"/>
                      <a:pt x="301032" y="233925"/>
                      <a:pt x="311174" y="233925"/>
                    </a:cubicBezTo>
                    <a:close/>
                    <a:moveTo>
                      <a:pt x="194035" y="233925"/>
                    </a:moveTo>
                    <a:lnTo>
                      <a:pt x="237896" y="233925"/>
                    </a:lnTo>
                    <a:cubicBezTo>
                      <a:pt x="247949" y="233925"/>
                      <a:pt x="256223" y="242103"/>
                      <a:pt x="256223" y="252236"/>
                    </a:cubicBezTo>
                    <a:lnTo>
                      <a:pt x="256223" y="296059"/>
                    </a:lnTo>
                    <a:cubicBezTo>
                      <a:pt x="256223" y="306103"/>
                      <a:pt x="247949" y="314370"/>
                      <a:pt x="237896" y="314370"/>
                    </a:cubicBezTo>
                    <a:lnTo>
                      <a:pt x="194035" y="314370"/>
                    </a:lnTo>
                    <a:cubicBezTo>
                      <a:pt x="183893" y="314370"/>
                      <a:pt x="175708" y="306103"/>
                      <a:pt x="175708" y="296059"/>
                    </a:cubicBezTo>
                    <a:lnTo>
                      <a:pt x="175708" y="252236"/>
                    </a:lnTo>
                    <a:cubicBezTo>
                      <a:pt x="175708" y="242103"/>
                      <a:pt x="183893" y="233925"/>
                      <a:pt x="194035" y="233925"/>
                    </a:cubicBezTo>
                    <a:close/>
                    <a:moveTo>
                      <a:pt x="76896" y="233925"/>
                    </a:moveTo>
                    <a:lnTo>
                      <a:pt x="120757" y="233925"/>
                    </a:lnTo>
                    <a:cubicBezTo>
                      <a:pt x="130810" y="233925"/>
                      <a:pt x="139084" y="242103"/>
                      <a:pt x="139084" y="252236"/>
                    </a:cubicBezTo>
                    <a:lnTo>
                      <a:pt x="139084" y="296059"/>
                    </a:lnTo>
                    <a:cubicBezTo>
                      <a:pt x="139084" y="306103"/>
                      <a:pt x="130810" y="314370"/>
                      <a:pt x="120757" y="314370"/>
                    </a:cubicBezTo>
                    <a:lnTo>
                      <a:pt x="76896" y="314370"/>
                    </a:lnTo>
                    <a:cubicBezTo>
                      <a:pt x="66754" y="314370"/>
                      <a:pt x="58569" y="306103"/>
                      <a:pt x="58569" y="296059"/>
                    </a:cubicBezTo>
                    <a:lnTo>
                      <a:pt x="58569" y="252236"/>
                    </a:lnTo>
                    <a:cubicBezTo>
                      <a:pt x="58569" y="242103"/>
                      <a:pt x="66754" y="233925"/>
                      <a:pt x="76896" y="233925"/>
                    </a:cubicBezTo>
                    <a:close/>
                    <a:moveTo>
                      <a:pt x="420895" y="73035"/>
                    </a:moveTo>
                    <a:cubicBezTo>
                      <a:pt x="426947" y="73035"/>
                      <a:pt x="431931" y="78012"/>
                      <a:pt x="431931" y="84055"/>
                    </a:cubicBezTo>
                    <a:lnTo>
                      <a:pt x="431931" y="566462"/>
                    </a:lnTo>
                    <a:cubicBezTo>
                      <a:pt x="431931" y="588681"/>
                      <a:pt x="413864" y="606722"/>
                      <a:pt x="391613" y="606722"/>
                    </a:cubicBezTo>
                    <a:lnTo>
                      <a:pt x="40229" y="606722"/>
                    </a:lnTo>
                    <a:cubicBezTo>
                      <a:pt x="18067" y="606722"/>
                      <a:pt x="0" y="588681"/>
                      <a:pt x="0" y="566462"/>
                    </a:cubicBezTo>
                    <a:lnTo>
                      <a:pt x="0" y="478744"/>
                    </a:lnTo>
                    <a:cubicBezTo>
                      <a:pt x="0" y="472700"/>
                      <a:pt x="4895" y="467812"/>
                      <a:pt x="10947" y="467812"/>
                    </a:cubicBezTo>
                    <a:cubicBezTo>
                      <a:pt x="16999" y="467812"/>
                      <a:pt x="21984" y="472700"/>
                      <a:pt x="21984" y="478744"/>
                    </a:cubicBezTo>
                    <a:lnTo>
                      <a:pt x="21984" y="566462"/>
                    </a:lnTo>
                    <a:cubicBezTo>
                      <a:pt x="21984" y="576594"/>
                      <a:pt x="30172" y="584770"/>
                      <a:pt x="40229" y="584770"/>
                    </a:cubicBezTo>
                    <a:lnTo>
                      <a:pt x="391613" y="584770"/>
                    </a:lnTo>
                    <a:cubicBezTo>
                      <a:pt x="401759" y="584770"/>
                      <a:pt x="409947" y="576594"/>
                      <a:pt x="409947" y="566462"/>
                    </a:cubicBezTo>
                    <a:lnTo>
                      <a:pt x="409947" y="84055"/>
                    </a:lnTo>
                    <a:cubicBezTo>
                      <a:pt x="409947" y="78012"/>
                      <a:pt x="414843" y="73035"/>
                      <a:pt x="420895" y="73035"/>
                    </a:cubicBezTo>
                    <a:close/>
                    <a:moveTo>
                      <a:pt x="69516" y="58499"/>
                    </a:moveTo>
                    <a:lnTo>
                      <a:pt x="362325" y="58499"/>
                    </a:lnTo>
                    <a:cubicBezTo>
                      <a:pt x="368377" y="58499"/>
                      <a:pt x="373361" y="63386"/>
                      <a:pt x="373361" y="69428"/>
                    </a:cubicBezTo>
                    <a:cubicBezTo>
                      <a:pt x="373361" y="75558"/>
                      <a:pt x="368377" y="80445"/>
                      <a:pt x="362325" y="80445"/>
                    </a:cubicBezTo>
                    <a:lnTo>
                      <a:pt x="80552" y="80445"/>
                    </a:lnTo>
                    <a:lnTo>
                      <a:pt x="80552" y="175426"/>
                    </a:lnTo>
                    <a:lnTo>
                      <a:pt x="351378" y="175426"/>
                    </a:lnTo>
                    <a:lnTo>
                      <a:pt x="351378" y="113320"/>
                    </a:lnTo>
                    <a:cubicBezTo>
                      <a:pt x="351378" y="107278"/>
                      <a:pt x="356273" y="102391"/>
                      <a:pt x="362325" y="102391"/>
                    </a:cubicBezTo>
                    <a:cubicBezTo>
                      <a:pt x="368377" y="102391"/>
                      <a:pt x="373361" y="107278"/>
                      <a:pt x="373361" y="113320"/>
                    </a:cubicBezTo>
                    <a:lnTo>
                      <a:pt x="373361" y="186355"/>
                    </a:lnTo>
                    <a:cubicBezTo>
                      <a:pt x="373361" y="192396"/>
                      <a:pt x="368377" y="197372"/>
                      <a:pt x="362325" y="197372"/>
                    </a:cubicBezTo>
                    <a:lnTo>
                      <a:pt x="69516" y="197372"/>
                    </a:lnTo>
                    <a:cubicBezTo>
                      <a:pt x="63464" y="197372"/>
                      <a:pt x="58569" y="192396"/>
                      <a:pt x="58569" y="186355"/>
                    </a:cubicBezTo>
                    <a:lnTo>
                      <a:pt x="58569" y="69428"/>
                    </a:lnTo>
                    <a:cubicBezTo>
                      <a:pt x="58569" y="63386"/>
                      <a:pt x="63464" y="58499"/>
                      <a:pt x="69516" y="58499"/>
                    </a:cubicBezTo>
                    <a:close/>
                    <a:moveTo>
                      <a:pt x="40229" y="0"/>
                    </a:moveTo>
                    <a:lnTo>
                      <a:pt x="391613" y="0"/>
                    </a:lnTo>
                    <a:cubicBezTo>
                      <a:pt x="413864" y="0"/>
                      <a:pt x="431931" y="18042"/>
                      <a:pt x="431931" y="40173"/>
                    </a:cubicBezTo>
                    <a:cubicBezTo>
                      <a:pt x="431931" y="46306"/>
                      <a:pt x="426947" y="51194"/>
                      <a:pt x="420895" y="51194"/>
                    </a:cubicBezTo>
                    <a:cubicBezTo>
                      <a:pt x="414843" y="51194"/>
                      <a:pt x="409947" y="46306"/>
                      <a:pt x="409947" y="40173"/>
                    </a:cubicBezTo>
                    <a:cubicBezTo>
                      <a:pt x="409947" y="30130"/>
                      <a:pt x="401759" y="21953"/>
                      <a:pt x="391613" y="21953"/>
                    </a:cubicBezTo>
                    <a:lnTo>
                      <a:pt x="40229" y="21953"/>
                    </a:lnTo>
                    <a:cubicBezTo>
                      <a:pt x="30172" y="21953"/>
                      <a:pt x="21984" y="30130"/>
                      <a:pt x="21984" y="40173"/>
                    </a:cubicBezTo>
                    <a:lnTo>
                      <a:pt x="21984" y="434971"/>
                    </a:lnTo>
                    <a:cubicBezTo>
                      <a:pt x="21984" y="441015"/>
                      <a:pt x="16999" y="445903"/>
                      <a:pt x="10947" y="445903"/>
                    </a:cubicBezTo>
                    <a:cubicBezTo>
                      <a:pt x="4895" y="445903"/>
                      <a:pt x="0" y="441015"/>
                      <a:pt x="0" y="434971"/>
                    </a:cubicBezTo>
                    <a:lnTo>
                      <a:pt x="0" y="40173"/>
                    </a:lnTo>
                    <a:cubicBezTo>
                      <a:pt x="0" y="18042"/>
                      <a:pt x="18067" y="0"/>
                      <a:pt x="40229" y="0"/>
                    </a:cubicBezTo>
                    <a:close/>
                  </a:path>
                </a:pathLst>
              </a:custGeom>
              <a:grpFill/>
              <a:ln>
                <a:noFill/>
              </a:ln>
            </p:spPr>
          </p:sp>
        </p:grpSp>
        <p:sp>
          <p:nvSpPr>
            <p:cNvPr id="111" name="planet-earth_155929">
              <a:extLst>
                <a:ext uri="{FF2B5EF4-FFF2-40B4-BE49-F238E27FC236}">
                  <a16:creationId xmlns:a16="http://schemas.microsoft.com/office/drawing/2014/main" id="{E8675BA4-0D5B-444C-98F6-612255D7C1E2}"/>
                </a:ext>
              </a:extLst>
            </p:cNvPr>
            <p:cNvSpPr>
              <a:spLocks noChangeAspect="1"/>
            </p:cNvSpPr>
            <p:nvPr/>
          </p:nvSpPr>
          <p:spPr bwMode="auto">
            <a:xfrm>
              <a:off x="11347735" y="5492562"/>
              <a:ext cx="250252" cy="184718"/>
            </a:xfrm>
            <a:custGeom>
              <a:avLst/>
              <a:gdLst>
                <a:gd name="connsiteX0" fmla="*/ 252875 w 609262"/>
                <a:gd name="connsiteY0" fmla="*/ 193279 h 449714"/>
                <a:gd name="connsiteX1" fmla="*/ 253313 w 609262"/>
                <a:gd name="connsiteY1" fmla="*/ 193279 h 449714"/>
                <a:gd name="connsiteX2" fmla="*/ 291596 w 609262"/>
                <a:gd name="connsiteY2" fmla="*/ 212283 h 449714"/>
                <a:gd name="connsiteX3" fmla="*/ 346942 w 609262"/>
                <a:gd name="connsiteY3" fmla="*/ 285893 h 449714"/>
                <a:gd name="connsiteX4" fmla="*/ 342786 w 609262"/>
                <a:gd name="connsiteY4" fmla="*/ 316473 h 449714"/>
                <a:gd name="connsiteX5" fmla="*/ 312159 w 609262"/>
                <a:gd name="connsiteY5" fmla="*/ 312104 h 449714"/>
                <a:gd name="connsiteX6" fmla="*/ 275189 w 609262"/>
                <a:gd name="connsiteY6" fmla="*/ 263176 h 449714"/>
                <a:gd name="connsiteX7" fmla="*/ 275407 w 609262"/>
                <a:gd name="connsiteY7" fmla="*/ 427871 h 449714"/>
                <a:gd name="connsiteX8" fmla="*/ 253531 w 609262"/>
                <a:gd name="connsiteY8" fmla="*/ 449714 h 449714"/>
                <a:gd name="connsiteX9" fmla="*/ 231655 w 609262"/>
                <a:gd name="connsiteY9" fmla="*/ 427871 h 449714"/>
                <a:gd name="connsiteX10" fmla="*/ 231437 w 609262"/>
                <a:gd name="connsiteY10" fmla="*/ 263613 h 449714"/>
                <a:gd name="connsiteX11" fmla="*/ 195779 w 609262"/>
                <a:gd name="connsiteY11" fmla="*/ 312104 h 449714"/>
                <a:gd name="connsiteX12" fmla="*/ 178059 w 609262"/>
                <a:gd name="connsiteY12" fmla="*/ 321060 h 449714"/>
                <a:gd name="connsiteX13" fmla="*/ 165152 w 609262"/>
                <a:gd name="connsiteY13" fmla="*/ 316910 h 449714"/>
                <a:gd name="connsiteX14" fmla="*/ 160558 w 609262"/>
                <a:gd name="connsiteY14" fmla="*/ 286330 h 449714"/>
                <a:gd name="connsiteX15" fmla="*/ 214592 w 609262"/>
                <a:gd name="connsiteY15" fmla="*/ 212719 h 449714"/>
                <a:gd name="connsiteX16" fmla="*/ 252875 w 609262"/>
                <a:gd name="connsiteY16" fmla="*/ 193279 h 449714"/>
                <a:gd name="connsiteX17" fmla="*/ 252893 w 609262"/>
                <a:gd name="connsiteY17" fmla="*/ 0 h 449714"/>
                <a:gd name="connsiteX18" fmla="*/ 349369 w 609262"/>
                <a:gd name="connsiteY18" fmla="*/ 39975 h 449714"/>
                <a:gd name="connsiteX19" fmla="*/ 387871 w 609262"/>
                <a:gd name="connsiteY19" fmla="*/ 114902 h 449714"/>
                <a:gd name="connsiteX20" fmla="*/ 472315 w 609262"/>
                <a:gd name="connsiteY20" fmla="*/ 114902 h 449714"/>
                <a:gd name="connsiteX21" fmla="*/ 609262 w 609262"/>
                <a:gd name="connsiteY21" fmla="*/ 251647 h 449714"/>
                <a:gd name="connsiteX22" fmla="*/ 472315 w 609262"/>
                <a:gd name="connsiteY22" fmla="*/ 388393 h 449714"/>
                <a:gd name="connsiteX23" fmla="*/ 315022 w 609262"/>
                <a:gd name="connsiteY23" fmla="*/ 388393 h 449714"/>
                <a:gd name="connsiteX24" fmla="*/ 293146 w 609262"/>
                <a:gd name="connsiteY24" fmla="*/ 366549 h 449714"/>
                <a:gd name="connsiteX25" fmla="*/ 315022 w 609262"/>
                <a:gd name="connsiteY25" fmla="*/ 344704 h 449714"/>
                <a:gd name="connsiteX26" fmla="*/ 472315 w 609262"/>
                <a:gd name="connsiteY26" fmla="*/ 344704 h 449714"/>
                <a:gd name="connsiteX27" fmla="*/ 565509 w 609262"/>
                <a:gd name="connsiteY27" fmla="*/ 251647 h 449714"/>
                <a:gd name="connsiteX28" fmla="*/ 472315 w 609262"/>
                <a:gd name="connsiteY28" fmla="*/ 158590 h 449714"/>
                <a:gd name="connsiteX29" fmla="*/ 367964 w 609262"/>
                <a:gd name="connsiteY29" fmla="*/ 158590 h 449714"/>
                <a:gd name="connsiteX30" fmla="*/ 346087 w 609262"/>
                <a:gd name="connsiteY30" fmla="*/ 136964 h 449714"/>
                <a:gd name="connsiteX31" fmla="*/ 252893 w 609262"/>
                <a:gd name="connsiteY31" fmla="*/ 43689 h 449714"/>
                <a:gd name="connsiteX32" fmla="*/ 159699 w 609262"/>
                <a:gd name="connsiteY32" fmla="*/ 136746 h 449714"/>
                <a:gd name="connsiteX33" fmla="*/ 137822 w 609262"/>
                <a:gd name="connsiteY33" fmla="*/ 158590 h 449714"/>
                <a:gd name="connsiteX34" fmla="*/ 137166 w 609262"/>
                <a:gd name="connsiteY34" fmla="*/ 158590 h 449714"/>
                <a:gd name="connsiteX35" fmla="*/ 43753 w 609262"/>
                <a:gd name="connsiteY35" fmla="*/ 251647 h 449714"/>
                <a:gd name="connsiteX36" fmla="*/ 136947 w 609262"/>
                <a:gd name="connsiteY36" fmla="*/ 344704 h 449714"/>
                <a:gd name="connsiteX37" fmla="*/ 189670 w 609262"/>
                <a:gd name="connsiteY37" fmla="*/ 344704 h 449714"/>
                <a:gd name="connsiteX38" fmla="*/ 211546 w 609262"/>
                <a:gd name="connsiteY38" fmla="*/ 366549 h 449714"/>
                <a:gd name="connsiteX39" fmla="*/ 189670 w 609262"/>
                <a:gd name="connsiteY39" fmla="*/ 388393 h 449714"/>
                <a:gd name="connsiteX40" fmla="*/ 136947 w 609262"/>
                <a:gd name="connsiteY40" fmla="*/ 388393 h 449714"/>
                <a:gd name="connsiteX41" fmla="*/ 0 w 609262"/>
                <a:gd name="connsiteY41" fmla="*/ 251647 h 449714"/>
                <a:gd name="connsiteX42" fmla="*/ 40253 w 609262"/>
                <a:gd name="connsiteY42" fmla="*/ 155314 h 449714"/>
                <a:gd name="connsiteX43" fmla="*/ 117477 w 609262"/>
                <a:gd name="connsiteY43" fmla="*/ 116431 h 449714"/>
                <a:gd name="connsiteX44" fmla="*/ 252893 w 609262"/>
                <a:gd name="connsiteY44" fmla="*/ 0 h 44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09262" h="449714">
                  <a:moveTo>
                    <a:pt x="252875" y="193279"/>
                  </a:moveTo>
                  <a:lnTo>
                    <a:pt x="253313" y="193279"/>
                  </a:lnTo>
                  <a:cubicBezTo>
                    <a:pt x="268407" y="193279"/>
                    <a:pt x="282408" y="200269"/>
                    <a:pt x="291596" y="212283"/>
                  </a:cubicBezTo>
                  <a:lnTo>
                    <a:pt x="346942" y="285893"/>
                  </a:lnTo>
                  <a:cubicBezTo>
                    <a:pt x="354380" y="295504"/>
                    <a:pt x="352411" y="309265"/>
                    <a:pt x="342786" y="316473"/>
                  </a:cubicBezTo>
                  <a:cubicBezTo>
                    <a:pt x="333160" y="323681"/>
                    <a:pt x="319378" y="321715"/>
                    <a:pt x="312159" y="312104"/>
                  </a:cubicBezTo>
                  <a:lnTo>
                    <a:pt x="275189" y="263176"/>
                  </a:lnTo>
                  <a:lnTo>
                    <a:pt x="275407" y="427871"/>
                  </a:lnTo>
                  <a:cubicBezTo>
                    <a:pt x="275407" y="439885"/>
                    <a:pt x="265563" y="449714"/>
                    <a:pt x="253531" y="449714"/>
                  </a:cubicBezTo>
                  <a:cubicBezTo>
                    <a:pt x="241500" y="449714"/>
                    <a:pt x="231655" y="439885"/>
                    <a:pt x="231655" y="427871"/>
                  </a:cubicBezTo>
                  <a:lnTo>
                    <a:pt x="231437" y="263613"/>
                  </a:lnTo>
                  <a:lnTo>
                    <a:pt x="195779" y="312104"/>
                  </a:lnTo>
                  <a:cubicBezTo>
                    <a:pt x="191403" y="318002"/>
                    <a:pt x="184841" y="321060"/>
                    <a:pt x="178059" y="321060"/>
                  </a:cubicBezTo>
                  <a:cubicBezTo>
                    <a:pt x="173684" y="321060"/>
                    <a:pt x="169090" y="319749"/>
                    <a:pt x="165152" y="316910"/>
                  </a:cubicBezTo>
                  <a:cubicBezTo>
                    <a:pt x="155527" y="309702"/>
                    <a:pt x="153339" y="296159"/>
                    <a:pt x="160558" y="286330"/>
                  </a:cubicBezTo>
                  <a:lnTo>
                    <a:pt x="214592" y="212719"/>
                  </a:lnTo>
                  <a:cubicBezTo>
                    <a:pt x="223561" y="200487"/>
                    <a:pt x="237562" y="193279"/>
                    <a:pt x="252875" y="193279"/>
                  </a:cubicBezTo>
                  <a:close/>
                  <a:moveTo>
                    <a:pt x="252893" y="0"/>
                  </a:moveTo>
                  <a:cubicBezTo>
                    <a:pt x="289427" y="0"/>
                    <a:pt x="323773" y="14199"/>
                    <a:pt x="349369" y="39975"/>
                  </a:cubicBezTo>
                  <a:cubicBezTo>
                    <a:pt x="369932" y="60509"/>
                    <a:pt x="383277" y="86504"/>
                    <a:pt x="387871" y="114902"/>
                  </a:cubicBezTo>
                  <a:lnTo>
                    <a:pt x="472315" y="114902"/>
                  </a:lnTo>
                  <a:cubicBezTo>
                    <a:pt x="547789" y="114902"/>
                    <a:pt x="609262" y="176284"/>
                    <a:pt x="609262" y="251647"/>
                  </a:cubicBezTo>
                  <a:cubicBezTo>
                    <a:pt x="609262" y="327011"/>
                    <a:pt x="547789" y="388393"/>
                    <a:pt x="472315" y="388393"/>
                  </a:cubicBezTo>
                  <a:lnTo>
                    <a:pt x="315022" y="388393"/>
                  </a:lnTo>
                  <a:cubicBezTo>
                    <a:pt x="302990" y="388393"/>
                    <a:pt x="293146" y="378782"/>
                    <a:pt x="293146" y="366549"/>
                  </a:cubicBezTo>
                  <a:cubicBezTo>
                    <a:pt x="293146" y="354534"/>
                    <a:pt x="302990" y="344704"/>
                    <a:pt x="315022" y="344704"/>
                  </a:cubicBezTo>
                  <a:lnTo>
                    <a:pt x="472315" y="344704"/>
                  </a:lnTo>
                  <a:cubicBezTo>
                    <a:pt x="523725" y="344704"/>
                    <a:pt x="565509" y="302982"/>
                    <a:pt x="565509" y="251647"/>
                  </a:cubicBezTo>
                  <a:cubicBezTo>
                    <a:pt x="565509" y="200313"/>
                    <a:pt x="523725" y="158590"/>
                    <a:pt x="472315" y="158590"/>
                  </a:cubicBezTo>
                  <a:lnTo>
                    <a:pt x="367964" y="158590"/>
                  </a:lnTo>
                  <a:cubicBezTo>
                    <a:pt x="356150" y="158590"/>
                    <a:pt x="346306" y="148979"/>
                    <a:pt x="346087" y="136964"/>
                  </a:cubicBezTo>
                  <a:cubicBezTo>
                    <a:pt x="345431" y="84756"/>
                    <a:pt x="304303" y="43689"/>
                    <a:pt x="252893" y="43689"/>
                  </a:cubicBezTo>
                  <a:cubicBezTo>
                    <a:pt x="201483" y="43689"/>
                    <a:pt x="159699" y="85412"/>
                    <a:pt x="159699" y="136746"/>
                  </a:cubicBezTo>
                  <a:cubicBezTo>
                    <a:pt x="159699" y="148760"/>
                    <a:pt x="149854" y="158590"/>
                    <a:pt x="137822" y="158590"/>
                  </a:cubicBezTo>
                  <a:lnTo>
                    <a:pt x="137166" y="158590"/>
                  </a:lnTo>
                  <a:cubicBezTo>
                    <a:pt x="84881" y="159464"/>
                    <a:pt x="43753" y="200313"/>
                    <a:pt x="43753" y="251647"/>
                  </a:cubicBezTo>
                  <a:cubicBezTo>
                    <a:pt x="43753" y="302982"/>
                    <a:pt x="85537" y="344704"/>
                    <a:pt x="136947" y="344704"/>
                  </a:cubicBezTo>
                  <a:lnTo>
                    <a:pt x="189670" y="344704"/>
                  </a:lnTo>
                  <a:cubicBezTo>
                    <a:pt x="201702" y="344704"/>
                    <a:pt x="211546" y="354534"/>
                    <a:pt x="211546" y="366549"/>
                  </a:cubicBezTo>
                  <a:cubicBezTo>
                    <a:pt x="211546" y="378782"/>
                    <a:pt x="201702" y="388393"/>
                    <a:pt x="189670" y="388393"/>
                  </a:cubicBezTo>
                  <a:lnTo>
                    <a:pt x="136947" y="388393"/>
                  </a:lnTo>
                  <a:cubicBezTo>
                    <a:pt x="61473" y="388393"/>
                    <a:pt x="0" y="327011"/>
                    <a:pt x="0" y="251647"/>
                  </a:cubicBezTo>
                  <a:cubicBezTo>
                    <a:pt x="0" y="215167"/>
                    <a:pt x="14220" y="181090"/>
                    <a:pt x="40253" y="155314"/>
                  </a:cubicBezTo>
                  <a:cubicBezTo>
                    <a:pt x="61254" y="134343"/>
                    <a:pt x="88163" y="120800"/>
                    <a:pt x="117477" y="116431"/>
                  </a:cubicBezTo>
                  <a:cubicBezTo>
                    <a:pt x="127322" y="50679"/>
                    <a:pt x="184419" y="0"/>
                    <a:pt x="252893" y="0"/>
                  </a:cubicBezTo>
                  <a:close/>
                </a:path>
              </a:pathLst>
            </a:custGeom>
            <a:grpFill/>
            <a:ln>
              <a:noFill/>
            </a:ln>
          </p:spPr>
          <p:txBody>
            <a:bodyPr/>
            <a:lstStyle/>
            <a:p>
              <a:endParaRPr lang="zh-CN" altLang="en-US"/>
            </a:p>
          </p:txBody>
        </p:sp>
      </p:grpSp>
    </p:spTree>
    <p:extLst>
      <p:ext uri="{BB962C8B-B14F-4D97-AF65-F5344CB8AC3E}">
        <p14:creationId xmlns:p14="http://schemas.microsoft.com/office/powerpoint/2010/main" val="3254945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569768-B931-457A-8DFD-3432D4BAEA83}"/>
              </a:ext>
            </a:extLst>
          </p:cNvPr>
          <p:cNvSpPr>
            <a:spLocks noGrp="1"/>
          </p:cNvSpPr>
          <p:nvPr>
            <p:ph type="body" sz="quarter" idx="10"/>
          </p:nvPr>
        </p:nvSpPr>
        <p:spPr>
          <a:xfrm>
            <a:off x="764562" y="554577"/>
            <a:ext cx="9728342" cy="584775"/>
          </a:xfrm>
        </p:spPr>
        <p:txBody>
          <a:bodyPr/>
          <a:lstStyle/>
          <a:p>
            <a:r>
              <a:rPr lang="zh-CN" altLang="en-US" kern="1200" dirty="0">
                <a:latin typeface="微软雅黑" panose="020B0503020204020204" pitchFamily="34" charset="-122"/>
                <a:ea typeface="微软雅黑" panose="020B0503020204020204" pitchFamily="34" charset="-122"/>
                <a:sym typeface="+mn-lt"/>
              </a:rPr>
              <a:t>事务</a:t>
            </a:r>
            <a:r>
              <a:rPr lang="en-US" altLang="zh-CN" kern="1200" dirty="0">
                <a:latin typeface="微软雅黑" panose="020B0503020204020204" pitchFamily="34" charset="-122"/>
                <a:ea typeface="微软雅黑" panose="020B0503020204020204" pitchFamily="34" charset="-122"/>
                <a:sym typeface="+mn-lt"/>
              </a:rPr>
              <a:t>—</a:t>
            </a:r>
            <a:r>
              <a:rPr lang="zh-CN" altLang="en-US" kern="1200" dirty="0">
                <a:latin typeface="微软雅黑" panose="020B0503020204020204" pitchFamily="34" charset="-122"/>
                <a:ea typeface="微软雅黑" panose="020B0503020204020204" pitchFamily="34" charset="-122"/>
                <a:sym typeface="+mn-lt"/>
              </a:rPr>
              <a:t>并发问题</a:t>
            </a:r>
            <a:r>
              <a:rPr lang="en-US" altLang="zh-CN" kern="1200" dirty="0">
                <a:latin typeface="微软雅黑" panose="020B0503020204020204" pitchFamily="34" charset="-122"/>
                <a:ea typeface="微软雅黑" panose="020B0503020204020204" pitchFamily="34" charset="-122"/>
                <a:sym typeface="+mn-lt"/>
              </a:rPr>
              <a:t>—</a:t>
            </a:r>
            <a:r>
              <a:rPr lang="zh-CN" altLang="en-US" kern="1200" dirty="0">
                <a:latin typeface="微软雅黑" panose="020B0503020204020204" pitchFamily="34" charset="-122"/>
                <a:ea typeface="微软雅黑" panose="020B0503020204020204" pitchFamily="34" charset="-122"/>
                <a:sym typeface="+mn-lt"/>
              </a:rPr>
              <a:t>丢失更新（</a:t>
            </a:r>
            <a:r>
              <a:rPr lang="en-US" altLang="zh-CN" kern="1200" dirty="0">
                <a:latin typeface="微软雅黑" panose="020B0503020204020204" pitchFamily="34" charset="-122"/>
                <a:ea typeface="微软雅黑" panose="020B0503020204020204" pitchFamily="34" charset="-122"/>
                <a:sym typeface="+mn-lt"/>
              </a:rPr>
              <a:t>lost update)</a:t>
            </a:r>
            <a:endParaRPr lang="zh-CN" altLang="en-US" kern="1200" dirty="0">
              <a:latin typeface="微软雅黑" panose="020B0503020204020204" pitchFamily="34" charset="-122"/>
              <a:ea typeface="微软雅黑" panose="020B0503020204020204" pitchFamily="34" charset="-122"/>
              <a:sym typeface="+mn-lt"/>
            </a:endParaRPr>
          </a:p>
          <a:p>
            <a:endParaRPr lang="zh-CN" altLang="en-US" dirty="0"/>
          </a:p>
        </p:txBody>
      </p:sp>
      <p:sp>
        <p:nvSpPr>
          <p:cNvPr id="70" name="文本框 69">
            <a:extLst>
              <a:ext uri="{FF2B5EF4-FFF2-40B4-BE49-F238E27FC236}">
                <a16:creationId xmlns:a16="http://schemas.microsoft.com/office/drawing/2014/main" id="{EF8260D6-06F8-426A-A9E8-024053839248}"/>
              </a:ext>
            </a:extLst>
          </p:cNvPr>
          <p:cNvSpPr txBox="1"/>
          <p:nvPr/>
        </p:nvSpPr>
        <p:spPr>
          <a:xfrm>
            <a:off x="4679418" y="4546138"/>
            <a:ext cx="271228" cy="335156"/>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Arial"/>
                <a:ea typeface="Microsoft YaHei"/>
                <a:cs typeface="+mn-ea"/>
                <a:sym typeface="+mn-lt"/>
              </a:rPr>
              <a:t>. </a:t>
            </a:r>
          </a:p>
        </p:txBody>
      </p:sp>
      <p:sp>
        <p:nvSpPr>
          <p:cNvPr id="78" name="斜纹 77">
            <a:extLst>
              <a:ext uri="{FF2B5EF4-FFF2-40B4-BE49-F238E27FC236}">
                <a16:creationId xmlns:a16="http://schemas.microsoft.com/office/drawing/2014/main" id="{E09C0451-6FAB-4DE3-8AC2-3E7B23D2D0B8}"/>
              </a:ext>
            </a:extLst>
          </p:cNvPr>
          <p:cNvSpPr/>
          <p:nvPr>
            <p:custDataLst>
              <p:tags r:id="rId1"/>
            </p:custDataLst>
          </p:nvPr>
        </p:nvSpPr>
        <p:spPr>
          <a:xfrm rot="16200000">
            <a:off x="397322" y="5748583"/>
            <a:ext cx="1050233" cy="625678"/>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斜纹 9">
            <a:extLst>
              <a:ext uri="{FF2B5EF4-FFF2-40B4-BE49-F238E27FC236}">
                <a16:creationId xmlns:a16="http://schemas.microsoft.com/office/drawing/2014/main" id="{109E0EEF-C05C-4E1D-8675-5EE95ECB5E67}"/>
              </a:ext>
            </a:extLst>
          </p:cNvPr>
          <p:cNvSpPr/>
          <p:nvPr>
            <p:custDataLst>
              <p:tags r:id="rId2"/>
            </p:custDataLst>
          </p:nvPr>
        </p:nvSpPr>
        <p:spPr>
          <a:xfrm rot="5400000">
            <a:off x="11215160" y="1351630"/>
            <a:ext cx="1050233" cy="625678"/>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矩形 2">
            <a:extLst>
              <a:ext uri="{FF2B5EF4-FFF2-40B4-BE49-F238E27FC236}">
                <a16:creationId xmlns:a16="http://schemas.microsoft.com/office/drawing/2014/main" id="{010D614C-DDF8-4D81-A914-AD40881900C6}"/>
              </a:ext>
            </a:extLst>
          </p:cNvPr>
          <p:cNvSpPr/>
          <p:nvPr/>
        </p:nvSpPr>
        <p:spPr>
          <a:xfrm>
            <a:off x="764561" y="1593669"/>
            <a:ext cx="10662875" cy="3416320"/>
          </a:xfrm>
          <a:prstGeom prst="rect">
            <a:avLst/>
          </a:prstGeom>
        </p:spPr>
        <p:txBody>
          <a:bodyPr wrap="square">
            <a:spAutoFit/>
          </a:bodyPr>
          <a:lstStyle/>
          <a:p>
            <a:r>
              <a:rPr lang="zh-CN" altLang="en-US" b="1" dirty="0"/>
              <a:t>典型场景</a:t>
            </a:r>
            <a:r>
              <a:rPr lang="zh-CN" altLang="en-US" dirty="0"/>
              <a:t>：</a:t>
            </a:r>
            <a:endParaRPr lang="en-US" altLang="zh-CN" dirty="0"/>
          </a:p>
          <a:p>
            <a:endParaRPr lang="en-US" altLang="zh-CN" dirty="0"/>
          </a:p>
          <a:p>
            <a:r>
              <a:rPr lang="zh-CN" altLang="zh-CN" dirty="0"/>
              <a:t>秒杀的超卖问题。</a:t>
            </a:r>
            <a:r>
              <a:rPr lang="en-US" altLang="zh-CN" dirty="0"/>
              <a:t>2</a:t>
            </a:r>
            <a:r>
              <a:rPr lang="zh-CN" altLang="zh-CN" dirty="0"/>
              <a:t>件商品秒杀，下单后减</a:t>
            </a:r>
            <a:r>
              <a:rPr lang="en-US" altLang="zh-CN" dirty="0"/>
              <a:t>1</a:t>
            </a:r>
            <a:r>
              <a:rPr lang="zh-CN" altLang="zh-CN" dirty="0"/>
              <a:t>，流程如下：</a:t>
            </a:r>
          </a:p>
          <a:p>
            <a:pPr marL="800100" lvl="1" indent="-342900">
              <a:buFont typeface="+mj-lt"/>
              <a:buAutoNum type="arabicPeriod"/>
            </a:pPr>
            <a:r>
              <a:rPr lang="zh-CN" altLang="zh-CN" dirty="0"/>
              <a:t>线程</a:t>
            </a:r>
            <a:r>
              <a:rPr lang="en-US" altLang="zh-CN" dirty="0"/>
              <a:t>A</a:t>
            </a:r>
            <a:r>
              <a:rPr lang="zh-CN" altLang="zh-CN" dirty="0"/>
              <a:t>查询库存为</a:t>
            </a:r>
            <a:r>
              <a:rPr lang="en-US" altLang="zh-CN" dirty="0"/>
              <a:t>2.</a:t>
            </a:r>
            <a:endParaRPr lang="zh-CN" altLang="zh-CN" dirty="0"/>
          </a:p>
          <a:p>
            <a:pPr marL="800100" lvl="1" indent="-342900">
              <a:buFont typeface="+mj-lt"/>
              <a:buAutoNum type="arabicPeriod"/>
            </a:pPr>
            <a:r>
              <a:rPr lang="zh-CN" altLang="zh-CN" dirty="0"/>
              <a:t>线程</a:t>
            </a:r>
            <a:r>
              <a:rPr lang="en-US" altLang="zh-CN" dirty="0"/>
              <a:t>B</a:t>
            </a:r>
            <a:r>
              <a:rPr lang="zh-CN" altLang="zh-CN" dirty="0"/>
              <a:t>查询库存为</a:t>
            </a:r>
            <a:r>
              <a:rPr lang="en-US" altLang="zh-CN" dirty="0"/>
              <a:t>2.</a:t>
            </a:r>
            <a:endParaRPr lang="zh-CN" altLang="zh-CN" dirty="0"/>
          </a:p>
          <a:p>
            <a:pPr marL="800100" lvl="1" indent="-342900">
              <a:buFont typeface="+mj-lt"/>
              <a:buAutoNum type="arabicPeriod"/>
            </a:pPr>
            <a:r>
              <a:rPr lang="zh-CN" altLang="zh-CN" dirty="0"/>
              <a:t>线程</a:t>
            </a:r>
            <a:r>
              <a:rPr lang="en-US" altLang="zh-CN" dirty="0"/>
              <a:t>A</a:t>
            </a:r>
            <a:r>
              <a:rPr lang="zh-CN" altLang="zh-CN" dirty="0"/>
              <a:t>下单，库存</a:t>
            </a:r>
            <a:r>
              <a:rPr lang="en-US" altLang="zh-CN" dirty="0"/>
              <a:t>&gt;0</a:t>
            </a:r>
            <a:r>
              <a:rPr lang="zh-CN" altLang="zh-CN" dirty="0"/>
              <a:t>，开始下单</a:t>
            </a:r>
            <a:r>
              <a:rPr lang="en-US" altLang="zh-CN" dirty="0"/>
              <a:t>.</a:t>
            </a:r>
            <a:endParaRPr lang="zh-CN" altLang="zh-CN" dirty="0"/>
          </a:p>
          <a:p>
            <a:pPr marL="800100" lvl="1" indent="-342900">
              <a:buFont typeface="+mj-lt"/>
              <a:buAutoNum type="arabicPeriod"/>
            </a:pPr>
            <a:r>
              <a:rPr lang="zh-CN" altLang="zh-CN" dirty="0"/>
              <a:t>线程</a:t>
            </a:r>
            <a:r>
              <a:rPr lang="en-US" altLang="zh-CN" dirty="0"/>
              <a:t>B</a:t>
            </a:r>
            <a:r>
              <a:rPr lang="zh-CN" altLang="zh-CN" dirty="0"/>
              <a:t>下单，库存</a:t>
            </a:r>
            <a:r>
              <a:rPr lang="en-US" altLang="zh-CN" dirty="0"/>
              <a:t>&gt;0</a:t>
            </a:r>
            <a:r>
              <a:rPr lang="zh-CN" altLang="zh-CN" dirty="0"/>
              <a:t>，开启下单</a:t>
            </a:r>
            <a:r>
              <a:rPr lang="en-US" altLang="zh-CN" dirty="0"/>
              <a:t>.</a:t>
            </a:r>
            <a:endParaRPr lang="zh-CN" altLang="zh-CN" dirty="0"/>
          </a:p>
          <a:p>
            <a:pPr marL="800100" lvl="1" indent="-342900">
              <a:buFont typeface="+mj-lt"/>
              <a:buAutoNum type="arabicPeriod"/>
            </a:pPr>
            <a:r>
              <a:rPr lang="zh-CN" altLang="zh-CN" dirty="0"/>
              <a:t>线程</a:t>
            </a:r>
            <a:r>
              <a:rPr lang="en-US" altLang="zh-CN" dirty="0"/>
              <a:t>A</a:t>
            </a:r>
            <a:r>
              <a:rPr lang="zh-CN" altLang="zh-CN" dirty="0"/>
              <a:t>下单完成，更新库存</a:t>
            </a:r>
            <a:r>
              <a:rPr lang="en-US" altLang="zh-CN" dirty="0"/>
              <a:t>2-1=1</a:t>
            </a:r>
            <a:endParaRPr lang="zh-CN" altLang="zh-CN" dirty="0"/>
          </a:p>
          <a:p>
            <a:pPr marL="800100" lvl="1" indent="-342900">
              <a:buFont typeface="+mj-lt"/>
              <a:buAutoNum type="arabicPeriod"/>
            </a:pPr>
            <a:r>
              <a:rPr lang="zh-CN" altLang="zh-CN" dirty="0"/>
              <a:t>线程</a:t>
            </a:r>
            <a:r>
              <a:rPr lang="en-US" altLang="zh-CN" dirty="0"/>
              <a:t>B</a:t>
            </a:r>
            <a:r>
              <a:rPr lang="zh-CN" altLang="zh-CN" dirty="0"/>
              <a:t>下单完成，更新库存</a:t>
            </a:r>
            <a:r>
              <a:rPr lang="en-US" altLang="zh-CN" dirty="0"/>
              <a:t>2-1=1</a:t>
            </a:r>
            <a:endParaRPr lang="zh-CN" altLang="zh-CN" dirty="0"/>
          </a:p>
          <a:p>
            <a:pPr marL="800100" lvl="1" indent="-342900">
              <a:buFont typeface="+mj-lt"/>
              <a:buAutoNum type="arabicPeriod"/>
            </a:pPr>
            <a:r>
              <a:rPr lang="zh-CN" altLang="zh-CN" dirty="0"/>
              <a:t>线程</a:t>
            </a:r>
            <a:r>
              <a:rPr lang="en-US" altLang="zh-CN" dirty="0"/>
              <a:t>C</a:t>
            </a:r>
            <a:r>
              <a:rPr lang="zh-CN" altLang="zh-CN" dirty="0"/>
              <a:t>查询库存</a:t>
            </a:r>
            <a:r>
              <a:rPr lang="en-US" altLang="zh-CN" dirty="0"/>
              <a:t>=1</a:t>
            </a:r>
            <a:r>
              <a:rPr lang="zh-CN" altLang="zh-CN" dirty="0"/>
              <a:t>，下单成功，更新库存</a:t>
            </a:r>
            <a:r>
              <a:rPr lang="en-US" altLang="zh-CN" dirty="0"/>
              <a:t>1-1=0.</a:t>
            </a:r>
            <a:endParaRPr lang="zh-CN" altLang="zh-CN" dirty="0"/>
          </a:p>
          <a:p>
            <a:endParaRPr lang="en-US" altLang="zh-CN" dirty="0"/>
          </a:p>
          <a:p>
            <a:r>
              <a:rPr lang="zh-CN" altLang="zh-CN" dirty="0">
                <a:highlight>
                  <a:srgbClr val="FFFF00"/>
                </a:highlight>
              </a:rPr>
              <a:t>实际</a:t>
            </a:r>
            <a:r>
              <a:rPr lang="en-US" altLang="zh-CN" dirty="0">
                <a:highlight>
                  <a:srgbClr val="FFFF00"/>
                </a:highlight>
              </a:rPr>
              <a:t>2</a:t>
            </a:r>
            <a:r>
              <a:rPr lang="zh-CN" altLang="zh-CN" dirty="0">
                <a:highlight>
                  <a:srgbClr val="FFFF00"/>
                </a:highlight>
              </a:rPr>
              <a:t>件库存，但却成交</a:t>
            </a:r>
            <a:r>
              <a:rPr lang="en-US" altLang="zh-CN" dirty="0">
                <a:highlight>
                  <a:srgbClr val="FFFF00"/>
                </a:highlight>
              </a:rPr>
              <a:t>3</a:t>
            </a:r>
            <a:r>
              <a:rPr lang="zh-CN" altLang="zh-CN" dirty="0">
                <a:highlight>
                  <a:srgbClr val="FFFF00"/>
                </a:highlight>
              </a:rPr>
              <a:t>个订单</a:t>
            </a:r>
            <a:r>
              <a:rPr lang="zh-CN" altLang="zh-CN" dirty="0"/>
              <a:t>。由于最后一步是提交操作，这种场一般被称为</a:t>
            </a:r>
            <a:r>
              <a:rPr lang="zh-CN" altLang="zh-CN" b="1" dirty="0"/>
              <a:t>提交覆盖</a:t>
            </a:r>
          </a:p>
        </p:txBody>
      </p:sp>
    </p:spTree>
    <p:extLst>
      <p:ext uri="{BB962C8B-B14F-4D97-AF65-F5344CB8AC3E}">
        <p14:creationId xmlns:p14="http://schemas.microsoft.com/office/powerpoint/2010/main" val="3082706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569768-B931-457A-8DFD-3432D4BAEA83}"/>
              </a:ext>
            </a:extLst>
          </p:cNvPr>
          <p:cNvSpPr>
            <a:spLocks noGrp="1"/>
          </p:cNvSpPr>
          <p:nvPr>
            <p:ph type="body" sz="quarter" idx="10"/>
          </p:nvPr>
        </p:nvSpPr>
        <p:spPr>
          <a:xfrm>
            <a:off x="764562" y="554577"/>
            <a:ext cx="9728342" cy="584775"/>
          </a:xfrm>
        </p:spPr>
        <p:txBody>
          <a:bodyPr/>
          <a:lstStyle/>
          <a:p>
            <a:r>
              <a:rPr lang="zh-CN" altLang="en-US" kern="1200" dirty="0">
                <a:latin typeface="微软雅黑" panose="020B0503020204020204" pitchFamily="34" charset="-122"/>
                <a:ea typeface="微软雅黑" panose="020B0503020204020204" pitchFamily="34" charset="-122"/>
                <a:sym typeface="+mn-lt"/>
              </a:rPr>
              <a:t>事务</a:t>
            </a:r>
            <a:r>
              <a:rPr lang="en-US" altLang="zh-CN" kern="1200" dirty="0">
                <a:latin typeface="微软雅黑" panose="020B0503020204020204" pitchFamily="34" charset="-122"/>
                <a:ea typeface="微软雅黑" panose="020B0503020204020204" pitchFamily="34" charset="-122"/>
                <a:sym typeface="+mn-lt"/>
              </a:rPr>
              <a:t>—</a:t>
            </a:r>
            <a:r>
              <a:rPr lang="zh-CN" altLang="en-US" kern="1200" dirty="0">
                <a:latin typeface="微软雅黑" panose="020B0503020204020204" pitchFamily="34" charset="-122"/>
                <a:ea typeface="微软雅黑" panose="020B0503020204020204" pitchFamily="34" charset="-122"/>
                <a:sym typeface="+mn-lt"/>
              </a:rPr>
              <a:t>并发问题</a:t>
            </a:r>
            <a:r>
              <a:rPr lang="en-US" altLang="zh-CN" kern="1200" dirty="0">
                <a:latin typeface="微软雅黑" panose="020B0503020204020204" pitchFamily="34" charset="-122"/>
                <a:ea typeface="微软雅黑" panose="020B0503020204020204" pitchFamily="34" charset="-122"/>
                <a:sym typeface="+mn-lt"/>
              </a:rPr>
              <a:t>—</a:t>
            </a:r>
            <a:r>
              <a:rPr lang="zh-CN" altLang="en-US" kern="1200" dirty="0">
                <a:latin typeface="微软雅黑" panose="020B0503020204020204" pitchFamily="34" charset="-122"/>
                <a:ea typeface="微软雅黑" panose="020B0503020204020204" pitchFamily="34" charset="-122"/>
                <a:sym typeface="+mn-lt"/>
              </a:rPr>
              <a:t>丢失更新（</a:t>
            </a:r>
            <a:r>
              <a:rPr lang="en-US" altLang="zh-CN" kern="1200" dirty="0">
                <a:latin typeface="微软雅黑" panose="020B0503020204020204" pitchFamily="34" charset="-122"/>
                <a:ea typeface="微软雅黑" panose="020B0503020204020204" pitchFamily="34" charset="-122"/>
                <a:sym typeface="+mn-lt"/>
              </a:rPr>
              <a:t>lost update)</a:t>
            </a:r>
            <a:endParaRPr lang="zh-CN" altLang="en-US" kern="1200" dirty="0">
              <a:latin typeface="微软雅黑" panose="020B0503020204020204" pitchFamily="34" charset="-122"/>
              <a:ea typeface="微软雅黑" panose="020B0503020204020204" pitchFamily="34" charset="-122"/>
              <a:sym typeface="+mn-lt"/>
            </a:endParaRPr>
          </a:p>
          <a:p>
            <a:endParaRPr lang="zh-CN" altLang="en-US" dirty="0"/>
          </a:p>
        </p:txBody>
      </p:sp>
      <p:sp>
        <p:nvSpPr>
          <p:cNvPr id="70" name="文本框 69">
            <a:extLst>
              <a:ext uri="{FF2B5EF4-FFF2-40B4-BE49-F238E27FC236}">
                <a16:creationId xmlns:a16="http://schemas.microsoft.com/office/drawing/2014/main" id="{EF8260D6-06F8-426A-A9E8-024053839248}"/>
              </a:ext>
            </a:extLst>
          </p:cNvPr>
          <p:cNvSpPr txBox="1"/>
          <p:nvPr/>
        </p:nvSpPr>
        <p:spPr>
          <a:xfrm>
            <a:off x="4679418" y="4546138"/>
            <a:ext cx="271228" cy="335156"/>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Arial"/>
                <a:ea typeface="Microsoft YaHei"/>
                <a:cs typeface="+mn-ea"/>
                <a:sym typeface="+mn-lt"/>
              </a:rPr>
              <a:t>. </a:t>
            </a:r>
          </a:p>
        </p:txBody>
      </p:sp>
      <p:sp>
        <p:nvSpPr>
          <p:cNvPr id="78" name="斜纹 77">
            <a:extLst>
              <a:ext uri="{FF2B5EF4-FFF2-40B4-BE49-F238E27FC236}">
                <a16:creationId xmlns:a16="http://schemas.microsoft.com/office/drawing/2014/main" id="{E09C0451-6FAB-4DE3-8AC2-3E7B23D2D0B8}"/>
              </a:ext>
            </a:extLst>
          </p:cNvPr>
          <p:cNvSpPr/>
          <p:nvPr>
            <p:custDataLst>
              <p:tags r:id="rId1"/>
            </p:custDataLst>
          </p:nvPr>
        </p:nvSpPr>
        <p:spPr>
          <a:xfrm rot="16200000">
            <a:off x="397322" y="5748583"/>
            <a:ext cx="1050233" cy="625678"/>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斜纹 9">
            <a:extLst>
              <a:ext uri="{FF2B5EF4-FFF2-40B4-BE49-F238E27FC236}">
                <a16:creationId xmlns:a16="http://schemas.microsoft.com/office/drawing/2014/main" id="{109E0EEF-C05C-4E1D-8675-5EE95ECB5E67}"/>
              </a:ext>
            </a:extLst>
          </p:cNvPr>
          <p:cNvSpPr/>
          <p:nvPr>
            <p:custDataLst>
              <p:tags r:id="rId2"/>
            </p:custDataLst>
          </p:nvPr>
        </p:nvSpPr>
        <p:spPr>
          <a:xfrm rot="5400000">
            <a:off x="11215160" y="1351630"/>
            <a:ext cx="1050233" cy="625678"/>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矩形 2">
            <a:extLst>
              <a:ext uri="{FF2B5EF4-FFF2-40B4-BE49-F238E27FC236}">
                <a16:creationId xmlns:a16="http://schemas.microsoft.com/office/drawing/2014/main" id="{010D614C-DDF8-4D81-A914-AD40881900C6}"/>
              </a:ext>
            </a:extLst>
          </p:cNvPr>
          <p:cNvSpPr/>
          <p:nvPr/>
        </p:nvSpPr>
        <p:spPr>
          <a:xfrm>
            <a:off x="764561" y="1593669"/>
            <a:ext cx="10662875" cy="369332"/>
          </a:xfrm>
          <a:prstGeom prst="rect">
            <a:avLst/>
          </a:prstGeom>
        </p:spPr>
        <p:txBody>
          <a:bodyPr wrap="square">
            <a:spAutoFit/>
          </a:bodyPr>
          <a:lstStyle/>
          <a:p>
            <a:pPr indent="266700">
              <a:spcAft>
                <a:spcPts val="600"/>
              </a:spcAft>
            </a:pPr>
            <a:r>
              <a:rPr lang="zh-CN" altLang="zh-CN" dirty="0"/>
              <a:t>和提交覆盖相对的，还有另外一种场景，叫丢失更新，也叫回滚覆盖。流程如下：</a:t>
            </a:r>
          </a:p>
        </p:txBody>
      </p:sp>
      <p:sp>
        <p:nvSpPr>
          <p:cNvPr id="5" name="矩形 4">
            <a:extLst>
              <a:ext uri="{FF2B5EF4-FFF2-40B4-BE49-F238E27FC236}">
                <a16:creationId xmlns:a16="http://schemas.microsoft.com/office/drawing/2014/main" id="{BB060917-0035-4B16-A37F-EA8A02744A72}"/>
              </a:ext>
            </a:extLst>
          </p:cNvPr>
          <p:cNvSpPr/>
          <p:nvPr/>
        </p:nvSpPr>
        <p:spPr>
          <a:xfrm>
            <a:off x="1235278" y="4881294"/>
            <a:ext cx="10066706" cy="1277273"/>
          </a:xfrm>
          <a:prstGeom prst="rect">
            <a:avLst/>
          </a:prstGeom>
        </p:spPr>
        <p:txBody>
          <a:bodyPr wrap="square">
            <a:spAutoFit/>
          </a:bodyPr>
          <a:lstStyle/>
          <a:p>
            <a:pPr indent="266700" algn="just">
              <a:spcAft>
                <a:spcPts val="600"/>
              </a:spcAft>
            </a:pPr>
            <a:r>
              <a:rPr lang="zh-CN" altLang="zh-CN" kern="100" dirty="0">
                <a:latin typeface="Times New Roman" panose="02020603050405020304" pitchFamily="18" charset="0"/>
                <a:ea typeface="宋体" panose="02010600030101010101" pitchFamily="2" charset="-122"/>
              </a:rPr>
              <a:t>操作和提交覆盖情景基本上一样，只是最后一步事务</a:t>
            </a:r>
            <a:r>
              <a:rPr lang="en-US" altLang="zh-CN" kern="100" dirty="0">
                <a:latin typeface="Times New Roman" panose="02020603050405020304" pitchFamily="18" charset="0"/>
                <a:ea typeface="宋体" panose="02010600030101010101" pitchFamily="2" charset="-122"/>
              </a:rPr>
              <a:t> 1 </a:t>
            </a:r>
            <a:r>
              <a:rPr lang="zh-CN" altLang="zh-CN" kern="100" dirty="0">
                <a:latin typeface="Times New Roman" panose="02020603050405020304" pitchFamily="18" charset="0"/>
                <a:ea typeface="宋体" panose="02010600030101010101" pitchFamily="2" charset="-122"/>
              </a:rPr>
              <a:t>的提交变成了回滚，这样 </a:t>
            </a:r>
            <a:r>
              <a:rPr lang="en-US" altLang="zh-CN" kern="100" dirty="0">
                <a:latin typeface="Times New Roman" panose="02020603050405020304" pitchFamily="18" charset="0"/>
                <a:ea typeface="宋体" panose="02010600030101010101" pitchFamily="2" charset="-122"/>
              </a:rPr>
              <a:t>name=’</a:t>
            </a:r>
            <a:r>
              <a:rPr lang="en-US" altLang="zh-CN" kern="100" dirty="0" err="1">
                <a:latin typeface="Times New Roman" panose="02020603050405020304" pitchFamily="18" charset="0"/>
                <a:ea typeface="宋体" panose="02010600030101010101" pitchFamily="2" charset="-122"/>
              </a:rPr>
              <a:t>qq</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的</a:t>
            </a:r>
            <a:r>
              <a:rPr lang="en-US" altLang="zh-CN" kern="100" dirty="0">
                <a:latin typeface="Times New Roman" panose="02020603050405020304" pitchFamily="18" charset="0"/>
                <a:ea typeface="宋体" panose="02010600030101010101" pitchFamily="2" charset="-122"/>
              </a:rPr>
              <a:t>age</a:t>
            </a:r>
            <a:r>
              <a:rPr lang="zh-CN" altLang="zh-CN" kern="100" dirty="0">
                <a:latin typeface="Times New Roman" panose="02020603050405020304" pitchFamily="18" charset="0"/>
                <a:ea typeface="宋体" panose="02010600030101010101" pitchFamily="2" charset="-122"/>
              </a:rPr>
              <a:t>恢复成原始值 </a:t>
            </a:r>
            <a:r>
              <a:rPr lang="en-US" altLang="zh-CN" kern="100" dirty="0">
                <a:latin typeface="Times New Roman" panose="02020603050405020304" pitchFamily="18" charset="0"/>
                <a:ea typeface="宋体" panose="02010600030101010101" pitchFamily="2" charset="-122"/>
              </a:rPr>
              <a:t>8</a:t>
            </a:r>
            <a:r>
              <a:rPr lang="zh-CN" altLang="zh-CN" kern="100" dirty="0">
                <a:latin typeface="Times New Roman" panose="02020603050405020304" pitchFamily="18" charset="0"/>
                <a:ea typeface="宋体" panose="02010600030101010101" pitchFamily="2" charset="-122"/>
              </a:rPr>
              <a:t>，事</a:t>
            </a:r>
            <a:r>
              <a:rPr lang="zh-CN" altLang="en-US" kern="100" dirty="0">
                <a:latin typeface="Times New Roman" panose="02020603050405020304" pitchFamily="18" charset="0"/>
                <a:ea typeface="宋体" panose="02010600030101010101" pitchFamily="2" charset="-122"/>
              </a:rPr>
              <a:t>务</a:t>
            </a:r>
            <a:r>
              <a:rPr lang="en-US" altLang="zh-CN" kern="100" dirty="0">
                <a:latin typeface="Times New Roman" panose="02020603050405020304" pitchFamily="18" charset="0"/>
                <a:ea typeface="宋体" panose="02010600030101010101" pitchFamily="2" charset="-122"/>
              </a:rPr>
              <a:t>2</a:t>
            </a:r>
            <a:r>
              <a:rPr lang="zh-CN" altLang="zh-CN" kern="100" dirty="0">
                <a:latin typeface="Times New Roman" panose="02020603050405020304" pitchFamily="18" charset="0"/>
                <a:ea typeface="宋体" panose="02010600030101010101" pitchFamily="2" charset="-122"/>
              </a:rPr>
              <a:t>的</a:t>
            </a:r>
            <a:r>
              <a:rPr lang="en-US" altLang="zh-CN" kern="100" dirty="0">
                <a:latin typeface="Times New Roman" panose="02020603050405020304" pitchFamily="18" charset="0"/>
                <a:ea typeface="宋体" panose="02010600030101010101" pitchFamily="2" charset="-122"/>
              </a:rPr>
              <a:t>UPDATE </a:t>
            </a:r>
            <a:r>
              <a:rPr lang="zh-CN" altLang="zh-CN" kern="100" dirty="0">
                <a:latin typeface="Times New Roman" panose="02020603050405020304" pitchFamily="18" charset="0"/>
                <a:ea typeface="宋体" panose="02010600030101010101" pitchFamily="2" charset="-122"/>
              </a:rPr>
              <a:t>操作完全没有生效。一个事务的回滚操作竟然影响了另一个正常提交的事务，就应该是</a:t>
            </a:r>
            <a:r>
              <a:rPr lang="en-US" altLang="zh-CN" kern="100" dirty="0">
                <a:latin typeface="Times New Roman" panose="02020603050405020304" pitchFamily="18" charset="0"/>
                <a:ea typeface="宋体" panose="02010600030101010101" pitchFamily="2" charset="-122"/>
              </a:rPr>
              <a:t>bug</a:t>
            </a:r>
            <a:r>
              <a:rPr lang="zh-CN" altLang="zh-CN" kern="100" dirty="0">
                <a:latin typeface="Times New Roman" panose="02020603050405020304" pitchFamily="18" charset="0"/>
                <a:ea typeface="宋体" panose="02010600030101010101" pitchFamily="2" charset="-122"/>
              </a:rPr>
              <a:t>了。因此几乎所有的数据库都不允许回滚覆盖。</a:t>
            </a:r>
          </a:p>
          <a:p>
            <a:pPr indent="266700" algn="just">
              <a:spcAft>
                <a:spcPts val="600"/>
              </a:spcAft>
            </a:pPr>
            <a:r>
              <a:rPr lang="zh-CN" altLang="zh-CN" kern="100" dirty="0">
                <a:latin typeface="Times New Roman" panose="02020603050405020304" pitchFamily="18" charset="0"/>
                <a:ea typeface="宋体" panose="02010600030101010101" pitchFamily="2" charset="-122"/>
              </a:rPr>
              <a:t>有时候我们把回滚覆盖称之为 </a:t>
            </a:r>
            <a:r>
              <a:rPr lang="zh-CN" altLang="zh-CN" b="1" kern="100" dirty="0">
                <a:latin typeface="Times New Roman" panose="02020603050405020304" pitchFamily="18" charset="0"/>
                <a:ea typeface="宋体" panose="02010600030101010101" pitchFamily="2" charset="-122"/>
              </a:rPr>
              <a:t>第一类丢失更新</a:t>
            </a:r>
            <a:r>
              <a:rPr lang="zh-CN" altLang="zh-CN" kern="100" dirty="0">
                <a:latin typeface="Times New Roman" panose="02020603050405020304" pitchFamily="18" charset="0"/>
                <a:ea typeface="宋体" panose="02010600030101010101" pitchFamily="2" charset="-122"/>
              </a:rPr>
              <a:t> 问题，提交覆盖称为 </a:t>
            </a:r>
            <a:r>
              <a:rPr lang="zh-CN" altLang="zh-CN" b="1" kern="100" dirty="0">
                <a:latin typeface="Times New Roman" panose="02020603050405020304" pitchFamily="18" charset="0"/>
                <a:ea typeface="宋体" panose="02010600030101010101" pitchFamily="2" charset="-122"/>
              </a:rPr>
              <a:t>第二类丢失更新</a:t>
            </a:r>
            <a:r>
              <a:rPr lang="zh-CN" altLang="zh-CN" kern="100" dirty="0">
                <a:latin typeface="Times New Roman" panose="02020603050405020304" pitchFamily="18" charset="0"/>
                <a:ea typeface="宋体" panose="02010600030101010101" pitchFamily="2" charset="-122"/>
              </a:rPr>
              <a:t> 问题。</a:t>
            </a:r>
          </a:p>
        </p:txBody>
      </p:sp>
      <p:pic>
        <p:nvPicPr>
          <p:cNvPr id="6" name="图片 5">
            <a:extLst>
              <a:ext uri="{FF2B5EF4-FFF2-40B4-BE49-F238E27FC236}">
                <a16:creationId xmlns:a16="http://schemas.microsoft.com/office/drawing/2014/main" id="{B2F7E887-BECA-4DB4-9208-B4DCE310EFE5}"/>
              </a:ext>
            </a:extLst>
          </p:cNvPr>
          <p:cNvPicPr>
            <a:picLocks noChangeAspect="1"/>
          </p:cNvPicPr>
          <p:nvPr/>
        </p:nvPicPr>
        <p:blipFill>
          <a:blip r:embed="rId4"/>
          <a:stretch>
            <a:fillRect/>
          </a:stretch>
        </p:blipFill>
        <p:spPr>
          <a:xfrm>
            <a:off x="1235277" y="2209180"/>
            <a:ext cx="8986447" cy="2336958"/>
          </a:xfrm>
          <a:prstGeom prst="rect">
            <a:avLst/>
          </a:prstGeom>
        </p:spPr>
      </p:pic>
    </p:spTree>
    <p:extLst>
      <p:ext uri="{BB962C8B-B14F-4D97-AF65-F5344CB8AC3E}">
        <p14:creationId xmlns:p14="http://schemas.microsoft.com/office/powerpoint/2010/main" val="632978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图片包含 物体&#10;&#10;自动生成的说明">
            <a:extLst>
              <a:ext uri="{FF2B5EF4-FFF2-40B4-BE49-F238E27FC236}">
                <a16:creationId xmlns:a16="http://schemas.microsoft.com/office/drawing/2014/main" id="{BDC75721-1F4A-4D72-906F-B14F9BA5DE6F}"/>
              </a:ext>
            </a:extLst>
          </p:cNvPr>
          <p:cNvPicPr>
            <a:picLocks noChangeAspect="1"/>
          </p:cNvPicPr>
          <p:nvPr/>
        </p:nvPicPr>
        <p:blipFill>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0806014" y="445006"/>
            <a:ext cx="890690" cy="402719"/>
          </a:xfrm>
          <a:prstGeom prst="rect">
            <a:avLst/>
          </a:prstGeom>
        </p:spPr>
      </p:pic>
      <p:sp>
        <p:nvSpPr>
          <p:cNvPr id="35" name="文本框 34">
            <a:extLst>
              <a:ext uri="{FF2B5EF4-FFF2-40B4-BE49-F238E27FC236}">
                <a16:creationId xmlns:a16="http://schemas.microsoft.com/office/drawing/2014/main" id="{A5FDE0A0-3AE6-4A96-89E7-38D214249428}"/>
              </a:ext>
            </a:extLst>
          </p:cNvPr>
          <p:cNvSpPr txBox="1"/>
          <p:nvPr/>
        </p:nvSpPr>
        <p:spPr>
          <a:xfrm>
            <a:off x="-120650" y="2105508"/>
            <a:ext cx="11848962" cy="1446550"/>
          </a:xfrm>
          <a:prstGeom prst="rect">
            <a:avLst/>
          </a:prstGeom>
          <a:noFill/>
        </p:spPr>
        <p:txBody>
          <a:bodyPr wrap="square" rtlCol="0">
            <a:spAutoFit/>
          </a:bodyPr>
          <a:lstStyle/>
          <a:p>
            <a:pPr algn="ctr">
              <a:defRPr/>
            </a:pPr>
            <a:r>
              <a:rPr lang="zh-CN" altLang="en-US" sz="4400" b="1" dirty="0">
                <a:solidFill>
                  <a:schemeClr val="accent1"/>
                </a:solidFill>
                <a:latin typeface="微软雅黑" panose="020B0503020204020204" pitchFamily="34" charset="-122"/>
                <a:ea typeface="微软雅黑" panose="020B0503020204020204" pitchFamily="34" charset="-122"/>
                <a:cs typeface="+mn-ea"/>
                <a:sym typeface="+mn-lt"/>
              </a:rPr>
              <a:t>隔离级别</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4400" b="1" dirty="0">
              <a:solidFill>
                <a:schemeClr val="accent1"/>
              </a:solidFill>
              <a:latin typeface="微软雅黑" panose="020B0503020204020204" pitchFamily="34" charset="-122"/>
              <a:ea typeface="微软雅黑" panose="020B0503020204020204" pitchFamily="34" charset="-122"/>
              <a:sym typeface="+mn-lt"/>
            </a:endParaRPr>
          </a:p>
        </p:txBody>
      </p:sp>
      <p:sp>
        <p:nvSpPr>
          <p:cNvPr id="9" name="矩形 8">
            <a:extLst>
              <a:ext uri="{FF2B5EF4-FFF2-40B4-BE49-F238E27FC236}">
                <a16:creationId xmlns:a16="http://schemas.microsoft.com/office/drawing/2014/main" id="{39B4BEBD-31F9-40F8-A704-76678366E0A6}"/>
              </a:ext>
            </a:extLst>
          </p:cNvPr>
          <p:cNvSpPr/>
          <p:nvPr/>
        </p:nvSpPr>
        <p:spPr>
          <a:xfrm>
            <a:off x="4982554" y="-133277"/>
            <a:ext cx="2226892" cy="4508927"/>
          </a:xfrm>
          <a:prstGeom prst="rect">
            <a:avLst/>
          </a:prstGeom>
        </p:spPr>
        <p:txBody>
          <a:bodyPr wrap="none">
            <a:spAutoFit/>
          </a:bodyPr>
          <a:lstStyle/>
          <a:p>
            <a:pPr algn="ctr"/>
            <a:r>
              <a:rPr lang="en-US" altLang="zh-CN" sz="28700" b="1" dirty="0">
                <a:ln w="25400">
                  <a:gradFill>
                    <a:gsLst>
                      <a:gs pos="9000">
                        <a:schemeClr val="accent1"/>
                      </a:gs>
                      <a:gs pos="66000">
                        <a:schemeClr val="bg1">
                          <a:alpha val="0"/>
                        </a:schemeClr>
                      </a:gs>
                    </a:gsLst>
                    <a:lin ang="5400000" scaled="1"/>
                  </a:gradFill>
                </a:ln>
                <a:noFill/>
                <a:latin typeface="华文细黑" panose="02010600040101010101" pitchFamily="2" charset="-122"/>
                <a:ea typeface="华文细黑" panose="02010600040101010101" pitchFamily="2" charset="-122"/>
              </a:rPr>
              <a:t>2</a:t>
            </a:r>
            <a:endParaRPr lang="zh-CN" altLang="en-US" sz="28700" b="1" dirty="0">
              <a:ln w="25400">
                <a:gradFill>
                  <a:gsLst>
                    <a:gs pos="9000">
                      <a:schemeClr val="accent1"/>
                    </a:gs>
                    <a:gs pos="66000">
                      <a:schemeClr val="bg1">
                        <a:alpha val="0"/>
                      </a:schemeClr>
                    </a:gs>
                  </a:gsLst>
                  <a:lin ang="5400000" scaled="1"/>
                </a:gradFill>
              </a:ln>
              <a:noFill/>
              <a:latin typeface="华文细黑" panose="02010600040101010101" pitchFamily="2" charset="-122"/>
              <a:ea typeface="华文细黑" panose="02010600040101010101" pitchFamily="2" charset="-122"/>
            </a:endParaRPr>
          </a:p>
        </p:txBody>
      </p:sp>
      <p:sp>
        <p:nvSpPr>
          <p:cNvPr id="32" name="矩形 31">
            <a:extLst>
              <a:ext uri="{FF2B5EF4-FFF2-40B4-BE49-F238E27FC236}">
                <a16:creationId xmlns:a16="http://schemas.microsoft.com/office/drawing/2014/main" id="{D1855E97-A64B-4740-8BCA-D1B000D36B4B}"/>
              </a:ext>
            </a:extLst>
          </p:cNvPr>
          <p:cNvSpPr/>
          <p:nvPr/>
        </p:nvSpPr>
        <p:spPr>
          <a:xfrm>
            <a:off x="-528" y="4075844"/>
            <a:ext cx="12193057" cy="3353091"/>
          </a:xfrm>
          <a:prstGeom prst="rect">
            <a:avLst/>
          </a:prstGeom>
          <a:blipFill dpi="0" rotWithShape="1">
            <a:blip r:embed="rId4">
              <a:alphaModFix amt="23000"/>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4" name="图片 33" descr="图片包含 物体&#10;&#10;自动生成的说明">
            <a:extLst>
              <a:ext uri="{FF2B5EF4-FFF2-40B4-BE49-F238E27FC236}">
                <a16:creationId xmlns:a16="http://schemas.microsoft.com/office/drawing/2014/main" id="{FD2C032B-3E77-4C2B-B9C3-5B8E6154DC4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0689899" y="554577"/>
            <a:ext cx="890690" cy="402719"/>
          </a:xfrm>
          <a:prstGeom prst="rect">
            <a:avLst/>
          </a:prstGeom>
        </p:spPr>
      </p:pic>
    </p:spTree>
    <p:extLst>
      <p:ext uri="{BB962C8B-B14F-4D97-AF65-F5344CB8AC3E}">
        <p14:creationId xmlns:p14="http://schemas.microsoft.com/office/powerpoint/2010/main" val="4193005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569768-B931-457A-8DFD-3432D4BAEA83}"/>
              </a:ext>
            </a:extLst>
          </p:cNvPr>
          <p:cNvSpPr>
            <a:spLocks noGrp="1"/>
          </p:cNvSpPr>
          <p:nvPr>
            <p:ph type="body" sz="quarter" idx="10"/>
          </p:nvPr>
        </p:nvSpPr>
        <p:spPr>
          <a:xfrm>
            <a:off x="764562" y="554577"/>
            <a:ext cx="9728342" cy="584775"/>
          </a:xfrm>
        </p:spPr>
        <p:txBody>
          <a:bodyPr/>
          <a:lstStyle/>
          <a:p>
            <a:r>
              <a:rPr lang="zh-CN" altLang="en-US" kern="1200" dirty="0">
                <a:latin typeface="微软雅黑" panose="020B0503020204020204" pitchFamily="34" charset="-122"/>
                <a:ea typeface="微软雅黑" panose="020B0503020204020204" pitchFamily="34" charset="-122"/>
                <a:sym typeface="+mn-lt"/>
              </a:rPr>
              <a:t>隔离级别</a:t>
            </a:r>
          </a:p>
          <a:p>
            <a:endParaRPr lang="zh-CN" altLang="en-US" dirty="0"/>
          </a:p>
        </p:txBody>
      </p:sp>
      <p:sp>
        <p:nvSpPr>
          <p:cNvPr id="70" name="文本框 69">
            <a:extLst>
              <a:ext uri="{FF2B5EF4-FFF2-40B4-BE49-F238E27FC236}">
                <a16:creationId xmlns:a16="http://schemas.microsoft.com/office/drawing/2014/main" id="{EF8260D6-06F8-426A-A9E8-024053839248}"/>
              </a:ext>
            </a:extLst>
          </p:cNvPr>
          <p:cNvSpPr txBox="1"/>
          <p:nvPr/>
        </p:nvSpPr>
        <p:spPr>
          <a:xfrm>
            <a:off x="4679418" y="4546138"/>
            <a:ext cx="271228" cy="335156"/>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Arial"/>
                <a:ea typeface="Microsoft YaHei"/>
                <a:cs typeface="+mn-ea"/>
                <a:sym typeface="+mn-lt"/>
              </a:rPr>
              <a:t>. </a:t>
            </a:r>
          </a:p>
        </p:txBody>
      </p:sp>
      <p:sp>
        <p:nvSpPr>
          <p:cNvPr id="78" name="斜纹 77">
            <a:extLst>
              <a:ext uri="{FF2B5EF4-FFF2-40B4-BE49-F238E27FC236}">
                <a16:creationId xmlns:a16="http://schemas.microsoft.com/office/drawing/2014/main" id="{E09C0451-6FAB-4DE3-8AC2-3E7B23D2D0B8}"/>
              </a:ext>
            </a:extLst>
          </p:cNvPr>
          <p:cNvSpPr/>
          <p:nvPr>
            <p:custDataLst>
              <p:tags r:id="rId1"/>
            </p:custDataLst>
          </p:nvPr>
        </p:nvSpPr>
        <p:spPr>
          <a:xfrm rot="16200000">
            <a:off x="397322" y="5748583"/>
            <a:ext cx="1050233" cy="625678"/>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矩形 2">
            <a:extLst>
              <a:ext uri="{FF2B5EF4-FFF2-40B4-BE49-F238E27FC236}">
                <a16:creationId xmlns:a16="http://schemas.microsoft.com/office/drawing/2014/main" id="{CEB13E15-ED92-4E07-BF01-5004EC27C115}"/>
              </a:ext>
            </a:extLst>
          </p:cNvPr>
          <p:cNvSpPr/>
          <p:nvPr/>
        </p:nvSpPr>
        <p:spPr>
          <a:xfrm>
            <a:off x="690114" y="1543051"/>
            <a:ext cx="3016254" cy="6442789"/>
          </a:xfrm>
          <a:prstGeom prst="rect">
            <a:avLst/>
          </a:prstGeom>
        </p:spPr>
        <p:txBody>
          <a:bodyPr wrap="square">
            <a:spAutoFit/>
          </a:bodyPr>
          <a:lstStyle/>
          <a:p>
            <a:pPr fontAlgn="ctr">
              <a:spcBef>
                <a:spcPts val="1000"/>
              </a:spcBef>
              <a:buSzPct val="100000"/>
            </a:pPr>
            <a:r>
              <a:rPr lang="zh-CN" altLang="en-US" sz="2000" b="1" spc="164" dirty="0">
                <a:solidFill>
                  <a:schemeClr val="tx1">
                    <a:lumMod val="75000"/>
                    <a:lumOff val="25000"/>
                  </a:schemeClr>
                </a:solidFill>
                <a:latin typeface="微软雅黑" panose="020B0503020204020204" pitchFamily="34" charset="-122"/>
                <a:ea typeface="微软雅黑" panose="020B0503020204020204" pitchFamily="34" charset="-122"/>
              </a:rPr>
              <a:t>隔离级别作用：</a:t>
            </a:r>
            <a:endParaRPr lang="en-US" altLang="zh-CN" sz="2000" b="1" spc="164" dirty="0">
              <a:solidFill>
                <a:schemeClr val="tx1">
                  <a:lumMod val="75000"/>
                  <a:lumOff val="25000"/>
                </a:schemeClr>
              </a:solidFill>
              <a:latin typeface="微软雅黑" panose="020B0503020204020204" pitchFamily="34" charset="-122"/>
              <a:ea typeface="微软雅黑" panose="020B0503020204020204" pitchFamily="34" charset="-122"/>
            </a:endParaRPr>
          </a:p>
          <a:p>
            <a:pPr fontAlgn="ctr">
              <a:spcBef>
                <a:spcPts val="1000"/>
              </a:spcBef>
              <a:buSzPct val="100000"/>
            </a:pPr>
            <a:r>
              <a:rPr lang="zh-CN" altLang="zh-CN" dirty="0"/>
              <a:t>数据库为了解决</a:t>
            </a:r>
            <a:r>
              <a:rPr lang="zh-CN" altLang="en-US" dirty="0"/>
              <a:t>并发</a:t>
            </a:r>
            <a:r>
              <a:rPr lang="zh-CN" altLang="zh-CN" dirty="0"/>
              <a:t>问题，就要使用锁，比如一个事务在读写数据库加锁，不允许第二个事务读写，这样就不会导致数据的异常。</a:t>
            </a:r>
            <a:endParaRPr lang="en-US" altLang="zh-CN" dirty="0"/>
          </a:p>
          <a:p>
            <a:pPr fontAlgn="ctr">
              <a:spcBef>
                <a:spcPts val="1000"/>
              </a:spcBef>
              <a:buSzPct val="100000"/>
            </a:pPr>
            <a:r>
              <a:rPr lang="zh-CN" altLang="zh-CN" dirty="0"/>
              <a:t>如隔离级别中的序列化级别，就能保证数据安全运行，数据一致性得到保证。但这样会大大的降低事务的并发能力，性能最低。</a:t>
            </a:r>
            <a:endParaRPr lang="en-US" altLang="zh-CN" dirty="0"/>
          </a:p>
          <a:p>
            <a:pPr fontAlgn="ctr">
              <a:spcBef>
                <a:spcPts val="1000"/>
              </a:spcBef>
              <a:buSzPct val="100000"/>
            </a:pPr>
            <a:r>
              <a:rPr lang="zh-CN" altLang="zh-CN" dirty="0"/>
              <a:t>为平衡数据安全性和数据库的并发性能，就有了四种不同的隔离级别。</a:t>
            </a:r>
          </a:p>
          <a:p>
            <a:pPr fontAlgn="ctr">
              <a:spcBef>
                <a:spcPts val="1000"/>
              </a:spcBef>
              <a:buSzPct val="100000"/>
            </a:pPr>
            <a:endParaRPr lang="en-US" altLang="zh-CN" sz="2000" b="1" spc="164" dirty="0">
              <a:solidFill>
                <a:schemeClr val="tx1">
                  <a:lumMod val="75000"/>
                  <a:lumOff val="25000"/>
                </a:schemeClr>
              </a:solidFill>
              <a:latin typeface="微软雅黑" panose="020B0503020204020204" pitchFamily="34" charset="-122"/>
              <a:ea typeface="微软雅黑" panose="020B0503020204020204" pitchFamily="34" charset="-122"/>
            </a:endParaRPr>
          </a:p>
          <a:p>
            <a:pPr fontAlgn="ctr">
              <a:spcBef>
                <a:spcPts val="1000"/>
              </a:spcBef>
              <a:buSzPct val="100000"/>
            </a:pPr>
            <a:endParaRPr lang="en-US" altLang="zh-CN" dirty="0"/>
          </a:p>
          <a:p>
            <a:pPr fontAlgn="ctr">
              <a:spcBef>
                <a:spcPts val="1000"/>
              </a:spcBef>
              <a:buSzPct val="100000"/>
            </a:pPr>
            <a:endParaRPr lang="en-US" altLang="zh-CN" dirty="0"/>
          </a:p>
          <a:p>
            <a:pPr fontAlgn="ctr">
              <a:spcBef>
                <a:spcPts val="1000"/>
              </a:spcBef>
              <a:buSzPct val="100000"/>
            </a:pPr>
            <a:endParaRPr lang="zh-CN" altLang="zh-CN" dirty="0"/>
          </a:p>
          <a:p>
            <a:pPr lvl="0" fontAlgn="ctr">
              <a:spcBef>
                <a:spcPts val="1000"/>
              </a:spcBef>
              <a:spcAft>
                <a:spcPts val="0"/>
              </a:spcAft>
              <a:buSzPct val="100000"/>
            </a:pPr>
            <a:endParaRPr lang="en-US" altLang="zh-CN" spc="144" dirty="0">
              <a:latin typeface="微软雅黑" panose="020B0503020204020204" pitchFamily="34" charset="-122"/>
              <a:ea typeface="微软雅黑" panose="020B0503020204020204" pitchFamily="34" charset="-122"/>
            </a:endParaRPr>
          </a:p>
        </p:txBody>
      </p:sp>
      <p:sp>
        <p:nvSpPr>
          <p:cNvPr id="10" name="斜纹 9">
            <a:extLst>
              <a:ext uri="{FF2B5EF4-FFF2-40B4-BE49-F238E27FC236}">
                <a16:creationId xmlns:a16="http://schemas.microsoft.com/office/drawing/2014/main" id="{109E0EEF-C05C-4E1D-8675-5EE95ECB5E67}"/>
              </a:ext>
            </a:extLst>
          </p:cNvPr>
          <p:cNvSpPr/>
          <p:nvPr>
            <p:custDataLst>
              <p:tags r:id="rId2"/>
            </p:custDataLst>
          </p:nvPr>
        </p:nvSpPr>
        <p:spPr>
          <a:xfrm rot="5400000">
            <a:off x="11215160" y="1351630"/>
            <a:ext cx="1050233" cy="625678"/>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矩形 4">
            <a:extLst>
              <a:ext uri="{FF2B5EF4-FFF2-40B4-BE49-F238E27FC236}">
                <a16:creationId xmlns:a16="http://schemas.microsoft.com/office/drawing/2014/main" id="{C9DF5C3E-0225-4897-81A6-3903C882E167}"/>
              </a:ext>
            </a:extLst>
          </p:cNvPr>
          <p:cNvSpPr/>
          <p:nvPr/>
        </p:nvSpPr>
        <p:spPr>
          <a:xfrm>
            <a:off x="3706367" y="846964"/>
            <a:ext cx="7876033" cy="5639180"/>
          </a:xfrm>
          <a:prstGeom prst="rect">
            <a:avLst/>
          </a:prstGeom>
        </p:spPr>
        <p:txBody>
          <a:bodyPr wrap="square">
            <a:spAutoFit/>
          </a:bodyPr>
          <a:lstStyle/>
          <a:p>
            <a:r>
              <a:rPr lang="en-US" altLang="zh-CN" b="1" kern="100" dirty="0">
                <a:latin typeface="Times New Roman" panose="02020603050405020304" pitchFamily="18" charset="0"/>
                <a:ea typeface="宋体" panose="02010600030101010101" pitchFamily="2" charset="-122"/>
              </a:rPr>
              <a:t>read </a:t>
            </a:r>
            <a:r>
              <a:rPr lang="en-US" altLang="zh-CN" b="1" kern="100" dirty="0" err="1">
                <a:latin typeface="Times New Roman" panose="02020603050405020304" pitchFamily="18" charset="0"/>
                <a:ea typeface="宋体" panose="02010600030101010101" pitchFamily="2" charset="-122"/>
              </a:rPr>
              <a:t>uncommited</a:t>
            </a:r>
            <a:r>
              <a:rPr lang="en-US" altLang="zh-CN" b="1" kern="100" dirty="0">
                <a:latin typeface="Times New Roman" panose="02020603050405020304" pitchFamily="18" charset="0"/>
                <a:ea typeface="宋体" panose="02010600030101010101" pitchFamily="2" charset="-122"/>
              </a:rPr>
              <a:t>--</a:t>
            </a:r>
            <a:r>
              <a:rPr lang="zh-CN" altLang="zh-CN" b="1" kern="100" dirty="0">
                <a:latin typeface="Times New Roman" panose="02020603050405020304" pitchFamily="18" charset="0"/>
                <a:ea typeface="宋体" panose="02010600030101010101" pitchFamily="2" charset="-122"/>
              </a:rPr>
              <a:t>读未提交</a:t>
            </a:r>
            <a:br>
              <a:rPr lang="en-US" altLang="zh-CN" kern="100" dirty="0">
                <a:latin typeface="Times New Roman" panose="02020603050405020304" pitchFamily="18" charset="0"/>
                <a:ea typeface="宋体" panose="02010600030101010101" pitchFamily="2" charset="-122"/>
              </a:rPr>
            </a:br>
            <a:r>
              <a:rPr lang="zh-CN" altLang="zh-CN" kern="100" dirty="0">
                <a:latin typeface="Times New Roman" panose="02020603050405020304" pitchFamily="18" charset="0"/>
                <a:ea typeface="宋体" panose="02010600030101010101" pitchFamily="2" charset="-122"/>
              </a:rPr>
              <a:t>该隔离级别指即使一个事务的更新语句没有提交</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但是别的事务可以读到这个改变，几种异常情况都可能出现。极易出错，没有安全性可言，基本不会使用。</a:t>
            </a:r>
          </a:p>
          <a:p>
            <a:r>
              <a:rPr lang="en-US" altLang="zh-CN" b="1" kern="100" dirty="0">
                <a:latin typeface="Times New Roman" panose="02020603050405020304" pitchFamily="18"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r>
              <a:rPr lang="en-US" altLang="zh-CN" b="1" kern="100" dirty="0">
                <a:latin typeface="Times New Roman" panose="02020603050405020304" pitchFamily="18" charset="0"/>
                <a:ea typeface="宋体" panose="02010600030101010101" pitchFamily="2" charset="-122"/>
              </a:rPr>
              <a:t>read committed --</a:t>
            </a:r>
            <a:r>
              <a:rPr lang="zh-CN" altLang="zh-CN" b="1" kern="100" dirty="0">
                <a:latin typeface="Times New Roman" panose="02020603050405020304" pitchFamily="18" charset="0"/>
                <a:ea typeface="宋体" panose="02010600030101010101" pitchFamily="2" charset="-122"/>
              </a:rPr>
              <a:t>读已提交</a:t>
            </a:r>
            <a:br>
              <a:rPr lang="en-US" altLang="zh-CN" kern="100" dirty="0">
                <a:latin typeface="Times New Roman" panose="02020603050405020304" pitchFamily="18" charset="0"/>
                <a:ea typeface="宋体" panose="02010600030101010101" pitchFamily="2" charset="-122"/>
              </a:rPr>
            </a:br>
            <a:r>
              <a:rPr lang="zh-CN" altLang="zh-CN" kern="100" dirty="0">
                <a:latin typeface="Times New Roman" panose="02020603050405020304" pitchFamily="18" charset="0"/>
                <a:ea typeface="宋体" panose="02010600030101010101" pitchFamily="2" charset="-122"/>
              </a:rPr>
              <a:t>该隔离级别</a:t>
            </a:r>
            <a:r>
              <a:rPr lang="zh-CN" altLang="zh-CN" kern="100" dirty="0">
                <a:highlight>
                  <a:srgbClr val="FFFF00"/>
                </a:highlight>
                <a:latin typeface="Times New Roman" panose="02020603050405020304" pitchFamily="18" charset="0"/>
                <a:ea typeface="宋体" panose="02010600030101010101" pitchFamily="2" charset="-122"/>
              </a:rPr>
              <a:t>指一个事务只能看到其他事务的已经提交的更新，看不到未提交的更新</a:t>
            </a:r>
            <a:r>
              <a:rPr lang="zh-CN" altLang="zh-CN" kern="100" dirty="0">
                <a:latin typeface="Times New Roman" panose="02020603050405020304" pitchFamily="18" charset="0"/>
                <a:ea typeface="宋体" panose="02010600030101010101" pitchFamily="2" charset="-122"/>
              </a:rPr>
              <a:t>，消除了脏读和第一类丢失更新，这是大多数数据库的默认隔离级别，如</a:t>
            </a:r>
            <a:r>
              <a:rPr lang="en-US" altLang="zh-CN" kern="100" dirty="0" err="1">
                <a:latin typeface="Times New Roman" panose="02020603050405020304" pitchFamily="18" charset="0"/>
                <a:ea typeface="宋体" panose="02010600030101010101" pitchFamily="2" charset="-122"/>
              </a:rPr>
              <a:t>Oracle,Sqlserver</a:t>
            </a:r>
            <a:r>
              <a:rPr lang="zh-CN" altLang="zh-CN" kern="100" dirty="0">
                <a:latin typeface="Times New Roman" panose="02020603050405020304" pitchFamily="18" charset="0"/>
                <a:ea typeface="宋体" panose="02010600030101010101" pitchFamily="2" charset="-122"/>
              </a:rPr>
              <a:t>。</a:t>
            </a:r>
          </a:p>
          <a:p>
            <a:r>
              <a:rPr lang="en-US" altLang="zh-CN" b="1" kern="100" dirty="0">
                <a:latin typeface="Times New Roman" panose="02020603050405020304" pitchFamily="18"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r>
              <a:rPr lang="en-US" altLang="zh-CN" b="1" kern="100" dirty="0">
                <a:latin typeface="Times New Roman" panose="02020603050405020304" pitchFamily="18" charset="0"/>
                <a:ea typeface="宋体" panose="02010600030101010101" pitchFamily="2" charset="-122"/>
              </a:rPr>
              <a:t>repeatable read --</a:t>
            </a:r>
            <a:r>
              <a:rPr lang="zh-CN" altLang="zh-CN" b="1" kern="100" dirty="0">
                <a:latin typeface="Times New Roman" panose="02020603050405020304" pitchFamily="18" charset="0"/>
                <a:ea typeface="宋体" panose="02010600030101010101" pitchFamily="2" charset="-122"/>
              </a:rPr>
              <a:t>可重复读</a:t>
            </a:r>
            <a:br>
              <a:rPr lang="en-US" altLang="zh-CN" b="1" kern="100" dirty="0">
                <a:latin typeface="Times New Roman" panose="02020603050405020304" pitchFamily="18" charset="0"/>
                <a:ea typeface="宋体" panose="02010600030101010101" pitchFamily="2" charset="-122"/>
              </a:rPr>
            </a:br>
            <a:r>
              <a:rPr lang="zh-CN" altLang="zh-CN" kern="100" dirty="0">
                <a:latin typeface="Times New Roman" panose="02020603050405020304" pitchFamily="18" charset="0"/>
                <a:ea typeface="宋体" panose="02010600030101010101" pitchFamily="2" charset="-122"/>
              </a:rPr>
              <a:t>该隔离级别</a:t>
            </a:r>
            <a:r>
              <a:rPr lang="zh-CN" altLang="zh-CN" kern="100" dirty="0">
                <a:highlight>
                  <a:srgbClr val="FFFF00"/>
                </a:highlight>
                <a:latin typeface="Times New Roman" panose="02020603050405020304" pitchFamily="18" charset="0"/>
                <a:ea typeface="宋体" panose="02010600030101010101" pitchFamily="2" charset="-122"/>
              </a:rPr>
              <a:t>指一个事务中进行两次或多次同样的对于数据内容的查询，得到的结果是一样的，但不保证对于数据条数的查询是一样的</a:t>
            </a:r>
            <a:r>
              <a:rPr lang="zh-CN" altLang="en-US" kern="100" dirty="0">
                <a:highlight>
                  <a:srgbClr val="FFFF00"/>
                </a:highlight>
                <a:latin typeface="Times New Roman" panose="02020603050405020304" pitchFamily="18" charset="0"/>
                <a:ea typeface="宋体" panose="02010600030101010101" pitchFamily="2" charset="-122"/>
              </a:rPr>
              <a:t>（幻读）</a:t>
            </a:r>
            <a:r>
              <a:rPr lang="zh-CN" altLang="zh-CN" kern="100" dirty="0">
                <a:highlight>
                  <a:srgbClr val="FFFF00"/>
                </a:highlight>
                <a:latin typeface="Times New Roman" panose="02020603050405020304" pitchFamily="18" charset="0"/>
                <a:ea typeface="宋体" panose="02010600030101010101" pitchFamily="2" charset="-122"/>
              </a:rPr>
              <a:t>，只要存在读</a:t>
            </a:r>
            <a:r>
              <a:rPr lang="zh-CN" altLang="en-US" kern="100" dirty="0">
                <a:highlight>
                  <a:srgbClr val="FFFF00"/>
                </a:highlight>
                <a:latin typeface="Times New Roman" panose="02020603050405020304" pitchFamily="18" charset="0"/>
                <a:ea typeface="宋体" panose="02010600030101010101" pitchFamily="2" charset="-122"/>
              </a:rPr>
              <a:t>该</a:t>
            </a:r>
            <a:r>
              <a:rPr lang="zh-CN" altLang="zh-CN" kern="100" dirty="0">
                <a:highlight>
                  <a:srgbClr val="FFFF00"/>
                </a:highlight>
                <a:latin typeface="Times New Roman" panose="02020603050405020304" pitchFamily="18" charset="0"/>
                <a:ea typeface="宋体" panose="02010600030101010101" pitchFamily="2" charset="-122"/>
              </a:rPr>
              <a:t>行数据就禁止写，消除了不可重复读和第二类更新丢失</a:t>
            </a:r>
            <a:r>
              <a:rPr lang="zh-CN" altLang="zh-CN" kern="100" dirty="0">
                <a:latin typeface="Times New Roman" panose="02020603050405020304" pitchFamily="18" charset="0"/>
                <a:ea typeface="宋体" panose="02010600030101010101" pitchFamily="2" charset="-122"/>
              </a:rPr>
              <a:t>，这是</a:t>
            </a:r>
            <a:r>
              <a:rPr lang="en-US" altLang="zh-CN" kern="100" dirty="0" err="1">
                <a:latin typeface="Times New Roman" panose="02020603050405020304" pitchFamily="18" charset="0"/>
                <a:ea typeface="宋体" panose="02010600030101010101" pitchFamily="2" charset="-122"/>
              </a:rPr>
              <a:t>Mysql</a:t>
            </a:r>
            <a:r>
              <a:rPr lang="zh-CN" altLang="zh-CN" kern="100" dirty="0">
                <a:latin typeface="Times New Roman" panose="02020603050405020304" pitchFamily="18" charset="0"/>
                <a:ea typeface="宋体" panose="02010600030101010101" pitchFamily="2" charset="-122"/>
              </a:rPr>
              <a:t>数据库的默认隔离级别。</a:t>
            </a:r>
          </a:p>
          <a:p>
            <a:r>
              <a:rPr lang="en-US" altLang="zh-CN" kern="100" dirty="0">
                <a:latin typeface="Times New Roman" panose="02020603050405020304" pitchFamily="18"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r>
              <a:rPr lang="en-US" altLang="zh-CN" b="1" kern="100" dirty="0">
                <a:latin typeface="Times New Roman" panose="02020603050405020304" pitchFamily="18" charset="0"/>
                <a:ea typeface="宋体" panose="02010600030101010101" pitchFamily="2" charset="-122"/>
              </a:rPr>
              <a:t>serializable --</a:t>
            </a:r>
            <a:r>
              <a:rPr lang="zh-CN" altLang="zh-CN" b="1" kern="100" dirty="0">
                <a:latin typeface="Times New Roman" panose="02020603050405020304" pitchFamily="18" charset="0"/>
                <a:ea typeface="宋体" panose="02010600030101010101" pitchFamily="2" charset="-122"/>
              </a:rPr>
              <a:t>序列化读</a:t>
            </a:r>
            <a:br>
              <a:rPr lang="en-US" altLang="zh-CN" b="1" kern="100" dirty="0">
                <a:latin typeface="Times New Roman" panose="02020603050405020304" pitchFamily="18" charset="0"/>
                <a:ea typeface="宋体" panose="02010600030101010101" pitchFamily="2" charset="-122"/>
              </a:rPr>
            </a:br>
            <a:r>
              <a:rPr lang="zh-CN" altLang="zh-CN" kern="100" dirty="0">
                <a:latin typeface="Times New Roman" panose="02020603050405020304" pitchFamily="18" charset="0"/>
                <a:ea typeface="宋体" panose="02010600030101010101" pitchFamily="2" charset="-122"/>
              </a:rPr>
              <a:t>意思是说这个事务执行的时候不允许别的事务并发写操作的执行</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完全串行化的读，</a:t>
            </a:r>
            <a:r>
              <a:rPr lang="zh-CN" altLang="zh-CN" kern="100" dirty="0">
                <a:highlight>
                  <a:srgbClr val="FFFF00"/>
                </a:highlight>
                <a:latin typeface="Times New Roman" panose="02020603050405020304" pitchFamily="18" charset="0"/>
                <a:ea typeface="宋体" panose="02010600030101010101" pitchFamily="2" charset="-122"/>
              </a:rPr>
              <a:t>只要存在读就禁止写</a:t>
            </a:r>
            <a:r>
              <a:rPr lang="en-US" altLang="zh-CN" kern="100" dirty="0">
                <a:highlight>
                  <a:srgbClr val="FFFF00"/>
                </a:highlight>
                <a:latin typeface="Times New Roman" panose="02020603050405020304" pitchFamily="18" charset="0"/>
                <a:ea typeface="宋体" panose="02010600030101010101" pitchFamily="2" charset="-122"/>
              </a:rPr>
              <a:t>,</a:t>
            </a:r>
            <a:r>
              <a:rPr lang="zh-CN" altLang="zh-CN" kern="100" dirty="0">
                <a:highlight>
                  <a:srgbClr val="FFFF00"/>
                </a:highlight>
                <a:latin typeface="Times New Roman" panose="02020603050405020304" pitchFamily="18" charset="0"/>
                <a:ea typeface="宋体" panose="02010600030101010101" pitchFamily="2" charset="-122"/>
              </a:rPr>
              <a:t>但可以同时读，消除了幻读</a:t>
            </a:r>
            <a:r>
              <a:rPr lang="zh-CN" altLang="zh-CN" kern="100" dirty="0">
                <a:latin typeface="Times New Roman" panose="02020603050405020304" pitchFamily="18" charset="0"/>
                <a:ea typeface="宋体" panose="02010600030101010101" pitchFamily="2" charset="-122"/>
              </a:rPr>
              <a:t>。这是事务隔离的最高级别，虽然最安全最省心，但是效率太低，一般不会用。</a:t>
            </a:r>
          </a:p>
        </p:txBody>
      </p:sp>
    </p:spTree>
    <p:extLst>
      <p:ext uri="{BB962C8B-B14F-4D97-AF65-F5344CB8AC3E}">
        <p14:creationId xmlns:p14="http://schemas.microsoft.com/office/powerpoint/2010/main" val="707595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569768-B931-457A-8DFD-3432D4BAEA83}"/>
              </a:ext>
            </a:extLst>
          </p:cNvPr>
          <p:cNvSpPr>
            <a:spLocks noGrp="1"/>
          </p:cNvSpPr>
          <p:nvPr>
            <p:ph type="body" sz="quarter" idx="10"/>
          </p:nvPr>
        </p:nvSpPr>
        <p:spPr>
          <a:xfrm>
            <a:off x="764562" y="554577"/>
            <a:ext cx="9728342" cy="584775"/>
          </a:xfrm>
        </p:spPr>
        <p:txBody>
          <a:bodyPr/>
          <a:lstStyle/>
          <a:p>
            <a:r>
              <a:rPr lang="zh-CN" altLang="en-US" kern="1200" dirty="0">
                <a:latin typeface="微软雅黑" panose="020B0503020204020204" pitchFamily="34" charset="-122"/>
                <a:ea typeface="微软雅黑" panose="020B0503020204020204" pitchFamily="34" charset="-122"/>
                <a:sym typeface="+mn-lt"/>
              </a:rPr>
              <a:t>隔离级别</a:t>
            </a:r>
          </a:p>
          <a:p>
            <a:endParaRPr lang="zh-CN" altLang="en-US" dirty="0"/>
          </a:p>
        </p:txBody>
      </p:sp>
      <p:sp>
        <p:nvSpPr>
          <p:cNvPr id="70" name="文本框 69">
            <a:extLst>
              <a:ext uri="{FF2B5EF4-FFF2-40B4-BE49-F238E27FC236}">
                <a16:creationId xmlns:a16="http://schemas.microsoft.com/office/drawing/2014/main" id="{EF8260D6-06F8-426A-A9E8-024053839248}"/>
              </a:ext>
            </a:extLst>
          </p:cNvPr>
          <p:cNvSpPr txBox="1"/>
          <p:nvPr/>
        </p:nvSpPr>
        <p:spPr>
          <a:xfrm>
            <a:off x="4679418" y="4546138"/>
            <a:ext cx="271228" cy="335156"/>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Arial"/>
                <a:ea typeface="Microsoft YaHei"/>
                <a:cs typeface="+mn-ea"/>
                <a:sym typeface="+mn-lt"/>
              </a:rPr>
              <a:t>. </a:t>
            </a:r>
          </a:p>
        </p:txBody>
      </p:sp>
      <p:grpSp>
        <p:nvGrpSpPr>
          <p:cNvPr id="48" name="组合 47">
            <a:extLst>
              <a:ext uri="{FF2B5EF4-FFF2-40B4-BE49-F238E27FC236}">
                <a16:creationId xmlns:a16="http://schemas.microsoft.com/office/drawing/2014/main" id="{EE2BB93C-408E-402A-A147-C58BBFAD9B0C}"/>
              </a:ext>
            </a:extLst>
          </p:cNvPr>
          <p:cNvGrpSpPr/>
          <p:nvPr>
            <p:custDataLst>
              <p:tags r:id="rId1"/>
            </p:custDataLst>
          </p:nvPr>
        </p:nvGrpSpPr>
        <p:grpSpPr>
          <a:xfrm>
            <a:off x="609600" y="1209674"/>
            <a:ext cx="10887075" cy="5376864"/>
            <a:chOff x="1669" y="4549"/>
            <a:chExt cx="15556" cy="4577"/>
          </a:xfrm>
        </p:grpSpPr>
        <p:sp>
          <p:nvSpPr>
            <p:cNvPr id="68" name="斜纹 67">
              <a:extLst>
                <a:ext uri="{FF2B5EF4-FFF2-40B4-BE49-F238E27FC236}">
                  <a16:creationId xmlns:a16="http://schemas.microsoft.com/office/drawing/2014/main" id="{4887E350-696B-4B17-91BB-1BA5B3B1B8C8}"/>
                </a:ext>
              </a:extLst>
            </p:cNvPr>
            <p:cNvSpPr/>
            <p:nvPr>
              <p:custDataLst>
                <p:tags r:id="rId2"/>
              </p:custDataLst>
            </p:nvPr>
          </p:nvSpPr>
          <p:spPr>
            <a:xfrm rot="5400000">
              <a:off x="16331" y="4549"/>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斜纹 77">
              <a:extLst>
                <a:ext uri="{FF2B5EF4-FFF2-40B4-BE49-F238E27FC236}">
                  <a16:creationId xmlns:a16="http://schemas.microsoft.com/office/drawing/2014/main" id="{E09C0451-6FAB-4DE3-8AC2-3E7B23D2D0B8}"/>
                </a:ext>
              </a:extLst>
            </p:cNvPr>
            <p:cNvSpPr/>
            <p:nvPr>
              <p:custDataLst>
                <p:tags r:id="rId3"/>
              </p:custDataLst>
            </p:nvPr>
          </p:nvSpPr>
          <p:spPr>
            <a:xfrm rot="16200000">
              <a:off x="1669" y="8232"/>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 name="矩形 2">
            <a:extLst>
              <a:ext uri="{FF2B5EF4-FFF2-40B4-BE49-F238E27FC236}">
                <a16:creationId xmlns:a16="http://schemas.microsoft.com/office/drawing/2014/main" id="{CEB13E15-ED92-4E07-BF01-5004EC27C115}"/>
              </a:ext>
            </a:extLst>
          </p:cNvPr>
          <p:cNvSpPr/>
          <p:nvPr/>
        </p:nvSpPr>
        <p:spPr>
          <a:xfrm>
            <a:off x="564717" y="4025413"/>
            <a:ext cx="3268393" cy="1456809"/>
          </a:xfrm>
          <a:prstGeom prst="rect">
            <a:avLst/>
          </a:prstGeom>
        </p:spPr>
        <p:txBody>
          <a:bodyPr wrap="square">
            <a:spAutoFit/>
          </a:bodyPr>
          <a:lstStyle/>
          <a:p>
            <a:pPr lvl="0" fontAlgn="ctr">
              <a:spcBef>
                <a:spcPts val="1000"/>
              </a:spcBef>
              <a:spcAft>
                <a:spcPts val="0"/>
              </a:spcAft>
              <a:buSzPct val="100000"/>
            </a:pPr>
            <a:r>
              <a:rPr lang="zh-CN" altLang="en-US" b="1" spc="164" dirty="0">
                <a:solidFill>
                  <a:schemeClr val="tx1">
                    <a:lumMod val="75000"/>
                    <a:lumOff val="25000"/>
                  </a:schemeClr>
                </a:solidFill>
                <a:latin typeface="微软雅黑" panose="020B0503020204020204" pitchFamily="34" charset="-122"/>
                <a:ea typeface="微软雅黑" panose="020B0503020204020204" pitchFamily="34" charset="-122"/>
                <a:sym typeface="+mn-ea"/>
              </a:rPr>
              <a:t>基于锁的并发控制（传统）：</a:t>
            </a:r>
            <a:endParaRPr lang="en-US" altLang="zh-CN" b="1" spc="164"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lvl="0" fontAlgn="ctr">
              <a:spcBef>
                <a:spcPts val="1000"/>
              </a:spcBef>
              <a:spcAft>
                <a:spcPts val="0"/>
              </a:spcAft>
              <a:buSzPct val="100000"/>
            </a:pPr>
            <a:r>
              <a:rPr lang="zh-CN" altLang="en-US" dirty="0"/>
              <a:t>实现了并发的读读，但并发读写还有冲突。并发性能不好。</a:t>
            </a:r>
            <a:endParaRPr lang="en-US" altLang="zh-CN" dirty="0"/>
          </a:p>
          <a:p>
            <a:pPr lvl="0" fontAlgn="ctr">
              <a:spcBef>
                <a:spcPts val="1000"/>
              </a:spcBef>
              <a:spcAft>
                <a:spcPts val="0"/>
              </a:spcAft>
              <a:buSzPct val="100000"/>
            </a:pPr>
            <a:endParaRPr lang="en-US" altLang="zh-CN" dirty="0"/>
          </a:p>
        </p:txBody>
      </p:sp>
      <p:pic>
        <p:nvPicPr>
          <p:cNvPr id="4" name="图片 3">
            <a:extLst>
              <a:ext uri="{FF2B5EF4-FFF2-40B4-BE49-F238E27FC236}">
                <a16:creationId xmlns:a16="http://schemas.microsoft.com/office/drawing/2014/main" id="{D2A4FC67-2C90-4438-B3FB-0CCC73D0795E}"/>
              </a:ext>
            </a:extLst>
          </p:cNvPr>
          <p:cNvPicPr>
            <a:picLocks noChangeAspect="1"/>
          </p:cNvPicPr>
          <p:nvPr/>
        </p:nvPicPr>
        <p:blipFill>
          <a:blip r:embed="rId5"/>
          <a:stretch>
            <a:fillRect/>
          </a:stretch>
        </p:blipFill>
        <p:spPr>
          <a:xfrm>
            <a:off x="0" y="1871993"/>
            <a:ext cx="12270492" cy="1694099"/>
          </a:xfrm>
          <a:prstGeom prst="rect">
            <a:avLst/>
          </a:prstGeom>
        </p:spPr>
      </p:pic>
      <p:sp>
        <p:nvSpPr>
          <p:cNvPr id="6" name="矩形 5">
            <a:extLst>
              <a:ext uri="{FF2B5EF4-FFF2-40B4-BE49-F238E27FC236}">
                <a16:creationId xmlns:a16="http://schemas.microsoft.com/office/drawing/2014/main" id="{E34EACFE-8057-4B43-8EB5-336A17CEFCAC}"/>
              </a:ext>
            </a:extLst>
          </p:cNvPr>
          <p:cNvSpPr/>
          <p:nvPr/>
        </p:nvSpPr>
        <p:spPr>
          <a:xfrm>
            <a:off x="4519750" y="4025413"/>
            <a:ext cx="7354388" cy="1882567"/>
          </a:xfrm>
          <a:prstGeom prst="rect">
            <a:avLst/>
          </a:prstGeom>
        </p:spPr>
        <p:txBody>
          <a:bodyPr wrap="square">
            <a:spAutoFit/>
          </a:bodyPr>
          <a:lstStyle/>
          <a:p>
            <a:pPr lvl="0" fontAlgn="ctr">
              <a:spcBef>
                <a:spcPts val="1000"/>
              </a:spcBef>
              <a:spcAft>
                <a:spcPts val="0"/>
              </a:spcAft>
              <a:buSzPct val="100000"/>
            </a:pPr>
            <a:r>
              <a:rPr lang="en-US" altLang="zh-CN" b="1" spc="164" dirty="0">
                <a:solidFill>
                  <a:schemeClr val="tx1">
                    <a:lumMod val="75000"/>
                    <a:lumOff val="25000"/>
                  </a:schemeClr>
                </a:solidFill>
                <a:latin typeface="微软雅黑" panose="020B0503020204020204" pitchFamily="34" charset="-122"/>
                <a:ea typeface="微软雅黑" panose="020B0503020204020204" pitchFamily="34" charset="-122"/>
              </a:rPr>
              <a:t>MVCC</a:t>
            </a:r>
            <a:r>
              <a:rPr lang="zh-CN" altLang="en-US" b="1" spc="164"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t>Multi-Version Concurrent Control</a:t>
            </a:r>
            <a:r>
              <a:rPr lang="zh-CN" altLang="zh-CN" dirty="0"/>
              <a:t>多版本并发控制</a:t>
            </a:r>
            <a:r>
              <a:rPr lang="zh-CN" altLang="en-US" dirty="0"/>
              <a:t>。</a:t>
            </a:r>
            <a:endParaRPr lang="en-US" altLang="zh-CN" dirty="0">
              <a:sym typeface="+mn-ea"/>
            </a:endParaRPr>
          </a:p>
          <a:p>
            <a:pPr lvl="0" fontAlgn="ctr">
              <a:spcBef>
                <a:spcPts val="1000"/>
              </a:spcBef>
              <a:spcAft>
                <a:spcPts val="0"/>
              </a:spcAft>
              <a:buSzPct val="100000"/>
            </a:pPr>
            <a:r>
              <a:rPr lang="en-US" altLang="zh-CN" dirty="0" err="1"/>
              <a:t>InnoDb</a:t>
            </a:r>
            <a:r>
              <a:rPr lang="en-US" altLang="zh-CN" dirty="0"/>
              <a:t> </a:t>
            </a:r>
            <a:r>
              <a:rPr lang="zh-CN" altLang="zh-CN" dirty="0"/>
              <a:t>通过</a:t>
            </a:r>
            <a:r>
              <a:rPr lang="en-US" altLang="zh-CN" dirty="0"/>
              <a:t> MVCC </a:t>
            </a:r>
            <a:r>
              <a:rPr lang="zh-CN" altLang="zh-CN" dirty="0"/>
              <a:t>实现了读写并行，但在不同的隔离级别下，读的方式也是有所区别。在</a:t>
            </a:r>
            <a:r>
              <a:rPr lang="en-US" altLang="zh-CN" dirty="0"/>
              <a:t> read uncommit </a:t>
            </a:r>
            <a:r>
              <a:rPr lang="zh-CN" altLang="zh-CN" dirty="0"/>
              <a:t>隔离级别下，每次都是读取最新版本的数据行，所以不能用</a:t>
            </a:r>
            <a:r>
              <a:rPr lang="en-US" altLang="zh-CN" dirty="0"/>
              <a:t> MVCC </a:t>
            </a:r>
            <a:r>
              <a:rPr lang="zh-CN" altLang="zh-CN" dirty="0"/>
              <a:t>的多版本，而</a:t>
            </a:r>
            <a:r>
              <a:rPr lang="en-US" altLang="zh-CN" dirty="0"/>
              <a:t> serializable </a:t>
            </a:r>
            <a:r>
              <a:rPr lang="zh-CN" altLang="zh-CN" dirty="0"/>
              <a:t>隔离级别每次读取操作都会为记录加上读锁，也和</a:t>
            </a:r>
            <a:r>
              <a:rPr lang="en-US" altLang="zh-CN" dirty="0"/>
              <a:t> MVCC </a:t>
            </a:r>
            <a:r>
              <a:rPr lang="zh-CN" altLang="zh-CN" dirty="0"/>
              <a:t>不兼容，所以只有</a:t>
            </a:r>
            <a:r>
              <a:rPr lang="en-US" altLang="zh-CN" dirty="0"/>
              <a:t> </a:t>
            </a:r>
            <a:r>
              <a:rPr lang="en-US" altLang="zh-CN" dirty="0">
                <a:highlight>
                  <a:srgbClr val="FFFF00"/>
                </a:highlight>
              </a:rPr>
              <a:t>RC </a:t>
            </a:r>
            <a:r>
              <a:rPr lang="zh-CN" altLang="zh-CN" dirty="0">
                <a:highlight>
                  <a:srgbClr val="FFFF00"/>
                </a:highlight>
              </a:rPr>
              <a:t>和</a:t>
            </a:r>
            <a:r>
              <a:rPr lang="en-US" altLang="zh-CN" dirty="0">
                <a:highlight>
                  <a:srgbClr val="FFFF00"/>
                </a:highlight>
              </a:rPr>
              <a:t> RR </a:t>
            </a:r>
            <a:r>
              <a:rPr lang="zh-CN" altLang="zh-CN" dirty="0">
                <a:highlight>
                  <a:srgbClr val="FFFF00"/>
                </a:highlight>
              </a:rPr>
              <a:t>这两个隔离级别才有</a:t>
            </a:r>
            <a:r>
              <a:rPr lang="en-US" altLang="zh-CN" dirty="0">
                <a:highlight>
                  <a:srgbClr val="FFFF00"/>
                </a:highlight>
              </a:rPr>
              <a:t> MVCC</a:t>
            </a:r>
            <a:r>
              <a:rPr lang="zh-CN" altLang="zh-CN" dirty="0"/>
              <a:t>。</a:t>
            </a:r>
            <a:endParaRPr lang="en-US" altLang="zh-CN" dirty="0"/>
          </a:p>
        </p:txBody>
      </p:sp>
    </p:spTree>
    <p:extLst>
      <p:ext uri="{BB962C8B-B14F-4D97-AF65-F5344CB8AC3E}">
        <p14:creationId xmlns:p14="http://schemas.microsoft.com/office/powerpoint/2010/main" val="3981570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569768-B931-457A-8DFD-3432D4BAEA83}"/>
              </a:ext>
            </a:extLst>
          </p:cNvPr>
          <p:cNvSpPr>
            <a:spLocks noGrp="1"/>
          </p:cNvSpPr>
          <p:nvPr>
            <p:ph type="body" sz="quarter" idx="10"/>
          </p:nvPr>
        </p:nvSpPr>
        <p:spPr>
          <a:xfrm>
            <a:off x="764562" y="554577"/>
            <a:ext cx="9728342" cy="584775"/>
          </a:xfrm>
        </p:spPr>
        <p:txBody>
          <a:bodyPr/>
          <a:lstStyle/>
          <a:p>
            <a:r>
              <a:rPr lang="zh-CN" altLang="en-US" kern="1200" dirty="0">
                <a:latin typeface="微软雅黑" panose="020B0503020204020204" pitchFamily="34" charset="-122"/>
                <a:ea typeface="微软雅黑" panose="020B0503020204020204" pitchFamily="34" charset="-122"/>
                <a:sym typeface="+mn-lt"/>
              </a:rPr>
              <a:t>隔离级别</a:t>
            </a:r>
            <a:r>
              <a:rPr lang="en-US" altLang="zh-CN" kern="1200" dirty="0">
                <a:latin typeface="微软雅黑" panose="020B0503020204020204" pitchFamily="34" charset="-122"/>
                <a:ea typeface="微软雅黑" panose="020B0503020204020204" pitchFamily="34" charset="-122"/>
                <a:sym typeface="+mn-lt"/>
              </a:rPr>
              <a:t>—RR</a:t>
            </a:r>
            <a:r>
              <a:rPr lang="zh-CN" altLang="en-US" kern="1200" dirty="0">
                <a:latin typeface="微软雅黑" panose="020B0503020204020204" pitchFamily="34" charset="-122"/>
                <a:ea typeface="微软雅黑" panose="020B0503020204020204" pitchFamily="34" charset="-122"/>
                <a:sym typeface="+mn-lt"/>
              </a:rPr>
              <a:t>与</a:t>
            </a:r>
            <a:r>
              <a:rPr lang="en-US" altLang="zh-CN" kern="1200" dirty="0">
                <a:latin typeface="微软雅黑" panose="020B0503020204020204" pitchFamily="34" charset="-122"/>
                <a:ea typeface="微软雅黑" panose="020B0503020204020204" pitchFamily="34" charset="-122"/>
                <a:sym typeface="+mn-lt"/>
              </a:rPr>
              <a:t>RC</a:t>
            </a:r>
            <a:r>
              <a:rPr lang="zh-CN" altLang="en-US" kern="1200" dirty="0">
                <a:latin typeface="微软雅黑" panose="020B0503020204020204" pitchFamily="34" charset="-122"/>
                <a:ea typeface="微软雅黑" panose="020B0503020204020204" pitchFamily="34" charset="-122"/>
                <a:sym typeface="+mn-lt"/>
              </a:rPr>
              <a:t>对比</a:t>
            </a:r>
            <a:r>
              <a:rPr lang="en-US" altLang="zh-CN" kern="1200" dirty="0">
                <a:latin typeface="微软雅黑" panose="020B0503020204020204" pitchFamily="34" charset="-122"/>
                <a:ea typeface="微软雅黑" panose="020B0503020204020204" pitchFamily="34" charset="-122"/>
                <a:sym typeface="+mn-lt"/>
              </a:rPr>
              <a:t>—RR</a:t>
            </a:r>
            <a:r>
              <a:rPr lang="zh-CN" altLang="en-US" kern="1200" dirty="0">
                <a:latin typeface="微软雅黑" panose="020B0503020204020204" pitchFamily="34" charset="-122"/>
                <a:ea typeface="微软雅黑" panose="020B0503020204020204" pitchFamily="34" charset="-122"/>
                <a:sym typeface="+mn-lt"/>
              </a:rPr>
              <a:t>模式</a:t>
            </a:r>
          </a:p>
          <a:p>
            <a:endParaRPr lang="zh-CN" altLang="en-US" dirty="0"/>
          </a:p>
        </p:txBody>
      </p:sp>
      <p:sp>
        <p:nvSpPr>
          <p:cNvPr id="70" name="文本框 69">
            <a:extLst>
              <a:ext uri="{FF2B5EF4-FFF2-40B4-BE49-F238E27FC236}">
                <a16:creationId xmlns:a16="http://schemas.microsoft.com/office/drawing/2014/main" id="{EF8260D6-06F8-426A-A9E8-024053839248}"/>
              </a:ext>
            </a:extLst>
          </p:cNvPr>
          <p:cNvSpPr txBox="1"/>
          <p:nvPr/>
        </p:nvSpPr>
        <p:spPr>
          <a:xfrm>
            <a:off x="4679418" y="4546138"/>
            <a:ext cx="271228" cy="335156"/>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Arial"/>
                <a:ea typeface="Microsoft YaHei"/>
                <a:cs typeface="+mn-ea"/>
                <a:sym typeface="+mn-lt"/>
              </a:rPr>
              <a:t>. </a:t>
            </a:r>
          </a:p>
        </p:txBody>
      </p:sp>
      <p:grpSp>
        <p:nvGrpSpPr>
          <p:cNvPr id="48" name="组合 47">
            <a:extLst>
              <a:ext uri="{FF2B5EF4-FFF2-40B4-BE49-F238E27FC236}">
                <a16:creationId xmlns:a16="http://schemas.microsoft.com/office/drawing/2014/main" id="{EE2BB93C-408E-402A-A147-C58BBFAD9B0C}"/>
              </a:ext>
            </a:extLst>
          </p:cNvPr>
          <p:cNvGrpSpPr/>
          <p:nvPr>
            <p:custDataLst>
              <p:tags r:id="rId1"/>
            </p:custDataLst>
          </p:nvPr>
        </p:nvGrpSpPr>
        <p:grpSpPr>
          <a:xfrm>
            <a:off x="609600" y="1209674"/>
            <a:ext cx="10887075" cy="5376864"/>
            <a:chOff x="1669" y="4549"/>
            <a:chExt cx="15556" cy="4577"/>
          </a:xfrm>
        </p:grpSpPr>
        <p:sp>
          <p:nvSpPr>
            <p:cNvPr id="68" name="斜纹 67">
              <a:extLst>
                <a:ext uri="{FF2B5EF4-FFF2-40B4-BE49-F238E27FC236}">
                  <a16:creationId xmlns:a16="http://schemas.microsoft.com/office/drawing/2014/main" id="{4887E350-696B-4B17-91BB-1BA5B3B1B8C8}"/>
                </a:ext>
              </a:extLst>
            </p:cNvPr>
            <p:cNvSpPr/>
            <p:nvPr>
              <p:custDataLst>
                <p:tags r:id="rId2"/>
              </p:custDataLst>
            </p:nvPr>
          </p:nvSpPr>
          <p:spPr>
            <a:xfrm rot="5400000">
              <a:off x="16331" y="4549"/>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斜纹 77">
              <a:extLst>
                <a:ext uri="{FF2B5EF4-FFF2-40B4-BE49-F238E27FC236}">
                  <a16:creationId xmlns:a16="http://schemas.microsoft.com/office/drawing/2014/main" id="{E09C0451-6FAB-4DE3-8AC2-3E7B23D2D0B8}"/>
                </a:ext>
              </a:extLst>
            </p:cNvPr>
            <p:cNvSpPr/>
            <p:nvPr>
              <p:custDataLst>
                <p:tags r:id="rId3"/>
              </p:custDataLst>
            </p:nvPr>
          </p:nvSpPr>
          <p:spPr>
            <a:xfrm rot="16200000">
              <a:off x="1669" y="8232"/>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5" name="图片 4">
            <a:extLst>
              <a:ext uri="{FF2B5EF4-FFF2-40B4-BE49-F238E27FC236}">
                <a16:creationId xmlns:a16="http://schemas.microsoft.com/office/drawing/2014/main" id="{15EE5FB6-3F69-4058-BAE6-277F4D4848FE}"/>
              </a:ext>
            </a:extLst>
          </p:cNvPr>
          <p:cNvPicPr>
            <a:picLocks noChangeAspect="1"/>
          </p:cNvPicPr>
          <p:nvPr/>
        </p:nvPicPr>
        <p:blipFill>
          <a:blip r:embed="rId5"/>
          <a:stretch>
            <a:fillRect/>
          </a:stretch>
        </p:blipFill>
        <p:spPr>
          <a:xfrm>
            <a:off x="1214447" y="1243682"/>
            <a:ext cx="9278457" cy="5615118"/>
          </a:xfrm>
          <a:prstGeom prst="rect">
            <a:avLst/>
          </a:prstGeom>
        </p:spPr>
      </p:pic>
    </p:spTree>
    <p:extLst>
      <p:ext uri="{BB962C8B-B14F-4D97-AF65-F5344CB8AC3E}">
        <p14:creationId xmlns:p14="http://schemas.microsoft.com/office/powerpoint/2010/main" val="1236727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569768-B931-457A-8DFD-3432D4BAEA83}"/>
              </a:ext>
            </a:extLst>
          </p:cNvPr>
          <p:cNvSpPr>
            <a:spLocks noGrp="1"/>
          </p:cNvSpPr>
          <p:nvPr>
            <p:ph type="body" sz="quarter" idx="10"/>
          </p:nvPr>
        </p:nvSpPr>
        <p:spPr>
          <a:xfrm>
            <a:off x="764562" y="554577"/>
            <a:ext cx="9728342" cy="584775"/>
          </a:xfrm>
        </p:spPr>
        <p:txBody>
          <a:bodyPr/>
          <a:lstStyle/>
          <a:p>
            <a:r>
              <a:rPr lang="zh-CN" altLang="en-US" kern="1200" dirty="0">
                <a:latin typeface="微软雅黑" panose="020B0503020204020204" pitchFamily="34" charset="-122"/>
                <a:ea typeface="微软雅黑" panose="020B0503020204020204" pitchFamily="34" charset="-122"/>
                <a:sym typeface="+mn-lt"/>
              </a:rPr>
              <a:t>隔离级别</a:t>
            </a:r>
            <a:r>
              <a:rPr lang="en-US" altLang="zh-CN" kern="1200" dirty="0">
                <a:latin typeface="微软雅黑" panose="020B0503020204020204" pitchFamily="34" charset="-122"/>
                <a:ea typeface="微软雅黑" panose="020B0503020204020204" pitchFamily="34" charset="-122"/>
                <a:sym typeface="+mn-lt"/>
              </a:rPr>
              <a:t>—RR</a:t>
            </a:r>
            <a:r>
              <a:rPr lang="zh-CN" altLang="en-US" kern="1200" dirty="0">
                <a:latin typeface="微软雅黑" panose="020B0503020204020204" pitchFamily="34" charset="-122"/>
                <a:ea typeface="微软雅黑" panose="020B0503020204020204" pitchFamily="34" charset="-122"/>
                <a:sym typeface="+mn-lt"/>
              </a:rPr>
              <a:t>与</a:t>
            </a:r>
            <a:r>
              <a:rPr lang="en-US" altLang="zh-CN" kern="1200" dirty="0">
                <a:latin typeface="微软雅黑" panose="020B0503020204020204" pitchFamily="34" charset="-122"/>
                <a:ea typeface="微软雅黑" panose="020B0503020204020204" pitchFamily="34" charset="-122"/>
                <a:sym typeface="+mn-lt"/>
              </a:rPr>
              <a:t>RC</a:t>
            </a:r>
            <a:r>
              <a:rPr lang="zh-CN" altLang="en-US" kern="1200" dirty="0">
                <a:latin typeface="微软雅黑" panose="020B0503020204020204" pitchFamily="34" charset="-122"/>
                <a:ea typeface="微软雅黑" panose="020B0503020204020204" pitchFamily="34" charset="-122"/>
                <a:sym typeface="+mn-lt"/>
              </a:rPr>
              <a:t>对比</a:t>
            </a:r>
            <a:r>
              <a:rPr lang="en-US" altLang="zh-CN" kern="1200" dirty="0">
                <a:latin typeface="微软雅黑" panose="020B0503020204020204" pitchFamily="34" charset="-122"/>
                <a:ea typeface="微软雅黑" panose="020B0503020204020204" pitchFamily="34" charset="-122"/>
                <a:sym typeface="+mn-lt"/>
              </a:rPr>
              <a:t>—RC</a:t>
            </a:r>
            <a:r>
              <a:rPr lang="zh-CN" altLang="en-US" kern="1200" dirty="0">
                <a:latin typeface="微软雅黑" panose="020B0503020204020204" pitchFamily="34" charset="-122"/>
                <a:ea typeface="微软雅黑" panose="020B0503020204020204" pitchFamily="34" charset="-122"/>
                <a:sym typeface="+mn-lt"/>
              </a:rPr>
              <a:t>模式</a:t>
            </a:r>
          </a:p>
          <a:p>
            <a:endParaRPr lang="zh-CN" altLang="en-US" dirty="0"/>
          </a:p>
        </p:txBody>
      </p:sp>
      <p:sp>
        <p:nvSpPr>
          <p:cNvPr id="70" name="文本框 69">
            <a:extLst>
              <a:ext uri="{FF2B5EF4-FFF2-40B4-BE49-F238E27FC236}">
                <a16:creationId xmlns:a16="http://schemas.microsoft.com/office/drawing/2014/main" id="{EF8260D6-06F8-426A-A9E8-024053839248}"/>
              </a:ext>
            </a:extLst>
          </p:cNvPr>
          <p:cNvSpPr txBox="1"/>
          <p:nvPr/>
        </p:nvSpPr>
        <p:spPr>
          <a:xfrm>
            <a:off x="4679418" y="4546138"/>
            <a:ext cx="271228" cy="335156"/>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Arial"/>
                <a:ea typeface="Microsoft YaHei"/>
                <a:cs typeface="+mn-ea"/>
                <a:sym typeface="+mn-lt"/>
              </a:rPr>
              <a:t>. </a:t>
            </a:r>
          </a:p>
        </p:txBody>
      </p:sp>
      <p:grpSp>
        <p:nvGrpSpPr>
          <p:cNvPr id="48" name="组合 47">
            <a:extLst>
              <a:ext uri="{FF2B5EF4-FFF2-40B4-BE49-F238E27FC236}">
                <a16:creationId xmlns:a16="http://schemas.microsoft.com/office/drawing/2014/main" id="{EE2BB93C-408E-402A-A147-C58BBFAD9B0C}"/>
              </a:ext>
            </a:extLst>
          </p:cNvPr>
          <p:cNvGrpSpPr/>
          <p:nvPr>
            <p:custDataLst>
              <p:tags r:id="rId1"/>
            </p:custDataLst>
          </p:nvPr>
        </p:nvGrpSpPr>
        <p:grpSpPr>
          <a:xfrm>
            <a:off x="609600" y="1209674"/>
            <a:ext cx="10887075" cy="5376864"/>
            <a:chOff x="1669" y="4549"/>
            <a:chExt cx="15556" cy="4577"/>
          </a:xfrm>
        </p:grpSpPr>
        <p:sp>
          <p:nvSpPr>
            <p:cNvPr id="68" name="斜纹 67">
              <a:extLst>
                <a:ext uri="{FF2B5EF4-FFF2-40B4-BE49-F238E27FC236}">
                  <a16:creationId xmlns:a16="http://schemas.microsoft.com/office/drawing/2014/main" id="{4887E350-696B-4B17-91BB-1BA5B3B1B8C8}"/>
                </a:ext>
              </a:extLst>
            </p:cNvPr>
            <p:cNvSpPr/>
            <p:nvPr>
              <p:custDataLst>
                <p:tags r:id="rId2"/>
              </p:custDataLst>
            </p:nvPr>
          </p:nvSpPr>
          <p:spPr>
            <a:xfrm rot="5400000">
              <a:off x="16331" y="4549"/>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斜纹 77">
              <a:extLst>
                <a:ext uri="{FF2B5EF4-FFF2-40B4-BE49-F238E27FC236}">
                  <a16:creationId xmlns:a16="http://schemas.microsoft.com/office/drawing/2014/main" id="{E09C0451-6FAB-4DE3-8AC2-3E7B23D2D0B8}"/>
                </a:ext>
              </a:extLst>
            </p:cNvPr>
            <p:cNvSpPr/>
            <p:nvPr>
              <p:custDataLst>
                <p:tags r:id="rId3"/>
              </p:custDataLst>
            </p:nvPr>
          </p:nvSpPr>
          <p:spPr>
            <a:xfrm rot="16200000">
              <a:off x="1669" y="8232"/>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8" name="图片 7">
            <a:extLst>
              <a:ext uri="{FF2B5EF4-FFF2-40B4-BE49-F238E27FC236}">
                <a16:creationId xmlns:a16="http://schemas.microsoft.com/office/drawing/2014/main" id="{BA22B479-A88B-4DEC-B9E2-E286A622D3FF}"/>
              </a:ext>
            </a:extLst>
          </p:cNvPr>
          <p:cNvPicPr/>
          <p:nvPr/>
        </p:nvPicPr>
        <p:blipFill>
          <a:blip r:embed="rId5"/>
          <a:stretch>
            <a:fillRect/>
          </a:stretch>
        </p:blipFill>
        <p:spPr>
          <a:xfrm>
            <a:off x="1028792" y="1267142"/>
            <a:ext cx="10129745" cy="5319397"/>
          </a:xfrm>
          <a:prstGeom prst="rect">
            <a:avLst/>
          </a:prstGeom>
        </p:spPr>
      </p:pic>
    </p:spTree>
    <p:extLst>
      <p:ext uri="{BB962C8B-B14F-4D97-AF65-F5344CB8AC3E}">
        <p14:creationId xmlns:p14="http://schemas.microsoft.com/office/powerpoint/2010/main" val="3531720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569768-B931-457A-8DFD-3432D4BAEA83}"/>
              </a:ext>
            </a:extLst>
          </p:cNvPr>
          <p:cNvSpPr>
            <a:spLocks noGrp="1"/>
          </p:cNvSpPr>
          <p:nvPr>
            <p:ph type="body" sz="quarter" idx="10"/>
          </p:nvPr>
        </p:nvSpPr>
        <p:spPr>
          <a:xfrm>
            <a:off x="764562" y="554577"/>
            <a:ext cx="9728342" cy="584775"/>
          </a:xfrm>
        </p:spPr>
        <p:txBody>
          <a:bodyPr/>
          <a:lstStyle/>
          <a:p>
            <a:r>
              <a:rPr lang="zh-CN" altLang="en-US" kern="1200" dirty="0">
                <a:latin typeface="微软雅黑" panose="020B0503020204020204" pitchFamily="34" charset="-122"/>
                <a:ea typeface="微软雅黑" panose="020B0503020204020204" pitchFamily="34" charset="-122"/>
                <a:sym typeface="+mn-lt"/>
              </a:rPr>
              <a:t>隔离级别</a:t>
            </a:r>
          </a:p>
          <a:p>
            <a:endParaRPr lang="zh-CN" altLang="en-US" dirty="0"/>
          </a:p>
        </p:txBody>
      </p:sp>
      <p:sp>
        <p:nvSpPr>
          <p:cNvPr id="70" name="文本框 69">
            <a:extLst>
              <a:ext uri="{FF2B5EF4-FFF2-40B4-BE49-F238E27FC236}">
                <a16:creationId xmlns:a16="http://schemas.microsoft.com/office/drawing/2014/main" id="{EF8260D6-06F8-426A-A9E8-024053839248}"/>
              </a:ext>
            </a:extLst>
          </p:cNvPr>
          <p:cNvSpPr txBox="1"/>
          <p:nvPr/>
        </p:nvSpPr>
        <p:spPr>
          <a:xfrm>
            <a:off x="4679418" y="4546138"/>
            <a:ext cx="271228" cy="335156"/>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Arial"/>
                <a:ea typeface="Microsoft YaHei"/>
                <a:cs typeface="+mn-ea"/>
                <a:sym typeface="+mn-lt"/>
              </a:rPr>
              <a:t>. </a:t>
            </a:r>
          </a:p>
        </p:txBody>
      </p:sp>
      <p:grpSp>
        <p:nvGrpSpPr>
          <p:cNvPr id="48" name="组合 47">
            <a:extLst>
              <a:ext uri="{FF2B5EF4-FFF2-40B4-BE49-F238E27FC236}">
                <a16:creationId xmlns:a16="http://schemas.microsoft.com/office/drawing/2014/main" id="{EE2BB93C-408E-402A-A147-C58BBFAD9B0C}"/>
              </a:ext>
            </a:extLst>
          </p:cNvPr>
          <p:cNvGrpSpPr/>
          <p:nvPr>
            <p:custDataLst>
              <p:tags r:id="rId1"/>
            </p:custDataLst>
          </p:nvPr>
        </p:nvGrpSpPr>
        <p:grpSpPr>
          <a:xfrm>
            <a:off x="609600" y="1209674"/>
            <a:ext cx="10887075" cy="5376864"/>
            <a:chOff x="1669" y="4549"/>
            <a:chExt cx="15556" cy="4577"/>
          </a:xfrm>
        </p:grpSpPr>
        <p:sp>
          <p:nvSpPr>
            <p:cNvPr id="68" name="斜纹 67">
              <a:extLst>
                <a:ext uri="{FF2B5EF4-FFF2-40B4-BE49-F238E27FC236}">
                  <a16:creationId xmlns:a16="http://schemas.microsoft.com/office/drawing/2014/main" id="{4887E350-696B-4B17-91BB-1BA5B3B1B8C8}"/>
                </a:ext>
              </a:extLst>
            </p:cNvPr>
            <p:cNvSpPr/>
            <p:nvPr>
              <p:custDataLst>
                <p:tags r:id="rId2"/>
              </p:custDataLst>
            </p:nvPr>
          </p:nvSpPr>
          <p:spPr>
            <a:xfrm rot="5400000">
              <a:off x="16331" y="4549"/>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斜纹 77">
              <a:extLst>
                <a:ext uri="{FF2B5EF4-FFF2-40B4-BE49-F238E27FC236}">
                  <a16:creationId xmlns:a16="http://schemas.microsoft.com/office/drawing/2014/main" id="{E09C0451-6FAB-4DE3-8AC2-3E7B23D2D0B8}"/>
                </a:ext>
              </a:extLst>
            </p:cNvPr>
            <p:cNvSpPr/>
            <p:nvPr>
              <p:custDataLst>
                <p:tags r:id="rId3"/>
              </p:custDataLst>
            </p:nvPr>
          </p:nvSpPr>
          <p:spPr>
            <a:xfrm rot="16200000">
              <a:off x="1669" y="8232"/>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矩形 5">
            <a:extLst>
              <a:ext uri="{FF2B5EF4-FFF2-40B4-BE49-F238E27FC236}">
                <a16:creationId xmlns:a16="http://schemas.microsoft.com/office/drawing/2014/main" id="{E34EACFE-8057-4B43-8EB5-336A17CEFCAC}"/>
              </a:ext>
            </a:extLst>
          </p:cNvPr>
          <p:cNvSpPr/>
          <p:nvPr/>
        </p:nvSpPr>
        <p:spPr>
          <a:xfrm>
            <a:off x="922438" y="1401009"/>
            <a:ext cx="11264539" cy="4801314"/>
          </a:xfrm>
          <a:prstGeom prst="rect">
            <a:avLst/>
          </a:prstGeom>
        </p:spPr>
        <p:txBody>
          <a:bodyPr wrap="square">
            <a:spAutoFit/>
          </a:bodyPr>
          <a:lstStyle/>
          <a:p>
            <a:r>
              <a:rPr lang="en-US" altLang="zh-CN" b="1" dirty="0"/>
              <a:t>RR</a:t>
            </a:r>
            <a:r>
              <a:rPr lang="zh-CN" altLang="zh-CN" b="1" dirty="0"/>
              <a:t>和</a:t>
            </a:r>
            <a:r>
              <a:rPr lang="en-US" altLang="zh-CN" b="1" dirty="0"/>
              <a:t>RC</a:t>
            </a:r>
            <a:r>
              <a:rPr lang="zh-CN" altLang="en-US" b="1" dirty="0"/>
              <a:t>模式下</a:t>
            </a:r>
            <a:r>
              <a:rPr lang="en-US" altLang="zh-CN" b="1" dirty="0"/>
              <a:t>MVCC</a:t>
            </a:r>
            <a:r>
              <a:rPr lang="zh-CN" altLang="en-US" b="1" dirty="0"/>
              <a:t>下读区别：</a:t>
            </a:r>
            <a:endParaRPr lang="en-US" altLang="zh-CN" b="1" dirty="0"/>
          </a:p>
          <a:p>
            <a:endParaRPr lang="en-US" altLang="zh-CN" dirty="0"/>
          </a:p>
          <a:p>
            <a:r>
              <a:rPr lang="zh-CN" altLang="zh-CN" b="1" dirty="0"/>
              <a:t>读的</a:t>
            </a:r>
            <a:r>
              <a:rPr lang="zh-CN" altLang="en-US" b="1" dirty="0"/>
              <a:t>实现</a:t>
            </a:r>
            <a:r>
              <a:rPr lang="zh-CN" altLang="zh-CN" b="1" dirty="0"/>
              <a:t>不同</a:t>
            </a:r>
            <a:r>
              <a:rPr lang="zh-CN" altLang="en-US" b="1" dirty="0"/>
              <a:t>：</a:t>
            </a:r>
            <a:endParaRPr lang="en-US" altLang="zh-CN" b="1" dirty="0"/>
          </a:p>
          <a:p>
            <a:pPr marL="342900" indent="-342900">
              <a:buFont typeface="+mj-lt"/>
              <a:buAutoNum type="arabicPeriod"/>
            </a:pPr>
            <a:r>
              <a:rPr lang="en-US" altLang="zh-CN" dirty="0"/>
              <a:t>RC</a:t>
            </a:r>
            <a:r>
              <a:rPr lang="zh-CN" altLang="zh-CN" dirty="0"/>
              <a:t>总是读取记录的最新版本，如果记录被锁，则读取记录最新的一次快照，因此不能保证可重复读。</a:t>
            </a:r>
            <a:endParaRPr lang="en-US" altLang="zh-CN" dirty="0"/>
          </a:p>
          <a:p>
            <a:pPr marL="342900" indent="-342900">
              <a:buFont typeface="+mj-lt"/>
              <a:buAutoNum type="arabicPeriod"/>
            </a:pPr>
            <a:r>
              <a:rPr lang="en-US" altLang="zh-CN" dirty="0"/>
              <a:t>RR</a:t>
            </a:r>
            <a:r>
              <a:rPr lang="zh-CN" altLang="zh-CN" dirty="0"/>
              <a:t>则是读取该记录</a:t>
            </a:r>
            <a:r>
              <a:rPr lang="zh-CN" altLang="zh-CN" dirty="0">
                <a:highlight>
                  <a:srgbClr val="FFFF00"/>
                </a:highlight>
              </a:rPr>
              <a:t>事务开始时的那个版本</a:t>
            </a:r>
            <a:r>
              <a:rPr lang="zh-CN" altLang="zh-CN" dirty="0"/>
              <a:t>。</a:t>
            </a:r>
            <a:endParaRPr lang="en-US" altLang="zh-CN" dirty="0"/>
          </a:p>
          <a:p>
            <a:endParaRPr lang="en-US" altLang="zh-CN" dirty="0"/>
          </a:p>
          <a:p>
            <a:r>
              <a:rPr lang="zh-CN" altLang="en-US" b="1" dirty="0"/>
              <a:t>重要概念：</a:t>
            </a:r>
            <a:endParaRPr lang="en-US" altLang="zh-CN" b="1" dirty="0"/>
          </a:p>
          <a:p>
            <a:endParaRPr lang="en-US" altLang="zh-CN" dirty="0"/>
          </a:p>
          <a:p>
            <a:r>
              <a:rPr lang="zh-CN" altLang="en-US" dirty="0"/>
              <a:t>快照读：</a:t>
            </a:r>
            <a:endParaRPr lang="en-US" altLang="zh-CN" dirty="0"/>
          </a:p>
          <a:p>
            <a:r>
              <a:rPr lang="zh-CN" altLang="zh-CN" dirty="0"/>
              <a:t>不论如何读，最后的结果都能读到（读的快照数据），并不会被写阻塞，这种读叫</a:t>
            </a:r>
            <a:r>
              <a:rPr lang="zh-CN" altLang="zh-CN" dirty="0">
                <a:highlight>
                  <a:srgbClr val="FFFF00"/>
                </a:highlight>
              </a:rPr>
              <a:t>快照读</a:t>
            </a:r>
            <a:r>
              <a:rPr lang="zh-CN" altLang="zh-CN" dirty="0"/>
              <a:t>（</a:t>
            </a:r>
            <a:r>
              <a:rPr lang="en-US" altLang="zh-CN" dirty="0"/>
              <a:t>Snapshot Read</a:t>
            </a:r>
            <a:r>
              <a:rPr lang="zh-CN" altLang="zh-CN" dirty="0"/>
              <a:t>）</a:t>
            </a:r>
            <a:r>
              <a:rPr lang="zh-CN" altLang="en-US" dirty="0"/>
              <a:t>。</a:t>
            </a:r>
            <a:endParaRPr lang="en-US" altLang="zh-CN" dirty="0"/>
          </a:p>
          <a:p>
            <a:endParaRPr lang="en-US" altLang="zh-CN" dirty="0"/>
          </a:p>
          <a:p>
            <a:r>
              <a:rPr lang="zh-CN" altLang="zh-CN" dirty="0"/>
              <a:t>当前读</a:t>
            </a:r>
            <a:r>
              <a:rPr lang="zh-CN" altLang="en-US" dirty="0"/>
              <a:t>：</a:t>
            </a:r>
            <a:endParaRPr lang="en-US" altLang="zh-CN" dirty="0"/>
          </a:p>
          <a:p>
            <a:r>
              <a:rPr lang="en-US" altLang="zh-CN" dirty="0"/>
              <a:t>Current Read</a:t>
            </a:r>
            <a:r>
              <a:rPr lang="zh-CN" altLang="zh-CN" dirty="0"/>
              <a:t>，这种读操作读的不再是数据的快照版本，而是数据的最新版本，并会对数据加锁。</a:t>
            </a:r>
          </a:p>
          <a:p>
            <a:pPr lvl="0"/>
            <a:r>
              <a:rPr lang="en-US" altLang="zh-CN" dirty="0">
                <a:highlight>
                  <a:srgbClr val="FFFF00"/>
                </a:highlight>
              </a:rPr>
              <a:t>SELECT ... LOCK IN SHARE MODE</a:t>
            </a:r>
            <a:r>
              <a:rPr lang="zh-CN" altLang="zh-CN" dirty="0">
                <a:highlight>
                  <a:srgbClr val="FFFF00"/>
                </a:highlight>
              </a:rPr>
              <a:t>：加</a:t>
            </a:r>
            <a:r>
              <a:rPr lang="en-US" altLang="zh-CN" dirty="0">
                <a:highlight>
                  <a:srgbClr val="FFFF00"/>
                </a:highlight>
              </a:rPr>
              <a:t> S </a:t>
            </a:r>
            <a:r>
              <a:rPr lang="zh-CN" altLang="zh-CN" dirty="0">
                <a:highlight>
                  <a:srgbClr val="FFFF00"/>
                </a:highlight>
              </a:rPr>
              <a:t>锁</a:t>
            </a:r>
            <a:r>
              <a:rPr lang="zh-CN" altLang="en-US" dirty="0">
                <a:highlight>
                  <a:srgbClr val="FFFF00"/>
                </a:highlight>
              </a:rPr>
              <a:t>（锁定读）</a:t>
            </a:r>
            <a:endParaRPr lang="zh-CN" altLang="zh-CN" dirty="0">
              <a:highlight>
                <a:srgbClr val="FFFF00"/>
              </a:highlight>
            </a:endParaRPr>
          </a:p>
          <a:p>
            <a:pPr lvl="0"/>
            <a:r>
              <a:rPr lang="en-US" altLang="zh-CN" dirty="0">
                <a:highlight>
                  <a:srgbClr val="FFFF00"/>
                </a:highlight>
              </a:rPr>
              <a:t>SELECT ... FOR UPDATE</a:t>
            </a:r>
            <a:r>
              <a:rPr lang="zh-CN" altLang="zh-CN" dirty="0">
                <a:highlight>
                  <a:srgbClr val="FFFF00"/>
                </a:highlight>
              </a:rPr>
              <a:t>：加</a:t>
            </a:r>
            <a:r>
              <a:rPr lang="en-US" altLang="zh-CN" dirty="0">
                <a:highlight>
                  <a:srgbClr val="FFFF00"/>
                </a:highlight>
              </a:rPr>
              <a:t> X </a:t>
            </a:r>
            <a:r>
              <a:rPr lang="zh-CN" altLang="zh-CN" dirty="0">
                <a:highlight>
                  <a:srgbClr val="FFFF00"/>
                </a:highlight>
              </a:rPr>
              <a:t>锁</a:t>
            </a:r>
            <a:r>
              <a:rPr lang="zh-CN" altLang="en-US" dirty="0">
                <a:highlight>
                  <a:srgbClr val="FFFF00"/>
                </a:highlight>
              </a:rPr>
              <a:t>（锁定读）</a:t>
            </a:r>
            <a:endParaRPr lang="zh-CN" altLang="zh-CN" dirty="0">
              <a:highlight>
                <a:srgbClr val="FFFF00"/>
              </a:highlight>
            </a:endParaRPr>
          </a:p>
          <a:p>
            <a:pPr lvl="0"/>
            <a:r>
              <a:rPr lang="en-US" altLang="zh-CN" dirty="0"/>
              <a:t>INSERT / UPDATE / DELETE</a:t>
            </a:r>
            <a:r>
              <a:rPr lang="zh-CN" altLang="zh-CN" dirty="0"/>
              <a:t>：加</a:t>
            </a:r>
            <a:r>
              <a:rPr lang="en-US" altLang="zh-CN" dirty="0"/>
              <a:t> X </a:t>
            </a:r>
            <a:r>
              <a:rPr lang="zh-CN" altLang="zh-CN" dirty="0"/>
              <a:t>锁</a:t>
            </a:r>
            <a:endParaRPr lang="en-US" altLang="zh-CN" dirty="0">
              <a:sym typeface="+mn-ea"/>
            </a:endParaRPr>
          </a:p>
          <a:p>
            <a:pPr lvl="0"/>
            <a:endParaRPr lang="zh-CN" altLang="zh-CN" dirty="0"/>
          </a:p>
        </p:txBody>
      </p:sp>
    </p:spTree>
    <p:extLst>
      <p:ext uri="{BB962C8B-B14F-4D97-AF65-F5344CB8AC3E}">
        <p14:creationId xmlns:p14="http://schemas.microsoft.com/office/powerpoint/2010/main" val="2441824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图片包含 物体&#10;&#10;自动生成的说明">
            <a:extLst>
              <a:ext uri="{FF2B5EF4-FFF2-40B4-BE49-F238E27FC236}">
                <a16:creationId xmlns:a16="http://schemas.microsoft.com/office/drawing/2014/main" id="{BDC75721-1F4A-4D72-906F-B14F9BA5DE6F}"/>
              </a:ext>
            </a:extLst>
          </p:cNvPr>
          <p:cNvPicPr>
            <a:picLocks noChangeAspect="1"/>
          </p:cNvPicPr>
          <p:nvPr/>
        </p:nvPicPr>
        <p:blipFill>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0806014" y="445006"/>
            <a:ext cx="890690" cy="402719"/>
          </a:xfrm>
          <a:prstGeom prst="rect">
            <a:avLst/>
          </a:prstGeom>
        </p:spPr>
      </p:pic>
      <p:sp>
        <p:nvSpPr>
          <p:cNvPr id="35" name="文本框 34">
            <a:extLst>
              <a:ext uri="{FF2B5EF4-FFF2-40B4-BE49-F238E27FC236}">
                <a16:creationId xmlns:a16="http://schemas.microsoft.com/office/drawing/2014/main" id="{A5FDE0A0-3AE6-4A96-89E7-38D214249428}"/>
              </a:ext>
            </a:extLst>
          </p:cNvPr>
          <p:cNvSpPr txBox="1"/>
          <p:nvPr/>
        </p:nvSpPr>
        <p:spPr>
          <a:xfrm>
            <a:off x="-120650" y="2105508"/>
            <a:ext cx="11848962" cy="1446550"/>
          </a:xfrm>
          <a:prstGeom prst="rect">
            <a:avLst/>
          </a:prstGeom>
          <a:noFill/>
        </p:spPr>
        <p:txBody>
          <a:bodyPr wrap="square" rtlCol="0">
            <a:spAutoFit/>
          </a:bodyPr>
          <a:lstStyle/>
          <a:p>
            <a:pPr algn="ctr">
              <a:defRPr/>
            </a:pPr>
            <a:r>
              <a:rPr lang="zh-CN" altLang="en-US" sz="4400" b="1" dirty="0">
                <a:solidFill>
                  <a:schemeClr val="accent1"/>
                </a:solidFill>
                <a:latin typeface="微软雅黑" panose="020B0503020204020204" pitchFamily="34" charset="-122"/>
                <a:ea typeface="微软雅黑" panose="020B0503020204020204" pitchFamily="34" charset="-122"/>
                <a:cs typeface="+mn-ea"/>
                <a:sym typeface="+mn-lt"/>
              </a:rPr>
              <a:t>锁</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4400" b="1" dirty="0">
              <a:solidFill>
                <a:schemeClr val="accent1"/>
              </a:solidFill>
              <a:latin typeface="微软雅黑" panose="020B0503020204020204" pitchFamily="34" charset="-122"/>
              <a:ea typeface="微软雅黑" panose="020B0503020204020204" pitchFamily="34" charset="-122"/>
              <a:sym typeface="+mn-lt"/>
            </a:endParaRPr>
          </a:p>
        </p:txBody>
      </p:sp>
      <p:sp>
        <p:nvSpPr>
          <p:cNvPr id="9" name="矩形 8">
            <a:extLst>
              <a:ext uri="{FF2B5EF4-FFF2-40B4-BE49-F238E27FC236}">
                <a16:creationId xmlns:a16="http://schemas.microsoft.com/office/drawing/2014/main" id="{39B4BEBD-31F9-40F8-A704-76678366E0A6}"/>
              </a:ext>
            </a:extLst>
          </p:cNvPr>
          <p:cNvSpPr/>
          <p:nvPr/>
        </p:nvSpPr>
        <p:spPr>
          <a:xfrm>
            <a:off x="4982554" y="-133277"/>
            <a:ext cx="2226892" cy="4508927"/>
          </a:xfrm>
          <a:prstGeom prst="rect">
            <a:avLst/>
          </a:prstGeom>
        </p:spPr>
        <p:txBody>
          <a:bodyPr wrap="none">
            <a:spAutoFit/>
          </a:bodyPr>
          <a:lstStyle/>
          <a:p>
            <a:pPr algn="ctr"/>
            <a:r>
              <a:rPr lang="en-US" altLang="zh-CN" sz="28700" b="1" dirty="0">
                <a:ln w="25400">
                  <a:gradFill>
                    <a:gsLst>
                      <a:gs pos="9000">
                        <a:schemeClr val="accent1"/>
                      </a:gs>
                      <a:gs pos="66000">
                        <a:schemeClr val="bg1">
                          <a:alpha val="0"/>
                        </a:schemeClr>
                      </a:gs>
                    </a:gsLst>
                    <a:lin ang="5400000" scaled="1"/>
                  </a:gradFill>
                </a:ln>
                <a:noFill/>
                <a:latin typeface="华文细黑" panose="02010600040101010101" pitchFamily="2" charset="-122"/>
                <a:ea typeface="华文细黑" panose="02010600040101010101" pitchFamily="2" charset="-122"/>
              </a:rPr>
              <a:t>3</a:t>
            </a:r>
            <a:endParaRPr lang="zh-CN" altLang="en-US" sz="28700" b="1" dirty="0">
              <a:ln w="25400">
                <a:gradFill>
                  <a:gsLst>
                    <a:gs pos="9000">
                      <a:schemeClr val="accent1"/>
                    </a:gs>
                    <a:gs pos="66000">
                      <a:schemeClr val="bg1">
                        <a:alpha val="0"/>
                      </a:schemeClr>
                    </a:gs>
                  </a:gsLst>
                  <a:lin ang="5400000" scaled="1"/>
                </a:gradFill>
              </a:ln>
              <a:noFill/>
              <a:latin typeface="华文细黑" panose="02010600040101010101" pitchFamily="2" charset="-122"/>
              <a:ea typeface="华文细黑" panose="02010600040101010101" pitchFamily="2" charset="-122"/>
            </a:endParaRPr>
          </a:p>
        </p:txBody>
      </p:sp>
      <p:sp>
        <p:nvSpPr>
          <p:cNvPr id="32" name="矩形 31">
            <a:extLst>
              <a:ext uri="{FF2B5EF4-FFF2-40B4-BE49-F238E27FC236}">
                <a16:creationId xmlns:a16="http://schemas.microsoft.com/office/drawing/2014/main" id="{D1855E97-A64B-4740-8BCA-D1B000D36B4B}"/>
              </a:ext>
            </a:extLst>
          </p:cNvPr>
          <p:cNvSpPr/>
          <p:nvPr/>
        </p:nvSpPr>
        <p:spPr>
          <a:xfrm>
            <a:off x="-528" y="4075844"/>
            <a:ext cx="12193057" cy="3353091"/>
          </a:xfrm>
          <a:prstGeom prst="rect">
            <a:avLst/>
          </a:prstGeom>
          <a:blipFill dpi="0" rotWithShape="1">
            <a:blip r:embed="rId4">
              <a:alphaModFix amt="23000"/>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4" name="图片 33" descr="图片包含 物体&#10;&#10;自动生成的说明">
            <a:extLst>
              <a:ext uri="{FF2B5EF4-FFF2-40B4-BE49-F238E27FC236}">
                <a16:creationId xmlns:a16="http://schemas.microsoft.com/office/drawing/2014/main" id="{FD2C032B-3E77-4C2B-B9C3-5B8E6154DC4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0689899" y="554577"/>
            <a:ext cx="890690" cy="402719"/>
          </a:xfrm>
          <a:prstGeom prst="rect">
            <a:avLst/>
          </a:prstGeom>
        </p:spPr>
      </p:pic>
    </p:spTree>
    <p:extLst>
      <p:ext uri="{BB962C8B-B14F-4D97-AF65-F5344CB8AC3E}">
        <p14:creationId xmlns:p14="http://schemas.microsoft.com/office/powerpoint/2010/main" val="571294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569768-B931-457A-8DFD-3432D4BAEA83}"/>
              </a:ext>
            </a:extLst>
          </p:cNvPr>
          <p:cNvSpPr>
            <a:spLocks noGrp="1"/>
          </p:cNvSpPr>
          <p:nvPr>
            <p:ph type="body" sz="quarter" idx="10"/>
          </p:nvPr>
        </p:nvSpPr>
        <p:spPr>
          <a:xfrm>
            <a:off x="764562" y="554577"/>
            <a:ext cx="9728342" cy="584775"/>
          </a:xfrm>
        </p:spPr>
        <p:txBody>
          <a:bodyPr/>
          <a:lstStyle/>
          <a:p>
            <a:r>
              <a:rPr lang="zh-CN" altLang="en-US" kern="1200" dirty="0">
                <a:latin typeface="微软雅黑" panose="020B0503020204020204" pitchFamily="34" charset="-122"/>
                <a:ea typeface="微软雅黑" panose="020B0503020204020204" pitchFamily="34" charset="-122"/>
                <a:sym typeface="+mn-lt"/>
              </a:rPr>
              <a:t>锁</a:t>
            </a:r>
            <a:r>
              <a:rPr lang="en-US" altLang="zh-CN" kern="1200" dirty="0">
                <a:latin typeface="微软雅黑" panose="020B0503020204020204" pitchFamily="34" charset="-122"/>
                <a:ea typeface="微软雅黑" panose="020B0503020204020204" pitchFamily="34" charset="-122"/>
                <a:sym typeface="+mn-lt"/>
              </a:rPr>
              <a:t>-</a:t>
            </a:r>
            <a:r>
              <a:rPr lang="zh-CN" altLang="en-US" kern="1200" dirty="0">
                <a:latin typeface="微软雅黑" panose="020B0503020204020204" pitchFamily="34" charset="-122"/>
                <a:ea typeface="微软雅黑" panose="020B0503020204020204" pitchFamily="34" charset="-122"/>
                <a:sym typeface="+mn-lt"/>
              </a:rPr>
              <a:t>分类</a:t>
            </a:r>
          </a:p>
          <a:p>
            <a:endParaRPr lang="zh-CN" altLang="en-US" dirty="0"/>
          </a:p>
        </p:txBody>
      </p:sp>
      <p:sp>
        <p:nvSpPr>
          <p:cNvPr id="70" name="文本框 69">
            <a:extLst>
              <a:ext uri="{FF2B5EF4-FFF2-40B4-BE49-F238E27FC236}">
                <a16:creationId xmlns:a16="http://schemas.microsoft.com/office/drawing/2014/main" id="{EF8260D6-06F8-426A-A9E8-024053839248}"/>
              </a:ext>
            </a:extLst>
          </p:cNvPr>
          <p:cNvSpPr txBox="1"/>
          <p:nvPr/>
        </p:nvSpPr>
        <p:spPr>
          <a:xfrm>
            <a:off x="4679418" y="4546138"/>
            <a:ext cx="271228" cy="335156"/>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Arial"/>
                <a:ea typeface="Microsoft YaHei"/>
                <a:cs typeface="+mn-ea"/>
                <a:sym typeface="+mn-lt"/>
              </a:rPr>
              <a:t>. </a:t>
            </a:r>
          </a:p>
        </p:txBody>
      </p:sp>
      <p:grpSp>
        <p:nvGrpSpPr>
          <p:cNvPr id="48" name="组合 47">
            <a:extLst>
              <a:ext uri="{FF2B5EF4-FFF2-40B4-BE49-F238E27FC236}">
                <a16:creationId xmlns:a16="http://schemas.microsoft.com/office/drawing/2014/main" id="{EE2BB93C-408E-402A-A147-C58BBFAD9B0C}"/>
              </a:ext>
            </a:extLst>
          </p:cNvPr>
          <p:cNvGrpSpPr/>
          <p:nvPr>
            <p:custDataLst>
              <p:tags r:id="rId1"/>
            </p:custDataLst>
          </p:nvPr>
        </p:nvGrpSpPr>
        <p:grpSpPr>
          <a:xfrm>
            <a:off x="609600" y="1209674"/>
            <a:ext cx="10887075" cy="5376864"/>
            <a:chOff x="1669" y="4549"/>
            <a:chExt cx="15556" cy="4577"/>
          </a:xfrm>
        </p:grpSpPr>
        <p:sp>
          <p:nvSpPr>
            <p:cNvPr id="68" name="斜纹 67">
              <a:extLst>
                <a:ext uri="{FF2B5EF4-FFF2-40B4-BE49-F238E27FC236}">
                  <a16:creationId xmlns:a16="http://schemas.microsoft.com/office/drawing/2014/main" id="{4887E350-696B-4B17-91BB-1BA5B3B1B8C8}"/>
                </a:ext>
              </a:extLst>
            </p:cNvPr>
            <p:cNvSpPr/>
            <p:nvPr>
              <p:custDataLst>
                <p:tags r:id="rId2"/>
              </p:custDataLst>
            </p:nvPr>
          </p:nvSpPr>
          <p:spPr>
            <a:xfrm rot="5400000">
              <a:off x="16331" y="4549"/>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斜纹 77">
              <a:extLst>
                <a:ext uri="{FF2B5EF4-FFF2-40B4-BE49-F238E27FC236}">
                  <a16:creationId xmlns:a16="http://schemas.microsoft.com/office/drawing/2014/main" id="{E09C0451-6FAB-4DE3-8AC2-3E7B23D2D0B8}"/>
                </a:ext>
              </a:extLst>
            </p:cNvPr>
            <p:cNvSpPr/>
            <p:nvPr>
              <p:custDataLst>
                <p:tags r:id="rId3"/>
              </p:custDataLst>
            </p:nvPr>
          </p:nvSpPr>
          <p:spPr>
            <a:xfrm rot="16200000">
              <a:off x="1669" y="8232"/>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 name="矩形 2">
            <a:extLst>
              <a:ext uri="{FF2B5EF4-FFF2-40B4-BE49-F238E27FC236}">
                <a16:creationId xmlns:a16="http://schemas.microsoft.com/office/drawing/2014/main" id="{CEB13E15-ED92-4E07-BF01-5004EC27C115}"/>
              </a:ext>
            </a:extLst>
          </p:cNvPr>
          <p:cNvSpPr/>
          <p:nvPr/>
        </p:nvSpPr>
        <p:spPr>
          <a:xfrm>
            <a:off x="1129041" y="1815737"/>
            <a:ext cx="10367635" cy="2949525"/>
          </a:xfrm>
          <a:prstGeom prst="rect">
            <a:avLst/>
          </a:prstGeom>
        </p:spPr>
        <p:txBody>
          <a:bodyPr wrap="square">
            <a:spAutoFit/>
          </a:bodyPr>
          <a:lstStyle/>
          <a:p>
            <a:pPr lvl="0" fontAlgn="ctr">
              <a:spcBef>
                <a:spcPts val="1000"/>
              </a:spcBef>
              <a:spcAft>
                <a:spcPts val="0"/>
              </a:spcAft>
              <a:buSzPct val="100000"/>
            </a:pPr>
            <a:r>
              <a:rPr lang="zh-CN" altLang="en-US" b="1" spc="164" dirty="0">
                <a:solidFill>
                  <a:schemeClr val="tx1">
                    <a:lumMod val="75000"/>
                    <a:lumOff val="25000"/>
                  </a:schemeClr>
                </a:solidFill>
                <a:latin typeface="微软雅黑" panose="020B0503020204020204" pitchFamily="34" charset="-122"/>
                <a:ea typeface="微软雅黑" panose="020B0503020204020204" pitchFamily="34" charset="-122"/>
              </a:rPr>
              <a:t>锁的作用：</a:t>
            </a:r>
            <a:endParaRPr lang="en-US" altLang="zh-CN" b="1" spc="164" dirty="0">
              <a:solidFill>
                <a:schemeClr val="tx1">
                  <a:lumMod val="75000"/>
                  <a:lumOff val="25000"/>
                </a:schemeClr>
              </a:solidFill>
              <a:latin typeface="微软雅黑" panose="020B0503020204020204" pitchFamily="34" charset="-122"/>
              <a:ea typeface="微软雅黑" panose="020B0503020204020204" pitchFamily="34" charset="-122"/>
            </a:endParaRPr>
          </a:p>
          <a:p>
            <a:pPr lvl="0" fontAlgn="ctr">
              <a:spcBef>
                <a:spcPts val="1000"/>
              </a:spcBef>
              <a:spcAft>
                <a:spcPts val="0"/>
              </a:spcAft>
              <a:buSzPct val="100000"/>
            </a:pPr>
            <a:br>
              <a:rPr lang="en-US" altLang="zh-CN" b="1" spc="164" dirty="0">
                <a:solidFill>
                  <a:schemeClr val="tx1">
                    <a:lumMod val="75000"/>
                    <a:lumOff val="25000"/>
                  </a:schemeClr>
                </a:solidFill>
                <a:latin typeface="微软雅黑" panose="020B0503020204020204" pitchFamily="34" charset="-122"/>
                <a:ea typeface="微软雅黑" panose="020B0503020204020204" pitchFamily="34" charset="-122"/>
                <a:sym typeface="+mn-ea"/>
              </a:rPr>
            </a:br>
            <a:r>
              <a:rPr lang="zh-CN" altLang="zh-CN" dirty="0"/>
              <a:t>锁是实现事务的关键。通过对锁的类型（读或写锁），锁的粒度（行锁或表锁），持有锁的时间（临时锁或持续锁）进行组合，就可以实现四种不同的隔离级别。</a:t>
            </a:r>
            <a:endParaRPr lang="en-US" altLang="zh-CN" dirty="0"/>
          </a:p>
          <a:p>
            <a:pPr lvl="0" fontAlgn="ctr">
              <a:spcBef>
                <a:spcPts val="1000"/>
              </a:spcBef>
              <a:spcAft>
                <a:spcPts val="0"/>
              </a:spcAft>
              <a:buSzPct val="100000"/>
            </a:pPr>
            <a:endParaRPr lang="en-US" altLang="zh-CN" dirty="0"/>
          </a:p>
          <a:p>
            <a:pPr lvl="0" fontAlgn="ctr">
              <a:spcBef>
                <a:spcPts val="1000"/>
              </a:spcBef>
              <a:spcAft>
                <a:spcPts val="0"/>
              </a:spcAft>
              <a:buSzPct val="100000"/>
            </a:pPr>
            <a:r>
              <a:rPr lang="zh-CN" altLang="en-US" b="1" spc="164" dirty="0">
                <a:solidFill>
                  <a:schemeClr val="tx1">
                    <a:lumMod val="75000"/>
                    <a:lumOff val="25000"/>
                  </a:schemeClr>
                </a:solidFill>
                <a:latin typeface="微软雅黑" panose="020B0503020204020204" pitchFamily="34" charset="-122"/>
                <a:ea typeface="微软雅黑" panose="020B0503020204020204" pitchFamily="34" charset="-122"/>
              </a:rPr>
              <a:t>锁的分类：</a:t>
            </a:r>
            <a:endParaRPr lang="en-US" altLang="zh-CN" b="1" spc="164" dirty="0">
              <a:solidFill>
                <a:schemeClr val="tx1">
                  <a:lumMod val="75000"/>
                  <a:lumOff val="25000"/>
                </a:schemeClr>
              </a:solidFill>
              <a:latin typeface="微软雅黑" panose="020B0503020204020204" pitchFamily="34" charset="-122"/>
              <a:ea typeface="微软雅黑" panose="020B0503020204020204" pitchFamily="34" charset="-122"/>
            </a:endParaRPr>
          </a:p>
          <a:p>
            <a:pPr lvl="0" fontAlgn="ctr">
              <a:spcBef>
                <a:spcPts val="1000"/>
              </a:spcBef>
              <a:spcAft>
                <a:spcPts val="0"/>
              </a:spcAft>
              <a:buSzPct val="100000"/>
            </a:pPr>
            <a:endParaRPr lang="en-US" altLang="zh-CN" b="1" spc="164" dirty="0">
              <a:solidFill>
                <a:schemeClr val="tx1">
                  <a:lumMod val="75000"/>
                  <a:lumOff val="25000"/>
                </a:schemeClr>
              </a:solidFill>
              <a:latin typeface="微软雅黑" panose="020B0503020204020204" pitchFamily="34" charset="-122"/>
              <a:ea typeface="微软雅黑" panose="020B0503020204020204" pitchFamily="34" charset="-122"/>
            </a:endParaRPr>
          </a:p>
          <a:p>
            <a:pPr lvl="0" fontAlgn="ctr">
              <a:spcBef>
                <a:spcPts val="1000"/>
              </a:spcBef>
              <a:spcAft>
                <a:spcPts val="0"/>
              </a:spcAft>
              <a:buSzPct val="100000"/>
            </a:pPr>
            <a:r>
              <a:rPr lang="zh-CN" altLang="zh-CN" dirty="0"/>
              <a:t>全局锁、表级锁、行级锁。（</a:t>
            </a:r>
            <a:r>
              <a:rPr lang="en-US" altLang="zh-CN" dirty="0" err="1"/>
              <a:t>BDB</a:t>
            </a:r>
            <a:r>
              <a:rPr lang="zh-CN" altLang="zh-CN" dirty="0"/>
              <a:t>引擎使用页级锁，是一种粒度介于表锁和行锁的锁，锁在</a:t>
            </a:r>
            <a:r>
              <a:rPr lang="en-US" altLang="zh-CN" dirty="0"/>
              <a:t>page</a:t>
            </a:r>
            <a:r>
              <a:rPr lang="zh-CN" altLang="zh-CN" dirty="0"/>
              <a:t>上）。</a:t>
            </a:r>
            <a:endParaRPr lang="en-US" altLang="zh-CN" dirty="0"/>
          </a:p>
        </p:txBody>
      </p:sp>
    </p:spTree>
    <p:extLst>
      <p:ext uri="{BB962C8B-B14F-4D97-AF65-F5344CB8AC3E}">
        <p14:creationId xmlns:p14="http://schemas.microsoft.com/office/powerpoint/2010/main" val="788288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图片 7" descr="图片包含 物体&#10;&#10;自动生成的说明">
            <a:extLst>
              <a:ext uri="{FF2B5EF4-FFF2-40B4-BE49-F238E27FC236}">
                <a16:creationId xmlns:a16="http://schemas.microsoft.com/office/drawing/2014/main" id="{BDC75721-1F4A-4D72-906F-B14F9BA5DE6F}"/>
              </a:ext>
            </a:extLst>
          </p:cNvPr>
          <p:cNvPicPr>
            <a:picLocks noChangeAspect="1"/>
          </p:cNvPicPr>
          <p:nvPr/>
        </p:nvPicPr>
        <p:blipFill>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0806014" y="445006"/>
            <a:ext cx="890690" cy="402719"/>
          </a:xfrm>
          <a:prstGeom prst="rect">
            <a:avLst/>
          </a:prstGeom>
        </p:spPr>
      </p:pic>
      <p:grpSp>
        <p:nvGrpSpPr>
          <p:cNvPr id="3" name="组合 2">
            <a:extLst>
              <a:ext uri="{FF2B5EF4-FFF2-40B4-BE49-F238E27FC236}">
                <a16:creationId xmlns:a16="http://schemas.microsoft.com/office/drawing/2014/main" id="{8444B63E-C942-422B-ADD0-9C551BFB0557}"/>
              </a:ext>
            </a:extLst>
          </p:cNvPr>
          <p:cNvGrpSpPr/>
          <p:nvPr/>
        </p:nvGrpSpPr>
        <p:grpSpPr>
          <a:xfrm>
            <a:off x="2218110" y="1113524"/>
            <a:ext cx="1803624" cy="3308161"/>
            <a:chOff x="287813" y="844005"/>
            <a:chExt cx="1803624" cy="3308161"/>
          </a:xfrm>
        </p:grpSpPr>
        <p:sp>
          <p:nvSpPr>
            <p:cNvPr id="70" name="矩形 69">
              <a:extLst>
                <a:ext uri="{FF2B5EF4-FFF2-40B4-BE49-F238E27FC236}">
                  <a16:creationId xmlns:a16="http://schemas.microsoft.com/office/drawing/2014/main" id="{A6CE4290-FACB-4013-908B-D757343ECB33}"/>
                </a:ext>
              </a:extLst>
            </p:cNvPr>
            <p:cNvSpPr/>
            <p:nvPr/>
          </p:nvSpPr>
          <p:spPr>
            <a:xfrm rot="5400000">
              <a:off x="-920627" y="2112729"/>
              <a:ext cx="3247877" cy="830997"/>
            </a:xfrm>
            <a:prstGeom prst="rect">
              <a:avLst/>
            </a:prstGeom>
          </p:spPr>
          <p:txBody>
            <a:bodyPr wrap="none" anchor="ctr">
              <a:spAutoFit/>
            </a:bodyPr>
            <a:lstStyle/>
            <a:p>
              <a:r>
                <a:rPr lang="en-US" altLang="zh-CN" sz="4800" b="1" dirty="0">
                  <a:solidFill>
                    <a:schemeClr val="tx1">
                      <a:lumMod val="50000"/>
                      <a:lumOff val="50000"/>
                    </a:schemeClr>
                  </a:solidFill>
                  <a:latin typeface="微软雅黑" panose="020B0503020204020204" pitchFamily="34" charset="-122"/>
                  <a:ea typeface="微软雅黑" panose="020B0503020204020204" pitchFamily="34" charset="-122"/>
                </a:rPr>
                <a:t>CONTENS</a:t>
              </a:r>
              <a:endParaRPr lang="zh-CN" altLang="en-US" sz="48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9" name="矩形 68">
              <a:extLst>
                <a:ext uri="{FF2B5EF4-FFF2-40B4-BE49-F238E27FC236}">
                  <a16:creationId xmlns:a16="http://schemas.microsoft.com/office/drawing/2014/main" id="{2444A0C0-A8ED-41BD-8A95-686BC864429C}"/>
                </a:ext>
              </a:extLst>
            </p:cNvPr>
            <p:cNvSpPr/>
            <p:nvPr/>
          </p:nvSpPr>
          <p:spPr>
            <a:xfrm>
              <a:off x="1060385" y="844005"/>
              <a:ext cx="1031052" cy="2123658"/>
            </a:xfrm>
            <a:prstGeom prst="rect">
              <a:avLst/>
            </a:prstGeom>
          </p:spPr>
          <p:txBody>
            <a:bodyPr wrap="none" anchor="ctr">
              <a:spAutoFit/>
            </a:bodyPr>
            <a:lstStyle/>
            <a:p>
              <a:r>
                <a:rPr lang="zh-CN" altLang="en-US" sz="6600" b="1" dirty="0">
                  <a:solidFill>
                    <a:schemeClr val="accent1"/>
                  </a:solidFill>
                  <a:latin typeface="微软雅黑" panose="020B0503020204020204" pitchFamily="34" charset="-122"/>
                  <a:ea typeface="微软雅黑" panose="020B0503020204020204" pitchFamily="34" charset="-122"/>
                </a:rPr>
                <a:t>目</a:t>
              </a:r>
              <a:endParaRPr lang="en-US" altLang="zh-CN" sz="6600" b="1" dirty="0">
                <a:solidFill>
                  <a:schemeClr val="accent1"/>
                </a:solidFill>
                <a:latin typeface="微软雅黑" panose="020B0503020204020204" pitchFamily="34" charset="-122"/>
                <a:ea typeface="微软雅黑" panose="020B0503020204020204" pitchFamily="34" charset="-122"/>
              </a:endParaRPr>
            </a:p>
            <a:p>
              <a:r>
                <a:rPr lang="zh-CN" altLang="en-US" sz="6600" b="1" dirty="0">
                  <a:solidFill>
                    <a:schemeClr val="accent1"/>
                  </a:solidFill>
                  <a:latin typeface="微软雅黑" panose="020B0503020204020204" pitchFamily="34" charset="-122"/>
                  <a:ea typeface="微软雅黑" panose="020B0503020204020204" pitchFamily="34" charset="-122"/>
                </a:rPr>
                <a:t>录</a:t>
              </a:r>
            </a:p>
          </p:txBody>
        </p:sp>
      </p:grpSp>
      <p:sp>
        <p:nvSpPr>
          <p:cNvPr id="75" name="文本框 74">
            <a:extLst>
              <a:ext uri="{FF2B5EF4-FFF2-40B4-BE49-F238E27FC236}">
                <a16:creationId xmlns:a16="http://schemas.microsoft.com/office/drawing/2014/main" id="{C39458BB-2D4E-440E-8483-46D1B47D9AA4}"/>
              </a:ext>
            </a:extLst>
          </p:cNvPr>
          <p:cNvSpPr txBox="1"/>
          <p:nvPr/>
        </p:nvSpPr>
        <p:spPr>
          <a:xfrm>
            <a:off x="5679073" y="1308713"/>
            <a:ext cx="902811" cy="52322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mn-lt"/>
              </a:rPr>
              <a:t>事务</a:t>
            </a:r>
          </a:p>
        </p:txBody>
      </p:sp>
      <p:sp>
        <p:nvSpPr>
          <p:cNvPr id="34" name="矩形 33">
            <a:extLst>
              <a:ext uri="{FF2B5EF4-FFF2-40B4-BE49-F238E27FC236}">
                <a16:creationId xmlns:a16="http://schemas.microsoft.com/office/drawing/2014/main" id="{F1DFCD07-C95B-4CC2-8120-F9936D8F463B}"/>
              </a:ext>
            </a:extLst>
          </p:cNvPr>
          <p:cNvSpPr/>
          <p:nvPr/>
        </p:nvSpPr>
        <p:spPr>
          <a:xfrm>
            <a:off x="4620327" y="998214"/>
            <a:ext cx="654345" cy="1107996"/>
          </a:xfrm>
          <a:prstGeom prst="rect">
            <a:avLst/>
          </a:prstGeom>
        </p:spPr>
        <p:txBody>
          <a:bodyPr wrap="none" anchor="ctr">
            <a:spAutoFit/>
          </a:bodyPr>
          <a:lstStyle/>
          <a:p>
            <a:pPr algn="ctr"/>
            <a:r>
              <a:rPr lang="en-US" altLang="zh-CN" sz="6600" b="1" dirty="0">
                <a:solidFill>
                  <a:schemeClr val="accent1"/>
                </a:solidFill>
                <a:latin typeface="华文细黑" panose="02010600040101010101" pitchFamily="2" charset="-122"/>
                <a:ea typeface="华文细黑" panose="02010600040101010101" pitchFamily="2" charset="-122"/>
              </a:rPr>
              <a:t>1</a:t>
            </a:r>
            <a:endParaRPr lang="zh-CN" altLang="en-US" sz="6600" b="1" dirty="0">
              <a:solidFill>
                <a:schemeClr val="accent1"/>
              </a:solidFill>
              <a:latin typeface="华文细黑" panose="02010600040101010101" pitchFamily="2" charset="-122"/>
              <a:ea typeface="华文细黑" panose="02010600040101010101" pitchFamily="2" charset="-122"/>
            </a:endParaRPr>
          </a:p>
        </p:txBody>
      </p:sp>
      <p:cxnSp>
        <p:nvCxnSpPr>
          <p:cNvPr id="4" name="直接连接符 3">
            <a:extLst>
              <a:ext uri="{FF2B5EF4-FFF2-40B4-BE49-F238E27FC236}">
                <a16:creationId xmlns:a16="http://schemas.microsoft.com/office/drawing/2014/main" id="{09A3E358-0A2F-417F-AA83-B400BD7765AA}"/>
              </a:ext>
            </a:extLst>
          </p:cNvPr>
          <p:cNvCxnSpPr/>
          <p:nvPr/>
        </p:nvCxnSpPr>
        <p:spPr>
          <a:xfrm>
            <a:off x="5438362" y="1462882"/>
            <a:ext cx="0" cy="203200"/>
          </a:xfrm>
          <a:prstGeom prst="line">
            <a:avLst/>
          </a:prstGeom>
          <a:ln>
            <a:solidFill>
              <a:schemeClr val="tx1">
                <a:lumMod val="75000"/>
                <a:lumOff val="25000"/>
                <a:alpha val="50000"/>
              </a:schemeClr>
            </a:solidFill>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9C39FE4B-EFE5-49B7-BBBC-2305FB6FBE77}"/>
              </a:ext>
            </a:extLst>
          </p:cNvPr>
          <p:cNvSpPr/>
          <p:nvPr/>
        </p:nvSpPr>
        <p:spPr>
          <a:xfrm>
            <a:off x="4620327" y="2213607"/>
            <a:ext cx="654345" cy="1107996"/>
          </a:xfrm>
          <a:prstGeom prst="rect">
            <a:avLst/>
          </a:prstGeom>
        </p:spPr>
        <p:txBody>
          <a:bodyPr wrap="none" anchor="ctr">
            <a:spAutoFit/>
          </a:bodyPr>
          <a:lstStyle/>
          <a:p>
            <a:pPr algn="ctr"/>
            <a:r>
              <a:rPr lang="en-US" altLang="zh-CN" sz="6600" b="1">
                <a:solidFill>
                  <a:schemeClr val="accent1"/>
                </a:solidFill>
                <a:latin typeface="华文细黑" panose="02010600040101010101" pitchFamily="2" charset="-122"/>
                <a:ea typeface="华文细黑" panose="02010600040101010101" pitchFamily="2" charset="-122"/>
              </a:rPr>
              <a:t>2</a:t>
            </a:r>
            <a:endParaRPr lang="zh-CN" altLang="en-US" sz="6600" b="1">
              <a:solidFill>
                <a:schemeClr val="accent1"/>
              </a:solidFill>
              <a:latin typeface="华文细黑" panose="02010600040101010101" pitchFamily="2" charset="-122"/>
              <a:ea typeface="华文细黑" panose="02010600040101010101" pitchFamily="2" charset="-122"/>
            </a:endParaRPr>
          </a:p>
        </p:txBody>
      </p:sp>
      <p:cxnSp>
        <p:nvCxnSpPr>
          <p:cNvPr id="41" name="直接连接符 40">
            <a:extLst>
              <a:ext uri="{FF2B5EF4-FFF2-40B4-BE49-F238E27FC236}">
                <a16:creationId xmlns:a16="http://schemas.microsoft.com/office/drawing/2014/main" id="{7CB520D3-2FF8-4621-82CC-AEB367BBE312}"/>
              </a:ext>
            </a:extLst>
          </p:cNvPr>
          <p:cNvCxnSpPr/>
          <p:nvPr/>
        </p:nvCxnSpPr>
        <p:spPr>
          <a:xfrm>
            <a:off x="5438362" y="2678275"/>
            <a:ext cx="0" cy="203200"/>
          </a:xfrm>
          <a:prstGeom prst="line">
            <a:avLst/>
          </a:prstGeom>
          <a:ln>
            <a:solidFill>
              <a:schemeClr val="tx1">
                <a:lumMod val="75000"/>
                <a:lumOff val="25000"/>
                <a:alpha val="50000"/>
              </a:schemeClr>
            </a:solidFill>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81A844B0-8383-4E93-A976-F889D2D01678}"/>
              </a:ext>
            </a:extLst>
          </p:cNvPr>
          <p:cNvSpPr/>
          <p:nvPr/>
        </p:nvSpPr>
        <p:spPr>
          <a:xfrm>
            <a:off x="4620327" y="3429000"/>
            <a:ext cx="654345" cy="1107996"/>
          </a:xfrm>
          <a:prstGeom prst="rect">
            <a:avLst/>
          </a:prstGeom>
        </p:spPr>
        <p:txBody>
          <a:bodyPr wrap="none" anchor="ctr">
            <a:spAutoFit/>
          </a:bodyPr>
          <a:lstStyle/>
          <a:p>
            <a:pPr algn="ctr"/>
            <a:r>
              <a:rPr lang="en-US" altLang="zh-CN" sz="6600" b="1">
                <a:solidFill>
                  <a:schemeClr val="accent1"/>
                </a:solidFill>
                <a:latin typeface="华文细黑" panose="02010600040101010101" pitchFamily="2" charset="-122"/>
                <a:ea typeface="华文细黑" panose="02010600040101010101" pitchFamily="2" charset="-122"/>
              </a:rPr>
              <a:t>3</a:t>
            </a:r>
            <a:endParaRPr lang="zh-CN" altLang="en-US" sz="6600" b="1">
              <a:solidFill>
                <a:schemeClr val="accent1"/>
              </a:solidFill>
              <a:latin typeface="华文细黑" panose="02010600040101010101" pitchFamily="2" charset="-122"/>
              <a:ea typeface="华文细黑" panose="02010600040101010101" pitchFamily="2" charset="-122"/>
            </a:endParaRPr>
          </a:p>
        </p:txBody>
      </p:sp>
      <p:cxnSp>
        <p:nvCxnSpPr>
          <p:cNvPr id="47" name="直接连接符 46">
            <a:extLst>
              <a:ext uri="{FF2B5EF4-FFF2-40B4-BE49-F238E27FC236}">
                <a16:creationId xmlns:a16="http://schemas.microsoft.com/office/drawing/2014/main" id="{0C0B5EEC-28B9-481F-A6F8-0B26FB2468EF}"/>
              </a:ext>
            </a:extLst>
          </p:cNvPr>
          <p:cNvCxnSpPr/>
          <p:nvPr/>
        </p:nvCxnSpPr>
        <p:spPr>
          <a:xfrm>
            <a:off x="5438362" y="3893668"/>
            <a:ext cx="0" cy="203200"/>
          </a:xfrm>
          <a:prstGeom prst="line">
            <a:avLst/>
          </a:prstGeom>
          <a:ln>
            <a:solidFill>
              <a:schemeClr val="tx1">
                <a:lumMod val="75000"/>
                <a:lumOff val="25000"/>
                <a:alpha val="50000"/>
              </a:schemeClr>
            </a:solidFill>
          </a:ln>
        </p:spPr>
        <p:style>
          <a:lnRef idx="1">
            <a:schemeClr val="accent1"/>
          </a:lnRef>
          <a:fillRef idx="0">
            <a:schemeClr val="accent1"/>
          </a:fillRef>
          <a:effectRef idx="0">
            <a:schemeClr val="accent1"/>
          </a:effectRef>
          <a:fontRef idx="minor">
            <a:schemeClr val="tx1"/>
          </a:fontRef>
        </p:style>
      </p:cxnSp>
      <p:sp>
        <p:nvSpPr>
          <p:cNvPr id="52" name="矩形 51">
            <a:extLst>
              <a:ext uri="{FF2B5EF4-FFF2-40B4-BE49-F238E27FC236}">
                <a16:creationId xmlns:a16="http://schemas.microsoft.com/office/drawing/2014/main" id="{902E7A8E-1567-4949-B23E-C9B16FF9FA7B}"/>
              </a:ext>
            </a:extLst>
          </p:cNvPr>
          <p:cNvSpPr/>
          <p:nvPr/>
        </p:nvSpPr>
        <p:spPr>
          <a:xfrm>
            <a:off x="4620327" y="4644394"/>
            <a:ext cx="654345" cy="1107996"/>
          </a:xfrm>
          <a:prstGeom prst="rect">
            <a:avLst/>
          </a:prstGeom>
        </p:spPr>
        <p:txBody>
          <a:bodyPr wrap="none" anchor="ctr">
            <a:spAutoFit/>
          </a:bodyPr>
          <a:lstStyle/>
          <a:p>
            <a:pPr algn="ctr"/>
            <a:r>
              <a:rPr lang="en-US" altLang="zh-CN" sz="6600" b="1">
                <a:solidFill>
                  <a:schemeClr val="accent1"/>
                </a:solidFill>
                <a:latin typeface="华文细黑" panose="02010600040101010101" pitchFamily="2" charset="-122"/>
                <a:ea typeface="华文细黑" panose="02010600040101010101" pitchFamily="2" charset="-122"/>
              </a:rPr>
              <a:t>4</a:t>
            </a:r>
            <a:endParaRPr lang="zh-CN" altLang="en-US" sz="6600" b="1">
              <a:solidFill>
                <a:schemeClr val="accent1"/>
              </a:solidFill>
              <a:latin typeface="华文细黑" panose="02010600040101010101" pitchFamily="2" charset="-122"/>
              <a:ea typeface="华文细黑" panose="02010600040101010101" pitchFamily="2" charset="-122"/>
            </a:endParaRPr>
          </a:p>
        </p:txBody>
      </p:sp>
      <p:cxnSp>
        <p:nvCxnSpPr>
          <p:cNvPr id="53" name="直接连接符 52">
            <a:extLst>
              <a:ext uri="{FF2B5EF4-FFF2-40B4-BE49-F238E27FC236}">
                <a16:creationId xmlns:a16="http://schemas.microsoft.com/office/drawing/2014/main" id="{EB91FCD3-7034-44E9-BD37-5DCEB5FDFC63}"/>
              </a:ext>
            </a:extLst>
          </p:cNvPr>
          <p:cNvCxnSpPr/>
          <p:nvPr/>
        </p:nvCxnSpPr>
        <p:spPr>
          <a:xfrm>
            <a:off x="5438362" y="5109062"/>
            <a:ext cx="0" cy="203200"/>
          </a:xfrm>
          <a:prstGeom prst="line">
            <a:avLst/>
          </a:prstGeom>
          <a:ln>
            <a:solidFill>
              <a:schemeClr val="tx1">
                <a:lumMod val="75000"/>
                <a:lumOff val="25000"/>
                <a:alpha val="50000"/>
              </a:schemeClr>
            </a:solidFill>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750C3B85-7422-4B0F-81ED-9DEA32258251}"/>
              </a:ext>
            </a:extLst>
          </p:cNvPr>
          <p:cNvSpPr/>
          <p:nvPr/>
        </p:nvSpPr>
        <p:spPr>
          <a:xfrm rot="5400000">
            <a:off x="-2214656" y="2214654"/>
            <a:ext cx="6858000" cy="2428691"/>
          </a:xfrm>
          <a:prstGeom prst="rect">
            <a:avLst/>
          </a:prstGeom>
          <a:blipFill dpi="0" rotWithShape="1">
            <a:blip r:embed="rId4">
              <a:alphaModFix amt="23000"/>
            </a:blip>
            <a:srcRect/>
            <a:stretch>
              <a:fillRect l="-5017" r="-72776" b="-38062"/>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片 25" descr="图片包含 物体&#10;&#10;自动生成的说明">
            <a:extLst>
              <a:ext uri="{FF2B5EF4-FFF2-40B4-BE49-F238E27FC236}">
                <a16:creationId xmlns:a16="http://schemas.microsoft.com/office/drawing/2014/main" id="{296DB58B-3FBE-4CC1-9102-0914110F8F81}"/>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0689899" y="554577"/>
            <a:ext cx="890690" cy="402719"/>
          </a:xfrm>
          <a:prstGeom prst="rect">
            <a:avLst/>
          </a:prstGeom>
        </p:spPr>
      </p:pic>
      <p:sp>
        <p:nvSpPr>
          <p:cNvPr id="27" name="文本框 26">
            <a:extLst>
              <a:ext uri="{FF2B5EF4-FFF2-40B4-BE49-F238E27FC236}">
                <a16:creationId xmlns:a16="http://schemas.microsoft.com/office/drawing/2014/main" id="{C39458BB-2D4E-440E-8483-46D1B47D9AA4}"/>
              </a:ext>
            </a:extLst>
          </p:cNvPr>
          <p:cNvSpPr txBox="1"/>
          <p:nvPr/>
        </p:nvSpPr>
        <p:spPr>
          <a:xfrm>
            <a:off x="5679073" y="2528375"/>
            <a:ext cx="1620957" cy="52322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mn-lt"/>
              </a:rPr>
              <a:t>隔离级别</a:t>
            </a:r>
          </a:p>
        </p:txBody>
      </p:sp>
      <p:sp>
        <p:nvSpPr>
          <p:cNvPr id="28" name="文本框 27">
            <a:extLst>
              <a:ext uri="{FF2B5EF4-FFF2-40B4-BE49-F238E27FC236}">
                <a16:creationId xmlns:a16="http://schemas.microsoft.com/office/drawing/2014/main" id="{C39458BB-2D4E-440E-8483-46D1B47D9AA4}"/>
              </a:ext>
            </a:extLst>
          </p:cNvPr>
          <p:cNvSpPr txBox="1"/>
          <p:nvPr/>
        </p:nvSpPr>
        <p:spPr>
          <a:xfrm>
            <a:off x="5679073" y="3748037"/>
            <a:ext cx="543739" cy="52322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mn-lt"/>
              </a:rPr>
              <a:t>锁</a:t>
            </a:r>
            <a:endParaRPr kumimoji="0" lang="en-US" altLang="zh-CN" sz="28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9" name="文本框 28">
            <a:extLst>
              <a:ext uri="{FF2B5EF4-FFF2-40B4-BE49-F238E27FC236}">
                <a16:creationId xmlns:a16="http://schemas.microsoft.com/office/drawing/2014/main" id="{C39458BB-2D4E-440E-8483-46D1B47D9AA4}"/>
              </a:ext>
            </a:extLst>
          </p:cNvPr>
          <p:cNvSpPr txBox="1"/>
          <p:nvPr/>
        </p:nvSpPr>
        <p:spPr>
          <a:xfrm>
            <a:off x="5679073" y="4967698"/>
            <a:ext cx="1620957" cy="52322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mn-lt"/>
              </a:rPr>
              <a:t>死锁分析</a:t>
            </a:r>
          </a:p>
        </p:txBody>
      </p:sp>
    </p:spTree>
    <p:extLst>
      <p:ext uri="{BB962C8B-B14F-4D97-AF65-F5344CB8AC3E}">
        <p14:creationId xmlns:p14="http://schemas.microsoft.com/office/powerpoint/2010/main" val="2710968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569768-B931-457A-8DFD-3432D4BAEA83}"/>
              </a:ext>
            </a:extLst>
          </p:cNvPr>
          <p:cNvSpPr>
            <a:spLocks noGrp="1"/>
          </p:cNvSpPr>
          <p:nvPr>
            <p:ph type="body" sz="quarter" idx="10"/>
          </p:nvPr>
        </p:nvSpPr>
        <p:spPr>
          <a:xfrm>
            <a:off x="764562" y="554577"/>
            <a:ext cx="9728342" cy="584775"/>
          </a:xfrm>
        </p:spPr>
        <p:txBody>
          <a:bodyPr/>
          <a:lstStyle/>
          <a:p>
            <a:r>
              <a:rPr lang="zh-CN" altLang="en-US" kern="1200" dirty="0">
                <a:latin typeface="微软雅黑" panose="020B0503020204020204" pitchFamily="34" charset="-122"/>
                <a:ea typeface="微软雅黑" panose="020B0503020204020204" pitchFamily="34" charset="-122"/>
                <a:sym typeface="+mn-lt"/>
              </a:rPr>
              <a:t>锁</a:t>
            </a:r>
            <a:r>
              <a:rPr lang="en-US" altLang="zh-CN" kern="1200" dirty="0">
                <a:latin typeface="微软雅黑" panose="020B0503020204020204" pitchFamily="34" charset="-122"/>
                <a:ea typeface="微软雅黑" panose="020B0503020204020204" pitchFamily="34" charset="-122"/>
                <a:sym typeface="+mn-lt"/>
              </a:rPr>
              <a:t>-</a:t>
            </a:r>
            <a:r>
              <a:rPr lang="zh-CN" altLang="en-US" kern="1200" dirty="0">
                <a:latin typeface="微软雅黑" panose="020B0503020204020204" pitchFamily="34" charset="-122"/>
                <a:ea typeface="微软雅黑" panose="020B0503020204020204" pitchFamily="34" charset="-122"/>
                <a:sym typeface="+mn-lt"/>
              </a:rPr>
              <a:t>表锁</a:t>
            </a:r>
          </a:p>
          <a:p>
            <a:endParaRPr lang="zh-CN" altLang="en-US" dirty="0"/>
          </a:p>
        </p:txBody>
      </p:sp>
      <p:sp>
        <p:nvSpPr>
          <p:cNvPr id="70" name="文本框 69">
            <a:extLst>
              <a:ext uri="{FF2B5EF4-FFF2-40B4-BE49-F238E27FC236}">
                <a16:creationId xmlns:a16="http://schemas.microsoft.com/office/drawing/2014/main" id="{EF8260D6-06F8-426A-A9E8-024053839248}"/>
              </a:ext>
            </a:extLst>
          </p:cNvPr>
          <p:cNvSpPr txBox="1"/>
          <p:nvPr/>
        </p:nvSpPr>
        <p:spPr>
          <a:xfrm>
            <a:off x="4679418" y="4546138"/>
            <a:ext cx="271228" cy="335156"/>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Arial"/>
                <a:ea typeface="Microsoft YaHei"/>
                <a:cs typeface="+mn-ea"/>
                <a:sym typeface="+mn-lt"/>
              </a:rPr>
              <a:t>. </a:t>
            </a:r>
          </a:p>
        </p:txBody>
      </p:sp>
      <p:grpSp>
        <p:nvGrpSpPr>
          <p:cNvPr id="48" name="组合 47">
            <a:extLst>
              <a:ext uri="{FF2B5EF4-FFF2-40B4-BE49-F238E27FC236}">
                <a16:creationId xmlns:a16="http://schemas.microsoft.com/office/drawing/2014/main" id="{EE2BB93C-408E-402A-A147-C58BBFAD9B0C}"/>
              </a:ext>
            </a:extLst>
          </p:cNvPr>
          <p:cNvGrpSpPr/>
          <p:nvPr>
            <p:custDataLst>
              <p:tags r:id="rId1"/>
            </p:custDataLst>
          </p:nvPr>
        </p:nvGrpSpPr>
        <p:grpSpPr>
          <a:xfrm>
            <a:off x="609600" y="1209674"/>
            <a:ext cx="10887075" cy="5376864"/>
            <a:chOff x="1669" y="4549"/>
            <a:chExt cx="15556" cy="4577"/>
          </a:xfrm>
        </p:grpSpPr>
        <p:sp>
          <p:nvSpPr>
            <p:cNvPr id="68" name="斜纹 67">
              <a:extLst>
                <a:ext uri="{FF2B5EF4-FFF2-40B4-BE49-F238E27FC236}">
                  <a16:creationId xmlns:a16="http://schemas.microsoft.com/office/drawing/2014/main" id="{4887E350-696B-4B17-91BB-1BA5B3B1B8C8}"/>
                </a:ext>
              </a:extLst>
            </p:cNvPr>
            <p:cNvSpPr/>
            <p:nvPr>
              <p:custDataLst>
                <p:tags r:id="rId2"/>
              </p:custDataLst>
            </p:nvPr>
          </p:nvSpPr>
          <p:spPr>
            <a:xfrm rot="5400000">
              <a:off x="16331" y="4549"/>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斜纹 77">
              <a:extLst>
                <a:ext uri="{FF2B5EF4-FFF2-40B4-BE49-F238E27FC236}">
                  <a16:creationId xmlns:a16="http://schemas.microsoft.com/office/drawing/2014/main" id="{E09C0451-6FAB-4DE3-8AC2-3E7B23D2D0B8}"/>
                </a:ext>
              </a:extLst>
            </p:cNvPr>
            <p:cNvSpPr/>
            <p:nvPr>
              <p:custDataLst>
                <p:tags r:id="rId3"/>
              </p:custDataLst>
            </p:nvPr>
          </p:nvSpPr>
          <p:spPr>
            <a:xfrm rot="16200000">
              <a:off x="1669" y="8232"/>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 name="矩形 2">
            <a:extLst>
              <a:ext uri="{FF2B5EF4-FFF2-40B4-BE49-F238E27FC236}">
                <a16:creationId xmlns:a16="http://schemas.microsoft.com/office/drawing/2014/main" id="{CEB13E15-ED92-4E07-BF01-5004EC27C115}"/>
              </a:ext>
            </a:extLst>
          </p:cNvPr>
          <p:cNvSpPr/>
          <p:nvPr/>
        </p:nvSpPr>
        <p:spPr>
          <a:xfrm>
            <a:off x="764562" y="1423852"/>
            <a:ext cx="5331437" cy="4760278"/>
          </a:xfrm>
          <a:prstGeom prst="rect">
            <a:avLst/>
          </a:prstGeom>
        </p:spPr>
        <p:txBody>
          <a:bodyPr wrap="square">
            <a:spAutoFit/>
          </a:bodyPr>
          <a:lstStyle/>
          <a:p>
            <a:pPr lvl="0" fontAlgn="ctr">
              <a:spcBef>
                <a:spcPts val="1000"/>
              </a:spcBef>
              <a:spcAft>
                <a:spcPts val="0"/>
              </a:spcAft>
              <a:buSzPct val="100000"/>
            </a:pPr>
            <a:r>
              <a:rPr lang="zh-CN" altLang="en-US" b="1" spc="164" dirty="0">
                <a:solidFill>
                  <a:schemeClr val="tx1">
                    <a:lumMod val="75000"/>
                    <a:lumOff val="25000"/>
                  </a:schemeClr>
                </a:solidFill>
                <a:latin typeface="微软雅黑" panose="020B0503020204020204" pitchFamily="34" charset="-122"/>
                <a:ea typeface="微软雅黑" panose="020B0503020204020204" pitchFamily="34" charset="-122"/>
              </a:rPr>
              <a:t>表锁：</a:t>
            </a:r>
            <a:endParaRPr lang="en-US" altLang="zh-CN" b="1" spc="164" dirty="0">
              <a:solidFill>
                <a:schemeClr val="tx1">
                  <a:lumMod val="75000"/>
                  <a:lumOff val="25000"/>
                </a:schemeClr>
              </a:solidFill>
              <a:latin typeface="微软雅黑" panose="020B0503020204020204" pitchFamily="34" charset="-122"/>
              <a:ea typeface="微软雅黑" panose="020B0503020204020204" pitchFamily="34" charset="-122"/>
            </a:endParaRPr>
          </a:p>
          <a:p>
            <a:pPr fontAlgn="ctr">
              <a:spcBef>
                <a:spcPts val="1000"/>
              </a:spcBef>
              <a:buSzPct val="100000"/>
            </a:pPr>
            <a:r>
              <a:rPr lang="zh-CN" altLang="zh-CN" dirty="0"/>
              <a:t>语法是</a:t>
            </a:r>
            <a:r>
              <a:rPr lang="en-US" altLang="zh-CN" dirty="0"/>
              <a:t>:lock tables ... read/write</a:t>
            </a:r>
            <a:r>
              <a:rPr lang="zh-CN" altLang="zh-CN" dirty="0"/>
              <a:t>。即两种表共享锁：（</a:t>
            </a:r>
            <a:r>
              <a:rPr lang="en-US" altLang="zh-CN" dirty="0"/>
              <a:t>Table Read Lock</a:t>
            </a:r>
            <a:r>
              <a:rPr lang="zh-CN" altLang="zh-CN" dirty="0"/>
              <a:t>）和表独占写锁（</a:t>
            </a:r>
            <a:r>
              <a:rPr lang="en-US" altLang="zh-CN" dirty="0"/>
              <a:t>Table Write Lock</a:t>
            </a:r>
            <a:r>
              <a:rPr lang="zh-CN" altLang="zh-CN" dirty="0"/>
              <a:t>）。可以用</a:t>
            </a:r>
            <a:r>
              <a:rPr lang="en-US" altLang="zh-CN" dirty="0"/>
              <a:t>unlock tables</a:t>
            </a:r>
            <a:r>
              <a:rPr lang="zh-CN" altLang="zh-CN" dirty="0"/>
              <a:t>主动释放锁，也可以在客户端断开的时候自动释放。</a:t>
            </a:r>
          </a:p>
          <a:p>
            <a:pPr lvl="0" fontAlgn="ctr">
              <a:spcBef>
                <a:spcPts val="1000"/>
              </a:spcBef>
              <a:spcAft>
                <a:spcPts val="0"/>
              </a:spcAft>
              <a:buSzPct val="100000"/>
            </a:pPr>
            <a:endParaRPr lang="en-US" altLang="zh-CN" b="1" spc="164" dirty="0">
              <a:solidFill>
                <a:schemeClr val="tx1">
                  <a:lumMod val="75000"/>
                  <a:lumOff val="25000"/>
                </a:schemeClr>
              </a:solidFill>
              <a:latin typeface="微软雅黑" panose="020B0503020204020204" pitchFamily="34" charset="-122"/>
              <a:ea typeface="微软雅黑" panose="020B0503020204020204" pitchFamily="34" charset="-122"/>
            </a:endParaRPr>
          </a:p>
          <a:p>
            <a:pPr lvl="0" fontAlgn="ctr">
              <a:spcBef>
                <a:spcPts val="1000"/>
              </a:spcBef>
              <a:spcAft>
                <a:spcPts val="0"/>
              </a:spcAft>
              <a:buSzPct val="100000"/>
            </a:pPr>
            <a:r>
              <a:rPr lang="zh-CN" altLang="en-US" b="1" spc="164" dirty="0">
                <a:solidFill>
                  <a:schemeClr val="tx1">
                    <a:lumMod val="75000"/>
                    <a:lumOff val="25000"/>
                  </a:schemeClr>
                </a:solidFill>
                <a:latin typeface="微软雅黑" panose="020B0503020204020204" pitchFamily="34" charset="-122"/>
                <a:ea typeface="微软雅黑" panose="020B0503020204020204" pitchFamily="34" charset="-122"/>
              </a:rPr>
              <a:t>元数据锁：</a:t>
            </a:r>
            <a:endParaRPr lang="en-US" altLang="zh-CN" b="1" spc="164" dirty="0">
              <a:solidFill>
                <a:schemeClr val="tx1">
                  <a:lumMod val="75000"/>
                  <a:lumOff val="25000"/>
                </a:schemeClr>
              </a:solidFill>
              <a:latin typeface="微软雅黑" panose="020B0503020204020204" pitchFamily="34" charset="-122"/>
              <a:ea typeface="微软雅黑" panose="020B0503020204020204" pitchFamily="34" charset="-122"/>
            </a:endParaRPr>
          </a:p>
          <a:p>
            <a:pPr lvl="0" fontAlgn="ctr">
              <a:spcBef>
                <a:spcPts val="1000"/>
              </a:spcBef>
              <a:spcAft>
                <a:spcPts val="0"/>
              </a:spcAft>
              <a:buSzPct val="100000"/>
            </a:pPr>
            <a:r>
              <a:rPr lang="zh-CN" altLang="zh-CN" dirty="0"/>
              <a:t>用于解决</a:t>
            </a:r>
            <a:r>
              <a:rPr lang="en-US" altLang="zh-CN" dirty="0"/>
              <a:t>DDL</a:t>
            </a:r>
            <a:r>
              <a:rPr lang="zh-CN" altLang="zh-CN" dirty="0"/>
              <a:t>操作与</a:t>
            </a:r>
            <a:r>
              <a:rPr lang="en-US" altLang="zh-CN" dirty="0" err="1"/>
              <a:t>DML</a:t>
            </a:r>
            <a:r>
              <a:rPr lang="zh-CN" altLang="zh-CN" dirty="0"/>
              <a:t>操作之间的一致性。不需要显式使用，在访问一个表的时候会被自动加上。在对一个表做增删改查操作的时候，加</a:t>
            </a:r>
            <a:r>
              <a:rPr lang="en-US" altLang="zh-CN" dirty="0"/>
              <a:t>MDL</a:t>
            </a:r>
            <a:r>
              <a:rPr lang="zh-CN" altLang="zh-CN" dirty="0"/>
              <a:t>读锁；当要对表做结构变更操作的时候，加</a:t>
            </a:r>
            <a:r>
              <a:rPr lang="en-US" altLang="zh-CN" dirty="0"/>
              <a:t>MDL</a:t>
            </a:r>
            <a:r>
              <a:rPr lang="zh-CN" altLang="zh-CN" dirty="0"/>
              <a:t>写锁。读锁之间不互斥。读写锁之间，写锁之间是互斥的，用来保证变更表结构操作的安全性。</a:t>
            </a:r>
            <a:r>
              <a:rPr lang="en-US" altLang="zh-CN" dirty="0"/>
              <a:t>MDL</a:t>
            </a:r>
            <a:r>
              <a:rPr lang="zh-CN" altLang="zh-CN" dirty="0"/>
              <a:t>会直到事务提交才会释放，在做表结构变更的时候，一定要小心不要导致锁住线上查询和更新。</a:t>
            </a:r>
            <a:endParaRPr lang="en-US" altLang="zh-CN" dirty="0"/>
          </a:p>
        </p:txBody>
      </p:sp>
      <p:pic>
        <p:nvPicPr>
          <p:cNvPr id="4" name="图片 3">
            <a:extLst>
              <a:ext uri="{FF2B5EF4-FFF2-40B4-BE49-F238E27FC236}">
                <a16:creationId xmlns:a16="http://schemas.microsoft.com/office/drawing/2014/main" id="{97397971-F596-4934-88B6-9EF18D19F887}"/>
              </a:ext>
            </a:extLst>
          </p:cNvPr>
          <p:cNvPicPr>
            <a:picLocks noChangeAspect="1"/>
          </p:cNvPicPr>
          <p:nvPr/>
        </p:nvPicPr>
        <p:blipFill>
          <a:blip r:embed="rId5"/>
          <a:stretch>
            <a:fillRect/>
          </a:stretch>
        </p:blipFill>
        <p:spPr>
          <a:xfrm>
            <a:off x="6250962" y="1460827"/>
            <a:ext cx="5460189" cy="2001186"/>
          </a:xfrm>
          <a:prstGeom prst="rect">
            <a:avLst/>
          </a:prstGeom>
        </p:spPr>
      </p:pic>
      <p:pic>
        <p:nvPicPr>
          <p:cNvPr id="5" name="图片 4">
            <a:extLst>
              <a:ext uri="{FF2B5EF4-FFF2-40B4-BE49-F238E27FC236}">
                <a16:creationId xmlns:a16="http://schemas.microsoft.com/office/drawing/2014/main" id="{515618B8-C376-483F-A0AD-EB79E1010F23}"/>
              </a:ext>
            </a:extLst>
          </p:cNvPr>
          <p:cNvPicPr>
            <a:picLocks noChangeAspect="1"/>
          </p:cNvPicPr>
          <p:nvPr/>
        </p:nvPicPr>
        <p:blipFill>
          <a:blip r:embed="rId6"/>
          <a:stretch>
            <a:fillRect/>
          </a:stretch>
        </p:blipFill>
        <p:spPr>
          <a:xfrm>
            <a:off x="6466129" y="3783489"/>
            <a:ext cx="5303234" cy="2400641"/>
          </a:xfrm>
          <a:prstGeom prst="rect">
            <a:avLst/>
          </a:prstGeom>
        </p:spPr>
      </p:pic>
    </p:spTree>
    <p:extLst>
      <p:ext uri="{BB962C8B-B14F-4D97-AF65-F5344CB8AC3E}">
        <p14:creationId xmlns:p14="http://schemas.microsoft.com/office/powerpoint/2010/main" val="2117048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569768-B931-457A-8DFD-3432D4BAEA83}"/>
              </a:ext>
            </a:extLst>
          </p:cNvPr>
          <p:cNvSpPr>
            <a:spLocks noGrp="1"/>
          </p:cNvSpPr>
          <p:nvPr>
            <p:ph type="body" sz="quarter" idx="10"/>
          </p:nvPr>
        </p:nvSpPr>
        <p:spPr>
          <a:xfrm>
            <a:off x="764562" y="554577"/>
            <a:ext cx="9728342" cy="584775"/>
          </a:xfrm>
        </p:spPr>
        <p:txBody>
          <a:bodyPr/>
          <a:lstStyle/>
          <a:p>
            <a:r>
              <a:rPr lang="zh-CN" altLang="en-US" kern="1200" dirty="0">
                <a:latin typeface="微软雅黑" panose="020B0503020204020204" pitchFamily="34" charset="-122"/>
                <a:ea typeface="微软雅黑" panose="020B0503020204020204" pitchFamily="34" charset="-122"/>
                <a:sym typeface="+mn-lt"/>
              </a:rPr>
              <a:t>锁</a:t>
            </a:r>
            <a:r>
              <a:rPr lang="en-US" altLang="zh-CN" kern="1200" dirty="0">
                <a:latin typeface="微软雅黑" panose="020B0503020204020204" pitchFamily="34" charset="-122"/>
                <a:ea typeface="微软雅黑" panose="020B0503020204020204" pitchFamily="34" charset="-122"/>
                <a:sym typeface="+mn-lt"/>
              </a:rPr>
              <a:t>-</a:t>
            </a:r>
            <a:r>
              <a:rPr lang="zh-CN" altLang="en-US" kern="1200" dirty="0">
                <a:latin typeface="微软雅黑" panose="020B0503020204020204" pitchFamily="34" charset="-122"/>
                <a:ea typeface="微软雅黑" panose="020B0503020204020204" pitchFamily="34" charset="-122"/>
                <a:sym typeface="+mn-lt"/>
              </a:rPr>
              <a:t>行锁</a:t>
            </a:r>
          </a:p>
          <a:p>
            <a:endParaRPr lang="zh-CN" altLang="en-US" dirty="0"/>
          </a:p>
        </p:txBody>
      </p:sp>
      <p:sp>
        <p:nvSpPr>
          <p:cNvPr id="70" name="文本框 69">
            <a:extLst>
              <a:ext uri="{FF2B5EF4-FFF2-40B4-BE49-F238E27FC236}">
                <a16:creationId xmlns:a16="http://schemas.microsoft.com/office/drawing/2014/main" id="{EF8260D6-06F8-426A-A9E8-024053839248}"/>
              </a:ext>
            </a:extLst>
          </p:cNvPr>
          <p:cNvSpPr txBox="1"/>
          <p:nvPr/>
        </p:nvSpPr>
        <p:spPr>
          <a:xfrm>
            <a:off x="4679418" y="4546138"/>
            <a:ext cx="271228" cy="335156"/>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Arial"/>
                <a:ea typeface="Microsoft YaHei"/>
                <a:cs typeface="+mn-ea"/>
                <a:sym typeface="+mn-lt"/>
              </a:rPr>
              <a:t>. </a:t>
            </a:r>
          </a:p>
        </p:txBody>
      </p:sp>
      <p:grpSp>
        <p:nvGrpSpPr>
          <p:cNvPr id="48" name="组合 47">
            <a:extLst>
              <a:ext uri="{FF2B5EF4-FFF2-40B4-BE49-F238E27FC236}">
                <a16:creationId xmlns:a16="http://schemas.microsoft.com/office/drawing/2014/main" id="{EE2BB93C-408E-402A-A147-C58BBFAD9B0C}"/>
              </a:ext>
            </a:extLst>
          </p:cNvPr>
          <p:cNvGrpSpPr/>
          <p:nvPr>
            <p:custDataLst>
              <p:tags r:id="rId1"/>
            </p:custDataLst>
          </p:nvPr>
        </p:nvGrpSpPr>
        <p:grpSpPr>
          <a:xfrm>
            <a:off x="609600" y="1209674"/>
            <a:ext cx="10887075" cy="5376864"/>
            <a:chOff x="1669" y="4549"/>
            <a:chExt cx="15556" cy="4577"/>
          </a:xfrm>
        </p:grpSpPr>
        <p:sp>
          <p:nvSpPr>
            <p:cNvPr id="68" name="斜纹 67">
              <a:extLst>
                <a:ext uri="{FF2B5EF4-FFF2-40B4-BE49-F238E27FC236}">
                  <a16:creationId xmlns:a16="http://schemas.microsoft.com/office/drawing/2014/main" id="{4887E350-696B-4B17-91BB-1BA5B3B1B8C8}"/>
                </a:ext>
              </a:extLst>
            </p:cNvPr>
            <p:cNvSpPr/>
            <p:nvPr>
              <p:custDataLst>
                <p:tags r:id="rId2"/>
              </p:custDataLst>
            </p:nvPr>
          </p:nvSpPr>
          <p:spPr>
            <a:xfrm rot="5400000">
              <a:off x="16331" y="4549"/>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斜纹 77">
              <a:extLst>
                <a:ext uri="{FF2B5EF4-FFF2-40B4-BE49-F238E27FC236}">
                  <a16:creationId xmlns:a16="http://schemas.microsoft.com/office/drawing/2014/main" id="{E09C0451-6FAB-4DE3-8AC2-3E7B23D2D0B8}"/>
                </a:ext>
              </a:extLst>
            </p:cNvPr>
            <p:cNvSpPr/>
            <p:nvPr>
              <p:custDataLst>
                <p:tags r:id="rId3"/>
              </p:custDataLst>
            </p:nvPr>
          </p:nvSpPr>
          <p:spPr>
            <a:xfrm rot="16200000">
              <a:off x="1669" y="8232"/>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 name="矩形 2">
            <a:extLst>
              <a:ext uri="{FF2B5EF4-FFF2-40B4-BE49-F238E27FC236}">
                <a16:creationId xmlns:a16="http://schemas.microsoft.com/office/drawing/2014/main" id="{CEB13E15-ED92-4E07-BF01-5004EC27C115}"/>
              </a:ext>
            </a:extLst>
          </p:cNvPr>
          <p:cNvSpPr/>
          <p:nvPr/>
        </p:nvSpPr>
        <p:spPr>
          <a:xfrm>
            <a:off x="901337" y="2259908"/>
            <a:ext cx="9969660" cy="3375283"/>
          </a:xfrm>
          <a:prstGeom prst="rect">
            <a:avLst/>
          </a:prstGeom>
        </p:spPr>
        <p:txBody>
          <a:bodyPr wrap="square">
            <a:spAutoFit/>
          </a:bodyPr>
          <a:lstStyle/>
          <a:p>
            <a:pPr lvl="0" fontAlgn="ctr">
              <a:spcBef>
                <a:spcPts val="1000"/>
              </a:spcBef>
              <a:spcAft>
                <a:spcPts val="0"/>
              </a:spcAft>
              <a:buSzPct val="100000"/>
            </a:pPr>
            <a:r>
              <a:rPr lang="zh-CN" altLang="en-US" b="1" spc="164" dirty="0">
                <a:solidFill>
                  <a:schemeClr val="tx1">
                    <a:lumMod val="75000"/>
                    <a:lumOff val="25000"/>
                  </a:schemeClr>
                </a:solidFill>
                <a:latin typeface="微软雅黑" panose="020B0503020204020204" pitchFamily="34" charset="-122"/>
                <a:ea typeface="微软雅黑" panose="020B0503020204020204" pitchFamily="34" charset="-122"/>
              </a:rPr>
              <a:t>表锁的问题：</a:t>
            </a:r>
            <a:endParaRPr lang="en-US" altLang="zh-CN" b="1" spc="164" dirty="0">
              <a:solidFill>
                <a:schemeClr val="tx1">
                  <a:lumMod val="75000"/>
                  <a:lumOff val="25000"/>
                </a:schemeClr>
              </a:solidFill>
              <a:latin typeface="微软雅黑" panose="020B0503020204020204" pitchFamily="34" charset="-122"/>
              <a:ea typeface="微软雅黑" panose="020B0503020204020204" pitchFamily="34" charset="-122"/>
            </a:endParaRPr>
          </a:p>
          <a:p>
            <a:pPr fontAlgn="ctr">
              <a:spcBef>
                <a:spcPts val="1000"/>
              </a:spcBef>
              <a:buSzPct val="100000"/>
            </a:pPr>
            <a:r>
              <a:rPr lang="zh-CN" altLang="zh-CN" dirty="0"/>
              <a:t>表锁使用简单并且占用资源少，如</a:t>
            </a:r>
            <a:r>
              <a:rPr lang="en-US" altLang="zh-CN" dirty="0" err="1"/>
              <a:t>MYISAM</a:t>
            </a:r>
            <a:r>
              <a:rPr lang="zh-CN" altLang="zh-CN" dirty="0"/>
              <a:t>存储引擎使用表锁机制，查询自动加表级读锁，更新自动添加表级写锁，以此来解决可能的并发问题。</a:t>
            </a:r>
            <a:r>
              <a:rPr lang="zh-CN" altLang="zh-CN" dirty="0">
                <a:highlight>
                  <a:srgbClr val="FFFF00"/>
                </a:highlight>
              </a:rPr>
              <a:t>但表锁粒度太粗，导致数据库的并发性能降低。</a:t>
            </a:r>
            <a:r>
              <a:rPr lang="zh-CN" altLang="zh-CN" dirty="0"/>
              <a:t>因此能提供行锁的</a:t>
            </a:r>
            <a:r>
              <a:rPr lang="en-US" altLang="zh-CN" dirty="0" err="1"/>
              <a:t>Innodb</a:t>
            </a:r>
            <a:r>
              <a:rPr lang="zh-CN" altLang="zh-CN" dirty="0"/>
              <a:t>目前成为</a:t>
            </a:r>
            <a:r>
              <a:rPr lang="en-US" altLang="zh-CN" dirty="0" err="1"/>
              <a:t>Mysql</a:t>
            </a:r>
            <a:r>
              <a:rPr lang="zh-CN" altLang="zh-CN" dirty="0"/>
              <a:t>的默认引擎，行锁是加在索引上的。</a:t>
            </a:r>
          </a:p>
          <a:p>
            <a:pPr lvl="0" fontAlgn="ctr">
              <a:spcBef>
                <a:spcPts val="1000"/>
              </a:spcBef>
              <a:spcAft>
                <a:spcPts val="0"/>
              </a:spcAft>
              <a:buSzPct val="100000"/>
            </a:pPr>
            <a:endParaRPr lang="en-US" altLang="zh-CN" b="1" spc="164" dirty="0">
              <a:solidFill>
                <a:schemeClr val="tx1">
                  <a:lumMod val="75000"/>
                  <a:lumOff val="25000"/>
                </a:schemeClr>
              </a:solidFill>
              <a:latin typeface="微软雅黑" panose="020B0503020204020204" pitchFamily="34" charset="-122"/>
              <a:ea typeface="微软雅黑" panose="020B0503020204020204" pitchFamily="34" charset="-122"/>
            </a:endParaRPr>
          </a:p>
          <a:p>
            <a:pPr lvl="0" fontAlgn="ctr">
              <a:spcBef>
                <a:spcPts val="1000"/>
              </a:spcBef>
              <a:spcAft>
                <a:spcPts val="0"/>
              </a:spcAft>
              <a:buSzPct val="100000"/>
            </a:pPr>
            <a:r>
              <a:rPr lang="zh-CN" altLang="en-US" b="1" spc="164" dirty="0">
                <a:solidFill>
                  <a:schemeClr val="tx1">
                    <a:lumMod val="75000"/>
                    <a:lumOff val="25000"/>
                  </a:schemeClr>
                </a:solidFill>
                <a:latin typeface="微软雅黑" panose="020B0503020204020204" pitchFamily="34" charset="-122"/>
                <a:ea typeface="微软雅黑" panose="020B0503020204020204" pitchFamily="34" charset="-122"/>
              </a:rPr>
              <a:t>表锁行锁对比：</a:t>
            </a:r>
            <a:endParaRPr lang="en-US" altLang="zh-CN" b="1" spc="164"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dirty="0"/>
          </a:p>
          <a:p>
            <a:r>
              <a:rPr lang="zh-CN" altLang="zh-CN" dirty="0"/>
              <a:t>表锁：开销小，加锁快；不会出现死锁；锁定粒度大，发生锁冲突的概率最高，并发度最低；</a:t>
            </a:r>
          </a:p>
          <a:p>
            <a:r>
              <a:rPr lang="zh-CN" altLang="zh-CN" dirty="0"/>
              <a:t>行锁：开销大，加锁慢；会出现死锁；锁定粒度最小，发生锁冲突的概率最低，并发度也最高。</a:t>
            </a:r>
          </a:p>
          <a:p>
            <a:pPr lvl="0" fontAlgn="ctr">
              <a:spcBef>
                <a:spcPts val="1000"/>
              </a:spcBef>
              <a:spcAft>
                <a:spcPts val="0"/>
              </a:spcAft>
              <a:buSzPct val="100000"/>
            </a:pPr>
            <a:endParaRPr lang="en-US" altLang="zh-CN" dirty="0"/>
          </a:p>
        </p:txBody>
      </p:sp>
    </p:spTree>
    <p:extLst>
      <p:ext uri="{BB962C8B-B14F-4D97-AF65-F5344CB8AC3E}">
        <p14:creationId xmlns:p14="http://schemas.microsoft.com/office/powerpoint/2010/main" val="2517382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569768-B931-457A-8DFD-3432D4BAEA83}"/>
              </a:ext>
            </a:extLst>
          </p:cNvPr>
          <p:cNvSpPr>
            <a:spLocks noGrp="1"/>
          </p:cNvSpPr>
          <p:nvPr>
            <p:ph type="body" sz="quarter" idx="10"/>
          </p:nvPr>
        </p:nvSpPr>
        <p:spPr>
          <a:xfrm>
            <a:off x="764562" y="554577"/>
            <a:ext cx="9728342" cy="584775"/>
          </a:xfrm>
        </p:spPr>
        <p:txBody>
          <a:bodyPr/>
          <a:lstStyle/>
          <a:p>
            <a:r>
              <a:rPr lang="zh-CN" altLang="en-US" kern="1200" dirty="0">
                <a:latin typeface="微软雅黑" panose="020B0503020204020204" pitchFamily="34" charset="-122"/>
                <a:ea typeface="微软雅黑" panose="020B0503020204020204" pitchFamily="34" charset="-122"/>
                <a:sym typeface="+mn-lt"/>
              </a:rPr>
              <a:t>锁</a:t>
            </a:r>
            <a:r>
              <a:rPr lang="en-US" altLang="zh-CN" kern="1200" dirty="0">
                <a:latin typeface="微软雅黑" panose="020B0503020204020204" pitchFamily="34" charset="-122"/>
                <a:ea typeface="微软雅黑" panose="020B0503020204020204" pitchFamily="34" charset="-122"/>
                <a:sym typeface="+mn-lt"/>
              </a:rPr>
              <a:t>-</a:t>
            </a:r>
            <a:r>
              <a:rPr lang="zh-CN" altLang="en-US" kern="1200" dirty="0">
                <a:latin typeface="微软雅黑" panose="020B0503020204020204" pitchFamily="34" charset="-122"/>
                <a:ea typeface="微软雅黑" panose="020B0503020204020204" pitchFamily="34" charset="-122"/>
                <a:sym typeface="+mn-lt"/>
              </a:rPr>
              <a:t>锁模式</a:t>
            </a:r>
          </a:p>
          <a:p>
            <a:endParaRPr lang="zh-CN" altLang="en-US" dirty="0"/>
          </a:p>
        </p:txBody>
      </p:sp>
      <p:sp>
        <p:nvSpPr>
          <p:cNvPr id="70" name="文本框 69">
            <a:extLst>
              <a:ext uri="{FF2B5EF4-FFF2-40B4-BE49-F238E27FC236}">
                <a16:creationId xmlns:a16="http://schemas.microsoft.com/office/drawing/2014/main" id="{EF8260D6-06F8-426A-A9E8-024053839248}"/>
              </a:ext>
            </a:extLst>
          </p:cNvPr>
          <p:cNvSpPr txBox="1"/>
          <p:nvPr/>
        </p:nvSpPr>
        <p:spPr>
          <a:xfrm>
            <a:off x="4679418" y="4546138"/>
            <a:ext cx="271228" cy="335156"/>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Arial"/>
                <a:ea typeface="Microsoft YaHei"/>
                <a:cs typeface="+mn-ea"/>
                <a:sym typeface="+mn-lt"/>
              </a:rPr>
              <a:t>. </a:t>
            </a:r>
          </a:p>
        </p:txBody>
      </p:sp>
      <p:grpSp>
        <p:nvGrpSpPr>
          <p:cNvPr id="48" name="组合 47">
            <a:extLst>
              <a:ext uri="{FF2B5EF4-FFF2-40B4-BE49-F238E27FC236}">
                <a16:creationId xmlns:a16="http://schemas.microsoft.com/office/drawing/2014/main" id="{EE2BB93C-408E-402A-A147-C58BBFAD9B0C}"/>
              </a:ext>
            </a:extLst>
          </p:cNvPr>
          <p:cNvGrpSpPr/>
          <p:nvPr>
            <p:custDataLst>
              <p:tags r:id="rId1"/>
            </p:custDataLst>
          </p:nvPr>
        </p:nvGrpSpPr>
        <p:grpSpPr>
          <a:xfrm>
            <a:off x="609600" y="1209674"/>
            <a:ext cx="10887075" cy="5376864"/>
            <a:chOff x="1669" y="4549"/>
            <a:chExt cx="15556" cy="4577"/>
          </a:xfrm>
        </p:grpSpPr>
        <p:sp>
          <p:nvSpPr>
            <p:cNvPr id="68" name="斜纹 67">
              <a:extLst>
                <a:ext uri="{FF2B5EF4-FFF2-40B4-BE49-F238E27FC236}">
                  <a16:creationId xmlns:a16="http://schemas.microsoft.com/office/drawing/2014/main" id="{4887E350-696B-4B17-91BB-1BA5B3B1B8C8}"/>
                </a:ext>
              </a:extLst>
            </p:cNvPr>
            <p:cNvSpPr/>
            <p:nvPr>
              <p:custDataLst>
                <p:tags r:id="rId2"/>
              </p:custDataLst>
            </p:nvPr>
          </p:nvSpPr>
          <p:spPr>
            <a:xfrm rot="5400000">
              <a:off x="16331" y="4549"/>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斜纹 77">
              <a:extLst>
                <a:ext uri="{FF2B5EF4-FFF2-40B4-BE49-F238E27FC236}">
                  <a16:creationId xmlns:a16="http://schemas.microsoft.com/office/drawing/2014/main" id="{E09C0451-6FAB-4DE3-8AC2-3E7B23D2D0B8}"/>
                </a:ext>
              </a:extLst>
            </p:cNvPr>
            <p:cNvSpPr/>
            <p:nvPr>
              <p:custDataLst>
                <p:tags r:id="rId3"/>
              </p:custDataLst>
            </p:nvPr>
          </p:nvSpPr>
          <p:spPr>
            <a:xfrm rot="16200000">
              <a:off x="1669" y="8232"/>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 name="矩形 2">
            <a:extLst>
              <a:ext uri="{FF2B5EF4-FFF2-40B4-BE49-F238E27FC236}">
                <a16:creationId xmlns:a16="http://schemas.microsoft.com/office/drawing/2014/main" id="{CEB13E15-ED92-4E07-BF01-5004EC27C115}"/>
              </a:ext>
            </a:extLst>
          </p:cNvPr>
          <p:cNvSpPr/>
          <p:nvPr/>
        </p:nvSpPr>
        <p:spPr>
          <a:xfrm>
            <a:off x="1235278" y="1554480"/>
            <a:ext cx="9635719" cy="5057795"/>
          </a:xfrm>
          <a:prstGeom prst="rect">
            <a:avLst/>
          </a:prstGeom>
        </p:spPr>
        <p:txBody>
          <a:bodyPr wrap="square">
            <a:spAutoFit/>
          </a:bodyPr>
          <a:lstStyle/>
          <a:p>
            <a:r>
              <a:rPr lang="zh-CN" altLang="zh-CN" b="1" dirty="0"/>
              <a:t>读写锁：</a:t>
            </a:r>
            <a:endParaRPr lang="zh-CN" altLang="zh-CN" dirty="0"/>
          </a:p>
          <a:p>
            <a:r>
              <a:rPr lang="zh-CN" altLang="zh-CN" dirty="0"/>
              <a:t>将锁分为读锁和写锁主要是为了提高读的并发，如果不区分读写锁，那么数据库将没办法并发读，并发性将大大降低。而</a:t>
            </a:r>
            <a:r>
              <a:rPr lang="en-US" altLang="zh-CN" dirty="0"/>
              <a:t> IS</a:t>
            </a:r>
            <a:r>
              <a:rPr lang="zh-CN" altLang="zh-CN" dirty="0"/>
              <a:t>（读意向）和</a:t>
            </a:r>
            <a:r>
              <a:rPr lang="en-US" altLang="zh-CN" dirty="0"/>
              <a:t>IX</a:t>
            </a:r>
            <a:r>
              <a:rPr lang="zh-CN" altLang="zh-CN" dirty="0"/>
              <a:t>（写意向）只会应用在表锁上，方便表锁和行锁之间的冲突检测。</a:t>
            </a:r>
            <a:endParaRPr lang="en-US" altLang="zh-CN" dirty="0"/>
          </a:p>
          <a:p>
            <a:r>
              <a:rPr lang="zh-CN" altLang="zh-CN" b="1" dirty="0"/>
              <a:t>共享锁</a:t>
            </a:r>
            <a:r>
              <a:rPr lang="zh-CN" altLang="zh-CN" dirty="0"/>
              <a:t>（</a:t>
            </a:r>
            <a:r>
              <a:rPr lang="en-US" altLang="zh-CN" dirty="0"/>
              <a:t>S</a:t>
            </a:r>
            <a:r>
              <a:rPr lang="zh-CN" altLang="zh-CN" dirty="0"/>
              <a:t>）：允许一个事务去读一行，阻止其他事务获得相同</a:t>
            </a:r>
            <a:r>
              <a:rPr lang="zh-CN" altLang="en-US" dirty="0"/>
              <a:t>记录</a:t>
            </a:r>
            <a:r>
              <a:rPr lang="zh-CN" altLang="zh-CN" dirty="0"/>
              <a:t>的排他锁</a:t>
            </a:r>
            <a:r>
              <a:rPr lang="zh-CN" altLang="en-US" dirty="0"/>
              <a:t>（</a:t>
            </a:r>
            <a:r>
              <a:rPr lang="en-US" altLang="zh-CN" dirty="0"/>
              <a:t>X)</a:t>
            </a:r>
            <a:r>
              <a:rPr lang="zh-CN" altLang="zh-CN" dirty="0"/>
              <a:t>。</a:t>
            </a:r>
          </a:p>
          <a:p>
            <a:r>
              <a:rPr lang="zh-CN" altLang="zh-CN" dirty="0"/>
              <a:t>例：</a:t>
            </a:r>
            <a:r>
              <a:rPr lang="en-US" altLang="zh-CN" dirty="0"/>
              <a:t>Select * from </a:t>
            </a:r>
            <a:r>
              <a:rPr lang="en-US" altLang="zh-CN" dirty="0" err="1"/>
              <a:t>table_name</a:t>
            </a:r>
            <a:r>
              <a:rPr lang="en-US" altLang="zh-CN" dirty="0"/>
              <a:t> where ......lock in share mode</a:t>
            </a:r>
            <a:endParaRPr lang="zh-CN" altLang="zh-CN" dirty="0"/>
          </a:p>
          <a:p>
            <a:r>
              <a:rPr lang="zh-CN" altLang="zh-CN" b="1" dirty="0"/>
              <a:t>排他锁</a:t>
            </a:r>
            <a:r>
              <a:rPr lang="zh-CN" altLang="zh-CN" dirty="0"/>
              <a:t>（</a:t>
            </a:r>
            <a:r>
              <a:rPr lang="en-US" altLang="zh-CN" dirty="0"/>
              <a:t>X</a:t>
            </a:r>
            <a:r>
              <a:rPr lang="zh-CN" altLang="zh-CN" dirty="0"/>
              <a:t>）：允许获得排他锁的事务更新数据，阻止其他事务取得相同数据集的共享读锁和排他写锁。</a:t>
            </a:r>
          </a:p>
          <a:p>
            <a:r>
              <a:rPr lang="zh-CN" altLang="zh-CN" dirty="0"/>
              <a:t>例：</a:t>
            </a:r>
            <a:r>
              <a:rPr lang="en-US" altLang="zh-CN" dirty="0"/>
              <a:t>select * from </a:t>
            </a:r>
            <a:r>
              <a:rPr lang="en-US" altLang="zh-CN" dirty="0" err="1"/>
              <a:t>table_name</a:t>
            </a:r>
            <a:r>
              <a:rPr lang="en-US" altLang="zh-CN" dirty="0"/>
              <a:t> where.....for update</a:t>
            </a:r>
            <a:r>
              <a:rPr lang="zh-CN" altLang="zh-CN" dirty="0"/>
              <a:t>或</a:t>
            </a:r>
            <a:r>
              <a:rPr lang="en-US" altLang="zh-CN" dirty="0"/>
              <a:t>UPDATE</a:t>
            </a:r>
            <a:r>
              <a:rPr lang="zh-CN" altLang="zh-CN" dirty="0"/>
              <a:t>、</a:t>
            </a:r>
            <a:r>
              <a:rPr lang="en-US" altLang="zh-CN" dirty="0"/>
              <a:t>DELETE</a:t>
            </a:r>
            <a:r>
              <a:rPr lang="zh-CN" altLang="zh-CN" dirty="0"/>
              <a:t>和</a:t>
            </a:r>
            <a:r>
              <a:rPr lang="en-US" altLang="zh-CN" dirty="0"/>
              <a:t>INSERT</a:t>
            </a:r>
            <a:r>
              <a:rPr lang="zh-CN" altLang="zh-CN" dirty="0"/>
              <a:t>语句。</a:t>
            </a:r>
          </a:p>
          <a:p>
            <a:pPr lvl="0" fontAlgn="ctr">
              <a:spcBef>
                <a:spcPts val="1000"/>
              </a:spcBef>
              <a:spcAft>
                <a:spcPts val="0"/>
              </a:spcAft>
              <a:buSzPct val="100000"/>
            </a:pPr>
            <a:endParaRPr lang="en-US" altLang="zh-CN" dirty="0"/>
          </a:p>
          <a:p>
            <a:endParaRPr lang="en-US" altLang="zh-CN" b="1" dirty="0"/>
          </a:p>
          <a:p>
            <a:r>
              <a:rPr lang="zh-CN" altLang="zh-CN" b="1" dirty="0"/>
              <a:t>读写意向锁</a:t>
            </a:r>
            <a:r>
              <a:rPr lang="zh-CN" altLang="en-US" b="1" dirty="0"/>
              <a:t>（表锁）</a:t>
            </a:r>
            <a:r>
              <a:rPr lang="zh-CN" altLang="zh-CN" b="1" dirty="0"/>
              <a:t>：</a:t>
            </a:r>
            <a:endParaRPr lang="zh-CN" altLang="zh-CN" dirty="0"/>
          </a:p>
          <a:p>
            <a:r>
              <a:rPr lang="zh-CN" altLang="zh-CN" dirty="0"/>
              <a:t>为了允许行锁和表锁共存，实现多粒度锁机制。同时还有两种内部使用的意向锁（加在表上），分别为意向共享锁和意向排他锁。</a:t>
            </a:r>
            <a:endParaRPr lang="en-US" altLang="zh-CN" dirty="0"/>
          </a:p>
          <a:p>
            <a:r>
              <a:rPr lang="zh-CN" altLang="zh-CN" b="1" dirty="0"/>
              <a:t>意向共享锁</a:t>
            </a:r>
            <a:r>
              <a:rPr lang="zh-CN" altLang="zh-CN" dirty="0"/>
              <a:t>（</a:t>
            </a:r>
            <a:r>
              <a:rPr lang="en-US" altLang="zh-CN" dirty="0"/>
              <a:t>IS</a:t>
            </a:r>
            <a:r>
              <a:rPr lang="zh-CN" altLang="zh-CN" b="1" dirty="0"/>
              <a:t>）：</a:t>
            </a:r>
            <a:r>
              <a:rPr lang="zh-CN" altLang="zh-CN" dirty="0"/>
              <a:t>事务打算给数据行加共享锁前，先给表加一个</a:t>
            </a:r>
            <a:r>
              <a:rPr lang="en-US" altLang="zh-CN" dirty="0"/>
              <a:t>IS</a:t>
            </a:r>
            <a:r>
              <a:rPr lang="zh-CN" altLang="zh-CN" dirty="0"/>
              <a:t>锁。</a:t>
            </a:r>
          </a:p>
          <a:p>
            <a:r>
              <a:rPr lang="zh-CN" altLang="zh-CN" b="1" dirty="0"/>
              <a:t>意向排他锁</a:t>
            </a:r>
            <a:r>
              <a:rPr lang="zh-CN" altLang="zh-CN" dirty="0"/>
              <a:t>（</a:t>
            </a:r>
            <a:r>
              <a:rPr lang="en-US" altLang="zh-CN" dirty="0"/>
              <a:t>IX</a:t>
            </a:r>
            <a:r>
              <a:rPr lang="zh-CN" altLang="zh-CN" dirty="0"/>
              <a:t>）：事务打算给数据行加排他锁，先给表加一个</a:t>
            </a:r>
            <a:r>
              <a:rPr lang="en-US" altLang="zh-CN" dirty="0"/>
              <a:t>IX</a:t>
            </a:r>
            <a:r>
              <a:rPr lang="zh-CN" altLang="zh-CN" dirty="0"/>
              <a:t>锁。</a:t>
            </a:r>
          </a:p>
          <a:p>
            <a:pPr lvl="0" fontAlgn="ctr">
              <a:spcBef>
                <a:spcPts val="1000"/>
              </a:spcBef>
              <a:spcAft>
                <a:spcPts val="0"/>
              </a:spcAft>
              <a:buSzPct val="100000"/>
            </a:pPr>
            <a:endParaRPr lang="en-US" altLang="zh-CN" dirty="0"/>
          </a:p>
        </p:txBody>
      </p:sp>
    </p:spTree>
    <p:extLst>
      <p:ext uri="{BB962C8B-B14F-4D97-AF65-F5344CB8AC3E}">
        <p14:creationId xmlns:p14="http://schemas.microsoft.com/office/powerpoint/2010/main" val="2104716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569768-B931-457A-8DFD-3432D4BAEA83}"/>
              </a:ext>
            </a:extLst>
          </p:cNvPr>
          <p:cNvSpPr>
            <a:spLocks noGrp="1"/>
          </p:cNvSpPr>
          <p:nvPr>
            <p:ph type="body" sz="quarter" idx="10"/>
          </p:nvPr>
        </p:nvSpPr>
        <p:spPr>
          <a:xfrm>
            <a:off x="764562" y="554577"/>
            <a:ext cx="9728342" cy="584775"/>
          </a:xfrm>
        </p:spPr>
        <p:txBody>
          <a:bodyPr/>
          <a:lstStyle/>
          <a:p>
            <a:r>
              <a:rPr lang="zh-CN" altLang="en-US" kern="1200" dirty="0">
                <a:latin typeface="微软雅黑" panose="020B0503020204020204" pitchFamily="34" charset="-122"/>
                <a:ea typeface="微软雅黑" panose="020B0503020204020204" pitchFamily="34" charset="-122"/>
                <a:sym typeface="+mn-lt"/>
              </a:rPr>
              <a:t>锁</a:t>
            </a:r>
            <a:r>
              <a:rPr lang="en-US" altLang="zh-CN" kern="1200" dirty="0">
                <a:latin typeface="微软雅黑" panose="020B0503020204020204" pitchFamily="34" charset="-122"/>
                <a:ea typeface="微软雅黑" panose="020B0503020204020204" pitchFamily="34" charset="-122"/>
                <a:sym typeface="+mn-lt"/>
              </a:rPr>
              <a:t>-</a:t>
            </a:r>
            <a:r>
              <a:rPr lang="zh-CN" altLang="en-US" kern="1200" dirty="0">
                <a:latin typeface="微软雅黑" panose="020B0503020204020204" pitchFamily="34" charset="-122"/>
                <a:ea typeface="微软雅黑" panose="020B0503020204020204" pitchFamily="34" charset="-122"/>
                <a:sym typeface="+mn-lt"/>
              </a:rPr>
              <a:t>行锁分类</a:t>
            </a:r>
          </a:p>
          <a:p>
            <a:endParaRPr lang="zh-CN" altLang="en-US" dirty="0"/>
          </a:p>
        </p:txBody>
      </p:sp>
      <p:sp>
        <p:nvSpPr>
          <p:cNvPr id="70" name="文本框 69">
            <a:extLst>
              <a:ext uri="{FF2B5EF4-FFF2-40B4-BE49-F238E27FC236}">
                <a16:creationId xmlns:a16="http://schemas.microsoft.com/office/drawing/2014/main" id="{EF8260D6-06F8-426A-A9E8-024053839248}"/>
              </a:ext>
            </a:extLst>
          </p:cNvPr>
          <p:cNvSpPr txBox="1"/>
          <p:nvPr/>
        </p:nvSpPr>
        <p:spPr>
          <a:xfrm>
            <a:off x="4679418" y="4546138"/>
            <a:ext cx="271228" cy="335156"/>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Arial"/>
                <a:ea typeface="Microsoft YaHei"/>
                <a:cs typeface="+mn-ea"/>
                <a:sym typeface="+mn-lt"/>
              </a:rPr>
              <a:t>. </a:t>
            </a:r>
          </a:p>
        </p:txBody>
      </p:sp>
      <p:grpSp>
        <p:nvGrpSpPr>
          <p:cNvPr id="48" name="组合 47">
            <a:extLst>
              <a:ext uri="{FF2B5EF4-FFF2-40B4-BE49-F238E27FC236}">
                <a16:creationId xmlns:a16="http://schemas.microsoft.com/office/drawing/2014/main" id="{EE2BB93C-408E-402A-A147-C58BBFAD9B0C}"/>
              </a:ext>
            </a:extLst>
          </p:cNvPr>
          <p:cNvGrpSpPr/>
          <p:nvPr>
            <p:custDataLst>
              <p:tags r:id="rId1"/>
            </p:custDataLst>
          </p:nvPr>
        </p:nvGrpSpPr>
        <p:grpSpPr>
          <a:xfrm>
            <a:off x="609600" y="1209674"/>
            <a:ext cx="10887075" cy="5376864"/>
            <a:chOff x="1669" y="4549"/>
            <a:chExt cx="15556" cy="4577"/>
          </a:xfrm>
        </p:grpSpPr>
        <p:sp>
          <p:nvSpPr>
            <p:cNvPr id="68" name="斜纹 67">
              <a:extLst>
                <a:ext uri="{FF2B5EF4-FFF2-40B4-BE49-F238E27FC236}">
                  <a16:creationId xmlns:a16="http://schemas.microsoft.com/office/drawing/2014/main" id="{4887E350-696B-4B17-91BB-1BA5B3B1B8C8}"/>
                </a:ext>
              </a:extLst>
            </p:cNvPr>
            <p:cNvSpPr/>
            <p:nvPr>
              <p:custDataLst>
                <p:tags r:id="rId2"/>
              </p:custDataLst>
            </p:nvPr>
          </p:nvSpPr>
          <p:spPr>
            <a:xfrm rot="5400000">
              <a:off x="16331" y="4549"/>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斜纹 77">
              <a:extLst>
                <a:ext uri="{FF2B5EF4-FFF2-40B4-BE49-F238E27FC236}">
                  <a16:creationId xmlns:a16="http://schemas.microsoft.com/office/drawing/2014/main" id="{E09C0451-6FAB-4DE3-8AC2-3E7B23D2D0B8}"/>
                </a:ext>
              </a:extLst>
            </p:cNvPr>
            <p:cNvSpPr/>
            <p:nvPr>
              <p:custDataLst>
                <p:tags r:id="rId3"/>
              </p:custDataLst>
            </p:nvPr>
          </p:nvSpPr>
          <p:spPr>
            <a:xfrm rot="16200000">
              <a:off x="1669" y="8232"/>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 name="矩形 2">
            <a:extLst>
              <a:ext uri="{FF2B5EF4-FFF2-40B4-BE49-F238E27FC236}">
                <a16:creationId xmlns:a16="http://schemas.microsoft.com/office/drawing/2014/main" id="{CEB13E15-ED92-4E07-BF01-5004EC27C115}"/>
              </a:ext>
            </a:extLst>
          </p:cNvPr>
          <p:cNvSpPr/>
          <p:nvPr/>
        </p:nvSpPr>
        <p:spPr>
          <a:xfrm>
            <a:off x="1142656" y="1554480"/>
            <a:ext cx="10718418" cy="4632037"/>
          </a:xfrm>
          <a:prstGeom prst="rect">
            <a:avLst/>
          </a:prstGeom>
        </p:spPr>
        <p:txBody>
          <a:bodyPr wrap="square">
            <a:spAutoFit/>
          </a:bodyPr>
          <a:lstStyle/>
          <a:p>
            <a:r>
              <a:rPr lang="zh-CN" altLang="en-US" b="1" dirty="0"/>
              <a:t>误区：</a:t>
            </a:r>
            <a:endParaRPr lang="zh-CN" altLang="zh-CN" dirty="0"/>
          </a:p>
          <a:p>
            <a:endParaRPr lang="en-US" altLang="zh-CN" dirty="0"/>
          </a:p>
          <a:p>
            <a:r>
              <a:rPr lang="zh-CN" altLang="zh-CN" dirty="0"/>
              <a:t>对于</a:t>
            </a:r>
            <a:r>
              <a:rPr lang="en-US" altLang="zh-CN" dirty="0" err="1"/>
              <a:t>Innodb</a:t>
            </a:r>
            <a:r>
              <a:rPr lang="zh-CN" altLang="zh-CN" dirty="0"/>
              <a:t>行锁的一个误区是：行锁就是将锁锁在行上，这一行记录不能被其他人修改。其实也有可能并不是锁在行上而是行与行之间的间隙上。</a:t>
            </a:r>
            <a:endParaRPr lang="en-US" altLang="zh-CN" dirty="0"/>
          </a:p>
          <a:p>
            <a:endParaRPr lang="en-US" altLang="zh-CN" b="1" dirty="0"/>
          </a:p>
          <a:p>
            <a:endParaRPr lang="en-US" altLang="zh-CN" b="1" dirty="0"/>
          </a:p>
          <a:p>
            <a:r>
              <a:rPr lang="zh-CN" altLang="en-US" b="1" dirty="0"/>
              <a:t>行锁分类：</a:t>
            </a:r>
            <a:endParaRPr lang="en-US" altLang="zh-CN" b="1" dirty="0"/>
          </a:p>
          <a:p>
            <a:pPr indent="266700" algn="just">
              <a:spcAft>
                <a:spcPts val="600"/>
              </a:spcAft>
            </a:pPr>
            <a:endParaRPr lang="en-US" altLang="zh-CN" kern="100" dirty="0">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600"/>
              </a:spcAft>
            </a:pPr>
            <a:r>
              <a:rPr lang="en-US" altLang="zh-CN" kern="100" dirty="0">
                <a:latin typeface="Times New Roman" panose="02020603050405020304" pitchFamily="18" charset="0"/>
                <a:ea typeface="宋体" panose="02010600030101010101" pitchFamily="2" charset="-122"/>
                <a:cs typeface="宋体" panose="02010600030101010101" pitchFamily="2" charset="-122"/>
              </a:rPr>
              <a:t>1</a:t>
            </a:r>
            <a:r>
              <a:rPr lang="zh-CN" altLang="zh-CN" kern="100" dirty="0">
                <a:latin typeface="Times New Roman" panose="02020603050405020304" pitchFamily="18" charset="0"/>
                <a:ea typeface="宋体" panose="02010600030101010101" pitchFamily="2" charset="-122"/>
                <a:cs typeface="宋体" panose="02010600030101010101" pitchFamily="2" charset="-122"/>
              </a:rPr>
              <a:t>．</a:t>
            </a:r>
            <a:r>
              <a:rPr lang="en-US" altLang="zh-CN" kern="100" dirty="0" err="1">
                <a:latin typeface="Times New Roman" panose="02020603050405020304" pitchFamily="18" charset="0"/>
                <a:ea typeface="宋体" panose="02010600030101010101" pitchFamily="2" charset="-122"/>
                <a:cs typeface="宋体" panose="02010600030101010101" pitchFamily="2" charset="-122"/>
              </a:rPr>
              <a:t>LOCK_ORDINARY</a:t>
            </a:r>
            <a:r>
              <a:rPr lang="zh-CN" altLang="zh-CN" kern="100" dirty="0">
                <a:latin typeface="Times New Roman" panose="02020603050405020304" pitchFamily="18" charset="0"/>
                <a:ea typeface="宋体" panose="02010600030101010101" pitchFamily="2" charset="-122"/>
                <a:cs typeface="宋体" panose="02010600030101010101" pitchFamily="2" charset="-122"/>
              </a:rPr>
              <a:t>：也称</a:t>
            </a:r>
            <a:r>
              <a:rPr lang="en-US" altLang="zh-CN" kern="100" dirty="0">
                <a:latin typeface="Times New Roman" panose="02020603050405020304" pitchFamily="18" charset="0"/>
                <a:ea typeface="宋体" panose="02010600030101010101" pitchFamily="2" charset="-122"/>
                <a:cs typeface="宋体" panose="02010600030101010101" pitchFamily="2" charset="-122"/>
              </a:rPr>
              <a:t>Next-Key Lock</a:t>
            </a:r>
            <a:r>
              <a:rPr lang="zh-CN" altLang="zh-CN" kern="100" dirty="0">
                <a:latin typeface="Times New Roman" panose="02020603050405020304" pitchFamily="18" charset="0"/>
                <a:ea typeface="宋体" panose="02010600030101010101" pitchFamily="2" charset="-122"/>
                <a:cs typeface="宋体" panose="02010600030101010101" pitchFamily="2" charset="-122"/>
              </a:rPr>
              <a:t>，同时锁住行记录和记录之间的间隙，</a:t>
            </a:r>
            <a:r>
              <a:rPr lang="zh-CN" altLang="en-US" kern="100" dirty="0">
                <a:latin typeface="Times New Roman" panose="02020603050405020304" pitchFamily="18" charset="0"/>
                <a:ea typeface="宋体" panose="02010600030101010101" pitchFamily="2" charset="-122"/>
                <a:cs typeface="宋体" panose="02010600030101010101" pitchFamily="2" charset="-122"/>
              </a:rPr>
              <a:t>（</a:t>
            </a:r>
            <a:r>
              <a:rPr lang="en-US" altLang="zh-CN" kern="100" dirty="0">
                <a:latin typeface="Times New Roman" panose="02020603050405020304" pitchFamily="18" charset="0"/>
                <a:ea typeface="宋体" panose="02010600030101010101" pitchFamily="2" charset="-122"/>
                <a:cs typeface="宋体" panose="02010600030101010101" pitchFamily="2" charset="-122"/>
              </a:rPr>
              <a:t> RR </a:t>
            </a:r>
            <a:r>
              <a:rPr lang="zh-CN" altLang="en-US" kern="100" dirty="0">
                <a:latin typeface="Times New Roman" panose="02020603050405020304" pitchFamily="18" charset="0"/>
                <a:ea typeface="宋体" panose="02010600030101010101" pitchFamily="2" charset="-122"/>
                <a:cs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600"/>
              </a:spcAft>
            </a:pPr>
            <a:r>
              <a:rPr lang="en-US" altLang="zh-CN" kern="100" dirty="0">
                <a:latin typeface="Times New Roman" panose="02020603050405020304" pitchFamily="18" charset="0"/>
                <a:ea typeface="宋体" panose="02010600030101010101" pitchFamily="2" charset="-122"/>
                <a:cs typeface="宋体" panose="02010600030101010101" pitchFamily="2" charset="-122"/>
              </a:rPr>
              <a:t>2</a:t>
            </a:r>
            <a:r>
              <a:rPr lang="zh-CN" altLang="zh-CN" kern="100" dirty="0">
                <a:latin typeface="Times New Roman" panose="02020603050405020304" pitchFamily="18" charset="0"/>
                <a:ea typeface="宋体" panose="02010600030101010101" pitchFamily="2" charset="-122"/>
                <a:cs typeface="宋体" panose="02010600030101010101" pitchFamily="2" charset="-122"/>
              </a:rPr>
              <a:t>．</a:t>
            </a:r>
            <a:r>
              <a:rPr lang="en-US" altLang="zh-CN" kern="100" dirty="0" err="1">
                <a:latin typeface="Times New Roman" panose="02020603050405020304" pitchFamily="18" charset="0"/>
                <a:ea typeface="宋体" panose="02010600030101010101" pitchFamily="2" charset="-122"/>
                <a:cs typeface="宋体" panose="02010600030101010101" pitchFamily="2" charset="-122"/>
              </a:rPr>
              <a:t>LOCK_GAP</a:t>
            </a:r>
            <a:r>
              <a:rPr lang="zh-CN" altLang="zh-CN" kern="100" dirty="0">
                <a:latin typeface="Times New Roman" panose="02020603050405020304" pitchFamily="18" charset="0"/>
                <a:ea typeface="宋体" panose="02010600030101010101" pitchFamily="2" charset="-122"/>
                <a:cs typeface="宋体" panose="02010600030101010101" pitchFamily="2" charset="-122"/>
              </a:rPr>
              <a:t>：</a:t>
            </a:r>
            <a:r>
              <a:rPr lang="en-US" altLang="zh-CN" kern="100" dirty="0">
                <a:latin typeface="Times New Roman" panose="02020603050405020304" pitchFamily="18" charset="0"/>
                <a:ea typeface="宋体" panose="02010600030101010101" pitchFamily="2" charset="-122"/>
                <a:cs typeface="宋体" panose="02010600030101010101" pitchFamily="2" charset="-122"/>
              </a:rPr>
              <a:t>GAP</a:t>
            </a:r>
            <a:r>
              <a:rPr lang="zh-CN" altLang="zh-CN" kern="100" dirty="0">
                <a:latin typeface="Times New Roman" panose="02020603050405020304" pitchFamily="18" charset="0"/>
                <a:ea typeface="宋体" panose="02010600030101010101" pitchFamily="2" charset="-122"/>
                <a:cs typeface="宋体" panose="02010600030101010101" pitchFamily="2" charset="-122"/>
              </a:rPr>
              <a:t>间隙锁，锁两个记录之间的</a:t>
            </a:r>
            <a:r>
              <a:rPr lang="en-US" altLang="zh-CN" kern="100" dirty="0">
                <a:latin typeface="Times New Roman" panose="02020603050405020304" pitchFamily="18" charset="0"/>
                <a:ea typeface="宋体" panose="02010600030101010101" pitchFamily="2" charset="-122"/>
                <a:cs typeface="宋体" panose="02010600030101010101" pitchFamily="2" charset="-122"/>
              </a:rPr>
              <a:t> GAP</a:t>
            </a:r>
            <a:r>
              <a:rPr lang="zh-CN" altLang="zh-CN" kern="100" dirty="0">
                <a:latin typeface="Times New Roman" panose="02020603050405020304" pitchFamily="18" charset="0"/>
                <a:ea typeface="宋体" panose="02010600030101010101" pitchFamily="2" charset="-122"/>
                <a:cs typeface="宋体" panose="02010600030101010101" pitchFamily="2" charset="-122"/>
              </a:rPr>
              <a:t>，防止记录插入。</a:t>
            </a:r>
            <a:endParaRPr lang="en-US" altLang="zh-CN" kern="100" dirty="0">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600"/>
              </a:spcAft>
            </a:pPr>
            <a:r>
              <a:rPr lang="zh-CN" altLang="zh-CN" kern="100" dirty="0">
                <a:latin typeface="Times New Roman" panose="02020603050405020304" pitchFamily="18" charset="0"/>
                <a:ea typeface="宋体" panose="02010600030101010101" pitchFamily="2" charset="-122"/>
                <a:cs typeface="宋体" panose="02010600030101010101" pitchFamily="2" charset="-122"/>
              </a:rPr>
              <a:t>例如：</a:t>
            </a:r>
            <a:r>
              <a:rPr lang="en-US" altLang="zh-CN" kern="100" dirty="0">
                <a:latin typeface="Times New Roman" panose="02020603050405020304" pitchFamily="18" charset="0"/>
                <a:ea typeface="宋体" panose="02010600030101010101" pitchFamily="2" charset="-122"/>
                <a:cs typeface="宋体" panose="02010600030101010101" pitchFamily="2" charset="-122"/>
              </a:rPr>
              <a:t>select * from t where id between 10 and 30 for update;</a:t>
            </a:r>
            <a:r>
              <a:rPr lang="zh-CN" altLang="zh-CN" kern="100" dirty="0">
                <a:latin typeface="Times New Roman" panose="02020603050405020304" pitchFamily="18" charset="0"/>
                <a:ea typeface="宋体" panose="02010600030101010101" pitchFamily="2" charset="-122"/>
                <a:cs typeface="宋体" panose="02010600030101010101" pitchFamily="2" charset="-122"/>
              </a:rPr>
              <a:t>会在</a:t>
            </a:r>
            <a:r>
              <a:rPr lang="en-US" altLang="zh-CN" kern="100" dirty="0">
                <a:latin typeface="Times New Roman" panose="02020603050405020304" pitchFamily="18" charset="0"/>
                <a:ea typeface="宋体" panose="02010600030101010101" pitchFamily="2" charset="-122"/>
                <a:cs typeface="宋体" panose="02010600030101010101" pitchFamily="2" charset="-122"/>
              </a:rPr>
              <a:t>id=10</a:t>
            </a:r>
            <a:r>
              <a:rPr lang="zh-CN" altLang="zh-CN" kern="100" dirty="0">
                <a:latin typeface="Times New Roman" panose="02020603050405020304" pitchFamily="18" charset="0"/>
                <a:ea typeface="宋体" panose="02010600030101010101" pitchFamily="2" charset="-122"/>
                <a:cs typeface="宋体" panose="02010600030101010101" pitchFamily="2" charset="-122"/>
              </a:rPr>
              <a:t>和</a:t>
            </a:r>
            <a:r>
              <a:rPr lang="en-US" altLang="zh-CN" kern="100" dirty="0">
                <a:latin typeface="Times New Roman" panose="02020603050405020304" pitchFamily="18" charset="0"/>
                <a:ea typeface="宋体" panose="02010600030101010101" pitchFamily="2" charset="-122"/>
                <a:cs typeface="宋体" panose="02010600030101010101" pitchFamily="2" charset="-122"/>
              </a:rPr>
              <a:t>id=30</a:t>
            </a:r>
            <a:r>
              <a:rPr lang="zh-CN" altLang="zh-CN" kern="100" dirty="0">
                <a:latin typeface="Times New Roman" panose="02020603050405020304" pitchFamily="18" charset="0"/>
                <a:ea typeface="宋体" panose="02010600030101010101" pitchFamily="2" charset="-122"/>
                <a:cs typeface="宋体" panose="02010600030101010101" pitchFamily="2" charset="-122"/>
              </a:rPr>
              <a:t>之间加上</a:t>
            </a:r>
            <a:r>
              <a:rPr lang="en-US" altLang="zh-CN" kern="100" dirty="0">
                <a:latin typeface="Times New Roman" panose="02020603050405020304" pitchFamily="18" charset="0"/>
                <a:ea typeface="宋体" panose="02010600030101010101" pitchFamily="2" charset="-122"/>
                <a:cs typeface="宋体" panose="02010600030101010101" pitchFamily="2" charset="-122"/>
              </a:rPr>
              <a:t>gap</a:t>
            </a:r>
            <a:r>
              <a:rPr lang="zh-CN" altLang="zh-CN" kern="100" dirty="0">
                <a:latin typeface="Times New Roman" panose="02020603050405020304" pitchFamily="18" charset="0"/>
                <a:ea typeface="宋体" panose="02010600030101010101" pitchFamily="2" charset="-122"/>
                <a:cs typeface="宋体" panose="02010600030101010101" pitchFamily="2" charset="-122"/>
              </a:rPr>
              <a:t>锁，所以其他会话如果要插入</a:t>
            </a:r>
            <a:r>
              <a:rPr lang="en-US" altLang="zh-CN" kern="100" dirty="0">
                <a:latin typeface="Times New Roman" panose="02020603050405020304" pitchFamily="18" charset="0"/>
                <a:ea typeface="宋体" panose="02010600030101010101" pitchFamily="2" charset="-122"/>
                <a:cs typeface="宋体" panose="02010600030101010101" pitchFamily="2" charset="-122"/>
              </a:rPr>
              <a:t>id=15</a:t>
            </a:r>
            <a:r>
              <a:rPr lang="zh-CN" altLang="zh-CN" kern="100" dirty="0">
                <a:latin typeface="Times New Roman" panose="02020603050405020304" pitchFamily="18" charset="0"/>
                <a:ea typeface="宋体" panose="02010600030101010101" pitchFamily="2" charset="-122"/>
                <a:cs typeface="宋体" panose="02010600030101010101" pitchFamily="2" charset="-122"/>
              </a:rPr>
              <a:t>记录时，就会被阻塞。是为了防止同一事务的</a:t>
            </a:r>
            <a:r>
              <a:rPr lang="en-US" altLang="zh-CN" kern="100" dirty="0">
                <a:latin typeface="Times New Roman" panose="02020603050405020304" pitchFamily="18" charset="0"/>
                <a:ea typeface="宋体" panose="02010600030101010101" pitchFamily="2" charset="-122"/>
                <a:cs typeface="宋体" panose="02010600030101010101" pitchFamily="2" charset="-122"/>
              </a:rPr>
              <a:t>2</a:t>
            </a:r>
            <a:r>
              <a:rPr lang="zh-CN" altLang="zh-CN" kern="100" dirty="0">
                <a:latin typeface="Times New Roman" panose="02020603050405020304" pitchFamily="18" charset="0"/>
                <a:ea typeface="宋体" panose="02010600030101010101" pitchFamily="2" charset="-122"/>
                <a:cs typeface="宋体" panose="02010600030101010101" pitchFamily="2" charset="-122"/>
              </a:rPr>
              <a:t>次</a:t>
            </a:r>
            <a:r>
              <a:rPr lang="zh-CN" altLang="zh-CN" kern="100" dirty="0">
                <a:highlight>
                  <a:srgbClr val="FFFF00"/>
                </a:highlight>
                <a:latin typeface="Times New Roman" panose="02020603050405020304" pitchFamily="18" charset="0"/>
                <a:ea typeface="宋体" panose="02010600030101010101" pitchFamily="2" charset="-122"/>
                <a:cs typeface="宋体" panose="02010600030101010101" pitchFamily="2" charset="-122"/>
              </a:rPr>
              <a:t>当前读</a:t>
            </a:r>
            <a:r>
              <a:rPr lang="zh-CN" altLang="zh-CN" kern="100" dirty="0">
                <a:latin typeface="Times New Roman" panose="02020603050405020304" pitchFamily="18" charset="0"/>
                <a:ea typeface="宋体" panose="02010600030101010101" pitchFamily="2" charset="-122"/>
                <a:cs typeface="宋体" panose="02010600030101010101" pitchFamily="2" charset="-122"/>
              </a:rPr>
              <a:t>读出的数据，出现其他事务新插入的数据（幻读）。</a:t>
            </a:r>
            <a:endParaRPr lang="en-US" altLang="zh-CN" kern="100" dirty="0">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600"/>
              </a:spcAft>
            </a:pPr>
            <a:r>
              <a:rPr lang="en-US" altLang="zh-CN" kern="100" dirty="0">
                <a:latin typeface="Times New Roman" panose="02020603050405020304" pitchFamily="18" charset="0"/>
                <a:ea typeface="宋体" panose="02010600030101010101" pitchFamily="2" charset="-122"/>
                <a:cs typeface="宋体" panose="02010600030101010101" pitchFamily="2" charset="-122"/>
              </a:rPr>
              <a:t>3</a:t>
            </a:r>
            <a:r>
              <a:rPr lang="zh-CN" altLang="zh-CN" kern="100" dirty="0">
                <a:latin typeface="Times New Roman" panose="02020603050405020304" pitchFamily="18" charset="0"/>
                <a:ea typeface="宋体" panose="02010600030101010101" pitchFamily="2" charset="-122"/>
                <a:cs typeface="宋体" panose="02010600030101010101" pitchFamily="2" charset="-122"/>
              </a:rPr>
              <a:t>．</a:t>
            </a:r>
            <a:r>
              <a:rPr lang="en-US" altLang="zh-CN" kern="100" dirty="0" err="1">
                <a:latin typeface="Times New Roman" panose="02020603050405020304" pitchFamily="18" charset="0"/>
                <a:ea typeface="宋体" panose="02010600030101010101" pitchFamily="2" charset="-122"/>
                <a:cs typeface="宋体" panose="02010600030101010101" pitchFamily="2" charset="-122"/>
              </a:rPr>
              <a:t>LOCK_REC_NOT_GAP</a:t>
            </a:r>
            <a:r>
              <a:rPr lang="zh-CN" altLang="zh-CN" kern="100" dirty="0">
                <a:latin typeface="Times New Roman" panose="02020603050405020304" pitchFamily="18" charset="0"/>
                <a:ea typeface="宋体" panose="02010600030101010101" pitchFamily="2" charset="-122"/>
                <a:cs typeface="宋体" panose="02010600030101010101" pitchFamily="2" charset="-122"/>
              </a:rPr>
              <a:t>：</a:t>
            </a:r>
            <a:r>
              <a:rPr lang="en-US" altLang="zh-CN" kern="100" dirty="0">
                <a:latin typeface="Times New Roman" panose="02020603050405020304" pitchFamily="18" charset="0"/>
                <a:ea typeface="宋体" panose="02010600030101010101" pitchFamily="2" charset="-122"/>
                <a:cs typeface="宋体" panose="02010600030101010101" pitchFamily="2" charset="-122"/>
              </a:rPr>
              <a:t>Recode</a:t>
            </a:r>
            <a:r>
              <a:rPr lang="zh-CN" altLang="zh-CN" kern="100" dirty="0">
                <a:latin typeface="Times New Roman" panose="02020603050405020304" pitchFamily="18" charset="0"/>
                <a:ea typeface="宋体" panose="02010600030101010101" pitchFamily="2" charset="-122"/>
                <a:cs typeface="宋体" panose="02010600030101010101" pitchFamily="2" charset="-122"/>
              </a:rPr>
              <a:t>锁，只锁记录。</a:t>
            </a:r>
          </a:p>
          <a:p>
            <a:pPr indent="266700" algn="just">
              <a:spcAft>
                <a:spcPts val="600"/>
              </a:spcAft>
            </a:pPr>
            <a:r>
              <a:rPr lang="en-US" altLang="zh-CN" kern="100" dirty="0">
                <a:latin typeface="Times New Roman" panose="02020603050405020304" pitchFamily="18" charset="0"/>
                <a:ea typeface="宋体" panose="02010600030101010101" pitchFamily="2" charset="-122"/>
                <a:cs typeface="宋体" panose="02010600030101010101" pitchFamily="2" charset="-122"/>
              </a:rPr>
              <a:t>4</a:t>
            </a:r>
            <a:r>
              <a:rPr lang="zh-CN" altLang="zh-CN" kern="100" dirty="0">
                <a:latin typeface="Times New Roman" panose="02020603050405020304" pitchFamily="18" charset="0"/>
                <a:ea typeface="宋体" panose="02010600030101010101" pitchFamily="2" charset="-122"/>
                <a:cs typeface="宋体" panose="02010600030101010101" pitchFamily="2" charset="-122"/>
              </a:rPr>
              <a:t>．</a:t>
            </a:r>
            <a:r>
              <a:rPr lang="en-US" altLang="zh-CN" kern="100" dirty="0" err="1">
                <a:latin typeface="Times New Roman" panose="02020603050405020304" pitchFamily="18" charset="0"/>
                <a:ea typeface="宋体" panose="02010600030101010101" pitchFamily="2" charset="-122"/>
                <a:cs typeface="宋体" panose="02010600030101010101" pitchFamily="2" charset="-122"/>
              </a:rPr>
              <a:t>LOCK_INSERT_INTENSION</a:t>
            </a:r>
            <a:r>
              <a:rPr lang="zh-CN" altLang="zh-CN" kern="100" dirty="0">
                <a:latin typeface="Times New Roman" panose="02020603050405020304" pitchFamily="18" charset="0"/>
                <a:ea typeface="宋体" panose="02010600030101010101" pitchFamily="2" charset="-122"/>
                <a:cs typeface="宋体" panose="02010600030101010101" pitchFamily="2" charset="-122"/>
              </a:rPr>
              <a:t>：插入意向</a:t>
            </a:r>
            <a:r>
              <a:rPr lang="en-US" altLang="zh-CN" kern="100" dirty="0">
                <a:latin typeface="Times New Roman" panose="02020603050405020304" pitchFamily="18" charset="0"/>
                <a:ea typeface="宋体" panose="02010600030101010101" pitchFamily="2" charset="-122"/>
                <a:cs typeface="宋体" panose="02010600030101010101" pitchFamily="2" charset="-122"/>
              </a:rPr>
              <a:t> GAP </a:t>
            </a:r>
            <a:r>
              <a:rPr lang="zh-CN" altLang="zh-CN" kern="100" dirty="0">
                <a:latin typeface="Times New Roman" panose="02020603050405020304" pitchFamily="18" charset="0"/>
                <a:ea typeface="宋体" panose="02010600030101010101" pitchFamily="2" charset="-122"/>
                <a:cs typeface="宋体" panose="02010600030101010101" pitchFamily="2" charset="-122"/>
              </a:rPr>
              <a:t>锁，插入记录时使用，是</a:t>
            </a:r>
            <a:r>
              <a:rPr lang="en-US" altLang="zh-CN" kern="100" dirty="0">
                <a:latin typeface="Times New Roman" panose="02020603050405020304" pitchFamily="18" charset="0"/>
                <a:ea typeface="宋体" panose="02010600030101010101" pitchFamily="2" charset="-122"/>
                <a:cs typeface="宋体" panose="02010600030101010101" pitchFamily="2" charset="-122"/>
              </a:rPr>
              <a:t> </a:t>
            </a:r>
            <a:r>
              <a:rPr lang="en-US" altLang="zh-CN" kern="100" dirty="0" err="1">
                <a:latin typeface="Times New Roman" panose="02020603050405020304" pitchFamily="18" charset="0"/>
                <a:ea typeface="宋体" panose="02010600030101010101" pitchFamily="2" charset="-122"/>
                <a:cs typeface="宋体" panose="02010600030101010101" pitchFamily="2" charset="-122"/>
              </a:rPr>
              <a:t>LOCK_GAP</a:t>
            </a:r>
            <a:r>
              <a:rPr lang="en-US" altLang="zh-CN" kern="100" dirty="0">
                <a:latin typeface="Times New Roman" panose="02020603050405020304" pitchFamily="18" charset="0"/>
                <a:ea typeface="宋体" panose="02010600030101010101" pitchFamily="2" charset="-122"/>
                <a:cs typeface="宋体" panose="02010600030101010101" pitchFamily="2" charset="-122"/>
              </a:rPr>
              <a:t> </a:t>
            </a:r>
            <a:r>
              <a:rPr lang="zh-CN" altLang="zh-CN" kern="100" dirty="0">
                <a:latin typeface="Times New Roman" panose="02020603050405020304" pitchFamily="18" charset="0"/>
                <a:ea typeface="宋体" panose="02010600030101010101" pitchFamily="2" charset="-122"/>
                <a:cs typeface="宋体" panose="02010600030101010101" pitchFamily="2" charset="-122"/>
              </a:rPr>
              <a:t>的一种特例。</a:t>
            </a:r>
          </a:p>
        </p:txBody>
      </p:sp>
    </p:spTree>
    <p:extLst>
      <p:ext uri="{BB962C8B-B14F-4D97-AF65-F5344CB8AC3E}">
        <p14:creationId xmlns:p14="http://schemas.microsoft.com/office/powerpoint/2010/main" val="2927772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569768-B931-457A-8DFD-3432D4BAEA83}"/>
              </a:ext>
            </a:extLst>
          </p:cNvPr>
          <p:cNvSpPr>
            <a:spLocks noGrp="1"/>
          </p:cNvSpPr>
          <p:nvPr>
            <p:ph type="body" sz="quarter" idx="10"/>
          </p:nvPr>
        </p:nvSpPr>
        <p:spPr>
          <a:xfrm>
            <a:off x="764562" y="554577"/>
            <a:ext cx="9728342" cy="584775"/>
          </a:xfrm>
        </p:spPr>
        <p:txBody>
          <a:bodyPr/>
          <a:lstStyle/>
          <a:p>
            <a:r>
              <a:rPr lang="zh-CN" altLang="en-US" kern="1200" dirty="0">
                <a:latin typeface="微软雅黑" panose="020B0503020204020204" pitchFamily="34" charset="-122"/>
                <a:ea typeface="微软雅黑" panose="020B0503020204020204" pitchFamily="34" charset="-122"/>
                <a:sym typeface="+mn-lt"/>
              </a:rPr>
              <a:t>锁</a:t>
            </a:r>
            <a:r>
              <a:rPr lang="en-US" altLang="zh-CN" kern="1200" dirty="0">
                <a:latin typeface="微软雅黑" panose="020B0503020204020204" pitchFamily="34" charset="-122"/>
                <a:ea typeface="微软雅黑" panose="020B0503020204020204" pitchFamily="34" charset="-122"/>
                <a:sym typeface="+mn-lt"/>
              </a:rPr>
              <a:t>-</a:t>
            </a:r>
            <a:r>
              <a:rPr lang="zh-CN" altLang="en-US" kern="1200" dirty="0">
                <a:latin typeface="微软雅黑" panose="020B0503020204020204" pitchFamily="34" charset="-122"/>
                <a:ea typeface="微软雅黑" panose="020B0503020204020204" pitchFamily="34" charset="-122"/>
                <a:sym typeface="+mn-lt"/>
              </a:rPr>
              <a:t>行锁分类</a:t>
            </a:r>
            <a:r>
              <a:rPr lang="en-US" altLang="zh-CN" kern="1200" dirty="0">
                <a:latin typeface="微软雅黑" panose="020B0503020204020204" pitchFamily="34" charset="-122"/>
                <a:ea typeface="微软雅黑" panose="020B0503020204020204" pitchFamily="34" charset="-122"/>
                <a:sym typeface="+mn-lt"/>
              </a:rPr>
              <a:t>—</a:t>
            </a:r>
            <a:r>
              <a:rPr lang="zh-CN" altLang="en-US" kern="1200" dirty="0">
                <a:latin typeface="微软雅黑" panose="020B0503020204020204" pitchFamily="34" charset="-122"/>
                <a:ea typeface="微软雅黑" panose="020B0503020204020204" pitchFamily="34" charset="-122"/>
                <a:sym typeface="+mn-lt"/>
              </a:rPr>
              <a:t>记录锁（</a:t>
            </a:r>
            <a:r>
              <a:rPr lang="en-US" altLang="zh-CN" kern="1200" dirty="0">
                <a:latin typeface="微软雅黑" panose="020B0503020204020204" pitchFamily="34" charset="-122"/>
                <a:ea typeface="微软雅黑" panose="020B0503020204020204" pitchFamily="34" charset="-122"/>
                <a:sym typeface="+mn-lt"/>
              </a:rPr>
              <a:t>Record Locks</a:t>
            </a:r>
            <a:r>
              <a:rPr lang="zh-CN" altLang="en-US" kern="1200" dirty="0">
                <a:latin typeface="微软雅黑" panose="020B0503020204020204" pitchFamily="34" charset="-122"/>
                <a:ea typeface="微软雅黑" panose="020B0503020204020204" pitchFamily="34" charset="-122"/>
                <a:sym typeface="+mn-lt"/>
              </a:rPr>
              <a:t>）</a:t>
            </a:r>
          </a:p>
          <a:p>
            <a:endParaRPr lang="zh-CN" altLang="en-US" dirty="0"/>
          </a:p>
        </p:txBody>
      </p:sp>
      <p:sp>
        <p:nvSpPr>
          <p:cNvPr id="70" name="文本框 69">
            <a:extLst>
              <a:ext uri="{FF2B5EF4-FFF2-40B4-BE49-F238E27FC236}">
                <a16:creationId xmlns:a16="http://schemas.microsoft.com/office/drawing/2014/main" id="{EF8260D6-06F8-426A-A9E8-024053839248}"/>
              </a:ext>
            </a:extLst>
          </p:cNvPr>
          <p:cNvSpPr txBox="1"/>
          <p:nvPr/>
        </p:nvSpPr>
        <p:spPr>
          <a:xfrm>
            <a:off x="4679418" y="4546138"/>
            <a:ext cx="271228" cy="335156"/>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Arial"/>
                <a:ea typeface="Microsoft YaHei"/>
                <a:cs typeface="+mn-ea"/>
                <a:sym typeface="+mn-lt"/>
              </a:rPr>
              <a:t>. </a:t>
            </a:r>
          </a:p>
        </p:txBody>
      </p:sp>
      <p:grpSp>
        <p:nvGrpSpPr>
          <p:cNvPr id="48" name="组合 47">
            <a:extLst>
              <a:ext uri="{FF2B5EF4-FFF2-40B4-BE49-F238E27FC236}">
                <a16:creationId xmlns:a16="http://schemas.microsoft.com/office/drawing/2014/main" id="{EE2BB93C-408E-402A-A147-C58BBFAD9B0C}"/>
              </a:ext>
            </a:extLst>
          </p:cNvPr>
          <p:cNvGrpSpPr/>
          <p:nvPr>
            <p:custDataLst>
              <p:tags r:id="rId1"/>
            </p:custDataLst>
          </p:nvPr>
        </p:nvGrpSpPr>
        <p:grpSpPr>
          <a:xfrm>
            <a:off x="609600" y="1209674"/>
            <a:ext cx="10887075" cy="5376864"/>
            <a:chOff x="1669" y="4549"/>
            <a:chExt cx="15556" cy="4577"/>
          </a:xfrm>
        </p:grpSpPr>
        <p:sp>
          <p:nvSpPr>
            <p:cNvPr id="68" name="斜纹 67">
              <a:extLst>
                <a:ext uri="{FF2B5EF4-FFF2-40B4-BE49-F238E27FC236}">
                  <a16:creationId xmlns:a16="http://schemas.microsoft.com/office/drawing/2014/main" id="{4887E350-696B-4B17-91BB-1BA5B3B1B8C8}"/>
                </a:ext>
              </a:extLst>
            </p:cNvPr>
            <p:cNvSpPr/>
            <p:nvPr>
              <p:custDataLst>
                <p:tags r:id="rId2"/>
              </p:custDataLst>
            </p:nvPr>
          </p:nvSpPr>
          <p:spPr>
            <a:xfrm rot="5400000">
              <a:off x="16331" y="4549"/>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斜纹 77">
              <a:extLst>
                <a:ext uri="{FF2B5EF4-FFF2-40B4-BE49-F238E27FC236}">
                  <a16:creationId xmlns:a16="http://schemas.microsoft.com/office/drawing/2014/main" id="{E09C0451-6FAB-4DE3-8AC2-3E7B23D2D0B8}"/>
                </a:ext>
              </a:extLst>
            </p:cNvPr>
            <p:cNvSpPr/>
            <p:nvPr>
              <p:custDataLst>
                <p:tags r:id="rId3"/>
              </p:custDataLst>
            </p:nvPr>
          </p:nvSpPr>
          <p:spPr>
            <a:xfrm rot="16200000">
              <a:off x="1669" y="8232"/>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 name="矩形 2">
            <a:extLst>
              <a:ext uri="{FF2B5EF4-FFF2-40B4-BE49-F238E27FC236}">
                <a16:creationId xmlns:a16="http://schemas.microsoft.com/office/drawing/2014/main" id="{CEB13E15-ED92-4E07-BF01-5004EC27C115}"/>
              </a:ext>
            </a:extLst>
          </p:cNvPr>
          <p:cNvSpPr/>
          <p:nvPr/>
        </p:nvSpPr>
        <p:spPr>
          <a:xfrm>
            <a:off x="764562" y="1209674"/>
            <a:ext cx="11096512" cy="5632311"/>
          </a:xfrm>
          <a:prstGeom prst="rect">
            <a:avLst/>
          </a:prstGeom>
        </p:spPr>
        <p:txBody>
          <a:bodyPr wrap="square">
            <a:spAutoFit/>
          </a:bodyPr>
          <a:lstStyle/>
          <a:p>
            <a:r>
              <a:rPr lang="zh-CN" altLang="en-US" b="1" dirty="0"/>
              <a:t>记录锁</a:t>
            </a:r>
            <a:endParaRPr lang="en-US" altLang="zh-CN" b="1" dirty="0"/>
          </a:p>
          <a:p>
            <a:endParaRPr lang="en-US" altLang="zh-CN" b="1" dirty="0"/>
          </a:p>
          <a:p>
            <a:r>
              <a:rPr lang="zh-CN" altLang="en-US" dirty="0"/>
              <a:t>示例：</a:t>
            </a:r>
            <a:r>
              <a:rPr lang="en-US" altLang="zh-CN" dirty="0"/>
              <a:t>update user set age </a:t>
            </a:r>
            <a:r>
              <a:rPr lang="en-US" altLang="zh-CN" b="1" dirty="0"/>
              <a:t>=8+1</a:t>
            </a:r>
            <a:r>
              <a:rPr lang="en-US" altLang="zh-CN" dirty="0"/>
              <a:t> where id</a:t>
            </a:r>
            <a:r>
              <a:rPr lang="en-US" altLang="zh-CN" b="1" dirty="0"/>
              <a:t>=</a:t>
            </a:r>
            <a:r>
              <a:rPr lang="en-US" altLang="zh-CN" dirty="0"/>
              <a:t>4;  --Id</a:t>
            </a:r>
            <a:r>
              <a:rPr lang="zh-CN" altLang="en-US" dirty="0"/>
              <a:t>为主键</a:t>
            </a:r>
            <a:endParaRPr lang="en-US" altLang="zh-CN" dirty="0"/>
          </a:p>
          <a:p>
            <a:endParaRPr lang="en-US" altLang="zh-CN" dirty="0"/>
          </a:p>
          <a:p>
            <a:pPr marL="342900" indent="-342900">
              <a:buFont typeface="+mj-lt"/>
              <a:buAutoNum type="arabicPeriod"/>
            </a:pPr>
            <a:r>
              <a:rPr lang="zh-CN" altLang="zh-CN" dirty="0"/>
              <a:t>在</a:t>
            </a:r>
            <a:r>
              <a:rPr lang="en-US" altLang="zh-CN" dirty="0"/>
              <a:t> id = 4 </a:t>
            </a:r>
            <a:r>
              <a:rPr lang="zh-CN" altLang="zh-CN" dirty="0"/>
              <a:t>这条记录上加上记录锁，防止其他事务对</a:t>
            </a:r>
            <a:r>
              <a:rPr lang="en-US" altLang="zh-CN" dirty="0"/>
              <a:t> id = 4 </a:t>
            </a:r>
            <a:r>
              <a:rPr lang="zh-CN" altLang="zh-CN" dirty="0"/>
              <a:t>这条记录进行修改或删除。</a:t>
            </a:r>
            <a:endParaRPr lang="en-US" altLang="zh-CN" dirty="0"/>
          </a:p>
          <a:p>
            <a:pPr marL="342900" indent="-342900">
              <a:buFont typeface="+mj-lt"/>
              <a:buAutoNum type="arabicPeriod"/>
            </a:pPr>
            <a:r>
              <a:rPr lang="zh-CN" altLang="zh-CN" dirty="0"/>
              <a:t>记录锁永远都是加在索引上的，就算一个表没有建索引，数据库也会隐式的创建一个索引。</a:t>
            </a:r>
            <a:endParaRPr lang="en-US" altLang="zh-CN" dirty="0"/>
          </a:p>
          <a:p>
            <a:pPr marL="342900" indent="-342900">
              <a:buFont typeface="+mj-lt"/>
              <a:buAutoNum type="arabicPeriod"/>
            </a:pPr>
            <a:r>
              <a:rPr lang="zh-CN" altLang="zh-CN" dirty="0"/>
              <a:t>如果</a:t>
            </a:r>
            <a:r>
              <a:rPr lang="en-US" altLang="zh-CN" dirty="0"/>
              <a:t> WHERE </a:t>
            </a:r>
            <a:r>
              <a:rPr lang="zh-CN" altLang="zh-CN" dirty="0"/>
              <a:t>条件中指定的列是个二级索引，那么记录锁不仅会加在这个二级索引上，还会加在这个二级索引所对应的聚簇索引上。</a:t>
            </a:r>
            <a:endParaRPr lang="en-US" altLang="zh-CN" dirty="0"/>
          </a:p>
          <a:p>
            <a:pPr marL="342900" indent="-342900">
              <a:buFont typeface="+mj-lt"/>
              <a:buAutoNum type="arabicPeriod"/>
            </a:pPr>
            <a:endParaRPr lang="zh-CN" altLang="zh-CN" dirty="0"/>
          </a:p>
          <a:p>
            <a:pPr marL="342900" indent="-342900">
              <a:buFont typeface="+mj-lt"/>
              <a:buAutoNum type="arabicPeriod"/>
            </a:pPr>
            <a:r>
              <a:rPr lang="zh-CN" altLang="zh-CN" dirty="0"/>
              <a:t>如果</a:t>
            </a:r>
            <a:r>
              <a:rPr lang="en-US" altLang="zh-CN" dirty="0"/>
              <a:t> SQL </a:t>
            </a:r>
            <a:r>
              <a:rPr lang="zh-CN" altLang="zh-CN" dirty="0"/>
              <a:t>语句无法使用索引时会走主索引实现全表扫描，这个时候</a:t>
            </a:r>
            <a:r>
              <a:rPr lang="en-US" altLang="zh-CN" dirty="0"/>
              <a:t> MySQL </a:t>
            </a:r>
            <a:r>
              <a:rPr lang="zh-CN" altLang="zh-CN" dirty="0"/>
              <a:t>会给整张表的所有数据行加记录锁。如果一个</a:t>
            </a:r>
            <a:r>
              <a:rPr lang="en-US" altLang="zh-CN" dirty="0"/>
              <a:t> WHERE </a:t>
            </a:r>
            <a:r>
              <a:rPr lang="zh-CN" altLang="zh-CN" dirty="0"/>
              <a:t>条件无法通过索引快速过滤，存储引擎层面就会将所有记录加锁后返回，再由</a:t>
            </a:r>
            <a:r>
              <a:rPr lang="en-US" altLang="zh-CN" dirty="0"/>
              <a:t> MySQL Server </a:t>
            </a:r>
            <a:r>
              <a:rPr lang="zh-CN" altLang="zh-CN" dirty="0"/>
              <a:t>层进行过滤。</a:t>
            </a:r>
            <a:endParaRPr lang="en-US" altLang="zh-CN" dirty="0"/>
          </a:p>
          <a:p>
            <a:pPr marL="342900" indent="-342900">
              <a:buFont typeface="+mj-lt"/>
              <a:buAutoNum type="arabicPeriod"/>
            </a:pPr>
            <a:r>
              <a:rPr lang="zh-CN" altLang="zh-CN" dirty="0"/>
              <a:t>实际使用过程中，</a:t>
            </a:r>
            <a:r>
              <a:rPr lang="en-US" altLang="zh-CN" dirty="0"/>
              <a:t>MySQL</a:t>
            </a:r>
            <a:r>
              <a:rPr lang="zh-CN" altLang="en-US" dirty="0"/>
              <a:t>（</a:t>
            </a:r>
            <a:r>
              <a:rPr lang="en-US" altLang="zh-CN" dirty="0"/>
              <a:t>5.7</a:t>
            </a:r>
            <a:r>
              <a:rPr lang="zh-CN" altLang="en-US" dirty="0"/>
              <a:t>）</a:t>
            </a:r>
            <a:r>
              <a:rPr lang="en-US" altLang="zh-CN" dirty="0"/>
              <a:t> </a:t>
            </a:r>
            <a:r>
              <a:rPr lang="zh-CN" altLang="zh-CN" dirty="0"/>
              <a:t>做了一些改进，在</a:t>
            </a:r>
            <a:r>
              <a:rPr lang="en-US" altLang="zh-CN" dirty="0"/>
              <a:t> MySQL Server </a:t>
            </a:r>
            <a:r>
              <a:rPr lang="zh-CN" altLang="zh-CN" dirty="0"/>
              <a:t>层进行过滤的时候，如果发现不满足，会调用</a:t>
            </a:r>
            <a:r>
              <a:rPr lang="en-US" altLang="zh-CN" dirty="0"/>
              <a:t> </a:t>
            </a:r>
            <a:r>
              <a:rPr lang="en-US" altLang="zh-CN" dirty="0" err="1"/>
              <a:t>unlock_row</a:t>
            </a:r>
            <a:r>
              <a:rPr lang="en-US" altLang="zh-CN" dirty="0"/>
              <a:t> </a:t>
            </a:r>
            <a:r>
              <a:rPr lang="zh-CN" altLang="zh-CN" dirty="0"/>
              <a:t>方法，把不满足条件的记录释放锁（显然违背了二段锁协议，设置了</a:t>
            </a:r>
            <a:r>
              <a:rPr lang="en-US" altLang="zh-CN" dirty="0"/>
              <a:t> </a:t>
            </a:r>
            <a:r>
              <a:rPr lang="en-US" altLang="zh-CN" dirty="0" err="1"/>
              <a:t>innodb_locks_unsafe_for_binlog</a:t>
            </a:r>
            <a:r>
              <a:rPr lang="en-US" altLang="zh-CN" dirty="0"/>
              <a:t> </a:t>
            </a:r>
            <a:r>
              <a:rPr lang="zh-CN" altLang="zh-CN" dirty="0"/>
              <a:t>开启</a:t>
            </a:r>
            <a:r>
              <a:rPr lang="en-US" altLang="zh-CN" dirty="0"/>
              <a:t> semi-consistent read </a:t>
            </a:r>
            <a:r>
              <a:rPr lang="zh-CN" altLang="zh-CN" dirty="0"/>
              <a:t>的话，对于不满足查询条件的记录，</a:t>
            </a:r>
            <a:r>
              <a:rPr lang="en-US" altLang="zh-CN" dirty="0"/>
              <a:t>MySQL </a:t>
            </a:r>
            <a:r>
              <a:rPr lang="zh-CN" altLang="zh-CN" dirty="0"/>
              <a:t>会提前放锁，</a:t>
            </a:r>
            <a:r>
              <a:rPr lang="zh-CN" altLang="zh-CN" dirty="0">
                <a:highlight>
                  <a:srgbClr val="FFFF00"/>
                </a:highlight>
              </a:rPr>
              <a:t>不过加锁的过程是不可避免的</a:t>
            </a:r>
            <a:r>
              <a:rPr lang="zh-CN" altLang="zh-CN" dirty="0"/>
              <a:t>。</a:t>
            </a:r>
            <a:r>
              <a:rPr lang="en-US" altLang="zh-CN" dirty="0" err="1"/>
              <a:t>Mysql8.0</a:t>
            </a:r>
            <a:r>
              <a:rPr lang="zh-CN" altLang="zh-CN" dirty="0"/>
              <a:t>后</a:t>
            </a:r>
            <a:r>
              <a:rPr lang="en-US" altLang="zh-CN" dirty="0"/>
              <a:t>RR</a:t>
            </a:r>
            <a:r>
              <a:rPr lang="zh-CN" altLang="zh-CN" dirty="0"/>
              <a:t>模块不支持了）。这样做，保证了最后只会持有满足条件记录上的锁</a:t>
            </a:r>
            <a:r>
              <a:rPr lang="zh-CN" altLang="en-US" dirty="0"/>
              <a:t>。</a:t>
            </a:r>
            <a:r>
              <a:rPr lang="en-US" altLang="zh-CN" dirty="0"/>
              <a:t>(</a:t>
            </a:r>
            <a:r>
              <a:rPr lang="zh-CN" altLang="en-US" dirty="0"/>
              <a:t>强调：直接使用</a:t>
            </a:r>
            <a:r>
              <a:rPr lang="en-US" altLang="zh-CN" dirty="0"/>
              <a:t>RC</a:t>
            </a:r>
            <a:r>
              <a:rPr lang="zh-CN" altLang="en-US" dirty="0"/>
              <a:t>模式）</a:t>
            </a:r>
            <a:endParaRPr lang="en-US" altLang="zh-CN" dirty="0"/>
          </a:p>
          <a:p>
            <a:pPr marL="342900" indent="-342900">
              <a:buFont typeface="+mj-lt"/>
              <a:buAutoNum type="arabicPeriod"/>
            </a:pPr>
            <a:r>
              <a:rPr lang="zh-CN" altLang="zh-CN" dirty="0"/>
              <a:t>可见在没有索引时，不仅会消耗大量的锁资源，增加数据库的开销，而且极大的降低了数据库的并发性能，</a:t>
            </a:r>
            <a:r>
              <a:rPr lang="zh-CN" altLang="zh-CN" dirty="0">
                <a:highlight>
                  <a:srgbClr val="FFFF00"/>
                </a:highlight>
              </a:rPr>
              <a:t>所以说，更新操作一定要记得走索引</a:t>
            </a:r>
            <a:r>
              <a:rPr lang="zh-CN" altLang="zh-CN" dirty="0"/>
              <a:t>。</a:t>
            </a:r>
          </a:p>
          <a:p>
            <a:pPr indent="266700" algn="just">
              <a:spcAft>
                <a:spcPts val="600"/>
              </a:spcAft>
            </a:pPr>
            <a:endParaRPr lang="zh-CN" altLang="zh-CN" kern="100" dirty="0">
              <a:latin typeface="Times New Roman" panose="02020603050405020304" pitchFamily="18" charset="0"/>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100834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569768-B931-457A-8DFD-3432D4BAEA83}"/>
              </a:ext>
            </a:extLst>
          </p:cNvPr>
          <p:cNvSpPr>
            <a:spLocks noGrp="1"/>
          </p:cNvSpPr>
          <p:nvPr>
            <p:ph type="body" sz="quarter" idx="10"/>
          </p:nvPr>
        </p:nvSpPr>
        <p:spPr>
          <a:xfrm>
            <a:off x="764562" y="554577"/>
            <a:ext cx="9728342" cy="584775"/>
          </a:xfrm>
        </p:spPr>
        <p:txBody>
          <a:bodyPr/>
          <a:lstStyle/>
          <a:p>
            <a:r>
              <a:rPr lang="zh-CN" altLang="en-US" kern="1200" dirty="0">
                <a:latin typeface="微软雅黑" panose="020B0503020204020204" pitchFamily="34" charset="-122"/>
                <a:ea typeface="微软雅黑" panose="020B0503020204020204" pitchFamily="34" charset="-122"/>
                <a:sym typeface="+mn-lt"/>
              </a:rPr>
              <a:t>锁</a:t>
            </a:r>
            <a:r>
              <a:rPr lang="en-US" altLang="zh-CN" kern="1200" dirty="0">
                <a:latin typeface="微软雅黑" panose="020B0503020204020204" pitchFamily="34" charset="-122"/>
                <a:ea typeface="微软雅黑" panose="020B0503020204020204" pitchFamily="34" charset="-122"/>
                <a:sym typeface="+mn-lt"/>
              </a:rPr>
              <a:t>-</a:t>
            </a:r>
            <a:r>
              <a:rPr lang="zh-CN" altLang="en-US" kern="1200" dirty="0">
                <a:latin typeface="微软雅黑" panose="020B0503020204020204" pitchFamily="34" charset="-122"/>
                <a:ea typeface="微软雅黑" panose="020B0503020204020204" pitchFamily="34" charset="-122"/>
                <a:sym typeface="+mn-lt"/>
              </a:rPr>
              <a:t>行锁分类</a:t>
            </a:r>
            <a:r>
              <a:rPr lang="en-US" altLang="zh-CN" kern="1200" dirty="0">
                <a:latin typeface="微软雅黑" panose="020B0503020204020204" pitchFamily="34" charset="-122"/>
                <a:ea typeface="微软雅黑" panose="020B0503020204020204" pitchFamily="34" charset="-122"/>
                <a:sym typeface="+mn-lt"/>
              </a:rPr>
              <a:t>—</a:t>
            </a:r>
            <a:r>
              <a:rPr lang="zh-CN" altLang="zh-CN" dirty="0"/>
              <a:t>间隙锁</a:t>
            </a:r>
            <a:r>
              <a:rPr lang="zh-CN" altLang="en-US" kern="1200" dirty="0">
                <a:latin typeface="微软雅黑" panose="020B0503020204020204" pitchFamily="34" charset="-122"/>
                <a:ea typeface="微软雅黑" panose="020B0503020204020204" pitchFamily="34" charset="-122"/>
                <a:sym typeface="+mn-lt"/>
              </a:rPr>
              <a:t>（</a:t>
            </a:r>
            <a:r>
              <a:rPr lang="en-US" altLang="zh-CN" kern="1200" dirty="0">
                <a:latin typeface="微软雅黑" panose="020B0503020204020204" pitchFamily="34" charset="-122"/>
                <a:ea typeface="微软雅黑" panose="020B0503020204020204" pitchFamily="34" charset="-122"/>
                <a:sym typeface="+mn-lt"/>
              </a:rPr>
              <a:t>Gap Locks</a:t>
            </a:r>
            <a:r>
              <a:rPr lang="zh-CN" altLang="en-US" kern="1200" dirty="0">
                <a:latin typeface="微软雅黑" panose="020B0503020204020204" pitchFamily="34" charset="-122"/>
                <a:ea typeface="微软雅黑" panose="020B0503020204020204" pitchFamily="34" charset="-122"/>
                <a:sym typeface="+mn-lt"/>
              </a:rPr>
              <a:t>）</a:t>
            </a:r>
          </a:p>
          <a:p>
            <a:endParaRPr lang="zh-CN" altLang="en-US" dirty="0"/>
          </a:p>
        </p:txBody>
      </p:sp>
      <p:sp>
        <p:nvSpPr>
          <p:cNvPr id="70" name="文本框 69">
            <a:extLst>
              <a:ext uri="{FF2B5EF4-FFF2-40B4-BE49-F238E27FC236}">
                <a16:creationId xmlns:a16="http://schemas.microsoft.com/office/drawing/2014/main" id="{EF8260D6-06F8-426A-A9E8-024053839248}"/>
              </a:ext>
            </a:extLst>
          </p:cNvPr>
          <p:cNvSpPr txBox="1"/>
          <p:nvPr/>
        </p:nvSpPr>
        <p:spPr>
          <a:xfrm>
            <a:off x="4679418" y="4546138"/>
            <a:ext cx="271228" cy="335156"/>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Arial"/>
                <a:ea typeface="Microsoft YaHei"/>
                <a:cs typeface="+mn-ea"/>
                <a:sym typeface="+mn-lt"/>
              </a:rPr>
              <a:t>. </a:t>
            </a:r>
          </a:p>
        </p:txBody>
      </p:sp>
      <p:grpSp>
        <p:nvGrpSpPr>
          <p:cNvPr id="48" name="组合 47">
            <a:extLst>
              <a:ext uri="{FF2B5EF4-FFF2-40B4-BE49-F238E27FC236}">
                <a16:creationId xmlns:a16="http://schemas.microsoft.com/office/drawing/2014/main" id="{EE2BB93C-408E-402A-A147-C58BBFAD9B0C}"/>
              </a:ext>
            </a:extLst>
          </p:cNvPr>
          <p:cNvGrpSpPr/>
          <p:nvPr>
            <p:custDataLst>
              <p:tags r:id="rId1"/>
            </p:custDataLst>
          </p:nvPr>
        </p:nvGrpSpPr>
        <p:grpSpPr>
          <a:xfrm>
            <a:off x="609600" y="1209674"/>
            <a:ext cx="10887075" cy="5376864"/>
            <a:chOff x="1669" y="4549"/>
            <a:chExt cx="15556" cy="4577"/>
          </a:xfrm>
        </p:grpSpPr>
        <p:sp>
          <p:nvSpPr>
            <p:cNvPr id="68" name="斜纹 67">
              <a:extLst>
                <a:ext uri="{FF2B5EF4-FFF2-40B4-BE49-F238E27FC236}">
                  <a16:creationId xmlns:a16="http://schemas.microsoft.com/office/drawing/2014/main" id="{4887E350-696B-4B17-91BB-1BA5B3B1B8C8}"/>
                </a:ext>
              </a:extLst>
            </p:cNvPr>
            <p:cNvSpPr/>
            <p:nvPr>
              <p:custDataLst>
                <p:tags r:id="rId2"/>
              </p:custDataLst>
            </p:nvPr>
          </p:nvSpPr>
          <p:spPr>
            <a:xfrm rot="5400000">
              <a:off x="16331" y="4549"/>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斜纹 77">
              <a:extLst>
                <a:ext uri="{FF2B5EF4-FFF2-40B4-BE49-F238E27FC236}">
                  <a16:creationId xmlns:a16="http://schemas.microsoft.com/office/drawing/2014/main" id="{E09C0451-6FAB-4DE3-8AC2-3E7B23D2D0B8}"/>
                </a:ext>
              </a:extLst>
            </p:cNvPr>
            <p:cNvSpPr/>
            <p:nvPr>
              <p:custDataLst>
                <p:tags r:id="rId3"/>
              </p:custDataLst>
            </p:nvPr>
          </p:nvSpPr>
          <p:spPr>
            <a:xfrm rot="16200000">
              <a:off x="1669" y="8232"/>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 name="矩形 2">
            <a:extLst>
              <a:ext uri="{FF2B5EF4-FFF2-40B4-BE49-F238E27FC236}">
                <a16:creationId xmlns:a16="http://schemas.microsoft.com/office/drawing/2014/main" id="{CEB13E15-ED92-4E07-BF01-5004EC27C115}"/>
              </a:ext>
            </a:extLst>
          </p:cNvPr>
          <p:cNvSpPr/>
          <p:nvPr/>
        </p:nvSpPr>
        <p:spPr>
          <a:xfrm>
            <a:off x="695324" y="2183666"/>
            <a:ext cx="11096512" cy="2308324"/>
          </a:xfrm>
          <a:prstGeom prst="rect">
            <a:avLst/>
          </a:prstGeom>
        </p:spPr>
        <p:txBody>
          <a:bodyPr wrap="square">
            <a:spAutoFit/>
          </a:bodyPr>
          <a:lstStyle/>
          <a:p>
            <a:r>
              <a:rPr lang="zh-CN" altLang="zh-CN" b="1" dirty="0"/>
              <a:t>间隙锁</a:t>
            </a:r>
            <a:endParaRPr lang="en-US" altLang="zh-CN" b="1" dirty="0"/>
          </a:p>
          <a:p>
            <a:endParaRPr lang="en-US" altLang="zh-CN" b="1" dirty="0"/>
          </a:p>
          <a:p>
            <a:r>
              <a:rPr lang="zh-CN" altLang="en-US" dirty="0"/>
              <a:t>示</a:t>
            </a:r>
            <a:r>
              <a:rPr lang="zh-CN" altLang="zh-CN" dirty="0"/>
              <a:t>例：</a:t>
            </a:r>
            <a:r>
              <a:rPr lang="en-US" altLang="zh-CN" dirty="0"/>
              <a:t>update user set age </a:t>
            </a:r>
            <a:r>
              <a:rPr lang="en-US" altLang="zh-CN" b="1" dirty="0"/>
              <a:t>=8+1</a:t>
            </a:r>
            <a:r>
              <a:rPr lang="en-US" altLang="zh-CN" dirty="0"/>
              <a:t> where id</a:t>
            </a:r>
            <a:r>
              <a:rPr lang="en-US" altLang="zh-CN" b="1" dirty="0"/>
              <a:t>=</a:t>
            </a:r>
            <a:r>
              <a:rPr lang="en-US" altLang="zh-CN" dirty="0"/>
              <a:t>4; </a:t>
            </a:r>
            <a:endParaRPr lang="zh-CN" altLang="zh-CN" dirty="0"/>
          </a:p>
          <a:p>
            <a:endParaRPr lang="en-US" altLang="zh-CN" dirty="0"/>
          </a:p>
          <a:p>
            <a:r>
              <a:rPr lang="zh-CN" altLang="zh-CN" dirty="0"/>
              <a:t>如果</a:t>
            </a:r>
            <a:r>
              <a:rPr lang="en-US" altLang="zh-CN" dirty="0"/>
              <a:t>id=4</a:t>
            </a:r>
            <a:r>
              <a:rPr lang="zh-CN" altLang="zh-CN" dirty="0"/>
              <a:t>的记录不存在，这个</a:t>
            </a:r>
            <a:r>
              <a:rPr lang="en-US" altLang="zh-CN" dirty="0"/>
              <a:t> SQL </a:t>
            </a:r>
            <a:r>
              <a:rPr lang="zh-CN" altLang="zh-CN" dirty="0"/>
              <a:t>语句在</a:t>
            </a:r>
            <a:r>
              <a:rPr lang="en-US" altLang="zh-CN" dirty="0"/>
              <a:t> RC </a:t>
            </a:r>
            <a:r>
              <a:rPr lang="zh-CN" altLang="zh-CN" dirty="0"/>
              <a:t>隔离级别不会加任何锁，在</a:t>
            </a:r>
            <a:r>
              <a:rPr lang="en-US" altLang="zh-CN" dirty="0"/>
              <a:t> RR </a:t>
            </a:r>
            <a:r>
              <a:rPr lang="zh-CN" altLang="zh-CN" dirty="0"/>
              <a:t>隔离级别会在</a:t>
            </a:r>
            <a:r>
              <a:rPr lang="en-US" altLang="zh-CN" dirty="0"/>
              <a:t> id = 4 </a:t>
            </a:r>
            <a:r>
              <a:rPr lang="zh-CN" altLang="zh-CN" dirty="0"/>
              <a:t>前后两个索引之间加上间隙锁。间隙锁和间隙锁之间是互不冲突的，间隙锁唯一的作用就是为了防止其他事务的插入，所以加间隙</a:t>
            </a:r>
            <a:r>
              <a:rPr lang="en-US" altLang="zh-CN" dirty="0"/>
              <a:t> S </a:t>
            </a:r>
            <a:r>
              <a:rPr lang="zh-CN" altLang="zh-CN" dirty="0"/>
              <a:t>锁和加间隙</a:t>
            </a:r>
            <a:r>
              <a:rPr lang="en-US" altLang="zh-CN" dirty="0"/>
              <a:t> X </a:t>
            </a:r>
            <a:r>
              <a:rPr lang="zh-CN" altLang="zh-CN" dirty="0"/>
              <a:t>锁没有任何区别。</a:t>
            </a:r>
          </a:p>
          <a:p>
            <a:endParaRPr lang="en-US" altLang="zh-CN" dirty="0"/>
          </a:p>
        </p:txBody>
      </p:sp>
    </p:spTree>
    <p:extLst>
      <p:ext uri="{BB962C8B-B14F-4D97-AF65-F5344CB8AC3E}">
        <p14:creationId xmlns:p14="http://schemas.microsoft.com/office/powerpoint/2010/main" val="2987602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569768-B931-457A-8DFD-3432D4BAEA83}"/>
              </a:ext>
            </a:extLst>
          </p:cNvPr>
          <p:cNvSpPr>
            <a:spLocks noGrp="1"/>
          </p:cNvSpPr>
          <p:nvPr>
            <p:ph type="body" sz="quarter" idx="10"/>
          </p:nvPr>
        </p:nvSpPr>
        <p:spPr>
          <a:xfrm>
            <a:off x="764562" y="554577"/>
            <a:ext cx="9728342" cy="584775"/>
          </a:xfrm>
        </p:spPr>
        <p:txBody>
          <a:bodyPr>
            <a:normAutofit/>
          </a:bodyPr>
          <a:lstStyle/>
          <a:p>
            <a:r>
              <a:rPr lang="zh-CN" altLang="en-US" kern="1200" dirty="0">
                <a:latin typeface="微软雅黑" panose="020B0503020204020204" pitchFamily="34" charset="-122"/>
                <a:ea typeface="微软雅黑" panose="020B0503020204020204" pitchFamily="34" charset="-122"/>
                <a:sym typeface="+mn-lt"/>
              </a:rPr>
              <a:t>锁</a:t>
            </a:r>
            <a:r>
              <a:rPr lang="en-US" altLang="zh-CN" kern="1200" dirty="0">
                <a:latin typeface="微软雅黑" panose="020B0503020204020204" pitchFamily="34" charset="-122"/>
                <a:ea typeface="微软雅黑" panose="020B0503020204020204" pitchFamily="34" charset="-122"/>
                <a:sym typeface="+mn-lt"/>
              </a:rPr>
              <a:t>-</a:t>
            </a:r>
            <a:r>
              <a:rPr lang="zh-CN" altLang="en-US" kern="1200" dirty="0">
                <a:latin typeface="微软雅黑" panose="020B0503020204020204" pitchFamily="34" charset="-122"/>
                <a:ea typeface="微软雅黑" panose="020B0503020204020204" pitchFamily="34" charset="-122"/>
                <a:sym typeface="+mn-lt"/>
              </a:rPr>
              <a:t>行锁分类</a:t>
            </a:r>
            <a:r>
              <a:rPr lang="en-US" altLang="zh-CN" kern="1200" dirty="0">
                <a:latin typeface="微软雅黑" panose="020B0503020204020204" pitchFamily="34" charset="-122"/>
                <a:ea typeface="微软雅黑" panose="020B0503020204020204" pitchFamily="34" charset="-122"/>
                <a:sym typeface="+mn-lt"/>
              </a:rPr>
              <a:t>—Next-Key Locks</a:t>
            </a:r>
            <a:endParaRPr lang="zh-CN" altLang="en-US" kern="1200" dirty="0">
              <a:latin typeface="微软雅黑" panose="020B0503020204020204" pitchFamily="34" charset="-122"/>
              <a:ea typeface="微软雅黑" panose="020B0503020204020204" pitchFamily="34" charset="-122"/>
              <a:sym typeface="+mn-lt"/>
            </a:endParaRPr>
          </a:p>
          <a:p>
            <a:endParaRPr lang="zh-CN" altLang="en-US" dirty="0"/>
          </a:p>
        </p:txBody>
      </p:sp>
      <p:sp>
        <p:nvSpPr>
          <p:cNvPr id="70" name="文本框 69">
            <a:extLst>
              <a:ext uri="{FF2B5EF4-FFF2-40B4-BE49-F238E27FC236}">
                <a16:creationId xmlns:a16="http://schemas.microsoft.com/office/drawing/2014/main" id="{EF8260D6-06F8-426A-A9E8-024053839248}"/>
              </a:ext>
            </a:extLst>
          </p:cNvPr>
          <p:cNvSpPr txBox="1"/>
          <p:nvPr/>
        </p:nvSpPr>
        <p:spPr>
          <a:xfrm>
            <a:off x="4679418" y="4546138"/>
            <a:ext cx="271228" cy="335156"/>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Arial"/>
                <a:ea typeface="Microsoft YaHei"/>
                <a:cs typeface="+mn-ea"/>
                <a:sym typeface="+mn-lt"/>
              </a:rPr>
              <a:t>. </a:t>
            </a:r>
          </a:p>
        </p:txBody>
      </p:sp>
      <p:grpSp>
        <p:nvGrpSpPr>
          <p:cNvPr id="48" name="组合 47">
            <a:extLst>
              <a:ext uri="{FF2B5EF4-FFF2-40B4-BE49-F238E27FC236}">
                <a16:creationId xmlns:a16="http://schemas.microsoft.com/office/drawing/2014/main" id="{EE2BB93C-408E-402A-A147-C58BBFAD9B0C}"/>
              </a:ext>
            </a:extLst>
          </p:cNvPr>
          <p:cNvGrpSpPr/>
          <p:nvPr>
            <p:custDataLst>
              <p:tags r:id="rId1"/>
            </p:custDataLst>
          </p:nvPr>
        </p:nvGrpSpPr>
        <p:grpSpPr>
          <a:xfrm>
            <a:off x="609600" y="1209674"/>
            <a:ext cx="10887075" cy="5376864"/>
            <a:chOff x="1669" y="4549"/>
            <a:chExt cx="15556" cy="4577"/>
          </a:xfrm>
        </p:grpSpPr>
        <p:sp>
          <p:nvSpPr>
            <p:cNvPr id="68" name="斜纹 67">
              <a:extLst>
                <a:ext uri="{FF2B5EF4-FFF2-40B4-BE49-F238E27FC236}">
                  <a16:creationId xmlns:a16="http://schemas.microsoft.com/office/drawing/2014/main" id="{4887E350-696B-4B17-91BB-1BA5B3B1B8C8}"/>
                </a:ext>
              </a:extLst>
            </p:cNvPr>
            <p:cNvSpPr/>
            <p:nvPr>
              <p:custDataLst>
                <p:tags r:id="rId2"/>
              </p:custDataLst>
            </p:nvPr>
          </p:nvSpPr>
          <p:spPr>
            <a:xfrm rot="5400000">
              <a:off x="16331" y="4549"/>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斜纹 77">
              <a:extLst>
                <a:ext uri="{FF2B5EF4-FFF2-40B4-BE49-F238E27FC236}">
                  <a16:creationId xmlns:a16="http://schemas.microsoft.com/office/drawing/2014/main" id="{E09C0451-6FAB-4DE3-8AC2-3E7B23D2D0B8}"/>
                </a:ext>
              </a:extLst>
            </p:cNvPr>
            <p:cNvSpPr/>
            <p:nvPr>
              <p:custDataLst>
                <p:tags r:id="rId3"/>
              </p:custDataLst>
            </p:nvPr>
          </p:nvSpPr>
          <p:spPr>
            <a:xfrm rot="16200000">
              <a:off x="1669" y="8232"/>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 name="矩形 2">
            <a:extLst>
              <a:ext uri="{FF2B5EF4-FFF2-40B4-BE49-F238E27FC236}">
                <a16:creationId xmlns:a16="http://schemas.microsoft.com/office/drawing/2014/main" id="{CEB13E15-ED92-4E07-BF01-5004EC27C115}"/>
              </a:ext>
            </a:extLst>
          </p:cNvPr>
          <p:cNvSpPr/>
          <p:nvPr/>
        </p:nvSpPr>
        <p:spPr>
          <a:xfrm>
            <a:off x="1235278" y="1209674"/>
            <a:ext cx="10625796" cy="5909310"/>
          </a:xfrm>
          <a:prstGeom prst="rect">
            <a:avLst/>
          </a:prstGeom>
        </p:spPr>
        <p:txBody>
          <a:bodyPr wrap="square">
            <a:spAutoFit/>
          </a:bodyPr>
          <a:lstStyle/>
          <a:p>
            <a:r>
              <a:rPr lang="en-US" altLang="zh-CN" b="1" dirty="0"/>
              <a:t>Next Key</a:t>
            </a:r>
            <a:r>
              <a:rPr lang="zh-CN" altLang="en-US" b="1" dirty="0"/>
              <a:t>锁</a:t>
            </a:r>
            <a:endParaRPr lang="en-US" altLang="zh-CN" b="1" dirty="0"/>
          </a:p>
          <a:p>
            <a:endParaRPr lang="en-US" altLang="zh-CN" b="1" dirty="0"/>
          </a:p>
          <a:p>
            <a:r>
              <a:rPr lang="zh-CN" altLang="en-US" dirty="0"/>
              <a:t>示例：</a:t>
            </a:r>
            <a:r>
              <a:rPr lang="en-US" altLang="zh-CN" dirty="0"/>
              <a:t>update user set age </a:t>
            </a:r>
            <a:r>
              <a:rPr lang="en-US" altLang="zh-CN" b="1" dirty="0"/>
              <a:t>=8+1</a:t>
            </a:r>
            <a:r>
              <a:rPr lang="en-US" altLang="zh-CN" dirty="0"/>
              <a:t> where id</a:t>
            </a:r>
            <a:r>
              <a:rPr lang="en-US" altLang="zh-CN" b="1" dirty="0"/>
              <a:t>=</a:t>
            </a:r>
            <a:r>
              <a:rPr lang="en-US" altLang="zh-CN" dirty="0"/>
              <a:t>4;  </a:t>
            </a:r>
          </a:p>
          <a:p>
            <a:endParaRPr lang="en-US" altLang="zh-CN" dirty="0"/>
          </a:p>
          <a:p>
            <a:r>
              <a:rPr lang="zh-CN" altLang="zh-CN" dirty="0"/>
              <a:t>加在某条记录以及这条记录前面间隙上的锁。假设一个索引包含</a:t>
            </a:r>
            <a:r>
              <a:rPr lang="en-US" altLang="zh-CN" dirty="0"/>
              <a:t>10</a:t>
            </a:r>
            <a:r>
              <a:rPr lang="zh-CN" altLang="zh-CN" dirty="0"/>
              <a:t>、</a:t>
            </a:r>
            <a:r>
              <a:rPr lang="en-US" altLang="zh-CN" dirty="0"/>
              <a:t>13 </a:t>
            </a:r>
            <a:r>
              <a:rPr lang="zh-CN" altLang="zh-CN" dirty="0"/>
              <a:t>和</a:t>
            </a:r>
            <a:r>
              <a:rPr lang="en-US" altLang="zh-CN" dirty="0"/>
              <a:t> 20 </a:t>
            </a:r>
            <a:r>
              <a:rPr lang="zh-CN" altLang="zh-CN" dirty="0"/>
              <a:t>这几个值，可能的</a:t>
            </a:r>
            <a:r>
              <a:rPr lang="en-US" altLang="zh-CN" dirty="0"/>
              <a:t> Next-key </a:t>
            </a:r>
            <a:r>
              <a:rPr lang="zh-CN" altLang="zh-CN" dirty="0"/>
              <a:t>锁如下：</a:t>
            </a:r>
            <a:r>
              <a:rPr lang="en-US" altLang="zh-CN" dirty="0"/>
              <a:t>(-∞, 10] </a:t>
            </a:r>
            <a:r>
              <a:rPr lang="zh-CN" altLang="en-US" dirty="0"/>
              <a:t>、</a:t>
            </a:r>
            <a:r>
              <a:rPr lang="en-US" altLang="zh-CN" dirty="0"/>
              <a:t>(10, 13]</a:t>
            </a:r>
            <a:r>
              <a:rPr lang="zh-CN" altLang="en-US" dirty="0"/>
              <a:t>、</a:t>
            </a:r>
            <a:r>
              <a:rPr lang="en-US" altLang="zh-CN" dirty="0"/>
              <a:t>(13, 20]</a:t>
            </a:r>
            <a:r>
              <a:rPr lang="zh-CN" altLang="en-US" dirty="0"/>
              <a:t>、</a:t>
            </a:r>
            <a:r>
              <a:rPr lang="en-US" altLang="zh-CN" dirty="0"/>
              <a:t>(20, +∞)</a:t>
            </a:r>
          </a:p>
          <a:p>
            <a:endParaRPr lang="zh-CN" altLang="zh-CN" dirty="0"/>
          </a:p>
          <a:p>
            <a:r>
              <a:rPr lang="zh-CN" altLang="zh-CN" dirty="0"/>
              <a:t>通常我们都用这种左开右闭区间来表示</a:t>
            </a:r>
            <a:r>
              <a:rPr lang="en-US" altLang="zh-CN" dirty="0"/>
              <a:t> Next-key </a:t>
            </a:r>
            <a:r>
              <a:rPr lang="zh-CN" altLang="zh-CN" dirty="0"/>
              <a:t>锁，其中，圆括号表示不包含该记录，方括号表示包含该记录。前面</a:t>
            </a:r>
            <a:r>
              <a:rPr lang="en-US" altLang="zh-CN" dirty="0"/>
              <a:t>3</a:t>
            </a:r>
            <a:r>
              <a:rPr lang="zh-CN" altLang="zh-CN" dirty="0"/>
              <a:t>个都是</a:t>
            </a:r>
            <a:r>
              <a:rPr lang="en-US" altLang="zh-CN" dirty="0"/>
              <a:t> Next-key </a:t>
            </a:r>
            <a:r>
              <a:rPr lang="zh-CN" altLang="zh-CN" dirty="0"/>
              <a:t>锁，最后一个为间隙锁。和间隙锁一样，在</a:t>
            </a:r>
            <a:r>
              <a:rPr lang="en-US" altLang="zh-CN" dirty="0"/>
              <a:t> RC </a:t>
            </a:r>
            <a:r>
              <a:rPr lang="zh-CN" altLang="zh-CN" dirty="0"/>
              <a:t>隔离级别下没有</a:t>
            </a:r>
            <a:r>
              <a:rPr lang="en-US" altLang="zh-CN" dirty="0"/>
              <a:t> Next-key </a:t>
            </a:r>
            <a:r>
              <a:rPr lang="zh-CN" altLang="zh-CN" dirty="0"/>
              <a:t>锁，只有</a:t>
            </a:r>
            <a:r>
              <a:rPr lang="en-US" altLang="zh-CN" dirty="0"/>
              <a:t> RR </a:t>
            </a:r>
            <a:r>
              <a:rPr lang="zh-CN" altLang="zh-CN" dirty="0"/>
              <a:t>隔离级别才有。</a:t>
            </a:r>
          </a:p>
          <a:p>
            <a:endParaRPr lang="en-US" altLang="zh-CN" dirty="0"/>
          </a:p>
          <a:p>
            <a:r>
              <a:rPr lang="zh-CN" altLang="zh-CN" dirty="0"/>
              <a:t>对于上面</a:t>
            </a:r>
            <a:r>
              <a:rPr lang="en-US" altLang="zh-CN" dirty="0"/>
              <a:t>SQL</a:t>
            </a:r>
            <a:r>
              <a:rPr lang="zh-CN" altLang="zh-CN" dirty="0"/>
              <a:t>，如果</a:t>
            </a:r>
            <a:r>
              <a:rPr lang="en-US" altLang="zh-CN" dirty="0"/>
              <a:t> id </a:t>
            </a:r>
            <a:r>
              <a:rPr lang="zh-CN" altLang="zh-CN" dirty="0"/>
              <a:t>不是主键，而是二级索引，且不是唯一索引，那么这个</a:t>
            </a:r>
            <a:r>
              <a:rPr lang="en-US" altLang="zh-CN" dirty="0"/>
              <a:t> SQL </a:t>
            </a:r>
            <a:r>
              <a:rPr lang="zh-CN" altLang="zh-CN" dirty="0"/>
              <a:t>在</a:t>
            </a:r>
            <a:r>
              <a:rPr lang="en-US" altLang="zh-CN" dirty="0"/>
              <a:t> RR </a:t>
            </a:r>
            <a:r>
              <a:rPr lang="zh-CN" altLang="zh-CN" dirty="0"/>
              <a:t>隔离级别下会加</a:t>
            </a:r>
            <a:r>
              <a:rPr lang="en-US" altLang="zh-CN" dirty="0"/>
              <a:t>Next-key </a:t>
            </a:r>
            <a:r>
              <a:rPr lang="zh-CN" altLang="zh-CN" dirty="0"/>
              <a:t>锁，如下：</a:t>
            </a:r>
            <a:r>
              <a:rPr lang="en-US" altLang="zh-CN" dirty="0"/>
              <a:t>(a, 4]</a:t>
            </a:r>
            <a:r>
              <a:rPr lang="zh-CN" altLang="en-US" dirty="0"/>
              <a:t>、</a:t>
            </a:r>
            <a:r>
              <a:rPr lang="en-US" altLang="zh-CN" dirty="0"/>
              <a:t>(4, b)</a:t>
            </a:r>
            <a:r>
              <a:rPr lang="zh-CN" altLang="en-US" dirty="0"/>
              <a:t>。</a:t>
            </a:r>
            <a:endParaRPr lang="zh-CN" altLang="zh-CN" dirty="0"/>
          </a:p>
          <a:p>
            <a:r>
              <a:rPr lang="zh-CN" altLang="zh-CN" dirty="0"/>
              <a:t>其中，</a:t>
            </a:r>
            <a:r>
              <a:rPr lang="en-US" altLang="zh-CN" dirty="0"/>
              <a:t>a </a:t>
            </a:r>
            <a:r>
              <a:rPr lang="zh-CN" altLang="zh-CN" dirty="0"/>
              <a:t>和</a:t>
            </a:r>
            <a:r>
              <a:rPr lang="en-US" altLang="zh-CN" dirty="0"/>
              <a:t> b </a:t>
            </a:r>
            <a:r>
              <a:rPr lang="zh-CN" altLang="zh-CN" dirty="0"/>
              <a:t>是</a:t>
            </a:r>
            <a:r>
              <a:rPr lang="en-US" altLang="zh-CN" dirty="0"/>
              <a:t> id = 4 </a:t>
            </a:r>
            <a:r>
              <a:rPr lang="zh-CN" altLang="zh-CN" dirty="0"/>
              <a:t>前后两</a:t>
            </a:r>
            <a:r>
              <a:rPr lang="zh-CN" altLang="zh-CN"/>
              <a:t>个索引</a:t>
            </a:r>
            <a:r>
              <a:rPr lang="zh-CN" altLang="en-US"/>
              <a:t>值</a:t>
            </a:r>
            <a:r>
              <a:rPr lang="zh-CN" altLang="zh-CN"/>
              <a:t>，</a:t>
            </a:r>
            <a:r>
              <a:rPr lang="zh-CN" altLang="zh-CN" dirty="0"/>
              <a:t>我们假设 </a:t>
            </a:r>
            <a:r>
              <a:rPr lang="en-US" altLang="zh-CN" dirty="0"/>
              <a:t>a = 1</a:t>
            </a:r>
            <a:r>
              <a:rPr lang="zh-CN" altLang="zh-CN" dirty="0"/>
              <a:t>、</a:t>
            </a:r>
            <a:r>
              <a:rPr lang="en-US" altLang="zh-CN" dirty="0"/>
              <a:t>b = 10</a:t>
            </a:r>
            <a:r>
              <a:rPr lang="zh-CN" altLang="zh-CN" dirty="0"/>
              <a:t>，那么此时如果插入一条</a:t>
            </a:r>
            <a:r>
              <a:rPr lang="en-US" altLang="zh-CN" dirty="0"/>
              <a:t> id = 3 </a:t>
            </a:r>
            <a:r>
              <a:rPr lang="zh-CN" altLang="zh-CN" dirty="0"/>
              <a:t>的记录将会阻塞住。之所以要把</a:t>
            </a:r>
            <a:r>
              <a:rPr lang="en-US" altLang="zh-CN" dirty="0"/>
              <a:t> id = 4 </a:t>
            </a:r>
            <a:r>
              <a:rPr lang="zh-CN" altLang="zh-CN" dirty="0"/>
              <a:t>前后的间隙都锁住，仍然是为了解决幻读问题，因为</a:t>
            </a:r>
            <a:r>
              <a:rPr lang="en-US" altLang="zh-CN" dirty="0"/>
              <a:t> id </a:t>
            </a:r>
            <a:r>
              <a:rPr lang="zh-CN" altLang="zh-CN" dirty="0"/>
              <a:t>是非唯一索引，所以</a:t>
            </a:r>
            <a:r>
              <a:rPr lang="en-US" altLang="zh-CN" dirty="0"/>
              <a:t> id = 4 </a:t>
            </a:r>
            <a:r>
              <a:rPr lang="zh-CN" altLang="zh-CN" dirty="0"/>
              <a:t>可能会有多条记录，为了防止再插入一条</a:t>
            </a:r>
            <a:r>
              <a:rPr lang="en-US" altLang="zh-CN" dirty="0"/>
              <a:t> id = 4 </a:t>
            </a:r>
            <a:r>
              <a:rPr lang="zh-CN" altLang="zh-CN" dirty="0"/>
              <a:t>的记录，必须将下面标记</a:t>
            </a:r>
            <a:r>
              <a:rPr lang="en-US" altLang="zh-CN" dirty="0"/>
              <a:t> ^ </a:t>
            </a:r>
            <a:r>
              <a:rPr lang="zh-CN" altLang="zh-CN" dirty="0"/>
              <a:t>的位置都锁住，因为这些位置都可能再插入一条</a:t>
            </a:r>
            <a:r>
              <a:rPr lang="en-US" altLang="zh-CN" dirty="0"/>
              <a:t> id = 4 </a:t>
            </a:r>
            <a:r>
              <a:rPr lang="zh-CN" altLang="zh-CN" dirty="0"/>
              <a:t>的记录：</a:t>
            </a:r>
            <a:r>
              <a:rPr lang="en-US" altLang="zh-CN" dirty="0"/>
              <a:t>1 ^ 4 ^ 4 ^ 4 ^ 10 13 15 </a:t>
            </a:r>
          </a:p>
          <a:p>
            <a:endParaRPr lang="zh-CN" altLang="zh-CN" dirty="0"/>
          </a:p>
          <a:p>
            <a:r>
              <a:rPr lang="en-US" altLang="zh-CN" dirty="0"/>
              <a:t>Next-key </a:t>
            </a:r>
            <a:r>
              <a:rPr lang="zh-CN" altLang="zh-CN" dirty="0"/>
              <a:t>锁确实可以避免幻读，但是带来的副作用是连插入</a:t>
            </a:r>
            <a:r>
              <a:rPr lang="en-US" altLang="zh-CN" dirty="0"/>
              <a:t> id = 3 </a:t>
            </a:r>
            <a:r>
              <a:rPr lang="zh-CN" altLang="zh-CN" dirty="0"/>
              <a:t>这样的记录也被阻塞了，这根本就不会引起幻读问题的。</a:t>
            </a:r>
          </a:p>
          <a:p>
            <a:pPr indent="266700" algn="just">
              <a:spcAft>
                <a:spcPts val="600"/>
              </a:spcAft>
            </a:pPr>
            <a:endParaRPr lang="zh-CN" altLang="zh-CN" kern="100" dirty="0">
              <a:latin typeface="Times New Roman" panose="02020603050405020304" pitchFamily="18" charset="0"/>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785849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569768-B931-457A-8DFD-3432D4BAEA83}"/>
              </a:ext>
            </a:extLst>
          </p:cNvPr>
          <p:cNvSpPr>
            <a:spLocks noGrp="1"/>
          </p:cNvSpPr>
          <p:nvPr>
            <p:ph type="body" sz="quarter" idx="10"/>
          </p:nvPr>
        </p:nvSpPr>
        <p:spPr>
          <a:xfrm>
            <a:off x="764562" y="554577"/>
            <a:ext cx="9728342" cy="584775"/>
          </a:xfrm>
        </p:spPr>
        <p:txBody>
          <a:bodyPr>
            <a:normAutofit/>
          </a:bodyPr>
          <a:lstStyle/>
          <a:p>
            <a:r>
              <a:rPr lang="zh-CN" altLang="en-US" kern="1200" dirty="0">
                <a:latin typeface="微软雅黑" panose="020B0503020204020204" pitchFamily="34" charset="-122"/>
                <a:ea typeface="微软雅黑" panose="020B0503020204020204" pitchFamily="34" charset="-122"/>
                <a:sym typeface="+mn-lt"/>
              </a:rPr>
              <a:t>锁</a:t>
            </a:r>
            <a:r>
              <a:rPr lang="en-US" altLang="zh-CN" kern="1200" dirty="0">
                <a:latin typeface="微软雅黑" panose="020B0503020204020204" pitchFamily="34" charset="-122"/>
                <a:ea typeface="微软雅黑" panose="020B0503020204020204" pitchFamily="34" charset="-122"/>
                <a:sym typeface="+mn-lt"/>
              </a:rPr>
              <a:t>-</a:t>
            </a:r>
            <a:r>
              <a:rPr lang="zh-CN" altLang="en-US" kern="1200" dirty="0">
                <a:latin typeface="微软雅黑" panose="020B0503020204020204" pitchFamily="34" charset="-122"/>
                <a:ea typeface="微软雅黑" panose="020B0503020204020204" pitchFamily="34" charset="-122"/>
                <a:sym typeface="+mn-lt"/>
              </a:rPr>
              <a:t>查看行锁</a:t>
            </a:r>
          </a:p>
          <a:p>
            <a:endParaRPr lang="en-US" altLang="zh-CN" dirty="0"/>
          </a:p>
          <a:p>
            <a:endParaRPr lang="zh-CN" altLang="en-US" dirty="0"/>
          </a:p>
        </p:txBody>
      </p:sp>
      <p:sp>
        <p:nvSpPr>
          <p:cNvPr id="70" name="文本框 69">
            <a:extLst>
              <a:ext uri="{FF2B5EF4-FFF2-40B4-BE49-F238E27FC236}">
                <a16:creationId xmlns:a16="http://schemas.microsoft.com/office/drawing/2014/main" id="{EF8260D6-06F8-426A-A9E8-024053839248}"/>
              </a:ext>
            </a:extLst>
          </p:cNvPr>
          <p:cNvSpPr txBox="1"/>
          <p:nvPr/>
        </p:nvSpPr>
        <p:spPr>
          <a:xfrm>
            <a:off x="4679418" y="4546138"/>
            <a:ext cx="271228" cy="335156"/>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Arial"/>
                <a:ea typeface="Microsoft YaHei"/>
                <a:cs typeface="+mn-ea"/>
                <a:sym typeface="+mn-lt"/>
              </a:rPr>
              <a:t>. </a:t>
            </a:r>
          </a:p>
        </p:txBody>
      </p:sp>
      <p:grpSp>
        <p:nvGrpSpPr>
          <p:cNvPr id="48" name="组合 47">
            <a:extLst>
              <a:ext uri="{FF2B5EF4-FFF2-40B4-BE49-F238E27FC236}">
                <a16:creationId xmlns:a16="http://schemas.microsoft.com/office/drawing/2014/main" id="{EE2BB93C-408E-402A-A147-C58BBFAD9B0C}"/>
              </a:ext>
            </a:extLst>
          </p:cNvPr>
          <p:cNvGrpSpPr/>
          <p:nvPr>
            <p:custDataLst>
              <p:tags r:id="rId1"/>
            </p:custDataLst>
          </p:nvPr>
        </p:nvGrpSpPr>
        <p:grpSpPr>
          <a:xfrm>
            <a:off x="609600" y="1209674"/>
            <a:ext cx="10887075" cy="5376864"/>
            <a:chOff x="1669" y="4549"/>
            <a:chExt cx="15556" cy="4577"/>
          </a:xfrm>
        </p:grpSpPr>
        <p:sp>
          <p:nvSpPr>
            <p:cNvPr id="68" name="斜纹 67">
              <a:extLst>
                <a:ext uri="{FF2B5EF4-FFF2-40B4-BE49-F238E27FC236}">
                  <a16:creationId xmlns:a16="http://schemas.microsoft.com/office/drawing/2014/main" id="{4887E350-696B-4B17-91BB-1BA5B3B1B8C8}"/>
                </a:ext>
              </a:extLst>
            </p:cNvPr>
            <p:cNvSpPr/>
            <p:nvPr>
              <p:custDataLst>
                <p:tags r:id="rId2"/>
              </p:custDataLst>
            </p:nvPr>
          </p:nvSpPr>
          <p:spPr>
            <a:xfrm rot="5400000">
              <a:off x="16331" y="4549"/>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斜纹 77">
              <a:extLst>
                <a:ext uri="{FF2B5EF4-FFF2-40B4-BE49-F238E27FC236}">
                  <a16:creationId xmlns:a16="http://schemas.microsoft.com/office/drawing/2014/main" id="{E09C0451-6FAB-4DE3-8AC2-3E7B23D2D0B8}"/>
                </a:ext>
              </a:extLst>
            </p:cNvPr>
            <p:cNvSpPr/>
            <p:nvPr>
              <p:custDataLst>
                <p:tags r:id="rId3"/>
              </p:custDataLst>
            </p:nvPr>
          </p:nvSpPr>
          <p:spPr>
            <a:xfrm rot="16200000">
              <a:off x="1669" y="8232"/>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 name="矩形 2">
            <a:extLst>
              <a:ext uri="{FF2B5EF4-FFF2-40B4-BE49-F238E27FC236}">
                <a16:creationId xmlns:a16="http://schemas.microsoft.com/office/drawing/2014/main" id="{CEB13E15-ED92-4E07-BF01-5004EC27C115}"/>
              </a:ext>
            </a:extLst>
          </p:cNvPr>
          <p:cNvSpPr/>
          <p:nvPr/>
        </p:nvSpPr>
        <p:spPr>
          <a:xfrm>
            <a:off x="747144" y="1734791"/>
            <a:ext cx="10768150" cy="3416320"/>
          </a:xfrm>
          <a:prstGeom prst="rect">
            <a:avLst/>
          </a:prstGeom>
        </p:spPr>
        <p:txBody>
          <a:bodyPr wrap="square">
            <a:spAutoFit/>
          </a:bodyPr>
          <a:lstStyle/>
          <a:p>
            <a:r>
              <a:rPr lang="zh-CN" altLang="en-US" b="1" dirty="0"/>
              <a:t>一：</a:t>
            </a:r>
            <a:r>
              <a:rPr lang="zh-CN" altLang="zh-CN" b="1" dirty="0"/>
              <a:t>通过下面的</a:t>
            </a:r>
            <a:r>
              <a:rPr lang="en-US" altLang="zh-CN" b="1" dirty="0"/>
              <a:t> SQL </a:t>
            </a:r>
            <a:r>
              <a:rPr lang="zh-CN" altLang="zh-CN" b="1" dirty="0"/>
              <a:t>语句：</a:t>
            </a:r>
          </a:p>
          <a:p>
            <a:endParaRPr lang="en-US" altLang="zh-CN" dirty="0"/>
          </a:p>
          <a:p>
            <a:r>
              <a:rPr lang="en-US" altLang="zh-CN" dirty="0"/>
              <a:t>select </a:t>
            </a:r>
            <a:r>
              <a:rPr lang="en-US" altLang="zh-CN" b="1" dirty="0"/>
              <a:t>* </a:t>
            </a:r>
            <a:r>
              <a:rPr lang="en-US" altLang="zh-CN" dirty="0"/>
              <a:t>from  </a:t>
            </a:r>
            <a:r>
              <a:rPr lang="en-US" altLang="zh-CN" dirty="0" err="1"/>
              <a:t>information_schema</a:t>
            </a:r>
            <a:r>
              <a:rPr lang="en-US" altLang="zh-CN" b="1" dirty="0" err="1"/>
              <a:t>.</a:t>
            </a:r>
            <a:r>
              <a:rPr lang="en-US" altLang="zh-CN" dirty="0" err="1"/>
              <a:t>innodb_locks</a:t>
            </a:r>
            <a:r>
              <a:rPr lang="en-US" altLang="zh-CN" dirty="0"/>
              <a:t>; </a:t>
            </a:r>
            <a:endParaRPr lang="zh-CN" altLang="zh-CN" dirty="0"/>
          </a:p>
          <a:p>
            <a:r>
              <a:rPr lang="en-US" altLang="zh-CN" dirty="0"/>
              <a:t>select </a:t>
            </a:r>
            <a:r>
              <a:rPr lang="en-US" altLang="zh-CN" b="1" dirty="0"/>
              <a:t>* </a:t>
            </a:r>
            <a:r>
              <a:rPr lang="en-US" altLang="zh-CN" dirty="0"/>
              <a:t>from </a:t>
            </a:r>
            <a:r>
              <a:rPr lang="en-US" altLang="zh-CN" dirty="0" err="1"/>
              <a:t>performance_schema</a:t>
            </a:r>
            <a:r>
              <a:rPr lang="en-US" altLang="zh-CN" b="1" dirty="0" err="1"/>
              <a:t>.</a:t>
            </a:r>
            <a:r>
              <a:rPr lang="en-US" altLang="zh-CN" dirty="0" err="1"/>
              <a:t>data_locks</a:t>
            </a:r>
            <a:r>
              <a:rPr lang="en-US" altLang="zh-CN" dirty="0"/>
              <a:t>;</a:t>
            </a:r>
            <a:r>
              <a:rPr lang="zh-CN" altLang="zh-CN" dirty="0"/>
              <a:t>（</a:t>
            </a:r>
            <a:r>
              <a:rPr lang="en-US" altLang="zh-CN" dirty="0" err="1">
                <a:highlight>
                  <a:srgbClr val="FFFF00"/>
                </a:highlight>
              </a:rPr>
              <a:t>my8.0</a:t>
            </a:r>
            <a:r>
              <a:rPr lang="zh-CN" altLang="zh-CN" dirty="0">
                <a:highlight>
                  <a:srgbClr val="FFFF00"/>
                </a:highlight>
              </a:rPr>
              <a:t>以后查询这张表</a:t>
            </a:r>
            <a:r>
              <a:rPr lang="zh-CN" altLang="zh-CN" dirty="0"/>
              <a:t>）</a:t>
            </a:r>
          </a:p>
          <a:p>
            <a:r>
              <a:rPr lang="zh-CN" altLang="zh-CN" dirty="0"/>
              <a:t>这个命令会打印出</a:t>
            </a:r>
            <a:r>
              <a:rPr lang="en-US" altLang="zh-CN" dirty="0"/>
              <a:t> </a:t>
            </a:r>
            <a:r>
              <a:rPr lang="en-US" altLang="zh-CN" dirty="0" err="1"/>
              <a:t>InnoDb</a:t>
            </a:r>
            <a:r>
              <a:rPr lang="en-US" altLang="zh-CN" dirty="0"/>
              <a:t> </a:t>
            </a:r>
            <a:r>
              <a:rPr lang="zh-CN" altLang="zh-CN" dirty="0"/>
              <a:t>的所有锁信息，包括锁</a:t>
            </a:r>
            <a:r>
              <a:rPr lang="en-US" altLang="zh-CN" dirty="0"/>
              <a:t> ID</a:t>
            </a:r>
            <a:r>
              <a:rPr lang="zh-CN" altLang="zh-CN" dirty="0"/>
              <a:t>、事务</a:t>
            </a:r>
            <a:r>
              <a:rPr lang="en-US" altLang="zh-CN" dirty="0"/>
              <a:t> ID</a:t>
            </a:r>
            <a:r>
              <a:rPr lang="zh-CN" altLang="zh-CN" dirty="0"/>
              <a:t>、以及每个锁的类型和模式等其他信息。</a:t>
            </a:r>
            <a:endParaRPr lang="en-US" altLang="zh-CN" dirty="0"/>
          </a:p>
          <a:p>
            <a:endParaRPr lang="en-US" altLang="zh-CN" dirty="0"/>
          </a:p>
          <a:p>
            <a:r>
              <a:rPr lang="zh-CN" altLang="zh-CN" b="1" dirty="0"/>
              <a:t>二</a:t>
            </a:r>
            <a:r>
              <a:rPr lang="zh-CN" altLang="en-US" b="1" dirty="0"/>
              <a:t>：</a:t>
            </a:r>
            <a:r>
              <a:rPr lang="zh-CN" altLang="zh-CN" b="1" dirty="0"/>
              <a:t>使用下面的</a:t>
            </a:r>
            <a:r>
              <a:rPr lang="en-US" altLang="zh-CN" b="1" dirty="0"/>
              <a:t> SQL </a:t>
            </a:r>
            <a:r>
              <a:rPr lang="zh-CN" altLang="zh-CN" b="1" dirty="0"/>
              <a:t>语句：</a:t>
            </a:r>
          </a:p>
          <a:p>
            <a:endParaRPr lang="en-US" altLang="zh-CN" dirty="0"/>
          </a:p>
          <a:p>
            <a:r>
              <a:rPr lang="en-US" altLang="zh-CN" dirty="0"/>
              <a:t>show engine </a:t>
            </a:r>
            <a:r>
              <a:rPr lang="en-US" altLang="zh-CN" dirty="0" err="1"/>
              <a:t>innodb</a:t>
            </a:r>
            <a:r>
              <a:rPr lang="en-US" altLang="zh-CN" dirty="0"/>
              <a:t> status\G;</a:t>
            </a:r>
          </a:p>
          <a:p>
            <a:endParaRPr lang="en-US" altLang="zh-CN" dirty="0"/>
          </a:p>
          <a:p>
            <a:endParaRPr lang="en-US" altLang="zh-CN" dirty="0"/>
          </a:p>
          <a:p>
            <a:pPr indent="266700" algn="just">
              <a:spcAft>
                <a:spcPts val="600"/>
              </a:spcAft>
            </a:pPr>
            <a:endParaRPr lang="zh-CN" altLang="zh-CN" kern="100" dirty="0">
              <a:latin typeface="Times New Roman" panose="02020603050405020304" pitchFamily="18" charset="0"/>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1946107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569768-B931-457A-8DFD-3432D4BAEA83}"/>
              </a:ext>
            </a:extLst>
          </p:cNvPr>
          <p:cNvSpPr>
            <a:spLocks noGrp="1"/>
          </p:cNvSpPr>
          <p:nvPr>
            <p:ph type="body" sz="quarter" idx="10"/>
          </p:nvPr>
        </p:nvSpPr>
        <p:spPr>
          <a:xfrm>
            <a:off x="764562" y="554577"/>
            <a:ext cx="9728342" cy="584775"/>
          </a:xfrm>
        </p:spPr>
        <p:txBody>
          <a:bodyPr>
            <a:normAutofit/>
          </a:bodyPr>
          <a:lstStyle/>
          <a:p>
            <a:r>
              <a:rPr lang="zh-CN" altLang="en-US" kern="1200" dirty="0">
                <a:latin typeface="微软雅黑" panose="020B0503020204020204" pitchFamily="34" charset="-122"/>
                <a:ea typeface="微软雅黑" panose="020B0503020204020204" pitchFamily="34" charset="-122"/>
                <a:sym typeface="+mn-lt"/>
              </a:rPr>
              <a:t>锁</a:t>
            </a:r>
            <a:r>
              <a:rPr lang="en-US" altLang="zh-CN" kern="1200" dirty="0">
                <a:latin typeface="微软雅黑" panose="020B0503020204020204" pitchFamily="34" charset="-122"/>
                <a:ea typeface="微软雅黑" panose="020B0503020204020204" pitchFamily="34" charset="-122"/>
                <a:sym typeface="+mn-lt"/>
              </a:rPr>
              <a:t>-</a:t>
            </a:r>
            <a:r>
              <a:rPr lang="zh-CN" altLang="en-US" kern="1200" dirty="0">
                <a:latin typeface="微软雅黑" panose="020B0503020204020204" pitchFamily="34" charset="-122"/>
                <a:ea typeface="微软雅黑" panose="020B0503020204020204" pitchFamily="34" charset="-122"/>
                <a:sym typeface="+mn-lt"/>
              </a:rPr>
              <a:t>查看行锁</a:t>
            </a:r>
            <a:r>
              <a:rPr lang="en-US" altLang="zh-CN" kern="1200" dirty="0">
                <a:latin typeface="微软雅黑" panose="020B0503020204020204" pitchFamily="34" charset="-122"/>
                <a:ea typeface="微软雅黑" panose="020B0503020204020204" pitchFamily="34" charset="-122"/>
                <a:sym typeface="+mn-lt"/>
              </a:rPr>
              <a:t>—</a:t>
            </a:r>
            <a:r>
              <a:rPr lang="zh-CN" altLang="en-US" kern="1200" dirty="0">
                <a:latin typeface="微软雅黑" panose="020B0503020204020204" pitchFamily="34" charset="-122"/>
                <a:ea typeface="微软雅黑" panose="020B0503020204020204" pitchFamily="34" charset="-122"/>
                <a:sym typeface="+mn-lt"/>
              </a:rPr>
              <a:t>综合案例</a:t>
            </a:r>
          </a:p>
          <a:p>
            <a:endParaRPr lang="en-US" altLang="zh-CN" dirty="0"/>
          </a:p>
          <a:p>
            <a:endParaRPr lang="zh-CN" altLang="en-US" dirty="0"/>
          </a:p>
        </p:txBody>
      </p:sp>
      <p:sp>
        <p:nvSpPr>
          <p:cNvPr id="70" name="文本框 69">
            <a:extLst>
              <a:ext uri="{FF2B5EF4-FFF2-40B4-BE49-F238E27FC236}">
                <a16:creationId xmlns:a16="http://schemas.microsoft.com/office/drawing/2014/main" id="{EF8260D6-06F8-426A-A9E8-024053839248}"/>
              </a:ext>
            </a:extLst>
          </p:cNvPr>
          <p:cNvSpPr txBox="1"/>
          <p:nvPr/>
        </p:nvSpPr>
        <p:spPr>
          <a:xfrm>
            <a:off x="4679418" y="4546138"/>
            <a:ext cx="271228" cy="335156"/>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Arial"/>
                <a:ea typeface="Microsoft YaHei"/>
                <a:cs typeface="+mn-ea"/>
                <a:sym typeface="+mn-lt"/>
              </a:rPr>
              <a:t>. </a:t>
            </a:r>
          </a:p>
        </p:txBody>
      </p:sp>
      <p:grpSp>
        <p:nvGrpSpPr>
          <p:cNvPr id="48" name="组合 47">
            <a:extLst>
              <a:ext uri="{FF2B5EF4-FFF2-40B4-BE49-F238E27FC236}">
                <a16:creationId xmlns:a16="http://schemas.microsoft.com/office/drawing/2014/main" id="{EE2BB93C-408E-402A-A147-C58BBFAD9B0C}"/>
              </a:ext>
            </a:extLst>
          </p:cNvPr>
          <p:cNvGrpSpPr/>
          <p:nvPr>
            <p:custDataLst>
              <p:tags r:id="rId1"/>
            </p:custDataLst>
          </p:nvPr>
        </p:nvGrpSpPr>
        <p:grpSpPr>
          <a:xfrm>
            <a:off x="609600" y="1209674"/>
            <a:ext cx="10887075" cy="5376864"/>
            <a:chOff x="1669" y="4549"/>
            <a:chExt cx="15556" cy="4577"/>
          </a:xfrm>
        </p:grpSpPr>
        <p:sp>
          <p:nvSpPr>
            <p:cNvPr id="68" name="斜纹 67">
              <a:extLst>
                <a:ext uri="{FF2B5EF4-FFF2-40B4-BE49-F238E27FC236}">
                  <a16:creationId xmlns:a16="http://schemas.microsoft.com/office/drawing/2014/main" id="{4887E350-696B-4B17-91BB-1BA5B3B1B8C8}"/>
                </a:ext>
              </a:extLst>
            </p:cNvPr>
            <p:cNvSpPr/>
            <p:nvPr>
              <p:custDataLst>
                <p:tags r:id="rId2"/>
              </p:custDataLst>
            </p:nvPr>
          </p:nvSpPr>
          <p:spPr>
            <a:xfrm rot="5400000">
              <a:off x="16331" y="4549"/>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斜纹 77">
              <a:extLst>
                <a:ext uri="{FF2B5EF4-FFF2-40B4-BE49-F238E27FC236}">
                  <a16:creationId xmlns:a16="http://schemas.microsoft.com/office/drawing/2014/main" id="{E09C0451-6FAB-4DE3-8AC2-3E7B23D2D0B8}"/>
                </a:ext>
              </a:extLst>
            </p:cNvPr>
            <p:cNvSpPr/>
            <p:nvPr>
              <p:custDataLst>
                <p:tags r:id="rId3"/>
              </p:custDataLst>
            </p:nvPr>
          </p:nvSpPr>
          <p:spPr>
            <a:xfrm rot="16200000">
              <a:off x="1669" y="8232"/>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 name="矩形 2">
            <a:extLst>
              <a:ext uri="{FF2B5EF4-FFF2-40B4-BE49-F238E27FC236}">
                <a16:creationId xmlns:a16="http://schemas.microsoft.com/office/drawing/2014/main" id="{CEB13E15-ED92-4E07-BF01-5004EC27C115}"/>
              </a:ext>
            </a:extLst>
          </p:cNvPr>
          <p:cNvSpPr/>
          <p:nvPr/>
        </p:nvSpPr>
        <p:spPr>
          <a:xfrm>
            <a:off x="1580606" y="1734789"/>
            <a:ext cx="9509760" cy="646331"/>
          </a:xfrm>
          <a:prstGeom prst="rect">
            <a:avLst/>
          </a:prstGeom>
        </p:spPr>
        <p:txBody>
          <a:bodyPr wrap="square">
            <a:spAutoFit/>
          </a:bodyPr>
          <a:lstStyle/>
          <a:p>
            <a:endParaRPr lang="en-US" altLang="zh-CN" dirty="0"/>
          </a:p>
          <a:p>
            <a:pPr indent="266700" algn="just">
              <a:spcAft>
                <a:spcPts val="600"/>
              </a:spcAft>
            </a:pPr>
            <a:endParaRPr lang="zh-CN" altLang="zh-CN" kern="100" dirty="0">
              <a:latin typeface="Times New Roman" panose="02020603050405020304" pitchFamily="18" charset="0"/>
              <a:ea typeface="宋体" panose="02010600030101010101" pitchFamily="2" charset="-122"/>
              <a:cs typeface="宋体" panose="02010600030101010101" pitchFamily="2" charset="-122"/>
            </a:endParaRPr>
          </a:p>
        </p:txBody>
      </p:sp>
      <p:pic>
        <p:nvPicPr>
          <p:cNvPr id="6" name="图片 5">
            <a:extLst>
              <a:ext uri="{FF2B5EF4-FFF2-40B4-BE49-F238E27FC236}">
                <a16:creationId xmlns:a16="http://schemas.microsoft.com/office/drawing/2014/main" id="{DAB49545-96BA-4D3A-B632-8CB6D5632328}"/>
              </a:ext>
            </a:extLst>
          </p:cNvPr>
          <p:cNvPicPr>
            <a:picLocks noChangeAspect="1"/>
          </p:cNvPicPr>
          <p:nvPr/>
        </p:nvPicPr>
        <p:blipFill>
          <a:blip r:embed="rId5"/>
          <a:stretch>
            <a:fillRect/>
          </a:stretch>
        </p:blipFill>
        <p:spPr>
          <a:xfrm>
            <a:off x="280987" y="1931987"/>
            <a:ext cx="11477625" cy="3781425"/>
          </a:xfrm>
          <a:prstGeom prst="rect">
            <a:avLst/>
          </a:prstGeom>
        </p:spPr>
      </p:pic>
    </p:spTree>
    <p:extLst>
      <p:ext uri="{BB962C8B-B14F-4D97-AF65-F5344CB8AC3E}">
        <p14:creationId xmlns:p14="http://schemas.microsoft.com/office/powerpoint/2010/main" val="609929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569768-B931-457A-8DFD-3432D4BAEA83}"/>
              </a:ext>
            </a:extLst>
          </p:cNvPr>
          <p:cNvSpPr>
            <a:spLocks noGrp="1"/>
          </p:cNvSpPr>
          <p:nvPr>
            <p:ph type="body" sz="quarter" idx="10"/>
          </p:nvPr>
        </p:nvSpPr>
        <p:spPr>
          <a:xfrm>
            <a:off x="764562" y="554577"/>
            <a:ext cx="9728342" cy="584775"/>
          </a:xfrm>
        </p:spPr>
        <p:txBody>
          <a:bodyPr>
            <a:normAutofit/>
          </a:bodyPr>
          <a:lstStyle/>
          <a:p>
            <a:r>
              <a:rPr lang="zh-CN" altLang="en-US" kern="1200" dirty="0">
                <a:latin typeface="微软雅黑" panose="020B0503020204020204" pitchFamily="34" charset="-122"/>
                <a:ea typeface="微软雅黑" panose="020B0503020204020204" pitchFamily="34" charset="-122"/>
                <a:sym typeface="+mn-lt"/>
              </a:rPr>
              <a:t>锁</a:t>
            </a:r>
            <a:r>
              <a:rPr lang="en-US" altLang="zh-CN" kern="1200" dirty="0">
                <a:latin typeface="微软雅黑" panose="020B0503020204020204" pitchFamily="34" charset="-122"/>
                <a:ea typeface="微软雅黑" panose="020B0503020204020204" pitchFamily="34" charset="-122"/>
                <a:sym typeface="+mn-lt"/>
              </a:rPr>
              <a:t>-</a:t>
            </a:r>
            <a:r>
              <a:rPr lang="zh-CN" altLang="en-US" kern="1200" dirty="0">
                <a:latin typeface="微软雅黑" panose="020B0503020204020204" pitchFamily="34" charset="-122"/>
                <a:ea typeface="微软雅黑" panose="020B0503020204020204" pitchFamily="34" charset="-122"/>
                <a:sym typeface="+mn-lt"/>
              </a:rPr>
              <a:t>加锁流程</a:t>
            </a:r>
            <a:r>
              <a:rPr lang="en-US" altLang="zh-CN" kern="1200" dirty="0">
                <a:latin typeface="微软雅黑" panose="020B0503020204020204" pitchFamily="34" charset="-122"/>
                <a:ea typeface="微软雅黑" panose="020B0503020204020204" pitchFamily="34" charset="-122"/>
                <a:sym typeface="+mn-lt"/>
              </a:rPr>
              <a:t>—</a:t>
            </a:r>
            <a:r>
              <a:rPr lang="zh-CN" altLang="en-US" kern="1200" dirty="0">
                <a:latin typeface="微软雅黑" panose="020B0503020204020204" pitchFamily="34" charset="-122"/>
                <a:ea typeface="微软雅黑" panose="020B0503020204020204" pitchFamily="34" charset="-122"/>
                <a:sym typeface="+mn-lt"/>
              </a:rPr>
              <a:t>单条记录</a:t>
            </a:r>
          </a:p>
          <a:p>
            <a:endParaRPr lang="zh-CN" altLang="en-US" kern="1200" dirty="0">
              <a:latin typeface="微软雅黑" panose="020B0503020204020204" pitchFamily="34" charset="-122"/>
              <a:ea typeface="微软雅黑" panose="020B0503020204020204" pitchFamily="34" charset="-122"/>
              <a:sym typeface="+mn-lt"/>
            </a:endParaRPr>
          </a:p>
          <a:p>
            <a:endParaRPr lang="zh-CN" altLang="en-US" dirty="0"/>
          </a:p>
        </p:txBody>
      </p:sp>
      <p:sp>
        <p:nvSpPr>
          <p:cNvPr id="70" name="文本框 69">
            <a:extLst>
              <a:ext uri="{FF2B5EF4-FFF2-40B4-BE49-F238E27FC236}">
                <a16:creationId xmlns:a16="http://schemas.microsoft.com/office/drawing/2014/main" id="{EF8260D6-06F8-426A-A9E8-024053839248}"/>
              </a:ext>
            </a:extLst>
          </p:cNvPr>
          <p:cNvSpPr txBox="1"/>
          <p:nvPr/>
        </p:nvSpPr>
        <p:spPr>
          <a:xfrm>
            <a:off x="4679418" y="4546138"/>
            <a:ext cx="271228" cy="335156"/>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Arial"/>
                <a:ea typeface="Microsoft YaHei"/>
                <a:cs typeface="+mn-ea"/>
                <a:sym typeface="+mn-lt"/>
              </a:rPr>
              <a:t>. </a:t>
            </a:r>
          </a:p>
        </p:txBody>
      </p:sp>
      <p:grpSp>
        <p:nvGrpSpPr>
          <p:cNvPr id="48" name="组合 47">
            <a:extLst>
              <a:ext uri="{FF2B5EF4-FFF2-40B4-BE49-F238E27FC236}">
                <a16:creationId xmlns:a16="http://schemas.microsoft.com/office/drawing/2014/main" id="{EE2BB93C-408E-402A-A147-C58BBFAD9B0C}"/>
              </a:ext>
            </a:extLst>
          </p:cNvPr>
          <p:cNvGrpSpPr/>
          <p:nvPr>
            <p:custDataLst>
              <p:tags r:id="rId1"/>
            </p:custDataLst>
          </p:nvPr>
        </p:nvGrpSpPr>
        <p:grpSpPr>
          <a:xfrm>
            <a:off x="609600" y="1209674"/>
            <a:ext cx="10887075" cy="5376864"/>
            <a:chOff x="1669" y="4549"/>
            <a:chExt cx="15556" cy="4577"/>
          </a:xfrm>
        </p:grpSpPr>
        <p:sp>
          <p:nvSpPr>
            <p:cNvPr id="68" name="斜纹 67">
              <a:extLst>
                <a:ext uri="{FF2B5EF4-FFF2-40B4-BE49-F238E27FC236}">
                  <a16:creationId xmlns:a16="http://schemas.microsoft.com/office/drawing/2014/main" id="{4887E350-696B-4B17-91BB-1BA5B3B1B8C8}"/>
                </a:ext>
              </a:extLst>
            </p:cNvPr>
            <p:cNvSpPr/>
            <p:nvPr>
              <p:custDataLst>
                <p:tags r:id="rId2"/>
              </p:custDataLst>
            </p:nvPr>
          </p:nvSpPr>
          <p:spPr>
            <a:xfrm rot="5400000">
              <a:off x="16331" y="4549"/>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斜纹 77">
              <a:extLst>
                <a:ext uri="{FF2B5EF4-FFF2-40B4-BE49-F238E27FC236}">
                  <a16:creationId xmlns:a16="http://schemas.microsoft.com/office/drawing/2014/main" id="{E09C0451-6FAB-4DE3-8AC2-3E7B23D2D0B8}"/>
                </a:ext>
              </a:extLst>
            </p:cNvPr>
            <p:cNvSpPr/>
            <p:nvPr>
              <p:custDataLst>
                <p:tags r:id="rId3"/>
              </p:custDataLst>
            </p:nvPr>
          </p:nvSpPr>
          <p:spPr>
            <a:xfrm rot="16200000">
              <a:off x="1669" y="8232"/>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 name="矩形 2">
            <a:extLst>
              <a:ext uri="{FF2B5EF4-FFF2-40B4-BE49-F238E27FC236}">
                <a16:creationId xmlns:a16="http://schemas.microsoft.com/office/drawing/2014/main" id="{CEB13E15-ED92-4E07-BF01-5004EC27C115}"/>
              </a:ext>
            </a:extLst>
          </p:cNvPr>
          <p:cNvSpPr/>
          <p:nvPr/>
        </p:nvSpPr>
        <p:spPr>
          <a:xfrm>
            <a:off x="862148" y="1323916"/>
            <a:ext cx="4833257" cy="4801314"/>
          </a:xfrm>
          <a:prstGeom prst="rect">
            <a:avLst/>
          </a:prstGeom>
        </p:spPr>
        <p:txBody>
          <a:bodyPr wrap="square">
            <a:spAutoFit/>
          </a:bodyPr>
          <a:lstStyle/>
          <a:p>
            <a:r>
              <a:rPr lang="zh-CN" altLang="en-US" b="1" dirty="0"/>
              <a:t>索引</a:t>
            </a:r>
            <a:r>
              <a:rPr lang="zh-CN" altLang="en-US" dirty="0"/>
              <a:t>：</a:t>
            </a:r>
            <a:endParaRPr lang="en-US" altLang="zh-CN" dirty="0"/>
          </a:p>
          <a:p>
            <a:r>
              <a:rPr lang="zh-CN" altLang="zh-CN" dirty="0"/>
              <a:t>由于行锁是加</a:t>
            </a:r>
            <a:r>
              <a:rPr lang="zh-CN" altLang="en-US" dirty="0"/>
              <a:t>在</a:t>
            </a:r>
            <a:r>
              <a:rPr lang="zh-CN" altLang="zh-CN" dirty="0"/>
              <a:t>索引上：主键索引（</a:t>
            </a:r>
            <a:r>
              <a:rPr lang="en-US" altLang="zh-CN" dirty="0"/>
              <a:t>Primary Index</a:t>
            </a:r>
            <a:r>
              <a:rPr lang="zh-CN" altLang="zh-CN" dirty="0"/>
              <a:t>）和非主键索引（</a:t>
            </a:r>
            <a:r>
              <a:rPr lang="en-US" altLang="zh-CN" dirty="0"/>
              <a:t>Secondary Index</a:t>
            </a:r>
            <a:r>
              <a:rPr lang="zh-CN" altLang="zh-CN" dirty="0"/>
              <a:t>，又称为二级索引、辅助索引）</a:t>
            </a:r>
            <a:endParaRPr lang="en-US" altLang="zh-CN" dirty="0"/>
          </a:p>
          <a:p>
            <a:endParaRPr lang="en-US" altLang="zh-CN" dirty="0"/>
          </a:p>
          <a:p>
            <a:r>
              <a:rPr lang="zh-CN" altLang="en-US" b="1" dirty="0"/>
              <a:t>简单</a:t>
            </a:r>
            <a:r>
              <a:rPr lang="en-US" altLang="zh-CN" b="1" dirty="0" err="1"/>
              <a:t>sql</a:t>
            </a:r>
            <a:r>
              <a:rPr lang="zh-CN" altLang="en-US" dirty="0"/>
              <a:t>：</a:t>
            </a:r>
            <a:endParaRPr lang="en-US" altLang="zh-CN" dirty="0"/>
          </a:p>
          <a:p>
            <a:endParaRPr lang="en-US" altLang="zh-CN" dirty="0"/>
          </a:p>
          <a:p>
            <a:pPr marL="342900" indent="-342900">
              <a:buFont typeface="+mj-lt"/>
              <a:buAutoNum type="arabicPeriod"/>
            </a:pPr>
            <a:r>
              <a:rPr lang="en-US" altLang="zh-CN" dirty="0"/>
              <a:t>update students set score = 100 where id = 49; </a:t>
            </a:r>
          </a:p>
          <a:p>
            <a:pPr marL="342900" indent="-342900">
              <a:buFont typeface="+mj-lt"/>
              <a:buAutoNum type="arabicPeriod"/>
            </a:pPr>
            <a:r>
              <a:rPr lang="en-US" altLang="zh-CN" dirty="0"/>
              <a:t>id = 49 </a:t>
            </a:r>
            <a:r>
              <a:rPr lang="zh-CN" altLang="zh-CN" dirty="0"/>
              <a:t>这个主键索引上加一把</a:t>
            </a:r>
            <a:r>
              <a:rPr lang="en-US" altLang="zh-CN" dirty="0"/>
              <a:t> X </a:t>
            </a:r>
            <a:r>
              <a:rPr lang="zh-CN" altLang="zh-CN" dirty="0"/>
              <a:t>锁。</a:t>
            </a:r>
          </a:p>
          <a:p>
            <a:pPr marL="342900" indent="-342900">
              <a:buFont typeface="+mj-lt"/>
              <a:buAutoNum type="arabicPeriod"/>
            </a:pPr>
            <a:endParaRPr lang="en-US" altLang="zh-CN" dirty="0"/>
          </a:p>
          <a:p>
            <a:pPr marL="342900" indent="-342900">
              <a:buFont typeface="+mj-lt"/>
              <a:buAutoNum type="arabicPeriod"/>
            </a:pPr>
            <a:r>
              <a:rPr lang="en-US" altLang="zh-CN" dirty="0"/>
              <a:t>update </a:t>
            </a:r>
            <a:r>
              <a:rPr lang="en-US" altLang="zh-CN" dirty="0" err="1"/>
              <a:t>studentsset</a:t>
            </a:r>
            <a:r>
              <a:rPr lang="en-US" altLang="zh-CN" dirty="0"/>
              <a:t> score = 100 where name = 'Tom’;</a:t>
            </a:r>
          </a:p>
          <a:p>
            <a:r>
              <a:rPr lang="zh-CN" altLang="zh-CN" dirty="0"/>
              <a:t>在</a:t>
            </a:r>
            <a:r>
              <a:rPr lang="en-US" altLang="zh-CN" dirty="0"/>
              <a:t> name = 'Tom' </a:t>
            </a:r>
            <a:r>
              <a:rPr lang="zh-CN" altLang="zh-CN" dirty="0"/>
              <a:t>这个索引上加一把</a:t>
            </a:r>
            <a:r>
              <a:rPr lang="en-US" altLang="zh-CN" dirty="0"/>
              <a:t> X </a:t>
            </a:r>
            <a:r>
              <a:rPr lang="zh-CN" altLang="zh-CN" dirty="0"/>
              <a:t>锁，同时会通过</a:t>
            </a:r>
            <a:r>
              <a:rPr lang="en-US" altLang="zh-CN" dirty="0"/>
              <a:t> name = 'Tom' </a:t>
            </a:r>
            <a:r>
              <a:rPr lang="zh-CN" altLang="zh-CN" dirty="0"/>
              <a:t>这个二级索引定位到</a:t>
            </a:r>
            <a:r>
              <a:rPr lang="en-US" altLang="zh-CN" dirty="0"/>
              <a:t> id = 49 </a:t>
            </a:r>
            <a:r>
              <a:rPr lang="zh-CN" altLang="zh-CN" dirty="0"/>
              <a:t>这个主键索引，并在</a:t>
            </a:r>
            <a:r>
              <a:rPr lang="en-US" altLang="zh-CN" dirty="0"/>
              <a:t> id = 49 </a:t>
            </a:r>
            <a:r>
              <a:rPr lang="zh-CN" altLang="zh-CN" dirty="0"/>
              <a:t>这个主键索引上加一把</a:t>
            </a:r>
            <a:r>
              <a:rPr lang="en-US" altLang="zh-CN" dirty="0"/>
              <a:t> X </a:t>
            </a:r>
            <a:r>
              <a:rPr lang="zh-CN" altLang="zh-CN" dirty="0"/>
              <a:t>锁。</a:t>
            </a:r>
          </a:p>
        </p:txBody>
      </p:sp>
      <p:pic>
        <p:nvPicPr>
          <p:cNvPr id="8" name="图片 7">
            <a:extLst>
              <a:ext uri="{FF2B5EF4-FFF2-40B4-BE49-F238E27FC236}">
                <a16:creationId xmlns:a16="http://schemas.microsoft.com/office/drawing/2014/main" id="{3E3E643E-AFC8-415D-957B-9F0DBE737863}"/>
              </a:ext>
            </a:extLst>
          </p:cNvPr>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5947954" y="1323916"/>
            <a:ext cx="5961832" cy="4931824"/>
          </a:xfrm>
          <a:prstGeom prst="rect">
            <a:avLst/>
          </a:prstGeom>
          <a:noFill/>
          <a:ln>
            <a:noFill/>
          </a:ln>
        </p:spPr>
      </p:pic>
    </p:spTree>
    <p:extLst>
      <p:ext uri="{BB962C8B-B14F-4D97-AF65-F5344CB8AC3E}">
        <p14:creationId xmlns:p14="http://schemas.microsoft.com/office/powerpoint/2010/main" val="4250675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图片 7" descr="图片包含 物体&#10;&#10;自动生成的说明">
            <a:extLst>
              <a:ext uri="{FF2B5EF4-FFF2-40B4-BE49-F238E27FC236}">
                <a16:creationId xmlns:a16="http://schemas.microsoft.com/office/drawing/2014/main" id="{BDC75721-1F4A-4D72-906F-B14F9BA5DE6F}"/>
              </a:ext>
            </a:extLst>
          </p:cNvPr>
          <p:cNvPicPr>
            <a:picLocks noChangeAspect="1"/>
          </p:cNvPicPr>
          <p:nvPr/>
        </p:nvPicPr>
        <p:blipFill>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0806014" y="445006"/>
            <a:ext cx="890690" cy="402719"/>
          </a:xfrm>
          <a:prstGeom prst="rect">
            <a:avLst/>
          </a:prstGeom>
        </p:spPr>
      </p:pic>
      <p:sp>
        <p:nvSpPr>
          <p:cNvPr id="35" name="文本框 34">
            <a:extLst>
              <a:ext uri="{FF2B5EF4-FFF2-40B4-BE49-F238E27FC236}">
                <a16:creationId xmlns:a16="http://schemas.microsoft.com/office/drawing/2014/main" id="{A5FDE0A0-3AE6-4A96-89E7-38D214249428}"/>
              </a:ext>
            </a:extLst>
          </p:cNvPr>
          <p:cNvSpPr txBox="1"/>
          <p:nvPr/>
        </p:nvSpPr>
        <p:spPr>
          <a:xfrm>
            <a:off x="-120650" y="2105508"/>
            <a:ext cx="11848962" cy="1446550"/>
          </a:xfrm>
          <a:prstGeom prst="rect">
            <a:avLst/>
          </a:prstGeom>
          <a:noFill/>
        </p:spPr>
        <p:txBody>
          <a:bodyPr wrap="square" rtlCol="0">
            <a:spAutoFit/>
          </a:bodyPr>
          <a:lstStyle/>
          <a:p>
            <a:pPr algn="ctr">
              <a:defRPr/>
            </a:pPr>
            <a:r>
              <a:rPr lang="zh-CN" altLang="en-US" sz="4400" b="1" dirty="0">
                <a:solidFill>
                  <a:schemeClr val="accent1"/>
                </a:solidFill>
                <a:latin typeface="微软雅黑" panose="020B0503020204020204" pitchFamily="34" charset="-122"/>
                <a:ea typeface="微软雅黑" panose="020B0503020204020204" pitchFamily="34" charset="-122"/>
                <a:cs typeface="+mn-ea"/>
                <a:sym typeface="+mn-lt"/>
              </a:rPr>
              <a:t>事务</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4400" b="1" dirty="0">
              <a:solidFill>
                <a:schemeClr val="accent1"/>
              </a:solidFill>
              <a:latin typeface="微软雅黑" panose="020B0503020204020204" pitchFamily="34" charset="-122"/>
              <a:ea typeface="微软雅黑" panose="020B0503020204020204" pitchFamily="34" charset="-122"/>
              <a:sym typeface="+mn-lt"/>
            </a:endParaRPr>
          </a:p>
        </p:txBody>
      </p:sp>
      <p:sp>
        <p:nvSpPr>
          <p:cNvPr id="9" name="矩形 8">
            <a:extLst>
              <a:ext uri="{FF2B5EF4-FFF2-40B4-BE49-F238E27FC236}">
                <a16:creationId xmlns:a16="http://schemas.microsoft.com/office/drawing/2014/main" id="{39B4BEBD-31F9-40F8-A704-76678366E0A6}"/>
              </a:ext>
            </a:extLst>
          </p:cNvPr>
          <p:cNvSpPr/>
          <p:nvPr/>
        </p:nvSpPr>
        <p:spPr>
          <a:xfrm>
            <a:off x="4982554" y="-133277"/>
            <a:ext cx="2226893" cy="4508927"/>
          </a:xfrm>
          <a:prstGeom prst="rect">
            <a:avLst/>
          </a:prstGeom>
        </p:spPr>
        <p:txBody>
          <a:bodyPr wrap="none">
            <a:spAutoFit/>
          </a:bodyPr>
          <a:lstStyle/>
          <a:p>
            <a:pPr algn="ctr"/>
            <a:r>
              <a:rPr lang="en-US" altLang="zh-CN" sz="28700" b="1" dirty="0">
                <a:ln w="25400">
                  <a:gradFill>
                    <a:gsLst>
                      <a:gs pos="9000">
                        <a:schemeClr val="accent1"/>
                      </a:gs>
                      <a:gs pos="66000">
                        <a:schemeClr val="bg1">
                          <a:alpha val="0"/>
                        </a:schemeClr>
                      </a:gs>
                    </a:gsLst>
                    <a:lin ang="5400000" scaled="1"/>
                  </a:gradFill>
                </a:ln>
                <a:noFill/>
                <a:latin typeface="华文细黑" panose="02010600040101010101" pitchFamily="2" charset="-122"/>
                <a:ea typeface="华文细黑" panose="02010600040101010101" pitchFamily="2" charset="-122"/>
              </a:rPr>
              <a:t>1</a:t>
            </a:r>
            <a:endParaRPr lang="zh-CN" altLang="en-US" sz="28700" b="1" dirty="0">
              <a:ln w="25400">
                <a:gradFill>
                  <a:gsLst>
                    <a:gs pos="9000">
                      <a:schemeClr val="accent1"/>
                    </a:gs>
                    <a:gs pos="66000">
                      <a:schemeClr val="bg1">
                        <a:alpha val="0"/>
                      </a:schemeClr>
                    </a:gs>
                  </a:gsLst>
                  <a:lin ang="5400000" scaled="1"/>
                </a:gradFill>
              </a:ln>
              <a:noFill/>
              <a:latin typeface="华文细黑" panose="02010600040101010101" pitchFamily="2" charset="-122"/>
              <a:ea typeface="华文细黑" panose="02010600040101010101" pitchFamily="2" charset="-122"/>
            </a:endParaRPr>
          </a:p>
        </p:txBody>
      </p:sp>
      <p:sp>
        <p:nvSpPr>
          <p:cNvPr id="32" name="矩形 31">
            <a:extLst>
              <a:ext uri="{FF2B5EF4-FFF2-40B4-BE49-F238E27FC236}">
                <a16:creationId xmlns:a16="http://schemas.microsoft.com/office/drawing/2014/main" id="{D1855E97-A64B-4740-8BCA-D1B000D36B4B}"/>
              </a:ext>
            </a:extLst>
          </p:cNvPr>
          <p:cNvSpPr/>
          <p:nvPr/>
        </p:nvSpPr>
        <p:spPr>
          <a:xfrm>
            <a:off x="-528" y="4075844"/>
            <a:ext cx="12193057" cy="3353091"/>
          </a:xfrm>
          <a:prstGeom prst="rect">
            <a:avLst/>
          </a:prstGeom>
          <a:blipFill dpi="0" rotWithShape="1">
            <a:blip r:embed="rId4">
              <a:alphaModFix amt="23000"/>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4" name="图片 33" descr="图片包含 物体&#10;&#10;自动生成的说明">
            <a:extLst>
              <a:ext uri="{FF2B5EF4-FFF2-40B4-BE49-F238E27FC236}">
                <a16:creationId xmlns:a16="http://schemas.microsoft.com/office/drawing/2014/main" id="{FD2C032B-3E77-4C2B-B9C3-5B8E6154DC4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0689899" y="554577"/>
            <a:ext cx="890690" cy="402719"/>
          </a:xfrm>
          <a:prstGeom prst="rect">
            <a:avLst/>
          </a:prstGeom>
        </p:spPr>
      </p:pic>
    </p:spTree>
    <p:extLst>
      <p:ext uri="{BB962C8B-B14F-4D97-AF65-F5344CB8AC3E}">
        <p14:creationId xmlns:p14="http://schemas.microsoft.com/office/powerpoint/2010/main" val="24613640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569768-B931-457A-8DFD-3432D4BAEA83}"/>
              </a:ext>
            </a:extLst>
          </p:cNvPr>
          <p:cNvSpPr>
            <a:spLocks noGrp="1"/>
          </p:cNvSpPr>
          <p:nvPr>
            <p:ph type="body" sz="quarter" idx="10"/>
          </p:nvPr>
        </p:nvSpPr>
        <p:spPr>
          <a:xfrm>
            <a:off x="764562" y="554577"/>
            <a:ext cx="9728342" cy="584775"/>
          </a:xfrm>
        </p:spPr>
        <p:txBody>
          <a:bodyPr>
            <a:normAutofit/>
          </a:bodyPr>
          <a:lstStyle/>
          <a:p>
            <a:r>
              <a:rPr lang="zh-CN" altLang="en-US" kern="1200" dirty="0">
                <a:latin typeface="微软雅黑" panose="020B0503020204020204" pitchFamily="34" charset="-122"/>
                <a:ea typeface="微软雅黑" panose="020B0503020204020204" pitchFamily="34" charset="-122"/>
                <a:sym typeface="+mn-lt"/>
              </a:rPr>
              <a:t>锁</a:t>
            </a:r>
            <a:r>
              <a:rPr lang="en-US" altLang="zh-CN" kern="1200" dirty="0">
                <a:latin typeface="微软雅黑" panose="020B0503020204020204" pitchFamily="34" charset="-122"/>
                <a:ea typeface="微软雅黑" panose="020B0503020204020204" pitchFamily="34" charset="-122"/>
                <a:sym typeface="+mn-lt"/>
              </a:rPr>
              <a:t>-</a:t>
            </a:r>
            <a:r>
              <a:rPr lang="zh-CN" altLang="en-US" kern="1200" dirty="0">
                <a:latin typeface="微软雅黑" panose="020B0503020204020204" pitchFamily="34" charset="-122"/>
                <a:ea typeface="微软雅黑" panose="020B0503020204020204" pitchFamily="34" charset="-122"/>
                <a:sym typeface="+mn-lt"/>
              </a:rPr>
              <a:t>加锁流程</a:t>
            </a:r>
            <a:r>
              <a:rPr lang="en-US" altLang="zh-CN" kern="1200" dirty="0">
                <a:latin typeface="微软雅黑" panose="020B0503020204020204" pitchFamily="34" charset="-122"/>
                <a:ea typeface="微软雅黑" panose="020B0503020204020204" pitchFamily="34" charset="-122"/>
                <a:sym typeface="+mn-lt"/>
              </a:rPr>
              <a:t>—</a:t>
            </a:r>
            <a:r>
              <a:rPr lang="zh-CN" altLang="en-US" kern="1200" dirty="0">
                <a:latin typeface="微软雅黑" panose="020B0503020204020204" pitchFamily="34" charset="-122"/>
                <a:ea typeface="微软雅黑" panose="020B0503020204020204" pitchFamily="34" charset="-122"/>
                <a:sym typeface="+mn-lt"/>
              </a:rPr>
              <a:t>多条记录</a:t>
            </a:r>
          </a:p>
          <a:p>
            <a:endParaRPr lang="zh-CN" altLang="en-US" kern="1200" dirty="0">
              <a:latin typeface="微软雅黑" panose="020B0503020204020204" pitchFamily="34" charset="-122"/>
              <a:ea typeface="微软雅黑" panose="020B0503020204020204" pitchFamily="34" charset="-122"/>
              <a:sym typeface="+mn-lt"/>
            </a:endParaRPr>
          </a:p>
          <a:p>
            <a:endParaRPr lang="zh-CN" altLang="en-US" dirty="0"/>
          </a:p>
        </p:txBody>
      </p:sp>
      <p:sp>
        <p:nvSpPr>
          <p:cNvPr id="70" name="文本框 69">
            <a:extLst>
              <a:ext uri="{FF2B5EF4-FFF2-40B4-BE49-F238E27FC236}">
                <a16:creationId xmlns:a16="http://schemas.microsoft.com/office/drawing/2014/main" id="{EF8260D6-06F8-426A-A9E8-024053839248}"/>
              </a:ext>
            </a:extLst>
          </p:cNvPr>
          <p:cNvSpPr txBox="1"/>
          <p:nvPr/>
        </p:nvSpPr>
        <p:spPr>
          <a:xfrm>
            <a:off x="4679418" y="4546138"/>
            <a:ext cx="271228" cy="335156"/>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Arial"/>
                <a:ea typeface="Microsoft YaHei"/>
                <a:cs typeface="+mn-ea"/>
                <a:sym typeface="+mn-lt"/>
              </a:rPr>
              <a:t>. </a:t>
            </a:r>
          </a:p>
        </p:txBody>
      </p:sp>
      <p:grpSp>
        <p:nvGrpSpPr>
          <p:cNvPr id="48" name="组合 47">
            <a:extLst>
              <a:ext uri="{FF2B5EF4-FFF2-40B4-BE49-F238E27FC236}">
                <a16:creationId xmlns:a16="http://schemas.microsoft.com/office/drawing/2014/main" id="{EE2BB93C-408E-402A-A147-C58BBFAD9B0C}"/>
              </a:ext>
            </a:extLst>
          </p:cNvPr>
          <p:cNvGrpSpPr/>
          <p:nvPr>
            <p:custDataLst>
              <p:tags r:id="rId1"/>
            </p:custDataLst>
          </p:nvPr>
        </p:nvGrpSpPr>
        <p:grpSpPr>
          <a:xfrm>
            <a:off x="609600" y="1209674"/>
            <a:ext cx="10887075" cy="5376864"/>
            <a:chOff x="1669" y="4549"/>
            <a:chExt cx="15556" cy="4577"/>
          </a:xfrm>
        </p:grpSpPr>
        <p:sp>
          <p:nvSpPr>
            <p:cNvPr id="68" name="斜纹 67">
              <a:extLst>
                <a:ext uri="{FF2B5EF4-FFF2-40B4-BE49-F238E27FC236}">
                  <a16:creationId xmlns:a16="http://schemas.microsoft.com/office/drawing/2014/main" id="{4887E350-696B-4B17-91BB-1BA5B3B1B8C8}"/>
                </a:ext>
              </a:extLst>
            </p:cNvPr>
            <p:cNvSpPr/>
            <p:nvPr>
              <p:custDataLst>
                <p:tags r:id="rId2"/>
              </p:custDataLst>
            </p:nvPr>
          </p:nvSpPr>
          <p:spPr>
            <a:xfrm rot="5400000">
              <a:off x="16331" y="4549"/>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斜纹 77">
              <a:extLst>
                <a:ext uri="{FF2B5EF4-FFF2-40B4-BE49-F238E27FC236}">
                  <a16:creationId xmlns:a16="http://schemas.microsoft.com/office/drawing/2014/main" id="{E09C0451-6FAB-4DE3-8AC2-3E7B23D2D0B8}"/>
                </a:ext>
              </a:extLst>
            </p:cNvPr>
            <p:cNvSpPr/>
            <p:nvPr>
              <p:custDataLst>
                <p:tags r:id="rId3"/>
              </p:custDataLst>
            </p:nvPr>
          </p:nvSpPr>
          <p:spPr>
            <a:xfrm rot="16200000">
              <a:off x="1669" y="8232"/>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 name="矩形 2">
            <a:extLst>
              <a:ext uri="{FF2B5EF4-FFF2-40B4-BE49-F238E27FC236}">
                <a16:creationId xmlns:a16="http://schemas.microsoft.com/office/drawing/2014/main" id="{CEB13E15-ED92-4E07-BF01-5004EC27C115}"/>
              </a:ext>
            </a:extLst>
          </p:cNvPr>
          <p:cNvSpPr/>
          <p:nvPr/>
        </p:nvSpPr>
        <p:spPr>
          <a:xfrm>
            <a:off x="609600" y="1323916"/>
            <a:ext cx="5338354" cy="4247317"/>
          </a:xfrm>
          <a:prstGeom prst="rect">
            <a:avLst/>
          </a:prstGeom>
        </p:spPr>
        <p:txBody>
          <a:bodyPr wrap="square">
            <a:spAutoFit/>
          </a:bodyPr>
          <a:lstStyle/>
          <a:p>
            <a:r>
              <a:rPr lang="en-US" altLang="zh-CN" dirty="0"/>
              <a:t>update students set level = 3 where score &gt;= 60;</a:t>
            </a:r>
            <a:endParaRPr lang="zh-CN" altLang="zh-CN" dirty="0"/>
          </a:p>
          <a:p>
            <a:endParaRPr lang="en-US" altLang="zh-CN" dirty="0"/>
          </a:p>
          <a:p>
            <a:r>
              <a:rPr lang="zh-CN" altLang="zh-CN" dirty="0"/>
              <a:t>当</a:t>
            </a:r>
            <a:r>
              <a:rPr lang="en-US" altLang="zh-CN" dirty="0"/>
              <a:t> UPDATE </a:t>
            </a:r>
            <a:r>
              <a:rPr lang="zh-CN" altLang="zh-CN" dirty="0"/>
              <a:t>语句被发给</a:t>
            </a:r>
            <a:r>
              <a:rPr lang="en-US" altLang="zh-CN" dirty="0"/>
              <a:t> MySQL </a:t>
            </a:r>
            <a:r>
              <a:rPr lang="zh-CN" altLang="zh-CN" dirty="0"/>
              <a:t>后，</a:t>
            </a:r>
            <a:r>
              <a:rPr lang="en-US" altLang="zh-CN" dirty="0"/>
              <a:t>MySQL Server </a:t>
            </a:r>
            <a:r>
              <a:rPr lang="zh-CN" altLang="zh-CN" dirty="0"/>
              <a:t>会根据</a:t>
            </a:r>
            <a:r>
              <a:rPr lang="en-US" altLang="zh-CN" dirty="0"/>
              <a:t> WHERE </a:t>
            </a:r>
            <a:r>
              <a:rPr lang="zh-CN" altLang="zh-CN" dirty="0"/>
              <a:t>条件读取第一条满足条件的记录，然后</a:t>
            </a:r>
            <a:r>
              <a:rPr lang="en-US" altLang="zh-CN" dirty="0"/>
              <a:t> </a:t>
            </a:r>
            <a:r>
              <a:rPr lang="en-US" altLang="zh-CN" dirty="0" err="1"/>
              <a:t>InnoDB</a:t>
            </a:r>
            <a:r>
              <a:rPr lang="en-US" altLang="zh-CN" dirty="0"/>
              <a:t> </a:t>
            </a:r>
            <a:r>
              <a:rPr lang="zh-CN" altLang="zh-CN" dirty="0"/>
              <a:t>引擎会将第一条记录返回并加锁（</a:t>
            </a:r>
            <a:r>
              <a:rPr lang="en-US" altLang="zh-CN" dirty="0"/>
              <a:t>current read</a:t>
            </a:r>
            <a:r>
              <a:rPr lang="zh-CN" altLang="zh-CN" dirty="0"/>
              <a:t>），待</a:t>
            </a:r>
            <a:r>
              <a:rPr lang="en-US" altLang="zh-CN" dirty="0"/>
              <a:t> MySQL Server </a:t>
            </a:r>
            <a:r>
              <a:rPr lang="zh-CN" altLang="zh-CN" dirty="0"/>
              <a:t>收到这条加锁的记录之后，会再发起一个</a:t>
            </a:r>
            <a:r>
              <a:rPr lang="en-US" altLang="zh-CN" dirty="0"/>
              <a:t> UPDATE </a:t>
            </a:r>
            <a:r>
              <a:rPr lang="zh-CN" altLang="zh-CN" dirty="0"/>
              <a:t>请求，更新这条记录。一条记录操作完成，再读取下一条记录，直至没有满足条件的记录为止。</a:t>
            </a:r>
            <a:endParaRPr lang="en-US" altLang="zh-CN" dirty="0"/>
          </a:p>
          <a:p>
            <a:endParaRPr lang="en-US" altLang="zh-CN" dirty="0"/>
          </a:p>
          <a:p>
            <a:r>
              <a:rPr lang="zh-CN" altLang="zh-CN" dirty="0"/>
              <a:t>因此，</a:t>
            </a:r>
            <a:r>
              <a:rPr lang="en-US" altLang="zh-CN" dirty="0"/>
              <a:t>MySQL </a:t>
            </a:r>
            <a:r>
              <a:rPr lang="zh-CN" altLang="zh-CN" dirty="0"/>
              <a:t>在操作多条记录时</a:t>
            </a:r>
            <a:r>
              <a:rPr lang="en-US" altLang="zh-CN" dirty="0"/>
              <a:t> </a:t>
            </a:r>
            <a:r>
              <a:rPr lang="en-US" altLang="zh-CN" dirty="0" err="1"/>
              <a:t>InnoDB</a:t>
            </a:r>
            <a:r>
              <a:rPr lang="en-US" altLang="zh-CN" dirty="0"/>
              <a:t> </a:t>
            </a:r>
            <a:r>
              <a:rPr lang="zh-CN" altLang="zh-CN" dirty="0"/>
              <a:t>与</a:t>
            </a:r>
            <a:r>
              <a:rPr lang="en-US" altLang="zh-CN" dirty="0"/>
              <a:t> MySQL Server </a:t>
            </a:r>
            <a:r>
              <a:rPr lang="zh-CN" altLang="zh-CN" dirty="0"/>
              <a:t>的交互是一条一条进行的，加锁也是一条一条依次进行的，先对一条满足条件的记录加锁，返回给</a:t>
            </a:r>
            <a:r>
              <a:rPr lang="en-US" altLang="zh-CN" dirty="0"/>
              <a:t> MySQL Server</a:t>
            </a:r>
            <a:r>
              <a:rPr lang="zh-CN" altLang="zh-CN" dirty="0"/>
              <a:t>，做一些</a:t>
            </a:r>
            <a:r>
              <a:rPr lang="en-US" altLang="zh-CN" dirty="0"/>
              <a:t> </a:t>
            </a:r>
            <a:r>
              <a:rPr lang="en-US" altLang="zh-CN" dirty="0" err="1"/>
              <a:t>DML</a:t>
            </a:r>
            <a:r>
              <a:rPr lang="en-US" altLang="zh-CN" dirty="0"/>
              <a:t> </a:t>
            </a:r>
            <a:r>
              <a:rPr lang="zh-CN" altLang="zh-CN" dirty="0"/>
              <a:t>操作，然后在读取下一条加锁，直至读取完毕。</a:t>
            </a:r>
            <a:endParaRPr lang="en-US" altLang="zh-CN" dirty="0"/>
          </a:p>
        </p:txBody>
      </p:sp>
      <p:pic>
        <p:nvPicPr>
          <p:cNvPr id="9" name="图片 8">
            <a:extLst>
              <a:ext uri="{FF2B5EF4-FFF2-40B4-BE49-F238E27FC236}">
                <a16:creationId xmlns:a16="http://schemas.microsoft.com/office/drawing/2014/main" id="{EF6696C8-042F-49EE-BFB5-8AF53E634AB9}"/>
              </a:ext>
            </a:extLst>
          </p:cNvPr>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5947954" y="1209674"/>
            <a:ext cx="6057900" cy="4572000"/>
          </a:xfrm>
          <a:prstGeom prst="rect">
            <a:avLst/>
          </a:prstGeom>
          <a:noFill/>
          <a:ln>
            <a:noFill/>
          </a:ln>
        </p:spPr>
      </p:pic>
    </p:spTree>
    <p:extLst>
      <p:ext uri="{BB962C8B-B14F-4D97-AF65-F5344CB8AC3E}">
        <p14:creationId xmlns:p14="http://schemas.microsoft.com/office/powerpoint/2010/main" val="3850322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569768-B931-457A-8DFD-3432D4BAEA83}"/>
              </a:ext>
            </a:extLst>
          </p:cNvPr>
          <p:cNvSpPr>
            <a:spLocks noGrp="1"/>
          </p:cNvSpPr>
          <p:nvPr>
            <p:ph type="body" sz="quarter" idx="10"/>
          </p:nvPr>
        </p:nvSpPr>
        <p:spPr>
          <a:xfrm>
            <a:off x="764562" y="554577"/>
            <a:ext cx="9728342" cy="584775"/>
          </a:xfrm>
        </p:spPr>
        <p:txBody>
          <a:bodyPr>
            <a:normAutofit/>
          </a:bodyPr>
          <a:lstStyle/>
          <a:p>
            <a:r>
              <a:rPr lang="zh-CN" altLang="en-US" kern="1200" dirty="0">
                <a:latin typeface="微软雅黑" panose="020B0503020204020204" pitchFamily="34" charset="-122"/>
                <a:ea typeface="微软雅黑" panose="020B0503020204020204" pitchFamily="34" charset="-122"/>
                <a:sym typeface="+mn-lt"/>
              </a:rPr>
              <a:t>锁</a:t>
            </a:r>
            <a:r>
              <a:rPr lang="en-US" altLang="zh-CN" kern="1200" dirty="0">
                <a:latin typeface="微软雅黑" panose="020B0503020204020204" pitchFamily="34" charset="-122"/>
                <a:ea typeface="微软雅黑" panose="020B0503020204020204" pitchFamily="34" charset="-122"/>
                <a:sym typeface="+mn-lt"/>
              </a:rPr>
              <a:t>-</a:t>
            </a:r>
            <a:r>
              <a:rPr lang="zh-CN" altLang="en-US" kern="1200" dirty="0">
                <a:latin typeface="微软雅黑" panose="020B0503020204020204" pitchFamily="34" charset="-122"/>
                <a:ea typeface="微软雅黑" panose="020B0503020204020204" pitchFamily="34" charset="-122"/>
                <a:sym typeface="+mn-lt"/>
              </a:rPr>
              <a:t>加锁详解</a:t>
            </a:r>
            <a:r>
              <a:rPr lang="en-US" altLang="zh-CN" kern="1200" dirty="0">
                <a:latin typeface="微软雅黑" panose="020B0503020204020204" pitchFamily="34" charset="-122"/>
                <a:ea typeface="微软雅黑" panose="020B0503020204020204" pitchFamily="34" charset="-122"/>
                <a:sym typeface="+mn-lt"/>
              </a:rPr>
              <a:t>—</a:t>
            </a:r>
            <a:r>
              <a:rPr lang="zh-CN" altLang="en-US" kern="1200" dirty="0">
                <a:latin typeface="微软雅黑" panose="020B0503020204020204" pitchFamily="34" charset="-122"/>
                <a:ea typeface="微软雅黑" panose="020B0503020204020204" pitchFamily="34" charset="-122"/>
                <a:sym typeface="+mn-lt"/>
              </a:rPr>
              <a:t>加锁规则</a:t>
            </a:r>
          </a:p>
          <a:p>
            <a:endParaRPr lang="zh-CN" altLang="en-US" kern="1200" dirty="0">
              <a:latin typeface="微软雅黑" panose="020B0503020204020204" pitchFamily="34" charset="-122"/>
              <a:ea typeface="微软雅黑" panose="020B0503020204020204" pitchFamily="34" charset="-122"/>
              <a:sym typeface="+mn-lt"/>
            </a:endParaRPr>
          </a:p>
          <a:p>
            <a:endParaRPr lang="zh-CN" altLang="en-US" dirty="0"/>
          </a:p>
        </p:txBody>
      </p:sp>
      <p:sp>
        <p:nvSpPr>
          <p:cNvPr id="70" name="文本框 69">
            <a:extLst>
              <a:ext uri="{FF2B5EF4-FFF2-40B4-BE49-F238E27FC236}">
                <a16:creationId xmlns:a16="http://schemas.microsoft.com/office/drawing/2014/main" id="{EF8260D6-06F8-426A-A9E8-024053839248}"/>
              </a:ext>
            </a:extLst>
          </p:cNvPr>
          <p:cNvSpPr txBox="1"/>
          <p:nvPr/>
        </p:nvSpPr>
        <p:spPr>
          <a:xfrm>
            <a:off x="4679418" y="4546138"/>
            <a:ext cx="271228" cy="335156"/>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Arial"/>
                <a:ea typeface="Microsoft YaHei"/>
                <a:cs typeface="+mn-ea"/>
                <a:sym typeface="+mn-lt"/>
              </a:rPr>
              <a:t>. </a:t>
            </a:r>
          </a:p>
        </p:txBody>
      </p:sp>
      <p:grpSp>
        <p:nvGrpSpPr>
          <p:cNvPr id="48" name="组合 47">
            <a:extLst>
              <a:ext uri="{FF2B5EF4-FFF2-40B4-BE49-F238E27FC236}">
                <a16:creationId xmlns:a16="http://schemas.microsoft.com/office/drawing/2014/main" id="{EE2BB93C-408E-402A-A147-C58BBFAD9B0C}"/>
              </a:ext>
            </a:extLst>
          </p:cNvPr>
          <p:cNvGrpSpPr/>
          <p:nvPr>
            <p:custDataLst>
              <p:tags r:id="rId1"/>
            </p:custDataLst>
          </p:nvPr>
        </p:nvGrpSpPr>
        <p:grpSpPr>
          <a:xfrm>
            <a:off x="609600" y="1209674"/>
            <a:ext cx="10887075" cy="5376864"/>
            <a:chOff x="1669" y="4549"/>
            <a:chExt cx="15556" cy="4577"/>
          </a:xfrm>
        </p:grpSpPr>
        <p:sp>
          <p:nvSpPr>
            <p:cNvPr id="68" name="斜纹 67">
              <a:extLst>
                <a:ext uri="{FF2B5EF4-FFF2-40B4-BE49-F238E27FC236}">
                  <a16:creationId xmlns:a16="http://schemas.microsoft.com/office/drawing/2014/main" id="{4887E350-696B-4B17-91BB-1BA5B3B1B8C8}"/>
                </a:ext>
              </a:extLst>
            </p:cNvPr>
            <p:cNvSpPr/>
            <p:nvPr>
              <p:custDataLst>
                <p:tags r:id="rId2"/>
              </p:custDataLst>
            </p:nvPr>
          </p:nvSpPr>
          <p:spPr>
            <a:xfrm rot="5400000">
              <a:off x="16331" y="4549"/>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斜纹 77">
              <a:extLst>
                <a:ext uri="{FF2B5EF4-FFF2-40B4-BE49-F238E27FC236}">
                  <a16:creationId xmlns:a16="http://schemas.microsoft.com/office/drawing/2014/main" id="{E09C0451-6FAB-4DE3-8AC2-3E7B23D2D0B8}"/>
                </a:ext>
              </a:extLst>
            </p:cNvPr>
            <p:cNvSpPr/>
            <p:nvPr>
              <p:custDataLst>
                <p:tags r:id="rId3"/>
              </p:custDataLst>
            </p:nvPr>
          </p:nvSpPr>
          <p:spPr>
            <a:xfrm rot="16200000">
              <a:off x="1669" y="8232"/>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 name="矩形 2">
            <a:extLst>
              <a:ext uri="{FF2B5EF4-FFF2-40B4-BE49-F238E27FC236}">
                <a16:creationId xmlns:a16="http://schemas.microsoft.com/office/drawing/2014/main" id="{CEB13E15-ED92-4E07-BF01-5004EC27C115}"/>
              </a:ext>
            </a:extLst>
          </p:cNvPr>
          <p:cNvSpPr/>
          <p:nvPr/>
        </p:nvSpPr>
        <p:spPr>
          <a:xfrm>
            <a:off x="1235278" y="2054087"/>
            <a:ext cx="9635719" cy="3139321"/>
          </a:xfrm>
          <a:prstGeom prst="rect">
            <a:avLst/>
          </a:prstGeom>
        </p:spPr>
        <p:txBody>
          <a:bodyPr wrap="square">
            <a:spAutoFit/>
          </a:bodyPr>
          <a:lstStyle/>
          <a:p>
            <a:r>
              <a:rPr lang="zh-CN" altLang="zh-CN" b="1" dirty="0"/>
              <a:t>加锁规则</a:t>
            </a:r>
            <a:r>
              <a:rPr lang="zh-CN" altLang="en-US" b="1" dirty="0"/>
              <a:t>：</a:t>
            </a:r>
            <a:endParaRPr lang="en-US" altLang="zh-CN" b="1" dirty="0"/>
          </a:p>
          <a:p>
            <a:endParaRPr lang="en-US" altLang="zh-CN" b="1" dirty="0"/>
          </a:p>
          <a:p>
            <a:r>
              <a:rPr lang="zh-CN" altLang="zh-CN" dirty="0"/>
              <a:t>原则</a:t>
            </a:r>
            <a:r>
              <a:rPr lang="en-US" altLang="zh-CN" dirty="0"/>
              <a:t>1</a:t>
            </a:r>
            <a:r>
              <a:rPr lang="zh-CN" altLang="zh-CN" dirty="0"/>
              <a:t>：加锁的基本单位是</a:t>
            </a:r>
            <a:r>
              <a:rPr lang="en-US" altLang="zh-CN" dirty="0"/>
              <a:t>next-key lock</a:t>
            </a:r>
            <a:r>
              <a:rPr lang="zh-CN" altLang="zh-CN" dirty="0"/>
              <a:t>，</a:t>
            </a:r>
            <a:r>
              <a:rPr lang="en-US" altLang="zh-CN" dirty="0"/>
              <a:t>next-key lock</a:t>
            </a:r>
            <a:r>
              <a:rPr lang="zh-CN" altLang="zh-CN" dirty="0"/>
              <a:t>是前开后闭区间。</a:t>
            </a:r>
            <a:endParaRPr lang="en-US" altLang="zh-CN" dirty="0"/>
          </a:p>
          <a:p>
            <a:endParaRPr lang="zh-CN" altLang="zh-CN" dirty="0"/>
          </a:p>
          <a:p>
            <a:r>
              <a:rPr lang="zh-CN" altLang="zh-CN" dirty="0"/>
              <a:t>原则</a:t>
            </a:r>
            <a:r>
              <a:rPr lang="en-US" altLang="zh-CN" dirty="0"/>
              <a:t>2</a:t>
            </a:r>
            <a:r>
              <a:rPr lang="zh-CN" altLang="zh-CN" dirty="0"/>
              <a:t>：查找过程中访问到的对象才会加锁。</a:t>
            </a:r>
          </a:p>
          <a:p>
            <a:endParaRPr lang="en-US" altLang="zh-CN" dirty="0"/>
          </a:p>
          <a:p>
            <a:r>
              <a:rPr lang="zh-CN" altLang="zh-CN" dirty="0"/>
              <a:t>优化</a:t>
            </a:r>
            <a:r>
              <a:rPr lang="en-US" altLang="zh-CN" dirty="0"/>
              <a:t>1</a:t>
            </a:r>
            <a:r>
              <a:rPr lang="zh-CN" altLang="zh-CN" dirty="0"/>
              <a:t>：索引上的等值查询，给唯一索引加锁的时候，</a:t>
            </a:r>
            <a:r>
              <a:rPr lang="en-US" altLang="zh-CN" dirty="0"/>
              <a:t>next-key lock</a:t>
            </a:r>
            <a:r>
              <a:rPr lang="zh-CN" altLang="zh-CN" dirty="0"/>
              <a:t>退化为行锁。</a:t>
            </a:r>
          </a:p>
          <a:p>
            <a:endParaRPr lang="en-US" altLang="zh-CN" dirty="0"/>
          </a:p>
          <a:p>
            <a:r>
              <a:rPr lang="zh-CN" altLang="zh-CN" dirty="0"/>
              <a:t>优化</a:t>
            </a:r>
            <a:r>
              <a:rPr lang="en-US" altLang="zh-CN" dirty="0"/>
              <a:t>2</a:t>
            </a:r>
            <a:r>
              <a:rPr lang="zh-CN" altLang="zh-CN" dirty="0"/>
              <a:t>：索引上的等值查询，向右遍历时且最后一个值不满足等值条件的时候，</a:t>
            </a:r>
            <a:r>
              <a:rPr lang="en-US" altLang="zh-CN" dirty="0"/>
              <a:t>next-key lock</a:t>
            </a:r>
            <a:r>
              <a:rPr lang="zh-CN" altLang="zh-CN" dirty="0"/>
              <a:t>退化为间隙锁。</a:t>
            </a:r>
            <a:endParaRPr lang="en-US" altLang="zh-CN" dirty="0"/>
          </a:p>
          <a:p>
            <a:endParaRPr lang="zh-CN" altLang="zh-CN" dirty="0"/>
          </a:p>
        </p:txBody>
      </p:sp>
    </p:spTree>
    <p:extLst>
      <p:ext uri="{BB962C8B-B14F-4D97-AF65-F5344CB8AC3E}">
        <p14:creationId xmlns:p14="http://schemas.microsoft.com/office/powerpoint/2010/main" val="2788603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569768-B931-457A-8DFD-3432D4BAEA83}"/>
              </a:ext>
            </a:extLst>
          </p:cNvPr>
          <p:cNvSpPr>
            <a:spLocks noGrp="1"/>
          </p:cNvSpPr>
          <p:nvPr>
            <p:ph type="body" sz="quarter" idx="10"/>
          </p:nvPr>
        </p:nvSpPr>
        <p:spPr>
          <a:xfrm>
            <a:off x="764562" y="554577"/>
            <a:ext cx="9728342" cy="584775"/>
          </a:xfrm>
        </p:spPr>
        <p:txBody>
          <a:bodyPr>
            <a:normAutofit/>
          </a:bodyPr>
          <a:lstStyle/>
          <a:p>
            <a:r>
              <a:rPr lang="zh-CN" altLang="en-US" kern="1200" dirty="0">
                <a:latin typeface="微软雅黑" panose="020B0503020204020204" pitchFamily="34" charset="-122"/>
                <a:ea typeface="微软雅黑" panose="020B0503020204020204" pitchFamily="34" charset="-122"/>
                <a:sym typeface="+mn-lt"/>
              </a:rPr>
              <a:t>锁</a:t>
            </a:r>
            <a:r>
              <a:rPr lang="en-US" altLang="zh-CN" kern="1200" dirty="0">
                <a:latin typeface="微软雅黑" panose="020B0503020204020204" pitchFamily="34" charset="-122"/>
                <a:ea typeface="微软雅黑" panose="020B0503020204020204" pitchFamily="34" charset="-122"/>
                <a:sym typeface="+mn-lt"/>
              </a:rPr>
              <a:t>-</a:t>
            </a:r>
            <a:r>
              <a:rPr lang="zh-CN" altLang="en-US" kern="1200" dirty="0">
                <a:latin typeface="微软雅黑" panose="020B0503020204020204" pitchFamily="34" charset="-122"/>
                <a:ea typeface="微软雅黑" panose="020B0503020204020204" pitchFamily="34" charset="-122"/>
                <a:sym typeface="+mn-lt"/>
              </a:rPr>
              <a:t>加锁案例</a:t>
            </a:r>
            <a:r>
              <a:rPr lang="en-US" altLang="zh-CN" kern="1200" dirty="0">
                <a:latin typeface="微软雅黑" panose="020B0503020204020204" pitchFamily="34" charset="-122"/>
                <a:ea typeface="微软雅黑" panose="020B0503020204020204" pitchFamily="34" charset="-122"/>
                <a:sym typeface="+mn-lt"/>
              </a:rPr>
              <a:t>1</a:t>
            </a:r>
            <a:endParaRPr lang="zh-CN" altLang="en-US" kern="1200" dirty="0">
              <a:latin typeface="微软雅黑" panose="020B0503020204020204" pitchFamily="34" charset="-122"/>
              <a:ea typeface="微软雅黑" panose="020B0503020204020204" pitchFamily="34" charset="-122"/>
              <a:sym typeface="+mn-lt"/>
            </a:endParaRPr>
          </a:p>
          <a:p>
            <a:endParaRPr lang="zh-CN" altLang="en-US" kern="1200" dirty="0">
              <a:latin typeface="微软雅黑" panose="020B0503020204020204" pitchFamily="34" charset="-122"/>
              <a:ea typeface="微软雅黑" panose="020B0503020204020204" pitchFamily="34" charset="-122"/>
              <a:sym typeface="+mn-lt"/>
            </a:endParaRPr>
          </a:p>
          <a:p>
            <a:endParaRPr lang="zh-CN" altLang="en-US" dirty="0"/>
          </a:p>
        </p:txBody>
      </p:sp>
      <p:sp>
        <p:nvSpPr>
          <p:cNvPr id="70" name="文本框 69">
            <a:extLst>
              <a:ext uri="{FF2B5EF4-FFF2-40B4-BE49-F238E27FC236}">
                <a16:creationId xmlns:a16="http://schemas.microsoft.com/office/drawing/2014/main" id="{EF8260D6-06F8-426A-A9E8-024053839248}"/>
              </a:ext>
            </a:extLst>
          </p:cNvPr>
          <p:cNvSpPr txBox="1"/>
          <p:nvPr/>
        </p:nvSpPr>
        <p:spPr>
          <a:xfrm>
            <a:off x="4679418" y="4546138"/>
            <a:ext cx="271228" cy="335156"/>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Arial"/>
                <a:ea typeface="Microsoft YaHei"/>
                <a:cs typeface="+mn-ea"/>
                <a:sym typeface="+mn-lt"/>
              </a:rPr>
              <a:t>. </a:t>
            </a:r>
          </a:p>
        </p:txBody>
      </p:sp>
      <p:grpSp>
        <p:nvGrpSpPr>
          <p:cNvPr id="48" name="组合 47">
            <a:extLst>
              <a:ext uri="{FF2B5EF4-FFF2-40B4-BE49-F238E27FC236}">
                <a16:creationId xmlns:a16="http://schemas.microsoft.com/office/drawing/2014/main" id="{EE2BB93C-408E-402A-A147-C58BBFAD9B0C}"/>
              </a:ext>
            </a:extLst>
          </p:cNvPr>
          <p:cNvGrpSpPr/>
          <p:nvPr>
            <p:custDataLst>
              <p:tags r:id="rId1"/>
            </p:custDataLst>
          </p:nvPr>
        </p:nvGrpSpPr>
        <p:grpSpPr>
          <a:xfrm>
            <a:off x="609600" y="1209674"/>
            <a:ext cx="10887075" cy="5376864"/>
            <a:chOff x="1669" y="4549"/>
            <a:chExt cx="15556" cy="4577"/>
          </a:xfrm>
        </p:grpSpPr>
        <p:sp>
          <p:nvSpPr>
            <p:cNvPr id="68" name="斜纹 67">
              <a:extLst>
                <a:ext uri="{FF2B5EF4-FFF2-40B4-BE49-F238E27FC236}">
                  <a16:creationId xmlns:a16="http://schemas.microsoft.com/office/drawing/2014/main" id="{4887E350-696B-4B17-91BB-1BA5B3B1B8C8}"/>
                </a:ext>
              </a:extLst>
            </p:cNvPr>
            <p:cNvSpPr/>
            <p:nvPr>
              <p:custDataLst>
                <p:tags r:id="rId2"/>
              </p:custDataLst>
            </p:nvPr>
          </p:nvSpPr>
          <p:spPr>
            <a:xfrm rot="5400000">
              <a:off x="16331" y="4549"/>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斜纹 77">
              <a:extLst>
                <a:ext uri="{FF2B5EF4-FFF2-40B4-BE49-F238E27FC236}">
                  <a16:creationId xmlns:a16="http://schemas.microsoft.com/office/drawing/2014/main" id="{E09C0451-6FAB-4DE3-8AC2-3E7B23D2D0B8}"/>
                </a:ext>
              </a:extLst>
            </p:cNvPr>
            <p:cNvSpPr/>
            <p:nvPr>
              <p:custDataLst>
                <p:tags r:id="rId3"/>
              </p:custDataLst>
            </p:nvPr>
          </p:nvSpPr>
          <p:spPr>
            <a:xfrm rot="16200000">
              <a:off x="1669" y="8232"/>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4" name="图片 3">
            <a:extLst>
              <a:ext uri="{FF2B5EF4-FFF2-40B4-BE49-F238E27FC236}">
                <a16:creationId xmlns:a16="http://schemas.microsoft.com/office/drawing/2014/main" id="{BCF0399C-F5A5-4DF7-BA59-42BDED4574E1}"/>
              </a:ext>
            </a:extLst>
          </p:cNvPr>
          <p:cNvPicPr>
            <a:picLocks noChangeAspect="1"/>
          </p:cNvPicPr>
          <p:nvPr/>
        </p:nvPicPr>
        <p:blipFill>
          <a:blip r:embed="rId5"/>
          <a:stretch>
            <a:fillRect/>
          </a:stretch>
        </p:blipFill>
        <p:spPr>
          <a:xfrm>
            <a:off x="922438" y="1782418"/>
            <a:ext cx="10370228" cy="3865908"/>
          </a:xfrm>
          <a:prstGeom prst="rect">
            <a:avLst/>
          </a:prstGeom>
        </p:spPr>
      </p:pic>
    </p:spTree>
    <p:extLst>
      <p:ext uri="{BB962C8B-B14F-4D97-AF65-F5344CB8AC3E}">
        <p14:creationId xmlns:p14="http://schemas.microsoft.com/office/powerpoint/2010/main" val="41026847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569768-B931-457A-8DFD-3432D4BAEA83}"/>
              </a:ext>
            </a:extLst>
          </p:cNvPr>
          <p:cNvSpPr>
            <a:spLocks noGrp="1"/>
          </p:cNvSpPr>
          <p:nvPr>
            <p:ph type="body" sz="quarter" idx="10"/>
          </p:nvPr>
        </p:nvSpPr>
        <p:spPr>
          <a:xfrm>
            <a:off x="764562" y="554577"/>
            <a:ext cx="9728342" cy="584775"/>
          </a:xfrm>
        </p:spPr>
        <p:txBody>
          <a:bodyPr>
            <a:normAutofit/>
          </a:bodyPr>
          <a:lstStyle/>
          <a:p>
            <a:r>
              <a:rPr lang="zh-CN" altLang="en-US" kern="1200" dirty="0">
                <a:latin typeface="微软雅黑" panose="020B0503020204020204" pitchFamily="34" charset="-122"/>
                <a:ea typeface="微软雅黑" panose="020B0503020204020204" pitchFamily="34" charset="-122"/>
                <a:sym typeface="+mn-lt"/>
              </a:rPr>
              <a:t>锁</a:t>
            </a:r>
            <a:r>
              <a:rPr lang="en-US" altLang="zh-CN" kern="1200" dirty="0">
                <a:latin typeface="微软雅黑" panose="020B0503020204020204" pitchFamily="34" charset="-122"/>
                <a:ea typeface="微软雅黑" panose="020B0503020204020204" pitchFamily="34" charset="-122"/>
                <a:sym typeface="+mn-lt"/>
              </a:rPr>
              <a:t>-</a:t>
            </a:r>
            <a:r>
              <a:rPr lang="zh-CN" altLang="en-US" kern="1200" dirty="0">
                <a:latin typeface="微软雅黑" panose="020B0503020204020204" pitchFamily="34" charset="-122"/>
                <a:ea typeface="微软雅黑" panose="020B0503020204020204" pitchFamily="34" charset="-122"/>
                <a:sym typeface="+mn-lt"/>
              </a:rPr>
              <a:t>加锁案例</a:t>
            </a:r>
            <a:r>
              <a:rPr lang="en-US" altLang="zh-CN" kern="1200" dirty="0">
                <a:latin typeface="微软雅黑" panose="020B0503020204020204" pitchFamily="34" charset="-122"/>
                <a:ea typeface="微软雅黑" panose="020B0503020204020204" pitchFamily="34" charset="-122"/>
                <a:sym typeface="+mn-lt"/>
              </a:rPr>
              <a:t>2</a:t>
            </a:r>
            <a:endParaRPr lang="zh-CN" altLang="en-US" kern="1200" dirty="0">
              <a:latin typeface="微软雅黑" panose="020B0503020204020204" pitchFamily="34" charset="-122"/>
              <a:ea typeface="微软雅黑" panose="020B0503020204020204" pitchFamily="34" charset="-122"/>
              <a:sym typeface="+mn-lt"/>
            </a:endParaRPr>
          </a:p>
          <a:p>
            <a:endParaRPr lang="zh-CN" altLang="en-US" kern="1200" dirty="0">
              <a:latin typeface="微软雅黑" panose="020B0503020204020204" pitchFamily="34" charset="-122"/>
              <a:ea typeface="微软雅黑" panose="020B0503020204020204" pitchFamily="34" charset="-122"/>
              <a:sym typeface="+mn-lt"/>
            </a:endParaRPr>
          </a:p>
          <a:p>
            <a:endParaRPr lang="zh-CN" altLang="en-US" dirty="0"/>
          </a:p>
        </p:txBody>
      </p:sp>
      <p:sp>
        <p:nvSpPr>
          <p:cNvPr id="70" name="文本框 69">
            <a:extLst>
              <a:ext uri="{FF2B5EF4-FFF2-40B4-BE49-F238E27FC236}">
                <a16:creationId xmlns:a16="http://schemas.microsoft.com/office/drawing/2014/main" id="{EF8260D6-06F8-426A-A9E8-024053839248}"/>
              </a:ext>
            </a:extLst>
          </p:cNvPr>
          <p:cNvSpPr txBox="1"/>
          <p:nvPr/>
        </p:nvSpPr>
        <p:spPr>
          <a:xfrm>
            <a:off x="4679418" y="4546138"/>
            <a:ext cx="271228" cy="335156"/>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Arial"/>
                <a:ea typeface="Microsoft YaHei"/>
                <a:cs typeface="+mn-ea"/>
                <a:sym typeface="+mn-lt"/>
              </a:rPr>
              <a:t>. </a:t>
            </a:r>
          </a:p>
        </p:txBody>
      </p:sp>
      <p:grpSp>
        <p:nvGrpSpPr>
          <p:cNvPr id="48" name="组合 47">
            <a:extLst>
              <a:ext uri="{FF2B5EF4-FFF2-40B4-BE49-F238E27FC236}">
                <a16:creationId xmlns:a16="http://schemas.microsoft.com/office/drawing/2014/main" id="{EE2BB93C-408E-402A-A147-C58BBFAD9B0C}"/>
              </a:ext>
            </a:extLst>
          </p:cNvPr>
          <p:cNvGrpSpPr/>
          <p:nvPr>
            <p:custDataLst>
              <p:tags r:id="rId1"/>
            </p:custDataLst>
          </p:nvPr>
        </p:nvGrpSpPr>
        <p:grpSpPr>
          <a:xfrm>
            <a:off x="609600" y="1209674"/>
            <a:ext cx="10887075" cy="5376864"/>
            <a:chOff x="1669" y="4549"/>
            <a:chExt cx="15556" cy="4577"/>
          </a:xfrm>
        </p:grpSpPr>
        <p:sp>
          <p:nvSpPr>
            <p:cNvPr id="68" name="斜纹 67">
              <a:extLst>
                <a:ext uri="{FF2B5EF4-FFF2-40B4-BE49-F238E27FC236}">
                  <a16:creationId xmlns:a16="http://schemas.microsoft.com/office/drawing/2014/main" id="{4887E350-696B-4B17-91BB-1BA5B3B1B8C8}"/>
                </a:ext>
              </a:extLst>
            </p:cNvPr>
            <p:cNvSpPr/>
            <p:nvPr>
              <p:custDataLst>
                <p:tags r:id="rId2"/>
              </p:custDataLst>
            </p:nvPr>
          </p:nvSpPr>
          <p:spPr>
            <a:xfrm rot="5400000">
              <a:off x="16331" y="4549"/>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斜纹 77">
              <a:extLst>
                <a:ext uri="{FF2B5EF4-FFF2-40B4-BE49-F238E27FC236}">
                  <a16:creationId xmlns:a16="http://schemas.microsoft.com/office/drawing/2014/main" id="{E09C0451-6FAB-4DE3-8AC2-3E7B23D2D0B8}"/>
                </a:ext>
              </a:extLst>
            </p:cNvPr>
            <p:cNvSpPr/>
            <p:nvPr>
              <p:custDataLst>
                <p:tags r:id="rId3"/>
              </p:custDataLst>
            </p:nvPr>
          </p:nvSpPr>
          <p:spPr>
            <a:xfrm rot="16200000">
              <a:off x="1669" y="8232"/>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3" name="图片 2">
            <a:extLst>
              <a:ext uri="{FF2B5EF4-FFF2-40B4-BE49-F238E27FC236}">
                <a16:creationId xmlns:a16="http://schemas.microsoft.com/office/drawing/2014/main" id="{62C9CA10-79BA-4822-9FD3-8A31BC55235F}"/>
              </a:ext>
            </a:extLst>
          </p:cNvPr>
          <p:cNvPicPr>
            <a:picLocks noChangeAspect="1"/>
          </p:cNvPicPr>
          <p:nvPr/>
        </p:nvPicPr>
        <p:blipFill>
          <a:blip r:embed="rId5"/>
          <a:stretch>
            <a:fillRect/>
          </a:stretch>
        </p:blipFill>
        <p:spPr>
          <a:xfrm>
            <a:off x="922438" y="1734791"/>
            <a:ext cx="10467947" cy="3853585"/>
          </a:xfrm>
          <a:prstGeom prst="rect">
            <a:avLst/>
          </a:prstGeom>
        </p:spPr>
      </p:pic>
    </p:spTree>
    <p:extLst>
      <p:ext uri="{BB962C8B-B14F-4D97-AF65-F5344CB8AC3E}">
        <p14:creationId xmlns:p14="http://schemas.microsoft.com/office/powerpoint/2010/main" val="3207922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569768-B931-457A-8DFD-3432D4BAEA83}"/>
              </a:ext>
            </a:extLst>
          </p:cNvPr>
          <p:cNvSpPr>
            <a:spLocks noGrp="1"/>
          </p:cNvSpPr>
          <p:nvPr>
            <p:ph type="body" sz="quarter" idx="10"/>
          </p:nvPr>
        </p:nvSpPr>
        <p:spPr>
          <a:xfrm>
            <a:off x="764562" y="554577"/>
            <a:ext cx="9728342" cy="584775"/>
          </a:xfrm>
        </p:spPr>
        <p:txBody>
          <a:bodyPr>
            <a:normAutofit/>
          </a:bodyPr>
          <a:lstStyle/>
          <a:p>
            <a:r>
              <a:rPr lang="zh-CN" altLang="en-US" kern="1200" dirty="0">
                <a:latin typeface="微软雅黑" panose="020B0503020204020204" pitchFamily="34" charset="-122"/>
                <a:ea typeface="微软雅黑" panose="020B0503020204020204" pitchFamily="34" charset="-122"/>
                <a:sym typeface="+mn-lt"/>
              </a:rPr>
              <a:t>锁</a:t>
            </a:r>
            <a:r>
              <a:rPr lang="en-US" altLang="zh-CN" kern="1200" dirty="0">
                <a:latin typeface="微软雅黑" panose="020B0503020204020204" pitchFamily="34" charset="-122"/>
                <a:ea typeface="微软雅黑" panose="020B0503020204020204" pitchFamily="34" charset="-122"/>
                <a:sym typeface="+mn-lt"/>
              </a:rPr>
              <a:t>-</a:t>
            </a:r>
            <a:r>
              <a:rPr lang="zh-CN" altLang="en-US" kern="1200" dirty="0">
                <a:latin typeface="微软雅黑" panose="020B0503020204020204" pitchFamily="34" charset="-122"/>
                <a:ea typeface="微软雅黑" panose="020B0503020204020204" pitchFamily="34" charset="-122"/>
                <a:sym typeface="+mn-lt"/>
              </a:rPr>
              <a:t>加锁案例</a:t>
            </a:r>
            <a:r>
              <a:rPr lang="en-US" altLang="zh-CN" kern="1200" dirty="0">
                <a:latin typeface="微软雅黑" panose="020B0503020204020204" pitchFamily="34" charset="-122"/>
                <a:ea typeface="微软雅黑" panose="020B0503020204020204" pitchFamily="34" charset="-122"/>
                <a:sym typeface="+mn-lt"/>
              </a:rPr>
              <a:t>3</a:t>
            </a:r>
            <a:endParaRPr lang="zh-CN" altLang="en-US" kern="1200" dirty="0">
              <a:latin typeface="微软雅黑" panose="020B0503020204020204" pitchFamily="34" charset="-122"/>
              <a:ea typeface="微软雅黑" panose="020B0503020204020204" pitchFamily="34" charset="-122"/>
              <a:sym typeface="+mn-lt"/>
            </a:endParaRPr>
          </a:p>
          <a:p>
            <a:endParaRPr lang="zh-CN" altLang="en-US" kern="1200" dirty="0">
              <a:latin typeface="微软雅黑" panose="020B0503020204020204" pitchFamily="34" charset="-122"/>
              <a:ea typeface="微软雅黑" panose="020B0503020204020204" pitchFamily="34" charset="-122"/>
              <a:sym typeface="+mn-lt"/>
            </a:endParaRPr>
          </a:p>
          <a:p>
            <a:endParaRPr lang="zh-CN" altLang="en-US" dirty="0"/>
          </a:p>
        </p:txBody>
      </p:sp>
      <p:sp>
        <p:nvSpPr>
          <p:cNvPr id="70" name="文本框 69">
            <a:extLst>
              <a:ext uri="{FF2B5EF4-FFF2-40B4-BE49-F238E27FC236}">
                <a16:creationId xmlns:a16="http://schemas.microsoft.com/office/drawing/2014/main" id="{EF8260D6-06F8-426A-A9E8-024053839248}"/>
              </a:ext>
            </a:extLst>
          </p:cNvPr>
          <p:cNvSpPr txBox="1"/>
          <p:nvPr/>
        </p:nvSpPr>
        <p:spPr>
          <a:xfrm>
            <a:off x="4679418" y="4546138"/>
            <a:ext cx="271228" cy="335156"/>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Arial"/>
                <a:ea typeface="Microsoft YaHei"/>
                <a:cs typeface="+mn-ea"/>
                <a:sym typeface="+mn-lt"/>
              </a:rPr>
              <a:t>. </a:t>
            </a:r>
          </a:p>
        </p:txBody>
      </p:sp>
      <p:grpSp>
        <p:nvGrpSpPr>
          <p:cNvPr id="48" name="组合 47">
            <a:extLst>
              <a:ext uri="{FF2B5EF4-FFF2-40B4-BE49-F238E27FC236}">
                <a16:creationId xmlns:a16="http://schemas.microsoft.com/office/drawing/2014/main" id="{EE2BB93C-408E-402A-A147-C58BBFAD9B0C}"/>
              </a:ext>
            </a:extLst>
          </p:cNvPr>
          <p:cNvGrpSpPr/>
          <p:nvPr>
            <p:custDataLst>
              <p:tags r:id="rId1"/>
            </p:custDataLst>
          </p:nvPr>
        </p:nvGrpSpPr>
        <p:grpSpPr>
          <a:xfrm>
            <a:off x="609600" y="1209674"/>
            <a:ext cx="10887075" cy="5376864"/>
            <a:chOff x="1669" y="4549"/>
            <a:chExt cx="15556" cy="4577"/>
          </a:xfrm>
        </p:grpSpPr>
        <p:sp>
          <p:nvSpPr>
            <p:cNvPr id="68" name="斜纹 67">
              <a:extLst>
                <a:ext uri="{FF2B5EF4-FFF2-40B4-BE49-F238E27FC236}">
                  <a16:creationId xmlns:a16="http://schemas.microsoft.com/office/drawing/2014/main" id="{4887E350-696B-4B17-91BB-1BA5B3B1B8C8}"/>
                </a:ext>
              </a:extLst>
            </p:cNvPr>
            <p:cNvSpPr/>
            <p:nvPr>
              <p:custDataLst>
                <p:tags r:id="rId2"/>
              </p:custDataLst>
            </p:nvPr>
          </p:nvSpPr>
          <p:spPr>
            <a:xfrm rot="5400000">
              <a:off x="16331" y="4549"/>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斜纹 77">
              <a:extLst>
                <a:ext uri="{FF2B5EF4-FFF2-40B4-BE49-F238E27FC236}">
                  <a16:creationId xmlns:a16="http://schemas.microsoft.com/office/drawing/2014/main" id="{E09C0451-6FAB-4DE3-8AC2-3E7B23D2D0B8}"/>
                </a:ext>
              </a:extLst>
            </p:cNvPr>
            <p:cNvSpPr/>
            <p:nvPr>
              <p:custDataLst>
                <p:tags r:id="rId3"/>
              </p:custDataLst>
            </p:nvPr>
          </p:nvSpPr>
          <p:spPr>
            <a:xfrm rot="16200000">
              <a:off x="1669" y="8232"/>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4" name="图片 3">
            <a:extLst>
              <a:ext uri="{FF2B5EF4-FFF2-40B4-BE49-F238E27FC236}">
                <a16:creationId xmlns:a16="http://schemas.microsoft.com/office/drawing/2014/main" id="{B5717757-B5B5-4B84-A847-1DD4170CBAE0}"/>
              </a:ext>
            </a:extLst>
          </p:cNvPr>
          <p:cNvPicPr>
            <a:picLocks noChangeAspect="1"/>
          </p:cNvPicPr>
          <p:nvPr/>
        </p:nvPicPr>
        <p:blipFill>
          <a:blip r:embed="rId5"/>
          <a:stretch>
            <a:fillRect/>
          </a:stretch>
        </p:blipFill>
        <p:spPr>
          <a:xfrm>
            <a:off x="1861706" y="1119964"/>
            <a:ext cx="9090205" cy="5466575"/>
          </a:xfrm>
          <a:prstGeom prst="rect">
            <a:avLst/>
          </a:prstGeom>
        </p:spPr>
      </p:pic>
    </p:spTree>
    <p:extLst>
      <p:ext uri="{BB962C8B-B14F-4D97-AF65-F5344CB8AC3E}">
        <p14:creationId xmlns:p14="http://schemas.microsoft.com/office/powerpoint/2010/main" val="12048147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569768-B931-457A-8DFD-3432D4BAEA83}"/>
              </a:ext>
            </a:extLst>
          </p:cNvPr>
          <p:cNvSpPr>
            <a:spLocks noGrp="1"/>
          </p:cNvSpPr>
          <p:nvPr>
            <p:ph type="body" sz="quarter" idx="10"/>
          </p:nvPr>
        </p:nvSpPr>
        <p:spPr>
          <a:xfrm>
            <a:off x="764562" y="554577"/>
            <a:ext cx="9728342" cy="584775"/>
          </a:xfrm>
        </p:spPr>
        <p:txBody>
          <a:bodyPr>
            <a:normAutofit/>
          </a:bodyPr>
          <a:lstStyle/>
          <a:p>
            <a:r>
              <a:rPr lang="zh-CN" altLang="en-US" kern="1200" dirty="0">
                <a:latin typeface="微软雅黑" panose="020B0503020204020204" pitchFamily="34" charset="-122"/>
                <a:ea typeface="微软雅黑" panose="020B0503020204020204" pitchFamily="34" charset="-122"/>
                <a:sym typeface="+mn-lt"/>
              </a:rPr>
              <a:t>锁</a:t>
            </a:r>
            <a:r>
              <a:rPr lang="en-US" altLang="zh-CN" kern="1200" dirty="0">
                <a:latin typeface="微软雅黑" panose="020B0503020204020204" pitchFamily="34" charset="-122"/>
                <a:ea typeface="微软雅黑" panose="020B0503020204020204" pitchFamily="34" charset="-122"/>
                <a:sym typeface="+mn-lt"/>
              </a:rPr>
              <a:t>-</a:t>
            </a:r>
            <a:r>
              <a:rPr lang="zh-CN" altLang="en-US" kern="1200" dirty="0">
                <a:latin typeface="微软雅黑" panose="020B0503020204020204" pitchFamily="34" charset="-122"/>
                <a:ea typeface="微软雅黑" panose="020B0503020204020204" pitchFamily="34" charset="-122"/>
                <a:sym typeface="+mn-lt"/>
              </a:rPr>
              <a:t>加锁案例</a:t>
            </a:r>
            <a:r>
              <a:rPr lang="en-US" altLang="zh-CN" kern="1200" dirty="0">
                <a:latin typeface="微软雅黑" panose="020B0503020204020204" pitchFamily="34" charset="-122"/>
                <a:ea typeface="微软雅黑" panose="020B0503020204020204" pitchFamily="34" charset="-122"/>
                <a:sym typeface="+mn-lt"/>
              </a:rPr>
              <a:t>4</a:t>
            </a:r>
            <a:endParaRPr lang="zh-CN" altLang="en-US" kern="1200" dirty="0">
              <a:latin typeface="微软雅黑" panose="020B0503020204020204" pitchFamily="34" charset="-122"/>
              <a:ea typeface="微软雅黑" panose="020B0503020204020204" pitchFamily="34" charset="-122"/>
              <a:sym typeface="+mn-lt"/>
            </a:endParaRPr>
          </a:p>
          <a:p>
            <a:endParaRPr lang="zh-CN" altLang="en-US" kern="1200" dirty="0">
              <a:latin typeface="微软雅黑" panose="020B0503020204020204" pitchFamily="34" charset="-122"/>
              <a:ea typeface="微软雅黑" panose="020B0503020204020204" pitchFamily="34" charset="-122"/>
              <a:sym typeface="+mn-lt"/>
            </a:endParaRPr>
          </a:p>
          <a:p>
            <a:endParaRPr lang="zh-CN" altLang="en-US" dirty="0"/>
          </a:p>
        </p:txBody>
      </p:sp>
      <p:sp>
        <p:nvSpPr>
          <p:cNvPr id="70" name="文本框 69">
            <a:extLst>
              <a:ext uri="{FF2B5EF4-FFF2-40B4-BE49-F238E27FC236}">
                <a16:creationId xmlns:a16="http://schemas.microsoft.com/office/drawing/2014/main" id="{EF8260D6-06F8-426A-A9E8-024053839248}"/>
              </a:ext>
            </a:extLst>
          </p:cNvPr>
          <p:cNvSpPr txBox="1"/>
          <p:nvPr/>
        </p:nvSpPr>
        <p:spPr>
          <a:xfrm>
            <a:off x="4679418" y="4546138"/>
            <a:ext cx="271228" cy="335156"/>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Arial"/>
                <a:ea typeface="Microsoft YaHei"/>
                <a:cs typeface="+mn-ea"/>
                <a:sym typeface="+mn-lt"/>
              </a:rPr>
              <a:t>. </a:t>
            </a:r>
          </a:p>
        </p:txBody>
      </p:sp>
      <p:grpSp>
        <p:nvGrpSpPr>
          <p:cNvPr id="48" name="组合 47">
            <a:extLst>
              <a:ext uri="{FF2B5EF4-FFF2-40B4-BE49-F238E27FC236}">
                <a16:creationId xmlns:a16="http://schemas.microsoft.com/office/drawing/2014/main" id="{EE2BB93C-408E-402A-A147-C58BBFAD9B0C}"/>
              </a:ext>
            </a:extLst>
          </p:cNvPr>
          <p:cNvGrpSpPr/>
          <p:nvPr>
            <p:custDataLst>
              <p:tags r:id="rId1"/>
            </p:custDataLst>
          </p:nvPr>
        </p:nvGrpSpPr>
        <p:grpSpPr>
          <a:xfrm>
            <a:off x="609600" y="1209674"/>
            <a:ext cx="10887075" cy="5376864"/>
            <a:chOff x="1669" y="4549"/>
            <a:chExt cx="15556" cy="4577"/>
          </a:xfrm>
        </p:grpSpPr>
        <p:sp>
          <p:nvSpPr>
            <p:cNvPr id="68" name="斜纹 67">
              <a:extLst>
                <a:ext uri="{FF2B5EF4-FFF2-40B4-BE49-F238E27FC236}">
                  <a16:creationId xmlns:a16="http://schemas.microsoft.com/office/drawing/2014/main" id="{4887E350-696B-4B17-91BB-1BA5B3B1B8C8}"/>
                </a:ext>
              </a:extLst>
            </p:cNvPr>
            <p:cNvSpPr/>
            <p:nvPr>
              <p:custDataLst>
                <p:tags r:id="rId2"/>
              </p:custDataLst>
            </p:nvPr>
          </p:nvSpPr>
          <p:spPr>
            <a:xfrm rot="5400000">
              <a:off x="16331" y="4549"/>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斜纹 77">
              <a:extLst>
                <a:ext uri="{FF2B5EF4-FFF2-40B4-BE49-F238E27FC236}">
                  <a16:creationId xmlns:a16="http://schemas.microsoft.com/office/drawing/2014/main" id="{E09C0451-6FAB-4DE3-8AC2-3E7B23D2D0B8}"/>
                </a:ext>
              </a:extLst>
            </p:cNvPr>
            <p:cNvSpPr/>
            <p:nvPr>
              <p:custDataLst>
                <p:tags r:id="rId3"/>
              </p:custDataLst>
            </p:nvPr>
          </p:nvSpPr>
          <p:spPr>
            <a:xfrm rot="16200000">
              <a:off x="1669" y="8232"/>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3" name="图片 2">
            <a:extLst>
              <a:ext uri="{FF2B5EF4-FFF2-40B4-BE49-F238E27FC236}">
                <a16:creationId xmlns:a16="http://schemas.microsoft.com/office/drawing/2014/main" id="{DD694915-9639-4F12-A957-B89A379407A2}"/>
              </a:ext>
            </a:extLst>
          </p:cNvPr>
          <p:cNvPicPr>
            <a:picLocks noChangeAspect="1"/>
          </p:cNvPicPr>
          <p:nvPr/>
        </p:nvPicPr>
        <p:blipFill>
          <a:blip r:embed="rId5"/>
          <a:stretch>
            <a:fillRect/>
          </a:stretch>
        </p:blipFill>
        <p:spPr>
          <a:xfrm>
            <a:off x="1455495" y="1350612"/>
            <a:ext cx="9728341" cy="4891044"/>
          </a:xfrm>
          <a:prstGeom prst="rect">
            <a:avLst/>
          </a:prstGeom>
        </p:spPr>
      </p:pic>
    </p:spTree>
    <p:extLst>
      <p:ext uri="{BB962C8B-B14F-4D97-AF65-F5344CB8AC3E}">
        <p14:creationId xmlns:p14="http://schemas.microsoft.com/office/powerpoint/2010/main" val="17715075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569768-B931-457A-8DFD-3432D4BAEA83}"/>
              </a:ext>
            </a:extLst>
          </p:cNvPr>
          <p:cNvSpPr>
            <a:spLocks noGrp="1"/>
          </p:cNvSpPr>
          <p:nvPr>
            <p:ph type="body" sz="quarter" idx="10"/>
          </p:nvPr>
        </p:nvSpPr>
        <p:spPr>
          <a:xfrm>
            <a:off x="764562" y="554577"/>
            <a:ext cx="9728342" cy="584775"/>
          </a:xfrm>
        </p:spPr>
        <p:txBody>
          <a:bodyPr>
            <a:normAutofit/>
          </a:bodyPr>
          <a:lstStyle/>
          <a:p>
            <a:r>
              <a:rPr lang="zh-CN" altLang="en-US" kern="1200" dirty="0">
                <a:latin typeface="微软雅黑" panose="020B0503020204020204" pitchFamily="34" charset="-122"/>
                <a:ea typeface="微软雅黑" panose="020B0503020204020204" pitchFamily="34" charset="-122"/>
                <a:sym typeface="+mn-lt"/>
              </a:rPr>
              <a:t>锁</a:t>
            </a:r>
            <a:r>
              <a:rPr lang="en-US" altLang="zh-CN" kern="1200" dirty="0">
                <a:latin typeface="微软雅黑" panose="020B0503020204020204" pitchFamily="34" charset="-122"/>
                <a:ea typeface="微软雅黑" panose="020B0503020204020204" pitchFamily="34" charset="-122"/>
                <a:sym typeface="+mn-lt"/>
              </a:rPr>
              <a:t>-</a:t>
            </a:r>
            <a:r>
              <a:rPr lang="zh-CN" altLang="en-US" kern="1200" dirty="0">
                <a:latin typeface="微软雅黑" panose="020B0503020204020204" pitchFamily="34" charset="-122"/>
                <a:ea typeface="微软雅黑" panose="020B0503020204020204" pitchFamily="34" charset="-122"/>
                <a:sym typeface="+mn-lt"/>
              </a:rPr>
              <a:t>加锁案例</a:t>
            </a:r>
            <a:r>
              <a:rPr lang="en-US" altLang="zh-CN" kern="1200" dirty="0">
                <a:latin typeface="微软雅黑" panose="020B0503020204020204" pitchFamily="34" charset="-122"/>
                <a:ea typeface="微软雅黑" panose="020B0503020204020204" pitchFamily="34" charset="-122"/>
                <a:sym typeface="+mn-lt"/>
              </a:rPr>
              <a:t>5</a:t>
            </a:r>
            <a:endParaRPr lang="zh-CN" altLang="en-US" kern="1200" dirty="0">
              <a:latin typeface="微软雅黑" panose="020B0503020204020204" pitchFamily="34" charset="-122"/>
              <a:ea typeface="微软雅黑" panose="020B0503020204020204" pitchFamily="34" charset="-122"/>
              <a:sym typeface="+mn-lt"/>
            </a:endParaRPr>
          </a:p>
          <a:p>
            <a:endParaRPr lang="zh-CN" altLang="en-US" kern="1200" dirty="0">
              <a:latin typeface="微软雅黑" panose="020B0503020204020204" pitchFamily="34" charset="-122"/>
              <a:ea typeface="微软雅黑" panose="020B0503020204020204" pitchFamily="34" charset="-122"/>
              <a:sym typeface="+mn-lt"/>
            </a:endParaRPr>
          </a:p>
          <a:p>
            <a:endParaRPr lang="zh-CN" altLang="en-US" dirty="0"/>
          </a:p>
        </p:txBody>
      </p:sp>
      <p:sp>
        <p:nvSpPr>
          <p:cNvPr id="70" name="文本框 69">
            <a:extLst>
              <a:ext uri="{FF2B5EF4-FFF2-40B4-BE49-F238E27FC236}">
                <a16:creationId xmlns:a16="http://schemas.microsoft.com/office/drawing/2014/main" id="{EF8260D6-06F8-426A-A9E8-024053839248}"/>
              </a:ext>
            </a:extLst>
          </p:cNvPr>
          <p:cNvSpPr txBox="1"/>
          <p:nvPr/>
        </p:nvSpPr>
        <p:spPr>
          <a:xfrm>
            <a:off x="4679418" y="4546138"/>
            <a:ext cx="271228" cy="335156"/>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Arial"/>
                <a:ea typeface="Microsoft YaHei"/>
                <a:cs typeface="+mn-ea"/>
                <a:sym typeface="+mn-lt"/>
              </a:rPr>
              <a:t>. </a:t>
            </a:r>
          </a:p>
        </p:txBody>
      </p:sp>
      <p:grpSp>
        <p:nvGrpSpPr>
          <p:cNvPr id="48" name="组合 47">
            <a:extLst>
              <a:ext uri="{FF2B5EF4-FFF2-40B4-BE49-F238E27FC236}">
                <a16:creationId xmlns:a16="http://schemas.microsoft.com/office/drawing/2014/main" id="{EE2BB93C-408E-402A-A147-C58BBFAD9B0C}"/>
              </a:ext>
            </a:extLst>
          </p:cNvPr>
          <p:cNvGrpSpPr/>
          <p:nvPr>
            <p:custDataLst>
              <p:tags r:id="rId1"/>
            </p:custDataLst>
          </p:nvPr>
        </p:nvGrpSpPr>
        <p:grpSpPr>
          <a:xfrm>
            <a:off x="609600" y="1209674"/>
            <a:ext cx="10887075" cy="5376864"/>
            <a:chOff x="1669" y="4549"/>
            <a:chExt cx="15556" cy="4577"/>
          </a:xfrm>
        </p:grpSpPr>
        <p:sp>
          <p:nvSpPr>
            <p:cNvPr id="68" name="斜纹 67">
              <a:extLst>
                <a:ext uri="{FF2B5EF4-FFF2-40B4-BE49-F238E27FC236}">
                  <a16:creationId xmlns:a16="http://schemas.microsoft.com/office/drawing/2014/main" id="{4887E350-696B-4B17-91BB-1BA5B3B1B8C8}"/>
                </a:ext>
              </a:extLst>
            </p:cNvPr>
            <p:cNvSpPr/>
            <p:nvPr>
              <p:custDataLst>
                <p:tags r:id="rId2"/>
              </p:custDataLst>
            </p:nvPr>
          </p:nvSpPr>
          <p:spPr>
            <a:xfrm rot="5400000">
              <a:off x="16331" y="4549"/>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斜纹 77">
              <a:extLst>
                <a:ext uri="{FF2B5EF4-FFF2-40B4-BE49-F238E27FC236}">
                  <a16:creationId xmlns:a16="http://schemas.microsoft.com/office/drawing/2014/main" id="{E09C0451-6FAB-4DE3-8AC2-3E7B23D2D0B8}"/>
                </a:ext>
              </a:extLst>
            </p:cNvPr>
            <p:cNvSpPr/>
            <p:nvPr>
              <p:custDataLst>
                <p:tags r:id="rId3"/>
              </p:custDataLst>
            </p:nvPr>
          </p:nvSpPr>
          <p:spPr>
            <a:xfrm rot="16200000">
              <a:off x="1669" y="8232"/>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5" name="图片 4">
            <a:extLst>
              <a:ext uri="{FF2B5EF4-FFF2-40B4-BE49-F238E27FC236}">
                <a16:creationId xmlns:a16="http://schemas.microsoft.com/office/drawing/2014/main" id="{BA98B102-13E2-44D0-8FFE-5BF8B425A15A}"/>
              </a:ext>
            </a:extLst>
          </p:cNvPr>
          <p:cNvPicPr>
            <a:picLocks noChangeAspect="1"/>
          </p:cNvPicPr>
          <p:nvPr/>
        </p:nvPicPr>
        <p:blipFill>
          <a:blip r:embed="rId5"/>
          <a:stretch>
            <a:fillRect/>
          </a:stretch>
        </p:blipFill>
        <p:spPr>
          <a:xfrm>
            <a:off x="1340854" y="1209674"/>
            <a:ext cx="9837315" cy="5543981"/>
          </a:xfrm>
          <a:prstGeom prst="rect">
            <a:avLst/>
          </a:prstGeom>
        </p:spPr>
      </p:pic>
    </p:spTree>
    <p:extLst>
      <p:ext uri="{BB962C8B-B14F-4D97-AF65-F5344CB8AC3E}">
        <p14:creationId xmlns:p14="http://schemas.microsoft.com/office/powerpoint/2010/main" val="9438176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569768-B931-457A-8DFD-3432D4BAEA83}"/>
              </a:ext>
            </a:extLst>
          </p:cNvPr>
          <p:cNvSpPr>
            <a:spLocks noGrp="1"/>
          </p:cNvSpPr>
          <p:nvPr>
            <p:ph type="body" sz="quarter" idx="10"/>
          </p:nvPr>
        </p:nvSpPr>
        <p:spPr>
          <a:xfrm>
            <a:off x="764562" y="554577"/>
            <a:ext cx="9728342" cy="584775"/>
          </a:xfrm>
        </p:spPr>
        <p:txBody>
          <a:bodyPr>
            <a:normAutofit/>
          </a:bodyPr>
          <a:lstStyle/>
          <a:p>
            <a:r>
              <a:rPr lang="zh-CN" altLang="en-US" kern="1200" dirty="0">
                <a:latin typeface="微软雅黑" panose="020B0503020204020204" pitchFamily="34" charset="-122"/>
                <a:ea typeface="微软雅黑" panose="020B0503020204020204" pitchFamily="34" charset="-122"/>
                <a:sym typeface="+mn-lt"/>
              </a:rPr>
              <a:t>锁</a:t>
            </a:r>
            <a:r>
              <a:rPr lang="en-US" altLang="zh-CN" kern="1200" dirty="0">
                <a:latin typeface="微软雅黑" panose="020B0503020204020204" pitchFamily="34" charset="-122"/>
                <a:ea typeface="微软雅黑" panose="020B0503020204020204" pitchFamily="34" charset="-122"/>
                <a:sym typeface="+mn-lt"/>
              </a:rPr>
              <a:t>-</a:t>
            </a:r>
            <a:r>
              <a:rPr lang="zh-CN" altLang="en-US" kern="1200" dirty="0">
                <a:latin typeface="微软雅黑" panose="020B0503020204020204" pitchFamily="34" charset="-122"/>
                <a:ea typeface="微软雅黑" panose="020B0503020204020204" pitchFamily="34" charset="-122"/>
                <a:sym typeface="+mn-lt"/>
              </a:rPr>
              <a:t>加锁案例</a:t>
            </a:r>
            <a:r>
              <a:rPr lang="en-US" altLang="zh-CN" kern="1200" dirty="0">
                <a:latin typeface="微软雅黑" panose="020B0503020204020204" pitchFamily="34" charset="-122"/>
                <a:ea typeface="微软雅黑" panose="020B0503020204020204" pitchFamily="34" charset="-122"/>
                <a:sym typeface="+mn-lt"/>
              </a:rPr>
              <a:t>6</a:t>
            </a:r>
            <a:endParaRPr lang="zh-CN" altLang="en-US" kern="1200" dirty="0">
              <a:latin typeface="微软雅黑" panose="020B0503020204020204" pitchFamily="34" charset="-122"/>
              <a:ea typeface="微软雅黑" panose="020B0503020204020204" pitchFamily="34" charset="-122"/>
              <a:sym typeface="+mn-lt"/>
            </a:endParaRPr>
          </a:p>
          <a:p>
            <a:endParaRPr lang="zh-CN" altLang="en-US" kern="1200" dirty="0">
              <a:latin typeface="微软雅黑" panose="020B0503020204020204" pitchFamily="34" charset="-122"/>
              <a:ea typeface="微软雅黑" panose="020B0503020204020204" pitchFamily="34" charset="-122"/>
              <a:sym typeface="+mn-lt"/>
            </a:endParaRPr>
          </a:p>
          <a:p>
            <a:endParaRPr lang="zh-CN" altLang="en-US" dirty="0"/>
          </a:p>
        </p:txBody>
      </p:sp>
      <p:sp>
        <p:nvSpPr>
          <p:cNvPr id="70" name="文本框 69">
            <a:extLst>
              <a:ext uri="{FF2B5EF4-FFF2-40B4-BE49-F238E27FC236}">
                <a16:creationId xmlns:a16="http://schemas.microsoft.com/office/drawing/2014/main" id="{EF8260D6-06F8-426A-A9E8-024053839248}"/>
              </a:ext>
            </a:extLst>
          </p:cNvPr>
          <p:cNvSpPr txBox="1"/>
          <p:nvPr/>
        </p:nvSpPr>
        <p:spPr>
          <a:xfrm>
            <a:off x="4679418" y="4546138"/>
            <a:ext cx="271228" cy="335156"/>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Arial"/>
                <a:ea typeface="Microsoft YaHei"/>
                <a:cs typeface="+mn-ea"/>
                <a:sym typeface="+mn-lt"/>
              </a:rPr>
              <a:t>. </a:t>
            </a:r>
          </a:p>
        </p:txBody>
      </p:sp>
      <p:grpSp>
        <p:nvGrpSpPr>
          <p:cNvPr id="48" name="组合 47">
            <a:extLst>
              <a:ext uri="{FF2B5EF4-FFF2-40B4-BE49-F238E27FC236}">
                <a16:creationId xmlns:a16="http://schemas.microsoft.com/office/drawing/2014/main" id="{EE2BB93C-408E-402A-A147-C58BBFAD9B0C}"/>
              </a:ext>
            </a:extLst>
          </p:cNvPr>
          <p:cNvGrpSpPr/>
          <p:nvPr>
            <p:custDataLst>
              <p:tags r:id="rId1"/>
            </p:custDataLst>
          </p:nvPr>
        </p:nvGrpSpPr>
        <p:grpSpPr>
          <a:xfrm>
            <a:off x="609600" y="1209674"/>
            <a:ext cx="10887075" cy="5376864"/>
            <a:chOff x="1669" y="4549"/>
            <a:chExt cx="15556" cy="4577"/>
          </a:xfrm>
        </p:grpSpPr>
        <p:sp>
          <p:nvSpPr>
            <p:cNvPr id="68" name="斜纹 67">
              <a:extLst>
                <a:ext uri="{FF2B5EF4-FFF2-40B4-BE49-F238E27FC236}">
                  <a16:creationId xmlns:a16="http://schemas.microsoft.com/office/drawing/2014/main" id="{4887E350-696B-4B17-91BB-1BA5B3B1B8C8}"/>
                </a:ext>
              </a:extLst>
            </p:cNvPr>
            <p:cNvSpPr/>
            <p:nvPr>
              <p:custDataLst>
                <p:tags r:id="rId2"/>
              </p:custDataLst>
            </p:nvPr>
          </p:nvSpPr>
          <p:spPr>
            <a:xfrm rot="5400000">
              <a:off x="16331" y="4549"/>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斜纹 77">
              <a:extLst>
                <a:ext uri="{FF2B5EF4-FFF2-40B4-BE49-F238E27FC236}">
                  <a16:creationId xmlns:a16="http://schemas.microsoft.com/office/drawing/2014/main" id="{E09C0451-6FAB-4DE3-8AC2-3E7B23D2D0B8}"/>
                </a:ext>
              </a:extLst>
            </p:cNvPr>
            <p:cNvSpPr/>
            <p:nvPr>
              <p:custDataLst>
                <p:tags r:id="rId3"/>
              </p:custDataLst>
            </p:nvPr>
          </p:nvSpPr>
          <p:spPr>
            <a:xfrm rot="16200000">
              <a:off x="1669" y="8232"/>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5" name="图片 4">
            <a:extLst>
              <a:ext uri="{FF2B5EF4-FFF2-40B4-BE49-F238E27FC236}">
                <a16:creationId xmlns:a16="http://schemas.microsoft.com/office/drawing/2014/main" id="{3B22A6AF-6784-4563-9BF5-3EAE96940503}"/>
              </a:ext>
            </a:extLst>
          </p:cNvPr>
          <p:cNvPicPr>
            <a:picLocks noChangeAspect="1"/>
          </p:cNvPicPr>
          <p:nvPr/>
        </p:nvPicPr>
        <p:blipFill>
          <a:blip r:embed="rId5"/>
          <a:stretch>
            <a:fillRect/>
          </a:stretch>
        </p:blipFill>
        <p:spPr>
          <a:xfrm>
            <a:off x="1235278" y="1460892"/>
            <a:ext cx="9728342" cy="4600530"/>
          </a:xfrm>
          <a:prstGeom prst="rect">
            <a:avLst/>
          </a:prstGeom>
        </p:spPr>
      </p:pic>
    </p:spTree>
    <p:extLst>
      <p:ext uri="{BB962C8B-B14F-4D97-AF65-F5344CB8AC3E}">
        <p14:creationId xmlns:p14="http://schemas.microsoft.com/office/powerpoint/2010/main" val="18924797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569768-B931-457A-8DFD-3432D4BAEA83}"/>
              </a:ext>
            </a:extLst>
          </p:cNvPr>
          <p:cNvSpPr>
            <a:spLocks noGrp="1"/>
          </p:cNvSpPr>
          <p:nvPr>
            <p:ph type="body" sz="quarter" idx="10"/>
          </p:nvPr>
        </p:nvSpPr>
        <p:spPr>
          <a:xfrm>
            <a:off x="764562" y="554577"/>
            <a:ext cx="9728342" cy="584775"/>
          </a:xfrm>
        </p:spPr>
        <p:txBody>
          <a:bodyPr>
            <a:normAutofit/>
          </a:bodyPr>
          <a:lstStyle/>
          <a:p>
            <a:r>
              <a:rPr lang="zh-CN" altLang="en-US" kern="1200" dirty="0">
                <a:latin typeface="微软雅黑" panose="020B0503020204020204" pitchFamily="34" charset="-122"/>
                <a:ea typeface="微软雅黑" panose="020B0503020204020204" pitchFamily="34" charset="-122"/>
                <a:sym typeface="+mn-lt"/>
              </a:rPr>
              <a:t>锁</a:t>
            </a:r>
            <a:r>
              <a:rPr lang="en-US" altLang="zh-CN" kern="1200" dirty="0">
                <a:latin typeface="微软雅黑" panose="020B0503020204020204" pitchFamily="34" charset="-122"/>
                <a:ea typeface="微软雅黑" panose="020B0503020204020204" pitchFamily="34" charset="-122"/>
                <a:sym typeface="+mn-lt"/>
              </a:rPr>
              <a:t>-</a:t>
            </a:r>
            <a:r>
              <a:rPr lang="zh-CN" altLang="en-US" kern="1200" dirty="0">
                <a:latin typeface="微软雅黑" panose="020B0503020204020204" pitchFamily="34" charset="-122"/>
                <a:ea typeface="微软雅黑" panose="020B0503020204020204" pitchFamily="34" charset="-122"/>
                <a:sym typeface="+mn-lt"/>
              </a:rPr>
              <a:t>加锁案例</a:t>
            </a:r>
            <a:r>
              <a:rPr lang="en-US" altLang="zh-CN" kern="1200" dirty="0">
                <a:latin typeface="微软雅黑" panose="020B0503020204020204" pitchFamily="34" charset="-122"/>
                <a:ea typeface="微软雅黑" panose="020B0503020204020204" pitchFamily="34" charset="-122"/>
                <a:sym typeface="+mn-lt"/>
              </a:rPr>
              <a:t>7</a:t>
            </a:r>
            <a:endParaRPr lang="zh-CN" altLang="en-US" kern="1200" dirty="0">
              <a:latin typeface="微软雅黑" panose="020B0503020204020204" pitchFamily="34" charset="-122"/>
              <a:ea typeface="微软雅黑" panose="020B0503020204020204" pitchFamily="34" charset="-122"/>
              <a:sym typeface="+mn-lt"/>
            </a:endParaRPr>
          </a:p>
          <a:p>
            <a:endParaRPr lang="zh-CN" altLang="en-US" kern="1200" dirty="0">
              <a:latin typeface="微软雅黑" panose="020B0503020204020204" pitchFamily="34" charset="-122"/>
              <a:ea typeface="微软雅黑" panose="020B0503020204020204" pitchFamily="34" charset="-122"/>
              <a:sym typeface="+mn-lt"/>
            </a:endParaRPr>
          </a:p>
          <a:p>
            <a:endParaRPr lang="zh-CN" altLang="en-US" dirty="0"/>
          </a:p>
        </p:txBody>
      </p:sp>
      <p:sp>
        <p:nvSpPr>
          <p:cNvPr id="70" name="文本框 69">
            <a:extLst>
              <a:ext uri="{FF2B5EF4-FFF2-40B4-BE49-F238E27FC236}">
                <a16:creationId xmlns:a16="http://schemas.microsoft.com/office/drawing/2014/main" id="{EF8260D6-06F8-426A-A9E8-024053839248}"/>
              </a:ext>
            </a:extLst>
          </p:cNvPr>
          <p:cNvSpPr txBox="1"/>
          <p:nvPr/>
        </p:nvSpPr>
        <p:spPr>
          <a:xfrm>
            <a:off x="4679418" y="4546138"/>
            <a:ext cx="271228" cy="335156"/>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Arial"/>
                <a:ea typeface="Microsoft YaHei"/>
                <a:cs typeface="+mn-ea"/>
                <a:sym typeface="+mn-lt"/>
              </a:rPr>
              <a:t>. </a:t>
            </a:r>
          </a:p>
        </p:txBody>
      </p:sp>
      <p:grpSp>
        <p:nvGrpSpPr>
          <p:cNvPr id="48" name="组合 47">
            <a:extLst>
              <a:ext uri="{FF2B5EF4-FFF2-40B4-BE49-F238E27FC236}">
                <a16:creationId xmlns:a16="http://schemas.microsoft.com/office/drawing/2014/main" id="{EE2BB93C-408E-402A-A147-C58BBFAD9B0C}"/>
              </a:ext>
            </a:extLst>
          </p:cNvPr>
          <p:cNvGrpSpPr/>
          <p:nvPr>
            <p:custDataLst>
              <p:tags r:id="rId1"/>
            </p:custDataLst>
          </p:nvPr>
        </p:nvGrpSpPr>
        <p:grpSpPr>
          <a:xfrm>
            <a:off x="609600" y="1209674"/>
            <a:ext cx="10887075" cy="5376864"/>
            <a:chOff x="1669" y="4549"/>
            <a:chExt cx="15556" cy="4577"/>
          </a:xfrm>
        </p:grpSpPr>
        <p:sp>
          <p:nvSpPr>
            <p:cNvPr id="68" name="斜纹 67">
              <a:extLst>
                <a:ext uri="{FF2B5EF4-FFF2-40B4-BE49-F238E27FC236}">
                  <a16:creationId xmlns:a16="http://schemas.microsoft.com/office/drawing/2014/main" id="{4887E350-696B-4B17-91BB-1BA5B3B1B8C8}"/>
                </a:ext>
              </a:extLst>
            </p:cNvPr>
            <p:cNvSpPr/>
            <p:nvPr>
              <p:custDataLst>
                <p:tags r:id="rId2"/>
              </p:custDataLst>
            </p:nvPr>
          </p:nvSpPr>
          <p:spPr>
            <a:xfrm rot="5400000">
              <a:off x="16331" y="4549"/>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斜纹 77">
              <a:extLst>
                <a:ext uri="{FF2B5EF4-FFF2-40B4-BE49-F238E27FC236}">
                  <a16:creationId xmlns:a16="http://schemas.microsoft.com/office/drawing/2014/main" id="{E09C0451-6FAB-4DE3-8AC2-3E7B23D2D0B8}"/>
                </a:ext>
              </a:extLst>
            </p:cNvPr>
            <p:cNvSpPr/>
            <p:nvPr>
              <p:custDataLst>
                <p:tags r:id="rId3"/>
              </p:custDataLst>
            </p:nvPr>
          </p:nvSpPr>
          <p:spPr>
            <a:xfrm rot="16200000">
              <a:off x="1669" y="8232"/>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3" name="图片 2">
            <a:extLst>
              <a:ext uri="{FF2B5EF4-FFF2-40B4-BE49-F238E27FC236}">
                <a16:creationId xmlns:a16="http://schemas.microsoft.com/office/drawing/2014/main" id="{E9B4CA97-B0B5-43C9-8CD2-B10CC1E70F81}"/>
              </a:ext>
            </a:extLst>
          </p:cNvPr>
          <p:cNvPicPr>
            <a:picLocks noChangeAspect="1"/>
          </p:cNvPicPr>
          <p:nvPr/>
        </p:nvPicPr>
        <p:blipFill>
          <a:blip r:embed="rId5"/>
          <a:stretch>
            <a:fillRect/>
          </a:stretch>
        </p:blipFill>
        <p:spPr>
          <a:xfrm>
            <a:off x="1699096" y="1059267"/>
            <a:ext cx="8976936" cy="5723714"/>
          </a:xfrm>
          <a:prstGeom prst="rect">
            <a:avLst/>
          </a:prstGeom>
        </p:spPr>
      </p:pic>
    </p:spTree>
    <p:extLst>
      <p:ext uri="{BB962C8B-B14F-4D97-AF65-F5344CB8AC3E}">
        <p14:creationId xmlns:p14="http://schemas.microsoft.com/office/powerpoint/2010/main" val="10250426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569768-B931-457A-8DFD-3432D4BAEA83}"/>
              </a:ext>
            </a:extLst>
          </p:cNvPr>
          <p:cNvSpPr>
            <a:spLocks noGrp="1"/>
          </p:cNvSpPr>
          <p:nvPr>
            <p:ph type="body" sz="quarter" idx="10"/>
          </p:nvPr>
        </p:nvSpPr>
        <p:spPr>
          <a:xfrm>
            <a:off x="764562" y="554577"/>
            <a:ext cx="9728342" cy="584775"/>
          </a:xfrm>
        </p:spPr>
        <p:txBody>
          <a:bodyPr>
            <a:normAutofit/>
          </a:bodyPr>
          <a:lstStyle/>
          <a:p>
            <a:r>
              <a:rPr lang="zh-CN" altLang="en-US" kern="1200" dirty="0">
                <a:latin typeface="微软雅黑" panose="020B0503020204020204" pitchFamily="34" charset="-122"/>
                <a:ea typeface="微软雅黑" panose="020B0503020204020204" pitchFamily="34" charset="-122"/>
                <a:sym typeface="+mn-lt"/>
              </a:rPr>
              <a:t>锁</a:t>
            </a:r>
            <a:r>
              <a:rPr lang="en-US" altLang="zh-CN" kern="1200" dirty="0">
                <a:latin typeface="微软雅黑" panose="020B0503020204020204" pitchFamily="34" charset="-122"/>
                <a:ea typeface="微软雅黑" panose="020B0503020204020204" pitchFamily="34" charset="-122"/>
                <a:sym typeface="+mn-lt"/>
              </a:rPr>
              <a:t>-</a:t>
            </a:r>
            <a:r>
              <a:rPr lang="zh-CN" altLang="en-US" kern="1200" dirty="0">
                <a:latin typeface="微软雅黑" panose="020B0503020204020204" pitchFamily="34" charset="-122"/>
                <a:ea typeface="微软雅黑" panose="020B0503020204020204" pitchFamily="34" charset="-122"/>
                <a:sym typeface="+mn-lt"/>
              </a:rPr>
              <a:t>加锁案例</a:t>
            </a:r>
            <a:r>
              <a:rPr lang="en-US" altLang="zh-CN" kern="1200" dirty="0">
                <a:latin typeface="微软雅黑" panose="020B0503020204020204" pitchFamily="34" charset="-122"/>
                <a:ea typeface="微软雅黑" panose="020B0503020204020204" pitchFamily="34" charset="-122"/>
                <a:sym typeface="+mn-lt"/>
              </a:rPr>
              <a:t>8</a:t>
            </a:r>
            <a:endParaRPr lang="zh-CN" altLang="en-US" kern="1200" dirty="0">
              <a:latin typeface="微软雅黑" panose="020B0503020204020204" pitchFamily="34" charset="-122"/>
              <a:ea typeface="微软雅黑" panose="020B0503020204020204" pitchFamily="34" charset="-122"/>
              <a:sym typeface="+mn-lt"/>
            </a:endParaRPr>
          </a:p>
          <a:p>
            <a:endParaRPr lang="zh-CN" altLang="en-US" kern="1200" dirty="0">
              <a:latin typeface="微软雅黑" panose="020B0503020204020204" pitchFamily="34" charset="-122"/>
              <a:ea typeface="微软雅黑" panose="020B0503020204020204" pitchFamily="34" charset="-122"/>
              <a:sym typeface="+mn-lt"/>
            </a:endParaRPr>
          </a:p>
          <a:p>
            <a:endParaRPr lang="zh-CN" altLang="en-US" dirty="0"/>
          </a:p>
        </p:txBody>
      </p:sp>
      <p:sp>
        <p:nvSpPr>
          <p:cNvPr id="70" name="文本框 69">
            <a:extLst>
              <a:ext uri="{FF2B5EF4-FFF2-40B4-BE49-F238E27FC236}">
                <a16:creationId xmlns:a16="http://schemas.microsoft.com/office/drawing/2014/main" id="{EF8260D6-06F8-426A-A9E8-024053839248}"/>
              </a:ext>
            </a:extLst>
          </p:cNvPr>
          <p:cNvSpPr txBox="1"/>
          <p:nvPr/>
        </p:nvSpPr>
        <p:spPr>
          <a:xfrm>
            <a:off x="4679418" y="4546138"/>
            <a:ext cx="271228" cy="335156"/>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Arial"/>
                <a:ea typeface="Microsoft YaHei"/>
                <a:cs typeface="+mn-ea"/>
                <a:sym typeface="+mn-lt"/>
              </a:rPr>
              <a:t>. </a:t>
            </a:r>
          </a:p>
        </p:txBody>
      </p:sp>
      <p:grpSp>
        <p:nvGrpSpPr>
          <p:cNvPr id="48" name="组合 47">
            <a:extLst>
              <a:ext uri="{FF2B5EF4-FFF2-40B4-BE49-F238E27FC236}">
                <a16:creationId xmlns:a16="http://schemas.microsoft.com/office/drawing/2014/main" id="{EE2BB93C-408E-402A-A147-C58BBFAD9B0C}"/>
              </a:ext>
            </a:extLst>
          </p:cNvPr>
          <p:cNvGrpSpPr/>
          <p:nvPr>
            <p:custDataLst>
              <p:tags r:id="rId1"/>
            </p:custDataLst>
          </p:nvPr>
        </p:nvGrpSpPr>
        <p:grpSpPr>
          <a:xfrm>
            <a:off x="609600" y="1209674"/>
            <a:ext cx="10887075" cy="5376864"/>
            <a:chOff x="1669" y="4549"/>
            <a:chExt cx="15556" cy="4577"/>
          </a:xfrm>
        </p:grpSpPr>
        <p:sp>
          <p:nvSpPr>
            <p:cNvPr id="68" name="斜纹 67">
              <a:extLst>
                <a:ext uri="{FF2B5EF4-FFF2-40B4-BE49-F238E27FC236}">
                  <a16:creationId xmlns:a16="http://schemas.microsoft.com/office/drawing/2014/main" id="{4887E350-696B-4B17-91BB-1BA5B3B1B8C8}"/>
                </a:ext>
              </a:extLst>
            </p:cNvPr>
            <p:cNvSpPr/>
            <p:nvPr>
              <p:custDataLst>
                <p:tags r:id="rId2"/>
              </p:custDataLst>
            </p:nvPr>
          </p:nvSpPr>
          <p:spPr>
            <a:xfrm rot="5400000">
              <a:off x="16331" y="4549"/>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斜纹 77">
              <a:extLst>
                <a:ext uri="{FF2B5EF4-FFF2-40B4-BE49-F238E27FC236}">
                  <a16:creationId xmlns:a16="http://schemas.microsoft.com/office/drawing/2014/main" id="{E09C0451-6FAB-4DE3-8AC2-3E7B23D2D0B8}"/>
                </a:ext>
              </a:extLst>
            </p:cNvPr>
            <p:cNvSpPr/>
            <p:nvPr>
              <p:custDataLst>
                <p:tags r:id="rId3"/>
              </p:custDataLst>
            </p:nvPr>
          </p:nvSpPr>
          <p:spPr>
            <a:xfrm rot="16200000">
              <a:off x="1669" y="8232"/>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4" name="图片 3">
            <a:extLst>
              <a:ext uri="{FF2B5EF4-FFF2-40B4-BE49-F238E27FC236}">
                <a16:creationId xmlns:a16="http://schemas.microsoft.com/office/drawing/2014/main" id="{5D8E78AB-DE57-4F99-8CCF-51D12CDD8ED1}"/>
              </a:ext>
            </a:extLst>
          </p:cNvPr>
          <p:cNvPicPr>
            <a:picLocks noChangeAspect="1"/>
          </p:cNvPicPr>
          <p:nvPr/>
        </p:nvPicPr>
        <p:blipFill>
          <a:blip r:embed="rId5"/>
          <a:stretch>
            <a:fillRect/>
          </a:stretch>
        </p:blipFill>
        <p:spPr>
          <a:xfrm>
            <a:off x="1193158" y="1734791"/>
            <a:ext cx="10303518" cy="4093560"/>
          </a:xfrm>
          <a:prstGeom prst="rect">
            <a:avLst/>
          </a:prstGeom>
        </p:spPr>
      </p:pic>
    </p:spTree>
    <p:extLst>
      <p:ext uri="{BB962C8B-B14F-4D97-AF65-F5344CB8AC3E}">
        <p14:creationId xmlns:p14="http://schemas.microsoft.com/office/powerpoint/2010/main" val="3851264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569768-B931-457A-8DFD-3432D4BAEA83}"/>
              </a:ext>
            </a:extLst>
          </p:cNvPr>
          <p:cNvSpPr>
            <a:spLocks noGrp="1"/>
          </p:cNvSpPr>
          <p:nvPr>
            <p:ph type="body" sz="quarter" idx="10"/>
          </p:nvPr>
        </p:nvSpPr>
        <p:spPr>
          <a:xfrm>
            <a:off x="764562" y="554577"/>
            <a:ext cx="9728342" cy="584775"/>
          </a:xfrm>
        </p:spPr>
        <p:txBody>
          <a:bodyPr/>
          <a:lstStyle/>
          <a:p>
            <a:r>
              <a:rPr lang="zh-CN" altLang="en-US" kern="1200" dirty="0">
                <a:latin typeface="微软雅黑" panose="020B0503020204020204" pitchFamily="34" charset="-122"/>
                <a:ea typeface="微软雅黑" panose="020B0503020204020204" pitchFamily="34" charset="-122"/>
                <a:sym typeface="+mn-lt"/>
              </a:rPr>
              <a:t>事务</a:t>
            </a:r>
            <a:r>
              <a:rPr lang="en-US" altLang="zh-CN" kern="1200" dirty="0">
                <a:latin typeface="微软雅黑" panose="020B0503020204020204" pitchFamily="34" charset="-122"/>
                <a:ea typeface="微软雅黑" panose="020B0503020204020204" pitchFamily="34" charset="-122"/>
                <a:sym typeface="+mn-lt"/>
              </a:rPr>
              <a:t>--</a:t>
            </a:r>
            <a:r>
              <a:rPr lang="zh-CN" altLang="en-US" kern="1200" dirty="0">
                <a:latin typeface="微软雅黑" panose="020B0503020204020204" pitchFamily="34" charset="-122"/>
                <a:ea typeface="微软雅黑" panose="020B0503020204020204" pitchFamily="34" charset="-122"/>
                <a:sym typeface="+mn-lt"/>
              </a:rPr>
              <a:t>概念和四要素</a:t>
            </a:r>
          </a:p>
          <a:p>
            <a:endParaRPr lang="zh-CN" altLang="en-US" dirty="0"/>
          </a:p>
        </p:txBody>
      </p:sp>
      <p:sp>
        <p:nvSpPr>
          <p:cNvPr id="70" name="文本框 69">
            <a:extLst>
              <a:ext uri="{FF2B5EF4-FFF2-40B4-BE49-F238E27FC236}">
                <a16:creationId xmlns:a16="http://schemas.microsoft.com/office/drawing/2014/main" id="{EF8260D6-06F8-426A-A9E8-024053839248}"/>
              </a:ext>
            </a:extLst>
          </p:cNvPr>
          <p:cNvSpPr txBox="1"/>
          <p:nvPr/>
        </p:nvSpPr>
        <p:spPr>
          <a:xfrm>
            <a:off x="4679418" y="4546138"/>
            <a:ext cx="271228" cy="335156"/>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Arial"/>
                <a:ea typeface="Microsoft YaHei"/>
                <a:cs typeface="+mn-ea"/>
                <a:sym typeface="+mn-lt"/>
              </a:rPr>
              <a:t>. </a:t>
            </a:r>
          </a:p>
        </p:txBody>
      </p:sp>
      <p:sp>
        <p:nvSpPr>
          <p:cNvPr id="78" name="斜纹 77">
            <a:extLst>
              <a:ext uri="{FF2B5EF4-FFF2-40B4-BE49-F238E27FC236}">
                <a16:creationId xmlns:a16="http://schemas.microsoft.com/office/drawing/2014/main" id="{E09C0451-6FAB-4DE3-8AC2-3E7B23D2D0B8}"/>
              </a:ext>
            </a:extLst>
          </p:cNvPr>
          <p:cNvSpPr/>
          <p:nvPr>
            <p:custDataLst>
              <p:tags r:id="rId1"/>
            </p:custDataLst>
          </p:nvPr>
        </p:nvSpPr>
        <p:spPr>
          <a:xfrm rot="16200000">
            <a:off x="397322" y="5748583"/>
            <a:ext cx="1050233" cy="625678"/>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矩形 2">
            <a:extLst>
              <a:ext uri="{FF2B5EF4-FFF2-40B4-BE49-F238E27FC236}">
                <a16:creationId xmlns:a16="http://schemas.microsoft.com/office/drawing/2014/main" id="{CEB13E15-ED92-4E07-BF01-5004EC27C115}"/>
              </a:ext>
            </a:extLst>
          </p:cNvPr>
          <p:cNvSpPr/>
          <p:nvPr/>
        </p:nvSpPr>
        <p:spPr>
          <a:xfrm>
            <a:off x="404949" y="1543050"/>
            <a:ext cx="11787051" cy="5750292"/>
          </a:xfrm>
          <a:prstGeom prst="rect">
            <a:avLst/>
          </a:prstGeom>
        </p:spPr>
        <p:txBody>
          <a:bodyPr wrap="square">
            <a:spAutoFit/>
          </a:bodyPr>
          <a:lstStyle/>
          <a:p>
            <a:pPr fontAlgn="ctr">
              <a:spcBef>
                <a:spcPts val="1000"/>
              </a:spcBef>
              <a:buSzPct val="100000"/>
            </a:pPr>
            <a:r>
              <a:rPr lang="zh-CN" altLang="en-US" b="1" spc="164" dirty="0">
                <a:solidFill>
                  <a:schemeClr val="bg2">
                    <a:lumMod val="10000"/>
                  </a:schemeClr>
                </a:solidFill>
                <a:latin typeface="微软雅黑" panose="020B0503020204020204" pitchFamily="34" charset="-122"/>
                <a:ea typeface="微软雅黑" panose="020B0503020204020204" pitchFamily="34" charset="-122"/>
                <a:sym typeface="+mn-ea"/>
              </a:rPr>
              <a:t>事务</a:t>
            </a:r>
            <a:endParaRPr lang="en-US" altLang="zh-CN" b="1" spc="164" dirty="0">
              <a:solidFill>
                <a:schemeClr val="bg2">
                  <a:lumMod val="10000"/>
                </a:schemeClr>
              </a:solidFill>
              <a:latin typeface="微软雅黑" panose="020B0503020204020204" pitchFamily="34" charset="-122"/>
              <a:ea typeface="微软雅黑" panose="020B0503020204020204" pitchFamily="34" charset="-122"/>
              <a:sym typeface="+mn-ea"/>
            </a:endParaRPr>
          </a:p>
          <a:p>
            <a:pPr fontAlgn="ctr">
              <a:spcBef>
                <a:spcPts val="1000"/>
              </a:spcBef>
              <a:buSzPct val="100000"/>
            </a:pPr>
            <a:br>
              <a:rPr lang="en-US" altLang="zh-CN" b="1" spc="164" dirty="0">
                <a:solidFill>
                  <a:schemeClr val="tx1">
                    <a:lumMod val="75000"/>
                    <a:lumOff val="25000"/>
                  </a:schemeClr>
                </a:solidFill>
                <a:latin typeface="微软雅黑" panose="020B0503020204020204" pitchFamily="34" charset="-122"/>
                <a:ea typeface="微软雅黑" panose="020B0503020204020204" pitchFamily="34" charset="-122"/>
                <a:sym typeface="+mn-ea"/>
              </a:rPr>
            </a:br>
            <a:r>
              <a:rPr lang="zh-CN" altLang="zh-CN" dirty="0"/>
              <a:t>事务是一个工作单位，它必须使用一个持久性资源</a:t>
            </a:r>
            <a:r>
              <a:rPr lang="en-US" altLang="zh-CN" dirty="0"/>
              <a:t>(</a:t>
            </a:r>
            <a:r>
              <a:rPr lang="zh-CN" altLang="zh-CN" dirty="0"/>
              <a:t>诸如数据库或消息队列</a:t>
            </a:r>
            <a:r>
              <a:rPr lang="en-US" altLang="zh-CN" dirty="0"/>
              <a:t>)</a:t>
            </a:r>
            <a:r>
              <a:rPr lang="zh-CN" altLang="zh-CN" dirty="0"/>
              <a:t>来完成所有的工作。</a:t>
            </a:r>
            <a:r>
              <a:rPr lang="zh-CN" altLang="en-US" dirty="0"/>
              <a:t>一般来说，单个事务只可能在一个连接中完成</a:t>
            </a:r>
            <a:r>
              <a:rPr lang="zh-CN" altLang="zh-CN" dirty="0"/>
              <a:t>。</a:t>
            </a:r>
            <a:endParaRPr lang="en-US" altLang="zh-CN" dirty="0"/>
          </a:p>
          <a:p>
            <a:pPr fontAlgn="ctr">
              <a:spcBef>
                <a:spcPts val="1000"/>
              </a:spcBef>
              <a:buSzPct val="100000"/>
            </a:pPr>
            <a:endParaRPr lang="en-US" altLang="zh-CN" dirty="0"/>
          </a:p>
          <a:p>
            <a:r>
              <a:rPr lang="zh-CN" altLang="en-US" b="1" dirty="0"/>
              <a:t>四要素</a:t>
            </a:r>
            <a:r>
              <a:rPr lang="zh-CN" altLang="zh-CN" b="1" dirty="0"/>
              <a:t>（简称</a:t>
            </a:r>
            <a:r>
              <a:rPr lang="en-US" altLang="zh-CN" b="1" dirty="0"/>
              <a:t>ACID</a:t>
            </a:r>
            <a:r>
              <a:rPr lang="zh-CN" altLang="zh-CN" b="1" dirty="0"/>
              <a:t>属性）：</a:t>
            </a:r>
          </a:p>
          <a:p>
            <a:pPr lvl="0"/>
            <a:endParaRPr lang="en-US" altLang="zh-CN" dirty="0"/>
          </a:p>
          <a:p>
            <a:pPr lvl="0"/>
            <a:r>
              <a:rPr lang="zh-CN" altLang="zh-CN" dirty="0"/>
              <a:t>原子性（</a:t>
            </a:r>
            <a:r>
              <a:rPr lang="en-US" altLang="zh-CN" dirty="0"/>
              <a:t>Atomicity</a:t>
            </a:r>
            <a:r>
              <a:rPr lang="zh-CN" altLang="zh-CN" dirty="0"/>
              <a:t>）：事务是一个原子操作单元，其对数据的修改，要么全部执行，要么全都不执行；</a:t>
            </a:r>
            <a:endParaRPr lang="en-US" altLang="zh-CN" dirty="0"/>
          </a:p>
          <a:p>
            <a:pPr lvl="0"/>
            <a:endParaRPr lang="zh-CN" altLang="zh-CN" dirty="0"/>
          </a:p>
          <a:p>
            <a:pPr lvl="0"/>
            <a:r>
              <a:rPr lang="zh-CN" altLang="zh-CN" dirty="0"/>
              <a:t>一致性（</a:t>
            </a:r>
            <a:r>
              <a:rPr lang="en-US" altLang="zh-CN" dirty="0"/>
              <a:t>Consistent</a:t>
            </a:r>
            <a:r>
              <a:rPr lang="zh-CN" altLang="zh-CN" dirty="0"/>
              <a:t>）：在事务开始和完成时，数据都必须保持一致状态；</a:t>
            </a:r>
          </a:p>
          <a:p>
            <a:pPr lvl="0"/>
            <a:endParaRPr lang="en-US" altLang="zh-CN" dirty="0"/>
          </a:p>
          <a:p>
            <a:pPr lvl="0"/>
            <a:r>
              <a:rPr lang="zh-CN" altLang="zh-CN" dirty="0">
                <a:highlight>
                  <a:srgbClr val="FFFF00"/>
                </a:highlight>
              </a:rPr>
              <a:t>隔离性（</a:t>
            </a:r>
            <a:r>
              <a:rPr lang="en-US" altLang="zh-CN" dirty="0">
                <a:highlight>
                  <a:srgbClr val="FFFF00"/>
                </a:highlight>
              </a:rPr>
              <a:t>Isolation</a:t>
            </a:r>
            <a:r>
              <a:rPr lang="zh-CN" altLang="zh-CN" dirty="0">
                <a:highlight>
                  <a:srgbClr val="FFFF00"/>
                </a:highlight>
              </a:rPr>
              <a:t>）</a:t>
            </a:r>
            <a:r>
              <a:rPr lang="zh-CN" altLang="zh-CN" dirty="0"/>
              <a:t>：数据库提供一定的隔离机制</a:t>
            </a:r>
            <a:r>
              <a:rPr lang="zh-CN" altLang="en-US" dirty="0"/>
              <a:t>（锁机制）</a:t>
            </a:r>
            <a:r>
              <a:rPr lang="en-US" altLang="zh-CN" dirty="0"/>
              <a:t>,</a:t>
            </a:r>
            <a:r>
              <a:rPr lang="zh-CN" altLang="zh-CN" dirty="0"/>
              <a:t>保证事务在不受外部并发操作影响的“独立”环境执行；</a:t>
            </a:r>
          </a:p>
          <a:p>
            <a:pPr lvl="0"/>
            <a:endParaRPr lang="en-US" altLang="zh-CN" dirty="0"/>
          </a:p>
          <a:p>
            <a:pPr lvl="0"/>
            <a:r>
              <a:rPr lang="zh-CN" altLang="zh-CN" dirty="0"/>
              <a:t>持久性（</a:t>
            </a:r>
            <a:r>
              <a:rPr lang="en-US" altLang="zh-CN" dirty="0"/>
              <a:t>Durable</a:t>
            </a:r>
            <a:r>
              <a:rPr lang="zh-CN" altLang="zh-CN" dirty="0"/>
              <a:t>）：事务完成之后，它对于数据的修改是永久性的，即使出现系统故障也能够保持。</a:t>
            </a:r>
          </a:p>
          <a:p>
            <a:pPr fontAlgn="ctr">
              <a:spcBef>
                <a:spcPts val="1000"/>
              </a:spcBef>
              <a:buSzPct val="100000"/>
            </a:pPr>
            <a:endParaRPr lang="en-US" altLang="zh-CN" dirty="0"/>
          </a:p>
          <a:p>
            <a:pPr fontAlgn="ctr">
              <a:spcBef>
                <a:spcPts val="1000"/>
              </a:spcBef>
              <a:buSzPct val="100000"/>
            </a:pPr>
            <a:br>
              <a:rPr lang="en-US" altLang="en-US" sz="2000" b="1" spc="164" dirty="0">
                <a:solidFill>
                  <a:schemeClr val="tx1">
                    <a:lumMod val="75000"/>
                    <a:lumOff val="25000"/>
                  </a:schemeClr>
                </a:solidFill>
                <a:latin typeface="微软雅黑" panose="020B0503020204020204" pitchFamily="34" charset="-122"/>
                <a:ea typeface="微软雅黑" panose="020B0503020204020204" pitchFamily="34" charset="-122"/>
                <a:sym typeface="+mn-ea"/>
              </a:rPr>
            </a:br>
            <a:endParaRPr lang="zh-CN" altLang="zh-CN" dirty="0"/>
          </a:p>
          <a:p>
            <a:pPr lvl="0" fontAlgn="ctr">
              <a:spcBef>
                <a:spcPts val="1000"/>
              </a:spcBef>
              <a:spcAft>
                <a:spcPts val="0"/>
              </a:spcAft>
              <a:buSzPct val="100000"/>
            </a:pPr>
            <a:endParaRPr lang="en-US" altLang="zh-CN" spc="144" dirty="0">
              <a:latin typeface="微软雅黑" panose="020B0503020204020204" pitchFamily="34" charset="-122"/>
              <a:ea typeface="微软雅黑" panose="020B0503020204020204" pitchFamily="34" charset="-122"/>
            </a:endParaRPr>
          </a:p>
        </p:txBody>
      </p:sp>
      <p:sp>
        <p:nvSpPr>
          <p:cNvPr id="10" name="斜纹 9">
            <a:extLst>
              <a:ext uri="{FF2B5EF4-FFF2-40B4-BE49-F238E27FC236}">
                <a16:creationId xmlns:a16="http://schemas.microsoft.com/office/drawing/2014/main" id="{109E0EEF-C05C-4E1D-8675-5EE95ECB5E67}"/>
              </a:ext>
            </a:extLst>
          </p:cNvPr>
          <p:cNvSpPr/>
          <p:nvPr>
            <p:custDataLst>
              <p:tags r:id="rId2"/>
            </p:custDataLst>
          </p:nvPr>
        </p:nvSpPr>
        <p:spPr>
          <a:xfrm rot="5400000">
            <a:off x="11215160" y="1351630"/>
            <a:ext cx="1050233" cy="625678"/>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7561955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569768-B931-457A-8DFD-3432D4BAEA83}"/>
              </a:ext>
            </a:extLst>
          </p:cNvPr>
          <p:cNvSpPr>
            <a:spLocks noGrp="1"/>
          </p:cNvSpPr>
          <p:nvPr>
            <p:ph type="body" sz="quarter" idx="10"/>
          </p:nvPr>
        </p:nvSpPr>
        <p:spPr>
          <a:xfrm>
            <a:off x="764562" y="554577"/>
            <a:ext cx="9728342" cy="584775"/>
          </a:xfrm>
        </p:spPr>
        <p:txBody>
          <a:bodyPr>
            <a:normAutofit/>
          </a:bodyPr>
          <a:lstStyle/>
          <a:p>
            <a:r>
              <a:rPr lang="zh-CN" altLang="en-US" kern="1200" dirty="0">
                <a:latin typeface="微软雅黑" panose="020B0503020204020204" pitchFamily="34" charset="-122"/>
                <a:ea typeface="微软雅黑" panose="020B0503020204020204" pitchFamily="34" charset="-122"/>
                <a:sym typeface="+mn-lt"/>
              </a:rPr>
              <a:t>锁</a:t>
            </a:r>
            <a:r>
              <a:rPr lang="en-US" altLang="zh-CN" kern="1200" dirty="0">
                <a:latin typeface="微软雅黑" panose="020B0503020204020204" pitchFamily="34" charset="-122"/>
                <a:ea typeface="微软雅黑" panose="020B0503020204020204" pitchFamily="34" charset="-122"/>
                <a:sym typeface="+mn-lt"/>
              </a:rPr>
              <a:t>-</a:t>
            </a:r>
            <a:r>
              <a:rPr lang="zh-CN" altLang="en-US" kern="1200" dirty="0">
                <a:latin typeface="微软雅黑" panose="020B0503020204020204" pitchFamily="34" charset="-122"/>
                <a:ea typeface="微软雅黑" panose="020B0503020204020204" pitchFamily="34" charset="-122"/>
                <a:sym typeface="+mn-lt"/>
              </a:rPr>
              <a:t>加锁案例</a:t>
            </a:r>
            <a:r>
              <a:rPr lang="en-US" altLang="zh-CN" kern="1200" dirty="0">
                <a:latin typeface="微软雅黑" panose="020B0503020204020204" pitchFamily="34" charset="-122"/>
                <a:ea typeface="微软雅黑" panose="020B0503020204020204" pitchFamily="34" charset="-122"/>
                <a:sym typeface="+mn-lt"/>
              </a:rPr>
              <a:t>9</a:t>
            </a:r>
            <a:endParaRPr lang="zh-CN" altLang="en-US" kern="1200" dirty="0">
              <a:latin typeface="微软雅黑" panose="020B0503020204020204" pitchFamily="34" charset="-122"/>
              <a:ea typeface="微软雅黑" panose="020B0503020204020204" pitchFamily="34" charset="-122"/>
              <a:sym typeface="+mn-lt"/>
            </a:endParaRPr>
          </a:p>
          <a:p>
            <a:endParaRPr lang="zh-CN" altLang="en-US" kern="1200" dirty="0">
              <a:latin typeface="微软雅黑" panose="020B0503020204020204" pitchFamily="34" charset="-122"/>
              <a:ea typeface="微软雅黑" panose="020B0503020204020204" pitchFamily="34" charset="-122"/>
              <a:sym typeface="+mn-lt"/>
            </a:endParaRPr>
          </a:p>
          <a:p>
            <a:endParaRPr lang="zh-CN" altLang="en-US" dirty="0"/>
          </a:p>
        </p:txBody>
      </p:sp>
      <p:sp>
        <p:nvSpPr>
          <p:cNvPr id="70" name="文本框 69">
            <a:extLst>
              <a:ext uri="{FF2B5EF4-FFF2-40B4-BE49-F238E27FC236}">
                <a16:creationId xmlns:a16="http://schemas.microsoft.com/office/drawing/2014/main" id="{EF8260D6-06F8-426A-A9E8-024053839248}"/>
              </a:ext>
            </a:extLst>
          </p:cNvPr>
          <p:cNvSpPr txBox="1"/>
          <p:nvPr/>
        </p:nvSpPr>
        <p:spPr>
          <a:xfrm>
            <a:off x="4679418" y="4546138"/>
            <a:ext cx="271228" cy="335156"/>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Arial"/>
                <a:ea typeface="Microsoft YaHei"/>
                <a:cs typeface="+mn-ea"/>
                <a:sym typeface="+mn-lt"/>
              </a:rPr>
              <a:t>. </a:t>
            </a:r>
          </a:p>
        </p:txBody>
      </p:sp>
      <p:grpSp>
        <p:nvGrpSpPr>
          <p:cNvPr id="48" name="组合 47">
            <a:extLst>
              <a:ext uri="{FF2B5EF4-FFF2-40B4-BE49-F238E27FC236}">
                <a16:creationId xmlns:a16="http://schemas.microsoft.com/office/drawing/2014/main" id="{EE2BB93C-408E-402A-A147-C58BBFAD9B0C}"/>
              </a:ext>
            </a:extLst>
          </p:cNvPr>
          <p:cNvGrpSpPr/>
          <p:nvPr>
            <p:custDataLst>
              <p:tags r:id="rId1"/>
            </p:custDataLst>
          </p:nvPr>
        </p:nvGrpSpPr>
        <p:grpSpPr>
          <a:xfrm>
            <a:off x="609600" y="1209674"/>
            <a:ext cx="10887075" cy="5376864"/>
            <a:chOff x="1669" y="4549"/>
            <a:chExt cx="15556" cy="4577"/>
          </a:xfrm>
        </p:grpSpPr>
        <p:sp>
          <p:nvSpPr>
            <p:cNvPr id="68" name="斜纹 67">
              <a:extLst>
                <a:ext uri="{FF2B5EF4-FFF2-40B4-BE49-F238E27FC236}">
                  <a16:creationId xmlns:a16="http://schemas.microsoft.com/office/drawing/2014/main" id="{4887E350-696B-4B17-91BB-1BA5B3B1B8C8}"/>
                </a:ext>
              </a:extLst>
            </p:cNvPr>
            <p:cNvSpPr/>
            <p:nvPr>
              <p:custDataLst>
                <p:tags r:id="rId2"/>
              </p:custDataLst>
            </p:nvPr>
          </p:nvSpPr>
          <p:spPr>
            <a:xfrm rot="5400000">
              <a:off x="16331" y="4549"/>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斜纹 77">
              <a:extLst>
                <a:ext uri="{FF2B5EF4-FFF2-40B4-BE49-F238E27FC236}">
                  <a16:creationId xmlns:a16="http://schemas.microsoft.com/office/drawing/2014/main" id="{E09C0451-6FAB-4DE3-8AC2-3E7B23D2D0B8}"/>
                </a:ext>
              </a:extLst>
            </p:cNvPr>
            <p:cNvSpPr/>
            <p:nvPr>
              <p:custDataLst>
                <p:tags r:id="rId3"/>
              </p:custDataLst>
            </p:nvPr>
          </p:nvSpPr>
          <p:spPr>
            <a:xfrm rot="16200000">
              <a:off x="1669" y="8232"/>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4" name="图片 3">
            <a:extLst>
              <a:ext uri="{FF2B5EF4-FFF2-40B4-BE49-F238E27FC236}">
                <a16:creationId xmlns:a16="http://schemas.microsoft.com/office/drawing/2014/main" id="{9B953827-D81C-4434-9F31-E6358B53325B}"/>
              </a:ext>
            </a:extLst>
          </p:cNvPr>
          <p:cNvPicPr>
            <a:picLocks noChangeAspect="1"/>
          </p:cNvPicPr>
          <p:nvPr/>
        </p:nvPicPr>
        <p:blipFill>
          <a:blip r:embed="rId5"/>
          <a:stretch>
            <a:fillRect/>
          </a:stretch>
        </p:blipFill>
        <p:spPr>
          <a:xfrm>
            <a:off x="1668774" y="1419356"/>
            <a:ext cx="9202223" cy="4884067"/>
          </a:xfrm>
          <a:prstGeom prst="rect">
            <a:avLst/>
          </a:prstGeom>
        </p:spPr>
      </p:pic>
    </p:spTree>
    <p:extLst>
      <p:ext uri="{BB962C8B-B14F-4D97-AF65-F5344CB8AC3E}">
        <p14:creationId xmlns:p14="http://schemas.microsoft.com/office/powerpoint/2010/main" val="22530794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569768-B931-457A-8DFD-3432D4BAEA83}"/>
              </a:ext>
            </a:extLst>
          </p:cNvPr>
          <p:cNvSpPr>
            <a:spLocks noGrp="1"/>
          </p:cNvSpPr>
          <p:nvPr>
            <p:ph type="body" sz="quarter" idx="10"/>
          </p:nvPr>
        </p:nvSpPr>
        <p:spPr>
          <a:xfrm>
            <a:off x="764562" y="554577"/>
            <a:ext cx="9728342" cy="584775"/>
          </a:xfrm>
        </p:spPr>
        <p:txBody>
          <a:bodyPr>
            <a:normAutofit/>
          </a:bodyPr>
          <a:lstStyle/>
          <a:p>
            <a:r>
              <a:rPr lang="zh-CN" altLang="en-US" kern="1200" dirty="0">
                <a:latin typeface="微软雅黑" panose="020B0503020204020204" pitchFamily="34" charset="-122"/>
                <a:ea typeface="微软雅黑" panose="020B0503020204020204" pitchFamily="34" charset="-122"/>
                <a:sym typeface="+mn-lt"/>
              </a:rPr>
              <a:t>锁</a:t>
            </a:r>
            <a:r>
              <a:rPr lang="en-US" altLang="zh-CN" kern="1200" dirty="0">
                <a:latin typeface="微软雅黑" panose="020B0503020204020204" pitchFamily="34" charset="-122"/>
                <a:ea typeface="微软雅黑" panose="020B0503020204020204" pitchFamily="34" charset="-122"/>
                <a:sym typeface="+mn-lt"/>
              </a:rPr>
              <a:t>-</a:t>
            </a:r>
            <a:r>
              <a:rPr lang="zh-CN" altLang="en-US" kern="1200" dirty="0">
                <a:latin typeface="微软雅黑" panose="020B0503020204020204" pitchFamily="34" charset="-122"/>
                <a:ea typeface="微软雅黑" panose="020B0503020204020204" pitchFamily="34" charset="-122"/>
                <a:sym typeface="+mn-lt"/>
              </a:rPr>
              <a:t>加锁案例</a:t>
            </a:r>
            <a:r>
              <a:rPr lang="en-US" altLang="zh-CN" kern="1200" dirty="0">
                <a:latin typeface="微软雅黑" panose="020B0503020204020204" pitchFamily="34" charset="-122"/>
                <a:ea typeface="微软雅黑" panose="020B0503020204020204" pitchFamily="34" charset="-122"/>
                <a:sym typeface="+mn-lt"/>
              </a:rPr>
              <a:t>10</a:t>
            </a:r>
            <a:endParaRPr lang="zh-CN" altLang="en-US" kern="1200" dirty="0">
              <a:latin typeface="微软雅黑" panose="020B0503020204020204" pitchFamily="34" charset="-122"/>
              <a:ea typeface="微软雅黑" panose="020B0503020204020204" pitchFamily="34" charset="-122"/>
              <a:sym typeface="+mn-lt"/>
            </a:endParaRPr>
          </a:p>
          <a:p>
            <a:endParaRPr lang="zh-CN" altLang="en-US" kern="1200" dirty="0">
              <a:latin typeface="微软雅黑" panose="020B0503020204020204" pitchFamily="34" charset="-122"/>
              <a:ea typeface="微软雅黑" panose="020B0503020204020204" pitchFamily="34" charset="-122"/>
              <a:sym typeface="+mn-lt"/>
            </a:endParaRPr>
          </a:p>
          <a:p>
            <a:endParaRPr lang="zh-CN" altLang="en-US" dirty="0"/>
          </a:p>
        </p:txBody>
      </p:sp>
      <p:sp>
        <p:nvSpPr>
          <p:cNvPr id="70" name="文本框 69">
            <a:extLst>
              <a:ext uri="{FF2B5EF4-FFF2-40B4-BE49-F238E27FC236}">
                <a16:creationId xmlns:a16="http://schemas.microsoft.com/office/drawing/2014/main" id="{EF8260D6-06F8-426A-A9E8-024053839248}"/>
              </a:ext>
            </a:extLst>
          </p:cNvPr>
          <p:cNvSpPr txBox="1"/>
          <p:nvPr/>
        </p:nvSpPr>
        <p:spPr>
          <a:xfrm>
            <a:off x="4679418" y="4546138"/>
            <a:ext cx="271228" cy="335156"/>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Arial"/>
                <a:ea typeface="Microsoft YaHei"/>
                <a:cs typeface="+mn-ea"/>
                <a:sym typeface="+mn-lt"/>
              </a:rPr>
              <a:t>. </a:t>
            </a:r>
          </a:p>
        </p:txBody>
      </p:sp>
      <p:grpSp>
        <p:nvGrpSpPr>
          <p:cNvPr id="48" name="组合 47">
            <a:extLst>
              <a:ext uri="{FF2B5EF4-FFF2-40B4-BE49-F238E27FC236}">
                <a16:creationId xmlns:a16="http://schemas.microsoft.com/office/drawing/2014/main" id="{EE2BB93C-408E-402A-A147-C58BBFAD9B0C}"/>
              </a:ext>
            </a:extLst>
          </p:cNvPr>
          <p:cNvGrpSpPr/>
          <p:nvPr>
            <p:custDataLst>
              <p:tags r:id="rId1"/>
            </p:custDataLst>
          </p:nvPr>
        </p:nvGrpSpPr>
        <p:grpSpPr>
          <a:xfrm>
            <a:off x="609600" y="1209674"/>
            <a:ext cx="10887075" cy="5376864"/>
            <a:chOff x="1669" y="4549"/>
            <a:chExt cx="15556" cy="4577"/>
          </a:xfrm>
        </p:grpSpPr>
        <p:sp>
          <p:nvSpPr>
            <p:cNvPr id="68" name="斜纹 67">
              <a:extLst>
                <a:ext uri="{FF2B5EF4-FFF2-40B4-BE49-F238E27FC236}">
                  <a16:creationId xmlns:a16="http://schemas.microsoft.com/office/drawing/2014/main" id="{4887E350-696B-4B17-91BB-1BA5B3B1B8C8}"/>
                </a:ext>
              </a:extLst>
            </p:cNvPr>
            <p:cNvSpPr/>
            <p:nvPr>
              <p:custDataLst>
                <p:tags r:id="rId2"/>
              </p:custDataLst>
            </p:nvPr>
          </p:nvSpPr>
          <p:spPr>
            <a:xfrm rot="5400000">
              <a:off x="16331" y="4549"/>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斜纹 77">
              <a:extLst>
                <a:ext uri="{FF2B5EF4-FFF2-40B4-BE49-F238E27FC236}">
                  <a16:creationId xmlns:a16="http://schemas.microsoft.com/office/drawing/2014/main" id="{E09C0451-6FAB-4DE3-8AC2-3E7B23D2D0B8}"/>
                </a:ext>
              </a:extLst>
            </p:cNvPr>
            <p:cNvSpPr/>
            <p:nvPr>
              <p:custDataLst>
                <p:tags r:id="rId3"/>
              </p:custDataLst>
            </p:nvPr>
          </p:nvSpPr>
          <p:spPr>
            <a:xfrm rot="16200000">
              <a:off x="1669" y="8232"/>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4" name="图片 3">
            <a:extLst>
              <a:ext uri="{FF2B5EF4-FFF2-40B4-BE49-F238E27FC236}">
                <a16:creationId xmlns:a16="http://schemas.microsoft.com/office/drawing/2014/main" id="{7B103455-4888-4BC0-8EA1-8CC5D69E300F}"/>
              </a:ext>
            </a:extLst>
          </p:cNvPr>
          <p:cNvPicPr>
            <a:picLocks noChangeAspect="1"/>
          </p:cNvPicPr>
          <p:nvPr/>
        </p:nvPicPr>
        <p:blipFill>
          <a:blip r:embed="rId5"/>
          <a:stretch>
            <a:fillRect/>
          </a:stretch>
        </p:blipFill>
        <p:spPr>
          <a:xfrm>
            <a:off x="1581343" y="1355630"/>
            <a:ext cx="9289653" cy="4940235"/>
          </a:xfrm>
          <a:prstGeom prst="rect">
            <a:avLst/>
          </a:prstGeom>
        </p:spPr>
      </p:pic>
    </p:spTree>
    <p:extLst>
      <p:ext uri="{BB962C8B-B14F-4D97-AF65-F5344CB8AC3E}">
        <p14:creationId xmlns:p14="http://schemas.microsoft.com/office/powerpoint/2010/main" val="2030884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569768-B931-457A-8DFD-3432D4BAEA83}"/>
              </a:ext>
            </a:extLst>
          </p:cNvPr>
          <p:cNvSpPr>
            <a:spLocks noGrp="1"/>
          </p:cNvSpPr>
          <p:nvPr>
            <p:ph type="body" sz="quarter" idx="10"/>
          </p:nvPr>
        </p:nvSpPr>
        <p:spPr>
          <a:xfrm>
            <a:off x="764562" y="554577"/>
            <a:ext cx="9728342" cy="584775"/>
          </a:xfrm>
        </p:spPr>
        <p:txBody>
          <a:bodyPr>
            <a:normAutofit/>
          </a:bodyPr>
          <a:lstStyle/>
          <a:p>
            <a:r>
              <a:rPr lang="zh-CN" altLang="en-US" kern="1200" dirty="0">
                <a:latin typeface="微软雅黑" panose="020B0503020204020204" pitchFamily="34" charset="-122"/>
                <a:ea typeface="微软雅黑" panose="020B0503020204020204" pitchFamily="34" charset="-122"/>
                <a:sym typeface="+mn-lt"/>
              </a:rPr>
              <a:t>锁</a:t>
            </a:r>
            <a:r>
              <a:rPr lang="en-US" altLang="zh-CN" kern="1200" dirty="0">
                <a:latin typeface="微软雅黑" panose="020B0503020204020204" pitchFamily="34" charset="-122"/>
                <a:ea typeface="微软雅黑" panose="020B0503020204020204" pitchFamily="34" charset="-122"/>
                <a:sym typeface="+mn-lt"/>
              </a:rPr>
              <a:t>-</a:t>
            </a:r>
            <a:r>
              <a:rPr lang="zh-CN" altLang="en-US" kern="1200" dirty="0">
                <a:latin typeface="微软雅黑" panose="020B0503020204020204" pitchFamily="34" charset="-122"/>
                <a:ea typeface="微软雅黑" panose="020B0503020204020204" pitchFamily="34" charset="-122"/>
                <a:sym typeface="+mn-lt"/>
              </a:rPr>
              <a:t>加锁案例</a:t>
            </a:r>
            <a:r>
              <a:rPr lang="en-US" altLang="zh-CN" kern="1200" dirty="0">
                <a:latin typeface="微软雅黑" panose="020B0503020204020204" pitchFamily="34" charset="-122"/>
                <a:ea typeface="微软雅黑" panose="020B0503020204020204" pitchFamily="34" charset="-122"/>
                <a:sym typeface="+mn-lt"/>
              </a:rPr>
              <a:t>11-</a:t>
            </a:r>
            <a:r>
              <a:rPr lang="zh-CN" altLang="en-US" kern="1200" dirty="0">
                <a:latin typeface="微软雅黑" panose="020B0503020204020204" pitchFamily="34" charset="-122"/>
                <a:ea typeface="微软雅黑" panose="020B0503020204020204" pitchFamily="34" charset="-122"/>
                <a:sym typeface="+mn-lt"/>
              </a:rPr>
              <a:t>复杂条件加锁</a:t>
            </a:r>
          </a:p>
          <a:p>
            <a:endParaRPr lang="zh-CN" altLang="en-US" kern="1200" dirty="0">
              <a:latin typeface="微软雅黑" panose="020B0503020204020204" pitchFamily="34" charset="-122"/>
              <a:ea typeface="微软雅黑" panose="020B0503020204020204" pitchFamily="34" charset="-122"/>
              <a:sym typeface="+mn-lt"/>
            </a:endParaRPr>
          </a:p>
          <a:p>
            <a:endParaRPr lang="zh-CN" altLang="en-US" dirty="0"/>
          </a:p>
        </p:txBody>
      </p:sp>
      <p:sp>
        <p:nvSpPr>
          <p:cNvPr id="70" name="文本框 69">
            <a:extLst>
              <a:ext uri="{FF2B5EF4-FFF2-40B4-BE49-F238E27FC236}">
                <a16:creationId xmlns:a16="http://schemas.microsoft.com/office/drawing/2014/main" id="{EF8260D6-06F8-426A-A9E8-024053839248}"/>
              </a:ext>
            </a:extLst>
          </p:cNvPr>
          <p:cNvSpPr txBox="1"/>
          <p:nvPr/>
        </p:nvSpPr>
        <p:spPr>
          <a:xfrm>
            <a:off x="4679418" y="4546138"/>
            <a:ext cx="271228" cy="335156"/>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Arial"/>
                <a:ea typeface="Microsoft YaHei"/>
                <a:cs typeface="+mn-ea"/>
                <a:sym typeface="+mn-lt"/>
              </a:rPr>
              <a:t>. </a:t>
            </a:r>
          </a:p>
        </p:txBody>
      </p:sp>
      <p:grpSp>
        <p:nvGrpSpPr>
          <p:cNvPr id="48" name="组合 47">
            <a:extLst>
              <a:ext uri="{FF2B5EF4-FFF2-40B4-BE49-F238E27FC236}">
                <a16:creationId xmlns:a16="http://schemas.microsoft.com/office/drawing/2014/main" id="{EE2BB93C-408E-402A-A147-C58BBFAD9B0C}"/>
              </a:ext>
            </a:extLst>
          </p:cNvPr>
          <p:cNvGrpSpPr/>
          <p:nvPr>
            <p:custDataLst>
              <p:tags r:id="rId1"/>
            </p:custDataLst>
          </p:nvPr>
        </p:nvGrpSpPr>
        <p:grpSpPr>
          <a:xfrm>
            <a:off x="609600" y="1209674"/>
            <a:ext cx="10887075" cy="5376864"/>
            <a:chOff x="1669" y="4549"/>
            <a:chExt cx="15556" cy="4577"/>
          </a:xfrm>
        </p:grpSpPr>
        <p:sp>
          <p:nvSpPr>
            <p:cNvPr id="68" name="斜纹 67">
              <a:extLst>
                <a:ext uri="{FF2B5EF4-FFF2-40B4-BE49-F238E27FC236}">
                  <a16:creationId xmlns:a16="http://schemas.microsoft.com/office/drawing/2014/main" id="{4887E350-696B-4B17-91BB-1BA5B3B1B8C8}"/>
                </a:ext>
              </a:extLst>
            </p:cNvPr>
            <p:cNvSpPr/>
            <p:nvPr>
              <p:custDataLst>
                <p:tags r:id="rId2"/>
              </p:custDataLst>
            </p:nvPr>
          </p:nvSpPr>
          <p:spPr>
            <a:xfrm rot="5400000">
              <a:off x="16331" y="4549"/>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斜纹 77">
              <a:extLst>
                <a:ext uri="{FF2B5EF4-FFF2-40B4-BE49-F238E27FC236}">
                  <a16:creationId xmlns:a16="http://schemas.microsoft.com/office/drawing/2014/main" id="{E09C0451-6FAB-4DE3-8AC2-3E7B23D2D0B8}"/>
                </a:ext>
              </a:extLst>
            </p:cNvPr>
            <p:cNvSpPr/>
            <p:nvPr>
              <p:custDataLst>
                <p:tags r:id="rId3"/>
              </p:custDataLst>
            </p:nvPr>
          </p:nvSpPr>
          <p:spPr>
            <a:xfrm rot="16200000">
              <a:off x="1669" y="8232"/>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5" name="图片 4">
            <a:extLst>
              <a:ext uri="{FF2B5EF4-FFF2-40B4-BE49-F238E27FC236}">
                <a16:creationId xmlns:a16="http://schemas.microsoft.com/office/drawing/2014/main" id="{35ABAFC8-C276-4C6F-BDDB-11B3E9834B0A}"/>
              </a:ext>
            </a:extLst>
          </p:cNvPr>
          <p:cNvPicPr>
            <a:picLocks noChangeAspect="1"/>
          </p:cNvPicPr>
          <p:nvPr/>
        </p:nvPicPr>
        <p:blipFill>
          <a:blip r:embed="rId5"/>
          <a:stretch>
            <a:fillRect/>
          </a:stretch>
        </p:blipFill>
        <p:spPr>
          <a:xfrm>
            <a:off x="1809688" y="1139352"/>
            <a:ext cx="7980952" cy="5657143"/>
          </a:xfrm>
          <a:prstGeom prst="rect">
            <a:avLst/>
          </a:prstGeom>
        </p:spPr>
      </p:pic>
    </p:spTree>
    <p:extLst>
      <p:ext uri="{BB962C8B-B14F-4D97-AF65-F5344CB8AC3E}">
        <p14:creationId xmlns:p14="http://schemas.microsoft.com/office/powerpoint/2010/main" val="25252077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图片包含 物体&#10;&#10;自动生成的说明">
            <a:extLst>
              <a:ext uri="{FF2B5EF4-FFF2-40B4-BE49-F238E27FC236}">
                <a16:creationId xmlns:a16="http://schemas.microsoft.com/office/drawing/2014/main" id="{BDC75721-1F4A-4D72-906F-B14F9BA5DE6F}"/>
              </a:ext>
            </a:extLst>
          </p:cNvPr>
          <p:cNvPicPr>
            <a:picLocks noChangeAspect="1"/>
          </p:cNvPicPr>
          <p:nvPr/>
        </p:nvPicPr>
        <p:blipFill>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0806014" y="445006"/>
            <a:ext cx="890690" cy="402719"/>
          </a:xfrm>
          <a:prstGeom prst="rect">
            <a:avLst/>
          </a:prstGeom>
        </p:spPr>
      </p:pic>
      <p:sp>
        <p:nvSpPr>
          <p:cNvPr id="35" name="文本框 34">
            <a:extLst>
              <a:ext uri="{FF2B5EF4-FFF2-40B4-BE49-F238E27FC236}">
                <a16:creationId xmlns:a16="http://schemas.microsoft.com/office/drawing/2014/main" id="{A5FDE0A0-3AE6-4A96-89E7-38D214249428}"/>
              </a:ext>
            </a:extLst>
          </p:cNvPr>
          <p:cNvSpPr txBox="1"/>
          <p:nvPr/>
        </p:nvSpPr>
        <p:spPr>
          <a:xfrm>
            <a:off x="-120650" y="2105508"/>
            <a:ext cx="11848962" cy="1446550"/>
          </a:xfrm>
          <a:prstGeom prst="rect">
            <a:avLst/>
          </a:prstGeom>
          <a:noFill/>
        </p:spPr>
        <p:txBody>
          <a:bodyPr wrap="square" rtlCol="0">
            <a:spAutoFit/>
          </a:bodyPr>
          <a:lstStyle/>
          <a:p>
            <a:pPr algn="ctr">
              <a:defRPr/>
            </a:pPr>
            <a:r>
              <a:rPr lang="zh-CN" altLang="en-US" sz="4400" b="1">
                <a:solidFill>
                  <a:schemeClr val="accent1"/>
                </a:solidFill>
                <a:latin typeface="微软雅黑" panose="020B0503020204020204" pitchFamily="34" charset="-122"/>
                <a:ea typeface="微软雅黑" panose="020B0503020204020204" pitchFamily="34" charset="-122"/>
                <a:cs typeface="+mn-ea"/>
                <a:sym typeface="+mn-lt"/>
              </a:rPr>
              <a:t>死锁分析</a:t>
            </a:r>
            <a:endParaRPr lang="zh-CN" altLang="en-US" sz="4400" b="1" dirty="0">
              <a:solidFill>
                <a:schemeClr val="accent1"/>
              </a:solidFill>
              <a:latin typeface="微软雅黑" panose="020B0503020204020204" pitchFamily="34" charset="-122"/>
              <a:ea typeface="微软雅黑" panose="020B0503020204020204" pitchFamily="34" charset="-122"/>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4400" b="1" dirty="0">
              <a:solidFill>
                <a:schemeClr val="accent1"/>
              </a:solidFill>
              <a:latin typeface="微软雅黑" panose="020B0503020204020204" pitchFamily="34" charset="-122"/>
              <a:ea typeface="微软雅黑" panose="020B0503020204020204" pitchFamily="34" charset="-122"/>
              <a:sym typeface="+mn-lt"/>
            </a:endParaRPr>
          </a:p>
        </p:txBody>
      </p:sp>
      <p:sp>
        <p:nvSpPr>
          <p:cNvPr id="9" name="矩形 8">
            <a:extLst>
              <a:ext uri="{FF2B5EF4-FFF2-40B4-BE49-F238E27FC236}">
                <a16:creationId xmlns:a16="http://schemas.microsoft.com/office/drawing/2014/main" id="{39B4BEBD-31F9-40F8-A704-76678366E0A6}"/>
              </a:ext>
            </a:extLst>
          </p:cNvPr>
          <p:cNvSpPr/>
          <p:nvPr/>
        </p:nvSpPr>
        <p:spPr>
          <a:xfrm>
            <a:off x="4982554" y="-133277"/>
            <a:ext cx="2226892" cy="4508927"/>
          </a:xfrm>
          <a:prstGeom prst="rect">
            <a:avLst/>
          </a:prstGeom>
        </p:spPr>
        <p:txBody>
          <a:bodyPr wrap="none">
            <a:spAutoFit/>
          </a:bodyPr>
          <a:lstStyle/>
          <a:p>
            <a:pPr algn="ctr"/>
            <a:r>
              <a:rPr lang="en-US" altLang="zh-CN" sz="28700" b="1" dirty="0">
                <a:ln w="25400">
                  <a:gradFill>
                    <a:gsLst>
                      <a:gs pos="9000">
                        <a:schemeClr val="accent1"/>
                      </a:gs>
                      <a:gs pos="66000">
                        <a:schemeClr val="bg1">
                          <a:alpha val="0"/>
                        </a:schemeClr>
                      </a:gs>
                    </a:gsLst>
                    <a:lin ang="5400000" scaled="1"/>
                  </a:gradFill>
                </a:ln>
                <a:noFill/>
                <a:latin typeface="华文细黑" panose="02010600040101010101" pitchFamily="2" charset="-122"/>
                <a:ea typeface="华文细黑" panose="02010600040101010101" pitchFamily="2" charset="-122"/>
              </a:rPr>
              <a:t>4</a:t>
            </a:r>
            <a:endParaRPr lang="zh-CN" altLang="en-US" sz="28700" b="1" dirty="0">
              <a:ln w="25400">
                <a:gradFill>
                  <a:gsLst>
                    <a:gs pos="9000">
                      <a:schemeClr val="accent1"/>
                    </a:gs>
                    <a:gs pos="66000">
                      <a:schemeClr val="bg1">
                        <a:alpha val="0"/>
                      </a:schemeClr>
                    </a:gs>
                  </a:gsLst>
                  <a:lin ang="5400000" scaled="1"/>
                </a:gradFill>
              </a:ln>
              <a:noFill/>
              <a:latin typeface="华文细黑" panose="02010600040101010101" pitchFamily="2" charset="-122"/>
              <a:ea typeface="华文细黑" panose="02010600040101010101" pitchFamily="2" charset="-122"/>
            </a:endParaRPr>
          </a:p>
        </p:txBody>
      </p:sp>
      <p:sp>
        <p:nvSpPr>
          <p:cNvPr id="32" name="矩形 31">
            <a:extLst>
              <a:ext uri="{FF2B5EF4-FFF2-40B4-BE49-F238E27FC236}">
                <a16:creationId xmlns:a16="http://schemas.microsoft.com/office/drawing/2014/main" id="{D1855E97-A64B-4740-8BCA-D1B000D36B4B}"/>
              </a:ext>
            </a:extLst>
          </p:cNvPr>
          <p:cNvSpPr/>
          <p:nvPr/>
        </p:nvSpPr>
        <p:spPr>
          <a:xfrm>
            <a:off x="-528" y="4075844"/>
            <a:ext cx="12193057" cy="3353091"/>
          </a:xfrm>
          <a:prstGeom prst="rect">
            <a:avLst/>
          </a:prstGeom>
          <a:blipFill dpi="0" rotWithShape="1">
            <a:blip r:embed="rId4">
              <a:alphaModFix amt="23000"/>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4" name="图片 33" descr="图片包含 物体&#10;&#10;自动生成的说明">
            <a:extLst>
              <a:ext uri="{FF2B5EF4-FFF2-40B4-BE49-F238E27FC236}">
                <a16:creationId xmlns:a16="http://schemas.microsoft.com/office/drawing/2014/main" id="{FD2C032B-3E77-4C2B-B9C3-5B8E6154DC4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0689899" y="554577"/>
            <a:ext cx="890690" cy="402719"/>
          </a:xfrm>
          <a:prstGeom prst="rect">
            <a:avLst/>
          </a:prstGeom>
        </p:spPr>
      </p:pic>
    </p:spTree>
    <p:extLst>
      <p:ext uri="{BB962C8B-B14F-4D97-AF65-F5344CB8AC3E}">
        <p14:creationId xmlns:p14="http://schemas.microsoft.com/office/powerpoint/2010/main" val="37015368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569768-B931-457A-8DFD-3432D4BAEA83}"/>
              </a:ext>
            </a:extLst>
          </p:cNvPr>
          <p:cNvSpPr>
            <a:spLocks noGrp="1"/>
          </p:cNvSpPr>
          <p:nvPr>
            <p:ph type="body" sz="quarter" idx="10"/>
          </p:nvPr>
        </p:nvSpPr>
        <p:spPr>
          <a:xfrm>
            <a:off x="764562" y="554577"/>
            <a:ext cx="9728342" cy="584775"/>
          </a:xfrm>
        </p:spPr>
        <p:txBody>
          <a:bodyPr>
            <a:normAutofit/>
          </a:bodyPr>
          <a:lstStyle/>
          <a:p>
            <a:r>
              <a:rPr lang="zh-CN" altLang="en-US" kern="1200" dirty="0">
                <a:latin typeface="微软雅黑" panose="020B0503020204020204" pitchFamily="34" charset="-122"/>
                <a:ea typeface="微软雅黑" panose="020B0503020204020204" pitchFamily="34" charset="-122"/>
                <a:sym typeface="+mn-lt"/>
              </a:rPr>
              <a:t>锁</a:t>
            </a:r>
            <a:r>
              <a:rPr lang="en-US" altLang="zh-CN" kern="1200" dirty="0">
                <a:latin typeface="微软雅黑" panose="020B0503020204020204" pitchFamily="34" charset="-122"/>
                <a:ea typeface="微软雅黑" panose="020B0503020204020204" pitchFamily="34" charset="-122"/>
                <a:sym typeface="+mn-lt"/>
              </a:rPr>
              <a:t>-</a:t>
            </a:r>
            <a:r>
              <a:rPr lang="zh-CN" altLang="en-US" kern="1200">
                <a:latin typeface="微软雅黑" panose="020B0503020204020204" pitchFamily="34" charset="-122"/>
                <a:ea typeface="微软雅黑" panose="020B0503020204020204" pitchFamily="34" charset="-122"/>
                <a:sym typeface="+mn-lt"/>
              </a:rPr>
              <a:t>死锁分析</a:t>
            </a:r>
            <a:endParaRPr lang="zh-CN" altLang="en-US" kern="1200" dirty="0">
              <a:latin typeface="微软雅黑" panose="020B0503020204020204" pitchFamily="34" charset="-122"/>
              <a:ea typeface="微软雅黑" panose="020B0503020204020204" pitchFamily="34" charset="-122"/>
              <a:sym typeface="+mn-lt"/>
            </a:endParaRPr>
          </a:p>
          <a:p>
            <a:endParaRPr lang="zh-CN" altLang="en-US" kern="1200" dirty="0">
              <a:latin typeface="微软雅黑" panose="020B0503020204020204" pitchFamily="34" charset="-122"/>
              <a:ea typeface="微软雅黑" panose="020B0503020204020204" pitchFamily="34" charset="-122"/>
              <a:sym typeface="+mn-lt"/>
            </a:endParaRPr>
          </a:p>
          <a:p>
            <a:endParaRPr lang="zh-CN" altLang="en-US" dirty="0"/>
          </a:p>
        </p:txBody>
      </p:sp>
      <p:sp>
        <p:nvSpPr>
          <p:cNvPr id="70" name="文本框 69">
            <a:extLst>
              <a:ext uri="{FF2B5EF4-FFF2-40B4-BE49-F238E27FC236}">
                <a16:creationId xmlns:a16="http://schemas.microsoft.com/office/drawing/2014/main" id="{EF8260D6-06F8-426A-A9E8-024053839248}"/>
              </a:ext>
            </a:extLst>
          </p:cNvPr>
          <p:cNvSpPr txBox="1"/>
          <p:nvPr/>
        </p:nvSpPr>
        <p:spPr>
          <a:xfrm>
            <a:off x="4679418" y="4546138"/>
            <a:ext cx="271228" cy="335156"/>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Arial"/>
                <a:ea typeface="Microsoft YaHei"/>
                <a:cs typeface="+mn-ea"/>
                <a:sym typeface="+mn-lt"/>
              </a:rPr>
              <a:t>. </a:t>
            </a:r>
          </a:p>
        </p:txBody>
      </p:sp>
      <p:grpSp>
        <p:nvGrpSpPr>
          <p:cNvPr id="48" name="组合 47">
            <a:extLst>
              <a:ext uri="{FF2B5EF4-FFF2-40B4-BE49-F238E27FC236}">
                <a16:creationId xmlns:a16="http://schemas.microsoft.com/office/drawing/2014/main" id="{EE2BB93C-408E-402A-A147-C58BBFAD9B0C}"/>
              </a:ext>
            </a:extLst>
          </p:cNvPr>
          <p:cNvGrpSpPr/>
          <p:nvPr>
            <p:custDataLst>
              <p:tags r:id="rId1"/>
            </p:custDataLst>
          </p:nvPr>
        </p:nvGrpSpPr>
        <p:grpSpPr>
          <a:xfrm>
            <a:off x="609600" y="1209674"/>
            <a:ext cx="10887075" cy="5376864"/>
            <a:chOff x="1669" y="4549"/>
            <a:chExt cx="15556" cy="4577"/>
          </a:xfrm>
        </p:grpSpPr>
        <p:sp>
          <p:nvSpPr>
            <p:cNvPr id="68" name="斜纹 67">
              <a:extLst>
                <a:ext uri="{FF2B5EF4-FFF2-40B4-BE49-F238E27FC236}">
                  <a16:creationId xmlns:a16="http://schemas.microsoft.com/office/drawing/2014/main" id="{4887E350-696B-4B17-91BB-1BA5B3B1B8C8}"/>
                </a:ext>
              </a:extLst>
            </p:cNvPr>
            <p:cNvSpPr/>
            <p:nvPr>
              <p:custDataLst>
                <p:tags r:id="rId2"/>
              </p:custDataLst>
            </p:nvPr>
          </p:nvSpPr>
          <p:spPr>
            <a:xfrm rot="5400000">
              <a:off x="16331" y="4549"/>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斜纹 77">
              <a:extLst>
                <a:ext uri="{FF2B5EF4-FFF2-40B4-BE49-F238E27FC236}">
                  <a16:creationId xmlns:a16="http://schemas.microsoft.com/office/drawing/2014/main" id="{E09C0451-6FAB-4DE3-8AC2-3E7B23D2D0B8}"/>
                </a:ext>
              </a:extLst>
            </p:cNvPr>
            <p:cNvSpPr/>
            <p:nvPr>
              <p:custDataLst>
                <p:tags r:id="rId3"/>
              </p:custDataLst>
            </p:nvPr>
          </p:nvSpPr>
          <p:spPr>
            <a:xfrm rot="16200000">
              <a:off x="1669" y="8232"/>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 name="矩形 2">
            <a:extLst>
              <a:ext uri="{FF2B5EF4-FFF2-40B4-BE49-F238E27FC236}">
                <a16:creationId xmlns:a16="http://schemas.microsoft.com/office/drawing/2014/main" id="{CEB13E15-ED92-4E07-BF01-5004EC27C115}"/>
              </a:ext>
            </a:extLst>
          </p:cNvPr>
          <p:cNvSpPr/>
          <p:nvPr/>
        </p:nvSpPr>
        <p:spPr>
          <a:xfrm>
            <a:off x="764562" y="1209674"/>
            <a:ext cx="10106435" cy="1200329"/>
          </a:xfrm>
          <a:prstGeom prst="rect">
            <a:avLst/>
          </a:prstGeom>
        </p:spPr>
        <p:txBody>
          <a:bodyPr wrap="square">
            <a:spAutoFit/>
          </a:bodyPr>
          <a:lstStyle/>
          <a:p>
            <a:r>
              <a:rPr lang="zh-CN" altLang="en-US" b="1" dirty="0"/>
              <a:t>死锁如何产生的：</a:t>
            </a:r>
            <a:endParaRPr lang="en-US" altLang="zh-CN" b="1" dirty="0"/>
          </a:p>
          <a:p>
            <a:r>
              <a:rPr lang="zh-CN" altLang="zh-CN" dirty="0"/>
              <a:t>在数据库中，如果两个不同的事务在执行时，互相持有了对方所需的锁，此时由于它们都在等待某个资源，永远不会释放自己获得的锁，因此就会产生死锁（</a:t>
            </a:r>
            <a:r>
              <a:rPr lang="en-US" altLang="zh-CN" dirty="0"/>
              <a:t>deadlock</a:t>
            </a:r>
            <a:r>
              <a:rPr lang="zh-CN" altLang="zh-CN" dirty="0"/>
              <a:t>）。表级锁不会产生死锁</a:t>
            </a:r>
            <a:r>
              <a:rPr lang="en-US" altLang="zh-CN" dirty="0"/>
              <a:t>.</a:t>
            </a:r>
            <a:r>
              <a:rPr lang="zh-CN" altLang="zh-CN" dirty="0"/>
              <a:t>所以解决死锁主要还是针对于最常用的</a:t>
            </a:r>
            <a:r>
              <a:rPr lang="en-US" altLang="zh-CN" dirty="0" err="1"/>
              <a:t>InnoDB</a:t>
            </a:r>
            <a:r>
              <a:rPr lang="zh-CN" altLang="en-US" dirty="0"/>
              <a:t>引擎</a:t>
            </a:r>
            <a:r>
              <a:rPr lang="zh-CN" altLang="zh-CN" dirty="0"/>
              <a:t>。</a:t>
            </a:r>
          </a:p>
        </p:txBody>
      </p:sp>
      <p:pic>
        <p:nvPicPr>
          <p:cNvPr id="4" name="图片 3">
            <a:extLst>
              <a:ext uri="{FF2B5EF4-FFF2-40B4-BE49-F238E27FC236}">
                <a16:creationId xmlns:a16="http://schemas.microsoft.com/office/drawing/2014/main" id="{120EE2F3-185A-446B-B93D-AA9F4AB24679}"/>
              </a:ext>
            </a:extLst>
          </p:cNvPr>
          <p:cNvPicPr>
            <a:picLocks noChangeAspect="1"/>
          </p:cNvPicPr>
          <p:nvPr/>
        </p:nvPicPr>
        <p:blipFill>
          <a:blip r:embed="rId5"/>
          <a:stretch>
            <a:fillRect/>
          </a:stretch>
        </p:blipFill>
        <p:spPr>
          <a:xfrm>
            <a:off x="1508158" y="2410003"/>
            <a:ext cx="9734637" cy="4472343"/>
          </a:xfrm>
          <a:prstGeom prst="rect">
            <a:avLst/>
          </a:prstGeom>
        </p:spPr>
      </p:pic>
    </p:spTree>
    <p:extLst>
      <p:ext uri="{BB962C8B-B14F-4D97-AF65-F5344CB8AC3E}">
        <p14:creationId xmlns:p14="http://schemas.microsoft.com/office/powerpoint/2010/main" val="15509321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569768-B931-457A-8DFD-3432D4BAEA83}"/>
              </a:ext>
            </a:extLst>
          </p:cNvPr>
          <p:cNvSpPr>
            <a:spLocks noGrp="1"/>
          </p:cNvSpPr>
          <p:nvPr>
            <p:ph type="body" sz="quarter" idx="10"/>
          </p:nvPr>
        </p:nvSpPr>
        <p:spPr>
          <a:xfrm>
            <a:off x="764562" y="554577"/>
            <a:ext cx="9728342" cy="584775"/>
          </a:xfrm>
        </p:spPr>
        <p:txBody>
          <a:bodyPr>
            <a:normAutofit/>
          </a:bodyPr>
          <a:lstStyle/>
          <a:p>
            <a:r>
              <a:rPr lang="zh-CN" altLang="en-US" kern="1200" dirty="0">
                <a:latin typeface="微软雅黑" panose="020B0503020204020204" pitchFamily="34" charset="-122"/>
                <a:ea typeface="微软雅黑" panose="020B0503020204020204" pitchFamily="34" charset="-122"/>
                <a:sym typeface="+mn-lt"/>
              </a:rPr>
              <a:t>锁</a:t>
            </a:r>
            <a:r>
              <a:rPr lang="en-US" altLang="zh-CN" kern="1200" dirty="0">
                <a:latin typeface="微软雅黑" panose="020B0503020204020204" pitchFamily="34" charset="-122"/>
                <a:ea typeface="微软雅黑" panose="020B0503020204020204" pitchFamily="34" charset="-122"/>
                <a:sym typeface="+mn-lt"/>
              </a:rPr>
              <a:t>-</a:t>
            </a:r>
            <a:r>
              <a:rPr lang="zh-CN" altLang="en-US" kern="1200" dirty="0">
                <a:latin typeface="微软雅黑" panose="020B0503020204020204" pitchFamily="34" charset="-122"/>
                <a:ea typeface="微软雅黑" panose="020B0503020204020204" pitchFamily="34" charset="-122"/>
                <a:sym typeface="+mn-lt"/>
              </a:rPr>
              <a:t>死锁日志</a:t>
            </a:r>
          </a:p>
          <a:p>
            <a:endParaRPr lang="zh-CN" altLang="en-US" kern="1200" dirty="0">
              <a:latin typeface="微软雅黑" panose="020B0503020204020204" pitchFamily="34" charset="-122"/>
              <a:ea typeface="微软雅黑" panose="020B0503020204020204" pitchFamily="34" charset="-122"/>
              <a:sym typeface="+mn-lt"/>
            </a:endParaRPr>
          </a:p>
          <a:p>
            <a:endParaRPr lang="zh-CN" altLang="en-US" dirty="0"/>
          </a:p>
        </p:txBody>
      </p:sp>
      <p:sp>
        <p:nvSpPr>
          <p:cNvPr id="70" name="文本框 69">
            <a:extLst>
              <a:ext uri="{FF2B5EF4-FFF2-40B4-BE49-F238E27FC236}">
                <a16:creationId xmlns:a16="http://schemas.microsoft.com/office/drawing/2014/main" id="{EF8260D6-06F8-426A-A9E8-024053839248}"/>
              </a:ext>
            </a:extLst>
          </p:cNvPr>
          <p:cNvSpPr txBox="1"/>
          <p:nvPr/>
        </p:nvSpPr>
        <p:spPr>
          <a:xfrm>
            <a:off x="4679418" y="4546138"/>
            <a:ext cx="271228" cy="335156"/>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Arial"/>
                <a:ea typeface="Microsoft YaHei"/>
                <a:cs typeface="+mn-ea"/>
                <a:sym typeface="+mn-lt"/>
              </a:rPr>
              <a:t>. </a:t>
            </a:r>
          </a:p>
        </p:txBody>
      </p:sp>
      <p:grpSp>
        <p:nvGrpSpPr>
          <p:cNvPr id="48" name="组合 47">
            <a:extLst>
              <a:ext uri="{FF2B5EF4-FFF2-40B4-BE49-F238E27FC236}">
                <a16:creationId xmlns:a16="http://schemas.microsoft.com/office/drawing/2014/main" id="{EE2BB93C-408E-402A-A147-C58BBFAD9B0C}"/>
              </a:ext>
            </a:extLst>
          </p:cNvPr>
          <p:cNvGrpSpPr/>
          <p:nvPr>
            <p:custDataLst>
              <p:tags r:id="rId1"/>
            </p:custDataLst>
          </p:nvPr>
        </p:nvGrpSpPr>
        <p:grpSpPr>
          <a:xfrm>
            <a:off x="609600" y="1209674"/>
            <a:ext cx="10887075" cy="5376864"/>
            <a:chOff x="1669" y="4549"/>
            <a:chExt cx="15556" cy="4577"/>
          </a:xfrm>
        </p:grpSpPr>
        <p:sp>
          <p:nvSpPr>
            <p:cNvPr id="68" name="斜纹 67">
              <a:extLst>
                <a:ext uri="{FF2B5EF4-FFF2-40B4-BE49-F238E27FC236}">
                  <a16:creationId xmlns:a16="http://schemas.microsoft.com/office/drawing/2014/main" id="{4887E350-696B-4B17-91BB-1BA5B3B1B8C8}"/>
                </a:ext>
              </a:extLst>
            </p:cNvPr>
            <p:cNvSpPr/>
            <p:nvPr>
              <p:custDataLst>
                <p:tags r:id="rId2"/>
              </p:custDataLst>
            </p:nvPr>
          </p:nvSpPr>
          <p:spPr>
            <a:xfrm rot="5400000">
              <a:off x="16331" y="4549"/>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斜纹 77">
              <a:extLst>
                <a:ext uri="{FF2B5EF4-FFF2-40B4-BE49-F238E27FC236}">
                  <a16:creationId xmlns:a16="http://schemas.microsoft.com/office/drawing/2014/main" id="{E09C0451-6FAB-4DE3-8AC2-3E7B23D2D0B8}"/>
                </a:ext>
              </a:extLst>
            </p:cNvPr>
            <p:cNvSpPr/>
            <p:nvPr>
              <p:custDataLst>
                <p:tags r:id="rId3"/>
              </p:custDataLst>
            </p:nvPr>
          </p:nvSpPr>
          <p:spPr>
            <a:xfrm rot="16200000">
              <a:off x="1669" y="8232"/>
              <a:ext cx="894" cy="894"/>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 name="矩形 2">
            <a:extLst>
              <a:ext uri="{FF2B5EF4-FFF2-40B4-BE49-F238E27FC236}">
                <a16:creationId xmlns:a16="http://schemas.microsoft.com/office/drawing/2014/main" id="{CEB13E15-ED92-4E07-BF01-5004EC27C115}"/>
              </a:ext>
            </a:extLst>
          </p:cNvPr>
          <p:cNvSpPr/>
          <p:nvPr/>
        </p:nvSpPr>
        <p:spPr>
          <a:xfrm>
            <a:off x="764562" y="1209674"/>
            <a:ext cx="10106435" cy="369332"/>
          </a:xfrm>
          <a:prstGeom prst="rect">
            <a:avLst/>
          </a:prstGeom>
        </p:spPr>
        <p:txBody>
          <a:bodyPr wrap="square">
            <a:spAutoFit/>
          </a:bodyPr>
          <a:lstStyle/>
          <a:p>
            <a:endParaRPr lang="zh-CN" altLang="zh-CN" dirty="0"/>
          </a:p>
        </p:txBody>
      </p:sp>
      <p:pic>
        <p:nvPicPr>
          <p:cNvPr id="5" name="图片 4">
            <a:extLst>
              <a:ext uri="{FF2B5EF4-FFF2-40B4-BE49-F238E27FC236}">
                <a16:creationId xmlns:a16="http://schemas.microsoft.com/office/drawing/2014/main" id="{31E5393B-F642-4936-8921-39586DDB7A79}"/>
              </a:ext>
            </a:extLst>
          </p:cNvPr>
          <p:cNvPicPr>
            <a:picLocks noChangeAspect="1"/>
          </p:cNvPicPr>
          <p:nvPr/>
        </p:nvPicPr>
        <p:blipFill>
          <a:blip r:embed="rId5"/>
          <a:stretch>
            <a:fillRect/>
          </a:stretch>
        </p:blipFill>
        <p:spPr>
          <a:xfrm>
            <a:off x="3115217" y="0"/>
            <a:ext cx="7163350" cy="6858000"/>
          </a:xfrm>
          <a:prstGeom prst="rect">
            <a:avLst/>
          </a:prstGeom>
        </p:spPr>
      </p:pic>
    </p:spTree>
    <p:extLst>
      <p:ext uri="{BB962C8B-B14F-4D97-AF65-F5344CB8AC3E}">
        <p14:creationId xmlns:p14="http://schemas.microsoft.com/office/powerpoint/2010/main" val="25260564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BC000D"/>
        </a:solidFill>
        <a:effectLst/>
      </p:bgPr>
    </p:bg>
    <p:spTree>
      <p:nvGrpSpPr>
        <p:cNvPr id="1" name=""/>
        <p:cNvGrpSpPr/>
        <p:nvPr/>
      </p:nvGrpSpPr>
      <p:grpSpPr>
        <a:xfrm>
          <a:off x="0" y="0"/>
          <a:ext cx="0" cy="0"/>
          <a:chOff x="0" y="0"/>
          <a:chExt cx="0" cy="0"/>
        </a:xfrm>
      </p:grpSpPr>
      <p:sp>
        <p:nvSpPr>
          <p:cNvPr id="40" name="矩形 39">
            <a:extLst>
              <a:ext uri="{FF2B5EF4-FFF2-40B4-BE49-F238E27FC236}">
                <a16:creationId xmlns:a16="http://schemas.microsoft.com/office/drawing/2014/main" id="{75C0CFF9-0897-440F-83BB-3375C65929DE}"/>
              </a:ext>
            </a:extLst>
          </p:cNvPr>
          <p:cNvSpPr/>
          <p:nvPr/>
        </p:nvSpPr>
        <p:spPr>
          <a:xfrm>
            <a:off x="20781" y="3655129"/>
            <a:ext cx="12198927" cy="3202871"/>
          </a:xfrm>
          <a:prstGeom prst="rect">
            <a:avLst/>
          </a:prstGeom>
          <a:blipFill dpi="0" rotWithShape="1">
            <a:blip r:embed="rId2">
              <a:alphaModFix amt="60000"/>
            </a:blip>
            <a:srcRect/>
            <a:stretch>
              <a:fillRect l="-4889" r="-4491" b="-10110"/>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double-wrench-tool-and-hammer-forming-a-cross-of-outlines_25718">
            <a:extLst>
              <a:ext uri="{FF2B5EF4-FFF2-40B4-BE49-F238E27FC236}">
                <a16:creationId xmlns:a16="http://schemas.microsoft.com/office/drawing/2014/main" id="{81041ACE-B8E6-4899-A942-995929F1003E}"/>
              </a:ext>
            </a:extLst>
          </p:cNvPr>
          <p:cNvSpPr>
            <a:spLocks noChangeAspect="1"/>
          </p:cNvSpPr>
          <p:nvPr/>
        </p:nvSpPr>
        <p:spPr bwMode="auto">
          <a:xfrm>
            <a:off x="2500354" y="6173811"/>
            <a:ext cx="219296" cy="208916"/>
          </a:xfrm>
          <a:custGeom>
            <a:avLst/>
            <a:gdLst>
              <a:gd name="connsiteX0" fmla="*/ 474392 w 604567"/>
              <a:gd name="connsiteY0" fmla="*/ 431437 h 575955"/>
              <a:gd name="connsiteX1" fmla="*/ 505564 w 604567"/>
              <a:gd name="connsiteY1" fmla="*/ 462558 h 575955"/>
              <a:gd name="connsiteX2" fmla="*/ 494189 w 604567"/>
              <a:gd name="connsiteY2" fmla="*/ 505144 h 575955"/>
              <a:gd name="connsiteX3" fmla="*/ 451532 w 604567"/>
              <a:gd name="connsiteY3" fmla="*/ 516609 h 575955"/>
              <a:gd name="connsiteX4" fmla="*/ 420250 w 604567"/>
              <a:gd name="connsiteY4" fmla="*/ 485379 h 575955"/>
              <a:gd name="connsiteX5" fmla="*/ 431735 w 604567"/>
              <a:gd name="connsiteY5" fmla="*/ 442793 h 575955"/>
              <a:gd name="connsiteX6" fmla="*/ 474716 w 604567"/>
              <a:gd name="connsiteY6" fmla="*/ 415167 h 575955"/>
              <a:gd name="connsiteX7" fmla="*/ 423315 w 604567"/>
              <a:gd name="connsiteY7" fmla="*/ 428930 h 575955"/>
              <a:gd name="connsiteX8" fmla="*/ 417737 w 604567"/>
              <a:gd name="connsiteY8" fmla="*/ 434392 h 575955"/>
              <a:gd name="connsiteX9" fmla="*/ 403958 w 604567"/>
              <a:gd name="connsiteY9" fmla="*/ 485730 h 575955"/>
              <a:gd name="connsiteX10" fmla="*/ 406036 w 604567"/>
              <a:gd name="connsiteY10" fmla="*/ 493267 h 575955"/>
              <a:gd name="connsiteX11" fmla="*/ 443657 w 604567"/>
              <a:gd name="connsiteY11" fmla="*/ 530843 h 575955"/>
              <a:gd name="connsiteX12" fmla="*/ 449125 w 604567"/>
              <a:gd name="connsiteY12" fmla="*/ 533136 h 575955"/>
              <a:gd name="connsiteX13" fmla="*/ 451203 w 604567"/>
              <a:gd name="connsiteY13" fmla="*/ 532918 h 575955"/>
              <a:gd name="connsiteX14" fmla="*/ 502603 w 604567"/>
              <a:gd name="connsiteY14" fmla="*/ 519155 h 575955"/>
              <a:gd name="connsiteX15" fmla="*/ 508072 w 604567"/>
              <a:gd name="connsiteY15" fmla="*/ 513584 h 575955"/>
              <a:gd name="connsiteX16" fmla="*/ 521851 w 604567"/>
              <a:gd name="connsiteY16" fmla="*/ 462246 h 575955"/>
              <a:gd name="connsiteX17" fmla="*/ 519883 w 604567"/>
              <a:gd name="connsiteY17" fmla="*/ 454709 h 575955"/>
              <a:gd name="connsiteX18" fmla="*/ 482262 w 604567"/>
              <a:gd name="connsiteY18" fmla="*/ 417133 h 575955"/>
              <a:gd name="connsiteX19" fmla="*/ 474716 w 604567"/>
              <a:gd name="connsiteY19" fmla="*/ 415167 h 575955"/>
              <a:gd name="connsiteX20" fmla="*/ 462905 w 604567"/>
              <a:gd name="connsiteY20" fmla="*/ 372021 h 575955"/>
              <a:gd name="connsiteX21" fmla="*/ 535084 w 604567"/>
              <a:gd name="connsiteY21" fmla="*/ 401950 h 575955"/>
              <a:gd name="connsiteX22" fmla="*/ 565050 w 604567"/>
              <a:gd name="connsiteY22" fmla="*/ 474043 h 575955"/>
              <a:gd name="connsiteX23" fmla="*/ 535084 w 604567"/>
              <a:gd name="connsiteY23" fmla="*/ 546135 h 575955"/>
              <a:gd name="connsiteX24" fmla="*/ 462905 w 604567"/>
              <a:gd name="connsiteY24" fmla="*/ 575955 h 575955"/>
              <a:gd name="connsiteX25" fmla="*/ 390725 w 604567"/>
              <a:gd name="connsiteY25" fmla="*/ 546135 h 575955"/>
              <a:gd name="connsiteX26" fmla="*/ 367540 w 604567"/>
              <a:gd name="connsiteY26" fmla="*/ 437778 h 575955"/>
              <a:gd name="connsiteX27" fmla="*/ 368196 w 604567"/>
              <a:gd name="connsiteY27" fmla="*/ 436358 h 575955"/>
              <a:gd name="connsiteX28" fmla="*/ 369180 w 604567"/>
              <a:gd name="connsiteY28" fmla="*/ 434064 h 575955"/>
              <a:gd name="connsiteX29" fmla="*/ 369836 w 604567"/>
              <a:gd name="connsiteY29" fmla="*/ 432535 h 575955"/>
              <a:gd name="connsiteX30" fmla="*/ 390725 w 604567"/>
              <a:gd name="connsiteY30" fmla="*/ 401950 h 575955"/>
              <a:gd name="connsiteX31" fmla="*/ 462905 w 604567"/>
              <a:gd name="connsiteY31" fmla="*/ 372021 h 575955"/>
              <a:gd name="connsiteX32" fmla="*/ 351799 w 604567"/>
              <a:gd name="connsiteY32" fmla="*/ 312323 h 575955"/>
              <a:gd name="connsiteX33" fmla="*/ 407125 w 604567"/>
              <a:gd name="connsiteY33" fmla="*/ 367564 h 575955"/>
              <a:gd name="connsiteX34" fmla="*/ 381102 w 604567"/>
              <a:gd name="connsiteY34" fmla="*/ 387215 h 575955"/>
              <a:gd name="connsiteX35" fmla="*/ 358141 w 604567"/>
              <a:gd name="connsiteY35" fmla="*/ 420076 h 575955"/>
              <a:gd name="connsiteX36" fmla="*/ 301065 w 604567"/>
              <a:gd name="connsiteY36" fmla="*/ 363088 h 575955"/>
              <a:gd name="connsiteX37" fmla="*/ 206657 w 604567"/>
              <a:gd name="connsiteY37" fmla="*/ 167381 h 575955"/>
              <a:gd name="connsiteX38" fmla="*/ 289774 w 604567"/>
              <a:gd name="connsiteY38" fmla="*/ 250367 h 575955"/>
              <a:gd name="connsiteX39" fmla="*/ 239029 w 604567"/>
              <a:gd name="connsiteY39" fmla="*/ 301032 h 575955"/>
              <a:gd name="connsiteX40" fmla="*/ 155912 w 604567"/>
              <a:gd name="connsiteY40" fmla="*/ 218155 h 575955"/>
              <a:gd name="connsiteX41" fmla="*/ 157771 w 604567"/>
              <a:gd name="connsiteY41" fmla="*/ 217173 h 575955"/>
              <a:gd name="connsiteX42" fmla="*/ 160943 w 604567"/>
              <a:gd name="connsiteY42" fmla="*/ 215425 h 575955"/>
              <a:gd name="connsiteX43" fmla="*/ 166630 w 604567"/>
              <a:gd name="connsiteY43" fmla="*/ 211931 h 575955"/>
              <a:gd name="connsiteX44" fmla="*/ 169801 w 604567"/>
              <a:gd name="connsiteY44" fmla="*/ 209857 h 575955"/>
              <a:gd name="connsiteX45" fmla="*/ 175379 w 604567"/>
              <a:gd name="connsiteY45" fmla="*/ 205707 h 575955"/>
              <a:gd name="connsiteX46" fmla="*/ 177894 w 604567"/>
              <a:gd name="connsiteY46" fmla="*/ 203633 h 575955"/>
              <a:gd name="connsiteX47" fmla="*/ 185331 w 604567"/>
              <a:gd name="connsiteY47" fmla="*/ 196863 h 575955"/>
              <a:gd name="connsiteX48" fmla="*/ 192549 w 604567"/>
              <a:gd name="connsiteY48" fmla="*/ 188892 h 575955"/>
              <a:gd name="connsiteX49" fmla="*/ 194518 w 604567"/>
              <a:gd name="connsiteY49" fmla="*/ 186380 h 575955"/>
              <a:gd name="connsiteX50" fmla="*/ 199220 w 604567"/>
              <a:gd name="connsiteY50" fmla="*/ 179938 h 575955"/>
              <a:gd name="connsiteX51" fmla="*/ 201079 w 604567"/>
              <a:gd name="connsiteY51" fmla="*/ 177208 h 575955"/>
              <a:gd name="connsiteX52" fmla="*/ 206001 w 604567"/>
              <a:gd name="connsiteY52" fmla="*/ 168691 h 575955"/>
              <a:gd name="connsiteX53" fmla="*/ 206548 w 604567"/>
              <a:gd name="connsiteY53" fmla="*/ 167709 h 575955"/>
              <a:gd name="connsiteX54" fmla="*/ 206657 w 604567"/>
              <a:gd name="connsiteY54" fmla="*/ 167381 h 575955"/>
              <a:gd name="connsiteX55" fmla="*/ 431761 w 604567"/>
              <a:gd name="connsiteY55" fmla="*/ 130828 h 575955"/>
              <a:gd name="connsiteX56" fmla="*/ 451448 w 604567"/>
              <a:gd name="connsiteY56" fmla="*/ 150485 h 575955"/>
              <a:gd name="connsiteX57" fmla="*/ 470916 w 604567"/>
              <a:gd name="connsiteY57" fmla="*/ 169924 h 575955"/>
              <a:gd name="connsiteX58" fmla="*/ 147175 w 604567"/>
              <a:gd name="connsiteY58" fmla="*/ 494045 h 575955"/>
              <a:gd name="connsiteX59" fmla="*/ 146847 w 604567"/>
              <a:gd name="connsiteY59" fmla="*/ 494373 h 575955"/>
              <a:gd name="connsiteX60" fmla="*/ 144222 w 604567"/>
              <a:gd name="connsiteY60" fmla="*/ 496994 h 575955"/>
              <a:gd name="connsiteX61" fmla="*/ 142581 w 604567"/>
              <a:gd name="connsiteY61" fmla="*/ 497868 h 575955"/>
              <a:gd name="connsiteX62" fmla="*/ 107363 w 604567"/>
              <a:gd name="connsiteY62" fmla="*/ 494264 h 575955"/>
              <a:gd name="connsiteX63" fmla="*/ 103645 w 604567"/>
              <a:gd name="connsiteY63" fmla="*/ 459209 h 575955"/>
              <a:gd name="connsiteX64" fmla="*/ 104520 w 604567"/>
              <a:gd name="connsiteY64" fmla="*/ 457571 h 575955"/>
              <a:gd name="connsiteX65" fmla="*/ 242219 w 604567"/>
              <a:gd name="connsiteY65" fmla="*/ 319972 h 575955"/>
              <a:gd name="connsiteX66" fmla="*/ 245063 w 604567"/>
              <a:gd name="connsiteY66" fmla="*/ 318225 h 575955"/>
              <a:gd name="connsiteX67" fmla="*/ 306858 w 604567"/>
              <a:gd name="connsiteY67" fmla="*/ 256414 h 575955"/>
              <a:gd name="connsiteX68" fmla="*/ 308608 w 604567"/>
              <a:gd name="connsiteY68" fmla="*/ 253684 h 575955"/>
              <a:gd name="connsiteX69" fmla="*/ 102108 w 604567"/>
              <a:gd name="connsiteY69" fmla="*/ 11784 h 575955"/>
              <a:gd name="connsiteX70" fmla="*/ 174277 w 604567"/>
              <a:gd name="connsiteY70" fmla="*/ 41599 h 575955"/>
              <a:gd name="connsiteX71" fmla="*/ 198224 w 604567"/>
              <a:gd name="connsiteY71" fmla="*/ 147646 h 575955"/>
              <a:gd name="connsiteX72" fmla="*/ 197568 w 604567"/>
              <a:gd name="connsiteY72" fmla="*/ 149175 h 575955"/>
              <a:gd name="connsiteX73" fmla="*/ 196802 w 604567"/>
              <a:gd name="connsiteY73" fmla="*/ 151032 h 575955"/>
              <a:gd name="connsiteX74" fmla="*/ 174277 w 604567"/>
              <a:gd name="connsiteY74" fmla="*/ 185871 h 575955"/>
              <a:gd name="connsiteX75" fmla="*/ 142785 w 604567"/>
              <a:gd name="connsiteY75" fmla="*/ 207168 h 575955"/>
              <a:gd name="connsiteX76" fmla="*/ 140926 w 604567"/>
              <a:gd name="connsiteY76" fmla="*/ 207932 h 575955"/>
              <a:gd name="connsiteX77" fmla="*/ 139505 w 604567"/>
              <a:gd name="connsiteY77" fmla="*/ 208478 h 575955"/>
              <a:gd name="connsiteX78" fmla="*/ 101890 w 604567"/>
              <a:gd name="connsiteY78" fmla="*/ 215577 h 575955"/>
              <a:gd name="connsiteX79" fmla="*/ 29940 w 604567"/>
              <a:gd name="connsiteY79" fmla="*/ 185762 h 575955"/>
              <a:gd name="connsiteX80" fmla="*/ 3697 w 604567"/>
              <a:gd name="connsiteY80" fmla="*/ 86595 h 575955"/>
              <a:gd name="connsiteX81" fmla="*/ 52903 w 604567"/>
              <a:gd name="connsiteY81" fmla="*/ 135851 h 575955"/>
              <a:gd name="connsiteX82" fmla="*/ 58917 w 604567"/>
              <a:gd name="connsiteY82" fmla="*/ 138035 h 575955"/>
              <a:gd name="connsiteX83" fmla="*/ 115995 w 604567"/>
              <a:gd name="connsiteY83" fmla="*/ 135086 h 575955"/>
              <a:gd name="connsiteX84" fmla="*/ 123431 w 604567"/>
              <a:gd name="connsiteY84" fmla="*/ 127660 h 575955"/>
              <a:gd name="connsiteX85" fmla="*/ 126493 w 604567"/>
              <a:gd name="connsiteY85" fmla="*/ 70650 h 575955"/>
              <a:gd name="connsiteX86" fmla="*/ 124196 w 604567"/>
              <a:gd name="connsiteY86" fmla="*/ 64643 h 575955"/>
              <a:gd name="connsiteX87" fmla="*/ 74881 w 604567"/>
              <a:gd name="connsiteY87" fmla="*/ 15388 h 575955"/>
              <a:gd name="connsiteX88" fmla="*/ 102108 w 604567"/>
              <a:gd name="connsiteY88" fmla="*/ 11784 h 575955"/>
              <a:gd name="connsiteX89" fmla="*/ 362839 w 604567"/>
              <a:gd name="connsiteY89" fmla="*/ 0 h 575955"/>
              <a:gd name="connsiteX90" fmla="*/ 381652 w 604567"/>
              <a:gd name="connsiteY90" fmla="*/ 3822 h 575955"/>
              <a:gd name="connsiteX91" fmla="*/ 525595 w 604567"/>
              <a:gd name="connsiteY91" fmla="*/ 125584 h 575955"/>
              <a:gd name="connsiteX92" fmla="*/ 604567 w 604567"/>
              <a:gd name="connsiteY92" fmla="*/ 321058 h 575955"/>
              <a:gd name="connsiteX93" fmla="*/ 600739 w 604567"/>
              <a:gd name="connsiteY93" fmla="*/ 322696 h 575955"/>
              <a:gd name="connsiteX94" fmla="*/ 488406 w 604567"/>
              <a:gd name="connsiteY94" fmla="*/ 165334 h 575955"/>
              <a:gd name="connsiteX95" fmla="*/ 487531 w 604567"/>
              <a:gd name="connsiteY95" fmla="*/ 164351 h 575955"/>
              <a:gd name="connsiteX96" fmla="*/ 437217 w 604567"/>
              <a:gd name="connsiteY96" fmla="*/ 114227 h 575955"/>
              <a:gd name="connsiteX97" fmla="*/ 435357 w 604567"/>
              <a:gd name="connsiteY97" fmla="*/ 112807 h 575955"/>
              <a:gd name="connsiteX98" fmla="*/ 361855 w 604567"/>
              <a:gd name="connsiteY98" fmla="*/ 74149 h 575955"/>
              <a:gd name="connsiteX99" fmla="*/ 346651 w 604567"/>
              <a:gd name="connsiteY99" fmla="*/ 52199 h 575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04567" h="575955">
                <a:moveTo>
                  <a:pt x="474392" y="431437"/>
                </a:moveTo>
                <a:lnTo>
                  <a:pt x="505564" y="462558"/>
                </a:lnTo>
                <a:lnTo>
                  <a:pt x="494189" y="505144"/>
                </a:lnTo>
                <a:lnTo>
                  <a:pt x="451532" y="516609"/>
                </a:lnTo>
                <a:lnTo>
                  <a:pt x="420250" y="485379"/>
                </a:lnTo>
                <a:lnTo>
                  <a:pt x="431735" y="442793"/>
                </a:lnTo>
                <a:close/>
                <a:moveTo>
                  <a:pt x="474716" y="415167"/>
                </a:moveTo>
                <a:lnTo>
                  <a:pt x="423315" y="428930"/>
                </a:lnTo>
                <a:cubicBezTo>
                  <a:pt x="420581" y="429586"/>
                  <a:pt x="418503" y="431770"/>
                  <a:pt x="417737" y="434392"/>
                </a:cubicBezTo>
                <a:lnTo>
                  <a:pt x="403958" y="485730"/>
                </a:lnTo>
                <a:cubicBezTo>
                  <a:pt x="403301" y="488461"/>
                  <a:pt x="404067" y="491301"/>
                  <a:pt x="406036" y="493267"/>
                </a:cubicBezTo>
                <a:lnTo>
                  <a:pt x="443657" y="530843"/>
                </a:lnTo>
                <a:cubicBezTo>
                  <a:pt x="445078" y="532372"/>
                  <a:pt x="447156" y="533136"/>
                  <a:pt x="449125" y="533136"/>
                </a:cubicBezTo>
                <a:cubicBezTo>
                  <a:pt x="449890" y="533136"/>
                  <a:pt x="450546" y="533136"/>
                  <a:pt x="451203" y="532918"/>
                </a:cubicBezTo>
                <a:lnTo>
                  <a:pt x="502603" y="519155"/>
                </a:lnTo>
                <a:cubicBezTo>
                  <a:pt x="505338" y="518390"/>
                  <a:pt x="507415" y="516315"/>
                  <a:pt x="508072" y="513584"/>
                </a:cubicBezTo>
                <a:lnTo>
                  <a:pt x="521851" y="462246"/>
                </a:lnTo>
                <a:cubicBezTo>
                  <a:pt x="522617" y="459624"/>
                  <a:pt x="521851" y="456675"/>
                  <a:pt x="519883" y="454709"/>
                </a:cubicBezTo>
                <a:lnTo>
                  <a:pt x="482262" y="417133"/>
                </a:lnTo>
                <a:cubicBezTo>
                  <a:pt x="480293" y="415167"/>
                  <a:pt x="477341" y="414403"/>
                  <a:pt x="474716" y="415167"/>
                </a:cubicBezTo>
                <a:close/>
                <a:moveTo>
                  <a:pt x="462905" y="372021"/>
                </a:moveTo>
                <a:cubicBezTo>
                  <a:pt x="490245" y="372021"/>
                  <a:pt x="515836" y="382616"/>
                  <a:pt x="535084" y="401950"/>
                </a:cubicBezTo>
                <a:cubicBezTo>
                  <a:pt x="554442" y="421175"/>
                  <a:pt x="565050" y="446844"/>
                  <a:pt x="565050" y="474043"/>
                </a:cubicBezTo>
                <a:cubicBezTo>
                  <a:pt x="565050" y="501241"/>
                  <a:pt x="554442" y="526910"/>
                  <a:pt x="535084" y="546135"/>
                </a:cubicBezTo>
                <a:cubicBezTo>
                  <a:pt x="515836" y="565360"/>
                  <a:pt x="490245" y="575955"/>
                  <a:pt x="462905" y="575955"/>
                </a:cubicBezTo>
                <a:cubicBezTo>
                  <a:pt x="435673" y="575955"/>
                  <a:pt x="410082" y="565360"/>
                  <a:pt x="390725" y="546135"/>
                </a:cubicBezTo>
                <a:cubicBezTo>
                  <a:pt x="362290" y="517735"/>
                  <a:pt x="353213" y="475353"/>
                  <a:pt x="367540" y="437778"/>
                </a:cubicBezTo>
                <a:cubicBezTo>
                  <a:pt x="367758" y="437341"/>
                  <a:pt x="367977" y="436904"/>
                  <a:pt x="368196" y="436358"/>
                </a:cubicBezTo>
                <a:cubicBezTo>
                  <a:pt x="368415" y="435593"/>
                  <a:pt x="368852" y="434829"/>
                  <a:pt x="369180" y="434064"/>
                </a:cubicBezTo>
                <a:lnTo>
                  <a:pt x="369836" y="432535"/>
                </a:lnTo>
                <a:cubicBezTo>
                  <a:pt x="374976" y="420956"/>
                  <a:pt x="381976" y="410689"/>
                  <a:pt x="390725" y="401950"/>
                </a:cubicBezTo>
                <a:cubicBezTo>
                  <a:pt x="410082" y="382616"/>
                  <a:pt x="435673" y="372021"/>
                  <a:pt x="462905" y="372021"/>
                </a:cubicBezTo>
                <a:close/>
                <a:moveTo>
                  <a:pt x="351799" y="312323"/>
                </a:moveTo>
                <a:lnTo>
                  <a:pt x="407125" y="367564"/>
                </a:lnTo>
                <a:cubicBezTo>
                  <a:pt x="397503" y="372914"/>
                  <a:pt x="388756" y="379464"/>
                  <a:pt x="381102" y="387215"/>
                </a:cubicBezTo>
                <a:cubicBezTo>
                  <a:pt x="371589" y="396604"/>
                  <a:pt x="363826" y="407740"/>
                  <a:pt x="358141" y="420076"/>
                </a:cubicBezTo>
                <a:lnTo>
                  <a:pt x="301065" y="363088"/>
                </a:lnTo>
                <a:close/>
                <a:moveTo>
                  <a:pt x="206657" y="167381"/>
                </a:moveTo>
                <a:lnTo>
                  <a:pt x="289774" y="250367"/>
                </a:lnTo>
                <a:lnTo>
                  <a:pt x="239029" y="301032"/>
                </a:lnTo>
                <a:lnTo>
                  <a:pt x="155912" y="218155"/>
                </a:lnTo>
                <a:cubicBezTo>
                  <a:pt x="156568" y="217828"/>
                  <a:pt x="157115" y="217500"/>
                  <a:pt x="157771" y="217173"/>
                </a:cubicBezTo>
                <a:cubicBezTo>
                  <a:pt x="158865" y="216627"/>
                  <a:pt x="159958" y="215971"/>
                  <a:pt x="160943" y="215425"/>
                </a:cubicBezTo>
                <a:cubicBezTo>
                  <a:pt x="162911" y="214224"/>
                  <a:pt x="164771" y="213132"/>
                  <a:pt x="166630" y="211931"/>
                </a:cubicBezTo>
                <a:cubicBezTo>
                  <a:pt x="167723" y="211276"/>
                  <a:pt x="168708" y="210512"/>
                  <a:pt x="169801" y="209857"/>
                </a:cubicBezTo>
                <a:cubicBezTo>
                  <a:pt x="171660" y="208546"/>
                  <a:pt x="173520" y="207127"/>
                  <a:pt x="175379" y="205707"/>
                </a:cubicBezTo>
                <a:cubicBezTo>
                  <a:pt x="176144" y="204943"/>
                  <a:pt x="177019" y="204397"/>
                  <a:pt x="177894" y="203633"/>
                </a:cubicBezTo>
                <a:cubicBezTo>
                  <a:pt x="180410" y="201449"/>
                  <a:pt x="182925" y="199265"/>
                  <a:pt x="185331" y="196863"/>
                </a:cubicBezTo>
                <a:cubicBezTo>
                  <a:pt x="187956" y="194351"/>
                  <a:pt x="190252" y="191622"/>
                  <a:pt x="192549" y="188892"/>
                </a:cubicBezTo>
                <a:cubicBezTo>
                  <a:pt x="193315" y="188018"/>
                  <a:pt x="193861" y="187145"/>
                  <a:pt x="194518" y="186380"/>
                </a:cubicBezTo>
                <a:cubicBezTo>
                  <a:pt x="196158" y="184306"/>
                  <a:pt x="197689" y="182122"/>
                  <a:pt x="199220" y="179938"/>
                </a:cubicBezTo>
                <a:cubicBezTo>
                  <a:pt x="199876" y="178955"/>
                  <a:pt x="200423" y="178082"/>
                  <a:pt x="201079" y="177208"/>
                </a:cubicBezTo>
                <a:cubicBezTo>
                  <a:pt x="202829" y="174478"/>
                  <a:pt x="204470" y="171639"/>
                  <a:pt x="206001" y="168691"/>
                </a:cubicBezTo>
                <a:cubicBezTo>
                  <a:pt x="206110" y="168364"/>
                  <a:pt x="206329" y="168036"/>
                  <a:pt x="206548" y="167709"/>
                </a:cubicBezTo>
                <a:cubicBezTo>
                  <a:pt x="206548" y="167599"/>
                  <a:pt x="206657" y="167490"/>
                  <a:pt x="206657" y="167381"/>
                </a:cubicBezTo>
                <a:close/>
                <a:moveTo>
                  <a:pt x="431761" y="130828"/>
                </a:moveTo>
                <a:lnTo>
                  <a:pt x="451448" y="150485"/>
                </a:lnTo>
                <a:lnTo>
                  <a:pt x="470916" y="169924"/>
                </a:lnTo>
                <a:cubicBezTo>
                  <a:pt x="335185" y="305884"/>
                  <a:pt x="151003" y="490332"/>
                  <a:pt x="147175" y="494045"/>
                </a:cubicBezTo>
                <a:cubicBezTo>
                  <a:pt x="147065" y="494155"/>
                  <a:pt x="146956" y="494264"/>
                  <a:pt x="146847" y="494373"/>
                </a:cubicBezTo>
                <a:lnTo>
                  <a:pt x="144222" y="496994"/>
                </a:lnTo>
                <a:cubicBezTo>
                  <a:pt x="143675" y="497212"/>
                  <a:pt x="143128" y="497540"/>
                  <a:pt x="142581" y="497868"/>
                </a:cubicBezTo>
                <a:cubicBezTo>
                  <a:pt x="131753" y="504966"/>
                  <a:pt x="116550" y="503437"/>
                  <a:pt x="107363" y="494264"/>
                </a:cubicBezTo>
                <a:cubicBezTo>
                  <a:pt x="97957" y="484872"/>
                  <a:pt x="96426" y="470129"/>
                  <a:pt x="103645" y="459209"/>
                </a:cubicBezTo>
                <a:cubicBezTo>
                  <a:pt x="103973" y="458663"/>
                  <a:pt x="104301" y="458117"/>
                  <a:pt x="104520" y="457571"/>
                </a:cubicBezTo>
                <a:lnTo>
                  <a:pt x="242219" y="319972"/>
                </a:lnTo>
                <a:cubicBezTo>
                  <a:pt x="243313" y="319535"/>
                  <a:pt x="244188" y="318989"/>
                  <a:pt x="245063" y="318225"/>
                </a:cubicBezTo>
                <a:lnTo>
                  <a:pt x="306858" y="256414"/>
                </a:lnTo>
                <a:cubicBezTo>
                  <a:pt x="307733" y="255650"/>
                  <a:pt x="308280" y="254667"/>
                  <a:pt x="308608" y="253684"/>
                </a:cubicBezTo>
                <a:close/>
                <a:moveTo>
                  <a:pt x="102108" y="11784"/>
                </a:moveTo>
                <a:cubicBezTo>
                  <a:pt x="129336" y="11784"/>
                  <a:pt x="155032" y="22378"/>
                  <a:pt x="174277" y="41599"/>
                </a:cubicBezTo>
                <a:cubicBezTo>
                  <a:pt x="201832" y="69121"/>
                  <a:pt x="211236" y="110841"/>
                  <a:pt x="198224" y="147646"/>
                </a:cubicBezTo>
                <a:cubicBezTo>
                  <a:pt x="198114" y="148192"/>
                  <a:pt x="197786" y="148629"/>
                  <a:pt x="197568" y="149175"/>
                </a:cubicBezTo>
                <a:cubicBezTo>
                  <a:pt x="197349" y="149830"/>
                  <a:pt x="197130" y="150376"/>
                  <a:pt x="196802" y="151032"/>
                </a:cubicBezTo>
                <a:cubicBezTo>
                  <a:pt x="191663" y="164356"/>
                  <a:pt x="184009" y="176151"/>
                  <a:pt x="174277" y="185871"/>
                </a:cubicBezTo>
                <a:cubicBezTo>
                  <a:pt x="165311" y="194826"/>
                  <a:pt x="154704" y="201925"/>
                  <a:pt x="142785" y="207168"/>
                </a:cubicBezTo>
                <a:cubicBezTo>
                  <a:pt x="142129" y="207386"/>
                  <a:pt x="141473" y="207714"/>
                  <a:pt x="140926" y="207932"/>
                </a:cubicBezTo>
                <a:lnTo>
                  <a:pt x="139505" y="208478"/>
                </a:lnTo>
                <a:cubicBezTo>
                  <a:pt x="127477" y="213174"/>
                  <a:pt x="114793" y="215577"/>
                  <a:pt x="101890" y="215577"/>
                </a:cubicBezTo>
                <a:cubicBezTo>
                  <a:pt x="74663" y="215577"/>
                  <a:pt x="49076" y="204983"/>
                  <a:pt x="29940" y="185762"/>
                </a:cubicBezTo>
                <a:cubicBezTo>
                  <a:pt x="3697" y="159550"/>
                  <a:pt x="-6035" y="121762"/>
                  <a:pt x="3697" y="86595"/>
                </a:cubicBezTo>
                <a:lnTo>
                  <a:pt x="52903" y="135851"/>
                </a:lnTo>
                <a:cubicBezTo>
                  <a:pt x="54543" y="137380"/>
                  <a:pt x="56620" y="138254"/>
                  <a:pt x="58917" y="138035"/>
                </a:cubicBezTo>
                <a:lnTo>
                  <a:pt x="115995" y="135086"/>
                </a:lnTo>
                <a:cubicBezTo>
                  <a:pt x="120041" y="134868"/>
                  <a:pt x="123212" y="131592"/>
                  <a:pt x="123431" y="127660"/>
                </a:cubicBezTo>
                <a:lnTo>
                  <a:pt x="126493" y="70650"/>
                </a:lnTo>
                <a:cubicBezTo>
                  <a:pt x="126602" y="68357"/>
                  <a:pt x="125727" y="66172"/>
                  <a:pt x="124196" y="64643"/>
                </a:cubicBezTo>
                <a:lnTo>
                  <a:pt x="74881" y="15388"/>
                </a:lnTo>
                <a:cubicBezTo>
                  <a:pt x="83738" y="12985"/>
                  <a:pt x="92814" y="11784"/>
                  <a:pt x="102108" y="11784"/>
                </a:cubicBezTo>
                <a:close/>
                <a:moveTo>
                  <a:pt x="362839" y="0"/>
                </a:moveTo>
                <a:lnTo>
                  <a:pt x="381652" y="3822"/>
                </a:lnTo>
                <a:lnTo>
                  <a:pt x="525595" y="125584"/>
                </a:lnTo>
                <a:lnTo>
                  <a:pt x="604567" y="321058"/>
                </a:lnTo>
                <a:lnTo>
                  <a:pt x="600739" y="322696"/>
                </a:lnTo>
                <a:lnTo>
                  <a:pt x="488406" y="165334"/>
                </a:lnTo>
                <a:cubicBezTo>
                  <a:pt x="488078" y="165006"/>
                  <a:pt x="487859" y="164679"/>
                  <a:pt x="487531" y="164351"/>
                </a:cubicBezTo>
                <a:lnTo>
                  <a:pt x="437217" y="114227"/>
                </a:lnTo>
                <a:cubicBezTo>
                  <a:pt x="436670" y="113681"/>
                  <a:pt x="436123" y="113135"/>
                  <a:pt x="435357" y="112807"/>
                </a:cubicBezTo>
                <a:lnTo>
                  <a:pt x="361855" y="74149"/>
                </a:lnTo>
                <a:lnTo>
                  <a:pt x="346651" y="52199"/>
                </a:lnTo>
                <a:close/>
              </a:path>
            </a:pathLst>
          </a:custGeom>
          <a:solidFill>
            <a:schemeClr val="bg1">
              <a:alpha val="37000"/>
            </a:schemeClr>
          </a:solidFill>
          <a:ln>
            <a:noFill/>
          </a:ln>
        </p:spPr>
        <p:txBody>
          <a:bodyPr/>
          <a:lstStyle/>
          <a:p>
            <a:endParaRPr lang="zh-CN" altLang="en-US"/>
          </a:p>
        </p:txBody>
      </p:sp>
      <p:sp>
        <p:nvSpPr>
          <p:cNvPr id="51" name="crowd-of-users_33887">
            <a:extLst>
              <a:ext uri="{FF2B5EF4-FFF2-40B4-BE49-F238E27FC236}">
                <a16:creationId xmlns:a16="http://schemas.microsoft.com/office/drawing/2014/main" id="{00928984-5277-498E-BB8A-DE5EBE29F42A}"/>
              </a:ext>
            </a:extLst>
          </p:cNvPr>
          <p:cNvSpPr>
            <a:spLocks noChangeAspect="1"/>
          </p:cNvSpPr>
          <p:nvPr/>
        </p:nvSpPr>
        <p:spPr bwMode="auto">
          <a:xfrm>
            <a:off x="8714580" y="4903910"/>
            <a:ext cx="251525" cy="192332"/>
          </a:xfrm>
          <a:custGeom>
            <a:avLst/>
            <a:gdLst>
              <a:gd name="connsiteX0" fmla="*/ 279380 w 602133"/>
              <a:gd name="connsiteY0" fmla="*/ 303917 h 460429"/>
              <a:gd name="connsiteX1" fmla="*/ 329638 w 602133"/>
              <a:gd name="connsiteY1" fmla="*/ 303917 h 460429"/>
              <a:gd name="connsiteX2" fmla="*/ 405716 w 602133"/>
              <a:gd name="connsiteY2" fmla="*/ 379871 h 460429"/>
              <a:gd name="connsiteX3" fmla="*/ 405716 w 602133"/>
              <a:gd name="connsiteY3" fmla="*/ 441555 h 460429"/>
              <a:gd name="connsiteX4" fmla="*/ 405255 w 602133"/>
              <a:gd name="connsiteY4" fmla="*/ 441555 h 460429"/>
              <a:gd name="connsiteX5" fmla="*/ 401566 w 602133"/>
              <a:gd name="connsiteY5" fmla="*/ 443857 h 460429"/>
              <a:gd name="connsiteX6" fmla="*/ 311195 w 602133"/>
              <a:gd name="connsiteY6" fmla="*/ 460429 h 460429"/>
              <a:gd name="connsiteX7" fmla="*/ 207452 w 602133"/>
              <a:gd name="connsiteY7" fmla="*/ 443857 h 460429"/>
              <a:gd name="connsiteX8" fmla="*/ 203302 w 602133"/>
              <a:gd name="connsiteY8" fmla="*/ 442476 h 460429"/>
              <a:gd name="connsiteX9" fmla="*/ 203302 w 602133"/>
              <a:gd name="connsiteY9" fmla="*/ 441555 h 460429"/>
              <a:gd name="connsiteX10" fmla="*/ 203302 w 602133"/>
              <a:gd name="connsiteY10" fmla="*/ 379871 h 460429"/>
              <a:gd name="connsiteX11" fmla="*/ 279380 w 602133"/>
              <a:gd name="connsiteY11" fmla="*/ 303917 h 460429"/>
              <a:gd name="connsiteX12" fmla="*/ 378044 w 602133"/>
              <a:gd name="connsiteY12" fmla="*/ 242690 h 460429"/>
              <a:gd name="connsiteX13" fmla="*/ 428312 w 602133"/>
              <a:gd name="connsiteY13" fmla="*/ 242690 h 460429"/>
              <a:gd name="connsiteX14" fmla="*/ 504406 w 602133"/>
              <a:gd name="connsiteY14" fmla="*/ 318644 h 460429"/>
              <a:gd name="connsiteX15" fmla="*/ 504406 w 602133"/>
              <a:gd name="connsiteY15" fmla="*/ 380329 h 460429"/>
              <a:gd name="connsiteX16" fmla="*/ 503945 w 602133"/>
              <a:gd name="connsiteY16" fmla="*/ 380329 h 460429"/>
              <a:gd name="connsiteX17" fmla="*/ 499794 w 602133"/>
              <a:gd name="connsiteY17" fmla="*/ 382630 h 460429"/>
              <a:gd name="connsiteX18" fmla="*/ 420011 w 602133"/>
              <a:gd name="connsiteY18" fmla="*/ 399202 h 460429"/>
              <a:gd name="connsiteX19" fmla="*/ 420011 w 602133"/>
              <a:gd name="connsiteY19" fmla="*/ 380329 h 460429"/>
              <a:gd name="connsiteX20" fmla="*/ 355446 w 602133"/>
              <a:gd name="connsiteY20" fmla="*/ 293787 h 460429"/>
              <a:gd name="connsiteX21" fmla="*/ 378044 w 602133"/>
              <a:gd name="connsiteY21" fmla="*/ 242690 h 460429"/>
              <a:gd name="connsiteX22" fmla="*/ 175210 w 602133"/>
              <a:gd name="connsiteY22" fmla="*/ 242690 h 460429"/>
              <a:gd name="connsiteX23" fmla="*/ 225454 w 602133"/>
              <a:gd name="connsiteY23" fmla="*/ 242690 h 460429"/>
              <a:gd name="connsiteX24" fmla="*/ 230986 w 602133"/>
              <a:gd name="connsiteY24" fmla="*/ 243150 h 460429"/>
              <a:gd name="connsiteX25" fmla="*/ 253573 w 602133"/>
              <a:gd name="connsiteY25" fmla="*/ 293792 h 460429"/>
              <a:gd name="connsiteX26" fmla="*/ 189038 w 602133"/>
              <a:gd name="connsiteY26" fmla="*/ 380343 h 460429"/>
              <a:gd name="connsiteX27" fmla="*/ 189038 w 602133"/>
              <a:gd name="connsiteY27" fmla="*/ 398758 h 460429"/>
              <a:gd name="connsiteX28" fmla="*/ 103300 w 602133"/>
              <a:gd name="connsiteY28" fmla="*/ 382645 h 460429"/>
              <a:gd name="connsiteX29" fmla="*/ 99151 w 602133"/>
              <a:gd name="connsiteY29" fmla="*/ 381264 h 460429"/>
              <a:gd name="connsiteX30" fmla="*/ 98690 w 602133"/>
              <a:gd name="connsiteY30" fmla="*/ 380343 h 460429"/>
              <a:gd name="connsiteX31" fmla="*/ 98690 w 602133"/>
              <a:gd name="connsiteY31" fmla="*/ 318652 h 460429"/>
              <a:gd name="connsiteX32" fmla="*/ 175210 w 602133"/>
              <a:gd name="connsiteY32" fmla="*/ 242690 h 460429"/>
              <a:gd name="connsiteX33" fmla="*/ 76056 w 602133"/>
              <a:gd name="connsiteY33" fmla="*/ 185090 h 460429"/>
              <a:gd name="connsiteX34" fmla="*/ 126300 w 602133"/>
              <a:gd name="connsiteY34" fmla="*/ 185090 h 460429"/>
              <a:gd name="connsiteX35" fmla="*/ 148886 w 602133"/>
              <a:gd name="connsiteY35" fmla="*/ 235732 h 460429"/>
              <a:gd name="connsiteX36" fmla="*/ 84353 w 602133"/>
              <a:gd name="connsiteY36" fmla="*/ 322283 h 460429"/>
              <a:gd name="connsiteX37" fmla="*/ 84353 w 602133"/>
              <a:gd name="connsiteY37" fmla="*/ 341158 h 460429"/>
              <a:gd name="connsiteX38" fmla="*/ 4609 w 602133"/>
              <a:gd name="connsiteY38" fmla="*/ 324584 h 460429"/>
              <a:gd name="connsiteX39" fmla="*/ 461 w 602133"/>
              <a:gd name="connsiteY39" fmla="*/ 322743 h 460429"/>
              <a:gd name="connsiteX40" fmla="*/ 0 w 602133"/>
              <a:gd name="connsiteY40" fmla="*/ 322743 h 460429"/>
              <a:gd name="connsiteX41" fmla="*/ 0 w 602133"/>
              <a:gd name="connsiteY41" fmla="*/ 261052 h 460429"/>
              <a:gd name="connsiteX42" fmla="*/ 76056 w 602133"/>
              <a:gd name="connsiteY42" fmla="*/ 185090 h 460429"/>
              <a:gd name="connsiteX43" fmla="*/ 476280 w 602133"/>
              <a:gd name="connsiteY43" fmla="*/ 183239 h 460429"/>
              <a:gd name="connsiteX44" fmla="*/ 526068 w 602133"/>
              <a:gd name="connsiteY44" fmla="*/ 183239 h 460429"/>
              <a:gd name="connsiteX45" fmla="*/ 602133 w 602133"/>
              <a:gd name="connsiteY45" fmla="*/ 259201 h 460429"/>
              <a:gd name="connsiteX46" fmla="*/ 602133 w 602133"/>
              <a:gd name="connsiteY46" fmla="*/ 320432 h 460429"/>
              <a:gd name="connsiteX47" fmla="*/ 601672 w 602133"/>
              <a:gd name="connsiteY47" fmla="*/ 320432 h 460429"/>
              <a:gd name="connsiteX48" fmla="*/ 597984 w 602133"/>
              <a:gd name="connsiteY48" fmla="*/ 322733 h 460429"/>
              <a:gd name="connsiteX49" fmla="*/ 518231 w 602133"/>
              <a:gd name="connsiteY49" fmla="*/ 339307 h 460429"/>
              <a:gd name="connsiteX50" fmla="*/ 518231 w 602133"/>
              <a:gd name="connsiteY50" fmla="*/ 320432 h 460429"/>
              <a:gd name="connsiteX51" fmla="*/ 453691 w 602133"/>
              <a:gd name="connsiteY51" fmla="*/ 233881 h 460429"/>
              <a:gd name="connsiteX52" fmla="*/ 476280 w 602133"/>
              <a:gd name="connsiteY52" fmla="*/ 183239 h 460429"/>
              <a:gd name="connsiteX53" fmla="*/ 304510 w 602133"/>
              <a:gd name="connsiteY53" fmla="*/ 181462 h 460429"/>
              <a:gd name="connsiteX54" fmla="*/ 363739 w 602133"/>
              <a:gd name="connsiteY54" fmla="*/ 240839 h 460429"/>
              <a:gd name="connsiteX55" fmla="*/ 304510 w 602133"/>
              <a:gd name="connsiteY55" fmla="*/ 300216 h 460429"/>
              <a:gd name="connsiteX56" fmla="*/ 245281 w 602133"/>
              <a:gd name="connsiteY56" fmla="*/ 240839 h 460429"/>
              <a:gd name="connsiteX57" fmla="*/ 304510 w 602133"/>
              <a:gd name="connsiteY57" fmla="*/ 181462 h 460429"/>
              <a:gd name="connsiteX58" fmla="*/ 274338 w 602133"/>
              <a:gd name="connsiteY58" fmla="*/ 133116 h 460429"/>
              <a:gd name="connsiteX59" fmla="*/ 328757 w 602133"/>
              <a:gd name="connsiteY59" fmla="*/ 133116 h 460429"/>
              <a:gd name="connsiteX60" fmla="*/ 345821 w 602133"/>
              <a:gd name="connsiteY60" fmla="*/ 134957 h 460429"/>
              <a:gd name="connsiteX61" fmla="*/ 332447 w 602133"/>
              <a:gd name="connsiteY61" fmla="*/ 172703 h 460429"/>
              <a:gd name="connsiteX62" fmla="*/ 304776 w 602133"/>
              <a:gd name="connsiteY62" fmla="*/ 166719 h 460429"/>
              <a:gd name="connsiteX63" fmla="*/ 270648 w 602133"/>
              <a:gd name="connsiteY63" fmla="*/ 175465 h 460429"/>
              <a:gd name="connsiteX64" fmla="*/ 257274 w 602133"/>
              <a:gd name="connsiteY64" fmla="*/ 134957 h 460429"/>
              <a:gd name="connsiteX65" fmla="*/ 274338 w 602133"/>
              <a:gd name="connsiteY65" fmla="*/ 133116 h 460429"/>
              <a:gd name="connsiteX66" fmla="*/ 402940 w 602133"/>
              <a:gd name="connsiteY66" fmla="*/ 120160 h 460429"/>
              <a:gd name="connsiteX67" fmla="*/ 462427 w 602133"/>
              <a:gd name="connsiteY67" fmla="*/ 179582 h 460429"/>
              <a:gd name="connsiteX68" fmla="*/ 402940 w 602133"/>
              <a:gd name="connsiteY68" fmla="*/ 238543 h 460429"/>
              <a:gd name="connsiteX69" fmla="*/ 377577 w 602133"/>
              <a:gd name="connsiteY69" fmla="*/ 233015 h 460429"/>
              <a:gd name="connsiteX70" fmla="*/ 343452 w 602133"/>
              <a:gd name="connsiteY70" fmla="*/ 178661 h 460429"/>
              <a:gd name="connsiteX71" fmla="*/ 402940 w 602133"/>
              <a:gd name="connsiteY71" fmla="*/ 120160 h 460429"/>
              <a:gd name="connsiteX72" fmla="*/ 200081 w 602133"/>
              <a:gd name="connsiteY72" fmla="*/ 120160 h 460429"/>
              <a:gd name="connsiteX73" fmla="*/ 259569 w 602133"/>
              <a:gd name="connsiteY73" fmla="*/ 179582 h 460429"/>
              <a:gd name="connsiteX74" fmla="*/ 259569 w 602133"/>
              <a:gd name="connsiteY74" fmla="*/ 182806 h 460429"/>
              <a:gd name="connsiteX75" fmla="*/ 231900 w 602133"/>
              <a:gd name="connsiteY75" fmla="*/ 229791 h 460429"/>
              <a:gd name="connsiteX76" fmla="*/ 200081 w 602133"/>
              <a:gd name="connsiteY76" fmla="*/ 238543 h 460429"/>
              <a:gd name="connsiteX77" fmla="*/ 140594 w 602133"/>
              <a:gd name="connsiteY77" fmla="*/ 179582 h 460429"/>
              <a:gd name="connsiteX78" fmla="*/ 200081 w 602133"/>
              <a:gd name="connsiteY78" fmla="*/ 120160 h 460429"/>
              <a:gd name="connsiteX79" fmla="*/ 101428 w 602133"/>
              <a:gd name="connsiteY79" fmla="*/ 62190 h 460429"/>
              <a:gd name="connsiteX80" fmla="*/ 160879 w 602133"/>
              <a:gd name="connsiteY80" fmla="*/ 120646 h 460429"/>
              <a:gd name="connsiteX81" fmla="*/ 126315 w 602133"/>
              <a:gd name="connsiteY81" fmla="*/ 175421 h 460429"/>
              <a:gd name="connsiteX82" fmla="*/ 101428 w 602133"/>
              <a:gd name="connsiteY82" fmla="*/ 180944 h 460429"/>
              <a:gd name="connsiteX83" fmla="*/ 41978 w 602133"/>
              <a:gd name="connsiteY83" fmla="*/ 121567 h 460429"/>
              <a:gd name="connsiteX84" fmla="*/ 101428 w 602133"/>
              <a:gd name="connsiteY84" fmla="*/ 62190 h 460429"/>
              <a:gd name="connsiteX85" fmla="*/ 500695 w 602133"/>
              <a:gd name="connsiteY85" fmla="*/ 60339 h 460429"/>
              <a:gd name="connsiteX86" fmla="*/ 560154 w 602133"/>
              <a:gd name="connsiteY86" fmla="*/ 119716 h 460429"/>
              <a:gd name="connsiteX87" fmla="*/ 500695 w 602133"/>
              <a:gd name="connsiteY87" fmla="*/ 179093 h 460429"/>
              <a:gd name="connsiteX88" fmla="*/ 475805 w 602133"/>
              <a:gd name="connsiteY88" fmla="*/ 173570 h 460429"/>
              <a:gd name="connsiteX89" fmla="*/ 441697 w 602133"/>
              <a:gd name="connsiteY89" fmla="*/ 118795 h 460429"/>
              <a:gd name="connsiteX90" fmla="*/ 500695 w 602133"/>
              <a:gd name="connsiteY90" fmla="*/ 60339 h 460429"/>
              <a:gd name="connsiteX91" fmla="*/ 413085 w 602133"/>
              <a:gd name="connsiteY91" fmla="*/ 16140 h 460429"/>
              <a:gd name="connsiteX92" fmla="*/ 468869 w 602133"/>
              <a:gd name="connsiteY92" fmla="*/ 55274 h 460429"/>
              <a:gd name="connsiteX93" fmla="*/ 429221 w 602133"/>
              <a:gd name="connsiteY93" fmla="*/ 112824 h 460429"/>
              <a:gd name="connsiteX94" fmla="*/ 402020 w 602133"/>
              <a:gd name="connsiteY94" fmla="*/ 107760 h 460429"/>
              <a:gd name="connsiteX95" fmla="*/ 370670 w 602133"/>
              <a:gd name="connsiteY95" fmla="*/ 115126 h 460429"/>
              <a:gd name="connsiteX96" fmla="*/ 363294 w 602133"/>
              <a:gd name="connsiteY96" fmla="*/ 105918 h 460429"/>
              <a:gd name="connsiteX97" fmla="*/ 376664 w 602133"/>
              <a:gd name="connsiteY97" fmla="*/ 63561 h 460429"/>
              <a:gd name="connsiteX98" fmla="*/ 370670 w 602133"/>
              <a:gd name="connsiteY98" fmla="*/ 34556 h 460429"/>
              <a:gd name="connsiteX99" fmla="*/ 413085 w 602133"/>
              <a:gd name="connsiteY99" fmla="*/ 16140 h 460429"/>
              <a:gd name="connsiteX100" fmla="*/ 192697 w 602133"/>
              <a:gd name="connsiteY100" fmla="*/ 16140 h 460429"/>
              <a:gd name="connsiteX101" fmla="*/ 231875 w 602133"/>
              <a:gd name="connsiteY101" fmla="*/ 31337 h 460429"/>
              <a:gd name="connsiteX102" fmla="*/ 224501 w 602133"/>
              <a:gd name="connsiteY102" fmla="*/ 63573 h 460429"/>
              <a:gd name="connsiteX103" fmla="*/ 240172 w 602133"/>
              <a:gd name="connsiteY103" fmla="*/ 109165 h 460429"/>
              <a:gd name="connsiteX104" fmla="*/ 233719 w 602133"/>
              <a:gd name="connsiteY104" fmla="*/ 116533 h 460429"/>
              <a:gd name="connsiteX105" fmla="*/ 199150 w 602133"/>
              <a:gd name="connsiteY105" fmla="*/ 107783 h 460429"/>
              <a:gd name="connsiteX106" fmla="*/ 171034 w 602133"/>
              <a:gd name="connsiteY106" fmla="*/ 114230 h 460429"/>
              <a:gd name="connsiteX107" fmla="*/ 136004 w 602133"/>
              <a:gd name="connsiteY107" fmla="*/ 59429 h 460429"/>
              <a:gd name="connsiteX108" fmla="*/ 192697 w 602133"/>
              <a:gd name="connsiteY108" fmla="*/ 16140 h 460429"/>
              <a:gd name="connsiteX109" fmla="*/ 301511 w 602133"/>
              <a:gd name="connsiteY109" fmla="*/ 0 h 460429"/>
              <a:gd name="connsiteX110" fmla="*/ 366033 w 602133"/>
              <a:gd name="connsiteY110" fmla="*/ 64485 h 460429"/>
              <a:gd name="connsiteX111" fmla="*/ 301511 w 602133"/>
              <a:gd name="connsiteY111" fmla="*/ 128970 h 460429"/>
              <a:gd name="connsiteX112" fmla="*/ 236989 w 602133"/>
              <a:gd name="connsiteY112" fmla="*/ 64485 h 460429"/>
              <a:gd name="connsiteX113" fmla="*/ 301511 w 602133"/>
              <a:gd name="connsiteY113" fmla="*/ 0 h 460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02133" h="460429">
                <a:moveTo>
                  <a:pt x="279380" y="303917"/>
                </a:moveTo>
                <a:lnTo>
                  <a:pt x="329638" y="303917"/>
                </a:lnTo>
                <a:cubicBezTo>
                  <a:pt x="371596" y="303917"/>
                  <a:pt x="405716" y="337981"/>
                  <a:pt x="405716" y="379871"/>
                </a:cubicBezTo>
                <a:lnTo>
                  <a:pt x="405716" y="441555"/>
                </a:lnTo>
                <a:lnTo>
                  <a:pt x="405255" y="441555"/>
                </a:lnTo>
                <a:lnTo>
                  <a:pt x="401566" y="443857"/>
                </a:lnTo>
                <a:cubicBezTo>
                  <a:pt x="399261" y="444778"/>
                  <a:pt x="366985" y="460429"/>
                  <a:pt x="311195" y="460429"/>
                </a:cubicBezTo>
                <a:cubicBezTo>
                  <a:pt x="282608" y="460429"/>
                  <a:pt x="247566" y="456286"/>
                  <a:pt x="207452" y="443857"/>
                </a:cubicBezTo>
                <a:lnTo>
                  <a:pt x="203302" y="442476"/>
                </a:lnTo>
                <a:lnTo>
                  <a:pt x="203302" y="441555"/>
                </a:lnTo>
                <a:lnTo>
                  <a:pt x="203302" y="379871"/>
                </a:lnTo>
                <a:cubicBezTo>
                  <a:pt x="203302" y="337981"/>
                  <a:pt x="237422" y="303917"/>
                  <a:pt x="279380" y="303917"/>
                </a:cubicBezTo>
                <a:close/>
                <a:moveTo>
                  <a:pt x="378044" y="242690"/>
                </a:moveTo>
                <a:lnTo>
                  <a:pt x="428312" y="242690"/>
                </a:lnTo>
                <a:cubicBezTo>
                  <a:pt x="470279" y="242690"/>
                  <a:pt x="504406" y="276754"/>
                  <a:pt x="504406" y="318644"/>
                </a:cubicBezTo>
                <a:lnTo>
                  <a:pt x="504406" y="380329"/>
                </a:lnTo>
                <a:lnTo>
                  <a:pt x="503945" y="380329"/>
                </a:lnTo>
                <a:lnTo>
                  <a:pt x="499794" y="382630"/>
                </a:lnTo>
                <a:cubicBezTo>
                  <a:pt x="497950" y="383551"/>
                  <a:pt x="469357" y="397361"/>
                  <a:pt x="420011" y="399202"/>
                </a:cubicBezTo>
                <a:lnTo>
                  <a:pt x="420011" y="380329"/>
                </a:lnTo>
                <a:cubicBezTo>
                  <a:pt x="420011" y="339359"/>
                  <a:pt x="392801" y="304834"/>
                  <a:pt x="355446" y="293787"/>
                </a:cubicBezTo>
                <a:cubicBezTo>
                  <a:pt x="368820" y="280897"/>
                  <a:pt x="377583" y="262944"/>
                  <a:pt x="378044" y="242690"/>
                </a:cubicBezTo>
                <a:close/>
                <a:moveTo>
                  <a:pt x="175210" y="242690"/>
                </a:moveTo>
                <a:lnTo>
                  <a:pt x="225454" y="242690"/>
                </a:lnTo>
                <a:cubicBezTo>
                  <a:pt x="227298" y="242690"/>
                  <a:pt x="229142" y="243150"/>
                  <a:pt x="230986" y="243150"/>
                </a:cubicBezTo>
                <a:cubicBezTo>
                  <a:pt x="231447" y="262947"/>
                  <a:pt x="240205" y="280901"/>
                  <a:pt x="253573" y="293792"/>
                </a:cubicBezTo>
                <a:cubicBezTo>
                  <a:pt x="216235" y="304841"/>
                  <a:pt x="189038" y="339369"/>
                  <a:pt x="189038" y="380343"/>
                </a:cubicBezTo>
                <a:lnTo>
                  <a:pt x="189038" y="398758"/>
                </a:lnTo>
                <a:cubicBezTo>
                  <a:pt x="164146" y="397377"/>
                  <a:pt x="135567" y="392773"/>
                  <a:pt x="103300" y="382645"/>
                </a:cubicBezTo>
                <a:lnTo>
                  <a:pt x="99151" y="381264"/>
                </a:lnTo>
                <a:lnTo>
                  <a:pt x="98690" y="380343"/>
                </a:lnTo>
                <a:lnTo>
                  <a:pt x="98690" y="318652"/>
                </a:lnTo>
                <a:cubicBezTo>
                  <a:pt x="98690" y="276758"/>
                  <a:pt x="133262" y="242690"/>
                  <a:pt x="175210" y="242690"/>
                </a:cubicBezTo>
                <a:close/>
                <a:moveTo>
                  <a:pt x="76056" y="185090"/>
                </a:moveTo>
                <a:lnTo>
                  <a:pt x="126300" y="185090"/>
                </a:lnTo>
                <a:cubicBezTo>
                  <a:pt x="126760" y="204886"/>
                  <a:pt x="135058" y="222841"/>
                  <a:pt x="148886" y="235732"/>
                </a:cubicBezTo>
                <a:cubicBezTo>
                  <a:pt x="111549" y="246781"/>
                  <a:pt x="84353" y="281309"/>
                  <a:pt x="84353" y="322283"/>
                </a:cubicBezTo>
                <a:lnTo>
                  <a:pt x="84353" y="341158"/>
                </a:lnTo>
                <a:cubicBezTo>
                  <a:pt x="34571" y="339316"/>
                  <a:pt x="6453" y="325505"/>
                  <a:pt x="4609" y="324584"/>
                </a:cubicBezTo>
                <a:lnTo>
                  <a:pt x="461" y="322743"/>
                </a:lnTo>
                <a:lnTo>
                  <a:pt x="0" y="322743"/>
                </a:lnTo>
                <a:lnTo>
                  <a:pt x="0" y="261052"/>
                </a:lnTo>
                <a:cubicBezTo>
                  <a:pt x="0" y="219158"/>
                  <a:pt x="34110" y="185090"/>
                  <a:pt x="76056" y="185090"/>
                </a:cubicBezTo>
                <a:close/>
                <a:moveTo>
                  <a:pt x="476280" y="183239"/>
                </a:moveTo>
                <a:lnTo>
                  <a:pt x="526068" y="183239"/>
                </a:lnTo>
                <a:cubicBezTo>
                  <a:pt x="568019" y="183239"/>
                  <a:pt x="602133" y="217307"/>
                  <a:pt x="602133" y="259201"/>
                </a:cubicBezTo>
                <a:lnTo>
                  <a:pt x="602133" y="320432"/>
                </a:lnTo>
                <a:lnTo>
                  <a:pt x="601672" y="320432"/>
                </a:lnTo>
                <a:lnTo>
                  <a:pt x="597984" y="322733"/>
                </a:lnTo>
                <a:cubicBezTo>
                  <a:pt x="596140" y="323654"/>
                  <a:pt x="567558" y="337465"/>
                  <a:pt x="518231" y="339307"/>
                </a:cubicBezTo>
                <a:lnTo>
                  <a:pt x="518231" y="320432"/>
                </a:lnTo>
                <a:cubicBezTo>
                  <a:pt x="518231" y="279458"/>
                  <a:pt x="490571" y="244930"/>
                  <a:pt x="453691" y="233881"/>
                </a:cubicBezTo>
                <a:cubicBezTo>
                  <a:pt x="467060" y="220990"/>
                  <a:pt x="475358" y="203035"/>
                  <a:pt x="476280" y="183239"/>
                </a:cubicBezTo>
                <a:close/>
                <a:moveTo>
                  <a:pt x="304510" y="181462"/>
                </a:moveTo>
                <a:cubicBezTo>
                  <a:pt x="337221" y="181462"/>
                  <a:pt x="363739" y="208046"/>
                  <a:pt x="363739" y="240839"/>
                </a:cubicBezTo>
                <a:cubicBezTo>
                  <a:pt x="363739" y="273632"/>
                  <a:pt x="337221" y="300216"/>
                  <a:pt x="304510" y="300216"/>
                </a:cubicBezTo>
                <a:cubicBezTo>
                  <a:pt x="271799" y="300216"/>
                  <a:pt x="245281" y="273632"/>
                  <a:pt x="245281" y="240839"/>
                </a:cubicBezTo>
                <a:cubicBezTo>
                  <a:pt x="245281" y="208046"/>
                  <a:pt x="271799" y="181462"/>
                  <a:pt x="304510" y="181462"/>
                </a:cubicBezTo>
                <a:close/>
                <a:moveTo>
                  <a:pt x="274338" y="133116"/>
                </a:moveTo>
                <a:lnTo>
                  <a:pt x="328757" y="133116"/>
                </a:lnTo>
                <a:cubicBezTo>
                  <a:pt x="334753" y="133116"/>
                  <a:pt x="340287" y="134037"/>
                  <a:pt x="345821" y="134957"/>
                </a:cubicBezTo>
                <a:cubicBezTo>
                  <a:pt x="337981" y="145545"/>
                  <a:pt x="333369" y="158894"/>
                  <a:pt x="332447" y="172703"/>
                </a:cubicBezTo>
                <a:cubicBezTo>
                  <a:pt x="324145" y="169021"/>
                  <a:pt x="314461" y="166719"/>
                  <a:pt x="304776" y="166719"/>
                </a:cubicBezTo>
                <a:cubicBezTo>
                  <a:pt x="292324" y="166719"/>
                  <a:pt x="280794" y="169941"/>
                  <a:pt x="270648" y="175465"/>
                </a:cubicBezTo>
                <a:cubicBezTo>
                  <a:pt x="270648" y="160275"/>
                  <a:pt x="265575" y="146465"/>
                  <a:pt x="257274" y="134957"/>
                </a:cubicBezTo>
                <a:cubicBezTo>
                  <a:pt x="262808" y="134037"/>
                  <a:pt x="268342" y="133116"/>
                  <a:pt x="274338" y="133116"/>
                </a:cubicBezTo>
                <a:close/>
                <a:moveTo>
                  <a:pt x="402940" y="120160"/>
                </a:moveTo>
                <a:cubicBezTo>
                  <a:pt x="435681" y="120160"/>
                  <a:pt x="462427" y="146416"/>
                  <a:pt x="462427" y="179582"/>
                </a:cubicBezTo>
                <a:cubicBezTo>
                  <a:pt x="462427" y="212287"/>
                  <a:pt x="435681" y="238543"/>
                  <a:pt x="402940" y="238543"/>
                </a:cubicBezTo>
                <a:cubicBezTo>
                  <a:pt x="393717" y="238543"/>
                  <a:pt x="385416" y="236700"/>
                  <a:pt x="377577" y="233015"/>
                </a:cubicBezTo>
                <a:cubicBezTo>
                  <a:pt x="375271" y="209984"/>
                  <a:pt x="362359" y="190176"/>
                  <a:pt x="343452" y="178661"/>
                </a:cubicBezTo>
                <a:cubicBezTo>
                  <a:pt x="343913" y="145956"/>
                  <a:pt x="370198" y="120160"/>
                  <a:pt x="402940" y="120160"/>
                </a:cubicBezTo>
                <a:close/>
                <a:moveTo>
                  <a:pt x="200081" y="120160"/>
                </a:moveTo>
                <a:cubicBezTo>
                  <a:pt x="232823" y="120160"/>
                  <a:pt x="259569" y="146416"/>
                  <a:pt x="259569" y="179582"/>
                </a:cubicBezTo>
                <a:cubicBezTo>
                  <a:pt x="259569" y="180503"/>
                  <a:pt x="259569" y="181424"/>
                  <a:pt x="259569" y="182806"/>
                </a:cubicBezTo>
                <a:cubicBezTo>
                  <a:pt x="244812" y="193861"/>
                  <a:pt x="234667" y="210444"/>
                  <a:pt x="231900" y="229791"/>
                </a:cubicBezTo>
                <a:cubicBezTo>
                  <a:pt x="222677" y="235319"/>
                  <a:pt x="212071" y="238543"/>
                  <a:pt x="200081" y="238543"/>
                </a:cubicBezTo>
                <a:cubicBezTo>
                  <a:pt x="167340" y="238543"/>
                  <a:pt x="140594" y="212287"/>
                  <a:pt x="140594" y="179582"/>
                </a:cubicBezTo>
                <a:cubicBezTo>
                  <a:pt x="140594" y="146416"/>
                  <a:pt x="167340" y="120160"/>
                  <a:pt x="200081" y="120160"/>
                </a:cubicBezTo>
                <a:close/>
                <a:moveTo>
                  <a:pt x="101428" y="62190"/>
                </a:moveTo>
                <a:cubicBezTo>
                  <a:pt x="133688" y="62190"/>
                  <a:pt x="160418" y="88426"/>
                  <a:pt x="160879" y="120646"/>
                </a:cubicBezTo>
                <a:cubicBezTo>
                  <a:pt x="141984" y="132154"/>
                  <a:pt x="128619" y="152406"/>
                  <a:pt x="126315" y="175421"/>
                </a:cubicBezTo>
                <a:cubicBezTo>
                  <a:pt x="118941" y="178643"/>
                  <a:pt x="110185" y="180944"/>
                  <a:pt x="101428" y="180944"/>
                </a:cubicBezTo>
                <a:cubicBezTo>
                  <a:pt x="68708" y="180944"/>
                  <a:pt x="41978" y="154247"/>
                  <a:pt x="41978" y="121567"/>
                </a:cubicBezTo>
                <a:cubicBezTo>
                  <a:pt x="41978" y="88887"/>
                  <a:pt x="68708" y="62190"/>
                  <a:pt x="101428" y="62190"/>
                </a:cubicBezTo>
                <a:close/>
                <a:moveTo>
                  <a:pt x="500695" y="60339"/>
                </a:moveTo>
                <a:cubicBezTo>
                  <a:pt x="533882" y="60339"/>
                  <a:pt x="560154" y="87036"/>
                  <a:pt x="560154" y="119716"/>
                </a:cubicBezTo>
                <a:cubicBezTo>
                  <a:pt x="560154" y="152396"/>
                  <a:pt x="533882" y="179093"/>
                  <a:pt x="500695" y="179093"/>
                </a:cubicBezTo>
                <a:cubicBezTo>
                  <a:pt x="491938" y="179093"/>
                  <a:pt x="483180" y="176792"/>
                  <a:pt x="475805" y="173570"/>
                </a:cubicBezTo>
                <a:cubicBezTo>
                  <a:pt x="473501" y="150095"/>
                  <a:pt x="460134" y="130303"/>
                  <a:pt x="441697" y="118795"/>
                </a:cubicBezTo>
                <a:cubicBezTo>
                  <a:pt x="442158" y="86575"/>
                  <a:pt x="468431" y="60339"/>
                  <a:pt x="500695" y="60339"/>
                </a:cubicBezTo>
                <a:close/>
                <a:moveTo>
                  <a:pt x="413085" y="16140"/>
                </a:moveTo>
                <a:cubicBezTo>
                  <a:pt x="438441" y="16140"/>
                  <a:pt x="460571" y="31794"/>
                  <a:pt x="468869" y="55274"/>
                </a:cubicBezTo>
                <a:cubicBezTo>
                  <a:pt x="446279" y="66324"/>
                  <a:pt x="431526" y="87962"/>
                  <a:pt x="429221" y="112824"/>
                </a:cubicBezTo>
                <a:cubicBezTo>
                  <a:pt x="422766" y="110522"/>
                  <a:pt x="412624" y="107760"/>
                  <a:pt x="402020" y="107760"/>
                </a:cubicBezTo>
                <a:cubicBezTo>
                  <a:pt x="390956" y="107760"/>
                  <a:pt x="380352" y="110062"/>
                  <a:pt x="370670" y="115126"/>
                </a:cubicBezTo>
                <a:cubicBezTo>
                  <a:pt x="367904" y="112364"/>
                  <a:pt x="365599" y="109141"/>
                  <a:pt x="363294" y="105918"/>
                </a:cubicBezTo>
                <a:cubicBezTo>
                  <a:pt x="372054" y="93487"/>
                  <a:pt x="376664" y="78754"/>
                  <a:pt x="376664" y="63561"/>
                </a:cubicBezTo>
                <a:cubicBezTo>
                  <a:pt x="376664" y="53432"/>
                  <a:pt x="374359" y="43764"/>
                  <a:pt x="370670" y="34556"/>
                </a:cubicBezTo>
                <a:cubicBezTo>
                  <a:pt x="381735" y="22586"/>
                  <a:pt x="396949" y="16140"/>
                  <a:pt x="413085" y="16140"/>
                </a:cubicBezTo>
                <a:close/>
                <a:moveTo>
                  <a:pt x="192697" y="16140"/>
                </a:moveTo>
                <a:cubicBezTo>
                  <a:pt x="207447" y="16140"/>
                  <a:pt x="221274" y="21206"/>
                  <a:pt x="231875" y="31337"/>
                </a:cubicBezTo>
                <a:cubicBezTo>
                  <a:pt x="227266" y="41008"/>
                  <a:pt x="224501" y="52060"/>
                  <a:pt x="224501" y="63573"/>
                </a:cubicBezTo>
                <a:cubicBezTo>
                  <a:pt x="224501" y="80152"/>
                  <a:pt x="230032" y="96270"/>
                  <a:pt x="240172" y="109165"/>
                </a:cubicBezTo>
                <a:cubicBezTo>
                  <a:pt x="238328" y="111928"/>
                  <a:pt x="236024" y="114230"/>
                  <a:pt x="233719" y="116533"/>
                </a:cubicBezTo>
                <a:cubicBezTo>
                  <a:pt x="223118" y="111007"/>
                  <a:pt x="211134" y="107783"/>
                  <a:pt x="199150" y="107783"/>
                </a:cubicBezTo>
                <a:cubicBezTo>
                  <a:pt x="189010" y="107783"/>
                  <a:pt x="177948" y="111467"/>
                  <a:pt x="171034" y="114230"/>
                </a:cubicBezTo>
                <a:cubicBezTo>
                  <a:pt x="168729" y="91204"/>
                  <a:pt x="155824" y="70942"/>
                  <a:pt x="136004" y="59429"/>
                </a:cubicBezTo>
                <a:cubicBezTo>
                  <a:pt x="142457" y="34100"/>
                  <a:pt x="165964" y="16140"/>
                  <a:pt x="192697" y="16140"/>
                </a:cubicBezTo>
                <a:close/>
                <a:moveTo>
                  <a:pt x="301511" y="0"/>
                </a:moveTo>
                <a:cubicBezTo>
                  <a:pt x="337146" y="0"/>
                  <a:pt x="366033" y="28871"/>
                  <a:pt x="366033" y="64485"/>
                </a:cubicBezTo>
                <a:cubicBezTo>
                  <a:pt x="366033" y="100099"/>
                  <a:pt x="337146" y="128970"/>
                  <a:pt x="301511" y="128970"/>
                </a:cubicBezTo>
                <a:cubicBezTo>
                  <a:pt x="265876" y="128970"/>
                  <a:pt x="236989" y="100099"/>
                  <a:pt x="236989" y="64485"/>
                </a:cubicBezTo>
                <a:cubicBezTo>
                  <a:pt x="236989" y="28871"/>
                  <a:pt x="265876" y="0"/>
                  <a:pt x="301511" y="0"/>
                </a:cubicBezTo>
                <a:close/>
              </a:path>
            </a:pathLst>
          </a:custGeom>
          <a:solidFill>
            <a:schemeClr val="bg1">
              <a:alpha val="37000"/>
            </a:schemeClr>
          </a:solidFill>
          <a:ln>
            <a:noFill/>
          </a:ln>
        </p:spPr>
      </p:sp>
      <p:sp>
        <p:nvSpPr>
          <p:cNvPr id="52" name="organization_192280">
            <a:extLst>
              <a:ext uri="{FF2B5EF4-FFF2-40B4-BE49-F238E27FC236}">
                <a16:creationId xmlns:a16="http://schemas.microsoft.com/office/drawing/2014/main" id="{98772581-AB94-4AE7-B090-39EE3190AEC2}"/>
              </a:ext>
            </a:extLst>
          </p:cNvPr>
          <p:cNvSpPr>
            <a:spLocks noChangeAspect="1"/>
          </p:cNvSpPr>
          <p:nvPr/>
        </p:nvSpPr>
        <p:spPr bwMode="auto">
          <a:xfrm>
            <a:off x="9876146" y="6023691"/>
            <a:ext cx="206504" cy="189140"/>
          </a:xfrm>
          <a:custGeom>
            <a:avLst/>
            <a:gdLst>
              <a:gd name="T0" fmla="*/ 6399 w 7166"/>
              <a:gd name="T1" fmla="*/ 4001 h 6573"/>
              <a:gd name="T2" fmla="*/ 6390 w 7166"/>
              <a:gd name="T3" fmla="*/ 3997 h 6573"/>
              <a:gd name="T4" fmla="*/ 6401 w 7166"/>
              <a:gd name="T5" fmla="*/ 3756 h 6573"/>
              <a:gd name="T6" fmla="*/ 4778 w 7166"/>
              <a:gd name="T7" fmla="*/ 1205 h 6573"/>
              <a:gd name="T8" fmla="*/ 4779 w 7166"/>
              <a:gd name="T9" fmla="*/ 1195 h 6573"/>
              <a:gd name="T10" fmla="*/ 3583 w 7166"/>
              <a:gd name="T11" fmla="*/ 0 h 6573"/>
              <a:gd name="T12" fmla="*/ 2388 w 7166"/>
              <a:gd name="T13" fmla="*/ 1195 h 6573"/>
              <a:gd name="T14" fmla="*/ 2388 w 7166"/>
              <a:gd name="T15" fmla="*/ 1205 h 6573"/>
              <a:gd name="T16" fmla="*/ 766 w 7166"/>
              <a:gd name="T17" fmla="*/ 3756 h 6573"/>
              <a:gd name="T18" fmla="*/ 777 w 7166"/>
              <a:gd name="T19" fmla="*/ 3996 h 6573"/>
              <a:gd name="T20" fmla="*/ 768 w 7166"/>
              <a:gd name="T21" fmla="*/ 4001 h 6573"/>
              <a:gd name="T22" fmla="*/ 330 w 7166"/>
              <a:gd name="T23" fmla="*/ 5634 h 6573"/>
              <a:gd name="T24" fmla="*/ 1367 w 7166"/>
              <a:gd name="T25" fmla="*/ 6232 h 6573"/>
              <a:gd name="T26" fmla="*/ 1963 w 7166"/>
              <a:gd name="T27" fmla="*/ 6071 h 6573"/>
              <a:gd name="T28" fmla="*/ 1972 w 7166"/>
              <a:gd name="T29" fmla="*/ 6066 h 6573"/>
              <a:gd name="T30" fmla="*/ 3583 w 7166"/>
              <a:gd name="T31" fmla="*/ 6573 h 6573"/>
              <a:gd name="T32" fmla="*/ 5194 w 7166"/>
              <a:gd name="T33" fmla="*/ 6066 h 6573"/>
              <a:gd name="T34" fmla="*/ 5204 w 7166"/>
              <a:gd name="T35" fmla="*/ 6071 h 6573"/>
              <a:gd name="T36" fmla="*/ 5800 w 7166"/>
              <a:gd name="T37" fmla="*/ 6232 h 6573"/>
              <a:gd name="T38" fmla="*/ 6836 w 7166"/>
              <a:gd name="T39" fmla="*/ 5634 h 6573"/>
              <a:gd name="T40" fmla="*/ 6399 w 7166"/>
              <a:gd name="T41" fmla="*/ 4001 h 6573"/>
              <a:gd name="T42" fmla="*/ 3583 w 7166"/>
              <a:gd name="T43" fmla="*/ 512 h 6573"/>
              <a:gd name="T44" fmla="*/ 4266 w 7166"/>
              <a:gd name="T45" fmla="*/ 1195 h 6573"/>
              <a:gd name="T46" fmla="*/ 3583 w 7166"/>
              <a:gd name="T47" fmla="*/ 1878 h 6573"/>
              <a:gd name="T48" fmla="*/ 2900 w 7166"/>
              <a:gd name="T49" fmla="*/ 1195 h 6573"/>
              <a:gd name="T50" fmla="*/ 3583 w 7166"/>
              <a:gd name="T51" fmla="*/ 512 h 6573"/>
              <a:gd name="T52" fmla="*/ 2025 w 7166"/>
              <a:gd name="T53" fmla="*/ 5213 h 6573"/>
              <a:gd name="T54" fmla="*/ 1707 w 7166"/>
              <a:gd name="T55" fmla="*/ 5628 h 6573"/>
              <a:gd name="T56" fmla="*/ 1367 w 7166"/>
              <a:gd name="T57" fmla="*/ 5720 h 6573"/>
              <a:gd name="T58" fmla="*/ 774 w 7166"/>
              <a:gd name="T59" fmla="*/ 5378 h 6573"/>
              <a:gd name="T60" fmla="*/ 1024 w 7166"/>
              <a:gd name="T61" fmla="*/ 4445 h 6573"/>
              <a:gd name="T62" fmla="*/ 1364 w 7166"/>
              <a:gd name="T63" fmla="*/ 4353 h 6573"/>
              <a:gd name="T64" fmla="*/ 1364 w 7166"/>
              <a:gd name="T65" fmla="*/ 4353 h 6573"/>
              <a:gd name="T66" fmla="*/ 1957 w 7166"/>
              <a:gd name="T67" fmla="*/ 4695 h 6573"/>
              <a:gd name="T68" fmla="*/ 2025 w 7166"/>
              <a:gd name="T69" fmla="*/ 5213 h 6573"/>
              <a:gd name="T70" fmla="*/ 4811 w 7166"/>
              <a:gd name="T71" fmla="*/ 5706 h 6573"/>
              <a:gd name="T72" fmla="*/ 3583 w 7166"/>
              <a:gd name="T73" fmla="*/ 6061 h 6573"/>
              <a:gd name="T74" fmla="*/ 2356 w 7166"/>
              <a:gd name="T75" fmla="*/ 5706 h 6573"/>
              <a:gd name="T76" fmla="*/ 2400 w 7166"/>
              <a:gd name="T77" fmla="*/ 4439 h 6573"/>
              <a:gd name="T78" fmla="*/ 1364 w 7166"/>
              <a:gd name="T79" fmla="*/ 3841 h 6573"/>
              <a:gd name="T80" fmla="*/ 1364 w 7166"/>
              <a:gd name="T81" fmla="*/ 3841 h 6573"/>
              <a:gd name="T82" fmla="*/ 1280 w 7166"/>
              <a:gd name="T83" fmla="*/ 3844 h 6573"/>
              <a:gd name="T84" fmla="*/ 1278 w 7166"/>
              <a:gd name="T85" fmla="*/ 3756 h 6573"/>
              <a:gd name="T86" fmla="*/ 2508 w 7166"/>
              <a:gd name="T87" fmla="*/ 1717 h 6573"/>
              <a:gd name="T88" fmla="*/ 3583 w 7166"/>
              <a:gd name="T89" fmla="*/ 2390 h 6573"/>
              <a:gd name="T90" fmla="*/ 4658 w 7166"/>
              <a:gd name="T91" fmla="*/ 1717 h 6573"/>
              <a:gd name="T92" fmla="*/ 5888 w 7166"/>
              <a:gd name="T93" fmla="*/ 3756 h 6573"/>
              <a:gd name="T94" fmla="*/ 5886 w 7166"/>
              <a:gd name="T95" fmla="*/ 3844 h 6573"/>
              <a:gd name="T96" fmla="*/ 5803 w 7166"/>
              <a:gd name="T97" fmla="*/ 3841 h 6573"/>
              <a:gd name="T98" fmla="*/ 5802 w 7166"/>
              <a:gd name="T99" fmla="*/ 3841 h 6573"/>
              <a:gd name="T100" fmla="*/ 4766 w 7166"/>
              <a:gd name="T101" fmla="*/ 4439 h 6573"/>
              <a:gd name="T102" fmla="*/ 4811 w 7166"/>
              <a:gd name="T103" fmla="*/ 5706 h 6573"/>
              <a:gd name="T104" fmla="*/ 6393 w 7166"/>
              <a:gd name="T105" fmla="*/ 5378 h 6573"/>
              <a:gd name="T106" fmla="*/ 5800 w 7166"/>
              <a:gd name="T107" fmla="*/ 5720 h 6573"/>
              <a:gd name="T108" fmla="*/ 5460 w 7166"/>
              <a:gd name="T109" fmla="*/ 5628 h 6573"/>
              <a:gd name="T110" fmla="*/ 5210 w 7166"/>
              <a:gd name="T111" fmla="*/ 4695 h 6573"/>
              <a:gd name="T112" fmla="*/ 5802 w 7166"/>
              <a:gd name="T113" fmla="*/ 4353 h 6573"/>
              <a:gd name="T114" fmla="*/ 5803 w 7166"/>
              <a:gd name="T115" fmla="*/ 4353 h 6573"/>
              <a:gd name="T116" fmla="*/ 6143 w 7166"/>
              <a:gd name="T117" fmla="*/ 4445 h 6573"/>
              <a:gd name="T118" fmla="*/ 6393 w 7166"/>
              <a:gd name="T119" fmla="*/ 5378 h 6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166" h="6573">
                <a:moveTo>
                  <a:pt x="6399" y="4001"/>
                </a:moveTo>
                <a:cubicBezTo>
                  <a:pt x="6396" y="4000"/>
                  <a:pt x="6393" y="3998"/>
                  <a:pt x="6390" y="3997"/>
                </a:cubicBezTo>
                <a:cubicBezTo>
                  <a:pt x="6397" y="3917"/>
                  <a:pt x="6401" y="3837"/>
                  <a:pt x="6401" y="3756"/>
                </a:cubicBezTo>
                <a:cubicBezTo>
                  <a:pt x="6401" y="2629"/>
                  <a:pt x="5736" y="1655"/>
                  <a:pt x="4778" y="1205"/>
                </a:cubicBezTo>
                <a:cubicBezTo>
                  <a:pt x="4778" y="1202"/>
                  <a:pt x="4779" y="1198"/>
                  <a:pt x="4779" y="1195"/>
                </a:cubicBezTo>
                <a:cubicBezTo>
                  <a:pt x="4779" y="535"/>
                  <a:pt x="4243" y="0"/>
                  <a:pt x="3583" y="0"/>
                </a:cubicBezTo>
                <a:cubicBezTo>
                  <a:pt x="2923" y="0"/>
                  <a:pt x="2388" y="535"/>
                  <a:pt x="2388" y="1195"/>
                </a:cubicBezTo>
                <a:cubicBezTo>
                  <a:pt x="2388" y="1198"/>
                  <a:pt x="2388" y="1202"/>
                  <a:pt x="2388" y="1205"/>
                </a:cubicBezTo>
                <a:cubicBezTo>
                  <a:pt x="1431" y="1655"/>
                  <a:pt x="766" y="2629"/>
                  <a:pt x="766" y="3756"/>
                </a:cubicBezTo>
                <a:cubicBezTo>
                  <a:pt x="766" y="3837"/>
                  <a:pt x="770" y="3917"/>
                  <a:pt x="777" y="3996"/>
                </a:cubicBezTo>
                <a:cubicBezTo>
                  <a:pt x="774" y="3998"/>
                  <a:pt x="771" y="4000"/>
                  <a:pt x="768" y="4001"/>
                </a:cubicBezTo>
                <a:cubicBezTo>
                  <a:pt x="196" y="4331"/>
                  <a:pt x="0" y="5062"/>
                  <a:pt x="330" y="5634"/>
                </a:cubicBezTo>
                <a:cubicBezTo>
                  <a:pt x="552" y="6017"/>
                  <a:pt x="953" y="6232"/>
                  <a:pt x="1367" y="6232"/>
                </a:cubicBezTo>
                <a:cubicBezTo>
                  <a:pt x="1569" y="6232"/>
                  <a:pt x="1775" y="6180"/>
                  <a:pt x="1963" y="6071"/>
                </a:cubicBezTo>
                <a:cubicBezTo>
                  <a:pt x="1966" y="6070"/>
                  <a:pt x="1969" y="6068"/>
                  <a:pt x="1972" y="6066"/>
                </a:cubicBezTo>
                <a:cubicBezTo>
                  <a:pt x="2429" y="6385"/>
                  <a:pt x="2985" y="6573"/>
                  <a:pt x="3583" y="6573"/>
                </a:cubicBezTo>
                <a:cubicBezTo>
                  <a:pt x="4182" y="6573"/>
                  <a:pt x="4737" y="6385"/>
                  <a:pt x="5194" y="6066"/>
                </a:cubicBezTo>
                <a:cubicBezTo>
                  <a:pt x="5197" y="6068"/>
                  <a:pt x="5201" y="6070"/>
                  <a:pt x="5204" y="6071"/>
                </a:cubicBezTo>
                <a:cubicBezTo>
                  <a:pt x="5392" y="6180"/>
                  <a:pt x="5597" y="6232"/>
                  <a:pt x="5800" y="6232"/>
                </a:cubicBezTo>
                <a:cubicBezTo>
                  <a:pt x="6213" y="6232"/>
                  <a:pt x="6615" y="6017"/>
                  <a:pt x="6836" y="5634"/>
                </a:cubicBezTo>
                <a:cubicBezTo>
                  <a:pt x="7166" y="5062"/>
                  <a:pt x="6971" y="4331"/>
                  <a:pt x="6399" y="4001"/>
                </a:cubicBezTo>
                <a:close/>
                <a:moveTo>
                  <a:pt x="3583" y="512"/>
                </a:moveTo>
                <a:cubicBezTo>
                  <a:pt x="3960" y="512"/>
                  <a:pt x="4266" y="818"/>
                  <a:pt x="4266" y="1195"/>
                </a:cubicBezTo>
                <a:cubicBezTo>
                  <a:pt x="4266" y="1571"/>
                  <a:pt x="3960" y="1878"/>
                  <a:pt x="3583" y="1878"/>
                </a:cubicBezTo>
                <a:cubicBezTo>
                  <a:pt x="3207" y="1878"/>
                  <a:pt x="2900" y="1571"/>
                  <a:pt x="2900" y="1195"/>
                </a:cubicBezTo>
                <a:cubicBezTo>
                  <a:pt x="2900" y="818"/>
                  <a:pt x="3207" y="512"/>
                  <a:pt x="3583" y="512"/>
                </a:cubicBezTo>
                <a:close/>
                <a:moveTo>
                  <a:pt x="2025" y="5213"/>
                </a:moveTo>
                <a:cubicBezTo>
                  <a:pt x="1978" y="5389"/>
                  <a:pt x="1865" y="5537"/>
                  <a:pt x="1707" y="5628"/>
                </a:cubicBezTo>
                <a:cubicBezTo>
                  <a:pt x="1603" y="5688"/>
                  <a:pt x="1485" y="5720"/>
                  <a:pt x="1367" y="5720"/>
                </a:cubicBezTo>
                <a:cubicBezTo>
                  <a:pt x="1123" y="5720"/>
                  <a:pt x="896" y="5589"/>
                  <a:pt x="774" y="5378"/>
                </a:cubicBezTo>
                <a:cubicBezTo>
                  <a:pt x="586" y="5052"/>
                  <a:pt x="698" y="4633"/>
                  <a:pt x="1024" y="4445"/>
                </a:cubicBezTo>
                <a:cubicBezTo>
                  <a:pt x="1128" y="4385"/>
                  <a:pt x="1245" y="4353"/>
                  <a:pt x="1364" y="4353"/>
                </a:cubicBezTo>
                <a:lnTo>
                  <a:pt x="1364" y="4353"/>
                </a:lnTo>
                <a:cubicBezTo>
                  <a:pt x="1608" y="4353"/>
                  <a:pt x="1835" y="4484"/>
                  <a:pt x="1957" y="4695"/>
                </a:cubicBezTo>
                <a:cubicBezTo>
                  <a:pt x="2048" y="4853"/>
                  <a:pt x="2072" y="5037"/>
                  <a:pt x="2025" y="5213"/>
                </a:cubicBezTo>
                <a:close/>
                <a:moveTo>
                  <a:pt x="4811" y="5706"/>
                </a:moveTo>
                <a:cubicBezTo>
                  <a:pt x="4455" y="5931"/>
                  <a:pt x="4034" y="6061"/>
                  <a:pt x="3583" y="6061"/>
                </a:cubicBezTo>
                <a:cubicBezTo>
                  <a:pt x="3132" y="6061"/>
                  <a:pt x="2711" y="5931"/>
                  <a:pt x="2356" y="5706"/>
                </a:cubicBezTo>
                <a:cubicBezTo>
                  <a:pt x="2603" y="5339"/>
                  <a:pt x="2637" y="4848"/>
                  <a:pt x="2400" y="4439"/>
                </a:cubicBezTo>
                <a:cubicBezTo>
                  <a:pt x="2179" y="4055"/>
                  <a:pt x="1777" y="3841"/>
                  <a:pt x="1364" y="3841"/>
                </a:cubicBezTo>
                <a:lnTo>
                  <a:pt x="1364" y="3841"/>
                </a:lnTo>
                <a:cubicBezTo>
                  <a:pt x="1336" y="3841"/>
                  <a:pt x="1308" y="3842"/>
                  <a:pt x="1280" y="3844"/>
                </a:cubicBezTo>
                <a:cubicBezTo>
                  <a:pt x="1279" y="3815"/>
                  <a:pt x="1278" y="3785"/>
                  <a:pt x="1278" y="3756"/>
                </a:cubicBezTo>
                <a:cubicBezTo>
                  <a:pt x="1278" y="2873"/>
                  <a:pt x="1777" y="2104"/>
                  <a:pt x="2508" y="1717"/>
                </a:cubicBezTo>
                <a:cubicBezTo>
                  <a:pt x="2702" y="2116"/>
                  <a:pt x="3111" y="2390"/>
                  <a:pt x="3583" y="2390"/>
                </a:cubicBezTo>
                <a:cubicBezTo>
                  <a:pt x="4056" y="2390"/>
                  <a:pt x="4464" y="2116"/>
                  <a:pt x="4658" y="1717"/>
                </a:cubicBezTo>
                <a:cubicBezTo>
                  <a:pt x="5389" y="2104"/>
                  <a:pt x="5888" y="2873"/>
                  <a:pt x="5888" y="3756"/>
                </a:cubicBezTo>
                <a:cubicBezTo>
                  <a:pt x="5888" y="3785"/>
                  <a:pt x="5888" y="3815"/>
                  <a:pt x="5886" y="3844"/>
                </a:cubicBezTo>
                <a:cubicBezTo>
                  <a:pt x="5858" y="3842"/>
                  <a:pt x="5830" y="3841"/>
                  <a:pt x="5803" y="3841"/>
                </a:cubicBezTo>
                <a:lnTo>
                  <a:pt x="5802" y="3841"/>
                </a:lnTo>
                <a:cubicBezTo>
                  <a:pt x="5389" y="3841"/>
                  <a:pt x="4988" y="4055"/>
                  <a:pt x="4766" y="4439"/>
                </a:cubicBezTo>
                <a:cubicBezTo>
                  <a:pt x="4530" y="4848"/>
                  <a:pt x="4563" y="5339"/>
                  <a:pt x="4811" y="5706"/>
                </a:cubicBezTo>
                <a:close/>
                <a:moveTo>
                  <a:pt x="6393" y="5378"/>
                </a:moveTo>
                <a:cubicBezTo>
                  <a:pt x="6271" y="5589"/>
                  <a:pt x="6044" y="5720"/>
                  <a:pt x="5800" y="5720"/>
                </a:cubicBezTo>
                <a:cubicBezTo>
                  <a:pt x="5681" y="5720"/>
                  <a:pt x="5564" y="5688"/>
                  <a:pt x="5460" y="5628"/>
                </a:cubicBezTo>
                <a:cubicBezTo>
                  <a:pt x="5134" y="5440"/>
                  <a:pt x="5022" y="5021"/>
                  <a:pt x="5210" y="4695"/>
                </a:cubicBezTo>
                <a:cubicBezTo>
                  <a:pt x="5331" y="4484"/>
                  <a:pt x="5559" y="4353"/>
                  <a:pt x="5802" y="4353"/>
                </a:cubicBezTo>
                <a:lnTo>
                  <a:pt x="5803" y="4353"/>
                </a:lnTo>
                <a:cubicBezTo>
                  <a:pt x="5921" y="4353"/>
                  <a:pt x="6039" y="4385"/>
                  <a:pt x="6143" y="4445"/>
                </a:cubicBezTo>
                <a:cubicBezTo>
                  <a:pt x="6469" y="4633"/>
                  <a:pt x="6581" y="5052"/>
                  <a:pt x="6393" y="5378"/>
                </a:cubicBezTo>
                <a:close/>
              </a:path>
            </a:pathLst>
          </a:custGeom>
          <a:solidFill>
            <a:schemeClr val="bg1">
              <a:alpha val="37000"/>
            </a:schemeClr>
          </a:solidFill>
          <a:ln>
            <a:noFill/>
          </a:ln>
        </p:spPr>
      </p:sp>
      <p:sp>
        <p:nvSpPr>
          <p:cNvPr id="53" name="cloud-computing_15204">
            <a:extLst>
              <a:ext uri="{FF2B5EF4-FFF2-40B4-BE49-F238E27FC236}">
                <a16:creationId xmlns:a16="http://schemas.microsoft.com/office/drawing/2014/main" id="{84D4AEBA-5063-4360-B6E9-E7C36E8DEE8B}"/>
              </a:ext>
            </a:extLst>
          </p:cNvPr>
          <p:cNvSpPr>
            <a:spLocks noChangeAspect="1"/>
          </p:cNvSpPr>
          <p:nvPr/>
        </p:nvSpPr>
        <p:spPr bwMode="auto">
          <a:xfrm>
            <a:off x="6736510" y="5040543"/>
            <a:ext cx="276842" cy="182370"/>
          </a:xfrm>
          <a:custGeom>
            <a:avLst/>
            <a:gdLst>
              <a:gd name="T0" fmla="*/ 717 w 717"/>
              <a:gd name="T1" fmla="*/ 309 h 473"/>
              <a:gd name="T2" fmla="*/ 553 w 717"/>
              <a:gd name="T3" fmla="*/ 145 h 473"/>
              <a:gd name="T4" fmla="*/ 540 w 717"/>
              <a:gd name="T5" fmla="*/ 146 h 473"/>
              <a:gd name="T6" fmla="*/ 540 w 717"/>
              <a:gd name="T7" fmla="*/ 143 h 473"/>
              <a:gd name="T8" fmla="*/ 397 w 717"/>
              <a:gd name="T9" fmla="*/ 0 h 473"/>
              <a:gd name="T10" fmla="*/ 264 w 717"/>
              <a:gd name="T11" fmla="*/ 88 h 473"/>
              <a:gd name="T12" fmla="*/ 198 w 717"/>
              <a:gd name="T13" fmla="*/ 77 h 473"/>
              <a:gd name="T14" fmla="*/ 0 w 717"/>
              <a:gd name="T15" fmla="*/ 275 h 473"/>
              <a:gd name="T16" fmla="*/ 198 w 717"/>
              <a:gd name="T17" fmla="*/ 473 h 473"/>
              <a:gd name="T18" fmla="*/ 208 w 717"/>
              <a:gd name="T19" fmla="*/ 473 h 473"/>
              <a:gd name="T20" fmla="*/ 208 w 717"/>
              <a:gd name="T21" fmla="*/ 473 h 473"/>
              <a:gd name="T22" fmla="*/ 560 w 717"/>
              <a:gd name="T23" fmla="*/ 473 h 473"/>
              <a:gd name="T24" fmla="*/ 560 w 717"/>
              <a:gd name="T25" fmla="*/ 473 h 473"/>
              <a:gd name="T26" fmla="*/ 717 w 717"/>
              <a:gd name="T27" fmla="*/ 309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7" h="473">
                <a:moveTo>
                  <a:pt x="717" y="309"/>
                </a:moveTo>
                <a:cubicBezTo>
                  <a:pt x="717" y="219"/>
                  <a:pt x="644" y="145"/>
                  <a:pt x="553" y="145"/>
                </a:cubicBezTo>
                <a:cubicBezTo>
                  <a:pt x="548" y="145"/>
                  <a:pt x="544" y="146"/>
                  <a:pt x="540" y="146"/>
                </a:cubicBezTo>
                <a:cubicBezTo>
                  <a:pt x="540" y="145"/>
                  <a:pt x="540" y="144"/>
                  <a:pt x="540" y="143"/>
                </a:cubicBezTo>
                <a:cubicBezTo>
                  <a:pt x="540" y="64"/>
                  <a:pt x="476" y="0"/>
                  <a:pt x="397" y="0"/>
                </a:cubicBezTo>
                <a:cubicBezTo>
                  <a:pt x="337" y="0"/>
                  <a:pt x="286" y="36"/>
                  <a:pt x="264" y="88"/>
                </a:cubicBezTo>
                <a:cubicBezTo>
                  <a:pt x="244" y="81"/>
                  <a:pt x="221" y="77"/>
                  <a:pt x="198" y="77"/>
                </a:cubicBezTo>
                <a:cubicBezTo>
                  <a:pt x="89" y="77"/>
                  <a:pt x="0" y="165"/>
                  <a:pt x="0" y="275"/>
                </a:cubicBezTo>
                <a:cubicBezTo>
                  <a:pt x="0" y="384"/>
                  <a:pt x="89" y="473"/>
                  <a:pt x="198" y="473"/>
                </a:cubicBezTo>
                <a:cubicBezTo>
                  <a:pt x="202" y="473"/>
                  <a:pt x="205" y="473"/>
                  <a:pt x="208" y="473"/>
                </a:cubicBezTo>
                <a:lnTo>
                  <a:pt x="208" y="473"/>
                </a:lnTo>
                <a:lnTo>
                  <a:pt x="560" y="473"/>
                </a:lnTo>
                <a:lnTo>
                  <a:pt x="560" y="473"/>
                </a:lnTo>
                <a:cubicBezTo>
                  <a:pt x="647" y="469"/>
                  <a:pt x="717" y="397"/>
                  <a:pt x="717" y="309"/>
                </a:cubicBezTo>
                <a:close/>
              </a:path>
            </a:pathLst>
          </a:custGeom>
          <a:solidFill>
            <a:schemeClr val="bg1">
              <a:alpha val="37000"/>
            </a:schemeClr>
          </a:solidFill>
          <a:ln>
            <a:noFill/>
          </a:ln>
        </p:spPr>
      </p:sp>
      <p:pic>
        <p:nvPicPr>
          <p:cNvPr id="5" name="图片 4">
            <a:extLst>
              <a:ext uri="{FF2B5EF4-FFF2-40B4-BE49-F238E27FC236}">
                <a16:creationId xmlns:a16="http://schemas.microsoft.com/office/drawing/2014/main" id="{BC134CA8-EB90-4DC6-8CA9-E68064CFD199}"/>
              </a:ext>
            </a:extLst>
          </p:cNvPr>
          <p:cNvPicPr>
            <a:picLocks noChangeAspect="1"/>
          </p:cNvPicPr>
          <p:nvPr/>
        </p:nvPicPr>
        <p:blipFill rotWithShape="1">
          <a:blip r:embed="rId3" cstate="hqprint">
            <a:lum bright="70000" contrast="-70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l="5714" t="33494" r="5714" b="33494"/>
          <a:stretch/>
        </p:blipFill>
        <p:spPr>
          <a:xfrm>
            <a:off x="3512835" y="2407873"/>
            <a:ext cx="5166330" cy="962778"/>
          </a:xfrm>
          <a:prstGeom prst="rect">
            <a:avLst/>
          </a:prstGeom>
        </p:spPr>
      </p:pic>
    </p:spTree>
    <p:extLst>
      <p:ext uri="{BB962C8B-B14F-4D97-AF65-F5344CB8AC3E}">
        <p14:creationId xmlns:p14="http://schemas.microsoft.com/office/powerpoint/2010/main" val="3678641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569768-B931-457A-8DFD-3432D4BAEA83}"/>
              </a:ext>
            </a:extLst>
          </p:cNvPr>
          <p:cNvSpPr>
            <a:spLocks noGrp="1"/>
          </p:cNvSpPr>
          <p:nvPr>
            <p:ph type="body" sz="quarter" idx="10"/>
          </p:nvPr>
        </p:nvSpPr>
        <p:spPr>
          <a:xfrm>
            <a:off x="764562" y="554577"/>
            <a:ext cx="9728342" cy="584775"/>
          </a:xfrm>
        </p:spPr>
        <p:txBody>
          <a:bodyPr/>
          <a:lstStyle/>
          <a:p>
            <a:r>
              <a:rPr lang="zh-CN" altLang="en-US" kern="1200" dirty="0">
                <a:latin typeface="微软雅黑" panose="020B0503020204020204" pitchFamily="34" charset="-122"/>
                <a:ea typeface="微软雅黑" panose="020B0503020204020204" pitchFamily="34" charset="-122"/>
                <a:sym typeface="+mn-lt"/>
              </a:rPr>
              <a:t>事务</a:t>
            </a:r>
            <a:r>
              <a:rPr lang="en-US" altLang="zh-CN" kern="1200" dirty="0">
                <a:latin typeface="微软雅黑" panose="020B0503020204020204" pitchFamily="34" charset="-122"/>
                <a:ea typeface="微软雅黑" panose="020B0503020204020204" pitchFamily="34" charset="-122"/>
                <a:sym typeface="+mn-lt"/>
              </a:rPr>
              <a:t>—</a:t>
            </a:r>
            <a:r>
              <a:rPr lang="zh-CN" altLang="en-US" kern="1200" dirty="0">
                <a:latin typeface="微软雅黑" panose="020B0503020204020204" pitchFamily="34" charset="-122"/>
                <a:ea typeface="微软雅黑" panose="020B0503020204020204" pitchFamily="34" charset="-122"/>
                <a:sym typeface="+mn-lt"/>
              </a:rPr>
              <a:t>并发问题</a:t>
            </a:r>
          </a:p>
          <a:p>
            <a:endParaRPr lang="zh-CN" altLang="en-US" dirty="0"/>
          </a:p>
        </p:txBody>
      </p:sp>
      <p:sp>
        <p:nvSpPr>
          <p:cNvPr id="70" name="文本框 69">
            <a:extLst>
              <a:ext uri="{FF2B5EF4-FFF2-40B4-BE49-F238E27FC236}">
                <a16:creationId xmlns:a16="http://schemas.microsoft.com/office/drawing/2014/main" id="{EF8260D6-06F8-426A-A9E8-024053839248}"/>
              </a:ext>
            </a:extLst>
          </p:cNvPr>
          <p:cNvSpPr txBox="1"/>
          <p:nvPr/>
        </p:nvSpPr>
        <p:spPr>
          <a:xfrm>
            <a:off x="4679418" y="4546138"/>
            <a:ext cx="271228" cy="335156"/>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Arial"/>
                <a:ea typeface="Microsoft YaHei"/>
                <a:cs typeface="+mn-ea"/>
                <a:sym typeface="+mn-lt"/>
              </a:rPr>
              <a:t>. </a:t>
            </a:r>
          </a:p>
        </p:txBody>
      </p:sp>
      <p:sp>
        <p:nvSpPr>
          <p:cNvPr id="78" name="斜纹 77">
            <a:extLst>
              <a:ext uri="{FF2B5EF4-FFF2-40B4-BE49-F238E27FC236}">
                <a16:creationId xmlns:a16="http://schemas.microsoft.com/office/drawing/2014/main" id="{E09C0451-6FAB-4DE3-8AC2-3E7B23D2D0B8}"/>
              </a:ext>
            </a:extLst>
          </p:cNvPr>
          <p:cNvSpPr/>
          <p:nvPr>
            <p:custDataLst>
              <p:tags r:id="rId1"/>
            </p:custDataLst>
          </p:nvPr>
        </p:nvSpPr>
        <p:spPr>
          <a:xfrm rot="16200000">
            <a:off x="397322" y="5748583"/>
            <a:ext cx="1050233" cy="625678"/>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矩形 2">
            <a:extLst>
              <a:ext uri="{FF2B5EF4-FFF2-40B4-BE49-F238E27FC236}">
                <a16:creationId xmlns:a16="http://schemas.microsoft.com/office/drawing/2014/main" id="{CEB13E15-ED92-4E07-BF01-5004EC27C115}"/>
              </a:ext>
            </a:extLst>
          </p:cNvPr>
          <p:cNvSpPr/>
          <p:nvPr/>
        </p:nvSpPr>
        <p:spPr>
          <a:xfrm>
            <a:off x="690114" y="1543050"/>
            <a:ext cx="4966103" cy="2980303"/>
          </a:xfrm>
          <a:prstGeom prst="rect">
            <a:avLst/>
          </a:prstGeom>
        </p:spPr>
        <p:txBody>
          <a:bodyPr wrap="square">
            <a:spAutoFit/>
          </a:bodyPr>
          <a:lstStyle/>
          <a:p>
            <a:pPr fontAlgn="ctr">
              <a:spcBef>
                <a:spcPts val="1000"/>
              </a:spcBef>
              <a:buSzPct val="100000"/>
            </a:pPr>
            <a:r>
              <a:rPr lang="zh-CN" altLang="en-US" b="1" spc="164" dirty="0">
                <a:solidFill>
                  <a:schemeClr val="bg2">
                    <a:lumMod val="10000"/>
                  </a:schemeClr>
                </a:solidFill>
                <a:latin typeface="微软雅黑" panose="020B0503020204020204" pitchFamily="34" charset="-122"/>
                <a:ea typeface="微软雅黑" panose="020B0503020204020204" pitchFamily="34" charset="-122"/>
                <a:sym typeface="+mn-ea"/>
              </a:rPr>
              <a:t>示例表：</a:t>
            </a:r>
            <a:endParaRPr lang="en-US" altLang="zh-CN" b="1" spc="164" dirty="0">
              <a:solidFill>
                <a:schemeClr val="bg2">
                  <a:lumMod val="10000"/>
                </a:schemeClr>
              </a:solidFill>
              <a:latin typeface="微软雅黑" panose="020B0503020204020204" pitchFamily="34" charset="-122"/>
              <a:ea typeface="微软雅黑" panose="020B0503020204020204" pitchFamily="34" charset="-122"/>
              <a:sym typeface="+mn-ea"/>
            </a:endParaRPr>
          </a:p>
          <a:p>
            <a:pPr fontAlgn="ctr">
              <a:spcBef>
                <a:spcPts val="1000"/>
              </a:spcBef>
              <a:buSzPct val="100000"/>
            </a:pPr>
            <a:endParaRPr lang="en-US" altLang="zh-CN" b="1" spc="164" dirty="0">
              <a:solidFill>
                <a:schemeClr val="bg2">
                  <a:lumMod val="10000"/>
                </a:schemeClr>
              </a:solidFill>
              <a:latin typeface="微软雅黑" panose="020B0503020204020204" pitchFamily="34" charset="-122"/>
              <a:ea typeface="微软雅黑" panose="020B0503020204020204" pitchFamily="34" charset="-122"/>
              <a:sym typeface="+mn-ea"/>
            </a:endParaRPr>
          </a:p>
          <a:p>
            <a:pPr fontAlgn="ctr">
              <a:spcBef>
                <a:spcPts val="1000"/>
              </a:spcBef>
              <a:buSzPct val="100000"/>
            </a:pPr>
            <a:br>
              <a:rPr lang="en-US" altLang="zh-CN" b="1" spc="164" dirty="0">
                <a:solidFill>
                  <a:schemeClr val="tx1">
                    <a:lumMod val="75000"/>
                    <a:lumOff val="25000"/>
                  </a:schemeClr>
                </a:solidFill>
                <a:latin typeface="微软雅黑" panose="020B0503020204020204" pitchFamily="34" charset="-122"/>
                <a:ea typeface="微软雅黑" panose="020B0503020204020204" pitchFamily="34" charset="-122"/>
                <a:sym typeface="+mn-ea"/>
              </a:rPr>
            </a:br>
            <a:endParaRPr lang="zh-CN" altLang="zh-CN" dirty="0"/>
          </a:p>
          <a:p>
            <a:pPr fontAlgn="ctr">
              <a:spcBef>
                <a:spcPts val="1000"/>
              </a:spcBef>
              <a:buSzPct val="100000"/>
            </a:pPr>
            <a:endParaRPr lang="en-US" altLang="zh-CN" dirty="0"/>
          </a:p>
          <a:p>
            <a:pPr fontAlgn="ctr">
              <a:spcBef>
                <a:spcPts val="1000"/>
              </a:spcBef>
              <a:buSzPct val="100000"/>
            </a:pPr>
            <a:br>
              <a:rPr lang="en-US" altLang="en-US" sz="2000" b="1" spc="164" dirty="0">
                <a:solidFill>
                  <a:schemeClr val="tx1">
                    <a:lumMod val="75000"/>
                    <a:lumOff val="25000"/>
                  </a:schemeClr>
                </a:solidFill>
                <a:latin typeface="微软雅黑" panose="020B0503020204020204" pitchFamily="34" charset="-122"/>
                <a:ea typeface="微软雅黑" panose="020B0503020204020204" pitchFamily="34" charset="-122"/>
                <a:sym typeface="+mn-ea"/>
              </a:rPr>
            </a:br>
            <a:endParaRPr lang="zh-CN" altLang="zh-CN" dirty="0"/>
          </a:p>
          <a:p>
            <a:pPr lvl="0" fontAlgn="ctr">
              <a:spcBef>
                <a:spcPts val="1000"/>
              </a:spcBef>
              <a:spcAft>
                <a:spcPts val="0"/>
              </a:spcAft>
              <a:buSzPct val="100000"/>
            </a:pPr>
            <a:endParaRPr lang="en-US" altLang="zh-CN" spc="144" dirty="0">
              <a:latin typeface="微软雅黑" panose="020B0503020204020204" pitchFamily="34" charset="-122"/>
              <a:ea typeface="微软雅黑" panose="020B0503020204020204" pitchFamily="34" charset="-122"/>
            </a:endParaRPr>
          </a:p>
        </p:txBody>
      </p:sp>
      <p:sp>
        <p:nvSpPr>
          <p:cNvPr id="10" name="斜纹 9">
            <a:extLst>
              <a:ext uri="{FF2B5EF4-FFF2-40B4-BE49-F238E27FC236}">
                <a16:creationId xmlns:a16="http://schemas.microsoft.com/office/drawing/2014/main" id="{109E0EEF-C05C-4E1D-8675-5EE95ECB5E67}"/>
              </a:ext>
            </a:extLst>
          </p:cNvPr>
          <p:cNvSpPr/>
          <p:nvPr>
            <p:custDataLst>
              <p:tags r:id="rId2"/>
            </p:custDataLst>
          </p:nvPr>
        </p:nvSpPr>
        <p:spPr>
          <a:xfrm rot="5400000">
            <a:off x="11215160" y="1351630"/>
            <a:ext cx="1050233" cy="625678"/>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矩形 6">
            <a:extLst>
              <a:ext uri="{FF2B5EF4-FFF2-40B4-BE49-F238E27FC236}">
                <a16:creationId xmlns:a16="http://schemas.microsoft.com/office/drawing/2014/main" id="{D40832F9-CF51-48D4-8F15-5BC37A389EEF}"/>
              </a:ext>
            </a:extLst>
          </p:cNvPr>
          <p:cNvSpPr/>
          <p:nvPr/>
        </p:nvSpPr>
        <p:spPr>
          <a:xfrm>
            <a:off x="1123406" y="2253342"/>
            <a:ext cx="4411987" cy="2769989"/>
          </a:xfrm>
          <a:prstGeom prst="rect">
            <a:avLst/>
          </a:prstGeom>
        </p:spPr>
        <p:txBody>
          <a:bodyPr wrap="square">
            <a:spAutoFit/>
          </a:bodyPr>
          <a:lstStyle/>
          <a:p>
            <a:pPr indent="266700">
              <a:spcAft>
                <a:spcPts val="600"/>
              </a:spcAft>
            </a:pPr>
            <a:r>
              <a:rPr lang="zh-CN" altLang="zh-CN" dirty="0"/>
              <a:t>构造一张表：</a:t>
            </a:r>
            <a:endParaRPr lang="en-US" altLang="zh-CN" dirty="0"/>
          </a:p>
          <a:p>
            <a:pPr indent="266700">
              <a:spcAft>
                <a:spcPts val="600"/>
              </a:spcAft>
            </a:pPr>
            <a:r>
              <a:rPr lang="zh-CN" altLang="zh-CN" dirty="0"/>
              <a:t>主键</a:t>
            </a:r>
            <a:r>
              <a:rPr lang="en-US" altLang="zh-CN" dirty="0"/>
              <a:t>id</a:t>
            </a:r>
          </a:p>
          <a:p>
            <a:pPr indent="266700">
              <a:spcAft>
                <a:spcPts val="600"/>
              </a:spcAft>
            </a:pPr>
            <a:r>
              <a:rPr lang="zh-CN" altLang="zh-CN" dirty="0"/>
              <a:t>姓名</a:t>
            </a:r>
            <a:r>
              <a:rPr lang="en-US" altLang="zh-CN" dirty="0"/>
              <a:t>name</a:t>
            </a:r>
          </a:p>
          <a:p>
            <a:pPr indent="266700">
              <a:spcAft>
                <a:spcPts val="600"/>
              </a:spcAft>
            </a:pPr>
            <a:r>
              <a:rPr lang="zh-CN" altLang="zh-CN" dirty="0"/>
              <a:t>年龄</a:t>
            </a:r>
            <a:r>
              <a:rPr lang="en-US" altLang="zh-CN" dirty="0"/>
              <a:t>age</a:t>
            </a:r>
          </a:p>
          <a:p>
            <a:pPr indent="266700">
              <a:spcAft>
                <a:spcPts val="600"/>
              </a:spcAft>
            </a:pPr>
            <a:r>
              <a:rPr lang="zh-CN" altLang="zh-CN" dirty="0"/>
              <a:t>其中</a:t>
            </a:r>
            <a:r>
              <a:rPr lang="en-US" altLang="zh-CN" dirty="0"/>
              <a:t>name</a:t>
            </a:r>
            <a:r>
              <a:rPr lang="zh-CN" altLang="zh-CN" dirty="0"/>
              <a:t>为普通索引（二级索引）。</a:t>
            </a:r>
            <a:endParaRPr lang="en-US" altLang="zh-CN" dirty="0"/>
          </a:p>
          <a:p>
            <a:pPr indent="266700">
              <a:spcAft>
                <a:spcPts val="600"/>
              </a:spcAft>
            </a:pPr>
            <a:endParaRPr lang="en-US" altLang="zh-CN" dirty="0"/>
          </a:p>
          <a:p>
            <a:pPr indent="266700">
              <a:spcAft>
                <a:spcPts val="600"/>
              </a:spcAft>
            </a:pPr>
            <a:r>
              <a:rPr lang="zh-CN" altLang="zh-CN" dirty="0"/>
              <a:t>看一下在事务并发处理数据时，可能存在哪些问题（先不考虑事务隔离级别）。</a:t>
            </a:r>
          </a:p>
        </p:txBody>
      </p:sp>
      <p:pic>
        <p:nvPicPr>
          <p:cNvPr id="8" name="图片 7">
            <a:extLst>
              <a:ext uri="{FF2B5EF4-FFF2-40B4-BE49-F238E27FC236}">
                <a16:creationId xmlns:a16="http://schemas.microsoft.com/office/drawing/2014/main" id="{3293A8AD-5778-4305-B89F-98E134DA39C3}"/>
              </a:ext>
            </a:extLst>
          </p:cNvPr>
          <p:cNvPicPr>
            <a:picLocks noChangeAspect="1"/>
          </p:cNvPicPr>
          <p:nvPr/>
        </p:nvPicPr>
        <p:blipFill>
          <a:blip r:embed="rId4"/>
          <a:stretch>
            <a:fillRect/>
          </a:stretch>
        </p:blipFill>
        <p:spPr>
          <a:xfrm>
            <a:off x="6189741" y="2249030"/>
            <a:ext cx="4064602" cy="3126619"/>
          </a:xfrm>
          <a:prstGeom prst="rect">
            <a:avLst/>
          </a:prstGeom>
        </p:spPr>
      </p:pic>
    </p:spTree>
    <p:extLst>
      <p:ext uri="{BB962C8B-B14F-4D97-AF65-F5344CB8AC3E}">
        <p14:creationId xmlns:p14="http://schemas.microsoft.com/office/powerpoint/2010/main" val="811534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569768-B931-457A-8DFD-3432D4BAEA83}"/>
              </a:ext>
            </a:extLst>
          </p:cNvPr>
          <p:cNvSpPr>
            <a:spLocks noGrp="1"/>
          </p:cNvSpPr>
          <p:nvPr>
            <p:ph type="body" sz="quarter" idx="10"/>
          </p:nvPr>
        </p:nvSpPr>
        <p:spPr>
          <a:xfrm>
            <a:off x="764562" y="554577"/>
            <a:ext cx="9728342" cy="584775"/>
          </a:xfrm>
        </p:spPr>
        <p:txBody>
          <a:bodyPr>
            <a:normAutofit/>
          </a:bodyPr>
          <a:lstStyle/>
          <a:p>
            <a:r>
              <a:rPr lang="zh-CN" altLang="en-US" kern="1200" dirty="0">
                <a:latin typeface="微软雅黑" panose="020B0503020204020204" pitchFamily="34" charset="-122"/>
                <a:ea typeface="微软雅黑" panose="020B0503020204020204" pitchFamily="34" charset="-122"/>
                <a:sym typeface="+mn-lt"/>
              </a:rPr>
              <a:t>事务</a:t>
            </a:r>
            <a:r>
              <a:rPr lang="en-US" altLang="zh-CN" kern="1200" dirty="0">
                <a:latin typeface="微软雅黑" panose="020B0503020204020204" pitchFamily="34" charset="-122"/>
                <a:ea typeface="微软雅黑" panose="020B0503020204020204" pitchFamily="34" charset="-122"/>
                <a:sym typeface="+mn-lt"/>
              </a:rPr>
              <a:t>—</a:t>
            </a:r>
            <a:r>
              <a:rPr lang="zh-CN" altLang="en-US" kern="1200" dirty="0">
                <a:latin typeface="微软雅黑" panose="020B0503020204020204" pitchFamily="34" charset="-122"/>
                <a:ea typeface="微软雅黑" panose="020B0503020204020204" pitchFamily="34" charset="-122"/>
                <a:sym typeface="+mn-lt"/>
              </a:rPr>
              <a:t>并发问题</a:t>
            </a:r>
            <a:r>
              <a:rPr lang="en-US" altLang="zh-CN" kern="1200" dirty="0">
                <a:latin typeface="微软雅黑" panose="020B0503020204020204" pitchFamily="34" charset="-122"/>
                <a:ea typeface="微软雅黑" panose="020B0503020204020204" pitchFamily="34" charset="-122"/>
                <a:sym typeface="+mn-lt"/>
              </a:rPr>
              <a:t>—</a:t>
            </a:r>
            <a:r>
              <a:rPr lang="zh-CN" altLang="en-US" kern="1200" dirty="0">
                <a:latin typeface="微软雅黑" panose="020B0503020204020204" pitchFamily="34" charset="-122"/>
                <a:ea typeface="微软雅黑" panose="020B0503020204020204" pitchFamily="34" charset="-122"/>
                <a:sym typeface="+mn-lt"/>
              </a:rPr>
              <a:t>脏读（</a:t>
            </a:r>
            <a:r>
              <a:rPr lang="en-US" altLang="zh-CN" kern="1200" dirty="0">
                <a:latin typeface="微软雅黑" panose="020B0503020204020204" pitchFamily="34" charset="-122"/>
                <a:ea typeface="微软雅黑" panose="020B0503020204020204" pitchFamily="34" charset="-122"/>
                <a:sym typeface="+mn-lt"/>
              </a:rPr>
              <a:t>dirty read</a:t>
            </a:r>
            <a:r>
              <a:rPr lang="zh-CN" altLang="en-US" kern="1200" dirty="0">
                <a:latin typeface="微软雅黑" panose="020B0503020204020204" pitchFamily="34" charset="-122"/>
                <a:ea typeface="微软雅黑" panose="020B0503020204020204" pitchFamily="34" charset="-122"/>
                <a:sym typeface="+mn-lt"/>
              </a:rPr>
              <a:t>）</a:t>
            </a:r>
          </a:p>
          <a:p>
            <a:endParaRPr lang="zh-CN" altLang="en-US" dirty="0"/>
          </a:p>
        </p:txBody>
      </p:sp>
      <p:sp>
        <p:nvSpPr>
          <p:cNvPr id="70" name="文本框 69">
            <a:extLst>
              <a:ext uri="{FF2B5EF4-FFF2-40B4-BE49-F238E27FC236}">
                <a16:creationId xmlns:a16="http://schemas.microsoft.com/office/drawing/2014/main" id="{EF8260D6-06F8-426A-A9E8-024053839248}"/>
              </a:ext>
            </a:extLst>
          </p:cNvPr>
          <p:cNvSpPr txBox="1"/>
          <p:nvPr/>
        </p:nvSpPr>
        <p:spPr>
          <a:xfrm>
            <a:off x="4679418" y="4546138"/>
            <a:ext cx="271228" cy="335156"/>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Arial"/>
                <a:ea typeface="Microsoft YaHei"/>
                <a:cs typeface="+mn-ea"/>
                <a:sym typeface="+mn-lt"/>
              </a:rPr>
              <a:t>. </a:t>
            </a:r>
          </a:p>
        </p:txBody>
      </p:sp>
      <p:sp>
        <p:nvSpPr>
          <p:cNvPr id="78" name="斜纹 77">
            <a:extLst>
              <a:ext uri="{FF2B5EF4-FFF2-40B4-BE49-F238E27FC236}">
                <a16:creationId xmlns:a16="http://schemas.microsoft.com/office/drawing/2014/main" id="{E09C0451-6FAB-4DE3-8AC2-3E7B23D2D0B8}"/>
              </a:ext>
            </a:extLst>
          </p:cNvPr>
          <p:cNvSpPr/>
          <p:nvPr>
            <p:custDataLst>
              <p:tags r:id="rId1"/>
            </p:custDataLst>
          </p:nvPr>
        </p:nvSpPr>
        <p:spPr>
          <a:xfrm rot="16200000">
            <a:off x="397322" y="5748583"/>
            <a:ext cx="1050233" cy="625678"/>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斜纹 9">
            <a:extLst>
              <a:ext uri="{FF2B5EF4-FFF2-40B4-BE49-F238E27FC236}">
                <a16:creationId xmlns:a16="http://schemas.microsoft.com/office/drawing/2014/main" id="{109E0EEF-C05C-4E1D-8675-5EE95ECB5E67}"/>
              </a:ext>
            </a:extLst>
          </p:cNvPr>
          <p:cNvSpPr/>
          <p:nvPr>
            <p:custDataLst>
              <p:tags r:id="rId2"/>
            </p:custDataLst>
          </p:nvPr>
        </p:nvSpPr>
        <p:spPr>
          <a:xfrm rot="5400000">
            <a:off x="11215160" y="1351630"/>
            <a:ext cx="1050233" cy="625678"/>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3" name="图片 2">
            <a:extLst>
              <a:ext uri="{FF2B5EF4-FFF2-40B4-BE49-F238E27FC236}">
                <a16:creationId xmlns:a16="http://schemas.microsoft.com/office/drawing/2014/main" id="{8742CA61-9A5B-4200-853E-5D43FC86F434}"/>
              </a:ext>
            </a:extLst>
          </p:cNvPr>
          <p:cNvPicPr>
            <a:picLocks noChangeAspect="1"/>
          </p:cNvPicPr>
          <p:nvPr/>
        </p:nvPicPr>
        <p:blipFill>
          <a:blip r:embed="rId4"/>
          <a:stretch>
            <a:fillRect/>
          </a:stretch>
        </p:blipFill>
        <p:spPr>
          <a:xfrm>
            <a:off x="944953" y="1780499"/>
            <a:ext cx="10482484" cy="3419180"/>
          </a:xfrm>
          <a:prstGeom prst="rect">
            <a:avLst/>
          </a:prstGeom>
        </p:spPr>
      </p:pic>
    </p:spTree>
    <p:extLst>
      <p:ext uri="{BB962C8B-B14F-4D97-AF65-F5344CB8AC3E}">
        <p14:creationId xmlns:p14="http://schemas.microsoft.com/office/powerpoint/2010/main" val="827640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569768-B931-457A-8DFD-3432D4BAEA83}"/>
              </a:ext>
            </a:extLst>
          </p:cNvPr>
          <p:cNvSpPr>
            <a:spLocks noGrp="1"/>
          </p:cNvSpPr>
          <p:nvPr>
            <p:ph type="body" sz="quarter" idx="10"/>
          </p:nvPr>
        </p:nvSpPr>
        <p:spPr>
          <a:xfrm>
            <a:off x="764562" y="554577"/>
            <a:ext cx="9728342" cy="584775"/>
          </a:xfrm>
        </p:spPr>
        <p:txBody>
          <a:bodyPr>
            <a:normAutofit/>
          </a:bodyPr>
          <a:lstStyle/>
          <a:p>
            <a:r>
              <a:rPr lang="zh-CN" altLang="en-US" kern="1200" dirty="0">
                <a:latin typeface="微软雅黑" panose="020B0503020204020204" pitchFamily="34" charset="-122"/>
                <a:ea typeface="微软雅黑" panose="020B0503020204020204" pitchFamily="34" charset="-122"/>
                <a:sym typeface="+mn-lt"/>
              </a:rPr>
              <a:t>事务</a:t>
            </a:r>
            <a:r>
              <a:rPr lang="en-US" altLang="zh-CN" kern="1200" dirty="0">
                <a:latin typeface="微软雅黑" panose="020B0503020204020204" pitchFamily="34" charset="-122"/>
                <a:ea typeface="微软雅黑" panose="020B0503020204020204" pitchFamily="34" charset="-122"/>
                <a:sym typeface="+mn-lt"/>
              </a:rPr>
              <a:t>—</a:t>
            </a:r>
            <a:r>
              <a:rPr lang="zh-CN" altLang="en-US" kern="1200" dirty="0">
                <a:latin typeface="微软雅黑" panose="020B0503020204020204" pitchFamily="34" charset="-122"/>
                <a:ea typeface="微软雅黑" panose="020B0503020204020204" pitchFamily="34" charset="-122"/>
                <a:sym typeface="+mn-lt"/>
              </a:rPr>
              <a:t>并发问题</a:t>
            </a:r>
            <a:r>
              <a:rPr lang="en-US" altLang="zh-CN" kern="1200" dirty="0">
                <a:latin typeface="微软雅黑" panose="020B0503020204020204" pitchFamily="34" charset="-122"/>
                <a:ea typeface="微软雅黑" panose="020B0503020204020204" pitchFamily="34" charset="-122"/>
                <a:sym typeface="+mn-lt"/>
              </a:rPr>
              <a:t>—</a:t>
            </a:r>
            <a:r>
              <a:rPr lang="zh-CN" altLang="en-US" kern="1200" dirty="0">
                <a:latin typeface="微软雅黑" panose="020B0503020204020204" pitchFamily="34" charset="-122"/>
                <a:ea typeface="微软雅黑" panose="020B0503020204020204" pitchFamily="34" charset="-122"/>
                <a:sym typeface="+mn-lt"/>
              </a:rPr>
              <a:t>不可重复读（</a:t>
            </a:r>
            <a:r>
              <a:rPr lang="en-US" altLang="zh-CN" kern="1200" dirty="0">
                <a:latin typeface="微软雅黑" panose="020B0503020204020204" pitchFamily="34" charset="-122"/>
                <a:ea typeface="微软雅黑" panose="020B0503020204020204" pitchFamily="34" charset="-122"/>
                <a:sym typeface="+mn-lt"/>
              </a:rPr>
              <a:t>unrepeatable read</a:t>
            </a:r>
            <a:r>
              <a:rPr lang="zh-CN" altLang="en-US" kern="1200" dirty="0">
                <a:latin typeface="微软雅黑" panose="020B0503020204020204" pitchFamily="34" charset="-122"/>
                <a:ea typeface="微软雅黑" panose="020B0503020204020204" pitchFamily="34" charset="-122"/>
                <a:sym typeface="+mn-lt"/>
              </a:rPr>
              <a:t>）</a:t>
            </a:r>
          </a:p>
          <a:p>
            <a:endParaRPr lang="zh-CN" altLang="en-US" dirty="0"/>
          </a:p>
        </p:txBody>
      </p:sp>
      <p:sp>
        <p:nvSpPr>
          <p:cNvPr id="70" name="文本框 69">
            <a:extLst>
              <a:ext uri="{FF2B5EF4-FFF2-40B4-BE49-F238E27FC236}">
                <a16:creationId xmlns:a16="http://schemas.microsoft.com/office/drawing/2014/main" id="{EF8260D6-06F8-426A-A9E8-024053839248}"/>
              </a:ext>
            </a:extLst>
          </p:cNvPr>
          <p:cNvSpPr txBox="1"/>
          <p:nvPr/>
        </p:nvSpPr>
        <p:spPr>
          <a:xfrm>
            <a:off x="4679418" y="4546138"/>
            <a:ext cx="271228" cy="335156"/>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Arial"/>
                <a:ea typeface="Microsoft YaHei"/>
                <a:cs typeface="+mn-ea"/>
                <a:sym typeface="+mn-lt"/>
              </a:rPr>
              <a:t>. </a:t>
            </a:r>
          </a:p>
        </p:txBody>
      </p:sp>
      <p:sp>
        <p:nvSpPr>
          <p:cNvPr id="78" name="斜纹 77">
            <a:extLst>
              <a:ext uri="{FF2B5EF4-FFF2-40B4-BE49-F238E27FC236}">
                <a16:creationId xmlns:a16="http://schemas.microsoft.com/office/drawing/2014/main" id="{E09C0451-6FAB-4DE3-8AC2-3E7B23D2D0B8}"/>
              </a:ext>
            </a:extLst>
          </p:cNvPr>
          <p:cNvSpPr/>
          <p:nvPr>
            <p:custDataLst>
              <p:tags r:id="rId1"/>
            </p:custDataLst>
          </p:nvPr>
        </p:nvSpPr>
        <p:spPr>
          <a:xfrm rot="16200000">
            <a:off x="397322" y="5748583"/>
            <a:ext cx="1050233" cy="625678"/>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斜纹 9">
            <a:extLst>
              <a:ext uri="{FF2B5EF4-FFF2-40B4-BE49-F238E27FC236}">
                <a16:creationId xmlns:a16="http://schemas.microsoft.com/office/drawing/2014/main" id="{109E0EEF-C05C-4E1D-8675-5EE95ECB5E67}"/>
              </a:ext>
            </a:extLst>
          </p:cNvPr>
          <p:cNvSpPr/>
          <p:nvPr>
            <p:custDataLst>
              <p:tags r:id="rId2"/>
            </p:custDataLst>
          </p:nvPr>
        </p:nvSpPr>
        <p:spPr>
          <a:xfrm rot="5400000">
            <a:off x="11215160" y="1351630"/>
            <a:ext cx="1050233" cy="625678"/>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矩形 4">
            <a:extLst>
              <a:ext uri="{FF2B5EF4-FFF2-40B4-BE49-F238E27FC236}">
                <a16:creationId xmlns:a16="http://schemas.microsoft.com/office/drawing/2014/main" id="{8CD207C9-8E97-494D-B150-03A25F01104C}"/>
              </a:ext>
            </a:extLst>
          </p:cNvPr>
          <p:cNvSpPr/>
          <p:nvPr/>
        </p:nvSpPr>
        <p:spPr>
          <a:xfrm>
            <a:off x="1341321" y="5077501"/>
            <a:ext cx="10402187" cy="923330"/>
          </a:xfrm>
          <a:prstGeom prst="rect">
            <a:avLst/>
          </a:prstGeom>
        </p:spPr>
        <p:txBody>
          <a:bodyPr wrap="square">
            <a:spAutoFit/>
          </a:bodyPr>
          <a:lstStyle/>
          <a:p>
            <a:r>
              <a:rPr lang="zh-CN" altLang="zh-CN" dirty="0"/>
              <a:t>事务</a:t>
            </a:r>
            <a:r>
              <a:rPr lang="en-US" altLang="zh-CN" dirty="0"/>
              <a:t>2</a:t>
            </a:r>
            <a:r>
              <a:rPr lang="zh-CN" altLang="zh-CN" dirty="0"/>
              <a:t>对同一条记录读取两边，两次读出来的结果不一样。不可重复读与脏读的区别在于，脏读是读取了另外一个事务未提交的修改，而不可重复读是读取了另外一个事务提交之后的修改，这就是不可重复读。</a:t>
            </a:r>
          </a:p>
        </p:txBody>
      </p:sp>
      <p:pic>
        <p:nvPicPr>
          <p:cNvPr id="9" name="图片 8">
            <a:extLst>
              <a:ext uri="{FF2B5EF4-FFF2-40B4-BE49-F238E27FC236}">
                <a16:creationId xmlns:a16="http://schemas.microsoft.com/office/drawing/2014/main" id="{F13E6493-1758-4F0E-B62A-C5EDC35A8550}"/>
              </a:ext>
            </a:extLst>
          </p:cNvPr>
          <p:cNvPicPr>
            <a:picLocks noChangeAspect="1"/>
          </p:cNvPicPr>
          <p:nvPr/>
        </p:nvPicPr>
        <p:blipFill>
          <a:blip r:embed="rId4"/>
          <a:stretch>
            <a:fillRect/>
          </a:stretch>
        </p:blipFill>
        <p:spPr>
          <a:xfrm>
            <a:off x="1341322" y="1484263"/>
            <a:ext cx="10094639" cy="2865668"/>
          </a:xfrm>
          <a:prstGeom prst="rect">
            <a:avLst/>
          </a:prstGeom>
        </p:spPr>
      </p:pic>
    </p:spTree>
    <p:extLst>
      <p:ext uri="{BB962C8B-B14F-4D97-AF65-F5344CB8AC3E}">
        <p14:creationId xmlns:p14="http://schemas.microsoft.com/office/powerpoint/2010/main" val="4087688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569768-B931-457A-8DFD-3432D4BAEA83}"/>
              </a:ext>
            </a:extLst>
          </p:cNvPr>
          <p:cNvSpPr>
            <a:spLocks noGrp="1"/>
          </p:cNvSpPr>
          <p:nvPr>
            <p:ph type="body" sz="quarter" idx="10"/>
          </p:nvPr>
        </p:nvSpPr>
        <p:spPr>
          <a:xfrm>
            <a:off x="764562" y="554577"/>
            <a:ext cx="9728342" cy="584775"/>
          </a:xfrm>
        </p:spPr>
        <p:txBody>
          <a:bodyPr/>
          <a:lstStyle/>
          <a:p>
            <a:r>
              <a:rPr lang="zh-CN" altLang="en-US" kern="1200" dirty="0">
                <a:latin typeface="微软雅黑" panose="020B0503020204020204" pitchFamily="34" charset="-122"/>
                <a:ea typeface="微软雅黑" panose="020B0503020204020204" pitchFamily="34" charset="-122"/>
                <a:sym typeface="+mn-lt"/>
              </a:rPr>
              <a:t>事务</a:t>
            </a:r>
            <a:r>
              <a:rPr lang="en-US" altLang="zh-CN" kern="1200" dirty="0">
                <a:latin typeface="微软雅黑" panose="020B0503020204020204" pitchFamily="34" charset="-122"/>
                <a:ea typeface="微软雅黑" panose="020B0503020204020204" pitchFamily="34" charset="-122"/>
                <a:sym typeface="+mn-lt"/>
              </a:rPr>
              <a:t>—</a:t>
            </a:r>
            <a:r>
              <a:rPr lang="zh-CN" altLang="en-US" kern="1200" dirty="0">
                <a:latin typeface="微软雅黑" panose="020B0503020204020204" pitchFamily="34" charset="-122"/>
                <a:ea typeface="微软雅黑" panose="020B0503020204020204" pitchFamily="34" charset="-122"/>
                <a:sym typeface="+mn-lt"/>
              </a:rPr>
              <a:t>并发问题</a:t>
            </a:r>
            <a:r>
              <a:rPr lang="en-US" altLang="zh-CN" kern="1200" dirty="0">
                <a:latin typeface="微软雅黑" panose="020B0503020204020204" pitchFamily="34" charset="-122"/>
                <a:ea typeface="微软雅黑" panose="020B0503020204020204" pitchFamily="34" charset="-122"/>
                <a:sym typeface="+mn-lt"/>
              </a:rPr>
              <a:t>—</a:t>
            </a:r>
            <a:r>
              <a:rPr lang="zh-CN" altLang="en-US" kern="1200" dirty="0">
                <a:latin typeface="微软雅黑" panose="020B0503020204020204" pitchFamily="34" charset="-122"/>
                <a:ea typeface="微软雅黑" panose="020B0503020204020204" pitchFamily="34" charset="-122"/>
                <a:sym typeface="+mn-lt"/>
              </a:rPr>
              <a:t>幻读（</a:t>
            </a:r>
            <a:r>
              <a:rPr lang="en-US" altLang="zh-CN" kern="1200" dirty="0">
                <a:latin typeface="微软雅黑" panose="020B0503020204020204" pitchFamily="34" charset="-122"/>
                <a:ea typeface="微软雅黑" panose="020B0503020204020204" pitchFamily="34" charset="-122"/>
                <a:sym typeface="+mn-lt"/>
              </a:rPr>
              <a:t>phantom read</a:t>
            </a:r>
            <a:r>
              <a:rPr lang="zh-CN" altLang="en-US" kern="1200" dirty="0">
                <a:latin typeface="微软雅黑" panose="020B0503020204020204" pitchFamily="34" charset="-122"/>
                <a:ea typeface="微软雅黑" panose="020B0503020204020204" pitchFamily="34" charset="-122"/>
                <a:sym typeface="+mn-lt"/>
              </a:rPr>
              <a:t>）</a:t>
            </a:r>
          </a:p>
          <a:p>
            <a:endParaRPr lang="zh-CN" altLang="en-US" dirty="0"/>
          </a:p>
        </p:txBody>
      </p:sp>
      <p:sp>
        <p:nvSpPr>
          <p:cNvPr id="70" name="文本框 69">
            <a:extLst>
              <a:ext uri="{FF2B5EF4-FFF2-40B4-BE49-F238E27FC236}">
                <a16:creationId xmlns:a16="http://schemas.microsoft.com/office/drawing/2014/main" id="{EF8260D6-06F8-426A-A9E8-024053839248}"/>
              </a:ext>
            </a:extLst>
          </p:cNvPr>
          <p:cNvSpPr txBox="1"/>
          <p:nvPr/>
        </p:nvSpPr>
        <p:spPr>
          <a:xfrm>
            <a:off x="4679418" y="4546138"/>
            <a:ext cx="271228" cy="335156"/>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Arial"/>
                <a:ea typeface="Microsoft YaHei"/>
                <a:cs typeface="+mn-ea"/>
                <a:sym typeface="+mn-lt"/>
              </a:rPr>
              <a:t>. </a:t>
            </a:r>
          </a:p>
        </p:txBody>
      </p:sp>
      <p:sp>
        <p:nvSpPr>
          <p:cNvPr id="78" name="斜纹 77">
            <a:extLst>
              <a:ext uri="{FF2B5EF4-FFF2-40B4-BE49-F238E27FC236}">
                <a16:creationId xmlns:a16="http://schemas.microsoft.com/office/drawing/2014/main" id="{E09C0451-6FAB-4DE3-8AC2-3E7B23D2D0B8}"/>
              </a:ext>
            </a:extLst>
          </p:cNvPr>
          <p:cNvSpPr/>
          <p:nvPr>
            <p:custDataLst>
              <p:tags r:id="rId1"/>
            </p:custDataLst>
          </p:nvPr>
        </p:nvSpPr>
        <p:spPr>
          <a:xfrm rot="16200000">
            <a:off x="397322" y="5748583"/>
            <a:ext cx="1050233" cy="625678"/>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斜纹 9">
            <a:extLst>
              <a:ext uri="{FF2B5EF4-FFF2-40B4-BE49-F238E27FC236}">
                <a16:creationId xmlns:a16="http://schemas.microsoft.com/office/drawing/2014/main" id="{109E0EEF-C05C-4E1D-8675-5EE95ECB5E67}"/>
              </a:ext>
            </a:extLst>
          </p:cNvPr>
          <p:cNvSpPr/>
          <p:nvPr>
            <p:custDataLst>
              <p:tags r:id="rId2"/>
            </p:custDataLst>
          </p:nvPr>
        </p:nvSpPr>
        <p:spPr>
          <a:xfrm rot="5400000">
            <a:off x="11215160" y="1351630"/>
            <a:ext cx="1050233" cy="625678"/>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矩形 4">
            <a:extLst>
              <a:ext uri="{FF2B5EF4-FFF2-40B4-BE49-F238E27FC236}">
                <a16:creationId xmlns:a16="http://schemas.microsoft.com/office/drawing/2014/main" id="{8CD207C9-8E97-494D-B150-03A25F01104C}"/>
              </a:ext>
            </a:extLst>
          </p:cNvPr>
          <p:cNvSpPr/>
          <p:nvPr/>
        </p:nvSpPr>
        <p:spPr>
          <a:xfrm>
            <a:off x="1031967" y="4546138"/>
            <a:ext cx="10672354" cy="1754326"/>
          </a:xfrm>
          <a:prstGeom prst="rect">
            <a:avLst/>
          </a:prstGeom>
        </p:spPr>
        <p:txBody>
          <a:bodyPr wrap="square">
            <a:spAutoFit/>
          </a:bodyPr>
          <a:lstStyle/>
          <a:p>
            <a:r>
              <a:rPr lang="zh-CN" altLang="zh-CN" dirty="0"/>
              <a:t>同样的条件，第一次和第二次读出来的记录数不一样。幻读和不可重复读的区别在于，后者是两次读取同一条记录，得到不一样的结果；而前者是两次读取同一个范围内的记录，得到不一样的记录数（这种说法其实只是便于理解，但并不准确，因为可能存在另一个事务先插入一条记录然后再删除一条记录的情况，这个时候两次查询得到的记录数也是一样的，但这也是幻读，所以严格点的说法应该是：两次读取得到的结果集不一样）。很显然，不可重复读是因为其他事务进行了</a:t>
            </a:r>
            <a:r>
              <a:rPr lang="en-US" altLang="zh-CN" dirty="0"/>
              <a:t> UPDATE </a:t>
            </a:r>
            <a:r>
              <a:rPr lang="zh-CN" altLang="zh-CN" dirty="0"/>
              <a:t>操作，幻读是因为其他事务进行了</a:t>
            </a:r>
            <a:r>
              <a:rPr lang="en-US" altLang="zh-CN" dirty="0"/>
              <a:t> INSERT </a:t>
            </a:r>
            <a:r>
              <a:rPr lang="zh-CN" altLang="zh-CN" dirty="0"/>
              <a:t>或者</a:t>
            </a:r>
            <a:r>
              <a:rPr lang="en-US" altLang="zh-CN" dirty="0"/>
              <a:t> DELETE </a:t>
            </a:r>
            <a:r>
              <a:rPr lang="zh-CN" altLang="zh-CN" dirty="0"/>
              <a:t>操作。</a:t>
            </a:r>
          </a:p>
        </p:txBody>
      </p:sp>
      <p:pic>
        <p:nvPicPr>
          <p:cNvPr id="3" name="图片 2">
            <a:extLst>
              <a:ext uri="{FF2B5EF4-FFF2-40B4-BE49-F238E27FC236}">
                <a16:creationId xmlns:a16="http://schemas.microsoft.com/office/drawing/2014/main" id="{6DDB905B-49BC-42E2-BA8B-F34B9AB38430}"/>
              </a:ext>
            </a:extLst>
          </p:cNvPr>
          <p:cNvPicPr>
            <a:picLocks noChangeAspect="1"/>
          </p:cNvPicPr>
          <p:nvPr/>
        </p:nvPicPr>
        <p:blipFill>
          <a:blip r:embed="rId4"/>
          <a:stretch>
            <a:fillRect/>
          </a:stretch>
        </p:blipFill>
        <p:spPr>
          <a:xfrm>
            <a:off x="1071155" y="1484263"/>
            <a:ext cx="9287691" cy="2696058"/>
          </a:xfrm>
          <a:prstGeom prst="rect">
            <a:avLst/>
          </a:prstGeom>
        </p:spPr>
      </p:pic>
    </p:spTree>
    <p:extLst>
      <p:ext uri="{BB962C8B-B14F-4D97-AF65-F5344CB8AC3E}">
        <p14:creationId xmlns:p14="http://schemas.microsoft.com/office/powerpoint/2010/main" val="1251345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569768-B931-457A-8DFD-3432D4BAEA83}"/>
              </a:ext>
            </a:extLst>
          </p:cNvPr>
          <p:cNvSpPr>
            <a:spLocks noGrp="1"/>
          </p:cNvSpPr>
          <p:nvPr>
            <p:ph type="body" sz="quarter" idx="10"/>
          </p:nvPr>
        </p:nvSpPr>
        <p:spPr>
          <a:xfrm>
            <a:off x="764562" y="554577"/>
            <a:ext cx="9728342" cy="584775"/>
          </a:xfrm>
        </p:spPr>
        <p:txBody>
          <a:bodyPr/>
          <a:lstStyle/>
          <a:p>
            <a:r>
              <a:rPr lang="zh-CN" altLang="en-US" kern="1200" dirty="0">
                <a:latin typeface="微软雅黑" panose="020B0503020204020204" pitchFamily="34" charset="-122"/>
                <a:ea typeface="微软雅黑" panose="020B0503020204020204" pitchFamily="34" charset="-122"/>
                <a:sym typeface="+mn-lt"/>
              </a:rPr>
              <a:t>事务</a:t>
            </a:r>
            <a:r>
              <a:rPr lang="en-US" altLang="zh-CN" kern="1200" dirty="0">
                <a:latin typeface="微软雅黑" panose="020B0503020204020204" pitchFamily="34" charset="-122"/>
                <a:ea typeface="微软雅黑" panose="020B0503020204020204" pitchFamily="34" charset="-122"/>
                <a:sym typeface="+mn-lt"/>
              </a:rPr>
              <a:t>—</a:t>
            </a:r>
            <a:r>
              <a:rPr lang="zh-CN" altLang="en-US" kern="1200" dirty="0">
                <a:latin typeface="微软雅黑" panose="020B0503020204020204" pitchFamily="34" charset="-122"/>
                <a:ea typeface="微软雅黑" panose="020B0503020204020204" pitchFamily="34" charset="-122"/>
                <a:sym typeface="+mn-lt"/>
              </a:rPr>
              <a:t>并发问题</a:t>
            </a:r>
            <a:r>
              <a:rPr lang="en-US" altLang="zh-CN" kern="1200" dirty="0">
                <a:latin typeface="微软雅黑" panose="020B0503020204020204" pitchFamily="34" charset="-122"/>
                <a:ea typeface="微软雅黑" panose="020B0503020204020204" pitchFamily="34" charset="-122"/>
                <a:sym typeface="+mn-lt"/>
              </a:rPr>
              <a:t>—</a:t>
            </a:r>
            <a:r>
              <a:rPr lang="zh-CN" altLang="en-US" kern="1200" dirty="0">
                <a:latin typeface="微软雅黑" panose="020B0503020204020204" pitchFamily="34" charset="-122"/>
                <a:ea typeface="微软雅黑" panose="020B0503020204020204" pitchFamily="34" charset="-122"/>
                <a:sym typeface="+mn-lt"/>
              </a:rPr>
              <a:t>丢失更新（</a:t>
            </a:r>
            <a:r>
              <a:rPr lang="en-US" altLang="zh-CN" kern="1200" dirty="0">
                <a:latin typeface="微软雅黑" panose="020B0503020204020204" pitchFamily="34" charset="-122"/>
                <a:ea typeface="微软雅黑" panose="020B0503020204020204" pitchFamily="34" charset="-122"/>
                <a:sym typeface="+mn-lt"/>
              </a:rPr>
              <a:t>lost update)</a:t>
            </a:r>
            <a:endParaRPr lang="zh-CN" altLang="en-US" kern="1200" dirty="0">
              <a:latin typeface="微软雅黑" panose="020B0503020204020204" pitchFamily="34" charset="-122"/>
              <a:ea typeface="微软雅黑" panose="020B0503020204020204" pitchFamily="34" charset="-122"/>
              <a:sym typeface="+mn-lt"/>
            </a:endParaRPr>
          </a:p>
          <a:p>
            <a:endParaRPr lang="zh-CN" altLang="en-US" dirty="0"/>
          </a:p>
        </p:txBody>
      </p:sp>
      <p:sp>
        <p:nvSpPr>
          <p:cNvPr id="70" name="文本框 69">
            <a:extLst>
              <a:ext uri="{FF2B5EF4-FFF2-40B4-BE49-F238E27FC236}">
                <a16:creationId xmlns:a16="http://schemas.microsoft.com/office/drawing/2014/main" id="{EF8260D6-06F8-426A-A9E8-024053839248}"/>
              </a:ext>
            </a:extLst>
          </p:cNvPr>
          <p:cNvSpPr txBox="1"/>
          <p:nvPr/>
        </p:nvSpPr>
        <p:spPr>
          <a:xfrm>
            <a:off x="4679418" y="4546138"/>
            <a:ext cx="271228" cy="335156"/>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Arial"/>
                <a:ea typeface="Microsoft YaHei"/>
                <a:cs typeface="+mn-ea"/>
                <a:sym typeface="+mn-lt"/>
              </a:rPr>
              <a:t>. </a:t>
            </a:r>
          </a:p>
        </p:txBody>
      </p:sp>
      <p:sp>
        <p:nvSpPr>
          <p:cNvPr id="78" name="斜纹 77">
            <a:extLst>
              <a:ext uri="{FF2B5EF4-FFF2-40B4-BE49-F238E27FC236}">
                <a16:creationId xmlns:a16="http://schemas.microsoft.com/office/drawing/2014/main" id="{E09C0451-6FAB-4DE3-8AC2-3E7B23D2D0B8}"/>
              </a:ext>
            </a:extLst>
          </p:cNvPr>
          <p:cNvSpPr/>
          <p:nvPr>
            <p:custDataLst>
              <p:tags r:id="rId1"/>
            </p:custDataLst>
          </p:nvPr>
        </p:nvSpPr>
        <p:spPr>
          <a:xfrm rot="16200000">
            <a:off x="397322" y="5748583"/>
            <a:ext cx="1050233" cy="625678"/>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斜纹 9">
            <a:extLst>
              <a:ext uri="{FF2B5EF4-FFF2-40B4-BE49-F238E27FC236}">
                <a16:creationId xmlns:a16="http://schemas.microsoft.com/office/drawing/2014/main" id="{109E0EEF-C05C-4E1D-8675-5EE95ECB5E67}"/>
              </a:ext>
            </a:extLst>
          </p:cNvPr>
          <p:cNvSpPr/>
          <p:nvPr>
            <p:custDataLst>
              <p:tags r:id="rId2"/>
            </p:custDataLst>
          </p:nvPr>
        </p:nvSpPr>
        <p:spPr>
          <a:xfrm rot="5400000">
            <a:off x="11215160" y="1351630"/>
            <a:ext cx="1050233" cy="625678"/>
          </a:xfrm>
          <a:prstGeom prst="diagStripe">
            <a:avLst>
              <a:gd name="adj" fmla="val 3878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矩形 2">
            <a:extLst>
              <a:ext uri="{FF2B5EF4-FFF2-40B4-BE49-F238E27FC236}">
                <a16:creationId xmlns:a16="http://schemas.microsoft.com/office/drawing/2014/main" id="{010D614C-DDF8-4D81-A914-AD40881900C6}"/>
              </a:ext>
            </a:extLst>
          </p:cNvPr>
          <p:cNvSpPr/>
          <p:nvPr/>
        </p:nvSpPr>
        <p:spPr>
          <a:xfrm>
            <a:off x="764561" y="1593669"/>
            <a:ext cx="10662875" cy="2185214"/>
          </a:xfrm>
          <a:prstGeom prst="rect">
            <a:avLst/>
          </a:prstGeom>
        </p:spPr>
        <p:txBody>
          <a:bodyPr wrap="square">
            <a:spAutoFit/>
          </a:bodyPr>
          <a:lstStyle/>
          <a:p>
            <a:pPr indent="266700">
              <a:spcAft>
                <a:spcPts val="600"/>
              </a:spcAft>
            </a:pPr>
            <a:r>
              <a:rPr lang="zh-CN" altLang="zh-CN" dirty="0"/>
              <a:t>上面的场景，都是一个事务写，一个事务读，由于一个事务的写，导致了另一个事务读到了不应该读到的数据。如果两个事务都是写，会有什么问题？</a:t>
            </a:r>
            <a:endParaRPr lang="en-US" altLang="zh-CN" dirty="0"/>
          </a:p>
          <a:p>
            <a:pPr indent="266700">
              <a:spcAft>
                <a:spcPts val="600"/>
              </a:spcAft>
            </a:pPr>
            <a:r>
              <a:rPr lang="zh-CN" altLang="zh-CN" dirty="0"/>
              <a:t>两个事务同时对</a:t>
            </a:r>
            <a:r>
              <a:rPr lang="en-US" altLang="zh-CN" dirty="0"/>
              <a:t>name=’</a:t>
            </a:r>
            <a:r>
              <a:rPr lang="en-US" altLang="zh-CN" dirty="0" err="1"/>
              <a:t>qq</a:t>
            </a:r>
            <a:r>
              <a:rPr lang="en-US" altLang="zh-CN" dirty="0"/>
              <a:t>’</a:t>
            </a:r>
            <a:r>
              <a:rPr lang="zh-CN" altLang="zh-CN" dirty="0"/>
              <a:t>的年龄做修改，第一次查出是</a:t>
            </a:r>
            <a:r>
              <a:rPr lang="en-US" altLang="zh-CN" dirty="0"/>
              <a:t>8</a:t>
            </a:r>
            <a:r>
              <a:rPr lang="zh-CN" altLang="zh-CN" dirty="0"/>
              <a:t>，然后事务修改为</a:t>
            </a:r>
            <a:r>
              <a:rPr lang="en-US" altLang="zh-CN" dirty="0"/>
              <a:t>9</a:t>
            </a:r>
            <a:r>
              <a:rPr lang="zh-CN" altLang="zh-CN" dirty="0"/>
              <a:t>并提交。这时</a:t>
            </a:r>
            <a:r>
              <a:rPr lang="en-US" altLang="zh-CN" dirty="0"/>
              <a:t>age=9</a:t>
            </a:r>
            <a:r>
              <a:rPr lang="zh-CN" altLang="zh-CN" dirty="0"/>
              <a:t>，这时事务</a:t>
            </a:r>
            <a:r>
              <a:rPr lang="en-US" altLang="zh-CN" dirty="0"/>
              <a:t>1</a:t>
            </a:r>
            <a:r>
              <a:rPr lang="zh-CN" altLang="zh-CN" dirty="0"/>
              <a:t>不知道</a:t>
            </a:r>
            <a:r>
              <a:rPr lang="en-US" altLang="zh-CN" dirty="0"/>
              <a:t>name=’</a:t>
            </a:r>
            <a:r>
              <a:rPr lang="en-US" altLang="zh-CN" dirty="0" err="1"/>
              <a:t>qq</a:t>
            </a:r>
            <a:r>
              <a:rPr lang="en-US" altLang="zh-CN" dirty="0"/>
              <a:t>’</a:t>
            </a:r>
            <a:r>
              <a:rPr lang="zh-CN" altLang="zh-CN" dirty="0"/>
              <a:t>的</a:t>
            </a:r>
            <a:r>
              <a:rPr lang="en-US" altLang="zh-CN" dirty="0"/>
              <a:t>age</a:t>
            </a:r>
            <a:r>
              <a:rPr lang="zh-CN" altLang="zh-CN" dirty="0"/>
              <a:t>已变动，而是继续在之前</a:t>
            </a:r>
            <a:r>
              <a:rPr lang="en-US" altLang="zh-CN" dirty="0"/>
              <a:t>8</a:t>
            </a:r>
            <a:r>
              <a:rPr lang="zh-CN" altLang="zh-CN" dirty="0"/>
              <a:t>的基础进行</a:t>
            </a:r>
            <a:r>
              <a:rPr lang="en-US" altLang="zh-CN" dirty="0"/>
              <a:t>-1</a:t>
            </a:r>
            <a:r>
              <a:rPr lang="zh-CN" altLang="zh-CN" dirty="0"/>
              <a:t>修改并提交事务。这样事务</a:t>
            </a:r>
            <a:r>
              <a:rPr lang="en-US" altLang="zh-CN" dirty="0"/>
              <a:t>2</a:t>
            </a:r>
            <a:r>
              <a:rPr lang="zh-CN" altLang="zh-CN" dirty="0"/>
              <a:t>的提交被覆盖了，最后</a:t>
            </a:r>
            <a:r>
              <a:rPr lang="en-US" altLang="zh-CN" dirty="0"/>
              <a:t>name=’</a:t>
            </a:r>
            <a:r>
              <a:rPr lang="en-US" altLang="zh-CN" dirty="0" err="1"/>
              <a:t>qq</a:t>
            </a:r>
            <a:r>
              <a:rPr lang="en-US" altLang="zh-CN" dirty="0"/>
              <a:t>’</a:t>
            </a:r>
            <a:r>
              <a:rPr lang="zh-CN" altLang="zh-CN" dirty="0"/>
              <a:t>的用户，</a:t>
            </a:r>
            <a:r>
              <a:rPr lang="en-US" altLang="zh-CN" dirty="0"/>
              <a:t>age=7</a:t>
            </a:r>
            <a:r>
              <a:rPr lang="zh-CN" altLang="zh-CN" dirty="0"/>
              <a:t>。也就是说事务</a:t>
            </a:r>
            <a:r>
              <a:rPr lang="en-US" altLang="zh-CN" dirty="0"/>
              <a:t>1</a:t>
            </a:r>
            <a:r>
              <a:rPr lang="zh-CN" altLang="zh-CN" dirty="0"/>
              <a:t>的提交覆盖了事务</a:t>
            </a:r>
            <a:r>
              <a:rPr lang="en-US" altLang="zh-CN" dirty="0"/>
              <a:t>2</a:t>
            </a:r>
            <a:r>
              <a:rPr lang="zh-CN" altLang="zh-CN" dirty="0"/>
              <a:t>的提交。事务</a:t>
            </a:r>
            <a:r>
              <a:rPr lang="en-US" altLang="zh-CN" dirty="0"/>
              <a:t>2</a:t>
            </a:r>
            <a:r>
              <a:rPr lang="zh-CN" altLang="zh-CN" dirty="0"/>
              <a:t>的</a:t>
            </a:r>
            <a:r>
              <a:rPr lang="en-US" altLang="zh-CN" dirty="0"/>
              <a:t>update</a:t>
            </a:r>
            <a:r>
              <a:rPr lang="zh-CN" altLang="zh-CN" dirty="0"/>
              <a:t>操作完全丢失了。</a:t>
            </a:r>
          </a:p>
          <a:p>
            <a:pPr indent="266700">
              <a:spcAft>
                <a:spcPts val="600"/>
              </a:spcAft>
            </a:pPr>
            <a:endParaRPr lang="zh-CN" altLang="zh-CN" dirty="0"/>
          </a:p>
        </p:txBody>
      </p:sp>
      <p:pic>
        <p:nvPicPr>
          <p:cNvPr id="6" name="图片 5">
            <a:extLst>
              <a:ext uri="{FF2B5EF4-FFF2-40B4-BE49-F238E27FC236}">
                <a16:creationId xmlns:a16="http://schemas.microsoft.com/office/drawing/2014/main" id="{6B79A96A-E6F2-487D-B0AA-6B3C1F729C73}"/>
              </a:ext>
            </a:extLst>
          </p:cNvPr>
          <p:cNvPicPr>
            <a:picLocks noChangeAspect="1"/>
          </p:cNvPicPr>
          <p:nvPr/>
        </p:nvPicPr>
        <p:blipFill>
          <a:blip r:embed="rId4"/>
          <a:stretch>
            <a:fillRect/>
          </a:stretch>
        </p:blipFill>
        <p:spPr>
          <a:xfrm>
            <a:off x="1235278" y="3432763"/>
            <a:ext cx="10192158" cy="3184310"/>
          </a:xfrm>
          <a:prstGeom prst="rect">
            <a:avLst/>
          </a:prstGeom>
        </p:spPr>
      </p:pic>
    </p:spTree>
    <p:extLst>
      <p:ext uri="{BB962C8B-B14F-4D97-AF65-F5344CB8AC3E}">
        <p14:creationId xmlns:p14="http://schemas.microsoft.com/office/powerpoint/2010/main" val="6408632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52.72827"/>
  <p:tag name="KSO_WM_UNIT_TEXTBOXSTYLE_ADJUSTTOP" val="100_-19.40669"/>
  <p:tag name="KSO_WM_UNIT_HIGHLIGHT" val="0"/>
  <p:tag name="KSO_WM_UNIT_COMPATIBLE" val="0"/>
  <p:tag name="KSO_WM_UNIT_DIAGRAM_ISNUMVISUAL" val="0"/>
  <p:tag name="KSO_WM_UNIT_DIAGRAM_ISREFERUNIT" val="0"/>
  <p:tag name="KSO_WM_UNIT_TYPE" val="i"/>
  <p:tag name="KSO_WM_UNIT_INDEX" val="3"/>
  <p:tag name="KSO_WM_UNIT_ID" val="mixed20201907_248*i*3"/>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10.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071747"/>
  <p:tag name="KSO_WM_UNIT_TEXTBOXSTYLE_ADJUSTTOP" val="0_-25.3067"/>
  <p:tag name="KSO_WM_UNIT_HIGHLIGHT" val="0"/>
  <p:tag name="KSO_WM_UNIT_COMPATIBLE" val="0"/>
  <p:tag name="KSO_WM_UNIT_DIAGRAM_ISNUMVISUAL" val="0"/>
  <p:tag name="KSO_WM_UNIT_DIAGRAM_ISREFERUNIT" val="0"/>
  <p:tag name="KSO_WM_UNIT_TYPE" val="i"/>
  <p:tag name="KSO_WM_UNIT_INDEX" val="2"/>
  <p:tag name="KSO_WM_UNIT_ID" val="mixed20201907_248*i*2"/>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100.xml><?xml version="1.0" encoding="utf-8"?>
<p:tagLst xmlns:a="http://schemas.openxmlformats.org/drawingml/2006/main" xmlns:r="http://schemas.openxmlformats.org/officeDocument/2006/relationships" xmlns:p="http://schemas.openxmlformats.org/presentationml/2006/main">
  <p:tag name="KSO_WM_UNIT_TEXTBOXSTYLE_GUID" val="{97b25169-8f8e-4e7b-b962-b583eefacde2}"/>
</p:tagLst>
</file>

<file path=ppt/tags/tag101.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071747"/>
  <p:tag name="KSO_WM_UNIT_TEXTBOXSTYLE_ADJUSTTOP" val="0_-25.3067"/>
  <p:tag name="KSO_WM_UNIT_HIGHLIGHT" val="0"/>
  <p:tag name="KSO_WM_UNIT_COMPATIBLE" val="0"/>
  <p:tag name="KSO_WM_UNIT_DIAGRAM_ISNUMVISUAL" val="0"/>
  <p:tag name="KSO_WM_UNIT_DIAGRAM_ISREFERUNIT" val="0"/>
  <p:tag name="KSO_WM_UNIT_TYPE" val="i"/>
  <p:tag name="KSO_WM_UNIT_INDEX" val="2"/>
  <p:tag name="KSO_WM_UNIT_ID" val="mixed20201907_248*i*2"/>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102.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52.72827"/>
  <p:tag name="KSO_WM_UNIT_TEXTBOXSTYLE_ADJUSTTOP" val="100_-19.40669"/>
  <p:tag name="KSO_WM_UNIT_HIGHLIGHT" val="0"/>
  <p:tag name="KSO_WM_UNIT_COMPATIBLE" val="0"/>
  <p:tag name="KSO_WM_UNIT_DIAGRAM_ISNUMVISUAL" val="0"/>
  <p:tag name="KSO_WM_UNIT_DIAGRAM_ISREFERUNIT" val="0"/>
  <p:tag name="KSO_WM_UNIT_TYPE" val="i"/>
  <p:tag name="KSO_WM_UNIT_INDEX" val="3"/>
  <p:tag name="KSO_WM_UNIT_ID" val="mixed20201907_248*i*3"/>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103.xml><?xml version="1.0" encoding="utf-8"?>
<p:tagLst xmlns:a="http://schemas.openxmlformats.org/drawingml/2006/main" xmlns:r="http://schemas.openxmlformats.org/officeDocument/2006/relationships" xmlns:p="http://schemas.openxmlformats.org/presentationml/2006/main">
  <p:tag name="KSO_WM_UNIT_TEXTBOXSTYLE_GUID" val="{97b25169-8f8e-4e7b-b962-b583eefacde2}"/>
</p:tagLst>
</file>

<file path=ppt/tags/tag104.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071747"/>
  <p:tag name="KSO_WM_UNIT_TEXTBOXSTYLE_ADJUSTTOP" val="0_-25.3067"/>
  <p:tag name="KSO_WM_UNIT_HIGHLIGHT" val="0"/>
  <p:tag name="KSO_WM_UNIT_COMPATIBLE" val="0"/>
  <p:tag name="KSO_WM_UNIT_DIAGRAM_ISNUMVISUAL" val="0"/>
  <p:tag name="KSO_WM_UNIT_DIAGRAM_ISREFERUNIT" val="0"/>
  <p:tag name="KSO_WM_UNIT_TYPE" val="i"/>
  <p:tag name="KSO_WM_UNIT_INDEX" val="2"/>
  <p:tag name="KSO_WM_UNIT_ID" val="mixed20201907_248*i*2"/>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105.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52.72827"/>
  <p:tag name="KSO_WM_UNIT_TEXTBOXSTYLE_ADJUSTTOP" val="100_-19.40669"/>
  <p:tag name="KSO_WM_UNIT_HIGHLIGHT" val="0"/>
  <p:tag name="KSO_WM_UNIT_COMPATIBLE" val="0"/>
  <p:tag name="KSO_WM_UNIT_DIAGRAM_ISNUMVISUAL" val="0"/>
  <p:tag name="KSO_WM_UNIT_DIAGRAM_ISREFERUNIT" val="0"/>
  <p:tag name="KSO_WM_UNIT_TYPE" val="i"/>
  <p:tag name="KSO_WM_UNIT_INDEX" val="3"/>
  <p:tag name="KSO_WM_UNIT_ID" val="mixed20201907_248*i*3"/>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106.xml><?xml version="1.0" encoding="utf-8"?>
<p:tagLst xmlns:a="http://schemas.openxmlformats.org/drawingml/2006/main" xmlns:r="http://schemas.openxmlformats.org/officeDocument/2006/relationships" xmlns:p="http://schemas.openxmlformats.org/presentationml/2006/main">
  <p:tag name="KSO_WM_UNIT_TEXTBOXSTYLE_GUID" val="{97b25169-8f8e-4e7b-b962-b583eefacde2}"/>
</p:tagLst>
</file>

<file path=ppt/tags/tag107.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071747"/>
  <p:tag name="KSO_WM_UNIT_TEXTBOXSTYLE_ADJUSTTOP" val="0_-25.3067"/>
  <p:tag name="KSO_WM_UNIT_HIGHLIGHT" val="0"/>
  <p:tag name="KSO_WM_UNIT_COMPATIBLE" val="0"/>
  <p:tag name="KSO_WM_UNIT_DIAGRAM_ISNUMVISUAL" val="0"/>
  <p:tag name="KSO_WM_UNIT_DIAGRAM_ISREFERUNIT" val="0"/>
  <p:tag name="KSO_WM_UNIT_TYPE" val="i"/>
  <p:tag name="KSO_WM_UNIT_INDEX" val="2"/>
  <p:tag name="KSO_WM_UNIT_ID" val="mixed20201907_248*i*2"/>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108.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52.72827"/>
  <p:tag name="KSO_WM_UNIT_TEXTBOXSTYLE_ADJUSTTOP" val="100_-19.40669"/>
  <p:tag name="KSO_WM_UNIT_HIGHLIGHT" val="0"/>
  <p:tag name="KSO_WM_UNIT_COMPATIBLE" val="0"/>
  <p:tag name="KSO_WM_UNIT_DIAGRAM_ISNUMVISUAL" val="0"/>
  <p:tag name="KSO_WM_UNIT_DIAGRAM_ISREFERUNIT" val="0"/>
  <p:tag name="KSO_WM_UNIT_TYPE" val="i"/>
  <p:tag name="KSO_WM_UNIT_INDEX" val="3"/>
  <p:tag name="KSO_WM_UNIT_ID" val="mixed20201907_248*i*3"/>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11.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52.72827"/>
  <p:tag name="KSO_WM_UNIT_TEXTBOXSTYLE_ADJUSTTOP" val="100_-19.40669"/>
  <p:tag name="KSO_WM_UNIT_HIGHLIGHT" val="0"/>
  <p:tag name="KSO_WM_UNIT_COMPATIBLE" val="0"/>
  <p:tag name="KSO_WM_UNIT_DIAGRAM_ISNUMVISUAL" val="0"/>
  <p:tag name="KSO_WM_UNIT_DIAGRAM_ISREFERUNIT" val="0"/>
  <p:tag name="KSO_WM_UNIT_TYPE" val="i"/>
  <p:tag name="KSO_WM_UNIT_INDEX" val="3"/>
  <p:tag name="KSO_WM_UNIT_ID" val="mixed20201907_248*i*3"/>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12.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071747"/>
  <p:tag name="KSO_WM_UNIT_TEXTBOXSTYLE_ADJUSTTOP" val="0_-25.3067"/>
  <p:tag name="KSO_WM_UNIT_HIGHLIGHT" val="0"/>
  <p:tag name="KSO_WM_UNIT_COMPATIBLE" val="0"/>
  <p:tag name="KSO_WM_UNIT_DIAGRAM_ISNUMVISUAL" val="0"/>
  <p:tag name="KSO_WM_UNIT_DIAGRAM_ISREFERUNIT" val="0"/>
  <p:tag name="KSO_WM_UNIT_TYPE" val="i"/>
  <p:tag name="KSO_WM_UNIT_INDEX" val="2"/>
  <p:tag name="KSO_WM_UNIT_ID" val="mixed20201907_248*i*2"/>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13.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52.72827"/>
  <p:tag name="KSO_WM_UNIT_TEXTBOXSTYLE_ADJUSTTOP" val="100_-19.40669"/>
  <p:tag name="KSO_WM_UNIT_HIGHLIGHT" val="0"/>
  <p:tag name="KSO_WM_UNIT_COMPATIBLE" val="0"/>
  <p:tag name="KSO_WM_UNIT_DIAGRAM_ISNUMVISUAL" val="0"/>
  <p:tag name="KSO_WM_UNIT_DIAGRAM_ISREFERUNIT" val="0"/>
  <p:tag name="KSO_WM_UNIT_TYPE" val="i"/>
  <p:tag name="KSO_WM_UNIT_INDEX" val="3"/>
  <p:tag name="KSO_WM_UNIT_ID" val="mixed20201907_248*i*3"/>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14.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071747"/>
  <p:tag name="KSO_WM_UNIT_TEXTBOXSTYLE_ADJUSTTOP" val="0_-25.3067"/>
  <p:tag name="KSO_WM_UNIT_HIGHLIGHT" val="0"/>
  <p:tag name="KSO_WM_UNIT_COMPATIBLE" val="0"/>
  <p:tag name="KSO_WM_UNIT_DIAGRAM_ISNUMVISUAL" val="0"/>
  <p:tag name="KSO_WM_UNIT_DIAGRAM_ISREFERUNIT" val="0"/>
  <p:tag name="KSO_WM_UNIT_TYPE" val="i"/>
  <p:tag name="KSO_WM_UNIT_INDEX" val="2"/>
  <p:tag name="KSO_WM_UNIT_ID" val="mixed20201907_248*i*2"/>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15.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52.72827"/>
  <p:tag name="KSO_WM_UNIT_TEXTBOXSTYLE_ADJUSTTOP" val="100_-19.40669"/>
  <p:tag name="KSO_WM_UNIT_HIGHLIGHT" val="0"/>
  <p:tag name="KSO_WM_UNIT_COMPATIBLE" val="0"/>
  <p:tag name="KSO_WM_UNIT_DIAGRAM_ISNUMVISUAL" val="0"/>
  <p:tag name="KSO_WM_UNIT_DIAGRAM_ISREFERUNIT" val="0"/>
  <p:tag name="KSO_WM_UNIT_TYPE" val="i"/>
  <p:tag name="KSO_WM_UNIT_INDEX" val="3"/>
  <p:tag name="KSO_WM_UNIT_ID" val="mixed20201907_248*i*3"/>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16.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071747"/>
  <p:tag name="KSO_WM_UNIT_TEXTBOXSTYLE_ADJUSTTOP" val="0_-25.3067"/>
  <p:tag name="KSO_WM_UNIT_HIGHLIGHT" val="0"/>
  <p:tag name="KSO_WM_UNIT_COMPATIBLE" val="0"/>
  <p:tag name="KSO_WM_UNIT_DIAGRAM_ISNUMVISUAL" val="0"/>
  <p:tag name="KSO_WM_UNIT_DIAGRAM_ISREFERUNIT" val="0"/>
  <p:tag name="KSO_WM_UNIT_TYPE" val="i"/>
  <p:tag name="KSO_WM_UNIT_INDEX" val="2"/>
  <p:tag name="KSO_WM_UNIT_ID" val="mixed20201907_248*i*2"/>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17.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52.72827"/>
  <p:tag name="KSO_WM_UNIT_TEXTBOXSTYLE_ADJUSTTOP" val="100_-19.40669"/>
  <p:tag name="KSO_WM_UNIT_HIGHLIGHT" val="0"/>
  <p:tag name="KSO_WM_UNIT_COMPATIBLE" val="0"/>
  <p:tag name="KSO_WM_UNIT_DIAGRAM_ISNUMVISUAL" val="0"/>
  <p:tag name="KSO_WM_UNIT_DIAGRAM_ISREFERUNIT" val="0"/>
  <p:tag name="KSO_WM_UNIT_TYPE" val="i"/>
  <p:tag name="KSO_WM_UNIT_INDEX" val="3"/>
  <p:tag name="KSO_WM_UNIT_ID" val="mixed20201907_248*i*3"/>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18.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071747"/>
  <p:tag name="KSO_WM_UNIT_TEXTBOXSTYLE_ADJUSTTOP" val="0_-25.3067"/>
  <p:tag name="KSO_WM_UNIT_HIGHLIGHT" val="0"/>
  <p:tag name="KSO_WM_UNIT_COMPATIBLE" val="0"/>
  <p:tag name="KSO_WM_UNIT_DIAGRAM_ISNUMVISUAL" val="0"/>
  <p:tag name="KSO_WM_UNIT_DIAGRAM_ISREFERUNIT" val="0"/>
  <p:tag name="KSO_WM_UNIT_TYPE" val="i"/>
  <p:tag name="KSO_WM_UNIT_INDEX" val="2"/>
  <p:tag name="KSO_WM_UNIT_ID" val="mixed20201907_248*i*2"/>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19.xml><?xml version="1.0" encoding="utf-8"?>
<p:tagLst xmlns:a="http://schemas.openxmlformats.org/drawingml/2006/main" xmlns:r="http://schemas.openxmlformats.org/officeDocument/2006/relationships" xmlns:p="http://schemas.openxmlformats.org/presentationml/2006/main">
  <p:tag name="KSO_WM_UNIT_TEXTBOXSTYLE_GUID" val="{97b25169-8f8e-4e7b-b962-b583eefacde2}"/>
</p:tagLst>
</file>

<file path=ppt/tags/tag2.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071747"/>
  <p:tag name="KSO_WM_UNIT_TEXTBOXSTYLE_ADJUSTTOP" val="0_-25.3067"/>
  <p:tag name="KSO_WM_UNIT_HIGHLIGHT" val="0"/>
  <p:tag name="KSO_WM_UNIT_COMPATIBLE" val="0"/>
  <p:tag name="KSO_WM_UNIT_DIAGRAM_ISNUMVISUAL" val="0"/>
  <p:tag name="KSO_WM_UNIT_DIAGRAM_ISREFERUNIT" val="0"/>
  <p:tag name="KSO_WM_UNIT_TYPE" val="i"/>
  <p:tag name="KSO_WM_UNIT_INDEX" val="2"/>
  <p:tag name="KSO_WM_UNIT_ID" val="mixed20201907_248*i*2"/>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20.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071747"/>
  <p:tag name="KSO_WM_UNIT_TEXTBOXSTYLE_ADJUSTTOP" val="0_-25.3067"/>
  <p:tag name="KSO_WM_UNIT_HIGHLIGHT" val="0"/>
  <p:tag name="KSO_WM_UNIT_COMPATIBLE" val="0"/>
  <p:tag name="KSO_WM_UNIT_DIAGRAM_ISNUMVISUAL" val="0"/>
  <p:tag name="KSO_WM_UNIT_DIAGRAM_ISREFERUNIT" val="0"/>
  <p:tag name="KSO_WM_UNIT_TYPE" val="i"/>
  <p:tag name="KSO_WM_UNIT_INDEX" val="2"/>
  <p:tag name="KSO_WM_UNIT_ID" val="mixed20201907_248*i*2"/>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21.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52.72827"/>
  <p:tag name="KSO_WM_UNIT_TEXTBOXSTYLE_ADJUSTTOP" val="100_-19.40669"/>
  <p:tag name="KSO_WM_UNIT_HIGHLIGHT" val="0"/>
  <p:tag name="KSO_WM_UNIT_COMPATIBLE" val="0"/>
  <p:tag name="KSO_WM_UNIT_DIAGRAM_ISNUMVISUAL" val="0"/>
  <p:tag name="KSO_WM_UNIT_DIAGRAM_ISREFERUNIT" val="0"/>
  <p:tag name="KSO_WM_UNIT_TYPE" val="i"/>
  <p:tag name="KSO_WM_UNIT_INDEX" val="3"/>
  <p:tag name="KSO_WM_UNIT_ID" val="mixed20201907_248*i*3"/>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22.xml><?xml version="1.0" encoding="utf-8"?>
<p:tagLst xmlns:a="http://schemas.openxmlformats.org/drawingml/2006/main" xmlns:r="http://schemas.openxmlformats.org/officeDocument/2006/relationships" xmlns:p="http://schemas.openxmlformats.org/presentationml/2006/main">
  <p:tag name="KSO_WM_UNIT_TEXTBOXSTYLE_GUID" val="{97b25169-8f8e-4e7b-b962-b583eefacde2}"/>
</p:tagLst>
</file>

<file path=ppt/tags/tag23.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071747"/>
  <p:tag name="KSO_WM_UNIT_TEXTBOXSTYLE_ADJUSTTOP" val="0_-25.3067"/>
  <p:tag name="KSO_WM_UNIT_HIGHLIGHT" val="0"/>
  <p:tag name="KSO_WM_UNIT_COMPATIBLE" val="0"/>
  <p:tag name="KSO_WM_UNIT_DIAGRAM_ISNUMVISUAL" val="0"/>
  <p:tag name="KSO_WM_UNIT_DIAGRAM_ISREFERUNIT" val="0"/>
  <p:tag name="KSO_WM_UNIT_TYPE" val="i"/>
  <p:tag name="KSO_WM_UNIT_INDEX" val="2"/>
  <p:tag name="KSO_WM_UNIT_ID" val="mixed20201907_248*i*2"/>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24.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52.72827"/>
  <p:tag name="KSO_WM_UNIT_TEXTBOXSTYLE_ADJUSTTOP" val="100_-19.40669"/>
  <p:tag name="KSO_WM_UNIT_HIGHLIGHT" val="0"/>
  <p:tag name="KSO_WM_UNIT_COMPATIBLE" val="0"/>
  <p:tag name="KSO_WM_UNIT_DIAGRAM_ISNUMVISUAL" val="0"/>
  <p:tag name="KSO_WM_UNIT_DIAGRAM_ISREFERUNIT" val="0"/>
  <p:tag name="KSO_WM_UNIT_TYPE" val="i"/>
  <p:tag name="KSO_WM_UNIT_INDEX" val="3"/>
  <p:tag name="KSO_WM_UNIT_ID" val="mixed20201907_248*i*3"/>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25.xml><?xml version="1.0" encoding="utf-8"?>
<p:tagLst xmlns:a="http://schemas.openxmlformats.org/drawingml/2006/main" xmlns:r="http://schemas.openxmlformats.org/officeDocument/2006/relationships" xmlns:p="http://schemas.openxmlformats.org/presentationml/2006/main">
  <p:tag name="KSO_WM_UNIT_TEXTBOXSTYLE_GUID" val="{97b25169-8f8e-4e7b-b962-b583eefacde2}"/>
</p:tagLst>
</file>

<file path=ppt/tags/tag26.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071747"/>
  <p:tag name="KSO_WM_UNIT_TEXTBOXSTYLE_ADJUSTTOP" val="0_-25.3067"/>
  <p:tag name="KSO_WM_UNIT_HIGHLIGHT" val="0"/>
  <p:tag name="KSO_WM_UNIT_COMPATIBLE" val="0"/>
  <p:tag name="KSO_WM_UNIT_DIAGRAM_ISNUMVISUAL" val="0"/>
  <p:tag name="KSO_WM_UNIT_DIAGRAM_ISREFERUNIT" val="0"/>
  <p:tag name="KSO_WM_UNIT_TYPE" val="i"/>
  <p:tag name="KSO_WM_UNIT_INDEX" val="2"/>
  <p:tag name="KSO_WM_UNIT_ID" val="mixed20201907_248*i*2"/>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27.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52.72827"/>
  <p:tag name="KSO_WM_UNIT_TEXTBOXSTYLE_ADJUSTTOP" val="100_-19.40669"/>
  <p:tag name="KSO_WM_UNIT_HIGHLIGHT" val="0"/>
  <p:tag name="KSO_WM_UNIT_COMPATIBLE" val="0"/>
  <p:tag name="KSO_WM_UNIT_DIAGRAM_ISNUMVISUAL" val="0"/>
  <p:tag name="KSO_WM_UNIT_DIAGRAM_ISREFERUNIT" val="0"/>
  <p:tag name="KSO_WM_UNIT_TYPE" val="i"/>
  <p:tag name="KSO_WM_UNIT_INDEX" val="3"/>
  <p:tag name="KSO_WM_UNIT_ID" val="mixed20201907_248*i*3"/>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28.xml><?xml version="1.0" encoding="utf-8"?>
<p:tagLst xmlns:a="http://schemas.openxmlformats.org/drawingml/2006/main" xmlns:r="http://schemas.openxmlformats.org/officeDocument/2006/relationships" xmlns:p="http://schemas.openxmlformats.org/presentationml/2006/main">
  <p:tag name="KSO_WM_UNIT_TEXTBOXSTYLE_GUID" val="{97b25169-8f8e-4e7b-b962-b583eefacde2}"/>
</p:tagLst>
</file>

<file path=ppt/tags/tag29.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071747"/>
  <p:tag name="KSO_WM_UNIT_TEXTBOXSTYLE_ADJUSTTOP" val="0_-25.3067"/>
  <p:tag name="KSO_WM_UNIT_HIGHLIGHT" val="0"/>
  <p:tag name="KSO_WM_UNIT_COMPATIBLE" val="0"/>
  <p:tag name="KSO_WM_UNIT_DIAGRAM_ISNUMVISUAL" val="0"/>
  <p:tag name="KSO_WM_UNIT_DIAGRAM_ISREFERUNIT" val="0"/>
  <p:tag name="KSO_WM_UNIT_TYPE" val="i"/>
  <p:tag name="KSO_WM_UNIT_INDEX" val="2"/>
  <p:tag name="KSO_WM_UNIT_ID" val="mixed20201907_248*i*2"/>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3.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52.72827"/>
  <p:tag name="KSO_WM_UNIT_TEXTBOXSTYLE_ADJUSTTOP" val="100_-19.40669"/>
  <p:tag name="KSO_WM_UNIT_HIGHLIGHT" val="0"/>
  <p:tag name="KSO_WM_UNIT_COMPATIBLE" val="0"/>
  <p:tag name="KSO_WM_UNIT_DIAGRAM_ISNUMVISUAL" val="0"/>
  <p:tag name="KSO_WM_UNIT_DIAGRAM_ISREFERUNIT" val="0"/>
  <p:tag name="KSO_WM_UNIT_TYPE" val="i"/>
  <p:tag name="KSO_WM_UNIT_INDEX" val="3"/>
  <p:tag name="KSO_WM_UNIT_ID" val="mixed20201907_248*i*3"/>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30.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52.72827"/>
  <p:tag name="KSO_WM_UNIT_TEXTBOXSTYLE_ADJUSTTOP" val="100_-19.40669"/>
  <p:tag name="KSO_WM_UNIT_HIGHLIGHT" val="0"/>
  <p:tag name="KSO_WM_UNIT_COMPATIBLE" val="0"/>
  <p:tag name="KSO_WM_UNIT_DIAGRAM_ISNUMVISUAL" val="0"/>
  <p:tag name="KSO_WM_UNIT_DIAGRAM_ISREFERUNIT" val="0"/>
  <p:tag name="KSO_WM_UNIT_TYPE" val="i"/>
  <p:tag name="KSO_WM_UNIT_INDEX" val="3"/>
  <p:tag name="KSO_WM_UNIT_ID" val="mixed20201907_248*i*3"/>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31.xml><?xml version="1.0" encoding="utf-8"?>
<p:tagLst xmlns:a="http://schemas.openxmlformats.org/drawingml/2006/main" xmlns:r="http://schemas.openxmlformats.org/officeDocument/2006/relationships" xmlns:p="http://schemas.openxmlformats.org/presentationml/2006/main">
  <p:tag name="KSO_WM_UNIT_TEXTBOXSTYLE_GUID" val="{97b25169-8f8e-4e7b-b962-b583eefacde2}"/>
</p:tagLst>
</file>

<file path=ppt/tags/tag32.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071747"/>
  <p:tag name="KSO_WM_UNIT_TEXTBOXSTYLE_ADJUSTTOP" val="0_-25.3067"/>
  <p:tag name="KSO_WM_UNIT_HIGHLIGHT" val="0"/>
  <p:tag name="KSO_WM_UNIT_COMPATIBLE" val="0"/>
  <p:tag name="KSO_WM_UNIT_DIAGRAM_ISNUMVISUAL" val="0"/>
  <p:tag name="KSO_WM_UNIT_DIAGRAM_ISREFERUNIT" val="0"/>
  <p:tag name="KSO_WM_UNIT_TYPE" val="i"/>
  <p:tag name="KSO_WM_UNIT_INDEX" val="2"/>
  <p:tag name="KSO_WM_UNIT_ID" val="mixed20201907_248*i*2"/>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33.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52.72827"/>
  <p:tag name="KSO_WM_UNIT_TEXTBOXSTYLE_ADJUSTTOP" val="100_-19.40669"/>
  <p:tag name="KSO_WM_UNIT_HIGHLIGHT" val="0"/>
  <p:tag name="KSO_WM_UNIT_COMPATIBLE" val="0"/>
  <p:tag name="KSO_WM_UNIT_DIAGRAM_ISNUMVISUAL" val="0"/>
  <p:tag name="KSO_WM_UNIT_DIAGRAM_ISREFERUNIT" val="0"/>
  <p:tag name="KSO_WM_UNIT_TYPE" val="i"/>
  <p:tag name="KSO_WM_UNIT_INDEX" val="3"/>
  <p:tag name="KSO_WM_UNIT_ID" val="mixed20201907_248*i*3"/>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34.xml><?xml version="1.0" encoding="utf-8"?>
<p:tagLst xmlns:a="http://schemas.openxmlformats.org/drawingml/2006/main" xmlns:r="http://schemas.openxmlformats.org/officeDocument/2006/relationships" xmlns:p="http://schemas.openxmlformats.org/presentationml/2006/main">
  <p:tag name="KSO_WM_UNIT_TEXTBOXSTYLE_GUID" val="{97b25169-8f8e-4e7b-b962-b583eefacde2}"/>
</p:tagLst>
</file>

<file path=ppt/tags/tag35.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071747"/>
  <p:tag name="KSO_WM_UNIT_TEXTBOXSTYLE_ADJUSTTOP" val="0_-25.3067"/>
  <p:tag name="KSO_WM_UNIT_HIGHLIGHT" val="0"/>
  <p:tag name="KSO_WM_UNIT_COMPATIBLE" val="0"/>
  <p:tag name="KSO_WM_UNIT_DIAGRAM_ISNUMVISUAL" val="0"/>
  <p:tag name="KSO_WM_UNIT_DIAGRAM_ISREFERUNIT" val="0"/>
  <p:tag name="KSO_WM_UNIT_TYPE" val="i"/>
  <p:tag name="KSO_WM_UNIT_INDEX" val="2"/>
  <p:tag name="KSO_WM_UNIT_ID" val="mixed20201907_248*i*2"/>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36.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52.72827"/>
  <p:tag name="KSO_WM_UNIT_TEXTBOXSTYLE_ADJUSTTOP" val="100_-19.40669"/>
  <p:tag name="KSO_WM_UNIT_HIGHLIGHT" val="0"/>
  <p:tag name="KSO_WM_UNIT_COMPATIBLE" val="0"/>
  <p:tag name="KSO_WM_UNIT_DIAGRAM_ISNUMVISUAL" val="0"/>
  <p:tag name="KSO_WM_UNIT_DIAGRAM_ISREFERUNIT" val="0"/>
  <p:tag name="KSO_WM_UNIT_TYPE" val="i"/>
  <p:tag name="KSO_WM_UNIT_INDEX" val="3"/>
  <p:tag name="KSO_WM_UNIT_ID" val="mixed20201907_248*i*3"/>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37.xml><?xml version="1.0" encoding="utf-8"?>
<p:tagLst xmlns:a="http://schemas.openxmlformats.org/drawingml/2006/main" xmlns:r="http://schemas.openxmlformats.org/officeDocument/2006/relationships" xmlns:p="http://schemas.openxmlformats.org/presentationml/2006/main">
  <p:tag name="KSO_WM_UNIT_TEXTBOXSTYLE_GUID" val="{97b25169-8f8e-4e7b-b962-b583eefacde2}"/>
</p:tagLst>
</file>

<file path=ppt/tags/tag38.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071747"/>
  <p:tag name="KSO_WM_UNIT_TEXTBOXSTYLE_ADJUSTTOP" val="0_-25.3067"/>
  <p:tag name="KSO_WM_UNIT_HIGHLIGHT" val="0"/>
  <p:tag name="KSO_WM_UNIT_COMPATIBLE" val="0"/>
  <p:tag name="KSO_WM_UNIT_DIAGRAM_ISNUMVISUAL" val="0"/>
  <p:tag name="KSO_WM_UNIT_DIAGRAM_ISREFERUNIT" val="0"/>
  <p:tag name="KSO_WM_UNIT_TYPE" val="i"/>
  <p:tag name="KSO_WM_UNIT_INDEX" val="2"/>
  <p:tag name="KSO_WM_UNIT_ID" val="mixed20201907_248*i*2"/>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39.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52.72827"/>
  <p:tag name="KSO_WM_UNIT_TEXTBOXSTYLE_ADJUSTTOP" val="100_-19.40669"/>
  <p:tag name="KSO_WM_UNIT_HIGHLIGHT" val="0"/>
  <p:tag name="KSO_WM_UNIT_COMPATIBLE" val="0"/>
  <p:tag name="KSO_WM_UNIT_DIAGRAM_ISNUMVISUAL" val="0"/>
  <p:tag name="KSO_WM_UNIT_DIAGRAM_ISREFERUNIT" val="0"/>
  <p:tag name="KSO_WM_UNIT_TYPE" val="i"/>
  <p:tag name="KSO_WM_UNIT_INDEX" val="3"/>
  <p:tag name="KSO_WM_UNIT_ID" val="mixed20201907_248*i*3"/>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4.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071747"/>
  <p:tag name="KSO_WM_UNIT_TEXTBOXSTYLE_ADJUSTTOP" val="0_-25.3067"/>
  <p:tag name="KSO_WM_UNIT_HIGHLIGHT" val="0"/>
  <p:tag name="KSO_WM_UNIT_COMPATIBLE" val="0"/>
  <p:tag name="KSO_WM_UNIT_DIAGRAM_ISNUMVISUAL" val="0"/>
  <p:tag name="KSO_WM_UNIT_DIAGRAM_ISREFERUNIT" val="0"/>
  <p:tag name="KSO_WM_UNIT_TYPE" val="i"/>
  <p:tag name="KSO_WM_UNIT_INDEX" val="2"/>
  <p:tag name="KSO_WM_UNIT_ID" val="mixed20201907_248*i*2"/>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40.xml><?xml version="1.0" encoding="utf-8"?>
<p:tagLst xmlns:a="http://schemas.openxmlformats.org/drawingml/2006/main" xmlns:r="http://schemas.openxmlformats.org/officeDocument/2006/relationships" xmlns:p="http://schemas.openxmlformats.org/presentationml/2006/main">
  <p:tag name="KSO_WM_UNIT_TEXTBOXSTYLE_GUID" val="{97b25169-8f8e-4e7b-b962-b583eefacde2}"/>
</p:tagLst>
</file>

<file path=ppt/tags/tag41.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071747"/>
  <p:tag name="KSO_WM_UNIT_TEXTBOXSTYLE_ADJUSTTOP" val="0_-25.3067"/>
  <p:tag name="KSO_WM_UNIT_HIGHLIGHT" val="0"/>
  <p:tag name="KSO_WM_UNIT_COMPATIBLE" val="0"/>
  <p:tag name="KSO_WM_UNIT_DIAGRAM_ISNUMVISUAL" val="0"/>
  <p:tag name="KSO_WM_UNIT_DIAGRAM_ISREFERUNIT" val="0"/>
  <p:tag name="KSO_WM_UNIT_TYPE" val="i"/>
  <p:tag name="KSO_WM_UNIT_INDEX" val="2"/>
  <p:tag name="KSO_WM_UNIT_ID" val="mixed20201907_248*i*2"/>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42.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52.72827"/>
  <p:tag name="KSO_WM_UNIT_TEXTBOXSTYLE_ADJUSTTOP" val="100_-19.40669"/>
  <p:tag name="KSO_WM_UNIT_HIGHLIGHT" val="0"/>
  <p:tag name="KSO_WM_UNIT_COMPATIBLE" val="0"/>
  <p:tag name="KSO_WM_UNIT_DIAGRAM_ISNUMVISUAL" val="0"/>
  <p:tag name="KSO_WM_UNIT_DIAGRAM_ISREFERUNIT" val="0"/>
  <p:tag name="KSO_WM_UNIT_TYPE" val="i"/>
  <p:tag name="KSO_WM_UNIT_INDEX" val="3"/>
  <p:tag name="KSO_WM_UNIT_ID" val="mixed20201907_248*i*3"/>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43.xml><?xml version="1.0" encoding="utf-8"?>
<p:tagLst xmlns:a="http://schemas.openxmlformats.org/drawingml/2006/main" xmlns:r="http://schemas.openxmlformats.org/officeDocument/2006/relationships" xmlns:p="http://schemas.openxmlformats.org/presentationml/2006/main">
  <p:tag name="KSO_WM_UNIT_TEXTBOXSTYLE_GUID" val="{97b25169-8f8e-4e7b-b962-b583eefacde2}"/>
</p:tagLst>
</file>

<file path=ppt/tags/tag44.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071747"/>
  <p:tag name="KSO_WM_UNIT_TEXTBOXSTYLE_ADJUSTTOP" val="0_-25.3067"/>
  <p:tag name="KSO_WM_UNIT_HIGHLIGHT" val="0"/>
  <p:tag name="KSO_WM_UNIT_COMPATIBLE" val="0"/>
  <p:tag name="KSO_WM_UNIT_DIAGRAM_ISNUMVISUAL" val="0"/>
  <p:tag name="KSO_WM_UNIT_DIAGRAM_ISREFERUNIT" val="0"/>
  <p:tag name="KSO_WM_UNIT_TYPE" val="i"/>
  <p:tag name="KSO_WM_UNIT_INDEX" val="2"/>
  <p:tag name="KSO_WM_UNIT_ID" val="mixed20201907_248*i*2"/>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45.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52.72827"/>
  <p:tag name="KSO_WM_UNIT_TEXTBOXSTYLE_ADJUSTTOP" val="100_-19.40669"/>
  <p:tag name="KSO_WM_UNIT_HIGHLIGHT" val="0"/>
  <p:tag name="KSO_WM_UNIT_COMPATIBLE" val="0"/>
  <p:tag name="KSO_WM_UNIT_DIAGRAM_ISNUMVISUAL" val="0"/>
  <p:tag name="KSO_WM_UNIT_DIAGRAM_ISREFERUNIT" val="0"/>
  <p:tag name="KSO_WM_UNIT_TYPE" val="i"/>
  <p:tag name="KSO_WM_UNIT_INDEX" val="3"/>
  <p:tag name="KSO_WM_UNIT_ID" val="mixed20201907_248*i*3"/>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46.xml><?xml version="1.0" encoding="utf-8"?>
<p:tagLst xmlns:a="http://schemas.openxmlformats.org/drawingml/2006/main" xmlns:r="http://schemas.openxmlformats.org/officeDocument/2006/relationships" xmlns:p="http://schemas.openxmlformats.org/presentationml/2006/main">
  <p:tag name="KSO_WM_UNIT_TEXTBOXSTYLE_GUID" val="{97b25169-8f8e-4e7b-b962-b583eefacde2}"/>
</p:tagLst>
</file>

<file path=ppt/tags/tag47.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071747"/>
  <p:tag name="KSO_WM_UNIT_TEXTBOXSTYLE_ADJUSTTOP" val="0_-25.3067"/>
  <p:tag name="KSO_WM_UNIT_HIGHLIGHT" val="0"/>
  <p:tag name="KSO_WM_UNIT_COMPATIBLE" val="0"/>
  <p:tag name="KSO_WM_UNIT_DIAGRAM_ISNUMVISUAL" val="0"/>
  <p:tag name="KSO_WM_UNIT_DIAGRAM_ISREFERUNIT" val="0"/>
  <p:tag name="KSO_WM_UNIT_TYPE" val="i"/>
  <p:tag name="KSO_WM_UNIT_INDEX" val="2"/>
  <p:tag name="KSO_WM_UNIT_ID" val="mixed20201907_248*i*2"/>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48.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52.72827"/>
  <p:tag name="KSO_WM_UNIT_TEXTBOXSTYLE_ADJUSTTOP" val="100_-19.40669"/>
  <p:tag name="KSO_WM_UNIT_HIGHLIGHT" val="0"/>
  <p:tag name="KSO_WM_UNIT_COMPATIBLE" val="0"/>
  <p:tag name="KSO_WM_UNIT_DIAGRAM_ISNUMVISUAL" val="0"/>
  <p:tag name="KSO_WM_UNIT_DIAGRAM_ISREFERUNIT" val="0"/>
  <p:tag name="KSO_WM_UNIT_TYPE" val="i"/>
  <p:tag name="KSO_WM_UNIT_INDEX" val="3"/>
  <p:tag name="KSO_WM_UNIT_ID" val="mixed20201907_248*i*3"/>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49.xml><?xml version="1.0" encoding="utf-8"?>
<p:tagLst xmlns:a="http://schemas.openxmlformats.org/drawingml/2006/main" xmlns:r="http://schemas.openxmlformats.org/officeDocument/2006/relationships" xmlns:p="http://schemas.openxmlformats.org/presentationml/2006/main">
  <p:tag name="KSO_WM_UNIT_TEXTBOXSTYLE_GUID" val="{97b25169-8f8e-4e7b-b962-b583eefacde2}"/>
</p:tagLst>
</file>

<file path=ppt/tags/tag5.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52.72827"/>
  <p:tag name="KSO_WM_UNIT_TEXTBOXSTYLE_ADJUSTTOP" val="100_-19.40669"/>
  <p:tag name="KSO_WM_UNIT_HIGHLIGHT" val="0"/>
  <p:tag name="KSO_WM_UNIT_COMPATIBLE" val="0"/>
  <p:tag name="KSO_WM_UNIT_DIAGRAM_ISNUMVISUAL" val="0"/>
  <p:tag name="KSO_WM_UNIT_DIAGRAM_ISREFERUNIT" val="0"/>
  <p:tag name="KSO_WM_UNIT_TYPE" val="i"/>
  <p:tag name="KSO_WM_UNIT_INDEX" val="3"/>
  <p:tag name="KSO_WM_UNIT_ID" val="mixed20201907_248*i*3"/>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50.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071747"/>
  <p:tag name="KSO_WM_UNIT_TEXTBOXSTYLE_ADJUSTTOP" val="0_-25.3067"/>
  <p:tag name="KSO_WM_UNIT_HIGHLIGHT" val="0"/>
  <p:tag name="KSO_WM_UNIT_COMPATIBLE" val="0"/>
  <p:tag name="KSO_WM_UNIT_DIAGRAM_ISNUMVISUAL" val="0"/>
  <p:tag name="KSO_WM_UNIT_DIAGRAM_ISREFERUNIT" val="0"/>
  <p:tag name="KSO_WM_UNIT_TYPE" val="i"/>
  <p:tag name="KSO_WM_UNIT_INDEX" val="2"/>
  <p:tag name="KSO_WM_UNIT_ID" val="mixed20201907_248*i*2"/>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51.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52.72827"/>
  <p:tag name="KSO_WM_UNIT_TEXTBOXSTYLE_ADJUSTTOP" val="100_-19.40669"/>
  <p:tag name="KSO_WM_UNIT_HIGHLIGHT" val="0"/>
  <p:tag name="KSO_WM_UNIT_COMPATIBLE" val="0"/>
  <p:tag name="KSO_WM_UNIT_DIAGRAM_ISNUMVISUAL" val="0"/>
  <p:tag name="KSO_WM_UNIT_DIAGRAM_ISREFERUNIT" val="0"/>
  <p:tag name="KSO_WM_UNIT_TYPE" val="i"/>
  <p:tag name="KSO_WM_UNIT_INDEX" val="3"/>
  <p:tag name="KSO_WM_UNIT_ID" val="mixed20201907_248*i*3"/>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52.xml><?xml version="1.0" encoding="utf-8"?>
<p:tagLst xmlns:a="http://schemas.openxmlformats.org/drawingml/2006/main" xmlns:r="http://schemas.openxmlformats.org/officeDocument/2006/relationships" xmlns:p="http://schemas.openxmlformats.org/presentationml/2006/main">
  <p:tag name="KSO_WM_UNIT_TEXTBOXSTYLE_GUID" val="{97b25169-8f8e-4e7b-b962-b583eefacde2}"/>
</p:tagLst>
</file>

<file path=ppt/tags/tag53.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071747"/>
  <p:tag name="KSO_WM_UNIT_TEXTBOXSTYLE_ADJUSTTOP" val="0_-25.3067"/>
  <p:tag name="KSO_WM_UNIT_HIGHLIGHT" val="0"/>
  <p:tag name="KSO_WM_UNIT_COMPATIBLE" val="0"/>
  <p:tag name="KSO_WM_UNIT_DIAGRAM_ISNUMVISUAL" val="0"/>
  <p:tag name="KSO_WM_UNIT_DIAGRAM_ISREFERUNIT" val="0"/>
  <p:tag name="KSO_WM_UNIT_TYPE" val="i"/>
  <p:tag name="KSO_WM_UNIT_INDEX" val="2"/>
  <p:tag name="KSO_WM_UNIT_ID" val="mixed20201907_248*i*2"/>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54.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52.72827"/>
  <p:tag name="KSO_WM_UNIT_TEXTBOXSTYLE_ADJUSTTOP" val="100_-19.40669"/>
  <p:tag name="KSO_WM_UNIT_HIGHLIGHT" val="0"/>
  <p:tag name="KSO_WM_UNIT_COMPATIBLE" val="0"/>
  <p:tag name="KSO_WM_UNIT_DIAGRAM_ISNUMVISUAL" val="0"/>
  <p:tag name="KSO_WM_UNIT_DIAGRAM_ISREFERUNIT" val="0"/>
  <p:tag name="KSO_WM_UNIT_TYPE" val="i"/>
  <p:tag name="KSO_WM_UNIT_INDEX" val="3"/>
  <p:tag name="KSO_WM_UNIT_ID" val="mixed20201907_248*i*3"/>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55.xml><?xml version="1.0" encoding="utf-8"?>
<p:tagLst xmlns:a="http://schemas.openxmlformats.org/drawingml/2006/main" xmlns:r="http://schemas.openxmlformats.org/officeDocument/2006/relationships" xmlns:p="http://schemas.openxmlformats.org/presentationml/2006/main">
  <p:tag name="KSO_WM_UNIT_TEXTBOXSTYLE_GUID" val="{97b25169-8f8e-4e7b-b962-b583eefacde2}"/>
</p:tagLst>
</file>

<file path=ppt/tags/tag56.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071747"/>
  <p:tag name="KSO_WM_UNIT_TEXTBOXSTYLE_ADJUSTTOP" val="0_-25.3067"/>
  <p:tag name="KSO_WM_UNIT_HIGHLIGHT" val="0"/>
  <p:tag name="KSO_WM_UNIT_COMPATIBLE" val="0"/>
  <p:tag name="KSO_WM_UNIT_DIAGRAM_ISNUMVISUAL" val="0"/>
  <p:tag name="KSO_WM_UNIT_DIAGRAM_ISREFERUNIT" val="0"/>
  <p:tag name="KSO_WM_UNIT_TYPE" val="i"/>
  <p:tag name="KSO_WM_UNIT_INDEX" val="2"/>
  <p:tag name="KSO_WM_UNIT_ID" val="mixed20201907_248*i*2"/>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57.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52.72827"/>
  <p:tag name="KSO_WM_UNIT_TEXTBOXSTYLE_ADJUSTTOP" val="100_-19.40669"/>
  <p:tag name="KSO_WM_UNIT_HIGHLIGHT" val="0"/>
  <p:tag name="KSO_WM_UNIT_COMPATIBLE" val="0"/>
  <p:tag name="KSO_WM_UNIT_DIAGRAM_ISNUMVISUAL" val="0"/>
  <p:tag name="KSO_WM_UNIT_DIAGRAM_ISREFERUNIT" val="0"/>
  <p:tag name="KSO_WM_UNIT_TYPE" val="i"/>
  <p:tag name="KSO_WM_UNIT_INDEX" val="3"/>
  <p:tag name="KSO_WM_UNIT_ID" val="mixed20201907_248*i*3"/>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58.xml><?xml version="1.0" encoding="utf-8"?>
<p:tagLst xmlns:a="http://schemas.openxmlformats.org/drawingml/2006/main" xmlns:r="http://schemas.openxmlformats.org/officeDocument/2006/relationships" xmlns:p="http://schemas.openxmlformats.org/presentationml/2006/main">
  <p:tag name="KSO_WM_UNIT_TEXTBOXSTYLE_GUID" val="{97b25169-8f8e-4e7b-b962-b583eefacde2}"/>
</p:tagLst>
</file>

<file path=ppt/tags/tag59.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071747"/>
  <p:tag name="KSO_WM_UNIT_TEXTBOXSTYLE_ADJUSTTOP" val="0_-25.3067"/>
  <p:tag name="KSO_WM_UNIT_HIGHLIGHT" val="0"/>
  <p:tag name="KSO_WM_UNIT_COMPATIBLE" val="0"/>
  <p:tag name="KSO_WM_UNIT_DIAGRAM_ISNUMVISUAL" val="0"/>
  <p:tag name="KSO_WM_UNIT_DIAGRAM_ISREFERUNIT" val="0"/>
  <p:tag name="KSO_WM_UNIT_TYPE" val="i"/>
  <p:tag name="KSO_WM_UNIT_INDEX" val="2"/>
  <p:tag name="KSO_WM_UNIT_ID" val="mixed20201907_248*i*2"/>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6.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071747"/>
  <p:tag name="KSO_WM_UNIT_TEXTBOXSTYLE_ADJUSTTOP" val="0_-25.3067"/>
  <p:tag name="KSO_WM_UNIT_HIGHLIGHT" val="0"/>
  <p:tag name="KSO_WM_UNIT_COMPATIBLE" val="0"/>
  <p:tag name="KSO_WM_UNIT_DIAGRAM_ISNUMVISUAL" val="0"/>
  <p:tag name="KSO_WM_UNIT_DIAGRAM_ISREFERUNIT" val="0"/>
  <p:tag name="KSO_WM_UNIT_TYPE" val="i"/>
  <p:tag name="KSO_WM_UNIT_INDEX" val="2"/>
  <p:tag name="KSO_WM_UNIT_ID" val="mixed20201907_248*i*2"/>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60.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52.72827"/>
  <p:tag name="KSO_WM_UNIT_TEXTBOXSTYLE_ADJUSTTOP" val="100_-19.40669"/>
  <p:tag name="KSO_WM_UNIT_HIGHLIGHT" val="0"/>
  <p:tag name="KSO_WM_UNIT_COMPATIBLE" val="0"/>
  <p:tag name="KSO_WM_UNIT_DIAGRAM_ISNUMVISUAL" val="0"/>
  <p:tag name="KSO_WM_UNIT_DIAGRAM_ISREFERUNIT" val="0"/>
  <p:tag name="KSO_WM_UNIT_TYPE" val="i"/>
  <p:tag name="KSO_WM_UNIT_INDEX" val="3"/>
  <p:tag name="KSO_WM_UNIT_ID" val="mixed20201907_248*i*3"/>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61.xml><?xml version="1.0" encoding="utf-8"?>
<p:tagLst xmlns:a="http://schemas.openxmlformats.org/drawingml/2006/main" xmlns:r="http://schemas.openxmlformats.org/officeDocument/2006/relationships" xmlns:p="http://schemas.openxmlformats.org/presentationml/2006/main">
  <p:tag name="KSO_WM_UNIT_TEXTBOXSTYLE_GUID" val="{97b25169-8f8e-4e7b-b962-b583eefacde2}"/>
</p:tagLst>
</file>

<file path=ppt/tags/tag62.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071747"/>
  <p:tag name="KSO_WM_UNIT_TEXTBOXSTYLE_ADJUSTTOP" val="0_-25.3067"/>
  <p:tag name="KSO_WM_UNIT_HIGHLIGHT" val="0"/>
  <p:tag name="KSO_WM_UNIT_COMPATIBLE" val="0"/>
  <p:tag name="KSO_WM_UNIT_DIAGRAM_ISNUMVISUAL" val="0"/>
  <p:tag name="KSO_WM_UNIT_DIAGRAM_ISREFERUNIT" val="0"/>
  <p:tag name="KSO_WM_UNIT_TYPE" val="i"/>
  <p:tag name="KSO_WM_UNIT_INDEX" val="2"/>
  <p:tag name="KSO_WM_UNIT_ID" val="mixed20201907_248*i*2"/>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63.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52.72827"/>
  <p:tag name="KSO_WM_UNIT_TEXTBOXSTYLE_ADJUSTTOP" val="100_-19.40669"/>
  <p:tag name="KSO_WM_UNIT_HIGHLIGHT" val="0"/>
  <p:tag name="KSO_WM_UNIT_COMPATIBLE" val="0"/>
  <p:tag name="KSO_WM_UNIT_DIAGRAM_ISNUMVISUAL" val="0"/>
  <p:tag name="KSO_WM_UNIT_DIAGRAM_ISREFERUNIT" val="0"/>
  <p:tag name="KSO_WM_UNIT_TYPE" val="i"/>
  <p:tag name="KSO_WM_UNIT_INDEX" val="3"/>
  <p:tag name="KSO_WM_UNIT_ID" val="mixed20201907_248*i*3"/>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64.xml><?xml version="1.0" encoding="utf-8"?>
<p:tagLst xmlns:a="http://schemas.openxmlformats.org/drawingml/2006/main" xmlns:r="http://schemas.openxmlformats.org/officeDocument/2006/relationships" xmlns:p="http://schemas.openxmlformats.org/presentationml/2006/main">
  <p:tag name="KSO_WM_UNIT_TEXTBOXSTYLE_GUID" val="{97b25169-8f8e-4e7b-b962-b583eefacde2}"/>
</p:tagLst>
</file>

<file path=ppt/tags/tag65.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071747"/>
  <p:tag name="KSO_WM_UNIT_TEXTBOXSTYLE_ADJUSTTOP" val="0_-25.3067"/>
  <p:tag name="KSO_WM_UNIT_HIGHLIGHT" val="0"/>
  <p:tag name="KSO_WM_UNIT_COMPATIBLE" val="0"/>
  <p:tag name="KSO_WM_UNIT_DIAGRAM_ISNUMVISUAL" val="0"/>
  <p:tag name="KSO_WM_UNIT_DIAGRAM_ISREFERUNIT" val="0"/>
  <p:tag name="KSO_WM_UNIT_TYPE" val="i"/>
  <p:tag name="KSO_WM_UNIT_INDEX" val="2"/>
  <p:tag name="KSO_WM_UNIT_ID" val="mixed20201907_248*i*2"/>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66.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52.72827"/>
  <p:tag name="KSO_WM_UNIT_TEXTBOXSTYLE_ADJUSTTOP" val="100_-19.40669"/>
  <p:tag name="KSO_WM_UNIT_HIGHLIGHT" val="0"/>
  <p:tag name="KSO_WM_UNIT_COMPATIBLE" val="0"/>
  <p:tag name="KSO_WM_UNIT_DIAGRAM_ISNUMVISUAL" val="0"/>
  <p:tag name="KSO_WM_UNIT_DIAGRAM_ISREFERUNIT" val="0"/>
  <p:tag name="KSO_WM_UNIT_TYPE" val="i"/>
  <p:tag name="KSO_WM_UNIT_INDEX" val="3"/>
  <p:tag name="KSO_WM_UNIT_ID" val="mixed20201907_248*i*3"/>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67.xml><?xml version="1.0" encoding="utf-8"?>
<p:tagLst xmlns:a="http://schemas.openxmlformats.org/drawingml/2006/main" xmlns:r="http://schemas.openxmlformats.org/officeDocument/2006/relationships" xmlns:p="http://schemas.openxmlformats.org/presentationml/2006/main">
  <p:tag name="KSO_WM_UNIT_TEXTBOXSTYLE_GUID" val="{97b25169-8f8e-4e7b-b962-b583eefacde2}"/>
</p:tagLst>
</file>

<file path=ppt/tags/tag68.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071747"/>
  <p:tag name="KSO_WM_UNIT_TEXTBOXSTYLE_ADJUSTTOP" val="0_-25.3067"/>
  <p:tag name="KSO_WM_UNIT_HIGHLIGHT" val="0"/>
  <p:tag name="KSO_WM_UNIT_COMPATIBLE" val="0"/>
  <p:tag name="KSO_WM_UNIT_DIAGRAM_ISNUMVISUAL" val="0"/>
  <p:tag name="KSO_WM_UNIT_DIAGRAM_ISREFERUNIT" val="0"/>
  <p:tag name="KSO_WM_UNIT_TYPE" val="i"/>
  <p:tag name="KSO_WM_UNIT_INDEX" val="2"/>
  <p:tag name="KSO_WM_UNIT_ID" val="mixed20201907_248*i*2"/>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69.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52.72827"/>
  <p:tag name="KSO_WM_UNIT_TEXTBOXSTYLE_ADJUSTTOP" val="100_-19.40669"/>
  <p:tag name="KSO_WM_UNIT_HIGHLIGHT" val="0"/>
  <p:tag name="KSO_WM_UNIT_COMPATIBLE" val="0"/>
  <p:tag name="KSO_WM_UNIT_DIAGRAM_ISNUMVISUAL" val="0"/>
  <p:tag name="KSO_WM_UNIT_DIAGRAM_ISREFERUNIT" val="0"/>
  <p:tag name="KSO_WM_UNIT_TYPE" val="i"/>
  <p:tag name="KSO_WM_UNIT_INDEX" val="3"/>
  <p:tag name="KSO_WM_UNIT_ID" val="mixed20201907_248*i*3"/>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7.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52.72827"/>
  <p:tag name="KSO_WM_UNIT_TEXTBOXSTYLE_ADJUSTTOP" val="100_-19.40669"/>
  <p:tag name="KSO_WM_UNIT_HIGHLIGHT" val="0"/>
  <p:tag name="KSO_WM_UNIT_COMPATIBLE" val="0"/>
  <p:tag name="KSO_WM_UNIT_DIAGRAM_ISNUMVISUAL" val="0"/>
  <p:tag name="KSO_WM_UNIT_DIAGRAM_ISREFERUNIT" val="0"/>
  <p:tag name="KSO_WM_UNIT_TYPE" val="i"/>
  <p:tag name="KSO_WM_UNIT_INDEX" val="3"/>
  <p:tag name="KSO_WM_UNIT_ID" val="mixed20201907_248*i*3"/>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70.xml><?xml version="1.0" encoding="utf-8"?>
<p:tagLst xmlns:a="http://schemas.openxmlformats.org/drawingml/2006/main" xmlns:r="http://schemas.openxmlformats.org/officeDocument/2006/relationships" xmlns:p="http://schemas.openxmlformats.org/presentationml/2006/main">
  <p:tag name="KSO_WM_UNIT_TEXTBOXSTYLE_GUID" val="{97b25169-8f8e-4e7b-b962-b583eefacde2}"/>
</p:tagLst>
</file>

<file path=ppt/tags/tag71.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071747"/>
  <p:tag name="KSO_WM_UNIT_TEXTBOXSTYLE_ADJUSTTOP" val="0_-25.3067"/>
  <p:tag name="KSO_WM_UNIT_HIGHLIGHT" val="0"/>
  <p:tag name="KSO_WM_UNIT_COMPATIBLE" val="0"/>
  <p:tag name="KSO_WM_UNIT_DIAGRAM_ISNUMVISUAL" val="0"/>
  <p:tag name="KSO_WM_UNIT_DIAGRAM_ISREFERUNIT" val="0"/>
  <p:tag name="KSO_WM_UNIT_TYPE" val="i"/>
  <p:tag name="KSO_WM_UNIT_INDEX" val="2"/>
  <p:tag name="KSO_WM_UNIT_ID" val="mixed20201907_248*i*2"/>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72.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52.72827"/>
  <p:tag name="KSO_WM_UNIT_TEXTBOXSTYLE_ADJUSTTOP" val="100_-19.40669"/>
  <p:tag name="KSO_WM_UNIT_HIGHLIGHT" val="0"/>
  <p:tag name="KSO_WM_UNIT_COMPATIBLE" val="0"/>
  <p:tag name="KSO_WM_UNIT_DIAGRAM_ISNUMVISUAL" val="0"/>
  <p:tag name="KSO_WM_UNIT_DIAGRAM_ISREFERUNIT" val="0"/>
  <p:tag name="KSO_WM_UNIT_TYPE" val="i"/>
  <p:tag name="KSO_WM_UNIT_INDEX" val="3"/>
  <p:tag name="KSO_WM_UNIT_ID" val="mixed20201907_248*i*3"/>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73.xml><?xml version="1.0" encoding="utf-8"?>
<p:tagLst xmlns:a="http://schemas.openxmlformats.org/drawingml/2006/main" xmlns:r="http://schemas.openxmlformats.org/officeDocument/2006/relationships" xmlns:p="http://schemas.openxmlformats.org/presentationml/2006/main">
  <p:tag name="KSO_WM_UNIT_TEXTBOXSTYLE_GUID" val="{97b25169-8f8e-4e7b-b962-b583eefacde2}"/>
</p:tagLst>
</file>

<file path=ppt/tags/tag74.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071747"/>
  <p:tag name="KSO_WM_UNIT_TEXTBOXSTYLE_ADJUSTTOP" val="0_-25.3067"/>
  <p:tag name="KSO_WM_UNIT_HIGHLIGHT" val="0"/>
  <p:tag name="KSO_WM_UNIT_COMPATIBLE" val="0"/>
  <p:tag name="KSO_WM_UNIT_DIAGRAM_ISNUMVISUAL" val="0"/>
  <p:tag name="KSO_WM_UNIT_DIAGRAM_ISREFERUNIT" val="0"/>
  <p:tag name="KSO_WM_UNIT_TYPE" val="i"/>
  <p:tag name="KSO_WM_UNIT_INDEX" val="2"/>
  <p:tag name="KSO_WM_UNIT_ID" val="mixed20201907_248*i*2"/>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75.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52.72827"/>
  <p:tag name="KSO_WM_UNIT_TEXTBOXSTYLE_ADJUSTTOP" val="100_-19.40669"/>
  <p:tag name="KSO_WM_UNIT_HIGHLIGHT" val="0"/>
  <p:tag name="KSO_WM_UNIT_COMPATIBLE" val="0"/>
  <p:tag name="KSO_WM_UNIT_DIAGRAM_ISNUMVISUAL" val="0"/>
  <p:tag name="KSO_WM_UNIT_DIAGRAM_ISREFERUNIT" val="0"/>
  <p:tag name="KSO_WM_UNIT_TYPE" val="i"/>
  <p:tag name="KSO_WM_UNIT_INDEX" val="3"/>
  <p:tag name="KSO_WM_UNIT_ID" val="mixed20201907_248*i*3"/>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76.xml><?xml version="1.0" encoding="utf-8"?>
<p:tagLst xmlns:a="http://schemas.openxmlformats.org/drawingml/2006/main" xmlns:r="http://schemas.openxmlformats.org/officeDocument/2006/relationships" xmlns:p="http://schemas.openxmlformats.org/presentationml/2006/main">
  <p:tag name="KSO_WM_UNIT_TEXTBOXSTYLE_GUID" val="{97b25169-8f8e-4e7b-b962-b583eefacde2}"/>
</p:tagLst>
</file>

<file path=ppt/tags/tag77.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071747"/>
  <p:tag name="KSO_WM_UNIT_TEXTBOXSTYLE_ADJUSTTOP" val="0_-25.3067"/>
  <p:tag name="KSO_WM_UNIT_HIGHLIGHT" val="0"/>
  <p:tag name="KSO_WM_UNIT_COMPATIBLE" val="0"/>
  <p:tag name="KSO_WM_UNIT_DIAGRAM_ISNUMVISUAL" val="0"/>
  <p:tag name="KSO_WM_UNIT_DIAGRAM_ISREFERUNIT" val="0"/>
  <p:tag name="KSO_WM_UNIT_TYPE" val="i"/>
  <p:tag name="KSO_WM_UNIT_INDEX" val="2"/>
  <p:tag name="KSO_WM_UNIT_ID" val="mixed20201907_248*i*2"/>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78.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52.72827"/>
  <p:tag name="KSO_WM_UNIT_TEXTBOXSTYLE_ADJUSTTOP" val="100_-19.40669"/>
  <p:tag name="KSO_WM_UNIT_HIGHLIGHT" val="0"/>
  <p:tag name="KSO_WM_UNIT_COMPATIBLE" val="0"/>
  <p:tag name="KSO_WM_UNIT_DIAGRAM_ISNUMVISUAL" val="0"/>
  <p:tag name="KSO_WM_UNIT_DIAGRAM_ISREFERUNIT" val="0"/>
  <p:tag name="KSO_WM_UNIT_TYPE" val="i"/>
  <p:tag name="KSO_WM_UNIT_INDEX" val="3"/>
  <p:tag name="KSO_WM_UNIT_ID" val="mixed20201907_248*i*3"/>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79.xml><?xml version="1.0" encoding="utf-8"?>
<p:tagLst xmlns:a="http://schemas.openxmlformats.org/drawingml/2006/main" xmlns:r="http://schemas.openxmlformats.org/officeDocument/2006/relationships" xmlns:p="http://schemas.openxmlformats.org/presentationml/2006/main">
  <p:tag name="KSO_WM_UNIT_TEXTBOXSTYLE_GUID" val="{97b25169-8f8e-4e7b-b962-b583eefacde2}"/>
</p:tagLst>
</file>

<file path=ppt/tags/tag8.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071747"/>
  <p:tag name="KSO_WM_UNIT_TEXTBOXSTYLE_ADJUSTTOP" val="0_-25.3067"/>
  <p:tag name="KSO_WM_UNIT_HIGHLIGHT" val="0"/>
  <p:tag name="KSO_WM_UNIT_COMPATIBLE" val="0"/>
  <p:tag name="KSO_WM_UNIT_DIAGRAM_ISNUMVISUAL" val="0"/>
  <p:tag name="KSO_WM_UNIT_DIAGRAM_ISREFERUNIT" val="0"/>
  <p:tag name="KSO_WM_UNIT_TYPE" val="i"/>
  <p:tag name="KSO_WM_UNIT_INDEX" val="2"/>
  <p:tag name="KSO_WM_UNIT_ID" val="mixed20201907_248*i*2"/>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80.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071747"/>
  <p:tag name="KSO_WM_UNIT_TEXTBOXSTYLE_ADJUSTTOP" val="0_-25.3067"/>
  <p:tag name="KSO_WM_UNIT_HIGHLIGHT" val="0"/>
  <p:tag name="KSO_WM_UNIT_COMPATIBLE" val="0"/>
  <p:tag name="KSO_WM_UNIT_DIAGRAM_ISNUMVISUAL" val="0"/>
  <p:tag name="KSO_WM_UNIT_DIAGRAM_ISREFERUNIT" val="0"/>
  <p:tag name="KSO_WM_UNIT_TYPE" val="i"/>
  <p:tag name="KSO_WM_UNIT_INDEX" val="2"/>
  <p:tag name="KSO_WM_UNIT_ID" val="mixed20201907_248*i*2"/>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81.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52.72827"/>
  <p:tag name="KSO_WM_UNIT_TEXTBOXSTYLE_ADJUSTTOP" val="100_-19.40669"/>
  <p:tag name="KSO_WM_UNIT_HIGHLIGHT" val="0"/>
  <p:tag name="KSO_WM_UNIT_COMPATIBLE" val="0"/>
  <p:tag name="KSO_WM_UNIT_DIAGRAM_ISNUMVISUAL" val="0"/>
  <p:tag name="KSO_WM_UNIT_DIAGRAM_ISREFERUNIT" val="0"/>
  <p:tag name="KSO_WM_UNIT_TYPE" val="i"/>
  <p:tag name="KSO_WM_UNIT_INDEX" val="3"/>
  <p:tag name="KSO_WM_UNIT_ID" val="mixed20201907_248*i*3"/>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82.xml><?xml version="1.0" encoding="utf-8"?>
<p:tagLst xmlns:a="http://schemas.openxmlformats.org/drawingml/2006/main" xmlns:r="http://schemas.openxmlformats.org/officeDocument/2006/relationships" xmlns:p="http://schemas.openxmlformats.org/presentationml/2006/main">
  <p:tag name="KSO_WM_UNIT_TEXTBOXSTYLE_GUID" val="{97b25169-8f8e-4e7b-b962-b583eefacde2}"/>
</p:tagLst>
</file>

<file path=ppt/tags/tag83.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071747"/>
  <p:tag name="KSO_WM_UNIT_TEXTBOXSTYLE_ADJUSTTOP" val="0_-25.3067"/>
  <p:tag name="KSO_WM_UNIT_HIGHLIGHT" val="0"/>
  <p:tag name="KSO_WM_UNIT_COMPATIBLE" val="0"/>
  <p:tag name="KSO_WM_UNIT_DIAGRAM_ISNUMVISUAL" val="0"/>
  <p:tag name="KSO_WM_UNIT_DIAGRAM_ISREFERUNIT" val="0"/>
  <p:tag name="KSO_WM_UNIT_TYPE" val="i"/>
  <p:tag name="KSO_WM_UNIT_INDEX" val="2"/>
  <p:tag name="KSO_WM_UNIT_ID" val="mixed20201907_248*i*2"/>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84.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52.72827"/>
  <p:tag name="KSO_WM_UNIT_TEXTBOXSTYLE_ADJUSTTOP" val="100_-19.40669"/>
  <p:tag name="KSO_WM_UNIT_HIGHLIGHT" val="0"/>
  <p:tag name="KSO_WM_UNIT_COMPATIBLE" val="0"/>
  <p:tag name="KSO_WM_UNIT_DIAGRAM_ISNUMVISUAL" val="0"/>
  <p:tag name="KSO_WM_UNIT_DIAGRAM_ISREFERUNIT" val="0"/>
  <p:tag name="KSO_WM_UNIT_TYPE" val="i"/>
  <p:tag name="KSO_WM_UNIT_INDEX" val="3"/>
  <p:tag name="KSO_WM_UNIT_ID" val="mixed20201907_248*i*3"/>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85.xml><?xml version="1.0" encoding="utf-8"?>
<p:tagLst xmlns:a="http://schemas.openxmlformats.org/drawingml/2006/main" xmlns:r="http://schemas.openxmlformats.org/officeDocument/2006/relationships" xmlns:p="http://schemas.openxmlformats.org/presentationml/2006/main">
  <p:tag name="KSO_WM_UNIT_TEXTBOXSTYLE_GUID" val="{97b25169-8f8e-4e7b-b962-b583eefacde2}"/>
</p:tagLst>
</file>

<file path=ppt/tags/tag86.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071747"/>
  <p:tag name="KSO_WM_UNIT_TEXTBOXSTYLE_ADJUSTTOP" val="0_-25.3067"/>
  <p:tag name="KSO_WM_UNIT_HIGHLIGHT" val="0"/>
  <p:tag name="KSO_WM_UNIT_COMPATIBLE" val="0"/>
  <p:tag name="KSO_WM_UNIT_DIAGRAM_ISNUMVISUAL" val="0"/>
  <p:tag name="KSO_WM_UNIT_DIAGRAM_ISREFERUNIT" val="0"/>
  <p:tag name="KSO_WM_UNIT_TYPE" val="i"/>
  <p:tag name="KSO_WM_UNIT_INDEX" val="2"/>
  <p:tag name="KSO_WM_UNIT_ID" val="mixed20201907_248*i*2"/>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87.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52.72827"/>
  <p:tag name="KSO_WM_UNIT_TEXTBOXSTYLE_ADJUSTTOP" val="100_-19.40669"/>
  <p:tag name="KSO_WM_UNIT_HIGHLIGHT" val="0"/>
  <p:tag name="KSO_WM_UNIT_COMPATIBLE" val="0"/>
  <p:tag name="KSO_WM_UNIT_DIAGRAM_ISNUMVISUAL" val="0"/>
  <p:tag name="KSO_WM_UNIT_DIAGRAM_ISREFERUNIT" val="0"/>
  <p:tag name="KSO_WM_UNIT_TYPE" val="i"/>
  <p:tag name="KSO_WM_UNIT_INDEX" val="3"/>
  <p:tag name="KSO_WM_UNIT_ID" val="mixed20201907_248*i*3"/>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88.xml><?xml version="1.0" encoding="utf-8"?>
<p:tagLst xmlns:a="http://schemas.openxmlformats.org/drawingml/2006/main" xmlns:r="http://schemas.openxmlformats.org/officeDocument/2006/relationships" xmlns:p="http://schemas.openxmlformats.org/presentationml/2006/main">
  <p:tag name="KSO_WM_UNIT_TEXTBOXSTYLE_GUID" val="{97b25169-8f8e-4e7b-b962-b583eefacde2}"/>
</p:tagLst>
</file>

<file path=ppt/tags/tag89.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071747"/>
  <p:tag name="KSO_WM_UNIT_TEXTBOXSTYLE_ADJUSTTOP" val="0_-25.3067"/>
  <p:tag name="KSO_WM_UNIT_HIGHLIGHT" val="0"/>
  <p:tag name="KSO_WM_UNIT_COMPATIBLE" val="0"/>
  <p:tag name="KSO_WM_UNIT_DIAGRAM_ISNUMVISUAL" val="0"/>
  <p:tag name="KSO_WM_UNIT_DIAGRAM_ISREFERUNIT" val="0"/>
  <p:tag name="KSO_WM_UNIT_TYPE" val="i"/>
  <p:tag name="KSO_WM_UNIT_INDEX" val="2"/>
  <p:tag name="KSO_WM_UNIT_ID" val="mixed20201907_248*i*2"/>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9.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52.72827"/>
  <p:tag name="KSO_WM_UNIT_TEXTBOXSTYLE_ADJUSTTOP" val="100_-19.40669"/>
  <p:tag name="KSO_WM_UNIT_HIGHLIGHT" val="0"/>
  <p:tag name="KSO_WM_UNIT_COMPATIBLE" val="0"/>
  <p:tag name="KSO_WM_UNIT_DIAGRAM_ISNUMVISUAL" val="0"/>
  <p:tag name="KSO_WM_UNIT_DIAGRAM_ISREFERUNIT" val="0"/>
  <p:tag name="KSO_WM_UNIT_TYPE" val="i"/>
  <p:tag name="KSO_WM_UNIT_INDEX" val="3"/>
  <p:tag name="KSO_WM_UNIT_ID" val="mixed20201907_248*i*3"/>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90.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52.72827"/>
  <p:tag name="KSO_WM_UNIT_TEXTBOXSTYLE_ADJUSTTOP" val="100_-19.40669"/>
  <p:tag name="KSO_WM_UNIT_HIGHLIGHT" val="0"/>
  <p:tag name="KSO_WM_UNIT_COMPATIBLE" val="0"/>
  <p:tag name="KSO_WM_UNIT_DIAGRAM_ISNUMVISUAL" val="0"/>
  <p:tag name="KSO_WM_UNIT_DIAGRAM_ISREFERUNIT" val="0"/>
  <p:tag name="KSO_WM_UNIT_TYPE" val="i"/>
  <p:tag name="KSO_WM_UNIT_INDEX" val="3"/>
  <p:tag name="KSO_WM_UNIT_ID" val="mixed20201907_248*i*3"/>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91.xml><?xml version="1.0" encoding="utf-8"?>
<p:tagLst xmlns:a="http://schemas.openxmlformats.org/drawingml/2006/main" xmlns:r="http://schemas.openxmlformats.org/officeDocument/2006/relationships" xmlns:p="http://schemas.openxmlformats.org/presentationml/2006/main">
  <p:tag name="KSO_WM_UNIT_TEXTBOXSTYLE_GUID" val="{97b25169-8f8e-4e7b-b962-b583eefacde2}"/>
</p:tagLst>
</file>

<file path=ppt/tags/tag92.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071747"/>
  <p:tag name="KSO_WM_UNIT_TEXTBOXSTYLE_ADJUSTTOP" val="0_-25.3067"/>
  <p:tag name="KSO_WM_UNIT_HIGHLIGHT" val="0"/>
  <p:tag name="KSO_WM_UNIT_COMPATIBLE" val="0"/>
  <p:tag name="KSO_WM_UNIT_DIAGRAM_ISNUMVISUAL" val="0"/>
  <p:tag name="KSO_WM_UNIT_DIAGRAM_ISREFERUNIT" val="0"/>
  <p:tag name="KSO_WM_UNIT_TYPE" val="i"/>
  <p:tag name="KSO_WM_UNIT_INDEX" val="2"/>
  <p:tag name="KSO_WM_UNIT_ID" val="mixed20201907_248*i*2"/>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93.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52.72827"/>
  <p:tag name="KSO_WM_UNIT_TEXTBOXSTYLE_ADJUSTTOP" val="100_-19.40669"/>
  <p:tag name="KSO_WM_UNIT_HIGHLIGHT" val="0"/>
  <p:tag name="KSO_WM_UNIT_COMPATIBLE" val="0"/>
  <p:tag name="KSO_WM_UNIT_DIAGRAM_ISNUMVISUAL" val="0"/>
  <p:tag name="KSO_WM_UNIT_DIAGRAM_ISREFERUNIT" val="0"/>
  <p:tag name="KSO_WM_UNIT_TYPE" val="i"/>
  <p:tag name="KSO_WM_UNIT_INDEX" val="3"/>
  <p:tag name="KSO_WM_UNIT_ID" val="mixed20201907_248*i*3"/>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94.xml><?xml version="1.0" encoding="utf-8"?>
<p:tagLst xmlns:a="http://schemas.openxmlformats.org/drawingml/2006/main" xmlns:r="http://schemas.openxmlformats.org/officeDocument/2006/relationships" xmlns:p="http://schemas.openxmlformats.org/presentationml/2006/main">
  <p:tag name="KSO_WM_UNIT_TEXTBOXSTYLE_GUID" val="{97b25169-8f8e-4e7b-b962-b583eefacde2}"/>
</p:tagLst>
</file>

<file path=ppt/tags/tag95.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071747"/>
  <p:tag name="KSO_WM_UNIT_TEXTBOXSTYLE_ADJUSTTOP" val="0_-25.3067"/>
  <p:tag name="KSO_WM_UNIT_HIGHLIGHT" val="0"/>
  <p:tag name="KSO_WM_UNIT_COMPATIBLE" val="0"/>
  <p:tag name="KSO_WM_UNIT_DIAGRAM_ISNUMVISUAL" val="0"/>
  <p:tag name="KSO_WM_UNIT_DIAGRAM_ISREFERUNIT" val="0"/>
  <p:tag name="KSO_WM_UNIT_TYPE" val="i"/>
  <p:tag name="KSO_WM_UNIT_INDEX" val="2"/>
  <p:tag name="KSO_WM_UNIT_ID" val="mixed20201907_248*i*2"/>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96.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52.72827"/>
  <p:tag name="KSO_WM_UNIT_TEXTBOXSTYLE_ADJUSTTOP" val="100_-19.40669"/>
  <p:tag name="KSO_WM_UNIT_HIGHLIGHT" val="0"/>
  <p:tag name="KSO_WM_UNIT_COMPATIBLE" val="0"/>
  <p:tag name="KSO_WM_UNIT_DIAGRAM_ISNUMVISUAL" val="0"/>
  <p:tag name="KSO_WM_UNIT_DIAGRAM_ISREFERUNIT" val="0"/>
  <p:tag name="KSO_WM_UNIT_TYPE" val="i"/>
  <p:tag name="KSO_WM_UNIT_INDEX" val="3"/>
  <p:tag name="KSO_WM_UNIT_ID" val="mixed20201907_248*i*3"/>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97.xml><?xml version="1.0" encoding="utf-8"?>
<p:tagLst xmlns:a="http://schemas.openxmlformats.org/drawingml/2006/main" xmlns:r="http://schemas.openxmlformats.org/officeDocument/2006/relationships" xmlns:p="http://schemas.openxmlformats.org/presentationml/2006/main">
  <p:tag name="KSO_WM_UNIT_TEXTBOXSTYLE_GUID" val="{97b25169-8f8e-4e7b-b962-b583eefacde2}"/>
</p:tagLst>
</file>

<file path=ppt/tags/tag98.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071747"/>
  <p:tag name="KSO_WM_UNIT_TEXTBOXSTYLE_ADJUSTTOP" val="0_-25.3067"/>
  <p:tag name="KSO_WM_UNIT_HIGHLIGHT" val="0"/>
  <p:tag name="KSO_WM_UNIT_COMPATIBLE" val="0"/>
  <p:tag name="KSO_WM_UNIT_DIAGRAM_ISNUMVISUAL" val="0"/>
  <p:tag name="KSO_WM_UNIT_DIAGRAM_ISREFERUNIT" val="0"/>
  <p:tag name="KSO_WM_UNIT_TYPE" val="i"/>
  <p:tag name="KSO_WM_UNIT_INDEX" val="2"/>
  <p:tag name="KSO_WM_UNIT_ID" val="mixed20201907_248*i*2"/>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ags/tag99.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52.72827"/>
  <p:tag name="KSO_WM_UNIT_TEXTBOXSTYLE_ADJUSTTOP" val="100_-19.40669"/>
  <p:tag name="KSO_WM_UNIT_HIGHLIGHT" val="0"/>
  <p:tag name="KSO_WM_UNIT_COMPATIBLE" val="0"/>
  <p:tag name="KSO_WM_UNIT_DIAGRAM_ISNUMVISUAL" val="0"/>
  <p:tag name="KSO_WM_UNIT_DIAGRAM_ISREFERUNIT" val="0"/>
  <p:tag name="KSO_WM_UNIT_TYPE" val="i"/>
  <p:tag name="KSO_WM_UNIT_INDEX" val="3"/>
  <p:tag name="KSO_WM_UNIT_ID" val="mixed20201907_248*i*3"/>
  <p:tag name="KSO_WM_TEMPLATE_CATEGORY" val="mixed"/>
  <p:tag name="KSO_WM_TEMPLATE_INDEX" val="20201907"/>
  <p:tag name="KSO_WM_UNIT_LAYERLEVEL" val="1"/>
  <p:tag name="KSO_WM_TAG_VERSION" val="1.0"/>
  <p:tag name="KSO_WM_BEAUTIFY_FLAG" val="#wm#"/>
  <p:tag name="KSO_WM_UNIT_TEXTBOXSTYLE_GUID" val="{97b25169-8f8e-4e7b-b962-b583eefacde2}"/>
</p:tagLst>
</file>

<file path=ppt/theme/theme1.xml><?xml version="1.0" encoding="utf-8"?>
<a:theme xmlns:a="http://schemas.openxmlformats.org/drawingml/2006/main" name="Office 主题​​">
  <a:themeElements>
    <a:clrScheme name="用友">
      <a:dk1>
        <a:sysClr val="windowText" lastClr="000000"/>
      </a:dk1>
      <a:lt1>
        <a:sysClr val="window" lastClr="FFFFFF"/>
      </a:lt1>
      <a:dk2>
        <a:srgbClr val="1F497D"/>
      </a:dk2>
      <a:lt2>
        <a:srgbClr val="EEECE1"/>
      </a:lt2>
      <a:accent1>
        <a:srgbClr val="E60012"/>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用友">
      <a:dk1>
        <a:sysClr val="windowText" lastClr="000000"/>
      </a:dk1>
      <a:lt1>
        <a:sysClr val="window" lastClr="FFFFFF"/>
      </a:lt1>
      <a:dk2>
        <a:srgbClr val="1F497D"/>
      </a:dk2>
      <a:lt2>
        <a:srgbClr val="EEECE1"/>
      </a:lt2>
      <a:accent1>
        <a:srgbClr val="E60012"/>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1959</TotalTime>
  <Words>4090</Words>
  <Application>Microsoft Macintosh PowerPoint</Application>
  <PresentationFormat>宽屏</PresentationFormat>
  <Paragraphs>284</Paragraphs>
  <Slides>46</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46</vt:i4>
      </vt:variant>
    </vt:vector>
  </HeadingPairs>
  <TitlesOfParts>
    <vt:vector size="55" baseType="lpstr">
      <vt:lpstr>等线</vt:lpstr>
      <vt:lpstr>等线 Light</vt:lpstr>
      <vt:lpstr>华文细黑</vt:lpstr>
      <vt:lpstr>微软雅黑</vt:lpstr>
      <vt:lpstr>Arial</vt:lpstr>
      <vt:lpstr>Arial Narrow</vt:lpstr>
      <vt:lpstr>Times New Roman</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Microsoft Office User</cp:lastModifiedBy>
  <cp:revision>536</cp:revision>
  <dcterms:created xsi:type="dcterms:W3CDTF">2019-01-05T04:23:24Z</dcterms:created>
  <dcterms:modified xsi:type="dcterms:W3CDTF">2020-06-18T02:06:53Z</dcterms:modified>
</cp:coreProperties>
</file>