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64" r:id="rId3"/>
    <p:sldId id="266" r:id="rId4"/>
    <p:sldId id="263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A65D"/>
    <a:srgbClr val="F4A14A"/>
    <a:srgbClr val="02AA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64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86883-B441-415F-9D20-46EECA652308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9F098-E3E1-4B19-BC1A-7ECA3B287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463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91661-531D-4CA5-93AD-C7F607291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F12524-9D45-4C1B-B161-CB8E29BCE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0A71C-F02B-402F-B4F0-779EB566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701E-CFB9-458D-A1D2-510F62061284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15D9D-9CD2-4BB0-AEBB-A43D1D7A1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019336-59FB-4996-93A7-09EAA22A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2B72-A670-4598-A344-4E8362514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01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5F7AA-A6AF-44F3-85DB-EA6DD8AA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438C5-90B6-49A7-86F7-AADA50DFF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F211C3-365A-45E8-A54D-5FA41B7E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701E-CFB9-458D-A1D2-510F62061284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B5C6D-D840-42E3-A325-EBE31D4BD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C0BD56-A930-4742-B8A5-186DB07D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2B72-A670-4598-A344-4E8362514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39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83A673-FAAF-489D-BD86-EE4627401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D52220-EEC9-4435-B288-B712E3D20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052619-630F-491E-9A39-2D6A3DB6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701E-CFB9-458D-A1D2-510F62061284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1B151C-D80E-462D-BB3E-E085C464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DF1E0-1729-4492-A211-B4BE9CAD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2B72-A670-4598-A344-4E8362514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44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75976-E6AD-4566-8B80-64C94D74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B7EB26-776D-4932-8477-6EBA0A430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E1A319-4E12-4D5C-9E79-E04BF407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701E-CFB9-458D-A1D2-510F62061284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56D34-0420-4465-AA47-DBF2F9EE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62D16D-9F48-44AD-B171-7E614A5E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2B72-A670-4598-A344-4E8362514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92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04C66-9742-4F41-8576-59BE1019A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B40D20-B8C1-4209-96A0-F2B9075BF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05AEFC-3311-46C5-954D-354F18949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701E-CFB9-458D-A1D2-510F62061284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EE7417-DB16-4C3F-9B39-B2336E21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8A553-F064-478C-A60E-84427270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2B72-A670-4598-A344-4E8362514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35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E7E73-1808-4A7C-8302-73B637E1D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EB995-25A3-4820-9752-E4F55FBE0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29242B-4257-43C1-AEA9-97B3FC42C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2263C9-115B-4960-A334-A0AE7BDB5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701E-CFB9-458D-A1D2-510F62061284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6C312C-A80E-4529-85A5-1B93EB614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E54D57-CB07-426B-AF00-B76C4990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2B72-A670-4598-A344-4E8362514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09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2D12E-DE08-4652-B8E9-AD6D41A34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9CC813-870F-450C-8DE4-6628FE3F1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29F6E3-EA78-4E98-8705-959C87353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02AF42-813E-4717-8090-DEA263B38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A8FA91-9BF5-4D42-B2E5-18B4A3D2B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5854E2-437D-4ADF-A23D-6B364138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701E-CFB9-458D-A1D2-510F62061284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BFEB66-B3DE-458D-B14E-A51A3307F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D31A6F-928C-4D77-B113-8B998232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2B72-A670-4598-A344-4E8362514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35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72044-78B5-438B-BDF5-669455EE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F4F096-7C73-42CC-BEC5-4A10C77B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701E-CFB9-458D-A1D2-510F62061284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65DD76-0D24-4C8A-A671-6FA41418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8D02A6-309A-4F4A-B676-700F3EF0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2B72-A670-4598-A344-4E8362514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78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3FF818-30E7-41D8-811A-31820C6B2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701E-CFB9-458D-A1D2-510F62061284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5829E5-3429-4B1E-91CE-6ADDB7D7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D58431-3D55-44B0-AAFB-FDE3F7DA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2B72-A670-4598-A344-4E8362514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43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AE0C3-8028-4E78-A604-1A41D0162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DB7F2-1F30-47D3-B8F9-49B025C3C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E95C9E-4AA7-45A2-99F6-1610DF2FE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A364B6-8611-4299-9908-C9EB147A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701E-CFB9-458D-A1D2-510F62061284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23ADA4-DA52-4BBE-B4FD-4C6573DE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C40DFF-F1D7-4A62-99AF-28818667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2B72-A670-4598-A344-4E8362514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92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78B6D-4E59-4BB4-95A0-A46DEB8E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B9757F-BBE9-40BB-A64D-C2D634919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9933B5-B9B8-4939-9628-542039ACD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B048E9-74C8-40F7-906E-7FCD61224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701E-CFB9-458D-A1D2-510F62061284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9CD43B-963D-4A8A-9484-AC8058C0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1D8152-7660-4B78-B054-926EE89A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2B72-A670-4598-A344-4E8362514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9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F1299C-1C00-4E21-A890-814FE228D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9AC246-89E4-45A9-9D8F-B2805DAEE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46B88-7CE8-4048-8EA2-24A3C0F63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701E-CFB9-458D-A1D2-510F62061284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56FC2B-A1A7-4462-8675-BE8AC3412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D0966E-7C2A-4E72-BCA3-5C74B4E86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2B72-A670-4598-A344-4E8362514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76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空心弧 1">
            <a:extLst>
              <a:ext uri="{FF2B5EF4-FFF2-40B4-BE49-F238E27FC236}">
                <a16:creationId xmlns:a16="http://schemas.microsoft.com/office/drawing/2014/main" id="{34F4D3BA-09B0-45E8-8825-19A543932A91}"/>
              </a:ext>
            </a:extLst>
          </p:cNvPr>
          <p:cNvSpPr/>
          <p:nvPr/>
        </p:nvSpPr>
        <p:spPr>
          <a:xfrm>
            <a:off x="1248508" y="1795829"/>
            <a:ext cx="3105150" cy="3105150"/>
          </a:xfrm>
          <a:prstGeom prst="blockArc">
            <a:avLst>
              <a:gd name="adj1" fmla="val 8169529"/>
              <a:gd name="adj2" fmla="val 2640275"/>
              <a:gd name="adj3" fmla="val 12503"/>
            </a:avLst>
          </a:prstGeom>
          <a:solidFill>
            <a:srgbClr val="2C3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弧形 2">
            <a:extLst>
              <a:ext uri="{FF2B5EF4-FFF2-40B4-BE49-F238E27FC236}">
                <a16:creationId xmlns:a16="http://schemas.microsoft.com/office/drawing/2014/main" id="{968CDF7D-69A4-4F7C-BC73-3C51ED2B44FD}"/>
              </a:ext>
            </a:extLst>
          </p:cNvPr>
          <p:cNvSpPr/>
          <p:nvPr/>
        </p:nvSpPr>
        <p:spPr>
          <a:xfrm>
            <a:off x="5111750" y="2364154"/>
            <a:ext cx="1968500" cy="1968500"/>
          </a:xfrm>
          <a:prstGeom prst="arc">
            <a:avLst>
              <a:gd name="adj1" fmla="val 8248506"/>
              <a:gd name="adj2" fmla="val 255963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不完整圆 3">
            <a:extLst>
              <a:ext uri="{FF2B5EF4-FFF2-40B4-BE49-F238E27FC236}">
                <a16:creationId xmlns:a16="http://schemas.microsoft.com/office/drawing/2014/main" id="{21231FBB-9B52-47F5-96A0-687F514407C0}"/>
              </a:ext>
            </a:extLst>
          </p:cNvPr>
          <p:cNvSpPr/>
          <p:nvPr/>
        </p:nvSpPr>
        <p:spPr>
          <a:xfrm>
            <a:off x="8381268" y="3348404"/>
            <a:ext cx="1219200" cy="1219200"/>
          </a:xfrm>
          <a:prstGeom prst="pie">
            <a:avLst>
              <a:gd name="adj1" fmla="val 10783589"/>
              <a:gd name="adj2" fmla="val 0"/>
            </a:avLst>
          </a:prstGeom>
          <a:solidFill>
            <a:srgbClr val="2C3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C8C40C-0BF2-45C9-8F0E-D90F798650A0}"/>
              </a:ext>
            </a:extLst>
          </p:cNvPr>
          <p:cNvSpPr txBox="1"/>
          <p:nvPr/>
        </p:nvSpPr>
        <p:spPr>
          <a:xfrm>
            <a:off x="2362501" y="45676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空心弧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BC29F9-6018-4186-9806-0FC1F2D41C64}"/>
              </a:ext>
            </a:extLst>
          </p:cNvPr>
          <p:cNvSpPr txBox="1"/>
          <p:nvPr/>
        </p:nvSpPr>
        <p:spPr>
          <a:xfrm>
            <a:off x="5772834" y="45676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弧形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5A070E-38BF-4123-9470-D69058240F2E}"/>
              </a:ext>
            </a:extLst>
          </p:cNvPr>
          <p:cNvSpPr txBox="1"/>
          <p:nvPr/>
        </p:nvSpPr>
        <p:spPr>
          <a:xfrm>
            <a:off x="8321454" y="45676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不规则的圆</a:t>
            </a:r>
          </a:p>
        </p:txBody>
      </p:sp>
    </p:spTree>
    <p:extLst>
      <p:ext uri="{BB962C8B-B14F-4D97-AF65-F5344CB8AC3E}">
        <p14:creationId xmlns:p14="http://schemas.microsoft.com/office/powerpoint/2010/main" val="84075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0445C46-8818-4EC8-A32F-5563528B2CDC}"/>
              </a:ext>
            </a:extLst>
          </p:cNvPr>
          <p:cNvSpPr/>
          <p:nvPr/>
        </p:nvSpPr>
        <p:spPr>
          <a:xfrm>
            <a:off x="1608992" y="2453054"/>
            <a:ext cx="2435469" cy="2435469"/>
          </a:xfrm>
          <a:prstGeom prst="ellipse">
            <a:avLst/>
          </a:prstGeom>
          <a:solidFill>
            <a:srgbClr val="02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591B52C-B2DE-4375-A432-7C524B0424FE}"/>
              </a:ext>
            </a:extLst>
          </p:cNvPr>
          <p:cNvSpPr/>
          <p:nvPr/>
        </p:nvSpPr>
        <p:spPr>
          <a:xfrm>
            <a:off x="4878265" y="2453054"/>
            <a:ext cx="2435469" cy="2435469"/>
          </a:xfrm>
          <a:prstGeom prst="ellipse">
            <a:avLst/>
          </a:prstGeom>
          <a:solidFill>
            <a:srgbClr val="F4A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9DD5149-005A-4D2C-89D0-B9ED8FABE1F0}"/>
              </a:ext>
            </a:extLst>
          </p:cNvPr>
          <p:cNvSpPr/>
          <p:nvPr/>
        </p:nvSpPr>
        <p:spPr>
          <a:xfrm>
            <a:off x="8147538" y="2453054"/>
            <a:ext cx="2435469" cy="2435469"/>
          </a:xfrm>
          <a:prstGeom prst="ellipse">
            <a:avLst/>
          </a:prstGeom>
          <a:solidFill>
            <a:srgbClr val="3DA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空心弧 2">
            <a:extLst>
              <a:ext uri="{FF2B5EF4-FFF2-40B4-BE49-F238E27FC236}">
                <a16:creationId xmlns:a16="http://schemas.microsoft.com/office/drawing/2014/main" id="{73637585-1DFB-4040-8B72-600D0EB15D3F}"/>
              </a:ext>
            </a:extLst>
          </p:cNvPr>
          <p:cNvSpPr/>
          <p:nvPr/>
        </p:nvSpPr>
        <p:spPr>
          <a:xfrm>
            <a:off x="3234104" y="768594"/>
            <a:ext cx="5723792" cy="5723792"/>
          </a:xfrm>
          <a:prstGeom prst="blockArc">
            <a:avLst>
              <a:gd name="adj1" fmla="val 8169529"/>
              <a:gd name="adj2" fmla="val 2705007"/>
              <a:gd name="adj3" fmla="val 1250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chemeClr val="tx1"/>
              </a:solidFill>
            </a:endParaRPr>
          </a:p>
        </p:txBody>
      </p:sp>
      <p:sp>
        <p:nvSpPr>
          <p:cNvPr id="4" name="弧形 3">
            <a:extLst>
              <a:ext uri="{FF2B5EF4-FFF2-40B4-BE49-F238E27FC236}">
                <a16:creationId xmlns:a16="http://schemas.microsoft.com/office/drawing/2014/main" id="{A96E3F23-D89C-4EE9-8DD3-1BA04AD1AE6B}"/>
              </a:ext>
            </a:extLst>
          </p:cNvPr>
          <p:cNvSpPr/>
          <p:nvPr/>
        </p:nvSpPr>
        <p:spPr>
          <a:xfrm>
            <a:off x="4287563" y="1810347"/>
            <a:ext cx="3628580" cy="3628580"/>
          </a:xfrm>
          <a:prstGeom prst="arc">
            <a:avLst>
              <a:gd name="adj1" fmla="val 8248506"/>
              <a:gd name="adj2" fmla="val 2535558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600"/>
          </a:p>
        </p:txBody>
      </p:sp>
      <p:sp>
        <p:nvSpPr>
          <p:cNvPr id="5" name="空心弧 4">
            <a:extLst>
              <a:ext uri="{FF2B5EF4-FFF2-40B4-BE49-F238E27FC236}">
                <a16:creationId xmlns:a16="http://schemas.microsoft.com/office/drawing/2014/main" id="{403A8995-4D35-4D63-9072-B72E9F06EF08}"/>
              </a:ext>
            </a:extLst>
          </p:cNvPr>
          <p:cNvSpPr/>
          <p:nvPr/>
        </p:nvSpPr>
        <p:spPr>
          <a:xfrm>
            <a:off x="3234104" y="762741"/>
            <a:ext cx="5723792" cy="5723792"/>
          </a:xfrm>
          <a:prstGeom prst="blockArc">
            <a:avLst>
              <a:gd name="adj1" fmla="val 8144903"/>
              <a:gd name="adj2" fmla="val 12959130"/>
              <a:gd name="adj3" fmla="val 12601"/>
            </a:avLst>
          </a:prstGeom>
          <a:solidFill>
            <a:srgbClr val="02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chemeClr val="tx1"/>
              </a:solidFill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769ED361-8CCA-43B7-9F63-BF3C99914C72}"/>
              </a:ext>
            </a:extLst>
          </p:cNvPr>
          <p:cNvSpPr/>
          <p:nvPr/>
        </p:nvSpPr>
        <p:spPr>
          <a:xfrm rot="18282195">
            <a:off x="4988490" y="2085994"/>
            <a:ext cx="115173" cy="1643893"/>
          </a:xfrm>
          <a:prstGeom prst="triangle">
            <a:avLst/>
          </a:prstGeom>
          <a:solidFill>
            <a:srgbClr val="858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/>
          </a:p>
        </p:txBody>
      </p:sp>
      <p:sp>
        <p:nvSpPr>
          <p:cNvPr id="7" name="不完整圆 6">
            <a:extLst>
              <a:ext uri="{FF2B5EF4-FFF2-40B4-BE49-F238E27FC236}">
                <a16:creationId xmlns:a16="http://schemas.microsoft.com/office/drawing/2014/main" id="{0A58A228-A504-4F42-AC89-944F63B7041B}"/>
              </a:ext>
            </a:extLst>
          </p:cNvPr>
          <p:cNvSpPr/>
          <p:nvPr/>
        </p:nvSpPr>
        <p:spPr>
          <a:xfrm>
            <a:off x="4972311" y="3222585"/>
            <a:ext cx="2247378" cy="2247379"/>
          </a:xfrm>
          <a:prstGeom prst="pie">
            <a:avLst>
              <a:gd name="adj1" fmla="val 10783589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AD5510-1389-4F23-B68B-885120636E98}"/>
              </a:ext>
            </a:extLst>
          </p:cNvPr>
          <p:cNvSpPr txBox="1"/>
          <p:nvPr/>
        </p:nvSpPr>
        <p:spPr>
          <a:xfrm>
            <a:off x="5456233" y="3401846"/>
            <a:ext cx="1260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Bahnschrift SemiLight" panose="020B0502040204020203" pitchFamily="34" charset="0"/>
                <a:ea typeface="苹方 常规" panose="020B0300000000000000" pitchFamily="34" charset="-122"/>
              </a:rPr>
              <a:t>25%</a:t>
            </a:r>
            <a:endParaRPr lang="zh-CN" altLang="en-US" sz="4800" dirty="0">
              <a:solidFill>
                <a:schemeClr val="bg1"/>
              </a:solidFill>
              <a:latin typeface="Bahnschrift SemiLight" panose="020B0502040204020203" pitchFamily="34" charset="0"/>
              <a:ea typeface="苹方 常规" panose="020B03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B0DBD6-231F-4632-B200-75B988F670D4}"/>
              </a:ext>
            </a:extLst>
          </p:cNvPr>
          <p:cNvSpPr txBox="1"/>
          <p:nvPr/>
        </p:nvSpPr>
        <p:spPr>
          <a:xfrm>
            <a:off x="3698061" y="4725821"/>
            <a:ext cx="566180" cy="461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Bahnschrift SemiLight" panose="020B0502040204020203" pitchFamily="34" charset="0"/>
                <a:ea typeface="苹方 常规" panose="020B0300000000000000" pitchFamily="34" charset="-122"/>
              </a:rPr>
              <a:t>0%</a:t>
            </a:r>
            <a:endParaRPr lang="zh-CN" altLang="en-US" sz="2400" dirty="0">
              <a:solidFill>
                <a:schemeClr val="bg1"/>
              </a:solidFill>
              <a:latin typeface="Bahnschrift SemiLight" panose="020B0502040204020203" pitchFamily="34" charset="0"/>
              <a:ea typeface="苹方 常规" panose="020B03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BCAF41-2490-445D-9A33-9EE28070C7B0}"/>
              </a:ext>
            </a:extLst>
          </p:cNvPr>
          <p:cNvSpPr txBox="1"/>
          <p:nvPr/>
        </p:nvSpPr>
        <p:spPr>
          <a:xfrm>
            <a:off x="7800942" y="4725821"/>
            <a:ext cx="838691" cy="461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Bahnschrift SemiLight" panose="020B0502040204020203" pitchFamily="34" charset="0"/>
                <a:ea typeface="苹方 常规" panose="020B0300000000000000" pitchFamily="34" charset="-122"/>
              </a:rPr>
              <a:t>100%</a:t>
            </a:r>
            <a:endParaRPr lang="zh-CN" altLang="en-US" sz="2400" dirty="0">
              <a:solidFill>
                <a:schemeClr val="bg1"/>
              </a:solidFill>
              <a:latin typeface="Bahnschrift SemiLight" panose="020B0502040204020203" pitchFamily="34" charset="0"/>
              <a:ea typeface="苹方 常规" panose="020B03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696B9E7-34BE-4FE2-939C-7D156D0C471F}"/>
              </a:ext>
            </a:extLst>
          </p:cNvPr>
          <p:cNvSpPr txBox="1"/>
          <p:nvPr/>
        </p:nvSpPr>
        <p:spPr>
          <a:xfrm>
            <a:off x="3522197" y="2175277"/>
            <a:ext cx="723275" cy="461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Bahnschrift SemiLight" panose="020B0502040204020203" pitchFamily="34" charset="0"/>
                <a:ea typeface="苹方 常规" panose="020B0300000000000000" pitchFamily="34" charset="-122"/>
              </a:rPr>
              <a:t>25%</a:t>
            </a:r>
            <a:endParaRPr lang="zh-CN" altLang="en-US" sz="2400" dirty="0">
              <a:solidFill>
                <a:schemeClr val="bg1"/>
              </a:solidFill>
              <a:latin typeface="Bahnschrift SemiLight" panose="020B0502040204020203" pitchFamily="34" charset="0"/>
              <a:ea typeface="苹方 常规" panose="020B03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4E8FDA5-9C4F-45AF-8588-281CEFC56EAF}"/>
              </a:ext>
            </a:extLst>
          </p:cNvPr>
          <p:cNvSpPr txBox="1"/>
          <p:nvPr/>
        </p:nvSpPr>
        <p:spPr>
          <a:xfrm>
            <a:off x="5719125" y="900360"/>
            <a:ext cx="734496" cy="461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Bahnschrift SemiLight" panose="020B0502040204020203" pitchFamily="34" charset="0"/>
                <a:ea typeface="苹方 常规" panose="020B0300000000000000" pitchFamily="34" charset="-122"/>
              </a:rPr>
              <a:t>50%</a:t>
            </a:r>
            <a:endParaRPr lang="zh-CN" altLang="en-US" sz="2400" dirty="0">
              <a:solidFill>
                <a:schemeClr val="bg1"/>
              </a:solidFill>
              <a:latin typeface="Bahnschrift SemiLight" panose="020B0502040204020203" pitchFamily="34" charset="0"/>
              <a:ea typeface="苹方 常规" panose="020B03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DF3E74-FFC4-4B6F-9F71-8E8EC4B96D62}"/>
              </a:ext>
            </a:extLst>
          </p:cNvPr>
          <p:cNvSpPr txBox="1"/>
          <p:nvPr/>
        </p:nvSpPr>
        <p:spPr>
          <a:xfrm>
            <a:off x="7955051" y="2175275"/>
            <a:ext cx="720070" cy="461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Bahnschrift SemiLight" panose="020B0502040204020203" pitchFamily="34" charset="0"/>
                <a:ea typeface="苹方 常规" panose="020B0300000000000000" pitchFamily="34" charset="-122"/>
              </a:rPr>
              <a:t>75%</a:t>
            </a:r>
            <a:endParaRPr lang="zh-CN" altLang="en-US" sz="2400" dirty="0">
              <a:solidFill>
                <a:schemeClr val="bg1"/>
              </a:solidFill>
              <a:latin typeface="Bahnschrift SemiLight" panose="020B0502040204020203" pitchFamily="34" charset="0"/>
              <a:ea typeface="苹方 常规" panose="020B03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6765961-88E6-431A-A527-E077B67B4B17}"/>
              </a:ext>
            </a:extLst>
          </p:cNvPr>
          <p:cNvSpPr txBox="1"/>
          <p:nvPr/>
        </p:nvSpPr>
        <p:spPr>
          <a:xfrm>
            <a:off x="5206921" y="4654489"/>
            <a:ext cx="18774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电动车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A31FAD9-0792-4742-9D58-DE91D8E281B8}"/>
              </a:ext>
            </a:extLst>
          </p:cNvPr>
          <p:cNvSpPr/>
          <p:nvPr/>
        </p:nvSpPr>
        <p:spPr>
          <a:xfrm>
            <a:off x="4993719" y="5348638"/>
            <a:ext cx="23038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Electric car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09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空心弧 1">
            <a:extLst>
              <a:ext uri="{FF2B5EF4-FFF2-40B4-BE49-F238E27FC236}">
                <a16:creationId xmlns:a16="http://schemas.microsoft.com/office/drawing/2014/main" id="{46B349BC-8E65-47A2-BBBD-40B176C1A602}"/>
              </a:ext>
            </a:extLst>
          </p:cNvPr>
          <p:cNvSpPr/>
          <p:nvPr/>
        </p:nvSpPr>
        <p:spPr>
          <a:xfrm>
            <a:off x="914400" y="2771775"/>
            <a:ext cx="3105150" cy="3105150"/>
          </a:xfrm>
          <a:prstGeom prst="blockArc">
            <a:avLst>
              <a:gd name="adj1" fmla="val 8169529"/>
              <a:gd name="adj2" fmla="val 2640275"/>
              <a:gd name="adj3" fmla="val 12503"/>
            </a:avLst>
          </a:prstGeom>
          <a:solidFill>
            <a:srgbClr val="2C3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弧形 3">
            <a:extLst>
              <a:ext uri="{FF2B5EF4-FFF2-40B4-BE49-F238E27FC236}">
                <a16:creationId xmlns:a16="http://schemas.microsoft.com/office/drawing/2014/main" id="{A90152A1-8177-4A82-A2DE-E23C5A3C50B0}"/>
              </a:ext>
            </a:extLst>
          </p:cNvPr>
          <p:cNvSpPr/>
          <p:nvPr/>
        </p:nvSpPr>
        <p:spPr>
          <a:xfrm>
            <a:off x="1485900" y="3336925"/>
            <a:ext cx="1968500" cy="1968500"/>
          </a:xfrm>
          <a:prstGeom prst="arc">
            <a:avLst>
              <a:gd name="adj1" fmla="val 8248506"/>
              <a:gd name="adj2" fmla="val 255963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空心弧 13">
            <a:extLst>
              <a:ext uri="{FF2B5EF4-FFF2-40B4-BE49-F238E27FC236}">
                <a16:creationId xmlns:a16="http://schemas.microsoft.com/office/drawing/2014/main" id="{0AD4D280-AEA6-4D13-AB0D-E1ED80762603}"/>
              </a:ext>
            </a:extLst>
          </p:cNvPr>
          <p:cNvSpPr/>
          <p:nvPr/>
        </p:nvSpPr>
        <p:spPr>
          <a:xfrm>
            <a:off x="914400" y="2768600"/>
            <a:ext cx="3105150" cy="3105150"/>
          </a:xfrm>
          <a:prstGeom prst="blockArc">
            <a:avLst>
              <a:gd name="adj1" fmla="val 8144903"/>
              <a:gd name="adj2" fmla="val 12925333"/>
              <a:gd name="adj3" fmla="val 12660"/>
            </a:avLst>
          </a:prstGeom>
          <a:solidFill>
            <a:srgbClr val="02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6C4569EE-2D62-4407-9260-03584FD0B5AB}"/>
              </a:ext>
            </a:extLst>
          </p:cNvPr>
          <p:cNvSpPr/>
          <p:nvPr/>
        </p:nvSpPr>
        <p:spPr>
          <a:xfrm rot="18282195">
            <a:off x="1866152" y="3486463"/>
            <a:ext cx="62481" cy="891810"/>
          </a:xfrm>
          <a:prstGeom prst="triangle">
            <a:avLst/>
          </a:prstGeom>
          <a:solidFill>
            <a:srgbClr val="858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不完整圆 4">
            <a:extLst>
              <a:ext uri="{FF2B5EF4-FFF2-40B4-BE49-F238E27FC236}">
                <a16:creationId xmlns:a16="http://schemas.microsoft.com/office/drawing/2014/main" id="{D5ACC872-65CC-48E4-A40B-6F46B3627DEA}"/>
              </a:ext>
            </a:extLst>
          </p:cNvPr>
          <p:cNvSpPr/>
          <p:nvPr/>
        </p:nvSpPr>
        <p:spPr>
          <a:xfrm>
            <a:off x="1857375" y="4103062"/>
            <a:ext cx="1219200" cy="1219200"/>
          </a:xfrm>
          <a:prstGeom prst="pie">
            <a:avLst>
              <a:gd name="adj1" fmla="val 10783589"/>
              <a:gd name="adj2" fmla="val 0"/>
            </a:avLst>
          </a:prstGeom>
          <a:solidFill>
            <a:srgbClr val="2C3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232AC7C-A4A3-41D7-BBE9-3F35B5B8487B}"/>
              </a:ext>
            </a:extLst>
          </p:cNvPr>
          <p:cNvSpPr txBox="1"/>
          <p:nvPr/>
        </p:nvSpPr>
        <p:spPr>
          <a:xfrm>
            <a:off x="2055230" y="4200311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Bahnschrift SemiLight" panose="020B0502040204020203" pitchFamily="34" charset="0"/>
                <a:ea typeface="苹方 常规" panose="020B0300000000000000" pitchFamily="34" charset="-122"/>
              </a:rPr>
              <a:t>25%</a:t>
            </a:r>
            <a:endParaRPr lang="zh-CN" altLang="en-US" sz="2800" dirty="0">
              <a:solidFill>
                <a:schemeClr val="bg1"/>
              </a:solidFill>
              <a:latin typeface="Bahnschrift SemiLight" panose="020B0502040204020203" pitchFamily="34" charset="0"/>
              <a:ea typeface="苹方 常规" panose="020B0300000000000000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CC5D1F8-ED40-4379-9938-FF278E53A8B1}"/>
              </a:ext>
            </a:extLst>
          </p:cNvPr>
          <p:cNvSpPr txBox="1"/>
          <p:nvPr/>
        </p:nvSpPr>
        <p:spPr>
          <a:xfrm>
            <a:off x="1131960" y="4918566"/>
            <a:ext cx="375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Bahnschrift SemiLight" panose="020B0502040204020203" pitchFamily="34" charset="0"/>
                <a:ea typeface="苹方 常规" panose="020B0300000000000000" pitchFamily="34" charset="-122"/>
              </a:rPr>
              <a:t>0%</a:t>
            </a:r>
            <a:endParaRPr lang="zh-CN" altLang="en-US" sz="1200" dirty="0">
              <a:solidFill>
                <a:schemeClr val="bg1"/>
              </a:solidFill>
              <a:latin typeface="Bahnschrift SemiLight" panose="020B0502040204020203" pitchFamily="34" charset="0"/>
              <a:ea typeface="苹方 常规" panose="020B0300000000000000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9558BD4-14E8-465D-92F7-744835B83F61}"/>
              </a:ext>
            </a:extLst>
          </p:cNvPr>
          <p:cNvSpPr txBox="1"/>
          <p:nvPr/>
        </p:nvSpPr>
        <p:spPr>
          <a:xfrm>
            <a:off x="3363560" y="4918566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Bahnschrift SemiLight" panose="020B0502040204020203" pitchFamily="34" charset="0"/>
                <a:ea typeface="苹方 常规" panose="020B0300000000000000" pitchFamily="34" charset="-122"/>
              </a:rPr>
              <a:t>100%</a:t>
            </a:r>
            <a:endParaRPr lang="zh-CN" altLang="en-US" sz="1200" dirty="0">
              <a:solidFill>
                <a:schemeClr val="bg1"/>
              </a:solidFill>
              <a:latin typeface="Bahnschrift SemiLight" panose="020B0502040204020203" pitchFamily="34" charset="0"/>
              <a:ea typeface="苹方 常规" panose="020B0300000000000000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41EB5C3-E4C8-4592-ABDF-B8C54371705B}"/>
              </a:ext>
            </a:extLst>
          </p:cNvPr>
          <p:cNvSpPr txBox="1"/>
          <p:nvPr/>
        </p:nvSpPr>
        <p:spPr>
          <a:xfrm>
            <a:off x="1039892" y="3534899"/>
            <a:ext cx="453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Bahnschrift SemiLight" panose="020B0502040204020203" pitchFamily="34" charset="0"/>
                <a:ea typeface="苹方 常规" panose="020B0300000000000000" pitchFamily="34" charset="-122"/>
              </a:rPr>
              <a:t>25%</a:t>
            </a:r>
            <a:endParaRPr lang="zh-CN" altLang="en-US" sz="1200" dirty="0">
              <a:solidFill>
                <a:schemeClr val="bg1"/>
              </a:solidFill>
              <a:latin typeface="Bahnschrift SemiLight" panose="020B0502040204020203" pitchFamily="34" charset="0"/>
              <a:ea typeface="苹方 常规" panose="020B0300000000000000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A8A1C40-000E-4FD1-B6CA-BAAAA445AC31}"/>
              </a:ext>
            </a:extLst>
          </p:cNvPr>
          <p:cNvSpPr txBox="1"/>
          <p:nvPr/>
        </p:nvSpPr>
        <p:spPr>
          <a:xfrm>
            <a:off x="2232361" y="2843258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Bahnschrift SemiLight" panose="020B0502040204020203" pitchFamily="34" charset="0"/>
                <a:ea typeface="苹方 常规" panose="020B0300000000000000" pitchFamily="34" charset="-122"/>
              </a:rPr>
              <a:t>50%</a:t>
            </a:r>
            <a:endParaRPr lang="zh-CN" altLang="en-US" sz="1200" dirty="0">
              <a:solidFill>
                <a:schemeClr val="bg1"/>
              </a:solidFill>
              <a:latin typeface="Bahnschrift SemiLight" panose="020B0502040204020203" pitchFamily="34" charset="0"/>
              <a:ea typeface="苹方 常规" panose="020B03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E5D0889-966B-4B25-A0AF-2208F219D75F}"/>
              </a:ext>
            </a:extLst>
          </p:cNvPr>
          <p:cNvSpPr txBox="1"/>
          <p:nvPr/>
        </p:nvSpPr>
        <p:spPr>
          <a:xfrm>
            <a:off x="3445444" y="3534898"/>
            <a:ext cx="450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Bahnschrift SemiLight" panose="020B0502040204020203" pitchFamily="34" charset="0"/>
                <a:ea typeface="苹方 常规" panose="020B0300000000000000" pitchFamily="34" charset="-122"/>
              </a:rPr>
              <a:t>75%</a:t>
            </a:r>
            <a:endParaRPr lang="zh-CN" altLang="en-US" sz="1200" dirty="0">
              <a:solidFill>
                <a:schemeClr val="bg1"/>
              </a:solidFill>
              <a:latin typeface="Bahnschrift SemiLight" panose="020B0502040204020203" pitchFamily="34" charset="0"/>
              <a:ea typeface="苹方 常规" panose="020B0300000000000000" pitchFamily="34" charset="-122"/>
            </a:endParaRPr>
          </a:p>
        </p:txBody>
      </p:sp>
      <p:sp>
        <p:nvSpPr>
          <p:cNvPr id="38" name="空心弧 37">
            <a:extLst>
              <a:ext uri="{FF2B5EF4-FFF2-40B4-BE49-F238E27FC236}">
                <a16:creationId xmlns:a16="http://schemas.microsoft.com/office/drawing/2014/main" id="{E011A94B-2196-442A-8367-8CAA8EA89FB6}"/>
              </a:ext>
            </a:extLst>
          </p:cNvPr>
          <p:cNvSpPr/>
          <p:nvPr/>
        </p:nvSpPr>
        <p:spPr>
          <a:xfrm>
            <a:off x="4523523" y="2771775"/>
            <a:ext cx="3105150" cy="3105150"/>
          </a:xfrm>
          <a:prstGeom prst="blockArc">
            <a:avLst>
              <a:gd name="adj1" fmla="val 10800000"/>
              <a:gd name="adj2" fmla="val 2619745"/>
              <a:gd name="adj3" fmla="val 12086"/>
            </a:avLst>
          </a:prstGeom>
          <a:solidFill>
            <a:srgbClr val="2C3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弧形 38">
            <a:extLst>
              <a:ext uri="{FF2B5EF4-FFF2-40B4-BE49-F238E27FC236}">
                <a16:creationId xmlns:a16="http://schemas.microsoft.com/office/drawing/2014/main" id="{00E40628-2F78-4C8E-B746-36FDF960D5D7}"/>
              </a:ext>
            </a:extLst>
          </p:cNvPr>
          <p:cNvSpPr/>
          <p:nvPr/>
        </p:nvSpPr>
        <p:spPr>
          <a:xfrm>
            <a:off x="5095023" y="3336925"/>
            <a:ext cx="1968500" cy="1968500"/>
          </a:xfrm>
          <a:prstGeom prst="arc">
            <a:avLst>
              <a:gd name="adj1" fmla="val 8211205"/>
              <a:gd name="adj2" fmla="val 254709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空心弧 39">
            <a:extLst>
              <a:ext uri="{FF2B5EF4-FFF2-40B4-BE49-F238E27FC236}">
                <a16:creationId xmlns:a16="http://schemas.microsoft.com/office/drawing/2014/main" id="{FF0F26A4-8B2B-46E6-A272-781BA3752391}"/>
              </a:ext>
            </a:extLst>
          </p:cNvPr>
          <p:cNvSpPr/>
          <p:nvPr/>
        </p:nvSpPr>
        <p:spPr>
          <a:xfrm>
            <a:off x="4523523" y="2768600"/>
            <a:ext cx="3105150" cy="3105150"/>
          </a:xfrm>
          <a:prstGeom prst="blockArc">
            <a:avLst>
              <a:gd name="adj1" fmla="val 8169829"/>
              <a:gd name="adj2" fmla="val 16265994"/>
              <a:gd name="adj3" fmla="val 12201"/>
            </a:avLst>
          </a:prstGeom>
          <a:solidFill>
            <a:srgbClr val="F4A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09F7D95B-D13D-49B7-B7DB-87F870F1CB72}"/>
              </a:ext>
            </a:extLst>
          </p:cNvPr>
          <p:cNvSpPr/>
          <p:nvPr/>
        </p:nvSpPr>
        <p:spPr>
          <a:xfrm>
            <a:off x="6080729" y="3246911"/>
            <a:ext cx="59760" cy="852976"/>
          </a:xfrm>
          <a:prstGeom prst="triangle">
            <a:avLst/>
          </a:prstGeom>
          <a:solidFill>
            <a:srgbClr val="858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4DFFB6F-0FB2-4798-8160-3650CB00FCE1}"/>
              </a:ext>
            </a:extLst>
          </p:cNvPr>
          <p:cNvSpPr txBox="1"/>
          <p:nvPr/>
        </p:nvSpPr>
        <p:spPr>
          <a:xfrm>
            <a:off x="4654117" y="3512378"/>
            <a:ext cx="453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Bahnschrift SemiLight" panose="020B0502040204020203" pitchFamily="34" charset="0"/>
                <a:ea typeface="苹方 常规" panose="020B0300000000000000" pitchFamily="34" charset="-122"/>
              </a:rPr>
              <a:t>25%</a:t>
            </a:r>
            <a:endParaRPr lang="zh-CN" altLang="en-US" sz="1200" dirty="0">
              <a:solidFill>
                <a:schemeClr val="bg1"/>
              </a:solidFill>
              <a:latin typeface="Bahnschrift SemiLight" panose="020B0502040204020203" pitchFamily="34" charset="0"/>
              <a:ea typeface="苹方 常规" panose="020B0300000000000000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52F1ACD-79E7-4FCB-B7D4-D52849A6F55D}"/>
              </a:ext>
            </a:extLst>
          </p:cNvPr>
          <p:cNvSpPr txBox="1"/>
          <p:nvPr/>
        </p:nvSpPr>
        <p:spPr>
          <a:xfrm>
            <a:off x="5689021" y="2813163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Bahnschrift SemiLight" panose="020B0502040204020203" pitchFamily="34" charset="0"/>
                <a:ea typeface="苹方 常规" panose="020B0300000000000000" pitchFamily="34" charset="-122"/>
              </a:rPr>
              <a:t>50%</a:t>
            </a:r>
            <a:endParaRPr lang="zh-CN" altLang="en-US" sz="1200" dirty="0">
              <a:solidFill>
                <a:schemeClr val="bg1"/>
              </a:solidFill>
              <a:latin typeface="Bahnschrift SemiLight" panose="020B0502040204020203" pitchFamily="34" charset="0"/>
              <a:ea typeface="苹方 常规" panose="020B0300000000000000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29798C4-C7AB-495F-96B0-CACB00B02F20}"/>
              </a:ext>
            </a:extLst>
          </p:cNvPr>
          <p:cNvSpPr txBox="1"/>
          <p:nvPr/>
        </p:nvSpPr>
        <p:spPr>
          <a:xfrm>
            <a:off x="7035395" y="3533006"/>
            <a:ext cx="450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Bahnschrift SemiLight" panose="020B0502040204020203" pitchFamily="34" charset="0"/>
                <a:ea typeface="苹方 常规" panose="020B0300000000000000" pitchFamily="34" charset="-122"/>
              </a:rPr>
              <a:t>75%</a:t>
            </a:r>
            <a:endParaRPr lang="zh-CN" altLang="en-US" sz="1200" dirty="0">
              <a:solidFill>
                <a:schemeClr val="bg1"/>
              </a:solidFill>
              <a:latin typeface="Bahnschrift SemiLight" panose="020B0502040204020203" pitchFamily="34" charset="0"/>
              <a:ea typeface="苹方 常规" panose="020B0300000000000000" pitchFamily="34" charset="-122"/>
            </a:endParaRPr>
          </a:p>
        </p:txBody>
      </p:sp>
      <p:sp>
        <p:nvSpPr>
          <p:cNvPr id="49" name="空心弧 48">
            <a:extLst>
              <a:ext uri="{FF2B5EF4-FFF2-40B4-BE49-F238E27FC236}">
                <a16:creationId xmlns:a16="http://schemas.microsoft.com/office/drawing/2014/main" id="{79FC446C-A548-4432-8691-276AE0A53C45}"/>
              </a:ext>
            </a:extLst>
          </p:cNvPr>
          <p:cNvSpPr/>
          <p:nvPr/>
        </p:nvSpPr>
        <p:spPr>
          <a:xfrm>
            <a:off x="8070482" y="2771775"/>
            <a:ext cx="3105150" cy="3105150"/>
          </a:xfrm>
          <a:prstGeom prst="blockArc">
            <a:avLst>
              <a:gd name="adj1" fmla="val 10800000"/>
              <a:gd name="adj2" fmla="val 2595271"/>
              <a:gd name="adj3" fmla="val 12397"/>
            </a:avLst>
          </a:prstGeom>
          <a:solidFill>
            <a:srgbClr val="2C3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弧形 49">
            <a:extLst>
              <a:ext uri="{FF2B5EF4-FFF2-40B4-BE49-F238E27FC236}">
                <a16:creationId xmlns:a16="http://schemas.microsoft.com/office/drawing/2014/main" id="{CB65CB66-ED2E-4392-80A3-38DE74488356}"/>
              </a:ext>
            </a:extLst>
          </p:cNvPr>
          <p:cNvSpPr/>
          <p:nvPr/>
        </p:nvSpPr>
        <p:spPr>
          <a:xfrm>
            <a:off x="8641982" y="3336925"/>
            <a:ext cx="1968500" cy="1968500"/>
          </a:xfrm>
          <a:prstGeom prst="arc">
            <a:avLst>
              <a:gd name="adj1" fmla="val 8330351"/>
              <a:gd name="adj2" fmla="val 2500943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空心弧 50">
            <a:extLst>
              <a:ext uri="{FF2B5EF4-FFF2-40B4-BE49-F238E27FC236}">
                <a16:creationId xmlns:a16="http://schemas.microsoft.com/office/drawing/2014/main" id="{349A3170-F3E3-4D37-93C2-5497A30C88C9}"/>
              </a:ext>
            </a:extLst>
          </p:cNvPr>
          <p:cNvSpPr/>
          <p:nvPr/>
        </p:nvSpPr>
        <p:spPr>
          <a:xfrm>
            <a:off x="8070482" y="2768600"/>
            <a:ext cx="3105150" cy="3105150"/>
          </a:xfrm>
          <a:prstGeom prst="blockArc">
            <a:avLst>
              <a:gd name="adj1" fmla="val 8188274"/>
              <a:gd name="adj2" fmla="val 19521976"/>
              <a:gd name="adj3" fmla="val 12434"/>
            </a:avLst>
          </a:prstGeom>
          <a:solidFill>
            <a:srgbClr val="3DA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等腰三角形 51">
            <a:extLst>
              <a:ext uri="{FF2B5EF4-FFF2-40B4-BE49-F238E27FC236}">
                <a16:creationId xmlns:a16="http://schemas.microsoft.com/office/drawing/2014/main" id="{73B84CCA-575A-4522-A047-F86BB9453F28}"/>
              </a:ext>
            </a:extLst>
          </p:cNvPr>
          <p:cNvSpPr/>
          <p:nvPr/>
        </p:nvSpPr>
        <p:spPr>
          <a:xfrm rot="2975201">
            <a:off x="10128083" y="3527102"/>
            <a:ext cx="86866" cy="958650"/>
          </a:xfrm>
          <a:prstGeom prst="triangle">
            <a:avLst/>
          </a:prstGeom>
          <a:solidFill>
            <a:srgbClr val="858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4E40792-417B-4FD8-AF4F-D4D084E4ADA7}"/>
              </a:ext>
            </a:extLst>
          </p:cNvPr>
          <p:cNvSpPr txBox="1"/>
          <p:nvPr/>
        </p:nvSpPr>
        <p:spPr>
          <a:xfrm>
            <a:off x="8204146" y="3512378"/>
            <a:ext cx="453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Bahnschrift SemiLight" panose="020B0502040204020203" pitchFamily="34" charset="0"/>
                <a:ea typeface="苹方 常规" panose="020B0300000000000000" pitchFamily="34" charset="-122"/>
              </a:rPr>
              <a:t>25%</a:t>
            </a:r>
            <a:endParaRPr lang="zh-CN" altLang="en-US" sz="1200" dirty="0">
              <a:solidFill>
                <a:schemeClr val="bg1"/>
              </a:solidFill>
              <a:latin typeface="Bahnschrift SemiLight" panose="020B0502040204020203" pitchFamily="34" charset="0"/>
              <a:ea typeface="苹方 常规" panose="020B0300000000000000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F661786-CAE4-47C3-ADA2-89E88706AEA9}"/>
              </a:ext>
            </a:extLst>
          </p:cNvPr>
          <p:cNvSpPr txBox="1"/>
          <p:nvPr/>
        </p:nvSpPr>
        <p:spPr>
          <a:xfrm>
            <a:off x="9350749" y="2813163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Bahnschrift SemiLight" panose="020B0502040204020203" pitchFamily="34" charset="0"/>
                <a:ea typeface="苹方 常规" panose="020B0300000000000000" pitchFamily="34" charset="-122"/>
              </a:rPr>
              <a:t>50%</a:t>
            </a:r>
            <a:endParaRPr lang="zh-CN" altLang="en-US" sz="1200" dirty="0">
              <a:solidFill>
                <a:schemeClr val="bg1"/>
              </a:solidFill>
              <a:latin typeface="Bahnschrift SemiLight" panose="020B0502040204020203" pitchFamily="34" charset="0"/>
              <a:ea typeface="苹方 常规" panose="020B0300000000000000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E3AA3F6-3C71-47D4-AD44-E37A45C04C3F}"/>
              </a:ext>
            </a:extLst>
          </p:cNvPr>
          <p:cNvSpPr txBox="1"/>
          <p:nvPr/>
        </p:nvSpPr>
        <p:spPr>
          <a:xfrm>
            <a:off x="10597078" y="3533006"/>
            <a:ext cx="450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Bahnschrift SemiLight" panose="020B0502040204020203" pitchFamily="34" charset="0"/>
                <a:ea typeface="苹方 常规" panose="020B0300000000000000" pitchFamily="34" charset="-122"/>
              </a:rPr>
              <a:t>75%</a:t>
            </a:r>
            <a:endParaRPr lang="zh-CN" altLang="en-US" sz="1200" dirty="0">
              <a:solidFill>
                <a:schemeClr val="bg1"/>
              </a:solidFill>
              <a:latin typeface="Bahnschrift SemiLight" panose="020B0502040204020203" pitchFamily="34" charset="0"/>
              <a:ea typeface="苹方 常规" panose="020B0300000000000000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CBCE3D3-A172-4627-B572-A162206FA66B}"/>
              </a:ext>
            </a:extLst>
          </p:cNvPr>
          <p:cNvSpPr txBox="1"/>
          <p:nvPr/>
        </p:nvSpPr>
        <p:spPr>
          <a:xfrm>
            <a:off x="4157008" y="862177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各产品市场占比情况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A787393-979A-478F-8794-A123AF519D7B}"/>
              </a:ext>
            </a:extLst>
          </p:cNvPr>
          <p:cNvSpPr/>
          <p:nvPr/>
        </p:nvSpPr>
        <p:spPr>
          <a:xfrm>
            <a:off x="4859924" y="1364840"/>
            <a:ext cx="2472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Product market share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D5A5C321-3348-4309-A5C8-43122AEBD484}"/>
              </a:ext>
            </a:extLst>
          </p:cNvPr>
          <p:cNvSpPr txBox="1"/>
          <p:nvPr/>
        </p:nvSpPr>
        <p:spPr>
          <a:xfrm>
            <a:off x="1939905" y="48798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电动车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AD10962-B989-4CF2-81A7-BE8B24A5BA14}"/>
              </a:ext>
            </a:extLst>
          </p:cNvPr>
          <p:cNvSpPr txBox="1"/>
          <p:nvPr/>
        </p:nvSpPr>
        <p:spPr>
          <a:xfrm>
            <a:off x="5695890" y="4890442"/>
            <a:ext cx="80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汽车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F5BEA71-5C9D-4833-B8D9-3E4B80F6D1E7}"/>
              </a:ext>
            </a:extLst>
          </p:cNvPr>
          <p:cNvSpPr txBox="1"/>
          <p:nvPr/>
        </p:nvSpPr>
        <p:spPr>
          <a:xfrm>
            <a:off x="9069060" y="489044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自行车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234550E-0808-4F54-9DC6-F25D68A3CA02}"/>
              </a:ext>
            </a:extLst>
          </p:cNvPr>
          <p:cNvSpPr/>
          <p:nvPr/>
        </p:nvSpPr>
        <p:spPr>
          <a:xfrm>
            <a:off x="1872579" y="5256443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Electric car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6AF06E1-EC67-4BDF-8A09-6E49044099F5}"/>
              </a:ext>
            </a:extLst>
          </p:cNvPr>
          <p:cNvSpPr/>
          <p:nvPr/>
        </p:nvSpPr>
        <p:spPr>
          <a:xfrm>
            <a:off x="5854588" y="5267017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CD35316-949E-423B-9CC8-4FA139AABFC3}"/>
              </a:ext>
            </a:extLst>
          </p:cNvPr>
          <p:cNvSpPr/>
          <p:nvPr/>
        </p:nvSpPr>
        <p:spPr>
          <a:xfrm>
            <a:off x="9201419" y="5267017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bicycle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不完整圆 63">
            <a:extLst>
              <a:ext uri="{FF2B5EF4-FFF2-40B4-BE49-F238E27FC236}">
                <a16:creationId xmlns:a16="http://schemas.microsoft.com/office/drawing/2014/main" id="{4A2F9D49-88AD-4C1B-93F3-2A7517BC86A1}"/>
              </a:ext>
            </a:extLst>
          </p:cNvPr>
          <p:cNvSpPr/>
          <p:nvPr/>
        </p:nvSpPr>
        <p:spPr>
          <a:xfrm>
            <a:off x="5497578" y="4103062"/>
            <a:ext cx="1219200" cy="1219200"/>
          </a:xfrm>
          <a:prstGeom prst="pie">
            <a:avLst>
              <a:gd name="adj1" fmla="val 10783589"/>
              <a:gd name="adj2" fmla="val 0"/>
            </a:avLst>
          </a:prstGeom>
          <a:solidFill>
            <a:srgbClr val="2C3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E780336E-B668-424B-A963-178B83A64494}"/>
              </a:ext>
            </a:extLst>
          </p:cNvPr>
          <p:cNvSpPr txBox="1"/>
          <p:nvPr/>
        </p:nvSpPr>
        <p:spPr>
          <a:xfrm>
            <a:off x="5689021" y="4200311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Bahnschrift SemiLight" panose="020B0502040204020203" pitchFamily="34" charset="0"/>
                <a:ea typeface="苹方 常规" panose="020B0300000000000000" pitchFamily="34" charset="-122"/>
              </a:rPr>
              <a:t>50%</a:t>
            </a:r>
            <a:endParaRPr lang="zh-CN" altLang="en-US" sz="2800" dirty="0">
              <a:solidFill>
                <a:schemeClr val="bg1"/>
              </a:solidFill>
              <a:latin typeface="Bahnschrift SemiLight" panose="020B0502040204020203" pitchFamily="34" charset="0"/>
              <a:ea typeface="苹方 常规" panose="020B0300000000000000" pitchFamily="34" charset="-122"/>
            </a:endParaRPr>
          </a:p>
        </p:txBody>
      </p:sp>
      <p:sp>
        <p:nvSpPr>
          <p:cNvPr id="73" name="不完整圆 72">
            <a:extLst>
              <a:ext uri="{FF2B5EF4-FFF2-40B4-BE49-F238E27FC236}">
                <a16:creationId xmlns:a16="http://schemas.microsoft.com/office/drawing/2014/main" id="{18DD0389-7F46-49AE-8B23-8C8EE27ED837}"/>
              </a:ext>
            </a:extLst>
          </p:cNvPr>
          <p:cNvSpPr/>
          <p:nvPr/>
        </p:nvSpPr>
        <p:spPr>
          <a:xfrm>
            <a:off x="8984632" y="4103062"/>
            <a:ext cx="1219200" cy="1219200"/>
          </a:xfrm>
          <a:prstGeom prst="pie">
            <a:avLst>
              <a:gd name="adj1" fmla="val 10783589"/>
              <a:gd name="adj2" fmla="val 0"/>
            </a:avLst>
          </a:prstGeom>
          <a:solidFill>
            <a:srgbClr val="2C3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C6CB5586-A6E1-495F-B3FE-D2CB3C7B87DE}"/>
              </a:ext>
            </a:extLst>
          </p:cNvPr>
          <p:cNvSpPr txBox="1"/>
          <p:nvPr/>
        </p:nvSpPr>
        <p:spPr>
          <a:xfrm>
            <a:off x="9184891" y="4200311"/>
            <a:ext cx="808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Bahnschrift SemiLight" panose="020B0502040204020203" pitchFamily="34" charset="0"/>
                <a:ea typeface="苹方 常规" panose="020B0300000000000000" pitchFamily="34" charset="-122"/>
              </a:rPr>
              <a:t>75%</a:t>
            </a:r>
            <a:endParaRPr lang="zh-CN" altLang="en-US" sz="2800" dirty="0">
              <a:solidFill>
                <a:schemeClr val="bg1"/>
              </a:solidFill>
              <a:latin typeface="Bahnschrift SemiLight" panose="020B0502040204020203" pitchFamily="34" charset="0"/>
              <a:ea typeface="苹方 常规" panose="020B0300000000000000" pitchFamily="34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D9A3951-5010-4C28-89FE-267D284D9BCB}"/>
              </a:ext>
            </a:extLst>
          </p:cNvPr>
          <p:cNvSpPr txBox="1"/>
          <p:nvPr/>
        </p:nvSpPr>
        <p:spPr>
          <a:xfrm>
            <a:off x="4762053" y="4918566"/>
            <a:ext cx="375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Bahnschrift SemiLight" panose="020B0502040204020203" pitchFamily="34" charset="0"/>
                <a:ea typeface="苹方 常规" panose="020B0300000000000000" pitchFamily="34" charset="-122"/>
              </a:rPr>
              <a:t>0%</a:t>
            </a:r>
            <a:endParaRPr lang="zh-CN" altLang="en-US" sz="1200" dirty="0">
              <a:solidFill>
                <a:schemeClr val="bg1"/>
              </a:solidFill>
              <a:latin typeface="Bahnschrift SemiLight" panose="020B0502040204020203" pitchFamily="34" charset="0"/>
              <a:ea typeface="苹方 常规" panose="020B0300000000000000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E6879E4-30E8-4CED-A479-E07103C1DF2B}"/>
              </a:ext>
            </a:extLst>
          </p:cNvPr>
          <p:cNvSpPr txBox="1"/>
          <p:nvPr/>
        </p:nvSpPr>
        <p:spPr>
          <a:xfrm>
            <a:off x="6993653" y="4918566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Bahnschrift SemiLight" panose="020B0502040204020203" pitchFamily="34" charset="0"/>
                <a:ea typeface="苹方 常规" panose="020B0300000000000000" pitchFamily="34" charset="-122"/>
              </a:rPr>
              <a:t>100%</a:t>
            </a:r>
            <a:endParaRPr lang="zh-CN" altLang="en-US" sz="1200" dirty="0">
              <a:solidFill>
                <a:schemeClr val="bg1"/>
              </a:solidFill>
              <a:latin typeface="Bahnschrift SemiLight" panose="020B0502040204020203" pitchFamily="34" charset="0"/>
              <a:ea typeface="苹方 常规" panose="020B0300000000000000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B26098C-6C41-4ABA-A62C-36702E6629E3}"/>
              </a:ext>
            </a:extLst>
          </p:cNvPr>
          <p:cNvSpPr txBox="1"/>
          <p:nvPr/>
        </p:nvSpPr>
        <p:spPr>
          <a:xfrm>
            <a:off x="8318397" y="4918566"/>
            <a:ext cx="375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Bahnschrift SemiLight" panose="020B0502040204020203" pitchFamily="34" charset="0"/>
                <a:ea typeface="苹方 常规" panose="020B0300000000000000" pitchFamily="34" charset="-122"/>
              </a:rPr>
              <a:t>0%</a:t>
            </a:r>
            <a:endParaRPr lang="zh-CN" altLang="en-US" sz="1200" dirty="0">
              <a:solidFill>
                <a:schemeClr val="bg1"/>
              </a:solidFill>
              <a:latin typeface="Bahnschrift SemiLight" panose="020B0502040204020203" pitchFamily="34" charset="0"/>
              <a:ea typeface="苹方 常规" panose="020B0300000000000000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56AABB44-5E6F-4670-81DF-5C3D40D9E3D2}"/>
              </a:ext>
            </a:extLst>
          </p:cNvPr>
          <p:cNvSpPr txBox="1"/>
          <p:nvPr/>
        </p:nvSpPr>
        <p:spPr>
          <a:xfrm>
            <a:off x="10549997" y="4918566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Bahnschrift SemiLight" panose="020B0502040204020203" pitchFamily="34" charset="0"/>
                <a:ea typeface="苹方 常规" panose="020B0300000000000000" pitchFamily="34" charset="-122"/>
              </a:rPr>
              <a:t>100%</a:t>
            </a:r>
            <a:endParaRPr lang="zh-CN" altLang="en-US" sz="1200" dirty="0">
              <a:solidFill>
                <a:schemeClr val="bg1"/>
              </a:solidFill>
              <a:latin typeface="Bahnschrift SemiLight" panose="020B0502040204020203" pitchFamily="34" charset="0"/>
              <a:ea typeface="苹方 常规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191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0E8F88D-2D35-46BA-8B5A-6BA2B0329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73" b="853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A134ED0-92CA-41EF-BF7D-7FAA943B00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79000"/>
                </a:schemeClr>
              </a:gs>
              <a:gs pos="100000">
                <a:schemeClr val="tx1">
                  <a:alpha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空心弧 1">
            <a:extLst>
              <a:ext uri="{FF2B5EF4-FFF2-40B4-BE49-F238E27FC236}">
                <a16:creationId xmlns:a16="http://schemas.microsoft.com/office/drawing/2014/main" id="{46B349BC-8E65-47A2-BBBD-40B176C1A602}"/>
              </a:ext>
            </a:extLst>
          </p:cNvPr>
          <p:cNvSpPr/>
          <p:nvPr/>
        </p:nvSpPr>
        <p:spPr>
          <a:xfrm>
            <a:off x="914400" y="2771775"/>
            <a:ext cx="3105150" cy="3105150"/>
          </a:xfrm>
          <a:prstGeom prst="blockArc">
            <a:avLst>
              <a:gd name="adj1" fmla="val 8169529"/>
              <a:gd name="adj2" fmla="val 2640275"/>
              <a:gd name="adj3" fmla="val 12503"/>
            </a:avLst>
          </a:prstGeom>
          <a:solidFill>
            <a:srgbClr val="2C3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弧形 3">
            <a:extLst>
              <a:ext uri="{FF2B5EF4-FFF2-40B4-BE49-F238E27FC236}">
                <a16:creationId xmlns:a16="http://schemas.microsoft.com/office/drawing/2014/main" id="{A90152A1-8177-4A82-A2DE-E23C5A3C50B0}"/>
              </a:ext>
            </a:extLst>
          </p:cNvPr>
          <p:cNvSpPr/>
          <p:nvPr/>
        </p:nvSpPr>
        <p:spPr>
          <a:xfrm>
            <a:off x="1485900" y="3336925"/>
            <a:ext cx="1968500" cy="1968500"/>
          </a:xfrm>
          <a:prstGeom prst="arc">
            <a:avLst>
              <a:gd name="adj1" fmla="val 8248506"/>
              <a:gd name="adj2" fmla="val 255963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空心弧 13">
            <a:extLst>
              <a:ext uri="{FF2B5EF4-FFF2-40B4-BE49-F238E27FC236}">
                <a16:creationId xmlns:a16="http://schemas.microsoft.com/office/drawing/2014/main" id="{0AD4D280-AEA6-4D13-AB0D-E1ED80762603}"/>
              </a:ext>
            </a:extLst>
          </p:cNvPr>
          <p:cNvSpPr/>
          <p:nvPr/>
        </p:nvSpPr>
        <p:spPr>
          <a:xfrm>
            <a:off x="914400" y="2768600"/>
            <a:ext cx="3105150" cy="3105150"/>
          </a:xfrm>
          <a:prstGeom prst="blockArc">
            <a:avLst>
              <a:gd name="adj1" fmla="val 8144903"/>
              <a:gd name="adj2" fmla="val 12925333"/>
              <a:gd name="adj3" fmla="val 12660"/>
            </a:avLst>
          </a:prstGeom>
          <a:solidFill>
            <a:srgbClr val="02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6C4569EE-2D62-4407-9260-03584FD0B5AB}"/>
              </a:ext>
            </a:extLst>
          </p:cNvPr>
          <p:cNvSpPr/>
          <p:nvPr/>
        </p:nvSpPr>
        <p:spPr>
          <a:xfrm rot="18282195">
            <a:off x="1866152" y="3486463"/>
            <a:ext cx="62481" cy="891810"/>
          </a:xfrm>
          <a:prstGeom prst="triangle">
            <a:avLst/>
          </a:prstGeom>
          <a:solidFill>
            <a:srgbClr val="858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不完整圆 4">
            <a:extLst>
              <a:ext uri="{FF2B5EF4-FFF2-40B4-BE49-F238E27FC236}">
                <a16:creationId xmlns:a16="http://schemas.microsoft.com/office/drawing/2014/main" id="{D5ACC872-65CC-48E4-A40B-6F46B3627DEA}"/>
              </a:ext>
            </a:extLst>
          </p:cNvPr>
          <p:cNvSpPr/>
          <p:nvPr/>
        </p:nvSpPr>
        <p:spPr>
          <a:xfrm>
            <a:off x="1857375" y="4103062"/>
            <a:ext cx="1219200" cy="1219200"/>
          </a:xfrm>
          <a:prstGeom prst="pie">
            <a:avLst>
              <a:gd name="adj1" fmla="val 10783589"/>
              <a:gd name="adj2" fmla="val 0"/>
            </a:avLst>
          </a:prstGeom>
          <a:solidFill>
            <a:srgbClr val="2C3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232AC7C-A4A3-41D7-BBE9-3F35B5B8487B}"/>
              </a:ext>
            </a:extLst>
          </p:cNvPr>
          <p:cNvSpPr txBox="1"/>
          <p:nvPr/>
        </p:nvSpPr>
        <p:spPr>
          <a:xfrm>
            <a:off x="2055230" y="4200311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Bahnschrift SemiLight" panose="020B0502040204020203" pitchFamily="34" charset="0"/>
                <a:ea typeface="苹方 常规" panose="020B0300000000000000" pitchFamily="34" charset="-122"/>
              </a:rPr>
              <a:t>25%</a:t>
            </a:r>
            <a:endParaRPr lang="zh-CN" altLang="en-US" sz="2800" dirty="0">
              <a:solidFill>
                <a:schemeClr val="bg1"/>
              </a:solidFill>
              <a:latin typeface="Bahnschrift SemiLight" panose="020B0502040204020203" pitchFamily="34" charset="0"/>
              <a:ea typeface="苹方 常规" panose="020B0300000000000000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CC5D1F8-ED40-4379-9938-FF278E53A8B1}"/>
              </a:ext>
            </a:extLst>
          </p:cNvPr>
          <p:cNvSpPr txBox="1"/>
          <p:nvPr/>
        </p:nvSpPr>
        <p:spPr>
          <a:xfrm>
            <a:off x="1131960" y="4918566"/>
            <a:ext cx="375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Bahnschrift SemiLight" panose="020B0502040204020203" pitchFamily="34" charset="0"/>
                <a:ea typeface="苹方 常规" panose="020B0300000000000000" pitchFamily="34" charset="-122"/>
              </a:rPr>
              <a:t>0%</a:t>
            </a:r>
            <a:endParaRPr lang="zh-CN" altLang="en-US" sz="1200" dirty="0">
              <a:solidFill>
                <a:schemeClr val="bg1"/>
              </a:solidFill>
              <a:latin typeface="Bahnschrift SemiLight" panose="020B0502040204020203" pitchFamily="34" charset="0"/>
              <a:ea typeface="苹方 常规" panose="020B0300000000000000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9558BD4-14E8-465D-92F7-744835B83F61}"/>
              </a:ext>
            </a:extLst>
          </p:cNvPr>
          <p:cNvSpPr txBox="1"/>
          <p:nvPr/>
        </p:nvSpPr>
        <p:spPr>
          <a:xfrm>
            <a:off x="3363560" y="4918566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Bahnschrift SemiLight" panose="020B0502040204020203" pitchFamily="34" charset="0"/>
                <a:ea typeface="苹方 常规" panose="020B0300000000000000" pitchFamily="34" charset="-122"/>
              </a:rPr>
              <a:t>100%</a:t>
            </a:r>
            <a:endParaRPr lang="zh-CN" altLang="en-US" sz="1200" dirty="0">
              <a:solidFill>
                <a:schemeClr val="bg1"/>
              </a:solidFill>
              <a:latin typeface="Bahnschrift SemiLight" panose="020B0502040204020203" pitchFamily="34" charset="0"/>
              <a:ea typeface="苹方 常规" panose="020B0300000000000000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41EB5C3-E4C8-4592-ABDF-B8C54371705B}"/>
              </a:ext>
            </a:extLst>
          </p:cNvPr>
          <p:cNvSpPr txBox="1"/>
          <p:nvPr/>
        </p:nvSpPr>
        <p:spPr>
          <a:xfrm>
            <a:off x="1039892" y="3534899"/>
            <a:ext cx="453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Bahnschrift SemiLight" panose="020B0502040204020203" pitchFamily="34" charset="0"/>
                <a:ea typeface="苹方 常规" panose="020B0300000000000000" pitchFamily="34" charset="-122"/>
              </a:rPr>
              <a:t>25%</a:t>
            </a:r>
            <a:endParaRPr lang="zh-CN" altLang="en-US" sz="1200" dirty="0">
              <a:solidFill>
                <a:schemeClr val="bg1"/>
              </a:solidFill>
              <a:latin typeface="Bahnschrift SemiLight" panose="020B0502040204020203" pitchFamily="34" charset="0"/>
              <a:ea typeface="苹方 常规" panose="020B0300000000000000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A8A1C40-000E-4FD1-B6CA-BAAAA445AC31}"/>
              </a:ext>
            </a:extLst>
          </p:cNvPr>
          <p:cNvSpPr txBox="1"/>
          <p:nvPr/>
        </p:nvSpPr>
        <p:spPr>
          <a:xfrm>
            <a:off x="2232361" y="2843258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Bahnschrift SemiLight" panose="020B0502040204020203" pitchFamily="34" charset="0"/>
                <a:ea typeface="苹方 常规" panose="020B0300000000000000" pitchFamily="34" charset="-122"/>
              </a:rPr>
              <a:t>50%</a:t>
            </a:r>
            <a:endParaRPr lang="zh-CN" altLang="en-US" sz="1200" dirty="0">
              <a:solidFill>
                <a:schemeClr val="bg1"/>
              </a:solidFill>
              <a:latin typeface="Bahnschrift SemiLight" panose="020B0502040204020203" pitchFamily="34" charset="0"/>
              <a:ea typeface="苹方 常规" panose="020B03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E5D0889-966B-4B25-A0AF-2208F219D75F}"/>
              </a:ext>
            </a:extLst>
          </p:cNvPr>
          <p:cNvSpPr txBox="1"/>
          <p:nvPr/>
        </p:nvSpPr>
        <p:spPr>
          <a:xfrm>
            <a:off x="3445444" y="3534898"/>
            <a:ext cx="450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Bahnschrift SemiLight" panose="020B0502040204020203" pitchFamily="34" charset="0"/>
                <a:ea typeface="苹方 常规" panose="020B0300000000000000" pitchFamily="34" charset="-122"/>
              </a:rPr>
              <a:t>75%</a:t>
            </a:r>
            <a:endParaRPr lang="zh-CN" altLang="en-US" sz="1200" dirty="0">
              <a:solidFill>
                <a:schemeClr val="bg1"/>
              </a:solidFill>
              <a:latin typeface="Bahnschrift SemiLight" panose="020B0502040204020203" pitchFamily="34" charset="0"/>
              <a:ea typeface="苹方 常规" panose="020B0300000000000000" pitchFamily="34" charset="-122"/>
            </a:endParaRPr>
          </a:p>
        </p:txBody>
      </p:sp>
      <p:sp>
        <p:nvSpPr>
          <p:cNvPr id="38" name="空心弧 37">
            <a:extLst>
              <a:ext uri="{FF2B5EF4-FFF2-40B4-BE49-F238E27FC236}">
                <a16:creationId xmlns:a16="http://schemas.microsoft.com/office/drawing/2014/main" id="{E011A94B-2196-442A-8367-8CAA8EA89FB6}"/>
              </a:ext>
            </a:extLst>
          </p:cNvPr>
          <p:cNvSpPr/>
          <p:nvPr/>
        </p:nvSpPr>
        <p:spPr>
          <a:xfrm>
            <a:off x="4523523" y="2771775"/>
            <a:ext cx="3105150" cy="3105150"/>
          </a:xfrm>
          <a:prstGeom prst="blockArc">
            <a:avLst>
              <a:gd name="adj1" fmla="val 10800000"/>
              <a:gd name="adj2" fmla="val 2619745"/>
              <a:gd name="adj3" fmla="val 12086"/>
            </a:avLst>
          </a:prstGeom>
          <a:solidFill>
            <a:srgbClr val="2C3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弧形 38">
            <a:extLst>
              <a:ext uri="{FF2B5EF4-FFF2-40B4-BE49-F238E27FC236}">
                <a16:creationId xmlns:a16="http://schemas.microsoft.com/office/drawing/2014/main" id="{00E40628-2F78-4C8E-B746-36FDF960D5D7}"/>
              </a:ext>
            </a:extLst>
          </p:cNvPr>
          <p:cNvSpPr/>
          <p:nvPr/>
        </p:nvSpPr>
        <p:spPr>
          <a:xfrm>
            <a:off x="5095023" y="3336925"/>
            <a:ext cx="1968500" cy="1968500"/>
          </a:xfrm>
          <a:prstGeom prst="arc">
            <a:avLst>
              <a:gd name="adj1" fmla="val 8211205"/>
              <a:gd name="adj2" fmla="val 254709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空心弧 39">
            <a:extLst>
              <a:ext uri="{FF2B5EF4-FFF2-40B4-BE49-F238E27FC236}">
                <a16:creationId xmlns:a16="http://schemas.microsoft.com/office/drawing/2014/main" id="{FF0F26A4-8B2B-46E6-A272-781BA3752391}"/>
              </a:ext>
            </a:extLst>
          </p:cNvPr>
          <p:cNvSpPr/>
          <p:nvPr/>
        </p:nvSpPr>
        <p:spPr>
          <a:xfrm>
            <a:off x="4523523" y="2768600"/>
            <a:ext cx="3105150" cy="3105150"/>
          </a:xfrm>
          <a:prstGeom prst="blockArc">
            <a:avLst>
              <a:gd name="adj1" fmla="val 8169829"/>
              <a:gd name="adj2" fmla="val 16265994"/>
              <a:gd name="adj3" fmla="val 12201"/>
            </a:avLst>
          </a:prstGeom>
          <a:solidFill>
            <a:srgbClr val="F4A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09F7D95B-D13D-49B7-B7DB-87F870F1CB72}"/>
              </a:ext>
            </a:extLst>
          </p:cNvPr>
          <p:cNvSpPr/>
          <p:nvPr/>
        </p:nvSpPr>
        <p:spPr>
          <a:xfrm>
            <a:off x="6080729" y="3246911"/>
            <a:ext cx="59760" cy="852976"/>
          </a:xfrm>
          <a:prstGeom prst="triangle">
            <a:avLst/>
          </a:prstGeom>
          <a:solidFill>
            <a:srgbClr val="858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4DFFB6F-0FB2-4798-8160-3650CB00FCE1}"/>
              </a:ext>
            </a:extLst>
          </p:cNvPr>
          <p:cNvSpPr txBox="1"/>
          <p:nvPr/>
        </p:nvSpPr>
        <p:spPr>
          <a:xfrm>
            <a:off x="4654117" y="3512378"/>
            <a:ext cx="453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Bahnschrift SemiLight" panose="020B0502040204020203" pitchFamily="34" charset="0"/>
                <a:ea typeface="苹方 常规" panose="020B0300000000000000" pitchFamily="34" charset="-122"/>
              </a:rPr>
              <a:t>25%</a:t>
            </a:r>
            <a:endParaRPr lang="zh-CN" altLang="en-US" sz="1200" dirty="0">
              <a:solidFill>
                <a:schemeClr val="bg1"/>
              </a:solidFill>
              <a:latin typeface="Bahnschrift SemiLight" panose="020B0502040204020203" pitchFamily="34" charset="0"/>
              <a:ea typeface="苹方 常规" panose="020B0300000000000000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52F1ACD-79E7-4FCB-B7D4-D52849A6F55D}"/>
              </a:ext>
            </a:extLst>
          </p:cNvPr>
          <p:cNvSpPr txBox="1"/>
          <p:nvPr/>
        </p:nvSpPr>
        <p:spPr>
          <a:xfrm>
            <a:off x="5689021" y="2813163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Bahnschrift SemiLight" panose="020B0502040204020203" pitchFamily="34" charset="0"/>
                <a:ea typeface="苹方 常规" panose="020B0300000000000000" pitchFamily="34" charset="-122"/>
              </a:rPr>
              <a:t>50%</a:t>
            </a:r>
            <a:endParaRPr lang="zh-CN" altLang="en-US" sz="1200" dirty="0">
              <a:solidFill>
                <a:schemeClr val="bg1"/>
              </a:solidFill>
              <a:latin typeface="Bahnschrift SemiLight" panose="020B0502040204020203" pitchFamily="34" charset="0"/>
              <a:ea typeface="苹方 常规" panose="020B0300000000000000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29798C4-C7AB-495F-96B0-CACB00B02F20}"/>
              </a:ext>
            </a:extLst>
          </p:cNvPr>
          <p:cNvSpPr txBox="1"/>
          <p:nvPr/>
        </p:nvSpPr>
        <p:spPr>
          <a:xfrm>
            <a:off x="7035395" y="3533006"/>
            <a:ext cx="450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Bahnschrift SemiLight" panose="020B0502040204020203" pitchFamily="34" charset="0"/>
                <a:ea typeface="苹方 常规" panose="020B0300000000000000" pitchFamily="34" charset="-122"/>
              </a:rPr>
              <a:t>75%</a:t>
            </a:r>
            <a:endParaRPr lang="zh-CN" altLang="en-US" sz="1200" dirty="0">
              <a:solidFill>
                <a:schemeClr val="bg1"/>
              </a:solidFill>
              <a:latin typeface="Bahnschrift SemiLight" panose="020B0502040204020203" pitchFamily="34" charset="0"/>
              <a:ea typeface="苹方 常规" panose="020B0300000000000000" pitchFamily="34" charset="-122"/>
            </a:endParaRPr>
          </a:p>
        </p:txBody>
      </p:sp>
      <p:sp>
        <p:nvSpPr>
          <p:cNvPr id="49" name="空心弧 48">
            <a:extLst>
              <a:ext uri="{FF2B5EF4-FFF2-40B4-BE49-F238E27FC236}">
                <a16:creationId xmlns:a16="http://schemas.microsoft.com/office/drawing/2014/main" id="{79FC446C-A548-4432-8691-276AE0A53C45}"/>
              </a:ext>
            </a:extLst>
          </p:cNvPr>
          <p:cNvSpPr/>
          <p:nvPr/>
        </p:nvSpPr>
        <p:spPr>
          <a:xfrm>
            <a:off x="8070482" y="2771775"/>
            <a:ext cx="3105150" cy="3105150"/>
          </a:xfrm>
          <a:prstGeom prst="blockArc">
            <a:avLst>
              <a:gd name="adj1" fmla="val 10800000"/>
              <a:gd name="adj2" fmla="val 2595271"/>
              <a:gd name="adj3" fmla="val 12397"/>
            </a:avLst>
          </a:prstGeom>
          <a:solidFill>
            <a:srgbClr val="2C3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弧形 49">
            <a:extLst>
              <a:ext uri="{FF2B5EF4-FFF2-40B4-BE49-F238E27FC236}">
                <a16:creationId xmlns:a16="http://schemas.microsoft.com/office/drawing/2014/main" id="{CB65CB66-ED2E-4392-80A3-38DE74488356}"/>
              </a:ext>
            </a:extLst>
          </p:cNvPr>
          <p:cNvSpPr/>
          <p:nvPr/>
        </p:nvSpPr>
        <p:spPr>
          <a:xfrm>
            <a:off x="8641982" y="3336925"/>
            <a:ext cx="1968500" cy="1968500"/>
          </a:xfrm>
          <a:prstGeom prst="arc">
            <a:avLst>
              <a:gd name="adj1" fmla="val 8330351"/>
              <a:gd name="adj2" fmla="val 2500943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空心弧 50">
            <a:extLst>
              <a:ext uri="{FF2B5EF4-FFF2-40B4-BE49-F238E27FC236}">
                <a16:creationId xmlns:a16="http://schemas.microsoft.com/office/drawing/2014/main" id="{349A3170-F3E3-4D37-93C2-5497A30C88C9}"/>
              </a:ext>
            </a:extLst>
          </p:cNvPr>
          <p:cNvSpPr/>
          <p:nvPr/>
        </p:nvSpPr>
        <p:spPr>
          <a:xfrm>
            <a:off x="8070482" y="2768600"/>
            <a:ext cx="3105150" cy="3105150"/>
          </a:xfrm>
          <a:prstGeom prst="blockArc">
            <a:avLst>
              <a:gd name="adj1" fmla="val 8188274"/>
              <a:gd name="adj2" fmla="val 19521976"/>
              <a:gd name="adj3" fmla="val 12434"/>
            </a:avLst>
          </a:prstGeom>
          <a:solidFill>
            <a:srgbClr val="3DA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等腰三角形 51">
            <a:extLst>
              <a:ext uri="{FF2B5EF4-FFF2-40B4-BE49-F238E27FC236}">
                <a16:creationId xmlns:a16="http://schemas.microsoft.com/office/drawing/2014/main" id="{73B84CCA-575A-4522-A047-F86BB9453F28}"/>
              </a:ext>
            </a:extLst>
          </p:cNvPr>
          <p:cNvSpPr/>
          <p:nvPr/>
        </p:nvSpPr>
        <p:spPr>
          <a:xfrm rot="2975201">
            <a:off x="10128083" y="3527102"/>
            <a:ext cx="86866" cy="958650"/>
          </a:xfrm>
          <a:prstGeom prst="triangle">
            <a:avLst/>
          </a:prstGeom>
          <a:solidFill>
            <a:srgbClr val="858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4E40792-417B-4FD8-AF4F-D4D084E4ADA7}"/>
              </a:ext>
            </a:extLst>
          </p:cNvPr>
          <p:cNvSpPr txBox="1"/>
          <p:nvPr/>
        </p:nvSpPr>
        <p:spPr>
          <a:xfrm>
            <a:off x="8204146" y="3512378"/>
            <a:ext cx="453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Bahnschrift SemiLight" panose="020B0502040204020203" pitchFamily="34" charset="0"/>
                <a:ea typeface="苹方 常规" panose="020B0300000000000000" pitchFamily="34" charset="-122"/>
              </a:rPr>
              <a:t>25%</a:t>
            </a:r>
            <a:endParaRPr lang="zh-CN" altLang="en-US" sz="1200" dirty="0">
              <a:solidFill>
                <a:schemeClr val="bg1"/>
              </a:solidFill>
              <a:latin typeface="Bahnschrift SemiLight" panose="020B0502040204020203" pitchFamily="34" charset="0"/>
              <a:ea typeface="苹方 常规" panose="020B0300000000000000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F661786-CAE4-47C3-ADA2-89E88706AEA9}"/>
              </a:ext>
            </a:extLst>
          </p:cNvPr>
          <p:cNvSpPr txBox="1"/>
          <p:nvPr/>
        </p:nvSpPr>
        <p:spPr>
          <a:xfrm>
            <a:off x="9350749" y="2813163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Bahnschrift SemiLight" panose="020B0502040204020203" pitchFamily="34" charset="0"/>
                <a:ea typeface="苹方 常规" panose="020B0300000000000000" pitchFamily="34" charset="-122"/>
              </a:rPr>
              <a:t>50%</a:t>
            </a:r>
            <a:endParaRPr lang="zh-CN" altLang="en-US" sz="1200" dirty="0">
              <a:solidFill>
                <a:schemeClr val="bg1"/>
              </a:solidFill>
              <a:latin typeface="Bahnschrift SemiLight" panose="020B0502040204020203" pitchFamily="34" charset="0"/>
              <a:ea typeface="苹方 常规" panose="020B0300000000000000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E3AA3F6-3C71-47D4-AD44-E37A45C04C3F}"/>
              </a:ext>
            </a:extLst>
          </p:cNvPr>
          <p:cNvSpPr txBox="1"/>
          <p:nvPr/>
        </p:nvSpPr>
        <p:spPr>
          <a:xfrm>
            <a:off x="10597078" y="3533006"/>
            <a:ext cx="450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Bahnschrift SemiLight" panose="020B0502040204020203" pitchFamily="34" charset="0"/>
                <a:ea typeface="苹方 常规" panose="020B0300000000000000" pitchFamily="34" charset="-122"/>
              </a:rPr>
              <a:t>75%</a:t>
            </a:r>
            <a:endParaRPr lang="zh-CN" altLang="en-US" sz="1200" dirty="0">
              <a:solidFill>
                <a:schemeClr val="bg1"/>
              </a:solidFill>
              <a:latin typeface="Bahnschrift SemiLight" panose="020B0502040204020203" pitchFamily="34" charset="0"/>
              <a:ea typeface="苹方 常规" panose="020B0300000000000000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CBCE3D3-A172-4627-B572-A162206FA66B}"/>
              </a:ext>
            </a:extLst>
          </p:cNvPr>
          <p:cNvSpPr txBox="1"/>
          <p:nvPr/>
        </p:nvSpPr>
        <p:spPr>
          <a:xfrm>
            <a:off x="4157008" y="862177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各产品市场占比情况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A787393-979A-478F-8794-A123AF519D7B}"/>
              </a:ext>
            </a:extLst>
          </p:cNvPr>
          <p:cNvSpPr/>
          <p:nvPr/>
        </p:nvSpPr>
        <p:spPr>
          <a:xfrm>
            <a:off x="4859924" y="1364840"/>
            <a:ext cx="2472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Product market share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D5A5C321-3348-4309-A5C8-43122AEBD484}"/>
              </a:ext>
            </a:extLst>
          </p:cNvPr>
          <p:cNvSpPr txBox="1"/>
          <p:nvPr/>
        </p:nvSpPr>
        <p:spPr>
          <a:xfrm>
            <a:off x="1939905" y="48798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电动车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AD10962-B989-4CF2-81A7-BE8B24A5BA14}"/>
              </a:ext>
            </a:extLst>
          </p:cNvPr>
          <p:cNvSpPr txBox="1"/>
          <p:nvPr/>
        </p:nvSpPr>
        <p:spPr>
          <a:xfrm>
            <a:off x="5695890" y="4890442"/>
            <a:ext cx="80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汽车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F5BEA71-5C9D-4833-B8D9-3E4B80F6D1E7}"/>
              </a:ext>
            </a:extLst>
          </p:cNvPr>
          <p:cNvSpPr txBox="1"/>
          <p:nvPr/>
        </p:nvSpPr>
        <p:spPr>
          <a:xfrm>
            <a:off x="9069060" y="489044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自行车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234550E-0808-4F54-9DC6-F25D68A3CA02}"/>
              </a:ext>
            </a:extLst>
          </p:cNvPr>
          <p:cNvSpPr/>
          <p:nvPr/>
        </p:nvSpPr>
        <p:spPr>
          <a:xfrm>
            <a:off x="1872579" y="5256443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Electric car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6AF06E1-EC67-4BDF-8A09-6E49044099F5}"/>
              </a:ext>
            </a:extLst>
          </p:cNvPr>
          <p:cNvSpPr/>
          <p:nvPr/>
        </p:nvSpPr>
        <p:spPr>
          <a:xfrm>
            <a:off x="5854588" y="5267017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CD35316-949E-423B-9CC8-4FA139AABFC3}"/>
              </a:ext>
            </a:extLst>
          </p:cNvPr>
          <p:cNvSpPr/>
          <p:nvPr/>
        </p:nvSpPr>
        <p:spPr>
          <a:xfrm>
            <a:off x="9201419" y="5267017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bicycle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不完整圆 63">
            <a:extLst>
              <a:ext uri="{FF2B5EF4-FFF2-40B4-BE49-F238E27FC236}">
                <a16:creationId xmlns:a16="http://schemas.microsoft.com/office/drawing/2014/main" id="{4A2F9D49-88AD-4C1B-93F3-2A7517BC86A1}"/>
              </a:ext>
            </a:extLst>
          </p:cNvPr>
          <p:cNvSpPr/>
          <p:nvPr/>
        </p:nvSpPr>
        <p:spPr>
          <a:xfrm>
            <a:off x="5497578" y="4103062"/>
            <a:ext cx="1219200" cy="1219200"/>
          </a:xfrm>
          <a:prstGeom prst="pie">
            <a:avLst>
              <a:gd name="adj1" fmla="val 10783589"/>
              <a:gd name="adj2" fmla="val 0"/>
            </a:avLst>
          </a:prstGeom>
          <a:solidFill>
            <a:srgbClr val="2C3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E780336E-B668-424B-A963-178B83A64494}"/>
              </a:ext>
            </a:extLst>
          </p:cNvPr>
          <p:cNvSpPr txBox="1"/>
          <p:nvPr/>
        </p:nvSpPr>
        <p:spPr>
          <a:xfrm>
            <a:off x="5689021" y="4200311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Bahnschrift SemiLight" panose="020B0502040204020203" pitchFamily="34" charset="0"/>
                <a:ea typeface="苹方 常规" panose="020B0300000000000000" pitchFamily="34" charset="-122"/>
              </a:rPr>
              <a:t>50%</a:t>
            </a:r>
            <a:endParaRPr lang="zh-CN" altLang="en-US" sz="2800" dirty="0">
              <a:solidFill>
                <a:schemeClr val="bg1"/>
              </a:solidFill>
              <a:latin typeface="Bahnschrift SemiLight" panose="020B0502040204020203" pitchFamily="34" charset="0"/>
              <a:ea typeface="苹方 常规" panose="020B0300000000000000" pitchFamily="34" charset="-122"/>
            </a:endParaRPr>
          </a:p>
        </p:txBody>
      </p:sp>
      <p:sp>
        <p:nvSpPr>
          <p:cNvPr id="73" name="不完整圆 72">
            <a:extLst>
              <a:ext uri="{FF2B5EF4-FFF2-40B4-BE49-F238E27FC236}">
                <a16:creationId xmlns:a16="http://schemas.microsoft.com/office/drawing/2014/main" id="{18DD0389-7F46-49AE-8B23-8C8EE27ED837}"/>
              </a:ext>
            </a:extLst>
          </p:cNvPr>
          <p:cNvSpPr/>
          <p:nvPr/>
        </p:nvSpPr>
        <p:spPr>
          <a:xfrm>
            <a:off x="8984632" y="4103062"/>
            <a:ext cx="1219200" cy="1219200"/>
          </a:xfrm>
          <a:prstGeom prst="pie">
            <a:avLst>
              <a:gd name="adj1" fmla="val 10783589"/>
              <a:gd name="adj2" fmla="val 0"/>
            </a:avLst>
          </a:prstGeom>
          <a:solidFill>
            <a:srgbClr val="2C3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C6CB5586-A6E1-495F-B3FE-D2CB3C7B87DE}"/>
              </a:ext>
            </a:extLst>
          </p:cNvPr>
          <p:cNvSpPr txBox="1"/>
          <p:nvPr/>
        </p:nvSpPr>
        <p:spPr>
          <a:xfrm>
            <a:off x="9184891" y="4200311"/>
            <a:ext cx="808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Bahnschrift SemiLight" panose="020B0502040204020203" pitchFamily="34" charset="0"/>
                <a:ea typeface="苹方 常规" panose="020B0300000000000000" pitchFamily="34" charset="-122"/>
              </a:rPr>
              <a:t>75%</a:t>
            </a:r>
            <a:endParaRPr lang="zh-CN" altLang="en-US" sz="2800" dirty="0">
              <a:solidFill>
                <a:schemeClr val="bg1"/>
              </a:solidFill>
              <a:latin typeface="Bahnschrift SemiLight" panose="020B0502040204020203" pitchFamily="34" charset="0"/>
              <a:ea typeface="苹方 常规" panose="020B0300000000000000" pitchFamily="34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D9A3951-5010-4C28-89FE-267D284D9BCB}"/>
              </a:ext>
            </a:extLst>
          </p:cNvPr>
          <p:cNvSpPr txBox="1"/>
          <p:nvPr/>
        </p:nvSpPr>
        <p:spPr>
          <a:xfrm>
            <a:off x="4762053" y="4918566"/>
            <a:ext cx="375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Bahnschrift SemiLight" panose="020B0502040204020203" pitchFamily="34" charset="0"/>
                <a:ea typeface="苹方 常规" panose="020B0300000000000000" pitchFamily="34" charset="-122"/>
              </a:rPr>
              <a:t>0%</a:t>
            </a:r>
            <a:endParaRPr lang="zh-CN" altLang="en-US" sz="1200" dirty="0">
              <a:solidFill>
                <a:schemeClr val="bg1"/>
              </a:solidFill>
              <a:latin typeface="Bahnschrift SemiLight" panose="020B0502040204020203" pitchFamily="34" charset="0"/>
              <a:ea typeface="苹方 常规" panose="020B0300000000000000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E6879E4-30E8-4CED-A479-E07103C1DF2B}"/>
              </a:ext>
            </a:extLst>
          </p:cNvPr>
          <p:cNvSpPr txBox="1"/>
          <p:nvPr/>
        </p:nvSpPr>
        <p:spPr>
          <a:xfrm>
            <a:off x="6993653" y="4918566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Bahnschrift SemiLight" panose="020B0502040204020203" pitchFamily="34" charset="0"/>
                <a:ea typeface="苹方 常规" panose="020B0300000000000000" pitchFamily="34" charset="-122"/>
              </a:rPr>
              <a:t>100%</a:t>
            </a:r>
            <a:endParaRPr lang="zh-CN" altLang="en-US" sz="1200" dirty="0">
              <a:solidFill>
                <a:schemeClr val="bg1"/>
              </a:solidFill>
              <a:latin typeface="Bahnschrift SemiLight" panose="020B0502040204020203" pitchFamily="34" charset="0"/>
              <a:ea typeface="苹方 常规" panose="020B0300000000000000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B26098C-6C41-4ABA-A62C-36702E6629E3}"/>
              </a:ext>
            </a:extLst>
          </p:cNvPr>
          <p:cNvSpPr txBox="1"/>
          <p:nvPr/>
        </p:nvSpPr>
        <p:spPr>
          <a:xfrm>
            <a:off x="8318397" y="4918566"/>
            <a:ext cx="375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Bahnschrift SemiLight" panose="020B0502040204020203" pitchFamily="34" charset="0"/>
                <a:ea typeface="苹方 常规" panose="020B0300000000000000" pitchFamily="34" charset="-122"/>
              </a:rPr>
              <a:t>0%</a:t>
            </a:r>
            <a:endParaRPr lang="zh-CN" altLang="en-US" sz="1200" dirty="0">
              <a:solidFill>
                <a:schemeClr val="bg1"/>
              </a:solidFill>
              <a:latin typeface="Bahnschrift SemiLight" panose="020B0502040204020203" pitchFamily="34" charset="0"/>
              <a:ea typeface="苹方 常规" panose="020B0300000000000000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56AABB44-5E6F-4670-81DF-5C3D40D9E3D2}"/>
              </a:ext>
            </a:extLst>
          </p:cNvPr>
          <p:cNvSpPr txBox="1"/>
          <p:nvPr/>
        </p:nvSpPr>
        <p:spPr>
          <a:xfrm>
            <a:off x="10549997" y="4918566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Bahnschrift SemiLight" panose="020B0502040204020203" pitchFamily="34" charset="0"/>
                <a:ea typeface="苹方 常规" panose="020B0300000000000000" pitchFamily="34" charset="-122"/>
              </a:rPr>
              <a:t>100%</a:t>
            </a:r>
            <a:endParaRPr lang="zh-CN" altLang="en-US" sz="1200" dirty="0">
              <a:solidFill>
                <a:schemeClr val="bg1"/>
              </a:solidFill>
              <a:latin typeface="Bahnschrift SemiLight" panose="020B0502040204020203" pitchFamily="34" charset="0"/>
              <a:ea typeface="苹方 常规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1341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125</Words>
  <Application>Microsoft Office PowerPoint</Application>
  <PresentationFormat>宽屏</PresentationFormat>
  <Paragraphs>63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苹方 常规</vt:lpstr>
      <vt:lpstr>苹方 粗体</vt:lpstr>
      <vt:lpstr>Arial</vt:lpstr>
      <vt:lpstr>Bahnschrift SemiLight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利健 程</dc:creator>
  <cp:lastModifiedBy>利健 程</cp:lastModifiedBy>
  <cp:revision>4</cp:revision>
  <dcterms:created xsi:type="dcterms:W3CDTF">2020-02-15T03:54:00Z</dcterms:created>
  <dcterms:modified xsi:type="dcterms:W3CDTF">2020-02-15T04:03:46Z</dcterms:modified>
</cp:coreProperties>
</file>