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8" r:id="rId6"/>
    <p:sldId id="269" r:id="rId7"/>
    <p:sldId id="262" r:id="rId8"/>
    <p:sldId id="267" r:id="rId9"/>
    <p:sldId id="260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49E6D3-CBFE-44C5-A788-95E86C918B1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F9A1452-EB4D-4E50-88C6-FEA289933EEB}">
      <dgm:prSet phldrT="[文本]"/>
      <dgm:spPr/>
      <dgm:t>
        <a:bodyPr/>
        <a:lstStyle/>
        <a:p>
          <a:r>
            <a:rPr lang="en-US" altLang="zh-CN" dirty="0"/>
            <a:t>gradient</a:t>
          </a:r>
          <a:endParaRPr lang="zh-CN" altLang="en-US" dirty="0"/>
        </a:p>
      </dgm:t>
    </dgm:pt>
    <dgm:pt modelId="{D2AB260F-9C0E-4BAC-84D4-5D6B338CB31F}" type="parTrans" cxnId="{73BAB4CB-9703-4A95-9B3D-8932BBD5C704}">
      <dgm:prSet/>
      <dgm:spPr/>
      <dgm:t>
        <a:bodyPr/>
        <a:lstStyle/>
        <a:p>
          <a:endParaRPr lang="zh-CN" altLang="en-US"/>
        </a:p>
      </dgm:t>
    </dgm:pt>
    <dgm:pt modelId="{193303FE-7814-4CDF-B09C-CE437CA14566}" type="sibTrans" cxnId="{73BAB4CB-9703-4A95-9B3D-8932BBD5C704}">
      <dgm:prSet/>
      <dgm:spPr/>
      <dgm:t>
        <a:bodyPr/>
        <a:lstStyle/>
        <a:p>
          <a:endParaRPr lang="zh-CN" altLang="en-US"/>
        </a:p>
      </dgm:t>
    </dgm:pt>
    <dgm:pt modelId="{3C34C193-DACC-4E1D-A4D9-05DEDFA2E007}">
      <dgm:prSet phldrT="[文本]"/>
      <dgm:spPr/>
      <dgm:t>
        <a:bodyPr/>
        <a:lstStyle/>
        <a:p>
          <a:r>
            <a:rPr lang="en-US" altLang="zh-CN" dirty="0"/>
            <a:t>histogram</a:t>
          </a:r>
          <a:endParaRPr lang="zh-CN" altLang="en-US" dirty="0"/>
        </a:p>
      </dgm:t>
    </dgm:pt>
    <dgm:pt modelId="{AC40F606-30EA-44CD-B947-E951A88A0FB1}" type="parTrans" cxnId="{483448B5-DFD3-46F5-82D5-AB1173CEB5AB}">
      <dgm:prSet/>
      <dgm:spPr/>
      <dgm:t>
        <a:bodyPr/>
        <a:lstStyle/>
        <a:p>
          <a:endParaRPr lang="zh-CN" altLang="en-US"/>
        </a:p>
      </dgm:t>
    </dgm:pt>
    <dgm:pt modelId="{FAFE42AF-5ED6-4567-A2DB-DF364FB9FAF7}" type="sibTrans" cxnId="{483448B5-DFD3-46F5-82D5-AB1173CEB5AB}">
      <dgm:prSet/>
      <dgm:spPr/>
      <dgm:t>
        <a:bodyPr/>
        <a:lstStyle/>
        <a:p>
          <a:endParaRPr lang="zh-CN" altLang="en-US"/>
        </a:p>
      </dgm:t>
    </dgm:pt>
    <dgm:pt modelId="{C7963E57-7DC9-4237-B524-C1AEA6D15A41}">
      <dgm:prSet phldrT="[文本]"/>
      <dgm:spPr/>
      <dgm:t>
        <a:bodyPr/>
        <a:lstStyle/>
        <a:p>
          <a:r>
            <a:rPr lang="en-US" altLang="zh-CN" dirty="0"/>
            <a:t>normalize</a:t>
          </a:r>
          <a:endParaRPr lang="zh-CN" altLang="en-US" dirty="0"/>
        </a:p>
      </dgm:t>
    </dgm:pt>
    <dgm:pt modelId="{48274DA2-E123-4BF4-A582-BCDF56889F13}" type="parTrans" cxnId="{1A2C5055-F569-4DC4-AE91-865D6946290F}">
      <dgm:prSet/>
      <dgm:spPr/>
      <dgm:t>
        <a:bodyPr/>
        <a:lstStyle/>
        <a:p>
          <a:endParaRPr lang="zh-CN" altLang="en-US"/>
        </a:p>
      </dgm:t>
    </dgm:pt>
    <dgm:pt modelId="{5C179BF9-95E4-45CE-853F-C5ECB471D150}" type="sibTrans" cxnId="{1A2C5055-F569-4DC4-AE91-865D6946290F}">
      <dgm:prSet/>
      <dgm:spPr/>
      <dgm:t>
        <a:bodyPr/>
        <a:lstStyle/>
        <a:p>
          <a:endParaRPr lang="zh-CN" altLang="en-US"/>
        </a:p>
      </dgm:t>
    </dgm:pt>
    <dgm:pt modelId="{84F54977-639F-47FD-BC0E-B4945F8B6616}" type="pres">
      <dgm:prSet presAssocID="{5449E6D3-CBFE-44C5-A788-95E86C918B18}" presName="CompostProcess" presStyleCnt="0">
        <dgm:presLayoutVars>
          <dgm:dir/>
          <dgm:resizeHandles val="exact"/>
        </dgm:presLayoutVars>
      </dgm:prSet>
      <dgm:spPr/>
    </dgm:pt>
    <dgm:pt modelId="{ABE154C6-0A71-4075-B004-C5295F9C87B2}" type="pres">
      <dgm:prSet presAssocID="{5449E6D3-CBFE-44C5-A788-95E86C918B18}" presName="arrow" presStyleLbl="bgShp" presStyleIdx="0" presStyleCnt="1" custLinFactNeighborY="10248"/>
      <dgm:spPr/>
    </dgm:pt>
    <dgm:pt modelId="{5B74D63A-E0AB-46CB-842D-5564E54CBB00}" type="pres">
      <dgm:prSet presAssocID="{5449E6D3-CBFE-44C5-A788-95E86C918B18}" presName="linearProcess" presStyleCnt="0"/>
      <dgm:spPr/>
    </dgm:pt>
    <dgm:pt modelId="{9EE5B097-BACD-4363-8ADD-A2FCA1163885}" type="pres">
      <dgm:prSet presAssocID="{3F9A1452-EB4D-4E50-88C6-FEA289933EEB}" presName="textNode" presStyleLbl="node1" presStyleIdx="0" presStyleCnt="3">
        <dgm:presLayoutVars>
          <dgm:bulletEnabled val="1"/>
        </dgm:presLayoutVars>
      </dgm:prSet>
      <dgm:spPr/>
    </dgm:pt>
    <dgm:pt modelId="{A86077EB-6E84-415E-9265-708AD9D4DAE2}" type="pres">
      <dgm:prSet presAssocID="{193303FE-7814-4CDF-B09C-CE437CA14566}" presName="sibTrans" presStyleCnt="0"/>
      <dgm:spPr/>
    </dgm:pt>
    <dgm:pt modelId="{B5C25B38-0A40-458A-AA1A-F8D4DFD7F7F8}" type="pres">
      <dgm:prSet presAssocID="{3C34C193-DACC-4E1D-A4D9-05DEDFA2E007}" presName="textNode" presStyleLbl="node1" presStyleIdx="1" presStyleCnt="3">
        <dgm:presLayoutVars>
          <dgm:bulletEnabled val="1"/>
        </dgm:presLayoutVars>
      </dgm:prSet>
      <dgm:spPr/>
    </dgm:pt>
    <dgm:pt modelId="{36302A31-FE42-4C00-A3A3-B6E7E3B2394B}" type="pres">
      <dgm:prSet presAssocID="{FAFE42AF-5ED6-4567-A2DB-DF364FB9FAF7}" presName="sibTrans" presStyleCnt="0"/>
      <dgm:spPr/>
    </dgm:pt>
    <dgm:pt modelId="{2848D990-A777-4CC4-B93E-F4C0EEDA881A}" type="pres">
      <dgm:prSet presAssocID="{C7963E57-7DC9-4237-B524-C1AEA6D15A4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8DDC703-424A-4C41-B350-1508A9566BD6}" type="presOf" srcId="{3F9A1452-EB4D-4E50-88C6-FEA289933EEB}" destId="{9EE5B097-BACD-4363-8ADD-A2FCA1163885}" srcOrd="0" destOrd="0" presId="urn:microsoft.com/office/officeart/2005/8/layout/hProcess9"/>
    <dgm:cxn modelId="{1A2C5055-F569-4DC4-AE91-865D6946290F}" srcId="{5449E6D3-CBFE-44C5-A788-95E86C918B18}" destId="{C7963E57-7DC9-4237-B524-C1AEA6D15A41}" srcOrd="2" destOrd="0" parTransId="{48274DA2-E123-4BF4-A582-BCDF56889F13}" sibTransId="{5C179BF9-95E4-45CE-853F-C5ECB471D150}"/>
    <dgm:cxn modelId="{149A508E-2F20-4551-9DC0-9C6D5DB77433}" type="presOf" srcId="{C7963E57-7DC9-4237-B524-C1AEA6D15A41}" destId="{2848D990-A777-4CC4-B93E-F4C0EEDA881A}" srcOrd="0" destOrd="0" presId="urn:microsoft.com/office/officeart/2005/8/layout/hProcess9"/>
    <dgm:cxn modelId="{C1C8E8A5-A1D2-42D0-9DDF-4BF347E3EE9F}" type="presOf" srcId="{5449E6D3-CBFE-44C5-A788-95E86C918B18}" destId="{84F54977-639F-47FD-BC0E-B4945F8B6616}" srcOrd="0" destOrd="0" presId="urn:microsoft.com/office/officeart/2005/8/layout/hProcess9"/>
    <dgm:cxn modelId="{0B3BAAAA-3663-4D1C-AA4B-EAD0C7FA9348}" type="presOf" srcId="{3C34C193-DACC-4E1D-A4D9-05DEDFA2E007}" destId="{B5C25B38-0A40-458A-AA1A-F8D4DFD7F7F8}" srcOrd="0" destOrd="0" presId="urn:microsoft.com/office/officeart/2005/8/layout/hProcess9"/>
    <dgm:cxn modelId="{483448B5-DFD3-46F5-82D5-AB1173CEB5AB}" srcId="{5449E6D3-CBFE-44C5-A788-95E86C918B18}" destId="{3C34C193-DACC-4E1D-A4D9-05DEDFA2E007}" srcOrd="1" destOrd="0" parTransId="{AC40F606-30EA-44CD-B947-E951A88A0FB1}" sibTransId="{FAFE42AF-5ED6-4567-A2DB-DF364FB9FAF7}"/>
    <dgm:cxn modelId="{73BAB4CB-9703-4A95-9B3D-8932BBD5C704}" srcId="{5449E6D3-CBFE-44C5-A788-95E86C918B18}" destId="{3F9A1452-EB4D-4E50-88C6-FEA289933EEB}" srcOrd="0" destOrd="0" parTransId="{D2AB260F-9C0E-4BAC-84D4-5D6B338CB31F}" sibTransId="{193303FE-7814-4CDF-B09C-CE437CA14566}"/>
    <dgm:cxn modelId="{E8C96495-5084-4E19-815C-72145F747E8E}" type="presParOf" srcId="{84F54977-639F-47FD-BC0E-B4945F8B6616}" destId="{ABE154C6-0A71-4075-B004-C5295F9C87B2}" srcOrd="0" destOrd="0" presId="urn:microsoft.com/office/officeart/2005/8/layout/hProcess9"/>
    <dgm:cxn modelId="{C8436984-16D6-41EC-AB02-002BC14B9660}" type="presParOf" srcId="{84F54977-639F-47FD-BC0E-B4945F8B6616}" destId="{5B74D63A-E0AB-46CB-842D-5564E54CBB00}" srcOrd="1" destOrd="0" presId="urn:microsoft.com/office/officeart/2005/8/layout/hProcess9"/>
    <dgm:cxn modelId="{62D96D5F-B127-4A20-9DCE-9F3A854F3453}" type="presParOf" srcId="{5B74D63A-E0AB-46CB-842D-5564E54CBB00}" destId="{9EE5B097-BACD-4363-8ADD-A2FCA1163885}" srcOrd="0" destOrd="0" presId="urn:microsoft.com/office/officeart/2005/8/layout/hProcess9"/>
    <dgm:cxn modelId="{A550FBF2-4188-431A-AFAF-A12706D63B36}" type="presParOf" srcId="{5B74D63A-E0AB-46CB-842D-5564E54CBB00}" destId="{A86077EB-6E84-415E-9265-708AD9D4DAE2}" srcOrd="1" destOrd="0" presId="urn:microsoft.com/office/officeart/2005/8/layout/hProcess9"/>
    <dgm:cxn modelId="{BA5E87E5-9628-4E36-98D5-FBD476CC72F0}" type="presParOf" srcId="{5B74D63A-E0AB-46CB-842D-5564E54CBB00}" destId="{B5C25B38-0A40-458A-AA1A-F8D4DFD7F7F8}" srcOrd="2" destOrd="0" presId="urn:microsoft.com/office/officeart/2005/8/layout/hProcess9"/>
    <dgm:cxn modelId="{00060CAC-A6CE-4CB9-94B0-E091154C7622}" type="presParOf" srcId="{5B74D63A-E0AB-46CB-842D-5564E54CBB00}" destId="{36302A31-FE42-4C00-A3A3-B6E7E3B2394B}" srcOrd="3" destOrd="0" presId="urn:microsoft.com/office/officeart/2005/8/layout/hProcess9"/>
    <dgm:cxn modelId="{8C753BB3-49B4-4A4D-9B63-ADBA160E1964}" type="presParOf" srcId="{5B74D63A-E0AB-46CB-842D-5564E54CBB00}" destId="{2848D990-A777-4CC4-B93E-F4C0EEDA881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154C6-0A71-4075-B004-C5295F9C87B2}">
      <dsp:nvSpPr>
        <dsp:cNvPr id="0" name=""/>
        <dsp:cNvSpPr/>
      </dsp:nvSpPr>
      <dsp:spPr>
        <a:xfrm>
          <a:off x="388858" y="0"/>
          <a:ext cx="4407058" cy="20650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5B097-BACD-4363-8ADD-A2FCA1163885}">
      <dsp:nvSpPr>
        <dsp:cNvPr id="0" name=""/>
        <dsp:cNvSpPr/>
      </dsp:nvSpPr>
      <dsp:spPr>
        <a:xfrm>
          <a:off x="443" y="619506"/>
          <a:ext cx="1659102" cy="826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gradient</a:t>
          </a:r>
          <a:endParaRPr lang="zh-CN" altLang="en-US" sz="2300" kern="1200" dirty="0"/>
        </a:p>
      </dsp:txBody>
      <dsp:txXfrm>
        <a:off x="40765" y="659828"/>
        <a:ext cx="1578458" cy="745364"/>
      </dsp:txXfrm>
    </dsp:sp>
    <dsp:sp modelId="{B5C25B38-0A40-458A-AA1A-F8D4DFD7F7F8}">
      <dsp:nvSpPr>
        <dsp:cNvPr id="0" name=""/>
        <dsp:cNvSpPr/>
      </dsp:nvSpPr>
      <dsp:spPr>
        <a:xfrm>
          <a:off x="1762836" y="619506"/>
          <a:ext cx="1659102" cy="826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histogram</a:t>
          </a:r>
          <a:endParaRPr lang="zh-CN" altLang="en-US" sz="2300" kern="1200" dirty="0"/>
        </a:p>
      </dsp:txBody>
      <dsp:txXfrm>
        <a:off x="1803158" y="659828"/>
        <a:ext cx="1578458" cy="745364"/>
      </dsp:txXfrm>
    </dsp:sp>
    <dsp:sp modelId="{2848D990-A777-4CC4-B93E-F4C0EEDA881A}">
      <dsp:nvSpPr>
        <dsp:cNvPr id="0" name=""/>
        <dsp:cNvSpPr/>
      </dsp:nvSpPr>
      <dsp:spPr>
        <a:xfrm>
          <a:off x="3525229" y="619506"/>
          <a:ext cx="1659102" cy="826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normalize</a:t>
          </a:r>
          <a:endParaRPr lang="zh-CN" altLang="en-US" sz="2300" kern="1200" dirty="0"/>
        </a:p>
      </dsp:txBody>
      <dsp:txXfrm>
        <a:off x="3565551" y="659828"/>
        <a:ext cx="1578458" cy="745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608BC-4171-4A4C-B90E-4D0038EA2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3A3290-8716-4E38-8294-17C5D4324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小组成员：邵尧  戴俊韬</a:t>
            </a:r>
          </a:p>
        </p:txBody>
      </p:sp>
    </p:spTree>
    <p:extLst>
      <p:ext uri="{BB962C8B-B14F-4D97-AF65-F5344CB8AC3E}">
        <p14:creationId xmlns:p14="http://schemas.microsoft.com/office/powerpoint/2010/main" val="407820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D9FC5-69C8-483B-BB0A-101CA566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4 Evaluation</a:t>
            </a:r>
            <a:r>
              <a:rPr lang="zh-CN" altLang="en-US" dirty="0"/>
              <a:t>：</a:t>
            </a:r>
            <a:r>
              <a:rPr lang="en-US" altLang="zh-CN" dirty="0"/>
              <a:t>winSize 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DA388EF-1E16-47F2-908E-02A5BCD03B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5837" y="2222500"/>
            <a:ext cx="4851400" cy="3638550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71F32C-19EB-4957-AC29-BF4B1C6859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相比较而言，</a:t>
            </a:r>
            <a:r>
              <a:rPr lang="en-US" altLang="zh-CN" dirty="0"/>
              <a:t>winSize</a:t>
            </a:r>
            <a:r>
              <a:rPr lang="zh-CN" altLang="en-US" dirty="0"/>
              <a:t>取 </a:t>
            </a:r>
            <a:r>
              <a:rPr lang="en-US" altLang="zh-CN" dirty="0"/>
              <a:t>64 × 64 </a:t>
            </a:r>
            <a:r>
              <a:rPr lang="zh-CN" altLang="en-US" dirty="0"/>
              <a:t>时，效果较好</a:t>
            </a:r>
            <a:endParaRPr lang="en-US" altLang="zh-CN" dirty="0"/>
          </a:p>
          <a:p>
            <a:r>
              <a:rPr lang="zh-CN" altLang="en-US" dirty="0"/>
              <a:t>猜测可能是取</a:t>
            </a:r>
            <a:r>
              <a:rPr lang="en-US" altLang="zh-CN" dirty="0"/>
              <a:t>winSize</a:t>
            </a:r>
            <a:r>
              <a:rPr lang="zh-CN" altLang="en-US" dirty="0"/>
              <a:t>为原始窗口大小附近的值效果较好</a:t>
            </a:r>
          </a:p>
        </p:txBody>
      </p:sp>
    </p:spTree>
    <p:extLst>
      <p:ext uri="{BB962C8B-B14F-4D97-AF65-F5344CB8AC3E}">
        <p14:creationId xmlns:p14="http://schemas.microsoft.com/office/powerpoint/2010/main" val="297904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4F9C3-8EB2-495C-8A2A-3E4837AD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4 Evaluation</a:t>
            </a:r>
            <a:r>
              <a:rPr lang="zh-CN" altLang="en-US" dirty="0"/>
              <a:t>：</a:t>
            </a:r>
            <a:r>
              <a:rPr lang="en-US" altLang="zh-CN" dirty="0"/>
              <a:t>blockSize</a:t>
            </a:r>
            <a:r>
              <a:rPr lang="zh-CN" altLang="en-US" dirty="0"/>
              <a:t>和</a:t>
            </a:r>
            <a:r>
              <a:rPr lang="en-US" altLang="zh-CN" dirty="0"/>
              <a:t> cellSize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185815B-7DCC-4DAE-A808-10D5458A1D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5837" y="2222500"/>
            <a:ext cx="4851400" cy="3638550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E407FD-785E-405D-8333-7F41C37D80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cellSize</a:t>
            </a:r>
            <a:r>
              <a:rPr lang="zh-CN" altLang="en-US" dirty="0"/>
              <a:t>取为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</a:t>
            </a:r>
            <a:r>
              <a:rPr lang="zh-CN" altLang="en-US" dirty="0"/>
              <a:t>时，效果较好</a:t>
            </a:r>
          </a:p>
        </p:txBody>
      </p:sp>
    </p:spTree>
    <p:extLst>
      <p:ext uri="{BB962C8B-B14F-4D97-AF65-F5344CB8AC3E}">
        <p14:creationId xmlns:p14="http://schemas.microsoft.com/office/powerpoint/2010/main" val="164406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1088D-43EB-4B83-AE26-50A6C291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4 Evaluation</a:t>
            </a:r>
            <a:r>
              <a:rPr lang="zh-CN" altLang="en-US" dirty="0"/>
              <a:t>：</a:t>
            </a:r>
            <a:r>
              <a:rPr lang="en-US" altLang="zh-CN" dirty="0"/>
              <a:t>Overlap(blockStride)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0F372B4-57C6-4AEB-8E10-41AE37AE3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5837" y="2222500"/>
            <a:ext cx="4851400" cy="3638550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D671428-964D-4B24-9BC6-56F1EAD6B1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9525" y="2222500"/>
            <a:ext cx="4851400" cy="3638550"/>
          </a:xfrm>
        </p:spPr>
      </p:pic>
    </p:spTree>
    <p:extLst>
      <p:ext uri="{BB962C8B-B14F-4D97-AF65-F5344CB8AC3E}">
        <p14:creationId xmlns:p14="http://schemas.microsoft.com/office/powerpoint/2010/main" val="323758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FE133-588B-428F-972B-C4678022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4 Evaluation</a:t>
            </a:r>
            <a:r>
              <a:rPr lang="zh-CN" altLang="en-US" dirty="0"/>
              <a:t>：</a:t>
            </a:r>
            <a:r>
              <a:rPr lang="en-US" altLang="zh-CN" dirty="0"/>
              <a:t>nbins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1561150-1295-41B4-BEDC-CC0EC0B7FA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5837" y="2222500"/>
            <a:ext cx="4851400" cy="3638550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F4CFFE-6CBE-4111-B21E-687B0B3964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角度划分个数，效果差别不大，对比而言取</a:t>
            </a:r>
            <a:r>
              <a:rPr lang="en-US" altLang="zh-CN" dirty="0"/>
              <a:t>3</a:t>
            </a:r>
            <a:r>
              <a:rPr lang="zh-CN" altLang="en-US" dirty="0"/>
              <a:t>较好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294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F60B4-8918-4DB3-8401-D0B42E8A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Step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36238-B3BC-435A-81B5-5D880E1684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Label Video</a:t>
            </a:r>
          </a:p>
          <a:p>
            <a:r>
              <a:rPr lang="en-US" altLang="zh-CN" dirty="0"/>
              <a:t>HoG</a:t>
            </a:r>
          </a:p>
          <a:p>
            <a:r>
              <a:rPr lang="en-US" altLang="zh-CN" dirty="0"/>
              <a:t>Classifier</a:t>
            </a:r>
          </a:p>
          <a:p>
            <a:r>
              <a:rPr lang="en-US" altLang="zh-CN" dirty="0"/>
              <a:t>Evaluate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3F338-24A3-451E-8042-C67F7E580D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编程分工：</a:t>
            </a:r>
            <a:endParaRPr lang="en-US" altLang="zh-CN" dirty="0"/>
          </a:p>
          <a:p>
            <a:pPr lvl="1"/>
            <a:r>
              <a:rPr lang="zh-CN" altLang="en-US" dirty="0"/>
              <a:t>邵尧：</a:t>
            </a:r>
            <a:r>
              <a:rPr lang="en-US" altLang="zh-CN" dirty="0"/>
              <a:t>Config</a:t>
            </a:r>
            <a:r>
              <a:rPr lang="zh-CN" altLang="en-US" dirty="0"/>
              <a:t>、</a:t>
            </a:r>
            <a:r>
              <a:rPr lang="en-US" altLang="zh-CN" dirty="0"/>
              <a:t>Classifier</a:t>
            </a:r>
            <a:r>
              <a:rPr lang="zh-CN" altLang="en-US" dirty="0"/>
              <a:t>、</a:t>
            </a:r>
            <a:r>
              <a:rPr lang="en-US" altLang="zh-CN" dirty="0"/>
              <a:t>Evaluation</a:t>
            </a:r>
          </a:p>
          <a:p>
            <a:pPr lvl="1"/>
            <a:r>
              <a:rPr lang="zh-CN" altLang="en-US" dirty="0"/>
              <a:t>戴俊韬：</a:t>
            </a:r>
            <a:r>
              <a:rPr lang="en-US" altLang="zh-CN" dirty="0"/>
              <a:t>Label Video</a:t>
            </a:r>
            <a:r>
              <a:rPr lang="zh-CN" altLang="en-US" dirty="0"/>
              <a:t>、</a:t>
            </a:r>
            <a:r>
              <a:rPr lang="en-US" altLang="zh-CN" dirty="0"/>
              <a:t>HoG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62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DAC03-C8CE-420B-AE30-B624D2A8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 Label Video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A4402-C5FB-41F1-A89E-898BF6601A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视频截取标准</a:t>
            </a:r>
            <a:endParaRPr lang="en-US" altLang="zh-CN" dirty="0"/>
          </a:p>
          <a:p>
            <a:pPr lvl="1"/>
            <a:r>
              <a:rPr lang="zh-CN" altLang="en-US" dirty="0"/>
              <a:t>以篮筐为界限上下对称，因为侦测进球需要一个从篮筐以上到篮筐以下的过程，所以这是一个对称的问题。为了使特征明显，我们在篮筐上下各留出一个篮球大小的空间。</a:t>
            </a:r>
            <a:endParaRPr lang="en-US" altLang="zh-CN" dirty="0"/>
          </a:p>
          <a:p>
            <a:r>
              <a:rPr lang="en-US" altLang="zh-CN" dirty="0"/>
              <a:t>Label</a:t>
            </a:r>
            <a:r>
              <a:rPr lang="zh-CN" altLang="en-US" dirty="0"/>
              <a:t>标准</a:t>
            </a:r>
            <a:endParaRPr lang="en-US" altLang="zh-CN" dirty="0"/>
          </a:p>
          <a:p>
            <a:pPr lvl="1"/>
            <a:r>
              <a:rPr lang="zh-CN" altLang="en-US" dirty="0"/>
              <a:t>在确定的进球过程中，以视频中篮球与球筐先接触作为该过程的开始，到篮球离开球筐部分。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29A994D-A959-4FCE-8880-CD287C7F53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890182"/>
            <a:ext cx="5194300" cy="23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2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BBCB4-0587-4EB6-9728-78ED7A1C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 HoG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1B8B33-7077-4149-A379-6642E2B8C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留待测试的参数：</a:t>
            </a:r>
            <a:endParaRPr lang="en-US" altLang="zh-CN" dirty="0"/>
          </a:p>
          <a:p>
            <a:pPr lvl="1"/>
            <a:r>
              <a:rPr lang="zh-CN" altLang="en-US" dirty="0"/>
              <a:t>窗口大小</a:t>
            </a:r>
            <a:endParaRPr lang="en-US" altLang="zh-CN" dirty="0"/>
          </a:p>
          <a:p>
            <a:pPr lvl="1"/>
            <a:r>
              <a:rPr lang="en-US" altLang="zh-CN" dirty="0"/>
              <a:t>Block</a:t>
            </a:r>
            <a:r>
              <a:rPr lang="zh-CN" altLang="en-US" dirty="0"/>
              <a:t>和</a:t>
            </a:r>
            <a:r>
              <a:rPr lang="en-US" altLang="zh-CN" dirty="0"/>
              <a:t>Cell</a:t>
            </a:r>
            <a:r>
              <a:rPr lang="zh-CN" altLang="en-US" dirty="0"/>
              <a:t>的大小</a:t>
            </a:r>
            <a:endParaRPr lang="en-US" altLang="zh-CN" dirty="0"/>
          </a:p>
          <a:p>
            <a:pPr lvl="1"/>
            <a:r>
              <a:rPr lang="en-US" altLang="zh-CN" dirty="0"/>
              <a:t>Overlap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zh-CN" altLang="en-US" dirty="0"/>
              <a:t>方向划分个数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2E22D527-C553-4D62-911D-B2FC84F49A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7577425"/>
              </p:ext>
            </p:extLst>
          </p:nvPr>
        </p:nvGraphicFramePr>
        <p:xfrm>
          <a:off x="819150" y="2222501"/>
          <a:ext cx="5184775" cy="206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内容占位符 3">
            <a:extLst>
              <a:ext uri="{FF2B5EF4-FFF2-40B4-BE49-F238E27FC236}">
                <a16:creationId xmlns:a16="http://schemas.microsoft.com/office/drawing/2014/main" id="{C13E9DA4-B227-4550-B55F-17443BDA4573}"/>
              </a:ext>
            </a:extLst>
          </p:cNvPr>
          <p:cNvSpPr txBox="1">
            <a:spLocks/>
          </p:cNvSpPr>
          <p:nvPr/>
        </p:nvSpPr>
        <p:spPr>
          <a:xfrm>
            <a:off x="901087" y="3429000"/>
            <a:ext cx="5194583" cy="36387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Sobel</a:t>
            </a:r>
            <a:r>
              <a:rPr lang="zh-CN" altLang="en-US" dirty="0"/>
              <a:t>算子计算每个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方向梯度，并以此计算其角度。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cell</a:t>
            </a:r>
            <a:r>
              <a:rPr lang="zh-CN" altLang="en-US" dirty="0"/>
              <a:t>内根据每个像素的角度和梯度计算方向直方图。其范围为</a:t>
            </a:r>
            <a:r>
              <a:rPr lang="en-US" altLang="zh-CN" dirty="0"/>
              <a:t>[0, 180)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block</a:t>
            </a:r>
            <a:r>
              <a:rPr lang="zh-CN" altLang="en-US" dirty="0"/>
              <a:t>内用</a:t>
            </a:r>
            <a:r>
              <a:rPr lang="en-US" altLang="zh-CN" dirty="0"/>
              <a:t>L2</a:t>
            </a:r>
            <a:r>
              <a:rPr lang="zh-CN" altLang="en-US" dirty="0"/>
              <a:t>距离进行规范化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043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3712A-C8A8-4E4E-8E12-B4039813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 HoG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CB9F127-1931-4273-B80C-677D2D706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视频</a:t>
            </a:r>
            <a:r>
              <a:rPr lang="en-US" altLang="zh-CN" dirty="0"/>
              <a:t>1 Positive</a:t>
            </a:r>
            <a:r>
              <a:rPr lang="zh-CN" altLang="en-US" dirty="0"/>
              <a:t>样本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4126D29-2C0F-4B65-848C-D20902FB0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视频</a:t>
            </a:r>
            <a:r>
              <a:rPr lang="en-US" altLang="zh-CN" dirty="0"/>
              <a:t>2 Positive</a:t>
            </a:r>
            <a:r>
              <a:rPr lang="zh-CN" altLang="en-US" dirty="0"/>
              <a:t>样本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09D42AF1-DDBF-4992-9B0C-2A1727A678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2656" y="2896394"/>
            <a:ext cx="4953000" cy="2819400"/>
          </a:xfrm>
          <a:prstGeom prst="rect">
            <a:avLst/>
          </a:prstGeom>
        </p:spPr>
      </p:pic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AE7F80B0-FFCE-43C7-A9F5-08BF38A3E3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4437" y="2872581"/>
            <a:ext cx="49815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8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1AE0E-9C33-482E-820A-E761FF5F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 HoG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40456-070E-41C8-B1C1-1143F462E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视频</a:t>
            </a:r>
            <a:r>
              <a:rPr lang="en-US" altLang="zh-CN" dirty="0"/>
              <a:t>1 Negative</a:t>
            </a:r>
            <a:r>
              <a:rPr lang="zh-CN" altLang="en-US" dirty="0"/>
              <a:t>样本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C79BCA5-C8EC-4C48-8BA7-116D461F1E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7419" y="2910681"/>
            <a:ext cx="4943475" cy="2790825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8E734F-3960-4014-B87D-22A697D1A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视频</a:t>
            </a:r>
            <a:r>
              <a:rPr lang="en-US" altLang="zh-CN" dirty="0"/>
              <a:t>2 Negative</a:t>
            </a:r>
            <a:r>
              <a:rPr lang="zh-CN" altLang="en-US" dirty="0"/>
              <a:t>样本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01D54B9-BF86-4D18-914B-1E8D16D78C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8725" y="2877344"/>
            <a:ext cx="4953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9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92612-7D87-437C-B183-15575E45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 Classifier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CF7487E-C575-4A56-9300-B7EC1CD8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简单的分类器</a:t>
            </a:r>
            <a:endParaRPr lang="en-US" altLang="zh-CN" dirty="0"/>
          </a:p>
          <a:p>
            <a:r>
              <a:rPr lang="zh-CN" altLang="en-US" dirty="0"/>
              <a:t>一开始采用以训练集</a:t>
            </a:r>
            <a:r>
              <a:rPr lang="en-US" altLang="zh-CN" dirty="0"/>
              <a:t>Positive</a:t>
            </a:r>
            <a:r>
              <a:rPr lang="zh-CN" altLang="en-US" dirty="0"/>
              <a:t>的样本均值为样本中心，计算测试集样本到样本中心的</a:t>
            </a:r>
            <a:r>
              <a:rPr lang="en-US" altLang="zh-CN" dirty="0"/>
              <a:t>L2</a:t>
            </a:r>
            <a:r>
              <a:rPr lang="zh-CN" altLang="en-US" dirty="0"/>
              <a:t>距离。设定阈值，超过距离超过阈值的样本预测为</a:t>
            </a:r>
            <a:r>
              <a:rPr lang="en-US" altLang="zh-CN" dirty="0"/>
              <a:t>Negative</a:t>
            </a:r>
            <a:r>
              <a:rPr lang="zh-CN" altLang="en-US" dirty="0"/>
              <a:t>，未超过的样本预测为</a:t>
            </a:r>
            <a:r>
              <a:rPr lang="en-US" altLang="zh-CN" dirty="0"/>
              <a:t>Positive</a:t>
            </a:r>
          </a:p>
          <a:p>
            <a:r>
              <a:rPr lang="zh-CN" altLang="en-US" dirty="0"/>
              <a:t>但发现这种方式的</a:t>
            </a:r>
            <a:r>
              <a:rPr lang="en-US" altLang="zh-CN" dirty="0"/>
              <a:t>Classifier</a:t>
            </a:r>
            <a:r>
              <a:rPr lang="zh-CN" altLang="en-US" dirty="0"/>
              <a:t>效果很糟糕，甚至于绝大多数</a:t>
            </a:r>
            <a:r>
              <a:rPr lang="en-US" altLang="zh-CN" dirty="0"/>
              <a:t>Negative</a:t>
            </a:r>
            <a:r>
              <a:rPr lang="zh-CN" altLang="en-US" dirty="0"/>
              <a:t>样本距离样本中心较</a:t>
            </a:r>
            <a:r>
              <a:rPr lang="en-US" altLang="zh-CN" dirty="0"/>
              <a:t>Positive</a:t>
            </a:r>
            <a:r>
              <a:rPr lang="zh-CN" altLang="en-US" dirty="0"/>
              <a:t>样本更接近。对于这种现象，猜测是因为在被标记为</a:t>
            </a:r>
            <a:r>
              <a:rPr lang="en-US" altLang="zh-CN" dirty="0"/>
              <a:t>Positive</a:t>
            </a:r>
            <a:r>
              <a:rPr lang="zh-CN" altLang="en-US" dirty="0"/>
              <a:t>的篮球进球过程中，篮球会存在于图像上的不同位置。因此，对</a:t>
            </a:r>
            <a:r>
              <a:rPr lang="en-US" altLang="zh-CN" dirty="0"/>
              <a:t>Positive</a:t>
            </a:r>
            <a:r>
              <a:rPr lang="zh-CN" altLang="en-US" dirty="0"/>
              <a:t>样本取均值会淡化</a:t>
            </a:r>
            <a:r>
              <a:rPr lang="en-US" altLang="zh-CN" dirty="0"/>
              <a:t>Positive</a:t>
            </a:r>
            <a:r>
              <a:rPr lang="zh-CN" altLang="en-US" dirty="0"/>
              <a:t>样本的特征，使得均值的结果更趋近于</a:t>
            </a:r>
            <a:r>
              <a:rPr lang="en-US" altLang="zh-CN" dirty="0"/>
              <a:t>Negative</a:t>
            </a:r>
            <a:r>
              <a:rPr lang="zh-CN" altLang="en-US" dirty="0"/>
              <a:t>样本</a:t>
            </a:r>
            <a:endParaRPr lang="en-US" altLang="zh-CN" dirty="0"/>
          </a:p>
          <a:p>
            <a:r>
              <a:rPr lang="zh-CN" altLang="en-US" dirty="0"/>
              <a:t>因此，我们采用对于</a:t>
            </a:r>
            <a:r>
              <a:rPr lang="en-US" altLang="zh-CN" dirty="0"/>
              <a:t>Negative</a:t>
            </a:r>
            <a:r>
              <a:rPr lang="zh-CN" altLang="en-US" dirty="0"/>
              <a:t>样本取均值作为样本中心，并设定阈值的方法。其效果远远好于之前的做法。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320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4A54D-CC92-4420-8888-E57F2353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4 Evaluation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530A06-78DD-4594-AECB-EDC84F57D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ROC</a:t>
                </a:r>
                <a:r>
                  <a:rPr lang="zh-CN" altLang="en-US" dirty="0"/>
                  <a:t>曲线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纵坐标：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𝑛𝑢𝑚𝑏𝑒𝑖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𝑛𝑒𝑔𝑎𝑡𝑖𝑣𝑒𝑠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横坐标：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𝐹𝑎𝑙𝑠𝑒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𝐴𝑙𝑎𝑟𝑚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𝑝𝑜𝑠𝑖𝑡𝑖𝑣𝑒𝑠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𝑛𝑒𝑔𝑎𝑡𝑖𝑣𝑒𝑠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8530A06-78DD-4594-AECB-EDC84F57D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2468F88-CD58-4AD3-8B6E-3BACD7E58A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66849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914400" imgH="179640" progId="Equation.DSMT4">
                  <p:embed/>
                </p:oleObj>
              </mc:Choice>
              <mc:Fallback>
                <p:oleObj name="Equation" r:id="rId4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6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15F64-8C0A-432A-9ED3-5A0BBD51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4 Evaluation </a:t>
            </a:r>
            <a:r>
              <a:rPr lang="zh-CN" altLang="en-US" dirty="0"/>
              <a:t>视频混合测试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767D5D3B-B3C4-427B-97A1-69BF16B4C6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5837" y="2222500"/>
            <a:ext cx="4851400" cy="3638550"/>
          </a:xfr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72AE999-532F-46A6-8834-7F5DFE6E61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当多个视频混合后，预测效果不如单一视频</a:t>
            </a:r>
          </a:p>
        </p:txBody>
      </p:sp>
    </p:spTree>
    <p:extLst>
      <p:ext uri="{BB962C8B-B14F-4D97-AF65-F5344CB8AC3E}">
        <p14:creationId xmlns:p14="http://schemas.microsoft.com/office/powerpoint/2010/main" val="1334780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272</TotalTime>
  <Words>471</Words>
  <Application>Microsoft Office PowerPoint</Application>
  <PresentationFormat>宽屏</PresentationFormat>
  <Paragraphs>52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Century Gothic</vt:lpstr>
      <vt:lpstr>Wingdings 2</vt:lpstr>
      <vt:lpstr>引用</vt:lpstr>
      <vt:lpstr>MathType 6.0 Equation</vt:lpstr>
      <vt:lpstr>HOG</vt:lpstr>
      <vt:lpstr>Project Step</vt:lpstr>
      <vt:lpstr>Step 1 Label Video</vt:lpstr>
      <vt:lpstr>Step 2 HoG</vt:lpstr>
      <vt:lpstr>Step 2 HoG</vt:lpstr>
      <vt:lpstr>Step 2 HoG</vt:lpstr>
      <vt:lpstr>Step 3 Classifier</vt:lpstr>
      <vt:lpstr>Step 4 Evaluation</vt:lpstr>
      <vt:lpstr>Step 4 Evaluation 视频混合测试</vt:lpstr>
      <vt:lpstr>Step 4 Evaluation：winSize </vt:lpstr>
      <vt:lpstr>Step 4 Evaluation：blockSize和 cellSize</vt:lpstr>
      <vt:lpstr>Step 4 Evaluation：Overlap(blockStride)</vt:lpstr>
      <vt:lpstr>Step 4 Evaluation：nbins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HOG</dc:title>
  <dc:creator>JT D</dc:creator>
  <cp:lastModifiedBy>JT D</cp:lastModifiedBy>
  <cp:revision>13</cp:revision>
  <dcterms:created xsi:type="dcterms:W3CDTF">2019-07-25T08:11:40Z</dcterms:created>
  <dcterms:modified xsi:type="dcterms:W3CDTF">2019-07-25T12:44:31Z</dcterms:modified>
</cp:coreProperties>
</file>