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91" r:id="rId3"/>
    <p:sldId id="292" r:id="rId4"/>
    <p:sldId id="293" r:id="rId5"/>
    <p:sldId id="294" r:id="rId6"/>
    <p:sldId id="295" r:id="rId7"/>
    <p:sldId id="296" r:id="rId8"/>
    <p:sldId id="297" r:id="rId9"/>
    <p:sldId id="298" r:id="rId10"/>
    <p:sldId id="299" r:id="rId11"/>
    <p:sldId id="272" r:id="rId1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3650"/>
    <a:srgbClr val="D72727"/>
    <a:srgbClr val="E72D48"/>
    <a:srgbClr val="E44E8E"/>
    <a:srgbClr val="FF324B"/>
    <a:srgbClr val="EEEEEE"/>
    <a:srgbClr val="F0F0F0"/>
    <a:srgbClr val="FF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24" autoAdjust="0"/>
    <p:restoredTop sz="86372" autoAdjust="0"/>
  </p:normalViewPr>
  <p:slideViewPr>
    <p:cSldViewPr>
      <p:cViewPr>
        <p:scale>
          <a:sx n="100" d="100"/>
          <a:sy n="100" d="100"/>
        </p:scale>
        <p:origin x="-414" y="-19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134B1A0-AAF0-4C28-BF87-8331BEB79B69}" type="datetimeFigureOut">
              <a:rPr lang="zh-CN" altLang="en-US" smtClean="0"/>
              <a:t>2019/7/4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24DC06-F462-4FD9-AF96-8C0BABBA244C}" type="slidenum">
              <a:rPr lang="zh-CN" altLang="en-US" smtClean="0"/>
              <a:t>‹#›</a:t>
            </a:fld>
            <a:endParaRPr lang="zh-CN" altLang="en-US"/>
          </a:p>
        </p:txBody>
      </p:sp>
    </p:spTree>
    <p:extLst>
      <p:ext uri="{BB962C8B-B14F-4D97-AF65-F5344CB8AC3E}">
        <p14:creationId xmlns:p14="http://schemas.microsoft.com/office/powerpoint/2010/main" val="417545142"/>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34B1A0-AAF0-4C28-BF87-8331BEB79B69}" type="datetimeFigureOut">
              <a:rPr lang="zh-CN" altLang="en-US" smtClean="0"/>
              <a:t>2019/7/4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24DC06-F462-4FD9-AF96-8C0BABBA244C}" type="slidenum">
              <a:rPr lang="zh-CN" altLang="en-US" smtClean="0"/>
              <a:t>‹#›</a:t>
            </a:fld>
            <a:endParaRPr lang="zh-CN" altLang="en-US"/>
          </a:p>
        </p:txBody>
      </p:sp>
    </p:spTree>
    <p:extLst>
      <p:ext uri="{BB962C8B-B14F-4D97-AF65-F5344CB8AC3E}">
        <p14:creationId xmlns:p14="http://schemas.microsoft.com/office/powerpoint/2010/main" val="110306094"/>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34B1A0-AAF0-4C28-BF87-8331BEB79B69}" type="datetimeFigureOut">
              <a:rPr lang="zh-CN" altLang="en-US" smtClean="0"/>
              <a:t>2019/7/4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24DC06-F462-4FD9-AF96-8C0BABBA244C}" type="slidenum">
              <a:rPr lang="zh-CN" altLang="en-US" smtClean="0"/>
              <a:t>‹#›</a:t>
            </a:fld>
            <a:endParaRPr lang="zh-CN" altLang="en-US"/>
          </a:p>
        </p:txBody>
      </p:sp>
    </p:spTree>
    <p:extLst>
      <p:ext uri="{BB962C8B-B14F-4D97-AF65-F5344CB8AC3E}">
        <p14:creationId xmlns:p14="http://schemas.microsoft.com/office/powerpoint/2010/main" val="472917857"/>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34B1A0-AAF0-4C28-BF87-8331BEB79B69}" type="datetimeFigureOut">
              <a:rPr lang="zh-CN" altLang="en-US" smtClean="0"/>
              <a:t>2019/7/4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24DC06-F462-4FD9-AF96-8C0BABBA244C}" type="slidenum">
              <a:rPr lang="zh-CN" altLang="en-US" smtClean="0"/>
              <a:t>‹#›</a:t>
            </a:fld>
            <a:endParaRPr lang="zh-CN" altLang="en-US"/>
          </a:p>
        </p:txBody>
      </p:sp>
    </p:spTree>
    <p:extLst>
      <p:ext uri="{BB962C8B-B14F-4D97-AF65-F5344CB8AC3E}">
        <p14:creationId xmlns:p14="http://schemas.microsoft.com/office/powerpoint/2010/main" val="2635381272"/>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134B1A0-AAF0-4C28-BF87-8331BEB79B69}" type="datetimeFigureOut">
              <a:rPr lang="zh-CN" altLang="en-US" smtClean="0"/>
              <a:t>2019/7/4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24DC06-F462-4FD9-AF96-8C0BABBA244C}" type="slidenum">
              <a:rPr lang="zh-CN" altLang="en-US" smtClean="0"/>
              <a:t>‹#›</a:t>
            </a:fld>
            <a:endParaRPr lang="zh-CN" altLang="en-US"/>
          </a:p>
        </p:txBody>
      </p:sp>
    </p:spTree>
    <p:extLst>
      <p:ext uri="{BB962C8B-B14F-4D97-AF65-F5344CB8AC3E}">
        <p14:creationId xmlns:p14="http://schemas.microsoft.com/office/powerpoint/2010/main" val="1328667745"/>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134B1A0-AAF0-4C28-BF87-8331BEB79B69}" type="datetimeFigureOut">
              <a:rPr lang="zh-CN" altLang="en-US" smtClean="0"/>
              <a:t>2019/7/4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24DC06-F462-4FD9-AF96-8C0BABBA244C}" type="slidenum">
              <a:rPr lang="zh-CN" altLang="en-US" smtClean="0"/>
              <a:t>‹#›</a:t>
            </a:fld>
            <a:endParaRPr lang="zh-CN" altLang="en-US"/>
          </a:p>
        </p:txBody>
      </p:sp>
    </p:spTree>
    <p:extLst>
      <p:ext uri="{BB962C8B-B14F-4D97-AF65-F5344CB8AC3E}">
        <p14:creationId xmlns:p14="http://schemas.microsoft.com/office/powerpoint/2010/main" val="4136104185"/>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134B1A0-AAF0-4C28-BF87-8331BEB79B69}" type="datetimeFigureOut">
              <a:rPr lang="zh-CN" altLang="en-US" smtClean="0"/>
              <a:t>2019/7/4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524DC06-F462-4FD9-AF96-8C0BABBA244C}" type="slidenum">
              <a:rPr lang="zh-CN" altLang="en-US" smtClean="0"/>
              <a:t>‹#›</a:t>
            </a:fld>
            <a:endParaRPr lang="zh-CN" altLang="en-US"/>
          </a:p>
        </p:txBody>
      </p:sp>
      <p:sp>
        <p:nvSpPr>
          <p:cNvPr id="11" name="矩形 10"/>
          <p:cNvSpPr/>
          <p:nvPr userDrawn="1"/>
        </p:nvSpPr>
        <p:spPr>
          <a:xfrm>
            <a:off x="7236296" y="4731990"/>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extLst>
      <p:ext uri="{BB962C8B-B14F-4D97-AF65-F5344CB8AC3E}">
        <p14:creationId xmlns:p14="http://schemas.microsoft.com/office/powerpoint/2010/main" val="3198101470"/>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134B1A0-AAF0-4C28-BF87-8331BEB79B69}" type="datetimeFigureOut">
              <a:rPr lang="zh-CN" altLang="en-US" smtClean="0"/>
              <a:t>2019/7/4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524DC06-F462-4FD9-AF96-8C0BABBA244C}" type="slidenum">
              <a:rPr lang="zh-CN" altLang="en-US" smtClean="0"/>
              <a:t>‹#›</a:t>
            </a:fld>
            <a:endParaRPr lang="zh-CN" altLang="en-US"/>
          </a:p>
        </p:txBody>
      </p:sp>
    </p:spTree>
    <p:extLst>
      <p:ext uri="{BB962C8B-B14F-4D97-AF65-F5344CB8AC3E}">
        <p14:creationId xmlns:p14="http://schemas.microsoft.com/office/powerpoint/2010/main" val="634043034"/>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34B1A0-AAF0-4C28-BF87-8331BEB79B69}" type="datetimeFigureOut">
              <a:rPr lang="zh-CN" altLang="en-US" smtClean="0"/>
              <a:t>2019/7/4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524DC06-F462-4FD9-AF96-8C0BABBA244C}" type="slidenum">
              <a:rPr lang="zh-CN" altLang="en-US" smtClean="0"/>
              <a:t>‹#›</a:t>
            </a:fld>
            <a:endParaRPr lang="zh-CN" altLang="en-US"/>
          </a:p>
        </p:txBody>
      </p:sp>
    </p:spTree>
    <p:extLst>
      <p:ext uri="{BB962C8B-B14F-4D97-AF65-F5344CB8AC3E}">
        <p14:creationId xmlns:p14="http://schemas.microsoft.com/office/powerpoint/2010/main" val="3355365837"/>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134B1A0-AAF0-4C28-BF87-8331BEB79B69}" type="datetimeFigureOut">
              <a:rPr lang="zh-CN" altLang="en-US" smtClean="0"/>
              <a:t>2019/7/4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24DC06-F462-4FD9-AF96-8C0BABBA244C}" type="slidenum">
              <a:rPr lang="zh-CN" altLang="en-US" smtClean="0"/>
              <a:t>‹#›</a:t>
            </a:fld>
            <a:endParaRPr lang="zh-CN" altLang="en-US"/>
          </a:p>
        </p:txBody>
      </p:sp>
    </p:spTree>
    <p:extLst>
      <p:ext uri="{BB962C8B-B14F-4D97-AF65-F5344CB8AC3E}">
        <p14:creationId xmlns:p14="http://schemas.microsoft.com/office/powerpoint/2010/main" val="3069969755"/>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134B1A0-AAF0-4C28-BF87-8331BEB79B69}" type="datetimeFigureOut">
              <a:rPr lang="zh-CN" altLang="en-US" smtClean="0"/>
              <a:t>2019/7/4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24DC06-F462-4FD9-AF96-8C0BABBA244C}" type="slidenum">
              <a:rPr lang="zh-CN" altLang="en-US" smtClean="0"/>
              <a:t>‹#›</a:t>
            </a:fld>
            <a:endParaRPr lang="zh-CN" altLang="en-US"/>
          </a:p>
        </p:txBody>
      </p:sp>
    </p:spTree>
    <p:extLst>
      <p:ext uri="{BB962C8B-B14F-4D97-AF65-F5344CB8AC3E}">
        <p14:creationId xmlns:p14="http://schemas.microsoft.com/office/powerpoint/2010/main" val="959799746"/>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134B1A0-AAF0-4C28-BF87-8331BEB79B69}" type="datetimeFigureOut">
              <a:rPr lang="zh-CN" altLang="en-US" smtClean="0"/>
              <a:t>2019/7/4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524DC06-F462-4FD9-AF96-8C0BABBA244C}" type="slidenum">
              <a:rPr lang="zh-CN" altLang="en-US" smtClean="0"/>
              <a:t>‹#›</a:t>
            </a:fld>
            <a:endParaRPr lang="zh-CN" altLang="en-US"/>
          </a:p>
        </p:txBody>
      </p:sp>
    </p:spTree>
    <p:extLst>
      <p:ext uri="{BB962C8B-B14F-4D97-AF65-F5344CB8AC3E}">
        <p14:creationId xmlns:p14="http://schemas.microsoft.com/office/powerpoint/2010/main" val="1455041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 name="矩形 2"/>
          <p:cNvSpPr/>
          <p:nvPr/>
        </p:nvSpPr>
        <p:spPr>
          <a:xfrm>
            <a:off x="2847026" y="1851670"/>
            <a:ext cx="5161550" cy="584775"/>
          </a:xfrm>
          <a:prstGeom prst="rect">
            <a:avLst/>
          </a:prstGeom>
        </p:spPr>
        <p:txBody>
          <a:bodyPr wrap="square">
            <a:spAutoFit/>
          </a:bodyPr>
          <a:lstStyle/>
          <a:p>
            <a:pPr algn="ctr"/>
            <a:r>
              <a:rPr lang="zh-CN" altLang="en-US" sz="3200" b="1" dirty="0">
                <a:solidFill>
                  <a:schemeClr val="bg1"/>
                </a:solidFill>
                <a:latin typeface="微软雅黑" pitchFamily="34" charset="-122"/>
                <a:ea typeface="微软雅黑" pitchFamily="34" charset="-122"/>
              </a:rPr>
              <a:t>单</a:t>
            </a:r>
            <a:r>
              <a:rPr lang="zh-CN" altLang="en-US" sz="3200" b="1" dirty="0" smtClean="0">
                <a:solidFill>
                  <a:schemeClr val="bg1"/>
                </a:solidFill>
                <a:latin typeface="微软雅黑" pitchFamily="34" charset="-122"/>
                <a:ea typeface="微软雅黑" pitchFamily="34" charset="-122"/>
              </a:rPr>
              <a:t>例设计模式</a:t>
            </a:r>
            <a:endParaRPr lang="zh-CN" altLang="en-US" sz="32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41278755"/>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1000"/>
                                        <p:tgtEl>
                                          <p:spTgt spid="4"/>
                                        </p:tgtEl>
                                      </p:cBhvr>
                                    </p:animEffect>
                                  </p:childTnLst>
                                </p:cTn>
                              </p:par>
                            </p:childTnLst>
                          </p:cTn>
                        </p:par>
                        <p:par>
                          <p:cTn id="8" fill="hold">
                            <p:stCondLst>
                              <p:cond delay="10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by="(-#ppt_w*2)" calcmode="lin" valueType="num">
                                      <p:cBhvr rctx="PPT">
                                        <p:cTn id="11" dur="625" autoRev="1" fill="hold">
                                          <p:stCondLst>
                                            <p:cond delay="0"/>
                                          </p:stCondLst>
                                        </p:cTn>
                                        <p:tgtEl>
                                          <p:spTgt spid="3"/>
                                        </p:tgtEl>
                                        <p:attrNameLst>
                                          <p:attrName>ppt_w</p:attrName>
                                        </p:attrNameLst>
                                      </p:cBhvr>
                                    </p:anim>
                                    <p:anim by="(#ppt_w*0.50)" calcmode="lin" valueType="num">
                                      <p:cBhvr>
                                        <p:cTn id="12" dur="625" decel="50000" autoRev="1" fill="hold">
                                          <p:stCondLst>
                                            <p:cond delay="0"/>
                                          </p:stCondLst>
                                        </p:cTn>
                                        <p:tgtEl>
                                          <p:spTgt spid="3"/>
                                        </p:tgtEl>
                                        <p:attrNameLst>
                                          <p:attrName>ppt_x</p:attrName>
                                        </p:attrNameLst>
                                      </p:cBhvr>
                                    </p:anim>
                                    <p:anim from="(-#ppt_h/2)" to="(#ppt_y)" calcmode="lin" valueType="num">
                                      <p:cBhvr>
                                        <p:cTn id="13" dur="1250" fill="hold">
                                          <p:stCondLst>
                                            <p:cond delay="0"/>
                                          </p:stCondLst>
                                        </p:cTn>
                                        <p:tgtEl>
                                          <p:spTgt spid="3"/>
                                        </p:tgtEl>
                                        <p:attrNameLst>
                                          <p:attrName>ppt_y</p:attrName>
                                        </p:attrNameLst>
                                      </p:cBhvr>
                                    </p:anim>
                                    <p:animRot by="21600000">
                                      <p:cBhvr>
                                        <p:cTn id="14" dur="1250" fill="hold">
                                          <p:stCondLst>
                                            <p:cond delay="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556" y="4526"/>
            <a:ext cx="9165555" cy="514350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2" cstate="screen">
            <a:extLst>
              <a:ext uri="{28A0092B-C50C-407E-A947-70E740481C1C}">
                <a14:useLocalDpi xmlns:a14="http://schemas.microsoft.com/office/drawing/2010/main"/>
              </a:ext>
            </a:extLst>
          </a:blip>
          <a:srcRect t="36670"/>
          <a:stretch/>
        </p:blipFill>
        <p:spPr>
          <a:xfrm>
            <a:off x="435736" y="4526"/>
            <a:ext cx="8312727" cy="839032"/>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999811" y="-884634"/>
            <a:ext cx="579072" cy="1176431"/>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447283" y="-884635"/>
            <a:ext cx="579072" cy="1176431"/>
          </a:xfrm>
          <a:prstGeom prst="rect">
            <a:avLst/>
          </a:prstGeom>
        </p:spPr>
      </p:pic>
      <p:sp>
        <p:nvSpPr>
          <p:cNvPr id="68" name="Text Box 10"/>
          <p:cNvSpPr txBox="1">
            <a:spLocks noChangeArrowheads="1"/>
          </p:cNvSpPr>
          <p:nvPr/>
        </p:nvSpPr>
        <p:spPr bwMode="auto">
          <a:xfrm>
            <a:off x="603821" y="1203598"/>
            <a:ext cx="7914799" cy="292388"/>
          </a:xfrm>
          <a:prstGeom prst="rect">
            <a:avLst/>
          </a:prstGeom>
          <a:noFill/>
          <a:ln w="9525">
            <a:noFill/>
            <a:miter lim="800000"/>
            <a:headEnd/>
            <a:tailEnd/>
          </a:ln>
        </p:spPr>
        <p:txBody>
          <a:bodyPr wrap="square" lIns="45720" tIns="22860" rIns="45720" bIns="22860">
            <a:spAutoFit/>
          </a:bodyPr>
          <a:lstStyle/>
          <a:p>
            <a:pPr defTabSz="1088232"/>
            <a:r>
              <a:rPr lang="zh-CN" altLang="en-US" sz="1600" dirty="0" smtClean="0">
                <a:latin typeface="微软雅黑" pitchFamily="34" charset="-122"/>
                <a:ea typeface="微软雅黑" pitchFamily="34" charset="-122"/>
                <a:cs typeface="Open Sans" pitchFamily="34" charset="0"/>
              </a:rPr>
              <a:t>单例设计模式</a:t>
            </a:r>
            <a:r>
              <a:rPr lang="zh-CN" altLang="en-US" sz="1600" dirty="0" smtClean="0">
                <a:latin typeface="微软雅黑" pitchFamily="34" charset="-122"/>
                <a:ea typeface="微软雅黑" pitchFamily="34" charset="-122"/>
                <a:cs typeface="Open Sans" pitchFamily="34" charset="0"/>
              </a:rPr>
              <a:t>：在使用的过程中会出现什么问题？</a:t>
            </a:r>
            <a:endParaRPr lang="en-US" altLang="zh-CN" sz="1600" dirty="0">
              <a:latin typeface="微软雅黑" pitchFamily="34" charset="-122"/>
              <a:ea typeface="微软雅黑" pitchFamily="34" charset="-122"/>
              <a:cs typeface="Open Sans" pitchFamily="34" charset="0"/>
            </a:endParaRPr>
          </a:p>
        </p:txBody>
      </p:sp>
      <p:sp>
        <p:nvSpPr>
          <p:cNvPr id="64" name="Text Box 10"/>
          <p:cNvSpPr txBox="1">
            <a:spLocks noChangeArrowheads="1"/>
          </p:cNvSpPr>
          <p:nvPr/>
        </p:nvSpPr>
        <p:spPr bwMode="auto">
          <a:xfrm>
            <a:off x="634699" y="1652946"/>
            <a:ext cx="7914799" cy="477054"/>
          </a:xfrm>
          <a:prstGeom prst="rect">
            <a:avLst/>
          </a:prstGeom>
          <a:noFill/>
          <a:ln w="9525">
            <a:noFill/>
            <a:miter lim="800000"/>
            <a:headEnd/>
            <a:tailEnd/>
          </a:ln>
        </p:spPr>
        <p:txBody>
          <a:bodyPr wrap="square" lIns="45720" tIns="22860" rIns="45720" bIns="22860">
            <a:spAutoFit/>
          </a:bodyPr>
          <a:lstStyle/>
          <a:p>
            <a:pPr marL="342900" indent="-342900" defTabSz="1088232">
              <a:buFont typeface="+mj-lt"/>
              <a:buAutoNum type="arabicPeriod"/>
            </a:pPr>
            <a:r>
              <a:rPr lang="zh-CN" altLang="en-US" sz="1400" dirty="0" smtClean="0">
                <a:latin typeface="微软雅黑" pitchFamily="34" charset="-122"/>
                <a:ea typeface="微软雅黑" pitchFamily="34" charset="-122"/>
                <a:cs typeface="Open Sans" pitchFamily="34" charset="0"/>
              </a:rPr>
              <a:t>在反射的情况下创建对象，单例失效。</a:t>
            </a:r>
            <a:endParaRPr lang="en-US" altLang="zh-CN" sz="1400" dirty="0" smtClean="0">
              <a:latin typeface="微软雅黑" pitchFamily="34" charset="-122"/>
              <a:ea typeface="微软雅黑" pitchFamily="34" charset="-122"/>
              <a:cs typeface="Open Sans" pitchFamily="34" charset="0"/>
            </a:endParaRPr>
          </a:p>
          <a:p>
            <a:pPr marL="342900" indent="-342900" defTabSz="1088232">
              <a:buFont typeface="+mj-lt"/>
              <a:buAutoNum type="arabicPeriod"/>
            </a:pPr>
            <a:r>
              <a:rPr lang="zh-CN" altLang="en-US" sz="1400" dirty="0" smtClean="0">
                <a:latin typeface="微软雅黑" pitchFamily="34" charset="-122"/>
                <a:ea typeface="微软雅黑" pitchFamily="34" charset="-122"/>
                <a:cs typeface="Open Sans" pitchFamily="34" charset="0"/>
              </a:rPr>
              <a:t>解决：在构造方法中判断实例对象是否为空，不为空的时候抛异常</a:t>
            </a:r>
            <a:r>
              <a:rPr lang="zh-CN" altLang="en-US" sz="1400" dirty="0">
                <a:latin typeface="微软雅黑" pitchFamily="34" charset="-122"/>
                <a:ea typeface="微软雅黑" pitchFamily="34" charset="-122"/>
                <a:cs typeface="Open Sans" pitchFamily="34" charset="0"/>
              </a:rPr>
              <a:t>！</a:t>
            </a:r>
            <a:endParaRPr lang="en-US" altLang="zh-CN" sz="1400" dirty="0">
              <a:latin typeface="微软雅黑" pitchFamily="34" charset="-122"/>
              <a:ea typeface="微软雅黑" pitchFamily="34" charset="-122"/>
              <a:cs typeface="Open Sans" pitchFamily="34"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2283718"/>
            <a:ext cx="504825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0618092"/>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fade">
                                      <p:cBhvr>
                                        <p:cTn id="24" dur="500"/>
                                        <p:tgtEl>
                                          <p:spTgt spid="68"/>
                                        </p:tgtEl>
                                      </p:cBhvr>
                                    </p:animEffect>
                                    <p:anim calcmode="lin" valueType="num">
                                      <p:cBhvr>
                                        <p:cTn id="25" dur="500" fill="hold"/>
                                        <p:tgtEl>
                                          <p:spTgt spid="68"/>
                                        </p:tgtEl>
                                        <p:attrNameLst>
                                          <p:attrName>ppt_x</p:attrName>
                                        </p:attrNameLst>
                                      </p:cBhvr>
                                      <p:tavLst>
                                        <p:tav tm="0">
                                          <p:val>
                                            <p:strVal val="#ppt_x"/>
                                          </p:val>
                                        </p:tav>
                                        <p:tav tm="100000">
                                          <p:val>
                                            <p:strVal val="#ppt_x"/>
                                          </p:val>
                                        </p:tav>
                                      </p:tavLst>
                                    </p:anim>
                                    <p:anim calcmode="lin" valueType="num">
                                      <p:cBhvr>
                                        <p:cTn id="26" dur="5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500"/>
                                        <p:tgtEl>
                                          <p:spTgt spid="64"/>
                                        </p:tgtEl>
                                      </p:cBhvr>
                                    </p:animEffect>
                                    <p:anim calcmode="lin" valueType="num">
                                      <p:cBhvr>
                                        <p:cTn id="32" dur="500" fill="hold"/>
                                        <p:tgtEl>
                                          <p:spTgt spid="64"/>
                                        </p:tgtEl>
                                        <p:attrNameLst>
                                          <p:attrName>ppt_x</p:attrName>
                                        </p:attrNameLst>
                                      </p:cBhvr>
                                      <p:tavLst>
                                        <p:tav tm="0">
                                          <p:val>
                                            <p:strVal val="#ppt_x"/>
                                          </p:val>
                                        </p:tav>
                                        <p:tav tm="100000">
                                          <p:val>
                                            <p:strVal val="#ppt_x"/>
                                          </p:val>
                                        </p:tav>
                                      </p:tavLst>
                                    </p:anim>
                                    <p:anim calcmode="lin" valueType="num">
                                      <p:cBhvr>
                                        <p:cTn id="33" dur="5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8" grpId="0"/>
      <p:bldP spid="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192" y="-6078"/>
            <a:ext cx="9144000" cy="5143500"/>
          </a:xfrm>
          <a:prstGeom prst="rect">
            <a:avLst/>
          </a:prstGeom>
        </p:spPr>
      </p:pic>
      <p:sp>
        <p:nvSpPr>
          <p:cNvPr id="4" name="矩形 3"/>
          <p:cNvSpPr/>
          <p:nvPr/>
        </p:nvSpPr>
        <p:spPr>
          <a:xfrm>
            <a:off x="3348838" y="1861471"/>
            <a:ext cx="4265744" cy="646331"/>
          </a:xfrm>
          <a:prstGeom prst="rect">
            <a:avLst/>
          </a:prstGeom>
        </p:spPr>
        <p:txBody>
          <a:bodyPr wrap="square">
            <a:spAutoFit/>
          </a:bodyPr>
          <a:lstStyle/>
          <a:p>
            <a:pPr algn="ctr"/>
            <a:r>
              <a:rPr lang="zh-CN" altLang="en-US" sz="3600" b="1" dirty="0">
                <a:solidFill>
                  <a:schemeClr val="bg1"/>
                </a:solidFill>
                <a:latin typeface="微软雅黑" pitchFamily="34" charset="-122"/>
                <a:ea typeface="微软雅黑" pitchFamily="34" charset="-122"/>
              </a:rPr>
              <a:t>谢谢聆听 批评指导</a:t>
            </a:r>
          </a:p>
        </p:txBody>
      </p:sp>
    </p:spTree>
    <p:extLst>
      <p:ext uri="{BB962C8B-B14F-4D97-AF65-F5344CB8AC3E}">
        <p14:creationId xmlns:p14="http://schemas.microsoft.com/office/powerpoint/2010/main" val="4207369188"/>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1000"/>
                                        <p:tgtEl>
                                          <p:spTgt spid="3"/>
                                        </p:tgtEl>
                                      </p:cBhvr>
                                    </p:animEffect>
                                  </p:childTnLst>
                                </p:cTn>
                              </p:par>
                            </p:childTnLst>
                          </p:cTn>
                        </p:par>
                        <p:par>
                          <p:cTn id="8" fill="hold">
                            <p:stCondLst>
                              <p:cond delay="10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by="(-#ppt_w*2)" calcmode="lin" valueType="num">
                                      <p:cBhvr rctx="PPT">
                                        <p:cTn id="11" dur="625" autoRev="1" fill="hold">
                                          <p:stCondLst>
                                            <p:cond delay="0"/>
                                          </p:stCondLst>
                                        </p:cTn>
                                        <p:tgtEl>
                                          <p:spTgt spid="4"/>
                                        </p:tgtEl>
                                        <p:attrNameLst>
                                          <p:attrName>ppt_w</p:attrName>
                                        </p:attrNameLst>
                                      </p:cBhvr>
                                    </p:anim>
                                    <p:anim by="(#ppt_w*0.50)" calcmode="lin" valueType="num">
                                      <p:cBhvr>
                                        <p:cTn id="12" dur="625" decel="50000" autoRev="1" fill="hold">
                                          <p:stCondLst>
                                            <p:cond delay="0"/>
                                          </p:stCondLst>
                                        </p:cTn>
                                        <p:tgtEl>
                                          <p:spTgt spid="4"/>
                                        </p:tgtEl>
                                        <p:attrNameLst>
                                          <p:attrName>ppt_x</p:attrName>
                                        </p:attrNameLst>
                                      </p:cBhvr>
                                    </p:anim>
                                    <p:anim from="(-#ppt_h/2)" to="(#ppt_y)" calcmode="lin" valueType="num">
                                      <p:cBhvr>
                                        <p:cTn id="13" dur="1250" fill="hold">
                                          <p:stCondLst>
                                            <p:cond delay="0"/>
                                          </p:stCondLst>
                                        </p:cTn>
                                        <p:tgtEl>
                                          <p:spTgt spid="4"/>
                                        </p:tgtEl>
                                        <p:attrNameLst>
                                          <p:attrName>ppt_y</p:attrName>
                                        </p:attrNameLst>
                                      </p:cBhvr>
                                    </p:anim>
                                    <p:animRot by="21600000">
                                      <p:cBhvr>
                                        <p:cTn id="14" dur="1250" fill="hold">
                                          <p:stCondLst>
                                            <p:cond delay="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556" y="4526"/>
            <a:ext cx="9165555" cy="514350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2" cstate="screen">
            <a:extLst>
              <a:ext uri="{28A0092B-C50C-407E-A947-70E740481C1C}">
                <a14:useLocalDpi xmlns:a14="http://schemas.microsoft.com/office/drawing/2010/main"/>
              </a:ext>
            </a:extLst>
          </a:blip>
          <a:srcRect t="36670"/>
          <a:stretch/>
        </p:blipFill>
        <p:spPr>
          <a:xfrm>
            <a:off x="435736" y="4526"/>
            <a:ext cx="8312727" cy="839032"/>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999811" y="-884634"/>
            <a:ext cx="579072" cy="1176431"/>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447283" y="-884635"/>
            <a:ext cx="579072" cy="1176431"/>
          </a:xfrm>
          <a:prstGeom prst="rect">
            <a:avLst/>
          </a:prstGeom>
        </p:spPr>
      </p:pic>
      <p:sp>
        <p:nvSpPr>
          <p:cNvPr id="68" name="Text Box 10"/>
          <p:cNvSpPr txBox="1">
            <a:spLocks noChangeArrowheads="1"/>
          </p:cNvSpPr>
          <p:nvPr/>
        </p:nvSpPr>
        <p:spPr bwMode="auto">
          <a:xfrm>
            <a:off x="603821" y="1203598"/>
            <a:ext cx="7914799" cy="292388"/>
          </a:xfrm>
          <a:prstGeom prst="rect">
            <a:avLst/>
          </a:prstGeom>
          <a:noFill/>
          <a:ln w="9525">
            <a:noFill/>
            <a:miter lim="800000"/>
            <a:headEnd/>
            <a:tailEnd/>
          </a:ln>
        </p:spPr>
        <p:txBody>
          <a:bodyPr wrap="square" lIns="45720" tIns="22860" rIns="45720" bIns="22860">
            <a:spAutoFit/>
          </a:bodyPr>
          <a:lstStyle/>
          <a:p>
            <a:pPr defTabSz="1088232"/>
            <a:r>
              <a:rPr lang="zh-CN" altLang="en-US" sz="1600" dirty="0" smtClean="0">
                <a:latin typeface="微软雅黑" pitchFamily="34" charset="-122"/>
                <a:ea typeface="微软雅黑" pitchFamily="34" charset="-122"/>
                <a:cs typeface="Open Sans" pitchFamily="34" charset="0"/>
              </a:rPr>
              <a:t>单例设计模式：即某个类在整个系统中只能有一个实例对象可被获取和使用的代码模式</a:t>
            </a:r>
            <a:endParaRPr lang="en-US" altLang="zh-CN" sz="1600" dirty="0">
              <a:latin typeface="微软雅黑" pitchFamily="34" charset="-122"/>
              <a:ea typeface="微软雅黑" pitchFamily="34" charset="-122"/>
              <a:cs typeface="Open Sans" pitchFamily="34" charset="0"/>
            </a:endParaRPr>
          </a:p>
        </p:txBody>
      </p:sp>
      <p:sp>
        <p:nvSpPr>
          <p:cNvPr id="63" name="Text Box 10"/>
          <p:cNvSpPr txBox="1">
            <a:spLocks noChangeArrowheads="1"/>
          </p:cNvSpPr>
          <p:nvPr/>
        </p:nvSpPr>
        <p:spPr bwMode="auto">
          <a:xfrm>
            <a:off x="634699" y="2067694"/>
            <a:ext cx="7914799" cy="292388"/>
          </a:xfrm>
          <a:prstGeom prst="rect">
            <a:avLst/>
          </a:prstGeom>
          <a:noFill/>
          <a:ln w="9525">
            <a:noFill/>
            <a:miter lim="800000"/>
            <a:headEnd/>
            <a:tailEnd/>
          </a:ln>
        </p:spPr>
        <p:txBody>
          <a:bodyPr wrap="square" lIns="45720" tIns="22860" rIns="45720" bIns="22860">
            <a:spAutoFit/>
          </a:bodyPr>
          <a:lstStyle/>
          <a:p>
            <a:pPr defTabSz="1088232"/>
            <a:r>
              <a:rPr lang="zh-CN" altLang="en-US" sz="1600" dirty="0" smtClean="0">
                <a:latin typeface="微软雅黑" pitchFamily="34" charset="-122"/>
                <a:ea typeface="微软雅黑" pitchFamily="34" charset="-122"/>
                <a:cs typeface="Open Sans" pitchFamily="34" charset="0"/>
              </a:rPr>
              <a:t>要点：</a:t>
            </a:r>
            <a:endParaRPr lang="en-US" altLang="zh-CN" sz="1600" dirty="0">
              <a:latin typeface="微软雅黑" pitchFamily="34" charset="-122"/>
              <a:ea typeface="微软雅黑" pitchFamily="34" charset="-122"/>
              <a:cs typeface="Open Sans" pitchFamily="34" charset="0"/>
            </a:endParaRPr>
          </a:p>
        </p:txBody>
      </p:sp>
      <p:sp>
        <p:nvSpPr>
          <p:cNvPr id="64" name="Text Box 10"/>
          <p:cNvSpPr txBox="1">
            <a:spLocks noChangeArrowheads="1"/>
          </p:cNvSpPr>
          <p:nvPr/>
        </p:nvSpPr>
        <p:spPr bwMode="auto">
          <a:xfrm>
            <a:off x="1043607" y="2430082"/>
            <a:ext cx="7914799" cy="1554272"/>
          </a:xfrm>
          <a:prstGeom prst="rect">
            <a:avLst/>
          </a:prstGeom>
          <a:noFill/>
          <a:ln w="9525">
            <a:noFill/>
            <a:miter lim="800000"/>
            <a:headEnd/>
            <a:tailEnd/>
          </a:ln>
        </p:spPr>
        <p:txBody>
          <a:bodyPr wrap="square" lIns="45720" tIns="22860" rIns="45720" bIns="22860">
            <a:spAutoFit/>
          </a:bodyPr>
          <a:lstStyle/>
          <a:p>
            <a:pPr marL="342900" indent="-342900" defTabSz="1088232">
              <a:buFont typeface="+mj-lt"/>
              <a:buAutoNum type="arabicPeriod"/>
            </a:pPr>
            <a:r>
              <a:rPr lang="zh-CN" altLang="en-US" sz="1400" dirty="0" smtClean="0">
                <a:latin typeface="微软雅黑" pitchFamily="34" charset="-122"/>
                <a:ea typeface="微软雅黑" pitchFamily="34" charset="-122"/>
                <a:cs typeface="Open Sans" pitchFamily="34" charset="0"/>
              </a:rPr>
              <a:t>某个类只能有一个实例</a:t>
            </a:r>
            <a:endParaRPr lang="en-US" altLang="zh-CN" sz="1400" dirty="0" smtClean="0">
              <a:latin typeface="微软雅黑" pitchFamily="34" charset="-122"/>
              <a:ea typeface="微软雅黑" pitchFamily="34" charset="-122"/>
              <a:cs typeface="Open Sans" pitchFamily="34" charset="0"/>
            </a:endParaRPr>
          </a:p>
          <a:p>
            <a:pPr marL="800100" lvl="1" indent="-342900" defTabSz="1088232">
              <a:buFont typeface="Wingdings" pitchFamily="2" charset="2"/>
              <a:buChar char="u"/>
            </a:pPr>
            <a:r>
              <a:rPr lang="zh-CN" altLang="en-US" sz="1400" dirty="0" smtClean="0">
                <a:latin typeface="微软雅黑" pitchFamily="34" charset="-122"/>
                <a:ea typeface="微软雅黑" pitchFamily="34" charset="-122"/>
                <a:cs typeface="Open Sans" pitchFamily="34" charset="0"/>
              </a:rPr>
              <a:t>构造器私有化</a:t>
            </a:r>
            <a:endParaRPr lang="en-US" altLang="zh-CN" sz="1400" dirty="0">
              <a:latin typeface="微软雅黑" pitchFamily="34" charset="-122"/>
              <a:ea typeface="微软雅黑" pitchFamily="34" charset="-122"/>
              <a:cs typeface="Open Sans" pitchFamily="34" charset="0"/>
            </a:endParaRPr>
          </a:p>
          <a:p>
            <a:pPr marL="342900" indent="-342900" defTabSz="1088232">
              <a:buFont typeface="+mj-lt"/>
              <a:buAutoNum type="arabicPeriod"/>
            </a:pPr>
            <a:r>
              <a:rPr lang="zh-CN" altLang="en-US" sz="1400" dirty="0" smtClean="0">
                <a:latin typeface="微软雅黑" pitchFamily="34" charset="-122"/>
                <a:ea typeface="微软雅黑" pitchFamily="34" charset="-122"/>
                <a:cs typeface="Open Sans" pitchFamily="34" charset="0"/>
              </a:rPr>
              <a:t>它必须自行创建这个实例</a:t>
            </a:r>
            <a:endParaRPr lang="en-US" altLang="zh-CN" sz="1400" dirty="0" smtClean="0">
              <a:latin typeface="微软雅黑" pitchFamily="34" charset="-122"/>
              <a:ea typeface="微软雅黑" pitchFamily="34" charset="-122"/>
              <a:cs typeface="Open Sans" pitchFamily="34" charset="0"/>
            </a:endParaRPr>
          </a:p>
          <a:p>
            <a:pPr marL="800100" lvl="1" indent="-342900" defTabSz="1088232">
              <a:buFont typeface="Wingdings" pitchFamily="2" charset="2"/>
              <a:buChar char="u"/>
            </a:pPr>
            <a:r>
              <a:rPr lang="zh-CN" altLang="en-US" sz="1400" dirty="0" smtClean="0">
                <a:latin typeface="微软雅黑" pitchFamily="34" charset="-122"/>
                <a:ea typeface="微软雅黑" pitchFamily="34" charset="-122"/>
                <a:cs typeface="Open Sans" pitchFamily="34" charset="0"/>
              </a:rPr>
              <a:t>含有一个该类的静态</a:t>
            </a:r>
            <a:r>
              <a:rPr lang="zh-CN" altLang="en-US" sz="1400" dirty="0" smtClean="0">
                <a:latin typeface="微软雅黑" pitchFamily="34" charset="-122"/>
                <a:ea typeface="微软雅黑" pitchFamily="34" charset="-122"/>
                <a:cs typeface="Open Sans" pitchFamily="34" charset="0"/>
              </a:rPr>
              <a:t>变量来</a:t>
            </a:r>
            <a:r>
              <a:rPr lang="zh-CN" altLang="en-US" sz="1400" dirty="0" smtClean="0">
                <a:latin typeface="微软雅黑" pitchFamily="34" charset="-122"/>
                <a:ea typeface="微软雅黑" pitchFamily="34" charset="-122"/>
                <a:cs typeface="Open Sans" pitchFamily="34" charset="0"/>
              </a:rPr>
              <a:t>保存这个唯一的实例</a:t>
            </a:r>
            <a:endParaRPr lang="en-US" altLang="zh-CN" sz="1400" dirty="0" smtClean="0">
              <a:latin typeface="微软雅黑" pitchFamily="34" charset="-122"/>
              <a:ea typeface="微软雅黑" pitchFamily="34" charset="-122"/>
              <a:cs typeface="Open Sans" pitchFamily="34" charset="0"/>
            </a:endParaRPr>
          </a:p>
          <a:p>
            <a:pPr marL="342900" indent="-342900" defTabSz="1088232">
              <a:buFont typeface="+mj-lt"/>
              <a:buAutoNum type="arabicPeriod"/>
            </a:pPr>
            <a:r>
              <a:rPr lang="zh-CN" altLang="en-US" sz="1400" dirty="0" smtClean="0">
                <a:latin typeface="微软雅黑" pitchFamily="34" charset="-122"/>
                <a:ea typeface="微软雅黑" pitchFamily="34" charset="-122"/>
                <a:cs typeface="Open Sans" pitchFamily="34" charset="0"/>
              </a:rPr>
              <a:t>它必须自行型整个系统提供者个实例</a:t>
            </a:r>
            <a:endParaRPr lang="en-US" altLang="zh-CN" sz="1400" dirty="0" smtClean="0">
              <a:latin typeface="微软雅黑" pitchFamily="34" charset="-122"/>
              <a:ea typeface="微软雅黑" pitchFamily="34" charset="-122"/>
              <a:cs typeface="Open Sans" pitchFamily="34" charset="0"/>
            </a:endParaRPr>
          </a:p>
          <a:p>
            <a:pPr marL="800100" lvl="1" indent="-342900" defTabSz="1088232">
              <a:buFont typeface="Wingdings" pitchFamily="2" charset="2"/>
              <a:buChar char="u"/>
            </a:pPr>
            <a:r>
              <a:rPr lang="zh-CN" altLang="en-US" sz="1400" dirty="0" smtClean="0">
                <a:latin typeface="微软雅黑" pitchFamily="34" charset="-122"/>
                <a:ea typeface="微软雅黑" pitchFamily="34" charset="-122"/>
                <a:cs typeface="Open Sans" pitchFamily="34" charset="0"/>
              </a:rPr>
              <a:t>对外提供获取该实例对象的方式</a:t>
            </a:r>
            <a:endParaRPr lang="en-US" altLang="zh-CN" sz="1400" dirty="0" smtClean="0">
              <a:latin typeface="微软雅黑" pitchFamily="34" charset="-122"/>
              <a:ea typeface="微软雅黑" pitchFamily="34" charset="-122"/>
              <a:cs typeface="Open Sans" pitchFamily="34" charset="0"/>
            </a:endParaRPr>
          </a:p>
          <a:p>
            <a:pPr lvl="2" defTabSz="1088232"/>
            <a:r>
              <a:rPr lang="zh-CN" altLang="en-US" sz="1400" dirty="0" smtClean="0">
                <a:latin typeface="微软雅黑" pitchFamily="34" charset="-122"/>
                <a:ea typeface="微软雅黑" pitchFamily="34" charset="-122"/>
                <a:cs typeface="Open Sans" pitchFamily="34" charset="0"/>
              </a:rPr>
              <a:t>（</a:t>
            </a:r>
            <a:r>
              <a:rPr lang="en-US" altLang="zh-CN" sz="1400" dirty="0" smtClean="0">
                <a:latin typeface="微软雅黑" pitchFamily="34" charset="-122"/>
                <a:ea typeface="微软雅黑" pitchFamily="34" charset="-122"/>
                <a:cs typeface="Open Sans" pitchFamily="34" charset="0"/>
              </a:rPr>
              <a:t>1</a:t>
            </a:r>
            <a:r>
              <a:rPr lang="zh-CN" altLang="en-US" sz="1400" dirty="0" smtClean="0">
                <a:latin typeface="微软雅黑" pitchFamily="34" charset="-122"/>
                <a:ea typeface="微软雅黑" pitchFamily="34" charset="-122"/>
                <a:cs typeface="Open Sans" pitchFamily="34" charset="0"/>
              </a:rPr>
              <a:t>）直接暴露</a:t>
            </a:r>
            <a:r>
              <a:rPr lang="en-US" altLang="zh-CN" sz="1400" dirty="0" smtClean="0">
                <a:latin typeface="微软雅黑" pitchFamily="34" charset="-122"/>
                <a:ea typeface="微软雅黑" pitchFamily="34" charset="-122"/>
                <a:cs typeface="Open Sans" pitchFamily="34" charset="0"/>
              </a:rPr>
              <a:t>	   </a:t>
            </a:r>
            <a:r>
              <a:rPr lang="zh-CN" altLang="en-US" sz="1400" dirty="0" smtClean="0">
                <a:latin typeface="微软雅黑" pitchFamily="34" charset="-122"/>
                <a:ea typeface="微软雅黑" pitchFamily="34" charset="-122"/>
                <a:cs typeface="Open Sans" pitchFamily="34" charset="0"/>
              </a:rPr>
              <a:t>（</a:t>
            </a:r>
            <a:r>
              <a:rPr lang="en-US" altLang="zh-CN" sz="1400" dirty="0" smtClean="0">
                <a:latin typeface="微软雅黑" pitchFamily="34" charset="-122"/>
                <a:ea typeface="微软雅黑" pitchFamily="34" charset="-122"/>
                <a:cs typeface="Open Sans" pitchFamily="34" charset="0"/>
              </a:rPr>
              <a:t>2</a:t>
            </a:r>
            <a:r>
              <a:rPr lang="zh-CN" altLang="en-US" sz="1400" dirty="0" smtClean="0">
                <a:latin typeface="微软雅黑" pitchFamily="34" charset="-122"/>
                <a:ea typeface="微软雅黑" pitchFamily="34" charset="-122"/>
                <a:cs typeface="Open Sans" pitchFamily="34" charset="0"/>
              </a:rPr>
              <a:t>）用静态变量的</a:t>
            </a:r>
            <a:r>
              <a:rPr lang="en-US" altLang="zh-CN" sz="1400" dirty="0" smtClean="0">
                <a:latin typeface="微软雅黑" pitchFamily="34" charset="-122"/>
                <a:ea typeface="微软雅黑" pitchFamily="34" charset="-122"/>
                <a:cs typeface="Open Sans" pitchFamily="34" charset="0"/>
              </a:rPr>
              <a:t>get</a:t>
            </a:r>
            <a:r>
              <a:rPr lang="zh-CN" altLang="en-US" sz="1400" dirty="0" smtClean="0">
                <a:latin typeface="微软雅黑" pitchFamily="34" charset="-122"/>
                <a:ea typeface="微软雅黑" pitchFamily="34" charset="-122"/>
                <a:cs typeface="Open Sans" pitchFamily="34" charset="0"/>
              </a:rPr>
              <a:t>方法获取</a:t>
            </a:r>
            <a:endParaRPr lang="en-US" altLang="zh-CN" sz="1400" dirty="0">
              <a:latin typeface="微软雅黑" pitchFamily="34" charset="-122"/>
              <a:ea typeface="微软雅黑" pitchFamily="34" charset="-122"/>
              <a:cs typeface="Open Sans" pitchFamily="34" charset="0"/>
            </a:endParaRPr>
          </a:p>
        </p:txBody>
      </p:sp>
    </p:spTree>
    <p:extLst>
      <p:ext uri="{BB962C8B-B14F-4D97-AF65-F5344CB8AC3E}">
        <p14:creationId xmlns:p14="http://schemas.microsoft.com/office/powerpoint/2010/main" val="1617383089"/>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fade">
                                      <p:cBhvr>
                                        <p:cTn id="24" dur="500"/>
                                        <p:tgtEl>
                                          <p:spTgt spid="68"/>
                                        </p:tgtEl>
                                      </p:cBhvr>
                                    </p:animEffect>
                                    <p:anim calcmode="lin" valueType="num">
                                      <p:cBhvr>
                                        <p:cTn id="25" dur="500" fill="hold"/>
                                        <p:tgtEl>
                                          <p:spTgt spid="68"/>
                                        </p:tgtEl>
                                        <p:attrNameLst>
                                          <p:attrName>ppt_x</p:attrName>
                                        </p:attrNameLst>
                                      </p:cBhvr>
                                      <p:tavLst>
                                        <p:tav tm="0">
                                          <p:val>
                                            <p:strVal val="#ppt_x"/>
                                          </p:val>
                                        </p:tav>
                                        <p:tav tm="100000">
                                          <p:val>
                                            <p:strVal val="#ppt_x"/>
                                          </p:val>
                                        </p:tav>
                                      </p:tavLst>
                                    </p:anim>
                                    <p:anim calcmode="lin" valueType="num">
                                      <p:cBhvr>
                                        <p:cTn id="26" dur="5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fade">
                                      <p:cBhvr>
                                        <p:cTn id="31" dur="500"/>
                                        <p:tgtEl>
                                          <p:spTgt spid="63"/>
                                        </p:tgtEl>
                                      </p:cBhvr>
                                    </p:animEffect>
                                    <p:anim calcmode="lin" valueType="num">
                                      <p:cBhvr>
                                        <p:cTn id="32" dur="500" fill="hold"/>
                                        <p:tgtEl>
                                          <p:spTgt spid="63"/>
                                        </p:tgtEl>
                                        <p:attrNameLst>
                                          <p:attrName>ppt_x</p:attrName>
                                        </p:attrNameLst>
                                      </p:cBhvr>
                                      <p:tavLst>
                                        <p:tav tm="0">
                                          <p:val>
                                            <p:strVal val="#ppt_x"/>
                                          </p:val>
                                        </p:tav>
                                        <p:tav tm="100000">
                                          <p:val>
                                            <p:strVal val="#ppt_x"/>
                                          </p:val>
                                        </p:tav>
                                      </p:tavLst>
                                    </p:anim>
                                    <p:anim calcmode="lin" valueType="num">
                                      <p:cBhvr>
                                        <p:cTn id="33" dur="5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fade">
                                      <p:cBhvr>
                                        <p:cTn id="38" dur="500"/>
                                        <p:tgtEl>
                                          <p:spTgt spid="64"/>
                                        </p:tgtEl>
                                      </p:cBhvr>
                                    </p:animEffect>
                                    <p:anim calcmode="lin" valueType="num">
                                      <p:cBhvr>
                                        <p:cTn id="39" dur="500" fill="hold"/>
                                        <p:tgtEl>
                                          <p:spTgt spid="64"/>
                                        </p:tgtEl>
                                        <p:attrNameLst>
                                          <p:attrName>ppt_x</p:attrName>
                                        </p:attrNameLst>
                                      </p:cBhvr>
                                      <p:tavLst>
                                        <p:tav tm="0">
                                          <p:val>
                                            <p:strVal val="#ppt_x"/>
                                          </p:val>
                                        </p:tav>
                                        <p:tav tm="100000">
                                          <p:val>
                                            <p:strVal val="#ppt_x"/>
                                          </p:val>
                                        </p:tav>
                                      </p:tavLst>
                                    </p:anim>
                                    <p:anim calcmode="lin" valueType="num">
                                      <p:cBhvr>
                                        <p:cTn id="40" dur="5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8" grpId="0"/>
      <p:bldP spid="63" grpId="0"/>
      <p:bldP spid="6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556" y="4526"/>
            <a:ext cx="9165555" cy="514350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2" cstate="screen">
            <a:extLst>
              <a:ext uri="{28A0092B-C50C-407E-A947-70E740481C1C}">
                <a14:useLocalDpi xmlns:a14="http://schemas.microsoft.com/office/drawing/2010/main"/>
              </a:ext>
            </a:extLst>
          </a:blip>
          <a:srcRect t="36670"/>
          <a:stretch/>
        </p:blipFill>
        <p:spPr>
          <a:xfrm>
            <a:off x="435736" y="4526"/>
            <a:ext cx="8312727" cy="839032"/>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999811" y="-884634"/>
            <a:ext cx="579072" cy="1176431"/>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447283" y="-884635"/>
            <a:ext cx="579072" cy="1176431"/>
          </a:xfrm>
          <a:prstGeom prst="rect">
            <a:avLst/>
          </a:prstGeom>
        </p:spPr>
      </p:pic>
      <p:sp>
        <p:nvSpPr>
          <p:cNvPr id="68" name="Text Box 10"/>
          <p:cNvSpPr txBox="1">
            <a:spLocks noChangeArrowheads="1"/>
          </p:cNvSpPr>
          <p:nvPr/>
        </p:nvSpPr>
        <p:spPr bwMode="auto">
          <a:xfrm>
            <a:off x="603821" y="1203598"/>
            <a:ext cx="7914799" cy="323165"/>
          </a:xfrm>
          <a:prstGeom prst="rect">
            <a:avLst/>
          </a:prstGeom>
          <a:noFill/>
          <a:ln w="9525">
            <a:noFill/>
            <a:miter lim="800000"/>
            <a:headEnd/>
            <a:tailEnd/>
          </a:ln>
        </p:spPr>
        <p:txBody>
          <a:bodyPr wrap="square" lIns="45720" tIns="22860" rIns="45720" bIns="22860">
            <a:spAutoFit/>
          </a:bodyPr>
          <a:lstStyle/>
          <a:p>
            <a:pPr defTabSz="1088232"/>
            <a:r>
              <a:rPr lang="zh-CN" altLang="en-US" dirty="0" smtClean="0">
                <a:latin typeface="微软雅黑" pitchFamily="34" charset="-122"/>
                <a:ea typeface="微软雅黑" pitchFamily="34" charset="-122"/>
                <a:cs typeface="Open Sans" pitchFamily="34" charset="0"/>
              </a:rPr>
              <a:t>几种常见的形式</a:t>
            </a:r>
            <a:r>
              <a:rPr lang="zh-CN" altLang="en-US" dirty="0">
                <a:latin typeface="微软雅黑" pitchFamily="34" charset="-122"/>
                <a:ea typeface="微软雅黑" pitchFamily="34" charset="-122"/>
                <a:cs typeface="Open Sans" pitchFamily="34" charset="0"/>
              </a:rPr>
              <a:t>：</a:t>
            </a:r>
            <a:endParaRPr lang="en-US" altLang="zh-CN" dirty="0">
              <a:latin typeface="微软雅黑" pitchFamily="34" charset="-122"/>
              <a:ea typeface="微软雅黑" pitchFamily="34" charset="-122"/>
              <a:cs typeface="Open Sans" pitchFamily="34" charset="0"/>
            </a:endParaRPr>
          </a:p>
        </p:txBody>
      </p:sp>
      <p:sp>
        <p:nvSpPr>
          <p:cNvPr id="64" name="Text Box 10"/>
          <p:cNvSpPr txBox="1">
            <a:spLocks noChangeArrowheads="1"/>
          </p:cNvSpPr>
          <p:nvPr/>
        </p:nvSpPr>
        <p:spPr bwMode="auto">
          <a:xfrm>
            <a:off x="683568" y="1652946"/>
            <a:ext cx="7914799" cy="1769715"/>
          </a:xfrm>
          <a:prstGeom prst="rect">
            <a:avLst/>
          </a:prstGeom>
          <a:noFill/>
          <a:ln w="9525">
            <a:noFill/>
            <a:miter lim="800000"/>
            <a:headEnd/>
            <a:tailEnd/>
          </a:ln>
        </p:spPr>
        <p:txBody>
          <a:bodyPr wrap="square" lIns="45720" tIns="22860" rIns="45720" bIns="22860">
            <a:spAutoFit/>
          </a:bodyPr>
          <a:lstStyle/>
          <a:p>
            <a:pPr marL="342900" indent="-342900" defTabSz="1088232">
              <a:buFont typeface="+mj-lt"/>
              <a:buAutoNum type="arabicPeriod"/>
            </a:pPr>
            <a:r>
              <a:rPr lang="zh-CN" altLang="en-US" sz="1400" dirty="0" smtClean="0">
                <a:latin typeface="微软雅黑" pitchFamily="34" charset="-122"/>
                <a:ea typeface="微软雅黑" pitchFamily="34" charset="-122"/>
                <a:cs typeface="Open Sans" pitchFamily="34" charset="0"/>
              </a:rPr>
              <a:t>饿汉式：直接创建对象，不存在线程安全问题</a:t>
            </a:r>
            <a:endParaRPr lang="en-US" altLang="zh-CN" sz="1400" dirty="0" smtClean="0">
              <a:latin typeface="微软雅黑" pitchFamily="34" charset="-122"/>
              <a:ea typeface="微软雅黑" pitchFamily="34" charset="-122"/>
              <a:cs typeface="Open Sans" pitchFamily="34" charset="0"/>
            </a:endParaRPr>
          </a:p>
          <a:p>
            <a:pPr marL="800100" lvl="1" indent="-342900" defTabSz="1088232">
              <a:buFont typeface="Wingdings" pitchFamily="2" charset="2"/>
              <a:buChar char="u"/>
            </a:pPr>
            <a:r>
              <a:rPr lang="zh-CN" altLang="en-US" sz="1400" dirty="0" smtClean="0">
                <a:latin typeface="微软雅黑" pitchFamily="34" charset="-122"/>
                <a:ea typeface="微软雅黑" pitchFamily="34" charset="-122"/>
                <a:cs typeface="Open Sans" pitchFamily="34" charset="0"/>
              </a:rPr>
              <a:t>直接实例化饿汉式（简洁直观）</a:t>
            </a:r>
            <a:endParaRPr lang="en-US" altLang="zh-CN" sz="1400" dirty="0" smtClean="0">
              <a:latin typeface="微软雅黑" pitchFamily="34" charset="-122"/>
              <a:ea typeface="微软雅黑" pitchFamily="34" charset="-122"/>
              <a:cs typeface="Open Sans" pitchFamily="34" charset="0"/>
            </a:endParaRPr>
          </a:p>
          <a:p>
            <a:pPr marL="800100" lvl="1" indent="-342900" defTabSz="1088232">
              <a:buFont typeface="Wingdings" pitchFamily="2" charset="2"/>
              <a:buChar char="u"/>
            </a:pPr>
            <a:r>
              <a:rPr lang="zh-CN" altLang="en-US" sz="1400" dirty="0" smtClean="0">
                <a:latin typeface="微软雅黑" pitchFamily="34" charset="-122"/>
                <a:ea typeface="微软雅黑" pitchFamily="34" charset="-122"/>
                <a:cs typeface="Open Sans" pitchFamily="34" charset="0"/>
              </a:rPr>
              <a:t>枚举式（最简洁）</a:t>
            </a:r>
            <a:endParaRPr lang="en-US" altLang="zh-CN" sz="1400" dirty="0" smtClean="0">
              <a:latin typeface="微软雅黑" pitchFamily="34" charset="-122"/>
              <a:ea typeface="微软雅黑" pitchFamily="34" charset="-122"/>
              <a:cs typeface="Open Sans" pitchFamily="34" charset="0"/>
            </a:endParaRPr>
          </a:p>
          <a:p>
            <a:pPr marL="800100" lvl="1" indent="-342900" defTabSz="1088232">
              <a:buFont typeface="Wingdings" pitchFamily="2" charset="2"/>
              <a:buChar char="u"/>
            </a:pPr>
            <a:r>
              <a:rPr lang="zh-CN" altLang="en-US" sz="1400" dirty="0" smtClean="0">
                <a:latin typeface="微软雅黑" pitchFamily="34" charset="-122"/>
                <a:ea typeface="微软雅黑" pitchFamily="34" charset="-122"/>
                <a:cs typeface="Open Sans" pitchFamily="34" charset="0"/>
              </a:rPr>
              <a:t>静态代码块饿汉式（适合复杂实例化）</a:t>
            </a:r>
            <a:endParaRPr lang="en-US" altLang="zh-CN" sz="1400" dirty="0">
              <a:latin typeface="微软雅黑" pitchFamily="34" charset="-122"/>
              <a:ea typeface="微软雅黑" pitchFamily="34" charset="-122"/>
              <a:cs typeface="Open Sans" pitchFamily="34" charset="0"/>
            </a:endParaRPr>
          </a:p>
          <a:p>
            <a:pPr marL="342900" indent="-342900" defTabSz="1088232">
              <a:buFont typeface="+mj-lt"/>
              <a:buAutoNum type="arabicPeriod"/>
            </a:pPr>
            <a:r>
              <a:rPr lang="zh-CN" altLang="en-US" sz="1400" dirty="0" smtClean="0">
                <a:latin typeface="微软雅黑" pitchFamily="34" charset="-122"/>
                <a:ea typeface="微软雅黑" pitchFamily="34" charset="-122"/>
                <a:cs typeface="Open Sans" pitchFamily="34" charset="0"/>
              </a:rPr>
              <a:t>懒汉式：延迟创建对象</a:t>
            </a:r>
            <a:endParaRPr lang="en-US" altLang="zh-CN" sz="1400" dirty="0" smtClean="0">
              <a:latin typeface="微软雅黑" pitchFamily="34" charset="-122"/>
              <a:ea typeface="微软雅黑" pitchFamily="34" charset="-122"/>
              <a:cs typeface="Open Sans" pitchFamily="34" charset="0"/>
            </a:endParaRPr>
          </a:p>
          <a:p>
            <a:pPr marL="800100" lvl="1" indent="-342900" defTabSz="1088232">
              <a:buFont typeface="Wingdings" pitchFamily="2" charset="2"/>
              <a:buChar char="u"/>
            </a:pPr>
            <a:r>
              <a:rPr lang="zh-CN" altLang="en-US" sz="1400" dirty="0" smtClean="0">
                <a:latin typeface="微软雅黑" pitchFamily="34" charset="-122"/>
                <a:ea typeface="微软雅黑" pitchFamily="34" charset="-122"/>
                <a:cs typeface="Open Sans" pitchFamily="34" charset="0"/>
              </a:rPr>
              <a:t>线程不安全懒汉式（适用于单线程）</a:t>
            </a:r>
            <a:endParaRPr lang="en-US" altLang="zh-CN" sz="1400" dirty="0" smtClean="0">
              <a:latin typeface="微软雅黑" pitchFamily="34" charset="-122"/>
              <a:ea typeface="微软雅黑" pitchFamily="34" charset="-122"/>
              <a:cs typeface="Open Sans" pitchFamily="34" charset="0"/>
            </a:endParaRPr>
          </a:p>
          <a:p>
            <a:pPr marL="800100" lvl="1" indent="-342900" defTabSz="1088232">
              <a:buFont typeface="Wingdings" pitchFamily="2" charset="2"/>
              <a:buChar char="u"/>
            </a:pPr>
            <a:r>
              <a:rPr lang="zh-CN" altLang="en-US" sz="1400" dirty="0" smtClean="0">
                <a:latin typeface="微软雅黑" pitchFamily="34" charset="-122"/>
                <a:ea typeface="微软雅黑" pitchFamily="34" charset="-122"/>
                <a:cs typeface="Open Sans" pitchFamily="34" charset="0"/>
              </a:rPr>
              <a:t>线程安全懒汉式（适用于多线程）</a:t>
            </a:r>
            <a:endParaRPr lang="en-US" altLang="zh-CN" sz="1400" dirty="0" smtClean="0">
              <a:latin typeface="微软雅黑" pitchFamily="34" charset="-122"/>
              <a:ea typeface="微软雅黑" pitchFamily="34" charset="-122"/>
              <a:cs typeface="Open Sans" pitchFamily="34" charset="0"/>
            </a:endParaRPr>
          </a:p>
          <a:p>
            <a:pPr marL="800100" lvl="1" indent="-342900" defTabSz="1088232">
              <a:buFont typeface="Wingdings" pitchFamily="2" charset="2"/>
              <a:buChar char="u"/>
            </a:pPr>
            <a:r>
              <a:rPr lang="zh-CN" altLang="en-US" sz="1400" dirty="0" smtClean="0">
                <a:latin typeface="微软雅黑" pitchFamily="34" charset="-122"/>
                <a:ea typeface="微软雅黑" pitchFamily="34" charset="-122"/>
                <a:cs typeface="Open Sans" pitchFamily="34" charset="0"/>
              </a:rPr>
              <a:t>静态内部类形式（适用于多线程）</a:t>
            </a:r>
            <a:endParaRPr lang="en-US" altLang="zh-CN" sz="1400" dirty="0" smtClean="0">
              <a:latin typeface="微软雅黑" pitchFamily="34" charset="-122"/>
              <a:ea typeface="微软雅黑" pitchFamily="34" charset="-122"/>
              <a:cs typeface="Open Sans" pitchFamily="34" charset="0"/>
            </a:endParaRPr>
          </a:p>
        </p:txBody>
      </p:sp>
    </p:spTree>
    <p:extLst>
      <p:ext uri="{BB962C8B-B14F-4D97-AF65-F5344CB8AC3E}">
        <p14:creationId xmlns:p14="http://schemas.microsoft.com/office/powerpoint/2010/main" val="3402718676"/>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fade">
                                      <p:cBhvr>
                                        <p:cTn id="24" dur="500"/>
                                        <p:tgtEl>
                                          <p:spTgt spid="68"/>
                                        </p:tgtEl>
                                      </p:cBhvr>
                                    </p:animEffect>
                                    <p:anim calcmode="lin" valueType="num">
                                      <p:cBhvr>
                                        <p:cTn id="25" dur="500" fill="hold"/>
                                        <p:tgtEl>
                                          <p:spTgt spid="68"/>
                                        </p:tgtEl>
                                        <p:attrNameLst>
                                          <p:attrName>ppt_x</p:attrName>
                                        </p:attrNameLst>
                                      </p:cBhvr>
                                      <p:tavLst>
                                        <p:tav tm="0">
                                          <p:val>
                                            <p:strVal val="#ppt_x"/>
                                          </p:val>
                                        </p:tav>
                                        <p:tav tm="100000">
                                          <p:val>
                                            <p:strVal val="#ppt_x"/>
                                          </p:val>
                                        </p:tav>
                                      </p:tavLst>
                                    </p:anim>
                                    <p:anim calcmode="lin" valueType="num">
                                      <p:cBhvr>
                                        <p:cTn id="26" dur="5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500"/>
                                        <p:tgtEl>
                                          <p:spTgt spid="64"/>
                                        </p:tgtEl>
                                      </p:cBhvr>
                                    </p:animEffect>
                                    <p:anim calcmode="lin" valueType="num">
                                      <p:cBhvr>
                                        <p:cTn id="32" dur="500" fill="hold"/>
                                        <p:tgtEl>
                                          <p:spTgt spid="64"/>
                                        </p:tgtEl>
                                        <p:attrNameLst>
                                          <p:attrName>ppt_x</p:attrName>
                                        </p:attrNameLst>
                                      </p:cBhvr>
                                      <p:tavLst>
                                        <p:tav tm="0">
                                          <p:val>
                                            <p:strVal val="#ppt_x"/>
                                          </p:val>
                                        </p:tav>
                                        <p:tav tm="100000">
                                          <p:val>
                                            <p:strVal val="#ppt_x"/>
                                          </p:val>
                                        </p:tav>
                                      </p:tavLst>
                                    </p:anim>
                                    <p:anim calcmode="lin" valueType="num">
                                      <p:cBhvr>
                                        <p:cTn id="33" dur="5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8" grpId="0"/>
      <p:bldP spid="6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556" y="4526"/>
            <a:ext cx="9165555" cy="514350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2" cstate="screen">
            <a:extLst>
              <a:ext uri="{28A0092B-C50C-407E-A947-70E740481C1C}">
                <a14:useLocalDpi xmlns:a14="http://schemas.microsoft.com/office/drawing/2010/main"/>
              </a:ext>
            </a:extLst>
          </a:blip>
          <a:srcRect t="36670"/>
          <a:stretch/>
        </p:blipFill>
        <p:spPr>
          <a:xfrm>
            <a:off x="435736" y="4526"/>
            <a:ext cx="8312727" cy="839032"/>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999811" y="-884634"/>
            <a:ext cx="579072" cy="1176431"/>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447283" y="-884635"/>
            <a:ext cx="579072" cy="1176431"/>
          </a:xfrm>
          <a:prstGeom prst="rect">
            <a:avLst/>
          </a:prstGeom>
        </p:spPr>
      </p:pic>
      <p:sp>
        <p:nvSpPr>
          <p:cNvPr id="64" name="Text Box 10"/>
          <p:cNvSpPr txBox="1">
            <a:spLocks noChangeArrowheads="1"/>
          </p:cNvSpPr>
          <p:nvPr/>
        </p:nvSpPr>
        <p:spPr bwMode="auto">
          <a:xfrm>
            <a:off x="179511" y="843558"/>
            <a:ext cx="7914799" cy="261610"/>
          </a:xfrm>
          <a:prstGeom prst="rect">
            <a:avLst/>
          </a:prstGeom>
          <a:noFill/>
          <a:ln w="9525">
            <a:noFill/>
            <a:miter lim="800000"/>
            <a:headEnd/>
            <a:tailEnd/>
          </a:ln>
        </p:spPr>
        <p:txBody>
          <a:bodyPr wrap="square" lIns="45720" tIns="22860" rIns="45720" bIns="22860">
            <a:spAutoFit/>
          </a:bodyPr>
          <a:lstStyle/>
          <a:p>
            <a:pPr marL="742950" lvl="1" indent="-285750" defTabSz="1088232">
              <a:buFont typeface="Wingdings" pitchFamily="2" charset="2"/>
              <a:buChar char="u"/>
            </a:pPr>
            <a:r>
              <a:rPr lang="zh-CN" altLang="en-US" sz="1400" dirty="0" smtClean="0">
                <a:latin typeface="微软雅黑" pitchFamily="34" charset="-122"/>
                <a:ea typeface="微软雅黑" pitchFamily="34" charset="-122"/>
                <a:cs typeface="Open Sans" pitchFamily="34" charset="0"/>
              </a:rPr>
              <a:t>直接实例化饿汉式（简洁直观）</a:t>
            </a:r>
            <a:endParaRPr lang="en-US" altLang="zh-CN" sz="1400" dirty="0" smtClean="0">
              <a:latin typeface="微软雅黑" pitchFamily="34" charset="-122"/>
              <a:ea typeface="微软雅黑" pitchFamily="34" charset="-122"/>
              <a:cs typeface="Open Sans" pitchFamily="34" charset="0"/>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1275606"/>
            <a:ext cx="4943475"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2719793"/>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anim calcmode="lin" valueType="num">
                                      <p:cBhvr>
                                        <p:cTn id="25" dur="500" fill="hold"/>
                                        <p:tgtEl>
                                          <p:spTgt spid="64"/>
                                        </p:tgtEl>
                                        <p:attrNameLst>
                                          <p:attrName>ppt_x</p:attrName>
                                        </p:attrNameLst>
                                      </p:cBhvr>
                                      <p:tavLst>
                                        <p:tav tm="0">
                                          <p:val>
                                            <p:strVal val="#ppt_x"/>
                                          </p:val>
                                        </p:tav>
                                        <p:tav tm="100000">
                                          <p:val>
                                            <p:strVal val="#ppt_x"/>
                                          </p:val>
                                        </p:tav>
                                      </p:tavLst>
                                    </p:anim>
                                    <p:anim calcmode="lin" valueType="num">
                                      <p:cBhvr>
                                        <p:cTn id="26" dur="5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556" y="4526"/>
            <a:ext cx="9165555" cy="514350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2" cstate="screen">
            <a:extLst>
              <a:ext uri="{28A0092B-C50C-407E-A947-70E740481C1C}">
                <a14:useLocalDpi xmlns:a14="http://schemas.microsoft.com/office/drawing/2010/main"/>
              </a:ext>
            </a:extLst>
          </a:blip>
          <a:srcRect t="36670"/>
          <a:stretch/>
        </p:blipFill>
        <p:spPr>
          <a:xfrm>
            <a:off x="435736" y="4526"/>
            <a:ext cx="8312727" cy="839032"/>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999811" y="-884634"/>
            <a:ext cx="579072" cy="1176431"/>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447283" y="-884635"/>
            <a:ext cx="579072" cy="1176431"/>
          </a:xfrm>
          <a:prstGeom prst="rect">
            <a:avLst/>
          </a:prstGeom>
        </p:spPr>
      </p:pic>
      <p:sp>
        <p:nvSpPr>
          <p:cNvPr id="64" name="Text Box 10"/>
          <p:cNvSpPr txBox="1">
            <a:spLocks noChangeArrowheads="1"/>
          </p:cNvSpPr>
          <p:nvPr/>
        </p:nvSpPr>
        <p:spPr bwMode="auto">
          <a:xfrm>
            <a:off x="179511" y="843558"/>
            <a:ext cx="7914799" cy="261610"/>
          </a:xfrm>
          <a:prstGeom prst="rect">
            <a:avLst/>
          </a:prstGeom>
          <a:noFill/>
          <a:ln w="9525">
            <a:noFill/>
            <a:miter lim="800000"/>
            <a:headEnd/>
            <a:tailEnd/>
          </a:ln>
        </p:spPr>
        <p:txBody>
          <a:bodyPr wrap="square" lIns="45720" tIns="22860" rIns="45720" bIns="22860">
            <a:spAutoFit/>
          </a:bodyPr>
          <a:lstStyle/>
          <a:p>
            <a:pPr marL="742950" lvl="1" indent="-285750" defTabSz="1088232">
              <a:buFont typeface="Wingdings" pitchFamily="2" charset="2"/>
              <a:buChar char="u"/>
            </a:pPr>
            <a:r>
              <a:rPr lang="zh-CN" altLang="en-US" sz="1400" dirty="0" smtClean="0">
                <a:latin typeface="微软雅黑" pitchFamily="34" charset="-122"/>
                <a:ea typeface="微软雅黑" pitchFamily="34" charset="-122"/>
                <a:cs typeface="Open Sans" pitchFamily="34" charset="0"/>
              </a:rPr>
              <a:t>枚举式</a:t>
            </a:r>
            <a:endParaRPr lang="en-US" altLang="zh-CN" sz="1400" dirty="0" smtClean="0">
              <a:latin typeface="微软雅黑" pitchFamily="34" charset="-122"/>
              <a:ea typeface="微软雅黑" pitchFamily="34" charset="-122"/>
              <a:cs typeface="Open Sans" pitchFamily="34"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1473547"/>
            <a:ext cx="327660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2554808"/>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anim calcmode="lin" valueType="num">
                                      <p:cBhvr>
                                        <p:cTn id="25" dur="500" fill="hold"/>
                                        <p:tgtEl>
                                          <p:spTgt spid="64"/>
                                        </p:tgtEl>
                                        <p:attrNameLst>
                                          <p:attrName>ppt_x</p:attrName>
                                        </p:attrNameLst>
                                      </p:cBhvr>
                                      <p:tavLst>
                                        <p:tav tm="0">
                                          <p:val>
                                            <p:strVal val="#ppt_x"/>
                                          </p:val>
                                        </p:tav>
                                        <p:tav tm="100000">
                                          <p:val>
                                            <p:strVal val="#ppt_x"/>
                                          </p:val>
                                        </p:tav>
                                      </p:tavLst>
                                    </p:anim>
                                    <p:anim calcmode="lin" valueType="num">
                                      <p:cBhvr>
                                        <p:cTn id="26" dur="5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556" y="4526"/>
            <a:ext cx="9165555" cy="514350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2" cstate="screen">
            <a:extLst>
              <a:ext uri="{28A0092B-C50C-407E-A947-70E740481C1C}">
                <a14:useLocalDpi xmlns:a14="http://schemas.microsoft.com/office/drawing/2010/main"/>
              </a:ext>
            </a:extLst>
          </a:blip>
          <a:srcRect t="36670"/>
          <a:stretch/>
        </p:blipFill>
        <p:spPr>
          <a:xfrm>
            <a:off x="435736" y="4526"/>
            <a:ext cx="8312727" cy="839032"/>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999811" y="-884634"/>
            <a:ext cx="579072" cy="1176431"/>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447283" y="-884635"/>
            <a:ext cx="579072" cy="1176431"/>
          </a:xfrm>
          <a:prstGeom prst="rect">
            <a:avLst/>
          </a:prstGeom>
        </p:spPr>
      </p:pic>
      <p:sp>
        <p:nvSpPr>
          <p:cNvPr id="64" name="Text Box 10"/>
          <p:cNvSpPr txBox="1">
            <a:spLocks noChangeArrowheads="1"/>
          </p:cNvSpPr>
          <p:nvPr/>
        </p:nvSpPr>
        <p:spPr bwMode="auto">
          <a:xfrm>
            <a:off x="179511" y="843558"/>
            <a:ext cx="7914799" cy="261610"/>
          </a:xfrm>
          <a:prstGeom prst="rect">
            <a:avLst/>
          </a:prstGeom>
          <a:noFill/>
          <a:ln w="9525">
            <a:noFill/>
            <a:miter lim="800000"/>
            <a:headEnd/>
            <a:tailEnd/>
          </a:ln>
        </p:spPr>
        <p:txBody>
          <a:bodyPr wrap="square" lIns="45720" tIns="22860" rIns="45720" bIns="22860">
            <a:spAutoFit/>
          </a:bodyPr>
          <a:lstStyle/>
          <a:p>
            <a:pPr marL="800100" lvl="1" indent="-342900" defTabSz="1088232">
              <a:buFont typeface="Wingdings" pitchFamily="2" charset="2"/>
              <a:buChar char="u"/>
            </a:pPr>
            <a:r>
              <a:rPr lang="zh-CN" altLang="en-US" sz="1400" dirty="0">
                <a:latin typeface="微软雅黑" pitchFamily="34" charset="-122"/>
                <a:ea typeface="微软雅黑" pitchFamily="34" charset="-122"/>
                <a:cs typeface="Open Sans" pitchFamily="34" charset="0"/>
              </a:rPr>
              <a:t>静态代码块饿汉式（适合复杂实例化）</a:t>
            </a:r>
            <a:endParaRPr lang="en-US" altLang="zh-CN" sz="1400" dirty="0">
              <a:latin typeface="微软雅黑" pitchFamily="34" charset="-122"/>
              <a:ea typeface="微软雅黑" pitchFamily="34" charset="-122"/>
              <a:cs typeface="Open Sans"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0350" y="1347614"/>
            <a:ext cx="354330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8209804"/>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anim calcmode="lin" valueType="num">
                                      <p:cBhvr>
                                        <p:cTn id="25" dur="500" fill="hold"/>
                                        <p:tgtEl>
                                          <p:spTgt spid="64"/>
                                        </p:tgtEl>
                                        <p:attrNameLst>
                                          <p:attrName>ppt_x</p:attrName>
                                        </p:attrNameLst>
                                      </p:cBhvr>
                                      <p:tavLst>
                                        <p:tav tm="0">
                                          <p:val>
                                            <p:strVal val="#ppt_x"/>
                                          </p:val>
                                        </p:tav>
                                        <p:tav tm="100000">
                                          <p:val>
                                            <p:strVal val="#ppt_x"/>
                                          </p:val>
                                        </p:tav>
                                      </p:tavLst>
                                    </p:anim>
                                    <p:anim calcmode="lin" valueType="num">
                                      <p:cBhvr>
                                        <p:cTn id="26" dur="5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556" y="4526"/>
            <a:ext cx="9165555" cy="514350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2" cstate="screen">
            <a:extLst>
              <a:ext uri="{28A0092B-C50C-407E-A947-70E740481C1C}">
                <a14:useLocalDpi xmlns:a14="http://schemas.microsoft.com/office/drawing/2010/main"/>
              </a:ext>
            </a:extLst>
          </a:blip>
          <a:srcRect t="36670"/>
          <a:stretch/>
        </p:blipFill>
        <p:spPr>
          <a:xfrm>
            <a:off x="435736" y="4526"/>
            <a:ext cx="8312727" cy="839032"/>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999811" y="-884634"/>
            <a:ext cx="579072" cy="1176431"/>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447283" y="-884635"/>
            <a:ext cx="579072" cy="1176431"/>
          </a:xfrm>
          <a:prstGeom prst="rect">
            <a:avLst/>
          </a:prstGeom>
        </p:spPr>
      </p:pic>
      <p:sp>
        <p:nvSpPr>
          <p:cNvPr id="64" name="Text Box 10"/>
          <p:cNvSpPr txBox="1">
            <a:spLocks noChangeArrowheads="1"/>
          </p:cNvSpPr>
          <p:nvPr/>
        </p:nvSpPr>
        <p:spPr bwMode="auto">
          <a:xfrm>
            <a:off x="179511" y="843558"/>
            <a:ext cx="7914799" cy="261610"/>
          </a:xfrm>
          <a:prstGeom prst="rect">
            <a:avLst/>
          </a:prstGeom>
          <a:noFill/>
          <a:ln w="9525">
            <a:noFill/>
            <a:miter lim="800000"/>
            <a:headEnd/>
            <a:tailEnd/>
          </a:ln>
        </p:spPr>
        <p:txBody>
          <a:bodyPr wrap="square" lIns="45720" tIns="22860" rIns="45720" bIns="22860">
            <a:spAutoFit/>
          </a:bodyPr>
          <a:lstStyle/>
          <a:p>
            <a:pPr marL="800100" lvl="1" indent="-342900" defTabSz="1088232">
              <a:buFont typeface="Wingdings" pitchFamily="2" charset="2"/>
              <a:buChar char="u"/>
            </a:pPr>
            <a:r>
              <a:rPr lang="zh-CN" altLang="en-US" sz="1400" dirty="0" smtClean="0">
                <a:latin typeface="微软雅黑" pitchFamily="34" charset="-122"/>
                <a:ea typeface="微软雅黑" pitchFamily="34" charset="-122"/>
                <a:cs typeface="Open Sans" pitchFamily="34" charset="0"/>
              </a:rPr>
              <a:t>线程不安全懒汉式（适用于单线程）</a:t>
            </a:r>
            <a:endParaRPr lang="en-US" altLang="zh-CN" sz="1400" dirty="0">
              <a:latin typeface="微软雅黑" pitchFamily="34" charset="-122"/>
              <a:ea typeface="微软雅黑" pitchFamily="34" charset="-122"/>
              <a:cs typeface="Open Sans" pitchFamily="34"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347614"/>
            <a:ext cx="6932613"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6855009"/>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anim calcmode="lin" valueType="num">
                                      <p:cBhvr>
                                        <p:cTn id="25" dur="500" fill="hold"/>
                                        <p:tgtEl>
                                          <p:spTgt spid="64"/>
                                        </p:tgtEl>
                                        <p:attrNameLst>
                                          <p:attrName>ppt_x</p:attrName>
                                        </p:attrNameLst>
                                      </p:cBhvr>
                                      <p:tavLst>
                                        <p:tav tm="0">
                                          <p:val>
                                            <p:strVal val="#ppt_x"/>
                                          </p:val>
                                        </p:tav>
                                        <p:tav tm="100000">
                                          <p:val>
                                            <p:strVal val="#ppt_x"/>
                                          </p:val>
                                        </p:tav>
                                      </p:tavLst>
                                    </p:anim>
                                    <p:anim calcmode="lin" valueType="num">
                                      <p:cBhvr>
                                        <p:cTn id="26" dur="5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556" y="4526"/>
            <a:ext cx="9165555" cy="514350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2" cstate="screen">
            <a:extLst>
              <a:ext uri="{28A0092B-C50C-407E-A947-70E740481C1C}">
                <a14:useLocalDpi xmlns:a14="http://schemas.microsoft.com/office/drawing/2010/main"/>
              </a:ext>
            </a:extLst>
          </a:blip>
          <a:srcRect t="36670"/>
          <a:stretch/>
        </p:blipFill>
        <p:spPr>
          <a:xfrm>
            <a:off x="435736" y="4526"/>
            <a:ext cx="8312727" cy="839032"/>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999811" y="-884634"/>
            <a:ext cx="579072" cy="1176431"/>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447283" y="-884635"/>
            <a:ext cx="579072" cy="1176431"/>
          </a:xfrm>
          <a:prstGeom prst="rect">
            <a:avLst/>
          </a:prstGeom>
        </p:spPr>
      </p:pic>
      <p:sp>
        <p:nvSpPr>
          <p:cNvPr id="64" name="Text Box 10"/>
          <p:cNvSpPr txBox="1">
            <a:spLocks noChangeArrowheads="1"/>
          </p:cNvSpPr>
          <p:nvPr/>
        </p:nvSpPr>
        <p:spPr bwMode="auto">
          <a:xfrm>
            <a:off x="179511" y="843558"/>
            <a:ext cx="7914799" cy="261610"/>
          </a:xfrm>
          <a:prstGeom prst="rect">
            <a:avLst/>
          </a:prstGeom>
          <a:noFill/>
          <a:ln w="9525">
            <a:noFill/>
            <a:miter lim="800000"/>
            <a:headEnd/>
            <a:tailEnd/>
          </a:ln>
        </p:spPr>
        <p:txBody>
          <a:bodyPr wrap="square" lIns="45720" tIns="22860" rIns="45720" bIns="22860">
            <a:spAutoFit/>
          </a:bodyPr>
          <a:lstStyle/>
          <a:p>
            <a:pPr marL="800100" lvl="1" indent="-342900" defTabSz="1088232">
              <a:buFont typeface="Wingdings" pitchFamily="2" charset="2"/>
              <a:buChar char="u"/>
            </a:pPr>
            <a:r>
              <a:rPr lang="zh-CN" altLang="en-US" sz="1400" dirty="0" smtClean="0">
                <a:latin typeface="微软雅黑" pitchFamily="34" charset="-122"/>
                <a:ea typeface="微软雅黑" pitchFamily="34" charset="-122"/>
                <a:cs typeface="Open Sans" pitchFamily="34" charset="0"/>
              </a:rPr>
              <a:t>线程安全懒汉式（适用于</a:t>
            </a:r>
            <a:r>
              <a:rPr lang="zh-CN" altLang="en-US" sz="1400" dirty="0">
                <a:latin typeface="微软雅黑" pitchFamily="34" charset="-122"/>
                <a:ea typeface="微软雅黑" pitchFamily="34" charset="-122"/>
                <a:cs typeface="Open Sans" pitchFamily="34" charset="0"/>
              </a:rPr>
              <a:t>多</a:t>
            </a:r>
            <a:r>
              <a:rPr lang="zh-CN" altLang="en-US" sz="1400" dirty="0" smtClean="0">
                <a:latin typeface="微软雅黑" pitchFamily="34" charset="-122"/>
                <a:ea typeface="微软雅黑" pitchFamily="34" charset="-122"/>
                <a:cs typeface="Open Sans" pitchFamily="34" charset="0"/>
              </a:rPr>
              <a:t>线程）</a:t>
            </a:r>
            <a:endParaRPr lang="en-US" altLang="zh-CN" sz="1400" dirty="0">
              <a:latin typeface="微软雅黑" pitchFamily="34" charset="-122"/>
              <a:ea typeface="微软雅黑" pitchFamily="34" charset="-122"/>
              <a:cs typeface="Open Sans" pitchFamily="34" charset="0"/>
            </a:endParaRP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346175"/>
            <a:ext cx="2829322" cy="3397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8566" y="1346175"/>
            <a:ext cx="2837433" cy="3368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7387220"/>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anim calcmode="lin" valueType="num">
                                      <p:cBhvr>
                                        <p:cTn id="25" dur="500" fill="hold"/>
                                        <p:tgtEl>
                                          <p:spTgt spid="64"/>
                                        </p:tgtEl>
                                        <p:attrNameLst>
                                          <p:attrName>ppt_x</p:attrName>
                                        </p:attrNameLst>
                                      </p:cBhvr>
                                      <p:tavLst>
                                        <p:tav tm="0">
                                          <p:val>
                                            <p:strVal val="#ppt_x"/>
                                          </p:val>
                                        </p:tav>
                                        <p:tav tm="100000">
                                          <p:val>
                                            <p:strVal val="#ppt_x"/>
                                          </p:val>
                                        </p:tav>
                                      </p:tavLst>
                                    </p:anim>
                                    <p:anim calcmode="lin" valueType="num">
                                      <p:cBhvr>
                                        <p:cTn id="26" dur="5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556" y="4526"/>
            <a:ext cx="9165555" cy="514350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2" cstate="screen">
            <a:extLst>
              <a:ext uri="{28A0092B-C50C-407E-A947-70E740481C1C}">
                <a14:useLocalDpi xmlns:a14="http://schemas.microsoft.com/office/drawing/2010/main"/>
              </a:ext>
            </a:extLst>
          </a:blip>
          <a:srcRect t="36670"/>
          <a:stretch/>
        </p:blipFill>
        <p:spPr>
          <a:xfrm>
            <a:off x="435736" y="4526"/>
            <a:ext cx="8312727" cy="839032"/>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999811" y="-884634"/>
            <a:ext cx="579072" cy="1176431"/>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447283" y="-884635"/>
            <a:ext cx="579072" cy="1176431"/>
          </a:xfrm>
          <a:prstGeom prst="rect">
            <a:avLst/>
          </a:prstGeom>
        </p:spPr>
      </p:pic>
      <p:sp>
        <p:nvSpPr>
          <p:cNvPr id="64" name="Text Box 10"/>
          <p:cNvSpPr txBox="1">
            <a:spLocks noChangeArrowheads="1"/>
          </p:cNvSpPr>
          <p:nvPr/>
        </p:nvSpPr>
        <p:spPr bwMode="auto">
          <a:xfrm>
            <a:off x="179511" y="843558"/>
            <a:ext cx="7914799" cy="261610"/>
          </a:xfrm>
          <a:prstGeom prst="rect">
            <a:avLst/>
          </a:prstGeom>
          <a:noFill/>
          <a:ln w="9525">
            <a:noFill/>
            <a:miter lim="800000"/>
            <a:headEnd/>
            <a:tailEnd/>
          </a:ln>
        </p:spPr>
        <p:txBody>
          <a:bodyPr wrap="square" lIns="45720" tIns="22860" rIns="45720" bIns="22860">
            <a:spAutoFit/>
          </a:bodyPr>
          <a:lstStyle/>
          <a:p>
            <a:pPr marL="800100" lvl="1" indent="-342900" defTabSz="1088232">
              <a:buFont typeface="Wingdings" pitchFamily="2" charset="2"/>
              <a:buChar char="u"/>
            </a:pPr>
            <a:r>
              <a:rPr lang="zh-CN" altLang="en-US" sz="1400" dirty="0">
                <a:latin typeface="微软雅黑" pitchFamily="34" charset="-122"/>
                <a:ea typeface="微软雅黑" pitchFamily="34" charset="-122"/>
                <a:cs typeface="Open Sans" pitchFamily="34" charset="0"/>
              </a:rPr>
              <a:t>静态内部类形式（适用于多线程）</a:t>
            </a:r>
            <a:endParaRPr lang="en-US" altLang="zh-CN" sz="1400" dirty="0">
              <a:latin typeface="微软雅黑" pitchFamily="34" charset="-122"/>
              <a:ea typeface="微软雅黑" pitchFamily="34" charset="-122"/>
              <a:cs typeface="Open Sans" pitchFamily="34" charset="0"/>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8080" y="1275606"/>
            <a:ext cx="524827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6752985"/>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anim calcmode="lin" valueType="num">
                                      <p:cBhvr>
                                        <p:cTn id="25" dur="500" fill="hold"/>
                                        <p:tgtEl>
                                          <p:spTgt spid="64"/>
                                        </p:tgtEl>
                                        <p:attrNameLst>
                                          <p:attrName>ppt_x</p:attrName>
                                        </p:attrNameLst>
                                      </p:cBhvr>
                                      <p:tavLst>
                                        <p:tav tm="0">
                                          <p:val>
                                            <p:strVal val="#ppt_x"/>
                                          </p:val>
                                        </p:tav>
                                        <p:tav tm="100000">
                                          <p:val>
                                            <p:strVal val="#ppt_x"/>
                                          </p:val>
                                        </p:tav>
                                      </p:tavLst>
                                    </p:anim>
                                    <p:anim calcmode="lin" valueType="num">
                                      <p:cBhvr>
                                        <p:cTn id="26" dur="5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4"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771</TotalTime>
  <Words>258</Words>
  <Application>Microsoft Office PowerPoint</Application>
  <PresentationFormat>全屏显示(16:9)</PresentationFormat>
  <Paragraphs>29</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user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油漆</dc:title>
  <dc:creator>user</dc:creator>
  <cp:keywords>user</cp:keywords>
  <cp:lastModifiedBy>姚国辉</cp:lastModifiedBy>
  <cp:revision>74</cp:revision>
  <dcterms:created xsi:type="dcterms:W3CDTF">2017-02-08T09:08:52Z</dcterms:created>
  <dcterms:modified xsi:type="dcterms:W3CDTF">2019-07-04T12:44:11Z</dcterms:modified>
</cp:coreProperties>
</file>