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59" r:id="rId4"/>
    <p:sldId id="267" r:id="rId5"/>
    <p:sldId id="268" r:id="rId6"/>
    <p:sldId id="269" r:id="rId7"/>
    <p:sldId id="270" r:id="rId8"/>
    <p:sldId id="277" r:id="rId9"/>
    <p:sldId id="271" r:id="rId10"/>
    <p:sldId id="278" r:id="rId11"/>
    <p:sldId id="279" r:id="rId12"/>
    <p:sldId id="272" r:id="rId13"/>
    <p:sldId id="280" r:id="rId14"/>
    <p:sldId id="275" r:id="rId15"/>
    <p:sldId id="276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68E"/>
    <a:srgbClr val="E9CD69"/>
    <a:srgbClr val="CBC0B3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48A6D5C-6650-4664-A101-13071BD00E1C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2DEBC5-D6FD-462E-A7F0-0D222A86BD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6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F142C-73B6-4814-A0E4-C8550C191568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54DB-378D-477F-9E08-C6AB427E1E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5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6A31-781A-4AF5-9BF2-4309E0BEE3BC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6B29-9049-4771-A51D-2B047EAC75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5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EA2BF-43AA-40C1-9E30-F7BDB0855F12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3AF75-C0AE-46C2-87F7-EC9C5C834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8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3D0C9-082C-498A-B17B-4D949BDB69FB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1F20B-3946-4A6B-809C-91DFAF8208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7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4EE86-F4CA-4588-B583-C394210967FA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515A0-9FDF-44D1-9CE4-A55EA056E3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2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9788E-53A4-4D7C-8422-2F6E1C3E9223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DCD5F-839F-4370-9AFB-F057BCA34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7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AFB7E-DD46-49C5-9847-F5D1BA21670A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AE619-7265-4F7A-9ACB-59EF143CC8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0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24D38-9AE6-4E1C-8F98-D9DEF3B35747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3F1DA-60A9-4973-A957-FAA8F37CE5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075F4-DFDC-44F5-8712-E5655FE3DA60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17B1D-75BA-4429-A64E-70C67CB856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79E2-477C-4305-B924-5655AAC0B55D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42356-F226-4A60-885B-46555AA21C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7A527-89FB-437D-89BE-E17934A63714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7202-3FF4-41C0-9A2F-025BCCF5EF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7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A60D80-AA93-4ED5-ADCF-72B897C8C429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034DD0A-F3A2-4F74-AD0F-D3DFCE9D01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1"/>
          <p:cNvGrpSpPr>
            <a:grpSpLocks/>
          </p:cNvGrpSpPr>
          <p:nvPr/>
        </p:nvGrpSpPr>
        <p:grpSpPr bwMode="auto">
          <a:xfrm>
            <a:off x="3106738" y="3946525"/>
            <a:ext cx="2595562" cy="369888"/>
            <a:chOff x="1811867" y="3185013"/>
            <a:chExt cx="4035239" cy="416455"/>
          </a:xfrm>
        </p:grpSpPr>
        <p:sp>
          <p:nvSpPr>
            <p:cNvPr id="13" name="圆角矩形 22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14" name="组合 106">
              <a:extLst>
                <a:ext uri="{FF2B5EF4-FFF2-40B4-BE49-F238E27FC236}"/>
              </a:extLst>
            </p:cNvPr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圆角矩形 2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圆角矩形 25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1" name="Shape 7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613150" y="3135313"/>
            <a:ext cx="1597025" cy="611187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ctr" eaLnBrk="1" fontAlgn="auto" hangingPunct="1">
              <a:defRPr/>
            </a:pPr>
            <a:r>
              <a:rPr lang="zh-CN" altLang="en-US" sz="36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线程</a:t>
            </a:r>
            <a:endParaRPr lang="en-US" sz="36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03" y="908720"/>
            <a:ext cx="6056925" cy="558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8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486" y="1156102"/>
            <a:ext cx="29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比较两种创建线程的方式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0575" y="1772816"/>
            <a:ext cx="67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实现</a:t>
            </a:r>
            <a:r>
              <a:rPr lang="zh-CN" altLang="en-US" dirty="0"/>
              <a:t>的方式没有类的单继承性的</a:t>
            </a:r>
            <a:r>
              <a:rPr lang="zh-CN" altLang="en-US" dirty="0" smtClean="0"/>
              <a:t>局限性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实现的方式更适合来处理多个线程有共享数据的情况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113" y="2996952"/>
            <a:ext cx="756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联系：</a:t>
            </a:r>
            <a:r>
              <a:rPr lang="en-US" altLang="zh-CN" dirty="0"/>
              <a:t>public class Thread implements </a:t>
            </a:r>
            <a:r>
              <a:rPr lang="en-US" altLang="zh-CN" dirty="0" smtClean="0"/>
              <a:t>Runnable</a:t>
            </a:r>
          </a:p>
          <a:p>
            <a:r>
              <a:rPr lang="zh-CN" altLang="en-US" dirty="0"/>
              <a:t>相同点：两种方式都需要重写</a:t>
            </a:r>
            <a:r>
              <a:rPr lang="en-US" altLang="zh-CN" dirty="0"/>
              <a:t>run(),</a:t>
            </a:r>
            <a:r>
              <a:rPr lang="zh-CN" altLang="en-US" dirty="0"/>
              <a:t>将线程要执行的逻辑声明在</a:t>
            </a:r>
            <a:r>
              <a:rPr lang="en-US" altLang="zh-CN" dirty="0"/>
              <a:t>run()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7303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800"/>
            <a:ext cx="774052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2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12776"/>
            <a:ext cx="7344295" cy="397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4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00" y="1704973"/>
            <a:ext cx="7750256" cy="366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5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052736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线程安全的问题的提出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多个线程执行的不确定性引起执行结果的不稳定性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多个线程数据共享，会破坏数据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9" y="1987791"/>
            <a:ext cx="7295336" cy="461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8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14488"/>
            <a:ext cx="7082715" cy="404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1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99" y="863226"/>
            <a:ext cx="6480770" cy="392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6866" y="4822561"/>
            <a:ext cx="72637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多线程出现了安全问题</a:t>
            </a:r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问题 的原因：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当</a:t>
            </a:r>
            <a:r>
              <a:rPr lang="zh-CN" altLang="en-US" sz="1400" dirty="0"/>
              <a:t>多线程</a:t>
            </a:r>
            <a:r>
              <a:rPr lang="zh-CN" altLang="en-US" sz="1400" dirty="0" smtClean="0"/>
              <a:t>共享</a:t>
            </a:r>
            <a:r>
              <a:rPr lang="zh-CN" altLang="en-US" sz="1400" dirty="0"/>
              <a:t>数据时，一个线程对多条语句只执行了一部分，还</a:t>
            </a:r>
            <a:r>
              <a:rPr lang="zh-CN" altLang="en-US" sz="1400" dirty="0" smtClean="0"/>
              <a:t>没有执行</a:t>
            </a:r>
            <a:r>
              <a:rPr lang="zh-CN" altLang="en-US" sz="1400" dirty="0"/>
              <a:t>完，另一个线程参与进来执行。导致共享数据的错误。</a:t>
            </a:r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解决办法：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操作</a:t>
            </a:r>
            <a:r>
              <a:rPr lang="zh-CN" altLang="en-US" sz="1400" dirty="0"/>
              <a:t>共享数据的语句，只能让一个线程都执行完，在执行过程中</a:t>
            </a:r>
            <a:r>
              <a:rPr lang="zh-CN" altLang="en-US" sz="1400" dirty="0" smtClean="0"/>
              <a:t>，即使阻塞</a:t>
            </a:r>
            <a:r>
              <a:rPr lang="zh-CN" altLang="en-US" sz="1400" dirty="0" smtClean="0"/>
              <a:t>，其他</a:t>
            </a:r>
            <a:r>
              <a:rPr lang="zh-CN" altLang="en-US" sz="1400" dirty="0" smtClean="0"/>
              <a:t>线程也不可以参与</a:t>
            </a:r>
            <a:r>
              <a:rPr lang="zh-CN" altLang="en-US" sz="1400" dirty="0"/>
              <a:t>执行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31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268760"/>
            <a:ext cx="54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中解决线程安全问题</a:t>
            </a:r>
            <a:r>
              <a:rPr lang="zh-CN" altLang="en-US" dirty="0"/>
              <a:t>的方式：通过同步机制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494" y="1657077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方式一：同步代码块</a:t>
            </a:r>
          </a:p>
          <a:p>
            <a:pPr lvl="1"/>
            <a:r>
              <a:rPr lang="en-US" altLang="zh-CN" dirty="0" smtClean="0"/>
              <a:t>synchronized</a:t>
            </a:r>
            <a:r>
              <a:rPr lang="en-US" altLang="zh-CN" dirty="0"/>
              <a:t>(</a:t>
            </a:r>
            <a:r>
              <a:rPr lang="zh-CN" altLang="en-US" dirty="0"/>
              <a:t>同步监视器</a:t>
            </a:r>
            <a:r>
              <a:rPr lang="en-US" altLang="zh-CN" dirty="0"/>
              <a:t>){</a:t>
            </a:r>
          </a:p>
          <a:p>
            <a:pPr lvl="1"/>
            <a:r>
              <a:rPr lang="en-US" altLang="zh-CN" dirty="0" smtClean="0"/>
              <a:t>       //</a:t>
            </a:r>
            <a:r>
              <a:rPr lang="zh-CN" altLang="en-US" dirty="0"/>
              <a:t>需要被同步的代码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操作共享数据的代码，即为需要被同步的代码。  </a:t>
            </a:r>
            <a:r>
              <a:rPr lang="en-US" altLang="zh-CN" dirty="0"/>
              <a:t>--&gt;</a:t>
            </a:r>
            <a:r>
              <a:rPr lang="zh-CN" altLang="en-US" dirty="0"/>
              <a:t>不能包含代码多了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也</a:t>
            </a:r>
            <a:r>
              <a:rPr lang="zh-CN" altLang="en-US" dirty="0"/>
              <a:t>不能包含代码少了。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共享数据：多个线程共同操作的变量。比如：</a:t>
            </a:r>
            <a:r>
              <a:rPr lang="en-US" altLang="zh-CN" dirty="0"/>
              <a:t>ticket</a:t>
            </a:r>
            <a:r>
              <a:rPr lang="zh-CN" altLang="en-US" dirty="0"/>
              <a:t>就是共享数据。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同步监视器，俗称：锁。任何一个类的对象，都可以充当锁。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要求</a:t>
            </a:r>
            <a:r>
              <a:rPr lang="zh-CN" altLang="en-US" dirty="0"/>
              <a:t>：多个线程必须要共用同一把锁。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补充</a:t>
            </a:r>
            <a:r>
              <a:rPr lang="zh-CN" altLang="en-US" dirty="0"/>
              <a:t>：在实现</a:t>
            </a:r>
            <a:r>
              <a:rPr lang="en-US" altLang="zh-CN" dirty="0"/>
              <a:t>Runnable</a:t>
            </a:r>
            <a:r>
              <a:rPr lang="zh-CN" altLang="en-US" dirty="0"/>
              <a:t>接口创建多线程的方式中，我们可以考虑使用</a:t>
            </a:r>
            <a:r>
              <a:rPr lang="en-US" altLang="zh-CN" dirty="0"/>
              <a:t>this</a:t>
            </a:r>
            <a:r>
              <a:rPr lang="zh-CN" altLang="en-US" dirty="0"/>
              <a:t>充当同步监视器。</a:t>
            </a:r>
          </a:p>
        </p:txBody>
      </p:sp>
    </p:spTree>
    <p:extLst>
      <p:ext uri="{BB962C8B-B14F-4D97-AF65-F5344CB8AC3E}">
        <p14:creationId xmlns:p14="http://schemas.microsoft.com/office/powerpoint/2010/main" val="21716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268760"/>
            <a:ext cx="54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中解决线程安全问题</a:t>
            </a:r>
            <a:r>
              <a:rPr lang="zh-CN" altLang="en-US" dirty="0"/>
              <a:t>的方式：通过同步机制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494" y="1844824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方式二：同步方法。</a:t>
            </a:r>
          </a:p>
          <a:p>
            <a:r>
              <a:rPr lang="zh-CN" altLang="en-US" dirty="0" smtClean="0"/>
              <a:t>       如果</a:t>
            </a:r>
            <a:r>
              <a:rPr lang="zh-CN" altLang="en-US" dirty="0"/>
              <a:t>操作共享数据的代码完整的声明在一个方法中，我们不妨将此方法声明同步的。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675" y="3645024"/>
            <a:ext cx="8135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*  关于同步方法的总结：</a:t>
            </a:r>
          </a:p>
          <a:p>
            <a:r>
              <a:rPr lang="zh-CN" altLang="en-US" dirty="0"/>
              <a:t> *  </a:t>
            </a:r>
            <a:r>
              <a:rPr lang="en-US" altLang="zh-CN" dirty="0"/>
              <a:t>1. </a:t>
            </a:r>
            <a:r>
              <a:rPr lang="zh-CN" altLang="en-US" dirty="0"/>
              <a:t>同步方法仍然涉及到同步监视器，只是不需要我们显式的声明。</a:t>
            </a:r>
          </a:p>
          <a:p>
            <a:r>
              <a:rPr lang="zh-CN" altLang="en-US" dirty="0"/>
              <a:t> *  </a:t>
            </a:r>
            <a:r>
              <a:rPr lang="en-US" altLang="zh-CN" dirty="0"/>
              <a:t>2. </a:t>
            </a:r>
            <a:r>
              <a:rPr lang="zh-CN" altLang="en-US" dirty="0"/>
              <a:t>非静态的同步方法，同步监视器是：</a:t>
            </a:r>
            <a:r>
              <a:rPr lang="en-US" altLang="zh-CN" dirty="0"/>
              <a:t>this</a:t>
            </a:r>
          </a:p>
          <a:p>
            <a:r>
              <a:rPr lang="en-US" altLang="zh-CN" dirty="0"/>
              <a:t> *     </a:t>
            </a:r>
            <a:r>
              <a:rPr lang="zh-CN" altLang="en-US" dirty="0"/>
              <a:t>静态的同步方法，同步监视器是：当前类本身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同步</a:t>
            </a:r>
            <a:r>
              <a:rPr lang="zh-CN" altLang="en-US" dirty="0"/>
              <a:t>的方式，解决了线程的安全问题。</a:t>
            </a:r>
            <a:r>
              <a:rPr lang="en-US" altLang="zh-CN" dirty="0"/>
              <a:t>---</a:t>
            </a:r>
            <a:r>
              <a:rPr lang="zh-CN" altLang="en-US" dirty="0" smtClean="0"/>
              <a:t>好处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操作</a:t>
            </a:r>
            <a:r>
              <a:rPr lang="zh-CN" altLang="en-US" dirty="0"/>
              <a:t>同步代码时，只能有一个线程参与，其他线程等待。相当于是一个单线程的过程，效率低。</a:t>
            </a:r>
          </a:p>
        </p:txBody>
      </p:sp>
    </p:spTree>
    <p:extLst>
      <p:ext uri="{BB962C8B-B14F-4D97-AF65-F5344CB8AC3E}">
        <p14:creationId xmlns:p14="http://schemas.microsoft.com/office/powerpoint/2010/main" val="33794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078" name="组合 10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3081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4" name="矩形 1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3" name="直接连接符 12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9" name="TextBox 8"/>
          <p:cNvSpPr txBox="1">
            <a:spLocks noChangeArrowheads="1"/>
          </p:cNvSpPr>
          <p:nvPr/>
        </p:nvSpPr>
        <p:spPr bwMode="auto">
          <a:xfrm>
            <a:off x="463550" y="404813"/>
            <a:ext cx="331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程序、进程、线程</a:t>
            </a:r>
          </a:p>
        </p:txBody>
      </p:sp>
      <p:pic>
        <p:nvPicPr>
          <p:cNvPr id="3080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85502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8" y="1545514"/>
            <a:ext cx="808529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4" y="1700808"/>
            <a:ext cx="815167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8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52" y="1412776"/>
            <a:ext cx="793284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线程同步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495" y="1628800"/>
            <a:ext cx="7811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面试题：</a:t>
            </a:r>
            <a:r>
              <a:rPr lang="en-US" altLang="zh-CN" dirty="0"/>
              <a:t>synchronized </a:t>
            </a:r>
            <a:r>
              <a:rPr lang="zh-CN" altLang="en-US" dirty="0"/>
              <a:t>与 </a:t>
            </a:r>
            <a:r>
              <a:rPr lang="en-US" altLang="zh-CN" dirty="0"/>
              <a:t>Lock</a:t>
            </a:r>
            <a:r>
              <a:rPr lang="zh-CN" altLang="en-US" dirty="0"/>
              <a:t>的异同？</a:t>
            </a:r>
          </a:p>
          <a:p>
            <a:r>
              <a:rPr lang="zh-CN" altLang="en-US" dirty="0" smtClean="0"/>
              <a:t>    相同</a:t>
            </a:r>
            <a:r>
              <a:rPr lang="zh-CN" altLang="en-US" dirty="0"/>
              <a:t>：二者都可以解决线程安全问题</a:t>
            </a:r>
          </a:p>
          <a:p>
            <a:r>
              <a:rPr lang="zh-CN" altLang="en-US" dirty="0" smtClean="0"/>
              <a:t>    不同：</a:t>
            </a:r>
            <a:r>
              <a:rPr lang="en-US" altLang="zh-CN" dirty="0" smtClean="0"/>
              <a:t>synchronized</a:t>
            </a:r>
            <a:r>
              <a:rPr lang="zh-CN" altLang="en-US" dirty="0"/>
              <a:t>机制在执行完相应的同步代码以后，自动的释放同步</a:t>
            </a:r>
            <a:r>
              <a:rPr lang="zh-CN" altLang="en-US" dirty="0" smtClean="0"/>
              <a:t>监视器；</a:t>
            </a:r>
            <a:r>
              <a:rPr lang="en-US" altLang="zh-CN" dirty="0" smtClean="0"/>
              <a:t>Lock</a:t>
            </a:r>
            <a:r>
              <a:rPr lang="zh-CN" altLang="en-US" dirty="0"/>
              <a:t>需要手动的启动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(lock()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同时结束同步也需要手动</a:t>
            </a:r>
            <a:r>
              <a:rPr lang="zh-CN" altLang="en-US" dirty="0" smtClean="0"/>
              <a:t>的</a:t>
            </a:r>
            <a:r>
              <a:rPr lang="zh-CN" altLang="en-US" dirty="0"/>
              <a:t>实现</a:t>
            </a:r>
            <a:r>
              <a:rPr lang="en-US" altLang="zh-CN" dirty="0" smtClean="0"/>
              <a:t>unlock()</a:t>
            </a:r>
          </a:p>
          <a:p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优先使用顺序：</a:t>
            </a:r>
          </a:p>
          <a:p>
            <a:r>
              <a:rPr lang="en-US" altLang="zh-CN" dirty="0" smtClean="0"/>
              <a:t>	Lock </a:t>
            </a:r>
            <a:r>
              <a:rPr lang="en-US" altLang="zh-CN" dirty="0"/>
              <a:t>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同步</a:t>
            </a:r>
            <a:r>
              <a:rPr lang="zh-CN" altLang="en-US" dirty="0"/>
              <a:t>代码块（已经进入了方法体，分配了相应资源） </a:t>
            </a:r>
            <a:r>
              <a:rPr lang="zh-CN" altLang="en-US" dirty="0" smtClean="0"/>
              <a:t>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同步</a:t>
            </a:r>
            <a:r>
              <a:rPr lang="zh-CN" altLang="en-US" dirty="0"/>
              <a:t>方法（在方法体之外）</a:t>
            </a:r>
          </a:p>
        </p:txBody>
      </p:sp>
    </p:spTree>
    <p:extLst>
      <p:ext uri="{BB962C8B-B14F-4D97-AF65-F5344CB8AC3E}">
        <p14:creationId xmlns:p14="http://schemas.microsoft.com/office/powerpoint/2010/main" val="30843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线程通信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8" y="1196752"/>
            <a:ext cx="810990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1038" y="4797152"/>
            <a:ext cx="8139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 说明：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1.wait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一旦</a:t>
            </a:r>
            <a:r>
              <a:rPr lang="zh-CN" altLang="en-US" dirty="0"/>
              <a:t>执行此方法，当前线程就进入阻塞状态，并释放同步</a:t>
            </a:r>
            <a:r>
              <a:rPr lang="zh-CN" altLang="en-US" dirty="0" smtClean="0"/>
              <a:t>监视器。</a:t>
            </a:r>
            <a:endParaRPr lang="zh-CN" altLang="en-US" dirty="0"/>
          </a:p>
          <a:p>
            <a:r>
              <a:rPr lang="zh-CN" altLang="en-US" dirty="0"/>
              <a:t> * </a:t>
            </a:r>
            <a:r>
              <a:rPr lang="en-US" altLang="zh-CN" dirty="0" smtClean="0"/>
              <a:t>2.</a:t>
            </a:r>
            <a:r>
              <a:rPr lang="en-US" altLang="zh-CN" dirty="0" smtClean="0"/>
              <a:t>notify()</a:t>
            </a:r>
            <a:r>
              <a:rPr lang="zh-CN" altLang="en-US" dirty="0" smtClean="0"/>
              <a:t>：一旦</a:t>
            </a:r>
            <a:r>
              <a:rPr lang="zh-CN" altLang="en-US" dirty="0"/>
              <a:t>执行此方法，就会唤醒被</a:t>
            </a:r>
            <a:r>
              <a:rPr lang="en-US" altLang="zh-CN" dirty="0"/>
              <a:t>wait</a:t>
            </a:r>
            <a:r>
              <a:rPr lang="zh-CN" altLang="en-US" dirty="0"/>
              <a:t>的一个线程。如果有多个线程被</a:t>
            </a:r>
            <a:r>
              <a:rPr lang="en-US" altLang="zh-CN" dirty="0" smtClean="0"/>
              <a:t>wait()</a:t>
            </a:r>
            <a:r>
              <a:rPr lang="zh-CN" altLang="en-US" dirty="0" smtClean="0"/>
              <a:t>，</a:t>
            </a:r>
            <a:r>
              <a:rPr lang="zh-CN" altLang="en-US" dirty="0"/>
              <a:t>就唤醒优先级高的那个。</a:t>
            </a:r>
            <a:endParaRPr lang="zh-CN" altLang="en-US" dirty="0"/>
          </a:p>
          <a:p>
            <a:r>
              <a:rPr lang="zh-CN" altLang="en-US" dirty="0" smtClean="0"/>
              <a:t>* </a:t>
            </a:r>
            <a:r>
              <a:rPr lang="en-US" altLang="zh-CN" dirty="0" smtClean="0"/>
              <a:t>3.</a:t>
            </a:r>
            <a:r>
              <a:rPr lang="en-US" altLang="zh-CN" dirty="0" smtClean="0"/>
              <a:t>notifyAll</a:t>
            </a:r>
            <a:r>
              <a:rPr lang="en-US" altLang="zh-CN" dirty="0"/>
              <a:t>():</a:t>
            </a:r>
            <a:r>
              <a:rPr lang="zh-CN" altLang="en-US" dirty="0"/>
              <a:t>一旦执行此方法，就会唤醒所有被</a:t>
            </a:r>
            <a:r>
              <a:rPr lang="en-US" altLang="zh-CN" dirty="0"/>
              <a:t>wait</a:t>
            </a:r>
            <a:r>
              <a:rPr lang="zh-CN" altLang="en-US" dirty="0"/>
              <a:t>的线程。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线程通信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13" y="1628800"/>
            <a:ext cx="8139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</a:t>
            </a:r>
            <a:r>
              <a:rPr lang="zh-CN" altLang="en-US" dirty="0"/>
              <a:t>试题：</a:t>
            </a:r>
            <a:r>
              <a:rPr lang="en-US" altLang="zh-CN" dirty="0"/>
              <a:t>sleep() </a:t>
            </a:r>
            <a:r>
              <a:rPr lang="zh-CN" altLang="en-US" dirty="0"/>
              <a:t>和 </a:t>
            </a:r>
            <a:r>
              <a:rPr lang="en-US" altLang="zh-CN" dirty="0"/>
              <a:t>wait()</a:t>
            </a:r>
            <a:r>
              <a:rPr lang="zh-CN" altLang="en-US" dirty="0"/>
              <a:t>的异同？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1.</a:t>
            </a:r>
            <a:r>
              <a:rPr lang="zh-CN" altLang="en-US" dirty="0"/>
              <a:t>相同点：一旦执行方法，都可以使得当前的线程进入阻塞状态。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2.</a:t>
            </a:r>
            <a:r>
              <a:rPr lang="zh-CN" altLang="en-US" dirty="0"/>
              <a:t>不同点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/>
              <a:t>）两个方法声明的位置不同：</a:t>
            </a:r>
            <a:r>
              <a:rPr lang="en-US" altLang="zh-CN" dirty="0"/>
              <a:t>Thread</a:t>
            </a:r>
            <a:r>
              <a:rPr lang="zh-CN" altLang="en-US" dirty="0"/>
              <a:t>类中声明</a:t>
            </a:r>
            <a:r>
              <a:rPr lang="en-US" altLang="zh-CN" dirty="0"/>
              <a:t>sleep() , Object</a:t>
            </a:r>
            <a:r>
              <a:rPr lang="zh-CN" altLang="en-US" dirty="0"/>
              <a:t>类中声明</a:t>
            </a:r>
            <a:r>
              <a:rPr lang="en-US" altLang="zh-CN" dirty="0"/>
              <a:t>wait()</a:t>
            </a:r>
          </a:p>
          <a:p>
            <a:r>
              <a:rPr lang="en-US" altLang="zh-CN" dirty="0" smtClean="0"/>
              <a:t>	2</a:t>
            </a:r>
            <a:r>
              <a:rPr lang="zh-CN" altLang="en-US" dirty="0"/>
              <a:t>）调用的要求不同：</a:t>
            </a:r>
            <a:r>
              <a:rPr lang="en-US" altLang="zh-CN" dirty="0"/>
              <a:t>sleep()</a:t>
            </a:r>
            <a:r>
              <a:rPr lang="zh-CN" altLang="en-US" dirty="0"/>
              <a:t>可以在任何需要的场景下调用。 </a:t>
            </a:r>
            <a:r>
              <a:rPr lang="en-US" altLang="zh-CN" dirty="0"/>
              <a:t>wait()</a:t>
            </a:r>
            <a:r>
              <a:rPr lang="zh-CN" altLang="en-US" dirty="0"/>
              <a:t>必须使用在同步代码块或同步方法中</a:t>
            </a:r>
          </a:p>
          <a:p>
            <a:r>
              <a:rPr lang="en-US" altLang="zh-CN" dirty="0" smtClean="0"/>
              <a:t>	3</a:t>
            </a:r>
            <a:r>
              <a:rPr lang="zh-CN" altLang="en-US" dirty="0"/>
              <a:t>）关于是否释放同步监视器：如果两个方法都使用在同步代码块或同步方法中，</a:t>
            </a:r>
            <a:r>
              <a:rPr lang="en-US" altLang="zh-CN" dirty="0"/>
              <a:t>sleep()</a:t>
            </a:r>
            <a:r>
              <a:rPr lang="zh-CN" altLang="en-US" dirty="0"/>
              <a:t>不会释放锁，</a:t>
            </a:r>
            <a:r>
              <a:rPr lang="en-US" altLang="zh-CN" dirty="0"/>
              <a:t>wait()</a:t>
            </a:r>
            <a:r>
              <a:rPr lang="zh-CN" altLang="en-US" dirty="0"/>
              <a:t>会释放锁。</a:t>
            </a:r>
          </a:p>
          <a:p>
            <a:r>
              <a:rPr lang="zh-CN" altLang="en-US" dirty="0"/>
              <a:t> 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2" y="4869160"/>
            <a:ext cx="698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经典问题：生产者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消费者  大家自己实现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线程通信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584" y="908720"/>
            <a:ext cx="7416304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JDK5</a:t>
            </a:r>
            <a:r>
              <a:rPr lang="zh-CN" altLang="en-US" dirty="0" smtClean="0"/>
              <a:t> 新增创建线程的方式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Callable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与使用</a:t>
            </a:r>
            <a:r>
              <a:rPr lang="en-US" altLang="zh-CN" dirty="0"/>
              <a:t>Runnable</a:t>
            </a:r>
            <a:r>
              <a:rPr lang="zh-CN" altLang="en-US" dirty="0"/>
              <a:t>相比， </a:t>
            </a:r>
            <a:r>
              <a:rPr lang="en-US" altLang="zh-CN" dirty="0"/>
              <a:t>Callable</a:t>
            </a:r>
            <a:r>
              <a:rPr lang="zh-CN" altLang="en-US" dirty="0"/>
              <a:t>功能更强大些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 相比</a:t>
            </a:r>
            <a:r>
              <a:rPr lang="en-US" altLang="zh-CN" dirty="0"/>
              <a:t>run()</a:t>
            </a:r>
            <a:r>
              <a:rPr lang="zh-CN" altLang="en-US" dirty="0"/>
              <a:t>方法，可以有返回值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 方法可以抛出异常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 支持泛型的返回值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 需要借助</a:t>
            </a:r>
            <a:r>
              <a:rPr lang="en-US" altLang="zh-CN" dirty="0" err="1"/>
              <a:t>FutureTask</a:t>
            </a:r>
            <a:r>
              <a:rPr lang="zh-CN" altLang="en-US" dirty="0"/>
              <a:t>类，比如获取返回</a:t>
            </a:r>
            <a:r>
              <a:rPr lang="zh-CN" altLang="en-US" dirty="0" smtClean="0"/>
              <a:t>结果 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Future</a:t>
            </a:r>
            <a:r>
              <a:rPr lang="zh-CN" altLang="en-US" dirty="0"/>
              <a:t>接口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 可以对具体</a:t>
            </a:r>
            <a:r>
              <a:rPr lang="en-US" altLang="zh-CN" dirty="0"/>
              <a:t>Runnable</a:t>
            </a:r>
            <a:r>
              <a:rPr lang="zh-CN" altLang="en-US" dirty="0"/>
              <a:t>、</a:t>
            </a:r>
            <a:r>
              <a:rPr lang="en-US" altLang="zh-CN" dirty="0"/>
              <a:t>Callable</a:t>
            </a:r>
            <a:r>
              <a:rPr lang="zh-CN" altLang="en-US" dirty="0"/>
              <a:t>任务的执行结果进行取消、查询是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否完成、获取结果等。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 </a:t>
            </a:r>
            <a:r>
              <a:rPr lang="en-US" altLang="zh-CN" dirty="0" err="1"/>
              <a:t>FutrueTask</a:t>
            </a:r>
            <a:r>
              <a:rPr lang="zh-CN" altLang="en-US" dirty="0"/>
              <a:t>是</a:t>
            </a:r>
            <a:r>
              <a:rPr lang="en-US" altLang="zh-CN" dirty="0" err="1"/>
              <a:t>Futrue</a:t>
            </a:r>
            <a:r>
              <a:rPr lang="zh-CN" altLang="en-US" dirty="0"/>
              <a:t>接口的唯一的实现类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 </a:t>
            </a:r>
            <a:r>
              <a:rPr lang="en-US" altLang="zh-CN" dirty="0" err="1"/>
              <a:t>FutureTask</a:t>
            </a:r>
            <a:r>
              <a:rPr lang="en-US" altLang="zh-CN" dirty="0"/>
              <a:t> </a:t>
            </a:r>
            <a:r>
              <a:rPr lang="zh-CN" altLang="en-US" dirty="0"/>
              <a:t>同时实现了</a:t>
            </a:r>
            <a:r>
              <a:rPr lang="en-US" altLang="zh-CN" dirty="0"/>
              <a:t>Runnable, Future</a:t>
            </a:r>
            <a:r>
              <a:rPr lang="zh-CN" altLang="en-US" dirty="0"/>
              <a:t>接口。它既可以作为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Runnable</a:t>
            </a:r>
            <a:r>
              <a:rPr lang="zh-CN" altLang="en-US" dirty="0"/>
              <a:t>被线程执行，又可以作为</a:t>
            </a:r>
            <a:r>
              <a:rPr lang="en-US" altLang="zh-CN" dirty="0"/>
              <a:t>Future</a:t>
            </a:r>
            <a:r>
              <a:rPr lang="zh-CN" altLang="en-US" dirty="0"/>
              <a:t>得到</a:t>
            </a:r>
            <a:r>
              <a:rPr lang="en-US" altLang="zh-CN" dirty="0"/>
              <a:t>Callable</a:t>
            </a:r>
            <a:r>
              <a:rPr lang="zh-CN" altLang="en-US" dirty="0"/>
              <a:t>的返回值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9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线程通信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584" y="908720"/>
            <a:ext cx="74163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JDK5</a:t>
            </a:r>
            <a:r>
              <a:rPr lang="zh-CN" altLang="en-US" dirty="0" smtClean="0"/>
              <a:t> 新增创建线程的方式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使用线程池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使用线程池的好处：池的思想，类比数据库连接池。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95" y="2348880"/>
            <a:ext cx="747199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3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ea typeface="微软雅黑" pitchFamily="34" charset="-122"/>
                <a:sym typeface="Arial" pitchFamily="34" charset="0"/>
              </a:rPr>
              <a:t>线程通信</a:t>
            </a:r>
            <a:endParaRPr lang="zh-CN" altLang="en-US" sz="24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584" y="908720"/>
            <a:ext cx="741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JDK5</a:t>
            </a:r>
            <a:r>
              <a:rPr lang="zh-CN" altLang="en-US" dirty="0" smtClean="0"/>
              <a:t> 新增创建线程的方式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使用线程池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30" y="1844824"/>
            <a:ext cx="765211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3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4104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427788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6" y="1565595"/>
            <a:ext cx="7883529" cy="373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6" y="1916832"/>
            <a:ext cx="782885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3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1642108"/>
            <a:ext cx="7210265" cy="33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9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2" y="1595438"/>
            <a:ext cx="7591682" cy="399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89" y="980728"/>
            <a:ext cx="6156522" cy="499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609329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注意：</a:t>
            </a:r>
            <a:r>
              <a:rPr lang="en-US" altLang="zh-CN" sz="1400" dirty="0" smtClean="0"/>
              <a:t>1.</a:t>
            </a:r>
            <a:r>
              <a:rPr lang="zh-CN" altLang="en-US" sz="1400" dirty="0" smtClean="0"/>
              <a:t>启动线程必须是调用</a:t>
            </a:r>
            <a:r>
              <a:rPr lang="en-US" altLang="zh-CN" sz="1400" dirty="0" smtClean="0"/>
              <a:t>start</a:t>
            </a:r>
            <a:r>
              <a:rPr lang="zh-CN" altLang="en-US" sz="1400" dirty="0" smtClean="0"/>
              <a:t>方法而不是直接调用</a:t>
            </a:r>
            <a:r>
              <a:rPr lang="en-US" altLang="zh-CN" sz="1400" dirty="0" smtClean="0"/>
              <a:t>run</a:t>
            </a:r>
            <a:r>
              <a:rPr lang="zh-CN" altLang="en-US" sz="1400" dirty="0" smtClean="0"/>
              <a:t>方法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2.</a:t>
            </a:r>
            <a:r>
              <a:rPr lang="zh-CN" altLang="en-US" sz="1400" dirty="0" smtClean="0"/>
              <a:t>如果要再启动一个线程需要重新创建对象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17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02" name="组合 17"/>
          <p:cNvGrpSpPr>
            <a:grpSpLocks/>
          </p:cNvGrpSpPr>
          <p:nvPr/>
        </p:nvGrpSpPr>
        <p:grpSpPr bwMode="auto">
          <a:xfrm>
            <a:off x="468313" y="404813"/>
            <a:ext cx="8351837" cy="431800"/>
            <a:chOff x="467544" y="332656"/>
            <a:chExt cx="8352928" cy="432048"/>
          </a:xfrm>
        </p:grpSpPr>
        <p:grpSp>
          <p:nvGrpSpPr>
            <p:cNvPr id="4105" name="组合 13"/>
            <p:cNvGrpSpPr>
              <a:grpSpLocks/>
            </p:cNvGrpSpPr>
            <p:nvPr/>
          </p:nvGrpSpPr>
          <p:grpSpPr bwMode="auto">
            <a:xfrm>
              <a:off x="467544" y="332656"/>
              <a:ext cx="432048" cy="432048"/>
              <a:chOff x="899592" y="476672"/>
              <a:chExt cx="432048" cy="432048"/>
            </a:xfrm>
          </p:grpSpPr>
          <p:sp>
            <p:nvSpPr>
              <p:cNvPr id="12" name="矩形 1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99592" y="476672"/>
                <a:ext cx="360409" cy="360569"/>
              </a:xfrm>
              <a:prstGeom prst="rect">
                <a:avLst/>
              </a:prstGeom>
              <a:noFill/>
              <a:ln>
                <a:solidFill>
                  <a:srgbClr val="BBA6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112345" y="689519"/>
                <a:ext cx="219103" cy="219201"/>
              </a:xfrm>
              <a:prstGeom prst="rect">
                <a:avLst/>
              </a:prstGeom>
              <a:solidFill>
                <a:srgbClr val="E9CD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70847" y="764704"/>
              <a:ext cx="7849625" cy="0"/>
            </a:xfrm>
            <a:prstGeom prst="line">
              <a:avLst/>
            </a:prstGeom>
            <a:ln w="15875">
              <a:solidFill>
                <a:srgbClr val="BBA6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0" y="400050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>
                <a:ea typeface="微软雅黑" pitchFamily="34" charset="-122"/>
                <a:sym typeface="Arial" pitchFamily="34" charset="0"/>
              </a:rPr>
              <a:t>进程与线程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800"/>
            <a:ext cx="798028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9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1235</Words>
  <Application>Microsoft Office PowerPoint</Application>
  <PresentationFormat>全屏显示(4:3)</PresentationFormat>
  <Paragraphs>215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姚国辉</cp:lastModifiedBy>
  <cp:revision>342</cp:revision>
  <dcterms:created xsi:type="dcterms:W3CDTF">2013-10-30T09:04:50Z</dcterms:created>
  <dcterms:modified xsi:type="dcterms:W3CDTF">2019-07-06T15:13:56Z</dcterms:modified>
</cp:coreProperties>
</file>