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9"/>
  </p:notesMasterIdLst>
  <p:sldIdLst>
    <p:sldId id="256" r:id="rId2"/>
    <p:sldId id="271" r:id="rId3"/>
    <p:sldId id="268" r:id="rId4"/>
    <p:sldId id="269" r:id="rId5"/>
    <p:sldId id="257" r:id="rId6"/>
    <p:sldId id="261" r:id="rId7"/>
    <p:sldId id="259" r:id="rId8"/>
    <p:sldId id="260" r:id="rId9"/>
    <p:sldId id="264" r:id="rId10"/>
    <p:sldId id="270" r:id="rId11"/>
    <p:sldId id="265" r:id="rId12"/>
    <p:sldId id="279" r:id="rId13"/>
    <p:sldId id="280" r:id="rId14"/>
    <p:sldId id="281" r:id="rId15"/>
    <p:sldId id="282" r:id="rId16"/>
    <p:sldId id="283" r:id="rId17"/>
    <p:sldId id="284" r:id="rId1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6"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6"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6"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6"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6" charset="-128"/>
        <a:cs typeface="+mn-cs"/>
      </a:defRPr>
    </a:lvl5pPr>
    <a:lvl6pPr marL="2286000" algn="l" defTabSz="914400" rtl="0" eaLnBrk="1" latinLnBrk="0" hangingPunct="1">
      <a:defRPr sz="2400" kern="1200">
        <a:solidFill>
          <a:schemeClr val="tx1"/>
        </a:solidFill>
        <a:latin typeface="Arial" charset="0"/>
        <a:ea typeface="ＭＳ Ｐゴシック" pitchFamily="-16" charset="-128"/>
        <a:cs typeface="+mn-cs"/>
      </a:defRPr>
    </a:lvl6pPr>
    <a:lvl7pPr marL="2743200" algn="l" defTabSz="914400" rtl="0" eaLnBrk="1" latinLnBrk="0" hangingPunct="1">
      <a:defRPr sz="2400" kern="1200">
        <a:solidFill>
          <a:schemeClr val="tx1"/>
        </a:solidFill>
        <a:latin typeface="Arial" charset="0"/>
        <a:ea typeface="ＭＳ Ｐゴシック" pitchFamily="-16" charset="-128"/>
        <a:cs typeface="+mn-cs"/>
      </a:defRPr>
    </a:lvl7pPr>
    <a:lvl8pPr marL="3200400" algn="l" defTabSz="914400" rtl="0" eaLnBrk="1" latinLnBrk="0" hangingPunct="1">
      <a:defRPr sz="2400" kern="1200">
        <a:solidFill>
          <a:schemeClr val="tx1"/>
        </a:solidFill>
        <a:latin typeface="Arial" charset="0"/>
        <a:ea typeface="ＭＳ Ｐゴシック" pitchFamily="-16" charset="-128"/>
        <a:cs typeface="+mn-cs"/>
      </a:defRPr>
    </a:lvl8pPr>
    <a:lvl9pPr marL="3657600" algn="l" defTabSz="914400" rtl="0" eaLnBrk="1" latinLnBrk="0" hangingPunct="1">
      <a:defRPr sz="2400" kern="1200">
        <a:solidFill>
          <a:schemeClr val="tx1"/>
        </a:solidFill>
        <a:latin typeface="Arial" charset="0"/>
        <a:ea typeface="ＭＳ Ｐゴシック" pitchFamily="-16"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27" autoAdjust="0"/>
    <p:restoredTop sz="90929"/>
  </p:normalViewPr>
  <p:slideViewPr>
    <p:cSldViewPr>
      <p:cViewPr varScale="1">
        <p:scale>
          <a:sx n="84" d="100"/>
          <a:sy n="84" d="100"/>
        </p:scale>
        <p:origin x="-36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915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9156"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915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915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915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C267986B-F6F4-43F7-9BF4-0B99931CE9EA}"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pitchFamily="-16" charset="-128"/>
        <a:cs typeface="+mn-cs"/>
      </a:defRPr>
    </a:lvl1pPr>
    <a:lvl2pPr marL="457200" algn="l" rtl="0" fontAlgn="base">
      <a:spcBef>
        <a:spcPct val="30000"/>
      </a:spcBef>
      <a:spcAft>
        <a:spcPct val="0"/>
      </a:spcAft>
      <a:defRPr sz="1200" kern="1200">
        <a:solidFill>
          <a:schemeClr val="tx1"/>
        </a:solidFill>
        <a:latin typeface="Arial" charset="0"/>
        <a:ea typeface="ＭＳ Ｐゴシック" pitchFamily="-16"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pitchFamily="-16"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pitchFamily="-16"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pitchFamily="-1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5346DC-1C89-4339-9934-C7782B80D86F}" type="slidenum">
              <a:rPr lang="en-US"/>
              <a:pPr/>
              <a:t>2</a:t>
            </a:fld>
            <a:endParaRPr lang="en-US"/>
          </a:p>
        </p:txBody>
      </p:sp>
      <p:sp>
        <p:nvSpPr>
          <p:cNvPr id="50178" name="Rectangle 2"/>
          <p:cNvSpPr>
            <a:spLocks noChangeArrowheads="1" noTextEdit="1"/>
          </p:cNvSpPr>
          <p:nvPr>
            <p:ph type="sldImg"/>
          </p:nvPr>
        </p:nvSpPr>
        <p:spPr>
          <a:ln/>
        </p:spPr>
      </p:sp>
      <p:sp>
        <p:nvSpPr>
          <p:cNvPr id="5017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2F02DDD-9B33-4DF7-B934-768D0AB559D3}"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950B62C-320E-4658-AC6D-F49047DC29EE}"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9F3B710-CC6D-4D13-941C-554B33E7342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5B1FA10-3EAE-4D45-AE85-85A16639593E}"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F7700FC-93B4-4914-A19C-8012551C1632}"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9B43830-DD7B-40CD-A5DA-C4D7886FF2D3}"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55077F8-F3A4-4530-B9C7-529594796C37}"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D5D80D0-D042-4C23-A308-97C9B7C5975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9D4F2540-C114-4E57-A41A-6CFEDD9CEF5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1CAFBF0-8CF4-4F87-927B-39ADD63074D3}"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DF1FDCD-0649-4FC2-8454-0A1B9A55821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35000"/>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lvl1pPr>
          </a:lstStyle>
          <a:p>
            <a:fld id="{27D880EA-EFB3-4EC3-851F-F2512D9CDFD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ＭＳ Ｐゴシック" pitchFamily="-16" charset="-128"/>
        </a:defRPr>
      </a:lvl2pPr>
      <a:lvl3pPr algn="ctr" rtl="0" fontAlgn="base">
        <a:spcBef>
          <a:spcPct val="0"/>
        </a:spcBef>
        <a:spcAft>
          <a:spcPct val="0"/>
        </a:spcAft>
        <a:defRPr sz="4400">
          <a:solidFill>
            <a:schemeClr val="tx2"/>
          </a:solidFill>
          <a:latin typeface="Arial" charset="0"/>
          <a:ea typeface="ＭＳ Ｐゴシック" pitchFamily="-16" charset="-128"/>
        </a:defRPr>
      </a:lvl3pPr>
      <a:lvl4pPr algn="ctr" rtl="0" fontAlgn="base">
        <a:spcBef>
          <a:spcPct val="0"/>
        </a:spcBef>
        <a:spcAft>
          <a:spcPct val="0"/>
        </a:spcAft>
        <a:defRPr sz="4400">
          <a:solidFill>
            <a:schemeClr val="tx2"/>
          </a:solidFill>
          <a:latin typeface="Arial" charset="0"/>
          <a:ea typeface="ＭＳ Ｐゴシック" pitchFamily="-16" charset="-128"/>
        </a:defRPr>
      </a:lvl4pPr>
      <a:lvl5pPr algn="ctr" rtl="0" fontAlgn="base">
        <a:spcBef>
          <a:spcPct val="0"/>
        </a:spcBef>
        <a:spcAft>
          <a:spcPct val="0"/>
        </a:spcAft>
        <a:defRPr sz="4400">
          <a:solidFill>
            <a:schemeClr val="tx2"/>
          </a:solidFill>
          <a:latin typeface="Arial" charset="0"/>
          <a:ea typeface="ＭＳ Ｐゴシック" pitchFamily="-16" charset="-128"/>
        </a:defRPr>
      </a:lvl5pPr>
      <a:lvl6pPr marL="457200" algn="ctr" rtl="0" fontAlgn="base">
        <a:spcBef>
          <a:spcPct val="0"/>
        </a:spcBef>
        <a:spcAft>
          <a:spcPct val="0"/>
        </a:spcAft>
        <a:defRPr sz="4400">
          <a:solidFill>
            <a:schemeClr val="tx2"/>
          </a:solidFill>
          <a:latin typeface="Arial" charset="0"/>
          <a:ea typeface="ＭＳ Ｐゴシック" pitchFamily="-16" charset="-128"/>
        </a:defRPr>
      </a:lvl6pPr>
      <a:lvl7pPr marL="914400" algn="ctr" rtl="0" fontAlgn="base">
        <a:spcBef>
          <a:spcPct val="0"/>
        </a:spcBef>
        <a:spcAft>
          <a:spcPct val="0"/>
        </a:spcAft>
        <a:defRPr sz="4400">
          <a:solidFill>
            <a:schemeClr val="tx2"/>
          </a:solidFill>
          <a:latin typeface="Arial" charset="0"/>
          <a:ea typeface="ＭＳ Ｐゴシック" pitchFamily="-16" charset="-128"/>
        </a:defRPr>
      </a:lvl7pPr>
      <a:lvl8pPr marL="1371600" algn="ctr" rtl="0" fontAlgn="base">
        <a:spcBef>
          <a:spcPct val="0"/>
        </a:spcBef>
        <a:spcAft>
          <a:spcPct val="0"/>
        </a:spcAft>
        <a:defRPr sz="4400">
          <a:solidFill>
            <a:schemeClr val="tx2"/>
          </a:solidFill>
          <a:latin typeface="Arial" charset="0"/>
          <a:ea typeface="ＭＳ Ｐゴシック" pitchFamily="-16" charset="-128"/>
        </a:defRPr>
      </a:lvl8pPr>
      <a:lvl9pPr marL="1828800" algn="ctr" rtl="0" fontAlgn="base">
        <a:spcBef>
          <a:spcPct val="0"/>
        </a:spcBef>
        <a:spcAft>
          <a:spcPct val="0"/>
        </a:spcAft>
        <a:defRPr sz="4400">
          <a:solidFill>
            <a:schemeClr val="tx2"/>
          </a:solidFill>
          <a:latin typeface="Arial" charset="0"/>
          <a:ea typeface="ＭＳ Ｐゴシック" pitchFamily="-16" charset="-128"/>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09600" y="533400"/>
            <a:ext cx="7772400" cy="1143000"/>
          </a:xfrm>
        </p:spPr>
        <p:txBody>
          <a:bodyPr/>
          <a:lstStyle/>
          <a:p>
            <a:r>
              <a:rPr lang="en-US" sz="6600" dirty="0">
                <a:latin typeface="CHINAONE" pitchFamily="2" charset="2"/>
              </a:rPr>
              <a:t>Chinese Culture Days</a:t>
            </a:r>
          </a:p>
        </p:txBody>
      </p:sp>
      <p:sp>
        <p:nvSpPr>
          <p:cNvPr id="2051" name="Rectangle 3"/>
          <p:cNvSpPr>
            <a:spLocks noGrp="1" noChangeArrowheads="1"/>
          </p:cNvSpPr>
          <p:nvPr>
            <p:ph type="subTitle" idx="1"/>
          </p:nvPr>
        </p:nvSpPr>
        <p:spPr>
          <a:xfrm>
            <a:off x="1295400" y="2133600"/>
            <a:ext cx="6096000" cy="3200400"/>
          </a:xfrm>
        </p:spPr>
        <p:txBody>
          <a:bodyPr/>
          <a:lstStyle/>
          <a:p>
            <a:r>
              <a:rPr lang="en-US" b="1" dirty="0"/>
              <a:t>Missouri Botanical Garden Summer 2011</a:t>
            </a:r>
          </a:p>
          <a:p>
            <a:r>
              <a:rPr lang="en-US" dirty="0" err="1"/>
              <a:t>Elia</a:t>
            </a:r>
            <a:r>
              <a:rPr lang="en-US" dirty="0"/>
              <a:t> Ahmed</a:t>
            </a:r>
          </a:p>
          <a:p>
            <a:r>
              <a:rPr lang="en-US" dirty="0"/>
              <a:t>Geography </a:t>
            </a:r>
            <a:r>
              <a:rPr lang="en-US" dirty="0" smtClean="0"/>
              <a:t>1001, UMSL</a:t>
            </a:r>
            <a:endParaRPr lang="en-US" dirty="0"/>
          </a:p>
          <a:p>
            <a:endParaRPr lang="en-US" dirty="0"/>
          </a:p>
          <a:p>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Calligraphy</a:t>
            </a:r>
            <a:br>
              <a:rPr lang="en-US"/>
            </a:br>
            <a:endParaRPr lang="en-US"/>
          </a:p>
        </p:txBody>
      </p:sp>
      <p:pic>
        <p:nvPicPr>
          <p:cNvPr id="32773" name="Picture 5"/>
          <p:cNvPicPr>
            <a:picLocks noGrp="1" noChangeAspect="1" noChangeArrowheads="1"/>
          </p:cNvPicPr>
          <p:nvPr>
            <p:ph type="body" sz="half" idx="1"/>
          </p:nvPr>
        </p:nvPicPr>
        <p:blipFill>
          <a:blip r:embed="rId2" cstate="print"/>
          <a:srcRect/>
          <a:stretch>
            <a:fillRect/>
          </a:stretch>
        </p:blipFill>
        <p:spPr>
          <a:xfrm>
            <a:off x="685800" y="2768600"/>
            <a:ext cx="3810000" cy="2540000"/>
          </a:xfrm>
        </p:spPr>
      </p:pic>
      <p:pic>
        <p:nvPicPr>
          <p:cNvPr id="32774" name="Picture 6"/>
          <p:cNvPicPr>
            <a:picLocks noGrp="1" noChangeAspect="1" noChangeArrowheads="1"/>
          </p:cNvPicPr>
          <p:nvPr>
            <p:ph type="body" sz="half" idx="2"/>
          </p:nvPr>
        </p:nvPicPr>
        <p:blipFill>
          <a:blip r:embed="rId3" cstate="print"/>
          <a:srcRect/>
          <a:stretch>
            <a:fillRect/>
          </a:stretch>
        </p:blipFill>
        <p:spPr>
          <a:xfrm>
            <a:off x="5838825" y="1981200"/>
            <a:ext cx="1428750" cy="41148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26"/>
          <p:cNvSpPr>
            <a:spLocks noGrp="1" noChangeArrowheads="1"/>
          </p:cNvSpPr>
          <p:nvPr>
            <p:ph type="title"/>
          </p:nvPr>
        </p:nvSpPr>
        <p:spPr/>
        <p:txBody>
          <a:bodyPr/>
          <a:lstStyle/>
          <a:p>
            <a:r>
              <a:rPr lang="en-US"/>
              <a:t>Painting and Calligraphy</a:t>
            </a:r>
          </a:p>
        </p:txBody>
      </p:sp>
      <p:sp>
        <p:nvSpPr>
          <p:cNvPr id="27651" name="Rectangle 1027"/>
          <p:cNvSpPr>
            <a:spLocks noGrp="1" noChangeArrowheads="1"/>
          </p:cNvSpPr>
          <p:nvPr>
            <p:ph type="body" idx="1"/>
          </p:nvPr>
        </p:nvSpPr>
        <p:spPr/>
        <p:txBody>
          <a:bodyPr/>
          <a:lstStyle/>
          <a:p>
            <a:pPr>
              <a:lnSpc>
                <a:spcPct val="90000"/>
              </a:lnSpc>
            </a:pPr>
            <a:r>
              <a:rPr lang="en-US" sz="2800"/>
              <a:t>Painting and calligraphy are considered the two greatest artistic achievements of the Chinese.</a:t>
            </a:r>
          </a:p>
          <a:p>
            <a:pPr>
              <a:lnSpc>
                <a:spcPct val="90000"/>
              </a:lnSpc>
            </a:pPr>
            <a:r>
              <a:rPr lang="en-US" sz="2800"/>
              <a:t>The Chinese written language is made up of pictographs, pictures of ideas and things, so it is fitting that both paintings and the “pictures” or Chinese characters are created with brush and ink.  </a:t>
            </a:r>
          </a:p>
          <a:p>
            <a:pPr>
              <a:lnSpc>
                <a:spcPct val="90000"/>
              </a:lnSpc>
            </a:pPr>
            <a:r>
              <a:rPr lang="en-US" sz="2800"/>
              <a:t>Artists painting names of children in Chinese calligraphy.  Very organic brushstrokes.</a:t>
            </a:r>
          </a:p>
          <a:p>
            <a:pPr>
              <a:lnSpc>
                <a:spcPct val="90000"/>
              </a:lnSpc>
            </a:pPr>
            <a:endParaRPr lang="en-US"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Chinese Learning Experience</a:t>
            </a:r>
            <a:br>
              <a:rPr lang="en-US"/>
            </a:br>
            <a:endParaRPr lang="en-US"/>
          </a:p>
        </p:txBody>
      </p:sp>
      <p:sp>
        <p:nvSpPr>
          <p:cNvPr id="41987" name="Rectangle 3"/>
          <p:cNvSpPr>
            <a:spLocks noGrp="1" noChangeArrowheads="1"/>
          </p:cNvSpPr>
          <p:nvPr>
            <p:ph type="body" idx="1"/>
          </p:nvPr>
        </p:nvSpPr>
        <p:spPr>
          <a:xfrm>
            <a:off x="533400" y="1371600"/>
            <a:ext cx="8610600" cy="5486400"/>
          </a:xfrm>
        </p:spPr>
        <p:txBody>
          <a:bodyPr/>
          <a:lstStyle/>
          <a:p>
            <a:pPr>
              <a:lnSpc>
                <a:spcPct val="90000"/>
              </a:lnSpc>
            </a:pPr>
            <a:r>
              <a:rPr lang="en-US" sz="2800"/>
              <a:t>I learned of the many various rituals of the Chinese whom are have many festivals throughout the year to honor their ancestors, the moon, poets and the New Year.</a:t>
            </a:r>
          </a:p>
          <a:p>
            <a:pPr>
              <a:lnSpc>
                <a:spcPct val="90000"/>
              </a:lnSpc>
            </a:pPr>
            <a:r>
              <a:rPr lang="en-US" sz="2800"/>
              <a:t>Red is considered to be a lucky color and thought to bring happiness and money. It is the main color of the Chinese flag.  During Chinese New Year, everyone wears red.</a:t>
            </a:r>
          </a:p>
          <a:p>
            <a:pPr>
              <a:lnSpc>
                <a:spcPct val="90000"/>
              </a:lnSpc>
            </a:pPr>
            <a:r>
              <a:rPr lang="en-US" sz="2800"/>
              <a:t>The Chinese do not use an alphabet as we do to produce sounds of their language.</a:t>
            </a:r>
          </a:p>
          <a:p>
            <a:pPr>
              <a:lnSpc>
                <a:spcPct val="90000"/>
              </a:lnSpc>
            </a:pPr>
            <a:r>
              <a:rPr lang="en-US" sz="2800"/>
              <a:t>Instead, each Chinese word is called a character, and each character represents an idea or object.</a:t>
            </a:r>
          </a:p>
          <a:p>
            <a:pPr>
              <a:lnSpc>
                <a:spcPct val="90000"/>
              </a:lnSpc>
            </a:pPr>
            <a:endParaRPr lang="en-US"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Observations</a:t>
            </a:r>
          </a:p>
        </p:txBody>
      </p:sp>
      <p:sp>
        <p:nvSpPr>
          <p:cNvPr id="45059" name="Rectangle 3"/>
          <p:cNvSpPr>
            <a:spLocks noGrp="1" noChangeArrowheads="1"/>
          </p:cNvSpPr>
          <p:nvPr>
            <p:ph type="body" idx="1"/>
          </p:nvPr>
        </p:nvSpPr>
        <p:spPr/>
        <p:txBody>
          <a:bodyPr/>
          <a:lstStyle/>
          <a:p>
            <a:r>
              <a:rPr lang="en-US"/>
              <a:t>Some differences I noticed where the use of animal symbols to celebrate festivals,  the art of brushstrokes, the fresh ingredients used in cooking, the elaborate costumes, the ceremonial dances, and the honoring of your ancestors with gifts to spirit houses.</a:t>
            </a:r>
          </a:p>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09600" y="228600"/>
            <a:ext cx="7772400" cy="1143000"/>
          </a:xfrm>
        </p:spPr>
        <p:txBody>
          <a:bodyPr/>
          <a:lstStyle/>
          <a:p>
            <a:r>
              <a:rPr lang="en-US"/>
              <a:t>Observations cont.</a:t>
            </a:r>
          </a:p>
        </p:txBody>
      </p:sp>
      <p:sp>
        <p:nvSpPr>
          <p:cNvPr id="46083" name="Rectangle 3"/>
          <p:cNvSpPr>
            <a:spLocks noGrp="1" noChangeArrowheads="1"/>
          </p:cNvSpPr>
          <p:nvPr>
            <p:ph type="body" idx="1"/>
          </p:nvPr>
        </p:nvSpPr>
        <p:spPr>
          <a:xfrm>
            <a:off x="533400" y="1219200"/>
            <a:ext cx="8001000" cy="5029200"/>
          </a:xfrm>
        </p:spPr>
        <p:txBody>
          <a:bodyPr/>
          <a:lstStyle/>
          <a:p>
            <a:pPr>
              <a:lnSpc>
                <a:spcPct val="90000"/>
              </a:lnSpc>
            </a:pPr>
            <a:r>
              <a:rPr lang="en-US" sz="2800"/>
              <a:t>As someone whom enjoys the arts, I enjoy watching creative people creative art forms.  </a:t>
            </a:r>
          </a:p>
          <a:p>
            <a:pPr>
              <a:lnSpc>
                <a:spcPct val="90000"/>
              </a:lnSpc>
            </a:pPr>
            <a:r>
              <a:rPr lang="en-US" sz="2800"/>
              <a:t>I believe that Western society has lost touch with many creative, organic processes.</a:t>
            </a:r>
          </a:p>
          <a:p>
            <a:pPr>
              <a:lnSpc>
                <a:spcPct val="90000"/>
              </a:lnSpc>
            </a:pPr>
            <a:r>
              <a:rPr lang="en-US" sz="2800"/>
              <a:t>I believe the Chinese people are very creative and artistic.  Their art is sensitive in nature.</a:t>
            </a:r>
          </a:p>
          <a:p>
            <a:pPr>
              <a:lnSpc>
                <a:spcPct val="90000"/>
              </a:lnSpc>
            </a:pPr>
            <a:r>
              <a:rPr lang="en-US" sz="2800"/>
              <a:t>The family unit is important.  Having a spirit house to  honor your dead ancestors  daily with cut flowers and fruit, as you must appease your ancestors and they will bring you luck.</a:t>
            </a:r>
          </a:p>
          <a:p>
            <a:pPr>
              <a:lnSpc>
                <a:spcPct val="90000"/>
              </a:lnSpc>
            </a:pPr>
            <a:r>
              <a:rPr lang="en-US" sz="2800"/>
              <a:t>Many superstitions in the Chinese culture, as opposed to the West.  </a:t>
            </a:r>
          </a:p>
          <a:p>
            <a:pPr>
              <a:lnSpc>
                <a:spcPct val="90000"/>
              </a:lnSpc>
            </a:pPr>
            <a:endParaRPr lang="en-US" sz="2800"/>
          </a:p>
          <a:p>
            <a:pPr>
              <a:lnSpc>
                <a:spcPct val="90000"/>
              </a:lnSpc>
            </a:pPr>
            <a:endParaRPr lang="en-US"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990600" y="685800"/>
            <a:ext cx="7239000" cy="533400"/>
          </a:xfrm>
        </p:spPr>
        <p:txBody>
          <a:bodyPr/>
          <a:lstStyle/>
          <a:p>
            <a:r>
              <a:rPr lang="en-US"/>
              <a:t>Pagoda</a:t>
            </a:r>
          </a:p>
        </p:txBody>
      </p:sp>
      <p:sp>
        <p:nvSpPr>
          <p:cNvPr id="48131" name="Rectangle 3"/>
          <p:cNvSpPr>
            <a:spLocks noGrp="1" noChangeArrowheads="1"/>
          </p:cNvSpPr>
          <p:nvPr>
            <p:ph type="body" idx="1"/>
          </p:nvPr>
        </p:nvSpPr>
        <p:spPr/>
        <p:txBody>
          <a:bodyPr/>
          <a:lstStyle/>
          <a:p>
            <a:endParaRPr lang="en-US"/>
          </a:p>
        </p:txBody>
      </p:sp>
      <p:pic>
        <p:nvPicPr>
          <p:cNvPr id="48132" name="Picture 4" descr="MP900443492"/>
          <p:cNvPicPr>
            <a:picLocks noChangeAspect="1" noChangeArrowheads="1"/>
          </p:cNvPicPr>
          <p:nvPr/>
        </p:nvPicPr>
        <p:blipFill>
          <a:blip r:embed="rId2" cstate="print"/>
          <a:srcRect/>
          <a:stretch>
            <a:fillRect/>
          </a:stretch>
        </p:blipFill>
        <p:spPr bwMode="auto">
          <a:xfrm>
            <a:off x="685800" y="1905000"/>
            <a:ext cx="7772400" cy="4714875"/>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533400" y="228600"/>
            <a:ext cx="7391400" cy="838200"/>
          </a:xfrm>
        </p:spPr>
        <p:txBody>
          <a:bodyPr/>
          <a:lstStyle/>
          <a:p>
            <a:r>
              <a:rPr lang="en-US"/>
              <a:t>Borrowing from the Chinese</a:t>
            </a:r>
          </a:p>
        </p:txBody>
      </p:sp>
      <p:sp>
        <p:nvSpPr>
          <p:cNvPr id="51203" name="Rectangle 3"/>
          <p:cNvSpPr>
            <a:spLocks noGrp="1" noChangeArrowheads="1"/>
          </p:cNvSpPr>
          <p:nvPr>
            <p:ph type="body" idx="1"/>
          </p:nvPr>
        </p:nvSpPr>
        <p:spPr>
          <a:xfrm>
            <a:off x="685800" y="1219200"/>
            <a:ext cx="8077200" cy="5105400"/>
          </a:xfrm>
        </p:spPr>
        <p:txBody>
          <a:bodyPr/>
          <a:lstStyle/>
          <a:p>
            <a:pPr>
              <a:lnSpc>
                <a:spcPct val="90000"/>
              </a:lnSpc>
              <a:buFontTx/>
              <a:buNone/>
            </a:pPr>
            <a:r>
              <a:rPr lang="en-US" sz="2800"/>
              <a:t>	I think that Western society should look </a:t>
            </a:r>
          </a:p>
          <a:p>
            <a:pPr>
              <a:lnSpc>
                <a:spcPct val="90000"/>
              </a:lnSpc>
              <a:buFontTx/>
              <a:buNone/>
            </a:pPr>
            <a:r>
              <a:rPr lang="en-US" sz="2800"/>
              <a:t>   the East on how to show respect for nature and the elderly.  Love that the Chinese honor their deceased ancestors.  Respectfulness for elders and doing for elders.  </a:t>
            </a:r>
          </a:p>
          <a:p>
            <a:pPr>
              <a:lnSpc>
                <a:spcPct val="90000"/>
              </a:lnSpc>
              <a:buFontTx/>
              <a:buNone/>
            </a:pPr>
            <a:r>
              <a:rPr lang="en-US" sz="2800"/>
              <a:t>	The Chinese people cook everyday with fresh ingredients and rice is their stable diet.  Western people cook dinners from frozen prepared bags and cardboard instant boxes. There is a lack of fresh ingredients in the diets of Western people.  Fruit is a dessert in China.  Western people hardly eat any fresh ingredients daily.  	</a:t>
            </a:r>
          </a:p>
          <a:p>
            <a:pPr>
              <a:lnSpc>
                <a:spcPct val="90000"/>
              </a:lnSpc>
            </a:pPr>
            <a:endParaRPr lang="en-US" sz="2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What the East could learn from the West</a:t>
            </a:r>
          </a:p>
        </p:txBody>
      </p:sp>
      <p:sp>
        <p:nvSpPr>
          <p:cNvPr id="52227" name="Rectangle 3"/>
          <p:cNvSpPr>
            <a:spLocks noGrp="1" noChangeArrowheads="1"/>
          </p:cNvSpPr>
          <p:nvPr>
            <p:ph type="body" idx="1"/>
          </p:nvPr>
        </p:nvSpPr>
        <p:spPr/>
        <p:txBody>
          <a:bodyPr/>
          <a:lstStyle/>
          <a:p>
            <a:pPr>
              <a:buFontTx/>
              <a:buNone/>
            </a:pPr>
            <a:r>
              <a:rPr lang="en-US" sz="2800"/>
              <a:t>  	As the event mainly focused on the arts, </a:t>
            </a:r>
          </a:p>
          <a:p>
            <a:pPr>
              <a:buFontTx/>
              <a:buNone/>
            </a:pPr>
            <a:r>
              <a:rPr lang="en-US" sz="2800"/>
              <a:t>	I pondered over this for awhile.</a:t>
            </a:r>
          </a:p>
          <a:p>
            <a:pPr>
              <a:buFontTx/>
              <a:buNone/>
            </a:pPr>
            <a:r>
              <a:rPr lang="en-US" sz="2800"/>
              <a:t>   I would like to see Chinese fusion in the art forms.  Western artists have borrowed techniques and ideas from all across the globe.  I would like to see young Chinese artists fuse the old Chinese traditional art forms with new art forms.  For example, Chinese fusion cuisine.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 Dragon Symbol </a:t>
            </a:r>
            <a:br>
              <a:rPr lang="en-US"/>
            </a:br>
            <a:r>
              <a:rPr lang="en-US"/>
              <a:t>Used in opening of ceremony</a:t>
            </a:r>
          </a:p>
        </p:txBody>
      </p:sp>
      <p:pic>
        <p:nvPicPr>
          <p:cNvPr id="33796" name="Picture 4"/>
          <p:cNvPicPr>
            <a:picLocks noGrp="1" noChangeAspect="1" noChangeArrowheads="1"/>
          </p:cNvPicPr>
          <p:nvPr>
            <p:ph type="body" idx="1"/>
          </p:nvPr>
        </p:nvPicPr>
        <p:blipFill>
          <a:blip r:embed="rId3" cstate="print"/>
          <a:srcRect/>
          <a:stretch>
            <a:fillRect/>
          </a:stretch>
        </p:blipFill>
        <p:spPr>
          <a:xfrm>
            <a:off x="1905000" y="2057400"/>
            <a:ext cx="5143500" cy="41148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685800" y="381000"/>
            <a:ext cx="5867400" cy="1676400"/>
          </a:xfrm>
        </p:spPr>
        <p:txBody>
          <a:bodyPr/>
          <a:lstStyle/>
          <a:p>
            <a:pPr>
              <a:lnSpc>
                <a:spcPct val="90000"/>
              </a:lnSpc>
            </a:pPr>
            <a:r>
              <a:rPr lang="en-US" sz="2800"/>
              <a:t>Chinese Flag</a:t>
            </a:r>
          </a:p>
          <a:p>
            <a:pPr>
              <a:lnSpc>
                <a:spcPct val="90000"/>
              </a:lnSpc>
            </a:pPr>
            <a:r>
              <a:rPr lang="en-US" sz="2800"/>
              <a:t>Red is the color of luck.</a:t>
            </a:r>
          </a:p>
          <a:p>
            <a:pPr>
              <a:lnSpc>
                <a:spcPct val="90000"/>
              </a:lnSpc>
            </a:pPr>
            <a:endParaRPr lang="en-US" sz="2800"/>
          </a:p>
          <a:p>
            <a:pPr>
              <a:lnSpc>
                <a:spcPct val="90000"/>
              </a:lnSpc>
            </a:pPr>
            <a:endParaRPr lang="en-US" sz="2800"/>
          </a:p>
        </p:txBody>
      </p:sp>
      <p:pic>
        <p:nvPicPr>
          <p:cNvPr id="17413" name="Picture 5" descr="MP900400801"/>
          <p:cNvPicPr preferRelativeResize="0">
            <a:picLocks noChangeArrowheads="1"/>
          </p:cNvPicPr>
          <p:nvPr/>
        </p:nvPicPr>
        <p:blipFill>
          <a:blip r:embed="rId2" cstate="print"/>
          <a:srcRect/>
          <a:stretch>
            <a:fillRect/>
          </a:stretch>
        </p:blipFill>
        <p:spPr bwMode="auto">
          <a:xfrm>
            <a:off x="2057400" y="2286000"/>
            <a:ext cx="4191000" cy="37338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t>Chinese Arts</a:t>
            </a:r>
          </a:p>
        </p:txBody>
      </p:sp>
      <p:sp>
        <p:nvSpPr>
          <p:cNvPr id="31747" name="Rectangle 3"/>
          <p:cNvSpPr>
            <a:spLocks noGrp="1" noChangeArrowheads="1"/>
          </p:cNvSpPr>
          <p:nvPr>
            <p:ph type="body" idx="1"/>
          </p:nvPr>
        </p:nvSpPr>
        <p:spPr/>
        <p:txBody>
          <a:bodyPr/>
          <a:lstStyle/>
          <a:p>
            <a:r>
              <a:rPr lang="en-US"/>
              <a:t>Creative Chinese Arts include:</a:t>
            </a:r>
          </a:p>
          <a:p>
            <a:r>
              <a:rPr lang="en-US"/>
              <a:t>Porcelain</a:t>
            </a:r>
          </a:p>
          <a:p>
            <a:r>
              <a:rPr lang="en-US"/>
              <a:t>Silk making</a:t>
            </a:r>
          </a:p>
          <a:p>
            <a:r>
              <a:rPr lang="en-US"/>
              <a:t>Painting and Calligraphy</a:t>
            </a:r>
          </a:p>
          <a:p>
            <a:r>
              <a:rPr lang="en-US"/>
              <a:t>Culinary Arts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t>Foods</a:t>
            </a:r>
          </a:p>
        </p:txBody>
      </p:sp>
      <p:sp>
        <p:nvSpPr>
          <p:cNvPr id="3075" name="Rectangle 3"/>
          <p:cNvSpPr>
            <a:spLocks noGrp="1" noChangeArrowheads="1"/>
          </p:cNvSpPr>
          <p:nvPr>
            <p:ph type="body" idx="1"/>
          </p:nvPr>
        </p:nvSpPr>
        <p:spPr>
          <a:xfrm>
            <a:off x="609600" y="1447800"/>
            <a:ext cx="7848600" cy="5105400"/>
          </a:xfrm>
        </p:spPr>
        <p:txBody>
          <a:bodyPr/>
          <a:lstStyle/>
          <a:p>
            <a:pPr>
              <a:lnSpc>
                <a:spcPct val="90000"/>
              </a:lnSpc>
            </a:pPr>
            <a:r>
              <a:rPr lang="en-US" sz="2800"/>
              <a:t>Because of the wide range of climates in this vast country, there are varying products food in different regions of China.  In northern China, where the climate is colder, the main crop is wheat, so breads and noodles are the main staples.  In southern China, where the climate is warmer and wetter, rice is easily grown and is the main staple.</a:t>
            </a:r>
          </a:p>
          <a:p>
            <a:pPr>
              <a:lnSpc>
                <a:spcPct val="90000"/>
              </a:lnSpc>
            </a:pPr>
            <a:endParaRPr lang="en-US" sz="2800"/>
          </a:p>
          <a:p>
            <a:pPr>
              <a:lnSpc>
                <a:spcPct val="90000"/>
              </a:lnSpc>
            </a:pPr>
            <a:r>
              <a:rPr lang="en-US" sz="2800"/>
              <a:t>Vegetables are the next consumed foods.  They are often eaten fresh, or pickled and salted countless ways as a means of preserving them for the winter months.</a:t>
            </a:r>
          </a:p>
          <a:p>
            <a:pPr>
              <a:lnSpc>
                <a:spcPct val="90000"/>
              </a:lnSpc>
            </a:pPr>
            <a:endParaRPr 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Traditional Recipes</a:t>
            </a:r>
          </a:p>
        </p:txBody>
      </p:sp>
      <p:sp>
        <p:nvSpPr>
          <p:cNvPr id="7171" name="Rectangle 3"/>
          <p:cNvSpPr>
            <a:spLocks noGrp="1" noChangeArrowheads="1"/>
          </p:cNvSpPr>
          <p:nvPr>
            <p:ph type="body" sz="half" idx="1"/>
          </p:nvPr>
        </p:nvSpPr>
        <p:spPr/>
        <p:txBody>
          <a:bodyPr/>
          <a:lstStyle/>
          <a:p>
            <a:r>
              <a:rPr lang="en-US"/>
              <a:t>Fried Rice</a:t>
            </a:r>
          </a:p>
          <a:p>
            <a:r>
              <a:rPr lang="en-US"/>
              <a:t>2 cups cooked rice</a:t>
            </a:r>
          </a:p>
          <a:p>
            <a:r>
              <a:rPr lang="en-US"/>
              <a:t>1 egg beaten</a:t>
            </a:r>
          </a:p>
          <a:p>
            <a:r>
              <a:rPr lang="en-US"/>
              <a:t>2 scallions, chopped</a:t>
            </a:r>
          </a:p>
          <a:p>
            <a:r>
              <a:rPr lang="en-US"/>
              <a:t>1 tbsp of soy sauce</a:t>
            </a:r>
          </a:p>
          <a:p>
            <a:endParaRPr lang="en-US"/>
          </a:p>
        </p:txBody>
      </p:sp>
      <p:sp>
        <p:nvSpPr>
          <p:cNvPr id="7172" name="Rectangle 4"/>
          <p:cNvSpPr>
            <a:spLocks noGrp="1" noChangeArrowheads="1"/>
          </p:cNvSpPr>
          <p:nvPr>
            <p:ph type="body" sz="half" idx="2"/>
          </p:nvPr>
        </p:nvSpPr>
        <p:spPr/>
        <p:txBody>
          <a:bodyPr/>
          <a:lstStyle/>
          <a:p>
            <a:r>
              <a:rPr lang="en-US"/>
              <a:t>Cucumber Salad</a:t>
            </a:r>
          </a:p>
          <a:p>
            <a:r>
              <a:rPr lang="en-US"/>
              <a:t>2 cucumbers, halved and sliced</a:t>
            </a:r>
          </a:p>
          <a:p>
            <a:r>
              <a:rPr lang="en-US"/>
              <a:t>2-3 tsp. Soy sauce</a:t>
            </a:r>
          </a:p>
          <a:p>
            <a:r>
              <a:rPr lang="en-US"/>
              <a:t>1 tsp. vinegar</a:t>
            </a:r>
          </a:p>
          <a:p>
            <a:r>
              <a:rPr lang="en-US"/>
              <a:t>1/2 tsp. sesame oil</a:t>
            </a:r>
          </a:p>
          <a:p>
            <a:r>
              <a:rPr lang="en-US"/>
              <a:t>Pinch of salt</a:t>
            </a:r>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Foods </a:t>
            </a:r>
          </a:p>
        </p:txBody>
      </p:sp>
      <p:sp>
        <p:nvSpPr>
          <p:cNvPr id="5123" name="Rectangle 3"/>
          <p:cNvSpPr>
            <a:spLocks noGrp="1" noChangeArrowheads="1"/>
          </p:cNvSpPr>
          <p:nvPr>
            <p:ph type="body" idx="1"/>
          </p:nvPr>
        </p:nvSpPr>
        <p:spPr/>
        <p:txBody>
          <a:bodyPr/>
          <a:lstStyle/>
          <a:p>
            <a:pPr>
              <a:lnSpc>
                <a:spcPct val="90000"/>
              </a:lnSpc>
            </a:pPr>
            <a:r>
              <a:rPr lang="en-US"/>
              <a:t>Meat is eaten in small quantities and is often used to flavor the food with which it is cooked. </a:t>
            </a:r>
          </a:p>
          <a:p>
            <a:pPr>
              <a:lnSpc>
                <a:spcPct val="90000"/>
              </a:lnSpc>
            </a:pPr>
            <a:r>
              <a:rPr lang="en-US"/>
              <a:t>Fruits are eaten as snacks and served as dessert.</a:t>
            </a:r>
          </a:p>
          <a:p>
            <a:pPr>
              <a:lnSpc>
                <a:spcPct val="90000"/>
              </a:lnSpc>
            </a:pPr>
            <a:r>
              <a:rPr lang="en-US"/>
              <a:t>Soups are the first course in the south, as well as the last course in the north.</a:t>
            </a:r>
          </a:p>
          <a:p>
            <a:pPr>
              <a:lnSpc>
                <a:spcPct val="90000"/>
              </a:lnSpc>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381000"/>
            <a:ext cx="7772400" cy="1066800"/>
          </a:xfrm>
        </p:spPr>
        <p:txBody>
          <a:bodyPr/>
          <a:lstStyle/>
          <a:p>
            <a:r>
              <a:rPr lang="en-US"/>
              <a:t>Rice Bowl</a:t>
            </a:r>
            <a:br>
              <a:rPr lang="en-US"/>
            </a:br>
            <a:endParaRPr lang="en-US"/>
          </a:p>
        </p:txBody>
      </p:sp>
      <p:sp>
        <p:nvSpPr>
          <p:cNvPr id="6149" name="Rectangle 5"/>
          <p:cNvSpPr>
            <a:spLocks noGrp="1" noChangeArrowheads="1"/>
          </p:cNvSpPr>
          <p:nvPr>
            <p:ph type="body" idx="1"/>
          </p:nvPr>
        </p:nvSpPr>
        <p:spPr/>
        <p:txBody>
          <a:bodyPr/>
          <a:lstStyle/>
          <a:p>
            <a:endParaRPr lang="en-US"/>
          </a:p>
        </p:txBody>
      </p:sp>
      <p:pic>
        <p:nvPicPr>
          <p:cNvPr id="6150" name="Picture 6" descr="MP900409674"/>
          <p:cNvPicPr preferRelativeResize="0">
            <a:picLocks noChangeArrowheads="1"/>
          </p:cNvPicPr>
          <p:nvPr/>
        </p:nvPicPr>
        <p:blipFill>
          <a:blip r:embed="rId2" cstate="print"/>
          <a:srcRect/>
          <a:stretch>
            <a:fillRect/>
          </a:stretch>
        </p:blipFill>
        <p:spPr bwMode="auto">
          <a:xfrm>
            <a:off x="685800" y="1447800"/>
            <a:ext cx="7696200" cy="46482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5800" y="609600"/>
            <a:ext cx="7391400" cy="838200"/>
          </a:xfrm>
        </p:spPr>
        <p:txBody>
          <a:bodyPr/>
          <a:lstStyle/>
          <a:p>
            <a:r>
              <a:rPr lang="en-US"/>
              <a:t>Chinese </a:t>
            </a:r>
            <a:br>
              <a:rPr lang="en-US"/>
            </a:br>
            <a:r>
              <a:rPr lang="en-US"/>
              <a:t>Tea</a:t>
            </a:r>
            <a:br>
              <a:rPr lang="en-US"/>
            </a:br>
            <a:endParaRPr lang="en-US"/>
          </a:p>
        </p:txBody>
      </p:sp>
      <p:sp>
        <p:nvSpPr>
          <p:cNvPr id="24579" name="Rectangle 3"/>
          <p:cNvSpPr>
            <a:spLocks noGrp="1" noChangeArrowheads="1"/>
          </p:cNvSpPr>
          <p:nvPr>
            <p:ph type="body" idx="1"/>
          </p:nvPr>
        </p:nvSpPr>
        <p:spPr/>
        <p:txBody>
          <a:bodyPr/>
          <a:lstStyle/>
          <a:p>
            <a:endParaRPr lang="en-US"/>
          </a:p>
        </p:txBody>
      </p:sp>
      <p:pic>
        <p:nvPicPr>
          <p:cNvPr id="24580" name="Picture 4" descr="MP900409675"/>
          <p:cNvPicPr preferRelativeResize="0">
            <a:picLocks noChangeArrowheads="1"/>
          </p:cNvPicPr>
          <p:nvPr/>
        </p:nvPicPr>
        <p:blipFill>
          <a:blip r:embed="rId2" cstate="print"/>
          <a:srcRect/>
          <a:stretch>
            <a:fillRect/>
          </a:stretch>
        </p:blipFill>
        <p:spPr bwMode="auto">
          <a:xfrm>
            <a:off x="152400" y="1981200"/>
            <a:ext cx="8305800" cy="4572000"/>
          </a:xfrm>
          <a:prstGeom prst="rect">
            <a:avLst/>
          </a:prstGeom>
          <a:noFill/>
        </p:spPr>
      </p:pic>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TotalTime>
  <Words>577</Words>
  <Application>Microsoft Office PowerPoint</Application>
  <PresentationFormat>On-screen Show (4:3)</PresentationFormat>
  <Paragraphs>64</Paragraphs>
  <Slides>17</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ＭＳ Ｐゴシック</vt:lpstr>
      <vt:lpstr>Blank Presentation</vt:lpstr>
      <vt:lpstr>Chinese Culture Days</vt:lpstr>
      <vt:lpstr> Dragon Symbol  Used in opening of ceremony</vt:lpstr>
      <vt:lpstr>Slide 3</vt:lpstr>
      <vt:lpstr>Chinese Arts</vt:lpstr>
      <vt:lpstr>Foods</vt:lpstr>
      <vt:lpstr>Traditional Recipes</vt:lpstr>
      <vt:lpstr>Foods </vt:lpstr>
      <vt:lpstr>Rice Bowl </vt:lpstr>
      <vt:lpstr>Chinese  Tea </vt:lpstr>
      <vt:lpstr>Calligraphy </vt:lpstr>
      <vt:lpstr>Painting and Calligraphy</vt:lpstr>
      <vt:lpstr>Chinese Learning Experience </vt:lpstr>
      <vt:lpstr>Observations</vt:lpstr>
      <vt:lpstr>Observations cont.</vt:lpstr>
      <vt:lpstr>Pagoda</vt:lpstr>
      <vt:lpstr>Borrowing from the Chinese</vt:lpstr>
      <vt:lpstr>What the East could learn from the West</vt:lpstr>
    </vt:vector>
  </TitlesOfParts>
  <Company>Elia  Ahmed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Chinese Culture Days</dc:title>
  <dc:creator>Elia  Ahmed</dc:creator>
  <cp:lastModifiedBy>naumannj</cp:lastModifiedBy>
  <cp:revision>13</cp:revision>
  <dcterms:created xsi:type="dcterms:W3CDTF">2011-05-21T01:24:11Z</dcterms:created>
  <dcterms:modified xsi:type="dcterms:W3CDTF">2011-05-23T11:57:08Z</dcterms:modified>
</cp:coreProperties>
</file>