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1" r:id="rId8"/>
    <p:sldId id="272" r:id="rId9"/>
    <p:sldId id="270" r:id="rId10"/>
    <p:sldId id="269" r:id="rId11"/>
    <p:sldId id="261" r:id="rId12"/>
    <p:sldId id="273" r:id="rId13"/>
    <p:sldId id="274" r:id="rId14"/>
    <p:sldId id="275" r:id="rId15"/>
    <p:sldId id="276" r:id="rId16"/>
    <p:sldId id="262" r:id="rId17"/>
    <p:sldId id="263" r:id="rId18"/>
    <p:sldId id="277" r:id="rId19"/>
    <p:sldId id="278" r:id="rId20"/>
    <p:sldId id="279" r:id="rId21"/>
    <p:sldId id="264" r:id="rId22"/>
    <p:sldId id="265" r:id="rId23"/>
    <p:sldId id="280" r:id="rId24"/>
    <p:sldId id="281" r:id="rId25"/>
    <p:sldId id="282" r:id="rId26"/>
    <p:sldId id="283" r:id="rId27"/>
    <p:sldId id="290" r:id="rId28"/>
    <p:sldId id="285" r:id="rId29"/>
    <p:sldId id="286" r:id="rId30"/>
    <p:sldId id="287" r:id="rId31"/>
    <p:sldId id="266" r:id="rId32"/>
    <p:sldId id="267" r:id="rId33"/>
    <p:sldId id="284" r:id="rId34"/>
    <p:sldId id="289" r:id="rId35"/>
    <p:sldId id="268" r:id="rId36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sv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6185" y="2257425"/>
            <a:ext cx="3725545" cy="6280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329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一、人工智能</a:t>
            </a:r>
            <a:r>
              <a:rPr lang="zh-CN" altLang="en-US" sz="329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概述</a:t>
            </a:r>
            <a:endParaRPr lang="zh-CN" altLang="en-US" sz="3290" b="1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305425" y="800100"/>
            <a:ext cx="3187065" cy="352425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r">
              <a:buNone/>
            </a:pPr>
            <a:r>
              <a:rPr lang="en-US" sz="168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《医学信息技术》课程</a:t>
            </a:r>
            <a:endParaRPr lang="en-US" sz="168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5811520" y="3378835"/>
            <a:ext cx="2856230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黄恩待</a:t>
            </a:r>
            <a:endParaRPr 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智能医学与生物医学工程研究院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2024-09-</a:t>
            </a:r>
            <a:r>
              <a:rPr lang="x-none" alt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23</a:t>
            </a:r>
            <a:endParaRPr lang="en-US" sz="140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en-US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Text 3"/>
          <p:cNvSpPr/>
          <p:nvPr/>
        </p:nvSpPr>
        <p:spPr>
          <a:xfrm>
            <a:off x="6510338" y="4424363"/>
            <a:ext cx="1943100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二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、人工智能的基本概念</a:t>
            </a:r>
            <a:endParaRPr lang="en-US" sz="2660" dirty="0"/>
          </a:p>
        </p:txBody>
      </p:sp>
      <p:sp>
        <p:nvSpPr>
          <p:cNvPr id="4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GPU</a:t>
            </a: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（显卡）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图形处理单元，用于加速计算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Nvidia：英伟达公司，生产显卡的公司，及配套的软件（显卡驱动）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CUDA：英伟达公司的调用GPU的软件（软件里叫NVCC）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CUDNN: 处理深度学习的加速模块，通常和CUDA一起安装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显存：显卡的内存（类似于我们电脑的内存，独立存在于显卡中）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2080Ti，3090，A100：具体的显卡型号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11815" t="10894" r="11569" b="15736"/>
          <a:stretch>
            <a:fillRect/>
          </a:stretch>
        </p:blipFill>
        <p:spPr>
          <a:xfrm>
            <a:off x="5695315" y="3386455"/>
            <a:ext cx="3064510" cy="1652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二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、人工智能的基本概念</a:t>
            </a:r>
            <a:endParaRPr lang="en-US" sz="2660" dirty="0"/>
          </a:p>
        </p:txBody>
      </p:sp>
      <p:sp>
        <p:nvSpPr>
          <p:cNvPr id="4" name="Text 2"/>
          <p:cNvSpPr/>
          <p:nvPr/>
        </p:nvSpPr>
        <p:spPr>
          <a:xfrm>
            <a:off x="762000" y="100965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5" r="25223" b="1903"/>
          <a:stretch>
            <a:fillRect/>
          </a:stretch>
        </p:blipFill>
        <p:spPr bwMode="auto">
          <a:xfrm>
            <a:off x="5156200" y="1009650"/>
            <a:ext cx="3873500" cy="389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机器学习：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研究如何模拟和实现人类学习行为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深度学习：</a:t>
            </a:r>
            <a:endParaRPr lang="zh-CN" altLang="en-US" sz="168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以神经网络为代表的，层数很深的机器学习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实际中“机器学习“和“深度学习”不同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二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、人工智能的基本概念</a:t>
            </a:r>
            <a:endParaRPr lang="en-US" sz="2660" dirty="0"/>
          </a:p>
        </p:txBody>
      </p:sp>
      <p:sp>
        <p:nvSpPr>
          <p:cNvPr id="4" name="Text 2"/>
          <p:cNvSpPr/>
          <p:nvPr/>
        </p:nvSpPr>
        <p:spPr>
          <a:xfrm>
            <a:off x="762000" y="100965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en-US" altLang="zh-CN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CNN</a:t>
            </a: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：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卷积神经网络，用于图像的神经网络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en-US" altLang="zh-CN" sz="16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Transformer</a:t>
            </a:r>
            <a:r>
              <a:rPr lang="zh-CN" altLang="en-US" sz="168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：</a:t>
            </a:r>
            <a:endParaRPr lang="zh-CN" altLang="en-US" sz="168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用于文本的神经网络（也可用于图像）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2720340"/>
            <a:ext cx="6203950" cy="1938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15" y="1303020"/>
            <a:ext cx="2559685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二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、人工智能的基本概念</a:t>
            </a:r>
            <a:endParaRPr lang="en-US" sz="2660" dirty="0"/>
          </a:p>
        </p:txBody>
      </p:sp>
      <p:sp>
        <p:nvSpPr>
          <p:cNvPr id="4" name="Text 2"/>
          <p:cNvSpPr/>
          <p:nvPr/>
        </p:nvSpPr>
        <p:spPr>
          <a:xfrm>
            <a:off x="762000" y="100965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</a:t>
            </a:r>
            <a:r>
              <a:rPr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ython</a:t>
            </a:r>
            <a:r>
              <a:rPr lang="zh-CN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：</a:t>
            </a:r>
            <a:endParaRPr lang="zh-CN" sz="1680" b="1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机器学习、深度学习常用的编程语言</a:t>
            </a:r>
            <a:endParaRPr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endParaRPr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Pytorch、Tensorflow/Keras，caffe：</a:t>
            </a:r>
            <a:endParaRPr sz="1680" b="1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深度学习的框架</a:t>
            </a:r>
            <a:r>
              <a:rPr lang="zh-CN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</a:t>
            </a:r>
            <a:r>
              <a:rPr lang="en-US" altLang="zh-CN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Python</a:t>
            </a:r>
            <a:r>
              <a:rPr lang="zh-CN" alt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的包</a:t>
            </a:r>
            <a:endParaRPr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endParaRPr lang="zh-CN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337435" y="2244090"/>
            <a:ext cx="4468495" cy="655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人工智能历史发展</a:t>
            </a:r>
            <a:endParaRPr lang="en-US" sz="35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三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、人工智能历史发展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" y="1156640"/>
            <a:ext cx="7715250" cy="30397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34975" y="1332865"/>
            <a:ext cx="2768600" cy="11391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9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2.1 早期探索阶段</a:t>
            </a:r>
            <a:br>
              <a:rPr lang="en-US" sz="139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图灵测试</a:t>
            </a:r>
            <a:b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1956年达特茅斯会议</a:t>
            </a:r>
            <a:endParaRPr lang="en-US" sz="139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5037261" y="1333170"/>
            <a:ext cx="3531429" cy="113932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9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2.3 深度学习的崛起</a:t>
            </a:r>
            <a:br>
              <a:rPr lang="en-US" sz="139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2006年深度学习概念的提出</a:t>
            </a:r>
            <a:b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AlphaGo战胜李世石</a:t>
            </a:r>
            <a:endParaRPr lang="en-US" sz="139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7" name="Text 4"/>
          <p:cNvSpPr/>
          <p:nvPr/>
        </p:nvSpPr>
        <p:spPr>
          <a:xfrm>
            <a:off x="2567898" y="3057087"/>
            <a:ext cx="3531429" cy="113932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9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2.2 繁荣与低谷</a:t>
            </a:r>
            <a:br>
              <a:rPr lang="en-US" sz="139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39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专家系统的兴起与衰退</a:t>
            </a:r>
            <a:endParaRPr lang="en-US" sz="139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390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AI低谷，由于计算能力和算法的限制</a:t>
            </a:r>
            <a:endParaRPr lang="en-US" sz="139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三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、人工智能历史发展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9309" r="10618"/>
          <a:stretch>
            <a:fillRect/>
          </a:stretch>
        </p:blipFill>
        <p:spPr>
          <a:xfrm>
            <a:off x="4695825" y="1236345"/>
            <a:ext cx="4194810" cy="31432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35940" y="1000125"/>
            <a:ext cx="43002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600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图灵测试</a:t>
            </a:r>
            <a:endParaRPr lang="en-US" sz="1600" b="1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由艾伦·麦席森·图灵发明，指测试者与被测试者（一个人和一台机器）隔开的情况下，通过一些装置（如键盘）向被测试者随意提问。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现在的图灵测试测试时长通常为5分钟，如果电脑能回答由人类测试者提出的一系列问题，且其超过30%的回答让测试者误认为是人类所答，则电脑通过测试。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三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、人工智能历史发展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5940" y="1000125"/>
            <a:ext cx="43002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1600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AI</a:t>
            </a:r>
            <a:r>
              <a:rPr lang="zh-CN" altLang="en-US" sz="1600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发展</a:t>
            </a:r>
            <a:r>
              <a:rPr lang="en-US" sz="1600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低谷</a:t>
            </a:r>
            <a:endParaRPr lang="en-US" sz="1600" b="1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1970年代末-1980年代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神经网络已经提出（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1943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年）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没有强大的计算资源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三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、人工智能历史发展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5940" y="1000125"/>
            <a:ext cx="6044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深度学习的崛起</a:t>
            </a:r>
            <a:endParaRPr lang="en-US" sz="1600" b="1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半导体技术的发展，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GPU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的出现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1997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年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IBM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深蓝电脑击败西洋棋世界冠军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2016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年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AlphaGO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围棋战胜围棋世界冠军李世石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2022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年底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ChatGPT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出现（通用人工智能）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338070" y="2221230"/>
            <a:ext cx="4468495" cy="7016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机器学习与深度学习</a:t>
            </a:r>
            <a:endParaRPr lang="en-US" sz="35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33613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E78C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233613" y="1347787"/>
            <a:ext cx="4857750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一、</a:t>
            </a:r>
            <a:r>
              <a:rPr lang="zh-CN" alt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课程介绍</a:t>
            </a:r>
            <a:endParaRPr lang="en-US" sz="175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二、</a:t>
            </a:r>
            <a:r>
              <a:rPr 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人工智能的基本概念</a:t>
            </a:r>
            <a:endParaRPr lang="en-US" sz="175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三</a:t>
            </a:r>
            <a:r>
              <a:rPr 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、人工智能历史发展</a:t>
            </a:r>
            <a:endParaRPr lang="en-US" sz="175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175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五</a:t>
            </a:r>
            <a:r>
              <a:rPr 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</a:t>
            </a:r>
            <a:r>
              <a:rPr lang="zh-CN" alt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应用</a:t>
            </a:r>
            <a:r>
              <a:rPr lang="en-US" sz="175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现状</a:t>
            </a:r>
            <a:endParaRPr lang="en-US" sz="175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" y="1120381"/>
            <a:ext cx="7715250" cy="311228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57685" y="1981548"/>
            <a:ext cx="1948957" cy="13949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监督学习</a:t>
            </a:r>
            <a:br>
              <a:rPr 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6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回归与分类</a:t>
            </a:r>
            <a:endParaRPr lang="en-US" sz="160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6432608" y="1981548"/>
            <a:ext cx="1948957" cy="13949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强化学习</a:t>
            </a:r>
            <a:br>
              <a:rPr 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6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策略优化与奖励机制</a:t>
            </a:r>
            <a:endParaRPr lang="en-US" sz="160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7" name="Text 4"/>
          <p:cNvSpPr/>
          <p:nvPr/>
        </p:nvSpPr>
        <p:spPr>
          <a:xfrm>
            <a:off x="3642629" y="1981548"/>
            <a:ext cx="1948957" cy="13949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无监督学习</a:t>
            </a:r>
            <a:br>
              <a:rPr 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6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聚类与降维</a:t>
            </a:r>
            <a:endParaRPr lang="en-US" sz="160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监督学习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已知“答案”的学习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学习从输入到输出的关系（“厉害的线性回归”）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回归/预测</a:t>
            </a: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（连续值、如房价预测）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分类（离散值、如肿瘤良性/阴性，数字图像的分类）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2050" name="Picture 2" descr="Visualizatio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9931" r="7881" b="8062"/>
          <a:stretch>
            <a:fillRect/>
          </a:stretch>
        </p:blipFill>
        <p:spPr bwMode="auto">
          <a:xfrm>
            <a:off x="6469026" y="1715419"/>
            <a:ext cx="2285999" cy="23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无监督学习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没有“答案”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聚类（把数据划分为不同组别）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降维（减少数据维度）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强化学习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通过与环境交互来学习最佳策略，以最大化累积奖励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学习如何“表现的更好”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自动驾驶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机器人控制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305" y="2048510"/>
            <a:ext cx="5429885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机器学习主要流程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648460"/>
            <a:ext cx="8455025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数据预处理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Excel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存储数据（</a:t>
            </a: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.csv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文件更好），</a:t>
            </a: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Python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的</a:t>
            </a: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Pandas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包导入数据</a:t>
            </a:r>
            <a:endParaRPr lang="en-US" altLang="zh-CN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通常数据量要是特征数量的</a:t>
            </a: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10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倍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将数据处理为机器可读形式</a:t>
            </a:r>
            <a:endParaRPr lang="en-US" altLang="zh-CN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One-hot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编码</a:t>
            </a: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如果类别大于</a:t>
            </a:r>
            <a:r>
              <a:rPr lang="en-US" altLang="zh-CN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2)</a:t>
            </a:r>
            <a:endParaRPr lang="en-US" altLang="zh-CN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en-US" altLang="zh-CN" sz="168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2050" name="Picture 2" descr="one-hot encoding不是万能的，这些分类变量编码方法你值得拥有- 知乎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7" r="16650"/>
          <a:stretch>
            <a:fillRect/>
          </a:stretch>
        </p:blipFill>
        <p:spPr bwMode="auto">
          <a:xfrm>
            <a:off x="4162425" y="2242820"/>
            <a:ext cx="4914900" cy="235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深度学习主要流程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1583690"/>
            <a:ext cx="8195945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机器学习常见算法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支持向量机（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SVM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，分类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回归）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随机森林回归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多元线性回归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XGBoost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四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、机器学习与深度学习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深度学习常见算法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ANN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CNN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RNN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Transformer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6130" y="1287780"/>
            <a:ext cx="4267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337435" y="2213610"/>
            <a:ext cx="4468495" cy="7169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人工智能</a:t>
            </a:r>
            <a:r>
              <a:rPr lang="zh-CN" alt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应用</a:t>
            </a:r>
            <a:r>
              <a:rPr 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现状</a:t>
            </a:r>
            <a:endParaRPr lang="en-US" sz="35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851660" y="2235835"/>
            <a:ext cx="5440680" cy="6718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课程介绍</a:t>
            </a:r>
            <a:endParaRPr lang="zh-CN" altLang="en-US" sz="3500" b="1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五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</a:t>
            </a: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应用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现状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" y="950119"/>
            <a:ext cx="7715250" cy="345281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85850" y="1240631"/>
            <a:ext cx="3295650" cy="12096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4.1 医学影像分析</a:t>
            </a:r>
            <a:b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放射科与病理科的应用</a:t>
            </a:r>
            <a:endParaRPr lang="en-US" sz="140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4857750" y="1240631"/>
            <a:ext cx="3295650" cy="12096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4.2 辅助诊断系统</a:t>
            </a:r>
            <a:b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疾病预测与个性化治疗</a:t>
            </a:r>
            <a:endParaRPr lang="en-US" sz="140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85850" y="2897981"/>
            <a:ext cx="3295650" cy="12096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4.3 医疗机器人</a:t>
            </a:r>
            <a:b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手术辅助与护理机器人</a:t>
            </a:r>
            <a:endParaRPr lang="en-US" sz="140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8" name="Text 5"/>
          <p:cNvSpPr/>
          <p:nvPr/>
        </p:nvSpPr>
        <p:spPr>
          <a:xfrm>
            <a:off x="4857750" y="2897981"/>
            <a:ext cx="3295650" cy="12096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4.4 挑战</a:t>
            </a:r>
            <a:br>
              <a:rPr lang="en-US" sz="140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zh-CN" alt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对象各异</a:t>
            </a:r>
            <a:br>
              <a:rPr 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</a:br>
            <a:r>
              <a:rPr lang="zh-CN" alt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数据不同</a:t>
            </a:r>
            <a:endParaRPr lang="zh-CN" altLang="en-US" sz="1400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五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</a:t>
            </a: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应用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现状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医学影像分析</a:t>
            </a: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: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为何要叫“影像”？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肺结节识别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癌细胞识别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X</a:t>
            </a: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光骨折识别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l="7581" t="10736" r="7738" b="11426"/>
          <a:stretch>
            <a:fillRect/>
          </a:stretch>
        </p:blipFill>
        <p:spPr>
          <a:xfrm>
            <a:off x="4311015" y="1116330"/>
            <a:ext cx="3739515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五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</a:t>
            </a: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应用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现状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Text 2"/>
          <p:cNvSpPr/>
          <p:nvPr/>
        </p:nvSpPr>
        <p:spPr>
          <a:xfrm>
            <a:off x="762000" y="910590"/>
            <a:ext cx="8202295" cy="374840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Font typeface="Arial" panose="02080604020202020204" pitchFamily="34" charset="0"/>
              <a:buNone/>
            </a:pP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医学应用挑战</a:t>
            </a:r>
            <a:endParaRPr 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器官、组织各不相同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成像原理各异</a:t>
            </a:r>
            <a:endParaRPr 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分析目标不同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个体特征各异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数据共享？</a:t>
            </a: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endParaRPr lang="zh-CN" altLang="en-US" sz="168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24463" y="161448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224463" y="20574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5811520" y="3378835"/>
            <a:ext cx="2856230" cy="27622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r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黄恩待</a:t>
            </a:r>
            <a:endParaRPr 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智能医学与生物医学工程研究院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huangendai@nbu.edu.cn</a:t>
            </a:r>
            <a:endParaRPr lang="en-US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一、</a:t>
            </a: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课程介绍</a:t>
            </a:r>
            <a:endParaRPr lang="zh-CN" altLang="en-US" sz="2660" b="1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000" y="88011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计算机科学与医学交叉学科</a:t>
            </a:r>
            <a:endParaRPr lang="zh-CN" altLang="en-US" sz="160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用计算机作为工具，帮助我们解决问题（特别是医学问题）</a:t>
            </a:r>
            <a:endParaRPr lang="zh-CN" altLang="en-US" sz="160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第</a:t>
            </a:r>
            <a:r>
              <a:rPr lang="en-US" altLang="zh-CN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2</a:t>
            </a: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周</a:t>
            </a:r>
            <a:r>
              <a:rPr lang="en-US" altLang="zh-CN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</a:t>
            </a: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第</a:t>
            </a:r>
            <a:r>
              <a:rPr lang="en-US" altLang="zh-CN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10</a:t>
            </a: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周，</a:t>
            </a:r>
            <a:r>
              <a:rPr lang="en-US" altLang="zh-CN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18</a:t>
            </a: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：</a:t>
            </a:r>
            <a:r>
              <a:rPr lang="en-US" altLang="zh-CN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00-21</a:t>
            </a: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：</a:t>
            </a:r>
            <a:r>
              <a:rPr lang="en-US" altLang="zh-CN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15</a:t>
            </a: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（三次课间休息）</a:t>
            </a:r>
            <a:endParaRPr lang="zh-CN" altLang="en-US" sz="160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任课老师：姚育东、张白桦、黄恩待</a:t>
            </a:r>
            <a:endParaRPr lang="zh-CN" altLang="en-US" sz="160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一、</a:t>
            </a: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课程介绍</a:t>
            </a:r>
            <a:endParaRPr lang="zh-CN" altLang="en-US" sz="2660" b="1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593090" y="919480"/>
          <a:ext cx="7957185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710"/>
                <a:gridCol w="4236720"/>
                <a:gridCol w="1722755"/>
              </a:tblGrid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时间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课程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任课老师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第二周（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9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</a:t>
                      </a:r>
                      <a:r>
                        <a:rPr lang="x-none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人工智能概述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黄恩待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第三周（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9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23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机器学习基础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黄恩待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第四周（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9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深度学习与图像识别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黄恩待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第五周（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自然语言处理在医学中的应用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黄恩待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第六周（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14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信息与人工智能技术在医学领域应用概述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姚育东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/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张白桦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第七周（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21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机器学习在医学信息学方面应用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姚育东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张白桦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第八周（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28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基于深度学习的医学影像辅助诊断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姚育东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张白桦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第九周（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基于人工智能的疾病区域检测分割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姚育东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张白桦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第十周（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月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号）</a:t>
                      </a:r>
                      <a:endParaRPr lang="zh-CN" alt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智能医学相关论文分析与写作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姚育东</a:t>
                      </a:r>
                      <a:r>
                        <a:rPr lang="en-US" altLang="zh-CN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张白桦</a:t>
                      </a:r>
                      <a:endParaRPr lang="en-US" sz="160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一、</a:t>
            </a: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课程介绍</a:t>
            </a:r>
            <a:endParaRPr lang="zh-CN" altLang="en-US" sz="2660" b="1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2590" y="1958340"/>
            <a:ext cx="5798820" cy="122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欢迎学术合作、期待碰撞出新的“科研想法”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987550" y="2284095"/>
            <a:ext cx="5440680" cy="6718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人工智能的基本概念</a:t>
            </a:r>
            <a:endParaRPr lang="en-US" sz="35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二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、人工智能的基本概念</a:t>
            </a:r>
            <a:endParaRPr lang="en-US" sz="266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000" y="100965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什么是人工智能</a:t>
            </a:r>
            <a:r>
              <a:rPr lang="zh-CN" altLang="en-US" sz="1680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</a:rPr>
              <a:t>？</a:t>
            </a:r>
            <a:endParaRPr lang="zh-CN" altLang="en-US" sz="1680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4435" y="2035810"/>
            <a:ext cx="6850380" cy="1696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人工智能（Artificial Intelligence，AI）是计算机科学的一个分支，旨在创建能够模拟或增强人类智能的系统。其核心目标是使机器能够执行通常需要人类智能的任务</a:t>
            </a:r>
            <a:endParaRPr 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l"/>
            <a:endParaRPr 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r"/>
            <a:r>
              <a:rPr 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——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来自</a:t>
            </a:r>
            <a:r>
              <a:rPr lang="en-US" altLang="zh-CN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GPT-4o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的回答</a:t>
            </a:r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二</a:t>
            </a:r>
            <a:r>
              <a:rPr lang="en-US" sz="2660" b="1" dirty="0">
                <a:solidFill>
                  <a:srgbClr val="FFFFFF"/>
                </a:solidFill>
                <a:latin typeface="Microsoft YaHei" panose="020B0503020204020204" charset="-122"/>
                <a:ea typeface="Microsoft YaHei" panose="020B0503020204020204" charset="-122"/>
                <a:cs typeface="Noto Sans SC" pitchFamily="34" charset="-120"/>
                <a:sym typeface="+mn-ea"/>
              </a:rPr>
              <a:t>、人工智能的基本概念</a:t>
            </a:r>
            <a:endParaRPr lang="en-US" sz="2660" dirty="0"/>
          </a:p>
        </p:txBody>
      </p:sp>
      <p:sp>
        <p:nvSpPr>
          <p:cNvPr id="4" name="Text 2"/>
          <p:cNvSpPr/>
          <p:nvPr/>
        </p:nvSpPr>
        <p:spPr>
          <a:xfrm>
            <a:off x="762000" y="100965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神经网络</a:t>
            </a:r>
            <a:r>
              <a:rPr lang="zh-CN" altLang="en-US" sz="1680" b="1" dirty="0">
                <a:solidFill>
                  <a:srgbClr val="383838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：</a:t>
            </a:r>
            <a:endParaRPr lang="zh-CN" altLang="en-US" sz="1680" b="1" dirty="0">
              <a:solidFill>
                <a:srgbClr val="383838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en-US" sz="168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模仿人脑神经元结构的计算模型</a:t>
            </a:r>
            <a:endParaRPr lang="en-US" sz="168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神经元、激活函数组成</a:t>
            </a:r>
            <a:endParaRPr lang="zh-CN" altLang="en-US" sz="168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80604020202020204" pitchFamily="34" charset="0"/>
              <a:buChar char="•"/>
            </a:pPr>
            <a:r>
              <a:rPr lang="zh-CN" altLang="en-US" sz="168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二维的卷积神经网络（</a:t>
            </a:r>
            <a:r>
              <a:rPr lang="en-US" altLang="zh-CN" sz="168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CNN</a:t>
            </a:r>
            <a:r>
              <a:rPr lang="zh-CN" altLang="en-US" sz="168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</a:t>
            </a:r>
            <a:endParaRPr lang="en-US" sz="168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None/>
            </a:pPr>
            <a:endParaRPr lang="en-US" sz="168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970" y="1352550"/>
            <a:ext cx="42672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Presentation</Application>
  <PresentationFormat>On-screen Show (16:9)</PresentationFormat>
  <Paragraphs>303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SimSun</vt:lpstr>
      <vt:lpstr>Wingdings</vt:lpstr>
      <vt:lpstr>DejaVu Sans</vt:lpstr>
      <vt:lpstr>Microsoft YaHei</vt:lpstr>
      <vt:lpstr>Noto Sans SC</vt:lpstr>
      <vt:lpstr>AR PL UKai CN</vt:lpstr>
      <vt:lpstr>Noto Sans SC</vt:lpstr>
      <vt:lpstr>Gubbi</vt:lpstr>
      <vt:lpstr>Noto Sans SC</vt:lpstr>
      <vt:lpstr>Calibri</vt:lpstr>
      <vt:lpstr>微软雅黑</vt:lpstr>
      <vt:lpstr>Arial Unicode MS</vt:lpstr>
      <vt:lpstr>等线</vt:lpstr>
      <vt:lpstr>文泉驿微米黑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一、人工智能基础</dc:title>
  <dc:creator>黄恩待</dc:creator>
  <dc:subject>《医学信息技术》课程</dc:subject>
  <cp:lastModifiedBy>ymq</cp:lastModifiedBy>
  <cp:revision>41</cp:revision>
  <dcterms:created xsi:type="dcterms:W3CDTF">2024-09-23T09:03:24Z</dcterms:created>
  <dcterms:modified xsi:type="dcterms:W3CDTF">2024-09-23T09:03:24Z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1033-11.1.0.11720</vt:lpwstr>
  </property>
</Properties>
</file>