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3042D55-81A5-4C8F-A04E-FB5FB9B3586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D4D9DB-B453-446F-B43D-EB919D326BF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822924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4074840"/>
            <a:ext cx="822924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0748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40748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822924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1445040"/>
            <a:ext cx="822924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1416600" y="1444680"/>
            <a:ext cx="6310080" cy="503460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1416600" y="1444680"/>
            <a:ext cx="6310080" cy="5034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445040"/>
            <a:ext cx="8229240" cy="503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822924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376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40748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7200" y="1445040"/>
            <a:ext cx="8229240" cy="503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40748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4074840"/>
            <a:ext cx="822924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822924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4074840"/>
            <a:ext cx="822924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40748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40748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822924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445040"/>
            <a:ext cx="822924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416600" y="1444680"/>
            <a:ext cx="6310080" cy="50346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1416600" y="1444680"/>
            <a:ext cx="6310080" cy="5034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822924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376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40748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50346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40748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445040"/>
            <a:ext cx="401580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4074840"/>
            <a:ext cx="8229240" cy="240120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285480" cy="533160"/>
          </a:xfrm>
          <a:prstGeom prst="rect">
            <a:avLst/>
          </a:prstGeom>
          <a:gradFill>
            <a:gsLst>
              <a:gs pos="0">
                <a:srgbClr val="cccce6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12920" y="135000"/>
            <a:ext cx="8730720" cy="274320"/>
          </a:xfrm>
          <a:prstGeom prst="rect">
            <a:avLst/>
          </a:prstGeom>
          <a:gradFill>
            <a:gsLst>
              <a:gs pos="0">
                <a:srgbClr val="00007d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09680" y="135000"/>
            <a:ext cx="137880" cy="14076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547560" y="0"/>
            <a:ext cx="139320" cy="13788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47560" y="135000"/>
            <a:ext cx="139320" cy="14076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74680" y="274680"/>
            <a:ext cx="136080" cy="13788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31760" y="136440"/>
            <a:ext cx="140760" cy="137880"/>
          </a:xfrm>
          <a:prstGeom prst="rect">
            <a:avLst/>
          </a:prstGeom>
          <a:solidFill>
            <a:srgbClr val="0000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409680" y="271440"/>
            <a:ext cx="137880" cy="13788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74680" y="409680"/>
            <a:ext cx="136080" cy="13608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0"/>
            <a:ext cx="3504960" cy="685764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187280" y="1706400"/>
            <a:ext cx="574200" cy="6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73120" y="3583080"/>
            <a:ext cx="576000" cy="64116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" name="Picture 21" descr=""/>
          <p:cNvPicPr/>
          <p:nvPr/>
        </p:nvPicPr>
        <p:blipFill>
          <a:blip r:embed="rId2"/>
          <a:stretch/>
        </p:blipFill>
        <p:spPr>
          <a:xfrm>
            <a:off x="1187280" y="1700280"/>
            <a:ext cx="7956360" cy="2520720"/>
          </a:xfrm>
          <a:prstGeom prst="rect">
            <a:avLst/>
          </a:prstGeom>
          <a:ln>
            <a:noFill/>
          </a:ln>
        </p:spPr>
      </p:pic>
      <p:sp>
        <p:nvSpPr>
          <p:cNvPr id="13" name="CustomShape 13"/>
          <p:cNvSpPr/>
          <p:nvPr/>
        </p:nvSpPr>
        <p:spPr>
          <a:xfrm>
            <a:off x="1187280" y="1690560"/>
            <a:ext cx="1103040" cy="642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2281320" y="1066680"/>
            <a:ext cx="585360" cy="63468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141560" y="3583080"/>
            <a:ext cx="583920" cy="641160"/>
          </a:xfrm>
          <a:prstGeom prst="rect">
            <a:avLst/>
          </a:prstGeom>
          <a:solidFill>
            <a:srgbClr val="0019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281320" y="1690560"/>
            <a:ext cx="585360" cy="64260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141560" y="2324160"/>
            <a:ext cx="583920" cy="63288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1716120" y="2324160"/>
            <a:ext cx="574200" cy="63288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1141560" y="2948040"/>
            <a:ext cx="583920" cy="64404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" name="图片 27" descr=""/>
          <p:cNvPicPr/>
          <p:nvPr/>
        </p:nvPicPr>
        <p:blipFill>
          <a:blip r:embed="rId3"/>
          <a:stretch/>
        </p:blipFill>
        <p:spPr>
          <a:xfrm>
            <a:off x="6588000" y="6289560"/>
            <a:ext cx="2290320" cy="401400"/>
          </a:xfrm>
          <a:prstGeom prst="rect">
            <a:avLst/>
          </a:prstGeom>
          <a:ln>
            <a:noFill/>
          </a:ln>
        </p:spPr>
      </p:pic>
      <p:pic>
        <p:nvPicPr>
          <p:cNvPr id="21" name="Picture 20" descr=""/>
          <p:cNvPicPr/>
          <p:nvPr/>
        </p:nvPicPr>
        <p:blipFill>
          <a:blip r:embed="rId4"/>
          <a:stretch/>
        </p:blipFill>
        <p:spPr>
          <a:xfrm>
            <a:off x="339840" y="6351120"/>
            <a:ext cx="504720" cy="396720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"/>
          <p:cNvPicPr/>
          <p:nvPr/>
        </p:nvPicPr>
        <p:blipFill>
          <a:blip r:embed="rId5"/>
          <a:stretch/>
        </p:blipFill>
        <p:spPr>
          <a:xfrm>
            <a:off x="339840" y="6335640"/>
            <a:ext cx="504720" cy="398880"/>
          </a:xfrm>
          <a:prstGeom prst="rect">
            <a:avLst/>
          </a:prstGeom>
          <a:ln>
            <a:noFill/>
          </a:ln>
        </p:spPr>
      </p:pic>
      <p:pic>
        <p:nvPicPr>
          <p:cNvPr id="23" name="Picture 22" descr=""/>
          <p:cNvPicPr/>
          <p:nvPr/>
        </p:nvPicPr>
        <p:blipFill>
          <a:blip r:embed="rId6"/>
          <a:stretch/>
        </p:blipFill>
        <p:spPr>
          <a:xfrm>
            <a:off x="938520" y="6393960"/>
            <a:ext cx="974520" cy="203400"/>
          </a:xfrm>
          <a:prstGeom prst="rect">
            <a:avLst/>
          </a:prstGeom>
          <a:ln>
            <a:noFill/>
          </a:ln>
        </p:spPr>
      </p:pic>
      <p:pic>
        <p:nvPicPr>
          <p:cNvPr id="24" name="Picture 23" descr=""/>
          <p:cNvPicPr/>
          <p:nvPr/>
        </p:nvPicPr>
        <p:blipFill>
          <a:blip r:embed="rId7"/>
          <a:stretch/>
        </p:blipFill>
        <p:spPr>
          <a:xfrm>
            <a:off x="958320" y="6623280"/>
            <a:ext cx="1332000" cy="69480"/>
          </a:xfrm>
          <a:prstGeom prst="rect">
            <a:avLst/>
          </a:prstGeom>
          <a:ln>
            <a:noFill/>
          </a:ln>
        </p:spPr>
      </p:pic>
      <p:sp>
        <p:nvSpPr>
          <p:cNvPr id="25" name="CustomShape 20"/>
          <p:cNvSpPr/>
          <p:nvPr/>
        </p:nvSpPr>
        <p:spPr>
          <a:xfrm>
            <a:off x="5184720" y="45000"/>
            <a:ext cx="39589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c9cc4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计算机网络（研讨</a:t>
            </a:r>
            <a:r>
              <a:rPr b="0" lang="en-US" sz="1600" spc="-1" strike="noStrike">
                <a:solidFill>
                  <a:srgbClr val="9c9cc4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课） </a:t>
            </a:r>
            <a:r>
              <a:rPr b="0" lang="en-US" sz="1600" spc="-1" strike="noStrike">
                <a:solidFill>
                  <a:srgbClr val="9c9cc4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- 2018</a:t>
            </a:r>
            <a:r>
              <a:rPr b="0" lang="en-US" sz="1600" spc="-1" strike="noStrike">
                <a:solidFill>
                  <a:srgbClr val="9c9cc4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年春</a:t>
            </a:r>
            <a:r>
              <a:rPr b="0" lang="en-US" sz="1600" spc="-1" strike="noStrike">
                <a:solidFill>
                  <a:srgbClr val="9c9cc4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季学期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1"/>
          <p:cNvSpPr>
            <a:spLocks noGrp="1"/>
          </p:cNvSpPr>
          <p:nvPr>
            <p:ph type="title"/>
          </p:nvPr>
        </p:nvSpPr>
        <p:spPr>
          <a:xfrm>
            <a:off x="1547640" y="2027880"/>
            <a:ext cx="7560360" cy="2010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单击此</a:t>
            </a:r>
            <a:r>
              <a:rPr b="1" lang="zh-C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处编辑</a:t>
            </a:r>
            <a:r>
              <a:rPr b="1" lang="zh-C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母版标</a:t>
            </a:r>
            <a:r>
              <a:rPr b="1" lang="zh-C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2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3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5889C07-055F-4773-ABC0-C79A33F913F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24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4/9/18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285480" cy="533160"/>
          </a:xfrm>
          <a:prstGeom prst="rect">
            <a:avLst/>
          </a:prstGeom>
          <a:gradFill>
            <a:gsLst>
              <a:gs pos="0">
                <a:srgbClr val="cccce6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412920" y="135000"/>
            <a:ext cx="8730720" cy="274320"/>
          </a:xfrm>
          <a:prstGeom prst="rect">
            <a:avLst/>
          </a:prstGeom>
          <a:gradFill>
            <a:gsLst>
              <a:gs pos="0">
                <a:srgbClr val="00007d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409680" y="135000"/>
            <a:ext cx="137880" cy="14076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547560" y="0"/>
            <a:ext cx="139320" cy="13788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547560" y="135000"/>
            <a:ext cx="139320" cy="14076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74680" y="274680"/>
            <a:ext cx="136080" cy="13788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131760" y="136440"/>
            <a:ext cx="140760" cy="137880"/>
          </a:xfrm>
          <a:prstGeom prst="rect">
            <a:avLst/>
          </a:prstGeom>
          <a:solidFill>
            <a:srgbClr val="0000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409680" y="271440"/>
            <a:ext cx="137880" cy="13788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274680" y="409680"/>
            <a:ext cx="136080" cy="13608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PlaceHolder 10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811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单击此处</a:t>
            </a: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编辑母版</a:t>
            </a: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11"/>
          <p:cNvSpPr>
            <a:spLocks noGrp="1"/>
          </p:cNvSpPr>
          <p:nvPr>
            <p:ph type="body"/>
          </p:nvPr>
        </p:nvSpPr>
        <p:spPr>
          <a:xfrm>
            <a:off x="457200" y="1445040"/>
            <a:ext cx="8229240" cy="50346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Seventh Outline Level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单击此处编辑母版文本样式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第二级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第三级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第四级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第五级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12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13"/>
          <p:cNvSpPr>
            <a:spLocks noGrp="1"/>
          </p:cNvSpPr>
          <p:nvPr>
            <p:ph type="sldNum"/>
          </p:nvPr>
        </p:nvSpPr>
        <p:spPr>
          <a:xfrm>
            <a:off x="8827920" y="6705720"/>
            <a:ext cx="208440" cy="1519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06DC09F-EE0E-42CC-B232-209506E895E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1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4/9/18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61920" y="4267080"/>
            <a:ext cx="4429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武庆华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wuqinghua@ict.ac.cn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47640" y="2027880"/>
            <a:ext cx="7560360" cy="2010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交换机转发实验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F467C6-D823-4097-9353-2F242253E91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457200"/>
            <a:ext cx="8229240" cy="81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提纲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445040"/>
            <a:ext cx="8229240" cy="503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交换机转发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交换机转发表学习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交换机转发实现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转发表学习实现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转发和广播实现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多线程和互斥操作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实验内容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附件文件列表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827920" y="6705720"/>
            <a:ext cx="208440" cy="15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61333E3-0C62-47D8-A829-F13B2E4763B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457200"/>
            <a:ext cx="8229240" cy="81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交换机转发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827920" y="6705720"/>
            <a:ext cx="208440" cy="15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3E65FC1-534B-4CAE-8896-B1DFA80B33A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6" name="图片 4" descr=""/>
          <p:cNvPicPr/>
          <p:nvPr/>
        </p:nvPicPr>
        <p:blipFill>
          <a:blip r:embed="rId1"/>
          <a:stretch/>
        </p:blipFill>
        <p:spPr>
          <a:xfrm>
            <a:off x="3872880" y="1419840"/>
            <a:ext cx="4291200" cy="2566800"/>
          </a:xfrm>
          <a:prstGeom prst="rect">
            <a:avLst/>
          </a:prstGeom>
          <a:ln>
            <a:noFill/>
          </a:ln>
        </p:spPr>
      </p:pic>
      <p:pic>
        <p:nvPicPr>
          <p:cNvPr id="127" name="图片 5" descr=""/>
          <p:cNvPicPr/>
          <p:nvPr/>
        </p:nvPicPr>
        <p:blipFill>
          <a:blip r:embed="rId2"/>
          <a:stretch/>
        </p:blipFill>
        <p:spPr>
          <a:xfrm>
            <a:off x="3872880" y="4043880"/>
            <a:ext cx="4464000" cy="273780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419400" y="2380320"/>
            <a:ext cx="3598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广播网络中，转发节点将每个数据包从所有其他端口广播出去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57200" y="5091120"/>
            <a:ext cx="3598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Switch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）将收到的数据包沿着目的主机方向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转发（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Forward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457200"/>
            <a:ext cx="8229240" cy="81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交换机转发表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827920" y="6705720"/>
            <a:ext cx="208440" cy="15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351C53C-0214-4729-9F49-96E6D1E9EA9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2" name="图片 27" descr=""/>
          <p:cNvPicPr/>
          <p:nvPr/>
        </p:nvPicPr>
        <p:blipFill>
          <a:blip r:embed="rId1"/>
          <a:stretch/>
        </p:blipFill>
        <p:spPr>
          <a:xfrm>
            <a:off x="3188880" y="1268640"/>
            <a:ext cx="4426920" cy="271728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1096200" y="186948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交换机转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120680" y="420192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转发表示意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5"/>
          <p:cNvGraphicFramePr/>
          <p:nvPr/>
        </p:nvGraphicFramePr>
        <p:xfrm>
          <a:off x="457200" y="4786920"/>
          <a:ext cx="2989800" cy="1482480"/>
        </p:xfrm>
        <a:graphic>
          <a:graphicData uri="http://schemas.openxmlformats.org/drawingml/2006/table">
            <a:tbl>
              <a:tblPr/>
              <a:tblGrid>
                <a:gridCol w="1204560"/>
                <a:gridCol w="17856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目的地址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转发端口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6"/>
          <p:cNvGraphicFramePr/>
          <p:nvPr/>
        </p:nvGraphicFramePr>
        <p:xfrm>
          <a:off x="4087800" y="4546080"/>
          <a:ext cx="4324320" cy="2297160"/>
        </p:xfrm>
        <a:graphic>
          <a:graphicData uri="http://schemas.openxmlformats.org/drawingml/2006/table">
            <a:tbl>
              <a:tblPr/>
              <a:tblGrid>
                <a:gridCol w="1846800"/>
                <a:gridCol w="1256400"/>
                <a:gridCol w="1221480"/>
              </a:tblGrid>
              <a:tr h="367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目的地址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转发端口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老化时间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42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1 MAC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30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</a:tr>
              <a:tr h="642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2 MAC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30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</a:tr>
              <a:tr h="643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3 MAC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30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</a:tr>
            </a:tbl>
          </a:graphicData>
        </a:graphic>
      </p:graphicFrame>
      <p:sp>
        <p:nvSpPr>
          <p:cNvPr id="137" name="CustomShape 7"/>
          <p:cNvSpPr/>
          <p:nvPr/>
        </p:nvSpPr>
        <p:spPr>
          <a:xfrm>
            <a:off x="5789880" y="420192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实际转发表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285120" y="3291840"/>
            <a:ext cx="424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1818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换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机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将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目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的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地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址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与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转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出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端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口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的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映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射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存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储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在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转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发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表</a:t>
            </a:r>
            <a:r>
              <a:rPr b="0" lang="en-US" sz="1800" spc="-1" strike="noStrike">
                <a:solidFill>
                  <a:srgbClr val="1818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457200"/>
            <a:ext cx="8229240" cy="81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交换机学习转发表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445040"/>
            <a:ext cx="8229240" cy="157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1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Key Observation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: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当交换机从某端口收到源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MAC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地址（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Ethernet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地址）为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X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的数据包时，可以确定：将目的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MAC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地址为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X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的数据包从该端口转出可以达到目的主机。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8827920" y="6705720"/>
            <a:ext cx="208440" cy="15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0303431-809B-4ADF-B5E9-BBF9D3DAA0C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5434920" y="3254760"/>
            <a:ext cx="888480" cy="4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 flipH="1">
            <a:off x="7131240" y="3254760"/>
            <a:ext cx="69516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030a0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5452920" y="3040920"/>
            <a:ext cx="122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to Host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6540120" y="3114360"/>
            <a:ext cx="122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to Host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6" name="Table 8"/>
          <p:cNvGraphicFramePr/>
          <p:nvPr/>
        </p:nvGraphicFramePr>
        <p:xfrm>
          <a:off x="229680" y="3816360"/>
          <a:ext cx="4750560" cy="1738440"/>
        </p:xfrm>
        <a:graphic>
          <a:graphicData uri="http://schemas.openxmlformats.org/drawingml/2006/table">
            <a:tbl>
              <a:tblPr/>
              <a:tblGrid>
                <a:gridCol w="2028240"/>
                <a:gridCol w="1379880"/>
                <a:gridCol w="1342800"/>
              </a:tblGrid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目的地址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转发端口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老化时间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</a:tr>
              <a:tr h="457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</a:tr>
            </a:tbl>
          </a:graphicData>
        </a:graphic>
      </p:graphicFrame>
      <p:sp>
        <p:nvSpPr>
          <p:cNvPr id="147" name="CustomShape 9"/>
          <p:cNvSpPr/>
          <p:nvPr/>
        </p:nvSpPr>
        <p:spPr>
          <a:xfrm>
            <a:off x="1748160" y="330984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转发表条目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8" name="Table 10"/>
          <p:cNvGraphicFramePr/>
          <p:nvPr/>
        </p:nvGraphicFramePr>
        <p:xfrm>
          <a:off x="229680" y="4180680"/>
          <a:ext cx="4750560" cy="640080"/>
        </p:xfrm>
        <a:graphic>
          <a:graphicData uri="http://schemas.openxmlformats.org/drawingml/2006/table">
            <a:tbl>
              <a:tblPr/>
              <a:tblGrid>
                <a:gridCol w="2028240"/>
                <a:gridCol w="1379880"/>
                <a:gridCol w="1342800"/>
              </a:tblGrid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1 MAC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30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11"/>
          <p:cNvGraphicFramePr/>
          <p:nvPr/>
        </p:nvGraphicFramePr>
        <p:xfrm>
          <a:off x="229680" y="4557960"/>
          <a:ext cx="4750560" cy="640080"/>
        </p:xfrm>
        <a:graphic>
          <a:graphicData uri="http://schemas.openxmlformats.org/drawingml/2006/table">
            <a:tbl>
              <a:tblPr/>
              <a:tblGrid>
                <a:gridCol w="2028240"/>
                <a:gridCol w="1379880"/>
                <a:gridCol w="1342800"/>
              </a:tblGrid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2 MAC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30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150" name="CustomShape 12"/>
          <p:cNvSpPr/>
          <p:nvPr/>
        </p:nvSpPr>
        <p:spPr>
          <a:xfrm>
            <a:off x="457200" y="5354640"/>
            <a:ext cx="822924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收到数据包后，交换机根据转发表中对应的转发端口转出数据包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交换机转发数据包时查不到对应端口怎么办？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直接广播该数据包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626360" y="3092760"/>
            <a:ext cx="794520" cy="513000"/>
          </a:xfrm>
          <a:prstGeom prst="rect">
            <a:avLst/>
          </a:prstGeom>
          <a:solidFill>
            <a:srgbClr val="9999ff"/>
          </a:solidFill>
          <a:ln w="25560">
            <a:solidFill>
              <a:srgbClr val="7171b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Host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7909200" y="3092760"/>
            <a:ext cx="794520" cy="513000"/>
          </a:xfrm>
          <a:prstGeom prst="rect">
            <a:avLst/>
          </a:prstGeom>
          <a:solidFill>
            <a:srgbClr val="9999ff"/>
          </a:solidFill>
          <a:ln w="25560">
            <a:solidFill>
              <a:srgbClr val="7171b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Host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4278240" y="2785680"/>
            <a:ext cx="149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10.0.0.1/24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7560720" y="2785680"/>
            <a:ext cx="149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10.0.0.2/24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6323400" y="4607640"/>
            <a:ext cx="794520" cy="513000"/>
          </a:xfrm>
          <a:prstGeom prst="rect">
            <a:avLst/>
          </a:prstGeom>
          <a:solidFill>
            <a:srgbClr val="9999ff"/>
          </a:solidFill>
          <a:ln w="25560">
            <a:solidFill>
              <a:srgbClr val="7171b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Host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>
            <a:off x="6917760" y="4706640"/>
            <a:ext cx="149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10.0.0.3/24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>
            <a:off x="6323400" y="3606120"/>
            <a:ext cx="794520" cy="52776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25560">
            <a:solidFill>
              <a:srgbClr val="7171b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Line 20"/>
          <p:cNvSpPr/>
          <p:nvPr/>
        </p:nvSpPr>
        <p:spPr>
          <a:xfrm>
            <a:off x="5421240" y="3349080"/>
            <a:ext cx="901800" cy="520920"/>
          </a:xfrm>
          <a:prstGeom prst="line">
            <a:avLst/>
          </a:prstGeom>
          <a:ln w="38160">
            <a:solidFill>
              <a:srgbClr val="9292f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21"/>
          <p:cNvSpPr/>
          <p:nvPr/>
        </p:nvSpPr>
        <p:spPr>
          <a:xfrm flipV="1">
            <a:off x="7118280" y="3349080"/>
            <a:ext cx="790560" cy="520920"/>
          </a:xfrm>
          <a:prstGeom prst="line">
            <a:avLst/>
          </a:prstGeom>
          <a:ln w="38160">
            <a:solidFill>
              <a:srgbClr val="9292f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22"/>
          <p:cNvSpPr/>
          <p:nvPr/>
        </p:nvSpPr>
        <p:spPr>
          <a:xfrm>
            <a:off x="6720480" y="4133880"/>
            <a:ext cx="360" cy="473400"/>
          </a:xfrm>
          <a:prstGeom prst="line">
            <a:avLst/>
          </a:prstGeom>
          <a:ln w="38160">
            <a:solidFill>
              <a:srgbClr val="9292f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3"/>
          <p:cNvSpPr/>
          <p:nvPr/>
        </p:nvSpPr>
        <p:spPr>
          <a:xfrm>
            <a:off x="5558760" y="375120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Port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4"/>
          <p:cNvSpPr/>
          <p:nvPr/>
        </p:nvSpPr>
        <p:spPr>
          <a:xfrm>
            <a:off x="7061400" y="375768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Port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5"/>
          <p:cNvSpPr/>
          <p:nvPr/>
        </p:nvSpPr>
        <p:spPr>
          <a:xfrm>
            <a:off x="6634440" y="428004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Port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57200"/>
            <a:ext cx="8229240" cy="81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交换机学习实现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827920" y="6705720"/>
            <a:ext cx="208440" cy="15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0DEBBAF-88D5-4BA2-A0D0-B11D5B736EC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66" name="Table 3"/>
          <p:cNvGraphicFramePr/>
          <p:nvPr/>
        </p:nvGraphicFramePr>
        <p:xfrm>
          <a:off x="2117880" y="1240200"/>
          <a:ext cx="4750560" cy="2297160"/>
        </p:xfrm>
        <a:graphic>
          <a:graphicData uri="http://schemas.openxmlformats.org/drawingml/2006/table">
            <a:tbl>
              <a:tblPr/>
              <a:tblGrid>
                <a:gridCol w="2028240"/>
                <a:gridCol w="1379880"/>
                <a:gridCol w="1342800"/>
              </a:tblGrid>
              <a:tr h="430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目的地址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转发端口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老化时间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1 MAC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30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2 MAC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30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ff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Host 3 MAC Addr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Port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黑体"/>
                        </a:rPr>
                        <a:t>30 sec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ddff"/>
                    </a:solidFill>
                  </a:tcPr>
                </a:tc>
              </a:tr>
            </a:tbl>
          </a:graphicData>
        </a:graphic>
      </p:graphicFrame>
      <p:sp>
        <p:nvSpPr>
          <p:cNvPr id="167" name="CustomShape 4"/>
          <p:cNvSpPr/>
          <p:nvPr/>
        </p:nvSpPr>
        <p:spPr>
          <a:xfrm>
            <a:off x="849600" y="212904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转发表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495000" y="3643200"/>
            <a:ext cx="8439120" cy="25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查询操作：每收到一个数据包，根据目的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MAC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地址查询相应转发条目：如果查询到对应条目，则根据相应转发端口转发数据包，并更新访问时间；否则，广播该数据包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②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插入操作：每收到一个数据包，如果其源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MAC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地址不在转发表中，则将该地址与入端口的映射关系写入转发表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③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老化操作：每秒钟运行一次老化操作，删除超过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30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秒未访问的转发条目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2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457200"/>
            <a:ext cx="8229240" cy="81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多线程与互斥操作实现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1445040"/>
            <a:ext cx="8579160" cy="503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转发表的老化操作与其他操作独立运行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需要多线程与互斥操作实现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Linux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多线程与互斥操作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int pthread_create(pthread_t *, pthread_attr_t *, void *(*start_routine) (void *), void *);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int pthread_join(pthread_t, void **);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pthread_mutex_init(pthread_mutex_t *, pthread_attr_t *);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pthread_mutex_lock(pthread_mutex_t *);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pthread_mutex_unlock(pthread_mutex_t *);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8827920" y="6705720"/>
            <a:ext cx="208440" cy="15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3BF0F06-14B8-4A02-B71F-8595049B3B7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457200"/>
            <a:ext cx="8229240" cy="81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实验内容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445040"/>
            <a:ext cx="8229240" cy="503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实现对数据结构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mac_port_map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的所有操作，以及数据包的转发和广播操作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iface_info_t *lookup_port(u8 mac[ETH_ALEN]);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void insert_mac_port(u8 mac[ETH_ALEN], iface_info_t *iface);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int sweep_aged_mac_port_entry();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void broadcast_packet(iface_info_t *iface, const char *packet, int len);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void handle_packet(iface_info_t *iface, char *packet, int len);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使用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iperf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和给定的拓扑进行实验，对比交换机转发与集线器广播的性能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827920" y="6705720"/>
            <a:ext cx="208440" cy="15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B2BBA4B-86D2-436B-B2C6-8EA2B8470D9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457200"/>
            <a:ext cx="8229240" cy="811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附件文件列表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445040"/>
            <a:ext cx="8229240" cy="503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disable_offloading.sh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#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禁止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TCP Offloading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hash.c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# mac_port_map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中的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hash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函数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include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#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所有相关头文件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mac.c 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#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待实现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mac_port_mac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相关操作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main.c 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#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待实现转发函数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Makefile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packet.c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#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待实现广播函数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pthread_example.c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#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多线程、互斥操作例子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switch-reference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# 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参考实现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5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three_nodes_bw.py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	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# Mininet topo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脚本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8827920" y="6705720"/>
            <a:ext cx="208440" cy="15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5426253-03B0-41FF-9DFC-0999548C519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14593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2017-02-15T05:09:36Z</dcterms:created>
  <dc:creator>Wu Qinghua</dc:creator>
  <dc:description/>
  <dc:language>en-US</dc:language>
  <cp:lastModifiedBy/>
  <dcterms:modified xsi:type="dcterms:W3CDTF">2018-04-09T16:54:22Z</dcterms:modified>
  <cp:revision>1388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