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59" r:id="rId7"/>
    <p:sldId id="261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88" r:id="rId18"/>
    <p:sldId id="307" r:id="rId19"/>
    <p:sldId id="270" r:id="rId20"/>
    <p:sldId id="271" r:id="rId21"/>
    <p:sldId id="272" r:id="rId22"/>
    <p:sldId id="273" r:id="rId23"/>
    <p:sldId id="277" r:id="rId24"/>
    <p:sldId id="274" r:id="rId25"/>
    <p:sldId id="275" r:id="rId26"/>
    <p:sldId id="276" r:id="rId27"/>
    <p:sldId id="279" r:id="rId28"/>
    <p:sldId id="278" r:id="rId29"/>
    <p:sldId id="280" r:id="rId30"/>
    <p:sldId id="284" r:id="rId31"/>
    <p:sldId id="282" r:id="rId32"/>
    <p:sldId id="283" r:id="rId33"/>
    <p:sldId id="285" r:id="rId34"/>
    <p:sldId id="286" r:id="rId35"/>
    <p:sldId id="287" r:id="rId36"/>
    <p:sldId id="281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slide" Target="slides/slide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r="4499"/>
          <a:stretch>
            <a:fillRect/>
          </a:stretch>
        </p:blipFill>
        <p:spPr>
          <a:xfrm>
            <a:off x="-24904" y="16561"/>
            <a:ext cx="9193807" cy="6860348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419246" y="2593286"/>
            <a:ext cx="5954892" cy="712458"/>
          </a:xfrm>
        </p:spPr>
        <p:txBody>
          <a:bodyPr>
            <a:normAutofit/>
          </a:bodyPr>
          <a:lstStyle>
            <a:lvl1pPr algn="l">
              <a:defRPr sz="348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/>
              <a:t>单击此处添加主标题</a:t>
            </a:r>
            <a:endParaRPr lang="zh-CN" altLang="en-US" dirty="0"/>
          </a:p>
        </p:txBody>
      </p:sp>
      <p:sp>
        <p:nvSpPr>
          <p:cNvPr id="9" name="副标题 4"/>
          <p:cNvSpPr>
            <a:spLocks noGrp="1"/>
          </p:cNvSpPr>
          <p:nvPr>
            <p:ph type="subTitle" idx="1"/>
          </p:nvPr>
        </p:nvSpPr>
        <p:spPr>
          <a:xfrm>
            <a:off x="419246" y="3453359"/>
            <a:ext cx="5954892" cy="499189"/>
          </a:xfrm>
        </p:spPr>
        <p:txBody>
          <a:bodyPr/>
          <a:lstStyle>
            <a:lvl1pPr algn="l">
              <a:buNone/>
              <a:defRPr sz="2030" b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760" y="346997"/>
            <a:ext cx="1462651" cy="510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101" y="2488808"/>
            <a:ext cx="1453435" cy="14602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1"/>
          <a:stretch>
            <a:fillRect/>
          </a:stretch>
        </p:blipFill>
        <p:spPr>
          <a:xfrm>
            <a:off x="0" y="33561"/>
            <a:ext cx="9144000" cy="6824670"/>
          </a:xfrm>
          <a:prstGeom prst="rect">
            <a:avLst/>
          </a:prstGeom>
        </p:spPr>
      </p:pic>
      <p:sp>
        <p:nvSpPr>
          <p:cNvPr id="7" name="标题 3"/>
          <p:cNvSpPr>
            <a:spLocks noGrp="1"/>
          </p:cNvSpPr>
          <p:nvPr>
            <p:ph type="ctrTitle"/>
          </p:nvPr>
        </p:nvSpPr>
        <p:spPr>
          <a:xfrm>
            <a:off x="1633730" y="2436569"/>
            <a:ext cx="5680653" cy="1503172"/>
          </a:xfrm>
        </p:spPr>
        <p:txBody>
          <a:bodyPr>
            <a:normAutofit/>
          </a:bodyPr>
          <a:lstStyle>
            <a:lvl1pPr algn="ctr">
              <a:defRPr sz="319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824" y="5518687"/>
            <a:ext cx="1037480" cy="1042367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760" y="358968"/>
            <a:ext cx="1462651" cy="510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75" y="-42523"/>
            <a:ext cx="9144000" cy="97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8996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9799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96989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96049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950460" algn="l" defTabSz="197993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940425" algn="l" defTabSz="197993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930390" algn="l" defTabSz="197993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920355" algn="l" defTabSz="197993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98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1" name="标题 3"/>
          <p:cNvSpPr>
            <a:spLocks noGrp="1"/>
          </p:cNvSpPr>
          <p:nvPr>
            <p:ph type="ctrTitle"/>
          </p:nvPr>
        </p:nvSpPr>
        <p:spPr>
          <a:xfrm>
            <a:off x="428057" y="332674"/>
            <a:ext cx="8104385" cy="533939"/>
          </a:xfrm>
        </p:spPr>
        <p:txBody>
          <a:bodyPr>
            <a:normAutofit/>
          </a:bodyPr>
          <a:lstStyle>
            <a:lvl1pPr algn="l">
              <a:defRPr sz="319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 smtClean="0"/>
          </a:p>
        </p:txBody>
      </p:sp>
      <p:sp>
        <p:nvSpPr>
          <p:cNvPr id="13" name="内容占位符 2"/>
          <p:cNvSpPr>
            <a:spLocks noGrp="1"/>
          </p:cNvSpPr>
          <p:nvPr>
            <p:ph idx="10"/>
          </p:nvPr>
        </p:nvSpPr>
        <p:spPr>
          <a:xfrm>
            <a:off x="430077" y="1018053"/>
            <a:ext cx="8102366" cy="517974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74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74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74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74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74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1777" y="6271861"/>
            <a:ext cx="1462651" cy="510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末尾形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261" y="1235065"/>
            <a:ext cx="4332478" cy="4352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39"/>
            <a:ext cx="7886700" cy="1325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86"/>
            <a:ext cx="7886700" cy="4351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65"/>
            <a:ext cx="2057400" cy="3651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65"/>
            <a:ext cx="3086100" cy="3651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65"/>
            <a:ext cx="2057400" cy="3651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" y="1"/>
            <a:ext cx="9153525" cy="6480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98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MVVM in JSAPI &amp; Redux in React</a:t>
            </a:r>
            <a:endParaRPr lang="en-US" altLang="zh-CN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419100" y="3466465"/>
            <a:ext cx="5955030" cy="1497330"/>
          </a:xfrm>
        </p:spPr>
        <p:txBody>
          <a:bodyPr/>
          <a:p>
            <a:pPr algn="r"/>
            <a:r>
              <a:rPr lang="zh-CN" altLang="en-US" sz="2000"/>
              <a:t>平台实施 </a:t>
            </a:r>
            <a:r>
              <a:rPr lang="en-US" altLang="zh-CN" sz="2000"/>
              <a:t>2018</a:t>
            </a:r>
            <a:r>
              <a:rPr lang="zh-CN" altLang="en-US" sz="2000"/>
              <a:t>年中分享</a:t>
            </a:r>
            <a:endParaRPr lang="zh-CN" altLang="en-US" sz="2000"/>
          </a:p>
          <a:p>
            <a:pPr algn="r"/>
            <a:r>
              <a:rPr lang="zh-CN" altLang="en-US" sz="2000"/>
              <a:t>严文颢</a:t>
            </a:r>
            <a:endParaRPr lang="zh-CN" alt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MVP vs MVC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MVC</a:t>
            </a:r>
            <a:r>
              <a:rPr lang="zh-CN" altLang="en-US"/>
              <a:t>设计模式中，更强调的是</a:t>
            </a:r>
            <a:r>
              <a:rPr lang="en-US" altLang="zh-CN"/>
              <a:t>Model</a:t>
            </a:r>
            <a:r>
              <a:rPr lang="zh-CN" altLang="en-US"/>
              <a:t>的不变，因此</a:t>
            </a:r>
            <a:r>
              <a:rPr lang="en-US" altLang="zh-CN"/>
              <a:t>View</a:t>
            </a:r>
            <a:r>
              <a:rPr lang="zh-CN" altLang="en-US"/>
              <a:t>，</a:t>
            </a:r>
            <a:r>
              <a:rPr lang="en-US" altLang="zh-CN"/>
              <a:t>Controller</a:t>
            </a:r>
            <a:r>
              <a:rPr lang="zh-CN" altLang="en-US"/>
              <a:t>都对</a:t>
            </a:r>
            <a:r>
              <a:rPr lang="en-US" altLang="zh-CN"/>
              <a:t>Model</a:t>
            </a:r>
            <a:r>
              <a:rPr lang="zh-CN" altLang="en-US"/>
              <a:t>层有大量的依赖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MVP</a:t>
            </a:r>
            <a:r>
              <a:rPr lang="zh-CN" altLang="en-US"/>
              <a:t>设计模式中，更强调的</a:t>
            </a:r>
            <a:r>
              <a:rPr lang="en-US" altLang="zh-CN"/>
              <a:t>View</a:t>
            </a:r>
            <a:r>
              <a:rPr lang="zh-CN" altLang="en-US"/>
              <a:t>的无关性，同时最大程度上考虑了</a:t>
            </a:r>
            <a:r>
              <a:rPr lang="en-US" altLang="zh-CN"/>
              <a:t>Presenter</a:t>
            </a:r>
            <a:r>
              <a:rPr lang="zh-CN" altLang="en-US"/>
              <a:t>层的代码重用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280" y="2764155"/>
            <a:ext cx="7711440" cy="34334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MVVM</a:t>
            </a:r>
            <a:r>
              <a:rPr lang="zh-CN" altLang="en-US"/>
              <a:t>（</a:t>
            </a:r>
            <a:r>
              <a:rPr lang="en-US" altLang="zh-CN"/>
              <a:t>Model-View-ViewModel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en-US" altLang="zh-CN"/>
              <a:t>MVVM</a:t>
            </a:r>
            <a:r>
              <a:rPr lang="zh-CN" altLang="en-US"/>
              <a:t>是在</a:t>
            </a:r>
            <a:r>
              <a:rPr lang="en-US" altLang="zh-CN"/>
              <a:t>MVP</a:t>
            </a:r>
            <a:r>
              <a:rPr lang="zh-CN" altLang="en-US"/>
              <a:t>设计模式的基础上发展演变而来的一种全新的设计模式。它在设计之初充分利用了</a:t>
            </a:r>
            <a:r>
              <a:rPr lang="en-US" altLang="zh-CN"/>
              <a:t>WPF/Silverlight</a:t>
            </a:r>
            <a:r>
              <a:rPr lang="zh-CN" altLang="en-US"/>
              <a:t>中特有的一些优秀特性，例如双向绑定，依赖属性（</a:t>
            </a:r>
            <a:r>
              <a:rPr lang="en-US" altLang="zh-CN"/>
              <a:t>Dependency Property</a:t>
            </a:r>
            <a:r>
              <a:rPr lang="zh-CN" altLang="en-US"/>
              <a:t>），路由事件，</a:t>
            </a:r>
            <a:r>
              <a:rPr lang="en-US" altLang="zh-CN"/>
              <a:t>Command</a:t>
            </a:r>
            <a:r>
              <a:rPr lang="zh-CN" altLang="en-US"/>
              <a:t>，</a:t>
            </a:r>
            <a:r>
              <a:rPr lang="en-US" altLang="zh-CN"/>
              <a:t>Template</a:t>
            </a:r>
            <a:r>
              <a:rPr lang="zh-CN" altLang="en-US"/>
              <a:t>等等。</a:t>
            </a:r>
            <a:endParaRPr lang="zh-CN" altLang="en-US"/>
          </a:p>
          <a:p>
            <a:r>
              <a:rPr lang="en-US" altLang="zh-CN"/>
              <a:t>MVVM</a:t>
            </a:r>
            <a:r>
              <a:rPr lang="zh-CN" altLang="en-US"/>
              <a:t>也被戏称为</a:t>
            </a:r>
            <a:r>
              <a:rPr lang="en-US" altLang="zh-CN"/>
              <a:t>Model-View-Binder</a:t>
            </a:r>
            <a:r>
              <a:rPr lang="zh-CN" altLang="en-US"/>
              <a:t>，因为在设计之初它是完全依赖</a:t>
            </a:r>
            <a:r>
              <a:rPr lang="en-US" altLang="zh-CN"/>
              <a:t>WPF/SL</a:t>
            </a:r>
            <a:r>
              <a:rPr lang="zh-CN" altLang="en-US"/>
              <a:t>平台提供的数据绑定机制，提供了一种简化的</a:t>
            </a:r>
            <a:r>
              <a:rPr lang="en-US" altLang="zh-CN"/>
              <a:t>UI</a:t>
            </a:r>
            <a:r>
              <a:rPr lang="zh-CN" altLang="en-US"/>
              <a:t>事件驱动编程模型。</a:t>
            </a:r>
            <a:endParaRPr lang="zh-CN" altLang="en-US"/>
          </a:p>
          <a:p>
            <a:r>
              <a:rPr lang="zh-CN" altLang="en-US"/>
              <a:t>值得一提的是，今天流行的前端</a:t>
            </a:r>
            <a:r>
              <a:rPr lang="en-US" altLang="zh-CN"/>
              <a:t>3</a:t>
            </a:r>
            <a:r>
              <a:rPr lang="zh-CN" altLang="en-US"/>
              <a:t>大框架</a:t>
            </a:r>
            <a:r>
              <a:rPr lang="en-US" altLang="zh-CN"/>
              <a:t>RAV</a:t>
            </a:r>
            <a:r>
              <a:rPr lang="zh-CN" altLang="en-US"/>
              <a:t>中，</a:t>
            </a:r>
            <a:r>
              <a:rPr lang="en-US" altLang="zh-CN"/>
              <a:t>Angular</a:t>
            </a:r>
            <a:r>
              <a:rPr lang="zh-CN" altLang="en-US"/>
              <a:t>，</a:t>
            </a:r>
            <a:r>
              <a:rPr lang="en-US" altLang="zh-CN"/>
              <a:t>Vue</a:t>
            </a:r>
            <a:r>
              <a:rPr lang="zh-CN" altLang="en-US"/>
              <a:t>仍然沿袭了</a:t>
            </a:r>
            <a:r>
              <a:rPr lang="en-US" altLang="zh-CN"/>
              <a:t>MVVM</a:t>
            </a:r>
            <a:r>
              <a:rPr lang="zh-CN" altLang="en-US"/>
              <a:t>所倡导的</a:t>
            </a:r>
            <a:r>
              <a:rPr lang="en-US" altLang="zh-CN"/>
              <a:t>bind</a:t>
            </a:r>
            <a:r>
              <a:rPr lang="zh-CN" altLang="en-US"/>
              <a:t>语法，而</a:t>
            </a:r>
            <a:r>
              <a:rPr lang="en-US" altLang="zh-CN"/>
              <a:t>React</a:t>
            </a:r>
            <a:r>
              <a:rPr lang="zh-CN" altLang="en-US"/>
              <a:t>通过</a:t>
            </a:r>
            <a:r>
              <a:rPr lang="en-US" altLang="zh-CN"/>
              <a:t>state</a:t>
            </a:r>
            <a:r>
              <a:rPr lang="zh-CN" altLang="en-US"/>
              <a:t>来引导开发者面向数据进行设计，</a:t>
            </a:r>
            <a:r>
              <a:rPr lang="en-US" altLang="zh-CN"/>
              <a:t>bind</a:t>
            </a:r>
            <a:r>
              <a:rPr lang="zh-CN" altLang="en-US"/>
              <a:t>的过程由框架层面负责。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8580" y="4302125"/>
            <a:ext cx="6285865" cy="1895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在</a:t>
            </a:r>
            <a:r>
              <a:rPr lang="en-US" altLang="zh-CN"/>
              <a:t>UI</a:t>
            </a:r>
            <a:r>
              <a:rPr lang="zh-CN" altLang="en-US"/>
              <a:t>控件库中应用</a:t>
            </a:r>
            <a:r>
              <a:rPr lang="en-US" altLang="zh-CN"/>
              <a:t>MVVM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zh-CN" altLang="en-US"/>
              <a:t>由于在</a:t>
            </a:r>
            <a:r>
              <a:rPr lang="en-US" altLang="zh-CN"/>
              <a:t>UI</a:t>
            </a:r>
            <a:r>
              <a:rPr lang="zh-CN" altLang="en-US"/>
              <a:t>控件库的设计中，通常</a:t>
            </a:r>
            <a:r>
              <a:rPr lang="en-US" altLang="zh-CN"/>
              <a:t>Model</a:t>
            </a:r>
            <a:r>
              <a:rPr lang="zh-CN" altLang="en-US"/>
              <a:t>层不负责数据的持久化，因此</a:t>
            </a:r>
            <a:r>
              <a:rPr lang="en-US" altLang="zh-CN"/>
              <a:t>Model</a:t>
            </a:r>
            <a:r>
              <a:rPr lang="zh-CN" altLang="en-US"/>
              <a:t>也退化为</a:t>
            </a:r>
            <a:r>
              <a:rPr lang="en-US" altLang="zh-CN"/>
              <a:t>DomainModel</a:t>
            </a:r>
            <a:r>
              <a:rPr lang="zh-CN" altLang="en-US"/>
              <a:t>（领域模型），整个架构一定程度上可以简化为</a:t>
            </a:r>
            <a:r>
              <a:rPr lang="en-US" altLang="zh-CN"/>
              <a:t>VVM</a:t>
            </a:r>
            <a:r>
              <a:rPr lang="zh-CN" altLang="en-US"/>
              <a:t>。这使得应用</a:t>
            </a:r>
            <a:r>
              <a:rPr lang="en-US" altLang="zh-CN"/>
              <a:t>MVVM</a:t>
            </a:r>
            <a:r>
              <a:rPr lang="zh-CN" altLang="en-US"/>
              <a:t>设计模式来开发</a:t>
            </a:r>
            <a:r>
              <a:rPr lang="en-US" altLang="zh-CN"/>
              <a:t>UI</a:t>
            </a:r>
            <a:r>
              <a:rPr lang="zh-CN" altLang="en-US"/>
              <a:t>控件库的整体代码结构会变得清晰，整个框架也得以专注于</a:t>
            </a:r>
            <a:r>
              <a:rPr lang="en-US" altLang="zh-CN"/>
              <a:t>View</a:t>
            </a:r>
            <a:r>
              <a:rPr lang="zh-CN" altLang="en-US"/>
              <a:t>的交互。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很多优秀的</a:t>
            </a:r>
            <a:r>
              <a:rPr lang="en-US" altLang="zh-CN"/>
              <a:t>UI</a:t>
            </a:r>
            <a:r>
              <a:rPr lang="zh-CN" altLang="en-US"/>
              <a:t>组件库都基于</a:t>
            </a:r>
            <a:r>
              <a:rPr lang="en-US" altLang="zh-CN"/>
              <a:t>MVVM</a:t>
            </a:r>
            <a:r>
              <a:rPr lang="zh-CN" altLang="en-US"/>
              <a:t>设计模式来组织和架构，其中</a:t>
            </a:r>
            <a:r>
              <a:rPr lang="en-US" altLang="zh-CN"/>
              <a:t>telerik</a:t>
            </a:r>
            <a:r>
              <a:rPr lang="zh-CN" altLang="en-US"/>
              <a:t>公司专注于</a:t>
            </a:r>
            <a:r>
              <a:rPr lang="en-US" altLang="zh-CN"/>
              <a:t>UI</a:t>
            </a:r>
            <a:r>
              <a:rPr lang="zh-CN" altLang="en-US"/>
              <a:t>控件库的设计与开发，也是在这方面做的比较好的：</a:t>
            </a:r>
            <a:endParaRPr lang="zh-CN" altLang="en-US"/>
          </a:p>
          <a:p>
            <a:pPr lvl="1"/>
            <a:r>
              <a:rPr lang="en-US" altLang="zh-CN"/>
              <a:t>Telerik RadControls</a:t>
            </a:r>
            <a:r>
              <a:rPr lang="zh-CN" altLang="en-US"/>
              <a:t>（</a:t>
            </a:r>
            <a:r>
              <a:rPr lang="en-US" altLang="zh-CN"/>
              <a:t>Silverlight/WPF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en-US" altLang="zh-CN"/>
              <a:t>Telerik KendoUI</a:t>
            </a:r>
            <a:r>
              <a:rPr lang="zh-CN" altLang="en-US"/>
              <a:t>（</a:t>
            </a:r>
            <a:r>
              <a:rPr lang="en-US" altLang="zh-CN"/>
              <a:t>H5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en-US" altLang="zh-CN"/>
              <a:t>ArcGIS JSAPI 4.x Widget Framework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ArcGIS JSAPI 4.x </a:t>
            </a:r>
            <a:r>
              <a:rPr lang="zh-CN" altLang="en-US"/>
              <a:t>中的</a:t>
            </a:r>
            <a:r>
              <a:rPr lang="en-US" altLang="zh-CN"/>
              <a:t>Widgets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>
            <a:normAutofit fontScale="80000"/>
          </a:bodyPr>
          <a:p>
            <a:r>
              <a:rPr lang="zh-CN" altLang="en-US"/>
              <a:t>截止目前最新的</a:t>
            </a:r>
            <a:r>
              <a:rPr lang="en-US" altLang="zh-CN"/>
              <a:t>4.7</a:t>
            </a:r>
            <a:r>
              <a:rPr lang="zh-CN" altLang="en-US"/>
              <a:t>版本，</a:t>
            </a:r>
            <a:r>
              <a:rPr lang="en-US" altLang="zh-CN"/>
              <a:t>JSAPI</a:t>
            </a:r>
            <a:r>
              <a:rPr lang="zh-CN" altLang="en-US"/>
              <a:t>中已发布的所有</a:t>
            </a:r>
            <a:r>
              <a:rPr lang="en-US" altLang="zh-CN"/>
              <a:t>Widget</a:t>
            </a:r>
            <a:r>
              <a:rPr lang="zh-CN" altLang="en-US"/>
              <a:t>都完全基于</a:t>
            </a:r>
            <a:r>
              <a:rPr lang="en-US" altLang="zh-CN"/>
              <a:t>MVVM</a:t>
            </a:r>
            <a:r>
              <a:rPr lang="zh-CN" altLang="en-US"/>
              <a:t>做了代码分离。很多早期发布的</a:t>
            </a:r>
            <a:r>
              <a:rPr lang="en-US" altLang="zh-CN"/>
              <a:t>Widget</a:t>
            </a:r>
            <a:r>
              <a:rPr lang="zh-CN" altLang="en-US"/>
              <a:t>在过去的几个版本中都陆续经历的重构，以适应统一的</a:t>
            </a:r>
            <a:r>
              <a:rPr lang="en-US" altLang="zh-CN"/>
              <a:t>Widget Framework</a:t>
            </a:r>
            <a:endParaRPr lang="en-US" altLang="zh-CN"/>
          </a:p>
          <a:p>
            <a:endParaRPr lang="en-US" altLang="zh-CN"/>
          </a:p>
          <a:p>
            <a:pPr algn="l"/>
            <a:r>
              <a:rPr lang="en-US" altLang="zh-CN"/>
              <a:t>Attribution</a:t>
            </a:r>
            <a:endParaRPr lang="en-US" altLang="zh-CN"/>
          </a:p>
          <a:p>
            <a:pPr algn="l"/>
            <a:r>
              <a:rPr lang="en-US" altLang="zh-CN"/>
              <a:t>BasemapGallery</a:t>
            </a:r>
            <a:endParaRPr lang="en-US" altLang="zh-CN"/>
          </a:p>
          <a:p>
            <a:pPr algn="l"/>
            <a:r>
              <a:rPr lang="en-US" altLang="zh-CN"/>
              <a:t>BasemapToggle </a:t>
            </a:r>
            <a:endParaRPr lang="en-US" altLang="zh-CN"/>
          </a:p>
          <a:p>
            <a:pPr algn="l"/>
            <a:r>
              <a:rPr lang="en-US" altLang="zh-CN"/>
              <a:t>Compass </a:t>
            </a:r>
            <a:endParaRPr lang="en-US" altLang="zh-CN"/>
          </a:p>
          <a:p>
            <a:pPr algn="l"/>
            <a:r>
              <a:rPr lang="en-US" altLang="zh-CN"/>
              <a:t>CoordinateConversion </a:t>
            </a:r>
            <a:endParaRPr lang="en-US" altLang="zh-CN"/>
          </a:p>
          <a:p>
            <a:pPr algn="l"/>
            <a:r>
              <a:rPr lang="en-US" altLang="zh-CN"/>
              <a:t>Directions </a:t>
            </a:r>
            <a:endParaRPr lang="en-US" altLang="zh-CN"/>
          </a:p>
          <a:p>
            <a:pPr algn="l"/>
            <a:r>
              <a:rPr lang="en-US" altLang="zh-CN"/>
              <a:t>Home </a:t>
            </a:r>
            <a:endParaRPr lang="en-US" altLang="zh-CN"/>
          </a:p>
          <a:p>
            <a:r>
              <a:rPr lang="en-US" altLang="zh-CN"/>
              <a:t>LayerList </a:t>
            </a:r>
            <a:endParaRPr lang="en-US" altLang="zh-CN"/>
          </a:p>
          <a:p>
            <a:r>
              <a:rPr lang="en-US" altLang="zh-CN"/>
              <a:t>Legend </a:t>
            </a:r>
            <a:endParaRPr lang="en-US" altLang="zh-CN"/>
          </a:p>
          <a:p>
            <a:r>
              <a:rPr lang="en-US" altLang="zh-CN"/>
              <a:t>Locate 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736465" y="1979930"/>
            <a:ext cx="34442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NavigationToggle 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Popup 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Print 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ScaleBar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Search 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Track 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Zoom 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DirectLineMeasurement3D 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AreaMeasurement3D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ArcGIS JSAPI Widget MVVM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en-US" altLang="zh-CN"/>
              <a:t>Home</a:t>
            </a:r>
            <a:endParaRPr lang="en-US" altLang="zh-CN"/>
          </a:p>
          <a:p>
            <a:pPr lvl="1"/>
            <a:r>
              <a:rPr lang="en-US" altLang="zh-CN"/>
              <a:t>esri/widgets/Home</a:t>
            </a:r>
            <a:endParaRPr lang="zh-CN" altLang="zh-CN"/>
          </a:p>
          <a:p>
            <a:pPr lvl="1"/>
            <a:r>
              <a:rPr lang="en-US" altLang="zh-CN"/>
              <a:t>esri/widgets/Home/HomeViewModel</a:t>
            </a:r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zh-CN" altLang="en-US" sz="1735">
                <a:sym typeface="+mn-ea"/>
              </a:rPr>
              <a:t>基于</a:t>
            </a:r>
            <a:r>
              <a:rPr lang="en-US" altLang="zh-CN" sz="1735">
                <a:sym typeface="+mn-ea"/>
              </a:rPr>
              <a:t>maquette.js</a:t>
            </a:r>
            <a:r>
              <a:rPr lang="zh-CN" altLang="zh-CN" sz="1735">
                <a:sym typeface="+mn-ea"/>
              </a:rPr>
              <a:t>的</a:t>
            </a:r>
            <a:r>
              <a:rPr lang="en-US" altLang="zh-CN" sz="1735">
                <a:sym typeface="+mn-ea"/>
              </a:rPr>
              <a:t>Virtual DOM</a:t>
            </a:r>
            <a:r>
              <a:rPr lang="zh-CN" altLang="en-US" sz="1735">
                <a:sym typeface="+mn-ea"/>
              </a:rPr>
              <a:t>提供</a:t>
            </a:r>
            <a:r>
              <a:rPr lang="en-US" altLang="zh-CN" sz="1735">
                <a:sym typeface="+mn-ea"/>
              </a:rPr>
              <a:t>state =&gt; view</a:t>
            </a:r>
            <a:r>
              <a:rPr lang="zh-CN" altLang="zh-CN" sz="1735">
                <a:sym typeface="+mn-ea"/>
              </a:rPr>
              <a:t>的机制</a:t>
            </a:r>
            <a:endParaRPr lang="zh-CN" altLang="zh-CN" sz="1735">
              <a:sym typeface="+mn-ea"/>
            </a:endParaRPr>
          </a:p>
          <a:p>
            <a:pPr lvl="0"/>
            <a:r>
              <a:rPr lang="en-US" altLang="zh-CN" sz="1735">
                <a:sym typeface="+mn-ea"/>
              </a:rPr>
              <a:t>esri/widgets/support/widget</a:t>
            </a:r>
            <a:r>
              <a:rPr lang="zh-CN" altLang="zh-CN" sz="1735">
                <a:sym typeface="+mn-ea"/>
              </a:rPr>
              <a:t>中renderable装饰器提供类似</a:t>
            </a:r>
            <a:r>
              <a:rPr lang="zh-CN" altLang="en-US" sz="1735">
                <a:sym typeface="+mn-ea"/>
              </a:rPr>
              <a:t>绑定的数据流机制</a:t>
            </a:r>
            <a:endParaRPr lang="zh-CN" altLang="en-US" sz="1735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0305" y="4021455"/>
            <a:ext cx="3552190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在</a:t>
            </a:r>
            <a:r>
              <a:rPr lang="en-US" altLang="zh-CN"/>
              <a:t>React</a:t>
            </a:r>
            <a:r>
              <a:rPr lang="zh-CN" altLang="en-US"/>
              <a:t>中复用</a:t>
            </a:r>
            <a:r>
              <a:rPr lang="en-US" altLang="zh-CN"/>
              <a:t>Widget ViewModel</a:t>
            </a:r>
            <a:endParaRPr lang="en-US" altLang="zh-CN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0"/>
          </p:nvPr>
        </p:nvPicPr>
        <p:blipFill>
          <a:blip r:embed="rId1"/>
          <a:stretch>
            <a:fillRect/>
          </a:stretch>
        </p:blipFill>
        <p:spPr>
          <a:xfrm>
            <a:off x="811530" y="1033145"/>
            <a:ext cx="6381115" cy="55810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MVVM in Geomap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944880" y="1220470"/>
            <a:ext cx="3211830" cy="4765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React App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4902200" y="1220470"/>
            <a:ext cx="3211830" cy="4765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ArcGIS JSAPI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06045" y="1786890"/>
            <a:ext cx="8911590" cy="111887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Ins="0" rtlCol="0" anchor="t" anchorCtr="0"/>
          <a:p>
            <a:pPr algn="ctr"/>
            <a:r>
              <a:rPr lang="en-US" altLang="zh-CN"/>
              <a:t>View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106045" y="3177540"/>
            <a:ext cx="8911590" cy="111887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Ins="0" rtlCol="0" anchor="t" anchorCtr="0"/>
          <a:p>
            <a:pPr algn="ctr"/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16205" y="4542155"/>
            <a:ext cx="8911590" cy="111887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Ins="0" rtlCol="0" anchor="t" anchorCtr="0"/>
          <a:p>
            <a:pPr algn="ctr"/>
            <a:r>
              <a:rPr lang="en-US" altLang="zh-CN"/>
              <a:t>Model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1300480" y="1951990"/>
            <a:ext cx="1224280" cy="78930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React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2701925" y="1951990"/>
            <a:ext cx="1224280" cy="78930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Antd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131435" y="1951990"/>
            <a:ext cx="1276985" cy="78930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MapView</a:t>
            </a:r>
            <a:endParaRPr lang="en-US" altLang="zh-CN"/>
          </a:p>
          <a:p>
            <a:pPr algn="ctr"/>
            <a:r>
              <a:rPr lang="en-US" altLang="zh-CN"/>
              <a:t>SceneView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6588125" y="1951355"/>
            <a:ext cx="1433195" cy="78930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LayerView</a:t>
            </a:r>
            <a:endParaRPr lang="en-US" altLang="zh-CN"/>
          </a:p>
          <a:p>
            <a:pPr algn="ctr"/>
            <a:r>
              <a:rPr lang="en-US" altLang="zh-CN"/>
              <a:t>WidgetView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1606550" y="3342640"/>
            <a:ext cx="2014220" cy="78930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Redux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1300480" y="4707255"/>
            <a:ext cx="2626360" cy="78930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Store</a:t>
            </a:r>
            <a:endParaRPr lang="en-US" altLang="zh-CN"/>
          </a:p>
        </p:txBody>
      </p:sp>
      <p:sp>
        <p:nvSpPr>
          <p:cNvPr id="17" name="圆角矩形 16"/>
          <p:cNvSpPr/>
          <p:nvPr/>
        </p:nvSpPr>
        <p:spPr>
          <a:xfrm>
            <a:off x="5131435" y="4706620"/>
            <a:ext cx="1276985" cy="78930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Map</a:t>
            </a:r>
            <a:endParaRPr lang="en-US" altLang="zh-CN"/>
          </a:p>
          <a:p>
            <a:pPr algn="ctr"/>
            <a:r>
              <a:rPr lang="en-US" altLang="zh-CN"/>
              <a:t>Layer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6666230" y="4707255"/>
            <a:ext cx="1276985" cy="78930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Feature</a:t>
            </a:r>
            <a:endParaRPr lang="en-US" altLang="zh-CN"/>
          </a:p>
          <a:p>
            <a:pPr algn="ctr"/>
            <a:r>
              <a:rPr lang="en-US" altLang="zh-CN"/>
              <a:t>Graphic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5563235" y="3342005"/>
            <a:ext cx="1889760" cy="78930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ViewModel</a:t>
            </a:r>
            <a:endParaRPr lang="en-US" altLang="zh-CN"/>
          </a:p>
        </p:txBody>
      </p:sp>
      <p:cxnSp>
        <p:nvCxnSpPr>
          <p:cNvPr id="20" name="直接连接符 19"/>
          <p:cNvCxnSpPr>
            <a:stCxn id="12" idx="2"/>
          </p:cNvCxnSpPr>
          <p:nvPr/>
        </p:nvCxnSpPr>
        <p:spPr>
          <a:xfrm flipH="1">
            <a:off x="2621280" y="2741295"/>
            <a:ext cx="692785" cy="628015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932940" y="2741295"/>
            <a:ext cx="701040" cy="601345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5" idx="2"/>
            <a:endCxn id="16" idx="0"/>
          </p:cNvCxnSpPr>
          <p:nvPr/>
        </p:nvCxnSpPr>
        <p:spPr>
          <a:xfrm>
            <a:off x="2613660" y="4131945"/>
            <a:ext cx="0" cy="57531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3926205" y="3342640"/>
            <a:ext cx="1423670" cy="78930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Redux</a:t>
            </a:r>
            <a:endParaRPr lang="en-US" altLang="zh-CN"/>
          </a:p>
          <a:p>
            <a:pPr algn="ctr"/>
            <a:r>
              <a:rPr lang="en-US" altLang="zh-CN"/>
              <a:t>Middleware</a:t>
            </a:r>
            <a:endParaRPr lang="en-US" altLang="zh-CN"/>
          </a:p>
        </p:txBody>
      </p:sp>
      <p:cxnSp>
        <p:nvCxnSpPr>
          <p:cNvPr id="24" name="直接连接符 23"/>
          <p:cNvCxnSpPr>
            <a:stCxn id="15" idx="3"/>
            <a:endCxn id="23" idx="1"/>
          </p:cNvCxnSpPr>
          <p:nvPr/>
        </p:nvCxnSpPr>
        <p:spPr>
          <a:xfrm>
            <a:off x="3620770" y="3737610"/>
            <a:ext cx="305435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332730" y="3737610"/>
            <a:ext cx="230505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3" idx="2"/>
            <a:endCxn id="19" idx="0"/>
          </p:cNvCxnSpPr>
          <p:nvPr/>
        </p:nvCxnSpPr>
        <p:spPr>
          <a:xfrm>
            <a:off x="5770245" y="2741295"/>
            <a:ext cx="737870" cy="60071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9" idx="0"/>
            <a:endCxn id="14" idx="2"/>
          </p:cNvCxnSpPr>
          <p:nvPr/>
        </p:nvCxnSpPr>
        <p:spPr>
          <a:xfrm flipV="1">
            <a:off x="6508115" y="2740660"/>
            <a:ext cx="796925" cy="601345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9" idx="2"/>
            <a:endCxn id="17" idx="0"/>
          </p:cNvCxnSpPr>
          <p:nvPr/>
        </p:nvCxnSpPr>
        <p:spPr>
          <a:xfrm flipH="1">
            <a:off x="5770245" y="4131310"/>
            <a:ext cx="737870" cy="57531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9" idx="2"/>
            <a:endCxn id="18" idx="0"/>
          </p:cNvCxnSpPr>
          <p:nvPr/>
        </p:nvCxnSpPr>
        <p:spPr>
          <a:xfrm>
            <a:off x="6508115" y="4131310"/>
            <a:ext cx="796925" cy="575945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Redux in React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Redux</a:t>
            </a:r>
            <a:r>
              <a:rPr lang="zh-CN" altLang="en-US"/>
              <a:t>诞生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zh-CN" altLang="zh-CN"/>
              <a:t>出于对市场上已有的</a:t>
            </a:r>
            <a:r>
              <a:rPr lang="en-US" altLang="zh-CN"/>
              <a:t>JS MVC</a:t>
            </a:r>
            <a:r>
              <a:rPr lang="zh-CN" altLang="en-US"/>
              <a:t>框架的各种缺陷的不满，</a:t>
            </a:r>
            <a:r>
              <a:rPr lang="en-US" altLang="zh-CN"/>
              <a:t>Facebook</a:t>
            </a:r>
            <a:r>
              <a:rPr lang="zh-CN" altLang="en-US"/>
              <a:t>在内部项目中孕育出了</a:t>
            </a:r>
            <a:r>
              <a:rPr lang="en-US" altLang="zh-CN"/>
              <a:t>React</a:t>
            </a:r>
            <a:r>
              <a:rPr lang="zh-CN" altLang="en-US"/>
              <a:t>，并在</a:t>
            </a:r>
            <a:r>
              <a:rPr lang="en-US" altLang="zh-CN"/>
              <a:t>2013</a:t>
            </a:r>
            <a:r>
              <a:rPr lang="zh-CN" altLang="en-US"/>
              <a:t>年开源。之后逐渐发展成为一个庞大的生态系统。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对于</a:t>
            </a:r>
            <a:r>
              <a:rPr lang="en-US" altLang="zh-CN"/>
              <a:t>React</a:t>
            </a:r>
            <a:r>
              <a:rPr lang="zh-CN" altLang="en-US"/>
              <a:t>来说，其核心是基于对组件状态的管理。为了便于在大型的应用中更好的组织和跟踪应用的状态变化，</a:t>
            </a:r>
            <a:r>
              <a:rPr lang="en-US" altLang="zh-CN"/>
              <a:t>Facebook</a:t>
            </a:r>
            <a:r>
              <a:rPr lang="zh-CN" altLang="en-US"/>
              <a:t>官方同期推出了</a:t>
            </a:r>
            <a:r>
              <a:rPr lang="en-US" altLang="zh-CN"/>
              <a:t>Flux</a:t>
            </a:r>
            <a:r>
              <a:rPr lang="zh-CN" altLang="en-US"/>
              <a:t>架构；以及针对该架构的官方实现，同样命名为</a:t>
            </a:r>
            <a:r>
              <a:rPr lang="en-US" altLang="zh-CN"/>
              <a:t>Flux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2014</a:t>
            </a:r>
            <a:r>
              <a:rPr lang="zh-CN" altLang="en-US"/>
              <a:t>年，受到</a:t>
            </a:r>
            <a:r>
              <a:rPr lang="en-US" altLang="zh-CN"/>
              <a:t>Flux</a:t>
            </a:r>
            <a:r>
              <a:rPr lang="zh-CN" altLang="en-US"/>
              <a:t>和</a:t>
            </a:r>
            <a:r>
              <a:rPr lang="en-US" altLang="zh-CN"/>
              <a:t>Elm</a:t>
            </a:r>
            <a:r>
              <a:rPr lang="zh-CN" altLang="en-US"/>
              <a:t>语言的启发，</a:t>
            </a:r>
            <a:r>
              <a:rPr lang="en-US" altLang="zh-CN"/>
              <a:t>Redux</a:t>
            </a:r>
            <a:r>
              <a:rPr lang="zh-CN" altLang="en-US"/>
              <a:t>被发明出来。其目的是打造一个状态可预测的容器。但从设计上来说，</a:t>
            </a:r>
            <a:r>
              <a:rPr lang="en-US" altLang="zh-CN"/>
              <a:t>Redux</a:t>
            </a:r>
            <a:r>
              <a:rPr lang="zh-CN" altLang="en-US"/>
              <a:t>相比</a:t>
            </a:r>
            <a:r>
              <a:rPr lang="en-US" altLang="zh-CN"/>
              <a:t>Flux</a:t>
            </a:r>
            <a:r>
              <a:rPr lang="zh-CN" altLang="en-US"/>
              <a:t>要简单许多。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Redux</a:t>
            </a:r>
            <a:r>
              <a:rPr lang="zh-CN" altLang="en-US"/>
              <a:t>是什么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en-US" altLang="zh-CN" sz="1735">
                <a:sym typeface="+mn-ea"/>
              </a:rPr>
              <a:t>Redux</a:t>
            </a:r>
            <a:r>
              <a:rPr lang="zh-CN" altLang="en-US" sz="1735">
                <a:sym typeface="+mn-ea"/>
              </a:rPr>
              <a:t>是一个数据流框架，它不是一个</a:t>
            </a:r>
            <a:r>
              <a:rPr lang="en-US" altLang="zh-CN" sz="1735">
                <a:sym typeface="+mn-ea"/>
              </a:rPr>
              <a:t>library</a:t>
            </a:r>
            <a:r>
              <a:rPr lang="zh-CN" altLang="en-US" sz="1735">
                <a:sym typeface="+mn-ea"/>
              </a:rPr>
              <a:t>，也不是一个</a:t>
            </a:r>
            <a:r>
              <a:rPr lang="en-US" altLang="zh-CN" sz="1735">
                <a:sym typeface="+mn-ea"/>
              </a:rPr>
              <a:t>framework</a:t>
            </a:r>
            <a:r>
              <a:rPr lang="zh-CN" altLang="en-US" sz="1735">
                <a:sym typeface="+mn-ea"/>
              </a:rPr>
              <a:t>。它本身很小，只有</a:t>
            </a:r>
            <a:r>
              <a:rPr lang="en-US" altLang="zh-CN" sz="1735">
                <a:sym typeface="+mn-ea"/>
              </a:rPr>
              <a:t>2kb</a:t>
            </a:r>
            <a:r>
              <a:rPr lang="zh-CN" altLang="en-US" sz="1735">
                <a:sym typeface="+mn-ea"/>
              </a:rPr>
              <a:t>，可以被用在各种不同的框架当中</a:t>
            </a:r>
            <a:endParaRPr lang="zh-CN" altLang="en-US" sz="1735">
              <a:sym typeface="+mn-ea"/>
            </a:endParaRPr>
          </a:p>
          <a:p>
            <a:r>
              <a:rPr lang="zh-CN" altLang="en-US" sz="1735">
                <a:sym typeface="+mn-ea"/>
              </a:rPr>
              <a:t>在</a:t>
            </a:r>
            <a:r>
              <a:rPr lang="en-US" altLang="zh-CN" sz="1735">
                <a:sym typeface="+mn-ea"/>
              </a:rPr>
              <a:t>React</a:t>
            </a:r>
            <a:r>
              <a:rPr lang="zh-CN" altLang="en-US" sz="1735">
                <a:sym typeface="+mn-ea"/>
              </a:rPr>
              <a:t>中，我们使用</a:t>
            </a:r>
            <a:r>
              <a:rPr lang="en-US" altLang="zh-CN" sz="1735">
                <a:sym typeface="+mn-ea"/>
              </a:rPr>
              <a:t>Redux</a:t>
            </a:r>
            <a:r>
              <a:rPr lang="zh-CN" altLang="en-US" sz="1735">
                <a:sym typeface="+mn-ea"/>
              </a:rPr>
              <a:t>来管理应用程序的状态。</a:t>
            </a:r>
            <a:endParaRPr lang="zh-CN" altLang="en-US" sz="1735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9035" y="2270125"/>
            <a:ext cx="4266565" cy="36760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MVVM in JSAPI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Redux </a:t>
            </a:r>
            <a:r>
              <a:rPr lang="zh-CN" altLang="en-US"/>
              <a:t>核心概念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430077" y="1033928"/>
            <a:ext cx="8102366" cy="5179744"/>
          </a:xfrm>
        </p:spPr>
        <p:txBody>
          <a:bodyPr/>
          <a:p>
            <a:r>
              <a:rPr lang="en-US" altLang="zh-CN"/>
              <a:t>Redux</a:t>
            </a:r>
            <a:r>
              <a:rPr lang="zh-CN" altLang="en-US"/>
              <a:t>包括</a:t>
            </a:r>
            <a:r>
              <a:rPr lang="en-US" altLang="zh-CN"/>
              <a:t>3</a:t>
            </a:r>
            <a:r>
              <a:rPr lang="zh-CN" altLang="en-US"/>
              <a:t>个核心概念：</a:t>
            </a:r>
            <a:r>
              <a:rPr lang="en-US" altLang="zh-CN"/>
              <a:t>action</a:t>
            </a:r>
            <a:r>
              <a:rPr lang="zh-CN" altLang="en-US"/>
              <a:t>、</a:t>
            </a:r>
            <a:r>
              <a:rPr lang="en-US" altLang="zh-CN"/>
              <a:t>store</a:t>
            </a:r>
            <a:r>
              <a:rPr lang="zh-CN" altLang="en-US"/>
              <a:t>、</a:t>
            </a:r>
            <a:r>
              <a:rPr lang="en-US" altLang="zh-CN"/>
              <a:t>reducer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action - action</a:t>
            </a:r>
            <a:r>
              <a:rPr lang="zh-CN" altLang="en-US"/>
              <a:t>是事件，传递来自应用（</a:t>
            </a:r>
            <a:r>
              <a:rPr lang="en-US" altLang="zh-CN"/>
              <a:t>GUI</a:t>
            </a:r>
            <a:r>
              <a:rPr lang="zh-CN" altLang="en-US"/>
              <a:t>，</a:t>
            </a:r>
            <a:r>
              <a:rPr lang="en-US" altLang="zh-CN"/>
              <a:t>Event</a:t>
            </a:r>
            <a:r>
              <a:rPr lang="zh-CN" altLang="en-US"/>
              <a:t>，</a:t>
            </a:r>
            <a:r>
              <a:rPr lang="en-US" altLang="zh-CN"/>
              <a:t>API</a:t>
            </a:r>
            <a:r>
              <a:rPr lang="zh-CN" altLang="en-US"/>
              <a:t>调用等）的数据给</a:t>
            </a:r>
            <a:r>
              <a:rPr lang="en-US" altLang="zh-CN"/>
              <a:t>store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reducer - reducer</a:t>
            </a:r>
            <a:r>
              <a:rPr lang="zh-CN" altLang="en-US"/>
              <a:t>基于数组的</a:t>
            </a:r>
            <a:r>
              <a:rPr lang="en-US" altLang="zh-CN"/>
              <a:t>reduce</a:t>
            </a:r>
            <a:r>
              <a:rPr lang="zh-CN" altLang="en-US"/>
              <a:t>方法，在</a:t>
            </a:r>
            <a:r>
              <a:rPr lang="en-US" altLang="zh-CN"/>
              <a:t>Redux</a:t>
            </a:r>
            <a:r>
              <a:rPr lang="zh-CN" altLang="en-US"/>
              <a:t>中它负责根据当前的状态和事件返回一个新的状态</a:t>
            </a:r>
            <a:endParaRPr lang="zh-CN" altLang="en-US"/>
          </a:p>
          <a:p>
            <a:r>
              <a:rPr lang="en-US" altLang="zh-CN"/>
              <a:t>store - store</a:t>
            </a:r>
            <a:r>
              <a:rPr lang="zh-CN" altLang="en-US"/>
              <a:t>对象保存应用的状态，并提供一些存取、分发和注册监听的辅助方法。</a:t>
            </a:r>
            <a:r>
              <a:rPr lang="en-US" altLang="zh-CN"/>
              <a:t>action</a:t>
            </a:r>
            <a:r>
              <a:rPr lang="zh-CN" altLang="en-US"/>
              <a:t>通过</a:t>
            </a:r>
            <a:r>
              <a:rPr lang="en-US" altLang="zh-CN"/>
              <a:t>reducer</a:t>
            </a:r>
            <a:r>
              <a:rPr lang="zh-CN" altLang="en-US"/>
              <a:t>返回一个新的状态对象来更新</a:t>
            </a:r>
            <a:r>
              <a:rPr lang="en-US" altLang="zh-CN"/>
              <a:t>store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8720" y="4585970"/>
            <a:ext cx="6765925" cy="9601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Redux</a:t>
            </a:r>
            <a:r>
              <a:rPr lang="zh-CN" altLang="en-US"/>
              <a:t>与一些其他流行概念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en-US" altLang="zh-CN"/>
              <a:t>Immutable</a:t>
            </a:r>
            <a:endParaRPr lang="en-US" altLang="zh-CN"/>
          </a:p>
          <a:p>
            <a:pPr lvl="1"/>
            <a:r>
              <a:rPr lang="en-US" altLang="zh-CN"/>
              <a:t>Redux</a:t>
            </a:r>
            <a:r>
              <a:rPr lang="zh-CN" altLang="en-US"/>
              <a:t>并不要求</a:t>
            </a:r>
            <a:r>
              <a:rPr lang="en-US" altLang="zh-CN"/>
              <a:t>store</a:t>
            </a:r>
            <a:r>
              <a:rPr lang="zh-CN" altLang="en-US"/>
              <a:t>中的数据是不可变的，因此</a:t>
            </a:r>
            <a:r>
              <a:rPr lang="en-US" altLang="zh-CN"/>
              <a:t>Immutable</a:t>
            </a:r>
            <a:r>
              <a:rPr lang="zh-CN" altLang="en-US"/>
              <a:t>是</a:t>
            </a:r>
            <a:r>
              <a:rPr lang="en-US" altLang="zh-CN"/>
              <a:t>redux</a:t>
            </a:r>
            <a:r>
              <a:rPr lang="zh-CN" altLang="en-US"/>
              <a:t>的可选项之一。当然，在大型应用中，为了减少应用运行中的副作用，使用不可变的对象作为</a:t>
            </a:r>
            <a:r>
              <a:rPr lang="en-US" altLang="zh-CN"/>
              <a:t>store</a:t>
            </a:r>
            <a:r>
              <a:rPr lang="zh-CN" altLang="en-US"/>
              <a:t>的数据是一个很好的实践。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en-US" altLang="zh-CN"/>
              <a:t>Rx</a:t>
            </a:r>
            <a:endParaRPr lang="en-US" altLang="zh-CN"/>
          </a:p>
          <a:p>
            <a:pPr lvl="1"/>
            <a:r>
              <a:rPr lang="en-US" altLang="zh-CN"/>
              <a:t>Reactive Extension </a:t>
            </a:r>
            <a:r>
              <a:rPr lang="zh-CN" altLang="en-US"/>
              <a:t>是管理复杂异步应用的优秀的解决方案，在其他语言中也有很好的应用，比如</a:t>
            </a:r>
            <a:r>
              <a:rPr lang="en-US" altLang="zh-CN"/>
              <a:t>RxJava</a:t>
            </a:r>
            <a:r>
              <a:rPr lang="zh-CN" altLang="en-US"/>
              <a:t>。使用</a:t>
            </a:r>
            <a:r>
              <a:rPr lang="en-US" altLang="zh-CN"/>
              <a:t>RxJS</a:t>
            </a:r>
            <a:r>
              <a:rPr lang="zh-CN" altLang="en-US"/>
              <a:t>与</a:t>
            </a:r>
            <a:r>
              <a:rPr lang="en-US" altLang="zh-CN"/>
              <a:t>Redux</a:t>
            </a:r>
            <a:r>
              <a:rPr lang="zh-CN" altLang="en-US"/>
              <a:t>结合可以便于组合复杂的异步流，再将其转化为</a:t>
            </a:r>
            <a:r>
              <a:rPr lang="en-US" altLang="zh-CN"/>
              <a:t>action</a:t>
            </a:r>
            <a:r>
              <a:rPr lang="zh-CN" altLang="en-US"/>
              <a:t>，提交到</a:t>
            </a:r>
            <a:r>
              <a:rPr lang="en-US" altLang="zh-CN"/>
              <a:t>store.dispatch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9580" y="4466590"/>
            <a:ext cx="5523865" cy="2095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Redux </a:t>
            </a:r>
            <a:r>
              <a:rPr lang="zh-CN" altLang="en-US"/>
              <a:t>三大原则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zh-CN" altLang="en-US"/>
              <a:t>单一数据源 </a:t>
            </a:r>
            <a:r>
              <a:rPr lang="en-US" altLang="zh-CN"/>
              <a:t>- </a:t>
            </a:r>
            <a:r>
              <a:rPr lang="zh-CN" altLang="en-US"/>
              <a:t>整个应用的状态被存储在一棵</a:t>
            </a:r>
            <a:r>
              <a:rPr lang="en-US" altLang="zh-CN"/>
              <a:t>object tree</a:t>
            </a:r>
            <a:r>
              <a:rPr lang="zh-CN" altLang="en-US"/>
              <a:t>当中，并且这个</a:t>
            </a:r>
            <a:r>
              <a:rPr lang="en-US" altLang="zh-CN"/>
              <a:t>object tree</a:t>
            </a:r>
            <a:r>
              <a:rPr lang="zh-CN" altLang="en-US"/>
              <a:t>只存在于唯一一个</a:t>
            </a:r>
            <a:r>
              <a:rPr lang="en-US" altLang="zh-CN"/>
              <a:t>store</a:t>
            </a:r>
            <a:r>
              <a:rPr lang="zh-CN" altLang="en-US"/>
              <a:t>中。单一的</a:t>
            </a:r>
            <a:r>
              <a:rPr lang="en-US" altLang="zh-CN"/>
              <a:t>tree</a:t>
            </a:r>
            <a:r>
              <a:rPr lang="zh-CN" altLang="en-US"/>
              <a:t>使得整个应用的状态是可预测的，并且非常容易调试，甚至可以使用本地的</a:t>
            </a:r>
            <a:r>
              <a:rPr lang="en-US" altLang="zh-CN"/>
              <a:t>state</a:t>
            </a:r>
            <a:r>
              <a:rPr lang="zh-CN" altLang="en-US"/>
              <a:t>来开发应用的</a:t>
            </a:r>
            <a:r>
              <a:rPr lang="en-US" altLang="zh-CN"/>
              <a:t>UI</a:t>
            </a:r>
            <a:r>
              <a:rPr lang="zh-CN" altLang="en-US"/>
              <a:t>；同时，单一的</a:t>
            </a:r>
            <a:r>
              <a:rPr lang="en-US" altLang="zh-CN"/>
              <a:t>tree</a:t>
            </a:r>
            <a:r>
              <a:rPr lang="zh-CN" altLang="en-US"/>
              <a:t>使得原本十分复杂的</a:t>
            </a:r>
            <a:r>
              <a:rPr lang="en-US" altLang="zh-CN"/>
              <a:t>undo/redo</a:t>
            </a:r>
            <a:r>
              <a:rPr lang="zh-CN" altLang="en-US"/>
              <a:t>在</a:t>
            </a:r>
            <a:r>
              <a:rPr lang="en-US" altLang="zh-CN"/>
              <a:t>redux</a:t>
            </a:r>
            <a:r>
              <a:rPr lang="zh-CN" altLang="en-US"/>
              <a:t>机制下非常容易实现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0875" y="2351405"/>
            <a:ext cx="5301615" cy="431419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Redux </a:t>
            </a:r>
            <a:r>
              <a:rPr lang="zh-CN" altLang="en-US"/>
              <a:t>三大原则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zh-CN" altLang="en-US" sz="1735">
                <a:sym typeface="+mn-ea"/>
              </a:rPr>
              <a:t>只读的</a:t>
            </a:r>
            <a:r>
              <a:rPr lang="en-US" altLang="zh-CN" sz="1735">
                <a:sym typeface="+mn-ea"/>
              </a:rPr>
              <a:t>state -  </a:t>
            </a:r>
            <a:r>
              <a:rPr lang="zh-CN" altLang="en-US" sz="1735">
                <a:sym typeface="+mn-ea"/>
              </a:rPr>
              <a:t>唯一改变</a:t>
            </a:r>
            <a:r>
              <a:rPr lang="en-US" altLang="zh-CN" sz="1735">
                <a:sym typeface="+mn-ea"/>
              </a:rPr>
              <a:t>state</a:t>
            </a:r>
            <a:r>
              <a:rPr lang="zh-CN" altLang="en-US" sz="1735">
                <a:sym typeface="+mn-ea"/>
              </a:rPr>
              <a:t>的方法就是触发</a:t>
            </a:r>
            <a:r>
              <a:rPr lang="en-US" altLang="zh-CN" sz="1735">
                <a:sym typeface="+mn-ea"/>
              </a:rPr>
              <a:t>action</a:t>
            </a:r>
            <a:r>
              <a:rPr lang="zh-CN" altLang="en-US" sz="1735">
                <a:sym typeface="+mn-ea"/>
              </a:rPr>
              <a:t>，</a:t>
            </a:r>
            <a:r>
              <a:rPr lang="en-US" altLang="zh-CN" sz="1735">
                <a:sym typeface="+mn-ea"/>
              </a:rPr>
              <a:t>action</a:t>
            </a:r>
            <a:r>
              <a:rPr lang="zh-CN" altLang="en-US" sz="1735">
                <a:sym typeface="+mn-ea"/>
              </a:rPr>
              <a:t>是一个用于描述已发生事件的普通对象。这确保了所有的修改被集中处理，不存在</a:t>
            </a:r>
            <a:r>
              <a:rPr lang="en-US" altLang="zh-CN" sz="1735">
                <a:sym typeface="+mn-ea"/>
              </a:rPr>
              <a:t>race condition</a:t>
            </a:r>
            <a:r>
              <a:rPr lang="zh-CN" altLang="en-US" sz="1735">
                <a:sym typeface="+mn-ea"/>
              </a:rPr>
              <a:t>；同时，</a:t>
            </a:r>
            <a:r>
              <a:rPr lang="en-US" altLang="zh-CN" sz="1735">
                <a:sym typeface="+mn-ea"/>
              </a:rPr>
              <a:t>action</a:t>
            </a:r>
            <a:r>
              <a:rPr lang="zh-CN" altLang="en-US" sz="1735">
                <a:sym typeface="+mn-ea"/>
              </a:rPr>
              <a:t>作为一个普通对象，可以很容易的被日志打印，序列化，存储和测试回放</a:t>
            </a:r>
            <a:endParaRPr lang="zh-CN" altLang="en-US" sz="1735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7550" y="2739390"/>
            <a:ext cx="4987925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Redux </a:t>
            </a:r>
            <a:r>
              <a:rPr lang="zh-CN" altLang="en-US"/>
              <a:t>三大原则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zh-CN" altLang="en-US"/>
              <a:t>使用纯函数来执行修改 </a:t>
            </a:r>
            <a:r>
              <a:rPr lang="en-US" altLang="zh-CN"/>
              <a:t>- </a:t>
            </a:r>
            <a:r>
              <a:rPr lang="zh-CN" altLang="en-US"/>
              <a:t>为了描述</a:t>
            </a:r>
            <a:r>
              <a:rPr lang="en-US" altLang="zh-CN"/>
              <a:t>action</a:t>
            </a:r>
            <a:r>
              <a:rPr lang="zh-CN" altLang="en-US"/>
              <a:t>如何改变</a:t>
            </a:r>
            <a:r>
              <a:rPr lang="en-US" altLang="zh-CN"/>
              <a:t>store</a:t>
            </a:r>
            <a:r>
              <a:rPr lang="zh-CN" altLang="en-US"/>
              <a:t>，需要编写</a:t>
            </a:r>
            <a:r>
              <a:rPr lang="en-US" altLang="zh-CN"/>
              <a:t>reducer</a:t>
            </a:r>
            <a:r>
              <a:rPr lang="zh-CN" altLang="en-US"/>
              <a:t>。</a:t>
            </a:r>
            <a:r>
              <a:rPr lang="en-US" altLang="zh-CN"/>
              <a:t>redux</a:t>
            </a:r>
            <a:r>
              <a:rPr lang="zh-CN" altLang="en-US"/>
              <a:t>要求</a:t>
            </a:r>
            <a:r>
              <a:rPr lang="en-US" altLang="zh-CN"/>
              <a:t>reducer</a:t>
            </a:r>
            <a:r>
              <a:rPr lang="zh-CN" altLang="en-US"/>
              <a:t>是</a:t>
            </a:r>
            <a:r>
              <a:rPr lang="en-US" altLang="zh-CN"/>
              <a:t>pure function</a:t>
            </a:r>
            <a:r>
              <a:rPr lang="zh-CN" altLang="en-US"/>
              <a:t>，但可以将</a:t>
            </a:r>
            <a:r>
              <a:rPr lang="en-US" altLang="zh-CN"/>
              <a:t>reducer</a:t>
            </a:r>
            <a:r>
              <a:rPr lang="zh-CN" altLang="en-US"/>
              <a:t>拆分成多个</a:t>
            </a:r>
            <a:r>
              <a:rPr lang="en-US" altLang="zh-CN"/>
              <a:t>reducer</a:t>
            </a:r>
            <a:r>
              <a:rPr lang="zh-CN" altLang="en-US"/>
              <a:t>。因为纯函数的</a:t>
            </a:r>
            <a:r>
              <a:rPr lang="en-US" altLang="zh-CN"/>
              <a:t>reducer</a:t>
            </a:r>
            <a:r>
              <a:rPr lang="zh-CN" altLang="en-US"/>
              <a:t>可以让我们非常容易控制他们执行的顺序，包括传入附加参数，甚至编写可复用的</a:t>
            </a:r>
            <a:r>
              <a:rPr lang="en-US" altLang="zh-CN"/>
              <a:t>reducer</a:t>
            </a:r>
            <a:r>
              <a:rPr lang="zh-CN" altLang="en-US"/>
              <a:t>来处理通用任务，比如分页。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1285" y="3230245"/>
            <a:ext cx="3637915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Redux </a:t>
            </a:r>
            <a:r>
              <a:rPr lang="zh-CN" altLang="en-US"/>
              <a:t>工作流图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0"/>
          </p:nvPr>
        </p:nvPicPr>
        <p:blipFill>
          <a:blip r:embed="rId1"/>
          <a:stretch>
            <a:fillRect/>
          </a:stretch>
        </p:blipFill>
        <p:spPr>
          <a:xfrm>
            <a:off x="670560" y="1621155"/>
            <a:ext cx="7620000" cy="39719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Redux </a:t>
            </a:r>
            <a:r>
              <a:rPr lang="zh-CN" altLang="en-US"/>
              <a:t>数据流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zh-CN" altLang="en-US"/>
              <a:t>严格的单向数据流是</a:t>
            </a:r>
            <a:r>
              <a:rPr lang="en-US" altLang="zh-CN"/>
              <a:t>Redux</a:t>
            </a:r>
            <a:r>
              <a:rPr lang="zh-CN" altLang="en-US"/>
              <a:t>架构的设计核心。</a:t>
            </a:r>
            <a:r>
              <a:rPr lang="en-US" altLang="zh-CN"/>
              <a:t>Redux</a:t>
            </a:r>
            <a:r>
              <a:rPr lang="zh-CN" altLang="en-US"/>
              <a:t>生命周期包括以下</a:t>
            </a:r>
            <a:r>
              <a:rPr lang="en-US" altLang="zh-CN"/>
              <a:t>4</a:t>
            </a:r>
            <a:r>
              <a:rPr lang="zh-CN" altLang="en-US"/>
              <a:t>个步骤：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调用</a:t>
            </a:r>
            <a:r>
              <a:rPr lang="en-US" altLang="en-US"/>
              <a:t>store.dispatch(action) - </a:t>
            </a:r>
            <a:r>
              <a:rPr lang="zh-CN" altLang="en-US"/>
              <a:t>可以在任何地方调用，例如组件中，</a:t>
            </a:r>
            <a:r>
              <a:rPr lang="en-US" altLang="zh-CN"/>
              <a:t>ajax</a:t>
            </a:r>
            <a:r>
              <a:rPr lang="zh-CN" altLang="en-US"/>
              <a:t>回调，定时器等等</a:t>
            </a:r>
            <a:endParaRPr lang="zh-CN" altLang="en-US"/>
          </a:p>
          <a:p>
            <a:r>
              <a:rPr lang="en-US" altLang="zh-CN"/>
              <a:t>2. store</a:t>
            </a:r>
            <a:r>
              <a:rPr lang="zh-CN" altLang="en-US"/>
              <a:t>调用传入的</a:t>
            </a:r>
            <a:r>
              <a:rPr lang="en-US" altLang="zh-CN"/>
              <a:t>reducer</a:t>
            </a:r>
            <a:r>
              <a:rPr lang="zh-CN" altLang="en-US"/>
              <a:t>函数 </a:t>
            </a:r>
            <a:r>
              <a:rPr lang="en-US" altLang="zh-CN"/>
              <a:t>- store</a:t>
            </a:r>
            <a:r>
              <a:rPr lang="zh-CN" altLang="en-US"/>
              <a:t>将当前</a:t>
            </a:r>
            <a:r>
              <a:rPr lang="en-US" altLang="zh-CN"/>
              <a:t>state</a:t>
            </a:r>
            <a:r>
              <a:rPr lang="zh-CN" altLang="en-US"/>
              <a:t>树和</a:t>
            </a:r>
            <a:r>
              <a:rPr lang="en-US" altLang="zh-CN"/>
              <a:t>action</a:t>
            </a:r>
            <a:r>
              <a:rPr lang="zh-CN" altLang="en-US"/>
              <a:t>作为参数传入根</a:t>
            </a:r>
            <a:r>
              <a:rPr lang="en-US" altLang="zh-CN"/>
              <a:t>reducer</a:t>
            </a:r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根</a:t>
            </a:r>
            <a:r>
              <a:rPr lang="en-US" altLang="zh-CN"/>
              <a:t>reducer</a:t>
            </a:r>
            <a:r>
              <a:rPr lang="zh-CN" altLang="en-US"/>
              <a:t>把多个子</a:t>
            </a:r>
            <a:r>
              <a:rPr lang="en-US" altLang="zh-CN"/>
              <a:t>reducer</a:t>
            </a:r>
            <a:r>
              <a:rPr lang="zh-CN" altLang="en-US"/>
              <a:t>输出合并成一个单一的</a:t>
            </a:r>
            <a:r>
              <a:rPr lang="en-US" altLang="zh-CN"/>
              <a:t>state</a:t>
            </a:r>
            <a:r>
              <a:rPr lang="zh-CN" altLang="en-US"/>
              <a:t>树 </a:t>
            </a:r>
            <a:r>
              <a:rPr lang="en-US" altLang="zh-CN"/>
              <a:t>- redux</a:t>
            </a:r>
            <a:r>
              <a:rPr lang="zh-CN" altLang="en-US"/>
              <a:t>原生提供了</a:t>
            </a:r>
            <a:r>
              <a:rPr lang="en-US" altLang="zh-CN"/>
              <a:t>combineReducers()</a:t>
            </a:r>
            <a:r>
              <a:rPr lang="zh-CN" altLang="en-US"/>
              <a:t>辅助函数，来将根</a:t>
            </a:r>
            <a:r>
              <a:rPr lang="en-US" altLang="zh-CN"/>
              <a:t>reducer</a:t>
            </a:r>
            <a:r>
              <a:rPr lang="zh-CN" altLang="en-US"/>
              <a:t>拆分成多个函数</a:t>
            </a:r>
            <a:endParaRPr lang="zh-CN" altLang="en-US"/>
          </a:p>
          <a:p>
            <a:r>
              <a:rPr lang="en-US" altLang="zh-CN"/>
              <a:t>4. store</a:t>
            </a:r>
            <a:r>
              <a:rPr lang="zh-CN" altLang="en-US"/>
              <a:t>保存根</a:t>
            </a:r>
            <a:r>
              <a:rPr lang="en-US" altLang="zh-CN"/>
              <a:t>reducer</a:t>
            </a:r>
            <a:r>
              <a:rPr lang="zh-CN" altLang="en-US"/>
              <a:t>返回的完整</a:t>
            </a:r>
            <a:r>
              <a:rPr lang="en-US" altLang="zh-CN"/>
              <a:t>state</a:t>
            </a:r>
            <a:r>
              <a:rPr lang="zh-CN" altLang="en-US"/>
              <a:t>树 </a:t>
            </a:r>
            <a:r>
              <a:rPr lang="en-US" altLang="zh-CN"/>
              <a:t>- </a:t>
            </a:r>
            <a:r>
              <a:rPr lang="zh-CN" altLang="en-US"/>
              <a:t>这时应用可以根据新的</a:t>
            </a:r>
            <a:r>
              <a:rPr lang="en-US" altLang="zh-CN"/>
              <a:t>state</a:t>
            </a:r>
            <a:r>
              <a:rPr lang="zh-CN" altLang="en-US"/>
              <a:t>来更新</a:t>
            </a:r>
            <a:r>
              <a:rPr lang="en-US" altLang="zh-CN"/>
              <a:t>UI</a:t>
            </a:r>
            <a:r>
              <a:rPr lang="zh-CN" altLang="en-US"/>
              <a:t>了！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Redux </a:t>
            </a:r>
            <a:r>
              <a:rPr lang="zh-CN" altLang="en-US"/>
              <a:t>中间件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en-US" altLang="zh-CN"/>
              <a:t>Redux</a:t>
            </a:r>
            <a:r>
              <a:rPr lang="zh-CN" altLang="en-US"/>
              <a:t>使用类似于</a:t>
            </a:r>
            <a:r>
              <a:rPr lang="en-US" altLang="zh-CN"/>
              <a:t>koa</a:t>
            </a:r>
            <a:r>
              <a:rPr lang="zh-CN" altLang="en-US"/>
              <a:t>和</a:t>
            </a:r>
            <a:r>
              <a:rPr lang="en-US" altLang="zh-CN"/>
              <a:t>express</a:t>
            </a:r>
            <a:r>
              <a:rPr lang="zh-CN" altLang="en-US"/>
              <a:t>的中间件机制来支持异步的</a:t>
            </a:r>
            <a:r>
              <a:rPr lang="en-US" altLang="zh-CN"/>
              <a:t>action</a:t>
            </a:r>
            <a:r>
              <a:rPr lang="zh-CN" altLang="en-US"/>
              <a:t>调用。目前，</a:t>
            </a:r>
            <a:r>
              <a:rPr lang="en-US" altLang="zh-CN"/>
              <a:t>redux</a:t>
            </a:r>
            <a:r>
              <a:rPr lang="zh-CN" altLang="en-US"/>
              <a:t>生态系统中提供了十分丰富的中间件可供选择，他们可以处理大部分常见的场景。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6205" y="2102485"/>
            <a:ext cx="6371590" cy="409511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使用</a:t>
            </a:r>
            <a:r>
              <a:rPr lang="en-US" altLang="zh-CN"/>
              <a:t>Redux</a:t>
            </a:r>
            <a:r>
              <a:rPr lang="zh-CN" altLang="en-US"/>
              <a:t>中间件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en-US" altLang="zh-CN"/>
              <a:t>Redux</a:t>
            </a:r>
            <a:r>
              <a:rPr lang="zh-CN" altLang="en-US"/>
              <a:t>原生提供了一个函数</a:t>
            </a:r>
            <a:r>
              <a:rPr lang="en-US" altLang="zh-CN"/>
              <a:t>applyMiddleware</a:t>
            </a:r>
            <a:r>
              <a:rPr lang="zh-CN" altLang="en-US"/>
              <a:t>，用以将特定的中间件注册到</a:t>
            </a:r>
            <a:r>
              <a:rPr lang="en-US" altLang="zh-CN"/>
              <a:t>redux</a:t>
            </a:r>
            <a:r>
              <a:rPr lang="zh-CN" altLang="en-US"/>
              <a:t>生命周期当中。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2375" y="2616835"/>
            <a:ext cx="6699885" cy="30607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常用的</a:t>
            </a:r>
            <a:r>
              <a:rPr lang="en-US" altLang="zh-CN"/>
              <a:t>Redux</a:t>
            </a:r>
            <a:r>
              <a:rPr lang="zh-CN" altLang="en-US"/>
              <a:t>中间件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en-US" altLang="zh-CN"/>
              <a:t>redux-thunk</a:t>
            </a:r>
            <a:endParaRPr lang="en-US" altLang="zh-CN"/>
          </a:p>
          <a:p>
            <a:pPr lvl="1"/>
            <a:r>
              <a:rPr lang="en-US" altLang="zh-CN"/>
              <a:t>redux thunk</a:t>
            </a:r>
            <a:r>
              <a:rPr lang="zh-CN" altLang="en-US"/>
              <a:t>中间件允许在</a:t>
            </a:r>
            <a:r>
              <a:rPr lang="en-US" altLang="zh-CN"/>
              <a:t>dispatch</a:t>
            </a:r>
            <a:r>
              <a:rPr lang="zh-CN" altLang="en-US"/>
              <a:t>函数调用中返回一个</a:t>
            </a:r>
            <a:r>
              <a:rPr lang="en-US" altLang="zh-CN"/>
              <a:t>function</a:t>
            </a:r>
            <a:r>
              <a:rPr lang="zh-CN" altLang="en-US"/>
              <a:t>，而不是直接返回</a:t>
            </a:r>
            <a:r>
              <a:rPr lang="en-US" altLang="zh-CN"/>
              <a:t>action</a:t>
            </a:r>
            <a:r>
              <a:rPr lang="zh-CN" altLang="en-US"/>
              <a:t>对象。这使得</a:t>
            </a:r>
            <a:r>
              <a:rPr lang="en-US" altLang="zh-CN"/>
              <a:t>redux</a:t>
            </a:r>
            <a:r>
              <a:rPr lang="zh-CN" altLang="en-US"/>
              <a:t>在处理异步数据，比如从后台</a:t>
            </a:r>
            <a:r>
              <a:rPr lang="en-US" altLang="zh-CN"/>
              <a:t>API</a:t>
            </a:r>
            <a:r>
              <a:rPr lang="zh-CN" altLang="en-US"/>
              <a:t>获取数据，或者等待推送等等场景下，仍然可以有一致的编码结构。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简而言之，</a:t>
            </a:r>
            <a:r>
              <a:rPr lang="en-US" altLang="zh-CN"/>
              <a:t>thunk</a:t>
            </a:r>
            <a:r>
              <a:rPr lang="zh-CN" altLang="en-US"/>
              <a:t>表示一个返回值为函数的函数，它可以指定某个表达式在未来延迟执行。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7925" y="4105910"/>
            <a:ext cx="4066540" cy="15811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关于</a:t>
            </a:r>
            <a:r>
              <a:rPr lang="en-US" altLang="zh-CN"/>
              <a:t>JSAPI 4</a:t>
            </a:r>
            <a:r>
              <a:rPr lang="zh-CN" altLang="en-US"/>
              <a:t>的设计模式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zh-CN" altLang="en-US"/>
              <a:t>相对于过去</a:t>
            </a:r>
            <a:r>
              <a:rPr lang="en-US" altLang="zh-CN"/>
              <a:t>JSAPI 3.x</a:t>
            </a:r>
            <a:r>
              <a:rPr lang="zh-CN" altLang="en-US"/>
              <a:t>版本来说，</a:t>
            </a:r>
            <a:r>
              <a:rPr lang="en-US" altLang="zh-CN"/>
              <a:t>4.x</a:t>
            </a:r>
            <a:r>
              <a:rPr lang="zh-CN" altLang="en-US"/>
              <a:t>版本经过了彻底的底层重构。全新的框架使用了很多现代的前端技术，包括</a:t>
            </a:r>
            <a:r>
              <a:rPr lang="en-US" altLang="zh-CN"/>
              <a:t>TypeScript</a:t>
            </a:r>
            <a:r>
              <a:rPr lang="zh-CN" altLang="en-US"/>
              <a:t>、</a:t>
            </a:r>
            <a:r>
              <a:rPr lang="en-US" altLang="zh-CN"/>
              <a:t>WebGL</a:t>
            </a:r>
            <a:r>
              <a:rPr lang="zh-CN" altLang="en-US"/>
              <a:t>、</a:t>
            </a:r>
            <a:r>
              <a:rPr lang="en-US" altLang="zh-CN"/>
              <a:t>Virtual DOM</a:t>
            </a:r>
            <a:r>
              <a:rPr lang="zh-CN" altLang="en-US"/>
              <a:t>等等。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其中，最重要的改变是在</a:t>
            </a:r>
            <a:r>
              <a:rPr lang="en-US" altLang="zh-CN"/>
              <a:t>4.x</a:t>
            </a:r>
            <a:r>
              <a:rPr lang="zh-CN" altLang="en-US"/>
              <a:t>版本中重新设计了一套独立于</a:t>
            </a:r>
            <a:r>
              <a:rPr lang="en-US" altLang="zh-CN"/>
              <a:t>Dijit</a:t>
            </a:r>
            <a:r>
              <a:rPr lang="zh-CN" altLang="en-US"/>
              <a:t>框架之外的</a:t>
            </a:r>
            <a:r>
              <a:rPr lang="en-US" altLang="zh-CN"/>
              <a:t>Widget Framework</a:t>
            </a:r>
            <a:r>
              <a:rPr lang="zh-CN" altLang="en-US"/>
              <a:t>。该框架基于</a:t>
            </a:r>
            <a:r>
              <a:rPr lang="en-US" altLang="zh-CN"/>
              <a:t>MVVM</a:t>
            </a:r>
            <a:r>
              <a:rPr lang="zh-CN" altLang="en-US"/>
              <a:t>设计模式打造。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Redux-thunk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0"/>
          </p:nvPr>
        </p:nvPicPr>
        <p:blipFill>
          <a:blip r:embed="rId1"/>
          <a:stretch>
            <a:fillRect/>
          </a:stretch>
        </p:blipFill>
        <p:spPr>
          <a:xfrm>
            <a:off x="1642110" y="1106805"/>
            <a:ext cx="5676900" cy="50006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常用的</a:t>
            </a:r>
            <a:r>
              <a:rPr lang="en-US" altLang="zh-CN"/>
              <a:t>Redux</a:t>
            </a:r>
            <a:r>
              <a:rPr lang="zh-CN" altLang="en-US"/>
              <a:t>中间件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en-US" altLang="zh-CN"/>
              <a:t>redux-saga</a:t>
            </a:r>
            <a:endParaRPr lang="en-US" altLang="zh-CN"/>
          </a:p>
          <a:p>
            <a:pPr lvl="1"/>
            <a:r>
              <a:rPr lang="en-US" altLang="zh-CN"/>
              <a:t>redux-saga</a:t>
            </a:r>
            <a:r>
              <a:rPr lang="zh-CN" altLang="en-US"/>
              <a:t>是一个用于管理应用程序副作用的</a:t>
            </a:r>
            <a:r>
              <a:rPr lang="en-US" altLang="zh-CN"/>
              <a:t>library</a:t>
            </a:r>
            <a:r>
              <a:rPr lang="zh-CN" altLang="en-US"/>
              <a:t>，其目的是让副作用管理更容易，执行更高效，测试更简单，在处理故障时更方便。</a:t>
            </a:r>
            <a:endParaRPr lang="zh-CN" altLang="en-US"/>
          </a:p>
          <a:p>
            <a:pPr lvl="1"/>
            <a:r>
              <a:rPr lang="zh-CN" altLang="en-US"/>
              <a:t>可以认为</a:t>
            </a:r>
            <a:r>
              <a:rPr lang="en-US" altLang="zh-CN"/>
              <a:t>saga</a:t>
            </a:r>
            <a:r>
              <a:rPr lang="zh-CN" altLang="en-US"/>
              <a:t>是应用程序中一个单独的线程，独自负责处理副作用。</a:t>
            </a:r>
            <a:endParaRPr lang="zh-CN" altLang="en-US"/>
          </a:p>
          <a:p>
            <a:pPr lvl="1"/>
            <a:r>
              <a:rPr lang="en-US" altLang="zh-CN"/>
              <a:t>redux-saga</a:t>
            </a:r>
            <a:r>
              <a:rPr lang="zh-CN" altLang="en-US"/>
              <a:t>使用了</a:t>
            </a:r>
            <a:r>
              <a:rPr lang="en-US" altLang="zh-CN"/>
              <a:t>ES6 generator</a:t>
            </a:r>
            <a:r>
              <a:rPr lang="zh-CN" altLang="en-US"/>
              <a:t>特性，让异步的流程可以像同步一样处理，更加易于阅读，写入和测试。</a:t>
            </a:r>
            <a:endParaRPr lang="zh-CN" altLang="en-US"/>
          </a:p>
          <a:p>
            <a:pPr lvl="1"/>
            <a:r>
              <a:rPr lang="zh-CN" altLang="en-US"/>
              <a:t>通常</a:t>
            </a:r>
            <a:r>
              <a:rPr lang="en-US" altLang="zh-CN"/>
              <a:t>redux-saga</a:t>
            </a:r>
            <a:r>
              <a:rPr lang="zh-CN" altLang="en-US"/>
              <a:t>与</a:t>
            </a:r>
            <a:r>
              <a:rPr lang="en-US" altLang="zh-CN"/>
              <a:t>redux-thunk</a:t>
            </a:r>
            <a:r>
              <a:rPr lang="zh-CN" altLang="en-US"/>
              <a:t>协同使用，来处理异步的数据读取，并避免回调地狱。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Redux-saga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0"/>
          </p:nvPr>
        </p:nvPicPr>
        <p:blipFill>
          <a:blip r:embed="rId1"/>
          <a:stretch>
            <a:fillRect/>
          </a:stretch>
        </p:blipFill>
        <p:spPr>
          <a:xfrm>
            <a:off x="1870710" y="1706880"/>
            <a:ext cx="5219700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关于</a:t>
            </a:r>
            <a:r>
              <a:rPr lang="en-US" altLang="zh-CN"/>
              <a:t>Geomap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en-US" altLang="zh-CN"/>
              <a:t>geomap</a:t>
            </a:r>
            <a:r>
              <a:rPr lang="zh-CN" altLang="en-US"/>
              <a:t>基于</a:t>
            </a:r>
            <a:r>
              <a:rPr lang="en-US" altLang="zh-CN"/>
              <a:t>dva</a:t>
            </a:r>
            <a:r>
              <a:rPr lang="zh-CN" altLang="en-US"/>
              <a:t>搭建，其中</a:t>
            </a:r>
            <a:r>
              <a:rPr lang="en-US" altLang="zh-CN"/>
              <a:t>dva</a:t>
            </a:r>
            <a:r>
              <a:rPr lang="zh-CN" altLang="en-US"/>
              <a:t>的主要作者同时也</a:t>
            </a:r>
            <a:r>
              <a:rPr lang="en-US" altLang="zh-CN"/>
              <a:t>redux</a:t>
            </a:r>
            <a:r>
              <a:rPr lang="zh-CN" altLang="en-US"/>
              <a:t>的原作者之一。</a:t>
            </a:r>
            <a:r>
              <a:rPr lang="en-US" altLang="zh-CN"/>
              <a:t>dva</a:t>
            </a:r>
            <a:r>
              <a:rPr lang="zh-CN" altLang="en-US"/>
              <a:t>是一个轻量级的数据流框架，是基于</a:t>
            </a:r>
            <a:r>
              <a:rPr lang="en-US" altLang="zh-CN"/>
              <a:t>redux</a:t>
            </a:r>
            <a:r>
              <a:rPr lang="zh-CN" altLang="en-US"/>
              <a:t>、</a:t>
            </a:r>
            <a:r>
              <a:rPr lang="en-US" altLang="zh-CN"/>
              <a:t>redux-saga</a:t>
            </a:r>
            <a:r>
              <a:rPr lang="zh-CN" altLang="en-US"/>
              <a:t>和</a:t>
            </a:r>
            <a:r>
              <a:rPr lang="en-US" altLang="zh-CN"/>
              <a:t>react-router</a:t>
            </a:r>
            <a:r>
              <a:rPr lang="zh-CN" altLang="en-US"/>
              <a:t>的再封装。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845" y="2019300"/>
            <a:ext cx="7867650" cy="41783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关于</a:t>
            </a:r>
            <a:r>
              <a:rPr lang="en-US" altLang="zh-CN"/>
              <a:t>MVVM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en-US" altLang="zh-CN"/>
              <a:t>MVVM</a:t>
            </a:r>
            <a:r>
              <a:rPr lang="zh-CN" altLang="en-US"/>
              <a:t>的全称是</a:t>
            </a:r>
            <a:r>
              <a:rPr lang="en-US" altLang="zh-CN"/>
              <a:t>Model-View-ViewModel</a:t>
            </a:r>
            <a:r>
              <a:rPr lang="zh-CN" altLang="en-US"/>
              <a:t>，是微软为</a:t>
            </a:r>
            <a:r>
              <a:rPr lang="en-US" altLang="zh-CN"/>
              <a:t>Silverlight/WPF</a:t>
            </a:r>
            <a:r>
              <a:rPr lang="zh-CN" altLang="en-US"/>
              <a:t>应用程序而推出的一套设计模式（</a:t>
            </a:r>
            <a:r>
              <a:rPr lang="en-US" altLang="zh-CN"/>
              <a:t>Design Pattern</a:t>
            </a:r>
            <a:r>
              <a:rPr lang="zh-CN" altLang="en-US"/>
              <a:t>），并延续至</a:t>
            </a:r>
            <a:r>
              <a:rPr lang="en-US" altLang="zh-CN"/>
              <a:t>UWP</a:t>
            </a:r>
            <a:r>
              <a:rPr lang="zh-CN" altLang="en-US"/>
              <a:t>。其核心设计思想沿袭自</a:t>
            </a:r>
            <a:r>
              <a:rPr lang="en-US" altLang="zh-CN"/>
              <a:t>MVP</a:t>
            </a:r>
            <a:r>
              <a:rPr lang="zh-CN" altLang="en-US"/>
              <a:t>（</a:t>
            </a:r>
            <a:r>
              <a:rPr lang="en-US" altLang="zh-CN"/>
              <a:t>Model-View-Presenter</a:t>
            </a:r>
            <a:r>
              <a:rPr lang="zh-CN" altLang="en-US"/>
              <a:t>），同时充分利用到了</a:t>
            </a:r>
            <a:r>
              <a:rPr lang="en-US" altLang="zh-CN"/>
              <a:t>C#</a:t>
            </a:r>
            <a:r>
              <a:rPr lang="zh-CN" altLang="en-US"/>
              <a:t>语言的一些优秀的特性。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MVVM</a:t>
            </a:r>
            <a:r>
              <a:rPr lang="zh-CN" altLang="en-US"/>
              <a:t>一经推出就迅速成为了</a:t>
            </a:r>
            <a:r>
              <a:rPr lang="en-US" altLang="zh-CN"/>
              <a:t>UI</a:t>
            </a:r>
            <a:r>
              <a:rPr lang="zh-CN" altLang="en-US"/>
              <a:t>程序设计中的一种主流的设计模式，得到了很多大师级程序员的大力推广，在各种语言和平台下都诞生了具有影响力的框架。随着</a:t>
            </a:r>
            <a:r>
              <a:rPr lang="en-US" altLang="zh-CN"/>
              <a:t>H5</a:t>
            </a:r>
            <a:r>
              <a:rPr lang="zh-CN" altLang="en-US"/>
              <a:t>取代</a:t>
            </a:r>
            <a:r>
              <a:rPr lang="en-US" altLang="zh-CN"/>
              <a:t>Silverlight</a:t>
            </a:r>
            <a:r>
              <a:rPr lang="zh-CN" altLang="en-US"/>
              <a:t>成为</a:t>
            </a:r>
            <a:r>
              <a:rPr lang="en-US" altLang="zh-CN"/>
              <a:t>Web</a:t>
            </a:r>
            <a:r>
              <a:rPr lang="zh-CN" altLang="en-US"/>
              <a:t>应用开发的主流，</a:t>
            </a:r>
            <a:r>
              <a:rPr lang="en-US" altLang="zh-CN"/>
              <a:t>MVVM</a:t>
            </a:r>
            <a:r>
              <a:rPr lang="zh-CN" altLang="en-US"/>
              <a:t>也迅速延续到了</a:t>
            </a:r>
            <a:r>
              <a:rPr lang="en-US" altLang="zh-CN"/>
              <a:t>JS</a:t>
            </a:r>
            <a:r>
              <a:rPr lang="zh-CN" altLang="en-US"/>
              <a:t>开发环境中，其中最具影响力的框架当属</a:t>
            </a:r>
            <a:r>
              <a:rPr lang="en-US" altLang="zh-CN"/>
              <a:t>Backbone.js</a:t>
            </a:r>
            <a:r>
              <a:rPr lang="zh-CN" altLang="en-US"/>
              <a:t>和</a:t>
            </a:r>
            <a:r>
              <a:rPr lang="en-US" altLang="zh-CN"/>
              <a:t>Knockout.js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 sz="3185">
                <a:sym typeface="+mn-ea"/>
              </a:rPr>
              <a:t>UI</a:t>
            </a:r>
            <a:r>
              <a:rPr lang="zh-CN" altLang="en-US" sz="3185">
                <a:sym typeface="+mn-ea"/>
              </a:rPr>
              <a:t>应用中的</a:t>
            </a:r>
            <a:r>
              <a:rPr lang="en-US" altLang="zh-CN" sz="3185">
                <a:sym typeface="+mn-ea"/>
              </a:rPr>
              <a:t>MV*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en-US" altLang="zh-CN"/>
              <a:t>MV*</a:t>
            </a:r>
            <a:r>
              <a:rPr lang="zh-CN" altLang="en-US"/>
              <a:t>是大型</a:t>
            </a:r>
            <a:r>
              <a:rPr lang="en-US" altLang="zh-CN"/>
              <a:t>UI</a:t>
            </a:r>
            <a:r>
              <a:rPr lang="zh-CN" altLang="en-US"/>
              <a:t>应用程序开发中常见的一种分层架构方法，通过将数据和视图分离，便于构建一种低耦合，高重用，高可维护性的代码结构。同时，分层设计的应用也更便于针对不同的代码实施自动化测试，也有利于通过软件工程化的手段管理软件开发过程中的每个流程，例如引入软件工程的工具链，持续集成，自动化的测试和部署等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当前在</a:t>
            </a:r>
            <a:r>
              <a:rPr lang="en-US" altLang="zh-CN"/>
              <a:t>UI</a:t>
            </a:r>
            <a:r>
              <a:rPr lang="zh-CN" altLang="en-US"/>
              <a:t>应用中应用最为广泛的</a:t>
            </a:r>
            <a:r>
              <a:rPr lang="en-US" altLang="zh-CN"/>
              <a:t>MV*</a:t>
            </a:r>
            <a:r>
              <a:rPr lang="zh-CN" altLang="en-US"/>
              <a:t>设计模式包括：</a:t>
            </a:r>
            <a:endParaRPr lang="zh-CN" altLang="en-US"/>
          </a:p>
          <a:p>
            <a:pPr lvl="1"/>
            <a:r>
              <a:rPr lang="en-US" altLang="zh-CN"/>
              <a:t>MVC</a:t>
            </a:r>
            <a:endParaRPr lang="en-US" altLang="zh-CN"/>
          </a:p>
          <a:p>
            <a:pPr lvl="1"/>
            <a:r>
              <a:rPr lang="en-US" altLang="zh-CN"/>
              <a:t>MVP</a:t>
            </a:r>
            <a:endParaRPr lang="en-US" altLang="zh-CN"/>
          </a:p>
          <a:p>
            <a:pPr lvl="1"/>
            <a:r>
              <a:rPr lang="en-US" altLang="zh-CN"/>
              <a:t>MVVM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 sz="3185">
                <a:sym typeface="+mn-ea"/>
              </a:rPr>
              <a:t>MVC</a:t>
            </a:r>
            <a:r>
              <a:rPr lang="zh-CN" altLang="en-US" sz="3185">
                <a:sym typeface="+mn-ea"/>
              </a:rPr>
              <a:t>（</a:t>
            </a:r>
            <a:r>
              <a:rPr lang="en-US" altLang="zh-CN" sz="3185">
                <a:sym typeface="+mn-ea"/>
              </a:rPr>
              <a:t>Model-View-Controller</a:t>
            </a:r>
            <a:r>
              <a:rPr lang="zh-CN" altLang="en-US" sz="3185">
                <a:sym typeface="+mn-ea"/>
              </a:rPr>
              <a:t>）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en-US" altLang="zh-CN"/>
              <a:t>MVC</a:t>
            </a:r>
            <a:r>
              <a:rPr lang="zh-CN" altLang="en-US"/>
              <a:t>设计模式最早来源于</a:t>
            </a:r>
            <a:r>
              <a:rPr lang="en-US" altLang="zh-CN"/>
              <a:t>CS</a:t>
            </a:r>
            <a:r>
              <a:rPr lang="zh-CN" altLang="en-US"/>
              <a:t>开发，是</a:t>
            </a:r>
            <a:r>
              <a:rPr lang="en-US" altLang="zh-CN"/>
              <a:t>Xerox PARC</a:t>
            </a:r>
            <a:r>
              <a:rPr lang="zh-CN" altLang="en-US"/>
              <a:t>公司在</a:t>
            </a:r>
            <a:r>
              <a:rPr lang="en-US" altLang="zh-CN"/>
              <a:t>1980</a:t>
            </a:r>
            <a:r>
              <a:rPr lang="zh-CN" altLang="en-US"/>
              <a:t>年代为</a:t>
            </a:r>
            <a:r>
              <a:rPr lang="en-US" altLang="zh-CN"/>
              <a:t>Smalltalk</a:t>
            </a:r>
            <a:r>
              <a:rPr lang="zh-CN" altLang="en-US"/>
              <a:t>语言而发明的一种软件设计模式；后来被</a:t>
            </a:r>
            <a:r>
              <a:rPr lang="en-US" altLang="zh-CN"/>
              <a:t>Oracle</a:t>
            </a:r>
            <a:r>
              <a:rPr lang="zh-CN" altLang="en-US"/>
              <a:t>选中作为</a:t>
            </a:r>
            <a:r>
              <a:rPr lang="en-US" altLang="zh-CN"/>
              <a:t>Java EE</a:t>
            </a:r>
            <a:r>
              <a:rPr lang="zh-CN" altLang="en-US"/>
              <a:t>平台的设计模式，并在</a:t>
            </a:r>
            <a:r>
              <a:rPr lang="en-US" altLang="zh-CN"/>
              <a:t>ASP.NET</a:t>
            </a:r>
            <a:r>
              <a:rPr lang="zh-CN" altLang="en-US"/>
              <a:t>，</a:t>
            </a:r>
            <a:r>
              <a:rPr lang="en-US" altLang="zh-CN"/>
              <a:t>PHP</a:t>
            </a:r>
            <a:r>
              <a:rPr lang="zh-CN" altLang="en-US"/>
              <a:t>等后来的一众</a:t>
            </a:r>
            <a:r>
              <a:rPr lang="en-US" altLang="zh-CN"/>
              <a:t>Web</a:t>
            </a:r>
            <a:r>
              <a:rPr lang="zh-CN" altLang="en-US"/>
              <a:t>开发框架中得到广泛的运用。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Model（模型）是应用程序中用于处理应用程序数据逻辑的部分。</a:t>
            </a:r>
            <a:endParaRPr lang="zh-CN" altLang="en-US"/>
          </a:p>
          <a:p>
            <a:pPr lvl="1"/>
            <a:r>
              <a:rPr lang="zh-CN" altLang="en-US"/>
              <a:t>通常模型对象负责在数据库中存取数据。</a:t>
            </a:r>
            <a:endParaRPr lang="zh-CN" altLang="en-US"/>
          </a:p>
          <a:p>
            <a:r>
              <a:rPr lang="zh-CN" altLang="en-US"/>
              <a:t>View（视图）是应用程序中处理数据显示的部分。</a:t>
            </a:r>
            <a:endParaRPr lang="zh-CN" altLang="en-US"/>
          </a:p>
          <a:p>
            <a:pPr lvl="1"/>
            <a:r>
              <a:rPr lang="zh-CN" altLang="en-US"/>
              <a:t>通常视图是依据模型数据创建的。</a:t>
            </a:r>
            <a:endParaRPr lang="zh-CN" altLang="en-US"/>
          </a:p>
          <a:p>
            <a:r>
              <a:rPr lang="zh-CN" altLang="en-US"/>
              <a:t>Controller（控制器）是应用程序中处理用户交互的部分。</a:t>
            </a:r>
            <a:endParaRPr lang="zh-CN" altLang="en-US"/>
          </a:p>
          <a:p>
            <a:pPr lvl="1"/>
            <a:r>
              <a:rPr lang="zh-CN" altLang="en-US"/>
              <a:t>通常控制器负责从视图读取数据，控制用户输入，并向模型发送数据。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MVC</a:t>
            </a:r>
            <a:r>
              <a:rPr lang="zh-CN" altLang="en-US"/>
              <a:t>数据流程图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0"/>
          </p:nvPr>
        </p:nvPicPr>
        <p:blipFill>
          <a:blip r:embed="rId1"/>
          <a:stretch>
            <a:fillRect/>
          </a:stretch>
        </p:blipFill>
        <p:spPr>
          <a:xfrm>
            <a:off x="1832610" y="1897380"/>
            <a:ext cx="529590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MVC </a:t>
            </a:r>
            <a:r>
              <a:rPr lang="zh-CN" altLang="en-US"/>
              <a:t>控制器设计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zh-CN" altLang="en-US"/>
              <a:t>控制器是整个MVC框架中最为核心的一块，它主要用来拦截符合要求的外部请求，并把请求分发到不同的控制器去处理，根据控制器处理后的结果，生成相应的响应发送到客户端。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5135" y="2388235"/>
            <a:ext cx="5714365" cy="38093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MVP</a:t>
            </a:r>
            <a:r>
              <a:rPr lang="zh-CN" altLang="en-US"/>
              <a:t>（</a:t>
            </a:r>
            <a:r>
              <a:rPr lang="en-US" altLang="zh-CN"/>
              <a:t>Model-View-Presenter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en-US" altLang="zh-CN"/>
              <a:t>MVP</a:t>
            </a:r>
            <a:r>
              <a:rPr lang="zh-CN" altLang="en-US"/>
              <a:t>是从经典的</a:t>
            </a:r>
            <a:r>
              <a:rPr lang="en-US" altLang="zh-CN"/>
              <a:t>MVC</a:t>
            </a:r>
            <a:r>
              <a:rPr lang="zh-CN" altLang="en-US"/>
              <a:t>设计模式演变而来，其基本思想与</a:t>
            </a:r>
            <a:r>
              <a:rPr lang="en-US" altLang="zh-CN"/>
              <a:t>MVC</a:t>
            </a:r>
            <a:r>
              <a:rPr lang="zh-CN" altLang="en-US"/>
              <a:t>一脉相承，但同时作为一种新的设计模式，与</a:t>
            </a:r>
            <a:r>
              <a:rPr lang="en-US" altLang="zh-CN"/>
              <a:t>MVC</a:t>
            </a:r>
            <a:r>
              <a:rPr lang="zh-CN" altLang="en-US"/>
              <a:t>之间存在一些不同。其中，最大的不同是在</a:t>
            </a:r>
            <a:r>
              <a:rPr lang="en-US" altLang="zh-CN"/>
              <a:t>MVP</a:t>
            </a:r>
            <a:r>
              <a:rPr lang="zh-CN" altLang="en-US"/>
              <a:t>设计模式中，</a:t>
            </a:r>
            <a:r>
              <a:rPr lang="en-US" altLang="zh-CN"/>
              <a:t>View</a:t>
            </a:r>
            <a:r>
              <a:rPr lang="zh-CN" altLang="en-US"/>
              <a:t>不会直接使用</a:t>
            </a:r>
            <a:r>
              <a:rPr lang="en-US" altLang="zh-CN"/>
              <a:t>Model</a:t>
            </a:r>
            <a:r>
              <a:rPr lang="zh-CN" altLang="en-US"/>
              <a:t>，而必须通过</a:t>
            </a:r>
            <a:r>
              <a:rPr lang="en-US" altLang="zh-CN"/>
              <a:t>Presenter</a:t>
            </a:r>
            <a:r>
              <a:rPr lang="zh-CN" altLang="en-US"/>
              <a:t>来进行；所有的交互都发生在</a:t>
            </a:r>
            <a:r>
              <a:rPr lang="en-US" altLang="zh-CN"/>
              <a:t>Presenter</a:t>
            </a:r>
            <a:r>
              <a:rPr lang="zh-CN" altLang="en-US"/>
              <a:t>内部。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MVP</a:t>
            </a:r>
            <a:r>
              <a:rPr lang="zh-CN" altLang="en-US"/>
              <a:t>是</a:t>
            </a:r>
            <a:r>
              <a:rPr lang="en-US" altLang="zh-CN"/>
              <a:t>Android</a:t>
            </a:r>
            <a:r>
              <a:rPr lang="zh-CN" altLang="en-US"/>
              <a:t>开发中应用最为广泛的设计模式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1660" y="2564765"/>
            <a:ext cx="2870835" cy="34918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5072</Words>
  <Application>WPS 演示</Application>
  <PresentationFormat>宽屏</PresentationFormat>
  <Paragraphs>239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1_Office 主题</vt:lpstr>
      <vt:lpstr>MVVM in JSAPI &amp; Redux in React</vt:lpstr>
      <vt:lpstr>MVVM in JSAPI</vt:lpstr>
      <vt:lpstr>关于JSAPI 4的设计模式</vt:lpstr>
      <vt:lpstr>关于MVVM</vt:lpstr>
      <vt:lpstr>UI应用中的MV*</vt:lpstr>
      <vt:lpstr>MVC（Model-View-Controller）</vt:lpstr>
      <vt:lpstr>MVC数据流程图</vt:lpstr>
      <vt:lpstr>MVC 控制器设计</vt:lpstr>
      <vt:lpstr>MVP（Model-View-Presenter）</vt:lpstr>
      <vt:lpstr>MVP vs MVC</vt:lpstr>
      <vt:lpstr>MVVM（Model-View-ViewModel）</vt:lpstr>
      <vt:lpstr>在UI控件库中应用MVVM</vt:lpstr>
      <vt:lpstr>ArcGIS JSAPI 4.x 中的Widgets</vt:lpstr>
      <vt:lpstr>ArcGIS JSAPI Widget MVVM</vt:lpstr>
      <vt:lpstr>在React中复用Widget ViewModel</vt:lpstr>
      <vt:lpstr>PowerPoint 演示文稿</vt:lpstr>
      <vt:lpstr>Redux in React</vt:lpstr>
      <vt:lpstr>Redux诞生</vt:lpstr>
      <vt:lpstr>Redux是什么</vt:lpstr>
      <vt:lpstr>Redux 核心概念</vt:lpstr>
      <vt:lpstr>Redux与一些其他流行概念</vt:lpstr>
      <vt:lpstr>Redux 三大原则</vt:lpstr>
      <vt:lpstr>Redux 三大原则</vt:lpstr>
      <vt:lpstr>Redux 三大原则</vt:lpstr>
      <vt:lpstr>Redux 工作流图</vt:lpstr>
      <vt:lpstr>Redux 数据流</vt:lpstr>
      <vt:lpstr>Redux 中间件</vt:lpstr>
      <vt:lpstr>使用Redux中间件</vt:lpstr>
      <vt:lpstr>常用的Redux中间件</vt:lpstr>
      <vt:lpstr>Redux-thunk</vt:lpstr>
      <vt:lpstr>常用的Redux中间件</vt:lpstr>
      <vt:lpstr>Redux-saga</vt:lpstr>
      <vt:lpstr>关于Geomap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Work</cp:lastModifiedBy>
  <cp:revision>11</cp:revision>
  <dcterms:created xsi:type="dcterms:W3CDTF">2018-07-04T01:07:00Z</dcterms:created>
  <dcterms:modified xsi:type="dcterms:W3CDTF">2018-07-05T05:26:29Z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