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2891" r:id="rId2"/>
    <p:sldId id="2965" r:id="rId3"/>
    <p:sldId id="297" r:id="rId4"/>
    <p:sldId id="2901" r:id="rId5"/>
    <p:sldId id="2904" r:id="rId6"/>
    <p:sldId id="2905" r:id="rId7"/>
    <p:sldId id="2906" r:id="rId8"/>
    <p:sldId id="2908" r:id="rId9"/>
    <p:sldId id="2966" r:id="rId10"/>
    <p:sldId id="417" r:id="rId11"/>
    <p:sldId id="2964" r:id="rId12"/>
    <p:sldId id="2921" r:id="rId13"/>
    <p:sldId id="368" r:id="rId14"/>
    <p:sldId id="2925" r:id="rId15"/>
    <p:sldId id="2945" r:id="rId16"/>
    <p:sldId id="2946" r:id="rId17"/>
    <p:sldId id="2947" r:id="rId18"/>
    <p:sldId id="2948" r:id="rId19"/>
    <p:sldId id="2949" r:id="rId20"/>
    <p:sldId id="2951" r:id="rId21"/>
    <p:sldId id="2952" r:id="rId22"/>
    <p:sldId id="2913" r:id="rId23"/>
    <p:sldId id="2914" r:id="rId24"/>
    <p:sldId id="1013" r:id="rId25"/>
    <p:sldId id="1033" r:id="rId26"/>
    <p:sldId id="2955" r:id="rId27"/>
    <p:sldId id="2956" r:id="rId28"/>
    <p:sldId id="1038" r:id="rId29"/>
    <p:sldId id="903" r:id="rId30"/>
    <p:sldId id="2958" r:id="rId31"/>
    <p:sldId id="2919" r:id="rId32"/>
  </p:sldIdLst>
  <p:sldSz cx="12190413" cy="6858000"/>
  <p:notesSz cx="7099300" cy="10234613"/>
  <p:custDataLst>
    <p:tags r:id="rId35"/>
  </p:custDataLst>
  <p:defaultTex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1pPr>
    <a:lvl2pPr marL="4559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2pPr>
    <a:lvl3pPr marL="9131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3pPr>
    <a:lvl4pPr marL="13703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4pPr>
    <a:lvl5pPr marL="18275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053">
          <p15:clr>
            <a:srgbClr val="A4A3A4"/>
          </p15:clr>
        </p15:guide>
        <p15:guide id="2" pos="3779">
          <p15:clr>
            <a:srgbClr val="A4A3A4"/>
          </p15:clr>
        </p15:guide>
      </p15:sldGuideLst>
    </p:ext>
    <p:ext uri="{2D200454-40CA-4A62-9FC3-DE9A4176ACB9}">
      <p15:notesGuideLst xmlns:p15="http://schemas.microsoft.com/office/powerpoint/2012/main">
        <p15:guide id="1" orient="horz" pos="3063">
          <p15:clr>
            <a:srgbClr val="A4A3A4"/>
          </p15:clr>
        </p15:guide>
        <p15:guide id="2" pos="220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Wei" initials="C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ADE42"/>
    <a:srgbClr val="E05E40"/>
    <a:srgbClr val="F99527"/>
    <a:srgbClr val="9EC1F4"/>
    <a:srgbClr val="F3698A"/>
    <a:srgbClr val="E99417"/>
    <a:srgbClr val="BA2D06"/>
    <a:srgbClr val="005BE2"/>
    <a:srgbClr val="00923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2" autoAdjust="0"/>
    <p:restoredTop sz="90172" autoAdjust="0"/>
  </p:normalViewPr>
  <p:slideViewPr>
    <p:cSldViewPr>
      <p:cViewPr varScale="1">
        <p:scale>
          <a:sx n="74" d="100"/>
          <a:sy n="74" d="100"/>
        </p:scale>
        <p:origin x="1032" y="72"/>
      </p:cViewPr>
      <p:guideLst>
        <p:guide orient="horz" pos="2053"/>
        <p:guide pos="37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p:cViewPr varScale="1">
        <p:scale>
          <a:sx n="52" d="100"/>
          <a:sy n="52" d="100"/>
        </p:scale>
        <p:origin x="-1464" y="-108"/>
      </p:cViewPr>
      <p:guideLst>
        <p:guide orient="horz" pos="3063"/>
        <p:guide pos="2201"/>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zh-CN" altLang="en-US"/>
          </a:p>
        </p:txBody>
      </p:sp>
      <p:sp>
        <p:nvSpPr>
          <p:cNvPr id="157699" name="Rectangle 3"/>
          <p:cNvSpPr>
            <a:spLocks noGrp="1" noChangeArrowheads="1"/>
          </p:cNvSpPr>
          <p:nvPr>
            <p:ph type="dt" sz="quarter"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a:p>
        </p:txBody>
      </p:sp>
      <p:sp>
        <p:nvSpPr>
          <p:cNvPr id="157700" name="Rectangle 4"/>
          <p:cNvSpPr>
            <a:spLocks noGrp="1" noChangeArrowheads="1"/>
          </p:cNvSpPr>
          <p:nvPr>
            <p:ph type="ftr" sz="quarter" idx="2"/>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a:p>
        </p:txBody>
      </p:sp>
      <p:sp>
        <p:nvSpPr>
          <p:cNvPr id="157701" name="Rectangle 5"/>
          <p:cNvSpPr>
            <a:spLocks noGrp="1" noChangeArrowheads="1"/>
          </p:cNvSpPr>
          <p:nvPr>
            <p:ph type="sldNum" sz="quarter" idx="3"/>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solidFill>
                  <a:schemeClr val="tx1"/>
                </a:solidFill>
                <a:latin typeface="Arial" panose="020B0604020202020204" pitchFamily="34" charset="0"/>
                <a:ea typeface="宋体" panose="02010600030101010101" pitchFamily="2" charset="-122"/>
              </a:defRPr>
            </a:lvl1pPr>
          </a:lstStyle>
          <a:p>
            <a:pPr>
              <a:defRPr/>
            </a:pPr>
            <a:fld id="{97498E72-F95B-4683-94F3-040E690CAC2B}" type="slidenum">
              <a:rPr lang="zh-CN" altLang="en-US"/>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zh-CN" altLang="en-US"/>
          </a:p>
        </p:txBody>
      </p:sp>
      <p:sp>
        <p:nvSpPr>
          <p:cNvPr id="41987"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9"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990"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41991"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b="0">
                <a:solidFill>
                  <a:schemeClr val="tx1"/>
                </a:solidFill>
                <a:ea typeface="宋体" panose="02010600030101010101" pitchFamily="2" charset="-122"/>
              </a:defRPr>
            </a:lvl1pPr>
          </a:lstStyle>
          <a:p>
            <a:pPr>
              <a:defRPr/>
            </a:pPr>
            <a:fld id="{39428754-80EA-4722-B222-5EB445CA1959}"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4559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31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03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75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9428754-80EA-4722-B222-5EB445CA1959}" type="slidenum">
              <a:rPr lang="zh-CN" altLang="en-US" smtClean="0"/>
              <a:t>9</a:t>
            </a:fld>
            <a:endParaRPr lang="en-US" altLang="zh-CN"/>
          </a:p>
        </p:txBody>
      </p:sp>
    </p:spTree>
    <p:extLst>
      <p:ext uri="{BB962C8B-B14F-4D97-AF65-F5344CB8AC3E}">
        <p14:creationId xmlns:p14="http://schemas.microsoft.com/office/powerpoint/2010/main" val="1338248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9428754-80EA-4722-B222-5EB445CA1959}" type="slidenum">
              <a:rPr lang="zh-CN" altLang="en-US" smtClean="0"/>
              <a:t>23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9428754-80EA-4722-B222-5EB445CA1959}" type="slidenum">
              <a:rPr lang="zh-CN" altLang="en-US" smtClean="0"/>
              <a:t>29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矩形 2"/>
          <p:cNvSpPr/>
          <p:nvPr userDrawn="1"/>
        </p:nvSpPr>
        <p:spPr>
          <a:xfrm>
            <a:off x="8831263" y="4221163"/>
            <a:ext cx="3322637" cy="2195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60000"/>
              </a:lnSpc>
              <a:spcBef>
                <a:spcPct val="5000"/>
              </a:spcBef>
              <a:defRPr/>
            </a:pPr>
            <a:endParaRPr lang="zh-CN" altLang="en-US" sz="2800"/>
          </a:p>
        </p:txBody>
      </p:sp>
      <p:pic>
        <p:nvPicPr>
          <p:cNvPr id="3"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9"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12172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p:cNvSpPr>
            <a:spLocks noGrp="1"/>
          </p:cNvSpPr>
          <p:nvPr>
            <p:ph type="title"/>
          </p:nvPr>
        </p:nvSpPr>
        <p:spPr>
          <a:xfrm>
            <a:off x="550590" y="8620"/>
            <a:ext cx="10909212" cy="707886"/>
          </a:xfrm>
          <a:prstGeom prst="rect">
            <a:avLst/>
          </a:prstGeom>
          <a:noFill/>
          <a:ln>
            <a:noFill/>
          </a:ln>
        </p:spPr>
        <p:txBody>
          <a:bodyPr wrap="square">
            <a:spAutoFit/>
          </a:bodyPr>
          <a:lstStyle>
            <a:lvl1pPr marL="0" algn="l" hangingPunct="0">
              <a:defRPr sz="4000" b="1">
                <a:solidFill>
                  <a:schemeClr val="bg1"/>
                </a:solidFill>
                <a:effectLst/>
                <a:latin typeface="+mn-ea"/>
                <a:ea typeface="+mn-ea"/>
              </a:defRPr>
            </a:lvl1pPr>
          </a:lstStyle>
          <a:p>
            <a:r>
              <a:rPr lang="zh-CN" altLang="en-US" dirty="0"/>
              <a:t>单击此处编辑母版标题样式</a:t>
            </a:r>
          </a:p>
        </p:txBody>
      </p:sp>
      <p:sp>
        <p:nvSpPr>
          <p:cNvPr id="12" name="内容占位符 2"/>
          <p:cNvSpPr>
            <a:spLocks noGrp="1"/>
          </p:cNvSpPr>
          <p:nvPr>
            <p:ph idx="1"/>
          </p:nvPr>
        </p:nvSpPr>
        <p:spPr>
          <a:xfrm>
            <a:off x="539750" y="1125538"/>
            <a:ext cx="10920052" cy="5040312"/>
          </a:xfrm>
          <a:prstGeom prst="rect">
            <a:avLst/>
          </a:prstGeom>
        </p:spPr>
        <p:txBody>
          <a:bodyPr/>
          <a:lstStyle>
            <a:lvl1pPr marL="342900" indent="-342900">
              <a:buFont typeface="Wingdings" panose="05000000000000000000" pitchFamily="2" charset="2"/>
              <a:buChar char=""/>
              <a:defRPr b="1">
                <a:solidFill>
                  <a:srgbClr val="002060"/>
                </a:solidFill>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ü"/>
              <a:defRPr>
                <a:solidFill>
                  <a:srgbClr val="002060"/>
                </a:solidFill>
              </a:defRPr>
            </a:lvl2pPr>
            <a:lvl3pPr marL="1143000" indent="-228600">
              <a:buFont typeface="Wingdings" panose="05000000000000000000" pitchFamily="2" charset="2"/>
              <a:buChar char="p"/>
              <a:defRPr>
                <a:solidFill>
                  <a:srgbClr val="002060"/>
                </a:solidFill>
              </a:defRPr>
            </a:lvl3pPr>
            <a:lvl4pPr marL="1600200" indent="-228600">
              <a:buFont typeface="Wingdings" panose="05000000000000000000" pitchFamily="2" charset="2"/>
              <a:buChar char="n"/>
              <a:defRPr>
                <a:solidFill>
                  <a:srgbClr val="002060"/>
                </a:solidFill>
              </a:defRPr>
            </a:lvl4pPr>
            <a:lvl5pPr marL="1828800" indent="0">
              <a:buFont typeface="Wingdings" panose="05000000000000000000" pitchFamily="2" charset="2"/>
              <a:buNone/>
              <a:defRPr/>
            </a:lvl5pPr>
          </a:lstStyle>
          <a:p>
            <a:pPr lvl="0"/>
            <a:r>
              <a:rPr lang="zh-CN" altLang="en-US" dirty="0"/>
              <a:t>单击此处编辑母版文本样式</a:t>
            </a:r>
          </a:p>
          <a:p>
            <a:pPr lvl="1"/>
            <a:r>
              <a:rPr lang="zh-CN" altLang="en-US" dirty="0"/>
              <a:t>第二级单击此处编辑</a:t>
            </a:r>
          </a:p>
          <a:p>
            <a:pPr lvl="2"/>
            <a:r>
              <a:rPr lang="zh-CN" altLang="en-US" dirty="0"/>
              <a:t>第三级</a:t>
            </a:r>
          </a:p>
          <a:p>
            <a:pPr lvl="3"/>
            <a:r>
              <a:rPr lang="zh-CN" altLang="en-US" dirty="0"/>
              <a:t>第四级</a:t>
            </a:r>
          </a:p>
        </p:txBody>
      </p:sp>
    </p:spTree>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505" y="1481328"/>
            <a:ext cx="10971086" cy="4525963"/>
          </a:xfrm>
        </p:spPr>
        <p:txBody>
          <a:bodyPr/>
          <a:lstStyle>
            <a:lvl1pPr>
              <a:defRPr b="1">
                <a:solidFill>
                  <a:schemeClr val="accent5">
                    <a:lumMod val="50000"/>
                  </a:schemeClr>
                </a:solidFill>
                <a:latin typeface="微软雅黑" panose="020B0503020204020204" charset="-122"/>
                <a:ea typeface="微软雅黑" panose="020B0503020204020204" charset="-122"/>
              </a:defRPr>
            </a:lvl1pPr>
            <a:lvl2pPr>
              <a:defRPr>
                <a:solidFill>
                  <a:schemeClr val="accent5">
                    <a:lumMod val="50000"/>
                  </a:schemeClr>
                </a:solidFill>
                <a:latin typeface="微软雅黑" panose="020B0503020204020204" charset="-122"/>
                <a:ea typeface="微软雅黑" panose="020B0503020204020204" charset="-122"/>
              </a:defRPr>
            </a:lvl2pPr>
            <a:lvl3pPr>
              <a:defRPr>
                <a:solidFill>
                  <a:schemeClr val="accent5">
                    <a:lumMod val="50000"/>
                  </a:schemeClr>
                </a:solidFill>
                <a:latin typeface="微软雅黑" panose="020B0503020204020204" charset="-122"/>
                <a:ea typeface="微软雅黑" panose="020B0503020204020204" charset="-122"/>
              </a:defRPr>
            </a:lvl3pPr>
            <a:lvl4pPr>
              <a:defRPr>
                <a:solidFill>
                  <a:schemeClr val="accent5">
                    <a:lumMod val="50000"/>
                  </a:schemeClr>
                </a:solidFill>
                <a:latin typeface="微软雅黑" panose="020B0503020204020204" charset="-122"/>
                <a:ea typeface="微软雅黑" panose="020B0503020204020204" charset="-122"/>
              </a:defRPr>
            </a:lvl4pPr>
            <a:lvl5pPr>
              <a:defRPr>
                <a:solidFill>
                  <a:schemeClr val="accent5">
                    <a:lumMod val="50000"/>
                  </a:schemeClr>
                </a:solidFill>
                <a:latin typeface="微软雅黑" panose="020B0503020204020204" charset="-122"/>
                <a:ea typeface="微软雅黑" panose="020B0503020204020204" charset="-122"/>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4" name="日期占位符 3"/>
          <p:cNvSpPr>
            <a:spLocks noGrp="1"/>
          </p:cNvSpPr>
          <p:nvPr>
            <p:ph type="dt" sz="half" idx="10"/>
          </p:nvPr>
        </p:nvSpPr>
        <p:spPr>
          <a:xfrm>
            <a:off x="8590935" y="6407944"/>
            <a:ext cx="2559920" cy="365760"/>
          </a:xfrm>
        </p:spPr>
        <p:txBody>
          <a:bodyPr/>
          <a:lstStyle>
            <a:lvl1pPr>
              <a:defRPr b="1">
                <a:latin typeface="Times New Roman" panose="02020603050405020304" pitchFamily="18" charset="0"/>
                <a:cs typeface="Times New Roman" panose="02020603050405020304" pitchFamily="18" charset="0"/>
              </a:defRPr>
            </a:lvl1pPr>
          </a:lstStyle>
          <a:p>
            <a:pPr>
              <a:defRPr/>
            </a:pPr>
            <a:r>
              <a:rPr lang="zh-CN" altLang="en-US"/>
              <a:t>©Copyright Xinjun Mao</a:t>
            </a:r>
            <a:endParaRPr lang="en-US" altLang="zh-CN"/>
          </a:p>
        </p:txBody>
      </p:sp>
      <p:sp>
        <p:nvSpPr>
          <p:cNvPr id="5" name="页脚占位符 4"/>
          <p:cNvSpPr>
            <a:spLocks noGrp="1"/>
          </p:cNvSpPr>
          <p:nvPr>
            <p:ph type="ftr" sz="quarter" idx="11"/>
          </p:nvPr>
        </p:nvSpPr>
        <p:spPr>
          <a:xfrm>
            <a:off x="5423078" y="6407944"/>
            <a:ext cx="3133752" cy="365125"/>
          </a:xfrm>
        </p:spPr>
        <p:txBody>
          <a:bodyPr/>
          <a:lstStyle/>
          <a:p>
            <a:pPr>
              <a:defRPr/>
            </a:pPr>
            <a:endParaRPr lang="en-US" altLang="zh-CN"/>
          </a:p>
        </p:txBody>
      </p:sp>
      <p:sp>
        <p:nvSpPr>
          <p:cNvPr id="6" name="灯片编号占位符 5"/>
          <p:cNvSpPr>
            <a:spLocks noGrp="1"/>
          </p:cNvSpPr>
          <p:nvPr>
            <p:ph type="sldNum" sz="quarter" idx="12"/>
          </p:nvPr>
        </p:nvSpPr>
        <p:spPr>
          <a:xfrm>
            <a:off x="11182818" y="6407944"/>
            <a:ext cx="832681" cy="365125"/>
          </a:xfrm>
        </p:spPr>
        <p:txBody>
          <a:bodyPr/>
          <a:lstStyle>
            <a:lvl1pPr>
              <a:defRPr b="1">
                <a:latin typeface="Times New Roman" panose="02020603050405020304" pitchFamily="18" charset="0"/>
                <a:cs typeface="Times New Roman" panose="02020603050405020304" pitchFamily="18" charset="0"/>
              </a:defRPr>
            </a:lvl1pPr>
          </a:lstStyle>
          <a:p>
            <a:pPr>
              <a:defRPr/>
            </a:pPr>
            <a:fld id="{77E88AF7-5153-4875-A5A7-0323E1DC4585}" type="slidenum">
              <a:rPr lang="zh-CN" altLang="en-US" smtClean="0"/>
              <a:t>‹#›</a:t>
            </a:fld>
            <a:endParaRPr lang="en-US" altLang="zh-CN"/>
          </a:p>
        </p:txBody>
      </p:sp>
      <p:sp>
        <p:nvSpPr>
          <p:cNvPr id="7" name="标题 6"/>
          <p:cNvSpPr>
            <a:spLocks noGrp="1"/>
          </p:cNvSpPr>
          <p:nvPr>
            <p:ph type="title"/>
          </p:nvPr>
        </p:nvSpPr>
        <p:spPr>
          <a:xfrm>
            <a:off x="609505" y="274638"/>
            <a:ext cx="10971086" cy="1143000"/>
          </a:xfrm>
        </p:spPr>
        <p:txBody>
          <a:bodyPr rtlCol="0"/>
          <a:lstStyle>
            <a:lvl1pPr>
              <a:defRPr>
                <a:solidFill>
                  <a:schemeClr val="tx1">
                    <a:lumMod val="95000"/>
                    <a:lumOff val="5000"/>
                  </a:schemeClr>
                </a:solidFill>
                <a:latin typeface="微软雅黑" panose="020B0503020204020204" charset="-122"/>
                <a:ea typeface="微软雅黑" panose="020B0503020204020204" charset="-122"/>
              </a:defRPr>
            </a:lvl1pPr>
          </a:lstStyle>
          <a:p>
            <a:r>
              <a:rPr kumimoji="0" lang="zh-CN" altLang="en-US" dirty="0"/>
              <a:t>单击此处编辑母版标题样式</a:t>
            </a:r>
            <a:endParaRPr kumimoji="0"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3" y="4664147"/>
            <a:ext cx="12199546"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914257" y="1752601"/>
            <a:ext cx="10361581"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914257" y="3611607"/>
            <a:ext cx="10361581"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grpSp>
        <p:nvGrpSpPr>
          <p:cNvPr id="2" name="组合 1"/>
          <p:cNvGrpSpPr/>
          <p:nvPr/>
        </p:nvGrpSpPr>
        <p:grpSpPr>
          <a:xfrm>
            <a:off x="-5019" y="4953000"/>
            <a:ext cx="12195114"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a:xfrm>
            <a:off x="8967975" y="6407944"/>
            <a:ext cx="2559920" cy="365760"/>
          </a:xfrm>
        </p:spPr>
        <p:txBody>
          <a:bodyPr/>
          <a:lstStyle>
            <a:lvl1pPr>
              <a:defRPr>
                <a:solidFill>
                  <a:srgbClr val="FFFFFF"/>
                </a:solidFill>
              </a:defRPr>
            </a:lvl1pPr>
          </a:lstStyle>
          <a:p>
            <a:pPr>
              <a:defRPr/>
            </a:pPr>
            <a:r>
              <a:rPr lang="zh-CN" altLang="en-US"/>
              <a:t>©Copyright Xinjun Mao</a:t>
            </a:r>
            <a:endParaRPr lang="en-US" altLang="zh-CN"/>
          </a:p>
        </p:txBody>
      </p:sp>
      <p:sp>
        <p:nvSpPr>
          <p:cNvPr id="19" name="页脚占位符 18"/>
          <p:cNvSpPr>
            <a:spLocks noGrp="1"/>
          </p:cNvSpPr>
          <p:nvPr>
            <p:ph type="ftr" sz="quarter" idx="11"/>
          </p:nvPr>
        </p:nvSpPr>
        <p:spPr>
          <a:xfrm>
            <a:off x="5839183" y="6407944"/>
            <a:ext cx="3133752" cy="365125"/>
          </a:xfrm>
        </p:spPr>
        <p:txBody>
          <a:bodyPr/>
          <a:lstStyle>
            <a:lvl1pPr>
              <a:defRPr>
                <a:solidFill>
                  <a:schemeClr val="accent1">
                    <a:tint val="20000"/>
                  </a:schemeClr>
                </a:solidFill>
              </a:defRPr>
            </a:lvl1pPr>
          </a:lstStyle>
          <a:p>
            <a:pPr>
              <a:defRPr/>
            </a:pPr>
            <a:endParaRPr lang="en-US" altLang="zh-CN"/>
          </a:p>
        </p:txBody>
      </p:sp>
      <p:sp>
        <p:nvSpPr>
          <p:cNvPr id="27" name="灯片编号占位符 26"/>
          <p:cNvSpPr>
            <a:spLocks noGrp="1"/>
          </p:cNvSpPr>
          <p:nvPr>
            <p:ph type="sldNum" sz="quarter" idx="12"/>
          </p:nvPr>
        </p:nvSpPr>
        <p:spPr>
          <a:xfrm>
            <a:off x="11527894" y="6407944"/>
            <a:ext cx="487604" cy="365125"/>
          </a:xfrm>
        </p:spPr>
        <p:txBody>
          <a:bodyPr/>
          <a:lstStyle>
            <a:lvl1pPr>
              <a:defRPr>
                <a:solidFill>
                  <a:srgbClr val="FFFFFF"/>
                </a:solidFill>
              </a:defRPr>
            </a:lvl1pPr>
          </a:lstStyle>
          <a:p>
            <a:pPr>
              <a:defRPr/>
            </a:pPr>
            <a:fld id="{F86AB41F-CAC1-4232-8954-A49D2EE7F6D8}" type="slidenum">
              <a:rPr lang="zh-CN" altLang="en-US" smtClean="0"/>
              <a:t>‹#›</a:t>
            </a:fld>
            <a:endParaRPr lang="en-US" altLang="zh-C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fade/>
  </p:transition>
  <p:txStyles>
    <p:titleStyle>
      <a:lvl1pPr algn="ctr" rtl="0" eaLnBrk="0" fontAlgn="base" hangingPunct="0">
        <a:spcBef>
          <a:spcPct val="0"/>
        </a:spcBef>
        <a:spcAft>
          <a:spcPct val="0"/>
        </a:spcAft>
        <a:defRPr kumimoji="1" sz="4400" kern="1200">
          <a:solidFill>
            <a:schemeClr val="tx1"/>
          </a:solidFill>
          <a:latin typeface="+mj-lt"/>
          <a:ea typeface="+mj-ea"/>
          <a:cs typeface="微软雅黑" panose="020B0503020204020204" charset="-122"/>
        </a:defRPr>
      </a:lvl1pPr>
      <a:lvl2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2pPr>
      <a:lvl3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3pPr>
      <a:lvl4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4pPr>
      <a:lvl5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5pPr>
      <a:lvl6pPr marL="4572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6pPr>
      <a:lvl7pPr marL="9144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7pPr>
      <a:lvl8pPr marL="13716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8pPr>
      <a:lvl9pPr marL="18288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微软雅黑" panose="020B0503020204020204"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微软雅黑" panose="020B0503020204020204"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微软雅黑" panose="020B0503020204020204"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tif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Constant.ba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41349" y="2780819"/>
            <a:ext cx="10907713" cy="1262062"/>
          </a:xfrm>
          <a:prstGeom prst="rect">
            <a:avLst/>
          </a:prstGeom>
        </p:spPr>
        <p:txBody>
          <a:bodyPr>
            <a:normAutofit/>
          </a:bodyPr>
          <a:lstStyle>
            <a:lvl1pPr algn="ctr" rtl="0" eaLnBrk="0" fontAlgn="base" hangingPunct="0">
              <a:spcBef>
                <a:spcPct val="0"/>
              </a:spcBef>
              <a:spcAft>
                <a:spcPct val="0"/>
              </a:spcAft>
              <a:defRPr kumimoji="1" sz="4400" kern="1200">
                <a:solidFill>
                  <a:schemeClr val="tx1"/>
                </a:solidFill>
                <a:latin typeface="+mj-lt"/>
                <a:ea typeface="+mj-ea"/>
                <a:cs typeface="微软雅黑" panose="020B0503020204020204" charset="-122"/>
              </a:defRPr>
            </a:lvl1pPr>
            <a:lvl2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2pPr>
            <a:lvl3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3pPr>
            <a:lvl4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4pPr>
            <a:lvl5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5pPr>
            <a:lvl6pPr marL="4572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6pPr>
            <a:lvl7pPr marL="9144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7pPr>
            <a:lvl8pPr marL="13716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8pPr>
            <a:lvl9pPr marL="18288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9pPr>
          </a:lstStyle>
          <a:p>
            <a:pPr eaLnBrk="1" hangingPunct="1">
              <a:lnSpc>
                <a:spcPct val="150000"/>
              </a:lnSpc>
              <a:defRPr/>
            </a:pPr>
            <a:r>
              <a:rPr lang="en-US" altLang="zh-CN" dirty="0">
                <a:solidFill>
                  <a:srgbClr val="C00000"/>
                </a:solidFill>
                <a:latin typeface="微软雅黑" panose="020B0503020204020204" charset="-122"/>
                <a:ea typeface="微软雅黑" panose="020B0503020204020204" charset="-122"/>
              </a:rPr>
              <a:t>SE01.0 </a:t>
            </a:r>
            <a:r>
              <a:rPr lang="zh-CN" altLang="en-US" dirty="0">
                <a:solidFill>
                  <a:srgbClr val="C00000"/>
                </a:solidFill>
                <a:latin typeface="微软雅黑" panose="020B0503020204020204" charset="-122"/>
                <a:ea typeface="微软雅黑" panose="020B0503020204020204" charset="-122"/>
              </a:rPr>
              <a:t>软件及其特点</a:t>
            </a:r>
            <a:endParaRPr lang="zh-CN" altLang="en-US" b="1" dirty="0">
              <a:solidFill>
                <a:srgbClr val="C00000"/>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4"/>
          <p:cNvSpPr>
            <a:spLocks noGrp="1" noChangeArrowheads="1"/>
          </p:cNvSpPr>
          <p:nvPr>
            <p:ph type="title"/>
          </p:nvPr>
        </p:nvSpPr>
        <p:spPr/>
        <p:txBody>
          <a:bodyPr/>
          <a:lstStyle/>
          <a:p>
            <a:r>
              <a:rPr lang="zh-CN" altLang="en-US" dirty="0"/>
              <a:t>软件开发的再认识</a:t>
            </a:r>
          </a:p>
        </p:txBody>
      </p:sp>
      <p:sp>
        <p:nvSpPr>
          <p:cNvPr id="98309" name="Rectangle 5"/>
          <p:cNvSpPr>
            <a:spLocks noGrp="1" noChangeArrowheads="1"/>
          </p:cNvSpPr>
          <p:nvPr>
            <p:ph idx="1"/>
          </p:nvPr>
        </p:nvSpPr>
        <p:spPr/>
        <p:txBody>
          <a:bodyPr/>
          <a:lstStyle/>
          <a:p>
            <a:r>
              <a:rPr lang="zh-CN" altLang="en-US" dirty="0"/>
              <a:t>开发具有一定规模和复杂性的软件系统与编写一个简单的程序不一样</a:t>
            </a:r>
          </a:p>
          <a:p>
            <a:pPr lvl="1"/>
            <a:r>
              <a:rPr lang="zh-CN" altLang="en-US" dirty="0"/>
              <a:t>建设简单平房   </a:t>
            </a:r>
            <a:r>
              <a:rPr lang="en-US" altLang="zh-CN" dirty="0"/>
              <a:t>vs   </a:t>
            </a:r>
            <a:r>
              <a:rPr lang="zh-CN" altLang="en-US" dirty="0"/>
              <a:t>  建设高楼大厦</a:t>
            </a:r>
            <a:endParaRPr lang="en-US" altLang="zh-CN" dirty="0"/>
          </a:p>
          <a:p>
            <a:pPr lvl="1"/>
            <a:r>
              <a:rPr lang="zh-CN" altLang="en-US" dirty="0"/>
              <a:t>挖一条小沟      </a:t>
            </a:r>
            <a:r>
              <a:rPr lang="en-US" altLang="zh-CN" dirty="0"/>
              <a:t>vs   </a:t>
            </a:r>
            <a:r>
              <a:rPr lang="zh-CN" altLang="en-US" dirty="0"/>
              <a:t>  建设一条南水北调渠道</a:t>
            </a:r>
            <a:endParaRPr lang="en-US" altLang="zh-CN" dirty="0"/>
          </a:p>
          <a:p>
            <a:pPr lvl="1"/>
            <a:endParaRPr lang="zh-CN" altLang="en-US" dirty="0"/>
          </a:p>
        </p:txBody>
      </p:sp>
      <p:sp>
        <p:nvSpPr>
          <p:cNvPr id="6" name="文本框 5"/>
          <p:cNvSpPr txBox="1"/>
          <p:nvPr/>
        </p:nvSpPr>
        <p:spPr>
          <a:xfrm>
            <a:off x="946634" y="5805264"/>
            <a:ext cx="10297144" cy="523220"/>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软件的规模和复杂性意味着要采用行之有效的方法</a:t>
            </a:r>
            <a:r>
              <a:rPr lang="en-US" altLang="zh-CN" sz="2800" dirty="0">
                <a:solidFill>
                  <a:srgbClr val="C00000"/>
                </a:solidFill>
                <a:latin typeface="微软雅黑" panose="020B0503020204020204" charset="-122"/>
                <a:ea typeface="微软雅黑" panose="020B0503020204020204" charset="-122"/>
              </a:rPr>
              <a:t>—</a:t>
            </a:r>
            <a:r>
              <a:rPr lang="zh-CN" altLang="en-US" sz="2800" dirty="0">
                <a:solidFill>
                  <a:srgbClr val="C00000"/>
                </a:solidFill>
                <a:latin typeface="微软雅黑" panose="020B0503020204020204" charset="-122"/>
                <a:ea typeface="微软雅黑" panose="020B0503020204020204" charset="-122"/>
              </a:rPr>
              <a:t>工程方法</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软件开发需要经历的步骤</a:t>
            </a:r>
          </a:p>
        </p:txBody>
      </p:sp>
      <p:sp>
        <p:nvSpPr>
          <p:cNvPr id="5" name="矩形: 圆角 4"/>
          <p:cNvSpPr/>
          <p:nvPr/>
        </p:nvSpPr>
        <p:spPr>
          <a:xfrm>
            <a:off x="910420" y="1386685"/>
            <a:ext cx="2304256" cy="1087878"/>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t>应用软件</a:t>
            </a:r>
            <a:endParaRPr lang="en-US" altLang="zh-CN" sz="2800" dirty="0"/>
          </a:p>
        </p:txBody>
      </p:sp>
      <p:sp>
        <p:nvSpPr>
          <p:cNvPr id="7" name="箭头: 右 6"/>
          <p:cNvSpPr/>
          <p:nvPr/>
        </p:nvSpPr>
        <p:spPr>
          <a:xfrm>
            <a:off x="8185412" y="1416509"/>
            <a:ext cx="755900" cy="1008112"/>
          </a:xfrm>
          <a:prstGeom prs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矩形 10"/>
          <p:cNvSpPr/>
          <p:nvPr/>
        </p:nvSpPr>
        <p:spPr>
          <a:xfrm>
            <a:off x="4555340" y="1124745"/>
            <a:ext cx="1395772" cy="15121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a:solidFill>
                  <a:srgbClr val="C00000"/>
                </a:solidFill>
                <a:latin typeface="微软雅黑" panose="020B0503020204020204" charset="-122"/>
                <a:ea typeface="微软雅黑" panose="020B0503020204020204" charset="-122"/>
              </a:rPr>
              <a:t>分析</a:t>
            </a:r>
            <a:endParaRPr lang="en-US" altLang="zh-CN" sz="2800" dirty="0">
              <a:solidFill>
                <a:srgbClr val="C00000"/>
              </a:solidFill>
              <a:latin typeface="微软雅黑" panose="020B0503020204020204" charset="-122"/>
              <a:ea typeface="微软雅黑" panose="020B0503020204020204" charset="-122"/>
            </a:endParaRPr>
          </a:p>
          <a:p>
            <a:pPr algn="ctr"/>
            <a:r>
              <a:rPr lang="zh-CN" altLang="en-US" sz="2800">
                <a:solidFill>
                  <a:srgbClr val="C00000"/>
                </a:solidFill>
                <a:latin typeface="微软雅黑" panose="020B0503020204020204" charset="-122"/>
                <a:ea typeface="微软雅黑" panose="020B0503020204020204" charset="-122"/>
              </a:rPr>
              <a:t>软件</a:t>
            </a:r>
            <a:endParaRPr lang="en-US" altLang="zh-CN" sz="2800" dirty="0">
              <a:solidFill>
                <a:srgbClr val="C00000"/>
              </a:solidFill>
              <a:latin typeface="微软雅黑" panose="020B0503020204020204" charset="-122"/>
              <a:ea typeface="微软雅黑" panose="020B0503020204020204" charset="-122"/>
            </a:endParaRPr>
          </a:p>
          <a:p>
            <a:pPr algn="ctr"/>
            <a:r>
              <a:rPr lang="zh-CN" altLang="en-US" sz="2800" dirty="0">
                <a:solidFill>
                  <a:srgbClr val="C00000"/>
                </a:solidFill>
                <a:latin typeface="微软雅黑" panose="020B0503020204020204" charset="-122"/>
                <a:ea typeface="微软雅黑" panose="020B0503020204020204" charset="-122"/>
              </a:rPr>
              <a:t>需求</a:t>
            </a:r>
          </a:p>
        </p:txBody>
      </p:sp>
      <p:sp>
        <p:nvSpPr>
          <p:cNvPr id="13" name="矩形 12"/>
          <p:cNvSpPr/>
          <p:nvPr/>
        </p:nvSpPr>
        <p:spPr>
          <a:xfrm>
            <a:off x="6748326" y="1129283"/>
            <a:ext cx="1395772" cy="15121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latin typeface="微软雅黑" panose="020B0503020204020204" charset="-122"/>
                <a:ea typeface="微软雅黑" panose="020B0503020204020204" charset="-122"/>
              </a:rPr>
              <a:t>设计</a:t>
            </a:r>
            <a:endParaRPr lang="en-US" altLang="zh-CN" sz="2800" dirty="0">
              <a:solidFill>
                <a:srgbClr val="C00000"/>
              </a:solidFill>
              <a:latin typeface="微软雅黑" panose="020B0503020204020204" charset="-122"/>
              <a:ea typeface="微软雅黑" panose="020B0503020204020204" charset="-122"/>
            </a:endParaRPr>
          </a:p>
          <a:p>
            <a:pPr algn="ctr"/>
            <a:r>
              <a:rPr lang="zh-CN" altLang="en-US" sz="2800" dirty="0">
                <a:solidFill>
                  <a:srgbClr val="C00000"/>
                </a:solidFill>
                <a:latin typeface="微软雅黑" panose="020B0503020204020204" charset="-122"/>
                <a:ea typeface="微软雅黑" panose="020B0503020204020204" charset="-122"/>
              </a:rPr>
              <a:t>软件</a:t>
            </a:r>
            <a:endParaRPr lang="en-US" altLang="zh-CN" sz="2800" dirty="0">
              <a:solidFill>
                <a:srgbClr val="C00000"/>
              </a:solidFill>
              <a:latin typeface="微软雅黑" panose="020B0503020204020204" charset="-122"/>
              <a:ea typeface="微软雅黑" panose="020B0503020204020204" charset="-122"/>
            </a:endParaRPr>
          </a:p>
          <a:p>
            <a:pPr algn="ctr"/>
            <a:r>
              <a:rPr lang="zh-CN" altLang="en-US" sz="2800" dirty="0">
                <a:solidFill>
                  <a:srgbClr val="C00000"/>
                </a:solidFill>
                <a:latin typeface="微软雅黑" panose="020B0503020204020204" charset="-122"/>
                <a:ea typeface="微软雅黑" panose="020B0503020204020204" charset="-122"/>
              </a:rPr>
              <a:t>系统</a:t>
            </a:r>
          </a:p>
        </p:txBody>
      </p:sp>
      <p:sp>
        <p:nvSpPr>
          <p:cNvPr id="15" name="矩形 14"/>
          <p:cNvSpPr/>
          <p:nvPr/>
        </p:nvSpPr>
        <p:spPr>
          <a:xfrm>
            <a:off x="8975526" y="1124744"/>
            <a:ext cx="1395772" cy="15121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a:solidFill>
                  <a:srgbClr val="C00000"/>
                </a:solidFill>
                <a:latin typeface="微软雅黑" panose="020B0503020204020204" charset="-122"/>
                <a:ea typeface="微软雅黑" panose="020B0503020204020204" charset="-122"/>
              </a:rPr>
              <a:t>编写</a:t>
            </a:r>
            <a:endParaRPr lang="en-US" altLang="zh-CN" sz="2800" dirty="0">
              <a:solidFill>
                <a:srgbClr val="C00000"/>
              </a:solidFill>
              <a:latin typeface="微软雅黑" panose="020B0503020204020204" charset="-122"/>
              <a:ea typeface="微软雅黑" panose="020B0503020204020204" charset="-122"/>
            </a:endParaRPr>
          </a:p>
          <a:p>
            <a:pPr algn="ctr"/>
            <a:r>
              <a:rPr lang="zh-CN" altLang="en-US" sz="2800">
                <a:solidFill>
                  <a:srgbClr val="C00000"/>
                </a:solidFill>
                <a:latin typeface="微软雅黑" panose="020B0503020204020204" charset="-122"/>
                <a:ea typeface="微软雅黑" panose="020B0503020204020204" charset="-122"/>
              </a:rPr>
              <a:t>程序</a:t>
            </a:r>
            <a:endParaRPr lang="en-US" altLang="zh-CN" sz="2800" dirty="0">
              <a:solidFill>
                <a:srgbClr val="C00000"/>
              </a:solidFill>
              <a:latin typeface="微软雅黑" panose="020B0503020204020204" charset="-122"/>
              <a:ea typeface="微软雅黑" panose="020B0503020204020204" charset="-122"/>
            </a:endParaRPr>
          </a:p>
          <a:p>
            <a:pPr algn="ctr"/>
            <a:r>
              <a:rPr lang="zh-CN" altLang="en-US" sz="2800" dirty="0">
                <a:solidFill>
                  <a:srgbClr val="C00000"/>
                </a:solidFill>
                <a:latin typeface="微软雅黑" panose="020B0503020204020204" charset="-122"/>
                <a:ea typeface="微软雅黑" panose="020B0503020204020204" charset="-122"/>
              </a:rPr>
              <a:t>代码</a:t>
            </a:r>
          </a:p>
        </p:txBody>
      </p:sp>
      <p:sp>
        <p:nvSpPr>
          <p:cNvPr id="17" name="箭头: 右 16"/>
          <p:cNvSpPr/>
          <p:nvPr/>
        </p:nvSpPr>
        <p:spPr>
          <a:xfrm>
            <a:off x="5978209" y="1437969"/>
            <a:ext cx="755900" cy="1008112"/>
          </a:xfrm>
          <a:prstGeom prs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9" name="箭头: 右 18"/>
          <p:cNvSpPr/>
          <p:nvPr/>
        </p:nvSpPr>
        <p:spPr>
          <a:xfrm>
            <a:off x="3782912" y="1433333"/>
            <a:ext cx="755900" cy="1008112"/>
          </a:xfrm>
          <a:prstGeom prs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0" name="流程图: 文档 19"/>
          <p:cNvSpPr/>
          <p:nvPr/>
        </p:nvSpPr>
        <p:spPr>
          <a:xfrm>
            <a:off x="4295006" y="3390575"/>
            <a:ext cx="1388034" cy="877329"/>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2800" dirty="0"/>
              <a:t>文档</a:t>
            </a:r>
          </a:p>
        </p:txBody>
      </p:sp>
      <p:sp>
        <p:nvSpPr>
          <p:cNvPr id="22" name="流程图: 文档 21"/>
          <p:cNvSpPr/>
          <p:nvPr/>
        </p:nvSpPr>
        <p:spPr>
          <a:xfrm>
            <a:off x="6831071" y="3390575"/>
            <a:ext cx="1388034" cy="877329"/>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2800" dirty="0"/>
              <a:t>数据</a:t>
            </a:r>
          </a:p>
        </p:txBody>
      </p:sp>
      <p:sp>
        <p:nvSpPr>
          <p:cNvPr id="24" name="流程图: 文档 23"/>
          <p:cNvSpPr/>
          <p:nvPr/>
        </p:nvSpPr>
        <p:spPr>
          <a:xfrm>
            <a:off x="9166902" y="3379016"/>
            <a:ext cx="1388034" cy="877329"/>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2800" dirty="0"/>
              <a:t>代码</a:t>
            </a:r>
          </a:p>
        </p:txBody>
      </p:sp>
      <p:sp>
        <p:nvSpPr>
          <p:cNvPr id="35" name="矩形: 圆角 34"/>
          <p:cNvSpPr/>
          <p:nvPr/>
        </p:nvSpPr>
        <p:spPr>
          <a:xfrm>
            <a:off x="4150990" y="3248980"/>
            <a:ext cx="6885808" cy="1158403"/>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6" name="文本框 35"/>
          <p:cNvSpPr txBox="1"/>
          <p:nvPr/>
        </p:nvSpPr>
        <p:spPr>
          <a:xfrm>
            <a:off x="219281" y="3595559"/>
            <a:ext cx="3686534" cy="523220"/>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不可或缺、相互依存</a:t>
            </a:r>
          </a:p>
        </p:txBody>
      </p:sp>
      <p:grpSp>
        <p:nvGrpSpPr>
          <p:cNvPr id="4" name="组合 3"/>
          <p:cNvGrpSpPr/>
          <p:nvPr/>
        </p:nvGrpSpPr>
        <p:grpSpPr>
          <a:xfrm>
            <a:off x="4823710" y="2636912"/>
            <a:ext cx="4907900" cy="700003"/>
            <a:chOff x="4823710" y="2636912"/>
            <a:chExt cx="4871896" cy="1090932"/>
          </a:xfrm>
        </p:grpSpPr>
        <p:cxnSp>
          <p:nvCxnSpPr>
            <p:cNvPr id="26" name="直接箭头连接符 25"/>
            <p:cNvCxnSpPr>
              <a:stCxn id="11" idx="2"/>
              <a:endCxn id="20" idx="0"/>
            </p:cNvCxnSpPr>
            <p:nvPr/>
          </p:nvCxnSpPr>
          <p:spPr>
            <a:xfrm flipH="1">
              <a:off x="4823710" y="2636913"/>
              <a:ext cx="429516" cy="1090931"/>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1" idx="2"/>
              <a:endCxn id="22" idx="0"/>
            </p:cNvCxnSpPr>
            <p:nvPr/>
          </p:nvCxnSpPr>
          <p:spPr>
            <a:xfrm>
              <a:off x="5253226" y="2636913"/>
              <a:ext cx="2106549" cy="1090931"/>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3" idx="2"/>
            </p:cNvCxnSpPr>
            <p:nvPr/>
          </p:nvCxnSpPr>
          <p:spPr>
            <a:xfrm flipH="1">
              <a:off x="5027371" y="2641451"/>
              <a:ext cx="2418841" cy="876538"/>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3" idx="2"/>
              <a:endCxn id="22" idx="0"/>
            </p:cNvCxnSpPr>
            <p:nvPr/>
          </p:nvCxnSpPr>
          <p:spPr>
            <a:xfrm flipH="1">
              <a:off x="7359775" y="2641451"/>
              <a:ext cx="86437" cy="1086393"/>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5" idx="2"/>
              <a:endCxn id="24" idx="0"/>
            </p:cNvCxnSpPr>
            <p:nvPr/>
          </p:nvCxnSpPr>
          <p:spPr>
            <a:xfrm>
              <a:off x="9673412" y="2636912"/>
              <a:ext cx="22194" cy="1079373"/>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5" idx="2"/>
              <a:endCxn id="22" idx="0"/>
            </p:cNvCxnSpPr>
            <p:nvPr/>
          </p:nvCxnSpPr>
          <p:spPr>
            <a:xfrm flipH="1">
              <a:off x="7359775" y="2636912"/>
              <a:ext cx="2313637" cy="1090932"/>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grpSp>
      <p:sp>
        <p:nvSpPr>
          <p:cNvPr id="40" name="箭头: 右 39"/>
          <p:cNvSpPr/>
          <p:nvPr/>
        </p:nvSpPr>
        <p:spPr>
          <a:xfrm>
            <a:off x="10419400" y="1376772"/>
            <a:ext cx="755900" cy="1008112"/>
          </a:xfrm>
          <a:prstGeom prs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7" name="图片 26" descr="笼子里的建筑&#10;&#10;低可信度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313" y="4744652"/>
            <a:ext cx="2018686" cy="1373256"/>
          </a:xfrm>
          <a:prstGeom prst="rect">
            <a:avLst/>
          </a:prstGeom>
        </p:spPr>
      </p:pic>
      <p:sp>
        <p:nvSpPr>
          <p:cNvPr id="29" name="文本框 28"/>
          <p:cNvSpPr txBox="1"/>
          <p:nvPr/>
        </p:nvSpPr>
        <p:spPr>
          <a:xfrm>
            <a:off x="982639" y="6165304"/>
            <a:ext cx="2012332" cy="523220"/>
          </a:xfrm>
          <a:prstGeom prst="rect">
            <a:avLst/>
          </a:prstGeom>
          <a:noFill/>
        </p:spPr>
        <p:txBody>
          <a:bodyPr wrap="square" rtlCol="0">
            <a:spAutoFit/>
          </a:bodyPr>
          <a:lstStyle/>
          <a:p>
            <a:pPr algn="ctr"/>
            <a:r>
              <a:rPr lang="zh-CN" altLang="en-US" sz="2800" dirty="0">
                <a:solidFill>
                  <a:srgbClr val="C00000"/>
                </a:solidFill>
                <a:latin typeface="+mn-ea"/>
                <a:ea typeface="+mn-ea"/>
              </a:rPr>
              <a:t>了解需求</a:t>
            </a:r>
          </a:p>
        </p:txBody>
      </p:sp>
      <p:sp>
        <p:nvSpPr>
          <p:cNvPr id="31" name="箭头: 右 19"/>
          <p:cNvSpPr/>
          <p:nvPr/>
        </p:nvSpPr>
        <p:spPr>
          <a:xfrm>
            <a:off x="7431989" y="5053776"/>
            <a:ext cx="668787" cy="715484"/>
          </a:xfrm>
          <a:prstGeom prs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33" name="图片 32" descr="图示, 工程绘图&#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31864" y="4751963"/>
            <a:ext cx="1690036" cy="1386034"/>
          </a:xfrm>
          <a:prstGeom prst="rect">
            <a:avLst/>
          </a:prstGeom>
        </p:spPr>
      </p:pic>
      <p:sp>
        <p:nvSpPr>
          <p:cNvPr id="37" name="文本框 36"/>
          <p:cNvSpPr txBox="1"/>
          <p:nvPr/>
        </p:nvSpPr>
        <p:spPr>
          <a:xfrm>
            <a:off x="5123098" y="6146140"/>
            <a:ext cx="1930825" cy="523220"/>
          </a:xfrm>
          <a:prstGeom prst="rect">
            <a:avLst/>
          </a:prstGeom>
          <a:noFill/>
        </p:spPr>
        <p:txBody>
          <a:bodyPr wrap="square" rtlCol="0">
            <a:spAutoFit/>
          </a:bodyPr>
          <a:lstStyle/>
          <a:p>
            <a:pPr algn="ctr"/>
            <a:r>
              <a:rPr lang="zh-CN" altLang="en-US" sz="2800" dirty="0">
                <a:solidFill>
                  <a:srgbClr val="C00000"/>
                </a:solidFill>
                <a:latin typeface="+mn-ea"/>
                <a:ea typeface="+mn-ea"/>
              </a:rPr>
              <a:t>设计图纸</a:t>
            </a:r>
          </a:p>
        </p:txBody>
      </p:sp>
      <p:sp>
        <p:nvSpPr>
          <p:cNvPr id="39" name="箭头: 右 25"/>
          <p:cNvSpPr/>
          <p:nvPr/>
        </p:nvSpPr>
        <p:spPr>
          <a:xfrm>
            <a:off x="3905815" y="5091425"/>
            <a:ext cx="668787" cy="715484"/>
          </a:xfrm>
          <a:prstGeom prs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41" name="图片 40" descr="建筑的摆设布局&#10;&#10;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49796" y="4797997"/>
            <a:ext cx="1890834" cy="1259295"/>
          </a:xfrm>
          <a:prstGeom prst="rect">
            <a:avLst/>
          </a:prstGeom>
        </p:spPr>
      </p:pic>
      <p:sp>
        <p:nvSpPr>
          <p:cNvPr id="42" name="文本框 41"/>
          <p:cNvSpPr txBox="1"/>
          <p:nvPr/>
        </p:nvSpPr>
        <p:spPr>
          <a:xfrm>
            <a:off x="9011530" y="6146140"/>
            <a:ext cx="1846981" cy="523220"/>
          </a:xfrm>
          <a:prstGeom prst="rect">
            <a:avLst/>
          </a:prstGeom>
          <a:noFill/>
        </p:spPr>
        <p:txBody>
          <a:bodyPr wrap="square" rtlCol="0">
            <a:spAutoFit/>
          </a:bodyPr>
          <a:lstStyle/>
          <a:p>
            <a:pPr algn="ctr"/>
            <a:r>
              <a:rPr lang="zh-CN" altLang="en-US" sz="2800" dirty="0">
                <a:solidFill>
                  <a:srgbClr val="C00000"/>
                </a:solidFill>
                <a:latin typeface="+mn-ea"/>
                <a:ea typeface="+mn-ea"/>
              </a:rPr>
              <a:t>进场施工</a:t>
            </a:r>
          </a:p>
        </p:txBody>
      </p:sp>
    </p:spTree>
    <p:extLst>
      <p:ext uri="{BB962C8B-B14F-4D97-AF65-F5344CB8AC3E}">
        <p14:creationId xmlns:p14="http://schemas.microsoft.com/office/powerpoint/2010/main" val="5713320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软件生命周期</a:t>
            </a:r>
          </a:p>
        </p:txBody>
      </p:sp>
      <p:sp>
        <p:nvSpPr>
          <p:cNvPr id="4"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619242" y="1232756"/>
          <a:ext cx="10840560" cy="4572506"/>
        </p:xfrm>
        <a:graphic>
          <a:graphicData uri="http://schemas.openxmlformats.org/presentationml/2006/ole">
            <mc:AlternateContent xmlns:mc="http://schemas.openxmlformats.org/markup-compatibility/2006">
              <mc:Choice xmlns:v="urn:schemas-microsoft-com:vml" Requires="v">
                <p:oleObj name="Visio" r:id="rId2" imgW="4846320" imgH="2046605" progId="Visio.Drawing.15">
                  <p:embed/>
                </p:oleObj>
              </mc:Choice>
              <mc:Fallback>
                <p:oleObj name="Visio" r:id="rId2" imgW="4846320" imgH="2046605" progId="Visio.Drawing.15">
                  <p:embed/>
                  <p:pic>
                    <p:nvPicPr>
                      <p:cNvPr id="0" name="Object 1"/>
                      <p:cNvPicPr>
                        <a:picLocks noChangeAspect="1" noChangeArrowheads="1"/>
                      </p:cNvPicPr>
                      <p:nvPr/>
                    </p:nvPicPr>
                    <p:blipFill>
                      <a:blip r:embed="rId3"/>
                      <a:srcRect/>
                      <a:stretch>
                        <a:fillRect/>
                      </a:stretch>
                    </p:blipFill>
                    <p:spPr bwMode="auto">
                      <a:xfrm>
                        <a:off x="619242" y="1232756"/>
                        <a:ext cx="10840560" cy="4572506"/>
                      </a:xfrm>
                      <a:prstGeom prst="rect">
                        <a:avLst/>
                      </a:prstGeom>
                      <a:noFill/>
                    </p:spPr>
                  </p:pic>
                </p:oleObj>
              </mc:Fallback>
            </mc:AlternateContent>
          </a:graphicData>
        </a:graphic>
      </p:graphicFrame>
      <p:sp>
        <p:nvSpPr>
          <p:cNvPr id="6" name="文本框 5"/>
          <p:cNvSpPr txBox="1"/>
          <p:nvPr/>
        </p:nvSpPr>
        <p:spPr>
          <a:xfrm>
            <a:off x="611638" y="5949280"/>
            <a:ext cx="11269252" cy="523220"/>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从提出开发开始到开发出系统、运行维护以及最终退役的全过程</a:t>
            </a:r>
          </a:p>
        </p:txBody>
      </p:sp>
      <p:sp>
        <p:nvSpPr>
          <p:cNvPr id="3" name="矩形 2"/>
          <p:cNvSpPr/>
          <p:nvPr/>
        </p:nvSpPr>
        <p:spPr>
          <a:xfrm>
            <a:off x="2314786" y="1088738"/>
            <a:ext cx="6192688" cy="1440162"/>
          </a:xfrm>
          <a:prstGeom prst="rect">
            <a:avLst/>
          </a:prstGeom>
          <a:noFill/>
          <a:ln>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6" name="Rectangle 6"/>
          <p:cNvSpPr>
            <a:spLocks noGrp="1" noChangeArrowheads="1"/>
          </p:cNvSpPr>
          <p:nvPr>
            <p:ph type="title"/>
          </p:nvPr>
        </p:nvSpPr>
        <p:spPr>
          <a:xfrm>
            <a:off x="550590" y="8620"/>
            <a:ext cx="10909212" cy="707886"/>
          </a:xfrm>
        </p:spPr>
        <p:txBody>
          <a:bodyPr/>
          <a:lstStyle/>
          <a:p>
            <a:r>
              <a:rPr lang="en-US" altLang="zh-CN" dirty="0"/>
              <a:t>1.4 </a:t>
            </a:r>
            <a:r>
              <a:rPr lang="zh-CN" altLang="en-US" dirty="0"/>
              <a:t>软件特点</a:t>
            </a:r>
          </a:p>
        </p:txBody>
      </p:sp>
      <p:sp>
        <p:nvSpPr>
          <p:cNvPr id="66567" name="Rectangle 7"/>
          <p:cNvSpPr>
            <a:spLocks noGrp="1" noChangeArrowheads="1"/>
          </p:cNvSpPr>
          <p:nvPr>
            <p:ph idx="1"/>
          </p:nvPr>
        </p:nvSpPr>
        <p:spPr>
          <a:xfrm>
            <a:off x="539751" y="1125538"/>
            <a:ext cx="5447444" cy="5040312"/>
          </a:xfrm>
        </p:spPr>
        <p:txBody>
          <a:bodyPr/>
          <a:lstStyle/>
          <a:p>
            <a:r>
              <a:rPr lang="zh-CN" altLang="en-US" sz="2800" dirty="0"/>
              <a:t>逻辑性</a:t>
            </a:r>
            <a:endParaRPr lang="en-US" altLang="zh-CN" sz="2800" dirty="0"/>
          </a:p>
          <a:p>
            <a:pPr lvl="1"/>
            <a:r>
              <a:rPr lang="zh-CN" altLang="en-US" sz="2400" b="1" dirty="0">
                <a:solidFill>
                  <a:srgbClr val="C00000"/>
                </a:solidFill>
              </a:rPr>
              <a:t>逻辑产品</a:t>
            </a:r>
            <a:r>
              <a:rPr lang="zh-CN" altLang="en-US" sz="2400" dirty="0"/>
              <a:t>，思维活动（而非物理活动）的结果、不会磨损和老化</a:t>
            </a:r>
            <a:endParaRPr lang="en-US" altLang="zh-CN" sz="2400" dirty="0"/>
          </a:p>
          <a:p>
            <a:pPr lvl="1"/>
            <a:endParaRPr lang="zh-CN" altLang="en-US" sz="2400" dirty="0"/>
          </a:p>
          <a:p>
            <a:r>
              <a:rPr lang="zh-CN" altLang="en-US" sz="2800" dirty="0"/>
              <a:t>设计开发</a:t>
            </a:r>
            <a:endParaRPr lang="en-US" altLang="zh-CN" sz="2800" dirty="0"/>
          </a:p>
          <a:p>
            <a:pPr lvl="1"/>
            <a:r>
              <a:rPr lang="zh-CN" altLang="zh-CN" sz="2400" dirty="0"/>
              <a:t>是</a:t>
            </a:r>
            <a:r>
              <a:rPr lang="zh-CN" altLang="zh-CN" sz="2400" b="1" dirty="0">
                <a:solidFill>
                  <a:srgbClr val="C00000"/>
                </a:solidFill>
              </a:rPr>
              <a:t>设计开发</a:t>
            </a:r>
            <a:r>
              <a:rPr lang="zh-CN" altLang="zh-CN" sz="2400" dirty="0"/>
              <a:t>而成的</a:t>
            </a:r>
            <a:r>
              <a:rPr lang="zh-CN" altLang="en-US" sz="2400" dirty="0"/>
              <a:t>，不是生产制造而成的</a:t>
            </a:r>
            <a:endParaRPr lang="en-US" altLang="zh-CN" sz="2400" dirty="0"/>
          </a:p>
          <a:p>
            <a:pPr lvl="1"/>
            <a:endParaRPr lang="en-US" altLang="zh-CN" sz="2400" dirty="0"/>
          </a:p>
          <a:p>
            <a:r>
              <a:rPr lang="zh-CN" altLang="en-US" sz="2800" dirty="0"/>
              <a:t>易变性</a:t>
            </a:r>
            <a:endParaRPr lang="en-US" altLang="zh-CN" sz="2800" dirty="0"/>
          </a:p>
          <a:p>
            <a:pPr lvl="1"/>
            <a:r>
              <a:rPr lang="zh-CN" altLang="en-US" sz="2400" dirty="0"/>
              <a:t>需求</a:t>
            </a:r>
            <a:r>
              <a:rPr lang="zh-CN" altLang="en-US" sz="2400" b="1" dirty="0">
                <a:solidFill>
                  <a:srgbClr val="C00000"/>
                </a:solidFill>
              </a:rPr>
              <a:t>经常变</a:t>
            </a:r>
            <a:r>
              <a:rPr lang="zh-CN" altLang="en-US" sz="2400" dirty="0"/>
              <a:t>、难以把控，影响软件的制品即开发过程</a:t>
            </a:r>
          </a:p>
        </p:txBody>
      </p:sp>
      <p:sp>
        <p:nvSpPr>
          <p:cNvPr id="6" name="Rectangle 7"/>
          <p:cNvSpPr txBox="1">
            <a:spLocks noChangeArrowheads="1"/>
          </p:cNvSpPr>
          <p:nvPr/>
        </p:nvSpPr>
        <p:spPr>
          <a:xfrm>
            <a:off x="6275226" y="1125963"/>
            <a:ext cx="5447444" cy="5040312"/>
          </a:xfrm>
          <a:prstGeom prst="rect">
            <a:avLst/>
          </a:prstGeom>
        </p:spPr>
        <p:txBody>
          <a:bodyPr/>
          <a:lstStyle>
            <a:lvl1pPr marL="342900" indent="-342900" algn="l" rtl="0" eaLnBrk="0" fontAlgn="base" hangingPunct="0">
              <a:spcBef>
                <a:spcPct val="20000"/>
              </a:spcBef>
              <a:spcAft>
                <a:spcPct val="0"/>
              </a:spcAft>
              <a:buFont typeface="Wingdings" panose="05000000000000000000" pitchFamily="2" charset="2"/>
              <a:buChar char=""/>
              <a:defRPr kumimoji="1" sz="3200" b="1" kern="1200">
                <a:solidFill>
                  <a:srgbClr val="002060"/>
                </a:solidFill>
                <a:latin typeface="+mn-lt"/>
                <a:ea typeface="+mn-ea"/>
                <a:cs typeface="微软雅黑" panose="020B0503020204020204" charset="-122"/>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ü"/>
              <a:defRPr kumimoji="1" sz="2800" kern="1200">
                <a:solidFill>
                  <a:srgbClr val="002060"/>
                </a:solidFill>
                <a:latin typeface="+mn-lt"/>
                <a:ea typeface="+mn-ea"/>
                <a:cs typeface="微软雅黑" panose="020B0503020204020204" charset="-122"/>
              </a:defRPr>
            </a:lvl2pPr>
            <a:lvl3pPr marL="1143000" indent="-228600" algn="l" rtl="0" eaLnBrk="0" fontAlgn="base" hangingPunct="0">
              <a:spcBef>
                <a:spcPct val="20000"/>
              </a:spcBef>
              <a:spcAft>
                <a:spcPct val="0"/>
              </a:spcAft>
              <a:buFont typeface="Wingdings" panose="05000000000000000000" pitchFamily="2" charset="2"/>
              <a:buChar char="p"/>
              <a:defRPr kumimoji="1" sz="2400" kern="1200">
                <a:solidFill>
                  <a:srgbClr val="002060"/>
                </a:solidFill>
                <a:latin typeface="+mn-lt"/>
                <a:ea typeface="+mn-ea"/>
                <a:cs typeface="微软雅黑" panose="020B0503020204020204" charset="-122"/>
              </a:defRPr>
            </a:lvl3pPr>
            <a:lvl4pPr marL="1600200" indent="-228600" algn="l" rtl="0" eaLnBrk="0" fontAlgn="base" hangingPunct="0">
              <a:spcBef>
                <a:spcPct val="20000"/>
              </a:spcBef>
              <a:spcAft>
                <a:spcPct val="0"/>
              </a:spcAft>
              <a:buFont typeface="Wingdings" panose="05000000000000000000" pitchFamily="2" charset="2"/>
              <a:buChar char="n"/>
              <a:defRPr kumimoji="1" sz="2000" kern="1200">
                <a:solidFill>
                  <a:srgbClr val="002060"/>
                </a:solidFill>
                <a:latin typeface="+mn-lt"/>
                <a:ea typeface="+mn-ea"/>
                <a:cs typeface="微软雅黑" panose="020B0503020204020204" charset="-122"/>
              </a:defRPr>
            </a:lvl4pPr>
            <a:lvl5pPr marL="1828800" indent="0" algn="l" rtl="0" eaLnBrk="0" fontAlgn="base" hangingPunct="0">
              <a:spcBef>
                <a:spcPct val="20000"/>
              </a:spcBef>
              <a:spcAft>
                <a:spcPct val="0"/>
              </a:spcAft>
              <a:buFont typeface="Wingdings" panose="05000000000000000000" pitchFamily="2" charset="2"/>
              <a:buNone/>
              <a:defRPr kumimoji="1" sz="2000" kern="1200">
                <a:solidFill>
                  <a:schemeClr val="tx1"/>
                </a:solidFill>
                <a:latin typeface="+mn-lt"/>
                <a:ea typeface="+mn-ea"/>
                <a:cs typeface="微软雅黑" panose="020B050302020402020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t>复杂性</a:t>
            </a:r>
            <a:endParaRPr lang="en-US" altLang="zh-CN" sz="2800" dirty="0"/>
          </a:p>
          <a:p>
            <a:pPr lvl="1"/>
            <a:r>
              <a:rPr lang="zh-CN" altLang="en-US" sz="2400" dirty="0">
                <a:solidFill>
                  <a:srgbClr val="C00000"/>
                </a:solidFill>
              </a:rPr>
              <a:t>规模大</a:t>
            </a:r>
            <a:r>
              <a:rPr lang="zh-CN" altLang="en-US" sz="2400" b="0" dirty="0"/>
              <a:t>：代码行、模块、接入人员、进程、数据等数量非常大</a:t>
            </a:r>
            <a:endParaRPr lang="en-US" altLang="zh-CN" sz="2400" b="0" dirty="0"/>
          </a:p>
          <a:p>
            <a:pPr lvl="1"/>
            <a:r>
              <a:rPr lang="zh-CN" altLang="en-US" sz="2400" dirty="0">
                <a:solidFill>
                  <a:srgbClr val="C00000"/>
                </a:solidFill>
              </a:rPr>
              <a:t>运行复杂</a:t>
            </a:r>
            <a:r>
              <a:rPr lang="zh-CN" altLang="en-US" sz="2400" b="0" dirty="0"/>
              <a:t>：</a:t>
            </a:r>
            <a:r>
              <a:rPr lang="zh-CN" altLang="zh-CN" sz="2400" b="0" dirty="0"/>
              <a:t>状态很难追踪和复现</a:t>
            </a:r>
            <a:endParaRPr lang="en-US" altLang="zh-CN" sz="2400" b="0" dirty="0"/>
          </a:p>
          <a:p>
            <a:pPr lvl="1"/>
            <a:endParaRPr lang="en-US" altLang="zh-CN" sz="2400" b="0" dirty="0"/>
          </a:p>
          <a:p>
            <a:r>
              <a:rPr lang="zh-CN" altLang="zh-CN" sz="2800" dirty="0"/>
              <a:t>缺陷的隐蔽性</a:t>
            </a:r>
            <a:endParaRPr lang="en-US" altLang="zh-CN" sz="2800" dirty="0"/>
          </a:p>
          <a:p>
            <a:pPr lvl="1"/>
            <a:r>
              <a:rPr lang="zh-CN" altLang="en-US" sz="2400" b="0" dirty="0"/>
              <a:t>缺陷</a:t>
            </a:r>
            <a:r>
              <a:rPr lang="zh-CN" altLang="en-US" sz="2400" dirty="0">
                <a:solidFill>
                  <a:srgbClr val="C00000"/>
                </a:solidFill>
              </a:rPr>
              <a:t>隐藏在逻辑代码</a:t>
            </a:r>
            <a:r>
              <a:rPr lang="zh-CN" altLang="en-US" sz="2400" b="0" dirty="0"/>
              <a:t>中，</a:t>
            </a:r>
            <a:r>
              <a:rPr lang="zh-CN" altLang="zh-CN" sz="2400" b="0" dirty="0"/>
              <a:t>不像硬件系统那样直观显现</a:t>
            </a:r>
            <a:r>
              <a:rPr lang="zh-CN" altLang="en-US" sz="2400" b="0" dirty="0"/>
              <a:t>，</a:t>
            </a:r>
            <a:r>
              <a:rPr lang="zh-CN" altLang="zh-CN" sz="2400" b="0" dirty="0"/>
              <a:t>很难被人们所发现和排除</a:t>
            </a:r>
            <a:endParaRPr lang="en-US" altLang="zh-CN" sz="2400" b="0"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软件的分类</a:t>
            </a:r>
          </a:p>
        </p:txBody>
      </p:sp>
      <p:graphicFrame>
        <p:nvGraphicFramePr>
          <p:cNvPr id="4" name="表格 3"/>
          <p:cNvGraphicFramePr>
            <a:graphicFrameLocks noGrp="1"/>
          </p:cNvGraphicFramePr>
          <p:nvPr/>
        </p:nvGraphicFramePr>
        <p:xfrm>
          <a:off x="406574" y="1160748"/>
          <a:ext cx="11258099" cy="4700789"/>
        </p:xfrm>
        <a:graphic>
          <a:graphicData uri="http://schemas.openxmlformats.org/drawingml/2006/table">
            <a:tbl>
              <a:tblPr firstRow="1" firstCol="1" bandRow="1">
                <a:tableStyleId>{5A111915-BE36-4E01-A7E5-04B1672EAD32}</a:tableStyleId>
              </a:tblPr>
              <a:tblGrid>
                <a:gridCol w="1748059">
                  <a:extLst>
                    <a:ext uri="{9D8B030D-6E8A-4147-A177-3AD203B41FA5}">
                      <a16:colId xmlns:a16="http://schemas.microsoft.com/office/drawing/2014/main" val="20000"/>
                    </a:ext>
                  </a:extLst>
                </a:gridCol>
                <a:gridCol w="2176377">
                  <a:extLst>
                    <a:ext uri="{9D8B030D-6E8A-4147-A177-3AD203B41FA5}">
                      <a16:colId xmlns:a16="http://schemas.microsoft.com/office/drawing/2014/main" val="20001"/>
                    </a:ext>
                  </a:extLst>
                </a:gridCol>
                <a:gridCol w="3815197">
                  <a:extLst>
                    <a:ext uri="{9D8B030D-6E8A-4147-A177-3AD203B41FA5}">
                      <a16:colId xmlns:a16="http://schemas.microsoft.com/office/drawing/2014/main" val="20002"/>
                    </a:ext>
                  </a:extLst>
                </a:gridCol>
                <a:gridCol w="3518466">
                  <a:extLst>
                    <a:ext uri="{9D8B030D-6E8A-4147-A177-3AD203B41FA5}">
                      <a16:colId xmlns:a16="http://schemas.microsoft.com/office/drawing/2014/main" val="20003"/>
                    </a:ext>
                  </a:extLst>
                </a:gridCol>
              </a:tblGrid>
              <a:tr h="377446">
                <a:tc>
                  <a:txBody>
                    <a:bodyPr/>
                    <a:lstStyle/>
                    <a:p>
                      <a:pPr algn="ctr"/>
                      <a:r>
                        <a:rPr lang="zh-CN" sz="2800" kern="100">
                          <a:effectLst/>
                        </a:rPr>
                        <a:t>类别</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800" kern="100">
                          <a:effectLst/>
                        </a:rPr>
                        <a:t>服务对象</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800" kern="100">
                          <a:effectLst/>
                        </a:rPr>
                        <a:t>软件的功能</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800" kern="100" dirty="0">
                          <a:effectLst/>
                        </a:rPr>
                        <a:t>发挥的作用</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509785">
                <a:tc>
                  <a:txBody>
                    <a:bodyPr/>
                    <a:lstStyle/>
                    <a:p>
                      <a:pPr algn="ctr"/>
                      <a:r>
                        <a:rPr lang="zh-CN" sz="2400" kern="100" dirty="0">
                          <a:solidFill>
                            <a:srgbClr val="C00000"/>
                          </a:solidFill>
                          <a:effectLst/>
                        </a:rPr>
                        <a:t>应用软件</a:t>
                      </a:r>
                      <a:endParaRPr lang="zh-CN" sz="240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400" kern="100">
                          <a:effectLst/>
                        </a:rPr>
                        <a:t>行业和领域应用的用户</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400" kern="100" dirty="0">
                          <a:effectLst/>
                        </a:rPr>
                        <a:t>为特定行业和领域问题解决提供基于软件解决方案，创新应用领域的问题解决模式</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400" kern="100">
                          <a:effectLst/>
                        </a:rPr>
                        <a:t>提供更为便捷、快速、高效的服务 </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382142">
                <a:tc>
                  <a:txBody>
                    <a:bodyPr/>
                    <a:lstStyle/>
                    <a:p>
                      <a:pPr algn="ctr"/>
                      <a:r>
                        <a:rPr lang="zh-CN" sz="2400" kern="100" dirty="0">
                          <a:solidFill>
                            <a:srgbClr val="C00000"/>
                          </a:solidFill>
                          <a:effectLst/>
                        </a:rPr>
                        <a:t>系统软件</a:t>
                      </a:r>
                      <a:endParaRPr lang="zh-CN" sz="240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400" kern="100">
                          <a:effectLst/>
                        </a:rPr>
                        <a:t>各类应用软件</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400" kern="100">
                          <a:effectLst/>
                        </a:rPr>
                        <a:t>为应用软件运行和维护提供基础设施和服务，如加载、通讯、互操作、管理等</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400" kern="100">
                          <a:effectLst/>
                        </a:rPr>
                        <a:t>作为应用软件的运行环境</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382142">
                <a:tc>
                  <a:txBody>
                    <a:bodyPr/>
                    <a:lstStyle/>
                    <a:p>
                      <a:pPr algn="ctr"/>
                      <a:r>
                        <a:rPr lang="zh-CN" sz="2400" kern="100" dirty="0">
                          <a:solidFill>
                            <a:srgbClr val="C00000"/>
                          </a:solidFill>
                          <a:effectLst/>
                        </a:rPr>
                        <a:t>支撑软件</a:t>
                      </a:r>
                      <a:endParaRPr lang="zh-CN" sz="240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400" kern="100">
                          <a:effectLst/>
                        </a:rPr>
                        <a:t>软件开发者和维护者</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400" kern="100">
                          <a:effectLst/>
                        </a:rPr>
                        <a:t>为软件系统的开发和维护提供自动和半自动的支持</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400" kern="100" dirty="0">
                          <a:effectLst/>
                        </a:rPr>
                        <a:t>提高软件开发效率和质量</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dirty="0"/>
              <a:t>内容</a:t>
            </a:r>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solidFill>
                  <a:schemeClr val="bg1">
                    <a:lumMod val="75000"/>
                  </a:schemeClr>
                </a:solidFill>
              </a:rPr>
              <a:t>软件</a:t>
            </a:r>
            <a:endParaRPr lang="en-US" altLang="zh-CN" dirty="0">
              <a:solidFill>
                <a:schemeClr val="bg1">
                  <a:lumMod val="75000"/>
                </a:schemeClr>
              </a:solidFill>
            </a:endParaRPr>
          </a:p>
          <a:p>
            <a:pPr lvl="1"/>
            <a:r>
              <a:rPr lang="zh-CN" altLang="en-US" dirty="0">
                <a:solidFill>
                  <a:schemeClr val="bg1">
                    <a:lumMod val="75000"/>
                  </a:schemeClr>
                </a:solidFill>
              </a:rPr>
              <a:t>软件的概念、特点、组成及生命周期</a:t>
            </a:r>
            <a:endParaRPr lang="en-US" altLang="zh-CN" dirty="0">
              <a:solidFill>
                <a:schemeClr val="bg1">
                  <a:lumMod val="75000"/>
                </a:schemeClr>
              </a:solidFill>
            </a:endParaRPr>
          </a:p>
          <a:p>
            <a:pPr marL="514350" indent="-514350">
              <a:buFont typeface="+mj-lt"/>
              <a:buAutoNum type="arabicPeriod"/>
            </a:pPr>
            <a:r>
              <a:rPr lang="zh-CN" altLang="en-US" dirty="0">
                <a:solidFill>
                  <a:schemeClr val="bg1">
                    <a:lumMod val="75000"/>
                  </a:schemeClr>
                </a:solidFill>
              </a:rPr>
              <a:t>开源软件</a:t>
            </a:r>
            <a:endParaRPr lang="en-US" altLang="zh-CN" dirty="0">
              <a:solidFill>
                <a:schemeClr val="bg1">
                  <a:lumMod val="75000"/>
                </a:schemeClr>
              </a:solidFill>
            </a:endParaRPr>
          </a:p>
          <a:p>
            <a:pPr lvl="1"/>
            <a:r>
              <a:rPr lang="zh-CN" altLang="zh-CN" dirty="0">
                <a:solidFill>
                  <a:schemeClr val="bg1">
                    <a:lumMod val="75000"/>
                  </a:schemeClr>
                </a:solidFill>
              </a:rPr>
              <a:t>开源软件实践</a:t>
            </a:r>
            <a:r>
              <a:rPr lang="zh-CN" altLang="en-US" dirty="0">
                <a:solidFill>
                  <a:schemeClr val="bg1">
                    <a:lumMod val="75000"/>
                  </a:schemeClr>
                </a:solidFill>
              </a:rPr>
              <a:t>，托管平台和社区，开源许可证</a:t>
            </a:r>
            <a:endParaRPr lang="en-US" altLang="zh-CN" dirty="0">
              <a:solidFill>
                <a:schemeClr val="bg1">
                  <a:lumMod val="75000"/>
                </a:schemeClr>
              </a:solidFill>
            </a:endParaRPr>
          </a:p>
          <a:p>
            <a:pPr marL="514350" indent="-514350">
              <a:buFont typeface="+mj-lt"/>
              <a:buAutoNum type="arabicPeriod"/>
            </a:pPr>
            <a:r>
              <a:rPr lang="zh-CN" altLang="en-US" dirty="0">
                <a:solidFill>
                  <a:srgbClr val="C00000"/>
                </a:solidFill>
              </a:rPr>
              <a:t>软件质量</a:t>
            </a:r>
            <a:endParaRPr lang="en-US" altLang="zh-CN" dirty="0">
              <a:solidFill>
                <a:srgbClr val="C00000"/>
              </a:solidFill>
            </a:endParaRPr>
          </a:p>
          <a:p>
            <a:pPr lvl="1"/>
            <a:r>
              <a:rPr lang="zh-CN" altLang="en-US" dirty="0">
                <a:solidFill>
                  <a:srgbClr val="C00000"/>
                </a:solidFill>
              </a:rPr>
              <a:t>软件质量要素及模型</a:t>
            </a:r>
            <a:endParaRPr lang="en-US" altLang="zh-CN" dirty="0">
              <a:solidFill>
                <a:srgbClr val="C00000"/>
              </a:solidFill>
            </a:endParaRPr>
          </a:p>
          <a:p>
            <a:pPr marL="514350" indent="-514350">
              <a:buFont typeface="+mj-lt"/>
              <a:buAutoNum type="arabicPeriod"/>
            </a:pPr>
            <a:r>
              <a:rPr lang="zh-CN" altLang="en-US" dirty="0"/>
              <a:t>当前软件特征的变化</a:t>
            </a:r>
            <a:endParaRPr lang="en-US" altLang="zh-CN" dirty="0"/>
          </a:p>
          <a:p>
            <a:pPr lvl="1"/>
            <a:r>
              <a:rPr lang="zh-CN" altLang="en-US" dirty="0"/>
              <a:t>地位、运行环境、形态、复杂性</a:t>
            </a:r>
            <a:endParaRPr lang="en-US" altLang="zh-CN" dirty="0"/>
          </a:p>
        </p:txBody>
      </p:sp>
      <p:sp>
        <p:nvSpPr>
          <p:cNvPr id="4" name="灯片编号占位符 3"/>
          <p:cNvSpPr>
            <a:spLocks noGrp="1"/>
          </p:cNvSpPr>
          <p:nvPr>
            <p:ph type="sldNum" sz="quarter" idx="4294967295"/>
          </p:nvPr>
        </p:nvSpPr>
        <p:spPr>
          <a:xfrm>
            <a:off x="11356975" y="6408738"/>
            <a:ext cx="833438" cy="365125"/>
          </a:xfrm>
        </p:spPr>
        <p:txBody>
          <a:bodyPr/>
          <a:lstStyle/>
          <a:p>
            <a:r>
              <a:rPr lang="zh-CN" altLang="en-US"/>
              <a:t>*</a:t>
            </a:r>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67514" y="2368330"/>
            <a:ext cx="2088232" cy="21213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3.1 </a:t>
            </a:r>
            <a:r>
              <a:rPr lang="zh-CN" altLang="en-US" dirty="0"/>
              <a:t>软件质量</a:t>
            </a:r>
          </a:p>
        </p:txBody>
      </p:sp>
      <p:sp>
        <p:nvSpPr>
          <p:cNvPr id="3" name="内容占位符 2"/>
          <p:cNvSpPr>
            <a:spLocks noGrp="1"/>
          </p:cNvSpPr>
          <p:nvPr>
            <p:ph idx="1"/>
          </p:nvPr>
        </p:nvSpPr>
        <p:spPr>
          <a:xfrm>
            <a:off x="539750" y="1125538"/>
            <a:ext cx="10920052" cy="5040312"/>
          </a:xfrm>
        </p:spPr>
        <p:txBody>
          <a:bodyPr/>
          <a:lstStyle/>
          <a:p>
            <a:r>
              <a:rPr lang="zh-CN" altLang="zh-CN" dirty="0"/>
              <a:t>软件质量是指软件满足给定需求的程度</a:t>
            </a:r>
            <a:r>
              <a:rPr lang="zh-CN" altLang="en-US" dirty="0"/>
              <a:t>，它</a:t>
            </a:r>
            <a:r>
              <a:rPr lang="zh-CN" altLang="zh-CN" dirty="0"/>
              <a:t>是产品</a:t>
            </a:r>
            <a:r>
              <a:rPr lang="zh-CN" altLang="en-US" dirty="0"/>
              <a:t>的</a:t>
            </a:r>
            <a:r>
              <a:rPr lang="zh-CN" altLang="zh-CN" dirty="0"/>
              <a:t>生命线</a:t>
            </a:r>
            <a:endParaRPr lang="zh-CN" altLang="en-US" dirty="0"/>
          </a:p>
        </p:txBody>
      </p:sp>
      <p:pic>
        <p:nvPicPr>
          <p:cNvPr id="26" name="图片 25"/>
          <p:cNvPicPr>
            <a:picLocks noChangeAspect="1"/>
          </p:cNvPicPr>
          <p:nvPr/>
        </p:nvPicPr>
        <p:blipFill>
          <a:blip r:embed="rId2"/>
          <a:stretch>
            <a:fillRect/>
          </a:stretch>
        </p:blipFill>
        <p:spPr>
          <a:xfrm>
            <a:off x="1054646" y="2096852"/>
            <a:ext cx="9263558" cy="3753820"/>
          </a:xfrm>
          <a:prstGeom prst="rect">
            <a:avLst/>
          </a:prstGeom>
        </p:spPr>
      </p:pic>
      <p:sp>
        <p:nvSpPr>
          <p:cNvPr id="4" name="椭圆 3"/>
          <p:cNvSpPr/>
          <p:nvPr/>
        </p:nvSpPr>
        <p:spPr>
          <a:xfrm>
            <a:off x="3970970" y="3645694"/>
            <a:ext cx="3276364" cy="1728192"/>
          </a:xfrm>
          <a:prstGeom prst="ellipse">
            <a:avLst/>
          </a:prstGeom>
          <a:noFill/>
          <a:ln>
            <a:solidFill>
              <a:srgbClr val="FF0000"/>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3.2 </a:t>
            </a:r>
            <a:r>
              <a:rPr lang="zh-CN" altLang="en-US" dirty="0"/>
              <a:t>软件质量要素（</a:t>
            </a:r>
            <a:r>
              <a:rPr lang="en-US" altLang="zh-CN" dirty="0"/>
              <a:t>1/3</a:t>
            </a:r>
            <a:r>
              <a:rPr lang="zh-CN" altLang="en-US" dirty="0"/>
              <a:t>）</a:t>
            </a:r>
          </a:p>
        </p:txBody>
      </p:sp>
      <p:sp>
        <p:nvSpPr>
          <p:cNvPr id="3" name="内容占位符 2"/>
          <p:cNvSpPr>
            <a:spLocks noGrp="1"/>
          </p:cNvSpPr>
          <p:nvPr>
            <p:ph idx="1"/>
          </p:nvPr>
        </p:nvSpPr>
        <p:spPr>
          <a:xfrm>
            <a:off x="564882" y="908844"/>
            <a:ext cx="10920052" cy="5652504"/>
          </a:xfrm>
        </p:spPr>
        <p:txBody>
          <a:bodyPr/>
          <a:lstStyle/>
          <a:p>
            <a:r>
              <a:rPr lang="zh-CN" altLang="zh-CN" dirty="0">
                <a:solidFill>
                  <a:srgbClr val="C00000"/>
                </a:solidFill>
              </a:rPr>
              <a:t>正确性</a:t>
            </a:r>
            <a:r>
              <a:rPr lang="zh-CN" altLang="zh-CN" dirty="0"/>
              <a:t>（</a:t>
            </a:r>
            <a:r>
              <a:rPr lang="en-US" altLang="zh-CN" dirty="0"/>
              <a:t>Correctness</a:t>
            </a:r>
            <a:r>
              <a:rPr lang="zh-CN" altLang="zh-CN" dirty="0"/>
              <a:t>）</a:t>
            </a:r>
            <a:endParaRPr lang="en-US" altLang="zh-CN" dirty="0"/>
          </a:p>
          <a:p>
            <a:pPr lvl="1"/>
            <a:r>
              <a:rPr lang="zh-CN" altLang="zh-CN" dirty="0"/>
              <a:t>软件满足规格说明和用户要求的程度，即在预定环境下能正确地完成预期功能和非功能需求的程度。</a:t>
            </a:r>
            <a:endParaRPr lang="en-US" altLang="zh-CN" dirty="0"/>
          </a:p>
          <a:p>
            <a:r>
              <a:rPr lang="zh-CN" altLang="zh-CN" dirty="0">
                <a:solidFill>
                  <a:srgbClr val="C00000"/>
                </a:solidFill>
              </a:rPr>
              <a:t>可靠性</a:t>
            </a:r>
            <a:r>
              <a:rPr lang="zh-CN" altLang="zh-CN" dirty="0"/>
              <a:t>（</a:t>
            </a:r>
            <a:r>
              <a:rPr lang="en-US" altLang="zh-CN" dirty="0"/>
              <a:t>Reliability</a:t>
            </a:r>
            <a:r>
              <a:rPr lang="zh-CN" altLang="zh-CN" dirty="0"/>
              <a:t>）</a:t>
            </a:r>
            <a:endParaRPr lang="en-US" altLang="zh-CN" dirty="0"/>
          </a:p>
          <a:p>
            <a:pPr lvl="1"/>
            <a:r>
              <a:rPr lang="zh-CN" altLang="zh-CN" dirty="0"/>
              <a:t>在规定条件下、限定时间范围内，软件系统完成预期功能、不引起系统故障的能力。</a:t>
            </a:r>
            <a:endParaRPr lang="en-US" altLang="zh-CN" dirty="0"/>
          </a:p>
          <a:p>
            <a:r>
              <a:rPr lang="zh-CN" altLang="zh-CN" dirty="0">
                <a:solidFill>
                  <a:srgbClr val="C00000"/>
                </a:solidFill>
              </a:rPr>
              <a:t>健壮性</a:t>
            </a:r>
            <a:r>
              <a:rPr lang="zh-CN" altLang="zh-CN" dirty="0"/>
              <a:t>（</a:t>
            </a:r>
            <a:r>
              <a:rPr lang="en-US" altLang="zh-CN" dirty="0"/>
              <a:t>Robustness</a:t>
            </a:r>
            <a:r>
              <a:rPr lang="zh-CN" altLang="zh-CN" dirty="0"/>
              <a:t>）</a:t>
            </a:r>
            <a:endParaRPr lang="en-US" altLang="zh-CN" dirty="0"/>
          </a:p>
          <a:p>
            <a:pPr lvl="1"/>
            <a:r>
              <a:rPr lang="zh-CN" altLang="zh-CN" dirty="0"/>
              <a:t>在计算环境发生故障、输入无效数据或操作错误等意外情况下，软件仍能做出适当响应的程度。</a:t>
            </a:r>
            <a:endParaRPr lang="en-US" altLang="zh-CN" dirty="0"/>
          </a:p>
          <a:p>
            <a:r>
              <a:rPr lang="zh-CN" altLang="zh-CN" dirty="0">
                <a:solidFill>
                  <a:srgbClr val="C00000"/>
                </a:solidFill>
              </a:rPr>
              <a:t>有效性</a:t>
            </a:r>
            <a:r>
              <a:rPr lang="zh-CN" altLang="zh-CN" dirty="0"/>
              <a:t>（</a:t>
            </a:r>
            <a:r>
              <a:rPr lang="en-US" altLang="zh-CN" dirty="0"/>
              <a:t>Efficiency</a:t>
            </a:r>
            <a:r>
              <a:rPr lang="zh-CN" altLang="zh-CN" dirty="0"/>
              <a:t>）</a:t>
            </a:r>
            <a:endParaRPr lang="en-US" altLang="zh-CN" dirty="0"/>
          </a:p>
          <a:p>
            <a:pPr lvl="1"/>
            <a:r>
              <a:rPr lang="zh-CN" altLang="zh-CN" dirty="0"/>
              <a:t>软件利用计算资源和存储资源以实现其功能的能力。</a:t>
            </a:r>
            <a:endParaRPr lang="zh-CN" altLang="en-US"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软件质量要素（</a:t>
            </a:r>
            <a:r>
              <a:rPr lang="en-US" altLang="zh-CN" dirty="0"/>
              <a:t>2/3</a:t>
            </a:r>
            <a:r>
              <a:rPr lang="zh-CN" altLang="en-US" dirty="0"/>
              <a:t>）</a:t>
            </a:r>
          </a:p>
        </p:txBody>
      </p:sp>
      <p:sp>
        <p:nvSpPr>
          <p:cNvPr id="3" name="内容占位符 2"/>
          <p:cNvSpPr>
            <a:spLocks noGrp="1"/>
          </p:cNvSpPr>
          <p:nvPr>
            <p:ph idx="1"/>
          </p:nvPr>
        </p:nvSpPr>
        <p:spPr>
          <a:xfrm>
            <a:off x="539750" y="1125538"/>
            <a:ext cx="10920052" cy="5040312"/>
          </a:xfrm>
        </p:spPr>
        <p:txBody>
          <a:bodyPr/>
          <a:lstStyle/>
          <a:p>
            <a:r>
              <a:rPr lang="zh-CN" altLang="zh-CN" dirty="0">
                <a:solidFill>
                  <a:srgbClr val="C00000"/>
                </a:solidFill>
              </a:rPr>
              <a:t>安全性</a:t>
            </a:r>
            <a:endParaRPr lang="en-US" altLang="zh-CN" dirty="0">
              <a:solidFill>
                <a:srgbClr val="C00000"/>
              </a:solidFill>
            </a:endParaRPr>
          </a:p>
          <a:p>
            <a:pPr lvl="1"/>
            <a:r>
              <a:rPr lang="zh-CN" altLang="zh-CN" dirty="0"/>
              <a:t>包括系统安全（</a:t>
            </a:r>
            <a:r>
              <a:rPr lang="en-US" altLang="zh-CN" dirty="0"/>
              <a:t>Safety</a:t>
            </a:r>
            <a:r>
              <a:rPr lang="zh-CN" altLang="zh-CN" dirty="0"/>
              <a:t>）和信息安全（</a:t>
            </a:r>
            <a:r>
              <a:rPr lang="en-US" altLang="zh-CN" dirty="0"/>
              <a:t>Security</a:t>
            </a:r>
            <a:r>
              <a:rPr lang="zh-CN" altLang="zh-CN" dirty="0"/>
              <a:t>）</a:t>
            </a:r>
            <a:r>
              <a:rPr lang="zh-CN" altLang="en-US" dirty="0"/>
              <a:t>，</a:t>
            </a:r>
            <a:r>
              <a:rPr lang="zh-CN" altLang="zh-CN" dirty="0"/>
              <a:t>系统安全是指软件能及时有效地避免给人员、设施、环境、经济等造成损害，信息安全是指软件能有效防控各类的非法获取、传播和使用</a:t>
            </a:r>
            <a:endParaRPr lang="en-US" altLang="zh-CN" dirty="0"/>
          </a:p>
          <a:p>
            <a:r>
              <a:rPr lang="zh-CN" altLang="zh-CN" dirty="0">
                <a:solidFill>
                  <a:srgbClr val="C00000"/>
                </a:solidFill>
              </a:rPr>
              <a:t>可维护性</a:t>
            </a:r>
            <a:r>
              <a:rPr lang="zh-CN" altLang="zh-CN" dirty="0"/>
              <a:t>（</a:t>
            </a:r>
            <a:r>
              <a:rPr lang="en-US" altLang="zh-CN" dirty="0"/>
              <a:t>Maintainability</a:t>
            </a:r>
            <a:r>
              <a:rPr lang="zh-CN" altLang="zh-CN" dirty="0"/>
              <a:t>）</a:t>
            </a:r>
            <a:endParaRPr lang="en-US" altLang="zh-CN" dirty="0"/>
          </a:p>
          <a:p>
            <a:pPr lvl="1"/>
            <a:r>
              <a:rPr lang="zh-CN" altLang="zh-CN" dirty="0"/>
              <a:t>是否易于对其进行修改以更正错误、增强功能、适应新运行环境</a:t>
            </a:r>
            <a:endParaRPr lang="en-US" altLang="zh-CN" dirty="0"/>
          </a:p>
          <a:p>
            <a:r>
              <a:rPr lang="zh-CN" altLang="zh-CN" dirty="0">
                <a:solidFill>
                  <a:srgbClr val="C00000"/>
                </a:solidFill>
              </a:rPr>
              <a:t>可移植性</a:t>
            </a:r>
            <a:r>
              <a:rPr lang="zh-CN" altLang="zh-CN" dirty="0"/>
              <a:t>（</a:t>
            </a:r>
            <a:r>
              <a:rPr lang="en-US" altLang="zh-CN" dirty="0"/>
              <a:t>Portability</a:t>
            </a:r>
            <a:r>
              <a:rPr lang="zh-CN" altLang="zh-CN" dirty="0"/>
              <a:t>）</a:t>
            </a:r>
            <a:endParaRPr lang="en-US" altLang="zh-CN" dirty="0"/>
          </a:p>
          <a:p>
            <a:pPr lvl="1"/>
            <a:r>
              <a:rPr lang="zh-CN" altLang="zh-CN" dirty="0"/>
              <a:t>把软件从一种运行环境转移到另一种运行环境下运行的难易程度</a:t>
            </a:r>
            <a:endParaRPr lang="en-US" altLang="zh-CN" dirty="0"/>
          </a:p>
          <a:p>
            <a:r>
              <a:rPr lang="zh-CN" altLang="zh-CN" dirty="0">
                <a:solidFill>
                  <a:srgbClr val="C00000"/>
                </a:solidFill>
              </a:rPr>
              <a:t>可重用性</a:t>
            </a:r>
            <a:r>
              <a:rPr lang="zh-CN" altLang="zh-CN" dirty="0"/>
              <a:t>（</a:t>
            </a:r>
            <a:r>
              <a:rPr lang="en-US" altLang="zh-CN" dirty="0"/>
              <a:t>Reusability</a:t>
            </a:r>
            <a:r>
              <a:rPr lang="zh-CN" altLang="zh-CN" dirty="0"/>
              <a:t>）</a:t>
            </a:r>
            <a:endParaRPr lang="en-US" altLang="zh-CN" dirty="0"/>
          </a:p>
          <a:p>
            <a:pPr lvl="1"/>
            <a:r>
              <a:rPr lang="zh-CN" altLang="zh-CN" dirty="0"/>
              <a:t>软件模块、构件、设计方案等在其他软件开发中被再次使用程度</a:t>
            </a:r>
            <a:endParaRPr lang="zh-CN" altLang="en-US" dirty="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软件质量要素（</a:t>
            </a:r>
            <a:r>
              <a:rPr lang="en-US" altLang="zh-CN" dirty="0"/>
              <a:t>3/3</a:t>
            </a:r>
            <a:r>
              <a:rPr lang="zh-CN" altLang="en-US" dirty="0"/>
              <a:t>）</a:t>
            </a:r>
          </a:p>
        </p:txBody>
      </p:sp>
      <p:sp>
        <p:nvSpPr>
          <p:cNvPr id="3" name="内容占位符 2"/>
          <p:cNvSpPr>
            <a:spLocks noGrp="1"/>
          </p:cNvSpPr>
          <p:nvPr>
            <p:ph idx="1"/>
          </p:nvPr>
        </p:nvSpPr>
        <p:spPr>
          <a:xfrm>
            <a:off x="550590" y="908844"/>
            <a:ext cx="10920052" cy="5580496"/>
          </a:xfrm>
        </p:spPr>
        <p:txBody>
          <a:bodyPr/>
          <a:lstStyle/>
          <a:p>
            <a:r>
              <a:rPr lang="zh-CN" altLang="zh-CN" dirty="0">
                <a:solidFill>
                  <a:srgbClr val="C00000"/>
                </a:solidFill>
              </a:rPr>
              <a:t>可理解性</a:t>
            </a:r>
            <a:r>
              <a:rPr lang="zh-CN" altLang="zh-CN" dirty="0"/>
              <a:t>（</a:t>
            </a:r>
            <a:r>
              <a:rPr lang="en-US" altLang="zh-CN" dirty="0"/>
              <a:t>Comprehensibility</a:t>
            </a:r>
            <a:r>
              <a:rPr lang="zh-CN" altLang="zh-CN" dirty="0"/>
              <a:t>）</a:t>
            </a:r>
            <a:endParaRPr lang="en-US" altLang="zh-CN" dirty="0"/>
          </a:p>
          <a:p>
            <a:pPr lvl="1"/>
            <a:r>
              <a:rPr lang="zh-CN" altLang="zh-CN" dirty="0"/>
              <a:t>软件开发者或用户理解该软件系统的容易程度</a:t>
            </a:r>
            <a:endParaRPr lang="en-US" altLang="zh-CN" dirty="0"/>
          </a:p>
          <a:p>
            <a:r>
              <a:rPr lang="zh-CN" altLang="zh-CN" dirty="0">
                <a:solidFill>
                  <a:srgbClr val="C00000"/>
                </a:solidFill>
              </a:rPr>
              <a:t>可信性</a:t>
            </a:r>
            <a:r>
              <a:rPr lang="zh-CN" altLang="zh-CN" dirty="0"/>
              <a:t>（</a:t>
            </a:r>
            <a:r>
              <a:rPr lang="en-US" altLang="zh-CN" dirty="0"/>
              <a:t>Dependability</a:t>
            </a:r>
            <a:r>
              <a:rPr lang="zh-CN" altLang="zh-CN" dirty="0"/>
              <a:t>）</a:t>
            </a:r>
            <a:endParaRPr lang="en-US" altLang="zh-CN" dirty="0"/>
          </a:p>
          <a:p>
            <a:pPr lvl="1"/>
            <a:r>
              <a:rPr lang="zh-CN" altLang="zh-CN" dirty="0"/>
              <a:t>采取有效措施确认软件满足人们的要求和期望</a:t>
            </a:r>
            <a:endParaRPr lang="en-US" altLang="zh-CN" dirty="0"/>
          </a:p>
          <a:p>
            <a:r>
              <a:rPr lang="zh-CN" altLang="zh-CN" dirty="0">
                <a:solidFill>
                  <a:srgbClr val="C00000"/>
                </a:solidFill>
              </a:rPr>
              <a:t>持续性</a:t>
            </a:r>
            <a:r>
              <a:rPr lang="zh-CN" altLang="zh-CN" dirty="0"/>
              <a:t>（</a:t>
            </a:r>
            <a:r>
              <a:rPr lang="en-US" altLang="zh-CN" dirty="0"/>
              <a:t>Sustainability</a:t>
            </a:r>
            <a:r>
              <a:rPr lang="zh-CN" altLang="zh-CN" dirty="0"/>
              <a:t>）</a:t>
            </a:r>
            <a:endParaRPr lang="en-US" altLang="zh-CN" dirty="0"/>
          </a:p>
          <a:p>
            <a:pPr lvl="1"/>
            <a:r>
              <a:rPr lang="zh-CN" altLang="zh-CN" dirty="0"/>
              <a:t>面对各种突发异常事件，仍能提供令人满意的服务的能力</a:t>
            </a:r>
            <a:endParaRPr lang="en-US" altLang="zh-CN" dirty="0"/>
          </a:p>
          <a:p>
            <a:r>
              <a:rPr lang="zh-CN" altLang="zh-CN" dirty="0">
                <a:solidFill>
                  <a:srgbClr val="C00000"/>
                </a:solidFill>
              </a:rPr>
              <a:t>可用性</a:t>
            </a:r>
            <a:r>
              <a:rPr lang="zh-CN" altLang="zh-CN" dirty="0"/>
              <a:t>（</a:t>
            </a:r>
            <a:r>
              <a:rPr lang="en-US" altLang="zh-CN" dirty="0"/>
              <a:t>Usability</a:t>
            </a:r>
            <a:r>
              <a:rPr lang="zh-CN" altLang="zh-CN" dirty="0"/>
              <a:t>）</a:t>
            </a:r>
            <a:endParaRPr lang="en-US" altLang="zh-CN" dirty="0"/>
          </a:p>
          <a:p>
            <a:pPr lvl="1"/>
            <a:r>
              <a:rPr lang="zh-CN" altLang="zh-CN" dirty="0"/>
              <a:t>使用和操作软件系统难以程度</a:t>
            </a:r>
            <a:endParaRPr lang="en-US" altLang="zh-CN" dirty="0"/>
          </a:p>
          <a:p>
            <a:r>
              <a:rPr lang="zh-CN" altLang="zh-CN" dirty="0">
                <a:solidFill>
                  <a:srgbClr val="C00000"/>
                </a:solidFill>
              </a:rPr>
              <a:t>互操作性</a:t>
            </a:r>
            <a:r>
              <a:rPr lang="zh-CN" altLang="zh-CN" dirty="0"/>
              <a:t>（</a:t>
            </a:r>
            <a:r>
              <a:rPr lang="en-US" altLang="zh-CN" dirty="0"/>
              <a:t>Interoperability</a:t>
            </a:r>
            <a:r>
              <a:rPr lang="zh-CN" altLang="zh-CN" dirty="0"/>
              <a:t>）</a:t>
            </a:r>
            <a:endParaRPr lang="en-US" altLang="zh-CN" dirty="0"/>
          </a:p>
          <a:p>
            <a:pPr lvl="1"/>
            <a:r>
              <a:rPr lang="zh-CN" altLang="zh-CN" dirty="0"/>
              <a:t>软件系统与其他的系统进行交换信息、协同工作的能力</a:t>
            </a:r>
            <a:endParaRPr lang="zh-CN" alt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24B643D-0C0E-B4DA-E5D2-5D7035062245}"/>
              </a:ext>
            </a:extLst>
          </p:cNvPr>
          <p:cNvPicPr>
            <a:picLocks noChangeAspect="1"/>
          </p:cNvPicPr>
          <p:nvPr/>
        </p:nvPicPr>
        <p:blipFill>
          <a:blip r:embed="rId2"/>
          <a:srcRect b="26667"/>
          <a:stretch/>
        </p:blipFill>
        <p:spPr>
          <a:xfrm>
            <a:off x="13012" y="692696"/>
            <a:ext cx="4791324" cy="5472608"/>
          </a:xfrm>
          <a:prstGeom prst="rect">
            <a:avLst/>
          </a:prstGeom>
        </p:spPr>
      </p:pic>
      <p:pic>
        <p:nvPicPr>
          <p:cNvPr id="5" name="图片 4">
            <a:extLst>
              <a:ext uri="{FF2B5EF4-FFF2-40B4-BE49-F238E27FC236}">
                <a16:creationId xmlns:a16="http://schemas.microsoft.com/office/drawing/2014/main" id="{326400BF-8903-0392-55DA-BD42F2014F64}"/>
              </a:ext>
            </a:extLst>
          </p:cNvPr>
          <p:cNvPicPr>
            <a:picLocks noChangeAspect="1"/>
          </p:cNvPicPr>
          <p:nvPr/>
        </p:nvPicPr>
        <p:blipFill>
          <a:blip r:embed="rId3"/>
          <a:stretch>
            <a:fillRect/>
          </a:stretch>
        </p:blipFill>
        <p:spPr>
          <a:xfrm>
            <a:off x="4789733" y="674696"/>
            <a:ext cx="6610765" cy="5490608"/>
          </a:xfrm>
          <a:prstGeom prst="rect">
            <a:avLst/>
          </a:prstGeom>
        </p:spPr>
      </p:pic>
    </p:spTree>
    <p:extLst>
      <p:ext uri="{BB962C8B-B14F-4D97-AF65-F5344CB8AC3E}">
        <p14:creationId xmlns:p14="http://schemas.microsoft.com/office/powerpoint/2010/main" val="229207725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dirty="0"/>
              <a:t>内容</a:t>
            </a:r>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solidFill>
                  <a:schemeClr val="bg1">
                    <a:lumMod val="85000"/>
                  </a:schemeClr>
                </a:solidFill>
              </a:rPr>
              <a:t>软件</a:t>
            </a:r>
            <a:endParaRPr lang="en-US" altLang="zh-CN" dirty="0">
              <a:solidFill>
                <a:schemeClr val="bg1">
                  <a:lumMod val="85000"/>
                </a:schemeClr>
              </a:solidFill>
            </a:endParaRPr>
          </a:p>
          <a:p>
            <a:pPr lvl="1"/>
            <a:r>
              <a:rPr lang="zh-CN" altLang="en-US" dirty="0">
                <a:solidFill>
                  <a:schemeClr val="bg1">
                    <a:lumMod val="85000"/>
                  </a:schemeClr>
                </a:solidFill>
              </a:rPr>
              <a:t>软件的概念、特点、组成及生命周期</a:t>
            </a:r>
            <a:endParaRPr lang="en-US" altLang="zh-CN" dirty="0">
              <a:solidFill>
                <a:schemeClr val="bg1">
                  <a:lumMod val="85000"/>
                </a:schemeClr>
              </a:solidFill>
            </a:endParaRPr>
          </a:p>
          <a:p>
            <a:pPr marL="514350" indent="-514350">
              <a:buFont typeface="+mj-lt"/>
              <a:buAutoNum type="arabicPeriod"/>
            </a:pPr>
            <a:r>
              <a:rPr lang="zh-CN" altLang="en-US" dirty="0">
                <a:solidFill>
                  <a:schemeClr val="bg1">
                    <a:lumMod val="85000"/>
                  </a:schemeClr>
                </a:solidFill>
              </a:rPr>
              <a:t>开源软件</a:t>
            </a:r>
            <a:endParaRPr lang="en-US" altLang="zh-CN" dirty="0">
              <a:solidFill>
                <a:schemeClr val="bg1">
                  <a:lumMod val="85000"/>
                </a:schemeClr>
              </a:solidFill>
            </a:endParaRPr>
          </a:p>
          <a:p>
            <a:pPr lvl="1"/>
            <a:r>
              <a:rPr lang="zh-CN" altLang="zh-CN" dirty="0">
                <a:solidFill>
                  <a:schemeClr val="bg1">
                    <a:lumMod val="85000"/>
                  </a:schemeClr>
                </a:solidFill>
              </a:rPr>
              <a:t>开源软件实践</a:t>
            </a:r>
            <a:r>
              <a:rPr lang="zh-CN" altLang="en-US" dirty="0">
                <a:solidFill>
                  <a:schemeClr val="bg1">
                    <a:lumMod val="85000"/>
                  </a:schemeClr>
                </a:solidFill>
              </a:rPr>
              <a:t>，托管平台和社区，开源许可证</a:t>
            </a:r>
            <a:endParaRPr lang="en-US" altLang="zh-CN" dirty="0">
              <a:solidFill>
                <a:schemeClr val="bg1">
                  <a:lumMod val="85000"/>
                </a:schemeClr>
              </a:solidFill>
            </a:endParaRPr>
          </a:p>
          <a:p>
            <a:pPr marL="514350" indent="-514350">
              <a:buFont typeface="+mj-lt"/>
              <a:buAutoNum type="arabicPeriod"/>
            </a:pPr>
            <a:r>
              <a:rPr lang="zh-CN" altLang="en-US" dirty="0">
                <a:solidFill>
                  <a:schemeClr val="bg1">
                    <a:lumMod val="85000"/>
                  </a:schemeClr>
                </a:solidFill>
              </a:rPr>
              <a:t>软件质量</a:t>
            </a:r>
            <a:endParaRPr lang="en-US" altLang="zh-CN" dirty="0">
              <a:solidFill>
                <a:schemeClr val="bg1">
                  <a:lumMod val="85000"/>
                </a:schemeClr>
              </a:solidFill>
            </a:endParaRPr>
          </a:p>
          <a:p>
            <a:pPr lvl="1"/>
            <a:r>
              <a:rPr lang="zh-CN" altLang="en-US" dirty="0">
                <a:solidFill>
                  <a:schemeClr val="bg1">
                    <a:lumMod val="85000"/>
                  </a:schemeClr>
                </a:solidFill>
              </a:rPr>
              <a:t>软件质量要素及模型</a:t>
            </a:r>
            <a:endParaRPr lang="en-US" altLang="zh-CN" dirty="0">
              <a:solidFill>
                <a:schemeClr val="bg1">
                  <a:lumMod val="85000"/>
                </a:schemeClr>
              </a:solidFill>
            </a:endParaRPr>
          </a:p>
          <a:p>
            <a:pPr marL="514350" indent="-514350">
              <a:buFont typeface="+mj-lt"/>
              <a:buAutoNum type="arabicPeriod"/>
            </a:pPr>
            <a:r>
              <a:rPr lang="zh-CN" altLang="en-US" dirty="0">
                <a:solidFill>
                  <a:srgbClr val="C00000"/>
                </a:solidFill>
              </a:rPr>
              <a:t>软件特征的变化</a:t>
            </a:r>
            <a:endParaRPr lang="en-US" altLang="zh-CN" dirty="0">
              <a:solidFill>
                <a:srgbClr val="C00000"/>
              </a:solidFill>
            </a:endParaRPr>
          </a:p>
          <a:p>
            <a:pPr lvl="1"/>
            <a:r>
              <a:rPr lang="zh-CN" altLang="en-US" dirty="0">
                <a:solidFill>
                  <a:srgbClr val="C00000"/>
                </a:solidFill>
              </a:rPr>
              <a:t>地位、运行环境、形态、复杂性</a:t>
            </a:r>
            <a:endParaRPr lang="en-US" altLang="zh-CN" dirty="0">
              <a:solidFill>
                <a:srgbClr val="C00000"/>
              </a:solidFill>
            </a:endParaRPr>
          </a:p>
        </p:txBody>
      </p:sp>
      <p:sp>
        <p:nvSpPr>
          <p:cNvPr id="4" name="灯片编号占位符 3"/>
          <p:cNvSpPr>
            <a:spLocks noGrp="1"/>
          </p:cNvSpPr>
          <p:nvPr>
            <p:ph type="sldNum" sz="quarter" idx="4294967295"/>
          </p:nvPr>
        </p:nvSpPr>
        <p:spPr>
          <a:xfrm>
            <a:off x="11356975" y="6408738"/>
            <a:ext cx="833438" cy="365125"/>
          </a:xfrm>
        </p:spPr>
        <p:txBody>
          <a:bodyPr/>
          <a:lstStyle/>
          <a:p>
            <a:r>
              <a:rPr lang="zh-CN" altLang="en-US"/>
              <a:t>*</a:t>
            </a:r>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67514" y="2368330"/>
            <a:ext cx="2088232" cy="21213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4.1 </a:t>
            </a:r>
            <a:r>
              <a:rPr lang="zh-CN" altLang="zh-CN" dirty="0"/>
              <a:t>软件的地位和作用</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深入到社会、经济、生活的方方面面</a:t>
            </a:r>
            <a:r>
              <a:rPr lang="zh-CN" altLang="en-US" dirty="0"/>
              <a:t>，</a:t>
            </a:r>
            <a:r>
              <a:rPr lang="zh-CN" altLang="en-US" dirty="0">
                <a:solidFill>
                  <a:srgbClr val="C00000"/>
                </a:solidFill>
              </a:rPr>
              <a:t>无处不在</a:t>
            </a:r>
            <a:endParaRPr lang="en-US" altLang="zh-CN" dirty="0">
              <a:solidFill>
                <a:srgbClr val="C00000"/>
              </a:solidFill>
            </a:endParaRPr>
          </a:p>
          <a:p>
            <a:r>
              <a:rPr lang="zh-CN" altLang="zh-CN" dirty="0"/>
              <a:t>作为一种</a:t>
            </a:r>
            <a:r>
              <a:rPr lang="zh-CN" altLang="zh-CN" dirty="0">
                <a:solidFill>
                  <a:schemeClr val="tx1">
                    <a:lumMod val="95000"/>
                    <a:lumOff val="5000"/>
                  </a:schemeClr>
                </a:solidFill>
              </a:rPr>
              <a:t>创新的</a:t>
            </a:r>
            <a:r>
              <a:rPr lang="zh-CN" altLang="zh-CN" dirty="0">
                <a:solidFill>
                  <a:srgbClr val="C00000"/>
                </a:solidFill>
              </a:rPr>
              <a:t>工具</a:t>
            </a:r>
            <a:r>
              <a:rPr lang="zh-CN" altLang="zh-CN" dirty="0"/>
              <a:t>，深刻地</a:t>
            </a:r>
            <a:r>
              <a:rPr lang="zh-CN" altLang="zh-CN" dirty="0">
                <a:solidFill>
                  <a:srgbClr val="C00000"/>
                </a:solidFill>
              </a:rPr>
              <a:t>改变各个行业和领域</a:t>
            </a:r>
            <a:r>
              <a:rPr lang="zh-CN" altLang="zh-CN" dirty="0"/>
              <a:t>，创新问题解决模式和方式，影响人们日常学习、生活和工作</a:t>
            </a:r>
            <a:endParaRPr lang="en-US" altLang="zh-CN" dirty="0"/>
          </a:p>
          <a:p>
            <a:pPr lvl="1"/>
            <a:r>
              <a:rPr lang="zh-CN" altLang="zh-CN" dirty="0"/>
              <a:t>“</a:t>
            </a:r>
            <a:r>
              <a:rPr lang="en-US" altLang="zh-CN" dirty="0"/>
              <a:t>12306</a:t>
            </a:r>
            <a:r>
              <a:rPr lang="zh-CN" altLang="zh-CN" dirty="0"/>
              <a:t>”</a:t>
            </a:r>
            <a:r>
              <a:rPr lang="zh-CN" altLang="en-US" dirty="0"/>
              <a:t>改变了购票方式，淘宝和京东改变了购物方式</a:t>
            </a:r>
            <a:endParaRPr lang="en-US" altLang="zh-CN" dirty="0"/>
          </a:p>
          <a:p>
            <a:r>
              <a:rPr lang="zh-CN" altLang="en-US" dirty="0"/>
              <a:t>软件是实现行业和领域</a:t>
            </a:r>
            <a:r>
              <a:rPr lang="zh-CN" altLang="zh-CN" dirty="0"/>
              <a:t>进行信息化融合和改造，实现</a:t>
            </a:r>
            <a:r>
              <a:rPr lang="zh-CN" altLang="zh-CN" dirty="0">
                <a:solidFill>
                  <a:srgbClr val="C00000"/>
                </a:solidFill>
              </a:rPr>
              <a:t>创新</a:t>
            </a:r>
            <a:r>
              <a:rPr lang="zh-CN" altLang="zh-CN" dirty="0"/>
              <a:t>性发展的</a:t>
            </a:r>
            <a:r>
              <a:rPr lang="zh-CN" altLang="zh-CN" dirty="0">
                <a:solidFill>
                  <a:srgbClr val="C00000"/>
                </a:solidFill>
              </a:rPr>
              <a:t>使能技术和重要利器</a:t>
            </a:r>
            <a:endParaRPr lang="en-US" altLang="zh-CN" dirty="0">
              <a:solidFill>
                <a:srgbClr val="C00000"/>
              </a:solidFill>
            </a:endParaRPr>
          </a:p>
          <a:p>
            <a:pPr lvl="1"/>
            <a:r>
              <a:rPr lang="zh-CN" altLang="en-US" dirty="0"/>
              <a:t>企业信息化改造，图书借阅等</a:t>
            </a:r>
            <a:endParaRPr lang="en-US" altLang="zh-CN" dirty="0"/>
          </a:p>
          <a:p>
            <a:r>
              <a:rPr lang="zh-CN" altLang="zh-CN" dirty="0"/>
              <a:t>软件已经成为人类社会的</a:t>
            </a:r>
            <a:r>
              <a:rPr lang="zh-CN" altLang="zh-CN" dirty="0">
                <a:solidFill>
                  <a:srgbClr val="C00000"/>
                </a:solidFill>
              </a:rPr>
              <a:t>关键性基础设施</a:t>
            </a:r>
            <a:endParaRPr lang="en-US" altLang="zh-CN" dirty="0">
              <a:solidFill>
                <a:srgbClr val="C00000"/>
              </a:solidFill>
            </a:endParaRPr>
          </a:p>
          <a:p>
            <a:pPr lvl="1"/>
            <a:r>
              <a:rPr lang="zh-CN" altLang="en-US" dirty="0"/>
              <a:t>就像电力、交通设施一样，发挥基础性的作用</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dirty="0"/>
              <a:t>4.2 </a:t>
            </a:r>
            <a:r>
              <a:rPr lang="zh-CN" altLang="en-US" dirty="0"/>
              <a:t>软件的运行环境</a:t>
            </a:r>
          </a:p>
        </p:txBody>
      </p:sp>
      <p:sp>
        <p:nvSpPr>
          <p:cNvPr id="4" name="灯片编号占位符 3"/>
          <p:cNvSpPr>
            <a:spLocks noGrp="1"/>
          </p:cNvSpPr>
          <p:nvPr>
            <p:ph type="sldNum" sz="quarter" idx="4294967295"/>
          </p:nvPr>
        </p:nvSpPr>
        <p:spPr>
          <a:xfrm>
            <a:off x="11479213" y="6407150"/>
            <a:ext cx="711200" cy="365125"/>
          </a:xfrm>
        </p:spPr>
        <p:txBody>
          <a:bodyPr/>
          <a:lstStyle/>
          <a:p>
            <a:pPr>
              <a:defRPr/>
            </a:pPr>
            <a:fld id="{738B8B77-D4DE-4683-92E4-EDB40E3C57BB}" type="slidenum">
              <a:rPr lang="zh-CN" altLang="en-US" smtClean="0"/>
              <a:t>22</a:t>
            </a:fld>
            <a:endParaRPr lang="en-US" altLang="zh-CN"/>
          </a:p>
        </p:txBody>
      </p:sp>
      <p:sp>
        <p:nvSpPr>
          <p:cNvPr id="13" name="矩形 12"/>
          <p:cNvSpPr/>
          <p:nvPr/>
        </p:nvSpPr>
        <p:spPr>
          <a:xfrm>
            <a:off x="1680011" y="3793306"/>
            <a:ext cx="1483283" cy="306034"/>
          </a:xfrm>
          <a:prstGeom prst="rect">
            <a:avLst/>
          </a:prstGeom>
          <a:no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14" name="组合 13"/>
          <p:cNvGrpSpPr/>
          <p:nvPr/>
        </p:nvGrpSpPr>
        <p:grpSpPr>
          <a:xfrm>
            <a:off x="602866" y="3762624"/>
            <a:ext cx="1747506" cy="1880712"/>
            <a:chOff x="213953" y="4154465"/>
            <a:chExt cx="1747506" cy="1880712"/>
          </a:xfrm>
        </p:grpSpPr>
        <p:sp>
          <p:nvSpPr>
            <p:cNvPr id="11" name="矩形 10"/>
            <p:cNvSpPr/>
            <p:nvPr/>
          </p:nvSpPr>
          <p:spPr>
            <a:xfrm>
              <a:off x="213953" y="5387105"/>
              <a:ext cx="1747506"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zh-CN" altLang="en-US" dirty="0">
                  <a:solidFill>
                    <a:schemeClr val="tx1"/>
                  </a:solidFill>
                  <a:latin typeface="微软雅黑" panose="020B0503020204020204" charset="-122"/>
                  <a:ea typeface="微软雅黑" panose="020B0503020204020204" charset="-122"/>
                </a:rPr>
                <a:t>大中小型机的计算平台 </a:t>
              </a:r>
            </a:p>
          </p:txBody>
        </p:sp>
        <p:pic>
          <p:nvPicPr>
            <p:cNvPr id="32" name="Picture 5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8241" y="4273095"/>
              <a:ext cx="956320" cy="95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1" name="组合 7"/>
            <p:cNvGrpSpPr/>
            <p:nvPr/>
          </p:nvGrpSpPr>
          <p:grpSpPr bwMode="auto">
            <a:xfrm>
              <a:off x="289166" y="4154465"/>
              <a:ext cx="588873" cy="1198750"/>
              <a:chOff x="1187450" y="2782888"/>
              <a:chExt cx="1152525" cy="2028825"/>
            </a:xfrm>
          </p:grpSpPr>
          <p:pic>
            <p:nvPicPr>
              <p:cNvPr id="72" name="Picture 10" descr="http://www.business-clipart.com/business_clipart_images/crt_monitor_0515-0912-0113-3719_SMU.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9675" y="3362325"/>
                <a:ext cx="4064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10" descr="http://www.business-clipart.com/business_clipart_images/crt_monitor_0515-0912-0113-3719_SMU.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2713" y="2782888"/>
                <a:ext cx="4064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10" descr="http://www.business-clipart.com/business_clipart_images/crt_monitor_0515-0912-0113-3719_SMU.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450" y="3883025"/>
                <a:ext cx="4064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10" descr="http://www.business-clipart.com/business_clipart_images/crt_monitor_0515-0912-0113-3719_SMU.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2875" y="4451350"/>
                <a:ext cx="4064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6" name="直接连接符 75"/>
              <p:cNvCxnSpPr/>
              <p:nvPr/>
            </p:nvCxnSpPr>
            <p:spPr>
              <a:xfrm>
                <a:off x="1833664" y="3017057"/>
                <a:ext cx="504090" cy="4069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1616039" y="3542978"/>
                <a:ext cx="721715" cy="101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1616039" y="3884634"/>
                <a:ext cx="721715" cy="180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1833664" y="4232049"/>
                <a:ext cx="504090" cy="437627"/>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6" name="组合 15"/>
          <p:cNvGrpSpPr/>
          <p:nvPr/>
        </p:nvGrpSpPr>
        <p:grpSpPr>
          <a:xfrm>
            <a:off x="3971530" y="2397393"/>
            <a:ext cx="2304256" cy="2069511"/>
            <a:chOff x="2299814" y="2721657"/>
            <a:chExt cx="2304256" cy="2069511"/>
          </a:xfrm>
        </p:grpSpPr>
        <p:sp>
          <p:nvSpPr>
            <p:cNvPr id="35" name="矩形 34"/>
            <p:cNvSpPr/>
            <p:nvPr/>
          </p:nvSpPr>
          <p:spPr>
            <a:xfrm>
              <a:off x="2299814" y="4132906"/>
              <a:ext cx="2304256" cy="658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zh-CN" altLang="en-US" dirty="0">
                  <a:solidFill>
                    <a:schemeClr val="tx1"/>
                  </a:solidFill>
                  <a:latin typeface="微软雅黑" panose="020B0503020204020204" charset="-122"/>
                  <a:ea typeface="微软雅黑" panose="020B0503020204020204" charset="-122"/>
                </a:rPr>
                <a:t>基于局域网的分布计算平台</a:t>
              </a:r>
              <a:endParaRPr lang="en-US" altLang="zh-CN" dirty="0">
                <a:solidFill>
                  <a:schemeClr val="tx1"/>
                </a:solidFill>
                <a:latin typeface="微软雅黑" panose="020B0503020204020204" charset="-122"/>
                <a:ea typeface="微软雅黑" panose="020B0503020204020204" charset="-122"/>
              </a:endParaRPr>
            </a:p>
          </p:txBody>
        </p:sp>
        <p:grpSp>
          <p:nvGrpSpPr>
            <p:cNvPr id="29" name="组合 28"/>
            <p:cNvGrpSpPr/>
            <p:nvPr/>
          </p:nvGrpSpPr>
          <p:grpSpPr>
            <a:xfrm>
              <a:off x="2486086" y="2721657"/>
              <a:ext cx="1605087" cy="1353201"/>
              <a:chOff x="6135265" y="1626487"/>
              <a:chExt cx="1605087" cy="1353201"/>
            </a:xfrm>
          </p:grpSpPr>
          <p:pic>
            <p:nvPicPr>
              <p:cNvPr id="81" name="Picture 4" descr="http://network.nature.com/system/group/000/001/458/computer_pic.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0300" y="1626487"/>
                <a:ext cx="5715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12" descr="http://www.mathias-schmitz.de/confint/Server_PC/serve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25182" y="2420888"/>
                <a:ext cx="4540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Picture 12" descr="http://www.mathias-schmitz.de/confint/Server_PC/serve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93532" y="2420888"/>
                <a:ext cx="4540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7" name="直接连接符 86"/>
              <p:cNvCxnSpPr>
                <a:stCxn id="83" idx="0"/>
              </p:cNvCxnSpPr>
              <p:nvPr/>
            </p:nvCxnSpPr>
            <p:spPr bwMode="auto">
              <a:xfrm flipV="1">
                <a:off x="6652194" y="2247851"/>
                <a:ext cx="0" cy="174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bwMode="auto">
              <a:xfrm flipV="1">
                <a:off x="7420544" y="2314377"/>
                <a:ext cx="0" cy="174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bwMode="auto">
              <a:xfrm>
                <a:off x="6135265" y="2301171"/>
                <a:ext cx="1605087" cy="13206"/>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91" name="Picture 4" descr="http://network.nature.com/system/group/000/001/458/computer_pic.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76057" y="1650296"/>
                <a:ext cx="5715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2" name="直接连接符 91"/>
              <p:cNvCxnSpPr/>
              <p:nvPr/>
            </p:nvCxnSpPr>
            <p:spPr bwMode="auto">
              <a:xfrm flipV="1">
                <a:off x="6418832" y="2060848"/>
                <a:ext cx="0" cy="214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bwMode="auto">
              <a:xfrm flipV="1">
                <a:off x="7274445" y="2060848"/>
                <a:ext cx="0" cy="21907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6163568" y="1972975"/>
            <a:ext cx="2393655" cy="1852069"/>
            <a:chOff x="6540054" y="1689912"/>
            <a:chExt cx="2393655" cy="1852069"/>
          </a:xfrm>
        </p:grpSpPr>
        <p:pic>
          <p:nvPicPr>
            <p:cNvPr id="36" name="Picture 4" descr="Multisite-Health-Network_tcm220-39716"/>
            <p:cNvPicPr>
              <a:picLocks noChangeAspect="1" noChangeArrowheads="1"/>
            </p:cNvPicPr>
            <p:nvPr/>
          </p:nvPicPr>
          <p:blipFill>
            <a:blip r:embed="rId6"/>
            <a:srcRect/>
            <a:stretch>
              <a:fillRect/>
            </a:stretch>
          </p:blipFill>
          <p:spPr bwMode="auto">
            <a:xfrm>
              <a:off x="6540054" y="1689912"/>
              <a:ext cx="2393655" cy="1234170"/>
            </a:xfrm>
            <a:prstGeom prst="rect">
              <a:avLst/>
            </a:prstGeom>
            <a:noFill/>
            <a:ln w="9525">
              <a:noFill/>
              <a:miter lim="800000"/>
              <a:headEnd/>
              <a:tailEnd/>
            </a:ln>
          </p:spPr>
        </p:pic>
        <p:sp>
          <p:nvSpPr>
            <p:cNvPr id="7" name="矩形 6"/>
            <p:cNvSpPr/>
            <p:nvPr/>
          </p:nvSpPr>
          <p:spPr>
            <a:xfrm>
              <a:off x="6594364" y="3101213"/>
              <a:ext cx="2092436" cy="440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zh-CN" altLang="en-US" dirty="0">
                  <a:solidFill>
                    <a:schemeClr val="tx1"/>
                  </a:solidFill>
                  <a:latin typeface="Times New Roman" panose="02020603050405020304" pitchFamily="18" charset="0"/>
                  <a:ea typeface="微软雅黑" panose="020B0503020204020204" charset="-122"/>
                  <a:cs typeface="Times New Roman" panose="02020603050405020304" pitchFamily="18" charset="0"/>
                </a:rPr>
                <a:t>基于互联网的计算平台</a:t>
              </a:r>
            </a:p>
          </p:txBody>
        </p:sp>
      </p:grpSp>
      <p:cxnSp>
        <p:nvCxnSpPr>
          <p:cNvPr id="15" name="直接箭头连接符 14"/>
          <p:cNvCxnSpPr/>
          <p:nvPr/>
        </p:nvCxnSpPr>
        <p:spPr>
          <a:xfrm flipV="1">
            <a:off x="1498351" y="3106070"/>
            <a:ext cx="10137149" cy="2987226"/>
          </a:xfrm>
          <a:prstGeom prst="straightConnector1">
            <a:avLst/>
          </a:prstGeom>
          <a:ln w="4762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2485935" y="3352052"/>
            <a:ext cx="1658478" cy="1805140"/>
            <a:chOff x="2147740" y="3260213"/>
            <a:chExt cx="1658478" cy="1805140"/>
          </a:xfrm>
        </p:grpSpPr>
        <p:pic>
          <p:nvPicPr>
            <p:cNvPr id="45" name="Picture 2" descr="E:\materials\Resources\pictures\Img321406786.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47740" y="3260213"/>
              <a:ext cx="1255491" cy="1097299"/>
            </a:xfrm>
            <a:prstGeom prst="rect">
              <a:avLst/>
            </a:prstGeom>
            <a:noFill/>
            <a:extLst>
              <a:ext uri="{909E8E84-426E-40DD-AFC4-6F175D3DCCD1}">
                <a14:hiddenFill xmlns:a14="http://schemas.microsoft.com/office/drawing/2010/main">
                  <a:solidFill>
                    <a:srgbClr val="FFFFFF"/>
                  </a:solidFill>
                </a14:hiddenFill>
              </a:ext>
            </a:extLst>
          </p:spPr>
        </p:pic>
        <p:sp>
          <p:nvSpPr>
            <p:cNvPr id="21" name="矩形 20"/>
            <p:cNvSpPr/>
            <p:nvPr/>
          </p:nvSpPr>
          <p:spPr>
            <a:xfrm>
              <a:off x="2212386" y="4369195"/>
              <a:ext cx="1593832" cy="6961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charset="-122"/>
                  <a:ea typeface="微软雅黑" panose="020B0503020204020204" charset="-122"/>
                </a:rPr>
                <a:t>基于</a:t>
              </a:r>
              <a:r>
                <a:rPr lang="en-US" altLang="zh-CN" dirty="0">
                  <a:solidFill>
                    <a:schemeClr val="tx1"/>
                  </a:solidFill>
                  <a:latin typeface="微软雅黑" panose="020B0503020204020204" charset="-122"/>
                  <a:ea typeface="微软雅黑" panose="020B0503020204020204" charset="-122"/>
                </a:rPr>
                <a:t>PC</a:t>
              </a:r>
              <a:r>
                <a:rPr lang="zh-CN" altLang="en-US" dirty="0">
                  <a:solidFill>
                    <a:schemeClr val="tx1"/>
                  </a:solidFill>
                  <a:latin typeface="微软雅黑" panose="020B0503020204020204" charset="-122"/>
                  <a:ea typeface="微软雅黑" panose="020B0503020204020204" charset="-122"/>
                </a:rPr>
                <a:t>的计算平台</a:t>
              </a:r>
            </a:p>
          </p:txBody>
        </p:sp>
      </p:grpSp>
      <p:pic>
        <p:nvPicPr>
          <p:cNvPr id="2" name="图片 1"/>
          <p:cNvPicPr>
            <a:picLocks noChangeAspect="1"/>
          </p:cNvPicPr>
          <p:nvPr/>
        </p:nvPicPr>
        <p:blipFill>
          <a:blip r:embed="rId8"/>
          <a:stretch>
            <a:fillRect/>
          </a:stretch>
        </p:blipFill>
        <p:spPr>
          <a:xfrm>
            <a:off x="8890190" y="1466194"/>
            <a:ext cx="1504950" cy="1047750"/>
          </a:xfrm>
          <a:prstGeom prst="rect">
            <a:avLst/>
          </a:prstGeom>
        </p:spPr>
      </p:pic>
      <p:sp>
        <p:nvSpPr>
          <p:cNvPr id="6" name="文本框 5"/>
          <p:cNvSpPr txBox="1"/>
          <p:nvPr/>
        </p:nvSpPr>
        <p:spPr>
          <a:xfrm>
            <a:off x="8904026" y="2598003"/>
            <a:ext cx="1504950" cy="830997"/>
          </a:xfrm>
          <a:prstGeom prst="rect">
            <a:avLst/>
          </a:prstGeom>
          <a:noFill/>
        </p:spPr>
        <p:txBody>
          <a:bodyPr wrap="square" rtlCol="0">
            <a:spAutoFit/>
          </a:bodyPr>
          <a:lstStyle/>
          <a:p>
            <a:pPr marL="0" lvl="1" algn="ctr"/>
            <a:r>
              <a:rPr lang="zh-CN" altLang="en-US" dirty="0">
                <a:solidFill>
                  <a:schemeClr val="tx1"/>
                </a:solidFill>
                <a:ea typeface="微软雅黑" panose="020B0503020204020204" charset="-122"/>
                <a:cs typeface="Times New Roman" panose="02020603050405020304" pitchFamily="18" charset="0"/>
              </a:rPr>
              <a:t>无处不在的计算</a:t>
            </a:r>
          </a:p>
        </p:txBody>
      </p:sp>
      <p:sp>
        <p:nvSpPr>
          <p:cNvPr id="8" name="文本框 7"/>
          <p:cNvSpPr txBox="1"/>
          <p:nvPr/>
        </p:nvSpPr>
        <p:spPr>
          <a:xfrm>
            <a:off x="442578" y="902090"/>
            <a:ext cx="6338518" cy="954107"/>
          </a:xfrm>
          <a:prstGeom prst="rect">
            <a:avLst/>
          </a:prstGeom>
          <a:noFill/>
        </p:spPr>
        <p:txBody>
          <a:bodyPr wrap="square" rtlCol="0">
            <a:spAutoFit/>
          </a:bodyPr>
          <a:lstStyle/>
          <a:p>
            <a:r>
              <a:rPr lang="zh-CN" altLang="en-US" sz="2800" dirty="0">
                <a:solidFill>
                  <a:srgbClr val="C00000"/>
                </a:solidFill>
                <a:latin typeface="微软雅黑" panose="020B0503020204020204" charset="-122"/>
                <a:ea typeface="微软雅黑" panose="020B0503020204020204" charset="-122"/>
              </a:rPr>
              <a:t>从前端的</a:t>
            </a:r>
            <a:r>
              <a:rPr lang="en-US" altLang="zh-CN" sz="2800" dirty="0">
                <a:solidFill>
                  <a:srgbClr val="C00000"/>
                </a:solidFill>
                <a:latin typeface="微软雅黑" panose="020B0503020204020204" charset="-122"/>
                <a:ea typeface="微软雅黑" panose="020B0503020204020204" charset="-122"/>
              </a:rPr>
              <a:t>PC</a:t>
            </a:r>
            <a:r>
              <a:rPr lang="zh-CN" altLang="en-US" sz="2800" dirty="0">
                <a:solidFill>
                  <a:srgbClr val="C00000"/>
                </a:solidFill>
                <a:latin typeface="微软雅黑" panose="020B0503020204020204" charset="-122"/>
                <a:ea typeface="微软雅黑" panose="020B0503020204020204" charset="-122"/>
              </a:rPr>
              <a:t>终端、可穿戴设备、智能手机到后端的云中心、高性能计算中心</a:t>
            </a:r>
          </a:p>
        </p:txBody>
      </p:sp>
      <p:sp>
        <p:nvSpPr>
          <p:cNvPr id="3" name="文本框 2"/>
          <p:cNvSpPr txBox="1"/>
          <p:nvPr/>
        </p:nvSpPr>
        <p:spPr>
          <a:xfrm>
            <a:off x="4784585" y="5437832"/>
            <a:ext cx="7144148" cy="954107"/>
          </a:xfrm>
          <a:prstGeom prst="rect">
            <a:avLst/>
          </a:prstGeom>
          <a:noFill/>
        </p:spPr>
        <p:txBody>
          <a:bodyPr wrap="square" rtlCol="0">
            <a:spAutoFit/>
          </a:bodyPr>
          <a:lstStyle/>
          <a:p>
            <a:r>
              <a:rPr lang="zh-CN" altLang="en-US" sz="2800" dirty="0">
                <a:solidFill>
                  <a:srgbClr val="C00000"/>
                </a:solidFill>
                <a:latin typeface="微软雅黑" panose="020B0503020204020204" charset="-122"/>
                <a:ea typeface="微软雅黑" panose="020B0503020204020204" charset="-122"/>
              </a:rPr>
              <a:t>从独立、局域和可控的计算环境到分布、开放、动态、难控、无处不在计算环境</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4.3 </a:t>
            </a:r>
            <a:r>
              <a:rPr lang="zh-CN" altLang="en-US" dirty="0"/>
              <a:t>软件形态</a:t>
            </a:r>
          </a:p>
        </p:txBody>
      </p:sp>
      <p:sp>
        <p:nvSpPr>
          <p:cNvPr id="2" name="内容占位符 1"/>
          <p:cNvSpPr>
            <a:spLocks noGrp="1"/>
          </p:cNvSpPr>
          <p:nvPr>
            <p:ph idx="1"/>
          </p:nvPr>
        </p:nvSpPr>
        <p:spPr/>
        <p:txBody>
          <a:bodyPr/>
          <a:lstStyle/>
          <a:p>
            <a:r>
              <a:rPr lang="zh-CN" altLang="en-US" dirty="0"/>
              <a:t>不是单一系统，而是</a:t>
            </a:r>
            <a:r>
              <a:rPr lang="zh-CN" altLang="en-US" dirty="0">
                <a:solidFill>
                  <a:srgbClr val="C00000"/>
                </a:solidFill>
              </a:rPr>
              <a:t>系统之系统</a:t>
            </a:r>
            <a:endParaRPr lang="en-US" altLang="zh-CN" dirty="0">
              <a:solidFill>
                <a:srgbClr val="C00000"/>
              </a:solidFill>
            </a:endParaRPr>
          </a:p>
          <a:p>
            <a:pPr lvl="1"/>
            <a:r>
              <a:rPr lang="zh-CN" altLang="en-US" dirty="0"/>
              <a:t>诸多系统联盟和组合而成</a:t>
            </a:r>
            <a:endParaRPr lang="en-US" altLang="zh-CN" dirty="0"/>
          </a:p>
          <a:p>
            <a:r>
              <a:rPr lang="zh-CN" altLang="en-US" dirty="0"/>
              <a:t>不仅是社会技术系统，还是一种</a:t>
            </a:r>
            <a:r>
              <a:rPr lang="zh-CN" altLang="en-US" dirty="0">
                <a:solidFill>
                  <a:srgbClr val="C00000"/>
                </a:solidFill>
              </a:rPr>
              <a:t>生态系统</a:t>
            </a:r>
            <a:endParaRPr lang="en-US" altLang="zh-CN" dirty="0">
              <a:solidFill>
                <a:srgbClr val="C00000"/>
              </a:solidFill>
            </a:endParaRPr>
          </a:p>
          <a:p>
            <a:pPr lvl="1"/>
            <a:r>
              <a:rPr lang="zh-CN" altLang="en-US" dirty="0"/>
              <a:t>社会、信息、物理等要素共存</a:t>
            </a:r>
            <a:endParaRPr lang="en-US" altLang="zh-CN" dirty="0"/>
          </a:p>
          <a:p>
            <a:r>
              <a:rPr lang="zh-CN" altLang="en-US" dirty="0"/>
              <a:t>不是同构系统，而是异构、多样的</a:t>
            </a:r>
            <a:r>
              <a:rPr lang="zh-CN" altLang="en-US" dirty="0">
                <a:solidFill>
                  <a:srgbClr val="C00000"/>
                </a:solidFill>
              </a:rPr>
              <a:t>系统联盟</a:t>
            </a:r>
            <a:endParaRPr lang="en-US" altLang="zh-CN" dirty="0">
              <a:solidFill>
                <a:srgbClr val="C00000"/>
              </a:solidFill>
            </a:endParaRPr>
          </a:p>
          <a:p>
            <a:pPr lvl="1"/>
            <a:r>
              <a:rPr lang="zh-CN" altLang="en-US" dirty="0"/>
              <a:t>要素异构，客观存在，也是必然</a:t>
            </a:r>
            <a:endParaRPr lang="en-US" altLang="zh-CN" dirty="0"/>
          </a:p>
          <a:p>
            <a:r>
              <a:rPr lang="zh-CN" altLang="en-US" dirty="0"/>
              <a:t>不在封闭环境，而在</a:t>
            </a:r>
            <a:r>
              <a:rPr lang="zh-CN" altLang="en-US" dirty="0">
                <a:solidFill>
                  <a:srgbClr val="C00000"/>
                </a:solidFill>
              </a:rPr>
              <a:t>开放环境</a:t>
            </a:r>
            <a:r>
              <a:rPr lang="zh-CN" altLang="en-US" dirty="0"/>
              <a:t>中</a:t>
            </a:r>
            <a:endParaRPr lang="en-US" altLang="zh-CN" dirty="0"/>
          </a:p>
          <a:p>
            <a:pPr lvl="1"/>
            <a:r>
              <a:rPr lang="zh-CN" altLang="en-US" dirty="0"/>
              <a:t>环境和系统相互作用，环境开放如互联网、战场环境</a:t>
            </a:r>
            <a:endParaRPr lang="en-US" altLang="zh-CN" dirty="0"/>
          </a:p>
          <a:p>
            <a:r>
              <a:rPr lang="zh-CN" altLang="en-US" dirty="0"/>
              <a:t>不是封闭系统，而是</a:t>
            </a:r>
            <a:r>
              <a:rPr lang="zh-CN" altLang="en-US" dirty="0">
                <a:solidFill>
                  <a:srgbClr val="C00000"/>
                </a:solidFill>
              </a:rPr>
              <a:t>动态适应系统</a:t>
            </a:r>
            <a:endParaRPr lang="en-US" altLang="zh-CN" dirty="0">
              <a:solidFill>
                <a:srgbClr val="C00000"/>
              </a:solidFill>
            </a:endParaRPr>
          </a:p>
          <a:p>
            <a:pPr lvl="1"/>
            <a:r>
              <a:rPr lang="zh-CN" altLang="en-US" dirty="0"/>
              <a:t>要素、关系、联盟等持续变化，边界不明确</a:t>
            </a:r>
            <a:endParaRPr lang="en-US" altLang="zh-CN" dirty="0"/>
          </a:p>
          <a:p>
            <a:endParaRPr lang="zh-CN" altLang="en-US" dirty="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软件形态</a:t>
            </a:r>
            <a:r>
              <a:rPr lang="en-US" altLang="zh-CN" dirty="0"/>
              <a:t>-</a:t>
            </a:r>
            <a:r>
              <a:rPr lang="zh-CN" altLang="en-US" dirty="0"/>
              <a:t>社会技术系统</a:t>
            </a:r>
          </a:p>
        </p:txBody>
      </p:sp>
      <p:sp>
        <p:nvSpPr>
          <p:cNvPr id="2" name="内容占位符 1"/>
          <p:cNvSpPr>
            <a:spLocks noGrp="1"/>
          </p:cNvSpPr>
          <p:nvPr>
            <p:ph idx="1"/>
          </p:nvPr>
        </p:nvSpPr>
        <p:spPr/>
        <p:txBody>
          <a:bodyPr/>
          <a:lstStyle/>
          <a:p>
            <a:r>
              <a:rPr lang="zh-CN" altLang="zh-CN" dirty="0"/>
              <a:t>由人、社会组织、物理设备、过程等要素共同组成和相互作用的人机物共生系统</a:t>
            </a:r>
            <a:endParaRPr lang="zh-CN" altLang="en-US" dirty="0"/>
          </a:p>
          <a:p>
            <a:pPr lvl="0"/>
            <a:r>
              <a:rPr lang="zh-CN" altLang="zh-CN" dirty="0"/>
              <a:t>软件系统无法单独存在，需与物理、社会系统交互作用</a:t>
            </a:r>
          </a:p>
          <a:p>
            <a:pPr lvl="1"/>
            <a:endParaRPr lang="zh-CN" altLang="en-US" dirty="0"/>
          </a:p>
          <a:p>
            <a:pPr lvl="1"/>
            <a:endParaRPr lang="en-US" altLang="zh-CN" dirty="0"/>
          </a:p>
          <a:p>
            <a:pPr lvl="0"/>
            <a:endParaRPr lang="zh-CN" altLang="zh-CN" dirty="0"/>
          </a:p>
          <a:p>
            <a:pPr lvl="1"/>
            <a:endParaRPr lang="zh-CN" altLang="zh-CN" dirty="0"/>
          </a:p>
          <a:p>
            <a:pPr lvl="0"/>
            <a:endParaRPr lang="zh-CN" altLang="zh-CN" dirty="0"/>
          </a:p>
          <a:p>
            <a:pPr lvl="1"/>
            <a:endParaRPr lang="zh-CN" altLang="zh-CN" dirty="0">
              <a:solidFill>
                <a:srgbClr val="C00000"/>
              </a:solidFill>
            </a:endParaRPr>
          </a:p>
        </p:txBody>
      </p:sp>
      <p:pic>
        <p:nvPicPr>
          <p:cNvPr id="6" name="内容占位符 5"/>
          <p:cNvPicPr>
            <a:picLocks noChangeAspect="1"/>
          </p:cNvPicPr>
          <p:nvPr/>
        </p:nvPicPr>
        <p:blipFill>
          <a:blip r:embed="rId2"/>
          <a:stretch>
            <a:fillRect/>
          </a:stretch>
        </p:blipFill>
        <p:spPr>
          <a:xfrm>
            <a:off x="867875" y="3176972"/>
            <a:ext cx="2635043" cy="2904184"/>
          </a:xfrm>
          <a:prstGeom prst="rect">
            <a:avLst/>
          </a:prstGeom>
        </p:spPr>
      </p:pic>
      <p:pic>
        <p:nvPicPr>
          <p:cNvPr id="52" name="图片 51"/>
          <p:cNvPicPr>
            <a:picLocks noChangeAspect="1"/>
          </p:cNvPicPr>
          <p:nvPr/>
        </p:nvPicPr>
        <p:blipFill>
          <a:blip r:embed="rId3"/>
          <a:stretch>
            <a:fillRect/>
          </a:stretch>
        </p:blipFill>
        <p:spPr>
          <a:xfrm>
            <a:off x="4799062" y="3163053"/>
            <a:ext cx="5652628" cy="3107098"/>
          </a:xfrm>
          <a:prstGeom prst="rect">
            <a:avLst/>
          </a:prstGeom>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软件形态</a:t>
            </a:r>
            <a:r>
              <a:rPr lang="en-US" altLang="zh-CN" dirty="0"/>
              <a:t>-</a:t>
            </a:r>
            <a:r>
              <a:rPr lang="zh-CN" altLang="en-US" dirty="0"/>
              <a:t>系统子系统</a:t>
            </a:r>
          </a:p>
        </p:txBody>
      </p:sp>
      <p:sp>
        <p:nvSpPr>
          <p:cNvPr id="2" name="内容占位符 1"/>
          <p:cNvSpPr>
            <a:spLocks noGrp="1"/>
          </p:cNvSpPr>
          <p:nvPr>
            <p:ph idx="1"/>
          </p:nvPr>
        </p:nvSpPr>
        <p:spPr/>
        <p:txBody>
          <a:bodyPr/>
          <a:lstStyle/>
          <a:p>
            <a:r>
              <a:rPr lang="zh-CN" altLang="zh-CN" dirty="0"/>
              <a:t>由一组面向任务、服务于不同对象的</a:t>
            </a:r>
            <a:r>
              <a:rPr lang="zh-CN" altLang="zh-CN" dirty="0">
                <a:solidFill>
                  <a:srgbClr val="C00000"/>
                </a:solidFill>
              </a:rPr>
              <a:t>子系统</a:t>
            </a:r>
            <a:r>
              <a:rPr lang="zh-CN" altLang="zh-CN" dirty="0"/>
              <a:t>构成</a:t>
            </a:r>
            <a:endParaRPr lang="en-US" altLang="zh-CN" dirty="0"/>
          </a:p>
          <a:p>
            <a:r>
              <a:rPr lang="zh-CN" altLang="zh-CN" dirty="0"/>
              <a:t>每个子系统可</a:t>
            </a:r>
            <a:r>
              <a:rPr lang="zh-CN" altLang="zh-CN" dirty="0">
                <a:solidFill>
                  <a:srgbClr val="C00000"/>
                </a:solidFill>
              </a:rPr>
              <a:t>独立运作</a:t>
            </a:r>
            <a:r>
              <a:rPr lang="zh-CN" altLang="zh-CN" dirty="0"/>
              <a:t>并能提供相对独立功能</a:t>
            </a:r>
            <a:endParaRPr lang="en-US" altLang="zh-CN" dirty="0"/>
          </a:p>
          <a:p>
            <a:r>
              <a:rPr lang="zh-CN" altLang="zh-CN" dirty="0"/>
              <a:t>整个系统通过各独立系统间</a:t>
            </a:r>
            <a:r>
              <a:rPr lang="zh-CN" altLang="zh-CN" dirty="0">
                <a:solidFill>
                  <a:srgbClr val="C00000"/>
                </a:solidFill>
              </a:rPr>
              <a:t>交互</a:t>
            </a:r>
            <a:r>
              <a:rPr lang="zh-CN" altLang="zh-CN" dirty="0"/>
              <a:t>来实现全局任务</a:t>
            </a:r>
            <a:endParaRPr lang="zh-CN" altLang="en-US" dirty="0"/>
          </a:p>
        </p:txBody>
      </p:sp>
      <p:grpSp>
        <p:nvGrpSpPr>
          <p:cNvPr id="21" name="画布 338"/>
          <p:cNvGrpSpPr/>
          <p:nvPr/>
        </p:nvGrpSpPr>
        <p:grpSpPr>
          <a:xfrm>
            <a:off x="694897" y="3326212"/>
            <a:ext cx="5400600" cy="2664296"/>
            <a:chOff x="0" y="0"/>
            <a:chExt cx="4895850" cy="2245360"/>
          </a:xfrm>
        </p:grpSpPr>
        <p:sp>
          <p:nvSpPr>
            <p:cNvPr id="22" name="矩形 21"/>
            <p:cNvSpPr/>
            <p:nvPr/>
          </p:nvSpPr>
          <p:spPr>
            <a:xfrm>
              <a:off x="0" y="0"/>
              <a:ext cx="4895850" cy="2245360"/>
            </a:xfrm>
            <a:prstGeom prst="rect">
              <a:avLst/>
            </a:prstGeom>
          </p:spPr>
        </p:sp>
        <p:sp>
          <p:nvSpPr>
            <p:cNvPr id="23" name="云形 22"/>
            <p:cNvSpPr/>
            <p:nvPr/>
          </p:nvSpPr>
          <p:spPr>
            <a:xfrm>
              <a:off x="2381349" y="45"/>
              <a:ext cx="1454150" cy="673100"/>
            </a:xfrm>
            <a:prstGeom prst="cloud">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altLang="en-US" sz="2000" kern="100" dirty="0">
                  <a:solidFill>
                    <a:schemeClr val="tx1"/>
                  </a:solidFill>
                  <a:latin typeface="微软雅黑" panose="020B0503020204020204" charset="-122"/>
                  <a:ea typeface="微软雅黑" panose="020B0503020204020204" charset="-122"/>
                  <a:cs typeface="Times New Roman" panose="02020603050405020304" pitchFamily="18" charset="0"/>
                </a:rPr>
                <a:t>系统</a:t>
              </a:r>
              <a:r>
                <a:rPr lang="en-US" sz="2000" kern="100" dirty="0">
                  <a:solidFill>
                    <a:schemeClr val="tx1"/>
                  </a:solidFill>
                  <a:latin typeface="微软雅黑" panose="020B0503020204020204" charset="-122"/>
                  <a:ea typeface="微软雅黑" panose="020B0503020204020204" charset="-122"/>
                  <a:cs typeface="Times New Roman" panose="02020603050405020304" pitchFamily="18" charset="0"/>
                </a:rPr>
                <a:t>2</a:t>
              </a:r>
              <a:endParaRPr lang="zh-CN" altLang="en-US" sz="2000" kern="100" dirty="0">
                <a:solidFill>
                  <a:schemeClr val="tx1"/>
                </a:solidFill>
                <a:latin typeface="微软雅黑" panose="020B0503020204020204" charset="-122"/>
                <a:ea typeface="微软雅黑" panose="020B0503020204020204" charset="-122"/>
                <a:cs typeface="Times New Roman" panose="02020603050405020304" pitchFamily="18" charset="0"/>
              </a:endParaRPr>
            </a:p>
          </p:txBody>
        </p:sp>
        <p:sp>
          <p:nvSpPr>
            <p:cNvPr id="24" name="云形 23"/>
            <p:cNvSpPr/>
            <p:nvPr/>
          </p:nvSpPr>
          <p:spPr>
            <a:xfrm>
              <a:off x="484899" y="65745"/>
              <a:ext cx="1454150" cy="673100"/>
            </a:xfrm>
            <a:prstGeom prst="cloud">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altLang="en-US" sz="2000" dirty="0">
                  <a:solidFill>
                    <a:schemeClr val="tx1"/>
                  </a:solidFill>
                  <a:latin typeface="微软雅黑" panose="020B0503020204020204" charset="-122"/>
                  <a:ea typeface="微软雅黑" panose="020B0503020204020204" charset="-122"/>
                  <a:cs typeface="Times New Roman" panose="02020603050405020304" pitchFamily="18" charset="0"/>
                </a:rPr>
                <a:t>系统</a:t>
              </a:r>
              <a:r>
                <a:rPr lang="en-US" sz="2000" dirty="0">
                  <a:solidFill>
                    <a:schemeClr val="tx1"/>
                  </a:solidFill>
                  <a:latin typeface="微软雅黑" panose="020B0503020204020204" charset="-122"/>
                  <a:ea typeface="微软雅黑" panose="020B0503020204020204" charset="-122"/>
                  <a:cs typeface="宋体" panose="02010600030101010101" pitchFamily="2" charset="-122"/>
                </a:rPr>
                <a:t>1</a:t>
              </a:r>
              <a:endParaRPr lang="zh-CN" altLang="en-US" sz="2000" dirty="0">
                <a:solidFill>
                  <a:schemeClr val="tx1"/>
                </a:solidFill>
                <a:latin typeface="微软雅黑" panose="020B0503020204020204" charset="-122"/>
                <a:ea typeface="微软雅黑" panose="020B0503020204020204" charset="-122"/>
                <a:cs typeface="宋体" panose="02010600030101010101" pitchFamily="2" charset="-122"/>
              </a:endParaRPr>
            </a:p>
          </p:txBody>
        </p:sp>
        <p:sp>
          <p:nvSpPr>
            <p:cNvPr id="25" name="云形 24"/>
            <p:cNvSpPr/>
            <p:nvPr/>
          </p:nvSpPr>
          <p:spPr>
            <a:xfrm>
              <a:off x="99" y="1088095"/>
              <a:ext cx="1454150" cy="673100"/>
            </a:xfrm>
            <a:prstGeom prst="cloud">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altLang="en-US" sz="2000">
                  <a:solidFill>
                    <a:schemeClr val="tx1"/>
                  </a:solidFill>
                  <a:latin typeface="微软雅黑" panose="020B0503020204020204" charset="-122"/>
                  <a:ea typeface="微软雅黑" panose="020B0503020204020204" charset="-122"/>
                  <a:cs typeface="Times New Roman" panose="02020603050405020304" pitchFamily="18" charset="0"/>
                </a:rPr>
                <a:t>系统</a:t>
              </a:r>
              <a:r>
                <a:rPr lang="en-US" sz="2000">
                  <a:solidFill>
                    <a:schemeClr val="tx1"/>
                  </a:solidFill>
                  <a:latin typeface="微软雅黑" panose="020B0503020204020204" charset="-122"/>
                  <a:ea typeface="微软雅黑" panose="020B0503020204020204" charset="-122"/>
                  <a:cs typeface="宋体" panose="02010600030101010101" pitchFamily="2" charset="-122"/>
                </a:rPr>
                <a:t>4</a:t>
              </a:r>
              <a:endParaRPr lang="zh-CN" altLang="en-US" sz="2000">
                <a:solidFill>
                  <a:schemeClr val="tx1"/>
                </a:solidFill>
                <a:latin typeface="微软雅黑" panose="020B0503020204020204" charset="-122"/>
                <a:ea typeface="微软雅黑" panose="020B0503020204020204" charset="-122"/>
                <a:cs typeface="宋体" panose="02010600030101010101" pitchFamily="2" charset="-122"/>
              </a:endParaRPr>
            </a:p>
          </p:txBody>
        </p:sp>
        <p:sp>
          <p:nvSpPr>
            <p:cNvPr id="26" name="云形 25"/>
            <p:cNvSpPr/>
            <p:nvPr/>
          </p:nvSpPr>
          <p:spPr>
            <a:xfrm>
              <a:off x="3405899" y="808695"/>
              <a:ext cx="1454150" cy="673100"/>
            </a:xfrm>
            <a:prstGeom prst="cloud">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altLang="en-US" sz="2000" dirty="0">
                  <a:solidFill>
                    <a:schemeClr val="tx1"/>
                  </a:solidFill>
                  <a:latin typeface="微软雅黑" panose="020B0503020204020204" charset="-122"/>
                  <a:ea typeface="微软雅黑" panose="020B0503020204020204" charset="-122"/>
                  <a:cs typeface="Times New Roman" panose="02020603050405020304" pitchFamily="18" charset="0"/>
                </a:rPr>
                <a:t>系统</a:t>
              </a:r>
              <a:r>
                <a:rPr lang="en-US" sz="2000" dirty="0">
                  <a:solidFill>
                    <a:schemeClr val="tx1"/>
                  </a:solidFill>
                  <a:latin typeface="微软雅黑" panose="020B0503020204020204" charset="-122"/>
                  <a:ea typeface="微软雅黑" panose="020B0503020204020204" charset="-122"/>
                  <a:cs typeface="宋体" panose="02010600030101010101" pitchFamily="2" charset="-122"/>
                </a:rPr>
                <a:t>3</a:t>
              </a:r>
              <a:endParaRPr lang="zh-CN" altLang="en-US" sz="2000" dirty="0">
                <a:solidFill>
                  <a:schemeClr val="tx1"/>
                </a:solidFill>
                <a:latin typeface="微软雅黑" panose="020B0503020204020204" charset="-122"/>
                <a:ea typeface="微软雅黑" panose="020B0503020204020204" charset="-122"/>
                <a:cs typeface="宋体" panose="02010600030101010101" pitchFamily="2" charset="-122"/>
              </a:endParaRPr>
            </a:p>
          </p:txBody>
        </p:sp>
        <p:sp>
          <p:nvSpPr>
            <p:cNvPr id="27" name="云形 26"/>
            <p:cNvSpPr/>
            <p:nvPr/>
          </p:nvSpPr>
          <p:spPr>
            <a:xfrm>
              <a:off x="1900949" y="1526245"/>
              <a:ext cx="1454150" cy="673100"/>
            </a:xfrm>
            <a:prstGeom prst="cloud">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altLang="en-US" sz="2000">
                  <a:solidFill>
                    <a:schemeClr val="tx1"/>
                  </a:solidFill>
                  <a:latin typeface="微软雅黑" panose="020B0503020204020204" charset="-122"/>
                  <a:ea typeface="微软雅黑" panose="020B0503020204020204" charset="-122"/>
                  <a:cs typeface="Times New Roman" panose="02020603050405020304" pitchFamily="18" charset="0"/>
                </a:rPr>
                <a:t>系统</a:t>
              </a:r>
              <a:r>
                <a:rPr lang="en-US" sz="2000">
                  <a:solidFill>
                    <a:schemeClr val="tx1"/>
                  </a:solidFill>
                  <a:latin typeface="微软雅黑" panose="020B0503020204020204" charset="-122"/>
                  <a:ea typeface="微软雅黑" panose="020B0503020204020204" charset="-122"/>
                  <a:cs typeface="宋体" panose="02010600030101010101" pitchFamily="2" charset="-122"/>
                </a:rPr>
                <a:t>n</a:t>
              </a:r>
              <a:endParaRPr lang="zh-CN" altLang="en-US" sz="2000">
                <a:solidFill>
                  <a:schemeClr val="tx1"/>
                </a:solidFill>
                <a:latin typeface="微软雅黑" panose="020B0503020204020204" charset="-122"/>
                <a:ea typeface="微软雅黑" panose="020B0503020204020204" charset="-122"/>
                <a:cs typeface="宋体" panose="02010600030101010101" pitchFamily="2" charset="-122"/>
              </a:endParaRPr>
            </a:p>
          </p:txBody>
        </p:sp>
        <p:cxnSp>
          <p:nvCxnSpPr>
            <p:cNvPr id="28" name="直接连接符 27"/>
            <p:cNvCxnSpPr/>
            <p:nvPr/>
          </p:nvCxnSpPr>
          <p:spPr>
            <a:xfrm>
              <a:off x="1435100" y="1708150"/>
              <a:ext cx="336613" cy="13970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3475679" y="1619250"/>
              <a:ext cx="296221" cy="199059"/>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endCxn id="27" idx="3"/>
            </p:cNvCxnSpPr>
            <p:nvPr/>
          </p:nvCxnSpPr>
          <p:spPr>
            <a:xfrm>
              <a:off x="1962249" y="419145"/>
              <a:ext cx="665775" cy="1145585"/>
            </a:xfrm>
            <a:prstGeom prst="straightConnector1">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5" idx="0"/>
              <a:endCxn id="26" idx="2"/>
            </p:cNvCxnSpPr>
            <p:nvPr/>
          </p:nvCxnSpPr>
          <p:spPr>
            <a:xfrm flipV="1">
              <a:off x="1453037" y="1145245"/>
              <a:ext cx="1957373" cy="279400"/>
            </a:xfrm>
            <a:prstGeom prst="straightConnector1">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a:off x="1308200" y="565195"/>
              <a:ext cx="1162049" cy="635000"/>
            </a:xfrm>
            <a:prstGeom prst="straightConnector1">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1640599" y="637245"/>
              <a:ext cx="1737700" cy="467700"/>
            </a:xfrm>
            <a:prstGeom prst="straightConnector1">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a:blip r:embed="rId2"/>
          <a:stretch>
            <a:fillRect/>
          </a:stretch>
        </p:blipFill>
        <p:spPr>
          <a:xfrm>
            <a:off x="6535918" y="3088134"/>
            <a:ext cx="4923884" cy="3324406"/>
          </a:xfrm>
          <a:prstGeom prst="rect">
            <a:avLst/>
          </a:prstGeom>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软件形态</a:t>
            </a:r>
            <a:r>
              <a:rPr lang="en-US" altLang="zh-CN" dirty="0"/>
              <a:t>-</a:t>
            </a:r>
            <a:r>
              <a:rPr lang="zh-CN" altLang="zh-CN" dirty="0"/>
              <a:t>分布式异构系统</a:t>
            </a:r>
            <a:endParaRPr lang="zh-CN" altLang="en-US" dirty="0"/>
          </a:p>
        </p:txBody>
      </p:sp>
      <p:sp>
        <p:nvSpPr>
          <p:cNvPr id="5" name="内容占位符 4"/>
          <p:cNvSpPr>
            <a:spLocks noGrp="1"/>
          </p:cNvSpPr>
          <p:nvPr>
            <p:ph idx="1"/>
          </p:nvPr>
        </p:nvSpPr>
        <p:spPr>
          <a:xfrm>
            <a:off x="539750" y="1125538"/>
            <a:ext cx="10920052" cy="5040312"/>
          </a:xfrm>
        </p:spPr>
        <p:txBody>
          <a:bodyPr/>
          <a:lstStyle/>
          <a:p>
            <a:r>
              <a:rPr lang="zh-CN" altLang="zh-CN" dirty="0"/>
              <a:t>拥有大量形式多样</a:t>
            </a:r>
            <a:r>
              <a:rPr lang="zh-CN" altLang="en-US" dirty="0"/>
              <a:t>、</a:t>
            </a:r>
            <a:r>
              <a:rPr lang="zh-CN" altLang="zh-CN" dirty="0"/>
              <a:t>地理或者逻辑上是分布的，分散部署在</a:t>
            </a:r>
            <a:r>
              <a:rPr lang="zh-CN" altLang="en-US" dirty="0"/>
              <a:t>互联网上</a:t>
            </a:r>
            <a:r>
              <a:rPr lang="zh-CN" altLang="zh-CN" dirty="0"/>
              <a:t>的软件实体</a:t>
            </a:r>
            <a:endParaRPr lang="en-US" altLang="zh-CN" dirty="0"/>
          </a:p>
          <a:p>
            <a:r>
              <a:rPr lang="zh-CN" altLang="zh-CN" dirty="0"/>
              <a:t>软件实体的分布性是必须的，因为越来越多的应用本身就是分布的，软件实体的分布性有助于提高软件系统的可靠性和安全性</a:t>
            </a:r>
            <a:endParaRPr lang="en-US" altLang="zh-CN" dirty="0"/>
          </a:p>
          <a:p>
            <a:r>
              <a:rPr lang="zh-CN" altLang="zh-CN" dirty="0"/>
              <a:t>构成软件系统的软件实体通常是异构的</a:t>
            </a:r>
            <a:r>
              <a:rPr lang="zh-CN" altLang="en-US" dirty="0"/>
              <a:t>，</a:t>
            </a:r>
            <a:r>
              <a:rPr lang="zh-CN" altLang="zh-CN" dirty="0"/>
              <a:t>异构性是一种必然</a:t>
            </a:r>
            <a:endParaRPr lang="zh-CN" altLang="en-US" dirty="0"/>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软件形态</a:t>
            </a:r>
            <a:r>
              <a:rPr lang="en-US" altLang="zh-CN" dirty="0"/>
              <a:t>-</a:t>
            </a:r>
            <a:r>
              <a:rPr lang="zh-CN" altLang="zh-CN" dirty="0"/>
              <a:t>动态演化系统</a:t>
            </a:r>
            <a:endParaRPr lang="zh-CN" altLang="en-US" dirty="0"/>
          </a:p>
        </p:txBody>
      </p:sp>
      <p:sp>
        <p:nvSpPr>
          <p:cNvPr id="5" name="内容占位符 4"/>
          <p:cNvSpPr>
            <a:spLocks noGrp="1"/>
          </p:cNvSpPr>
          <p:nvPr>
            <p:ph idx="1"/>
          </p:nvPr>
        </p:nvSpPr>
        <p:spPr>
          <a:xfrm>
            <a:off x="539750" y="1125538"/>
            <a:ext cx="6887604" cy="5040312"/>
          </a:xfrm>
        </p:spPr>
        <p:txBody>
          <a:bodyPr/>
          <a:lstStyle/>
          <a:p>
            <a:r>
              <a:rPr lang="zh-CN" altLang="zh-CN" dirty="0"/>
              <a:t>系统的边界和需求的不确定性和持续演变性</a:t>
            </a:r>
            <a:endParaRPr lang="en-US" altLang="zh-CN" dirty="0"/>
          </a:p>
          <a:p>
            <a:r>
              <a:rPr lang="zh-CN" altLang="zh-CN" dirty="0"/>
              <a:t>动态开放的特点，软件系统需要根据外部环境的变化而不断地调整自身，包括系统的体系结构和交互协作等等，进而表现出持续演化的特点</a:t>
            </a:r>
            <a:endParaRPr lang="en-US" altLang="zh-CN" dirty="0"/>
          </a:p>
          <a:p>
            <a:r>
              <a:rPr lang="zh-CN" altLang="zh-CN" dirty="0"/>
              <a:t>系统的运维和系统的运行需要交织在一起</a:t>
            </a:r>
            <a:endParaRPr lang="zh-CN" altLang="en-US" dirty="0"/>
          </a:p>
        </p:txBody>
      </p:sp>
      <p:sp>
        <p:nvSpPr>
          <p:cNvPr id="4" name="矩形 3"/>
          <p:cNvSpPr/>
          <p:nvPr/>
        </p:nvSpPr>
        <p:spPr>
          <a:xfrm>
            <a:off x="8183438" y="1844824"/>
            <a:ext cx="3600400" cy="316835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城市交通管理系统</a:t>
            </a:r>
            <a:endParaRPr lang="en-US" altLang="zh-CN" sz="2800" dirty="0">
              <a:solidFill>
                <a:srgbClr val="C00000"/>
              </a:solidFill>
            </a:endParaRPr>
          </a:p>
          <a:p>
            <a:pPr algn="ctr"/>
            <a:r>
              <a:rPr lang="zh-CN" altLang="en-US" sz="2800" dirty="0">
                <a:solidFill>
                  <a:srgbClr val="C00000"/>
                </a:solidFill>
              </a:rPr>
              <a:t>银行服务信息系统</a:t>
            </a:r>
            <a:endParaRPr lang="en-US" altLang="zh-CN" sz="2800" dirty="0">
              <a:solidFill>
                <a:srgbClr val="C00000"/>
              </a:solidFill>
            </a:endParaRPr>
          </a:p>
          <a:p>
            <a:pPr algn="ctr"/>
            <a:r>
              <a:rPr lang="zh-CN" altLang="en-US" sz="2800" dirty="0">
                <a:solidFill>
                  <a:srgbClr val="C00000"/>
                </a:solidFill>
              </a:rPr>
              <a:t>医疗保证信息系统</a:t>
            </a:r>
            <a:endParaRPr lang="en-US" altLang="zh-CN" sz="2800" dirty="0">
              <a:solidFill>
                <a:srgbClr val="C00000"/>
              </a:solidFill>
            </a:endParaRPr>
          </a:p>
          <a:p>
            <a:pPr algn="ctr"/>
            <a:r>
              <a:rPr lang="zh-CN" altLang="en-US" sz="2800" dirty="0">
                <a:solidFill>
                  <a:srgbClr val="C00000"/>
                </a:solidFill>
              </a:rPr>
              <a:t>作战指挥控制系统</a:t>
            </a:r>
            <a:endParaRPr lang="en-US" altLang="zh-CN" sz="2800" dirty="0">
              <a:solidFill>
                <a:srgbClr val="C00000"/>
              </a:solidFill>
            </a:endParaRPr>
          </a:p>
          <a:p>
            <a:pPr algn="ctr"/>
            <a:r>
              <a:rPr lang="en-US" altLang="zh-CN" sz="2800" dirty="0">
                <a:solidFill>
                  <a:srgbClr val="C00000"/>
                </a:solidFill>
              </a:rPr>
              <a:t>……</a:t>
            </a:r>
            <a:endParaRPr lang="zh-CN" altLang="en-US" sz="2800" dirty="0">
              <a:solidFill>
                <a:srgbClr val="C00000"/>
              </a:solidFill>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软件形态</a:t>
            </a:r>
            <a:r>
              <a:rPr lang="en-US" altLang="zh-CN" dirty="0"/>
              <a:t>-</a:t>
            </a:r>
            <a:r>
              <a:rPr lang="zh-CN" altLang="en-US" dirty="0"/>
              <a:t>系统联盟</a:t>
            </a:r>
          </a:p>
        </p:txBody>
      </p:sp>
      <p:sp>
        <p:nvSpPr>
          <p:cNvPr id="2" name="内容占位符 1"/>
          <p:cNvSpPr>
            <a:spLocks noGrp="1"/>
          </p:cNvSpPr>
          <p:nvPr>
            <p:ph idx="1"/>
          </p:nvPr>
        </p:nvSpPr>
        <p:spPr>
          <a:xfrm>
            <a:off x="539750" y="1125538"/>
            <a:ext cx="8867824" cy="5040312"/>
          </a:xfrm>
        </p:spPr>
        <p:txBody>
          <a:bodyPr>
            <a:normAutofit/>
          </a:bodyPr>
          <a:lstStyle/>
          <a:p>
            <a:r>
              <a:rPr lang="zh-CN" altLang="en-US" dirty="0"/>
              <a:t>大规模复杂信息技术系统是由大量相对独立、自我控制和管理的系统组装而成</a:t>
            </a:r>
            <a:r>
              <a:rPr lang="en-US" altLang="zh-CN" dirty="0"/>
              <a:t>—</a:t>
            </a:r>
            <a:r>
              <a:rPr lang="zh-CN" altLang="en-US" dirty="0"/>
              <a:t>系统联盟</a:t>
            </a:r>
          </a:p>
          <a:p>
            <a:pPr lvl="1"/>
            <a:r>
              <a:rPr lang="zh-CN" altLang="en-US" dirty="0"/>
              <a:t>分属不同的组织，并由他们来管理</a:t>
            </a:r>
            <a:endParaRPr lang="en-US" altLang="zh-CN" dirty="0"/>
          </a:p>
          <a:p>
            <a:pPr lvl="1"/>
            <a:r>
              <a:rPr lang="zh-CN" altLang="en-US" dirty="0"/>
              <a:t>共同工作和相互共存</a:t>
            </a:r>
            <a:endParaRPr lang="en-US" altLang="zh-CN" dirty="0"/>
          </a:p>
          <a:p>
            <a:pPr lvl="1"/>
            <a:r>
              <a:rPr lang="zh-CN" altLang="en-US" dirty="0"/>
              <a:t>并非一开始就设计好，而是演化而成</a:t>
            </a:r>
            <a:endParaRPr lang="en-US" altLang="zh-CN" dirty="0"/>
          </a:p>
          <a:p>
            <a:pPr lvl="1"/>
            <a:r>
              <a:rPr lang="zh-CN" altLang="en-US" dirty="0"/>
              <a:t>联盟动态变化</a:t>
            </a:r>
            <a:endParaRPr lang="en-US" altLang="zh-CN" dirty="0"/>
          </a:p>
          <a:p>
            <a:endParaRPr lang="zh-CN" altLang="en-US" dirty="0"/>
          </a:p>
        </p:txBody>
      </p:sp>
      <p:sp>
        <p:nvSpPr>
          <p:cNvPr id="6" name="矩形 5"/>
          <p:cNvSpPr/>
          <p:nvPr/>
        </p:nvSpPr>
        <p:spPr>
          <a:xfrm>
            <a:off x="733738" y="5234304"/>
            <a:ext cx="8244916" cy="996315"/>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just"/>
            <a:r>
              <a:rPr lang="zh-CN" altLang="en-US" sz="2800" dirty="0">
                <a:solidFill>
                  <a:schemeClr val="lt1"/>
                </a:solidFill>
              </a:rPr>
              <a:t>开发系统联盟需要采用社会技术观点，借助系统工程的方法</a:t>
            </a:r>
            <a:endParaRPr lang="en-US" altLang="zh-CN" sz="2800" dirty="0">
              <a:solidFill>
                <a:schemeClr val="lt1"/>
              </a:solidFill>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软件形态</a:t>
            </a:r>
            <a:r>
              <a:rPr lang="en-US" altLang="zh-CN" dirty="0"/>
              <a:t>-</a:t>
            </a:r>
            <a:r>
              <a:rPr lang="zh-CN" altLang="en-US" dirty="0"/>
              <a:t>生态系统</a:t>
            </a:r>
          </a:p>
        </p:txBody>
      </p:sp>
      <p:sp>
        <p:nvSpPr>
          <p:cNvPr id="2" name="内容占位符 1"/>
          <p:cNvSpPr>
            <a:spLocks noGrp="1"/>
          </p:cNvSpPr>
          <p:nvPr>
            <p:ph idx="1"/>
          </p:nvPr>
        </p:nvSpPr>
        <p:spPr/>
        <p:txBody>
          <a:bodyPr/>
          <a:lstStyle/>
          <a:p>
            <a:r>
              <a:rPr lang="en-US" altLang="zh-CN" dirty="0"/>
              <a:t>“</a:t>
            </a:r>
            <a:r>
              <a:rPr lang="zh-CN" altLang="en-US" dirty="0">
                <a:solidFill>
                  <a:srgbClr val="C00000"/>
                </a:solidFill>
              </a:rPr>
              <a:t>运行</a:t>
            </a:r>
            <a:r>
              <a:rPr lang="en-US" altLang="zh-CN" dirty="0"/>
              <a:t>”</a:t>
            </a:r>
            <a:r>
              <a:rPr lang="zh-CN" altLang="en-US" dirty="0"/>
              <a:t>生态</a:t>
            </a:r>
          </a:p>
          <a:p>
            <a:pPr lvl="1"/>
            <a:r>
              <a:rPr lang="zh-CN" altLang="en-US" dirty="0"/>
              <a:t>软件的运行需要依靠</a:t>
            </a:r>
            <a:r>
              <a:rPr lang="en-US" altLang="zh-CN" dirty="0"/>
              <a:t>“</a:t>
            </a:r>
            <a:r>
              <a:rPr lang="zh-CN" altLang="en-US" dirty="0"/>
              <a:t>生态</a:t>
            </a:r>
            <a:r>
              <a:rPr lang="en-US" altLang="zh-CN" dirty="0"/>
              <a:t>”</a:t>
            </a:r>
            <a:r>
              <a:rPr lang="zh-CN" altLang="en-US" dirty="0"/>
              <a:t>的支撑</a:t>
            </a:r>
          </a:p>
          <a:p>
            <a:pPr lvl="1"/>
            <a:r>
              <a:rPr lang="zh-CN" altLang="en-US" dirty="0"/>
              <a:t>从计算和物理设备、社会系统到</a:t>
            </a:r>
            <a:r>
              <a:rPr lang="en-US" altLang="zh-CN" dirty="0"/>
              <a:t>OS</a:t>
            </a:r>
            <a:r>
              <a:rPr lang="zh-CN" altLang="en-US" dirty="0"/>
              <a:t>和运行环境</a:t>
            </a:r>
          </a:p>
          <a:p>
            <a:r>
              <a:rPr lang="en-US" altLang="zh-CN" dirty="0"/>
              <a:t>“</a:t>
            </a:r>
            <a:r>
              <a:rPr lang="zh-CN" altLang="en-US" dirty="0">
                <a:solidFill>
                  <a:srgbClr val="C00000"/>
                </a:solidFill>
              </a:rPr>
              <a:t>演化</a:t>
            </a:r>
            <a:r>
              <a:rPr lang="en-US" altLang="zh-CN" dirty="0"/>
              <a:t>”</a:t>
            </a:r>
            <a:r>
              <a:rPr lang="zh-CN" altLang="en-US" dirty="0"/>
              <a:t>生态</a:t>
            </a:r>
          </a:p>
          <a:p>
            <a:pPr lvl="1"/>
            <a:r>
              <a:rPr lang="zh-CN" altLang="en-US" dirty="0"/>
              <a:t>软件的演化基于特定的</a:t>
            </a:r>
            <a:r>
              <a:rPr lang="en-US" altLang="zh-CN" dirty="0"/>
              <a:t>“</a:t>
            </a:r>
            <a:r>
              <a:rPr lang="zh-CN" altLang="en-US" dirty="0"/>
              <a:t>生态</a:t>
            </a:r>
            <a:r>
              <a:rPr lang="en-US" altLang="zh-CN" dirty="0"/>
              <a:t>”</a:t>
            </a:r>
            <a:r>
              <a:rPr lang="zh-CN" altLang="en-US" dirty="0"/>
              <a:t>支撑</a:t>
            </a:r>
          </a:p>
          <a:p>
            <a:pPr lvl="1"/>
            <a:r>
              <a:rPr lang="zh-CN" altLang="en-US" dirty="0"/>
              <a:t>从最初的</a:t>
            </a:r>
            <a:r>
              <a:rPr lang="en-US" altLang="zh-CN" dirty="0"/>
              <a:t>“</a:t>
            </a:r>
            <a:r>
              <a:rPr lang="zh-CN" altLang="en-US" dirty="0"/>
              <a:t>源头</a:t>
            </a:r>
            <a:r>
              <a:rPr lang="en-US" altLang="zh-CN" dirty="0"/>
              <a:t>”</a:t>
            </a:r>
            <a:r>
              <a:rPr lang="zh-CN" altLang="en-US" dirty="0"/>
              <a:t>到最新</a:t>
            </a:r>
            <a:r>
              <a:rPr lang="en-US" altLang="zh-CN" dirty="0"/>
              <a:t>“</a:t>
            </a:r>
            <a:r>
              <a:rPr lang="zh-CN" altLang="en-US" dirty="0"/>
              <a:t>版本</a:t>
            </a:r>
            <a:r>
              <a:rPr lang="en-US" altLang="zh-CN" dirty="0"/>
              <a:t>”</a:t>
            </a:r>
          </a:p>
          <a:p>
            <a:r>
              <a:rPr lang="en-US" altLang="zh-CN" dirty="0">
                <a:solidFill>
                  <a:srgbClr val="C00000"/>
                </a:solidFill>
              </a:rPr>
              <a:t>“</a:t>
            </a:r>
            <a:r>
              <a:rPr lang="zh-CN" altLang="en-US" dirty="0">
                <a:solidFill>
                  <a:srgbClr val="C00000"/>
                </a:solidFill>
              </a:rPr>
              <a:t>人员</a:t>
            </a:r>
            <a:r>
              <a:rPr lang="en-US" altLang="zh-CN" dirty="0">
                <a:solidFill>
                  <a:srgbClr val="C00000"/>
                </a:solidFill>
              </a:rPr>
              <a:t>”</a:t>
            </a:r>
            <a:r>
              <a:rPr lang="zh-CN" altLang="en-US" dirty="0"/>
              <a:t>生态</a:t>
            </a:r>
            <a:endParaRPr lang="en-US" altLang="zh-CN" dirty="0"/>
          </a:p>
          <a:p>
            <a:pPr lvl="1"/>
            <a:r>
              <a:rPr lang="zh-CN" altLang="en-US" dirty="0"/>
              <a:t>涉及到大量、开放的介入人员</a:t>
            </a:r>
            <a:endParaRPr lang="en-US" altLang="zh-CN" dirty="0"/>
          </a:p>
          <a:p>
            <a:pPr lvl="1"/>
            <a:r>
              <a:rPr lang="zh-CN" altLang="en-US" dirty="0"/>
              <a:t>使用者、开发者、运维者等</a:t>
            </a:r>
            <a:endParaRPr lang="en-US" altLang="zh-CN" dirty="0"/>
          </a:p>
        </p:txBody>
      </p:sp>
      <p:sp>
        <p:nvSpPr>
          <p:cNvPr id="4" name="矩形 3"/>
          <p:cNvSpPr/>
          <p:nvPr/>
        </p:nvSpPr>
        <p:spPr>
          <a:xfrm>
            <a:off x="13785" y="6093296"/>
            <a:ext cx="12176628" cy="756084"/>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latin typeface="微软雅黑" panose="020B0503020204020204" charset="-122"/>
                <a:ea typeface="微软雅黑" panose="020B0503020204020204" charset="-122"/>
              </a:rPr>
              <a:t>生态：共同环境 </a:t>
            </a:r>
            <a:r>
              <a:rPr lang="en-US" altLang="zh-CN" sz="2800" dirty="0">
                <a:latin typeface="微软雅黑" panose="020B0503020204020204" charset="-122"/>
                <a:ea typeface="微软雅黑" panose="020B0503020204020204" charset="-122"/>
              </a:rPr>
              <a:t>+ </a:t>
            </a:r>
            <a:r>
              <a:rPr lang="zh-CN" altLang="en-US" sz="2800" dirty="0">
                <a:latin typeface="微软雅黑" panose="020B0503020204020204" charset="-122"/>
                <a:ea typeface="微软雅黑" panose="020B0503020204020204" charset="-122"/>
              </a:rPr>
              <a:t>诸多要素 </a:t>
            </a:r>
            <a:r>
              <a:rPr lang="en-US" altLang="zh-CN" sz="2800" dirty="0">
                <a:latin typeface="微软雅黑" panose="020B0503020204020204" charset="-122"/>
                <a:ea typeface="微软雅黑" panose="020B0503020204020204" charset="-122"/>
              </a:rPr>
              <a:t>+ </a:t>
            </a:r>
            <a:r>
              <a:rPr lang="zh-CN" altLang="en-US" sz="2800" dirty="0">
                <a:latin typeface="微软雅黑" panose="020B0503020204020204" charset="-122"/>
                <a:ea typeface="微软雅黑" panose="020B0503020204020204" charset="-122"/>
              </a:rPr>
              <a:t>独立演化 </a:t>
            </a:r>
            <a:r>
              <a:rPr lang="en-US" altLang="zh-CN" sz="2800" dirty="0">
                <a:latin typeface="微软雅黑" panose="020B0503020204020204" charset="-122"/>
                <a:ea typeface="微软雅黑" panose="020B0503020204020204" charset="-122"/>
              </a:rPr>
              <a:t>+ </a:t>
            </a:r>
            <a:r>
              <a:rPr lang="zh-CN" altLang="en-US" sz="2800" dirty="0">
                <a:latin typeface="微软雅黑" panose="020B0503020204020204" charset="-122"/>
                <a:ea typeface="微软雅黑" panose="020B0503020204020204" charset="-122"/>
              </a:rPr>
              <a:t>相互依存</a:t>
            </a:r>
            <a:r>
              <a:rPr lang="en-US" altLang="zh-CN" sz="2800" dirty="0">
                <a:latin typeface="微软雅黑" panose="020B0503020204020204" charset="-122"/>
                <a:ea typeface="微软雅黑" panose="020B0503020204020204" charset="-122"/>
              </a:rPr>
              <a:t> </a:t>
            </a:r>
            <a:endParaRPr lang="zh-CN" altLang="en-US" sz="2800" dirty="0">
              <a:latin typeface="微软雅黑" panose="020B0503020204020204" charset="-122"/>
              <a:ea typeface="微软雅黑" panose="020B0503020204020204" charset="-122"/>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dirty="0"/>
              <a:t>内容</a:t>
            </a:r>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t>软件</a:t>
            </a:r>
            <a:endParaRPr lang="en-US" altLang="zh-CN" dirty="0"/>
          </a:p>
          <a:p>
            <a:pPr lvl="1"/>
            <a:r>
              <a:rPr lang="zh-CN" altLang="en-US" dirty="0"/>
              <a:t>软件的概念、特点、组成及生命周期</a:t>
            </a:r>
            <a:endParaRPr lang="en-US" altLang="zh-CN" dirty="0"/>
          </a:p>
          <a:p>
            <a:pPr marL="514350" indent="-514350">
              <a:buFont typeface="+mj-lt"/>
              <a:buAutoNum type="arabicPeriod"/>
            </a:pPr>
            <a:r>
              <a:rPr lang="zh-CN" altLang="en-US" dirty="0"/>
              <a:t>开源软件</a:t>
            </a:r>
            <a:endParaRPr lang="en-US" altLang="zh-CN" dirty="0"/>
          </a:p>
          <a:p>
            <a:pPr lvl="1"/>
            <a:r>
              <a:rPr lang="zh-CN" altLang="zh-CN" dirty="0"/>
              <a:t>开源软件实践</a:t>
            </a:r>
            <a:r>
              <a:rPr lang="zh-CN" altLang="en-US" dirty="0"/>
              <a:t>，托管平台和社区，开源许可证</a:t>
            </a:r>
            <a:endParaRPr lang="en-US" altLang="zh-CN" dirty="0"/>
          </a:p>
          <a:p>
            <a:pPr marL="514350" indent="-514350">
              <a:buFont typeface="+mj-lt"/>
              <a:buAutoNum type="arabicPeriod"/>
            </a:pPr>
            <a:r>
              <a:rPr lang="zh-CN" altLang="en-US" dirty="0"/>
              <a:t>软件质量</a:t>
            </a:r>
            <a:endParaRPr lang="en-US" altLang="zh-CN" dirty="0"/>
          </a:p>
          <a:p>
            <a:pPr lvl="1"/>
            <a:r>
              <a:rPr lang="zh-CN" altLang="en-US" dirty="0"/>
              <a:t>软件质量要素及模型</a:t>
            </a:r>
            <a:endParaRPr lang="en-US" altLang="zh-CN" dirty="0"/>
          </a:p>
          <a:p>
            <a:pPr marL="514350" indent="-514350">
              <a:buFont typeface="+mj-lt"/>
              <a:buAutoNum type="arabicPeriod"/>
            </a:pPr>
            <a:r>
              <a:rPr lang="zh-CN" altLang="en-US"/>
              <a:t>软件特征</a:t>
            </a:r>
            <a:r>
              <a:rPr lang="zh-CN" altLang="en-US" dirty="0"/>
              <a:t>的变化</a:t>
            </a:r>
            <a:endParaRPr lang="en-US" altLang="zh-CN" dirty="0"/>
          </a:p>
          <a:p>
            <a:pPr lvl="1"/>
            <a:r>
              <a:rPr lang="zh-CN" altLang="en-US" dirty="0"/>
              <a:t>地位、运行环境、形态、复杂性</a:t>
            </a:r>
            <a:endParaRPr lang="en-US" altLang="zh-CN" dirty="0"/>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4.4 </a:t>
            </a:r>
            <a:r>
              <a:rPr lang="zh-CN" altLang="zh-CN" dirty="0"/>
              <a:t>软件系统的规模</a:t>
            </a:r>
            <a:endParaRPr lang="zh-CN" altLang="en-US" dirty="0"/>
          </a:p>
        </p:txBody>
      </p:sp>
      <p:sp>
        <p:nvSpPr>
          <p:cNvPr id="5" name="内容占位符 4"/>
          <p:cNvSpPr>
            <a:spLocks noGrp="1"/>
          </p:cNvSpPr>
          <p:nvPr>
            <p:ph idx="1"/>
          </p:nvPr>
        </p:nvSpPr>
        <p:spPr>
          <a:xfrm>
            <a:off x="539750" y="1125538"/>
            <a:ext cx="10920052" cy="5040312"/>
          </a:xfrm>
        </p:spPr>
        <p:txBody>
          <a:bodyPr/>
          <a:lstStyle/>
          <a:p>
            <a:r>
              <a:rPr lang="zh-CN" altLang="zh-CN" dirty="0"/>
              <a:t>构成软件系统的代码行数量、软件运行时的进程和线程以及它们之间的交互数量、软件需处理的数据量、软件连接的各类设备和人员数量等不断增加</a:t>
            </a:r>
            <a:endParaRPr lang="en-US" altLang="zh-CN" dirty="0"/>
          </a:p>
          <a:p>
            <a:r>
              <a:rPr lang="zh-CN" altLang="en-US" dirty="0"/>
              <a:t>示例</a:t>
            </a:r>
            <a:endParaRPr lang="en-US" altLang="zh-CN" dirty="0"/>
          </a:p>
          <a:p>
            <a:pPr lvl="1"/>
            <a:r>
              <a:rPr lang="en-US" altLang="zh-CN" dirty="0"/>
              <a:t>Windows XP</a:t>
            </a:r>
            <a:r>
              <a:rPr lang="zh-CN" altLang="zh-CN" dirty="0"/>
              <a:t>有</a:t>
            </a:r>
            <a:r>
              <a:rPr lang="en-US" altLang="zh-CN" dirty="0"/>
              <a:t>3500</a:t>
            </a:r>
            <a:r>
              <a:rPr lang="zh-CN" altLang="zh-CN" dirty="0"/>
              <a:t>万行代码量，</a:t>
            </a:r>
            <a:r>
              <a:rPr lang="en-US" altLang="zh-CN" dirty="0"/>
              <a:t>Windows Vista</a:t>
            </a:r>
            <a:r>
              <a:rPr lang="zh-CN" altLang="zh-CN" dirty="0"/>
              <a:t>有</a:t>
            </a:r>
            <a:r>
              <a:rPr lang="en-US" altLang="zh-CN" dirty="0"/>
              <a:t>5000</a:t>
            </a:r>
            <a:r>
              <a:rPr lang="zh-CN" altLang="zh-CN" dirty="0"/>
              <a:t>万行代码量，</a:t>
            </a:r>
            <a:r>
              <a:rPr lang="en-US" altLang="zh-CN" dirty="0"/>
              <a:t>Windows 7</a:t>
            </a:r>
            <a:r>
              <a:rPr lang="zh-CN" altLang="zh-CN" dirty="0"/>
              <a:t>的代码量大约是</a:t>
            </a:r>
            <a:r>
              <a:rPr lang="en-US" altLang="zh-CN" dirty="0"/>
              <a:t>7000</a:t>
            </a:r>
            <a:r>
              <a:rPr lang="zh-CN" altLang="zh-CN" dirty="0"/>
              <a:t>万行</a:t>
            </a:r>
            <a:endParaRPr lang="en-US" altLang="zh-CN" dirty="0"/>
          </a:p>
          <a:p>
            <a:pPr lvl="1"/>
            <a:r>
              <a:rPr lang="zh-CN" altLang="zh-CN" dirty="0"/>
              <a:t>宝马</a:t>
            </a:r>
            <a:r>
              <a:rPr lang="en-US" altLang="zh-CN" dirty="0"/>
              <a:t>7</a:t>
            </a:r>
            <a:r>
              <a:rPr lang="zh-CN" altLang="zh-CN" dirty="0"/>
              <a:t>系的软件总量超过了</a:t>
            </a:r>
            <a:r>
              <a:rPr lang="en-US" altLang="zh-CN" dirty="0"/>
              <a:t>2</a:t>
            </a:r>
            <a:r>
              <a:rPr lang="zh-CN" altLang="zh-CN" dirty="0"/>
              <a:t>亿行，特斯拉</a:t>
            </a:r>
            <a:r>
              <a:rPr lang="en-US" altLang="zh-CN" dirty="0"/>
              <a:t>S</a:t>
            </a:r>
            <a:r>
              <a:rPr lang="zh-CN" altLang="zh-CN" dirty="0"/>
              <a:t>的内嵌软件代码行总量超过</a:t>
            </a:r>
            <a:r>
              <a:rPr lang="en-US" altLang="zh-CN" dirty="0"/>
              <a:t>4</a:t>
            </a:r>
            <a:r>
              <a:rPr lang="zh-CN" altLang="zh-CN" dirty="0"/>
              <a:t>亿行，空客</a:t>
            </a:r>
            <a:r>
              <a:rPr lang="en-US" altLang="zh-CN" dirty="0"/>
              <a:t>A380</a:t>
            </a:r>
            <a:r>
              <a:rPr lang="zh-CN" altLang="zh-CN" dirty="0"/>
              <a:t>中的软件代码行总量超过了</a:t>
            </a:r>
            <a:r>
              <a:rPr lang="en-US" altLang="zh-CN" dirty="0"/>
              <a:t>10</a:t>
            </a:r>
            <a:r>
              <a:rPr lang="zh-CN" altLang="zh-CN" dirty="0"/>
              <a:t>亿行</a:t>
            </a:r>
            <a:endParaRPr lang="en-US" altLang="zh-CN" dirty="0"/>
          </a:p>
          <a:p>
            <a:pPr lvl="1"/>
            <a:r>
              <a:rPr lang="en-US" altLang="zh-CN" dirty="0"/>
              <a:t>F-35</a:t>
            </a:r>
            <a:r>
              <a:rPr lang="zh-CN" altLang="zh-CN" dirty="0"/>
              <a:t>中</a:t>
            </a:r>
            <a:r>
              <a:rPr lang="en-US" altLang="zh-CN" dirty="0"/>
              <a:t>80%</a:t>
            </a:r>
            <a:r>
              <a:rPr lang="zh-CN" altLang="zh-CN" dirty="0"/>
              <a:t>左右的系统功能由软件来实现，软件代码量约为</a:t>
            </a:r>
            <a:r>
              <a:rPr lang="en-US" altLang="zh-CN" dirty="0"/>
              <a:t>800</a:t>
            </a:r>
            <a:r>
              <a:rPr lang="zh-CN" altLang="zh-CN" dirty="0"/>
              <a:t>万行</a:t>
            </a:r>
            <a:endParaRPr lang="zh-CN" altLang="en-US" dirty="0"/>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小结</a:t>
            </a:r>
          </a:p>
        </p:txBody>
      </p:sp>
      <p:sp>
        <p:nvSpPr>
          <p:cNvPr id="3" name="内容占位符 2"/>
          <p:cNvSpPr>
            <a:spLocks noGrp="1"/>
          </p:cNvSpPr>
          <p:nvPr>
            <p:ph idx="1"/>
          </p:nvPr>
        </p:nvSpPr>
        <p:spPr>
          <a:xfrm>
            <a:off x="539750" y="1125538"/>
            <a:ext cx="10920052" cy="5543822"/>
          </a:xfrm>
        </p:spPr>
        <p:txBody>
          <a:bodyPr/>
          <a:lstStyle/>
          <a:p>
            <a:r>
              <a:rPr lang="zh-CN" altLang="en-US" dirty="0"/>
              <a:t>软件</a:t>
            </a:r>
            <a:endParaRPr lang="en-US" altLang="zh-CN" dirty="0"/>
          </a:p>
          <a:p>
            <a:pPr lvl="1"/>
            <a:r>
              <a:rPr lang="zh-CN" altLang="en-US" dirty="0"/>
              <a:t>由程序 </a:t>
            </a:r>
            <a:r>
              <a:rPr lang="en-US" altLang="zh-CN" dirty="0"/>
              <a:t>+ </a:t>
            </a:r>
            <a:r>
              <a:rPr lang="zh-CN" altLang="en-US" dirty="0"/>
              <a:t>文档 </a:t>
            </a:r>
            <a:r>
              <a:rPr lang="en-US" altLang="zh-CN" dirty="0"/>
              <a:t>+ </a:t>
            </a:r>
            <a:r>
              <a:rPr lang="zh-CN" altLang="en-US" dirty="0"/>
              <a:t>数据组成</a:t>
            </a:r>
            <a:endParaRPr lang="en-US" altLang="zh-CN" dirty="0"/>
          </a:p>
          <a:p>
            <a:r>
              <a:rPr lang="zh-CN" altLang="en-US" dirty="0"/>
              <a:t>软件特点</a:t>
            </a:r>
            <a:endParaRPr lang="en-US" altLang="zh-CN" dirty="0"/>
          </a:p>
          <a:p>
            <a:pPr lvl="1"/>
            <a:r>
              <a:rPr lang="zh-CN" altLang="en-US" dirty="0"/>
              <a:t>逻辑产品、设计开发、需求易变、系统复杂、缺陷隐蔽</a:t>
            </a:r>
            <a:endParaRPr lang="en-US" altLang="zh-CN" dirty="0"/>
          </a:p>
          <a:p>
            <a:r>
              <a:rPr lang="zh-CN" altLang="en-US" dirty="0"/>
              <a:t>开源软件</a:t>
            </a:r>
            <a:endParaRPr lang="en-US" altLang="zh-CN" dirty="0"/>
          </a:p>
          <a:p>
            <a:pPr lvl="1"/>
            <a:r>
              <a:rPr lang="zh-CN" altLang="en-US" dirty="0"/>
              <a:t>代码可自由</a:t>
            </a:r>
            <a:r>
              <a:rPr lang="zh-CN" altLang="zh-CN" dirty="0"/>
              <a:t>获取和传播</a:t>
            </a:r>
            <a:r>
              <a:rPr lang="zh-CN" altLang="en-US" dirty="0"/>
              <a:t>，需遵循许可证，充分利用开源软件</a:t>
            </a:r>
            <a:endParaRPr lang="en-US" altLang="zh-CN" dirty="0"/>
          </a:p>
          <a:p>
            <a:r>
              <a:rPr lang="zh-CN" altLang="en-US" dirty="0"/>
              <a:t>软件质量</a:t>
            </a:r>
            <a:endParaRPr lang="en-US" altLang="zh-CN" dirty="0"/>
          </a:p>
          <a:p>
            <a:pPr lvl="1"/>
            <a:r>
              <a:rPr lang="zh-CN" altLang="en-US" dirty="0"/>
              <a:t>多要素，如正确性、可靠性、可信性等</a:t>
            </a:r>
            <a:endParaRPr lang="en-US" altLang="zh-CN" dirty="0"/>
          </a:p>
          <a:p>
            <a:r>
              <a:rPr lang="zh-CN" altLang="en-US" dirty="0"/>
              <a:t>软件发生的变化</a:t>
            </a:r>
            <a:endParaRPr lang="en-US" altLang="zh-CN" dirty="0"/>
          </a:p>
          <a:p>
            <a:pPr lvl="1"/>
            <a:r>
              <a:rPr lang="zh-CN" altLang="en-US" dirty="0"/>
              <a:t>地位和作用，形态和复杂性，运行环境，系统规模</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00" name="Rectangle 36"/>
          <p:cNvSpPr>
            <a:spLocks noGrp="1" noChangeArrowheads="1"/>
          </p:cNvSpPr>
          <p:nvPr>
            <p:ph type="title"/>
          </p:nvPr>
        </p:nvSpPr>
        <p:spPr/>
        <p:txBody>
          <a:bodyPr/>
          <a:lstStyle/>
          <a:p>
            <a:r>
              <a:rPr lang="en-US" altLang="zh-CN" dirty="0"/>
              <a:t>1.1 </a:t>
            </a:r>
            <a:r>
              <a:rPr lang="zh-CN" altLang="en-US" dirty="0"/>
              <a:t>何为软件</a:t>
            </a:r>
            <a:r>
              <a:rPr lang="en-US" altLang="zh-CN" dirty="0"/>
              <a:t>?</a:t>
            </a:r>
            <a:endParaRPr lang="zh-CN" altLang="en-US" dirty="0"/>
          </a:p>
        </p:txBody>
      </p:sp>
      <p:sp>
        <p:nvSpPr>
          <p:cNvPr id="62501" name="Rectangle 37"/>
          <p:cNvSpPr>
            <a:spLocks noGrp="1" noChangeArrowheads="1"/>
          </p:cNvSpPr>
          <p:nvPr>
            <p:ph idx="1"/>
          </p:nvPr>
        </p:nvSpPr>
        <p:spPr/>
        <p:txBody>
          <a:bodyPr/>
          <a:lstStyle/>
          <a:p>
            <a:r>
              <a:rPr lang="zh-CN" altLang="en-US" dirty="0"/>
              <a:t>软件是指在计算机系统的支持下，能够完成特定功能与性能的</a:t>
            </a:r>
            <a:r>
              <a:rPr lang="zh-CN" altLang="en-US" b="1" dirty="0">
                <a:solidFill>
                  <a:srgbClr val="C00000"/>
                </a:solidFill>
              </a:rPr>
              <a:t>程序</a:t>
            </a:r>
            <a:r>
              <a:rPr lang="zh-CN" altLang="en-US" dirty="0"/>
              <a:t>、</a:t>
            </a:r>
            <a:r>
              <a:rPr lang="zh-CN" altLang="en-US" b="1" dirty="0">
                <a:solidFill>
                  <a:srgbClr val="C00000"/>
                </a:solidFill>
              </a:rPr>
              <a:t>数据</a:t>
            </a:r>
            <a:r>
              <a:rPr lang="zh-CN" altLang="en-US" dirty="0"/>
              <a:t>和相关</a:t>
            </a:r>
            <a:r>
              <a:rPr lang="zh-CN" altLang="en-US" b="1" dirty="0">
                <a:solidFill>
                  <a:srgbClr val="C00000"/>
                </a:solidFill>
              </a:rPr>
              <a:t>文档 </a:t>
            </a:r>
            <a:endParaRPr lang="en-US" altLang="zh-CN" b="1" dirty="0">
              <a:solidFill>
                <a:srgbClr val="C00000"/>
              </a:solidFill>
            </a:endParaRPr>
          </a:p>
        </p:txBody>
      </p:sp>
      <p:sp>
        <p:nvSpPr>
          <p:cNvPr id="8" name="流程图: 文档 7"/>
          <p:cNvSpPr/>
          <p:nvPr/>
        </p:nvSpPr>
        <p:spPr>
          <a:xfrm>
            <a:off x="927093" y="3176972"/>
            <a:ext cx="1728192" cy="1368152"/>
          </a:xfrm>
          <a:prstGeom prst="flowChartDocumen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t>文档</a:t>
            </a:r>
          </a:p>
        </p:txBody>
      </p:sp>
      <p:sp>
        <p:nvSpPr>
          <p:cNvPr id="9" name="流程图: 文档 8"/>
          <p:cNvSpPr/>
          <p:nvPr/>
        </p:nvSpPr>
        <p:spPr>
          <a:xfrm>
            <a:off x="7845536" y="3185542"/>
            <a:ext cx="1728192" cy="1368152"/>
          </a:xfrm>
          <a:prstGeom prst="flowChartDocumen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t>数据</a:t>
            </a:r>
          </a:p>
        </p:txBody>
      </p:sp>
      <p:sp>
        <p:nvSpPr>
          <p:cNvPr id="10" name="流程图: 文档 9"/>
          <p:cNvSpPr/>
          <p:nvPr/>
        </p:nvSpPr>
        <p:spPr>
          <a:xfrm>
            <a:off x="4285235" y="3185542"/>
            <a:ext cx="1728192" cy="1368152"/>
          </a:xfrm>
          <a:prstGeom prst="flowChartDocumen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t>代码</a:t>
            </a:r>
          </a:p>
        </p:txBody>
      </p:sp>
      <p:sp>
        <p:nvSpPr>
          <p:cNvPr id="13" name="文本框 12"/>
          <p:cNvSpPr txBox="1"/>
          <p:nvPr/>
        </p:nvSpPr>
        <p:spPr>
          <a:xfrm>
            <a:off x="3151388" y="3320988"/>
            <a:ext cx="588623" cy="769441"/>
          </a:xfrm>
          <a:prstGeom prst="rect">
            <a:avLst/>
          </a:prstGeom>
          <a:noFill/>
        </p:spPr>
        <p:txBody>
          <a:bodyPr wrap="square" rtlCol="0">
            <a:spAutoFit/>
          </a:bodyPr>
          <a:lstStyle/>
          <a:p>
            <a:r>
              <a:rPr lang="en-US" altLang="zh-CN" sz="4400" dirty="0">
                <a:solidFill>
                  <a:schemeClr val="tx1"/>
                </a:solidFill>
                <a:latin typeface="Segoe UI Black" panose="020B0A02040204020203" pitchFamily="34" charset="0"/>
                <a:ea typeface="Segoe UI Black" panose="020B0A02040204020203" pitchFamily="34" charset="0"/>
              </a:rPr>
              <a:t>+</a:t>
            </a:r>
            <a:endParaRPr lang="zh-CN" altLang="en-US" sz="4400" dirty="0">
              <a:solidFill>
                <a:schemeClr val="tx1"/>
              </a:solidFill>
              <a:latin typeface="Segoe UI Black" panose="020B0A02040204020203" pitchFamily="34" charset="0"/>
            </a:endParaRPr>
          </a:p>
        </p:txBody>
      </p:sp>
      <p:sp>
        <p:nvSpPr>
          <p:cNvPr id="15" name="文本框 14"/>
          <p:cNvSpPr txBox="1"/>
          <p:nvPr/>
        </p:nvSpPr>
        <p:spPr>
          <a:xfrm>
            <a:off x="6671270" y="3320988"/>
            <a:ext cx="588623" cy="769441"/>
          </a:xfrm>
          <a:prstGeom prst="rect">
            <a:avLst/>
          </a:prstGeom>
          <a:noFill/>
        </p:spPr>
        <p:txBody>
          <a:bodyPr wrap="square" rtlCol="0">
            <a:spAutoFit/>
          </a:bodyPr>
          <a:lstStyle/>
          <a:p>
            <a:r>
              <a:rPr lang="en-US" altLang="zh-CN" sz="4400" dirty="0">
                <a:solidFill>
                  <a:schemeClr val="tx1"/>
                </a:solidFill>
                <a:latin typeface="Segoe UI Black" panose="020B0A02040204020203" pitchFamily="34" charset="0"/>
                <a:ea typeface="Segoe UI Black" panose="020B0A02040204020203" pitchFamily="34" charset="0"/>
              </a:rPr>
              <a:t>+</a:t>
            </a:r>
            <a:endParaRPr lang="zh-CN" altLang="en-US" sz="4400" dirty="0">
              <a:solidFill>
                <a:schemeClr val="tx1"/>
              </a:solidFill>
              <a:latin typeface="Segoe UI Black" panose="020B0A02040204020203" pitchFamily="34" charset="0"/>
            </a:endParaRPr>
          </a:p>
        </p:txBody>
      </p:sp>
      <p:sp>
        <p:nvSpPr>
          <p:cNvPr id="18" name="文本框 17"/>
          <p:cNvSpPr txBox="1"/>
          <p:nvPr/>
        </p:nvSpPr>
        <p:spPr>
          <a:xfrm>
            <a:off x="2713439" y="5225117"/>
            <a:ext cx="5148572" cy="584775"/>
          </a:xfrm>
          <a:prstGeom prst="rect">
            <a:avLst/>
          </a:prstGeom>
          <a:noFill/>
        </p:spPr>
        <p:txBody>
          <a:bodyPr wrap="square" rtlCol="0">
            <a:spAutoFit/>
          </a:bodyPr>
          <a:lstStyle/>
          <a:p>
            <a:pPr algn="ctr"/>
            <a:r>
              <a:rPr lang="zh-CN" altLang="en-US" sz="3200" dirty="0">
                <a:solidFill>
                  <a:srgbClr val="C00000"/>
                </a:solidFill>
                <a:latin typeface="微软雅黑" panose="020B0503020204020204" charset="-122"/>
                <a:ea typeface="微软雅黑" panose="020B0503020204020204" charset="-122"/>
              </a:rPr>
              <a:t>从开发的角度看软件</a:t>
            </a:r>
          </a:p>
        </p:txBody>
      </p:sp>
      <p:sp>
        <p:nvSpPr>
          <p:cNvPr id="19" name="矩形: 圆角 18"/>
          <p:cNvSpPr/>
          <p:nvPr/>
        </p:nvSpPr>
        <p:spPr>
          <a:xfrm>
            <a:off x="622598" y="2780928"/>
            <a:ext cx="9289032" cy="20882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9787348" y="3132546"/>
            <a:ext cx="2330297" cy="1384995"/>
          </a:xfrm>
          <a:prstGeom prst="rect">
            <a:avLst/>
          </a:prstGeom>
          <a:noFill/>
        </p:spPr>
        <p:txBody>
          <a:bodyPr wrap="square" rtlCol="0">
            <a:spAutoFit/>
          </a:bodyPr>
          <a:lstStyle/>
          <a:p>
            <a:pPr algn="ctr"/>
            <a:r>
              <a:rPr lang="zh-CN" altLang="en-US" sz="2800" dirty="0">
                <a:solidFill>
                  <a:srgbClr val="C00000"/>
                </a:solidFill>
                <a:latin typeface="+mj-lt"/>
                <a:ea typeface="+mn-ea"/>
              </a:rPr>
              <a:t>软件制品</a:t>
            </a:r>
            <a:endParaRPr lang="en-US" altLang="zh-CN" sz="2800" dirty="0">
              <a:solidFill>
                <a:srgbClr val="C00000"/>
              </a:solidFill>
              <a:latin typeface="+mj-lt"/>
              <a:ea typeface="+mn-ea"/>
            </a:endParaRPr>
          </a:p>
          <a:p>
            <a:pPr algn="ctr"/>
            <a:r>
              <a:rPr lang="en-US" altLang="zh-CN" sz="2800" dirty="0">
                <a:solidFill>
                  <a:srgbClr val="C00000"/>
                </a:solidFill>
                <a:latin typeface="+mj-lt"/>
                <a:ea typeface="+mn-ea"/>
              </a:rPr>
              <a:t>(Software Artifact)</a:t>
            </a:r>
            <a:endParaRPr lang="zh-CN" altLang="en-US" sz="2800" dirty="0">
              <a:solidFill>
                <a:srgbClr val="C00000"/>
              </a:solidFill>
              <a:latin typeface="+mj-lt"/>
              <a:ea typeface="+mn-ea"/>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5"/>
          <p:cNvSpPr>
            <a:spLocks noGrp="1" noChangeArrowheads="1"/>
          </p:cNvSpPr>
          <p:nvPr>
            <p:ph type="title"/>
          </p:nvPr>
        </p:nvSpPr>
        <p:spPr/>
        <p:txBody>
          <a:bodyPr/>
          <a:lstStyle/>
          <a:p>
            <a:r>
              <a:rPr lang="zh-CN" altLang="en-US" dirty="0"/>
              <a:t>何为文档</a:t>
            </a:r>
            <a:r>
              <a:rPr lang="en-US" altLang="zh-CN" dirty="0"/>
              <a:t>?</a:t>
            </a:r>
          </a:p>
        </p:txBody>
      </p:sp>
      <p:sp>
        <p:nvSpPr>
          <p:cNvPr id="65542" name="Rectangle 6"/>
          <p:cNvSpPr>
            <a:spLocks noGrp="1" noChangeArrowheads="1"/>
          </p:cNvSpPr>
          <p:nvPr>
            <p:ph idx="1"/>
          </p:nvPr>
        </p:nvSpPr>
        <p:spPr/>
        <p:txBody>
          <a:bodyPr>
            <a:normAutofit/>
          </a:bodyPr>
          <a:lstStyle/>
          <a:p>
            <a:r>
              <a:rPr lang="zh-CN" altLang="en-US" dirty="0"/>
              <a:t>记录软件开发活动和阶段性成果、软件配置及变更的</a:t>
            </a:r>
            <a:r>
              <a:rPr lang="zh-CN" altLang="en-US" dirty="0">
                <a:solidFill>
                  <a:srgbClr val="C00000"/>
                </a:solidFill>
              </a:rPr>
              <a:t>阐述性资料</a:t>
            </a:r>
            <a:endParaRPr lang="en-US" altLang="zh-CN" dirty="0">
              <a:solidFill>
                <a:srgbClr val="C00000"/>
              </a:solidFill>
            </a:endParaRPr>
          </a:p>
          <a:p>
            <a:pPr lvl="1"/>
            <a:r>
              <a:rPr lang="zh-CN" altLang="en-US" dirty="0"/>
              <a:t>定义和理解软件</a:t>
            </a:r>
            <a:endParaRPr lang="en-US" altLang="zh-CN" dirty="0"/>
          </a:p>
          <a:p>
            <a:pPr lvl="1"/>
            <a:r>
              <a:rPr lang="zh-CN" altLang="en-US" dirty="0"/>
              <a:t>记录软件开发成果</a:t>
            </a:r>
            <a:endParaRPr lang="en-US" altLang="zh-CN" dirty="0"/>
          </a:p>
          <a:p>
            <a:pPr lvl="1"/>
            <a:r>
              <a:rPr lang="zh-CN" altLang="en-US" dirty="0"/>
              <a:t>辅助不同人员间的交流</a:t>
            </a:r>
            <a:endParaRPr lang="en-US" altLang="zh-CN" dirty="0"/>
          </a:p>
        </p:txBody>
      </p:sp>
      <p:sp>
        <p:nvSpPr>
          <p:cNvPr id="9" name="矩形 8"/>
          <p:cNvSpPr/>
          <p:nvPr/>
        </p:nvSpPr>
        <p:spPr>
          <a:xfrm>
            <a:off x="730611" y="4295559"/>
            <a:ext cx="4536504" cy="226825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marL="342900" indent="-342900" algn="just">
              <a:buFont typeface="Wingdings" panose="05000000000000000000" pitchFamily="2" charset="2"/>
              <a:buChar char="ü"/>
            </a:pPr>
            <a:r>
              <a:rPr lang="zh-CN" altLang="en-US" sz="2800" dirty="0">
                <a:latin typeface="微软雅黑" panose="020B0503020204020204" charset="-122"/>
                <a:ea typeface="微软雅黑" panose="020B0503020204020204" charset="-122"/>
              </a:rPr>
              <a:t>软件需求文档</a:t>
            </a:r>
            <a:endParaRPr lang="en-US" altLang="zh-CN" sz="2800" dirty="0">
              <a:latin typeface="微软雅黑" panose="020B0503020204020204" charset="-122"/>
              <a:ea typeface="微软雅黑" panose="020B0503020204020204" charset="-122"/>
            </a:endParaRPr>
          </a:p>
          <a:p>
            <a:pPr marL="342900" indent="-342900" algn="just">
              <a:buFont typeface="Wingdings" panose="05000000000000000000" pitchFamily="2" charset="2"/>
              <a:buChar char="ü"/>
            </a:pPr>
            <a:r>
              <a:rPr lang="zh-CN" altLang="en-US" sz="2800" dirty="0">
                <a:latin typeface="微软雅黑" panose="020B0503020204020204" charset="-122"/>
                <a:ea typeface="微软雅黑" panose="020B0503020204020204" charset="-122"/>
              </a:rPr>
              <a:t>软件设计文档</a:t>
            </a:r>
            <a:endParaRPr lang="en-US" altLang="zh-CN" sz="2800" dirty="0">
              <a:latin typeface="微软雅黑" panose="020B0503020204020204" charset="-122"/>
              <a:ea typeface="微软雅黑" panose="020B0503020204020204" charset="-122"/>
            </a:endParaRPr>
          </a:p>
          <a:p>
            <a:pPr marL="342900" indent="-342900" algn="just">
              <a:buFont typeface="Wingdings" panose="05000000000000000000" pitchFamily="2" charset="2"/>
              <a:buChar char="ü"/>
            </a:pPr>
            <a:r>
              <a:rPr lang="zh-CN" altLang="en-US" sz="2800" dirty="0">
                <a:latin typeface="微软雅黑" panose="020B0503020204020204" charset="-122"/>
                <a:ea typeface="微软雅黑" panose="020B0503020204020204" charset="-122"/>
              </a:rPr>
              <a:t>软件测试文档</a:t>
            </a:r>
            <a:endParaRPr lang="en-US" altLang="zh-CN" sz="2800" dirty="0">
              <a:latin typeface="微软雅黑" panose="020B0503020204020204" charset="-122"/>
              <a:ea typeface="微软雅黑" panose="020B0503020204020204" charset="-122"/>
            </a:endParaRPr>
          </a:p>
          <a:p>
            <a:pPr marL="342900" indent="-342900" algn="just">
              <a:buFont typeface="Wingdings" panose="05000000000000000000" pitchFamily="2" charset="2"/>
              <a:buChar char="ü"/>
            </a:pPr>
            <a:r>
              <a:rPr lang="zh-CN" altLang="en-US" sz="2800" dirty="0">
                <a:latin typeface="微软雅黑" panose="020B0503020204020204" charset="-122"/>
                <a:ea typeface="微软雅黑" panose="020B0503020204020204" charset="-122"/>
              </a:rPr>
              <a:t>软件用户手册</a:t>
            </a:r>
            <a:endParaRPr lang="en-US" altLang="zh-CN" sz="2800" dirty="0">
              <a:latin typeface="微软雅黑" panose="020B0503020204020204" charset="-122"/>
              <a:ea typeface="微软雅黑" panose="020B0503020204020204" charset="-122"/>
            </a:endParaRPr>
          </a:p>
          <a:p>
            <a:pPr marL="342900" indent="-342900" algn="just">
              <a:buFont typeface="Wingdings" panose="05000000000000000000" pitchFamily="2" charset="2"/>
              <a:buChar char="ü"/>
            </a:pPr>
            <a:r>
              <a:rPr lang="en-US" altLang="zh-CN" sz="2800" dirty="0">
                <a:latin typeface="微软雅黑" panose="020B0503020204020204" charset="-122"/>
                <a:ea typeface="微软雅黑" panose="020B0503020204020204" charset="-122"/>
              </a:rPr>
              <a:t>……</a:t>
            </a:r>
            <a:endParaRPr lang="zh-CN" altLang="en-US" sz="2800" dirty="0">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2"/>
          <a:stretch>
            <a:fillRect/>
          </a:stretch>
        </p:blipFill>
        <p:spPr>
          <a:xfrm>
            <a:off x="6095206" y="2787105"/>
            <a:ext cx="5724636" cy="3776706"/>
          </a:xfrm>
          <a:prstGeom prst="rect">
            <a:avLst/>
          </a:prstGeom>
          <a:ln w="22225">
            <a:solidFill>
              <a:schemeClr val="accent2">
                <a:shade val="95000"/>
                <a:satMod val="105000"/>
              </a:schemeClr>
            </a:solidFill>
          </a:ln>
        </p:spPr>
      </p:pic>
      <p:sp>
        <p:nvSpPr>
          <p:cNvPr id="2" name="对话气泡: 椭圆形 1"/>
          <p:cNvSpPr/>
          <p:nvPr/>
        </p:nvSpPr>
        <p:spPr>
          <a:xfrm>
            <a:off x="8615486" y="3104964"/>
            <a:ext cx="2700300" cy="828672"/>
          </a:xfrm>
          <a:prstGeom prst="wedgeEllipseCallout">
            <a:avLst>
              <a:gd name="adj1" fmla="val -45757"/>
              <a:gd name="adj2" fmla="val 75768"/>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rgbClr val="C00000"/>
                </a:solidFill>
              </a:rPr>
              <a:t>阐述性资料</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5"/>
          <p:cNvSpPr>
            <a:spLocks noGrp="1" noChangeArrowheads="1"/>
          </p:cNvSpPr>
          <p:nvPr>
            <p:ph type="title"/>
          </p:nvPr>
        </p:nvSpPr>
        <p:spPr/>
        <p:txBody>
          <a:bodyPr/>
          <a:lstStyle/>
          <a:p>
            <a:r>
              <a:rPr lang="zh-CN" altLang="en-US" dirty="0"/>
              <a:t>为什么需要文档</a:t>
            </a:r>
            <a:r>
              <a:rPr lang="en-US" altLang="zh-CN" dirty="0"/>
              <a:t>?</a:t>
            </a:r>
          </a:p>
        </p:txBody>
      </p:sp>
      <p:sp>
        <p:nvSpPr>
          <p:cNvPr id="65542" name="Rectangle 6"/>
          <p:cNvSpPr>
            <a:spLocks noGrp="1" noChangeArrowheads="1"/>
          </p:cNvSpPr>
          <p:nvPr>
            <p:ph idx="1"/>
          </p:nvPr>
        </p:nvSpPr>
        <p:spPr/>
        <p:txBody>
          <a:bodyPr>
            <a:normAutofit fontScale="92500" lnSpcReduction="10000"/>
          </a:bodyPr>
          <a:lstStyle/>
          <a:p>
            <a:r>
              <a:rPr lang="zh-CN" altLang="en-US" dirty="0"/>
              <a:t>原因</a:t>
            </a:r>
            <a:endParaRPr lang="en-US" altLang="zh-CN" dirty="0"/>
          </a:p>
          <a:p>
            <a:pPr lvl="1"/>
            <a:r>
              <a:rPr lang="zh-CN" altLang="en-US" dirty="0"/>
              <a:t>软件开发牵涉编程之外的</a:t>
            </a:r>
            <a:r>
              <a:rPr lang="zh-CN" altLang="en-US" b="1" dirty="0">
                <a:solidFill>
                  <a:srgbClr val="C00000"/>
                </a:solidFill>
              </a:rPr>
              <a:t>多方面工作</a:t>
            </a:r>
            <a:endParaRPr lang="en-US" altLang="zh-CN" b="1" dirty="0">
              <a:solidFill>
                <a:srgbClr val="C00000"/>
              </a:solidFill>
            </a:endParaRPr>
          </a:p>
          <a:p>
            <a:pPr lvl="1"/>
            <a:r>
              <a:rPr lang="zh-CN" altLang="en-US" dirty="0"/>
              <a:t>任何事都记在脑子里，</a:t>
            </a:r>
            <a:r>
              <a:rPr lang="zh-CN" altLang="en-US" b="1" dirty="0">
                <a:solidFill>
                  <a:srgbClr val="C00000"/>
                </a:solidFill>
              </a:rPr>
              <a:t>记不住</a:t>
            </a:r>
            <a:endParaRPr lang="en-US" altLang="zh-CN" b="1" dirty="0">
              <a:solidFill>
                <a:srgbClr val="C00000"/>
              </a:solidFill>
            </a:endParaRPr>
          </a:p>
          <a:p>
            <a:pPr lvl="1"/>
            <a:r>
              <a:rPr lang="zh-CN" altLang="en-US" dirty="0"/>
              <a:t>任何事都放在脑子里，</a:t>
            </a:r>
            <a:r>
              <a:rPr lang="zh-CN" altLang="en-US" b="1" dirty="0">
                <a:solidFill>
                  <a:srgbClr val="C00000"/>
                </a:solidFill>
              </a:rPr>
              <a:t>理不清</a:t>
            </a:r>
            <a:endParaRPr lang="en-US" altLang="zh-CN" b="1" dirty="0">
              <a:solidFill>
                <a:srgbClr val="C00000"/>
              </a:solidFill>
            </a:endParaRPr>
          </a:p>
          <a:p>
            <a:pPr lvl="1"/>
            <a:r>
              <a:rPr lang="zh-CN" altLang="en-US" dirty="0"/>
              <a:t>任何事都存在脑子里，</a:t>
            </a:r>
            <a:r>
              <a:rPr lang="zh-CN" altLang="en-US" b="1" dirty="0">
                <a:solidFill>
                  <a:srgbClr val="C00000"/>
                </a:solidFill>
              </a:rPr>
              <a:t>讲不明</a:t>
            </a:r>
            <a:endParaRPr lang="en-US" altLang="zh-CN" b="1" dirty="0">
              <a:solidFill>
                <a:srgbClr val="C00000"/>
              </a:solidFill>
            </a:endParaRPr>
          </a:p>
          <a:p>
            <a:pPr lvl="1"/>
            <a:endParaRPr lang="en-US" altLang="zh-CN" b="1" dirty="0">
              <a:solidFill>
                <a:srgbClr val="C00000"/>
              </a:solidFill>
            </a:endParaRPr>
          </a:p>
          <a:p>
            <a:r>
              <a:rPr lang="zh-CN" altLang="en-US" dirty="0"/>
              <a:t>编写文档目的</a:t>
            </a:r>
          </a:p>
          <a:p>
            <a:pPr lvl="1"/>
            <a:r>
              <a:rPr lang="zh-CN" altLang="en-US" b="1" dirty="0">
                <a:solidFill>
                  <a:srgbClr val="C00000"/>
                </a:solidFill>
              </a:rPr>
              <a:t>阐述清楚</a:t>
            </a:r>
            <a:r>
              <a:rPr lang="zh-CN" altLang="en-US" dirty="0"/>
              <a:t>：内容、逻辑性、条理性</a:t>
            </a:r>
            <a:endParaRPr lang="en-US" altLang="zh-CN" dirty="0"/>
          </a:p>
          <a:p>
            <a:pPr lvl="1"/>
            <a:r>
              <a:rPr lang="zh-CN" altLang="en-US" b="1" dirty="0">
                <a:solidFill>
                  <a:srgbClr val="C00000"/>
                </a:solidFill>
              </a:rPr>
              <a:t>发现问题</a:t>
            </a:r>
            <a:r>
              <a:rPr lang="zh-CN" altLang="en-US" dirty="0"/>
              <a:t>：完整、一致、矛盾</a:t>
            </a:r>
            <a:endParaRPr lang="en-US" altLang="zh-CN" dirty="0"/>
          </a:p>
          <a:p>
            <a:pPr lvl="1"/>
            <a:r>
              <a:rPr lang="zh-CN" altLang="en-US" b="1" dirty="0">
                <a:solidFill>
                  <a:srgbClr val="C00000"/>
                </a:solidFill>
              </a:rPr>
              <a:t>开展交流</a:t>
            </a:r>
            <a:r>
              <a:rPr lang="zh-CN" altLang="en-US" dirty="0"/>
              <a:t>：便于各种人员的交流</a:t>
            </a:r>
            <a:endParaRPr lang="en-US" altLang="zh-CN" dirty="0"/>
          </a:p>
          <a:p>
            <a:pPr lvl="1"/>
            <a:r>
              <a:rPr lang="zh-CN" altLang="en-US" b="1" dirty="0">
                <a:solidFill>
                  <a:srgbClr val="C00000"/>
                </a:solidFill>
              </a:rPr>
              <a:t>促进管理</a:t>
            </a:r>
            <a:r>
              <a:rPr lang="en-US" altLang="zh-CN" dirty="0"/>
              <a:t>:  </a:t>
            </a:r>
            <a:r>
              <a:rPr lang="zh-CN" altLang="en-US" dirty="0"/>
              <a:t>管理软件开发成果</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3558" y="2612735"/>
            <a:ext cx="2104175" cy="2065917"/>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何为数据？</a:t>
            </a:r>
            <a:endParaRPr lang="zh-CN" altLang="en-US" dirty="0"/>
          </a:p>
        </p:txBody>
      </p:sp>
      <p:sp>
        <p:nvSpPr>
          <p:cNvPr id="2" name="内容占位符 1"/>
          <p:cNvSpPr>
            <a:spLocks noGrp="1"/>
          </p:cNvSpPr>
          <p:nvPr>
            <p:ph idx="1"/>
          </p:nvPr>
        </p:nvSpPr>
        <p:spPr/>
        <p:txBody>
          <a:bodyPr/>
          <a:lstStyle/>
          <a:p>
            <a:r>
              <a:rPr lang="zh-CN" altLang="en-US" dirty="0"/>
              <a:t>数据是程序的加工处理对象和结果</a:t>
            </a:r>
            <a:endParaRPr lang="en-US" altLang="zh-CN" dirty="0"/>
          </a:p>
          <a:p>
            <a:pPr lvl="1"/>
            <a:r>
              <a:rPr lang="zh-CN" altLang="en-US" dirty="0"/>
              <a:t>需要处理哪些数据</a:t>
            </a:r>
            <a:endParaRPr lang="en-US" altLang="zh-CN" dirty="0"/>
          </a:p>
          <a:p>
            <a:pPr lvl="1"/>
            <a:r>
              <a:rPr lang="zh-CN" altLang="en-US" dirty="0"/>
              <a:t>如何来获得这些数据</a:t>
            </a:r>
            <a:endParaRPr lang="en-US" altLang="zh-CN" dirty="0"/>
          </a:p>
          <a:p>
            <a:pPr lvl="1"/>
            <a:r>
              <a:rPr lang="zh-CN" altLang="en-US" dirty="0"/>
              <a:t>如何来表示这些数据</a:t>
            </a:r>
            <a:endParaRPr lang="en-US" altLang="zh-CN" dirty="0"/>
          </a:p>
          <a:p>
            <a:pPr lvl="1"/>
            <a:r>
              <a:rPr lang="zh-CN" altLang="en-US" dirty="0"/>
              <a:t>如何来存储和检索数据</a:t>
            </a:r>
            <a:endParaRPr lang="en-US" altLang="zh-CN" dirty="0"/>
          </a:p>
          <a:p>
            <a:pPr lvl="1"/>
            <a:r>
              <a:rPr lang="zh-CN" altLang="en-US" dirty="0"/>
              <a:t>如何来传输数据</a:t>
            </a:r>
            <a:endParaRPr lang="en-US" altLang="zh-CN" dirty="0"/>
          </a:p>
        </p:txBody>
      </p:sp>
      <p:sp>
        <p:nvSpPr>
          <p:cNvPr id="3" name="内容占位符 1">
            <a:extLst>
              <a:ext uri="{FF2B5EF4-FFF2-40B4-BE49-F238E27FC236}">
                <a16:creationId xmlns:a16="http://schemas.microsoft.com/office/drawing/2014/main" id="{A0C2044E-6BF4-84C7-5B55-018AB875CEAA}"/>
              </a:ext>
            </a:extLst>
          </p:cNvPr>
          <p:cNvSpPr txBox="1">
            <a:spLocks/>
          </p:cNvSpPr>
          <p:nvPr/>
        </p:nvSpPr>
        <p:spPr>
          <a:xfrm>
            <a:off x="5339122" y="1817688"/>
            <a:ext cx="5015396" cy="5040312"/>
          </a:xfrm>
          <a:prstGeom prst="rect">
            <a:avLst/>
          </a:prstGeom>
        </p:spPr>
        <p:txBody>
          <a:bodyPr/>
          <a:lstStyle>
            <a:lvl1pPr marL="342900" indent="-342900" algn="l" rtl="0" eaLnBrk="0" fontAlgn="base" hangingPunct="0">
              <a:spcBef>
                <a:spcPct val="20000"/>
              </a:spcBef>
              <a:spcAft>
                <a:spcPct val="0"/>
              </a:spcAft>
              <a:buFont typeface="Wingdings" panose="05000000000000000000" pitchFamily="2" charset="2"/>
              <a:buChar char=""/>
              <a:defRPr kumimoji="1" sz="3200" b="1" kern="1200">
                <a:solidFill>
                  <a:srgbClr val="002060"/>
                </a:solidFill>
                <a:latin typeface="+mn-lt"/>
                <a:ea typeface="+mn-ea"/>
                <a:cs typeface="微软雅黑" panose="020B0503020204020204" charset="-122"/>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ü"/>
              <a:defRPr kumimoji="1" sz="2800" kern="1200">
                <a:solidFill>
                  <a:srgbClr val="002060"/>
                </a:solidFill>
                <a:latin typeface="+mn-lt"/>
                <a:ea typeface="+mn-ea"/>
                <a:cs typeface="微软雅黑" panose="020B0503020204020204" charset="-122"/>
              </a:defRPr>
            </a:lvl2pPr>
            <a:lvl3pPr marL="1143000" indent="-228600" algn="l" rtl="0" eaLnBrk="0" fontAlgn="base" hangingPunct="0">
              <a:spcBef>
                <a:spcPct val="20000"/>
              </a:spcBef>
              <a:spcAft>
                <a:spcPct val="0"/>
              </a:spcAft>
              <a:buFont typeface="Wingdings" panose="05000000000000000000" pitchFamily="2" charset="2"/>
              <a:buChar char="p"/>
              <a:defRPr kumimoji="1" sz="2400" kern="1200">
                <a:solidFill>
                  <a:srgbClr val="002060"/>
                </a:solidFill>
                <a:latin typeface="+mn-lt"/>
                <a:ea typeface="+mn-ea"/>
                <a:cs typeface="微软雅黑" panose="020B0503020204020204" charset="-122"/>
              </a:defRPr>
            </a:lvl3pPr>
            <a:lvl4pPr marL="1600200" indent="-228600" algn="l" rtl="0" eaLnBrk="0" fontAlgn="base" hangingPunct="0">
              <a:spcBef>
                <a:spcPct val="20000"/>
              </a:spcBef>
              <a:spcAft>
                <a:spcPct val="0"/>
              </a:spcAft>
              <a:buFont typeface="Wingdings" panose="05000000000000000000" pitchFamily="2" charset="2"/>
              <a:buChar char="n"/>
              <a:defRPr kumimoji="1" sz="2000" kern="1200">
                <a:solidFill>
                  <a:srgbClr val="002060"/>
                </a:solidFill>
                <a:latin typeface="+mn-lt"/>
                <a:ea typeface="+mn-ea"/>
                <a:cs typeface="微软雅黑" panose="020B0503020204020204" charset="-122"/>
              </a:defRPr>
            </a:lvl4pPr>
            <a:lvl5pPr marL="1828800" indent="0" algn="l" rtl="0" eaLnBrk="0" fontAlgn="base" hangingPunct="0">
              <a:spcBef>
                <a:spcPct val="20000"/>
              </a:spcBef>
              <a:spcAft>
                <a:spcPct val="0"/>
              </a:spcAft>
              <a:buFont typeface="Wingdings" panose="05000000000000000000" pitchFamily="2" charset="2"/>
              <a:buNone/>
              <a:defRPr kumimoji="1" sz="2000" kern="1200">
                <a:solidFill>
                  <a:schemeClr val="tx1"/>
                </a:solidFill>
                <a:latin typeface="+mn-lt"/>
                <a:ea typeface="+mn-ea"/>
                <a:cs typeface="微软雅黑" panose="020B050302020402020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数据形式</a:t>
            </a:r>
            <a:endParaRPr lang="en-US" altLang="zh-CN" dirty="0"/>
          </a:p>
          <a:p>
            <a:pPr lvl="1"/>
            <a:r>
              <a:rPr lang="zh-CN" altLang="en-US" b="0" dirty="0"/>
              <a:t>用户、订单、交易、日志数据</a:t>
            </a:r>
            <a:endParaRPr lang="en-US" altLang="zh-CN" b="0" dirty="0"/>
          </a:p>
          <a:p>
            <a:pPr lvl="1"/>
            <a:endParaRPr lang="en-US" altLang="zh-CN" b="0" dirty="0"/>
          </a:p>
          <a:p>
            <a:r>
              <a:rPr lang="zh-CN" altLang="en-US" dirty="0"/>
              <a:t>数据处理</a:t>
            </a:r>
            <a:endParaRPr lang="en-US" altLang="zh-CN" dirty="0"/>
          </a:p>
          <a:p>
            <a:pPr lvl="1"/>
            <a:r>
              <a:rPr lang="zh-CN" altLang="en-US" b="0" dirty="0"/>
              <a:t>表示、获取、存储、检索、分析</a:t>
            </a:r>
            <a:endParaRPr lang="en-US" altLang="zh-CN" b="0"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00" name="Rectangle 36"/>
          <p:cNvSpPr>
            <a:spLocks noGrp="1" noChangeArrowheads="1"/>
          </p:cNvSpPr>
          <p:nvPr>
            <p:ph type="title"/>
          </p:nvPr>
        </p:nvSpPr>
        <p:spPr/>
        <p:txBody>
          <a:bodyPr/>
          <a:lstStyle/>
          <a:p>
            <a:r>
              <a:rPr lang="zh-CN" altLang="en-US" dirty="0"/>
              <a:t>从开发者的角度看软件的构成</a:t>
            </a:r>
          </a:p>
        </p:txBody>
      </p:sp>
      <p:sp>
        <p:nvSpPr>
          <p:cNvPr id="62468" name="Oval 4"/>
          <p:cNvSpPr>
            <a:spLocks noChangeArrowheads="1"/>
          </p:cNvSpPr>
          <p:nvPr/>
        </p:nvSpPr>
        <p:spPr bwMode="auto">
          <a:xfrm>
            <a:off x="1378682" y="2312876"/>
            <a:ext cx="8676964" cy="3455738"/>
          </a:xfrm>
          <a:prstGeom prst="ellipse">
            <a:avLst/>
          </a:prstGeom>
          <a:noFill/>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endParaRPr lang="zh-CN" altLang="en-US"/>
          </a:p>
        </p:txBody>
      </p:sp>
      <p:sp>
        <p:nvSpPr>
          <p:cNvPr id="62469" name="AutoShape 5"/>
          <p:cNvSpPr/>
          <p:nvPr/>
        </p:nvSpPr>
        <p:spPr bwMode="auto">
          <a:xfrm>
            <a:off x="2498307" y="1009436"/>
            <a:ext cx="1752600" cy="431800"/>
          </a:xfrm>
          <a:prstGeom prst="borderCallout1">
            <a:avLst>
              <a:gd name="adj1" fmla="val 26472"/>
              <a:gd name="adj2" fmla="val -4347"/>
              <a:gd name="adj3" fmla="val 594384"/>
              <a:gd name="adj4" fmla="val -6742"/>
            </a:avLst>
          </a:prstGeom>
          <a:noFill/>
          <a:ln>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a:r>
              <a:rPr kumimoji="1" lang="zh-CN" altLang="en-US" dirty="0">
                <a:solidFill>
                  <a:srgbClr val="C00000"/>
                </a:solidFill>
                <a:latin typeface="微软雅黑" panose="020B0503020204020204" charset="-122"/>
                <a:ea typeface="微软雅黑" panose="020B0503020204020204" charset="-122"/>
              </a:rPr>
              <a:t>可执行部分</a:t>
            </a:r>
          </a:p>
        </p:txBody>
      </p:sp>
      <p:sp>
        <p:nvSpPr>
          <p:cNvPr id="62470" name="AutoShape 6"/>
          <p:cNvSpPr/>
          <p:nvPr/>
        </p:nvSpPr>
        <p:spPr bwMode="auto">
          <a:xfrm>
            <a:off x="7068540" y="1048683"/>
            <a:ext cx="1885950" cy="431800"/>
          </a:xfrm>
          <a:prstGeom prst="borderCallout2">
            <a:avLst>
              <a:gd name="adj1" fmla="val 26472"/>
              <a:gd name="adj2" fmla="val 104042"/>
              <a:gd name="adj3" fmla="val 26472"/>
              <a:gd name="adj4" fmla="val 104375"/>
              <a:gd name="adj5" fmla="val 603335"/>
              <a:gd name="adj6" fmla="val 121037"/>
            </a:avLst>
          </a:prstGeom>
          <a:ln w="34925"/>
        </p:spPr>
        <p:style>
          <a:lnRef idx="1">
            <a:schemeClr val="accent1"/>
          </a:lnRef>
          <a:fillRef idx="0">
            <a:schemeClr val="accent1"/>
          </a:fillRef>
          <a:effectRef idx="0">
            <a:schemeClr val="accent1"/>
          </a:effectRef>
          <a:fontRef idx="minor">
            <a:schemeClr val="tx1"/>
          </a:fontRef>
        </p:style>
        <p:txBody>
          <a:bodyPr wrap="none" anchor="ctr"/>
          <a:lstStyle/>
          <a:p>
            <a:pPr algn="ctr"/>
            <a:r>
              <a:rPr kumimoji="1" lang="zh-CN" altLang="en-US" dirty="0">
                <a:solidFill>
                  <a:srgbClr val="C00000"/>
                </a:solidFill>
                <a:latin typeface="微软雅黑" panose="020B0503020204020204" charset="-122"/>
                <a:ea typeface="微软雅黑" panose="020B0503020204020204" charset="-122"/>
              </a:rPr>
              <a:t>不可执行部分</a:t>
            </a:r>
          </a:p>
        </p:txBody>
      </p:sp>
      <p:sp>
        <p:nvSpPr>
          <p:cNvPr id="62473" name="Oval 9"/>
          <p:cNvSpPr>
            <a:spLocks noChangeArrowheads="1"/>
          </p:cNvSpPr>
          <p:nvPr/>
        </p:nvSpPr>
        <p:spPr bwMode="auto">
          <a:xfrm>
            <a:off x="8327453" y="3597190"/>
            <a:ext cx="1187911" cy="649188"/>
          </a:xfrm>
          <a:prstGeom prst="ellipse">
            <a:avLst/>
          </a:prstGeom>
          <a:noFill/>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algn="ctr">
              <a:spcBef>
                <a:spcPct val="50000"/>
              </a:spcBef>
            </a:pPr>
            <a:r>
              <a:rPr kumimoji="1" lang="zh-CN" altLang="en-US" dirty="0">
                <a:solidFill>
                  <a:schemeClr val="tx1"/>
                </a:solidFill>
                <a:latin typeface="微软雅黑" panose="020B0503020204020204" charset="-122"/>
                <a:ea typeface="微软雅黑" panose="020B0503020204020204" charset="-122"/>
              </a:rPr>
              <a:t>文档</a:t>
            </a:r>
            <a:endParaRPr kumimoji="1" lang="en-US" altLang="zh-CN" dirty="0">
              <a:solidFill>
                <a:schemeClr val="tx1"/>
              </a:solidFill>
              <a:latin typeface="微软雅黑" panose="020B0503020204020204" charset="-122"/>
              <a:ea typeface="微软雅黑" panose="020B0503020204020204" charset="-122"/>
            </a:endParaRPr>
          </a:p>
        </p:txBody>
      </p:sp>
      <p:sp>
        <p:nvSpPr>
          <p:cNvPr id="62479" name="Line 15"/>
          <p:cNvSpPr>
            <a:spLocks noChangeShapeType="1"/>
          </p:cNvSpPr>
          <p:nvPr/>
        </p:nvSpPr>
        <p:spPr bwMode="auto">
          <a:xfrm>
            <a:off x="5508488" y="3158208"/>
            <a:ext cx="360363" cy="0"/>
          </a:xfrm>
          <a:prstGeom prst="line">
            <a:avLst/>
          </a:prstGeom>
          <a:noFill/>
          <a:ln w="50800">
            <a:solidFill>
              <a:srgbClr val="FF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62484" name="AutoShape 20">
            <a:hlinkClick r:id="rId2" action="ppaction://hlinkfile"/>
          </p:cNvPr>
          <p:cNvSpPr>
            <a:spLocks noChangeArrowheads="1"/>
          </p:cNvSpPr>
          <p:nvPr/>
        </p:nvSpPr>
        <p:spPr bwMode="auto">
          <a:xfrm>
            <a:off x="4187466" y="2824403"/>
            <a:ext cx="1205206" cy="635794"/>
          </a:xfrm>
          <a:prstGeom prst="hexagon">
            <a:avLst>
              <a:gd name="adj" fmla="val 31992"/>
              <a:gd name="vf" fmla="val 115470"/>
            </a:avLst>
          </a:prstGeom>
          <a:noFill/>
          <a:ln>
            <a:headEnd type="none" w="sm" len="sm"/>
            <a:tailEnd type="none" w="sm" len="sm"/>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pPr>
            <a:r>
              <a:rPr kumimoji="1" lang="zh-CN" altLang="en-US" dirty="0">
                <a:latin typeface="微软雅黑" panose="020B0503020204020204" charset="-122"/>
                <a:ea typeface="微软雅黑" panose="020B0503020204020204" charset="-122"/>
              </a:rPr>
              <a:t>数据</a:t>
            </a:r>
          </a:p>
        </p:txBody>
      </p:sp>
      <p:sp>
        <p:nvSpPr>
          <p:cNvPr id="62485" name="AutoShape 21">
            <a:hlinkClick r:id="rId2" action="ppaction://hlinkfile"/>
          </p:cNvPr>
          <p:cNvSpPr>
            <a:spLocks noChangeArrowheads="1"/>
          </p:cNvSpPr>
          <p:nvPr/>
        </p:nvSpPr>
        <p:spPr bwMode="auto">
          <a:xfrm>
            <a:off x="5947125" y="2794882"/>
            <a:ext cx="1461769" cy="617934"/>
          </a:xfrm>
          <a:prstGeom prst="hexagon">
            <a:avLst>
              <a:gd name="adj" fmla="val 31992"/>
              <a:gd name="vf" fmla="val 115470"/>
            </a:avLst>
          </a:prstGeom>
          <a:noFill/>
          <a:ln>
            <a:headEnd type="none" w="sm" len="sm"/>
            <a:tailEnd type="none" w="sm" len="sm"/>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pPr>
            <a:r>
              <a:rPr kumimoji="1" lang="zh-CN" altLang="en-US" dirty="0">
                <a:solidFill>
                  <a:schemeClr val="dk1"/>
                </a:solidFill>
                <a:latin typeface="微软雅黑" panose="020B0503020204020204" charset="-122"/>
                <a:ea typeface="微软雅黑" panose="020B0503020204020204" charset="-122"/>
              </a:rPr>
              <a:t>数据</a:t>
            </a:r>
          </a:p>
        </p:txBody>
      </p:sp>
      <p:sp>
        <p:nvSpPr>
          <p:cNvPr id="62487" name="Oval 23"/>
          <p:cNvSpPr>
            <a:spLocks noChangeArrowheads="1"/>
          </p:cNvSpPr>
          <p:nvPr/>
        </p:nvSpPr>
        <p:spPr bwMode="auto">
          <a:xfrm>
            <a:off x="7283672" y="4152141"/>
            <a:ext cx="1187911" cy="649188"/>
          </a:xfrm>
          <a:prstGeom prst="ellipse">
            <a:avLst/>
          </a:prstGeom>
          <a:noFill/>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algn="ctr">
              <a:spcBef>
                <a:spcPct val="50000"/>
              </a:spcBef>
            </a:pPr>
            <a:endParaRPr kumimoji="1" lang="en-US" altLang="zh-CN">
              <a:solidFill>
                <a:schemeClr val="tx1"/>
              </a:solidFill>
              <a:latin typeface="微软雅黑" panose="020B0503020204020204" charset="-122"/>
              <a:ea typeface="微软雅黑" panose="020B0503020204020204" charset="-122"/>
            </a:endParaRPr>
          </a:p>
        </p:txBody>
      </p:sp>
      <p:sp>
        <p:nvSpPr>
          <p:cNvPr id="62488" name="Oval 24"/>
          <p:cNvSpPr>
            <a:spLocks noChangeArrowheads="1"/>
          </p:cNvSpPr>
          <p:nvPr/>
        </p:nvSpPr>
        <p:spPr bwMode="auto">
          <a:xfrm>
            <a:off x="3845860" y="4371044"/>
            <a:ext cx="1531144" cy="649188"/>
          </a:xfrm>
          <a:prstGeom prst="ellipse">
            <a:avLst/>
          </a:prstGeom>
          <a:noFill/>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algn="ctr">
              <a:spcBef>
                <a:spcPct val="50000"/>
              </a:spcBef>
            </a:pPr>
            <a:r>
              <a:rPr kumimoji="1" lang="zh-CN" altLang="en-US" dirty="0">
                <a:solidFill>
                  <a:schemeClr val="tx1"/>
                </a:solidFill>
                <a:latin typeface="微软雅黑" panose="020B0503020204020204" charset="-122"/>
                <a:ea typeface="微软雅黑" panose="020B0503020204020204" charset="-122"/>
              </a:rPr>
              <a:t>文档</a:t>
            </a:r>
            <a:endParaRPr kumimoji="1" lang="en-US" altLang="zh-CN" dirty="0">
              <a:solidFill>
                <a:schemeClr val="tx1"/>
              </a:solidFill>
              <a:latin typeface="微软雅黑" panose="020B0503020204020204" charset="-122"/>
              <a:ea typeface="微软雅黑" panose="020B0503020204020204" charset="-122"/>
            </a:endParaRPr>
          </a:p>
        </p:txBody>
      </p:sp>
      <p:sp>
        <p:nvSpPr>
          <p:cNvPr id="62489" name="Line 25"/>
          <p:cNvSpPr>
            <a:spLocks noChangeShapeType="1"/>
          </p:cNvSpPr>
          <p:nvPr/>
        </p:nvSpPr>
        <p:spPr bwMode="auto">
          <a:xfrm>
            <a:off x="6814566" y="4555856"/>
            <a:ext cx="360363" cy="0"/>
          </a:xfrm>
          <a:prstGeom prst="line">
            <a:avLst/>
          </a:prstGeom>
          <a:noFill/>
          <a:ln w="50800">
            <a:solidFill>
              <a:srgbClr val="FF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62490" name="Line 26"/>
          <p:cNvSpPr>
            <a:spLocks noChangeShapeType="1"/>
          </p:cNvSpPr>
          <p:nvPr/>
        </p:nvSpPr>
        <p:spPr bwMode="auto">
          <a:xfrm>
            <a:off x="2993847" y="4288029"/>
            <a:ext cx="852013" cy="267828"/>
          </a:xfrm>
          <a:prstGeom prst="line">
            <a:avLst/>
          </a:prstGeom>
          <a:noFill/>
          <a:ln w="28575">
            <a:solidFill>
              <a:srgbClr val="00008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91" name="Line 27"/>
          <p:cNvSpPr>
            <a:spLocks noChangeShapeType="1"/>
          </p:cNvSpPr>
          <p:nvPr/>
        </p:nvSpPr>
        <p:spPr bwMode="auto">
          <a:xfrm flipH="1">
            <a:off x="2982257" y="3190959"/>
            <a:ext cx="1205207" cy="561975"/>
          </a:xfrm>
          <a:prstGeom prst="line">
            <a:avLst/>
          </a:prstGeom>
          <a:noFill/>
          <a:ln w="28575">
            <a:solidFill>
              <a:srgbClr val="00008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92" name="Line 28"/>
          <p:cNvSpPr>
            <a:spLocks noChangeShapeType="1"/>
          </p:cNvSpPr>
          <p:nvPr/>
        </p:nvSpPr>
        <p:spPr bwMode="auto">
          <a:xfrm flipH="1">
            <a:off x="4494181" y="3460172"/>
            <a:ext cx="318760" cy="910847"/>
          </a:xfrm>
          <a:prstGeom prst="line">
            <a:avLst/>
          </a:prstGeom>
          <a:noFill/>
          <a:ln w="28575">
            <a:solidFill>
              <a:srgbClr val="00008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93" name="Line 29"/>
          <p:cNvSpPr>
            <a:spLocks noChangeShapeType="1"/>
          </p:cNvSpPr>
          <p:nvPr/>
        </p:nvSpPr>
        <p:spPr bwMode="auto">
          <a:xfrm flipH="1" flipV="1">
            <a:off x="7174929" y="3575875"/>
            <a:ext cx="504451" cy="576263"/>
          </a:xfrm>
          <a:prstGeom prst="line">
            <a:avLst/>
          </a:prstGeom>
          <a:noFill/>
          <a:ln w="28575">
            <a:solidFill>
              <a:srgbClr val="00008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94" name="Line 30"/>
          <p:cNvSpPr>
            <a:spLocks noChangeShapeType="1"/>
          </p:cNvSpPr>
          <p:nvPr/>
        </p:nvSpPr>
        <p:spPr bwMode="auto">
          <a:xfrm flipH="1" flipV="1">
            <a:off x="5186990" y="3460196"/>
            <a:ext cx="853755" cy="910847"/>
          </a:xfrm>
          <a:prstGeom prst="line">
            <a:avLst/>
          </a:prstGeom>
          <a:noFill/>
          <a:ln w="28575">
            <a:solidFill>
              <a:srgbClr val="00008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95" name="Line 31"/>
          <p:cNvSpPr>
            <a:spLocks noChangeShapeType="1"/>
          </p:cNvSpPr>
          <p:nvPr/>
        </p:nvSpPr>
        <p:spPr bwMode="auto">
          <a:xfrm flipH="1" flipV="1">
            <a:off x="7408894" y="3190959"/>
            <a:ext cx="991584" cy="561975"/>
          </a:xfrm>
          <a:prstGeom prst="line">
            <a:avLst/>
          </a:prstGeom>
          <a:noFill/>
          <a:ln w="28575">
            <a:solidFill>
              <a:srgbClr val="00008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流程图: 文档 7"/>
          <p:cNvSpPr/>
          <p:nvPr/>
        </p:nvSpPr>
        <p:spPr>
          <a:xfrm>
            <a:off x="2002767" y="3691342"/>
            <a:ext cx="991080" cy="864514"/>
          </a:xfrm>
          <a:prstGeom prst="flowChartDocumen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程序</a:t>
            </a:r>
          </a:p>
        </p:txBody>
      </p:sp>
      <p:sp>
        <p:nvSpPr>
          <p:cNvPr id="62486" name="Oval 22"/>
          <p:cNvSpPr>
            <a:spLocks noChangeArrowheads="1"/>
          </p:cNvSpPr>
          <p:nvPr/>
        </p:nvSpPr>
        <p:spPr bwMode="auto">
          <a:xfrm>
            <a:off x="5573680" y="4336566"/>
            <a:ext cx="1187911" cy="649188"/>
          </a:xfrm>
          <a:prstGeom prst="ellipse">
            <a:avLst/>
          </a:prstGeom>
          <a:noFill/>
          <a:ln>
            <a:headEnd type="none" w="sm" len="sm"/>
            <a:tailEnd type="none" w="sm" len="sm"/>
          </a:ln>
        </p:spPr>
        <p:style>
          <a:lnRef idx="2">
            <a:schemeClr val="dk1"/>
          </a:lnRef>
          <a:fillRef idx="1">
            <a:schemeClr val="lt1"/>
          </a:fillRef>
          <a:effectRef idx="0">
            <a:schemeClr val="dk1"/>
          </a:effectRef>
          <a:fontRef idx="minor">
            <a:schemeClr val="dk1"/>
          </a:fontRef>
        </p:style>
        <p:txBody>
          <a:bodyPr wrap="square">
            <a:spAutoFit/>
          </a:bodyPr>
          <a:lstStyle/>
          <a:p>
            <a:pPr algn="ctr">
              <a:spcBef>
                <a:spcPct val="50000"/>
              </a:spcBef>
            </a:pPr>
            <a:endParaRPr kumimoji="1" lang="en-US" altLang="zh-CN">
              <a:solidFill>
                <a:schemeClr val="tx1"/>
              </a:solidFill>
              <a:latin typeface="微软雅黑" panose="020B0503020204020204" charset="-122"/>
              <a:ea typeface="微软雅黑" panose="020B0503020204020204" charset="-122"/>
            </a:endParaRPr>
          </a:p>
        </p:txBody>
      </p:sp>
      <p:cxnSp>
        <p:nvCxnSpPr>
          <p:cNvPr id="10" name="直接连接符 9"/>
          <p:cNvCxnSpPr>
            <a:stCxn id="62470" idx="2"/>
            <a:endCxn id="62484" idx="5"/>
          </p:cNvCxnSpPr>
          <p:nvPr/>
        </p:nvCxnSpPr>
        <p:spPr>
          <a:xfrm flipH="1">
            <a:off x="5189269" y="1264583"/>
            <a:ext cx="1879271" cy="1559820"/>
          </a:xfrm>
          <a:prstGeom prst="line">
            <a:avLst/>
          </a:prstGeom>
          <a:ln w="34925"/>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A27DB4D-6246-74B8-CEDE-2D5212855778}"/>
              </a:ext>
            </a:extLst>
          </p:cNvPr>
          <p:cNvSpPr txBox="1"/>
          <p:nvPr/>
        </p:nvSpPr>
        <p:spPr>
          <a:xfrm>
            <a:off x="10244" y="728700"/>
            <a:ext cx="6094520" cy="6001643"/>
          </a:xfrm>
          <a:prstGeom prst="rect">
            <a:avLst/>
          </a:prstGeom>
          <a:noFill/>
        </p:spPr>
        <p:txBody>
          <a:bodyPr wrap="square">
            <a:spAutoFit/>
          </a:bodyPr>
          <a:lstStyle/>
          <a:p>
            <a:r>
              <a:rPr lang="en-US" altLang="zh-CN" b="0" i="0" dirty="0">
                <a:solidFill>
                  <a:srgbClr val="000000"/>
                </a:solidFill>
                <a:effectLst/>
                <a:latin typeface="PingFang SC"/>
              </a:rPr>
              <a:t>CBD</a:t>
            </a:r>
            <a:r>
              <a:rPr lang="zh-CN" altLang="en-US" b="0" i="0" dirty="0">
                <a:solidFill>
                  <a:srgbClr val="000000"/>
                </a:solidFill>
                <a:effectLst/>
                <a:latin typeface="PingFang SC"/>
              </a:rPr>
              <a:t>基于构件的开发</a:t>
            </a:r>
            <a:br>
              <a:rPr lang="zh-CN" altLang="en-US" dirty="0"/>
            </a:br>
            <a:r>
              <a:rPr lang="en-US" altLang="zh-CN" b="0" i="0" dirty="0">
                <a:solidFill>
                  <a:srgbClr val="000000"/>
                </a:solidFill>
                <a:effectLst/>
                <a:latin typeface="PingFang SC"/>
              </a:rPr>
              <a:t>CBSE</a:t>
            </a:r>
            <a:r>
              <a:rPr lang="zh-CN" altLang="en-US" b="0" i="0" dirty="0">
                <a:solidFill>
                  <a:srgbClr val="000000"/>
                </a:solidFill>
                <a:effectLst/>
                <a:latin typeface="PingFang SC"/>
              </a:rPr>
              <a:t>基于构件的软件工程</a:t>
            </a:r>
            <a:endParaRPr lang="en-US" altLang="zh-CN" b="0" i="0" dirty="0">
              <a:solidFill>
                <a:srgbClr val="000000"/>
              </a:solidFill>
              <a:effectLst/>
              <a:latin typeface="PingFang SC"/>
            </a:endParaRPr>
          </a:p>
          <a:p>
            <a:r>
              <a:rPr lang="en-US" altLang="zh-CN" b="0" dirty="0">
                <a:solidFill>
                  <a:srgbClr val="000000"/>
                </a:solidFill>
                <a:latin typeface="PingFang SC"/>
              </a:rPr>
              <a:t>DO</a:t>
            </a:r>
            <a:r>
              <a:rPr lang="zh-CN" altLang="en-US" b="0" dirty="0">
                <a:solidFill>
                  <a:srgbClr val="000000"/>
                </a:solidFill>
                <a:latin typeface="PingFang SC"/>
              </a:rPr>
              <a:t>面向数字信息</a:t>
            </a:r>
          </a:p>
          <a:p>
            <a:r>
              <a:rPr lang="en-US" altLang="zh-CN" b="0" dirty="0">
                <a:solidFill>
                  <a:srgbClr val="000000"/>
                </a:solidFill>
                <a:latin typeface="PingFang SC"/>
              </a:rPr>
              <a:t>DFD</a:t>
            </a:r>
            <a:r>
              <a:rPr lang="zh-CN" altLang="en-US" b="0" dirty="0">
                <a:solidFill>
                  <a:srgbClr val="000000"/>
                </a:solidFill>
                <a:latin typeface="PingFang SC"/>
              </a:rPr>
              <a:t>数据流程图</a:t>
            </a:r>
          </a:p>
          <a:p>
            <a:r>
              <a:rPr lang="en-US" altLang="zh-CN" b="0" dirty="0">
                <a:solidFill>
                  <a:srgbClr val="000000"/>
                </a:solidFill>
                <a:latin typeface="PingFang SC"/>
              </a:rPr>
              <a:t>DEV </a:t>
            </a:r>
            <a:r>
              <a:rPr lang="zh-CN" altLang="en-US" b="0" dirty="0">
                <a:solidFill>
                  <a:srgbClr val="000000"/>
                </a:solidFill>
                <a:latin typeface="PingFang SC"/>
              </a:rPr>
              <a:t>开发</a:t>
            </a:r>
          </a:p>
          <a:p>
            <a:r>
              <a:rPr lang="en-US" altLang="zh-CN" b="0" dirty="0">
                <a:solidFill>
                  <a:srgbClr val="000000"/>
                </a:solidFill>
                <a:latin typeface="PingFang SC"/>
              </a:rPr>
              <a:t>FO</a:t>
            </a:r>
            <a:r>
              <a:rPr lang="zh-CN" altLang="en-US" b="0" dirty="0">
                <a:solidFill>
                  <a:srgbClr val="000000"/>
                </a:solidFill>
                <a:latin typeface="PingFang SC"/>
              </a:rPr>
              <a:t>面向事实</a:t>
            </a:r>
            <a:endParaRPr lang="en-US" altLang="zh-CN" b="0" dirty="0">
              <a:solidFill>
                <a:srgbClr val="000000"/>
              </a:solidFill>
              <a:latin typeface="PingFang SC"/>
            </a:endParaRPr>
          </a:p>
          <a:p>
            <a:r>
              <a:rPr lang="en-US" altLang="zh-CN" b="0" dirty="0">
                <a:solidFill>
                  <a:srgbClr val="000000"/>
                </a:solidFill>
                <a:latin typeface="PingFang SC"/>
              </a:rPr>
              <a:t>IPO</a:t>
            </a:r>
            <a:r>
              <a:rPr lang="zh-CN" altLang="en-US" b="0" dirty="0">
                <a:solidFill>
                  <a:srgbClr val="000000"/>
                </a:solidFill>
                <a:latin typeface="PingFang SC"/>
              </a:rPr>
              <a:t>输入输出过程</a:t>
            </a:r>
            <a:br>
              <a:rPr lang="zh-CN" altLang="en-US" b="0" dirty="0">
                <a:solidFill>
                  <a:srgbClr val="000000"/>
                </a:solidFill>
                <a:latin typeface="PingFang SC"/>
              </a:rPr>
            </a:br>
            <a:r>
              <a:rPr lang="en-US" altLang="zh-CN" b="0" dirty="0">
                <a:solidFill>
                  <a:srgbClr val="000000"/>
                </a:solidFill>
                <a:latin typeface="PingFang SC"/>
              </a:rPr>
              <a:t>IDE</a:t>
            </a:r>
            <a:r>
              <a:rPr lang="zh-CN" altLang="en-US" b="0" dirty="0">
                <a:solidFill>
                  <a:srgbClr val="000000"/>
                </a:solidFill>
                <a:latin typeface="PingFang SC"/>
              </a:rPr>
              <a:t>集成开发环境</a:t>
            </a:r>
            <a:endParaRPr lang="en-US" altLang="zh-CN" b="0" dirty="0">
              <a:solidFill>
                <a:srgbClr val="000000"/>
              </a:solidFill>
              <a:latin typeface="PingFang SC"/>
            </a:endParaRPr>
          </a:p>
          <a:p>
            <a:r>
              <a:rPr lang="en-US" altLang="zh-CN" b="0" dirty="0">
                <a:solidFill>
                  <a:srgbClr val="000000"/>
                </a:solidFill>
                <a:latin typeface="PingFang SC"/>
              </a:rPr>
              <a:t>IT</a:t>
            </a:r>
            <a:r>
              <a:rPr lang="zh-CN" altLang="en-US" b="0" dirty="0">
                <a:solidFill>
                  <a:srgbClr val="000000"/>
                </a:solidFill>
                <a:latin typeface="PingFang SC"/>
              </a:rPr>
              <a:t>集成测试</a:t>
            </a:r>
            <a:endParaRPr lang="en-US" altLang="zh-CN" b="0" dirty="0">
              <a:solidFill>
                <a:srgbClr val="000000"/>
              </a:solidFill>
              <a:latin typeface="PingFang SC"/>
            </a:endParaRPr>
          </a:p>
          <a:p>
            <a:r>
              <a:rPr lang="en-US" altLang="zh-CN" b="0" dirty="0">
                <a:solidFill>
                  <a:srgbClr val="000000"/>
                </a:solidFill>
                <a:latin typeface="PingFang SC"/>
              </a:rPr>
              <a:t>OO</a:t>
            </a:r>
            <a:r>
              <a:rPr lang="zh-CN" altLang="en-US" b="0" dirty="0">
                <a:solidFill>
                  <a:srgbClr val="000000"/>
                </a:solidFill>
                <a:latin typeface="PingFang SC"/>
              </a:rPr>
              <a:t>面向对象</a:t>
            </a:r>
            <a:br>
              <a:rPr lang="zh-CN" altLang="en-US" b="0" dirty="0">
                <a:solidFill>
                  <a:srgbClr val="000000"/>
                </a:solidFill>
                <a:latin typeface="PingFang SC"/>
              </a:rPr>
            </a:br>
            <a:r>
              <a:rPr lang="en-US" altLang="zh-CN" b="0" dirty="0">
                <a:solidFill>
                  <a:srgbClr val="000000"/>
                </a:solidFill>
                <a:latin typeface="PingFang SC"/>
              </a:rPr>
              <a:t>OOSE</a:t>
            </a:r>
            <a:r>
              <a:rPr lang="zh-CN" altLang="en-US" b="0" dirty="0">
                <a:solidFill>
                  <a:srgbClr val="000000"/>
                </a:solidFill>
                <a:latin typeface="PingFang SC"/>
              </a:rPr>
              <a:t>面向对象软件工程</a:t>
            </a:r>
            <a:endParaRPr lang="en-US" altLang="zh-CN" b="0" dirty="0">
              <a:solidFill>
                <a:srgbClr val="000000"/>
              </a:solidFill>
              <a:latin typeface="PingFang SC"/>
            </a:endParaRPr>
          </a:p>
          <a:p>
            <a:r>
              <a:rPr lang="en-US" altLang="zh-CN" b="0" i="0" dirty="0">
                <a:solidFill>
                  <a:srgbClr val="000000"/>
                </a:solidFill>
                <a:effectLst/>
                <a:latin typeface="PingFang SC"/>
              </a:rPr>
              <a:t>OMG</a:t>
            </a:r>
            <a:r>
              <a:rPr lang="zh-CN" altLang="en-US" b="0" i="0" dirty="0">
                <a:solidFill>
                  <a:srgbClr val="000000"/>
                </a:solidFill>
                <a:effectLst/>
                <a:latin typeface="PingFang SC"/>
              </a:rPr>
              <a:t>对象管理组织</a:t>
            </a:r>
            <a:br>
              <a:rPr lang="zh-CN" altLang="en-US" dirty="0"/>
            </a:br>
            <a:r>
              <a:rPr lang="en-US" altLang="zh-CN" b="0" i="0" dirty="0">
                <a:solidFill>
                  <a:srgbClr val="000000"/>
                </a:solidFill>
                <a:effectLst/>
                <a:latin typeface="PingFang SC"/>
              </a:rPr>
              <a:t>OOSD</a:t>
            </a:r>
            <a:r>
              <a:rPr lang="zh-CN" altLang="en-US" b="0" i="0" dirty="0">
                <a:solidFill>
                  <a:srgbClr val="000000"/>
                </a:solidFill>
                <a:effectLst/>
                <a:latin typeface="PingFang SC"/>
              </a:rPr>
              <a:t>面向对象的软件开发方法</a:t>
            </a:r>
            <a:br>
              <a:rPr lang="zh-CN" altLang="en-US" dirty="0"/>
            </a:br>
            <a:r>
              <a:rPr lang="en-US" altLang="zh-CN" b="0" i="0" dirty="0">
                <a:solidFill>
                  <a:srgbClr val="000000"/>
                </a:solidFill>
                <a:effectLst/>
                <a:latin typeface="PingFang SC"/>
              </a:rPr>
              <a:t>OOA</a:t>
            </a:r>
            <a:r>
              <a:rPr lang="zh-CN" altLang="en-US" b="0" i="0" dirty="0">
                <a:solidFill>
                  <a:srgbClr val="000000"/>
                </a:solidFill>
                <a:effectLst/>
                <a:latin typeface="PingFang SC"/>
              </a:rPr>
              <a:t>面向对象分析</a:t>
            </a:r>
            <a:br>
              <a:rPr lang="zh-CN" altLang="en-US" dirty="0"/>
            </a:br>
            <a:r>
              <a:rPr lang="en-US" altLang="zh-CN" b="0" i="0" dirty="0">
                <a:solidFill>
                  <a:srgbClr val="000000"/>
                </a:solidFill>
                <a:effectLst/>
                <a:latin typeface="PingFang SC"/>
              </a:rPr>
              <a:t>OOD</a:t>
            </a:r>
            <a:r>
              <a:rPr lang="zh-CN" altLang="en-US" b="0" i="0" dirty="0">
                <a:solidFill>
                  <a:srgbClr val="000000"/>
                </a:solidFill>
                <a:effectLst/>
                <a:latin typeface="PingFang SC"/>
              </a:rPr>
              <a:t>面向对象设计</a:t>
            </a:r>
            <a:br>
              <a:rPr lang="zh-CN" altLang="en-US" dirty="0"/>
            </a:br>
            <a:r>
              <a:rPr lang="en-US" altLang="zh-CN" b="0" i="0" dirty="0">
                <a:solidFill>
                  <a:srgbClr val="000000"/>
                </a:solidFill>
                <a:effectLst/>
                <a:latin typeface="PingFang SC"/>
              </a:rPr>
              <a:t>OOP</a:t>
            </a:r>
            <a:r>
              <a:rPr lang="zh-CN" altLang="en-US" b="0" i="0" dirty="0">
                <a:solidFill>
                  <a:srgbClr val="000000"/>
                </a:solidFill>
                <a:effectLst/>
                <a:latin typeface="PingFang SC"/>
              </a:rPr>
              <a:t>面向对象编程</a:t>
            </a:r>
            <a:endParaRPr lang="zh-CN" altLang="en-US" b="0" dirty="0">
              <a:solidFill>
                <a:srgbClr val="000000"/>
              </a:solidFill>
              <a:latin typeface="PingFang SC"/>
            </a:endParaRPr>
          </a:p>
        </p:txBody>
      </p:sp>
      <p:sp>
        <p:nvSpPr>
          <p:cNvPr id="7" name="文本框 6">
            <a:extLst>
              <a:ext uri="{FF2B5EF4-FFF2-40B4-BE49-F238E27FC236}">
                <a16:creationId xmlns:a16="http://schemas.microsoft.com/office/drawing/2014/main" id="{1C397A2D-9846-C607-CDCA-5226CA01E163}"/>
              </a:ext>
            </a:extLst>
          </p:cNvPr>
          <p:cNvSpPr txBox="1"/>
          <p:nvPr/>
        </p:nvSpPr>
        <p:spPr>
          <a:xfrm>
            <a:off x="4186994" y="620688"/>
            <a:ext cx="4212468" cy="6001643"/>
          </a:xfrm>
          <a:prstGeom prst="rect">
            <a:avLst/>
          </a:prstGeom>
          <a:noFill/>
        </p:spPr>
        <p:txBody>
          <a:bodyPr wrap="square">
            <a:spAutoFit/>
          </a:bodyPr>
          <a:lstStyle/>
          <a:p>
            <a:r>
              <a:rPr lang="en-US" altLang="zh-CN" b="0" i="0" dirty="0">
                <a:solidFill>
                  <a:srgbClr val="000000"/>
                </a:solidFill>
                <a:effectLst/>
                <a:latin typeface="PingFang SC"/>
              </a:rPr>
              <a:t>PO</a:t>
            </a:r>
            <a:r>
              <a:rPr lang="zh-CN" altLang="en-US" b="0" i="0" dirty="0">
                <a:solidFill>
                  <a:srgbClr val="000000"/>
                </a:solidFill>
                <a:effectLst/>
                <a:latin typeface="PingFang SC"/>
              </a:rPr>
              <a:t>面向过程</a:t>
            </a:r>
            <a:br>
              <a:rPr lang="zh-CN" altLang="en-US" dirty="0"/>
            </a:br>
            <a:r>
              <a:rPr lang="en-US" altLang="zh-CN" b="0" i="0" dirty="0">
                <a:solidFill>
                  <a:srgbClr val="000000"/>
                </a:solidFill>
                <a:effectLst/>
                <a:latin typeface="PingFang SC"/>
              </a:rPr>
              <a:t>Prototyping Method</a:t>
            </a:r>
            <a:r>
              <a:rPr lang="zh-CN" altLang="en-US" b="0" i="0" dirty="0">
                <a:solidFill>
                  <a:srgbClr val="000000"/>
                </a:solidFill>
                <a:effectLst/>
                <a:latin typeface="PingFang SC"/>
              </a:rPr>
              <a:t>原型模型</a:t>
            </a:r>
            <a:br>
              <a:rPr lang="zh-CN" altLang="en-US" dirty="0"/>
            </a:br>
            <a:r>
              <a:rPr lang="en-US" altLang="zh-CN" b="0" i="0" dirty="0">
                <a:solidFill>
                  <a:srgbClr val="000000"/>
                </a:solidFill>
                <a:effectLst/>
                <a:latin typeface="PingFang SC"/>
              </a:rPr>
              <a:t>Program Flow Chart</a:t>
            </a:r>
            <a:r>
              <a:rPr lang="zh-CN" altLang="en-US" b="0" i="0" dirty="0">
                <a:solidFill>
                  <a:srgbClr val="000000"/>
                </a:solidFill>
                <a:effectLst/>
                <a:latin typeface="PingFang SC"/>
              </a:rPr>
              <a:t>项目流程图</a:t>
            </a:r>
            <a:br>
              <a:rPr lang="zh-CN" altLang="en-US" dirty="0"/>
            </a:br>
            <a:r>
              <a:rPr lang="en-US" altLang="zh-CN" b="0" i="0" dirty="0">
                <a:solidFill>
                  <a:srgbClr val="000000"/>
                </a:solidFill>
                <a:effectLst/>
                <a:latin typeface="PingFang SC"/>
              </a:rPr>
              <a:t>PAD</a:t>
            </a:r>
            <a:r>
              <a:rPr lang="zh-CN" altLang="en-US" b="0" i="0" dirty="0">
                <a:solidFill>
                  <a:srgbClr val="000000"/>
                </a:solidFill>
                <a:effectLst/>
                <a:latin typeface="PingFang SC"/>
              </a:rPr>
              <a:t>问题分析图</a:t>
            </a:r>
            <a:br>
              <a:rPr lang="zh-CN" altLang="en-US" dirty="0"/>
            </a:br>
            <a:r>
              <a:rPr lang="en-US" altLang="zh-CN" b="0" i="0" dirty="0">
                <a:solidFill>
                  <a:srgbClr val="000000"/>
                </a:solidFill>
                <a:effectLst/>
                <a:latin typeface="PingFang SC"/>
              </a:rPr>
              <a:t>PSE</a:t>
            </a:r>
            <a:r>
              <a:rPr lang="zh-CN" altLang="en-US" b="0" i="0" dirty="0">
                <a:solidFill>
                  <a:srgbClr val="000000"/>
                </a:solidFill>
                <a:effectLst/>
                <a:latin typeface="PingFang SC"/>
              </a:rPr>
              <a:t>编程支持环境</a:t>
            </a:r>
            <a:endParaRPr lang="en-US" altLang="zh-CN" b="0" i="0" dirty="0">
              <a:solidFill>
                <a:srgbClr val="000000"/>
              </a:solidFill>
              <a:effectLst/>
              <a:latin typeface="PingFang SC"/>
            </a:endParaRPr>
          </a:p>
          <a:p>
            <a:r>
              <a:rPr lang="en-US" altLang="zh-CN" b="0" i="0" dirty="0">
                <a:solidFill>
                  <a:srgbClr val="000000"/>
                </a:solidFill>
                <a:effectLst/>
                <a:latin typeface="PingFang SC"/>
              </a:rPr>
              <a:t>ROI</a:t>
            </a:r>
            <a:r>
              <a:rPr lang="zh-CN" altLang="en-US" b="0" i="0" dirty="0">
                <a:solidFill>
                  <a:srgbClr val="000000"/>
                </a:solidFill>
                <a:effectLst/>
                <a:latin typeface="PingFang SC"/>
              </a:rPr>
              <a:t>投资回报率</a:t>
            </a:r>
            <a:endParaRPr lang="en-US" altLang="zh-CN" b="0" i="0" dirty="0">
              <a:solidFill>
                <a:srgbClr val="000000"/>
              </a:solidFill>
              <a:effectLst/>
              <a:latin typeface="PingFang SC"/>
            </a:endParaRPr>
          </a:p>
          <a:p>
            <a:r>
              <a:rPr lang="en-US" altLang="zh-CN" b="0" i="0" dirty="0">
                <a:solidFill>
                  <a:srgbClr val="000000"/>
                </a:solidFill>
                <a:effectLst/>
                <a:latin typeface="PingFang SC"/>
              </a:rPr>
              <a:t>SE </a:t>
            </a:r>
            <a:r>
              <a:rPr lang="zh-CN" altLang="en-US" b="0" i="0" dirty="0">
                <a:solidFill>
                  <a:srgbClr val="000000"/>
                </a:solidFill>
                <a:effectLst/>
                <a:latin typeface="PingFang SC"/>
              </a:rPr>
              <a:t>软件工程</a:t>
            </a:r>
            <a:endParaRPr lang="en-US" altLang="zh-CN" b="0" dirty="0">
              <a:solidFill>
                <a:srgbClr val="000000"/>
              </a:solidFill>
              <a:latin typeface="PingFang SC"/>
            </a:endParaRPr>
          </a:p>
          <a:p>
            <a:r>
              <a:rPr lang="en-US" altLang="zh-CN" b="0" i="1" dirty="0">
                <a:solidFill>
                  <a:srgbClr val="000000"/>
                </a:solidFill>
                <a:effectLst/>
                <a:latin typeface="PingFang SC"/>
              </a:rPr>
              <a:t>Structured Developing Method</a:t>
            </a:r>
          </a:p>
          <a:p>
            <a:r>
              <a:rPr lang="zh-CN" altLang="en-US" b="0" i="1" dirty="0">
                <a:solidFill>
                  <a:srgbClr val="000000"/>
                </a:solidFill>
                <a:effectLst/>
                <a:latin typeface="PingFang SC"/>
              </a:rPr>
              <a:t>结构化开发方法</a:t>
            </a:r>
            <a:br>
              <a:rPr lang="zh-CN" altLang="en-US" b="0" i="1" dirty="0">
                <a:solidFill>
                  <a:srgbClr val="000000"/>
                </a:solidFill>
                <a:effectLst/>
                <a:latin typeface="PingFang SC"/>
              </a:rPr>
            </a:br>
            <a:r>
              <a:rPr lang="en-US" altLang="zh-CN" b="0" i="1" dirty="0">
                <a:solidFill>
                  <a:srgbClr val="000000"/>
                </a:solidFill>
                <a:effectLst/>
                <a:latin typeface="PingFang SC"/>
              </a:rPr>
              <a:t>SDE</a:t>
            </a:r>
            <a:r>
              <a:rPr lang="zh-CN" altLang="en-US" b="0" i="1" dirty="0">
                <a:solidFill>
                  <a:srgbClr val="000000"/>
                </a:solidFill>
                <a:effectLst/>
                <a:latin typeface="PingFang SC"/>
              </a:rPr>
              <a:t>软件开发环境</a:t>
            </a:r>
            <a:br>
              <a:rPr lang="zh-CN" altLang="en-US" b="0" i="1" dirty="0">
                <a:solidFill>
                  <a:srgbClr val="000000"/>
                </a:solidFill>
                <a:effectLst/>
                <a:latin typeface="PingFang SC"/>
              </a:rPr>
            </a:br>
            <a:r>
              <a:rPr lang="en-US" altLang="zh-CN" b="0" i="1" dirty="0">
                <a:solidFill>
                  <a:srgbClr val="000000"/>
                </a:solidFill>
                <a:effectLst/>
                <a:latin typeface="PingFang SC"/>
              </a:rPr>
              <a:t>Software Development Method</a:t>
            </a:r>
          </a:p>
          <a:p>
            <a:r>
              <a:rPr lang="zh-CN" altLang="en-US" b="0" i="1" dirty="0">
                <a:solidFill>
                  <a:srgbClr val="000000"/>
                </a:solidFill>
                <a:effectLst/>
                <a:latin typeface="PingFang SC"/>
              </a:rPr>
              <a:t>软件开发方法</a:t>
            </a:r>
            <a:br>
              <a:rPr lang="zh-CN" altLang="en-US" b="0" i="1" dirty="0">
                <a:solidFill>
                  <a:srgbClr val="000000"/>
                </a:solidFill>
                <a:effectLst/>
                <a:latin typeface="PingFang SC"/>
              </a:rPr>
            </a:br>
            <a:r>
              <a:rPr lang="en-US" altLang="zh-CN" b="0" i="1" dirty="0">
                <a:solidFill>
                  <a:srgbClr val="000000"/>
                </a:solidFill>
                <a:effectLst/>
                <a:latin typeface="PingFang SC"/>
              </a:rPr>
              <a:t>SRS</a:t>
            </a:r>
            <a:r>
              <a:rPr lang="zh-CN" altLang="en-US" b="0" i="1" dirty="0">
                <a:solidFill>
                  <a:srgbClr val="000000"/>
                </a:solidFill>
                <a:effectLst/>
                <a:latin typeface="PingFang SC"/>
              </a:rPr>
              <a:t>软件规格说明书</a:t>
            </a:r>
            <a:br>
              <a:rPr lang="zh-CN" altLang="en-US" b="0" i="1" dirty="0">
                <a:solidFill>
                  <a:srgbClr val="000000"/>
                </a:solidFill>
                <a:effectLst/>
                <a:latin typeface="PingFang SC"/>
              </a:rPr>
            </a:br>
            <a:r>
              <a:rPr lang="en-US" altLang="zh-CN" b="0" i="1" dirty="0">
                <a:solidFill>
                  <a:srgbClr val="000000"/>
                </a:solidFill>
                <a:effectLst/>
                <a:latin typeface="PingFang SC"/>
              </a:rPr>
              <a:t>SA</a:t>
            </a:r>
            <a:r>
              <a:rPr lang="zh-CN" altLang="en-US" b="0" i="1" dirty="0">
                <a:solidFill>
                  <a:srgbClr val="000000"/>
                </a:solidFill>
                <a:effectLst/>
                <a:latin typeface="PingFang SC"/>
              </a:rPr>
              <a:t>结构化分析方法</a:t>
            </a:r>
            <a:br>
              <a:rPr lang="zh-CN" altLang="en-US" b="0" i="1" dirty="0">
                <a:solidFill>
                  <a:srgbClr val="000000"/>
                </a:solidFill>
                <a:effectLst/>
                <a:latin typeface="PingFang SC"/>
              </a:rPr>
            </a:br>
            <a:r>
              <a:rPr lang="en-US" altLang="zh-CN" b="0" i="1" dirty="0">
                <a:solidFill>
                  <a:srgbClr val="000000"/>
                </a:solidFill>
                <a:effectLst/>
                <a:latin typeface="PingFang SC"/>
              </a:rPr>
              <a:t>STD</a:t>
            </a:r>
            <a:r>
              <a:rPr lang="zh-CN" altLang="en-US" b="0" i="1" dirty="0">
                <a:solidFill>
                  <a:srgbClr val="000000"/>
                </a:solidFill>
                <a:effectLst/>
                <a:latin typeface="PingFang SC"/>
              </a:rPr>
              <a:t>系统流程图</a:t>
            </a:r>
            <a:br>
              <a:rPr lang="zh-CN" altLang="en-US" b="0" i="1" dirty="0">
                <a:solidFill>
                  <a:srgbClr val="000000"/>
                </a:solidFill>
                <a:effectLst/>
                <a:latin typeface="PingFang SC"/>
              </a:rPr>
            </a:br>
            <a:r>
              <a:rPr lang="en-US" altLang="zh-CN" b="0" i="1" dirty="0">
                <a:solidFill>
                  <a:srgbClr val="000000"/>
                </a:solidFill>
                <a:effectLst/>
                <a:latin typeface="PingFang SC"/>
              </a:rPr>
              <a:t>SD</a:t>
            </a:r>
            <a:r>
              <a:rPr lang="zh-CN" altLang="en-US" b="0" i="1" dirty="0">
                <a:solidFill>
                  <a:srgbClr val="000000"/>
                </a:solidFill>
                <a:effectLst/>
                <a:latin typeface="PingFang SC"/>
              </a:rPr>
              <a:t>结构设计</a:t>
            </a:r>
            <a:endParaRPr lang="zh-CN" altLang="en-US" dirty="0"/>
          </a:p>
        </p:txBody>
      </p:sp>
      <p:sp>
        <p:nvSpPr>
          <p:cNvPr id="9" name="文本框 8">
            <a:extLst>
              <a:ext uri="{FF2B5EF4-FFF2-40B4-BE49-F238E27FC236}">
                <a16:creationId xmlns:a16="http://schemas.microsoft.com/office/drawing/2014/main" id="{D55E34AF-7EDD-CDCA-7990-BB8D0FA9E426}"/>
              </a:ext>
            </a:extLst>
          </p:cNvPr>
          <p:cNvSpPr txBox="1"/>
          <p:nvPr/>
        </p:nvSpPr>
        <p:spPr>
          <a:xfrm>
            <a:off x="8319296" y="1289953"/>
            <a:ext cx="3924436" cy="4278094"/>
          </a:xfrm>
          <a:prstGeom prst="rect">
            <a:avLst/>
          </a:prstGeom>
          <a:noFill/>
        </p:spPr>
        <p:txBody>
          <a:bodyPr wrap="square">
            <a:spAutoFit/>
          </a:bodyPr>
          <a:lstStyle/>
          <a:p>
            <a:pPr algn="l">
              <a:spcBef>
                <a:spcPts val="750"/>
              </a:spcBef>
              <a:spcAft>
                <a:spcPts val="750"/>
              </a:spcAft>
            </a:pPr>
            <a:r>
              <a:rPr lang="en-US" altLang="zh-CN" b="0" i="1" dirty="0">
                <a:solidFill>
                  <a:srgbClr val="000000"/>
                </a:solidFill>
                <a:effectLst/>
                <a:latin typeface="PingFang SC"/>
              </a:rPr>
              <a:t>spec </a:t>
            </a:r>
            <a:r>
              <a:rPr lang="zh-CN" altLang="en-US" b="0" i="1" dirty="0">
                <a:solidFill>
                  <a:srgbClr val="000000"/>
                </a:solidFill>
                <a:effectLst/>
                <a:latin typeface="PingFang SC"/>
              </a:rPr>
              <a:t>按特定标准设计并制造</a:t>
            </a:r>
            <a:endParaRPr lang="zh-CN" altLang="en-US" b="0" i="0" dirty="0">
              <a:solidFill>
                <a:srgbClr val="000000"/>
              </a:solidFill>
              <a:effectLst/>
              <a:latin typeface="PingFang SC"/>
            </a:endParaRPr>
          </a:p>
          <a:p>
            <a:pPr algn="l">
              <a:spcBef>
                <a:spcPts val="750"/>
              </a:spcBef>
              <a:spcAft>
                <a:spcPts val="750"/>
              </a:spcAft>
            </a:pPr>
            <a:r>
              <a:rPr lang="en-US" altLang="zh-CN" b="0" i="1" dirty="0">
                <a:solidFill>
                  <a:srgbClr val="000000"/>
                </a:solidFill>
                <a:effectLst/>
                <a:latin typeface="PingFang SC"/>
              </a:rPr>
              <a:t>ST</a:t>
            </a:r>
            <a:r>
              <a:rPr lang="zh-CN" altLang="en-US" b="0" i="1" dirty="0">
                <a:solidFill>
                  <a:srgbClr val="000000"/>
                </a:solidFill>
                <a:effectLst/>
                <a:latin typeface="PingFang SC"/>
              </a:rPr>
              <a:t>系统测试</a:t>
            </a:r>
            <a:endParaRPr lang="en-US" altLang="zh-CN" b="0" i="1" dirty="0">
              <a:solidFill>
                <a:srgbClr val="000000"/>
              </a:solidFill>
              <a:effectLst/>
              <a:latin typeface="PingFang SC"/>
            </a:endParaRPr>
          </a:p>
          <a:p>
            <a:pPr algn="l">
              <a:spcBef>
                <a:spcPts val="750"/>
              </a:spcBef>
              <a:spcAft>
                <a:spcPts val="750"/>
              </a:spcAft>
            </a:pPr>
            <a:r>
              <a:rPr lang="en-US" altLang="zh-CN" b="0" i="1" dirty="0">
                <a:solidFill>
                  <a:srgbClr val="000000"/>
                </a:solidFill>
                <a:effectLst/>
                <a:latin typeface="PingFang SC"/>
              </a:rPr>
              <a:t>SIT</a:t>
            </a:r>
            <a:r>
              <a:rPr lang="zh-CN" altLang="en-US" b="0" i="1" dirty="0">
                <a:solidFill>
                  <a:srgbClr val="000000"/>
                </a:solidFill>
                <a:effectLst/>
                <a:latin typeface="PingFang SC"/>
              </a:rPr>
              <a:t>系统集成测试</a:t>
            </a:r>
            <a:endParaRPr lang="en-US" altLang="zh-CN" b="0" i="1" dirty="0">
              <a:solidFill>
                <a:srgbClr val="000000"/>
              </a:solidFill>
              <a:effectLst/>
              <a:latin typeface="PingFang SC"/>
            </a:endParaRPr>
          </a:p>
          <a:p>
            <a:pPr algn="l">
              <a:spcBef>
                <a:spcPts val="750"/>
              </a:spcBef>
              <a:spcAft>
                <a:spcPts val="750"/>
              </a:spcAft>
            </a:pPr>
            <a:r>
              <a:rPr lang="en-US" altLang="zh-CN" b="0" i="1" dirty="0">
                <a:solidFill>
                  <a:srgbClr val="000000"/>
                </a:solidFill>
                <a:effectLst/>
                <a:latin typeface="PingFang SC"/>
              </a:rPr>
              <a:t>Transformational Model</a:t>
            </a:r>
          </a:p>
          <a:p>
            <a:pPr algn="l">
              <a:spcBef>
                <a:spcPts val="750"/>
              </a:spcBef>
              <a:spcAft>
                <a:spcPts val="750"/>
              </a:spcAft>
            </a:pPr>
            <a:r>
              <a:rPr lang="zh-CN" altLang="en-US" b="0" i="1" dirty="0">
                <a:solidFill>
                  <a:srgbClr val="000000"/>
                </a:solidFill>
                <a:effectLst/>
                <a:latin typeface="PingFang SC"/>
              </a:rPr>
              <a:t>变换模型</a:t>
            </a:r>
            <a:endParaRPr lang="en-US" altLang="zh-CN" b="0" i="1" dirty="0">
              <a:solidFill>
                <a:srgbClr val="000000"/>
              </a:solidFill>
              <a:effectLst/>
              <a:latin typeface="PingFang SC"/>
            </a:endParaRPr>
          </a:p>
          <a:p>
            <a:pPr algn="l">
              <a:spcBef>
                <a:spcPts val="750"/>
              </a:spcBef>
              <a:spcAft>
                <a:spcPts val="750"/>
              </a:spcAft>
            </a:pPr>
            <a:r>
              <a:rPr lang="en-US" altLang="zh-CN" b="0" i="1" dirty="0">
                <a:solidFill>
                  <a:srgbClr val="000000"/>
                </a:solidFill>
                <a:effectLst/>
                <a:latin typeface="PingFang SC"/>
              </a:rPr>
              <a:t>UML</a:t>
            </a:r>
            <a:r>
              <a:rPr lang="zh-CN" altLang="en-US" b="0" i="1" dirty="0">
                <a:solidFill>
                  <a:srgbClr val="000000"/>
                </a:solidFill>
                <a:effectLst/>
                <a:latin typeface="PingFang SC"/>
              </a:rPr>
              <a:t>统一建模语言</a:t>
            </a:r>
            <a:br>
              <a:rPr lang="zh-CN" altLang="en-US" b="0" i="1" dirty="0">
                <a:solidFill>
                  <a:srgbClr val="000000"/>
                </a:solidFill>
                <a:effectLst/>
                <a:latin typeface="PingFang SC"/>
              </a:rPr>
            </a:br>
            <a:r>
              <a:rPr lang="en-US" altLang="zh-CN" b="0" i="1" dirty="0">
                <a:solidFill>
                  <a:srgbClr val="000000"/>
                </a:solidFill>
                <a:effectLst/>
                <a:latin typeface="PingFang SC"/>
              </a:rPr>
              <a:t>UT</a:t>
            </a:r>
            <a:r>
              <a:rPr lang="zh-CN" altLang="en-US" b="0" i="1" dirty="0">
                <a:solidFill>
                  <a:srgbClr val="000000"/>
                </a:solidFill>
                <a:effectLst/>
                <a:latin typeface="PingFang SC"/>
              </a:rPr>
              <a:t>单元测试</a:t>
            </a:r>
            <a:endParaRPr lang="zh-CN" altLang="en-US" b="0" i="0" dirty="0">
              <a:solidFill>
                <a:srgbClr val="000000"/>
              </a:solidFill>
              <a:effectLst/>
              <a:latin typeface="PingFang SC"/>
            </a:endParaRPr>
          </a:p>
          <a:p>
            <a:pPr algn="l">
              <a:spcBef>
                <a:spcPts val="750"/>
              </a:spcBef>
              <a:spcAft>
                <a:spcPts val="750"/>
              </a:spcAft>
            </a:pPr>
            <a:r>
              <a:rPr lang="en-US" altLang="zh-CN" b="0" i="1" dirty="0">
                <a:solidFill>
                  <a:srgbClr val="000000"/>
                </a:solidFill>
                <a:effectLst/>
                <a:latin typeface="PingFang SC"/>
              </a:rPr>
              <a:t>UAT</a:t>
            </a:r>
            <a:r>
              <a:rPr lang="zh-CN" altLang="en-US" b="0" i="1" dirty="0">
                <a:solidFill>
                  <a:srgbClr val="000000"/>
                </a:solidFill>
                <a:effectLst/>
                <a:latin typeface="PingFang SC"/>
              </a:rPr>
              <a:t>验收测试</a:t>
            </a:r>
            <a:endParaRPr lang="zh-CN" altLang="en-US" b="0" i="0" dirty="0">
              <a:solidFill>
                <a:srgbClr val="000000"/>
              </a:solidFill>
              <a:effectLst/>
              <a:latin typeface="PingFang SC"/>
            </a:endParaRPr>
          </a:p>
        </p:txBody>
      </p:sp>
      <p:sp>
        <p:nvSpPr>
          <p:cNvPr id="10" name="Rectangle 36">
            <a:extLst>
              <a:ext uri="{FF2B5EF4-FFF2-40B4-BE49-F238E27FC236}">
                <a16:creationId xmlns:a16="http://schemas.microsoft.com/office/drawing/2014/main" id="{466D0261-A492-9845-B1A2-0C34CFA865D9}"/>
              </a:ext>
            </a:extLst>
          </p:cNvPr>
          <p:cNvSpPr>
            <a:spLocks noGrp="1" noChangeArrowheads="1"/>
          </p:cNvSpPr>
          <p:nvPr>
            <p:ph type="title"/>
          </p:nvPr>
        </p:nvSpPr>
        <p:spPr>
          <a:xfrm>
            <a:off x="550590" y="8620"/>
            <a:ext cx="10909212" cy="707886"/>
          </a:xfrm>
        </p:spPr>
        <p:txBody>
          <a:bodyPr/>
          <a:lstStyle/>
          <a:p>
            <a:r>
              <a:rPr lang="zh-CN" altLang="en-US" dirty="0"/>
              <a:t>一些常见的软件术语</a:t>
            </a:r>
          </a:p>
        </p:txBody>
      </p:sp>
    </p:spTree>
    <p:extLst>
      <p:ext uri="{BB962C8B-B14F-4D97-AF65-F5344CB8AC3E}">
        <p14:creationId xmlns:p14="http://schemas.microsoft.com/office/powerpoint/2010/main" val="222312640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KSO_WM_DOC_GUID" val="{cb355037-087a-4cdd-a4de-972ce56b9656}"/>
</p:tagLst>
</file>

<file path=ppt/theme/theme1.xml><?xml version="1.0" encoding="utf-8"?>
<a:theme xmlns:a="http://schemas.openxmlformats.org/drawingml/2006/main" name="自定义设计方案">
  <a:themeElements>
    <a:clrScheme name="自定义 16">
      <a:dk1>
        <a:sysClr val="windowText" lastClr="000000"/>
      </a:dk1>
      <a:lt1>
        <a:sysClr val="window" lastClr="FFFFFF"/>
      </a:lt1>
      <a:dk2>
        <a:srgbClr val="1F497D"/>
      </a:dk2>
      <a:lt2>
        <a:srgbClr val="EEECE1"/>
      </a:lt2>
      <a:accent1>
        <a:srgbClr val="000000"/>
      </a:accent1>
      <a:accent2>
        <a:srgbClr val="000000"/>
      </a:accent2>
      <a:accent3>
        <a:srgbClr val="0000FF"/>
      </a:accent3>
      <a:accent4>
        <a:srgbClr val="00B0F0"/>
      </a:accent4>
      <a:accent5>
        <a:srgbClr val="0000BF"/>
      </a:accent5>
      <a:accent6>
        <a:srgbClr val="00B050"/>
      </a:accent6>
      <a:hlink>
        <a:srgbClr val="92D050"/>
      </a:hlink>
      <a:folHlink>
        <a:srgbClr val="FF0000"/>
      </a:folHlink>
    </a:clrScheme>
    <a:fontScheme name="自定义 11">
      <a:majorFont>
        <a:latin typeface="Times New Roman"/>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《卫星导航定位导论》 20100913</Template>
  <TotalTime>102</TotalTime>
  <Words>2052</Words>
  <Application>Microsoft Office PowerPoint</Application>
  <PresentationFormat>自定义</PresentationFormat>
  <Paragraphs>289</Paragraphs>
  <Slides>31</Slides>
  <Notes>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0" baseType="lpstr">
      <vt:lpstr>PingFang SC</vt:lpstr>
      <vt:lpstr>等线</vt:lpstr>
      <vt:lpstr>微软雅黑</vt:lpstr>
      <vt:lpstr>Arial</vt:lpstr>
      <vt:lpstr>Segoe UI Black</vt:lpstr>
      <vt:lpstr>Times New Roman</vt:lpstr>
      <vt:lpstr>Wingdings</vt:lpstr>
      <vt:lpstr>自定义设计方案</vt:lpstr>
      <vt:lpstr>Visio</vt:lpstr>
      <vt:lpstr>PowerPoint 演示文稿</vt:lpstr>
      <vt:lpstr>PowerPoint 演示文稿</vt:lpstr>
      <vt:lpstr>内容</vt:lpstr>
      <vt:lpstr>1.1 何为软件?</vt:lpstr>
      <vt:lpstr>何为文档?</vt:lpstr>
      <vt:lpstr>为什么需要文档?</vt:lpstr>
      <vt:lpstr>何为数据？</vt:lpstr>
      <vt:lpstr>从开发者的角度看软件的构成</vt:lpstr>
      <vt:lpstr>一些常见的软件术语</vt:lpstr>
      <vt:lpstr>软件开发的再认识</vt:lpstr>
      <vt:lpstr>软件开发需要经历的步骤</vt:lpstr>
      <vt:lpstr>软件生命周期</vt:lpstr>
      <vt:lpstr>1.4 软件特点</vt:lpstr>
      <vt:lpstr>软件的分类</vt:lpstr>
      <vt:lpstr>内容</vt:lpstr>
      <vt:lpstr>3.1 软件质量</vt:lpstr>
      <vt:lpstr>3.2 软件质量要素（1/3）</vt:lpstr>
      <vt:lpstr>软件质量要素（2/3）</vt:lpstr>
      <vt:lpstr>软件质量要素（3/3）</vt:lpstr>
      <vt:lpstr>内容</vt:lpstr>
      <vt:lpstr>4.1 软件的地位和作用</vt:lpstr>
      <vt:lpstr>4.2 软件的运行环境</vt:lpstr>
      <vt:lpstr>4.3 软件形态</vt:lpstr>
      <vt:lpstr>软件形态-社会技术系统</vt:lpstr>
      <vt:lpstr>软件形态-系统子系统</vt:lpstr>
      <vt:lpstr>软件形态-分布式异构系统</vt:lpstr>
      <vt:lpstr>软件形态-动态演化系统</vt:lpstr>
      <vt:lpstr>软件形态-系统联盟</vt:lpstr>
      <vt:lpstr>软件形态-生态系统</vt:lpstr>
      <vt:lpstr>4.4 软件系统的规模</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dc:creator>
  <cp:lastModifiedBy>jinyao zheng</cp:lastModifiedBy>
  <cp:revision>2610</cp:revision>
  <dcterms:created xsi:type="dcterms:W3CDTF">2113-01-01T00:00:00Z</dcterms:created>
  <dcterms:modified xsi:type="dcterms:W3CDTF">2024-12-18T14:07:49Z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3D0962F45780458CA4C668EACC25FDB2</vt:lpwstr>
  </property>
</Properties>
</file>