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91" r:id="rId2"/>
    <p:sldId id="297" r:id="rId3"/>
    <p:sldId id="2898" r:id="rId4"/>
    <p:sldId id="2948" r:id="rId5"/>
    <p:sldId id="2894" r:id="rId6"/>
    <p:sldId id="443" r:id="rId7"/>
    <p:sldId id="2920" r:id="rId8"/>
    <p:sldId id="2918" r:id="rId9"/>
    <p:sldId id="2950" r:id="rId10"/>
    <p:sldId id="447" r:id="rId11"/>
    <p:sldId id="468" r:id="rId12"/>
    <p:sldId id="2899" r:id="rId13"/>
    <p:sldId id="489" r:id="rId14"/>
    <p:sldId id="2923" r:id="rId15"/>
    <p:sldId id="2924" r:id="rId16"/>
    <p:sldId id="2925" r:id="rId17"/>
    <p:sldId id="2900" r:id="rId18"/>
    <p:sldId id="459" r:id="rId19"/>
    <p:sldId id="2901" r:id="rId20"/>
    <p:sldId id="2956" r:id="rId21"/>
    <p:sldId id="2934" r:id="rId22"/>
    <p:sldId id="456" r:id="rId23"/>
    <p:sldId id="2955" r:id="rId24"/>
    <p:sldId id="399" r:id="rId25"/>
  </p:sldIdLst>
  <p:sldSz cx="12190413" cy="6858000"/>
  <p:notesSz cx="7099300" cy="1023461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2" autoAdjust="0"/>
    <p:restoredTop sz="87638" autoAdjust="0"/>
  </p:normalViewPr>
  <p:slideViewPr>
    <p:cSldViewPr>
      <p:cViewPr varScale="1">
        <p:scale>
          <a:sx n="84" d="100"/>
          <a:sy n="84" d="100"/>
        </p:scale>
        <p:origin x="648" y="91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0714" y="285320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endParaRPr lang="en-US" altLang="zh-CN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何为软件工程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系统的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规范的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可量化</a:t>
            </a:r>
            <a:r>
              <a:rPr lang="zh-CN" altLang="en-US" dirty="0"/>
              <a:t>的方法应用于软件的开发、运行和维护的过程；以及上述方法的研究 </a:t>
            </a:r>
            <a:r>
              <a:rPr lang="en-US" altLang="zh-CN" dirty="0"/>
              <a:t>--</a:t>
            </a:r>
            <a:r>
              <a:rPr lang="zh-CN" altLang="en-US" dirty="0"/>
              <a:t>  </a:t>
            </a:r>
            <a:r>
              <a:rPr lang="en-US" altLang="zh-CN" b="0" dirty="0"/>
              <a:t>[</a:t>
            </a:r>
            <a:r>
              <a:rPr lang="en-US" altLang="zh-CN" b="0" i="1" dirty="0"/>
              <a:t>IEEE 93</a:t>
            </a:r>
            <a:r>
              <a:rPr lang="en-US" altLang="zh-CN" b="0" dirty="0"/>
              <a:t>]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系统化</a:t>
            </a:r>
            <a:r>
              <a:rPr lang="zh-CN" altLang="en-US" dirty="0"/>
              <a:t>：提供完整和全面的解决方法，包括目标、原则、过程模型、开发活动、开发方法和技术等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规范化</a:t>
            </a:r>
            <a:r>
              <a:rPr lang="zh-CN" altLang="en-US" dirty="0"/>
              <a:t>：支持各类软件系统的开发，包括语言标准、质量标准、编程标准、方法标准、能力极其改进标准等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可量化</a:t>
            </a:r>
            <a:r>
              <a:rPr lang="zh-CN" altLang="en-US" dirty="0"/>
              <a:t>：工作量、成本、进度、质量等要素可以量化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软件工程对软件开发的新认识</a:t>
            </a:r>
            <a:endParaRPr lang="en-US" altLang="zh-CN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软件是</a:t>
            </a:r>
            <a:r>
              <a:rPr lang="zh-CN" altLang="en-US" dirty="0">
                <a:solidFill>
                  <a:srgbClr val="C00000"/>
                </a:solidFill>
              </a:rPr>
              <a:t>产品</a:t>
            </a:r>
            <a:r>
              <a:rPr lang="en-US" altLang="zh-CN" dirty="0"/>
              <a:t>(Product)</a:t>
            </a:r>
          </a:p>
          <a:p>
            <a:pPr lvl="1"/>
            <a:r>
              <a:rPr lang="zh-CN" altLang="en-US" dirty="0"/>
              <a:t>面向用户，存在质量、成本、利润等特征</a:t>
            </a:r>
            <a:endParaRPr lang="en-US" altLang="zh-CN" dirty="0"/>
          </a:p>
          <a:p>
            <a:r>
              <a:rPr lang="zh-CN" altLang="en-US" dirty="0"/>
              <a:t>软件开发是一项</a:t>
            </a:r>
            <a:r>
              <a:rPr lang="zh-CN" altLang="en-US" dirty="0">
                <a:solidFill>
                  <a:srgbClr val="C00000"/>
                </a:solidFill>
              </a:rPr>
              <a:t>工程</a:t>
            </a:r>
            <a:r>
              <a:rPr lang="en-US" altLang="zh-CN" dirty="0"/>
              <a:t>(Project)</a:t>
            </a:r>
          </a:p>
          <a:p>
            <a:pPr lvl="1"/>
            <a:r>
              <a:rPr lang="zh-CN" altLang="en-US" dirty="0"/>
              <a:t>存在约束，需要质量保证，进行组织管理，</a:t>
            </a:r>
            <a:r>
              <a:rPr lang="en-US" altLang="zh-CN" dirty="0"/>
              <a:t>......</a:t>
            </a:r>
            <a:endParaRPr lang="zh-CN" altLang="en-US" dirty="0"/>
          </a:p>
          <a:p>
            <a:r>
              <a:rPr lang="zh-CN" altLang="en-US" dirty="0"/>
              <a:t>要按</a:t>
            </a:r>
            <a:r>
              <a:rPr lang="zh-CN" altLang="en-US" dirty="0">
                <a:solidFill>
                  <a:srgbClr val="C00000"/>
                </a:solidFill>
              </a:rPr>
              <a:t>工程化方法</a:t>
            </a:r>
            <a:r>
              <a:rPr lang="zh-CN" altLang="en-US" dirty="0"/>
              <a:t>来组织软件生产</a:t>
            </a:r>
          </a:p>
          <a:p>
            <a:pPr lvl="1"/>
            <a:r>
              <a:rPr lang="zh-CN" altLang="en-US" dirty="0"/>
              <a:t>分阶段分步骤来实施</a:t>
            </a:r>
          </a:p>
          <a:p>
            <a:pPr lvl="1"/>
            <a:r>
              <a:rPr lang="zh-CN" altLang="en-US" dirty="0"/>
              <a:t>按计划开展开发活动</a:t>
            </a:r>
          </a:p>
          <a:p>
            <a:pPr lvl="1"/>
            <a:r>
              <a:rPr lang="zh-CN" altLang="en-US" dirty="0"/>
              <a:t>进行各种形式质量保证</a:t>
            </a:r>
          </a:p>
          <a:p>
            <a:pPr lvl="1"/>
            <a:r>
              <a:rPr lang="zh-CN" altLang="en-US" dirty="0"/>
              <a:t>采用行之有效的方法</a:t>
            </a:r>
            <a:endParaRPr lang="en-US" altLang="zh-CN" dirty="0"/>
          </a:p>
          <a:p>
            <a:pPr lvl="1"/>
            <a:r>
              <a:rPr lang="zh-CN" altLang="en-US" dirty="0"/>
              <a:t>借助各种工具的支持</a:t>
            </a:r>
            <a:r>
              <a:rPr lang="en-US" altLang="zh-CN" dirty="0"/>
              <a:t>......</a:t>
            </a:r>
          </a:p>
        </p:txBody>
      </p:sp>
      <p:sp>
        <p:nvSpPr>
          <p:cNvPr id="2" name="椭圆 1"/>
          <p:cNvSpPr/>
          <p:nvPr/>
        </p:nvSpPr>
        <p:spPr>
          <a:xfrm>
            <a:off x="7027614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</a:p>
        </p:txBody>
      </p:sp>
      <p:sp>
        <p:nvSpPr>
          <p:cNvPr id="7" name="椭圆 6"/>
          <p:cNvSpPr/>
          <p:nvPr/>
        </p:nvSpPr>
        <p:spPr>
          <a:xfrm>
            <a:off x="5299422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约束</a:t>
            </a:r>
          </a:p>
        </p:txBody>
      </p:sp>
      <p:sp>
        <p:nvSpPr>
          <p:cNvPr id="9" name="椭圆 8"/>
          <p:cNvSpPr/>
          <p:nvPr/>
        </p:nvSpPr>
        <p:spPr>
          <a:xfrm>
            <a:off x="8749456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质量</a:t>
            </a:r>
          </a:p>
        </p:txBody>
      </p:sp>
      <p:sp>
        <p:nvSpPr>
          <p:cNvPr id="10" name="椭圆 9"/>
          <p:cNvSpPr/>
          <p:nvPr/>
        </p:nvSpPr>
        <p:spPr>
          <a:xfrm>
            <a:off x="10487694" y="4473116"/>
            <a:ext cx="1512168" cy="93610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成本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291450" y="5841268"/>
            <a:ext cx="696104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软件开发方式的改变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从个体作坊式行为 </a:t>
            </a:r>
            <a:r>
              <a:rPr lang="en-US" altLang="zh-CN" dirty="0"/>
              <a:t>==》</a:t>
            </a:r>
            <a:r>
              <a:rPr lang="zh-CN" altLang="en-US" dirty="0">
                <a:solidFill>
                  <a:srgbClr val="C00000"/>
                </a:solidFill>
              </a:rPr>
              <a:t>基于团队的协同开发</a:t>
            </a:r>
            <a:r>
              <a:rPr lang="zh-CN" altLang="en-US" dirty="0"/>
              <a:t>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552187" y="2440496"/>
            <a:ext cx="2772308" cy="16201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作坊式的个体编程创作</a:t>
            </a:r>
          </a:p>
        </p:txBody>
      </p:sp>
      <p:sp>
        <p:nvSpPr>
          <p:cNvPr id="7" name="箭头: 右 6"/>
          <p:cNvSpPr/>
          <p:nvPr/>
        </p:nvSpPr>
        <p:spPr>
          <a:xfrm>
            <a:off x="4337187" y="2728528"/>
            <a:ext cx="1440160" cy="1044116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90039" y="2424545"/>
            <a:ext cx="2772308" cy="16201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基于</a:t>
            </a:r>
            <a:r>
              <a:rPr lang="zh-CN" altLang="en-US" sz="3200" dirty="0">
                <a:solidFill>
                  <a:srgbClr val="C00000"/>
                </a:solidFill>
              </a:rPr>
              <a:t>团队的协同</a:t>
            </a:r>
            <a:r>
              <a:rPr lang="zh-CN" altLang="en-US" sz="3200" dirty="0"/>
              <a:t>开发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74357" y="2204864"/>
            <a:ext cx="2196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团队协作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分步实施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质量保证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开发技术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支持工具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……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软件工程的三要素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06674" y="937048"/>
          <a:ext cx="8604956" cy="53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83965" imgH="2372995" progId="Visio.Drawing.15">
                  <p:embed/>
                </p:oleObj>
              </mc:Choice>
              <mc:Fallback>
                <p:oleObj name="Visio" r:id="rId2" imgW="3783965" imgH="23729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674" y="937048"/>
                        <a:ext cx="8604956" cy="5397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过程</a:t>
            </a:r>
            <a:r>
              <a:rPr lang="en-US" altLang="zh-CN" dirty="0"/>
              <a:t>(Process)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为什么全世界肯德基的汉堡都是同样口味？</a:t>
            </a:r>
          </a:p>
          <a:p>
            <a:r>
              <a:rPr lang="zh-CN" altLang="en-US" dirty="0"/>
              <a:t>过程定义</a:t>
            </a:r>
            <a:r>
              <a:rPr lang="zh-CN" altLang="zh-CN" dirty="0"/>
              <a:t>软件开发、运行和维护需要</a:t>
            </a:r>
            <a:r>
              <a:rPr lang="zh-CN" altLang="en-US" dirty="0"/>
              <a:t>开展</a:t>
            </a:r>
            <a:r>
              <a:rPr lang="zh-CN" altLang="zh-CN" dirty="0">
                <a:solidFill>
                  <a:srgbClr val="C00000"/>
                </a:solidFill>
              </a:rPr>
              <a:t>哪些</a:t>
            </a:r>
            <a:r>
              <a:rPr lang="zh-CN" altLang="en-US" dirty="0">
                <a:solidFill>
                  <a:srgbClr val="C00000"/>
                </a:solidFill>
              </a:rPr>
              <a:t>工作</a:t>
            </a:r>
            <a:r>
              <a:rPr lang="zh-CN" altLang="zh-CN" dirty="0">
                <a:solidFill>
                  <a:srgbClr val="C00000"/>
                </a:solidFill>
              </a:rPr>
              <a:t>、</a:t>
            </a:r>
            <a:r>
              <a:rPr lang="zh-CN" altLang="en-US" dirty="0">
                <a:solidFill>
                  <a:srgbClr val="C00000"/>
                </a:solidFill>
              </a:rPr>
              <a:t>按照什么样的步骤和次序</a:t>
            </a:r>
            <a:r>
              <a:rPr lang="zh-CN" altLang="en-US" dirty="0"/>
              <a:t>进行</a:t>
            </a:r>
            <a:r>
              <a:rPr lang="en-US" altLang="zh-CN" dirty="0"/>
              <a:t>,</a:t>
            </a:r>
            <a:r>
              <a:rPr lang="zh-CN" altLang="en-US" dirty="0"/>
              <a:t>以及交付的内容等</a:t>
            </a:r>
            <a:endParaRPr lang="en-US" altLang="zh-CN" dirty="0"/>
          </a:p>
          <a:p>
            <a:pPr lvl="1"/>
            <a:r>
              <a:rPr lang="zh-CN" altLang="en-US" dirty="0"/>
              <a:t>如何</a:t>
            </a:r>
            <a:r>
              <a:rPr lang="zh-CN" altLang="en-US" b="1" dirty="0">
                <a:solidFill>
                  <a:srgbClr val="C00000"/>
                </a:solidFill>
              </a:rPr>
              <a:t>一步一步</a:t>
            </a:r>
            <a:r>
              <a:rPr lang="zh-CN" altLang="en-US" dirty="0"/>
              <a:t>地进行软件系统的开发</a:t>
            </a:r>
            <a:endParaRPr lang="en-US" altLang="zh-CN" dirty="0"/>
          </a:p>
          <a:p>
            <a:pPr lvl="1"/>
            <a:r>
              <a:rPr lang="zh-CN" altLang="zh-CN" dirty="0"/>
              <a:t>每一个步骤要完成什么样的工作、产生怎样的软件制品，不同步骤间存在什么样的先后次序和逻辑关系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典型成果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过程模型</a:t>
            </a:r>
            <a:r>
              <a:rPr lang="zh-CN" altLang="en-US" dirty="0"/>
              <a:t>：如</a:t>
            </a:r>
            <a:r>
              <a:rPr lang="zh-CN" altLang="zh-CN" dirty="0"/>
              <a:t>瀑布模型、增量模型、原型模型、迭代模型、螺旋模型等等</a:t>
            </a:r>
            <a:endParaRPr lang="en-US" altLang="zh-CN" dirty="0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FBCEAA08-5B91-474B-D296-9FF960975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58" y="4185084"/>
            <a:ext cx="10850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（</a:t>
            </a:r>
            <a:r>
              <a:rPr kumimoji="1" lang="en-US" altLang="zh-CN" sz="32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1</a:t>
            </a:r>
            <a:r>
              <a:rPr kumimoji="1" lang="zh-CN" altLang="en-US" sz="32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）过程影响产品质量； （</a:t>
            </a:r>
            <a:r>
              <a:rPr kumimoji="1" lang="en-US" altLang="zh-CN" sz="32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2</a:t>
            </a:r>
            <a:r>
              <a:rPr kumimoji="1" lang="zh-CN" altLang="en-US" sz="32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）不同过程适用于不同项目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方法学</a:t>
            </a:r>
            <a:r>
              <a:rPr lang="en-US" altLang="zh-CN" dirty="0"/>
              <a:t>(Methodology)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从</a:t>
            </a:r>
            <a:r>
              <a:rPr lang="zh-CN" altLang="zh-CN" dirty="0">
                <a:solidFill>
                  <a:srgbClr val="C00000"/>
                </a:solidFill>
              </a:rPr>
              <a:t>技术</a:t>
            </a:r>
            <a:r>
              <a:rPr lang="zh-CN" altLang="zh-CN" dirty="0"/>
              <a:t>的视角，回答软件开发、运行和维护</a:t>
            </a:r>
            <a:r>
              <a:rPr lang="zh-CN" altLang="zh-CN" dirty="0">
                <a:solidFill>
                  <a:srgbClr val="C00000"/>
                </a:solidFill>
              </a:rPr>
              <a:t>如何做</a:t>
            </a:r>
            <a:r>
              <a:rPr lang="zh-CN" altLang="zh-CN" dirty="0"/>
              <a:t>的问题</a:t>
            </a:r>
            <a:endParaRPr lang="en-US" altLang="zh-CN" dirty="0"/>
          </a:p>
          <a:p>
            <a:r>
              <a:rPr lang="zh-CN" altLang="zh-CN" dirty="0"/>
              <a:t>为软件开发过程中的各项开发和维护活动提供</a:t>
            </a:r>
            <a:r>
              <a:rPr lang="zh-CN" altLang="zh-CN" dirty="0">
                <a:solidFill>
                  <a:srgbClr val="C00000"/>
                </a:solidFill>
              </a:rPr>
              <a:t>系统性、规范性</a:t>
            </a:r>
            <a:r>
              <a:rPr lang="zh-CN" altLang="zh-CN" dirty="0"/>
              <a:t>的技术支持</a:t>
            </a:r>
            <a:endParaRPr lang="en-US" altLang="zh-CN" dirty="0"/>
          </a:p>
          <a:p>
            <a:pPr lvl="1"/>
            <a:r>
              <a:rPr lang="zh-CN" altLang="zh-CN" dirty="0"/>
              <a:t>如何理解和认识软件模型是什么</a:t>
            </a:r>
            <a:endParaRPr lang="en-US" altLang="zh-CN" dirty="0"/>
          </a:p>
          <a:p>
            <a:pPr lvl="1"/>
            <a:r>
              <a:rPr lang="zh-CN" altLang="zh-CN" dirty="0"/>
              <a:t>如何用不同抽象层次的模型来描述软件制品</a:t>
            </a:r>
            <a:endParaRPr lang="en-US" altLang="zh-CN" dirty="0"/>
          </a:p>
          <a:p>
            <a:pPr lvl="1"/>
            <a:r>
              <a:rPr lang="zh-CN" altLang="zh-CN" dirty="0"/>
              <a:t>采用什么样的建模语言来描述软件模型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典型成果</a:t>
            </a:r>
            <a:endParaRPr lang="en-US" altLang="zh-CN" dirty="0"/>
          </a:p>
          <a:p>
            <a:pPr lvl="1"/>
            <a:r>
              <a:rPr lang="zh-CN" altLang="zh-CN" dirty="0"/>
              <a:t>结构化软件开发方法学</a:t>
            </a:r>
            <a:endParaRPr lang="en-US" altLang="zh-CN" dirty="0"/>
          </a:p>
          <a:p>
            <a:pPr lvl="1"/>
            <a:r>
              <a:rPr lang="zh-CN" altLang="zh-CN" dirty="0"/>
              <a:t>面向对象软件开发方法学</a:t>
            </a:r>
            <a:endParaRPr lang="en-US" altLang="zh-CN" dirty="0"/>
          </a:p>
          <a:p>
            <a:pPr lvl="1"/>
            <a:r>
              <a:rPr lang="zh-CN" altLang="zh-CN" dirty="0"/>
              <a:t>基于构件的软件开发方法学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2.3.2 </a:t>
            </a:r>
            <a:r>
              <a:rPr lang="zh-CN" altLang="en-US" dirty="0"/>
              <a:t>工具</a:t>
            </a:r>
            <a:r>
              <a:rPr lang="en-US" altLang="zh-CN" dirty="0"/>
              <a:t>(Tool)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从</a:t>
            </a:r>
            <a:r>
              <a:rPr lang="zh-CN" altLang="zh-CN" dirty="0">
                <a:solidFill>
                  <a:srgbClr val="C00000"/>
                </a:solidFill>
              </a:rPr>
              <a:t>工具辅助</a:t>
            </a:r>
            <a:r>
              <a:rPr lang="zh-CN" altLang="zh-CN" dirty="0"/>
              <a:t>的视角，主要回答如何借助工具来</a:t>
            </a:r>
            <a:r>
              <a:rPr lang="zh-CN" altLang="zh-CN" dirty="0">
                <a:solidFill>
                  <a:srgbClr val="C00000"/>
                </a:solidFill>
              </a:rPr>
              <a:t>辅助软件开发、运行和维护</a:t>
            </a:r>
            <a:r>
              <a:rPr lang="zh-CN" altLang="zh-CN" dirty="0"/>
              <a:t>的问题</a:t>
            </a:r>
            <a:endParaRPr lang="en-US" altLang="zh-CN" dirty="0"/>
          </a:p>
          <a:p>
            <a:pPr lvl="1"/>
            <a:r>
              <a:rPr lang="zh-CN" altLang="zh-CN" dirty="0"/>
              <a:t>帮助软件开发人员更为</a:t>
            </a:r>
            <a:r>
              <a:rPr lang="zh-CN" altLang="zh-CN" b="1" dirty="0">
                <a:solidFill>
                  <a:srgbClr val="C00000"/>
                </a:solidFill>
              </a:rPr>
              <a:t>高效地</a:t>
            </a:r>
            <a:r>
              <a:rPr lang="zh-CN" altLang="zh-CN" dirty="0"/>
              <a:t>运用软件开发方法学来完成软件开发过程中的各项工作，提高软件开发效率和质量，加快软件交付进度。</a:t>
            </a:r>
            <a:endParaRPr lang="en-US" altLang="zh-CN" dirty="0"/>
          </a:p>
          <a:p>
            <a:pPr lvl="1"/>
            <a:r>
              <a:rPr lang="zh-CN" altLang="zh-CN" dirty="0"/>
              <a:t>如需求分析、软件设计、编码实现、软件测试、部署运行、软件维护、项目管理、质量保证等，简化软件开发任务，</a:t>
            </a:r>
            <a:endParaRPr lang="en-US" altLang="zh-CN" dirty="0"/>
          </a:p>
          <a:p>
            <a:r>
              <a:rPr lang="zh-CN" altLang="en-US" dirty="0"/>
              <a:t>典型成果</a:t>
            </a:r>
            <a:endParaRPr lang="en-US" altLang="zh-CN" dirty="0"/>
          </a:p>
          <a:p>
            <a:pPr lvl="1"/>
            <a:r>
              <a:rPr lang="en-US" altLang="zh-CN" dirty="0"/>
              <a:t>SonarQube</a:t>
            </a:r>
            <a:r>
              <a:rPr lang="zh-CN" altLang="en-US" dirty="0"/>
              <a:t>、</a:t>
            </a:r>
            <a:r>
              <a:rPr lang="en-US" altLang="zh-CN" dirty="0"/>
              <a:t>Eclipse</a:t>
            </a:r>
            <a:r>
              <a:rPr lang="zh-CN" altLang="en-US" dirty="0"/>
              <a:t>、</a:t>
            </a:r>
            <a:r>
              <a:rPr lang="en-US" altLang="zh-CN" dirty="0"/>
              <a:t>Visual Studio</a:t>
            </a:r>
            <a:r>
              <a:rPr lang="zh-CN" altLang="en-US" dirty="0"/>
              <a:t>等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计算机辅助软件工程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什么是计算机辅助软件工程</a:t>
            </a:r>
            <a:r>
              <a:rPr lang="en-US" altLang="zh-CN" dirty="0"/>
              <a:t>(Computer-Aided Software Engineering, CASE)</a:t>
            </a:r>
          </a:p>
          <a:p>
            <a:pPr lvl="1"/>
            <a:r>
              <a:rPr lang="zh-CN" altLang="en-US" dirty="0"/>
              <a:t>在软件工程活动中，开发人员按照软件工程的方法和原则，借助于</a:t>
            </a:r>
            <a:r>
              <a:rPr lang="zh-CN" altLang="en-US" b="1" dirty="0">
                <a:solidFill>
                  <a:srgbClr val="C00000"/>
                </a:solidFill>
              </a:rPr>
              <a:t>计算机及其软件</a:t>
            </a:r>
            <a:r>
              <a:rPr lang="zh-CN" altLang="en-US" dirty="0"/>
              <a:t>的帮助来开发、维护和管理软件产品的过程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为什么需要计算机辅助软件工程</a:t>
            </a:r>
            <a:endParaRPr lang="en-US" altLang="zh-CN" dirty="0"/>
          </a:p>
          <a:p>
            <a:pPr lvl="1"/>
            <a:r>
              <a:rPr lang="zh-CN" altLang="en-US" dirty="0"/>
              <a:t>软件及其开发很复杂，简化开发</a:t>
            </a:r>
            <a:endParaRPr lang="en-US" altLang="zh-CN" dirty="0"/>
          </a:p>
          <a:p>
            <a:pPr lvl="1"/>
            <a:r>
              <a:rPr lang="zh-CN" altLang="en-US" dirty="0"/>
              <a:t>产品数量多难以管理，提高效率</a:t>
            </a:r>
            <a:endParaRPr lang="en-US" altLang="zh-CN" dirty="0"/>
          </a:p>
          <a:p>
            <a:pPr lvl="1"/>
            <a:r>
              <a:rPr lang="zh-CN" altLang="en-US" dirty="0"/>
              <a:t>人的因素决定易出错，提高质量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工具和环境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9011840" cy="5040312"/>
          </a:xfrm>
        </p:spPr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工具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CASE</a:t>
            </a:r>
            <a:r>
              <a:rPr lang="zh-CN" altLang="en-US" dirty="0"/>
              <a:t>的软件工具</a:t>
            </a:r>
            <a:endParaRPr lang="en-US" altLang="zh-CN" dirty="0"/>
          </a:p>
          <a:p>
            <a:pPr lvl="1"/>
            <a:r>
              <a:rPr lang="zh-CN" altLang="en-US" dirty="0"/>
              <a:t>如编辑器、编译器等</a:t>
            </a:r>
            <a:endParaRPr lang="en-US" altLang="zh-CN" dirty="0"/>
          </a:p>
          <a:p>
            <a:pPr lvl="1"/>
            <a:r>
              <a:rPr lang="zh-CN" altLang="en-US" dirty="0"/>
              <a:t>具有单一性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CASE</a:t>
            </a:r>
            <a:r>
              <a:rPr lang="zh-CN" altLang="en-US" dirty="0"/>
              <a:t>环境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CASE</a:t>
            </a:r>
            <a:r>
              <a:rPr lang="zh-CN" altLang="en-US" dirty="0"/>
              <a:t>工具按统一标准和接口组装起来，使工具间、人员间、各个过程间能方便交互的集成环境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Visual Studio</a:t>
            </a:r>
            <a:r>
              <a:rPr lang="zh-CN" altLang="en-US" dirty="0"/>
              <a:t>将编辑、编译、调试、界面设计、安装程序生成等等集成在一起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计算机辅助软件工程工具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代码编写</a:t>
            </a:r>
            <a:endParaRPr lang="en-US" altLang="zh-CN" dirty="0"/>
          </a:p>
          <a:p>
            <a:pPr lvl="1"/>
            <a:r>
              <a:rPr lang="zh-CN" altLang="en-US" dirty="0"/>
              <a:t>编辑、编译、分析、查找、代码生成等</a:t>
            </a:r>
            <a:endParaRPr lang="en-US" altLang="zh-CN" dirty="0"/>
          </a:p>
          <a:p>
            <a:r>
              <a:rPr lang="zh-CN" altLang="en-US" dirty="0"/>
              <a:t>项目管理</a:t>
            </a:r>
            <a:endParaRPr lang="en-US" altLang="zh-CN" dirty="0"/>
          </a:p>
          <a:p>
            <a:pPr lvl="1"/>
            <a:r>
              <a:rPr lang="zh-CN" altLang="en-US" dirty="0"/>
              <a:t>工作量和成本估算、制定和跟踪计划、配置和版本管理</a:t>
            </a:r>
            <a:endParaRPr lang="en-US" altLang="zh-CN" dirty="0"/>
          </a:p>
          <a:p>
            <a:r>
              <a:rPr lang="zh-CN" altLang="en-US" dirty="0"/>
              <a:t>软件建模</a:t>
            </a:r>
            <a:endParaRPr lang="en-US" altLang="zh-CN" dirty="0"/>
          </a:p>
          <a:p>
            <a:pPr lvl="1"/>
            <a:r>
              <a:rPr lang="zh-CN" altLang="en-US" dirty="0"/>
              <a:t>需求建模、</a:t>
            </a:r>
            <a:r>
              <a:rPr lang="en-US" altLang="zh-CN" dirty="0"/>
              <a:t>UML</a:t>
            </a:r>
            <a:r>
              <a:rPr lang="zh-CN" altLang="en-US" dirty="0"/>
              <a:t>建模、数据建模等</a:t>
            </a:r>
            <a:endParaRPr lang="en-US" altLang="zh-CN" dirty="0"/>
          </a:p>
          <a:p>
            <a:r>
              <a:rPr lang="zh-CN" altLang="en-US" dirty="0"/>
              <a:t>软件测试</a:t>
            </a:r>
            <a:endParaRPr lang="en-US" altLang="zh-CN" dirty="0"/>
          </a:p>
          <a:p>
            <a:pPr lvl="1"/>
            <a:r>
              <a:rPr lang="zh-CN" altLang="en-US" dirty="0"/>
              <a:t>测试用例自动生成、代码测试、缺陷报告等</a:t>
            </a:r>
            <a:endParaRPr lang="en-US" altLang="zh-CN" dirty="0"/>
          </a:p>
          <a:p>
            <a:r>
              <a:rPr lang="zh-CN" altLang="en-US" dirty="0"/>
              <a:t>软件运维</a:t>
            </a:r>
            <a:endParaRPr lang="en-US" altLang="zh-CN" dirty="0"/>
          </a:p>
          <a:p>
            <a:pPr lvl="1"/>
            <a:r>
              <a:rPr lang="zh-CN" altLang="en-US" dirty="0"/>
              <a:t>软件运行，管理和维护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软件工程产生背景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软件危机的表现及根源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软件工程基本内涵</a:t>
            </a:r>
            <a:endParaRPr lang="en-US" altLang="zh-CN" dirty="0"/>
          </a:p>
          <a:p>
            <a:pPr lvl="1"/>
            <a:r>
              <a:rPr lang="zh-CN" altLang="en-US" dirty="0"/>
              <a:t>思想、要素、目标和原则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软件工程发展历程</a:t>
            </a:r>
          </a:p>
          <a:p>
            <a:pPr lvl="1"/>
            <a:r>
              <a:rPr lang="zh-CN" altLang="en-US" dirty="0"/>
              <a:t>不同发展阶段的成果及特点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软件工程教育特点</a:t>
            </a:r>
            <a:endParaRPr lang="en-US" altLang="zh-CN" dirty="0"/>
          </a:p>
          <a:p>
            <a:pPr lvl="1"/>
            <a:r>
              <a:rPr lang="zh-CN" altLang="en-US" dirty="0"/>
              <a:t>教育规范、知识体系和课程特点</a:t>
            </a:r>
            <a:endParaRPr lang="en-US" altLang="zh-CN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66" y="2060848"/>
            <a:ext cx="2516388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216E1-D771-E107-09E9-728D8C0F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CASE</a:t>
            </a:r>
            <a:r>
              <a:rPr lang="zh-CN" altLang="en-US" dirty="0"/>
              <a:t>工具和环境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4F0987-5B15-4BCA-AD91-2E6822964F53}"/>
              </a:ext>
            </a:extLst>
          </p:cNvPr>
          <p:cNvGraphicFramePr>
            <a:graphicFrameLocks noGrp="1"/>
          </p:cNvGraphicFramePr>
          <p:nvPr/>
        </p:nvGraphicFramePr>
        <p:xfrm>
          <a:off x="118542" y="1016732"/>
          <a:ext cx="11953328" cy="511139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47764">
                  <a:extLst>
                    <a:ext uri="{9D8B030D-6E8A-4147-A177-3AD203B41FA5}">
                      <a16:colId xmlns:a16="http://schemas.microsoft.com/office/drawing/2014/main" val="182232264"/>
                    </a:ext>
                  </a:extLst>
                </a:gridCol>
                <a:gridCol w="2227328">
                  <a:extLst>
                    <a:ext uri="{9D8B030D-6E8A-4147-A177-3AD203B41FA5}">
                      <a16:colId xmlns:a16="http://schemas.microsoft.com/office/drawing/2014/main" val="905256575"/>
                    </a:ext>
                  </a:extLst>
                </a:gridCol>
                <a:gridCol w="4088343">
                  <a:extLst>
                    <a:ext uri="{9D8B030D-6E8A-4147-A177-3AD203B41FA5}">
                      <a16:colId xmlns:a16="http://schemas.microsoft.com/office/drawing/2014/main" val="2564036796"/>
                    </a:ext>
                  </a:extLst>
                </a:gridCol>
                <a:gridCol w="4189893">
                  <a:extLst>
                    <a:ext uri="{9D8B030D-6E8A-4147-A177-3AD203B41FA5}">
                      <a16:colId xmlns:a16="http://schemas.microsoft.com/office/drawing/2014/main" val="654666573"/>
                    </a:ext>
                  </a:extLst>
                </a:gridCol>
              </a:tblGrid>
              <a:tr h="199878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类别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辅助活动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提供的功能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示例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extLst>
                  <a:ext uri="{0D108BD9-81ED-4DB2-BD59-A6C34878D82A}">
                    <a16:rowId xmlns:a16="http://schemas.microsoft.com/office/drawing/2014/main" val="3368486615"/>
                  </a:ext>
                </a:extLst>
              </a:tr>
              <a:tr h="66626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软件分析与设计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业务建模、需求分析、软件设计等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可视化建模、模型分析和管理、 文档撰写等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+mj-lt"/>
                        </a:rPr>
                        <a:t>Rational Rose, Office, </a:t>
                      </a:r>
                      <a:r>
                        <a:rPr lang="en-US" sz="2400" kern="100" dirty="0" err="1">
                          <a:effectLst/>
                          <a:latin typeface="+mj-lt"/>
                        </a:rPr>
                        <a:t>StartUML</a:t>
                      </a:r>
                      <a:r>
                        <a:rPr lang="en-US" sz="2400" kern="100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Microsoft Visio</a:t>
                      </a:r>
                      <a:r>
                        <a:rPr lang="en-US" sz="2400" kern="100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  <a:latin typeface="+mj-lt"/>
                        </a:rPr>
                        <a:t>ArgoUML</a:t>
                      </a:r>
                      <a:endParaRPr lang="zh-CN" sz="2400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extLst>
                  <a:ext uri="{0D108BD9-81ED-4DB2-BD59-A6C34878D82A}">
                    <a16:rowId xmlns:a16="http://schemas.microsoft.com/office/drawing/2014/main" val="2781787313"/>
                  </a:ext>
                </a:extLst>
              </a:tr>
              <a:tr h="1086665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编码实现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编码、编译、调试等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2400" kern="100">
                          <a:effectLst/>
                        </a:rPr>
                        <a:t>编辑器、编译器、调试器、加载器、代码生成器等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effectLst/>
                          <a:latin typeface="+mj-lt"/>
                        </a:rPr>
                        <a:t>Eclipse, Visual Studio, Android Studio, Jenkins, </a:t>
                      </a: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Copilot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extLst>
                  <a:ext uri="{0D108BD9-81ED-4DB2-BD59-A6C34878D82A}">
                    <a16:rowId xmlns:a16="http://schemas.microsoft.com/office/drawing/2014/main" val="3637990151"/>
                  </a:ext>
                </a:extLst>
              </a:tr>
              <a:tr h="599634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软件质量保证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质量分析、软件测试等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代码质量分析、软件测试、缺陷管理和追踪等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 err="1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Sonarqube</a:t>
                      </a:r>
                      <a:r>
                        <a:rPr lang="en-US" sz="2400" kern="100" dirty="0">
                          <a:effectLst/>
                          <a:latin typeface="+mj-lt"/>
                        </a:rPr>
                        <a:t>, </a:t>
                      </a:r>
                      <a:r>
                        <a:rPr lang="en-US" sz="2400" kern="100" dirty="0" err="1">
                          <a:effectLst/>
                          <a:latin typeface="+mj-lt"/>
                        </a:rPr>
                        <a:t>FindBugs</a:t>
                      </a:r>
                      <a:r>
                        <a:rPr lang="en-US" sz="2400" kern="100" dirty="0">
                          <a:effectLst/>
                          <a:latin typeface="+mj-lt"/>
                        </a:rPr>
                        <a:t>, JUnit, ClearQuest, </a:t>
                      </a:r>
                      <a:r>
                        <a:rPr lang="en-US" sz="2400" kern="100" dirty="0" err="1">
                          <a:effectLst/>
                          <a:latin typeface="+mj-lt"/>
                        </a:rPr>
                        <a:t>CheckStyles</a:t>
                      </a:r>
                      <a:endParaRPr lang="zh-CN" sz="2400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extLst>
                  <a:ext uri="{0D108BD9-81ED-4DB2-BD59-A6C34878D82A}">
                    <a16:rowId xmlns:a16="http://schemas.microsoft.com/office/drawing/2014/main" val="971835968"/>
                  </a:ext>
                </a:extLst>
              </a:tr>
              <a:tr h="106601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项目管理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协同开发、配置管理、代码仓库管理等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软件仓库和版本管理、分布式协同开发、计划制定、规模和工作量估算等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2400" kern="100" dirty="0">
                          <a:effectLst/>
                          <a:latin typeface="+mj-lt"/>
                        </a:rPr>
                        <a:t>, GitLab, Microsoft Project, CVS, IBM ClearCase</a:t>
                      </a:r>
                      <a:endParaRPr lang="zh-CN" sz="2400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extLst>
                  <a:ext uri="{0D108BD9-81ED-4DB2-BD59-A6C34878D82A}">
                    <a16:rowId xmlns:a16="http://schemas.microsoft.com/office/drawing/2014/main" val="582785441"/>
                  </a:ext>
                </a:extLst>
              </a:tr>
              <a:tr h="73288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软件运维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软件部署、运行和维护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effectLst/>
                        </a:rPr>
                        <a:t>自动部署、运行支撑、状况监控、日志管理、权限管理等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Docker, </a:t>
                      </a:r>
                      <a:r>
                        <a:rPr lang="en-US" sz="2400" kern="100" dirty="0">
                          <a:effectLst/>
                          <a:latin typeface="+mj-lt"/>
                        </a:rPr>
                        <a:t>K8S, </a:t>
                      </a:r>
                      <a:r>
                        <a:rPr lang="en-US" sz="2400" kern="100" dirty="0" err="1">
                          <a:effectLst/>
                          <a:latin typeface="+mj-lt"/>
                        </a:rPr>
                        <a:t>Zagios</a:t>
                      </a:r>
                      <a:endParaRPr lang="zh-CN" sz="2400" kern="100" dirty="0">
                        <a:effectLst/>
                        <a:latin typeface="+mj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554" marR="28554" marT="0" marB="0"/>
                </a:tc>
                <a:extLst>
                  <a:ext uri="{0D108BD9-81ED-4DB2-BD59-A6C34878D82A}">
                    <a16:rowId xmlns:a16="http://schemas.microsoft.com/office/drawing/2014/main" val="330989105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AEE5757-198C-A383-2423-655938D9E7BD}"/>
              </a:ext>
            </a:extLst>
          </p:cNvPr>
          <p:cNvSpPr txBox="1"/>
          <p:nvPr/>
        </p:nvSpPr>
        <p:spPr>
          <a:xfrm>
            <a:off x="12227" y="6381329"/>
            <a:ext cx="12178186" cy="46805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defTabSz="1828165" eaLnBrk="1" hangingPunct="1">
              <a:defRPr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有没有你所熟悉的工具？</a:t>
            </a:r>
          </a:p>
        </p:txBody>
      </p:sp>
    </p:spTree>
    <p:extLst>
      <p:ext uri="{BB962C8B-B14F-4D97-AF65-F5344CB8AC3E}">
        <p14:creationId xmlns:p14="http://schemas.microsoft.com/office/powerpoint/2010/main" val="7974529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软件开发的本质</a:t>
            </a:r>
          </a:p>
        </p:txBody>
      </p:sp>
      <p:sp>
        <p:nvSpPr>
          <p:cNvPr id="4" name="椭圆 3"/>
          <p:cNvSpPr/>
          <p:nvPr/>
        </p:nvSpPr>
        <p:spPr>
          <a:xfrm>
            <a:off x="3234920" y="2096853"/>
            <a:ext cx="3492388" cy="27723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65331" y="2099402"/>
            <a:ext cx="3492388" cy="2772308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00994" y="3005953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创作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02453" y="3009352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生产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21435" y="4889937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开发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8044" y="1988840"/>
            <a:ext cx="2652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基于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软件开发者的经验和技能，借助于智慧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，进行自由创新，如软件设计、编码实现等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07574" y="2096853"/>
            <a:ext cx="23762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基于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工程化的手段，遵循约束和规范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，开展软件生产，如遵循过程、按照标准、质量保证等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94906" y="1017313"/>
            <a:ext cx="5668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软件开发 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= 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软件创作 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+ 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软件生产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软件工程的目标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5040312"/>
          </a:xfrm>
        </p:spPr>
        <p:txBody>
          <a:bodyPr/>
          <a:lstStyle/>
          <a:p>
            <a:r>
              <a:rPr lang="zh-CN" altLang="en-US" dirty="0"/>
              <a:t>在成本、进度等</a:t>
            </a:r>
            <a:r>
              <a:rPr lang="zh-CN" altLang="en-US" dirty="0">
                <a:solidFill>
                  <a:srgbClr val="C00000"/>
                </a:solidFill>
              </a:rPr>
              <a:t>约束</a:t>
            </a:r>
            <a:r>
              <a:rPr lang="zh-CN" altLang="en-US" dirty="0"/>
              <a:t>下，指导软件开发和运维，开发出</a:t>
            </a:r>
            <a:r>
              <a:rPr lang="zh-CN" altLang="en-US" dirty="0">
                <a:solidFill>
                  <a:srgbClr val="C00000"/>
                </a:solidFill>
              </a:rPr>
              <a:t>满足用户要求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足够好</a:t>
            </a:r>
            <a:r>
              <a:rPr lang="zh-CN" altLang="en-US" dirty="0"/>
              <a:t>软件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30929" y="2348880"/>
          <a:ext cx="7328553" cy="4370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01770" imgH="2386330" progId="Visio.Drawing.15">
                  <p:embed/>
                </p:oleObj>
              </mc:Choice>
              <mc:Fallback>
                <p:oleObj name="Visio" r:id="rId2" imgW="4001770" imgH="238633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929" y="2348880"/>
                        <a:ext cx="7328553" cy="4370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软件工程原则</a:t>
            </a:r>
          </a:p>
        </p:txBody>
      </p:sp>
      <p:pic>
        <p:nvPicPr>
          <p:cNvPr id="4" name="图片 3" descr="图标&#10;&#10;低可信度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835" y="2384884"/>
            <a:ext cx="1465835" cy="18205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2618" y="2384884"/>
            <a:ext cx="8640960" cy="176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抽象和建模、模块化、软件重用、信息隐藏、关注点分离、分而治之、双向追踪、工具辅助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7196" y="1016732"/>
            <a:ext cx="10920052" cy="5472608"/>
          </a:xfrm>
        </p:spPr>
        <p:txBody>
          <a:bodyPr/>
          <a:lstStyle/>
          <a:p>
            <a:r>
              <a:rPr lang="zh-CN" altLang="en-US" dirty="0"/>
              <a:t>软件工程产生的背景和目的</a:t>
            </a:r>
            <a:endParaRPr lang="en-US" altLang="zh-CN" dirty="0"/>
          </a:p>
          <a:p>
            <a:pPr lvl="1"/>
            <a:r>
              <a:rPr lang="zh-CN" altLang="en-US" dirty="0"/>
              <a:t>软件危机，持续存在，关注点不同</a:t>
            </a:r>
            <a:endParaRPr lang="en-US" altLang="zh-CN" dirty="0"/>
          </a:p>
          <a:p>
            <a:r>
              <a:rPr lang="zh-CN" altLang="en-US" dirty="0"/>
              <a:t>软件工程的本质</a:t>
            </a:r>
            <a:endParaRPr lang="en-US" altLang="zh-CN" dirty="0"/>
          </a:p>
          <a:p>
            <a:pPr lvl="1"/>
            <a:r>
              <a:rPr lang="zh-CN" altLang="en-US" dirty="0"/>
              <a:t>软件视为产品，软件开发视为工程、创作和生产相结合的过程</a:t>
            </a:r>
            <a:endParaRPr lang="en-US" altLang="zh-CN" dirty="0"/>
          </a:p>
          <a:p>
            <a:pPr lvl="1"/>
            <a:r>
              <a:rPr lang="zh-CN" altLang="en-US" dirty="0"/>
              <a:t>三要素：过程、方法学和工具</a:t>
            </a:r>
            <a:endParaRPr lang="en-US" altLang="zh-CN" dirty="0"/>
          </a:p>
          <a:p>
            <a:pPr lvl="1"/>
            <a:r>
              <a:rPr lang="zh-CN" altLang="en-US" dirty="0"/>
              <a:t>软件工程的基本原则</a:t>
            </a:r>
            <a:endParaRPr lang="en-US" altLang="zh-CN" dirty="0"/>
          </a:p>
          <a:p>
            <a:r>
              <a:rPr lang="zh-CN" altLang="en-US" dirty="0"/>
              <a:t>软件工程的发展</a:t>
            </a:r>
            <a:endParaRPr lang="en-US" altLang="zh-CN" dirty="0"/>
          </a:p>
          <a:p>
            <a:pPr lvl="1"/>
            <a:r>
              <a:rPr lang="zh-CN" altLang="en-US" dirty="0"/>
              <a:t>不同阶段和时期，不同的思想和技术</a:t>
            </a:r>
            <a:endParaRPr lang="en-US" altLang="zh-CN" dirty="0"/>
          </a:p>
          <a:p>
            <a:r>
              <a:rPr lang="zh-CN" altLang="en-US" dirty="0"/>
              <a:t>软件工程教育</a:t>
            </a:r>
            <a:endParaRPr lang="en-US" altLang="zh-CN" dirty="0"/>
          </a:p>
          <a:p>
            <a:pPr lvl="1"/>
            <a:r>
              <a:rPr lang="zh-CN" altLang="en-US" dirty="0"/>
              <a:t>软件工程知识体系及课程特点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1950s-1960s</a:t>
            </a:r>
            <a:r>
              <a:rPr lang="zh-CN" altLang="en-US" dirty="0"/>
              <a:t>的计算机软件应用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应用领域变化</a:t>
            </a:r>
            <a:endParaRPr lang="en-US" altLang="zh-CN" dirty="0"/>
          </a:p>
          <a:p>
            <a:pPr lvl="1"/>
            <a:r>
              <a:rPr lang="zh-CN" altLang="en-US" dirty="0"/>
              <a:t>最早满足军方应用，如科学计算</a:t>
            </a:r>
            <a:endParaRPr lang="en-US" altLang="zh-CN" dirty="0"/>
          </a:p>
          <a:p>
            <a:pPr lvl="1"/>
            <a:r>
              <a:rPr lang="zh-CN" altLang="en-US" dirty="0"/>
              <a:t>逐步走向商业应用等新领域，如</a:t>
            </a:r>
            <a:r>
              <a:rPr lang="zh-CN" altLang="en-US" b="1" dirty="0">
                <a:solidFill>
                  <a:srgbClr val="C00000"/>
                </a:solidFill>
              </a:rPr>
              <a:t>银行、航空</a:t>
            </a:r>
            <a:r>
              <a:rPr lang="zh-CN" altLang="en-US" dirty="0"/>
              <a:t>等领域的事务处理</a:t>
            </a:r>
            <a:endParaRPr lang="en-US" altLang="zh-CN" dirty="0"/>
          </a:p>
          <a:p>
            <a:r>
              <a:rPr lang="zh-CN" altLang="en-US" dirty="0"/>
              <a:t>应用</a:t>
            </a:r>
            <a:r>
              <a:rPr lang="zh-CN" altLang="en-US" dirty="0">
                <a:solidFill>
                  <a:srgbClr val="C00000"/>
                </a:solidFill>
              </a:rPr>
              <a:t>数量增长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计算机软件的需求量不断上升</a:t>
            </a:r>
            <a:endParaRPr lang="en-US" altLang="zh-CN" dirty="0"/>
          </a:p>
          <a:p>
            <a:r>
              <a:rPr lang="zh-CN" altLang="en-US" dirty="0"/>
              <a:t>应用</a:t>
            </a:r>
            <a:r>
              <a:rPr lang="zh-CN" altLang="en-US" dirty="0">
                <a:solidFill>
                  <a:srgbClr val="C00000"/>
                </a:solidFill>
              </a:rPr>
              <a:t>复杂性增加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多样化的用户</a:t>
            </a:r>
            <a:endParaRPr lang="en-US" altLang="zh-CN" dirty="0"/>
          </a:p>
          <a:p>
            <a:pPr lvl="1"/>
            <a:r>
              <a:rPr lang="zh-CN" altLang="en-US" dirty="0"/>
              <a:t>多样化的需求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软件开发需要解决的问题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开发过程</a:t>
            </a:r>
            <a:r>
              <a:rPr lang="zh-CN" altLang="en-US" dirty="0"/>
              <a:t>：</a:t>
            </a:r>
            <a:r>
              <a:rPr lang="zh-CN" altLang="zh-CN" dirty="0"/>
              <a:t>基于什么样的</a:t>
            </a:r>
            <a:r>
              <a:rPr lang="zh-CN" altLang="en-US" dirty="0"/>
              <a:t>步骤</a:t>
            </a:r>
            <a:r>
              <a:rPr lang="zh-CN" altLang="zh-CN" dirty="0"/>
              <a:t>来开发软件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开发方法</a:t>
            </a:r>
            <a:r>
              <a:rPr lang="zh-CN" altLang="en-US" dirty="0"/>
              <a:t>：</a:t>
            </a:r>
            <a:r>
              <a:rPr lang="zh-CN" altLang="zh-CN" dirty="0"/>
              <a:t>采用怎样的方法来指导</a:t>
            </a:r>
            <a:r>
              <a:rPr lang="zh-CN" altLang="en-US" dirty="0"/>
              <a:t>各项软件</a:t>
            </a:r>
            <a:r>
              <a:rPr lang="zh-CN" altLang="zh-CN" dirty="0"/>
              <a:t>开发活动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开发管理</a:t>
            </a:r>
            <a:r>
              <a:rPr lang="zh-CN" altLang="en-US" dirty="0"/>
              <a:t>：</a:t>
            </a:r>
            <a:r>
              <a:rPr lang="zh-CN" altLang="zh-CN" dirty="0"/>
              <a:t>如何组织</a:t>
            </a:r>
            <a:r>
              <a:rPr lang="zh-CN" altLang="en-US" dirty="0"/>
              <a:t>开发</a:t>
            </a:r>
            <a:r>
              <a:rPr lang="zh-CN" altLang="zh-CN" dirty="0"/>
              <a:t>人员</a:t>
            </a:r>
            <a:r>
              <a:rPr lang="zh-CN" altLang="en-US" dirty="0"/>
              <a:t>和</a:t>
            </a:r>
            <a:r>
              <a:rPr lang="zh-CN" altLang="zh-CN" dirty="0"/>
              <a:t>管理</a:t>
            </a:r>
            <a:r>
              <a:rPr lang="zh-CN" altLang="en-US" dirty="0"/>
              <a:t>软件</a:t>
            </a:r>
            <a:r>
              <a:rPr lang="zh-CN" altLang="zh-CN" dirty="0"/>
              <a:t>产品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质量保证</a:t>
            </a:r>
            <a:r>
              <a:rPr lang="zh-CN" altLang="en-US" dirty="0"/>
              <a:t>：</a:t>
            </a:r>
            <a:r>
              <a:rPr lang="zh-CN" altLang="zh-CN" dirty="0"/>
              <a:t>如何保证</a:t>
            </a:r>
            <a:r>
              <a:rPr lang="zh-CN" altLang="en-US" dirty="0"/>
              <a:t>软件开发活动和制品的质量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软件危机的出现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908720"/>
            <a:ext cx="2772308" cy="15341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作坊式的个体编程</a:t>
            </a:r>
          </a:p>
        </p:txBody>
      </p:sp>
      <p:sp>
        <p:nvSpPr>
          <p:cNvPr id="5" name="箭头: 右 4"/>
          <p:cNvSpPr/>
          <p:nvPr/>
        </p:nvSpPr>
        <p:spPr>
          <a:xfrm rot="19795068">
            <a:off x="4632038" y="3205208"/>
            <a:ext cx="1734832" cy="123633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82638" y="3132040"/>
            <a:ext cx="2772308" cy="15341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大批量、大规模软件开发</a:t>
            </a:r>
          </a:p>
        </p:txBody>
      </p:sp>
      <p:sp>
        <p:nvSpPr>
          <p:cNvPr id="9" name="矩形 8"/>
          <p:cNvSpPr/>
          <p:nvPr/>
        </p:nvSpPr>
        <p:spPr>
          <a:xfrm>
            <a:off x="6493011" y="1675806"/>
            <a:ext cx="2772308" cy="20162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软件危机</a:t>
            </a:r>
          </a:p>
        </p:txBody>
      </p:sp>
      <p:sp>
        <p:nvSpPr>
          <p:cNvPr id="11" name="箭头: 右 10"/>
          <p:cNvSpPr/>
          <p:nvPr/>
        </p:nvSpPr>
        <p:spPr>
          <a:xfrm rot="924201">
            <a:off x="4485854" y="1250712"/>
            <a:ext cx="1759907" cy="123633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04178" y="1675806"/>
            <a:ext cx="29628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进度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经常延迟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质量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无法保证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成本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超出预算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维护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困难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失败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风险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很大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786663-18F6-5657-DF0B-3C639AAD987A}"/>
              </a:ext>
            </a:extLst>
          </p:cNvPr>
          <p:cNvSpPr txBox="1"/>
          <p:nvPr/>
        </p:nvSpPr>
        <p:spPr>
          <a:xfrm>
            <a:off x="117926" y="1260307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开发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手段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B0E46D-F83B-1390-54CA-31B33DF64DD7}"/>
              </a:ext>
            </a:extLst>
          </p:cNvPr>
          <p:cNvSpPr txBox="1"/>
          <p:nvPr/>
        </p:nvSpPr>
        <p:spPr>
          <a:xfrm>
            <a:off x="148877" y="375268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实际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需求</a:t>
            </a:r>
          </a:p>
        </p:txBody>
      </p:sp>
      <p:sp>
        <p:nvSpPr>
          <p:cNvPr id="6" name="矩形 5"/>
          <p:cNvSpPr/>
          <p:nvPr/>
        </p:nvSpPr>
        <p:spPr>
          <a:xfrm>
            <a:off x="766614" y="5023659"/>
            <a:ext cx="110532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"/>
              <a:defRPr/>
            </a:pPr>
            <a:r>
              <a:rPr kumimoji="1" lang="zh-CN" altLang="en-US" sz="3200" dirty="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rPr>
              <a:t>软件危机是指落后的软件生产方式无法满足迅速增长的软件需求，从而导致软件开发与维护过程中出现一系列的严重问题的现象。</a:t>
            </a:r>
            <a:endParaRPr kumimoji="1" lang="en-US" altLang="zh-CN" sz="3200" dirty="0">
              <a:solidFill>
                <a:srgbClr val="002060"/>
              </a:solidFill>
              <a:latin typeface="+mn-lt"/>
              <a:ea typeface="+mn-ea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1.3.4 </a:t>
            </a:r>
            <a:r>
              <a:rPr lang="zh-CN" altLang="en-US" dirty="0"/>
              <a:t>软件维护困难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6635576" cy="5040312"/>
          </a:xfrm>
        </p:spPr>
        <p:txBody>
          <a:bodyPr>
            <a:normAutofit/>
          </a:bodyPr>
          <a:lstStyle/>
          <a:p>
            <a:r>
              <a:rPr lang="zh-CN" altLang="en-US" dirty="0"/>
              <a:t>理解</a:t>
            </a:r>
            <a:endParaRPr lang="en-US" altLang="zh-CN" dirty="0"/>
          </a:p>
          <a:p>
            <a:pPr lvl="1"/>
            <a:r>
              <a:rPr lang="zh-CN" altLang="en-US" dirty="0"/>
              <a:t>读懂程序比较困难，尤其是他人程序</a:t>
            </a:r>
            <a:endParaRPr lang="en-US" altLang="zh-CN" dirty="0"/>
          </a:p>
          <a:p>
            <a:r>
              <a:rPr lang="zh-CN" altLang="en-US" dirty="0"/>
              <a:t>修改</a:t>
            </a:r>
            <a:endParaRPr lang="en-US" altLang="zh-CN" dirty="0"/>
          </a:p>
          <a:p>
            <a:pPr lvl="1"/>
            <a:r>
              <a:rPr lang="zh-CN" altLang="en-US" dirty="0"/>
              <a:t>程序非常脆弱，牵一发而动全身</a:t>
            </a:r>
            <a:endParaRPr lang="en-US" altLang="zh-CN" dirty="0"/>
          </a:p>
          <a:p>
            <a:r>
              <a:rPr lang="zh-CN" altLang="en-US" dirty="0"/>
              <a:t>出错</a:t>
            </a:r>
            <a:endParaRPr lang="en-US" altLang="zh-CN" dirty="0"/>
          </a:p>
          <a:p>
            <a:pPr lvl="1"/>
            <a:r>
              <a:rPr lang="zh-CN" altLang="en-US" dirty="0"/>
              <a:t>改了以后易引入错误</a:t>
            </a:r>
            <a:endParaRPr lang="en-US" altLang="zh-CN" dirty="0"/>
          </a:p>
          <a:p>
            <a:r>
              <a:rPr lang="zh-CN" altLang="en-US" dirty="0"/>
              <a:t>发现</a:t>
            </a:r>
            <a:endParaRPr lang="en-US" altLang="zh-CN" dirty="0"/>
          </a:p>
          <a:p>
            <a:pPr lvl="1"/>
            <a:r>
              <a:rPr lang="zh-CN" altLang="en-US" dirty="0"/>
              <a:t>有了错误后难以发现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176" y="1333536"/>
            <a:ext cx="4682373" cy="44581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软件危机的产生根源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对软件这样一类</a:t>
            </a:r>
            <a:r>
              <a:rPr lang="zh-CN" altLang="en-US" dirty="0">
                <a:solidFill>
                  <a:srgbClr val="C00000"/>
                </a:solidFill>
              </a:rPr>
              <a:t>复杂和特殊系统</a:t>
            </a:r>
            <a:r>
              <a:rPr lang="zh-CN" altLang="en-US" dirty="0"/>
              <a:t>的认识不清</a:t>
            </a:r>
            <a:endParaRPr lang="en-US" altLang="zh-CN" dirty="0"/>
          </a:p>
          <a:p>
            <a:pPr lvl="1"/>
            <a:r>
              <a:rPr lang="zh-CN" altLang="en-US" dirty="0"/>
              <a:t>软件是新生事物，对其特点、规律性和复杂性认识不够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没有找到支持软件系统开发的</a:t>
            </a:r>
            <a:r>
              <a:rPr lang="zh-CN" altLang="en-US" dirty="0">
                <a:solidFill>
                  <a:srgbClr val="C00000"/>
                </a:solidFill>
              </a:rPr>
              <a:t>有效方法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基础理论、关键技术、开发过程、支撑工具等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缺乏成功软件开发</a:t>
            </a:r>
            <a:r>
              <a:rPr lang="zh-CN" altLang="en-US" dirty="0">
                <a:solidFill>
                  <a:srgbClr val="C00000"/>
                </a:solidFill>
              </a:rPr>
              <a:t>实践</a:t>
            </a:r>
            <a:r>
              <a:rPr lang="zh-CN" altLang="en-US" dirty="0"/>
              <a:t>以及相应的开发</a:t>
            </a:r>
            <a:r>
              <a:rPr lang="zh-CN" altLang="en-US" dirty="0">
                <a:solidFill>
                  <a:srgbClr val="C00000"/>
                </a:solidFill>
              </a:rPr>
              <a:t>经验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系统总结、认真分析、充分借鉴、吸取教训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如何来解决软件危机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如何来解决软件危机？</a:t>
            </a:r>
            <a:endParaRPr lang="en-US" altLang="zh-CN" dirty="0"/>
          </a:p>
          <a:p>
            <a:pPr lvl="1"/>
            <a:r>
              <a:rPr lang="zh-CN" altLang="en-US" dirty="0"/>
              <a:t>策略、方法、理论、技术等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多方共同关注的问题</a:t>
            </a:r>
            <a:endParaRPr lang="en-US" altLang="zh-CN" dirty="0"/>
          </a:p>
          <a:p>
            <a:pPr lvl="1"/>
            <a:r>
              <a:rPr lang="zh-CN" altLang="en-US" dirty="0"/>
              <a:t>用户</a:t>
            </a:r>
            <a:r>
              <a:rPr lang="en-US" altLang="zh-CN" dirty="0"/>
              <a:t>(</a:t>
            </a:r>
            <a:r>
              <a:rPr lang="zh-CN" altLang="en-US" dirty="0"/>
              <a:t>如美国军方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工业界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IBM)</a:t>
            </a:r>
          </a:p>
          <a:p>
            <a:pPr lvl="1"/>
            <a:r>
              <a:rPr lang="zh-CN" altLang="en-US" dirty="0"/>
              <a:t>学术界（如研究学者）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043985"/>
            <a:ext cx="12190413" cy="81612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165" eaLnBrk="1" hangingPunct="1"/>
            <a:r>
              <a:rPr lang="zh-CN" altLang="en-US" sz="3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软件开发迫切需要理论和方法指导，</a:t>
            </a:r>
            <a:r>
              <a:rPr lang="zh-CN" altLang="en-US" sz="32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软件工程</a:t>
            </a:r>
            <a:r>
              <a:rPr lang="zh-CN" altLang="en-US" sz="3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应运而生！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软件工程产生背景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软件危机的表现及根源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软件工程基本内涵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思想、要素、目标和原则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软件工程发展历程</a:t>
            </a:r>
          </a:p>
          <a:p>
            <a:pPr lvl="1"/>
            <a:r>
              <a:rPr lang="zh-CN" altLang="en-US" dirty="0"/>
              <a:t>不同发展阶段的成果及特点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软件工程教育特点</a:t>
            </a:r>
            <a:endParaRPr lang="en-US" altLang="zh-CN" dirty="0"/>
          </a:p>
          <a:p>
            <a:pPr lvl="1"/>
            <a:r>
              <a:rPr lang="zh-CN" altLang="en-US" dirty="0"/>
              <a:t>教育规范、知识体系和课程特点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1356975" y="6408738"/>
            <a:ext cx="833438" cy="365125"/>
          </a:xfrm>
        </p:spPr>
        <p:txBody>
          <a:bodyPr/>
          <a:lstStyle/>
          <a:p>
            <a:r>
              <a:rPr lang="zh-CN" altLang="en-US"/>
              <a:t>*</a:t>
            </a:r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66" y="2060848"/>
            <a:ext cx="2516388" cy="25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55</TotalTime>
  <Words>1457</Words>
  <Application>Microsoft Office PowerPoint</Application>
  <PresentationFormat>自定义</PresentationFormat>
  <Paragraphs>211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微软雅黑</vt:lpstr>
      <vt:lpstr>Arial</vt:lpstr>
      <vt:lpstr>Times New Roman</vt:lpstr>
      <vt:lpstr>Wingdings</vt:lpstr>
      <vt:lpstr>自定义设计方案</vt:lpstr>
      <vt:lpstr>Visio</vt:lpstr>
      <vt:lpstr>PowerPoint 演示文稿</vt:lpstr>
      <vt:lpstr>内容</vt:lpstr>
      <vt:lpstr>1950s-1960s的计算机软件应用</vt:lpstr>
      <vt:lpstr>1.2 软件开发需要解决的问题</vt:lpstr>
      <vt:lpstr>1.3 软件危机的出现</vt:lpstr>
      <vt:lpstr>1.3.4 软件维护困难</vt:lpstr>
      <vt:lpstr>软件危机的产生根源</vt:lpstr>
      <vt:lpstr>1.4 如何来解决软件危机?</vt:lpstr>
      <vt:lpstr>内容</vt:lpstr>
      <vt:lpstr>2.2 何为软件工程?</vt:lpstr>
      <vt:lpstr>软件工程对软件开发的新认识</vt:lpstr>
      <vt:lpstr>软件开发方式的改变</vt:lpstr>
      <vt:lpstr>2.3 软件工程的三要素</vt:lpstr>
      <vt:lpstr>2.3.1 过程(Process)</vt:lpstr>
      <vt:lpstr>2.3.2 方法学(Methodology)</vt:lpstr>
      <vt:lpstr>2.3.2 工具(Tool)</vt:lpstr>
      <vt:lpstr>2.4 计算机辅助软件工程</vt:lpstr>
      <vt:lpstr>CASE工具和环境</vt:lpstr>
      <vt:lpstr>计算机辅助软件工程工具</vt:lpstr>
      <vt:lpstr>典型的CASE工具和环境</vt:lpstr>
      <vt:lpstr>2.5 软件开发的本质</vt:lpstr>
      <vt:lpstr>2.6 软件工程的目标</vt:lpstr>
      <vt:lpstr>2.7 软件工程原则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jinyao zheng</cp:lastModifiedBy>
  <cp:revision>2583</cp:revision>
  <dcterms:created xsi:type="dcterms:W3CDTF">2113-01-01T00:00:00Z</dcterms:created>
  <dcterms:modified xsi:type="dcterms:W3CDTF">2024-12-17T08:09:35Z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06D5472D65D142ABB54ED2E579A8564E</vt:lpwstr>
  </property>
</Properties>
</file>