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91" r:id="rId2"/>
    <p:sldId id="2905" r:id="rId3"/>
    <p:sldId id="429" r:id="rId4"/>
    <p:sldId id="2900" r:id="rId5"/>
    <p:sldId id="2973" r:id="rId6"/>
    <p:sldId id="546" r:id="rId7"/>
    <p:sldId id="434" r:id="rId8"/>
    <p:sldId id="420" r:id="rId9"/>
    <p:sldId id="421" r:id="rId10"/>
    <p:sldId id="422" r:id="rId11"/>
    <p:sldId id="423" r:id="rId12"/>
    <p:sldId id="424" r:id="rId13"/>
    <p:sldId id="425" r:id="rId14"/>
    <p:sldId id="2968" r:id="rId15"/>
    <p:sldId id="435" r:id="rId16"/>
    <p:sldId id="2895" r:id="rId17"/>
    <p:sldId id="2969" r:id="rId18"/>
    <p:sldId id="2981" r:id="rId19"/>
    <p:sldId id="2896" r:id="rId20"/>
    <p:sldId id="2970" r:id="rId21"/>
    <p:sldId id="2971" r:id="rId22"/>
    <p:sldId id="2972" r:id="rId23"/>
    <p:sldId id="2894" r:id="rId24"/>
    <p:sldId id="439" r:id="rId25"/>
    <p:sldId id="2904" r:id="rId26"/>
    <p:sldId id="2974" r:id="rId27"/>
    <p:sldId id="2903" r:id="rId28"/>
    <p:sldId id="2980" r:id="rId29"/>
    <p:sldId id="2977" r:id="rId30"/>
    <p:sldId id="440" r:id="rId31"/>
    <p:sldId id="451" r:id="rId32"/>
    <p:sldId id="2976" r:id="rId33"/>
  </p:sldIdLst>
  <p:sldSz cx="12190413" cy="6858000"/>
  <p:notesSz cx="7099300" cy="102346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  <p:cmAuthor id="2" name="TOMMY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5E40"/>
    <a:srgbClr val="F3698A"/>
    <a:srgbClr val="F99527"/>
    <a:srgbClr val="DADE42"/>
    <a:srgbClr val="9EC1F4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90172" autoAdjust="0"/>
  </p:normalViewPr>
  <p:slideViewPr>
    <p:cSldViewPr>
      <p:cViewPr varScale="1">
        <p:scale>
          <a:sx n="86" d="100"/>
          <a:sy n="86" d="100"/>
        </p:scale>
        <p:origin x="523" y="86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BBB00E-09FB-4895-A5FC-C0B3C4FCDCC3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5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2299" y="2797964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过程模型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详细设计</a:t>
            </a:r>
            <a:r>
              <a:rPr lang="en-US" altLang="zh-CN" dirty="0"/>
              <a:t>(Detailed Design)</a:t>
            </a:r>
            <a:endParaRPr lang="zh-CN" alt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设计模块内部细节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算法、数据结构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，制订单元测试计划</a:t>
            </a: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详细设计？</a:t>
            </a:r>
            <a:r>
              <a:rPr lang="en-US" altLang="zh-CN" b="1" dirty="0">
                <a:solidFill>
                  <a:srgbClr val="C00000"/>
                </a:solidFill>
              </a:rPr>
              <a:t> (How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Solution)</a:t>
            </a:r>
          </a:p>
          <a:p>
            <a:pPr lvl="1"/>
            <a:r>
              <a:rPr lang="zh-CN" altLang="en-US" dirty="0">
                <a:sym typeface="+mn-ea"/>
              </a:rPr>
              <a:t>层次和视角：微观、局部、细节性</a:t>
            </a:r>
            <a:endParaRPr lang="zh-CN" altLang="en-US" dirty="0"/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>
                <a:sym typeface="+mn-ea"/>
              </a:rPr>
              <a:t>依据：概要设计文档、软件需求文档</a:t>
            </a:r>
          </a:p>
          <a:p>
            <a:pPr lvl="1"/>
            <a:r>
              <a:rPr lang="zh-CN" altLang="en-US" dirty="0"/>
              <a:t>高质量的软件设计原则，如单入口单出口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软件详细设计模型、软件详细设计文档、单元测试计划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文档类的软件制品</a:t>
            </a:r>
          </a:p>
        </p:txBody>
      </p:sp>
      <p:sp>
        <p:nvSpPr>
          <p:cNvPr id="4" name="矩形 3"/>
          <p:cNvSpPr/>
          <p:nvPr/>
        </p:nvSpPr>
        <p:spPr>
          <a:xfrm>
            <a:off x="9191550" y="2384884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问题如何解决？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编程实现</a:t>
            </a:r>
            <a:r>
              <a:rPr lang="en-US" altLang="zh-CN" dirty="0"/>
              <a:t>(Implementation)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编写程序代码并进行单元测试和调试</a:t>
            </a: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如何最终做出这个东西</a:t>
            </a:r>
            <a:r>
              <a:rPr lang="en-US" altLang="zh-CN" b="1" dirty="0">
                <a:solidFill>
                  <a:srgbClr val="C00000"/>
                </a:solidFill>
              </a:rPr>
              <a:t>? (How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Code)</a:t>
            </a:r>
          </a:p>
          <a:p>
            <a:pPr lvl="1"/>
            <a:r>
              <a:rPr lang="zh-CN" altLang="en-US" dirty="0"/>
              <a:t>层次和视角：最终的实现代码</a:t>
            </a:r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依据：软件概要和详细设计文档、单元测试计划</a:t>
            </a:r>
            <a:endParaRPr lang="en-US" altLang="zh-CN" dirty="0"/>
          </a:p>
          <a:p>
            <a:pPr lvl="1"/>
            <a:r>
              <a:rPr lang="zh-CN" altLang="en-US" dirty="0"/>
              <a:t>采用某种程序设计语言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Java)</a:t>
            </a:r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经过单元测试的源程序代码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程序类的软件制品</a:t>
            </a:r>
          </a:p>
        </p:txBody>
      </p:sp>
      <p:sp>
        <p:nvSpPr>
          <p:cNvPr id="4" name="矩形 3"/>
          <p:cNvSpPr/>
          <p:nvPr/>
        </p:nvSpPr>
        <p:spPr>
          <a:xfrm>
            <a:off x="9299562" y="1196752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实际解决问题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集成测试</a:t>
            </a:r>
            <a:r>
              <a:rPr lang="en-US" altLang="zh-CN" dirty="0"/>
              <a:t>(Integration Test)</a:t>
            </a:r>
            <a:endParaRPr lang="zh-CN" altLang="en-US" dirty="0"/>
          </a:p>
        </p:txBody>
      </p:sp>
      <p:sp>
        <p:nvSpPr>
          <p:cNvPr id="11366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组装软件模块并进行测试以发现问题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关注点：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集成后软件中的缺陷（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Bug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层次和视角：自底向上组装、全局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依据：软件概要设计文档、软件集成测试计划</a:t>
            </a:r>
          </a:p>
          <a:p>
            <a:pPr lvl="1"/>
            <a:r>
              <a:rPr lang="zh-CN" altLang="en-US" dirty="0"/>
              <a:t>软件集成测试工具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经过集成测试、修复缺陷的源程序代码，集成测试报告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数据、文档和代码类的软件制品</a:t>
            </a:r>
          </a:p>
        </p:txBody>
      </p:sp>
      <p:sp>
        <p:nvSpPr>
          <p:cNvPr id="4" name="矩形 3"/>
          <p:cNvSpPr/>
          <p:nvPr/>
        </p:nvSpPr>
        <p:spPr>
          <a:xfrm>
            <a:off x="9119542" y="1412776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问题解决如何？软件有缺陷吗？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确认测试</a:t>
            </a:r>
            <a:r>
              <a:rPr lang="en-US" altLang="zh-CN" dirty="0"/>
              <a:t>(Validation Test)</a:t>
            </a:r>
            <a:endParaRPr lang="zh-CN" altLang="en-US" dirty="0"/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 活动</a:t>
            </a:r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测试软件是否满足用户需求</a:t>
            </a: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软件在满足用户需求方面是否存在缺陷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层次和视角：从用户角度，聚焦需求是否得以正确实现</a:t>
            </a:r>
            <a:endParaRPr lang="en-US" altLang="zh-CN" dirty="0"/>
          </a:p>
          <a:p>
            <a:r>
              <a:rPr lang="zh-CN" altLang="en-US" dirty="0"/>
              <a:t>方法 </a:t>
            </a:r>
          </a:p>
          <a:p>
            <a:pPr lvl="1"/>
            <a:r>
              <a:rPr lang="zh-CN" altLang="en-US" dirty="0"/>
              <a:t>依据：软件确认测试计划、软件需求文档</a:t>
            </a:r>
          </a:p>
          <a:p>
            <a:pPr lvl="1"/>
            <a:r>
              <a:rPr lang="zh-CN" altLang="en-US" dirty="0"/>
              <a:t>软件测试支撑工具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经过确认测试、修复缺陷后的代码，软件确认测试报告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数据、文档和代码类的软件制品</a:t>
            </a:r>
          </a:p>
        </p:txBody>
      </p:sp>
      <p:sp>
        <p:nvSpPr>
          <p:cNvPr id="5" name="矩形 4"/>
          <p:cNvSpPr/>
          <p:nvPr/>
        </p:nvSpPr>
        <p:spPr>
          <a:xfrm>
            <a:off x="9119542" y="1412776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问题解决如何？软件有缺陷吗？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瀑布模型的局限性？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6916" y="9447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1062118" y="1905317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</a:p>
        </p:txBody>
      </p:sp>
      <p:sp>
        <p:nvSpPr>
          <p:cNvPr id="23" name="矩形 22"/>
          <p:cNvSpPr/>
          <p:nvPr/>
        </p:nvSpPr>
        <p:spPr>
          <a:xfrm>
            <a:off x="1869104" y="291402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2661192" y="3859900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</a:p>
        </p:txBody>
      </p:sp>
      <p:sp>
        <p:nvSpPr>
          <p:cNvPr id="26" name="矩形 25"/>
          <p:cNvSpPr/>
          <p:nvPr/>
        </p:nvSpPr>
        <p:spPr>
          <a:xfrm>
            <a:off x="3489284" y="480577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27" name="矩形 26"/>
          <p:cNvSpPr/>
          <p:nvPr/>
        </p:nvSpPr>
        <p:spPr>
          <a:xfrm>
            <a:off x="4569404" y="574853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</a:p>
        </p:txBody>
      </p:sp>
      <p:cxnSp>
        <p:nvCxnSpPr>
          <p:cNvPr id="7" name="连接符: 曲线 6"/>
          <p:cNvCxnSpPr>
            <a:stCxn id="5" idx="3"/>
          </p:cNvCxnSpPr>
          <p:nvPr/>
        </p:nvCxnSpPr>
        <p:spPr>
          <a:xfrm>
            <a:off x="2337156" y="1334778"/>
            <a:ext cx="540060" cy="57053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/>
          <p:cNvCxnSpPr>
            <a:stCxn id="21" idx="3"/>
          </p:cNvCxnSpPr>
          <p:nvPr/>
        </p:nvCxnSpPr>
        <p:spPr>
          <a:xfrm>
            <a:off x="3222358" y="2295371"/>
            <a:ext cx="503349" cy="618654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23" idx="3"/>
          </p:cNvCxnSpPr>
          <p:nvPr/>
        </p:nvCxnSpPr>
        <p:spPr>
          <a:xfrm>
            <a:off x="4029344" y="3304079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/>
          <p:cNvCxnSpPr>
            <a:stCxn id="24" idx="3"/>
          </p:cNvCxnSpPr>
          <p:nvPr/>
        </p:nvCxnSpPr>
        <p:spPr>
          <a:xfrm>
            <a:off x="4821432" y="4249954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6" idx="3"/>
          </p:cNvCxnSpPr>
          <p:nvPr/>
        </p:nvCxnSpPr>
        <p:spPr>
          <a:xfrm>
            <a:off x="5649524" y="5195829"/>
            <a:ext cx="502342" cy="55271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887293" y="918515"/>
            <a:ext cx="512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6971223" y="1510387"/>
            <a:ext cx="5042274" cy="17936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需求确定，过于理想化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缺乏变通，难应对变化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566" y="4868226"/>
            <a:ext cx="31394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软件需求具有易变、多变的特点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怎么办？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改进的瀑布模型：带反馈和回溯</a:t>
            </a:r>
          </a:p>
        </p:txBody>
      </p:sp>
      <p:sp>
        <p:nvSpPr>
          <p:cNvPr id="24" name="矩形 23"/>
          <p:cNvSpPr/>
          <p:nvPr/>
        </p:nvSpPr>
        <p:spPr>
          <a:xfrm>
            <a:off x="2242778" y="808073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3127980" y="1768666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</a:p>
        </p:txBody>
      </p:sp>
      <p:sp>
        <p:nvSpPr>
          <p:cNvPr id="26" name="矩形 25"/>
          <p:cNvSpPr/>
          <p:nvPr/>
        </p:nvSpPr>
        <p:spPr>
          <a:xfrm>
            <a:off x="3934966" y="27449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28" name="矩形 27"/>
          <p:cNvSpPr/>
          <p:nvPr/>
        </p:nvSpPr>
        <p:spPr>
          <a:xfrm>
            <a:off x="4727054" y="372324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</a:p>
        </p:txBody>
      </p:sp>
      <p:sp>
        <p:nvSpPr>
          <p:cNvPr id="42" name="矩形 41"/>
          <p:cNvSpPr/>
          <p:nvPr/>
        </p:nvSpPr>
        <p:spPr>
          <a:xfrm>
            <a:off x="5555146" y="46691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43" name="矩形 42"/>
          <p:cNvSpPr/>
          <p:nvPr/>
        </p:nvSpPr>
        <p:spPr>
          <a:xfrm>
            <a:off x="6635266" y="5611888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</a:p>
        </p:txBody>
      </p:sp>
      <p:cxnSp>
        <p:nvCxnSpPr>
          <p:cNvPr id="44" name="连接符: 曲线 43"/>
          <p:cNvCxnSpPr>
            <a:stCxn id="24" idx="3"/>
          </p:cNvCxnSpPr>
          <p:nvPr/>
        </p:nvCxnSpPr>
        <p:spPr>
          <a:xfrm>
            <a:off x="4403018" y="1198127"/>
            <a:ext cx="540060" cy="57053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/>
          <p:cNvCxnSpPr>
            <a:stCxn id="25" idx="3"/>
          </p:cNvCxnSpPr>
          <p:nvPr/>
        </p:nvCxnSpPr>
        <p:spPr>
          <a:xfrm>
            <a:off x="5288220" y="2158720"/>
            <a:ext cx="503349" cy="618654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/>
          <p:cNvCxnSpPr>
            <a:stCxn id="26" idx="3"/>
          </p:cNvCxnSpPr>
          <p:nvPr/>
        </p:nvCxnSpPr>
        <p:spPr>
          <a:xfrm>
            <a:off x="6095206" y="3134978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28" idx="3"/>
          </p:cNvCxnSpPr>
          <p:nvPr/>
        </p:nvCxnSpPr>
        <p:spPr>
          <a:xfrm>
            <a:off x="6887294" y="4113303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42" idx="3"/>
          </p:cNvCxnSpPr>
          <p:nvPr/>
        </p:nvCxnSpPr>
        <p:spPr>
          <a:xfrm>
            <a:off x="7715386" y="5059178"/>
            <a:ext cx="502342" cy="55271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995" y="2724912"/>
            <a:ext cx="105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连接符: 肘形 8"/>
          <p:cNvCxnSpPr/>
          <p:nvPr/>
        </p:nvCxnSpPr>
        <p:spPr>
          <a:xfrm rot="10800000">
            <a:off x="6077476" y="5449232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/>
          <p:nvPr/>
        </p:nvCxnSpPr>
        <p:spPr>
          <a:xfrm rot="10800000">
            <a:off x="5052804" y="4483564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/>
          <p:nvPr/>
        </p:nvCxnSpPr>
        <p:spPr>
          <a:xfrm rot="10800000">
            <a:off x="4208100" y="3516741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/>
          <p:nvPr/>
        </p:nvCxnSpPr>
        <p:spPr>
          <a:xfrm rot="10800000">
            <a:off x="3416012" y="2544876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rot="10800000">
            <a:off x="2608287" y="1584041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219" y="4005064"/>
            <a:ext cx="3804740" cy="2495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后期活动发现有问题后，可返回到前面活动加以解决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提高了过程模型的灵活性</a:t>
            </a: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7159721" y="1052736"/>
            <a:ext cx="4874881" cy="209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软件开发处于动荡之中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需等到所有功能实现后，才能得到可运行软件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75513" y="2767890"/>
            <a:ext cx="3650371" cy="3096929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9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增量模型(</a:t>
            </a:r>
            <a:r>
              <a:rPr lang="en-US" altLang="zh-CN" dirty="0"/>
              <a:t>Incremental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33389" y="702311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1423421" y="1792196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</a:p>
        </p:txBody>
      </p:sp>
      <p:sp>
        <p:nvSpPr>
          <p:cNvPr id="26" name="矩形 25"/>
          <p:cNvSpPr/>
          <p:nvPr/>
        </p:nvSpPr>
        <p:spPr>
          <a:xfrm>
            <a:off x="1433388" y="2941696"/>
            <a:ext cx="2158458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28" name="矩形 27"/>
          <p:cNvSpPr/>
          <p:nvPr/>
        </p:nvSpPr>
        <p:spPr>
          <a:xfrm>
            <a:off x="1965375" y="3954318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</a:p>
        </p:txBody>
      </p:sp>
      <p:sp>
        <p:nvSpPr>
          <p:cNvPr id="42" name="矩形 41"/>
          <p:cNvSpPr/>
          <p:nvPr/>
        </p:nvSpPr>
        <p:spPr>
          <a:xfrm>
            <a:off x="2445541" y="489800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43" name="矩形 42"/>
          <p:cNvSpPr/>
          <p:nvPr/>
        </p:nvSpPr>
        <p:spPr>
          <a:xfrm>
            <a:off x="4311810" y="5967166"/>
            <a:ext cx="7717227" cy="619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</a:p>
        </p:txBody>
      </p:sp>
      <p:cxnSp>
        <p:nvCxnSpPr>
          <p:cNvPr id="46" name="连接符: 曲线 45"/>
          <p:cNvCxnSpPr>
            <a:stCxn id="26" idx="3"/>
          </p:cNvCxnSpPr>
          <p:nvPr/>
        </p:nvCxnSpPr>
        <p:spPr>
          <a:xfrm>
            <a:off x="3591846" y="3331750"/>
            <a:ext cx="334694" cy="61452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28" idx="3"/>
          </p:cNvCxnSpPr>
          <p:nvPr/>
        </p:nvCxnSpPr>
        <p:spPr>
          <a:xfrm>
            <a:off x="4125615" y="4344372"/>
            <a:ext cx="394718" cy="59530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42" idx="3"/>
          </p:cNvCxnSpPr>
          <p:nvPr/>
        </p:nvCxnSpPr>
        <p:spPr>
          <a:xfrm>
            <a:off x="4605781" y="5288059"/>
            <a:ext cx="581098" cy="644232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328783" y="2725180"/>
            <a:ext cx="4271910" cy="2891419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95067" y="280049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58" name="矩形 57"/>
          <p:cNvSpPr/>
          <p:nvPr/>
        </p:nvSpPr>
        <p:spPr>
          <a:xfrm>
            <a:off x="8170424" y="3761092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</a:p>
        </p:txBody>
      </p:sp>
      <p:sp>
        <p:nvSpPr>
          <p:cNvPr id="59" name="矩形 58"/>
          <p:cNvSpPr/>
          <p:nvPr/>
        </p:nvSpPr>
        <p:spPr>
          <a:xfrm>
            <a:off x="9020329" y="4695901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cxnSp>
        <p:nvCxnSpPr>
          <p:cNvPr id="60" name="连接符: 曲线 59"/>
          <p:cNvCxnSpPr>
            <a:stCxn id="57" idx="3"/>
          </p:cNvCxnSpPr>
          <p:nvPr/>
        </p:nvCxnSpPr>
        <p:spPr>
          <a:xfrm>
            <a:off x="9755307" y="3190553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/>
          <p:cNvCxnSpPr>
            <a:stCxn id="58" idx="3"/>
          </p:cNvCxnSpPr>
          <p:nvPr/>
        </p:nvCxnSpPr>
        <p:spPr>
          <a:xfrm>
            <a:off x="10330664" y="4151146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/>
          <p:cNvCxnSpPr>
            <a:stCxn id="59" idx="3"/>
          </p:cNvCxnSpPr>
          <p:nvPr/>
        </p:nvCxnSpPr>
        <p:spPr>
          <a:xfrm>
            <a:off x="11180569" y="5085955"/>
            <a:ext cx="279233" cy="84633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72"/>
          <p:cNvSpPr>
            <a:spLocks noChangeArrowheads="1"/>
          </p:cNvSpPr>
          <p:nvPr/>
        </p:nvSpPr>
        <p:spPr bwMode="auto">
          <a:xfrm>
            <a:off x="5078451" y="2299465"/>
            <a:ext cx="1405707" cy="948444"/>
          </a:xfrm>
          <a:prstGeom prst="wedgeEllipseCallout">
            <a:avLst>
              <a:gd name="adj1" fmla="val -111300"/>
              <a:gd name="adj2" fmla="val 59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增量1</a:t>
            </a:r>
          </a:p>
        </p:txBody>
      </p:sp>
      <p:sp>
        <p:nvSpPr>
          <p:cNvPr id="67" name="AutoShape 73"/>
          <p:cNvSpPr>
            <a:spLocks noChangeArrowheads="1"/>
          </p:cNvSpPr>
          <p:nvPr/>
        </p:nvSpPr>
        <p:spPr bwMode="auto">
          <a:xfrm>
            <a:off x="10149466" y="2011758"/>
            <a:ext cx="1626375" cy="752765"/>
          </a:xfrm>
          <a:prstGeom prst="wedgeEllipseCallout">
            <a:avLst>
              <a:gd name="adj1" fmla="val -25875"/>
              <a:gd name="adj2" fmla="val 126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增量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5849559" y="4203888"/>
            <a:ext cx="756084" cy="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86995" y="728700"/>
            <a:ext cx="7488832" cy="118071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342900" indent="-342900" algn="just">
              <a:buFont typeface="Wingdings" panose="05000000000000000000" pitchFamily="2" charset="2"/>
              <a:buChar char="Ø"/>
              <a:defRPr kumimoji="1" sz="32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zh-CN" sz="2800" dirty="0"/>
              <a:t>渐进式</a:t>
            </a:r>
            <a:r>
              <a:rPr lang="zh-CN" altLang="en-US" sz="2800" dirty="0"/>
              <a:t>、增量式</a:t>
            </a:r>
            <a:r>
              <a:rPr lang="zh-CN" altLang="zh-CN" sz="2800" dirty="0"/>
              <a:t>地实现软件功能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优点：渐进快速交付，并行开发，提高效率</a:t>
            </a:r>
          </a:p>
        </p:txBody>
      </p:sp>
      <p:cxnSp>
        <p:nvCxnSpPr>
          <p:cNvPr id="4" name="直接箭头连接符 3"/>
          <p:cNvCxnSpPr>
            <a:stCxn id="24" idx="2"/>
            <a:endCxn id="25" idx="0"/>
          </p:cNvCxnSpPr>
          <p:nvPr/>
        </p:nvCxnSpPr>
        <p:spPr>
          <a:xfrm flipH="1">
            <a:off x="2503541" y="1482419"/>
            <a:ext cx="9968" cy="30977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  <a:endCxn id="26" idx="0"/>
          </p:cNvCxnSpPr>
          <p:nvPr/>
        </p:nvCxnSpPr>
        <p:spPr>
          <a:xfrm>
            <a:off x="2503541" y="2572304"/>
            <a:ext cx="9076" cy="369392"/>
          </a:xfrm>
          <a:prstGeom prst="straightConnector1">
            <a:avLst/>
          </a:prstGeom>
          <a:ln w="603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/>
          <p:cNvCxnSpPr>
            <a:stCxn id="25" idx="3"/>
            <a:endCxn id="56" idx="0"/>
          </p:cNvCxnSpPr>
          <p:nvPr/>
        </p:nvCxnSpPr>
        <p:spPr>
          <a:xfrm>
            <a:off x="3583661" y="2182250"/>
            <a:ext cx="5881077" cy="542930"/>
          </a:xfrm>
          <a:prstGeom prst="bentConnector2">
            <a:avLst/>
          </a:prstGeom>
          <a:ln w="603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增量模型的局限性？</a:t>
            </a:r>
          </a:p>
        </p:txBody>
      </p:sp>
      <p:sp>
        <p:nvSpPr>
          <p:cNvPr id="29" name="矩形 28"/>
          <p:cNvSpPr/>
          <p:nvPr/>
        </p:nvSpPr>
        <p:spPr>
          <a:xfrm>
            <a:off x="7695756" y="1132341"/>
            <a:ext cx="4196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>
          <a:xfrm>
            <a:off x="7715386" y="1702444"/>
            <a:ext cx="4298110" cy="209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软件需求可确定且不易于变化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7744" y="769211"/>
            <a:ext cx="7344816" cy="4140460"/>
            <a:chOff x="118542" y="1520788"/>
            <a:chExt cx="7344816" cy="414046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735" y="1629121"/>
              <a:ext cx="7178430" cy="3931236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18542" y="1520788"/>
              <a:ext cx="7344816" cy="41404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167744" y="5018004"/>
            <a:ext cx="7020779" cy="1579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02718" y="5481228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5129" y="536420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37396" y="540922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98962" y="582326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28732" y="599120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408929" y="5849408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91225" y="540922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69888" y="599120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87347" y="5535234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87515" y="5502181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39375" y="5885967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879182" y="594446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86694" y="5265204"/>
            <a:ext cx="1284372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41251" y="5214148"/>
            <a:ext cx="1417772" cy="123918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42074" y="5345907"/>
            <a:ext cx="1417771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22875" y="2240868"/>
            <a:ext cx="972108" cy="4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增量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3277" y="2253115"/>
            <a:ext cx="972108" cy="4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增量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增量模型的优势</a:t>
            </a:r>
          </a:p>
        </p:txBody>
      </p:sp>
      <p:sp>
        <p:nvSpPr>
          <p:cNvPr id="7" name="矩形 6"/>
          <p:cNvSpPr/>
          <p:nvPr/>
        </p:nvSpPr>
        <p:spPr>
          <a:xfrm>
            <a:off x="658602" y="1022831"/>
            <a:ext cx="10909212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优势</a:t>
            </a:r>
            <a:endParaRPr lang="en-US" altLang="zh-CN" sz="3200" dirty="0">
              <a:solidFill>
                <a:srgbClr val="002060"/>
              </a:solidFill>
              <a:cs typeface="微软雅黑" panose="020B0503020204020204" charset="-122"/>
              <a:sym typeface="+mn-ea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  <a:sym typeface="+mn-ea"/>
              </a:rPr>
              <a:t>可提高对用户需求或市场需求的响应。</a:t>
            </a:r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  <a:sym typeface="+mn-ea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  <a:sym typeface="+mn-ea"/>
              </a:rPr>
              <a:t> 在团队成员不足以支持项目完整开发时尤其适用。</a:t>
            </a:r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  <a:sym typeface="+mn-ea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  <a:sym typeface="+mn-ea"/>
            </a:endParaRPr>
          </a:p>
          <a:p>
            <a:pPr marL="458470" indent="-4572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02060"/>
                </a:solidFill>
                <a:cs typeface="微软雅黑" panose="020B0503020204020204" charset="-122"/>
                <a:sym typeface="+mn-ea"/>
              </a:rPr>
              <a:t>注意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  <a:sym typeface="+mn-ea"/>
              </a:rPr>
              <a:t> 第一个增量中优先考虑最重要的、最稳定的核心需求。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  <a:sym typeface="+mn-ea"/>
              </a:rPr>
              <a:t> 由于一些模块必须在另一个模块之前完成，所以要注意增量间的顺序和良好的接口。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  <a:sym typeface="+mn-ea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0146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迭代模型</a:t>
            </a:r>
            <a:r>
              <a:rPr lang="en-US" altLang="zh-CN" dirty="0"/>
              <a:t>(Iterative Model)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6554" y="872716"/>
            <a:ext cx="4620686" cy="5112568"/>
            <a:chOff x="766614" y="1346758"/>
            <a:chExt cx="4620686" cy="5112568"/>
          </a:xfrm>
        </p:grpSpPr>
        <p:sp>
          <p:nvSpPr>
            <p:cNvPr id="19" name="矩形 18"/>
            <p:cNvSpPr/>
            <p:nvPr/>
          </p:nvSpPr>
          <p:spPr>
            <a:xfrm>
              <a:off x="766614" y="1346758"/>
              <a:ext cx="4620686" cy="5112568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10630" y="152677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需求分析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86694" y="2559379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概要设计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242778" y="354300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详细设计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854846" y="451396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编码实现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610930" y="549919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软件测试</a:t>
              </a:r>
            </a:p>
          </p:txBody>
        </p:sp>
        <p:cxnSp>
          <p:nvCxnSpPr>
            <p:cNvPr id="10" name="连接符: 曲线 9"/>
            <p:cNvCxnSpPr>
              <a:stCxn id="4" idx="3"/>
            </p:cNvCxnSpPr>
            <p:nvPr/>
          </p:nvCxnSpPr>
          <p:spPr>
            <a:xfrm>
              <a:off x="2530810" y="1916832"/>
              <a:ext cx="445489" cy="642547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/>
            <p:cNvCxnSpPr>
              <a:stCxn id="5" idx="3"/>
            </p:cNvCxnSpPr>
            <p:nvPr/>
          </p:nvCxnSpPr>
          <p:spPr>
            <a:xfrm>
              <a:off x="3106874" y="2949433"/>
              <a:ext cx="503349" cy="618654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曲线 11"/>
            <p:cNvCxnSpPr>
              <a:stCxn id="6" idx="3"/>
            </p:cNvCxnSpPr>
            <p:nvPr/>
          </p:nvCxnSpPr>
          <p:spPr>
            <a:xfrm>
              <a:off x="3862958" y="3933056"/>
              <a:ext cx="396044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/>
            <p:cNvCxnSpPr>
              <a:stCxn id="7" idx="3"/>
            </p:cNvCxnSpPr>
            <p:nvPr/>
          </p:nvCxnSpPr>
          <p:spPr>
            <a:xfrm>
              <a:off x="4475026" y="4904016"/>
              <a:ext cx="432048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曲线 23"/>
            <p:cNvCxnSpPr>
              <a:stCxn id="8" idx="1"/>
            </p:cNvCxnSpPr>
            <p:nvPr/>
          </p:nvCxnSpPr>
          <p:spPr>
            <a:xfrm rot="10800000">
              <a:off x="3102314" y="5229200"/>
              <a:ext cx="508616" cy="660052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/>
            <p:cNvCxnSpPr>
              <a:stCxn id="7" idx="1"/>
            </p:cNvCxnSpPr>
            <p:nvPr/>
          </p:nvCxnSpPr>
          <p:spPr>
            <a:xfrm rot="10800000">
              <a:off x="2458802" y="4348196"/>
              <a:ext cx="396044" cy="555820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/>
            <p:cNvCxnSpPr>
              <a:stCxn id="6" idx="1"/>
            </p:cNvCxnSpPr>
            <p:nvPr/>
          </p:nvCxnSpPr>
          <p:spPr>
            <a:xfrm rot="10800000">
              <a:off x="1739430" y="3314404"/>
              <a:ext cx="503348" cy="618653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/>
            <p:cNvCxnSpPr>
              <a:stCxn id="5" idx="1"/>
            </p:cNvCxnSpPr>
            <p:nvPr/>
          </p:nvCxnSpPr>
          <p:spPr>
            <a:xfrm rot="10800000">
              <a:off x="1204784" y="2306887"/>
              <a:ext cx="281911" cy="642547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939582" y="1519904"/>
              <a:ext cx="1313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迭代</a:t>
              </a:r>
              <a:r>
                <a:rPr lang="en-US" altLang="zh-CN" sz="2800" dirty="0">
                  <a:solidFill>
                    <a:srgbClr val="C00000"/>
                  </a:solidFill>
                  <a:latin typeface="+mn-ea"/>
                  <a:ea typeface="+mn-ea"/>
                </a:rPr>
                <a:t>1</a:t>
              </a:r>
              <a:endParaRPr lang="zh-CN" altLang="en-US" sz="2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4" name="直接箭头连接符 43"/>
          <p:cNvCxnSpPr>
            <a:stCxn id="19" idx="3"/>
          </p:cNvCxnSpPr>
          <p:nvPr/>
        </p:nvCxnSpPr>
        <p:spPr>
          <a:xfrm flipV="1">
            <a:off x="4847240" y="2784718"/>
            <a:ext cx="542487" cy="644282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481816" y="902730"/>
            <a:ext cx="4620686" cy="5112568"/>
            <a:chOff x="766614" y="1346758"/>
            <a:chExt cx="4620686" cy="5112568"/>
          </a:xfrm>
        </p:grpSpPr>
        <p:sp>
          <p:nvSpPr>
            <p:cNvPr id="47" name="矩形 46"/>
            <p:cNvSpPr/>
            <p:nvPr/>
          </p:nvSpPr>
          <p:spPr>
            <a:xfrm>
              <a:off x="766614" y="1346758"/>
              <a:ext cx="4620686" cy="5112568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10630" y="152677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需求分析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86694" y="2559379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概要设计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2242778" y="354300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详细设计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2854846" y="451396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编码实现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610930" y="549919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软件测试</a:t>
              </a:r>
            </a:p>
          </p:txBody>
        </p:sp>
        <p:cxnSp>
          <p:nvCxnSpPr>
            <p:cNvPr id="53" name="连接符: 曲线 52"/>
            <p:cNvCxnSpPr>
              <a:stCxn id="48" idx="3"/>
            </p:cNvCxnSpPr>
            <p:nvPr/>
          </p:nvCxnSpPr>
          <p:spPr>
            <a:xfrm>
              <a:off x="2530810" y="1916832"/>
              <a:ext cx="445489" cy="642547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曲线 53"/>
            <p:cNvCxnSpPr>
              <a:stCxn id="49" idx="3"/>
            </p:cNvCxnSpPr>
            <p:nvPr/>
          </p:nvCxnSpPr>
          <p:spPr>
            <a:xfrm>
              <a:off x="3106874" y="2949433"/>
              <a:ext cx="503349" cy="618654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曲线 54"/>
            <p:cNvCxnSpPr>
              <a:stCxn id="50" idx="3"/>
            </p:cNvCxnSpPr>
            <p:nvPr/>
          </p:nvCxnSpPr>
          <p:spPr>
            <a:xfrm>
              <a:off x="3862958" y="3933056"/>
              <a:ext cx="396044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曲线 55"/>
            <p:cNvCxnSpPr>
              <a:stCxn id="51" idx="3"/>
            </p:cNvCxnSpPr>
            <p:nvPr/>
          </p:nvCxnSpPr>
          <p:spPr>
            <a:xfrm>
              <a:off x="4475026" y="4904016"/>
              <a:ext cx="432048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曲线 56"/>
            <p:cNvCxnSpPr>
              <a:stCxn id="52" idx="1"/>
            </p:cNvCxnSpPr>
            <p:nvPr/>
          </p:nvCxnSpPr>
          <p:spPr>
            <a:xfrm rot="10800000">
              <a:off x="3102314" y="5229200"/>
              <a:ext cx="508616" cy="660052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/>
            <p:cNvCxnSpPr>
              <a:stCxn id="51" idx="1"/>
            </p:cNvCxnSpPr>
            <p:nvPr/>
          </p:nvCxnSpPr>
          <p:spPr>
            <a:xfrm rot="10800000">
              <a:off x="2458802" y="4348196"/>
              <a:ext cx="396044" cy="555820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/>
            <p:cNvCxnSpPr>
              <a:stCxn id="50" idx="1"/>
            </p:cNvCxnSpPr>
            <p:nvPr/>
          </p:nvCxnSpPr>
          <p:spPr>
            <a:xfrm rot="10800000">
              <a:off x="1739430" y="3314404"/>
              <a:ext cx="503348" cy="618653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/>
            <p:cNvCxnSpPr>
              <a:stCxn id="49" idx="1"/>
            </p:cNvCxnSpPr>
            <p:nvPr/>
          </p:nvCxnSpPr>
          <p:spPr>
            <a:xfrm rot="10800000">
              <a:off x="1204784" y="2306887"/>
              <a:ext cx="281911" cy="642547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3939582" y="1519904"/>
              <a:ext cx="1313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迭代</a:t>
              </a:r>
              <a:r>
                <a:rPr lang="en-US" altLang="zh-CN" sz="2800" dirty="0">
                  <a:solidFill>
                    <a:srgbClr val="C00000"/>
                  </a:solidFill>
                  <a:latin typeface="+mn-ea"/>
                  <a:ea typeface="+mn-ea"/>
                </a:rPr>
                <a:t>2</a:t>
              </a:r>
              <a:endParaRPr lang="zh-CN" altLang="en-US" sz="2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V="1">
            <a:off x="10102502" y="2573318"/>
            <a:ext cx="542487" cy="644282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738877" y="1082750"/>
            <a:ext cx="131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迭代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199" y="6035197"/>
            <a:ext cx="11632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每次迭代完成部分可确定的软件需求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何为软件过程模型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基本概念和特点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有哪些软件过程模型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有什么类别，各有什么优缺点</a:t>
            </a:r>
            <a:endParaRPr lang="en-US" altLang="zh-CN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如何来选择软件过程模型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软件过程模型的选择方式和策略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2096852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迭代模型的特点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643378" y="1484784"/>
            <a:ext cx="4320481" cy="38164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kumimoji="1" sz="28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每次迭代是一完整过程</a:t>
            </a:r>
            <a:endParaRPr lang="en-US" altLang="zh-CN" dirty="0"/>
          </a:p>
          <a:p>
            <a:r>
              <a:rPr lang="zh-CN" altLang="zh-CN" dirty="0"/>
              <a:t>体现了小步快跑的开发理念</a:t>
            </a:r>
            <a:endParaRPr lang="en-US" altLang="zh-CN" dirty="0"/>
          </a:p>
          <a:p>
            <a:r>
              <a:rPr lang="zh-CN" altLang="zh-CN" dirty="0"/>
              <a:t>适合需求难导出、不易确定且持续变动的软件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546" y="800708"/>
            <a:ext cx="7272808" cy="3816424"/>
            <a:chOff x="154546" y="1484784"/>
            <a:chExt cx="7272808" cy="38164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554" y="1706189"/>
              <a:ext cx="7037693" cy="344562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54546" y="1484784"/>
              <a:ext cx="7272808" cy="3816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54120" y="4838537"/>
            <a:ext cx="7020779" cy="168680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89094" y="5301761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72935" y="5538129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23772" y="522975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85338" y="5643799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15108" y="581173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9689" y="5610781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77601" y="522975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56264" y="581173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6564" y="558048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85063" y="5311545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286505" y="5513277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46634" y="5085737"/>
            <a:ext cx="1810808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27627" y="5034681"/>
            <a:ext cx="1417772" cy="123918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28450" y="5166440"/>
            <a:ext cx="2894948" cy="117888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68091" y="587548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19" idx="2"/>
          </p:cNvCxnSpPr>
          <p:nvPr/>
        </p:nvCxnSpPr>
        <p:spPr>
          <a:xfrm flipH="1" flipV="1">
            <a:off x="6923299" y="5610781"/>
            <a:ext cx="363206" cy="285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5"/>
          </p:cNvCxnSpPr>
          <p:nvPr/>
        </p:nvCxnSpPr>
        <p:spPr>
          <a:xfrm flipH="1" flipV="1">
            <a:off x="6764812" y="5790157"/>
            <a:ext cx="618398" cy="300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迭代模型的局限性？</a:t>
            </a:r>
          </a:p>
        </p:txBody>
      </p:sp>
      <p:sp>
        <p:nvSpPr>
          <p:cNvPr id="4" name="矩形 3"/>
          <p:cNvSpPr/>
          <p:nvPr/>
        </p:nvSpPr>
        <p:spPr>
          <a:xfrm>
            <a:off x="7563921" y="912547"/>
            <a:ext cx="4370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64484" y="1484784"/>
            <a:ext cx="4370118" cy="209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迭代多少次不确定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管理较为复杂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3" y="1706189"/>
            <a:ext cx="7037693" cy="34456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4546" y="1484784"/>
            <a:ext cx="7272808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软件需求获取是一关键和瓶颈问题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软件需求非常关键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软件开发的基础、验收的依据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用户讲不清楚软件需求有哪些、是什么？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说不清、道不明</a:t>
            </a:r>
            <a:endParaRPr lang="en-US" altLang="zh-CN" dirty="0"/>
          </a:p>
          <a:p>
            <a:pPr lvl="1"/>
            <a:r>
              <a:rPr lang="zh-CN" altLang="en-US" dirty="0"/>
              <a:t>尤其当软件较为复杂和庞大之时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用户与软件工程师对软件需求理解存在偏差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对软件需求描述的歧义性、二义性、不准确等造成的</a:t>
            </a:r>
            <a:endParaRPr lang="en-US" altLang="zh-CN" dirty="0"/>
          </a:p>
          <a:p>
            <a:pPr lvl="1"/>
            <a:r>
              <a:rPr lang="zh-CN" altLang="en-US" dirty="0"/>
              <a:t>“应该是这样的”、“实际是这样的”</a:t>
            </a:r>
          </a:p>
        </p:txBody>
      </p:sp>
      <p:sp>
        <p:nvSpPr>
          <p:cNvPr id="4" name="矩形 3"/>
          <p:cNvSpPr/>
          <p:nvPr/>
        </p:nvSpPr>
        <p:spPr>
          <a:xfrm>
            <a:off x="622598" y="5553236"/>
            <a:ext cx="8209272" cy="10216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just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如果软件需求分析结果不正确、不完整、有歧义，会带来什么样的问题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9568" y="941691"/>
            <a:ext cx="5981256" cy="5464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原型模型</a:t>
            </a:r>
            <a:r>
              <a:rPr lang="en-US" altLang="zh-CN" dirty="0"/>
              <a:t>(Prototype Model)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67250" y="3437740"/>
            <a:ext cx="5697823" cy="2787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kumimoji="1" sz="28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原型的主要作用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marL="798830" lvl="1" indent="-342900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尽早验证需求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marL="798830" lvl="1" indent="-342900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尽早明确不确定性的因素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marL="798830" lvl="1" indent="-342900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作为媒介，便于与用户沟通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marL="798830" lvl="1" indent="-342900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为后续界面设计提供基础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0324" y="2504623"/>
            <a:ext cx="2808312" cy="25562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18636" y="2755956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快速设计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34643" y="1420492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采集和细化需求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68280" y="4214701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建造原型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88079" y="5257377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客户使用评价原型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0204" y="4489987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获得反馈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84446" y="1902586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开发软件系统</a:t>
            </a:r>
          </a:p>
        </p:txBody>
      </p:sp>
      <p:cxnSp>
        <p:nvCxnSpPr>
          <p:cNvPr id="10" name="直接连接符 9"/>
          <p:cNvCxnSpPr>
            <a:endCxn id="3" idx="0"/>
          </p:cNvCxnSpPr>
          <p:nvPr/>
        </p:nvCxnSpPr>
        <p:spPr>
          <a:xfrm>
            <a:off x="2690444" y="941691"/>
            <a:ext cx="324036" cy="15629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9" idx="7"/>
          </p:cNvCxnSpPr>
          <p:nvPr/>
        </p:nvCxnSpPr>
        <p:spPr>
          <a:xfrm flipV="1">
            <a:off x="3948892" y="1741877"/>
            <a:ext cx="1285997" cy="106217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6"/>
            <a:endCxn id="9" idx="6"/>
          </p:cNvCxnSpPr>
          <p:nvPr/>
        </p:nvCxnSpPr>
        <p:spPr>
          <a:xfrm flipV="1">
            <a:off x="4418636" y="3673698"/>
            <a:ext cx="1692188" cy="10906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3" idx="5"/>
          </p:cNvCxnSpPr>
          <p:nvPr/>
        </p:nvCxnSpPr>
        <p:spPr>
          <a:xfrm flipH="1" flipV="1">
            <a:off x="4007368" y="4686548"/>
            <a:ext cx="1037146" cy="103301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538316" y="4831349"/>
            <a:ext cx="648242" cy="110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2"/>
            <a:endCxn id="9" idx="2"/>
          </p:cNvCxnSpPr>
          <p:nvPr/>
        </p:nvCxnSpPr>
        <p:spPr>
          <a:xfrm flipH="1" flipV="1">
            <a:off x="129568" y="3673698"/>
            <a:ext cx="1480756" cy="10906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05" name="直接连接符 123904"/>
          <p:cNvCxnSpPr/>
          <p:nvPr/>
        </p:nvCxnSpPr>
        <p:spPr>
          <a:xfrm flipV="1">
            <a:off x="1560680" y="2772221"/>
            <a:ext cx="2388212" cy="101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09" name="直接连接符 123908"/>
          <p:cNvCxnSpPr/>
          <p:nvPr/>
        </p:nvCxnSpPr>
        <p:spPr>
          <a:xfrm flipV="1">
            <a:off x="2186558" y="3824240"/>
            <a:ext cx="2232078" cy="100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13" name="箭头: 右 123912"/>
          <p:cNvSpPr/>
          <p:nvPr/>
        </p:nvSpPr>
        <p:spPr>
          <a:xfrm rot="19997118">
            <a:off x="2264370" y="3435160"/>
            <a:ext cx="1606200" cy="772485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61785" y="1093552"/>
            <a:ext cx="5697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何为软件原型？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用户界面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执行流程</a:t>
            </a:r>
          </a:p>
        </p:txBody>
      </p:sp>
      <p:sp>
        <p:nvSpPr>
          <p:cNvPr id="5" name="箭头: 下 4"/>
          <p:cNvSpPr/>
          <p:nvPr/>
        </p:nvSpPr>
        <p:spPr>
          <a:xfrm rot="2463473">
            <a:off x="4082136" y="716460"/>
            <a:ext cx="848302" cy="899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/>
          <p:cNvSpPr/>
          <p:nvPr/>
        </p:nvSpPr>
        <p:spPr>
          <a:xfrm rot="269639">
            <a:off x="474993" y="3222177"/>
            <a:ext cx="999993" cy="846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37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螺旋模型</a:t>
            </a:r>
            <a:r>
              <a:rPr lang="en-US" altLang="zh-CN" dirty="0"/>
              <a:t>(Spiral Model)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784" y="860821"/>
            <a:ext cx="6300700" cy="5628519"/>
            <a:chOff x="4211638" y="1628775"/>
            <a:chExt cx="4752975" cy="4313238"/>
          </a:xfrm>
        </p:grpSpPr>
        <p:pic>
          <p:nvPicPr>
            <p:cNvPr id="12595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75" y="1628775"/>
              <a:ext cx="4745038" cy="200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6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3644900"/>
              <a:ext cx="4745037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6851290" y="3032956"/>
            <a:ext cx="5184577" cy="345638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kumimoji="1" sz="28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ym typeface="+mn-ea"/>
              </a:rPr>
              <a:t>集成迭代模型和原型模型</a:t>
            </a:r>
          </a:p>
          <a:p>
            <a:r>
              <a:rPr lang="zh-CN" altLang="en-US" dirty="0">
                <a:sym typeface="+mn-ea"/>
              </a:rPr>
              <a:t>引入风险分析，</a:t>
            </a:r>
            <a:r>
              <a:rPr lang="zh-CN" altLang="zh-CN" dirty="0"/>
              <a:t>风险驱动的过程模型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每个迭代四个阶段，若干活动</a:t>
            </a:r>
            <a:endParaRPr lang="en-US" altLang="zh-CN" dirty="0">
              <a:sym typeface="+mn-ea"/>
            </a:endParaRPr>
          </a:p>
          <a:p>
            <a:r>
              <a:rPr lang="zh-CN" altLang="zh-CN" dirty="0"/>
              <a:t>适合于需求不明确、开发风险高、开发过程中需求变更大的软件项目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不足：管理复杂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51290" y="1102429"/>
            <a:ext cx="51845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软件风险</a:t>
            </a: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使软件开发受到影响和损失、甚至导致失败的、可能会发生的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事件</a:t>
            </a:r>
          </a:p>
        </p:txBody>
      </p:sp>
      <p:sp>
        <p:nvSpPr>
          <p:cNvPr id="5" name="矩形 4"/>
          <p:cNvSpPr/>
          <p:nvPr/>
        </p:nvSpPr>
        <p:spPr>
          <a:xfrm>
            <a:off x="82538" y="716506"/>
            <a:ext cx="6516724" cy="577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不同软件过程模型的特点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822" y="1052736"/>
          <a:ext cx="11966768" cy="488951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0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1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模型名称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指导思想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关注点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适合软件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管理难度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70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瀑布模型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提供系统性指导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与软件生命周期相一致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需求变动不大、较为明确、可预先定义的应用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易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14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原型模型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以原型为媒介指导用户的需求导出和评价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需求获取、导出和确认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理解需求难以表述清楚、不易导出和获取的应用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易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增量模型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快速交付和并行开发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软件详细设计、编码和测试的增量式完成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需求变动不大、较为明确、可预先定义的应用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易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106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迭代模型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多次迭代，每次仅针对部分明确软件需求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分多次迭代来开发软件，每次仅关注部分需求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需求变动大、难以一次性说清楚的应用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中等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106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螺旋模型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集成迭代模型和原型模型，引入风险分析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软件计划制定和实施，软件风险管理，基于原型的迭代式开发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开发风险大，需求难以确定的应用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难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何为软件过程模型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基本概念和特点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有哪些软件过程模型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有什么类别，各有什么特点和优缺点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如何来选择软件过程模型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软件过程模型的选择方式和策略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软件过程模型的选择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考虑</a:t>
            </a:r>
            <a:r>
              <a:rPr lang="zh-CN" altLang="zh-CN" dirty="0">
                <a:solidFill>
                  <a:srgbClr val="C00000"/>
                </a:solidFill>
              </a:rPr>
              <a:t>软件项目</a:t>
            </a:r>
            <a:r>
              <a:rPr lang="zh-CN" altLang="zh-CN" dirty="0"/>
              <a:t>的特点</a:t>
            </a:r>
            <a:endParaRPr lang="en-US" altLang="zh-CN" dirty="0"/>
          </a:p>
          <a:p>
            <a:pPr lvl="1"/>
            <a:r>
              <a:rPr lang="zh-CN" altLang="zh-CN" dirty="0"/>
              <a:t>尤其是所开发软件的业务特点，如业务领域是否明确、软件需求是否易于确定、用户需求是否会经常性变化等等</a:t>
            </a:r>
            <a:endParaRPr lang="en-US" altLang="zh-CN" dirty="0"/>
          </a:p>
          <a:p>
            <a:pPr lvl="1"/>
            <a:r>
              <a:rPr lang="zh-CN" altLang="en-US" dirty="0"/>
              <a:t>是否可以预估到潜在的软件开发风险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软件开发</a:t>
            </a:r>
            <a:r>
              <a:rPr lang="zh-CN" altLang="zh-CN" dirty="0">
                <a:solidFill>
                  <a:srgbClr val="C00000"/>
                </a:solidFill>
              </a:rPr>
              <a:t>团队</a:t>
            </a:r>
            <a:r>
              <a:rPr lang="zh-CN" altLang="zh-CN" dirty="0"/>
              <a:t>的水平</a:t>
            </a:r>
            <a:endParaRPr lang="en-US" altLang="zh-CN" dirty="0"/>
          </a:p>
          <a:p>
            <a:pPr lvl="1"/>
            <a:r>
              <a:rPr lang="zh-CN" altLang="zh-CN" dirty="0"/>
              <a:t>需要结合软件开发团队的能力和水平来选择过程模型，以防开发团队和管理人员无法掌控和驾驭过程模型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zh-CN" altLang="en-US" dirty="0">
                <a:solidFill>
                  <a:srgbClr val="C00000"/>
                </a:solidFill>
              </a:rPr>
              <a:t>软件过程模型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优缺点以及适合的场所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示例：如何选择合适的过程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互联网应用软件</a:t>
            </a:r>
            <a:r>
              <a:rPr lang="zh-CN" altLang="en-US" dirty="0"/>
              <a:t>的开发过程模型</a:t>
            </a:r>
            <a:endParaRPr lang="en-US" altLang="zh-CN" dirty="0"/>
          </a:p>
          <a:p>
            <a:pPr lvl="1"/>
            <a:r>
              <a:rPr lang="zh-CN" altLang="en-US" dirty="0"/>
              <a:t>特点：软件需求不确定且快速变化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12306 APP</a:t>
            </a:r>
            <a:r>
              <a:rPr lang="zh-CN" altLang="en-US" dirty="0"/>
              <a:t>软件，微信软件，淘宝软件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选用瀑布模型不合适，迭代模型较为合适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装备软件</a:t>
            </a:r>
            <a:r>
              <a:rPr lang="zh-CN" altLang="en-US" dirty="0"/>
              <a:t>的开发过程模型</a:t>
            </a:r>
            <a:endParaRPr lang="en-US" altLang="zh-CN" dirty="0"/>
          </a:p>
          <a:p>
            <a:pPr lvl="1"/>
            <a:r>
              <a:rPr lang="zh-CN" altLang="en-US" dirty="0"/>
              <a:t>特点：软件需求确定且较为稳定</a:t>
            </a:r>
            <a:endParaRPr lang="en-US" altLang="zh-CN" dirty="0"/>
          </a:p>
          <a:p>
            <a:pPr lvl="1"/>
            <a:r>
              <a:rPr lang="zh-CN" altLang="en-US" dirty="0"/>
              <a:t>如：飞行控制软件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可考虑选用瀑布模型，用迭代模型不是很合适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2879526"/>
          </a:xfrm>
        </p:spPr>
        <p:txBody>
          <a:bodyPr/>
          <a:lstStyle/>
          <a:p>
            <a:r>
              <a:rPr lang="zh-CN" altLang="en-US" dirty="0"/>
              <a:t>结合课程综合实践的具体特点和要求，思考</a:t>
            </a:r>
            <a:r>
              <a:rPr lang="zh-CN" altLang="en-US" dirty="0">
                <a:solidFill>
                  <a:srgbClr val="C00000"/>
                </a:solidFill>
              </a:rPr>
              <a:t>选用什么样的软件过程模型较为合适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pPr lvl="1"/>
            <a:r>
              <a:rPr lang="zh-CN" altLang="en-US" dirty="0"/>
              <a:t>软件</a:t>
            </a:r>
            <a:r>
              <a:rPr lang="zh-CN" altLang="en-US" b="1" dirty="0">
                <a:solidFill>
                  <a:srgbClr val="C00000"/>
                </a:solidFill>
              </a:rPr>
              <a:t>有创意</a:t>
            </a:r>
            <a:r>
              <a:rPr lang="zh-CN" altLang="en-US" dirty="0"/>
              <a:t>：问题及基于软件的解决方法有新意</a:t>
            </a:r>
            <a:endParaRPr lang="en-US" altLang="zh-CN" dirty="0"/>
          </a:p>
          <a:p>
            <a:pPr lvl="1"/>
            <a:r>
              <a:rPr lang="zh-CN" altLang="en-US" dirty="0"/>
              <a:t>软件</a:t>
            </a:r>
            <a:r>
              <a:rPr lang="zh-CN" altLang="en-US" b="1" dirty="0">
                <a:solidFill>
                  <a:srgbClr val="C00000"/>
                </a:solidFill>
              </a:rPr>
              <a:t>上规模</a:t>
            </a:r>
            <a:r>
              <a:rPr lang="zh-CN" altLang="en-US" dirty="0"/>
              <a:t>：软件具有一定规模，代码量 </a:t>
            </a:r>
            <a:r>
              <a:rPr lang="en-US" altLang="zh-CN" dirty="0"/>
              <a:t>&gt; 15000+ LOC</a:t>
            </a:r>
          </a:p>
          <a:p>
            <a:pPr lvl="1"/>
            <a:r>
              <a:rPr lang="zh-CN" altLang="en-US" dirty="0"/>
              <a:t>如空巢老人看护软件、多无人机联合搜寻软件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54032" y="4221088"/>
            <a:ext cx="2952328" cy="1430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课程实践软件项目有何特点？</a:t>
            </a:r>
          </a:p>
        </p:txBody>
      </p:sp>
      <p:sp>
        <p:nvSpPr>
          <p:cNvPr id="6" name="矩形 5"/>
          <p:cNvSpPr/>
          <p:nvPr/>
        </p:nvSpPr>
        <p:spPr>
          <a:xfrm>
            <a:off x="4247291" y="4221088"/>
            <a:ext cx="2795730" cy="1430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软件项目开发团队有何特点？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软件过程</a:t>
            </a:r>
            <a:endParaRPr lang="en-US" altLang="zh-CN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615796" cy="50403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过程</a:t>
            </a:r>
            <a:r>
              <a:rPr lang="en-US" altLang="zh-CN" dirty="0"/>
              <a:t>(Process)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活动</a:t>
            </a:r>
            <a:r>
              <a:rPr lang="zh-CN" altLang="en-US" dirty="0"/>
              <a:t>：明确要做哪些事情，包括具体的活动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关系</a:t>
            </a:r>
            <a:r>
              <a:rPr lang="zh-CN" altLang="en-US" dirty="0"/>
              <a:t>：活动间存在逻辑关系，如依赖和先后次序</a:t>
            </a:r>
            <a:endParaRPr lang="en-US" altLang="zh-CN" dirty="0"/>
          </a:p>
          <a:p>
            <a:pPr lvl="1"/>
            <a:r>
              <a:rPr lang="zh-CN" altLang="en-US" dirty="0"/>
              <a:t>示例：考研的过程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软件过程</a:t>
            </a:r>
            <a:r>
              <a:rPr lang="en-US" altLang="zh-CN" dirty="0"/>
              <a:t>(Software Process)</a:t>
            </a:r>
          </a:p>
          <a:p>
            <a:pPr lvl="1"/>
            <a:r>
              <a:rPr lang="zh-CN" altLang="en-US" dirty="0"/>
              <a:t>按照项目进度、成本和质量要求，遵循用户需求，开发和维护软件、管理软件项目的一系列</a:t>
            </a:r>
            <a:r>
              <a:rPr lang="zh-CN" altLang="en-US" b="1" dirty="0">
                <a:solidFill>
                  <a:srgbClr val="C00000"/>
                </a:solidFill>
              </a:rPr>
              <a:t>有序软件开发活动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软件开发活动：</a:t>
            </a:r>
            <a:r>
              <a:rPr lang="zh-CN" altLang="en-US" b="1" dirty="0">
                <a:solidFill>
                  <a:srgbClr val="C00000"/>
                </a:solidFill>
              </a:rPr>
              <a:t>技术活动和管理活动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3558" y="2312876"/>
            <a:ext cx="2736304" cy="2376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just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按照什么样的过程来有序地开发软件？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传统软件过程模型的特点和不足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7535676" cy="5040312"/>
          </a:xfrm>
        </p:spPr>
        <p:txBody>
          <a:bodyPr/>
          <a:lstStyle/>
          <a:p>
            <a:r>
              <a:rPr lang="zh-CN" altLang="zh-CN" sz="2800" dirty="0"/>
              <a:t>大量工作用于</a:t>
            </a:r>
            <a:r>
              <a:rPr lang="zh-CN" altLang="zh-CN" sz="2800" dirty="0">
                <a:solidFill>
                  <a:srgbClr val="C00000"/>
                </a:solidFill>
              </a:rPr>
              <a:t>撰写</a:t>
            </a:r>
            <a:r>
              <a:rPr lang="zh-CN" altLang="en-US" sz="2800" dirty="0">
                <a:solidFill>
                  <a:srgbClr val="C00000"/>
                </a:solidFill>
              </a:rPr>
              <a:t>软件</a:t>
            </a:r>
            <a:r>
              <a:rPr lang="zh-CN" altLang="zh-CN" sz="2800" dirty="0">
                <a:solidFill>
                  <a:srgbClr val="C00000"/>
                </a:solidFill>
              </a:rPr>
              <a:t>文档</a:t>
            </a:r>
            <a:r>
              <a:rPr lang="zh-CN" altLang="zh-CN" sz="2800" dirty="0"/>
              <a:t>，而非去编写程序代码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会花费大量时间和精力用于</a:t>
            </a:r>
            <a:r>
              <a:rPr lang="zh-CN" altLang="zh-CN" sz="2800" dirty="0">
                <a:solidFill>
                  <a:srgbClr val="C00000"/>
                </a:solidFill>
              </a:rPr>
              <a:t>软件文档的评审</a:t>
            </a:r>
            <a:r>
              <a:rPr lang="zh-CN" altLang="zh-CN" sz="2800" dirty="0"/>
              <a:t>，以确保软件质量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一旦</a:t>
            </a:r>
            <a:r>
              <a:rPr lang="zh-CN" altLang="en-US" sz="2800" dirty="0"/>
              <a:t>软件</a:t>
            </a:r>
            <a:r>
              <a:rPr lang="zh-CN" altLang="zh-CN" sz="2800" dirty="0">
                <a:solidFill>
                  <a:srgbClr val="C00000"/>
                </a:solidFill>
              </a:rPr>
              <a:t>需求发生变化</a:t>
            </a:r>
            <a:r>
              <a:rPr lang="zh-CN" altLang="zh-CN" sz="2800" dirty="0"/>
              <a:t>，开发人员</a:t>
            </a:r>
            <a:r>
              <a:rPr lang="zh-CN" altLang="en-US" sz="2800" dirty="0"/>
              <a:t>需要</a:t>
            </a:r>
            <a:r>
              <a:rPr lang="zh-CN" altLang="zh-CN" sz="2800" dirty="0"/>
              <a:t>修改软件需求</a:t>
            </a:r>
            <a:r>
              <a:rPr lang="zh-CN" altLang="en-US" sz="2800" dirty="0"/>
              <a:t>以及其它</a:t>
            </a:r>
            <a:r>
              <a:rPr lang="zh-CN" altLang="zh-CN" sz="2800" dirty="0"/>
              <a:t>文档，再修改程序代码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等</a:t>
            </a:r>
            <a:r>
              <a:rPr lang="zh-CN" altLang="en-US" sz="2800" dirty="0">
                <a:solidFill>
                  <a:srgbClr val="C00000"/>
                </a:solidFill>
              </a:rPr>
              <a:t>较长时间</a:t>
            </a:r>
            <a:r>
              <a:rPr lang="zh-CN" altLang="en-US" sz="2800" dirty="0"/>
              <a:t>才能得到</a:t>
            </a:r>
            <a:r>
              <a:rPr lang="zh-CN" altLang="en-US" sz="2800" dirty="0">
                <a:solidFill>
                  <a:srgbClr val="C00000"/>
                </a:solidFill>
              </a:rPr>
              <a:t>可运行软件</a:t>
            </a:r>
            <a:r>
              <a:rPr lang="zh-CN" altLang="en-US" sz="2800" dirty="0"/>
              <a:t>系统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0" y="6165850"/>
            <a:ext cx="12173476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以文档为中心的重型软件开发方法，非常笨重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8617358" y="1268760"/>
            <a:ext cx="3302470" cy="460851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瀑布模型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增量模型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迭代模型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原型模型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螺旋模型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……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敏捷软件开发方法</a:t>
            </a:r>
            <a:r>
              <a:rPr lang="en-US" altLang="zh-CN" dirty="0"/>
              <a:t>(Agile Method)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人和交互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可运行软件系统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客户合作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响应用户需求变化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少写软件文档，以代码为中心，快速响应变化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软件开发需要过程指导</a:t>
            </a:r>
            <a:endParaRPr lang="en-US" altLang="zh-CN" dirty="0"/>
          </a:p>
          <a:p>
            <a:pPr lvl="1"/>
            <a:r>
              <a:rPr lang="zh-CN" altLang="en-US" dirty="0"/>
              <a:t>明确步骤、活动、次序、关系</a:t>
            </a:r>
            <a:endParaRPr lang="en-US" altLang="zh-CN" dirty="0"/>
          </a:p>
          <a:p>
            <a:r>
              <a:rPr lang="zh-CN" altLang="en-US" dirty="0"/>
              <a:t>多样化的软件过程模型</a:t>
            </a:r>
            <a:endParaRPr lang="en-US" altLang="zh-CN" dirty="0"/>
          </a:p>
          <a:p>
            <a:pPr lvl="1"/>
            <a:r>
              <a:rPr lang="zh-CN" altLang="en-US" dirty="0"/>
              <a:t>瀑布、增量、迭代、原型、螺旋等</a:t>
            </a:r>
            <a:endParaRPr lang="en-US" altLang="zh-CN" dirty="0"/>
          </a:p>
          <a:p>
            <a:pPr lvl="1"/>
            <a:r>
              <a:rPr lang="zh-CN" altLang="en-US" dirty="0"/>
              <a:t>各自有其优缺点</a:t>
            </a:r>
            <a:endParaRPr lang="en-US" altLang="zh-CN" dirty="0"/>
          </a:p>
          <a:p>
            <a:r>
              <a:rPr lang="zh-CN" altLang="en-US" dirty="0"/>
              <a:t>选择合适的软件过程模型</a:t>
            </a:r>
            <a:endParaRPr lang="en-US" altLang="zh-CN" dirty="0"/>
          </a:p>
          <a:p>
            <a:pPr lvl="1"/>
            <a:r>
              <a:rPr lang="zh-CN" altLang="en-US" dirty="0"/>
              <a:t>考虑软件</a:t>
            </a:r>
            <a:r>
              <a:rPr lang="zh-CN" altLang="en-US"/>
              <a:t>项目的特点</a:t>
            </a:r>
            <a:r>
              <a:rPr lang="zh-CN" altLang="en-US" dirty="0"/>
              <a:t>和要求</a:t>
            </a:r>
            <a:endParaRPr lang="en-US" altLang="zh-CN" dirty="0"/>
          </a:p>
          <a:p>
            <a:pPr lvl="1"/>
            <a:r>
              <a:rPr lang="zh-CN" altLang="en-US" dirty="0"/>
              <a:t>结合软件过程模型的优缺点</a:t>
            </a:r>
            <a:endParaRPr lang="en-US" altLang="zh-CN" dirty="0"/>
          </a:p>
          <a:p>
            <a:pPr lvl="1"/>
            <a:r>
              <a:rPr lang="zh-CN" altLang="en-US" dirty="0"/>
              <a:t>考虑开发团队的经验和水平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软件过程模型</a:t>
            </a:r>
          </a:p>
        </p:txBody>
      </p:sp>
      <p:grpSp>
        <p:nvGrpSpPr>
          <p:cNvPr id="5" name="画布 3"/>
          <p:cNvGrpSpPr/>
          <p:nvPr/>
        </p:nvGrpSpPr>
        <p:grpSpPr>
          <a:xfrm>
            <a:off x="1240798" y="2134922"/>
            <a:ext cx="10545668" cy="4038877"/>
            <a:chOff x="300567" y="122533"/>
            <a:chExt cx="4904316" cy="1337861"/>
          </a:xfrm>
        </p:grpSpPr>
        <p:sp>
          <p:nvSpPr>
            <p:cNvPr id="7" name="文本框 6"/>
            <p:cNvSpPr txBox="1"/>
            <p:nvPr/>
          </p:nvSpPr>
          <p:spPr>
            <a:xfrm>
              <a:off x="300567" y="613833"/>
              <a:ext cx="668867" cy="313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2800" kern="100" dirty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开发</a:t>
              </a:r>
              <a:endParaRPr lang="en-US" altLang="zh-CN" sz="2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zh-CN" sz="2800" kern="100" dirty="0">
                  <a:solidFill>
                    <a:schemeClr val="bg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</a:t>
              </a:r>
              <a:r>
                <a:rPr lang="en-US" sz="2800" kern="100" dirty="0">
                  <a:solidFill>
                    <a:schemeClr val="bg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1</a:t>
              </a:r>
              <a:endParaRPr lang="zh-CN" sz="2800" kern="100" dirty="0">
                <a:solidFill>
                  <a:schemeClr val="bg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6"/>
            <p:cNvSpPr txBox="1"/>
            <p:nvPr/>
          </p:nvSpPr>
          <p:spPr>
            <a:xfrm>
              <a:off x="1477517" y="613833"/>
              <a:ext cx="668655" cy="313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en-US"/>
              </a:defPPr>
              <a:lvl1pPr algn="ctr">
                <a:spcBef>
                  <a:spcPts val="0"/>
                </a:spcBef>
                <a:defRPr sz="2800" kern="1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/>
                <a:t>开发</a:t>
              </a:r>
              <a:endParaRPr lang="en-US" altLang="zh-CN" dirty="0"/>
            </a:p>
            <a:p>
              <a:r>
                <a:rPr lang="zh-CN" altLang="en-US"/>
                <a:t>活动</a:t>
              </a:r>
              <a:r>
                <a:rPr lang="en-US" dirty="0"/>
                <a:t>2</a:t>
              </a:r>
              <a:endParaRPr lang="zh-CN" altLang="en-US" dirty="0"/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753866" y="618150"/>
              <a:ext cx="668655" cy="313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en-US"/>
              </a:defPPr>
              <a:lvl1pPr algn="ctr">
                <a:spcBef>
                  <a:spcPts val="0"/>
                </a:spcBef>
                <a:defRPr sz="2800" kern="1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/>
                <a:t>开发</a:t>
              </a:r>
              <a:endParaRPr lang="en-US" altLang="zh-CN" dirty="0"/>
            </a:p>
            <a:p>
              <a:r>
                <a:rPr lang="zh-CN" altLang="en-US"/>
                <a:t>活动</a:t>
              </a:r>
              <a:r>
                <a:rPr lang="en-US" dirty="0"/>
                <a:t>3</a:t>
              </a:r>
              <a:endParaRPr lang="zh-CN" altLang="en-US" dirty="0"/>
            </a:p>
          </p:txBody>
        </p:sp>
        <p:sp>
          <p:nvSpPr>
            <p:cNvPr id="10" name="文本框 6"/>
            <p:cNvSpPr txBox="1"/>
            <p:nvPr/>
          </p:nvSpPr>
          <p:spPr>
            <a:xfrm>
              <a:off x="4205900" y="618150"/>
              <a:ext cx="668655" cy="313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en-US"/>
              </a:defPPr>
              <a:lvl1pPr algn="ctr">
                <a:spcBef>
                  <a:spcPts val="0"/>
                </a:spcBef>
                <a:defRPr sz="2800" kern="1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dirty="0"/>
                <a:t>开发</a:t>
              </a:r>
              <a:endParaRPr lang="en-US" altLang="zh-CN" dirty="0"/>
            </a:p>
            <a:p>
              <a:r>
                <a:rPr lang="zh-CN" altLang="en-US" dirty="0"/>
                <a:t>活动</a:t>
              </a:r>
              <a:r>
                <a:rPr lang="en-US" dirty="0"/>
                <a:t>n</a:t>
              </a:r>
              <a:endParaRPr lang="zh-CN" altLang="en-US" dirty="0"/>
            </a:p>
          </p:txBody>
        </p:sp>
        <p:cxnSp>
          <p:nvCxnSpPr>
            <p:cNvPr id="11" name="连接符: 肘形 10"/>
            <p:cNvCxnSpPr>
              <a:stCxn id="7" idx="3"/>
              <a:endCxn id="8" idx="1"/>
            </p:cNvCxnSpPr>
            <p:nvPr/>
          </p:nvCxnSpPr>
          <p:spPr>
            <a:xfrm flipV="1">
              <a:off x="969434" y="770361"/>
              <a:ext cx="508083" cy="106"/>
            </a:xfrm>
            <a:prstGeom prst="bentConnector3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2146172" y="770361"/>
              <a:ext cx="607694" cy="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1"/>
            </p:cNvCxnSpPr>
            <p:nvPr/>
          </p:nvCxnSpPr>
          <p:spPr>
            <a:xfrm>
              <a:off x="3422521" y="774678"/>
              <a:ext cx="7833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注: 线形 13"/>
            <p:cNvSpPr/>
            <p:nvPr/>
          </p:nvSpPr>
          <p:spPr>
            <a:xfrm>
              <a:off x="1329349" y="136862"/>
              <a:ext cx="1424517" cy="339599"/>
            </a:xfrm>
            <a:prstGeom prst="borderCallout1">
              <a:avLst>
                <a:gd name="adj1" fmla="val 44344"/>
                <a:gd name="adj2" fmla="val -546"/>
                <a:gd name="adj3" fmla="val 140803"/>
                <a:gd name="adj4" fmla="val -54913"/>
              </a:avLst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zh-CN" alt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任务、目标、输入和输出</a:t>
              </a:r>
              <a:endParaRPr lang="zh-CN" altLang="zh-CN" sz="2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标注: 线形 14"/>
            <p:cNvSpPr/>
            <p:nvPr/>
          </p:nvSpPr>
          <p:spPr>
            <a:xfrm>
              <a:off x="2812965" y="1121304"/>
              <a:ext cx="1638042" cy="339090"/>
            </a:xfrm>
            <a:prstGeom prst="borderCallout1">
              <a:avLst>
                <a:gd name="adj1" fmla="val 38168"/>
                <a:gd name="adj2" fmla="val -2464"/>
                <a:gd name="adj3" fmla="val -98726"/>
                <a:gd name="adj4" fmla="val -24215"/>
              </a:avLst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活动间的关系和次序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标注: 线形 16"/>
            <p:cNvSpPr/>
            <p:nvPr/>
          </p:nvSpPr>
          <p:spPr>
            <a:xfrm>
              <a:off x="3382256" y="122533"/>
              <a:ext cx="1822627" cy="339090"/>
            </a:xfrm>
            <a:prstGeom prst="borderCallout1">
              <a:avLst>
                <a:gd name="adj1" fmla="val 42829"/>
                <a:gd name="adj2" fmla="val 188"/>
                <a:gd name="adj3" fmla="val 149796"/>
                <a:gd name="adj4" fmla="val -25237"/>
              </a:avLst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zh-CN" sz="20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投入人员、工具、资源和成本等</a:t>
              </a:r>
              <a:endParaRPr lang="zh-CN" sz="2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590" y="855817"/>
            <a:ext cx="1122784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软件过程模型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(Software Process Model)</a:t>
            </a:r>
          </a:p>
          <a:p>
            <a:pPr marL="91313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定义了软件开发的具体活动以及活动间的逻辑关系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连接符: 肘形 3"/>
          <p:cNvCxnSpPr>
            <a:stCxn id="10" idx="2"/>
            <a:endCxn id="8" idx="2"/>
          </p:cNvCxnSpPr>
          <p:nvPr/>
        </p:nvCxnSpPr>
        <p:spPr>
          <a:xfrm rot="5400000" flipH="1">
            <a:off x="7417355" y="1636313"/>
            <a:ext cx="13032" cy="5866796"/>
          </a:xfrm>
          <a:prstGeom prst="bentConnector3">
            <a:avLst>
              <a:gd name="adj1" fmla="val -3065654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何为软件过程模型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基本概念和特点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有哪些软件过程模型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有什么类别，各有什么特点和优缺点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如何来选择软件过程模型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软件过程模型的选择方式和策略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2096852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典型的软件过程模型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4367324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瀑布模型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增量模型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迭代模型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原型模型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螺旋模型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基于构件的过程模型</a:t>
            </a:r>
            <a:endParaRPr lang="en-US" altLang="zh-CN" dirty="0"/>
          </a:p>
          <a:p>
            <a:r>
              <a:rPr lang="en-US" altLang="zh-CN" dirty="0"/>
              <a:t>UP</a:t>
            </a:r>
            <a:r>
              <a:rPr lang="zh-CN" altLang="en-US" dirty="0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6815286" y="1268760"/>
            <a:ext cx="4104456" cy="38524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需要系统、规范性的软件过程模型的指导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每种软件过程模型有其各自的特点和适用的场所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瀑布模型</a:t>
            </a:r>
            <a:r>
              <a:rPr lang="en-US" altLang="zh-CN" dirty="0"/>
              <a:t>(Waterfall Model )</a:t>
            </a:r>
          </a:p>
        </p:txBody>
      </p:sp>
      <p:sp>
        <p:nvSpPr>
          <p:cNvPr id="5" name="矩形 4"/>
          <p:cNvSpPr/>
          <p:nvPr/>
        </p:nvSpPr>
        <p:spPr>
          <a:xfrm>
            <a:off x="176916" y="9447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1062118" y="1905317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</a:p>
        </p:txBody>
      </p:sp>
      <p:sp>
        <p:nvSpPr>
          <p:cNvPr id="23" name="矩形 22"/>
          <p:cNvSpPr/>
          <p:nvPr/>
        </p:nvSpPr>
        <p:spPr>
          <a:xfrm>
            <a:off x="1869104" y="291402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2661192" y="3859900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</a:p>
        </p:txBody>
      </p:sp>
      <p:sp>
        <p:nvSpPr>
          <p:cNvPr id="26" name="矩形 25"/>
          <p:cNvSpPr/>
          <p:nvPr/>
        </p:nvSpPr>
        <p:spPr>
          <a:xfrm>
            <a:off x="3489284" y="480577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27" name="矩形 26"/>
          <p:cNvSpPr/>
          <p:nvPr/>
        </p:nvSpPr>
        <p:spPr>
          <a:xfrm>
            <a:off x="4569404" y="574853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</a:p>
        </p:txBody>
      </p:sp>
      <p:cxnSp>
        <p:nvCxnSpPr>
          <p:cNvPr id="7" name="连接符: 曲线 6"/>
          <p:cNvCxnSpPr>
            <a:stCxn id="5" idx="3"/>
          </p:cNvCxnSpPr>
          <p:nvPr/>
        </p:nvCxnSpPr>
        <p:spPr>
          <a:xfrm>
            <a:off x="2337156" y="1334778"/>
            <a:ext cx="540060" cy="57053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/>
          <p:cNvCxnSpPr>
            <a:stCxn id="21" idx="3"/>
          </p:cNvCxnSpPr>
          <p:nvPr/>
        </p:nvCxnSpPr>
        <p:spPr>
          <a:xfrm>
            <a:off x="3222358" y="2295371"/>
            <a:ext cx="503349" cy="618654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23" idx="3"/>
          </p:cNvCxnSpPr>
          <p:nvPr/>
        </p:nvCxnSpPr>
        <p:spPr>
          <a:xfrm>
            <a:off x="4029344" y="3304079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/>
          <p:cNvCxnSpPr>
            <a:stCxn id="24" idx="3"/>
          </p:cNvCxnSpPr>
          <p:nvPr/>
        </p:nvCxnSpPr>
        <p:spPr>
          <a:xfrm>
            <a:off x="4821432" y="4249954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6" idx="3"/>
          </p:cNvCxnSpPr>
          <p:nvPr/>
        </p:nvCxnSpPr>
        <p:spPr>
          <a:xfrm>
            <a:off x="5649524" y="5195829"/>
            <a:ext cx="502342" cy="55271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 txBox="1">
            <a:spLocks noGrp="1" noChangeArrowheads="1"/>
          </p:cNvSpPr>
          <p:nvPr>
            <p:ph idx="1"/>
          </p:nvPr>
        </p:nvSpPr>
        <p:spPr>
          <a:xfrm>
            <a:off x="6628928" y="1349813"/>
            <a:ext cx="5350280" cy="3455962"/>
          </a:xfr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0"/>
              </a:spcBef>
              <a:buChar char="Ø"/>
            </a:pPr>
            <a:r>
              <a:rPr lang="zh-CN" altLang="en-US" dirty="0">
                <a:solidFill>
                  <a:schemeClr val="lt1"/>
                </a:solidFill>
                <a:latin typeface="+mj-lt"/>
                <a:sym typeface="+mn-ea"/>
              </a:rPr>
              <a:t>特点</a:t>
            </a:r>
            <a:endParaRPr lang="en-US" altLang="zh-CN" dirty="0">
              <a:solidFill>
                <a:schemeClr val="lt1"/>
              </a:solidFill>
              <a:latin typeface="+mj-lt"/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与软件生命周期相互一致</a:t>
            </a:r>
            <a:endParaRPr lang="en-US" altLang="zh-CN" b="1" dirty="0">
              <a:solidFill>
                <a:schemeClr val="lt1"/>
              </a:solidFill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每个活动结束后需要评审</a:t>
            </a:r>
            <a:endParaRPr lang="en-US" altLang="zh-CN" b="1" dirty="0">
              <a:solidFill>
                <a:schemeClr val="lt1"/>
              </a:solidFill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相邻活动间存在因果关系</a:t>
            </a:r>
            <a:endParaRPr lang="zh-CN" altLang="en-US" b="1" dirty="0">
              <a:solidFill>
                <a:schemeClr val="lt1"/>
              </a:solidFill>
            </a:endParaRPr>
          </a:p>
          <a:p>
            <a:pPr algn="just">
              <a:spcBef>
                <a:spcPct val="0"/>
              </a:spcBef>
              <a:buChar char="Ø"/>
            </a:pPr>
            <a:r>
              <a:rPr lang="zh-CN" altLang="en-US" dirty="0">
                <a:solidFill>
                  <a:schemeClr val="lt1"/>
                </a:solidFill>
                <a:latin typeface="+mj-lt"/>
                <a:sym typeface="+mn-ea"/>
              </a:rPr>
              <a:t>优点</a:t>
            </a:r>
            <a:endParaRPr lang="en-US" altLang="zh-CN" dirty="0">
              <a:solidFill>
                <a:schemeClr val="lt1"/>
              </a:solidFill>
              <a:latin typeface="+mj-lt"/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简单，一目了然，易理解、掌握、应用和管理</a:t>
            </a:r>
            <a:endParaRPr lang="en-US" altLang="zh-CN" b="1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14" y="5591362"/>
            <a:ext cx="3946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适合于需求易于定义、不易变动的软件系统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27255" y="745996"/>
            <a:ext cx="5486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1970</a:t>
            </a:r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提出的第一个软件过程模型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(Requirement Analysis)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399806"/>
          </a:xfrm>
        </p:spPr>
        <p:txBody>
          <a:bodyPr/>
          <a:lstStyle/>
          <a:p>
            <a:r>
              <a:rPr lang="zh-CN" altLang="en-US" dirty="0"/>
              <a:t>活动</a:t>
            </a:r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定义软件需求</a:t>
            </a:r>
            <a:r>
              <a:rPr lang="zh-CN" altLang="en-US" dirty="0"/>
              <a:t>，包括功能、非功能需求</a:t>
            </a: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要做什么？</a:t>
            </a:r>
            <a:r>
              <a:rPr lang="en-US" altLang="zh-CN" b="1" dirty="0">
                <a:solidFill>
                  <a:srgbClr val="C00000"/>
                </a:solidFill>
              </a:rPr>
              <a:t>(What, Problem)</a:t>
            </a:r>
          </a:p>
          <a:p>
            <a:pPr lvl="1"/>
            <a:r>
              <a:rPr lang="zh-CN" altLang="en-US" dirty="0"/>
              <a:t>层次和视角：用户角度，仅描述问题和需求</a:t>
            </a:r>
            <a:endParaRPr lang="en-US" altLang="zh-CN" dirty="0"/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依据：用户的期望和要求</a:t>
            </a:r>
            <a:endParaRPr lang="en-US" altLang="zh-CN" dirty="0"/>
          </a:p>
          <a:p>
            <a:pPr lvl="1"/>
            <a:r>
              <a:rPr lang="zh-CN" altLang="en-US" dirty="0"/>
              <a:t>不断与用户进行交流和商讨，抽象、问题分解、多视点等技术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软件需求模型、软件需求文档、软件确认测试计划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文档类的软件制品</a:t>
            </a:r>
          </a:p>
        </p:txBody>
      </p:sp>
      <p:sp>
        <p:nvSpPr>
          <p:cNvPr id="4" name="矩形 3"/>
          <p:cNvSpPr/>
          <p:nvPr/>
        </p:nvSpPr>
        <p:spPr>
          <a:xfrm>
            <a:off x="9335566" y="1736812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问题是什么？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/>
              <a:t>(Architecture Design)</a:t>
            </a:r>
            <a:endParaRPr lang="zh-CN" alt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</a:p>
          <a:p>
            <a:pPr lvl="1"/>
            <a:r>
              <a:rPr lang="zh-CN" altLang="en-US" dirty="0">
                <a:sym typeface="+mn-ea"/>
              </a:rPr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建立软件总体架构、制定集成测试计划</a:t>
            </a: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软件高层设计？</a:t>
            </a:r>
            <a:r>
              <a:rPr lang="en-US" altLang="zh-CN" b="1" dirty="0">
                <a:solidFill>
                  <a:srgbClr val="C00000"/>
                </a:solidFill>
              </a:rPr>
              <a:t> (How, Solution)</a:t>
            </a:r>
          </a:p>
          <a:p>
            <a:pPr lvl="1"/>
            <a:r>
              <a:rPr lang="zh-CN" altLang="en-US" dirty="0"/>
              <a:t>层次和视角：宏观、全局、整体、战略性</a:t>
            </a:r>
            <a:endParaRPr lang="en-US" altLang="zh-CN" dirty="0"/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依据：软件需求文档</a:t>
            </a:r>
            <a:endParaRPr lang="en-US" altLang="zh-CN" dirty="0"/>
          </a:p>
          <a:p>
            <a:pPr lvl="1"/>
            <a:r>
              <a:rPr lang="zh-CN" altLang="en-US" dirty="0"/>
              <a:t>自顶向下</a:t>
            </a:r>
            <a:r>
              <a:rPr lang="en-US" altLang="zh-CN" dirty="0"/>
              <a:t>, </a:t>
            </a:r>
            <a:r>
              <a:rPr lang="zh-CN" altLang="en-US" dirty="0"/>
              <a:t>逐步求精</a:t>
            </a:r>
            <a:r>
              <a:rPr lang="en-US" altLang="zh-CN" dirty="0"/>
              <a:t>,  </a:t>
            </a:r>
            <a:r>
              <a:rPr lang="zh-CN" altLang="en-US" dirty="0"/>
              <a:t>抽象</a:t>
            </a:r>
            <a:r>
              <a:rPr lang="en-US" altLang="zh-CN" dirty="0"/>
              <a:t>, </a:t>
            </a:r>
            <a:r>
              <a:rPr lang="zh-CN" altLang="en-US" dirty="0"/>
              <a:t>模块化</a:t>
            </a:r>
            <a:r>
              <a:rPr lang="en-US" altLang="zh-CN" dirty="0"/>
              <a:t>, </a:t>
            </a:r>
            <a:r>
              <a:rPr lang="zh-CN" altLang="en-US" dirty="0"/>
              <a:t>局部化，信息隐藏 </a:t>
            </a:r>
            <a:r>
              <a:rPr lang="en-US" altLang="zh-CN" dirty="0"/>
              <a:t>…...</a:t>
            </a:r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软件概要设计模型、软件概要设计文档、软件集成测试计划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文档类的软件制品</a:t>
            </a:r>
          </a:p>
        </p:txBody>
      </p:sp>
      <p:sp>
        <p:nvSpPr>
          <p:cNvPr id="4" name="矩形 3"/>
          <p:cNvSpPr/>
          <p:nvPr/>
        </p:nvSpPr>
        <p:spPr>
          <a:xfrm>
            <a:off x="9335566" y="1736812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问题如何解决？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35</TotalTime>
  <Words>1954</Words>
  <Application>Microsoft Office PowerPoint</Application>
  <PresentationFormat>自定义</PresentationFormat>
  <Paragraphs>348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微软雅黑</vt:lpstr>
      <vt:lpstr>Arial</vt:lpstr>
      <vt:lpstr>Times New Roman</vt:lpstr>
      <vt:lpstr>Wingdings</vt:lpstr>
      <vt:lpstr>自定义设计方案</vt:lpstr>
      <vt:lpstr>PowerPoint 演示文稿</vt:lpstr>
      <vt:lpstr>内容</vt:lpstr>
      <vt:lpstr>1.1 软件过程</vt:lpstr>
      <vt:lpstr>1.2 软件过程模型</vt:lpstr>
      <vt:lpstr>内容</vt:lpstr>
      <vt:lpstr>典型的软件过程模型</vt:lpstr>
      <vt:lpstr>2.2 瀑布模型(Waterfall Model )</vt:lpstr>
      <vt:lpstr>需求分析(Requirement Analysis)</vt:lpstr>
      <vt:lpstr>概要设计(Architecture Design)</vt:lpstr>
      <vt:lpstr>详细设计(Detailed Design)</vt:lpstr>
      <vt:lpstr>编程实现(Implementation)</vt:lpstr>
      <vt:lpstr>集成测试(Integration Test)</vt:lpstr>
      <vt:lpstr>确认测试(Validation Test)</vt:lpstr>
      <vt:lpstr>瀑布模型的局限性？</vt:lpstr>
      <vt:lpstr>2.3 改进的瀑布模型：带反馈和回溯</vt:lpstr>
      <vt:lpstr>2.4 增量模型(Incremental Model)</vt:lpstr>
      <vt:lpstr>增量模型的局限性？</vt:lpstr>
      <vt:lpstr>增量模型的优势</vt:lpstr>
      <vt:lpstr>2.5 迭代模型(Iterative Model)</vt:lpstr>
      <vt:lpstr>迭代模型的特点</vt:lpstr>
      <vt:lpstr>迭代模型的局限性？</vt:lpstr>
      <vt:lpstr>软件需求获取是一关键和瓶颈问题</vt:lpstr>
      <vt:lpstr>2.6 原型模型(Prototype Model)</vt:lpstr>
      <vt:lpstr>2.7 螺旋模型(Spiral Model)</vt:lpstr>
      <vt:lpstr>不同软件过程模型的特点</vt:lpstr>
      <vt:lpstr>内容</vt:lpstr>
      <vt:lpstr>3.1 软件过程模型的选择</vt:lpstr>
      <vt:lpstr>示例：如何选择合适的过程</vt:lpstr>
      <vt:lpstr>思考和讨论</vt:lpstr>
      <vt:lpstr>3.2 传统软件过程模型的特点和不足</vt:lpstr>
      <vt:lpstr>敏捷软件开发方法(Agile Method)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2612</cp:revision>
  <dcterms:created xsi:type="dcterms:W3CDTF">2113-01-01T00:00:00Z</dcterms:created>
  <dcterms:modified xsi:type="dcterms:W3CDTF">2024-12-17T08:10:40Z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ABD9FBFD1C8B491C9403941EE1718AA9</vt:lpwstr>
  </property>
</Properties>
</file>