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91" r:id="rId2"/>
    <p:sldId id="2906" r:id="rId3"/>
    <p:sldId id="451" r:id="rId4"/>
    <p:sldId id="394" r:id="rId5"/>
    <p:sldId id="441" r:id="rId6"/>
    <p:sldId id="399" r:id="rId7"/>
    <p:sldId id="442" r:id="rId8"/>
    <p:sldId id="443" r:id="rId9"/>
    <p:sldId id="409" r:id="rId10"/>
    <p:sldId id="410" r:id="rId11"/>
    <p:sldId id="2967" r:id="rId12"/>
    <p:sldId id="460" r:id="rId13"/>
    <p:sldId id="461" r:id="rId14"/>
    <p:sldId id="462" r:id="rId15"/>
    <p:sldId id="463" r:id="rId16"/>
    <p:sldId id="469" r:id="rId17"/>
    <p:sldId id="470" r:id="rId18"/>
    <p:sldId id="2898" r:id="rId19"/>
    <p:sldId id="474" r:id="rId20"/>
    <p:sldId id="472" r:id="rId21"/>
    <p:sldId id="2907" r:id="rId22"/>
    <p:sldId id="2908" r:id="rId23"/>
    <p:sldId id="444" r:id="rId24"/>
    <p:sldId id="466" r:id="rId25"/>
  </p:sldIdLst>
  <p:sldSz cx="12190413" cy="6858000"/>
  <p:notesSz cx="7099300" cy="102346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5E40"/>
    <a:srgbClr val="F3698A"/>
    <a:srgbClr val="F99527"/>
    <a:srgbClr val="DADE42"/>
    <a:srgbClr val="9EC1F4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7638" autoAdjust="0"/>
  </p:normalViewPr>
  <p:slideViewPr>
    <p:cSldViewPr>
      <p:cViewPr varScale="1">
        <p:scale>
          <a:sx n="96" d="100"/>
          <a:sy n="96" d="100"/>
        </p:scale>
        <p:origin x="178" y="7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48E70-F631-4132-BD22-94B9F5668B9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299" y="279859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敏捷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软件开发方法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支持敏捷软件开发的技术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极限编程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测试驱动开发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Scrum</a:t>
            </a:r>
            <a:r>
              <a:rPr lang="zh-CN" altLang="zh-CN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敏捷设计</a:t>
            </a:r>
          </a:p>
          <a:p>
            <a:r>
              <a:rPr lang="zh-CN" altLang="en-US" dirty="0"/>
              <a:t>模式运用</a:t>
            </a:r>
          </a:p>
          <a:p>
            <a:r>
              <a:rPr lang="zh-CN" altLang="en-US" dirty="0"/>
              <a:t>软件重构</a:t>
            </a:r>
          </a:p>
          <a:p>
            <a:r>
              <a:rPr lang="en-US" altLang="zh-CN" dirty="0"/>
              <a:t>MDA-</a:t>
            </a:r>
            <a:r>
              <a:rPr lang="zh-CN" altLang="en-US" dirty="0"/>
              <a:t>模型驱动开发</a:t>
            </a:r>
          </a:p>
          <a:p>
            <a:r>
              <a:rPr lang="en-US" altLang="zh-CN" dirty="0"/>
              <a:t>CASE</a:t>
            </a:r>
            <a:r>
              <a:rPr lang="zh-CN" altLang="en-US" dirty="0"/>
              <a:t>工具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165850"/>
            <a:ext cx="12173476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敏捷开发方法是一大类方法的统称，它们遵循敏捷思想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46" y="1248725"/>
            <a:ext cx="5364945" cy="44992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何为敏捷开发方法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基本思想和原则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特点和应用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具体敏捷开发方法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极限编程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测试驱动开发方法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Scrum</a:t>
            </a:r>
            <a:r>
              <a:rPr lang="zh-CN" altLang="zh-CN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14" y="2060848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极限编程的基本思想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由</a:t>
            </a:r>
            <a:r>
              <a:rPr lang="en-US" altLang="zh-CN" dirty="0"/>
              <a:t>Kent Beck</a:t>
            </a:r>
            <a:r>
              <a:rPr lang="zh-CN" altLang="zh-CN" dirty="0"/>
              <a:t>提出的一种特殊的敏捷软件开发方法</a:t>
            </a:r>
            <a:endParaRPr lang="en-US" altLang="zh-CN" dirty="0"/>
          </a:p>
          <a:p>
            <a:r>
              <a:rPr lang="zh-CN" altLang="zh-CN" dirty="0"/>
              <a:t>四条核心思想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交流</a:t>
            </a:r>
            <a:r>
              <a:rPr lang="zh-CN" altLang="zh-CN" dirty="0"/>
              <a:t>，强调基于口头（而</a:t>
            </a:r>
            <a:r>
              <a:rPr lang="zh-CN" altLang="en-US" dirty="0"/>
              <a:t>非</a:t>
            </a:r>
            <a:r>
              <a:rPr lang="zh-CN" altLang="zh-CN" dirty="0"/>
              <a:t>文档、报表和计划）的交流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反馈</a:t>
            </a:r>
            <a:r>
              <a:rPr lang="zh-CN" altLang="zh-CN" dirty="0"/>
              <a:t>，通过持续、明确反馈来获得软件状态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简单</a:t>
            </a:r>
            <a:r>
              <a:rPr lang="zh-CN" altLang="zh-CN" dirty="0"/>
              <a:t>，用最简单的技术来解决问题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勇气</a:t>
            </a:r>
            <a:r>
              <a:rPr lang="zh-CN" altLang="zh-CN" dirty="0"/>
              <a:t>，快速开发并在必要时具有重新进行开发的信心</a:t>
            </a:r>
          </a:p>
          <a:p>
            <a:r>
              <a:rPr lang="zh-CN" altLang="zh-CN" dirty="0"/>
              <a:t>将经过数十年检验的准则结合在一起，定义了五条指导性原则和十二条须遵循的核心准则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极限编程的</a:t>
            </a:r>
            <a:r>
              <a:rPr lang="en-US" altLang="zh-CN" dirty="0"/>
              <a:t>5</a:t>
            </a:r>
            <a:r>
              <a:rPr lang="zh-CN" altLang="en-US" dirty="0"/>
              <a:t>条指导原则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ar-SA" altLang="zh-CN" dirty="0"/>
              <a:t>快速反馈</a:t>
            </a:r>
            <a:endParaRPr lang="en-US" altLang="zh-CN" dirty="0"/>
          </a:p>
          <a:p>
            <a:pPr lvl="1"/>
            <a:r>
              <a:rPr lang="zh-CN" altLang="zh-CN" dirty="0"/>
              <a:t>从用户处迅速得到有关软件的反馈，确认开发是否满足用户需求，通过自动化测试迅速了解软件运行状况</a:t>
            </a:r>
          </a:p>
          <a:p>
            <a:r>
              <a:rPr lang="ar-SA" altLang="zh-CN" dirty="0"/>
              <a:t>简单性假设</a:t>
            </a:r>
            <a:endParaRPr lang="en-US" altLang="zh-CN" dirty="0"/>
          </a:p>
          <a:p>
            <a:pPr lvl="1"/>
            <a:r>
              <a:rPr lang="zh-CN" altLang="zh-CN" dirty="0"/>
              <a:t>开发人员只考虑当前迭代所面临问题，无需考虑下一次迭代</a:t>
            </a:r>
            <a:r>
              <a:rPr lang="zh-CN" altLang="en-US" dirty="0"/>
              <a:t>的</a:t>
            </a:r>
            <a:r>
              <a:rPr lang="zh-CN" altLang="zh-CN" dirty="0"/>
              <a:t>问题，用简单方法和技术来解决问题。</a:t>
            </a:r>
          </a:p>
          <a:p>
            <a:r>
              <a:rPr lang="ar-SA" altLang="zh-CN" dirty="0"/>
              <a:t>逐步更改</a:t>
            </a:r>
            <a:endParaRPr lang="en-US" altLang="zh-CN" dirty="0"/>
          </a:p>
          <a:p>
            <a:pPr lvl="1"/>
            <a:r>
              <a:rPr lang="zh-CN" altLang="zh-CN" dirty="0"/>
              <a:t>通过一系列修改来逐步解决问题和完善系统，不要期望一次迭代就开发出完整的软件系统。</a:t>
            </a:r>
          </a:p>
          <a:p>
            <a:pPr lvl="0"/>
            <a:r>
              <a:rPr lang="zh-CN" altLang="zh-CN" dirty="0"/>
              <a:t>支持</a:t>
            </a:r>
            <a:r>
              <a:rPr lang="ar-SA" altLang="zh-CN" dirty="0"/>
              <a:t>变化</a:t>
            </a:r>
            <a:endParaRPr lang="en-US" altLang="zh-CN" dirty="0"/>
          </a:p>
          <a:p>
            <a:pPr lvl="1"/>
            <a:r>
              <a:rPr lang="zh-CN" altLang="zh-CN" dirty="0"/>
              <a:t>欢迎用户改变需求，支持用户需求动态变化。</a:t>
            </a:r>
          </a:p>
          <a:p>
            <a:r>
              <a:rPr lang="ar-SA" altLang="zh-CN" dirty="0"/>
              <a:t>高量的工作</a:t>
            </a:r>
            <a:endParaRPr lang="en-US" altLang="zh-CN" dirty="0"/>
          </a:p>
          <a:p>
            <a:pPr lvl="1"/>
            <a:r>
              <a:rPr lang="zh-CN" altLang="zh-CN" dirty="0"/>
              <a:t>采用诸如测试驱动开发等技术高质量地开展工作，确保软件质量。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(1/3)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计划游戏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软件开发团队快速制定下一次迭代的软件开发计划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隐喻</a:t>
            </a:r>
            <a:r>
              <a:rPr lang="en-US" altLang="zh-CN" dirty="0">
                <a:solidFill>
                  <a:srgbClr val="C00000"/>
                </a:solidFill>
              </a:rPr>
              <a:t>(Metaphor)</a:t>
            </a:r>
          </a:p>
          <a:p>
            <a:pPr lvl="1"/>
            <a:r>
              <a:rPr lang="zh-CN" altLang="zh-CN" dirty="0"/>
              <a:t>使用业务相关术语来描述需求，促使开发人员和业务人员对系统达成共同和一致的理解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小型发布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经常性发布可运行软件系统，每次发布的软件系统仅提供少量功能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简单设计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只为当前的需求做设计</a:t>
            </a:r>
            <a:r>
              <a:rPr lang="zh-CN" altLang="en-US" dirty="0"/>
              <a:t>，</a:t>
            </a:r>
            <a:r>
              <a:rPr lang="zh-CN" altLang="zh-CN" dirty="0"/>
              <a:t>程序能运行所有测试、没有重复逻辑、包含尽可能少的类和方法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(2/3)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测试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测试应在编写代码之前进行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重构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在不改变程序代码功能的前提下，改进程序代码的设计，使程序代码更加简单，更易于扩展</a:t>
            </a:r>
            <a:endParaRPr lang="zh-CN" altLang="en-US" dirty="0"/>
          </a:p>
          <a:p>
            <a:r>
              <a:rPr lang="zh-CN" altLang="zh-CN" dirty="0">
                <a:solidFill>
                  <a:srgbClr val="C00000"/>
                </a:solidFill>
              </a:rPr>
              <a:t>结对编程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两名程序员同时在一台计算机上共同开展编程工作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代码集体拥有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开发小组的任何成员都可以查看并修改任何部分的代码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极限编程的</a:t>
            </a:r>
            <a:r>
              <a:rPr lang="en-US" altLang="zh-CN" dirty="0"/>
              <a:t>12</a:t>
            </a:r>
            <a:r>
              <a:rPr lang="zh-CN" altLang="en-US" dirty="0"/>
              <a:t>条</a:t>
            </a:r>
            <a:r>
              <a:rPr lang="zh-CN" altLang="zh-CN" dirty="0"/>
              <a:t>核心准则</a:t>
            </a:r>
            <a:r>
              <a:rPr lang="en-US" altLang="zh-CN" dirty="0"/>
              <a:t>(3/3)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持续集成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经常性地进行集成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每周工作</a:t>
            </a:r>
            <a:r>
              <a:rPr lang="en-US" altLang="zh-CN" dirty="0">
                <a:solidFill>
                  <a:srgbClr val="C00000"/>
                </a:solidFill>
              </a:rPr>
              <a:t>40</a:t>
            </a:r>
            <a:r>
              <a:rPr lang="zh-CN" altLang="zh-CN" dirty="0">
                <a:solidFill>
                  <a:srgbClr val="C00000"/>
                </a:solidFill>
              </a:rPr>
              <a:t>小时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倡导质量优先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现场用户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用户代表在现场办公，参与开发全过程，确保能及时得到反馈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编码标准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遵循统一编码标准，</a:t>
            </a:r>
            <a:r>
              <a:rPr lang="zh-CN" altLang="en-US" dirty="0"/>
              <a:t>以</a:t>
            </a:r>
            <a:r>
              <a:rPr lang="zh-CN" altLang="zh-CN" dirty="0"/>
              <a:t>提高软件系统的可理解性和可维护性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传统软件开发的局限</a:t>
            </a:r>
            <a:endParaRPr lang="en-US" altLang="zh-CN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</a:t>
            </a:r>
            <a:r>
              <a:rPr lang="zh-CN" altLang="en-US" dirty="0">
                <a:solidFill>
                  <a:srgbClr val="C00000"/>
                </a:solidFill>
              </a:rPr>
              <a:t>先编写程序代码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然后再对程序代码进行测试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基于已有的程序代码进行测试</a:t>
            </a:r>
          </a:p>
          <a:p>
            <a:r>
              <a:rPr lang="zh-CN" altLang="en-US" dirty="0"/>
              <a:t>局限性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测试常被视为是附加工作</a:t>
            </a:r>
            <a:r>
              <a:rPr lang="zh-CN" altLang="en-US" dirty="0"/>
              <a:t>，由于进度压力，常被忽视，导致没有足够时间对代码进行详尽和充分的测试</a:t>
            </a:r>
          </a:p>
          <a:p>
            <a:pPr lvl="1"/>
            <a:r>
              <a:rPr lang="zh-CN" altLang="en-US" dirty="0"/>
              <a:t>当文档与程序代码不一致时，对程序代码进行测试就会存在许多问题</a:t>
            </a:r>
          </a:p>
          <a:p>
            <a:pPr lvl="1"/>
            <a:r>
              <a:rPr lang="zh-CN" altLang="en-US" dirty="0"/>
              <a:t>测试通常是在程序代码编写完成之后才进行的，因而</a:t>
            </a:r>
            <a:r>
              <a:rPr lang="zh-CN" altLang="en-US" b="1" dirty="0">
                <a:solidFill>
                  <a:srgbClr val="C00000"/>
                </a:solidFill>
              </a:rPr>
              <a:t>无法保证编写程序和测试同步</a:t>
            </a:r>
            <a:endParaRPr lang="zh-CN" altLang="en-US" dirty="0"/>
          </a:p>
          <a:p>
            <a:pPr lvl="1"/>
            <a:r>
              <a:rPr lang="zh-CN" altLang="en-US" dirty="0"/>
              <a:t>测试被视为是乏味的工作，人员缺乏积极性和成就感 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测试驱动开发的思想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在开发程序代码之前，先确定和编写测试</a:t>
            </a:r>
          </a:p>
          <a:p>
            <a:r>
              <a:rPr lang="zh-CN" altLang="en-US" dirty="0"/>
              <a:t>程序员首先要思考如何对某个功能进行测试，设计好相应的测试用例，编写好相关的测试代码，然后编写相应的程序代码以通过软件测试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5871673" y="1073066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选择功能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增加测试</a:t>
            </a:r>
          </a:p>
        </p:txBody>
      </p:sp>
      <p:sp>
        <p:nvSpPr>
          <p:cNvPr id="7" name="矩形 6"/>
          <p:cNvSpPr/>
          <p:nvPr/>
        </p:nvSpPr>
        <p:spPr>
          <a:xfrm>
            <a:off x="5931376" y="2406279"/>
            <a:ext cx="1620180" cy="358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编写测试</a:t>
            </a:r>
          </a:p>
        </p:txBody>
      </p:sp>
      <p:sp>
        <p:nvSpPr>
          <p:cNvPr id="8" name="矩形 7"/>
          <p:cNvSpPr/>
          <p:nvPr/>
        </p:nvSpPr>
        <p:spPr>
          <a:xfrm>
            <a:off x="5931376" y="3388176"/>
            <a:ext cx="1620180" cy="358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编译测试</a:t>
            </a:r>
          </a:p>
        </p:txBody>
      </p:sp>
      <p:sp>
        <p:nvSpPr>
          <p:cNvPr id="9" name="矩形 8"/>
          <p:cNvSpPr/>
          <p:nvPr/>
        </p:nvSpPr>
        <p:spPr>
          <a:xfrm>
            <a:off x="5881509" y="5680014"/>
            <a:ext cx="17958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重构代码运行测试</a:t>
            </a:r>
          </a:p>
        </p:txBody>
      </p:sp>
      <p:sp>
        <p:nvSpPr>
          <p:cNvPr id="10" name="矩形 9"/>
          <p:cNvSpPr/>
          <p:nvPr/>
        </p:nvSpPr>
        <p:spPr>
          <a:xfrm>
            <a:off x="5942535" y="4455481"/>
            <a:ext cx="1620180" cy="471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运行测试</a:t>
            </a:r>
          </a:p>
        </p:txBody>
      </p:sp>
      <p:sp>
        <p:nvSpPr>
          <p:cNvPr id="13" name="下箭头 12"/>
          <p:cNvSpPr/>
          <p:nvPr/>
        </p:nvSpPr>
        <p:spPr>
          <a:xfrm>
            <a:off x="6436548" y="1872149"/>
            <a:ext cx="563541" cy="3720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470414" y="2925540"/>
            <a:ext cx="540425" cy="283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475190" y="3938249"/>
            <a:ext cx="541225" cy="3052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481288" y="5083348"/>
            <a:ext cx="638220" cy="3581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2205014" y="3444890"/>
            <a:ext cx="1894147" cy="471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</a:p>
        </p:txBody>
      </p:sp>
      <p:sp>
        <p:nvSpPr>
          <p:cNvPr id="18" name="矩形 17"/>
          <p:cNvSpPr/>
          <p:nvPr/>
        </p:nvSpPr>
        <p:spPr>
          <a:xfrm>
            <a:off x="2195902" y="4478057"/>
            <a:ext cx="1894147" cy="471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</a:p>
        </p:txBody>
      </p:sp>
      <p:sp>
        <p:nvSpPr>
          <p:cNvPr id="19" name="矩形 18"/>
          <p:cNvSpPr/>
          <p:nvPr/>
        </p:nvSpPr>
        <p:spPr>
          <a:xfrm>
            <a:off x="2177664" y="5627945"/>
            <a:ext cx="1894147" cy="471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</a:p>
        </p:txBody>
      </p:sp>
      <p:cxnSp>
        <p:nvCxnSpPr>
          <p:cNvPr id="31" name="肘形连接符 30"/>
          <p:cNvCxnSpPr>
            <a:stCxn id="9" idx="3"/>
            <a:endCxn id="6" idx="3"/>
          </p:cNvCxnSpPr>
          <p:nvPr/>
        </p:nvCxnSpPr>
        <p:spPr>
          <a:xfrm flipH="1" flipV="1">
            <a:off x="7491853" y="1361098"/>
            <a:ext cx="185480" cy="4606948"/>
          </a:xfrm>
          <a:prstGeom prst="bentConnector3">
            <a:avLst>
              <a:gd name="adj1" fmla="val -123248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左右 10"/>
          <p:cNvSpPr/>
          <p:nvPr/>
        </p:nvSpPr>
        <p:spPr>
          <a:xfrm>
            <a:off x="4511030" y="3465004"/>
            <a:ext cx="988367" cy="35849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4442468" y="4569295"/>
            <a:ext cx="925543" cy="35810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24" name="箭头: 左右 23"/>
          <p:cNvSpPr/>
          <p:nvPr/>
        </p:nvSpPr>
        <p:spPr>
          <a:xfrm>
            <a:off x="4441824" y="5620419"/>
            <a:ext cx="895250" cy="31739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何为敏捷开发方法</a:t>
            </a:r>
            <a:endParaRPr lang="en-US" altLang="zh-CN" dirty="0"/>
          </a:p>
          <a:p>
            <a:pPr lvl="1"/>
            <a:r>
              <a:rPr lang="zh-CN" altLang="en-US" dirty="0"/>
              <a:t>基本思想和原则</a:t>
            </a:r>
            <a:endParaRPr lang="en-US" altLang="zh-CN" dirty="0"/>
          </a:p>
          <a:p>
            <a:pPr lvl="1"/>
            <a:r>
              <a:rPr lang="zh-CN" altLang="en-US" dirty="0"/>
              <a:t>特点和应用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具体敏捷开发方法</a:t>
            </a:r>
            <a:endParaRPr lang="en-US" altLang="zh-CN" dirty="0"/>
          </a:p>
          <a:p>
            <a:pPr lvl="1"/>
            <a:r>
              <a:rPr lang="zh-CN" altLang="en-US" dirty="0"/>
              <a:t>极限编程</a:t>
            </a:r>
            <a:endParaRPr lang="en-US" altLang="zh-CN" dirty="0"/>
          </a:p>
          <a:p>
            <a:pPr lvl="1"/>
            <a:r>
              <a:rPr lang="zh-CN" altLang="en-US" dirty="0"/>
              <a:t>测试驱动开发方法</a:t>
            </a:r>
            <a:endParaRPr lang="en-US" altLang="zh-CN" dirty="0"/>
          </a:p>
          <a:p>
            <a:pPr lvl="1"/>
            <a:r>
              <a:rPr lang="en-US" altLang="zh-CN" dirty="0"/>
              <a:t>Scrum</a:t>
            </a:r>
            <a:r>
              <a:rPr lang="zh-CN" altLang="zh-CN" dirty="0"/>
              <a:t>方法</a:t>
            </a: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14" y="2060848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测试驱动开发的特点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根据测试来编写代码</a:t>
            </a:r>
          </a:p>
          <a:p>
            <a:r>
              <a:rPr lang="zh-CN" altLang="en-US" dirty="0"/>
              <a:t>编写测试的目的不仅是为了测试程序代码能够正常工作，而且被用于定义程序代码的内涵 </a:t>
            </a:r>
          </a:p>
          <a:p>
            <a:r>
              <a:rPr lang="zh-CN" altLang="en-US" dirty="0"/>
              <a:t>确保任何程序代码都是可测试的</a:t>
            </a:r>
          </a:p>
          <a:p>
            <a:r>
              <a:rPr lang="zh-CN" altLang="en-US" dirty="0"/>
              <a:t>编码完成后即完工 </a:t>
            </a:r>
          </a:p>
          <a:p>
            <a:r>
              <a:rPr lang="zh-CN" altLang="en-US" dirty="0"/>
              <a:t>易于维护 、质量保证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2.6 Scrum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旨在通过增量</a:t>
            </a:r>
            <a:r>
              <a:rPr lang="zh-CN" altLang="en-US" dirty="0"/>
              <a:t>或</a:t>
            </a:r>
            <a:r>
              <a:rPr lang="zh-CN" altLang="zh-CN" dirty="0"/>
              <a:t>迭代的方式加强软件项目的管理</a:t>
            </a:r>
            <a:endParaRPr lang="zh-CN" altLang="en-US" dirty="0"/>
          </a:p>
        </p:txBody>
      </p:sp>
      <p:grpSp>
        <p:nvGrpSpPr>
          <p:cNvPr id="7" name="画布 52"/>
          <p:cNvGrpSpPr/>
          <p:nvPr/>
        </p:nvGrpSpPr>
        <p:grpSpPr>
          <a:xfrm>
            <a:off x="720538" y="2410307"/>
            <a:ext cx="10909300" cy="2926904"/>
            <a:chOff x="0" y="-7226"/>
            <a:chExt cx="5274310" cy="121372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120650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圆柱体 8"/>
            <p:cNvSpPr/>
            <p:nvPr/>
          </p:nvSpPr>
          <p:spPr>
            <a:xfrm>
              <a:off x="74079" y="336561"/>
              <a:ext cx="831854" cy="575736"/>
            </a:xfrm>
            <a:prstGeom prst="ca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BackLog</a:t>
              </a:r>
              <a:endParaRPr lang="zh-CN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柱体 9"/>
            <p:cNvSpPr/>
            <p:nvPr/>
          </p:nvSpPr>
          <p:spPr>
            <a:xfrm>
              <a:off x="1655313" y="435106"/>
              <a:ext cx="839740" cy="50900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SprintLog</a:t>
              </a:r>
              <a:endParaRPr lang="zh-CN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箭头: 右 10"/>
            <p:cNvSpPr/>
            <p:nvPr/>
          </p:nvSpPr>
          <p:spPr>
            <a:xfrm>
              <a:off x="1100662" y="535528"/>
              <a:ext cx="378883" cy="249767"/>
            </a:xfrm>
            <a:prstGeom prst="rightArrow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箭头: 右 11"/>
            <p:cNvSpPr/>
            <p:nvPr/>
          </p:nvSpPr>
          <p:spPr>
            <a:xfrm>
              <a:off x="2684011" y="635010"/>
              <a:ext cx="1015921" cy="179805"/>
            </a:xfrm>
            <a:prstGeom prst="rightArrow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6934" y="-7226"/>
              <a:ext cx="615950" cy="615904"/>
            </a:xfrm>
            <a:prstGeom prst="rect">
              <a:avLst/>
            </a:prstGeom>
          </p:spPr>
        </p:pic>
        <p:sp>
          <p:nvSpPr>
            <p:cNvPr id="14" name="矩形: 圆角 13"/>
            <p:cNvSpPr/>
            <p:nvPr/>
          </p:nvSpPr>
          <p:spPr>
            <a:xfrm>
              <a:off x="4023780" y="463842"/>
              <a:ext cx="469900" cy="300566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174146" y="531658"/>
              <a:ext cx="469900" cy="300355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292597" y="611940"/>
              <a:ext cx="791629" cy="300355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软件产品</a:t>
              </a:r>
            </a:p>
          </p:txBody>
        </p:sp>
        <p:sp>
          <p:nvSpPr>
            <p:cNvPr id="17" name="文本框 58"/>
            <p:cNvSpPr txBox="1"/>
            <p:nvPr/>
          </p:nvSpPr>
          <p:spPr>
            <a:xfrm>
              <a:off x="93133" y="954619"/>
              <a:ext cx="889252" cy="2518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产品订单库</a:t>
              </a:r>
            </a:p>
          </p:txBody>
        </p:sp>
        <p:sp>
          <p:nvSpPr>
            <p:cNvPr id="18" name="文本框 58"/>
            <p:cNvSpPr txBox="1"/>
            <p:nvPr/>
          </p:nvSpPr>
          <p:spPr>
            <a:xfrm>
              <a:off x="1623566" y="954619"/>
              <a:ext cx="871487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冲刺订单库</a:t>
              </a:r>
            </a:p>
          </p:txBody>
        </p:sp>
        <p:sp>
          <p:nvSpPr>
            <p:cNvPr id="19" name="文本框 58"/>
            <p:cNvSpPr txBox="1"/>
            <p:nvPr/>
          </p:nvSpPr>
          <p:spPr>
            <a:xfrm>
              <a:off x="2798317" y="944127"/>
              <a:ext cx="825500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冲刺开发</a:t>
              </a:r>
            </a:p>
          </p:txBody>
        </p:sp>
        <p:sp>
          <p:nvSpPr>
            <p:cNvPr id="20" name="文本框 58"/>
            <p:cNvSpPr txBox="1"/>
            <p:nvPr/>
          </p:nvSpPr>
          <p:spPr>
            <a:xfrm>
              <a:off x="3915944" y="946228"/>
              <a:ext cx="1210623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交付的软件产品</a:t>
              </a:r>
            </a:p>
          </p:txBody>
        </p:sp>
        <p:sp>
          <p:nvSpPr>
            <p:cNvPr id="21" name="文本框 58"/>
            <p:cNvSpPr txBox="1"/>
            <p:nvPr/>
          </p:nvSpPr>
          <p:spPr>
            <a:xfrm>
              <a:off x="3299517" y="253604"/>
              <a:ext cx="1448526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r>
                <a:rPr lang="en-US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1-4</a:t>
              </a:r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周左右的冲刺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方法的大致流程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首先，产品拥有者需创建</a:t>
            </a:r>
            <a:r>
              <a:rPr lang="zh-CN" altLang="zh-CN" sz="2800" dirty="0">
                <a:solidFill>
                  <a:srgbClr val="C00000"/>
                </a:solidFill>
              </a:rPr>
              <a:t>软件产品订单库</a:t>
            </a:r>
            <a:r>
              <a:rPr lang="zh-CN" altLang="zh-CN" sz="2800" dirty="0"/>
              <a:t>即“</a:t>
            </a:r>
            <a:r>
              <a:rPr lang="en-US" altLang="zh-CN" sz="2800" dirty="0" err="1"/>
              <a:t>Backblog</a:t>
            </a:r>
            <a:r>
              <a:rPr lang="zh-CN" altLang="zh-CN" sz="2800" dirty="0"/>
              <a:t>”</a:t>
            </a:r>
            <a:endParaRPr lang="en-US" altLang="zh-CN" sz="2800" dirty="0"/>
          </a:p>
          <a:p>
            <a:pPr lvl="1"/>
            <a:r>
              <a:rPr lang="zh-CN" altLang="zh-CN" sz="2400" dirty="0"/>
              <a:t>描述软件产品需提供的功能需求以及它们的优先级排序</a:t>
            </a:r>
            <a:endParaRPr lang="en-US" altLang="zh-CN" sz="2400" dirty="0"/>
          </a:p>
          <a:p>
            <a:r>
              <a:rPr lang="zh-CN" altLang="zh-CN" sz="2800" dirty="0"/>
              <a:t>其次，筛选出最应该实现的软件需求，</a:t>
            </a:r>
            <a:endParaRPr lang="en-US" altLang="zh-CN" sz="2800" dirty="0"/>
          </a:p>
          <a:p>
            <a:pPr lvl="1"/>
            <a:r>
              <a:rPr lang="en-US" altLang="zh-CN" sz="2400" dirty="0"/>
              <a:t>Scrum</a:t>
            </a:r>
            <a:r>
              <a:rPr lang="zh-CN" altLang="zh-CN" sz="2400" dirty="0"/>
              <a:t>主人基于“</a:t>
            </a:r>
            <a:r>
              <a:rPr lang="en-US" altLang="zh-CN" sz="2400" dirty="0" err="1"/>
              <a:t>Backblog</a:t>
            </a:r>
            <a:r>
              <a:rPr lang="zh-CN" altLang="zh-CN" sz="2400" dirty="0"/>
              <a:t>”中各项软件需求及其优先级，形成待实现的软件产品冲刺订单库，即“</a:t>
            </a:r>
            <a:r>
              <a:rPr lang="en-US" altLang="zh-CN" sz="2400" dirty="0" err="1"/>
              <a:t>SprintLog</a:t>
            </a:r>
            <a:r>
              <a:rPr lang="zh-CN" altLang="zh-CN" sz="2400" dirty="0"/>
              <a:t>”</a:t>
            </a:r>
            <a:endParaRPr lang="en-US" altLang="zh-CN" sz="2400" dirty="0"/>
          </a:p>
          <a:p>
            <a:r>
              <a:rPr lang="zh-CN" altLang="zh-CN" sz="2800" dirty="0"/>
              <a:t>然后</a:t>
            </a:r>
            <a:r>
              <a:rPr lang="zh-CN" altLang="en-US" sz="2800" dirty="0"/>
              <a:t>，</a:t>
            </a:r>
            <a:r>
              <a:rPr lang="zh-CN" altLang="zh-CN" sz="2800" dirty="0"/>
              <a:t>软件开发将进入冲刺“</a:t>
            </a:r>
            <a:r>
              <a:rPr lang="en-US" altLang="zh-CN" sz="2800" dirty="0"/>
              <a:t>Sprint</a:t>
            </a:r>
            <a:r>
              <a:rPr lang="zh-CN" altLang="zh-CN" sz="2800" dirty="0"/>
              <a:t>”周期</a:t>
            </a:r>
            <a:endParaRPr lang="en-US" altLang="zh-CN" sz="2800" dirty="0"/>
          </a:p>
          <a:p>
            <a:pPr lvl="1"/>
            <a:r>
              <a:rPr lang="zh-CN" altLang="zh-CN" sz="2400" dirty="0"/>
              <a:t>以实现选定软件订单</a:t>
            </a:r>
            <a:r>
              <a:rPr lang="zh-CN" altLang="en-US" sz="2400" dirty="0"/>
              <a:t>，</a:t>
            </a:r>
            <a:r>
              <a:rPr lang="zh-CN" altLang="zh-CN" sz="2400" dirty="0"/>
              <a:t>每个冲刺就是一次增量开发，一般持续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4</a:t>
            </a:r>
            <a:r>
              <a:rPr lang="zh-CN" altLang="zh-CN" sz="2400" dirty="0"/>
              <a:t>周</a:t>
            </a:r>
            <a:endParaRPr lang="en-US" altLang="zh-CN" sz="2400" dirty="0"/>
          </a:p>
          <a:p>
            <a:r>
              <a:rPr lang="zh-CN" altLang="en-US" sz="2800" dirty="0"/>
              <a:t>最后，</a:t>
            </a:r>
            <a:r>
              <a:rPr lang="zh-CN" altLang="zh-CN" sz="2800" dirty="0"/>
              <a:t>共同开展</a:t>
            </a:r>
            <a:r>
              <a:rPr lang="en-US" altLang="zh-CN" sz="2800" dirty="0"/>
              <a:t>Scrum</a:t>
            </a:r>
            <a:r>
              <a:rPr lang="zh-CN" altLang="zh-CN" sz="2800" dirty="0"/>
              <a:t>评审</a:t>
            </a:r>
            <a:endParaRPr lang="en-US" altLang="zh-CN" sz="2800" dirty="0"/>
          </a:p>
          <a:p>
            <a:pPr lvl="1"/>
            <a:r>
              <a:rPr lang="zh-CN" altLang="zh-CN" sz="2400" dirty="0"/>
              <a:t>一次冲刺完成后，每个团队成员演示自己的开发成果，大家共同审查成果是否高质量地实现了既定功能，并就其中的问题进行反思，以指导和改进下一次冲刺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敏捷方法的特点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小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zh-CN" altLang="zh-CN" dirty="0"/>
              <a:t>少量软件文档，每个文档规模要小</a:t>
            </a:r>
            <a:endParaRPr lang="en-US" altLang="zh-CN" dirty="0"/>
          </a:p>
          <a:p>
            <a:pPr lvl="1"/>
            <a:r>
              <a:rPr lang="zh-CN" altLang="zh-CN" dirty="0"/>
              <a:t>每次迭代要实现软件功能的数量和规模要小，迭代周期要小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</a:t>
            </a:r>
            <a:endParaRPr lang="en-US" altLang="zh-CN" dirty="0"/>
          </a:p>
          <a:p>
            <a:pPr lvl="1"/>
            <a:r>
              <a:rPr lang="zh-CN" altLang="zh-CN" dirty="0"/>
              <a:t>技术、工具以及每次迭代要解决的问题尽可能简单</a:t>
            </a:r>
            <a:endParaRPr lang="en-US" altLang="zh-CN" dirty="0"/>
          </a:p>
          <a:p>
            <a:pPr lvl="1"/>
            <a:r>
              <a:rPr lang="zh-CN" altLang="zh-CN" dirty="0"/>
              <a:t>只关注当前欲实现的功能需求，而不要考虑将来的问题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快</a:t>
            </a:r>
            <a:endParaRPr lang="en-US" altLang="zh-CN" dirty="0"/>
          </a:p>
          <a:p>
            <a:pPr lvl="1"/>
            <a:r>
              <a:rPr lang="zh-CN" altLang="zh-CN" dirty="0"/>
              <a:t>快速响应变化、从用户处获得反馈，给用户提交有价值软件，对软件产品进行迭代和更新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变</a:t>
            </a:r>
            <a:endParaRPr lang="en-US" altLang="zh-CN" dirty="0"/>
          </a:p>
          <a:p>
            <a:pPr lvl="1"/>
            <a:r>
              <a:rPr lang="zh-CN" altLang="zh-CN" dirty="0"/>
              <a:t>允许需求动态变化，要以变应变，开发团队应是自组织的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敏捷开发方法的本质</a:t>
            </a:r>
            <a:endParaRPr lang="en-US" altLang="zh-CN" dirty="0"/>
          </a:p>
          <a:p>
            <a:pPr lvl="1"/>
            <a:r>
              <a:rPr lang="zh-CN" altLang="en-US" dirty="0"/>
              <a:t>应对软件</a:t>
            </a:r>
            <a:r>
              <a:rPr lang="zh-CN" altLang="en-US" b="1" dirty="0">
                <a:solidFill>
                  <a:srgbClr val="C00000"/>
                </a:solidFill>
              </a:rPr>
              <a:t>需求变化</a:t>
            </a:r>
            <a:r>
              <a:rPr lang="zh-CN" altLang="en-US" dirty="0"/>
              <a:t>，解决传统过程模型的不足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敏捷开发方法的特点</a:t>
            </a:r>
            <a:endParaRPr lang="en-US" altLang="zh-CN" dirty="0"/>
          </a:p>
          <a:p>
            <a:pPr lvl="1"/>
            <a:r>
              <a:rPr lang="zh-CN" altLang="en-US" dirty="0"/>
              <a:t>小、简、快、变、体，</a:t>
            </a:r>
            <a:r>
              <a:rPr lang="zh-CN" altLang="en-US" b="1" dirty="0">
                <a:solidFill>
                  <a:srgbClr val="C00000"/>
                </a:solidFill>
              </a:rPr>
              <a:t>轻量级方法</a:t>
            </a:r>
            <a:r>
              <a:rPr lang="zh-CN" altLang="en-US" dirty="0"/>
              <a:t>，以</a:t>
            </a:r>
            <a:r>
              <a:rPr lang="zh-CN" altLang="en-US" b="1" dirty="0">
                <a:solidFill>
                  <a:srgbClr val="C00000"/>
                </a:solidFill>
              </a:rPr>
              <a:t>代码为中心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敏捷开发方法的构成</a:t>
            </a:r>
            <a:endParaRPr lang="en-US" altLang="zh-CN" dirty="0"/>
          </a:p>
          <a:p>
            <a:pPr lvl="1"/>
            <a:r>
              <a:rPr lang="zh-CN" altLang="en-US" dirty="0"/>
              <a:t>由许多具体的方法组成，如</a:t>
            </a:r>
            <a:r>
              <a:rPr lang="en-US" altLang="zh-CN" dirty="0"/>
              <a:t>Scrum</a:t>
            </a:r>
            <a:r>
              <a:rPr lang="zh-CN" altLang="en-US" dirty="0"/>
              <a:t>方法、极限编程等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传统重型软件开发方法的特点和不足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遵循</a:t>
            </a:r>
            <a:r>
              <a:rPr lang="zh-CN" altLang="en-US" dirty="0">
                <a:solidFill>
                  <a:srgbClr val="C00000"/>
                </a:solidFill>
              </a:rPr>
              <a:t>严格的过程和计划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定义广泛适用的过程并通过团队来执行该过程，从而指导软件开发 </a:t>
            </a:r>
          </a:p>
          <a:p>
            <a:pPr lvl="1"/>
            <a:r>
              <a:rPr lang="zh-CN" altLang="en-US" dirty="0"/>
              <a:t>以预测性为主，倾向于预先制定详细的计划，并通过该计划来指导软件项目的实施，并期望软件开发过程与计划之间的偏差越少越好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文档为中心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通过文档记录各个阶段的成果，将文档作为交互的媒介</a:t>
            </a:r>
            <a:endParaRPr lang="en-US" altLang="zh-CN" dirty="0"/>
          </a:p>
          <a:p>
            <a:pPr lvl="1"/>
            <a:r>
              <a:rPr lang="zh-CN" altLang="en-US" dirty="0"/>
              <a:t>需对文档进行持续改进和评审</a:t>
            </a:r>
            <a:endParaRPr lang="en-US" altLang="zh-CN" dirty="0"/>
          </a:p>
          <a:p>
            <a:pPr lvl="1"/>
            <a:r>
              <a:rPr lang="zh-CN" altLang="en-US" dirty="0"/>
              <a:t>难以有效应对软件需求的变化</a:t>
            </a:r>
            <a:endParaRPr lang="en-US" altLang="zh-CN" dirty="0"/>
          </a:p>
          <a:p>
            <a:r>
              <a:rPr lang="zh-CN" altLang="en-US" dirty="0"/>
              <a:t>等到</a:t>
            </a:r>
            <a:r>
              <a:rPr lang="zh-CN" altLang="en-US" dirty="0">
                <a:solidFill>
                  <a:srgbClr val="C00000"/>
                </a:solidFill>
              </a:rPr>
              <a:t>开发后期</a:t>
            </a:r>
            <a:r>
              <a:rPr lang="zh-CN" altLang="en-US" dirty="0"/>
              <a:t>才能得到可运行软件</a:t>
            </a:r>
            <a:endParaRPr lang="en-US" altLang="zh-CN" dirty="0"/>
          </a:p>
          <a:p>
            <a:pPr lvl="1"/>
            <a:r>
              <a:rPr lang="zh-CN" altLang="en-US" dirty="0"/>
              <a:t>编码是开发的后期工作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什么是敏捷（</a:t>
            </a:r>
            <a:r>
              <a:rPr lang="en-US" altLang="zh-CN" dirty="0"/>
              <a:t>Agile</a:t>
            </a:r>
            <a:r>
              <a:rPr lang="zh-CN" altLang="en-US" dirty="0"/>
              <a:t>）方法？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一种</a:t>
            </a:r>
            <a:r>
              <a:rPr lang="zh-CN" altLang="en-US" dirty="0">
                <a:solidFill>
                  <a:srgbClr val="C00000"/>
                </a:solidFill>
              </a:rPr>
              <a:t>轻量级</a:t>
            </a:r>
            <a:r>
              <a:rPr lang="zh-CN" altLang="en-US" dirty="0"/>
              <a:t>软件开发方法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相对于重量级的软件开发方法而言</a:t>
            </a:r>
          </a:p>
          <a:p>
            <a:r>
              <a:rPr lang="zh-CN" altLang="zh-CN" dirty="0"/>
              <a:t>主张软件开发要</a:t>
            </a:r>
            <a:r>
              <a:rPr lang="zh-CN" altLang="zh-CN" dirty="0">
                <a:solidFill>
                  <a:srgbClr val="C00000"/>
                </a:solidFill>
              </a:rPr>
              <a:t>以代码为中心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00000"/>
                </a:solidFill>
              </a:rPr>
              <a:t>快速、轻巧和主动应对需求变化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00000"/>
                </a:solidFill>
              </a:rPr>
              <a:t>持续、及时交付可运行的软件系统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轻便、轻巧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/>
              <a:t>提供了一组思想和策略，指导快速响应用户需求的变化，快速交付可运行的软件制品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敏捷开发方法的基本价值观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较之于过程和工具，应更加重视</a:t>
            </a:r>
            <a:r>
              <a:rPr lang="zh-CN" altLang="zh-CN" b="1" dirty="0">
                <a:solidFill>
                  <a:srgbClr val="C00000"/>
                </a:solidFill>
              </a:rPr>
              <a:t>人和交互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较之于面面俱到文档，应更加重视</a:t>
            </a:r>
            <a:r>
              <a:rPr lang="zh-CN" altLang="zh-CN" b="1" dirty="0">
                <a:solidFill>
                  <a:srgbClr val="C00000"/>
                </a:solidFill>
              </a:rPr>
              <a:t>可运行软件系统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较之于合同谈判，应更加重视</a:t>
            </a:r>
            <a:r>
              <a:rPr lang="zh-CN" altLang="zh-CN" b="1" dirty="0">
                <a:solidFill>
                  <a:srgbClr val="C00000"/>
                </a:solidFill>
              </a:rPr>
              <a:t>客户合作</a:t>
            </a:r>
            <a:r>
              <a:rPr lang="zh-CN" altLang="zh-CN" dirty="0"/>
              <a:t>的价值</a:t>
            </a:r>
            <a:endParaRPr lang="en-US" altLang="zh-CN" dirty="0"/>
          </a:p>
          <a:p>
            <a:r>
              <a:rPr lang="zh-CN" altLang="zh-CN" dirty="0"/>
              <a:t>较之于遵循计划，应更加重视</a:t>
            </a:r>
            <a:r>
              <a:rPr lang="zh-CN" altLang="zh-CN" b="1" dirty="0">
                <a:solidFill>
                  <a:srgbClr val="C00000"/>
                </a:solidFill>
              </a:rPr>
              <a:t>响应用户需求变化</a:t>
            </a:r>
            <a:r>
              <a:rPr lang="zh-CN" altLang="zh-CN" dirty="0"/>
              <a:t>的价值</a:t>
            </a:r>
            <a:endParaRPr lang="zh-CN" altLang="en-US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DAEC9393-55A9-A7D6-0EB3-D83EAD69F37F}"/>
              </a:ext>
            </a:extLst>
          </p:cNvPr>
          <p:cNvSpPr/>
          <p:nvPr/>
        </p:nvSpPr>
        <p:spPr>
          <a:xfrm>
            <a:off x="730611" y="4329100"/>
            <a:ext cx="10585175" cy="828092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要以快速满足用户需求为目标，以此来改变软件开发的理念、思想和方法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敏捷方法的指导思想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强化</a:t>
            </a:r>
            <a:r>
              <a:rPr lang="zh-CN" altLang="en-US" sz="2800" dirty="0">
                <a:solidFill>
                  <a:srgbClr val="C00000"/>
                </a:solidFill>
              </a:rPr>
              <a:t>可运行的软件</a:t>
            </a:r>
            <a:r>
              <a:rPr lang="zh-CN" altLang="en-US" sz="2800" dirty="0"/>
              <a:t>，弱化文档</a:t>
            </a:r>
            <a:endParaRPr lang="en-US" altLang="zh-CN" sz="2800" dirty="0"/>
          </a:p>
          <a:p>
            <a:pPr lvl="1"/>
            <a:r>
              <a:rPr lang="zh-CN" altLang="en-US" sz="2400" dirty="0"/>
              <a:t>以可运行软件为中心来开展软件开发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2800" dirty="0"/>
              <a:t>以</a:t>
            </a:r>
            <a:r>
              <a:rPr lang="zh-CN" altLang="en-US" sz="2800" dirty="0">
                <a:solidFill>
                  <a:srgbClr val="C00000"/>
                </a:solidFill>
              </a:rPr>
              <a:t>适应变化</a:t>
            </a:r>
            <a:r>
              <a:rPr lang="zh-CN" altLang="en-US" sz="2800" dirty="0"/>
              <a:t>为目的来推进开发</a:t>
            </a:r>
          </a:p>
          <a:p>
            <a:pPr lvl="1"/>
            <a:r>
              <a:rPr lang="zh-CN" altLang="en-US" sz="2400" dirty="0"/>
              <a:t>针对变化不断进行优化和调整任务、产品和计划等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2800" dirty="0"/>
              <a:t>以</a:t>
            </a:r>
            <a:r>
              <a:rPr lang="zh-CN" altLang="en-US" sz="2800" dirty="0">
                <a:solidFill>
                  <a:srgbClr val="C00000"/>
                </a:solidFill>
              </a:rPr>
              <a:t>人</a:t>
            </a:r>
            <a:r>
              <a:rPr lang="zh-CN" altLang="en-US" sz="2800" dirty="0"/>
              <a:t>为本</a:t>
            </a:r>
          </a:p>
          <a:p>
            <a:pPr lvl="1"/>
            <a:r>
              <a:rPr lang="zh-CN" altLang="en-US" sz="2400" dirty="0"/>
              <a:t>敏捷软件开发是面向人的而不是面向过程的，让方法、技术、工具、过程等来适应人，而不是让人来适应它们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0" y="6057292"/>
            <a:ext cx="12190413" cy="7926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敏捷意味着：轻盈、灵巧；无过多的负担；迅速响应变化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敏捷准则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2598" y="3176972"/>
            <a:ext cx="10920052" cy="3167558"/>
          </a:xfrm>
        </p:spPr>
        <p:txBody>
          <a:bodyPr/>
          <a:lstStyle/>
          <a:p>
            <a:r>
              <a:rPr lang="zh-CN" altLang="zh-CN" sz="2400" dirty="0">
                <a:solidFill>
                  <a:srgbClr val="C00000"/>
                </a:solidFill>
              </a:rPr>
              <a:t>尽早和持续地交付</a:t>
            </a:r>
            <a:r>
              <a:rPr lang="zh-CN" altLang="zh-CN" sz="2400" dirty="0"/>
              <a:t>有价值的软件，以使用户满意</a:t>
            </a:r>
            <a:endParaRPr lang="en-US" altLang="zh-CN" sz="2400" dirty="0"/>
          </a:p>
          <a:p>
            <a:r>
              <a:rPr lang="zh-CN" altLang="zh-CN" sz="2400" dirty="0"/>
              <a:t>即使到了软件开发后期，也</a:t>
            </a:r>
            <a:r>
              <a:rPr lang="zh-CN" altLang="zh-CN" sz="2400" dirty="0">
                <a:solidFill>
                  <a:srgbClr val="C00000"/>
                </a:solidFill>
              </a:rPr>
              <a:t>欢迎用户需求的变化</a:t>
            </a:r>
            <a:endParaRPr lang="en-US" altLang="zh-CN" sz="2400" dirty="0"/>
          </a:p>
          <a:p>
            <a:r>
              <a:rPr lang="zh-CN" altLang="zh-CN" sz="2400" dirty="0">
                <a:solidFill>
                  <a:srgbClr val="C00000"/>
                </a:solidFill>
              </a:rPr>
              <a:t>不断交付</a:t>
            </a:r>
            <a:r>
              <a:rPr lang="zh-CN" altLang="zh-CN" sz="2400" dirty="0"/>
              <a:t>可运行的软件系统，</a:t>
            </a:r>
            <a:r>
              <a:rPr lang="zh-CN" altLang="zh-CN" sz="2400" dirty="0">
                <a:solidFill>
                  <a:srgbClr val="C00000"/>
                </a:solidFill>
              </a:rPr>
              <a:t>交付周期</a:t>
            </a:r>
            <a:r>
              <a:rPr lang="zh-CN" altLang="zh-CN" sz="2400" dirty="0"/>
              <a:t>可以从几周到几个月</a:t>
            </a:r>
            <a:endParaRPr lang="en-US" altLang="zh-CN" sz="2400" dirty="0"/>
          </a:p>
          <a:p>
            <a:r>
              <a:rPr lang="zh-CN" altLang="zh-CN" sz="2400" dirty="0"/>
              <a:t>在整个软件项目开发期间，用户和开发人员最好能每天</a:t>
            </a:r>
            <a:r>
              <a:rPr lang="zh-CN" altLang="zh-CN" sz="2400" dirty="0">
                <a:solidFill>
                  <a:srgbClr val="C00000"/>
                </a:solidFill>
              </a:rPr>
              <a:t>一起工作</a:t>
            </a:r>
            <a:endParaRPr lang="en-US" altLang="zh-CN" sz="2400" dirty="0"/>
          </a:p>
          <a:p>
            <a:r>
              <a:rPr lang="zh-CN" altLang="zh-CN" sz="2400" dirty="0"/>
              <a:t>由</a:t>
            </a:r>
            <a:r>
              <a:rPr lang="zh-CN" altLang="zh-CN" sz="2400" dirty="0">
                <a:solidFill>
                  <a:srgbClr val="C00000"/>
                </a:solidFill>
              </a:rPr>
              <a:t>积极主动</a:t>
            </a:r>
            <a:r>
              <a:rPr lang="zh-CN" altLang="zh-CN" sz="2400" dirty="0"/>
              <a:t>的人来承担项目开发，给他们提供所需环境和支持，信任他们的能力</a:t>
            </a:r>
            <a:endParaRPr lang="en-US" altLang="zh-CN" sz="2400" dirty="0"/>
          </a:p>
          <a:p>
            <a:r>
              <a:rPr lang="zh-CN" altLang="zh-CN" sz="2400" dirty="0"/>
              <a:t>团队内部最有效的信息传递方式是</a:t>
            </a:r>
            <a:r>
              <a:rPr lang="zh-CN" altLang="zh-CN" sz="2400" dirty="0">
                <a:solidFill>
                  <a:srgbClr val="C00000"/>
                </a:solidFill>
              </a:rPr>
              <a:t>面对面的交谈</a:t>
            </a:r>
            <a:endParaRPr lang="zh-CN" altLang="en-US" sz="2400" dirty="0"/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E060046C-8871-C426-5E96-9BE6267DAC83}"/>
              </a:ext>
            </a:extLst>
          </p:cNvPr>
          <p:cNvSpPr/>
          <p:nvPr/>
        </p:nvSpPr>
        <p:spPr>
          <a:xfrm>
            <a:off x="1234666" y="1375233"/>
            <a:ext cx="1872208" cy="12241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价值观</a:t>
            </a: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9926ED7B-666D-DBDB-BBAB-43549FD3C95B}"/>
              </a:ext>
            </a:extLst>
          </p:cNvPr>
          <p:cNvSpPr/>
          <p:nvPr/>
        </p:nvSpPr>
        <p:spPr>
          <a:xfrm>
            <a:off x="4979082" y="1375233"/>
            <a:ext cx="1872208" cy="12241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敏捷开发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原则</a:t>
            </a:r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39B2BB05-8F7B-BC1D-C43C-95F10D33C3DB}"/>
              </a:ext>
            </a:extLst>
          </p:cNvPr>
          <p:cNvSpPr/>
          <p:nvPr/>
        </p:nvSpPr>
        <p:spPr>
          <a:xfrm>
            <a:off x="8651490" y="1375233"/>
            <a:ext cx="1872208" cy="12241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软件开发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</a:p>
        </p:txBody>
      </p:sp>
      <p:sp>
        <p:nvSpPr>
          <p:cNvPr id="8" name="箭头: 右 8">
            <a:extLst>
              <a:ext uri="{FF2B5EF4-FFF2-40B4-BE49-F238E27FC236}">
                <a16:creationId xmlns:a16="http://schemas.microsoft.com/office/drawing/2014/main" id="{92FB6A03-A983-7796-1BD7-594616BAE472}"/>
              </a:ext>
            </a:extLst>
          </p:cNvPr>
          <p:cNvSpPr/>
          <p:nvPr/>
        </p:nvSpPr>
        <p:spPr>
          <a:xfrm>
            <a:off x="3700940" y="1645263"/>
            <a:ext cx="756084" cy="684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9">
            <a:extLst>
              <a:ext uri="{FF2B5EF4-FFF2-40B4-BE49-F238E27FC236}">
                <a16:creationId xmlns:a16="http://schemas.microsoft.com/office/drawing/2014/main" id="{6D2B8C73-6AAD-A621-4219-E45EDFAEE24A}"/>
              </a:ext>
            </a:extLst>
          </p:cNvPr>
          <p:cNvSpPr/>
          <p:nvPr/>
        </p:nvSpPr>
        <p:spPr>
          <a:xfrm>
            <a:off x="7427354" y="1645263"/>
            <a:ext cx="756084" cy="684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787BAB-6713-39C9-D2F8-796D65D2D6E2}"/>
              </a:ext>
            </a:extLst>
          </p:cNvPr>
          <p:cNvSpPr txBox="1"/>
          <p:nvPr/>
        </p:nvSpPr>
        <p:spPr>
          <a:xfrm>
            <a:off x="3646934" y="126722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C8DB82-C362-9F89-B30C-03D9431CC05C}"/>
              </a:ext>
            </a:extLst>
          </p:cNvPr>
          <p:cNvSpPr txBox="1"/>
          <p:nvPr/>
        </p:nvSpPr>
        <p:spPr>
          <a:xfrm>
            <a:off x="7283338" y="127388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敏捷准则</a:t>
            </a:r>
            <a:r>
              <a:rPr lang="en-US" altLang="zh-CN"/>
              <a:t>(2/2)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</a:t>
            </a:r>
            <a:r>
              <a:rPr lang="zh-CN" altLang="zh-CN" dirty="0">
                <a:solidFill>
                  <a:srgbClr val="C00000"/>
                </a:solidFill>
              </a:rPr>
              <a:t>可运行软件</a:t>
            </a:r>
            <a:r>
              <a:rPr lang="zh-CN" altLang="zh-CN" dirty="0"/>
              <a:t>作为衡量软件开发进度的首要标准</a:t>
            </a:r>
            <a:endParaRPr lang="en-US" altLang="zh-CN" dirty="0"/>
          </a:p>
          <a:p>
            <a:r>
              <a:rPr lang="zh-CN" altLang="zh-CN" dirty="0"/>
              <a:t>可持续性的开发，出资方、开发方和用户方应当保持</a:t>
            </a:r>
            <a:r>
              <a:rPr lang="zh-CN" altLang="zh-CN" dirty="0">
                <a:solidFill>
                  <a:srgbClr val="C00000"/>
                </a:solidFill>
              </a:rPr>
              <a:t>长期、恒定的开发速度</a:t>
            </a:r>
            <a:endParaRPr lang="en-US" altLang="zh-CN" dirty="0"/>
          </a:p>
          <a:p>
            <a:r>
              <a:rPr lang="zh-CN" altLang="zh-CN" dirty="0"/>
              <a:t>关注</a:t>
            </a:r>
            <a:r>
              <a:rPr lang="zh-CN" altLang="zh-CN" dirty="0">
                <a:solidFill>
                  <a:srgbClr val="C00000"/>
                </a:solidFill>
              </a:rPr>
              <a:t>优秀的技能和良好的设计</a:t>
            </a:r>
            <a:r>
              <a:rPr lang="zh-CN" altLang="zh-CN" dirty="0"/>
              <a:t>会增强敏捷性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简单</a:t>
            </a:r>
            <a:r>
              <a:rPr lang="zh-CN" altLang="zh-CN" dirty="0"/>
              <a:t>化</a:t>
            </a:r>
            <a:endParaRPr lang="en-US" altLang="zh-CN" dirty="0"/>
          </a:p>
          <a:p>
            <a:r>
              <a:rPr lang="zh-CN" altLang="zh-CN" dirty="0"/>
              <a:t>最好的架构、需求和设计出自于</a:t>
            </a:r>
            <a:r>
              <a:rPr lang="zh-CN" altLang="zh-CN" dirty="0">
                <a:solidFill>
                  <a:srgbClr val="C00000"/>
                </a:solidFill>
              </a:rPr>
              <a:t>自组织的团队</a:t>
            </a:r>
            <a:endParaRPr lang="en-US" altLang="zh-CN" dirty="0"/>
          </a:p>
          <a:p>
            <a:r>
              <a:rPr lang="zh-CN" altLang="zh-CN" dirty="0"/>
              <a:t>软件开发团队应定期就如何提高工作效率的问题进行</a:t>
            </a:r>
            <a:r>
              <a:rPr lang="zh-CN" altLang="zh-CN" dirty="0">
                <a:solidFill>
                  <a:srgbClr val="C00000"/>
                </a:solidFill>
              </a:rPr>
              <a:t>反思</a:t>
            </a:r>
            <a:r>
              <a:rPr lang="zh-CN" altLang="zh-CN" dirty="0"/>
              <a:t>，并进行相应的</a:t>
            </a:r>
            <a:r>
              <a:rPr lang="zh-CN" altLang="zh-CN" dirty="0">
                <a:solidFill>
                  <a:srgbClr val="C00000"/>
                </a:solidFill>
              </a:rPr>
              <a:t>调整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敏捷软件开发对技术提出的要求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如何快速开发出可运行的软件系统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当需求改变时，如何快速应对变化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如何给出可有效应对变化的软件设计？</a:t>
            </a:r>
            <a:endParaRPr lang="en-US" altLang="zh-CN" dirty="0"/>
          </a:p>
          <a:p>
            <a:r>
              <a:rPr lang="zh-CN" altLang="en-US" dirty="0"/>
              <a:t>在文档缺乏情况下如何保证软件质量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如何提高软件开发的效率</a:t>
            </a:r>
            <a:r>
              <a:rPr lang="en-US" altLang="zh-CN" dirty="0"/>
              <a:t>?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44</TotalTime>
  <Words>1674</Words>
  <Application>Microsoft Office PowerPoint</Application>
  <PresentationFormat>自定义</PresentationFormat>
  <Paragraphs>202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Times New Roman</vt:lpstr>
      <vt:lpstr>Wingdings</vt:lpstr>
      <vt:lpstr>自定义设计方案</vt:lpstr>
      <vt:lpstr>PowerPoint 演示文稿</vt:lpstr>
      <vt:lpstr>内容</vt:lpstr>
      <vt:lpstr>1.1 传统重型软件开发方法的特点和不足</vt:lpstr>
      <vt:lpstr>1.2 什么是敏捷（Agile）方法？</vt:lpstr>
      <vt:lpstr>1.3 敏捷开发方法的基本价值观</vt:lpstr>
      <vt:lpstr>敏捷方法的指导思想</vt:lpstr>
      <vt:lpstr>1.4 敏捷准则(1/2)</vt:lpstr>
      <vt:lpstr>敏捷准则(2/2)</vt:lpstr>
      <vt:lpstr>敏捷软件开发对技术提出的要求</vt:lpstr>
      <vt:lpstr>1.5 支持敏捷软件开发的技术</vt:lpstr>
      <vt:lpstr>内容</vt:lpstr>
      <vt:lpstr>2.1 极限编程的基本思想</vt:lpstr>
      <vt:lpstr>2.2 极限编程的5条指导原则</vt:lpstr>
      <vt:lpstr>2.3 极限编程的12条核心准则(1/3)</vt:lpstr>
      <vt:lpstr>极限编程的12条核心准则(2/3)</vt:lpstr>
      <vt:lpstr>极限编程的12条核心准则(3/3)</vt:lpstr>
      <vt:lpstr>2.4 传统软件开发的局限</vt:lpstr>
      <vt:lpstr>2.5 测试驱动开发的思想</vt:lpstr>
      <vt:lpstr>测试驱动开发的过程</vt:lpstr>
      <vt:lpstr>测试驱动开发的特点</vt:lpstr>
      <vt:lpstr>2.6 Scrum方法</vt:lpstr>
      <vt:lpstr>Scrum方法的大致流程</vt:lpstr>
      <vt:lpstr>2.7 敏捷方法的特点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2570</cp:revision>
  <dcterms:created xsi:type="dcterms:W3CDTF">2113-01-01T00:00:00Z</dcterms:created>
  <dcterms:modified xsi:type="dcterms:W3CDTF">2024-12-17T08:11:45Z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9FCD94F2447D4680AC1D8DA5F807A07C</vt:lpwstr>
  </property>
</Properties>
</file>