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91" r:id="rId2"/>
    <p:sldId id="367" r:id="rId3"/>
    <p:sldId id="513" r:id="rId4"/>
    <p:sldId id="514" r:id="rId5"/>
    <p:sldId id="2904" r:id="rId6"/>
    <p:sldId id="370" r:id="rId7"/>
    <p:sldId id="371" r:id="rId8"/>
    <p:sldId id="2901" r:id="rId9"/>
    <p:sldId id="2902" r:id="rId10"/>
    <p:sldId id="2903" r:id="rId11"/>
    <p:sldId id="2942" r:id="rId12"/>
    <p:sldId id="2905" r:id="rId13"/>
    <p:sldId id="2906" r:id="rId14"/>
    <p:sldId id="2907" r:id="rId15"/>
    <p:sldId id="2909" r:id="rId16"/>
    <p:sldId id="2938" r:id="rId17"/>
    <p:sldId id="2908" r:id="rId18"/>
    <p:sldId id="2914" r:id="rId19"/>
    <p:sldId id="2915" r:id="rId20"/>
    <p:sldId id="2916" r:id="rId21"/>
    <p:sldId id="2941" r:id="rId22"/>
    <p:sldId id="2943" r:id="rId23"/>
    <p:sldId id="465" r:id="rId24"/>
    <p:sldId id="467" r:id="rId25"/>
    <p:sldId id="468" r:id="rId26"/>
    <p:sldId id="469" r:id="rId27"/>
    <p:sldId id="470" r:id="rId28"/>
    <p:sldId id="471" r:id="rId29"/>
    <p:sldId id="382" r:id="rId30"/>
    <p:sldId id="362" r:id="rId31"/>
    <p:sldId id="363" r:id="rId32"/>
    <p:sldId id="472" r:id="rId33"/>
    <p:sldId id="1137" r:id="rId34"/>
    <p:sldId id="589" r:id="rId35"/>
    <p:sldId id="597" r:id="rId36"/>
    <p:sldId id="2922" r:id="rId37"/>
    <p:sldId id="2924" r:id="rId38"/>
    <p:sldId id="2923" r:id="rId39"/>
    <p:sldId id="2925" r:id="rId40"/>
    <p:sldId id="2926" r:id="rId41"/>
    <p:sldId id="2936" r:id="rId42"/>
    <p:sldId id="2927" r:id="rId43"/>
    <p:sldId id="2928" r:id="rId44"/>
    <p:sldId id="2930" r:id="rId45"/>
  </p:sldIdLst>
  <p:sldSz cx="12190413" cy="6858000"/>
  <p:notesSz cx="7099300" cy="102346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BE2"/>
    <a:srgbClr val="DADE42"/>
    <a:srgbClr val="E05E40"/>
    <a:srgbClr val="F99527"/>
    <a:srgbClr val="9EC1F4"/>
    <a:srgbClr val="F3698A"/>
    <a:srgbClr val="E99417"/>
    <a:srgbClr val="BA2D06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842" autoAdjust="0"/>
  </p:normalViewPr>
  <p:slideViewPr>
    <p:cSldViewPr>
      <p:cViewPr varScale="1">
        <p:scale>
          <a:sx n="84" d="100"/>
          <a:sy n="84" d="100"/>
        </p:scale>
        <p:origin x="648" y="101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58F743-B1AB-4284-8C05-10B65E1374E9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714" y="2744624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需求分析基础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软件需求的特点（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>
                <a:solidFill>
                  <a:srgbClr val="C00000"/>
                </a:solidFill>
              </a:rPr>
              <a:t>易变性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用户对</a:t>
            </a:r>
            <a:r>
              <a:rPr lang="zh-CN" altLang="zh-CN" sz="2400" dirty="0"/>
              <a:t>软件的期望和要求会经常性地发生变化</a:t>
            </a:r>
            <a:endParaRPr lang="en-US" altLang="zh-CN" sz="2400" dirty="0"/>
          </a:p>
          <a:p>
            <a:pPr lvl="1"/>
            <a:r>
              <a:rPr lang="zh-CN" altLang="en-US" sz="2400" dirty="0"/>
              <a:t>在整个生命周期都会发生变化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领域知识的相关性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软件需求的内涵与软件所在领域的知识息息相关</a:t>
            </a:r>
            <a:endParaRPr lang="en-US" altLang="zh-CN" sz="2400" dirty="0"/>
          </a:p>
          <a:p>
            <a:pPr lvl="1"/>
            <a:r>
              <a:rPr lang="zh-CN" altLang="en-US" sz="2400" dirty="0"/>
              <a:t>“</a:t>
            </a:r>
            <a:r>
              <a:rPr lang="en-US" altLang="zh-CN" sz="2400" dirty="0"/>
              <a:t>12306</a:t>
            </a:r>
            <a:r>
              <a:rPr lang="zh-CN" altLang="en-US" sz="2400" dirty="0"/>
              <a:t>”与铁路旅客服务领域相关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价值不均性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不同的软件需求对于客户或用户而言所体现的价值是不一样的</a:t>
            </a:r>
            <a:endParaRPr lang="en-US" altLang="zh-CN" sz="2400" dirty="0"/>
          </a:p>
          <a:p>
            <a:pPr lvl="1"/>
            <a:r>
              <a:rPr lang="zh-CN" altLang="en-US" sz="2400" dirty="0"/>
              <a:t>主要和次要、核心和外围需求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197600"/>
            <a:ext cx="12190413" cy="660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如何从利益相关者获取完整、清晰和一致软件需求是一项</a:t>
            </a:r>
            <a:r>
              <a:rPr lang="zh-CN" altLang="en-US" sz="32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软件需求的重要性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软件的</a:t>
            </a:r>
            <a:r>
              <a:rPr lang="zh-CN" altLang="en-US" dirty="0">
                <a:solidFill>
                  <a:srgbClr val="C00000"/>
                </a:solidFill>
              </a:rPr>
              <a:t>价值</a:t>
            </a:r>
            <a:r>
              <a:rPr lang="zh-CN" altLang="en-US" dirty="0"/>
              <a:t>所在</a:t>
            </a:r>
            <a:endParaRPr lang="en-US" altLang="zh-CN" dirty="0"/>
          </a:p>
          <a:p>
            <a:r>
              <a:rPr lang="zh-CN" altLang="en-US" dirty="0"/>
              <a:t>软件开发的</a:t>
            </a:r>
            <a:r>
              <a:rPr lang="zh-CN" altLang="en-US" dirty="0">
                <a:solidFill>
                  <a:srgbClr val="C00000"/>
                </a:solidFill>
              </a:rPr>
              <a:t>基础和前提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软件验收的</a:t>
            </a:r>
            <a:r>
              <a:rPr lang="zh-CN" altLang="en-US" dirty="0">
                <a:solidFill>
                  <a:srgbClr val="C00000"/>
                </a:solidFill>
              </a:rPr>
              <a:t>标准和依据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t>11</a:t>
            </a:fld>
            <a:endParaRPr lang="en-US" altLang="zh-CN"/>
          </a:p>
        </p:txBody>
      </p:sp>
      <p:grpSp>
        <p:nvGrpSpPr>
          <p:cNvPr id="6" name="画布 3"/>
          <p:cNvGrpSpPr/>
          <p:nvPr/>
        </p:nvGrpSpPr>
        <p:grpSpPr>
          <a:xfrm>
            <a:off x="363221" y="3073926"/>
            <a:ext cx="11273110" cy="3213368"/>
            <a:chOff x="0" y="0"/>
            <a:chExt cx="5274310" cy="1489075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148907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流程图: 多文档 7"/>
            <p:cNvSpPr/>
            <p:nvPr/>
          </p:nvSpPr>
          <p:spPr>
            <a:xfrm>
              <a:off x="1603374" y="667975"/>
              <a:ext cx="923925" cy="76835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软件需求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0" y="749550"/>
              <a:ext cx="867752" cy="605200"/>
            </a:xfrm>
            <a:prstGeom prst="ellipse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9" idx="6"/>
              <a:endCxn id="8" idx="1"/>
            </p:cNvCxnSpPr>
            <p:nvPr/>
          </p:nvCxnSpPr>
          <p:spPr>
            <a:xfrm>
              <a:off x="867752" y="1052150"/>
              <a:ext cx="73562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87675" y="734649"/>
              <a:ext cx="898525" cy="635976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软件开发</a:t>
              </a: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410075" y="734649"/>
              <a:ext cx="755650" cy="620101"/>
            </a:xfrm>
            <a:prstGeom prst="round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软件产品</a:t>
              </a:r>
            </a:p>
          </p:txBody>
        </p:sp>
        <p:cxnSp>
          <p:nvCxnSpPr>
            <p:cNvPr id="13" name="直接箭头连接符 12"/>
            <p:cNvCxnSpPr>
              <a:stCxn id="8" idx="3"/>
              <a:endCxn id="11" idx="1"/>
            </p:cNvCxnSpPr>
            <p:nvPr/>
          </p:nvCxnSpPr>
          <p:spPr>
            <a:xfrm>
              <a:off x="2527299" y="1052150"/>
              <a:ext cx="460376" cy="48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2" idx="1"/>
            </p:cNvCxnSpPr>
            <p:nvPr/>
          </p:nvCxnSpPr>
          <p:spPr>
            <a:xfrm>
              <a:off x="3886200" y="1044700"/>
              <a:ext cx="5238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/>
            <p:cNvCxnSpPr>
              <a:stCxn id="8" idx="0"/>
              <a:endCxn id="12" idx="0"/>
            </p:cNvCxnSpPr>
            <p:nvPr/>
          </p:nvCxnSpPr>
          <p:spPr>
            <a:xfrm rot="16200000" flipH="1">
              <a:off x="3425062" y="-628188"/>
              <a:ext cx="66674" cy="2659001"/>
            </a:xfrm>
            <a:prstGeom prst="bentConnector3">
              <a:avLst>
                <a:gd name="adj1" fmla="val -604771"/>
              </a:avLst>
            </a:prstGeom>
            <a:ln w="31750"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40"/>
            <p:cNvSpPr txBox="1"/>
            <p:nvPr/>
          </p:nvSpPr>
          <p:spPr>
            <a:xfrm>
              <a:off x="2555159" y="600617"/>
              <a:ext cx="463550" cy="4073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开发</a:t>
              </a:r>
            </a:p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依据</a:t>
              </a: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3221650" y="40300"/>
              <a:ext cx="759800" cy="245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验收标准</a:t>
              </a:r>
            </a:p>
          </p:txBody>
        </p:sp>
        <p:sp>
          <p:nvSpPr>
            <p:cNvPr id="18" name="文本框 40"/>
            <p:cNvSpPr txBox="1"/>
            <p:nvPr/>
          </p:nvSpPr>
          <p:spPr>
            <a:xfrm>
              <a:off x="881063" y="739793"/>
              <a:ext cx="709000" cy="245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价值所在</a:t>
              </a:r>
            </a:p>
          </p:txBody>
        </p:sp>
        <p:sp>
          <p:nvSpPr>
            <p:cNvPr id="19" name="文本框 40"/>
            <p:cNvSpPr txBox="1"/>
            <p:nvPr/>
          </p:nvSpPr>
          <p:spPr>
            <a:xfrm>
              <a:off x="25156" y="929595"/>
              <a:ext cx="815974" cy="245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</a:t>
              </a:r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利益相关方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915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zh-CN" altLang="zh-CN" dirty="0"/>
              <a:t>软件需求的质量要求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有价值</a:t>
            </a:r>
            <a:r>
              <a:rPr lang="zh-CN" altLang="en-US" dirty="0"/>
              <a:t>（</a:t>
            </a:r>
            <a:r>
              <a:rPr lang="en-US" altLang="zh-CN" dirty="0"/>
              <a:t>Valuable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解决方案</a:t>
            </a:r>
            <a:r>
              <a:rPr lang="zh-CN" altLang="en-US" dirty="0"/>
              <a:t>能</a:t>
            </a:r>
            <a:r>
              <a:rPr lang="zh-CN" altLang="zh-CN" dirty="0"/>
              <a:t>提高问题解决的效率和质量，促进业务</a:t>
            </a:r>
            <a:r>
              <a:rPr lang="zh-CN" altLang="en-US" dirty="0"/>
              <a:t>发展或</a:t>
            </a:r>
            <a:r>
              <a:rPr lang="zh-CN" altLang="zh-CN" dirty="0"/>
              <a:t>创新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正确</a:t>
            </a:r>
            <a:r>
              <a:rPr lang="zh-CN" altLang="zh-CN" dirty="0"/>
              <a:t>（</a:t>
            </a:r>
            <a:r>
              <a:rPr lang="en-US" altLang="zh-CN" dirty="0"/>
              <a:t>Right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反映利益相关方的期望，不能曲解或误解他们的要求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完整</a:t>
            </a:r>
            <a:r>
              <a:rPr lang="zh-CN" altLang="zh-CN" dirty="0"/>
              <a:t>（</a:t>
            </a:r>
            <a:r>
              <a:rPr lang="en-US" altLang="zh-CN" dirty="0"/>
              <a:t>Complete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不能有遗漏或丢失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无二义</a:t>
            </a:r>
            <a:r>
              <a:rPr lang="zh-CN" altLang="zh-CN" dirty="0"/>
              <a:t>（</a:t>
            </a:r>
            <a:r>
              <a:rPr lang="en-US" altLang="zh-CN" dirty="0"/>
              <a:t>Unambiguous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软件需求的描述应该是清晰和准确的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zh-CN" altLang="zh-CN" dirty="0"/>
              <a:t>软件需求的质量要求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可行</a:t>
            </a:r>
            <a:r>
              <a:rPr lang="zh-CN" altLang="zh-CN" dirty="0"/>
              <a:t>（</a:t>
            </a:r>
            <a:r>
              <a:rPr lang="en-US" altLang="zh-CN" dirty="0"/>
              <a:t>Feasible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技术、经济等</a:t>
            </a:r>
            <a:r>
              <a:rPr lang="zh-CN" altLang="en-US" dirty="0"/>
              <a:t>具备</a:t>
            </a:r>
            <a:r>
              <a:rPr lang="zh-CN" altLang="zh-CN" dirty="0"/>
              <a:t>可行</a:t>
            </a:r>
            <a:r>
              <a:rPr lang="zh-CN" altLang="en-US" dirty="0"/>
              <a:t>性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一致</a:t>
            </a:r>
            <a:r>
              <a:rPr lang="zh-CN" altLang="zh-CN" dirty="0"/>
              <a:t>（</a:t>
            </a:r>
            <a:r>
              <a:rPr lang="en-US" altLang="zh-CN" dirty="0"/>
              <a:t>Consistent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不应存在冲突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可追踪</a:t>
            </a:r>
            <a:r>
              <a:rPr lang="zh-CN" altLang="zh-CN" dirty="0"/>
              <a:t>（</a:t>
            </a:r>
            <a:r>
              <a:rPr lang="en-US" altLang="zh-CN" dirty="0"/>
              <a:t>Traceable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可追踪到其源头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可验证</a:t>
            </a:r>
            <a:r>
              <a:rPr lang="zh-CN" altLang="zh-CN" dirty="0"/>
              <a:t>（</a:t>
            </a:r>
            <a:r>
              <a:rPr lang="en-US" altLang="zh-CN" dirty="0"/>
              <a:t>Verifiable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可找到某种方式来检验软件需求是否在软件系统中得到实现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何为需求工程？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400" b="0" dirty="0"/>
              <a:t>用</a:t>
            </a:r>
            <a:r>
              <a:rPr lang="zh-CN" altLang="zh-CN" sz="2400" b="0" dirty="0">
                <a:solidFill>
                  <a:srgbClr val="C00000"/>
                </a:solidFill>
              </a:rPr>
              <a:t>工程</a:t>
            </a:r>
            <a:r>
              <a:rPr lang="zh-CN" altLang="zh-CN" sz="2400" b="0" dirty="0"/>
              <a:t>的理念和方法来指导软件需求实践，它提供了一系列的</a:t>
            </a:r>
            <a:r>
              <a:rPr lang="zh-CN" altLang="zh-CN" sz="2400" b="0" dirty="0">
                <a:solidFill>
                  <a:srgbClr val="C00000"/>
                </a:solidFill>
              </a:rPr>
              <a:t>过程、策略、方法学和工具</a:t>
            </a:r>
            <a:r>
              <a:rPr lang="zh-CN" altLang="zh-CN" sz="2400" b="0" dirty="0"/>
              <a:t>，帮助需求工程师加强对业务或领域问题及其环境的</a:t>
            </a:r>
            <a:r>
              <a:rPr lang="zh-CN" altLang="zh-CN" sz="2400" b="0" dirty="0">
                <a:solidFill>
                  <a:srgbClr val="C00000"/>
                </a:solidFill>
              </a:rPr>
              <a:t>理解</a:t>
            </a:r>
            <a:r>
              <a:rPr lang="zh-CN" altLang="zh-CN" sz="2400" b="0" dirty="0"/>
              <a:t>，</a:t>
            </a:r>
            <a:r>
              <a:rPr lang="zh-CN" altLang="zh-CN" sz="2400" b="0" dirty="0">
                <a:solidFill>
                  <a:srgbClr val="C00000"/>
                </a:solidFill>
              </a:rPr>
              <a:t>获取和分析</a:t>
            </a:r>
            <a:r>
              <a:rPr lang="zh-CN" altLang="zh-CN" sz="2400" b="0" dirty="0"/>
              <a:t>软件需求，指导软件需求的</a:t>
            </a:r>
            <a:r>
              <a:rPr lang="zh-CN" altLang="zh-CN" sz="2400" b="0" dirty="0">
                <a:solidFill>
                  <a:srgbClr val="C00000"/>
                </a:solidFill>
              </a:rPr>
              <a:t>文档化和评审</a:t>
            </a:r>
            <a:r>
              <a:rPr lang="zh-CN" altLang="zh-CN" sz="2400" b="0" dirty="0"/>
              <a:t>，以尽可能获得</a:t>
            </a:r>
            <a:r>
              <a:rPr lang="zh-CN" altLang="zh-CN" sz="2400" b="0" dirty="0">
                <a:solidFill>
                  <a:srgbClr val="C00000"/>
                </a:solidFill>
              </a:rPr>
              <a:t>准确、一致和完整</a:t>
            </a:r>
            <a:r>
              <a:rPr lang="zh-CN" altLang="zh-CN" sz="2400" b="0" dirty="0"/>
              <a:t>的软件需求，产生软件需求的相关软件制品</a:t>
            </a:r>
            <a:endParaRPr lang="en-US" altLang="zh-CN" sz="2400" b="0" dirty="0"/>
          </a:p>
          <a:p>
            <a:endParaRPr lang="en-US" altLang="zh-CN" dirty="0"/>
          </a:p>
          <a:p>
            <a:r>
              <a:rPr lang="zh-CN" altLang="en-US" dirty="0"/>
              <a:t>需求工程是指通过工程化的方法、技术</a:t>
            </a:r>
            <a:r>
              <a:rPr lang="zh-CN" altLang="en-US" dirty="0">
                <a:solidFill>
                  <a:srgbClr val="FF0000"/>
                </a:solidFill>
              </a:rPr>
              <a:t>识别、分析、记录、验证软件需求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管理软件需求</a:t>
            </a:r>
            <a:r>
              <a:rPr lang="zh-CN" altLang="en-US" dirty="0"/>
              <a:t>的过程。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需求工程的一般性过程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6654" y="20574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34599"/>
              </p:ext>
            </p:extLst>
          </p:nvPr>
        </p:nvGraphicFramePr>
        <p:xfrm>
          <a:off x="226554" y="1304764"/>
          <a:ext cx="11737304" cy="385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53384" imgH="2047941" progId="Visio.Drawing.15">
                  <p:embed/>
                </p:oleObj>
              </mc:Choice>
              <mc:Fallback>
                <p:oleObj name="Visio" r:id="rId2" imgW="7853384" imgH="20479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54" y="1304764"/>
                        <a:ext cx="11737304" cy="3852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需求工程</a:t>
            </a:r>
            <a:r>
              <a:rPr lang="zh-CN" altLang="en-US" dirty="0"/>
              <a:t>中</a:t>
            </a:r>
            <a:r>
              <a:rPr lang="zh-CN" altLang="zh-CN" dirty="0"/>
              <a:t>的方法学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980728"/>
            <a:ext cx="10920413" cy="468052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获取软件需求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收集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整理</a:t>
            </a:r>
            <a:r>
              <a:rPr lang="zh-CN" altLang="en-US" dirty="0"/>
              <a:t>用户提出的各种需求。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可以通过面对面的</a:t>
            </a:r>
            <a:r>
              <a:rPr lang="zh-CN" altLang="en-US" b="1" dirty="0">
                <a:solidFill>
                  <a:srgbClr val="C00000"/>
                </a:solidFill>
              </a:rPr>
              <a:t>会议、‌问卷调查、‌用户访谈</a:t>
            </a:r>
            <a:r>
              <a:rPr lang="en-US" altLang="zh-CN" dirty="0"/>
              <a:t>……</a:t>
            </a:r>
            <a:r>
              <a:rPr lang="zh-CN" altLang="en-US" dirty="0"/>
              <a:t>等多种方法进行。</a:t>
            </a:r>
            <a:endParaRPr lang="en-US" altLang="zh-CN" dirty="0"/>
          </a:p>
          <a:p>
            <a:pPr lvl="1"/>
            <a:endParaRPr lang="zh-CN" altLang="en-US" sz="2400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B0B47616-13BC-CC63-6C04-742F1C77A6C0}"/>
              </a:ext>
            </a:extLst>
          </p:cNvPr>
          <p:cNvSpPr txBox="1">
            <a:spLocks/>
          </p:cNvSpPr>
          <p:nvPr/>
        </p:nvSpPr>
        <p:spPr>
          <a:xfrm>
            <a:off x="539389" y="3609020"/>
            <a:ext cx="10920413" cy="26642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 分析软件需求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zh-CN" altLang="en-US" b="0"/>
              <a:t>旨在将获取到的需求信息进行</a:t>
            </a:r>
            <a:r>
              <a:rPr lang="zh-CN" altLang="en-US" b="1">
                <a:solidFill>
                  <a:srgbClr val="C00000"/>
                </a:solidFill>
              </a:rPr>
              <a:t>整理、‌分析</a:t>
            </a:r>
            <a:r>
              <a:rPr lang="zh-CN" altLang="en-US" b="0"/>
              <a:t>和</a:t>
            </a:r>
            <a:r>
              <a:rPr lang="zh-CN" altLang="en-US" b="1">
                <a:solidFill>
                  <a:srgbClr val="C00000"/>
                </a:solidFill>
              </a:rPr>
              <a:t>建模</a:t>
            </a:r>
            <a:r>
              <a:rPr lang="zh-CN" altLang="en-US" b="0"/>
              <a:t>，‌以便更好地理解系统的功能和特性。</a:t>
            </a:r>
            <a:endParaRPr lang="en-US" altLang="zh-CN" b="0"/>
          </a:p>
          <a:p>
            <a:pPr lvl="1"/>
            <a:endParaRPr lang="en-US" altLang="zh-CN" b="0"/>
          </a:p>
          <a:p>
            <a:pPr lvl="1"/>
            <a:r>
              <a:rPr lang="zh-CN" altLang="en-US" b="0"/>
              <a:t>‌可以通过</a:t>
            </a:r>
            <a:r>
              <a:rPr lang="zh-CN" altLang="en-US" b="1">
                <a:solidFill>
                  <a:srgbClr val="C00000"/>
                </a:solidFill>
              </a:rPr>
              <a:t>结构化分析</a:t>
            </a:r>
            <a:r>
              <a:rPr lang="zh-CN" altLang="en-US" b="0"/>
              <a:t>方法和</a:t>
            </a:r>
            <a:r>
              <a:rPr lang="zh-CN" altLang="en-US" b="1">
                <a:solidFill>
                  <a:srgbClr val="C00000"/>
                </a:solidFill>
              </a:rPr>
              <a:t>面向对象</a:t>
            </a:r>
            <a:r>
              <a:rPr lang="zh-CN" altLang="en-US" b="0"/>
              <a:t>分析方法进行需求建模。‌</a:t>
            </a:r>
            <a:endParaRPr lang="en-US" altLang="zh-CN" b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 b="0"/>
          </a:p>
          <a:p>
            <a:pPr lvl="1"/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170413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做好</a:t>
            </a:r>
            <a:r>
              <a:rPr lang="zh-CN" altLang="zh-CN" dirty="0"/>
              <a:t>需求工程</a:t>
            </a:r>
            <a:r>
              <a:rPr lang="zh-CN" altLang="en-US" dirty="0"/>
              <a:t>的关键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知识密集型工作，需要</a:t>
            </a:r>
            <a:r>
              <a:rPr lang="zh-CN" altLang="zh-CN" dirty="0">
                <a:solidFill>
                  <a:srgbClr val="C00000"/>
                </a:solidFill>
              </a:rPr>
              <a:t>交叉多学科</a:t>
            </a:r>
            <a:r>
              <a:rPr lang="zh-CN" altLang="zh-CN" dirty="0"/>
              <a:t>的知识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多方</a:t>
            </a:r>
            <a:r>
              <a:rPr lang="zh-CN" altLang="zh-CN" dirty="0"/>
              <a:t>共同参与</a:t>
            </a:r>
            <a:endParaRPr lang="en-US" altLang="zh-CN" dirty="0"/>
          </a:p>
          <a:p>
            <a:pPr lvl="1"/>
            <a:r>
              <a:rPr lang="zh-CN" altLang="zh-CN" dirty="0"/>
              <a:t>软件需求的获得需要多方人员的共同参与，包括不同类别的用户、客户、领域和业务专家、各类开发者、质量保证人员等</a:t>
            </a:r>
            <a:endParaRPr lang="en-US" altLang="zh-CN" dirty="0"/>
          </a:p>
          <a:p>
            <a:r>
              <a:rPr lang="zh-CN" altLang="zh-CN" dirty="0"/>
              <a:t>需求获取的</a:t>
            </a:r>
            <a:r>
              <a:rPr lang="zh-CN" altLang="zh-CN" dirty="0">
                <a:solidFill>
                  <a:srgbClr val="C00000"/>
                </a:solidFill>
              </a:rPr>
              <a:t>多种形式和源头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获取、构思、创作等，</a:t>
            </a:r>
            <a:r>
              <a:rPr lang="zh-CN" altLang="zh-CN" dirty="0"/>
              <a:t>要采用多种形式和手段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持续迭代和逐步推进</a:t>
            </a:r>
          </a:p>
          <a:p>
            <a:pPr lvl="1"/>
            <a:r>
              <a:rPr lang="zh-CN" altLang="en-US" dirty="0"/>
              <a:t>很难一次性得到完全正确的需求，所以以上步骤不是严格顺序的，而是一个不断反复的过程。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软件需求和需求工程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概念和类别、地位和作用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任务、过程和方法学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面向对象需求分析方法学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思想、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UML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、分析步骤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需求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CASE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工具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需求工程的输出和评审</a:t>
            </a:r>
          </a:p>
          <a:p>
            <a:pPr lvl="1"/>
            <a:r>
              <a:rPr lang="zh-CN" altLang="en-US" dirty="0"/>
              <a:t>输出制品、需求缺陷和需求评审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54" y="2684144"/>
            <a:ext cx="1800200" cy="182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基本思想（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面向对象分析方法认为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现实世界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C00000"/>
                </a:solidFill>
              </a:rPr>
              <a:t>计算机世界</a:t>
            </a:r>
            <a:r>
              <a:rPr lang="zh-CN" altLang="en-US" dirty="0"/>
              <a:t>（软件）之间是</a:t>
            </a:r>
            <a:r>
              <a:rPr lang="zh-CN" altLang="en-US" dirty="0">
                <a:solidFill>
                  <a:srgbClr val="C00000"/>
                </a:solidFill>
              </a:rPr>
              <a:t>对应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zh-CN" dirty="0"/>
              <a:t>它们都是由</a:t>
            </a:r>
            <a:r>
              <a:rPr lang="zh-CN" altLang="zh-CN" dirty="0">
                <a:solidFill>
                  <a:srgbClr val="C00000"/>
                </a:solidFill>
              </a:rPr>
              <a:t>对象所构成</a:t>
            </a:r>
            <a:r>
              <a:rPr lang="zh-CN" altLang="zh-CN" dirty="0"/>
              <a:t>，每个对象都有其</a:t>
            </a:r>
            <a:r>
              <a:rPr lang="zh-CN" altLang="zh-CN" dirty="0">
                <a:solidFill>
                  <a:srgbClr val="C00000"/>
                </a:solidFill>
              </a:rPr>
              <a:t>状态并可提供功能和服务</a:t>
            </a:r>
            <a:r>
              <a:rPr lang="zh-CN" altLang="zh-CN" dirty="0"/>
              <a:t>，不同对象之间通过</a:t>
            </a:r>
            <a:r>
              <a:rPr lang="zh-CN" altLang="zh-CN" dirty="0">
                <a:solidFill>
                  <a:srgbClr val="C00000"/>
                </a:solidFill>
              </a:rPr>
              <a:t>协作</a:t>
            </a:r>
            <a:r>
              <a:rPr lang="zh-CN" altLang="zh-CN" dirty="0"/>
              <a:t>实现</a:t>
            </a:r>
            <a:r>
              <a:rPr lang="zh-CN" altLang="en-US" dirty="0"/>
              <a:t>更复杂的</a:t>
            </a:r>
            <a:r>
              <a:rPr lang="zh-CN" altLang="zh-CN" dirty="0"/>
              <a:t>功能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示例：</a:t>
            </a:r>
            <a:r>
              <a:rPr lang="zh-CN" altLang="zh-CN" b="0" dirty="0"/>
              <a:t>“空巢老人看护</a:t>
            </a:r>
            <a:r>
              <a:rPr lang="zh-CN" altLang="en-US" b="0" dirty="0"/>
              <a:t>软件</a:t>
            </a:r>
            <a:r>
              <a:rPr lang="zh-CN" altLang="zh-CN" b="0" dirty="0"/>
              <a:t>”</a:t>
            </a:r>
            <a:endParaRPr lang="en-US" altLang="zh-CN" b="0" dirty="0"/>
          </a:p>
          <a:p>
            <a:pPr lvl="1"/>
            <a:r>
              <a:rPr lang="zh-CN" altLang="zh-CN" dirty="0"/>
              <a:t>机器人就是一个对象，它可处于不同的状态（如空闲、运行、故障等），并可提供如获取视频图像信息、播放语音、向前</a:t>
            </a:r>
            <a:r>
              <a:rPr lang="zh-CN" altLang="en-US" dirty="0"/>
              <a:t>向后</a:t>
            </a:r>
            <a:r>
              <a:rPr lang="zh-CN" altLang="zh-CN" dirty="0"/>
              <a:t>运动等功能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软件需求和需求工程</a:t>
            </a:r>
            <a:endParaRPr lang="en-US" altLang="zh-CN" dirty="0"/>
          </a:p>
          <a:p>
            <a:pPr lvl="1"/>
            <a:r>
              <a:rPr lang="zh-CN" altLang="en-US" dirty="0"/>
              <a:t>需求概念、需求类别</a:t>
            </a:r>
            <a:endParaRPr lang="en-US" altLang="zh-CN" dirty="0"/>
          </a:p>
          <a:p>
            <a:pPr lvl="1"/>
            <a:r>
              <a:rPr lang="zh-CN" altLang="en-US" dirty="0"/>
              <a:t>需求过程和方法学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面向对象需求分析方法学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思想、</a:t>
            </a:r>
            <a:r>
              <a:rPr lang="en-US" altLang="zh-CN" dirty="0">
                <a:sym typeface="+mn-ea"/>
              </a:rPr>
              <a:t>UML</a:t>
            </a:r>
            <a:r>
              <a:rPr lang="zh-CN" altLang="en-US" dirty="0">
                <a:sym typeface="+mn-ea"/>
              </a:rPr>
              <a:t>、分析步骤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需求</a:t>
            </a:r>
            <a:r>
              <a:rPr lang="en-US" altLang="zh-CN" dirty="0">
                <a:sym typeface="+mn-ea"/>
              </a:rPr>
              <a:t>CASE</a:t>
            </a:r>
            <a:r>
              <a:rPr lang="zh-CN" altLang="en-US" dirty="0">
                <a:sym typeface="+mn-ea"/>
              </a:rPr>
              <a:t>工具</a:t>
            </a:r>
            <a:endParaRPr lang="en-US" altLang="zh-CN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需求工程的输出和评审</a:t>
            </a:r>
          </a:p>
          <a:p>
            <a:pPr lvl="1"/>
            <a:r>
              <a:rPr lang="zh-CN" altLang="en-US" dirty="0"/>
              <a:t>输出制品、需求缺陷和需求评审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2289483"/>
            <a:ext cx="2243089" cy="22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基本思想（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zh-CN" altLang="zh-CN" dirty="0"/>
              <a:t>类、属性、操作、消息、继承等</a:t>
            </a:r>
            <a:r>
              <a:rPr lang="zh-CN" altLang="zh-CN" dirty="0">
                <a:solidFill>
                  <a:srgbClr val="C00000"/>
                </a:solidFill>
              </a:rPr>
              <a:t>概念</a:t>
            </a:r>
            <a:r>
              <a:rPr lang="zh-CN" altLang="en-US" dirty="0"/>
              <a:t>对现实世界进行</a:t>
            </a:r>
            <a:r>
              <a:rPr lang="zh-CN" altLang="zh-CN" dirty="0">
                <a:solidFill>
                  <a:srgbClr val="C00000"/>
                </a:solidFill>
              </a:rPr>
              <a:t>抽象</a:t>
            </a:r>
            <a:r>
              <a:rPr lang="zh-CN" altLang="zh-CN" dirty="0"/>
              <a:t>，分析其软件</a:t>
            </a:r>
            <a:r>
              <a:rPr lang="zh-CN" altLang="zh-CN" dirty="0">
                <a:solidFill>
                  <a:srgbClr val="C00000"/>
                </a:solidFill>
              </a:rPr>
              <a:t>需求特征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基于类、关联等分析系统的构成</a:t>
            </a:r>
            <a:endParaRPr lang="en-US" altLang="zh-CN" dirty="0"/>
          </a:p>
          <a:p>
            <a:pPr lvl="1"/>
            <a:r>
              <a:rPr lang="zh-CN" altLang="zh-CN" dirty="0"/>
              <a:t>借助类的方法等来描述</a:t>
            </a:r>
            <a:r>
              <a:rPr lang="zh-CN" altLang="en-US" dirty="0"/>
              <a:t>类</a:t>
            </a:r>
            <a:r>
              <a:rPr lang="zh-CN" altLang="zh-CN" dirty="0"/>
              <a:t>的行为</a:t>
            </a:r>
            <a:endParaRPr lang="en-US" altLang="zh-CN" dirty="0"/>
          </a:p>
          <a:p>
            <a:pPr lvl="1"/>
            <a:r>
              <a:rPr lang="zh-CN" altLang="zh-CN" dirty="0"/>
              <a:t>利用对象间的消息</a:t>
            </a:r>
            <a:r>
              <a:rPr lang="zh-CN" altLang="en-US" dirty="0"/>
              <a:t>等</a:t>
            </a:r>
            <a:r>
              <a:rPr lang="zh-CN" altLang="zh-CN" dirty="0"/>
              <a:t>分析</a:t>
            </a:r>
            <a:r>
              <a:rPr lang="zh-CN" altLang="en-US" dirty="0"/>
              <a:t>其协作关系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通过</a:t>
            </a:r>
            <a:r>
              <a:rPr lang="zh-CN" altLang="zh-CN" dirty="0">
                <a:solidFill>
                  <a:srgbClr val="C00000"/>
                </a:solidFill>
              </a:rPr>
              <a:t>可视化的建模语言</a:t>
            </a:r>
            <a:r>
              <a:rPr lang="zh-CN" altLang="zh-CN" dirty="0"/>
              <a:t>，帮助需求工程师建立</a:t>
            </a:r>
            <a:r>
              <a:rPr lang="zh-CN" altLang="en-US" dirty="0"/>
              <a:t>多视角</a:t>
            </a:r>
            <a:r>
              <a:rPr lang="zh-CN" altLang="zh-CN" dirty="0"/>
              <a:t>的软件需求模型</a:t>
            </a:r>
            <a:endParaRPr lang="en-US" altLang="zh-CN" dirty="0"/>
          </a:p>
          <a:p>
            <a:pPr lvl="1"/>
            <a:r>
              <a:rPr lang="zh-CN" altLang="zh-CN" dirty="0"/>
              <a:t>如用例模型、交互模型、分析类等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基本思想（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例：基于面向对象思想，对“五子棋”系统进行需求分析</a:t>
            </a:r>
            <a:endParaRPr lang="en-US" altLang="zh-CN" dirty="0"/>
          </a:p>
          <a:p>
            <a:pPr lvl="1"/>
            <a:r>
              <a:rPr lang="zh-CN" altLang="zh-CN" dirty="0"/>
              <a:t>系统的</a:t>
            </a:r>
            <a:r>
              <a:rPr lang="zh-CN" altLang="en-US" b="1" dirty="0">
                <a:solidFill>
                  <a:srgbClr val="C00000"/>
                </a:solidFill>
              </a:rPr>
              <a:t>核心类</a:t>
            </a:r>
            <a:r>
              <a:rPr lang="zh-CN" altLang="en-US" dirty="0"/>
              <a:t>：棋盘类、棋子类、玩家类、游戏类。其中游戏类与棋盘类、玩家类之间具有组成关系。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类</a:t>
            </a:r>
            <a:r>
              <a:rPr lang="zh-CN" altLang="zh-CN" b="1" dirty="0">
                <a:solidFill>
                  <a:srgbClr val="C00000"/>
                </a:solidFill>
              </a:rPr>
              <a:t>的行为</a:t>
            </a:r>
            <a:r>
              <a:rPr lang="zh-CN" altLang="en-US" dirty="0"/>
              <a:t>：棋盘类有初始化、绘制棋盘等方法；游戏类有取胜判断方法、接收玩家命令方法等。</a:t>
            </a:r>
            <a:endParaRPr lang="en-US" altLang="zh-CN" dirty="0"/>
          </a:p>
          <a:p>
            <a:pPr lvl="1"/>
            <a:r>
              <a:rPr lang="zh-CN" altLang="zh-CN" dirty="0"/>
              <a:t>对象</a:t>
            </a:r>
            <a:r>
              <a:rPr lang="zh-CN" altLang="en-US" dirty="0"/>
              <a:t>间的</a:t>
            </a:r>
            <a:r>
              <a:rPr lang="zh-CN" altLang="en-US" b="1" dirty="0">
                <a:solidFill>
                  <a:srgbClr val="C00000"/>
                </a:solidFill>
              </a:rPr>
              <a:t>协作关系</a:t>
            </a:r>
            <a:r>
              <a:rPr lang="zh-CN" altLang="en-US" dirty="0"/>
              <a:t>：玩家与游戏类之间具有协作（落子请求）、棋盘与游戏类之间具有协作（落子显示）。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156444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面向对象方法的优势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自然建模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面向对象提供了一系列更加贴近现实世界（而非计算机世界）的概念和抽象来描述软件需求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统一的概念和抽象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提供统一的概念和抽象，方便用户和软件开发人员用同一个概念模型来理解问题、分析问题和解决问题</a:t>
            </a:r>
            <a:endParaRPr lang="en-US" altLang="zh-CN" dirty="0"/>
          </a:p>
          <a:p>
            <a:pPr lvl="1"/>
            <a:r>
              <a:rPr lang="zh-CN" altLang="zh-CN" dirty="0"/>
              <a:t>无需采用模型转换的方式，而是采用不断精化模型的方法来开展软件开发，从而简化软件开发的复杂度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615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面向对象的核心概念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对象 </a:t>
            </a:r>
            <a:r>
              <a:rPr lang="en-US" altLang="zh-CN" dirty="0"/>
              <a:t>(Object)</a:t>
            </a:r>
          </a:p>
          <a:p>
            <a:r>
              <a:rPr lang="zh-CN" altLang="en-US" dirty="0"/>
              <a:t>类 </a:t>
            </a:r>
            <a:r>
              <a:rPr lang="en-US" altLang="zh-CN" dirty="0"/>
              <a:t>(Class)</a:t>
            </a:r>
          </a:p>
          <a:p>
            <a:r>
              <a:rPr lang="zh-CN" altLang="en-US" dirty="0"/>
              <a:t>继承 </a:t>
            </a:r>
            <a:r>
              <a:rPr lang="en-US" altLang="zh-CN" dirty="0"/>
              <a:t>(Inheritance)</a:t>
            </a:r>
          </a:p>
          <a:p>
            <a:r>
              <a:rPr lang="zh-CN" altLang="en-US" dirty="0"/>
              <a:t>多态 </a:t>
            </a:r>
            <a:r>
              <a:rPr lang="en-US" altLang="zh-CN" dirty="0"/>
              <a:t>(Polymorphism)</a:t>
            </a:r>
          </a:p>
          <a:p>
            <a:r>
              <a:rPr lang="zh-CN" altLang="zh-CN" dirty="0"/>
              <a:t>覆盖（</a:t>
            </a:r>
            <a:r>
              <a:rPr lang="en-US" altLang="zh-CN" dirty="0"/>
              <a:t>Override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重载</a:t>
            </a:r>
            <a:r>
              <a:rPr lang="en-US" altLang="zh-CN" dirty="0"/>
              <a:t>(Overload)</a:t>
            </a:r>
          </a:p>
          <a:p>
            <a:r>
              <a:rPr lang="zh-CN" altLang="en-US" dirty="0"/>
              <a:t>消息 </a:t>
            </a:r>
            <a:r>
              <a:rPr lang="en-US" altLang="zh-CN" dirty="0"/>
              <a:t>(Message)</a:t>
            </a:r>
          </a:p>
          <a:p>
            <a:r>
              <a:rPr lang="zh-CN" altLang="en-US" dirty="0"/>
              <a:t>聚合 </a:t>
            </a:r>
            <a:r>
              <a:rPr lang="en-US" altLang="zh-CN" dirty="0"/>
              <a:t>(Aggregation)</a:t>
            </a:r>
            <a:r>
              <a:rPr lang="zh-CN" altLang="en-US" dirty="0"/>
              <a:t>和组合</a:t>
            </a:r>
            <a:r>
              <a:rPr lang="en-US" altLang="zh-CN" dirty="0"/>
              <a:t>(Composition)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en-US" altLang="zh-CN" dirty="0"/>
              <a:t>(Object)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个体或者事物</a:t>
            </a:r>
            <a:r>
              <a:rPr lang="zh-CN" altLang="en-US" dirty="0"/>
              <a:t>抽象表示</a:t>
            </a:r>
          </a:p>
          <a:p>
            <a:pPr lvl="1"/>
            <a:r>
              <a:rPr lang="zh-CN" altLang="en-US" dirty="0"/>
              <a:t>现实世界和计算机世界</a:t>
            </a:r>
          </a:p>
          <a:p>
            <a:pPr lvl="1"/>
            <a:r>
              <a:rPr lang="zh-CN" altLang="en-US" dirty="0"/>
              <a:t>应用领域对象、软件实体</a:t>
            </a:r>
          </a:p>
          <a:p>
            <a:r>
              <a:rPr lang="zh-CN" altLang="en-US" dirty="0"/>
              <a:t>对象的</a:t>
            </a:r>
            <a:r>
              <a:rPr lang="zh-CN" altLang="en-US" dirty="0">
                <a:solidFill>
                  <a:srgbClr val="C00000"/>
                </a:solidFill>
              </a:rPr>
              <a:t>属性和操作</a:t>
            </a:r>
            <a:endParaRPr lang="zh-CN" altLang="en-US" dirty="0"/>
          </a:p>
          <a:p>
            <a:pPr lvl="1"/>
            <a:r>
              <a:rPr lang="zh-CN" altLang="en-US" dirty="0"/>
              <a:t>属性</a:t>
            </a:r>
            <a:r>
              <a:rPr lang="en-US" altLang="zh-CN" dirty="0"/>
              <a:t>(Attribute)</a:t>
            </a:r>
            <a:r>
              <a:rPr lang="zh-CN" altLang="en-US" dirty="0"/>
              <a:t>：对象的性质，其值定义了对象状态</a:t>
            </a:r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(Operation)</a:t>
            </a:r>
            <a:r>
              <a:rPr lang="zh-CN" altLang="en-US" dirty="0"/>
              <a:t>：也称方法，对象行为，表示对象提供的服务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zh-CN" dirty="0"/>
              <a:t>用对象表示应用领域的一个事物（如</a:t>
            </a:r>
            <a:r>
              <a:rPr lang="en-US" altLang="zh-CN" dirty="0"/>
              <a:t>NAO</a:t>
            </a:r>
            <a:r>
              <a:rPr lang="zh-CN" altLang="zh-CN" dirty="0"/>
              <a:t>机器人），也可以用它来表示在计算机软件中的某个运行元素或单元（如运行实例）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1410" y="1125538"/>
            <a:ext cx="3528392" cy="13673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对象是具体、有意义的、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存在的实体</a:t>
            </a:r>
            <a:endParaRPr lang="zh-CN" altLang="en-US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(Class)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类是对</a:t>
            </a:r>
            <a:r>
              <a:rPr lang="zh-CN" altLang="en-US" dirty="0">
                <a:solidFill>
                  <a:srgbClr val="C00000"/>
                </a:solidFill>
              </a:rPr>
              <a:t>一组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相同特征对象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抽象</a:t>
            </a:r>
            <a:endParaRPr lang="en-US" altLang="zh-CN" dirty="0"/>
          </a:p>
          <a:p>
            <a:pPr lvl="1"/>
            <a:r>
              <a:rPr lang="zh-CN" altLang="en-US" dirty="0"/>
              <a:t>分类、组织机制，将</a:t>
            </a:r>
            <a:r>
              <a:rPr lang="en-US" altLang="zh-CN" dirty="0" err="1"/>
              <a:t>具有相同特征的对象组织为一类</a:t>
            </a:r>
            <a:endParaRPr lang="en-US" altLang="zh-CN" dirty="0"/>
          </a:p>
          <a:p>
            <a:pPr lvl="1"/>
            <a:r>
              <a:rPr lang="zh-CN" altLang="en-US" dirty="0"/>
              <a:t>封装了属性和操作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对象与类的关系</a:t>
            </a:r>
            <a:endParaRPr lang="en-US" altLang="zh-CN" dirty="0"/>
          </a:p>
          <a:p>
            <a:pPr lvl="1"/>
            <a:r>
              <a:rPr lang="zh-CN" altLang="en-US" dirty="0"/>
              <a:t>对象是类的</a:t>
            </a:r>
            <a:r>
              <a:rPr lang="zh-CN" altLang="en-US" b="1" dirty="0">
                <a:solidFill>
                  <a:srgbClr val="C00000"/>
                </a:solidFill>
              </a:rPr>
              <a:t>实例</a:t>
            </a:r>
            <a:r>
              <a:rPr lang="zh-CN" altLang="en-US" dirty="0"/>
              <a:t>，类是创建对象的</a:t>
            </a:r>
            <a:r>
              <a:rPr lang="zh-CN" altLang="en-US" b="1" dirty="0">
                <a:solidFill>
                  <a:srgbClr val="C00000"/>
                </a:solidFill>
              </a:rPr>
              <a:t>模板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类是</a:t>
            </a:r>
            <a:r>
              <a:rPr lang="zh-CN" altLang="en-US" b="1" dirty="0">
                <a:solidFill>
                  <a:srgbClr val="C00000"/>
                </a:solidFill>
              </a:rPr>
              <a:t>静态的抽象</a:t>
            </a:r>
            <a:r>
              <a:rPr lang="zh-CN" altLang="en-US" dirty="0"/>
              <a:t>；对象是</a:t>
            </a:r>
            <a:r>
              <a:rPr lang="zh-CN" altLang="en-US" b="1" dirty="0">
                <a:solidFill>
                  <a:srgbClr val="C00000"/>
                </a:solidFill>
              </a:rPr>
              <a:t>动态、可运行的实体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4844" y="5783183"/>
            <a:ext cx="1481455" cy="675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老师</a:t>
            </a:r>
          </a:p>
        </p:txBody>
      </p:sp>
      <p:sp>
        <p:nvSpPr>
          <p:cNvPr id="9" name="矩形 8"/>
          <p:cNvSpPr/>
          <p:nvPr/>
        </p:nvSpPr>
        <p:spPr>
          <a:xfrm>
            <a:off x="5033940" y="5783183"/>
            <a:ext cx="2501425" cy="675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kumimoji="1" lang="zh-CN" altLang="en-US" sz="2800" u="sng"/>
              <a:t>老师</a:t>
            </a:r>
            <a:r>
              <a:rPr kumimoji="1" lang="en-US" altLang="zh-CN" sz="2800" u="sng" dirty="0"/>
              <a:t>: </a:t>
            </a:r>
            <a:r>
              <a:rPr kumimoji="1" lang="zh-CN" altLang="en-US" sz="2800" u="sng" dirty="0"/>
              <a:t>张义</a:t>
            </a:r>
          </a:p>
        </p:txBody>
      </p:sp>
      <p:sp>
        <p:nvSpPr>
          <p:cNvPr id="14" name="矩形 13"/>
          <p:cNvSpPr/>
          <p:nvPr/>
        </p:nvSpPr>
        <p:spPr>
          <a:xfrm>
            <a:off x="863203" y="4579137"/>
            <a:ext cx="1481455" cy="79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学生</a:t>
            </a:r>
          </a:p>
        </p:txBody>
      </p:sp>
      <p:sp>
        <p:nvSpPr>
          <p:cNvPr id="15" name="矩形 14"/>
          <p:cNvSpPr/>
          <p:nvPr/>
        </p:nvSpPr>
        <p:spPr>
          <a:xfrm>
            <a:off x="5057292" y="4579137"/>
            <a:ext cx="2478073" cy="7950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kumimoji="1" lang="zh-CN" altLang="en-US" sz="2800" u="sng"/>
              <a:t>学生</a:t>
            </a:r>
            <a:r>
              <a:rPr kumimoji="1" lang="en-US" altLang="zh-CN" sz="2800" u="sng" dirty="0"/>
              <a:t>: </a:t>
            </a:r>
            <a:r>
              <a:rPr kumimoji="1" lang="zh-CN" altLang="en-US" sz="2800" u="sng" dirty="0"/>
              <a:t>王宏博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254164" y="4556790"/>
            <a:ext cx="881909" cy="6756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 15"/>
          <p:cNvSpPr/>
          <p:nvPr/>
        </p:nvSpPr>
        <p:spPr>
          <a:xfrm>
            <a:off x="3254163" y="5777426"/>
            <a:ext cx="881909" cy="6756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</a:t>
            </a:r>
            <a:r>
              <a:rPr lang="en-US" altLang="zh-CN" dirty="0"/>
              <a:t>(Message)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352100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消息传递</a:t>
            </a:r>
            <a:r>
              <a:rPr lang="zh-CN" altLang="en-US" dirty="0"/>
              <a:t>是实现</a:t>
            </a:r>
            <a:r>
              <a:rPr lang="zh-CN" altLang="en-US" dirty="0">
                <a:solidFill>
                  <a:srgbClr val="C00000"/>
                </a:solidFill>
              </a:rPr>
              <a:t>对象间通讯和协作</a:t>
            </a:r>
            <a:r>
              <a:rPr lang="zh-CN" altLang="en-US" dirty="0"/>
              <a:t>的基本手段</a:t>
            </a:r>
            <a:endParaRPr lang="en-US" altLang="zh-CN" dirty="0"/>
          </a:p>
          <a:p>
            <a:pPr lvl="1"/>
            <a:r>
              <a:rPr lang="zh-CN" altLang="en-US" dirty="0"/>
              <a:t>一个对象向另一个对象发送消息来请求其服务</a:t>
            </a:r>
            <a:endParaRPr lang="en-US" altLang="zh-CN" dirty="0"/>
          </a:p>
          <a:p>
            <a:pPr lvl="0"/>
            <a:r>
              <a:rPr lang="zh-CN" altLang="en-US" dirty="0"/>
              <a:t>消息描述</a:t>
            </a:r>
          </a:p>
          <a:p>
            <a:pPr lvl="1"/>
            <a:r>
              <a:rPr lang="zh-CN" altLang="en-US" dirty="0"/>
              <a:t>接收对象名、操作名和参数</a:t>
            </a:r>
            <a:r>
              <a:rPr lang="en-US" altLang="zh-CN" dirty="0"/>
              <a:t>: received-obj.msg-name(para.)</a:t>
            </a:r>
          </a:p>
          <a:p>
            <a:r>
              <a:rPr lang="zh-CN" altLang="en-US" dirty="0"/>
              <a:t>消息类型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同步消息</a:t>
            </a:r>
            <a:r>
              <a:rPr lang="zh-CN" altLang="en-US" dirty="0"/>
              <a:t>：请求者需要等待响应者的处理结果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异步消息</a:t>
            </a:r>
            <a:r>
              <a:rPr lang="zh-CN" altLang="en-US" dirty="0"/>
              <a:t>：请求者发出消息后继续工作，无需等待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66614" y="5336540"/>
            <a:ext cx="2252344" cy="7918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kumimoji="1" lang="zh-CN" altLang="en-US" sz="2800" u="sng" dirty="0">
                <a:sym typeface="+mn-ea"/>
              </a:rPr>
              <a:t>学生:王宏博</a:t>
            </a:r>
          </a:p>
        </p:txBody>
      </p:sp>
      <p:sp>
        <p:nvSpPr>
          <p:cNvPr id="10" name="矩形 9"/>
          <p:cNvSpPr/>
          <p:nvPr/>
        </p:nvSpPr>
        <p:spPr>
          <a:xfrm>
            <a:off x="7319342" y="5336539"/>
            <a:ext cx="2736304" cy="7918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kumimoji="1" lang="zh-CN" altLang="en-US" sz="2800" u="sng" dirty="0">
                <a:sym typeface="+mn-ea"/>
              </a:rPr>
              <a:t>课程注册中心</a:t>
            </a:r>
          </a:p>
        </p:txBody>
      </p: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 flipV="1">
            <a:off x="3018958" y="5732462"/>
            <a:ext cx="4300384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18958" y="5821681"/>
            <a:ext cx="430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C00000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registerCourse</a:t>
            </a:r>
            <a:r>
              <a:rPr lang="en-US" altLang="zh-CN" dirty="0">
                <a:solidFill>
                  <a:srgbClr val="C00000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(course-name)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58" y="3789040"/>
            <a:ext cx="5292588" cy="265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/>
              <a:t>(Inheritance)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类与类间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一般与特殊</a:t>
            </a:r>
            <a:r>
              <a:rPr lang="zh-CN" altLang="en-US" dirty="0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模拟现实世界类之间的遗传关系</a:t>
            </a:r>
            <a:endParaRPr lang="en-US" altLang="zh-CN" dirty="0"/>
          </a:p>
          <a:p>
            <a:r>
              <a:rPr lang="zh-CN" altLang="en-US" dirty="0"/>
              <a:t>子 </a:t>
            </a:r>
            <a:r>
              <a:rPr lang="en-US" altLang="zh-CN" dirty="0"/>
              <a:t>(</a:t>
            </a:r>
            <a:r>
              <a:rPr lang="zh-CN" altLang="en-US" dirty="0"/>
              <a:t>特殊</a:t>
            </a:r>
            <a:r>
              <a:rPr lang="en-US" altLang="zh-CN" dirty="0"/>
              <a:t>)</a:t>
            </a:r>
            <a:r>
              <a:rPr lang="zh-CN" altLang="en-US" dirty="0"/>
              <a:t>类可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父 </a:t>
            </a:r>
            <a:r>
              <a:rPr lang="en-US" altLang="zh-CN" dirty="0"/>
              <a:t>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r>
              <a:rPr lang="zh-CN" altLang="en-US" dirty="0"/>
              <a:t>类的属性和操作</a:t>
            </a:r>
          </a:p>
          <a:p>
            <a:pPr lvl="1"/>
            <a:r>
              <a:rPr lang="zh-CN" altLang="en-US" dirty="0"/>
              <a:t>刻画类间的内在联系以及对属性和操作的共享</a:t>
            </a:r>
            <a:endParaRPr lang="en-US" altLang="zh-CN" dirty="0"/>
          </a:p>
          <a:p>
            <a:pPr lvl="1"/>
            <a:r>
              <a:rPr lang="zh-CN" altLang="en-US" dirty="0"/>
              <a:t>子类也可以有自己的独特属性和操作</a:t>
            </a:r>
            <a:endParaRPr lang="en-US" altLang="zh-CN" dirty="0"/>
          </a:p>
          <a:p>
            <a:r>
              <a:rPr lang="zh-CN" altLang="en-US" dirty="0"/>
              <a:t>借助继承可形成系统的</a:t>
            </a:r>
            <a:r>
              <a:rPr lang="zh-CN" altLang="en-US" dirty="0">
                <a:solidFill>
                  <a:srgbClr val="C00000"/>
                </a:solidFill>
              </a:rPr>
              <a:t>层次化</a:t>
            </a:r>
            <a:r>
              <a:rPr lang="zh-CN" altLang="en-US" dirty="0"/>
              <a:t>类结构</a:t>
            </a:r>
            <a:endParaRPr lang="en-US" altLang="zh-CN" dirty="0"/>
          </a:p>
          <a:p>
            <a:pPr lvl="1"/>
            <a:r>
              <a:rPr lang="zh-CN" altLang="en-US" dirty="0"/>
              <a:t>示例：课程、公共课、专业课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单重继承和多重继承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7" y="1295438"/>
            <a:ext cx="10915591" cy="353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204707" y="3755785"/>
            <a:ext cx="1944829" cy="1246310"/>
          </a:xfrm>
          <a:prstGeom prst="roundRect">
            <a:avLst/>
          </a:prstGeom>
          <a:noFill/>
          <a:ln w="254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31110" y="5150477"/>
            <a:ext cx="199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多重继承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00360" y="2312876"/>
            <a:ext cx="235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子类拥有多个父类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6250" y="2636912"/>
            <a:ext cx="199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单重继承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  <a:r>
              <a:rPr lang="en-US" altLang="zh-CN" dirty="0"/>
              <a:t>(Polymorphism)</a:t>
            </a:r>
            <a:endParaRPr lang="zh-CN" altLang="en-US" dirty="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操作的</a:t>
            </a:r>
            <a:r>
              <a:rPr lang="zh-CN" altLang="en-US" dirty="0">
                <a:solidFill>
                  <a:srgbClr val="C00000"/>
                </a:solidFill>
              </a:rPr>
              <a:t>外部接口定义形式相同</a:t>
            </a:r>
            <a:r>
              <a:rPr lang="zh-CN" altLang="en-US" dirty="0"/>
              <a:t>，但是</a:t>
            </a:r>
            <a:r>
              <a:rPr lang="zh-CN" altLang="en-US" dirty="0">
                <a:solidFill>
                  <a:srgbClr val="C00000"/>
                </a:solidFill>
              </a:rPr>
              <a:t>内部实现方式不一样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同一个操作作用于不同对象上可有不同解释，并产生不同结果</a:t>
            </a:r>
            <a:endParaRPr lang="en-US" altLang="zh-CN" dirty="0"/>
          </a:p>
          <a:p>
            <a:pPr lvl="1"/>
            <a:r>
              <a:rPr lang="zh-CN" altLang="en-US" dirty="0"/>
              <a:t>课程、公共课、专业课三个类的“计费”操作实现不同</a:t>
            </a:r>
          </a:p>
          <a:p>
            <a:r>
              <a:rPr lang="zh-CN" altLang="en-US" dirty="0"/>
              <a:t>多态的执行方式</a:t>
            </a:r>
            <a:endParaRPr lang="en-US" altLang="zh-CN" dirty="0"/>
          </a:p>
          <a:p>
            <a:pPr lvl="1"/>
            <a:r>
              <a:rPr lang="zh-CN" altLang="en-US" dirty="0"/>
              <a:t>从具体子类开始，沿继承结构向上找，直至发现为止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4005064"/>
            <a:ext cx="4763770" cy="239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30584" y="4574025"/>
            <a:ext cx="1156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getCharge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26854" y="6088500"/>
            <a:ext cx="1156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getCharge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39319" y="6088500"/>
            <a:ext cx="1156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getCharge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谁关注需求</a:t>
            </a:r>
            <a:r>
              <a:rPr lang="en-US" altLang="zh-CN" dirty="0"/>
              <a:t>-</a:t>
            </a:r>
            <a:r>
              <a:rPr lang="zh-CN" altLang="en-US" dirty="0"/>
              <a:t>利益相关方</a:t>
            </a:r>
            <a:endParaRPr lang="en-US" altLang="zh-CN" dirty="0"/>
          </a:p>
        </p:txBody>
      </p:sp>
      <p:sp>
        <p:nvSpPr>
          <p:cNvPr id="107525" name="Rectangle 5"/>
          <p:cNvSpPr>
            <a:spLocks noGrp="1" noChangeArrowheads="1"/>
          </p:cNvSpPr>
          <p:nvPr>
            <p:ph idx="1"/>
          </p:nvPr>
        </p:nvSpPr>
        <p:spPr>
          <a:xfrm>
            <a:off x="622598" y="800708"/>
            <a:ext cx="11172080" cy="5724636"/>
          </a:xfrm>
        </p:spPr>
        <p:txBody>
          <a:bodyPr/>
          <a:lstStyle/>
          <a:p>
            <a:r>
              <a:rPr lang="zh-CN" altLang="en-US" dirty="0"/>
              <a:t>何为利益相关方</a:t>
            </a:r>
            <a:r>
              <a:rPr lang="en-US" altLang="zh-CN" dirty="0"/>
              <a:t>(stakeholder)</a:t>
            </a:r>
            <a:endParaRPr lang="zh-CN" altLang="en-US" dirty="0"/>
          </a:p>
          <a:p>
            <a:pPr lvl="1"/>
            <a:r>
              <a:rPr lang="zh-CN" altLang="en-US" dirty="0"/>
              <a:t>从软件系统中</a:t>
            </a:r>
            <a:r>
              <a:rPr lang="zh-CN" altLang="en-US" b="1" dirty="0">
                <a:solidFill>
                  <a:srgbClr val="C00000"/>
                </a:solidFill>
              </a:rPr>
              <a:t>受益</a:t>
            </a:r>
            <a:r>
              <a:rPr lang="zh-CN" altLang="en-US" dirty="0"/>
              <a:t>或与软件系统</a:t>
            </a:r>
            <a:r>
              <a:rPr lang="zh-CN" altLang="en-US" b="1" dirty="0">
                <a:solidFill>
                  <a:srgbClr val="C00000"/>
                </a:solidFill>
              </a:rPr>
              <a:t>相关</a:t>
            </a:r>
            <a:r>
              <a:rPr lang="zh-CN" altLang="en-US" dirty="0"/>
              <a:t>的</a:t>
            </a:r>
            <a:r>
              <a:rPr lang="zh-CN" altLang="en-US" b="1" u="sng" dirty="0">
                <a:solidFill>
                  <a:srgbClr val="C00000"/>
                </a:solidFill>
              </a:rPr>
              <a:t>人、组织或者系统</a:t>
            </a:r>
            <a:endParaRPr lang="en-US" altLang="zh-CN" b="1" u="sng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受益</a:t>
            </a:r>
            <a:r>
              <a:rPr lang="zh-CN" altLang="en-US" dirty="0"/>
              <a:t>：使用、获益、盈利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软件利益相关方的表现形式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用户</a:t>
            </a:r>
            <a:r>
              <a:rPr lang="en-US" altLang="zh-CN" b="1" dirty="0">
                <a:solidFill>
                  <a:srgbClr val="C00000"/>
                </a:solidFill>
              </a:rPr>
              <a:t>(User)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最终使用软件的人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客户</a:t>
            </a:r>
            <a:r>
              <a:rPr lang="en-US" altLang="zh-CN" b="1" dirty="0">
                <a:solidFill>
                  <a:srgbClr val="C00000"/>
                </a:solidFill>
              </a:rPr>
              <a:t>(Customer)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从中获取利益的组织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系统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与待开发系统进行交互的其它系统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开发者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负责开发软件系统的人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覆盖</a:t>
            </a:r>
            <a:r>
              <a:rPr lang="en-US" altLang="zh-CN" dirty="0"/>
              <a:t>(Override)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</a:t>
            </a:r>
            <a:r>
              <a:rPr lang="zh-CN" altLang="en-US" dirty="0">
                <a:solidFill>
                  <a:srgbClr val="C00000"/>
                </a:solidFill>
              </a:rPr>
              <a:t>增加或重新定义</a:t>
            </a:r>
            <a:r>
              <a:rPr lang="zh-CN" altLang="en-US" dirty="0"/>
              <a:t>所继承的属性或方法，从而用新定义的属性和方法来</a:t>
            </a:r>
            <a:r>
              <a:rPr lang="zh-CN" altLang="en-US" dirty="0">
                <a:solidFill>
                  <a:srgbClr val="C00000"/>
                </a:solidFill>
              </a:rPr>
              <a:t>覆盖</a:t>
            </a:r>
            <a:r>
              <a:rPr lang="zh-CN" altLang="en-US" dirty="0"/>
              <a:t>所继承的、来自父类中的属性或方法   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74626" y="2240868"/>
            <a:ext cx="6480720" cy="428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</a:p>
          <a:p>
            <a:pPr marL="109855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pPr marL="109855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return “Value is:” + name;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109855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/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B extends A {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String address;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public String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return “Value is:” + address;    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109855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8005285" y="3429000"/>
            <a:ext cx="3562529" cy="1208405"/>
          </a:xfrm>
          <a:prstGeom prst="borderCallout1">
            <a:avLst>
              <a:gd name="adj1" fmla="val 18750"/>
              <a:gd name="adj2" fmla="val -8333"/>
              <a:gd name="adj3" fmla="val 145004"/>
              <a:gd name="adj4" fmla="val -101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子类</a:t>
            </a:r>
            <a:r>
              <a:rPr lang="en-US" altLang="zh-CN" sz="2800">
                <a:solidFill>
                  <a:schemeClr val="tx1"/>
                </a:solidFill>
              </a:rPr>
              <a:t>B</a:t>
            </a:r>
            <a:r>
              <a:rPr lang="zh-CN" altLang="en-US" sz="2800">
                <a:solidFill>
                  <a:schemeClr val="tx1"/>
                </a:solidFill>
              </a:rPr>
              <a:t>重新定义所继承的方法</a:t>
            </a:r>
            <a:r>
              <a:rPr lang="en-US" altLang="zh-CN" sz="2800">
                <a:solidFill>
                  <a:schemeClr val="tx1"/>
                </a:solidFill>
              </a:rPr>
              <a:t>getValue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重载</a:t>
            </a:r>
            <a:r>
              <a:rPr lang="en-US" altLang="zh-CN" dirty="0"/>
              <a:t>(Overload)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一个类中有多个</a:t>
            </a:r>
            <a:r>
              <a:rPr lang="zh-CN" altLang="en-US" dirty="0">
                <a:solidFill>
                  <a:srgbClr val="C00000"/>
                </a:solidFill>
              </a:rPr>
              <a:t>同名操作，但它们在操作数或操作数类型上有区别</a:t>
            </a:r>
            <a:r>
              <a:rPr lang="zh-CN" altLang="en-US" dirty="0"/>
              <a:t>，系统根据实参引用不同方法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674" y="2492896"/>
            <a:ext cx="831692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 name;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void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agePara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age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agePara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namePara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name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namePara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r>
              <a:rPr lang="en-US" altLang="zh-CN" b="1" dirty="0"/>
              <a:t>(Aggregation)</a:t>
            </a:r>
            <a:r>
              <a:rPr lang="zh-CN" altLang="en-US" dirty="0"/>
              <a:t>和组合</a:t>
            </a:r>
            <a:r>
              <a:rPr lang="en-US" altLang="zh-CN" b="1" dirty="0"/>
              <a:t>(Composition)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共性</a:t>
            </a:r>
          </a:p>
          <a:p>
            <a:pPr lvl="1"/>
            <a:r>
              <a:rPr lang="zh-CN" altLang="en-US" dirty="0"/>
              <a:t>均描述</a:t>
            </a:r>
            <a:r>
              <a:rPr lang="zh-CN" altLang="zh-CN" b="1" dirty="0">
                <a:solidFill>
                  <a:srgbClr val="C00000"/>
                </a:solidFill>
              </a:rPr>
              <a:t>整体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zh-CN" b="1" dirty="0">
                <a:solidFill>
                  <a:srgbClr val="C00000"/>
                </a:solidFill>
              </a:rPr>
              <a:t>部分关系</a:t>
            </a:r>
            <a:r>
              <a:rPr lang="zh-CN" altLang="zh-CN" dirty="0"/>
              <a:t>，部分类对象是整体类对象的组成部分</a:t>
            </a:r>
            <a:endParaRPr lang="en-US" altLang="zh-CN" dirty="0"/>
          </a:p>
          <a:p>
            <a:pPr lvl="0"/>
            <a:r>
              <a:rPr lang="zh-CN" altLang="en-US" dirty="0"/>
              <a:t>差别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聚合</a:t>
            </a:r>
            <a:r>
              <a:rPr lang="zh-CN" altLang="en-US" dirty="0"/>
              <a:t>：部分类对象可以是多个整体类对象的组成部分，即部分类对象可以为多个整体类对象</a:t>
            </a:r>
            <a:r>
              <a:rPr lang="zh-CN" altLang="en-US" b="1" dirty="0">
                <a:solidFill>
                  <a:srgbClr val="C00000"/>
                </a:solidFill>
              </a:rPr>
              <a:t>所共享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组合</a:t>
            </a:r>
            <a:r>
              <a:rPr lang="zh-CN" altLang="en-US" dirty="0"/>
              <a:t>：部分类对象只能位于某个整体类对象之中，一旦整体类对象消亡，其中部分类对象也无法生存。从设计和实现的角度上看，整体类必须具备完整的管理部分类生命周期的职责。</a:t>
            </a:r>
            <a:endParaRPr lang="en-US" altLang="zh-CN" dirty="0"/>
          </a:p>
          <a:p>
            <a:r>
              <a:rPr lang="zh-CN" altLang="en-US" dirty="0"/>
              <a:t>示例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聚合关系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老师与大学，老师可以兼职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组合关系</a:t>
            </a:r>
            <a:r>
              <a:rPr lang="zh-CN" altLang="en-US" dirty="0"/>
              <a:t>：校长与大学，校长不可兼职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面向对象建模语言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概念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b="1" dirty="0">
                <a:solidFill>
                  <a:srgbClr val="C00000"/>
                </a:solidFill>
              </a:rPr>
              <a:t>面向对象的概念</a:t>
            </a:r>
            <a:r>
              <a:rPr lang="zh-CN" altLang="en-US" dirty="0"/>
              <a:t>，通过</a:t>
            </a:r>
            <a:r>
              <a:rPr lang="zh-CN" altLang="en-US" b="1" dirty="0">
                <a:solidFill>
                  <a:srgbClr val="C00000"/>
                </a:solidFill>
              </a:rPr>
              <a:t>图形化的符号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表示</a:t>
            </a:r>
            <a:r>
              <a:rPr lang="zh-CN" altLang="en-US" dirty="0"/>
              <a:t>软件系统的一种语言</a:t>
            </a:r>
            <a:endParaRPr lang="en-US" altLang="zh-CN" dirty="0"/>
          </a:p>
          <a:p>
            <a:pPr lvl="0"/>
            <a:r>
              <a:rPr lang="zh-CN" altLang="en-US" dirty="0"/>
              <a:t>目的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用于建模</a:t>
            </a:r>
            <a:r>
              <a:rPr lang="zh-CN" altLang="en-US" dirty="0"/>
              <a:t>：绘制和描述软件系统模型</a:t>
            </a:r>
            <a:r>
              <a:rPr lang="en-US" altLang="zh-CN" dirty="0"/>
              <a:t>(</a:t>
            </a:r>
            <a:r>
              <a:rPr lang="zh-CN" altLang="en-US" dirty="0"/>
              <a:t>分析模型和设计模型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支持交流</a:t>
            </a:r>
            <a:r>
              <a:rPr lang="zh-CN" altLang="en-US" dirty="0"/>
              <a:t>：便于开发人员之间的交流、沟通和讨论</a:t>
            </a:r>
          </a:p>
          <a:p>
            <a:pPr lvl="0"/>
            <a:r>
              <a:rPr lang="zh-CN" altLang="en-US" dirty="0"/>
              <a:t>组成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语法</a:t>
            </a:r>
            <a:r>
              <a:rPr lang="zh-CN" altLang="en-US" dirty="0"/>
              <a:t>：图形化的符号表示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语义</a:t>
            </a:r>
            <a:r>
              <a:rPr lang="zh-CN" altLang="en-US" dirty="0"/>
              <a:t>：形式或半形式的语义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语用</a:t>
            </a:r>
            <a:r>
              <a:rPr lang="zh-CN" altLang="en-US" dirty="0"/>
              <a:t>：如何使用语言来建立模型、提供使用策略和原则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UML: Unified Modeling Language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提取不同方法中的建模技术，如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OOSE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统一、标准化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的表示方式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对现实系统和软件系统进行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可视化建模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图形化语言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：语法、语义和语用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包括规则，约束 扩展机制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814385"/>
              </p:ext>
            </p:extLst>
          </p:nvPr>
        </p:nvGraphicFramePr>
        <p:xfrm>
          <a:off x="8867514" y="3537012"/>
          <a:ext cx="2592288" cy="178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466850" imgH="1009650" progId="PBrush">
                  <p:embed/>
                </p:oleObj>
              </mc:Choice>
              <mc:Fallback>
                <p:oleObj name="位图图像" r:id="rId2" imgW="1466850" imgH="1009650" progId="PBrush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514" y="3537012"/>
                        <a:ext cx="2592288" cy="1784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47987" y="5394294"/>
            <a:ext cx="288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www.omg.org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的描述视角与对应图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83239299"/>
              </p:ext>
            </p:extLst>
          </p:nvPr>
        </p:nvGraphicFramePr>
        <p:xfrm>
          <a:off x="1054646" y="1592796"/>
          <a:ext cx="10333148" cy="506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视角</a:t>
                      </a:r>
                      <a:endParaRPr lang="en-US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图（diagram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结构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类图（class </a:t>
                      </a: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对象图（object diagram）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构件图(component diagram)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依赖关系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16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16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1800" b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1600" b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部署图（deployment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描述系统中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构件</a:t>
                      </a:r>
                      <a:r>
                        <a:rPr lang="en-US" altLang="en-US" sz="16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在运行环境中的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16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情况</a:t>
                      </a:r>
                      <a:endParaRPr lang="en-US" altLang="en-US" sz="16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en-US" sz="18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用例图（use</a:t>
                      </a: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case diagram）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16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94606" y="716506"/>
            <a:ext cx="10772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UML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提供了一套丰富的图形符号来描述软件系统的结构、行为以及它们之间的交互，包括多种图，用于描述系统的不同方面。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zh-CN" dirty="0"/>
              <a:t>面向对象需求分析步骤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598" y="1160748"/>
            <a:ext cx="11136076" cy="45725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(1) </a:t>
            </a:r>
            <a:r>
              <a:rPr lang="zh-CN" altLang="zh-CN" sz="2800" dirty="0"/>
              <a:t>明确问题边界，</a:t>
            </a:r>
            <a:r>
              <a:rPr lang="zh-CN" altLang="zh-CN" sz="2800" dirty="0">
                <a:solidFill>
                  <a:srgbClr val="C00000"/>
                </a:solidFill>
              </a:rPr>
              <a:t>获取软件需求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CN" altLang="zh-CN" sz="2800" dirty="0"/>
              <a:t>建立用例模型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章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zh-CN" dirty="0"/>
              <a:t>理解系统边界，识别系统利益相关方，导出软件需求，绘制出用例图，</a:t>
            </a:r>
            <a:r>
              <a:rPr lang="zh-CN" altLang="zh-CN" dirty="0">
                <a:solidFill>
                  <a:srgbClr val="C00000"/>
                </a:solidFill>
              </a:rPr>
              <a:t>建立用例模型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(2) </a:t>
            </a:r>
            <a:r>
              <a:rPr lang="zh-CN" altLang="zh-CN" sz="2800" dirty="0"/>
              <a:t>开展</a:t>
            </a:r>
            <a:r>
              <a:rPr lang="zh-CN" altLang="zh-CN" sz="2800" dirty="0">
                <a:solidFill>
                  <a:srgbClr val="C00000"/>
                </a:solidFill>
              </a:rPr>
              <a:t>用例分析</a:t>
            </a:r>
            <a:r>
              <a:rPr lang="zh-CN" altLang="zh-CN" sz="2800" dirty="0"/>
              <a:t>，精化软件需求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CN" altLang="zh-CN" sz="2800" dirty="0"/>
              <a:t>建立分析模型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章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zh-CN" dirty="0"/>
              <a:t>精化软件需求，建立</a:t>
            </a:r>
            <a:r>
              <a:rPr lang="zh-CN" altLang="en-US" dirty="0"/>
              <a:t>每个</a:t>
            </a:r>
            <a:r>
              <a:rPr lang="zh-CN" altLang="zh-CN" dirty="0"/>
              <a:t>用例的</a:t>
            </a:r>
            <a:r>
              <a:rPr lang="zh-CN" altLang="zh-CN" dirty="0">
                <a:solidFill>
                  <a:srgbClr val="C00000"/>
                </a:solidFill>
              </a:rPr>
              <a:t>交互模型</a:t>
            </a:r>
            <a:r>
              <a:rPr lang="zh-CN" altLang="zh-CN" dirty="0"/>
              <a:t>，并导出系统的</a:t>
            </a:r>
            <a:r>
              <a:rPr lang="zh-CN" altLang="zh-CN" dirty="0">
                <a:solidFill>
                  <a:srgbClr val="C00000"/>
                </a:solidFill>
              </a:rPr>
              <a:t>分析类图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(3) </a:t>
            </a:r>
            <a:r>
              <a:rPr lang="zh-CN" altLang="zh-CN" sz="2800" dirty="0"/>
              <a:t>汇总需求模型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CN" altLang="zh-CN" sz="2800" dirty="0">
                <a:solidFill>
                  <a:srgbClr val="C00000"/>
                </a:solidFill>
              </a:rPr>
              <a:t>撰写需求文档</a:t>
            </a:r>
            <a:r>
              <a:rPr lang="zh-CN" altLang="zh-CN" sz="2800" dirty="0"/>
              <a:t>，评审软件需求</a:t>
            </a:r>
            <a:endParaRPr lang="en-US" altLang="zh-CN" sz="2800" dirty="0"/>
          </a:p>
          <a:p>
            <a:pPr lvl="1"/>
            <a:r>
              <a:rPr lang="zh-CN" altLang="zh-CN" dirty="0"/>
              <a:t>汇总不同视点、不同抽象层次的需求模型，撰写软件需求文档，</a:t>
            </a:r>
            <a:r>
              <a:rPr lang="zh-CN" altLang="en-US" dirty="0"/>
              <a:t>并</a:t>
            </a:r>
            <a:r>
              <a:rPr lang="zh-CN" altLang="zh-CN" dirty="0"/>
              <a:t>进行评审，以确保它们的质量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需求</a:t>
            </a:r>
            <a:r>
              <a:rPr lang="en-US" altLang="zh-CN" dirty="0"/>
              <a:t>CASE</a:t>
            </a:r>
            <a:r>
              <a:rPr lang="zh-CN" altLang="zh-CN" dirty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需求文档撰写工具</a:t>
            </a:r>
            <a:r>
              <a:rPr lang="zh-CN" altLang="zh-CN" dirty="0"/>
              <a:t>，如借助于</a:t>
            </a:r>
            <a:r>
              <a:rPr lang="en-US" altLang="zh-CN" dirty="0"/>
              <a:t>Microsoft Office</a:t>
            </a:r>
            <a:r>
              <a:rPr lang="zh-CN" altLang="zh-CN" dirty="0"/>
              <a:t>、</a:t>
            </a:r>
            <a:r>
              <a:rPr lang="en-US" altLang="zh-CN" dirty="0"/>
              <a:t>WPS</a:t>
            </a:r>
          </a:p>
          <a:p>
            <a:r>
              <a:rPr lang="zh-CN" altLang="zh-CN" dirty="0">
                <a:solidFill>
                  <a:srgbClr val="C00000"/>
                </a:solidFill>
              </a:rPr>
              <a:t>需求建模工具</a:t>
            </a:r>
            <a:r>
              <a:rPr lang="zh-CN" altLang="zh-CN" dirty="0"/>
              <a:t>，如利用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/>
              <a:t>Rational Rose</a:t>
            </a:r>
            <a:r>
              <a:rPr lang="zh-CN" altLang="zh-CN" dirty="0"/>
              <a:t>、</a:t>
            </a:r>
            <a:r>
              <a:rPr lang="en-US" altLang="zh-CN" dirty="0" err="1"/>
              <a:t>StarUML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软件原型开发工具</a:t>
            </a:r>
            <a:r>
              <a:rPr lang="zh-CN" altLang="zh-CN" dirty="0"/>
              <a:t>，如</a:t>
            </a:r>
            <a:r>
              <a:rPr lang="en-US" altLang="zh-CN" dirty="0" err="1"/>
              <a:t>Mockplus</a:t>
            </a:r>
            <a:r>
              <a:rPr lang="zh-CN" altLang="zh-CN" dirty="0"/>
              <a:t>、</a:t>
            </a:r>
            <a:r>
              <a:rPr lang="en-US" altLang="zh-CN" dirty="0"/>
              <a:t>Axure RP Pro</a:t>
            </a:r>
            <a:r>
              <a:rPr lang="zh-CN" altLang="zh-CN" dirty="0"/>
              <a:t>、</a:t>
            </a:r>
            <a:r>
              <a:rPr lang="en-US" altLang="zh-CN" dirty="0" err="1"/>
              <a:t>UIDesigner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需求分析和管理专用工具</a:t>
            </a:r>
            <a:r>
              <a:rPr lang="zh-CN" altLang="zh-CN" dirty="0"/>
              <a:t>，如</a:t>
            </a:r>
            <a:r>
              <a:rPr lang="en-US" altLang="zh-CN" dirty="0"/>
              <a:t>IBM Rational </a:t>
            </a:r>
            <a:r>
              <a:rPr lang="en-US" altLang="zh-CN" dirty="0" err="1"/>
              <a:t>RequisitePro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配置管理工具和平台</a:t>
            </a:r>
            <a:r>
              <a:rPr lang="zh-CN" altLang="zh-CN" dirty="0"/>
              <a:t>，如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 err="1"/>
              <a:t>Github</a:t>
            </a:r>
            <a:r>
              <a:rPr lang="zh-CN" altLang="zh-CN" dirty="0"/>
              <a:t>、</a:t>
            </a:r>
            <a:r>
              <a:rPr lang="en-US" altLang="zh-CN" dirty="0"/>
              <a:t>Gitlab</a:t>
            </a:r>
            <a:r>
              <a:rPr lang="zh-CN" altLang="zh-CN" dirty="0"/>
              <a:t>、</a:t>
            </a:r>
            <a:r>
              <a:rPr lang="en-US" altLang="zh-CN" dirty="0"/>
              <a:t>PVCS</a:t>
            </a:r>
            <a:r>
              <a:rPr lang="zh-CN" altLang="zh-CN" dirty="0"/>
              <a:t>、</a:t>
            </a:r>
            <a:r>
              <a:rPr lang="en-US" altLang="zh-CN" dirty="0"/>
              <a:t>Microsoft SourceSafe</a:t>
            </a:r>
            <a:r>
              <a:rPr lang="zh-CN" altLang="zh-CN" dirty="0"/>
              <a:t>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软件需求和需求工程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概念和类别、地位和作用</a:t>
            </a: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任务、过程和方法学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面向对象需求分析方法学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思想、语言、步骤、策略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需求工程的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CASE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工具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需求工程的输出和评审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输出制品、需求缺陷和需求评审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02" y="4918075"/>
            <a:ext cx="1466215" cy="14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需求工程的</a:t>
            </a:r>
            <a:r>
              <a:rPr lang="zh-CN" altLang="en-US" dirty="0"/>
              <a:t>输出</a:t>
            </a:r>
            <a:r>
              <a:rPr lang="zh-CN" altLang="zh-CN" dirty="0"/>
              <a:t>制品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软件需求模型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抽象和直观地表示软件需求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软件需求文档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完整和详尽地记录软件需求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软件原型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直观地展示软件需求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软件案例</a:t>
            </a:r>
            <a:r>
              <a:rPr lang="en-US" altLang="zh-CN" dirty="0"/>
              <a:t>: </a:t>
            </a:r>
            <a:r>
              <a:rPr lang="zh-CN" altLang="en-US" dirty="0"/>
              <a:t>空巢老人看护系统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软件密集型信息系统，通过软件将自主机器人、智能手机等设备相结合，对家中独居老人进行监护</a:t>
            </a:r>
          </a:p>
          <a:p>
            <a:pPr lvl="1"/>
            <a:r>
              <a:rPr lang="zh-CN" altLang="en-US" dirty="0"/>
              <a:t>跟踪老人在家情况</a:t>
            </a:r>
          </a:p>
          <a:p>
            <a:pPr lvl="1"/>
            <a:r>
              <a:rPr lang="zh-CN" altLang="en-US" dirty="0">
                <a:sym typeface="+mn-ea"/>
              </a:rPr>
              <a:t>老人与远端的家属进行语音和视频交互</a:t>
            </a:r>
          </a:p>
          <a:p>
            <a:pPr lvl="1"/>
            <a:r>
              <a:rPr lang="zh-CN" altLang="en-US" dirty="0">
                <a:sym typeface="+mn-ea"/>
              </a:rPr>
              <a:t>发现和通告异常情况（如摔倒、突发疾病）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将老人在家状况（如图像和视频）和异常信息传送到远端家属或医生的智能手机上</a:t>
            </a:r>
          </a:p>
          <a:p>
            <a:pPr lvl="1"/>
            <a:r>
              <a:rPr lang="zh-CN" altLang="en-US" dirty="0">
                <a:sym typeface="+mn-ea"/>
              </a:rPr>
              <a:t>通过语音进行呼叫和报警</a:t>
            </a:r>
          </a:p>
          <a:p>
            <a:pPr lvl="1"/>
            <a:r>
              <a:rPr lang="zh-CN" altLang="en-US" dirty="0"/>
              <a:t>提醒老人按时服药和保健</a:t>
            </a:r>
          </a:p>
          <a:p>
            <a:pPr lvl="1"/>
            <a:r>
              <a:rPr lang="en-US" altLang="zh-CN" dirty="0"/>
              <a:t>......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软件需求文档的内容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系统和文档概述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软件功能性需求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软件质量</a:t>
            </a:r>
            <a:r>
              <a:rPr lang="zh-CN" altLang="en-US" dirty="0"/>
              <a:t>方面的</a:t>
            </a:r>
            <a:r>
              <a:rPr lang="zh-CN" altLang="zh-CN" dirty="0"/>
              <a:t>需求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软件开发的约束性需求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软件需求的优先级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54A8D-146C-535C-7351-573F52E5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软件需求文档的模板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E21257A4-C45C-304F-E02A-F4C50A04B1AF}"/>
              </a:ext>
            </a:extLst>
          </p:cNvPr>
          <p:cNvSpPr txBox="1"/>
          <p:nvPr/>
        </p:nvSpPr>
        <p:spPr>
          <a:xfrm>
            <a:off x="658602" y="1016732"/>
            <a:ext cx="4176464" cy="550861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28600" indent="-2286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文档概述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文档编写目的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文档读者对象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文档组织结构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文档中的术语定义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参考文献</a:t>
            </a:r>
            <a:endParaRPr lang="en-US" altLang="zh-CN" sz="20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95300" indent="-266700" algn="just"/>
            <a:endParaRPr lang="zh-CN" sz="20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软件系统的一般性描述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软件系统概述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软件系统的边界和范围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软件系统的用户特征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假设与依赖</a:t>
            </a:r>
            <a:endParaRPr lang="en-US" altLang="zh-CN" sz="20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95300" indent="-266700" algn="just"/>
            <a:endParaRPr lang="zh-CN" sz="20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软件功能性需求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软件系统的功能概述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软件功能需求的优先级</a:t>
            </a:r>
          </a:p>
          <a:p>
            <a:pPr marL="495300" indent="-266700"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3.3 </a:t>
            </a:r>
            <a:r>
              <a:rPr lang="zh-CN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软件功能需求描述</a:t>
            </a:r>
          </a:p>
        </p:txBody>
      </p:sp>
      <p:sp>
        <p:nvSpPr>
          <p:cNvPr id="5" name="文本框 11274">
            <a:extLst>
              <a:ext uri="{FF2B5EF4-FFF2-40B4-BE49-F238E27FC236}">
                <a16:creationId xmlns:a16="http://schemas.microsoft.com/office/drawing/2014/main" id="{E5BE36CC-1255-D87C-5EC5-45CE0BBFA675}"/>
              </a:ext>
            </a:extLst>
          </p:cNvPr>
          <p:cNvSpPr txBox="1"/>
          <p:nvPr/>
        </p:nvSpPr>
        <p:spPr>
          <a:xfrm>
            <a:off x="5303118" y="1018339"/>
            <a:ext cx="3960440" cy="5507005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marL="228600" indent="-228600" algn="just">
              <a:defRPr sz="2000" kern="1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4. </a:t>
            </a:r>
            <a:r>
              <a:rPr lang="zh-CN" altLang="en-US" dirty="0"/>
              <a:t>软件质量要求</a:t>
            </a:r>
          </a:p>
          <a:p>
            <a:r>
              <a:rPr lang="en-US" dirty="0"/>
              <a:t>   4.1 </a:t>
            </a:r>
            <a:r>
              <a:rPr lang="zh-CN" altLang="en-US" dirty="0"/>
              <a:t>软件系统的质量要求</a:t>
            </a:r>
          </a:p>
          <a:p>
            <a:r>
              <a:rPr lang="en-US" dirty="0"/>
              <a:t>   4.2 </a:t>
            </a:r>
            <a:r>
              <a:rPr lang="zh-CN" altLang="en-US" dirty="0"/>
              <a:t>质量要求的优先级</a:t>
            </a:r>
            <a:endParaRPr lang="en-US" altLang="zh-CN" dirty="0"/>
          </a:p>
          <a:p>
            <a:endParaRPr lang="zh-CN" altLang="en-US" dirty="0"/>
          </a:p>
          <a:p>
            <a:r>
              <a:rPr lang="en-US" dirty="0"/>
              <a:t>5. </a:t>
            </a:r>
            <a:r>
              <a:rPr lang="zh-CN" altLang="en-US" dirty="0"/>
              <a:t>软件开发约束性要求</a:t>
            </a:r>
          </a:p>
          <a:p>
            <a:r>
              <a:rPr lang="en-US" dirty="0"/>
              <a:t>   5.1 </a:t>
            </a:r>
            <a:r>
              <a:rPr lang="zh-CN" altLang="en-US" dirty="0"/>
              <a:t>软件设计约束</a:t>
            </a:r>
          </a:p>
          <a:p>
            <a:r>
              <a:rPr lang="en-US" dirty="0"/>
              <a:t>   5.2 </a:t>
            </a:r>
            <a:r>
              <a:rPr lang="zh-CN" altLang="en-US" dirty="0"/>
              <a:t>运行环境要求</a:t>
            </a:r>
          </a:p>
          <a:p>
            <a:r>
              <a:rPr lang="en-US" dirty="0"/>
              <a:t>   5.3 </a:t>
            </a:r>
            <a:r>
              <a:rPr lang="zh-CN" altLang="en-US" dirty="0"/>
              <a:t>进度和交付要求</a:t>
            </a:r>
          </a:p>
          <a:p>
            <a:r>
              <a:rPr lang="en-US" dirty="0"/>
              <a:t>   5.4 </a:t>
            </a:r>
            <a:r>
              <a:rPr lang="zh-CN" altLang="en-US" dirty="0"/>
              <a:t>验收要求</a:t>
            </a:r>
          </a:p>
          <a:p>
            <a:r>
              <a:rPr lang="en-US" dirty="0"/>
              <a:t>   5.5 </a:t>
            </a:r>
            <a:r>
              <a:rPr lang="zh-CN" altLang="en-US" dirty="0"/>
              <a:t>用户界面要求</a:t>
            </a:r>
          </a:p>
          <a:p>
            <a:r>
              <a:rPr lang="en-US" dirty="0"/>
              <a:t>   5.6 </a:t>
            </a:r>
            <a:r>
              <a:rPr lang="zh-CN" altLang="en-US" dirty="0"/>
              <a:t>软硬件接口要求</a:t>
            </a:r>
            <a:endParaRPr lang="en-US" altLang="zh-CN" dirty="0"/>
          </a:p>
          <a:p>
            <a:endParaRPr lang="zh-CN" altLang="en-US" dirty="0"/>
          </a:p>
          <a:p>
            <a:r>
              <a:rPr lang="en-US" dirty="0"/>
              <a:t>6. </a:t>
            </a:r>
            <a:r>
              <a:rPr lang="zh-CN" altLang="en-US" dirty="0"/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29899401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软件需求缺陷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需求缺失</a:t>
            </a:r>
            <a:r>
              <a:rPr lang="zh-CN" altLang="zh-CN" dirty="0"/>
              <a:t>，即漏掉了一些重要的软件需求</a:t>
            </a:r>
            <a:endParaRPr lang="en-US" altLang="zh-CN" dirty="0"/>
          </a:p>
          <a:p>
            <a:r>
              <a:rPr lang="zh-CN" altLang="zh-CN" dirty="0"/>
              <a:t>需求描述</a:t>
            </a:r>
            <a:r>
              <a:rPr lang="zh-CN" altLang="zh-CN" dirty="0">
                <a:solidFill>
                  <a:srgbClr val="C00000"/>
                </a:solidFill>
              </a:rPr>
              <a:t>不正确</a:t>
            </a:r>
            <a:r>
              <a:rPr lang="zh-CN" altLang="zh-CN" dirty="0"/>
              <a:t>，对软件需求的理解存在偏差</a:t>
            </a:r>
            <a:endParaRPr lang="en-US" altLang="zh-CN" dirty="0"/>
          </a:p>
          <a:p>
            <a:r>
              <a:rPr lang="zh-CN" altLang="zh-CN" dirty="0"/>
              <a:t>需求描述</a:t>
            </a:r>
            <a:r>
              <a:rPr lang="zh-CN" altLang="zh-CN" dirty="0">
                <a:solidFill>
                  <a:srgbClr val="C00000"/>
                </a:solidFill>
              </a:rPr>
              <a:t>不准确</a:t>
            </a:r>
            <a:r>
              <a:rPr lang="zh-CN" altLang="zh-CN" dirty="0"/>
              <a:t>，软件需求的表述与用户的要求不一致</a:t>
            </a:r>
            <a:endParaRPr lang="en-US" altLang="zh-CN" dirty="0"/>
          </a:p>
          <a:p>
            <a:r>
              <a:rPr lang="zh-CN" altLang="zh-CN" dirty="0"/>
              <a:t>软件需求</a:t>
            </a:r>
            <a:r>
              <a:rPr lang="zh-CN" altLang="zh-CN" dirty="0">
                <a:solidFill>
                  <a:srgbClr val="C00000"/>
                </a:solidFill>
              </a:rPr>
              <a:t>有冲突</a:t>
            </a:r>
            <a:r>
              <a:rPr lang="zh-CN" altLang="zh-CN" dirty="0"/>
              <a:t>、不一致</a:t>
            </a:r>
            <a:endParaRPr lang="en-US" altLang="zh-CN" dirty="0"/>
          </a:p>
          <a:p>
            <a:r>
              <a:rPr lang="zh-CN" altLang="zh-CN" dirty="0"/>
              <a:t>软件需求</a:t>
            </a:r>
            <a:r>
              <a:rPr lang="zh-CN" altLang="zh-CN" dirty="0">
                <a:solidFill>
                  <a:srgbClr val="C00000"/>
                </a:solidFill>
              </a:rPr>
              <a:t>不可行</a:t>
            </a:r>
            <a:r>
              <a:rPr lang="zh-CN" altLang="zh-CN" dirty="0"/>
              <a:t>，存在可行性问题</a:t>
            </a:r>
            <a:endParaRPr lang="en-US" altLang="zh-CN" dirty="0"/>
          </a:p>
          <a:p>
            <a:r>
              <a:rPr lang="zh-CN" altLang="zh-CN" dirty="0"/>
              <a:t>软件需求</a:t>
            </a:r>
            <a:r>
              <a:rPr lang="zh-CN" altLang="zh-CN" dirty="0">
                <a:solidFill>
                  <a:srgbClr val="C00000"/>
                </a:solidFill>
              </a:rPr>
              <a:t>不详尽</a:t>
            </a:r>
            <a:r>
              <a:rPr lang="zh-CN" altLang="en-US" dirty="0"/>
              <a:t>，没有提供足够详细的信息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zh-CN" dirty="0"/>
              <a:t>软件需求</a:t>
            </a:r>
            <a:r>
              <a:rPr lang="zh-CN" altLang="en-US" dirty="0"/>
              <a:t>确认和验证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软件需求</a:t>
            </a:r>
            <a:r>
              <a:rPr lang="zh-CN" altLang="en-US" dirty="0"/>
              <a:t>确认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站在用户和客户的角度，确保软件需求的正确性</a:t>
            </a:r>
            <a:r>
              <a:rPr lang="zh-CN" altLang="zh-CN" dirty="0"/>
              <a:t>，通常采用需求评审（</a:t>
            </a:r>
            <a:r>
              <a:rPr lang="en-US" altLang="zh-CN" dirty="0"/>
              <a:t>Review</a:t>
            </a:r>
            <a:r>
              <a:rPr lang="zh-CN" altLang="zh-CN" dirty="0"/>
              <a:t>）、原型确认等方式。</a:t>
            </a:r>
            <a:endParaRPr lang="en-US" altLang="zh-CN" dirty="0"/>
          </a:p>
          <a:p>
            <a:pPr lvl="1"/>
            <a:r>
              <a:rPr lang="zh-CN" altLang="zh-CN" dirty="0"/>
              <a:t>例如，可邀请一些旅客作为用户代表，评审</a:t>
            </a:r>
            <a:r>
              <a:rPr lang="en-US" altLang="zh-CN" dirty="0"/>
              <a:t>12306 App</a:t>
            </a:r>
            <a:r>
              <a:rPr lang="zh-CN" altLang="zh-CN" dirty="0"/>
              <a:t>软件的需求文档以及所开发的软件原型，逐条确认各项软件需求的合法性和正确性</a:t>
            </a:r>
            <a:endParaRPr lang="en-US" altLang="zh-CN" dirty="0"/>
          </a:p>
          <a:p>
            <a:pPr lvl="1"/>
            <a:r>
              <a:rPr lang="zh-CN" altLang="zh-CN" dirty="0"/>
              <a:t>基于原型的确认是一种常用且有效的方式</a:t>
            </a:r>
            <a:endParaRPr lang="en-US" altLang="zh-CN" dirty="0"/>
          </a:p>
          <a:p>
            <a:r>
              <a:rPr lang="zh-CN" altLang="zh-CN" dirty="0"/>
              <a:t>软件需求验证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判断软件需求文档和模型是否准确地刻画了用户和客户的要求</a:t>
            </a:r>
            <a:r>
              <a:rPr lang="zh-CN" altLang="zh-CN" dirty="0"/>
              <a:t>，后续的软件设计制品、程序代码等是否正确地实现了软件需求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软件需求</a:t>
            </a:r>
            <a:endParaRPr lang="en-US" altLang="zh-CN" dirty="0"/>
          </a:p>
          <a:p>
            <a:pPr lvl="1"/>
            <a:r>
              <a:rPr lang="zh-CN" altLang="en-US" dirty="0"/>
              <a:t>来自于</a:t>
            </a:r>
            <a:r>
              <a:rPr lang="zh-CN" altLang="en-US" b="1" dirty="0">
                <a:solidFill>
                  <a:srgbClr val="C00000"/>
                </a:solidFill>
              </a:rPr>
              <a:t>软件利益相关者</a:t>
            </a:r>
            <a:r>
              <a:rPr lang="zh-CN" altLang="en-US" dirty="0"/>
              <a:t>，表现为</a:t>
            </a:r>
            <a:r>
              <a:rPr lang="zh-CN" altLang="en-US" b="1" dirty="0">
                <a:solidFill>
                  <a:srgbClr val="C00000"/>
                </a:solidFill>
              </a:rPr>
              <a:t>多种形式</a:t>
            </a:r>
            <a:r>
              <a:rPr lang="zh-CN" altLang="en-US" dirty="0"/>
              <a:t>，具有</a:t>
            </a:r>
            <a:r>
              <a:rPr lang="zh-CN" altLang="en-US" b="1" dirty="0">
                <a:solidFill>
                  <a:srgbClr val="C00000"/>
                </a:solidFill>
              </a:rPr>
              <a:t>多变易变</a:t>
            </a:r>
            <a:r>
              <a:rPr lang="zh-CN" altLang="en-US" dirty="0"/>
              <a:t>特点</a:t>
            </a:r>
            <a:endParaRPr lang="en-US" altLang="zh-CN" dirty="0"/>
          </a:p>
          <a:p>
            <a:r>
              <a:rPr lang="zh-CN" altLang="en-US" dirty="0"/>
              <a:t>需求工程</a:t>
            </a:r>
            <a:endParaRPr lang="en-US" altLang="zh-CN" dirty="0"/>
          </a:p>
          <a:p>
            <a:pPr lvl="1"/>
            <a:r>
              <a:rPr lang="zh-CN" altLang="en-US" dirty="0"/>
              <a:t>基于工程的手段来支持需求的</a:t>
            </a:r>
            <a:r>
              <a:rPr lang="zh-CN" altLang="en-US" b="1" dirty="0">
                <a:solidFill>
                  <a:srgbClr val="C00000"/>
                </a:solidFill>
              </a:rPr>
              <a:t>获取、分析、建模和文档化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面向对象需求分析方法学</a:t>
            </a:r>
            <a:endParaRPr lang="en-US" altLang="zh-CN" dirty="0"/>
          </a:p>
          <a:p>
            <a:pPr lvl="1"/>
            <a:r>
              <a:rPr lang="zh-CN" altLang="en-US" dirty="0"/>
              <a:t>基本思想：系统中的</a:t>
            </a:r>
            <a:r>
              <a:rPr lang="zh-CN" altLang="en-US" b="1" dirty="0">
                <a:solidFill>
                  <a:srgbClr val="C00000"/>
                </a:solidFill>
              </a:rPr>
              <a:t>对象及其展现的功能、行为和协作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基本概念：对象、类、消息传递等</a:t>
            </a:r>
            <a:endParaRPr lang="en-US" altLang="zh-CN" dirty="0"/>
          </a:p>
          <a:p>
            <a:pPr lvl="1"/>
            <a:r>
              <a:rPr lang="zh-CN" altLang="en-US" dirty="0"/>
              <a:t>建模语言：</a:t>
            </a:r>
            <a:r>
              <a:rPr lang="en-US" altLang="zh-CN" dirty="0"/>
              <a:t>UML</a:t>
            </a:r>
            <a:r>
              <a:rPr lang="zh-CN" altLang="en-US" dirty="0"/>
              <a:t>、视角、图</a:t>
            </a:r>
            <a:endParaRPr lang="en-US" altLang="zh-CN" dirty="0"/>
          </a:p>
          <a:p>
            <a:r>
              <a:rPr lang="zh-CN" altLang="en-US" dirty="0"/>
              <a:t>需求输出，</a:t>
            </a:r>
            <a:r>
              <a:rPr lang="zh-CN" altLang="en-US" dirty="0">
                <a:solidFill>
                  <a:srgbClr val="C00000"/>
                </a:solidFill>
              </a:rPr>
              <a:t>模型、文档和原型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示例：空巢老人看护软件的利益相关方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用户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老人</a:t>
            </a:r>
            <a:endParaRPr lang="en-US" altLang="zh-CN" dirty="0"/>
          </a:p>
          <a:p>
            <a:pPr lvl="1"/>
            <a:r>
              <a:rPr lang="zh-CN" altLang="en-US" dirty="0"/>
              <a:t>家属</a:t>
            </a:r>
            <a:endParaRPr lang="en-US" altLang="zh-CN" dirty="0"/>
          </a:p>
          <a:p>
            <a:pPr lvl="1"/>
            <a:r>
              <a:rPr lang="zh-CN" altLang="en-US" dirty="0"/>
              <a:t>医生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客户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投资方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系统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机器人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443956" y="2132856"/>
            <a:ext cx="7200800" cy="2898992"/>
            <a:chOff x="4443956" y="2132856"/>
            <a:chExt cx="7200800" cy="2898992"/>
          </a:xfrm>
        </p:grpSpPr>
        <p:grpSp>
          <p:nvGrpSpPr>
            <p:cNvPr id="4" name="组合 3"/>
            <p:cNvGrpSpPr/>
            <p:nvPr/>
          </p:nvGrpSpPr>
          <p:grpSpPr>
            <a:xfrm>
              <a:off x="4443956" y="2259540"/>
              <a:ext cx="7200800" cy="2772308"/>
              <a:chOff x="2949" y="3918"/>
              <a:chExt cx="8404" cy="2964"/>
            </a:xfrm>
          </p:grpSpPr>
          <p:grpSp>
            <p:nvGrpSpPr>
              <p:cNvPr id="5" name="画布 99"/>
              <p:cNvGrpSpPr/>
              <p:nvPr/>
            </p:nvGrpSpPr>
            <p:grpSpPr>
              <a:xfrm>
                <a:off x="2949" y="3918"/>
                <a:ext cx="8404" cy="2964"/>
                <a:chOff x="-62230" y="0"/>
                <a:chExt cx="5336540" cy="1882140"/>
              </a:xfrm>
            </p:grpSpPr>
            <p:sp>
              <p:nvSpPr>
                <p:cNvPr id="7" name="画布 99"/>
                <p:cNvSpPr/>
                <p:nvPr/>
              </p:nvSpPr>
              <p:spPr>
                <a:xfrm>
                  <a:off x="0" y="0"/>
                  <a:ext cx="5274310" cy="1882140"/>
                </a:xfrm>
              </p:spPr>
            </p:sp>
            <p:pic>
              <p:nvPicPr>
                <p:cNvPr id="8" name="图片 2" descr="IMG_25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87755" y="741680"/>
                  <a:ext cx="537845" cy="619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云形 50"/>
                <p:cNvSpPr/>
                <p:nvPr/>
              </p:nvSpPr>
              <p:spPr>
                <a:xfrm>
                  <a:off x="2087880" y="685800"/>
                  <a:ext cx="1404620" cy="725805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000" kern="100" dirty="0" err="1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移动互联网</a:t>
                  </a:r>
                  <a:endParaRPr lang="en-US" altLang="zh-CN" sz="2000" kern="100" dirty="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  <p:pic>
              <p:nvPicPr>
                <p:cNvPr id="10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4591685" y="1010920"/>
                  <a:ext cx="449580" cy="787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1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75810" y="69850"/>
                  <a:ext cx="532130" cy="6794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cxnSp>
              <p:nvCxnSpPr>
                <p:cNvPr id="12" name="直接箭头连接符 57"/>
                <p:cNvCxnSpPr/>
                <p:nvPr/>
              </p:nvCxnSpPr>
              <p:spPr>
                <a:xfrm>
                  <a:off x="617855" y="1054100"/>
                  <a:ext cx="473710" cy="63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图片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62230" y="726440"/>
                  <a:ext cx="617855" cy="6851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cxnSp>
              <p:nvCxnSpPr>
                <p:cNvPr id="14" name="直接箭头连接符 59"/>
                <p:cNvCxnSpPr/>
                <p:nvPr/>
              </p:nvCxnSpPr>
              <p:spPr>
                <a:xfrm>
                  <a:off x="1602105" y="1047115"/>
                  <a:ext cx="473710" cy="63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60"/>
                <p:cNvCxnSpPr/>
                <p:nvPr/>
              </p:nvCxnSpPr>
              <p:spPr>
                <a:xfrm flipV="1">
                  <a:off x="3485515" y="466725"/>
                  <a:ext cx="1048385" cy="54038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图片 1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68470" y="105410"/>
                  <a:ext cx="347345" cy="2863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7" name="图片 1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8305" y="1497330"/>
                  <a:ext cx="347345" cy="2863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8" name="文本框 69"/>
                <p:cNvSpPr txBox="1"/>
                <p:nvPr/>
              </p:nvSpPr>
              <p:spPr>
                <a:xfrm>
                  <a:off x="301066" y="265038"/>
                  <a:ext cx="1109269" cy="4610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000" kern="100" dirty="0" err="1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语音和视频交互</a:t>
                  </a:r>
                  <a:endParaRPr lang="en-US" altLang="zh-CN" sz="2000" kern="100" dirty="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  <p:sp>
              <p:nvSpPr>
                <p:cNvPr id="19" name="文本框 71"/>
                <p:cNvSpPr txBox="1"/>
                <p:nvPr/>
              </p:nvSpPr>
              <p:spPr>
                <a:xfrm>
                  <a:off x="556260" y="1222375"/>
                  <a:ext cx="601345" cy="2800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2000" kern="100" dirty="0" err="1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监视</a:t>
                  </a:r>
                  <a:endParaRPr lang="en-US" altLang="zh-CN" sz="2000" kern="100" dirty="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  <p:sp>
              <p:nvSpPr>
                <p:cNvPr id="20" name="文本框 72"/>
                <p:cNvSpPr txBox="1"/>
                <p:nvPr/>
              </p:nvSpPr>
              <p:spPr>
                <a:xfrm>
                  <a:off x="3388360" y="287020"/>
                  <a:ext cx="781685" cy="46228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000" kern="100" dirty="0" err="1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视频和语音</a:t>
                  </a:r>
                  <a:endParaRPr lang="en-US" altLang="zh-CN" sz="2000" kern="100" dirty="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  <p:sp>
              <p:nvSpPr>
                <p:cNvPr id="21" name="文本框 79"/>
                <p:cNvSpPr txBox="1"/>
                <p:nvPr/>
              </p:nvSpPr>
              <p:spPr>
                <a:xfrm>
                  <a:off x="3272896" y="1285943"/>
                  <a:ext cx="829310" cy="56134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000" kern="100" dirty="0" err="1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视频和语音</a:t>
                  </a:r>
                  <a:endParaRPr lang="en-US" altLang="zh-CN" sz="2000" kern="100" dirty="0"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  <a:sym typeface="Times New Roman" panose="02020603050405020304"/>
                  </a:endParaRPr>
                </a:p>
              </p:txBody>
            </p:sp>
            <p:sp>
              <p:nvSpPr>
                <p:cNvPr id="22" name="文本框 81"/>
                <p:cNvSpPr txBox="1"/>
                <p:nvPr/>
              </p:nvSpPr>
              <p:spPr>
                <a:xfrm>
                  <a:off x="1554480" y="701675"/>
                  <a:ext cx="669290" cy="2832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000" kern="100">
                      <a:latin typeface="微软雅黑" panose="020B0503020204020204" charset="-122"/>
                      <a:ea typeface="微软雅黑" panose="020B0503020204020204" charset="-122"/>
                      <a:cs typeface="宋体" panose="02010600030101010101" pitchFamily="2" charset="-122"/>
                      <a:sym typeface="Times New Roman" panose="02020603050405020304"/>
                    </a:rPr>
                    <a:t>数据</a:t>
                  </a:r>
                </a:p>
              </p:txBody>
            </p:sp>
          </p:grpSp>
          <p:cxnSp>
            <p:nvCxnSpPr>
              <p:cNvPr id="6" name="直接箭头连接符 60"/>
              <p:cNvCxnSpPr/>
              <p:nvPr/>
            </p:nvCxnSpPr>
            <p:spPr>
              <a:xfrm>
                <a:off x="8560" y="5627"/>
                <a:ext cx="1248" cy="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4443956" y="2132856"/>
              <a:ext cx="7200800" cy="28476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理解软件需求</a:t>
            </a:r>
            <a:endParaRPr lang="en-US" altLang="zh-CN" dirty="0"/>
          </a:p>
        </p:txBody>
      </p:sp>
      <p:sp>
        <p:nvSpPr>
          <p:cNvPr id="10752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1(</a:t>
            </a:r>
            <a:r>
              <a:rPr lang="zh-CN" altLang="zh-CN" dirty="0"/>
              <a:t>从软件利益相关方的角度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软件系统的</a:t>
            </a:r>
            <a:r>
              <a:rPr lang="zh-CN" altLang="zh-CN" dirty="0">
                <a:solidFill>
                  <a:srgbClr val="C00000"/>
                </a:solidFill>
              </a:rPr>
              <a:t>利益相关方</a:t>
            </a:r>
            <a:r>
              <a:rPr lang="zh-CN" altLang="zh-CN" dirty="0"/>
              <a:t>对软件系统的</a:t>
            </a:r>
            <a:r>
              <a:rPr lang="zh-CN" altLang="zh-CN" dirty="0">
                <a:solidFill>
                  <a:srgbClr val="C00000"/>
                </a:solidFill>
              </a:rPr>
              <a:t>功能和质量</a:t>
            </a:r>
            <a:r>
              <a:rPr lang="zh-CN" altLang="zh-CN" dirty="0"/>
              <a:t>，以及软件运行环境、交付进度等方面提出的</a:t>
            </a:r>
            <a:r>
              <a:rPr lang="zh-CN" altLang="zh-CN" dirty="0">
                <a:solidFill>
                  <a:srgbClr val="C00000"/>
                </a:solidFill>
              </a:rPr>
              <a:t>期望和要求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2(</a:t>
            </a:r>
            <a:r>
              <a:rPr lang="zh-CN" altLang="zh-CN" dirty="0"/>
              <a:t>软件本身的角度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>
                <a:solidFill>
                  <a:srgbClr val="C00000"/>
                </a:solidFill>
              </a:rPr>
              <a:t>软件需求</a:t>
            </a:r>
            <a:r>
              <a:rPr lang="zh-CN" altLang="zh-CN" dirty="0"/>
              <a:t>是指软件用于解决现实世界问题时所表现出的</a:t>
            </a:r>
            <a:r>
              <a:rPr lang="zh-CN" altLang="zh-CN" dirty="0">
                <a:solidFill>
                  <a:srgbClr val="C00000"/>
                </a:solidFill>
              </a:rPr>
              <a:t>功能和性能等</a:t>
            </a:r>
            <a:r>
              <a:rPr lang="zh-CN" altLang="en-US" dirty="0">
                <a:solidFill>
                  <a:srgbClr val="C00000"/>
                </a:solidFill>
              </a:rPr>
              <a:t>方面的</a:t>
            </a:r>
            <a:r>
              <a:rPr lang="zh-CN" altLang="zh-CN" dirty="0">
                <a:solidFill>
                  <a:srgbClr val="C00000"/>
                </a:solidFill>
              </a:rPr>
              <a:t>要求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软件需求刻画了软件系统能做什么（</a:t>
            </a:r>
            <a:r>
              <a:rPr lang="en-US" altLang="zh-CN" dirty="0">
                <a:solidFill>
                  <a:srgbClr val="C00000"/>
                </a:solidFill>
              </a:rPr>
              <a:t>What</a:t>
            </a:r>
            <a:r>
              <a:rPr lang="en-US" altLang="zh-CN" dirty="0"/>
              <a:t> to do</a:t>
            </a:r>
            <a:r>
              <a:rPr lang="zh-CN" altLang="zh-CN" dirty="0"/>
              <a:t>），应表现出怎样的</a:t>
            </a:r>
            <a:r>
              <a:rPr lang="zh-CN" altLang="zh-CN" dirty="0">
                <a:solidFill>
                  <a:srgbClr val="C00000"/>
                </a:solidFill>
              </a:rPr>
              <a:t>行为</a:t>
            </a:r>
            <a:r>
              <a:rPr lang="zh-CN" altLang="zh-CN" dirty="0"/>
              <a:t>，需满足哪些方面的</a:t>
            </a:r>
            <a:r>
              <a:rPr lang="zh-CN" altLang="zh-CN" dirty="0">
                <a:solidFill>
                  <a:srgbClr val="C00000"/>
                </a:solidFill>
              </a:rPr>
              <a:t>条件和约束</a:t>
            </a:r>
            <a:r>
              <a:rPr lang="zh-CN" altLang="zh-CN" dirty="0"/>
              <a:t>等要求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软件需求的类别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dirty="0"/>
              <a:t>软件功能性需求</a:t>
            </a:r>
            <a:r>
              <a:rPr lang="en-US" altLang="zh-CN" dirty="0"/>
              <a:t>(Functional)</a:t>
            </a:r>
          </a:p>
          <a:p>
            <a:pPr lvl="1"/>
            <a:r>
              <a:rPr lang="zh-CN" altLang="en-US" dirty="0"/>
              <a:t>能够完成的</a:t>
            </a:r>
            <a:r>
              <a:rPr lang="zh-CN" altLang="en-US" b="1" dirty="0">
                <a:solidFill>
                  <a:srgbClr val="C00000"/>
                </a:solidFill>
              </a:rPr>
              <a:t>功能</a:t>
            </a:r>
            <a:r>
              <a:rPr lang="zh-CN" altLang="en-US" dirty="0"/>
              <a:t>及在某些场景下可展现的</a:t>
            </a:r>
            <a:r>
              <a:rPr lang="zh-CN" altLang="en-US" b="1" dirty="0">
                <a:solidFill>
                  <a:srgbClr val="C00000"/>
                </a:solidFill>
              </a:rPr>
              <a:t>外部可见行为或效果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  <a:p>
            <a:r>
              <a:rPr lang="zh-CN" altLang="en-US" dirty="0"/>
              <a:t>软件质量方面的需求</a:t>
            </a:r>
            <a:r>
              <a:rPr lang="en-US" altLang="zh-CN" dirty="0"/>
              <a:t>(Quality)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外部质量属性</a:t>
            </a:r>
            <a:r>
              <a:rPr lang="zh-CN" altLang="zh-CN" dirty="0"/>
              <a:t>，</a:t>
            </a:r>
            <a:r>
              <a:rPr lang="zh-CN" altLang="en-US" dirty="0"/>
              <a:t>外部</a:t>
            </a:r>
            <a:r>
              <a:rPr lang="zh-CN" altLang="en-US" dirty="0">
                <a:solidFill>
                  <a:srgbClr val="C00000"/>
                </a:solidFill>
              </a:rPr>
              <a:t>可展现</a:t>
            </a:r>
            <a:r>
              <a:rPr lang="zh-CN" altLang="en-US" dirty="0"/>
              <a:t>的，用户、客户等会非常关心，</a:t>
            </a:r>
            <a:r>
              <a:rPr lang="zh-CN" altLang="zh-CN" dirty="0"/>
              <a:t>如运行性能、可靠性、易用性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内部质量属性</a:t>
            </a:r>
            <a:r>
              <a:rPr lang="zh-CN" altLang="zh-CN" dirty="0"/>
              <a:t>，</a:t>
            </a:r>
            <a:r>
              <a:rPr lang="zh-CN" altLang="en-US" dirty="0"/>
              <a:t>隐藏在</a:t>
            </a:r>
            <a:r>
              <a:rPr lang="zh-CN" altLang="en-US" dirty="0">
                <a:solidFill>
                  <a:srgbClr val="C00000"/>
                </a:solidFill>
              </a:rPr>
              <a:t>内部</a:t>
            </a:r>
            <a:r>
              <a:rPr lang="zh-CN" altLang="en-US" dirty="0"/>
              <a:t>的，软件开发工程师会非常关心，</a:t>
            </a:r>
            <a:r>
              <a:rPr lang="zh-CN" altLang="zh-CN" dirty="0"/>
              <a:t>如可扩展性、可维护性、可理解性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软件开发约束性需求</a:t>
            </a:r>
            <a:r>
              <a:rPr lang="en-US" altLang="zh-CN" dirty="0"/>
              <a:t>(Constraint)</a:t>
            </a:r>
          </a:p>
          <a:p>
            <a:pPr lvl="1"/>
            <a:r>
              <a:rPr lang="zh-CN" altLang="zh-CN" dirty="0"/>
              <a:t>开发成本、交付进度、技术选型、遵循标准等方面提出的要求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D3BC5B99-2FF4-4487-9A53-05555815F12C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非功能性需求：软件质量需求和约束需求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示例：空巢老人看护软件的需求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功能性需求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自主跟随老人、获取老人图像和视频信息、</a:t>
            </a:r>
            <a:r>
              <a:rPr lang="zh-CN" altLang="en-US" dirty="0"/>
              <a:t>检测老人是否摔倒等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质量方面的需求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始终保持在</a:t>
            </a:r>
            <a:r>
              <a:rPr lang="en-US" altLang="zh-CN" dirty="0"/>
              <a:t>2</a:t>
            </a:r>
            <a:r>
              <a:rPr lang="zh-CN" altLang="en-US" dirty="0"/>
              <a:t>米的安全距离，对机器人的控制在</a:t>
            </a:r>
            <a:r>
              <a:rPr lang="en-US" altLang="zh-CN" dirty="0"/>
              <a:t>2</a:t>
            </a:r>
            <a:r>
              <a:rPr lang="zh-CN" altLang="en-US" dirty="0"/>
              <a:t>秒内响应等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约束性需求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成本不能超出</a:t>
            </a:r>
            <a:r>
              <a:rPr lang="en-US" altLang="zh-CN" dirty="0"/>
              <a:t>50</a:t>
            </a:r>
            <a:r>
              <a:rPr lang="zh-CN" altLang="en-US" dirty="0"/>
              <a:t>万元，要求半年内交付使用等等</a:t>
            </a:r>
          </a:p>
          <a:p>
            <a:endParaRPr lang="zh-CN" altLang="en-US" dirty="0"/>
          </a:p>
        </p:txBody>
      </p:sp>
      <p:sp>
        <p:nvSpPr>
          <p:cNvPr id="5" name="圆角矩形 1"/>
          <p:cNvSpPr/>
          <p:nvPr/>
        </p:nvSpPr>
        <p:spPr>
          <a:xfrm>
            <a:off x="7211330" y="5085184"/>
            <a:ext cx="4695748" cy="108066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这些需求都是谁提出来的？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软件需求的特点（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隐式性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来自于利益相关方</a:t>
            </a:r>
            <a:r>
              <a:rPr lang="zh-CN" altLang="en-US" dirty="0"/>
              <a:t>，它</a:t>
            </a:r>
            <a:r>
              <a:rPr lang="zh-CN" altLang="zh-CN" dirty="0"/>
              <a:t>隐式存在</a:t>
            </a:r>
            <a:endParaRPr lang="en-US" altLang="zh-CN" dirty="0"/>
          </a:p>
          <a:p>
            <a:pPr lvl="1"/>
            <a:r>
              <a:rPr lang="zh-CN" altLang="zh-CN" dirty="0"/>
              <a:t>很难辨别，甚至会遗漏掉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隐晦性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在利益相关方的潜意识之中，</a:t>
            </a:r>
            <a:r>
              <a:rPr lang="zh-CN" altLang="en-US" b="1" dirty="0">
                <a:solidFill>
                  <a:srgbClr val="C00000"/>
                </a:solidFill>
              </a:rPr>
              <a:t>不易于表达</a:t>
            </a:r>
            <a:r>
              <a:rPr lang="zh-CN" altLang="en-US" dirty="0"/>
              <a:t>出来，</a:t>
            </a:r>
            <a:r>
              <a:rPr lang="zh-CN" altLang="en-US" b="1" dirty="0">
                <a:solidFill>
                  <a:srgbClr val="C00000"/>
                </a:solidFill>
              </a:rPr>
              <a:t>难以获取</a:t>
            </a:r>
          </a:p>
          <a:p>
            <a:pPr lvl="1"/>
            <a:r>
              <a:rPr lang="zh-CN" altLang="en-US" dirty="0"/>
              <a:t>所表达的软件需求存在</a:t>
            </a:r>
            <a:r>
              <a:rPr lang="zh-CN" altLang="en-US" b="1" dirty="0">
                <a:solidFill>
                  <a:srgbClr val="C00000"/>
                </a:solidFill>
              </a:rPr>
              <a:t>模糊性、歧义性、二义性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多源性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存在多</a:t>
            </a:r>
            <a:r>
              <a:rPr lang="zh-CN" altLang="en-US" dirty="0"/>
              <a:t>个</a:t>
            </a:r>
            <a:r>
              <a:rPr lang="zh-CN" altLang="zh-CN" dirty="0"/>
              <a:t>的利益相关方</a:t>
            </a:r>
            <a:endParaRPr lang="en-US" altLang="zh-CN" dirty="0"/>
          </a:p>
          <a:p>
            <a:pPr lvl="1"/>
            <a:r>
              <a:rPr lang="zh-CN" altLang="en-US" dirty="0"/>
              <a:t>存在</a:t>
            </a:r>
            <a:r>
              <a:rPr lang="zh-CN" altLang="zh-CN" dirty="0"/>
              <a:t>相冲突和不一致的软件需求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376</TotalTime>
  <Words>3329</Words>
  <Application>Microsoft Office PowerPoint</Application>
  <PresentationFormat>自定义</PresentationFormat>
  <Paragraphs>436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微软雅黑</vt:lpstr>
      <vt:lpstr>Arial</vt:lpstr>
      <vt:lpstr>Times New Roman</vt:lpstr>
      <vt:lpstr>Wingdings</vt:lpstr>
      <vt:lpstr>自定义设计方案</vt:lpstr>
      <vt:lpstr>Visio</vt:lpstr>
      <vt:lpstr>位图图像</vt:lpstr>
      <vt:lpstr>PowerPoint 演示文稿</vt:lpstr>
      <vt:lpstr>内容</vt:lpstr>
      <vt:lpstr>1.2 谁关注需求-利益相关方</vt:lpstr>
      <vt:lpstr>软件案例: 空巢老人看护系统</vt:lpstr>
      <vt:lpstr>示例：空巢老人看护软件的利益相关方</vt:lpstr>
      <vt:lpstr>1.3 理解软件需求</vt:lpstr>
      <vt:lpstr>软件需求的类别</vt:lpstr>
      <vt:lpstr>示例：空巢老人看护软件的需求</vt:lpstr>
      <vt:lpstr>软件需求的特点（1/2）</vt:lpstr>
      <vt:lpstr>软件需求的特点（2/2）</vt:lpstr>
      <vt:lpstr>软件需求的重要性</vt:lpstr>
      <vt:lpstr>对软件需求的质量要求（1/2）</vt:lpstr>
      <vt:lpstr>对软件需求的质量要求（2/2）</vt:lpstr>
      <vt:lpstr>1.4 何为需求工程？</vt:lpstr>
      <vt:lpstr>需求工程的一般性过程</vt:lpstr>
      <vt:lpstr>需求工程中的方法学</vt:lpstr>
      <vt:lpstr>做好需求工程的关键</vt:lpstr>
      <vt:lpstr>内容</vt:lpstr>
      <vt:lpstr>2.1 基本思想（1/3）</vt:lpstr>
      <vt:lpstr>基本思想（2/3）</vt:lpstr>
      <vt:lpstr>基本思想（3/3）</vt:lpstr>
      <vt:lpstr>面向对象方法的优势</vt:lpstr>
      <vt:lpstr>2.2 面向对象的核心概念</vt:lpstr>
      <vt:lpstr>对象(Object)</vt:lpstr>
      <vt:lpstr>类(Class)</vt:lpstr>
      <vt:lpstr>消息(Message)</vt:lpstr>
      <vt:lpstr>继承(Inheritance)</vt:lpstr>
      <vt:lpstr>单重继承和多重继承</vt:lpstr>
      <vt:lpstr>多态(Polymorphism)</vt:lpstr>
      <vt:lpstr>覆盖(Override)</vt:lpstr>
      <vt:lpstr>重载(Overload)</vt:lpstr>
      <vt:lpstr>聚合(Aggregation)和组合(Composition)</vt:lpstr>
      <vt:lpstr>2.3 面向对象建模语言</vt:lpstr>
      <vt:lpstr>UML: Unified Modeling Language</vt:lpstr>
      <vt:lpstr>UML的描述视角与对应图</vt:lpstr>
      <vt:lpstr>2.4 面向对象需求分析步骤</vt:lpstr>
      <vt:lpstr>2.5 需求CASE工具</vt:lpstr>
      <vt:lpstr>内容</vt:lpstr>
      <vt:lpstr>3.1 需求工程的输出制品</vt:lpstr>
      <vt:lpstr>软件需求文档的内容</vt:lpstr>
      <vt:lpstr>软件需求文档的模板</vt:lpstr>
      <vt:lpstr>3.2 软件需求缺陷</vt:lpstr>
      <vt:lpstr>3.3 软件需求确认和验证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2615</cp:revision>
  <dcterms:created xsi:type="dcterms:W3CDTF">2113-01-01T00:00:00Z</dcterms:created>
  <dcterms:modified xsi:type="dcterms:W3CDTF">2024-12-17T08:40:16Z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517CC8EDEBFB40E28A5E6B60C65CD102</vt:lpwstr>
  </property>
</Properties>
</file>