
<file path=[Content_Types].xml><?xml version="1.0" encoding="utf-8"?>
<Types xmlns="http://schemas.openxmlformats.org/package/2006/content-types">
  <Default Extension="48vYAnTdJpv_xASVDTzK0gHaF2" ContentType="image/jpeg"/>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handoutMasterIdLst>
    <p:handoutMasterId r:id="rId55"/>
  </p:handoutMasterIdLst>
  <p:sldIdLst>
    <p:sldId id="2891" r:id="rId2"/>
    <p:sldId id="367" r:id="rId3"/>
    <p:sldId id="2903" r:id="rId4"/>
    <p:sldId id="2951" r:id="rId5"/>
    <p:sldId id="2904" r:id="rId6"/>
    <p:sldId id="2902" r:id="rId7"/>
    <p:sldId id="2901" r:id="rId8"/>
    <p:sldId id="2906" r:id="rId9"/>
    <p:sldId id="445" r:id="rId10"/>
    <p:sldId id="446" r:id="rId11"/>
    <p:sldId id="447" r:id="rId12"/>
    <p:sldId id="450" r:id="rId13"/>
    <p:sldId id="2947" r:id="rId14"/>
    <p:sldId id="2905" r:id="rId15"/>
    <p:sldId id="2907" r:id="rId16"/>
    <p:sldId id="448" r:id="rId17"/>
    <p:sldId id="2946" r:id="rId18"/>
    <p:sldId id="2909" r:id="rId19"/>
    <p:sldId id="2910" r:id="rId20"/>
    <p:sldId id="2912" r:id="rId21"/>
    <p:sldId id="2952" r:id="rId22"/>
    <p:sldId id="2913" r:id="rId23"/>
    <p:sldId id="2948" r:id="rId24"/>
    <p:sldId id="2915" r:id="rId25"/>
    <p:sldId id="2918" r:id="rId26"/>
    <p:sldId id="2954" r:id="rId27"/>
    <p:sldId id="2919" r:id="rId28"/>
    <p:sldId id="686" r:id="rId29"/>
    <p:sldId id="2923" r:id="rId30"/>
    <p:sldId id="2924" r:id="rId31"/>
    <p:sldId id="2925" r:id="rId32"/>
    <p:sldId id="2926" r:id="rId33"/>
    <p:sldId id="2927" r:id="rId34"/>
    <p:sldId id="2928" r:id="rId35"/>
    <p:sldId id="2930" r:id="rId36"/>
    <p:sldId id="599" r:id="rId37"/>
    <p:sldId id="2932" r:id="rId38"/>
    <p:sldId id="602" r:id="rId39"/>
    <p:sldId id="604" r:id="rId40"/>
    <p:sldId id="1258" r:id="rId41"/>
    <p:sldId id="605" r:id="rId42"/>
    <p:sldId id="606" r:id="rId43"/>
    <p:sldId id="607" r:id="rId44"/>
    <p:sldId id="2933" r:id="rId45"/>
    <p:sldId id="2950" r:id="rId46"/>
    <p:sldId id="2931" r:id="rId47"/>
    <p:sldId id="2934" r:id="rId48"/>
    <p:sldId id="2936" r:id="rId49"/>
    <p:sldId id="2935" r:id="rId50"/>
    <p:sldId id="2938" r:id="rId51"/>
    <p:sldId id="2939" r:id="rId52"/>
    <p:sldId id="2940" r:id="rId53"/>
  </p:sldIdLst>
  <p:sldSz cx="12190413" cy="6858000"/>
  <p:notesSz cx="7099300" cy="10234613"/>
  <p:custDataLst>
    <p:tags r:id="rId56"/>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053">
          <p15:clr>
            <a:srgbClr val="A4A3A4"/>
          </p15:clr>
        </p15:guide>
        <p15:guide id="2" pos="3779">
          <p15:clr>
            <a:srgbClr val="A4A3A4"/>
          </p15:clr>
        </p15:guide>
      </p15:sldGuideLst>
    </p:ext>
    <p:ext uri="{2D200454-40CA-4A62-9FC3-DE9A4176ACB9}">
      <p15:notesGuideLst xmlns:p15="http://schemas.microsoft.com/office/powerpoint/2012/main">
        <p15:guide id="1" orient="horz" pos="3063">
          <p15:clr>
            <a:srgbClr val="A4A3A4"/>
          </p15:clr>
        </p15:guide>
        <p15:guide id="2" pos="22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2" autoAdjust="0"/>
    <p:restoredTop sz="82270" autoAdjust="0"/>
  </p:normalViewPr>
  <p:slideViewPr>
    <p:cSldViewPr>
      <p:cViewPr varScale="1">
        <p:scale>
          <a:sx n="79" d="100"/>
          <a:sy n="79" d="100"/>
        </p:scale>
        <p:origin x="840" y="82"/>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45" d="100"/>
          <a:sy n="45" d="100"/>
        </p:scale>
        <p:origin x="2724" y="39"/>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9428754-80EA-4722-B222-5EB445CA1959}" type="slidenum">
              <a:rPr lang="zh-CN" altLang="en-US" smtClean="0"/>
              <a:t>31</a:t>
            </a:fld>
            <a:endParaRPr lang="en-US" altLang="zh-CN"/>
          </a:p>
        </p:txBody>
      </p:sp>
    </p:spTree>
    <p:extLst>
      <p:ext uri="{BB962C8B-B14F-4D97-AF65-F5344CB8AC3E}">
        <p14:creationId xmlns:p14="http://schemas.microsoft.com/office/powerpoint/2010/main" val="4231433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9428754-80EA-4722-B222-5EB445CA1959}" type="slidenum">
              <a:rPr lang="zh-CN" altLang="en-US" smtClean="0"/>
              <a:t>32</a:t>
            </a:fld>
            <a:endParaRPr lang="en-US" altLang="zh-CN"/>
          </a:p>
        </p:txBody>
      </p:sp>
    </p:spTree>
    <p:extLst>
      <p:ext uri="{BB962C8B-B14F-4D97-AF65-F5344CB8AC3E}">
        <p14:creationId xmlns:p14="http://schemas.microsoft.com/office/powerpoint/2010/main" val="3599094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39</a:t>
            </a:fld>
            <a:endParaRPr lang="en-US" altLang="zh-CN"/>
          </a:p>
        </p:txBody>
      </p:sp>
    </p:spTree>
    <p:extLst>
      <p:ext uri="{BB962C8B-B14F-4D97-AF65-F5344CB8AC3E}">
        <p14:creationId xmlns:p14="http://schemas.microsoft.com/office/powerpoint/2010/main" val="33991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42</a:t>
            </a:fld>
            <a:endParaRPr lang="en-US" altLang="zh-CN"/>
          </a:p>
        </p:txBody>
      </p:sp>
    </p:spTree>
    <p:extLst>
      <p:ext uri="{BB962C8B-B14F-4D97-AF65-F5344CB8AC3E}">
        <p14:creationId xmlns:p14="http://schemas.microsoft.com/office/powerpoint/2010/main" val="3221280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8590935" y="6407944"/>
            <a:ext cx="2559920" cy="365760"/>
          </a:xfrm>
        </p:spPr>
        <p:txBody>
          <a:bodyPr/>
          <a:lstStyle>
            <a:lvl1pPr>
              <a:defRPr b="1">
                <a:latin typeface="Times New Roman" panose="02020603050405020304" pitchFamily="18" charset="0"/>
                <a:cs typeface="Times New Roman" panose="02020603050405020304" pitchFamily="18" charset="0"/>
              </a:defRPr>
            </a:lvl1pPr>
          </a:lstStyle>
          <a:p>
            <a:pPr>
              <a:defRPr/>
            </a:pPr>
            <a:r>
              <a:rPr lang="zh-CN" altLang="en-US"/>
              <a:t>©Copyright Xinjun Mao</a:t>
            </a:r>
            <a:endParaRPr lang="en-US" altLang="zh-CN"/>
          </a:p>
        </p:txBody>
      </p:sp>
      <p:sp>
        <p:nvSpPr>
          <p:cNvPr id="5" name="页脚占位符 4"/>
          <p:cNvSpPr>
            <a:spLocks noGrp="1"/>
          </p:cNvSpPr>
          <p:nvPr>
            <p:ph type="ftr" sz="quarter" idx="11"/>
          </p:nvPr>
        </p:nvSpPr>
        <p:spPr>
          <a:xfrm>
            <a:off x="5423078" y="6407944"/>
            <a:ext cx="3133752" cy="365125"/>
          </a:xfrm>
        </p:spPr>
        <p:txBody>
          <a:bodyPr/>
          <a:lstStyle/>
          <a:p>
            <a:pPr>
              <a:defRPr/>
            </a:pPr>
            <a:endParaRPr lang="en-US" altLang="zh-CN"/>
          </a:p>
        </p:txBody>
      </p:sp>
      <p:sp>
        <p:nvSpPr>
          <p:cNvPr id="6" name="灯片编号占位符 5"/>
          <p:cNvSpPr>
            <a:spLocks noGrp="1"/>
          </p:cNvSpPr>
          <p:nvPr>
            <p:ph type="sldNum" sz="quarter" idx="12"/>
          </p:nvPr>
        </p:nvSpPr>
        <p:spPr>
          <a:xfrm>
            <a:off x="11182818" y="6407944"/>
            <a:ext cx="832681" cy="365125"/>
          </a:xfrm>
        </p:spPr>
        <p:txBody>
          <a:bodyPr/>
          <a:lstStyle>
            <a:lvl1pPr>
              <a:defRPr b="1">
                <a:latin typeface="Times New Roman" panose="02020603050405020304" pitchFamily="18" charset="0"/>
                <a:cs typeface="Times New Roman" panose="02020603050405020304" pitchFamily="18" charset="0"/>
              </a:defRPr>
            </a:lvl1pPr>
          </a:lstStyle>
          <a:p>
            <a:pPr>
              <a:defRPr/>
            </a:pPr>
            <a:fld id="{77E88AF7-5153-4875-A5A7-0323E1DC4585}" type="slidenum">
              <a:rPr lang="zh-CN" altLang="en-US" smtClean="0"/>
              <a:t>‹#›</a:t>
            </a:fld>
            <a:endParaRPr lang="en-US" altLang="zh-CN"/>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t>‹#›</a:t>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transition>
    <p:fade/>
  </p:transition>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image" Target="../media/image11.48vYAnTdJpv_xASVDTzK0gHaF2"/><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hyperlink" Target="3_3_1_1&#38656;&#27714;&#35843;&#30740;&#25552;&#32434;.doc" TargetMode="External"/><Relationship Id="rId4" Type="http://schemas.openxmlformats.org/officeDocument/2006/relationships/hyperlink" Target="&#30693;&#35782;&#31649;&#29702;&#39033;&#30446;&#21021;&#27493;&#35774;&#35745;&#35843;&#30740;.x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D93D1C2-5BA3-4830-B71F-95742B5AA952}"/>
              </a:ext>
            </a:extLst>
          </p:cNvPr>
          <p:cNvSpPr txBox="1">
            <a:spLocks noChangeArrowheads="1"/>
          </p:cNvSpPr>
          <p:nvPr/>
        </p:nvSpPr>
        <p:spPr>
          <a:xfrm>
            <a:off x="514586" y="2492896"/>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zh-CN" altLang="en-US" b="1" dirty="0">
                <a:solidFill>
                  <a:srgbClr val="C00000"/>
                </a:solidFill>
                <a:latin typeface="微软雅黑" panose="020B0503020204020204" pitchFamily="34" charset="-122"/>
                <a:ea typeface="微软雅黑" panose="020B0503020204020204" pitchFamily="34" charset="-122"/>
              </a:rPr>
              <a:t>获取软件需求</a:t>
            </a:r>
          </a:p>
        </p:txBody>
      </p:sp>
    </p:spTree>
    <p:extLst>
      <p:ext uri="{BB962C8B-B14F-4D97-AF65-F5344CB8AC3E}">
        <p14:creationId xmlns:p14="http://schemas.microsoft.com/office/powerpoint/2010/main" val="12960682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调查问卷</a:t>
            </a:r>
          </a:p>
        </p:txBody>
      </p:sp>
      <p:sp>
        <p:nvSpPr>
          <p:cNvPr id="2" name="内容占位符 1"/>
          <p:cNvSpPr>
            <a:spLocks noGrp="1"/>
          </p:cNvSpPr>
          <p:nvPr>
            <p:ph idx="1"/>
          </p:nvPr>
        </p:nvSpPr>
        <p:spPr/>
        <p:txBody>
          <a:bodyPr/>
          <a:lstStyle/>
          <a:p>
            <a:r>
              <a:rPr lang="zh-CN" altLang="en-US" dirty="0"/>
              <a:t>设计调查问卷</a:t>
            </a:r>
          </a:p>
          <a:p>
            <a:pPr lvl="1"/>
            <a:r>
              <a:rPr lang="zh-CN" altLang="en-US" dirty="0"/>
              <a:t>了解业务流程、实际操作过程</a:t>
            </a:r>
          </a:p>
          <a:p>
            <a:pPr lvl="1"/>
            <a:r>
              <a:rPr lang="zh-CN" altLang="en-US" dirty="0"/>
              <a:t>用户的期望和要求</a:t>
            </a:r>
          </a:p>
          <a:p>
            <a:r>
              <a:rPr lang="zh-CN" altLang="en-US" dirty="0"/>
              <a:t>对谁进行调查</a:t>
            </a:r>
          </a:p>
          <a:p>
            <a:pPr lvl="1"/>
            <a:r>
              <a:rPr lang="zh-CN" altLang="en-US" dirty="0"/>
              <a:t>应用领域中扮演不同角色的用户</a:t>
            </a:r>
            <a:endParaRPr lang="en-US" altLang="zh-CN" dirty="0"/>
          </a:p>
          <a:p>
            <a:r>
              <a:rPr lang="zh-CN" altLang="en-US" dirty="0"/>
              <a:t>如何利用调查问卷</a:t>
            </a:r>
          </a:p>
          <a:p>
            <a:pPr lvl="1"/>
            <a:r>
              <a:rPr lang="zh-CN" altLang="en-US" dirty="0"/>
              <a:t>从调查问卷中了解业务流程</a:t>
            </a:r>
          </a:p>
          <a:p>
            <a:pPr lvl="1"/>
            <a:r>
              <a:rPr lang="zh-CN" altLang="en-US" dirty="0"/>
              <a:t>从调查问卷中掌握用户需求</a:t>
            </a:r>
          </a:p>
        </p:txBody>
      </p:sp>
      <p:sp>
        <p:nvSpPr>
          <p:cNvPr id="3" name="圆角矩形 8">
            <a:extLst>
              <a:ext uri="{FF2B5EF4-FFF2-40B4-BE49-F238E27FC236}">
                <a16:creationId xmlns:a16="http://schemas.microsoft.com/office/drawing/2014/main" id="{DB36BC36-CB61-D759-FA74-CD29DF474214}"/>
              </a:ext>
            </a:extLst>
          </p:cNvPr>
          <p:cNvSpPr/>
          <p:nvPr/>
        </p:nvSpPr>
        <p:spPr>
          <a:xfrm>
            <a:off x="-16174" y="6417331"/>
            <a:ext cx="12206587" cy="432049"/>
          </a:xfrm>
          <a:prstGeom prst="roundRect">
            <a:avLst>
              <a:gd name="adj" fmla="val 5054"/>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从调查问卷的回答中获得软件需求</a:t>
            </a:r>
            <a:endParaRPr lang="zh-CN" altLang="en-US" dirty="0">
              <a:solidFill>
                <a:schemeClr val="lt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499329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p:txBody>
          <a:bodyPr/>
          <a:lstStyle/>
          <a:p>
            <a:r>
              <a:rPr lang="zh-CN" altLang="en-US" dirty="0"/>
              <a:t>现场观摩</a:t>
            </a:r>
          </a:p>
        </p:txBody>
      </p:sp>
      <p:sp>
        <p:nvSpPr>
          <p:cNvPr id="6" name="内容占位符 5"/>
          <p:cNvSpPr>
            <a:spLocks noGrp="1"/>
          </p:cNvSpPr>
          <p:nvPr>
            <p:ph idx="1"/>
          </p:nvPr>
        </p:nvSpPr>
        <p:spPr/>
        <p:txBody>
          <a:bodyPr/>
          <a:lstStyle/>
          <a:p>
            <a:r>
              <a:rPr lang="zh-CN" altLang="en-US" dirty="0"/>
              <a:t>业务的过程、步骤和输出</a:t>
            </a:r>
            <a:endParaRPr lang="en-US" altLang="zh-CN" dirty="0"/>
          </a:p>
          <a:p>
            <a:r>
              <a:rPr lang="zh-CN" altLang="en-US" dirty="0"/>
              <a:t>业务的工作流程及细节</a:t>
            </a:r>
            <a:endParaRPr lang="en-US" altLang="zh-CN" dirty="0"/>
          </a:p>
        </p:txBody>
      </p:sp>
      <p:sp>
        <p:nvSpPr>
          <p:cNvPr id="5" name="圆角矩形 8">
            <a:extLst>
              <a:ext uri="{FF2B5EF4-FFF2-40B4-BE49-F238E27FC236}">
                <a16:creationId xmlns:a16="http://schemas.microsoft.com/office/drawing/2014/main" id="{505DDAE0-C59E-90BA-D321-8F746C1DF42A}"/>
              </a:ext>
            </a:extLst>
          </p:cNvPr>
          <p:cNvSpPr/>
          <p:nvPr/>
        </p:nvSpPr>
        <p:spPr>
          <a:xfrm>
            <a:off x="-16174" y="6417331"/>
            <a:ext cx="12206587" cy="432049"/>
          </a:xfrm>
          <a:prstGeom prst="roundRect">
            <a:avLst>
              <a:gd name="adj" fmla="val 5054"/>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从现场观摩中了解业务流程，进而获得软件需求</a:t>
            </a:r>
            <a:endParaRPr lang="zh-CN" altLang="en-US" dirty="0">
              <a:solidFill>
                <a:schemeClr val="lt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074702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sym typeface="+mn-ea"/>
              </a:rPr>
              <a:t>分析</a:t>
            </a:r>
            <a:r>
              <a:rPr lang="zh-CN" altLang="en-US" dirty="0"/>
              <a:t>业务资料</a:t>
            </a:r>
          </a:p>
        </p:txBody>
      </p:sp>
      <p:sp>
        <p:nvSpPr>
          <p:cNvPr id="2" name="内容占位符 1"/>
          <p:cNvSpPr>
            <a:spLocks noGrp="1"/>
          </p:cNvSpPr>
          <p:nvPr>
            <p:ph idx="1"/>
          </p:nvPr>
        </p:nvSpPr>
        <p:spPr/>
        <p:txBody>
          <a:bodyPr/>
          <a:lstStyle/>
          <a:p>
            <a:r>
              <a:rPr lang="zh-CN" altLang="en-US" dirty="0"/>
              <a:t>收集重要的业务资料</a:t>
            </a:r>
            <a:endParaRPr lang="en-US" altLang="zh-CN" dirty="0"/>
          </a:p>
          <a:p>
            <a:r>
              <a:rPr lang="zh-CN" altLang="en-US" dirty="0"/>
              <a:t>阅读和分析业务资料</a:t>
            </a:r>
            <a:endParaRPr lang="en-US" altLang="zh-CN" dirty="0"/>
          </a:p>
          <a:p>
            <a:endParaRPr lang="zh-CN" altLang="en-US" dirty="0"/>
          </a:p>
        </p:txBody>
      </p:sp>
      <p:pic>
        <p:nvPicPr>
          <p:cNvPr id="12291" name="Picture 3" descr="C:\Program Files\Microsoft Office\MEDIA\CAGCAT10\j0205466.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5580" y="3066110"/>
            <a:ext cx="1764196" cy="1755646"/>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图形用户界面, 文本, 聊天或短信, 图标&#10;&#10;描述已自动生成">
            <a:extLst>
              <a:ext uri="{FF2B5EF4-FFF2-40B4-BE49-F238E27FC236}">
                <a16:creationId xmlns:a16="http://schemas.microsoft.com/office/drawing/2014/main" id="{B6E030FE-98F6-454D-A0C6-37202DD0E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5346" y="3068960"/>
            <a:ext cx="1764196" cy="1764196"/>
          </a:xfrm>
          <a:prstGeom prst="rect">
            <a:avLst/>
          </a:prstGeom>
        </p:spPr>
      </p:pic>
      <p:sp>
        <p:nvSpPr>
          <p:cNvPr id="7" name="圆角矩形 8">
            <a:extLst>
              <a:ext uri="{FF2B5EF4-FFF2-40B4-BE49-F238E27FC236}">
                <a16:creationId xmlns:a16="http://schemas.microsoft.com/office/drawing/2014/main" id="{3CD94F4F-4414-1523-0CCB-39945CE2EDDA}"/>
              </a:ext>
            </a:extLst>
          </p:cNvPr>
          <p:cNvSpPr/>
          <p:nvPr/>
        </p:nvSpPr>
        <p:spPr>
          <a:xfrm>
            <a:off x="-16174" y="6417331"/>
            <a:ext cx="12206587" cy="432049"/>
          </a:xfrm>
          <a:prstGeom prst="roundRect">
            <a:avLst>
              <a:gd name="adj" fmla="val 5054"/>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通过阅读业务资料来了解业务及其流程，进而获得软件需求</a:t>
            </a:r>
          </a:p>
        </p:txBody>
      </p:sp>
      <p:pic>
        <p:nvPicPr>
          <p:cNvPr id="9" name="图片 8">
            <a:extLst>
              <a:ext uri="{FF2B5EF4-FFF2-40B4-BE49-F238E27FC236}">
                <a16:creationId xmlns:a16="http://schemas.microsoft.com/office/drawing/2014/main" id="{CA2FA86C-6F53-2806-7543-522D6CE16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611" y="2816932"/>
            <a:ext cx="2365437" cy="2355456"/>
          </a:xfrm>
          <a:prstGeom prst="rect">
            <a:avLst/>
          </a:prstGeom>
        </p:spPr>
      </p:pic>
      <p:sp>
        <p:nvSpPr>
          <p:cNvPr id="10" name="文本框 9">
            <a:extLst>
              <a:ext uri="{FF2B5EF4-FFF2-40B4-BE49-F238E27FC236}">
                <a16:creationId xmlns:a16="http://schemas.microsoft.com/office/drawing/2014/main" id="{55125369-1623-D33C-FB15-E23C7C6F4D9E}"/>
              </a:ext>
            </a:extLst>
          </p:cNvPr>
          <p:cNvSpPr txBox="1"/>
          <p:nvPr/>
        </p:nvSpPr>
        <p:spPr>
          <a:xfrm>
            <a:off x="6635266" y="1266252"/>
            <a:ext cx="4572508" cy="830997"/>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如银行国际交易的业务材料，火车调度的业务资料</a:t>
            </a:r>
          </a:p>
        </p:txBody>
      </p:sp>
    </p:spTree>
    <p:extLst>
      <p:ext uri="{BB962C8B-B14F-4D97-AF65-F5344CB8AC3E}">
        <p14:creationId xmlns:p14="http://schemas.microsoft.com/office/powerpoint/2010/main" val="15913647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3C10C-69CC-F1F9-92DC-99B9F650B791}"/>
              </a:ext>
            </a:extLst>
          </p:cNvPr>
          <p:cNvSpPr>
            <a:spLocks noGrp="1"/>
          </p:cNvSpPr>
          <p:nvPr>
            <p:ph type="title"/>
          </p:nvPr>
        </p:nvSpPr>
        <p:spPr>
          <a:xfrm>
            <a:off x="550590" y="8620"/>
            <a:ext cx="10909212" cy="707886"/>
          </a:xfrm>
        </p:spPr>
        <p:txBody>
          <a:bodyPr/>
          <a:lstStyle/>
          <a:p>
            <a:r>
              <a:rPr lang="zh-CN" altLang="en-US" dirty="0"/>
              <a:t>头脑风暴</a:t>
            </a:r>
          </a:p>
        </p:txBody>
      </p:sp>
      <p:sp>
        <p:nvSpPr>
          <p:cNvPr id="3" name="内容占位符 2">
            <a:extLst>
              <a:ext uri="{FF2B5EF4-FFF2-40B4-BE49-F238E27FC236}">
                <a16:creationId xmlns:a16="http://schemas.microsoft.com/office/drawing/2014/main" id="{01256B36-0222-2CC7-A2E8-305B88B3850C}"/>
              </a:ext>
            </a:extLst>
          </p:cNvPr>
          <p:cNvSpPr>
            <a:spLocks noGrp="1"/>
          </p:cNvSpPr>
          <p:nvPr>
            <p:ph idx="1"/>
          </p:nvPr>
        </p:nvSpPr>
        <p:spPr>
          <a:xfrm>
            <a:off x="539750" y="1125538"/>
            <a:ext cx="10920052" cy="5040312"/>
          </a:xfrm>
        </p:spPr>
        <p:txBody>
          <a:bodyPr/>
          <a:lstStyle/>
          <a:p>
            <a:r>
              <a:rPr lang="zh-CN" altLang="zh-CN" dirty="0"/>
              <a:t>将与软件系统相关的一帮人组织在一起，非正式、开放地、甚至没有明确主题的</a:t>
            </a:r>
            <a:r>
              <a:rPr lang="zh-CN" altLang="zh-CN" dirty="0">
                <a:solidFill>
                  <a:srgbClr val="C00000"/>
                </a:solidFill>
              </a:rPr>
              <a:t>散漫讨论</a:t>
            </a:r>
            <a:r>
              <a:rPr lang="zh-CN" altLang="zh-CN" dirty="0"/>
              <a:t>，从中</a:t>
            </a:r>
            <a:r>
              <a:rPr lang="zh-CN" altLang="zh-CN" dirty="0">
                <a:solidFill>
                  <a:srgbClr val="C00000"/>
                </a:solidFill>
              </a:rPr>
              <a:t>捕捉软件需求</a:t>
            </a:r>
            <a:r>
              <a:rPr lang="zh-CN" altLang="zh-CN" dirty="0"/>
              <a:t>的灵感和认识</a:t>
            </a:r>
            <a:endParaRPr lang="en-US" altLang="zh-CN" dirty="0"/>
          </a:p>
          <a:p>
            <a:r>
              <a:rPr lang="zh-CN" altLang="zh-CN" dirty="0"/>
              <a:t>该方法适合于那些需要对软件需求进行</a:t>
            </a:r>
            <a:r>
              <a:rPr lang="zh-CN" altLang="zh-CN" dirty="0">
                <a:solidFill>
                  <a:srgbClr val="C00000"/>
                </a:solidFill>
              </a:rPr>
              <a:t>开放构思和自由创作</a:t>
            </a:r>
            <a:r>
              <a:rPr lang="zh-CN" altLang="zh-CN" dirty="0"/>
              <a:t>的软件系统</a:t>
            </a:r>
            <a:endParaRPr lang="zh-CN" altLang="en-US" dirty="0"/>
          </a:p>
        </p:txBody>
      </p:sp>
      <p:pic>
        <p:nvPicPr>
          <p:cNvPr id="7" name="图片 6">
            <a:extLst>
              <a:ext uri="{FF2B5EF4-FFF2-40B4-BE49-F238E27FC236}">
                <a16:creationId xmlns:a16="http://schemas.microsoft.com/office/drawing/2014/main" id="{B1681E18-D711-FABB-5A37-6101EC4ED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430" y="3696196"/>
            <a:ext cx="3024336" cy="2469654"/>
          </a:xfrm>
          <a:prstGeom prst="rect">
            <a:avLst/>
          </a:prstGeom>
        </p:spPr>
      </p:pic>
    </p:spTree>
    <p:extLst>
      <p:ext uri="{BB962C8B-B14F-4D97-AF65-F5344CB8AC3E}">
        <p14:creationId xmlns:p14="http://schemas.microsoft.com/office/powerpoint/2010/main" val="18302414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6374B-8AFB-4643-8C4E-FFED8F13E1E1}"/>
              </a:ext>
            </a:extLst>
          </p:cNvPr>
          <p:cNvSpPr>
            <a:spLocks noGrp="1"/>
          </p:cNvSpPr>
          <p:nvPr>
            <p:ph type="title"/>
          </p:nvPr>
        </p:nvSpPr>
        <p:spPr>
          <a:xfrm>
            <a:off x="550590" y="8620"/>
            <a:ext cx="10909212" cy="707886"/>
          </a:xfrm>
        </p:spPr>
        <p:txBody>
          <a:bodyPr/>
          <a:lstStyle/>
          <a:p>
            <a:r>
              <a:rPr lang="zh-CN" altLang="en-US" dirty="0"/>
              <a:t>软件原型</a:t>
            </a:r>
          </a:p>
        </p:txBody>
      </p:sp>
      <p:sp>
        <p:nvSpPr>
          <p:cNvPr id="3" name="内容占位符 2">
            <a:extLst>
              <a:ext uri="{FF2B5EF4-FFF2-40B4-BE49-F238E27FC236}">
                <a16:creationId xmlns:a16="http://schemas.microsoft.com/office/drawing/2014/main" id="{998DBE9C-D7B3-4301-AED8-A678942F80F3}"/>
              </a:ext>
            </a:extLst>
          </p:cNvPr>
          <p:cNvSpPr>
            <a:spLocks noGrp="1"/>
          </p:cNvSpPr>
          <p:nvPr>
            <p:ph idx="1"/>
          </p:nvPr>
        </p:nvSpPr>
        <p:spPr>
          <a:xfrm>
            <a:off x="539750" y="1125538"/>
            <a:ext cx="10920052" cy="5040312"/>
          </a:xfrm>
        </p:spPr>
        <p:txBody>
          <a:bodyPr/>
          <a:lstStyle/>
          <a:p>
            <a:pPr marL="342900" lvl="1" indent="-342900" eaLnBrk="0" fontAlgn="base" hangingPunct="0">
              <a:spcAft>
                <a:spcPct val="0"/>
              </a:spcAft>
              <a:buFont typeface="Wingdings" panose="05000000000000000000" pitchFamily="2" charset="2"/>
              <a:buChar char=""/>
            </a:pPr>
            <a:r>
              <a:rPr lang="zh-CN" altLang="en-US" sz="3200" b="1" dirty="0"/>
              <a:t>没看到实际系统前，用户自己都不知道需要什么样的系统</a:t>
            </a:r>
            <a:endParaRPr lang="en-US" altLang="zh-CN" sz="3200" b="1" dirty="0"/>
          </a:p>
          <a:p>
            <a:pPr marL="342900" lvl="1" indent="-342900" eaLnBrk="0" fontAlgn="base" hangingPunct="0">
              <a:spcAft>
                <a:spcPct val="0"/>
              </a:spcAft>
              <a:buFont typeface="Wingdings" panose="05000000000000000000" pitchFamily="2" charset="2"/>
              <a:buChar char=""/>
            </a:pPr>
            <a:r>
              <a:rPr lang="zh-CN" altLang="zh-CN" sz="3200" b="1" dirty="0"/>
              <a:t>软件原型作为需求工程师和用户之间的</a:t>
            </a:r>
            <a:r>
              <a:rPr lang="zh-CN" altLang="zh-CN" sz="3200" b="1" dirty="0">
                <a:solidFill>
                  <a:srgbClr val="C00000"/>
                </a:solidFill>
              </a:rPr>
              <a:t>交流媒介</a:t>
            </a:r>
            <a:r>
              <a:rPr lang="zh-CN" altLang="zh-CN" sz="3200" b="1" dirty="0"/>
              <a:t>，有助于直观地展示软件需求</a:t>
            </a:r>
            <a:endParaRPr lang="en-US" altLang="zh-CN" sz="3200" b="1" dirty="0"/>
          </a:p>
          <a:p>
            <a:pPr lvl="1"/>
            <a:r>
              <a:rPr lang="zh-CN" altLang="zh-CN" dirty="0"/>
              <a:t>展示业务操作流程</a:t>
            </a:r>
            <a:r>
              <a:rPr lang="en-US" altLang="zh-CN" dirty="0"/>
              <a:t> </a:t>
            </a:r>
            <a:r>
              <a:rPr lang="zh-CN" altLang="zh-CN" dirty="0"/>
              <a:t>以及</a:t>
            </a:r>
            <a:r>
              <a:rPr lang="en-US" altLang="zh-CN" dirty="0"/>
              <a:t> </a:t>
            </a:r>
            <a:r>
              <a:rPr lang="zh-CN" altLang="zh-CN" dirty="0"/>
              <a:t>用户与软件之间的交互</a:t>
            </a:r>
            <a:endParaRPr lang="en-US" altLang="zh-CN" dirty="0"/>
          </a:p>
          <a:p>
            <a:r>
              <a:rPr lang="zh-CN" altLang="zh-CN" dirty="0"/>
              <a:t>需求工程师根据用户初步需求描述，快速构造出一个</a:t>
            </a:r>
            <a:r>
              <a:rPr lang="zh-CN" altLang="zh-CN" dirty="0">
                <a:solidFill>
                  <a:srgbClr val="C00000"/>
                </a:solidFill>
              </a:rPr>
              <a:t>可运行的软件原型</a:t>
            </a:r>
            <a:endParaRPr lang="en-US" altLang="zh-CN" dirty="0">
              <a:solidFill>
                <a:srgbClr val="C00000"/>
              </a:solidFill>
            </a:endParaRPr>
          </a:p>
          <a:p>
            <a:pPr lvl="1"/>
            <a:r>
              <a:rPr lang="zh-CN" altLang="zh-CN" dirty="0"/>
              <a:t>用户</a:t>
            </a:r>
            <a:r>
              <a:rPr lang="zh-CN" altLang="en-US" dirty="0"/>
              <a:t>通过</a:t>
            </a:r>
            <a:r>
              <a:rPr lang="zh-CN" altLang="zh-CN" dirty="0"/>
              <a:t>使用</a:t>
            </a:r>
            <a:r>
              <a:rPr lang="zh-CN" altLang="en-US" dirty="0"/>
              <a:t>原型</a:t>
            </a:r>
            <a:r>
              <a:rPr lang="zh-CN" altLang="zh-CN" dirty="0"/>
              <a:t>，</a:t>
            </a:r>
            <a:r>
              <a:rPr lang="zh-CN" altLang="en-US" dirty="0"/>
              <a:t>可以</a:t>
            </a:r>
            <a:r>
              <a:rPr lang="zh-CN" altLang="zh-CN" dirty="0"/>
              <a:t>发现</a:t>
            </a:r>
            <a:r>
              <a:rPr lang="zh-CN" altLang="en-US" dirty="0"/>
              <a:t>对应</a:t>
            </a:r>
            <a:r>
              <a:rPr lang="zh-CN" altLang="zh-CN" dirty="0"/>
              <a:t>软件需求中存在的问题，导出尚未发现、新的软件需</a:t>
            </a:r>
            <a:r>
              <a:rPr lang="zh-CN" altLang="en-US" dirty="0"/>
              <a:t>求</a:t>
            </a:r>
          </a:p>
        </p:txBody>
      </p:sp>
      <p:sp>
        <p:nvSpPr>
          <p:cNvPr id="5" name="圆角矩形 8">
            <a:extLst>
              <a:ext uri="{FF2B5EF4-FFF2-40B4-BE49-F238E27FC236}">
                <a16:creationId xmlns:a16="http://schemas.microsoft.com/office/drawing/2014/main" id="{8D83A2DF-F7CE-97DC-9D9B-D00E58A3271E}"/>
              </a:ext>
            </a:extLst>
          </p:cNvPr>
          <p:cNvSpPr/>
          <p:nvPr/>
        </p:nvSpPr>
        <p:spPr>
          <a:xfrm>
            <a:off x="-16174" y="6417331"/>
            <a:ext cx="12206587" cy="432049"/>
          </a:xfrm>
          <a:prstGeom prst="roundRect">
            <a:avLst>
              <a:gd name="adj" fmla="val 5054"/>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通过软件原型有助于帮助用户导出他们所需的软件要求</a:t>
            </a:r>
            <a:endParaRPr lang="zh-CN" altLang="en-US" dirty="0">
              <a:solidFill>
                <a:schemeClr val="lt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322133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B6ADA-EB8C-43C5-8F2D-9A42FC3FEBEF}"/>
              </a:ext>
            </a:extLst>
          </p:cNvPr>
          <p:cNvSpPr>
            <a:spLocks noGrp="1"/>
          </p:cNvSpPr>
          <p:nvPr>
            <p:ph type="title"/>
          </p:nvPr>
        </p:nvSpPr>
        <p:spPr>
          <a:xfrm>
            <a:off x="550590" y="8620"/>
            <a:ext cx="10909212" cy="707886"/>
          </a:xfrm>
        </p:spPr>
        <p:txBody>
          <a:bodyPr/>
          <a:lstStyle/>
          <a:p>
            <a:r>
              <a:rPr lang="zh-CN" altLang="zh-CN" dirty="0"/>
              <a:t>群体化方法</a:t>
            </a:r>
            <a:endParaRPr lang="zh-CN" altLang="en-US" dirty="0"/>
          </a:p>
        </p:txBody>
      </p:sp>
      <p:sp>
        <p:nvSpPr>
          <p:cNvPr id="3" name="内容占位符 2">
            <a:extLst>
              <a:ext uri="{FF2B5EF4-FFF2-40B4-BE49-F238E27FC236}">
                <a16:creationId xmlns:a16="http://schemas.microsoft.com/office/drawing/2014/main" id="{621F2ED9-5C64-4CC0-BECA-1AFAE777F55F}"/>
              </a:ext>
            </a:extLst>
          </p:cNvPr>
          <p:cNvSpPr>
            <a:spLocks noGrp="1"/>
          </p:cNvSpPr>
          <p:nvPr>
            <p:ph idx="1"/>
          </p:nvPr>
        </p:nvSpPr>
        <p:spPr>
          <a:xfrm>
            <a:off x="539750" y="1125538"/>
            <a:ext cx="10920052" cy="5040312"/>
          </a:xfrm>
        </p:spPr>
        <p:txBody>
          <a:bodyPr/>
          <a:lstStyle/>
          <a:p>
            <a:r>
              <a:rPr lang="zh-CN" altLang="zh-CN" dirty="0"/>
              <a:t>让互联网上的</a:t>
            </a:r>
            <a:r>
              <a:rPr lang="zh-CN" altLang="zh-CN" dirty="0">
                <a:solidFill>
                  <a:srgbClr val="C00000"/>
                </a:solidFill>
              </a:rPr>
              <a:t>海量和开放群体</a:t>
            </a:r>
            <a:r>
              <a:rPr lang="zh-CN" altLang="zh-CN" dirty="0"/>
              <a:t>参与到获取软件需求的工作中来，提出他们对软件需求的想法，并通过组织、汇聚和筛选，从中遴选出有价值的软件需求</a:t>
            </a:r>
            <a:endParaRPr lang="en-US" altLang="zh-CN" dirty="0"/>
          </a:p>
          <a:p>
            <a:endParaRPr lang="en-US" altLang="zh-CN" dirty="0"/>
          </a:p>
          <a:p>
            <a:r>
              <a:rPr lang="zh-CN" altLang="zh-CN" dirty="0">
                <a:solidFill>
                  <a:srgbClr val="C00000"/>
                </a:solidFill>
              </a:rPr>
              <a:t>集思广益</a:t>
            </a:r>
            <a:r>
              <a:rPr lang="zh-CN" altLang="zh-CN" dirty="0"/>
              <a:t>，吸纳更多的人参与到需求创作和构思之中，有助于获得超出开发团队和用户常规想定的软件需求</a:t>
            </a:r>
            <a:endParaRPr lang="en-US" altLang="zh-CN" dirty="0"/>
          </a:p>
          <a:p>
            <a:endParaRPr lang="en-US" altLang="zh-CN" dirty="0"/>
          </a:p>
          <a:p>
            <a:r>
              <a:rPr lang="zh-CN" altLang="en-US" dirty="0"/>
              <a:t>开源软件的需求就是采用群体化的方法来获取的</a:t>
            </a:r>
          </a:p>
        </p:txBody>
      </p:sp>
      <p:sp>
        <p:nvSpPr>
          <p:cNvPr id="4" name="圆角矩形 8">
            <a:extLst>
              <a:ext uri="{FF2B5EF4-FFF2-40B4-BE49-F238E27FC236}">
                <a16:creationId xmlns:a16="http://schemas.microsoft.com/office/drawing/2014/main" id="{B365C681-A43E-DF40-7AB0-49E4A04E65B6}"/>
              </a:ext>
            </a:extLst>
          </p:cNvPr>
          <p:cNvSpPr/>
          <p:nvPr/>
        </p:nvSpPr>
        <p:spPr>
          <a:xfrm>
            <a:off x="-16174" y="6417331"/>
            <a:ext cx="12206587" cy="432049"/>
          </a:xfrm>
          <a:prstGeom prst="roundRect">
            <a:avLst>
              <a:gd name="adj" fmla="val 5054"/>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依托社会化群体来集体构思软件的需求，集思广益</a:t>
            </a:r>
            <a:endParaRPr lang="zh-CN" altLang="en-US" dirty="0">
              <a:solidFill>
                <a:schemeClr val="lt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03230916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场景分析法</a:t>
            </a:r>
          </a:p>
        </p:txBody>
      </p:sp>
      <p:sp>
        <p:nvSpPr>
          <p:cNvPr id="2" name="内容占位符 1"/>
          <p:cNvSpPr>
            <a:spLocks noGrp="1"/>
          </p:cNvSpPr>
          <p:nvPr>
            <p:ph idx="1"/>
          </p:nvPr>
        </p:nvSpPr>
        <p:spPr/>
        <p:txBody>
          <a:bodyPr/>
          <a:lstStyle/>
          <a:p>
            <a:r>
              <a:rPr lang="zh-CN" altLang="en-US" dirty="0"/>
              <a:t>场境分析法是通过模拟用户的使用场景，来分析问题和需求的方法。</a:t>
            </a:r>
            <a:endParaRPr lang="en-US" altLang="zh-CN" dirty="0"/>
          </a:p>
          <a:p>
            <a:pPr marL="342900" lvl="1" indent="-342900" eaLnBrk="0" fontAlgn="base" hangingPunct="0">
              <a:lnSpc>
                <a:spcPct val="90000"/>
              </a:lnSpc>
              <a:spcAft>
                <a:spcPct val="0"/>
              </a:spcAft>
              <a:buFont typeface="Wingdings" panose="05000000000000000000" pitchFamily="2" charset="2"/>
              <a:buChar char=""/>
              <a:defRPr/>
            </a:pPr>
            <a:r>
              <a:rPr lang="zh-CN" altLang="en-US" sz="3200" b="1" dirty="0"/>
              <a:t>场景分析的核心是：</a:t>
            </a:r>
            <a:r>
              <a:rPr lang="zh-CN" altLang="en-US" sz="3200" b="1" dirty="0">
                <a:solidFill>
                  <a:srgbClr val="C00000"/>
                </a:solidFill>
              </a:rPr>
              <a:t>角色、场景、方案</a:t>
            </a:r>
          </a:p>
          <a:p>
            <a:pPr lvl="1"/>
            <a:endParaRPr lang="zh-CN" altLang="en-US" dirty="0"/>
          </a:p>
          <a:p>
            <a:endParaRPr lang="zh-CN" altLang="en-US" dirty="0"/>
          </a:p>
        </p:txBody>
      </p:sp>
      <p:pic>
        <p:nvPicPr>
          <p:cNvPr id="6" name="图片 1"/>
          <p:cNvPicPr>
            <a:picLocks noChangeAspect="1"/>
          </p:cNvPicPr>
          <p:nvPr/>
        </p:nvPicPr>
        <p:blipFill>
          <a:blip r:embed="rId2">
            <a:extLst>
              <a:ext uri="{28A0092B-C50C-407E-A947-70E740481C1C}">
                <a14:useLocalDpi xmlns:a14="http://schemas.microsoft.com/office/drawing/2010/main" val="0"/>
              </a:ext>
            </a:extLst>
          </a:blip>
          <a:srcRect b="23055"/>
          <a:stretch>
            <a:fillRect/>
          </a:stretch>
        </p:blipFill>
        <p:spPr bwMode="auto">
          <a:xfrm>
            <a:off x="2566814" y="2864450"/>
            <a:ext cx="6445922" cy="15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
          <p:cNvPicPr>
            <a:picLocks noChangeAspect="1"/>
          </p:cNvPicPr>
          <p:nvPr/>
        </p:nvPicPr>
        <p:blipFill>
          <a:blip r:embed="rId3">
            <a:extLst>
              <a:ext uri="{28A0092B-C50C-407E-A947-70E740481C1C}">
                <a14:useLocalDpi xmlns:a14="http://schemas.microsoft.com/office/drawing/2010/main" val="0"/>
              </a:ext>
            </a:extLst>
          </a:blip>
          <a:srcRect r="3754"/>
          <a:stretch>
            <a:fillRect/>
          </a:stretch>
        </p:blipFill>
        <p:spPr bwMode="auto">
          <a:xfrm>
            <a:off x="1450690" y="4502684"/>
            <a:ext cx="945833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8659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31CE5-165C-73E1-E9DB-D81A90CDC1F1}"/>
              </a:ext>
            </a:extLst>
          </p:cNvPr>
          <p:cNvSpPr>
            <a:spLocks noGrp="1"/>
          </p:cNvSpPr>
          <p:nvPr>
            <p:ph type="title"/>
          </p:nvPr>
        </p:nvSpPr>
        <p:spPr/>
        <p:txBody>
          <a:bodyPr/>
          <a:lstStyle/>
          <a:p>
            <a:r>
              <a:rPr lang="en-US" altLang="zh-CN" dirty="0"/>
              <a:t>1.4 </a:t>
            </a:r>
            <a:r>
              <a:rPr lang="zh-CN" altLang="zh-CN" dirty="0"/>
              <a:t>获取软件需求的过程</a:t>
            </a:r>
            <a:endParaRPr lang="zh-CN" altLang="en-US" dirty="0"/>
          </a:p>
        </p:txBody>
      </p:sp>
      <p:sp>
        <p:nvSpPr>
          <p:cNvPr id="4" name="矩形 3">
            <a:extLst>
              <a:ext uri="{FF2B5EF4-FFF2-40B4-BE49-F238E27FC236}">
                <a16:creationId xmlns:a16="http://schemas.microsoft.com/office/drawing/2014/main" id="{3CCA2FF5-0B8F-4ECB-4D24-C3263EA28335}"/>
              </a:ext>
            </a:extLst>
          </p:cNvPr>
          <p:cNvSpPr/>
          <p:nvPr/>
        </p:nvSpPr>
        <p:spPr>
          <a:xfrm>
            <a:off x="766614" y="2672916"/>
            <a:ext cx="1800200" cy="1224136"/>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明确问题及软件解决方案</a:t>
            </a:r>
          </a:p>
        </p:txBody>
      </p:sp>
      <p:sp>
        <p:nvSpPr>
          <p:cNvPr id="5" name="矩形 4">
            <a:extLst>
              <a:ext uri="{FF2B5EF4-FFF2-40B4-BE49-F238E27FC236}">
                <a16:creationId xmlns:a16="http://schemas.microsoft.com/office/drawing/2014/main" id="{074736F5-4D95-630A-BD73-8517AA08EF46}"/>
              </a:ext>
            </a:extLst>
          </p:cNvPr>
          <p:cNvSpPr/>
          <p:nvPr/>
        </p:nvSpPr>
        <p:spPr>
          <a:xfrm>
            <a:off x="3718942" y="2672916"/>
            <a:ext cx="1800200" cy="1224136"/>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导出和构思软件需求</a:t>
            </a:r>
          </a:p>
        </p:txBody>
      </p:sp>
      <p:sp>
        <p:nvSpPr>
          <p:cNvPr id="6" name="矩形 5">
            <a:extLst>
              <a:ext uri="{FF2B5EF4-FFF2-40B4-BE49-F238E27FC236}">
                <a16:creationId xmlns:a16="http://schemas.microsoft.com/office/drawing/2014/main" id="{57F48D11-1950-1F8C-30BA-954928A06F38}"/>
              </a:ext>
            </a:extLst>
          </p:cNvPr>
          <p:cNvSpPr/>
          <p:nvPr/>
        </p:nvSpPr>
        <p:spPr>
          <a:xfrm>
            <a:off x="6669005" y="2672916"/>
            <a:ext cx="1800200" cy="1224136"/>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描述初步的软件需求</a:t>
            </a:r>
          </a:p>
        </p:txBody>
      </p:sp>
      <p:sp>
        <p:nvSpPr>
          <p:cNvPr id="7" name="矩形 6">
            <a:extLst>
              <a:ext uri="{FF2B5EF4-FFF2-40B4-BE49-F238E27FC236}">
                <a16:creationId xmlns:a16="http://schemas.microsoft.com/office/drawing/2014/main" id="{40711C28-9E81-3F8B-C29F-2682CEF1488B}"/>
              </a:ext>
            </a:extLst>
          </p:cNvPr>
          <p:cNvSpPr/>
          <p:nvPr/>
        </p:nvSpPr>
        <p:spPr>
          <a:xfrm>
            <a:off x="9551590" y="2672916"/>
            <a:ext cx="1800200" cy="1224136"/>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评审初步软件需求</a:t>
            </a:r>
          </a:p>
        </p:txBody>
      </p:sp>
      <p:cxnSp>
        <p:nvCxnSpPr>
          <p:cNvPr id="9" name="直接箭头连接符 8">
            <a:extLst>
              <a:ext uri="{FF2B5EF4-FFF2-40B4-BE49-F238E27FC236}">
                <a16:creationId xmlns:a16="http://schemas.microsoft.com/office/drawing/2014/main" id="{8573D320-4FE3-592D-2496-12AD0C9A3EBB}"/>
              </a:ext>
            </a:extLst>
          </p:cNvPr>
          <p:cNvCxnSpPr>
            <a:endCxn id="4" idx="1"/>
          </p:cNvCxnSpPr>
          <p:nvPr/>
        </p:nvCxnSpPr>
        <p:spPr>
          <a:xfrm>
            <a:off x="75207" y="3284984"/>
            <a:ext cx="691407"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B0A24AC7-62A1-24CA-F90D-DD11DD9AC062}"/>
              </a:ext>
            </a:extLst>
          </p:cNvPr>
          <p:cNvCxnSpPr>
            <a:cxnSpLocks/>
            <a:stCxn id="4" idx="3"/>
            <a:endCxn id="5" idx="1"/>
          </p:cNvCxnSpPr>
          <p:nvPr/>
        </p:nvCxnSpPr>
        <p:spPr>
          <a:xfrm>
            <a:off x="2566814" y="3284984"/>
            <a:ext cx="115212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998E8E6-CEFF-78B9-559D-8B8E06D0014D}"/>
              </a:ext>
            </a:extLst>
          </p:cNvPr>
          <p:cNvCxnSpPr>
            <a:cxnSpLocks/>
            <a:endCxn id="6" idx="1"/>
          </p:cNvCxnSpPr>
          <p:nvPr/>
        </p:nvCxnSpPr>
        <p:spPr>
          <a:xfrm>
            <a:off x="5519142" y="3284984"/>
            <a:ext cx="114986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D6CBEF92-E6D1-061D-6D8A-6724CC29B0DB}"/>
              </a:ext>
            </a:extLst>
          </p:cNvPr>
          <p:cNvCxnSpPr>
            <a:cxnSpLocks/>
            <a:endCxn id="7" idx="1"/>
          </p:cNvCxnSpPr>
          <p:nvPr/>
        </p:nvCxnSpPr>
        <p:spPr>
          <a:xfrm>
            <a:off x="8469205" y="3284984"/>
            <a:ext cx="108238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DE30CE8E-D3D3-DE81-BAB0-33912AA59048}"/>
              </a:ext>
            </a:extLst>
          </p:cNvPr>
          <p:cNvSpPr txBox="1"/>
          <p:nvPr/>
        </p:nvSpPr>
        <p:spPr>
          <a:xfrm>
            <a:off x="2582605" y="3575887"/>
            <a:ext cx="1082385" cy="1323439"/>
          </a:xfrm>
          <a:prstGeom prst="rect">
            <a:avLst/>
          </a:prstGeom>
          <a:noFill/>
        </p:spPr>
        <p:txBody>
          <a:bodyPr wrap="square">
            <a:spAutoFit/>
          </a:bodyPr>
          <a:lstStyle/>
          <a:p>
            <a:r>
              <a:rPr lang="zh-CN" altLang="en-US" sz="2000" b="1" i="0" u="none" strike="noStrike" baseline="0" dirty="0">
                <a:solidFill>
                  <a:srgbClr val="C00000"/>
                </a:solidFill>
                <a:latin typeface="微软雅黑" panose="020B0503020204020204" pitchFamily="34" charset="-122"/>
                <a:ea typeface="微软雅黑" panose="020B0503020204020204" pitchFamily="34" charset="-122"/>
              </a:rPr>
              <a:t>软件问题和软件解决方案</a:t>
            </a:r>
            <a:endParaRPr lang="zh-CN" altLang="en-US" sz="2000" dirty="0">
              <a:solidFill>
                <a:srgbClr val="C00000"/>
              </a:solidFill>
            </a:endParaRPr>
          </a:p>
        </p:txBody>
      </p:sp>
      <p:sp>
        <p:nvSpPr>
          <p:cNvPr id="19" name="文本框 18">
            <a:extLst>
              <a:ext uri="{FF2B5EF4-FFF2-40B4-BE49-F238E27FC236}">
                <a16:creationId xmlns:a16="http://schemas.microsoft.com/office/drawing/2014/main" id="{3A6E7AD9-0C49-D7C0-96CD-2F04933167AB}"/>
              </a:ext>
            </a:extLst>
          </p:cNvPr>
          <p:cNvSpPr txBox="1"/>
          <p:nvPr/>
        </p:nvSpPr>
        <p:spPr>
          <a:xfrm>
            <a:off x="5655827" y="3645024"/>
            <a:ext cx="1082385" cy="1323439"/>
          </a:xfrm>
          <a:prstGeom prst="rect">
            <a:avLst/>
          </a:prstGeom>
          <a:noFill/>
        </p:spPr>
        <p:txBody>
          <a:bodyPr wrap="square">
            <a:spAutoFit/>
          </a:bodyPr>
          <a:lstStyle/>
          <a:p>
            <a:r>
              <a:rPr lang="zh-CN" altLang="en-US" sz="2000" b="1" i="0" u="none" strike="noStrike" baseline="0" dirty="0">
                <a:solidFill>
                  <a:srgbClr val="C00000"/>
                </a:solidFill>
                <a:latin typeface="微软雅黑" panose="020B0503020204020204" pitchFamily="34" charset="-122"/>
                <a:ea typeface="微软雅黑" panose="020B0503020204020204" pitchFamily="34" charset="-122"/>
              </a:rPr>
              <a:t>软件功能性和非功能性需求</a:t>
            </a:r>
            <a:endParaRPr lang="zh-CN" altLang="en-US" sz="2000" dirty="0">
              <a:solidFill>
                <a:srgbClr val="C00000"/>
              </a:solidFill>
            </a:endParaRPr>
          </a:p>
        </p:txBody>
      </p:sp>
      <p:cxnSp>
        <p:nvCxnSpPr>
          <p:cNvPr id="21" name="直接箭头连接符 20">
            <a:extLst>
              <a:ext uri="{FF2B5EF4-FFF2-40B4-BE49-F238E27FC236}">
                <a16:creationId xmlns:a16="http://schemas.microsoft.com/office/drawing/2014/main" id="{BDA2DB2E-9D04-243E-C8B0-39840E13136C}"/>
              </a:ext>
            </a:extLst>
          </p:cNvPr>
          <p:cNvCxnSpPr>
            <a:cxnSpLocks/>
            <a:stCxn id="7" idx="3"/>
          </p:cNvCxnSpPr>
          <p:nvPr/>
        </p:nvCxnSpPr>
        <p:spPr>
          <a:xfrm>
            <a:off x="11351790" y="3284984"/>
            <a:ext cx="68407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555F0D2F-71B1-55E0-A684-00DEA86E59D3}"/>
              </a:ext>
            </a:extLst>
          </p:cNvPr>
          <p:cNvCxnSpPr>
            <a:stCxn id="7" idx="0"/>
            <a:endCxn id="6" idx="0"/>
          </p:cNvCxnSpPr>
          <p:nvPr/>
        </p:nvCxnSpPr>
        <p:spPr>
          <a:xfrm rot="16200000" flipV="1">
            <a:off x="9010398" y="1231623"/>
            <a:ext cx="12700" cy="2882585"/>
          </a:xfrm>
          <a:prstGeom prst="bentConnector3">
            <a:avLst>
              <a:gd name="adj1" fmla="val 4308386"/>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E8AD7115-FDEB-342E-0AD8-A58E4A417861}"/>
              </a:ext>
            </a:extLst>
          </p:cNvPr>
          <p:cNvCxnSpPr>
            <a:stCxn id="7" idx="0"/>
            <a:endCxn id="5" idx="0"/>
          </p:cNvCxnSpPr>
          <p:nvPr/>
        </p:nvCxnSpPr>
        <p:spPr>
          <a:xfrm rot="16200000" flipV="1">
            <a:off x="7535366" y="-243408"/>
            <a:ext cx="12700" cy="5832648"/>
          </a:xfrm>
          <a:prstGeom prst="bentConnector3">
            <a:avLst>
              <a:gd name="adj1" fmla="val 4261937"/>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AEC0EDB1-67A2-E736-3565-6C2DC232F862}"/>
              </a:ext>
            </a:extLst>
          </p:cNvPr>
          <p:cNvCxnSpPr>
            <a:stCxn id="7" idx="0"/>
            <a:endCxn id="4" idx="0"/>
          </p:cNvCxnSpPr>
          <p:nvPr/>
        </p:nvCxnSpPr>
        <p:spPr>
          <a:xfrm rot="16200000" flipV="1">
            <a:off x="6059202" y="-1719572"/>
            <a:ext cx="12700" cy="8784976"/>
          </a:xfrm>
          <a:prstGeom prst="bentConnector3">
            <a:avLst>
              <a:gd name="adj1" fmla="val 4354843"/>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838B192-8BBA-B185-2683-7DDD9EE0C997}"/>
              </a:ext>
            </a:extLst>
          </p:cNvPr>
          <p:cNvSpPr txBox="1"/>
          <p:nvPr/>
        </p:nvSpPr>
        <p:spPr>
          <a:xfrm>
            <a:off x="5373426" y="1500752"/>
            <a:ext cx="1441293" cy="400110"/>
          </a:xfrm>
          <a:prstGeom prst="rect">
            <a:avLst/>
          </a:prstGeom>
          <a:noFill/>
        </p:spPr>
        <p:txBody>
          <a:bodyPr wrap="square">
            <a:spAutoFit/>
          </a:bodyPr>
          <a:lstStyle/>
          <a:p>
            <a:r>
              <a:rPr lang="zh-CN" altLang="en-US" sz="2000" dirty="0">
                <a:solidFill>
                  <a:srgbClr val="C00000"/>
                </a:solidFill>
                <a:latin typeface="微软雅黑" panose="020B0503020204020204" pitchFamily="34" charset="-122"/>
                <a:ea typeface="微软雅黑" panose="020B0503020204020204" pitchFamily="34" charset="-122"/>
              </a:rPr>
              <a:t>存在问题</a:t>
            </a:r>
            <a:endParaRPr lang="zh-CN" altLang="en-US" sz="2000" dirty="0">
              <a:solidFill>
                <a:srgbClr val="C00000"/>
              </a:solidFill>
            </a:endParaRPr>
          </a:p>
        </p:txBody>
      </p:sp>
    </p:spTree>
    <p:extLst>
      <p:ext uri="{BB962C8B-B14F-4D97-AF65-F5344CB8AC3E}">
        <p14:creationId xmlns:p14="http://schemas.microsoft.com/office/powerpoint/2010/main" val="16781919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normAutofit lnSpcReduction="10000"/>
          </a:bodyPr>
          <a:lstStyle/>
          <a:p>
            <a:pPr marL="514350" indent="-514350">
              <a:buFont typeface="+mj-lt"/>
              <a:buAutoNum type="arabicPeriod"/>
            </a:pPr>
            <a:r>
              <a:rPr lang="zh-CN" altLang="en-US" dirty="0">
                <a:solidFill>
                  <a:schemeClr val="bg1">
                    <a:lumMod val="65000"/>
                  </a:schemeClr>
                </a:solidFill>
              </a:rPr>
              <a:t>获取软件需求概述</a:t>
            </a:r>
            <a:endParaRPr lang="en-US" altLang="zh-CN" dirty="0">
              <a:solidFill>
                <a:schemeClr val="bg1">
                  <a:lumMod val="65000"/>
                </a:schemeClr>
              </a:solidFill>
            </a:endParaRPr>
          </a:p>
          <a:p>
            <a:pPr lvl="1"/>
            <a:r>
              <a:rPr lang="zh-CN" altLang="en-US" dirty="0">
                <a:solidFill>
                  <a:schemeClr val="bg1">
                    <a:lumMod val="65000"/>
                  </a:schemeClr>
                </a:solidFill>
              </a:rPr>
              <a:t>获取需求的方法</a:t>
            </a:r>
            <a:endParaRPr lang="en-US" altLang="zh-CN" dirty="0">
              <a:solidFill>
                <a:schemeClr val="bg1">
                  <a:lumMod val="65000"/>
                </a:schemeClr>
              </a:solidFill>
            </a:endParaRPr>
          </a:p>
          <a:p>
            <a:pPr lvl="1"/>
            <a:r>
              <a:rPr lang="zh-CN" altLang="en-US" dirty="0">
                <a:solidFill>
                  <a:schemeClr val="bg1">
                    <a:lumMod val="65000"/>
                  </a:schemeClr>
                </a:solidFill>
              </a:rPr>
              <a:t>获取需求的过程</a:t>
            </a:r>
          </a:p>
          <a:p>
            <a:pPr marL="514350" lvl="0" indent="-514350">
              <a:buFont typeface="+mj-lt"/>
              <a:buAutoNum type="arabicPeriod"/>
            </a:pPr>
            <a:r>
              <a:rPr lang="zh-CN" altLang="en-US" dirty="0">
                <a:solidFill>
                  <a:srgbClr val="C00000"/>
                </a:solidFill>
                <a:sym typeface="+mn-ea"/>
              </a:rPr>
              <a:t>明确问题及软件解决方案</a:t>
            </a:r>
          </a:p>
          <a:p>
            <a:pPr lvl="1"/>
            <a:r>
              <a:rPr lang="en-US" altLang="zh-CN" dirty="0">
                <a:solidFill>
                  <a:srgbClr val="C00000"/>
                </a:solidFill>
              </a:rPr>
              <a:t>Problem</a:t>
            </a:r>
            <a:r>
              <a:rPr lang="zh-CN" altLang="en-US" dirty="0">
                <a:solidFill>
                  <a:srgbClr val="C00000"/>
                </a:solidFill>
              </a:rPr>
              <a:t> </a:t>
            </a:r>
            <a:r>
              <a:rPr lang="en-US" altLang="zh-CN" dirty="0">
                <a:solidFill>
                  <a:srgbClr val="C00000"/>
                </a:solidFill>
                <a:sym typeface="Wingdings" panose="05000000000000000000" pitchFamily="2" charset="2"/>
              </a:rPr>
              <a:t></a:t>
            </a:r>
            <a:r>
              <a:rPr lang="zh-CN" altLang="en-US" dirty="0">
                <a:solidFill>
                  <a:srgbClr val="C00000"/>
                </a:solidFill>
                <a:sym typeface="Wingdings" panose="05000000000000000000" pitchFamily="2" charset="2"/>
              </a:rPr>
              <a:t> </a:t>
            </a:r>
            <a:r>
              <a:rPr lang="en-US" altLang="zh-CN" dirty="0">
                <a:solidFill>
                  <a:srgbClr val="C00000"/>
                </a:solidFill>
                <a:sym typeface="Wingdings" panose="05000000000000000000" pitchFamily="2" charset="2"/>
              </a:rPr>
              <a:t>Software Solution</a:t>
            </a:r>
            <a:endParaRPr lang="zh-CN" altLang="en-US" dirty="0">
              <a:solidFill>
                <a:srgbClr val="C00000"/>
              </a:solidFill>
            </a:endParaRPr>
          </a:p>
          <a:p>
            <a:pPr marL="514350" lvl="0" indent="-514350">
              <a:buFont typeface="+mj-lt"/>
              <a:buAutoNum type="arabicPeriod"/>
            </a:pPr>
            <a:r>
              <a:rPr lang="zh-CN" altLang="en-US" dirty="0"/>
              <a:t>导出和构思软件需求</a:t>
            </a:r>
          </a:p>
          <a:p>
            <a:pPr lvl="1"/>
            <a:r>
              <a:rPr lang="zh-CN" altLang="en-US" dirty="0"/>
              <a:t>如何从利益相关方导出和构思软件需求</a:t>
            </a:r>
            <a:endParaRPr lang="en-US" altLang="zh-CN" dirty="0"/>
          </a:p>
          <a:p>
            <a:pPr marL="514350" indent="-514350">
              <a:buFont typeface="+mj-lt"/>
              <a:buAutoNum type="arabicPeriod"/>
            </a:pPr>
            <a:r>
              <a:rPr lang="zh-CN" altLang="en-US" dirty="0"/>
              <a:t>描述初步的软件需求</a:t>
            </a:r>
            <a:endParaRPr lang="en-US" altLang="zh-CN" dirty="0"/>
          </a:p>
          <a:p>
            <a:pPr lvl="1"/>
            <a:r>
              <a:rPr lang="zh-CN" altLang="en-US" dirty="0"/>
              <a:t>自然语言描述和可视化建模</a:t>
            </a:r>
            <a:endParaRPr lang="en-US" altLang="zh-CN" dirty="0"/>
          </a:p>
          <a:p>
            <a:pPr marL="514350" indent="-514350">
              <a:buFont typeface="+mj-lt"/>
              <a:buAutoNum type="arabicPeriod"/>
            </a:pPr>
            <a:r>
              <a:rPr lang="zh-CN" altLang="zh-CN" dirty="0"/>
              <a:t>确认和验证初步软件需求</a:t>
            </a:r>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9582" y="2492895"/>
            <a:ext cx="1800200" cy="182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0857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FA306-5318-491F-A2C8-53DC606A95CF}"/>
              </a:ext>
            </a:extLst>
          </p:cNvPr>
          <p:cNvSpPr>
            <a:spLocks noGrp="1"/>
          </p:cNvSpPr>
          <p:nvPr>
            <p:ph type="title"/>
          </p:nvPr>
        </p:nvSpPr>
        <p:spPr>
          <a:xfrm>
            <a:off x="550590" y="8620"/>
            <a:ext cx="10909212" cy="707886"/>
          </a:xfrm>
        </p:spPr>
        <p:txBody>
          <a:bodyPr/>
          <a:lstStyle/>
          <a:p>
            <a:r>
              <a:rPr lang="en-US" altLang="zh-CN" dirty="0"/>
              <a:t>2.1 </a:t>
            </a:r>
            <a:r>
              <a:rPr lang="zh-CN" altLang="en-US" dirty="0"/>
              <a:t>定义问题</a:t>
            </a:r>
          </a:p>
        </p:txBody>
      </p:sp>
      <p:sp>
        <p:nvSpPr>
          <p:cNvPr id="3" name="内容占位符 2">
            <a:extLst>
              <a:ext uri="{FF2B5EF4-FFF2-40B4-BE49-F238E27FC236}">
                <a16:creationId xmlns:a16="http://schemas.microsoft.com/office/drawing/2014/main" id="{76D7DEBE-4408-480C-B427-92D02F24F95E}"/>
              </a:ext>
            </a:extLst>
          </p:cNvPr>
          <p:cNvSpPr>
            <a:spLocks noGrp="1"/>
          </p:cNvSpPr>
          <p:nvPr>
            <p:ph idx="1"/>
          </p:nvPr>
        </p:nvSpPr>
        <p:spPr>
          <a:xfrm>
            <a:off x="539750" y="1125538"/>
            <a:ext cx="10920052" cy="5040312"/>
          </a:xfrm>
        </p:spPr>
        <p:txBody>
          <a:bodyPr/>
          <a:lstStyle/>
          <a:p>
            <a:r>
              <a:rPr lang="zh-CN" altLang="zh-CN" dirty="0"/>
              <a:t>每一个软件都试图去解决特定领域中的问题，并提供</a:t>
            </a:r>
            <a:r>
              <a:rPr lang="zh-CN" altLang="zh-CN" dirty="0">
                <a:solidFill>
                  <a:srgbClr val="C00000"/>
                </a:solidFill>
              </a:rPr>
              <a:t>基于软件的问题解决方案</a:t>
            </a:r>
            <a:endParaRPr lang="en-US" altLang="zh-CN" dirty="0"/>
          </a:p>
          <a:p>
            <a:endParaRPr lang="en-US" altLang="zh-CN" dirty="0"/>
          </a:p>
          <a:p>
            <a:r>
              <a:rPr lang="zh-CN" altLang="zh-CN" dirty="0"/>
              <a:t>软件需求必须服从和服务于软件</a:t>
            </a:r>
            <a:r>
              <a:rPr lang="zh-CN" altLang="zh-CN" dirty="0">
                <a:solidFill>
                  <a:srgbClr val="C00000"/>
                </a:solidFill>
              </a:rPr>
              <a:t>欲解决的问题</a:t>
            </a:r>
            <a:r>
              <a:rPr lang="zh-CN" altLang="zh-CN" dirty="0"/>
              <a:t>，只有这样软件需求才有意义和价值</a:t>
            </a:r>
            <a:endParaRPr lang="zh-CN" altLang="en-US" dirty="0"/>
          </a:p>
        </p:txBody>
      </p:sp>
      <p:sp>
        <p:nvSpPr>
          <p:cNvPr id="4" name="矩形 3">
            <a:extLst>
              <a:ext uri="{FF2B5EF4-FFF2-40B4-BE49-F238E27FC236}">
                <a16:creationId xmlns:a16="http://schemas.microsoft.com/office/drawing/2014/main" id="{54B7283E-4C87-E4B6-DA5F-A410A680CAA9}"/>
              </a:ext>
            </a:extLst>
          </p:cNvPr>
          <p:cNvSpPr/>
          <p:nvPr/>
        </p:nvSpPr>
        <p:spPr>
          <a:xfrm>
            <a:off x="1090650" y="4473116"/>
            <a:ext cx="2736304" cy="1584176"/>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en-US" altLang="zh-CN" dirty="0">
                <a:solidFill>
                  <a:schemeClr val="bg1"/>
                </a:solidFill>
                <a:latin typeface="微软雅黑" panose="020B0503020204020204" charset="-122"/>
                <a:ea typeface="微软雅黑" panose="020B0503020204020204" charset="-122"/>
              </a:rPr>
              <a:t>12306</a:t>
            </a:r>
            <a:r>
              <a:rPr lang="zh-CN" altLang="en-US" dirty="0">
                <a:solidFill>
                  <a:schemeClr val="bg1"/>
                </a:solidFill>
                <a:latin typeface="微软雅黑" panose="020B0503020204020204" charset="-122"/>
                <a:ea typeface="微软雅黑" panose="020B0503020204020204" charset="-122"/>
              </a:rPr>
              <a:t>软件</a:t>
            </a:r>
          </a:p>
        </p:txBody>
      </p:sp>
      <p:sp>
        <p:nvSpPr>
          <p:cNvPr id="5" name="箭头: 右 4">
            <a:extLst>
              <a:ext uri="{FF2B5EF4-FFF2-40B4-BE49-F238E27FC236}">
                <a16:creationId xmlns:a16="http://schemas.microsoft.com/office/drawing/2014/main" id="{FDDB3C1C-196B-B63F-66B4-E8A63557F028}"/>
              </a:ext>
            </a:extLst>
          </p:cNvPr>
          <p:cNvSpPr/>
          <p:nvPr/>
        </p:nvSpPr>
        <p:spPr>
          <a:xfrm>
            <a:off x="4439022" y="4851555"/>
            <a:ext cx="1332148" cy="82729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D335691-DE86-1C43-564E-C48060D24CDF}"/>
              </a:ext>
            </a:extLst>
          </p:cNvPr>
          <p:cNvSpPr/>
          <p:nvPr/>
        </p:nvSpPr>
        <p:spPr>
          <a:xfrm>
            <a:off x="6744931" y="4473116"/>
            <a:ext cx="2736304" cy="1584176"/>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买票难、买票费时等问题</a:t>
            </a:r>
          </a:p>
        </p:txBody>
      </p:sp>
    </p:spTree>
    <p:extLst>
      <p:ext uri="{BB962C8B-B14F-4D97-AF65-F5344CB8AC3E}">
        <p14:creationId xmlns:p14="http://schemas.microsoft.com/office/powerpoint/2010/main" val="20617125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normAutofit lnSpcReduction="10000"/>
          </a:bodyPr>
          <a:lstStyle/>
          <a:p>
            <a:pPr marL="514350" indent="-514350">
              <a:buFont typeface="+mj-lt"/>
              <a:buAutoNum type="arabicPeriod"/>
            </a:pPr>
            <a:r>
              <a:rPr lang="zh-CN" altLang="en-US" dirty="0">
                <a:solidFill>
                  <a:srgbClr val="C00000"/>
                </a:solidFill>
              </a:rPr>
              <a:t>获取软件需求概述</a:t>
            </a:r>
            <a:endParaRPr lang="en-US" altLang="zh-CN" dirty="0">
              <a:solidFill>
                <a:srgbClr val="C00000"/>
              </a:solidFill>
            </a:endParaRPr>
          </a:p>
          <a:p>
            <a:pPr lvl="1"/>
            <a:r>
              <a:rPr lang="zh-CN" altLang="en-US" dirty="0">
                <a:solidFill>
                  <a:srgbClr val="C00000"/>
                </a:solidFill>
              </a:rPr>
              <a:t>获取需求的方法</a:t>
            </a:r>
            <a:endParaRPr lang="en-US" altLang="zh-CN" dirty="0">
              <a:solidFill>
                <a:srgbClr val="C00000"/>
              </a:solidFill>
            </a:endParaRPr>
          </a:p>
          <a:p>
            <a:pPr lvl="1"/>
            <a:r>
              <a:rPr lang="zh-CN" altLang="en-US" dirty="0">
                <a:solidFill>
                  <a:srgbClr val="C00000"/>
                </a:solidFill>
              </a:rPr>
              <a:t>获取需求的过程</a:t>
            </a:r>
          </a:p>
          <a:p>
            <a:pPr marL="514350" lvl="0" indent="-514350">
              <a:buFont typeface="+mj-lt"/>
              <a:buAutoNum type="arabicPeriod"/>
            </a:pPr>
            <a:r>
              <a:rPr lang="zh-CN" altLang="en-US" dirty="0">
                <a:sym typeface="+mn-ea"/>
              </a:rPr>
              <a:t>明确问题及软件解决方案</a:t>
            </a:r>
          </a:p>
          <a:p>
            <a:pPr lvl="1"/>
            <a:r>
              <a:rPr lang="en-US" altLang="zh-CN" dirty="0"/>
              <a:t>Problem</a:t>
            </a:r>
            <a:r>
              <a:rPr lang="zh-CN" altLang="en-US" dirty="0"/>
              <a:t> </a:t>
            </a:r>
            <a:r>
              <a:rPr lang="en-US" altLang="zh-CN" dirty="0">
                <a:sym typeface="Wingdings" panose="05000000000000000000" pitchFamily="2" charset="2"/>
              </a:rPr>
              <a:t></a:t>
            </a:r>
            <a:r>
              <a:rPr lang="zh-CN" altLang="en-US" dirty="0">
                <a:sym typeface="Wingdings" panose="05000000000000000000" pitchFamily="2" charset="2"/>
              </a:rPr>
              <a:t> </a:t>
            </a:r>
            <a:r>
              <a:rPr lang="en-US" altLang="zh-CN" dirty="0">
                <a:sym typeface="Wingdings" panose="05000000000000000000" pitchFamily="2" charset="2"/>
              </a:rPr>
              <a:t>Software Solution</a:t>
            </a:r>
            <a:endParaRPr lang="zh-CN" altLang="en-US" dirty="0"/>
          </a:p>
          <a:p>
            <a:pPr marL="514350" lvl="0" indent="-514350">
              <a:buFont typeface="+mj-lt"/>
              <a:buAutoNum type="arabicPeriod"/>
            </a:pPr>
            <a:r>
              <a:rPr lang="zh-CN" altLang="en-US" dirty="0"/>
              <a:t>导出和构思软件需求</a:t>
            </a:r>
          </a:p>
          <a:p>
            <a:pPr lvl="1"/>
            <a:r>
              <a:rPr lang="zh-CN" altLang="en-US" dirty="0"/>
              <a:t>如何从利益相关方导出和构思软件需求</a:t>
            </a:r>
            <a:endParaRPr lang="en-US" altLang="zh-CN" dirty="0"/>
          </a:p>
          <a:p>
            <a:pPr marL="514350" indent="-514350">
              <a:buFont typeface="+mj-lt"/>
              <a:buAutoNum type="arabicPeriod"/>
            </a:pPr>
            <a:r>
              <a:rPr lang="zh-CN" altLang="en-US" dirty="0"/>
              <a:t>描述初步的软件需求</a:t>
            </a:r>
            <a:endParaRPr lang="en-US" altLang="zh-CN" dirty="0"/>
          </a:p>
          <a:p>
            <a:pPr lvl="1"/>
            <a:r>
              <a:rPr lang="zh-CN" altLang="en-US" dirty="0"/>
              <a:t>自然语言描述和可视化建模</a:t>
            </a:r>
            <a:endParaRPr lang="en-US" altLang="zh-CN" dirty="0"/>
          </a:p>
          <a:p>
            <a:pPr marL="514350" indent="-514350">
              <a:buFont typeface="+mj-lt"/>
              <a:buAutoNum type="arabicPeriod"/>
            </a:pPr>
            <a:r>
              <a:rPr lang="zh-CN" altLang="zh-CN" dirty="0"/>
              <a:t>确认和验证初步软件需求</a:t>
            </a:r>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9582" y="2492895"/>
            <a:ext cx="1800200" cy="1829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E8126-8B3F-49CC-95F9-1545BC2C33A8}"/>
              </a:ext>
            </a:extLst>
          </p:cNvPr>
          <p:cNvSpPr>
            <a:spLocks noGrp="1"/>
          </p:cNvSpPr>
          <p:nvPr>
            <p:ph type="title"/>
          </p:nvPr>
        </p:nvSpPr>
        <p:spPr>
          <a:xfrm>
            <a:off x="550590" y="8620"/>
            <a:ext cx="10909212" cy="707886"/>
          </a:xfrm>
        </p:spPr>
        <p:txBody>
          <a:bodyPr/>
          <a:lstStyle/>
          <a:p>
            <a:r>
              <a:rPr lang="zh-CN" altLang="zh-CN" dirty="0"/>
              <a:t>定义问题</a:t>
            </a:r>
            <a:endParaRPr lang="zh-CN" altLang="en-US" dirty="0"/>
          </a:p>
        </p:txBody>
      </p:sp>
      <p:sp>
        <p:nvSpPr>
          <p:cNvPr id="3" name="内容占位符 2">
            <a:extLst>
              <a:ext uri="{FF2B5EF4-FFF2-40B4-BE49-F238E27FC236}">
                <a16:creationId xmlns:a16="http://schemas.microsoft.com/office/drawing/2014/main" id="{93739A35-1968-4607-817E-6D317AD7BA92}"/>
              </a:ext>
            </a:extLst>
          </p:cNvPr>
          <p:cNvSpPr>
            <a:spLocks noGrp="1"/>
          </p:cNvSpPr>
          <p:nvPr>
            <p:ph idx="1"/>
          </p:nvPr>
        </p:nvSpPr>
        <p:spPr>
          <a:xfrm>
            <a:off x="539750" y="1125538"/>
            <a:ext cx="10920052" cy="5040312"/>
          </a:xfrm>
        </p:spPr>
        <p:txBody>
          <a:bodyPr/>
          <a:lstStyle/>
          <a:p>
            <a:r>
              <a:rPr lang="zh-CN" altLang="zh-CN" dirty="0"/>
              <a:t>开展</a:t>
            </a:r>
            <a:r>
              <a:rPr lang="zh-CN" altLang="zh-CN" dirty="0">
                <a:solidFill>
                  <a:srgbClr val="C00000"/>
                </a:solidFill>
              </a:rPr>
              <a:t>调研分析</a:t>
            </a:r>
            <a:endParaRPr lang="en-US" altLang="zh-CN" dirty="0"/>
          </a:p>
          <a:p>
            <a:pPr lvl="1"/>
            <a:r>
              <a:rPr lang="zh-CN" altLang="en-US" dirty="0"/>
              <a:t>铁路旅客存在</a:t>
            </a:r>
            <a:r>
              <a:rPr lang="zh-CN" altLang="en-US" dirty="0">
                <a:solidFill>
                  <a:srgbClr val="C00000"/>
                </a:solidFill>
              </a:rPr>
              <a:t>买票难</a:t>
            </a:r>
            <a:r>
              <a:rPr lang="zh-CN" altLang="en-US" dirty="0"/>
              <a:t>的问题</a:t>
            </a:r>
            <a:endParaRPr lang="en-US" altLang="zh-CN" dirty="0"/>
          </a:p>
          <a:p>
            <a:pPr lvl="1"/>
            <a:endParaRPr lang="en-US" altLang="zh-CN" dirty="0"/>
          </a:p>
          <a:p>
            <a:r>
              <a:rPr lang="zh-CN" altLang="zh-CN" dirty="0"/>
              <a:t>不断</a:t>
            </a:r>
            <a:r>
              <a:rPr lang="zh-CN" altLang="zh-CN" dirty="0">
                <a:solidFill>
                  <a:srgbClr val="C00000"/>
                </a:solidFill>
              </a:rPr>
              <a:t>反复论证</a:t>
            </a:r>
            <a:r>
              <a:rPr lang="zh-CN" altLang="zh-CN" dirty="0"/>
              <a:t>，寻找适合软件解决的问题</a:t>
            </a:r>
            <a:endParaRPr lang="en-US" altLang="zh-CN" dirty="0"/>
          </a:p>
          <a:p>
            <a:pPr lvl="1"/>
            <a:r>
              <a:rPr lang="zh-CN" altLang="en-US" dirty="0"/>
              <a:t>通过软件来支持旅客在线上买票</a:t>
            </a:r>
            <a:endParaRPr lang="en-US" altLang="zh-CN" dirty="0"/>
          </a:p>
          <a:p>
            <a:pPr lvl="1"/>
            <a:endParaRPr lang="en-US" altLang="zh-CN" dirty="0"/>
          </a:p>
          <a:p>
            <a:r>
              <a:rPr lang="zh-CN" altLang="zh-CN" dirty="0"/>
              <a:t>寻求</a:t>
            </a:r>
            <a:r>
              <a:rPr lang="zh-CN" altLang="zh-CN" dirty="0">
                <a:solidFill>
                  <a:srgbClr val="C00000"/>
                </a:solidFill>
              </a:rPr>
              <a:t>有意义、有价值</a:t>
            </a:r>
            <a:r>
              <a:rPr lang="zh-CN" altLang="zh-CN" dirty="0"/>
              <a:t>的问题</a:t>
            </a:r>
            <a:endParaRPr lang="en-US" altLang="zh-CN" dirty="0"/>
          </a:p>
          <a:p>
            <a:pPr lvl="1"/>
            <a:r>
              <a:rPr lang="zh-CN" altLang="en-US" dirty="0"/>
              <a:t>买票、退票、改签、打印等等</a:t>
            </a:r>
          </a:p>
        </p:txBody>
      </p:sp>
    </p:spTree>
    <p:extLst>
      <p:ext uri="{BB962C8B-B14F-4D97-AF65-F5344CB8AC3E}">
        <p14:creationId xmlns:p14="http://schemas.microsoft.com/office/powerpoint/2010/main" val="8157041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21658-0A9A-465F-8A0F-BC185CA0AB30}"/>
              </a:ext>
            </a:extLst>
          </p:cNvPr>
          <p:cNvSpPr>
            <a:spLocks noGrp="1"/>
          </p:cNvSpPr>
          <p:nvPr>
            <p:ph type="title"/>
          </p:nvPr>
        </p:nvSpPr>
        <p:spPr>
          <a:xfrm>
            <a:off x="550590" y="8620"/>
            <a:ext cx="10909212" cy="707886"/>
          </a:xfrm>
        </p:spPr>
        <p:txBody>
          <a:bodyPr/>
          <a:lstStyle/>
          <a:p>
            <a:r>
              <a:rPr lang="en-US" altLang="zh-CN" dirty="0"/>
              <a:t>2.2 </a:t>
            </a:r>
            <a:r>
              <a:rPr lang="zh-CN" altLang="en-US" dirty="0"/>
              <a:t>提出多种</a:t>
            </a:r>
            <a:r>
              <a:rPr lang="zh-CN" altLang="zh-CN" dirty="0"/>
              <a:t>问题解决方案</a:t>
            </a:r>
            <a:endParaRPr lang="zh-CN" altLang="en-US" dirty="0"/>
          </a:p>
        </p:txBody>
      </p:sp>
      <p:sp>
        <p:nvSpPr>
          <p:cNvPr id="5" name="内容占位符 4">
            <a:extLst>
              <a:ext uri="{FF2B5EF4-FFF2-40B4-BE49-F238E27FC236}">
                <a16:creationId xmlns:a16="http://schemas.microsoft.com/office/drawing/2014/main" id="{B909C57B-4CDB-47F7-882A-92F334A1FC2B}"/>
              </a:ext>
            </a:extLst>
          </p:cNvPr>
          <p:cNvSpPr>
            <a:spLocks noGrp="1"/>
          </p:cNvSpPr>
          <p:nvPr>
            <p:ph idx="1"/>
          </p:nvPr>
        </p:nvSpPr>
        <p:spPr>
          <a:xfrm>
            <a:off x="550590" y="917972"/>
            <a:ext cx="10920052" cy="5040312"/>
          </a:xfrm>
        </p:spPr>
        <p:txBody>
          <a:bodyPr/>
          <a:lstStyle/>
          <a:p>
            <a:r>
              <a:rPr lang="zh-CN" altLang="en-US" sz="2800" dirty="0"/>
              <a:t>解决方案就是针对特定问题的解决思路，不同方案有不同的构成要素，如设备、软件、框架、通讯等。</a:t>
            </a:r>
            <a:endParaRPr lang="en-US" altLang="zh-CN" sz="2800" dirty="0"/>
          </a:p>
          <a:p>
            <a:r>
              <a:rPr lang="zh-CN" altLang="zh-CN" sz="2800" dirty="0"/>
              <a:t>软件</a:t>
            </a:r>
            <a:r>
              <a:rPr lang="zh-CN" altLang="en-US" sz="2800" dirty="0"/>
              <a:t>在解决方案中主要起到“</a:t>
            </a:r>
            <a:r>
              <a:rPr lang="zh-CN" altLang="en-US" sz="2800" dirty="0">
                <a:solidFill>
                  <a:srgbClr val="C00000"/>
                </a:solidFill>
              </a:rPr>
              <a:t>粘合剂</a:t>
            </a:r>
            <a:r>
              <a:rPr lang="zh-CN" altLang="en-US" sz="2800" dirty="0"/>
              <a:t>”的作用，通过软件和</a:t>
            </a:r>
            <a:r>
              <a:rPr lang="zh-CN" altLang="zh-CN" sz="2800" dirty="0"/>
              <a:t>计算，连接不同的设备和系统，</a:t>
            </a:r>
            <a:r>
              <a:rPr lang="zh-CN" altLang="en-US" sz="2800" dirty="0"/>
              <a:t>从而</a:t>
            </a:r>
            <a:r>
              <a:rPr lang="zh-CN" altLang="zh-CN" sz="2800" dirty="0"/>
              <a:t>解决</a:t>
            </a:r>
            <a:r>
              <a:rPr lang="zh-CN" altLang="en-US" sz="2800" dirty="0"/>
              <a:t>复杂的</a:t>
            </a:r>
            <a:r>
              <a:rPr lang="zh-CN" altLang="zh-CN" sz="2800" dirty="0"/>
              <a:t>问题</a:t>
            </a:r>
            <a:r>
              <a:rPr lang="zh-CN" altLang="en-US" sz="2800" dirty="0"/>
              <a:t>。</a:t>
            </a:r>
            <a:endParaRPr lang="en-US" altLang="zh-CN" sz="2800" dirty="0"/>
          </a:p>
          <a:p>
            <a:endParaRPr lang="en-US" altLang="zh-CN" sz="2800" dirty="0">
              <a:solidFill>
                <a:srgbClr val="C00000"/>
              </a:solidFill>
            </a:endParaRPr>
          </a:p>
          <a:p>
            <a:r>
              <a:rPr lang="zh-CN" altLang="en-US" sz="2800" dirty="0">
                <a:solidFill>
                  <a:srgbClr val="C00000"/>
                </a:solidFill>
              </a:rPr>
              <a:t>例如：针对员工考勤问题，可选方案包括：</a:t>
            </a:r>
            <a:endParaRPr lang="en-US" altLang="zh-CN" sz="2800" dirty="0">
              <a:solidFill>
                <a:srgbClr val="C00000"/>
              </a:solidFill>
            </a:endParaRPr>
          </a:p>
          <a:p>
            <a:pPr lvl="1"/>
            <a:r>
              <a:rPr lang="zh-CN" altLang="en-US" b="0" dirty="0"/>
              <a:t>硬件加软件方案：指纹考勤机，软件负责统计、分析，计算出勤数据</a:t>
            </a:r>
            <a:endParaRPr lang="en-US" altLang="zh-CN" b="0" dirty="0"/>
          </a:p>
          <a:p>
            <a:pPr lvl="1"/>
            <a:r>
              <a:rPr lang="zh-CN" altLang="en-US" b="0" dirty="0"/>
              <a:t>全软件方案：地点打卡、</a:t>
            </a:r>
            <a:r>
              <a:rPr lang="en-US" altLang="zh-CN" b="0" dirty="0"/>
              <a:t>WIFI</a:t>
            </a:r>
            <a:r>
              <a:rPr lang="zh-CN" altLang="en-US" b="0" dirty="0"/>
              <a:t>打卡，</a:t>
            </a:r>
            <a:r>
              <a:rPr lang="en-US" altLang="zh-CN" b="0" dirty="0"/>
              <a:t>…….</a:t>
            </a:r>
          </a:p>
          <a:p>
            <a:pPr lvl="1"/>
            <a:endParaRPr lang="zh-CN" altLang="en-US" sz="2400" dirty="0">
              <a:solidFill>
                <a:srgbClr val="C00000"/>
              </a:solidFill>
            </a:endParaRPr>
          </a:p>
        </p:txBody>
      </p:sp>
    </p:spTree>
    <p:extLst>
      <p:ext uri="{BB962C8B-B14F-4D97-AF65-F5344CB8AC3E}">
        <p14:creationId xmlns:p14="http://schemas.microsoft.com/office/powerpoint/2010/main" val="29673862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21658-0A9A-465F-8A0F-BC185CA0AB30}"/>
              </a:ext>
            </a:extLst>
          </p:cNvPr>
          <p:cNvSpPr>
            <a:spLocks noGrp="1"/>
          </p:cNvSpPr>
          <p:nvPr>
            <p:ph type="title"/>
          </p:nvPr>
        </p:nvSpPr>
        <p:spPr>
          <a:xfrm>
            <a:off x="550590" y="8620"/>
            <a:ext cx="10909212" cy="707886"/>
          </a:xfrm>
        </p:spPr>
        <p:txBody>
          <a:bodyPr/>
          <a:lstStyle/>
          <a:p>
            <a:r>
              <a:rPr lang="zh-CN" altLang="zh-CN" dirty="0"/>
              <a:t>解决方案</a:t>
            </a:r>
            <a:r>
              <a:rPr lang="zh-CN" altLang="en-US" dirty="0"/>
              <a:t>分析与选择</a:t>
            </a:r>
          </a:p>
        </p:txBody>
      </p:sp>
      <p:sp>
        <p:nvSpPr>
          <p:cNvPr id="5" name="内容占位符 4">
            <a:extLst>
              <a:ext uri="{FF2B5EF4-FFF2-40B4-BE49-F238E27FC236}">
                <a16:creationId xmlns:a16="http://schemas.microsoft.com/office/drawing/2014/main" id="{B909C57B-4CDB-47F7-882A-92F334A1FC2B}"/>
              </a:ext>
            </a:extLst>
          </p:cNvPr>
          <p:cNvSpPr>
            <a:spLocks noGrp="1"/>
          </p:cNvSpPr>
          <p:nvPr>
            <p:ph idx="1"/>
          </p:nvPr>
        </p:nvSpPr>
        <p:spPr>
          <a:xfrm>
            <a:off x="550590" y="917972"/>
            <a:ext cx="10920052" cy="5040312"/>
          </a:xfrm>
        </p:spPr>
        <p:txBody>
          <a:bodyPr/>
          <a:lstStyle/>
          <a:p>
            <a:r>
              <a:rPr lang="zh-CN" altLang="en-US" sz="2800" dirty="0"/>
              <a:t>从技术、经济、可靠性、新颖性、先进性等多方面对方案进行评价和选择。</a:t>
            </a:r>
            <a:endParaRPr lang="en-US" altLang="zh-CN" sz="2800" dirty="0"/>
          </a:p>
          <a:p>
            <a:endParaRPr lang="en-US" altLang="zh-CN" sz="2800" dirty="0">
              <a:solidFill>
                <a:srgbClr val="C00000"/>
              </a:solidFill>
            </a:endParaRPr>
          </a:p>
        </p:txBody>
      </p:sp>
      <p:pic>
        <p:nvPicPr>
          <p:cNvPr id="10" name="图片 9">
            <a:extLst>
              <a:ext uri="{FF2B5EF4-FFF2-40B4-BE49-F238E27FC236}">
                <a16:creationId xmlns:a16="http://schemas.microsoft.com/office/drawing/2014/main" id="{1B05E70F-0693-480B-9EF1-320CB8308F3E}"/>
              </a:ext>
            </a:extLst>
          </p:cNvPr>
          <p:cNvPicPr>
            <a:picLocks noChangeAspect="1"/>
          </p:cNvPicPr>
          <p:nvPr/>
        </p:nvPicPr>
        <p:blipFill>
          <a:blip r:embed="rId2"/>
          <a:stretch>
            <a:fillRect/>
          </a:stretch>
        </p:blipFill>
        <p:spPr>
          <a:xfrm>
            <a:off x="2026754" y="2168860"/>
            <a:ext cx="8155532" cy="2916324"/>
          </a:xfrm>
          <a:prstGeom prst="rect">
            <a:avLst/>
          </a:prstGeom>
          <a:ln>
            <a:solidFill>
              <a:schemeClr val="accent1"/>
            </a:solidFill>
          </a:ln>
        </p:spPr>
      </p:pic>
      <p:sp>
        <p:nvSpPr>
          <p:cNvPr id="3" name="文本框 2">
            <a:extLst>
              <a:ext uri="{FF2B5EF4-FFF2-40B4-BE49-F238E27FC236}">
                <a16:creationId xmlns:a16="http://schemas.microsoft.com/office/drawing/2014/main" id="{7D1FFF6B-BC51-2227-686D-4EB1DBCC2690}"/>
              </a:ext>
            </a:extLst>
          </p:cNvPr>
          <p:cNvSpPr txBox="1"/>
          <p:nvPr/>
        </p:nvSpPr>
        <p:spPr>
          <a:xfrm flipH="1">
            <a:off x="1018642" y="5625244"/>
            <a:ext cx="10549172" cy="461665"/>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上述方案中，不依靠保姆进行看护，而是借助于软件来控制机器人来进行看护</a:t>
            </a:r>
          </a:p>
        </p:txBody>
      </p:sp>
    </p:spTree>
    <p:extLst>
      <p:ext uri="{BB962C8B-B14F-4D97-AF65-F5344CB8AC3E}">
        <p14:creationId xmlns:p14="http://schemas.microsoft.com/office/powerpoint/2010/main" val="38785076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721DC8-30A2-E991-51A9-5910AE6E088C}"/>
              </a:ext>
            </a:extLst>
          </p:cNvPr>
          <p:cNvSpPr>
            <a:spLocks noGrp="1"/>
          </p:cNvSpPr>
          <p:nvPr>
            <p:ph type="title"/>
          </p:nvPr>
        </p:nvSpPr>
        <p:spPr>
          <a:xfrm>
            <a:off x="550590" y="8620"/>
            <a:ext cx="10909212" cy="707886"/>
          </a:xfrm>
        </p:spPr>
        <p:txBody>
          <a:bodyPr/>
          <a:lstStyle/>
          <a:p>
            <a:r>
              <a:rPr lang="zh-CN" altLang="en-US" dirty="0"/>
              <a:t>明确方案中软件的范围和边界</a:t>
            </a:r>
          </a:p>
        </p:txBody>
      </p:sp>
      <p:sp>
        <p:nvSpPr>
          <p:cNvPr id="3" name="内容占位符 2">
            <a:extLst>
              <a:ext uri="{FF2B5EF4-FFF2-40B4-BE49-F238E27FC236}">
                <a16:creationId xmlns:a16="http://schemas.microsoft.com/office/drawing/2014/main" id="{E4958CD6-4266-721C-22F5-BC0B03D4F3A9}"/>
              </a:ext>
            </a:extLst>
          </p:cNvPr>
          <p:cNvSpPr>
            <a:spLocks noGrp="1"/>
          </p:cNvSpPr>
          <p:nvPr>
            <p:ph idx="1"/>
          </p:nvPr>
        </p:nvSpPr>
        <p:spPr>
          <a:xfrm>
            <a:off x="539750" y="1125538"/>
            <a:ext cx="10920052" cy="5040312"/>
          </a:xfrm>
        </p:spPr>
        <p:txBody>
          <a:bodyPr/>
          <a:lstStyle/>
          <a:p>
            <a:r>
              <a:rPr lang="zh-CN" altLang="zh-CN" dirty="0"/>
              <a:t>描述软件的</a:t>
            </a:r>
            <a:r>
              <a:rPr lang="zh-CN" altLang="zh-CN" dirty="0">
                <a:solidFill>
                  <a:srgbClr val="C00000"/>
                </a:solidFill>
              </a:rPr>
              <a:t>范围</a:t>
            </a:r>
            <a:r>
              <a:rPr lang="zh-CN" altLang="zh-CN" dirty="0"/>
              <a:t>，确定软件的</a:t>
            </a:r>
            <a:r>
              <a:rPr lang="zh-CN" altLang="zh-CN" dirty="0">
                <a:solidFill>
                  <a:srgbClr val="C00000"/>
                </a:solidFill>
              </a:rPr>
              <a:t>边界</a:t>
            </a:r>
            <a:endParaRPr lang="en-US" altLang="zh-CN" dirty="0">
              <a:solidFill>
                <a:srgbClr val="C00000"/>
              </a:solidFill>
            </a:endParaRPr>
          </a:p>
          <a:p>
            <a:pPr lvl="1"/>
            <a:r>
              <a:rPr lang="zh-CN" altLang="zh-CN" dirty="0"/>
              <a:t>软件的范围说明了软件需要完成的功能</a:t>
            </a:r>
            <a:endParaRPr lang="en-US" altLang="zh-CN" dirty="0"/>
          </a:p>
          <a:p>
            <a:pPr lvl="1"/>
            <a:r>
              <a:rPr lang="zh-CN" altLang="zh-CN" dirty="0"/>
              <a:t>软件的边界描述了软件的界限，即哪些要素属于软件，哪些不属于软件；哪些需求要由软件来完成，哪些需求由其他设备和系统来完成</a:t>
            </a:r>
          </a:p>
          <a:p>
            <a:endParaRPr lang="zh-CN" altLang="en-US" dirty="0"/>
          </a:p>
        </p:txBody>
      </p:sp>
      <p:sp>
        <p:nvSpPr>
          <p:cNvPr id="6" name="椭圆 5">
            <a:extLst>
              <a:ext uri="{FF2B5EF4-FFF2-40B4-BE49-F238E27FC236}">
                <a16:creationId xmlns:a16="http://schemas.microsoft.com/office/drawing/2014/main" id="{DE3EB2C8-1A16-CE31-9E0C-79B41345CDF8}"/>
              </a:ext>
            </a:extLst>
          </p:cNvPr>
          <p:cNvSpPr/>
          <p:nvPr/>
        </p:nvSpPr>
        <p:spPr>
          <a:xfrm>
            <a:off x="6563258" y="4545124"/>
            <a:ext cx="3204356" cy="169218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要开发的软件系统</a:t>
            </a:r>
          </a:p>
        </p:txBody>
      </p:sp>
      <p:sp>
        <p:nvSpPr>
          <p:cNvPr id="7" name="椭圆 6">
            <a:extLst>
              <a:ext uri="{FF2B5EF4-FFF2-40B4-BE49-F238E27FC236}">
                <a16:creationId xmlns:a16="http://schemas.microsoft.com/office/drawing/2014/main" id="{C1250EEA-052F-25FF-5F1D-AEA063CD0FFB}"/>
              </a:ext>
            </a:extLst>
          </p:cNvPr>
          <p:cNvSpPr/>
          <p:nvPr/>
        </p:nvSpPr>
        <p:spPr>
          <a:xfrm>
            <a:off x="6959302" y="5481228"/>
            <a:ext cx="324036" cy="32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AF5155BC-534F-9FFF-EF16-6407BA5410E7}"/>
              </a:ext>
            </a:extLst>
          </p:cNvPr>
          <p:cNvSpPr/>
          <p:nvPr/>
        </p:nvSpPr>
        <p:spPr>
          <a:xfrm>
            <a:off x="9083538" y="5481228"/>
            <a:ext cx="324036" cy="32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CA65B525-4E5C-D534-CB2A-3D1CE9FFCB22}"/>
              </a:ext>
            </a:extLst>
          </p:cNvPr>
          <p:cNvSpPr/>
          <p:nvPr/>
        </p:nvSpPr>
        <p:spPr>
          <a:xfrm>
            <a:off x="8003418" y="4653136"/>
            <a:ext cx="324036" cy="32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ABB681D4-0EDC-7822-3FC4-FCD5DC22D104}"/>
              </a:ext>
            </a:extLst>
          </p:cNvPr>
          <p:cNvSpPr/>
          <p:nvPr/>
        </p:nvSpPr>
        <p:spPr>
          <a:xfrm>
            <a:off x="3154963" y="5710566"/>
            <a:ext cx="324036" cy="32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60FF296-8147-3CA7-904D-1AFC846F7B4F}"/>
              </a:ext>
            </a:extLst>
          </p:cNvPr>
          <p:cNvSpPr/>
          <p:nvPr/>
        </p:nvSpPr>
        <p:spPr>
          <a:xfrm>
            <a:off x="2674826" y="4832610"/>
            <a:ext cx="324036" cy="32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15C74FA-7488-4885-A190-74F182095D81}"/>
              </a:ext>
            </a:extLst>
          </p:cNvPr>
          <p:cNvSpPr/>
          <p:nvPr/>
        </p:nvSpPr>
        <p:spPr>
          <a:xfrm>
            <a:off x="3988972" y="4946337"/>
            <a:ext cx="324036" cy="32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6776B65D-054F-32C5-0292-2FD5CEED3AD2}"/>
              </a:ext>
            </a:extLst>
          </p:cNvPr>
          <p:cNvSpPr/>
          <p:nvPr/>
        </p:nvSpPr>
        <p:spPr>
          <a:xfrm>
            <a:off x="2386794" y="4545124"/>
            <a:ext cx="2088232" cy="1692188"/>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其它系统</a:t>
            </a:r>
          </a:p>
        </p:txBody>
      </p:sp>
      <p:cxnSp>
        <p:nvCxnSpPr>
          <p:cNvPr id="15" name="直接箭头连接符 14">
            <a:extLst>
              <a:ext uri="{FF2B5EF4-FFF2-40B4-BE49-F238E27FC236}">
                <a16:creationId xmlns:a16="http://schemas.microsoft.com/office/drawing/2014/main" id="{CD7344F8-8A53-7BF6-6422-710C54D56FDB}"/>
              </a:ext>
            </a:extLst>
          </p:cNvPr>
          <p:cNvCxnSpPr>
            <a:stCxn id="13" idx="3"/>
            <a:endCxn id="6" idx="2"/>
          </p:cNvCxnSpPr>
          <p:nvPr/>
        </p:nvCxnSpPr>
        <p:spPr>
          <a:xfrm>
            <a:off x="4475026" y="5391218"/>
            <a:ext cx="2088232" cy="0"/>
          </a:xfrm>
          <a:prstGeom prst="straightConnector1">
            <a:avLst/>
          </a:prstGeom>
          <a:ln w="25400">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1C3CDA3-1BCB-D001-CD8E-3EB46A31E3EC}"/>
              </a:ext>
            </a:extLst>
          </p:cNvPr>
          <p:cNvSpPr txBox="1"/>
          <p:nvPr/>
        </p:nvSpPr>
        <p:spPr>
          <a:xfrm>
            <a:off x="10046465" y="4854874"/>
            <a:ext cx="1881390" cy="830997"/>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部分需求由软件来实现</a:t>
            </a:r>
          </a:p>
        </p:txBody>
      </p:sp>
      <p:sp>
        <p:nvSpPr>
          <p:cNvPr id="18" name="文本框 17">
            <a:extLst>
              <a:ext uri="{FF2B5EF4-FFF2-40B4-BE49-F238E27FC236}">
                <a16:creationId xmlns:a16="http://schemas.microsoft.com/office/drawing/2014/main" id="{41D766D6-A814-5FF1-9C20-015F5212615B}"/>
              </a:ext>
            </a:extLst>
          </p:cNvPr>
          <p:cNvSpPr txBox="1"/>
          <p:nvPr/>
        </p:nvSpPr>
        <p:spPr>
          <a:xfrm>
            <a:off x="205522" y="4946337"/>
            <a:ext cx="2271282" cy="830997"/>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部分需求由其它系统来提供</a:t>
            </a:r>
          </a:p>
        </p:txBody>
      </p:sp>
    </p:spTree>
    <p:extLst>
      <p:ext uri="{BB962C8B-B14F-4D97-AF65-F5344CB8AC3E}">
        <p14:creationId xmlns:p14="http://schemas.microsoft.com/office/powerpoint/2010/main" val="22748117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normAutofit lnSpcReduction="10000"/>
          </a:bodyPr>
          <a:lstStyle/>
          <a:p>
            <a:pPr marL="514350" indent="-514350">
              <a:buFont typeface="+mj-lt"/>
              <a:buAutoNum type="arabicPeriod"/>
            </a:pPr>
            <a:r>
              <a:rPr lang="zh-CN" altLang="en-US" dirty="0">
                <a:solidFill>
                  <a:schemeClr val="bg1">
                    <a:lumMod val="65000"/>
                  </a:schemeClr>
                </a:solidFill>
              </a:rPr>
              <a:t>获取软件需求概述</a:t>
            </a:r>
            <a:endParaRPr lang="en-US" altLang="zh-CN" dirty="0">
              <a:solidFill>
                <a:schemeClr val="bg1">
                  <a:lumMod val="65000"/>
                </a:schemeClr>
              </a:solidFill>
            </a:endParaRPr>
          </a:p>
          <a:p>
            <a:pPr lvl="1"/>
            <a:r>
              <a:rPr lang="zh-CN" altLang="en-US" dirty="0">
                <a:solidFill>
                  <a:schemeClr val="bg1">
                    <a:lumMod val="65000"/>
                  </a:schemeClr>
                </a:solidFill>
              </a:rPr>
              <a:t>获取需求的方法</a:t>
            </a:r>
            <a:endParaRPr lang="en-US" altLang="zh-CN" dirty="0">
              <a:solidFill>
                <a:schemeClr val="bg1">
                  <a:lumMod val="65000"/>
                </a:schemeClr>
              </a:solidFill>
            </a:endParaRPr>
          </a:p>
          <a:p>
            <a:pPr lvl="1"/>
            <a:r>
              <a:rPr lang="zh-CN" altLang="en-US" dirty="0">
                <a:solidFill>
                  <a:schemeClr val="bg1">
                    <a:lumMod val="65000"/>
                  </a:schemeClr>
                </a:solidFill>
              </a:rPr>
              <a:t>获取需求的过程</a:t>
            </a:r>
          </a:p>
          <a:p>
            <a:pPr marL="514350" lvl="0" indent="-514350">
              <a:buFont typeface="+mj-lt"/>
              <a:buAutoNum type="arabicPeriod"/>
            </a:pPr>
            <a:r>
              <a:rPr lang="zh-CN" altLang="en-US" dirty="0">
                <a:solidFill>
                  <a:schemeClr val="bg1">
                    <a:lumMod val="85000"/>
                  </a:schemeClr>
                </a:solidFill>
                <a:sym typeface="+mn-ea"/>
              </a:rPr>
              <a:t>明确问题及软件解决方案</a:t>
            </a:r>
          </a:p>
          <a:p>
            <a:pPr lvl="1"/>
            <a:r>
              <a:rPr lang="en-US" altLang="zh-CN" dirty="0">
                <a:solidFill>
                  <a:schemeClr val="bg1">
                    <a:lumMod val="85000"/>
                  </a:schemeClr>
                </a:solidFill>
              </a:rPr>
              <a:t>Problem</a:t>
            </a:r>
            <a:r>
              <a:rPr lang="zh-CN" altLang="en-US" dirty="0">
                <a:solidFill>
                  <a:schemeClr val="bg1">
                    <a:lumMod val="85000"/>
                  </a:schemeClr>
                </a:solidFill>
              </a:rPr>
              <a:t> </a:t>
            </a:r>
            <a:r>
              <a:rPr lang="en-US" altLang="zh-CN" dirty="0">
                <a:solidFill>
                  <a:schemeClr val="bg1">
                    <a:lumMod val="85000"/>
                  </a:schemeClr>
                </a:solidFill>
                <a:sym typeface="Wingdings" panose="05000000000000000000" pitchFamily="2" charset="2"/>
              </a:rPr>
              <a:t></a:t>
            </a:r>
            <a:r>
              <a:rPr lang="zh-CN" altLang="en-US" dirty="0">
                <a:solidFill>
                  <a:schemeClr val="bg1">
                    <a:lumMod val="85000"/>
                  </a:schemeClr>
                </a:solidFill>
                <a:sym typeface="Wingdings" panose="05000000000000000000" pitchFamily="2" charset="2"/>
              </a:rPr>
              <a:t> </a:t>
            </a:r>
            <a:r>
              <a:rPr lang="en-US" altLang="zh-CN" dirty="0">
                <a:solidFill>
                  <a:schemeClr val="bg1">
                    <a:lumMod val="85000"/>
                  </a:schemeClr>
                </a:solidFill>
                <a:sym typeface="Wingdings" panose="05000000000000000000" pitchFamily="2" charset="2"/>
              </a:rPr>
              <a:t>Software Solution</a:t>
            </a:r>
            <a:endParaRPr lang="zh-CN" altLang="en-US" dirty="0">
              <a:solidFill>
                <a:schemeClr val="bg1">
                  <a:lumMod val="85000"/>
                </a:schemeClr>
              </a:solidFill>
            </a:endParaRPr>
          </a:p>
          <a:p>
            <a:pPr marL="514350" lvl="0" indent="-514350">
              <a:buFont typeface="+mj-lt"/>
              <a:buAutoNum type="arabicPeriod"/>
            </a:pPr>
            <a:r>
              <a:rPr lang="zh-CN" altLang="en-US" dirty="0">
                <a:solidFill>
                  <a:srgbClr val="C00000"/>
                </a:solidFill>
              </a:rPr>
              <a:t>导出和构思软件需求</a:t>
            </a:r>
          </a:p>
          <a:p>
            <a:pPr lvl="1"/>
            <a:r>
              <a:rPr lang="zh-CN" altLang="en-US" dirty="0">
                <a:solidFill>
                  <a:srgbClr val="C00000"/>
                </a:solidFill>
              </a:rPr>
              <a:t>如何从利益相关方导出和构思软件需求</a:t>
            </a:r>
            <a:endParaRPr lang="en-US" altLang="zh-CN" dirty="0">
              <a:solidFill>
                <a:srgbClr val="C00000"/>
              </a:solidFill>
            </a:endParaRPr>
          </a:p>
          <a:p>
            <a:pPr marL="514350" indent="-514350">
              <a:buFont typeface="+mj-lt"/>
              <a:buAutoNum type="arabicPeriod"/>
            </a:pPr>
            <a:r>
              <a:rPr lang="zh-CN" altLang="en-US" dirty="0"/>
              <a:t>描述初步的软件需求</a:t>
            </a:r>
            <a:endParaRPr lang="en-US" altLang="zh-CN" dirty="0"/>
          </a:p>
          <a:p>
            <a:pPr lvl="1"/>
            <a:r>
              <a:rPr lang="zh-CN" altLang="en-US" dirty="0"/>
              <a:t>自然语言描述和可视化建模</a:t>
            </a:r>
            <a:endParaRPr lang="en-US" altLang="zh-CN" dirty="0"/>
          </a:p>
          <a:p>
            <a:pPr marL="514350" indent="-514350">
              <a:buFont typeface="+mj-lt"/>
              <a:buAutoNum type="arabicPeriod"/>
            </a:pPr>
            <a:r>
              <a:rPr lang="zh-CN" altLang="zh-CN" dirty="0"/>
              <a:t>确认和验证初步软件需求</a:t>
            </a:r>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9582" y="2492895"/>
            <a:ext cx="1800200" cy="182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51655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E2611-6FC6-453D-BEA9-46B43FD85526}"/>
              </a:ext>
            </a:extLst>
          </p:cNvPr>
          <p:cNvSpPr>
            <a:spLocks noGrp="1"/>
          </p:cNvSpPr>
          <p:nvPr>
            <p:ph type="title"/>
          </p:nvPr>
        </p:nvSpPr>
        <p:spPr>
          <a:xfrm>
            <a:off x="550590" y="8620"/>
            <a:ext cx="10909212" cy="707886"/>
          </a:xfrm>
        </p:spPr>
        <p:txBody>
          <a:bodyPr/>
          <a:lstStyle/>
          <a:p>
            <a:r>
              <a:rPr lang="en-US" altLang="zh-CN" dirty="0"/>
              <a:t>3.1 </a:t>
            </a:r>
            <a:r>
              <a:rPr lang="zh-CN" altLang="zh-CN" dirty="0"/>
              <a:t>导出功能性需求</a:t>
            </a:r>
            <a:endParaRPr lang="zh-CN" altLang="en-US" dirty="0"/>
          </a:p>
        </p:txBody>
      </p:sp>
      <p:sp>
        <p:nvSpPr>
          <p:cNvPr id="3" name="内容占位符 2">
            <a:extLst>
              <a:ext uri="{FF2B5EF4-FFF2-40B4-BE49-F238E27FC236}">
                <a16:creationId xmlns:a16="http://schemas.microsoft.com/office/drawing/2014/main" id="{D7A55D81-C37D-45A2-BEFB-E0724FB7624B}"/>
              </a:ext>
            </a:extLst>
          </p:cNvPr>
          <p:cNvSpPr>
            <a:spLocks noGrp="1"/>
          </p:cNvSpPr>
          <p:nvPr>
            <p:ph idx="1"/>
          </p:nvPr>
        </p:nvSpPr>
        <p:spPr>
          <a:xfrm>
            <a:off x="539750" y="1125538"/>
            <a:ext cx="10920052" cy="5040312"/>
          </a:xfrm>
        </p:spPr>
        <p:txBody>
          <a:bodyPr/>
          <a:lstStyle/>
          <a:p>
            <a:r>
              <a:rPr lang="zh-CN" altLang="zh-CN" dirty="0"/>
              <a:t>需求工程师可以通过与</a:t>
            </a:r>
            <a:r>
              <a:rPr lang="zh-CN" altLang="en-US" dirty="0"/>
              <a:t>利益相关方</a:t>
            </a:r>
            <a:r>
              <a:rPr lang="zh-CN" altLang="zh-CN" dirty="0"/>
              <a:t>的交互，听取他们对软件的</a:t>
            </a:r>
            <a:r>
              <a:rPr lang="zh-CN" altLang="zh-CN" dirty="0">
                <a:solidFill>
                  <a:srgbClr val="C00000"/>
                </a:solidFill>
              </a:rPr>
              <a:t>期望和要求</a:t>
            </a:r>
            <a:r>
              <a:rPr lang="zh-CN" altLang="zh-CN" dirty="0"/>
              <a:t>，从他们那里导出软件需求</a:t>
            </a:r>
            <a:endParaRPr lang="en-US" altLang="zh-CN" dirty="0"/>
          </a:p>
          <a:p>
            <a:endParaRPr lang="en-US" altLang="zh-CN" dirty="0"/>
          </a:p>
          <a:p>
            <a:r>
              <a:rPr lang="zh-CN" altLang="zh-CN" dirty="0"/>
              <a:t>采用多种方法导出软件需求</a:t>
            </a:r>
            <a:endParaRPr lang="en-US" altLang="zh-CN" dirty="0"/>
          </a:p>
          <a:p>
            <a:pPr lvl="1"/>
            <a:r>
              <a:rPr lang="zh-CN" altLang="zh-CN" dirty="0"/>
              <a:t>与用户或客户的面谈</a:t>
            </a:r>
            <a:endParaRPr lang="en-US" altLang="zh-CN" dirty="0"/>
          </a:p>
          <a:p>
            <a:pPr lvl="1"/>
            <a:r>
              <a:rPr lang="zh-CN" altLang="zh-CN" dirty="0"/>
              <a:t>分析业务资料</a:t>
            </a:r>
            <a:endParaRPr lang="en-US" altLang="zh-CN" dirty="0"/>
          </a:p>
          <a:p>
            <a:pPr lvl="1"/>
            <a:r>
              <a:rPr lang="zh-CN" altLang="zh-CN" dirty="0"/>
              <a:t>观察业务流程</a:t>
            </a:r>
            <a:endParaRPr lang="en-US" altLang="zh-CN" dirty="0"/>
          </a:p>
          <a:p>
            <a:pPr lvl="1"/>
            <a:r>
              <a:rPr lang="zh-CN" altLang="zh-CN" dirty="0"/>
              <a:t>进行问卷调查</a:t>
            </a:r>
            <a:endParaRPr lang="en-US" altLang="zh-CN" dirty="0"/>
          </a:p>
          <a:p>
            <a:pPr lvl="1"/>
            <a:r>
              <a:rPr lang="zh-CN" altLang="zh-CN" dirty="0"/>
              <a:t>软件原型等</a:t>
            </a:r>
            <a:endParaRPr lang="zh-CN" altLang="en-US" dirty="0"/>
          </a:p>
        </p:txBody>
      </p:sp>
      <p:pic>
        <p:nvPicPr>
          <p:cNvPr id="5" name="图片 4">
            <a:extLst>
              <a:ext uri="{FF2B5EF4-FFF2-40B4-BE49-F238E27FC236}">
                <a16:creationId xmlns:a16="http://schemas.microsoft.com/office/drawing/2014/main" id="{A3E110C1-3B8F-81F2-6728-8EDDCCD18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322" y="3356992"/>
            <a:ext cx="3708412" cy="2965165"/>
          </a:xfrm>
          <a:prstGeom prst="rect">
            <a:avLst/>
          </a:prstGeom>
        </p:spPr>
      </p:pic>
    </p:spTree>
    <p:extLst>
      <p:ext uri="{BB962C8B-B14F-4D97-AF65-F5344CB8AC3E}">
        <p14:creationId xmlns:p14="http://schemas.microsoft.com/office/powerpoint/2010/main" val="38179609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54235-FDA2-44EC-9D6E-D0EDC2C71B5D}"/>
              </a:ext>
            </a:extLst>
          </p:cNvPr>
          <p:cNvSpPr>
            <a:spLocks noGrp="1"/>
          </p:cNvSpPr>
          <p:nvPr>
            <p:ph type="title"/>
          </p:nvPr>
        </p:nvSpPr>
        <p:spPr>
          <a:xfrm>
            <a:off x="550590" y="8620"/>
            <a:ext cx="10909212" cy="707886"/>
          </a:xfrm>
        </p:spPr>
        <p:txBody>
          <a:bodyPr/>
          <a:lstStyle/>
          <a:p>
            <a:r>
              <a:rPr lang="zh-CN" altLang="en-US" dirty="0"/>
              <a:t>排除非法的软件需求</a:t>
            </a:r>
          </a:p>
        </p:txBody>
      </p:sp>
      <p:sp>
        <p:nvSpPr>
          <p:cNvPr id="3" name="内容占位符 2">
            <a:extLst>
              <a:ext uri="{FF2B5EF4-FFF2-40B4-BE49-F238E27FC236}">
                <a16:creationId xmlns:a16="http://schemas.microsoft.com/office/drawing/2014/main" id="{E950F12B-C2AB-497C-82AD-A6417BB8FA3C}"/>
              </a:ext>
            </a:extLst>
          </p:cNvPr>
          <p:cNvSpPr>
            <a:spLocks noGrp="1"/>
          </p:cNvSpPr>
          <p:nvPr>
            <p:ph idx="1"/>
          </p:nvPr>
        </p:nvSpPr>
        <p:spPr>
          <a:xfrm>
            <a:off x="539750" y="1125538"/>
            <a:ext cx="10920052" cy="5040312"/>
          </a:xfrm>
        </p:spPr>
        <p:txBody>
          <a:bodyPr/>
          <a:lstStyle/>
          <a:p>
            <a:r>
              <a:rPr lang="zh-CN" altLang="zh-CN" dirty="0"/>
              <a:t>并非利益相关方提出的每项期望和要求都是软件需求</a:t>
            </a:r>
            <a:r>
              <a:rPr lang="zh-CN" altLang="en-US" dirty="0"/>
              <a:t>，如果</a:t>
            </a:r>
            <a:r>
              <a:rPr lang="zh-CN" altLang="zh-CN" dirty="0"/>
              <a:t>他们提出的要求</a:t>
            </a:r>
            <a:endParaRPr lang="en-US" altLang="zh-CN" dirty="0"/>
          </a:p>
          <a:p>
            <a:pPr lvl="1"/>
            <a:r>
              <a:rPr lang="zh-CN" altLang="zh-CN" dirty="0"/>
              <a:t>与</a:t>
            </a:r>
            <a:r>
              <a:rPr lang="zh-CN" altLang="en-US" dirty="0"/>
              <a:t>待</a:t>
            </a:r>
            <a:r>
              <a:rPr lang="zh-CN" altLang="zh-CN" dirty="0"/>
              <a:t>解决的问题无关</a:t>
            </a:r>
            <a:r>
              <a:rPr lang="zh-CN" altLang="en-US" dirty="0"/>
              <a:t>；</a:t>
            </a:r>
            <a:endParaRPr lang="en-US" altLang="zh-CN" dirty="0"/>
          </a:p>
          <a:p>
            <a:pPr lvl="1"/>
            <a:r>
              <a:rPr lang="zh-CN" altLang="zh-CN" dirty="0"/>
              <a:t>没有实际的</a:t>
            </a:r>
            <a:r>
              <a:rPr lang="zh-CN" altLang="en-US" dirty="0"/>
              <a:t>价值和</a:t>
            </a:r>
            <a:r>
              <a:rPr lang="zh-CN" altLang="zh-CN" dirty="0"/>
              <a:t>意义</a:t>
            </a:r>
            <a:endParaRPr lang="en-US" altLang="zh-CN" dirty="0"/>
          </a:p>
          <a:p>
            <a:pPr lvl="1"/>
            <a:r>
              <a:rPr lang="zh-CN" altLang="zh-CN" dirty="0"/>
              <a:t>不存在技术可行性</a:t>
            </a:r>
            <a:endParaRPr lang="en-US" altLang="zh-CN" dirty="0"/>
          </a:p>
          <a:p>
            <a:pPr marL="457200" lvl="1" indent="0">
              <a:buNone/>
            </a:pPr>
            <a:endParaRPr lang="en-US" altLang="zh-CN" dirty="0"/>
          </a:p>
          <a:p>
            <a:pPr marL="457200" lvl="1" indent="0">
              <a:buNone/>
            </a:pPr>
            <a:r>
              <a:rPr lang="zh-CN" altLang="zh-CN" dirty="0"/>
              <a:t>那么这些要求不应成为软件需求</a:t>
            </a:r>
            <a:endParaRPr lang="en-US" altLang="zh-CN" dirty="0"/>
          </a:p>
        </p:txBody>
      </p:sp>
    </p:spTree>
    <p:extLst>
      <p:ext uri="{BB962C8B-B14F-4D97-AF65-F5344CB8AC3E}">
        <p14:creationId xmlns:p14="http://schemas.microsoft.com/office/powerpoint/2010/main" val="12358623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A8DF9-B84B-46A5-9F55-A37F03A97B93}"/>
              </a:ext>
            </a:extLst>
          </p:cNvPr>
          <p:cNvSpPr>
            <a:spLocks noGrp="1"/>
          </p:cNvSpPr>
          <p:nvPr>
            <p:ph type="title"/>
          </p:nvPr>
        </p:nvSpPr>
        <p:spPr>
          <a:xfrm>
            <a:off x="550590" y="8620"/>
            <a:ext cx="10909212" cy="707886"/>
          </a:xfrm>
        </p:spPr>
        <p:txBody>
          <a:bodyPr/>
          <a:lstStyle/>
          <a:p>
            <a:r>
              <a:rPr lang="en-US" altLang="zh-CN" dirty="0"/>
              <a:t>3.2 </a:t>
            </a:r>
            <a:r>
              <a:rPr lang="zh-CN" altLang="zh-CN" dirty="0"/>
              <a:t>构思功能性需求</a:t>
            </a:r>
            <a:endParaRPr lang="zh-CN" altLang="en-US" dirty="0"/>
          </a:p>
        </p:txBody>
      </p:sp>
      <p:sp>
        <p:nvSpPr>
          <p:cNvPr id="3" name="内容占位符 2">
            <a:extLst>
              <a:ext uri="{FF2B5EF4-FFF2-40B4-BE49-F238E27FC236}">
                <a16:creationId xmlns:a16="http://schemas.microsoft.com/office/drawing/2014/main" id="{366B1C15-0383-4A5D-9E24-D950308007AE}"/>
              </a:ext>
            </a:extLst>
          </p:cNvPr>
          <p:cNvSpPr>
            <a:spLocks noGrp="1"/>
          </p:cNvSpPr>
          <p:nvPr>
            <p:ph idx="1"/>
          </p:nvPr>
        </p:nvSpPr>
        <p:spPr>
          <a:xfrm>
            <a:off x="539750" y="1125538"/>
            <a:ext cx="10920052" cy="5040312"/>
          </a:xfrm>
        </p:spPr>
        <p:txBody>
          <a:bodyPr/>
          <a:lstStyle/>
          <a:p>
            <a:r>
              <a:rPr lang="zh-CN" altLang="en-US" dirty="0"/>
              <a:t>非定制软件，包括很多互联网产品都没有具体的客户，如微信</a:t>
            </a:r>
            <a:endParaRPr lang="en-US" altLang="zh-CN" dirty="0"/>
          </a:p>
          <a:p>
            <a:endParaRPr lang="en-US" altLang="zh-CN" dirty="0"/>
          </a:p>
          <a:p>
            <a:r>
              <a:rPr lang="zh-CN" altLang="zh-CN" dirty="0"/>
              <a:t>需求工程师需要</a:t>
            </a:r>
            <a:r>
              <a:rPr lang="zh-CN" altLang="zh-CN" dirty="0">
                <a:solidFill>
                  <a:srgbClr val="C00000"/>
                </a:solidFill>
              </a:rPr>
              <a:t>充当软件利益相关方的角色</a:t>
            </a:r>
            <a:r>
              <a:rPr lang="zh-CN" altLang="zh-CN" dirty="0"/>
              <a:t>，站在他们的视角，来</a:t>
            </a:r>
            <a:r>
              <a:rPr lang="zh-CN" altLang="zh-CN" dirty="0">
                <a:solidFill>
                  <a:srgbClr val="C00000"/>
                </a:solidFill>
              </a:rPr>
              <a:t>构思软件需求</a:t>
            </a:r>
            <a:r>
              <a:rPr lang="zh-CN" altLang="en-US" dirty="0">
                <a:solidFill>
                  <a:srgbClr val="C00000"/>
                </a:solidFill>
              </a:rPr>
              <a:t>，</a:t>
            </a:r>
            <a:r>
              <a:rPr lang="zh-CN" altLang="en-US" dirty="0"/>
              <a:t>并提出</a:t>
            </a:r>
            <a:r>
              <a:rPr lang="zh-CN" altLang="zh-CN" dirty="0"/>
              <a:t>问题解决的</a:t>
            </a:r>
            <a:r>
              <a:rPr lang="zh-CN" altLang="zh-CN" dirty="0">
                <a:solidFill>
                  <a:srgbClr val="C00000"/>
                </a:solidFill>
              </a:rPr>
              <a:t>软件需求</a:t>
            </a:r>
            <a:endParaRPr lang="en-US" altLang="zh-CN" dirty="0">
              <a:solidFill>
                <a:srgbClr val="C00000"/>
              </a:solidFill>
            </a:endParaRPr>
          </a:p>
          <a:p>
            <a:endParaRPr lang="en-US" altLang="zh-CN" dirty="0">
              <a:solidFill>
                <a:srgbClr val="C00000"/>
              </a:solidFill>
            </a:endParaRPr>
          </a:p>
          <a:p>
            <a:r>
              <a:rPr lang="zh-CN" altLang="zh-CN" dirty="0"/>
              <a:t>可以采用大脑风暴、问卷调查、软件原型等多种方式来开展需求构思工作</a:t>
            </a:r>
            <a:endParaRPr lang="en-US" altLang="zh-CN" dirty="0"/>
          </a:p>
          <a:p>
            <a:r>
              <a:rPr lang="zh-CN" altLang="en-US" dirty="0"/>
              <a:t>也可以</a:t>
            </a:r>
            <a:r>
              <a:rPr lang="zh-CN" altLang="zh-CN" dirty="0"/>
              <a:t>利用开源社区中的开发者大众来推动需求构思</a:t>
            </a:r>
            <a:endParaRPr lang="en-US" altLang="zh-CN" dirty="0">
              <a:solidFill>
                <a:srgbClr val="C00000"/>
              </a:solidFill>
            </a:endParaRPr>
          </a:p>
          <a:p>
            <a:endParaRPr lang="en-US" altLang="zh-CN" dirty="0"/>
          </a:p>
          <a:p>
            <a:endParaRPr lang="zh-CN" altLang="en-US" dirty="0"/>
          </a:p>
        </p:txBody>
      </p:sp>
      <p:sp>
        <p:nvSpPr>
          <p:cNvPr id="4" name="圆角矩形 8">
            <a:extLst>
              <a:ext uri="{FF2B5EF4-FFF2-40B4-BE49-F238E27FC236}">
                <a16:creationId xmlns:a16="http://schemas.microsoft.com/office/drawing/2014/main" id="{A39059FF-05EC-2B7F-EC4A-740F4ECB234D}"/>
              </a:ext>
            </a:extLst>
          </p:cNvPr>
          <p:cNvSpPr/>
          <p:nvPr/>
        </p:nvSpPr>
        <p:spPr>
          <a:xfrm>
            <a:off x="-16174" y="6417331"/>
            <a:ext cx="12206587" cy="432049"/>
          </a:xfrm>
          <a:prstGeom prst="roundRect">
            <a:avLst>
              <a:gd name="adj" fmla="val 5054"/>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需求工程师需要积极和主动地参与到需求获取的过程中</a:t>
            </a:r>
            <a:endParaRPr lang="zh-CN" altLang="en-US" dirty="0">
              <a:solidFill>
                <a:schemeClr val="lt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42965886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sym typeface="+mn-ea"/>
              </a:rPr>
              <a:t>有创意</a:t>
            </a:r>
            <a:r>
              <a:rPr lang="zh-CN" altLang="en-US" dirty="0"/>
              <a:t>软件的特点</a:t>
            </a:r>
          </a:p>
        </p:txBody>
      </p:sp>
      <p:sp>
        <p:nvSpPr>
          <p:cNvPr id="2" name="内容占位符 1"/>
          <p:cNvSpPr>
            <a:spLocks noGrp="1"/>
          </p:cNvSpPr>
          <p:nvPr>
            <p:ph idx="1"/>
          </p:nvPr>
        </p:nvSpPr>
        <p:spPr/>
        <p:txBody>
          <a:bodyPr/>
          <a:lstStyle/>
          <a:p>
            <a:r>
              <a:rPr lang="zh-CN" altLang="en-US" dirty="0"/>
              <a:t>创意来自于欲解决的</a:t>
            </a:r>
            <a:r>
              <a:rPr lang="zh-CN" altLang="en-US" dirty="0">
                <a:solidFill>
                  <a:srgbClr val="C00000"/>
                </a:solidFill>
              </a:rPr>
              <a:t>新颖问题</a:t>
            </a:r>
            <a:r>
              <a:rPr lang="en-US" altLang="zh-CN" dirty="0"/>
              <a:t>(Problems &amp; Needs)</a:t>
            </a:r>
          </a:p>
          <a:p>
            <a:endParaRPr lang="en-US" altLang="zh-CN" dirty="0"/>
          </a:p>
          <a:p>
            <a:r>
              <a:rPr lang="zh-CN" altLang="en-US" dirty="0"/>
              <a:t>创意来自于</a:t>
            </a:r>
            <a:r>
              <a:rPr lang="zh-CN" altLang="en-US" dirty="0">
                <a:solidFill>
                  <a:srgbClr val="C00000"/>
                </a:solidFill>
              </a:rPr>
              <a:t>解决问题的独特方式</a:t>
            </a:r>
            <a:r>
              <a:rPr lang="en-US" altLang="zh-CN" dirty="0"/>
              <a:t>(Approach)</a:t>
            </a:r>
          </a:p>
          <a:p>
            <a:endParaRPr lang="en-US" altLang="zh-CN" dirty="0"/>
          </a:p>
          <a:p>
            <a:r>
              <a:rPr lang="zh-CN" altLang="en-US" dirty="0"/>
              <a:t>创意来自于给用户</a:t>
            </a:r>
            <a:r>
              <a:rPr lang="zh-CN" altLang="en-US" dirty="0">
                <a:solidFill>
                  <a:srgbClr val="C00000"/>
                </a:solidFill>
              </a:rPr>
              <a:t>带来的好处</a:t>
            </a:r>
            <a:r>
              <a:rPr lang="en-US" altLang="zh-CN" dirty="0"/>
              <a:t>(Benefits)</a:t>
            </a:r>
          </a:p>
          <a:p>
            <a:endParaRPr lang="en-US" altLang="zh-CN" dirty="0"/>
          </a:p>
          <a:p>
            <a:r>
              <a:rPr lang="zh-CN" altLang="en-US" dirty="0"/>
              <a:t>创意来自于你</a:t>
            </a:r>
            <a:r>
              <a:rPr lang="zh-CN" altLang="en-US" dirty="0">
                <a:solidFill>
                  <a:srgbClr val="C00000"/>
                </a:solidFill>
              </a:rPr>
              <a:t>强于对手</a:t>
            </a:r>
            <a:r>
              <a:rPr lang="en-US" altLang="zh-CN" dirty="0"/>
              <a:t>(Competitors)</a:t>
            </a:r>
            <a:endParaRPr lang="zh-CN" altLang="en-US" dirty="0"/>
          </a:p>
        </p:txBody>
      </p:sp>
      <p:sp>
        <p:nvSpPr>
          <p:cNvPr id="3" name="日期占位符 2"/>
          <p:cNvSpPr>
            <a:spLocks noGrp="1"/>
          </p:cNvSpPr>
          <p:nvPr>
            <p:ph type="dt" sz="half" idx="4294967295"/>
          </p:nvPr>
        </p:nvSpPr>
        <p:spPr>
          <a:xfrm>
            <a:off x="10271125" y="6408738"/>
            <a:ext cx="1919288" cy="365125"/>
          </a:xfrm>
          <a:prstGeom prst="rect">
            <a:avLst/>
          </a:prstGeom>
        </p:spPr>
        <p:txBody>
          <a:bodyPr vert="horz" anchor="b"/>
          <a:lstStyle>
            <a:defPPr>
              <a:defRPr lang="en-US"/>
            </a:defPPr>
            <a:lvl1pPr algn="l" rtl="0" eaLnBrk="1" fontAlgn="base" latinLnBrk="0" hangingPunct="1">
              <a:spcBef>
                <a:spcPct val="0"/>
              </a:spcBef>
              <a:spcAft>
                <a:spcPct val="0"/>
              </a:spcAft>
              <a:defRPr kumimoji="0" sz="1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©Copyright Xinjun Mao</a:t>
            </a:r>
            <a:endParaRPr lang="en-US" altLang="zh-CN"/>
          </a:p>
        </p:txBody>
      </p:sp>
      <p:sp>
        <p:nvSpPr>
          <p:cNvPr id="4" name="灯片编号占位符 3"/>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pPr>
                <a:defRPr/>
              </a:pPr>
              <a:t>28</a:t>
            </a:fld>
            <a:endParaRPr lang="en-US" altLang="zh-CN"/>
          </a:p>
        </p:txBody>
      </p:sp>
      <p:sp>
        <p:nvSpPr>
          <p:cNvPr id="6" name="圆角矩形 8">
            <a:extLst>
              <a:ext uri="{FF2B5EF4-FFF2-40B4-BE49-F238E27FC236}">
                <a16:creationId xmlns:a16="http://schemas.microsoft.com/office/drawing/2014/main" id="{245C61BC-836E-57E0-BEEF-F897943F1649}"/>
              </a:ext>
            </a:extLst>
          </p:cNvPr>
          <p:cNvSpPr/>
          <p:nvPr/>
        </p:nvSpPr>
        <p:spPr>
          <a:xfrm>
            <a:off x="-16174" y="6417331"/>
            <a:ext cx="12206587" cy="432049"/>
          </a:xfrm>
          <a:prstGeom prst="roundRect">
            <a:avLst>
              <a:gd name="adj" fmla="val 5054"/>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提出有创意的软件极为重要，它决定了软件的开发是否有意义和有价值</a:t>
            </a:r>
            <a:endParaRPr lang="zh-CN" altLang="en-US" dirty="0">
              <a:solidFill>
                <a:schemeClr val="lt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87764037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73450-2619-4134-8C3F-629649E5C1DC}"/>
              </a:ext>
            </a:extLst>
          </p:cNvPr>
          <p:cNvSpPr>
            <a:spLocks noGrp="1"/>
          </p:cNvSpPr>
          <p:nvPr>
            <p:ph type="title"/>
          </p:nvPr>
        </p:nvSpPr>
        <p:spPr>
          <a:xfrm>
            <a:off x="550590" y="8620"/>
            <a:ext cx="10909212" cy="707886"/>
          </a:xfrm>
        </p:spPr>
        <p:txBody>
          <a:bodyPr/>
          <a:lstStyle/>
          <a:p>
            <a:r>
              <a:rPr lang="en-US" altLang="zh-CN" dirty="0"/>
              <a:t>3.3 </a:t>
            </a:r>
            <a:r>
              <a:rPr lang="zh-CN" altLang="zh-CN" dirty="0"/>
              <a:t>导出非功能性需求</a:t>
            </a:r>
            <a:endParaRPr lang="zh-CN" altLang="en-US" dirty="0"/>
          </a:p>
        </p:txBody>
      </p:sp>
      <p:sp>
        <p:nvSpPr>
          <p:cNvPr id="3" name="内容占位符 2">
            <a:extLst>
              <a:ext uri="{FF2B5EF4-FFF2-40B4-BE49-F238E27FC236}">
                <a16:creationId xmlns:a16="http://schemas.microsoft.com/office/drawing/2014/main" id="{B5D3CC72-B1A5-4B79-9CA0-3DAE314D5796}"/>
              </a:ext>
            </a:extLst>
          </p:cNvPr>
          <p:cNvSpPr>
            <a:spLocks noGrp="1"/>
          </p:cNvSpPr>
          <p:nvPr>
            <p:ph idx="1"/>
          </p:nvPr>
        </p:nvSpPr>
        <p:spPr>
          <a:xfrm>
            <a:off x="539750" y="1125538"/>
            <a:ext cx="10920052" cy="5040312"/>
          </a:xfrm>
        </p:spPr>
        <p:txBody>
          <a:bodyPr/>
          <a:lstStyle/>
          <a:p>
            <a:r>
              <a:rPr lang="zh-CN" altLang="zh-CN" dirty="0"/>
              <a:t>非功能性需求包括</a:t>
            </a:r>
            <a:r>
              <a:rPr lang="zh-CN" altLang="zh-CN" dirty="0">
                <a:solidFill>
                  <a:srgbClr val="C00000"/>
                </a:solidFill>
              </a:rPr>
              <a:t>软件质量要求和软件开发的约束性</a:t>
            </a:r>
            <a:r>
              <a:rPr lang="zh-CN" altLang="zh-CN" dirty="0"/>
              <a:t>要求</a:t>
            </a:r>
            <a:endParaRPr lang="en-US" altLang="zh-CN" dirty="0"/>
          </a:p>
          <a:p>
            <a:pPr lvl="1"/>
            <a:r>
              <a:rPr lang="zh-CN" altLang="zh-CN" b="1" dirty="0">
                <a:solidFill>
                  <a:srgbClr val="C00000"/>
                </a:solidFill>
              </a:rPr>
              <a:t>质量要求</a:t>
            </a:r>
            <a:r>
              <a:rPr lang="zh-CN" altLang="en-US" dirty="0"/>
              <a:t>，如</a:t>
            </a:r>
            <a:r>
              <a:rPr lang="zh-CN" altLang="zh-CN" dirty="0"/>
              <a:t>软件运行性能、可靠性、易用性、安全性、私密性等属于外部质量要求，软件可扩展性、可维护性、可互操作性、可移植性</a:t>
            </a:r>
            <a:r>
              <a:rPr lang="zh-CN" altLang="en-US" dirty="0"/>
              <a:t>等内部要求</a:t>
            </a:r>
            <a:endParaRPr lang="en-US" altLang="zh-CN" dirty="0"/>
          </a:p>
          <a:p>
            <a:pPr lvl="1"/>
            <a:r>
              <a:rPr lang="zh-CN" altLang="zh-CN" b="1" dirty="0">
                <a:solidFill>
                  <a:srgbClr val="C00000"/>
                </a:solidFill>
              </a:rPr>
              <a:t>约束性要求</a:t>
            </a:r>
            <a:r>
              <a:rPr lang="zh-CN" altLang="en-US" dirty="0"/>
              <a:t>，</a:t>
            </a:r>
            <a:r>
              <a:rPr lang="zh-CN" altLang="zh-CN" dirty="0"/>
              <a:t>包括开发进度要求、成本要求、技术选型等</a:t>
            </a:r>
            <a:endParaRPr lang="en-US" altLang="zh-CN" dirty="0"/>
          </a:p>
          <a:p>
            <a:endParaRPr lang="en-US" altLang="zh-CN" dirty="0"/>
          </a:p>
          <a:p>
            <a:r>
              <a:rPr lang="zh-CN" altLang="zh-CN" dirty="0"/>
              <a:t>软件的</a:t>
            </a:r>
            <a:r>
              <a:rPr lang="zh-CN" altLang="zh-CN" dirty="0">
                <a:solidFill>
                  <a:srgbClr val="C00000"/>
                </a:solidFill>
              </a:rPr>
              <a:t>非功能性需求</a:t>
            </a:r>
            <a:r>
              <a:rPr lang="zh-CN" altLang="zh-CN" dirty="0"/>
              <a:t>变得越来越重要</a:t>
            </a:r>
            <a:endParaRPr lang="en-US" altLang="zh-CN" dirty="0"/>
          </a:p>
          <a:p>
            <a:pPr lvl="1"/>
            <a:r>
              <a:rPr lang="zh-CN" altLang="zh-CN" dirty="0"/>
              <a:t>在某些情况下它们直接决定了软件</a:t>
            </a:r>
            <a:r>
              <a:rPr lang="zh-CN" altLang="zh-CN" b="1" dirty="0">
                <a:solidFill>
                  <a:srgbClr val="C00000"/>
                </a:solidFill>
              </a:rPr>
              <a:t>是否能用和可用、是否好用和易用、是否高效和可靠运行、是否便于维护和演化</a:t>
            </a:r>
            <a:r>
              <a:rPr lang="zh-CN" altLang="zh-CN" dirty="0"/>
              <a:t>等。</a:t>
            </a:r>
            <a:endParaRPr lang="en-US" altLang="zh-CN" dirty="0"/>
          </a:p>
          <a:p>
            <a:endParaRPr lang="zh-CN" altLang="en-US" dirty="0"/>
          </a:p>
        </p:txBody>
      </p:sp>
    </p:spTree>
    <p:extLst>
      <p:ext uri="{BB962C8B-B14F-4D97-AF65-F5344CB8AC3E}">
        <p14:creationId xmlns:p14="http://schemas.microsoft.com/office/powerpoint/2010/main" val="28694955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AA88A-5983-4254-96B6-0F21B039C187}"/>
              </a:ext>
            </a:extLst>
          </p:cNvPr>
          <p:cNvSpPr>
            <a:spLocks noGrp="1"/>
          </p:cNvSpPr>
          <p:nvPr>
            <p:ph type="title"/>
          </p:nvPr>
        </p:nvSpPr>
        <p:spPr>
          <a:xfrm>
            <a:off x="550590" y="8620"/>
            <a:ext cx="10909212" cy="707886"/>
          </a:xfrm>
        </p:spPr>
        <p:txBody>
          <a:bodyPr/>
          <a:lstStyle/>
          <a:p>
            <a:r>
              <a:rPr lang="en-US" altLang="zh-CN" dirty="0"/>
              <a:t>1.1 </a:t>
            </a:r>
            <a:r>
              <a:rPr lang="zh-CN" altLang="en-US" dirty="0"/>
              <a:t>概述</a:t>
            </a:r>
          </a:p>
        </p:txBody>
      </p:sp>
      <p:sp>
        <p:nvSpPr>
          <p:cNvPr id="3" name="内容占位符 2">
            <a:extLst>
              <a:ext uri="{FF2B5EF4-FFF2-40B4-BE49-F238E27FC236}">
                <a16:creationId xmlns:a16="http://schemas.microsoft.com/office/drawing/2014/main" id="{004AD444-1986-4FF8-B3BB-EA3BDD5256A7}"/>
              </a:ext>
            </a:extLst>
          </p:cNvPr>
          <p:cNvSpPr>
            <a:spLocks noGrp="1"/>
          </p:cNvSpPr>
          <p:nvPr>
            <p:ph idx="1"/>
          </p:nvPr>
        </p:nvSpPr>
        <p:spPr>
          <a:xfrm>
            <a:off x="539750" y="1125538"/>
            <a:ext cx="11100072" cy="5040312"/>
          </a:xfrm>
        </p:spPr>
        <p:txBody>
          <a:bodyPr/>
          <a:lstStyle/>
          <a:p>
            <a:r>
              <a:rPr lang="en-US" altLang="zh-CN" dirty="0"/>
              <a:t> </a:t>
            </a:r>
            <a:r>
              <a:rPr lang="zh-CN" altLang="zh-CN" dirty="0"/>
              <a:t>获取软件需求是需求分析的基础，是软件开发的首要工作</a:t>
            </a:r>
            <a:r>
              <a:rPr lang="zh-CN" altLang="en-US" dirty="0"/>
              <a:t>。</a:t>
            </a:r>
            <a:endParaRPr lang="en-US" altLang="zh-CN" dirty="0"/>
          </a:p>
          <a:p>
            <a:r>
              <a:rPr lang="zh-CN" altLang="en-US" dirty="0"/>
              <a:t> 需求获取可能是软件开发中最困难、最关键、最易出错的任务。</a:t>
            </a:r>
            <a:endParaRPr lang="en-US" altLang="zh-CN" dirty="0"/>
          </a:p>
          <a:p>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4093115697"/>
              </p:ext>
            </p:extLst>
          </p:nvPr>
        </p:nvGraphicFramePr>
        <p:xfrm>
          <a:off x="1306674" y="3336952"/>
          <a:ext cx="9865096" cy="3237930"/>
        </p:xfrm>
        <a:graphic>
          <a:graphicData uri="http://schemas.openxmlformats.org/presentationml/2006/ole">
            <mc:AlternateContent xmlns:mc="http://schemas.openxmlformats.org/markup-compatibility/2006">
              <mc:Choice xmlns:v="urn:schemas-microsoft-com:vml" Requires="v">
                <p:oleObj name="Visio" r:id="rId2" imgW="7853384" imgH="2047941" progId="Visio.Drawing.15">
                  <p:embed/>
                </p:oleObj>
              </mc:Choice>
              <mc:Fallback>
                <p:oleObj name="Visio" r:id="rId2" imgW="7853384" imgH="2047941" progId="Visio.Drawing.15">
                  <p:embed/>
                  <p:pic>
                    <p:nvPicPr>
                      <p:cNvPr id="5" name="对象 4"/>
                      <p:cNvPicPr>
                        <a:picLocks noChangeAspect="1" noChangeArrowheads="1"/>
                      </p:cNvPicPr>
                      <p:nvPr/>
                    </p:nvPicPr>
                    <p:blipFill>
                      <a:blip r:embed="rId3"/>
                      <a:srcRect/>
                      <a:stretch>
                        <a:fillRect/>
                      </a:stretch>
                    </p:blipFill>
                    <p:spPr bwMode="auto">
                      <a:xfrm>
                        <a:off x="1306674" y="3336952"/>
                        <a:ext cx="9865096" cy="3237930"/>
                      </a:xfrm>
                      <a:prstGeom prst="rect">
                        <a:avLst/>
                      </a:prstGeom>
                      <a:noFill/>
                    </p:spPr>
                  </p:pic>
                </p:oleObj>
              </mc:Fallback>
            </mc:AlternateContent>
          </a:graphicData>
        </a:graphic>
      </p:graphicFrame>
    </p:spTree>
    <p:extLst>
      <p:ext uri="{BB962C8B-B14F-4D97-AF65-F5344CB8AC3E}">
        <p14:creationId xmlns:p14="http://schemas.microsoft.com/office/powerpoint/2010/main" val="149205569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7AB8D-AC29-48B6-AC10-A4C53336629E}"/>
              </a:ext>
            </a:extLst>
          </p:cNvPr>
          <p:cNvSpPr>
            <a:spLocks noGrp="1"/>
          </p:cNvSpPr>
          <p:nvPr>
            <p:ph type="title"/>
          </p:nvPr>
        </p:nvSpPr>
        <p:spPr>
          <a:xfrm>
            <a:off x="550590" y="8620"/>
            <a:ext cx="10909212" cy="707886"/>
          </a:xfrm>
        </p:spPr>
        <p:txBody>
          <a:bodyPr/>
          <a:lstStyle/>
          <a:p>
            <a:r>
              <a:rPr lang="zh-CN" altLang="en-US" dirty="0"/>
              <a:t>示例：</a:t>
            </a:r>
            <a:r>
              <a:rPr lang="zh-CN" altLang="zh-CN" dirty="0"/>
              <a:t>“空巢老人看护软件”的非功能需求</a:t>
            </a:r>
            <a:endParaRPr lang="zh-CN" altLang="en-US" dirty="0"/>
          </a:p>
        </p:txBody>
      </p:sp>
      <p:graphicFrame>
        <p:nvGraphicFramePr>
          <p:cNvPr id="6" name="表格 5">
            <a:extLst>
              <a:ext uri="{FF2B5EF4-FFF2-40B4-BE49-F238E27FC236}">
                <a16:creationId xmlns:a16="http://schemas.microsoft.com/office/drawing/2014/main" id="{4621578F-67DD-4614-A7D7-86F49635E2CA}"/>
              </a:ext>
            </a:extLst>
          </p:cNvPr>
          <p:cNvGraphicFramePr/>
          <p:nvPr>
            <p:extLst>
              <p:ext uri="{D42A27DB-BD31-4B8C-83A1-F6EECF244321}">
                <p14:modId xmlns:p14="http://schemas.microsoft.com/office/powerpoint/2010/main" val="555195221"/>
              </p:ext>
            </p:extLst>
          </p:nvPr>
        </p:nvGraphicFramePr>
        <p:xfrm>
          <a:off x="298562" y="872716"/>
          <a:ext cx="9134475" cy="5608320"/>
        </p:xfrm>
        <a:graphic>
          <a:graphicData uri="http://schemas.openxmlformats.org/drawingml/2006/table">
            <a:tbl>
              <a:tblPr firstRow="1" bandRow="1">
                <a:tableStyleId>{5940675A-B579-460E-94D1-54222C63F5DA}</a:tableStyleId>
              </a:tblPr>
              <a:tblGrid>
                <a:gridCol w="1068070">
                  <a:extLst>
                    <a:ext uri="{9D8B030D-6E8A-4147-A177-3AD203B41FA5}">
                      <a16:colId xmlns:a16="http://schemas.microsoft.com/office/drawing/2014/main" val="20000"/>
                    </a:ext>
                  </a:extLst>
                </a:gridCol>
                <a:gridCol w="2357755">
                  <a:extLst>
                    <a:ext uri="{9D8B030D-6E8A-4147-A177-3AD203B41FA5}">
                      <a16:colId xmlns:a16="http://schemas.microsoft.com/office/drawing/2014/main" val="20001"/>
                    </a:ext>
                  </a:extLst>
                </a:gridCol>
                <a:gridCol w="5708650">
                  <a:extLst>
                    <a:ext uri="{9D8B030D-6E8A-4147-A177-3AD203B41FA5}">
                      <a16:colId xmlns:a16="http://schemas.microsoft.com/office/drawing/2014/main" val="20002"/>
                    </a:ext>
                  </a:extLst>
                </a:gridCol>
              </a:tblGrid>
              <a:tr h="255270">
                <a:tc>
                  <a:txBody>
                    <a:bodyPr/>
                    <a:lstStyle/>
                    <a:p>
                      <a:pPr indent="0" algn="ctr">
                        <a:buNone/>
                      </a:pPr>
                      <a:r>
                        <a:rPr lang="en-US" sz="1600" b="1">
                          <a:solidFill>
                            <a:srgbClr val="000000"/>
                          </a:solidFill>
                          <a:latin typeface="Times New Roman" panose="02020603050405020304" pitchFamily="18" charset="0"/>
                          <a:cs typeface="Times New Roman" panose="02020603050405020304" pitchFamily="18" charset="0"/>
                        </a:rPr>
                        <a:t>类别</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非功能性需求项</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需求描述</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54660">
                <a:tc>
                  <a:txBody>
                    <a:bodyPr/>
                    <a:lstStyle/>
                    <a:p>
                      <a:pPr indent="0" algn="ctr">
                        <a:buNone/>
                      </a:pPr>
                      <a:r>
                        <a:rPr lang="en-US" sz="1600" b="1">
                          <a:solidFill>
                            <a:srgbClr val="000000"/>
                          </a:solidFill>
                          <a:latin typeface="Times New Roman" panose="02020603050405020304" pitchFamily="18" charset="0"/>
                          <a:cs typeface="Times New Roman" panose="02020603050405020304" pitchFamily="18" charset="0"/>
                        </a:rPr>
                        <a:t>性能</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EC-Req-Performance-01</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所有界面操作的响应时间应小于1s</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30555">
                <a:tc rowSpan="2">
                  <a:txBody>
                    <a:bodyPr/>
                    <a:lstStyle/>
                    <a:p>
                      <a:pPr indent="0" algn="ctr">
                        <a:buNone/>
                      </a:pPr>
                      <a:r>
                        <a:rPr lang="en-US" sz="1600" b="1">
                          <a:solidFill>
                            <a:srgbClr val="000000"/>
                          </a:solidFill>
                          <a:latin typeface="Times New Roman" panose="02020603050405020304" pitchFamily="18" charset="0"/>
                          <a:cs typeface="Times New Roman" panose="02020603050405020304" pitchFamily="18" charset="0"/>
                        </a:rPr>
                        <a:t>可靠性</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EC-Req-Reliability-01</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dirty="0">
                          <a:solidFill>
                            <a:srgbClr val="000000"/>
                          </a:solidFill>
                          <a:latin typeface="Times New Roman" panose="02020603050405020304" pitchFamily="18" charset="0"/>
                          <a:cs typeface="Times New Roman" panose="02020603050405020304" pitchFamily="18" charset="0"/>
                        </a:rPr>
                        <a:t>软件系统每周7天、每天24小时可用；在机器人和网络无故障的前提下，系统正常运行时间的比例在95%以上</a:t>
                      </a:r>
                      <a:endPar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1054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EC-Req-Reliability-02</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系统任何故障都不应导致用户已提交数据的丢失。发生故障后，系统需在10分钟内恢复正常使用</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07390">
                <a:tc rowSpan="2">
                  <a:txBody>
                    <a:bodyPr/>
                    <a:lstStyle/>
                    <a:p>
                      <a:pPr indent="0" algn="ctr">
                        <a:buNone/>
                      </a:pPr>
                      <a:r>
                        <a:rPr lang="en-US" sz="1600" b="1">
                          <a:solidFill>
                            <a:srgbClr val="000000"/>
                          </a:solidFill>
                          <a:latin typeface="Times New Roman" panose="02020603050405020304" pitchFamily="18" charset="0"/>
                          <a:cs typeface="Times New Roman" panose="02020603050405020304" pitchFamily="18" charset="0"/>
                        </a:rPr>
                        <a:t>易用性</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EC-Req-EasyUse-01</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dirty="0" err="1">
                          <a:solidFill>
                            <a:srgbClr val="000000"/>
                          </a:solidFill>
                          <a:latin typeface="Times New Roman" panose="02020603050405020304" pitchFamily="18" charset="0"/>
                          <a:cs typeface="Times New Roman" panose="02020603050405020304" pitchFamily="18" charset="0"/>
                        </a:rPr>
                        <a:t>老人只需通过语音方式与系统进行交互；家属、医生和管理人员通过操作手机App来使用本系统</a:t>
                      </a:r>
                      <a:endParaRPr lang="en-US" altLang="en-US" sz="1600" b="1" dirty="0">
                        <a:solidFill>
                          <a:srgbClr val="000000"/>
                        </a:solidFill>
                        <a:latin typeface="Times New Roman" panose="02020603050405020304" pitchFamily="18" charset="0"/>
                        <a:ea typeface="楷体" panose="02010609060101010101"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82625">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EC-Req-EasyUse-02</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dirty="0" err="1">
                          <a:solidFill>
                            <a:srgbClr val="000000"/>
                          </a:solidFill>
                          <a:latin typeface="Times New Roman" panose="02020603050405020304" pitchFamily="18" charset="0"/>
                          <a:cs typeface="Times New Roman" panose="02020603050405020304" pitchFamily="18" charset="0"/>
                        </a:rPr>
                        <a:t>用户无需专门培训只需通读安装手册即可完成安装</a:t>
                      </a:r>
                      <a:endPar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11175">
                <a:tc rowSpan="2">
                  <a:txBody>
                    <a:bodyPr/>
                    <a:lstStyle/>
                    <a:p>
                      <a:pPr indent="0" algn="ctr">
                        <a:buNone/>
                      </a:pPr>
                      <a:r>
                        <a:rPr lang="en-US" sz="1600" b="1">
                          <a:solidFill>
                            <a:srgbClr val="000000"/>
                          </a:solidFill>
                          <a:latin typeface="Times New Roman" panose="02020603050405020304" pitchFamily="18" charset="0"/>
                          <a:cs typeface="Times New Roman" panose="02020603050405020304" pitchFamily="18" charset="0"/>
                        </a:rPr>
                        <a:t>安全性</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认证需求EC-Req-Safety-Authentication-01</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kern="1200" dirty="0" err="1">
                          <a:solidFill>
                            <a:srgbClr val="000000"/>
                          </a:solidFill>
                          <a:latin typeface="Times New Roman" panose="02020603050405020304" pitchFamily="18" charset="0"/>
                          <a:ea typeface="+mn-ea"/>
                          <a:cs typeface="Times New Roman" panose="02020603050405020304" pitchFamily="18" charset="0"/>
                        </a:rPr>
                        <a:t>所有用户（包括家属和医生）均需通过用户名、密码相结合的方式经系统验证通过后方可使用本软件系统</a:t>
                      </a:r>
                      <a:endParaRPr lang="en-US" altLang="en-US" sz="1600" b="1" kern="1200" dirty="0">
                        <a:solidFill>
                          <a:srgbClr val="000000"/>
                        </a:solidFill>
                        <a:latin typeface="Times New Roman" panose="02020603050405020304" pitchFamily="18" charset="0"/>
                        <a:ea typeface="+mn-ea"/>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66294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权限控制需求EC-Req-Safety-Authorization-001</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kern="1200" dirty="0" err="1">
                          <a:solidFill>
                            <a:srgbClr val="000000"/>
                          </a:solidFill>
                          <a:latin typeface="Times New Roman" panose="02020603050405020304" pitchFamily="18" charset="0"/>
                          <a:ea typeface="+mn-ea"/>
                          <a:cs typeface="Times New Roman" panose="02020603050405020304" pitchFamily="18" charset="0"/>
                        </a:rPr>
                        <a:t>医护人员只能在老人处于紧急状况、需要求助时可控制机器人查看老人的状况</a:t>
                      </a:r>
                      <a:r>
                        <a:rPr lang="en-US" sz="1600" b="1" dirty="0" err="1">
                          <a:solidFill>
                            <a:srgbClr val="000000"/>
                          </a:solidFill>
                          <a:latin typeface="Times New Roman" panose="02020603050405020304" pitchFamily="18" charset="0"/>
                          <a:cs typeface="Times New Roman" panose="02020603050405020304" pitchFamily="18" charset="0"/>
                        </a:rPr>
                        <a:t>，家属可以在任何时候查看老人的所有信息</a:t>
                      </a:r>
                      <a:endPar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510540">
                <a:tc rowSpan="2">
                  <a:txBody>
                    <a:bodyPr/>
                    <a:lstStyle/>
                    <a:p>
                      <a:pPr indent="0" algn="ctr">
                        <a:buNone/>
                      </a:pPr>
                      <a:r>
                        <a:rPr lang="en-US" sz="1600" b="1">
                          <a:solidFill>
                            <a:srgbClr val="000000"/>
                          </a:solidFill>
                          <a:latin typeface="Times New Roman" panose="02020603050405020304" pitchFamily="18" charset="0"/>
                          <a:cs typeface="Times New Roman" panose="02020603050405020304" pitchFamily="18" charset="0"/>
                        </a:rPr>
                        <a:t>运行环境约束</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客户端EC-Req-Env-Client-001</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客户端APP运行在Android 4.4及以上版本</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682625">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buNone/>
                      </a:pPr>
                      <a:r>
                        <a:rPr lang="en-US" sz="1600" b="1">
                          <a:solidFill>
                            <a:srgbClr val="000000"/>
                          </a:solidFill>
                          <a:latin typeface="Times New Roman" panose="02020603050405020304" pitchFamily="18" charset="0"/>
                          <a:cs typeface="Times New Roman" panose="02020603050405020304" pitchFamily="18" charset="0"/>
                        </a:rPr>
                        <a:t>服务器端EC-Req-Env-Server-001</a:t>
                      </a:r>
                      <a:endParaRPr lang="en-US" alt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lstStyle/>
                    <a:p>
                      <a:pPr indent="0">
                        <a:buNone/>
                      </a:pPr>
                      <a:r>
                        <a:rPr lang="en-US" sz="1600" b="1" dirty="0" err="1">
                          <a:solidFill>
                            <a:srgbClr val="000000"/>
                          </a:solidFill>
                          <a:latin typeface="Times New Roman" panose="02020603050405020304" pitchFamily="18" charset="0"/>
                          <a:cs typeface="Times New Roman" panose="02020603050405020304" pitchFamily="18" charset="0"/>
                        </a:rPr>
                        <a:t>服务器端的软件运行在Ubuntu</a:t>
                      </a:r>
                      <a:r>
                        <a:rPr lang="en-US" sz="1600" b="1" dirty="0">
                          <a:solidFill>
                            <a:srgbClr val="000000"/>
                          </a:solidFill>
                          <a:latin typeface="Times New Roman" panose="02020603050405020304" pitchFamily="18" charset="0"/>
                          <a:cs typeface="Times New Roman" panose="02020603050405020304" pitchFamily="18" charset="0"/>
                        </a:rPr>
                        <a:t> 14.04及以上版本；本软件运行时占用的内存空间不得超过128MB</a:t>
                      </a:r>
                      <a:endPar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9643234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normAutofit fontScale="92500" lnSpcReduction="20000"/>
          </a:bodyPr>
          <a:lstStyle/>
          <a:p>
            <a:pPr marL="514350" indent="-514350">
              <a:buFont typeface="+mj-lt"/>
              <a:buAutoNum type="arabicPeriod"/>
            </a:pPr>
            <a:r>
              <a:rPr lang="zh-CN" altLang="en-US" dirty="0">
                <a:solidFill>
                  <a:schemeClr val="bg1">
                    <a:lumMod val="65000"/>
                  </a:schemeClr>
                </a:solidFill>
              </a:rPr>
              <a:t>获取软件需求概述</a:t>
            </a:r>
            <a:endParaRPr lang="en-US" altLang="zh-CN" dirty="0">
              <a:solidFill>
                <a:schemeClr val="bg1">
                  <a:lumMod val="65000"/>
                </a:schemeClr>
              </a:solidFill>
            </a:endParaRPr>
          </a:p>
          <a:p>
            <a:pPr lvl="1"/>
            <a:r>
              <a:rPr lang="zh-CN" altLang="en-US" dirty="0">
                <a:solidFill>
                  <a:schemeClr val="bg1">
                    <a:lumMod val="65000"/>
                  </a:schemeClr>
                </a:solidFill>
              </a:rPr>
              <a:t>获取需求的方法</a:t>
            </a:r>
            <a:endParaRPr lang="en-US" altLang="zh-CN" dirty="0">
              <a:solidFill>
                <a:schemeClr val="bg1">
                  <a:lumMod val="65000"/>
                </a:schemeClr>
              </a:solidFill>
            </a:endParaRPr>
          </a:p>
          <a:p>
            <a:pPr lvl="1"/>
            <a:r>
              <a:rPr lang="zh-CN" altLang="en-US" dirty="0">
                <a:solidFill>
                  <a:schemeClr val="bg1">
                    <a:lumMod val="65000"/>
                  </a:schemeClr>
                </a:solidFill>
              </a:rPr>
              <a:t>获取需求的过程</a:t>
            </a:r>
          </a:p>
          <a:p>
            <a:pPr marL="514350" lvl="0" indent="-514350">
              <a:buFont typeface="+mj-lt"/>
              <a:buAutoNum type="arabicPeriod"/>
            </a:pPr>
            <a:r>
              <a:rPr lang="zh-CN" altLang="en-US" dirty="0">
                <a:solidFill>
                  <a:schemeClr val="bg1">
                    <a:lumMod val="85000"/>
                  </a:schemeClr>
                </a:solidFill>
                <a:sym typeface="+mn-ea"/>
              </a:rPr>
              <a:t>明确问题及软件解决方案</a:t>
            </a:r>
          </a:p>
          <a:p>
            <a:pPr lvl="1"/>
            <a:r>
              <a:rPr lang="en-US" altLang="zh-CN" dirty="0">
                <a:solidFill>
                  <a:schemeClr val="bg1">
                    <a:lumMod val="85000"/>
                  </a:schemeClr>
                </a:solidFill>
              </a:rPr>
              <a:t>Problem</a:t>
            </a:r>
            <a:r>
              <a:rPr lang="zh-CN" altLang="en-US" dirty="0">
                <a:solidFill>
                  <a:schemeClr val="bg1">
                    <a:lumMod val="85000"/>
                  </a:schemeClr>
                </a:solidFill>
              </a:rPr>
              <a:t> </a:t>
            </a:r>
            <a:r>
              <a:rPr lang="en-US" altLang="zh-CN" dirty="0">
                <a:solidFill>
                  <a:schemeClr val="bg1">
                    <a:lumMod val="85000"/>
                  </a:schemeClr>
                </a:solidFill>
                <a:sym typeface="Wingdings" panose="05000000000000000000" pitchFamily="2" charset="2"/>
              </a:rPr>
              <a:t></a:t>
            </a:r>
            <a:r>
              <a:rPr lang="zh-CN" altLang="en-US" dirty="0">
                <a:solidFill>
                  <a:schemeClr val="bg1">
                    <a:lumMod val="85000"/>
                  </a:schemeClr>
                </a:solidFill>
                <a:sym typeface="Wingdings" panose="05000000000000000000" pitchFamily="2" charset="2"/>
              </a:rPr>
              <a:t> </a:t>
            </a:r>
            <a:r>
              <a:rPr lang="en-US" altLang="zh-CN" dirty="0">
                <a:solidFill>
                  <a:schemeClr val="bg1">
                    <a:lumMod val="85000"/>
                  </a:schemeClr>
                </a:solidFill>
                <a:sym typeface="Wingdings" panose="05000000000000000000" pitchFamily="2" charset="2"/>
              </a:rPr>
              <a:t>Software Solution</a:t>
            </a:r>
            <a:endParaRPr lang="zh-CN" altLang="en-US" dirty="0">
              <a:solidFill>
                <a:schemeClr val="bg1">
                  <a:lumMod val="85000"/>
                </a:schemeClr>
              </a:solidFill>
            </a:endParaRPr>
          </a:p>
          <a:p>
            <a:pPr marL="514350" lvl="0" indent="-514350">
              <a:buFont typeface="+mj-lt"/>
              <a:buAutoNum type="arabicPeriod"/>
            </a:pPr>
            <a:r>
              <a:rPr lang="zh-CN" altLang="en-US" dirty="0">
                <a:solidFill>
                  <a:schemeClr val="bg1">
                    <a:lumMod val="85000"/>
                  </a:schemeClr>
                </a:solidFill>
              </a:rPr>
              <a:t>导出和构思软件需求</a:t>
            </a:r>
          </a:p>
          <a:p>
            <a:pPr lvl="1"/>
            <a:r>
              <a:rPr lang="zh-CN" altLang="en-US" dirty="0">
                <a:solidFill>
                  <a:schemeClr val="bg1">
                    <a:lumMod val="85000"/>
                  </a:schemeClr>
                </a:solidFill>
              </a:rPr>
              <a:t>如何从利益相关方导出和构思软件需求</a:t>
            </a:r>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描述初步的软件需求</a:t>
            </a:r>
            <a:endParaRPr lang="en-US" altLang="zh-CN" dirty="0">
              <a:solidFill>
                <a:srgbClr val="C00000"/>
              </a:solidFill>
            </a:endParaRPr>
          </a:p>
          <a:p>
            <a:pPr lvl="1"/>
            <a:r>
              <a:rPr lang="zh-CN" altLang="en-US" dirty="0">
                <a:solidFill>
                  <a:srgbClr val="C00000"/>
                </a:solidFill>
              </a:rPr>
              <a:t>自然语言描述</a:t>
            </a:r>
            <a:endParaRPr lang="en-US" altLang="zh-CN" dirty="0">
              <a:solidFill>
                <a:srgbClr val="C00000"/>
              </a:solidFill>
            </a:endParaRPr>
          </a:p>
          <a:p>
            <a:pPr lvl="1"/>
            <a:r>
              <a:rPr lang="zh-CN" altLang="en-US" dirty="0">
                <a:solidFill>
                  <a:srgbClr val="C00000"/>
                </a:solidFill>
              </a:rPr>
              <a:t>可视化建模</a:t>
            </a:r>
            <a:endParaRPr lang="en-US" altLang="zh-CN" dirty="0">
              <a:solidFill>
                <a:srgbClr val="C00000"/>
              </a:solidFill>
            </a:endParaRPr>
          </a:p>
          <a:p>
            <a:pPr marL="514350" indent="-514350">
              <a:buFont typeface="+mj-lt"/>
              <a:buAutoNum type="arabicPeriod"/>
            </a:pPr>
            <a:r>
              <a:rPr lang="zh-CN" altLang="zh-CN" dirty="0"/>
              <a:t>确认和验证初步软件需求</a:t>
            </a:r>
            <a:endParaRPr lang="zh-CN" altLang="en-US" dirty="0"/>
          </a:p>
        </p:txBody>
      </p:sp>
      <p:pic>
        <p:nvPicPr>
          <p:cNvPr id="7" name="Picture 2" descr="C:\Program Files\Microsoft Office\MEDIA\CAGCAT10\j0233018.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9582" y="2492895"/>
            <a:ext cx="1800200" cy="182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35865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072EE-D3EE-4991-BA73-C79F8A694020}"/>
              </a:ext>
            </a:extLst>
          </p:cNvPr>
          <p:cNvSpPr>
            <a:spLocks noGrp="1"/>
          </p:cNvSpPr>
          <p:nvPr>
            <p:ph type="title"/>
          </p:nvPr>
        </p:nvSpPr>
        <p:spPr>
          <a:xfrm>
            <a:off x="550590" y="8620"/>
            <a:ext cx="10909212" cy="707886"/>
          </a:xfrm>
        </p:spPr>
        <p:txBody>
          <a:bodyPr/>
          <a:lstStyle/>
          <a:p>
            <a:r>
              <a:rPr lang="en-US" altLang="zh-CN" dirty="0"/>
              <a:t>4.1 </a:t>
            </a:r>
            <a:r>
              <a:rPr lang="zh-CN" altLang="zh-CN" dirty="0"/>
              <a:t>描述初步软件需求</a:t>
            </a:r>
            <a:endParaRPr lang="zh-CN" altLang="en-US" dirty="0"/>
          </a:p>
        </p:txBody>
      </p:sp>
      <p:sp>
        <p:nvSpPr>
          <p:cNvPr id="3" name="内容占位符 2">
            <a:extLst>
              <a:ext uri="{FF2B5EF4-FFF2-40B4-BE49-F238E27FC236}">
                <a16:creationId xmlns:a16="http://schemas.microsoft.com/office/drawing/2014/main" id="{DA2DF1BE-7709-418F-B0FD-D9597BC96FCF}"/>
              </a:ext>
            </a:extLst>
          </p:cNvPr>
          <p:cNvSpPr>
            <a:spLocks noGrp="1"/>
          </p:cNvSpPr>
          <p:nvPr>
            <p:ph idx="1"/>
          </p:nvPr>
        </p:nvSpPr>
        <p:spPr>
          <a:xfrm>
            <a:off x="539750" y="1125538"/>
            <a:ext cx="10920052" cy="5040312"/>
          </a:xfrm>
        </p:spPr>
        <p:txBody>
          <a:bodyPr/>
          <a:lstStyle/>
          <a:p>
            <a:r>
              <a:rPr lang="zh-CN" altLang="en-US" dirty="0"/>
              <a:t>初步的软件需求</a:t>
            </a:r>
            <a:endParaRPr lang="en-US" altLang="zh-CN" dirty="0"/>
          </a:p>
          <a:p>
            <a:pPr lvl="1"/>
            <a:r>
              <a:rPr lang="zh-CN" altLang="zh-CN" dirty="0"/>
              <a:t>之所以称之为是</a:t>
            </a:r>
            <a:r>
              <a:rPr lang="zh-CN" altLang="zh-CN" b="1" dirty="0">
                <a:solidFill>
                  <a:srgbClr val="C00000"/>
                </a:solidFill>
              </a:rPr>
              <a:t>初步的</a:t>
            </a:r>
            <a:r>
              <a:rPr lang="zh-CN" altLang="zh-CN" dirty="0"/>
              <a:t>，是因为这些软件需求还很</a:t>
            </a:r>
            <a:r>
              <a:rPr lang="zh-CN" altLang="zh-CN" b="1" dirty="0">
                <a:solidFill>
                  <a:srgbClr val="C00000"/>
                </a:solidFill>
              </a:rPr>
              <a:t>粗略</a:t>
            </a:r>
            <a:r>
              <a:rPr lang="zh-CN" altLang="zh-CN" dirty="0"/>
              <a:t>，只是一个初步的需求轮廓，</a:t>
            </a:r>
            <a:r>
              <a:rPr lang="zh-CN" altLang="zh-CN" b="1" dirty="0">
                <a:solidFill>
                  <a:srgbClr val="C00000"/>
                </a:solidFill>
              </a:rPr>
              <a:t>不够具体和详尽，可能有遗漏，会存在不一致和相冲突等问题</a:t>
            </a:r>
            <a:r>
              <a:rPr lang="zh-CN" altLang="zh-CN" dirty="0"/>
              <a:t>，后续还需要对其开展进一步的精化和分析</a:t>
            </a:r>
            <a:endParaRPr lang="en-US" altLang="zh-CN" dirty="0"/>
          </a:p>
          <a:p>
            <a:pPr lvl="1"/>
            <a:endParaRPr lang="en-US" altLang="zh-CN" dirty="0"/>
          </a:p>
          <a:p>
            <a:r>
              <a:rPr lang="zh-CN" altLang="en-US" dirty="0"/>
              <a:t>初步需求的描述方式</a:t>
            </a:r>
            <a:endParaRPr lang="en-US" altLang="zh-CN" dirty="0"/>
          </a:p>
          <a:p>
            <a:pPr lvl="1"/>
            <a:r>
              <a:rPr lang="zh-CN" altLang="en-US" dirty="0"/>
              <a:t>自然语言描述</a:t>
            </a:r>
          </a:p>
          <a:p>
            <a:pPr lvl="1"/>
            <a:r>
              <a:rPr lang="zh-CN" altLang="en-US" dirty="0"/>
              <a:t>软件原型描述</a:t>
            </a:r>
          </a:p>
          <a:p>
            <a:pPr lvl="1"/>
            <a:r>
              <a:rPr lang="zh-CN" altLang="en-US" dirty="0"/>
              <a:t>用例图描述</a:t>
            </a:r>
          </a:p>
          <a:p>
            <a:pPr lvl="1"/>
            <a:endParaRPr lang="zh-CN" altLang="en-US" dirty="0"/>
          </a:p>
        </p:txBody>
      </p:sp>
    </p:spTree>
    <p:extLst>
      <p:ext uri="{BB962C8B-B14F-4D97-AF65-F5344CB8AC3E}">
        <p14:creationId xmlns:p14="http://schemas.microsoft.com/office/powerpoint/2010/main" val="8289795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242A8-3F64-4DC2-A4F7-C4FF28141065}"/>
              </a:ext>
            </a:extLst>
          </p:cNvPr>
          <p:cNvSpPr>
            <a:spLocks noGrp="1"/>
          </p:cNvSpPr>
          <p:nvPr>
            <p:ph type="title"/>
          </p:nvPr>
        </p:nvSpPr>
        <p:spPr>
          <a:xfrm>
            <a:off x="550590" y="8620"/>
            <a:ext cx="10909212" cy="707886"/>
          </a:xfrm>
        </p:spPr>
        <p:txBody>
          <a:bodyPr/>
          <a:lstStyle/>
          <a:p>
            <a:r>
              <a:rPr lang="en-US" altLang="zh-CN" dirty="0"/>
              <a:t>4.2 </a:t>
            </a:r>
            <a:r>
              <a:rPr lang="zh-CN" altLang="en-US" dirty="0"/>
              <a:t>方式</a:t>
            </a:r>
            <a:r>
              <a:rPr lang="en-US" altLang="zh-CN" dirty="0"/>
              <a:t>1</a:t>
            </a:r>
            <a:r>
              <a:rPr lang="zh-CN" altLang="en-US" dirty="0"/>
              <a:t>：</a:t>
            </a:r>
            <a:r>
              <a:rPr lang="zh-CN" altLang="zh-CN" dirty="0"/>
              <a:t>自然语言描述</a:t>
            </a:r>
            <a:endParaRPr lang="zh-CN" altLang="en-US" dirty="0"/>
          </a:p>
        </p:txBody>
      </p:sp>
      <p:sp>
        <p:nvSpPr>
          <p:cNvPr id="3" name="内容占位符 2">
            <a:extLst>
              <a:ext uri="{FF2B5EF4-FFF2-40B4-BE49-F238E27FC236}">
                <a16:creationId xmlns:a16="http://schemas.microsoft.com/office/drawing/2014/main" id="{6B9B489D-8A18-4643-8317-3C93B38210F0}"/>
              </a:ext>
            </a:extLst>
          </p:cNvPr>
          <p:cNvSpPr>
            <a:spLocks noGrp="1"/>
          </p:cNvSpPr>
          <p:nvPr>
            <p:ph idx="1"/>
          </p:nvPr>
        </p:nvSpPr>
        <p:spPr>
          <a:xfrm>
            <a:off x="539750" y="1125538"/>
            <a:ext cx="10920052" cy="5040312"/>
          </a:xfrm>
        </p:spPr>
        <p:txBody>
          <a:bodyPr/>
          <a:lstStyle/>
          <a:p>
            <a:r>
              <a:rPr lang="zh-CN" altLang="zh-CN" dirty="0"/>
              <a:t>自然语言是最为常用的需求描述手段</a:t>
            </a:r>
            <a:endParaRPr lang="en-US" altLang="zh-CN" dirty="0"/>
          </a:p>
          <a:p>
            <a:pPr lvl="1"/>
            <a:r>
              <a:rPr lang="zh-CN" altLang="en-US" dirty="0"/>
              <a:t>描述</a:t>
            </a:r>
            <a:r>
              <a:rPr lang="zh-CN" altLang="zh-CN" dirty="0"/>
              <a:t>软件的</a:t>
            </a:r>
            <a:r>
              <a:rPr lang="zh-CN" altLang="zh-CN" b="1" dirty="0">
                <a:solidFill>
                  <a:srgbClr val="C00000"/>
                </a:solidFill>
              </a:rPr>
              <a:t>功能性需求、质量需求和开发约束需求</a:t>
            </a:r>
            <a:r>
              <a:rPr lang="zh-CN" altLang="zh-CN" dirty="0"/>
              <a:t>等</a:t>
            </a:r>
            <a:endParaRPr lang="en-US" altLang="zh-CN" dirty="0"/>
          </a:p>
          <a:p>
            <a:pPr lvl="1"/>
            <a:r>
              <a:rPr lang="zh-CN" altLang="zh-CN" dirty="0"/>
              <a:t>详细刻画需求的具体内容和细节</a:t>
            </a:r>
            <a:endParaRPr lang="en-US" altLang="zh-CN" dirty="0"/>
          </a:p>
          <a:p>
            <a:pPr lvl="1"/>
            <a:r>
              <a:rPr lang="zh-CN" altLang="zh-CN" dirty="0"/>
              <a:t>可为各方所理解，便于交流和讨论</a:t>
            </a:r>
            <a:endParaRPr lang="en-US" altLang="zh-CN" dirty="0"/>
          </a:p>
          <a:p>
            <a:pPr lvl="1"/>
            <a:endParaRPr lang="en-US" altLang="zh-CN" dirty="0"/>
          </a:p>
          <a:p>
            <a:r>
              <a:rPr lang="zh-CN" altLang="en-US" dirty="0"/>
              <a:t>自然语言描述的局限性</a:t>
            </a:r>
            <a:endParaRPr lang="en-US" altLang="zh-CN" dirty="0"/>
          </a:p>
          <a:p>
            <a:pPr lvl="1"/>
            <a:r>
              <a:rPr lang="zh-CN" altLang="zh-CN" b="1" dirty="0">
                <a:solidFill>
                  <a:srgbClr val="C00000"/>
                </a:solidFill>
              </a:rPr>
              <a:t>有二义</a:t>
            </a:r>
            <a:r>
              <a:rPr lang="zh-CN" altLang="en-US" dirty="0">
                <a:solidFill>
                  <a:srgbClr val="C00000"/>
                </a:solidFill>
              </a:rPr>
              <a:t>，</a:t>
            </a:r>
            <a:r>
              <a:rPr lang="zh-CN" altLang="zh-CN" dirty="0"/>
              <a:t>不同的人看完描述后可能会有不同的理解</a:t>
            </a:r>
          </a:p>
          <a:p>
            <a:pPr lvl="1"/>
            <a:r>
              <a:rPr lang="zh-CN" altLang="zh-CN" b="1" dirty="0">
                <a:solidFill>
                  <a:srgbClr val="C00000"/>
                </a:solidFill>
              </a:rPr>
              <a:t>不直观</a:t>
            </a:r>
            <a:r>
              <a:rPr lang="zh-CN" altLang="en-US" dirty="0">
                <a:solidFill>
                  <a:srgbClr val="C00000"/>
                </a:solidFill>
              </a:rPr>
              <a:t>，</a:t>
            </a:r>
            <a:r>
              <a:rPr lang="zh-CN" altLang="zh-CN" dirty="0"/>
              <a:t>很难从中厘清软件系统到底有哪些功能性需求和非功能性需求，这些需求之间存在什么样的关系</a:t>
            </a:r>
            <a:endParaRPr lang="zh-CN" altLang="en-US" dirty="0"/>
          </a:p>
          <a:p>
            <a:endParaRPr lang="en-US" altLang="zh-CN" dirty="0"/>
          </a:p>
        </p:txBody>
      </p:sp>
    </p:spTree>
    <p:extLst>
      <p:ext uri="{BB962C8B-B14F-4D97-AF65-F5344CB8AC3E}">
        <p14:creationId xmlns:p14="http://schemas.microsoft.com/office/powerpoint/2010/main" val="44985994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7B015-9136-48D6-A118-59ED9BD11A72}"/>
              </a:ext>
            </a:extLst>
          </p:cNvPr>
          <p:cNvSpPr>
            <a:spLocks noGrp="1"/>
          </p:cNvSpPr>
          <p:nvPr>
            <p:ph type="title"/>
          </p:nvPr>
        </p:nvSpPr>
        <p:spPr>
          <a:xfrm>
            <a:off x="550590" y="8620"/>
            <a:ext cx="10909212" cy="707886"/>
          </a:xfrm>
        </p:spPr>
        <p:txBody>
          <a:bodyPr/>
          <a:lstStyle/>
          <a:p>
            <a:r>
              <a:rPr lang="zh-CN" altLang="en-US" dirty="0"/>
              <a:t>示例：</a:t>
            </a:r>
            <a:r>
              <a:rPr lang="zh-CN" altLang="zh-CN" dirty="0"/>
              <a:t>用自然语言描述的</a:t>
            </a:r>
            <a:r>
              <a:rPr lang="zh-CN" altLang="en-US" dirty="0"/>
              <a:t>初步软件</a:t>
            </a:r>
            <a:r>
              <a:rPr lang="zh-CN" altLang="zh-CN" dirty="0"/>
              <a:t>需求</a:t>
            </a:r>
            <a:endParaRPr lang="zh-CN" altLang="en-US" dirty="0"/>
          </a:p>
        </p:txBody>
      </p:sp>
      <p:sp>
        <p:nvSpPr>
          <p:cNvPr id="5" name="内容占位符 4">
            <a:extLst>
              <a:ext uri="{FF2B5EF4-FFF2-40B4-BE49-F238E27FC236}">
                <a16:creationId xmlns:a16="http://schemas.microsoft.com/office/drawing/2014/main" id="{3C17E3CE-CD26-4284-BE20-48C8D9BA0372}"/>
              </a:ext>
            </a:extLst>
          </p:cNvPr>
          <p:cNvSpPr>
            <a:spLocks noGrp="1"/>
          </p:cNvSpPr>
          <p:nvPr>
            <p:ph idx="1"/>
          </p:nvPr>
        </p:nvSpPr>
        <p:spPr>
          <a:xfrm>
            <a:off x="539750" y="1125538"/>
            <a:ext cx="10920052" cy="5040312"/>
          </a:xfrm>
        </p:spPr>
        <p:txBody>
          <a:bodyPr/>
          <a:lstStyle/>
          <a:p>
            <a:pPr lvl="0"/>
            <a:r>
              <a:rPr lang="zh-CN" altLang="zh-CN" dirty="0"/>
              <a:t>功能性需求描述</a:t>
            </a:r>
            <a:endParaRPr lang="en-US" altLang="zh-CN" dirty="0"/>
          </a:p>
          <a:p>
            <a:pPr lvl="1"/>
            <a:r>
              <a:rPr lang="zh-CN" altLang="zh-CN" dirty="0"/>
              <a:t>软件系统需要对老人在家的状况进行分析，以判断是否出现突发异常情况。一旦出现异常情况，就需要通知老人家属和医生</a:t>
            </a:r>
            <a:endParaRPr lang="en-US" altLang="zh-CN" dirty="0"/>
          </a:p>
          <a:p>
            <a:pPr lvl="1"/>
            <a:endParaRPr lang="zh-CN" altLang="zh-CN" dirty="0"/>
          </a:p>
          <a:p>
            <a:pPr lvl="0"/>
            <a:r>
              <a:rPr lang="zh-CN" altLang="zh-CN" dirty="0"/>
              <a:t>质量需求描述</a:t>
            </a:r>
            <a:endParaRPr lang="en-US" altLang="zh-CN" dirty="0"/>
          </a:p>
          <a:p>
            <a:pPr lvl="1"/>
            <a:r>
              <a:rPr lang="zh-CN" altLang="zh-CN" dirty="0"/>
              <a:t>老人通过语音方式与系统进行交互，系统正确理解老人语音指令的比率应达到</a:t>
            </a:r>
            <a:r>
              <a:rPr lang="en-US" altLang="zh-CN" dirty="0"/>
              <a:t>90%</a:t>
            </a:r>
            <a:r>
              <a:rPr lang="zh-CN" altLang="zh-CN" dirty="0"/>
              <a:t>以上</a:t>
            </a:r>
            <a:endParaRPr lang="en-US" altLang="zh-CN" dirty="0"/>
          </a:p>
          <a:p>
            <a:pPr lvl="1"/>
            <a:endParaRPr lang="zh-CN" altLang="zh-CN" dirty="0"/>
          </a:p>
          <a:p>
            <a:pPr lvl="0"/>
            <a:r>
              <a:rPr lang="zh-CN" altLang="zh-CN" dirty="0"/>
              <a:t>软件开发约束需求描述</a:t>
            </a:r>
            <a:endParaRPr lang="en-US" altLang="zh-CN" dirty="0"/>
          </a:p>
          <a:p>
            <a:pPr lvl="1"/>
            <a:r>
              <a:rPr lang="zh-CN" altLang="zh-CN" dirty="0"/>
              <a:t>客户端</a:t>
            </a:r>
            <a:r>
              <a:rPr lang="en-US" altLang="zh-CN" dirty="0"/>
              <a:t>App</a:t>
            </a:r>
            <a:r>
              <a:rPr lang="zh-CN" altLang="zh-CN" dirty="0"/>
              <a:t>软件须运行在</a:t>
            </a:r>
            <a:r>
              <a:rPr lang="en-US" altLang="zh-CN" dirty="0"/>
              <a:t>Android 4.4</a:t>
            </a:r>
            <a:r>
              <a:rPr lang="zh-CN" altLang="zh-CN" dirty="0"/>
              <a:t>及以上版本的操作系统</a:t>
            </a:r>
          </a:p>
          <a:p>
            <a:endParaRPr lang="zh-CN" altLang="en-US" dirty="0"/>
          </a:p>
        </p:txBody>
      </p:sp>
    </p:spTree>
    <p:extLst>
      <p:ext uri="{BB962C8B-B14F-4D97-AF65-F5344CB8AC3E}">
        <p14:creationId xmlns:p14="http://schemas.microsoft.com/office/powerpoint/2010/main" val="417142593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8B609-D762-4A23-BF84-66CD430C24F1}"/>
              </a:ext>
            </a:extLst>
          </p:cNvPr>
          <p:cNvSpPr>
            <a:spLocks noGrp="1"/>
          </p:cNvSpPr>
          <p:nvPr>
            <p:ph type="title"/>
          </p:nvPr>
        </p:nvSpPr>
        <p:spPr>
          <a:xfrm>
            <a:off x="550590" y="8620"/>
            <a:ext cx="10909212" cy="707886"/>
          </a:xfrm>
        </p:spPr>
        <p:txBody>
          <a:bodyPr/>
          <a:lstStyle/>
          <a:p>
            <a:r>
              <a:rPr lang="en-US" altLang="zh-CN" dirty="0"/>
              <a:t>4.3 </a:t>
            </a:r>
            <a:r>
              <a:rPr lang="zh-CN" altLang="en-US" dirty="0"/>
              <a:t>方式</a:t>
            </a:r>
            <a:r>
              <a:rPr lang="en-US" altLang="zh-CN" dirty="0"/>
              <a:t>2</a:t>
            </a:r>
            <a:r>
              <a:rPr lang="zh-CN" altLang="en-US" dirty="0"/>
              <a:t>：</a:t>
            </a:r>
            <a:r>
              <a:rPr lang="zh-CN" altLang="zh-CN" dirty="0"/>
              <a:t>软件原型描述</a:t>
            </a:r>
            <a:endParaRPr lang="zh-CN" altLang="en-US" dirty="0"/>
          </a:p>
        </p:txBody>
      </p:sp>
      <p:sp>
        <p:nvSpPr>
          <p:cNvPr id="3" name="内容占位符 2">
            <a:extLst>
              <a:ext uri="{FF2B5EF4-FFF2-40B4-BE49-F238E27FC236}">
                <a16:creationId xmlns:a16="http://schemas.microsoft.com/office/drawing/2014/main" id="{3A0BDD25-1C2D-4308-B673-519D800511BA}"/>
              </a:ext>
            </a:extLst>
          </p:cNvPr>
          <p:cNvSpPr>
            <a:spLocks noGrp="1"/>
          </p:cNvSpPr>
          <p:nvPr>
            <p:ph idx="1"/>
          </p:nvPr>
        </p:nvSpPr>
        <p:spPr>
          <a:xfrm>
            <a:off x="539751" y="1125538"/>
            <a:ext cx="6995616" cy="5040312"/>
          </a:xfrm>
        </p:spPr>
        <p:txBody>
          <a:bodyPr/>
          <a:lstStyle/>
          <a:p>
            <a:r>
              <a:rPr lang="zh-CN" altLang="zh-CN" dirty="0"/>
              <a:t>优势</a:t>
            </a:r>
            <a:endParaRPr lang="en-US" altLang="zh-CN" dirty="0"/>
          </a:p>
          <a:p>
            <a:pPr lvl="1"/>
            <a:r>
              <a:rPr lang="zh-CN" altLang="zh-CN" b="1" dirty="0">
                <a:solidFill>
                  <a:srgbClr val="C00000"/>
                </a:solidFill>
              </a:rPr>
              <a:t>直观、可展示和可操作</a:t>
            </a:r>
            <a:endParaRPr lang="en-US" altLang="zh-CN" b="1" dirty="0">
              <a:solidFill>
                <a:srgbClr val="C00000"/>
              </a:solidFill>
            </a:endParaRPr>
          </a:p>
          <a:p>
            <a:pPr lvl="1"/>
            <a:r>
              <a:rPr lang="zh-CN" altLang="zh-CN" dirty="0"/>
              <a:t>有助于需求工程师与用户或客户之间的交流和沟通，便于在操作和使用软件原型的过程中帮助用户和客户确认和导出软件需求</a:t>
            </a:r>
            <a:endParaRPr lang="en-US" altLang="zh-CN" dirty="0"/>
          </a:p>
          <a:p>
            <a:r>
              <a:rPr lang="zh-CN" altLang="zh-CN" dirty="0"/>
              <a:t>不足</a:t>
            </a:r>
            <a:endParaRPr lang="en-US" altLang="zh-CN" dirty="0"/>
          </a:p>
          <a:p>
            <a:pPr lvl="1"/>
            <a:r>
              <a:rPr lang="zh-CN" altLang="zh-CN" dirty="0"/>
              <a:t>以操作界面的形式展示软件需求的梗概，主要是软件与用户之间的输入和输出</a:t>
            </a:r>
            <a:r>
              <a:rPr lang="zh-CN" altLang="en-US" dirty="0"/>
              <a:t>，</a:t>
            </a:r>
            <a:r>
              <a:rPr lang="zh-CN" altLang="zh-CN" dirty="0"/>
              <a:t>业务的大致流程，</a:t>
            </a:r>
            <a:r>
              <a:rPr lang="zh-CN" altLang="zh-CN" b="1" dirty="0">
                <a:solidFill>
                  <a:srgbClr val="C00000"/>
                </a:solidFill>
              </a:rPr>
              <a:t>无法描述软件需求的具体细节</a:t>
            </a:r>
            <a:endParaRPr lang="zh-CN" altLang="en-US" b="1" dirty="0">
              <a:solidFill>
                <a:srgbClr val="C00000"/>
              </a:solidFill>
            </a:endParaRPr>
          </a:p>
        </p:txBody>
      </p:sp>
      <p:pic>
        <p:nvPicPr>
          <p:cNvPr id="6" name="图片 5">
            <a:extLst>
              <a:ext uri="{FF2B5EF4-FFF2-40B4-BE49-F238E27FC236}">
                <a16:creationId xmlns:a16="http://schemas.microsoft.com/office/drawing/2014/main" id="{6D1B70B2-BF91-4F0A-86CE-E04B0D613A9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3418" y="1125538"/>
            <a:ext cx="3647244" cy="5219786"/>
          </a:xfrm>
          <a:prstGeom prst="rect">
            <a:avLst/>
          </a:prstGeom>
          <a:noFill/>
          <a:ln w="6350">
            <a:solidFill>
              <a:schemeClr val="tx1"/>
            </a:solidFill>
          </a:ln>
        </p:spPr>
      </p:pic>
    </p:spTree>
    <p:extLst>
      <p:ext uri="{BB962C8B-B14F-4D97-AF65-F5344CB8AC3E}">
        <p14:creationId xmlns:p14="http://schemas.microsoft.com/office/powerpoint/2010/main" val="8021527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4.4 </a:t>
            </a:r>
            <a:r>
              <a:rPr lang="zh-CN" altLang="en-US" dirty="0"/>
              <a:t>方式</a:t>
            </a:r>
            <a:r>
              <a:rPr lang="en-US" altLang="zh-CN" dirty="0"/>
              <a:t>3</a:t>
            </a:r>
            <a:r>
              <a:rPr lang="zh-CN" altLang="en-US" dirty="0"/>
              <a:t>：用例图描述</a:t>
            </a:r>
          </a:p>
        </p:txBody>
      </p:sp>
      <p:sp>
        <p:nvSpPr>
          <p:cNvPr id="2" name="内容占位符 1"/>
          <p:cNvSpPr>
            <a:spLocks noGrp="1"/>
          </p:cNvSpPr>
          <p:nvPr>
            <p:ph idx="1"/>
          </p:nvPr>
        </p:nvSpPr>
        <p:spPr/>
        <p:txBody>
          <a:bodyPr/>
          <a:lstStyle/>
          <a:p>
            <a:r>
              <a:rPr lang="zh-CN" altLang="en-US" dirty="0"/>
              <a:t>用途</a:t>
            </a:r>
            <a:endParaRPr lang="en-US" altLang="zh-CN" dirty="0"/>
          </a:p>
          <a:p>
            <a:pPr lvl="1"/>
            <a:r>
              <a:rPr lang="zh-CN" altLang="zh-CN" dirty="0"/>
              <a:t>描述</a:t>
            </a:r>
            <a:r>
              <a:rPr lang="zh-CN" altLang="zh-CN" dirty="0">
                <a:sym typeface="+mn-ea"/>
              </a:rPr>
              <a:t>软件系统的</a:t>
            </a:r>
            <a:r>
              <a:rPr lang="zh-CN" altLang="zh-CN" b="1" dirty="0">
                <a:solidFill>
                  <a:srgbClr val="C00000"/>
                </a:solidFill>
                <a:sym typeface="+mn-ea"/>
              </a:rPr>
              <a:t>边界</a:t>
            </a:r>
            <a:r>
              <a:rPr lang="zh-CN" altLang="zh-CN" dirty="0">
                <a:sym typeface="+mn-ea"/>
              </a:rPr>
              <a:t>以及</a:t>
            </a:r>
            <a:r>
              <a:rPr lang="zh-CN" altLang="zh-CN" dirty="0"/>
              <a:t>软件</a:t>
            </a:r>
            <a:r>
              <a:rPr lang="zh-CN" altLang="zh-CN" b="1" dirty="0">
                <a:solidFill>
                  <a:srgbClr val="C00000"/>
                </a:solidFill>
              </a:rPr>
              <a:t>外部使用者</a:t>
            </a:r>
            <a:r>
              <a:rPr lang="zh-CN" altLang="zh-CN" dirty="0"/>
              <a:t>所观察到的</a:t>
            </a:r>
            <a:r>
              <a:rPr lang="zh-CN" altLang="zh-CN" b="1" dirty="0">
                <a:solidFill>
                  <a:srgbClr val="C00000"/>
                </a:solidFill>
              </a:rPr>
              <a:t>系统功能</a:t>
            </a:r>
            <a:endParaRPr lang="zh-CN" altLang="zh-CN" dirty="0"/>
          </a:p>
          <a:p>
            <a:pPr lvl="1"/>
            <a:r>
              <a:rPr lang="zh-CN" altLang="en-US" dirty="0"/>
              <a:t>“观察到”是指外部使用者与系统存在</a:t>
            </a:r>
            <a:r>
              <a:rPr lang="zh-CN" altLang="en-US" b="1" dirty="0">
                <a:solidFill>
                  <a:srgbClr val="C00000"/>
                </a:solidFill>
              </a:rPr>
              <a:t>交互</a:t>
            </a:r>
            <a:r>
              <a:rPr lang="zh-CN" altLang="en-US" dirty="0">
                <a:solidFill>
                  <a:schemeClr val="tx1"/>
                </a:solidFill>
              </a:rPr>
              <a:t>，即信息输入和输出</a:t>
            </a:r>
            <a:endParaRPr lang="en-US" altLang="zh-CN" dirty="0">
              <a:solidFill>
                <a:schemeClr val="tx1"/>
              </a:solidFill>
            </a:endParaRPr>
          </a:p>
          <a:p>
            <a:pPr lvl="1"/>
            <a:endParaRPr lang="en-US" altLang="zh-CN" dirty="0"/>
          </a:p>
          <a:p>
            <a:r>
              <a:rPr lang="zh-CN" altLang="zh-CN" dirty="0"/>
              <a:t>图的</a:t>
            </a:r>
            <a:r>
              <a:rPr lang="zh-CN" altLang="en-US" dirty="0"/>
              <a:t>构成</a:t>
            </a:r>
            <a:endParaRPr lang="en-US" altLang="zh-CN" dirty="0"/>
          </a:p>
          <a:p>
            <a:pPr lvl="1"/>
            <a:r>
              <a:rPr lang="zh-CN" altLang="zh-CN" b="1" dirty="0">
                <a:solidFill>
                  <a:srgbClr val="C00000"/>
                </a:solidFill>
                <a:latin typeface="Times New Roman" panose="02020603050405020304" pitchFamily="18" charset="0"/>
                <a:cs typeface="Times New Roman" panose="02020603050405020304" pitchFamily="18" charset="0"/>
              </a:rPr>
              <a:t>执行者</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Actor</a:t>
            </a:r>
            <a:r>
              <a:rPr lang="zh-CN"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：系统的外部使用者</a:t>
            </a:r>
            <a:endParaRPr lang="en-US" altLang="zh-CN" dirty="0">
              <a:latin typeface="Times New Roman" panose="02020603050405020304" pitchFamily="18" charset="0"/>
              <a:cs typeface="Times New Roman" panose="02020603050405020304" pitchFamily="18" charset="0"/>
            </a:endParaRPr>
          </a:p>
          <a:p>
            <a:pPr lvl="1"/>
            <a:r>
              <a:rPr lang="zh-CN" altLang="zh-CN" b="1" dirty="0">
                <a:solidFill>
                  <a:srgbClr val="C00000"/>
                </a:solidFill>
                <a:latin typeface="Times New Roman" panose="02020603050405020304" pitchFamily="18" charset="0"/>
                <a:cs typeface="Times New Roman" panose="02020603050405020304" pitchFamily="18" charset="0"/>
              </a:rPr>
              <a:t>用例</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Use Case</a:t>
            </a:r>
            <a:r>
              <a:rPr lang="zh-CN"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：观察到的功能和交互</a:t>
            </a:r>
            <a:endParaRPr lang="en-US" altLang="zh-CN" dirty="0">
              <a:latin typeface="Times New Roman" panose="02020603050405020304" pitchFamily="18" charset="0"/>
              <a:cs typeface="Times New Roman" panose="02020603050405020304" pitchFamily="18" charset="0"/>
            </a:endParaRPr>
          </a:p>
          <a:p>
            <a:pPr lvl="1"/>
            <a:r>
              <a:rPr lang="zh-CN" altLang="zh-CN" b="1" dirty="0">
                <a:solidFill>
                  <a:srgbClr val="C00000"/>
                </a:solidFill>
                <a:latin typeface="Times New Roman" panose="02020603050405020304" pitchFamily="18" charset="0"/>
                <a:cs typeface="Times New Roman" panose="02020603050405020304" pitchFamily="18" charset="0"/>
              </a:rPr>
              <a:t>边</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执行者与用例间、用例之间、执行者之间的关系</a:t>
            </a:r>
          </a:p>
        </p:txBody>
      </p:sp>
      <p:grpSp>
        <p:nvGrpSpPr>
          <p:cNvPr id="7" name="组合 6">
            <a:extLst>
              <a:ext uri="{FF2B5EF4-FFF2-40B4-BE49-F238E27FC236}">
                <a16:creationId xmlns:a16="http://schemas.microsoft.com/office/drawing/2014/main" id="{039BEE39-9008-4699-99C4-C86C65B30FFE}"/>
              </a:ext>
            </a:extLst>
          </p:cNvPr>
          <p:cNvGrpSpPr/>
          <p:nvPr/>
        </p:nvGrpSpPr>
        <p:grpSpPr>
          <a:xfrm>
            <a:off x="8579482" y="3213576"/>
            <a:ext cx="3204210" cy="864235"/>
            <a:chOff x="8056880" y="3181986"/>
            <a:chExt cx="3204210" cy="864235"/>
          </a:xfrm>
        </p:grpSpPr>
        <p:grpSp>
          <p:nvGrpSpPr>
            <p:cNvPr id="19" name="组合 18"/>
            <p:cNvGrpSpPr/>
            <p:nvPr/>
          </p:nvGrpSpPr>
          <p:grpSpPr>
            <a:xfrm>
              <a:off x="8056880" y="3241676"/>
              <a:ext cx="431800" cy="763905"/>
              <a:chOff x="5724128" y="5041170"/>
              <a:chExt cx="432048" cy="764094"/>
            </a:xfrm>
          </p:grpSpPr>
          <p:cxnSp>
            <p:nvCxnSpPr>
              <p:cNvPr id="8" name="直接连接符 7"/>
              <p:cNvCxnSpPr/>
              <p:nvPr/>
            </p:nvCxnSpPr>
            <p:spPr>
              <a:xfrm>
                <a:off x="5940152" y="5085184"/>
                <a:ext cx="0" cy="50405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5724128" y="5589240"/>
                <a:ext cx="216024" cy="2160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940152" y="5589240"/>
                <a:ext cx="216024" cy="15801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724128" y="5373216"/>
                <a:ext cx="4320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796136" y="5041170"/>
                <a:ext cx="288032" cy="188030"/>
              </a:xfrm>
              <a:prstGeom prst="ellipse">
                <a:avLst/>
              </a:prstGeom>
              <a:solidFill>
                <a:schemeClr val="bg1"/>
              </a:solid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9281160" y="3181986"/>
              <a:ext cx="1979930" cy="864235"/>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9352916" y="3354706"/>
              <a:ext cx="648335" cy="507365"/>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V="1">
              <a:off x="8416925" y="3608706"/>
              <a:ext cx="935990" cy="571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0504806" y="3354706"/>
              <a:ext cx="648335" cy="507365"/>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a:off x="10000615" y="3608705"/>
              <a:ext cx="504190" cy="0"/>
            </a:xfrm>
            <a:prstGeom prst="straightConnector1">
              <a:avLst/>
            </a:prstGeom>
            <a:ln w="222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a:t>
            </a:r>
            <a:r>
              <a:rPr lang="zh-CN" altLang="en-US" dirty="0"/>
              <a:t> 执行者</a:t>
            </a:r>
            <a:r>
              <a:rPr lang="en-US" altLang="zh-CN" dirty="0"/>
              <a:t>(Actor)</a:t>
            </a:r>
            <a:endParaRPr lang="zh-CN" altLang="en-US" dirty="0"/>
          </a:p>
        </p:txBody>
      </p:sp>
      <p:sp>
        <p:nvSpPr>
          <p:cNvPr id="2" name="内容占位符 1"/>
          <p:cNvSpPr>
            <a:spLocks noGrp="1"/>
          </p:cNvSpPr>
          <p:nvPr>
            <p:ph idx="1"/>
          </p:nvPr>
        </p:nvSpPr>
        <p:spPr/>
        <p:txBody>
          <a:bodyPr/>
          <a:lstStyle/>
          <a:p>
            <a:r>
              <a:rPr lang="zh-CN" altLang="zh-CN" dirty="0"/>
              <a:t>何为执行者</a:t>
            </a:r>
          </a:p>
          <a:p>
            <a:pPr lvl="1"/>
            <a:r>
              <a:rPr lang="zh-CN" altLang="zh-CN" dirty="0">
                <a:sym typeface="+mn-ea"/>
              </a:rPr>
              <a:t>系统</a:t>
            </a:r>
            <a:r>
              <a:rPr lang="zh-CN" altLang="zh-CN" b="1" dirty="0">
                <a:solidFill>
                  <a:srgbClr val="C00000"/>
                </a:solidFill>
                <a:sym typeface="+mn-ea"/>
              </a:rPr>
              <a:t>之外的实体</a:t>
            </a:r>
            <a:r>
              <a:rPr lang="zh-CN" altLang="zh-CN" dirty="0">
                <a:sym typeface="+mn-ea"/>
              </a:rPr>
              <a:t>，他们</a:t>
            </a:r>
            <a:r>
              <a:rPr lang="zh-CN" altLang="zh-CN" dirty="0"/>
              <a:t>使用软件系统功能、与软件系统交换信息</a:t>
            </a:r>
            <a:endParaRPr lang="en-US" altLang="zh-CN" dirty="0"/>
          </a:p>
          <a:p>
            <a:pPr lvl="1"/>
            <a:r>
              <a:rPr lang="zh-CN" altLang="zh-CN" dirty="0"/>
              <a:t>可以是一类</a:t>
            </a:r>
            <a:r>
              <a:rPr lang="zh-CN" altLang="zh-CN" b="1" dirty="0">
                <a:solidFill>
                  <a:srgbClr val="C00000"/>
                </a:solidFill>
              </a:rPr>
              <a:t>用户</a:t>
            </a:r>
            <a:r>
              <a:rPr lang="zh-CN" altLang="zh-CN" dirty="0"/>
              <a:t>，也可以是其他</a:t>
            </a:r>
            <a:r>
              <a:rPr lang="zh-CN" altLang="zh-CN" b="1" dirty="0">
                <a:solidFill>
                  <a:srgbClr val="C00000"/>
                </a:solidFill>
              </a:rPr>
              <a:t>软件系统或物理设备</a:t>
            </a:r>
            <a:endParaRPr lang="en-US" altLang="zh-CN" b="1" dirty="0">
              <a:solidFill>
                <a:srgbClr val="C00000"/>
              </a:solidFill>
            </a:endParaRPr>
          </a:p>
          <a:p>
            <a:pPr lvl="1"/>
            <a:endParaRPr lang="en-US" altLang="zh-CN" b="1" dirty="0">
              <a:solidFill>
                <a:srgbClr val="C00000"/>
              </a:solidFill>
            </a:endParaRPr>
          </a:p>
          <a:p>
            <a:r>
              <a:rPr lang="zh-CN" altLang="zh-CN" dirty="0"/>
              <a:t>执行者是</a:t>
            </a:r>
            <a:r>
              <a:rPr lang="en-US" altLang="zh-CN" dirty="0"/>
              <a:t>UML</a:t>
            </a:r>
            <a:r>
              <a:rPr lang="zh-CN" altLang="zh-CN" dirty="0"/>
              <a:t>中的类</a:t>
            </a:r>
          </a:p>
          <a:p>
            <a:pPr lvl="1"/>
            <a:r>
              <a:rPr lang="zh-CN" altLang="zh-CN" dirty="0"/>
              <a:t>代表一类用户或者外部实体，而非具体的对象实例</a:t>
            </a:r>
            <a:endParaRPr lang="en-US" altLang="zh-CN" dirty="0"/>
          </a:p>
          <a:p>
            <a:endParaRPr lang="zh-CN" altLang="en-US" dirty="0"/>
          </a:p>
        </p:txBody>
      </p:sp>
      <p:grpSp>
        <p:nvGrpSpPr>
          <p:cNvPr id="6" name="组合 5"/>
          <p:cNvGrpSpPr/>
          <p:nvPr/>
        </p:nvGrpSpPr>
        <p:grpSpPr>
          <a:xfrm>
            <a:off x="10379682" y="3643125"/>
            <a:ext cx="1080120" cy="1686091"/>
            <a:chOff x="971600" y="4086074"/>
            <a:chExt cx="1080120" cy="1686091"/>
          </a:xfrm>
        </p:grpSpPr>
        <p:sp>
          <p:nvSpPr>
            <p:cNvPr id="8" name="文本框 7"/>
            <p:cNvSpPr txBox="1"/>
            <p:nvPr/>
          </p:nvSpPr>
          <p:spPr>
            <a:xfrm>
              <a:off x="971600" y="4941168"/>
              <a:ext cx="1080120" cy="830997"/>
            </a:xfrm>
            <a:prstGeom prst="rect">
              <a:avLst/>
            </a:prstGeom>
            <a:noFill/>
          </p:spPr>
          <p:txBody>
            <a:bodyPr wrap="square" rtlCol="0">
              <a:spAutoFit/>
            </a:bodyPr>
            <a:lstStyle/>
            <a:p>
              <a:pPr algn="ctr"/>
              <a:r>
                <a:rPr lang="en-US" altLang="zh-CN" dirty="0">
                  <a:solidFill>
                    <a:srgbClr val="C00000"/>
                  </a:solidFill>
                </a:rPr>
                <a:t>Actor</a:t>
              </a:r>
            </a:p>
            <a:p>
              <a:pPr algn="ctr"/>
              <a:r>
                <a:rPr lang="en-US" altLang="zh-CN" dirty="0">
                  <a:solidFill>
                    <a:srgbClr val="C00000"/>
                  </a:solidFill>
                </a:rPr>
                <a:t>Name</a:t>
              </a:r>
            </a:p>
          </p:txBody>
        </p:sp>
        <p:grpSp>
          <p:nvGrpSpPr>
            <p:cNvPr id="9" name="组合 8"/>
            <p:cNvGrpSpPr/>
            <p:nvPr/>
          </p:nvGrpSpPr>
          <p:grpSpPr>
            <a:xfrm>
              <a:off x="1295636" y="4086074"/>
              <a:ext cx="432048" cy="764094"/>
              <a:chOff x="5724128" y="5041170"/>
              <a:chExt cx="432048" cy="764094"/>
            </a:xfrm>
          </p:grpSpPr>
          <p:cxnSp>
            <p:nvCxnSpPr>
              <p:cNvPr id="10" name="直接连接符 9"/>
              <p:cNvCxnSpPr/>
              <p:nvPr/>
            </p:nvCxnSpPr>
            <p:spPr>
              <a:xfrm>
                <a:off x="5940152" y="5085184"/>
                <a:ext cx="0" cy="50405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724128" y="5589240"/>
                <a:ext cx="216024" cy="2160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940152" y="5589240"/>
                <a:ext cx="216024" cy="15801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724128" y="5373216"/>
                <a:ext cx="4320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5796136" y="5041170"/>
                <a:ext cx="288032" cy="188030"/>
              </a:xfrm>
              <a:prstGeom prst="ellipse">
                <a:avLst/>
              </a:prstGeom>
              <a:solidFill>
                <a:schemeClr val="bg1"/>
              </a:solid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 </a:t>
            </a:r>
            <a:r>
              <a:rPr lang="zh-CN" altLang="en-US" dirty="0"/>
              <a:t>用例</a:t>
            </a:r>
            <a:r>
              <a:rPr lang="en-US" altLang="zh-CN" dirty="0"/>
              <a:t>(Use Case)</a:t>
            </a:r>
            <a:endParaRPr lang="zh-CN" altLang="en-US" dirty="0"/>
          </a:p>
        </p:txBody>
      </p:sp>
      <p:sp>
        <p:nvSpPr>
          <p:cNvPr id="2" name="内容占位符 1"/>
          <p:cNvSpPr>
            <a:spLocks noGrp="1"/>
          </p:cNvSpPr>
          <p:nvPr>
            <p:ph idx="1"/>
          </p:nvPr>
        </p:nvSpPr>
        <p:spPr/>
        <p:txBody>
          <a:bodyPr/>
          <a:lstStyle/>
          <a:p>
            <a:r>
              <a:rPr lang="zh-CN" altLang="zh-CN" dirty="0"/>
              <a:t>用例</a:t>
            </a:r>
          </a:p>
          <a:p>
            <a:pPr lvl="1"/>
            <a:r>
              <a:rPr lang="zh-CN" altLang="zh-CN" dirty="0"/>
              <a:t>表示执行者为达成一项相对独立、完整的业务目标而要求软件系统完成的</a:t>
            </a:r>
            <a:r>
              <a:rPr lang="zh-CN" altLang="zh-CN" b="1" dirty="0">
                <a:solidFill>
                  <a:srgbClr val="C00000"/>
                </a:solidFill>
              </a:rPr>
              <a:t>功能</a:t>
            </a:r>
            <a:endParaRPr lang="en-US" altLang="zh-CN" b="1" dirty="0">
              <a:solidFill>
                <a:srgbClr val="C00000"/>
              </a:solidFill>
            </a:endParaRPr>
          </a:p>
          <a:p>
            <a:pPr lvl="1"/>
            <a:r>
              <a:rPr lang="zh-CN" altLang="en-US" dirty="0"/>
              <a:t>执行者希望系统完成的每件事即为一个用例</a:t>
            </a:r>
            <a:endParaRPr lang="en-US" altLang="zh-CN" dirty="0"/>
          </a:p>
          <a:p>
            <a:pPr lvl="1"/>
            <a:endParaRPr lang="en-US" altLang="zh-CN" dirty="0">
              <a:solidFill>
                <a:srgbClr val="C00000"/>
              </a:solidFill>
            </a:endParaRPr>
          </a:p>
          <a:p>
            <a:r>
              <a:rPr lang="zh-CN" altLang="en-US" dirty="0"/>
              <a:t>用例的表现形式</a:t>
            </a:r>
          </a:p>
          <a:p>
            <a:pPr lvl="1"/>
            <a:r>
              <a:rPr lang="zh-CN" altLang="en-US" dirty="0"/>
              <a:t>表现</a:t>
            </a:r>
            <a:r>
              <a:rPr lang="zh-CN" altLang="zh-CN" dirty="0"/>
              <a:t>为执行者与系统之间的</a:t>
            </a:r>
            <a:r>
              <a:rPr lang="zh-CN" altLang="zh-CN" b="1" dirty="0">
                <a:solidFill>
                  <a:srgbClr val="C00000"/>
                </a:solidFill>
              </a:rPr>
              <a:t>业务交互动作的序列</a:t>
            </a:r>
            <a:endParaRPr lang="en-US" altLang="zh-CN" dirty="0">
              <a:solidFill>
                <a:srgbClr val="C00000"/>
              </a:solidFill>
            </a:endParaRPr>
          </a:p>
          <a:p>
            <a:pPr lvl="1"/>
            <a:r>
              <a:rPr lang="zh-CN" altLang="zh-CN" dirty="0"/>
              <a:t>对于执行者而言，交互目的或者效果在于达成其业务目标</a:t>
            </a:r>
            <a:endParaRPr lang="en-US" altLang="zh-CN" dirty="0"/>
          </a:p>
          <a:p>
            <a:pPr lvl="1"/>
            <a:r>
              <a:rPr lang="zh-CN" altLang="zh-CN" dirty="0"/>
              <a:t>对于待开发系统而言，交互的过程即是某项相对独立、完整的外部可见功能的实现过程</a:t>
            </a:r>
            <a:endParaRPr lang="zh-CN" altLang="en-US" dirty="0"/>
          </a:p>
        </p:txBody>
      </p:sp>
      <p:sp>
        <p:nvSpPr>
          <p:cNvPr id="6" name="椭圆 5"/>
          <p:cNvSpPr/>
          <p:nvPr/>
        </p:nvSpPr>
        <p:spPr>
          <a:xfrm>
            <a:off x="9326700" y="2636912"/>
            <a:ext cx="2315097" cy="706083"/>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Use Case</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 </a:t>
            </a:r>
            <a:r>
              <a:rPr lang="zh-CN" altLang="en-US" dirty="0"/>
              <a:t>执行者与用例间的关系</a:t>
            </a:r>
          </a:p>
        </p:txBody>
      </p:sp>
      <p:sp>
        <p:nvSpPr>
          <p:cNvPr id="2" name="内容占位符 1"/>
          <p:cNvSpPr>
            <a:spLocks noGrp="1"/>
          </p:cNvSpPr>
          <p:nvPr>
            <p:ph idx="1"/>
          </p:nvPr>
        </p:nvSpPr>
        <p:spPr/>
        <p:txBody>
          <a:bodyPr/>
          <a:lstStyle/>
          <a:p>
            <a:r>
              <a:rPr lang="zh-CN" altLang="zh-CN" dirty="0"/>
              <a:t>执行者与用例间关系的内涵</a:t>
            </a:r>
            <a:endParaRPr lang="en-US" altLang="zh-CN" dirty="0"/>
          </a:p>
          <a:p>
            <a:pPr lvl="1"/>
            <a:r>
              <a:rPr lang="zh-CN" altLang="zh-CN" dirty="0"/>
              <a:t>执行者与用例之间存在</a:t>
            </a:r>
            <a:r>
              <a:rPr lang="zh-CN" altLang="zh-CN" b="1" dirty="0">
                <a:solidFill>
                  <a:srgbClr val="C00000"/>
                </a:solidFill>
              </a:rPr>
              <a:t>交互</a:t>
            </a:r>
            <a:endParaRPr lang="zh-CN" altLang="zh-CN" dirty="0"/>
          </a:p>
          <a:p>
            <a:pPr lvl="1"/>
            <a:r>
              <a:rPr lang="zh-CN" altLang="zh-CN" dirty="0"/>
              <a:t>执行者触发用例执行，向用例</a:t>
            </a:r>
            <a:r>
              <a:rPr lang="zh-CN" altLang="zh-CN" b="1" dirty="0">
                <a:solidFill>
                  <a:srgbClr val="C00000"/>
                </a:solidFill>
              </a:rPr>
              <a:t>提供信息或从用例获取信息</a:t>
            </a:r>
            <a:endParaRPr lang="en-US" altLang="zh-CN" dirty="0"/>
          </a:p>
          <a:p>
            <a:pPr lvl="1"/>
            <a:r>
              <a:rPr lang="zh-CN" altLang="zh-CN" dirty="0"/>
              <a:t>触发用例执行的执行者称为</a:t>
            </a:r>
            <a:r>
              <a:rPr lang="zh-CN" altLang="zh-CN" b="1" dirty="0">
                <a:solidFill>
                  <a:srgbClr val="C00000"/>
                </a:solidFill>
              </a:rPr>
              <a:t>主动执行者</a:t>
            </a:r>
            <a:r>
              <a:rPr lang="zh-CN" altLang="zh-CN" dirty="0"/>
              <a:t>，仅从用例获取信息的执行者称为</a:t>
            </a:r>
            <a:r>
              <a:rPr lang="zh-CN" altLang="zh-CN" b="1" dirty="0">
                <a:solidFill>
                  <a:srgbClr val="C00000"/>
                </a:solidFill>
              </a:rPr>
              <a:t>被动执行者</a:t>
            </a:r>
            <a:endParaRPr lang="en-US" altLang="zh-CN" dirty="0"/>
          </a:p>
          <a:p>
            <a:pPr lvl="1"/>
            <a:r>
              <a:rPr lang="zh-CN" altLang="zh-CN" dirty="0"/>
              <a:t>执行者与用例间的边通常为无向边</a:t>
            </a:r>
            <a:endParaRPr lang="zh-CN" altLang="en-US" dirty="0"/>
          </a:p>
        </p:txBody>
      </p:sp>
      <p:sp>
        <p:nvSpPr>
          <p:cNvPr id="19" name="椭圆 18">
            <a:extLst>
              <a:ext uri="{FF2B5EF4-FFF2-40B4-BE49-F238E27FC236}">
                <a16:creationId xmlns:a16="http://schemas.microsoft.com/office/drawing/2014/main" id="{6C882DB8-1F27-4157-8F72-9FCDDBBEEACF}"/>
              </a:ext>
            </a:extLst>
          </p:cNvPr>
          <p:cNvSpPr/>
          <p:nvPr/>
        </p:nvSpPr>
        <p:spPr>
          <a:xfrm>
            <a:off x="8183438" y="3789040"/>
            <a:ext cx="2880228" cy="1137338"/>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Times New Roman" panose="02020603050405020304" pitchFamily="18" charset="0"/>
                <a:cs typeface="Times New Roman" panose="02020603050405020304" pitchFamily="18" charset="0"/>
              </a:rPr>
              <a:t>监控老人状况</a:t>
            </a:r>
          </a:p>
        </p:txBody>
      </p:sp>
      <p:sp>
        <p:nvSpPr>
          <p:cNvPr id="20" name="椭圆 19">
            <a:extLst>
              <a:ext uri="{FF2B5EF4-FFF2-40B4-BE49-F238E27FC236}">
                <a16:creationId xmlns:a16="http://schemas.microsoft.com/office/drawing/2014/main" id="{1D827A22-687D-4953-A8DE-FA4B16BBB8B6}"/>
              </a:ext>
            </a:extLst>
          </p:cNvPr>
          <p:cNvSpPr/>
          <p:nvPr/>
        </p:nvSpPr>
        <p:spPr>
          <a:xfrm>
            <a:off x="8183438" y="5199986"/>
            <a:ext cx="2880228" cy="1216552"/>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Times New Roman" panose="02020603050405020304" pitchFamily="18" charset="0"/>
                <a:cs typeface="Times New Roman" panose="02020603050405020304" pitchFamily="18" charset="0"/>
              </a:rPr>
              <a:t>远程控制机器人</a:t>
            </a:r>
          </a:p>
        </p:txBody>
      </p:sp>
      <p:grpSp>
        <p:nvGrpSpPr>
          <p:cNvPr id="22" name="组合 21">
            <a:extLst>
              <a:ext uri="{FF2B5EF4-FFF2-40B4-BE49-F238E27FC236}">
                <a16:creationId xmlns:a16="http://schemas.microsoft.com/office/drawing/2014/main" id="{86E6F6C1-87EC-4DBE-A9CF-78BF7F22AC0F}"/>
              </a:ext>
            </a:extLst>
          </p:cNvPr>
          <p:cNvGrpSpPr/>
          <p:nvPr/>
        </p:nvGrpSpPr>
        <p:grpSpPr>
          <a:xfrm>
            <a:off x="5123098" y="4545124"/>
            <a:ext cx="1080120" cy="1255204"/>
            <a:chOff x="971600" y="4086074"/>
            <a:chExt cx="1080120" cy="1255204"/>
          </a:xfrm>
        </p:grpSpPr>
        <p:sp>
          <p:nvSpPr>
            <p:cNvPr id="24" name="文本框 23">
              <a:extLst>
                <a:ext uri="{FF2B5EF4-FFF2-40B4-BE49-F238E27FC236}">
                  <a16:creationId xmlns:a16="http://schemas.microsoft.com/office/drawing/2014/main" id="{4CFA970D-1C51-4641-803E-A02104AC25EA}"/>
                </a:ext>
              </a:extLst>
            </p:cNvPr>
            <p:cNvSpPr txBox="1"/>
            <p:nvPr/>
          </p:nvSpPr>
          <p:spPr>
            <a:xfrm>
              <a:off x="971600" y="4941168"/>
              <a:ext cx="1080120" cy="400110"/>
            </a:xfrm>
            <a:prstGeom prst="rect">
              <a:avLst/>
            </a:prstGeom>
            <a:noFill/>
          </p:spPr>
          <p:txBody>
            <a:bodyPr wrap="square" rtlCol="0">
              <a:spAutoFit/>
            </a:bodyPr>
            <a:lstStyle/>
            <a:p>
              <a:pPr algn="ctr"/>
              <a:r>
                <a:rPr lang="zh-CN" altLang="en-US" sz="2000" dirty="0">
                  <a:solidFill>
                    <a:srgbClr val="C00000"/>
                  </a:solidFill>
                  <a:latin typeface="+mn-ea"/>
                  <a:ea typeface="+mn-ea"/>
                </a:rPr>
                <a:t>家属</a:t>
              </a:r>
              <a:endParaRPr lang="en-US" altLang="zh-CN" dirty="0">
                <a:solidFill>
                  <a:srgbClr val="C00000"/>
                </a:solidFill>
                <a:latin typeface="+mn-ea"/>
                <a:ea typeface="+mn-ea"/>
              </a:endParaRPr>
            </a:p>
          </p:txBody>
        </p:sp>
        <p:grpSp>
          <p:nvGrpSpPr>
            <p:cNvPr id="25" name="组合 24">
              <a:extLst>
                <a:ext uri="{FF2B5EF4-FFF2-40B4-BE49-F238E27FC236}">
                  <a16:creationId xmlns:a16="http://schemas.microsoft.com/office/drawing/2014/main" id="{34DEEF52-79AE-4CC7-9F95-95B78E8B2574}"/>
                </a:ext>
              </a:extLst>
            </p:cNvPr>
            <p:cNvGrpSpPr/>
            <p:nvPr/>
          </p:nvGrpSpPr>
          <p:grpSpPr>
            <a:xfrm>
              <a:off x="1295636" y="4086074"/>
              <a:ext cx="432048" cy="764094"/>
              <a:chOff x="5724128" y="5041170"/>
              <a:chExt cx="432048" cy="764094"/>
            </a:xfrm>
          </p:grpSpPr>
          <p:cxnSp>
            <p:nvCxnSpPr>
              <p:cNvPr id="26" name="直接连接符 25">
                <a:extLst>
                  <a:ext uri="{FF2B5EF4-FFF2-40B4-BE49-F238E27FC236}">
                    <a16:creationId xmlns:a16="http://schemas.microsoft.com/office/drawing/2014/main" id="{796E4116-06A8-4530-BA3E-48A3D41FDDFD}"/>
                  </a:ext>
                </a:extLst>
              </p:cNvPr>
              <p:cNvCxnSpPr/>
              <p:nvPr/>
            </p:nvCxnSpPr>
            <p:spPr>
              <a:xfrm>
                <a:off x="5940152" y="5085184"/>
                <a:ext cx="0" cy="50405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FF84AAA-70AD-4DEC-B12B-E6BD147966DC}"/>
                  </a:ext>
                </a:extLst>
              </p:cNvPr>
              <p:cNvCxnSpPr/>
              <p:nvPr/>
            </p:nvCxnSpPr>
            <p:spPr>
              <a:xfrm flipH="1">
                <a:off x="5724128" y="5589240"/>
                <a:ext cx="216024" cy="2160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4B77BA0-5520-4B20-AE58-CF4284C96D65}"/>
                  </a:ext>
                </a:extLst>
              </p:cNvPr>
              <p:cNvCxnSpPr/>
              <p:nvPr/>
            </p:nvCxnSpPr>
            <p:spPr>
              <a:xfrm>
                <a:off x="5940152" y="5589240"/>
                <a:ext cx="216024" cy="15801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B1D4A90-85C7-4712-BE44-13AFA70D7DA0}"/>
                  </a:ext>
                </a:extLst>
              </p:cNvPr>
              <p:cNvCxnSpPr/>
              <p:nvPr/>
            </p:nvCxnSpPr>
            <p:spPr>
              <a:xfrm>
                <a:off x="5724128" y="5373216"/>
                <a:ext cx="4320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181E373E-5500-4A20-AEEA-7D0C286AA1DD}"/>
                  </a:ext>
                </a:extLst>
              </p:cNvPr>
              <p:cNvSpPr/>
              <p:nvPr/>
            </p:nvSpPr>
            <p:spPr>
              <a:xfrm>
                <a:off x="5796136" y="5041170"/>
                <a:ext cx="288032" cy="188030"/>
              </a:xfrm>
              <a:prstGeom prst="ellipse">
                <a:avLst/>
              </a:prstGeom>
              <a:solidFill>
                <a:schemeClr val="bg1"/>
              </a:solid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cxnSp>
        <p:nvCxnSpPr>
          <p:cNvPr id="31" name="直接箭头连接符 30">
            <a:extLst>
              <a:ext uri="{FF2B5EF4-FFF2-40B4-BE49-F238E27FC236}">
                <a16:creationId xmlns:a16="http://schemas.microsoft.com/office/drawing/2014/main" id="{643F4C24-C9CF-4F12-AF04-CD03B3985044}"/>
              </a:ext>
            </a:extLst>
          </p:cNvPr>
          <p:cNvCxnSpPr>
            <a:endCxn id="19" idx="2"/>
          </p:cNvCxnSpPr>
          <p:nvPr/>
        </p:nvCxnSpPr>
        <p:spPr>
          <a:xfrm flipV="1">
            <a:off x="5879182" y="4357709"/>
            <a:ext cx="2304256" cy="73548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EEAF17E-8E74-4C85-A7DD-EEBB64BF8108}"/>
              </a:ext>
            </a:extLst>
          </p:cNvPr>
          <p:cNvCxnSpPr>
            <a:endCxn id="20" idx="2"/>
          </p:cNvCxnSpPr>
          <p:nvPr/>
        </p:nvCxnSpPr>
        <p:spPr>
          <a:xfrm>
            <a:off x="5879182" y="5093194"/>
            <a:ext cx="2304256" cy="7150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154A2-8F10-D5A4-4BAC-A0E33484C64C}"/>
              </a:ext>
            </a:extLst>
          </p:cNvPr>
          <p:cNvSpPr>
            <a:spLocks noGrp="1"/>
          </p:cNvSpPr>
          <p:nvPr>
            <p:ph type="title"/>
          </p:nvPr>
        </p:nvSpPr>
        <p:spPr>
          <a:xfrm>
            <a:off x="550590" y="8620"/>
            <a:ext cx="10909212" cy="707886"/>
          </a:xfrm>
        </p:spPr>
        <p:txBody>
          <a:bodyPr/>
          <a:lstStyle/>
          <a:p>
            <a:r>
              <a:rPr lang="zh-CN" altLang="en-US" dirty="0"/>
              <a:t>软件需求获取的困难</a:t>
            </a:r>
          </a:p>
        </p:txBody>
      </p:sp>
      <p:sp>
        <p:nvSpPr>
          <p:cNvPr id="3" name="内容占位符 2">
            <a:extLst>
              <a:ext uri="{FF2B5EF4-FFF2-40B4-BE49-F238E27FC236}">
                <a16:creationId xmlns:a16="http://schemas.microsoft.com/office/drawing/2014/main" id="{786DC073-0B30-2A23-E162-1735FF9D94FC}"/>
              </a:ext>
            </a:extLst>
          </p:cNvPr>
          <p:cNvSpPr>
            <a:spLocks noGrp="1"/>
          </p:cNvSpPr>
          <p:nvPr>
            <p:ph idx="1"/>
          </p:nvPr>
        </p:nvSpPr>
        <p:spPr>
          <a:xfrm>
            <a:off x="568532" y="1016732"/>
            <a:ext cx="10920413" cy="5579826"/>
          </a:xfrm>
        </p:spPr>
        <p:txBody>
          <a:bodyPr/>
          <a:lstStyle/>
          <a:p>
            <a:r>
              <a:rPr lang="zh-CN" altLang="zh-CN" dirty="0"/>
              <a:t>需求想不清</a:t>
            </a:r>
            <a:endParaRPr lang="en-US" altLang="zh-CN" dirty="0"/>
          </a:p>
          <a:p>
            <a:pPr lvl="1"/>
            <a:r>
              <a:rPr lang="zh-CN" altLang="en-US" dirty="0"/>
              <a:t>开发之初用户往往提不出太多需求，但随着开发进程，特别是看到部分产品时，用户才有更多的想法。</a:t>
            </a:r>
            <a:endParaRPr lang="en-US" altLang="zh-CN" dirty="0"/>
          </a:p>
          <a:p>
            <a:pPr lvl="1"/>
            <a:r>
              <a:rPr lang="zh-CN" altLang="zh-CN" dirty="0"/>
              <a:t>软件的利益相关方虽然对业务流程非常熟悉，但是要对其进行改造、形成软件需求则较为困难</a:t>
            </a:r>
            <a:endParaRPr lang="en-US" altLang="zh-CN" dirty="0"/>
          </a:p>
          <a:p>
            <a:pPr lvl="1"/>
            <a:r>
              <a:rPr lang="zh-CN" altLang="zh-CN" dirty="0"/>
              <a:t>一些软件系统是全新的，没有可模仿和参照的对象。</a:t>
            </a:r>
            <a:endParaRPr lang="en-US" altLang="zh-CN" dirty="0"/>
          </a:p>
          <a:p>
            <a:pPr lvl="1"/>
            <a:endParaRPr lang="zh-CN" altLang="zh-CN" dirty="0"/>
          </a:p>
          <a:p>
            <a:r>
              <a:rPr lang="zh-CN" altLang="zh-CN" dirty="0"/>
              <a:t>需求道不明</a:t>
            </a:r>
          </a:p>
          <a:p>
            <a:pPr lvl="1"/>
            <a:r>
              <a:rPr lang="zh-CN" altLang="en-US" dirty="0"/>
              <a:t>不清楚</a:t>
            </a:r>
            <a:r>
              <a:rPr lang="zh-CN" altLang="zh-CN" dirty="0"/>
              <a:t>软件需求的具体</a:t>
            </a:r>
            <a:r>
              <a:rPr lang="zh-CN" altLang="zh-CN" dirty="0">
                <a:solidFill>
                  <a:srgbClr val="C00000"/>
                </a:solidFill>
              </a:rPr>
              <a:t>内涵</a:t>
            </a:r>
            <a:r>
              <a:rPr lang="zh-CN" altLang="zh-CN" dirty="0"/>
              <a:t>，很难清晰、准确地讲明白软件需求是什么</a:t>
            </a:r>
            <a:endParaRPr lang="en-US" altLang="zh-CN" dirty="0"/>
          </a:p>
          <a:p>
            <a:pPr lvl="1"/>
            <a:r>
              <a:rPr lang="zh-CN" altLang="zh-CN" b="1" dirty="0">
                <a:solidFill>
                  <a:srgbClr val="C00000"/>
                </a:solidFill>
              </a:rPr>
              <a:t>软件需求不明确，需求内容不详实，软件需求质量低等</a:t>
            </a:r>
            <a:r>
              <a:rPr lang="zh-CN" altLang="zh-CN" dirty="0"/>
              <a:t>等</a:t>
            </a:r>
            <a:endParaRPr lang="zh-CN" altLang="en-US" dirty="0"/>
          </a:p>
        </p:txBody>
      </p:sp>
    </p:spTree>
    <p:extLst>
      <p:ext uri="{BB962C8B-B14F-4D97-AF65-F5344CB8AC3E}">
        <p14:creationId xmlns:p14="http://schemas.microsoft.com/office/powerpoint/2010/main" val="287441023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用例间的关系</a:t>
            </a:r>
          </a:p>
        </p:txBody>
      </p:sp>
      <p:sp>
        <p:nvSpPr>
          <p:cNvPr id="2" name="内容占位符 1"/>
          <p:cNvSpPr>
            <a:spLocks noGrp="1"/>
          </p:cNvSpPr>
          <p:nvPr>
            <p:ph idx="1"/>
          </p:nvPr>
        </p:nvSpPr>
        <p:spPr/>
        <p:txBody>
          <a:bodyPr/>
          <a:lstStyle/>
          <a:p>
            <a:pPr marL="514350" indent="-514350">
              <a:buFont typeface="+mj-ea"/>
              <a:buAutoNum type="circleNumDbPlain"/>
            </a:pPr>
            <a:r>
              <a:rPr lang="zh-CN" altLang="en-US" dirty="0"/>
              <a:t>包含</a:t>
            </a:r>
            <a:r>
              <a:rPr lang="en-US" altLang="zh-CN" dirty="0"/>
              <a:t>(Include)</a:t>
            </a:r>
          </a:p>
          <a:p>
            <a:pPr marL="514350" indent="-514350">
              <a:buFont typeface="+mj-ea"/>
              <a:buAutoNum type="circleNumDbPlain"/>
            </a:pPr>
            <a:r>
              <a:rPr lang="zh-CN" altLang="zh-CN" dirty="0"/>
              <a:t>扩展</a:t>
            </a:r>
            <a:r>
              <a:rPr lang="en-US" altLang="zh-CN" dirty="0"/>
              <a:t>(Extend)</a:t>
            </a:r>
          </a:p>
          <a:p>
            <a:pPr marL="514350" indent="-514350">
              <a:buFont typeface="+mj-ea"/>
              <a:buAutoNum type="circleNumDbPlain"/>
            </a:pPr>
            <a:r>
              <a:rPr lang="zh-CN" altLang="zh-CN" dirty="0"/>
              <a:t>继承</a:t>
            </a:r>
            <a:r>
              <a:rPr lang="en-US" altLang="zh-CN" dirty="0"/>
              <a:t>(Inherit)</a:t>
            </a:r>
            <a:endParaRPr lang="zh-CN" altLang="en-US" dirty="0"/>
          </a:p>
          <a:p>
            <a:endParaRPr lang="zh-CN" altLang="en-US" dirty="0"/>
          </a:p>
        </p:txBody>
      </p:sp>
      <p:grpSp>
        <p:nvGrpSpPr>
          <p:cNvPr id="12" name="组合 11"/>
          <p:cNvGrpSpPr/>
          <p:nvPr/>
        </p:nvGrpSpPr>
        <p:grpSpPr>
          <a:xfrm>
            <a:off x="6203218" y="1340768"/>
            <a:ext cx="4648273" cy="1753783"/>
            <a:chOff x="3675" y="5695"/>
            <a:chExt cx="6129" cy="2427"/>
          </a:xfrm>
        </p:grpSpPr>
        <p:sp>
          <p:nvSpPr>
            <p:cNvPr id="6" name="椭圆 5"/>
            <p:cNvSpPr/>
            <p:nvPr/>
          </p:nvSpPr>
          <p:spPr>
            <a:xfrm>
              <a:off x="3675" y="6607"/>
              <a:ext cx="1701" cy="1021"/>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A</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8" name="直接箭头连接符 7"/>
            <p:cNvCxnSpPr>
              <a:stCxn id="6" idx="6"/>
              <a:endCxn id="9" idx="2"/>
            </p:cNvCxnSpPr>
            <p:nvPr/>
          </p:nvCxnSpPr>
          <p:spPr>
            <a:xfrm>
              <a:off x="5376" y="7118"/>
              <a:ext cx="2727" cy="0"/>
            </a:xfrm>
            <a:prstGeom prst="straightConnector1">
              <a:avLst/>
            </a:prstGeom>
            <a:ln w="22225">
              <a:solidFill>
                <a:srgbClr val="C00000"/>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8103" y="6607"/>
              <a:ext cx="1701" cy="1021"/>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B</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5376" y="6323"/>
              <a:ext cx="2727" cy="824"/>
            </a:xfrm>
            <a:prstGeom prst="rect">
              <a:avLst/>
            </a:prstGeom>
            <a:noFill/>
          </p:spPr>
          <p:txBody>
            <a:bodyPr wrap="square" rtlCol="0">
              <a:spAutoFit/>
            </a:bodyPr>
            <a:lstStyle/>
            <a:p>
              <a:r>
                <a:rPr lang="en-US" altLang="zh-CN" sz="2800" dirty="0">
                  <a:solidFill>
                    <a:srgbClr val="C00000"/>
                  </a:solidFill>
                </a:rPr>
                <a:t>《include》</a:t>
              </a:r>
            </a:p>
          </p:txBody>
        </p:sp>
        <p:sp>
          <p:nvSpPr>
            <p:cNvPr id="7" name="文本框 6"/>
            <p:cNvSpPr txBox="1"/>
            <p:nvPr/>
          </p:nvSpPr>
          <p:spPr>
            <a:xfrm>
              <a:off x="5376" y="5695"/>
              <a:ext cx="2727" cy="824"/>
            </a:xfrm>
            <a:prstGeom prst="rect">
              <a:avLst/>
            </a:prstGeom>
            <a:noFill/>
          </p:spPr>
          <p:txBody>
            <a:bodyPr wrap="square" rtlCol="0">
              <a:spAutoFit/>
            </a:bodyPr>
            <a:lstStyle/>
            <a:p>
              <a:r>
                <a:rPr lang="en-US" altLang="zh-CN" sz="2800" dirty="0">
                  <a:solidFill>
                    <a:srgbClr val="C00000"/>
                  </a:solidFill>
                </a:rPr>
                <a:t>《extend》</a:t>
              </a:r>
            </a:p>
          </p:txBody>
        </p:sp>
        <p:sp>
          <p:nvSpPr>
            <p:cNvPr id="11" name="文本框 10"/>
            <p:cNvSpPr txBox="1"/>
            <p:nvPr/>
          </p:nvSpPr>
          <p:spPr>
            <a:xfrm>
              <a:off x="5376" y="7298"/>
              <a:ext cx="2809" cy="824"/>
            </a:xfrm>
            <a:prstGeom prst="rect">
              <a:avLst/>
            </a:prstGeom>
            <a:noFill/>
          </p:spPr>
          <p:txBody>
            <a:bodyPr wrap="square" rtlCol="0">
              <a:spAutoFit/>
            </a:bodyPr>
            <a:lstStyle/>
            <a:p>
              <a:r>
                <a:rPr lang="en-US" altLang="zh-CN" sz="2800" dirty="0">
                  <a:solidFill>
                    <a:srgbClr val="C00000"/>
                  </a:solidFill>
                </a:rPr>
                <a:t>《inherit》</a:t>
              </a:r>
            </a:p>
          </p:txBody>
        </p:sp>
      </p:gr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用例间的关系</a:t>
            </a:r>
            <a:r>
              <a:rPr lang="en-US" altLang="zh-CN" dirty="0"/>
              <a:t>-</a:t>
            </a:r>
            <a:r>
              <a:rPr lang="zh-CN" altLang="en-US" dirty="0"/>
              <a:t>包含关系</a:t>
            </a:r>
          </a:p>
        </p:txBody>
      </p:sp>
      <p:sp>
        <p:nvSpPr>
          <p:cNvPr id="2" name="内容占位符 1"/>
          <p:cNvSpPr>
            <a:spLocks noGrp="1"/>
          </p:cNvSpPr>
          <p:nvPr>
            <p:ph idx="1"/>
          </p:nvPr>
        </p:nvSpPr>
        <p:spPr/>
        <p:txBody>
          <a:bodyPr/>
          <a:lstStyle/>
          <a:p>
            <a:r>
              <a:rPr lang="zh-CN" altLang="zh-CN" dirty="0"/>
              <a:t>如果</a:t>
            </a:r>
            <a:r>
              <a:rPr lang="zh-CN" altLang="en-US" dirty="0"/>
              <a:t>用例</a:t>
            </a:r>
            <a:r>
              <a:rPr lang="en-US" altLang="zh-CN" dirty="0"/>
              <a:t>B</a:t>
            </a:r>
            <a:r>
              <a:rPr lang="zh-CN" altLang="zh-CN" dirty="0"/>
              <a:t>是</a:t>
            </a:r>
            <a:r>
              <a:rPr lang="zh-CN" altLang="en-US" dirty="0"/>
              <a:t>用例</a:t>
            </a:r>
            <a:r>
              <a:rPr lang="en-US" altLang="zh-CN" dirty="0"/>
              <a:t>A</a:t>
            </a:r>
            <a:r>
              <a:rPr lang="zh-CN" altLang="zh-CN" dirty="0"/>
              <a:t>的某项</a:t>
            </a:r>
            <a:r>
              <a:rPr lang="zh-CN" altLang="zh-CN" dirty="0">
                <a:solidFill>
                  <a:srgbClr val="C00000"/>
                </a:solidFill>
              </a:rPr>
              <a:t>子功能</a:t>
            </a:r>
            <a:r>
              <a:rPr lang="zh-CN" altLang="en-US" dirty="0"/>
              <a:t>，</a:t>
            </a:r>
            <a:r>
              <a:rPr lang="zh-CN" altLang="zh-CN" dirty="0"/>
              <a:t>则称用例</a:t>
            </a:r>
            <a:r>
              <a:rPr lang="en-US" altLang="zh-CN" dirty="0"/>
              <a:t>A</a:t>
            </a:r>
            <a:r>
              <a:rPr lang="zh-CN" altLang="zh-CN" dirty="0"/>
              <a:t>包含用例</a:t>
            </a:r>
            <a:r>
              <a:rPr lang="en-US" altLang="zh-CN" dirty="0"/>
              <a:t>B</a:t>
            </a:r>
          </a:p>
          <a:p>
            <a:pPr lvl="1"/>
            <a:r>
              <a:rPr lang="zh-CN" altLang="zh-CN" dirty="0"/>
              <a:t>包含关系</a:t>
            </a:r>
            <a:r>
              <a:rPr lang="zh-CN" altLang="en-US" dirty="0"/>
              <a:t>用于</a:t>
            </a:r>
            <a:r>
              <a:rPr lang="zh-CN" altLang="zh-CN" dirty="0"/>
              <a:t>提取多个用例中的公共子功能，以避免重复和冗余</a:t>
            </a:r>
          </a:p>
          <a:p>
            <a:pPr lvl="1"/>
            <a:r>
              <a:rPr lang="zh-CN" altLang="en-US" dirty="0">
                <a:sym typeface="+mn-ea"/>
              </a:rPr>
              <a:t>体现了功能分解和组织的思想</a:t>
            </a:r>
            <a:endParaRPr lang="zh-CN" altLang="en-US" b="1" dirty="0">
              <a:latin typeface="微软雅黑" panose="020B0503020204020204" pitchFamily="34" charset="-122"/>
              <a:ea typeface="微软雅黑" panose="020B0503020204020204" pitchFamily="34" charset="-122"/>
            </a:endParaRPr>
          </a:p>
          <a:p>
            <a:endParaRPr lang="zh-CN" altLang="zh-CN" dirty="0"/>
          </a:p>
        </p:txBody>
      </p:sp>
      <p:sp>
        <p:nvSpPr>
          <p:cNvPr id="7" name="椭圆 6"/>
          <p:cNvSpPr/>
          <p:nvPr/>
        </p:nvSpPr>
        <p:spPr>
          <a:xfrm>
            <a:off x="1738722" y="3767989"/>
            <a:ext cx="2144076" cy="751932"/>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监视老人状况</a:t>
            </a:r>
          </a:p>
        </p:txBody>
      </p:sp>
      <p:cxnSp>
        <p:nvCxnSpPr>
          <p:cNvPr id="11" name="直接箭头连接符 10"/>
          <p:cNvCxnSpPr>
            <a:cxnSpLocks/>
            <a:stCxn id="7" idx="6"/>
            <a:endCxn id="13" idx="2"/>
          </p:cNvCxnSpPr>
          <p:nvPr/>
        </p:nvCxnSpPr>
        <p:spPr>
          <a:xfrm>
            <a:off x="3882798" y="4143955"/>
            <a:ext cx="2421648" cy="0"/>
          </a:xfrm>
          <a:prstGeom prst="straightConnector1">
            <a:avLst/>
          </a:prstGeom>
          <a:ln w="22225">
            <a:solidFill>
              <a:srgbClr val="C00000"/>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304446" y="3719383"/>
            <a:ext cx="2399484" cy="849143"/>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Times New Roman" panose="02020603050405020304" pitchFamily="18" charset="0"/>
                <a:cs typeface="Times New Roman" panose="02020603050405020304" pitchFamily="18" charset="0"/>
              </a:rPr>
              <a:t>自主跟随老人</a:t>
            </a:r>
          </a:p>
        </p:txBody>
      </p:sp>
      <p:sp>
        <p:nvSpPr>
          <p:cNvPr id="14" name="文本框 13"/>
          <p:cNvSpPr txBox="1"/>
          <p:nvPr/>
        </p:nvSpPr>
        <p:spPr>
          <a:xfrm>
            <a:off x="4150990" y="3571381"/>
            <a:ext cx="2065260" cy="523240"/>
          </a:xfrm>
          <a:prstGeom prst="rect">
            <a:avLst/>
          </a:prstGeom>
          <a:noFill/>
        </p:spPr>
        <p:txBody>
          <a:bodyPr wrap="square" rtlCol="0">
            <a:spAutoFit/>
          </a:bodyPr>
          <a:lstStyle/>
          <a:p>
            <a:pPr algn="ctr"/>
            <a:r>
              <a:rPr lang="en-US" altLang="zh-CN" sz="2800" dirty="0">
                <a:solidFill>
                  <a:srgbClr val="C00000"/>
                </a:solidFill>
              </a:rPr>
              <a:t>《include》</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用例间的关系</a:t>
            </a:r>
            <a:r>
              <a:rPr lang="en-US" altLang="zh-CN" dirty="0"/>
              <a:t>-</a:t>
            </a:r>
            <a:r>
              <a:rPr lang="zh-CN" altLang="zh-CN" dirty="0"/>
              <a:t>扩展关系</a:t>
            </a:r>
          </a:p>
        </p:txBody>
      </p:sp>
      <p:sp>
        <p:nvSpPr>
          <p:cNvPr id="2" name="内容占位符 1"/>
          <p:cNvSpPr>
            <a:spLocks noGrp="1"/>
          </p:cNvSpPr>
          <p:nvPr>
            <p:ph idx="1"/>
          </p:nvPr>
        </p:nvSpPr>
        <p:spPr/>
        <p:txBody>
          <a:bodyPr/>
          <a:lstStyle/>
          <a:p>
            <a:r>
              <a:rPr lang="zh-CN" altLang="zh-CN" dirty="0"/>
              <a:t>如果</a:t>
            </a:r>
            <a:r>
              <a:rPr lang="zh-CN" altLang="en-US" dirty="0"/>
              <a:t>用例</a:t>
            </a:r>
            <a:r>
              <a:rPr lang="en-US" altLang="zh-CN" dirty="0"/>
              <a:t>A</a:t>
            </a:r>
            <a:r>
              <a:rPr lang="zh-CN" altLang="zh-CN" dirty="0"/>
              <a:t>与</a:t>
            </a:r>
            <a:r>
              <a:rPr lang="en-US" altLang="zh-CN" dirty="0"/>
              <a:t>B</a:t>
            </a:r>
            <a:r>
              <a:rPr lang="zh-CN" altLang="zh-CN" dirty="0"/>
              <a:t>相似，但</a:t>
            </a:r>
            <a:r>
              <a:rPr lang="en-US" altLang="zh-CN" dirty="0">
                <a:solidFill>
                  <a:srgbClr val="C00000"/>
                </a:solidFill>
              </a:rPr>
              <a:t>A</a:t>
            </a:r>
            <a:r>
              <a:rPr lang="zh-CN" altLang="zh-CN" dirty="0">
                <a:solidFill>
                  <a:srgbClr val="C00000"/>
                </a:solidFill>
              </a:rPr>
              <a:t>的功能较</a:t>
            </a:r>
            <a:r>
              <a:rPr lang="en-US" altLang="zh-CN" dirty="0">
                <a:solidFill>
                  <a:srgbClr val="C00000"/>
                </a:solidFill>
              </a:rPr>
              <a:t>B</a:t>
            </a:r>
            <a:r>
              <a:rPr lang="zh-CN" altLang="zh-CN" dirty="0">
                <a:solidFill>
                  <a:srgbClr val="C00000"/>
                </a:solidFill>
              </a:rPr>
              <a:t>多</a:t>
            </a:r>
            <a:r>
              <a:rPr lang="zh-CN" altLang="zh-CN" dirty="0"/>
              <a:t>，</a:t>
            </a:r>
            <a:r>
              <a:rPr lang="en-US" altLang="zh-CN" dirty="0"/>
              <a:t>A</a:t>
            </a:r>
            <a:r>
              <a:rPr lang="zh-CN" altLang="zh-CN" dirty="0"/>
              <a:t>的动作序列是在</a:t>
            </a:r>
            <a:r>
              <a:rPr lang="en-US" altLang="zh-CN" dirty="0"/>
              <a:t>B</a:t>
            </a:r>
            <a:r>
              <a:rPr lang="zh-CN" altLang="zh-CN" dirty="0"/>
              <a:t>的动作序列中的某些执行点上</a:t>
            </a:r>
            <a:r>
              <a:rPr lang="zh-CN" altLang="zh-CN" dirty="0">
                <a:solidFill>
                  <a:srgbClr val="C00000"/>
                </a:solidFill>
              </a:rPr>
              <a:t>插入附加</a:t>
            </a:r>
            <a:r>
              <a:rPr lang="zh-CN" altLang="zh-CN" dirty="0"/>
              <a:t>动作序列而构成的，则称</a:t>
            </a:r>
            <a:r>
              <a:rPr lang="zh-CN" altLang="zh-CN" dirty="0">
                <a:solidFill>
                  <a:srgbClr val="C00000"/>
                </a:solidFill>
              </a:rPr>
              <a:t>用例</a:t>
            </a:r>
            <a:r>
              <a:rPr lang="en-US" altLang="zh-CN" dirty="0">
                <a:solidFill>
                  <a:srgbClr val="C00000"/>
                </a:solidFill>
              </a:rPr>
              <a:t>A</a:t>
            </a:r>
            <a:r>
              <a:rPr lang="zh-CN" altLang="zh-CN" dirty="0">
                <a:solidFill>
                  <a:srgbClr val="C00000"/>
                </a:solidFill>
              </a:rPr>
              <a:t>扩展用例</a:t>
            </a:r>
            <a:r>
              <a:rPr lang="en-US" altLang="zh-CN" dirty="0">
                <a:solidFill>
                  <a:srgbClr val="C00000"/>
                </a:solidFill>
              </a:rPr>
              <a:t>B</a:t>
            </a:r>
            <a:endParaRPr lang="en-US" altLang="zh-CN" dirty="0"/>
          </a:p>
          <a:p>
            <a:r>
              <a:rPr lang="zh-CN" altLang="zh-CN" dirty="0"/>
              <a:t>用来区隔正常业务处理功能和带有例外处理的功能</a:t>
            </a:r>
          </a:p>
          <a:p>
            <a:pPr lvl="1"/>
            <a:r>
              <a:rPr lang="zh-CN" altLang="zh-CN" dirty="0"/>
              <a:t>避免例外处理逻辑搅乱或湮灭正常处理逻辑</a:t>
            </a:r>
          </a:p>
          <a:p>
            <a:pPr lvl="1"/>
            <a:r>
              <a:rPr lang="zh-CN" altLang="en-US" dirty="0"/>
              <a:t>体现了功能增强</a:t>
            </a:r>
          </a:p>
        </p:txBody>
      </p:sp>
      <p:grpSp>
        <p:nvGrpSpPr>
          <p:cNvPr id="12" name="组合 11">
            <a:extLst>
              <a:ext uri="{FF2B5EF4-FFF2-40B4-BE49-F238E27FC236}">
                <a16:creationId xmlns:a16="http://schemas.microsoft.com/office/drawing/2014/main" id="{D8FB1FD1-E23B-40DD-886A-4B0F5009DCA5}"/>
              </a:ext>
            </a:extLst>
          </p:cNvPr>
          <p:cNvGrpSpPr/>
          <p:nvPr/>
        </p:nvGrpSpPr>
        <p:grpSpPr>
          <a:xfrm>
            <a:off x="730611" y="4545124"/>
            <a:ext cx="9253028" cy="974643"/>
            <a:chOff x="1090650" y="5178888"/>
            <a:chExt cx="9253028" cy="974643"/>
          </a:xfrm>
        </p:grpSpPr>
        <p:sp>
          <p:nvSpPr>
            <p:cNvPr id="14" name="椭圆 13"/>
            <p:cNvSpPr/>
            <p:nvPr/>
          </p:nvSpPr>
          <p:spPr>
            <a:xfrm>
              <a:off x="1090650" y="5179113"/>
              <a:ext cx="4069193" cy="974418"/>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Create Course Plan </a:t>
              </a:r>
              <a:r>
                <a:rPr lang="en-US" altLang="zh-CN" dirty="0">
                  <a:solidFill>
                    <a:srgbClr val="C00000"/>
                  </a:solidFill>
                  <a:latin typeface="Times New Roman" panose="02020603050405020304" pitchFamily="18" charset="0"/>
                  <a:cs typeface="Times New Roman" panose="02020603050405020304" pitchFamily="18" charset="0"/>
                </a:rPr>
                <a:t>for Qian Class</a:t>
              </a:r>
              <a:endParaRPr lang="zh-CN" altLang="en-US" dirty="0">
                <a:solidFill>
                  <a:srgbClr val="C00000"/>
                </a:solidFill>
                <a:latin typeface="Times New Roman" panose="02020603050405020304" pitchFamily="18" charset="0"/>
                <a:cs typeface="Times New Roman" panose="02020603050405020304" pitchFamily="18" charset="0"/>
              </a:endParaRPr>
            </a:p>
          </p:txBody>
        </p:sp>
        <p:cxnSp>
          <p:nvCxnSpPr>
            <p:cNvPr id="15" name="直接箭头连接符 14"/>
            <p:cNvCxnSpPr>
              <a:cxnSpLocks/>
              <a:stCxn id="14" idx="6"/>
              <a:endCxn id="16" idx="2"/>
            </p:cNvCxnSpPr>
            <p:nvPr/>
          </p:nvCxnSpPr>
          <p:spPr>
            <a:xfrm flipV="1">
              <a:off x="5159843" y="5666097"/>
              <a:ext cx="2051487" cy="225"/>
            </a:xfrm>
            <a:prstGeom prst="straightConnector1">
              <a:avLst/>
            </a:prstGeom>
            <a:ln w="22225">
              <a:solidFill>
                <a:srgbClr val="C00000"/>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7211330" y="5178888"/>
              <a:ext cx="3132348" cy="974418"/>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Create Course Plan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5303117" y="5178888"/>
              <a:ext cx="1727453" cy="461665"/>
            </a:xfrm>
            <a:prstGeom prst="rect">
              <a:avLst/>
            </a:prstGeom>
            <a:noFill/>
          </p:spPr>
          <p:txBody>
            <a:bodyPr wrap="square" rtlCol="0">
              <a:spAutoFit/>
            </a:bodyPr>
            <a:lstStyle/>
            <a:p>
              <a:pPr algn="ctr"/>
              <a:r>
                <a:rPr lang="en-US" altLang="zh-CN" dirty="0">
                  <a:solidFill>
                    <a:srgbClr val="C00000"/>
                  </a:solidFill>
                </a:rPr>
                <a:t>《extend》</a:t>
              </a:r>
            </a:p>
          </p:txBody>
        </p:sp>
      </p:grpSp>
      <p:pic>
        <p:nvPicPr>
          <p:cNvPr id="4" name="图片 3">
            <a:extLst>
              <a:ext uri="{FF2B5EF4-FFF2-40B4-BE49-F238E27FC236}">
                <a16:creationId xmlns:a16="http://schemas.microsoft.com/office/drawing/2014/main" id="{146108F0-29F2-44B1-81C8-20565EAB60DF}"/>
              </a:ext>
            </a:extLst>
          </p:cNvPr>
          <p:cNvPicPr>
            <a:picLocks noChangeAspect="1"/>
          </p:cNvPicPr>
          <p:nvPr/>
        </p:nvPicPr>
        <p:blipFill>
          <a:blip r:embed="rId3"/>
          <a:stretch>
            <a:fillRect/>
          </a:stretch>
        </p:blipFill>
        <p:spPr>
          <a:xfrm>
            <a:off x="10649711" y="5435522"/>
            <a:ext cx="1035673" cy="1046205"/>
          </a:xfrm>
          <a:prstGeom prst="rect">
            <a:avLst/>
          </a:prstGeom>
        </p:spPr>
      </p:pic>
      <p:sp>
        <p:nvSpPr>
          <p:cNvPr id="6" name="矩形 5">
            <a:extLst>
              <a:ext uri="{FF2B5EF4-FFF2-40B4-BE49-F238E27FC236}">
                <a16:creationId xmlns:a16="http://schemas.microsoft.com/office/drawing/2014/main" id="{7781C81D-4118-4283-9700-A8D37B55B64E}"/>
              </a:ext>
            </a:extLst>
          </p:cNvPr>
          <p:cNvSpPr/>
          <p:nvPr/>
        </p:nvSpPr>
        <p:spPr>
          <a:xfrm>
            <a:off x="2890850" y="5691494"/>
            <a:ext cx="5256584" cy="789388"/>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包含和扩展有何区别？</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用例间的关系</a:t>
            </a:r>
            <a:r>
              <a:rPr lang="en-US" altLang="zh-CN" dirty="0"/>
              <a:t>-</a:t>
            </a:r>
            <a:r>
              <a:rPr lang="zh-CN" altLang="zh-CN" dirty="0"/>
              <a:t>继承</a:t>
            </a:r>
            <a:endParaRPr lang="zh-CN" altLang="en-US" dirty="0"/>
          </a:p>
        </p:txBody>
      </p:sp>
      <p:sp>
        <p:nvSpPr>
          <p:cNvPr id="2" name="内容占位符 1"/>
          <p:cNvSpPr>
            <a:spLocks noGrp="1"/>
          </p:cNvSpPr>
          <p:nvPr>
            <p:ph idx="1"/>
          </p:nvPr>
        </p:nvSpPr>
        <p:spPr>
          <a:xfrm>
            <a:off x="539750" y="1125538"/>
            <a:ext cx="10920052" cy="2195450"/>
          </a:xfrm>
        </p:spPr>
        <p:txBody>
          <a:bodyPr>
            <a:normAutofit lnSpcReduction="10000"/>
          </a:bodyPr>
          <a:lstStyle/>
          <a:p>
            <a:r>
              <a:rPr lang="zh-CN" altLang="zh-CN" dirty="0"/>
              <a:t>如果</a:t>
            </a:r>
            <a:r>
              <a:rPr lang="en-US" altLang="zh-CN" dirty="0"/>
              <a:t>A</a:t>
            </a:r>
            <a:r>
              <a:rPr lang="zh-CN" altLang="zh-CN" dirty="0"/>
              <a:t>与</a:t>
            </a:r>
            <a:r>
              <a:rPr lang="en-US" altLang="zh-CN" dirty="0"/>
              <a:t>B</a:t>
            </a:r>
            <a:r>
              <a:rPr lang="zh-CN" altLang="zh-CN" dirty="0"/>
              <a:t>相似，但</a:t>
            </a:r>
            <a:r>
              <a:rPr lang="en-US" altLang="zh-CN" dirty="0"/>
              <a:t>A</a:t>
            </a:r>
            <a:r>
              <a:rPr lang="zh-CN" altLang="zh-CN" dirty="0"/>
              <a:t>的动作序列是通过</a:t>
            </a:r>
            <a:r>
              <a:rPr lang="zh-CN" altLang="zh-CN" dirty="0">
                <a:solidFill>
                  <a:srgbClr val="C00000"/>
                </a:solidFill>
              </a:rPr>
              <a:t>改写</a:t>
            </a:r>
            <a:r>
              <a:rPr lang="en-US" altLang="zh-CN" dirty="0"/>
              <a:t>B</a:t>
            </a:r>
            <a:r>
              <a:rPr lang="zh-CN" altLang="zh-CN" dirty="0"/>
              <a:t>的部分动作或者扩展</a:t>
            </a:r>
            <a:r>
              <a:rPr lang="en-US" altLang="zh-CN" dirty="0"/>
              <a:t>B</a:t>
            </a:r>
            <a:r>
              <a:rPr lang="zh-CN" altLang="zh-CN" dirty="0"/>
              <a:t>的动作而获得的，则称</a:t>
            </a:r>
            <a:r>
              <a:rPr lang="zh-CN" altLang="zh-CN" dirty="0">
                <a:solidFill>
                  <a:srgbClr val="C00000"/>
                </a:solidFill>
              </a:rPr>
              <a:t>用例</a:t>
            </a:r>
            <a:r>
              <a:rPr lang="en-US" altLang="zh-CN" dirty="0">
                <a:solidFill>
                  <a:srgbClr val="C00000"/>
                </a:solidFill>
              </a:rPr>
              <a:t>A</a:t>
            </a:r>
            <a:r>
              <a:rPr lang="zh-CN" altLang="zh-CN" dirty="0">
                <a:solidFill>
                  <a:srgbClr val="C00000"/>
                </a:solidFill>
              </a:rPr>
              <a:t>继承用例</a:t>
            </a:r>
            <a:r>
              <a:rPr lang="en-US" altLang="zh-CN" dirty="0">
                <a:solidFill>
                  <a:srgbClr val="C00000"/>
                </a:solidFill>
              </a:rPr>
              <a:t>B</a:t>
            </a:r>
          </a:p>
          <a:p>
            <a:endParaRPr lang="en-US" altLang="zh-CN" dirty="0"/>
          </a:p>
          <a:p>
            <a:r>
              <a:rPr lang="zh-CN" altLang="en-US" dirty="0">
                <a:sym typeface="+mn-ea"/>
              </a:rPr>
              <a:t>体现了</a:t>
            </a:r>
            <a:r>
              <a:rPr lang="zh-CN" altLang="en-US" dirty="0">
                <a:solidFill>
                  <a:srgbClr val="C00000"/>
                </a:solidFill>
                <a:sym typeface="+mn-ea"/>
              </a:rPr>
              <a:t>功能改写</a:t>
            </a:r>
            <a:endParaRPr lang="zh-CN" altLang="en-US" b="1"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grpSp>
        <p:nvGrpSpPr>
          <p:cNvPr id="4" name="组合 3"/>
          <p:cNvGrpSpPr/>
          <p:nvPr/>
        </p:nvGrpSpPr>
        <p:grpSpPr>
          <a:xfrm>
            <a:off x="2638822" y="3537012"/>
            <a:ext cx="1080135" cy="2414270"/>
            <a:chOff x="7463343" y="2953386"/>
            <a:chExt cx="1080135" cy="2414270"/>
          </a:xfrm>
        </p:grpSpPr>
        <p:sp>
          <p:nvSpPr>
            <p:cNvPr id="7" name="椭圆 6"/>
            <p:cNvSpPr/>
            <p:nvPr/>
          </p:nvSpPr>
          <p:spPr>
            <a:xfrm>
              <a:off x="7463343" y="4719321"/>
              <a:ext cx="1080135" cy="648335"/>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A</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9" name="椭圆 8"/>
            <p:cNvSpPr/>
            <p:nvPr/>
          </p:nvSpPr>
          <p:spPr>
            <a:xfrm>
              <a:off x="7463343" y="2953386"/>
              <a:ext cx="1080135" cy="648335"/>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B</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grpSp>
          <p:nvGrpSpPr>
            <p:cNvPr id="13" name="组合 12"/>
            <p:cNvGrpSpPr/>
            <p:nvPr/>
          </p:nvGrpSpPr>
          <p:grpSpPr>
            <a:xfrm>
              <a:off x="7895787" y="3587115"/>
              <a:ext cx="215901" cy="1113788"/>
              <a:chOff x="1686388" y="4053872"/>
              <a:chExt cx="216024" cy="1113787"/>
            </a:xfrm>
          </p:grpSpPr>
          <p:cxnSp>
            <p:nvCxnSpPr>
              <p:cNvPr id="8" name="直接箭头连接符 7"/>
              <p:cNvCxnSpPr>
                <a:endCxn id="9" idx="4"/>
              </p:cNvCxnSpPr>
              <p:nvPr/>
            </p:nvCxnSpPr>
            <p:spPr>
              <a:xfrm flipV="1">
                <a:off x="1767426" y="4068343"/>
                <a:ext cx="0" cy="1099316"/>
              </a:xfrm>
              <a:prstGeom prst="straightConnector1">
                <a:avLst/>
              </a:prstGeom>
              <a:ln w="22225" cmpd="sng">
                <a:solidFill>
                  <a:srgbClr val="C00000"/>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a:off x="1686388" y="4053872"/>
                <a:ext cx="216024" cy="188747"/>
              </a:xfrm>
              <a:prstGeom prst="triangle">
                <a:avLst/>
              </a:prstGeom>
              <a:solidFill>
                <a:schemeClr val="bg1"/>
              </a:solidFill>
              <a:ln w="16891"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pic>
        <p:nvPicPr>
          <p:cNvPr id="10" name="图片 9">
            <a:extLst>
              <a:ext uri="{FF2B5EF4-FFF2-40B4-BE49-F238E27FC236}">
                <a16:creationId xmlns:a16="http://schemas.microsoft.com/office/drawing/2014/main" id="{7C61E08D-ADA1-4EA0-B885-E4887DADF880}"/>
              </a:ext>
            </a:extLst>
          </p:cNvPr>
          <p:cNvPicPr>
            <a:picLocks noChangeAspect="1"/>
          </p:cNvPicPr>
          <p:nvPr/>
        </p:nvPicPr>
        <p:blipFill>
          <a:blip r:embed="rId2"/>
          <a:stretch>
            <a:fillRect/>
          </a:stretch>
        </p:blipFill>
        <p:spPr>
          <a:xfrm>
            <a:off x="10726686" y="5506884"/>
            <a:ext cx="1035673" cy="1046205"/>
          </a:xfrm>
          <a:prstGeom prst="rect">
            <a:avLst/>
          </a:prstGeom>
        </p:spPr>
      </p:pic>
      <p:grpSp>
        <p:nvGrpSpPr>
          <p:cNvPr id="18" name="组合 1"/>
          <p:cNvGrpSpPr>
            <a:grpSpLocks/>
          </p:cNvGrpSpPr>
          <p:nvPr/>
        </p:nvGrpSpPr>
        <p:grpSpPr bwMode="auto">
          <a:xfrm>
            <a:off x="5519142" y="3850873"/>
            <a:ext cx="3996444" cy="1654247"/>
            <a:chOff x="1657350" y="4362291"/>
            <a:chExt cx="3851275" cy="1455737"/>
          </a:xfrm>
        </p:grpSpPr>
        <p:pic>
          <p:nvPicPr>
            <p:cNvPr id="19" name="Picture 5"/>
            <p:cNvPicPr>
              <a:picLocks noChangeAspect="1" noChangeArrowheads="1"/>
            </p:cNvPicPr>
            <p:nvPr/>
          </p:nvPicPr>
          <p:blipFill>
            <a:blip r:embed="rId3"/>
            <a:srcRect/>
            <a:stretch>
              <a:fillRect/>
            </a:stretch>
          </p:blipFill>
          <p:spPr bwMode="auto">
            <a:xfrm>
              <a:off x="1657350" y="4362291"/>
              <a:ext cx="3851275" cy="1455737"/>
            </a:xfrm>
            <a:prstGeom prst="rect">
              <a:avLst/>
            </a:prstGeom>
            <a:ln>
              <a:noFill/>
            </a:ln>
            <a:effectLst>
              <a:outerShdw blurRad="190500" algn="tl" rotWithShape="0">
                <a:srgbClr val="000000">
                  <a:alpha val="70000"/>
                </a:srgbClr>
              </a:outerShdw>
            </a:effectLst>
          </p:spPr>
        </p:pic>
        <p:sp>
          <p:nvSpPr>
            <p:cNvPr id="20" name="文本框 6"/>
            <p:cNvSpPr txBox="1">
              <a:spLocks noChangeArrowheads="1"/>
            </p:cNvSpPr>
            <p:nvPr/>
          </p:nvSpPr>
          <p:spPr bwMode="auto">
            <a:xfrm>
              <a:off x="2731538" y="4449796"/>
              <a:ext cx="10262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zh-CN" altLang="en-US" sz="1600" dirty="0">
                  <a:latin typeface="Arial" panose="020B0604020202020204" pitchFamily="34" charset="0"/>
                </a:rPr>
                <a:t>父用例</a:t>
              </a:r>
            </a:p>
          </p:txBody>
        </p:sp>
        <p:sp>
          <p:nvSpPr>
            <p:cNvPr id="21" name="文本框 7"/>
            <p:cNvSpPr txBox="1">
              <a:spLocks noChangeArrowheads="1"/>
            </p:cNvSpPr>
            <p:nvPr/>
          </p:nvSpPr>
          <p:spPr bwMode="auto">
            <a:xfrm>
              <a:off x="4427984" y="4802276"/>
              <a:ext cx="10262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zh-CN" altLang="en-US" sz="1600">
                  <a:latin typeface="Arial" panose="020B0604020202020204" pitchFamily="34" charset="0"/>
                </a:rPr>
                <a:t>子用例</a:t>
              </a:r>
            </a:p>
          </p:txBody>
        </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边界框</a:t>
            </a:r>
          </a:p>
        </p:txBody>
      </p:sp>
      <p:sp>
        <p:nvSpPr>
          <p:cNvPr id="2" name="内容占位符 1"/>
          <p:cNvSpPr>
            <a:spLocks noGrp="1"/>
          </p:cNvSpPr>
          <p:nvPr>
            <p:ph idx="1"/>
          </p:nvPr>
        </p:nvSpPr>
        <p:spPr/>
        <p:txBody>
          <a:bodyPr/>
          <a:lstStyle/>
          <a:p>
            <a:r>
              <a:rPr lang="zh-CN" altLang="zh-CN" dirty="0"/>
              <a:t>表示整个软件系统或子系统的</a:t>
            </a:r>
            <a:r>
              <a:rPr lang="zh-CN" altLang="zh-CN" dirty="0">
                <a:solidFill>
                  <a:srgbClr val="C00000"/>
                </a:solidFill>
              </a:rPr>
              <a:t>边界</a:t>
            </a:r>
          </a:p>
          <a:p>
            <a:pPr lvl="1"/>
            <a:r>
              <a:rPr lang="zh-CN" altLang="zh-CN" dirty="0"/>
              <a:t>边界框内的用例构成了系统或子系统的内容</a:t>
            </a:r>
            <a:r>
              <a:rPr lang="zh-CN" altLang="en-US" dirty="0"/>
              <a:t>，如用例</a:t>
            </a:r>
            <a:endParaRPr lang="zh-CN" altLang="zh-CN" dirty="0"/>
          </a:p>
          <a:p>
            <a:pPr lvl="1"/>
            <a:r>
              <a:rPr lang="zh-CN" altLang="en-US" dirty="0"/>
              <a:t>外面的是系统之外的执行者</a:t>
            </a:r>
          </a:p>
        </p:txBody>
      </p:sp>
      <p:sp>
        <p:nvSpPr>
          <p:cNvPr id="6" name="矩形 5"/>
          <p:cNvSpPr/>
          <p:nvPr/>
        </p:nvSpPr>
        <p:spPr>
          <a:xfrm>
            <a:off x="6855354" y="3662881"/>
            <a:ext cx="2271684" cy="1468154"/>
          </a:xfrm>
          <a:prstGeom prst="rect">
            <a:avLst/>
          </a:prstGeom>
          <a:noFill/>
          <a:ln w="29591">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system</a:t>
            </a:r>
            <a:endParaRPr lang="zh-CN" altLang="en-US" dirty="0">
              <a:solidFill>
                <a:schemeClr val="tx1"/>
              </a:solidFill>
            </a:endParaRPr>
          </a:p>
        </p:txBody>
      </p:sp>
      <p:grpSp>
        <p:nvGrpSpPr>
          <p:cNvPr id="7" name="组合 6">
            <a:extLst>
              <a:ext uri="{FF2B5EF4-FFF2-40B4-BE49-F238E27FC236}">
                <a16:creationId xmlns:a16="http://schemas.microsoft.com/office/drawing/2014/main" id="{2F580D4F-05FC-4640-B65B-E688A31D19D7}"/>
              </a:ext>
            </a:extLst>
          </p:cNvPr>
          <p:cNvGrpSpPr/>
          <p:nvPr/>
        </p:nvGrpSpPr>
        <p:grpSpPr>
          <a:xfrm>
            <a:off x="1630710" y="3662881"/>
            <a:ext cx="1080120" cy="1686091"/>
            <a:chOff x="971600" y="4086074"/>
            <a:chExt cx="1080120" cy="1686091"/>
          </a:xfrm>
        </p:grpSpPr>
        <p:sp>
          <p:nvSpPr>
            <p:cNvPr id="8" name="文本框 7">
              <a:extLst>
                <a:ext uri="{FF2B5EF4-FFF2-40B4-BE49-F238E27FC236}">
                  <a16:creationId xmlns:a16="http://schemas.microsoft.com/office/drawing/2014/main" id="{657D4422-CACC-4EE1-914C-0EE8E6908A47}"/>
                </a:ext>
              </a:extLst>
            </p:cNvPr>
            <p:cNvSpPr txBox="1"/>
            <p:nvPr/>
          </p:nvSpPr>
          <p:spPr>
            <a:xfrm>
              <a:off x="971600" y="4941168"/>
              <a:ext cx="1080120" cy="830997"/>
            </a:xfrm>
            <a:prstGeom prst="rect">
              <a:avLst/>
            </a:prstGeom>
            <a:noFill/>
          </p:spPr>
          <p:txBody>
            <a:bodyPr wrap="square" rtlCol="0">
              <a:spAutoFit/>
            </a:bodyPr>
            <a:lstStyle/>
            <a:p>
              <a:pPr algn="ctr"/>
              <a:r>
                <a:rPr lang="en-US" altLang="zh-CN" dirty="0">
                  <a:solidFill>
                    <a:schemeClr val="tx1"/>
                  </a:solidFill>
                </a:rPr>
                <a:t>Actor</a:t>
              </a:r>
            </a:p>
            <a:p>
              <a:pPr algn="ctr"/>
              <a:r>
                <a:rPr lang="en-US" altLang="zh-CN" dirty="0">
                  <a:solidFill>
                    <a:schemeClr val="tx1"/>
                  </a:solidFill>
                </a:rPr>
                <a:t>Name</a:t>
              </a:r>
            </a:p>
          </p:txBody>
        </p:sp>
        <p:grpSp>
          <p:nvGrpSpPr>
            <p:cNvPr id="9" name="组合 8">
              <a:extLst>
                <a:ext uri="{FF2B5EF4-FFF2-40B4-BE49-F238E27FC236}">
                  <a16:creationId xmlns:a16="http://schemas.microsoft.com/office/drawing/2014/main" id="{B68BF8B5-0A87-4482-B0A3-878256B43E95}"/>
                </a:ext>
              </a:extLst>
            </p:cNvPr>
            <p:cNvGrpSpPr/>
            <p:nvPr/>
          </p:nvGrpSpPr>
          <p:grpSpPr>
            <a:xfrm>
              <a:off x="1295636" y="4086074"/>
              <a:ext cx="432048" cy="764094"/>
              <a:chOff x="5724128" y="5041170"/>
              <a:chExt cx="432048" cy="764094"/>
            </a:xfrm>
          </p:grpSpPr>
          <p:cxnSp>
            <p:nvCxnSpPr>
              <p:cNvPr id="10" name="直接连接符 9">
                <a:extLst>
                  <a:ext uri="{FF2B5EF4-FFF2-40B4-BE49-F238E27FC236}">
                    <a16:creationId xmlns:a16="http://schemas.microsoft.com/office/drawing/2014/main" id="{974704EF-5EEC-49E7-BF32-65B153DCF6E1}"/>
                  </a:ext>
                </a:extLst>
              </p:cNvPr>
              <p:cNvCxnSpPr/>
              <p:nvPr/>
            </p:nvCxnSpPr>
            <p:spPr>
              <a:xfrm>
                <a:off x="5940152" y="5085184"/>
                <a:ext cx="0" cy="50405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C36D415-2B15-422C-A041-0A7B32B214B4}"/>
                  </a:ext>
                </a:extLst>
              </p:cNvPr>
              <p:cNvCxnSpPr/>
              <p:nvPr/>
            </p:nvCxnSpPr>
            <p:spPr>
              <a:xfrm flipH="1">
                <a:off x="5724128" y="5589240"/>
                <a:ext cx="216024" cy="2160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36FC180-1FF8-4D41-9D90-2AA0FD599F02}"/>
                  </a:ext>
                </a:extLst>
              </p:cNvPr>
              <p:cNvCxnSpPr/>
              <p:nvPr/>
            </p:nvCxnSpPr>
            <p:spPr>
              <a:xfrm>
                <a:off x="5940152" y="5589240"/>
                <a:ext cx="216024" cy="15801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3A809E1-8D5C-4DBD-8229-F3DD74AC8DF1}"/>
                  </a:ext>
                </a:extLst>
              </p:cNvPr>
              <p:cNvCxnSpPr/>
              <p:nvPr/>
            </p:nvCxnSpPr>
            <p:spPr>
              <a:xfrm>
                <a:off x="5724128" y="5373216"/>
                <a:ext cx="4320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420D21C7-BB64-42B4-997E-69BEDA633D39}"/>
                  </a:ext>
                </a:extLst>
              </p:cNvPr>
              <p:cNvSpPr/>
              <p:nvPr/>
            </p:nvSpPr>
            <p:spPr>
              <a:xfrm>
                <a:off x="5796136" y="5041170"/>
                <a:ext cx="288032" cy="188030"/>
              </a:xfrm>
              <a:prstGeom prst="ellipse">
                <a:avLst/>
              </a:prstGeom>
              <a:solidFill>
                <a:schemeClr val="bg1"/>
              </a:solid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sp>
        <p:nvSpPr>
          <p:cNvPr id="15" name="椭圆 14">
            <a:extLst>
              <a:ext uri="{FF2B5EF4-FFF2-40B4-BE49-F238E27FC236}">
                <a16:creationId xmlns:a16="http://schemas.microsoft.com/office/drawing/2014/main" id="{0BBBBB62-0598-4F78-A5BD-3AAF04298C29}"/>
              </a:ext>
            </a:extLst>
          </p:cNvPr>
          <p:cNvSpPr/>
          <p:nvPr/>
        </p:nvSpPr>
        <p:spPr>
          <a:xfrm>
            <a:off x="3718942" y="3867361"/>
            <a:ext cx="2070542" cy="1035427"/>
          </a:xfrm>
          <a:prstGeom prst="ellipse">
            <a:avLst/>
          </a:prstGeom>
          <a:no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Use Case</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20F48-D2A3-4FB1-9B5B-A083C6747F5A}"/>
              </a:ext>
            </a:extLst>
          </p:cNvPr>
          <p:cNvSpPr>
            <a:spLocks noGrp="1"/>
          </p:cNvSpPr>
          <p:nvPr>
            <p:ph type="title"/>
          </p:nvPr>
        </p:nvSpPr>
        <p:spPr>
          <a:xfrm>
            <a:off x="550590" y="8620"/>
            <a:ext cx="10909212" cy="707886"/>
          </a:xfrm>
        </p:spPr>
        <p:txBody>
          <a:bodyPr/>
          <a:lstStyle/>
          <a:p>
            <a:r>
              <a:rPr lang="zh-CN" altLang="en-US" dirty="0"/>
              <a:t>对用例的进一步详细描述</a:t>
            </a:r>
          </a:p>
        </p:txBody>
      </p:sp>
      <p:sp>
        <p:nvSpPr>
          <p:cNvPr id="3" name="内容占位符 2">
            <a:extLst>
              <a:ext uri="{FF2B5EF4-FFF2-40B4-BE49-F238E27FC236}">
                <a16:creationId xmlns:a16="http://schemas.microsoft.com/office/drawing/2014/main" id="{EDEF1D77-422C-4227-8BF5-3404B1CC5FAA}"/>
              </a:ext>
            </a:extLst>
          </p:cNvPr>
          <p:cNvSpPr>
            <a:spLocks noGrp="1"/>
          </p:cNvSpPr>
          <p:nvPr>
            <p:ph idx="1"/>
          </p:nvPr>
        </p:nvSpPr>
        <p:spPr>
          <a:xfrm>
            <a:off x="539750" y="1125538"/>
            <a:ext cx="10920052" cy="5040312"/>
          </a:xfrm>
        </p:spPr>
        <p:txBody>
          <a:bodyPr/>
          <a:lstStyle/>
          <a:p>
            <a:pPr>
              <a:buFont typeface="Wingdings" panose="05000000000000000000" pitchFamily="2" charset="2"/>
              <a:buChar char="Ø"/>
            </a:pPr>
            <a:r>
              <a:rPr lang="zh-CN" altLang="zh-CN" dirty="0"/>
              <a:t>用例名</a:t>
            </a:r>
          </a:p>
          <a:p>
            <a:pPr>
              <a:buFont typeface="Wingdings" panose="05000000000000000000" pitchFamily="2" charset="2"/>
              <a:buChar char="Ø"/>
            </a:pPr>
            <a:r>
              <a:rPr lang="zh-CN" altLang="zh-CN" dirty="0"/>
              <a:t>用例标识</a:t>
            </a:r>
          </a:p>
          <a:p>
            <a:pPr>
              <a:buFont typeface="Wingdings" panose="05000000000000000000" pitchFamily="2" charset="2"/>
              <a:buChar char="Ø"/>
            </a:pPr>
            <a:r>
              <a:rPr lang="zh-CN" altLang="zh-CN" dirty="0"/>
              <a:t>执行者</a:t>
            </a:r>
          </a:p>
          <a:p>
            <a:pPr>
              <a:buFont typeface="Wingdings" panose="05000000000000000000" pitchFamily="2" charset="2"/>
              <a:buChar char="Ø"/>
            </a:pPr>
            <a:r>
              <a:rPr lang="zh-CN" altLang="zh-CN" dirty="0"/>
              <a:t>目标</a:t>
            </a:r>
          </a:p>
          <a:p>
            <a:pPr>
              <a:buFont typeface="Wingdings" panose="05000000000000000000" pitchFamily="2" charset="2"/>
              <a:buChar char="Ø"/>
            </a:pPr>
            <a:r>
              <a:rPr lang="zh-CN" altLang="zh-CN" dirty="0"/>
              <a:t>范围</a:t>
            </a:r>
          </a:p>
          <a:p>
            <a:pPr>
              <a:buFont typeface="Wingdings" panose="05000000000000000000" pitchFamily="2" charset="2"/>
              <a:buChar char="Ø"/>
            </a:pPr>
            <a:r>
              <a:rPr lang="zh-CN" altLang="zh-CN" dirty="0"/>
              <a:t>前置条件</a:t>
            </a:r>
          </a:p>
          <a:p>
            <a:pPr>
              <a:buFont typeface="Wingdings" panose="05000000000000000000" pitchFamily="2" charset="2"/>
              <a:buChar char="Ø"/>
            </a:pPr>
            <a:r>
              <a:rPr lang="zh-CN" altLang="en-US" dirty="0"/>
              <a:t>事件流</a:t>
            </a:r>
          </a:p>
        </p:txBody>
      </p:sp>
      <p:sp>
        <p:nvSpPr>
          <p:cNvPr id="6" name="TextBox 6">
            <a:extLst>
              <a:ext uri="{FF2B5EF4-FFF2-40B4-BE49-F238E27FC236}">
                <a16:creationId xmlns:a16="http://schemas.microsoft.com/office/drawing/2014/main" id="{36E6E90C-BE01-B620-A47D-4578245B0A9B}"/>
              </a:ext>
            </a:extLst>
          </p:cNvPr>
          <p:cNvSpPr txBox="1"/>
          <p:nvPr/>
        </p:nvSpPr>
        <p:spPr>
          <a:xfrm>
            <a:off x="6011817" y="1520788"/>
            <a:ext cx="4860540" cy="3672408"/>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algn="ctr">
              <a:defRPr>
                <a:solidFill>
                  <a:schemeClr val="bg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t>为什么需要进一步描述用例的这些信息</a:t>
            </a:r>
            <a:r>
              <a:rPr lang="en-US" altLang="zh-CN" dirty="0"/>
              <a:t>? </a:t>
            </a:r>
            <a:r>
              <a:rPr lang="zh-CN" altLang="en-US" dirty="0"/>
              <a:t>它有什么作用？</a:t>
            </a:r>
            <a:endParaRPr lang="en-US" altLang="zh-CN" dirty="0"/>
          </a:p>
          <a:p>
            <a:pPr algn="l"/>
            <a:endParaRPr lang="en-US" altLang="zh-CN" dirty="0"/>
          </a:p>
          <a:p>
            <a:pPr algn="l"/>
            <a:r>
              <a:rPr lang="zh-CN" altLang="en-US" dirty="0"/>
              <a:t>用例描述是将用例发生的各种场景描述出来，表示执行与者与系统交互时双方的行为，即执行者做什么，系统做什么反应。</a:t>
            </a:r>
          </a:p>
          <a:p>
            <a:pPr algn="l"/>
            <a:endParaRPr lang="zh-CN" altLang="en-US" dirty="0"/>
          </a:p>
        </p:txBody>
      </p:sp>
    </p:spTree>
    <p:extLst>
      <p:ext uri="{BB962C8B-B14F-4D97-AF65-F5344CB8AC3E}">
        <p14:creationId xmlns:p14="http://schemas.microsoft.com/office/powerpoint/2010/main" val="238459282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20F48-D2A3-4FB1-9B5B-A083C6747F5A}"/>
              </a:ext>
            </a:extLst>
          </p:cNvPr>
          <p:cNvSpPr>
            <a:spLocks noGrp="1"/>
          </p:cNvSpPr>
          <p:nvPr>
            <p:ph type="title"/>
          </p:nvPr>
        </p:nvSpPr>
        <p:spPr>
          <a:xfrm>
            <a:off x="550590" y="8620"/>
            <a:ext cx="10909212" cy="707886"/>
          </a:xfrm>
        </p:spPr>
        <p:txBody>
          <a:bodyPr/>
          <a:lstStyle/>
          <a:p>
            <a:r>
              <a:rPr lang="zh-CN" altLang="en-US" dirty="0"/>
              <a:t>示例：用例描述</a:t>
            </a:r>
          </a:p>
        </p:txBody>
      </p:sp>
      <p:sp>
        <p:nvSpPr>
          <p:cNvPr id="3" name="内容占位符 2">
            <a:extLst>
              <a:ext uri="{FF2B5EF4-FFF2-40B4-BE49-F238E27FC236}">
                <a16:creationId xmlns:a16="http://schemas.microsoft.com/office/drawing/2014/main" id="{EDEF1D77-422C-4227-8BF5-3404B1CC5FAA}"/>
              </a:ext>
            </a:extLst>
          </p:cNvPr>
          <p:cNvSpPr>
            <a:spLocks noGrp="1"/>
          </p:cNvSpPr>
          <p:nvPr>
            <p:ph idx="1"/>
          </p:nvPr>
        </p:nvSpPr>
        <p:spPr>
          <a:xfrm>
            <a:off x="539750" y="1125538"/>
            <a:ext cx="10920052" cy="5399806"/>
          </a:xfrm>
        </p:spPr>
        <p:txBody>
          <a:bodyPr/>
          <a:lstStyle/>
          <a:p>
            <a:r>
              <a:rPr lang="zh-CN" altLang="zh-CN" sz="2800" dirty="0">
                <a:solidFill>
                  <a:srgbClr val="C00000"/>
                </a:solidFill>
              </a:rPr>
              <a:t>用例名</a:t>
            </a:r>
            <a:r>
              <a:rPr lang="zh-CN" altLang="zh-CN" sz="2800" dirty="0"/>
              <a:t>：用户登录</a:t>
            </a:r>
          </a:p>
          <a:p>
            <a:r>
              <a:rPr lang="zh-CN" altLang="zh-CN" sz="2800" dirty="0">
                <a:solidFill>
                  <a:srgbClr val="C00000"/>
                </a:solidFill>
              </a:rPr>
              <a:t>用例标识</a:t>
            </a:r>
            <a:r>
              <a:rPr lang="zh-CN" altLang="zh-CN" sz="2800" dirty="0"/>
              <a:t>：</a:t>
            </a:r>
            <a:r>
              <a:rPr lang="en-US" altLang="zh-CN" sz="2800" dirty="0"/>
              <a:t> UC-</a:t>
            </a:r>
            <a:r>
              <a:rPr lang="en-US" altLang="zh-CN" sz="2800" dirty="0" err="1"/>
              <a:t>UserLogin</a:t>
            </a:r>
            <a:r>
              <a:rPr lang="en-US" altLang="zh-CN" sz="2800" dirty="0"/>
              <a:t> </a:t>
            </a:r>
            <a:endParaRPr lang="zh-CN" altLang="zh-CN" sz="2800" dirty="0"/>
          </a:p>
          <a:p>
            <a:r>
              <a:rPr lang="zh-CN" altLang="zh-CN" sz="2800" dirty="0">
                <a:solidFill>
                  <a:srgbClr val="C00000"/>
                </a:solidFill>
              </a:rPr>
              <a:t>主要执行者</a:t>
            </a:r>
            <a:r>
              <a:rPr lang="zh-CN" altLang="zh-CN" sz="2800" dirty="0"/>
              <a:t>：家属、医生</a:t>
            </a:r>
          </a:p>
          <a:p>
            <a:r>
              <a:rPr lang="zh-CN" altLang="zh-CN" sz="2800" dirty="0">
                <a:solidFill>
                  <a:srgbClr val="C00000"/>
                </a:solidFill>
              </a:rPr>
              <a:t>目标</a:t>
            </a:r>
            <a:r>
              <a:rPr lang="zh-CN" altLang="zh-CN" sz="2800" dirty="0"/>
              <a:t>：通过合法身份登录系统以获得操作权限</a:t>
            </a:r>
          </a:p>
          <a:p>
            <a:r>
              <a:rPr lang="zh-CN" altLang="zh-CN" sz="2800" dirty="0">
                <a:solidFill>
                  <a:srgbClr val="C00000"/>
                </a:solidFill>
              </a:rPr>
              <a:t>范围</a:t>
            </a:r>
            <a:r>
              <a:rPr lang="zh-CN" altLang="zh-CN" sz="2800" dirty="0"/>
              <a:t>：空巢老人看护软件</a:t>
            </a:r>
          </a:p>
          <a:p>
            <a:r>
              <a:rPr lang="zh-CN" altLang="zh-CN" sz="2800" dirty="0">
                <a:solidFill>
                  <a:srgbClr val="C00000"/>
                </a:solidFill>
              </a:rPr>
              <a:t>前置条件</a:t>
            </a:r>
            <a:r>
              <a:rPr lang="zh-CN" altLang="zh-CN" sz="2800" dirty="0"/>
              <a:t>：使用</a:t>
            </a:r>
            <a:r>
              <a:rPr lang="en-US" altLang="zh-CN" sz="2800" dirty="0"/>
              <a:t>App</a:t>
            </a:r>
            <a:r>
              <a:rPr lang="zh-CN" altLang="zh-CN" sz="2800" dirty="0"/>
              <a:t>软件之时</a:t>
            </a:r>
          </a:p>
          <a:p>
            <a:pPr marL="342900" lvl="1" indent="-342900" eaLnBrk="0" fontAlgn="base" hangingPunct="0">
              <a:spcAft>
                <a:spcPct val="0"/>
              </a:spcAft>
              <a:buFont typeface="Wingdings" panose="05000000000000000000" pitchFamily="2" charset="2"/>
              <a:buChar char=""/>
            </a:pPr>
            <a:r>
              <a:rPr lang="zh-CN" altLang="en-US" b="1" dirty="0">
                <a:solidFill>
                  <a:srgbClr val="C00000"/>
                </a:solidFill>
              </a:rPr>
              <a:t>事件流：</a:t>
            </a:r>
            <a:endParaRPr lang="en-US" altLang="zh-CN" b="1" dirty="0">
              <a:solidFill>
                <a:srgbClr val="C00000"/>
              </a:solidFill>
            </a:endParaRPr>
          </a:p>
          <a:p>
            <a:pPr marL="457200" lvl="1" indent="0">
              <a:buNone/>
            </a:pPr>
            <a:r>
              <a:rPr lang="zh-CN" altLang="en-US" sz="2400" dirty="0"/>
              <a:t>（</a:t>
            </a:r>
            <a:r>
              <a:rPr lang="en-US" altLang="zh-CN" sz="2400" dirty="0"/>
              <a:t>1</a:t>
            </a:r>
            <a:r>
              <a:rPr lang="zh-CN" altLang="en-US" sz="2400" dirty="0"/>
              <a:t>）</a:t>
            </a:r>
            <a:r>
              <a:rPr lang="zh-CN" altLang="zh-CN" sz="2400" dirty="0"/>
              <a:t>用户输入账号和密码</a:t>
            </a:r>
          </a:p>
          <a:p>
            <a:pPr marL="457200" lvl="1" indent="0">
              <a:buNone/>
            </a:pPr>
            <a:r>
              <a:rPr lang="zh-CN" altLang="en-US" sz="2400" dirty="0"/>
              <a:t>（</a:t>
            </a:r>
            <a:r>
              <a:rPr lang="en-US" altLang="zh-CN" sz="2400" dirty="0"/>
              <a:t>2</a:t>
            </a:r>
            <a:r>
              <a:rPr lang="zh-CN" altLang="en-US" sz="2400" dirty="0"/>
              <a:t>）</a:t>
            </a:r>
            <a:r>
              <a:rPr lang="zh-CN" altLang="zh-CN" sz="2400" dirty="0"/>
              <a:t>系统验证用户账号和密码的正确性和合法性</a:t>
            </a:r>
          </a:p>
          <a:p>
            <a:pPr marL="457200" lvl="1" indent="0">
              <a:buNone/>
            </a:pPr>
            <a:r>
              <a:rPr lang="zh-CN" altLang="en-US" sz="2400" dirty="0"/>
              <a:t>（</a:t>
            </a:r>
            <a:r>
              <a:rPr lang="en-US" altLang="zh-CN" sz="2400" dirty="0"/>
              <a:t>3</a:t>
            </a:r>
            <a:r>
              <a:rPr lang="zh-CN" altLang="en-US" sz="2400" dirty="0"/>
              <a:t>）</a:t>
            </a:r>
            <a:r>
              <a:rPr lang="zh-CN" altLang="zh-CN" sz="2400" dirty="0"/>
              <a:t>验证正确和合法则意味着登录成功</a:t>
            </a:r>
            <a:endParaRPr lang="en-US" altLang="zh-CN" sz="2400" dirty="0"/>
          </a:p>
          <a:p>
            <a:pPr marL="457200" lvl="1" indent="0">
              <a:buNone/>
            </a:pPr>
            <a:r>
              <a:rPr lang="zh-CN" altLang="en-US" sz="2400" dirty="0"/>
              <a:t>（</a:t>
            </a:r>
            <a:r>
              <a:rPr lang="en-US" altLang="zh-CN" sz="2400" dirty="0"/>
              <a:t>4</a:t>
            </a:r>
            <a:r>
              <a:rPr lang="zh-CN" altLang="en-US" sz="2400" dirty="0"/>
              <a:t>）提示登录是否成功的信息</a:t>
            </a:r>
            <a:endParaRPr lang="zh-CN" altLang="zh-CN" sz="2400" dirty="0"/>
          </a:p>
          <a:p>
            <a:endParaRPr lang="zh-CN" altLang="en-US" sz="2800" dirty="0"/>
          </a:p>
        </p:txBody>
      </p:sp>
      <p:sp>
        <p:nvSpPr>
          <p:cNvPr id="4" name="椭圆 3">
            <a:extLst>
              <a:ext uri="{FF2B5EF4-FFF2-40B4-BE49-F238E27FC236}">
                <a16:creationId xmlns:a16="http://schemas.microsoft.com/office/drawing/2014/main" id="{F89990DE-D7C7-392F-B903-9D6F75A97CD1}"/>
              </a:ext>
            </a:extLst>
          </p:cNvPr>
          <p:cNvSpPr/>
          <p:nvPr/>
        </p:nvSpPr>
        <p:spPr>
          <a:xfrm>
            <a:off x="7499362" y="3617915"/>
            <a:ext cx="1476164" cy="9001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用户登录</a:t>
            </a:r>
          </a:p>
        </p:txBody>
      </p:sp>
      <p:grpSp>
        <p:nvGrpSpPr>
          <p:cNvPr id="5" name="组合 4">
            <a:extLst>
              <a:ext uri="{FF2B5EF4-FFF2-40B4-BE49-F238E27FC236}">
                <a16:creationId xmlns:a16="http://schemas.microsoft.com/office/drawing/2014/main" id="{F0BD73D5-E6F4-3F91-7E9E-11F90DCA6154}"/>
              </a:ext>
            </a:extLst>
          </p:cNvPr>
          <p:cNvGrpSpPr/>
          <p:nvPr/>
        </p:nvGrpSpPr>
        <p:grpSpPr>
          <a:xfrm>
            <a:off x="10883738" y="1541615"/>
            <a:ext cx="1080120" cy="1316759"/>
            <a:chOff x="971600" y="4086074"/>
            <a:chExt cx="1080120" cy="1316759"/>
          </a:xfrm>
        </p:grpSpPr>
        <p:sp>
          <p:nvSpPr>
            <p:cNvPr id="6" name="文本框 5">
              <a:extLst>
                <a:ext uri="{FF2B5EF4-FFF2-40B4-BE49-F238E27FC236}">
                  <a16:creationId xmlns:a16="http://schemas.microsoft.com/office/drawing/2014/main" id="{2042ADCB-9156-EDF2-5B80-E5AD5CB117B1}"/>
                </a:ext>
              </a:extLst>
            </p:cNvPr>
            <p:cNvSpPr txBox="1"/>
            <p:nvPr/>
          </p:nvSpPr>
          <p:spPr>
            <a:xfrm>
              <a:off x="971600" y="4941168"/>
              <a:ext cx="1080120" cy="461665"/>
            </a:xfrm>
            <a:prstGeom prst="rect">
              <a:avLst/>
            </a:prstGeom>
            <a:noFill/>
          </p:spPr>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老人</a:t>
              </a:r>
              <a:endParaRPr lang="en-US" altLang="zh-CN" dirty="0">
                <a:solidFill>
                  <a:schemeClr val="tx1"/>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40B28E61-21D5-D79A-11AB-224AFF5FF6C1}"/>
                </a:ext>
              </a:extLst>
            </p:cNvPr>
            <p:cNvGrpSpPr/>
            <p:nvPr/>
          </p:nvGrpSpPr>
          <p:grpSpPr>
            <a:xfrm>
              <a:off x="1295636" y="4086074"/>
              <a:ext cx="432048" cy="764094"/>
              <a:chOff x="5724128" y="5041170"/>
              <a:chExt cx="432048" cy="764094"/>
            </a:xfrm>
          </p:grpSpPr>
          <p:cxnSp>
            <p:nvCxnSpPr>
              <p:cNvPr id="8" name="直接连接符 7">
                <a:extLst>
                  <a:ext uri="{FF2B5EF4-FFF2-40B4-BE49-F238E27FC236}">
                    <a16:creationId xmlns:a16="http://schemas.microsoft.com/office/drawing/2014/main" id="{4E395719-9D77-950F-F6B3-73A79605ED7F}"/>
                  </a:ext>
                </a:extLst>
              </p:cNvPr>
              <p:cNvCxnSpPr/>
              <p:nvPr/>
            </p:nvCxnSpPr>
            <p:spPr>
              <a:xfrm>
                <a:off x="5940152" y="5085184"/>
                <a:ext cx="0" cy="50405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39352241-C9B7-6293-298A-7D30E8ADB78F}"/>
                  </a:ext>
                </a:extLst>
              </p:cNvPr>
              <p:cNvCxnSpPr/>
              <p:nvPr/>
            </p:nvCxnSpPr>
            <p:spPr>
              <a:xfrm flipH="1">
                <a:off x="5724128" y="5589240"/>
                <a:ext cx="216024" cy="2160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EB00F5C-A6A9-EC34-1E64-4FC7750D35E4}"/>
                  </a:ext>
                </a:extLst>
              </p:cNvPr>
              <p:cNvCxnSpPr/>
              <p:nvPr/>
            </p:nvCxnSpPr>
            <p:spPr>
              <a:xfrm>
                <a:off x="5940152" y="5589240"/>
                <a:ext cx="216024" cy="15801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E03FB77-9DA6-31B7-BC87-D5543540D10A}"/>
                  </a:ext>
                </a:extLst>
              </p:cNvPr>
              <p:cNvCxnSpPr/>
              <p:nvPr/>
            </p:nvCxnSpPr>
            <p:spPr>
              <a:xfrm>
                <a:off x="5724128" y="5373216"/>
                <a:ext cx="4320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3AF918A3-EF1F-835F-38D9-EEE15484ADB7}"/>
                  </a:ext>
                </a:extLst>
              </p:cNvPr>
              <p:cNvSpPr/>
              <p:nvPr/>
            </p:nvSpPr>
            <p:spPr>
              <a:xfrm>
                <a:off x="5796136" y="5041170"/>
                <a:ext cx="288032" cy="188030"/>
              </a:xfrm>
              <a:prstGeom prst="ellipse">
                <a:avLst/>
              </a:prstGeom>
              <a:solidFill>
                <a:schemeClr val="bg1"/>
              </a:solid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grpSp>
        <p:nvGrpSpPr>
          <p:cNvPr id="13" name="组合 12">
            <a:extLst>
              <a:ext uri="{FF2B5EF4-FFF2-40B4-BE49-F238E27FC236}">
                <a16:creationId xmlns:a16="http://schemas.microsoft.com/office/drawing/2014/main" id="{B8A2D189-12C0-8802-10D2-0B948734B3FA}"/>
              </a:ext>
            </a:extLst>
          </p:cNvPr>
          <p:cNvGrpSpPr/>
          <p:nvPr/>
        </p:nvGrpSpPr>
        <p:grpSpPr>
          <a:xfrm>
            <a:off x="10883738" y="3459996"/>
            <a:ext cx="1080120" cy="1316759"/>
            <a:chOff x="971600" y="4086074"/>
            <a:chExt cx="1080120" cy="1316759"/>
          </a:xfrm>
        </p:grpSpPr>
        <p:sp>
          <p:nvSpPr>
            <p:cNvPr id="14" name="文本框 13">
              <a:extLst>
                <a:ext uri="{FF2B5EF4-FFF2-40B4-BE49-F238E27FC236}">
                  <a16:creationId xmlns:a16="http://schemas.microsoft.com/office/drawing/2014/main" id="{A8E27F98-87DF-7604-DC33-79668F3A7EB2}"/>
                </a:ext>
              </a:extLst>
            </p:cNvPr>
            <p:cNvSpPr txBox="1"/>
            <p:nvPr/>
          </p:nvSpPr>
          <p:spPr>
            <a:xfrm>
              <a:off x="971600" y="4941168"/>
              <a:ext cx="1080120" cy="461665"/>
            </a:xfrm>
            <a:prstGeom prst="rect">
              <a:avLst/>
            </a:prstGeom>
            <a:noFill/>
          </p:spPr>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家属</a:t>
              </a:r>
              <a:endParaRPr lang="en-US" altLang="zh-CN" dirty="0">
                <a:solidFill>
                  <a:schemeClr val="tx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D006773D-2442-5B92-C496-F727382A203C}"/>
                </a:ext>
              </a:extLst>
            </p:cNvPr>
            <p:cNvGrpSpPr/>
            <p:nvPr/>
          </p:nvGrpSpPr>
          <p:grpSpPr>
            <a:xfrm>
              <a:off x="1295636" y="4086074"/>
              <a:ext cx="432048" cy="764094"/>
              <a:chOff x="5724128" y="5041170"/>
              <a:chExt cx="432048" cy="764094"/>
            </a:xfrm>
          </p:grpSpPr>
          <p:cxnSp>
            <p:nvCxnSpPr>
              <p:cNvPr id="16" name="直接连接符 15">
                <a:extLst>
                  <a:ext uri="{FF2B5EF4-FFF2-40B4-BE49-F238E27FC236}">
                    <a16:creationId xmlns:a16="http://schemas.microsoft.com/office/drawing/2014/main" id="{6B59DCE5-FA39-2801-05B9-6CB522FD3197}"/>
                  </a:ext>
                </a:extLst>
              </p:cNvPr>
              <p:cNvCxnSpPr/>
              <p:nvPr/>
            </p:nvCxnSpPr>
            <p:spPr>
              <a:xfrm>
                <a:off x="5940152" y="5085184"/>
                <a:ext cx="0" cy="50405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E2D2B1D-8F66-958D-AB7A-1FC8EED8758B}"/>
                  </a:ext>
                </a:extLst>
              </p:cNvPr>
              <p:cNvCxnSpPr/>
              <p:nvPr/>
            </p:nvCxnSpPr>
            <p:spPr>
              <a:xfrm flipH="1">
                <a:off x="5724128" y="5589240"/>
                <a:ext cx="216024" cy="2160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D108DEF-8B1E-C92F-F9F5-1F55D49CD272}"/>
                  </a:ext>
                </a:extLst>
              </p:cNvPr>
              <p:cNvCxnSpPr/>
              <p:nvPr/>
            </p:nvCxnSpPr>
            <p:spPr>
              <a:xfrm>
                <a:off x="5940152" y="5589240"/>
                <a:ext cx="216024" cy="15801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FC00A82-6998-0441-9FB3-CF67D261F5B8}"/>
                  </a:ext>
                </a:extLst>
              </p:cNvPr>
              <p:cNvCxnSpPr/>
              <p:nvPr/>
            </p:nvCxnSpPr>
            <p:spPr>
              <a:xfrm>
                <a:off x="5724128" y="5373216"/>
                <a:ext cx="4320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7815E47F-8681-8A1E-C51E-FDD9E61D4792}"/>
                  </a:ext>
                </a:extLst>
              </p:cNvPr>
              <p:cNvSpPr/>
              <p:nvPr/>
            </p:nvSpPr>
            <p:spPr>
              <a:xfrm>
                <a:off x="5796136" y="5041170"/>
                <a:ext cx="288032" cy="188030"/>
              </a:xfrm>
              <a:prstGeom prst="ellipse">
                <a:avLst/>
              </a:prstGeom>
              <a:solidFill>
                <a:schemeClr val="bg1"/>
              </a:solid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grpSp>
        <p:nvGrpSpPr>
          <p:cNvPr id="21" name="组合 20">
            <a:extLst>
              <a:ext uri="{FF2B5EF4-FFF2-40B4-BE49-F238E27FC236}">
                <a16:creationId xmlns:a16="http://schemas.microsoft.com/office/drawing/2014/main" id="{5AD142ED-7689-92D9-F46F-B61D19C71665}"/>
              </a:ext>
            </a:extLst>
          </p:cNvPr>
          <p:cNvGrpSpPr/>
          <p:nvPr/>
        </p:nvGrpSpPr>
        <p:grpSpPr>
          <a:xfrm>
            <a:off x="10957357" y="5074082"/>
            <a:ext cx="1080120" cy="1316759"/>
            <a:chOff x="971600" y="4086074"/>
            <a:chExt cx="1080120" cy="1316759"/>
          </a:xfrm>
        </p:grpSpPr>
        <p:sp>
          <p:nvSpPr>
            <p:cNvPr id="22" name="文本框 21">
              <a:extLst>
                <a:ext uri="{FF2B5EF4-FFF2-40B4-BE49-F238E27FC236}">
                  <a16:creationId xmlns:a16="http://schemas.microsoft.com/office/drawing/2014/main" id="{557FF7BD-E9B2-F7BB-462C-FA1FD5FD0CB2}"/>
                </a:ext>
              </a:extLst>
            </p:cNvPr>
            <p:cNvSpPr txBox="1"/>
            <p:nvPr/>
          </p:nvSpPr>
          <p:spPr>
            <a:xfrm>
              <a:off x="971600" y="4941168"/>
              <a:ext cx="1080120" cy="461665"/>
            </a:xfrm>
            <a:prstGeom prst="rect">
              <a:avLst/>
            </a:prstGeom>
            <a:noFill/>
          </p:spPr>
          <p:txBody>
            <a:bodyPr wrap="square" rtlCol="0">
              <a:spAutoFit/>
            </a:bodyPr>
            <a:lstStyle/>
            <a:p>
              <a:pPr algn="ctr"/>
              <a:r>
                <a:rPr lang="zh-CN" altLang="en-US" dirty="0">
                  <a:solidFill>
                    <a:schemeClr val="tx1"/>
                  </a:solidFill>
                  <a:latin typeface="微软雅黑" panose="020B0503020204020204" pitchFamily="34" charset="-122"/>
                  <a:ea typeface="微软雅黑" panose="020B0503020204020204" pitchFamily="34" charset="-122"/>
                </a:rPr>
                <a:t>医生</a:t>
              </a:r>
              <a:endParaRPr lang="en-US" altLang="zh-CN" dirty="0">
                <a:solidFill>
                  <a:schemeClr val="tx1"/>
                </a:solidFill>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235A41BB-FC67-F6F9-C49D-5FB3863A862A}"/>
                </a:ext>
              </a:extLst>
            </p:cNvPr>
            <p:cNvGrpSpPr/>
            <p:nvPr/>
          </p:nvGrpSpPr>
          <p:grpSpPr>
            <a:xfrm>
              <a:off x="1295636" y="4086074"/>
              <a:ext cx="432048" cy="764094"/>
              <a:chOff x="5724128" y="5041170"/>
              <a:chExt cx="432048" cy="764094"/>
            </a:xfrm>
          </p:grpSpPr>
          <p:cxnSp>
            <p:nvCxnSpPr>
              <p:cNvPr id="24" name="直接连接符 23">
                <a:extLst>
                  <a:ext uri="{FF2B5EF4-FFF2-40B4-BE49-F238E27FC236}">
                    <a16:creationId xmlns:a16="http://schemas.microsoft.com/office/drawing/2014/main" id="{C3D10C44-B5F0-FBC9-C770-A0F78D74B57D}"/>
                  </a:ext>
                </a:extLst>
              </p:cNvPr>
              <p:cNvCxnSpPr/>
              <p:nvPr/>
            </p:nvCxnSpPr>
            <p:spPr>
              <a:xfrm>
                <a:off x="5940152" y="5085184"/>
                <a:ext cx="0" cy="50405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6B5C58A-7DB4-5A19-D5D7-1A5E1532BFC1}"/>
                  </a:ext>
                </a:extLst>
              </p:cNvPr>
              <p:cNvCxnSpPr/>
              <p:nvPr/>
            </p:nvCxnSpPr>
            <p:spPr>
              <a:xfrm flipH="1">
                <a:off x="5724128" y="5589240"/>
                <a:ext cx="216024" cy="21602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E5EED7D-4827-EE6A-F9D8-C58D74A605CA}"/>
                  </a:ext>
                </a:extLst>
              </p:cNvPr>
              <p:cNvCxnSpPr/>
              <p:nvPr/>
            </p:nvCxnSpPr>
            <p:spPr>
              <a:xfrm>
                <a:off x="5940152" y="5589240"/>
                <a:ext cx="216024" cy="15801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5288CAD-2FFD-2962-F01C-25EA93D0AF77}"/>
                  </a:ext>
                </a:extLst>
              </p:cNvPr>
              <p:cNvCxnSpPr/>
              <p:nvPr/>
            </p:nvCxnSpPr>
            <p:spPr>
              <a:xfrm>
                <a:off x="5724128" y="5373216"/>
                <a:ext cx="4320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ABD8B45D-55B6-32DB-85FA-EA487DDAFDCE}"/>
                  </a:ext>
                </a:extLst>
              </p:cNvPr>
              <p:cNvSpPr/>
              <p:nvPr/>
            </p:nvSpPr>
            <p:spPr>
              <a:xfrm>
                <a:off x="5796136" y="5041170"/>
                <a:ext cx="288032" cy="188030"/>
              </a:xfrm>
              <a:prstGeom prst="ellipse">
                <a:avLst/>
              </a:prstGeom>
              <a:solidFill>
                <a:schemeClr val="bg1"/>
              </a:solidFill>
              <a:ln w="29591"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grpSp>
      <p:cxnSp>
        <p:nvCxnSpPr>
          <p:cNvPr id="30" name="直接连接符 29">
            <a:extLst>
              <a:ext uri="{FF2B5EF4-FFF2-40B4-BE49-F238E27FC236}">
                <a16:creationId xmlns:a16="http://schemas.microsoft.com/office/drawing/2014/main" id="{A8CCC647-281B-D2C3-E00B-07DFDE536048}"/>
              </a:ext>
            </a:extLst>
          </p:cNvPr>
          <p:cNvCxnSpPr>
            <a:stCxn id="6" idx="1"/>
            <a:endCxn id="4" idx="7"/>
          </p:cNvCxnSpPr>
          <p:nvPr/>
        </p:nvCxnSpPr>
        <p:spPr>
          <a:xfrm flipH="1">
            <a:off x="8759347" y="2627542"/>
            <a:ext cx="2124391" cy="1122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4AAB862-AA89-0D85-A61F-1500919E7F05}"/>
              </a:ext>
            </a:extLst>
          </p:cNvPr>
          <p:cNvCxnSpPr>
            <a:stCxn id="4" idx="6"/>
          </p:cNvCxnSpPr>
          <p:nvPr/>
        </p:nvCxnSpPr>
        <p:spPr>
          <a:xfrm flipV="1">
            <a:off x="8975526" y="4008066"/>
            <a:ext cx="2232248" cy="59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50A87ED-2B83-2AC7-BCFA-0BF7F4A789C0}"/>
              </a:ext>
            </a:extLst>
          </p:cNvPr>
          <p:cNvCxnSpPr>
            <a:stCxn id="4" idx="5"/>
          </p:cNvCxnSpPr>
          <p:nvPr/>
        </p:nvCxnSpPr>
        <p:spPr>
          <a:xfrm>
            <a:off x="8759347" y="4386198"/>
            <a:ext cx="2448427" cy="12349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90414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E821A-FA09-46EE-B85D-2535C5B708E3}"/>
              </a:ext>
            </a:extLst>
          </p:cNvPr>
          <p:cNvSpPr>
            <a:spLocks noGrp="1"/>
          </p:cNvSpPr>
          <p:nvPr>
            <p:ph type="title"/>
          </p:nvPr>
        </p:nvSpPr>
        <p:spPr>
          <a:xfrm>
            <a:off x="550590" y="8620"/>
            <a:ext cx="10909212" cy="707886"/>
          </a:xfrm>
        </p:spPr>
        <p:txBody>
          <a:bodyPr/>
          <a:lstStyle/>
          <a:p>
            <a:r>
              <a:rPr lang="en-US" altLang="zh-CN" dirty="0"/>
              <a:t>4.5 </a:t>
            </a:r>
            <a:r>
              <a:rPr lang="zh-CN" altLang="en-US" dirty="0"/>
              <a:t>撰写</a:t>
            </a:r>
            <a:r>
              <a:rPr lang="zh-CN" altLang="zh-CN" dirty="0"/>
              <a:t>“初步软件需求描述”文档</a:t>
            </a:r>
            <a:endParaRPr lang="zh-CN" altLang="en-US" dirty="0"/>
          </a:p>
        </p:txBody>
      </p:sp>
      <p:sp>
        <p:nvSpPr>
          <p:cNvPr id="3" name="内容占位符 2">
            <a:extLst>
              <a:ext uri="{FF2B5EF4-FFF2-40B4-BE49-F238E27FC236}">
                <a16:creationId xmlns:a16="http://schemas.microsoft.com/office/drawing/2014/main" id="{2D8C4FF9-DF57-4ADD-899C-FAF11441D030}"/>
              </a:ext>
            </a:extLst>
          </p:cNvPr>
          <p:cNvSpPr>
            <a:spLocks noGrp="1"/>
          </p:cNvSpPr>
          <p:nvPr>
            <p:ph idx="1"/>
          </p:nvPr>
        </p:nvSpPr>
        <p:spPr>
          <a:xfrm>
            <a:off x="539750" y="1125538"/>
            <a:ext cx="10920052" cy="5040312"/>
          </a:xfrm>
        </p:spPr>
        <p:txBody>
          <a:bodyPr/>
          <a:lstStyle/>
          <a:p>
            <a:pPr marL="514350" lvl="0" indent="-514350">
              <a:buFont typeface="+mj-lt"/>
              <a:buAutoNum type="arabicPeriod"/>
            </a:pPr>
            <a:r>
              <a:rPr lang="zh-CN" altLang="zh-CN" dirty="0"/>
              <a:t>软件背景介绍</a:t>
            </a:r>
          </a:p>
          <a:p>
            <a:pPr marL="514350" lvl="0" indent="-514350">
              <a:buFont typeface="+mj-lt"/>
              <a:buAutoNum type="arabicPeriod"/>
            </a:pPr>
            <a:r>
              <a:rPr lang="zh-CN" altLang="zh-CN" dirty="0"/>
              <a:t>欲解决的问题</a:t>
            </a:r>
          </a:p>
          <a:p>
            <a:pPr marL="514350" lvl="0" indent="-514350">
              <a:buFont typeface="+mj-lt"/>
              <a:buAutoNum type="arabicPeriod"/>
            </a:pPr>
            <a:r>
              <a:rPr lang="zh-CN" altLang="zh-CN" dirty="0"/>
              <a:t>软件解决方案</a:t>
            </a:r>
          </a:p>
          <a:p>
            <a:pPr marL="514350" lvl="0" indent="-514350">
              <a:buFont typeface="+mj-lt"/>
              <a:buAutoNum type="arabicPeriod"/>
            </a:pPr>
            <a:r>
              <a:rPr lang="zh-CN" altLang="zh-CN" dirty="0"/>
              <a:t>软件的功能性需求描述</a:t>
            </a:r>
          </a:p>
          <a:p>
            <a:pPr marL="514350" lvl="0" indent="-514350">
              <a:buFont typeface="+mj-lt"/>
              <a:buAutoNum type="arabicPeriod"/>
            </a:pPr>
            <a:r>
              <a:rPr lang="zh-CN" altLang="zh-CN" dirty="0"/>
              <a:t>软件的非功能性需求描述</a:t>
            </a:r>
          </a:p>
          <a:p>
            <a:pPr marL="514350" lvl="0" indent="-514350">
              <a:buFont typeface="+mj-lt"/>
              <a:buAutoNum type="arabicPeriod"/>
            </a:pPr>
            <a:r>
              <a:rPr lang="zh-CN" altLang="zh-CN" dirty="0"/>
              <a:t>可行性及潜在风险</a:t>
            </a:r>
          </a:p>
          <a:p>
            <a:endParaRPr lang="zh-CN" altLang="en-US" dirty="0"/>
          </a:p>
        </p:txBody>
      </p:sp>
    </p:spTree>
    <p:extLst>
      <p:ext uri="{BB962C8B-B14F-4D97-AF65-F5344CB8AC3E}">
        <p14:creationId xmlns:p14="http://schemas.microsoft.com/office/powerpoint/2010/main" val="50861830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normAutofit lnSpcReduction="10000"/>
          </a:bodyPr>
          <a:lstStyle/>
          <a:p>
            <a:pPr marL="514350" indent="-514350">
              <a:buFont typeface="+mj-lt"/>
              <a:buAutoNum type="arabicPeriod"/>
            </a:pPr>
            <a:r>
              <a:rPr lang="zh-CN" altLang="en-US" dirty="0">
                <a:solidFill>
                  <a:schemeClr val="bg1">
                    <a:lumMod val="65000"/>
                  </a:schemeClr>
                </a:solidFill>
              </a:rPr>
              <a:t>获取软件需求概述</a:t>
            </a:r>
            <a:endParaRPr lang="en-US" altLang="zh-CN" dirty="0">
              <a:solidFill>
                <a:schemeClr val="bg1">
                  <a:lumMod val="65000"/>
                </a:schemeClr>
              </a:solidFill>
            </a:endParaRPr>
          </a:p>
          <a:p>
            <a:pPr lvl="1"/>
            <a:r>
              <a:rPr lang="zh-CN" altLang="en-US" dirty="0">
                <a:solidFill>
                  <a:schemeClr val="bg1">
                    <a:lumMod val="65000"/>
                  </a:schemeClr>
                </a:solidFill>
              </a:rPr>
              <a:t>获取需求的方法</a:t>
            </a:r>
            <a:endParaRPr lang="en-US" altLang="zh-CN" dirty="0">
              <a:solidFill>
                <a:schemeClr val="bg1">
                  <a:lumMod val="65000"/>
                </a:schemeClr>
              </a:solidFill>
            </a:endParaRPr>
          </a:p>
          <a:p>
            <a:pPr lvl="1"/>
            <a:r>
              <a:rPr lang="zh-CN" altLang="en-US" dirty="0">
                <a:solidFill>
                  <a:schemeClr val="bg1">
                    <a:lumMod val="65000"/>
                  </a:schemeClr>
                </a:solidFill>
              </a:rPr>
              <a:t>获取需求的过程</a:t>
            </a:r>
          </a:p>
          <a:p>
            <a:pPr marL="514350" lvl="0" indent="-514350">
              <a:buFont typeface="+mj-lt"/>
              <a:buAutoNum type="arabicPeriod"/>
            </a:pPr>
            <a:r>
              <a:rPr lang="zh-CN" altLang="en-US" dirty="0">
                <a:solidFill>
                  <a:schemeClr val="bg1">
                    <a:lumMod val="85000"/>
                  </a:schemeClr>
                </a:solidFill>
                <a:sym typeface="+mn-ea"/>
              </a:rPr>
              <a:t>明确问题及软件解决方案</a:t>
            </a:r>
          </a:p>
          <a:p>
            <a:pPr lvl="1"/>
            <a:r>
              <a:rPr lang="en-US" altLang="zh-CN" dirty="0">
                <a:solidFill>
                  <a:schemeClr val="bg1">
                    <a:lumMod val="85000"/>
                  </a:schemeClr>
                </a:solidFill>
              </a:rPr>
              <a:t>Problem</a:t>
            </a:r>
            <a:r>
              <a:rPr lang="zh-CN" altLang="en-US" dirty="0">
                <a:solidFill>
                  <a:schemeClr val="bg1">
                    <a:lumMod val="85000"/>
                  </a:schemeClr>
                </a:solidFill>
              </a:rPr>
              <a:t> </a:t>
            </a:r>
            <a:r>
              <a:rPr lang="en-US" altLang="zh-CN" dirty="0">
                <a:solidFill>
                  <a:schemeClr val="bg1">
                    <a:lumMod val="85000"/>
                  </a:schemeClr>
                </a:solidFill>
                <a:sym typeface="Wingdings" panose="05000000000000000000" pitchFamily="2" charset="2"/>
              </a:rPr>
              <a:t></a:t>
            </a:r>
            <a:r>
              <a:rPr lang="zh-CN" altLang="en-US" dirty="0">
                <a:solidFill>
                  <a:schemeClr val="bg1">
                    <a:lumMod val="85000"/>
                  </a:schemeClr>
                </a:solidFill>
                <a:sym typeface="Wingdings" panose="05000000000000000000" pitchFamily="2" charset="2"/>
              </a:rPr>
              <a:t> </a:t>
            </a:r>
            <a:r>
              <a:rPr lang="en-US" altLang="zh-CN" dirty="0">
                <a:solidFill>
                  <a:schemeClr val="bg1">
                    <a:lumMod val="85000"/>
                  </a:schemeClr>
                </a:solidFill>
                <a:sym typeface="Wingdings" panose="05000000000000000000" pitchFamily="2" charset="2"/>
              </a:rPr>
              <a:t>Software Solution</a:t>
            </a:r>
            <a:endParaRPr lang="zh-CN" altLang="en-US" dirty="0">
              <a:solidFill>
                <a:schemeClr val="bg1">
                  <a:lumMod val="85000"/>
                </a:schemeClr>
              </a:solidFill>
            </a:endParaRPr>
          </a:p>
          <a:p>
            <a:pPr marL="514350" lvl="0" indent="-514350">
              <a:buFont typeface="+mj-lt"/>
              <a:buAutoNum type="arabicPeriod"/>
            </a:pPr>
            <a:r>
              <a:rPr lang="zh-CN" altLang="en-US" dirty="0">
                <a:solidFill>
                  <a:schemeClr val="bg1">
                    <a:lumMod val="85000"/>
                  </a:schemeClr>
                </a:solidFill>
              </a:rPr>
              <a:t>导出和构思软件需求</a:t>
            </a:r>
          </a:p>
          <a:p>
            <a:pPr lvl="1"/>
            <a:r>
              <a:rPr lang="zh-CN" altLang="en-US" dirty="0">
                <a:solidFill>
                  <a:schemeClr val="bg1">
                    <a:lumMod val="85000"/>
                  </a:schemeClr>
                </a:solidFill>
              </a:rPr>
              <a:t>如何从利益相关方导出和构思软件需求</a:t>
            </a:r>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描述初步的软件需求</a:t>
            </a:r>
            <a:endParaRPr lang="en-US" altLang="zh-CN" dirty="0">
              <a:solidFill>
                <a:schemeClr val="bg1">
                  <a:lumMod val="85000"/>
                </a:schemeClr>
              </a:solidFill>
            </a:endParaRPr>
          </a:p>
          <a:p>
            <a:pPr lvl="1"/>
            <a:r>
              <a:rPr lang="zh-CN" altLang="en-US" dirty="0">
                <a:solidFill>
                  <a:schemeClr val="bg1">
                    <a:lumMod val="85000"/>
                  </a:schemeClr>
                </a:solidFill>
              </a:rPr>
              <a:t>自然语言描述和可视化建模</a:t>
            </a:r>
            <a:endParaRPr lang="en-US" altLang="zh-CN" dirty="0">
              <a:solidFill>
                <a:schemeClr val="bg1">
                  <a:lumMod val="85000"/>
                </a:schemeClr>
              </a:solidFill>
            </a:endParaRPr>
          </a:p>
          <a:p>
            <a:pPr marL="514350" indent="-514350">
              <a:buFont typeface="+mj-lt"/>
              <a:buAutoNum type="arabicPeriod"/>
            </a:pPr>
            <a:r>
              <a:rPr lang="zh-CN" altLang="zh-CN" dirty="0">
                <a:solidFill>
                  <a:srgbClr val="C00000"/>
                </a:solidFill>
              </a:rPr>
              <a:t>确认和验证初步软件需求</a:t>
            </a:r>
            <a:endParaRPr lang="zh-CN" altLang="en-US" dirty="0">
              <a:solidFill>
                <a:srgbClr val="C00000"/>
              </a:solidFill>
            </a:endParaRP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9582" y="2492895"/>
            <a:ext cx="1800200" cy="182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52262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7C45C-A95D-44D4-A87E-E04FB7C99AFE}"/>
              </a:ext>
            </a:extLst>
          </p:cNvPr>
          <p:cNvSpPr>
            <a:spLocks noGrp="1"/>
          </p:cNvSpPr>
          <p:nvPr>
            <p:ph type="title"/>
          </p:nvPr>
        </p:nvSpPr>
        <p:spPr>
          <a:xfrm>
            <a:off x="550590" y="8620"/>
            <a:ext cx="10909212" cy="707886"/>
          </a:xfrm>
        </p:spPr>
        <p:txBody>
          <a:bodyPr/>
          <a:lstStyle/>
          <a:p>
            <a:r>
              <a:rPr lang="en-US" altLang="zh-CN" dirty="0"/>
              <a:t>5.1 </a:t>
            </a:r>
            <a:r>
              <a:rPr lang="zh-CN" altLang="zh-CN" dirty="0"/>
              <a:t>输出的软件制品</a:t>
            </a:r>
            <a:endParaRPr lang="zh-CN" altLang="en-US" dirty="0"/>
          </a:p>
        </p:txBody>
      </p:sp>
      <p:sp>
        <p:nvSpPr>
          <p:cNvPr id="3" name="内容占位符 2">
            <a:extLst>
              <a:ext uri="{FF2B5EF4-FFF2-40B4-BE49-F238E27FC236}">
                <a16:creationId xmlns:a16="http://schemas.microsoft.com/office/drawing/2014/main" id="{DE745360-ED4D-45C7-A0BF-02DA34976D81}"/>
              </a:ext>
            </a:extLst>
          </p:cNvPr>
          <p:cNvSpPr>
            <a:spLocks noGrp="1"/>
          </p:cNvSpPr>
          <p:nvPr>
            <p:ph idx="1"/>
          </p:nvPr>
        </p:nvSpPr>
        <p:spPr>
          <a:xfrm>
            <a:off x="539750" y="1125538"/>
            <a:ext cx="10920052" cy="5040312"/>
          </a:xfrm>
        </p:spPr>
        <p:txBody>
          <a:bodyPr/>
          <a:lstStyle/>
          <a:p>
            <a:pPr lvl="0"/>
            <a:r>
              <a:rPr lang="zh-CN" altLang="zh-CN" dirty="0"/>
              <a:t>软件原型</a:t>
            </a:r>
            <a:endParaRPr lang="en-US" altLang="zh-CN" dirty="0"/>
          </a:p>
          <a:p>
            <a:pPr lvl="1"/>
            <a:r>
              <a:rPr lang="zh-CN" altLang="zh-CN" dirty="0"/>
              <a:t>以</a:t>
            </a:r>
            <a:r>
              <a:rPr lang="zh-CN" altLang="zh-CN" b="1" dirty="0">
                <a:solidFill>
                  <a:srgbClr val="C00000"/>
                </a:solidFill>
              </a:rPr>
              <a:t>可运行软件的形式</a:t>
            </a:r>
            <a:r>
              <a:rPr lang="zh-CN" altLang="zh-CN" dirty="0"/>
              <a:t>展示了软件的业务工作流程、操作界面、用户的输入和输出等方面的功能性需求信息</a:t>
            </a:r>
          </a:p>
          <a:p>
            <a:pPr lvl="0"/>
            <a:r>
              <a:rPr lang="zh-CN" altLang="zh-CN" dirty="0"/>
              <a:t>软件用例模型</a:t>
            </a:r>
            <a:endParaRPr lang="en-US" altLang="zh-CN" dirty="0"/>
          </a:p>
          <a:p>
            <a:pPr lvl="1"/>
            <a:r>
              <a:rPr lang="zh-CN" altLang="zh-CN" dirty="0"/>
              <a:t>以</a:t>
            </a:r>
            <a:r>
              <a:rPr lang="zh-CN" altLang="zh-CN" b="1" dirty="0">
                <a:solidFill>
                  <a:srgbClr val="C00000"/>
                </a:solidFill>
              </a:rPr>
              <a:t>可视化图形符号的方式</a:t>
            </a:r>
            <a:r>
              <a:rPr lang="zh-CN" altLang="zh-CN" dirty="0"/>
              <a:t>刻画了软件系统的执行者、边界、用例以及它们之间的相互关系，描述了软件的功能性需求</a:t>
            </a:r>
          </a:p>
          <a:p>
            <a:pPr lvl="0"/>
            <a:r>
              <a:rPr lang="zh-CN" altLang="zh-CN" dirty="0"/>
              <a:t>软件需求文档</a:t>
            </a:r>
            <a:endParaRPr lang="en-US" altLang="zh-CN" dirty="0"/>
          </a:p>
          <a:p>
            <a:pPr lvl="1"/>
            <a:r>
              <a:rPr lang="zh-CN" altLang="zh-CN" dirty="0"/>
              <a:t>以</a:t>
            </a:r>
            <a:r>
              <a:rPr lang="zh-CN" altLang="zh-CN" b="1" dirty="0">
                <a:solidFill>
                  <a:srgbClr val="C00000"/>
                </a:solidFill>
              </a:rPr>
              <a:t>自然语言的方式</a:t>
            </a:r>
            <a:r>
              <a:rPr lang="zh-CN" altLang="zh-CN" dirty="0"/>
              <a:t>描述了初步软件需求，包括功能性和非功能性的软件需求</a:t>
            </a:r>
          </a:p>
          <a:p>
            <a:endParaRPr lang="zh-CN" altLang="en-US" dirty="0"/>
          </a:p>
        </p:txBody>
      </p:sp>
    </p:spTree>
    <p:extLst>
      <p:ext uri="{BB962C8B-B14F-4D97-AF65-F5344CB8AC3E}">
        <p14:creationId xmlns:p14="http://schemas.microsoft.com/office/powerpoint/2010/main" val="38751629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8BCF4-D0AD-4363-826A-2F803C8AC3C6}"/>
              </a:ext>
            </a:extLst>
          </p:cNvPr>
          <p:cNvSpPr>
            <a:spLocks noGrp="1"/>
          </p:cNvSpPr>
          <p:nvPr>
            <p:ph type="title"/>
          </p:nvPr>
        </p:nvSpPr>
        <p:spPr>
          <a:xfrm>
            <a:off x="550590" y="8620"/>
            <a:ext cx="10909212" cy="707886"/>
          </a:xfrm>
        </p:spPr>
        <p:txBody>
          <a:bodyPr/>
          <a:lstStyle/>
          <a:p>
            <a:r>
              <a:rPr lang="zh-CN" altLang="en-US" dirty="0"/>
              <a:t>完整软件</a:t>
            </a:r>
            <a:r>
              <a:rPr lang="zh-CN" altLang="zh-CN" dirty="0"/>
              <a:t>需求</a:t>
            </a:r>
            <a:r>
              <a:rPr lang="zh-CN" altLang="en-US" dirty="0"/>
              <a:t>的构成</a:t>
            </a:r>
          </a:p>
        </p:txBody>
      </p:sp>
      <p:sp>
        <p:nvSpPr>
          <p:cNvPr id="5" name="内容占位符 4">
            <a:extLst>
              <a:ext uri="{FF2B5EF4-FFF2-40B4-BE49-F238E27FC236}">
                <a16:creationId xmlns:a16="http://schemas.microsoft.com/office/drawing/2014/main" id="{0F21B44A-16B8-4A29-B758-121412D1D980}"/>
              </a:ext>
            </a:extLst>
          </p:cNvPr>
          <p:cNvSpPr>
            <a:spLocks noGrp="1"/>
          </p:cNvSpPr>
          <p:nvPr>
            <p:ph idx="1"/>
          </p:nvPr>
        </p:nvSpPr>
        <p:spPr>
          <a:xfrm>
            <a:off x="539750" y="1233550"/>
            <a:ext cx="5663468" cy="4823742"/>
          </a:xfrm>
        </p:spPr>
        <p:txBody>
          <a:bodyPr/>
          <a:lstStyle/>
          <a:p>
            <a:r>
              <a:rPr lang="en-US" altLang="zh-CN" sz="2400" b="1" dirty="0">
                <a:solidFill>
                  <a:srgbClr val="C00000"/>
                </a:solidFill>
              </a:rPr>
              <a:t>Who</a:t>
            </a:r>
            <a:r>
              <a:rPr lang="zh-CN" altLang="zh-CN" sz="2400" dirty="0"/>
              <a:t>，谁会关心该项需求，他们有何特点</a:t>
            </a:r>
            <a:endParaRPr lang="en-US" altLang="zh-CN" sz="2400" dirty="0"/>
          </a:p>
          <a:p>
            <a:r>
              <a:rPr lang="en-US" altLang="zh-CN" sz="2400" b="1" dirty="0">
                <a:solidFill>
                  <a:srgbClr val="C00000"/>
                </a:solidFill>
              </a:rPr>
              <a:t>What</a:t>
            </a:r>
            <a:r>
              <a:rPr lang="zh-CN" altLang="zh-CN" sz="2400" dirty="0"/>
              <a:t>，软件需求的</a:t>
            </a:r>
            <a:r>
              <a:rPr lang="zh-CN" altLang="en-US" sz="2400" dirty="0"/>
              <a:t>具体内容</a:t>
            </a:r>
            <a:r>
              <a:rPr lang="zh-CN" altLang="zh-CN" sz="2400" dirty="0"/>
              <a:t>是什么</a:t>
            </a:r>
            <a:endParaRPr lang="en-US" altLang="zh-CN" sz="2400" dirty="0"/>
          </a:p>
          <a:p>
            <a:r>
              <a:rPr lang="en-US" altLang="zh-CN" sz="2400" b="1" dirty="0">
                <a:solidFill>
                  <a:srgbClr val="C00000"/>
                </a:solidFill>
              </a:rPr>
              <a:t>Why</a:t>
            </a:r>
            <a:r>
              <a:rPr lang="zh-CN" altLang="zh-CN" sz="2400" dirty="0"/>
              <a:t>，为什么</a:t>
            </a:r>
            <a:r>
              <a:rPr lang="zh-CN" altLang="en-US" sz="2400" dirty="0"/>
              <a:t>会</a:t>
            </a:r>
            <a:r>
              <a:rPr lang="zh-CN" altLang="zh-CN" sz="2400" dirty="0"/>
              <a:t>需要</a:t>
            </a:r>
            <a:r>
              <a:rPr lang="zh-CN" altLang="en-US" sz="2400" dirty="0"/>
              <a:t>该</a:t>
            </a:r>
            <a:r>
              <a:rPr lang="zh-CN" altLang="zh-CN" sz="2400" dirty="0"/>
              <a:t>软件需求</a:t>
            </a:r>
            <a:endParaRPr lang="en-US" altLang="zh-CN" sz="2400" dirty="0"/>
          </a:p>
          <a:p>
            <a:r>
              <a:rPr lang="en-US" altLang="zh-CN" sz="2400" b="1" dirty="0">
                <a:solidFill>
                  <a:srgbClr val="C00000"/>
                </a:solidFill>
              </a:rPr>
              <a:t>Where</a:t>
            </a:r>
            <a:r>
              <a:rPr lang="zh-CN" altLang="zh-CN" sz="2400" dirty="0">
                <a:solidFill>
                  <a:srgbClr val="C00000"/>
                </a:solidFill>
              </a:rPr>
              <a:t>，</a:t>
            </a:r>
            <a:r>
              <a:rPr lang="en-US" altLang="zh-CN" sz="2400" dirty="0">
                <a:solidFill>
                  <a:srgbClr val="C00000"/>
                </a:solidFill>
              </a:rPr>
              <a:t>When</a:t>
            </a:r>
            <a:r>
              <a:rPr lang="zh-CN" altLang="en-US" sz="2400" dirty="0"/>
              <a:t>，产生该</a:t>
            </a:r>
            <a:r>
              <a:rPr lang="zh-CN" altLang="zh-CN" sz="2400" dirty="0"/>
              <a:t>需求</a:t>
            </a:r>
            <a:r>
              <a:rPr lang="zh-CN" altLang="en-US" sz="2400" dirty="0"/>
              <a:t>的时间、地点、环境等</a:t>
            </a:r>
            <a:endParaRPr lang="en-US" altLang="zh-CN" sz="2400" dirty="0"/>
          </a:p>
          <a:p>
            <a:r>
              <a:rPr lang="en-US" altLang="zh-CN" sz="2400" b="1" dirty="0">
                <a:solidFill>
                  <a:srgbClr val="C00000"/>
                </a:solidFill>
              </a:rPr>
              <a:t>How</a:t>
            </a:r>
            <a:r>
              <a:rPr lang="zh-CN" altLang="zh-CN" sz="2400" dirty="0"/>
              <a:t>，</a:t>
            </a:r>
            <a:r>
              <a:rPr lang="zh-CN" altLang="en-US" sz="2400" dirty="0"/>
              <a:t>如何确认该需求被满足了（即验收标准）</a:t>
            </a:r>
            <a:endParaRPr lang="en-US" altLang="zh-CN" sz="2400" dirty="0"/>
          </a:p>
          <a:p>
            <a:endParaRPr lang="zh-CN" altLang="en-US" sz="2400" dirty="0"/>
          </a:p>
        </p:txBody>
      </p:sp>
      <p:sp>
        <p:nvSpPr>
          <p:cNvPr id="3" name="圆角矩形 8">
            <a:extLst>
              <a:ext uri="{FF2B5EF4-FFF2-40B4-BE49-F238E27FC236}">
                <a16:creationId xmlns:a16="http://schemas.microsoft.com/office/drawing/2014/main" id="{169BF4FC-31E5-2604-93D3-EA6DE413F242}"/>
              </a:ext>
            </a:extLst>
          </p:cNvPr>
          <p:cNvSpPr/>
          <p:nvPr/>
        </p:nvSpPr>
        <p:spPr>
          <a:xfrm>
            <a:off x="-16174" y="6417331"/>
            <a:ext cx="12206587" cy="432049"/>
          </a:xfrm>
          <a:prstGeom prst="roundRect">
            <a:avLst>
              <a:gd name="adj" fmla="val 5054"/>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要说清楚一项软件需求，就需要说清楚有关需求的以上</a:t>
            </a:r>
            <a:r>
              <a:rPr lang="en-US" altLang="zh-CN" dirty="0">
                <a:solidFill>
                  <a:schemeClr val="lt1"/>
                </a:solidFill>
                <a:latin typeface="微软雅黑" panose="020B0503020204020204" charset="-122"/>
                <a:ea typeface="微软雅黑" panose="020B0503020204020204" charset="-122"/>
              </a:rPr>
              <a:t>6</a:t>
            </a:r>
            <a:r>
              <a:rPr lang="zh-CN" altLang="en-US" dirty="0">
                <a:solidFill>
                  <a:schemeClr val="lt1"/>
                </a:solidFill>
                <a:latin typeface="微软雅黑" panose="020B0503020204020204" charset="-122"/>
                <a:ea typeface="微软雅黑" panose="020B0503020204020204" charset="-122"/>
              </a:rPr>
              <a:t>个方面内容</a:t>
            </a:r>
          </a:p>
        </p:txBody>
      </p:sp>
      <p:pic>
        <p:nvPicPr>
          <p:cNvPr id="7" name="图片 6"/>
          <p:cNvPicPr>
            <a:picLocks noChangeAspect="1"/>
          </p:cNvPicPr>
          <p:nvPr/>
        </p:nvPicPr>
        <p:blipFill>
          <a:blip r:embed="rId2"/>
          <a:stretch>
            <a:fillRect/>
          </a:stretch>
        </p:blipFill>
        <p:spPr>
          <a:xfrm>
            <a:off x="6200454" y="1304764"/>
            <a:ext cx="5886450" cy="3867150"/>
          </a:xfrm>
          <a:prstGeom prst="rect">
            <a:avLst/>
          </a:prstGeom>
        </p:spPr>
      </p:pic>
    </p:spTree>
    <p:extLst>
      <p:ext uri="{BB962C8B-B14F-4D97-AF65-F5344CB8AC3E}">
        <p14:creationId xmlns:p14="http://schemas.microsoft.com/office/powerpoint/2010/main" val="266626627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0FCD2-AAD8-47B1-BA92-B921FB32E987}"/>
              </a:ext>
            </a:extLst>
          </p:cNvPr>
          <p:cNvSpPr>
            <a:spLocks noGrp="1"/>
          </p:cNvSpPr>
          <p:nvPr>
            <p:ph type="title"/>
          </p:nvPr>
        </p:nvSpPr>
        <p:spPr>
          <a:xfrm>
            <a:off x="550590" y="8620"/>
            <a:ext cx="10909212" cy="707886"/>
          </a:xfrm>
        </p:spPr>
        <p:txBody>
          <a:bodyPr/>
          <a:lstStyle/>
          <a:p>
            <a:r>
              <a:rPr lang="en-US" altLang="zh-CN" dirty="0"/>
              <a:t>5.2 </a:t>
            </a:r>
            <a:r>
              <a:rPr lang="zh-CN" altLang="zh-CN" dirty="0"/>
              <a:t>软件需求可行性分析</a:t>
            </a:r>
            <a:r>
              <a:rPr lang="zh-CN" altLang="en-US" dirty="0"/>
              <a:t>（</a:t>
            </a:r>
            <a:r>
              <a:rPr lang="en-US" altLang="zh-CN" dirty="0"/>
              <a:t>1/2</a:t>
            </a:r>
            <a:r>
              <a:rPr lang="zh-CN" altLang="en-US" dirty="0"/>
              <a:t>）</a:t>
            </a:r>
          </a:p>
        </p:txBody>
      </p:sp>
      <p:sp>
        <p:nvSpPr>
          <p:cNvPr id="3" name="内容占位符 2">
            <a:extLst>
              <a:ext uri="{FF2B5EF4-FFF2-40B4-BE49-F238E27FC236}">
                <a16:creationId xmlns:a16="http://schemas.microsoft.com/office/drawing/2014/main" id="{F1F1A9CC-7B27-4D8C-ADBB-81DDE105234A}"/>
              </a:ext>
            </a:extLst>
          </p:cNvPr>
          <p:cNvSpPr>
            <a:spLocks noGrp="1"/>
          </p:cNvSpPr>
          <p:nvPr>
            <p:ph idx="1"/>
          </p:nvPr>
        </p:nvSpPr>
        <p:spPr>
          <a:xfrm>
            <a:off x="539750" y="1125538"/>
            <a:ext cx="10920052" cy="5040312"/>
          </a:xfrm>
        </p:spPr>
        <p:txBody>
          <a:bodyPr/>
          <a:lstStyle/>
          <a:p>
            <a:pPr lvl="0"/>
            <a:r>
              <a:rPr lang="zh-CN" altLang="zh-CN" dirty="0">
                <a:solidFill>
                  <a:srgbClr val="C00000"/>
                </a:solidFill>
              </a:rPr>
              <a:t>技术可行性</a:t>
            </a:r>
            <a:endParaRPr lang="en-US" altLang="zh-CN" dirty="0">
              <a:solidFill>
                <a:srgbClr val="C00000"/>
              </a:solidFill>
            </a:endParaRPr>
          </a:p>
          <a:p>
            <a:pPr lvl="1"/>
            <a:r>
              <a:rPr lang="zh-CN" altLang="zh-CN" dirty="0"/>
              <a:t>需要哪些技术，相关的技术是否成熟，现有技术能否支撑软件需求的实现，软件项目团队是否已经掌握了某些关键技术等等</a:t>
            </a:r>
          </a:p>
          <a:p>
            <a:r>
              <a:rPr lang="zh-CN" altLang="zh-CN" dirty="0">
                <a:solidFill>
                  <a:srgbClr val="C00000"/>
                </a:solidFill>
              </a:rPr>
              <a:t>设备可行性</a:t>
            </a:r>
            <a:endParaRPr lang="en-US" altLang="zh-CN" dirty="0">
              <a:solidFill>
                <a:srgbClr val="C00000"/>
              </a:solidFill>
            </a:endParaRPr>
          </a:p>
          <a:p>
            <a:pPr lvl="1"/>
            <a:r>
              <a:rPr lang="zh-CN" altLang="zh-CN" dirty="0"/>
              <a:t>基于软件的解决方案需要哪些设备或系统，软件项目团队是否已经具备这些设备和系统</a:t>
            </a:r>
          </a:p>
          <a:p>
            <a:r>
              <a:rPr lang="zh-CN" altLang="zh-CN" dirty="0">
                <a:solidFill>
                  <a:srgbClr val="C00000"/>
                </a:solidFill>
              </a:rPr>
              <a:t>进度可行性</a:t>
            </a:r>
            <a:endParaRPr lang="en-US" altLang="zh-CN" dirty="0">
              <a:solidFill>
                <a:srgbClr val="C00000"/>
              </a:solidFill>
            </a:endParaRPr>
          </a:p>
          <a:p>
            <a:pPr lvl="1"/>
            <a:r>
              <a:rPr lang="zh-CN" altLang="zh-CN" dirty="0"/>
              <a:t>软件用户或客户对软件提出什么样的进度要求，针对开发团队的人力资源及技术水平，能否遵循进度约束开发出满足这些需求的软件产品</a:t>
            </a:r>
          </a:p>
        </p:txBody>
      </p:sp>
    </p:spTree>
    <p:extLst>
      <p:ext uri="{BB962C8B-B14F-4D97-AF65-F5344CB8AC3E}">
        <p14:creationId xmlns:p14="http://schemas.microsoft.com/office/powerpoint/2010/main" val="26800714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0FCD2-AAD8-47B1-BA92-B921FB32E987}"/>
              </a:ext>
            </a:extLst>
          </p:cNvPr>
          <p:cNvSpPr>
            <a:spLocks noGrp="1"/>
          </p:cNvSpPr>
          <p:nvPr>
            <p:ph type="title"/>
          </p:nvPr>
        </p:nvSpPr>
        <p:spPr>
          <a:xfrm>
            <a:off x="550590" y="8620"/>
            <a:ext cx="10909212" cy="707886"/>
          </a:xfrm>
        </p:spPr>
        <p:txBody>
          <a:bodyPr/>
          <a:lstStyle/>
          <a:p>
            <a:r>
              <a:rPr lang="zh-CN" altLang="zh-CN" dirty="0"/>
              <a:t>软件需求可行性分析</a:t>
            </a:r>
            <a:r>
              <a:rPr lang="zh-CN" altLang="en-US" dirty="0"/>
              <a:t>（</a:t>
            </a:r>
            <a:r>
              <a:rPr lang="en-US" altLang="zh-CN" dirty="0"/>
              <a:t>2/2</a:t>
            </a:r>
            <a:r>
              <a:rPr lang="zh-CN" altLang="en-US" dirty="0"/>
              <a:t>）</a:t>
            </a:r>
          </a:p>
        </p:txBody>
      </p:sp>
      <p:sp>
        <p:nvSpPr>
          <p:cNvPr id="3" name="内容占位符 2">
            <a:extLst>
              <a:ext uri="{FF2B5EF4-FFF2-40B4-BE49-F238E27FC236}">
                <a16:creationId xmlns:a16="http://schemas.microsoft.com/office/drawing/2014/main" id="{F1F1A9CC-7B27-4D8C-ADBB-81DDE105234A}"/>
              </a:ext>
            </a:extLst>
          </p:cNvPr>
          <p:cNvSpPr>
            <a:spLocks noGrp="1"/>
          </p:cNvSpPr>
          <p:nvPr>
            <p:ph idx="1"/>
          </p:nvPr>
        </p:nvSpPr>
        <p:spPr>
          <a:xfrm>
            <a:off x="539750" y="1125538"/>
            <a:ext cx="10920052" cy="5040312"/>
          </a:xfrm>
        </p:spPr>
        <p:txBody>
          <a:bodyPr/>
          <a:lstStyle/>
          <a:p>
            <a:r>
              <a:rPr lang="zh-CN" altLang="zh-CN" dirty="0">
                <a:solidFill>
                  <a:srgbClr val="C00000"/>
                </a:solidFill>
              </a:rPr>
              <a:t>成本可行性</a:t>
            </a:r>
            <a:endParaRPr lang="en-US" altLang="zh-CN" dirty="0">
              <a:solidFill>
                <a:srgbClr val="C00000"/>
              </a:solidFill>
            </a:endParaRPr>
          </a:p>
          <a:p>
            <a:pPr lvl="1"/>
            <a:r>
              <a:rPr lang="zh-CN" altLang="zh-CN" dirty="0"/>
              <a:t>基于软件项目成本约束，软件项目团队能够开发出满足软件需求的产品出来</a:t>
            </a:r>
          </a:p>
          <a:p>
            <a:r>
              <a:rPr lang="zh-CN" altLang="zh-CN" dirty="0">
                <a:solidFill>
                  <a:srgbClr val="C00000"/>
                </a:solidFill>
              </a:rPr>
              <a:t>商业可行性</a:t>
            </a:r>
            <a:endParaRPr lang="en-US" altLang="zh-CN" dirty="0">
              <a:solidFill>
                <a:srgbClr val="C00000"/>
              </a:solidFill>
            </a:endParaRPr>
          </a:p>
          <a:p>
            <a:pPr lvl="1"/>
            <a:r>
              <a:rPr lang="zh-CN" altLang="zh-CN" dirty="0"/>
              <a:t>软件需求是否有商业价值，能否获得用户的青睐以及市场的认可，针对这些软件需求的投入能否获得预期的收益</a:t>
            </a:r>
          </a:p>
          <a:p>
            <a:r>
              <a:rPr lang="zh-CN" altLang="zh-CN" dirty="0">
                <a:solidFill>
                  <a:srgbClr val="C00000"/>
                </a:solidFill>
              </a:rPr>
              <a:t>社会可行性</a:t>
            </a:r>
            <a:endParaRPr lang="en-US" altLang="zh-CN" dirty="0">
              <a:solidFill>
                <a:srgbClr val="C00000"/>
              </a:solidFill>
            </a:endParaRPr>
          </a:p>
          <a:p>
            <a:pPr lvl="1"/>
            <a:r>
              <a:rPr lang="zh-CN" altLang="zh-CN" dirty="0"/>
              <a:t>当前软件系统已经成为国家和社会的重要组成成分，需要从社会的角度，评估软件的各项需求是否违背社会道德、文化伦理、法律法规、行业标准等，或者与它们是否存在冲突</a:t>
            </a:r>
            <a:endParaRPr lang="zh-CN" altLang="en-US" dirty="0"/>
          </a:p>
        </p:txBody>
      </p:sp>
    </p:spTree>
    <p:extLst>
      <p:ext uri="{BB962C8B-B14F-4D97-AF65-F5344CB8AC3E}">
        <p14:creationId xmlns:p14="http://schemas.microsoft.com/office/powerpoint/2010/main" val="218438830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73132-60D4-479B-A4C2-ABAFDD022C74}"/>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7855E6DE-CBA9-49CA-8915-5DC82CDBCD62}"/>
              </a:ext>
            </a:extLst>
          </p:cNvPr>
          <p:cNvSpPr>
            <a:spLocks noGrp="1"/>
          </p:cNvSpPr>
          <p:nvPr>
            <p:ph idx="1"/>
          </p:nvPr>
        </p:nvSpPr>
        <p:spPr/>
        <p:txBody>
          <a:bodyPr/>
          <a:lstStyle/>
          <a:p>
            <a:r>
              <a:rPr lang="zh-CN" altLang="en-US" dirty="0"/>
              <a:t>软件需求来自于</a:t>
            </a:r>
            <a:r>
              <a:rPr lang="zh-CN" altLang="en-US" dirty="0">
                <a:solidFill>
                  <a:srgbClr val="C00000"/>
                </a:solidFill>
              </a:rPr>
              <a:t>软件利益相关方</a:t>
            </a:r>
            <a:endParaRPr lang="en-US" altLang="zh-CN" dirty="0">
              <a:solidFill>
                <a:srgbClr val="C00000"/>
              </a:solidFill>
            </a:endParaRPr>
          </a:p>
          <a:p>
            <a:pPr lvl="1"/>
            <a:r>
              <a:rPr lang="zh-CN" altLang="en-US" dirty="0"/>
              <a:t>导出和构思软件需求</a:t>
            </a:r>
            <a:endParaRPr lang="en-US" altLang="zh-CN" dirty="0"/>
          </a:p>
          <a:p>
            <a:r>
              <a:rPr lang="zh-CN" altLang="en-US" dirty="0"/>
              <a:t>循序渐进地</a:t>
            </a:r>
            <a:r>
              <a:rPr lang="zh-CN" altLang="en-US" dirty="0">
                <a:solidFill>
                  <a:srgbClr val="C00000"/>
                </a:solidFill>
              </a:rPr>
              <a:t>构思和导出</a:t>
            </a:r>
            <a:r>
              <a:rPr lang="zh-CN" altLang="en-US" dirty="0"/>
              <a:t>软件需求</a:t>
            </a:r>
            <a:endParaRPr lang="en-US" altLang="zh-CN" dirty="0"/>
          </a:p>
          <a:p>
            <a:pPr lvl="1"/>
            <a:r>
              <a:rPr lang="zh-CN" altLang="en-US" dirty="0"/>
              <a:t>问题、基于软件的解决方法、软件利益相关方</a:t>
            </a:r>
            <a:endParaRPr lang="en-US" altLang="zh-CN" dirty="0"/>
          </a:p>
          <a:p>
            <a:r>
              <a:rPr lang="zh-CN" altLang="en-US" dirty="0">
                <a:solidFill>
                  <a:srgbClr val="C00000"/>
                </a:solidFill>
              </a:rPr>
              <a:t>描述</a:t>
            </a:r>
            <a:r>
              <a:rPr lang="zh-CN" altLang="en-US" dirty="0"/>
              <a:t>初步的软件需求</a:t>
            </a:r>
            <a:endParaRPr lang="en-US" altLang="zh-CN" dirty="0"/>
          </a:p>
          <a:p>
            <a:pPr lvl="1"/>
            <a:r>
              <a:rPr lang="zh-CN" altLang="en-US" dirty="0"/>
              <a:t>自然语言、</a:t>
            </a:r>
            <a:r>
              <a:rPr lang="en-US" altLang="zh-CN" dirty="0"/>
              <a:t>UML</a:t>
            </a:r>
            <a:r>
              <a:rPr lang="zh-CN" altLang="en-US" dirty="0"/>
              <a:t>建模（用例图）、软件原型</a:t>
            </a:r>
            <a:endParaRPr lang="en-US" altLang="zh-CN" dirty="0"/>
          </a:p>
          <a:p>
            <a:r>
              <a:rPr lang="zh-CN" altLang="en-US" dirty="0"/>
              <a:t>软件需求的</a:t>
            </a:r>
            <a:r>
              <a:rPr lang="zh-CN" altLang="en-US" dirty="0">
                <a:solidFill>
                  <a:srgbClr val="C00000"/>
                </a:solidFill>
              </a:rPr>
              <a:t>验证和确认</a:t>
            </a:r>
            <a:endParaRPr lang="en-US" altLang="zh-CN" dirty="0">
              <a:solidFill>
                <a:srgbClr val="C00000"/>
              </a:solidFill>
            </a:endParaRPr>
          </a:p>
          <a:p>
            <a:pPr lvl="1"/>
            <a:r>
              <a:rPr lang="zh-CN" altLang="en-US" dirty="0"/>
              <a:t>多方从多个方面来评审初步的软件需求</a:t>
            </a:r>
          </a:p>
        </p:txBody>
      </p:sp>
    </p:spTree>
    <p:extLst>
      <p:ext uri="{BB962C8B-B14F-4D97-AF65-F5344CB8AC3E}">
        <p14:creationId xmlns:p14="http://schemas.microsoft.com/office/powerpoint/2010/main" val="8636137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28557-7DCE-440C-B6D4-B3F645DF6F2C}"/>
              </a:ext>
            </a:extLst>
          </p:cNvPr>
          <p:cNvSpPr>
            <a:spLocks noGrp="1"/>
          </p:cNvSpPr>
          <p:nvPr>
            <p:ph type="title"/>
          </p:nvPr>
        </p:nvSpPr>
        <p:spPr>
          <a:xfrm>
            <a:off x="550590" y="8620"/>
            <a:ext cx="10909212" cy="707886"/>
          </a:xfrm>
        </p:spPr>
        <p:txBody>
          <a:bodyPr/>
          <a:lstStyle/>
          <a:p>
            <a:r>
              <a:rPr lang="en-US" altLang="zh-CN" dirty="0"/>
              <a:t>1.2 </a:t>
            </a:r>
            <a:r>
              <a:rPr lang="zh-CN" altLang="zh-CN" dirty="0"/>
              <a:t>软件需求的</a:t>
            </a:r>
            <a:r>
              <a:rPr lang="zh-CN" altLang="en-US" dirty="0"/>
              <a:t>来源</a:t>
            </a:r>
          </a:p>
        </p:txBody>
      </p:sp>
      <p:sp>
        <p:nvSpPr>
          <p:cNvPr id="10" name="椭圆 9">
            <a:extLst>
              <a:ext uri="{FF2B5EF4-FFF2-40B4-BE49-F238E27FC236}">
                <a16:creationId xmlns:a16="http://schemas.microsoft.com/office/drawing/2014/main" id="{0EF45C30-D2DB-4F75-A13F-844EBC03BD7A}"/>
              </a:ext>
            </a:extLst>
          </p:cNvPr>
          <p:cNvSpPr/>
          <p:nvPr/>
        </p:nvSpPr>
        <p:spPr>
          <a:xfrm>
            <a:off x="3279669" y="3763546"/>
            <a:ext cx="5085925" cy="1915783"/>
          </a:xfrm>
          <a:prstGeom prst="ellipse">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软件需求</a:t>
            </a:r>
          </a:p>
        </p:txBody>
      </p:sp>
      <p:sp>
        <p:nvSpPr>
          <p:cNvPr id="11" name="矩形 10">
            <a:extLst>
              <a:ext uri="{FF2B5EF4-FFF2-40B4-BE49-F238E27FC236}">
                <a16:creationId xmlns:a16="http://schemas.microsoft.com/office/drawing/2014/main" id="{F3011FBA-996C-4C2D-99AF-D1296E3D3639}"/>
              </a:ext>
            </a:extLst>
          </p:cNvPr>
          <p:cNvSpPr/>
          <p:nvPr/>
        </p:nvSpPr>
        <p:spPr>
          <a:xfrm>
            <a:off x="822175" y="2933491"/>
            <a:ext cx="1789031" cy="782191"/>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用户和客户</a:t>
            </a:r>
          </a:p>
        </p:txBody>
      </p:sp>
      <p:sp>
        <p:nvSpPr>
          <p:cNvPr id="12" name="矩形 11">
            <a:extLst>
              <a:ext uri="{FF2B5EF4-FFF2-40B4-BE49-F238E27FC236}">
                <a16:creationId xmlns:a16="http://schemas.microsoft.com/office/drawing/2014/main" id="{1AEE2356-070F-4B34-8CC3-503BB307B4CB}"/>
              </a:ext>
            </a:extLst>
          </p:cNvPr>
          <p:cNvSpPr/>
          <p:nvPr/>
        </p:nvSpPr>
        <p:spPr>
          <a:xfrm>
            <a:off x="2589740" y="1624939"/>
            <a:ext cx="1913206" cy="782191"/>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a:solidFill>
                  <a:schemeClr val="bg1"/>
                </a:solidFill>
                <a:latin typeface="微软雅黑" panose="020B0503020204020204" charset="-122"/>
                <a:ea typeface="微软雅黑" panose="020B0503020204020204" charset="-122"/>
              </a:rPr>
              <a:t>软件开发者</a:t>
            </a:r>
          </a:p>
        </p:txBody>
      </p:sp>
      <p:sp>
        <p:nvSpPr>
          <p:cNvPr id="13" name="矩形 12">
            <a:extLst>
              <a:ext uri="{FF2B5EF4-FFF2-40B4-BE49-F238E27FC236}">
                <a16:creationId xmlns:a16="http://schemas.microsoft.com/office/drawing/2014/main" id="{D4BE4752-A2FA-4C39-8F15-D9E14ABBF355}"/>
              </a:ext>
            </a:extLst>
          </p:cNvPr>
          <p:cNvSpPr/>
          <p:nvPr/>
        </p:nvSpPr>
        <p:spPr>
          <a:xfrm>
            <a:off x="7089366" y="1637233"/>
            <a:ext cx="2195273" cy="782191"/>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其他软件系统</a:t>
            </a:r>
          </a:p>
        </p:txBody>
      </p:sp>
      <p:sp>
        <p:nvSpPr>
          <p:cNvPr id="14" name="矩形 13">
            <a:extLst>
              <a:ext uri="{FF2B5EF4-FFF2-40B4-BE49-F238E27FC236}">
                <a16:creationId xmlns:a16="http://schemas.microsoft.com/office/drawing/2014/main" id="{42699F81-4990-4214-8499-389B4EAD59F9}"/>
              </a:ext>
            </a:extLst>
          </p:cNvPr>
          <p:cNvSpPr/>
          <p:nvPr/>
        </p:nvSpPr>
        <p:spPr>
          <a:xfrm>
            <a:off x="9440998" y="3006382"/>
            <a:ext cx="1846107" cy="782191"/>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互联网大众</a:t>
            </a:r>
          </a:p>
        </p:txBody>
      </p:sp>
      <p:cxnSp>
        <p:nvCxnSpPr>
          <p:cNvPr id="15" name="直接箭头连接符 14">
            <a:extLst>
              <a:ext uri="{FF2B5EF4-FFF2-40B4-BE49-F238E27FC236}">
                <a16:creationId xmlns:a16="http://schemas.microsoft.com/office/drawing/2014/main" id="{328AEFA5-7200-4EFD-924B-80409FA0844A}"/>
              </a:ext>
            </a:extLst>
          </p:cNvPr>
          <p:cNvCxnSpPr>
            <a:cxnSpLocks/>
            <a:stCxn id="11" idx="3"/>
            <a:endCxn id="10" idx="1"/>
          </p:cNvCxnSpPr>
          <p:nvPr/>
        </p:nvCxnSpPr>
        <p:spPr>
          <a:xfrm>
            <a:off x="2611206" y="3324587"/>
            <a:ext cx="1413279" cy="719519"/>
          </a:xfrm>
          <a:prstGeom prst="straightConnector1">
            <a:avLst/>
          </a:prstGeom>
          <a:ln w="25400">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4683902-1158-4FE3-827D-ABDF71D18147}"/>
              </a:ext>
            </a:extLst>
          </p:cNvPr>
          <p:cNvCxnSpPr>
            <a:cxnSpLocks/>
            <a:stCxn id="12" idx="2"/>
          </p:cNvCxnSpPr>
          <p:nvPr/>
        </p:nvCxnSpPr>
        <p:spPr>
          <a:xfrm>
            <a:off x="3546343" y="2407130"/>
            <a:ext cx="1272143" cy="1355572"/>
          </a:xfrm>
          <a:prstGeom prst="straightConnector1">
            <a:avLst/>
          </a:prstGeom>
          <a:ln w="25400">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E1B04CF-98AA-4423-A609-8EB26D966476}"/>
              </a:ext>
            </a:extLst>
          </p:cNvPr>
          <p:cNvCxnSpPr>
            <a:cxnSpLocks/>
          </p:cNvCxnSpPr>
          <p:nvPr/>
        </p:nvCxnSpPr>
        <p:spPr>
          <a:xfrm flipH="1">
            <a:off x="6798421" y="2439608"/>
            <a:ext cx="1374618" cy="1381128"/>
          </a:xfrm>
          <a:prstGeom prst="straightConnector1">
            <a:avLst/>
          </a:prstGeom>
          <a:ln w="25400">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578732B-06E4-4722-9708-4E77F8C50143}"/>
              </a:ext>
            </a:extLst>
          </p:cNvPr>
          <p:cNvCxnSpPr>
            <a:cxnSpLocks/>
            <a:stCxn id="14" idx="1"/>
            <a:endCxn id="10" idx="7"/>
          </p:cNvCxnSpPr>
          <p:nvPr/>
        </p:nvCxnSpPr>
        <p:spPr>
          <a:xfrm flipH="1">
            <a:off x="7620778" y="3397478"/>
            <a:ext cx="1820220" cy="646628"/>
          </a:xfrm>
          <a:prstGeom prst="straightConnector1">
            <a:avLst/>
          </a:prstGeom>
          <a:ln w="25400">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19" name="文本框 12">
            <a:extLst>
              <a:ext uri="{FF2B5EF4-FFF2-40B4-BE49-F238E27FC236}">
                <a16:creationId xmlns:a16="http://schemas.microsoft.com/office/drawing/2014/main" id="{23FB2DAC-FC82-4740-890C-314DF7F6C005}"/>
              </a:ext>
            </a:extLst>
          </p:cNvPr>
          <p:cNvSpPr txBox="1"/>
          <p:nvPr/>
        </p:nvSpPr>
        <p:spPr>
          <a:xfrm>
            <a:off x="2610311" y="3665193"/>
            <a:ext cx="802695" cy="7123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r>
              <a:rPr lang="zh-CN" kern="100" dirty="0">
                <a:solidFill>
                  <a:srgbClr val="C00000"/>
                </a:solidFill>
                <a:effectLst/>
                <a:latin typeface="+mn-ea"/>
                <a:ea typeface="+mn-ea"/>
                <a:cs typeface="Times New Roman" panose="02020603050405020304" pitchFamily="18" charset="0"/>
              </a:rPr>
              <a:t>导出</a:t>
            </a:r>
          </a:p>
        </p:txBody>
      </p:sp>
      <p:sp>
        <p:nvSpPr>
          <p:cNvPr id="20" name="文本框 12">
            <a:extLst>
              <a:ext uri="{FF2B5EF4-FFF2-40B4-BE49-F238E27FC236}">
                <a16:creationId xmlns:a16="http://schemas.microsoft.com/office/drawing/2014/main" id="{03B008F6-91F1-45C0-93D6-881BA84B17C3}"/>
              </a:ext>
            </a:extLst>
          </p:cNvPr>
          <p:cNvSpPr txBox="1"/>
          <p:nvPr/>
        </p:nvSpPr>
        <p:spPr>
          <a:xfrm>
            <a:off x="3234043" y="2695802"/>
            <a:ext cx="1460442" cy="4659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r>
              <a:rPr lang="zh-CN" kern="100" dirty="0">
                <a:solidFill>
                  <a:srgbClr val="C00000"/>
                </a:solidFill>
                <a:effectLst/>
                <a:latin typeface="+mn-ea"/>
                <a:ea typeface="+mn-ea"/>
                <a:cs typeface="Times New Roman" panose="02020603050405020304" pitchFamily="18" charset="0"/>
              </a:rPr>
              <a:t>构思和创作</a:t>
            </a:r>
          </a:p>
        </p:txBody>
      </p:sp>
      <p:sp>
        <p:nvSpPr>
          <p:cNvPr id="21" name="文本框 12">
            <a:extLst>
              <a:ext uri="{FF2B5EF4-FFF2-40B4-BE49-F238E27FC236}">
                <a16:creationId xmlns:a16="http://schemas.microsoft.com/office/drawing/2014/main" id="{9FECAA10-4A7B-439A-80EC-FE6F4EA4CE09}"/>
              </a:ext>
            </a:extLst>
          </p:cNvPr>
          <p:cNvSpPr txBox="1"/>
          <p:nvPr/>
        </p:nvSpPr>
        <p:spPr>
          <a:xfrm>
            <a:off x="7219795" y="2670154"/>
            <a:ext cx="802695" cy="46819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r>
              <a:rPr lang="zh-CN" kern="100" dirty="0">
                <a:solidFill>
                  <a:srgbClr val="C00000"/>
                </a:solidFill>
                <a:effectLst/>
                <a:latin typeface="+mn-ea"/>
                <a:ea typeface="+mn-ea"/>
                <a:cs typeface="Times New Roman" panose="02020603050405020304" pitchFamily="18" charset="0"/>
              </a:rPr>
              <a:t>重用</a:t>
            </a:r>
          </a:p>
        </p:txBody>
      </p:sp>
      <p:sp>
        <p:nvSpPr>
          <p:cNvPr id="22" name="文本框 12">
            <a:extLst>
              <a:ext uri="{FF2B5EF4-FFF2-40B4-BE49-F238E27FC236}">
                <a16:creationId xmlns:a16="http://schemas.microsoft.com/office/drawing/2014/main" id="{2F66708A-9D52-4ABC-85A4-BA8021202014}"/>
              </a:ext>
            </a:extLst>
          </p:cNvPr>
          <p:cNvSpPr txBox="1"/>
          <p:nvPr/>
        </p:nvSpPr>
        <p:spPr>
          <a:xfrm>
            <a:off x="7796984" y="3431094"/>
            <a:ext cx="1460442" cy="46819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r>
              <a:rPr lang="zh-CN" kern="100" dirty="0">
                <a:solidFill>
                  <a:srgbClr val="C00000"/>
                </a:solidFill>
                <a:effectLst/>
                <a:latin typeface="+mn-ea"/>
                <a:ea typeface="+mn-ea"/>
                <a:cs typeface="Times New Roman" panose="02020603050405020304" pitchFamily="18" charset="0"/>
              </a:rPr>
              <a:t>构思和创作</a:t>
            </a:r>
          </a:p>
        </p:txBody>
      </p:sp>
      <p:sp>
        <p:nvSpPr>
          <p:cNvPr id="23" name="矩形 22">
            <a:extLst>
              <a:ext uri="{FF2B5EF4-FFF2-40B4-BE49-F238E27FC236}">
                <a16:creationId xmlns:a16="http://schemas.microsoft.com/office/drawing/2014/main" id="{691F8992-61B8-4734-8E6A-EE281F823D95}"/>
              </a:ext>
            </a:extLst>
          </p:cNvPr>
          <p:cNvSpPr/>
          <p:nvPr/>
        </p:nvSpPr>
        <p:spPr>
          <a:xfrm>
            <a:off x="4975189" y="1625401"/>
            <a:ext cx="1740739" cy="780973"/>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已有的系统</a:t>
            </a:r>
          </a:p>
        </p:txBody>
      </p:sp>
      <p:cxnSp>
        <p:nvCxnSpPr>
          <p:cNvPr id="24" name="直接箭头连接符 23">
            <a:extLst>
              <a:ext uri="{FF2B5EF4-FFF2-40B4-BE49-F238E27FC236}">
                <a16:creationId xmlns:a16="http://schemas.microsoft.com/office/drawing/2014/main" id="{466AB504-9915-455E-9925-8531BFF55271}"/>
              </a:ext>
            </a:extLst>
          </p:cNvPr>
          <p:cNvCxnSpPr>
            <a:cxnSpLocks/>
            <a:stCxn id="23" idx="2"/>
            <a:endCxn id="10" idx="0"/>
          </p:cNvCxnSpPr>
          <p:nvPr/>
        </p:nvCxnSpPr>
        <p:spPr>
          <a:xfrm flipH="1">
            <a:off x="5822632" y="2406374"/>
            <a:ext cx="22927" cy="1357172"/>
          </a:xfrm>
          <a:prstGeom prst="straightConnector1">
            <a:avLst/>
          </a:prstGeom>
          <a:ln w="25400">
            <a:solidFill>
              <a:schemeClr val="tx1"/>
            </a:solidFill>
            <a:prstDash val="sysDash"/>
            <a:tailEnd type="arrow" w="sm" len="sm"/>
          </a:ln>
        </p:spPr>
        <p:style>
          <a:lnRef idx="1">
            <a:schemeClr val="accent1"/>
          </a:lnRef>
          <a:fillRef idx="0">
            <a:schemeClr val="accent1"/>
          </a:fillRef>
          <a:effectRef idx="0">
            <a:schemeClr val="accent1"/>
          </a:effectRef>
          <a:fontRef idx="minor">
            <a:schemeClr val="tx1"/>
          </a:fontRef>
        </p:style>
      </p:cxnSp>
      <p:sp>
        <p:nvSpPr>
          <p:cNvPr id="25" name="文本框 12">
            <a:extLst>
              <a:ext uri="{FF2B5EF4-FFF2-40B4-BE49-F238E27FC236}">
                <a16:creationId xmlns:a16="http://schemas.microsoft.com/office/drawing/2014/main" id="{C80273C1-A1B0-4DE8-8D3D-778CEE481356}"/>
              </a:ext>
            </a:extLst>
          </p:cNvPr>
          <p:cNvSpPr txBox="1"/>
          <p:nvPr/>
        </p:nvSpPr>
        <p:spPr>
          <a:xfrm>
            <a:off x="5439228" y="2693504"/>
            <a:ext cx="802695" cy="46819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just"/>
            <a:r>
              <a:rPr lang="zh-CN" kern="100" dirty="0">
                <a:solidFill>
                  <a:srgbClr val="C00000"/>
                </a:solidFill>
                <a:effectLst/>
                <a:latin typeface="+mn-ea"/>
                <a:ea typeface="+mn-ea"/>
                <a:cs typeface="Times New Roman" panose="02020603050405020304" pitchFamily="18" charset="0"/>
              </a:rPr>
              <a:t>分解</a:t>
            </a:r>
          </a:p>
        </p:txBody>
      </p:sp>
      <p:sp>
        <p:nvSpPr>
          <p:cNvPr id="32" name="文本框 31">
            <a:extLst>
              <a:ext uri="{FF2B5EF4-FFF2-40B4-BE49-F238E27FC236}">
                <a16:creationId xmlns:a16="http://schemas.microsoft.com/office/drawing/2014/main" id="{4F34D6F4-345E-9101-9D40-44823FEC9606}"/>
              </a:ext>
            </a:extLst>
          </p:cNvPr>
          <p:cNvSpPr txBox="1"/>
          <p:nvPr/>
        </p:nvSpPr>
        <p:spPr>
          <a:xfrm>
            <a:off x="4032936" y="5954559"/>
            <a:ext cx="3587842" cy="461665"/>
          </a:xfrm>
          <a:prstGeom prst="rect">
            <a:avLst/>
          </a:prstGeom>
          <a:noFill/>
        </p:spPr>
        <p:txBody>
          <a:bodyPr wrap="none" rtlCol="0">
            <a:spAutoFit/>
          </a:bodyPr>
          <a:lstStyle/>
          <a:p>
            <a:r>
              <a:rPr lang="zh-CN" altLang="en-US" dirty="0">
                <a:solidFill>
                  <a:schemeClr val="tx1"/>
                </a:solidFill>
                <a:latin typeface="微软雅黑" panose="020B0503020204020204" pitchFamily="34" charset="-122"/>
                <a:ea typeface="微软雅黑" panose="020B0503020204020204" pitchFamily="34" charset="-122"/>
              </a:rPr>
              <a:t>软件需求来自不同的源头</a:t>
            </a:r>
          </a:p>
        </p:txBody>
      </p:sp>
    </p:spTree>
    <p:extLst>
      <p:ext uri="{BB962C8B-B14F-4D97-AF65-F5344CB8AC3E}">
        <p14:creationId xmlns:p14="http://schemas.microsoft.com/office/powerpoint/2010/main" val="38008501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6CA4C-B86A-4480-827C-1E86B69F12A3}"/>
              </a:ext>
            </a:extLst>
          </p:cNvPr>
          <p:cNvSpPr>
            <a:spLocks noGrp="1"/>
          </p:cNvSpPr>
          <p:nvPr>
            <p:ph type="title"/>
          </p:nvPr>
        </p:nvSpPr>
        <p:spPr>
          <a:xfrm>
            <a:off x="550590" y="8620"/>
            <a:ext cx="10909212" cy="707886"/>
          </a:xfrm>
        </p:spPr>
        <p:txBody>
          <a:bodyPr/>
          <a:lstStyle/>
          <a:p>
            <a:r>
              <a:rPr lang="zh-CN" altLang="zh-CN" dirty="0"/>
              <a:t>软件需求的</a:t>
            </a:r>
            <a:r>
              <a:rPr lang="zh-CN" altLang="en-US" dirty="0"/>
              <a:t>来源</a:t>
            </a:r>
          </a:p>
        </p:txBody>
      </p:sp>
      <p:sp>
        <p:nvSpPr>
          <p:cNvPr id="3" name="内容占位符 2">
            <a:extLst>
              <a:ext uri="{FF2B5EF4-FFF2-40B4-BE49-F238E27FC236}">
                <a16:creationId xmlns:a16="http://schemas.microsoft.com/office/drawing/2014/main" id="{83D69E6B-CC68-4EB4-AF68-08B373712EAC}"/>
              </a:ext>
            </a:extLst>
          </p:cNvPr>
          <p:cNvSpPr>
            <a:spLocks noGrp="1"/>
          </p:cNvSpPr>
          <p:nvPr>
            <p:ph idx="1"/>
          </p:nvPr>
        </p:nvSpPr>
        <p:spPr>
          <a:xfrm>
            <a:off x="539750" y="1125538"/>
            <a:ext cx="11172080" cy="5040312"/>
          </a:xfrm>
        </p:spPr>
        <p:txBody>
          <a:bodyPr/>
          <a:lstStyle/>
          <a:p>
            <a:r>
              <a:rPr lang="en-US" altLang="zh-CN" dirty="0"/>
              <a:t> </a:t>
            </a:r>
            <a:r>
              <a:rPr lang="zh-CN" altLang="en-US" dirty="0"/>
              <a:t>大多数需求来自于</a:t>
            </a:r>
            <a:r>
              <a:rPr lang="zh-CN" altLang="en-US" dirty="0">
                <a:solidFill>
                  <a:srgbClr val="C00000"/>
                </a:solidFill>
              </a:rPr>
              <a:t>用户或客户</a:t>
            </a:r>
            <a:endParaRPr lang="en-US" altLang="zh-CN" dirty="0">
              <a:solidFill>
                <a:srgbClr val="C00000"/>
              </a:solidFill>
            </a:endParaRPr>
          </a:p>
          <a:p>
            <a:endParaRPr lang="en-US" altLang="zh-CN" dirty="0"/>
          </a:p>
          <a:p>
            <a:r>
              <a:rPr lang="en-US" altLang="zh-CN" dirty="0"/>
              <a:t> </a:t>
            </a:r>
            <a:r>
              <a:rPr lang="zh-CN" altLang="en-US" dirty="0"/>
              <a:t>也有</a:t>
            </a:r>
            <a:r>
              <a:rPr lang="zh-CN" altLang="zh-CN" dirty="0"/>
              <a:t>许多软件需求来自</a:t>
            </a:r>
            <a:r>
              <a:rPr lang="zh-CN" altLang="zh-CN" dirty="0">
                <a:solidFill>
                  <a:srgbClr val="C00000"/>
                </a:solidFill>
              </a:rPr>
              <a:t>软件</a:t>
            </a:r>
            <a:r>
              <a:rPr lang="zh-CN" altLang="en-US" dirty="0">
                <a:solidFill>
                  <a:srgbClr val="C00000"/>
                </a:solidFill>
              </a:rPr>
              <a:t>工程师</a:t>
            </a:r>
            <a:r>
              <a:rPr lang="en-US" altLang="zh-CN" dirty="0">
                <a:solidFill>
                  <a:srgbClr val="C00000"/>
                </a:solidFill>
              </a:rPr>
              <a:t>,</a:t>
            </a:r>
            <a:r>
              <a:rPr lang="zh-CN" altLang="en-US" dirty="0"/>
              <a:t>他们</a:t>
            </a:r>
            <a:r>
              <a:rPr lang="zh-CN" altLang="zh-CN" dirty="0"/>
              <a:t>充当软件的</a:t>
            </a:r>
            <a:r>
              <a:rPr lang="zh-CN" altLang="zh-CN" dirty="0">
                <a:solidFill>
                  <a:srgbClr val="C00000"/>
                </a:solidFill>
              </a:rPr>
              <a:t>用户或客户</a:t>
            </a:r>
            <a:r>
              <a:rPr lang="zh-CN" altLang="zh-CN" dirty="0"/>
              <a:t>，构思和提出软件需求</a:t>
            </a:r>
            <a:endParaRPr lang="en-US" altLang="zh-CN" dirty="0">
              <a:solidFill>
                <a:srgbClr val="C00000"/>
              </a:solidFill>
            </a:endParaRPr>
          </a:p>
          <a:p>
            <a:pPr lvl="1"/>
            <a:r>
              <a:rPr lang="zh-CN" altLang="en-US" dirty="0"/>
              <a:t>原因是找不到实际的用户来提出需求</a:t>
            </a:r>
            <a:endParaRPr lang="en-US" altLang="zh-CN" dirty="0"/>
          </a:p>
          <a:p>
            <a:pPr lvl="1"/>
            <a:r>
              <a:rPr lang="zh-CN" altLang="en-US" dirty="0"/>
              <a:t>示例：如开源软件，微信软件，</a:t>
            </a:r>
            <a:r>
              <a:rPr lang="en-US" altLang="zh-CN" dirty="0"/>
              <a:t>12306</a:t>
            </a:r>
            <a:r>
              <a:rPr lang="zh-CN" altLang="en-US" dirty="0"/>
              <a:t>软件等等</a:t>
            </a:r>
            <a:endParaRPr lang="en-US" altLang="zh-CN" dirty="0"/>
          </a:p>
          <a:p>
            <a:pPr lvl="1"/>
            <a:endParaRPr lang="en-US" altLang="zh-CN" dirty="0"/>
          </a:p>
          <a:p>
            <a:r>
              <a:rPr lang="zh-CN" altLang="zh-CN" dirty="0">
                <a:solidFill>
                  <a:srgbClr val="C00000"/>
                </a:solidFill>
              </a:rPr>
              <a:t>开源软件</a:t>
            </a:r>
            <a:r>
              <a:rPr lang="zh-CN" altLang="zh-CN" dirty="0"/>
              <a:t>的</a:t>
            </a:r>
            <a:r>
              <a:rPr lang="zh-CN" altLang="en-US" dirty="0"/>
              <a:t>许多</a:t>
            </a:r>
            <a:r>
              <a:rPr lang="zh-CN" altLang="zh-CN" dirty="0"/>
              <a:t>需求</a:t>
            </a:r>
            <a:r>
              <a:rPr lang="zh-CN" altLang="en-US" dirty="0"/>
              <a:t>则</a:t>
            </a:r>
            <a:r>
              <a:rPr lang="zh-CN" altLang="zh-CN" dirty="0"/>
              <a:t>来自</a:t>
            </a:r>
            <a:r>
              <a:rPr lang="zh-CN" altLang="zh-CN" dirty="0">
                <a:solidFill>
                  <a:srgbClr val="C00000"/>
                </a:solidFill>
              </a:rPr>
              <a:t>软件开发者</a:t>
            </a:r>
            <a:endParaRPr lang="en-US" altLang="zh-CN" dirty="0"/>
          </a:p>
          <a:p>
            <a:pPr lvl="1"/>
            <a:r>
              <a:rPr lang="zh-CN" altLang="en-US" dirty="0"/>
              <a:t>提出软件的功能性构思及需求，并以</a:t>
            </a:r>
            <a:r>
              <a:rPr lang="en-US" altLang="zh-CN" dirty="0"/>
              <a:t>Issues</a:t>
            </a:r>
            <a:r>
              <a:rPr lang="zh-CN" altLang="en-US" dirty="0"/>
              <a:t>的形式提出</a:t>
            </a:r>
          </a:p>
        </p:txBody>
      </p:sp>
    </p:spTree>
    <p:extLst>
      <p:ext uri="{BB962C8B-B14F-4D97-AF65-F5344CB8AC3E}">
        <p14:creationId xmlns:p14="http://schemas.microsoft.com/office/powerpoint/2010/main" val="22044631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F6345-915F-4B23-9160-460A6342CA22}"/>
              </a:ext>
            </a:extLst>
          </p:cNvPr>
          <p:cNvSpPr>
            <a:spLocks noGrp="1"/>
          </p:cNvSpPr>
          <p:nvPr>
            <p:ph type="title"/>
          </p:nvPr>
        </p:nvSpPr>
        <p:spPr>
          <a:xfrm>
            <a:off x="550590" y="8620"/>
            <a:ext cx="10909212" cy="707886"/>
          </a:xfrm>
        </p:spPr>
        <p:txBody>
          <a:bodyPr/>
          <a:lstStyle/>
          <a:p>
            <a:r>
              <a:rPr lang="en-US" altLang="zh-CN" dirty="0"/>
              <a:t>1.3 </a:t>
            </a:r>
            <a:r>
              <a:rPr lang="zh-CN" altLang="zh-CN" dirty="0"/>
              <a:t>获取软件需求方法</a:t>
            </a:r>
            <a:endParaRPr lang="zh-CN" altLang="en-US" dirty="0"/>
          </a:p>
        </p:txBody>
      </p:sp>
      <p:sp>
        <p:nvSpPr>
          <p:cNvPr id="3" name="内容占位符 2">
            <a:extLst>
              <a:ext uri="{FF2B5EF4-FFF2-40B4-BE49-F238E27FC236}">
                <a16:creationId xmlns:a16="http://schemas.microsoft.com/office/drawing/2014/main" id="{B7E0099C-5A9F-407C-ACD1-821D519645B0}"/>
              </a:ext>
            </a:extLst>
          </p:cNvPr>
          <p:cNvSpPr>
            <a:spLocks noGrp="1"/>
          </p:cNvSpPr>
          <p:nvPr>
            <p:ph idx="1"/>
          </p:nvPr>
        </p:nvSpPr>
        <p:spPr>
          <a:xfrm>
            <a:off x="539750" y="1125538"/>
            <a:ext cx="10920052" cy="5040312"/>
          </a:xfrm>
        </p:spPr>
        <p:txBody>
          <a:bodyPr/>
          <a:lstStyle/>
          <a:p>
            <a:r>
              <a:rPr lang="zh-CN" altLang="en-US" dirty="0"/>
              <a:t>访谈和会议</a:t>
            </a:r>
            <a:r>
              <a:rPr lang="en-US" altLang="zh-CN" dirty="0"/>
              <a:t>(Interview)</a:t>
            </a:r>
          </a:p>
          <a:p>
            <a:r>
              <a:rPr lang="zh-CN" altLang="en-US" dirty="0"/>
              <a:t>调查问卷</a:t>
            </a:r>
            <a:r>
              <a:rPr lang="en-US" altLang="zh-CN" dirty="0"/>
              <a:t>(Questionnaire)</a:t>
            </a:r>
          </a:p>
          <a:p>
            <a:r>
              <a:rPr lang="zh-CN" altLang="en-US" dirty="0"/>
              <a:t>现场观摩</a:t>
            </a:r>
            <a:endParaRPr lang="en-US" altLang="zh-CN" dirty="0"/>
          </a:p>
          <a:p>
            <a:r>
              <a:rPr lang="zh-CN" altLang="en-US" dirty="0">
                <a:sym typeface="+mn-ea"/>
              </a:rPr>
              <a:t>分析</a:t>
            </a:r>
            <a:r>
              <a:rPr lang="zh-CN" altLang="en-US" dirty="0"/>
              <a:t>业务资料</a:t>
            </a:r>
            <a:endParaRPr lang="en-US" altLang="zh-CN" dirty="0"/>
          </a:p>
          <a:p>
            <a:r>
              <a:rPr lang="zh-CN" altLang="en-US" dirty="0"/>
              <a:t>软件原型</a:t>
            </a:r>
            <a:endParaRPr lang="en-US" altLang="zh-CN" dirty="0"/>
          </a:p>
          <a:p>
            <a:r>
              <a:rPr lang="zh-CN" altLang="en-US" dirty="0"/>
              <a:t>群体化方法</a:t>
            </a:r>
            <a:endParaRPr lang="en-US" altLang="zh-CN" dirty="0"/>
          </a:p>
          <a:p>
            <a:r>
              <a:rPr lang="zh-CN" altLang="zh-CN" dirty="0"/>
              <a:t>大脑风暴构思（</a:t>
            </a:r>
            <a:r>
              <a:rPr lang="en-US" altLang="zh-CN" dirty="0"/>
              <a:t>Brainstorming</a:t>
            </a:r>
            <a:r>
              <a:rPr lang="zh-CN" altLang="zh-CN" dirty="0"/>
              <a:t>）</a:t>
            </a:r>
          </a:p>
          <a:p>
            <a:r>
              <a:rPr lang="en-US" altLang="zh-CN" dirty="0"/>
              <a:t>……</a:t>
            </a:r>
          </a:p>
          <a:p>
            <a:endParaRPr lang="zh-CN" altLang="en-US" dirty="0"/>
          </a:p>
        </p:txBody>
      </p:sp>
    </p:spTree>
    <p:extLst>
      <p:ext uri="{BB962C8B-B14F-4D97-AF65-F5344CB8AC3E}">
        <p14:creationId xmlns:p14="http://schemas.microsoft.com/office/powerpoint/2010/main" val="26563758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title"/>
          </p:nvPr>
        </p:nvSpPr>
        <p:spPr/>
        <p:txBody>
          <a:bodyPr/>
          <a:lstStyle/>
          <a:p>
            <a:r>
              <a:rPr lang="zh-CN" altLang="en-US" dirty="0"/>
              <a:t>访谈和会议</a:t>
            </a:r>
          </a:p>
        </p:txBody>
      </p:sp>
      <p:sp>
        <p:nvSpPr>
          <p:cNvPr id="11" name="内容占位符 10"/>
          <p:cNvSpPr>
            <a:spLocks noGrp="1"/>
          </p:cNvSpPr>
          <p:nvPr>
            <p:ph idx="1"/>
          </p:nvPr>
        </p:nvSpPr>
        <p:spPr/>
        <p:txBody>
          <a:bodyPr/>
          <a:lstStyle/>
          <a:p>
            <a:r>
              <a:rPr lang="zh-CN" altLang="en-US" dirty="0"/>
              <a:t>召开相关的会议</a:t>
            </a:r>
            <a:endParaRPr lang="en-US" altLang="zh-CN" dirty="0"/>
          </a:p>
          <a:p>
            <a:r>
              <a:rPr lang="zh-CN" altLang="en-US" dirty="0"/>
              <a:t>走访相关的人员</a:t>
            </a:r>
          </a:p>
        </p:txBody>
      </p:sp>
      <p:graphicFrame>
        <p:nvGraphicFramePr>
          <p:cNvPr id="115714" name="Object 2"/>
          <p:cNvGraphicFramePr>
            <a:graphicFrameLocks noChangeAspect="1"/>
          </p:cNvGraphicFramePr>
          <p:nvPr/>
        </p:nvGraphicFramePr>
        <p:xfrm>
          <a:off x="724296" y="2954337"/>
          <a:ext cx="3900805" cy="2291715"/>
        </p:xfrm>
        <a:graphic>
          <a:graphicData uri="http://schemas.openxmlformats.org/presentationml/2006/ole">
            <mc:AlternateContent xmlns:mc="http://schemas.openxmlformats.org/markup-compatibility/2006">
              <mc:Choice xmlns:v="urn:schemas-microsoft-com:vml" Requires="v">
                <p:oleObj name="Clip" r:id="rId2" imgW="23073995" imgH="22346285" progId="MS_ClipArt_Gallery.2">
                  <p:embed/>
                </p:oleObj>
              </mc:Choice>
              <mc:Fallback>
                <p:oleObj name="Clip" r:id="rId2" imgW="23073995" imgH="22346285" progId="MS_ClipArt_Gallery.2">
                  <p:embed/>
                  <p:pic>
                    <p:nvPicPr>
                      <p:cNvPr id="11571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296" y="2954337"/>
                        <a:ext cx="3900805" cy="2291715"/>
                      </a:xfrm>
                      <a:prstGeom prst="rect">
                        <a:avLst/>
                      </a:prstGeom>
                      <a:noFill/>
                      <a:ln>
                        <a:noFill/>
                      </a:ln>
                      <a:effectLst/>
                    </p:spPr>
                  </p:pic>
                </p:oleObj>
              </mc:Fallback>
            </mc:AlternateContent>
          </a:graphicData>
        </a:graphic>
      </p:graphicFrame>
      <p:sp>
        <p:nvSpPr>
          <p:cNvPr id="2" name="文本框 1"/>
          <p:cNvSpPr txBox="1"/>
          <p:nvPr/>
        </p:nvSpPr>
        <p:spPr>
          <a:xfrm>
            <a:off x="5303118" y="1201652"/>
            <a:ext cx="6588732" cy="954107"/>
          </a:xfrm>
          <a:prstGeom prst="rect">
            <a:avLst/>
          </a:prstGeom>
          <a:noFill/>
        </p:spPr>
        <p:txBody>
          <a:bodyPr wrap="squar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参加的人员包括：</a:t>
            </a:r>
            <a:r>
              <a:rPr lang="zh-CN" altLang="en-US" sz="2800" dirty="0">
                <a:solidFill>
                  <a:srgbClr val="C00000"/>
                </a:solidFill>
                <a:latin typeface="微软雅黑" panose="020B0503020204020204" pitchFamily="34" charset="-122"/>
                <a:ea typeface="微软雅黑" panose="020B0503020204020204" pitchFamily="34" charset="-122"/>
                <a:sym typeface="+mn-ea"/>
              </a:rPr>
              <a:t>用户、客户、</a:t>
            </a:r>
            <a:r>
              <a:rPr lang="zh-CN" altLang="en-US" sz="2800" dirty="0">
                <a:solidFill>
                  <a:srgbClr val="C00000"/>
                </a:solidFill>
                <a:latin typeface="微软雅黑" panose="020B0503020204020204" pitchFamily="34" charset="-122"/>
                <a:ea typeface="微软雅黑" panose="020B0503020204020204" pitchFamily="34" charset="-122"/>
              </a:rPr>
              <a:t>需求分析人员、质量保证人员等等</a:t>
            </a:r>
          </a:p>
        </p:txBody>
      </p:sp>
      <p:sp>
        <p:nvSpPr>
          <p:cNvPr id="3" name="圆角矩形 8">
            <a:extLst>
              <a:ext uri="{FF2B5EF4-FFF2-40B4-BE49-F238E27FC236}">
                <a16:creationId xmlns:a16="http://schemas.microsoft.com/office/drawing/2014/main" id="{F0EB2AD2-0827-1817-021D-E9A239DE0996}"/>
              </a:ext>
            </a:extLst>
          </p:cNvPr>
          <p:cNvSpPr/>
          <p:nvPr/>
        </p:nvSpPr>
        <p:spPr>
          <a:xfrm>
            <a:off x="-16174" y="6417331"/>
            <a:ext cx="12206587" cy="432049"/>
          </a:xfrm>
          <a:prstGeom prst="roundRect">
            <a:avLst>
              <a:gd name="adj" fmla="val 5054"/>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从访谈和参与会议的对象中获得软件需求</a:t>
            </a:r>
            <a:endParaRPr lang="zh-CN" altLang="en-US" dirty="0">
              <a:solidFill>
                <a:schemeClr val="lt1"/>
              </a:solidFill>
              <a:latin typeface="微软雅黑" panose="020B0503020204020204" charset="-122"/>
              <a:ea typeface="微软雅黑" panose="020B0503020204020204" charset="-122"/>
            </a:endParaRPr>
          </a:p>
        </p:txBody>
      </p:sp>
      <p:sp>
        <p:nvSpPr>
          <p:cNvPr id="4" name="矩形 3"/>
          <p:cNvSpPr/>
          <p:nvPr/>
        </p:nvSpPr>
        <p:spPr>
          <a:xfrm>
            <a:off x="4815756" y="2352498"/>
            <a:ext cx="7004086" cy="3973395"/>
          </a:xfrm>
          <a:prstGeom prst="rect">
            <a:avLst/>
          </a:prstGeom>
        </p:spPr>
        <p:txBody>
          <a:bodyPr wrap="square">
            <a:spAutoFit/>
          </a:bodyPr>
          <a:lstStyle/>
          <a:p>
            <a:pPr marL="938213" lvl="1" indent="-361950" eaLnBrk="1" hangingPunct="1">
              <a:lnSpc>
                <a:spcPct val="120000"/>
              </a:lnSpc>
              <a:spcBef>
                <a:spcPct val="20000"/>
              </a:spcBef>
              <a:buClr>
                <a:srgbClr val="C00000"/>
              </a:buClr>
              <a:buSzPct val="85000"/>
              <a:buFont typeface="Wingdings" panose="05000000000000000000" pitchFamily="2" charset="2"/>
              <a:buChar char="p"/>
              <a:defRPr/>
            </a:pPr>
            <a:r>
              <a:rPr kumimoji="1" lang="zh-CN" altLang="en-US" sz="2800" dirty="0">
                <a:solidFill>
                  <a:srgbClr val="002060"/>
                </a:solidFill>
                <a:latin typeface="+mn-lt"/>
                <a:ea typeface="+mn-ea"/>
                <a:cs typeface="微软雅黑" panose="020B0503020204020204" charset="-122"/>
              </a:rPr>
              <a:t>拟定会议议程</a:t>
            </a:r>
            <a:endParaRPr kumimoji="1" lang="en-US" altLang="zh-CN" sz="2800" dirty="0">
              <a:solidFill>
                <a:srgbClr val="002060"/>
              </a:solidFill>
              <a:latin typeface="+mn-lt"/>
              <a:ea typeface="+mn-ea"/>
              <a:cs typeface="微软雅黑" panose="020B0503020204020204" charset="-122"/>
            </a:endParaRPr>
          </a:p>
          <a:p>
            <a:pPr marL="1200150" lvl="2" indent="-285750" eaLnBrk="1" fontAlgn="auto" hangingPunct="1">
              <a:lnSpc>
                <a:spcPct val="90000"/>
              </a:lnSpc>
              <a:spcBef>
                <a:spcPct val="20000"/>
              </a:spcBef>
              <a:spcAft>
                <a:spcPts val="0"/>
              </a:spcAft>
              <a:buFont typeface="Wingdings" panose="05000000000000000000" pitchFamily="2" charset="2"/>
              <a:buChar char="ü"/>
              <a:defRPr/>
            </a:pPr>
            <a:r>
              <a:rPr kumimoji="1" lang="zh-CN" altLang="en-US" dirty="0">
                <a:solidFill>
                  <a:srgbClr val="002060"/>
                </a:solidFill>
                <a:latin typeface="+mn-lt"/>
                <a:ea typeface="+mn-ea"/>
                <a:cs typeface="微软雅黑" panose="020B0503020204020204" charset="-122"/>
              </a:rPr>
              <a:t>确定</a:t>
            </a:r>
            <a:r>
              <a:rPr kumimoji="1" lang="zh-CN" altLang="en-US" dirty="0">
                <a:solidFill>
                  <a:srgbClr val="002060"/>
                </a:solidFill>
                <a:latin typeface="+mn-lt"/>
                <a:ea typeface="+mn-ea"/>
                <a:cs typeface="微软雅黑" panose="020B0503020204020204" charset="-122"/>
                <a:hlinkClick r:id="rId4" action="ppaction://hlinkfile"/>
              </a:rPr>
              <a:t>会议</a:t>
            </a:r>
            <a:r>
              <a:rPr kumimoji="1" lang="zh-CN" altLang="en-US" dirty="0">
                <a:solidFill>
                  <a:srgbClr val="002060"/>
                </a:solidFill>
                <a:latin typeface="+mn-lt"/>
                <a:ea typeface="+mn-ea"/>
                <a:cs typeface="微软雅黑" panose="020B0503020204020204" charset="-122"/>
              </a:rPr>
              <a:t>计划            </a:t>
            </a:r>
            <a:endParaRPr kumimoji="1" lang="en-US" altLang="zh-CN" dirty="0">
              <a:solidFill>
                <a:srgbClr val="002060"/>
              </a:solidFill>
              <a:latin typeface="+mn-lt"/>
              <a:ea typeface="+mn-ea"/>
              <a:cs typeface="微软雅黑" panose="020B0503020204020204" charset="-122"/>
            </a:endParaRPr>
          </a:p>
          <a:p>
            <a:pPr marL="1200150" lvl="2" indent="-285750" eaLnBrk="1" fontAlgn="auto" hangingPunct="1">
              <a:lnSpc>
                <a:spcPct val="90000"/>
              </a:lnSpc>
              <a:spcBef>
                <a:spcPct val="20000"/>
              </a:spcBef>
              <a:spcAft>
                <a:spcPts val="0"/>
              </a:spcAft>
              <a:buFont typeface="Wingdings" panose="05000000000000000000" pitchFamily="2" charset="2"/>
              <a:buChar char="ü"/>
              <a:defRPr/>
            </a:pPr>
            <a:r>
              <a:rPr kumimoji="1" lang="zh-CN" altLang="en-US" dirty="0">
                <a:solidFill>
                  <a:srgbClr val="002060"/>
                </a:solidFill>
                <a:latin typeface="+mn-lt"/>
                <a:ea typeface="+mn-ea"/>
                <a:cs typeface="微软雅黑" panose="020B0503020204020204" charset="-122"/>
              </a:rPr>
              <a:t>准备</a:t>
            </a:r>
            <a:r>
              <a:rPr kumimoji="1" lang="zh-CN" altLang="en-US" dirty="0">
                <a:solidFill>
                  <a:srgbClr val="002060"/>
                </a:solidFill>
                <a:latin typeface="+mn-lt"/>
                <a:ea typeface="+mn-ea"/>
                <a:cs typeface="微软雅黑" panose="020B0503020204020204" charset="-122"/>
                <a:hlinkClick r:id="rId5" action="ppaction://hlinkfile"/>
              </a:rPr>
              <a:t>调研提纲</a:t>
            </a:r>
            <a:endParaRPr kumimoji="1" lang="en-US" altLang="zh-CN" dirty="0">
              <a:solidFill>
                <a:srgbClr val="002060"/>
              </a:solidFill>
              <a:latin typeface="+mn-lt"/>
              <a:ea typeface="+mn-ea"/>
              <a:cs typeface="微软雅黑" panose="020B0503020204020204" charset="-122"/>
            </a:endParaRPr>
          </a:p>
          <a:p>
            <a:pPr lvl="3" eaLnBrk="1" hangingPunct="1">
              <a:lnSpc>
                <a:spcPct val="90000"/>
              </a:lnSpc>
              <a:defRPr/>
            </a:pPr>
            <a:endParaRPr lang="zh-CN" altLang="en-US" sz="1800" dirty="0">
              <a:ea typeface="宋体" pitchFamily="2" charset="-122"/>
            </a:endParaRPr>
          </a:p>
          <a:p>
            <a:pPr marL="938213" lvl="1" indent="-361950" eaLnBrk="1" hangingPunct="1">
              <a:lnSpc>
                <a:spcPct val="120000"/>
              </a:lnSpc>
              <a:spcBef>
                <a:spcPct val="20000"/>
              </a:spcBef>
              <a:buClr>
                <a:srgbClr val="C00000"/>
              </a:buClr>
              <a:buSzPct val="85000"/>
              <a:buFont typeface="Wingdings" panose="05000000000000000000" pitchFamily="2" charset="2"/>
              <a:buChar char="p"/>
              <a:defRPr/>
            </a:pPr>
            <a:r>
              <a:rPr kumimoji="1" lang="zh-CN" altLang="en-US" sz="2800" dirty="0">
                <a:solidFill>
                  <a:srgbClr val="002060"/>
                </a:solidFill>
                <a:latin typeface="+mn-lt"/>
                <a:ea typeface="+mn-ea"/>
                <a:cs typeface="微软雅黑" panose="020B0503020204020204" charset="-122"/>
              </a:rPr>
              <a:t> 指定“调解人</a:t>
            </a:r>
            <a:r>
              <a:rPr kumimoji="1" lang="en-US" altLang="zh-CN" sz="2800" dirty="0">
                <a:solidFill>
                  <a:srgbClr val="002060"/>
                </a:solidFill>
                <a:latin typeface="+mn-lt"/>
                <a:ea typeface="+mn-ea"/>
                <a:cs typeface="微软雅黑" panose="020B0503020204020204" charset="-122"/>
              </a:rPr>
              <a:t>”</a:t>
            </a:r>
            <a:r>
              <a:rPr kumimoji="1" lang="zh-CN" altLang="en-US" sz="2800" dirty="0">
                <a:solidFill>
                  <a:srgbClr val="002060"/>
                </a:solidFill>
                <a:latin typeface="+mn-lt"/>
                <a:ea typeface="+mn-ea"/>
                <a:cs typeface="微软雅黑" panose="020B0503020204020204" charset="-122"/>
              </a:rPr>
              <a:t>控制会议</a:t>
            </a:r>
            <a:endParaRPr kumimoji="1" lang="en-US" altLang="zh-CN" sz="2800" dirty="0">
              <a:solidFill>
                <a:srgbClr val="002060"/>
              </a:solidFill>
              <a:latin typeface="+mn-lt"/>
              <a:ea typeface="+mn-ea"/>
              <a:cs typeface="微软雅黑" panose="020B0503020204020204" charset="-122"/>
            </a:endParaRPr>
          </a:p>
          <a:p>
            <a:pPr marL="1200150" lvl="2" indent="-285750" eaLnBrk="1" fontAlgn="auto" hangingPunct="1">
              <a:spcBef>
                <a:spcPct val="20000"/>
              </a:spcBef>
              <a:spcAft>
                <a:spcPts val="0"/>
              </a:spcAft>
              <a:buFont typeface="Wingdings" panose="05000000000000000000" pitchFamily="2" charset="2"/>
              <a:buChar char="ü"/>
              <a:defRPr/>
            </a:pPr>
            <a:r>
              <a:rPr kumimoji="1" lang="zh-CN" altLang="en-US" dirty="0">
                <a:solidFill>
                  <a:srgbClr val="002060"/>
                </a:solidFill>
                <a:latin typeface="+mn-lt"/>
                <a:ea typeface="+mn-ea"/>
                <a:cs typeface="微软雅黑" panose="020B0503020204020204" charset="-122"/>
              </a:rPr>
              <a:t>可以是用户或需求人员</a:t>
            </a:r>
            <a:endParaRPr kumimoji="1" lang="en-US" altLang="zh-CN" dirty="0">
              <a:solidFill>
                <a:srgbClr val="002060"/>
              </a:solidFill>
              <a:latin typeface="+mn-lt"/>
              <a:ea typeface="+mn-ea"/>
              <a:cs typeface="微软雅黑" panose="020B0503020204020204" charset="-122"/>
            </a:endParaRPr>
          </a:p>
          <a:p>
            <a:pPr marL="1200150" lvl="2" indent="-285750" eaLnBrk="1" fontAlgn="auto" hangingPunct="1">
              <a:spcBef>
                <a:spcPct val="20000"/>
              </a:spcBef>
              <a:spcAft>
                <a:spcPts val="0"/>
              </a:spcAft>
              <a:buFont typeface="Wingdings" panose="05000000000000000000" pitchFamily="2" charset="2"/>
              <a:buChar char="ü"/>
              <a:defRPr/>
            </a:pPr>
            <a:r>
              <a:rPr kumimoji="1" lang="zh-CN" altLang="en-US" dirty="0">
                <a:solidFill>
                  <a:srgbClr val="002060"/>
                </a:solidFill>
                <a:latin typeface="+mn-lt"/>
                <a:ea typeface="+mn-ea"/>
                <a:cs typeface="微软雅黑" panose="020B0503020204020204" charset="-122"/>
              </a:rPr>
              <a:t>需求人员引导和把握调研的重点和方向</a:t>
            </a:r>
            <a:endParaRPr kumimoji="1" lang="en-US" altLang="zh-CN" dirty="0">
              <a:solidFill>
                <a:srgbClr val="002060"/>
              </a:solidFill>
              <a:latin typeface="+mn-lt"/>
              <a:ea typeface="+mn-ea"/>
              <a:cs typeface="微软雅黑" panose="020B0503020204020204" charset="-122"/>
            </a:endParaRPr>
          </a:p>
          <a:p>
            <a:pPr marL="1200150" lvl="2" indent="-285750" eaLnBrk="1" fontAlgn="auto" hangingPunct="1">
              <a:spcBef>
                <a:spcPct val="20000"/>
              </a:spcBef>
              <a:spcAft>
                <a:spcPts val="0"/>
              </a:spcAft>
              <a:buFont typeface="Wingdings" panose="05000000000000000000" pitchFamily="2" charset="2"/>
              <a:buChar char="ü"/>
              <a:defRPr/>
            </a:pPr>
            <a:r>
              <a:rPr kumimoji="1" lang="zh-CN" altLang="en-US" dirty="0">
                <a:solidFill>
                  <a:srgbClr val="002060"/>
                </a:solidFill>
                <a:latin typeface="+mn-lt"/>
                <a:ea typeface="+mn-ea"/>
                <a:cs typeface="微软雅黑" panose="020B0503020204020204" charset="-122"/>
              </a:rPr>
              <a:t>从业务流程入手，重点关注其中的功能需求（核心是</a:t>
            </a:r>
            <a:r>
              <a:rPr kumimoji="1" lang="en-US" altLang="zh-CN" dirty="0">
                <a:solidFill>
                  <a:srgbClr val="002060"/>
                </a:solidFill>
                <a:latin typeface="+mn-lt"/>
                <a:ea typeface="+mn-ea"/>
                <a:cs typeface="微软雅黑" panose="020B0503020204020204" charset="-122"/>
              </a:rPr>
              <a:t>IPO</a:t>
            </a:r>
            <a:r>
              <a:rPr kumimoji="1" lang="zh-CN" altLang="en-US" dirty="0">
                <a:solidFill>
                  <a:srgbClr val="002060"/>
                </a:solidFill>
                <a:latin typeface="+mn-lt"/>
                <a:ea typeface="+mn-ea"/>
                <a:cs typeface="微软雅黑" panose="020B0503020204020204" charset="-122"/>
              </a:rPr>
              <a:t>）</a:t>
            </a:r>
            <a:endParaRPr kumimoji="1" lang="en-US" altLang="zh-CN" dirty="0">
              <a:solidFill>
                <a:srgbClr val="002060"/>
              </a:solidFill>
              <a:latin typeface="+mn-lt"/>
              <a:ea typeface="+mn-ea"/>
              <a:cs typeface="微软雅黑" panose="020B0503020204020204" charset="-122"/>
            </a:endParaRPr>
          </a:p>
        </p:txBody>
      </p:sp>
    </p:spTree>
    <p:extLst>
      <p:ext uri="{BB962C8B-B14F-4D97-AF65-F5344CB8AC3E}">
        <p14:creationId xmlns:p14="http://schemas.microsoft.com/office/powerpoint/2010/main" val="329431879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6540</TotalTime>
  <Words>3429</Words>
  <Application>Microsoft Office PowerPoint</Application>
  <PresentationFormat>自定义</PresentationFormat>
  <Paragraphs>447</Paragraphs>
  <Slides>52</Slides>
  <Notes>4</Notes>
  <HiddenSlides>1</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60" baseType="lpstr">
      <vt:lpstr>宋体</vt:lpstr>
      <vt:lpstr>微软雅黑</vt:lpstr>
      <vt:lpstr>Arial</vt:lpstr>
      <vt:lpstr>Times New Roman</vt:lpstr>
      <vt:lpstr>Wingdings</vt:lpstr>
      <vt:lpstr>自定义设计方案</vt:lpstr>
      <vt:lpstr>Visio</vt:lpstr>
      <vt:lpstr>Clip</vt:lpstr>
      <vt:lpstr>PowerPoint 演示文稿</vt:lpstr>
      <vt:lpstr>内容</vt:lpstr>
      <vt:lpstr>1.1 概述</vt:lpstr>
      <vt:lpstr>软件需求获取的困难</vt:lpstr>
      <vt:lpstr>完整软件需求的构成</vt:lpstr>
      <vt:lpstr>1.2 软件需求的来源</vt:lpstr>
      <vt:lpstr>软件需求的来源</vt:lpstr>
      <vt:lpstr>1.3 获取软件需求方法</vt:lpstr>
      <vt:lpstr>访谈和会议</vt:lpstr>
      <vt:lpstr>调查问卷</vt:lpstr>
      <vt:lpstr>现场观摩</vt:lpstr>
      <vt:lpstr>分析业务资料</vt:lpstr>
      <vt:lpstr>头脑风暴</vt:lpstr>
      <vt:lpstr>软件原型</vt:lpstr>
      <vt:lpstr>群体化方法</vt:lpstr>
      <vt:lpstr>场景分析法</vt:lpstr>
      <vt:lpstr>1.4 获取软件需求的过程</vt:lpstr>
      <vt:lpstr>内容</vt:lpstr>
      <vt:lpstr>2.1 定义问题</vt:lpstr>
      <vt:lpstr>定义问题</vt:lpstr>
      <vt:lpstr>2.2 提出多种问题解决方案</vt:lpstr>
      <vt:lpstr>解决方案分析与选择</vt:lpstr>
      <vt:lpstr>明确方案中软件的范围和边界</vt:lpstr>
      <vt:lpstr>内容</vt:lpstr>
      <vt:lpstr>3.1 导出功能性需求</vt:lpstr>
      <vt:lpstr>排除非法的软件需求</vt:lpstr>
      <vt:lpstr>3.2 构思功能性需求</vt:lpstr>
      <vt:lpstr>有创意软件的特点</vt:lpstr>
      <vt:lpstr>3.3 导出非功能性需求</vt:lpstr>
      <vt:lpstr>示例：“空巢老人看护软件”的非功能需求</vt:lpstr>
      <vt:lpstr>内容</vt:lpstr>
      <vt:lpstr>4.1 描述初步软件需求</vt:lpstr>
      <vt:lpstr>4.2 方式1：自然语言描述</vt:lpstr>
      <vt:lpstr>示例：用自然语言描述的初步软件需求</vt:lpstr>
      <vt:lpstr>4.3 方式2：软件原型描述</vt:lpstr>
      <vt:lpstr>4.4 方式3：用例图描述</vt:lpstr>
      <vt:lpstr>1. 执行者(Actor)</vt:lpstr>
      <vt:lpstr>2. 用例(Use Case)</vt:lpstr>
      <vt:lpstr>3. 执行者与用例间的关系</vt:lpstr>
      <vt:lpstr>用例间的关系</vt:lpstr>
      <vt:lpstr>用例间的关系-包含关系</vt:lpstr>
      <vt:lpstr>用例间的关系-扩展关系</vt:lpstr>
      <vt:lpstr>用例间的关系-继承</vt:lpstr>
      <vt:lpstr>边界框</vt:lpstr>
      <vt:lpstr>对用例的进一步详细描述</vt:lpstr>
      <vt:lpstr>示例：用例描述</vt:lpstr>
      <vt:lpstr>4.5 撰写“初步软件需求描述”文档</vt:lpstr>
      <vt:lpstr>内容</vt:lpstr>
      <vt:lpstr>5.1 输出的软件制品</vt:lpstr>
      <vt:lpstr>5.2 软件需求可行性分析（1/2）</vt:lpstr>
      <vt:lpstr>软件需求可行性分析（2/2）</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jinyao zheng</cp:lastModifiedBy>
  <cp:revision>2720</cp:revision>
  <dcterms:created xsi:type="dcterms:W3CDTF">2113-01-01T00:00:00Z</dcterms:created>
  <dcterms:modified xsi:type="dcterms:W3CDTF">2024-12-17T08:44:08Z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