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891" r:id="rId2"/>
    <p:sldId id="367" r:id="rId3"/>
    <p:sldId id="2900" r:id="rId4"/>
    <p:sldId id="2901" r:id="rId5"/>
    <p:sldId id="2902" r:id="rId6"/>
    <p:sldId id="613" r:id="rId7"/>
    <p:sldId id="2961" r:id="rId8"/>
    <p:sldId id="614" r:id="rId9"/>
    <p:sldId id="615" r:id="rId10"/>
    <p:sldId id="616" r:id="rId11"/>
    <p:sldId id="1369" r:id="rId12"/>
    <p:sldId id="617" r:id="rId13"/>
    <p:sldId id="619" r:id="rId14"/>
    <p:sldId id="620" r:id="rId15"/>
    <p:sldId id="623" r:id="rId16"/>
    <p:sldId id="2957" r:id="rId17"/>
    <p:sldId id="1370" r:id="rId18"/>
    <p:sldId id="629" r:id="rId19"/>
    <p:sldId id="631" r:id="rId20"/>
    <p:sldId id="632" r:id="rId21"/>
    <p:sldId id="633" r:id="rId22"/>
    <p:sldId id="634" r:id="rId23"/>
    <p:sldId id="1371" r:id="rId24"/>
    <p:sldId id="635" r:id="rId25"/>
    <p:sldId id="636" r:id="rId26"/>
    <p:sldId id="637" r:id="rId27"/>
    <p:sldId id="2966" r:id="rId28"/>
    <p:sldId id="638" r:id="rId29"/>
    <p:sldId id="639" r:id="rId30"/>
    <p:sldId id="640" r:id="rId31"/>
    <p:sldId id="642" r:id="rId32"/>
    <p:sldId id="645" r:id="rId33"/>
    <p:sldId id="646" r:id="rId34"/>
    <p:sldId id="2903" r:id="rId35"/>
    <p:sldId id="1372" r:id="rId36"/>
    <p:sldId id="651" r:id="rId37"/>
    <p:sldId id="2904" r:id="rId38"/>
    <p:sldId id="1446" r:id="rId39"/>
    <p:sldId id="1374" r:id="rId40"/>
    <p:sldId id="654" r:id="rId41"/>
    <p:sldId id="2905" r:id="rId42"/>
    <p:sldId id="657" r:id="rId43"/>
    <p:sldId id="2962" r:id="rId44"/>
    <p:sldId id="2907" r:id="rId45"/>
    <p:sldId id="2908" r:id="rId46"/>
    <p:sldId id="2909" r:id="rId47"/>
    <p:sldId id="2911" r:id="rId48"/>
    <p:sldId id="2913" r:id="rId49"/>
    <p:sldId id="2915" r:id="rId50"/>
    <p:sldId id="2916" r:id="rId51"/>
    <p:sldId id="2917" r:id="rId52"/>
    <p:sldId id="2918" r:id="rId53"/>
    <p:sldId id="2919" r:id="rId54"/>
    <p:sldId id="2920" r:id="rId55"/>
    <p:sldId id="2921" r:id="rId56"/>
    <p:sldId id="2922" r:id="rId57"/>
    <p:sldId id="2923" r:id="rId58"/>
    <p:sldId id="2925" r:id="rId59"/>
    <p:sldId id="2926" r:id="rId60"/>
    <p:sldId id="2927" r:id="rId61"/>
    <p:sldId id="2930" r:id="rId62"/>
    <p:sldId id="2924" r:id="rId63"/>
    <p:sldId id="2958" r:id="rId64"/>
    <p:sldId id="2931" r:id="rId65"/>
    <p:sldId id="2932" r:id="rId66"/>
    <p:sldId id="2933" r:id="rId67"/>
    <p:sldId id="2935" r:id="rId68"/>
    <p:sldId id="2936" r:id="rId69"/>
    <p:sldId id="2938" r:id="rId70"/>
    <p:sldId id="2937" r:id="rId71"/>
    <p:sldId id="2940" r:id="rId72"/>
    <p:sldId id="2942" r:id="rId73"/>
    <p:sldId id="2943" r:id="rId74"/>
    <p:sldId id="2944" r:id="rId75"/>
    <p:sldId id="2963" r:id="rId76"/>
    <p:sldId id="653" r:id="rId77"/>
    <p:sldId id="2948" r:id="rId78"/>
    <p:sldId id="2951" r:id="rId79"/>
    <p:sldId id="2949" r:id="rId80"/>
    <p:sldId id="2950" r:id="rId81"/>
    <p:sldId id="2952" r:id="rId82"/>
    <p:sldId id="2953" r:id="rId83"/>
    <p:sldId id="474" r:id="rId84"/>
  </p:sldIdLst>
  <p:sldSz cx="12190413" cy="6858000"/>
  <p:notesSz cx="7099300" cy="10234613"/>
  <p:custDataLst>
    <p:tags r:id="rId8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82270" autoAdjust="0"/>
  </p:normalViewPr>
  <p:slideViewPr>
    <p:cSldViewPr>
      <p:cViewPr varScale="1">
        <p:scale>
          <a:sx n="79" d="100"/>
          <a:sy n="79" d="100"/>
        </p:scale>
        <p:origin x="840" y="82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5C9DD0-5E40-41AF-AB93-608BFF9DD257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5C9DD0-5E40-41AF-AB93-608BFF9DD257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993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5C9DD0-5E40-41AF-AB93-608BFF9DD257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5C9DD0-5E40-41AF-AB93-608BFF9DD257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Visio___.vsdx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D93D1C2-5BA3-4830-B71F-95742B5AA952}"/>
              </a:ext>
            </a:extLst>
          </p:cNvPr>
          <p:cNvSpPr txBox="1">
            <a:spLocks noChangeArrowheads="1"/>
          </p:cNvSpPr>
          <p:nvPr/>
        </p:nvSpPr>
        <p:spPr>
          <a:xfrm>
            <a:off x="586594" y="2708920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分析软件需求</a:t>
            </a:r>
          </a:p>
        </p:txBody>
      </p:sp>
    </p:spTree>
    <p:extLst>
      <p:ext uri="{BB962C8B-B14F-4D97-AF65-F5344CB8AC3E}">
        <p14:creationId xmlns:p14="http://schemas.microsoft.com/office/powerpoint/2010/main" val="1296068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顺序图的表示方式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“[</a:t>
            </a:r>
            <a:r>
              <a:rPr lang="zh-CN" altLang="zh-CN" dirty="0"/>
              <a:t>对象名</a:t>
            </a:r>
            <a:r>
              <a:rPr lang="en-US" altLang="zh-CN" dirty="0"/>
              <a:t>] : [</a:t>
            </a:r>
            <a:r>
              <a:rPr lang="zh-CN" altLang="zh-CN" dirty="0"/>
              <a:t>类名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“Tom</a:t>
            </a:r>
            <a:r>
              <a:rPr lang="zh-CN" altLang="en-US" dirty="0"/>
              <a:t>：</a:t>
            </a:r>
            <a:r>
              <a:rPr lang="en-US" altLang="zh-CN" dirty="0"/>
              <a:t>Student”</a:t>
            </a:r>
            <a:r>
              <a:rPr lang="zh-CN" altLang="en-US" dirty="0"/>
              <a:t>或</a:t>
            </a:r>
            <a:r>
              <a:rPr lang="en-US" altLang="zh-CN" dirty="0"/>
              <a:t>“</a:t>
            </a:r>
            <a:r>
              <a:rPr lang="en-US" altLang="zh-CN" u="sng" dirty="0"/>
              <a:t>Student</a:t>
            </a:r>
            <a:r>
              <a:rPr lang="en-US" altLang="zh-CN" dirty="0"/>
              <a:t>”</a:t>
            </a:r>
          </a:p>
          <a:p>
            <a:pPr lvl="1"/>
            <a:endParaRPr lang="en-US" altLang="zh-CN" dirty="0"/>
          </a:p>
          <a:p>
            <a:r>
              <a:rPr lang="zh-CN" altLang="zh-CN" dirty="0"/>
              <a:t>消息传递</a:t>
            </a:r>
            <a:endParaRPr lang="en-US" altLang="zh-CN" dirty="0"/>
          </a:p>
          <a:p>
            <a:pPr lvl="1"/>
            <a:r>
              <a:rPr lang="zh-CN" altLang="zh-CN" dirty="0"/>
              <a:t>对象生命线间的</a:t>
            </a:r>
            <a:r>
              <a:rPr lang="zh-CN" altLang="zh-CN" b="1" dirty="0">
                <a:solidFill>
                  <a:srgbClr val="C00000"/>
                </a:solidFill>
              </a:rPr>
              <a:t>有向边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“[*][</a:t>
            </a:r>
            <a:r>
              <a:rPr lang="zh-CN" altLang="zh-CN" dirty="0"/>
              <a:t>监护条件</a:t>
            </a:r>
            <a:r>
              <a:rPr lang="en-US" altLang="zh-CN" dirty="0"/>
              <a:t>] [</a:t>
            </a:r>
            <a:r>
              <a:rPr lang="zh-CN" altLang="zh-CN" dirty="0"/>
              <a:t>返回值</a:t>
            </a:r>
            <a:r>
              <a:rPr lang="en-US" altLang="zh-CN" dirty="0"/>
              <a:t>:=]</a:t>
            </a:r>
            <a:r>
              <a:rPr lang="zh-CN" altLang="zh-CN" dirty="0"/>
              <a:t>消息名</a:t>
            </a:r>
            <a:r>
              <a:rPr lang="en-US" altLang="zh-CN" dirty="0"/>
              <a:t>[(</a:t>
            </a:r>
            <a:r>
              <a:rPr lang="zh-CN" altLang="zh-CN" dirty="0"/>
              <a:t>参数表</a:t>
            </a:r>
            <a:r>
              <a:rPr lang="en-US" altLang="zh-CN" dirty="0"/>
              <a:t>)]”</a:t>
            </a:r>
          </a:p>
          <a:p>
            <a:pPr lvl="1"/>
            <a:r>
              <a:rPr lang="en-US" altLang="zh-CN" dirty="0"/>
              <a:t>“*”</a:t>
            </a:r>
            <a:r>
              <a:rPr lang="zh-CN" altLang="zh-CN" dirty="0"/>
              <a:t>为迭代标记表示同一消息对同一类的多个对象发送</a:t>
            </a:r>
            <a:endParaRPr lang="en-US" altLang="zh-CN" dirty="0"/>
          </a:p>
          <a:p>
            <a:endParaRPr lang="en-US" altLang="zh-C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对象间的消息传递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同步消息</a:t>
            </a:r>
          </a:p>
          <a:p>
            <a:pPr lvl="1"/>
            <a:r>
              <a:rPr lang="zh-CN" altLang="en-US"/>
              <a:t>发送者等待接收者将消息处理完后再继续</a:t>
            </a:r>
          </a:p>
          <a:p>
            <a:r>
              <a:rPr lang="zh-CN" altLang="en-US"/>
              <a:t>异步消息</a:t>
            </a:r>
          </a:p>
          <a:p>
            <a:pPr lvl="1"/>
            <a:r>
              <a:rPr lang="zh-CN" altLang="en-US"/>
              <a:t>发送者在发送完消息后不等待接收方即继续自己的处理</a:t>
            </a:r>
          </a:p>
          <a:p>
            <a:r>
              <a:rPr lang="zh-CN" altLang="en-US"/>
              <a:t>自消息</a:t>
            </a:r>
          </a:p>
          <a:p>
            <a:pPr lvl="1"/>
            <a:r>
              <a:rPr lang="zh-CN" altLang="en-US"/>
              <a:t>一个对象发送给自身的消息</a:t>
            </a:r>
          </a:p>
          <a:p>
            <a:r>
              <a:rPr lang="zh-CN" altLang="en-US"/>
              <a:t>返回消息</a:t>
            </a:r>
          </a:p>
          <a:p>
            <a:pPr lvl="1"/>
            <a:r>
              <a:rPr lang="zh-CN" altLang="en-US"/>
              <a:t>某条消息处理已经完成，处理结果沿返回消息传回</a:t>
            </a:r>
          </a:p>
          <a:p>
            <a:r>
              <a:rPr lang="zh-CN" altLang="en-US"/>
              <a:t>创建消息和销毁消息</a:t>
            </a:r>
          </a:p>
          <a:p>
            <a:pPr lvl="1"/>
            <a:r>
              <a:rPr lang="zh-CN" altLang="en-US"/>
              <a:t>消息传递目标对象的创建和删除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消息图元的表示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505921"/>
              </p:ext>
            </p:extLst>
          </p:nvPr>
        </p:nvGraphicFramePr>
        <p:xfrm>
          <a:off x="2214721" y="1181063"/>
          <a:ext cx="3250704" cy="302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16200" imgH="2425700" progId="Visio.Drawing.11">
                  <p:embed/>
                </p:oleObj>
              </mc:Choice>
              <mc:Fallback>
                <p:oleObj name="Visio" r:id="rId2" imgW="2616200" imgH="2425700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721" y="1181063"/>
                        <a:ext cx="3250704" cy="3028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99530"/>
              </p:ext>
            </p:extLst>
          </p:nvPr>
        </p:nvGraphicFramePr>
        <p:xfrm>
          <a:off x="6736551" y="1198169"/>
          <a:ext cx="3232632" cy="301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943223" imgH="1805152" progId="Visio.Drawing.11">
                  <p:embed/>
                </p:oleObj>
              </mc:Choice>
              <mc:Fallback>
                <p:oleObj name="Visio" r:id="rId4" imgW="1943223" imgH="1805152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551" y="1198169"/>
                        <a:ext cx="3232632" cy="3011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28135" y="2560128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同步消息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75692" y="2870124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异步消息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265160"/>
              </p:ext>
            </p:extLst>
          </p:nvPr>
        </p:nvGraphicFramePr>
        <p:xfrm>
          <a:off x="2073093" y="3836207"/>
          <a:ext cx="3917950" cy="300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162300" imgH="2425700" progId="Visio.Drawing.11">
                  <p:embed/>
                </p:oleObj>
              </mc:Choice>
              <mc:Fallback>
                <p:oleObj name="Visio" r:id="rId6" imgW="3162300" imgH="2425700" progId="Visio.Drawing.11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093" y="3836207"/>
                        <a:ext cx="3917950" cy="3004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78787" y="4797152"/>
            <a:ext cx="113665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带时间延迟的消息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0610" y="919453"/>
            <a:ext cx="741682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注意箭头的图形表示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线条和箭头形状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918372-9325-49A6-AF40-28654A393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878" y="4113076"/>
            <a:ext cx="2797978" cy="22631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8A0E5B8-AC3C-4E22-BC61-4EAA6D33B150}"/>
              </a:ext>
            </a:extLst>
          </p:cNvPr>
          <p:cNvSpPr txBox="1"/>
          <p:nvPr/>
        </p:nvSpPr>
        <p:spPr>
          <a:xfrm>
            <a:off x="10044030" y="5288771"/>
            <a:ext cx="141577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返回消息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EC328F-474F-47C6-B30B-5C983846174B}"/>
              </a:ext>
            </a:extLst>
          </p:cNvPr>
          <p:cNvSpPr/>
          <p:nvPr/>
        </p:nvSpPr>
        <p:spPr>
          <a:xfrm>
            <a:off x="9238085" y="747368"/>
            <a:ext cx="2952328" cy="7920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注意图元符号！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示例：顺序图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618746"/>
              </p:ext>
            </p:extLst>
          </p:nvPr>
        </p:nvGraphicFramePr>
        <p:xfrm>
          <a:off x="478582" y="1159827"/>
          <a:ext cx="7516372" cy="514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06900" imgH="3022600" progId="Visio.Drawing.11">
                  <p:embed/>
                </p:oleObj>
              </mc:Choice>
              <mc:Fallback>
                <p:oleObj name="Visio" r:id="rId2" imgW="4406900" imgH="3022600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1159827"/>
                        <a:ext cx="7516372" cy="5149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435466" y="1874728"/>
            <a:ext cx="2736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生命线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活跃期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同步消息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自消息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消息名称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对象名称</a:t>
            </a:r>
          </a:p>
        </p:txBody>
      </p:sp>
      <p:sp>
        <p:nvSpPr>
          <p:cNvPr id="3" name="圆角矩形 8">
            <a:extLst>
              <a:ext uri="{FF2B5EF4-FFF2-40B4-BE49-F238E27FC236}">
                <a16:creationId xmlns:a16="http://schemas.microsoft.com/office/drawing/2014/main" id="{7021D82A-6F77-5B11-AB01-022D47D123DB}"/>
              </a:ext>
            </a:extLst>
          </p:cNvPr>
          <p:cNvSpPr/>
          <p:nvPr/>
        </p:nvSpPr>
        <p:spPr>
          <a:xfrm>
            <a:off x="-16174" y="6417331"/>
            <a:ext cx="12206587" cy="432049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特别注意图符的画法和要求</a:t>
            </a: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通信图的表示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4151300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表示</a:t>
            </a:r>
            <a:r>
              <a:rPr lang="zh-CN" altLang="zh-CN" dirty="0"/>
              <a:t>对象</a:t>
            </a:r>
            <a:endParaRPr lang="en-US" altLang="zh-CN" dirty="0"/>
          </a:p>
          <a:p>
            <a:r>
              <a:rPr lang="zh-CN" altLang="zh-CN" dirty="0"/>
              <a:t>对象间</a:t>
            </a:r>
            <a:r>
              <a:rPr lang="zh-CN" altLang="zh-CN" dirty="0">
                <a:solidFill>
                  <a:srgbClr val="C00000"/>
                </a:solidFill>
              </a:rPr>
              <a:t>连接</a:t>
            </a:r>
            <a:r>
              <a:rPr lang="zh-CN" altLang="zh-CN" dirty="0"/>
              <a:t>称为连接器</a:t>
            </a:r>
            <a:endParaRPr lang="en-US" altLang="zh-CN" dirty="0"/>
          </a:p>
          <a:p>
            <a:r>
              <a:rPr lang="zh-CN" altLang="zh-CN" dirty="0"/>
              <a:t>连接器上可标示一到多条</a:t>
            </a:r>
            <a:r>
              <a:rPr lang="zh-CN" altLang="zh-CN" dirty="0">
                <a:solidFill>
                  <a:srgbClr val="C00000"/>
                </a:solidFill>
              </a:rPr>
              <a:t>消息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zh-CN" dirty="0"/>
              <a:t>消息传递方向用靠近消息小箭头表示</a:t>
            </a:r>
            <a:endParaRPr lang="en-US" altLang="zh-CN" dirty="0"/>
          </a:p>
          <a:p>
            <a:r>
              <a:rPr lang="zh-CN" altLang="zh-CN" dirty="0"/>
              <a:t>消息序号采用多层标号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CA11900-6BDA-463A-99D9-9DEFFB1D3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1176" y="1384417"/>
          <a:ext cx="7200800" cy="435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75405" imgH="2344420" progId="Visio.Drawing.11">
                  <p:embed/>
                </p:oleObj>
              </mc:Choice>
              <mc:Fallback>
                <p:oleObj name="Visio" r:id="rId2" imgW="3875405" imgH="2344420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CA11900-6BDA-463A-99D9-9DEFFB1D3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176" y="1384417"/>
                        <a:ext cx="7200800" cy="43564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顺序图和通信图的选取原则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顺序图和通信图</a:t>
            </a:r>
            <a:r>
              <a:rPr lang="zh-CN" altLang="zh-CN" dirty="0">
                <a:solidFill>
                  <a:srgbClr val="C00000"/>
                </a:solidFill>
              </a:rPr>
              <a:t>语义上等价</a:t>
            </a:r>
            <a:endParaRPr lang="zh-CN" altLang="zh-CN" dirty="0"/>
          </a:p>
          <a:p>
            <a:pPr lvl="1"/>
            <a:r>
              <a:rPr lang="zh-CN" altLang="zh-CN" dirty="0"/>
              <a:t>没必要针对同一建模目标同时创建</a:t>
            </a:r>
            <a:r>
              <a:rPr lang="zh-CN" altLang="en-US" dirty="0"/>
              <a:t>这二个</a:t>
            </a:r>
            <a:r>
              <a:rPr lang="zh-CN" altLang="zh-CN" dirty="0"/>
              <a:t>图</a:t>
            </a:r>
            <a:endParaRPr lang="en-US" altLang="zh-CN" dirty="0"/>
          </a:p>
          <a:p>
            <a:pPr lvl="1"/>
            <a:endParaRPr lang="zh-CN" altLang="zh-CN" dirty="0"/>
          </a:p>
          <a:p>
            <a:pPr lvl="0"/>
            <a:r>
              <a:rPr lang="zh-CN" altLang="en-US" dirty="0"/>
              <a:t>选择原则</a:t>
            </a:r>
            <a:endParaRPr lang="en-US" altLang="zh-CN" dirty="0"/>
          </a:p>
          <a:p>
            <a:pPr lvl="1"/>
            <a:r>
              <a:rPr lang="zh-CN" altLang="zh-CN" dirty="0"/>
              <a:t>当需要强调消息传递的</a:t>
            </a:r>
            <a:r>
              <a:rPr lang="zh-CN" altLang="zh-CN" b="1" dirty="0">
                <a:solidFill>
                  <a:srgbClr val="C00000"/>
                </a:solidFill>
              </a:rPr>
              <a:t>时间序</a:t>
            </a:r>
            <a:r>
              <a:rPr lang="zh-CN" altLang="zh-CN" dirty="0"/>
              <a:t>时采用顺序图</a:t>
            </a:r>
            <a:r>
              <a:rPr lang="zh-CN" altLang="en-US" dirty="0"/>
              <a:t>，</a:t>
            </a:r>
            <a:r>
              <a:rPr lang="zh-CN" altLang="zh-CN" dirty="0"/>
              <a:t>当需要强调对象间的</a:t>
            </a:r>
            <a:r>
              <a:rPr lang="zh-CN" altLang="zh-CN" b="1" dirty="0">
                <a:solidFill>
                  <a:srgbClr val="C00000"/>
                </a:solidFill>
              </a:rPr>
              <a:t>交互协作关系</a:t>
            </a:r>
            <a:r>
              <a:rPr lang="zh-CN" altLang="zh-CN" dirty="0"/>
              <a:t>时采用通信图</a:t>
            </a:r>
          </a:p>
          <a:p>
            <a:pPr lvl="1"/>
            <a:r>
              <a:rPr lang="zh-CN" altLang="zh-CN" dirty="0"/>
              <a:t>当刻画场景或用例的动作序列时采用顺序图，当刻画软件内部某项功能的实现构想时，采用通信图</a:t>
            </a:r>
          </a:p>
          <a:p>
            <a:pPr lvl="1"/>
            <a:r>
              <a:rPr lang="zh-CN" altLang="zh-CN" dirty="0"/>
              <a:t>在业务分析和需求建模阶段优先考虑顺序图；在设计和实现阶段优先考虑通信图</a:t>
            </a:r>
          </a:p>
          <a:p>
            <a:endParaRPr lang="zh-CN" altLang="zh-CN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854E-2943-4729-91B0-EE9C0FA3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示例：顺序图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B54BE-F17D-48C1-8CE6-6E4D57F8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2387104" cy="5040312"/>
          </a:xfrm>
        </p:spPr>
        <p:txBody>
          <a:bodyPr/>
          <a:lstStyle/>
          <a:p>
            <a:r>
              <a:rPr lang="zh-CN" altLang="en-US" dirty="0"/>
              <a:t>指出顺序图中各个</a:t>
            </a:r>
            <a:r>
              <a:rPr lang="zh-CN" altLang="en-US" dirty="0">
                <a:solidFill>
                  <a:srgbClr val="C00000"/>
                </a:solidFill>
              </a:rPr>
              <a:t>图形要素及其含义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这个图是否有画的</a:t>
            </a:r>
            <a:r>
              <a:rPr lang="zh-CN" altLang="en-US" dirty="0">
                <a:solidFill>
                  <a:srgbClr val="C00000"/>
                </a:solidFill>
              </a:rPr>
              <a:t>不对之处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359ADA-E62D-49B5-ACA5-8341BE6D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6" y="872716"/>
            <a:ext cx="8795817" cy="55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458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类图和对象图</a:t>
            </a:r>
          </a:p>
        </p:txBody>
      </p:sp>
      <p:sp>
        <p:nvSpPr>
          <p:cNvPr id="47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©Copyright Xinjun Mao</a:t>
            </a:r>
          </a:p>
        </p:txBody>
      </p:sp>
      <p:sp>
        <p:nvSpPr>
          <p:cNvPr id="4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2" name="表格 1"/>
          <p:cNvGraphicFramePr/>
          <p:nvPr/>
        </p:nvGraphicFramePr>
        <p:xfrm>
          <a:off x="730610" y="944835"/>
          <a:ext cx="10909212" cy="5481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视点</a:t>
                      </a:r>
                      <a:endParaRPr lang="en-US" altLang="en-US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图（diagram）</a:t>
                      </a:r>
                      <a:endParaRPr lang="en-US" altLang="en-US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结构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包图（package diagram）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包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层面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系统的静态结构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类图（class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diagram）</a:t>
                      </a:r>
                      <a:endParaRPr lang="en-US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en-US" alt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对象图（object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diagram）</a:t>
                      </a:r>
                      <a:endParaRPr lang="en-US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en-US" alt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  <a:endParaRPr lang="en-US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构件图(component diagram)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描述系统中构件及</a:t>
                      </a: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其</a:t>
                      </a:r>
                      <a:r>
                        <a:rPr lang="en-US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依赖关系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行为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状态图(statechart diagram )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描述状态的变迁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活动图(activity diagram)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描述系统活动的实施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通信图(communication diagram)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描述对象间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的</a:t>
                      </a:r>
                      <a:r>
                        <a:rPr lang="en-US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消息传递与协作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顺序图(sequence diagram)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描述对象间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消息传递与协作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部署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部署图（deployment </a:t>
                      </a: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描述系统中工件在物理运行环境中的</a:t>
                      </a:r>
                      <a:r>
                        <a:rPr lang="zh-CN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</a:t>
                      </a:r>
                      <a:r>
                        <a:rPr lang="en-US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情况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用例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用例图（use case </a:t>
                      </a: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从外部用户角度描述系统功能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功效</a:t>
            </a:r>
            <a:endParaRPr lang="en-US" altLang="zh-CN" dirty="0"/>
          </a:p>
          <a:p>
            <a:pPr lvl="1"/>
            <a:r>
              <a:rPr lang="zh-CN" altLang="zh-CN" dirty="0"/>
              <a:t>描述系统的</a:t>
            </a:r>
            <a:r>
              <a:rPr lang="zh-CN" altLang="en-US" b="1" dirty="0">
                <a:solidFill>
                  <a:srgbClr val="C00000"/>
                </a:solidFill>
              </a:rPr>
              <a:t>类构成</a:t>
            </a:r>
            <a:r>
              <a:rPr lang="zh-CN" altLang="en-US" dirty="0"/>
              <a:t>，刻画系统的</a:t>
            </a:r>
            <a:r>
              <a:rPr lang="zh-CN" altLang="en-US" b="1" dirty="0">
                <a:solidFill>
                  <a:srgbClr val="C00000"/>
                </a:solidFill>
              </a:rPr>
              <a:t>静态组成结构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图的构成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结点</a:t>
            </a:r>
            <a:r>
              <a:rPr lang="zh-CN" altLang="en-US" dirty="0"/>
              <a:t>：</a:t>
            </a:r>
            <a:r>
              <a:rPr lang="zh-CN" altLang="zh-CN" dirty="0"/>
              <a:t>表示系统中的类</a:t>
            </a:r>
            <a:r>
              <a:rPr lang="zh-CN" altLang="en-US" dirty="0"/>
              <a:t>（或接口）</a:t>
            </a:r>
            <a:r>
              <a:rPr lang="zh-CN" altLang="zh-CN" dirty="0"/>
              <a:t>及其属性和操作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边</a:t>
            </a:r>
            <a:r>
              <a:rPr lang="zh-CN" altLang="en-US" dirty="0"/>
              <a:t>：</a:t>
            </a:r>
            <a:r>
              <a:rPr lang="zh-CN" altLang="zh-CN" dirty="0"/>
              <a:t>类之间的关系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1CE66F0-5DE8-40AD-9295-0B6BC639FD4D}"/>
              </a:ext>
            </a:extLst>
          </p:cNvPr>
          <p:cNvGrpSpPr/>
          <p:nvPr/>
        </p:nvGrpSpPr>
        <p:grpSpPr>
          <a:xfrm>
            <a:off x="2386794" y="4941168"/>
            <a:ext cx="6246694" cy="728816"/>
            <a:chOff x="946634" y="5005235"/>
            <a:chExt cx="6246694" cy="728816"/>
          </a:xfrm>
        </p:grpSpPr>
        <p:sp>
          <p:nvSpPr>
            <p:cNvPr id="8" name="矩形 7"/>
            <p:cNvSpPr/>
            <p:nvPr/>
          </p:nvSpPr>
          <p:spPr>
            <a:xfrm>
              <a:off x="946634" y="5005235"/>
              <a:ext cx="2196244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ClassName1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97084" y="5013971"/>
              <a:ext cx="2196244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ClassName2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8" idx="3"/>
              <a:endCxn id="9" idx="1"/>
            </p:cNvCxnSpPr>
            <p:nvPr/>
          </p:nvCxnSpPr>
          <p:spPr>
            <a:xfrm>
              <a:off x="3142878" y="5365275"/>
              <a:ext cx="1854206" cy="87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圆角矩形 8">
            <a:extLst>
              <a:ext uri="{FF2B5EF4-FFF2-40B4-BE49-F238E27FC236}">
                <a16:creationId xmlns:a16="http://schemas.microsoft.com/office/drawing/2014/main" id="{BEFE43D3-BE16-78F2-6388-731A5229AA69}"/>
              </a:ext>
            </a:extLst>
          </p:cNvPr>
          <p:cNvSpPr/>
          <p:nvPr/>
        </p:nvSpPr>
        <p:spPr>
          <a:xfrm>
            <a:off x="-16174" y="6417331"/>
            <a:ext cx="12206587" cy="432049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特别注意图符的画法和要求</a:t>
            </a: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</a:t>
            </a:r>
            <a:r>
              <a:rPr lang="en-US" altLang="zh-CN" dirty="0"/>
              <a:t>UML</a:t>
            </a:r>
            <a:r>
              <a:rPr lang="zh-CN" altLang="en-US" dirty="0"/>
              <a:t>表示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©Copyright Xinjun Mao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6" y="-230832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8465" y="4468132"/>
          <a:ext cx="2838481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91565" imgH="663575" progId="Visio.Drawing.11">
                  <p:embed/>
                </p:oleObj>
              </mc:Choice>
              <mc:Fallback>
                <p:oleObj name="Visio" r:id="rId2" imgW="1091565" imgH="663575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65" y="4468132"/>
                        <a:ext cx="2838481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70117" y="2781572"/>
          <a:ext cx="275463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91565" imgH="567690" progId="Visio.Drawing.11">
                  <p:embed/>
                </p:oleObj>
              </mc:Choice>
              <mc:Fallback>
                <p:oleObj name="Visio" r:id="rId4" imgW="1091565" imgH="567690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17" y="2781572"/>
                        <a:ext cx="2754630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04366" y="1095012"/>
          <a:ext cx="1838412" cy="168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57300" imgH="1016000" progId="Visio.Drawing.11">
                  <p:embed/>
                </p:oleObj>
              </mc:Choice>
              <mc:Fallback>
                <p:oleObj name="Visio" r:id="rId6" imgW="1257300" imgH="1016000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66" y="1095012"/>
                        <a:ext cx="1838412" cy="1686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3"/>
          <p:cNvGrpSpPr>
            <a:grpSpLocks noChangeAspect="1"/>
          </p:cNvGrpSpPr>
          <p:nvPr/>
        </p:nvGrpSpPr>
        <p:grpSpPr bwMode="auto">
          <a:xfrm>
            <a:off x="3135373" y="1197553"/>
            <a:ext cx="5371211" cy="5211185"/>
            <a:chOff x="1784" y="862"/>
            <a:chExt cx="8668" cy="8498"/>
          </a:xfrm>
        </p:grpSpPr>
        <p:sp>
          <p:nvSpPr>
            <p:cNvPr id="13" name="AutoShape 24"/>
            <p:cNvSpPr>
              <a:spLocks noChangeAspect="1" noChangeArrowheads="1"/>
            </p:cNvSpPr>
            <p:nvPr/>
          </p:nvSpPr>
          <p:spPr bwMode="auto">
            <a:xfrm>
              <a:off x="1812" y="900"/>
              <a:ext cx="8640" cy="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1784" y="862"/>
              <a:ext cx="8640" cy="81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4864" y="1800"/>
              <a:ext cx="3248" cy="57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4872" y="2520"/>
              <a:ext cx="32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5424" y="1980"/>
              <a:ext cx="1428" cy="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 dirty="0"/>
                <a:t>Order</a:t>
              </a:r>
              <a:endParaRPr lang="en-US" dirty="0"/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5232" y="3600"/>
              <a:ext cx="23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/>
                <a:t>&lt;&lt;Constructor&gt;&gt;</a:t>
              </a:r>
              <a:endParaRPr lang="en-US"/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5052" y="3960"/>
              <a:ext cx="216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/>
                <a:t>+Order(id: integer)</a:t>
              </a:r>
              <a:endParaRPr lang="en-US"/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5412" y="4320"/>
              <a:ext cx="180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 dirty="0"/>
                <a:t>&lt;&lt;accessor&gt;&gt;</a:t>
              </a:r>
              <a:endParaRPr lang="en-US" dirty="0"/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5052" y="4680"/>
              <a:ext cx="28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/>
                <a:t>+getQuantity(): integer</a:t>
              </a:r>
              <a:endParaRPr lang="en-US"/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5412" y="5040"/>
              <a:ext cx="180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/>
                <a:t>&lt;&lt;mutator&gt;&gt;</a:t>
              </a:r>
              <a:endParaRPr lang="en-US"/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5052" y="5400"/>
              <a:ext cx="28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/>
                <a:t>+setQuantity(id: integer)</a:t>
              </a:r>
              <a:endParaRPr lang="en-US"/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5052" y="5760"/>
              <a:ext cx="27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/>
                <a:t>&lt;&lt;business logic&gt;&gt;</a:t>
              </a:r>
              <a:endParaRPr lang="en-US"/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5052" y="6300"/>
              <a:ext cx="28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/>
                <a:t>+addOrder(id: integer)</a:t>
              </a:r>
              <a:endParaRPr lang="en-US"/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5052" y="6840"/>
              <a:ext cx="28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/>
                <a:t>+cancelOrder(id:integer)</a:t>
              </a:r>
              <a:endParaRPr 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8112" y="234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8652" y="2160"/>
              <a:ext cx="16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zh-CN" altLang="en-US" sz="2000">
                  <a:solidFill>
                    <a:schemeClr val="tx1"/>
                  </a:solidFill>
                </a:rPr>
                <a:t>类名称</a:t>
              </a:r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8112" y="4139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8832" y="4140"/>
              <a:ext cx="1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8112" y="720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9012" y="5400"/>
              <a:ext cx="126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zh-CN" altLang="en-US" sz="2000" dirty="0">
                  <a:solidFill>
                    <a:schemeClr val="tx1"/>
                  </a:solidFill>
                </a:rPr>
                <a:t>方法</a:t>
              </a:r>
            </a:p>
          </p:txBody>
        </p: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>
              <a:off x="7212" y="7200"/>
              <a:ext cx="108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8292" y="7380"/>
              <a:ext cx="198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zh-CN" altLang="en-US" sz="2000" dirty="0">
                  <a:solidFill>
                    <a:schemeClr val="tx1"/>
                  </a:solidFill>
                </a:rPr>
                <a:t>参数类型</a:t>
              </a:r>
            </a:p>
          </p:txBody>
        </p: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>
              <a:off x="6672" y="7200"/>
              <a:ext cx="5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5880" y="8100"/>
              <a:ext cx="2232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zh-CN" altLang="en-US" sz="2000">
                  <a:solidFill>
                    <a:schemeClr val="tx1"/>
                  </a:solidFill>
                </a:rPr>
                <a:t>参数名称</a:t>
              </a:r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 flipH="1">
              <a:off x="5072" y="7200"/>
              <a:ext cx="5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49"/>
            <p:cNvSpPr txBox="1">
              <a:spLocks noChangeArrowheads="1"/>
            </p:cNvSpPr>
            <p:nvPr/>
          </p:nvSpPr>
          <p:spPr bwMode="auto">
            <a:xfrm>
              <a:off x="3074" y="8100"/>
              <a:ext cx="2518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zh-CN" altLang="en-US" sz="2000" dirty="0">
                  <a:solidFill>
                    <a:schemeClr val="tx1"/>
                  </a:solidFill>
                </a:rPr>
                <a:t>方法名称</a:t>
              </a:r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 flipH="1">
              <a:off x="3612" y="3218"/>
              <a:ext cx="1420" cy="9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4872" y="3599"/>
              <a:ext cx="32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52"/>
            <p:cNvSpPr txBox="1">
              <a:spLocks noChangeArrowheads="1"/>
            </p:cNvSpPr>
            <p:nvPr/>
          </p:nvSpPr>
          <p:spPr bwMode="auto">
            <a:xfrm>
              <a:off x="5052" y="2700"/>
              <a:ext cx="270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sz="1200"/>
                <a:t>-id: integer</a:t>
              </a:r>
            </a:p>
            <a:p>
              <a:pPr algn="l"/>
              <a:r>
                <a:rPr lang="en-US" sz="1200"/>
                <a:t>-quantity: integer = 0</a:t>
              </a:r>
              <a:endParaRPr lang="en-US"/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3612" y="4140"/>
              <a:ext cx="1440" cy="8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1865" y="3731"/>
              <a:ext cx="2099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zh-CN" altLang="en-US" sz="2000" dirty="0">
                  <a:solidFill>
                    <a:schemeClr val="tx1"/>
                  </a:solidFill>
                </a:rPr>
                <a:t>访问模式</a:t>
              </a:r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8098" y="270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6"/>
            <p:cNvSpPr>
              <a:spLocks noChangeShapeType="1"/>
            </p:cNvSpPr>
            <p:nvPr/>
          </p:nvSpPr>
          <p:spPr bwMode="auto">
            <a:xfrm>
              <a:off x="8652" y="270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 flipH="1">
              <a:off x="8112" y="342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58"/>
            <p:cNvSpPr txBox="1">
              <a:spLocks noChangeArrowheads="1"/>
            </p:cNvSpPr>
            <p:nvPr/>
          </p:nvSpPr>
          <p:spPr bwMode="auto">
            <a:xfrm>
              <a:off x="8832" y="2880"/>
              <a:ext cx="14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zh-CN" altLang="en-US" sz="200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 flipH="1" flipV="1">
              <a:off x="3972" y="2918"/>
              <a:ext cx="1452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1951" y="2520"/>
              <a:ext cx="2099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zh-CN" altLang="en-US" sz="2000" dirty="0">
                  <a:solidFill>
                    <a:schemeClr val="tx1"/>
                  </a:solidFill>
                </a:rPr>
                <a:t>属性名称</a:t>
              </a:r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 flipH="1" flipV="1">
              <a:off x="4230" y="2129"/>
              <a:ext cx="1650" cy="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62"/>
            <p:cNvSpPr txBox="1">
              <a:spLocks noChangeArrowheads="1"/>
            </p:cNvSpPr>
            <p:nvPr/>
          </p:nvSpPr>
          <p:spPr bwMode="auto">
            <a:xfrm>
              <a:off x="2045" y="1440"/>
              <a:ext cx="2112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zh-CN" altLang="en-US" sz="2000" dirty="0">
                  <a:solidFill>
                    <a:schemeClr val="tx1"/>
                  </a:solidFill>
                </a:rPr>
                <a:t>属性类型</a:t>
              </a: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 flipV="1">
              <a:off x="7032" y="1620"/>
              <a:ext cx="18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6492" y="1080"/>
              <a:ext cx="25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zh-CN" altLang="en-US" sz="2000" dirty="0">
                  <a:solidFill>
                    <a:schemeClr val="tx1"/>
                  </a:solidFill>
                </a:rPr>
                <a:t>属性值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26086" y="2566035"/>
            <a:ext cx="1579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54" name="圆角矩形 8">
            <a:extLst>
              <a:ext uri="{FF2B5EF4-FFF2-40B4-BE49-F238E27FC236}">
                <a16:creationId xmlns:a16="http://schemas.microsoft.com/office/drawing/2014/main" id="{3D28A301-50B1-8080-2F95-AEEE530CAA07}"/>
              </a:ext>
            </a:extLst>
          </p:cNvPr>
          <p:cNvSpPr/>
          <p:nvPr/>
        </p:nvSpPr>
        <p:spPr>
          <a:xfrm>
            <a:off x="-16174" y="6417331"/>
            <a:ext cx="12206587" cy="432049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特别注意图符的画法和要求</a:t>
            </a: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需求分析概述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需求分析任务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UML</a:t>
            </a:r>
            <a:r>
              <a:rPr lang="zh-CN" altLang="en-US" dirty="0">
                <a:solidFill>
                  <a:srgbClr val="C00000"/>
                </a:solidFill>
              </a:rPr>
              <a:t>需求分析模型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/>
              <a:t>需求分析过程</a:t>
            </a:r>
          </a:p>
          <a:p>
            <a:pPr lvl="1"/>
            <a:r>
              <a:rPr lang="zh-CN" altLang="en-US" dirty="0"/>
              <a:t>确定需求优先级</a:t>
            </a:r>
            <a:endParaRPr lang="en-US" altLang="zh-CN" dirty="0"/>
          </a:p>
          <a:p>
            <a:pPr lvl="1"/>
            <a:r>
              <a:rPr lang="zh-CN" altLang="en-US" dirty="0"/>
              <a:t>建立需求分析模型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需求文档化及评审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zh-CN" dirty="0"/>
              <a:t>软件需求规格说明书</a:t>
            </a:r>
            <a:endParaRPr lang="en-US" altLang="zh-CN" dirty="0"/>
          </a:p>
          <a:p>
            <a:pPr lvl="1"/>
            <a:r>
              <a:rPr lang="zh-CN" altLang="en-US" dirty="0"/>
              <a:t>评审软件需求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2132856"/>
            <a:ext cx="2052228" cy="208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属性的表示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[</a:t>
            </a:r>
            <a:r>
              <a:rPr lang="zh-CN" altLang="zh-CN" dirty="0"/>
              <a:t>可见性</a:t>
            </a:r>
            <a:r>
              <a:rPr lang="en-US" altLang="zh-CN" dirty="0"/>
              <a:t>] </a:t>
            </a:r>
            <a:r>
              <a:rPr lang="zh-CN" altLang="zh-CN" dirty="0"/>
              <a:t>名称 </a:t>
            </a:r>
            <a:r>
              <a:rPr lang="en-US" altLang="zh-CN" dirty="0"/>
              <a:t>[: </a:t>
            </a:r>
            <a:r>
              <a:rPr lang="zh-CN" altLang="zh-CN" dirty="0"/>
              <a:t>类型</a:t>
            </a:r>
            <a:r>
              <a:rPr lang="en-US" altLang="zh-CN" dirty="0"/>
              <a:t>] [</a:t>
            </a:r>
            <a:r>
              <a:rPr lang="zh-CN" altLang="zh-CN" dirty="0"/>
              <a:t>多重性</a:t>
            </a:r>
            <a:r>
              <a:rPr lang="en-US" altLang="zh-CN" dirty="0"/>
              <a:t>] [= </a:t>
            </a:r>
            <a:r>
              <a:rPr lang="zh-CN" altLang="zh-CN" dirty="0"/>
              <a:t>初值</a:t>
            </a:r>
            <a:r>
              <a:rPr lang="en-US" altLang="zh-CN" dirty="0"/>
              <a:t>]  [{</a:t>
            </a:r>
            <a:r>
              <a:rPr lang="zh-CN" altLang="zh-CN" dirty="0"/>
              <a:t>约束特性</a:t>
            </a:r>
            <a:r>
              <a:rPr lang="en-US" altLang="zh-CN" dirty="0"/>
              <a:t>}]</a:t>
            </a:r>
          </a:p>
          <a:p>
            <a:r>
              <a:rPr lang="zh-CN" altLang="zh-CN" dirty="0"/>
              <a:t>可见性</a:t>
            </a:r>
            <a:endParaRPr lang="en-US" altLang="zh-CN" dirty="0"/>
          </a:p>
          <a:p>
            <a:pPr lvl="1"/>
            <a:r>
              <a:rPr lang="zh-CN" altLang="zh-CN" dirty="0"/>
              <a:t>公开</a:t>
            </a:r>
            <a:r>
              <a:rPr lang="en-US" altLang="zh-CN" dirty="0"/>
              <a:t>(+): </a:t>
            </a:r>
            <a:r>
              <a:rPr lang="zh-CN" altLang="zh-CN" b="1" dirty="0">
                <a:solidFill>
                  <a:srgbClr val="C00000"/>
                </a:solidFill>
              </a:rPr>
              <a:t>所有对象</a:t>
            </a:r>
            <a:r>
              <a:rPr lang="zh-CN" altLang="zh-CN" dirty="0"/>
              <a:t>均可访问</a:t>
            </a:r>
          </a:p>
          <a:p>
            <a:pPr lvl="1"/>
            <a:r>
              <a:rPr lang="zh-CN" altLang="zh-CN" dirty="0"/>
              <a:t>保护</a:t>
            </a:r>
            <a:r>
              <a:rPr lang="en-US" altLang="zh-CN" dirty="0"/>
              <a:t>(#): </a:t>
            </a:r>
            <a:r>
              <a:rPr lang="zh-CN" altLang="zh-CN" b="1" dirty="0">
                <a:solidFill>
                  <a:srgbClr val="C00000"/>
                </a:solidFill>
              </a:rPr>
              <a:t>所在类及子类对象</a:t>
            </a:r>
            <a:r>
              <a:rPr lang="zh-CN" altLang="zh-CN" dirty="0"/>
              <a:t>均可访问</a:t>
            </a:r>
          </a:p>
          <a:p>
            <a:pPr lvl="1"/>
            <a:r>
              <a:rPr lang="zh-CN" altLang="zh-CN" dirty="0"/>
              <a:t>私有</a:t>
            </a:r>
            <a:r>
              <a:rPr lang="en-US" altLang="zh-CN" dirty="0"/>
              <a:t>(-): </a:t>
            </a:r>
            <a:r>
              <a:rPr lang="zh-CN" altLang="zh-CN" b="1" dirty="0">
                <a:solidFill>
                  <a:srgbClr val="C00000"/>
                </a:solidFill>
              </a:rPr>
              <a:t>仅所在类的对象</a:t>
            </a:r>
            <a:r>
              <a:rPr lang="zh-CN" altLang="zh-CN" dirty="0"/>
              <a:t>才可访问</a:t>
            </a:r>
          </a:p>
          <a:p>
            <a:r>
              <a:rPr lang="zh-CN" altLang="zh-CN" dirty="0"/>
              <a:t>多重性：属性取值数量</a:t>
            </a:r>
            <a:r>
              <a:rPr lang="en-US" altLang="zh-CN" dirty="0"/>
              <a:t>, </a:t>
            </a:r>
            <a:r>
              <a:rPr lang="zh-CN" altLang="en-US" dirty="0"/>
              <a:t>如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0..1</a:t>
            </a:r>
            <a:r>
              <a:rPr lang="zh-CN" altLang="zh-CN" dirty="0"/>
              <a:t>，</a:t>
            </a:r>
            <a:r>
              <a:rPr lang="en-US" altLang="zh-CN" dirty="0"/>
              <a:t>0..* </a:t>
            </a:r>
            <a:r>
              <a:rPr lang="zh-CN" altLang="zh-CN" dirty="0"/>
              <a:t>，</a:t>
            </a:r>
            <a:r>
              <a:rPr lang="en-US" altLang="zh-CN" dirty="0"/>
              <a:t>1..*</a:t>
            </a:r>
            <a:r>
              <a:rPr lang="zh-CN" altLang="zh-CN" dirty="0"/>
              <a:t>，</a:t>
            </a:r>
            <a:r>
              <a:rPr lang="en-US" altLang="zh-CN" dirty="0"/>
              <a:t>*</a:t>
            </a:r>
            <a:endParaRPr lang="zh-CN" altLang="zh-CN" dirty="0"/>
          </a:p>
          <a:p>
            <a:r>
              <a:rPr lang="zh-CN" altLang="zh-CN" dirty="0"/>
              <a:t>约束特性</a:t>
            </a:r>
            <a:endParaRPr lang="en-US" altLang="zh-CN" dirty="0"/>
          </a:p>
          <a:p>
            <a:pPr lvl="1"/>
            <a:r>
              <a:rPr lang="zh-CN" altLang="zh-CN" dirty="0"/>
              <a:t>可更改性：</a:t>
            </a:r>
            <a:r>
              <a:rPr lang="en-US" altLang="zh-CN" dirty="0"/>
              <a:t>{</a:t>
            </a:r>
            <a:r>
              <a:rPr lang="en-US" altLang="zh-CN" dirty="0" err="1"/>
              <a:t>readOnly</a:t>
            </a:r>
            <a:r>
              <a:rPr lang="en-US" altLang="zh-CN" dirty="0"/>
              <a:t>}</a:t>
            </a:r>
            <a:r>
              <a:rPr lang="zh-CN" altLang="zh-CN" dirty="0"/>
              <a:t>表示只读，缺省为</a:t>
            </a:r>
            <a:r>
              <a:rPr lang="en-US" altLang="zh-CN" dirty="0"/>
              <a:t>{changeable}</a:t>
            </a:r>
            <a:endParaRPr lang="zh-CN" altLang="zh-CN" dirty="0"/>
          </a:p>
          <a:p>
            <a:pPr lvl="1"/>
            <a:r>
              <a:rPr lang="zh-CN" altLang="zh-CN" dirty="0"/>
              <a:t>顺序性： </a:t>
            </a:r>
            <a:r>
              <a:rPr lang="en-US" altLang="zh-CN" dirty="0"/>
              <a:t>{ordered}</a:t>
            </a:r>
            <a:r>
              <a:rPr lang="zh-CN" altLang="zh-CN" dirty="0"/>
              <a:t>表示</a:t>
            </a:r>
            <a:r>
              <a:rPr lang="zh-CN" altLang="en-US" dirty="0"/>
              <a:t>属性取值</a:t>
            </a:r>
            <a:r>
              <a:rPr lang="zh-CN" altLang="zh-CN" dirty="0"/>
              <a:t>是有序的，缺省为</a:t>
            </a:r>
            <a:r>
              <a:rPr lang="en-US" altLang="zh-CN" dirty="0"/>
              <a:t>{unordered}</a:t>
            </a:r>
            <a:endParaRPr lang="zh-CN" altLang="zh-CN" dirty="0"/>
          </a:p>
          <a:p>
            <a:pPr lvl="1"/>
            <a:r>
              <a:rPr lang="zh-CN" altLang="zh-CN" dirty="0"/>
              <a:t>唯一性： </a:t>
            </a:r>
            <a:r>
              <a:rPr lang="en-US" altLang="zh-CN" dirty="0"/>
              <a:t>{bag}</a:t>
            </a:r>
            <a:r>
              <a:rPr lang="zh-CN" altLang="zh-CN" dirty="0"/>
              <a:t>表示</a:t>
            </a:r>
            <a:r>
              <a:rPr lang="zh-CN" altLang="en-US" dirty="0"/>
              <a:t>属性取值元素</a:t>
            </a:r>
            <a:r>
              <a:rPr lang="zh-CN" altLang="zh-CN" dirty="0"/>
              <a:t>允许出现重复元素</a:t>
            </a:r>
            <a:r>
              <a:rPr lang="zh-CN" altLang="en-US" dirty="0"/>
              <a:t>（</a:t>
            </a:r>
            <a:r>
              <a:rPr lang="zh-CN" altLang="zh-CN" dirty="0"/>
              <a:t>缺省</a:t>
            </a:r>
            <a:r>
              <a:rPr lang="zh-CN" altLang="en-US" dirty="0"/>
              <a:t>）</a:t>
            </a:r>
            <a:endParaRPr lang="zh-CN" altLang="zh-CN" dirty="0"/>
          </a:p>
          <a:p>
            <a:pPr lvl="1"/>
            <a:r>
              <a:rPr lang="zh-CN" altLang="zh-CN" dirty="0"/>
              <a:t>静态性：</a:t>
            </a:r>
            <a:r>
              <a:rPr lang="en-US" altLang="zh-CN" dirty="0"/>
              <a:t>{static}</a:t>
            </a:r>
            <a:r>
              <a:rPr lang="zh-CN" altLang="zh-CN" dirty="0"/>
              <a:t>表示静态属性，属性值由类所有实例对象共享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©Copyright Xinjun Mao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方法的表示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[</a:t>
            </a:r>
            <a:r>
              <a:rPr lang="zh-CN" altLang="zh-CN"/>
              <a:t>可见性</a:t>
            </a:r>
            <a:r>
              <a:rPr lang="en-US" altLang="zh-CN"/>
              <a:t>]  </a:t>
            </a:r>
            <a:r>
              <a:rPr lang="zh-CN" altLang="zh-CN"/>
              <a:t>名称</a:t>
            </a:r>
            <a:r>
              <a:rPr lang="en-US" altLang="zh-CN"/>
              <a:t>[(</a:t>
            </a:r>
            <a:r>
              <a:rPr lang="zh-CN" altLang="zh-CN"/>
              <a:t>参数表</a:t>
            </a:r>
            <a:r>
              <a:rPr lang="en-US" altLang="zh-CN"/>
              <a:t>)] [: </a:t>
            </a:r>
            <a:r>
              <a:rPr lang="zh-CN" altLang="zh-CN"/>
              <a:t>返回类型</a:t>
            </a:r>
            <a:r>
              <a:rPr lang="en-US" altLang="zh-CN"/>
              <a:t>] [{</a:t>
            </a:r>
            <a:r>
              <a:rPr lang="zh-CN" altLang="zh-CN"/>
              <a:t>约束特性</a:t>
            </a:r>
            <a:r>
              <a:rPr lang="en-US" altLang="zh-CN"/>
              <a:t>}]</a:t>
            </a:r>
            <a:endParaRPr lang="zh-CN" altLang="zh-CN"/>
          </a:p>
          <a:p>
            <a:pPr lvl="0"/>
            <a:r>
              <a:rPr lang="zh-CN" altLang="zh-CN"/>
              <a:t>操作的约束特性</a:t>
            </a:r>
          </a:p>
          <a:p>
            <a:pPr lvl="1"/>
            <a:r>
              <a:rPr lang="zh-CN" altLang="zh-CN" b="1">
                <a:solidFill>
                  <a:srgbClr val="C00000"/>
                </a:solidFill>
              </a:rPr>
              <a:t>查询操作</a:t>
            </a:r>
            <a:r>
              <a:rPr lang="zh-CN" altLang="zh-CN"/>
              <a:t>：</a:t>
            </a:r>
            <a:r>
              <a:rPr lang="en-US" altLang="zh-CN"/>
              <a:t> {isQuery = true}</a:t>
            </a:r>
            <a:r>
              <a:rPr lang="zh-CN" altLang="zh-CN"/>
              <a:t>表示查询操作，</a:t>
            </a:r>
            <a:r>
              <a:rPr lang="en-US" altLang="zh-CN"/>
              <a:t>{ isQuery = false}</a:t>
            </a:r>
            <a:r>
              <a:rPr lang="zh-CN" altLang="zh-CN"/>
              <a:t>表示修改操作</a:t>
            </a:r>
            <a:r>
              <a:rPr lang="zh-CN" altLang="en-US"/>
              <a:t>，</a:t>
            </a:r>
            <a:r>
              <a:rPr lang="zh-CN" altLang="zh-CN"/>
              <a:t>缺省为修改操作。</a:t>
            </a:r>
          </a:p>
          <a:p>
            <a:pPr lvl="1"/>
            <a:r>
              <a:rPr lang="zh-CN" altLang="zh-CN" b="1">
                <a:solidFill>
                  <a:srgbClr val="C00000"/>
                </a:solidFill>
              </a:rPr>
              <a:t>多态性</a:t>
            </a:r>
            <a:r>
              <a:rPr lang="zh-CN" altLang="zh-CN"/>
              <a:t>：</a:t>
            </a:r>
            <a:r>
              <a:rPr lang="en-US" altLang="zh-CN"/>
              <a:t>{isPolymorphic = true}</a:t>
            </a:r>
            <a:r>
              <a:rPr lang="zh-CN" altLang="zh-CN"/>
              <a:t>表示本操作允许多态，即可被子类中相同定义形式的操作所覆盖</a:t>
            </a:r>
          </a:p>
          <a:p>
            <a:pPr lvl="1"/>
            <a:r>
              <a:rPr lang="zh-CN" altLang="zh-CN" b="1">
                <a:solidFill>
                  <a:srgbClr val="C00000"/>
                </a:solidFill>
              </a:rPr>
              <a:t>并发性</a:t>
            </a:r>
            <a:r>
              <a:rPr lang="zh-CN" altLang="zh-CN"/>
              <a:t>：</a:t>
            </a:r>
            <a:r>
              <a:rPr lang="en-US" altLang="zh-CN"/>
              <a:t>{concurrency = sequential}</a:t>
            </a:r>
            <a:r>
              <a:rPr lang="zh-CN" altLang="zh-CN"/>
              <a:t> 任一时刻只有一个对象调用可执行。</a:t>
            </a:r>
            <a:r>
              <a:rPr lang="en-US" altLang="zh-CN"/>
              <a:t>{concurrency = guarded} </a:t>
            </a:r>
            <a:r>
              <a:rPr lang="zh-CN" altLang="zh-CN"/>
              <a:t>并行线程可同时调用多个对象的本操作，但同一时刻只允许一个调用执行。</a:t>
            </a:r>
            <a:r>
              <a:rPr lang="en-US" altLang="zh-CN"/>
              <a:t>{concurrency = concurrent}</a:t>
            </a:r>
            <a:r>
              <a:rPr lang="zh-CN" altLang="zh-CN"/>
              <a:t> 并行线程可以同时调用多个对象的本操作且这些调用可并发执行</a:t>
            </a:r>
          </a:p>
          <a:p>
            <a:pPr lvl="1"/>
            <a:r>
              <a:rPr lang="zh-CN" altLang="zh-CN" b="1">
                <a:solidFill>
                  <a:srgbClr val="C00000"/>
                </a:solidFill>
              </a:rPr>
              <a:t>异常</a:t>
            </a:r>
            <a:r>
              <a:rPr lang="zh-CN" altLang="zh-CN"/>
              <a:t>：操作在执行过程中可能引发异常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r>
              <a:rPr lang="en-US" altLang="zh-CN" dirty="0"/>
              <a:t>(Interface)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一种</a:t>
            </a:r>
            <a:r>
              <a:rPr lang="zh-CN" altLang="zh-CN" dirty="0">
                <a:solidFill>
                  <a:srgbClr val="C00000"/>
                </a:solidFill>
              </a:rPr>
              <a:t>不包含操作实现部分</a:t>
            </a:r>
            <a:r>
              <a:rPr lang="zh-CN" altLang="zh-CN" dirty="0"/>
              <a:t>的特殊类</a:t>
            </a:r>
            <a:r>
              <a:rPr lang="zh-CN" altLang="en-US" dirty="0"/>
              <a:t>，接口的形式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供给接口</a:t>
            </a:r>
            <a:r>
              <a:rPr lang="en-US" altLang="zh-CN" dirty="0"/>
              <a:t>: </a:t>
            </a:r>
            <a:r>
              <a:rPr lang="zh-CN" altLang="zh-CN" dirty="0"/>
              <a:t>对外</a:t>
            </a:r>
            <a:r>
              <a:rPr lang="zh-CN" altLang="en-US" dirty="0"/>
              <a:t>提供的</a:t>
            </a:r>
            <a:r>
              <a:rPr lang="zh-CN" altLang="zh-CN" dirty="0"/>
              <a:t>接口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需求接口</a:t>
            </a:r>
            <a:r>
              <a:rPr lang="en-US" altLang="zh-CN" dirty="0"/>
              <a:t>: </a:t>
            </a:r>
            <a:r>
              <a:rPr lang="zh-CN" altLang="zh-CN" dirty="0"/>
              <a:t>需要使用的接口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50144"/>
              </p:ext>
            </p:extLst>
          </p:nvPr>
        </p:nvGraphicFramePr>
        <p:xfrm>
          <a:off x="6131210" y="2924944"/>
          <a:ext cx="2663716" cy="155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06170" imgH="648970" progId="Visio.Drawing.11">
                  <p:embed/>
                </p:oleObj>
              </mc:Choice>
              <mc:Fallback>
                <p:oleObj name="Visio" r:id="rId2" imgW="1106170" imgH="648970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210" y="2924944"/>
                        <a:ext cx="2663716" cy="1555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182850"/>
              </p:ext>
            </p:extLst>
          </p:nvPr>
        </p:nvGraphicFramePr>
        <p:xfrm>
          <a:off x="1144749" y="4624118"/>
          <a:ext cx="7572444" cy="130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50820" imgH="471805" progId="Visio.Drawing.11">
                  <p:embed/>
                </p:oleObj>
              </mc:Choice>
              <mc:Fallback>
                <p:oleObj name="Visio" r:id="rId4" imgW="2750820" imgH="471805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749" y="4624118"/>
                        <a:ext cx="7572444" cy="1302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454827"/>
              </p:ext>
            </p:extLst>
          </p:nvPr>
        </p:nvGraphicFramePr>
        <p:xfrm>
          <a:off x="976216" y="2982942"/>
          <a:ext cx="5326380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46910" imgH="471805" progId="Visio.Drawing.11">
                  <p:embed/>
                </p:oleObj>
              </mc:Choice>
              <mc:Fallback>
                <p:oleObj name="Visio" r:id="rId6" imgW="1946910" imgH="471805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216" y="2982942"/>
                        <a:ext cx="5326380" cy="1296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836034" y="3744307"/>
            <a:ext cx="1806345" cy="534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供给接口</a:t>
            </a:r>
          </a:p>
        </p:txBody>
      </p:sp>
      <p:sp>
        <p:nvSpPr>
          <p:cNvPr id="17" name="矩形 16"/>
          <p:cNvSpPr/>
          <p:nvPr/>
        </p:nvSpPr>
        <p:spPr>
          <a:xfrm>
            <a:off x="5512837" y="5511724"/>
            <a:ext cx="1708687" cy="534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需求接口</a:t>
            </a:r>
          </a:p>
        </p:txBody>
      </p:sp>
      <p:sp>
        <p:nvSpPr>
          <p:cNvPr id="3" name="圆角矩形 8">
            <a:extLst>
              <a:ext uri="{FF2B5EF4-FFF2-40B4-BE49-F238E27FC236}">
                <a16:creationId xmlns:a16="http://schemas.microsoft.com/office/drawing/2014/main" id="{C6E78915-15B5-6736-D692-1AFE24D514E5}"/>
              </a:ext>
            </a:extLst>
          </p:cNvPr>
          <p:cNvSpPr/>
          <p:nvPr/>
        </p:nvSpPr>
        <p:spPr>
          <a:xfrm>
            <a:off x="-16174" y="6417331"/>
            <a:ext cx="12206587" cy="432049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特别注意图符的画法和要求</a:t>
            </a: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类间的关系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关联</a:t>
            </a:r>
          </a:p>
          <a:p>
            <a:r>
              <a:rPr lang="zh-CN" altLang="en-US"/>
              <a:t>依赖</a:t>
            </a:r>
          </a:p>
          <a:p>
            <a:r>
              <a:rPr lang="zh-CN" altLang="en-US"/>
              <a:t>继承</a:t>
            </a:r>
          </a:p>
          <a:p>
            <a:r>
              <a:rPr lang="zh-CN" altLang="en-US"/>
              <a:t>实现</a:t>
            </a:r>
          </a:p>
          <a:p>
            <a:r>
              <a:rPr lang="zh-CN" altLang="en-US"/>
              <a:t>聚合</a:t>
            </a:r>
          </a:p>
          <a:p>
            <a:r>
              <a:rPr lang="zh-CN" altLang="en-US"/>
              <a:t>组合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©Copyright Xinjun Mao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FC1CE0-546E-42AC-98AA-F61F741ED79D}"/>
              </a:ext>
            </a:extLst>
          </p:cNvPr>
          <p:cNvGrpSpPr/>
          <p:nvPr/>
        </p:nvGrpSpPr>
        <p:grpSpPr>
          <a:xfrm>
            <a:off x="3322898" y="1412776"/>
            <a:ext cx="6246694" cy="728816"/>
            <a:chOff x="946634" y="5005235"/>
            <a:chExt cx="6246694" cy="72881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52CC0D-3055-4D94-8075-51287BA96B05}"/>
                </a:ext>
              </a:extLst>
            </p:cNvPr>
            <p:cNvSpPr/>
            <p:nvPr/>
          </p:nvSpPr>
          <p:spPr>
            <a:xfrm>
              <a:off x="946634" y="5005235"/>
              <a:ext cx="2196244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ClassName1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6E5FA7F-6B62-4DDB-A95D-830251E9C6DD}"/>
                </a:ext>
              </a:extLst>
            </p:cNvPr>
            <p:cNvSpPr/>
            <p:nvPr/>
          </p:nvSpPr>
          <p:spPr>
            <a:xfrm>
              <a:off x="4997084" y="5013971"/>
              <a:ext cx="2196244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ClassName2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6DC9604-9F69-448A-9600-597926BEB3D9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142878" y="5365275"/>
              <a:ext cx="1854206" cy="87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2FD69A5-A72A-007F-5528-715C2F0DB7B9}"/>
              </a:ext>
            </a:extLst>
          </p:cNvPr>
          <p:cNvSpPr txBox="1"/>
          <p:nvPr/>
        </p:nvSpPr>
        <p:spPr>
          <a:xfrm>
            <a:off x="3898962" y="2793205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不同的关系采用不同的线条和箭头表示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类间关系</a:t>
            </a:r>
            <a:r>
              <a:rPr lang="en-US" altLang="zh-CN" dirty="0"/>
              <a:t>-</a:t>
            </a:r>
            <a:r>
              <a:rPr lang="zh-CN" altLang="en-US" dirty="0"/>
              <a:t>关联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6347544" cy="5040312"/>
          </a:xfrm>
        </p:spPr>
        <p:txBody>
          <a:bodyPr/>
          <a:lstStyle/>
          <a:p>
            <a:r>
              <a:rPr lang="zh-CN" altLang="zh-CN" dirty="0"/>
              <a:t>表示类间的逻辑联系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多重性</a:t>
            </a:r>
            <a:r>
              <a:rPr lang="zh-CN" altLang="en-US" dirty="0"/>
              <a:t>：一个</a:t>
            </a:r>
            <a:r>
              <a:rPr lang="en-US" altLang="zh-CN" dirty="0" err="1"/>
              <a:t>类可以有多少个对象与另一</a:t>
            </a:r>
            <a:r>
              <a:rPr lang="zh-CN" altLang="en-US" dirty="0"/>
              <a:t>个</a:t>
            </a:r>
            <a:r>
              <a:rPr lang="en-US" altLang="zh-CN" dirty="0" err="1"/>
              <a:t>类的实例对象联系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角色名</a:t>
            </a:r>
            <a:r>
              <a:rPr lang="zh-CN" altLang="en-US" dirty="0"/>
              <a:t>：</a:t>
            </a:r>
            <a:r>
              <a:rPr lang="en-US" altLang="zh-CN" dirty="0" err="1"/>
              <a:t>关联类对象在关系中扮演的角色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C00000"/>
                </a:solidFill>
              </a:rPr>
              <a:t>约束特性</a:t>
            </a:r>
            <a:r>
              <a:rPr lang="zh-CN" altLang="en-US" dirty="0"/>
              <a:t>：</a:t>
            </a:r>
            <a:r>
              <a:rPr lang="en-US" altLang="zh-CN" dirty="0" err="1"/>
              <a:t>针对参与关联的对象或对象集的逻辑约束</a:t>
            </a:r>
            <a:endParaRPr lang="en-US" altLang="zh-CN" dirty="0"/>
          </a:p>
          <a:p>
            <a:pPr lvl="0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-2147482608"/>
          <p:cNvGraphicFramePr>
            <a:graphicFrameLocks noChangeAspect="1"/>
          </p:cNvGraphicFramePr>
          <p:nvPr/>
        </p:nvGraphicFramePr>
        <p:xfrm>
          <a:off x="7037553" y="1120244"/>
          <a:ext cx="5096377" cy="464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68700" imgH="3251200" progId="Visio.Drawing.11">
                  <p:embed/>
                </p:oleObj>
              </mc:Choice>
              <mc:Fallback>
                <p:oleObj r:id="rId2" imgW="3568700" imgH="3251200" progId="Visio.Drawing.11">
                  <p:embed/>
                  <p:pic>
                    <p:nvPicPr>
                      <p:cNvPr id="7" name="对象 -214748260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37553" y="1120244"/>
                        <a:ext cx="5096377" cy="4649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类间关系</a:t>
            </a:r>
            <a:r>
              <a:rPr lang="en-US" altLang="zh-CN" dirty="0"/>
              <a:t>-</a:t>
            </a:r>
            <a:r>
              <a:rPr lang="zh-CN" altLang="en-US" dirty="0"/>
              <a:t>聚合与组合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聚合关系</a:t>
            </a:r>
            <a:r>
              <a:rPr lang="en-US" altLang="zh-CN" dirty="0"/>
              <a:t>(Aggregation)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部分</a:t>
            </a:r>
            <a:r>
              <a:rPr lang="zh-CN" altLang="zh-CN" b="1" dirty="0">
                <a:solidFill>
                  <a:srgbClr val="C00000"/>
                </a:solidFill>
              </a:rPr>
              <a:t>类</a:t>
            </a:r>
            <a:r>
              <a:rPr lang="zh-CN" altLang="zh-CN" dirty="0"/>
              <a:t>对象是多个</a:t>
            </a:r>
            <a:r>
              <a:rPr lang="zh-CN" altLang="zh-CN" b="1" dirty="0">
                <a:solidFill>
                  <a:srgbClr val="C00000"/>
                </a:solidFill>
              </a:rPr>
              <a:t>整体类</a:t>
            </a:r>
            <a:r>
              <a:rPr lang="zh-CN" altLang="zh-CN" dirty="0"/>
              <a:t>对象的组成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zh-CN" altLang="zh-CN" dirty="0"/>
              <a:t>一名学生可同时参与多个兴趣小组</a:t>
            </a:r>
            <a:endParaRPr lang="en-US" altLang="zh-CN" sz="3200" dirty="0"/>
          </a:p>
          <a:p>
            <a:r>
              <a:rPr lang="zh-CN" altLang="zh-CN" dirty="0"/>
              <a:t>组合关系</a:t>
            </a:r>
            <a:r>
              <a:rPr lang="en-US" altLang="zh-CN" dirty="0"/>
              <a:t>(Composition)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部分类对象只能位于一个整体类对象中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一旦整体类对象消亡，部分类对象也不能苟活</a:t>
            </a:r>
            <a:endParaRPr lang="en-US" altLang="zh-C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95210"/>
              </p:ext>
            </p:extLst>
          </p:nvPr>
        </p:nvGraphicFramePr>
        <p:xfrm>
          <a:off x="880781" y="4536582"/>
          <a:ext cx="4189521" cy="155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09900" imgH="1155700" progId="Visio.Drawing.11">
                  <p:embed/>
                </p:oleObj>
              </mc:Choice>
              <mc:Fallback>
                <p:oleObj name="Visio" r:id="rId2" imgW="3009900" imgH="1155700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781" y="4536582"/>
                        <a:ext cx="4189521" cy="1550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81643"/>
              </p:ext>
            </p:extLst>
          </p:nvPr>
        </p:nvGraphicFramePr>
        <p:xfrm>
          <a:off x="5312826" y="4592698"/>
          <a:ext cx="4329202" cy="143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18030" imgH="692785" progId="Visio.Drawing.11">
                  <p:embed/>
                </p:oleObj>
              </mc:Choice>
              <mc:Fallback>
                <p:oleObj name="Visio" r:id="rId4" imgW="2018030" imgH="692785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826" y="4592698"/>
                        <a:ext cx="4329202" cy="1437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86575" y="4904733"/>
            <a:ext cx="782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55215" y="4904733"/>
            <a:ext cx="840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60376A-DDBF-428F-94A1-AC2B8EA81E5F}"/>
              </a:ext>
            </a:extLst>
          </p:cNvPr>
          <p:cNvSpPr/>
          <p:nvPr/>
        </p:nvSpPr>
        <p:spPr>
          <a:xfrm>
            <a:off x="9047534" y="1268760"/>
            <a:ext cx="2952328" cy="29523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举例说明组合和聚合的差异性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969A03-4918-475A-9830-F893B09D5754}"/>
              </a:ext>
            </a:extLst>
          </p:cNvPr>
          <p:cNvSpPr txBox="1"/>
          <p:nvPr/>
        </p:nvSpPr>
        <p:spPr>
          <a:xfrm>
            <a:off x="9798630" y="5094243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注意箭头图符</a:t>
            </a:r>
          </a:p>
        </p:txBody>
      </p:sp>
      <p:sp>
        <p:nvSpPr>
          <p:cNvPr id="3" name="圆角矩形 8">
            <a:extLst>
              <a:ext uri="{FF2B5EF4-FFF2-40B4-BE49-F238E27FC236}">
                <a16:creationId xmlns:a16="http://schemas.microsoft.com/office/drawing/2014/main" id="{EB7E99E4-DF83-5643-0F9B-6EB12CC9E6CB}"/>
              </a:ext>
            </a:extLst>
          </p:cNvPr>
          <p:cNvSpPr/>
          <p:nvPr/>
        </p:nvSpPr>
        <p:spPr>
          <a:xfrm>
            <a:off x="-16174" y="6417331"/>
            <a:ext cx="12206587" cy="432049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特别注意图符的画法和要求</a:t>
            </a: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类间关系</a:t>
            </a:r>
            <a:r>
              <a:rPr lang="en-US" altLang="zh-CN" dirty="0"/>
              <a:t>-</a:t>
            </a:r>
            <a:r>
              <a:rPr lang="zh-CN" altLang="zh-CN" dirty="0"/>
              <a:t>依赖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255790"/>
          </a:xfrm>
        </p:spPr>
        <p:txBody>
          <a:bodyPr/>
          <a:lstStyle/>
          <a:p>
            <a:r>
              <a:rPr lang="zh-CN" altLang="zh-CN" dirty="0"/>
              <a:t>依赖关系</a:t>
            </a:r>
            <a:endParaRPr lang="en-US" altLang="zh-CN" dirty="0"/>
          </a:p>
          <a:p>
            <a:pPr lvl="1"/>
            <a:r>
              <a:rPr lang="zh-CN" altLang="en-US" sz="2400" dirty="0"/>
              <a:t>一个类对象</a:t>
            </a:r>
            <a:r>
              <a:rPr lang="zh-CN" altLang="zh-CN" sz="2400" dirty="0"/>
              <a:t>变化会导致</a:t>
            </a:r>
            <a:r>
              <a:rPr lang="zh-CN" altLang="en-US" sz="2400" dirty="0"/>
              <a:t>另一类对象作</a:t>
            </a:r>
            <a:r>
              <a:rPr lang="zh-CN" altLang="zh-CN" sz="2400" dirty="0"/>
              <a:t>相应修改</a:t>
            </a:r>
            <a:endParaRPr lang="en-US" altLang="zh-CN" sz="2400" dirty="0"/>
          </a:p>
          <a:p>
            <a:pPr lvl="1"/>
            <a:r>
              <a:rPr lang="zh-CN" altLang="en-US" sz="2400" dirty="0"/>
              <a:t>一个类对象构造另一个类的对象，或者依赖另一个类对象的服务时，这两个类之间构成依赖关系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 表现形式</a:t>
            </a:r>
            <a:endParaRPr lang="en-US" altLang="zh-CN" dirty="0"/>
          </a:p>
          <a:p>
            <a:pPr lvl="1"/>
            <a:r>
              <a:rPr lang="zh-CN" altLang="en-US" sz="2400" dirty="0"/>
              <a:t>类</a:t>
            </a:r>
            <a:r>
              <a:rPr lang="en-US" altLang="zh-CN" sz="2400" dirty="0"/>
              <a:t>A</a:t>
            </a:r>
            <a:r>
              <a:rPr lang="zh-CN" altLang="en-US" sz="2400" dirty="0"/>
              <a:t>依赖于</a:t>
            </a:r>
            <a:r>
              <a:rPr lang="en-US" altLang="zh-CN" sz="2400" dirty="0"/>
              <a:t>B</a:t>
            </a:r>
            <a:r>
              <a:rPr lang="zh-CN" altLang="en-US" sz="2400" dirty="0"/>
              <a:t>，表现为</a:t>
            </a:r>
            <a:r>
              <a:rPr lang="en-US" altLang="zh-CN" sz="2400" dirty="0"/>
              <a:t>B</a:t>
            </a:r>
            <a:r>
              <a:rPr lang="zh-CN" altLang="en-US" sz="2400" dirty="0"/>
              <a:t>要么作为类</a:t>
            </a:r>
            <a:r>
              <a:rPr lang="en-US" altLang="zh-CN" sz="2400" dirty="0"/>
              <a:t>A</a:t>
            </a:r>
            <a:r>
              <a:rPr lang="zh-CN" altLang="en-US" sz="2400" dirty="0"/>
              <a:t>的方法参数、要么作为方法中的局部变量或者静态方法调用</a:t>
            </a:r>
            <a:endParaRPr lang="en-US" altLang="zh-CN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08517"/>
              </p:ext>
            </p:extLst>
          </p:nvPr>
        </p:nvGraphicFramePr>
        <p:xfrm>
          <a:off x="5735166" y="2852936"/>
          <a:ext cx="5233120" cy="169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14550" imgH="701040" progId="Visio.Drawing.11">
                  <p:embed/>
                </p:oleObj>
              </mc:Choice>
              <mc:Fallback>
                <p:oleObj name="Visio" r:id="rId2" imgW="2114550" imgH="701040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166" y="2852936"/>
                        <a:ext cx="5233120" cy="16992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8C8DDC-E1A1-4C56-9E0B-D0506DA42581}"/>
              </a:ext>
            </a:extLst>
          </p:cNvPr>
          <p:cNvSpPr txBox="1"/>
          <p:nvPr/>
        </p:nvSpPr>
        <p:spPr>
          <a:xfrm>
            <a:off x="6995306" y="458627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注意箭头图符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依赖</a:t>
            </a:r>
            <a:r>
              <a:rPr lang="zh-CN" altLang="en-US" dirty="0"/>
              <a:t>关系实例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255790"/>
          </a:xfrm>
        </p:spPr>
        <p:txBody>
          <a:bodyPr/>
          <a:lstStyle/>
          <a:p>
            <a:r>
              <a:rPr lang="zh-CN" altLang="en-US" dirty="0"/>
              <a:t>三种</a:t>
            </a:r>
            <a:r>
              <a:rPr lang="zh-CN" altLang="zh-CN" dirty="0"/>
              <a:t>依赖</a:t>
            </a:r>
            <a:r>
              <a:rPr lang="zh-CN" altLang="en-US" dirty="0"/>
              <a:t>表现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  class Student {</a:t>
            </a:r>
          </a:p>
          <a:p>
            <a:pPr marL="457200" lvl="1" indent="0">
              <a:buNone/>
            </a:pPr>
            <a:r>
              <a:rPr lang="en-US" altLang="zh-CN" sz="2000" dirty="0"/>
              <a:t>     //</a:t>
            </a:r>
            <a:r>
              <a:rPr lang="zh-CN" altLang="en-US" sz="2000" dirty="0"/>
              <a:t>形参构成依赖	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void program(</a:t>
            </a:r>
            <a:r>
              <a:rPr lang="en-US" altLang="zh-CN" sz="2000" dirty="0">
                <a:solidFill>
                  <a:srgbClr val="C00000"/>
                </a:solidFill>
              </a:rPr>
              <a:t>Computer c</a:t>
            </a:r>
            <a:r>
              <a:rPr lang="en-US" altLang="zh-CN" sz="2000" dirty="0"/>
              <a:t>);	</a:t>
            </a:r>
          </a:p>
          <a:p>
            <a:pPr marL="457200" lvl="1" indent="0">
              <a:buNone/>
            </a:pPr>
            <a:r>
              <a:rPr lang="en-US" altLang="zh-CN" sz="2000" dirty="0"/>
              <a:t>     </a:t>
            </a:r>
          </a:p>
          <a:p>
            <a:pPr marL="457200" lvl="1" indent="0">
              <a:buNone/>
            </a:pPr>
            <a:r>
              <a:rPr lang="en-US" altLang="zh-CN" sz="2000" dirty="0"/>
              <a:t>     void </a:t>
            </a:r>
            <a:r>
              <a:rPr lang="en-US" altLang="zh-CN" sz="2000" dirty="0" err="1"/>
              <a:t>playGame</a:t>
            </a:r>
            <a:r>
              <a:rPr lang="en-US" altLang="zh-CN" sz="2000" dirty="0"/>
              <a:t>() {		</a:t>
            </a:r>
          </a:p>
          <a:p>
            <a:pPr marL="457200" lvl="1" indent="0">
              <a:buNone/>
            </a:pPr>
            <a:r>
              <a:rPr lang="en-US" altLang="zh-CN" sz="2000" dirty="0"/>
              <a:t>     //</a:t>
            </a:r>
            <a:r>
              <a:rPr lang="zh-CN" altLang="en-US" sz="2000" dirty="0"/>
              <a:t>局部变量构成依赖		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C00000"/>
                </a:solidFill>
              </a:rPr>
              <a:t> Computer  computer</a:t>
            </a:r>
            <a:r>
              <a:rPr lang="en-US" altLang="zh-CN" sz="2000" dirty="0"/>
              <a:t>=new Computer();	</a:t>
            </a:r>
          </a:p>
          <a:p>
            <a:pPr marL="457200" lvl="1" indent="0">
              <a:buNone/>
            </a:pPr>
            <a:r>
              <a:rPr lang="en-US" altLang="zh-CN" sz="2000" dirty="0"/>
              <a:t>       	...	</a:t>
            </a:r>
          </a:p>
          <a:p>
            <a:pPr marL="457200" lvl="1" indent="0">
              <a:buNone/>
            </a:pPr>
            <a:r>
              <a:rPr lang="en-US" altLang="zh-CN" sz="2000" dirty="0"/>
              <a:t>	//</a:t>
            </a:r>
            <a:r>
              <a:rPr lang="zh-CN" altLang="en-US" sz="2000" dirty="0"/>
              <a:t>静态方法调用构成依赖		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>
                <a:solidFill>
                  <a:srgbClr val="C00000"/>
                </a:solidFill>
              </a:rPr>
              <a:t>Computer.start</a:t>
            </a:r>
            <a:r>
              <a:rPr lang="en-US" altLang="zh-CN" sz="2000" dirty="0"/>
              <a:t>();	</a:t>
            </a:r>
          </a:p>
          <a:p>
            <a:pPr marL="457200" lvl="1" indent="0">
              <a:buNone/>
            </a:pPr>
            <a:r>
              <a:rPr lang="en-US" altLang="zh-CN" sz="2000" dirty="0"/>
              <a:t>  }</a:t>
            </a:r>
          </a:p>
          <a:p>
            <a:pPr marL="457200" lvl="1" indent="0"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7139322" y="2096852"/>
            <a:ext cx="4824536" cy="30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zh-CN" altLang="en-US" sz="28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区别依赖与关联： </a:t>
            </a:r>
            <a:endParaRPr kumimoji="1" lang="en-US" altLang="zh-CN" sz="280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</a:endParaRPr>
          </a:p>
          <a:p>
            <a:endParaRPr kumimoji="1" lang="en-US" altLang="zh-CN" sz="280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</a:endParaRPr>
          </a:p>
          <a:p>
            <a:pPr marL="444500" lvl="1" indent="-3556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当某个类以成员变量形式出现在另一类中，两者是关联关系；</a:t>
            </a:r>
            <a:endParaRPr kumimoji="1" lang="en-US" altLang="zh-CN" b="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</a:endParaRPr>
          </a:p>
          <a:p>
            <a:pPr marL="444500" lvl="1" indent="-3556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kumimoji="1" lang="en-US" altLang="zh-CN" b="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</a:endParaRPr>
          </a:p>
          <a:p>
            <a:pPr marL="444500" lvl="1" indent="-3556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1" lang="zh-CN" altLang="en-US" b="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某个类以局部变量的形式出现在另一类中，二者是依赖关系。</a:t>
            </a:r>
          </a:p>
        </p:txBody>
      </p:sp>
    </p:spTree>
    <p:extLst>
      <p:ext uri="{BB962C8B-B14F-4D97-AF65-F5344CB8AC3E}">
        <p14:creationId xmlns:p14="http://schemas.microsoft.com/office/powerpoint/2010/main" val="33769516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类间关系</a:t>
            </a:r>
            <a:r>
              <a:rPr lang="en-US" altLang="zh-CN" dirty="0"/>
              <a:t>-</a:t>
            </a:r>
            <a:r>
              <a:rPr lang="zh-CN" altLang="en-US" dirty="0"/>
              <a:t>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表示一个类实现了另一个类中定义的对外接口</a:t>
            </a:r>
            <a:endParaRPr lang="en-US" altLang="zh-CN" dirty="0"/>
          </a:p>
          <a:p>
            <a:pPr lvl="1"/>
            <a:r>
              <a:rPr lang="zh-CN" altLang="zh-CN" dirty="0">
                <a:sym typeface="+mn-ea"/>
              </a:rPr>
              <a:t>特殊依赖关系</a:t>
            </a:r>
            <a:endParaRPr lang="en-US" altLang="zh-CN" dirty="0">
              <a:sym typeface="+mn-ea"/>
            </a:endParaRPr>
          </a:p>
          <a:p>
            <a:pPr lvl="1"/>
            <a:endParaRPr lang="zh-CN" altLang="en-US" dirty="0"/>
          </a:p>
          <a:p>
            <a:r>
              <a:rPr lang="zh-CN" altLang="en-US" dirty="0"/>
              <a:t>典型应用</a:t>
            </a:r>
            <a:endParaRPr lang="en-US" altLang="zh-CN" dirty="0"/>
          </a:p>
          <a:p>
            <a:pPr lvl="1"/>
            <a:r>
              <a:rPr lang="zh-CN" altLang="zh-CN" dirty="0"/>
              <a:t>一个具体类实现一个接口</a:t>
            </a:r>
            <a:endParaRPr lang="en-US" altLang="zh-C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932416" y="2384884"/>
          <a:ext cx="5519690" cy="169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66290" imgH="708660" progId="Visio.Drawing.11">
                  <p:embed/>
                </p:oleObj>
              </mc:Choice>
              <mc:Fallback>
                <p:oleObj name="Visio" r:id="rId2" imgW="2066290" imgH="708660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16" y="2384884"/>
                        <a:ext cx="5519690" cy="16915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04129" y="433629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注意箭头图符</a:t>
            </a:r>
          </a:p>
        </p:txBody>
      </p:sp>
      <p:sp>
        <p:nvSpPr>
          <p:cNvPr id="3" name="圆角矩形 8">
            <a:extLst>
              <a:ext uri="{FF2B5EF4-FFF2-40B4-BE49-F238E27FC236}">
                <a16:creationId xmlns:a16="http://schemas.microsoft.com/office/drawing/2014/main" id="{D8A75474-A3F6-AD68-37CB-1A090CB37A26}"/>
              </a:ext>
            </a:extLst>
          </p:cNvPr>
          <p:cNvSpPr/>
          <p:nvPr/>
        </p:nvSpPr>
        <p:spPr>
          <a:xfrm>
            <a:off x="-16174" y="6417331"/>
            <a:ext cx="12206587" cy="432049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特别注意图符的画法和要求</a:t>
            </a: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类间关系</a:t>
            </a:r>
            <a:r>
              <a:rPr lang="en-US" altLang="zh-CN" dirty="0"/>
              <a:t>-</a:t>
            </a:r>
            <a:r>
              <a:rPr lang="zh-CN" altLang="en-US" dirty="0"/>
              <a:t>继承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子类</a:t>
            </a:r>
            <a:r>
              <a:rPr lang="zh-CN" altLang="zh-CN" sz="2800" dirty="0">
                <a:solidFill>
                  <a:srgbClr val="C00000"/>
                </a:solidFill>
              </a:rPr>
              <a:t>继承</a:t>
            </a:r>
            <a:r>
              <a:rPr lang="zh-CN" altLang="zh-CN" sz="2800" dirty="0"/>
              <a:t>父类所有可继承的特性，且</a:t>
            </a:r>
            <a:r>
              <a:rPr lang="zh-CN" altLang="en-US" sz="2800" dirty="0"/>
              <a:t>可</a:t>
            </a:r>
            <a:r>
              <a:rPr lang="zh-CN" altLang="zh-CN" sz="2800" dirty="0"/>
              <a:t>通过</a:t>
            </a:r>
            <a:r>
              <a:rPr lang="zh-CN" altLang="zh-CN" sz="2800" dirty="0">
                <a:solidFill>
                  <a:srgbClr val="C00000"/>
                </a:solidFill>
              </a:rPr>
              <a:t>添加</a:t>
            </a:r>
            <a:r>
              <a:rPr lang="zh-CN" altLang="zh-CN" sz="2800" dirty="0"/>
              <a:t>新特性或覆盖（</a:t>
            </a:r>
            <a:r>
              <a:rPr lang="en-US" altLang="zh-CN" sz="2800" dirty="0"/>
              <a:t>override</a:t>
            </a:r>
            <a:r>
              <a:rPr lang="zh-CN" altLang="zh-CN" sz="2800" dirty="0"/>
              <a:t>）父类中的原有特性</a:t>
            </a:r>
            <a:endParaRPr lang="en-US" altLang="zh-CN" sz="2800" dirty="0"/>
          </a:p>
          <a:p>
            <a:r>
              <a:rPr lang="zh-CN" altLang="zh-CN" sz="2800" dirty="0"/>
              <a:t>父类抽象多个子类中公共特性，从而避免冗余、简化操作</a:t>
            </a:r>
            <a:endParaRPr lang="zh-CN" alt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46" y="2796306"/>
            <a:ext cx="6835189" cy="35130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66D0163-04D4-4968-AD24-8D2EA102D8EB}"/>
              </a:ext>
            </a:extLst>
          </p:cNvPr>
          <p:cNvSpPr txBox="1"/>
          <p:nvPr/>
        </p:nvSpPr>
        <p:spPr>
          <a:xfrm>
            <a:off x="7226546" y="389705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注意箭头图符</a:t>
            </a:r>
          </a:p>
        </p:txBody>
      </p:sp>
      <p:sp>
        <p:nvSpPr>
          <p:cNvPr id="3" name="圆角矩形 8">
            <a:extLst>
              <a:ext uri="{FF2B5EF4-FFF2-40B4-BE49-F238E27FC236}">
                <a16:creationId xmlns:a16="http://schemas.microsoft.com/office/drawing/2014/main" id="{908FC2F6-1601-7F3B-CCE0-284FCCE591BA}"/>
              </a:ext>
            </a:extLst>
          </p:cNvPr>
          <p:cNvSpPr/>
          <p:nvPr/>
        </p:nvSpPr>
        <p:spPr>
          <a:xfrm>
            <a:off x="-16174" y="6417331"/>
            <a:ext cx="12206587" cy="432049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特别注意图符的画法和要求</a:t>
            </a: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9FAF-4D3D-4BCA-BC17-DCD42C8E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为什么要分析软件需求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BEA1F-64D0-44EF-86FE-C2EDF646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初步软件需求存在的问题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需求</a:t>
            </a:r>
            <a:r>
              <a:rPr lang="zh-CN" altLang="zh-CN" b="1" dirty="0">
                <a:solidFill>
                  <a:srgbClr val="C00000"/>
                </a:solidFill>
              </a:rPr>
              <a:t>不</a:t>
            </a:r>
            <a:r>
              <a:rPr lang="zh-CN" altLang="en-US" b="1" dirty="0">
                <a:solidFill>
                  <a:srgbClr val="C00000"/>
                </a:solidFill>
              </a:rPr>
              <a:t>详尽</a:t>
            </a:r>
            <a:r>
              <a:rPr lang="zh-CN" altLang="en-US" dirty="0"/>
              <a:t>，</a:t>
            </a:r>
            <a:r>
              <a:rPr lang="zh-CN" altLang="zh-CN" dirty="0"/>
              <a:t>没有提供软件需求细节性内容</a:t>
            </a:r>
            <a:r>
              <a:rPr lang="zh-CN" altLang="en-US" dirty="0"/>
              <a:t>，无法指导后续设计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描述</a:t>
            </a:r>
            <a:r>
              <a:rPr lang="zh-CN" altLang="zh-CN" b="1" dirty="0">
                <a:solidFill>
                  <a:srgbClr val="C00000"/>
                </a:solidFill>
              </a:rPr>
              <a:t>不</a:t>
            </a:r>
            <a:r>
              <a:rPr lang="zh-CN" altLang="en-US" b="1" dirty="0">
                <a:solidFill>
                  <a:srgbClr val="C00000"/>
                </a:solidFill>
              </a:rPr>
              <a:t>清晰</a:t>
            </a:r>
            <a:r>
              <a:rPr lang="zh-CN" altLang="en-US" dirty="0"/>
              <a:t>，</a:t>
            </a:r>
            <a:r>
              <a:rPr lang="zh-CN" altLang="zh-CN" dirty="0"/>
              <a:t>对软件需求的描述仍然不够清晰、直观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关系不明朗</a:t>
            </a:r>
            <a:r>
              <a:rPr lang="zh-CN" altLang="en-US" dirty="0"/>
              <a:t>，</a:t>
            </a:r>
            <a:r>
              <a:rPr lang="zh-CN" altLang="zh-CN" dirty="0"/>
              <a:t>未深入分析不同软件需求项之间的关系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存在潜在缺陷</a:t>
            </a:r>
            <a:r>
              <a:rPr lang="zh-CN" altLang="en-US" dirty="0"/>
              <a:t>，</a:t>
            </a:r>
            <a:r>
              <a:rPr lang="zh-CN" altLang="zh-CN" dirty="0"/>
              <a:t>潜在的需求缺陷难以被发现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没有</a:t>
            </a:r>
            <a:r>
              <a:rPr lang="zh-CN" altLang="zh-CN" b="1" dirty="0">
                <a:solidFill>
                  <a:srgbClr val="C00000"/>
                </a:solidFill>
              </a:rPr>
              <a:t>区分不同</a:t>
            </a:r>
            <a:r>
              <a:rPr lang="zh-CN" altLang="en-US" b="1" dirty="0">
                <a:solidFill>
                  <a:srgbClr val="C00000"/>
                </a:solidFill>
              </a:rPr>
              <a:t>的软件</a:t>
            </a:r>
            <a:r>
              <a:rPr lang="zh-CN" altLang="zh-CN" b="1" dirty="0">
                <a:solidFill>
                  <a:srgbClr val="C00000"/>
                </a:solidFill>
              </a:rPr>
              <a:t>需求</a:t>
            </a:r>
            <a:r>
              <a:rPr lang="zh-CN" altLang="en-US" dirty="0"/>
              <a:t>，</a:t>
            </a:r>
            <a:r>
              <a:rPr lang="zh-CN" altLang="zh-CN" dirty="0"/>
              <a:t>有必要鉴别不同软件需求项的重要性差别，区分不同软件需求的开发优先级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47056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注意事项 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单数名词</a:t>
            </a:r>
            <a:r>
              <a:rPr lang="zh-CN" altLang="en-US" dirty="0"/>
              <a:t>来描述类名，少用缩写</a:t>
            </a:r>
            <a:endParaRPr lang="en-US" altLang="zh-CN" dirty="0"/>
          </a:p>
          <a:p>
            <a:endParaRPr lang="zh-CN" altLang="zh-CN" dirty="0"/>
          </a:p>
          <a:p>
            <a:pPr lvl="0"/>
            <a:r>
              <a:rPr lang="zh-CN" altLang="en-US" dirty="0"/>
              <a:t>按照</a:t>
            </a:r>
            <a:r>
              <a:rPr lang="zh-CN" altLang="en-US" dirty="0">
                <a:solidFill>
                  <a:srgbClr val="C00000"/>
                </a:solidFill>
              </a:rPr>
              <a:t>方向</a:t>
            </a:r>
            <a:r>
              <a:rPr lang="zh-CN" altLang="en-US" dirty="0"/>
              <a:t>表示类间关系</a:t>
            </a:r>
            <a:endParaRPr lang="en-US" altLang="zh-CN" dirty="0"/>
          </a:p>
          <a:p>
            <a:pPr lvl="1"/>
            <a:r>
              <a:rPr lang="zh-CN" altLang="zh-CN" dirty="0"/>
              <a:t>垂直方向表示继承关系</a:t>
            </a:r>
            <a:endParaRPr lang="en-US" altLang="zh-CN" dirty="0"/>
          </a:p>
          <a:p>
            <a:pPr lvl="1"/>
            <a:r>
              <a:rPr lang="zh-CN" altLang="zh-CN" dirty="0"/>
              <a:t>水平方向表示关联、聚合、组合、依赖、实现关系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en-US" dirty="0"/>
              <a:t>注意画图</a:t>
            </a:r>
            <a:r>
              <a:rPr lang="zh-CN" altLang="en-US" dirty="0">
                <a:solidFill>
                  <a:srgbClr val="C00000"/>
                </a:solidFill>
              </a:rPr>
              <a:t>位置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关联名应位于关联边的居中位置</a:t>
            </a:r>
            <a:endParaRPr lang="en-US" altLang="zh-CN" dirty="0"/>
          </a:p>
          <a:p>
            <a:pPr lvl="1"/>
            <a:r>
              <a:rPr lang="zh-CN" altLang="zh-CN" dirty="0"/>
              <a:t>多重性、角色名、约束特性等应靠近关联端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示例：类图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764704"/>
            <a:ext cx="8209652" cy="566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9DC04A-434F-BB42-2113-3C6064871ABE}"/>
              </a:ext>
            </a:extLst>
          </p:cNvPr>
          <p:cNvSpPr txBox="1"/>
          <p:nvPr/>
        </p:nvSpPr>
        <p:spPr>
          <a:xfrm>
            <a:off x="9479582" y="2924944"/>
            <a:ext cx="213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注意图符及其位置和方向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功效</a:t>
            </a:r>
            <a:endParaRPr lang="en-US" altLang="zh-CN" dirty="0"/>
          </a:p>
          <a:p>
            <a:pPr lvl="1"/>
            <a:r>
              <a:rPr lang="zh-CN" altLang="zh-CN" dirty="0"/>
              <a:t>系统中</a:t>
            </a:r>
            <a:r>
              <a:rPr lang="zh-CN" altLang="en-US" dirty="0"/>
              <a:t>的</a:t>
            </a:r>
            <a:r>
              <a:rPr lang="zh-CN" altLang="zh-CN" dirty="0"/>
              <a:t>对象在运行过程中的</a:t>
            </a:r>
            <a:r>
              <a:rPr lang="zh-CN" altLang="zh-CN" dirty="0">
                <a:solidFill>
                  <a:srgbClr val="C00000"/>
                </a:solidFill>
              </a:rPr>
              <a:t>瞬时快照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结点表示对象</a:t>
            </a:r>
            <a:r>
              <a:rPr lang="zh-CN" altLang="en-US" dirty="0"/>
              <a:t>，</a:t>
            </a:r>
            <a:r>
              <a:rPr lang="zh-CN" altLang="zh-CN" dirty="0"/>
              <a:t>边表示对象间的链接</a:t>
            </a:r>
            <a:endParaRPr lang="en-US" altLang="zh-CN" dirty="0"/>
          </a:p>
          <a:p>
            <a:r>
              <a:rPr lang="zh-CN" altLang="zh-CN" dirty="0"/>
              <a:t>类图在系统的运行过程中某个时刻点上或某一时间段内的</a:t>
            </a:r>
            <a:r>
              <a:rPr lang="zh-CN" altLang="zh-CN" dirty="0">
                <a:solidFill>
                  <a:srgbClr val="C00000"/>
                </a:solidFill>
              </a:rPr>
              <a:t>实例化样本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类图中的一个类在对象图中可表现为多个活跃的对象实例</a:t>
            </a:r>
            <a:endParaRPr lang="en-US" altLang="zh-CN" dirty="0"/>
          </a:p>
          <a:p>
            <a:pPr lvl="1"/>
            <a:r>
              <a:rPr lang="zh-CN" altLang="zh-CN" dirty="0"/>
              <a:t>对象图的链接边是类图中</a:t>
            </a:r>
            <a:r>
              <a:rPr lang="zh-CN" altLang="zh-CN" b="1" dirty="0">
                <a:solidFill>
                  <a:srgbClr val="C00000"/>
                </a:solidFill>
              </a:rPr>
              <a:t>关联</a:t>
            </a:r>
            <a:r>
              <a:rPr lang="zh-CN" altLang="zh-CN" dirty="0"/>
              <a:t>边的实例化</a:t>
            </a:r>
            <a:endParaRPr lang="en-US" altLang="zh-CN" dirty="0"/>
          </a:p>
          <a:p>
            <a:pPr lvl="1"/>
            <a:r>
              <a:rPr lang="zh-CN" altLang="zh-CN" dirty="0"/>
              <a:t>类图中的其他边，如</a:t>
            </a:r>
            <a:r>
              <a:rPr lang="zh-CN" altLang="zh-CN" b="1" dirty="0">
                <a:solidFill>
                  <a:srgbClr val="C00000"/>
                </a:solidFill>
              </a:rPr>
              <a:t>继承、依赖</a:t>
            </a:r>
            <a:r>
              <a:rPr lang="zh-CN" altLang="zh-CN" dirty="0"/>
              <a:t>等在对象图中则无从表现</a:t>
            </a:r>
            <a:endParaRPr lang="en-US" altLang="zh-CN" dirty="0"/>
          </a:p>
          <a:p>
            <a:r>
              <a:rPr lang="zh-CN" altLang="zh-CN" dirty="0"/>
              <a:t>对象图是一种</a:t>
            </a:r>
            <a:r>
              <a:rPr lang="zh-CN" altLang="zh-CN" b="1" dirty="0">
                <a:solidFill>
                  <a:srgbClr val="C00000"/>
                </a:solidFill>
              </a:rPr>
              <a:t>静态瞬时快照</a:t>
            </a:r>
            <a:r>
              <a:rPr lang="zh-CN" altLang="en-US" dirty="0"/>
              <a:t>，</a:t>
            </a:r>
            <a:r>
              <a:rPr lang="zh-CN" altLang="zh-CN" dirty="0"/>
              <a:t>归于静态视图范畴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对象图示例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70918"/>
              </p:ext>
            </p:extLst>
          </p:nvPr>
        </p:nvGraphicFramePr>
        <p:xfrm>
          <a:off x="514586" y="1070738"/>
          <a:ext cx="9732231" cy="471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40935" imgH="2396490" progId="Visio.Drawing.11">
                  <p:embed/>
                </p:oleObj>
              </mc:Choice>
              <mc:Fallback>
                <p:oleObj name="Visio" r:id="rId2" imgW="4940935" imgH="2396490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86" y="1070738"/>
                        <a:ext cx="9732231" cy="4716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764497" y="1764665"/>
            <a:ext cx="336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注意图符表示</a:t>
            </a:r>
          </a:p>
        </p:txBody>
      </p:sp>
      <p:sp>
        <p:nvSpPr>
          <p:cNvPr id="2" name="圆角矩形 8">
            <a:extLst>
              <a:ext uri="{FF2B5EF4-FFF2-40B4-BE49-F238E27FC236}">
                <a16:creationId xmlns:a16="http://schemas.microsoft.com/office/drawing/2014/main" id="{6718B8A5-34B5-7900-8E65-20134504435B}"/>
              </a:ext>
            </a:extLst>
          </p:cNvPr>
          <p:cNvSpPr/>
          <p:nvPr/>
        </p:nvSpPr>
        <p:spPr>
          <a:xfrm>
            <a:off x="-16174" y="6417331"/>
            <a:ext cx="12206587" cy="432049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注意对象图和类图的区别</a:t>
            </a: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何时用对象图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某些特定的观察点，需要分析系统中的对象情况</a:t>
            </a:r>
            <a:endParaRPr lang="en-US" altLang="zh-CN" dirty="0"/>
          </a:p>
          <a:p>
            <a:pPr lvl="1"/>
            <a:r>
              <a:rPr lang="zh-CN" altLang="en-US" dirty="0"/>
              <a:t>系统创建之时</a:t>
            </a:r>
            <a:endParaRPr lang="en-US" altLang="zh-CN" dirty="0"/>
          </a:p>
          <a:p>
            <a:pPr lvl="1"/>
            <a:r>
              <a:rPr lang="zh-CN" altLang="en-US" dirty="0"/>
              <a:t>某些对象消亡之前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通常而言，对象图不常用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31664" y="2420888"/>
            <a:ext cx="3915114" cy="13849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ym typeface="+mn-ea"/>
              </a:rPr>
              <a:t>对象图 与 类图：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区别与联系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</a:t>
            </a:r>
            <a:r>
              <a:rPr lang="zh-CN" altLang="en-US" dirty="0"/>
              <a:t>状态图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550590" y="1088740"/>
          <a:ext cx="10729193" cy="5481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视点</a:t>
                      </a:r>
                      <a:endParaRPr lang="en-US" altLang="en-US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图（diagram）</a:t>
                      </a:r>
                      <a:endParaRPr lang="en-US" altLang="en-US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结构</a:t>
                      </a: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包图（package diagram）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包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层面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系统的静态结构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类图（class diagram）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对象图（object diagram）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构件图(component diagram)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描述系统中构件及</a:t>
                      </a: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其</a:t>
                      </a:r>
                      <a:r>
                        <a:rPr lang="en-US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依赖关系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行为</a:t>
                      </a:r>
                      <a:endParaRPr 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状态图(statechart diagram )</a:t>
                      </a:r>
                      <a:endParaRPr lang="en-US" altLang="en-US" sz="2400" b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描述状态的变迁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活动图(activity diagram)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描述系统活动的实施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通信图(communication diagram)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描述对象间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的</a:t>
                      </a:r>
                      <a:r>
                        <a:rPr lang="en-US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消息传递与协作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顺序图(sequence diagram)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描述对象间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en-US" sz="2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消息传递与协作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部署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部署图（deployment </a:t>
                      </a: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描述系统中工件在物理运行环境中的</a:t>
                      </a:r>
                      <a:r>
                        <a:rPr lang="zh-CN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</a:t>
                      </a:r>
                      <a:r>
                        <a:rPr lang="en-US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情况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用例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用例图（use case </a:t>
                      </a: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从外部用户角度描述系统功能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状态图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功效</a:t>
            </a:r>
            <a:endParaRPr lang="en-US" altLang="zh-CN" dirty="0"/>
          </a:p>
          <a:p>
            <a:pPr lvl="1"/>
            <a:r>
              <a:rPr lang="zh-CN" altLang="en-US" dirty="0"/>
              <a:t>描述实体（对象、系统）在</a:t>
            </a:r>
            <a:r>
              <a:rPr lang="zh-CN" altLang="en-US" b="1" dirty="0">
                <a:solidFill>
                  <a:srgbClr val="C00000"/>
                </a:solidFill>
              </a:rPr>
              <a:t>事件</a:t>
            </a:r>
            <a:r>
              <a:rPr lang="zh-CN" altLang="en-US" dirty="0"/>
              <a:t>刺激下的</a:t>
            </a:r>
            <a:r>
              <a:rPr lang="zh-CN" altLang="en-US" b="1" dirty="0">
                <a:solidFill>
                  <a:srgbClr val="C00000"/>
                </a:solidFill>
              </a:rPr>
              <a:t>反应式动态行为</a:t>
            </a:r>
            <a:r>
              <a:rPr lang="zh-CN" altLang="en-US" dirty="0"/>
              <a:t>及其导致的</a:t>
            </a:r>
            <a:r>
              <a:rPr lang="zh-CN" altLang="en-US" b="1" dirty="0">
                <a:solidFill>
                  <a:srgbClr val="C00000"/>
                </a:solidFill>
              </a:rPr>
              <a:t>状态变化</a:t>
            </a:r>
            <a:endParaRPr lang="en-US" altLang="zh-CN" dirty="0"/>
          </a:p>
          <a:p>
            <a:pPr lvl="1"/>
            <a:r>
              <a:rPr lang="zh-CN" altLang="en-US" dirty="0"/>
              <a:t>刻画了实体的可能状态、每个状态下可响应事件、响应动作、状态迁移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图的构成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：状态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边</a:t>
            </a:r>
            <a:r>
              <a:rPr lang="zh-CN" altLang="en-US" dirty="0"/>
              <a:t>：迁移，即</a:t>
            </a:r>
            <a:r>
              <a:rPr lang="zh-CN" altLang="zh-CN" dirty="0"/>
              <a:t>状态间因事件刺激而触发的状态变化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状态图的基本概念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/>
              <a:t>状态：</a:t>
            </a:r>
            <a:r>
              <a:rPr lang="zh-CN" altLang="zh-CN">
                <a:solidFill>
                  <a:srgbClr val="C00000"/>
                </a:solidFill>
              </a:rPr>
              <a:t>对象属性取值</a:t>
            </a:r>
            <a:r>
              <a:rPr lang="zh-CN" altLang="zh-CN"/>
              <a:t>构成的一个约束条件</a:t>
            </a:r>
          </a:p>
          <a:p>
            <a:pPr lvl="1"/>
            <a:r>
              <a:rPr lang="zh-CN" altLang="en-US"/>
              <a:t>不同状态下对象对事件的响应行为完全一样</a:t>
            </a:r>
            <a:endParaRPr lang="en-US" altLang="zh-CN"/>
          </a:p>
          <a:p>
            <a:r>
              <a:rPr lang="zh-CN" altLang="zh-CN"/>
              <a:t>事件：某时刻点发生、需要关注的瞬时</a:t>
            </a:r>
            <a:r>
              <a:rPr lang="zh-CN" altLang="zh-CN">
                <a:solidFill>
                  <a:srgbClr val="C00000"/>
                </a:solidFill>
              </a:rPr>
              <a:t>刺激或触动</a:t>
            </a:r>
            <a:endParaRPr lang="en-US" altLang="zh-CN"/>
          </a:p>
          <a:p>
            <a:pPr lvl="1"/>
            <a:r>
              <a:rPr lang="zh-CN" altLang="zh-CN" b="1">
                <a:solidFill>
                  <a:srgbClr val="C00000"/>
                </a:solidFill>
              </a:rPr>
              <a:t>消息型事件</a:t>
            </a:r>
            <a:r>
              <a:rPr lang="en-US" altLang="zh-CN" b="1">
                <a:solidFill>
                  <a:srgbClr val="C00000"/>
                </a:solidFill>
              </a:rPr>
              <a:t>(</a:t>
            </a:r>
            <a:r>
              <a:rPr lang="zh-CN" altLang="en-US" b="1">
                <a:solidFill>
                  <a:srgbClr val="C00000"/>
                </a:solidFill>
              </a:rPr>
              <a:t>同步</a:t>
            </a:r>
            <a:r>
              <a:rPr lang="en-US" altLang="zh-CN" b="1">
                <a:solidFill>
                  <a:srgbClr val="C00000"/>
                </a:solidFill>
              </a:rPr>
              <a:t>)</a:t>
            </a:r>
            <a:r>
              <a:rPr lang="zh-CN" altLang="en-US"/>
              <a:t>：其他对象发来消息</a:t>
            </a:r>
            <a:endParaRPr lang="en-US" altLang="zh-CN"/>
          </a:p>
          <a:p>
            <a:pPr lvl="1"/>
            <a:r>
              <a:rPr lang="zh-CN" altLang="zh-CN" b="1">
                <a:solidFill>
                  <a:srgbClr val="C00000"/>
                </a:solidFill>
              </a:rPr>
              <a:t>信号型事件(异步)</a:t>
            </a:r>
            <a:r>
              <a:rPr lang="zh-CN" altLang="en-US"/>
              <a:t>：其他对象传来异步信号</a:t>
            </a:r>
            <a:endParaRPr lang="en-US" altLang="zh-CN"/>
          </a:p>
          <a:p>
            <a:pPr lvl="1"/>
            <a:r>
              <a:rPr lang="zh-CN" altLang="zh-CN" b="1">
                <a:solidFill>
                  <a:srgbClr val="C00000"/>
                </a:solidFill>
              </a:rPr>
              <a:t>时间型事件</a:t>
            </a:r>
            <a:r>
              <a:rPr lang="zh-CN" altLang="en-US"/>
              <a:t>：到达特定时间点</a:t>
            </a:r>
            <a:endParaRPr lang="en-US" altLang="zh-CN"/>
          </a:p>
          <a:p>
            <a:pPr lvl="1"/>
            <a:r>
              <a:rPr lang="zh-CN" altLang="zh-CN" b="1">
                <a:solidFill>
                  <a:srgbClr val="C00000"/>
                </a:solidFill>
              </a:rPr>
              <a:t>条件型事件</a:t>
            </a:r>
            <a:r>
              <a:rPr lang="zh-CN" altLang="en-US"/>
              <a:t>：对象属性取值满足特定条件</a:t>
            </a:r>
            <a:endParaRPr lang="en-US" altLang="zh-CN"/>
          </a:p>
          <a:p>
            <a:r>
              <a:rPr lang="zh-CN" altLang="zh-CN"/>
              <a:t>动作</a:t>
            </a:r>
            <a:r>
              <a:rPr lang="en-US" altLang="zh-CN"/>
              <a:t>(action)</a:t>
            </a:r>
          </a:p>
          <a:p>
            <a:pPr lvl="1"/>
            <a:r>
              <a:rPr lang="zh-CN" altLang="en-US"/>
              <a:t>计算过程，</a:t>
            </a:r>
            <a:r>
              <a:rPr lang="zh-CN" altLang="zh-CN" b="1">
                <a:solidFill>
                  <a:srgbClr val="C00000"/>
                </a:solidFill>
              </a:rPr>
              <a:t>位于迁移边上</a:t>
            </a:r>
            <a:r>
              <a:rPr lang="zh-CN" altLang="en-US"/>
              <a:t>，简单，执行时间短</a:t>
            </a:r>
            <a:endParaRPr lang="en-US" altLang="zh-CN"/>
          </a:p>
          <a:p>
            <a:r>
              <a:rPr lang="zh-CN" altLang="zh-CN"/>
              <a:t>活动</a:t>
            </a:r>
            <a:r>
              <a:rPr lang="en-US" altLang="zh-CN"/>
              <a:t>(activity)</a:t>
            </a:r>
          </a:p>
          <a:p>
            <a:pPr lvl="1"/>
            <a:r>
              <a:rPr lang="zh-CN" altLang="en-US"/>
              <a:t>计算过程，</a:t>
            </a:r>
            <a:r>
              <a:rPr lang="zh-CN" altLang="zh-CN" b="1">
                <a:solidFill>
                  <a:srgbClr val="C00000"/>
                </a:solidFill>
              </a:rPr>
              <a:t>位于状态中</a:t>
            </a:r>
            <a:r>
              <a:rPr lang="zh-CN" altLang="zh-CN"/>
              <a:t>，复杂、执行时间长</a:t>
            </a:r>
            <a:endParaRPr lang="en-US" altLang="zh-CN"/>
          </a:p>
          <a:p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示例：</a:t>
            </a:r>
            <a:r>
              <a:rPr lang="zh-CN" altLang="zh-CN" dirty="0">
                <a:effectLst/>
              </a:rPr>
              <a:t>状态图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648" y="1196752"/>
          <a:ext cx="11228550" cy="507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61305" imgH="2426335" progId="Visio.Drawing.11">
                  <p:embed/>
                </p:oleObj>
              </mc:Choice>
              <mc:Fallback>
                <p:oleObj name="Visio" r:id="rId2" imgW="5361305" imgH="2426335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648" y="1196752"/>
                        <a:ext cx="11228550" cy="50765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522DE62-13C5-4E3B-8F2F-6490773E5EF7}"/>
              </a:ext>
            </a:extLst>
          </p:cNvPr>
          <p:cNvSpPr txBox="1"/>
          <p:nvPr/>
        </p:nvSpPr>
        <p:spPr>
          <a:xfrm>
            <a:off x="7319342" y="2816932"/>
            <a:ext cx="4504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状态：一般、开始、结束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迁移：事件、动作、活动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复合状态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/>
              <a:t>状态</a:t>
            </a:r>
            <a:r>
              <a:rPr lang="en-US" altLang="zh-CN" b="0" dirty="0"/>
              <a:t>s</a:t>
            </a:r>
            <a:r>
              <a:rPr lang="zh-CN" altLang="zh-CN" b="0" dirty="0"/>
              <a:t>是由子状态</a:t>
            </a:r>
            <a:r>
              <a:rPr lang="en-US" altLang="zh-CN" b="0" dirty="0"/>
              <a:t>s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…, </a:t>
            </a:r>
            <a:r>
              <a:rPr lang="en-US" altLang="zh-CN" b="0" dirty="0" err="1"/>
              <a:t>s</a:t>
            </a:r>
            <a:r>
              <a:rPr lang="en-US" altLang="zh-CN" b="0" baseline="-25000" dirty="0" err="1"/>
              <a:t>n</a:t>
            </a:r>
            <a:r>
              <a:rPr lang="zh-CN" altLang="zh-CN" b="0" dirty="0"/>
              <a:t>经</a:t>
            </a:r>
            <a:r>
              <a:rPr lang="en-US" altLang="zh-CN" b="0" dirty="0">
                <a:solidFill>
                  <a:srgbClr val="C00000"/>
                </a:solidFill>
              </a:rPr>
              <a:t>AND</a:t>
            </a:r>
            <a:r>
              <a:rPr lang="zh-CN" altLang="zh-CN" b="0" dirty="0">
                <a:solidFill>
                  <a:srgbClr val="C00000"/>
                </a:solidFill>
              </a:rPr>
              <a:t>（与）逻辑复合</a:t>
            </a:r>
            <a:r>
              <a:rPr lang="zh-CN" altLang="zh-CN" b="0" dirty="0"/>
              <a:t>而成是指，对象处于状态</a:t>
            </a:r>
            <a:r>
              <a:rPr lang="en-US" altLang="zh-CN" b="0" dirty="0"/>
              <a:t>s</a:t>
            </a:r>
            <a:r>
              <a:rPr lang="zh-CN" altLang="zh-CN" b="0" dirty="0"/>
              <a:t>当且仅当对象同时处于</a:t>
            </a:r>
            <a:r>
              <a:rPr lang="en-US" altLang="zh-CN" b="0" dirty="0"/>
              <a:t>s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…, </a:t>
            </a:r>
            <a:r>
              <a:rPr lang="en-US" altLang="zh-CN" b="0" dirty="0" err="1"/>
              <a:t>s</a:t>
            </a:r>
            <a:r>
              <a:rPr lang="en-US" altLang="zh-CN" b="0" baseline="-25000" dirty="0" err="1"/>
              <a:t>n</a:t>
            </a:r>
            <a:endParaRPr lang="en-US" altLang="zh-CN" b="0" baseline="-25000" dirty="0"/>
          </a:p>
          <a:p>
            <a:endParaRPr lang="en-US" altLang="zh-CN" b="0" dirty="0"/>
          </a:p>
          <a:p>
            <a:r>
              <a:rPr lang="zh-CN" altLang="zh-CN" b="0" dirty="0"/>
              <a:t>状态</a:t>
            </a:r>
            <a:r>
              <a:rPr lang="en-US" altLang="zh-CN" b="0" dirty="0"/>
              <a:t>s</a:t>
            </a:r>
            <a:r>
              <a:rPr lang="zh-CN" altLang="zh-CN" b="0" dirty="0"/>
              <a:t>由子状态</a:t>
            </a:r>
            <a:r>
              <a:rPr lang="en-US" altLang="zh-CN" b="0" dirty="0"/>
              <a:t>s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…, </a:t>
            </a:r>
            <a:r>
              <a:rPr lang="en-US" altLang="zh-CN" b="0" dirty="0" err="1"/>
              <a:t>s</a:t>
            </a:r>
            <a:r>
              <a:rPr lang="en-US" altLang="zh-CN" b="0" baseline="-25000" dirty="0" err="1"/>
              <a:t>n</a:t>
            </a:r>
            <a:r>
              <a:rPr lang="zh-CN" altLang="zh-CN" b="0" dirty="0"/>
              <a:t>经</a:t>
            </a:r>
            <a:r>
              <a:rPr lang="en-US" altLang="zh-CN" b="0" dirty="0">
                <a:solidFill>
                  <a:srgbClr val="C00000"/>
                </a:solidFill>
              </a:rPr>
              <a:t>XOR</a:t>
            </a:r>
            <a:r>
              <a:rPr lang="zh-CN" altLang="zh-CN" b="0" dirty="0">
                <a:solidFill>
                  <a:srgbClr val="C00000"/>
                </a:solidFill>
              </a:rPr>
              <a:t>（异或）逻辑复合</a:t>
            </a:r>
            <a:r>
              <a:rPr lang="zh-CN" altLang="zh-CN" b="0" dirty="0"/>
              <a:t>而成是指</a:t>
            </a:r>
            <a:r>
              <a:rPr lang="zh-CN" altLang="en-US" b="0" dirty="0"/>
              <a:t>，</a:t>
            </a:r>
            <a:r>
              <a:rPr lang="zh-CN" altLang="zh-CN" b="0" dirty="0"/>
              <a:t>对象处于状态</a:t>
            </a:r>
            <a:r>
              <a:rPr lang="en-US" altLang="zh-CN" b="0" dirty="0"/>
              <a:t>s</a:t>
            </a:r>
            <a:r>
              <a:rPr lang="zh-CN" altLang="zh-CN" b="0" dirty="0"/>
              <a:t>当且仅当对象处于</a:t>
            </a:r>
            <a:r>
              <a:rPr lang="en-US" altLang="zh-CN" b="0" dirty="0"/>
              <a:t>s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…, </a:t>
            </a:r>
            <a:r>
              <a:rPr lang="en-US" altLang="zh-CN" b="0" dirty="0" err="1"/>
              <a:t>s</a:t>
            </a:r>
            <a:r>
              <a:rPr lang="en-US" altLang="zh-CN" b="0" baseline="-25000" dirty="0" err="1"/>
              <a:t>n</a:t>
            </a:r>
            <a:r>
              <a:rPr lang="zh-CN" altLang="zh-CN" b="0" dirty="0"/>
              <a:t>中的某个子状态</a:t>
            </a:r>
            <a:endParaRPr lang="en-US" altLang="zh-CN" b="0" dirty="0"/>
          </a:p>
          <a:p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F0F42-BA8A-4021-87CA-38531781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zh-CN" dirty="0"/>
              <a:t>软件需求分析的任务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EC6E618-D664-4081-9631-039AACF0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1543925"/>
          </a:xfrm>
        </p:spPr>
        <p:txBody>
          <a:bodyPr/>
          <a:lstStyle/>
          <a:p>
            <a:r>
              <a:rPr lang="zh-CN" altLang="zh-CN" dirty="0"/>
              <a:t>基于初步软件需求，进一步</a:t>
            </a:r>
            <a:r>
              <a:rPr lang="zh-CN" altLang="zh-CN" dirty="0">
                <a:solidFill>
                  <a:srgbClr val="C00000"/>
                </a:solidFill>
              </a:rPr>
              <a:t>精化和分析</a:t>
            </a:r>
            <a:r>
              <a:rPr lang="zh-CN" altLang="zh-CN" dirty="0"/>
              <a:t>软件需求，确定软件需求</a:t>
            </a:r>
            <a:r>
              <a:rPr lang="zh-CN" altLang="zh-CN" dirty="0">
                <a:solidFill>
                  <a:srgbClr val="C00000"/>
                </a:solidFill>
              </a:rPr>
              <a:t>优先级</a:t>
            </a:r>
            <a:r>
              <a:rPr lang="zh-CN" altLang="zh-CN" dirty="0"/>
              <a:t>，建立软件</a:t>
            </a:r>
            <a:r>
              <a:rPr lang="zh-CN" altLang="zh-CN" dirty="0">
                <a:solidFill>
                  <a:srgbClr val="C00000"/>
                </a:solidFill>
              </a:rPr>
              <a:t>需求模型</a:t>
            </a:r>
            <a:r>
              <a:rPr lang="zh-CN" altLang="zh-CN" dirty="0"/>
              <a:t>，发现和解决软件需求</a:t>
            </a:r>
            <a:r>
              <a:rPr lang="zh-CN" altLang="zh-CN" dirty="0">
                <a:solidFill>
                  <a:srgbClr val="C00000"/>
                </a:solidFill>
              </a:rPr>
              <a:t>缺陷</a:t>
            </a:r>
            <a:r>
              <a:rPr lang="zh-CN" altLang="zh-CN" dirty="0"/>
              <a:t>，形成高质量</a:t>
            </a:r>
            <a:r>
              <a:rPr lang="zh-CN" altLang="en-US" dirty="0"/>
              <a:t>的</a:t>
            </a:r>
            <a:r>
              <a:rPr lang="zh-CN" altLang="zh-CN" dirty="0"/>
              <a:t>软件</a:t>
            </a:r>
            <a:r>
              <a:rPr lang="zh-CN" altLang="zh-CN" dirty="0">
                <a:solidFill>
                  <a:srgbClr val="C00000"/>
                </a:solidFill>
              </a:rPr>
              <a:t>需求规格说明书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98E62E-B998-4C01-BB6B-2CD946B806F0}"/>
              </a:ext>
            </a:extLst>
          </p:cNvPr>
          <p:cNvSpPr/>
          <p:nvPr/>
        </p:nvSpPr>
        <p:spPr>
          <a:xfrm>
            <a:off x="4204393" y="3700952"/>
            <a:ext cx="2195199" cy="140400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分析软件需求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0BEDA6F-3096-49C8-9456-1924A8CF933E}"/>
              </a:ext>
            </a:extLst>
          </p:cNvPr>
          <p:cNvSpPr/>
          <p:nvPr/>
        </p:nvSpPr>
        <p:spPr>
          <a:xfrm>
            <a:off x="3328351" y="4188537"/>
            <a:ext cx="809830" cy="458212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流程图: 多文档 11">
            <a:extLst>
              <a:ext uri="{FF2B5EF4-FFF2-40B4-BE49-F238E27FC236}">
                <a16:creationId xmlns:a16="http://schemas.microsoft.com/office/drawing/2014/main" id="{2AE504CE-4BDD-4CE6-A124-B67DFB23E794}"/>
              </a:ext>
            </a:extLst>
          </p:cNvPr>
          <p:cNvSpPr/>
          <p:nvPr/>
        </p:nvSpPr>
        <p:spPr>
          <a:xfrm>
            <a:off x="802619" y="3965306"/>
            <a:ext cx="2362748" cy="1139656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kern="100" dirty="0">
                <a:effectLst/>
                <a:latin typeface="+mn-ea"/>
                <a:cs typeface="Times New Roman" panose="02020603050405020304" pitchFamily="18" charset="0"/>
              </a:rPr>
              <a:t>初步软件需求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FE5C3C5-8B9C-4BA5-80C0-18D4D599652E}"/>
              </a:ext>
            </a:extLst>
          </p:cNvPr>
          <p:cNvSpPr/>
          <p:nvPr/>
        </p:nvSpPr>
        <p:spPr>
          <a:xfrm>
            <a:off x="6510081" y="4188537"/>
            <a:ext cx="809830" cy="458212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流程图: 多文档 13">
            <a:extLst>
              <a:ext uri="{FF2B5EF4-FFF2-40B4-BE49-F238E27FC236}">
                <a16:creationId xmlns:a16="http://schemas.microsoft.com/office/drawing/2014/main" id="{FD139ACB-551A-480A-B3F3-71AF65268723}"/>
              </a:ext>
            </a:extLst>
          </p:cNvPr>
          <p:cNvSpPr/>
          <p:nvPr/>
        </p:nvSpPr>
        <p:spPr>
          <a:xfrm>
            <a:off x="7620413" y="4568577"/>
            <a:ext cx="2437763" cy="1139656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软件需求规格说明书</a:t>
            </a:r>
          </a:p>
        </p:txBody>
      </p:sp>
      <p:sp>
        <p:nvSpPr>
          <p:cNvPr id="15" name="流程图: 多文档 14">
            <a:extLst>
              <a:ext uri="{FF2B5EF4-FFF2-40B4-BE49-F238E27FC236}">
                <a16:creationId xmlns:a16="http://schemas.microsoft.com/office/drawing/2014/main" id="{BBC35997-C023-444C-9D28-66944A8E2B6B}"/>
              </a:ext>
            </a:extLst>
          </p:cNvPr>
          <p:cNvSpPr/>
          <p:nvPr/>
        </p:nvSpPr>
        <p:spPr>
          <a:xfrm>
            <a:off x="7620413" y="3154623"/>
            <a:ext cx="2437767" cy="1122032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软件需求模型</a:t>
            </a:r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C71B5A67-84BB-4C52-BC89-5E1418514A99}"/>
              </a:ext>
            </a:extLst>
          </p:cNvPr>
          <p:cNvSpPr/>
          <p:nvPr/>
        </p:nvSpPr>
        <p:spPr>
          <a:xfrm>
            <a:off x="4334273" y="5308765"/>
            <a:ext cx="300503" cy="342526"/>
          </a:xfrm>
          <a:prstGeom prst="smileyFac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B0FA1AC1-329D-434B-B0D5-1F73C31C187A}"/>
              </a:ext>
            </a:extLst>
          </p:cNvPr>
          <p:cNvSpPr/>
          <p:nvPr/>
        </p:nvSpPr>
        <p:spPr>
          <a:xfrm>
            <a:off x="5155271" y="5309395"/>
            <a:ext cx="300503" cy="341897"/>
          </a:xfrm>
          <a:prstGeom prst="smileyFac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笑脸 17">
            <a:extLst>
              <a:ext uri="{FF2B5EF4-FFF2-40B4-BE49-F238E27FC236}">
                <a16:creationId xmlns:a16="http://schemas.microsoft.com/office/drawing/2014/main" id="{DA0DA1CC-CD94-408B-A024-C352EF8071F5}"/>
              </a:ext>
            </a:extLst>
          </p:cNvPr>
          <p:cNvSpPr/>
          <p:nvPr/>
        </p:nvSpPr>
        <p:spPr>
          <a:xfrm>
            <a:off x="5954441" y="5309395"/>
            <a:ext cx="300503" cy="341897"/>
          </a:xfrm>
          <a:prstGeom prst="smileyFac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9" name="笑脸 18">
            <a:extLst>
              <a:ext uri="{FF2B5EF4-FFF2-40B4-BE49-F238E27FC236}">
                <a16:creationId xmlns:a16="http://schemas.microsoft.com/office/drawing/2014/main" id="{72AE4E9C-BC25-4BCE-97D6-EDD14BB75331}"/>
              </a:ext>
            </a:extLst>
          </p:cNvPr>
          <p:cNvSpPr/>
          <p:nvPr/>
        </p:nvSpPr>
        <p:spPr>
          <a:xfrm>
            <a:off x="4331725" y="3154623"/>
            <a:ext cx="300503" cy="341897"/>
          </a:xfrm>
          <a:prstGeom prst="smileyFac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0" name="笑脸 19">
            <a:extLst>
              <a:ext uri="{FF2B5EF4-FFF2-40B4-BE49-F238E27FC236}">
                <a16:creationId xmlns:a16="http://schemas.microsoft.com/office/drawing/2014/main" id="{1981CA18-5851-4EE2-AF90-5A971182D60A}"/>
              </a:ext>
            </a:extLst>
          </p:cNvPr>
          <p:cNvSpPr/>
          <p:nvPr/>
        </p:nvSpPr>
        <p:spPr>
          <a:xfrm>
            <a:off x="5954441" y="3154623"/>
            <a:ext cx="300503" cy="340722"/>
          </a:xfrm>
          <a:prstGeom prst="smileyFac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文本框 14">
            <a:extLst>
              <a:ext uri="{FF2B5EF4-FFF2-40B4-BE49-F238E27FC236}">
                <a16:creationId xmlns:a16="http://schemas.microsoft.com/office/drawing/2014/main" id="{76DFEDDC-78AA-4433-979A-4CC6F09D931A}"/>
              </a:ext>
            </a:extLst>
          </p:cNvPr>
          <p:cNvSpPr txBox="1"/>
          <p:nvPr/>
        </p:nvSpPr>
        <p:spPr>
          <a:xfrm>
            <a:off x="4004192" y="2724602"/>
            <a:ext cx="4431274" cy="4582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利益相关</a:t>
            </a:r>
            <a:r>
              <a:rPr lang="zh-CN" altLang="en-US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方</a:t>
            </a:r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，如用户、客户等</a:t>
            </a:r>
          </a:p>
        </p:txBody>
      </p:sp>
      <p:sp>
        <p:nvSpPr>
          <p:cNvPr id="22" name="文本框 14">
            <a:extLst>
              <a:ext uri="{FF2B5EF4-FFF2-40B4-BE49-F238E27FC236}">
                <a16:creationId xmlns:a16="http://schemas.microsoft.com/office/drawing/2014/main" id="{57B3CC38-6FA6-4EA3-A723-67D1EDA3CD0E}"/>
              </a:ext>
            </a:extLst>
          </p:cNvPr>
          <p:cNvSpPr txBox="1"/>
          <p:nvPr/>
        </p:nvSpPr>
        <p:spPr>
          <a:xfrm>
            <a:off x="3576866" y="5700559"/>
            <a:ext cx="854651" cy="81656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</a:pPr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需求</a:t>
            </a:r>
          </a:p>
          <a:p>
            <a:pPr algn="ctr">
              <a:lnSpc>
                <a:spcPts val="3000"/>
              </a:lnSpc>
            </a:pPr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工程师</a:t>
            </a:r>
          </a:p>
        </p:txBody>
      </p:sp>
      <p:sp>
        <p:nvSpPr>
          <p:cNvPr id="23" name="文本框 14">
            <a:extLst>
              <a:ext uri="{FF2B5EF4-FFF2-40B4-BE49-F238E27FC236}">
                <a16:creationId xmlns:a16="http://schemas.microsoft.com/office/drawing/2014/main" id="{558DA274-4490-4B89-975B-D9A6523BF68B}"/>
              </a:ext>
            </a:extLst>
          </p:cNvPr>
          <p:cNvSpPr txBox="1"/>
          <p:nvPr/>
        </p:nvSpPr>
        <p:spPr>
          <a:xfrm>
            <a:off x="4901118" y="5663806"/>
            <a:ext cx="854651" cy="7237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</a:pPr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项目</a:t>
            </a:r>
          </a:p>
          <a:p>
            <a:pPr algn="ctr">
              <a:lnSpc>
                <a:spcPts val="3000"/>
              </a:lnSpc>
            </a:pPr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管理者</a:t>
            </a:r>
          </a:p>
          <a:p>
            <a:pPr algn="just">
              <a:lnSpc>
                <a:spcPts val="3000"/>
              </a:lnSpc>
            </a:pPr>
            <a:r>
              <a:rPr lang="en-US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 </a:t>
            </a:r>
            <a:endParaRPr lang="zh-CN" kern="100" dirty="0">
              <a:solidFill>
                <a:srgbClr val="C0000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BE449853-6014-4C3E-A63B-6E8FFF2CE624}"/>
              </a:ext>
            </a:extLst>
          </p:cNvPr>
          <p:cNvSpPr txBox="1"/>
          <p:nvPr/>
        </p:nvSpPr>
        <p:spPr>
          <a:xfrm>
            <a:off x="6166047" y="5701179"/>
            <a:ext cx="1038008" cy="7237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000"/>
              </a:lnSpc>
            </a:pPr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测试和设</a:t>
            </a:r>
          </a:p>
          <a:p>
            <a:pPr algn="ctr">
              <a:lnSpc>
                <a:spcPts val="3000"/>
              </a:lnSpc>
            </a:pPr>
            <a:r>
              <a: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计工程师</a:t>
            </a:r>
          </a:p>
          <a:p>
            <a:pPr algn="just">
              <a:lnSpc>
                <a:spcPts val="3000"/>
              </a:lnSpc>
            </a:pPr>
            <a:r>
              <a:rPr lang="en-US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 </a:t>
            </a:r>
            <a:endParaRPr lang="zh-CN" kern="100" dirty="0">
              <a:solidFill>
                <a:srgbClr val="C0000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1D42E2-2909-409D-9B06-6C66B5399289}"/>
              </a:ext>
            </a:extLst>
          </p:cNvPr>
          <p:cNvCxnSpPr>
            <a:stCxn id="19" idx="4"/>
          </p:cNvCxnSpPr>
          <p:nvPr/>
        </p:nvCxnSpPr>
        <p:spPr>
          <a:xfrm>
            <a:off x="4481977" y="3496519"/>
            <a:ext cx="0" cy="245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B484D91-55AC-4680-BFE6-97D38E80C354}"/>
              </a:ext>
            </a:extLst>
          </p:cNvPr>
          <p:cNvCxnSpPr>
            <a:stCxn id="20" idx="4"/>
          </p:cNvCxnSpPr>
          <p:nvPr/>
        </p:nvCxnSpPr>
        <p:spPr>
          <a:xfrm>
            <a:off x="6104693" y="3495344"/>
            <a:ext cx="0" cy="205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D1E6CFD-1D1C-477A-AB86-7A610A7FB57C}"/>
              </a:ext>
            </a:extLst>
          </p:cNvPr>
          <p:cNvCxnSpPr/>
          <p:nvPr/>
        </p:nvCxnSpPr>
        <p:spPr>
          <a:xfrm flipV="1">
            <a:off x="4481977" y="5104961"/>
            <a:ext cx="0" cy="203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F10346B-A9B7-4870-9EE5-A9838BB52FC2}"/>
              </a:ext>
            </a:extLst>
          </p:cNvPr>
          <p:cNvCxnSpPr/>
          <p:nvPr/>
        </p:nvCxnSpPr>
        <p:spPr>
          <a:xfrm flipV="1">
            <a:off x="5315200" y="5104961"/>
            <a:ext cx="0" cy="203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4B2F36-B92A-4230-85BD-9E3E09FE7DD9}"/>
              </a:ext>
            </a:extLst>
          </p:cNvPr>
          <p:cNvCxnSpPr/>
          <p:nvPr/>
        </p:nvCxnSpPr>
        <p:spPr>
          <a:xfrm flipV="1">
            <a:off x="6104693" y="5106136"/>
            <a:ext cx="0" cy="203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48956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状态的表示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由状态名及可选的入口活动、出口活动、</a:t>
            </a:r>
            <a:r>
              <a:rPr lang="en-US" altLang="zh-CN" dirty="0"/>
              <a:t>do</a:t>
            </a:r>
            <a:r>
              <a:rPr lang="zh-CN" altLang="zh-CN" dirty="0"/>
              <a:t>活动、内部迁移构成</a:t>
            </a:r>
            <a:endParaRPr lang="en-US" altLang="zh-CN" dirty="0"/>
          </a:p>
          <a:p>
            <a:pPr lvl="1"/>
            <a:r>
              <a:rPr lang="zh-CN" altLang="zh-CN" dirty="0"/>
              <a:t>一旦对象经迁移边从其他状态进入本状态，那么本状态</a:t>
            </a:r>
            <a:r>
              <a:rPr lang="zh-CN" altLang="zh-CN" b="1" dirty="0">
                <a:solidFill>
                  <a:srgbClr val="C00000"/>
                </a:solidFill>
              </a:rPr>
              <a:t>入口活动</a:t>
            </a:r>
            <a:r>
              <a:rPr lang="zh-CN" altLang="zh-CN" dirty="0"/>
              <a:t>将被执行</a:t>
            </a:r>
            <a:endParaRPr lang="en-US" altLang="zh-CN" dirty="0"/>
          </a:p>
          <a:p>
            <a:pPr lvl="1"/>
            <a:r>
              <a:rPr lang="zh-CN" altLang="zh-CN" dirty="0"/>
              <a:t>一旦对象经迁移边从本状态进入其他状态，那么本状态的</a:t>
            </a:r>
            <a:r>
              <a:rPr lang="zh-CN" altLang="zh-CN" b="1" dirty="0">
                <a:solidFill>
                  <a:srgbClr val="C00000"/>
                </a:solidFill>
              </a:rPr>
              <a:t>出口活动</a:t>
            </a:r>
            <a:r>
              <a:rPr lang="zh-CN" altLang="zh-CN" dirty="0"/>
              <a:t>将被执行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do</a:t>
            </a:r>
            <a:r>
              <a:rPr lang="zh-CN" altLang="zh-CN" b="1" dirty="0">
                <a:solidFill>
                  <a:srgbClr val="C00000"/>
                </a:solidFill>
              </a:rPr>
              <a:t>活动</a:t>
            </a:r>
            <a:r>
              <a:rPr lang="zh-CN" altLang="zh-CN" dirty="0"/>
              <a:t>是当对象进入本状态并执行完入口活动（如果有的话）后应该执行的活动。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内部迁移</a:t>
            </a:r>
            <a:r>
              <a:rPr lang="zh-CN" altLang="zh-CN" dirty="0"/>
              <a:t>不会引起对象状态的变化，所以它虽有源状态（包含此迁移的状态），但没有目标状态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迁移的表示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迁移</a:t>
            </a:r>
            <a:r>
              <a:rPr lang="zh-CN" altLang="zh-CN" dirty="0"/>
              <a:t>标注</a:t>
            </a:r>
            <a:r>
              <a:rPr lang="zh-CN" altLang="en-US" dirty="0"/>
              <a:t>为</a:t>
            </a:r>
            <a:r>
              <a:rPr lang="en-US" altLang="zh-CN" dirty="0"/>
              <a:t>“[</a:t>
            </a:r>
            <a:r>
              <a:rPr lang="zh-CN" altLang="zh-CN" dirty="0"/>
              <a:t>事件</a:t>
            </a:r>
            <a:r>
              <a:rPr lang="en-US" altLang="zh-CN" dirty="0"/>
              <a:t>] [</a:t>
            </a:r>
            <a:r>
              <a:rPr lang="zh-CN" altLang="zh-CN" dirty="0"/>
              <a:t>监护条件</a:t>
            </a:r>
            <a:r>
              <a:rPr lang="en-US" altLang="zh-CN" dirty="0"/>
              <a:t>] [/ </a:t>
            </a:r>
            <a:r>
              <a:rPr lang="zh-CN" altLang="zh-CN" dirty="0"/>
              <a:t>动作</a:t>
            </a:r>
            <a:r>
              <a:rPr lang="en-US" altLang="zh-CN" dirty="0"/>
              <a:t>]”</a:t>
            </a:r>
          </a:p>
          <a:p>
            <a:pPr lvl="1"/>
            <a:r>
              <a:rPr lang="en-US" altLang="zh-CN" dirty="0"/>
              <a:t>“</a:t>
            </a:r>
            <a:r>
              <a:rPr lang="zh-CN" altLang="zh-CN" b="1" dirty="0">
                <a:solidFill>
                  <a:srgbClr val="C00000"/>
                </a:solidFill>
              </a:rPr>
              <a:t>事件</a:t>
            </a:r>
            <a:r>
              <a:rPr lang="en-US" altLang="zh-CN" dirty="0"/>
              <a:t>”</a:t>
            </a:r>
            <a:r>
              <a:rPr lang="zh-CN" altLang="zh-CN" dirty="0"/>
              <a:t>表示触发此次状态变迁的事件</a:t>
            </a:r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zh-CN" b="1" dirty="0">
                <a:solidFill>
                  <a:srgbClr val="C00000"/>
                </a:solidFill>
              </a:rPr>
              <a:t>监护条件</a:t>
            </a:r>
            <a:r>
              <a:rPr lang="en-US" altLang="zh-CN" dirty="0"/>
              <a:t>”</a:t>
            </a:r>
            <a:r>
              <a:rPr lang="zh-CN" altLang="zh-CN" dirty="0"/>
              <a:t>表示约束状态迁移真正发生的条件表达式</a:t>
            </a:r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zh-CN" b="1" dirty="0">
                <a:solidFill>
                  <a:srgbClr val="C00000"/>
                </a:solidFill>
              </a:rPr>
              <a:t>动作</a:t>
            </a:r>
            <a:r>
              <a:rPr lang="en-US" altLang="zh-CN" dirty="0"/>
              <a:t>”</a:t>
            </a:r>
            <a:r>
              <a:rPr lang="zh-CN" altLang="zh-CN" dirty="0"/>
              <a:t>表示状态迁移期间应当执行的动作（</a:t>
            </a:r>
            <a:r>
              <a:rPr lang="en-US" altLang="zh-CN" dirty="0"/>
              <a:t>action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在监护条件和动作中均可引用触发事件参数和对象属性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/>
              <a:t>迁移表示为状态节点间的有向边</a:t>
            </a:r>
            <a:endParaRPr lang="en-US" altLang="zh-CN" dirty="0"/>
          </a:p>
          <a:p>
            <a:pPr lvl="1"/>
            <a:r>
              <a:rPr lang="zh-CN" altLang="zh-CN" dirty="0"/>
              <a:t>自迁移是指源状态与目标状态相同的特殊外部迁移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状态图绘制原则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绘图</a:t>
            </a:r>
            <a:endParaRPr lang="en-US" altLang="zh-CN" dirty="0"/>
          </a:p>
          <a:p>
            <a:pPr lvl="1"/>
            <a:r>
              <a:rPr lang="zh-CN" altLang="zh-CN" dirty="0"/>
              <a:t>状态节点按行上下对齐，按列左右对齐</a:t>
            </a:r>
            <a:endParaRPr lang="en-US" altLang="zh-CN" dirty="0"/>
          </a:p>
          <a:p>
            <a:pPr lvl="1"/>
            <a:r>
              <a:rPr lang="zh-CN" altLang="zh-CN" dirty="0"/>
              <a:t>迁移边绘制成水平线段、垂直线段或者由水平、垂直两种线段组合而成的折线</a:t>
            </a:r>
            <a:endParaRPr lang="en-US" altLang="zh-CN" dirty="0"/>
          </a:p>
          <a:p>
            <a:pPr lvl="1"/>
            <a:r>
              <a:rPr lang="zh-CN" altLang="zh-CN" dirty="0"/>
              <a:t>避免斜线</a:t>
            </a:r>
          </a:p>
          <a:p>
            <a:pPr lvl="0"/>
            <a:r>
              <a:rPr lang="zh-CN" altLang="zh-CN" dirty="0"/>
              <a:t>初态应位于左上角，终态尽量靠近右下角</a:t>
            </a:r>
          </a:p>
          <a:p>
            <a:r>
              <a:rPr lang="zh-CN" altLang="zh-CN" dirty="0"/>
              <a:t>迁移边上的文本标注应靠近源状态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</a:rPr>
              <a:t>需求分析概述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需求分析任务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UML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需求分析模型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需求分析过程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确定需求优先级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建立需求分析模型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需求文档化及评审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zh-CN" dirty="0"/>
              <a:t>软件需求规格说明书</a:t>
            </a:r>
            <a:endParaRPr lang="en-US" altLang="zh-CN" dirty="0"/>
          </a:p>
          <a:p>
            <a:pPr lvl="1"/>
            <a:r>
              <a:rPr lang="zh-CN" altLang="en-US" dirty="0"/>
              <a:t>评审软件需求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2132856"/>
            <a:ext cx="2052228" cy="208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77256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DCFA-4751-42F9-991A-CC57465E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需求分析过程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2D89D4-5FF3-4447-A48C-4C4C3E87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123275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4171F8A-D2A4-4D76-BBE4-F25A3C0B8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968974"/>
              </p:ext>
            </p:extLst>
          </p:nvPr>
        </p:nvGraphicFramePr>
        <p:xfrm>
          <a:off x="334566" y="1664804"/>
          <a:ext cx="11635392" cy="235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62810" imgH="1552509" progId="Visio.Drawing.15">
                  <p:embed/>
                </p:oleObj>
              </mc:Choice>
              <mc:Fallback>
                <p:oleObj name="Visio" r:id="rId2" imgW="7662810" imgH="15525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66" y="1664804"/>
                        <a:ext cx="11635392" cy="2354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26232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3B733-EC84-499A-ADEC-909CEEB9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zh-CN" dirty="0"/>
              <a:t>分析和确定软件需求优先级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01F1-304A-42F3-8092-31AF0027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分析软件需求</a:t>
            </a:r>
            <a:r>
              <a:rPr lang="zh-CN" altLang="zh-CN" dirty="0">
                <a:solidFill>
                  <a:srgbClr val="C00000"/>
                </a:solidFill>
              </a:rPr>
              <a:t>重要性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zh-CN" dirty="0"/>
              <a:t>分析软件需求</a:t>
            </a:r>
            <a:r>
              <a:rPr lang="zh-CN" altLang="zh-CN" dirty="0">
                <a:solidFill>
                  <a:srgbClr val="C00000"/>
                </a:solidFill>
              </a:rPr>
              <a:t>优先级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zh-CN" dirty="0"/>
          </a:p>
          <a:p>
            <a:r>
              <a:rPr lang="zh-CN" altLang="zh-CN" dirty="0"/>
              <a:t>确定用例分析和实现的</a:t>
            </a:r>
            <a:r>
              <a:rPr lang="zh-CN" altLang="zh-CN" dirty="0">
                <a:solidFill>
                  <a:srgbClr val="C00000"/>
                </a:solidFill>
              </a:rPr>
              <a:t>次序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73642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360AC-43BF-45D9-BD10-B0C86804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2.1.1 </a:t>
            </a:r>
            <a:r>
              <a:rPr lang="zh-CN" altLang="zh-CN" dirty="0"/>
              <a:t>分析软件需求重要性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32772-CBDD-4352-B7B9-FECB9A8A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从用户和客户的视角，软件需求的</a:t>
            </a:r>
            <a:r>
              <a:rPr lang="zh-CN" altLang="zh-CN" dirty="0">
                <a:solidFill>
                  <a:srgbClr val="C00000"/>
                </a:solidFill>
              </a:rPr>
              <a:t>重要性</a:t>
            </a:r>
            <a:r>
              <a:rPr lang="zh-CN" altLang="zh-CN" dirty="0"/>
              <a:t>是不一样的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核心软件需求</a:t>
            </a:r>
            <a:endParaRPr lang="en-US" altLang="zh-CN" dirty="0"/>
          </a:p>
          <a:p>
            <a:pPr lvl="1"/>
            <a:r>
              <a:rPr lang="zh-CN" altLang="zh-CN" dirty="0"/>
              <a:t>在解决问题方面起到举足轻重的作用，提供了软件系统所特有的功能和服务，体现了软件系统的特色和优势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外围软件需求</a:t>
            </a:r>
            <a:endParaRPr lang="en-US" altLang="zh-CN" dirty="0"/>
          </a:p>
          <a:p>
            <a:pPr lvl="1"/>
            <a:r>
              <a:rPr lang="zh-CN" altLang="zh-CN" dirty="0"/>
              <a:t>提供了次要、辅助性的功能和服务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8462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F6BF-A823-4266-8400-7848DBF2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2.1.2 </a:t>
            </a:r>
            <a:r>
              <a:rPr lang="zh-CN" altLang="zh-CN" dirty="0"/>
              <a:t>分析软件需求优先级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D81EA-26D3-4298-84DB-55D9B569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 需求优先级的考虑因素</a:t>
            </a:r>
            <a:endParaRPr lang="en-US" altLang="zh-CN" dirty="0"/>
          </a:p>
          <a:p>
            <a:pPr lvl="1"/>
            <a:r>
              <a:rPr lang="zh-CN" altLang="zh-CN" dirty="0"/>
              <a:t>按照软件需求的</a:t>
            </a:r>
            <a:r>
              <a:rPr lang="zh-CN" altLang="zh-CN" b="1" dirty="0">
                <a:solidFill>
                  <a:srgbClr val="C00000"/>
                </a:solidFill>
              </a:rPr>
              <a:t>重要性来确定其优先级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按照用户的</a:t>
            </a:r>
            <a:r>
              <a:rPr lang="zh-CN" altLang="zh-CN" b="1" dirty="0">
                <a:solidFill>
                  <a:srgbClr val="C00000"/>
                </a:solidFill>
              </a:rPr>
              <a:t>实际需要来确定软件需求的优先级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  -</a:t>
            </a:r>
            <a:r>
              <a:rPr lang="zh-CN" altLang="en-US" sz="2400" dirty="0"/>
              <a:t>用户急需的，需要</a:t>
            </a:r>
            <a:r>
              <a:rPr lang="zh-CN" altLang="zh-CN" sz="2400" dirty="0"/>
              <a:t>尽早交付使用</a:t>
            </a:r>
            <a:r>
              <a:rPr lang="zh-CN" altLang="en-US" sz="2400" dirty="0"/>
              <a:t>的需求，具有高优先级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83333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50A85-43B8-4B74-93CB-4356A826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2.1.3 </a:t>
            </a:r>
            <a:r>
              <a:rPr lang="zh-CN" altLang="zh-CN" dirty="0"/>
              <a:t>确定用例分析和实现的次序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92B71-0B34-4A73-8AB5-91BA2AB96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872716"/>
            <a:ext cx="10920052" cy="900100"/>
          </a:xfrm>
        </p:spPr>
        <p:txBody>
          <a:bodyPr/>
          <a:lstStyle/>
          <a:p>
            <a:r>
              <a:rPr lang="zh-CN" altLang="en-US" sz="2800" dirty="0"/>
              <a:t>根据迭代计划中</a:t>
            </a:r>
            <a:r>
              <a:rPr lang="zh-CN" altLang="zh-CN" sz="2800" dirty="0"/>
              <a:t>迭代的持续时间、人力资源等情况</a:t>
            </a:r>
            <a:r>
              <a:rPr lang="zh-CN" altLang="en-US" sz="2800" dirty="0"/>
              <a:t>，结合软件需求的优先级、工作量等因素，</a:t>
            </a:r>
            <a:r>
              <a:rPr lang="zh-CN" altLang="zh-CN" sz="2800" dirty="0"/>
              <a:t>确定</a:t>
            </a:r>
            <a:r>
              <a:rPr lang="zh-CN" altLang="en-US" sz="2800" dirty="0"/>
              <a:t>用例</a:t>
            </a:r>
            <a:r>
              <a:rPr lang="zh-CN" altLang="zh-CN" sz="2800" dirty="0"/>
              <a:t>分析和实现的先后次序</a:t>
            </a:r>
            <a:endParaRPr lang="en-US" altLang="zh-CN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5AD81E-2D8E-44FD-90A1-D63DFFA3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1600"/>
              </p:ext>
            </p:extLst>
          </p:nvPr>
        </p:nvGraphicFramePr>
        <p:xfrm>
          <a:off x="946547" y="2026592"/>
          <a:ext cx="10909299" cy="44627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4003">
                  <a:extLst>
                    <a:ext uri="{9D8B030D-6E8A-4147-A177-3AD203B41FA5}">
                      <a16:colId xmlns:a16="http://schemas.microsoft.com/office/drawing/2014/main" val="4116672667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704494037"/>
                    </a:ext>
                  </a:extLst>
                </a:gridCol>
                <a:gridCol w="1534429">
                  <a:extLst>
                    <a:ext uri="{9D8B030D-6E8A-4147-A177-3AD203B41FA5}">
                      <a16:colId xmlns:a16="http://schemas.microsoft.com/office/drawing/2014/main" val="2078507406"/>
                    </a:ext>
                  </a:extLst>
                </a:gridCol>
                <a:gridCol w="3110447">
                  <a:extLst>
                    <a:ext uri="{9D8B030D-6E8A-4147-A177-3AD203B41FA5}">
                      <a16:colId xmlns:a16="http://schemas.microsoft.com/office/drawing/2014/main" val="119593187"/>
                    </a:ext>
                  </a:extLst>
                </a:gridCol>
              </a:tblGrid>
              <a:tr h="193393"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</a:rPr>
                        <a:t>用例名称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</a:rPr>
                        <a:t>用例标识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</a:rPr>
                        <a:t>优先级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</a:rPr>
                        <a:t>迭代次序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3535791101"/>
                  </a:ext>
                </a:extLst>
              </a:tr>
              <a:tr h="386786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监视老人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UC-MonitorElder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</a:rPr>
                        <a:t>第一次迭代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524354277"/>
                  </a:ext>
                </a:extLst>
              </a:tr>
              <a:tr h="386786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获取老人信息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UC-GetElderInfo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6918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检测异常状况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UC-CheckEmergency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1417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通知异常状况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UC-NotifyEmergency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</a:rPr>
                        <a:t>第二次迭代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2536211620"/>
                  </a:ext>
                </a:extLst>
              </a:tr>
              <a:tr h="386786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自主跟随老人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UC-FollowElder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58668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视频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语音交互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UC- A&amp;VInteraction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中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</a:rPr>
                        <a:t>第三次迭代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803263482"/>
                  </a:ext>
                </a:extLst>
              </a:tr>
              <a:tr h="386786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控制机器人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UC-ControlRobot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低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5559"/>
                  </a:ext>
                </a:extLst>
              </a:tr>
              <a:tr h="386786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提醒服务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UC-AlertService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低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2000" b="1" kern="100" dirty="0">
                          <a:solidFill>
                            <a:srgbClr val="C00000"/>
                          </a:solidFill>
                          <a:effectLst/>
                        </a:rPr>
                        <a:t>第四次迭代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extLst>
                  <a:ext uri="{0D108BD9-81ED-4DB2-BD59-A6C34878D82A}">
                    <a16:rowId xmlns:a16="http://schemas.microsoft.com/office/drawing/2014/main" val="1282044773"/>
                  </a:ext>
                </a:extLst>
              </a:tr>
              <a:tr h="386786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用户登录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UC-UserLogin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低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82914"/>
                  </a:ext>
                </a:extLst>
              </a:tr>
              <a:tr h="386786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系统设置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UC-SetSystem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1441" marR="41441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4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33819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0BA75-EB61-4144-B3DF-E6B2A70F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  </a:t>
            </a:r>
            <a:r>
              <a:rPr lang="zh-CN" altLang="zh-CN" dirty="0"/>
              <a:t>建立软件需求模型的步骤</a:t>
            </a:r>
            <a:endParaRPr lang="zh-CN" altLang="en-US" dirty="0"/>
          </a:p>
        </p:txBody>
      </p:sp>
      <p:grpSp>
        <p:nvGrpSpPr>
          <p:cNvPr id="7" name="画布 54">
            <a:extLst>
              <a:ext uri="{FF2B5EF4-FFF2-40B4-BE49-F238E27FC236}">
                <a16:creationId xmlns:a16="http://schemas.microsoft.com/office/drawing/2014/main" id="{32166B41-E7C1-46B0-ADAB-1A58B51B0E08}"/>
              </a:ext>
            </a:extLst>
          </p:cNvPr>
          <p:cNvGrpSpPr/>
          <p:nvPr/>
        </p:nvGrpSpPr>
        <p:grpSpPr>
          <a:xfrm>
            <a:off x="820896" y="1160748"/>
            <a:ext cx="10818926" cy="5076564"/>
            <a:chOff x="0" y="0"/>
            <a:chExt cx="5274310" cy="187642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96A736-5ECF-4AB1-94A5-3AE3B31EF4B1}"/>
                </a:ext>
              </a:extLst>
            </p:cNvPr>
            <p:cNvSpPr/>
            <p:nvPr/>
          </p:nvSpPr>
          <p:spPr>
            <a:xfrm>
              <a:off x="0" y="0"/>
              <a:ext cx="5274310" cy="187642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8E9A8E5-E5A2-4A7C-9CA8-A6A6856EC2F6}"/>
                </a:ext>
              </a:extLst>
            </p:cNvPr>
            <p:cNvSpPr/>
            <p:nvPr/>
          </p:nvSpPr>
          <p:spPr>
            <a:xfrm>
              <a:off x="1009650" y="76200"/>
              <a:ext cx="1162050" cy="384175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分析和确定用例所涉及的对象类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B60C9F-3127-43F0-8CAF-D3EA3569B2C1}"/>
                </a:ext>
              </a:extLst>
            </p:cNvPr>
            <p:cNvSpPr/>
            <p:nvPr/>
          </p:nvSpPr>
          <p:spPr>
            <a:xfrm>
              <a:off x="2447925" y="76171"/>
              <a:ext cx="1050925" cy="384175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分析和确定对象间消息传递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C46160-15CC-4268-B04E-B1CCA8F7F41B}"/>
                </a:ext>
              </a:extLst>
            </p:cNvPr>
            <p:cNvSpPr/>
            <p:nvPr/>
          </p:nvSpPr>
          <p:spPr>
            <a:xfrm>
              <a:off x="3794126" y="76171"/>
              <a:ext cx="781049" cy="384175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绘制用例的交互图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397C38-1E7C-4B05-9EB9-57E059CBA2FA}"/>
                </a:ext>
              </a:extLst>
            </p:cNvPr>
            <p:cNvSpPr/>
            <p:nvPr/>
          </p:nvSpPr>
          <p:spPr>
            <a:xfrm>
              <a:off x="1038224" y="741000"/>
              <a:ext cx="609601" cy="392430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确定分析类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865B326-E0B6-4198-8A8D-C9634B7A6F02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2171700" y="268259"/>
              <a:ext cx="276225" cy="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BC851CC-0B57-4B63-8478-54B3BDB1E5D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498850" y="268259"/>
              <a:ext cx="2952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7E46754-F8DD-408D-9D41-54FA88485DED}"/>
                </a:ext>
              </a:extLst>
            </p:cNvPr>
            <p:cNvSpPr/>
            <p:nvPr/>
          </p:nvSpPr>
          <p:spPr>
            <a:xfrm>
              <a:off x="920750" y="22223"/>
              <a:ext cx="3778250" cy="49847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文本框 63">
              <a:extLst>
                <a:ext uri="{FF2B5EF4-FFF2-40B4-BE49-F238E27FC236}">
                  <a16:creationId xmlns:a16="http://schemas.microsoft.com/office/drawing/2014/main" id="{57B917CF-1B1B-4EAE-8358-8760FE44B228}"/>
                </a:ext>
              </a:extLst>
            </p:cNvPr>
            <p:cNvSpPr txBox="1"/>
            <p:nvPr/>
          </p:nvSpPr>
          <p:spPr>
            <a:xfrm>
              <a:off x="1271" y="79346"/>
              <a:ext cx="878205" cy="41912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3000"/>
                </a:lnSpc>
              </a:pPr>
              <a:r>
                <a:rPr lang="zh-CN" b="1" kern="1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分析和建立</a:t>
              </a:r>
              <a:endParaRPr lang="zh-CN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ts val="3000"/>
                </a:lnSpc>
              </a:pPr>
              <a:r>
                <a:rPr lang="zh-CN" b="1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用例交互模型</a:t>
              </a:r>
              <a:endPara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CCD23BD-8262-4788-A945-D3C02FFDE03F}"/>
                </a:ext>
              </a:extLst>
            </p:cNvPr>
            <p:cNvSpPr/>
            <p:nvPr/>
          </p:nvSpPr>
          <p:spPr>
            <a:xfrm>
              <a:off x="1844675" y="740955"/>
              <a:ext cx="891210" cy="392475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确定分析类职责和属性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F6A4D07-9B8A-431D-A07C-F7BD6562CFA5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1647825" y="937193"/>
              <a:ext cx="196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174ABE-6594-49E6-B1D3-AA1AF3E1752A}"/>
                </a:ext>
              </a:extLst>
            </p:cNvPr>
            <p:cNvSpPr/>
            <p:nvPr/>
          </p:nvSpPr>
          <p:spPr>
            <a:xfrm>
              <a:off x="2940050" y="741000"/>
              <a:ext cx="660399" cy="392430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确定类间关系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0BE583-020E-447D-8CD7-4EEB1AF5E4D5}"/>
                </a:ext>
              </a:extLst>
            </p:cNvPr>
            <p:cNvSpPr/>
            <p:nvPr/>
          </p:nvSpPr>
          <p:spPr>
            <a:xfrm>
              <a:off x="3910625" y="741000"/>
              <a:ext cx="620100" cy="392430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绘制分析类图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38D7AC-745F-4AEF-8C13-BD7361A4F3C8}"/>
                </a:ext>
              </a:extLst>
            </p:cNvPr>
            <p:cNvSpPr/>
            <p:nvPr/>
          </p:nvSpPr>
          <p:spPr>
            <a:xfrm>
              <a:off x="920751" y="675300"/>
              <a:ext cx="3778250" cy="530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A46D43-855F-4BE2-A492-4E0DA0289609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2735885" y="937193"/>
              <a:ext cx="204165" cy="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7898A75-2718-43F4-900F-B736CDDA51E6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3600449" y="937215"/>
              <a:ext cx="3101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63">
              <a:extLst>
                <a:ext uri="{FF2B5EF4-FFF2-40B4-BE49-F238E27FC236}">
                  <a16:creationId xmlns:a16="http://schemas.microsoft.com/office/drawing/2014/main" id="{84A7F72D-64F8-46A0-A82B-7966FF92A408}"/>
                </a:ext>
              </a:extLst>
            </p:cNvPr>
            <p:cNvSpPr txBox="1"/>
            <p:nvPr/>
          </p:nvSpPr>
          <p:spPr>
            <a:xfrm>
              <a:off x="1271" y="675300"/>
              <a:ext cx="763270" cy="388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just">
                <a:lnSpc>
                  <a:spcPts val="3000"/>
                </a:lnSpc>
                <a:defRPr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分析和建立</a:t>
              </a: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分析类模型</a:t>
              </a:r>
            </a:p>
          </p:txBody>
        </p:sp>
        <p:sp>
          <p:nvSpPr>
            <p:cNvPr id="25" name="文本框 63">
              <a:extLst>
                <a:ext uri="{FF2B5EF4-FFF2-40B4-BE49-F238E27FC236}">
                  <a16:creationId xmlns:a16="http://schemas.microsoft.com/office/drawing/2014/main" id="{82037D55-4452-43F0-925F-13ADC562AD14}"/>
                </a:ext>
              </a:extLst>
            </p:cNvPr>
            <p:cNvSpPr txBox="1"/>
            <p:nvPr/>
          </p:nvSpPr>
          <p:spPr>
            <a:xfrm>
              <a:off x="1271" y="1302681"/>
              <a:ext cx="763270" cy="4054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just">
                <a:lnSpc>
                  <a:spcPts val="3000"/>
                </a:lnSpc>
                <a:defRPr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分析和建立</a:t>
              </a: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状态模型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4F2BA96-D628-4C5C-973D-F7093A570D5A}"/>
                </a:ext>
              </a:extLst>
            </p:cNvPr>
            <p:cNvSpPr/>
            <p:nvPr/>
          </p:nvSpPr>
          <p:spPr>
            <a:xfrm>
              <a:off x="1038224" y="1389675"/>
              <a:ext cx="866058" cy="414655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绘制状态图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F80FF04-15D7-4DFE-A4D9-B95E81E9FBD7}"/>
                </a:ext>
              </a:extLst>
            </p:cNvPr>
            <p:cNvSpPr/>
            <p:nvPr/>
          </p:nvSpPr>
          <p:spPr>
            <a:xfrm>
              <a:off x="920750" y="1335700"/>
              <a:ext cx="3803650" cy="530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3158B5B2-9B4B-45F1-8BE9-FD0FB8F3B199}"/>
                </a:ext>
              </a:extLst>
            </p:cNvPr>
            <p:cNvCxnSpPr>
              <a:stCxn id="15" idx="3"/>
              <a:endCxn id="21" idx="1"/>
            </p:cNvCxnSpPr>
            <p:nvPr/>
          </p:nvCxnSpPr>
          <p:spPr>
            <a:xfrm flipH="1">
              <a:off x="920751" y="271462"/>
              <a:ext cx="3778249" cy="668951"/>
            </a:xfrm>
            <a:prstGeom prst="bentConnector5">
              <a:avLst>
                <a:gd name="adj1" fmla="val -6050"/>
                <a:gd name="adj2" fmla="val 48813"/>
                <a:gd name="adj3" fmla="val 105629"/>
              </a:avLst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ACB441C5-52E1-4A65-8726-9CF022A3BC50}"/>
                </a:ext>
              </a:extLst>
            </p:cNvPr>
            <p:cNvCxnSpPr>
              <a:stCxn id="21" idx="3"/>
              <a:endCxn id="27" idx="1"/>
            </p:cNvCxnSpPr>
            <p:nvPr/>
          </p:nvCxnSpPr>
          <p:spPr>
            <a:xfrm flipH="1">
              <a:off x="920750" y="940413"/>
              <a:ext cx="3778251" cy="660400"/>
            </a:xfrm>
            <a:prstGeom prst="bentConnector5">
              <a:avLst>
                <a:gd name="adj1" fmla="val -6050"/>
                <a:gd name="adj2" fmla="val 50000"/>
                <a:gd name="adj3" fmla="val 106050"/>
              </a:avLst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80">
              <a:extLst>
                <a:ext uri="{FF2B5EF4-FFF2-40B4-BE49-F238E27FC236}">
                  <a16:creationId xmlns:a16="http://schemas.microsoft.com/office/drawing/2014/main" id="{C05FE7B8-02A0-46A8-82AD-9859F78CC68F}"/>
                </a:ext>
              </a:extLst>
            </p:cNvPr>
            <p:cNvSpPr txBox="1"/>
            <p:nvPr/>
          </p:nvSpPr>
          <p:spPr>
            <a:xfrm>
              <a:off x="4678974" y="680674"/>
              <a:ext cx="569301" cy="233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just">
                <a:lnSpc>
                  <a:spcPts val="3000"/>
                </a:lnSpc>
                <a:defRPr kern="100"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类模型</a:t>
              </a:r>
            </a:p>
          </p:txBody>
        </p:sp>
      </p:grpSp>
      <p:sp>
        <p:nvSpPr>
          <p:cNvPr id="31" name="文本框 80">
            <a:extLst>
              <a:ext uri="{FF2B5EF4-FFF2-40B4-BE49-F238E27FC236}">
                <a16:creationId xmlns:a16="http://schemas.microsoft.com/office/drawing/2014/main" id="{03009E57-E9C6-4357-B00D-279669A6B46B}"/>
              </a:ext>
            </a:extLst>
          </p:cNvPr>
          <p:cNvSpPr txBox="1"/>
          <p:nvPr/>
        </p:nvSpPr>
        <p:spPr>
          <a:xfrm>
            <a:off x="10544381" y="1256351"/>
            <a:ext cx="685800" cy="2381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ts val="3000"/>
              </a:lnSpc>
              <a:defRPr kern="10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交互模型</a:t>
            </a:r>
          </a:p>
        </p:txBody>
      </p:sp>
    </p:spTree>
    <p:extLst>
      <p:ext uri="{BB962C8B-B14F-4D97-AF65-F5344CB8AC3E}">
        <p14:creationId xmlns:p14="http://schemas.microsoft.com/office/powerpoint/2010/main" val="37323141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81395-4C0F-4B82-85D0-600E8B1A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软件需求模型及表示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6AA69-A57A-4FB6-839F-8D53C748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78" y="908719"/>
            <a:ext cx="11449272" cy="5508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可以从不同角度对软件需求进行进一步的细化。</a:t>
            </a:r>
            <a:endParaRPr lang="en-US" altLang="zh-CN" dirty="0"/>
          </a:p>
          <a:p>
            <a:r>
              <a:rPr lang="zh-CN" altLang="zh-CN" dirty="0"/>
              <a:t>用例视角</a:t>
            </a:r>
            <a:endParaRPr lang="en-US" altLang="zh-CN" dirty="0"/>
          </a:p>
          <a:p>
            <a:pPr lvl="1"/>
            <a:r>
              <a:rPr lang="zh-CN" altLang="zh-CN" dirty="0"/>
              <a:t>具有哪些</a:t>
            </a:r>
            <a:r>
              <a:rPr lang="zh-CN" altLang="zh-CN" b="1" dirty="0">
                <a:solidFill>
                  <a:srgbClr val="C00000"/>
                </a:solidFill>
              </a:rPr>
              <a:t>功能</a:t>
            </a:r>
            <a:r>
              <a:rPr lang="zh-CN" altLang="zh-CN" dirty="0"/>
              <a:t>、功能间</a:t>
            </a:r>
            <a:r>
              <a:rPr lang="zh-CN" altLang="en-US" dirty="0"/>
              <a:t>有何</a:t>
            </a:r>
            <a:r>
              <a:rPr lang="zh-CN" altLang="zh-CN" b="1" dirty="0">
                <a:solidFill>
                  <a:srgbClr val="C00000"/>
                </a:solidFill>
              </a:rPr>
              <a:t>关系</a:t>
            </a:r>
            <a:r>
              <a:rPr lang="zh-CN" altLang="zh-CN" dirty="0"/>
              <a:t>、功能与利益相关</a:t>
            </a:r>
            <a:r>
              <a:rPr lang="zh-CN" altLang="en-US" dirty="0"/>
              <a:t>方有何</a:t>
            </a:r>
            <a:r>
              <a:rPr lang="zh-CN" altLang="en-US" b="1" dirty="0">
                <a:solidFill>
                  <a:srgbClr val="C00000"/>
                </a:solidFill>
              </a:rPr>
              <a:t>关系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UML</a:t>
            </a:r>
            <a:r>
              <a:rPr lang="zh-CN" altLang="zh-CN" dirty="0"/>
              <a:t>提供了</a:t>
            </a:r>
            <a:r>
              <a:rPr lang="zh-CN" altLang="zh-CN" b="1" dirty="0">
                <a:solidFill>
                  <a:srgbClr val="C00000"/>
                </a:solidFill>
              </a:rPr>
              <a:t>用例图</a:t>
            </a:r>
            <a:endParaRPr lang="en-US" altLang="zh-CN" dirty="0"/>
          </a:p>
          <a:p>
            <a:r>
              <a:rPr lang="zh-CN" altLang="zh-CN" dirty="0"/>
              <a:t>行为视角</a:t>
            </a:r>
          </a:p>
          <a:p>
            <a:pPr lvl="1"/>
            <a:r>
              <a:rPr lang="zh-CN" altLang="zh-CN" dirty="0"/>
              <a:t>用例是如何通过业务领域中一组对象以及它们间的</a:t>
            </a:r>
            <a:r>
              <a:rPr lang="zh-CN" altLang="zh-CN" b="1" dirty="0">
                <a:solidFill>
                  <a:srgbClr val="C00000"/>
                </a:solidFill>
              </a:rPr>
              <a:t>交互</a:t>
            </a:r>
            <a:r>
              <a:rPr lang="zh-CN" altLang="zh-CN" dirty="0"/>
              <a:t>来达成的</a:t>
            </a:r>
            <a:endParaRPr lang="en-US" altLang="zh-CN" dirty="0"/>
          </a:p>
          <a:p>
            <a:pPr lvl="1"/>
            <a:r>
              <a:rPr lang="en-US" altLang="zh-CN" dirty="0"/>
              <a:t>UML</a:t>
            </a:r>
            <a:r>
              <a:rPr lang="zh-CN" altLang="zh-CN" dirty="0"/>
              <a:t>提供了</a:t>
            </a:r>
            <a:r>
              <a:rPr lang="zh-CN" altLang="zh-CN" b="1" dirty="0">
                <a:solidFill>
                  <a:srgbClr val="C00000"/>
                </a:solidFill>
              </a:rPr>
              <a:t>交互图、状态图</a:t>
            </a:r>
            <a:endParaRPr lang="en-US" altLang="zh-CN" dirty="0"/>
          </a:p>
          <a:p>
            <a:r>
              <a:rPr lang="zh-CN" altLang="zh-CN" dirty="0"/>
              <a:t>结构视角</a:t>
            </a:r>
            <a:endParaRPr lang="en-US" altLang="zh-CN" dirty="0"/>
          </a:p>
          <a:p>
            <a:pPr lvl="1"/>
            <a:r>
              <a:rPr lang="zh-CN" altLang="zh-CN" dirty="0"/>
              <a:t>业务领域有哪些重要的领域</a:t>
            </a:r>
            <a:r>
              <a:rPr lang="zh-CN" altLang="zh-CN" b="1" dirty="0">
                <a:solidFill>
                  <a:srgbClr val="C00000"/>
                </a:solidFill>
              </a:rPr>
              <a:t>概念</a:t>
            </a:r>
            <a:r>
              <a:rPr lang="zh-CN" altLang="zh-CN" dirty="0"/>
              <a:t>以及它们之间</a:t>
            </a:r>
            <a:r>
              <a:rPr lang="zh-CN" altLang="en-US" dirty="0"/>
              <a:t>是何</a:t>
            </a:r>
            <a:r>
              <a:rPr lang="zh-CN" altLang="zh-CN" b="1" dirty="0">
                <a:solidFill>
                  <a:srgbClr val="C00000"/>
                </a:solidFill>
              </a:rPr>
              <a:t>关系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UML</a:t>
            </a:r>
            <a:r>
              <a:rPr lang="zh-CN" altLang="zh-CN" dirty="0"/>
              <a:t>提供了</a:t>
            </a:r>
            <a:r>
              <a:rPr lang="zh-CN" altLang="en-US" dirty="0"/>
              <a:t>分析</a:t>
            </a:r>
            <a:r>
              <a:rPr lang="zh-CN" altLang="zh-CN" b="1" dirty="0">
                <a:solidFill>
                  <a:srgbClr val="C00000"/>
                </a:solidFill>
              </a:rPr>
              <a:t>类图</a:t>
            </a:r>
            <a:r>
              <a:rPr lang="zh-CN" altLang="zh-CN" dirty="0"/>
              <a:t>来描述概念模型</a:t>
            </a:r>
            <a:endParaRPr lang="en-US" altLang="zh-CN" dirty="0"/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AD29B754-C4C4-9498-CF6F-61BD6758A964}"/>
              </a:ext>
            </a:extLst>
          </p:cNvPr>
          <p:cNvSpPr/>
          <p:nvPr/>
        </p:nvSpPr>
        <p:spPr>
          <a:xfrm>
            <a:off x="-16174" y="6417331"/>
            <a:ext cx="12206587" cy="432049"/>
          </a:xfrm>
          <a:prstGeom prst="roundRect">
            <a:avLst>
              <a:gd name="adj" fmla="val 5054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需求的功能、行为和结构视点有何本质区别？</a:t>
            </a:r>
          </a:p>
        </p:txBody>
      </p:sp>
    </p:spTree>
    <p:extLst>
      <p:ext uri="{BB962C8B-B14F-4D97-AF65-F5344CB8AC3E}">
        <p14:creationId xmlns:p14="http://schemas.microsoft.com/office/powerpoint/2010/main" val="414110410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E59C0-BAFC-4B64-AE57-89185F9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2.2.1 </a:t>
            </a:r>
            <a:r>
              <a:rPr lang="zh-CN" altLang="zh-CN" dirty="0"/>
              <a:t>建立用例交互模型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A80338-422B-415B-8FD4-ACC78B1D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分析和描述用例是如何通过一组对象之间的交互来完成的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步骤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zh-CN" dirty="0"/>
              <a:t>分析和确定用例所涉及的对象及其类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zh-CN" dirty="0"/>
              <a:t>分析和确定对象之间的消息传递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zh-CN" dirty="0"/>
              <a:t>绘制用例的交互图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14275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2B481-E4B5-4990-916A-6AFB29A5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>
                <a:sym typeface="Wingdings 2" panose="05020102010507070707" pitchFamily="18" charset="2"/>
              </a:rPr>
              <a:t> </a:t>
            </a:r>
            <a:r>
              <a:rPr lang="zh-CN" altLang="zh-CN" dirty="0"/>
              <a:t>分析和确定用例所涉及的对象及其类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C6A1D-A804-4D1A-B1AF-2520E503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用例</a:t>
            </a:r>
            <a:r>
              <a:rPr lang="zh-CN" altLang="en-US" dirty="0"/>
              <a:t>描述中主要</a:t>
            </a:r>
            <a:r>
              <a:rPr lang="zh-CN" altLang="zh-CN" dirty="0"/>
              <a:t>涉及三种类对象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边界类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控制类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实体类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这些</a:t>
            </a:r>
            <a:r>
              <a:rPr lang="zh-CN" altLang="zh-CN" dirty="0"/>
              <a:t>类是在用例分析阶段所识别并产生的，通常将它们称为</a:t>
            </a:r>
            <a:r>
              <a:rPr lang="zh-CN" altLang="zh-CN" dirty="0">
                <a:solidFill>
                  <a:srgbClr val="C00000"/>
                </a:solidFill>
              </a:rPr>
              <a:t>分析类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Picture 1" descr="C:\Users\guping\AppData\Roaming\Tencent\Users\752286757\QQ\WinTemp\RichOle\KT(2THAS@Z_BM3HW4((01$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2096852"/>
            <a:ext cx="6309871" cy="24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33425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18D36-C695-444D-AC77-09BE8CA2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边界类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E07AE-6B24-45A2-9718-5A329D10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何为</a:t>
            </a:r>
            <a:r>
              <a:rPr lang="zh-CN" altLang="zh-CN" dirty="0"/>
              <a:t>边界类</a:t>
            </a:r>
            <a:endParaRPr lang="en-US" altLang="zh-CN" dirty="0"/>
          </a:p>
          <a:p>
            <a:pPr lvl="1"/>
            <a:r>
              <a:rPr lang="zh-CN" altLang="zh-CN" dirty="0"/>
              <a:t>处于系统的边界，</a:t>
            </a:r>
            <a:r>
              <a:rPr lang="zh-CN" altLang="en-US" dirty="0"/>
              <a:t>直接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zh-CN" altLang="zh-CN" dirty="0">
                <a:solidFill>
                  <a:srgbClr val="C00000"/>
                </a:solidFill>
              </a:rPr>
              <a:t>系统外的执行者进行交互</a:t>
            </a:r>
            <a:r>
              <a:rPr lang="zh-CN" altLang="en-US" dirty="0"/>
              <a:t>的类，</a:t>
            </a:r>
            <a:r>
              <a:rPr lang="zh-CN" altLang="zh-CN" dirty="0"/>
              <a:t>称为边界类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边界类对象主要起到以下作用</a:t>
            </a:r>
            <a:endParaRPr lang="en-US" altLang="zh-CN" dirty="0"/>
          </a:p>
          <a:p>
            <a:pPr lvl="1"/>
            <a:r>
              <a:rPr lang="zh-CN" altLang="en-US" dirty="0"/>
              <a:t>人机</a:t>
            </a:r>
            <a:r>
              <a:rPr lang="zh-CN" altLang="zh-CN" dirty="0"/>
              <a:t>交互，</a:t>
            </a:r>
            <a:r>
              <a:rPr lang="zh-CN" altLang="en-US" dirty="0"/>
              <a:t>接收用户</a:t>
            </a:r>
            <a:r>
              <a:rPr lang="zh-CN" altLang="zh-CN" dirty="0"/>
              <a:t>输入数据，或者向</a:t>
            </a:r>
            <a:r>
              <a:rPr lang="zh-CN" altLang="en-US" dirty="0"/>
              <a:t>用户</a:t>
            </a:r>
            <a:r>
              <a:rPr lang="zh-CN" altLang="zh-CN" dirty="0"/>
              <a:t>输出数据</a:t>
            </a:r>
            <a:r>
              <a:rPr lang="zh-CN" altLang="en-US" dirty="0"/>
              <a:t>，如</a:t>
            </a:r>
            <a:r>
              <a:rPr lang="en-US" altLang="zh-CN" dirty="0"/>
              <a:t>UI</a:t>
            </a:r>
            <a:r>
              <a:rPr lang="zh-CN" altLang="en-US" dirty="0">
                <a:solidFill>
                  <a:srgbClr val="C00000"/>
                </a:solidFill>
              </a:rPr>
              <a:t>界面类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外部接口</a:t>
            </a:r>
            <a:r>
              <a:rPr lang="zh-CN" altLang="zh-CN" dirty="0"/>
              <a:t>，如果外部执行者为</a:t>
            </a:r>
            <a:r>
              <a:rPr lang="zh-CN" altLang="en-US" dirty="0">
                <a:solidFill>
                  <a:srgbClr val="C00000"/>
                </a:solidFill>
              </a:rPr>
              <a:t>外部</a:t>
            </a:r>
            <a:r>
              <a:rPr lang="zh-CN" altLang="zh-CN" dirty="0">
                <a:solidFill>
                  <a:srgbClr val="C00000"/>
                </a:solidFill>
              </a:rPr>
              <a:t>系统或设备</a:t>
            </a:r>
            <a:r>
              <a:rPr lang="zh-CN" altLang="zh-CN" dirty="0"/>
              <a:t>，那么边界类对象需要与</a:t>
            </a:r>
            <a:r>
              <a:rPr lang="zh-CN" altLang="en-US" dirty="0"/>
              <a:t>它们</a:t>
            </a:r>
            <a:r>
              <a:rPr lang="zh-CN" altLang="zh-CN" dirty="0"/>
              <a:t>进行信息交互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552543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995C7-1AD3-42C8-B830-ECDB705C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示例：边界类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EE2E54-2C29-4B0D-B23F-1A54FF689E87}"/>
              </a:ext>
            </a:extLst>
          </p:cNvPr>
          <p:cNvSpPr/>
          <p:nvPr/>
        </p:nvSpPr>
        <p:spPr>
          <a:xfrm>
            <a:off x="2494806" y="974444"/>
            <a:ext cx="1728192" cy="45324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B7F013-4989-469B-8B75-F3471015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86" y="5506884"/>
            <a:ext cx="1035673" cy="10462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874980-14CF-48EE-9431-A576F7B5B073}"/>
              </a:ext>
            </a:extLst>
          </p:cNvPr>
          <p:cNvSpPr/>
          <p:nvPr/>
        </p:nvSpPr>
        <p:spPr>
          <a:xfrm>
            <a:off x="802618" y="5697252"/>
            <a:ext cx="9541060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边界类在顺序图中有何特点？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C0200-CA27-EB68-D944-AD7E8AB36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34" y="1124744"/>
            <a:ext cx="9541060" cy="426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9398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38570-33CF-4F4D-85B0-5794BEB2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控制类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E6731-AF71-4B2A-823D-A76D8A8AD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控制类对象作为完成</a:t>
            </a:r>
            <a:r>
              <a:rPr lang="zh-C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用例任务的</a:t>
            </a:r>
            <a:r>
              <a:rPr lang="zh-CN" altLang="zh-CN" dirty="0">
                <a:solidFill>
                  <a:srgbClr val="C00000"/>
                </a:solidFill>
              </a:rPr>
              <a:t>主要协调者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负责处理边界类对象发来的任务请求，对任务进行适当的分解，并与系统中的其他对象进行协同，以控制他们共同完成用例规定的任务或行为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一般而言，控制类并不负责处理具体的任务细节，而是负责</a:t>
            </a:r>
            <a:r>
              <a:rPr lang="zh-CN" altLang="zh-CN" dirty="0">
                <a:solidFill>
                  <a:srgbClr val="C00000"/>
                </a:solidFill>
              </a:rPr>
              <a:t>分解任务</a:t>
            </a:r>
            <a:r>
              <a:rPr lang="zh-CN" altLang="zh-CN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协调和控制</a:t>
            </a:r>
            <a:r>
              <a:rPr lang="zh-CN" altLang="en-US" dirty="0"/>
              <a:t>系统中各个</a:t>
            </a:r>
            <a:r>
              <a:rPr lang="zh-CN" altLang="en-US" dirty="0">
                <a:solidFill>
                  <a:srgbClr val="C00000"/>
                </a:solidFill>
              </a:rPr>
              <a:t>对象之间的交互和协作</a:t>
            </a:r>
          </a:p>
        </p:txBody>
      </p:sp>
    </p:spTree>
    <p:extLst>
      <p:ext uri="{BB962C8B-B14F-4D97-AF65-F5344CB8AC3E}">
        <p14:creationId xmlns:p14="http://schemas.microsoft.com/office/powerpoint/2010/main" val="415744964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995C7-1AD3-42C8-B830-ECDB705C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示例：控制类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EE2E54-2C29-4B0D-B23F-1A54FF689E87}"/>
              </a:ext>
            </a:extLst>
          </p:cNvPr>
          <p:cNvSpPr/>
          <p:nvPr/>
        </p:nvSpPr>
        <p:spPr>
          <a:xfrm>
            <a:off x="5231110" y="872716"/>
            <a:ext cx="2016224" cy="46307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B5EE86-8D7B-40B0-AB0F-4AE2C1D3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86" y="5506884"/>
            <a:ext cx="1035673" cy="10462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679CA7-5081-4B52-96F1-99652C6EBA15}"/>
              </a:ext>
            </a:extLst>
          </p:cNvPr>
          <p:cNvSpPr/>
          <p:nvPr/>
        </p:nvSpPr>
        <p:spPr>
          <a:xfrm>
            <a:off x="802618" y="5697252"/>
            <a:ext cx="9541060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控制类在顺序图中有何特点？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C43AF-93CF-42C1-2CE0-1648E44E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4" y="1038696"/>
            <a:ext cx="9921970" cy="44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3286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46608-5CFC-4861-8BA4-F0AA5CCE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实体类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F1598-CCB3-4850-86BD-4E004648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用例所对应</a:t>
            </a:r>
            <a:r>
              <a:rPr lang="zh-CN" altLang="zh-CN" dirty="0">
                <a:solidFill>
                  <a:srgbClr val="C00000"/>
                </a:solidFill>
              </a:rPr>
              <a:t>业务流程中的具体功能</a:t>
            </a:r>
            <a:r>
              <a:rPr lang="zh-CN" altLang="zh-CN" dirty="0"/>
              <a:t>最终要交由具体的类对象来完成，这些类称之为实体类</a:t>
            </a:r>
            <a:endParaRPr lang="en-US" altLang="zh-CN" dirty="0"/>
          </a:p>
          <a:p>
            <a:pPr lvl="1"/>
            <a:r>
              <a:rPr lang="zh-CN" altLang="en-US" dirty="0"/>
              <a:t>实体类中既包含有关实体的持久信息（属性），也包括对这些属性进行操作的方法</a:t>
            </a:r>
            <a:r>
              <a:rPr lang="zh-CN" altLang="zh-CN" dirty="0"/>
              <a:t>（如查询、修改、保存等）</a:t>
            </a:r>
            <a:r>
              <a:rPr lang="zh-CN" altLang="en-US" dirty="0"/>
              <a:t>。</a:t>
            </a:r>
          </a:p>
          <a:p>
            <a:pPr lvl="1"/>
            <a:r>
              <a:rPr lang="zh-CN" altLang="zh-CN" dirty="0"/>
              <a:t>实体类的职责是要落实目标软件系统中的用例功能，提供相应的业务服务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10631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995C7-1AD3-42C8-B830-ECDB705C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示例：实体类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EE2E54-2C29-4B0D-B23F-1A54FF689E87}"/>
              </a:ext>
            </a:extLst>
          </p:cNvPr>
          <p:cNvSpPr/>
          <p:nvPr/>
        </p:nvSpPr>
        <p:spPr>
          <a:xfrm>
            <a:off x="8483126" y="891793"/>
            <a:ext cx="1968563" cy="44149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7415C2-1EC3-4B41-A7D1-C1398065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86" y="5506884"/>
            <a:ext cx="1035673" cy="10462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D127A12-926D-4006-AF44-5739DF4DC045}"/>
              </a:ext>
            </a:extLst>
          </p:cNvPr>
          <p:cNvSpPr/>
          <p:nvPr/>
        </p:nvSpPr>
        <p:spPr>
          <a:xfrm>
            <a:off x="802618" y="5697252"/>
            <a:ext cx="9541060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实体类在顺序图中有何特点？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FC3FE3-F45F-0D08-BFFA-3CD868B32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1" y="1016731"/>
            <a:ext cx="9589841" cy="42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5084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AAB02-7D24-4B66-807C-73B0AB66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>
                <a:sym typeface="Wingdings 2" panose="05020102010507070707" pitchFamily="18" charset="2"/>
              </a:rPr>
              <a:t> </a:t>
            </a:r>
            <a:r>
              <a:rPr lang="zh-CN" altLang="zh-CN" dirty="0"/>
              <a:t>分析和确定对象之间的消息传递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42D46-F157-47D9-BE2A-17A11414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确定消息的名称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确定消息传递的</a:t>
            </a:r>
            <a:r>
              <a:rPr lang="zh-CN" altLang="en-US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442584558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9A985-2A65-4681-96EC-0C70B354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确定消息的名称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4C0F7-30B4-46B0-B04D-B7E15EAC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消息的名称</a:t>
            </a:r>
            <a:endParaRPr lang="en-US" altLang="zh-CN" dirty="0"/>
          </a:p>
          <a:p>
            <a:pPr lvl="1"/>
            <a:r>
              <a:rPr lang="zh-CN" altLang="zh-CN" dirty="0"/>
              <a:t>直接反映了对象间</a:t>
            </a:r>
            <a:r>
              <a:rPr lang="zh-CN" altLang="zh-CN" b="1" dirty="0">
                <a:solidFill>
                  <a:srgbClr val="C00000"/>
                </a:solidFill>
              </a:rPr>
              <a:t>交互的意图</a:t>
            </a:r>
            <a:r>
              <a:rPr lang="zh-CN" altLang="zh-CN" dirty="0"/>
              <a:t>，也体现了接收方对象所对应的类需</a:t>
            </a:r>
            <a:r>
              <a:rPr lang="zh-CN" altLang="zh-CN" b="1" dirty="0">
                <a:solidFill>
                  <a:srgbClr val="C00000"/>
                </a:solidFill>
              </a:rPr>
              <a:t>承担的职责和任务</a:t>
            </a:r>
            <a:r>
              <a:rPr lang="zh-CN" altLang="zh-CN" dirty="0"/>
              <a:t>，也即发送方对象希望接收方对象提供什么样的功能和服务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意图</a:t>
            </a:r>
            <a:r>
              <a:rPr lang="zh-CN" altLang="en-US" dirty="0"/>
              <a:t>：请求、通知</a:t>
            </a:r>
            <a:endParaRPr lang="en-US" altLang="zh-CN" dirty="0"/>
          </a:p>
          <a:p>
            <a:pPr lvl="1"/>
            <a:r>
              <a:rPr lang="zh-CN" altLang="zh-CN" dirty="0"/>
              <a:t>消息名称</a:t>
            </a:r>
            <a:r>
              <a:rPr lang="zh-CN" altLang="en-US" dirty="0"/>
              <a:t>多</a:t>
            </a:r>
            <a:r>
              <a:rPr lang="zh-CN" altLang="zh-CN" dirty="0"/>
              <a:t>用</a:t>
            </a:r>
            <a:r>
              <a:rPr lang="zh-CN" altLang="zh-CN" b="1" dirty="0">
                <a:solidFill>
                  <a:srgbClr val="C00000"/>
                </a:solidFill>
              </a:rPr>
              <a:t>动名词</a:t>
            </a:r>
            <a:r>
              <a:rPr lang="zh-CN" altLang="zh-CN" dirty="0"/>
              <a:t>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7738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软件需求分析模型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6A44633-BC9D-089B-900D-1D53A990E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8247"/>
              </p:ext>
            </p:extLst>
          </p:nvPr>
        </p:nvGraphicFramePr>
        <p:xfrm>
          <a:off x="406574" y="1448781"/>
          <a:ext cx="11467275" cy="324036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793792085"/>
                    </a:ext>
                  </a:extLst>
                </a:gridCol>
                <a:gridCol w="1823580">
                  <a:extLst>
                    <a:ext uri="{9D8B030D-6E8A-4147-A177-3AD203B41FA5}">
                      <a16:colId xmlns:a16="http://schemas.microsoft.com/office/drawing/2014/main" val="1028870112"/>
                    </a:ext>
                  </a:extLst>
                </a:gridCol>
                <a:gridCol w="4688645">
                  <a:extLst>
                    <a:ext uri="{9D8B030D-6E8A-4147-A177-3AD203B41FA5}">
                      <a16:colId xmlns:a16="http://schemas.microsoft.com/office/drawing/2014/main" val="753730958"/>
                    </a:ext>
                  </a:extLst>
                </a:gridCol>
                <a:gridCol w="2866818">
                  <a:extLst>
                    <a:ext uri="{9D8B030D-6E8A-4147-A177-3AD203B41FA5}">
                      <a16:colId xmlns:a16="http://schemas.microsoft.com/office/drawing/2014/main" val="2514026767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需求模型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视角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软件需求的内涵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00" dirty="0">
                          <a:effectLst/>
                        </a:rPr>
                        <a:t>需求</a:t>
                      </a:r>
                      <a:r>
                        <a:rPr lang="zh-CN" sz="2400" kern="100" dirty="0">
                          <a:effectLst/>
                        </a:rPr>
                        <a:t>阶段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702387"/>
                  </a:ext>
                </a:extLst>
              </a:tr>
              <a:tr h="570344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用例</a:t>
                      </a:r>
                      <a:r>
                        <a:rPr lang="zh-CN" altLang="en-US" sz="2400" kern="100" dirty="0">
                          <a:effectLst/>
                        </a:rPr>
                        <a:t>图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用例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软件的功能及相互间的关系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获取软件需求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949039"/>
                  </a:ext>
                </a:extLst>
              </a:tr>
              <a:tr h="805212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rgbClr val="C00000"/>
                          </a:solidFill>
                          <a:effectLst/>
                        </a:rPr>
                        <a:t>交互</a:t>
                      </a:r>
                      <a:r>
                        <a:rPr lang="zh-CN" alt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图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行为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功能完成所涉及的对象及相互间的交互和协作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分析软件需求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7348390"/>
                  </a:ext>
                </a:extLst>
              </a:tr>
              <a:tr h="70695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rgbClr val="C00000"/>
                          </a:solidFill>
                          <a:effectLst/>
                        </a:rPr>
                        <a:t>状态</a:t>
                      </a:r>
                      <a:r>
                        <a:rPr lang="zh-CN" alt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图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行为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对象的状态变化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分析软件需求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573417"/>
                  </a:ext>
                </a:extLst>
              </a:tr>
              <a:tr h="282312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rgbClr val="C00000"/>
                          </a:solidFill>
                          <a:effectLst/>
                        </a:rPr>
                        <a:t>类</a:t>
                      </a:r>
                      <a:r>
                        <a:rPr lang="zh-CN" altLang="en-US" sz="2400" kern="100" dirty="0">
                          <a:solidFill>
                            <a:srgbClr val="C00000"/>
                          </a:solidFill>
                          <a:effectLst/>
                        </a:rPr>
                        <a:t>图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结构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业务领域概念及相互关系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分析软件需求</a:t>
                      </a:r>
                      <a:endParaRPr lang="zh-CN" sz="24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256172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D9B42-87F1-4FDB-8A0B-15CA3657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确定消息传递的信息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40E3E-DB05-4A7C-9640-BEA17045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90" y="836712"/>
            <a:ext cx="10920052" cy="5040312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即确定消息传递的参数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通常，消息参数用名词或名词短语来表示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B54FBD-53F1-1A73-F00D-E6F3DA8A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34" y="2060848"/>
            <a:ext cx="10176096" cy="45522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738F61B-30CA-4A5D-B911-6F3C5B69CE40}"/>
              </a:ext>
            </a:extLst>
          </p:cNvPr>
          <p:cNvSpPr/>
          <p:nvPr/>
        </p:nvSpPr>
        <p:spPr>
          <a:xfrm>
            <a:off x="4345684" y="3701457"/>
            <a:ext cx="1728192" cy="8098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3C03EE-03E8-4707-A7CE-2CB99DA6F3E7}"/>
              </a:ext>
            </a:extLst>
          </p:cNvPr>
          <p:cNvSpPr/>
          <p:nvPr/>
        </p:nvSpPr>
        <p:spPr>
          <a:xfrm>
            <a:off x="7107162" y="3701458"/>
            <a:ext cx="2808312" cy="8098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37588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3C9D9-A0D8-4423-9330-D1A808E7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 </a:t>
            </a:r>
            <a:r>
              <a:rPr lang="zh-CN" altLang="zh-CN" dirty="0"/>
              <a:t>绘制用例的交互图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CE7DB-036D-4B7E-B53B-9049A34E0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绘制顺序图的策略</a:t>
            </a:r>
            <a:endParaRPr lang="en-US" altLang="zh-CN" dirty="0"/>
          </a:p>
          <a:p>
            <a:pPr lvl="1"/>
            <a:r>
              <a:rPr lang="zh-CN" altLang="zh-CN" dirty="0"/>
              <a:t>用例的外部执行者应位于图的最左侧，紧邻其右的是用户界面或外部接口的边界类对象，再往右是控制类对象，控制类的右侧应放置实体类对象，它们的右侧是作为外部接口的边界类对象</a:t>
            </a:r>
          </a:p>
          <a:p>
            <a:pPr lvl="1"/>
            <a:r>
              <a:rPr lang="zh-CN" altLang="zh-CN" dirty="0"/>
              <a:t>对象间的消息传递采用</a:t>
            </a:r>
            <a:r>
              <a:rPr lang="zh-CN" altLang="zh-CN" b="1" dirty="0">
                <a:solidFill>
                  <a:srgbClr val="C00000"/>
                </a:solidFill>
              </a:rPr>
              <a:t>自上而下的布局方式</a:t>
            </a:r>
            <a:r>
              <a:rPr lang="zh-CN" altLang="zh-CN" dirty="0"/>
              <a:t>，以反映消息交互的时序先后</a:t>
            </a:r>
            <a:endParaRPr lang="en-US" altLang="zh-CN" dirty="0"/>
          </a:p>
          <a:p>
            <a:r>
              <a:rPr lang="zh-CN" altLang="zh-CN" b="1" dirty="0">
                <a:solidFill>
                  <a:srgbClr val="C00000"/>
                </a:solidFill>
              </a:rPr>
              <a:t>一个用例至少构造一个交互图</a:t>
            </a:r>
            <a:r>
              <a:rPr lang="zh-CN" altLang="zh-CN" dirty="0"/>
              <a:t>，以刻画用例的行为模型</a:t>
            </a:r>
            <a:endParaRPr lang="en-US" altLang="zh-CN" dirty="0"/>
          </a:p>
          <a:p>
            <a:pPr lvl="1"/>
            <a:r>
              <a:rPr lang="zh-CN" altLang="zh-CN" dirty="0"/>
              <a:t>对于较为简单的用例，为其构造一个交互图就足够了</a:t>
            </a:r>
            <a:endParaRPr lang="en-US" altLang="zh-CN" dirty="0"/>
          </a:p>
          <a:p>
            <a:pPr lvl="1"/>
            <a:r>
              <a:rPr lang="zh-CN" altLang="zh-CN" dirty="0"/>
              <a:t>对于较复杂的用例而言，需要为此用例绘制多张交互图，每张交互图刻画了用例在某种</a:t>
            </a:r>
            <a:r>
              <a:rPr lang="zh-CN" altLang="zh-CN" dirty="0">
                <a:solidFill>
                  <a:srgbClr val="C00000"/>
                </a:solidFill>
              </a:rPr>
              <a:t>特定场景</a:t>
            </a:r>
            <a:r>
              <a:rPr lang="zh-CN" altLang="zh-CN" dirty="0"/>
              <a:t>下的交互动作序列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1621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4E7D9-5D2A-4649-B0F7-8F8DF04D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用例交互图的工作流程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D4647-BCD5-4C6F-85E3-C79A20F9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lvl="0" indent="-514350">
              <a:buFont typeface="+mj-ea"/>
              <a:buAutoNum type="circleNumDbPlain"/>
            </a:pPr>
            <a:r>
              <a:rPr lang="zh-CN" altLang="zh-CN" sz="2800" b="0" dirty="0"/>
              <a:t>外部执行者与边界类对象进行</a:t>
            </a:r>
            <a:r>
              <a:rPr lang="zh-CN" altLang="zh-CN" sz="2800" b="0" dirty="0">
                <a:solidFill>
                  <a:srgbClr val="C00000"/>
                </a:solidFill>
              </a:rPr>
              <a:t>交互以启动用例</a:t>
            </a:r>
            <a:r>
              <a:rPr lang="zh-CN" altLang="zh-CN" sz="2800" b="0" dirty="0"/>
              <a:t>的执行</a:t>
            </a:r>
          </a:p>
          <a:p>
            <a:pPr marL="514350" lvl="0" indent="-514350">
              <a:buFont typeface="+mj-ea"/>
              <a:buAutoNum type="circleNumDbPlain"/>
            </a:pPr>
            <a:r>
              <a:rPr lang="zh-CN" altLang="zh-CN" sz="2800" b="0" dirty="0"/>
              <a:t>边界类对象接收外部执行者提供的信息，将信息从外部形式转换为内部形式，并通过</a:t>
            </a:r>
            <a:r>
              <a:rPr lang="zh-CN" altLang="zh-CN" sz="2800" b="0" dirty="0">
                <a:solidFill>
                  <a:srgbClr val="C00000"/>
                </a:solidFill>
              </a:rPr>
              <a:t>消息传递将相关信息发送给控制类对象</a:t>
            </a:r>
          </a:p>
          <a:p>
            <a:pPr marL="514350" lvl="0" indent="-514350">
              <a:buFont typeface="+mj-ea"/>
              <a:buAutoNum type="circleNumDbPlain"/>
            </a:pPr>
            <a:r>
              <a:rPr lang="zh-CN" altLang="zh-CN" sz="2800" b="0" dirty="0"/>
              <a:t>控制类对象根据业务逻辑处理流程，产生</a:t>
            </a:r>
            <a:r>
              <a:rPr lang="zh-CN" altLang="en-US" sz="2800" b="0" dirty="0"/>
              <a:t>和分解</a:t>
            </a:r>
            <a:r>
              <a:rPr lang="zh-CN" altLang="zh-CN" sz="2800" b="0" dirty="0"/>
              <a:t>任务，与相关的实体类对象进行</a:t>
            </a:r>
            <a:r>
              <a:rPr lang="zh-CN" altLang="zh-CN" sz="2800" b="0" dirty="0">
                <a:solidFill>
                  <a:srgbClr val="C00000"/>
                </a:solidFill>
              </a:rPr>
              <a:t>交互以请求完成相关的任务</a:t>
            </a:r>
            <a:endParaRPr lang="en-US" altLang="zh-CN" sz="2800" b="0" dirty="0"/>
          </a:p>
          <a:p>
            <a:pPr marL="514350" lvl="0" indent="-514350">
              <a:buFont typeface="+mj-ea"/>
              <a:buAutoNum type="circleNumDbPlain"/>
            </a:pPr>
            <a:r>
              <a:rPr lang="zh-CN" altLang="zh-CN" sz="2800" b="0" dirty="0"/>
              <a:t>实体类对象实施相关的行为后，向控制类对象</a:t>
            </a:r>
            <a:r>
              <a:rPr lang="zh-CN" altLang="zh-CN" sz="2800" b="0" dirty="0">
                <a:solidFill>
                  <a:srgbClr val="C00000"/>
                </a:solidFill>
              </a:rPr>
              <a:t>反馈信息处理结果</a:t>
            </a:r>
          </a:p>
          <a:p>
            <a:pPr marL="514350" lvl="0" indent="-514350">
              <a:buFont typeface="+mj-ea"/>
              <a:buAutoNum type="circleNumDbPlain"/>
            </a:pPr>
            <a:r>
              <a:rPr lang="zh-CN" altLang="zh-CN" sz="2800" b="0" dirty="0"/>
              <a:t>控制类对象处理接收到的信息，将处理结果</a:t>
            </a:r>
            <a:r>
              <a:rPr lang="zh-CN" altLang="zh-CN" sz="2800" b="0" dirty="0">
                <a:solidFill>
                  <a:srgbClr val="C00000"/>
                </a:solidFill>
              </a:rPr>
              <a:t>通知边界类对象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sz="2800" b="0" dirty="0"/>
              <a:t>边界类对象对接收到的处理结果信息进行必要的分析，将其从内部形式转换为外部形式，通过界面将处理结果</a:t>
            </a:r>
            <a:r>
              <a:rPr lang="zh-CN" altLang="zh-CN" sz="2800" b="0" dirty="0">
                <a:solidFill>
                  <a:srgbClr val="C00000"/>
                </a:solidFill>
              </a:rPr>
              <a:t>展示给外部执行者</a:t>
            </a:r>
            <a:endParaRPr lang="zh-CN" altLang="en-US" sz="28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59995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127729-1130-DD1A-2F60-1CDD1998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1" y="1169334"/>
            <a:ext cx="9880179" cy="44199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C995C7-1AD3-42C8-B830-ECDB705C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示例：顺序图的工作流程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7415C2-1EC3-4B41-A7D1-C1398065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686" y="5506884"/>
            <a:ext cx="1035673" cy="10462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D127A12-926D-4006-AF44-5739DF4DC045}"/>
              </a:ext>
            </a:extLst>
          </p:cNvPr>
          <p:cNvSpPr/>
          <p:nvPr/>
        </p:nvSpPr>
        <p:spPr>
          <a:xfrm>
            <a:off x="766614" y="5763701"/>
            <a:ext cx="9541060" cy="789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顺序图的工作流程有何特点？</a:t>
            </a:r>
          </a:p>
        </p:txBody>
      </p: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7EB7F0EB-D3FB-4933-A002-D094CB59C2C5}"/>
              </a:ext>
            </a:extLst>
          </p:cNvPr>
          <p:cNvSpPr/>
          <p:nvPr/>
        </p:nvSpPr>
        <p:spPr>
          <a:xfrm>
            <a:off x="2602818" y="2832155"/>
            <a:ext cx="5616624" cy="122413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箭头: 上弧形 8">
            <a:extLst>
              <a:ext uri="{FF2B5EF4-FFF2-40B4-BE49-F238E27FC236}">
                <a16:creationId xmlns:a16="http://schemas.microsoft.com/office/drawing/2014/main" id="{53C89B69-9151-463D-AB3D-B394A7FA34B2}"/>
              </a:ext>
            </a:extLst>
          </p:cNvPr>
          <p:cNvSpPr/>
          <p:nvPr/>
        </p:nvSpPr>
        <p:spPr>
          <a:xfrm rot="10800000">
            <a:off x="2458802" y="4464529"/>
            <a:ext cx="5616624" cy="122413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0832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C1901-6C73-4552-B734-7CB53FC0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2.2.2 </a:t>
            </a:r>
            <a:r>
              <a:rPr lang="zh-CN" altLang="zh-CN" dirty="0"/>
              <a:t>建立分析类模型</a:t>
            </a:r>
            <a:endParaRPr lang="zh-CN" altLang="en-US" dirty="0"/>
          </a:p>
        </p:txBody>
      </p:sp>
      <p:grpSp>
        <p:nvGrpSpPr>
          <p:cNvPr id="6" name="画布 15">
            <a:extLst>
              <a:ext uri="{FF2B5EF4-FFF2-40B4-BE49-F238E27FC236}">
                <a16:creationId xmlns:a16="http://schemas.microsoft.com/office/drawing/2014/main" id="{B9815B6A-1B9B-496F-9B2A-1DD814E6F92B}"/>
              </a:ext>
            </a:extLst>
          </p:cNvPr>
          <p:cNvGrpSpPr/>
          <p:nvPr/>
        </p:nvGrpSpPr>
        <p:grpSpPr>
          <a:xfrm>
            <a:off x="730610" y="944724"/>
            <a:ext cx="10441160" cy="3600400"/>
            <a:chOff x="-109124" y="-44101"/>
            <a:chExt cx="5274310" cy="147002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04E544-A177-4F8E-B153-C4257D4D7C1D}"/>
                </a:ext>
              </a:extLst>
            </p:cNvPr>
            <p:cNvSpPr/>
            <p:nvPr/>
          </p:nvSpPr>
          <p:spPr>
            <a:xfrm>
              <a:off x="-109124" y="-44101"/>
              <a:ext cx="5274310" cy="147002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D2A971F-96AE-4B9E-A107-74ACA057F3B3}"/>
                </a:ext>
              </a:extLst>
            </p:cNvPr>
            <p:cNvCxnSpPr/>
            <p:nvPr/>
          </p:nvCxnSpPr>
          <p:spPr>
            <a:xfrm>
              <a:off x="1290786" y="465192"/>
              <a:ext cx="17336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CB04297-AE6B-4DA9-8512-0ACE90203609}"/>
                </a:ext>
              </a:extLst>
            </p:cNvPr>
            <p:cNvSpPr/>
            <p:nvPr/>
          </p:nvSpPr>
          <p:spPr>
            <a:xfrm>
              <a:off x="290023" y="807575"/>
              <a:ext cx="911000" cy="4402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altLang="en-US" kern="100" dirty="0">
                  <a:latin typeface="+mn-ea"/>
                  <a:cs typeface="Times New Roman" panose="02020603050405020304" pitchFamily="18" charset="0"/>
                </a:rPr>
                <a:t>用例</a:t>
              </a: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k</a:t>
              </a:r>
              <a:r>
                <a:rPr lang="zh-CN" altLang="en-US" kern="100" dirty="0">
                  <a:latin typeface="+mn-ea"/>
                  <a:cs typeface="Times New Roman" panose="02020603050405020304" pitchFamily="18" charset="0"/>
                </a:rPr>
                <a:t>交互</a:t>
              </a:r>
            </a:p>
            <a:p>
              <a:pPr algn="ctr">
                <a:lnSpc>
                  <a:spcPts val="2880"/>
                </a:lnSpc>
              </a:pPr>
              <a:r>
                <a:rPr lang="zh-CN" altLang="en-US" kern="100" dirty="0">
                  <a:latin typeface="+mn-ea"/>
                  <a:cs typeface="Times New Roman" panose="02020603050405020304" pitchFamily="18" charset="0"/>
                </a:rPr>
                <a:t>模型</a:t>
              </a:r>
              <a:r>
                <a:rPr lang="en-US" kern="100" dirty="0">
                  <a:latin typeface="+mn-ea"/>
                  <a:cs typeface="Times New Roman" panose="02020603050405020304" pitchFamily="18" charset="0"/>
                </a:rPr>
                <a:t>1</a:t>
              </a:r>
              <a:endParaRPr lang="zh-CN" altLang="en-US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0B16081-9EDC-49A4-B7CB-ECDD9F13C4DA}"/>
                </a:ext>
              </a:extLst>
            </p:cNvPr>
            <p:cNvSpPr/>
            <p:nvPr/>
          </p:nvSpPr>
          <p:spPr>
            <a:xfrm>
              <a:off x="1580494" y="790811"/>
              <a:ext cx="873768" cy="45679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altLang="en-US" kern="100" dirty="0">
                  <a:latin typeface="+mn-ea"/>
                  <a:cs typeface="Times New Roman" panose="02020603050405020304" pitchFamily="18" charset="0"/>
                </a:rPr>
                <a:t>用例</a:t>
              </a: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k</a:t>
              </a:r>
              <a:r>
                <a:rPr lang="zh-CN" altLang="en-US" kern="100" dirty="0">
                  <a:latin typeface="+mn-ea"/>
                  <a:cs typeface="Times New Roman" panose="02020603050405020304" pitchFamily="18" charset="0"/>
                </a:rPr>
                <a:t>交互模型</a:t>
              </a:r>
              <a:r>
                <a:rPr lang="en-US" kern="100" dirty="0">
                  <a:latin typeface="+mn-ea"/>
                  <a:cs typeface="Times New Roman" panose="02020603050405020304" pitchFamily="18" charset="0"/>
                </a:rPr>
                <a:t>m</a:t>
              </a:r>
              <a:endParaRPr lang="zh-CN" altLang="en-US" kern="100" dirty="0"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9FA25A8-7771-48C8-BF88-C1091FC6A557}"/>
                </a:ext>
              </a:extLst>
            </p:cNvPr>
            <p:cNvCxnSpPr/>
            <p:nvPr/>
          </p:nvCxnSpPr>
          <p:spPr>
            <a:xfrm>
              <a:off x="1325711" y="1023501"/>
              <a:ext cx="1971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A59ABE-B606-4622-8B2F-6FA5343A2593}"/>
                </a:ext>
              </a:extLst>
            </p:cNvPr>
            <p:cNvSpPr/>
            <p:nvPr/>
          </p:nvSpPr>
          <p:spPr>
            <a:xfrm>
              <a:off x="190359" y="115558"/>
              <a:ext cx="2359084" cy="1259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293293D4-DAD1-434B-8759-DE50CDD47296}"/>
                </a:ext>
              </a:extLst>
            </p:cNvPr>
            <p:cNvSpPr/>
            <p:nvPr/>
          </p:nvSpPr>
          <p:spPr>
            <a:xfrm>
              <a:off x="2821843" y="559932"/>
              <a:ext cx="883382" cy="411310"/>
            </a:xfrm>
            <a:prstGeom prst="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2880"/>
                </a:lnSpc>
              </a:pPr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4BD1031-764C-4461-AD62-B12CBE396E00}"/>
                </a:ext>
              </a:extLst>
            </p:cNvPr>
            <p:cNvSpPr/>
            <p:nvPr/>
          </p:nvSpPr>
          <p:spPr>
            <a:xfrm>
              <a:off x="3917949" y="465192"/>
              <a:ext cx="1130997" cy="506095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软件需求的分析类模型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085341D-2F71-4167-BF50-BCA87013093C}"/>
                </a:ext>
              </a:extLst>
            </p:cNvPr>
            <p:cNvSpPr/>
            <p:nvPr/>
          </p:nvSpPr>
          <p:spPr>
            <a:xfrm>
              <a:off x="312247" y="241193"/>
              <a:ext cx="911001" cy="40959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用例</a:t>
              </a:r>
              <a:r>
                <a:rPr lang="en-US" altLang="zh-CN" kern="100" dirty="0">
                  <a:effectLst/>
                  <a:latin typeface="+mn-ea"/>
                  <a:cs typeface="Times New Roman" panose="02020603050405020304" pitchFamily="18" charset="0"/>
                </a:rPr>
                <a:t>1</a:t>
              </a:r>
              <a:r>
                <a:rPr lang="zh-CN" altLang="en-US" kern="100" dirty="0">
                  <a:effectLst/>
                  <a:latin typeface="+mn-ea"/>
                  <a:cs typeface="Times New Roman" panose="02020603050405020304" pitchFamily="18" charset="0"/>
                </a:rPr>
                <a:t>的交互</a:t>
              </a: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模型</a:t>
              </a: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1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7490043-0043-4006-A9A8-61BFEB703DB6}"/>
                </a:ext>
              </a:extLst>
            </p:cNvPr>
            <p:cNvSpPr/>
            <p:nvPr/>
          </p:nvSpPr>
          <p:spPr>
            <a:xfrm>
              <a:off x="1549899" y="244511"/>
              <a:ext cx="904363" cy="40945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altLang="en-US" kern="100" dirty="0">
                  <a:latin typeface="+mn-ea"/>
                  <a:cs typeface="Times New Roman" panose="02020603050405020304" pitchFamily="18" charset="0"/>
                </a:rPr>
                <a:t>用例</a:t>
              </a: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1</a:t>
              </a:r>
              <a:r>
                <a:rPr lang="zh-CN" altLang="en-US" kern="100" dirty="0">
                  <a:latin typeface="+mn-ea"/>
                  <a:cs typeface="Times New Roman" panose="02020603050405020304" pitchFamily="18" charset="0"/>
                </a:rPr>
                <a:t>的交互模型</a:t>
              </a:r>
              <a:r>
                <a:rPr lang="en-US" kern="100" dirty="0">
                  <a:latin typeface="+mn-ea"/>
                  <a:cs typeface="Times New Roman" panose="02020603050405020304" pitchFamily="18" charset="0"/>
                </a:rPr>
                <a:t>n</a:t>
              </a:r>
              <a:endParaRPr lang="zh-CN" altLang="en-US" kern="100" dirty="0"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657492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5B54C-99F0-4BEF-976E-A1090E4D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建立分析类模型</a:t>
            </a:r>
            <a:r>
              <a:rPr lang="zh-CN" altLang="en-US" dirty="0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F4121-FA7C-4AD1-837A-692A57F7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确定分析类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确定分析类的职责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确定分析类的属性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确定分析类之间的关系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绘制分析类图</a:t>
            </a:r>
          </a:p>
          <a:p>
            <a:pPr marL="514350" indent="-514350">
              <a:buFont typeface="+mj-ea"/>
              <a:buAutoNum type="circleNumDbPlai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164924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63B22-CB62-45B4-A7ED-86AAB5AB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938"/>
            <a:ext cx="10909300" cy="1323439"/>
          </a:xfrm>
        </p:spPr>
        <p:txBody>
          <a:bodyPr/>
          <a:lstStyle/>
          <a:p>
            <a:r>
              <a:rPr lang="en-US" altLang="zh-CN" dirty="0">
                <a:sym typeface="Wingdings 2" panose="05020102010507070707" pitchFamily="18" charset="2"/>
              </a:rPr>
              <a:t> </a:t>
            </a:r>
            <a:r>
              <a:rPr lang="zh-CN" altLang="zh-CN" dirty="0"/>
              <a:t>确定分析类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FD373-E8A1-45A8-A5D8-75D21CCF2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分析类不是软件实现中的类</a:t>
            </a:r>
            <a:r>
              <a:rPr lang="en-US" altLang="zh-CN" dirty="0"/>
              <a:t>Class</a:t>
            </a:r>
            <a:r>
              <a:rPr lang="zh-CN" altLang="en-US" dirty="0"/>
              <a:t>，而是对应业务领域中的概念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如何确定分析类？</a:t>
            </a:r>
            <a:endParaRPr lang="en-US" altLang="zh-CN" dirty="0"/>
          </a:p>
          <a:p>
            <a:pPr lvl="1"/>
            <a:r>
              <a:rPr lang="zh-CN" altLang="zh-CN" dirty="0"/>
              <a:t>用例模型中的</a:t>
            </a:r>
            <a:r>
              <a:rPr lang="zh-CN" altLang="zh-CN" b="1" dirty="0">
                <a:solidFill>
                  <a:srgbClr val="C00000"/>
                </a:solidFill>
              </a:rPr>
              <a:t>外部执行者</a:t>
            </a:r>
            <a:r>
              <a:rPr lang="zh-CN" altLang="zh-CN" dirty="0"/>
              <a:t>应该是分析类图中的类</a:t>
            </a:r>
            <a:endParaRPr lang="en-US" altLang="zh-CN" dirty="0"/>
          </a:p>
          <a:p>
            <a:pPr lvl="1"/>
            <a:r>
              <a:rPr lang="zh-CN" altLang="zh-CN" dirty="0"/>
              <a:t>在各个用例的顺序图，如果该图中出现了某个</a:t>
            </a:r>
            <a:r>
              <a:rPr lang="zh-CN" altLang="zh-CN" b="1" dirty="0">
                <a:solidFill>
                  <a:srgbClr val="C00000"/>
                </a:solidFill>
              </a:rPr>
              <a:t>对象</a:t>
            </a:r>
            <a:r>
              <a:rPr lang="zh-CN" altLang="zh-CN" dirty="0"/>
              <a:t>，那么该</a:t>
            </a:r>
            <a:r>
              <a:rPr lang="zh-CN" altLang="zh-CN" b="1" dirty="0">
                <a:solidFill>
                  <a:srgbClr val="C00000"/>
                </a:solidFill>
              </a:rPr>
              <a:t>对象所对应的类</a:t>
            </a:r>
            <a:r>
              <a:rPr lang="zh-CN" altLang="zh-CN" dirty="0"/>
              <a:t>属于分析类，应出现在分析类图中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795694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EB36E-B358-41BF-B0FC-CB742DCD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示例：根据交互图来确定分析类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CFC9D1-0DF8-4738-8A99-8EA610BD44CD}"/>
              </a:ext>
            </a:extLst>
          </p:cNvPr>
          <p:cNvSpPr/>
          <p:nvPr/>
        </p:nvSpPr>
        <p:spPr>
          <a:xfrm>
            <a:off x="298562" y="5589240"/>
            <a:ext cx="10199596" cy="896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有哪些分析类？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43490-DB0A-4086-8CBE-75E4E13B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86" y="5506884"/>
            <a:ext cx="1035673" cy="10462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2AA0B9-EB00-40F2-8597-F82088598F3B}"/>
              </a:ext>
            </a:extLst>
          </p:cNvPr>
          <p:cNvSpPr/>
          <p:nvPr/>
        </p:nvSpPr>
        <p:spPr>
          <a:xfrm>
            <a:off x="2026754" y="938517"/>
            <a:ext cx="8820980" cy="10462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F3A757-CA43-9E95-B488-AE0FB7C4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96" y="1057995"/>
            <a:ext cx="9834186" cy="43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205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88EB5-1403-4697-9AEA-D54F3867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1323439"/>
          </a:xfrm>
        </p:spPr>
        <p:txBody>
          <a:bodyPr/>
          <a:lstStyle/>
          <a:p>
            <a:r>
              <a:rPr lang="en-US" altLang="zh-CN" dirty="0">
                <a:sym typeface="Wingdings 2" panose="05020102010507070707" pitchFamily="18" charset="2"/>
              </a:rPr>
              <a:t></a:t>
            </a:r>
            <a:r>
              <a:rPr lang="en-US" altLang="zh-CN" dirty="0"/>
              <a:t> </a:t>
            </a:r>
            <a:r>
              <a:rPr lang="zh-CN" altLang="zh-CN" dirty="0"/>
              <a:t>确定分析类的职责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761E9-185B-4FB7-976E-B3792F6A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每一个分析类都有其</a:t>
            </a:r>
            <a:r>
              <a:rPr lang="zh-CN" altLang="zh-CN" dirty="0">
                <a:solidFill>
                  <a:srgbClr val="C00000"/>
                </a:solidFill>
              </a:rPr>
              <a:t>职责</a:t>
            </a:r>
            <a:r>
              <a:rPr lang="zh-CN" altLang="zh-CN" dirty="0"/>
              <a:t>，需提供相关的</a:t>
            </a:r>
            <a:r>
              <a:rPr lang="zh-CN" altLang="zh-CN" dirty="0">
                <a:solidFill>
                  <a:srgbClr val="C00000"/>
                </a:solidFill>
              </a:rPr>
              <a:t>服务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zh-CN" dirty="0"/>
              <a:t>对象接收的</a:t>
            </a:r>
            <a:r>
              <a:rPr lang="zh-CN" altLang="zh-CN" dirty="0">
                <a:solidFill>
                  <a:srgbClr val="C00000"/>
                </a:solidFill>
              </a:rPr>
              <a:t>消息与其承担的职责</a:t>
            </a:r>
            <a:r>
              <a:rPr lang="zh-CN" altLang="zh-CN" dirty="0"/>
              <a:t>之间存在一一对应关系，即如果一个对象能够接收某项消息，它就应当承担与该消息相对应的职责</a:t>
            </a:r>
            <a:endParaRPr lang="en-US" altLang="zh-CN" dirty="0"/>
          </a:p>
          <a:p>
            <a:r>
              <a:rPr lang="zh-CN" altLang="zh-CN" dirty="0"/>
              <a:t>可用类的</a:t>
            </a:r>
            <a:r>
              <a:rPr lang="zh-CN" altLang="zh-CN" dirty="0">
                <a:solidFill>
                  <a:srgbClr val="C00000"/>
                </a:solidFill>
              </a:rPr>
              <a:t>方法名</a:t>
            </a:r>
            <a:r>
              <a:rPr lang="zh-CN" altLang="zh-CN" dirty="0"/>
              <a:t>来表示分析类的职责，并采用简短的自然语言来详细刻画类的职责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901333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CB2BE4-6F69-21F9-AA50-99A62C31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62" y="1051070"/>
            <a:ext cx="9960445" cy="44558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6EB36E-B358-41BF-B0FC-CB742DCD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示例：确定分析类的职责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CFC9D1-0DF8-4738-8A99-8EA610BD44CD}"/>
              </a:ext>
            </a:extLst>
          </p:cNvPr>
          <p:cNvSpPr/>
          <p:nvPr/>
        </p:nvSpPr>
        <p:spPr>
          <a:xfrm>
            <a:off x="298562" y="5589240"/>
            <a:ext cx="9541060" cy="896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C00000"/>
                </a:solidFill>
              </a:rPr>
              <a:t>UserLibrary</a:t>
            </a:r>
            <a:r>
              <a:rPr lang="zh-CN" altLang="en-US" sz="2800" dirty="0">
                <a:solidFill>
                  <a:srgbClr val="C00000"/>
                </a:solidFill>
              </a:rPr>
              <a:t>类有何职责？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08483-79F2-4BB5-9A89-18426F49C642}"/>
              </a:ext>
            </a:extLst>
          </p:cNvPr>
          <p:cNvSpPr/>
          <p:nvPr/>
        </p:nvSpPr>
        <p:spPr>
          <a:xfrm>
            <a:off x="8427023" y="968713"/>
            <a:ext cx="2636735" cy="8761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3C1B5C-1FEB-45BB-9FBF-F1EE7048E9EF}"/>
              </a:ext>
            </a:extLst>
          </p:cNvPr>
          <p:cNvSpPr/>
          <p:nvPr/>
        </p:nvSpPr>
        <p:spPr>
          <a:xfrm>
            <a:off x="6691865" y="2030749"/>
            <a:ext cx="2808312" cy="8098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38007D-47F0-4ABB-A422-97FA67EE6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686" y="5506884"/>
            <a:ext cx="1035673" cy="10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38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zh-CN" altLang="en-US" dirty="0"/>
              <a:t>交互图</a:t>
            </a:r>
          </a:p>
        </p:txBody>
      </p:sp>
      <p:sp>
        <p:nvSpPr>
          <p:cNvPr id="47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©Copyright Xinjun Mao</a:t>
            </a:r>
          </a:p>
        </p:txBody>
      </p:sp>
      <p:sp>
        <p:nvSpPr>
          <p:cNvPr id="4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475987016"/>
              </p:ext>
            </p:extLst>
          </p:nvPr>
        </p:nvGraphicFramePr>
        <p:xfrm>
          <a:off x="730610" y="944835"/>
          <a:ext cx="10909212" cy="5481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视点</a:t>
                      </a:r>
                      <a:endParaRPr lang="en-US" altLang="en-US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图（diagram）</a:t>
                      </a:r>
                      <a:endParaRPr lang="en-US" altLang="en-US"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 rowSpan="4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结构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包图（package diagram）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包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层面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系统的静态结构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类图（class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diagram）</a:t>
                      </a:r>
                      <a:endParaRPr lang="en-US" altLang="en-US" sz="2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en-US" sz="24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4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en-US" altLang="en-US" sz="24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4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4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对象图（object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diagram）</a:t>
                      </a:r>
                      <a:endParaRPr lang="en-US" altLang="en-US" sz="2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alt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</a:t>
                      </a:r>
                      <a:r>
                        <a:rPr lang="en-US" altLang="en-US" sz="24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层面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  <a:r>
                        <a:rPr lang="en-US" altLang="en-US" sz="24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系统的静态结构</a:t>
                      </a:r>
                      <a:endParaRPr lang="en-US" altLang="en-US" sz="2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构件图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(component diagram)</a:t>
                      </a:r>
                      <a:endParaRPr lang="en-US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描述系统中构件及</a:t>
                      </a:r>
                      <a:r>
                        <a:rPr lang="zh-CN" altLang="en-US" sz="2400" b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其</a:t>
                      </a:r>
                      <a:r>
                        <a:rPr lang="en-US" altLang="en-US" sz="2400" b="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依赖关系</a:t>
                      </a:r>
                      <a:endParaRPr lang="en-US" altLang="en-US" sz="24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400" b="0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行为</a:t>
                      </a:r>
                      <a:endParaRPr lang="en-US" sz="2400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状态图(statechart diagram )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描述状态的变迁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活动图(activity diagram)</a:t>
                      </a:r>
                      <a:endParaRPr lang="en-US" altLang="en-US" sz="24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描述系统活动的实施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通信图(communication diagram)</a:t>
                      </a:r>
                      <a:endParaRPr lang="en-US" altLang="en-US" sz="2400" b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描述对象间</a:t>
                      </a:r>
                      <a:r>
                        <a:rPr lang="zh-CN" alt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的</a:t>
                      </a:r>
                      <a:r>
                        <a:rPr lang="en-US" alt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消息传递与协作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5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顺序图(sequence diagram)</a:t>
                      </a:r>
                      <a:endParaRPr lang="en-US" altLang="en-US" sz="2400" b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描述对象间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en-US" sz="2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消息传递与协作</a:t>
                      </a:r>
                      <a:endParaRPr lang="en-US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部署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部署图（deployment </a:t>
                      </a: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描述系统中工件在物理运行环境中的</a:t>
                      </a:r>
                      <a:r>
                        <a:rPr lang="zh-CN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</a:t>
                      </a:r>
                      <a:r>
                        <a:rPr lang="en-US" alt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情况</a:t>
                      </a: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用例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用例图（use case </a:t>
                      </a:r>
                      <a:r>
                        <a:rPr lang="en-US" sz="24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diagram</a:t>
                      </a: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en-US" sz="2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en-US" sz="24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从外部用户角度描述系统功能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19" marB="4571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02822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B9A3D-6722-47F0-B0E5-E7760557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</a:t>
            </a:r>
            <a:r>
              <a:rPr lang="en-US" altLang="zh-CN" dirty="0"/>
              <a:t> </a:t>
            </a:r>
            <a:r>
              <a:rPr lang="zh-CN" altLang="zh-CN" dirty="0"/>
              <a:t>确定分析类的属性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C54D1-503C-4AD0-85F5-8C34E563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分析类具有哪些属性取决于该类需要持久</a:t>
            </a:r>
            <a:r>
              <a:rPr lang="zh-CN" altLang="zh-CN" dirty="0">
                <a:solidFill>
                  <a:srgbClr val="C00000"/>
                </a:solidFill>
              </a:rPr>
              <a:t>保存哪些信息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zh-CN" dirty="0"/>
              <a:t>顺序图中发送和接收的消息中往往附带有相关的</a:t>
            </a:r>
            <a:r>
              <a:rPr lang="zh-CN" altLang="zh-CN" dirty="0">
                <a:solidFill>
                  <a:srgbClr val="C00000"/>
                </a:solidFill>
              </a:rPr>
              <a:t>参数</a:t>
            </a:r>
            <a:r>
              <a:rPr lang="zh-CN" altLang="zh-CN" dirty="0"/>
              <a:t>，这意味着发送或接收对象所对应的类可能需要</a:t>
            </a:r>
            <a:r>
              <a:rPr lang="zh-CN" altLang="zh-CN" dirty="0">
                <a:solidFill>
                  <a:srgbClr val="C00000"/>
                </a:solidFill>
              </a:rPr>
              <a:t>保存和处理与消息参数相对应的信息</a:t>
            </a:r>
            <a:r>
              <a:rPr lang="zh-CN" altLang="zh-CN" dirty="0"/>
              <a:t>，因而可能需要与此相对应的属性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043867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96FDF-D42D-4A84-A707-4524D7D2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1323439"/>
          </a:xfrm>
        </p:spPr>
        <p:txBody>
          <a:bodyPr/>
          <a:lstStyle/>
          <a:p>
            <a:r>
              <a:rPr lang="en-US" altLang="zh-CN" dirty="0">
                <a:sym typeface="Wingdings 2" panose="05020102010507070707" pitchFamily="18" charset="2"/>
              </a:rPr>
              <a:t></a:t>
            </a:r>
            <a:r>
              <a:rPr lang="en-US" altLang="zh-CN" dirty="0"/>
              <a:t> </a:t>
            </a:r>
            <a:r>
              <a:rPr lang="zh-CN" altLang="zh-CN" dirty="0"/>
              <a:t>确定分析类之间的关系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95B425-70F2-4418-B12F-128ED586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1208084" cy="3779626"/>
          </a:xfrm>
        </p:spPr>
        <p:txBody>
          <a:bodyPr/>
          <a:lstStyle/>
          <a:p>
            <a:r>
              <a:rPr lang="zh-CN" altLang="zh-CN" dirty="0"/>
              <a:t>类之间的关系有多种形式</a:t>
            </a:r>
            <a:endParaRPr lang="en-US" altLang="zh-CN" dirty="0"/>
          </a:p>
          <a:p>
            <a:pPr lvl="1"/>
            <a:r>
              <a:rPr lang="zh-CN" altLang="zh-CN" dirty="0"/>
              <a:t>包括继承、关联、聚合和组合、依赖等等</a:t>
            </a:r>
            <a:endParaRPr lang="en-US" altLang="zh-CN" dirty="0"/>
          </a:p>
          <a:p>
            <a:r>
              <a:rPr lang="zh-CN" altLang="en-US" dirty="0"/>
              <a:t>具体策略</a:t>
            </a:r>
            <a:endParaRPr lang="en-US" altLang="zh-CN" dirty="0"/>
          </a:p>
          <a:p>
            <a:pPr lvl="1"/>
            <a:r>
              <a:rPr lang="zh-CN" altLang="zh-CN" dirty="0"/>
              <a:t>在用例的顺序图中，如果存在从类</a:t>
            </a:r>
            <a:r>
              <a:rPr lang="en-US" altLang="zh-CN" dirty="0"/>
              <a:t>A</a:t>
            </a:r>
            <a:r>
              <a:rPr lang="zh-CN" altLang="zh-CN" dirty="0"/>
              <a:t>对象到类</a:t>
            </a:r>
            <a:r>
              <a:rPr lang="en-US" altLang="zh-CN" dirty="0"/>
              <a:t>B</a:t>
            </a:r>
            <a:r>
              <a:rPr lang="zh-CN" altLang="zh-CN" dirty="0"/>
              <a:t>对象的消息传递，那么意味着类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间存在</a:t>
            </a:r>
            <a:r>
              <a:rPr lang="zh-CN" altLang="zh-CN" b="1" dirty="0">
                <a:solidFill>
                  <a:srgbClr val="C00000"/>
                </a:solidFill>
              </a:rPr>
              <a:t>关联、依赖、聚合或组合</a:t>
            </a:r>
            <a:r>
              <a:rPr lang="zh-CN" altLang="zh-CN" dirty="0"/>
              <a:t>等关系</a:t>
            </a:r>
          </a:p>
          <a:p>
            <a:pPr lvl="1"/>
            <a:r>
              <a:rPr lang="zh-CN" altLang="zh-CN" dirty="0"/>
              <a:t>如果经过上述步骤所得到的若干个类之间存在一般和特殊的关系，那么可对这些分析类进行层次化组织，标识出它们间的</a:t>
            </a:r>
            <a:r>
              <a:rPr lang="zh-CN" altLang="zh-CN" b="1" dirty="0">
                <a:solidFill>
                  <a:srgbClr val="C00000"/>
                </a:solidFill>
              </a:rPr>
              <a:t>继承关系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912243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167F8-35C0-4B66-A7B1-61F3A381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1323439"/>
          </a:xfrm>
        </p:spPr>
        <p:txBody>
          <a:bodyPr/>
          <a:lstStyle/>
          <a:p>
            <a:r>
              <a:rPr lang="en-US" altLang="zh-CN" dirty="0">
                <a:sym typeface="Wingdings 2" panose="05020102010507070707" pitchFamily="18" charset="2"/>
              </a:rPr>
              <a:t></a:t>
            </a:r>
            <a:r>
              <a:rPr lang="en-US" altLang="zh-CN" dirty="0"/>
              <a:t> </a:t>
            </a:r>
            <a:r>
              <a:rPr lang="zh-CN" altLang="zh-CN" dirty="0"/>
              <a:t>绘制分析类图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CEEA7-1AAB-444A-A50C-8AF86968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制出系统的分析类图，建立分析类模型</a:t>
            </a:r>
            <a:endParaRPr lang="en-US" altLang="zh-CN" dirty="0"/>
          </a:p>
          <a:p>
            <a:pPr lvl="1"/>
            <a:r>
              <a:rPr lang="zh-CN" altLang="zh-CN" dirty="0"/>
              <a:t>直观描述了系统中的分析类、每个分析类的属性和职责、不同分析类之间的关系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如果系列规模较大，分析类的数量多，关系复杂，难以用一张类图来完整和清晰地表示，那么可以分</a:t>
            </a:r>
            <a:r>
              <a:rPr lang="zh-CN" altLang="en-US" dirty="0"/>
              <a:t>多个</a:t>
            </a:r>
            <a:r>
              <a:rPr lang="zh-CN" altLang="zh-CN" dirty="0"/>
              <a:t>子系统来绘制分析类图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787658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06557-CD69-4EE1-87F1-6ACE0976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”</a:t>
            </a:r>
            <a:r>
              <a:rPr lang="zh-CN" altLang="en-US" dirty="0"/>
              <a:t>空巢老人看护软件”分析类图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4B371-C299-4AB9-8888-45A88E06FD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3485" y="764704"/>
            <a:ext cx="973335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27956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89129-1ECA-4681-B5D6-5B63D475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1323439"/>
          </a:xfrm>
        </p:spPr>
        <p:txBody>
          <a:bodyPr/>
          <a:lstStyle/>
          <a:p>
            <a:r>
              <a:rPr lang="en-US" altLang="zh-CN" dirty="0"/>
              <a:t>2.2.3 </a:t>
            </a:r>
            <a:r>
              <a:rPr lang="zh-CN" altLang="zh-CN" dirty="0"/>
              <a:t>建立状态模型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B54BAC1-E15D-423E-94E0-B173ECB0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/>
              <a:t>UML</a:t>
            </a:r>
            <a:r>
              <a:rPr lang="zh-CN" altLang="zh-CN" dirty="0"/>
              <a:t>的状态图来描述这些对象的</a:t>
            </a:r>
            <a:r>
              <a:rPr lang="zh-CN" altLang="zh-CN" dirty="0">
                <a:solidFill>
                  <a:srgbClr val="C00000"/>
                </a:solidFill>
              </a:rPr>
              <a:t>状态模型</a:t>
            </a:r>
            <a:r>
              <a:rPr lang="zh-CN" altLang="zh-CN" dirty="0"/>
              <a:t>，以刻画对象拥有哪些状态、对象的状态如何受事件的影响而发生变化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注意二点</a:t>
            </a:r>
            <a:endParaRPr lang="en-US" altLang="zh-CN" dirty="0"/>
          </a:p>
          <a:p>
            <a:pPr lvl="1"/>
            <a:r>
              <a:rPr lang="zh-CN" altLang="zh-CN" dirty="0"/>
              <a:t>状态模型是针对</a:t>
            </a:r>
            <a:r>
              <a:rPr lang="zh-CN" altLang="zh-CN" b="1" dirty="0">
                <a:solidFill>
                  <a:srgbClr val="C00000"/>
                </a:solidFill>
              </a:rPr>
              <a:t>对象</a:t>
            </a:r>
            <a:r>
              <a:rPr lang="zh-CN" altLang="zh-CN" dirty="0"/>
              <a:t>而言的，而非针对分析类</a:t>
            </a:r>
            <a:endParaRPr lang="en-US" altLang="zh-CN" dirty="0"/>
          </a:p>
          <a:p>
            <a:pPr lvl="1"/>
            <a:r>
              <a:rPr lang="zh-CN" altLang="zh-CN" dirty="0"/>
              <a:t>需求工程师</a:t>
            </a:r>
            <a:r>
              <a:rPr lang="zh-CN" altLang="zh-CN" b="1" dirty="0">
                <a:solidFill>
                  <a:srgbClr val="C00000"/>
                </a:solidFill>
              </a:rPr>
              <a:t>无需为所有</a:t>
            </a:r>
            <a:r>
              <a:rPr lang="zh-CN" altLang="zh-CN" dirty="0"/>
              <a:t>的类对象建立状态模型，只需针对那些具有复杂状态的对象建立状态模型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996196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需求分析概述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需求分析任务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UML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需求分析模型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需求分析过程</a:t>
            </a: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确定需求优先级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建立需求分析模型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需求文档化及评审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软件需求规格说明书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评审软件需求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2132856"/>
            <a:ext cx="2052228" cy="208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64460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软件需求文档模板</a:t>
            </a:r>
          </a:p>
        </p:txBody>
      </p:sp>
      <p:sp>
        <p:nvSpPr>
          <p:cNvPr id="66" name="文本框 66"/>
          <p:cNvSpPr txBox="1"/>
          <p:nvPr/>
        </p:nvSpPr>
        <p:spPr>
          <a:xfrm>
            <a:off x="113413" y="873819"/>
            <a:ext cx="3245489" cy="556133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引言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AutoNum type="arabicPeriod"/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1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编写目标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457200" lvl="1" indent="0"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1.2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读者对象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AutoNum type="arabicPeriod"/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3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文档概述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457200" lvl="1" indent="0"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1.4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术语定义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AutoNum type="arabicPeriod"/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5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参考文献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Times New Roman" panose="02020603050405020304"/>
              </a:rPr>
              <a:t>软件系统概述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/>
              <a:sym typeface="Times New Roman" panose="02020603050405020304"/>
            </a:endParaRPr>
          </a:p>
          <a:p>
            <a:pPr marL="457200" lvl="1" indent="0"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2.1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软件产品概述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457200" lvl="1" indent="0"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2.2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用户特征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457200" lvl="1" indent="0"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2.3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设计和实现约束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457200" lvl="1" indent="0"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2.4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假设与依赖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50000"/>
              </a:lnSpc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66"/>
          <p:cNvSpPr txBox="1"/>
          <p:nvPr/>
        </p:nvSpPr>
        <p:spPr>
          <a:xfrm>
            <a:off x="7715386" y="881399"/>
            <a:ext cx="4118610" cy="55537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4.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非功能性需求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5.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界面需求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6.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接口定义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7.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进度要求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8.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交付要求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9.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何种形式来交付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10.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验收要求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Times New Roman" panose="02020603050405020304"/>
            </a:endParaRPr>
          </a:p>
          <a:p>
            <a:pPr algn="just"/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rPr>
              <a:t> </a:t>
            </a:r>
          </a:p>
        </p:txBody>
      </p:sp>
      <p:sp>
        <p:nvSpPr>
          <p:cNvPr id="9" name="文本框 66">
            <a:extLst>
              <a:ext uri="{FF2B5EF4-FFF2-40B4-BE49-F238E27FC236}">
                <a16:creationId xmlns:a16="http://schemas.microsoft.com/office/drawing/2014/main" id="{15A0FED8-A908-44A0-AE02-12492C3886D8}"/>
              </a:ext>
            </a:extLst>
          </p:cNvPr>
          <p:cNvSpPr txBox="1"/>
          <p:nvPr/>
        </p:nvSpPr>
        <p:spPr>
          <a:xfrm>
            <a:off x="3569259" y="873819"/>
            <a:ext cx="3840480" cy="556133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Times New Roman" panose="02020603050405020304"/>
              </a:rPr>
              <a:t>3.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Times New Roman" panose="02020603050405020304"/>
              </a:rPr>
              <a:t>功能性需求描述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/>
              <a:sym typeface="Times New Roman" panose="02020603050405020304"/>
            </a:endParaRPr>
          </a:p>
          <a:p>
            <a:pPr marL="457200" lvl="1" indent="0"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3.1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软件功能概述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457200" lvl="1" indent="0"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3.2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软件需求的用例模型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457200" lvl="1" indent="0" algn="just">
              <a:lnSpc>
                <a:spcPct val="150000"/>
              </a:lnSpc>
            </a:pPr>
            <a:r>
              <a:rPr lang="en-US" altLang="zh-CN" sz="2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3.3 </a:t>
            </a:r>
            <a:r>
              <a:rPr lang="en-US" altLang="zh-CN" sz="2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软件需求的分析模型</a:t>
            </a:r>
            <a:endParaRPr lang="en-US" altLang="zh-CN" sz="2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50000"/>
              </a:lnSpc>
            </a:pPr>
            <a:endParaRPr lang="en-US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05A889-BB70-4975-8492-FBA548956B6D}"/>
              </a:ext>
            </a:extLst>
          </p:cNvPr>
          <p:cNvSpPr/>
          <p:nvPr/>
        </p:nvSpPr>
        <p:spPr>
          <a:xfrm>
            <a:off x="4039628" y="5391826"/>
            <a:ext cx="7160936" cy="58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2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软件需求模型是文档中的重要组成成分</a:t>
            </a: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C876C-97A5-4728-91D2-9BB4C2C3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软件需求分析的输出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0A64B-7B5D-4D01-B49E-C2FDBE1A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lvl="0"/>
            <a:r>
              <a:rPr lang="zh-CN" altLang="zh-CN" dirty="0">
                <a:solidFill>
                  <a:srgbClr val="C00000"/>
                </a:solidFill>
              </a:rPr>
              <a:t>软件原型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以可运行软件的形式，直观地展示了软件的业务工作流程、操作界面、用户的输入和输出等方面的功能性需求信息</a:t>
            </a:r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软件需求模型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以可视化的图形方式，从多个不同的视角，直观地描述了软件的功能性需求，包括用例模型、用例的交互模型、分析类模型、状态模型等</a:t>
            </a:r>
          </a:p>
          <a:p>
            <a:pPr lvl="0"/>
            <a:r>
              <a:rPr lang="zh-CN" altLang="zh-CN" dirty="0">
                <a:solidFill>
                  <a:srgbClr val="C00000"/>
                </a:solidFill>
              </a:rPr>
              <a:t>软件需求文档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以图文并茂的方式，结合需求模型以及需求的自然语言描述，详尽刻画了软件需求，包括功能性和非功能性软件需求，软件需求的优先级列表等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96726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DB09A-1FEF-452D-8BCC-DB9BF2B0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zh-CN" dirty="0"/>
              <a:t>软件需求评审步骤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8C8D6-8D4C-478C-A7A0-8C953F50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阅读和汇报软件需求制品</a:t>
            </a:r>
            <a:endParaRPr lang="en-US" altLang="zh-CN" dirty="0"/>
          </a:p>
          <a:p>
            <a:r>
              <a:rPr lang="zh-CN" altLang="zh-CN" dirty="0"/>
              <a:t>收集和整理问题</a:t>
            </a:r>
          </a:p>
          <a:p>
            <a:r>
              <a:rPr lang="zh-CN" altLang="zh-CN" dirty="0"/>
              <a:t>讨论和达成一致</a:t>
            </a:r>
          </a:p>
          <a:p>
            <a:r>
              <a:rPr lang="zh-CN" altLang="zh-CN" dirty="0"/>
              <a:t>纳入配置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8A321B-A5AC-4539-8373-DEB2602878B0}"/>
              </a:ext>
            </a:extLst>
          </p:cNvPr>
          <p:cNvSpPr/>
          <p:nvPr/>
        </p:nvSpPr>
        <p:spPr>
          <a:xfrm>
            <a:off x="226554" y="5589240"/>
            <a:ext cx="9685076" cy="896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为什么要评审软件需求？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B595B-4198-4F1D-B0DC-2AC5F60A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86" y="5506884"/>
            <a:ext cx="1035673" cy="10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114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30BE7-DF2D-461E-AEF5-6A34104D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938"/>
            <a:ext cx="10909300" cy="707886"/>
          </a:xfrm>
        </p:spPr>
        <p:txBody>
          <a:bodyPr/>
          <a:lstStyle/>
          <a:p>
            <a:r>
              <a:rPr lang="zh-CN" altLang="zh-CN" dirty="0"/>
              <a:t>评审软件需求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A6EE9-4BD8-4848-83C5-B9325CC7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内容完整性</a:t>
            </a:r>
            <a:r>
              <a:rPr lang="zh-CN" altLang="zh-CN" dirty="0"/>
              <a:t>，是否包含了用户和客户的所有软件需求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内容正确性</a:t>
            </a:r>
            <a:r>
              <a:rPr lang="zh-CN" altLang="zh-CN" dirty="0"/>
              <a:t>，软件需求是否客观、正确地反映了用户和客户的实际期望和要求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内容准确性</a:t>
            </a:r>
            <a:r>
              <a:rPr lang="zh-CN" altLang="zh-CN" dirty="0"/>
              <a:t>，是否准确地反映了用户和客户的期望和要求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内容一致性</a:t>
            </a:r>
            <a:r>
              <a:rPr lang="zh-CN" altLang="zh-CN" dirty="0"/>
              <a:t>，所描述的软件需求是否存在不一致问题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内容多余性</a:t>
            </a:r>
            <a:r>
              <a:rPr lang="zh-CN" altLang="zh-CN" dirty="0"/>
              <a:t>，所描述的软件需求是否都是用户所期望的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内容可追踪性</a:t>
            </a:r>
            <a:r>
              <a:rPr lang="zh-CN" altLang="zh-CN" dirty="0"/>
              <a:t>，每一项软件需求是否可追踪的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4265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交互图的作用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刻画</a:t>
            </a:r>
            <a:r>
              <a:rPr lang="zh-CN" altLang="en-US" dirty="0">
                <a:solidFill>
                  <a:srgbClr val="C00000"/>
                </a:solidFill>
              </a:rPr>
              <a:t>对象间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消息传递</a:t>
            </a:r>
            <a:r>
              <a:rPr lang="zh-CN" altLang="en-US" dirty="0"/>
              <a:t>，分析如何通过</a:t>
            </a:r>
            <a:r>
              <a:rPr lang="zh-CN" altLang="en-US" dirty="0">
                <a:solidFill>
                  <a:srgbClr val="C00000"/>
                </a:solidFill>
              </a:rPr>
              <a:t>交互协作</a:t>
            </a:r>
            <a:r>
              <a:rPr lang="zh-CN" altLang="en-US" dirty="0"/>
              <a:t>完成功能</a:t>
            </a:r>
            <a:endParaRPr lang="en-US" altLang="zh-CN" dirty="0"/>
          </a:p>
          <a:p>
            <a:pPr lvl="1"/>
            <a:r>
              <a:rPr lang="zh-CN" altLang="zh-CN" dirty="0"/>
              <a:t>用例的功能实现方式</a:t>
            </a:r>
            <a:endParaRPr lang="en-US" altLang="zh-CN" dirty="0"/>
          </a:p>
          <a:p>
            <a:pPr lvl="1"/>
            <a:r>
              <a:rPr lang="zh-CN" altLang="zh-CN" dirty="0"/>
              <a:t>软件系统在某种使用场景下对象间的交互协作流程</a:t>
            </a:r>
            <a:endParaRPr lang="en-US" altLang="zh-CN" dirty="0"/>
          </a:p>
          <a:p>
            <a:pPr lvl="1"/>
            <a:r>
              <a:rPr lang="zh-CN" altLang="zh-CN" dirty="0"/>
              <a:t>软件系统的某个复杂操作的逻辑实现模型</a:t>
            </a:r>
            <a:endParaRPr lang="en-US" altLang="zh-CN" dirty="0"/>
          </a:p>
          <a:p>
            <a:pPr lvl="1"/>
            <a:endParaRPr lang="zh-CN" altLang="zh-CN" dirty="0"/>
          </a:p>
          <a:p>
            <a:r>
              <a:rPr lang="zh-CN" altLang="en-US" dirty="0"/>
              <a:t>二类交互图</a:t>
            </a:r>
            <a:endParaRPr lang="en-US" altLang="zh-CN" dirty="0"/>
          </a:p>
          <a:p>
            <a:pPr lvl="1"/>
            <a:r>
              <a:rPr lang="zh-CN" altLang="en-US" dirty="0"/>
              <a:t>顺序图</a:t>
            </a:r>
            <a:r>
              <a:rPr lang="en-US" altLang="zh-CN" dirty="0"/>
              <a:t>(Sequence Diagram)</a:t>
            </a:r>
            <a:r>
              <a:rPr lang="zh-CN" altLang="en-US" dirty="0"/>
              <a:t>：</a:t>
            </a:r>
            <a:r>
              <a:rPr lang="zh-CN" altLang="zh-CN" dirty="0"/>
              <a:t>强调消息传递的时间序</a:t>
            </a:r>
            <a:endParaRPr lang="en-US" altLang="zh-CN" dirty="0"/>
          </a:p>
          <a:p>
            <a:pPr lvl="1"/>
            <a:r>
              <a:rPr lang="zh-CN" altLang="en-US" dirty="0"/>
              <a:t>通信图</a:t>
            </a:r>
            <a:r>
              <a:rPr lang="en-US" altLang="zh-CN" dirty="0"/>
              <a:t>(Communication Diagram)</a:t>
            </a:r>
            <a:r>
              <a:rPr lang="zh-CN" altLang="en-US" dirty="0"/>
              <a:t>：</a:t>
            </a:r>
            <a:r>
              <a:rPr lang="zh-CN" altLang="zh-CN" dirty="0"/>
              <a:t>突出对象间</a:t>
            </a:r>
            <a:r>
              <a:rPr lang="zh-CN" altLang="en-US" dirty="0"/>
              <a:t>的</a:t>
            </a:r>
            <a:r>
              <a:rPr lang="zh-CN" altLang="zh-CN" dirty="0"/>
              <a:t>合作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表达能力相同，二类图可相互转换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B90F7-B1BE-4443-9457-25501776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评审软件需求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AD717-5EDB-4B58-A33E-F7AF7644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文档规范性</a:t>
            </a:r>
            <a:r>
              <a:rPr lang="zh-CN" altLang="zh-CN" dirty="0"/>
              <a:t>，软件需求规格说明书书写是否遵循文档规范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图符规范性</a:t>
            </a:r>
            <a:r>
              <a:rPr lang="zh-CN" altLang="zh-CN" dirty="0"/>
              <a:t>，软件需求模型是否正确地使用了</a:t>
            </a:r>
            <a:r>
              <a:rPr lang="en-US" altLang="zh-CN" dirty="0"/>
              <a:t>UML</a:t>
            </a:r>
            <a:r>
              <a:rPr lang="zh-CN" altLang="zh-CN" dirty="0"/>
              <a:t>的图符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表述可读性</a:t>
            </a:r>
            <a:r>
              <a:rPr lang="zh-CN" altLang="zh-CN" dirty="0"/>
              <a:t>，软件需求文档文字表述是否简洁、可读性好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图表一致性</a:t>
            </a:r>
            <a:r>
              <a:rPr lang="zh-CN" altLang="zh-CN" dirty="0"/>
              <a:t>，软件需求制品中的图表引用是否正确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5038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FC49D-3D69-46A5-BAAD-8010CBA1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如何</a:t>
            </a:r>
            <a:r>
              <a:rPr lang="zh-CN" altLang="zh-CN" dirty="0"/>
              <a:t>解决软件需求问题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0B86-B719-4B6C-B897-44FED244E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遗漏的软件需求</a:t>
            </a:r>
            <a:endParaRPr lang="en-US" altLang="zh-CN" dirty="0"/>
          </a:p>
          <a:p>
            <a:pPr lvl="1"/>
            <a:r>
              <a:rPr lang="zh-CN" altLang="zh-CN" dirty="0"/>
              <a:t>再次征求用户、客户、领域专家等意见，以补充遗漏的软件需求</a:t>
            </a:r>
            <a:endParaRPr lang="en-US" altLang="zh-CN" dirty="0"/>
          </a:p>
          <a:p>
            <a:r>
              <a:rPr lang="zh-CN" altLang="zh-CN" dirty="0"/>
              <a:t>无源头的软件需求</a:t>
            </a:r>
          </a:p>
          <a:p>
            <a:pPr lvl="1"/>
            <a:r>
              <a:rPr lang="zh-CN" altLang="zh-CN" dirty="0"/>
              <a:t>剔除或暂时不用考虑该部分的软件需求，或者将这些软件需求置于低优先级</a:t>
            </a:r>
            <a:endParaRPr lang="en-US" altLang="zh-CN" dirty="0"/>
          </a:p>
          <a:p>
            <a:r>
              <a:rPr lang="zh-CN" altLang="zh-CN" dirty="0"/>
              <a:t>不一致、相冲突的软件需求</a:t>
            </a:r>
            <a:endParaRPr lang="en-US" altLang="zh-CN" dirty="0"/>
          </a:p>
          <a:p>
            <a:pPr lvl="1"/>
            <a:r>
              <a:rPr lang="zh-CN" altLang="zh-CN" dirty="0"/>
              <a:t>寻找到具有更高级别的用户或客户，由他们来最终确定软件需求</a:t>
            </a:r>
            <a:endParaRPr lang="en-US" altLang="zh-CN" dirty="0"/>
          </a:p>
          <a:p>
            <a:r>
              <a:rPr lang="zh-CN" altLang="zh-CN" dirty="0"/>
              <a:t>不正确和和不准确的软件需求</a:t>
            </a:r>
            <a:endParaRPr lang="en-US" altLang="zh-CN" dirty="0"/>
          </a:p>
          <a:p>
            <a:pPr lvl="1"/>
            <a:r>
              <a:rPr lang="zh-CN" altLang="zh-CN" dirty="0"/>
              <a:t>与用户、客户、领域专家等进行深入的沟通，以正确地理解软件需求的内涵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876574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09A41-30B2-45E4-87FD-CC89C8A2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如何</a:t>
            </a:r>
            <a:r>
              <a:rPr lang="zh-CN" altLang="zh-CN" dirty="0"/>
              <a:t>解决软件需求问题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F847-EC13-4B69-8B9E-22073F6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不规范的软件需求文档</a:t>
            </a:r>
            <a:endParaRPr lang="en-US" altLang="zh-CN" dirty="0"/>
          </a:p>
          <a:p>
            <a:pPr lvl="1"/>
            <a:r>
              <a:rPr lang="zh-CN" altLang="zh-CN" dirty="0"/>
              <a:t>对照软件需求规范标准和模板，按照其要求来撰写并产生软件需求规格说明书</a:t>
            </a:r>
            <a:endParaRPr lang="en-US" altLang="zh-CN" dirty="0"/>
          </a:p>
          <a:p>
            <a:r>
              <a:rPr lang="zh-CN" altLang="zh-CN" dirty="0"/>
              <a:t>不规范和不正确的软件需求模型</a:t>
            </a:r>
          </a:p>
          <a:p>
            <a:pPr lvl="1"/>
            <a:r>
              <a:rPr lang="zh-CN" altLang="zh-CN" dirty="0"/>
              <a:t>学习</a:t>
            </a:r>
            <a:r>
              <a:rPr lang="en-US" altLang="zh-CN" dirty="0"/>
              <a:t>UML</a:t>
            </a:r>
            <a:r>
              <a:rPr lang="zh-CN" altLang="zh-CN" dirty="0"/>
              <a:t>图符和模型的用法，在此基础上绘制出正确和规范的</a:t>
            </a:r>
            <a:r>
              <a:rPr lang="en-US" altLang="zh-CN" dirty="0"/>
              <a:t>UML</a:t>
            </a:r>
            <a:r>
              <a:rPr lang="zh-CN" altLang="zh-CN" dirty="0"/>
              <a:t>模型</a:t>
            </a:r>
            <a:endParaRPr lang="en-US" altLang="zh-CN" dirty="0"/>
          </a:p>
          <a:p>
            <a:r>
              <a:rPr lang="zh-CN" altLang="zh-CN" dirty="0"/>
              <a:t>费解的软件需求文档</a:t>
            </a:r>
          </a:p>
          <a:p>
            <a:pPr lvl="1"/>
            <a:r>
              <a:rPr lang="zh-CN" altLang="zh-CN" dirty="0"/>
              <a:t>消除冗余的文字表述，提高语言表达的简洁性，系统梳理和组织软件需求文档的格式，以提高软件需求文档的可读性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695342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分析软件是要</a:t>
            </a:r>
            <a:r>
              <a:rPr lang="zh-CN" altLang="en-US" dirty="0">
                <a:solidFill>
                  <a:srgbClr val="C00000"/>
                </a:solidFill>
              </a:rPr>
              <a:t>精化和深化</a:t>
            </a:r>
            <a:r>
              <a:rPr lang="zh-CN" altLang="en-US" dirty="0"/>
              <a:t>软件需求</a:t>
            </a:r>
            <a:endParaRPr lang="en-US" altLang="zh-CN" dirty="0"/>
          </a:p>
          <a:p>
            <a:pPr lvl="1"/>
            <a:r>
              <a:rPr lang="zh-CN" altLang="en-US" dirty="0"/>
              <a:t>基于初步软件需求，循序渐进</a:t>
            </a:r>
            <a:endParaRPr lang="en-US" altLang="zh-CN" dirty="0"/>
          </a:p>
          <a:p>
            <a:pPr lvl="1"/>
            <a:r>
              <a:rPr lang="zh-CN" altLang="en-US" dirty="0"/>
              <a:t>确保软件需求的完整性、一致性和准确性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UML</a:t>
            </a:r>
            <a:r>
              <a:rPr lang="zh-CN" altLang="en-US" dirty="0"/>
              <a:t>提供了一系列用于描述软件需求的</a:t>
            </a:r>
            <a:r>
              <a:rPr lang="zh-CN" altLang="en-US" dirty="0">
                <a:solidFill>
                  <a:srgbClr val="C00000"/>
                </a:solidFill>
              </a:rPr>
              <a:t>图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用例图、交互图、分析类图、状态图</a:t>
            </a:r>
            <a:endParaRPr lang="en-US" altLang="zh-CN" dirty="0"/>
          </a:p>
          <a:p>
            <a:r>
              <a:rPr lang="zh-CN" altLang="en-US" dirty="0"/>
              <a:t>分析软件需求的</a:t>
            </a:r>
            <a:r>
              <a:rPr lang="zh-CN" altLang="en-US" dirty="0">
                <a:solidFill>
                  <a:srgbClr val="C00000"/>
                </a:solidFill>
              </a:rPr>
              <a:t>步骤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分析和确立软件需求优先级、分析和建立软件需求模型、撰写软件需求规格说明书、评审软件需求模型和文档</a:t>
            </a:r>
            <a:endParaRPr lang="en-US" altLang="zh-CN" dirty="0"/>
          </a:p>
          <a:p>
            <a:r>
              <a:rPr lang="zh-CN" altLang="en-US" dirty="0"/>
              <a:t>分析软件需求的</a:t>
            </a:r>
            <a:r>
              <a:rPr lang="zh-CN" altLang="en-US" dirty="0">
                <a:solidFill>
                  <a:srgbClr val="C00000"/>
                </a:solidFill>
              </a:rPr>
              <a:t>输出和评审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软件需求模型、软件需求原型、软件需求文档</a:t>
            </a:r>
            <a:endParaRPr lang="en-US" altLang="zh-CN" dirty="0"/>
          </a:p>
          <a:p>
            <a:pPr lvl="1"/>
            <a:r>
              <a:rPr lang="zh-CN" altLang="en-US" dirty="0"/>
              <a:t>评审软件需求制品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102711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823700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5F0B0DD-52FB-4A53-B2C2-7CDC1F2E492C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顺序图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描述对象间的</a:t>
            </a:r>
            <a:r>
              <a:rPr lang="zh-CN" altLang="zh-CN" dirty="0">
                <a:solidFill>
                  <a:srgbClr val="C00000"/>
                </a:solidFill>
              </a:rPr>
              <a:t>消息交互序列</a:t>
            </a:r>
            <a:endParaRPr lang="zh-CN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纵向</a:t>
            </a:r>
            <a:r>
              <a:rPr lang="zh-CN" altLang="zh-CN" dirty="0"/>
              <a:t>：时间轴，</a:t>
            </a:r>
            <a:r>
              <a:rPr lang="zh-CN" altLang="en-US" b="1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及其</a:t>
            </a:r>
            <a:r>
              <a:rPr lang="zh-CN" altLang="zh-CN" b="1" dirty="0">
                <a:solidFill>
                  <a:srgbClr val="C00000"/>
                </a:solidFill>
              </a:rPr>
              <a:t>生命线</a:t>
            </a:r>
            <a:r>
              <a:rPr lang="en-US" altLang="zh-CN" dirty="0"/>
              <a:t>(</a:t>
            </a:r>
            <a:r>
              <a:rPr lang="zh-CN" altLang="en-US" dirty="0"/>
              <a:t>虚线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zh-CN" altLang="zh-CN" b="1" dirty="0">
                <a:solidFill>
                  <a:srgbClr val="C00000"/>
                </a:solidFill>
              </a:rPr>
              <a:t>活跃期</a:t>
            </a:r>
            <a:r>
              <a:rPr lang="en-US" altLang="zh-CN" dirty="0"/>
              <a:t>(</a:t>
            </a:r>
            <a:r>
              <a:rPr lang="zh-CN" altLang="en-US" dirty="0"/>
              <a:t>长条矩形</a:t>
            </a:r>
            <a:r>
              <a:rPr lang="en-US" altLang="zh-CN" dirty="0"/>
              <a:t>)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横向</a:t>
            </a:r>
            <a:r>
              <a:rPr lang="zh-CN" altLang="zh-CN" dirty="0"/>
              <a:t>：对象</a:t>
            </a:r>
            <a:r>
              <a:rPr lang="zh-CN" altLang="en-US" dirty="0"/>
              <a:t>间的</a:t>
            </a:r>
            <a:r>
              <a:rPr lang="zh-CN" altLang="en-US" b="1" dirty="0">
                <a:solidFill>
                  <a:srgbClr val="C00000"/>
                </a:solidFill>
              </a:rPr>
              <a:t>消息传递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31F676-5A96-0EAC-BC0F-A2D23236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70" y="3140968"/>
            <a:ext cx="8264330" cy="343391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6594</TotalTime>
  <Words>5200</Words>
  <Application>Microsoft Office PowerPoint</Application>
  <PresentationFormat>自定义</PresentationFormat>
  <Paragraphs>759</Paragraphs>
  <Slides>83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2" baseType="lpstr">
      <vt:lpstr>等线</vt:lpstr>
      <vt:lpstr>微软雅黑</vt:lpstr>
      <vt:lpstr>Arial</vt:lpstr>
      <vt:lpstr>Times New Roman</vt:lpstr>
      <vt:lpstr>Wingdings</vt:lpstr>
      <vt:lpstr>Wingdings 2</vt:lpstr>
      <vt:lpstr>自定义设计方案</vt:lpstr>
      <vt:lpstr>Visio</vt:lpstr>
      <vt:lpstr>Visio.Drawing.11</vt:lpstr>
      <vt:lpstr>PowerPoint 演示文稿</vt:lpstr>
      <vt:lpstr>内容</vt:lpstr>
      <vt:lpstr>1.1 为什么要分析软件需求</vt:lpstr>
      <vt:lpstr>1.2 软件需求分析的任务</vt:lpstr>
      <vt:lpstr>1.3 软件需求模型及表示</vt:lpstr>
      <vt:lpstr>软件需求分析模型</vt:lpstr>
      <vt:lpstr>1.3.1 交互图</vt:lpstr>
      <vt:lpstr>交互图的作用</vt:lpstr>
      <vt:lpstr>顺序图</vt:lpstr>
      <vt:lpstr>顺序图的表示方式</vt:lpstr>
      <vt:lpstr>对象间的消息传递</vt:lpstr>
      <vt:lpstr>消息图元的表示</vt:lpstr>
      <vt:lpstr>示例：顺序图</vt:lpstr>
      <vt:lpstr>通信图的表示</vt:lpstr>
      <vt:lpstr>顺序图和通信图的选取原则</vt:lpstr>
      <vt:lpstr>示例：顺序图</vt:lpstr>
      <vt:lpstr>1.3.2 类图和对象图</vt:lpstr>
      <vt:lpstr>类图</vt:lpstr>
      <vt:lpstr>类的UML表示</vt:lpstr>
      <vt:lpstr>属性的表示</vt:lpstr>
      <vt:lpstr>方法的表示</vt:lpstr>
      <vt:lpstr>接口(Interface)</vt:lpstr>
      <vt:lpstr>类间的关系</vt:lpstr>
      <vt:lpstr>类间关系-关联</vt:lpstr>
      <vt:lpstr>类间关系-聚合与组合</vt:lpstr>
      <vt:lpstr>类间关系-依赖</vt:lpstr>
      <vt:lpstr>依赖关系实例</vt:lpstr>
      <vt:lpstr>类间关系-实现</vt:lpstr>
      <vt:lpstr>类间关系-继承</vt:lpstr>
      <vt:lpstr>注意事项 </vt:lpstr>
      <vt:lpstr>示例：类图</vt:lpstr>
      <vt:lpstr>对象图</vt:lpstr>
      <vt:lpstr>对象图示例</vt:lpstr>
      <vt:lpstr>何时用对象图</vt:lpstr>
      <vt:lpstr>1.3.3 状态图</vt:lpstr>
      <vt:lpstr>状态图</vt:lpstr>
      <vt:lpstr>状态图的基本概念</vt:lpstr>
      <vt:lpstr>示例：状态图</vt:lpstr>
      <vt:lpstr>复合状态</vt:lpstr>
      <vt:lpstr>状态的表示</vt:lpstr>
      <vt:lpstr>迁移的表示</vt:lpstr>
      <vt:lpstr>状态图绘制原则</vt:lpstr>
      <vt:lpstr>内容</vt:lpstr>
      <vt:lpstr>需求分析过程</vt:lpstr>
      <vt:lpstr>2.1 分析和确定软件需求优先级</vt:lpstr>
      <vt:lpstr>2.1.1 分析软件需求重要性</vt:lpstr>
      <vt:lpstr>2.1.2 分析软件需求优先级</vt:lpstr>
      <vt:lpstr>2.1.3 确定用例分析和实现的次序</vt:lpstr>
      <vt:lpstr>2.2  建立软件需求模型的步骤</vt:lpstr>
      <vt:lpstr>2.2.1 建立用例交互模型</vt:lpstr>
      <vt:lpstr> 分析和确定用例所涉及的对象及其类</vt:lpstr>
      <vt:lpstr>边界类</vt:lpstr>
      <vt:lpstr>示例：边界类</vt:lpstr>
      <vt:lpstr>控制类</vt:lpstr>
      <vt:lpstr>示例：控制类</vt:lpstr>
      <vt:lpstr>实体类</vt:lpstr>
      <vt:lpstr>示例：实体类</vt:lpstr>
      <vt:lpstr> 分析和确定对象之间的消息传递</vt:lpstr>
      <vt:lpstr>确定消息的名称</vt:lpstr>
      <vt:lpstr>确定消息传递的信息</vt:lpstr>
      <vt:lpstr> 绘制用例的交互图</vt:lpstr>
      <vt:lpstr>用例交互图的工作流程</vt:lpstr>
      <vt:lpstr>示例：顺序图的工作流程</vt:lpstr>
      <vt:lpstr>2.2.2 建立分析类模型</vt:lpstr>
      <vt:lpstr>建立分析类模型的步骤</vt:lpstr>
      <vt:lpstr> 确定分析类 </vt:lpstr>
      <vt:lpstr>示例：根据交互图来确定分析类</vt:lpstr>
      <vt:lpstr> 确定分析类的职责 </vt:lpstr>
      <vt:lpstr>示例：确定分析类的职责</vt:lpstr>
      <vt:lpstr> 确定分析类的属性</vt:lpstr>
      <vt:lpstr> 确定分析类之间的关系 </vt:lpstr>
      <vt:lpstr> 绘制分析类图 </vt:lpstr>
      <vt:lpstr>示例：”空巢老人看护软件”分析类图</vt:lpstr>
      <vt:lpstr>2.2.3 建立状态模型 </vt:lpstr>
      <vt:lpstr>内容</vt:lpstr>
      <vt:lpstr>3.1 软件需求文档模板</vt:lpstr>
      <vt:lpstr>3.2 软件需求分析的输出</vt:lpstr>
      <vt:lpstr>3.3 软件需求评审步骤</vt:lpstr>
      <vt:lpstr>评审软件需求（1/2）</vt:lpstr>
      <vt:lpstr>评审软件需求（2/2）</vt:lpstr>
      <vt:lpstr>3.4 如何解决软件需求问题（1/2）</vt:lpstr>
      <vt:lpstr>如何解决软件需求问题（2/2）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2635</cp:revision>
  <dcterms:created xsi:type="dcterms:W3CDTF">2113-01-01T00:00:00Z</dcterms:created>
  <dcterms:modified xsi:type="dcterms:W3CDTF">2024-12-17T08:54:20Z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