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91" r:id="rId2"/>
    <p:sldId id="321" r:id="rId3"/>
    <p:sldId id="322" r:id="rId4"/>
    <p:sldId id="2989" r:id="rId5"/>
    <p:sldId id="2990" r:id="rId6"/>
    <p:sldId id="397" r:id="rId7"/>
    <p:sldId id="2991" r:id="rId8"/>
    <p:sldId id="358" r:id="rId9"/>
    <p:sldId id="2988" r:id="rId10"/>
    <p:sldId id="325" r:id="rId11"/>
    <p:sldId id="1806" r:id="rId12"/>
    <p:sldId id="328" r:id="rId13"/>
    <p:sldId id="332" r:id="rId14"/>
    <p:sldId id="327" r:id="rId15"/>
    <p:sldId id="406" r:id="rId16"/>
    <p:sldId id="2965" r:id="rId17"/>
    <p:sldId id="2966" r:id="rId18"/>
    <p:sldId id="2992" r:id="rId19"/>
    <p:sldId id="340" r:id="rId20"/>
    <p:sldId id="341" r:id="rId21"/>
    <p:sldId id="343" r:id="rId22"/>
    <p:sldId id="344" r:id="rId23"/>
    <p:sldId id="347" r:id="rId24"/>
    <p:sldId id="348" r:id="rId25"/>
    <p:sldId id="350" r:id="rId26"/>
    <p:sldId id="352" r:id="rId27"/>
    <p:sldId id="353" r:id="rId28"/>
    <p:sldId id="354" r:id="rId29"/>
    <p:sldId id="355" r:id="rId30"/>
    <p:sldId id="2969" r:id="rId31"/>
    <p:sldId id="389" r:id="rId32"/>
    <p:sldId id="2993" r:id="rId33"/>
    <p:sldId id="2971" r:id="rId34"/>
    <p:sldId id="2973" r:id="rId35"/>
    <p:sldId id="2974" r:id="rId36"/>
    <p:sldId id="2975" r:id="rId37"/>
    <p:sldId id="2976" r:id="rId38"/>
    <p:sldId id="2978" r:id="rId39"/>
    <p:sldId id="2994" r:id="rId40"/>
    <p:sldId id="2979" r:id="rId41"/>
    <p:sldId id="2980" r:id="rId42"/>
    <p:sldId id="2981" r:id="rId43"/>
    <p:sldId id="2982" r:id="rId44"/>
    <p:sldId id="408" r:id="rId45"/>
  </p:sldIdLst>
  <p:sldSz cx="12190413" cy="6858000"/>
  <p:notesSz cx="7099300" cy="102346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84" d="100"/>
          <a:sy n="84" d="100"/>
        </p:scale>
        <p:origin x="648" y="91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43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D93D1C2-5BA3-4830-B71F-95742B5AA952}"/>
              </a:ext>
            </a:extLst>
          </p:cNvPr>
          <p:cNvSpPr txBox="1">
            <a:spLocks noChangeArrowheads="1"/>
          </p:cNvSpPr>
          <p:nvPr/>
        </p:nvSpPr>
        <p:spPr>
          <a:xfrm>
            <a:off x="730610" y="2708920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软件设计基础</a:t>
            </a:r>
          </a:p>
        </p:txBody>
      </p:sp>
    </p:spTree>
    <p:extLst>
      <p:ext uri="{BB962C8B-B14F-4D97-AF65-F5344CB8AC3E}">
        <p14:creationId xmlns:p14="http://schemas.microsoft.com/office/powerpoint/2010/main" val="129606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软件设计过程</a:t>
            </a:r>
            <a:r>
              <a:rPr lang="en-US" altLang="zh-CN" dirty="0"/>
              <a:t> – </a:t>
            </a:r>
            <a:r>
              <a:rPr lang="zh-CN" altLang="en-US" dirty="0"/>
              <a:t>软件体系结构设计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从</a:t>
            </a:r>
            <a:r>
              <a:rPr lang="zh-CN" altLang="zh-CN" dirty="0"/>
              <a:t>全局和宏观视角、站在抽象层次</a:t>
            </a:r>
            <a:r>
              <a:rPr lang="zh-CN" altLang="en-US" dirty="0"/>
              <a:t>，设计目标</a:t>
            </a:r>
            <a:r>
              <a:rPr lang="zh-CN" altLang="zh-CN" dirty="0"/>
              <a:t>系统</a:t>
            </a:r>
            <a:r>
              <a:rPr lang="zh-CN" altLang="en-US" dirty="0"/>
              <a:t>的构成元素，如</a:t>
            </a:r>
            <a:endParaRPr lang="en-US" altLang="zh-CN" dirty="0"/>
          </a:p>
          <a:p>
            <a:pPr lvl="1"/>
            <a:r>
              <a:rPr lang="zh-CN" altLang="en-US" dirty="0"/>
              <a:t>包括哪些</a:t>
            </a:r>
            <a:r>
              <a:rPr lang="zh-CN" altLang="en-US" dirty="0">
                <a:solidFill>
                  <a:srgbClr val="C00000"/>
                </a:solidFill>
              </a:rPr>
              <a:t>子系统或构件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它们对外的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zh-CN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它们之间的</a:t>
            </a:r>
            <a:r>
              <a:rPr lang="zh-CN" altLang="en-US" dirty="0">
                <a:solidFill>
                  <a:srgbClr val="C00000"/>
                </a:solidFill>
              </a:rPr>
              <a:t>关系</a:t>
            </a:r>
          </a:p>
          <a:p>
            <a:r>
              <a:rPr lang="zh-CN" altLang="en-US" dirty="0"/>
              <a:t> 将每个构成元素视为“黑盒子”</a:t>
            </a:r>
            <a:endParaRPr lang="en-US" altLang="zh-CN" dirty="0"/>
          </a:p>
          <a:p>
            <a:r>
              <a:rPr lang="zh-CN" altLang="en-US" dirty="0"/>
              <a:t> 设计关注的质量要素</a:t>
            </a:r>
            <a:endParaRPr lang="en-US" altLang="zh-CN" dirty="0"/>
          </a:p>
          <a:p>
            <a:pPr lvl="1"/>
            <a:r>
              <a:rPr lang="zh-CN" altLang="en-US" dirty="0"/>
              <a:t>可扩展、可维护、可重用、可移植、可互操作等等</a:t>
            </a:r>
          </a:p>
        </p:txBody>
      </p:sp>
    </p:spTree>
    <p:extLst>
      <p:ext uri="{BB962C8B-B14F-4D97-AF65-F5344CB8AC3E}">
        <p14:creationId xmlns:p14="http://schemas.microsoft.com/office/powerpoint/2010/main" val="38371683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示例：分层的软件体系结构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26754" y="820419"/>
          <a:ext cx="7696886" cy="563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54675" imgH="4140835" progId="Visio.Drawing.11">
                  <p:embed/>
                </p:oleObj>
              </mc:Choice>
              <mc:Fallback>
                <p:oleObj name="Visio" r:id="rId2" imgW="5654675" imgH="4140835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754" y="820419"/>
                        <a:ext cx="7696886" cy="563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39664" y="5609640"/>
            <a:ext cx="112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9664" y="2967335"/>
            <a:ext cx="112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911630" y="12483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38" y="4113076"/>
            <a:ext cx="3563888" cy="9541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Ø"/>
              <a:defRPr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913130" lvl="1" indent="-457200" algn="just">
              <a:buFont typeface="Wingdings" panose="05000000000000000000" pitchFamily="2" charset="2"/>
              <a:buChar char="ü"/>
              <a:defRPr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合理地设计抽象层次和组织软构件是关键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6B1CC-DB74-4BC6-B333-DD1C373CFB21}"/>
              </a:ext>
            </a:extLst>
          </p:cNvPr>
          <p:cNvSpPr txBox="1"/>
          <p:nvPr/>
        </p:nvSpPr>
        <p:spPr>
          <a:xfrm>
            <a:off x="505109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交互和约束</a:t>
            </a:r>
          </a:p>
        </p:txBody>
      </p:sp>
    </p:spTree>
    <p:extLst>
      <p:ext uri="{BB962C8B-B14F-4D97-AF65-F5344CB8AC3E}">
        <p14:creationId xmlns:p14="http://schemas.microsoft.com/office/powerpoint/2010/main" val="3138106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软件设计过程</a:t>
            </a:r>
            <a:r>
              <a:rPr lang="en-US" altLang="zh-CN" dirty="0"/>
              <a:t> – </a:t>
            </a:r>
            <a:r>
              <a:rPr lang="zh-CN" altLang="en-US" dirty="0"/>
              <a:t>用户界面设计</a:t>
            </a:r>
            <a:endParaRPr lang="en-US" altLang="zh-CN" dirty="0"/>
          </a:p>
        </p:txBody>
      </p:sp>
      <p:sp>
        <p:nvSpPr>
          <p:cNvPr id="10650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设计软件与用户之间交互的界面。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输出</a:t>
            </a:r>
            <a:r>
              <a:rPr lang="zh-CN" altLang="en-US" dirty="0"/>
              <a:t>：告诉给用户的信息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输入</a:t>
            </a:r>
            <a:r>
              <a:rPr lang="zh-CN" altLang="en-US" dirty="0"/>
              <a:t>：用户提供的信息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设计关注的质量要素</a:t>
            </a:r>
            <a:endParaRPr lang="en-US" altLang="zh-CN" dirty="0"/>
          </a:p>
          <a:p>
            <a:pPr lvl="1"/>
            <a:r>
              <a:rPr lang="zh-CN" altLang="en-US" dirty="0"/>
              <a:t>直观、友好、易于操作和理解等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00362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软件设计过程</a:t>
            </a:r>
            <a:r>
              <a:rPr lang="en-US" altLang="zh-CN" dirty="0"/>
              <a:t> – </a:t>
            </a:r>
            <a:r>
              <a:rPr lang="zh-CN" altLang="en-US" dirty="0"/>
              <a:t>软件详细设计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对体系结构和</a:t>
            </a:r>
            <a:r>
              <a:rPr lang="en-US" altLang="zh-CN" dirty="0"/>
              <a:t>UI</a:t>
            </a:r>
            <a:r>
              <a:rPr lang="zh-CN" altLang="zh-CN" dirty="0"/>
              <a:t>设计成果进行</a:t>
            </a:r>
            <a:r>
              <a:rPr lang="zh-CN" altLang="en-US" dirty="0">
                <a:solidFill>
                  <a:srgbClr val="C00000"/>
                </a:solidFill>
              </a:rPr>
              <a:t>精细化</a:t>
            </a:r>
            <a:r>
              <a:rPr lang="zh-CN" altLang="zh-CN" dirty="0"/>
              <a:t>，获得充分细化的设计模型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构件和类设计</a:t>
            </a:r>
            <a:r>
              <a:rPr lang="zh-CN" altLang="en-US" dirty="0"/>
              <a:t>：细化各个构件和类设计，如属性、操作、状态等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接口设计</a:t>
            </a:r>
            <a:r>
              <a:rPr lang="zh-CN" altLang="en-US" dirty="0"/>
              <a:t>：构件和类等提供的交互接口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算法设计</a:t>
            </a:r>
            <a:r>
              <a:rPr lang="zh-CN" altLang="en-US" dirty="0"/>
              <a:t>：实现特定功能的具体执行流程和算法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数据设计</a:t>
            </a:r>
            <a:r>
              <a:rPr lang="zh-CN" altLang="en-US" dirty="0"/>
              <a:t>：数据结构、描述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目标：为下一步编码、实现提供指南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240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示例：软构件及接口设计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软构件及其之间的关系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" y="2132856"/>
            <a:ext cx="10734731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100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示例：类设计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altLang="zh-CN" dirty="0"/>
              <a:t>public class Contact {</a:t>
            </a:r>
          </a:p>
          <a:p>
            <a:pPr lvl="1"/>
            <a:r>
              <a:rPr lang="en-US" altLang="zh-CN" dirty="0"/>
              <a:t>private static </a:t>
            </a:r>
            <a:r>
              <a:rPr lang="en-US" altLang="zh-CN" dirty="0" err="1"/>
              <a:t>HashMap</a:t>
            </a:r>
            <a:r>
              <a:rPr lang="en-US" altLang="zh-CN" dirty="0"/>
              <a:t>&lt;String, String&gt; </a:t>
            </a:r>
            <a:r>
              <a:rPr lang="en-US" altLang="zh-CN" dirty="0" err="1"/>
              <a:t>sContactCache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private static final String TAG = "Contact";</a:t>
            </a:r>
          </a:p>
          <a:p>
            <a:pPr lvl="1"/>
            <a:r>
              <a:rPr lang="en-US" altLang="zh-CN" dirty="0"/>
              <a:t>private static final String CALLER_ID_SELECTION;</a:t>
            </a:r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getContact</a:t>
            </a:r>
            <a:r>
              <a:rPr lang="en-US" altLang="zh-CN" dirty="0"/>
              <a:t>(Context </a:t>
            </a:r>
            <a:r>
              <a:rPr lang="en-US" altLang="zh-CN" dirty="0" err="1"/>
              <a:t>context</a:t>
            </a:r>
            <a:r>
              <a:rPr lang="en-US" altLang="zh-CN" dirty="0"/>
              <a:t>, String </a:t>
            </a:r>
            <a:r>
              <a:rPr lang="en-US" altLang="zh-CN" dirty="0" err="1"/>
              <a:t>phoneNumber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……</a:t>
            </a:r>
          </a:p>
          <a:p>
            <a:pPr marL="109855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4CC795-8DD6-40FC-8B1A-2BA5756F895D}"/>
              </a:ext>
            </a:extLst>
          </p:cNvPr>
          <p:cNvSpPr/>
          <p:nvPr/>
        </p:nvSpPr>
        <p:spPr>
          <a:xfrm>
            <a:off x="6959302" y="4149080"/>
            <a:ext cx="4356484" cy="21242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给出类层次的设计信息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3130" lvl="1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方法及其算法等</a:t>
            </a:r>
          </a:p>
        </p:txBody>
      </p:sp>
    </p:spTree>
    <p:extLst>
      <p:ext uri="{BB962C8B-B14F-4D97-AF65-F5344CB8AC3E}">
        <p14:creationId xmlns:p14="http://schemas.microsoft.com/office/powerpoint/2010/main" val="403251094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89798-DC31-42E2-9C97-284E87BF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软件设计元素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72DAA-9B10-40F7-83AE-C0D04705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44" y="836712"/>
            <a:ext cx="11208084" cy="5688632"/>
          </a:xfrm>
        </p:spPr>
        <p:txBody>
          <a:bodyPr/>
          <a:lstStyle/>
          <a:p>
            <a:r>
              <a:rPr lang="zh-CN" altLang="zh-CN" dirty="0"/>
              <a:t>子系统</a:t>
            </a:r>
          </a:p>
          <a:p>
            <a:pPr lvl="1"/>
            <a:r>
              <a:rPr lang="zh-CN" altLang="zh-CN" dirty="0"/>
              <a:t>完成特定功能、逻辑上相互关联的一组</a:t>
            </a:r>
            <a:r>
              <a:rPr lang="zh-CN" altLang="en-US" dirty="0"/>
              <a:t>构件</a:t>
            </a:r>
            <a:r>
              <a:rPr lang="zh-CN" altLang="zh-CN" dirty="0"/>
              <a:t>集合</a:t>
            </a:r>
            <a:r>
              <a:rPr lang="zh-CN" altLang="en-US" dirty="0"/>
              <a:t>，如</a:t>
            </a:r>
            <a:r>
              <a:rPr lang="zh-CN" altLang="en-US" b="1" dirty="0">
                <a:solidFill>
                  <a:srgbClr val="C00000"/>
                </a:solidFill>
              </a:rPr>
              <a:t>软件包。</a:t>
            </a:r>
            <a:endParaRPr lang="en-US" altLang="zh-CN" dirty="0"/>
          </a:p>
          <a:p>
            <a:pPr lvl="1"/>
            <a:r>
              <a:rPr lang="zh-CN" altLang="en-US" dirty="0"/>
              <a:t>子系统通常是为实现系统的</a:t>
            </a:r>
            <a:r>
              <a:rPr lang="zh-CN" altLang="en-US" dirty="0">
                <a:solidFill>
                  <a:srgbClr val="C00000"/>
                </a:solidFill>
              </a:rPr>
              <a:t>一部分功能</a:t>
            </a:r>
            <a:r>
              <a:rPr lang="zh-CN" altLang="en-US" dirty="0"/>
              <a:t>而设计的，如微信是一个系统，聊天，朋友圈就是子系统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构件</a:t>
            </a:r>
            <a:endParaRPr lang="en-US" altLang="zh-CN" dirty="0"/>
          </a:p>
          <a:p>
            <a:pPr lvl="1"/>
            <a:r>
              <a:rPr lang="zh-CN" altLang="zh-CN" dirty="0"/>
              <a:t>可独立部署执行、</a:t>
            </a:r>
            <a:r>
              <a:rPr lang="zh-CN" altLang="zh-CN" dirty="0">
                <a:solidFill>
                  <a:srgbClr val="C00000"/>
                </a:solidFill>
              </a:rPr>
              <a:t>可重用</a:t>
            </a:r>
            <a:r>
              <a:rPr lang="zh-CN" altLang="zh-CN" dirty="0"/>
              <a:t>的一类设计元素</a:t>
            </a:r>
            <a:r>
              <a:rPr lang="zh-CN" altLang="en-US" dirty="0"/>
              <a:t>，封装了某个职责，并通过接口对外提供服务。</a:t>
            </a:r>
            <a:endParaRPr lang="en-US" altLang="zh-CN" dirty="0"/>
          </a:p>
          <a:p>
            <a:pPr lvl="1"/>
            <a:r>
              <a:rPr lang="zh-CN" altLang="en-US" dirty="0"/>
              <a:t>构件是构成软件</a:t>
            </a:r>
            <a:r>
              <a:rPr lang="en-US" altLang="zh-CN" dirty="0"/>
              <a:t>(</a:t>
            </a:r>
            <a:r>
              <a:rPr lang="zh-CN" altLang="en-US" dirty="0"/>
              <a:t>子</a:t>
            </a:r>
            <a:r>
              <a:rPr lang="en-US" altLang="zh-CN" dirty="0"/>
              <a:t>)</a:t>
            </a:r>
            <a:r>
              <a:rPr lang="zh-CN" altLang="en-US" dirty="0"/>
              <a:t>系统的基础构建块。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zh-CN" altLang="zh-CN" b="1" dirty="0">
                <a:solidFill>
                  <a:srgbClr val="C00000"/>
                </a:solidFill>
              </a:rPr>
              <a:t>动态链接库</a:t>
            </a:r>
            <a:r>
              <a:rPr lang="zh-CN" altLang="zh-CN" dirty="0"/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Java JAR</a:t>
            </a:r>
            <a:r>
              <a:rPr lang="zh-CN" altLang="zh-CN" b="1" dirty="0">
                <a:solidFill>
                  <a:srgbClr val="C00000"/>
                </a:solidFill>
              </a:rPr>
              <a:t>包</a:t>
            </a:r>
            <a:r>
              <a:rPr lang="zh-CN" altLang="zh-CN" dirty="0"/>
              <a:t>、</a:t>
            </a:r>
            <a:r>
              <a:rPr lang="zh-CN" altLang="zh-CN" b="1" dirty="0">
                <a:solidFill>
                  <a:srgbClr val="C00000"/>
                </a:solidFill>
              </a:rPr>
              <a:t>微服务</a:t>
            </a:r>
            <a:r>
              <a:rPr lang="zh-CN" altLang="zh-CN" dirty="0"/>
              <a:t>等就属于构件</a:t>
            </a:r>
            <a:endParaRPr lang="en-US" altLang="zh-CN" dirty="0"/>
          </a:p>
          <a:p>
            <a:r>
              <a:rPr lang="zh-CN" altLang="zh-CN" dirty="0"/>
              <a:t>设计类</a:t>
            </a:r>
            <a:endParaRPr lang="en-US" altLang="zh-CN" dirty="0"/>
          </a:p>
          <a:p>
            <a:pPr marL="400050" lvl="1" indent="142875"/>
            <a:r>
              <a:rPr lang="zh-CN" altLang="zh-CN" dirty="0"/>
              <a:t>类是最</a:t>
            </a:r>
            <a:r>
              <a:rPr lang="zh-CN" altLang="en-US" dirty="0"/>
              <a:t>细粒度</a:t>
            </a:r>
            <a:r>
              <a:rPr lang="zh-CN" altLang="zh-CN" dirty="0"/>
              <a:t>的设计</a:t>
            </a:r>
            <a:r>
              <a:rPr lang="zh-CN" altLang="en-US" dirty="0"/>
              <a:t>元素</a:t>
            </a:r>
            <a:r>
              <a:rPr lang="zh-CN" altLang="zh-CN" dirty="0"/>
              <a:t>，</a:t>
            </a:r>
            <a:r>
              <a:rPr lang="zh-CN" altLang="en-US" dirty="0"/>
              <a:t>构件通常由一组相互协作的类构成。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4708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190A2-EC76-459E-9755-4B8391EF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软件设计元素之间的关系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9A4C9D2-CBA3-9BCD-DB11-AF559CBBC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595438"/>
            <a:ext cx="10831513" cy="3562350"/>
            <a:chOff x="528" y="1005"/>
            <a:chExt cx="6823" cy="224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98478C74-3D65-6B18-15B1-80DF323C6E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05"/>
              <a:ext cx="6823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0DDB801-5493-830E-8816-3528AB6E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031"/>
              <a:ext cx="1540" cy="7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B9042A8-AE98-7DD5-8AA1-6A3B5D76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603"/>
              <a:ext cx="1540" cy="42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2940C689-3D15-25C7-83D0-B20E022B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1688"/>
              <a:ext cx="44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软件系统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28D3E8C-ED59-CE8E-23C1-63DF6FB7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031"/>
              <a:ext cx="1411" cy="7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956B3B8-7206-1FF4-567A-9D1DEA145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603"/>
              <a:ext cx="1411" cy="42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595E408F-8530-5FE3-C440-B3CBB999B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1688"/>
              <a:ext cx="6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子系统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9390177-79CD-7F1E-CD38-2095ED17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" y="2031"/>
              <a:ext cx="1410" cy="7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85158-391C-5492-0932-CEA141CA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" y="1603"/>
              <a:ext cx="1410" cy="42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7E4ED-8BE5-D03F-8E9C-747F41E7F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8" y="1688"/>
              <a:ext cx="5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设计类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307BFB-1059-DAB8-B778-34A235A8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3109"/>
              <a:ext cx="1411" cy="7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E6EABE-8EA6-A6FE-521E-CAC8836C6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681"/>
              <a:ext cx="1411" cy="42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68F620-229A-8043-4278-A7AB0ABC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766"/>
              <a:ext cx="3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构件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EA7E7D-A82E-D359-3604-E07B10946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254"/>
              <a:ext cx="7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189209-3A33-0D5C-AAFB-7A31E5E5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40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2D7BB2-47FC-7E4B-59A3-C638A689C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" y="1254"/>
              <a:ext cx="20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EBA8C-F817-5B6F-527F-8BB0A2839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" y="1240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18FFD6-B37F-E258-C908-3A6077B4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" y="1240"/>
              <a:ext cx="1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B50B87-A7C9-2013-DA02-07390E68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" y="1240"/>
              <a:ext cx="1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7C7341D-0213-9CCC-060A-A5F33B28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1020"/>
              <a:ext cx="5319" cy="583"/>
            </a:xfrm>
            <a:custGeom>
              <a:avLst/>
              <a:gdLst>
                <a:gd name="T0" fmla="*/ 0 w 5319"/>
                <a:gd name="T1" fmla="*/ 416 h 583"/>
                <a:gd name="T2" fmla="*/ 0 w 5319"/>
                <a:gd name="T3" fmla="*/ 0 h 583"/>
                <a:gd name="T4" fmla="*/ 5319 w 5319"/>
                <a:gd name="T5" fmla="*/ 0 h 583"/>
                <a:gd name="T6" fmla="*/ 5319 w 5319"/>
                <a:gd name="T7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9" h="583">
                  <a:moveTo>
                    <a:pt x="0" y="416"/>
                  </a:moveTo>
                  <a:lnTo>
                    <a:pt x="0" y="0"/>
                  </a:lnTo>
                  <a:lnTo>
                    <a:pt x="5319" y="0"/>
                  </a:lnTo>
                  <a:lnTo>
                    <a:pt x="5319" y="583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6BF6043-3BF1-C04F-72C4-F0F0D6D3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431"/>
              <a:ext cx="86" cy="172"/>
            </a:xfrm>
            <a:custGeom>
              <a:avLst/>
              <a:gdLst>
                <a:gd name="T0" fmla="*/ 43 w 86"/>
                <a:gd name="T1" fmla="*/ 0 h 172"/>
                <a:gd name="T2" fmla="*/ 0 w 86"/>
                <a:gd name="T3" fmla="*/ 86 h 172"/>
                <a:gd name="T4" fmla="*/ 43 w 86"/>
                <a:gd name="T5" fmla="*/ 172 h 172"/>
                <a:gd name="T6" fmla="*/ 86 w 86"/>
                <a:gd name="T7" fmla="*/ 86 h 172"/>
                <a:gd name="T8" fmla="*/ 43 w 86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2">
                  <a:moveTo>
                    <a:pt x="43" y="0"/>
                  </a:moveTo>
                  <a:lnTo>
                    <a:pt x="0" y="86"/>
                  </a:lnTo>
                  <a:lnTo>
                    <a:pt x="43" y="172"/>
                  </a:lnTo>
                  <a:lnTo>
                    <a:pt x="86" y="86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F27448-1A10-E906-316C-17B9D6206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605"/>
              <a:ext cx="7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273A86-7167-2C46-7FB2-F6F869541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92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6E9BDF-DE70-9A4B-66F2-DC96C163D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1605"/>
              <a:ext cx="21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0FC14F-4A01-7F5B-9F08-AB8677E4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92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77A27A-F8B9-5028-6827-7425B1736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592"/>
              <a:ext cx="1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AB46B4-F8B3-E388-DD18-159046536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592"/>
              <a:ext cx="1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4C70C033-9648-2EE3-EB56-850E3353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1856"/>
              <a:ext cx="98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A5B2E31-A4B4-F80F-DCD7-325654C01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1813"/>
              <a:ext cx="172" cy="86"/>
            </a:xfrm>
            <a:custGeom>
              <a:avLst/>
              <a:gdLst>
                <a:gd name="T0" fmla="*/ 172 w 172"/>
                <a:gd name="T1" fmla="*/ 43 h 86"/>
                <a:gd name="T2" fmla="*/ 86 w 172"/>
                <a:gd name="T3" fmla="*/ 0 h 86"/>
                <a:gd name="T4" fmla="*/ 0 w 172"/>
                <a:gd name="T5" fmla="*/ 43 h 86"/>
                <a:gd name="T6" fmla="*/ 86 w 172"/>
                <a:gd name="T7" fmla="*/ 86 h 86"/>
                <a:gd name="T8" fmla="*/ 172 w 1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6">
                  <a:moveTo>
                    <a:pt x="172" y="43"/>
                  </a:moveTo>
                  <a:lnTo>
                    <a:pt x="86" y="0"/>
                  </a:lnTo>
                  <a:lnTo>
                    <a:pt x="0" y="43"/>
                  </a:lnTo>
                  <a:lnTo>
                    <a:pt x="86" y="86"/>
                  </a:lnTo>
                  <a:lnTo>
                    <a:pt x="172" y="4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E03366-D39D-5BAA-86A9-9FF9619A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2264"/>
              <a:ext cx="20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6675E5-5CD0-BAC1-6CFE-53353400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250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6DC126-5EDE-3489-B28F-0FEB1375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2250"/>
              <a:ext cx="1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69AEE3-03A1-A85B-0AFE-F1F04B85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250"/>
              <a:ext cx="1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10A072-E8D3-F5AD-E757-72C6E924C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3048"/>
              <a:ext cx="21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3D49C2-27EA-3A3F-027F-BC758FE8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3034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39FAA5-690C-58CF-2966-D61254BC6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034"/>
              <a:ext cx="1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923EF-B3F0-6C1A-233B-C5B0CBA8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3034"/>
              <a:ext cx="1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81F537E-7696-37A8-609B-AD5D407C9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2275"/>
              <a:ext cx="1922" cy="659"/>
            </a:xfrm>
            <a:custGeom>
              <a:avLst/>
              <a:gdLst>
                <a:gd name="T0" fmla="*/ 0 w 1922"/>
                <a:gd name="T1" fmla="*/ 0 h 659"/>
                <a:gd name="T2" fmla="*/ 0 w 1922"/>
                <a:gd name="T3" fmla="*/ 659 h 659"/>
                <a:gd name="T4" fmla="*/ 1922 w 1922"/>
                <a:gd name="T5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2" h="659">
                  <a:moveTo>
                    <a:pt x="0" y="0"/>
                  </a:moveTo>
                  <a:lnTo>
                    <a:pt x="0" y="659"/>
                  </a:lnTo>
                  <a:lnTo>
                    <a:pt x="1922" y="659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A821C7-B813-9650-EF6D-0E358BF0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2109"/>
              <a:ext cx="86" cy="172"/>
            </a:xfrm>
            <a:custGeom>
              <a:avLst/>
              <a:gdLst>
                <a:gd name="T0" fmla="*/ 43 w 86"/>
                <a:gd name="T1" fmla="*/ 172 h 172"/>
                <a:gd name="T2" fmla="*/ 86 w 86"/>
                <a:gd name="T3" fmla="*/ 86 h 172"/>
                <a:gd name="T4" fmla="*/ 43 w 86"/>
                <a:gd name="T5" fmla="*/ 0 h 172"/>
                <a:gd name="T6" fmla="*/ 0 w 86"/>
                <a:gd name="T7" fmla="*/ 86 h 172"/>
                <a:gd name="T8" fmla="*/ 43 w 86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2">
                  <a:moveTo>
                    <a:pt x="43" y="172"/>
                  </a:moveTo>
                  <a:lnTo>
                    <a:pt x="86" y="86"/>
                  </a:lnTo>
                  <a:lnTo>
                    <a:pt x="43" y="0"/>
                  </a:lnTo>
                  <a:lnTo>
                    <a:pt x="0" y="86"/>
                  </a:lnTo>
                  <a:lnTo>
                    <a:pt x="43" y="17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9A397D-75AF-51D5-B657-34EFB54F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232"/>
              <a:ext cx="21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6BCDA-4594-6DFA-458A-CDD37ABB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219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3FA0FA-AF04-90E8-53CD-773B877D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2219"/>
              <a:ext cx="1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3E6C75-A229-C800-CB88-0261F0EB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219"/>
              <a:ext cx="1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D74FC2-4CF9-832E-6C8F-6F2D4F00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421"/>
              <a:ext cx="210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235216-3B13-CFE8-CF7B-372E6B31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" y="2407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7C49EB-E8B0-CFBB-EC7D-5EA66B8AE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2407"/>
              <a:ext cx="1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0ABBF01-8B22-30C9-1898-8F665794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407"/>
              <a:ext cx="1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D2B01B02-3CC9-91F1-B99A-CAE3D57D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2275"/>
              <a:ext cx="0" cy="40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DD55ACB-5928-8BBE-72EC-59A607B81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" y="2109"/>
              <a:ext cx="86" cy="172"/>
            </a:xfrm>
            <a:custGeom>
              <a:avLst/>
              <a:gdLst>
                <a:gd name="T0" fmla="*/ 43 w 86"/>
                <a:gd name="T1" fmla="*/ 172 h 172"/>
                <a:gd name="T2" fmla="*/ 86 w 86"/>
                <a:gd name="T3" fmla="*/ 86 h 172"/>
                <a:gd name="T4" fmla="*/ 43 w 86"/>
                <a:gd name="T5" fmla="*/ 0 h 172"/>
                <a:gd name="T6" fmla="*/ 0 w 86"/>
                <a:gd name="T7" fmla="*/ 86 h 172"/>
                <a:gd name="T8" fmla="*/ 43 w 86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72">
                  <a:moveTo>
                    <a:pt x="43" y="172"/>
                  </a:moveTo>
                  <a:lnTo>
                    <a:pt x="86" y="86"/>
                  </a:lnTo>
                  <a:lnTo>
                    <a:pt x="43" y="0"/>
                  </a:lnTo>
                  <a:lnTo>
                    <a:pt x="0" y="86"/>
                  </a:lnTo>
                  <a:lnTo>
                    <a:pt x="43" y="17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EC5844F-ABAE-7DEF-B26C-EC08F3881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3048"/>
              <a:ext cx="205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A2FAC2-4091-E0A0-122F-CAA00F0CE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" y="3034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2349C0-C2D3-7B86-B8E4-F27745F7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" y="3034"/>
              <a:ext cx="129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51E4065-CBD0-C9DC-D9F4-1CB76EE1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3034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F6E567-0042-A589-8D6E-97CD35E06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" y="2265"/>
              <a:ext cx="20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2777E28-7CDA-5D2D-0711-90E5DCE7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5" y="2251"/>
              <a:ext cx="13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BBAC06B-DF2C-FCFE-8100-58AB5C0E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" y="2251"/>
              <a:ext cx="1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1C92E9C-0611-6814-DB54-7EDB05E91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1" y="2251"/>
              <a:ext cx="13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2FF728E-503A-7CC8-3319-5383B4EF4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109"/>
              <a:ext cx="1820" cy="825"/>
            </a:xfrm>
            <a:custGeom>
              <a:avLst/>
              <a:gdLst>
                <a:gd name="T0" fmla="*/ 0 w 1820"/>
                <a:gd name="T1" fmla="*/ 825 h 825"/>
                <a:gd name="T2" fmla="*/ 1820 w 1820"/>
                <a:gd name="T3" fmla="*/ 825 h 825"/>
                <a:gd name="T4" fmla="*/ 1820 w 1820"/>
                <a:gd name="T5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0" h="825">
                  <a:moveTo>
                    <a:pt x="0" y="825"/>
                  </a:moveTo>
                  <a:lnTo>
                    <a:pt x="1820" y="825"/>
                  </a:lnTo>
                  <a:lnTo>
                    <a:pt x="182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8835FA0-43F7-3DFE-5D30-53C97E9F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891"/>
              <a:ext cx="172" cy="86"/>
            </a:xfrm>
            <a:custGeom>
              <a:avLst/>
              <a:gdLst>
                <a:gd name="T0" fmla="*/ 172 w 172"/>
                <a:gd name="T1" fmla="*/ 43 h 86"/>
                <a:gd name="T2" fmla="*/ 86 w 172"/>
                <a:gd name="T3" fmla="*/ 0 h 86"/>
                <a:gd name="T4" fmla="*/ 0 w 172"/>
                <a:gd name="T5" fmla="*/ 43 h 86"/>
                <a:gd name="T6" fmla="*/ 86 w 172"/>
                <a:gd name="T7" fmla="*/ 86 h 86"/>
                <a:gd name="T8" fmla="*/ 172 w 1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6">
                  <a:moveTo>
                    <a:pt x="172" y="43"/>
                  </a:moveTo>
                  <a:lnTo>
                    <a:pt x="86" y="0"/>
                  </a:lnTo>
                  <a:lnTo>
                    <a:pt x="0" y="43"/>
                  </a:lnTo>
                  <a:lnTo>
                    <a:pt x="86" y="86"/>
                  </a:lnTo>
                  <a:lnTo>
                    <a:pt x="172" y="4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BBE8A9-59C3-75D8-43DD-CFBD865D4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605"/>
              <a:ext cx="206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D59367-1610-E28F-C354-0EC4E853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1592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C9340B-A31C-CB38-A11D-85773C6D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1592"/>
              <a:ext cx="12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4ED86CB-C29C-FCEC-B9CA-BA4DCC84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" y="1592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D861B1-F81C-C34E-E530-55DFE1FB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" y="1605"/>
              <a:ext cx="209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AA3D5BC-1B86-22D0-4152-DEE93F30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0" y="1592"/>
              <a:ext cx="13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0A15EE-E597-57C5-24E3-7BA9D998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" y="1592"/>
              <a:ext cx="1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..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66D975C-7101-ACE8-9CE2-0DE81128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" y="1592"/>
              <a:ext cx="13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7AE77475-12C2-8259-D551-236A4ED1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2" y="1856"/>
              <a:ext cx="1115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B6BF54A-E468-6F04-3DC8-814A25F22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1813"/>
              <a:ext cx="172" cy="86"/>
            </a:xfrm>
            <a:custGeom>
              <a:avLst/>
              <a:gdLst>
                <a:gd name="T0" fmla="*/ 172 w 172"/>
                <a:gd name="T1" fmla="*/ 43 h 86"/>
                <a:gd name="T2" fmla="*/ 86 w 172"/>
                <a:gd name="T3" fmla="*/ 0 h 86"/>
                <a:gd name="T4" fmla="*/ 0 w 172"/>
                <a:gd name="T5" fmla="*/ 43 h 86"/>
                <a:gd name="T6" fmla="*/ 86 w 172"/>
                <a:gd name="T7" fmla="*/ 86 h 86"/>
                <a:gd name="T8" fmla="*/ 172 w 172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86">
                  <a:moveTo>
                    <a:pt x="172" y="43"/>
                  </a:moveTo>
                  <a:lnTo>
                    <a:pt x="86" y="0"/>
                  </a:lnTo>
                  <a:lnTo>
                    <a:pt x="0" y="43"/>
                  </a:lnTo>
                  <a:lnTo>
                    <a:pt x="86" y="86"/>
                  </a:lnTo>
                  <a:lnTo>
                    <a:pt x="172" y="4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6635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何为软件设计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软件任务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设计质量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设计元素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软件设计原则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面向对象软件设计方法学</a:t>
            </a:r>
            <a:endParaRPr lang="en-US" altLang="zh-CN" sz="2800" dirty="0"/>
          </a:p>
          <a:p>
            <a:pPr lvl="1"/>
            <a:r>
              <a:rPr lang="zh-CN" altLang="en-US" sz="2400" dirty="0"/>
              <a:t>基本思想、特点和优势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软件设计输出及评审</a:t>
            </a:r>
            <a:endParaRPr lang="en-US" altLang="zh-CN" sz="2800" dirty="0"/>
          </a:p>
          <a:p>
            <a:pPr lvl="1"/>
            <a:r>
              <a:rPr lang="zh-CN" altLang="en-US" sz="2400" dirty="0"/>
              <a:t>软件设计软件制品、软件设计缺陷及评审要求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22" y="2547692"/>
            <a:ext cx="1735603" cy="17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0546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软件设计的基本原则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抽象与逐步求精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模块化，高内聚度、低耦合度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信息隐藏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多视点和关注点分离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软件重用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迭代设计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可追踪性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何为软件设计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软件任务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设计质量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设计过程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设计元素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软件设计原则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面向对象软件设计方法学</a:t>
            </a:r>
            <a:endParaRPr lang="en-US" altLang="zh-CN" sz="2800" dirty="0"/>
          </a:p>
          <a:p>
            <a:pPr lvl="1"/>
            <a:r>
              <a:rPr lang="zh-CN" altLang="en-US" sz="2400" dirty="0"/>
              <a:t>基本思想、特点和优势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软件设计输出及评审</a:t>
            </a:r>
            <a:endParaRPr lang="en-US" altLang="zh-CN" sz="2800" dirty="0"/>
          </a:p>
          <a:p>
            <a:pPr lvl="1"/>
            <a:r>
              <a:rPr lang="zh-CN" altLang="en-US" sz="2400" dirty="0"/>
              <a:t>软件设计软件制品、软件设计缺陷及评审要求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22" y="2547692"/>
            <a:ext cx="1735603" cy="17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抽象原则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736"/>
            <a:ext cx="10920052" cy="2663502"/>
          </a:xfrm>
        </p:spPr>
        <p:txBody>
          <a:bodyPr/>
          <a:lstStyle/>
          <a:p>
            <a:r>
              <a:rPr lang="zh-CN" altLang="en-US" dirty="0"/>
              <a:t>何为抽象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忽略与当前研究目标不相关的部分</a:t>
            </a:r>
            <a:r>
              <a:rPr lang="en-US" altLang="zh-CN" dirty="0"/>
              <a:t>, </a:t>
            </a:r>
            <a:r>
              <a:rPr lang="zh-CN" altLang="en-US" dirty="0"/>
              <a:t>以便将注意力集中于</a:t>
            </a:r>
            <a:r>
              <a:rPr lang="zh-CN" altLang="en-US" b="1" dirty="0">
                <a:solidFill>
                  <a:srgbClr val="C00000"/>
                </a:solidFill>
              </a:rPr>
              <a:t>与当前目标相关的方面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抽象是管理、控制复杂性的基本策略</a:t>
            </a:r>
            <a:endParaRPr lang="en-US" altLang="zh-CN" dirty="0"/>
          </a:p>
          <a:p>
            <a:pPr lvl="1"/>
            <a:r>
              <a:rPr lang="zh-CN" altLang="en-US" dirty="0"/>
              <a:t>如在架构设计时不考虑实现细节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圆角矩形 1">
            <a:extLst>
              <a:ext uri="{FF2B5EF4-FFF2-40B4-BE49-F238E27FC236}">
                <a16:creationId xmlns:a16="http://schemas.microsoft.com/office/drawing/2014/main" id="{57CDDC4C-12D0-BEB7-A5D2-4C788E4D56B0}"/>
              </a:ext>
            </a:extLst>
          </p:cNvPr>
          <p:cNvSpPr/>
          <p:nvPr/>
        </p:nvSpPr>
        <p:spPr>
          <a:xfrm>
            <a:off x="1098036" y="4751610"/>
            <a:ext cx="2088232" cy="10634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体系结构设计抽象</a:t>
            </a:r>
          </a:p>
        </p:txBody>
      </p:sp>
      <p:sp>
        <p:nvSpPr>
          <p:cNvPr id="15" name="圆角矩形 6">
            <a:extLst>
              <a:ext uri="{FF2B5EF4-FFF2-40B4-BE49-F238E27FC236}">
                <a16:creationId xmlns:a16="http://schemas.microsoft.com/office/drawing/2014/main" id="{9A0C9ABA-02E8-F5B1-79D8-AAA2590668F6}"/>
              </a:ext>
            </a:extLst>
          </p:cNvPr>
          <p:cNvSpPr/>
          <p:nvPr/>
        </p:nvSpPr>
        <p:spPr>
          <a:xfrm>
            <a:off x="4855402" y="4626723"/>
            <a:ext cx="2134338" cy="106349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类设计抽象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69396F6A-BA02-D0BC-3C52-DF6458E3744D}"/>
              </a:ext>
            </a:extLst>
          </p:cNvPr>
          <p:cNvSpPr/>
          <p:nvPr/>
        </p:nvSpPr>
        <p:spPr>
          <a:xfrm>
            <a:off x="8795506" y="4727015"/>
            <a:ext cx="2484276" cy="10262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算法设计抽象</a:t>
            </a:r>
          </a:p>
        </p:txBody>
      </p:sp>
      <p:sp>
        <p:nvSpPr>
          <p:cNvPr id="17" name="右箭头 2">
            <a:extLst>
              <a:ext uri="{FF2B5EF4-FFF2-40B4-BE49-F238E27FC236}">
                <a16:creationId xmlns:a16="http://schemas.microsoft.com/office/drawing/2014/main" id="{3C08A15D-E795-C26C-1BAC-8CDD8EAC54BF}"/>
              </a:ext>
            </a:extLst>
          </p:cNvPr>
          <p:cNvSpPr/>
          <p:nvPr/>
        </p:nvSpPr>
        <p:spPr>
          <a:xfrm>
            <a:off x="3462773" y="4939480"/>
            <a:ext cx="1116124" cy="7414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8" name="右箭头 9">
            <a:extLst>
              <a:ext uri="{FF2B5EF4-FFF2-40B4-BE49-F238E27FC236}">
                <a16:creationId xmlns:a16="http://schemas.microsoft.com/office/drawing/2014/main" id="{5DD80095-4D6F-F38B-E3E7-0E38468125B3}"/>
              </a:ext>
            </a:extLst>
          </p:cNvPr>
          <p:cNvSpPr/>
          <p:nvPr/>
        </p:nvSpPr>
        <p:spPr>
          <a:xfrm>
            <a:off x="7266245" y="4831762"/>
            <a:ext cx="1188132" cy="7254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A99666-7CC3-3FB2-AAF7-4DF80234A284}"/>
              </a:ext>
            </a:extLst>
          </p:cNvPr>
          <p:cNvCxnSpPr/>
          <p:nvPr/>
        </p:nvCxnSpPr>
        <p:spPr>
          <a:xfrm>
            <a:off x="3934966" y="5841268"/>
            <a:ext cx="4320480" cy="0"/>
          </a:xfrm>
          <a:prstGeom prst="straightConnector1">
            <a:avLst/>
          </a:prstGeom>
          <a:ln w="603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5BB955B-1480-FF1F-E36A-3B0C0E18569B}"/>
              </a:ext>
            </a:extLst>
          </p:cNvPr>
          <p:cNvSpPr/>
          <p:nvPr/>
        </p:nvSpPr>
        <p:spPr>
          <a:xfrm>
            <a:off x="1459248" y="5949280"/>
            <a:ext cx="83169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抽象伴随整个设计过程，     但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逐步精细化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D5D4A3-5D1F-C461-17B7-467FC25DC10B}"/>
              </a:ext>
            </a:extLst>
          </p:cNvPr>
          <p:cNvGrpSpPr/>
          <p:nvPr/>
        </p:nvGrpSpPr>
        <p:grpSpPr>
          <a:xfrm>
            <a:off x="2142152" y="3623452"/>
            <a:ext cx="7668852" cy="865081"/>
            <a:chOff x="802618" y="1088740"/>
            <a:chExt cx="10412904" cy="1823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6108A83-EB6C-C71F-A7ED-70CB38B208F1}"/>
                </a:ext>
              </a:extLst>
            </p:cNvPr>
            <p:cNvSpPr/>
            <p:nvPr/>
          </p:nvSpPr>
          <p:spPr>
            <a:xfrm>
              <a:off x="802618" y="1132946"/>
              <a:ext cx="2088232" cy="17788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rPr>
                <a:t>结构性</a:t>
              </a:r>
              <a:endPara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rPr>
                <a:t>全局性</a:t>
              </a:r>
              <a:endPara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右箭头 11">
              <a:extLst>
                <a:ext uri="{FF2B5EF4-FFF2-40B4-BE49-F238E27FC236}">
                  <a16:creationId xmlns:a16="http://schemas.microsoft.com/office/drawing/2014/main" id="{3379C025-67B3-1208-86CB-135225FCDB42}"/>
                </a:ext>
              </a:extLst>
            </p:cNvPr>
            <p:cNvSpPr/>
            <p:nvPr/>
          </p:nvSpPr>
          <p:spPr>
            <a:xfrm>
              <a:off x="4583038" y="1473162"/>
              <a:ext cx="2412296" cy="10283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66CEF2B-62EB-AF4E-00AE-4574BB793555}"/>
                </a:ext>
              </a:extLst>
            </p:cNvPr>
            <p:cNvSpPr/>
            <p:nvPr/>
          </p:nvSpPr>
          <p:spPr>
            <a:xfrm>
              <a:off x="9083538" y="1088740"/>
              <a:ext cx="2131984" cy="16336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rPr>
                <a:t>过程性</a:t>
              </a:r>
              <a:endPara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rPr>
                <a:t>局部性</a:t>
              </a:r>
              <a:endPara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示例：体系结构层次的设计抽象</a:t>
            </a:r>
            <a:endParaRPr lang="en-US" altLang="zh-CN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关注构件的</a:t>
            </a:r>
            <a:r>
              <a:rPr lang="zh-CN" altLang="en-US" dirty="0">
                <a:solidFill>
                  <a:srgbClr val="C00000"/>
                </a:solidFill>
              </a:rPr>
              <a:t>职责和接口</a:t>
            </a:r>
            <a:r>
              <a:rPr lang="zh-CN" altLang="en-US" dirty="0"/>
              <a:t>，无需关注构件</a:t>
            </a:r>
            <a:r>
              <a:rPr lang="zh-CN" altLang="en-US" dirty="0">
                <a:solidFill>
                  <a:srgbClr val="C00000"/>
                </a:solidFill>
              </a:rPr>
              <a:t>内部的细节</a:t>
            </a:r>
            <a:r>
              <a:rPr lang="zh-CN" altLang="en-US" dirty="0"/>
              <a:t>（构件设计的抽象）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623086"/>
              </p:ext>
            </p:extLst>
          </p:nvPr>
        </p:nvGraphicFramePr>
        <p:xfrm>
          <a:off x="2962858" y="2024844"/>
          <a:ext cx="6855518" cy="442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28929" imgH="2143322" progId="Visio.Drawing.11">
                  <p:embed/>
                </p:oleObj>
              </mc:Choice>
              <mc:Fallback>
                <p:oleObj name="Visio" r:id="rId2" imgW="3328929" imgH="2143322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858" y="2024844"/>
                        <a:ext cx="6855518" cy="4426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B58E0C6-91A1-4C00-9C9A-8AF6A32B887F}"/>
              </a:ext>
            </a:extLst>
          </p:cNvPr>
          <p:cNvSpPr/>
          <p:nvPr/>
        </p:nvSpPr>
        <p:spPr>
          <a:xfrm>
            <a:off x="6389959" y="3519680"/>
            <a:ext cx="3240360" cy="61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对外提供的服务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示例：构件层次的设计抽象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考虑构件</a:t>
            </a:r>
            <a:r>
              <a:rPr lang="zh-CN" altLang="en-US" dirty="0">
                <a:solidFill>
                  <a:srgbClr val="C00000"/>
                </a:solidFill>
              </a:rPr>
              <a:t>内部设计元素构成</a:t>
            </a:r>
            <a:r>
              <a:rPr lang="zh-CN" altLang="en-US" dirty="0"/>
              <a:t>（构件设计的抽象），无需关注每个</a:t>
            </a:r>
            <a:r>
              <a:rPr lang="zh-CN" altLang="en-US" dirty="0">
                <a:solidFill>
                  <a:srgbClr val="C00000"/>
                </a:solidFill>
              </a:rPr>
              <a:t>类的实现细节</a:t>
            </a:r>
            <a:r>
              <a:rPr lang="zh-CN" altLang="en-US" dirty="0"/>
              <a:t>（类设计的抽象）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858805"/>
              </p:ext>
            </p:extLst>
          </p:nvPr>
        </p:nvGraphicFramePr>
        <p:xfrm>
          <a:off x="1518940" y="2492896"/>
          <a:ext cx="861404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98670" imgH="1927225" progId="Visio.Drawing.11">
                  <p:embed/>
                </p:oleObj>
              </mc:Choice>
              <mc:Fallback>
                <p:oleObj name="Visio" r:id="rId2" imgW="4598670" imgH="1927225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940" y="2492896"/>
                        <a:ext cx="8614041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032FDF1-0A8D-4BB1-8CF3-9217FC95349C}"/>
              </a:ext>
            </a:extLst>
          </p:cNvPr>
          <p:cNvSpPr/>
          <p:nvPr/>
        </p:nvSpPr>
        <p:spPr>
          <a:xfrm>
            <a:off x="7139322" y="5049180"/>
            <a:ext cx="4252230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构件内部的设计类和关系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模块化、高内聚度和低耦合度原则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550590" y="1019686"/>
            <a:ext cx="10920052" cy="5040312"/>
          </a:xfrm>
        </p:spPr>
        <p:txBody>
          <a:bodyPr/>
          <a:lstStyle/>
          <a:p>
            <a:r>
              <a:rPr lang="zh-CN" altLang="en-US" dirty="0"/>
              <a:t>模块化是指将软件系统分解为一组相对独立的模块。</a:t>
            </a:r>
          </a:p>
          <a:p>
            <a:pPr lvl="1"/>
            <a:r>
              <a:rPr lang="zh-CN" altLang="en-US" dirty="0"/>
              <a:t>模块：</a:t>
            </a:r>
            <a:r>
              <a:rPr lang="zh-CN" altLang="en-US" b="1" dirty="0">
                <a:solidFill>
                  <a:srgbClr val="C00000"/>
                </a:solidFill>
              </a:rPr>
              <a:t>包、子系统、构件、类等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每个模块实现单一的功能，</a:t>
            </a:r>
            <a:r>
              <a:rPr lang="zh-CN" altLang="en-US" dirty="0"/>
              <a:t>并通过模块之间的交互来组装模块，形成整体框架</a:t>
            </a:r>
            <a:endParaRPr lang="en-US" altLang="zh-CN" dirty="0"/>
          </a:p>
          <a:p>
            <a:pPr lvl="1"/>
            <a:r>
              <a:rPr lang="zh-CN" altLang="en-US" dirty="0"/>
              <a:t>体现了“分而治之”思想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如何达成模块化</a:t>
            </a:r>
            <a:endParaRPr lang="en-US" altLang="zh-CN" dirty="0"/>
          </a:p>
          <a:p>
            <a:pPr lvl="1"/>
            <a:r>
              <a:rPr lang="zh-CN" altLang="en-US" dirty="0"/>
              <a:t>模块内部</a:t>
            </a:r>
            <a:r>
              <a:rPr lang="zh-CN" altLang="en-US" dirty="0">
                <a:solidFill>
                  <a:srgbClr val="C00000"/>
                </a:solidFill>
              </a:rPr>
              <a:t>强内聚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模块之间</a:t>
            </a:r>
            <a:r>
              <a:rPr lang="zh-CN" altLang="en-US" dirty="0">
                <a:solidFill>
                  <a:srgbClr val="C00000"/>
                </a:solidFill>
              </a:rPr>
              <a:t>低耦合</a:t>
            </a:r>
          </a:p>
          <a:p>
            <a:pPr lvl="1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935596" y="4293096"/>
            <a:ext cx="2088232" cy="13681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5606" y="4293096"/>
            <a:ext cx="2034348" cy="136815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>
            <a:cxnSpLocks/>
            <a:stCxn id="2" idx="3"/>
            <a:endCxn id="7" idx="1"/>
          </p:cNvCxnSpPr>
          <p:nvPr/>
        </p:nvCxnSpPr>
        <p:spPr>
          <a:xfrm>
            <a:off x="7023828" y="4977172"/>
            <a:ext cx="267177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150302" y="4514329"/>
            <a:ext cx="288032" cy="28803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79000" y="5264410"/>
            <a:ext cx="288032" cy="28803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630207" y="4658345"/>
            <a:ext cx="288032" cy="28803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660232" y="4422439"/>
            <a:ext cx="288032" cy="28803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120172" y="5264410"/>
            <a:ext cx="288032" cy="288032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79344F-CF9A-C42E-7DA4-E4C7192CBEC7}"/>
              </a:ext>
            </a:extLst>
          </p:cNvPr>
          <p:cNvSpPr txBox="1"/>
          <p:nvPr/>
        </p:nvSpPr>
        <p:spPr>
          <a:xfrm>
            <a:off x="9629086" y="377457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模块内部强内聚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1A537C-BDB9-CE70-EC0F-FA8171BE845D}"/>
              </a:ext>
            </a:extLst>
          </p:cNvPr>
          <p:cNvSpPr txBox="1"/>
          <p:nvPr/>
        </p:nvSpPr>
        <p:spPr>
          <a:xfrm>
            <a:off x="7190166" y="51315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模块之间低耦合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高内聚度原则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何为模块的内聚度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指该模块内各成分间彼此结合的紧密程度，越高越好，高内聚</a:t>
            </a:r>
          </a:p>
          <a:p>
            <a:r>
              <a:rPr lang="zh-CN" altLang="en-US" dirty="0"/>
              <a:t>内聚度分类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偶然性内聚</a:t>
            </a:r>
            <a:r>
              <a:rPr lang="en-US" altLang="zh-CN" dirty="0"/>
              <a:t>: </a:t>
            </a:r>
            <a:r>
              <a:rPr lang="zh-CN" altLang="en-US" dirty="0"/>
              <a:t>模块内各成分为完成一组功能而结合在一起，关系松散</a:t>
            </a:r>
          </a:p>
          <a:p>
            <a:pPr lvl="1"/>
            <a:r>
              <a:rPr lang="zh-CN" altLang="en-US" dirty="0"/>
              <a:t>逻辑性内聚</a:t>
            </a:r>
            <a:r>
              <a:rPr lang="en-US" altLang="zh-CN" dirty="0"/>
              <a:t>: </a:t>
            </a:r>
            <a:r>
              <a:rPr lang="zh-CN" altLang="en-US" dirty="0"/>
              <a:t>模块完成的诸任务逻辑上相关</a:t>
            </a:r>
          </a:p>
          <a:p>
            <a:pPr lvl="1"/>
            <a:r>
              <a:rPr lang="zh-CN" altLang="en-US" dirty="0"/>
              <a:t>时间性内聚</a:t>
            </a:r>
            <a:r>
              <a:rPr lang="en-US" altLang="zh-CN" dirty="0"/>
              <a:t>: </a:t>
            </a:r>
            <a:r>
              <a:rPr lang="zh-CN" altLang="en-US" dirty="0"/>
              <a:t>模块内诸任务必须在同一时间段内执行</a:t>
            </a:r>
          </a:p>
          <a:p>
            <a:pPr lvl="1"/>
            <a:r>
              <a:rPr lang="zh-CN" altLang="en-US" dirty="0"/>
              <a:t>过程性内聚</a:t>
            </a:r>
            <a:r>
              <a:rPr lang="en-US" altLang="zh-CN" dirty="0"/>
              <a:t>: </a:t>
            </a:r>
            <a:r>
              <a:rPr lang="zh-CN" altLang="en-US" dirty="0"/>
              <a:t>模块内各成分相关且必须按特定次序执行</a:t>
            </a:r>
          </a:p>
          <a:p>
            <a:pPr lvl="1"/>
            <a:r>
              <a:rPr lang="zh-CN" altLang="en-US" dirty="0"/>
              <a:t>通讯性内聚</a:t>
            </a:r>
            <a:r>
              <a:rPr lang="en-US" altLang="zh-CN" dirty="0"/>
              <a:t>: </a:t>
            </a:r>
            <a:r>
              <a:rPr lang="zh-CN" altLang="en-US" dirty="0"/>
              <a:t>模块内各成分对数据结构的同一区域操作</a:t>
            </a:r>
          </a:p>
          <a:p>
            <a:pPr lvl="1"/>
            <a:r>
              <a:rPr lang="zh-CN" altLang="en-US" dirty="0"/>
              <a:t>顺序性内聚</a:t>
            </a:r>
            <a:r>
              <a:rPr lang="en-US" altLang="zh-CN" dirty="0"/>
              <a:t>: </a:t>
            </a:r>
            <a:r>
              <a:rPr lang="zh-CN" altLang="en-US" dirty="0"/>
              <a:t>模块内各成分与同一功能相关且顺序执行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功能性内聚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模块内各成分是一整体，完成单个功能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低耦合度原则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2557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何为模块间的耦合度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模块间的相关程度，越低越好，低耦合</a:t>
            </a:r>
          </a:p>
          <a:p>
            <a:r>
              <a:rPr lang="zh-CN" altLang="en-US" dirty="0"/>
              <a:t>耦合度分类</a:t>
            </a:r>
          </a:p>
          <a:p>
            <a:pPr lvl="1"/>
            <a:r>
              <a:rPr lang="zh-CN" altLang="en-US" sz="3100" b="1" dirty="0">
                <a:solidFill>
                  <a:srgbClr val="C00000"/>
                </a:solidFill>
              </a:rPr>
              <a:t>非直接耦合</a:t>
            </a:r>
            <a:r>
              <a:rPr lang="en-US" altLang="zh-CN" dirty="0"/>
              <a:t>: </a:t>
            </a:r>
            <a:r>
              <a:rPr lang="zh-CN" altLang="en-US" dirty="0"/>
              <a:t>二个模块都不依赖对方而独立存在</a:t>
            </a:r>
          </a:p>
          <a:p>
            <a:pPr lvl="1"/>
            <a:r>
              <a:rPr lang="zh-CN" altLang="en-US" dirty="0"/>
              <a:t>数据耦合</a:t>
            </a:r>
            <a:r>
              <a:rPr lang="en-US" altLang="zh-CN" dirty="0"/>
              <a:t>: </a:t>
            </a:r>
            <a:r>
              <a:rPr lang="zh-CN" altLang="en-US" dirty="0"/>
              <a:t>二个模块通过参数交换信息且仅限于数据</a:t>
            </a:r>
          </a:p>
          <a:p>
            <a:pPr lvl="1"/>
            <a:r>
              <a:rPr lang="zh-CN" altLang="en-US" dirty="0"/>
              <a:t>控制耦合</a:t>
            </a:r>
            <a:r>
              <a:rPr lang="en-US" altLang="zh-CN" dirty="0"/>
              <a:t>: </a:t>
            </a:r>
            <a:r>
              <a:rPr lang="zh-CN" altLang="en-US" dirty="0"/>
              <a:t>二个模块通过参数交换信息包含控制信息</a:t>
            </a:r>
          </a:p>
          <a:p>
            <a:pPr lvl="1"/>
            <a:r>
              <a:rPr lang="zh-CN" altLang="en-US" dirty="0"/>
              <a:t>特征耦合</a:t>
            </a:r>
            <a:r>
              <a:rPr lang="en-US" altLang="zh-CN" dirty="0"/>
              <a:t>: </a:t>
            </a:r>
            <a:r>
              <a:rPr lang="zh-CN" altLang="en-US" dirty="0"/>
              <a:t>介于数据耦合和控制耦合之间</a:t>
            </a:r>
          </a:p>
          <a:p>
            <a:pPr lvl="1"/>
            <a:r>
              <a:rPr lang="zh-CN" altLang="en-US" dirty="0"/>
              <a:t>外部耦合</a:t>
            </a:r>
            <a:r>
              <a:rPr lang="en-US" altLang="zh-CN" dirty="0"/>
              <a:t>: </a:t>
            </a:r>
            <a:r>
              <a:rPr lang="zh-CN" altLang="en-US" dirty="0"/>
              <a:t>二个模块与同一外部环境相关联</a:t>
            </a:r>
            <a:r>
              <a:rPr lang="en-US" altLang="zh-CN" dirty="0"/>
              <a:t>(</a:t>
            </a:r>
            <a:r>
              <a:rPr lang="zh-CN" altLang="en-US" dirty="0"/>
              <a:t>文件等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公共耦合</a:t>
            </a:r>
            <a:r>
              <a:rPr lang="en-US" altLang="zh-CN" dirty="0"/>
              <a:t>: </a:t>
            </a:r>
            <a:r>
              <a:rPr lang="zh-CN" altLang="en-US" dirty="0"/>
              <a:t>模块间通过全局数据环境相互作用</a:t>
            </a:r>
          </a:p>
          <a:p>
            <a:pPr lvl="1"/>
            <a:r>
              <a:rPr lang="zh-CN" altLang="en-US" sz="3100" b="1" dirty="0">
                <a:solidFill>
                  <a:srgbClr val="C00000"/>
                </a:solidFill>
              </a:rPr>
              <a:t>内容耦合</a:t>
            </a:r>
            <a:r>
              <a:rPr lang="en-US" altLang="zh-CN" dirty="0"/>
              <a:t>: </a:t>
            </a:r>
            <a:r>
              <a:rPr lang="zh-CN" altLang="en-US" dirty="0"/>
              <a:t>一个模块使用另一模块内的数据和控制信息，或者直接转移到另一模块内执行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655046" y="3429001"/>
            <a:ext cx="3024336" cy="1786449"/>
          </a:xfrm>
          <a:prstGeom prst="rect">
            <a:avLst/>
          </a:prstGeom>
          <a:ln w="2222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模块分解与开发成本之间的关系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26854" y="5517232"/>
            <a:ext cx="684076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926854" y="1844824"/>
            <a:ext cx="72008" cy="367240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74726" y="1870242"/>
            <a:ext cx="1152128" cy="7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工作量或成本</a:t>
            </a:r>
          </a:p>
        </p:txBody>
      </p:sp>
      <p:sp>
        <p:nvSpPr>
          <p:cNvPr id="11" name="矩形 10"/>
          <p:cNvSpPr/>
          <p:nvPr/>
        </p:nvSpPr>
        <p:spPr>
          <a:xfrm>
            <a:off x="8831510" y="5661248"/>
            <a:ext cx="1152128" cy="7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设计模块总数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416400" y="2099257"/>
            <a:ext cx="5559126" cy="2975020"/>
          </a:xfrm>
          <a:custGeom>
            <a:avLst/>
            <a:gdLst>
              <a:gd name="connsiteX0" fmla="*/ 0 w 4816699"/>
              <a:gd name="connsiteY0" fmla="*/ 2305318 h 2305318"/>
              <a:gd name="connsiteX1" fmla="*/ 2150772 w 4816699"/>
              <a:gd name="connsiteY1" fmla="*/ 2125014 h 2305318"/>
              <a:gd name="connsiteX2" fmla="*/ 3528812 w 4816699"/>
              <a:gd name="connsiteY2" fmla="*/ 1468191 h 2305318"/>
              <a:gd name="connsiteX3" fmla="*/ 4816699 w 4816699"/>
              <a:gd name="connsiteY3" fmla="*/ 0 h 2305318"/>
              <a:gd name="connsiteX4" fmla="*/ 4816699 w 4816699"/>
              <a:gd name="connsiteY4" fmla="*/ 0 h 23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6699" h="2305318">
                <a:moveTo>
                  <a:pt x="0" y="2305318"/>
                </a:moveTo>
                <a:cubicBezTo>
                  <a:pt x="781318" y="2284926"/>
                  <a:pt x="1562637" y="2264535"/>
                  <a:pt x="2150772" y="2125014"/>
                </a:cubicBezTo>
                <a:cubicBezTo>
                  <a:pt x="2738907" y="1985493"/>
                  <a:pt x="3084491" y="1822360"/>
                  <a:pt x="3528812" y="1468191"/>
                </a:cubicBezTo>
                <a:cubicBezTo>
                  <a:pt x="3973133" y="1114022"/>
                  <a:pt x="4816699" y="0"/>
                  <a:pt x="4816699" y="0"/>
                </a:cubicBezTo>
                <a:lnTo>
                  <a:pt x="4816699" y="0"/>
                </a:lnTo>
              </a:path>
            </a:pathLst>
          </a:cu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223217" y="2099256"/>
            <a:ext cx="6400800" cy="3065172"/>
          </a:xfrm>
          <a:custGeom>
            <a:avLst/>
            <a:gdLst>
              <a:gd name="connsiteX0" fmla="*/ 0 w 6400800"/>
              <a:gd name="connsiteY0" fmla="*/ 0 h 3065172"/>
              <a:gd name="connsiteX1" fmla="*/ 798490 w 6400800"/>
              <a:gd name="connsiteY1" fmla="*/ 1146220 h 3065172"/>
              <a:gd name="connsiteX2" fmla="*/ 2163651 w 6400800"/>
              <a:gd name="connsiteY2" fmla="*/ 2021983 h 3065172"/>
              <a:gd name="connsiteX3" fmla="*/ 3876541 w 6400800"/>
              <a:gd name="connsiteY3" fmla="*/ 2768958 h 3065172"/>
              <a:gd name="connsiteX4" fmla="*/ 6400800 w 6400800"/>
              <a:gd name="connsiteY4" fmla="*/ 3065172 h 30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3065172">
                <a:moveTo>
                  <a:pt x="0" y="0"/>
                </a:moveTo>
                <a:cubicBezTo>
                  <a:pt x="218941" y="404611"/>
                  <a:pt x="437882" y="809223"/>
                  <a:pt x="798490" y="1146220"/>
                </a:cubicBezTo>
                <a:cubicBezTo>
                  <a:pt x="1159098" y="1483217"/>
                  <a:pt x="1650643" y="1751527"/>
                  <a:pt x="2163651" y="2021983"/>
                </a:cubicBezTo>
                <a:cubicBezTo>
                  <a:pt x="2676659" y="2292439"/>
                  <a:pt x="3170350" y="2595093"/>
                  <a:pt x="3876541" y="2768958"/>
                </a:cubicBezTo>
                <a:cubicBezTo>
                  <a:pt x="4582732" y="2942823"/>
                  <a:pt x="5491766" y="3003997"/>
                  <a:pt x="6400800" y="3065172"/>
                </a:cubicBezTo>
              </a:path>
            </a:pathLst>
          </a:cu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979092" y="2226746"/>
            <a:ext cx="4636394" cy="1922334"/>
          </a:xfrm>
          <a:custGeom>
            <a:avLst/>
            <a:gdLst>
              <a:gd name="connsiteX0" fmla="*/ 0 w 4636394"/>
              <a:gd name="connsiteY0" fmla="*/ 334851 h 1922334"/>
              <a:gd name="connsiteX1" fmla="*/ 1094704 w 4636394"/>
              <a:gd name="connsiteY1" fmla="*/ 1403797 h 1922334"/>
              <a:gd name="connsiteX2" fmla="*/ 2691684 w 4636394"/>
              <a:gd name="connsiteY2" fmla="*/ 1893195 h 1922334"/>
              <a:gd name="connsiteX3" fmla="*/ 4250028 w 4636394"/>
              <a:gd name="connsiteY3" fmla="*/ 592428 h 1922334"/>
              <a:gd name="connsiteX4" fmla="*/ 4636394 w 4636394"/>
              <a:gd name="connsiteY4" fmla="*/ 0 h 192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6394" h="1922334">
                <a:moveTo>
                  <a:pt x="0" y="334851"/>
                </a:moveTo>
                <a:cubicBezTo>
                  <a:pt x="323045" y="739462"/>
                  <a:pt x="646090" y="1144073"/>
                  <a:pt x="1094704" y="1403797"/>
                </a:cubicBezTo>
                <a:cubicBezTo>
                  <a:pt x="1543318" y="1663521"/>
                  <a:pt x="2165797" y="2028423"/>
                  <a:pt x="2691684" y="1893195"/>
                </a:cubicBezTo>
                <a:cubicBezTo>
                  <a:pt x="3217571" y="1757967"/>
                  <a:pt x="3925910" y="907961"/>
                  <a:pt x="4250028" y="592428"/>
                </a:cubicBezTo>
                <a:cubicBezTo>
                  <a:pt x="4574146" y="276895"/>
                  <a:pt x="4605270" y="138447"/>
                  <a:pt x="4636394" y="0"/>
                </a:cubicBezTo>
              </a:path>
            </a:pathLst>
          </a:custGeom>
          <a:ln w="349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43078" y="2803961"/>
            <a:ext cx="2376264" cy="7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最小成本区域</a:t>
            </a:r>
          </a:p>
        </p:txBody>
      </p:sp>
      <p:sp>
        <p:nvSpPr>
          <p:cNvPr id="20" name="矩形 19"/>
          <p:cNvSpPr/>
          <p:nvPr/>
        </p:nvSpPr>
        <p:spPr>
          <a:xfrm>
            <a:off x="8983910" y="1715922"/>
            <a:ext cx="1431776" cy="7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用于接口的开销</a:t>
            </a:r>
          </a:p>
        </p:txBody>
      </p:sp>
      <p:sp>
        <p:nvSpPr>
          <p:cNvPr id="21" name="矩形 20"/>
          <p:cNvSpPr/>
          <p:nvPr/>
        </p:nvSpPr>
        <p:spPr>
          <a:xfrm>
            <a:off x="8831510" y="4581128"/>
            <a:ext cx="1431776" cy="766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每个模块的成本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57CC5F-86E6-C04C-0CA4-C30828249C12}"/>
              </a:ext>
            </a:extLst>
          </p:cNvPr>
          <p:cNvSpPr txBox="1"/>
          <p:nvPr/>
        </p:nvSpPr>
        <p:spPr>
          <a:xfrm>
            <a:off x="3831015" y="885940"/>
            <a:ext cx="493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模块数量不是越多越好，要适中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信息隐藏原则</a:t>
            </a:r>
            <a:endParaRPr lang="en-US" altLang="zh-CN" dirty="0"/>
          </a:p>
        </p:txBody>
      </p:sp>
      <p:sp>
        <p:nvSpPr>
          <p:cNvPr id="131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何为信息隐藏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软件设计中，将模块的内部实现细节隐藏起来，只暴露必要的公共接口给外部使用。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</a:t>
            </a:r>
          </a:p>
          <a:p>
            <a:pPr lvl="1"/>
            <a:r>
              <a:rPr lang="zh-CN" altLang="en-US" dirty="0"/>
              <a:t>降低模块之间的耦合性，从而提高模块独立性</a:t>
            </a:r>
          </a:p>
          <a:p>
            <a:pPr lvl="1"/>
            <a:r>
              <a:rPr lang="zh-CN" altLang="en-US" dirty="0"/>
              <a:t>支持模块的并行开发（设计和编码）</a:t>
            </a:r>
          </a:p>
          <a:p>
            <a:pPr lvl="1"/>
            <a:r>
              <a:rPr lang="zh-CN" altLang="en-US" dirty="0"/>
              <a:t>减少错误向外传播，便于测试和维护</a:t>
            </a:r>
          </a:p>
          <a:p>
            <a:pPr lvl="1"/>
            <a:r>
              <a:rPr lang="zh-CN" altLang="en-US" dirty="0"/>
              <a:t>便于增加新的功能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信息隐藏示例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5364596" cy="5040312"/>
          </a:xfrm>
        </p:spPr>
        <p:txBody>
          <a:bodyPr/>
          <a:lstStyle/>
          <a:p>
            <a:r>
              <a:rPr lang="zh-CN" altLang="en-US" dirty="0"/>
              <a:t>模块只提供</a:t>
            </a:r>
            <a:r>
              <a:rPr lang="zh-CN" altLang="en-US" dirty="0">
                <a:solidFill>
                  <a:srgbClr val="C00000"/>
                </a:solidFill>
              </a:rPr>
              <a:t>对外接口</a:t>
            </a:r>
            <a:r>
              <a:rPr lang="zh-CN" altLang="en-US" dirty="0"/>
              <a:t>，不提供内部</a:t>
            </a:r>
            <a:r>
              <a:rPr lang="zh-CN" altLang="en-US" dirty="0">
                <a:solidFill>
                  <a:srgbClr val="C00000"/>
                </a:solidFill>
              </a:rPr>
              <a:t>实现细节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Public </a:t>
            </a:r>
            <a:r>
              <a:rPr lang="zh-CN" altLang="en-US" b="1" dirty="0">
                <a:solidFill>
                  <a:srgbClr val="C00000"/>
                </a:solidFill>
              </a:rPr>
              <a:t>方法对外可访问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某些方法或属性设计为不可访问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Private</a:t>
            </a:r>
            <a:r>
              <a:rPr lang="zh-CN" altLang="en-US" b="1" dirty="0">
                <a:solidFill>
                  <a:srgbClr val="C00000"/>
                </a:solidFill>
              </a:rPr>
              <a:t>不可访问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963752-9FBF-474F-BB00-30937D95CD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63258" y="1115012"/>
            <a:ext cx="4392488" cy="43979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133411-4DD0-49B5-8B7E-DD36CD8E3225}"/>
              </a:ext>
            </a:extLst>
          </p:cNvPr>
          <p:cNvSpPr/>
          <p:nvPr/>
        </p:nvSpPr>
        <p:spPr>
          <a:xfrm>
            <a:off x="910629" y="5799399"/>
            <a:ext cx="9181021" cy="707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面向对象方法学如何支持信息隐藏？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150319-AFA5-4F1D-A7BE-A3C697B1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2" y="5835818"/>
            <a:ext cx="648072" cy="6546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关注点分离原则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何为关注点</a:t>
            </a:r>
            <a:endParaRPr lang="en-US" altLang="zh-CN" dirty="0"/>
          </a:p>
          <a:p>
            <a:pPr lvl="1"/>
            <a:r>
              <a:rPr lang="zh-CN" altLang="en-US" dirty="0"/>
              <a:t>关注点指的是系统设计时需要特别关注或考虑的某个方面。</a:t>
            </a:r>
            <a:endParaRPr lang="en-US" altLang="zh-CN" dirty="0"/>
          </a:p>
          <a:p>
            <a:pPr lvl="1"/>
            <a:r>
              <a:rPr lang="zh-CN" altLang="zh-CN" dirty="0"/>
              <a:t>软件系统具有</a:t>
            </a:r>
            <a:r>
              <a:rPr lang="zh-CN" altLang="zh-CN" b="1" dirty="0">
                <a:solidFill>
                  <a:srgbClr val="C00000"/>
                </a:solidFill>
              </a:rPr>
              <a:t>多面性的特点</a:t>
            </a:r>
            <a:r>
              <a:rPr lang="zh-CN" altLang="zh-CN" dirty="0"/>
              <a:t>，既有结构特征，如软件的体系结构，也有行为特征，如软件要完成的动作及输出的结果；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何为关注点分离</a:t>
            </a:r>
            <a:endParaRPr lang="en-US" altLang="zh-CN" dirty="0"/>
          </a:p>
          <a:p>
            <a:pPr lvl="1"/>
            <a:r>
              <a:rPr lang="zh-CN" altLang="en-US" dirty="0"/>
              <a:t>设计师将若干性质不同的关注点分离开来，以便在适当的时间处理不同的关注点，随后将这些关注点整合起来，形成全局性的设计结果</a:t>
            </a:r>
            <a:endParaRPr lang="en-US" altLang="zh-CN" dirty="0"/>
          </a:p>
          <a:p>
            <a:pPr lvl="1"/>
            <a:r>
              <a:rPr lang="zh-CN" altLang="en-US" dirty="0"/>
              <a:t>防止“胡子眉毛一把抓”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4D9A4-8450-479B-8D71-D72BC8A0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86" y="5805264"/>
            <a:ext cx="761870" cy="76961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何为软件设计？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040312"/>
          </a:xfrm>
        </p:spPr>
        <p:txBody>
          <a:bodyPr>
            <a:normAutofit/>
          </a:bodyPr>
          <a:lstStyle/>
          <a:p>
            <a:r>
              <a:rPr lang="zh-CN" altLang="en-US" dirty="0"/>
              <a:t>软件设计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zh-CN" altLang="en-US" b="1" dirty="0">
                <a:solidFill>
                  <a:srgbClr val="C00000"/>
                </a:solidFill>
              </a:rPr>
              <a:t>软件需求</a:t>
            </a:r>
            <a:r>
              <a:rPr lang="zh-CN" altLang="en-US" dirty="0"/>
              <a:t>，综合考虑各种</a:t>
            </a:r>
            <a:r>
              <a:rPr lang="zh-CN" altLang="en-US" b="1" dirty="0">
                <a:solidFill>
                  <a:srgbClr val="C00000"/>
                </a:solidFill>
              </a:rPr>
              <a:t>制约因素</a:t>
            </a:r>
            <a:r>
              <a:rPr lang="zh-CN" altLang="en-US" dirty="0"/>
              <a:t>，探究软件实现的</a:t>
            </a:r>
            <a:r>
              <a:rPr lang="zh-CN" altLang="en-US" b="1" dirty="0">
                <a:solidFill>
                  <a:srgbClr val="C00000"/>
                </a:solidFill>
              </a:rPr>
              <a:t>解决方案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设计前提：</a:t>
            </a:r>
            <a:r>
              <a:rPr lang="zh-CN" altLang="en-US" dirty="0">
                <a:solidFill>
                  <a:srgbClr val="C00000"/>
                </a:solidFill>
              </a:rPr>
              <a:t>软件需求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定义了要做什么样的软件</a:t>
            </a:r>
            <a:endParaRPr lang="en-US" altLang="zh-CN" dirty="0"/>
          </a:p>
          <a:p>
            <a:r>
              <a:rPr lang="zh-CN" altLang="en-US" dirty="0"/>
              <a:t>设计考虑：</a:t>
            </a:r>
            <a:r>
              <a:rPr lang="zh-CN" altLang="en-US" dirty="0">
                <a:solidFill>
                  <a:srgbClr val="C00000"/>
                </a:solidFill>
              </a:rPr>
              <a:t>制约因素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资源</a:t>
            </a:r>
            <a:r>
              <a:rPr lang="zh-CN" altLang="en-US" dirty="0"/>
              <a:t>：时间、人力、财力、开发辅助工具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技术</a:t>
            </a:r>
            <a:r>
              <a:rPr lang="zh-CN" altLang="en-US" dirty="0"/>
              <a:t>：技术平台，如</a:t>
            </a:r>
            <a:r>
              <a:rPr lang="en-US" altLang="zh-CN" dirty="0"/>
              <a:t>DBMS</a:t>
            </a:r>
            <a:r>
              <a:rPr lang="zh-CN" altLang="en-US" dirty="0"/>
              <a:t>还是文件系统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07474" y="2420888"/>
            <a:ext cx="1584176" cy="1224136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7427354" y="2774611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cxnSpLocks/>
          </p:cNvCxnSpPr>
          <p:nvPr/>
        </p:nvCxnSpPr>
        <p:spPr>
          <a:xfrm>
            <a:off x="7427354" y="3062643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7427354" y="3350675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091650" y="2780426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0091650" y="3068458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091650" y="3356490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27728" y="257129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46931" y="2617457"/>
            <a:ext cx="97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15186" y="306264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制约因素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7DD9CD-BA82-4D23-90BD-621769E1B533}"/>
              </a:ext>
            </a:extLst>
          </p:cNvPr>
          <p:cNvSpPr/>
          <p:nvPr/>
        </p:nvSpPr>
        <p:spPr>
          <a:xfrm>
            <a:off x="3351" y="6345324"/>
            <a:ext cx="12187062" cy="50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软件设计是要给出软件需求的实现解决方案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7E4EC-44F3-480E-9A97-8F25F2C0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软件重用原则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A8A1C-CF6C-4AE0-BCAB-0C03C583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尽可能地</a:t>
            </a:r>
            <a:r>
              <a:rPr lang="zh-CN" altLang="zh-CN" dirty="0">
                <a:solidFill>
                  <a:srgbClr val="C00000"/>
                </a:solidFill>
              </a:rPr>
              <a:t>重用</a:t>
            </a:r>
            <a:r>
              <a:rPr lang="zh-CN" altLang="zh-CN" dirty="0"/>
              <a:t>已有的</a:t>
            </a:r>
            <a:r>
              <a:rPr lang="zh-CN" altLang="zh-CN" dirty="0">
                <a:solidFill>
                  <a:srgbClr val="C00000"/>
                </a:solidFill>
              </a:rPr>
              <a:t>软件资产</a:t>
            </a:r>
            <a:r>
              <a:rPr lang="zh-CN" altLang="zh-CN" dirty="0"/>
              <a:t>来实现软件系统的功能，同时要确保所开发的软件系统</a:t>
            </a:r>
            <a:r>
              <a:rPr lang="zh-CN" altLang="zh-CN" dirty="0">
                <a:solidFill>
                  <a:srgbClr val="C00000"/>
                </a:solidFill>
              </a:rPr>
              <a:t>易于重用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可被重用的软件资产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代码形式</a:t>
            </a:r>
            <a:r>
              <a:rPr lang="zh-CN" altLang="en-US" dirty="0"/>
              <a:t>：代码片段、过程、函数、类、软构件、开源软件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其他形式</a:t>
            </a:r>
            <a:r>
              <a:rPr lang="zh-CN" altLang="en-US" dirty="0"/>
              <a:t>：软件设计模式、软件开发知识</a:t>
            </a:r>
          </a:p>
          <a:p>
            <a:r>
              <a:rPr lang="zh-CN" altLang="zh-CN" dirty="0"/>
              <a:t>支持软件重用</a:t>
            </a:r>
            <a:r>
              <a:rPr lang="zh-CN" altLang="en-US" dirty="0"/>
              <a:t>的技术手段</a:t>
            </a:r>
            <a:endParaRPr lang="en-US" altLang="zh-CN" dirty="0"/>
          </a:p>
          <a:p>
            <a:pPr lvl="1"/>
            <a:r>
              <a:rPr lang="zh-CN" altLang="zh-CN" dirty="0"/>
              <a:t>封装、继承</a:t>
            </a:r>
            <a:r>
              <a:rPr lang="zh-CN" altLang="en-US" dirty="0"/>
              <a:t>、接口</a:t>
            </a:r>
            <a:r>
              <a:rPr lang="zh-CN" altLang="zh-CN" dirty="0"/>
              <a:t>、多态</a:t>
            </a:r>
            <a:r>
              <a:rPr lang="zh-CN" altLang="en-US" dirty="0"/>
              <a:t>等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BB672C-8223-4D8D-81B3-781D3D133952}"/>
              </a:ext>
            </a:extLst>
          </p:cNvPr>
          <p:cNvSpPr/>
          <p:nvPr/>
        </p:nvSpPr>
        <p:spPr>
          <a:xfrm>
            <a:off x="730611" y="5625244"/>
            <a:ext cx="9009395" cy="6660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为什么软件重用可以提高软件设计的质量和开发效率？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1C976E-5AD3-4BD7-A15A-E45A1DBA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2" y="5625245"/>
            <a:ext cx="71283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097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软件设计的其它原则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>
                <a:solidFill>
                  <a:srgbClr val="C00000"/>
                </a:solidFill>
              </a:rPr>
              <a:t>可追溯</a:t>
            </a:r>
            <a:r>
              <a:rPr lang="zh-CN" altLang="en-US" dirty="0"/>
              <a:t>到分析模型</a:t>
            </a:r>
          </a:p>
          <a:p>
            <a:r>
              <a:rPr lang="zh-CN" altLang="en-US" dirty="0"/>
              <a:t>经常关注待建系统的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数据设计</a:t>
            </a:r>
            <a:r>
              <a:rPr lang="zh-CN" altLang="en-US" dirty="0"/>
              <a:t>和功能设计同样重要</a:t>
            </a:r>
          </a:p>
          <a:p>
            <a:r>
              <a:rPr lang="zh-CN" altLang="en-US" dirty="0"/>
              <a:t>必须设计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用户界面</a:t>
            </a:r>
            <a:r>
              <a:rPr lang="zh-CN" altLang="en-US" dirty="0"/>
              <a:t>设计必须符合最终用户要求</a:t>
            </a:r>
          </a:p>
          <a:p>
            <a:r>
              <a:rPr lang="zh-CN" altLang="en-US" dirty="0"/>
              <a:t>设计表述要尽可能</a:t>
            </a:r>
            <a:r>
              <a:rPr lang="zh-CN" altLang="en-US" dirty="0">
                <a:solidFill>
                  <a:srgbClr val="C00000"/>
                </a:solidFill>
              </a:rPr>
              <a:t>易于理解</a:t>
            </a:r>
          </a:p>
          <a:p>
            <a:r>
              <a:rPr lang="zh-CN" altLang="en-US" dirty="0"/>
              <a:t>设计应该</a:t>
            </a:r>
            <a:r>
              <a:rPr lang="zh-CN" altLang="en-US" dirty="0">
                <a:solidFill>
                  <a:srgbClr val="C00000"/>
                </a:solidFill>
              </a:rPr>
              <a:t>迭代</a:t>
            </a:r>
            <a:r>
              <a:rPr lang="zh-CN" altLang="en-US" dirty="0"/>
              <a:t>进行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何为软件设计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软件任务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设计质量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设计元素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软件设计原则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面向对象软件设计方法学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基本思想、特点和优势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软件设计输出及评审</a:t>
            </a:r>
            <a:endParaRPr lang="en-US" altLang="zh-CN" sz="2800" dirty="0"/>
          </a:p>
          <a:p>
            <a:pPr lvl="1"/>
            <a:r>
              <a:rPr lang="zh-CN" altLang="en-US" sz="2400" dirty="0"/>
              <a:t>软件设计软件制品、软件设计缺陷及评审要求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22" y="2547692"/>
            <a:ext cx="1735603" cy="17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860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D3939-6966-4C83-8133-CB743845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面向对象软件设计的基本思想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88E02-9BF4-4E40-82DA-23B8CEC2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sz="2800" dirty="0"/>
              <a:t>面向对象设计采用面向对象分析</a:t>
            </a:r>
            <a:r>
              <a:rPr lang="zh-CN" altLang="en-US" sz="2800" dirty="0">
                <a:solidFill>
                  <a:srgbClr val="C00000"/>
                </a:solidFill>
              </a:rPr>
              <a:t>相同的概念</a:t>
            </a:r>
            <a:r>
              <a:rPr lang="zh-CN" altLang="en-US" sz="2800" dirty="0"/>
              <a:t>（如问题空间与设计空间都是以类、对象为核心）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因此，设计与分析之间不存在鸿沟，而是</a:t>
            </a:r>
            <a:r>
              <a:rPr lang="zh-CN" altLang="zh-CN" sz="2800" dirty="0"/>
              <a:t>对</a:t>
            </a:r>
            <a:r>
              <a:rPr lang="zh-CN" altLang="en-US" sz="2800" dirty="0">
                <a:solidFill>
                  <a:srgbClr val="C00000"/>
                </a:solidFill>
              </a:rPr>
              <a:t>分析</a:t>
            </a:r>
            <a:r>
              <a:rPr lang="zh-CN" altLang="zh-CN" sz="2800" dirty="0">
                <a:solidFill>
                  <a:srgbClr val="C00000"/>
                </a:solidFill>
              </a:rPr>
              <a:t>模型</a:t>
            </a:r>
            <a:r>
              <a:rPr lang="zh-CN" altLang="zh-CN" sz="2800" dirty="0"/>
              <a:t>（如用例图、交互图、分析类图）</a:t>
            </a:r>
            <a:r>
              <a:rPr lang="zh-CN" altLang="en-US" sz="2800" dirty="0"/>
              <a:t>的进一步</a:t>
            </a:r>
            <a:r>
              <a:rPr lang="zh-CN" altLang="zh-CN" sz="2800" dirty="0">
                <a:solidFill>
                  <a:srgbClr val="C00000"/>
                </a:solidFill>
              </a:rPr>
              <a:t>精化</a:t>
            </a:r>
            <a:r>
              <a:rPr lang="zh-CN" altLang="zh-CN" sz="2800" dirty="0"/>
              <a:t>（而非转换）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从而</a:t>
            </a:r>
            <a:r>
              <a:rPr lang="zh-CN" altLang="zh-CN" sz="2800" dirty="0"/>
              <a:t>获得</a:t>
            </a:r>
            <a:r>
              <a:rPr lang="zh-CN" altLang="zh-CN" sz="2800" dirty="0">
                <a:solidFill>
                  <a:srgbClr val="C00000"/>
                </a:solidFill>
              </a:rPr>
              <a:t>软件系统</a:t>
            </a:r>
            <a:r>
              <a:rPr lang="zh-CN" altLang="en-US" sz="2800" dirty="0">
                <a:solidFill>
                  <a:srgbClr val="C00000"/>
                </a:solidFill>
              </a:rPr>
              <a:t>解决方案</a:t>
            </a:r>
            <a:r>
              <a:rPr lang="zh-CN" altLang="en-US" sz="2800" dirty="0"/>
              <a:t>中关注</a:t>
            </a:r>
            <a:r>
              <a:rPr lang="zh-CN" altLang="zh-CN" sz="2800" dirty="0"/>
              <a:t>的</a:t>
            </a:r>
            <a:r>
              <a:rPr lang="zh-CN" altLang="zh-CN" sz="2800" dirty="0">
                <a:solidFill>
                  <a:srgbClr val="C00000"/>
                </a:solidFill>
              </a:rPr>
              <a:t>各类软件设计元素</a:t>
            </a:r>
            <a:r>
              <a:rPr lang="zh-CN" altLang="zh-CN" sz="2800" dirty="0"/>
              <a:t>，如子系统、构件、设计类等</a:t>
            </a:r>
            <a:r>
              <a:rPr lang="zh-CN" altLang="en-US" sz="2800" dirty="0"/>
              <a:t>。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556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BBA2C-A6DE-4BB2-8207-053D97D0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面向对象软件设计过程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54646" y="1952836"/>
            <a:ext cx="10595727" cy="1701183"/>
            <a:chOff x="873140" y="3257494"/>
            <a:chExt cx="10595727" cy="17011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78BDF-B176-43EC-86AD-326A297876F3}"/>
                </a:ext>
              </a:extLst>
            </p:cNvPr>
            <p:cNvSpPr/>
            <p:nvPr/>
          </p:nvSpPr>
          <p:spPr>
            <a:xfrm>
              <a:off x="4552987" y="3257504"/>
              <a:ext cx="5962991" cy="16948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FFB062-82B1-4A80-8D7D-D3E7532D1405}"/>
                </a:ext>
              </a:extLst>
            </p:cNvPr>
            <p:cNvSpPr/>
            <p:nvPr/>
          </p:nvSpPr>
          <p:spPr>
            <a:xfrm>
              <a:off x="873140" y="3257504"/>
              <a:ext cx="1456293" cy="16948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软件体系结构设计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9B9975E-A134-42C1-8B9A-96D013203430}"/>
                </a:ext>
              </a:extLst>
            </p:cNvPr>
            <p:cNvSpPr/>
            <p:nvPr/>
          </p:nvSpPr>
          <p:spPr>
            <a:xfrm>
              <a:off x="2803324" y="3257494"/>
              <a:ext cx="1456293" cy="169482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用户界面设计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D3065E-01BD-40AE-9F01-79AA7CF58E80}"/>
                </a:ext>
              </a:extLst>
            </p:cNvPr>
            <p:cNvSpPr/>
            <p:nvPr/>
          </p:nvSpPr>
          <p:spPr>
            <a:xfrm>
              <a:off x="6196539" y="3340925"/>
              <a:ext cx="1537438" cy="149213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构件</a:t>
              </a:r>
              <a:r>
                <a:rPr 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子系统设计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5D16DE-ECC8-40E7-8318-AE91DE29E33D}"/>
                </a:ext>
              </a:extLst>
            </p:cNvPr>
            <p:cNvSpPr/>
            <p:nvPr/>
          </p:nvSpPr>
          <p:spPr>
            <a:xfrm>
              <a:off x="4709037" y="3347577"/>
              <a:ext cx="1187888" cy="14888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用例设计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61231F-E7AE-47BB-A5BA-385075BD3442}"/>
                </a:ext>
              </a:extLst>
            </p:cNvPr>
            <p:cNvSpPr/>
            <p:nvPr/>
          </p:nvSpPr>
          <p:spPr>
            <a:xfrm>
              <a:off x="8033592" y="3365937"/>
              <a:ext cx="1062089" cy="14888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数据设计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567CE88-CA83-4B32-B437-B839CC91B1A5}"/>
                </a:ext>
              </a:extLst>
            </p:cNvPr>
            <p:cNvSpPr/>
            <p:nvPr/>
          </p:nvSpPr>
          <p:spPr>
            <a:xfrm>
              <a:off x="9395295" y="3365937"/>
              <a:ext cx="1025597" cy="14888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类设计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C4B697E-8F8B-40A8-B163-9CC2569F7E9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59617" y="4104906"/>
              <a:ext cx="301527" cy="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32B04E-DFC9-48CB-B05C-2906E805A22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2329433" y="4104906"/>
              <a:ext cx="473891" cy="1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57F3563-3307-4E45-95D0-5B9292CDF05D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 flipV="1">
              <a:off x="5896925" y="4086992"/>
              <a:ext cx="299614" cy="49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0D7B6B3-560A-4B5C-948D-959D727018A3}"/>
                </a:ext>
              </a:extLst>
            </p:cNvPr>
            <p:cNvCxnSpPr/>
            <p:nvPr/>
          </p:nvCxnSpPr>
          <p:spPr>
            <a:xfrm flipV="1">
              <a:off x="7733977" y="4082654"/>
              <a:ext cx="299614" cy="43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524CA68-47BF-4E3F-BA09-996DC99DC65B}"/>
                </a:ext>
              </a:extLst>
            </p:cNvPr>
            <p:cNvCxnSpPr/>
            <p:nvPr/>
          </p:nvCxnSpPr>
          <p:spPr>
            <a:xfrm flipV="1">
              <a:off x="9095681" y="4013181"/>
              <a:ext cx="299614" cy="43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AAE0DF14-56D3-49A2-9BCE-C11B7823B53F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5400000">
              <a:off x="4567885" y="1985729"/>
              <a:ext cx="12700" cy="5933196"/>
            </a:xfrm>
            <a:prstGeom prst="bentConnector3">
              <a:avLst>
                <a:gd name="adj1" fmla="val 4904189"/>
              </a:avLst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18">
              <a:extLst>
                <a:ext uri="{FF2B5EF4-FFF2-40B4-BE49-F238E27FC236}">
                  <a16:creationId xmlns:a16="http://schemas.microsoft.com/office/drawing/2014/main" id="{C95CFE81-658F-4F95-B684-FC8DB35ED3F7}"/>
                </a:ext>
              </a:extLst>
            </p:cNvPr>
            <p:cNvSpPr txBox="1"/>
            <p:nvPr/>
          </p:nvSpPr>
          <p:spPr>
            <a:xfrm>
              <a:off x="10562534" y="3704838"/>
              <a:ext cx="906333" cy="9001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详细设计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482421" y="4955260"/>
            <a:ext cx="7740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遵循</a:t>
            </a:r>
            <a:r>
              <a:rPr lang="zh-CN" altLang="en-US" sz="2800" dirty="0">
                <a:solidFill>
                  <a:srgbClr val="C00000"/>
                </a:solidFill>
              </a:rPr>
              <a:t>先整体后局部，先抽象后具体的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637857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1C94F-EC16-4A24-ADE0-AD098BCD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示例：面向对象的软件设计表示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0FBE1-C43F-466D-8247-6DCC3777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90" y="916344"/>
            <a:ext cx="10920052" cy="5040312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包图表示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软件体系结构设计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ACB60-A998-40A4-8522-38637E77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2" y="1772816"/>
            <a:ext cx="5143174" cy="46711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E81C99-709D-4B57-A2B4-524DEC8D1EA5}"/>
              </a:ext>
            </a:extLst>
          </p:cNvPr>
          <p:cNvSpPr/>
          <p:nvPr/>
        </p:nvSpPr>
        <p:spPr>
          <a:xfrm>
            <a:off x="1450690" y="5325241"/>
            <a:ext cx="3240360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579D5C-38D1-9EB3-0325-F8398FCB9DF8}"/>
              </a:ext>
            </a:extLst>
          </p:cNvPr>
          <p:cNvCxnSpPr>
            <a:cxnSpLocks/>
          </p:cNvCxnSpPr>
          <p:nvPr/>
        </p:nvCxnSpPr>
        <p:spPr>
          <a:xfrm flipH="1">
            <a:off x="5699162" y="2060848"/>
            <a:ext cx="1476164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794D4C2-F6EC-992D-225D-D10EB75E3A75}"/>
              </a:ext>
            </a:extLst>
          </p:cNvPr>
          <p:cNvSpPr txBox="1"/>
          <p:nvPr/>
        </p:nvSpPr>
        <p:spPr>
          <a:xfrm flipH="1">
            <a:off x="7287632" y="1799238"/>
            <a:ext cx="204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包来表示体系结构要素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4694C85-3E2C-19CD-DC5C-2EE6252B3471}"/>
              </a:ext>
            </a:extLst>
          </p:cNvPr>
          <p:cNvCxnSpPr>
            <a:cxnSpLocks/>
          </p:cNvCxnSpPr>
          <p:nvPr/>
        </p:nvCxnSpPr>
        <p:spPr>
          <a:xfrm flipH="1">
            <a:off x="5771170" y="4149080"/>
            <a:ext cx="1476164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BA9B0A-8F58-65BA-7981-79182F210825}"/>
              </a:ext>
            </a:extLst>
          </p:cNvPr>
          <p:cNvSpPr txBox="1"/>
          <p:nvPr/>
        </p:nvSpPr>
        <p:spPr>
          <a:xfrm flipH="1">
            <a:off x="7427354" y="3733581"/>
            <a:ext cx="204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构件来表示体系结构要素</a:t>
            </a:r>
          </a:p>
        </p:txBody>
      </p:sp>
    </p:spTree>
    <p:extLst>
      <p:ext uri="{BB962C8B-B14F-4D97-AF65-F5344CB8AC3E}">
        <p14:creationId xmlns:p14="http://schemas.microsoft.com/office/powerpoint/2010/main" val="20923287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C28E-D978-4745-AF06-D3A93028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面向对象软件设计的优势（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FD315-5CFB-4AF5-B535-57F103D7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高层抽象和自然过渡</a:t>
            </a:r>
            <a:endParaRPr lang="en-US" altLang="zh-CN" dirty="0"/>
          </a:p>
          <a:p>
            <a:pPr lvl="1"/>
            <a:r>
              <a:rPr lang="zh-CN" altLang="en-US" dirty="0"/>
              <a:t>面向对象概念</a:t>
            </a:r>
            <a:r>
              <a:rPr lang="zh-CN" altLang="zh-CN" dirty="0"/>
              <a:t>更加</a:t>
            </a:r>
            <a:r>
              <a:rPr lang="zh-CN" altLang="zh-CN" b="1" dirty="0">
                <a:solidFill>
                  <a:srgbClr val="C00000"/>
                </a:solidFill>
              </a:rPr>
              <a:t>贴近于现实世界</a:t>
            </a:r>
            <a:r>
              <a:rPr lang="zh-CN" altLang="zh-CN" dirty="0"/>
              <a:t>，有助于对应用问题以及软件系统的直观理解和建模</a:t>
            </a:r>
            <a:endParaRPr lang="en-US" altLang="zh-CN" dirty="0"/>
          </a:p>
          <a:p>
            <a:pPr lvl="1"/>
            <a:r>
              <a:rPr lang="zh-CN" altLang="zh-CN" dirty="0"/>
              <a:t>采用相同的一组抽象和概念来进行描述和分析，基于模型的精化手段</a:t>
            </a:r>
            <a:r>
              <a:rPr lang="zh-CN" altLang="en-US" dirty="0"/>
              <a:t>来实现软件设计</a:t>
            </a:r>
            <a:r>
              <a:rPr lang="zh-CN" altLang="zh-CN" dirty="0"/>
              <a:t>，极大简化了软件设计工作</a:t>
            </a:r>
            <a:endParaRPr lang="en-US" altLang="zh-CN" dirty="0"/>
          </a:p>
          <a:p>
            <a:pPr lvl="1"/>
            <a:r>
              <a:rPr lang="zh-CN" altLang="zh-CN" dirty="0"/>
              <a:t>面向对象模型更易于为人们所接受，可减少软件工程师与用户之间的交流鸿沟，有助于支持大型复杂软件系统的开发</a:t>
            </a:r>
            <a:endParaRPr lang="en-US" altLang="zh-CN" dirty="0"/>
          </a:p>
          <a:p>
            <a:r>
              <a:rPr lang="zh-CN" altLang="zh-CN" dirty="0"/>
              <a:t>多种形式和粗粒度的软件重用</a:t>
            </a:r>
            <a:endParaRPr lang="en-US" altLang="zh-CN" dirty="0"/>
          </a:p>
          <a:p>
            <a:pPr lvl="1"/>
            <a:r>
              <a:rPr lang="zh-CN" altLang="zh-CN" dirty="0"/>
              <a:t>提供了多种方式来</a:t>
            </a:r>
            <a:r>
              <a:rPr lang="zh-CN" altLang="zh-CN" b="1" dirty="0">
                <a:solidFill>
                  <a:srgbClr val="C00000"/>
                </a:solidFill>
              </a:rPr>
              <a:t>支持软件重用</a:t>
            </a:r>
            <a:r>
              <a:rPr lang="zh-CN" altLang="zh-CN" dirty="0"/>
              <a:t>，进而有助于提高软件开发的效率和质量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77623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CDAE-1B75-430A-92B8-C3A362C6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面向对象软件设计的优势（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A5A56-F6CF-43E1-96C0-1E51E2DA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系统化的软件设计</a:t>
            </a:r>
            <a:endParaRPr lang="en-US" altLang="zh-CN" dirty="0"/>
          </a:p>
          <a:p>
            <a:pPr lvl="1"/>
            <a:r>
              <a:rPr lang="zh-CN" altLang="zh-CN" dirty="0"/>
              <a:t>系统地支持软件设计阶段的所有工作，包括</a:t>
            </a:r>
            <a:r>
              <a:rPr lang="zh-CN" altLang="zh-CN" b="1" dirty="0">
                <a:solidFill>
                  <a:srgbClr val="C00000"/>
                </a:solidFill>
              </a:rPr>
              <a:t>体系结构设计、用户界面设计、数据设计、软构件设计、子系统设计、用例设计、类设计等等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zh-CN" dirty="0"/>
              <a:t>支持软件的扩展和变更</a:t>
            </a:r>
          </a:p>
          <a:p>
            <a:pPr lvl="1"/>
            <a:r>
              <a:rPr lang="zh-CN" altLang="zh-CN" dirty="0"/>
              <a:t>提供了</a:t>
            </a:r>
            <a:r>
              <a:rPr lang="zh-CN" altLang="zh-CN" b="1" dirty="0">
                <a:solidFill>
                  <a:srgbClr val="C00000"/>
                </a:solidFill>
              </a:rPr>
              <a:t>接口、抽象类、继承、实现</a:t>
            </a:r>
            <a:r>
              <a:rPr lang="zh-CN" altLang="zh-CN" dirty="0"/>
              <a:t>等多种机制</a:t>
            </a:r>
            <a:r>
              <a:rPr lang="zh-CN" altLang="en-US" dirty="0"/>
              <a:t>，</a:t>
            </a:r>
            <a:r>
              <a:rPr lang="zh-CN" altLang="zh-CN" dirty="0"/>
              <a:t>可以设计出易于扩展和变更的软件设计模型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32465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9AC88-BB7E-49DB-AAE2-43DE5BD0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zh-CN" dirty="0"/>
              <a:t>软件设计的</a:t>
            </a:r>
            <a:r>
              <a:rPr lang="en-US" altLang="zh-CN" dirty="0"/>
              <a:t>CASE</a:t>
            </a:r>
            <a:r>
              <a:rPr lang="zh-CN" altLang="zh-CN" dirty="0"/>
              <a:t>工具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36DF6-3AC9-4734-AE54-38F45471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软件设计</a:t>
            </a:r>
            <a:r>
              <a:rPr lang="zh-CN" altLang="zh-CN" dirty="0">
                <a:solidFill>
                  <a:srgbClr val="C00000"/>
                </a:solidFill>
              </a:rPr>
              <a:t>文档撰写</a:t>
            </a:r>
            <a:r>
              <a:rPr lang="zh-CN" altLang="zh-CN" dirty="0"/>
              <a:t>工具</a:t>
            </a:r>
            <a:endParaRPr lang="en-US" altLang="zh-CN" dirty="0"/>
          </a:p>
          <a:p>
            <a:pPr lvl="1"/>
            <a:r>
              <a:rPr lang="zh-CN" altLang="zh-CN" dirty="0"/>
              <a:t>如借助于</a:t>
            </a:r>
            <a:r>
              <a:rPr lang="en-US" altLang="zh-CN" dirty="0"/>
              <a:t>Microsoft Office</a:t>
            </a:r>
            <a:r>
              <a:rPr lang="zh-CN" altLang="zh-CN" dirty="0"/>
              <a:t>、</a:t>
            </a:r>
            <a:r>
              <a:rPr lang="en-US" altLang="zh-CN" dirty="0"/>
              <a:t>WPS</a:t>
            </a:r>
            <a:r>
              <a:rPr lang="zh-CN" altLang="zh-CN" dirty="0"/>
              <a:t>等</a:t>
            </a:r>
          </a:p>
          <a:p>
            <a:pPr lvl="0"/>
            <a:r>
              <a:rPr lang="zh-CN" altLang="zh-CN" dirty="0"/>
              <a:t>软件设计</a:t>
            </a:r>
            <a:r>
              <a:rPr lang="zh-CN" altLang="en-US" dirty="0">
                <a:solidFill>
                  <a:srgbClr val="C00000"/>
                </a:solidFill>
              </a:rPr>
              <a:t>模型绘制</a:t>
            </a:r>
            <a:r>
              <a:rPr lang="zh-CN" altLang="zh-CN" dirty="0"/>
              <a:t>工具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 err="1"/>
              <a:t>StarUML</a:t>
            </a:r>
            <a:r>
              <a:rPr lang="zh-CN" altLang="zh-CN" dirty="0"/>
              <a:t>、</a:t>
            </a:r>
            <a:r>
              <a:rPr lang="en-US" altLang="zh-CN" dirty="0"/>
              <a:t>Argo UML</a:t>
            </a:r>
            <a:r>
              <a:rPr lang="zh-CN" altLang="zh-CN" dirty="0"/>
              <a:t>等工具</a:t>
            </a:r>
          </a:p>
          <a:p>
            <a:pPr lvl="0"/>
            <a:r>
              <a:rPr lang="zh-CN" altLang="zh-CN" dirty="0"/>
              <a:t>软件设计</a:t>
            </a:r>
            <a:r>
              <a:rPr lang="zh-CN" altLang="zh-CN" dirty="0">
                <a:solidFill>
                  <a:srgbClr val="C00000"/>
                </a:solidFill>
              </a:rPr>
              <a:t>分析和转换</a:t>
            </a:r>
            <a:r>
              <a:rPr lang="zh-CN" altLang="zh-CN" dirty="0"/>
              <a:t>工具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en-US" altLang="zh-CN" dirty="0"/>
              <a:t>IBM Rational Rose</a:t>
            </a:r>
            <a:r>
              <a:rPr lang="zh-CN" altLang="zh-CN" dirty="0"/>
              <a:t>等软件工具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配置管理</a:t>
            </a:r>
            <a:r>
              <a:rPr lang="zh-CN" altLang="zh-CN" dirty="0"/>
              <a:t>工具和平台</a:t>
            </a:r>
            <a:endParaRPr lang="en-US" altLang="zh-CN" dirty="0"/>
          </a:p>
          <a:p>
            <a:pPr lvl="1"/>
            <a:r>
              <a:rPr lang="zh-CN" altLang="zh-CN" dirty="0"/>
              <a:t>如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 err="1"/>
              <a:t>Github</a:t>
            </a:r>
            <a:r>
              <a:rPr lang="zh-CN" altLang="zh-CN" dirty="0"/>
              <a:t>、</a:t>
            </a:r>
            <a:r>
              <a:rPr lang="en-US" altLang="zh-CN" dirty="0"/>
              <a:t>Gitlab</a:t>
            </a:r>
            <a:r>
              <a:rPr lang="zh-CN" altLang="zh-CN" dirty="0"/>
              <a:t>、</a:t>
            </a:r>
            <a:r>
              <a:rPr lang="en-US" altLang="zh-CN" dirty="0"/>
              <a:t>PVCS</a:t>
            </a:r>
            <a:r>
              <a:rPr lang="zh-CN" altLang="zh-CN" dirty="0"/>
              <a:t>、</a:t>
            </a:r>
            <a:r>
              <a:rPr lang="en-US" altLang="zh-CN" dirty="0"/>
              <a:t>Microsoft SourceSafe</a:t>
            </a:r>
            <a:r>
              <a:rPr lang="zh-CN" altLang="zh-CN" dirty="0"/>
              <a:t>等，支持软件需求制品（如模型、文档等）的配置、版本管理、变化跟踪等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1923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16896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何为软件设计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软件任务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设计质量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设计过程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设计元素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软件设计原则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面向对象软件设计方法学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基本思想、特点和优势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</a:rPr>
              <a:t>软件设计输出及评审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软件设计输出制品、软件设计缺陷及评审要求</a:t>
            </a:r>
          </a:p>
        </p:txBody>
      </p:sp>
      <p:pic>
        <p:nvPicPr>
          <p:cNvPr id="8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22" y="2547692"/>
            <a:ext cx="1735603" cy="176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274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何为软件系统的解决方案？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880158"/>
            <a:ext cx="10920052" cy="5040312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解决方案是根据需求，对未来软件产品的蓝图规划，它描述未来软件所关心的</a:t>
            </a:r>
            <a:r>
              <a:rPr lang="zh-CN" altLang="en-US" dirty="0">
                <a:solidFill>
                  <a:srgbClr val="C00000"/>
                </a:solidFill>
              </a:rPr>
              <a:t>组成元素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模块构成和接口</a:t>
            </a:r>
            <a:endParaRPr lang="en-US" altLang="zh-CN" dirty="0"/>
          </a:p>
          <a:p>
            <a:pPr lvl="1"/>
            <a:r>
              <a:rPr lang="zh-CN" altLang="en-US" dirty="0"/>
              <a:t>模块之间的交互</a:t>
            </a:r>
            <a:endParaRPr lang="en-US" altLang="zh-CN" dirty="0"/>
          </a:p>
          <a:p>
            <a:pPr lvl="1"/>
            <a:r>
              <a:rPr lang="zh-CN" altLang="en-US" dirty="0"/>
              <a:t>模块内部的算法</a:t>
            </a:r>
            <a:endParaRPr lang="en-US" altLang="zh-CN" dirty="0"/>
          </a:p>
          <a:p>
            <a:pPr lvl="1"/>
            <a:r>
              <a:rPr lang="zh-CN" altLang="en-US" dirty="0"/>
              <a:t>人机交互界面</a:t>
            </a:r>
            <a:endParaRPr lang="en-US" altLang="zh-CN" dirty="0"/>
          </a:p>
          <a:p>
            <a:pPr lvl="1"/>
            <a:r>
              <a:rPr lang="zh-CN" altLang="en-US" dirty="0"/>
              <a:t>数据和数据库结构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软件系统的解决方案类似于“建筑施工图”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7517438" y="2564904"/>
            <a:ext cx="4082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需求时站在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视角</a:t>
            </a:r>
            <a:endParaRPr lang="en-US" altLang="zh-CN" sz="2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设计时站在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工程师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视角</a:t>
            </a:r>
          </a:p>
        </p:txBody>
      </p:sp>
      <p:pic>
        <p:nvPicPr>
          <p:cNvPr id="10" name="Picture 2" descr="https://www.bzfxb.com/d/file/p/2019/572b6cf8bf902b48e250e0da75d51e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4102739"/>
            <a:ext cx="3303053" cy="220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0457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EBB20-B631-44BC-B222-7EA28C4A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软件设计的输出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96C2-528E-4D7A-A6E9-41E34572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软件设计模型</a:t>
            </a:r>
            <a:endParaRPr lang="en-US" altLang="zh-CN" dirty="0"/>
          </a:p>
          <a:p>
            <a:pPr lvl="1"/>
            <a:r>
              <a:rPr lang="zh-CN" altLang="zh-CN" dirty="0"/>
              <a:t>它从多个不同的视角、不同的抽象层次描述了软件的设计信息，并采用诸如</a:t>
            </a:r>
            <a:r>
              <a:rPr lang="en-US" altLang="zh-CN" dirty="0"/>
              <a:t>UML</a:t>
            </a:r>
            <a:r>
              <a:rPr lang="zh-CN" altLang="zh-CN" dirty="0"/>
              <a:t>、模块图、层次图等图形化的方式来加以刻画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zh-CN" dirty="0"/>
              <a:t>软件设计文档</a:t>
            </a:r>
            <a:endParaRPr lang="en-US" altLang="zh-CN" dirty="0"/>
          </a:p>
          <a:p>
            <a:pPr lvl="1"/>
            <a:r>
              <a:rPr lang="zh-CN" altLang="zh-CN" dirty="0"/>
              <a:t>它采用自然语言的形式，结合软件设计模型，详细描述软件系统的各项设计，包括体系结构设计、子系统和构件设计、用户界面设计、用例设计、数据设计等等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6300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46F1-BD3E-4BEA-8266-04282CCE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zh-CN" dirty="0"/>
              <a:t>软件设计文档规范</a:t>
            </a:r>
            <a:r>
              <a:rPr lang="zh-CN" altLang="en-US" dirty="0"/>
              <a:t>及其内容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419F7-707B-4D16-AC16-3C35DC64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1" y="1125538"/>
            <a:ext cx="4907384" cy="5040312"/>
          </a:xfrm>
        </p:spPr>
        <p:txBody>
          <a:bodyPr/>
          <a:lstStyle/>
          <a:p>
            <a:pPr lvl="0"/>
            <a:r>
              <a:rPr lang="zh-CN" altLang="zh-CN" dirty="0"/>
              <a:t>文档概述</a:t>
            </a:r>
          </a:p>
          <a:p>
            <a:pPr lvl="0"/>
            <a:r>
              <a:rPr lang="zh-CN" altLang="zh-CN" dirty="0"/>
              <a:t>系统概述</a:t>
            </a:r>
          </a:p>
          <a:p>
            <a:pPr lvl="0"/>
            <a:r>
              <a:rPr lang="zh-CN" altLang="zh-CN" dirty="0"/>
              <a:t>设计目标和原则</a:t>
            </a:r>
          </a:p>
          <a:p>
            <a:pPr lvl="0"/>
            <a:r>
              <a:rPr lang="zh-CN" altLang="zh-CN" dirty="0"/>
              <a:t>设计约束和现实限制</a:t>
            </a:r>
          </a:p>
          <a:p>
            <a:pPr lvl="0"/>
            <a:r>
              <a:rPr lang="zh-CN" altLang="zh-CN" dirty="0"/>
              <a:t>体系结构设计</a:t>
            </a:r>
          </a:p>
          <a:p>
            <a:pPr lvl="0"/>
            <a:r>
              <a:rPr lang="zh-CN" altLang="zh-CN" dirty="0"/>
              <a:t>用户界面设计</a:t>
            </a:r>
          </a:p>
          <a:p>
            <a:pPr lvl="0"/>
            <a:r>
              <a:rPr lang="zh-CN" altLang="zh-CN" dirty="0"/>
              <a:t>子系统</a:t>
            </a:r>
            <a:r>
              <a:rPr lang="en-US" altLang="zh-CN" dirty="0"/>
              <a:t>/</a:t>
            </a:r>
            <a:r>
              <a:rPr lang="zh-CN" altLang="zh-CN" dirty="0"/>
              <a:t>构件设计</a:t>
            </a: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BCB6C6-7F37-4C5E-9784-8562B009CB1A}"/>
              </a:ext>
            </a:extLst>
          </p:cNvPr>
          <p:cNvSpPr txBox="1">
            <a:spLocks/>
          </p:cNvSpPr>
          <p:nvPr/>
        </p:nvSpPr>
        <p:spPr>
          <a:xfrm>
            <a:off x="6851290" y="1113061"/>
            <a:ext cx="4907384" cy="5040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用例设计</a:t>
            </a:r>
          </a:p>
          <a:p>
            <a:r>
              <a:rPr lang="zh-CN" altLang="zh-CN" dirty="0"/>
              <a:t>类设计</a:t>
            </a:r>
          </a:p>
          <a:p>
            <a:r>
              <a:rPr lang="zh-CN" altLang="zh-CN" dirty="0"/>
              <a:t>数据设计</a:t>
            </a:r>
          </a:p>
          <a:p>
            <a:r>
              <a:rPr lang="zh-CN" altLang="zh-CN" dirty="0"/>
              <a:t>接口设计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44E94E-9ECF-0F6F-80C0-1AE63DC06961}"/>
              </a:ext>
            </a:extLst>
          </p:cNvPr>
          <p:cNvSpPr/>
          <p:nvPr/>
        </p:nvSpPr>
        <p:spPr>
          <a:xfrm>
            <a:off x="0" y="6381328"/>
            <a:ext cx="12190413" cy="4680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软件设计文档采用图文并茂的方式详细描述软件设计的具体内容</a:t>
            </a:r>
          </a:p>
        </p:txBody>
      </p:sp>
    </p:spTree>
    <p:extLst>
      <p:ext uri="{BB962C8B-B14F-4D97-AF65-F5344CB8AC3E}">
        <p14:creationId xmlns:p14="http://schemas.microsoft.com/office/powerpoint/2010/main" val="243926332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FFDA-6088-4060-9861-87373AC1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软件设计中的缺陷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A7BB1-8524-4F70-BB8C-10D880B9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>
                <a:solidFill>
                  <a:srgbClr val="C00000"/>
                </a:solidFill>
              </a:rPr>
              <a:t>设计</a:t>
            </a:r>
            <a:r>
              <a:rPr lang="zh-CN" altLang="en-US" sz="2800" dirty="0">
                <a:solidFill>
                  <a:srgbClr val="C00000"/>
                </a:solidFill>
              </a:rPr>
              <a:t>不</a:t>
            </a:r>
            <a:r>
              <a:rPr lang="zh-CN" altLang="zh-CN" sz="2800" dirty="0">
                <a:solidFill>
                  <a:srgbClr val="C00000"/>
                </a:solidFill>
              </a:rPr>
              <a:t>满足需求</a:t>
            </a:r>
          </a:p>
          <a:p>
            <a:pPr lvl="1"/>
            <a:r>
              <a:rPr lang="zh-CN" altLang="zh-CN" sz="2400" dirty="0"/>
              <a:t>对软件需求的理解存在偏差，未能正确地理解用户的软件需求，导致所设计的软件无法满足用户的需要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设计质量低下</a:t>
            </a:r>
          </a:p>
          <a:p>
            <a:pPr lvl="1"/>
            <a:r>
              <a:rPr lang="zh-CN" altLang="zh-CN" sz="2400" dirty="0"/>
              <a:t>设计过程中未能遵循设计原则、缺乏设计经验，导致软件设计质量低下，</a:t>
            </a:r>
            <a:r>
              <a:rPr lang="zh-CN" altLang="en-US" sz="2400" dirty="0"/>
              <a:t>如</a:t>
            </a:r>
            <a:r>
              <a:rPr lang="zh-CN" altLang="zh-CN" sz="2400" dirty="0"/>
              <a:t>设计的软件不易于维护和扩展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设计存在不一致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dirty="0"/>
              <a:t>不同软件设计制品对同一个设计有不同的描述，或者存在不一致甚至相冲突的设计内容；多个不同软件设计要素之间存在不一致</a:t>
            </a:r>
            <a:endParaRPr lang="en-US" altLang="zh-CN" sz="2400" dirty="0"/>
          </a:p>
          <a:p>
            <a:r>
              <a:rPr lang="zh-CN" altLang="zh-CN" sz="2800" dirty="0">
                <a:solidFill>
                  <a:srgbClr val="C00000"/>
                </a:solidFill>
              </a:rPr>
              <a:t>设计不够详尽</a:t>
            </a:r>
          </a:p>
          <a:p>
            <a:pPr lvl="1"/>
            <a:r>
              <a:rPr lang="zh-CN" altLang="zh-CN" sz="2400" dirty="0"/>
              <a:t>未能提供设计细节性信息，导致程序员无法根据设计来开展编码工作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703897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C3BC-6473-479F-89F4-04603FF3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软件设计的评审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08C4-6EAE-4E6F-ADB0-78961BD7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目的：</a:t>
            </a:r>
            <a:r>
              <a:rPr lang="zh-CN" altLang="en-US" dirty="0">
                <a:solidFill>
                  <a:srgbClr val="C00000"/>
                </a:solidFill>
              </a:rPr>
              <a:t>发现软件设计模型和文档中的缺陷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谁参与评审</a:t>
            </a:r>
            <a:endParaRPr lang="en-US" altLang="zh-CN" dirty="0"/>
          </a:p>
          <a:p>
            <a:pPr lvl="1"/>
            <a:r>
              <a:rPr lang="zh-CN" altLang="en-US" dirty="0"/>
              <a:t>设计工程师、</a:t>
            </a:r>
            <a:r>
              <a:rPr lang="zh-CN" altLang="zh-CN" dirty="0"/>
              <a:t>程序员、测试工程师、用户、质量保证人员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评审什么内容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文档规范性</a:t>
            </a:r>
            <a:r>
              <a:rPr lang="zh-CN" altLang="zh-CN" dirty="0"/>
              <a:t>，软件设计文档是否符合软件设计规格说明书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设计制品的可理解性</a:t>
            </a:r>
            <a:r>
              <a:rPr lang="zh-CN" altLang="zh-CN" dirty="0"/>
              <a:t>，是否简洁、易于理解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设计内容的合法性</a:t>
            </a:r>
            <a:r>
              <a:rPr lang="zh-CN" altLang="zh-CN" dirty="0"/>
              <a:t>，设计结果是否符合相关的标准、法律和法规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设计的质量水平</a:t>
            </a:r>
            <a:r>
              <a:rPr lang="zh-CN" altLang="zh-CN" dirty="0"/>
              <a:t>，软件设计是否遵循设计原则，质量如何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设计是否满足需求</a:t>
            </a:r>
            <a:r>
              <a:rPr lang="zh-CN" altLang="zh-CN" dirty="0"/>
              <a:t>，设计是否完整和正确地实现了软件需求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设计优化性</a:t>
            </a:r>
            <a:r>
              <a:rPr lang="zh-CN" altLang="zh-CN" dirty="0"/>
              <a:t>，软件设计是否还有待优化的内容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06906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软件设计是要给出软件需求的</a:t>
            </a:r>
            <a:r>
              <a:rPr lang="zh-CN" altLang="en-US" dirty="0">
                <a:solidFill>
                  <a:srgbClr val="C00000"/>
                </a:solidFill>
              </a:rPr>
              <a:t>实现解决方案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设计既要满足需求，也要关注质量；设计用于指导实现和编码</a:t>
            </a:r>
            <a:endParaRPr lang="en-US" altLang="zh-CN" dirty="0"/>
          </a:p>
          <a:p>
            <a:r>
              <a:rPr lang="zh-CN" altLang="en-US" dirty="0"/>
              <a:t>软件设计有其</a:t>
            </a:r>
            <a:r>
              <a:rPr lang="zh-CN" altLang="en-US" dirty="0">
                <a:solidFill>
                  <a:srgbClr val="C00000"/>
                </a:solidFill>
              </a:rPr>
              <a:t>过程</a:t>
            </a:r>
            <a:r>
              <a:rPr lang="zh-CN" altLang="en-US" dirty="0"/>
              <a:t>，要</a:t>
            </a:r>
            <a:r>
              <a:rPr lang="zh-CN" altLang="en-US" dirty="0">
                <a:solidFill>
                  <a:srgbClr val="C00000"/>
                </a:solidFill>
              </a:rPr>
              <a:t>循序渐进</a:t>
            </a:r>
            <a:r>
              <a:rPr lang="zh-CN" altLang="en-US" dirty="0"/>
              <a:t>地开展设计</a:t>
            </a:r>
            <a:endParaRPr lang="en-US" altLang="zh-CN" dirty="0"/>
          </a:p>
          <a:p>
            <a:pPr lvl="1"/>
            <a:r>
              <a:rPr lang="zh-CN" altLang="en-US" dirty="0"/>
              <a:t>从体系结构设计、用户界面设计、详细设计</a:t>
            </a:r>
            <a:endParaRPr lang="en-US" altLang="zh-CN" dirty="0"/>
          </a:p>
          <a:p>
            <a:r>
              <a:rPr lang="zh-CN" altLang="en-US" dirty="0"/>
              <a:t>软件设计要遵循一系列的</a:t>
            </a:r>
            <a:r>
              <a:rPr lang="zh-CN" altLang="en-US" dirty="0">
                <a:solidFill>
                  <a:srgbClr val="C00000"/>
                </a:solidFill>
              </a:rPr>
              <a:t>基本原则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模块化、信息隐藏、逐步求精、多视点等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面向对象软件设计</a:t>
            </a:r>
            <a:r>
              <a:rPr lang="zh-CN" altLang="en-US" dirty="0"/>
              <a:t>的特点</a:t>
            </a:r>
            <a:endParaRPr lang="en-US" altLang="zh-CN" dirty="0"/>
          </a:p>
          <a:p>
            <a:pPr lvl="1"/>
            <a:r>
              <a:rPr lang="zh-CN" altLang="en-US" dirty="0"/>
              <a:t>基于面向对象的概念和抽象，系统性的设计支持，具有多种优点</a:t>
            </a:r>
            <a:endParaRPr lang="en-US" altLang="zh-CN" dirty="0"/>
          </a:p>
          <a:p>
            <a:r>
              <a:rPr lang="zh-CN" altLang="en-US" dirty="0"/>
              <a:t>对软件设计结果进行</a:t>
            </a:r>
            <a:r>
              <a:rPr lang="zh-CN" altLang="en-US" dirty="0">
                <a:solidFill>
                  <a:srgbClr val="C00000"/>
                </a:solidFill>
              </a:rPr>
              <a:t>文档化和评审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撰写软件设计文档，发现和纠正软件设计中存在的缺陷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需求、设计、实现间的关系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Wingdings" panose="05000000000000000000" pitchFamily="2" charset="2"/>
              </a:rPr>
              <a:t>需求 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设计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需求回答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做什么</a:t>
            </a: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what</a:t>
            </a:r>
            <a:r>
              <a:rPr lang="zh-CN" altLang="en-US" b="1" dirty="0">
                <a:sym typeface="Wingdings" panose="05000000000000000000" pitchFamily="2" charset="2"/>
              </a:rPr>
              <a:t>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设计回答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如何做（</a:t>
            </a:r>
            <a:r>
              <a:rPr lang="en-US" altLang="zh-CN" b="1" dirty="0">
                <a:solidFill>
                  <a:srgbClr val="C00000"/>
                </a:solidFill>
                <a:sym typeface="Wingdings" panose="05000000000000000000" pitchFamily="2" charset="2"/>
              </a:rPr>
              <a:t>How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设计图纸</a:t>
            </a:r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0"/>
            <a:r>
              <a:rPr lang="zh-CN" altLang="en-US" dirty="0">
                <a:sym typeface="Wingdings" panose="05000000000000000000" pitchFamily="2" charset="2"/>
              </a:rPr>
              <a:t>设计 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zh-CN" altLang="en-US" dirty="0">
                <a:sym typeface="Wingdings" panose="05000000000000000000" pitchFamily="2" charset="2"/>
              </a:rPr>
              <a:t>实现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基于设计来指导</a:t>
            </a:r>
            <a:r>
              <a:rPr lang="zh-CN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施工和实现</a:t>
            </a:r>
            <a:endParaRPr lang="en-US" altLang="zh-CN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设计的质量直接决定了软件产品的质量</a:t>
            </a:r>
            <a:r>
              <a:rPr lang="zh-CN" altLang="en-US" dirty="0">
                <a:sym typeface="+mn-ea"/>
              </a:rPr>
              <a:t>！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82" y="2946744"/>
            <a:ext cx="9940586" cy="104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732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“</a:t>
            </a:r>
            <a:r>
              <a:rPr lang="zh-CN" altLang="en-US" dirty="0"/>
              <a:t>小米便签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软件实现解决方案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1088740"/>
            <a:ext cx="10302413" cy="4500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07136" y="5791407"/>
            <a:ext cx="404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整体架构层面的设计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934AD-6FC7-005D-CF67-4484C0C5C853}"/>
              </a:ext>
            </a:extLst>
          </p:cNvPr>
          <p:cNvSpPr txBox="1"/>
          <p:nvPr/>
        </p:nvSpPr>
        <p:spPr>
          <a:xfrm>
            <a:off x="10739722" y="2060848"/>
            <a:ext cx="1260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模块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组织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交互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算法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数据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……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设计的多样性和质量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74726" y="3320988"/>
            <a:ext cx="2412268" cy="1080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用户需求</a:t>
            </a:r>
          </a:p>
        </p:txBody>
      </p:sp>
      <p:cxnSp>
        <p:nvCxnSpPr>
          <p:cNvPr id="9" name="直接箭头连接符 8"/>
          <p:cNvCxnSpPr>
            <a:stCxn id="6" idx="3"/>
            <a:endCxn id="16" idx="1"/>
          </p:cNvCxnSpPr>
          <p:nvPr/>
        </p:nvCxnSpPr>
        <p:spPr>
          <a:xfrm flipV="1">
            <a:off x="4186994" y="2237828"/>
            <a:ext cx="2304256" cy="162322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17" idx="1"/>
          </p:cNvCxnSpPr>
          <p:nvPr/>
        </p:nvCxnSpPr>
        <p:spPr>
          <a:xfrm>
            <a:off x="4186994" y="3861048"/>
            <a:ext cx="2304256" cy="3620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18" idx="1"/>
          </p:cNvCxnSpPr>
          <p:nvPr/>
        </p:nvCxnSpPr>
        <p:spPr>
          <a:xfrm>
            <a:off x="4186994" y="3861048"/>
            <a:ext cx="2304257" cy="169370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50" y="1491385"/>
            <a:ext cx="2952750" cy="1492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50" y="3061685"/>
            <a:ext cx="2952328" cy="16711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51" y="4764174"/>
            <a:ext cx="2952115" cy="15811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54898" y="4712978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如何评价设计的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质量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优劣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）？</a:t>
            </a:r>
            <a:endParaRPr lang="en-US" altLang="zh-CN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61170" y="2007640"/>
            <a:ext cx="205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设计结果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61170" y="3685852"/>
            <a:ext cx="194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设计结果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7538" y="5462743"/>
            <a:ext cx="192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设计结果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12550" y="3383994"/>
            <a:ext cx="1069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软件设计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598" y="1068905"/>
            <a:ext cx="4640812" cy="167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软件设计是一个创作的过程，充分展示工程师的创造性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</a:rPr>
              <a:t>因此，同一个需求也会有多种软件设计方案</a:t>
            </a:r>
          </a:p>
        </p:txBody>
      </p:sp>
    </p:spTree>
    <p:extLst>
      <p:ext uri="{BB962C8B-B14F-4D97-AF65-F5344CB8AC3E}">
        <p14:creationId xmlns:p14="http://schemas.microsoft.com/office/powerpoint/2010/main" val="36591843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软件设计的</a:t>
            </a:r>
            <a:r>
              <a:rPr lang="zh-CN" altLang="zh-CN">
                <a:effectLst/>
              </a:rPr>
              <a:t>质量</a:t>
            </a:r>
            <a:r>
              <a:rPr lang="zh-CN" altLang="en-US">
                <a:effectLst/>
              </a:rPr>
              <a:t>要求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满足需求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设计必须实现所有利益相关者的需求</a:t>
            </a:r>
            <a:endParaRPr lang="zh-CN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遵循约束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设计必须满足软件项目的实现约束，确保其后期可以通过编码实现</a:t>
            </a:r>
            <a:endParaRPr lang="zh-CN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充分</a:t>
            </a:r>
            <a:r>
              <a:rPr lang="zh-CN" altLang="zh-CN" dirty="0">
                <a:solidFill>
                  <a:srgbClr val="C00000"/>
                </a:solidFill>
              </a:rPr>
              <a:t>优化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根据设计优化原则，权衡多种设计方案，确保</a:t>
            </a:r>
            <a:r>
              <a:rPr lang="zh-CN" altLang="zh-CN" dirty="0"/>
              <a:t>软件产品能够表现出良好的软件</a:t>
            </a:r>
            <a:r>
              <a:rPr lang="zh-CN" altLang="zh-CN" dirty="0">
                <a:solidFill>
                  <a:srgbClr val="C00000"/>
                </a:solidFill>
              </a:rPr>
              <a:t>质量属性</a:t>
            </a:r>
            <a:r>
              <a:rPr lang="zh-CN" altLang="zh-CN" dirty="0"/>
              <a:t>，尤其是正确性、有效性、可靠性和可修改性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足够详细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提供完整、全面、细致的设计内容。例如包括体系结构、接口、详细设计、数据设计等。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通俗易懂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确保设计其对后续的编码、测试以及维护人员，是可读、可理解的指南。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1778-E18B-6288-BA41-F5F891A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软件设计过程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0FBE59-ACA4-AC67-B289-83829FFB683D}"/>
              </a:ext>
            </a:extLst>
          </p:cNvPr>
          <p:cNvSpPr/>
          <p:nvPr/>
        </p:nvSpPr>
        <p:spPr>
          <a:xfrm>
            <a:off x="478133" y="2708920"/>
            <a:ext cx="1548621" cy="976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体系结构设计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C24BE4-FE2D-0E11-E310-D85B06D69AD5}"/>
              </a:ext>
            </a:extLst>
          </p:cNvPr>
          <p:cNvSpPr/>
          <p:nvPr/>
        </p:nvSpPr>
        <p:spPr>
          <a:xfrm>
            <a:off x="2801064" y="2708920"/>
            <a:ext cx="1548621" cy="976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人机交互设计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CADE80-D86C-DF27-0D59-8091ED4B868E}"/>
              </a:ext>
            </a:extLst>
          </p:cNvPr>
          <p:cNvSpPr/>
          <p:nvPr/>
        </p:nvSpPr>
        <p:spPr>
          <a:xfrm>
            <a:off x="5249706" y="2708920"/>
            <a:ext cx="1548621" cy="976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软件详细设计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D57091-E3B1-F2CE-F3BB-FF398D374C6A}"/>
              </a:ext>
            </a:extLst>
          </p:cNvPr>
          <p:cNvSpPr/>
          <p:nvPr/>
        </p:nvSpPr>
        <p:spPr>
          <a:xfrm>
            <a:off x="7571370" y="2708920"/>
            <a:ext cx="1548621" cy="976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文档化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软件设计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36105D-CD0D-709D-7EE3-74F3F619BFF6}"/>
              </a:ext>
            </a:extLst>
          </p:cNvPr>
          <p:cNvSpPr/>
          <p:nvPr/>
        </p:nvSpPr>
        <p:spPr>
          <a:xfrm>
            <a:off x="9911181" y="2708920"/>
            <a:ext cx="1548621" cy="9768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软件设计评审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53F68E-88A3-6A5A-7F3B-8E0835DBF0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26754" y="3197322"/>
            <a:ext cx="774310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E28998F-2D02-1A7E-9FB8-614C6F8CC5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49685" y="3197322"/>
            <a:ext cx="900021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E43A20-6B21-EC9A-B923-36554315ADD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98327" y="3197322"/>
            <a:ext cx="773043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50A551-B41D-5064-BC94-0827FAE45AF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119991" y="3197322"/>
            <a:ext cx="791190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54B86EA-8541-55B4-C0E3-0D7CF0DD9BAA}"/>
              </a:ext>
            </a:extLst>
          </p:cNvPr>
          <p:cNvSpPr/>
          <p:nvPr/>
        </p:nvSpPr>
        <p:spPr>
          <a:xfrm>
            <a:off x="4114986" y="4653136"/>
            <a:ext cx="2520729" cy="6167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软件设计管理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BBF1608-851D-02EE-F0F6-2376CD573DB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34" y="3197322"/>
            <a:ext cx="431599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A2F9C9-8C66-35F1-AC44-CF64D0D3DB88}"/>
              </a:ext>
            </a:extLst>
          </p:cNvPr>
          <p:cNvCxnSpPr>
            <a:cxnSpLocks/>
          </p:cNvCxnSpPr>
          <p:nvPr/>
        </p:nvCxnSpPr>
        <p:spPr>
          <a:xfrm>
            <a:off x="11459802" y="3168692"/>
            <a:ext cx="648072" cy="0"/>
          </a:xfrm>
          <a:prstGeom prst="straightConnector1">
            <a:avLst/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74644B0-889D-E4D7-49DC-1FBBBB66C753}"/>
              </a:ext>
            </a:extLst>
          </p:cNvPr>
          <p:cNvCxnSpPr>
            <a:endCxn id="18" idx="1"/>
          </p:cNvCxnSpPr>
          <p:nvPr/>
        </p:nvCxnSpPr>
        <p:spPr>
          <a:xfrm>
            <a:off x="186347" y="3356992"/>
            <a:ext cx="3928639" cy="1604526"/>
          </a:xfrm>
          <a:prstGeom prst="bentConnector3">
            <a:avLst>
              <a:gd name="adj1" fmla="val -35"/>
            </a:avLst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63C3432-FF2C-1499-ED75-860FC6A1DF2D}"/>
              </a:ext>
            </a:extLst>
          </p:cNvPr>
          <p:cNvCxnSpPr>
            <a:stCxn id="18" idx="3"/>
          </p:cNvCxnSpPr>
          <p:nvPr/>
        </p:nvCxnSpPr>
        <p:spPr>
          <a:xfrm flipV="1">
            <a:off x="6635715" y="3305334"/>
            <a:ext cx="4999904" cy="1656184"/>
          </a:xfrm>
          <a:prstGeom prst="bentConnector3">
            <a:avLst>
              <a:gd name="adj1" fmla="val 99937"/>
            </a:avLst>
          </a:prstGeom>
          <a:ln w="635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多文档 42">
            <a:extLst>
              <a:ext uri="{FF2B5EF4-FFF2-40B4-BE49-F238E27FC236}">
                <a16:creationId xmlns:a16="http://schemas.microsoft.com/office/drawing/2014/main" id="{20034461-D9BE-2C8E-A4D5-CBD3AB601B77}"/>
              </a:ext>
            </a:extLst>
          </p:cNvPr>
          <p:cNvSpPr/>
          <p:nvPr/>
        </p:nvSpPr>
        <p:spPr>
          <a:xfrm>
            <a:off x="2674826" y="1093980"/>
            <a:ext cx="2016224" cy="822852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软件需求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42A9DAD-C1C8-EBBB-E7AF-362057951CE0}"/>
              </a:ext>
            </a:extLst>
          </p:cNvPr>
          <p:cNvCxnSpPr>
            <a:stCxn id="43" idx="1"/>
            <a:endCxn id="4" idx="0"/>
          </p:cNvCxnSpPr>
          <p:nvPr/>
        </p:nvCxnSpPr>
        <p:spPr>
          <a:xfrm rot="10800000" flipV="1">
            <a:off x="1252444" y="1505406"/>
            <a:ext cx="1422382" cy="1203514"/>
          </a:xfrm>
          <a:prstGeom prst="bentConnector2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BA0181-DFF7-2B89-9F77-6F33EF83D6D8}"/>
              </a:ext>
            </a:extLst>
          </p:cNvPr>
          <p:cNvCxnSpPr>
            <a:stCxn id="43" idx="2"/>
            <a:endCxn id="5" idx="0"/>
          </p:cNvCxnSpPr>
          <p:nvPr/>
        </p:nvCxnSpPr>
        <p:spPr>
          <a:xfrm>
            <a:off x="3542736" y="1885670"/>
            <a:ext cx="32639" cy="823250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05731F45-1315-CB5E-6A13-6521CC12F269}"/>
              </a:ext>
            </a:extLst>
          </p:cNvPr>
          <p:cNvCxnSpPr>
            <a:stCxn id="43" idx="3"/>
            <a:endCxn id="6" idx="0"/>
          </p:cNvCxnSpPr>
          <p:nvPr/>
        </p:nvCxnSpPr>
        <p:spPr>
          <a:xfrm>
            <a:off x="4691050" y="1505406"/>
            <a:ext cx="1332967" cy="1203514"/>
          </a:xfrm>
          <a:prstGeom prst="bentConnector2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C0333FB-75B5-903B-2810-C0AB82497036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9515587" y="2515819"/>
            <a:ext cx="12700" cy="2339811"/>
          </a:xfrm>
          <a:prstGeom prst="bentConnector3">
            <a:avLst>
              <a:gd name="adj1" fmla="val 339521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678816F-408A-2FAF-91F8-698414CCA47C}"/>
              </a:ext>
            </a:extLst>
          </p:cNvPr>
          <p:cNvCxnSpPr>
            <a:stCxn id="8" idx="2"/>
            <a:endCxn id="6" idx="2"/>
          </p:cNvCxnSpPr>
          <p:nvPr/>
        </p:nvCxnSpPr>
        <p:spPr>
          <a:xfrm rot="5400000">
            <a:off x="8354755" y="1354987"/>
            <a:ext cx="12700" cy="4661475"/>
          </a:xfrm>
          <a:prstGeom prst="bentConnector3">
            <a:avLst>
              <a:gd name="adj1" fmla="val 335207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2C1FFB59-41B2-C097-7526-9EFA870B918B}"/>
              </a:ext>
            </a:extLst>
          </p:cNvPr>
          <p:cNvCxnSpPr>
            <a:stCxn id="8" idx="2"/>
            <a:endCxn id="5" idx="2"/>
          </p:cNvCxnSpPr>
          <p:nvPr/>
        </p:nvCxnSpPr>
        <p:spPr>
          <a:xfrm rot="5400000">
            <a:off x="7130434" y="130666"/>
            <a:ext cx="12700" cy="7110117"/>
          </a:xfrm>
          <a:prstGeom prst="bentConnector3">
            <a:avLst>
              <a:gd name="adj1" fmla="val 34383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4DCA95BD-F8EB-5E5B-0E0F-CE206C25BA6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>
            <a:off x="5968968" y="-1030800"/>
            <a:ext cx="12700" cy="9433048"/>
          </a:xfrm>
          <a:prstGeom prst="bentConnector3">
            <a:avLst>
              <a:gd name="adj1" fmla="val 335209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C9A9EF1-7E7D-3E0F-48DA-025C99444A58}"/>
              </a:ext>
            </a:extLst>
          </p:cNvPr>
          <p:cNvSpPr txBox="1"/>
          <p:nvPr/>
        </p:nvSpPr>
        <p:spPr>
          <a:xfrm>
            <a:off x="9407574" y="4205186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4847323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6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0000"/>
    </a:accent1>
    <a:accent2>
      <a:srgbClr val="000000"/>
    </a:accent2>
    <a:accent3>
      <a:srgbClr val="0000FF"/>
    </a:accent3>
    <a:accent4>
      <a:srgbClr val="00B0F0"/>
    </a:accent4>
    <a:accent5>
      <a:srgbClr val="0000BF"/>
    </a:accent5>
    <a:accent6>
      <a:srgbClr val="00B050"/>
    </a:accent6>
    <a:hlink>
      <a:srgbClr val="92D050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</TotalTime>
  <Words>2837</Words>
  <Application>Microsoft Office PowerPoint</Application>
  <PresentationFormat>自定义</PresentationFormat>
  <Paragraphs>412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微软雅黑</vt:lpstr>
      <vt:lpstr>Arial</vt:lpstr>
      <vt:lpstr>Times New Roman</vt:lpstr>
      <vt:lpstr>Wingdings</vt:lpstr>
      <vt:lpstr>自定义设计方案</vt:lpstr>
      <vt:lpstr>Visio</vt:lpstr>
      <vt:lpstr>PowerPoint 演示文稿</vt:lpstr>
      <vt:lpstr>内容</vt:lpstr>
      <vt:lpstr>1.1 何为软件设计？</vt:lpstr>
      <vt:lpstr>何为软件系统的解决方案？</vt:lpstr>
      <vt:lpstr>需求、设计、实现间的关系</vt:lpstr>
      <vt:lpstr>示例：“小米便签”的软件实现解决方案</vt:lpstr>
      <vt:lpstr>1.2 设计的多样性和质量</vt:lpstr>
      <vt:lpstr>软件设计的质量要求</vt:lpstr>
      <vt:lpstr>1.3 软件设计过程</vt:lpstr>
      <vt:lpstr>软件设计过程 – 软件体系结构设计</vt:lpstr>
      <vt:lpstr>示例：分层的软件体系结构</vt:lpstr>
      <vt:lpstr> 软件设计过程 – 用户界面设计</vt:lpstr>
      <vt:lpstr>软件设计过程 – 软件详细设计</vt:lpstr>
      <vt:lpstr>示例：软构件及接口设计</vt:lpstr>
      <vt:lpstr>示例：类设计</vt:lpstr>
      <vt:lpstr>1.4 软件设计元素</vt:lpstr>
      <vt:lpstr>软件设计元素之间的关系</vt:lpstr>
      <vt:lpstr>内容</vt:lpstr>
      <vt:lpstr>2.1 软件设计的基本原则</vt:lpstr>
      <vt:lpstr>1. 抽象原则</vt:lpstr>
      <vt:lpstr>示例：体系结构层次的设计抽象</vt:lpstr>
      <vt:lpstr>示例：构件层次的设计抽象</vt:lpstr>
      <vt:lpstr>2. 模块化、高内聚度和低耦合度原则</vt:lpstr>
      <vt:lpstr>高内聚度原则</vt:lpstr>
      <vt:lpstr>低耦合度原则</vt:lpstr>
      <vt:lpstr>模块分解与开发成本之间的关系</vt:lpstr>
      <vt:lpstr>3. 信息隐藏原则</vt:lpstr>
      <vt:lpstr>信息隐藏示例</vt:lpstr>
      <vt:lpstr>4. 关注点分离原则</vt:lpstr>
      <vt:lpstr>5. 软件重用原则</vt:lpstr>
      <vt:lpstr>6. 软件设计的其它原则</vt:lpstr>
      <vt:lpstr>内容</vt:lpstr>
      <vt:lpstr>3.1 面向对象软件设计的基本思想</vt:lpstr>
      <vt:lpstr>3.2 面向对象软件设计过程</vt:lpstr>
      <vt:lpstr>示例：面向对象的软件设计表示</vt:lpstr>
      <vt:lpstr>3.3 面向对象软件设计的优势（1/2）</vt:lpstr>
      <vt:lpstr>面向对象软件设计的优势（2/2）</vt:lpstr>
      <vt:lpstr>3.4 软件设计的CASE工具</vt:lpstr>
      <vt:lpstr>内容</vt:lpstr>
      <vt:lpstr>4.1 软件设计的输出</vt:lpstr>
      <vt:lpstr>4.2 软件设计文档规范及其内容</vt:lpstr>
      <vt:lpstr>4.3 软件设计中的缺陷</vt:lpstr>
      <vt:lpstr>4.4 软件设计的评审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2617</cp:revision>
  <dcterms:created xsi:type="dcterms:W3CDTF">2113-01-01T00:00:00Z</dcterms:created>
  <dcterms:modified xsi:type="dcterms:W3CDTF">2024-12-17T08:58:55Z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