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891" r:id="rId2"/>
    <p:sldId id="524" r:id="rId3"/>
    <p:sldId id="2909" r:id="rId4"/>
    <p:sldId id="369" r:id="rId5"/>
    <p:sldId id="440" r:id="rId6"/>
    <p:sldId id="2911" r:id="rId7"/>
    <p:sldId id="442" r:id="rId8"/>
    <p:sldId id="457" r:id="rId9"/>
    <p:sldId id="1379" r:id="rId10"/>
    <p:sldId id="680" r:id="rId11"/>
    <p:sldId id="683" r:id="rId12"/>
    <p:sldId id="1380" r:id="rId13"/>
    <p:sldId id="1378" r:id="rId14"/>
    <p:sldId id="671" r:id="rId15"/>
    <p:sldId id="672" r:id="rId16"/>
    <p:sldId id="2944" r:id="rId17"/>
    <p:sldId id="673" r:id="rId18"/>
    <p:sldId id="674" r:id="rId19"/>
    <p:sldId id="675" r:id="rId20"/>
    <p:sldId id="1381" r:id="rId21"/>
    <p:sldId id="688" r:id="rId22"/>
    <p:sldId id="690" r:id="rId23"/>
    <p:sldId id="691" r:id="rId24"/>
    <p:sldId id="1382" r:id="rId25"/>
    <p:sldId id="692" r:id="rId26"/>
    <p:sldId id="693" r:id="rId27"/>
    <p:sldId id="513" r:id="rId28"/>
    <p:sldId id="514" r:id="rId29"/>
    <p:sldId id="2939" r:id="rId30"/>
    <p:sldId id="478" r:id="rId31"/>
    <p:sldId id="479" r:id="rId32"/>
    <p:sldId id="1806" r:id="rId33"/>
    <p:sldId id="2906" r:id="rId34"/>
    <p:sldId id="616" r:id="rId35"/>
    <p:sldId id="481" r:id="rId36"/>
    <p:sldId id="1807" r:id="rId37"/>
    <p:sldId id="486" r:id="rId38"/>
    <p:sldId id="617" r:id="rId39"/>
    <p:sldId id="483" r:id="rId40"/>
    <p:sldId id="1808" r:id="rId41"/>
    <p:sldId id="487" r:id="rId42"/>
    <p:sldId id="618" r:id="rId43"/>
    <p:sldId id="488" r:id="rId44"/>
    <p:sldId id="490" r:id="rId45"/>
    <p:sldId id="489" r:id="rId46"/>
    <p:sldId id="2916" r:id="rId47"/>
    <p:sldId id="2917" r:id="rId48"/>
    <p:sldId id="2918" r:id="rId49"/>
    <p:sldId id="2919" r:id="rId50"/>
    <p:sldId id="2920" r:id="rId51"/>
    <p:sldId id="2945" r:id="rId52"/>
    <p:sldId id="2946" r:id="rId53"/>
    <p:sldId id="2952" r:id="rId54"/>
    <p:sldId id="2940" r:id="rId55"/>
    <p:sldId id="2941" r:id="rId56"/>
    <p:sldId id="450" r:id="rId57"/>
    <p:sldId id="620" r:id="rId58"/>
    <p:sldId id="621" r:id="rId59"/>
    <p:sldId id="408" r:id="rId60"/>
    <p:sldId id="491" r:id="rId61"/>
    <p:sldId id="2923" r:id="rId62"/>
    <p:sldId id="622" r:id="rId63"/>
    <p:sldId id="2924" r:id="rId64"/>
    <p:sldId id="626" r:id="rId65"/>
    <p:sldId id="413" r:id="rId66"/>
    <p:sldId id="1629" r:id="rId67"/>
    <p:sldId id="2925" r:id="rId68"/>
    <p:sldId id="2926" r:id="rId69"/>
    <p:sldId id="421" r:id="rId70"/>
    <p:sldId id="422" r:id="rId71"/>
    <p:sldId id="1633" r:id="rId72"/>
    <p:sldId id="2947" r:id="rId73"/>
    <p:sldId id="2948" r:id="rId74"/>
    <p:sldId id="1634" r:id="rId75"/>
    <p:sldId id="2950" r:id="rId76"/>
    <p:sldId id="424" r:id="rId77"/>
    <p:sldId id="2930" r:id="rId78"/>
    <p:sldId id="1635" r:id="rId79"/>
    <p:sldId id="2942" r:id="rId80"/>
    <p:sldId id="2953" r:id="rId81"/>
    <p:sldId id="2949" r:id="rId82"/>
    <p:sldId id="1644" r:id="rId83"/>
    <p:sldId id="505" r:id="rId84"/>
    <p:sldId id="506" r:id="rId85"/>
  </p:sldIdLst>
  <p:sldSz cx="12190413" cy="6858000"/>
  <p:notesSz cx="7099300" cy="10234613"/>
  <p:custDataLst>
    <p:tags r:id="rId8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  <p:cmAuthor id="2" name="TOMMY" initials="T" lastIdx="1" clrIdx="1">
    <p:extLst>
      <p:ext uri="{19B8F6BF-5375-455C-9EA6-DF929625EA0E}">
        <p15:presenceInfo xmlns:p15="http://schemas.microsoft.com/office/powerpoint/2012/main" userId="TOM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BE2"/>
    <a:srgbClr val="DADE42"/>
    <a:srgbClr val="E05E40"/>
    <a:srgbClr val="F99527"/>
    <a:srgbClr val="9EC1F4"/>
    <a:srgbClr val="F3698A"/>
    <a:srgbClr val="E99417"/>
    <a:srgbClr val="BA2D06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8" autoAdjust="0"/>
    <p:restoredTop sz="87638" autoAdjust="0"/>
  </p:normalViewPr>
  <p:slideViewPr>
    <p:cSldViewPr>
      <p:cViewPr varScale="1">
        <p:scale>
          <a:sx n="96" d="100"/>
          <a:sy n="96" d="100"/>
        </p:scale>
        <p:origin x="307" y="72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gs" Target="tags/tag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Visio___1.vsdx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D93D1C2-5BA3-4830-B71F-95742B5AA952}"/>
              </a:ext>
            </a:extLst>
          </p:cNvPr>
          <p:cNvSpPr txBox="1">
            <a:spLocks noChangeArrowheads="1"/>
          </p:cNvSpPr>
          <p:nvPr/>
        </p:nvSpPr>
        <p:spPr>
          <a:xfrm>
            <a:off x="641349" y="2708920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12960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6635576" cy="50403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功效</a:t>
            </a:r>
            <a:endParaRPr lang="en-US" altLang="zh-CN" dirty="0"/>
          </a:p>
          <a:p>
            <a:pPr lvl="1"/>
            <a:r>
              <a:rPr lang="zh-CN" altLang="en-US" dirty="0"/>
              <a:t>描述系统的</a:t>
            </a:r>
            <a:r>
              <a:rPr lang="zh-CN" altLang="en-US" dirty="0">
                <a:solidFill>
                  <a:srgbClr val="C00000"/>
                </a:solidFill>
              </a:rPr>
              <a:t>高层结构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将复杂系统抽象为一个包，在下层继续分解为子包</a:t>
            </a:r>
            <a:r>
              <a:rPr lang="en-US" altLang="zh-CN" dirty="0"/>
              <a:t>(</a:t>
            </a:r>
            <a:r>
              <a:rPr lang="zh-CN" altLang="en-US" dirty="0"/>
              <a:t>子系统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dirty="0"/>
              <a:t>刻画包间的</a:t>
            </a:r>
            <a:r>
              <a:rPr lang="zh-CN" altLang="zh-CN" b="1" dirty="0">
                <a:solidFill>
                  <a:srgbClr val="C00000"/>
                </a:solidFill>
              </a:rPr>
              <a:t>构成和依赖</a:t>
            </a:r>
            <a:r>
              <a:rPr lang="zh-CN" altLang="zh-CN" dirty="0"/>
              <a:t>关系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图的构成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：包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：包间的关系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包间的关系</a:t>
            </a:r>
            <a:endParaRPr lang="en-US" altLang="zh-CN" dirty="0"/>
          </a:p>
          <a:p>
            <a:pPr lvl="1"/>
            <a:r>
              <a:rPr lang="zh-CN" altLang="en-US" dirty="0"/>
              <a:t>组成、依赖、泛化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D00F1B-BCFE-4FDA-8558-9192A548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48" y="911758"/>
            <a:ext cx="3978654" cy="546787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包图的作用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一种组合机制，用于模型的</a:t>
            </a:r>
            <a:r>
              <a:rPr lang="zh-CN" altLang="en-US" dirty="0">
                <a:solidFill>
                  <a:srgbClr val="C00000"/>
                </a:solidFill>
              </a:rPr>
              <a:t>逻辑组织</a:t>
            </a:r>
          </a:p>
          <a:p>
            <a:pPr lvl="1"/>
            <a:r>
              <a:rPr lang="zh-CN" altLang="zh-CN" dirty="0"/>
              <a:t>将大型软件系统划分成不同包，以构建各类模型</a:t>
            </a:r>
          </a:p>
          <a:p>
            <a:pPr lvl="0"/>
            <a:r>
              <a:rPr lang="zh-CN" altLang="zh-CN" dirty="0"/>
              <a:t>作为</a:t>
            </a:r>
            <a:r>
              <a:rPr lang="zh-CN" altLang="zh-CN" dirty="0">
                <a:solidFill>
                  <a:srgbClr val="C00000"/>
                </a:solidFill>
              </a:rPr>
              <a:t>模型管理</a:t>
            </a:r>
            <a:r>
              <a:rPr lang="zh-CN" altLang="zh-CN" dirty="0"/>
              <a:t>的基本单元</a:t>
            </a:r>
            <a:endParaRPr lang="en-US" altLang="zh-CN" dirty="0"/>
          </a:p>
          <a:p>
            <a:pPr lvl="1"/>
            <a:r>
              <a:rPr lang="zh-CN" altLang="zh-CN" dirty="0"/>
              <a:t>以包为单位分派开发任务安排计划，包是天然的基本处理单元</a:t>
            </a:r>
          </a:p>
          <a:p>
            <a:pPr lvl="0"/>
            <a:r>
              <a:rPr lang="zh-CN" altLang="zh-CN" dirty="0"/>
              <a:t>作为系统</a:t>
            </a:r>
            <a:r>
              <a:rPr lang="zh-CN" altLang="zh-CN" dirty="0">
                <a:solidFill>
                  <a:srgbClr val="C00000"/>
                </a:solidFill>
              </a:rPr>
              <a:t>高层结构</a:t>
            </a:r>
            <a:r>
              <a:rPr lang="zh-CN" altLang="zh-CN" dirty="0"/>
              <a:t>中的组成元素</a:t>
            </a:r>
            <a:endParaRPr lang="en-US" altLang="zh-CN" dirty="0"/>
          </a:p>
          <a:p>
            <a:pPr lvl="1"/>
            <a:r>
              <a:rPr lang="zh-CN" altLang="zh-CN" dirty="0"/>
              <a:t>逐级细分的包才是软件高层结构中恰当的组成元素</a:t>
            </a:r>
            <a:endParaRPr lang="en-US" altLang="zh-CN" dirty="0"/>
          </a:p>
          <a:p>
            <a:r>
              <a:rPr lang="zh-CN" altLang="zh-CN" dirty="0"/>
              <a:t>作为</a:t>
            </a:r>
            <a:r>
              <a:rPr lang="zh-CN" altLang="zh-CN" dirty="0">
                <a:solidFill>
                  <a:srgbClr val="C00000"/>
                </a:solidFill>
              </a:rPr>
              <a:t>访问控制</a:t>
            </a:r>
            <a:r>
              <a:rPr lang="zh-CN" altLang="zh-CN" dirty="0"/>
              <a:t>的基本手段</a:t>
            </a:r>
            <a:endParaRPr lang="en-US" altLang="zh-CN" dirty="0"/>
          </a:p>
          <a:p>
            <a:pPr lvl="1"/>
            <a:r>
              <a:rPr lang="zh-CN" altLang="zh-CN" dirty="0"/>
              <a:t>将包视为名字空间，</a:t>
            </a:r>
            <a:r>
              <a:rPr lang="zh-CN" altLang="en-US" dirty="0"/>
              <a:t>通过“包名</a:t>
            </a:r>
            <a:r>
              <a:rPr lang="en-US" altLang="zh-CN" dirty="0"/>
              <a:t>+</a:t>
            </a:r>
            <a:r>
              <a:rPr lang="zh-CN" altLang="zh-CN" dirty="0"/>
              <a:t>模型元素名</a:t>
            </a:r>
            <a:r>
              <a:rPr lang="zh-CN" altLang="en-US" dirty="0"/>
              <a:t>”</a:t>
            </a:r>
            <a:r>
              <a:rPr lang="zh-CN" altLang="zh-CN" dirty="0"/>
              <a:t>构成唯一限定名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zh-CN" altLang="en-US" dirty="0">
                <a:effectLst/>
              </a:rPr>
              <a:t>：</a:t>
            </a:r>
            <a:r>
              <a:rPr lang="zh-CN" altLang="zh-CN" dirty="0">
                <a:effectLst/>
              </a:rPr>
              <a:t>包图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C26C83-CDA7-44E7-B49E-598F3C82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8" y="800708"/>
            <a:ext cx="6223770" cy="5652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17B540-DBC0-4A0D-AD54-6F2862E00B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75426" y="804095"/>
            <a:ext cx="2916324" cy="56492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66D839D-D63C-02F4-33F6-91D54A7BB317}"/>
              </a:ext>
            </a:extLst>
          </p:cNvPr>
          <p:cNvCxnSpPr>
            <a:cxnSpLocks/>
          </p:cNvCxnSpPr>
          <p:nvPr/>
        </p:nvCxnSpPr>
        <p:spPr>
          <a:xfrm flipV="1">
            <a:off x="7427354" y="1016732"/>
            <a:ext cx="1008112" cy="104150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E37B38-F52C-50FA-CB9F-B3611ED0DC74}"/>
              </a:ext>
            </a:extLst>
          </p:cNvPr>
          <p:cNvCxnSpPr/>
          <p:nvPr/>
        </p:nvCxnSpPr>
        <p:spPr>
          <a:xfrm flipH="1" flipV="1">
            <a:off x="6347234" y="1736812"/>
            <a:ext cx="72008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209397-E113-3CD3-9559-C894AED7F5BA}"/>
              </a:ext>
            </a:extLst>
          </p:cNvPr>
          <p:cNvSpPr txBox="1"/>
          <p:nvPr/>
        </p:nvSpPr>
        <p:spPr>
          <a:xfrm>
            <a:off x="6974317" y="205823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构件图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50396793"/>
              </p:ext>
            </p:extLst>
          </p:nvPr>
        </p:nvGraphicFramePr>
        <p:xfrm>
          <a:off x="658602" y="1016732"/>
          <a:ext cx="11053228" cy="5420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视点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图（diagram）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 kern="12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结构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类图（class diagram）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对象图（object diagram）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构件图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(component diagram)</a:t>
                      </a:r>
                      <a:endParaRPr lang="en-US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依赖关系</a:t>
                      </a:r>
                      <a:endParaRPr lang="en-US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部署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部署图（deployment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描述系统中工件在物理运行环境中的</a:t>
                      </a:r>
                      <a:r>
                        <a:rPr lang="zh-CN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情况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用例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用例图（use case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构件图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功效</a:t>
            </a:r>
            <a:endParaRPr lang="en-US" altLang="zh-CN" dirty="0"/>
          </a:p>
          <a:p>
            <a:pPr lvl="1"/>
            <a:r>
              <a:rPr lang="zh-CN" altLang="zh-CN" dirty="0"/>
              <a:t>描述软件系统中</a:t>
            </a:r>
            <a:r>
              <a:rPr lang="zh-CN" altLang="zh-CN" b="1" dirty="0">
                <a:solidFill>
                  <a:srgbClr val="C00000"/>
                </a:solidFill>
              </a:rPr>
              <a:t>构件</a:t>
            </a:r>
            <a:r>
              <a:rPr lang="zh-CN" altLang="zh-CN" dirty="0"/>
              <a:t>及构件间的</a:t>
            </a:r>
            <a:r>
              <a:rPr lang="zh-CN" altLang="zh-CN" b="1" dirty="0">
                <a:solidFill>
                  <a:srgbClr val="C00000"/>
                </a:solidFill>
              </a:rPr>
              <a:t>构成和依赖</a:t>
            </a:r>
            <a:r>
              <a:rPr lang="zh-CN" altLang="zh-CN" dirty="0"/>
              <a:t>关系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图的构成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：构件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：构件间的依赖关系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构件及其接口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8759812" cy="2087438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构件</a:t>
            </a:r>
          </a:p>
          <a:p>
            <a:pPr lvl="1"/>
            <a:r>
              <a:rPr lang="zh-CN" altLang="en-US" sz="2400" dirty="0"/>
              <a:t>构件内部实现部分进行了封装和隐藏，外部只能通过</a:t>
            </a:r>
            <a:r>
              <a:rPr lang="zh-CN" altLang="zh-CN" sz="2400" b="1" dirty="0">
                <a:solidFill>
                  <a:srgbClr val="C00000"/>
                </a:solidFill>
                <a:sym typeface="+mn-ea"/>
              </a:rPr>
              <a:t>接口</a:t>
            </a:r>
            <a:r>
              <a:rPr lang="zh-CN" altLang="en-US" sz="2400" dirty="0">
                <a:sym typeface="+mn-ea"/>
              </a:rPr>
              <a:t>访问其服务</a:t>
            </a:r>
            <a:endParaRPr lang="en-US" altLang="zh-CN" sz="2400" dirty="0"/>
          </a:p>
          <a:p>
            <a:pPr lvl="1"/>
            <a:r>
              <a:rPr lang="zh-CN" altLang="en-US" sz="2400" dirty="0"/>
              <a:t>构件</a:t>
            </a:r>
            <a:r>
              <a:rPr lang="zh-CN" altLang="en-US" sz="2400" b="1" dirty="0">
                <a:solidFill>
                  <a:srgbClr val="C00000"/>
                </a:solidFill>
              </a:rPr>
              <a:t>接口与内部实现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应严格</a:t>
            </a:r>
            <a:r>
              <a:rPr lang="zh-CN" altLang="en-US" sz="2400" b="1" dirty="0">
                <a:solidFill>
                  <a:srgbClr val="C00000"/>
                </a:solidFill>
              </a:rPr>
              <a:t>分离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6199" y="3753036"/>
            <a:ext cx="11207775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kumimoji="1" lang="zh-CN" altLang="zh-CN" sz="2800" dirty="0">
                <a:solidFill>
                  <a:srgbClr val="002060"/>
                </a:solidFill>
                <a:latin typeface="Verdana"/>
                <a:ea typeface="微软雅黑"/>
              </a:rPr>
              <a:t>接口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一组操作 和</a:t>
            </a:r>
            <a:r>
              <a:rPr kumimoji="1" lang="en-US" altLang="zh-CN" b="0" dirty="0">
                <a:solidFill>
                  <a:srgbClr val="002060"/>
                </a:solidFill>
                <a:latin typeface="Verdana"/>
                <a:ea typeface="微软雅黑"/>
              </a:rPr>
              <a:t>/</a:t>
            </a: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或 属性的说明</a:t>
            </a:r>
            <a:r>
              <a:rPr kumimoji="1" lang="en-US" altLang="zh-CN" b="0" dirty="0">
                <a:solidFill>
                  <a:srgbClr val="002060"/>
                </a:solidFill>
                <a:latin typeface="Verdana"/>
                <a:ea typeface="微软雅黑"/>
              </a:rPr>
              <a:t>(</a:t>
            </a: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不含实现），用作服务提供方和使用方之间的</a:t>
            </a:r>
            <a:r>
              <a:rPr kumimoji="1" lang="zh-CN" altLang="zh-CN" dirty="0">
                <a:solidFill>
                  <a:srgbClr val="C00000"/>
                </a:solidFill>
                <a:latin typeface="Verdana"/>
                <a:ea typeface="微软雅黑"/>
              </a:rPr>
              <a:t>协议</a:t>
            </a:r>
            <a:endParaRPr kumimoji="1" lang="en-US" altLang="zh-CN" dirty="0">
              <a:solidFill>
                <a:srgbClr val="C00000"/>
              </a:solidFill>
              <a:latin typeface="Verdana"/>
              <a:ea typeface="微软雅黑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接口由类或构件</a:t>
            </a:r>
            <a:r>
              <a:rPr kumimoji="1" lang="zh-CN" altLang="zh-CN" dirty="0">
                <a:solidFill>
                  <a:srgbClr val="C00000"/>
                </a:solidFill>
                <a:latin typeface="Verdana"/>
                <a:ea typeface="微软雅黑"/>
              </a:rPr>
              <a:t>实现</a:t>
            </a:r>
            <a:endParaRPr kumimoji="1" lang="en-US" altLang="zh-CN" dirty="0">
              <a:solidFill>
                <a:srgbClr val="C00000"/>
              </a:solidFill>
              <a:latin typeface="Verdana"/>
              <a:ea typeface="微软雅黑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每个构件还</a:t>
            </a:r>
            <a:r>
              <a:rPr kumimoji="1" lang="zh-CN" altLang="en-US" b="0" dirty="0">
                <a:solidFill>
                  <a:srgbClr val="002060"/>
                </a:solidFill>
                <a:latin typeface="Verdana"/>
                <a:ea typeface="微软雅黑"/>
              </a:rPr>
              <a:t>允许</a:t>
            </a: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定义一些端口（</a:t>
            </a:r>
            <a:r>
              <a:rPr kumimoji="1" lang="en-US" altLang="zh-CN" b="0" dirty="0">
                <a:solidFill>
                  <a:srgbClr val="002060"/>
                </a:solidFill>
                <a:latin typeface="Verdana"/>
                <a:ea typeface="微软雅黑"/>
              </a:rPr>
              <a:t>port</a:t>
            </a:r>
            <a:r>
              <a:rPr kumimoji="1" lang="zh-CN" altLang="zh-CN" b="0" dirty="0">
                <a:solidFill>
                  <a:srgbClr val="002060"/>
                </a:solidFill>
                <a:latin typeface="Verdana"/>
                <a:ea typeface="微软雅黑"/>
              </a:rPr>
              <a:t>），每个端口绑定了一组</a:t>
            </a:r>
            <a:r>
              <a:rPr kumimoji="1" lang="zh-CN" altLang="zh-CN" dirty="0">
                <a:solidFill>
                  <a:srgbClr val="C00000"/>
                </a:solidFill>
                <a:latin typeface="Verdana"/>
                <a:ea typeface="微软雅黑"/>
              </a:rPr>
              <a:t>供给接口</a:t>
            </a:r>
            <a:r>
              <a:rPr kumimoji="1" lang="en-US" altLang="zh-CN" dirty="0">
                <a:solidFill>
                  <a:srgbClr val="C00000"/>
                </a:solidFill>
                <a:latin typeface="Verdana"/>
                <a:ea typeface="微软雅黑"/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  <a:latin typeface="Verdana"/>
                <a:ea typeface="微软雅黑"/>
              </a:rPr>
              <a:t>提供服务方</a:t>
            </a:r>
            <a:r>
              <a:rPr kumimoji="1" lang="en-US" altLang="zh-CN" dirty="0">
                <a:solidFill>
                  <a:srgbClr val="C00000"/>
                </a:solidFill>
                <a:latin typeface="Verdana"/>
                <a:ea typeface="微软雅黑"/>
              </a:rPr>
              <a:t>)</a:t>
            </a:r>
            <a:r>
              <a:rPr kumimoji="1" lang="zh-CN" altLang="en-US" dirty="0">
                <a:solidFill>
                  <a:srgbClr val="C00000"/>
                </a:solidFill>
                <a:latin typeface="Verdana"/>
                <a:ea typeface="微软雅黑"/>
              </a:rPr>
              <a:t>或</a:t>
            </a:r>
            <a:r>
              <a:rPr kumimoji="1" lang="zh-CN" altLang="zh-CN" dirty="0">
                <a:solidFill>
                  <a:srgbClr val="C00000"/>
                </a:solidFill>
                <a:latin typeface="Verdana"/>
                <a:ea typeface="微软雅黑"/>
              </a:rPr>
              <a:t>需求接口</a:t>
            </a:r>
            <a:endParaRPr kumimoji="1" lang="zh-CN" altLang="en-US" dirty="0">
              <a:solidFill>
                <a:srgbClr val="C00000"/>
              </a:solidFill>
              <a:latin typeface="Verdana"/>
              <a:ea typeface="微软雅黑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358362" y="1340768"/>
            <a:ext cx="2465338" cy="2700633"/>
            <a:chOff x="9371570" y="1340768"/>
            <a:chExt cx="2465338" cy="270063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t="18795" r="68503"/>
            <a:stretch/>
          </p:blipFill>
          <p:spPr>
            <a:xfrm>
              <a:off x="9371570" y="1340768"/>
              <a:ext cx="1620180" cy="270063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1063758" y="1448780"/>
              <a:ext cx="754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</a:rPr>
                <a:t>构件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082695" y="3082896"/>
              <a:ext cx="754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</a:rPr>
                <a:t>接口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4786" y="863116"/>
            <a:ext cx="11214224" cy="269950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端口</a:t>
            </a:r>
            <a:endParaRPr lang="zh-CN" altLang="zh-CN" sz="2400" dirty="0"/>
          </a:p>
          <a:p>
            <a:pPr lvl="1"/>
            <a:r>
              <a:rPr lang="zh-CN" altLang="en-US" sz="2000" dirty="0"/>
              <a:t>端口通常指的是构件与外部环境交互的接口点。</a:t>
            </a:r>
            <a:endParaRPr lang="en-US" altLang="zh-CN" sz="2000" dirty="0"/>
          </a:p>
          <a:p>
            <a:pPr lvl="1"/>
            <a:r>
              <a:rPr lang="zh-CN" altLang="en-US" sz="2000" dirty="0"/>
              <a:t>这些接口点可以是输入端口，用于接收数据或命令；也可以是输出端口，用于发送数据或响应。</a:t>
            </a:r>
            <a:endParaRPr lang="en-US" altLang="zh-CN" sz="2000" dirty="0"/>
          </a:p>
          <a:p>
            <a:r>
              <a:rPr lang="zh-CN" altLang="en-US" sz="2400" dirty="0"/>
              <a:t>如：温度控制构件包括</a:t>
            </a:r>
            <a:r>
              <a:rPr lang="en-US" altLang="zh-CN" sz="2400" dirty="0"/>
              <a:t>2</a:t>
            </a:r>
            <a:r>
              <a:rPr lang="zh-CN" altLang="en-US" sz="2400" dirty="0"/>
              <a:t>个端口</a:t>
            </a:r>
          </a:p>
          <a:p>
            <a:pPr lvl="1"/>
            <a:r>
              <a:rPr lang="zh-CN" altLang="en-US" sz="2000" dirty="0"/>
              <a:t>输入端口：接收用户设置的温度或来自传感器的温度读数。</a:t>
            </a:r>
          </a:p>
          <a:p>
            <a:pPr lvl="1"/>
            <a:r>
              <a:rPr lang="zh-CN" altLang="en-US" sz="2000" dirty="0"/>
              <a:t>输出端口：控制加热或冷却设备，并向用户报告当前温度。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78" y="3681028"/>
            <a:ext cx="5012762" cy="28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784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构件和接口的表示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</p:spPr>
        <p:txBody>
          <a:bodyPr/>
          <a:lstStyle/>
          <a:p>
            <a:r>
              <a:rPr lang="zh-CN" altLang="en-US" dirty="0"/>
              <a:t>构件的三种图元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构件及其接口的两种表示方法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95214"/>
              </p:ext>
            </p:extLst>
          </p:nvPr>
        </p:nvGraphicFramePr>
        <p:xfrm>
          <a:off x="2439599" y="2028380"/>
          <a:ext cx="709210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52900" imgH="514350" progId="Visio.Drawing.11">
                  <p:embed/>
                </p:oleObj>
              </mc:Choice>
              <mc:Fallback>
                <p:oleObj name="Visio" r:id="rId2" imgW="4152900" imgH="51435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599" y="2028380"/>
                        <a:ext cx="709210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872453"/>
              </p:ext>
            </p:extLst>
          </p:nvPr>
        </p:nvGraphicFramePr>
        <p:xfrm>
          <a:off x="2499569" y="4148286"/>
          <a:ext cx="7691090" cy="223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33975" imgH="1304925" progId="Visio.Drawing.11">
                  <p:embed/>
                </p:oleObj>
              </mc:Choice>
              <mc:Fallback>
                <p:oleObj name="Visio" r:id="rId4" imgW="5133975" imgH="1304925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569" y="4148286"/>
                        <a:ext cx="7691090" cy="2233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39342"/>
              </p:ext>
            </p:extLst>
          </p:nvPr>
        </p:nvGraphicFramePr>
        <p:xfrm>
          <a:off x="4295006" y="5460160"/>
          <a:ext cx="63564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112135" imgH="464820" progId="Visio.Drawing.11">
                  <p:embed/>
                </p:oleObj>
              </mc:Choice>
              <mc:Fallback>
                <p:oleObj name="Visio" r:id="rId6" imgW="3112135" imgH="464820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006" y="5460160"/>
                        <a:ext cx="635644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72D53A-4C88-F2EF-9A8F-720D476726AE}"/>
              </a:ext>
            </a:extLst>
          </p:cNvPr>
          <p:cNvSpPr txBox="1"/>
          <p:nvPr/>
        </p:nvSpPr>
        <p:spPr>
          <a:xfrm>
            <a:off x="4727054" y="432910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A5043E-7040-9D74-1C27-DF241E7F05DC}"/>
              </a:ext>
            </a:extLst>
          </p:cNvPr>
          <p:cNvSpPr txBox="1"/>
          <p:nvPr/>
        </p:nvSpPr>
        <p:spPr>
          <a:xfrm>
            <a:off x="8820616" y="430725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需求接口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示例：构件图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©Copyright Xinjun Mao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652821"/>
              </p:ext>
            </p:extLst>
          </p:nvPr>
        </p:nvGraphicFramePr>
        <p:xfrm>
          <a:off x="874626" y="1196752"/>
          <a:ext cx="10718761" cy="414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49775" imgH="1762125" progId="Visio.Drawing.11">
                  <p:embed/>
                </p:oleObj>
              </mc:Choice>
              <mc:Fallback>
                <p:oleObj name="Visio" r:id="rId2" imgW="4549775" imgH="176212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626" y="1196752"/>
                        <a:ext cx="10718761" cy="4140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BA9F680-862E-26EB-E941-E9F1B51D93A6}"/>
              </a:ext>
            </a:extLst>
          </p:cNvPr>
          <p:cNvSpPr txBox="1"/>
          <p:nvPr/>
        </p:nvSpPr>
        <p:spPr>
          <a:xfrm>
            <a:off x="170793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示例：构件图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55568"/>
              </p:ext>
            </p:extLst>
          </p:nvPr>
        </p:nvGraphicFramePr>
        <p:xfrm>
          <a:off x="874626" y="1052736"/>
          <a:ext cx="9145016" cy="557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96285" imgH="2012950" progId="Visio.Drawing.11">
                  <p:embed/>
                </p:oleObj>
              </mc:Choice>
              <mc:Fallback>
                <p:oleObj name="Visio" r:id="rId2" imgW="3296285" imgH="201295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626" y="1052736"/>
                        <a:ext cx="9145016" cy="5577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6B3A64-A9A5-471D-F90B-1BD71C505C8A}"/>
              </a:ext>
            </a:extLst>
          </p:cNvPr>
          <p:cNvSpPr txBox="1"/>
          <p:nvPr/>
        </p:nvSpPr>
        <p:spPr>
          <a:xfrm>
            <a:off x="2580873" y="36105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A705CE-A4C9-6E25-0D05-E59E3EBA042A}"/>
              </a:ext>
            </a:extLst>
          </p:cNvPr>
          <p:cNvSpPr txBox="1"/>
          <p:nvPr/>
        </p:nvSpPr>
        <p:spPr>
          <a:xfrm>
            <a:off x="7967414" y="24208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何为软件体系结构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概念、组成元素、视图与模型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软件体系结构风格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如何开展软件体系结构设计</a:t>
            </a:r>
            <a:endParaRPr lang="en-US" altLang="zh-CN" dirty="0"/>
          </a:p>
          <a:p>
            <a:pPr lvl="1"/>
            <a:r>
              <a:rPr lang="zh-CN" altLang="en-US" dirty="0"/>
              <a:t>价值、目标</a:t>
            </a:r>
            <a:endParaRPr lang="en-US" altLang="zh-CN" dirty="0"/>
          </a:p>
          <a:p>
            <a:pPr lvl="1"/>
            <a:r>
              <a:rPr lang="zh-CN" altLang="en-US" dirty="0"/>
              <a:t>体系结构设计过程</a:t>
            </a:r>
            <a:endParaRPr lang="en-US" altLang="zh-CN" dirty="0"/>
          </a:p>
          <a:p>
            <a:r>
              <a:rPr lang="zh-CN" altLang="en-US" dirty="0"/>
              <a:t>软件体系结构设计结果及评审</a:t>
            </a:r>
            <a:endParaRPr lang="en-US" altLang="zh-CN" dirty="0"/>
          </a:p>
          <a:p>
            <a:pPr lvl="1"/>
            <a:r>
              <a:rPr lang="zh-CN" altLang="en-US" dirty="0"/>
              <a:t>文档模板、验证原则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2636912"/>
            <a:ext cx="1881197" cy="19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 </a:t>
            </a:r>
            <a:r>
              <a:rPr lang="zh-CN" altLang="en-US" dirty="0"/>
              <a:t>部署图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294717168"/>
              </p:ext>
            </p:extLst>
          </p:nvPr>
        </p:nvGraphicFramePr>
        <p:xfrm>
          <a:off x="622598" y="961900"/>
          <a:ext cx="11125237" cy="5242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视点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图（diagram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结构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类图（class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diagram）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对象图（object diagram）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构件图(component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依赖关系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1" kern="12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endParaRPr lang="en-US" altLang="en-US" sz="20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部署图（deployment diagram）</a:t>
                      </a:r>
                      <a:endParaRPr lang="en-US" altLang="en-US" sz="20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描述系统中工件在物理运行环境中的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20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情况</a:t>
                      </a:r>
                      <a:endParaRPr lang="en-US" altLang="en-US" sz="2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用例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用例图（use case </a:t>
                      </a:r>
                      <a:r>
                        <a:rPr lang="en-US" sz="20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部署图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功效</a:t>
            </a:r>
            <a:endParaRPr lang="en-US" altLang="zh-CN" dirty="0"/>
          </a:p>
          <a:p>
            <a:pPr lvl="1"/>
            <a:r>
              <a:rPr lang="zh-CN" altLang="zh-CN" dirty="0"/>
              <a:t>表示系统</a:t>
            </a:r>
            <a:r>
              <a:rPr lang="zh-CN" altLang="en-US" dirty="0"/>
              <a:t>中各个</a:t>
            </a:r>
            <a:r>
              <a:rPr lang="zh-CN" altLang="zh-CN" dirty="0"/>
              <a:t>可执行</a:t>
            </a:r>
            <a:r>
              <a:rPr lang="zh-CN" altLang="en-US" dirty="0"/>
              <a:t>制品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artifact</a:t>
            </a:r>
            <a:r>
              <a:rPr lang="en-US" altLang="zh-CN" dirty="0"/>
              <a:t>)</a:t>
            </a:r>
            <a:r>
              <a:rPr lang="zh-CN" altLang="zh-CN" dirty="0"/>
              <a:t>在运行环境中的部署情况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可执行制品</a:t>
            </a:r>
            <a:r>
              <a:rPr lang="zh-CN" altLang="zh-CN" dirty="0"/>
              <a:t>是</a:t>
            </a:r>
            <a:r>
              <a:rPr lang="zh-CN" altLang="en-US" dirty="0"/>
              <a:t>可独立运行的</a:t>
            </a:r>
            <a:r>
              <a:rPr lang="zh-CN" altLang="zh-CN" dirty="0">
                <a:solidFill>
                  <a:srgbClr val="C00000"/>
                </a:solidFill>
              </a:rPr>
              <a:t>实现单元</a:t>
            </a:r>
            <a:r>
              <a:rPr lang="zh-CN" altLang="zh-CN" dirty="0"/>
              <a:t>，如</a:t>
            </a:r>
            <a:r>
              <a:rPr lang="en-US" altLang="zh-CN" dirty="0"/>
              <a:t>DLL</a:t>
            </a:r>
            <a:r>
              <a:rPr lang="zh-CN" altLang="zh-CN" dirty="0"/>
              <a:t>文件、</a:t>
            </a:r>
            <a:r>
              <a:rPr lang="en-US" altLang="zh-CN" dirty="0"/>
              <a:t>Java</a:t>
            </a:r>
            <a:r>
              <a:rPr lang="zh-CN" altLang="zh-CN" dirty="0"/>
              <a:t>类库（</a:t>
            </a:r>
            <a:r>
              <a:rPr lang="en-US" altLang="zh-CN" dirty="0"/>
              <a:t>jar</a:t>
            </a:r>
            <a:r>
              <a:rPr lang="zh-CN" altLang="zh-CN" dirty="0"/>
              <a:t>）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zh-CN" dirty="0"/>
              <a:t>图的构成</a:t>
            </a:r>
          </a:p>
          <a:p>
            <a:pPr lvl="1"/>
            <a:r>
              <a:rPr lang="zh-CN" altLang="zh-CN" dirty="0"/>
              <a:t>节点：</a:t>
            </a:r>
            <a:r>
              <a:rPr lang="zh-CN" altLang="zh-CN" b="1" dirty="0">
                <a:solidFill>
                  <a:srgbClr val="C00000"/>
                </a:solidFill>
              </a:rPr>
              <a:t>计算节点、工件、构件</a:t>
            </a:r>
          </a:p>
          <a:p>
            <a:pPr lvl="1"/>
            <a:r>
              <a:rPr lang="zh-CN" altLang="zh-CN" dirty="0"/>
              <a:t>边：通信和依赖</a:t>
            </a:r>
          </a:p>
          <a:p>
            <a:r>
              <a:rPr lang="zh-CN" altLang="zh-CN" dirty="0"/>
              <a:t>两种部署图</a:t>
            </a:r>
            <a:endParaRPr lang="en-US" altLang="zh-CN" dirty="0"/>
          </a:p>
          <a:p>
            <a:pPr lvl="1"/>
            <a:r>
              <a:rPr lang="zh-CN" altLang="zh-CN" dirty="0"/>
              <a:t>逻辑层面的</a:t>
            </a:r>
            <a:r>
              <a:rPr lang="zh-CN" altLang="zh-CN" b="1" dirty="0">
                <a:solidFill>
                  <a:srgbClr val="C00000"/>
                </a:solidFill>
              </a:rPr>
              <a:t>描述性部署图</a:t>
            </a:r>
            <a:r>
              <a:rPr lang="zh-CN" altLang="zh-CN" dirty="0"/>
              <a:t>描述软件的逻辑布局</a:t>
            </a:r>
            <a:endParaRPr lang="en-US" altLang="zh-CN" dirty="0"/>
          </a:p>
          <a:p>
            <a:pPr lvl="1"/>
            <a:r>
              <a:rPr lang="zh-CN" altLang="zh-CN" dirty="0"/>
              <a:t>物理层面的</a:t>
            </a:r>
            <a:r>
              <a:rPr lang="zh-CN" altLang="zh-CN" b="1" dirty="0">
                <a:solidFill>
                  <a:srgbClr val="C00000"/>
                </a:solidFill>
              </a:rPr>
              <a:t>实例性部署图</a:t>
            </a:r>
            <a:r>
              <a:rPr lang="zh-CN" altLang="zh-CN" dirty="0"/>
              <a:t>针对具体运行环境和特定的系统配置描述系统的物理部署情况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描述性部署图</a:t>
            </a:r>
            <a:r>
              <a:rPr lang="zh-CN" altLang="en-US" dirty="0"/>
              <a:t>的节点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节点</a:t>
            </a:r>
            <a:endParaRPr lang="en-US" altLang="zh-CN" dirty="0"/>
          </a:p>
          <a:p>
            <a:pPr lvl="1"/>
            <a:r>
              <a:rPr lang="zh-CN" altLang="zh-CN" dirty="0"/>
              <a:t>表示</a:t>
            </a:r>
            <a:r>
              <a:rPr lang="zh-CN" altLang="en-US" dirty="0"/>
              <a:t>支持软件制品运行</a:t>
            </a:r>
            <a:r>
              <a:rPr lang="zh-CN" altLang="zh-CN" dirty="0"/>
              <a:t>的一组</a:t>
            </a:r>
            <a:r>
              <a:rPr lang="zh-CN" altLang="zh-CN" b="1" dirty="0">
                <a:solidFill>
                  <a:srgbClr val="C00000"/>
                </a:solidFill>
              </a:rPr>
              <a:t>计算资源</a:t>
            </a:r>
            <a:r>
              <a:rPr lang="zh-CN" altLang="zh-CN" dirty="0"/>
              <a:t>（如</a:t>
            </a:r>
            <a:r>
              <a:rPr lang="en-US" altLang="zh-CN" dirty="0"/>
              <a:t>Web</a:t>
            </a:r>
            <a:r>
              <a:rPr lang="zh-CN" altLang="zh-CN" dirty="0"/>
              <a:t>服务器、应用服务器、数据库服务器等</a:t>
            </a:r>
            <a:r>
              <a:rPr lang="zh-CN" altLang="en-US" dirty="0"/>
              <a:t>）</a:t>
            </a:r>
            <a:endParaRPr lang="zh-CN" altLang="zh-CN" dirty="0"/>
          </a:p>
          <a:p>
            <a:pPr lvl="0"/>
            <a:r>
              <a:rPr lang="zh-CN" altLang="en-US" dirty="0"/>
              <a:t>软件制品</a:t>
            </a:r>
            <a:endParaRPr lang="en-US" altLang="zh-CN" dirty="0"/>
          </a:p>
          <a:p>
            <a:pPr lvl="1"/>
            <a:r>
              <a:rPr lang="zh-CN" altLang="zh-CN" dirty="0"/>
              <a:t>以构造型</a:t>
            </a:r>
            <a:r>
              <a:rPr lang="en-US" altLang="zh-CN" dirty="0"/>
              <a:t>&lt;&lt;artifact&gt;&gt;</a:t>
            </a:r>
            <a:r>
              <a:rPr lang="zh-CN" altLang="zh-CN" dirty="0"/>
              <a:t>标识</a:t>
            </a:r>
            <a:r>
              <a:rPr lang="zh-CN" altLang="en-US" dirty="0"/>
              <a:t>，</a:t>
            </a:r>
            <a:r>
              <a:rPr lang="zh-CN" altLang="zh-CN" dirty="0"/>
              <a:t>位于节点内</a:t>
            </a:r>
          </a:p>
          <a:p>
            <a:pPr lvl="0"/>
            <a:r>
              <a:rPr lang="zh-CN" altLang="zh-CN" dirty="0"/>
              <a:t>构件</a:t>
            </a:r>
            <a:endParaRPr lang="en-US" altLang="zh-CN" dirty="0"/>
          </a:p>
          <a:p>
            <a:pPr lvl="1"/>
            <a:r>
              <a:rPr lang="zh-CN" altLang="zh-CN" dirty="0"/>
              <a:t>节点内的构件表示构件部署于</a:t>
            </a:r>
            <a:r>
              <a:rPr lang="zh-CN" altLang="en-US" dirty="0"/>
              <a:t>该</a:t>
            </a:r>
            <a:r>
              <a:rPr lang="zh-CN" altLang="zh-CN" dirty="0"/>
              <a:t>节点</a:t>
            </a:r>
            <a:endParaRPr lang="en-US" altLang="zh-CN" dirty="0"/>
          </a:p>
          <a:p>
            <a:pPr lvl="1"/>
            <a:r>
              <a:rPr lang="zh-CN" altLang="zh-CN" dirty="0"/>
              <a:t>节点外的构件</a:t>
            </a:r>
            <a:r>
              <a:rPr lang="zh-CN" altLang="en-US" dirty="0"/>
              <a:t>用于</a:t>
            </a:r>
            <a:r>
              <a:rPr lang="zh-CN" altLang="zh-CN" dirty="0"/>
              <a:t>指明</a:t>
            </a:r>
            <a:r>
              <a:rPr lang="zh-CN" altLang="en-US" dirty="0"/>
              <a:t>软件制品</a:t>
            </a:r>
            <a:r>
              <a:rPr lang="zh-CN" altLang="zh-CN" dirty="0"/>
              <a:t>与构件之间的依赖关系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描述性部署图</a:t>
            </a:r>
            <a:r>
              <a:rPr lang="zh-CN" altLang="en-US"/>
              <a:t>的边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节点之间的</a:t>
            </a:r>
            <a:r>
              <a:rPr lang="zh-CN" altLang="zh-CN" dirty="0">
                <a:solidFill>
                  <a:srgbClr val="C00000"/>
                </a:solidFill>
              </a:rPr>
              <a:t>通信</a:t>
            </a:r>
            <a:r>
              <a:rPr lang="zh-CN" altLang="zh-CN" dirty="0"/>
              <a:t>关联</a:t>
            </a:r>
            <a:endParaRPr lang="en-US" altLang="zh-CN" dirty="0"/>
          </a:p>
          <a:p>
            <a:pPr lvl="1"/>
            <a:r>
              <a:rPr lang="zh-CN" altLang="zh-CN" dirty="0"/>
              <a:t>表示两个节点间的通信连接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r>
              <a:rPr lang="zh-CN" altLang="en-US" dirty="0"/>
              <a:t>制品</a:t>
            </a:r>
            <a:r>
              <a:rPr lang="zh-CN" altLang="zh-CN" dirty="0"/>
              <a:t>之间的</a:t>
            </a:r>
            <a:r>
              <a:rPr lang="zh-CN" altLang="zh-CN" dirty="0">
                <a:solidFill>
                  <a:srgbClr val="C00000"/>
                </a:solidFill>
              </a:rPr>
              <a:t>依赖</a:t>
            </a:r>
            <a:r>
              <a:rPr lang="zh-CN" altLang="zh-CN" dirty="0"/>
              <a:t>关系</a:t>
            </a:r>
            <a:endParaRPr lang="en-US" altLang="zh-CN" dirty="0"/>
          </a:p>
          <a:p>
            <a:pPr lvl="1"/>
            <a:r>
              <a:rPr lang="zh-CN" altLang="en-US" dirty="0"/>
              <a:t>表示一个制品依赖于另一制品的接口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r>
              <a:rPr lang="zh-CN" altLang="en-US" dirty="0"/>
              <a:t>制品</a:t>
            </a:r>
            <a:r>
              <a:rPr lang="zh-CN" altLang="zh-CN" dirty="0"/>
              <a:t>与构件之间的</a:t>
            </a:r>
            <a:r>
              <a:rPr lang="zh-CN" altLang="zh-CN" dirty="0">
                <a:solidFill>
                  <a:srgbClr val="C00000"/>
                </a:solidFill>
              </a:rPr>
              <a:t>依赖</a:t>
            </a:r>
            <a:r>
              <a:rPr lang="zh-CN" altLang="zh-CN" dirty="0"/>
              <a:t>关系</a:t>
            </a:r>
            <a:endParaRPr lang="en-US" altLang="zh-CN" dirty="0"/>
          </a:p>
          <a:p>
            <a:pPr lvl="1"/>
            <a:r>
              <a:rPr lang="zh-CN" altLang="zh-CN" dirty="0"/>
              <a:t>表示</a:t>
            </a:r>
            <a:r>
              <a:rPr lang="zh-CN" altLang="en-US" dirty="0"/>
              <a:t>制品</a:t>
            </a:r>
            <a:r>
              <a:rPr lang="zh-CN" altLang="zh-CN" dirty="0"/>
              <a:t>具体实现了</a:t>
            </a:r>
            <a:r>
              <a:rPr lang="zh-CN" altLang="en-US" dirty="0"/>
              <a:t>该</a:t>
            </a:r>
            <a:r>
              <a:rPr lang="zh-CN" altLang="zh-CN" dirty="0"/>
              <a:t>构件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示例：描述性部署图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5510" y="969900"/>
          <a:ext cx="9541060" cy="533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26735" imgH="3148965" progId="Visio.Drawing.11">
                  <p:embed/>
                </p:oleObj>
              </mc:Choice>
              <mc:Fallback>
                <p:oleObj name="Visio" r:id="rId2" imgW="5626735" imgH="314896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10" y="969900"/>
                        <a:ext cx="9541060" cy="5331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实例性部署图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实例性部署图与描述性部署图之间的关系可类比为</a:t>
            </a:r>
            <a:r>
              <a:rPr lang="zh-CN" altLang="zh-CN" b="0" dirty="0">
                <a:solidFill>
                  <a:srgbClr val="C00000"/>
                </a:solidFill>
              </a:rPr>
              <a:t>对象图与类图之间的关系</a:t>
            </a:r>
            <a:endParaRPr lang="en-US" altLang="zh-CN" b="0" dirty="0">
              <a:solidFill>
                <a:srgbClr val="C00000"/>
              </a:solidFill>
            </a:endParaRPr>
          </a:p>
          <a:p>
            <a:endParaRPr lang="en-US" altLang="zh-CN" b="0" dirty="0"/>
          </a:p>
          <a:p>
            <a:r>
              <a:rPr lang="zh-CN" altLang="zh-CN" b="0" dirty="0"/>
              <a:t>实例性部署图中节点的命名方式为</a:t>
            </a:r>
            <a:r>
              <a:rPr lang="en-US" altLang="zh-CN" b="0" dirty="0"/>
              <a:t>“</a:t>
            </a:r>
            <a:r>
              <a:rPr lang="zh-CN" altLang="zh-CN" b="0" u="sng" dirty="0">
                <a:solidFill>
                  <a:srgbClr val="C00000"/>
                </a:solidFill>
              </a:rPr>
              <a:t>节点名</a:t>
            </a:r>
            <a:r>
              <a:rPr lang="en-US" altLang="zh-CN" b="0" u="sng" dirty="0">
                <a:solidFill>
                  <a:srgbClr val="C00000"/>
                </a:solidFill>
              </a:rPr>
              <a:t>: </a:t>
            </a:r>
            <a:r>
              <a:rPr lang="zh-CN" altLang="zh-CN" b="0" u="sng" dirty="0">
                <a:solidFill>
                  <a:srgbClr val="C00000"/>
                </a:solidFill>
              </a:rPr>
              <a:t>类型名</a:t>
            </a:r>
            <a:r>
              <a:rPr lang="en-US" altLang="zh-CN" b="0" dirty="0"/>
              <a:t>”</a:t>
            </a:r>
            <a:r>
              <a:rPr lang="zh-CN" altLang="zh-CN" b="0" dirty="0"/>
              <a:t>，其中类型名为描述性部署图中的节点名</a:t>
            </a:r>
            <a:endParaRPr lang="zh-CN" altLang="en-US" b="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</a:t>
            </a:r>
            <a:r>
              <a:rPr lang="zh-CN" altLang="en-US" dirty="0"/>
              <a:t>：</a:t>
            </a:r>
            <a:r>
              <a:rPr lang="zh-CN" altLang="zh-CN" dirty="0"/>
              <a:t>实例</a:t>
            </a:r>
            <a:r>
              <a:rPr lang="zh-CN" altLang="zh-CN" dirty="0">
                <a:effectLst/>
              </a:rPr>
              <a:t>性部署图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332506"/>
              </p:ext>
            </p:extLst>
          </p:nvPr>
        </p:nvGraphicFramePr>
        <p:xfrm>
          <a:off x="658602" y="1232756"/>
          <a:ext cx="10225136" cy="514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48519" imgH="3638681" progId="Visio.Drawing.11">
                  <p:embed/>
                </p:oleObj>
              </mc:Choice>
              <mc:Fallback>
                <p:oleObj name="Visio" r:id="rId2" imgW="7248519" imgH="3638681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02" y="1232756"/>
                        <a:ext cx="10225136" cy="5140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8471470" y="2816933"/>
            <a:ext cx="2772308" cy="3672408"/>
          </a:xfrm>
          <a:prstGeom prst="roundRect">
            <a:avLst/>
          </a:prstGeom>
          <a:noFill/>
          <a:ln w="254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222426-245A-26DA-9919-CC3E652EA980}"/>
              </a:ext>
            </a:extLst>
          </p:cNvPr>
          <p:cNvSpPr txBox="1"/>
          <p:nvPr/>
        </p:nvSpPr>
        <p:spPr>
          <a:xfrm>
            <a:off x="2818842" y="202484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5310CF-1D5F-B6F1-A80F-6E950F993B2B}"/>
              </a:ext>
            </a:extLst>
          </p:cNvPr>
          <p:cNvSpPr txBox="1"/>
          <p:nvPr/>
        </p:nvSpPr>
        <p:spPr>
          <a:xfrm>
            <a:off x="7931410" y="198593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59B2A-5444-3504-35AF-57CD4DFCFD71}"/>
              </a:ext>
            </a:extLst>
          </p:cNvPr>
          <p:cNvSpPr txBox="1"/>
          <p:nvPr/>
        </p:nvSpPr>
        <p:spPr>
          <a:xfrm>
            <a:off x="815353" y="865548"/>
            <a:ext cx="160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实例节点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软件</a:t>
            </a:r>
            <a:r>
              <a:rPr lang="zh-CN" altLang="zh-CN" dirty="0"/>
              <a:t>设计模式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/>
              <a:t>要提高设计的质量，必须站在“巨人”的肩上，即：借用以往的</a:t>
            </a:r>
            <a:r>
              <a:rPr lang="zh-CN" altLang="en-US" sz="2800" b="0" dirty="0">
                <a:solidFill>
                  <a:srgbClr val="C00000"/>
                </a:solidFill>
              </a:rPr>
              <a:t>经验来解决问题。</a:t>
            </a:r>
            <a:endParaRPr lang="en-US" altLang="zh-CN" sz="2800" b="0" dirty="0">
              <a:solidFill>
                <a:srgbClr val="C00000"/>
              </a:solidFill>
            </a:endParaRPr>
          </a:p>
          <a:p>
            <a:r>
              <a:rPr lang="zh-CN" altLang="en-US" sz="2800" b="0" dirty="0"/>
              <a:t>设计模式：针对</a:t>
            </a:r>
            <a:r>
              <a:rPr lang="zh-CN" altLang="zh-CN" sz="2800" b="0" dirty="0"/>
              <a:t>可能重复出现的</a:t>
            </a:r>
            <a:r>
              <a:rPr lang="zh-CN" altLang="en-US" sz="2800" b="0" dirty="0"/>
              <a:t>一些</a:t>
            </a:r>
            <a:r>
              <a:rPr lang="zh-CN" altLang="zh-CN" sz="2800" b="0" dirty="0"/>
              <a:t>设计问题，</a:t>
            </a:r>
            <a:r>
              <a:rPr lang="zh-CN" altLang="en-US" sz="2800" b="0" dirty="0"/>
              <a:t>积累的经过</a:t>
            </a:r>
            <a:r>
              <a:rPr lang="zh-CN" altLang="zh-CN" sz="2800" b="0" dirty="0">
                <a:solidFill>
                  <a:srgbClr val="C00000"/>
                </a:solidFill>
              </a:rPr>
              <a:t>充分实践考验</a:t>
            </a:r>
            <a:r>
              <a:rPr lang="zh-CN" altLang="zh-CN" sz="2800" b="0" dirty="0"/>
              <a:t>的解决方案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91" y="3682662"/>
            <a:ext cx="3009900" cy="2095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609" y="3689038"/>
            <a:ext cx="2926402" cy="20874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47675" lvl="1" indent="-447675">
              <a:buFont typeface="Wingdings" panose="05000000000000000000" pitchFamily="2" charset="2"/>
              <a:buChar char="Ø"/>
            </a:pPr>
            <a:r>
              <a:rPr lang="zh-CN" altLang="zh-CN" sz="2000" dirty="0"/>
              <a:t>名称</a:t>
            </a:r>
          </a:p>
          <a:p>
            <a:pPr marL="447675" lvl="1" indent="-447675">
              <a:buFont typeface="Wingdings" panose="05000000000000000000" pitchFamily="2" charset="2"/>
              <a:buChar char="Ø"/>
            </a:pPr>
            <a:r>
              <a:rPr lang="zh-CN" altLang="zh-CN" sz="2000" dirty="0"/>
              <a:t>问题</a:t>
            </a:r>
          </a:p>
          <a:p>
            <a:pPr marL="447675" lvl="1" indent="-447675">
              <a:buFont typeface="Wingdings" panose="05000000000000000000" pitchFamily="2" charset="2"/>
              <a:buChar char="Ø"/>
            </a:pPr>
            <a:r>
              <a:rPr lang="zh-CN" altLang="zh-CN" sz="2000" dirty="0"/>
              <a:t>施用</a:t>
            </a:r>
            <a:r>
              <a:rPr lang="zh-CN" altLang="en-US" sz="2000" dirty="0"/>
              <a:t>和约束</a:t>
            </a:r>
            <a:r>
              <a:rPr lang="zh-CN" altLang="zh-CN" sz="2000" dirty="0"/>
              <a:t>条件</a:t>
            </a:r>
          </a:p>
          <a:p>
            <a:pPr marL="447675" lvl="1" indent="-447675">
              <a:buFont typeface="Wingdings" panose="05000000000000000000" pitchFamily="2" charset="2"/>
              <a:buChar char="Ø"/>
            </a:pPr>
            <a:r>
              <a:rPr lang="zh-CN" altLang="zh-CN" sz="2000" dirty="0"/>
              <a:t>解决方案</a:t>
            </a:r>
          </a:p>
          <a:p>
            <a:pPr marL="447675" lvl="1" indent="-447675">
              <a:buFont typeface="Wingdings" panose="05000000000000000000" pitchFamily="2" charset="2"/>
              <a:buChar char="Ø"/>
            </a:pPr>
            <a:r>
              <a:rPr lang="zh-CN" altLang="zh-CN" sz="2000" dirty="0"/>
              <a:t>效果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70927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不同层次的设计模式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体系结构风格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面向整个软件系统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构件设计模式</a:t>
            </a:r>
            <a:endParaRPr lang="en-US" altLang="zh-CN" dirty="0"/>
          </a:p>
          <a:p>
            <a:pPr lvl="1"/>
            <a:r>
              <a:rPr lang="zh-CN" altLang="en-US" dirty="0"/>
              <a:t>面向子系统或者构件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实现设计模式</a:t>
            </a:r>
            <a:endParaRPr lang="en-US" altLang="zh-CN" dirty="0"/>
          </a:p>
          <a:p>
            <a:pPr lvl="1"/>
            <a:r>
              <a:rPr lang="zh-CN" altLang="en-US" dirty="0"/>
              <a:t>针对子系统或构件中的某个特定问题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6B504A-A880-443A-BAB8-5B388CC37B59}"/>
              </a:ext>
            </a:extLst>
          </p:cNvPr>
          <p:cNvSpPr/>
          <p:nvPr/>
        </p:nvSpPr>
        <p:spPr>
          <a:xfrm>
            <a:off x="8183438" y="1111725"/>
            <a:ext cx="3096344" cy="7920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整体、全局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3D782A-17FF-4632-8708-BFA1724421C3}"/>
              </a:ext>
            </a:extLst>
          </p:cNvPr>
          <p:cNvSpPr/>
          <p:nvPr/>
        </p:nvSpPr>
        <p:spPr>
          <a:xfrm>
            <a:off x="8178197" y="2805440"/>
            <a:ext cx="3096344" cy="7920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局部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92BD86-4140-4440-B213-4CD96D9300F0}"/>
              </a:ext>
            </a:extLst>
          </p:cNvPr>
          <p:cNvSpPr/>
          <p:nvPr/>
        </p:nvSpPr>
        <p:spPr>
          <a:xfrm>
            <a:off x="8181655" y="4558144"/>
            <a:ext cx="3096344" cy="7920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细节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5F8350B0-10AD-4CF1-BD24-C44F4F60F9AB}"/>
              </a:ext>
            </a:extLst>
          </p:cNvPr>
          <p:cNvSpPr/>
          <p:nvPr/>
        </p:nvSpPr>
        <p:spPr>
          <a:xfrm>
            <a:off x="9335566" y="2024844"/>
            <a:ext cx="936104" cy="6120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C02557E-5180-47F9-B718-24FD8FED1239}"/>
              </a:ext>
            </a:extLst>
          </p:cNvPr>
          <p:cNvSpPr/>
          <p:nvPr/>
        </p:nvSpPr>
        <p:spPr>
          <a:xfrm>
            <a:off x="9335566" y="3836782"/>
            <a:ext cx="936104" cy="6120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990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体系结构</a:t>
            </a:r>
            <a:r>
              <a:rPr lang="zh-CN" altLang="en-US" dirty="0"/>
              <a:t>风格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 软件体系结构也有特定的“风格”：描述某一应用领域中众多软件系统所共有的结构和特性。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 不同风格体现在</a:t>
            </a:r>
            <a:r>
              <a:rPr lang="zh-CN" altLang="en-US" dirty="0">
                <a:solidFill>
                  <a:srgbClr val="C00000"/>
                </a:solidFill>
              </a:rPr>
              <a:t>构件类型、连接方式、拓扑、约束</a:t>
            </a:r>
            <a:r>
              <a:rPr lang="zh-CN" altLang="en-US" dirty="0"/>
              <a:t>等差异性上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zh-CN" altLang="en-US" dirty="0"/>
              <a:t> 针对不同的问题采用不同的</a:t>
            </a:r>
            <a:r>
              <a:rPr lang="zh-CN" altLang="en-US" dirty="0">
                <a:solidFill>
                  <a:srgbClr val="C00000"/>
                </a:solidFill>
              </a:rPr>
              <a:t>体系结构模式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162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软件体系结构的概念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1473265"/>
          </a:xfrm>
        </p:spPr>
        <p:txBody>
          <a:bodyPr/>
          <a:lstStyle/>
          <a:p>
            <a:r>
              <a:rPr lang="zh-CN" altLang="en-US" dirty="0"/>
              <a:t>软件体系结构</a:t>
            </a:r>
            <a:r>
              <a:rPr lang="en-US" altLang="zh-CN" dirty="0"/>
              <a:t>(Software Architecture</a:t>
            </a:r>
            <a:r>
              <a:rPr lang="zh-CN" altLang="en-US" dirty="0"/>
              <a:t>，</a:t>
            </a:r>
            <a:r>
              <a:rPr lang="en-US" altLang="zh-CN" dirty="0"/>
              <a:t>SA)</a:t>
            </a:r>
          </a:p>
          <a:p>
            <a:pPr lvl="1"/>
            <a:r>
              <a:rPr lang="zh-CN" altLang="en-US" dirty="0"/>
              <a:t>也称软件架构，</a:t>
            </a:r>
            <a:r>
              <a:rPr lang="zh-CN" altLang="zh-CN" dirty="0"/>
              <a:t>从</a:t>
            </a:r>
            <a:r>
              <a:rPr lang="zh-CN" altLang="en-US" b="1" dirty="0">
                <a:solidFill>
                  <a:srgbClr val="C00000"/>
                </a:solidFill>
              </a:rPr>
              <a:t>宏观、</a:t>
            </a:r>
            <a:r>
              <a:rPr lang="zh-CN" altLang="zh-CN" b="1" dirty="0">
                <a:solidFill>
                  <a:srgbClr val="C00000"/>
                </a:solidFill>
              </a:rPr>
              <a:t>抽象</a:t>
            </a:r>
            <a:r>
              <a:rPr lang="zh-CN" altLang="zh-CN" dirty="0"/>
              <a:t>角度刻画组成软件系统的</a:t>
            </a:r>
            <a:r>
              <a:rPr lang="zh-CN" altLang="en-US" b="1" dirty="0">
                <a:solidFill>
                  <a:srgbClr val="C00000"/>
                </a:solidFill>
              </a:rPr>
              <a:t>构成</a:t>
            </a:r>
            <a:r>
              <a:rPr lang="zh-CN" altLang="zh-CN" b="1" dirty="0">
                <a:solidFill>
                  <a:srgbClr val="C00000"/>
                </a:solidFill>
              </a:rPr>
              <a:t>元素</a:t>
            </a:r>
            <a:r>
              <a:rPr lang="zh-CN" altLang="zh-CN" dirty="0"/>
              <a:t>及它们之间的</a:t>
            </a:r>
            <a:r>
              <a:rPr lang="zh-CN" altLang="zh-CN" b="1" dirty="0">
                <a:solidFill>
                  <a:srgbClr val="C00000"/>
                </a:solidFill>
              </a:rPr>
              <a:t>逻辑关联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CF6063-2ADD-43A5-B9DF-6E94588DF977}"/>
              </a:ext>
            </a:extLst>
          </p:cNvPr>
          <p:cNvSpPr/>
          <p:nvPr/>
        </p:nvSpPr>
        <p:spPr>
          <a:xfrm>
            <a:off x="1450691" y="3068960"/>
            <a:ext cx="9397043" cy="284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3C2CE1-99CA-4040-B138-317BA82CE2A3}"/>
              </a:ext>
            </a:extLst>
          </p:cNvPr>
          <p:cNvSpPr/>
          <p:nvPr/>
        </p:nvSpPr>
        <p:spPr>
          <a:xfrm>
            <a:off x="1774728" y="3645024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B4A622-21F2-4D32-80C6-6B17A530D188}"/>
              </a:ext>
            </a:extLst>
          </p:cNvPr>
          <p:cNvSpPr/>
          <p:nvPr/>
        </p:nvSpPr>
        <p:spPr>
          <a:xfrm>
            <a:off x="3343480" y="3655984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E7196E-0961-46F7-B648-716AA5B70096}"/>
              </a:ext>
            </a:extLst>
          </p:cNvPr>
          <p:cNvSpPr/>
          <p:nvPr/>
        </p:nvSpPr>
        <p:spPr>
          <a:xfrm>
            <a:off x="1817024" y="5265204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606151-0D2F-4428-ADB6-3967E59B507B}"/>
              </a:ext>
            </a:extLst>
          </p:cNvPr>
          <p:cNvSpPr/>
          <p:nvPr/>
        </p:nvSpPr>
        <p:spPr>
          <a:xfrm>
            <a:off x="4799064" y="3273853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57FF6A-C8ED-48B9-BE46-2394B0DCE0FD}"/>
              </a:ext>
            </a:extLst>
          </p:cNvPr>
          <p:cNvSpPr/>
          <p:nvPr/>
        </p:nvSpPr>
        <p:spPr>
          <a:xfrm>
            <a:off x="4785207" y="4347917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999C3C-76CE-4AD9-BEC3-E927C727CA98}"/>
              </a:ext>
            </a:extLst>
          </p:cNvPr>
          <p:cNvSpPr/>
          <p:nvPr/>
        </p:nvSpPr>
        <p:spPr>
          <a:xfrm>
            <a:off x="7013786" y="3716946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4B034D-9EF7-4D5B-A8CC-D4DB60E1B7AA}"/>
              </a:ext>
            </a:extLst>
          </p:cNvPr>
          <p:cNvSpPr/>
          <p:nvPr/>
        </p:nvSpPr>
        <p:spPr>
          <a:xfrm>
            <a:off x="5744733" y="5265204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F414DA-D9B0-4A49-A6A6-FA3E7D523DAE}"/>
              </a:ext>
            </a:extLst>
          </p:cNvPr>
          <p:cNvSpPr/>
          <p:nvPr/>
        </p:nvSpPr>
        <p:spPr>
          <a:xfrm>
            <a:off x="9256193" y="4014131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B39616-53BC-4407-9E51-29691C830302}"/>
              </a:ext>
            </a:extLst>
          </p:cNvPr>
          <p:cNvSpPr/>
          <p:nvPr/>
        </p:nvSpPr>
        <p:spPr>
          <a:xfrm>
            <a:off x="9256193" y="5265204"/>
            <a:ext cx="86409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07A6B-7CA4-4B14-9A30-5B4323857A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38824" y="3897052"/>
            <a:ext cx="704656" cy="1096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3F884C-5A44-483A-AFFF-7F92EACD60F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207576" y="3525881"/>
            <a:ext cx="591488" cy="38213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982F658-0CBF-4FB5-88C3-A2B6D5D6951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663160" y="3525881"/>
            <a:ext cx="1350626" cy="44309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198073-67B7-4F42-ADA3-7EA9CF3819C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877882" y="3968974"/>
            <a:ext cx="1378311" cy="29718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1B82FA4-24ED-40DA-BBA4-48EB4B138FC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176781" y="4221002"/>
            <a:ext cx="1269053" cy="10442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A554BC-6FF3-41E1-B868-DD9EEA69D2A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688241" y="4518187"/>
            <a:ext cx="0" cy="74701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99C551-79EA-4C4D-9606-E6C50D1E1A8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608829" y="5517232"/>
            <a:ext cx="264736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499519A-3B82-400F-8709-50C84B6FFB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649303" y="3968974"/>
            <a:ext cx="1364483" cy="63097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FC876-2FFB-46C6-932F-8E9AD973A09A}"/>
              </a:ext>
            </a:extLst>
          </p:cNvPr>
          <p:cNvCxnSpPr>
            <a:stCxn id="7" idx="2"/>
            <a:endCxn id="10" idx="1"/>
          </p:cNvCxnSpPr>
          <p:nvPr/>
        </p:nvCxnSpPr>
        <p:spPr>
          <a:xfrm>
            <a:off x="3775528" y="4160040"/>
            <a:ext cx="1009679" cy="4399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1291A8-2DBA-4536-9831-B1CF02D6E6BF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2681120" y="4599945"/>
            <a:ext cx="2104087" cy="91728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3BB66C-A6C9-4934-8A2C-FB32F8C2A404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681120" y="5517232"/>
            <a:ext cx="306361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191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常用软件</a:t>
            </a:r>
            <a:r>
              <a:rPr lang="zh-CN" altLang="zh-CN" dirty="0"/>
              <a:t>体系结构</a:t>
            </a:r>
            <a:r>
              <a:rPr lang="zh-CN" altLang="en-US" dirty="0"/>
              <a:t>风格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分层</a:t>
            </a:r>
            <a:r>
              <a:rPr lang="zh-CN" altLang="en-US" dirty="0"/>
              <a:t>风格</a:t>
            </a:r>
            <a:endParaRPr lang="en-US" altLang="zh-CN" dirty="0"/>
          </a:p>
          <a:p>
            <a:r>
              <a:rPr lang="zh-CN" altLang="zh-CN" dirty="0"/>
              <a:t>管道与过滤器</a:t>
            </a:r>
            <a:r>
              <a:rPr lang="zh-CN" altLang="en-US" dirty="0"/>
              <a:t>风格</a:t>
            </a:r>
            <a:endParaRPr lang="en-US" altLang="zh-CN" dirty="0"/>
          </a:p>
          <a:p>
            <a:r>
              <a:rPr lang="zh-CN" altLang="en-US" dirty="0"/>
              <a:t>黑板风格</a:t>
            </a:r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风格</a:t>
            </a:r>
            <a:endParaRPr lang="en-US" altLang="zh-CN" dirty="0"/>
          </a:p>
          <a:p>
            <a:r>
              <a:rPr lang="en-US" altLang="zh-CN" dirty="0"/>
              <a:t>SOA</a:t>
            </a:r>
            <a:r>
              <a:rPr lang="zh-CN" altLang="en-US" dirty="0"/>
              <a:t>风格</a:t>
            </a:r>
            <a:endParaRPr lang="en-US" altLang="zh-CN" dirty="0"/>
          </a:p>
          <a:p>
            <a:r>
              <a:rPr lang="zh-CN" altLang="en-US" dirty="0"/>
              <a:t>总线风格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3456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 </a:t>
            </a:r>
            <a:r>
              <a:rPr lang="zh-CN" altLang="zh-CN" dirty="0"/>
              <a:t>分层</a:t>
            </a:r>
            <a:r>
              <a:rPr lang="zh-CN" altLang="en-US" dirty="0"/>
              <a:t>体系结构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模式思想</a:t>
            </a:r>
            <a:endParaRPr lang="en-US" altLang="zh-CN" dirty="0"/>
          </a:p>
          <a:p>
            <a:pPr lvl="1"/>
            <a:r>
              <a:rPr lang="zh-CN" altLang="zh-CN" dirty="0"/>
              <a:t>将软件系统按照</a:t>
            </a:r>
            <a:r>
              <a:rPr lang="zh-CN" altLang="zh-CN" b="1" dirty="0">
                <a:solidFill>
                  <a:srgbClr val="C00000"/>
                </a:solidFill>
              </a:rPr>
              <a:t>抽象级别</a:t>
            </a:r>
            <a:r>
              <a:rPr lang="zh-CN" altLang="zh-CN" dirty="0"/>
              <a:t>逐次递增或递减的顺序</a:t>
            </a:r>
            <a:r>
              <a:rPr lang="zh-CN" altLang="en-US" dirty="0"/>
              <a:t>，组织</a:t>
            </a:r>
            <a:r>
              <a:rPr lang="zh-CN" altLang="zh-CN" dirty="0"/>
              <a:t>为</a:t>
            </a:r>
            <a:r>
              <a:rPr lang="zh-CN" altLang="zh-CN" b="1" dirty="0">
                <a:solidFill>
                  <a:srgbClr val="C00000"/>
                </a:solidFill>
              </a:rPr>
              <a:t>若干层次</a:t>
            </a:r>
            <a:r>
              <a:rPr lang="zh-CN" altLang="zh-CN" dirty="0"/>
              <a:t>，每层由一些抽象级别相同构件组成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典型层次示例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顶层</a:t>
            </a:r>
            <a:r>
              <a:rPr lang="zh-CN" altLang="en-US" dirty="0"/>
              <a:t>：</a:t>
            </a:r>
            <a:r>
              <a:rPr lang="zh-CN" altLang="zh-CN" dirty="0"/>
              <a:t>直接面向</a:t>
            </a:r>
            <a:r>
              <a:rPr lang="zh-CN" altLang="zh-CN" b="1" dirty="0">
                <a:solidFill>
                  <a:srgbClr val="C00000"/>
                </a:solidFill>
              </a:rPr>
              <a:t>用户</a:t>
            </a:r>
            <a:r>
              <a:rPr lang="zh-CN" altLang="zh-CN" dirty="0"/>
              <a:t>提供软件系统的交互界面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底层</a:t>
            </a:r>
            <a:r>
              <a:rPr lang="zh-CN" altLang="en-US" dirty="0"/>
              <a:t>：</a:t>
            </a:r>
            <a:r>
              <a:rPr lang="zh-CN" altLang="zh-CN" dirty="0"/>
              <a:t>则负责提供</a:t>
            </a:r>
            <a:r>
              <a:rPr lang="zh-CN" altLang="zh-CN" b="1" dirty="0">
                <a:solidFill>
                  <a:srgbClr val="C00000"/>
                </a:solidFill>
              </a:rPr>
              <a:t>基础性、公共性</a:t>
            </a:r>
            <a:r>
              <a:rPr lang="zh-CN" altLang="zh-CN" dirty="0"/>
              <a:t>的技术服务，它比较接近于硬件计算环境、操作系统或数据库管理系统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中间层</a:t>
            </a:r>
            <a:r>
              <a:rPr lang="zh-CN" altLang="en-US" dirty="0"/>
              <a:t>：</a:t>
            </a:r>
            <a:r>
              <a:rPr lang="zh-CN" altLang="zh-CN" dirty="0"/>
              <a:t>介乎二者之间</a:t>
            </a:r>
            <a:r>
              <a:rPr lang="zh-CN" altLang="en-US" dirty="0"/>
              <a:t>，负责具体的</a:t>
            </a:r>
            <a:r>
              <a:rPr lang="zh-CN" altLang="en-US" b="1" dirty="0">
                <a:solidFill>
                  <a:srgbClr val="C00000"/>
                </a:solidFill>
              </a:rPr>
              <a:t>业务处理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2799" y="83134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551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示例：分层体系结构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26754" y="820419"/>
          <a:ext cx="7696886" cy="563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54675" imgH="4140835" progId="Visio.Drawing.11">
                  <p:embed/>
                </p:oleObj>
              </mc:Choice>
              <mc:Fallback>
                <p:oleObj name="Visio" r:id="rId2" imgW="5654675" imgH="4140835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754" y="820419"/>
                        <a:ext cx="7696886" cy="563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939664" y="5609640"/>
            <a:ext cx="112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9664" y="2967335"/>
            <a:ext cx="112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911630" y="12483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0770" y="4301555"/>
            <a:ext cx="493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越靠近底层，抽象级别越高？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越靠近顶层，抽象级别越低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36B1CC-DB74-4BC6-B333-DD1C373CFB21}"/>
              </a:ext>
            </a:extLst>
          </p:cNvPr>
          <p:cNvSpPr txBox="1"/>
          <p:nvPr/>
        </p:nvSpPr>
        <p:spPr>
          <a:xfrm>
            <a:off x="6017920" y="20731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交互和约束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6F3BE-D5CF-BC32-58D1-09704A73B18B}"/>
              </a:ext>
            </a:extLst>
          </p:cNvPr>
          <p:cNvSpPr txBox="1"/>
          <p:nvPr/>
        </p:nvSpPr>
        <p:spPr>
          <a:xfrm>
            <a:off x="406574" y="2436548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构件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连接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31381067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分层</a:t>
            </a:r>
            <a:r>
              <a:rPr lang="zh-CN" altLang="en-US" dirty="0"/>
              <a:t>体系结构的约束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层次间的关系</a:t>
            </a:r>
            <a:endParaRPr lang="en-US" altLang="zh-CN" dirty="0"/>
          </a:p>
          <a:p>
            <a:pPr lvl="1"/>
            <a:r>
              <a:rPr lang="zh-CN" altLang="en-US" dirty="0"/>
              <a:t>每层为其</a:t>
            </a:r>
            <a:r>
              <a:rPr lang="zh-CN" altLang="en-US" b="1" dirty="0">
                <a:solidFill>
                  <a:srgbClr val="C00000"/>
                </a:solidFill>
              </a:rPr>
              <a:t>紧邻上层</a:t>
            </a:r>
            <a:r>
              <a:rPr lang="zh-CN" altLang="en-US" dirty="0"/>
              <a:t>提供服务，使用</a:t>
            </a:r>
            <a:r>
              <a:rPr lang="zh-CN" altLang="en-US" b="1" dirty="0">
                <a:solidFill>
                  <a:srgbClr val="C00000"/>
                </a:solidFill>
              </a:rPr>
              <a:t>紧邻下层</a:t>
            </a:r>
            <a:r>
              <a:rPr lang="zh-CN" altLang="en-US" dirty="0"/>
              <a:t>所提供的服务（约束）</a:t>
            </a:r>
            <a:endParaRPr lang="en-US" altLang="zh-CN" dirty="0"/>
          </a:p>
          <a:p>
            <a:pPr lvl="1"/>
            <a:r>
              <a:rPr lang="zh-CN" altLang="en-US" dirty="0"/>
              <a:t>上层向下层发出</a:t>
            </a:r>
            <a:r>
              <a:rPr lang="zh-CN" altLang="en-US" b="1" dirty="0">
                <a:solidFill>
                  <a:srgbClr val="C00000"/>
                </a:solidFill>
              </a:rPr>
              <a:t>服务请求</a:t>
            </a:r>
            <a:r>
              <a:rPr lang="zh-CN" altLang="en-US" dirty="0"/>
              <a:t>，下层为上层反馈服务结果（连接）</a:t>
            </a:r>
            <a:endParaRPr lang="en-US" altLang="zh-CN" dirty="0"/>
          </a:p>
          <a:p>
            <a:pPr lvl="1"/>
            <a:r>
              <a:rPr lang="zh-CN" altLang="en-US" dirty="0"/>
              <a:t>下层向上层提供</a:t>
            </a:r>
            <a:r>
              <a:rPr lang="zh-CN" altLang="en-US" b="1" dirty="0">
                <a:solidFill>
                  <a:srgbClr val="C00000"/>
                </a:solidFill>
              </a:rPr>
              <a:t>事件信息</a:t>
            </a:r>
            <a:r>
              <a:rPr lang="zh-CN" altLang="en-US" dirty="0"/>
              <a:t>，上层对下层通知做出处理（连接）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服务接口的组织方式（连接）</a:t>
            </a:r>
            <a:endParaRPr lang="en-US" altLang="zh-CN" dirty="0"/>
          </a:p>
          <a:p>
            <a:pPr lvl="1"/>
            <a:r>
              <a:rPr lang="zh-CN" altLang="en-US" dirty="0"/>
              <a:t>层次中的每个构件</a:t>
            </a:r>
            <a:r>
              <a:rPr lang="zh-CN" altLang="en-US" b="1" dirty="0">
                <a:solidFill>
                  <a:srgbClr val="C00000"/>
                </a:solidFill>
              </a:rPr>
              <a:t>分别</a:t>
            </a:r>
            <a:r>
              <a:rPr lang="zh-CN" altLang="en-US" dirty="0"/>
              <a:t>公开其服务接口</a:t>
            </a:r>
            <a:endParaRPr lang="en-US" altLang="zh-CN" dirty="0"/>
          </a:p>
          <a:p>
            <a:pPr lvl="1"/>
            <a:r>
              <a:rPr lang="zh-CN" altLang="en-US" dirty="0"/>
              <a:t>每个层次</a:t>
            </a:r>
            <a:r>
              <a:rPr lang="zh-CN" altLang="en-US" b="1" dirty="0">
                <a:solidFill>
                  <a:srgbClr val="C00000"/>
                </a:solidFill>
              </a:rPr>
              <a:t>统一</a:t>
            </a:r>
            <a:r>
              <a:rPr lang="zh-CN" altLang="en-US" dirty="0"/>
              <a:t>对外提供整合的服务接口</a:t>
            </a:r>
          </a:p>
        </p:txBody>
      </p:sp>
    </p:spTree>
    <p:extLst>
      <p:ext uri="{BB962C8B-B14F-4D97-AF65-F5344CB8AC3E}">
        <p14:creationId xmlns:p14="http://schemas.microsoft.com/office/powerpoint/2010/main" val="365907396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分层体系结构的特点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松耦合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减低整个软件系统的耦合度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可替换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一个层次可以有多个实现实例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可复用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层次和整个系统可重用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标准化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支持体系结构及其层次、接口的标准化</a:t>
            </a:r>
          </a:p>
        </p:txBody>
      </p:sp>
    </p:spTree>
    <p:extLst>
      <p:ext uri="{BB962C8B-B14F-4D97-AF65-F5344CB8AC3E}">
        <p14:creationId xmlns:p14="http://schemas.microsoft.com/office/powerpoint/2010/main" val="89994507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</a:t>
            </a:r>
            <a:r>
              <a:rPr lang="en-US" altLang="zh-CN" dirty="0">
                <a:effectLst/>
              </a:rPr>
              <a:t> </a:t>
            </a:r>
            <a:r>
              <a:rPr lang="zh-CN" altLang="zh-CN" dirty="0">
                <a:effectLst/>
              </a:rPr>
              <a:t>管道与过滤器</a:t>
            </a:r>
            <a:r>
              <a:rPr lang="zh-CN" altLang="en-US" dirty="0"/>
              <a:t>风格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244088" cy="504031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构件</a:t>
            </a:r>
            <a:endParaRPr lang="en-US" altLang="zh-CN" dirty="0"/>
          </a:p>
          <a:p>
            <a:pPr lvl="1"/>
            <a:r>
              <a:rPr lang="zh-CN" altLang="zh-CN" dirty="0"/>
              <a:t>将软件功能实现为一系列处理步骤，每个步骤封装在一个</a:t>
            </a:r>
            <a:r>
              <a:rPr lang="zh-CN" altLang="zh-CN" b="1" dirty="0">
                <a:solidFill>
                  <a:srgbClr val="C00000"/>
                </a:solidFill>
              </a:rPr>
              <a:t>过滤器构件</a:t>
            </a:r>
            <a:r>
              <a:rPr lang="zh-CN" altLang="zh-CN" dirty="0"/>
              <a:t>中</a:t>
            </a:r>
            <a:endParaRPr lang="en-US" altLang="zh-CN" dirty="0"/>
          </a:p>
          <a:p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zh-CN" dirty="0"/>
              <a:t>相邻过滤器间以</a:t>
            </a:r>
            <a:r>
              <a:rPr lang="zh-CN" altLang="zh-CN" b="1" dirty="0">
                <a:solidFill>
                  <a:srgbClr val="C00000"/>
                </a:solidFill>
              </a:rPr>
              <a:t>管道</a:t>
            </a:r>
            <a:r>
              <a:rPr lang="zh-CN" altLang="zh-CN" dirty="0"/>
              <a:t>连接，一个过滤器的输出数据借助管道流向后续过滤器，作为其输入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zh-CN" dirty="0"/>
              <a:t>软件系统的输入由</a:t>
            </a:r>
            <a:r>
              <a:rPr lang="zh-CN" altLang="zh-CN" b="1" dirty="0">
                <a:solidFill>
                  <a:srgbClr val="C00000"/>
                </a:solidFill>
              </a:rPr>
              <a:t>数据源</a:t>
            </a:r>
            <a:r>
              <a:rPr lang="zh-CN" altLang="zh-CN" dirty="0"/>
              <a:t>（</a:t>
            </a:r>
            <a:r>
              <a:rPr lang="en-US" altLang="zh-CN" dirty="0"/>
              <a:t>data source</a:t>
            </a:r>
            <a:r>
              <a:rPr lang="zh-CN" altLang="zh-CN" dirty="0"/>
              <a:t>）提供</a:t>
            </a:r>
            <a:endParaRPr lang="en-US" altLang="zh-CN" dirty="0"/>
          </a:p>
          <a:p>
            <a:pPr lvl="1"/>
            <a:r>
              <a:rPr lang="zh-CN" altLang="zh-CN" dirty="0"/>
              <a:t>软件最终输出由源自某个过滤器的管道流向</a:t>
            </a:r>
            <a:r>
              <a:rPr lang="zh-CN" altLang="zh-CN" b="1" dirty="0">
                <a:solidFill>
                  <a:srgbClr val="C00000"/>
                </a:solidFill>
              </a:rPr>
              <a:t>数据汇</a:t>
            </a:r>
            <a:r>
              <a:rPr lang="zh-CN" altLang="zh-CN" dirty="0"/>
              <a:t>（</a:t>
            </a:r>
            <a:r>
              <a:rPr lang="en-US" altLang="zh-CN" dirty="0"/>
              <a:t>data sink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典型数据源和数据汇包括</a:t>
            </a:r>
            <a:r>
              <a:rPr lang="zh-CN" altLang="zh-CN" b="1" dirty="0">
                <a:solidFill>
                  <a:srgbClr val="C00000"/>
                </a:solidFill>
              </a:rPr>
              <a:t>数据库、文件、其他软件系统、物理设备等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151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管道与过滤器</a:t>
            </a:r>
            <a:r>
              <a:rPr lang="zh-CN" altLang="en-US" dirty="0">
                <a:effectLst/>
              </a:rPr>
              <a:t>风格的示例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80407" y="14047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80407" y="125395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79756"/>
              </p:ext>
            </p:extLst>
          </p:nvPr>
        </p:nvGraphicFramePr>
        <p:xfrm>
          <a:off x="823663" y="872716"/>
          <a:ext cx="10543086" cy="55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91526" imgH="3805402" progId="Visio.Drawing.11">
                  <p:embed/>
                </p:oleObj>
              </mc:Choice>
              <mc:Fallback>
                <p:oleObj name="Visio" r:id="rId2" imgW="7291526" imgH="3805402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63" y="872716"/>
                        <a:ext cx="10543086" cy="550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EACC2C7-0ACC-122F-A588-1F83DACF33BC}"/>
              </a:ext>
            </a:extLst>
          </p:cNvPr>
          <p:cNvSpPr txBox="1"/>
          <p:nvPr/>
        </p:nvSpPr>
        <p:spPr>
          <a:xfrm>
            <a:off x="11099762" y="46891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5AB0CF-9A93-3EA8-2C60-F8EB449D013B}"/>
              </a:ext>
            </a:extLst>
          </p:cNvPr>
          <p:cNvSpPr txBox="1"/>
          <p:nvPr/>
        </p:nvSpPr>
        <p:spPr>
          <a:xfrm>
            <a:off x="3358902" y="45298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27C528-0B48-9A9A-2FFC-DE2662D3CD27}"/>
              </a:ext>
            </a:extLst>
          </p:cNvPr>
          <p:cNvSpPr txBox="1"/>
          <p:nvPr/>
        </p:nvSpPr>
        <p:spPr>
          <a:xfrm>
            <a:off x="2782838" y="19528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0666D2-AAAD-1DAD-D65E-152A6115B66B}"/>
              </a:ext>
            </a:extLst>
          </p:cNvPr>
          <p:cNvSpPr txBox="1"/>
          <p:nvPr/>
        </p:nvSpPr>
        <p:spPr>
          <a:xfrm>
            <a:off x="82538" y="422747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</p:spTree>
    <p:extLst>
      <p:ext uri="{BB962C8B-B14F-4D97-AF65-F5344CB8AC3E}">
        <p14:creationId xmlns:p14="http://schemas.microsoft.com/office/powerpoint/2010/main" val="124071500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管道与过滤器</a:t>
            </a:r>
            <a:r>
              <a:rPr lang="zh-CN" altLang="en-US" dirty="0"/>
              <a:t>风格</a:t>
            </a:r>
            <a:r>
              <a:rPr lang="zh-CN" altLang="en-US" dirty="0">
                <a:effectLst/>
              </a:rPr>
              <a:t>的约束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过滤器与管道之间的协作方式（连接和约束）</a:t>
            </a:r>
            <a:endParaRPr lang="en-US" altLang="zh-CN" dirty="0"/>
          </a:p>
          <a:p>
            <a:pPr lvl="1"/>
            <a:r>
              <a:rPr lang="zh-CN" altLang="en-US" dirty="0"/>
              <a:t>过滤器以循环的方式不断地从管道提取输入数据，并将其输出数据压入管道，称为</a:t>
            </a:r>
            <a:r>
              <a:rPr lang="zh-CN" altLang="en-US" b="1" dirty="0">
                <a:solidFill>
                  <a:srgbClr val="C00000"/>
                </a:solidFill>
              </a:rPr>
              <a:t>主动过滤器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管道将输入数据压入到位于其目标端过滤器，过滤器被动地等待数据，称为</a:t>
            </a:r>
            <a:r>
              <a:rPr lang="zh-CN" altLang="en-US" b="1" dirty="0">
                <a:solidFill>
                  <a:srgbClr val="C00000"/>
                </a:solidFill>
              </a:rPr>
              <a:t>被动过滤器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管道主动方式：管道负责提取其源端过滤器的输出数据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设计考虑</a:t>
            </a:r>
            <a:endParaRPr lang="en-US" altLang="zh-CN" dirty="0"/>
          </a:p>
          <a:p>
            <a:pPr lvl="1"/>
            <a:r>
              <a:rPr lang="zh-CN" altLang="zh-CN" dirty="0"/>
              <a:t>如果管道连接的两端均为主动过滤器，那么管道必须负责它们之间的同步，典型的同步方法是</a:t>
            </a:r>
            <a:r>
              <a:rPr lang="zh-CN" altLang="zh-CN" b="1" dirty="0">
                <a:solidFill>
                  <a:srgbClr val="C00000"/>
                </a:solidFill>
              </a:rPr>
              <a:t>先进先出缓冲器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如果管道的一端为主动过滤器，另一端为被动过滤器，那么管道的数据流转功能可通过前者直接调用后者来实现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70531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管道与过滤器</a:t>
            </a:r>
            <a:r>
              <a:rPr lang="zh-CN" altLang="en-US" dirty="0">
                <a:effectLst/>
              </a:rPr>
              <a:t>风格</a:t>
            </a:r>
            <a:r>
              <a:rPr lang="zh-CN" altLang="en-US" dirty="0"/>
              <a:t>的特点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自然地解决具有</a:t>
            </a:r>
            <a:r>
              <a:rPr lang="zh-CN" altLang="en-US" dirty="0">
                <a:solidFill>
                  <a:srgbClr val="C00000"/>
                </a:solidFill>
              </a:rPr>
              <a:t>数据流特征</a:t>
            </a:r>
            <a:r>
              <a:rPr lang="zh-CN" altLang="en-US" dirty="0"/>
              <a:t>的软件需求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适合于批处理方式的软件系统，不适合交互式、事件驱动型应用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可独立地</a:t>
            </a:r>
            <a:r>
              <a:rPr lang="zh-CN" altLang="en-US" dirty="0">
                <a:solidFill>
                  <a:srgbClr val="C00000"/>
                </a:solidFill>
              </a:rPr>
              <a:t>更新、升级过滤器</a:t>
            </a:r>
            <a:r>
              <a:rPr lang="zh-CN" altLang="en-US" dirty="0"/>
              <a:t>来实现软件系统的扩展和进化</a:t>
            </a:r>
          </a:p>
        </p:txBody>
      </p:sp>
    </p:spTree>
    <p:extLst>
      <p:ext uri="{BB962C8B-B14F-4D97-AF65-F5344CB8AC3E}">
        <p14:creationId xmlns:p14="http://schemas.microsoft.com/office/powerpoint/2010/main" val="161734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 </a:t>
            </a:r>
            <a:r>
              <a:rPr lang="zh-CN" altLang="zh-CN" dirty="0"/>
              <a:t>黑板</a:t>
            </a:r>
            <a:r>
              <a:rPr lang="zh-CN" altLang="en-US" dirty="0"/>
              <a:t>风格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将软件系统划</a:t>
            </a:r>
            <a:r>
              <a:rPr lang="zh-CN" altLang="en-US" dirty="0"/>
              <a:t>分解为</a:t>
            </a:r>
            <a:r>
              <a:rPr lang="zh-CN" altLang="zh-CN" dirty="0"/>
              <a:t>黑板、知识源和控制器三类构件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黑板</a:t>
            </a:r>
            <a:r>
              <a:rPr lang="zh-CN" altLang="en-US" dirty="0"/>
              <a:t>：</a:t>
            </a:r>
            <a:r>
              <a:rPr lang="zh-CN" altLang="zh-CN" dirty="0"/>
              <a:t>负责</a:t>
            </a:r>
            <a:r>
              <a:rPr lang="zh-CN" altLang="zh-CN" b="1" dirty="0">
                <a:solidFill>
                  <a:srgbClr val="C00000"/>
                </a:solidFill>
              </a:rPr>
              <a:t>保存</a:t>
            </a:r>
            <a:r>
              <a:rPr lang="zh-CN" altLang="zh-CN" dirty="0"/>
              <a:t>问题求解过程中的</a:t>
            </a:r>
            <a:r>
              <a:rPr lang="zh-CN" altLang="zh-CN" b="1" dirty="0">
                <a:solidFill>
                  <a:srgbClr val="C00000"/>
                </a:solidFill>
              </a:rPr>
              <a:t>状态数据</a:t>
            </a:r>
            <a:r>
              <a:rPr lang="zh-CN" altLang="zh-CN" dirty="0"/>
              <a:t>，并提供这些数据的</a:t>
            </a:r>
            <a:r>
              <a:rPr lang="zh-CN" altLang="zh-CN" b="1" dirty="0">
                <a:solidFill>
                  <a:srgbClr val="C00000"/>
                </a:solidFill>
              </a:rPr>
              <a:t>读写服务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知识源</a:t>
            </a:r>
            <a:r>
              <a:rPr lang="zh-CN" altLang="en-US" dirty="0"/>
              <a:t>：</a:t>
            </a:r>
            <a:r>
              <a:rPr lang="zh-CN" altLang="zh-CN" dirty="0"/>
              <a:t>负责部分问题求解，并将此工作的</a:t>
            </a:r>
            <a:r>
              <a:rPr lang="zh-CN" altLang="zh-CN" b="1" dirty="0">
                <a:solidFill>
                  <a:srgbClr val="C00000"/>
                </a:solidFill>
              </a:rPr>
              <a:t>结果数据</a:t>
            </a:r>
            <a:r>
              <a:rPr lang="zh-CN" altLang="zh-CN" dirty="0"/>
              <a:t>写入黑板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控制器</a:t>
            </a:r>
            <a:r>
              <a:rPr lang="zh-CN" altLang="en-US" dirty="0"/>
              <a:t>：</a:t>
            </a:r>
            <a:r>
              <a:rPr lang="zh-CN" altLang="zh-CN" dirty="0"/>
              <a:t>负责</a:t>
            </a:r>
            <a:r>
              <a:rPr lang="zh-CN" altLang="zh-CN" b="1" dirty="0">
                <a:solidFill>
                  <a:srgbClr val="C00000"/>
                </a:solidFill>
              </a:rPr>
              <a:t>监视</a:t>
            </a:r>
            <a:r>
              <a:rPr lang="zh-CN" altLang="zh-CN" dirty="0"/>
              <a:t>黑板中不断更新的</a:t>
            </a:r>
            <a:r>
              <a:rPr lang="zh-CN" altLang="zh-CN" b="1" dirty="0">
                <a:solidFill>
                  <a:srgbClr val="C00000"/>
                </a:solidFill>
              </a:rPr>
              <a:t>状态数据</a:t>
            </a:r>
            <a:r>
              <a:rPr lang="zh-CN" altLang="zh-CN" dirty="0"/>
              <a:t>，安排（多个）知识源的活动。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53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软件体系结构的组成元素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构件</a:t>
            </a:r>
            <a:r>
              <a:rPr lang="en-US" altLang="zh-CN" b="1" dirty="0">
                <a:solidFill>
                  <a:srgbClr val="C00000"/>
                </a:solidFill>
              </a:rPr>
              <a:t>(Component)</a:t>
            </a:r>
          </a:p>
          <a:p>
            <a:pPr lvl="1"/>
            <a:r>
              <a:rPr lang="zh-CN" altLang="en-US" dirty="0"/>
              <a:t>构成软件系统的模块或单元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连接件</a:t>
            </a:r>
            <a:r>
              <a:rPr lang="en-US" altLang="zh-CN" b="1" dirty="0">
                <a:solidFill>
                  <a:srgbClr val="C00000"/>
                </a:solidFill>
              </a:rPr>
              <a:t>(Connector)</a:t>
            </a:r>
          </a:p>
          <a:p>
            <a:pPr lvl="1"/>
            <a:r>
              <a:rPr lang="zh-CN" altLang="en-US" dirty="0"/>
              <a:t>构件</a:t>
            </a:r>
            <a:r>
              <a:rPr lang="zh-CN" altLang="zh-CN" dirty="0"/>
              <a:t>之间的连接和交互关系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约束</a:t>
            </a:r>
            <a:r>
              <a:rPr lang="en-US" altLang="zh-CN" b="1" dirty="0">
                <a:solidFill>
                  <a:srgbClr val="C00000"/>
                </a:solidFill>
              </a:rPr>
              <a:t>(Constraint)</a:t>
            </a:r>
          </a:p>
          <a:p>
            <a:pPr lvl="1"/>
            <a:r>
              <a:rPr lang="zh-CN" altLang="en-US" dirty="0"/>
              <a:t>构件</a:t>
            </a:r>
            <a:r>
              <a:rPr lang="zh-CN" altLang="zh-CN" dirty="0"/>
              <a:t>中的元素应满足的条件</a:t>
            </a:r>
            <a:r>
              <a:rPr lang="zh-CN" altLang="en-US" dirty="0"/>
              <a:t>，</a:t>
            </a:r>
            <a:r>
              <a:rPr lang="zh-CN" altLang="zh-CN" dirty="0"/>
              <a:t>以及</a:t>
            </a:r>
            <a:r>
              <a:rPr lang="zh-CN" altLang="en-US" dirty="0"/>
              <a:t>构件</a:t>
            </a:r>
            <a:r>
              <a:rPr lang="zh-CN" altLang="zh-CN" dirty="0"/>
              <a:t>组装成更大模块时应满足的条件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C4D95D-216B-4F20-9930-FCD139E81584}"/>
              </a:ext>
            </a:extLst>
          </p:cNvPr>
          <p:cNvGrpSpPr/>
          <p:nvPr/>
        </p:nvGrpSpPr>
        <p:grpSpPr>
          <a:xfrm>
            <a:off x="6707274" y="1484784"/>
            <a:ext cx="4608512" cy="2844316"/>
            <a:chOff x="2926855" y="1736812"/>
            <a:chExt cx="4608512" cy="284431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04AA97-A82D-4CD8-BA98-0FD8E202E86E}"/>
                </a:ext>
              </a:extLst>
            </p:cNvPr>
            <p:cNvSpPr/>
            <p:nvPr/>
          </p:nvSpPr>
          <p:spPr>
            <a:xfrm>
              <a:off x="2926855" y="1736812"/>
              <a:ext cx="4608512" cy="28443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9653487-9F7C-4E03-99AC-F18D7D40CF20}"/>
                </a:ext>
              </a:extLst>
            </p:cNvPr>
            <p:cNvSpPr/>
            <p:nvPr/>
          </p:nvSpPr>
          <p:spPr>
            <a:xfrm>
              <a:off x="3250891" y="2312876"/>
              <a:ext cx="86409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E2D87FF-A5E9-49E9-922A-B1361AFAB738}"/>
                </a:ext>
              </a:extLst>
            </p:cNvPr>
            <p:cNvSpPr/>
            <p:nvPr/>
          </p:nvSpPr>
          <p:spPr>
            <a:xfrm>
              <a:off x="4819643" y="2323836"/>
              <a:ext cx="86409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523EF20-BD59-4835-AF06-9D0D821BECE3}"/>
                </a:ext>
              </a:extLst>
            </p:cNvPr>
            <p:cNvSpPr/>
            <p:nvPr/>
          </p:nvSpPr>
          <p:spPr>
            <a:xfrm>
              <a:off x="3293187" y="3933056"/>
              <a:ext cx="86409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12EB122-5EB8-4271-AEAC-9E1F2ABEE984}"/>
                </a:ext>
              </a:extLst>
            </p:cNvPr>
            <p:cNvSpPr/>
            <p:nvPr/>
          </p:nvSpPr>
          <p:spPr>
            <a:xfrm>
              <a:off x="6275227" y="1941705"/>
              <a:ext cx="86409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F2C1471-4324-4712-887E-2A80854E1EEF}"/>
                </a:ext>
              </a:extLst>
            </p:cNvPr>
            <p:cNvSpPr/>
            <p:nvPr/>
          </p:nvSpPr>
          <p:spPr>
            <a:xfrm>
              <a:off x="6261370" y="3015769"/>
              <a:ext cx="86409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CAE86BA-10A0-47F5-9011-5327AD1F1562}"/>
                </a:ext>
              </a:extLst>
            </p:cNvPr>
            <p:cNvSpPr/>
            <p:nvPr/>
          </p:nvSpPr>
          <p:spPr>
            <a:xfrm>
              <a:off x="6254010" y="3959730"/>
              <a:ext cx="864096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466A36-01FD-48AD-8375-2ED54722A4C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114987" y="2564904"/>
              <a:ext cx="704656" cy="109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CCD2E8E-4FAC-4C8E-8BF4-001385B3C382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5251691" y="2193733"/>
              <a:ext cx="1023536" cy="1301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EC72130-ABC4-4ACA-9040-866C93E9206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707275" y="2445761"/>
              <a:ext cx="5158" cy="57000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FF90C73-2045-49F6-9D46-463CEC52EFCD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6686058" y="3519825"/>
              <a:ext cx="7360" cy="43990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DED4E27-176C-4969-9CF0-F328F1046951}"/>
                </a:ext>
              </a:extLst>
            </p:cNvPr>
            <p:cNvCxnSpPr>
              <a:stCxn id="7" idx="2"/>
              <a:endCxn id="10" idx="1"/>
            </p:cNvCxnSpPr>
            <p:nvPr/>
          </p:nvCxnSpPr>
          <p:spPr>
            <a:xfrm>
              <a:off x="5251691" y="2827892"/>
              <a:ext cx="1009679" cy="43990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019597A-BBE7-4254-9427-7931F2768C0E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>
              <a:off x="4157283" y="3267797"/>
              <a:ext cx="2104087" cy="9172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424A607-7AB9-4F31-936A-B756B58CDD7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>
              <a:off x="4157283" y="4185084"/>
              <a:ext cx="2096727" cy="2667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黑板</a:t>
            </a:r>
            <a:r>
              <a:rPr lang="zh-CN" altLang="en-US" dirty="0"/>
              <a:t>风格</a:t>
            </a:r>
            <a:r>
              <a:rPr lang="zh-CN" altLang="en-US" dirty="0">
                <a:effectLst/>
              </a:rPr>
              <a:t>示意图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79699"/>
              </p:ext>
            </p:extLst>
          </p:nvPr>
        </p:nvGraphicFramePr>
        <p:xfrm>
          <a:off x="550590" y="1232756"/>
          <a:ext cx="9721080" cy="503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43613" imgH="2395570" progId="Visio.Drawing.11">
                  <p:embed/>
                </p:oleObj>
              </mc:Choice>
              <mc:Fallback>
                <p:oleObj name="Visio" r:id="rId2" imgW="4643613" imgH="239557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1232756"/>
                        <a:ext cx="9721080" cy="5039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1979CB7-1D8A-E7E1-9A0E-61F27BD5D3B8}"/>
              </a:ext>
            </a:extLst>
          </p:cNvPr>
          <p:cNvSpPr txBox="1"/>
          <p:nvPr/>
        </p:nvSpPr>
        <p:spPr>
          <a:xfrm>
            <a:off x="1738722" y="86512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51046-5A86-70A5-BA31-34CBD8455ABE}"/>
              </a:ext>
            </a:extLst>
          </p:cNvPr>
          <p:cNvSpPr txBox="1"/>
          <p:nvPr/>
        </p:nvSpPr>
        <p:spPr>
          <a:xfrm>
            <a:off x="6239222" y="2420888"/>
            <a:ext cx="80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504598-34DB-DB4B-2FC2-DB766FAFFE8C}"/>
              </a:ext>
            </a:extLst>
          </p:cNvPr>
          <p:cNvSpPr txBox="1"/>
          <p:nvPr/>
        </p:nvSpPr>
        <p:spPr>
          <a:xfrm>
            <a:off x="9191550" y="24208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EF51D5-460C-C4C0-FB69-AF6981E87D52}"/>
              </a:ext>
            </a:extLst>
          </p:cNvPr>
          <p:cNvSpPr txBox="1"/>
          <p:nvPr/>
        </p:nvSpPr>
        <p:spPr>
          <a:xfrm>
            <a:off x="3754946" y="141277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A0662-7E8C-4D78-7522-6F41206556AF}"/>
              </a:ext>
            </a:extLst>
          </p:cNvPr>
          <p:cNvSpPr txBox="1"/>
          <p:nvPr/>
        </p:nvSpPr>
        <p:spPr>
          <a:xfrm>
            <a:off x="1018641" y="4185084"/>
            <a:ext cx="353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知识源实际上是处理数据</a:t>
            </a:r>
          </a:p>
        </p:txBody>
      </p:sp>
    </p:spTree>
    <p:extLst>
      <p:ext uri="{BB962C8B-B14F-4D97-AF65-F5344CB8AC3E}">
        <p14:creationId xmlns:p14="http://schemas.microsoft.com/office/powerpoint/2010/main" val="21403632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黑板</a:t>
            </a:r>
            <a:r>
              <a:rPr lang="zh-CN" altLang="en-US" dirty="0"/>
              <a:t>风格的约束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控制构件</a:t>
            </a:r>
            <a:r>
              <a:rPr lang="zh-CN" altLang="en-US" dirty="0"/>
              <a:t>通过观察</a:t>
            </a:r>
            <a:r>
              <a:rPr lang="zh-CN" altLang="en-US" dirty="0">
                <a:solidFill>
                  <a:srgbClr val="C00000"/>
                </a:solidFill>
              </a:rPr>
              <a:t>黑板</a:t>
            </a:r>
            <a:r>
              <a:rPr lang="zh-CN" altLang="en-US" dirty="0"/>
              <a:t>中的状态决定哪些知识源对后续的问题求解可能有所贡献，然后调用这些知识源参与下一步求解活动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被选中的</a:t>
            </a:r>
            <a:r>
              <a:rPr lang="zh-CN" altLang="en-US" dirty="0">
                <a:solidFill>
                  <a:srgbClr val="C00000"/>
                </a:solidFill>
              </a:rPr>
              <a:t>知识源</a:t>
            </a:r>
            <a:r>
              <a:rPr lang="zh-CN" altLang="en-US" dirty="0"/>
              <a:t>基于黑板中的状态数据将</a:t>
            </a:r>
            <a:r>
              <a:rPr lang="zh-CN" altLang="en-US" dirty="0">
                <a:solidFill>
                  <a:srgbClr val="C00000"/>
                </a:solidFill>
              </a:rPr>
              <a:t>问题求解</a:t>
            </a:r>
            <a:r>
              <a:rPr lang="zh-CN" altLang="en-US" dirty="0"/>
              <a:t>工作向前推进，并根据结果</a:t>
            </a:r>
            <a:r>
              <a:rPr lang="zh-CN" altLang="en-US" dirty="0">
                <a:solidFill>
                  <a:srgbClr val="C00000"/>
                </a:solidFill>
              </a:rPr>
              <a:t>更新黑板中的状态数据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控制构件不断重复上述控制过程，及至问题求解获得满意的结果</a:t>
            </a:r>
          </a:p>
        </p:txBody>
      </p:sp>
    </p:spTree>
    <p:extLst>
      <p:ext uri="{BB962C8B-B14F-4D97-AF65-F5344CB8AC3E}">
        <p14:creationId xmlns:p14="http://schemas.microsoft.com/office/powerpoint/2010/main" val="545013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黑板</a:t>
            </a:r>
            <a:r>
              <a:rPr lang="zh-CN" altLang="en-US" dirty="0"/>
              <a:t>风格</a:t>
            </a:r>
            <a:r>
              <a:rPr lang="zh-CN" altLang="en-US" dirty="0">
                <a:effectLst/>
              </a:rPr>
              <a:t>的特点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>
                <a:solidFill>
                  <a:srgbClr val="C00000"/>
                </a:solidFill>
              </a:rPr>
              <a:t>灵活升级和更换</a:t>
            </a:r>
            <a:r>
              <a:rPr lang="zh-CN" altLang="en-US" dirty="0"/>
              <a:t>知识源和控制构件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知识源的</a:t>
            </a:r>
            <a:r>
              <a:rPr lang="zh-CN" altLang="en-US" dirty="0">
                <a:solidFill>
                  <a:srgbClr val="C00000"/>
                </a:solidFill>
              </a:rPr>
              <a:t>独立性和可重用性</a:t>
            </a:r>
            <a:r>
              <a:rPr lang="zh-CN" altLang="en-US" dirty="0"/>
              <a:t>好</a:t>
            </a:r>
            <a:endParaRPr lang="en-US" altLang="zh-CN" dirty="0"/>
          </a:p>
          <a:p>
            <a:pPr lvl="1"/>
            <a:r>
              <a:rPr lang="zh-CN" altLang="en-US" dirty="0"/>
              <a:t>知识源之间没有交互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软件系统具有较好的</a:t>
            </a:r>
            <a:r>
              <a:rPr lang="zh-CN" altLang="en-US" dirty="0">
                <a:solidFill>
                  <a:srgbClr val="C00000"/>
                </a:solidFill>
              </a:rPr>
              <a:t>容错性和健壮性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知识源的问题求解动作是探索性的，允许失败和纠错</a:t>
            </a:r>
          </a:p>
        </p:txBody>
      </p:sp>
    </p:spTree>
    <p:extLst>
      <p:ext uri="{BB962C8B-B14F-4D97-AF65-F5344CB8AC3E}">
        <p14:creationId xmlns:p14="http://schemas.microsoft.com/office/powerpoint/2010/main" val="174305182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1.4.4 MVC</a:t>
            </a:r>
            <a:r>
              <a:rPr lang="zh-CN" altLang="en-US" dirty="0"/>
              <a:t>风格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50590" y="1088740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模型构件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负责存储业务数据并提供</a:t>
            </a:r>
            <a:r>
              <a:rPr lang="zh-CN" altLang="zh-CN" b="1" dirty="0">
                <a:solidFill>
                  <a:srgbClr val="C00000"/>
                </a:solidFill>
              </a:rPr>
              <a:t>业务逻辑处理功能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zh-CN" dirty="0">
                <a:solidFill>
                  <a:srgbClr val="C00000"/>
                </a:solidFill>
              </a:rPr>
              <a:t>视图构件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负责向用户</a:t>
            </a:r>
            <a:r>
              <a:rPr lang="zh-CN" altLang="zh-CN" b="1" dirty="0">
                <a:solidFill>
                  <a:srgbClr val="C00000"/>
                </a:solidFill>
              </a:rPr>
              <a:t>呈现</a:t>
            </a:r>
            <a:r>
              <a:rPr lang="zh-CN" altLang="zh-CN" dirty="0"/>
              <a:t>模型中的</a:t>
            </a:r>
            <a:r>
              <a:rPr lang="zh-CN" altLang="zh-CN" b="1" dirty="0">
                <a:solidFill>
                  <a:srgbClr val="C00000"/>
                </a:solidFill>
              </a:rPr>
              <a:t>数据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控制器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在接获模型的业务逻辑处理结果后</a:t>
            </a:r>
            <a:r>
              <a:rPr lang="zh-CN" altLang="en-US" dirty="0"/>
              <a:t>，</a:t>
            </a:r>
            <a:r>
              <a:rPr lang="zh-CN" altLang="zh-CN" dirty="0"/>
              <a:t>负责</a:t>
            </a:r>
            <a:r>
              <a:rPr lang="zh-CN" altLang="zh-CN" b="1" dirty="0">
                <a:solidFill>
                  <a:srgbClr val="C00000"/>
                </a:solidFill>
              </a:rPr>
              <a:t>选择适当的视图</a:t>
            </a:r>
            <a:r>
              <a:rPr lang="zh-CN" altLang="zh-CN" dirty="0"/>
              <a:t>作为软件系统对用户的界面动作的响应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9265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体系结构示意图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10630" y="839143"/>
          <a:ext cx="9793088" cy="574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62750" imgH="3971925" progId="Visio.Drawing.11">
                  <p:embed/>
                </p:oleObj>
              </mc:Choice>
              <mc:Fallback>
                <p:oleObj name="Visio" r:id="rId2" imgW="6762750" imgH="397192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839143"/>
                        <a:ext cx="9793088" cy="5747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160353B-79F0-A5BA-0365-DD11C58C69AF}"/>
              </a:ext>
            </a:extLst>
          </p:cNvPr>
          <p:cNvSpPr txBox="1"/>
          <p:nvPr/>
        </p:nvSpPr>
        <p:spPr>
          <a:xfrm>
            <a:off x="6923298" y="8526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模型构件，处理数据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5AC733-08EB-5C28-58DF-74297B403BF2}"/>
              </a:ext>
            </a:extLst>
          </p:cNvPr>
          <p:cNvSpPr txBox="1"/>
          <p:nvPr/>
        </p:nvSpPr>
        <p:spPr>
          <a:xfrm>
            <a:off x="1090650" y="4365104"/>
            <a:ext cx="1775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视图构件，展示数据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F0C3D1-000D-2455-0BEA-BDDD4CC8B49C}"/>
              </a:ext>
            </a:extLst>
          </p:cNvPr>
          <p:cNvSpPr txBox="1"/>
          <p:nvPr/>
        </p:nvSpPr>
        <p:spPr>
          <a:xfrm>
            <a:off x="8399463" y="4293096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控制构件，根据数据选择视图展示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37DEBD-2EE2-BD1C-5D07-F796A347225E}"/>
              </a:ext>
            </a:extLst>
          </p:cNvPr>
          <p:cNvSpPr txBox="1"/>
          <p:nvPr/>
        </p:nvSpPr>
        <p:spPr>
          <a:xfrm>
            <a:off x="8255446" y="22299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2100917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风格</a:t>
            </a:r>
            <a:r>
              <a:rPr lang="zh-CN" altLang="zh-CN" dirty="0"/>
              <a:t>的</a:t>
            </a:r>
            <a:r>
              <a:rPr lang="zh-CN" altLang="en-US" dirty="0"/>
              <a:t>约束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800" dirty="0"/>
              <a:t>创建视图</a:t>
            </a:r>
            <a:r>
              <a:rPr lang="zh-CN" altLang="en-US" sz="2800" dirty="0"/>
              <a:t>，</a:t>
            </a:r>
            <a:r>
              <a:rPr lang="zh-CN" altLang="zh-CN" sz="2800" dirty="0"/>
              <a:t>视图对象从模型中</a:t>
            </a:r>
            <a:r>
              <a:rPr lang="zh-CN" altLang="zh-CN" sz="2800" dirty="0">
                <a:solidFill>
                  <a:srgbClr val="C00000"/>
                </a:solidFill>
              </a:rPr>
              <a:t>获取数据并呈现用户界面</a:t>
            </a:r>
          </a:p>
          <a:p>
            <a:pPr lvl="1"/>
            <a:r>
              <a:rPr lang="zh-CN" altLang="zh-CN" sz="2400" dirty="0"/>
              <a:t>视图</a:t>
            </a:r>
            <a:r>
              <a:rPr lang="zh-CN" altLang="zh-CN" sz="2400" b="1" dirty="0">
                <a:solidFill>
                  <a:srgbClr val="C00000"/>
                </a:solidFill>
              </a:rPr>
              <a:t>接受界面动作</a:t>
            </a:r>
            <a:r>
              <a:rPr lang="zh-CN" altLang="zh-CN" sz="2400" dirty="0"/>
              <a:t>，将其转换为内部事件</a:t>
            </a:r>
            <a:r>
              <a:rPr lang="zh-CN" altLang="zh-CN" sz="2400" b="1" dirty="0">
                <a:solidFill>
                  <a:srgbClr val="C00000"/>
                </a:solidFill>
              </a:rPr>
              <a:t>传递给控制器</a:t>
            </a:r>
          </a:p>
          <a:p>
            <a:pPr lvl="1"/>
            <a:r>
              <a:rPr lang="zh-CN" altLang="zh-CN" sz="2400" dirty="0"/>
              <a:t>所有视图在接获来自模型的业务数据变化通知后向模型</a:t>
            </a:r>
            <a:r>
              <a:rPr lang="zh-CN" altLang="zh-CN" sz="2400" b="1" dirty="0">
                <a:solidFill>
                  <a:srgbClr val="C00000"/>
                </a:solidFill>
              </a:rPr>
              <a:t>查询</a:t>
            </a:r>
            <a:r>
              <a:rPr lang="zh-CN" altLang="zh-CN" sz="2400" dirty="0"/>
              <a:t>新的数据，并据此</a:t>
            </a:r>
            <a:r>
              <a:rPr lang="zh-CN" altLang="zh-CN" sz="2400" b="1" dirty="0">
                <a:solidFill>
                  <a:srgbClr val="C00000"/>
                </a:solidFill>
              </a:rPr>
              <a:t>更新</a:t>
            </a:r>
            <a:r>
              <a:rPr lang="zh-CN" altLang="zh-CN" sz="2400" dirty="0"/>
              <a:t>视图</a:t>
            </a:r>
            <a:endParaRPr lang="en-US" altLang="zh-CN" sz="2400" dirty="0"/>
          </a:p>
          <a:p>
            <a:pPr lvl="1"/>
            <a:endParaRPr lang="zh-CN" altLang="zh-CN" sz="2400" dirty="0"/>
          </a:p>
          <a:p>
            <a:pPr lvl="0"/>
            <a:r>
              <a:rPr lang="zh-CN" altLang="zh-CN" sz="2800" dirty="0"/>
              <a:t>控制器将用户界面事件转换为</a:t>
            </a:r>
            <a:r>
              <a:rPr lang="zh-CN" altLang="zh-CN" sz="2800" dirty="0">
                <a:solidFill>
                  <a:srgbClr val="C00000"/>
                </a:solidFill>
              </a:rPr>
              <a:t>业务逻辑处理功能的调用</a:t>
            </a:r>
          </a:p>
          <a:p>
            <a:pPr lvl="1"/>
            <a:r>
              <a:rPr lang="zh-CN" altLang="zh-CN" sz="2400" dirty="0"/>
              <a:t>控制器根据模型的处理结果</a:t>
            </a:r>
            <a:r>
              <a:rPr lang="zh-CN" altLang="zh-CN" sz="2400" b="1" dirty="0">
                <a:solidFill>
                  <a:srgbClr val="C00000"/>
                </a:solidFill>
              </a:rPr>
              <a:t>创建新的视图</a:t>
            </a:r>
            <a:r>
              <a:rPr lang="zh-CN" altLang="zh-CN" sz="2400" dirty="0"/>
              <a:t>、选择其他视图或维持原有视图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0"/>
            <a:r>
              <a:rPr lang="zh-CN" altLang="zh-CN" sz="2800" dirty="0"/>
              <a:t>模型进行业务逻辑处理，将处理结果</a:t>
            </a:r>
            <a:r>
              <a:rPr lang="zh-CN" altLang="zh-CN" sz="2800" dirty="0">
                <a:solidFill>
                  <a:srgbClr val="C00000"/>
                </a:solidFill>
              </a:rPr>
              <a:t>回送给控制器</a:t>
            </a:r>
            <a:r>
              <a:rPr lang="zh-CN" altLang="zh-CN" sz="2800" dirty="0"/>
              <a:t>，必要时还需将业务数据变化事件</a:t>
            </a:r>
            <a:r>
              <a:rPr lang="zh-CN" altLang="zh-CN" sz="2800" dirty="0">
                <a:solidFill>
                  <a:srgbClr val="C00000"/>
                </a:solidFill>
              </a:rPr>
              <a:t>通知给所有视图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265043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15EBC-E2B4-4388-A0F7-06DD77C5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1.4.5 SOA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ADC62-1228-4807-A4FD-824B8005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b="0" dirty="0"/>
              <a:t>将软件系统的软构件抽象为一个个的</a:t>
            </a:r>
            <a:r>
              <a:rPr lang="zh-CN" altLang="zh-CN" b="0" dirty="0">
                <a:solidFill>
                  <a:srgbClr val="C00000"/>
                </a:solidFill>
              </a:rPr>
              <a:t>服务</a:t>
            </a:r>
            <a:r>
              <a:rPr lang="zh-CN" altLang="zh-CN" b="0" dirty="0"/>
              <a:t>（</a:t>
            </a:r>
            <a:r>
              <a:rPr lang="en-US" altLang="zh-CN" b="0" dirty="0"/>
              <a:t>Service</a:t>
            </a:r>
            <a:r>
              <a:rPr lang="zh-CN" altLang="zh-CN" b="0" dirty="0"/>
              <a:t>），每个服务封装了特定的功能并提供了对外可访问的</a:t>
            </a:r>
            <a:r>
              <a:rPr lang="zh-CN" altLang="zh-CN" b="0" dirty="0">
                <a:solidFill>
                  <a:srgbClr val="C00000"/>
                </a:solidFill>
              </a:rPr>
              <a:t>接口</a:t>
            </a:r>
            <a:endParaRPr lang="en-US" altLang="zh-CN" b="0" dirty="0">
              <a:solidFill>
                <a:srgbClr val="C00000"/>
              </a:solidFill>
            </a:endParaRPr>
          </a:p>
          <a:p>
            <a:endParaRPr lang="en-US" altLang="zh-CN" b="0" dirty="0"/>
          </a:p>
          <a:p>
            <a:r>
              <a:rPr lang="zh-CN" altLang="zh-CN" b="0" dirty="0"/>
              <a:t>任何一个服务既可以充当服务的</a:t>
            </a:r>
            <a:r>
              <a:rPr lang="zh-CN" altLang="zh-CN" b="0" dirty="0">
                <a:solidFill>
                  <a:srgbClr val="C00000"/>
                </a:solidFill>
              </a:rPr>
              <a:t>提供方</a:t>
            </a:r>
            <a:r>
              <a:rPr lang="zh-CN" altLang="zh-CN" b="0" dirty="0"/>
              <a:t>，接受其他服务的访问请求；也可充当服务的</a:t>
            </a:r>
            <a:r>
              <a:rPr lang="zh-CN" altLang="zh-CN" b="0" dirty="0">
                <a:solidFill>
                  <a:srgbClr val="C00000"/>
                </a:solidFill>
              </a:rPr>
              <a:t>请求方</a:t>
            </a:r>
            <a:r>
              <a:rPr lang="zh-CN" altLang="zh-CN" b="0" dirty="0"/>
              <a:t>，请求其他服务为其提供功能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zh-CN" b="0" dirty="0"/>
              <a:t>任何服务需要向服务注册中心进行</a:t>
            </a:r>
            <a:r>
              <a:rPr lang="zh-CN" altLang="zh-CN" b="0" dirty="0">
                <a:solidFill>
                  <a:srgbClr val="C00000"/>
                </a:solidFill>
              </a:rPr>
              <a:t>注册登记</a:t>
            </a:r>
            <a:r>
              <a:rPr lang="zh-CN" altLang="zh-CN" b="0" dirty="0"/>
              <a:t>，描述其可提供的服务以及访问方式，才可对外提供服务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3198651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FECD-F449-4458-8827-F40AE31A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SOA</a:t>
            </a:r>
            <a:r>
              <a:rPr lang="zh-CN" altLang="zh-CN" dirty="0"/>
              <a:t>风格示意图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D52C349-FF36-4DBE-A1CD-7B3BE118F607}"/>
              </a:ext>
            </a:extLst>
          </p:cNvPr>
          <p:cNvSpPr/>
          <p:nvPr/>
        </p:nvSpPr>
        <p:spPr>
          <a:xfrm>
            <a:off x="4794505" y="1514244"/>
            <a:ext cx="2129274" cy="107988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服务注册中心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8FBC9F-BA18-4BC1-A9C1-54D11994E49E}"/>
              </a:ext>
            </a:extLst>
          </p:cNvPr>
          <p:cNvSpPr/>
          <p:nvPr/>
        </p:nvSpPr>
        <p:spPr>
          <a:xfrm>
            <a:off x="2100441" y="4331324"/>
            <a:ext cx="2129274" cy="107988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服务请求方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4EBD2D-BB9A-44E1-9FD6-9CB8CD6082EE}"/>
              </a:ext>
            </a:extLst>
          </p:cNvPr>
          <p:cNvSpPr/>
          <p:nvPr/>
        </p:nvSpPr>
        <p:spPr>
          <a:xfrm>
            <a:off x="7264541" y="4295086"/>
            <a:ext cx="2129274" cy="107988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服务提供方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FADB6F8-A311-47AC-B3A7-E76A2A6A18E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758576" y="2594132"/>
            <a:ext cx="1570602" cy="170095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78AF2A-26A7-494E-8594-4DBB4DE91F3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165078" y="2594132"/>
            <a:ext cx="1733443" cy="173719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87247C-8E2F-4BC2-8F62-6E2A8788A58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62187" y="4835031"/>
            <a:ext cx="3002355" cy="58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89">
            <a:extLst>
              <a:ext uri="{FF2B5EF4-FFF2-40B4-BE49-F238E27FC236}">
                <a16:creationId xmlns:a16="http://schemas.microsoft.com/office/drawing/2014/main" id="{78912387-A146-4238-BCFE-3549B459DF1B}"/>
              </a:ext>
            </a:extLst>
          </p:cNvPr>
          <p:cNvSpPr txBox="1"/>
          <p:nvPr/>
        </p:nvSpPr>
        <p:spPr>
          <a:xfrm>
            <a:off x="7825574" y="2905778"/>
            <a:ext cx="2842140" cy="623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注册和发布服务</a:t>
            </a:r>
          </a:p>
        </p:txBody>
      </p:sp>
      <p:sp>
        <p:nvSpPr>
          <p:cNvPr id="16" name="文本框 89">
            <a:extLst>
              <a:ext uri="{FF2B5EF4-FFF2-40B4-BE49-F238E27FC236}">
                <a16:creationId xmlns:a16="http://schemas.microsoft.com/office/drawing/2014/main" id="{7E0C07AA-F248-440F-A6ED-F332E346F00F}"/>
              </a:ext>
            </a:extLst>
          </p:cNvPr>
          <p:cNvSpPr txBox="1"/>
          <p:nvPr/>
        </p:nvSpPr>
        <p:spPr>
          <a:xfrm>
            <a:off x="2638822" y="2905778"/>
            <a:ext cx="1929295" cy="623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查询服务</a:t>
            </a:r>
          </a:p>
        </p:txBody>
      </p:sp>
      <p:sp>
        <p:nvSpPr>
          <p:cNvPr id="17" name="文本框 89">
            <a:extLst>
              <a:ext uri="{FF2B5EF4-FFF2-40B4-BE49-F238E27FC236}">
                <a16:creationId xmlns:a16="http://schemas.microsoft.com/office/drawing/2014/main" id="{4219F003-12CE-4614-B8CE-6DF9B0F657B3}"/>
              </a:ext>
            </a:extLst>
          </p:cNvPr>
          <p:cNvSpPr txBox="1"/>
          <p:nvPr/>
        </p:nvSpPr>
        <p:spPr>
          <a:xfrm>
            <a:off x="4403018" y="4977172"/>
            <a:ext cx="2793812" cy="623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3. </a:t>
            </a: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访问和获得服务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83F1BA-3FF7-E89F-149B-45ADEF2BC552}"/>
              </a:ext>
            </a:extLst>
          </p:cNvPr>
          <p:cNvSpPr txBox="1"/>
          <p:nvPr/>
        </p:nvSpPr>
        <p:spPr>
          <a:xfrm>
            <a:off x="6996546" y="167809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</a:p>
        </p:txBody>
      </p:sp>
    </p:spTree>
    <p:extLst>
      <p:ext uri="{BB962C8B-B14F-4D97-AF65-F5344CB8AC3E}">
        <p14:creationId xmlns:p14="http://schemas.microsoft.com/office/powerpoint/2010/main" val="312387113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DC837-259E-4A18-99CB-C131C7AD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SOA</a:t>
            </a:r>
            <a:r>
              <a:rPr lang="zh-CN" altLang="en-US" dirty="0"/>
              <a:t>风格的特点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9B7D3-DBB4-4321-A03B-90719059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b="0" dirty="0"/>
              <a:t>将服务提供方和服务请求方独立开来，因而支持服务间的</a:t>
            </a:r>
            <a:r>
              <a:rPr lang="zh-CN" altLang="zh-CN" b="0" dirty="0">
                <a:solidFill>
                  <a:srgbClr val="C00000"/>
                </a:solidFill>
              </a:rPr>
              <a:t>松耦合定义</a:t>
            </a:r>
            <a:endParaRPr lang="en-US" altLang="zh-CN" b="0" dirty="0">
              <a:solidFill>
                <a:srgbClr val="C00000"/>
              </a:solidFill>
            </a:endParaRPr>
          </a:p>
          <a:p>
            <a:endParaRPr lang="en-US" altLang="zh-CN" b="0" dirty="0"/>
          </a:p>
          <a:p>
            <a:r>
              <a:rPr lang="zh-CN" altLang="zh-CN" b="0" dirty="0"/>
              <a:t>允许任何一个服务在运行过程中所</a:t>
            </a:r>
            <a:r>
              <a:rPr lang="zh-CN" altLang="zh-CN" b="0" dirty="0">
                <a:solidFill>
                  <a:srgbClr val="C00000"/>
                </a:solidFill>
              </a:rPr>
              <a:t>扮演角色</a:t>
            </a:r>
            <a:r>
              <a:rPr lang="zh-CN" altLang="zh-CN" b="0" dirty="0"/>
              <a:t>的动态调整，支持</a:t>
            </a:r>
            <a:r>
              <a:rPr lang="zh-CN" altLang="zh-CN" b="0" dirty="0">
                <a:solidFill>
                  <a:srgbClr val="C00000"/>
                </a:solidFill>
              </a:rPr>
              <a:t>服务集合</a:t>
            </a:r>
            <a:r>
              <a:rPr lang="zh-CN" altLang="zh-CN" b="0" dirty="0"/>
              <a:t>在运行过程中的</a:t>
            </a:r>
            <a:r>
              <a:rPr lang="zh-CN" altLang="zh-CN" b="0" dirty="0">
                <a:solidFill>
                  <a:srgbClr val="C00000"/>
                </a:solidFill>
              </a:rPr>
              <a:t>动态变化</a:t>
            </a:r>
            <a:r>
              <a:rPr lang="zh-CN" altLang="zh-CN" b="0" dirty="0"/>
              <a:t>，因而具有非常强的灵活性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zh-CN" b="0" dirty="0"/>
              <a:t>提供了诸如</a:t>
            </a:r>
            <a:r>
              <a:rPr lang="en-US" altLang="zh-CN" b="0" dirty="0"/>
              <a:t>UDDI</a:t>
            </a:r>
            <a:r>
              <a:rPr lang="zh-CN" altLang="zh-CN" b="0" dirty="0"/>
              <a:t>、</a:t>
            </a:r>
            <a:r>
              <a:rPr lang="en-US" altLang="zh-CN" b="0" dirty="0"/>
              <a:t>SOAP</a:t>
            </a:r>
            <a:r>
              <a:rPr lang="zh-CN" altLang="zh-CN" b="0" dirty="0"/>
              <a:t>、</a:t>
            </a:r>
            <a:r>
              <a:rPr lang="en-US" altLang="zh-CN" b="0" dirty="0"/>
              <a:t>WSDL</a:t>
            </a:r>
            <a:r>
              <a:rPr lang="zh-CN" altLang="zh-CN" b="0" dirty="0"/>
              <a:t>等协议来支持服务的注册、描述和绑定等，因而可有效支持</a:t>
            </a:r>
            <a:r>
              <a:rPr lang="zh-CN" altLang="zh-CN" b="0" dirty="0">
                <a:solidFill>
                  <a:srgbClr val="C00000"/>
                </a:solidFill>
              </a:rPr>
              <a:t>异构服务间的交互</a:t>
            </a:r>
            <a:endParaRPr lang="zh-CN" altLang="en-US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430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02273-A04F-4964-BF43-77F3768F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1.4.6  </a:t>
            </a:r>
            <a:r>
              <a:rPr lang="zh-CN" altLang="en-US" dirty="0"/>
              <a:t>消息总线风格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6CD5D-1EBE-4C48-A9DE-FB3D49A0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包含了一组</a:t>
            </a:r>
            <a:r>
              <a:rPr lang="zh-CN" altLang="zh-CN" dirty="0">
                <a:solidFill>
                  <a:srgbClr val="C00000"/>
                </a:solidFill>
              </a:rPr>
              <a:t>软构件</a:t>
            </a:r>
            <a:r>
              <a:rPr lang="zh-CN" altLang="zh-CN" dirty="0"/>
              <a:t>和一条称为“消息总线”的</a:t>
            </a:r>
            <a:r>
              <a:rPr lang="zh-CN" altLang="zh-CN" dirty="0">
                <a:solidFill>
                  <a:srgbClr val="C00000"/>
                </a:solidFill>
              </a:rPr>
              <a:t>连接件</a:t>
            </a:r>
            <a:r>
              <a:rPr lang="zh-CN" altLang="zh-CN" dirty="0"/>
              <a:t>来连接各个软构件</a:t>
            </a:r>
            <a:endParaRPr lang="en-US" altLang="zh-CN" dirty="0"/>
          </a:p>
          <a:p>
            <a:pPr lvl="1"/>
            <a:r>
              <a:rPr lang="zh-CN" altLang="zh-CN" dirty="0"/>
              <a:t>消息总线成为软构件之间的</a:t>
            </a:r>
            <a:r>
              <a:rPr lang="zh-CN" altLang="zh-CN" b="1" dirty="0">
                <a:solidFill>
                  <a:srgbClr val="C00000"/>
                </a:solidFill>
              </a:rPr>
              <a:t>通信桥梁</a:t>
            </a:r>
            <a:r>
              <a:rPr lang="zh-CN" altLang="zh-CN" dirty="0"/>
              <a:t>，实现各个软构件之间的消息</a:t>
            </a:r>
            <a:r>
              <a:rPr lang="zh-CN" altLang="zh-CN" b="1" dirty="0">
                <a:solidFill>
                  <a:srgbClr val="C00000"/>
                </a:solidFill>
              </a:rPr>
              <a:t>发送、接收、转发、处理</a:t>
            </a:r>
            <a:r>
              <a:rPr lang="zh-CN" altLang="zh-CN" dirty="0"/>
              <a:t>等功能</a:t>
            </a:r>
            <a:endParaRPr lang="en-US" altLang="zh-CN" dirty="0"/>
          </a:p>
          <a:p>
            <a:pPr lvl="1"/>
            <a:r>
              <a:rPr lang="zh-CN" altLang="zh-CN" dirty="0"/>
              <a:t>每一个软构件通过接入总线，实现消息的发送和接收功能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2199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构件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何为</a:t>
            </a:r>
            <a:r>
              <a:rPr lang="zh-CN" altLang="zh-CN" sz="2800" dirty="0"/>
              <a:t>构件</a:t>
            </a:r>
            <a:endParaRPr lang="en-US" altLang="zh-CN" sz="2800" dirty="0"/>
          </a:p>
          <a:p>
            <a:pPr lvl="1"/>
            <a:r>
              <a:rPr lang="zh-CN" altLang="zh-CN" sz="2400" dirty="0"/>
              <a:t>软件系统中的</a:t>
            </a:r>
            <a:r>
              <a:rPr lang="zh-CN" altLang="en-US" sz="2400" b="1" dirty="0">
                <a:solidFill>
                  <a:srgbClr val="C00000"/>
                </a:solidFill>
              </a:rPr>
              <a:t>可复用软件单元</a:t>
            </a:r>
            <a:r>
              <a:rPr lang="zh-CN" altLang="zh-CN" sz="2400" dirty="0"/>
              <a:t>，具有</a:t>
            </a:r>
            <a:r>
              <a:rPr lang="zh-CN" altLang="en-US" sz="2400" dirty="0"/>
              <a:t>特定的功能和</a:t>
            </a:r>
            <a:r>
              <a:rPr lang="zh-CN" altLang="zh-CN" sz="2400" dirty="0"/>
              <a:t>对外接口</a:t>
            </a:r>
            <a:endParaRPr lang="en-US" altLang="zh-CN" sz="2400" dirty="0"/>
          </a:p>
          <a:p>
            <a:pPr lvl="1"/>
            <a:r>
              <a:rPr lang="zh-CN" altLang="en-US" sz="2400" dirty="0"/>
              <a:t>构件可以是代码库、类、函数、服务或其他任何可以独立实现和测试的软件单元</a:t>
            </a:r>
            <a:endParaRPr lang="en-US" altLang="zh-CN" sz="2400" dirty="0"/>
          </a:p>
          <a:p>
            <a:r>
              <a:rPr lang="zh-CN" altLang="en-US" sz="2800" dirty="0"/>
              <a:t>特点</a:t>
            </a:r>
            <a:endParaRPr lang="en-US" altLang="zh-CN" sz="2800" dirty="0"/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可分离</a:t>
            </a:r>
            <a:r>
              <a:rPr lang="zh-CN" altLang="en-US" sz="2400" dirty="0"/>
              <a:t>：</a:t>
            </a:r>
            <a:r>
              <a:rPr lang="zh-CN" altLang="zh-CN" sz="2400" dirty="0"/>
              <a:t>一个或数个可独立部署执行码文件</a:t>
            </a:r>
            <a:endParaRPr lang="en-US" altLang="zh-CN" sz="2400" dirty="0"/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可替换</a:t>
            </a:r>
            <a:r>
              <a:rPr lang="zh-CN" altLang="en-US" sz="2400" dirty="0"/>
              <a:t>：</a:t>
            </a:r>
            <a:r>
              <a:rPr lang="zh-CN" altLang="zh-CN" sz="2400" dirty="0"/>
              <a:t>构件实例</a:t>
            </a:r>
            <a:r>
              <a:rPr lang="zh-CN" altLang="en-US" sz="2400" dirty="0"/>
              <a:t>可</a:t>
            </a:r>
            <a:r>
              <a:rPr lang="zh-CN" altLang="zh-CN" sz="2400" dirty="0"/>
              <a:t>被</a:t>
            </a:r>
            <a:r>
              <a:rPr lang="zh-CN" altLang="en-US" sz="2400" dirty="0"/>
              <a:t>其它</a:t>
            </a:r>
            <a:r>
              <a:rPr lang="zh-CN" altLang="zh-CN" sz="2400" dirty="0"/>
              <a:t>任何实现了相同接口的另一构件实例所替换</a:t>
            </a:r>
            <a:endParaRPr lang="en-US" altLang="zh-CN" sz="2400" dirty="0"/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可配置</a:t>
            </a:r>
            <a:r>
              <a:rPr lang="zh-CN" altLang="en-US" sz="2400" dirty="0"/>
              <a:t>：</a:t>
            </a:r>
            <a:r>
              <a:rPr lang="zh-CN" altLang="zh-CN" sz="2400" dirty="0"/>
              <a:t>可通过配置机制修改构件配置数据，影响构件对外服务的功能或行为</a:t>
            </a:r>
            <a:endParaRPr lang="en-US" altLang="zh-CN" sz="2400" dirty="0"/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可复用</a:t>
            </a:r>
            <a:r>
              <a:rPr lang="zh-CN" altLang="en-US" sz="2400" dirty="0"/>
              <a:t>：</a:t>
            </a:r>
            <a:r>
              <a:rPr lang="zh-CN" altLang="zh-CN" sz="2400" dirty="0"/>
              <a:t>构件可不经源代码修改，</a:t>
            </a:r>
            <a:r>
              <a:rPr lang="zh-CN" altLang="en-US" sz="2400" dirty="0"/>
              <a:t>无</a:t>
            </a:r>
            <a:r>
              <a:rPr lang="zh-CN" altLang="zh-CN" sz="2400" dirty="0"/>
              <a:t>需重新编译，即可应用于多个软件项目或软件产品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C15E-FA1C-4B57-AE7A-C6612ED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消息总线风格示意图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B9DEC7-D725-458E-BA17-A888274A29D9}"/>
              </a:ext>
            </a:extLst>
          </p:cNvPr>
          <p:cNvSpPr/>
          <p:nvPr/>
        </p:nvSpPr>
        <p:spPr>
          <a:xfrm>
            <a:off x="1731086" y="3219264"/>
            <a:ext cx="8625662" cy="6778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kern="100" dirty="0">
                <a:effectLst/>
                <a:latin typeface="+mn-ea"/>
                <a:cs typeface="Times New Roman" panose="02020603050405020304" pitchFamily="18" charset="0"/>
              </a:rPr>
              <a:t>消息总线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（事件、消息、数据、</a:t>
            </a:r>
            <a:r>
              <a:rPr lang="en-US" altLang="zh-CN" kern="100">
                <a:effectLst/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kern="100">
                <a:effectLst/>
                <a:latin typeface="+mn-ea"/>
                <a:cs typeface="Times New Roman" panose="02020603050405020304" pitchFamily="18" charset="0"/>
              </a:rPr>
              <a:t>）</a:t>
            </a:r>
            <a:endParaRPr 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46ECE6-F624-49AA-A595-0975FEF0E829}"/>
              </a:ext>
            </a:extLst>
          </p:cNvPr>
          <p:cNvSpPr/>
          <p:nvPr/>
        </p:nvSpPr>
        <p:spPr>
          <a:xfrm>
            <a:off x="1797156" y="1495947"/>
            <a:ext cx="1446174" cy="7432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软构件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108D4B-DEDD-41A9-844C-A458D2737E1E}"/>
              </a:ext>
            </a:extLst>
          </p:cNvPr>
          <p:cNvSpPr/>
          <p:nvPr/>
        </p:nvSpPr>
        <p:spPr>
          <a:xfrm>
            <a:off x="4903037" y="1495947"/>
            <a:ext cx="1445257" cy="7430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1FB41C-3905-4360-A1EB-FCAFB07F8DF1}"/>
              </a:ext>
            </a:extLst>
          </p:cNvPr>
          <p:cNvSpPr/>
          <p:nvPr/>
        </p:nvSpPr>
        <p:spPr>
          <a:xfrm>
            <a:off x="7818329" y="1496175"/>
            <a:ext cx="1445257" cy="7430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5D6DC7-AE16-47D0-BAED-2A3AD7A55B4D}"/>
              </a:ext>
            </a:extLst>
          </p:cNvPr>
          <p:cNvSpPr/>
          <p:nvPr/>
        </p:nvSpPr>
        <p:spPr>
          <a:xfrm>
            <a:off x="3494485" y="4764633"/>
            <a:ext cx="1445257" cy="7430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软构件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CB4D39-5152-48A7-B6FD-10C4760435D9}"/>
              </a:ext>
            </a:extLst>
          </p:cNvPr>
          <p:cNvSpPr/>
          <p:nvPr/>
        </p:nvSpPr>
        <p:spPr>
          <a:xfrm>
            <a:off x="6937408" y="4764588"/>
            <a:ext cx="1445257" cy="7415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软构件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2D44C0-520A-4F4B-8FCF-ECFBE9E3EB93}"/>
              </a:ext>
            </a:extLst>
          </p:cNvPr>
          <p:cNvCxnSpPr/>
          <p:nvPr/>
        </p:nvCxnSpPr>
        <p:spPr>
          <a:xfrm>
            <a:off x="2516574" y="2239167"/>
            <a:ext cx="0" cy="980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B2C239-6F22-48EB-84CD-928091DFA2C8}"/>
              </a:ext>
            </a:extLst>
          </p:cNvPr>
          <p:cNvCxnSpPr>
            <a:stCxn id="8" idx="2"/>
          </p:cNvCxnSpPr>
          <p:nvPr/>
        </p:nvCxnSpPr>
        <p:spPr>
          <a:xfrm>
            <a:off x="5625666" y="2238939"/>
            <a:ext cx="0" cy="9802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B0B15E-D23E-42C6-B8A2-A25471CA8F18}"/>
              </a:ext>
            </a:extLst>
          </p:cNvPr>
          <p:cNvCxnSpPr>
            <a:stCxn id="9" idx="2"/>
          </p:cNvCxnSpPr>
          <p:nvPr/>
        </p:nvCxnSpPr>
        <p:spPr>
          <a:xfrm>
            <a:off x="8540957" y="2239167"/>
            <a:ext cx="17249" cy="9799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D2FC93-1E90-44AC-9E8E-A096F2AAE370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212341" y="3897123"/>
            <a:ext cx="4773" cy="8674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42DA51-E2AF-4092-A9F3-DD32C672E8E9}"/>
              </a:ext>
            </a:extLst>
          </p:cNvPr>
          <p:cNvCxnSpPr/>
          <p:nvPr/>
        </p:nvCxnSpPr>
        <p:spPr>
          <a:xfrm flipH="1" flipV="1">
            <a:off x="7671507" y="3898239"/>
            <a:ext cx="3823" cy="8663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C7A4C25-BC49-23C9-9EB8-414264FCD9E9}"/>
              </a:ext>
            </a:extLst>
          </p:cNvPr>
          <p:cNvSpPr txBox="1"/>
          <p:nvPr/>
        </p:nvSpPr>
        <p:spPr>
          <a:xfrm>
            <a:off x="9542613" y="158751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</a:p>
        </p:txBody>
      </p:sp>
    </p:spTree>
    <p:extLst>
      <p:ext uri="{BB962C8B-B14F-4D97-AF65-F5344CB8AC3E}">
        <p14:creationId xmlns:p14="http://schemas.microsoft.com/office/powerpoint/2010/main" val="233094210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C15E-FA1C-4B57-AE7A-C6612ED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消息中间件</a:t>
            </a:r>
          </a:p>
        </p:txBody>
      </p:sp>
      <p:sp>
        <p:nvSpPr>
          <p:cNvPr id="5" name="矩形 4"/>
          <p:cNvSpPr/>
          <p:nvPr/>
        </p:nvSpPr>
        <p:spPr>
          <a:xfrm>
            <a:off x="563042" y="980728"/>
            <a:ext cx="11292804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如今，消息总线风格已逐渐演变为消息中间件。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消息中间件应用场景：</a:t>
            </a:r>
            <a:r>
              <a:rPr kumimoji="1" lang="zh-CN" altLang="en-US" sz="3200" b="0" dirty="0">
                <a:solidFill>
                  <a:srgbClr val="C00000"/>
                </a:solidFill>
                <a:latin typeface="+mn-lt"/>
                <a:ea typeface="+mn-ea"/>
                <a:cs typeface="微软雅黑" panose="020B0503020204020204" charset="-122"/>
              </a:rPr>
              <a:t>系统解耦、异步通讯、削峰</a:t>
            </a: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。</a:t>
            </a:r>
            <a:endParaRPr kumimoji="1" lang="en-US" altLang="zh-CN" sz="3200" b="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  <a:p>
            <a:pPr marL="798830" lvl="1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左图为传统方式下系统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B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、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C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与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A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之间的通信连接，随着新系统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D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、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E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、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F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、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G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的增加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(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右图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)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，必然导致巨大的维护成本（加入或退出均需要维护</a:t>
            </a:r>
            <a:r>
              <a:rPr kumimoji="1" lang="en-US" altLang="zh-CN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A</a:t>
            </a: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）</a:t>
            </a: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。</a:t>
            </a:r>
            <a:r>
              <a:rPr lang="zh-CN" altLang="en-US" dirty="0"/>
              <a:t>    </a:t>
            </a:r>
          </a:p>
        </p:txBody>
      </p:sp>
      <p:pic>
        <p:nvPicPr>
          <p:cNvPr id="17" name="Picture 2" descr="http://5b0988e595225.cdn.sohucs.com/images/20191223/464ab2f353e5435ea08ac8ebf4601f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02" y="3248981"/>
            <a:ext cx="3800058" cy="29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46" y="3186060"/>
            <a:ext cx="557288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1270670" y="5560142"/>
            <a:ext cx="1156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C00000"/>
                </a:solidFill>
                <a:latin typeface="+mj-ea"/>
                <a:ea typeface="+mj-ea"/>
              </a:rPr>
              <a:t>库房系统</a:t>
            </a:r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1795487" y="4693323"/>
            <a:ext cx="1083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C00000"/>
                </a:solidFill>
                <a:latin typeface="+mj-ea"/>
                <a:ea typeface="+mj-ea"/>
              </a:rPr>
              <a:t>价格调整</a:t>
            </a:r>
          </a:p>
        </p:txBody>
      </p:sp>
    </p:spTree>
    <p:extLst>
      <p:ext uri="{BB962C8B-B14F-4D97-AF65-F5344CB8AC3E}">
        <p14:creationId xmlns:p14="http://schemas.microsoft.com/office/powerpoint/2010/main" val="331682603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C15E-FA1C-4B57-AE7A-C6612ED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消息中间件</a:t>
            </a:r>
          </a:p>
        </p:txBody>
      </p:sp>
      <p:sp>
        <p:nvSpPr>
          <p:cNvPr id="5" name="矩形 4"/>
          <p:cNvSpPr/>
          <p:nvPr/>
        </p:nvSpPr>
        <p:spPr>
          <a:xfrm>
            <a:off x="563042" y="980728"/>
            <a:ext cx="11292804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优点：扩展简单。系统无须知道其他子系统接口名、网络地址的情况下，就可以激活其它子系统。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"/>
            </a:pP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消息中间件产品：</a:t>
            </a:r>
            <a:r>
              <a:rPr kumimoji="1" lang="en-US" altLang="zh-CN" sz="3200" b="0" dirty="0" err="1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ActiveMQ</a:t>
            </a:r>
            <a:r>
              <a:rPr kumimoji="1" lang="zh-CN" altLang="en-US" sz="3200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、</a:t>
            </a:r>
            <a:r>
              <a:rPr kumimoji="1" lang="en-US" altLang="zh-CN" sz="3200" b="0" dirty="0" err="1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RabbitMQ</a:t>
            </a:r>
            <a:endParaRPr kumimoji="1" lang="en-US" altLang="zh-CN" sz="3200" b="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8502"/>
          <a:stretch>
            <a:fillRect/>
          </a:stretch>
        </p:blipFill>
        <p:spPr bwMode="auto">
          <a:xfrm>
            <a:off x="2134766" y="2852936"/>
            <a:ext cx="7152542" cy="374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8298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何为软件体系结构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概念、组成元素、视图与模型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软件体系结构风格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如何开展软件体系结构设计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价值、目标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体系结构设计过程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软件体系结构设计结果及评审</a:t>
            </a:r>
            <a:endParaRPr lang="en-US" altLang="zh-CN" dirty="0"/>
          </a:p>
          <a:p>
            <a:pPr lvl="1"/>
            <a:r>
              <a:rPr lang="zh-CN" altLang="en-US" dirty="0"/>
              <a:t>文档模板、验证原则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2636912"/>
            <a:ext cx="1881197" cy="19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9296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体系结构设计的重要性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22322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体系结构设计对后续设计具有重要影响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体系结构设计为详细设计提供</a:t>
            </a:r>
            <a:r>
              <a:rPr lang="zh-CN" altLang="en-US" dirty="0">
                <a:solidFill>
                  <a:srgbClr val="C00000"/>
                </a:solidFill>
              </a:rPr>
              <a:t>可操作指导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详细设计须</a:t>
            </a:r>
            <a:r>
              <a:rPr lang="zh-CN" altLang="en-US" dirty="0">
                <a:solidFill>
                  <a:srgbClr val="C00000"/>
                </a:solidFill>
              </a:rPr>
              <a:t>遵循体系结构设计</a:t>
            </a:r>
            <a:r>
              <a:rPr lang="zh-CN" altLang="en-US" dirty="0"/>
              <a:t>：如详细设计</a:t>
            </a:r>
            <a:r>
              <a:rPr lang="zh-CN" altLang="en-US" dirty="0">
                <a:solidFill>
                  <a:srgbClr val="C00000"/>
                </a:solidFill>
              </a:rPr>
              <a:t>只能实现、不能更改</a:t>
            </a:r>
            <a:r>
              <a:rPr lang="zh-CN" altLang="en-US" dirty="0"/>
              <a:t>体系结构中模块的接口和行为。</a:t>
            </a:r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285201" y="3897052"/>
            <a:ext cx="9429149" cy="1649538"/>
            <a:chOff x="933535" y="4341997"/>
            <a:chExt cx="9429149" cy="1649538"/>
          </a:xfrm>
        </p:grpSpPr>
        <p:cxnSp>
          <p:nvCxnSpPr>
            <p:cNvPr id="4" name="直接箭头连接符 3"/>
            <p:cNvCxnSpPr>
              <a:stCxn id="15" idx="6"/>
              <a:endCxn id="10" idx="1"/>
            </p:cNvCxnSpPr>
            <p:nvPr/>
          </p:nvCxnSpPr>
          <p:spPr>
            <a:xfrm>
              <a:off x="1713461" y="5544260"/>
              <a:ext cx="539469" cy="8976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9872954" y="5343463"/>
              <a:ext cx="489730" cy="504056"/>
              <a:chOff x="8292747" y="3613546"/>
              <a:chExt cx="489730" cy="54492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8388424" y="3739726"/>
                <a:ext cx="298376" cy="2925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292747" y="3613546"/>
                <a:ext cx="489730" cy="544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箭头连接符 8"/>
            <p:cNvCxnSpPr>
              <a:stCxn id="16" idx="3"/>
              <a:endCxn id="8" idx="2"/>
            </p:cNvCxnSpPr>
            <p:nvPr/>
          </p:nvCxnSpPr>
          <p:spPr>
            <a:xfrm>
              <a:off x="9537335" y="5595491"/>
              <a:ext cx="335619" cy="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7"/>
            <p:cNvSpPr/>
            <p:nvPr/>
          </p:nvSpPr>
          <p:spPr>
            <a:xfrm>
              <a:off x="2252930" y="5157192"/>
              <a:ext cx="1347845" cy="79208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体系结构设计</a:t>
              </a:r>
            </a:p>
          </p:txBody>
        </p:sp>
        <p:sp>
          <p:nvSpPr>
            <p:cNvPr id="11" name="圆角矩形 8"/>
            <p:cNvSpPr/>
            <p:nvPr/>
          </p:nvSpPr>
          <p:spPr>
            <a:xfrm>
              <a:off x="4139601" y="5176143"/>
              <a:ext cx="1440160" cy="79208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人机界面设计</a:t>
              </a:r>
            </a:p>
          </p:txBody>
        </p:sp>
        <p:cxnSp>
          <p:nvCxnSpPr>
            <p:cNvPr id="12" name="直接箭头连接符 11"/>
            <p:cNvCxnSpPr>
              <a:stCxn id="10" idx="3"/>
              <a:endCxn id="11" idx="1"/>
            </p:cNvCxnSpPr>
            <p:nvPr/>
          </p:nvCxnSpPr>
          <p:spPr>
            <a:xfrm>
              <a:off x="3600775" y="5553236"/>
              <a:ext cx="538826" cy="1895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9"/>
            <p:cNvSpPr/>
            <p:nvPr/>
          </p:nvSpPr>
          <p:spPr>
            <a:xfrm>
              <a:off x="6165647" y="5176143"/>
              <a:ext cx="1440160" cy="80315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详细</a:t>
              </a:r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</a:t>
              </a:r>
            </a:p>
          </p:txBody>
        </p:sp>
        <p:cxnSp>
          <p:nvCxnSpPr>
            <p:cNvPr id="14" name="直接箭头连接符 13"/>
            <p:cNvCxnSpPr>
              <a:stCxn id="11" idx="3"/>
              <a:endCxn id="13" idx="1"/>
            </p:cNvCxnSpPr>
            <p:nvPr/>
          </p:nvCxnSpPr>
          <p:spPr>
            <a:xfrm>
              <a:off x="5579761" y="5572187"/>
              <a:ext cx="585886" cy="5532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353421" y="536424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7"/>
            <p:cNvSpPr/>
            <p:nvPr/>
          </p:nvSpPr>
          <p:spPr>
            <a:xfrm>
              <a:off x="8097175" y="5199447"/>
              <a:ext cx="1440160" cy="79208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整合与验证</a:t>
              </a:r>
            </a:p>
          </p:txBody>
        </p:sp>
        <p:cxnSp>
          <p:nvCxnSpPr>
            <p:cNvPr id="17" name="直接箭头连接符 16"/>
            <p:cNvCxnSpPr>
              <a:stCxn id="13" idx="3"/>
              <a:endCxn id="16" idx="1"/>
            </p:cNvCxnSpPr>
            <p:nvPr/>
          </p:nvCxnSpPr>
          <p:spPr>
            <a:xfrm>
              <a:off x="7605807" y="5577719"/>
              <a:ext cx="491368" cy="17772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826954" y="4341997"/>
              <a:ext cx="4824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迭代设计、反复精化、持续优化</a:t>
              </a:r>
            </a:p>
          </p:txBody>
        </p:sp>
        <p:cxnSp>
          <p:nvCxnSpPr>
            <p:cNvPr id="19" name="连接符: 肘形 25"/>
            <p:cNvCxnSpPr>
              <a:stCxn id="16" idx="0"/>
              <a:endCxn id="10" idx="0"/>
            </p:cNvCxnSpPr>
            <p:nvPr/>
          </p:nvCxnSpPr>
          <p:spPr>
            <a:xfrm rot="16200000" flipV="1">
              <a:off x="5850927" y="2233119"/>
              <a:ext cx="42255" cy="5890402"/>
            </a:xfrm>
            <a:prstGeom prst="bentConnector3">
              <a:avLst>
                <a:gd name="adj1" fmla="val 1977039"/>
              </a:avLst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933535" y="49951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solidFill>
                    <a:srgbClr val="002060"/>
                  </a:solidFill>
                  <a:latin typeface="+mn-lt"/>
                  <a:ea typeface="+mn-ea"/>
                  <a:cs typeface="微软雅黑" panose="020B0503020204020204" charset="-122"/>
                </a:rPr>
                <a:t>软件需求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66006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体系结构设计的重要性</a:t>
            </a:r>
            <a:r>
              <a:rPr lang="en-US" altLang="zh-CN" dirty="0"/>
              <a:t>(2/2)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244088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对软件质量具有决定性影响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0" dirty="0"/>
              <a:t>   </a:t>
            </a:r>
            <a:r>
              <a:rPr lang="zh-CN" altLang="en-US" sz="2800" b="0" dirty="0"/>
              <a:t>体系结构反映了软件开发的</a:t>
            </a:r>
            <a:r>
              <a:rPr lang="zh-CN" altLang="en-US" sz="2800" b="0" dirty="0">
                <a:solidFill>
                  <a:srgbClr val="C00000"/>
                </a:solidFill>
              </a:rPr>
              <a:t>早期关键设计决策</a:t>
            </a:r>
            <a:r>
              <a:rPr lang="zh-CN" altLang="en-US" sz="2800" b="0" dirty="0"/>
              <a:t>。‌这些决策对系统的性能、‌可靠性、‌安全性和可维护性有着深远的影响。‌</a:t>
            </a:r>
            <a:endParaRPr lang="en-US" altLang="zh-CN" sz="2800" b="0" dirty="0"/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r>
              <a:rPr lang="zh-CN" altLang="en-US" sz="2800" b="0" dirty="0"/>
              <a:t>   体系结构如同“骨架”，猴子的“骨架”决定了它永远无法飞起来。</a:t>
            </a:r>
            <a:endParaRPr lang="en-US" altLang="zh-CN" sz="2800" b="0" dirty="0"/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   </a:t>
            </a:r>
            <a:r>
              <a:rPr lang="zh-CN" altLang="en-US" sz="2800" b="0" dirty="0"/>
              <a:t>良好的结构能够确保软件系统能够满足长期的需求变化，‌而无需进行大规模的重构。‌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56249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软件体系结构设计的目标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3743622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确定软件体系结构</a:t>
            </a:r>
            <a:endParaRPr lang="en-US" altLang="zh-CN" sz="3600" dirty="0"/>
          </a:p>
          <a:p>
            <a:pPr lvl="1"/>
            <a:r>
              <a:rPr lang="zh-CN" altLang="en-US" sz="3200" dirty="0"/>
              <a:t>确定系统需要哪些构件，以及这些构件</a:t>
            </a:r>
            <a:r>
              <a:rPr lang="zh-CN" altLang="zh-CN" sz="3200" dirty="0"/>
              <a:t>的</a:t>
            </a:r>
            <a:r>
              <a:rPr lang="zh-CN" altLang="zh-CN" sz="3200" b="1" dirty="0">
                <a:solidFill>
                  <a:srgbClr val="C00000"/>
                </a:solidFill>
              </a:rPr>
              <a:t>职责及关系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lvl="1"/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zh-CN" altLang="en-US" sz="3600" dirty="0"/>
              <a:t>设计系统部署方案</a:t>
            </a:r>
            <a:endParaRPr lang="en-US" altLang="zh-CN" sz="3600" dirty="0"/>
          </a:p>
          <a:p>
            <a:pPr lvl="1"/>
            <a:r>
              <a:rPr lang="zh-CN" altLang="en-US" sz="3200" dirty="0"/>
              <a:t>明确</a:t>
            </a:r>
            <a:r>
              <a:rPr lang="zh-CN" altLang="zh-CN" sz="3200" dirty="0"/>
              <a:t>它们在物理运行环境下的</a:t>
            </a:r>
            <a:r>
              <a:rPr lang="zh-CN" altLang="zh-CN" sz="3200" dirty="0">
                <a:solidFill>
                  <a:srgbClr val="C00000"/>
                </a:solidFill>
              </a:rPr>
              <a:t>部署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/>
            <a:endParaRPr lang="en-US" altLang="zh-CN" sz="2800"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软件体系结构设计的过程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22799" y="190202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DDAC352-1D7B-42A4-98E4-128A1065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70" y="1556792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AE67758-B349-4558-95AD-29CA1B31E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92397"/>
              </p:ext>
            </p:extLst>
          </p:nvPr>
        </p:nvGraphicFramePr>
        <p:xfrm>
          <a:off x="262558" y="1887725"/>
          <a:ext cx="11713532" cy="277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18400" imgH="1778350" progId="Visio.Drawing.15">
                  <p:embed/>
                </p:oleObj>
              </mc:Choice>
              <mc:Fallback>
                <p:oleObj name="Visio" r:id="rId2" imgW="7518400" imgH="17783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1887725"/>
                        <a:ext cx="11713532" cy="2772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zh-CN" dirty="0"/>
              <a:t>设计</a:t>
            </a:r>
            <a:r>
              <a:rPr lang="zh-CN" altLang="en-US" dirty="0"/>
              <a:t>初步的</a:t>
            </a:r>
            <a:r>
              <a:rPr lang="zh-CN" altLang="zh-CN" dirty="0"/>
              <a:t>软件体系结构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4283682"/>
          </a:xfrm>
        </p:spPr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zh-CN" altLang="en-US" b="1" dirty="0">
                <a:solidFill>
                  <a:srgbClr val="C00000"/>
                </a:solidFill>
              </a:rPr>
              <a:t>关键</a:t>
            </a:r>
            <a:r>
              <a:rPr lang="zh-CN" altLang="zh-CN" b="1" dirty="0">
                <a:solidFill>
                  <a:srgbClr val="C00000"/>
                </a:solidFill>
              </a:rPr>
              <a:t>软件需求</a:t>
            </a:r>
            <a:r>
              <a:rPr lang="zh-CN" altLang="zh-CN" dirty="0"/>
              <a:t>，参考业界已有的</a:t>
            </a:r>
            <a:r>
              <a:rPr lang="zh-CN" altLang="zh-CN" b="1" dirty="0">
                <a:solidFill>
                  <a:srgbClr val="C00000"/>
                </a:solidFill>
              </a:rPr>
              <a:t>软件体系结构</a:t>
            </a:r>
            <a:r>
              <a:rPr lang="zh-CN" altLang="en-US" b="1" dirty="0">
                <a:solidFill>
                  <a:srgbClr val="C00000"/>
                </a:solidFill>
              </a:rPr>
              <a:t>风格</a:t>
            </a:r>
            <a:r>
              <a:rPr lang="zh-CN" altLang="zh-CN" dirty="0"/>
              <a:t>，设计目标系统的</a:t>
            </a:r>
            <a:r>
              <a:rPr lang="zh-CN" altLang="en-US" dirty="0">
                <a:solidFill>
                  <a:srgbClr val="C00000"/>
                </a:solidFill>
              </a:rPr>
              <a:t>初始体系结构</a:t>
            </a:r>
            <a:r>
              <a:rPr lang="zh-CN" altLang="zh-CN" dirty="0"/>
              <a:t>，明确每个构件的职责以及构件间</a:t>
            </a:r>
            <a:r>
              <a:rPr lang="zh-CN" altLang="en-US" dirty="0"/>
              <a:t>的</a:t>
            </a:r>
            <a:r>
              <a:rPr lang="zh-CN" altLang="zh-CN" dirty="0"/>
              <a:t>协作关系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初步</a:t>
            </a:r>
            <a:r>
              <a:rPr lang="zh-CN" altLang="zh-CN" dirty="0"/>
              <a:t>的</a:t>
            </a:r>
            <a:r>
              <a:rPr lang="zh-CN" altLang="zh-CN" b="1" dirty="0">
                <a:solidFill>
                  <a:srgbClr val="C00000"/>
                </a:solidFill>
              </a:rPr>
              <a:t>顶层架构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zh-CN" altLang="zh-CN" b="1" dirty="0">
                <a:solidFill>
                  <a:srgbClr val="C00000"/>
                </a:solidFill>
              </a:rPr>
              <a:t>包图</a:t>
            </a:r>
            <a:r>
              <a:rPr lang="zh-CN" altLang="zh-CN" dirty="0"/>
              <a:t>对顶层架构进行表示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zh-CN" dirty="0"/>
              <a:t>辨识关键</a:t>
            </a:r>
            <a:r>
              <a:rPr lang="zh-CN" altLang="en-US" dirty="0"/>
              <a:t>软件</a:t>
            </a:r>
            <a:r>
              <a:rPr lang="zh-CN" altLang="zh-CN" dirty="0"/>
              <a:t>需求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4607718"/>
          </a:xfrm>
        </p:spPr>
        <p:txBody>
          <a:bodyPr>
            <a:normAutofit/>
          </a:bodyPr>
          <a:lstStyle/>
          <a:p>
            <a:r>
              <a:rPr lang="zh-CN" altLang="zh-CN" dirty="0"/>
              <a:t>最能体现软件特色的</a:t>
            </a:r>
            <a:r>
              <a:rPr lang="zh-CN" altLang="en-US" dirty="0">
                <a:solidFill>
                  <a:srgbClr val="C00000"/>
                </a:solidFill>
              </a:rPr>
              <a:t>核心</a:t>
            </a:r>
            <a:r>
              <a:rPr lang="zh-CN" altLang="zh-CN" dirty="0">
                <a:solidFill>
                  <a:srgbClr val="C00000"/>
                </a:solidFill>
              </a:rPr>
              <a:t>功能</a:t>
            </a:r>
            <a:r>
              <a:rPr lang="zh-CN" altLang="zh-CN" dirty="0"/>
              <a:t>需求</a:t>
            </a:r>
            <a:endParaRPr lang="en-US" altLang="zh-CN" dirty="0"/>
          </a:p>
          <a:p>
            <a:pPr lvl="0"/>
            <a:r>
              <a:rPr lang="zh-CN" altLang="en-US" dirty="0"/>
              <a:t>对系统影响最大的</a:t>
            </a:r>
            <a:r>
              <a:rPr lang="zh-CN" altLang="en-US" dirty="0">
                <a:solidFill>
                  <a:srgbClr val="C00000"/>
                </a:solidFill>
              </a:rPr>
              <a:t>质量需求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例如可靠性，可扩展性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zh-CN" altLang="en-US" dirty="0"/>
              <a:t>软件开发的</a:t>
            </a:r>
            <a:r>
              <a:rPr lang="zh-CN" altLang="en-US" dirty="0">
                <a:solidFill>
                  <a:srgbClr val="C00000"/>
                </a:solidFill>
              </a:rPr>
              <a:t>约束需求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例如分布式计算或者集中式计算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zh-CN" altLang="zh-CN" dirty="0"/>
              <a:t>实现</a:t>
            </a:r>
            <a:r>
              <a:rPr lang="zh-CN" altLang="zh-CN" dirty="0">
                <a:solidFill>
                  <a:srgbClr val="C00000"/>
                </a:solidFill>
              </a:rPr>
              <a:t>难度较大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C00000"/>
                </a:solidFill>
              </a:rPr>
              <a:t>风险较高</a:t>
            </a:r>
            <a:r>
              <a:rPr lang="zh-CN" altLang="zh-CN" dirty="0"/>
              <a:t>的</a:t>
            </a:r>
            <a:r>
              <a:rPr lang="zh-CN" altLang="en-US" dirty="0"/>
              <a:t>软件需求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18D0B-F760-42F4-9A37-4D1FCD8B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连接件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A296-E92E-43D9-8ABC-E70E0632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连接</a:t>
            </a:r>
            <a:r>
              <a:rPr lang="zh-CN" altLang="en-US" dirty="0"/>
              <a:t>件</a:t>
            </a:r>
            <a:r>
              <a:rPr lang="zh-CN" altLang="zh-CN" dirty="0"/>
              <a:t>表示软构件之间的</a:t>
            </a:r>
            <a:r>
              <a:rPr lang="zh-CN" altLang="zh-CN" dirty="0">
                <a:solidFill>
                  <a:srgbClr val="C00000"/>
                </a:solidFill>
              </a:rPr>
              <a:t>连接和交互</a:t>
            </a:r>
            <a:r>
              <a:rPr lang="zh-CN" altLang="zh-CN" dirty="0"/>
              <a:t>关系</a:t>
            </a:r>
            <a:endParaRPr lang="en-US" altLang="zh-CN" dirty="0"/>
          </a:p>
          <a:p>
            <a:pPr lvl="1"/>
            <a:r>
              <a:rPr lang="zh-CN" altLang="en-US" dirty="0"/>
              <a:t>每个构件并非孤立，它们之间通过连接进行交互</a:t>
            </a:r>
            <a:endParaRPr lang="en-US" altLang="zh-CN" dirty="0"/>
          </a:p>
          <a:p>
            <a:pPr lvl="1"/>
            <a:r>
              <a:rPr lang="zh-CN" altLang="en-US" dirty="0"/>
              <a:t>交互的目的是为了交换数据、获取功能和服务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构件之间的典型交互方式</a:t>
            </a:r>
            <a:endParaRPr lang="en-US" altLang="zh-CN" dirty="0"/>
          </a:p>
          <a:p>
            <a:pPr lvl="1"/>
            <a:r>
              <a:rPr lang="zh-CN" altLang="zh-CN" dirty="0"/>
              <a:t>消息传递</a:t>
            </a:r>
            <a:r>
              <a:rPr lang="zh-CN" altLang="en-US" dirty="0"/>
              <a:t>（</a:t>
            </a:r>
            <a:r>
              <a:rPr lang="en-US" altLang="zh-CN" dirty="0"/>
              <a:t>Message Sending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事件通知和广播</a:t>
            </a:r>
            <a:endParaRPr lang="en-US" altLang="zh-CN" dirty="0"/>
          </a:p>
          <a:p>
            <a:pPr lvl="1"/>
            <a:r>
              <a:rPr lang="zh-CN" altLang="zh-CN" dirty="0"/>
              <a:t>过程调用</a:t>
            </a:r>
            <a:endParaRPr lang="en-US" altLang="zh-CN" dirty="0"/>
          </a:p>
          <a:p>
            <a:pPr lvl="1"/>
            <a:r>
              <a:rPr lang="zh-CN" altLang="zh-CN" dirty="0"/>
              <a:t>远程过程调用（</a:t>
            </a:r>
            <a:r>
              <a:rPr lang="en-US" altLang="zh-CN" dirty="0"/>
              <a:t>Remote Procedure Call</a:t>
            </a:r>
            <a:r>
              <a:rPr lang="zh-CN" altLang="zh-CN" dirty="0"/>
              <a:t>，</a:t>
            </a:r>
            <a:r>
              <a:rPr lang="en-US" altLang="zh-CN" dirty="0"/>
              <a:t>RPC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主题订阅等等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61606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根据关键需求选择合适体系结构风格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460112" cy="5040312"/>
          </a:xfrm>
        </p:spPr>
        <p:txBody>
          <a:bodyPr/>
          <a:lstStyle/>
          <a:p>
            <a:r>
              <a:rPr lang="zh-CN" altLang="en-US" dirty="0"/>
              <a:t>积累体系结构风格</a:t>
            </a:r>
            <a:r>
              <a:rPr lang="zh-CN" altLang="en-US" dirty="0">
                <a:solidFill>
                  <a:srgbClr val="C00000"/>
                </a:solidFill>
              </a:rPr>
              <a:t>清单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人们总结出了几十种软件体系结构风格</a:t>
            </a:r>
            <a:endParaRPr lang="en-US" altLang="zh-CN" dirty="0"/>
          </a:p>
          <a:p>
            <a:r>
              <a:rPr lang="zh-CN" altLang="en-US" dirty="0"/>
              <a:t>对风格进行</a:t>
            </a:r>
            <a:r>
              <a:rPr lang="zh-CN" altLang="en-US" dirty="0">
                <a:solidFill>
                  <a:srgbClr val="C00000"/>
                </a:solidFill>
              </a:rPr>
              <a:t>分门别类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便于快速找到适合于关键需求的风格</a:t>
            </a:r>
            <a:endParaRPr lang="en-US" altLang="zh-CN" dirty="0"/>
          </a:p>
          <a:p>
            <a:r>
              <a:rPr lang="zh-CN" altLang="en-US" dirty="0"/>
              <a:t>要熟悉每种风格的</a:t>
            </a:r>
            <a:r>
              <a:rPr lang="zh-CN" altLang="en-US" dirty="0">
                <a:solidFill>
                  <a:srgbClr val="C00000"/>
                </a:solidFill>
              </a:rPr>
              <a:t>特点和应用场所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各种风格适合解决的问题和需求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zh-CN" altLang="en-US" dirty="0">
                <a:solidFill>
                  <a:srgbClr val="C00000"/>
                </a:solidFill>
              </a:rPr>
              <a:t>关键需求</a:t>
            </a:r>
            <a:r>
              <a:rPr lang="zh-CN" altLang="en-US" dirty="0"/>
              <a:t>对比多种风格</a:t>
            </a:r>
            <a:endParaRPr lang="en-US" altLang="zh-CN" dirty="0"/>
          </a:p>
          <a:p>
            <a:pPr lvl="1"/>
            <a:r>
              <a:rPr lang="zh-CN" altLang="en-US" dirty="0"/>
              <a:t>正面效果是否适合、负面效果是否可容忍、是否与关键需求相冲突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2C42C-6283-40C4-8147-D69AB84A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不同体系结构风格适合的应用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BE5E1B-1909-41CB-BD75-BE5750FAC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79872"/>
              </p:ext>
            </p:extLst>
          </p:nvPr>
        </p:nvGraphicFramePr>
        <p:xfrm>
          <a:off x="424576" y="980728"/>
          <a:ext cx="11161240" cy="49884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val="3372662424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118003169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009708110"/>
                    </a:ext>
                  </a:extLst>
                </a:gridCol>
              </a:tblGrid>
              <a:tr h="212893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类别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特点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典型应用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275395"/>
                  </a:ext>
                </a:extLst>
              </a:tr>
              <a:tr h="851573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管道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过滤器风格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数据驱动的分级处理，处理流程可灵活重组，过滤器可重用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数据驱动的事务处理软件，如编译器、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服务请求等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81574"/>
                  </a:ext>
                </a:extLst>
              </a:tr>
              <a:tr h="851573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层次风格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分层抽象、层次间耦合度低、层次的功能可重用和可替换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绝大部分的应用软件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676263"/>
                  </a:ext>
                </a:extLst>
              </a:tr>
              <a:tr h="1064466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>
                          <a:effectLst/>
                        </a:rPr>
                        <a:t>MVC</a:t>
                      </a:r>
                      <a:r>
                        <a:rPr lang="zh-CN" sz="2000" b="1" kern="100" dirty="0">
                          <a:effectLst/>
                        </a:rPr>
                        <a:t>风格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模型、处理和显示的职责明确，构件间的关系局部化，各个软构件可重用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单机软件系统，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应用软件系统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420426"/>
                  </a:ext>
                </a:extLst>
              </a:tr>
              <a:tr h="1064466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00" dirty="0">
                          <a:effectLst/>
                        </a:rPr>
                        <a:t>SOA</a:t>
                      </a:r>
                      <a:r>
                        <a:rPr lang="zh-CN" sz="2000" b="1" kern="100" dirty="0">
                          <a:effectLst/>
                        </a:rPr>
                        <a:t>风格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以服务作为基本的构件，支持异构构件之间的互操作，服务的灵活重用和组装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部署和运行在云平台上的软件系统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305645"/>
                  </a:ext>
                </a:extLst>
              </a:tr>
              <a:tr h="851573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</a:rPr>
                        <a:t>消息总线风格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提供统一的消息总线，支持异构构件之间的消息传递和处理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异构构件之间消息通信密集型的软件系统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46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37231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示例：初步体系结构设计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“空巢老人看护软件”的</a:t>
            </a:r>
            <a:r>
              <a:rPr lang="zh-CN" altLang="zh-CN" dirty="0">
                <a:solidFill>
                  <a:srgbClr val="C00000"/>
                </a:solidFill>
              </a:rPr>
              <a:t>关键软件需求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监视老人</a:t>
            </a:r>
            <a:r>
              <a:rPr lang="zh-CN" altLang="en-US" dirty="0"/>
              <a:t>状况</a:t>
            </a:r>
            <a:r>
              <a:rPr lang="zh-CN" altLang="zh-CN" dirty="0"/>
              <a:t>、自主跟随老人、获取老人信息、检测异常状况、通知异常状况、</a:t>
            </a:r>
            <a:r>
              <a:rPr lang="zh-CN" altLang="en-US" dirty="0"/>
              <a:t>远程</a:t>
            </a:r>
            <a:r>
              <a:rPr lang="zh-CN" altLang="zh-CN" dirty="0"/>
              <a:t>控制机器人、视频</a:t>
            </a:r>
            <a:r>
              <a:rPr lang="en-US" altLang="zh-CN" dirty="0"/>
              <a:t>/</a:t>
            </a:r>
            <a:r>
              <a:rPr lang="zh-CN" altLang="zh-CN" dirty="0"/>
              <a:t>语音交互、提醒服务等八项功能性需求为核心软件需求。</a:t>
            </a:r>
          </a:p>
          <a:p>
            <a:pPr lvl="1"/>
            <a:r>
              <a:rPr lang="zh-CN" altLang="zh-CN" dirty="0"/>
              <a:t>可将性能、易用性、安全性、私密性、可靠性、可扩展性等质量需求作为关键需求</a:t>
            </a:r>
            <a:endParaRPr lang="en-US" altLang="zh-CN" dirty="0"/>
          </a:p>
          <a:p>
            <a:pPr lvl="1"/>
            <a:r>
              <a:rPr lang="zh-CN" altLang="zh-CN" dirty="0"/>
              <a:t>需要采用分布式运行和部署形式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zh-CN" dirty="0"/>
              <a:t>前端软件部署在</a:t>
            </a:r>
            <a:r>
              <a:rPr lang="en-US" altLang="zh-CN" dirty="0"/>
              <a:t>Android</a:t>
            </a:r>
            <a:r>
              <a:rPr lang="zh-CN" altLang="zh-CN" dirty="0"/>
              <a:t>手机上，后端软件要支持多种机器人的运行，以方便老人家属和医生的灵活和便捷使用。该开发约束将作为关键软件需求来指导软件体系结构的设计。</a:t>
            </a:r>
          </a:p>
          <a:p>
            <a:pPr lvl="1"/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39" y="353332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AEAB2-C345-44E2-9E1A-547E438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示例：初步体系结构设计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B0F0D54-F5E2-489E-B356-37C3DC3D0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27406"/>
              </p:ext>
            </p:extLst>
          </p:nvPr>
        </p:nvGraphicFramePr>
        <p:xfrm>
          <a:off x="766614" y="810990"/>
          <a:ext cx="7060619" cy="573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76798" imgH="4695759" progId="Visio.Drawing.15">
                  <p:embed/>
                </p:oleObj>
              </mc:Choice>
              <mc:Fallback>
                <p:oleObj name="Visio" r:id="rId2" imgW="5776798" imgH="469575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810990"/>
                        <a:ext cx="7060619" cy="573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094BBD1-BFB4-4A6D-8B42-628B0B1E1282}"/>
              </a:ext>
            </a:extLst>
          </p:cNvPr>
          <p:cNvSpPr txBox="1"/>
          <p:nvPr/>
        </p:nvSpPr>
        <p:spPr>
          <a:xfrm>
            <a:off x="8003418" y="5229200"/>
            <a:ext cx="3780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“空巢老人看护软件”初步软件体系结构设计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47434" y="119675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zh-CN" altLang="en-US" dirty="0">
                <a:solidFill>
                  <a:srgbClr val="C00000"/>
                </a:solidFill>
              </a:rPr>
              <a:t>划分出层次；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</a:rPr>
              <a:t>将分析模型中的分析类依据其职责将其注入到不同层次中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(3)</a:t>
            </a:r>
            <a:r>
              <a:rPr lang="zh-CN" altLang="en-US" dirty="0">
                <a:solidFill>
                  <a:srgbClr val="C00000"/>
                </a:solidFill>
              </a:rPr>
              <a:t>建立不同层级间的协作关系；</a:t>
            </a:r>
          </a:p>
        </p:txBody>
      </p:sp>
    </p:spTree>
    <p:extLst>
      <p:ext uri="{BB962C8B-B14F-4D97-AF65-F5344CB8AC3E}">
        <p14:creationId xmlns:p14="http://schemas.microsoft.com/office/powerpoint/2010/main" val="174317815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 </a:t>
            </a:r>
            <a:r>
              <a:rPr lang="en-US" altLang="zh-CN" dirty="0">
                <a:effectLst/>
              </a:rPr>
              <a:t>2.3.2 </a:t>
            </a:r>
            <a:r>
              <a:rPr lang="zh-CN" altLang="zh-CN" dirty="0">
                <a:effectLst/>
              </a:rPr>
              <a:t>重用开源软件及已有软件</a:t>
            </a:r>
            <a:r>
              <a:rPr lang="zh-CN" altLang="en-US" dirty="0">
                <a:effectLst/>
              </a:rPr>
              <a:t>资源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5040312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搜索</a:t>
            </a:r>
            <a:r>
              <a:rPr lang="zh-CN" altLang="zh-CN" dirty="0"/>
              <a:t>已有的</a:t>
            </a:r>
            <a:r>
              <a:rPr lang="zh-CN" altLang="en-US" dirty="0"/>
              <a:t>粗粒度</a:t>
            </a:r>
            <a:r>
              <a:rPr lang="zh-CN" altLang="zh-CN" dirty="0"/>
              <a:t>软件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可重用的软件开发包</a:t>
            </a:r>
            <a:r>
              <a:rPr lang="zh-CN" altLang="en-US" sz="2400" dirty="0"/>
              <a:t>，如</a:t>
            </a:r>
            <a:r>
              <a:rPr lang="zh-CN" altLang="zh-CN" sz="2400" dirty="0"/>
              <a:t>函数库、类库</a:t>
            </a:r>
            <a:r>
              <a:rPr lang="zh-CN" altLang="en-US" sz="2400" dirty="0"/>
              <a:t>、构件库</a:t>
            </a:r>
            <a:r>
              <a:rPr lang="zh-CN" altLang="zh-CN" sz="2400" dirty="0"/>
              <a:t>等</a:t>
            </a:r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互联网上的云服务</a:t>
            </a:r>
            <a:r>
              <a:rPr lang="zh-CN" altLang="zh-CN" sz="2400" dirty="0"/>
              <a:t>，</a:t>
            </a:r>
            <a:r>
              <a:rPr lang="zh-CN" altLang="en-US" sz="2400" dirty="0"/>
              <a:t>为</a:t>
            </a:r>
            <a:r>
              <a:rPr lang="zh-CN" altLang="zh-CN" sz="2400" dirty="0"/>
              <a:t>特定问题提供独立功能，如身份验证、图像识别、语音分析等等</a:t>
            </a:r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遗留软件系统</a:t>
            </a:r>
            <a:r>
              <a:rPr lang="zh-CN" altLang="zh-CN" sz="2400" dirty="0"/>
              <a:t>，已存在的软件系统</a:t>
            </a:r>
            <a:endParaRPr lang="en-US" altLang="zh-CN" sz="2400" dirty="0"/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开源软件</a:t>
            </a:r>
            <a:r>
              <a:rPr lang="zh-CN" altLang="en-US" dirty="0"/>
              <a:t>，</a:t>
            </a:r>
            <a:r>
              <a:rPr lang="zh-CN" altLang="en-US" sz="2400" dirty="0"/>
              <a:t>提供针对特定功能的完整程序代码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寻找</a:t>
            </a:r>
            <a:r>
              <a:rPr lang="zh-CN" altLang="zh-CN" dirty="0"/>
              <a:t>可用于支持目标系统的软件制品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实现</a:t>
            </a:r>
            <a:r>
              <a:rPr lang="zh-CN" altLang="zh-CN" dirty="0"/>
              <a:t>软件架构中某个（些）子系统或构件的功能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将软件资源集成到体系结构设计中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可</a:t>
            </a:r>
            <a:r>
              <a:rPr lang="zh-CN" altLang="en-US" dirty="0">
                <a:solidFill>
                  <a:srgbClr val="C00000"/>
                </a:solidFill>
              </a:rPr>
              <a:t>直接使用</a:t>
            </a:r>
            <a:r>
              <a:rPr lang="zh-CN" altLang="en-US" dirty="0"/>
              <a:t>的软件资源</a:t>
            </a:r>
            <a:endParaRPr lang="en-US" altLang="zh-CN" dirty="0"/>
          </a:p>
          <a:p>
            <a:pPr lvl="1"/>
            <a:r>
              <a:rPr lang="zh-CN" altLang="zh-CN" dirty="0"/>
              <a:t>定义它们与当前系统间的交互接口</a:t>
            </a:r>
            <a:endParaRPr lang="en-US" altLang="zh-CN" dirty="0"/>
          </a:p>
          <a:p>
            <a:pPr lvl="1"/>
            <a:r>
              <a:rPr lang="zh-CN" altLang="zh-CN" dirty="0"/>
              <a:t>包括数据交换的格式、互操作协议等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不</a:t>
            </a:r>
            <a:r>
              <a:rPr lang="zh-CN" altLang="en-US" dirty="0">
                <a:solidFill>
                  <a:srgbClr val="C00000"/>
                </a:solidFill>
              </a:rPr>
              <a:t>可</a:t>
            </a:r>
            <a:r>
              <a:rPr lang="zh-CN" altLang="zh-CN" dirty="0">
                <a:solidFill>
                  <a:srgbClr val="C00000"/>
                </a:solidFill>
              </a:rPr>
              <a:t>直接使用</a:t>
            </a:r>
            <a:r>
              <a:rPr lang="zh-CN" altLang="zh-CN" dirty="0"/>
              <a:t>但具复用潜力的设计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zh-CN" dirty="0"/>
              <a:t>采用接口重构、适配器等方法将其引入到当前体系结构中</a:t>
            </a:r>
            <a:endParaRPr lang="en-US" altLang="zh-CN" dirty="0"/>
          </a:p>
          <a:p>
            <a:pPr lvl="1"/>
            <a:r>
              <a:rPr lang="zh-CN" altLang="zh-CN" dirty="0"/>
              <a:t>接口重构是指，调整当前体系结构中面向可复用</a:t>
            </a:r>
            <a:r>
              <a:rPr lang="zh-CN" altLang="en-US" dirty="0"/>
              <a:t>资源</a:t>
            </a:r>
            <a:r>
              <a:rPr lang="zh-CN" altLang="zh-CN" dirty="0"/>
              <a:t>的调用接口，使之与其提供的服务接口相匹配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到哪里找开源软件？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Github</a:t>
            </a:r>
            <a:r>
              <a:rPr lang="en-US" altLang="zh-CN" dirty="0"/>
              <a:t>(github.com/) </a:t>
            </a:r>
          </a:p>
          <a:p>
            <a:pPr lvl="1"/>
            <a:r>
              <a:rPr lang="zh-CN" altLang="en-US" dirty="0"/>
              <a:t>开源软件托管平台和开源社区，</a:t>
            </a:r>
            <a:r>
              <a:rPr lang="en-US" altLang="zh-CN" dirty="0"/>
              <a:t>180</a:t>
            </a:r>
            <a:r>
              <a:rPr lang="zh-CN" altLang="en-US" dirty="0"/>
              <a:t>万商业组织，</a:t>
            </a:r>
            <a:r>
              <a:rPr lang="en-US" altLang="zh-CN" dirty="0"/>
              <a:t>2700</a:t>
            </a:r>
            <a:r>
              <a:rPr lang="zh-CN" altLang="en-US" dirty="0"/>
              <a:t>万开发者，</a:t>
            </a:r>
            <a:r>
              <a:rPr lang="en-US" altLang="zh-CN" dirty="0"/>
              <a:t>8000</a:t>
            </a:r>
            <a:r>
              <a:rPr lang="zh-CN" altLang="en-US" dirty="0"/>
              <a:t>万个版本库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SourceForge</a:t>
            </a:r>
            <a:r>
              <a:rPr lang="en-US" altLang="zh-CN" dirty="0"/>
              <a:t>(sourceforge.net/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开源软件仓库和开发平台，</a:t>
            </a:r>
            <a:r>
              <a:rPr lang="en-US" altLang="zh-CN" dirty="0"/>
              <a:t>370</a:t>
            </a:r>
            <a:r>
              <a:rPr lang="zh-CN" altLang="en-US" dirty="0"/>
              <a:t>万用户，</a:t>
            </a:r>
            <a:r>
              <a:rPr lang="en-US" altLang="zh-CN" dirty="0"/>
              <a:t>43</a:t>
            </a:r>
            <a:r>
              <a:rPr lang="zh-CN" altLang="en-US" dirty="0"/>
              <a:t>万项目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Gitee</a:t>
            </a:r>
            <a:r>
              <a:rPr lang="en-US" altLang="zh-CN" dirty="0"/>
              <a:t>(www.gitee.com/)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中国人的开源社区</a:t>
            </a:r>
          </a:p>
          <a:p>
            <a:r>
              <a:rPr lang="en-US" altLang="zh-CN" dirty="0"/>
              <a:t>......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9EAA-6D0E-4497-89CF-1D86B877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2.3.3  </a:t>
            </a:r>
            <a:r>
              <a:rPr lang="zh-CN" altLang="zh-CN" dirty="0"/>
              <a:t>精化软件体系结构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33DC5-107F-49B8-9C2C-CAB0DA1D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3419586"/>
          </a:xfrm>
        </p:spPr>
        <p:txBody>
          <a:bodyPr/>
          <a:lstStyle/>
          <a:p>
            <a:r>
              <a:rPr lang="zh-CN" altLang="en-US" dirty="0"/>
              <a:t>目标：将初步软件体系结构</a:t>
            </a:r>
            <a:r>
              <a:rPr lang="zh-CN" altLang="en-US" dirty="0">
                <a:solidFill>
                  <a:srgbClr val="C00000"/>
                </a:solidFill>
              </a:rPr>
              <a:t>精化</a:t>
            </a:r>
            <a:r>
              <a:rPr lang="zh-CN" altLang="en-US" dirty="0"/>
              <a:t>为粒度适中的设计元素。主要包括三项子任务：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）确定</a:t>
            </a:r>
            <a:r>
              <a:rPr lang="zh-CN" altLang="zh-CN" dirty="0">
                <a:solidFill>
                  <a:srgbClr val="C00000"/>
                </a:solidFill>
              </a:rPr>
              <a:t>公共基础设施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zh-CN" dirty="0"/>
              <a:t>为目标系统的运行提供技术支撑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确定</a:t>
            </a:r>
            <a:r>
              <a:rPr lang="zh-CN" altLang="zh-CN" dirty="0">
                <a:solidFill>
                  <a:srgbClr val="C00000"/>
                </a:solidFill>
              </a:rPr>
              <a:t>设计元素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C00000"/>
                </a:solidFill>
              </a:rPr>
              <a:t>整合</a:t>
            </a:r>
            <a:r>
              <a:rPr lang="zh-CN" altLang="en-US" dirty="0"/>
              <a:t>设计元素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18698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56A80-2BA3-470E-9850-62A25AD7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确定公共基础设施及服务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34B36-E4B5-4A59-9BA3-4C5BDFEF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944724"/>
            <a:ext cx="10920052" cy="1764196"/>
          </a:xfrm>
        </p:spPr>
        <p:txBody>
          <a:bodyPr/>
          <a:lstStyle/>
          <a:p>
            <a:r>
              <a:rPr lang="zh-CN" altLang="en-US" dirty="0"/>
              <a:t>确定</a:t>
            </a:r>
            <a:r>
              <a:rPr lang="zh-CN" altLang="en-US" dirty="0">
                <a:solidFill>
                  <a:srgbClr val="C00000"/>
                </a:solidFill>
              </a:rPr>
              <a:t>公共基础设施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包括</a:t>
            </a:r>
            <a:r>
              <a:rPr lang="zh-CN" altLang="zh-CN" dirty="0"/>
              <a:t>从最底层的</a:t>
            </a:r>
            <a:r>
              <a:rPr lang="zh-CN" altLang="zh-CN" b="1" dirty="0">
                <a:solidFill>
                  <a:srgbClr val="C00000"/>
                </a:solidFill>
              </a:rPr>
              <a:t>操作系统</a:t>
            </a:r>
            <a:r>
              <a:rPr lang="zh-CN" altLang="zh-CN" dirty="0"/>
              <a:t>，到稍高层次的</a:t>
            </a:r>
            <a:r>
              <a:rPr lang="zh-CN" altLang="zh-CN" b="1" dirty="0">
                <a:solidFill>
                  <a:srgbClr val="C00000"/>
                </a:solidFill>
              </a:rPr>
              <a:t>软件中间件</a:t>
            </a:r>
            <a:r>
              <a:rPr lang="zh-CN" altLang="zh-CN" dirty="0"/>
              <a:t>、</a:t>
            </a:r>
            <a:r>
              <a:rPr lang="zh-CN" altLang="zh-CN" b="1" dirty="0">
                <a:solidFill>
                  <a:srgbClr val="C00000"/>
                </a:solidFill>
              </a:rPr>
              <a:t>软件开发框架</a:t>
            </a:r>
            <a:r>
              <a:rPr lang="zh-CN" altLang="zh-CN" dirty="0"/>
              <a:t>等等，或者</a:t>
            </a:r>
            <a:r>
              <a:rPr lang="zh-CN" altLang="zh-CN" b="1" dirty="0">
                <a:solidFill>
                  <a:srgbClr val="C00000"/>
                </a:solidFill>
              </a:rPr>
              <a:t>数据库管理系统、消息中间件</a:t>
            </a:r>
            <a:r>
              <a:rPr lang="zh-CN" altLang="zh-CN" dirty="0"/>
              <a:t>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F02C53-70CA-4BC6-ADB5-618BE915F22D}"/>
              </a:ext>
            </a:extLst>
          </p:cNvPr>
          <p:cNvSpPr txBox="1">
            <a:spLocks/>
          </p:cNvSpPr>
          <p:nvPr/>
        </p:nvSpPr>
        <p:spPr>
          <a:xfrm>
            <a:off x="473323" y="2937138"/>
            <a:ext cx="11269252" cy="30871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rgbClr val="C00000"/>
                </a:solidFill>
              </a:rPr>
              <a:t>基础服务设计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b="0" dirty="0"/>
              <a:t>如</a:t>
            </a:r>
            <a:r>
              <a:rPr lang="zh-CN" altLang="zh-CN" b="1" dirty="0">
                <a:solidFill>
                  <a:srgbClr val="C00000"/>
                </a:solidFill>
              </a:rPr>
              <a:t>数据持久服务、隐私保护服务、安全控制服务、消息通讯服务</a:t>
            </a:r>
            <a:r>
              <a:rPr lang="zh-CN" altLang="zh-CN" b="0" dirty="0"/>
              <a:t>等等</a:t>
            </a:r>
            <a:endParaRPr lang="en-US" altLang="zh-CN" b="0" dirty="0"/>
          </a:p>
          <a:p>
            <a:pPr lvl="1"/>
            <a:r>
              <a:rPr lang="zh-CN" altLang="zh-CN" b="0" dirty="0"/>
              <a:t>基础服务应具有良好的</a:t>
            </a:r>
            <a:r>
              <a:rPr lang="zh-CN" altLang="zh-CN" b="1" dirty="0">
                <a:solidFill>
                  <a:srgbClr val="C00000"/>
                </a:solidFill>
              </a:rPr>
              <a:t>稳定性</a:t>
            </a:r>
            <a:r>
              <a:rPr lang="zh-CN" altLang="en-US" b="0" dirty="0"/>
              <a:t>，</a:t>
            </a:r>
            <a:r>
              <a:rPr lang="zh-CN" altLang="zh-CN" b="0" dirty="0"/>
              <a:t>即使软件需求发生了变化，基础服务仍可为其提供服务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1894707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）</a:t>
            </a:r>
            <a:r>
              <a:rPr lang="zh-CN" altLang="zh-CN" dirty="0">
                <a:effectLst/>
              </a:rPr>
              <a:t>确立设计元素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以实现</a:t>
            </a:r>
            <a:r>
              <a:rPr lang="zh-CN" altLang="en-US" dirty="0">
                <a:solidFill>
                  <a:srgbClr val="C00000"/>
                </a:solidFill>
              </a:rPr>
              <a:t>所有软件需求</a:t>
            </a:r>
            <a:r>
              <a:rPr lang="zh-CN" altLang="en-US" dirty="0"/>
              <a:t>为目标，依据软件需求分析模型（类图，交互图等），将</a:t>
            </a:r>
            <a:r>
              <a:rPr lang="zh-CN" altLang="en-US" dirty="0">
                <a:solidFill>
                  <a:srgbClr val="C00000"/>
                </a:solidFill>
              </a:rPr>
              <a:t>分析类</a:t>
            </a:r>
            <a:r>
              <a:rPr lang="zh-CN" altLang="en-US" dirty="0"/>
              <a:t>转为</a:t>
            </a:r>
            <a:r>
              <a:rPr lang="zh-CN" altLang="en-US" dirty="0">
                <a:solidFill>
                  <a:srgbClr val="C00000"/>
                </a:solidFill>
              </a:rPr>
              <a:t>设计元素</a:t>
            </a:r>
            <a:r>
              <a:rPr lang="zh-CN" altLang="en-US" dirty="0"/>
              <a:t>，确定其</a:t>
            </a:r>
            <a:r>
              <a:rPr lang="zh-CN" altLang="en-US" dirty="0">
                <a:solidFill>
                  <a:srgbClr val="C00000"/>
                </a:solidFill>
              </a:rPr>
              <a:t>职责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C00000"/>
                </a:solidFill>
              </a:rPr>
              <a:t>相互关系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设计元素</a:t>
            </a:r>
            <a:endParaRPr lang="en-US" altLang="zh-CN" dirty="0"/>
          </a:p>
          <a:p>
            <a:pPr lvl="1"/>
            <a:r>
              <a:rPr lang="zh-CN" altLang="en-US" dirty="0"/>
              <a:t>三类：</a:t>
            </a:r>
            <a:r>
              <a:rPr lang="zh-CN" altLang="en-US" b="1" dirty="0">
                <a:solidFill>
                  <a:srgbClr val="C00000"/>
                </a:solidFill>
              </a:rPr>
              <a:t>子系统    构件    设计类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设计元素的接口及相互间的协作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299562" y="2600908"/>
            <a:ext cx="1749959" cy="85204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子系统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5325" y="3957240"/>
            <a:ext cx="1764196" cy="85204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构件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285325" y="5264638"/>
            <a:ext cx="1764196" cy="85204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  <p:cxnSp>
        <p:nvCxnSpPr>
          <p:cNvPr id="16" name="直接箭头连接符 15"/>
          <p:cNvCxnSpPr>
            <a:cxnSpLocks/>
            <a:stCxn id="12" idx="2"/>
            <a:endCxn id="13" idx="0"/>
          </p:cNvCxnSpPr>
          <p:nvPr/>
        </p:nvCxnSpPr>
        <p:spPr>
          <a:xfrm flipH="1">
            <a:off x="10167423" y="3452956"/>
            <a:ext cx="7119" cy="5042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  <a:stCxn id="13" idx="2"/>
            <a:endCxn id="14" idx="0"/>
          </p:cNvCxnSpPr>
          <p:nvPr/>
        </p:nvCxnSpPr>
        <p:spPr>
          <a:xfrm>
            <a:off x="10167423" y="4809288"/>
            <a:ext cx="0" cy="4553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约束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约束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对构件的布局及相互之间的交互进行必要的</a:t>
            </a:r>
            <a:r>
              <a:rPr lang="zh-CN" altLang="en-US" dirty="0">
                <a:solidFill>
                  <a:srgbClr val="C00000"/>
                </a:solidFill>
              </a:rPr>
              <a:t>限制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示例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高层次</a:t>
            </a:r>
            <a:r>
              <a:rPr lang="zh-CN" altLang="en-US" dirty="0"/>
              <a:t>软件元素可向</a:t>
            </a:r>
            <a:r>
              <a:rPr lang="zh-CN" altLang="en-US" b="1" dirty="0">
                <a:solidFill>
                  <a:srgbClr val="C00000"/>
                </a:solidFill>
              </a:rPr>
              <a:t>低层次</a:t>
            </a:r>
            <a:r>
              <a:rPr lang="zh-CN" altLang="en-US" dirty="0"/>
              <a:t>软件元素</a:t>
            </a:r>
            <a:r>
              <a:rPr lang="zh-CN" altLang="en-US" b="1" dirty="0">
                <a:solidFill>
                  <a:srgbClr val="C00000"/>
                </a:solidFill>
              </a:rPr>
              <a:t>发请求</a:t>
            </a:r>
            <a:r>
              <a:rPr lang="zh-CN" altLang="en-US" dirty="0"/>
              <a:t>，反之不行</a:t>
            </a:r>
            <a:endParaRPr lang="en-US" altLang="zh-CN" dirty="0"/>
          </a:p>
          <a:p>
            <a:pPr lvl="1"/>
            <a:r>
              <a:rPr lang="zh-CN" altLang="en-US" dirty="0"/>
              <a:t>每个软件元素根据其职责位于适当的层次，不可错置。如核心层不能包含界面输入输出职责</a:t>
            </a:r>
            <a:endParaRPr lang="en-US" altLang="zh-CN" dirty="0"/>
          </a:p>
          <a:p>
            <a:pPr lvl="1"/>
            <a:r>
              <a:rPr lang="zh-CN" altLang="en-US" dirty="0"/>
              <a:t>每个层次都是</a:t>
            </a:r>
            <a:r>
              <a:rPr lang="zh-CN" altLang="en-US" b="1" dirty="0">
                <a:solidFill>
                  <a:srgbClr val="C00000"/>
                </a:solidFill>
              </a:rPr>
              <a:t>可替换的</a:t>
            </a:r>
            <a:r>
              <a:rPr lang="zh-CN" altLang="en-US" dirty="0"/>
              <a:t>，一个层次可以被实现同样服务接口的层次所替代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确定子系统</a:t>
            </a:r>
            <a:r>
              <a:rPr lang="en-US" altLang="zh-CN" dirty="0"/>
              <a:t>/</a:t>
            </a:r>
            <a:r>
              <a:rPr lang="zh-CN" altLang="en-US" dirty="0"/>
              <a:t>构件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776036" cy="504031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zh-CN" dirty="0"/>
              <a:t>将</a:t>
            </a:r>
            <a:r>
              <a:rPr lang="zh-CN" altLang="zh-CN" dirty="0">
                <a:solidFill>
                  <a:srgbClr val="C00000"/>
                </a:solidFill>
              </a:rPr>
              <a:t>分析类</a:t>
            </a:r>
            <a:r>
              <a:rPr lang="zh-CN" altLang="zh-CN" dirty="0"/>
              <a:t>按</a:t>
            </a:r>
            <a:r>
              <a:rPr lang="zh-CN" altLang="en-US" dirty="0"/>
              <a:t>下列</a:t>
            </a:r>
            <a:r>
              <a:rPr lang="zh-CN" altLang="zh-CN" dirty="0"/>
              <a:t>原则组织和归类，形成若干子系统</a:t>
            </a:r>
            <a:r>
              <a:rPr lang="en-US" altLang="zh-CN" dirty="0"/>
              <a:t>/</a:t>
            </a:r>
            <a:r>
              <a:rPr lang="zh-CN" altLang="en-US" dirty="0"/>
              <a:t>构件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用例相关性原则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</a:t>
            </a:r>
            <a:r>
              <a:rPr lang="zh-CN" altLang="zh-CN" dirty="0"/>
              <a:t>用例</a:t>
            </a:r>
            <a:r>
              <a:rPr lang="zh-CN" altLang="en-US" dirty="0"/>
              <a:t>在</a:t>
            </a:r>
            <a:r>
              <a:rPr lang="zh-CN" altLang="zh-CN" b="1" dirty="0">
                <a:solidFill>
                  <a:srgbClr val="C00000"/>
                </a:solidFill>
              </a:rPr>
              <a:t>业务</a:t>
            </a:r>
            <a:r>
              <a:rPr lang="zh-CN" altLang="en-US" b="1" dirty="0">
                <a:solidFill>
                  <a:srgbClr val="C00000"/>
                </a:solidFill>
              </a:rPr>
              <a:t>或功能</a:t>
            </a:r>
            <a:r>
              <a:rPr lang="zh-CN" altLang="en-US" dirty="0"/>
              <a:t>的</a:t>
            </a:r>
            <a:r>
              <a:rPr lang="zh-CN" altLang="zh-CN" dirty="0"/>
              <a:t>相关</a:t>
            </a:r>
            <a:r>
              <a:rPr lang="en-US" altLang="zh-CN" dirty="0"/>
              <a:t>/</a:t>
            </a:r>
            <a:r>
              <a:rPr lang="zh-CN" altLang="zh-CN" dirty="0"/>
              <a:t>相似性分组，</a:t>
            </a:r>
            <a:r>
              <a:rPr lang="zh-CN" altLang="en-US" dirty="0"/>
              <a:t>同一类用例设计为一个子系统</a:t>
            </a:r>
            <a:r>
              <a:rPr lang="en-US" altLang="zh-CN" dirty="0"/>
              <a:t>/</a:t>
            </a:r>
            <a:r>
              <a:rPr lang="zh-CN" altLang="en-US" dirty="0"/>
              <a:t>构件；</a:t>
            </a:r>
            <a:endParaRPr lang="en-US" altLang="zh-CN" dirty="0"/>
          </a:p>
          <a:p>
            <a:pPr lvl="2"/>
            <a:r>
              <a:rPr lang="zh-CN" altLang="en-US" sz="1800" dirty="0"/>
              <a:t>例如：浏览图书和搜索图书可以归为一类</a:t>
            </a:r>
            <a:endParaRPr lang="en-US" altLang="zh-CN" sz="1800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控制类相似性：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</a:t>
            </a:r>
            <a:r>
              <a:rPr lang="zh-CN" altLang="en-US" b="1" dirty="0">
                <a:solidFill>
                  <a:srgbClr val="C00000"/>
                </a:solidFill>
              </a:rPr>
              <a:t>职责</a:t>
            </a:r>
            <a:r>
              <a:rPr lang="zh-CN" altLang="en-US" dirty="0"/>
              <a:t>将分析模型</a:t>
            </a:r>
            <a:r>
              <a:rPr lang="en-US" altLang="zh-CN" dirty="0"/>
              <a:t>(</a:t>
            </a:r>
            <a:r>
              <a:rPr lang="zh-CN" altLang="zh-CN" dirty="0"/>
              <a:t>交互图</a:t>
            </a:r>
            <a:r>
              <a:rPr lang="zh-CN" altLang="en-US" dirty="0"/>
              <a:t>、类图）中的</a:t>
            </a:r>
            <a:r>
              <a:rPr lang="zh-CN" altLang="en-US" dirty="0">
                <a:solidFill>
                  <a:srgbClr val="C00000"/>
                </a:solidFill>
              </a:rPr>
              <a:t>控制类</a:t>
            </a:r>
            <a:r>
              <a:rPr lang="zh-CN" altLang="en-US" dirty="0"/>
              <a:t>分组</a:t>
            </a:r>
            <a:r>
              <a:rPr lang="zh-CN" altLang="zh-CN" dirty="0"/>
              <a:t>，</a:t>
            </a:r>
            <a:r>
              <a:rPr lang="zh-CN" altLang="en-US" dirty="0"/>
              <a:t>每组对应</a:t>
            </a:r>
            <a:r>
              <a:rPr lang="zh-CN" altLang="zh-CN" dirty="0"/>
              <a:t>一个子系统</a:t>
            </a:r>
            <a:r>
              <a:rPr lang="en-US" altLang="zh-CN" dirty="0"/>
              <a:t>/</a:t>
            </a:r>
            <a:r>
              <a:rPr lang="zh-CN" altLang="en-US" dirty="0"/>
              <a:t>构件</a:t>
            </a:r>
            <a:r>
              <a:rPr lang="zh-CN" altLang="zh-CN" dirty="0"/>
              <a:t>；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实体类相关性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</a:t>
            </a:r>
            <a:r>
              <a:rPr lang="zh-CN" altLang="en-US" b="1" dirty="0">
                <a:solidFill>
                  <a:srgbClr val="C00000"/>
                </a:solidFill>
              </a:rPr>
              <a:t>职责</a:t>
            </a:r>
            <a:r>
              <a:rPr lang="zh-CN" altLang="zh-CN" dirty="0"/>
              <a:t>将分析模型中的</a:t>
            </a:r>
            <a:r>
              <a:rPr lang="zh-CN" altLang="zh-CN" dirty="0">
                <a:solidFill>
                  <a:srgbClr val="C00000"/>
                </a:solidFill>
              </a:rPr>
              <a:t>实体类</a:t>
            </a:r>
            <a:r>
              <a:rPr lang="zh-CN" altLang="zh-CN" dirty="0"/>
              <a:t>分组，每组对应于一个子系统</a:t>
            </a:r>
            <a:r>
              <a:rPr lang="en-US" altLang="zh-CN" dirty="0"/>
              <a:t>/</a:t>
            </a:r>
            <a:r>
              <a:rPr lang="zh-CN" altLang="en-US" dirty="0"/>
              <a:t>构件；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可使得系统结构中每个子系统均具有相对独立的功能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确定子系统</a:t>
            </a:r>
            <a:r>
              <a:rPr lang="en-US" altLang="zh-CN" dirty="0"/>
              <a:t>/</a:t>
            </a:r>
            <a:r>
              <a:rPr lang="zh-CN" altLang="en-US" dirty="0"/>
              <a:t>构件接口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zh-CN" altLang="zh-CN" dirty="0"/>
              <a:t>子系统</a:t>
            </a:r>
            <a:r>
              <a:rPr lang="en-US" altLang="zh-CN" dirty="0"/>
              <a:t>/</a:t>
            </a:r>
            <a:r>
              <a:rPr lang="zh-CN" altLang="en-US" dirty="0"/>
              <a:t>构件</a:t>
            </a:r>
            <a:r>
              <a:rPr lang="zh-CN" altLang="zh-CN" dirty="0"/>
              <a:t>可根据业务需要，定义一个或者多个服务提供接口和服务请求接口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 </a:t>
            </a:r>
            <a:r>
              <a:rPr lang="zh-CN" altLang="en-US" dirty="0"/>
              <a:t>设计“空巢老人智能看护系统”</a:t>
            </a:r>
            <a:r>
              <a:rPr lang="zh-CN" altLang="zh-CN" dirty="0"/>
              <a:t>子系统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501236"/>
              </p:ext>
            </p:extLst>
          </p:nvPr>
        </p:nvGraphicFramePr>
        <p:xfrm>
          <a:off x="1270670" y="1088740"/>
          <a:ext cx="8964996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57932" imgH="4257630" progId="Visio.Drawing.15">
                  <p:embed/>
                </p:oleObj>
              </mc:Choice>
              <mc:Fallback>
                <p:oleObj name="Visio" r:id="rId2" imgW="7257932" imgH="425763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1088740"/>
                        <a:ext cx="8964996" cy="504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078982" y="6129300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监视老人状况用例序列图</a:t>
            </a:r>
          </a:p>
        </p:txBody>
      </p:sp>
    </p:spTree>
    <p:extLst>
      <p:ext uri="{BB962C8B-B14F-4D97-AF65-F5344CB8AC3E}">
        <p14:creationId xmlns:p14="http://schemas.microsoft.com/office/powerpoint/2010/main" val="2546271776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 </a:t>
            </a:r>
            <a:r>
              <a:rPr lang="zh-CN" altLang="en-US" dirty="0"/>
              <a:t>设计“空巢老人智能看护系统”</a:t>
            </a:r>
            <a:r>
              <a:rPr lang="zh-CN" altLang="zh-CN" dirty="0"/>
              <a:t>子系统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30162"/>
              </p:ext>
            </p:extLst>
          </p:nvPr>
        </p:nvGraphicFramePr>
        <p:xfrm>
          <a:off x="1018641" y="1052736"/>
          <a:ext cx="8928992" cy="514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29702" imgH="5114880" progId="Visio.Drawing.15">
                  <p:embed/>
                </p:oleObj>
              </mc:Choice>
              <mc:Fallback>
                <p:oleObj name="Visio" r:id="rId2" imgW="8029702" imgH="511488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41" y="1052736"/>
                        <a:ext cx="8928992" cy="514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34527" y="6078487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远程控制机器人</a:t>
            </a:r>
            <a:r>
              <a:rPr lang="zh-CN" altLang="en-US" dirty="0">
                <a:solidFill>
                  <a:srgbClr val="C00000"/>
                </a:solidFill>
              </a:rPr>
              <a:t>用例序列图</a:t>
            </a:r>
          </a:p>
        </p:txBody>
      </p:sp>
    </p:spTree>
    <p:extLst>
      <p:ext uri="{BB962C8B-B14F-4D97-AF65-F5344CB8AC3E}">
        <p14:creationId xmlns:p14="http://schemas.microsoft.com/office/powerpoint/2010/main" val="1682678690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 </a:t>
            </a:r>
            <a:r>
              <a:rPr lang="zh-CN" altLang="en-US" dirty="0"/>
              <a:t>设计“空巢老人智能看护系统”</a:t>
            </a:r>
            <a:r>
              <a:rPr lang="zh-CN" altLang="zh-CN" dirty="0"/>
              <a:t>子系统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6F53D-B1AC-4D69-9379-998E7DDD86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546" y="954733"/>
            <a:ext cx="9438921" cy="550721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A0300E-05DE-45CD-8FBD-9A952D4DE8D1}"/>
              </a:ext>
            </a:extLst>
          </p:cNvPr>
          <p:cNvSpPr/>
          <p:nvPr/>
        </p:nvSpPr>
        <p:spPr>
          <a:xfrm>
            <a:off x="300962" y="1394774"/>
            <a:ext cx="5974264" cy="243027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ACD09C-84A4-4555-8DDD-D398CFAA86DA}"/>
              </a:ext>
            </a:extLst>
          </p:cNvPr>
          <p:cNvSpPr txBox="1"/>
          <p:nvPr/>
        </p:nvSpPr>
        <p:spPr>
          <a:xfrm>
            <a:off x="9593467" y="2168860"/>
            <a:ext cx="2442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000" dirty="0"/>
              <a:t>用例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000" dirty="0"/>
              <a:t>监视老人</a:t>
            </a:r>
            <a:r>
              <a:rPr lang="zh-CN" altLang="en-US" sz="2000" dirty="0"/>
              <a:t>状况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000" dirty="0"/>
              <a:t>自主跟随老人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000" dirty="0"/>
              <a:t>获取老人信息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000" dirty="0"/>
              <a:t>检测</a:t>
            </a:r>
            <a:r>
              <a:rPr lang="zh-CN" altLang="en-US" sz="2000" dirty="0"/>
              <a:t>和通知老人</a:t>
            </a:r>
            <a:r>
              <a:rPr lang="zh-CN" altLang="zh-CN" sz="2000" dirty="0"/>
              <a:t>异常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/>
              <a:t>远程</a:t>
            </a:r>
            <a:r>
              <a:rPr lang="zh-CN" altLang="zh-CN" sz="2000" dirty="0"/>
              <a:t>控制机器人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000" dirty="0"/>
              <a:t>视频</a:t>
            </a:r>
            <a:r>
              <a:rPr lang="en-US" altLang="zh-CN" sz="2000" dirty="0"/>
              <a:t>/</a:t>
            </a:r>
            <a:r>
              <a:rPr lang="zh-CN" altLang="zh-CN" sz="2000" dirty="0"/>
              <a:t>语音交互</a:t>
            </a: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000" dirty="0"/>
              <a:t>提醒服务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评估和改进子系统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每个子系统</a:t>
            </a:r>
            <a:r>
              <a:rPr lang="zh-CN" altLang="en-US" dirty="0"/>
              <a:t>均</a:t>
            </a:r>
            <a:r>
              <a:rPr lang="zh-CN" altLang="zh-CN" dirty="0"/>
              <a:t>有明确</a:t>
            </a:r>
            <a:r>
              <a:rPr lang="zh-CN" altLang="en-US" dirty="0"/>
              <a:t>、独立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C00000"/>
                </a:solidFill>
              </a:rPr>
              <a:t>职责</a:t>
            </a:r>
            <a:endParaRPr lang="en-US" altLang="zh-CN" dirty="0">
              <a:solidFill>
                <a:srgbClr val="C00000"/>
              </a:solidFill>
            </a:endParaRPr>
          </a:p>
          <a:p>
            <a:pPr lvl="0"/>
            <a:r>
              <a:rPr lang="zh-CN" altLang="zh-CN" dirty="0"/>
              <a:t>不同子系统间的职责是</a:t>
            </a:r>
            <a:r>
              <a:rPr lang="zh-CN" altLang="zh-CN" dirty="0">
                <a:solidFill>
                  <a:srgbClr val="C00000"/>
                </a:solidFill>
              </a:rPr>
              <a:t>正交</a:t>
            </a:r>
            <a:r>
              <a:rPr lang="zh-CN" altLang="zh-CN" dirty="0"/>
              <a:t>的，不应</a:t>
            </a:r>
            <a:r>
              <a:rPr lang="zh-CN" altLang="en-US" dirty="0"/>
              <a:t>交叉</a:t>
            </a:r>
            <a:endParaRPr lang="en-US" altLang="zh-CN" dirty="0"/>
          </a:p>
          <a:p>
            <a:pPr lvl="0"/>
            <a:r>
              <a:rPr lang="zh-CN" altLang="zh-CN" dirty="0"/>
              <a:t>所有子系统职责</a:t>
            </a:r>
            <a:r>
              <a:rPr lang="zh-CN" altLang="zh-CN" dirty="0">
                <a:solidFill>
                  <a:srgbClr val="C00000"/>
                </a:solidFill>
              </a:rPr>
              <a:t>覆盖</a:t>
            </a:r>
            <a:r>
              <a:rPr lang="zh-CN" altLang="zh-CN" dirty="0"/>
              <a:t>软件系统所有职责</a:t>
            </a:r>
            <a:endParaRPr lang="en-US" altLang="zh-CN" dirty="0"/>
          </a:p>
          <a:p>
            <a:pPr lvl="0"/>
            <a:r>
              <a:rPr lang="zh-CN" altLang="zh-CN" dirty="0"/>
              <a:t>避免特别</a:t>
            </a:r>
            <a:r>
              <a:rPr lang="zh-CN" altLang="zh-CN" dirty="0">
                <a:solidFill>
                  <a:srgbClr val="C00000"/>
                </a:solidFill>
              </a:rPr>
              <a:t>庞大或特别细小</a:t>
            </a:r>
            <a:r>
              <a:rPr lang="zh-CN" altLang="zh-CN" dirty="0"/>
              <a:t>的子系统</a:t>
            </a:r>
          </a:p>
          <a:p>
            <a:pPr lvl="0"/>
            <a:r>
              <a:rPr lang="zh-CN" altLang="zh-CN" dirty="0"/>
              <a:t>子系统</a:t>
            </a:r>
            <a:r>
              <a:rPr lang="zh-CN" altLang="zh-CN" dirty="0">
                <a:solidFill>
                  <a:srgbClr val="C00000"/>
                </a:solidFill>
              </a:rPr>
              <a:t>接口极小化</a:t>
            </a:r>
            <a:r>
              <a:rPr lang="zh-CN" altLang="zh-CN" dirty="0"/>
              <a:t>，仅公开为外界使用该子系统所必需的接口函数，尽可能隐藏内部实现细节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4255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确定关键设计类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194342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关键设计类</a:t>
            </a:r>
          </a:p>
          <a:p>
            <a:pPr lvl="1"/>
            <a:r>
              <a:rPr lang="zh-CN" altLang="en-US" dirty="0"/>
              <a:t>关键设计类主要</a:t>
            </a:r>
            <a:r>
              <a:rPr lang="zh-CN" altLang="en-US" dirty="0">
                <a:solidFill>
                  <a:srgbClr val="C00000"/>
                </a:solidFill>
              </a:rPr>
              <a:t>依托分析类</a:t>
            </a:r>
            <a:r>
              <a:rPr lang="zh-CN" altLang="en-US" dirty="0"/>
              <a:t>得到，是子系统</a:t>
            </a:r>
            <a:r>
              <a:rPr lang="en-US" altLang="zh-CN" dirty="0"/>
              <a:t>/</a:t>
            </a:r>
            <a:r>
              <a:rPr lang="zh-CN" altLang="en-US" dirty="0"/>
              <a:t>构件中实现其职责的关键类。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A445-E0DC-49A4-A1CB-F6B3A7B9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B6400-BB8D-4597-8F7A-C6D0FA9C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24666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子系统和构件</a:t>
            </a:r>
            <a:r>
              <a:rPr lang="zh-CN" altLang="en-US" dirty="0"/>
              <a:t>都提供了接口，可对外提供服务和功能，那么二者有何区别和联系？</a:t>
            </a:r>
            <a:endParaRPr lang="en-US" altLang="zh-CN" dirty="0"/>
          </a:p>
          <a:p>
            <a:r>
              <a:rPr lang="zh-CN" altLang="en-US" dirty="0"/>
              <a:t>在什么情况下应该</a:t>
            </a:r>
            <a:r>
              <a:rPr lang="zh-CN" altLang="en-US" dirty="0">
                <a:solidFill>
                  <a:srgbClr val="C00000"/>
                </a:solidFill>
              </a:rPr>
              <a:t>设计为子系统</a:t>
            </a:r>
            <a:r>
              <a:rPr lang="zh-CN" altLang="en-US" dirty="0"/>
              <a:t>，在什么情况下应该</a:t>
            </a:r>
            <a:r>
              <a:rPr lang="zh-CN" altLang="en-US" dirty="0">
                <a:solidFill>
                  <a:srgbClr val="C00000"/>
                </a:solidFill>
              </a:rPr>
              <a:t>设计为软构件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2F9DD8-CBEB-4B51-B287-098DC7EB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690" y="4149080"/>
            <a:ext cx="1274055" cy="16989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6634" y="3717032"/>
            <a:ext cx="91450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2060"/>
                </a:solidFill>
                <a:latin typeface="-apple-system"/>
              </a:rPr>
              <a:t>子系统通常包含多个构件，‌‌可以提供比单个构件更复杂、更完整的功能</a:t>
            </a:r>
            <a:endParaRPr lang="en-US" altLang="zh-CN" dirty="0">
              <a:solidFill>
                <a:srgbClr val="002060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dirty="0">
                <a:solidFill>
                  <a:srgbClr val="002060"/>
                </a:solidFill>
                <a:latin typeface="-apple-system"/>
              </a:rPr>
              <a:t>构件的内聚度高于子系统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2060"/>
                </a:solidFill>
                <a:latin typeface="-apple-system"/>
              </a:rPr>
              <a:t>从可复用性来说，子系统的粒度更大，多直接使用，不考虑复用；而构件则粒度更细，但可复用性更强，可以通过复用构建更多的其它构件</a:t>
            </a:r>
          </a:p>
        </p:txBody>
      </p:sp>
    </p:spTree>
    <p:extLst>
      <p:ext uri="{BB962C8B-B14F-4D97-AF65-F5344CB8AC3E}">
        <p14:creationId xmlns:p14="http://schemas.microsoft.com/office/powerpoint/2010/main" val="2805410458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整合</a:t>
            </a:r>
            <a:r>
              <a:rPr lang="zh-CN" altLang="en-US" dirty="0"/>
              <a:t>设计元素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sym typeface="+mn-ea"/>
              </a:rPr>
              <a:t>整合</a:t>
            </a:r>
            <a:r>
              <a:rPr lang="zh-CN" altLang="en-US" dirty="0"/>
              <a:t>体系结构设计</a:t>
            </a:r>
            <a:r>
              <a:rPr lang="zh-CN" altLang="zh-CN" dirty="0"/>
              <a:t>产生的设计结果</a:t>
            </a:r>
          </a:p>
          <a:p>
            <a:pPr lvl="1"/>
            <a:r>
              <a:rPr lang="zh-CN" altLang="zh-CN" dirty="0"/>
              <a:t>包括引入的开源软件和软件资产、顶层软件架构、确定的各类设计元素等等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zh-CN" dirty="0"/>
              <a:t>整合的目的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理清设计元素间的关系，明确它们之间的交互和协作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zh-CN" dirty="0"/>
              <a:t>最终获得目标软件系统体系结构的</a:t>
            </a:r>
            <a:r>
              <a:rPr lang="zh-CN" altLang="zh-CN" dirty="0">
                <a:solidFill>
                  <a:srgbClr val="C00000"/>
                </a:solidFill>
              </a:rPr>
              <a:t>完整逻辑视图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D36DB-EF2F-42C8-B386-B4CF0BE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2.3.4</a:t>
            </a:r>
            <a:r>
              <a:rPr lang="zh-CN" altLang="en-US" dirty="0"/>
              <a:t> 设计部署模型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2CABA-0B4C-4E5B-86B6-B3C596EF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413" cy="1655390"/>
          </a:xfrm>
        </p:spPr>
        <p:txBody>
          <a:bodyPr/>
          <a:lstStyle/>
          <a:p>
            <a:r>
              <a:rPr lang="zh-CN" altLang="zh-CN" dirty="0"/>
              <a:t>设计软件系统的</a:t>
            </a:r>
            <a:r>
              <a:rPr lang="zh-CN" altLang="zh-CN" dirty="0">
                <a:solidFill>
                  <a:srgbClr val="C00000"/>
                </a:solidFill>
              </a:rPr>
              <a:t>物理部署模型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刻画软件系统的各个子系统、软构件如何部署到计算节点上运行的，描述它们的部署和运行环境</a:t>
            </a:r>
            <a:endParaRPr lang="zh-CN" altLang="en-US" dirty="0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44001170-AB87-4138-B4CF-D89CD67DF08F}"/>
              </a:ext>
            </a:extLst>
          </p:cNvPr>
          <p:cNvSpPr/>
          <p:nvPr/>
        </p:nvSpPr>
        <p:spPr>
          <a:xfrm>
            <a:off x="1632442" y="3453776"/>
            <a:ext cx="1634341" cy="168615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文本框 234">
            <a:extLst>
              <a:ext uri="{FF2B5EF4-FFF2-40B4-BE49-F238E27FC236}">
                <a16:creationId xmlns:a16="http://schemas.microsoft.com/office/drawing/2014/main" id="{0A59DD87-596D-49DA-BA32-BF59AB60A35B}"/>
              </a:ext>
            </a:extLst>
          </p:cNvPr>
          <p:cNvSpPr txBox="1"/>
          <p:nvPr/>
        </p:nvSpPr>
        <p:spPr>
          <a:xfrm>
            <a:off x="1632441" y="3914633"/>
            <a:ext cx="1359989" cy="402338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Artifact</a:t>
            </a: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ElderCarer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B6281DB1-45B3-4797-875E-0A3C49164A9D}"/>
              </a:ext>
            </a:extLst>
          </p:cNvPr>
          <p:cNvSpPr/>
          <p:nvPr/>
        </p:nvSpPr>
        <p:spPr>
          <a:xfrm>
            <a:off x="4042978" y="3376967"/>
            <a:ext cx="2800321" cy="235549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234">
            <a:extLst>
              <a:ext uri="{FF2B5EF4-FFF2-40B4-BE49-F238E27FC236}">
                <a16:creationId xmlns:a16="http://schemas.microsoft.com/office/drawing/2014/main" id="{4AAB874D-CDF2-453E-A211-C93DA9F27A28}"/>
              </a:ext>
            </a:extLst>
          </p:cNvPr>
          <p:cNvSpPr txBox="1"/>
          <p:nvPr/>
        </p:nvSpPr>
        <p:spPr>
          <a:xfrm>
            <a:off x="2013613" y="3535191"/>
            <a:ext cx="814867" cy="2590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sz="12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智能手机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234">
            <a:extLst>
              <a:ext uri="{FF2B5EF4-FFF2-40B4-BE49-F238E27FC236}">
                <a16:creationId xmlns:a16="http://schemas.microsoft.com/office/drawing/2014/main" id="{12D48F74-B997-4434-A522-5CC427EA7EA5}"/>
              </a:ext>
            </a:extLst>
          </p:cNvPr>
          <p:cNvSpPr txBox="1"/>
          <p:nvPr/>
        </p:nvSpPr>
        <p:spPr>
          <a:xfrm>
            <a:off x="1654390" y="4693705"/>
            <a:ext cx="1173480" cy="3944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38372A5-EE8B-43E8-80D2-32BCB648ECE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2241130" y="4316971"/>
            <a:ext cx="71306" cy="3767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34">
            <a:extLst>
              <a:ext uri="{FF2B5EF4-FFF2-40B4-BE49-F238E27FC236}">
                <a16:creationId xmlns:a16="http://schemas.microsoft.com/office/drawing/2014/main" id="{CACCA1A5-B235-46DA-8C0A-771FA1281752}"/>
              </a:ext>
            </a:extLst>
          </p:cNvPr>
          <p:cNvSpPr txBox="1"/>
          <p:nvPr/>
        </p:nvSpPr>
        <p:spPr>
          <a:xfrm>
            <a:off x="4924460" y="3535188"/>
            <a:ext cx="814705" cy="2590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kern="100">
                <a:solidFill>
                  <a:schemeClr val="tx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sz="12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234">
            <a:extLst>
              <a:ext uri="{FF2B5EF4-FFF2-40B4-BE49-F238E27FC236}">
                <a16:creationId xmlns:a16="http://schemas.microsoft.com/office/drawing/2014/main" id="{D67ADF28-191D-4E29-A667-3BD9DE1A7428}"/>
              </a:ext>
            </a:extLst>
          </p:cNvPr>
          <p:cNvSpPr txBox="1"/>
          <p:nvPr/>
        </p:nvSpPr>
        <p:spPr>
          <a:xfrm>
            <a:off x="3900627" y="4069413"/>
            <a:ext cx="1111615" cy="4019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Artifact</a:t>
            </a: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RobotControl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34">
            <a:extLst>
              <a:ext uri="{FF2B5EF4-FFF2-40B4-BE49-F238E27FC236}">
                <a16:creationId xmlns:a16="http://schemas.microsoft.com/office/drawing/2014/main" id="{27B5EB73-08E7-41EC-A584-CE918E8ED72B}"/>
              </a:ext>
            </a:extLst>
          </p:cNvPr>
          <p:cNvSpPr txBox="1"/>
          <p:nvPr/>
        </p:nvSpPr>
        <p:spPr>
          <a:xfrm>
            <a:off x="4042978" y="4650591"/>
            <a:ext cx="1279065" cy="40887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Framework</a:t>
            </a: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34">
            <a:extLst>
              <a:ext uri="{FF2B5EF4-FFF2-40B4-BE49-F238E27FC236}">
                <a16:creationId xmlns:a16="http://schemas.microsoft.com/office/drawing/2014/main" id="{A6A8F7E7-FD3A-441F-B66D-5ACFD5D14D22}"/>
              </a:ext>
            </a:extLst>
          </p:cNvPr>
          <p:cNvSpPr txBox="1"/>
          <p:nvPr/>
        </p:nvSpPr>
        <p:spPr>
          <a:xfrm>
            <a:off x="4943183" y="4069413"/>
            <a:ext cx="1279065" cy="4019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Component</a:t>
            </a: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DataService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234">
            <a:extLst>
              <a:ext uri="{FF2B5EF4-FFF2-40B4-BE49-F238E27FC236}">
                <a16:creationId xmlns:a16="http://schemas.microsoft.com/office/drawing/2014/main" id="{A0457131-ECD8-4411-900F-7985EDC477C1}"/>
              </a:ext>
            </a:extLst>
          </p:cNvPr>
          <p:cNvSpPr txBox="1"/>
          <p:nvPr/>
        </p:nvSpPr>
        <p:spPr>
          <a:xfrm>
            <a:off x="5203847" y="4644054"/>
            <a:ext cx="1018401" cy="4154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DBMS</a:t>
            </a:r>
            <a:r>
              <a:rPr lang="zh-C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endParaRPr 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34">
            <a:extLst>
              <a:ext uri="{FF2B5EF4-FFF2-40B4-BE49-F238E27FC236}">
                <a16:creationId xmlns:a16="http://schemas.microsoft.com/office/drawing/2014/main" id="{81C87BDF-8A2A-46FE-81B4-18B888D3388E}"/>
              </a:ext>
            </a:extLst>
          </p:cNvPr>
          <p:cNvSpPr txBox="1"/>
          <p:nvPr/>
        </p:nvSpPr>
        <p:spPr>
          <a:xfrm>
            <a:off x="4087647" y="5257752"/>
            <a:ext cx="1911335" cy="40830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zh-CN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Ubuntu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5C19BB-A556-419A-BF65-27CD899DB9B4}"/>
              </a:ext>
            </a:extLst>
          </p:cNvPr>
          <p:cNvCxnSpPr/>
          <p:nvPr/>
        </p:nvCxnSpPr>
        <p:spPr>
          <a:xfrm flipV="1">
            <a:off x="3164370" y="4470916"/>
            <a:ext cx="855878" cy="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50B88D-8522-4E9E-8990-7C830F1A9B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64314" y="4471185"/>
            <a:ext cx="118197" cy="17940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BF8CB9-CCD6-46EE-AE95-C92E0351085E}"/>
              </a:ext>
            </a:extLst>
          </p:cNvPr>
          <p:cNvCxnSpPr/>
          <p:nvPr/>
        </p:nvCxnSpPr>
        <p:spPr>
          <a:xfrm>
            <a:off x="5549909" y="4471365"/>
            <a:ext cx="3175" cy="1790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B0FCC9D-901C-433B-9DDC-893BEC793AE4}"/>
              </a:ext>
            </a:extLst>
          </p:cNvPr>
          <p:cNvCxnSpPr/>
          <p:nvPr/>
        </p:nvCxnSpPr>
        <p:spPr>
          <a:xfrm>
            <a:off x="4575937" y="5059209"/>
            <a:ext cx="3175" cy="1790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F1C083-65EA-4D49-96C5-4B9A51FF9C90}"/>
              </a:ext>
            </a:extLst>
          </p:cNvPr>
          <p:cNvCxnSpPr/>
          <p:nvPr/>
        </p:nvCxnSpPr>
        <p:spPr>
          <a:xfrm>
            <a:off x="5558002" y="5058953"/>
            <a:ext cx="3175" cy="1790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FFEE98A-009B-41FE-89C7-D9D5052C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381" y="3752308"/>
            <a:ext cx="1028192" cy="1036164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E299A8-1AA6-4519-B4D4-DED6A176E673}"/>
              </a:ext>
            </a:extLst>
          </p:cNvPr>
          <p:cNvCxnSpPr>
            <a:cxnSpLocks/>
            <a:stCxn id="26" idx="1"/>
            <a:endCxn id="11" idx="5"/>
          </p:cNvCxnSpPr>
          <p:nvPr/>
        </p:nvCxnSpPr>
        <p:spPr>
          <a:xfrm flipH="1" flipV="1">
            <a:off x="6843299" y="4260278"/>
            <a:ext cx="1256082" cy="10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34">
            <a:extLst>
              <a:ext uri="{FF2B5EF4-FFF2-40B4-BE49-F238E27FC236}">
                <a16:creationId xmlns:a16="http://schemas.microsoft.com/office/drawing/2014/main" id="{745758A2-26EE-418E-B811-1FA424F198A4}"/>
              </a:ext>
            </a:extLst>
          </p:cNvPr>
          <p:cNvSpPr txBox="1"/>
          <p:nvPr/>
        </p:nvSpPr>
        <p:spPr>
          <a:xfrm>
            <a:off x="8056642" y="4932287"/>
            <a:ext cx="1028192" cy="4152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Turtlebot 2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</a:pPr>
            <a:r>
              <a:rPr lang="en-US" sz="12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Robot</a:t>
            </a:r>
            <a:endParaRPr lang="zh-CN" sz="12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15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软件体系结构的不同视图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6803" y="2205658"/>
            <a:ext cx="11107637" cy="3455590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逻辑视图</a:t>
            </a:r>
            <a:r>
              <a:rPr lang="zh-CN" altLang="en-US" sz="2400" dirty="0"/>
              <a:t>：软件设计要素及关系，站在</a:t>
            </a:r>
            <a:r>
              <a:rPr lang="zh-CN" altLang="en-US" sz="2400" dirty="0">
                <a:solidFill>
                  <a:srgbClr val="C00000"/>
                </a:solidFill>
              </a:rPr>
              <a:t>结构</a:t>
            </a:r>
            <a:r>
              <a:rPr lang="zh-CN" altLang="en-US" sz="2400" dirty="0"/>
              <a:t>视角，以</a:t>
            </a:r>
            <a:r>
              <a:rPr lang="zh-CN" altLang="en-US" sz="2400" dirty="0">
                <a:solidFill>
                  <a:srgbClr val="005BE2"/>
                </a:solidFill>
              </a:rPr>
              <a:t>包图</a:t>
            </a:r>
            <a:r>
              <a:rPr lang="zh-CN" altLang="en-US" sz="2400" dirty="0"/>
              <a:t>、类图表示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运行视图</a:t>
            </a:r>
            <a:r>
              <a:rPr lang="zh-CN" altLang="en-US" sz="2400" dirty="0"/>
              <a:t>：在特定时刻构件的</a:t>
            </a:r>
            <a:r>
              <a:rPr lang="zh-CN" altLang="en-US" sz="2400" dirty="0">
                <a:solidFill>
                  <a:srgbClr val="C00000"/>
                </a:solidFill>
              </a:rPr>
              <a:t>运行</a:t>
            </a:r>
            <a:r>
              <a:rPr lang="zh-CN" altLang="en-US" sz="2400" dirty="0"/>
              <a:t>情况，如同步或并行关系、交互与协作等，以</a:t>
            </a:r>
            <a:r>
              <a:rPr lang="zh-CN" altLang="en-US" sz="2400" dirty="0">
                <a:solidFill>
                  <a:srgbClr val="005BE2"/>
                </a:solidFill>
              </a:rPr>
              <a:t>活动图</a:t>
            </a:r>
            <a:r>
              <a:rPr lang="zh-CN" altLang="en-US" sz="2400" dirty="0"/>
              <a:t>、顺序图表示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开发视图</a:t>
            </a:r>
            <a:r>
              <a:rPr lang="zh-CN" altLang="en-US" sz="2400" dirty="0"/>
              <a:t>：构件的</a:t>
            </a:r>
            <a:r>
              <a:rPr lang="zh-CN" altLang="en-US" sz="2400" dirty="0">
                <a:solidFill>
                  <a:srgbClr val="C00000"/>
                </a:solidFill>
              </a:rPr>
              <a:t>代码</a:t>
            </a:r>
            <a:r>
              <a:rPr lang="zh-CN" altLang="en-US" sz="2400" dirty="0"/>
              <a:t>组织及其形式，以</a:t>
            </a:r>
            <a:r>
              <a:rPr lang="zh-CN" altLang="en-US" sz="2400" dirty="0">
                <a:solidFill>
                  <a:srgbClr val="005BE2"/>
                </a:solidFill>
              </a:rPr>
              <a:t>构件图</a:t>
            </a:r>
            <a:r>
              <a:rPr lang="zh-CN" altLang="en-US" sz="2400" dirty="0"/>
              <a:t>表示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物理视图</a:t>
            </a:r>
            <a:r>
              <a:rPr lang="zh-CN" altLang="en-US" sz="2400" dirty="0"/>
              <a:t>：构件的物理</a:t>
            </a:r>
            <a:r>
              <a:rPr lang="zh-CN" altLang="en-US" sz="2400" dirty="0">
                <a:solidFill>
                  <a:srgbClr val="C00000"/>
                </a:solidFill>
              </a:rPr>
              <a:t>部署</a:t>
            </a:r>
            <a:r>
              <a:rPr lang="zh-CN" altLang="en-US" sz="2400" dirty="0"/>
              <a:t>及其连接和交互，以</a:t>
            </a:r>
            <a:r>
              <a:rPr lang="zh-CN" altLang="en-US" sz="2400" dirty="0">
                <a:solidFill>
                  <a:srgbClr val="005BE2"/>
                </a:solidFill>
              </a:rPr>
              <a:t>部署图</a:t>
            </a:r>
            <a:r>
              <a:rPr lang="zh-CN" altLang="en-US" sz="2400" dirty="0"/>
              <a:t>表示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39750" y="980728"/>
            <a:ext cx="11244088" cy="6840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为了更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全面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的理解系统结构，可以从多个</a:t>
            </a:r>
            <a:r>
              <a:rPr lang="zh-CN" altLang="en-US" dirty="0">
                <a:solidFill>
                  <a:srgbClr val="FFFF00"/>
                </a:solidFill>
              </a:rPr>
              <a:t>不同视角</a:t>
            </a:r>
            <a:r>
              <a:rPr lang="zh-CN" altLang="en-US" dirty="0"/>
              <a:t>对软件体系结构进行建模和描述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何为软件体系结构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概念、组成元素、视图与模型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软件体系结构风格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如何开展软件体系结构设计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价值、目标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体系结构设计过程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软件体系结构设计结果及评审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文档模板、验证原则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0" y="2636912"/>
            <a:ext cx="1881197" cy="19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28794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软件体系结构设计的输出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软件体系结构设计</a:t>
            </a:r>
            <a:r>
              <a:rPr lang="zh-CN" altLang="en-US" dirty="0">
                <a:solidFill>
                  <a:srgbClr val="C00000"/>
                </a:solidFill>
              </a:rPr>
              <a:t>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UML</a:t>
            </a:r>
            <a:r>
              <a:rPr lang="zh-CN" altLang="zh-CN" dirty="0"/>
              <a:t>包图</a:t>
            </a:r>
            <a:r>
              <a:rPr lang="zh-CN" altLang="en-US" dirty="0"/>
              <a:t>、部署图、构件图等</a:t>
            </a:r>
            <a:r>
              <a:rPr lang="zh-CN" altLang="zh-CN" dirty="0"/>
              <a:t>描述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zh-CN" dirty="0"/>
              <a:t>软件</a:t>
            </a:r>
            <a:r>
              <a:rPr lang="zh-CN" altLang="en-US" dirty="0"/>
              <a:t>体系结构设计</a:t>
            </a:r>
            <a:r>
              <a:rPr lang="zh-CN" altLang="en-US" dirty="0">
                <a:solidFill>
                  <a:srgbClr val="C00000"/>
                </a:solidFill>
              </a:rPr>
              <a:t>文档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体系结构设计规格说明书文档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823720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软件体系结构</a:t>
            </a:r>
            <a:r>
              <a:rPr lang="zh-CN" altLang="en-US" dirty="0"/>
              <a:t>设计</a:t>
            </a:r>
            <a:r>
              <a:rPr lang="zh-CN" altLang="zh-CN" dirty="0"/>
              <a:t>文档</a:t>
            </a:r>
            <a:r>
              <a:rPr lang="zh-CN" altLang="en-US" dirty="0"/>
              <a:t>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文档概述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系统概述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设计目标和原则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设计约束和现实限制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逻辑视点的体系结构设计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部署视点的体系结构设计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开发视点的体系结构设计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运行视点的体系结构设计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评审软件</a:t>
            </a:r>
            <a:r>
              <a:rPr lang="zh-CN" altLang="zh-CN" dirty="0"/>
              <a:t>体系结构</a:t>
            </a:r>
            <a:r>
              <a:rPr lang="zh-CN" altLang="en-US" dirty="0"/>
              <a:t>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满足性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体系结构是否能够满足软件需求</a:t>
            </a:r>
            <a:r>
              <a:rPr lang="zh-CN" altLang="en-US" dirty="0"/>
              <a:t>，体系结构</a:t>
            </a:r>
            <a:r>
              <a:rPr lang="zh-CN" altLang="zh-CN" dirty="0"/>
              <a:t>怎样满足软件需求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优化性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体系结构是否以充分优化方式实现所有软件需求项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可扩展性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是否易于扩展，以应对软件需求的变化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可追踪性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软件体系结构中的所有设计元素是否有相对应的软件需求项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详尽程度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体系结构的详略程度是否恰当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软件体系结构设计的</a:t>
            </a:r>
            <a:r>
              <a:rPr lang="zh-CN" altLang="en-US" dirty="0">
                <a:solidFill>
                  <a:srgbClr val="C00000"/>
                </a:solidFill>
              </a:rPr>
              <a:t>特殊性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具有宏观、全局、层次、战略、多视点、关键性等特点</a:t>
            </a:r>
            <a:endParaRPr lang="en-US" altLang="zh-CN" dirty="0"/>
          </a:p>
          <a:p>
            <a:pPr lvl="1"/>
            <a:r>
              <a:rPr lang="zh-CN" altLang="en-US" dirty="0"/>
              <a:t>逻辑视点、物理视点等，可用包图、部署图、构件图等来表示</a:t>
            </a:r>
            <a:endParaRPr lang="en-US" altLang="zh-CN" dirty="0"/>
          </a:p>
          <a:p>
            <a:r>
              <a:rPr lang="zh-CN" altLang="en-US" dirty="0"/>
              <a:t>软件体系结构设计的</a:t>
            </a:r>
            <a:r>
              <a:rPr lang="zh-CN" altLang="en-US" dirty="0">
                <a:solidFill>
                  <a:srgbClr val="C00000"/>
                </a:solidFill>
              </a:rPr>
              <a:t>重要性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起到承上启下的作用，详细设计的基础和前提</a:t>
            </a:r>
            <a:endParaRPr lang="en-US" altLang="zh-CN" dirty="0"/>
          </a:p>
          <a:p>
            <a:r>
              <a:rPr lang="zh-CN" altLang="en-US" dirty="0"/>
              <a:t>软件体系结构的</a:t>
            </a:r>
            <a:r>
              <a:rPr lang="zh-CN" altLang="en-US" dirty="0">
                <a:solidFill>
                  <a:srgbClr val="C00000"/>
                </a:solidFill>
              </a:rPr>
              <a:t>风格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管道、层次、</a:t>
            </a:r>
            <a:r>
              <a:rPr lang="en-US" altLang="zh-CN" dirty="0"/>
              <a:t>MVC</a:t>
            </a:r>
            <a:r>
              <a:rPr lang="zh-CN" altLang="en-US" dirty="0"/>
              <a:t>、黑板等等，针对不同的软件需求及特点</a:t>
            </a:r>
            <a:endParaRPr lang="en-US" altLang="zh-CN" dirty="0"/>
          </a:p>
          <a:p>
            <a:r>
              <a:rPr lang="zh-CN" altLang="en-US" dirty="0"/>
              <a:t>软件体系结构设计的</a:t>
            </a:r>
            <a:r>
              <a:rPr lang="zh-CN" altLang="en-US" dirty="0">
                <a:solidFill>
                  <a:srgbClr val="C00000"/>
                </a:solidFill>
              </a:rPr>
              <a:t>过程、策略和成果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考虑软件关键需求、利用已有软件资产、关注软件质量</a:t>
            </a:r>
            <a:endParaRPr lang="en-US" altLang="zh-CN" dirty="0"/>
          </a:p>
          <a:p>
            <a:pPr lvl="1"/>
            <a:r>
              <a:rPr lang="zh-CN" altLang="en-US" dirty="0"/>
              <a:t>产生软件体系结构设计模型，撰写设计文档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包图</a:t>
            </a:r>
          </a:p>
        </p:txBody>
      </p:sp>
      <p:sp>
        <p:nvSpPr>
          <p:cNvPr id="47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749096015"/>
              </p:ext>
            </p:extLst>
          </p:nvPr>
        </p:nvGraphicFramePr>
        <p:xfrm>
          <a:off x="586594" y="944835"/>
          <a:ext cx="11197243" cy="5242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视点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图（diagram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1" kern="120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结构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20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20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20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2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类图（class diagram）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对象图（object diagram）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构件图(component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依赖关系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 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部署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部署图（deployment </a:t>
                      </a:r>
                      <a:r>
                        <a:rPr lang="en-US" sz="20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描述系统中工件在物理运行环境中的</a:t>
                      </a: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情况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用例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用例图（use case </a:t>
                      </a:r>
                      <a:r>
                        <a:rPr lang="en-US" sz="20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0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4195</TotalTime>
  <Words>5004</Words>
  <Application>Microsoft Office PowerPoint</Application>
  <PresentationFormat>自定义</PresentationFormat>
  <Paragraphs>725</Paragraphs>
  <Slides>84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-apple-system</vt:lpstr>
      <vt:lpstr>等线</vt:lpstr>
      <vt:lpstr>宋体</vt:lpstr>
      <vt:lpstr>微软雅黑</vt:lpstr>
      <vt:lpstr>Arial</vt:lpstr>
      <vt:lpstr>Times New Roman</vt:lpstr>
      <vt:lpstr>Verdana</vt:lpstr>
      <vt:lpstr>Wingdings</vt:lpstr>
      <vt:lpstr>自定义设计方案</vt:lpstr>
      <vt:lpstr>Visio</vt:lpstr>
      <vt:lpstr>PowerPoint 演示文稿</vt:lpstr>
      <vt:lpstr>内容</vt:lpstr>
      <vt:lpstr>1.1 软件体系结构的概念</vt:lpstr>
      <vt:lpstr>1.2 软件体系结构的组成元素</vt:lpstr>
      <vt:lpstr>1. 构件</vt:lpstr>
      <vt:lpstr>2. 连接件</vt:lpstr>
      <vt:lpstr>3. 约束</vt:lpstr>
      <vt:lpstr>1.3 软件体系结构的不同视图</vt:lpstr>
      <vt:lpstr>1.3.1 包图</vt:lpstr>
      <vt:lpstr>包图</vt:lpstr>
      <vt:lpstr>包图的作用</vt:lpstr>
      <vt:lpstr>示例：包图</vt:lpstr>
      <vt:lpstr>1.3.2 构件图</vt:lpstr>
      <vt:lpstr>构件图</vt:lpstr>
      <vt:lpstr>构件及其接口</vt:lpstr>
      <vt:lpstr>端口</vt:lpstr>
      <vt:lpstr>构件和接口的表示</vt:lpstr>
      <vt:lpstr>示例：构件图</vt:lpstr>
      <vt:lpstr>示例：构件图</vt:lpstr>
      <vt:lpstr>1.3.3  部署图</vt:lpstr>
      <vt:lpstr>部署图</vt:lpstr>
      <vt:lpstr>描述性部署图的节点</vt:lpstr>
      <vt:lpstr>描述性部署图的边</vt:lpstr>
      <vt:lpstr>示例：描述性部署图</vt:lpstr>
      <vt:lpstr>实例性部署图</vt:lpstr>
      <vt:lpstr>示例：实例性部署图</vt:lpstr>
      <vt:lpstr>1.4 软件设计模式</vt:lpstr>
      <vt:lpstr>不同层次的设计模式</vt:lpstr>
      <vt:lpstr>体系结构风格</vt:lpstr>
      <vt:lpstr>常用软件体系结构风格</vt:lpstr>
      <vt:lpstr>1.4.1 分层体系结构</vt:lpstr>
      <vt:lpstr>示例：分层体系结构</vt:lpstr>
      <vt:lpstr>分层体系结构的约束</vt:lpstr>
      <vt:lpstr>分层体系结构的特点</vt:lpstr>
      <vt:lpstr>1.4.2 管道与过滤器风格</vt:lpstr>
      <vt:lpstr>管道与过滤器风格的示例</vt:lpstr>
      <vt:lpstr>管道与过滤器风格的约束</vt:lpstr>
      <vt:lpstr>管道与过滤器风格的特点</vt:lpstr>
      <vt:lpstr>1.4.3  黑板风格</vt:lpstr>
      <vt:lpstr>黑板风格示意图</vt:lpstr>
      <vt:lpstr>黑板风格的约束</vt:lpstr>
      <vt:lpstr>黑板风格的特点</vt:lpstr>
      <vt:lpstr>1.4.4 MVC风格</vt:lpstr>
      <vt:lpstr>MVC体系结构示意图</vt:lpstr>
      <vt:lpstr>MVC风格的约束</vt:lpstr>
      <vt:lpstr>1.4.5 SOA风格</vt:lpstr>
      <vt:lpstr>SOA风格示意图</vt:lpstr>
      <vt:lpstr>SOA风格的特点</vt:lpstr>
      <vt:lpstr>1.4.6  消息总线风格</vt:lpstr>
      <vt:lpstr>消息总线风格示意图</vt:lpstr>
      <vt:lpstr>消息中间件</vt:lpstr>
      <vt:lpstr>消息中间件</vt:lpstr>
      <vt:lpstr>内容</vt:lpstr>
      <vt:lpstr>2.1 体系结构设计的重要性(1/2)</vt:lpstr>
      <vt:lpstr>2.1 体系结构设计的重要性(2/2)</vt:lpstr>
      <vt:lpstr>2.2 软件体系结构设计的目标</vt:lpstr>
      <vt:lpstr>2.3 软件体系结构设计的过程</vt:lpstr>
      <vt:lpstr>2.3.1 设计初步的软件体系结构</vt:lpstr>
      <vt:lpstr>如何辨识关键软件需求</vt:lpstr>
      <vt:lpstr>根据关键需求选择合适体系结构风格</vt:lpstr>
      <vt:lpstr>不同体系结构风格适合的应用</vt:lpstr>
      <vt:lpstr>示例：初步体系结构设计(1)</vt:lpstr>
      <vt:lpstr>示例：初步体系结构设计(2)</vt:lpstr>
      <vt:lpstr> 2.3.2 重用开源软件及已有软件资源</vt:lpstr>
      <vt:lpstr>将软件资源集成到体系结构设计中</vt:lpstr>
      <vt:lpstr>到哪里找开源软件？</vt:lpstr>
      <vt:lpstr>2.3.3  精化软件体系结构</vt:lpstr>
      <vt:lpstr>（1）确定公共基础设施及服务</vt:lpstr>
      <vt:lpstr>（2）确立设计元素</vt:lpstr>
      <vt:lpstr>确定子系统/构件</vt:lpstr>
      <vt:lpstr>确定子系统/构件接口</vt:lpstr>
      <vt:lpstr>示例1： 设计“空巢老人智能看护系统”子系统</vt:lpstr>
      <vt:lpstr>示例1： 设计“空巢老人智能看护系统”子系统</vt:lpstr>
      <vt:lpstr>示例1： 设计“空巢老人智能看护系统”子系统</vt:lpstr>
      <vt:lpstr>评估和改进子系统</vt:lpstr>
      <vt:lpstr>确定关键设计类</vt:lpstr>
      <vt:lpstr>思考和讨论</vt:lpstr>
      <vt:lpstr>（3）整合设计元素</vt:lpstr>
      <vt:lpstr>2.3.4 设计部署模型</vt:lpstr>
      <vt:lpstr>内容</vt:lpstr>
      <vt:lpstr>软件体系结构设计的输出</vt:lpstr>
      <vt:lpstr>软件体系结构设计文档示例</vt:lpstr>
      <vt:lpstr>评审软件体系结构设计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2675</cp:revision>
  <dcterms:created xsi:type="dcterms:W3CDTF">2113-01-01T00:00:00Z</dcterms:created>
  <dcterms:modified xsi:type="dcterms:W3CDTF">2024-12-17T09:03:37Z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