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91" r:id="rId2"/>
    <p:sldId id="2901" r:id="rId3"/>
    <p:sldId id="524" r:id="rId4"/>
    <p:sldId id="525" r:id="rId5"/>
    <p:sldId id="526" r:id="rId6"/>
    <p:sldId id="384" r:id="rId7"/>
    <p:sldId id="389" r:id="rId8"/>
    <p:sldId id="2905" r:id="rId9"/>
    <p:sldId id="392" r:id="rId10"/>
    <p:sldId id="2906" r:id="rId11"/>
    <p:sldId id="2912" r:id="rId12"/>
    <p:sldId id="369" r:id="rId13"/>
    <p:sldId id="2914" r:id="rId14"/>
    <p:sldId id="370" r:id="rId15"/>
    <p:sldId id="371" r:id="rId16"/>
    <p:sldId id="395" r:id="rId17"/>
    <p:sldId id="534" r:id="rId18"/>
    <p:sldId id="535" r:id="rId19"/>
    <p:sldId id="1805" r:id="rId20"/>
    <p:sldId id="536" r:id="rId21"/>
    <p:sldId id="375" r:id="rId22"/>
    <p:sldId id="543" r:id="rId23"/>
    <p:sldId id="544" r:id="rId24"/>
    <p:sldId id="404" r:id="rId25"/>
    <p:sldId id="2908" r:id="rId26"/>
    <p:sldId id="546" r:id="rId27"/>
    <p:sldId id="547" r:id="rId28"/>
    <p:sldId id="408" r:id="rId29"/>
  </p:sldIdLst>
  <p:sldSz cx="12190413" cy="6858000"/>
  <p:notesSz cx="7099300" cy="10234613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87638" autoAdjust="0"/>
  </p:normalViewPr>
  <p:slideViewPr>
    <p:cSldViewPr>
      <p:cViewPr varScale="1">
        <p:scale>
          <a:sx n="84" d="100"/>
          <a:sy n="84" d="100"/>
        </p:scale>
        <p:origin x="648" y="91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45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86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86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37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__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D93D1C2-5BA3-4830-B71F-95742B5AA952}"/>
              </a:ext>
            </a:extLst>
          </p:cNvPr>
          <p:cNvSpPr txBox="1">
            <a:spLocks noChangeArrowheads="1"/>
          </p:cNvSpPr>
          <p:nvPr/>
        </p:nvSpPr>
        <p:spPr>
          <a:xfrm>
            <a:off x="641349" y="2562982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用户界面设计</a:t>
            </a:r>
          </a:p>
        </p:txBody>
      </p:sp>
    </p:spTree>
    <p:extLst>
      <p:ext uri="{BB962C8B-B14F-4D97-AF65-F5344CB8AC3E}">
        <p14:creationId xmlns:p14="http://schemas.microsoft.com/office/powerpoint/2010/main" val="1296068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98B9-A064-46E5-8701-512E4A1B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UML</a:t>
            </a:r>
            <a:r>
              <a:rPr lang="zh-CN" altLang="en-US" dirty="0"/>
              <a:t>顺序图表示界面的跳转关系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ED2008-707E-4195-9C0A-D9489415FD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2458" y="720901"/>
            <a:ext cx="3888432" cy="27715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2DCCED75-BD56-4068-9184-269E7EC8694E}"/>
              </a:ext>
            </a:extLst>
          </p:cNvPr>
          <p:cNvSpPr/>
          <p:nvPr/>
        </p:nvSpPr>
        <p:spPr>
          <a:xfrm>
            <a:off x="5015086" y="1656211"/>
            <a:ext cx="1998052" cy="8280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54F8F5-9B99-4200-83E8-9896E823C3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45189" y="720902"/>
            <a:ext cx="4032446" cy="27715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2748768A-0A78-45F1-BCFE-75A0EAD3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946" y="3939726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350899A-7C6E-4FB4-8D85-3AA11E832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68639"/>
              </p:ext>
            </p:extLst>
          </p:nvPr>
        </p:nvGraphicFramePr>
        <p:xfrm>
          <a:off x="3249506" y="3645024"/>
          <a:ext cx="5912805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586184" imgH="1748002" progId="Visio.Drawing.15">
                  <p:embed/>
                </p:oleObj>
              </mc:Choice>
              <mc:Fallback>
                <p:oleObj name="Visio" r:id="rId4" imgW="3586184" imgH="1748002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506" y="3645024"/>
                        <a:ext cx="5912805" cy="2880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D6B0806-9544-4477-9E79-EA41BF054AF7}"/>
              </a:ext>
            </a:extLst>
          </p:cNvPr>
          <p:cNvSpPr txBox="1"/>
          <p:nvPr/>
        </p:nvSpPr>
        <p:spPr>
          <a:xfrm>
            <a:off x="5267114" y="1088740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跳转</a:t>
            </a: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E663AC-00E0-4973-B3C0-13E559EE22E2}"/>
              </a:ext>
            </a:extLst>
          </p:cNvPr>
          <p:cNvSpPr/>
          <p:nvPr/>
        </p:nvSpPr>
        <p:spPr>
          <a:xfrm>
            <a:off x="11813" y="6420932"/>
            <a:ext cx="12190413" cy="4812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顺序图可用于表示用户界面的跳转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4131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用户界面基础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人机交互方式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用户界面的组成元素及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UML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表示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用户界面设计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任务、过程和原则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具体的设计步骤及方法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用户界面输出及评审</a:t>
            </a:r>
            <a:endParaRPr lang="en-US" altLang="zh-CN" dirty="0"/>
          </a:p>
          <a:p>
            <a:pPr lvl="1"/>
            <a:r>
              <a:rPr lang="zh-CN" altLang="en-US" dirty="0"/>
              <a:t>用户界面的输出</a:t>
            </a:r>
            <a:endParaRPr lang="en-US" altLang="zh-CN" dirty="0"/>
          </a:p>
          <a:p>
            <a:pPr lvl="1"/>
            <a:r>
              <a:rPr lang="zh-CN" altLang="en-US" dirty="0"/>
              <a:t>用户界面的评审</a:t>
            </a:r>
          </a:p>
        </p:txBody>
      </p:sp>
      <p:pic>
        <p:nvPicPr>
          <p:cNvPr id="11" name="Picture 2" descr="C:\Program Files\Microsoft Office\MEDIA\CAGCAT10\j0233018.wmf">
            <a:extLst>
              <a:ext uri="{FF2B5EF4-FFF2-40B4-BE49-F238E27FC236}">
                <a16:creationId xmlns:a16="http://schemas.microsoft.com/office/drawing/2014/main" id="{7DD42DA9-50FF-4D14-A3FB-518679972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546" y="2564904"/>
            <a:ext cx="2052228" cy="20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65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zh-CN" dirty="0"/>
              <a:t>用户界面设计原则</a:t>
            </a:r>
            <a:r>
              <a:rPr lang="zh-CN" altLang="en-US" dirty="0"/>
              <a:t>（</a:t>
            </a:r>
            <a:r>
              <a:rPr lang="en-US" altLang="zh-CN" dirty="0"/>
              <a:t>1/3</a:t>
            </a:r>
            <a:r>
              <a:rPr lang="zh-CN" altLang="en-US" dirty="0"/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</a:rPr>
              <a:t>直观</a:t>
            </a:r>
            <a:r>
              <a:rPr lang="zh-CN" altLang="zh-CN" dirty="0">
                <a:solidFill>
                  <a:srgbClr val="C00000"/>
                </a:solidFill>
              </a:rPr>
              <a:t>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界面元素贴近业务领域</a:t>
            </a:r>
            <a:r>
              <a:rPr lang="zh-CN" altLang="en-US" dirty="0"/>
              <a:t>，</a:t>
            </a:r>
            <a:r>
              <a:rPr lang="zh-CN" altLang="zh-CN" dirty="0"/>
              <a:t>具有简洁、明确、直观特性</a:t>
            </a:r>
            <a:endParaRPr lang="en-US" altLang="zh-CN" dirty="0"/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易操作性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减少用户输入的次数和信息量</a:t>
            </a:r>
            <a:endParaRPr lang="en-US" altLang="zh-CN" dirty="0"/>
          </a:p>
          <a:p>
            <a:pPr lvl="1"/>
            <a:r>
              <a:rPr lang="zh-CN" altLang="en-US" dirty="0"/>
              <a:t>减少不必要的操作</a:t>
            </a:r>
            <a:endParaRPr lang="en-US" altLang="zh-CN" dirty="0"/>
          </a:p>
          <a:p>
            <a:pPr lvl="1"/>
            <a:endParaRPr lang="zh-CN" altLang="zh-CN" dirty="0"/>
          </a:p>
        </p:txBody>
      </p:sp>
      <p:pic>
        <p:nvPicPr>
          <p:cNvPr id="4" name="Picture 6" descr="https://ss1.bdstatic.com/70cFuXSh_Q1YnxGkpoWK1HF6hhy/it/u=3929383476,835344933&amp;fm=15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72" y="2456892"/>
            <a:ext cx="1108159" cy="110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https://ss1.bdstatic.com/70cFuXSh_Q1YnxGkpoWK1HF6hhy/it/u=3222288684,861464189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3769" r="77705" b="74945"/>
          <a:stretch>
            <a:fillRect/>
          </a:stretch>
        </p:blipFill>
        <p:spPr bwMode="auto">
          <a:xfrm>
            <a:off x="8328270" y="2510984"/>
            <a:ext cx="1063075" cy="106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DOCUME~1\ADMINI~1\LOCALS~1\Temp\msohtmlclip1\01\clip_image0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0"/>
          <a:stretch/>
        </p:blipFill>
        <p:spPr bwMode="auto">
          <a:xfrm>
            <a:off x="6645306" y="4077072"/>
            <a:ext cx="2751975" cy="208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/>
          <a:srcRect l="29800" t="21945"/>
          <a:stretch/>
        </p:blipFill>
        <p:spPr bwMode="auto">
          <a:xfrm>
            <a:off x="2026754" y="4077072"/>
            <a:ext cx="3412999" cy="2166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9263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用户界面设计原则</a:t>
            </a:r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1136076" cy="5040312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</a:rPr>
              <a:t>反应</a:t>
            </a:r>
            <a:r>
              <a:rPr lang="zh-CN" altLang="zh-CN" dirty="0">
                <a:solidFill>
                  <a:srgbClr val="C00000"/>
                </a:solidFill>
              </a:rPr>
              <a:t>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界面必须在合理时间内对用户操作做出响应</a:t>
            </a:r>
            <a:endParaRPr lang="en-US" altLang="zh-CN" dirty="0"/>
          </a:p>
          <a:p>
            <a:pPr lvl="1"/>
            <a:r>
              <a:rPr lang="zh-CN" altLang="zh-CN" dirty="0"/>
              <a:t>对耗时较长的</a:t>
            </a:r>
            <a:r>
              <a:rPr lang="zh-CN" altLang="en-US" dirty="0"/>
              <a:t>操作</a:t>
            </a:r>
            <a:r>
              <a:rPr lang="zh-CN" altLang="zh-CN" dirty="0"/>
              <a:t>必须提供进度反馈</a:t>
            </a:r>
            <a:endParaRPr lang="en-US" altLang="zh-CN" dirty="0">
              <a:solidFill>
                <a:srgbClr val="C00000"/>
              </a:solidFill>
            </a:endParaRPr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一致性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整个产品</a:t>
            </a:r>
            <a:r>
              <a:rPr lang="zh-CN" altLang="zh-CN" dirty="0"/>
              <a:t>保持一致的界面风格和操作方式</a:t>
            </a:r>
            <a:endParaRPr lang="en-US" altLang="zh-CN" dirty="0"/>
          </a:p>
          <a:p>
            <a:pPr lvl="1"/>
            <a:r>
              <a:rPr lang="zh-CN" altLang="zh-CN" dirty="0"/>
              <a:t>与业界相关的界面规范和操作习惯相一致</a:t>
            </a:r>
            <a:r>
              <a:rPr lang="zh-CN" altLang="en-US" dirty="0"/>
              <a:t>，如</a:t>
            </a:r>
            <a:r>
              <a:rPr lang="en-US" altLang="zh-CN" dirty="0" err="1"/>
              <a:t>ctrl+C</a:t>
            </a:r>
            <a:endParaRPr lang="zh-CN" altLang="zh-CN" dirty="0"/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容错性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界面应</a:t>
            </a:r>
            <a:r>
              <a:rPr lang="zh-CN" altLang="en-US" dirty="0"/>
              <a:t>对</a:t>
            </a:r>
            <a:r>
              <a:rPr lang="zh-CN" altLang="zh-CN" dirty="0"/>
              <a:t>用户的误操作</a:t>
            </a:r>
            <a:r>
              <a:rPr lang="zh-CN" altLang="en-US" dirty="0"/>
              <a:t>进行</a:t>
            </a:r>
            <a:r>
              <a:rPr lang="zh-CN" altLang="zh-CN" dirty="0"/>
              <a:t>容忍</a:t>
            </a:r>
            <a:r>
              <a:rPr lang="zh-CN" altLang="en-US" dirty="0"/>
              <a:t>和预防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如对</a:t>
            </a:r>
            <a:r>
              <a:rPr lang="zh-CN" altLang="zh-CN" dirty="0"/>
              <a:t>可能造成损害的</a:t>
            </a:r>
            <a:r>
              <a:rPr lang="zh-CN" altLang="en-US" dirty="0"/>
              <a:t>操作</a:t>
            </a:r>
            <a:r>
              <a:rPr lang="zh-CN" altLang="zh-CN" dirty="0"/>
              <a:t>，必须</a:t>
            </a:r>
            <a:r>
              <a:rPr lang="zh-CN" altLang="en-US" dirty="0"/>
              <a:t>先让</a:t>
            </a:r>
            <a:r>
              <a:rPr lang="zh-CN" altLang="zh-CN" dirty="0"/>
              <a:t>用户确认</a:t>
            </a:r>
            <a:endParaRPr lang="en-US" altLang="zh-CN" dirty="0"/>
          </a:p>
          <a:p>
            <a:pPr lvl="1"/>
            <a:r>
              <a:rPr lang="zh-CN" altLang="zh-CN" dirty="0"/>
              <a:t>允许用户</a:t>
            </a:r>
            <a:r>
              <a:rPr lang="zh-CN" altLang="en-US" dirty="0"/>
              <a:t>对</a:t>
            </a:r>
            <a:r>
              <a:rPr lang="zh-CN" altLang="zh-CN" dirty="0"/>
              <a:t>操作</a:t>
            </a:r>
            <a:r>
              <a:rPr lang="zh-CN" altLang="en-US" dirty="0"/>
              <a:t>撤销</a:t>
            </a:r>
            <a:r>
              <a:rPr lang="zh-CN" altLang="zh-CN" dirty="0"/>
              <a:t>（</a:t>
            </a:r>
            <a:r>
              <a:rPr lang="en-US" altLang="zh-CN" dirty="0"/>
              <a:t>Undo</a:t>
            </a:r>
            <a:r>
              <a:rPr lang="zh-CN" altLang="zh-CN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6599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用户界面设计原则</a:t>
            </a:r>
            <a:r>
              <a:rPr lang="zh-CN" altLang="en-US" dirty="0"/>
              <a:t>（</a:t>
            </a:r>
            <a:r>
              <a:rPr lang="en-US" altLang="zh-CN" dirty="0"/>
              <a:t>3/3</a:t>
            </a:r>
            <a:r>
              <a:rPr lang="zh-CN" altLang="en-US" dirty="0"/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1136076" cy="5040312"/>
          </a:xfrm>
        </p:spPr>
        <p:txBody>
          <a:bodyPr>
            <a:normAutofit/>
          </a:bodyPr>
          <a:lstStyle/>
          <a:p>
            <a:pPr lvl="0"/>
            <a:r>
              <a:rPr lang="zh-CN" altLang="zh-CN" dirty="0">
                <a:solidFill>
                  <a:srgbClr val="C00000"/>
                </a:solidFill>
              </a:rPr>
              <a:t>人性化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在适当时机</a:t>
            </a:r>
            <a:r>
              <a:rPr lang="zh-CN" altLang="en-US" dirty="0"/>
              <a:t>给</a:t>
            </a:r>
            <a:r>
              <a:rPr lang="zh-CN" altLang="zh-CN" dirty="0"/>
              <a:t>用户</a:t>
            </a:r>
            <a:r>
              <a:rPr lang="zh-CN" altLang="en-US" dirty="0"/>
              <a:t>足够的的</a:t>
            </a:r>
            <a:r>
              <a:rPr lang="zh-CN" altLang="zh-CN" dirty="0"/>
              <a:t>帮助或建议</a:t>
            </a:r>
            <a:endParaRPr lang="en-US" altLang="zh-CN" dirty="0"/>
          </a:p>
          <a:p>
            <a:pPr lvl="1"/>
            <a:r>
              <a:rPr lang="zh-CN" altLang="en-US" dirty="0"/>
              <a:t>确保</a:t>
            </a:r>
            <a:r>
              <a:rPr lang="zh-CN" altLang="zh-CN" dirty="0"/>
              <a:t>用户均能理解软件系统的当前状态和响应信息</a:t>
            </a:r>
            <a:endParaRPr lang="en-US" altLang="zh-CN" dirty="0"/>
          </a:p>
          <a:p>
            <a:pPr lvl="1"/>
            <a:r>
              <a:rPr lang="zh-CN" altLang="en-US" dirty="0"/>
              <a:t>减少用户记忆</a:t>
            </a:r>
            <a:endParaRPr lang="en-US" altLang="zh-CN" dirty="0"/>
          </a:p>
          <a:p>
            <a:pPr lvl="1"/>
            <a:r>
              <a:rPr lang="zh-CN" altLang="en-US" dirty="0"/>
              <a:t>以用户为中心，让用户掌控界面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e.g. </a:t>
            </a:r>
            <a:r>
              <a:rPr lang="zh-CN" altLang="en-US" dirty="0">
                <a:ea typeface="宋体" pitchFamily="2" charset="-122"/>
              </a:rPr>
              <a:t>我用</a:t>
            </a:r>
            <a:r>
              <a:rPr lang="en-US" altLang="zh-CN" dirty="0">
                <a:ea typeface="宋体" pitchFamily="2" charset="-122"/>
              </a:rPr>
              <a:t>CAD</a:t>
            </a:r>
            <a:r>
              <a:rPr lang="zh-CN" altLang="en-US" dirty="0">
                <a:ea typeface="宋体" pitchFamily="2" charset="-122"/>
              </a:rPr>
              <a:t>已经是一把好手啦，懒得去菜单栏里找</a:t>
            </a:r>
            <a:r>
              <a:rPr lang="en-US" altLang="zh-CN" dirty="0">
                <a:ea typeface="宋体" pitchFamily="2" charset="-122"/>
              </a:rPr>
              <a:t>insert rectangle</a:t>
            </a:r>
            <a:r>
              <a:rPr lang="zh-CN" altLang="en-US" dirty="0">
                <a:ea typeface="宋体" pitchFamily="2" charset="-122"/>
              </a:rPr>
              <a:t>呢，可以让我自定义一种快捷键吗？ 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4210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zh-CN" dirty="0"/>
              <a:t>用户界面设计过程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5215" y="3248979"/>
            <a:ext cx="1787312" cy="156843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用户界面初步设计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579086" y="3266653"/>
            <a:ext cx="1694940" cy="156843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建立界面跳转关系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07569" y="3248980"/>
            <a:ext cx="1695384" cy="158611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精化各个界面设计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565465" y="3780749"/>
            <a:ext cx="830683" cy="671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1E302892-37CB-46F5-BA9F-DE7739F5381B}"/>
              </a:ext>
            </a:extLst>
          </p:cNvPr>
          <p:cNvSpPr/>
          <p:nvPr/>
        </p:nvSpPr>
        <p:spPr>
          <a:xfrm>
            <a:off x="9672190" y="3266653"/>
            <a:ext cx="1908033" cy="155076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评审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界面设计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1D72C9-2A7A-4B40-9958-4A0039BC0810}"/>
              </a:ext>
            </a:extLst>
          </p:cNvPr>
          <p:cNvSpPr/>
          <p:nvPr/>
        </p:nvSpPr>
        <p:spPr>
          <a:xfrm>
            <a:off x="602702" y="1088740"/>
            <a:ext cx="11024635" cy="13849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zh-CN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用户界面设计以软件需求模型为依据，基于用例模型、用例交互模型等，采用自顶向下、逐步求精的设计原则</a:t>
            </a:r>
            <a:endParaRPr lang="zh-CN" altLang="en-US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右箭头 10">
            <a:extLst>
              <a:ext uri="{FF2B5EF4-FFF2-40B4-BE49-F238E27FC236}">
                <a16:creationId xmlns:a16="http://schemas.microsoft.com/office/drawing/2014/main" id="{B6EE7F77-761C-470A-B593-2BE6825D1040}"/>
              </a:ext>
            </a:extLst>
          </p:cNvPr>
          <p:cNvSpPr/>
          <p:nvPr/>
        </p:nvSpPr>
        <p:spPr>
          <a:xfrm>
            <a:off x="5389764" y="3759027"/>
            <a:ext cx="830683" cy="671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0">
            <a:extLst>
              <a:ext uri="{FF2B5EF4-FFF2-40B4-BE49-F238E27FC236}">
                <a16:creationId xmlns:a16="http://schemas.microsoft.com/office/drawing/2014/main" id="{A51AD977-66FD-4478-AF1B-31A03732B0D8}"/>
              </a:ext>
            </a:extLst>
          </p:cNvPr>
          <p:cNvSpPr/>
          <p:nvPr/>
        </p:nvSpPr>
        <p:spPr>
          <a:xfrm>
            <a:off x="8490075" y="3731542"/>
            <a:ext cx="830683" cy="671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280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用户界面初步设计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zh-CN" altLang="en-US" dirty="0">
                <a:solidFill>
                  <a:srgbClr val="C00000"/>
                </a:solidFill>
              </a:rPr>
              <a:t>需求</a:t>
            </a:r>
            <a:r>
              <a:rPr lang="zh-CN" altLang="en-US" dirty="0"/>
              <a:t>确定用户界面</a:t>
            </a:r>
            <a:endParaRPr lang="en-US" altLang="zh-CN" dirty="0"/>
          </a:p>
          <a:p>
            <a:pPr lvl="1"/>
            <a:r>
              <a:rPr lang="zh-CN" altLang="en-US" dirty="0"/>
              <a:t>基于用例模型和用例交互模型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确定界面中包含的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设计静态元素、动态元素、输入元素、命令元素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2326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2F89FB8-833D-4F74-B956-4CA926D8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effectLst/>
              </a:rPr>
              <a:t>确定</a:t>
            </a:r>
            <a:r>
              <a:rPr lang="zh-CN" altLang="zh-CN" dirty="0">
                <a:effectLst/>
              </a:rPr>
              <a:t>用户界面的设计元素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E91903C-6460-4D67-85CD-05F09604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依据</a:t>
            </a:r>
            <a:r>
              <a:rPr lang="zh-CN" altLang="zh-CN" dirty="0"/>
              <a:t>用例模型及交互模型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确定输入界面元素：</a:t>
            </a:r>
            <a:r>
              <a:rPr lang="zh-CN" altLang="en-US" dirty="0"/>
              <a:t>交互图中如果</a:t>
            </a:r>
            <a:r>
              <a:rPr lang="zh-CN" altLang="zh-CN" dirty="0">
                <a:solidFill>
                  <a:srgbClr val="C00000"/>
                </a:solidFill>
              </a:rPr>
              <a:t>用户向界面发送消息</a:t>
            </a:r>
            <a:r>
              <a:rPr lang="zh-CN" altLang="zh-CN" dirty="0"/>
              <a:t>参数，</a:t>
            </a:r>
            <a:r>
              <a:rPr lang="zh-CN" altLang="en-US" dirty="0"/>
              <a:t>意味着</a:t>
            </a:r>
            <a:r>
              <a:rPr lang="zh-CN" altLang="zh-CN" dirty="0"/>
              <a:t>用户界面上必须有相应的</a:t>
            </a:r>
            <a:r>
              <a:rPr lang="zh-CN" altLang="zh-CN" b="1" dirty="0">
                <a:solidFill>
                  <a:srgbClr val="C00000"/>
                </a:solidFill>
              </a:rPr>
              <a:t>输入界面元素</a:t>
            </a:r>
            <a:r>
              <a:rPr lang="zh-CN" altLang="en-US" dirty="0"/>
              <a:t>，</a:t>
            </a:r>
            <a:r>
              <a:rPr lang="zh-CN" altLang="zh-CN" dirty="0"/>
              <a:t>这些元素构成了界面类的属性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确定动态元素：</a:t>
            </a:r>
            <a:r>
              <a:rPr lang="zh-CN" altLang="zh-CN" dirty="0"/>
              <a:t>如果界面类要</a:t>
            </a:r>
            <a:r>
              <a:rPr lang="zh-CN" altLang="zh-CN" dirty="0">
                <a:solidFill>
                  <a:srgbClr val="C00000"/>
                </a:solidFill>
              </a:rPr>
              <a:t>向其他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包括用户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zh-CN" dirty="0">
                <a:solidFill>
                  <a:srgbClr val="C00000"/>
                </a:solidFill>
              </a:rPr>
              <a:t>反馈信息</a:t>
            </a:r>
            <a:r>
              <a:rPr lang="zh-CN" altLang="zh-CN" dirty="0"/>
              <a:t>，</a:t>
            </a:r>
            <a:r>
              <a:rPr lang="zh-CN" altLang="en-US" dirty="0"/>
              <a:t>需要</a:t>
            </a:r>
            <a:r>
              <a:rPr lang="zh-CN" altLang="zh-CN" b="1" dirty="0">
                <a:solidFill>
                  <a:srgbClr val="C00000"/>
                </a:solidFill>
              </a:rPr>
              <a:t>动态元素</a:t>
            </a:r>
            <a:r>
              <a:rPr lang="zh-CN" altLang="en-US" dirty="0"/>
              <a:t>显示输出</a:t>
            </a:r>
            <a:r>
              <a:rPr lang="zh-CN" altLang="zh-CN" dirty="0"/>
              <a:t>结果，这些动态元素</a:t>
            </a:r>
            <a:r>
              <a:rPr lang="zh-CN" altLang="en-US" dirty="0"/>
              <a:t>也</a:t>
            </a:r>
            <a:r>
              <a:rPr lang="zh-CN" altLang="zh-CN" dirty="0"/>
              <a:t>构成了界面类的相关属性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2408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2063D24-357A-4481-942B-94A1C81C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）</a:t>
            </a:r>
            <a:r>
              <a:rPr lang="zh-CN" altLang="zh-CN" dirty="0">
                <a:effectLst/>
              </a:rPr>
              <a:t>确定用户界面的操作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6B9B4E2-1A03-4549-B642-7F900FE4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依据</a:t>
            </a:r>
            <a:r>
              <a:rPr lang="zh-CN" altLang="zh-CN" dirty="0"/>
              <a:t>用例模型及交互模型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确定命令界面元素</a:t>
            </a:r>
            <a:r>
              <a:rPr lang="zh-CN" altLang="en-US" dirty="0"/>
              <a:t>：如果</a:t>
            </a:r>
            <a:r>
              <a:rPr lang="zh-CN" altLang="zh-CN" dirty="0"/>
              <a:t>界面类</a:t>
            </a:r>
            <a:r>
              <a:rPr lang="zh-CN" altLang="zh-CN" dirty="0">
                <a:solidFill>
                  <a:srgbClr val="C00000"/>
                </a:solidFill>
              </a:rPr>
              <a:t>向</a:t>
            </a:r>
            <a:r>
              <a:rPr lang="zh-CN" altLang="en-US" dirty="0">
                <a:solidFill>
                  <a:srgbClr val="C00000"/>
                </a:solidFill>
              </a:rPr>
              <a:t>系统内部</a:t>
            </a:r>
            <a:r>
              <a:rPr lang="zh-CN" altLang="zh-CN" dirty="0">
                <a:solidFill>
                  <a:srgbClr val="C00000"/>
                </a:solidFill>
              </a:rPr>
              <a:t>类发送消息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zh-CN" altLang="en-US" dirty="0"/>
              <a:t>则</a:t>
            </a:r>
            <a:r>
              <a:rPr lang="zh-CN" altLang="zh-CN" dirty="0"/>
              <a:t>对应界面中的</a:t>
            </a:r>
            <a:r>
              <a:rPr lang="zh-CN" altLang="zh-CN" b="1" dirty="0">
                <a:solidFill>
                  <a:srgbClr val="C00000"/>
                </a:solidFill>
              </a:rPr>
              <a:t>用户命令</a:t>
            </a:r>
            <a:r>
              <a:rPr lang="zh-CN" altLang="en-US" b="1" dirty="0">
                <a:solidFill>
                  <a:srgbClr val="C00000"/>
                </a:solidFill>
              </a:rPr>
              <a:t>界面</a:t>
            </a:r>
            <a:r>
              <a:rPr lang="zh-CN" altLang="zh-CN" b="1" dirty="0">
                <a:solidFill>
                  <a:srgbClr val="C00000"/>
                </a:solidFill>
              </a:rPr>
              <a:t>元素</a:t>
            </a:r>
            <a:r>
              <a:rPr lang="zh-CN" altLang="zh-CN" dirty="0"/>
              <a:t>以及相应的操作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这些操作大体</a:t>
            </a:r>
            <a:r>
              <a:rPr lang="zh-CN" altLang="en-US" dirty="0"/>
              <a:t>包括</a:t>
            </a:r>
            <a:endParaRPr lang="en-US" altLang="zh-CN" dirty="0"/>
          </a:p>
          <a:p>
            <a:pPr lvl="1"/>
            <a:r>
              <a:rPr lang="zh-CN" altLang="zh-CN" dirty="0"/>
              <a:t>用户命令元素触发的操作（如点击“确认”按钮）</a:t>
            </a:r>
            <a:endParaRPr lang="en-US" altLang="zh-CN" dirty="0"/>
          </a:p>
          <a:p>
            <a:pPr lvl="1"/>
            <a:r>
              <a:rPr lang="zh-CN" altLang="zh-CN" dirty="0"/>
              <a:t>动态元素的值的改变导致的操作（如显示的系统状态发生了变化）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63527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3041A65-95E8-9FF5-868C-3B483377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5" y="1188516"/>
            <a:ext cx="8710542" cy="3896668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D6DAB8A-4352-4CE3-8D66-4F0CDA3D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思考和讨论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49F466-2BD6-4EC5-A47F-A4C382B5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655" y="4769938"/>
            <a:ext cx="2705100" cy="1685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046050-F119-438D-AE92-16BD091A852D}"/>
              </a:ext>
            </a:extLst>
          </p:cNvPr>
          <p:cNvSpPr txBox="1"/>
          <p:nvPr/>
        </p:nvSpPr>
        <p:spPr>
          <a:xfrm>
            <a:off x="10137910" y="2636912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用例交互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580D8B-6DF9-4187-90A7-CAB78D17814A}"/>
              </a:ext>
            </a:extLst>
          </p:cNvPr>
          <p:cNvSpPr/>
          <p:nvPr/>
        </p:nvSpPr>
        <p:spPr>
          <a:xfrm>
            <a:off x="3430910" y="1952836"/>
            <a:ext cx="1440160" cy="6840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EC727C-3908-4DA0-8A4F-BE20AC8055A7}"/>
              </a:ext>
            </a:extLst>
          </p:cNvPr>
          <p:cNvSpPr txBox="1"/>
          <p:nvPr/>
        </p:nvSpPr>
        <p:spPr>
          <a:xfrm>
            <a:off x="532906" y="5301208"/>
            <a:ext cx="72544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根据需求模型确定用户界面的设计：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静态、动态、输入、命令等用户界面元素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046050-F119-438D-AE92-16BD091A852D}"/>
              </a:ext>
            </a:extLst>
          </p:cNvPr>
          <p:cNvSpPr txBox="1"/>
          <p:nvPr/>
        </p:nvSpPr>
        <p:spPr>
          <a:xfrm>
            <a:off x="2990020" y="2852936"/>
            <a:ext cx="2321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静态、动态、输入、命令</a:t>
            </a:r>
          </a:p>
        </p:txBody>
      </p:sp>
    </p:spTree>
    <p:extLst>
      <p:ext uri="{BB962C8B-B14F-4D97-AF65-F5344CB8AC3E}">
        <p14:creationId xmlns:p14="http://schemas.microsoft.com/office/powerpoint/2010/main" val="18777549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用户界面基础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人机交互方式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用户界面的组成元素及</a:t>
            </a:r>
            <a:r>
              <a:rPr lang="en-US" altLang="zh-CN" dirty="0">
                <a:solidFill>
                  <a:srgbClr val="C00000"/>
                </a:solidFill>
              </a:rPr>
              <a:t>UML</a:t>
            </a:r>
            <a:r>
              <a:rPr lang="zh-CN" altLang="en-US" dirty="0">
                <a:solidFill>
                  <a:srgbClr val="C00000"/>
                </a:solidFill>
              </a:rPr>
              <a:t>表示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用户界面设计</a:t>
            </a:r>
            <a:endParaRPr lang="en-US" altLang="zh-CN" dirty="0"/>
          </a:p>
          <a:p>
            <a:pPr lvl="1"/>
            <a:r>
              <a:rPr lang="zh-CN" altLang="en-US" dirty="0"/>
              <a:t>任务、过程和原则</a:t>
            </a:r>
            <a:endParaRPr lang="en-US" altLang="zh-CN" dirty="0"/>
          </a:p>
          <a:p>
            <a:pPr lvl="1"/>
            <a:r>
              <a:rPr lang="zh-CN" altLang="en-US" dirty="0"/>
              <a:t>具体的设计步骤及方法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用户界面输出及评审</a:t>
            </a:r>
            <a:endParaRPr lang="en-US" altLang="zh-CN" dirty="0"/>
          </a:p>
          <a:p>
            <a:pPr lvl="1"/>
            <a:r>
              <a:rPr lang="zh-CN" altLang="en-US" dirty="0"/>
              <a:t>用户界面的输出</a:t>
            </a:r>
            <a:endParaRPr lang="en-US" altLang="zh-CN" dirty="0"/>
          </a:p>
          <a:p>
            <a:pPr lvl="1"/>
            <a:r>
              <a:rPr lang="zh-CN" altLang="en-US" dirty="0"/>
              <a:t>用户界面的评审</a:t>
            </a:r>
          </a:p>
        </p:txBody>
      </p:sp>
      <p:pic>
        <p:nvPicPr>
          <p:cNvPr id="11" name="Picture 2" descr="C:\Program Files\Microsoft Office\MEDIA\CAGCAT10\j0233018.wmf">
            <a:extLst>
              <a:ext uri="{FF2B5EF4-FFF2-40B4-BE49-F238E27FC236}">
                <a16:creationId xmlns:a16="http://schemas.microsoft.com/office/drawing/2014/main" id="{7DD42DA9-50FF-4D14-A3FB-518679972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546" y="2564904"/>
            <a:ext cx="2052228" cy="20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590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08E2744-D075-470B-8ED6-B6AE76D8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示例：登录用例的顺序图及其用户界面设计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59C1971-8EAD-4FB3-BB04-A730BE36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265728-18B0-42FA-8E60-591D626E03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35697" y="1069658"/>
            <a:ext cx="3527276" cy="46805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E99EB2-B783-4AD7-8B37-79A4764183CE}"/>
              </a:ext>
            </a:extLst>
          </p:cNvPr>
          <p:cNvSpPr txBox="1"/>
          <p:nvPr/>
        </p:nvSpPr>
        <p:spPr>
          <a:xfrm>
            <a:off x="2242778" y="4134060"/>
            <a:ext cx="3188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登录用例的顺序图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DD8FE2-43D1-4B9C-BD45-3AAC91F9ABBF}"/>
              </a:ext>
            </a:extLst>
          </p:cNvPr>
          <p:cNvSpPr txBox="1"/>
          <p:nvPr/>
        </p:nvSpPr>
        <p:spPr>
          <a:xfrm>
            <a:off x="8363458" y="5949280"/>
            <a:ext cx="3188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登录用户界面</a:t>
            </a:r>
          </a:p>
        </p:txBody>
      </p:sp>
      <p:sp>
        <p:nvSpPr>
          <p:cNvPr id="12" name="标注: 线形(带强调线) 11">
            <a:extLst>
              <a:ext uri="{FF2B5EF4-FFF2-40B4-BE49-F238E27FC236}">
                <a16:creationId xmlns:a16="http://schemas.microsoft.com/office/drawing/2014/main" id="{FAE303E8-84A3-4EE1-BBB2-39AE0C1FEF25}"/>
              </a:ext>
            </a:extLst>
          </p:cNvPr>
          <p:cNvSpPr/>
          <p:nvPr/>
        </p:nvSpPr>
        <p:spPr>
          <a:xfrm>
            <a:off x="4597884" y="4977172"/>
            <a:ext cx="2026755" cy="707886"/>
          </a:xfrm>
          <a:prstGeom prst="accentCallout1">
            <a:avLst>
              <a:gd name="adj1" fmla="val 18750"/>
              <a:gd name="adj2" fmla="val -8333"/>
              <a:gd name="adj3" fmla="val -123309"/>
              <a:gd name="adj4" fmla="val 1828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用户输入元素</a:t>
            </a:r>
          </a:p>
        </p:txBody>
      </p:sp>
      <p:sp>
        <p:nvSpPr>
          <p:cNvPr id="13" name="标注: 线形(带强调线) 12">
            <a:extLst>
              <a:ext uri="{FF2B5EF4-FFF2-40B4-BE49-F238E27FC236}">
                <a16:creationId xmlns:a16="http://schemas.microsoft.com/office/drawing/2014/main" id="{BA56930D-0A03-42E4-966F-489EB5E44523}"/>
              </a:ext>
            </a:extLst>
          </p:cNvPr>
          <p:cNvSpPr/>
          <p:nvPr/>
        </p:nvSpPr>
        <p:spPr>
          <a:xfrm>
            <a:off x="4597884" y="5822405"/>
            <a:ext cx="2026755" cy="707886"/>
          </a:xfrm>
          <a:prstGeom prst="accentCallout1">
            <a:avLst>
              <a:gd name="adj1" fmla="val 18750"/>
              <a:gd name="adj2" fmla="val -8333"/>
              <a:gd name="adj3" fmla="val -118480"/>
              <a:gd name="adj4" fmla="val 1946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用户命令元素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636B76-BF65-9B57-A4D9-31FE22C5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3" y="1040878"/>
            <a:ext cx="7100888" cy="3176588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8A6D1D-E1C2-DA1F-52C6-F326E4FE3DF6}"/>
              </a:ext>
            </a:extLst>
          </p:cNvPr>
          <p:cNvCxnSpPr>
            <a:cxnSpLocks/>
          </p:cNvCxnSpPr>
          <p:nvPr/>
        </p:nvCxnSpPr>
        <p:spPr>
          <a:xfrm>
            <a:off x="7715386" y="872716"/>
            <a:ext cx="0" cy="5657575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箭头: 右 7">
            <a:extLst>
              <a:ext uri="{FF2B5EF4-FFF2-40B4-BE49-F238E27FC236}">
                <a16:creationId xmlns:a16="http://schemas.microsoft.com/office/drawing/2014/main" id="{E6383CEE-C1D9-3421-D0E8-E1E35BB0738F}"/>
              </a:ext>
            </a:extLst>
          </p:cNvPr>
          <p:cNvSpPr/>
          <p:nvPr/>
        </p:nvSpPr>
        <p:spPr>
          <a:xfrm>
            <a:off x="7463358" y="2204864"/>
            <a:ext cx="612068" cy="7560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981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zh-CN" dirty="0"/>
              <a:t>建立用户界面间的跳转关系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/>
          </a:bodyPr>
          <a:lstStyle/>
          <a:p>
            <a:r>
              <a:rPr lang="zh-CN" altLang="zh-CN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确定</a:t>
            </a:r>
            <a:r>
              <a:rPr lang="zh-CN" altLang="en-US" b="1" dirty="0">
                <a:solidFill>
                  <a:srgbClr val="C00000"/>
                </a:solidFill>
              </a:rPr>
              <a:t>主界面，</a:t>
            </a:r>
            <a:r>
              <a:rPr lang="zh-CN" altLang="en-US" dirty="0"/>
              <a:t>即</a:t>
            </a:r>
            <a:r>
              <a:rPr lang="zh-CN" altLang="zh-CN" dirty="0"/>
              <a:t>用户</a:t>
            </a:r>
            <a:r>
              <a:rPr lang="zh-CN" altLang="en-US" dirty="0"/>
              <a:t>刚进入</a:t>
            </a:r>
            <a:r>
              <a:rPr lang="zh-CN" altLang="zh-CN" dirty="0"/>
              <a:t>用例时系统呈现的界面，其</a:t>
            </a:r>
            <a:r>
              <a:rPr lang="zh-CN" altLang="en-US" dirty="0"/>
              <a:t>它</a:t>
            </a:r>
            <a:r>
              <a:rPr lang="zh-CN" altLang="zh-CN" dirty="0"/>
              <a:t>界面均源自于主界面，且操作</a:t>
            </a:r>
            <a:r>
              <a:rPr lang="zh-CN" altLang="en-US" dirty="0"/>
              <a:t>完成</a:t>
            </a:r>
            <a:r>
              <a:rPr lang="zh-CN" altLang="zh-CN" dirty="0"/>
              <a:t>后一般会回到主界面</a:t>
            </a:r>
            <a:endParaRPr lang="en-US" altLang="zh-CN" dirty="0"/>
          </a:p>
          <a:p>
            <a:pPr lvl="1"/>
            <a:r>
              <a:rPr lang="zh-CN" altLang="zh-CN" dirty="0"/>
              <a:t>确定</a:t>
            </a:r>
            <a:r>
              <a:rPr lang="zh-CN" altLang="en-US" dirty="0"/>
              <a:t>界面</a:t>
            </a:r>
            <a:r>
              <a:rPr lang="zh-CN" altLang="zh-CN" dirty="0"/>
              <a:t>间的</a:t>
            </a:r>
            <a:r>
              <a:rPr lang="zh-CN" altLang="zh-CN" b="1" dirty="0">
                <a:solidFill>
                  <a:srgbClr val="C00000"/>
                </a:solidFill>
              </a:rPr>
              <a:t>跳转关系</a:t>
            </a:r>
            <a:r>
              <a:rPr lang="zh-CN" altLang="zh-CN" dirty="0"/>
              <a:t>，即一</a:t>
            </a:r>
            <a:r>
              <a:rPr lang="zh-CN" altLang="en-US" dirty="0"/>
              <a:t>个界面</a:t>
            </a:r>
            <a:r>
              <a:rPr lang="zh-CN" altLang="zh-CN" dirty="0"/>
              <a:t>在何种情况下，或者在何种操作命令后将跳转至另一</a:t>
            </a:r>
            <a:r>
              <a:rPr lang="zh-CN" altLang="en-US" dirty="0"/>
              <a:t>界面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依据交互图和类图来分析跳转关系</a:t>
            </a:r>
            <a:endParaRPr lang="en-US" altLang="zh-CN" dirty="0"/>
          </a:p>
          <a:p>
            <a:pPr lvl="1"/>
            <a:r>
              <a:rPr lang="zh-CN" altLang="en-US" dirty="0"/>
              <a:t>交互图可以</a:t>
            </a:r>
            <a:r>
              <a:rPr lang="zh-CN" altLang="zh-CN" dirty="0"/>
              <a:t>表示特定场景下的</a:t>
            </a:r>
            <a:r>
              <a:rPr lang="zh-CN" altLang="en-US" dirty="0"/>
              <a:t>界面</a:t>
            </a:r>
            <a:r>
              <a:rPr lang="zh-CN" altLang="zh-CN" dirty="0"/>
              <a:t>跳转</a:t>
            </a:r>
            <a:r>
              <a:rPr lang="zh-CN" altLang="en-US" dirty="0"/>
              <a:t>以</a:t>
            </a:r>
            <a:r>
              <a:rPr lang="zh-CN" altLang="zh-CN" dirty="0"/>
              <a:t>及消息</a:t>
            </a:r>
            <a:r>
              <a:rPr lang="zh-CN" altLang="en-US" dirty="0"/>
              <a:t>传递</a:t>
            </a:r>
            <a:endParaRPr lang="en-US" altLang="zh-CN" dirty="0"/>
          </a:p>
          <a:p>
            <a:pPr lvl="1"/>
            <a:r>
              <a:rPr lang="zh-CN" altLang="en-US" dirty="0"/>
              <a:t>类图表示</a:t>
            </a:r>
            <a:r>
              <a:rPr lang="zh-CN" altLang="zh-CN" dirty="0"/>
              <a:t>表示</a:t>
            </a:r>
            <a:r>
              <a:rPr lang="zh-CN" altLang="en-US" dirty="0"/>
              <a:t>多个界面类之间的关系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55554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7D80397-3C1B-494D-B392-4D3AD5DF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示例：</a:t>
            </a:r>
            <a:r>
              <a:rPr lang="zh-CN" altLang="zh-CN" dirty="0">
                <a:effectLst/>
              </a:rPr>
              <a:t>“空巢老人看护系统”用户界面跳转关系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2DECE5-086E-408F-85DD-E1B05A3D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62B5DB-B840-49BF-A02A-4510C99DFC65}"/>
              </a:ext>
            </a:extLst>
          </p:cNvPr>
          <p:cNvSpPr txBox="1"/>
          <p:nvPr/>
        </p:nvSpPr>
        <p:spPr>
          <a:xfrm>
            <a:off x="2638822" y="5892962"/>
            <a:ext cx="666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表示界面跳转的顺序图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D10F6A-32EB-4378-9294-458BB3A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58" y="1098033"/>
            <a:ext cx="10075601" cy="43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2782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F5367FE-C8EC-408F-8AE8-A160A649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示例：</a:t>
            </a:r>
            <a:r>
              <a:rPr lang="zh-CN" altLang="zh-CN" dirty="0">
                <a:effectLst/>
              </a:rPr>
              <a:t>“空巢老人看护系统”用户界面跳转关系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F69144D-3C49-4A97-B86E-0CC15A10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9C99D89-6B6C-439A-ABBA-D7C80DC7E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062917"/>
              </p:ext>
            </p:extLst>
          </p:nvPr>
        </p:nvGraphicFramePr>
        <p:xfrm>
          <a:off x="766614" y="1088740"/>
          <a:ext cx="10261140" cy="414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055183" imgH="2660825" progId="Visio.Drawing.15">
                  <p:embed/>
                </p:oleObj>
              </mc:Choice>
              <mc:Fallback>
                <p:oleObj name="Visio" r:id="rId3" imgW="7055183" imgH="2660825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9C99D89-6B6C-439A-ABBA-D7C80DC7E5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1088740"/>
                        <a:ext cx="10261140" cy="414046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12FCF0D-730A-41C9-B0A0-64894E102469}"/>
              </a:ext>
            </a:extLst>
          </p:cNvPr>
          <p:cNvSpPr txBox="1"/>
          <p:nvPr/>
        </p:nvSpPr>
        <p:spPr>
          <a:xfrm>
            <a:off x="2566814" y="5769260"/>
            <a:ext cx="666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表示界面跳转的类图</a:t>
            </a:r>
          </a:p>
        </p:txBody>
      </p:sp>
    </p:spTree>
    <p:extLst>
      <p:ext uri="{BB962C8B-B14F-4D97-AF65-F5344CB8AC3E}">
        <p14:creationId xmlns:p14="http://schemas.microsoft.com/office/powerpoint/2010/main" val="41276550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zh-CN" dirty="0"/>
              <a:t>精化用户界面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补齐初步</a:t>
            </a:r>
            <a:r>
              <a:rPr lang="zh-CN" altLang="en-US" dirty="0"/>
              <a:t>设计中遗漏或者忽略的</a:t>
            </a:r>
            <a:r>
              <a:rPr lang="zh-CN" altLang="en-US" dirty="0">
                <a:solidFill>
                  <a:srgbClr val="C00000"/>
                </a:solidFill>
              </a:rPr>
              <a:t>界面元素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采用最合适的界面元素来</a:t>
            </a:r>
            <a:r>
              <a:rPr lang="zh-CN" altLang="en-US" dirty="0">
                <a:solidFill>
                  <a:srgbClr val="C00000"/>
                </a:solidFill>
              </a:rPr>
              <a:t>组织信息的呈现或录入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树形结构还是</a:t>
            </a:r>
            <a:r>
              <a:rPr lang="en-US" altLang="zh-CN" dirty="0"/>
              <a:t>Tab</a:t>
            </a:r>
            <a:r>
              <a:rPr lang="zh-CN" altLang="en-US" dirty="0"/>
              <a:t>、用什么样的选择按钮</a:t>
            </a:r>
            <a:endParaRPr lang="en-US" altLang="zh-CN" dirty="0"/>
          </a:p>
          <a:p>
            <a:r>
              <a:rPr lang="zh-CN" altLang="en-US" dirty="0"/>
              <a:t>调整布局：将哪些界面</a:t>
            </a:r>
            <a:r>
              <a:rPr lang="zh-CN" altLang="en-US" dirty="0">
                <a:solidFill>
                  <a:srgbClr val="C00000"/>
                </a:solidFill>
              </a:rPr>
              <a:t>集结于一个区域</a:t>
            </a:r>
            <a:r>
              <a:rPr lang="zh-CN" altLang="en-US" dirty="0"/>
              <a:t>，哪些界面元素</a:t>
            </a:r>
            <a:r>
              <a:rPr lang="zh-CN" altLang="en-US" dirty="0">
                <a:solidFill>
                  <a:srgbClr val="C00000"/>
                </a:solidFill>
              </a:rPr>
              <a:t>应对齐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将界面操作与</a:t>
            </a:r>
            <a:r>
              <a:rPr lang="en-US" altLang="zh-CN" dirty="0"/>
              <a:t>UML</a:t>
            </a:r>
            <a:r>
              <a:rPr lang="zh-CN" altLang="en-US" dirty="0"/>
              <a:t>类方法</a:t>
            </a:r>
            <a:r>
              <a:rPr lang="zh-CN" altLang="en-US" dirty="0">
                <a:solidFill>
                  <a:srgbClr val="C00000"/>
                </a:solidFill>
              </a:rPr>
              <a:t>对应</a:t>
            </a:r>
            <a:r>
              <a:rPr lang="zh-CN" altLang="en-US" dirty="0"/>
              <a:t>起来，确保二者一致</a:t>
            </a:r>
            <a:endParaRPr lang="en-US" altLang="zh-CN" dirty="0"/>
          </a:p>
          <a:p>
            <a:r>
              <a:rPr lang="zh-CN" altLang="en-US" dirty="0"/>
              <a:t>精化界面时同步</a:t>
            </a:r>
            <a:r>
              <a:rPr lang="zh-CN" altLang="en-US" dirty="0">
                <a:solidFill>
                  <a:srgbClr val="C00000"/>
                </a:solidFill>
              </a:rPr>
              <a:t>修改、补充界面设计的</a:t>
            </a:r>
            <a:r>
              <a:rPr lang="en-US" altLang="zh-CN" dirty="0">
                <a:solidFill>
                  <a:srgbClr val="C00000"/>
                </a:solidFill>
              </a:rPr>
              <a:t>UML</a:t>
            </a:r>
            <a:r>
              <a:rPr lang="zh-CN" altLang="en-US" dirty="0">
                <a:solidFill>
                  <a:srgbClr val="C00000"/>
                </a:solidFill>
              </a:rPr>
              <a:t>类图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考虑</a:t>
            </a:r>
            <a:r>
              <a:rPr lang="zh-CN" altLang="en-US" dirty="0">
                <a:solidFill>
                  <a:srgbClr val="C00000"/>
                </a:solidFill>
              </a:rPr>
              <a:t>合并</a:t>
            </a:r>
            <a:r>
              <a:rPr lang="zh-CN" altLang="en-US" dirty="0"/>
              <a:t>某些界面或者</a:t>
            </a:r>
            <a:r>
              <a:rPr lang="zh-CN" altLang="en-US" dirty="0">
                <a:solidFill>
                  <a:srgbClr val="C00000"/>
                </a:solidFill>
              </a:rPr>
              <a:t>拆分</a:t>
            </a:r>
            <a:r>
              <a:rPr lang="zh-CN" altLang="en-US" dirty="0"/>
              <a:t>某些界面</a:t>
            </a:r>
            <a:endParaRPr lang="en-US" altLang="zh-CN" dirty="0"/>
          </a:p>
          <a:p>
            <a:r>
              <a:rPr lang="zh-CN" altLang="en-US" dirty="0"/>
              <a:t>确保界面设计风格的</a:t>
            </a:r>
            <a:r>
              <a:rPr lang="zh-CN" altLang="en-US" dirty="0">
                <a:solidFill>
                  <a:srgbClr val="C00000"/>
                </a:solidFill>
              </a:rPr>
              <a:t>一致性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24873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用户界面基础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人机交互方式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用户界面的组成元素及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UML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表示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用户界面设计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任务、过程和原则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具体的设计步骤及方法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用户界面输出及评审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用户界面的输出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用户界面的评审</a:t>
            </a:r>
          </a:p>
        </p:txBody>
      </p:sp>
      <p:pic>
        <p:nvPicPr>
          <p:cNvPr id="11" name="Picture 2" descr="C:\Program Files\Microsoft Office\MEDIA\CAGCAT10\j0233018.wmf">
            <a:extLst>
              <a:ext uri="{FF2B5EF4-FFF2-40B4-BE49-F238E27FC236}">
                <a16:creationId xmlns:a16="http://schemas.microsoft.com/office/drawing/2014/main" id="{7DD42DA9-50FF-4D14-A3FB-518679972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546" y="2564904"/>
            <a:ext cx="1836204" cy="186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126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E38F23-69A8-438D-8DFE-F8F14F7C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用户界面设计的输出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D2000D-EF7A-4015-A4B1-13BC5AF9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3647244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用户界面原型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可运行和演示、可操作和评估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>
                <a:solidFill>
                  <a:srgbClr val="C00000"/>
                </a:solidFill>
              </a:rPr>
              <a:t>用户界面设计的</a:t>
            </a:r>
            <a:r>
              <a:rPr lang="en-US" altLang="zh-CN" dirty="0">
                <a:solidFill>
                  <a:srgbClr val="C00000"/>
                </a:solidFill>
              </a:rPr>
              <a:t>UML</a:t>
            </a:r>
            <a:r>
              <a:rPr lang="zh-CN" altLang="en-US" dirty="0">
                <a:solidFill>
                  <a:srgbClr val="C00000"/>
                </a:solidFill>
              </a:rPr>
              <a:t>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顺序图</a:t>
            </a:r>
            <a:endParaRPr lang="en-US" altLang="zh-CN" dirty="0"/>
          </a:p>
          <a:p>
            <a:pPr lvl="1"/>
            <a:r>
              <a:rPr lang="zh-CN" altLang="en-US" dirty="0"/>
              <a:t>类图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491AF-ECDB-4559-9E1D-99E3E4A706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11330" y="836712"/>
            <a:ext cx="2077392" cy="255628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AAF30A-3C6D-41DD-9A75-9431795B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66" y="3775450"/>
            <a:ext cx="3397533" cy="2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6062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A315862-AF7B-41D5-8E08-2AD9764B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用户界面评审的内容和原则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C72B86-A6F8-4F37-8EBC-E942C6DD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zh-CN" dirty="0"/>
              <a:t>用户界面是否符合用户的</a:t>
            </a:r>
            <a:r>
              <a:rPr lang="zh-CN" altLang="zh-CN" dirty="0">
                <a:solidFill>
                  <a:srgbClr val="C00000"/>
                </a:solidFill>
              </a:rPr>
              <a:t>操作习惯和要求</a:t>
            </a:r>
            <a:r>
              <a:rPr lang="zh-CN" altLang="zh-CN" dirty="0"/>
              <a:t>，用户能够接受用户界面的展示形式</a:t>
            </a:r>
          </a:p>
          <a:p>
            <a:pPr lvl="0"/>
            <a:r>
              <a:rPr lang="zh-CN" altLang="zh-CN" dirty="0"/>
              <a:t>用户界面的风格是否</a:t>
            </a:r>
            <a:r>
              <a:rPr lang="zh-CN" altLang="zh-CN" dirty="0">
                <a:solidFill>
                  <a:srgbClr val="C00000"/>
                </a:solidFill>
              </a:rPr>
              <a:t>一致</a:t>
            </a:r>
          </a:p>
          <a:p>
            <a:pPr lvl="0"/>
            <a:r>
              <a:rPr lang="zh-CN" altLang="zh-CN" dirty="0"/>
              <a:t>用户界面及其设计元素是否</a:t>
            </a:r>
            <a:r>
              <a:rPr lang="zh-CN" altLang="zh-CN" dirty="0">
                <a:solidFill>
                  <a:srgbClr val="C00000"/>
                </a:solidFill>
              </a:rPr>
              <a:t>美观</a:t>
            </a:r>
          </a:p>
          <a:p>
            <a:pPr lvl="0"/>
            <a:r>
              <a:rPr lang="zh-CN" altLang="zh-CN" dirty="0"/>
              <a:t>所有用户界面布局是否</a:t>
            </a:r>
            <a:r>
              <a:rPr lang="zh-CN" altLang="zh-CN" dirty="0">
                <a:solidFill>
                  <a:srgbClr val="C00000"/>
                </a:solidFill>
              </a:rPr>
              <a:t>合理</a:t>
            </a:r>
            <a:r>
              <a:rPr lang="zh-CN" altLang="zh-CN" dirty="0"/>
              <a:t>，跳转是否流畅，界面跳转与用例中的交互动作序列在逻辑上是否</a:t>
            </a:r>
            <a:r>
              <a:rPr lang="zh-CN" altLang="zh-CN" dirty="0">
                <a:solidFill>
                  <a:srgbClr val="C00000"/>
                </a:solidFill>
              </a:rPr>
              <a:t>协调</a:t>
            </a:r>
          </a:p>
          <a:p>
            <a:pPr lvl="0"/>
            <a:r>
              <a:rPr lang="zh-CN" altLang="zh-CN" dirty="0"/>
              <a:t>用户界面与其</a:t>
            </a:r>
            <a:r>
              <a:rPr lang="en-US" altLang="zh-CN" dirty="0"/>
              <a:t>UML</a:t>
            </a:r>
            <a:r>
              <a:rPr lang="zh-CN" altLang="zh-CN" dirty="0"/>
              <a:t>模型描述二者之间是否</a:t>
            </a:r>
            <a:r>
              <a:rPr lang="zh-CN" altLang="zh-CN" dirty="0">
                <a:solidFill>
                  <a:srgbClr val="C00000"/>
                </a:solidFill>
              </a:rPr>
              <a:t>一致</a:t>
            </a:r>
            <a:r>
              <a:rPr lang="zh-CN" altLang="zh-CN" dirty="0"/>
              <a:t>，用户界面的类图和顺序图二个模型之间是否</a:t>
            </a:r>
            <a:r>
              <a:rPr lang="zh-CN" altLang="zh-CN" dirty="0">
                <a:solidFill>
                  <a:srgbClr val="C00000"/>
                </a:solidFill>
              </a:rPr>
              <a:t>一致</a:t>
            </a:r>
          </a:p>
          <a:p>
            <a:pPr lvl="0"/>
            <a:r>
              <a:rPr lang="zh-CN" altLang="zh-CN" dirty="0"/>
              <a:t>用户界面的不同元素之间是否</a:t>
            </a:r>
            <a:r>
              <a:rPr lang="zh-CN" altLang="zh-CN" dirty="0">
                <a:solidFill>
                  <a:srgbClr val="C00000"/>
                </a:solidFill>
              </a:rPr>
              <a:t>一致</a:t>
            </a:r>
            <a:r>
              <a:rPr lang="zh-CN" altLang="zh-CN" dirty="0"/>
              <a:t>，如静态</a:t>
            </a:r>
            <a:r>
              <a:rPr lang="en-US" altLang="zh-CN" dirty="0"/>
              <a:t>/</a:t>
            </a:r>
            <a:r>
              <a:rPr lang="zh-CN" altLang="zh-CN" dirty="0"/>
              <a:t>动态元素描述与用户的输入</a:t>
            </a:r>
            <a:r>
              <a:rPr lang="en-US" altLang="zh-CN" dirty="0"/>
              <a:t>/</a:t>
            </a:r>
            <a:r>
              <a:rPr lang="zh-CN" altLang="zh-CN" dirty="0"/>
              <a:t>命令元素之间是否一致等等</a:t>
            </a:r>
          </a:p>
        </p:txBody>
      </p:sp>
    </p:spTree>
    <p:extLst>
      <p:ext uri="{BB962C8B-B14F-4D97-AF65-F5344CB8AC3E}">
        <p14:creationId xmlns:p14="http://schemas.microsoft.com/office/powerpoint/2010/main" val="140221104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用户界面设计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以用户为中心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遵循</a:t>
            </a:r>
            <a:r>
              <a:rPr lang="zh-CN" altLang="en-US" b="1" dirty="0">
                <a:solidFill>
                  <a:srgbClr val="C00000"/>
                </a:solidFill>
              </a:rPr>
              <a:t>理解性、易操作性、一致性、容错性和人性化</a:t>
            </a:r>
            <a:r>
              <a:rPr lang="zh-CN" altLang="en-US" dirty="0"/>
              <a:t>等原则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用户界面设计的过程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zh-CN" altLang="en-US" b="1" dirty="0">
                <a:solidFill>
                  <a:srgbClr val="C00000"/>
                </a:solidFill>
              </a:rPr>
              <a:t>软件需求</a:t>
            </a:r>
            <a:r>
              <a:rPr lang="zh-CN" altLang="en-US" dirty="0"/>
              <a:t>为依据</a:t>
            </a:r>
            <a:endParaRPr lang="en-US" altLang="zh-CN" dirty="0"/>
          </a:p>
          <a:p>
            <a:pPr lvl="1"/>
            <a:r>
              <a:rPr lang="zh-CN" altLang="en-US" dirty="0"/>
              <a:t>概念设计、跳转关系设计、界面精化、设计评审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用户界面设计的结果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用户界面原型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UML</a:t>
            </a:r>
            <a:r>
              <a:rPr lang="zh-CN" altLang="en-US" b="1" dirty="0">
                <a:solidFill>
                  <a:srgbClr val="C00000"/>
                </a:solidFill>
              </a:rPr>
              <a:t>类图、交互图等模型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64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51F1A59-83F8-4A7A-BF4E-75DF12F2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计算机软件与外界的二种交互方式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326BD5-9C36-4A51-AE3C-7FA95E0F1439}"/>
              </a:ext>
            </a:extLst>
          </p:cNvPr>
          <p:cNvSpPr txBox="1"/>
          <p:nvPr/>
        </p:nvSpPr>
        <p:spPr>
          <a:xfrm>
            <a:off x="7180067" y="4292328"/>
            <a:ext cx="12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CD06E8-57A5-4F49-938E-9DD2BD3BCF76}"/>
              </a:ext>
            </a:extLst>
          </p:cNvPr>
          <p:cNvSpPr/>
          <p:nvPr/>
        </p:nvSpPr>
        <p:spPr>
          <a:xfrm>
            <a:off x="180729" y="5069126"/>
            <a:ext cx="11819133" cy="13987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通过人机交互界面（与人的接口）与用户进行交互（输入和输出）</a:t>
            </a:r>
          </a:p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通过软件接口与其他的软件系统进行交互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8682" y="1484784"/>
            <a:ext cx="10435199" cy="3192265"/>
            <a:chOff x="180729" y="855648"/>
            <a:chExt cx="12173212" cy="414457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BA2E83-6B5C-47B5-9FAC-0550A11D24B2}"/>
                </a:ext>
              </a:extLst>
            </p:cNvPr>
            <p:cNvSpPr/>
            <p:nvPr/>
          </p:nvSpPr>
          <p:spPr>
            <a:xfrm>
              <a:off x="4298587" y="979795"/>
              <a:ext cx="5649047" cy="3332237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26D4621-E2BB-4EEF-9716-A377F745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29" y="855648"/>
              <a:ext cx="2280539" cy="3456384"/>
            </a:xfrm>
            <a:prstGeom prst="rect">
              <a:avLst/>
            </a:prstGeom>
            <a:ln w="22225">
              <a:solidFill>
                <a:schemeClr val="accent1"/>
              </a:solidFill>
            </a:ln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C05535-63AC-4594-9DDB-674E08F4BE48}"/>
                </a:ext>
              </a:extLst>
            </p:cNvPr>
            <p:cNvSpPr txBox="1"/>
            <p:nvPr/>
          </p:nvSpPr>
          <p:spPr>
            <a:xfrm>
              <a:off x="252736" y="4480753"/>
              <a:ext cx="2016223" cy="51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9" name="箭头: 左右 8">
              <a:extLst>
                <a:ext uri="{FF2B5EF4-FFF2-40B4-BE49-F238E27FC236}">
                  <a16:creationId xmlns:a16="http://schemas.microsoft.com/office/drawing/2014/main" id="{F27C94C2-2A76-4644-A530-00DA963FE2DB}"/>
                </a:ext>
              </a:extLst>
            </p:cNvPr>
            <p:cNvSpPr/>
            <p:nvPr/>
          </p:nvSpPr>
          <p:spPr>
            <a:xfrm>
              <a:off x="2604981" y="2273604"/>
              <a:ext cx="1411086" cy="74384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AA858F-8AB1-4835-890C-ABDBFF8B8822}"/>
                </a:ext>
              </a:extLst>
            </p:cNvPr>
            <p:cNvSpPr/>
            <p:nvPr/>
          </p:nvSpPr>
          <p:spPr>
            <a:xfrm>
              <a:off x="8338853" y="1206949"/>
              <a:ext cx="1450504" cy="28779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软件接口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7256C2F-8E09-40B6-AAAD-9C065D8490B1}"/>
                </a:ext>
              </a:extLst>
            </p:cNvPr>
            <p:cNvSpPr txBox="1"/>
            <p:nvPr/>
          </p:nvSpPr>
          <p:spPr>
            <a:xfrm>
              <a:off x="2468937" y="3244779"/>
              <a:ext cx="1837319" cy="51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人机交互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AFFD890-1212-4E56-8060-7CC884BC7ED0}"/>
                </a:ext>
              </a:extLst>
            </p:cNvPr>
            <p:cNvSpPr txBox="1"/>
            <p:nvPr/>
          </p:nvSpPr>
          <p:spPr>
            <a:xfrm>
              <a:off x="11228373" y="2281143"/>
              <a:ext cx="1125568" cy="91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</a:t>
              </a:r>
              <a:endPara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endPara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箭头: 左右 17">
              <a:extLst>
                <a:ext uri="{FF2B5EF4-FFF2-40B4-BE49-F238E27FC236}">
                  <a16:creationId xmlns:a16="http://schemas.microsoft.com/office/drawing/2014/main" id="{8A9305AA-173D-4074-A335-629B5B05E6ED}"/>
                </a:ext>
              </a:extLst>
            </p:cNvPr>
            <p:cNvSpPr/>
            <p:nvPr/>
          </p:nvSpPr>
          <p:spPr>
            <a:xfrm>
              <a:off x="10011919" y="2339891"/>
              <a:ext cx="1267863" cy="719901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21D0B9-C141-4563-9764-3B9CDFBC1183}"/>
                </a:ext>
              </a:extLst>
            </p:cNvPr>
            <p:cNvSpPr txBox="1"/>
            <p:nvPr/>
          </p:nvSpPr>
          <p:spPr>
            <a:xfrm>
              <a:off x="9947634" y="3323081"/>
              <a:ext cx="1837319" cy="51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接口访问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0AFA94E-1218-4531-A510-E76BCBEC9891}"/>
                </a:ext>
              </a:extLst>
            </p:cNvPr>
            <p:cNvSpPr/>
            <p:nvPr/>
          </p:nvSpPr>
          <p:spPr>
            <a:xfrm>
              <a:off x="4464533" y="1206949"/>
              <a:ext cx="1450504" cy="28779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用户界面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A0D14B-C7DA-42E8-88E6-7C619928F8F2}"/>
                </a:ext>
              </a:extLst>
            </p:cNvPr>
            <p:cNvSpPr/>
            <p:nvPr/>
          </p:nvSpPr>
          <p:spPr>
            <a:xfrm>
              <a:off x="6439883" y="1206949"/>
              <a:ext cx="1450504" cy="28779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设计元素</a:t>
              </a: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D199F77E-13CB-474A-8C3B-EC8129CB0D10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5915037" y="2645913"/>
              <a:ext cx="524846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227FC5F-86BB-4C93-805F-5E9E2D063B86}"/>
                </a:ext>
              </a:extLst>
            </p:cNvPr>
            <p:cNvCxnSpPr>
              <a:cxnSpLocks/>
              <a:stCxn id="21" idx="3"/>
              <a:endCxn id="11" idx="1"/>
            </p:cNvCxnSpPr>
            <p:nvPr/>
          </p:nvCxnSpPr>
          <p:spPr>
            <a:xfrm>
              <a:off x="7890387" y="2645913"/>
              <a:ext cx="448466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7271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87720A9-8C2F-471B-B02A-EF978267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人机交互的常见方式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E3ABD2-BC33-465C-A90F-67A8B342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78" y="908844"/>
            <a:ext cx="11485276" cy="5472484"/>
          </a:xfrm>
        </p:spPr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</a:rPr>
              <a:t>文本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通过文本方式进行输入和输出，如</a:t>
            </a:r>
            <a:r>
              <a:rPr lang="en-US" altLang="zh-CN" sz="2400" dirty="0"/>
              <a:t>DOS</a:t>
            </a:r>
            <a:r>
              <a:rPr lang="zh-CN" altLang="en-US" sz="2400" dirty="0"/>
              <a:t>、</a:t>
            </a:r>
            <a:r>
              <a:rPr lang="en-US" altLang="zh-CN" sz="2400" dirty="0"/>
              <a:t>Linux</a:t>
            </a:r>
            <a:r>
              <a:rPr lang="zh-CN" altLang="en-US" sz="2400" dirty="0"/>
              <a:t>下的文本命令，特点：须记忆命令、不友好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C00000"/>
                </a:solidFill>
              </a:rPr>
              <a:t>图形化界面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通过图形化界面进行输入和输出，如窗口、按钮、对话框，特点：直观、简洁、友好，如</a:t>
            </a:r>
            <a:r>
              <a:rPr lang="en-US" altLang="zh-CN" sz="2400" dirty="0"/>
              <a:t>Windows</a:t>
            </a:r>
            <a:r>
              <a:rPr lang="zh-CN" altLang="en-US" sz="2400" dirty="0"/>
              <a:t>、</a:t>
            </a:r>
            <a:r>
              <a:rPr lang="en-US" altLang="zh-CN" sz="2400" dirty="0"/>
              <a:t>APP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语音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通过语音来进行输入和输出，如与机器人的交互、</a:t>
            </a:r>
            <a:r>
              <a:rPr lang="en-US" altLang="zh-CN" sz="2400" dirty="0"/>
              <a:t>Siri</a:t>
            </a:r>
            <a:r>
              <a:rPr lang="zh-CN" altLang="en-US" sz="2400" dirty="0"/>
              <a:t>、手机导航软件等，特点：将双手解放出来，需要麦克风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C00000"/>
                </a:solidFill>
              </a:rPr>
              <a:t>手势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通过姿势</a:t>
            </a:r>
            <a:r>
              <a:rPr lang="en-US" altLang="zh-CN" sz="2400" dirty="0"/>
              <a:t>(gesture)</a:t>
            </a:r>
            <a:r>
              <a:rPr lang="zh-CN" altLang="en-US" sz="2400" dirty="0"/>
              <a:t>来进行交互，如与无人机交互等，特点：准确性不高，需要视频传感器</a:t>
            </a:r>
            <a:endParaRPr lang="en-US" altLang="zh-CN" sz="24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2550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8B320AB-8FCF-4F9B-BD20-5AA522D6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人机交互的关键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2F14DC-4E94-4A79-B3CD-6F87D04D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用户的</a:t>
            </a:r>
            <a:r>
              <a:rPr lang="zh-CN" altLang="en-US" dirty="0">
                <a:solidFill>
                  <a:srgbClr val="C00000"/>
                </a:solidFill>
              </a:rPr>
              <a:t>满意度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用户通常将用户界面视为软件本身，用户界面是用户接触软件的主体要素</a:t>
            </a:r>
            <a:endParaRPr lang="en-US" altLang="zh-CN" dirty="0"/>
          </a:p>
          <a:p>
            <a:pPr lvl="1"/>
            <a:r>
              <a:rPr lang="zh-CN" altLang="zh-CN" dirty="0"/>
              <a:t>用户界面设计的质量直接决定了用户对软件系统的评价，影响用户对软件系统的满意度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方便输入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快速、便捷、准确、友好的输入；鼠标、点击、选择等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直观输出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直观、显式、可理解、简洁的输出；所见即所得、图形展示等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5323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以用户为中心设计用户界面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>
                <a:solidFill>
                  <a:srgbClr val="C00000"/>
                </a:solidFill>
              </a:rPr>
              <a:t>用户特征</a:t>
            </a:r>
            <a:r>
              <a:rPr lang="zh-CN" altLang="en-US" dirty="0"/>
              <a:t>作为用户界面设计决策的依据</a:t>
            </a:r>
            <a:endParaRPr lang="en-US" altLang="zh-CN" dirty="0"/>
          </a:p>
          <a:p>
            <a:pPr lvl="1"/>
            <a:r>
              <a:rPr lang="zh-CN" altLang="en-US" dirty="0"/>
              <a:t>识别用户及其特征；用户是谁，有何特点如操作习惯、文化背景、教育程度</a:t>
            </a:r>
            <a:endParaRPr lang="en-US" altLang="zh-CN" dirty="0"/>
          </a:p>
          <a:p>
            <a:pPr lvl="1"/>
            <a:r>
              <a:rPr lang="zh-CN" altLang="en-US" dirty="0"/>
              <a:t>分析用户与计算机系统之间的交互信息及合适的手段</a:t>
            </a:r>
            <a:endParaRPr lang="en-US" altLang="zh-CN" dirty="0"/>
          </a:p>
          <a:p>
            <a:r>
              <a:rPr lang="zh-CN" altLang="en-US" dirty="0"/>
              <a:t>尽可能获得</a:t>
            </a:r>
            <a:r>
              <a:rPr lang="zh-CN" altLang="en-US" dirty="0">
                <a:solidFill>
                  <a:srgbClr val="C00000"/>
                </a:solidFill>
              </a:rPr>
              <a:t>用户反馈</a:t>
            </a:r>
            <a:r>
              <a:rPr lang="zh-CN" altLang="en-US" dirty="0"/>
              <a:t>并以此来改进和优化设计</a:t>
            </a:r>
            <a:endParaRPr lang="en-US" altLang="zh-CN" dirty="0"/>
          </a:p>
          <a:p>
            <a:pPr lvl="1"/>
            <a:r>
              <a:rPr lang="zh-CN" altLang="en-US" dirty="0"/>
              <a:t>如何来获得用户反馈？软件原型</a:t>
            </a:r>
            <a:endParaRPr lang="en-US" altLang="zh-CN" dirty="0"/>
          </a:p>
          <a:p>
            <a:pPr lvl="1"/>
            <a:r>
              <a:rPr lang="zh-CN" altLang="en-US" dirty="0"/>
              <a:t>从用户立场出发、便于用户理解和操作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zh-CN" altLang="en-US" dirty="0">
                <a:solidFill>
                  <a:srgbClr val="C00000"/>
                </a:solidFill>
              </a:rPr>
              <a:t>用户体验感受和满意度</a:t>
            </a:r>
            <a:r>
              <a:rPr lang="zh-CN" altLang="en-US" dirty="0"/>
              <a:t>为依据评审交互设计</a:t>
            </a:r>
          </a:p>
        </p:txBody>
      </p:sp>
    </p:spTree>
    <p:extLst>
      <p:ext uri="{BB962C8B-B14F-4D97-AF65-F5344CB8AC3E}">
        <p14:creationId xmlns:p14="http://schemas.microsoft.com/office/powerpoint/2010/main" val="27274140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用户界面元素及实现方式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静态元素</a:t>
            </a:r>
            <a:endParaRPr lang="en-US" altLang="zh-CN" dirty="0"/>
          </a:p>
          <a:p>
            <a:pPr lvl="1"/>
            <a:r>
              <a:rPr lang="zh-CN" altLang="en-US" dirty="0"/>
              <a:t>与软件系统的</a:t>
            </a:r>
            <a:r>
              <a:rPr lang="zh-CN" altLang="en-US" b="1" dirty="0">
                <a:solidFill>
                  <a:srgbClr val="C00000"/>
                </a:solidFill>
              </a:rPr>
              <a:t>运行状态无关</a:t>
            </a:r>
            <a:r>
              <a:rPr lang="zh-CN" altLang="en-US" dirty="0"/>
              <a:t>，没有变化</a:t>
            </a:r>
            <a:endParaRPr lang="en-US" altLang="zh-CN" dirty="0"/>
          </a:p>
          <a:p>
            <a:pPr lvl="1"/>
            <a:r>
              <a:rPr lang="zh-CN" altLang="en-US" dirty="0"/>
              <a:t>如文本、图标、图形、图像</a:t>
            </a:r>
            <a:endParaRPr lang="en-US" altLang="zh-CN" dirty="0"/>
          </a:p>
          <a:p>
            <a:r>
              <a:rPr lang="zh-CN" altLang="en-US" dirty="0"/>
              <a:t>动态元素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与软件运行状态和业务逻辑相关，不允许用户修改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如不可编辑文本、表格、图标、图形等</a:t>
            </a:r>
            <a:endParaRPr lang="en-US" altLang="zh-CN" dirty="0"/>
          </a:p>
          <a:p>
            <a:r>
              <a:rPr lang="zh-CN" altLang="en-US" dirty="0"/>
              <a:t>用户输入元素</a:t>
            </a:r>
            <a:endParaRPr lang="en-US" altLang="zh-CN" dirty="0"/>
          </a:p>
          <a:p>
            <a:pPr lvl="1"/>
            <a:r>
              <a:rPr lang="zh-CN" altLang="en-US" dirty="0"/>
              <a:t>由用户</a:t>
            </a:r>
            <a:r>
              <a:rPr lang="zh-CN" altLang="en-US" b="1" dirty="0">
                <a:solidFill>
                  <a:srgbClr val="C00000"/>
                </a:solidFill>
              </a:rPr>
              <a:t>填写或者选择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如编辑文本、单选按钮、多选框等</a:t>
            </a:r>
            <a:endParaRPr lang="en-US" altLang="zh-CN" dirty="0"/>
          </a:p>
          <a:p>
            <a:r>
              <a:rPr lang="zh-CN" altLang="en-US" dirty="0"/>
              <a:t>用户命令元素</a:t>
            </a:r>
            <a:endParaRPr lang="en-US" altLang="zh-CN" dirty="0"/>
          </a:p>
          <a:p>
            <a:pPr lvl="1"/>
            <a:r>
              <a:rPr lang="zh-CN" altLang="en-US" dirty="0"/>
              <a:t>点击后</a:t>
            </a:r>
            <a:r>
              <a:rPr lang="zh-CN" altLang="en-US" b="1" dirty="0">
                <a:solidFill>
                  <a:srgbClr val="C00000"/>
                </a:solidFill>
              </a:rPr>
              <a:t>激活后端的业务处理或者刷新界面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如按钮、菜单、超链接等</a:t>
            </a:r>
          </a:p>
        </p:txBody>
      </p:sp>
    </p:spTree>
    <p:extLst>
      <p:ext uri="{BB962C8B-B14F-4D97-AF65-F5344CB8AC3E}">
        <p14:creationId xmlns:p14="http://schemas.microsoft.com/office/powerpoint/2010/main" val="14366840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81FF8-0DAF-42F7-8FD0-6327692A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示例：用户界面元素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F852DF-EF07-4F23-A84A-A238A8D047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706" y="2096852"/>
            <a:ext cx="5581650" cy="35528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标注: 线形(带强调线) 4">
            <a:extLst>
              <a:ext uri="{FF2B5EF4-FFF2-40B4-BE49-F238E27FC236}">
                <a16:creationId xmlns:a16="http://schemas.microsoft.com/office/drawing/2014/main" id="{05DC1F10-7974-4B2A-A538-0B83E26B66E4}"/>
              </a:ext>
            </a:extLst>
          </p:cNvPr>
          <p:cNvSpPr/>
          <p:nvPr/>
        </p:nvSpPr>
        <p:spPr>
          <a:xfrm>
            <a:off x="10163657" y="1916832"/>
            <a:ext cx="2026755" cy="707886"/>
          </a:xfrm>
          <a:prstGeom prst="accentCallout1">
            <a:avLst>
              <a:gd name="adj1" fmla="val 18750"/>
              <a:gd name="adj2" fmla="val -8333"/>
              <a:gd name="adj3" fmla="val 81919"/>
              <a:gd name="adj4" fmla="val -156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用户输入元素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A32302C7-0736-4F0C-8198-8F9C2FACB041}"/>
              </a:ext>
            </a:extLst>
          </p:cNvPr>
          <p:cNvSpPr/>
          <p:nvPr/>
        </p:nvSpPr>
        <p:spPr>
          <a:xfrm>
            <a:off x="6960332" y="1088740"/>
            <a:ext cx="1404156" cy="707886"/>
          </a:xfrm>
          <a:prstGeom prst="accentCallout1">
            <a:avLst>
              <a:gd name="adj1" fmla="val 18750"/>
              <a:gd name="adj2" fmla="val -8333"/>
              <a:gd name="adj3" fmla="val 202642"/>
              <a:gd name="adj4" fmla="val -1671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静态元素</a:t>
            </a:r>
          </a:p>
        </p:txBody>
      </p:sp>
      <p:sp>
        <p:nvSpPr>
          <p:cNvPr id="7" name="标注: 线形(带强调线) 6">
            <a:extLst>
              <a:ext uri="{FF2B5EF4-FFF2-40B4-BE49-F238E27FC236}">
                <a16:creationId xmlns:a16="http://schemas.microsoft.com/office/drawing/2014/main" id="{7500B16C-AE3F-46E1-9102-C8C8ED592582}"/>
              </a:ext>
            </a:extLst>
          </p:cNvPr>
          <p:cNvSpPr/>
          <p:nvPr/>
        </p:nvSpPr>
        <p:spPr>
          <a:xfrm>
            <a:off x="9983638" y="4545124"/>
            <a:ext cx="2026754" cy="527866"/>
          </a:xfrm>
          <a:prstGeom prst="accentCallout1">
            <a:avLst>
              <a:gd name="adj1" fmla="val 18750"/>
              <a:gd name="adj2" fmla="val -8333"/>
              <a:gd name="adj3" fmla="val 106148"/>
              <a:gd name="adj4" fmla="val -1578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用户命令元素</a:t>
            </a:r>
          </a:p>
        </p:txBody>
      </p:sp>
      <p:sp>
        <p:nvSpPr>
          <p:cNvPr id="8" name="标注: 线形(带强调线) 7">
            <a:extLst>
              <a:ext uri="{FF2B5EF4-FFF2-40B4-BE49-F238E27FC236}">
                <a16:creationId xmlns:a16="http://schemas.microsoft.com/office/drawing/2014/main" id="{62957D04-B61F-42DF-A622-0CC451B1277B}"/>
              </a:ext>
            </a:extLst>
          </p:cNvPr>
          <p:cNvSpPr/>
          <p:nvPr/>
        </p:nvSpPr>
        <p:spPr>
          <a:xfrm>
            <a:off x="8364488" y="3112157"/>
            <a:ext cx="2026755" cy="707886"/>
          </a:xfrm>
          <a:prstGeom prst="accentCallout1">
            <a:avLst>
              <a:gd name="adj1" fmla="val 18750"/>
              <a:gd name="adj2" fmla="val -8333"/>
              <a:gd name="adj3" fmla="val 54153"/>
              <a:gd name="adj4" fmla="val -2269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动态元素</a:t>
            </a:r>
          </a:p>
        </p:txBody>
      </p:sp>
      <p:sp>
        <p:nvSpPr>
          <p:cNvPr id="9" name="标注: 线形(带强调线) 8">
            <a:extLst>
              <a:ext uri="{FF2B5EF4-FFF2-40B4-BE49-F238E27FC236}">
                <a16:creationId xmlns:a16="http://schemas.microsoft.com/office/drawing/2014/main" id="{B7C14405-C5A5-4F2A-9794-755CBC95B07E}"/>
              </a:ext>
            </a:extLst>
          </p:cNvPr>
          <p:cNvSpPr/>
          <p:nvPr/>
        </p:nvSpPr>
        <p:spPr>
          <a:xfrm>
            <a:off x="190550" y="2093903"/>
            <a:ext cx="1260140" cy="707886"/>
          </a:xfrm>
          <a:prstGeom prst="accentCallout1">
            <a:avLst>
              <a:gd name="adj1" fmla="val 18750"/>
              <a:gd name="adj2" fmla="val -8333"/>
              <a:gd name="adj3" fmla="val 196606"/>
              <a:gd name="adj4" fmla="val 1267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？？</a:t>
            </a:r>
          </a:p>
        </p:txBody>
      </p:sp>
      <p:sp>
        <p:nvSpPr>
          <p:cNvPr id="10" name="标注: 线形(带强调线) 9">
            <a:extLst>
              <a:ext uri="{FF2B5EF4-FFF2-40B4-BE49-F238E27FC236}">
                <a16:creationId xmlns:a16="http://schemas.microsoft.com/office/drawing/2014/main" id="{170516F9-D931-442C-994A-CEF27D0ED952}"/>
              </a:ext>
            </a:extLst>
          </p:cNvPr>
          <p:cNvSpPr/>
          <p:nvPr/>
        </p:nvSpPr>
        <p:spPr>
          <a:xfrm>
            <a:off x="7662410" y="3953539"/>
            <a:ext cx="1404156" cy="707886"/>
          </a:xfrm>
          <a:prstGeom prst="accentCallout1">
            <a:avLst>
              <a:gd name="adj1" fmla="val 18750"/>
              <a:gd name="adj2" fmla="val -8333"/>
              <a:gd name="adj3" fmla="val 62604"/>
              <a:gd name="adj4" fmla="val -1708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42667515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用</a:t>
            </a:r>
            <a:r>
              <a:rPr lang="en-US" altLang="zh-CN" dirty="0"/>
              <a:t>UML</a:t>
            </a:r>
            <a:r>
              <a:rPr lang="zh-CN" altLang="en-US" dirty="0"/>
              <a:t>类图表示用户界面元素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窗口或对话框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对象类</a:t>
            </a:r>
            <a:endParaRPr lang="en-US" altLang="zh-CN" sz="28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静态和动态元素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类属性</a:t>
            </a:r>
            <a:endParaRPr lang="en-US" altLang="zh-CN" sz="28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zh-CN" altLang="en-US" sz="2800" dirty="0"/>
              <a:t>输入元素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类属性</a:t>
            </a:r>
            <a:endParaRPr lang="zh-CN" altLang="en-US" sz="2800" dirty="0">
              <a:solidFill>
                <a:srgbClr val="C00000"/>
              </a:solidFill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命令元素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类方法</a:t>
            </a:r>
            <a:endParaRPr lang="en-US" altLang="zh-CN" sz="28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CF20F8-F807-454E-A2D9-FE8B3788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2" y="3229296"/>
            <a:ext cx="4661085" cy="340406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03506FC-1B5D-4F34-BFD4-E650CCBBA634}"/>
              </a:ext>
            </a:extLst>
          </p:cNvPr>
          <p:cNvSpPr/>
          <p:nvPr/>
        </p:nvSpPr>
        <p:spPr>
          <a:xfrm>
            <a:off x="7211332" y="959394"/>
            <a:ext cx="3888432" cy="48458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Name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PrinterSetting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Property: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PrinterName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PrinterStatue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SetProperty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OK()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Cancel()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……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F8F472A-D3B1-4C0C-BEC0-7F7B4B9680B1}"/>
              </a:ext>
            </a:extLst>
          </p:cNvPr>
          <p:cNvCxnSpPr>
            <a:cxnSpLocks/>
          </p:cNvCxnSpPr>
          <p:nvPr/>
        </p:nvCxnSpPr>
        <p:spPr>
          <a:xfrm flipV="1">
            <a:off x="5483138" y="1484784"/>
            <a:ext cx="1908212" cy="17445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13E971-AED4-4A11-BF50-1C4426614489}"/>
              </a:ext>
            </a:extLst>
          </p:cNvPr>
          <p:cNvCxnSpPr>
            <a:cxnSpLocks/>
          </p:cNvCxnSpPr>
          <p:nvPr/>
        </p:nvCxnSpPr>
        <p:spPr>
          <a:xfrm flipV="1">
            <a:off x="3610930" y="3032956"/>
            <a:ext cx="4500500" cy="75608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2BACA0-A1C0-4894-B887-BD32C19513D2}"/>
              </a:ext>
            </a:extLst>
          </p:cNvPr>
          <p:cNvCxnSpPr>
            <a:cxnSpLocks/>
          </p:cNvCxnSpPr>
          <p:nvPr/>
        </p:nvCxnSpPr>
        <p:spPr>
          <a:xfrm flipV="1">
            <a:off x="5081674" y="5333054"/>
            <a:ext cx="3029756" cy="82622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1CB4685-48AB-486A-8797-49117995F60D}"/>
              </a:ext>
            </a:extLst>
          </p:cNvPr>
          <p:cNvCxnSpPr>
            <a:cxnSpLocks/>
          </p:cNvCxnSpPr>
          <p:nvPr/>
        </p:nvCxnSpPr>
        <p:spPr>
          <a:xfrm>
            <a:off x="4979081" y="3985381"/>
            <a:ext cx="3292934" cy="73976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1FF6AEA-9E76-47E7-9903-78FE06A5BED5}"/>
              </a:ext>
            </a:extLst>
          </p:cNvPr>
          <p:cNvSpPr/>
          <p:nvPr/>
        </p:nvSpPr>
        <p:spPr>
          <a:xfrm>
            <a:off x="7218095" y="5841268"/>
            <a:ext cx="3888432" cy="7536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用类图表示用户界面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39559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1355</TotalTime>
  <Words>1627</Words>
  <Application>Microsoft Office PowerPoint</Application>
  <PresentationFormat>自定义</PresentationFormat>
  <Paragraphs>221</Paragraphs>
  <Slides>28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Times New Roman</vt:lpstr>
      <vt:lpstr>Wingdings</vt:lpstr>
      <vt:lpstr>自定义设计方案</vt:lpstr>
      <vt:lpstr>Visio</vt:lpstr>
      <vt:lpstr>PowerPoint 演示文稿</vt:lpstr>
      <vt:lpstr>内容</vt:lpstr>
      <vt:lpstr>1. 计算机软件与外界的二种交互方式</vt:lpstr>
      <vt:lpstr>1.1 人机交互的常见方式</vt:lpstr>
      <vt:lpstr>1.2 人机交互的关键</vt:lpstr>
      <vt:lpstr>以用户为中心设计用户界面</vt:lpstr>
      <vt:lpstr>1.3 用户界面元素及实现方式</vt:lpstr>
      <vt:lpstr>示例：用户界面元素</vt:lpstr>
      <vt:lpstr>1.4 用UML类图表示用户界面元素</vt:lpstr>
      <vt:lpstr>用UML顺序图表示界面的跳转关系</vt:lpstr>
      <vt:lpstr>内容</vt:lpstr>
      <vt:lpstr>2.1 用户界面设计原则（1/3）</vt:lpstr>
      <vt:lpstr>用户界面设计原则（2/3）</vt:lpstr>
      <vt:lpstr>用户界面设计原则（3/3）</vt:lpstr>
      <vt:lpstr>2.3 用户界面设计过程</vt:lpstr>
      <vt:lpstr>1. 用户界面初步设计</vt:lpstr>
      <vt:lpstr>（1）确定用户界面的设计元素</vt:lpstr>
      <vt:lpstr>（2）确定用户界面的操作</vt:lpstr>
      <vt:lpstr>思考和讨论</vt:lpstr>
      <vt:lpstr>示例：登录用例的顺序图及其用户界面设计</vt:lpstr>
      <vt:lpstr>2. 建立用户界面间的跳转关系</vt:lpstr>
      <vt:lpstr>示例：“空巢老人看护系统”用户界面跳转关系</vt:lpstr>
      <vt:lpstr>示例：“空巢老人看护系统”用户界面跳转关系</vt:lpstr>
      <vt:lpstr>3. 精化用户界面</vt:lpstr>
      <vt:lpstr>内容</vt:lpstr>
      <vt:lpstr>3.1 用户界面设计的输出</vt:lpstr>
      <vt:lpstr>3.2 用户界面评审的内容和原则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jinyao zheng</cp:lastModifiedBy>
  <cp:revision>2476</cp:revision>
  <dcterms:created xsi:type="dcterms:W3CDTF">2113-01-01T00:00:00Z</dcterms:created>
  <dcterms:modified xsi:type="dcterms:W3CDTF">2024-12-17T09:05:48Z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