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handoutMasterIdLst>
    <p:handoutMasterId r:id="rId90"/>
  </p:handoutMasterIdLst>
  <p:sldIdLst>
    <p:sldId id="2891" r:id="rId2"/>
    <p:sldId id="2901" r:id="rId3"/>
    <p:sldId id="2954" r:id="rId4"/>
    <p:sldId id="440" r:id="rId5"/>
    <p:sldId id="520" r:id="rId6"/>
    <p:sldId id="2925" r:id="rId7"/>
    <p:sldId id="2909" r:id="rId8"/>
    <p:sldId id="2910" r:id="rId9"/>
    <p:sldId id="1375" r:id="rId10"/>
    <p:sldId id="662" r:id="rId11"/>
    <p:sldId id="1376" r:id="rId12"/>
    <p:sldId id="665" r:id="rId13"/>
    <p:sldId id="663" r:id="rId14"/>
    <p:sldId id="2912" r:id="rId15"/>
    <p:sldId id="442" r:id="rId16"/>
    <p:sldId id="446" r:id="rId17"/>
    <p:sldId id="392" r:id="rId18"/>
    <p:sldId id="2955" r:id="rId19"/>
    <p:sldId id="2914" r:id="rId20"/>
    <p:sldId id="393" r:id="rId21"/>
    <p:sldId id="394" r:id="rId22"/>
    <p:sldId id="395" r:id="rId23"/>
    <p:sldId id="536" r:id="rId24"/>
    <p:sldId id="529" r:id="rId25"/>
    <p:sldId id="447" r:id="rId26"/>
    <p:sldId id="2946" r:id="rId27"/>
    <p:sldId id="490" r:id="rId28"/>
    <p:sldId id="2916" r:id="rId29"/>
    <p:sldId id="398" r:id="rId30"/>
    <p:sldId id="543" r:id="rId31"/>
    <p:sldId id="2945" r:id="rId32"/>
    <p:sldId id="477" r:id="rId33"/>
    <p:sldId id="555" r:id="rId34"/>
    <p:sldId id="409" r:id="rId35"/>
    <p:sldId id="556" r:id="rId36"/>
    <p:sldId id="469" r:id="rId37"/>
    <p:sldId id="471" r:id="rId38"/>
    <p:sldId id="557" r:id="rId39"/>
    <p:sldId id="558" r:id="rId40"/>
    <p:sldId id="472" r:id="rId41"/>
    <p:sldId id="562" r:id="rId42"/>
    <p:sldId id="563" r:id="rId43"/>
    <p:sldId id="565" r:id="rId44"/>
    <p:sldId id="567" r:id="rId45"/>
    <p:sldId id="1643" r:id="rId46"/>
    <p:sldId id="568" r:id="rId47"/>
    <p:sldId id="1644" r:id="rId48"/>
    <p:sldId id="2926" r:id="rId49"/>
    <p:sldId id="473" r:id="rId50"/>
    <p:sldId id="570" r:id="rId51"/>
    <p:sldId id="419" r:id="rId52"/>
    <p:sldId id="572" r:id="rId53"/>
    <p:sldId id="2958" r:id="rId54"/>
    <p:sldId id="2959" r:id="rId55"/>
    <p:sldId id="2960" r:id="rId56"/>
    <p:sldId id="2965" r:id="rId57"/>
    <p:sldId id="2962" r:id="rId58"/>
    <p:sldId id="2963" r:id="rId59"/>
    <p:sldId id="2964" r:id="rId60"/>
    <p:sldId id="573" r:id="rId61"/>
    <p:sldId id="2918" r:id="rId62"/>
    <p:sldId id="575" r:id="rId63"/>
    <p:sldId id="444" r:id="rId64"/>
    <p:sldId id="577" r:id="rId65"/>
    <p:sldId id="576" r:id="rId66"/>
    <p:sldId id="579" r:id="rId67"/>
    <p:sldId id="422" r:id="rId68"/>
    <p:sldId id="424" r:id="rId69"/>
    <p:sldId id="425" r:id="rId70"/>
    <p:sldId id="426" r:id="rId71"/>
    <p:sldId id="427" r:id="rId72"/>
    <p:sldId id="2957" r:id="rId73"/>
    <p:sldId id="580" r:id="rId74"/>
    <p:sldId id="429" r:id="rId75"/>
    <p:sldId id="582" r:id="rId76"/>
    <p:sldId id="583" r:id="rId77"/>
    <p:sldId id="2947" r:id="rId78"/>
    <p:sldId id="2948" r:id="rId79"/>
    <p:sldId id="2953" r:id="rId80"/>
    <p:sldId id="2956" r:id="rId81"/>
    <p:sldId id="525" r:id="rId82"/>
    <p:sldId id="585" r:id="rId83"/>
    <p:sldId id="587" r:id="rId84"/>
    <p:sldId id="586" r:id="rId85"/>
    <p:sldId id="1645" r:id="rId86"/>
    <p:sldId id="588" r:id="rId87"/>
    <p:sldId id="1618" r:id="rId88"/>
  </p:sldIdLst>
  <p:sldSz cx="12190413" cy="6858000"/>
  <p:notesSz cx="7099300" cy="10234613"/>
  <p:custDataLst>
    <p:tags r:id="rId91"/>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87638" autoAdjust="0"/>
  </p:normalViewPr>
  <p:slideViewPr>
    <p:cSldViewPr>
      <p:cViewPr varScale="1">
        <p:scale>
          <a:sx n="84" d="100"/>
          <a:sy n="84" d="100"/>
        </p:scale>
        <p:origin x="648" y="91"/>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9428754-80EA-4722-B222-5EB445CA1959}" type="slidenum">
              <a:rPr lang="zh-CN" altLang="en-US" smtClean="0"/>
              <a:t>4</a:t>
            </a:fld>
            <a:endParaRPr lang="en-US" altLang="zh-CN"/>
          </a:p>
        </p:txBody>
      </p:sp>
    </p:spTree>
    <p:extLst>
      <p:ext uri="{BB962C8B-B14F-4D97-AF65-F5344CB8AC3E}">
        <p14:creationId xmlns:p14="http://schemas.microsoft.com/office/powerpoint/2010/main" val="18527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t>9</a:t>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22</a:t>
            </a:fld>
            <a:endParaRPr lang="en-US" altLang="zh-CN"/>
          </a:p>
        </p:txBody>
      </p:sp>
    </p:spTree>
    <p:extLst>
      <p:ext uri="{BB962C8B-B14F-4D97-AF65-F5344CB8AC3E}">
        <p14:creationId xmlns:p14="http://schemas.microsoft.com/office/powerpoint/2010/main" val="120359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9428754-80EA-4722-B222-5EB445CA1959}" type="slidenum">
              <a:rPr lang="zh-CN" altLang="en-US" smtClean="0"/>
              <a:t>60</a:t>
            </a:fld>
            <a:endParaRPr lang="en-US" altLang="zh-CN"/>
          </a:p>
        </p:txBody>
      </p:sp>
    </p:spTree>
    <p:extLst>
      <p:ext uri="{BB962C8B-B14F-4D97-AF65-F5344CB8AC3E}">
        <p14:creationId xmlns:p14="http://schemas.microsoft.com/office/powerpoint/2010/main" val="764254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Visio___.vsd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Visio___1.vsdx"/><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Visio___2.vsdx"/><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Visio___3.vsdx"/><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D93D1C2-5BA3-4830-B71F-95742B5AA952}"/>
              </a:ext>
            </a:extLst>
          </p:cNvPr>
          <p:cNvSpPr txBox="1">
            <a:spLocks noChangeArrowheads="1"/>
          </p:cNvSpPr>
          <p:nvPr/>
        </p:nvSpPr>
        <p:spPr>
          <a:xfrm>
            <a:off x="641349" y="2490974"/>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pitchFamily="34" charset="-122"/>
                <a:ea typeface="微软雅黑" panose="020B0503020204020204" pitchFamily="34" charset="-122"/>
              </a:rPr>
              <a:t>软件详细设计</a:t>
            </a:r>
          </a:p>
        </p:txBody>
      </p:sp>
    </p:spTree>
    <p:extLst>
      <p:ext uri="{BB962C8B-B14F-4D97-AF65-F5344CB8AC3E}">
        <p14:creationId xmlns:p14="http://schemas.microsoft.com/office/powerpoint/2010/main" val="1296068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1.4 </a:t>
            </a:r>
            <a:r>
              <a:rPr lang="zh-CN" altLang="en-US" dirty="0"/>
              <a:t>何为活动图</a:t>
            </a:r>
          </a:p>
        </p:txBody>
      </p:sp>
      <p:sp>
        <p:nvSpPr>
          <p:cNvPr id="2" name="内容占位符 1"/>
          <p:cNvSpPr>
            <a:spLocks noGrp="1"/>
          </p:cNvSpPr>
          <p:nvPr>
            <p:ph idx="1"/>
          </p:nvPr>
        </p:nvSpPr>
        <p:spPr>
          <a:xfrm>
            <a:off x="539750" y="980728"/>
            <a:ext cx="10920052" cy="5040312"/>
          </a:xfrm>
        </p:spPr>
        <p:txBody>
          <a:bodyPr>
            <a:normAutofit/>
          </a:bodyPr>
          <a:lstStyle/>
          <a:p>
            <a:r>
              <a:rPr lang="zh-CN" altLang="zh-CN" sz="2800" dirty="0"/>
              <a:t>描述实体为完成某项功能而执行的</a:t>
            </a:r>
            <a:r>
              <a:rPr lang="zh-CN" altLang="zh-CN" sz="2800" b="1" dirty="0">
                <a:solidFill>
                  <a:srgbClr val="C00000"/>
                </a:solidFill>
              </a:rPr>
              <a:t>操作序列</a:t>
            </a:r>
            <a:r>
              <a:rPr lang="zh-CN" altLang="zh-CN" sz="2800" dirty="0"/>
              <a:t>，其中某些操作或其子序列存在</a:t>
            </a:r>
            <a:r>
              <a:rPr lang="zh-CN" altLang="zh-CN" sz="2800" b="1" dirty="0">
                <a:solidFill>
                  <a:srgbClr val="C00000"/>
                </a:solidFill>
              </a:rPr>
              <a:t>并发和同步</a:t>
            </a:r>
            <a:endParaRPr lang="en-US" altLang="zh-CN" sz="2800" dirty="0"/>
          </a:p>
          <a:p>
            <a:pPr lvl="1"/>
            <a:endParaRPr lang="en-US" altLang="zh-CN" sz="2400" dirty="0"/>
          </a:p>
        </p:txBody>
      </p:sp>
      <p:sp>
        <p:nvSpPr>
          <p:cNvPr id="3" name="Rectangle 2">
            <a:extLst>
              <a:ext uri="{FF2B5EF4-FFF2-40B4-BE49-F238E27FC236}">
                <a16:creationId xmlns:a16="http://schemas.microsoft.com/office/drawing/2014/main" id="{4264FFEC-617C-47AE-B8C8-79B1F37423B3}"/>
              </a:ext>
            </a:extLst>
          </p:cNvPr>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A3277FE4-E41D-42B3-9F48-FDA8290B9E5E}"/>
              </a:ext>
            </a:extLst>
          </p:cNvPr>
          <p:cNvGraphicFramePr>
            <a:graphicFrameLocks/>
          </p:cNvGraphicFramePr>
          <p:nvPr>
            <p:extLst>
              <p:ext uri="{D42A27DB-BD31-4B8C-83A1-F6EECF244321}">
                <p14:modId xmlns:p14="http://schemas.microsoft.com/office/powerpoint/2010/main" val="1580490487"/>
              </p:ext>
            </p:extLst>
          </p:nvPr>
        </p:nvGraphicFramePr>
        <p:xfrm>
          <a:off x="946634" y="2204864"/>
          <a:ext cx="8208911" cy="4298010"/>
        </p:xfrm>
        <a:graphic>
          <a:graphicData uri="http://schemas.openxmlformats.org/presentationml/2006/ole">
            <mc:AlternateContent xmlns:mc="http://schemas.openxmlformats.org/markup-compatibility/2006">
              <mc:Choice xmlns:v="urn:schemas-microsoft-com:vml" Requires="v">
                <p:oleObj name="Visio" r:id="rId2" imgW="7448562" imgH="4171950" progId="Visio.Drawing.15">
                  <p:embed/>
                </p:oleObj>
              </mc:Choice>
              <mc:Fallback>
                <p:oleObj name="Visio" r:id="rId2" imgW="7448562" imgH="4171950" progId="Visio.Drawing.15">
                  <p:embed/>
                  <p:pic>
                    <p:nvPicPr>
                      <p:cNvPr id="0" name="Object 1"/>
                      <p:cNvPicPr>
                        <a:picLocks noChangeArrowheads="1"/>
                      </p:cNvPicPr>
                      <p:nvPr/>
                    </p:nvPicPr>
                    <p:blipFill>
                      <a:blip r:embed="rId3"/>
                      <a:srcRect/>
                      <a:stretch>
                        <a:fillRect/>
                      </a:stretch>
                    </p:blipFill>
                    <p:spPr bwMode="auto">
                      <a:xfrm>
                        <a:off x="946634" y="2204864"/>
                        <a:ext cx="8208911" cy="4298010"/>
                      </a:xfrm>
                      <a:prstGeom prst="rect">
                        <a:avLst/>
                      </a:prstGeom>
                      <a:noFill/>
                    </p:spPr>
                  </p:pic>
                </p:oleObj>
              </mc:Fallback>
            </mc:AlternateContent>
          </a:graphicData>
        </a:graphic>
      </p:graphicFrame>
      <p:cxnSp>
        <p:nvCxnSpPr>
          <p:cNvPr id="7" name="直接连接符 6">
            <a:extLst>
              <a:ext uri="{FF2B5EF4-FFF2-40B4-BE49-F238E27FC236}">
                <a16:creationId xmlns:a16="http://schemas.microsoft.com/office/drawing/2014/main" id="{3252F0E0-AD02-A76A-A1BF-201E8A9B7AB5}"/>
              </a:ext>
            </a:extLst>
          </p:cNvPr>
          <p:cNvCxnSpPr/>
          <p:nvPr/>
        </p:nvCxnSpPr>
        <p:spPr>
          <a:xfrm flipH="1">
            <a:off x="8723498" y="2168860"/>
            <a:ext cx="1296144" cy="360040"/>
          </a:xfrm>
          <a:prstGeom prst="line">
            <a:avLst/>
          </a:prstGeom>
          <a:ln w="2222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F1EB42B-258F-346A-4A3F-67E845534DD7}"/>
              </a:ext>
            </a:extLst>
          </p:cNvPr>
          <p:cNvSpPr txBox="1"/>
          <p:nvPr/>
        </p:nvSpPr>
        <p:spPr>
          <a:xfrm>
            <a:off x="10199662" y="1938027"/>
            <a:ext cx="803425"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对象</a:t>
            </a:r>
          </a:p>
        </p:txBody>
      </p:sp>
      <p:sp>
        <p:nvSpPr>
          <p:cNvPr id="9" name="文本框 8">
            <a:extLst>
              <a:ext uri="{FF2B5EF4-FFF2-40B4-BE49-F238E27FC236}">
                <a16:creationId xmlns:a16="http://schemas.microsoft.com/office/drawing/2014/main" id="{782656FD-6A9F-4CCF-C57A-33CEFB36D274}"/>
              </a:ext>
            </a:extLst>
          </p:cNvPr>
          <p:cNvSpPr txBox="1"/>
          <p:nvPr/>
        </p:nvSpPr>
        <p:spPr>
          <a:xfrm>
            <a:off x="10343678" y="5270797"/>
            <a:ext cx="80021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泳道</a:t>
            </a:r>
          </a:p>
        </p:txBody>
      </p:sp>
      <p:cxnSp>
        <p:nvCxnSpPr>
          <p:cNvPr id="10" name="直接连接符 9">
            <a:extLst>
              <a:ext uri="{FF2B5EF4-FFF2-40B4-BE49-F238E27FC236}">
                <a16:creationId xmlns:a16="http://schemas.microsoft.com/office/drawing/2014/main" id="{58A8FCAA-7D41-FBEE-5762-CD47EC9D0D5E}"/>
              </a:ext>
            </a:extLst>
          </p:cNvPr>
          <p:cNvCxnSpPr/>
          <p:nvPr/>
        </p:nvCxnSpPr>
        <p:spPr>
          <a:xfrm flipH="1">
            <a:off x="8903518" y="5552442"/>
            <a:ext cx="1296144" cy="360040"/>
          </a:xfrm>
          <a:prstGeom prst="line">
            <a:avLst/>
          </a:prstGeom>
          <a:ln w="2222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BEC423C-A92A-F9B6-39F8-E8B9B39D7751}"/>
              </a:ext>
            </a:extLst>
          </p:cNvPr>
          <p:cNvCxnSpPr/>
          <p:nvPr/>
        </p:nvCxnSpPr>
        <p:spPr>
          <a:xfrm flipH="1">
            <a:off x="8651490" y="4066865"/>
            <a:ext cx="1296144" cy="360040"/>
          </a:xfrm>
          <a:prstGeom prst="line">
            <a:avLst/>
          </a:prstGeom>
          <a:ln w="2222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3486DE8-34EA-6F59-4757-2993DE443895}"/>
              </a:ext>
            </a:extLst>
          </p:cNvPr>
          <p:cNvSpPr txBox="1"/>
          <p:nvPr/>
        </p:nvSpPr>
        <p:spPr>
          <a:xfrm>
            <a:off x="10127654" y="3776897"/>
            <a:ext cx="80021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活动</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活动</a:t>
            </a:r>
            <a:r>
              <a:rPr lang="zh-CN" altLang="zh-CN" dirty="0"/>
              <a:t>图的构成</a:t>
            </a:r>
          </a:p>
        </p:txBody>
      </p:sp>
      <p:sp>
        <p:nvSpPr>
          <p:cNvPr id="2" name="内容占位符 1"/>
          <p:cNvSpPr>
            <a:spLocks noGrp="1"/>
          </p:cNvSpPr>
          <p:nvPr>
            <p:ph idx="1"/>
          </p:nvPr>
        </p:nvSpPr>
        <p:spPr/>
        <p:txBody>
          <a:bodyPr>
            <a:normAutofit fontScale="92500" lnSpcReduction="10000"/>
          </a:bodyPr>
          <a:lstStyle/>
          <a:p>
            <a:r>
              <a:rPr lang="zh-CN" altLang="en-US" dirty="0">
                <a:solidFill>
                  <a:srgbClr val="C00000"/>
                </a:solidFill>
              </a:rPr>
              <a:t>活动</a:t>
            </a:r>
            <a:r>
              <a:rPr lang="zh-CN" altLang="en-US" dirty="0"/>
              <a:t>：表示一个操作或行为</a:t>
            </a:r>
            <a:endParaRPr lang="en-US" altLang="zh-CN" dirty="0"/>
          </a:p>
          <a:p>
            <a:pPr lvl="0"/>
            <a:r>
              <a:rPr lang="zh-CN" altLang="zh-CN" dirty="0">
                <a:solidFill>
                  <a:srgbClr val="C00000"/>
                </a:solidFill>
              </a:rPr>
              <a:t>决策</a:t>
            </a:r>
            <a:r>
              <a:rPr lang="zh-CN" altLang="en-US" dirty="0">
                <a:solidFill>
                  <a:srgbClr val="C00000"/>
                </a:solidFill>
              </a:rPr>
              <a:t>点</a:t>
            </a:r>
            <a:r>
              <a:rPr lang="zh-CN" altLang="en-US" dirty="0"/>
              <a:t>：根据条件引出多个活动分支</a:t>
            </a:r>
            <a:endParaRPr lang="en-US" altLang="zh-CN" dirty="0"/>
          </a:p>
          <a:p>
            <a:pPr lvl="0"/>
            <a:r>
              <a:rPr lang="zh-CN" altLang="zh-CN" dirty="0">
                <a:solidFill>
                  <a:srgbClr val="C00000"/>
                </a:solidFill>
              </a:rPr>
              <a:t>边</a:t>
            </a:r>
            <a:r>
              <a:rPr lang="zh-CN" altLang="en-US" dirty="0"/>
              <a:t>：表示控制流或信息流</a:t>
            </a:r>
            <a:endParaRPr lang="zh-CN" altLang="zh-CN" dirty="0"/>
          </a:p>
          <a:p>
            <a:pPr lvl="1"/>
            <a:r>
              <a:rPr lang="zh-CN" altLang="zh-CN" dirty="0"/>
              <a:t>控制流：表示一个操作完成后对其后续操作的触发</a:t>
            </a:r>
          </a:p>
          <a:p>
            <a:pPr lvl="1"/>
            <a:r>
              <a:rPr lang="zh-CN" altLang="zh-CN" dirty="0"/>
              <a:t>信息流：刻画操作间的信息交换</a:t>
            </a:r>
            <a:endParaRPr lang="en-US" altLang="zh-CN" dirty="0"/>
          </a:p>
          <a:p>
            <a:pPr lvl="0"/>
            <a:r>
              <a:rPr lang="zh-CN" altLang="zh-CN" dirty="0">
                <a:solidFill>
                  <a:srgbClr val="C00000"/>
                </a:solidFill>
              </a:rPr>
              <a:t>并发控制</a:t>
            </a:r>
            <a:endParaRPr lang="zh-CN" altLang="zh-CN" dirty="0"/>
          </a:p>
          <a:p>
            <a:pPr lvl="1"/>
            <a:r>
              <a:rPr lang="zh-CN" altLang="zh-CN" dirty="0"/>
              <a:t>控制流经此节点后分叉</a:t>
            </a:r>
            <a:r>
              <a:rPr lang="zh-CN" altLang="en-US" dirty="0"/>
              <a:t>（</a:t>
            </a:r>
            <a:r>
              <a:rPr lang="en-US" altLang="zh-CN" dirty="0"/>
              <a:t>Fork</a:t>
            </a:r>
            <a:r>
              <a:rPr lang="zh-CN" altLang="en-US" dirty="0"/>
              <a:t>）</a:t>
            </a:r>
            <a:r>
              <a:rPr lang="zh-CN" altLang="zh-CN" dirty="0"/>
              <a:t>成多条可并行执行的控制流，或多条并行控制流经此节点后同步合并</a:t>
            </a:r>
            <a:r>
              <a:rPr lang="zh-CN" altLang="en-US" dirty="0"/>
              <a:t>（</a:t>
            </a:r>
            <a:r>
              <a:rPr lang="en-US" altLang="zh-CN" dirty="0"/>
              <a:t>Join</a:t>
            </a:r>
            <a:r>
              <a:rPr lang="zh-CN" altLang="en-US" dirty="0"/>
              <a:t>）</a:t>
            </a:r>
            <a:r>
              <a:rPr lang="zh-CN" altLang="zh-CN" dirty="0"/>
              <a:t>为单条控制流</a:t>
            </a:r>
            <a:endParaRPr lang="en-US" altLang="zh-CN" dirty="0"/>
          </a:p>
          <a:p>
            <a:pPr lvl="0"/>
            <a:r>
              <a:rPr lang="zh-CN" altLang="zh-CN" dirty="0">
                <a:solidFill>
                  <a:srgbClr val="C00000"/>
                </a:solidFill>
              </a:rPr>
              <a:t>泳道</a:t>
            </a:r>
            <a:endParaRPr lang="zh-CN" altLang="zh-CN" dirty="0"/>
          </a:p>
          <a:p>
            <a:pPr lvl="1"/>
            <a:r>
              <a:rPr lang="zh-CN" altLang="zh-CN" dirty="0"/>
              <a:t>将活动图用形如游泳池中的泳道分隔成数个活动分区，每个区域由一个对象或一个控制线程负责</a:t>
            </a:r>
            <a:endParaRPr lang="en-US" altLang="zh-CN" dirty="0"/>
          </a:p>
          <a:p>
            <a:endParaRPr lang="en-US" altLang="zh-CN"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泳道</a:t>
            </a:r>
          </a:p>
        </p:txBody>
      </p:sp>
      <p:sp>
        <p:nvSpPr>
          <p:cNvPr id="2" name="内容占位符 1"/>
          <p:cNvSpPr>
            <a:spLocks noGrp="1"/>
          </p:cNvSpPr>
          <p:nvPr>
            <p:ph idx="1"/>
          </p:nvPr>
        </p:nvSpPr>
        <p:spPr/>
        <p:txBody>
          <a:bodyPr/>
          <a:lstStyle/>
          <a:p>
            <a:r>
              <a:rPr lang="zh-CN" altLang="zh-CN" dirty="0"/>
              <a:t>将活动图用形如游泳池中的泳道分隔成数个活动分区，每个区域由一个</a:t>
            </a:r>
            <a:r>
              <a:rPr lang="zh-CN" altLang="zh-CN" dirty="0">
                <a:solidFill>
                  <a:srgbClr val="C00000"/>
                </a:solidFill>
              </a:rPr>
              <a:t>对象或一个控制线程</a:t>
            </a:r>
            <a:r>
              <a:rPr lang="zh-CN" altLang="zh-CN" dirty="0"/>
              <a:t>负责</a:t>
            </a:r>
            <a:endParaRPr lang="en-US" altLang="zh-CN" dirty="0"/>
          </a:p>
          <a:p>
            <a:r>
              <a:rPr lang="zh-CN" altLang="zh-CN" dirty="0"/>
              <a:t>每个活动节点应位于负责执行该活动的对象或线程所在的</a:t>
            </a:r>
            <a:r>
              <a:rPr lang="zh-CN" altLang="zh-CN" dirty="0">
                <a:solidFill>
                  <a:srgbClr val="C00000"/>
                </a:solidFill>
              </a:rPr>
              <a:t>区域内</a:t>
            </a:r>
            <a:endParaRPr lang="en-US" altLang="zh-CN" dirty="0">
              <a:solidFill>
                <a:srgbClr val="C00000"/>
              </a:solidFill>
            </a:endParaRPr>
          </a:p>
          <a:p>
            <a:r>
              <a:rPr lang="zh-CN" altLang="zh-CN" dirty="0"/>
              <a:t>带泳道的活动图更清晰地表示了对象或线程的</a:t>
            </a:r>
            <a:r>
              <a:rPr lang="zh-CN" altLang="zh-CN" dirty="0">
                <a:solidFill>
                  <a:srgbClr val="C00000"/>
                </a:solidFill>
              </a:rPr>
              <a:t>职责</a:t>
            </a:r>
            <a:r>
              <a:rPr lang="zh-CN" altLang="zh-CN" dirty="0"/>
              <a:t>、它们之间的</a:t>
            </a:r>
            <a:r>
              <a:rPr lang="zh-CN" altLang="zh-CN" dirty="0">
                <a:solidFill>
                  <a:srgbClr val="C00000"/>
                </a:solidFill>
              </a:rPr>
              <a:t>分工、协同和同步</a:t>
            </a:r>
          </a:p>
          <a:p>
            <a:endParaRPr lang="zh-CN"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E2793-77FD-46AD-9631-EBBB1EE98F73}"/>
              </a:ext>
            </a:extLst>
          </p:cNvPr>
          <p:cNvSpPr>
            <a:spLocks noGrp="1"/>
          </p:cNvSpPr>
          <p:nvPr>
            <p:ph type="title"/>
          </p:nvPr>
        </p:nvSpPr>
        <p:spPr/>
        <p:txBody>
          <a:bodyPr/>
          <a:lstStyle/>
          <a:p>
            <a:r>
              <a:rPr lang="zh-CN" altLang="en-US" dirty="0"/>
              <a:t>示例：活动图</a:t>
            </a:r>
          </a:p>
        </p:txBody>
      </p:sp>
      <p:sp>
        <p:nvSpPr>
          <p:cNvPr id="6" name="Rectangle 2"/>
          <p:cNvSpPr>
            <a:spLocks noChangeArrowheads="1"/>
          </p:cNvSpPr>
          <p:nvPr/>
        </p:nvSpPr>
        <p:spPr bwMode="auto">
          <a:xfrm>
            <a:off x="1630710" y="-19334"/>
            <a:ext cx="11634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49874" y="902831"/>
          <a:ext cx="7056784" cy="5505907"/>
        </p:xfrm>
        <a:graphic>
          <a:graphicData uri="http://schemas.openxmlformats.org/presentationml/2006/ole">
            <mc:AlternateContent xmlns:mc="http://schemas.openxmlformats.org/markup-compatibility/2006">
              <mc:Choice xmlns:v="urn:schemas-microsoft-com:vml" Requires="v">
                <p:oleObj name="Visio" r:id="rId2" imgW="6280150" imgH="4902200" progId="Visio.Drawing.11">
                  <p:embed/>
                </p:oleObj>
              </mc:Choice>
              <mc:Fallback>
                <p:oleObj name="Visio" r:id="rId2" imgW="6280150" imgH="4902200" progId="Visio.Drawing.11">
                  <p:embed/>
                  <p:pic>
                    <p:nvPicPr>
                      <p:cNvPr id="7" name="对象 6"/>
                      <p:cNvPicPr>
                        <a:picLocks noChangeAspect="1" noChangeArrowheads="1"/>
                      </p:cNvPicPr>
                      <p:nvPr/>
                    </p:nvPicPr>
                    <p:blipFill>
                      <a:blip r:embed="rId3"/>
                      <a:srcRect/>
                      <a:stretch>
                        <a:fillRect/>
                      </a:stretch>
                    </p:blipFill>
                    <p:spPr bwMode="auto">
                      <a:xfrm>
                        <a:off x="449874" y="902831"/>
                        <a:ext cx="7056784" cy="5505907"/>
                      </a:xfrm>
                      <a:prstGeom prst="rect">
                        <a:avLst/>
                      </a:prstGeom>
                      <a:noFill/>
                    </p:spPr>
                  </p:pic>
                </p:oleObj>
              </mc:Fallback>
            </mc:AlternateContent>
          </a:graphicData>
        </a:graphic>
      </p:graphicFrame>
      <p:sp>
        <p:nvSpPr>
          <p:cNvPr id="8" name="文本框 7"/>
          <p:cNvSpPr txBox="1"/>
          <p:nvPr/>
        </p:nvSpPr>
        <p:spPr>
          <a:xfrm>
            <a:off x="8003418" y="2348880"/>
            <a:ext cx="3204356" cy="1815882"/>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活动</a:t>
            </a:r>
            <a:endParaRPr lang="en-US" altLang="zh-CN" sz="2800" dirty="0">
              <a:solidFill>
                <a:srgbClr val="C0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决策点</a:t>
            </a:r>
            <a:endParaRPr lang="en-US" altLang="zh-CN" sz="2800" dirty="0">
              <a:solidFill>
                <a:srgbClr val="C0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信息流和控制流</a:t>
            </a:r>
            <a:endParaRPr lang="en-US" altLang="zh-CN" sz="2800" dirty="0">
              <a:solidFill>
                <a:srgbClr val="C0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泳道</a:t>
            </a:r>
          </a:p>
        </p:txBody>
      </p:sp>
      <p:cxnSp>
        <p:nvCxnSpPr>
          <p:cNvPr id="4" name="直接箭头连接符 3"/>
          <p:cNvCxnSpPr/>
          <p:nvPr/>
        </p:nvCxnSpPr>
        <p:spPr>
          <a:xfrm flipH="1" flipV="1">
            <a:off x="3286894" y="2132856"/>
            <a:ext cx="5184576" cy="612068"/>
          </a:xfrm>
          <a:prstGeom prst="straightConnector1">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034866" y="2672916"/>
            <a:ext cx="5148572" cy="468052"/>
          </a:xfrm>
          <a:prstGeom prst="straightConnector1">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2962858" y="3501008"/>
            <a:ext cx="5112568" cy="216024"/>
          </a:xfrm>
          <a:prstGeom prst="straightConnector1">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6491250" y="4005064"/>
            <a:ext cx="1692188" cy="36004"/>
          </a:xfrm>
          <a:prstGeom prst="straightConnector1">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71470" y="1304764"/>
            <a:ext cx="1422184"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控制对象</a:t>
            </a:r>
          </a:p>
        </p:txBody>
      </p:sp>
      <p:cxnSp>
        <p:nvCxnSpPr>
          <p:cNvPr id="15" name="直接箭头连接符 14"/>
          <p:cNvCxnSpPr>
            <a:stCxn id="14" idx="1"/>
          </p:cNvCxnSpPr>
          <p:nvPr/>
        </p:nvCxnSpPr>
        <p:spPr>
          <a:xfrm flipH="1" flipV="1">
            <a:off x="6095206" y="1177154"/>
            <a:ext cx="2376264" cy="358443"/>
          </a:xfrm>
          <a:prstGeom prst="straightConnector1">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2515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软件详细设计概述</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详细设计的</a:t>
            </a:r>
            <a:r>
              <a:rPr lang="en-US" altLang="zh-CN" dirty="0">
                <a:solidFill>
                  <a:schemeClr val="bg1">
                    <a:lumMod val="85000"/>
                  </a:schemeClr>
                </a:solidFill>
              </a:rPr>
              <a:t>UML</a:t>
            </a:r>
            <a:r>
              <a:rPr lang="zh-CN" altLang="en-US" dirty="0">
                <a:solidFill>
                  <a:schemeClr val="bg1">
                    <a:lumMod val="85000"/>
                  </a:schemeClr>
                </a:solidFill>
              </a:rPr>
              <a:t>模型</a:t>
            </a:r>
          </a:p>
          <a:p>
            <a:pPr marL="514350" indent="-514350">
              <a:buFont typeface="+mj-lt"/>
              <a:buAutoNum type="arabicPeriod"/>
            </a:pPr>
            <a:r>
              <a:rPr lang="zh-CN" altLang="en-US" dirty="0">
                <a:solidFill>
                  <a:srgbClr val="C00000"/>
                </a:solidFill>
              </a:rPr>
              <a:t>软件详细设计活动</a:t>
            </a:r>
            <a:endParaRPr lang="en-US" altLang="zh-CN" dirty="0">
              <a:solidFill>
                <a:srgbClr val="C00000"/>
              </a:solidFill>
            </a:endParaRPr>
          </a:p>
          <a:p>
            <a:pPr lvl="1"/>
            <a:r>
              <a:rPr lang="zh-CN" altLang="en-US" dirty="0">
                <a:solidFill>
                  <a:srgbClr val="C00000"/>
                </a:solidFill>
              </a:rPr>
              <a:t>用例设计</a:t>
            </a:r>
          </a:p>
          <a:p>
            <a:pPr lvl="1"/>
            <a:r>
              <a:rPr lang="zh-CN" altLang="en-US" dirty="0">
                <a:solidFill>
                  <a:srgbClr val="C00000"/>
                </a:solidFill>
              </a:rPr>
              <a:t>类设计</a:t>
            </a:r>
          </a:p>
          <a:p>
            <a:pPr lvl="1"/>
            <a:r>
              <a:rPr lang="zh-CN" altLang="en-US" dirty="0">
                <a:solidFill>
                  <a:srgbClr val="C00000"/>
                </a:solidFill>
              </a:rPr>
              <a:t>数据设计</a:t>
            </a:r>
            <a:endParaRPr lang="en-US" altLang="zh-CN" dirty="0">
              <a:solidFill>
                <a:srgbClr val="C00000"/>
              </a:solidFill>
            </a:endParaRPr>
          </a:p>
          <a:p>
            <a:pPr lvl="1"/>
            <a:r>
              <a:rPr lang="zh-CN" altLang="en-US" dirty="0">
                <a:solidFill>
                  <a:srgbClr val="C00000"/>
                </a:solidFill>
              </a:rPr>
              <a:t>子系统和构件设计</a:t>
            </a:r>
            <a:endParaRPr lang="en-US" altLang="zh-CN" dirty="0">
              <a:solidFill>
                <a:srgbClr val="C00000"/>
              </a:solidFill>
            </a:endParaRPr>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1770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en-US" altLang="zh-CN" dirty="0"/>
              <a:t>2.1 </a:t>
            </a:r>
            <a:r>
              <a:rPr lang="zh-CN" altLang="zh-CN" dirty="0"/>
              <a:t>用例设计</a:t>
            </a:r>
            <a:endParaRPr lang="en-US" altLang="zh-CN" dirty="0"/>
          </a:p>
        </p:txBody>
      </p:sp>
      <p:sp>
        <p:nvSpPr>
          <p:cNvPr id="2" name="内容占位符 1"/>
          <p:cNvSpPr>
            <a:spLocks noGrp="1"/>
          </p:cNvSpPr>
          <p:nvPr>
            <p:ph idx="1"/>
          </p:nvPr>
        </p:nvSpPr>
        <p:spPr/>
        <p:txBody>
          <a:bodyPr>
            <a:normAutofit/>
          </a:bodyPr>
          <a:lstStyle/>
          <a:p>
            <a:r>
              <a:rPr lang="zh-CN" altLang="en-US" dirty="0"/>
              <a:t>任务</a:t>
            </a:r>
            <a:endParaRPr lang="en-US" altLang="zh-CN" dirty="0"/>
          </a:p>
          <a:p>
            <a:pPr lvl="1"/>
            <a:r>
              <a:rPr lang="zh-CN" altLang="zh-CN" dirty="0"/>
              <a:t>基于体系结构和界面设计给出的</a:t>
            </a:r>
            <a:r>
              <a:rPr lang="zh-CN" altLang="zh-CN" dirty="0">
                <a:solidFill>
                  <a:srgbClr val="C00000"/>
                </a:solidFill>
              </a:rPr>
              <a:t>设计元素</a:t>
            </a:r>
            <a:r>
              <a:rPr lang="zh-CN" altLang="zh-CN" dirty="0"/>
              <a:t>，设计</a:t>
            </a:r>
            <a:r>
              <a:rPr lang="zh-CN" altLang="en-US" dirty="0"/>
              <a:t>每个</a:t>
            </a:r>
            <a:r>
              <a:rPr lang="zh-CN" altLang="zh-CN" b="1" dirty="0">
                <a:solidFill>
                  <a:srgbClr val="C00000"/>
                </a:solidFill>
              </a:rPr>
              <a:t>用例的实现方案</a:t>
            </a:r>
            <a:endParaRPr lang="en-US" altLang="zh-CN" b="1" dirty="0">
              <a:solidFill>
                <a:srgbClr val="C00000"/>
              </a:solidFill>
            </a:endParaRPr>
          </a:p>
          <a:p>
            <a:pPr lvl="1"/>
            <a:endParaRPr lang="en-US" altLang="zh-CN" b="1" dirty="0">
              <a:solidFill>
                <a:srgbClr val="C00000"/>
              </a:solidFill>
            </a:endParaRPr>
          </a:p>
          <a:p>
            <a:r>
              <a:rPr lang="zh-CN" altLang="en-US" dirty="0"/>
              <a:t>用例的实现方案</a:t>
            </a:r>
            <a:endParaRPr lang="en-US" altLang="zh-CN" dirty="0"/>
          </a:p>
          <a:p>
            <a:pPr lvl="1"/>
            <a:r>
              <a:rPr lang="zh-CN" altLang="en-US" dirty="0"/>
              <a:t>用例如何通过各个</a:t>
            </a:r>
            <a:r>
              <a:rPr lang="zh-CN" altLang="en-US" dirty="0">
                <a:solidFill>
                  <a:srgbClr val="C00000"/>
                </a:solidFill>
              </a:rPr>
              <a:t>设计元素（</a:t>
            </a:r>
            <a:r>
              <a:rPr lang="zh-CN" altLang="en-US" dirty="0"/>
              <a:t>构件、设计类</a:t>
            </a:r>
            <a:r>
              <a:rPr lang="zh-CN" altLang="en-US" dirty="0">
                <a:solidFill>
                  <a:srgbClr val="C00000"/>
                </a:solidFill>
              </a:rPr>
              <a:t>）</a:t>
            </a:r>
            <a:r>
              <a:rPr lang="zh-CN" altLang="en-US" dirty="0"/>
              <a:t>来实现的</a:t>
            </a:r>
            <a:endParaRPr lang="en-US" altLang="zh-CN" dirty="0"/>
          </a:p>
          <a:p>
            <a:pPr lvl="1"/>
            <a:r>
              <a:rPr lang="zh-CN" altLang="en-US" dirty="0"/>
              <a:t>这些设计元素之间在用例实现过程中的</a:t>
            </a:r>
            <a:r>
              <a:rPr lang="zh-CN" altLang="en-US" dirty="0">
                <a:solidFill>
                  <a:srgbClr val="C00000"/>
                </a:solidFill>
              </a:rPr>
              <a:t>协同和交互</a:t>
            </a:r>
            <a:endParaRPr lang="en-US" altLang="zh-CN" dirty="0">
              <a:solidFill>
                <a:srgbClr val="C00000"/>
              </a:solidFill>
            </a:endParaRPr>
          </a:p>
          <a:p>
            <a:pPr lvl="1"/>
            <a:r>
              <a:rPr lang="zh-CN" altLang="en-US" dirty="0"/>
              <a:t>精细化各个</a:t>
            </a:r>
            <a:r>
              <a:rPr lang="zh-CN" altLang="en-US" dirty="0">
                <a:solidFill>
                  <a:srgbClr val="C00000"/>
                </a:solidFill>
              </a:rPr>
              <a:t>设计元素，如</a:t>
            </a:r>
            <a:r>
              <a:rPr lang="zh-CN" altLang="en-US" dirty="0"/>
              <a:t>接口、实现细节等</a:t>
            </a:r>
            <a:endParaRPr lang="zh-CN" altLang="zh-CN"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C3A0ADB2-5F77-46E0-AE37-1F93877B3953}"/>
              </a:ext>
            </a:extLst>
          </p:cNvPr>
          <p:cNvSpPr/>
          <p:nvPr/>
        </p:nvSpPr>
        <p:spPr>
          <a:xfrm>
            <a:off x="298561" y="4437112"/>
            <a:ext cx="8718041" cy="17281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dirty="0"/>
              <a:t>用例设计的过程</a:t>
            </a:r>
          </a:p>
        </p:txBody>
      </p:sp>
      <p:sp>
        <p:nvSpPr>
          <p:cNvPr id="6" name="圆角矩形 5"/>
          <p:cNvSpPr/>
          <p:nvPr/>
        </p:nvSpPr>
        <p:spPr>
          <a:xfrm>
            <a:off x="400333" y="4689140"/>
            <a:ext cx="1734434" cy="1188132"/>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设计用例实现方案</a:t>
            </a:r>
          </a:p>
        </p:txBody>
      </p:sp>
      <p:sp>
        <p:nvSpPr>
          <p:cNvPr id="7" name="右箭头 6"/>
          <p:cNvSpPr/>
          <p:nvPr/>
        </p:nvSpPr>
        <p:spPr>
          <a:xfrm>
            <a:off x="2347874" y="4962036"/>
            <a:ext cx="889653" cy="73521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3381825" y="4715219"/>
            <a:ext cx="1812685" cy="1188132"/>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构造设计类图</a:t>
            </a:r>
          </a:p>
        </p:txBody>
      </p:sp>
      <p:sp>
        <p:nvSpPr>
          <p:cNvPr id="9" name="右箭头 8"/>
          <p:cNvSpPr/>
          <p:nvPr/>
        </p:nvSpPr>
        <p:spPr>
          <a:xfrm>
            <a:off x="5302567" y="4938330"/>
            <a:ext cx="855701" cy="7419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圆角矩形 9"/>
          <p:cNvSpPr/>
          <p:nvPr/>
        </p:nvSpPr>
        <p:spPr>
          <a:xfrm>
            <a:off x="6275226" y="4715219"/>
            <a:ext cx="2592288" cy="1188132"/>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优化和评审用例设计方案</a:t>
            </a:r>
          </a:p>
        </p:txBody>
      </p:sp>
      <p:cxnSp>
        <p:nvCxnSpPr>
          <p:cNvPr id="23" name="直接箭头连接符 22"/>
          <p:cNvCxnSpPr>
            <a:cxnSpLocks/>
            <a:stCxn id="24" idx="2"/>
          </p:cNvCxnSpPr>
          <p:nvPr/>
        </p:nvCxnSpPr>
        <p:spPr>
          <a:xfrm>
            <a:off x="1188354" y="2601353"/>
            <a:ext cx="10308" cy="1835759"/>
          </a:xfrm>
          <a:prstGeom prst="straightConnector1">
            <a:avLst/>
          </a:prstGeom>
          <a:ln w="508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2683" y="1745485"/>
            <a:ext cx="10699088" cy="891428"/>
            <a:chOff x="472682" y="1745484"/>
            <a:chExt cx="11222185" cy="1387497"/>
          </a:xfrm>
        </p:grpSpPr>
        <p:sp>
          <p:nvSpPr>
            <p:cNvPr id="24" name="圆角矩形 6">
              <a:extLst>
                <a:ext uri="{FF2B5EF4-FFF2-40B4-BE49-F238E27FC236}">
                  <a16:creationId xmlns:a16="http://schemas.microsoft.com/office/drawing/2014/main" id="{4CE845AD-8883-47B5-816F-C030E80D745C}"/>
                </a:ext>
              </a:extLst>
            </p:cNvPr>
            <p:cNvSpPr/>
            <p:nvPr/>
          </p:nvSpPr>
          <p:spPr>
            <a:xfrm>
              <a:off x="472682" y="1745484"/>
              <a:ext cx="1501322" cy="133214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latin typeface="微软雅黑" panose="020B0503020204020204" charset="-122"/>
                  <a:ea typeface="微软雅黑" panose="020B0503020204020204" charset="-122"/>
                </a:rPr>
                <a:t>用例设计</a:t>
              </a:r>
              <a:endParaRPr lang="zh-CN" altLang="en-US" dirty="0">
                <a:latin typeface="微软雅黑" panose="020B0503020204020204" charset="-122"/>
                <a:ea typeface="微软雅黑" panose="020B0503020204020204" charset="-122"/>
              </a:endParaRPr>
            </a:p>
          </p:txBody>
        </p:sp>
        <p:sp>
          <p:nvSpPr>
            <p:cNvPr id="26" name="圆角矩形 7">
              <a:extLst>
                <a:ext uri="{FF2B5EF4-FFF2-40B4-BE49-F238E27FC236}">
                  <a16:creationId xmlns:a16="http://schemas.microsoft.com/office/drawing/2014/main" id="{0954646F-09A7-46E6-B297-2DFEE46021BC}"/>
                </a:ext>
              </a:extLst>
            </p:cNvPr>
            <p:cNvSpPr/>
            <p:nvPr/>
          </p:nvSpPr>
          <p:spPr>
            <a:xfrm>
              <a:off x="2786846" y="1773059"/>
              <a:ext cx="1501322" cy="1339289"/>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2000">
                  <a:solidFill>
                    <a:schemeClr val="bg1"/>
                  </a:solidFill>
                  <a:latin typeface="微软雅黑" panose="020B0503020204020204" charset="-122"/>
                  <a:ea typeface="微软雅黑" panose="020B0503020204020204" charset="-122"/>
                </a:rPr>
                <a:t>子系统</a:t>
              </a:r>
              <a:r>
                <a:rPr lang="en-US" altLang="zh-CN" sz="2000" dirty="0">
                  <a:solidFill>
                    <a:schemeClr val="bg1"/>
                  </a:solidFill>
                  <a:latin typeface="微软雅黑" panose="020B0503020204020204" charset="-122"/>
                  <a:ea typeface="微软雅黑" panose="020B0503020204020204" charset="-122"/>
                </a:rPr>
                <a:t>/</a:t>
              </a:r>
              <a:r>
                <a:rPr lang="zh-CN" altLang="en-US" sz="2000" dirty="0">
                  <a:solidFill>
                    <a:schemeClr val="bg1"/>
                  </a:solidFill>
                  <a:latin typeface="微软雅黑" panose="020B0503020204020204" charset="-122"/>
                  <a:ea typeface="微软雅黑" panose="020B0503020204020204" charset="-122"/>
                </a:rPr>
                <a:t>构件</a:t>
              </a:r>
              <a:r>
                <a:rPr lang="zh-CN" altLang="zh-CN" sz="2000" dirty="0">
                  <a:solidFill>
                    <a:schemeClr val="bg1"/>
                  </a:solidFill>
                  <a:latin typeface="微软雅黑" panose="020B0503020204020204" charset="-122"/>
                  <a:ea typeface="微软雅黑" panose="020B0503020204020204" charset="-122"/>
                </a:rPr>
                <a:t>设计</a:t>
              </a:r>
              <a:endParaRPr lang="zh-CN" altLang="en-US" sz="2000" dirty="0">
                <a:solidFill>
                  <a:schemeClr val="bg1"/>
                </a:solidFill>
                <a:latin typeface="微软雅黑" panose="020B0503020204020204" charset="-122"/>
                <a:ea typeface="微软雅黑" panose="020B0503020204020204" charset="-122"/>
              </a:endParaRPr>
            </a:p>
          </p:txBody>
        </p:sp>
        <p:sp>
          <p:nvSpPr>
            <p:cNvPr id="27" name="圆角矩形 16">
              <a:extLst>
                <a:ext uri="{FF2B5EF4-FFF2-40B4-BE49-F238E27FC236}">
                  <a16:creationId xmlns:a16="http://schemas.microsoft.com/office/drawing/2014/main" id="{5351CDB6-EDC6-40B5-AB56-38562E73CAD1}"/>
                </a:ext>
              </a:extLst>
            </p:cNvPr>
            <p:cNvSpPr/>
            <p:nvPr/>
          </p:nvSpPr>
          <p:spPr>
            <a:xfrm>
              <a:off x="5118932" y="1800833"/>
              <a:ext cx="1501322" cy="1332148"/>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2000" dirty="0">
                  <a:solidFill>
                    <a:schemeClr val="bg1"/>
                  </a:solidFill>
                  <a:latin typeface="微软雅黑" panose="020B0503020204020204" charset="-122"/>
                  <a:ea typeface="微软雅黑" panose="020B0503020204020204" charset="-122"/>
                </a:rPr>
                <a:t>类设计</a:t>
              </a:r>
              <a:endParaRPr lang="zh-CN" altLang="en-US" sz="2000" dirty="0">
                <a:solidFill>
                  <a:schemeClr val="bg1"/>
                </a:solidFill>
                <a:latin typeface="微软雅黑" panose="020B0503020204020204" charset="-122"/>
                <a:ea typeface="微软雅黑" panose="020B0503020204020204" charset="-122"/>
              </a:endParaRPr>
            </a:p>
          </p:txBody>
        </p:sp>
        <p:sp>
          <p:nvSpPr>
            <p:cNvPr id="28" name="圆角矩形 17">
              <a:extLst>
                <a:ext uri="{FF2B5EF4-FFF2-40B4-BE49-F238E27FC236}">
                  <a16:creationId xmlns:a16="http://schemas.microsoft.com/office/drawing/2014/main" id="{CBE2414A-0697-45C3-B2F6-357499F2D1E0}"/>
                </a:ext>
              </a:extLst>
            </p:cNvPr>
            <p:cNvSpPr/>
            <p:nvPr/>
          </p:nvSpPr>
          <p:spPr>
            <a:xfrm>
              <a:off x="7515281" y="1772816"/>
              <a:ext cx="1501322" cy="1332148"/>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2000" dirty="0">
                  <a:solidFill>
                    <a:schemeClr val="bg1"/>
                  </a:solidFill>
                  <a:latin typeface="微软雅黑" panose="020B0503020204020204" charset="-122"/>
                  <a:ea typeface="微软雅黑" panose="020B0503020204020204" charset="-122"/>
                </a:rPr>
                <a:t>数据模型设计</a:t>
              </a:r>
              <a:endParaRPr lang="zh-CN" altLang="en-US" sz="2000" dirty="0">
                <a:solidFill>
                  <a:schemeClr val="bg1"/>
                </a:solidFill>
                <a:latin typeface="微软雅黑" panose="020B0503020204020204" charset="-122"/>
                <a:ea typeface="微软雅黑" panose="020B0503020204020204" charset="-122"/>
              </a:endParaRPr>
            </a:p>
          </p:txBody>
        </p:sp>
        <p:sp>
          <p:nvSpPr>
            <p:cNvPr id="29" name="圆角矩形 18">
              <a:extLst>
                <a:ext uri="{FF2B5EF4-FFF2-40B4-BE49-F238E27FC236}">
                  <a16:creationId xmlns:a16="http://schemas.microsoft.com/office/drawing/2014/main" id="{628A6CF0-95C4-442A-B249-9362E5FDACCE}"/>
                </a:ext>
              </a:extLst>
            </p:cNvPr>
            <p:cNvSpPr/>
            <p:nvPr/>
          </p:nvSpPr>
          <p:spPr>
            <a:xfrm>
              <a:off x="9911630" y="1772816"/>
              <a:ext cx="1783237" cy="1332148"/>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000" dirty="0">
                  <a:solidFill>
                    <a:schemeClr val="bg1"/>
                  </a:solidFill>
                  <a:latin typeface="微软雅黑" panose="020B0503020204020204" charset="-122"/>
                  <a:ea typeface="微软雅黑" panose="020B0503020204020204" charset="-122"/>
                </a:rPr>
                <a:t>文档化和评审设计</a:t>
              </a:r>
            </a:p>
          </p:txBody>
        </p:sp>
        <p:sp>
          <p:nvSpPr>
            <p:cNvPr id="30" name="右箭头 19">
              <a:extLst>
                <a:ext uri="{FF2B5EF4-FFF2-40B4-BE49-F238E27FC236}">
                  <a16:creationId xmlns:a16="http://schemas.microsoft.com/office/drawing/2014/main" id="{B4B28032-5D05-4E87-914D-32AF4A31C5AF}"/>
                </a:ext>
              </a:extLst>
            </p:cNvPr>
            <p:cNvSpPr/>
            <p:nvPr/>
          </p:nvSpPr>
          <p:spPr>
            <a:xfrm>
              <a:off x="2055793"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solidFill>
                  <a:schemeClr val="tx1"/>
                </a:solidFill>
              </a:endParaRPr>
            </a:p>
          </p:txBody>
        </p:sp>
        <p:sp>
          <p:nvSpPr>
            <p:cNvPr id="31" name="右箭头 19">
              <a:extLst>
                <a:ext uri="{FF2B5EF4-FFF2-40B4-BE49-F238E27FC236}">
                  <a16:creationId xmlns:a16="http://schemas.microsoft.com/office/drawing/2014/main" id="{4B0032E8-7F7D-42D3-9391-DF23221B6C2E}"/>
                </a:ext>
              </a:extLst>
            </p:cNvPr>
            <p:cNvSpPr/>
            <p:nvPr/>
          </p:nvSpPr>
          <p:spPr>
            <a:xfrm>
              <a:off x="4394600"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solidFill>
                  <a:schemeClr val="tx1"/>
                </a:solidFill>
              </a:endParaRPr>
            </a:p>
          </p:txBody>
        </p:sp>
        <p:sp>
          <p:nvSpPr>
            <p:cNvPr id="32" name="右箭头 19">
              <a:extLst>
                <a:ext uri="{FF2B5EF4-FFF2-40B4-BE49-F238E27FC236}">
                  <a16:creationId xmlns:a16="http://schemas.microsoft.com/office/drawing/2014/main" id="{A3ADD2DB-FA87-489B-B06E-98487CE3A157}"/>
                </a:ext>
              </a:extLst>
            </p:cNvPr>
            <p:cNvSpPr/>
            <p:nvPr/>
          </p:nvSpPr>
          <p:spPr>
            <a:xfrm>
              <a:off x="6724661"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solidFill>
                  <a:schemeClr val="tx1"/>
                </a:solidFill>
              </a:endParaRPr>
            </a:p>
          </p:txBody>
        </p:sp>
        <p:sp>
          <p:nvSpPr>
            <p:cNvPr id="33" name="右箭头 19">
              <a:extLst>
                <a:ext uri="{FF2B5EF4-FFF2-40B4-BE49-F238E27FC236}">
                  <a16:creationId xmlns:a16="http://schemas.microsoft.com/office/drawing/2014/main" id="{8C7F80F5-7476-4675-9602-58E5575A42E6}"/>
                </a:ext>
              </a:extLst>
            </p:cNvPr>
            <p:cNvSpPr/>
            <p:nvPr/>
          </p:nvSpPr>
          <p:spPr>
            <a:xfrm>
              <a:off x="9124326" y="2057614"/>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solidFill>
                  <a:schemeClr val="tx1"/>
                </a:solidFill>
              </a:endParaRPr>
            </a:p>
          </p:txBody>
        </p:sp>
      </p:grpSp>
      <p:sp>
        <p:nvSpPr>
          <p:cNvPr id="2" name="文本框 1">
            <a:extLst>
              <a:ext uri="{FF2B5EF4-FFF2-40B4-BE49-F238E27FC236}">
                <a16:creationId xmlns:a16="http://schemas.microsoft.com/office/drawing/2014/main" id="{3C09AF43-0A88-444E-8276-833795EBBDC9}"/>
              </a:ext>
            </a:extLst>
          </p:cNvPr>
          <p:cNvSpPr txBox="1"/>
          <p:nvPr/>
        </p:nvSpPr>
        <p:spPr>
          <a:xfrm>
            <a:off x="9335566" y="5052373"/>
            <a:ext cx="2339102"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用例设计子过程</a:t>
            </a:r>
          </a:p>
        </p:txBody>
      </p:sp>
      <p:sp>
        <p:nvSpPr>
          <p:cNvPr id="3" name="文本框 2">
            <a:extLst>
              <a:ext uri="{FF2B5EF4-FFF2-40B4-BE49-F238E27FC236}">
                <a16:creationId xmlns:a16="http://schemas.microsoft.com/office/drawing/2014/main" id="{09A8CD8F-E0A8-D5F3-6332-65815EBAE3EB}"/>
              </a:ext>
            </a:extLst>
          </p:cNvPr>
          <p:cNvSpPr txBox="1"/>
          <p:nvPr/>
        </p:nvSpPr>
        <p:spPr>
          <a:xfrm>
            <a:off x="4683718" y="933624"/>
            <a:ext cx="2040943"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详细设计过程</a:t>
            </a:r>
          </a:p>
        </p:txBody>
      </p:sp>
      <p:sp>
        <p:nvSpPr>
          <p:cNvPr id="11" name="矩形 10"/>
          <p:cNvSpPr/>
          <p:nvPr/>
        </p:nvSpPr>
        <p:spPr>
          <a:xfrm>
            <a:off x="298560" y="1386031"/>
            <a:ext cx="11521281" cy="136677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lvl="0"/>
            <a:r>
              <a:rPr lang="en-US" altLang="zh-CN" dirty="0"/>
              <a:t>1. </a:t>
            </a:r>
            <a:r>
              <a:rPr lang="zh-CN" altLang="zh-CN" dirty="0"/>
              <a:t>设计用例实现方案</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en-US" dirty="0"/>
              <a:t>输入</a:t>
            </a:r>
            <a:endParaRPr lang="en-US" altLang="zh-CN" dirty="0"/>
          </a:p>
          <a:p>
            <a:pPr lvl="1"/>
            <a:r>
              <a:rPr lang="zh-CN" altLang="zh-CN" dirty="0"/>
              <a:t>分析</a:t>
            </a:r>
            <a:r>
              <a:rPr lang="zh-CN" altLang="en-US" dirty="0"/>
              <a:t>模型中每个</a:t>
            </a:r>
            <a:r>
              <a:rPr lang="zh-CN" altLang="zh-CN" dirty="0"/>
              <a:t>用例的</a:t>
            </a:r>
            <a:r>
              <a:rPr lang="zh-CN" altLang="zh-CN" b="1" dirty="0">
                <a:solidFill>
                  <a:srgbClr val="C00000"/>
                </a:solidFill>
              </a:rPr>
              <a:t>交互图</a:t>
            </a:r>
            <a:r>
              <a:rPr lang="zh-CN" altLang="zh-CN" dirty="0"/>
              <a:t>，</a:t>
            </a:r>
            <a:r>
              <a:rPr lang="zh-CN" altLang="en-US" b="1" dirty="0">
                <a:solidFill>
                  <a:srgbClr val="C00000"/>
                </a:solidFill>
              </a:rPr>
              <a:t>分析类图</a:t>
            </a:r>
            <a:endParaRPr lang="en-US" altLang="zh-CN" b="1" dirty="0">
              <a:solidFill>
                <a:srgbClr val="C00000"/>
              </a:solidFill>
            </a:endParaRPr>
          </a:p>
          <a:p>
            <a:pPr lvl="1"/>
            <a:r>
              <a:rPr lang="zh-CN" altLang="en-US" b="1" dirty="0">
                <a:solidFill>
                  <a:srgbClr val="C00000"/>
                </a:solidFill>
              </a:rPr>
              <a:t>体系结构设计和用户界面设计元素</a:t>
            </a:r>
            <a:endParaRPr lang="en-US" altLang="zh-CN" dirty="0"/>
          </a:p>
          <a:p>
            <a:r>
              <a:rPr lang="zh-CN" altLang="en-US" dirty="0"/>
              <a:t>方法</a:t>
            </a:r>
            <a:endParaRPr lang="en-US" altLang="zh-CN" dirty="0"/>
          </a:p>
          <a:p>
            <a:pPr lvl="1"/>
            <a:r>
              <a:rPr lang="zh-CN" altLang="zh-CN" dirty="0"/>
              <a:t>在分析阶段交互图的基础上，将交互图的</a:t>
            </a:r>
            <a:r>
              <a:rPr lang="zh-CN" altLang="zh-CN" b="1" dirty="0">
                <a:solidFill>
                  <a:srgbClr val="C00000"/>
                </a:solidFill>
              </a:rPr>
              <a:t>分析类</a:t>
            </a:r>
            <a:r>
              <a:rPr lang="zh-CN" altLang="zh-CN" dirty="0"/>
              <a:t>转化为用例实现的</a:t>
            </a:r>
            <a:r>
              <a:rPr lang="zh-CN" altLang="zh-CN" b="1" dirty="0">
                <a:solidFill>
                  <a:srgbClr val="C00000"/>
                </a:solidFill>
              </a:rPr>
              <a:t>设计类</a:t>
            </a:r>
            <a:r>
              <a:rPr lang="zh-CN" altLang="zh-CN" dirty="0"/>
              <a:t>，同时引入体系结构设计和用户界面设计所生成的设计元素，共同形成关于用例实现的交互模型</a:t>
            </a:r>
            <a:endParaRPr lang="en-US" altLang="zh-CN" dirty="0"/>
          </a:p>
          <a:p>
            <a:r>
              <a:rPr lang="zh-CN" altLang="en-US" dirty="0"/>
              <a:t>输出</a:t>
            </a:r>
            <a:endParaRPr lang="en-US" altLang="zh-CN" dirty="0"/>
          </a:p>
          <a:p>
            <a:pPr lvl="1"/>
            <a:r>
              <a:rPr lang="zh-CN" altLang="en-US" dirty="0"/>
              <a:t>用例实现的顺序图</a:t>
            </a:r>
            <a:endParaRPr lang="en-US" altLang="zh-CN" dirty="0"/>
          </a:p>
          <a:p>
            <a:pPr lvl="1"/>
            <a:r>
              <a:rPr lang="zh-CN" altLang="en-US" dirty="0"/>
              <a:t>基于顺序图发现的设计元素，如构件、设计类等</a:t>
            </a:r>
            <a:endParaRPr lang="en-US" altLang="zh-CN" dirty="0"/>
          </a:p>
          <a:p>
            <a:pPr lvl="1"/>
            <a:r>
              <a:rPr lang="zh-CN" altLang="en-US" dirty="0"/>
              <a:t>设计类中的细节，如接口、方法、交互等</a:t>
            </a:r>
            <a:endParaRPr lang="en-US" altLang="zh-CN"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lvl="0"/>
            <a:r>
              <a:rPr lang="en-US" altLang="zh-CN" dirty="0"/>
              <a:t>1. </a:t>
            </a:r>
            <a:r>
              <a:rPr lang="zh-CN" altLang="zh-CN" dirty="0"/>
              <a:t>设计用例实现方案</a:t>
            </a:r>
            <a:endParaRPr lang="zh-CN" altLang="en-US" dirty="0"/>
          </a:p>
        </p:txBody>
      </p:sp>
      <p:sp>
        <p:nvSpPr>
          <p:cNvPr id="2" name="内容占位符 1"/>
          <p:cNvSpPr>
            <a:spLocks noGrp="1"/>
          </p:cNvSpPr>
          <p:nvPr>
            <p:ph idx="1"/>
          </p:nvPr>
        </p:nvSpPr>
        <p:spPr/>
        <p:txBody>
          <a:bodyPr>
            <a:normAutofit fontScale="85000" lnSpcReduction="20000"/>
          </a:bodyPr>
          <a:lstStyle/>
          <a:p>
            <a:r>
              <a:rPr lang="zh-CN" altLang="en-US" dirty="0"/>
              <a:t>分析阶段的交互图</a:t>
            </a:r>
          </a:p>
          <a:p>
            <a:pPr lvl="1"/>
            <a:r>
              <a:rPr lang="zh-CN" altLang="en-US" b="1" dirty="0"/>
              <a:t>目的</a:t>
            </a:r>
            <a:r>
              <a:rPr lang="zh-CN" altLang="en-US" dirty="0"/>
              <a:t>：主要用于理解问题域和需求，以及系统如何响应外部事件或用户操作。</a:t>
            </a:r>
          </a:p>
          <a:p>
            <a:pPr lvl="1"/>
            <a:r>
              <a:rPr lang="zh-CN" altLang="en-US" b="1" dirty="0"/>
              <a:t>细节程度</a:t>
            </a:r>
            <a:r>
              <a:rPr lang="zh-CN" altLang="en-US" dirty="0"/>
              <a:t>：分析阶段的交互图较为抽象，重点在于描述</a:t>
            </a:r>
            <a:r>
              <a:rPr lang="zh-CN" altLang="en-US" dirty="0">
                <a:solidFill>
                  <a:srgbClr val="C00000"/>
                </a:solidFill>
              </a:rPr>
              <a:t>分析类</a:t>
            </a:r>
            <a:r>
              <a:rPr lang="zh-CN" altLang="en-US" dirty="0"/>
              <a:t>的职责和交互</a:t>
            </a:r>
            <a:endParaRPr lang="en-US" altLang="zh-CN" b="1" dirty="0">
              <a:solidFill>
                <a:srgbClr val="C00000"/>
              </a:solidFill>
            </a:endParaRPr>
          </a:p>
          <a:p>
            <a:pPr lvl="1"/>
            <a:r>
              <a:rPr lang="zh-CN" altLang="en-US" dirty="0"/>
              <a:t>如：网购商品用例中有</a:t>
            </a:r>
            <a:r>
              <a:rPr lang="zh-CN" altLang="en-US" dirty="0">
                <a:solidFill>
                  <a:srgbClr val="C00000"/>
                </a:solidFill>
              </a:rPr>
              <a:t>分析类</a:t>
            </a:r>
            <a:r>
              <a:rPr lang="zh-CN" altLang="en-US" dirty="0"/>
              <a:t>“订单详情”</a:t>
            </a:r>
            <a:endParaRPr lang="en-US" altLang="zh-CN" dirty="0"/>
          </a:p>
          <a:p>
            <a:pPr lvl="1"/>
            <a:endParaRPr lang="en-US" altLang="zh-CN" b="1" dirty="0">
              <a:solidFill>
                <a:srgbClr val="C00000"/>
              </a:solidFill>
            </a:endParaRPr>
          </a:p>
          <a:p>
            <a:r>
              <a:rPr lang="zh-CN" altLang="en-US" dirty="0"/>
              <a:t>设计阶段的交互图</a:t>
            </a:r>
          </a:p>
          <a:p>
            <a:pPr lvl="1"/>
            <a:r>
              <a:rPr lang="zh-CN" altLang="en-US" b="1" dirty="0"/>
              <a:t>目的</a:t>
            </a:r>
            <a:r>
              <a:rPr lang="zh-CN" altLang="en-US" dirty="0"/>
              <a:t>：设计阶段的交互图用于详细描述软件设计元素之间的交互，包括方法调用、消息传递等</a:t>
            </a:r>
            <a:endParaRPr lang="en-US" altLang="zh-CN" dirty="0"/>
          </a:p>
          <a:p>
            <a:pPr lvl="1"/>
            <a:r>
              <a:rPr lang="zh-CN" altLang="en-US" b="1" dirty="0"/>
              <a:t>细节程度</a:t>
            </a:r>
            <a:r>
              <a:rPr lang="zh-CN" altLang="en-US" dirty="0"/>
              <a:t>：设计阶段的交互图更加详细，更彻重于</a:t>
            </a:r>
            <a:r>
              <a:rPr lang="zh-CN" altLang="en-US" dirty="0">
                <a:solidFill>
                  <a:srgbClr val="C00000"/>
                </a:solidFill>
              </a:rPr>
              <a:t>设计类</a:t>
            </a:r>
            <a:r>
              <a:rPr lang="zh-CN" altLang="en-US" dirty="0"/>
              <a:t>的引入和实际方法的调用与流程控制。</a:t>
            </a:r>
            <a:endParaRPr lang="en-US" altLang="zh-CN" dirty="0"/>
          </a:p>
          <a:p>
            <a:pPr lvl="1"/>
            <a:r>
              <a:rPr lang="zh-CN" altLang="en-US" dirty="0"/>
              <a:t>如：分析类“订单详情”需要细化为</a:t>
            </a:r>
            <a:r>
              <a:rPr lang="zh-CN" altLang="en-US" dirty="0">
                <a:solidFill>
                  <a:srgbClr val="C00000"/>
                </a:solidFill>
              </a:rPr>
              <a:t>设计类</a:t>
            </a:r>
            <a:r>
              <a:rPr lang="zh-CN" altLang="en-US" dirty="0"/>
              <a:t>“商品快照”、“收货人信息”、“支付信息”等。</a:t>
            </a:r>
          </a:p>
        </p:txBody>
      </p:sp>
    </p:spTree>
    <p:extLst>
      <p:ext uri="{BB962C8B-B14F-4D97-AF65-F5344CB8AC3E}">
        <p14:creationId xmlns:p14="http://schemas.microsoft.com/office/powerpoint/2010/main" val="21609705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C9DA2-E118-487A-85D1-697004AAC6BC}"/>
              </a:ext>
            </a:extLst>
          </p:cNvPr>
          <p:cNvSpPr>
            <a:spLocks noGrp="1"/>
          </p:cNvSpPr>
          <p:nvPr>
            <p:ph type="title"/>
          </p:nvPr>
        </p:nvSpPr>
        <p:spPr/>
        <p:txBody>
          <a:bodyPr/>
          <a:lstStyle/>
          <a:p>
            <a:r>
              <a:rPr lang="zh-CN" altLang="en-US" dirty="0"/>
              <a:t>示例：需求分析阶段的用例交互图</a:t>
            </a:r>
          </a:p>
        </p:txBody>
      </p:sp>
      <p:sp>
        <p:nvSpPr>
          <p:cNvPr id="4" name="Rectangle 2">
            <a:extLst>
              <a:ext uri="{FF2B5EF4-FFF2-40B4-BE49-F238E27FC236}">
                <a16:creationId xmlns:a16="http://schemas.microsoft.com/office/drawing/2014/main" id="{0D3CA0BF-43E6-4CDB-9C47-981FBE14C1A0}"/>
              </a:ext>
            </a:extLst>
          </p:cNvPr>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EAC3B021-F816-4344-8A75-8A2CA070B37B}"/>
              </a:ext>
            </a:extLst>
          </p:cNvPr>
          <p:cNvSpPr/>
          <p:nvPr/>
        </p:nvSpPr>
        <p:spPr>
          <a:xfrm>
            <a:off x="550590" y="5481228"/>
            <a:ext cx="9685076" cy="86025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分析阶段的用例交互图说明了什么？</a:t>
            </a:r>
            <a:r>
              <a:rPr lang="zh-CN" altLang="en-US" dirty="0">
                <a:latin typeface="微软雅黑" panose="020B0503020204020204" charset="-122"/>
                <a:ea typeface="微软雅黑" panose="020B0503020204020204" charset="-122"/>
              </a:rPr>
              <a:t>注意：</a:t>
            </a:r>
            <a:r>
              <a:rPr lang="zh-CN" altLang="en-US" dirty="0">
                <a:solidFill>
                  <a:schemeClr val="lt1"/>
                </a:solidFill>
                <a:latin typeface="微软雅黑" panose="020B0503020204020204" charset="-122"/>
                <a:ea typeface="微软雅黑" panose="020B0503020204020204" charset="-122"/>
              </a:rPr>
              <a:t>其中的类是分析类！</a:t>
            </a:r>
          </a:p>
        </p:txBody>
      </p:sp>
      <p:pic>
        <p:nvPicPr>
          <p:cNvPr id="10" name="图片 9">
            <a:extLst>
              <a:ext uri="{FF2B5EF4-FFF2-40B4-BE49-F238E27FC236}">
                <a16:creationId xmlns:a16="http://schemas.microsoft.com/office/drawing/2014/main" id="{EF4B2339-C7C6-E504-560C-24C329B60F92}"/>
              </a:ext>
            </a:extLst>
          </p:cNvPr>
          <p:cNvPicPr>
            <a:picLocks noChangeAspect="1"/>
          </p:cNvPicPr>
          <p:nvPr/>
        </p:nvPicPr>
        <p:blipFill>
          <a:blip r:embed="rId2"/>
          <a:stretch>
            <a:fillRect/>
          </a:stretch>
        </p:blipFill>
        <p:spPr>
          <a:xfrm>
            <a:off x="1018641" y="1214218"/>
            <a:ext cx="9457915" cy="4231006"/>
          </a:xfrm>
          <a:prstGeom prst="rect">
            <a:avLst/>
          </a:prstGeom>
        </p:spPr>
      </p:pic>
      <p:sp>
        <p:nvSpPr>
          <p:cNvPr id="3" name="文本框 2">
            <a:extLst>
              <a:ext uri="{FF2B5EF4-FFF2-40B4-BE49-F238E27FC236}">
                <a16:creationId xmlns:a16="http://schemas.microsoft.com/office/drawing/2014/main" id="{9C535995-FE9B-F751-B642-C5045261452F}"/>
              </a:ext>
            </a:extLst>
          </p:cNvPr>
          <p:cNvSpPr txBox="1"/>
          <p:nvPr/>
        </p:nvSpPr>
        <p:spPr>
          <a:xfrm>
            <a:off x="10503620" y="3429000"/>
            <a:ext cx="1422184"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需求模型</a:t>
            </a:r>
          </a:p>
        </p:txBody>
      </p:sp>
      <p:cxnSp>
        <p:nvCxnSpPr>
          <p:cNvPr id="8" name="直接箭头连接符 7">
            <a:extLst>
              <a:ext uri="{FF2B5EF4-FFF2-40B4-BE49-F238E27FC236}">
                <a16:creationId xmlns:a16="http://schemas.microsoft.com/office/drawing/2014/main" id="{D90879EA-81B2-65DB-0466-6A1DD2F5CDD1}"/>
              </a:ext>
            </a:extLst>
          </p:cNvPr>
          <p:cNvCxnSpPr/>
          <p:nvPr/>
        </p:nvCxnSpPr>
        <p:spPr>
          <a:xfrm flipH="1" flipV="1">
            <a:off x="10415686" y="1700808"/>
            <a:ext cx="540060" cy="396044"/>
          </a:xfrm>
          <a:prstGeom prst="straightConnector1">
            <a:avLst/>
          </a:prstGeom>
          <a:ln w="2222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AB4A72E-0C41-F589-4BBB-C5B68F439733}"/>
              </a:ext>
            </a:extLst>
          </p:cNvPr>
          <p:cNvSpPr txBox="1"/>
          <p:nvPr/>
        </p:nvSpPr>
        <p:spPr>
          <a:xfrm>
            <a:off x="10409239" y="2157721"/>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分析类对象</a:t>
            </a:r>
          </a:p>
        </p:txBody>
      </p:sp>
    </p:spTree>
    <p:extLst>
      <p:ext uri="{BB962C8B-B14F-4D97-AF65-F5344CB8AC3E}">
        <p14:creationId xmlns:p14="http://schemas.microsoft.com/office/powerpoint/2010/main" val="4447574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rgbClr val="C00000"/>
                </a:solidFill>
              </a:rPr>
              <a:t>软件详细设计概述</a:t>
            </a:r>
            <a:endParaRPr lang="en-US" altLang="zh-CN" dirty="0">
              <a:solidFill>
                <a:srgbClr val="C00000"/>
              </a:solidFill>
            </a:endParaRPr>
          </a:p>
          <a:p>
            <a:pPr lvl="1"/>
            <a:r>
              <a:rPr lang="zh-CN" altLang="en-US" dirty="0">
                <a:solidFill>
                  <a:srgbClr val="C00000"/>
                </a:solidFill>
              </a:rPr>
              <a:t>任务、过程和原则</a:t>
            </a:r>
            <a:endParaRPr lang="en-US" altLang="zh-CN" dirty="0">
              <a:solidFill>
                <a:srgbClr val="C00000"/>
              </a:solidFill>
            </a:endParaRPr>
          </a:p>
          <a:p>
            <a:pPr lvl="1"/>
            <a:r>
              <a:rPr lang="zh-CN" altLang="en-US" dirty="0">
                <a:solidFill>
                  <a:srgbClr val="C00000"/>
                </a:solidFill>
              </a:rPr>
              <a:t>详细设计的</a:t>
            </a:r>
            <a:r>
              <a:rPr lang="en-US" altLang="zh-CN" dirty="0">
                <a:solidFill>
                  <a:srgbClr val="C00000"/>
                </a:solidFill>
              </a:rPr>
              <a:t>UML</a:t>
            </a:r>
            <a:r>
              <a:rPr lang="zh-CN" altLang="en-US" dirty="0">
                <a:solidFill>
                  <a:srgbClr val="C00000"/>
                </a:solidFill>
              </a:rPr>
              <a:t>模型</a:t>
            </a:r>
          </a:p>
          <a:p>
            <a:pPr marL="514350" indent="-514350">
              <a:buFont typeface="+mj-lt"/>
              <a:buAutoNum type="arabicPeriod"/>
            </a:pPr>
            <a:r>
              <a:rPr lang="zh-CN" altLang="en-US" dirty="0"/>
              <a:t>软件详细设计活动</a:t>
            </a:r>
            <a:endParaRPr lang="en-US" altLang="zh-CN" dirty="0"/>
          </a:p>
          <a:p>
            <a:pPr lvl="1"/>
            <a:r>
              <a:rPr lang="zh-CN" altLang="en-US" dirty="0"/>
              <a:t>用例设计</a:t>
            </a:r>
          </a:p>
          <a:p>
            <a:pPr lvl="1"/>
            <a:r>
              <a:rPr lang="zh-CN" altLang="en-US" dirty="0"/>
              <a:t>类设计</a:t>
            </a:r>
          </a:p>
          <a:p>
            <a:pPr lvl="1"/>
            <a:r>
              <a:rPr lang="zh-CN" altLang="en-US" dirty="0"/>
              <a:t>数据设计</a:t>
            </a:r>
            <a:endParaRPr lang="en-US" altLang="zh-CN" dirty="0"/>
          </a:p>
          <a:p>
            <a:pPr lvl="1"/>
            <a:r>
              <a:rPr lang="zh-CN" altLang="en-US" dirty="0"/>
              <a:t>子系统和构件设计</a:t>
            </a:r>
            <a:endParaRPr lang="en-US" altLang="zh-CN" dirty="0"/>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9482" y="2636912"/>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effectLst/>
              </a:rPr>
              <a:t>如何将</a:t>
            </a:r>
            <a:r>
              <a:rPr lang="zh-CN" altLang="zh-CN" dirty="0">
                <a:effectLst/>
              </a:rPr>
              <a:t>分析类</a:t>
            </a:r>
            <a:r>
              <a:rPr lang="zh-CN" altLang="en-US" dirty="0">
                <a:effectLst/>
              </a:rPr>
              <a:t>精化为</a:t>
            </a:r>
            <a:r>
              <a:rPr lang="zh-CN" altLang="zh-CN" dirty="0">
                <a:effectLst/>
              </a:rPr>
              <a:t>设计</a:t>
            </a:r>
            <a:r>
              <a:rPr lang="zh-CN" altLang="en-US" dirty="0">
                <a:effectLst/>
              </a:rPr>
              <a:t>类</a:t>
            </a:r>
            <a:r>
              <a:rPr lang="en-US" altLang="zh-CN" dirty="0">
                <a:effectLst/>
              </a:rPr>
              <a:t>(1/3)</a:t>
            </a:r>
            <a:endParaRPr lang="zh-CN" altLang="en-US" dirty="0"/>
          </a:p>
        </p:txBody>
      </p:sp>
      <p:sp>
        <p:nvSpPr>
          <p:cNvPr id="2" name="内容占位符 1"/>
          <p:cNvSpPr>
            <a:spLocks noGrp="1"/>
          </p:cNvSpPr>
          <p:nvPr>
            <p:ph idx="1"/>
          </p:nvPr>
        </p:nvSpPr>
        <p:spPr>
          <a:xfrm>
            <a:off x="539750" y="1011210"/>
            <a:ext cx="11650663" cy="5040312"/>
          </a:xfrm>
        </p:spPr>
        <p:txBody>
          <a:bodyPr/>
          <a:lstStyle/>
          <a:p>
            <a:pPr lvl="0"/>
            <a:r>
              <a:rPr lang="zh-CN" altLang="en-US" sz="2800" dirty="0"/>
              <a:t>如果</a:t>
            </a:r>
            <a:r>
              <a:rPr lang="zh-CN" altLang="zh-CN" sz="2800" dirty="0"/>
              <a:t>分析类的</a:t>
            </a:r>
            <a:r>
              <a:rPr lang="zh-CN" altLang="zh-CN" sz="2800" dirty="0">
                <a:solidFill>
                  <a:srgbClr val="C00000"/>
                </a:solidFill>
              </a:rPr>
              <a:t>职责</a:t>
            </a:r>
            <a:r>
              <a:rPr lang="zh-CN" altLang="en-US" sz="2800" dirty="0">
                <a:solidFill>
                  <a:srgbClr val="C00000"/>
                </a:solidFill>
              </a:rPr>
              <a:t>较为简单，</a:t>
            </a:r>
            <a:r>
              <a:rPr lang="zh-CN" altLang="en-US" sz="2800" dirty="0"/>
              <a:t>可以</a:t>
            </a:r>
            <a:r>
              <a:rPr lang="zh-CN" altLang="zh-CN" sz="2800" dirty="0"/>
              <a:t>由</a:t>
            </a:r>
            <a:r>
              <a:rPr lang="zh-CN" altLang="en-US" sz="2800" dirty="0"/>
              <a:t>某个</a:t>
            </a:r>
            <a:r>
              <a:rPr lang="zh-CN" altLang="zh-CN" sz="2800" dirty="0"/>
              <a:t>设计元素的</a:t>
            </a:r>
            <a:r>
              <a:rPr lang="zh-CN" altLang="zh-CN" sz="2800" dirty="0">
                <a:solidFill>
                  <a:srgbClr val="C00000"/>
                </a:solidFill>
              </a:rPr>
              <a:t>单项操作</a:t>
            </a:r>
            <a:r>
              <a:rPr lang="zh-CN" altLang="zh-CN" sz="2800" dirty="0"/>
              <a:t>实现</a:t>
            </a:r>
          </a:p>
          <a:p>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37493825"/>
              </p:ext>
            </p:extLst>
          </p:nvPr>
        </p:nvGraphicFramePr>
        <p:xfrm>
          <a:off x="2062758" y="1897339"/>
          <a:ext cx="7344816" cy="4420183"/>
        </p:xfrm>
        <a:graphic>
          <a:graphicData uri="http://schemas.openxmlformats.org/presentationml/2006/ole">
            <mc:AlternateContent xmlns:mc="http://schemas.openxmlformats.org/markup-compatibility/2006">
              <mc:Choice xmlns:v="urn:schemas-microsoft-com:vml" Requires="v">
                <p:oleObj name="Visio" r:id="rId2" imgW="4195784" imgH="2528789" progId="Visio.Drawing.11">
                  <p:embed/>
                </p:oleObj>
              </mc:Choice>
              <mc:Fallback>
                <p:oleObj name="Visio" r:id="rId2" imgW="4195784" imgH="2528789" progId="Visio.Drawing.11">
                  <p:embed/>
                  <p:pic>
                    <p:nvPicPr>
                      <p:cNvPr id="7" name="对象 6"/>
                      <p:cNvPicPr>
                        <a:picLocks noChangeAspect="1" noChangeArrowheads="1"/>
                      </p:cNvPicPr>
                      <p:nvPr/>
                    </p:nvPicPr>
                    <p:blipFill>
                      <a:blip r:embed="rId3"/>
                      <a:srcRect/>
                      <a:stretch>
                        <a:fillRect/>
                      </a:stretch>
                    </p:blipFill>
                    <p:spPr bwMode="auto">
                      <a:xfrm>
                        <a:off x="2062758" y="1897339"/>
                        <a:ext cx="7344816" cy="4420183"/>
                      </a:xfrm>
                      <a:prstGeom prst="rect">
                        <a:avLst/>
                      </a:prstGeom>
                      <a:noFill/>
                    </p:spPr>
                  </p:pic>
                </p:oleObj>
              </mc:Fallback>
            </mc:AlternateContent>
          </a:graphicData>
        </a:graphic>
      </p:graphicFrame>
      <p:sp>
        <p:nvSpPr>
          <p:cNvPr id="8" name="矩形 7"/>
          <p:cNvSpPr/>
          <p:nvPr/>
        </p:nvSpPr>
        <p:spPr>
          <a:xfrm>
            <a:off x="7859402" y="2276872"/>
            <a:ext cx="1464136" cy="3305198"/>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右 2">
            <a:extLst>
              <a:ext uri="{FF2B5EF4-FFF2-40B4-BE49-F238E27FC236}">
                <a16:creationId xmlns:a16="http://schemas.microsoft.com/office/drawing/2014/main" id="{04AAA3F6-6ABF-4B7E-82AC-79863DC8503B}"/>
              </a:ext>
            </a:extLst>
          </p:cNvPr>
          <p:cNvSpPr/>
          <p:nvPr/>
        </p:nvSpPr>
        <p:spPr>
          <a:xfrm>
            <a:off x="5531724" y="3531366"/>
            <a:ext cx="1116124" cy="86974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2E91EE4-EA2A-4819-B84C-44B9E3E25015}"/>
              </a:ext>
            </a:extLst>
          </p:cNvPr>
          <p:cNvSpPr/>
          <p:nvPr/>
        </p:nvSpPr>
        <p:spPr>
          <a:xfrm>
            <a:off x="3803730" y="2276872"/>
            <a:ext cx="1464136" cy="3305198"/>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3063299-0190-4E7E-96F1-204A8B899D62}"/>
              </a:ext>
            </a:extLst>
          </p:cNvPr>
          <p:cNvSpPr/>
          <p:nvPr/>
        </p:nvSpPr>
        <p:spPr>
          <a:xfrm>
            <a:off x="658602" y="5708598"/>
            <a:ext cx="9253028" cy="744738"/>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分析类和设计类有何本质的区别？</a:t>
            </a:r>
          </a:p>
        </p:txBody>
      </p:sp>
      <p:sp>
        <p:nvSpPr>
          <p:cNvPr id="4" name="文本框 3">
            <a:extLst>
              <a:ext uri="{FF2B5EF4-FFF2-40B4-BE49-F238E27FC236}">
                <a16:creationId xmlns:a16="http://schemas.microsoft.com/office/drawing/2014/main" id="{185C1EA3-8477-2C3C-C06D-477F0332EEF1}"/>
              </a:ext>
            </a:extLst>
          </p:cNvPr>
          <p:cNvSpPr txBox="1"/>
          <p:nvPr/>
        </p:nvSpPr>
        <p:spPr>
          <a:xfrm>
            <a:off x="9839622" y="3465004"/>
            <a:ext cx="1422184"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一一对应</a:t>
            </a:r>
          </a:p>
        </p:txBody>
      </p:sp>
      <p:sp>
        <p:nvSpPr>
          <p:cNvPr id="12" name="文本框 11">
            <a:extLst>
              <a:ext uri="{FF2B5EF4-FFF2-40B4-BE49-F238E27FC236}">
                <a16:creationId xmlns:a16="http://schemas.microsoft.com/office/drawing/2014/main" id="{12256AC0-DBA5-4B0B-CE8B-5BF8F6987DCB}"/>
              </a:ext>
            </a:extLst>
          </p:cNvPr>
          <p:cNvSpPr txBox="1"/>
          <p:nvPr/>
        </p:nvSpPr>
        <p:spPr>
          <a:xfrm>
            <a:off x="3819731" y="1761525"/>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分析类对象</a:t>
            </a:r>
          </a:p>
        </p:txBody>
      </p:sp>
      <p:sp>
        <p:nvSpPr>
          <p:cNvPr id="13" name="文本框 12">
            <a:extLst>
              <a:ext uri="{FF2B5EF4-FFF2-40B4-BE49-F238E27FC236}">
                <a16:creationId xmlns:a16="http://schemas.microsoft.com/office/drawing/2014/main" id="{54A0BE3E-F25C-2F47-6ABD-2993857AA2B0}"/>
              </a:ext>
            </a:extLst>
          </p:cNvPr>
          <p:cNvSpPr txBox="1"/>
          <p:nvPr/>
        </p:nvSpPr>
        <p:spPr>
          <a:xfrm>
            <a:off x="7684025" y="1761525"/>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设计类对象</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ffectLst/>
              </a:rPr>
              <a:t>如何将</a:t>
            </a:r>
            <a:r>
              <a:rPr lang="zh-CN" altLang="zh-CN" dirty="0">
                <a:effectLst/>
              </a:rPr>
              <a:t>分析类</a:t>
            </a:r>
            <a:r>
              <a:rPr lang="zh-CN" altLang="en-US" dirty="0">
                <a:effectLst/>
              </a:rPr>
              <a:t>精化为</a:t>
            </a:r>
            <a:r>
              <a:rPr lang="zh-CN" altLang="zh-CN" dirty="0">
                <a:effectLst/>
              </a:rPr>
              <a:t>设计</a:t>
            </a:r>
            <a:r>
              <a:rPr lang="zh-CN" altLang="en-US" dirty="0">
                <a:effectLst/>
              </a:rPr>
              <a:t>类</a:t>
            </a:r>
            <a:r>
              <a:rPr lang="en-US" altLang="zh-CN" dirty="0">
                <a:effectLst/>
              </a:rPr>
              <a:t>(2/3)</a:t>
            </a:r>
            <a:endParaRPr lang="zh-CN" altLang="en-US" dirty="0"/>
          </a:p>
        </p:txBody>
      </p:sp>
      <p:sp>
        <p:nvSpPr>
          <p:cNvPr id="2" name="内容占位符 1"/>
          <p:cNvSpPr>
            <a:spLocks noGrp="1"/>
          </p:cNvSpPr>
          <p:nvPr>
            <p:ph idx="1"/>
          </p:nvPr>
        </p:nvSpPr>
        <p:spPr>
          <a:xfrm>
            <a:off x="550590" y="1011118"/>
            <a:ext cx="10920052" cy="755290"/>
          </a:xfrm>
        </p:spPr>
        <p:txBody>
          <a:bodyPr/>
          <a:lstStyle/>
          <a:p>
            <a:r>
              <a:rPr lang="zh-CN" altLang="en-US" dirty="0"/>
              <a:t>某个</a:t>
            </a:r>
            <a:r>
              <a:rPr lang="zh-CN" altLang="zh-CN" dirty="0"/>
              <a:t>分析类的</a:t>
            </a:r>
            <a:r>
              <a:rPr lang="zh-CN" altLang="zh-CN" dirty="0">
                <a:solidFill>
                  <a:srgbClr val="C00000"/>
                </a:solidFill>
              </a:rPr>
              <a:t>一项职责</a:t>
            </a:r>
            <a:r>
              <a:rPr lang="zh-CN" altLang="zh-CN" dirty="0"/>
              <a:t>由</a:t>
            </a:r>
            <a:r>
              <a:rPr lang="zh-CN" altLang="en-US" dirty="0"/>
              <a:t>某个</a:t>
            </a:r>
            <a:r>
              <a:rPr lang="zh-CN" altLang="zh-CN" dirty="0"/>
              <a:t>设计元素的</a:t>
            </a:r>
            <a:r>
              <a:rPr lang="zh-CN" altLang="zh-CN" dirty="0">
                <a:solidFill>
                  <a:srgbClr val="C00000"/>
                </a:solidFill>
              </a:rPr>
              <a:t>多项操作</a:t>
            </a:r>
            <a:r>
              <a:rPr lang="zh-CN" altLang="zh-CN" dirty="0"/>
              <a:t>来实现</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70285262"/>
              </p:ext>
            </p:extLst>
          </p:nvPr>
        </p:nvGraphicFramePr>
        <p:xfrm>
          <a:off x="982638" y="2348880"/>
          <a:ext cx="9469052" cy="4032447"/>
        </p:xfrm>
        <a:graphic>
          <a:graphicData uri="http://schemas.openxmlformats.org/presentationml/2006/ole">
            <mc:AlternateContent xmlns:mc="http://schemas.openxmlformats.org/markup-compatibility/2006">
              <mc:Choice xmlns:v="urn:schemas-microsoft-com:vml" Requires="v">
                <p:oleObj name="Visio" r:id="rId2" imgW="7053210" imgH="3028950" progId="Visio.Drawing.11">
                  <p:embed/>
                </p:oleObj>
              </mc:Choice>
              <mc:Fallback>
                <p:oleObj name="Visio" r:id="rId2" imgW="7053210" imgH="3028950" progId="Visio.Drawing.11">
                  <p:embed/>
                  <p:pic>
                    <p:nvPicPr>
                      <p:cNvPr id="7" name="对象 6"/>
                      <p:cNvPicPr>
                        <a:picLocks noChangeAspect="1" noChangeArrowheads="1"/>
                      </p:cNvPicPr>
                      <p:nvPr/>
                    </p:nvPicPr>
                    <p:blipFill>
                      <a:blip r:embed="rId3"/>
                      <a:srcRect/>
                      <a:stretch>
                        <a:fillRect/>
                      </a:stretch>
                    </p:blipFill>
                    <p:spPr bwMode="auto">
                      <a:xfrm>
                        <a:off x="982638" y="2348880"/>
                        <a:ext cx="9469052" cy="4032447"/>
                      </a:xfrm>
                      <a:prstGeom prst="rect">
                        <a:avLst/>
                      </a:prstGeom>
                      <a:noFill/>
                    </p:spPr>
                  </p:pic>
                </p:oleObj>
              </mc:Fallback>
            </mc:AlternateContent>
          </a:graphicData>
        </a:graphic>
      </p:graphicFrame>
      <p:sp>
        <p:nvSpPr>
          <p:cNvPr id="8" name="文本框 7"/>
          <p:cNvSpPr txBox="1"/>
          <p:nvPr/>
        </p:nvSpPr>
        <p:spPr>
          <a:xfrm>
            <a:off x="2713093" y="4206529"/>
            <a:ext cx="1656184" cy="830997"/>
          </a:xfrm>
          <a:prstGeom prst="rect">
            <a:avLst/>
          </a:prstGeom>
          <a:noFill/>
        </p:spPr>
        <p:txBody>
          <a:bodyPr wrap="square" rtlCol="0">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细化和分解的过程</a:t>
            </a:r>
          </a:p>
        </p:txBody>
      </p:sp>
      <p:sp>
        <p:nvSpPr>
          <p:cNvPr id="9" name="矩形 8"/>
          <p:cNvSpPr/>
          <p:nvPr/>
        </p:nvSpPr>
        <p:spPr>
          <a:xfrm>
            <a:off x="4945341" y="2477138"/>
            <a:ext cx="1464136" cy="3904189"/>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7241B92A-22B3-4EEB-9AA9-03F7FA94326E}"/>
              </a:ext>
            </a:extLst>
          </p:cNvPr>
          <p:cNvSpPr/>
          <p:nvPr/>
        </p:nvSpPr>
        <p:spPr>
          <a:xfrm>
            <a:off x="3077660" y="3337159"/>
            <a:ext cx="1116124" cy="86974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FAB8B9F-19D5-4202-A9F1-AEB99203E50D}"/>
              </a:ext>
            </a:extLst>
          </p:cNvPr>
          <p:cNvSpPr/>
          <p:nvPr/>
        </p:nvSpPr>
        <p:spPr>
          <a:xfrm>
            <a:off x="2231922" y="2477138"/>
            <a:ext cx="1165247" cy="3723376"/>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C3F9C8D-125A-FDDD-8859-7E1F135BEC35}"/>
              </a:ext>
            </a:extLst>
          </p:cNvPr>
          <p:cNvSpPr txBox="1"/>
          <p:nvPr/>
        </p:nvSpPr>
        <p:spPr>
          <a:xfrm>
            <a:off x="10181255" y="4338826"/>
            <a:ext cx="2031325"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方法：一对多</a:t>
            </a:r>
          </a:p>
        </p:txBody>
      </p:sp>
      <p:sp>
        <p:nvSpPr>
          <p:cNvPr id="4" name="文本框 3">
            <a:extLst>
              <a:ext uri="{FF2B5EF4-FFF2-40B4-BE49-F238E27FC236}">
                <a16:creationId xmlns:a16="http://schemas.microsoft.com/office/drawing/2014/main" id="{19CF6E43-9C2C-36B0-AF09-145EC61B6B5B}"/>
              </a:ext>
            </a:extLst>
          </p:cNvPr>
          <p:cNvSpPr txBox="1"/>
          <p:nvPr/>
        </p:nvSpPr>
        <p:spPr>
          <a:xfrm>
            <a:off x="2134766" y="1887215"/>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分析类对象</a:t>
            </a:r>
          </a:p>
        </p:txBody>
      </p:sp>
      <p:sp>
        <p:nvSpPr>
          <p:cNvPr id="12" name="文本框 11">
            <a:extLst>
              <a:ext uri="{FF2B5EF4-FFF2-40B4-BE49-F238E27FC236}">
                <a16:creationId xmlns:a16="http://schemas.microsoft.com/office/drawing/2014/main" id="{B3BBC6C4-D575-3A33-F830-49FDB3991853}"/>
              </a:ext>
            </a:extLst>
          </p:cNvPr>
          <p:cNvSpPr txBox="1"/>
          <p:nvPr/>
        </p:nvSpPr>
        <p:spPr>
          <a:xfrm>
            <a:off x="4815634" y="1887215"/>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设计类对象</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ffectLst/>
              </a:rPr>
              <a:t>如何将</a:t>
            </a:r>
            <a:r>
              <a:rPr lang="zh-CN" altLang="zh-CN" dirty="0">
                <a:effectLst/>
              </a:rPr>
              <a:t>分析类</a:t>
            </a:r>
            <a:r>
              <a:rPr lang="zh-CN" altLang="en-US" dirty="0">
                <a:effectLst/>
              </a:rPr>
              <a:t>精化为</a:t>
            </a:r>
            <a:r>
              <a:rPr lang="zh-CN" altLang="zh-CN" dirty="0">
                <a:effectLst/>
              </a:rPr>
              <a:t>设计</a:t>
            </a:r>
            <a:r>
              <a:rPr lang="zh-CN" altLang="en-US" dirty="0">
                <a:effectLst/>
              </a:rPr>
              <a:t>类</a:t>
            </a:r>
            <a:r>
              <a:rPr lang="en-US" altLang="zh-CN" dirty="0">
                <a:effectLst/>
              </a:rPr>
              <a:t>(3/3)</a:t>
            </a:r>
            <a:endParaRPr lang="zh-CN" altLang="en-US" dirty="0"/>
          </a:p>
        </p:txBody>
      </p:sp>
      <p:sp>
        <p:nvSpPr>
          <p:cNvPr id="2" name="内容占位符 1"/>
          <p:cNvSpPr>
            <a:spLocks noGrp="1"/>
          </p:cNvSpPr>
          <p:nvPr>
            <p:ph idx="1"/>
          </p:nvPr>
        </p:nvSpPr>
        <p:spPr>
          <a:xfrm>
            <a:off x="694606" y="897757"/>
            <a:ext cx="10920052" cy="5040312"/>
          </a:xfrm>
        </p:spPr>
        <p:txBody>
          <a:bodyPr/>
          <a:lstStyle/>
          <a:p>
            <a:r>
              <a:rPr lang="zh-CN" altLang="en-US" sz="2800" dirty="0"/>
              <a:t>如果</a:t>
            </a:r>
            <a:r>
              <a:rPr lang="zh-CN" altLang="zh-CN" sz="2800" dirty="0"/>
              <a:t>分析类的</a:t>
            </a:r>
            <a:r>
              <a:rPr lang="zh-CN" altLang="zh-CN" sz="2800" dirty="0">
                <a:solidFill>
                  <a:srgbClr val="C00000"/>
                </a:solidFill>
              </a:rPr>
              <a:t>职责</a:t>
            </a:r>
            <a:r>
              <a:rPr lang="zh-CN" altLang="en-US" sz="2800" dirty="0">
                <a:solidFill>
                  <a:srgbClr val="C00000"/>
                </a:solidFill>
              </a:rPr>
              <a:t>比较复杂，</a:t>
            </a:r>
            <a:r>
              <a:rPr lang="zh-CN" altLang="en-US" sz="2800" dirty="0"/>
              <a:t>很难由单个设计类承担，则应该</a:t>
            </a:r>
            <a:r>
              <a:rPr lang="zh-CN" altLang="en-US" sz="2800"/>
              <a:t>分解为</a:t>
            </a:r>
            <a:r>
              <a:rPr lang="zh-CN" altLang="zh-CN" sz="2800">
                <a:solidFill>
                  <a:srgbClr val="C00000"/>
                </a:solidFill>
              </a:rPr>
              <a:t>多</a:t>
            </a:r>
            <a:r>
              <a:rPr lang="zh-CN" altLang="zh-CN" sz="2800" dirty="0">
                <a:solidFill>
                  <a:srgbClr val="C00000"/>
                </a:solidFill>
              </a:rPr>
              <a:t>个设计元素</a:t>
            </a:r>
            <a:r>
              <a:rPr lang="zh-CN" altLang="zh-CN" sz="2800" dirty="0"/>
              <a:t>协同完成</a:t>
            </a:r>
            <a:endParaRPr lang="zh-CN" altLang="en-US" sz="2800"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918811980"/>
              </p:ext>
            </p:extLst>
          </p:nvPr>
        </p:nvGraphicFramePr>
        <p:xfrm>
          <a:off x="1136700" y="2212991"/>
          <a:ext cx="8531623" cy="4600385"/>
        </p:xfrm>
        <a:graphic>
          <a:graphicData uri="http://schemas.openxmlformats.org/presentationml/2006/ole">
            <mc:AlternateContent xmlns:mc="http://schemas.openxmlformats.org/markup-compatibility/2006">
              <mc:Choice xmlns:v="urn:schemas-microsoft-com:vml" Requires="v">
                <p:oleObj name="Visio" r:id="rId3" imgW="6462549" imgH="3486150" progId="Visio.Drawing.11">
                  <p:embed/>
                </p:oleObj>
              </mc:Choice>
              <mc:Fallback>
                <p:oleObj name="Visio" r:id="rId3" imgW="6462549" imgH="3486150" progId="Visio.Drawing.11">
                  <p:embed/>
                  <p:pic>
                    <p:nvPicPr>
                      <p:cNvPr id="7" name="对象 6"/>
                      <p:cNvPicPr>
                        <a:picLocks noChangeAspect="1" noChangeArrowheads="1"/>
                      </p:cNvPicPr>
                      <p:nvPr/>
                    </p:nvPicPr>
                    <p:blipFill>
                      <a:blip r:embed="rId4"/>
                      <a:srcRect/>
                      <a:stretch>
                        <a:fillRect/>
                      </a:stretch>
                    </p:blipFill>
                    <p:spPr bwMode="auto">
                      <a:xfrm>
                        <a:off x="1136700" y="2212991"/>
                        <a:ext cx="8531623" cy="4600385"/>
                      </a:xfrm>
                      <a:prstGeom prst="rect">
                        <a:avLst/>
                      </a:prstGeom>
                      <a:noFill/>
                    </p:spPr>
                  </p:pic>
                </p:oleObj>
              </mc:Fallback>
            </mc:AlternateContent>
          </a:graphicData>
        </a:graphic>
      </p:graphicFrame>
      <p:sp>
        <p:nvSpPr>
          <p:cNvPr id="8" name="文本框 7"/>
          <p:cNvSpPr txBox="1"/>
          <p:nvPr/>
        </p:nvSpPr>
        <p:spPr>
          <a:xfrm>
            <a:off x="3083966" y="4265220"/>
            <a:ext cx="1512168" cy="830997"/>
          </a:xfrm>
          <a:prstGeom prst="rect">
            <a:avLst/>
          </a:prstGeom>
          <a:noFill/>
        </p:spPr>
        <p:txBody>
          <a:bodyPr wrap="square" rtlCol="0">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细化和分解的过程</a:t>
            </a:r>
          </a:p>
        </p:txBody>
      </p:sp>
      <p:sp>
        <p:nvSpPr>
          <p:cNvPr id="9" name="矩形 8"/>
          <p:cNvSpPr/>
          <p:nvPr/>
        </p:nvSpPr>
        <p:spPr>
          <a:xfrm>
            <a:off x="5426020" y="2465019"/>
            <a:ext cx="4211142" cy="3986420"/>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DA0ACE54-72A7-46DA-9AAD-8F6F53AF306C}"/>
              </a:ext>
            </a:extLst>
          </p:cNvPr>
          <p:cNvSpPr/>
          <p:nvPr/>
        </p:nvSpPr>
        <p:spPr>
          <a:xfrm>
            <a:off x="3382339" y="3257107"/>
            <a:ext cx="1116124" cy="86974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EB87EC9-4898-CB17-5C61-768451EA89B3}"/>
              </a:ext>
            </a:extLst>
          </p:cNvPr>
          <p:cNvSpPr/>
          <p:nvPr/>
        </p:nvSpPr>
        <p:spPr>
          <a:xfrm>
            <a:off x="2392892" y="2465019"/>
            <a:ext cx="1116124" cy="2808312"/>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5A4D259-666F-4726-730F-DA594A8B1E8E}"/>
              </a:ext>
            </a:extLst>
          </p:cNvPr>
          <p:cNvSpPr txBox="1"/>
          <p:nvPr/>
        </p:nvSpPr>
        <p:spPr>
          <a:xfrm>
            <a:off x="10220565" y="4445239"/>
            <a:ext cx="2031325"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对象：一对多</a:t>
            </a:r>
          </a:p>
        </p:txBody>
      </p:sp>
      <p:sp>
        <p:nvSpPr>
          <p:cNvPr id="11" name="文本框 10">
            <a:extLst>
              <a:ext uri="{FF2B5EF4-FFF2-40B4-BE49-F238E27FC236}">
                <a16:creationId xmlns:a16="http://schemas.microsoft.com/office/drawing/2014/main" id="{B2CC8908-57C9-3210-EE0D-EE6D8F70D77B}"/>
              </a:ext>
            </a:extLst>
          </p:cNvPr>
          <p:cNvSpPr txBox="1"/>
          <p:nvPr/>
        </p:nvSpPr>
        <p:spPr>
          <a:xfrm>
            <a:off x="2355371" y="1836701"/>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分析类对象</a:t>
            </a:r>
          </a:p>
        </p:txBody>
      </p:sp>
      <p:sp>
        <p:nvSpPr>
          <p:cNvPr id="12" name="文本框 11">
            <a:extLst>
              <a:ext uri="{FF2B5EF4-FFF2-40B4-BE49-F238E27FC236}">
                <a16:creationId xmlns:a16="http://schemas.microsoft.com/office/drawing/2014/main" id="{6CCD26DA-7323-9E5C-C0DE-9FC92517BAD4}"/>
              </a:ext>
            </a:extLst>
          </p:cNvPr>
          <p:cNvSpPr txBox="1"/>
          <p:nvPr/>
        </p:nvSpPr>
        <p:spPr>
          <a:xfrm>
            <a:off x="6783925" y="1824343"/>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设计类对象</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en-US" altLang="zh-CN" dirty="0"/>
              <a:t>1: “</a:t>
            </a:r>
            <a:r>
              <a:rPr lang="zh-CN" altLang="zh-CN" dirty="0">
                <a:effectLst/>
              </a:rPr>
              <a:t>用户登录”用例</a:t>
            </a:r>
            <a:r>
              <a:rPr lang="zh-CN" altLang="en-US" dirty="0"/>
              <a:t>顺序图（需求）</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8798412" y="1584261"/>
            <a:ext cx="1584176" cy="3968968"/>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81FBBB6-8D59-0A71-AD1B-41959A4F9490}"/>
              </a:ext>
            </a:extLst>
          </p:cNvPr>
          <p:cNvPicPr>
            <a:picLocks noChangeAspect="1"/>
          </p:cNvPicPr>
          <p:nvPr/>
        </p:nvPicPr>
        <p:blipFill>
          <a:blip r:embed="rId2"/>
          <a:stretch>
            <a:fillRect/>
          </a:stretch>
        </p:blipFill>
        <p:spPr>
          <a:xfrm>
            <a:off x="1306674" y="1880828"/>
            <a:ext cx="9095060" cy="4068682"/>
          </a:xfrm>
          <a:prstGeom prst="rect">
            <a:avLst/>
          </a:prstGeom>
        </p:spPr>
      </p:pic>
      <p:sp>
        <p:nvSpPr>
          <p:cNvPr id="2" name="文本框 1">
            <a:extLst>
              <a:ext uri="{FF2B5EF4-FFF2-40B4-BE49-F238E27FC236}">
                <a16:creationId xmlns:a16="http://schemas.microsoft.com/office/drawing/2014/main" id="{C6E10745-7FAF-27B2-A66E-60D24F72DB2E}"/>
              </a:ext>
            </a:extLst>
          </p:cNvPr>
          <p:cNvSpPr txBox="1"/>
          <p:nvPr/>
        </p:nvSpPr>
        <p:spPr>
          <a:xfrm>
            <a:off x="8797083" y="1067834"/>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分析类对象</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en-US" altLang="zh-CN" dirty="0"/>
              <a:t>1:</a:t>
            </a:r>
            <a:r>
              <a:rPr lang="zh-CN" altLang="zh-CN" dirty="0">
                <a:effectLst/>
              </a:rPr>
              <a:t>“用户登录”用例设计方案</a:t>
            </a:r>
            <a:r>
              <a:rPr lang="zh-CN" altLang="en-US" dirty="0">
                <a:effectLst/>
              </a:rPr>
              <a:t>（设计）</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extLst>
              <p:ext uri="{D42A27DB-BD31-4B8C-83A1-F6EECF244321}">
                <p14:modId xmlns:p14="http://schemas.microsoft.com/office/powerpoint/2010/main" val="1425518148"/>
              </p:ext>
            </p:extLst>
          </p:nvPr>
        </p:nvGraphicFramePr>
        <p:xfrm>
          <a:off x="1486694" y="1808475"/>
          <a:ext cx="8617496" cy="3968968"/>
        </p:xfrm>
        <a:graphic>
          <a:graphicData uri="http://schemas.openxmlformats.org/presentationml/2006/ole">
            <mc:AlternateContent xmlns:mc="http://schemas.openxmlformats.org/markup-compatibility/2006">
              <mc:Choice xmlns:v="urn:schemas-microsoft-com:vml" Requires="v">
                <p:oleObj name="Visio" r:id="rId2" imgW="8320152" imgH="3176752" progId="Visio.Drawing.15">
                  <p:embed/>
                </p:oleObj>
              </mc:Choice>
              <mc:Fallback>
                <p:oleObj name="Visio" r:id="rId2" imgW="8320152" imgH="3176752" progId="Visio.Drawing.15">
                  <p:embed/>
                  <p:pic>
                    <p:nvPicPr>
                      <p:cNvPr id="7" name="对象 6"/>
                      <p:cNvPicPr>
                        <a:picLocks noChangeArrowheads="1"/>
                      </p:cNvPicPr>
                      <p:nvPr/>
                    </p:nvPicPr>
                    <p:blipFill>
                      <a:blip r:embed="rId3"/>
                      <a:srcRect/>
                      <a:stretch>
                        <a:fillRect/>
                      </a:stretch>
                    </p:blipFill>
                    <p:spPr bwMode="auto">
                      <a:xfrm>
                        <a:off x="1486694" y="1808475"/>
                        <a:ext cx="8617496" cy="3968968"/>
                      </a:xfrm>
                      <a:prstGeom prst="rect">
                        <a:avLst/>
                      </a:prstGeom>
                      <a:noFill/>
                      <a:ln w="22225">
                        <a:noFill/>
                      </a:ln>
                    </p:spPr>
                  </p:pic>
                </p:oleObj>
              </mc:Fallback>
            </mc:AlternateContent>
          </a:graphicData>
        </a:graphic>
      </p:graphicFrame>
      <p:sp>
        <p:nvSpPr>
          <p:cNvPr id="8" name="矩形 7"/>
          <p:cNvSpPr/>
          <p:nvPr/>
        </p:nvSpPr>
        <p:spPr>
          <a:xfrm>
            <a:off x="6959302" y="1728728"/>
            <a:ext cx="1584176" cy="3968968"/>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0670" y="1741329"/>
            <a:ext cx="1584176" cy="3968968"/>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11702" y="3473192"/>
            <a:ext cx="2439888" cy="936104"/>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06974" y="5697696"/>
            <a:ext cx="2880320" cy="461665"/>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设计元素及其交互</a:t>
            </a:r>
          </a:p>
        </p:txBody>
      </p:sp>
      <p:sp>
        <p:nvSpPr>
          <p:cNvPr id="13" name="矩形 12"/>
          <p:cNvSpPr/>
          <p:nvPr/>
        </p:nvSpPr>
        <p:spPr>
          <a:xfrm>
            <a:off x="10693" y="6407747"/>
            <a:ext cx="12179719" cy="46166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所有设计元素最终通过代码加以实现</a:t>
            </a:r>
          </a:p>
        </p:txBody>
      </p:sp>
      <p:sp>
        <p:nvSpPr>
          <p:cNvPr id="2" name="文本框 1">
            <a:extLst>
              <a:ext uri="{FF2B5EF4-FFF2-40B4-BE49-F238E27FC236}">
                <a16:creationId xmlns:a16="http://schemas.microsoft.com/office/drawing/2014/main" id="{7EE4B674-66AF-E38F-93E1-45B912D150EB}"/>
              </a:ext>
            </a:extLst>
          </p:cNvPr>
          <p:cNvSpPr txBox="1"/>
          <p:nvPr/>
        </p:nvSpPr>
        <p:spPr>
          <a:xfrm>
            <a:off x="1036644" y="1128578"/>
            <a:ext cx="2394266" cy="461665"/>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界面设计类对象</a:t>
            </a:r>
          </a:p>
        </p:txBody>
      </p:sp>
      <p:sp>
        <p:nvSpPr>
          <p:cNvPr id="3" name="文本框 2">
            <a:extLst>
              <a:ext uri="{FF2B5EF4-FFF2-40B4-BE49-F238E27FC236}">
                <a16:creationId xmlns:a16="http://schemas.microsoft.com/office/drawing/2014/main" id="{2E940F05-5161-5026-2B85-4BC15734C5A7}"/>
              </a:ext>
            </a:extLst>
          </p:cNvPr>
          <p:cNvSpPr txBox="1"/>
          <p:nvPr/>
        </p:nvSpPr>
        <p:spPr>
          <a:xfrm>
            <a:off x="6779282" y="1195724"/>
            <a:ext cx="2052228" cy="461665"/>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设计类对象</a:t>
            </a:r>
          </a:p>
        </p:txBody>
      </p:sp>
      <p:sp>
        <p:nvSpPr>
          <p:cNvPr id="4" name="文本框 3">
            <a:extLst>
              <a:ext uri="{FF2B5EF4-FFF2-40B4-BE49-F238E27FC236}">
                <a16:creationId xmlns:a16="http://schemas.microsoft.com/office/drawing/2014/main" id="{C6E254CF-D6C7-9496-4EE0-D771EF94C011}"/>
              </a:ext>
            </a:extLst>
          </p:cNvPr>
          <p:cNvSpPr txBox="1"/>
          <p:nvPr/>
        </p:nvSpPr>
        <p:spPr>
          <a:xfrm>
            <a:off x="8651490" y="1195724"/>
            <a:ext cx="2394266" cy="461665"/>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界面设计类对象</a:t>
            </a:r>
          </a:p>
        </p:txBody>
      </p:sp>
      <p:sp>
        <p:nvSpPr>
          <p:cNvPr id="11" name="文本框 10">
            <a:extLst>
              <a:ext uri="{FF2B5EF4-FFF2-40B4-BE49-F238E27FC236}">
                <a16:creationId xmlns:a16="http://schemas.microsoft.com/office/drawing/2014/main" id="{FE88F0FB-3D67-83A6-7A12-2516CD520C55}"/>
              </a:ext>
            </a:extLst>
          </p:cNvPr>
          <p:cNvSpPr txBox="1"/>
          <p:nvPr/>
        </p:nvSpPr>
        <p:spPr>
          <a:xfrm>
            <a:off x="9551590" y="3723355"/>
            <a:ext cx="2394266" cy="830997"/>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精化设计类对象的方法</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en-US" altLang="zh-CN" dirty="0"/>
              <a:t>2. </a:t>
            </a:r>
            <a:r>
              <a:rPr lang="zh-CN" altLang="zh-CN" dirty="0"/>
              <a:t>构造设计类图</a:t>
            </a:r>
            <a:endParaRPr lang="zh-CN" altLang="en-US" dirty="0"/>
          </a:p>
        </p:txBody>
      </p:sp>
      <p:sp>
        <p:nvSpPr>
          <p:cNvPr id="2" name="内容占位符 1"/>
          <p:cNvSpPr>
            <a:spLocks noGrp="1"/>
          </p:cNvSpPr>
          <p:nvPr>
            <p:ph idx="1"/>
          </p:nvPr>
        </p:nvSpPr>
        <p:spPr>
          <a:xfrm>
            <a:off x="539750" y="1125538"/>
            <a:ext cx="10920052" cy="5040312"/>
          </a:xfrm>
        </p:spPr>
        <p:txBody>
          <a:bodyPr>
            <a:normAutofit fontScale="92500" lnSpcReduction="10000"/>
          </a:bodyPr>
          <a:lstStyle/>
          <a:p>
            <a:r>
              <a:rPr lang="zh-CN" altLang="en-US" dirty="0"/>
              <a:t>创建初始的</a:t>
            </a:r>
            <a:r>
              <a:rPr lang="zh-CN" altLang="en-US" dirty="0">
                <a:solidFill>
                  <a:srgbClr val="C00000"/>
                </a:solidFill>
              </a:rPr>
              <a:t>设计类</a:t>
            </a:r>
            <a:endParaRPr lang="en-US" altLang="zh-CN" dirty="0">
              <a:solidFill>
                <a:srgbClr val="C00000"/>
              </a:solidFill>
            </a:endParaRPr>
          </a:p>
          <a:p>
            <a:pPr lvl="1"/>
            <a:r>
              <a:rPr lang="zh-CN" altLang="en-US" dirty="0"/>
              <a:t>将</a:t>
            </a:r>
            <a:r>
              <a:rPr lang="zh-CN" altLang="zh-CN" dirty="0"/>
              <a:t>顺序图中对象所对应的类，抽象为</a:t>
            </a:r>
            <a:r>
              <a:rPr lang="zh-CN" altLang="zh-CN" dirty="0">
                <a:solidFill>
                  <a:srgbClr val="C00000"/>
                </a:solidFill>
              </a:rPr>
              <a:t>设计类图中的类</a:t>
            </a:r>
            <a:endParaRPr lang="en-US" altLang="zh-CN" dirty="0">
              <a:solidFill>
                <a:srgbClr val="C00000"/>
              </a:solidFill>
            </a:endParaRPr>
          </a:p>
          <a:p>
            <a:r>
              <a:rPr lang="zh-CN" altLang="en-US" dirty="0"/>
              <a:t>确定设计类的</a:t>
            </a:r>
            <a:r>
              <a:rPr lang="zh-CN" altLang="en-US" dirty="0">
                <a:solidFill>
                  <a:srgbClr val="C00000"/>
                </a:solidFill>
              </a:rPr>
              <a:t>职责</a:t>
            </a:r>
            <a:endParaRPr lang="en-US" altLang="zh-CN" dirty="0">
              <a:solidFill>
                <a:srgbClr val="C00000"/>
              </a:solidFill>
            </a:endParaRPr>
          </a:p>
          <a:p>
            <a:pPr lvl="1"/>
            <a:r>
              <a:rPr lang="zh-CN" altLang="en-US" dirty="0"/>
              <a:t>每个设计类都有职责，取决于对交互图中消息的响应</a:t>
            </a:r>
            <a:endParaRPr lang="en-US" altLang="zh-CN" dirty="0"/>
          </a:p>
          <a:p>
            <a:r>
              <a:rPr lang="zh-CN" altLang="en-US" dirty="0"/>
              <a:t>确定设计类间的</a:t>
            </a:r>
            <a:r>
              <a:rPr lang="zh-CN" altLang="en-US" dirty="0">
                <a:solidFill>
                  <a:srgbClr val="C00000"/>
                </a:solidFill>
              </a:rPr>
              <a:t>关系</a:t>
            </a:r>
            <a:endParaRPr lang="en-US" altLang="zh-CN" dirty="0">
              <a:solidFill>
                <a:srgbClr val="C00000"/>
              </a:solidFill>
            </a:endParaRPr>
          </a:p>
          <a:p>
            <a:pPr lvl="1"/>
            <a:r>
              <a:rPr lang="zh-CN" altLang="en-US" dirty="0"/>
              <a:t>如果</a:t>
            </a:r>
            <a:r>
              <a:rPr lang="en-US" altLang="zh-CN" dirty="0"/>
              <a:t>A</a:t>
            </a:r>
            <a:r>
              <a:rPr lang="zh-CN" altLang="en-US" dirty="0"/>
              <a:t>与</a:t>
            </a:r>
            <a:r>
              <a:rPr lang="en-US" altLang="zh-CN" dirty="0"/>
              <a:t>B</a:t>
            </a:r>
            <a:r>
              <a:rPr lang="zh-CN" altLang="en-US" dirty="0"/>
              <a:t>有消息，那么它们间有关系：关联、聚合和组合</a:t>
            </a:r>
            <a:endParaRPr lang="en-US" altLang="zh-CN" dirty="0"/>
          </a:p>
          <a:p>
            <a:r>
              <a:rPr lang="zh-CN" altLang="en-US" dirty="0"/>
              <a:t>确定设计类的</a:t>
            </a:r>
            <a:r>
              <a:rPr lang="zh-CN" altLang="en-US" dirty="0">
                <a:solidFill>
                  <a:srgbClr val="C00000"/>
                </a:solidFill>
              </a:rPr>
              <a:t>属性</a:t>
            </a:r>
            <a:endParaRPr lang="en-US" altLang="zh-CN" dirty="0">
              <a:solidFill>
                <a:srgbClr val="C00000"/>
              </a:solidFill>
            </a:endParaRPr>
          </a:p>
          <a:p>
            <a:pPr lvl="1"/>
            <a:r>
              <a:rPr lang="zh-CN" altLang="en-US" dirty="0"/>
              <a:t>需要保存哪些数据项、其他对象类信息</a:t>
            </a:r>
            <a:endParaRPr lang="en-US" altLang="zh-CN" dirty="0"/>
          </a:p>
          <a:p>
            <a:r>
              <a:rPr lang="zh-CN" altLang="en-US" dirty="0"/>
              <a:t>形成</a:t>
            </a:r>
            <a:r>
              <a:rPr lang="zh-CN" altLang="en-US" dirty="0">
                <a:solidFill>
                  <a:srgbClr val="C00000"/>
                </a:solidFill>
              </a:rPr>
              <a:t>整体设计类图</a:t>
            </a:r>
            <a:endParaRPr lang="en-US" altLang="zh-CN" dirty="0">
              <a:solidFill>
                <a:srgbClr val="C00000"/>
              </a:solidFill>
            </a:endParaRPr>
          </a:p>
          <a:p>
            <a:pPr lvl="1"/>
            <a:r>
              <a:rPr lang="zh-CN" altLang="en-US" dirty="0"/>
              <a:t>模块化、职责和功能单一化原则，调整和优化</a:t>
            </a:r>
            <a:endParaRPr lang="en-US" altLang="zh-CN" dirty="0"/>
          </a:p>
          <a:p>
            <a:endParaRPr lang="zh-CN" alt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推导设计类的方法</a:t>
            </a:r>
          </a:p>
        </p:txBody>
      </p:sp>
      <p:sp>
        <p:nvSpPr>
          <p:cNvPr id="2" name="内容占位符 1"/>
          <p:cNvSpPr>
            <a:spLocks noGrp="1"/>
          </p:cNvSpPr>
          <p:nvPr>
            <p:ph idx="1"/>
          </p:nvPr>
        </p:nvSpPr>
        <p:spPr/>
        <p:txBody>
          <a:bodyPr>
            <a:normAutofit fontScale="92500" lnSpcReduction="10000"/>
          </a:bodyPr>
          <a:lstStyle/>
          <a:p>
            <a:pPr lvl="0"/>
            <a:r>
              <a:rPr lang="zh-CN" altLang="zh-CN" dirty="0"/>
              <a:t>针对顺序图中对象所对应的类，将其抽象为</a:t>
            </a:r>
            <a:r>
              <a:rPr lang="zh-CN" altLang="zh-CN" dirty="0">
                <a:solidFill>
                  <a:srgbClr val="C00000"/>
                </a:solidFill>
              </a:rPr>
              <a:t>设计类图中的类</a:t>
            </a:r>
            <a:endParaRPr lang="en-US" altLang="zh-CN" dirty="0">
              <a:solidFill>
                <a:srgbClr val="C00000"/>
              </a:solidFill>
            </a:endParaRPr>
          </a:p>
          <a:p>
            <a:pPr lvl="0"/>
            <a:r>
              <a:rPr lang="zh-CN" altLang="zh-CN" dirty="0"/>
              <a:t>如果顺序图中对象</a:t>
            </a:r>
            <a:r>
              <a:rPr lang="en-US" altLang="zh-CN" dirty="0"/>
              <a:t>a</a:t>
            </a:r>
            <a:r>
              <a:rPr lang="zh-CN" altLang="zh-CN" dirty="0"/>
              <a:t>给对象</a:t>
            </a:r>
            <a:r>
              <a:rPr lang="en-US" altLang="zh-CN" dirty="0"/>
              <a:t>b</a:t>
            </a:r>
            <a:r>
              <a:rPr lang="zh-CN" altLang="zh-CN" dirty="0"/>
              <a:t>发消息</a:t>
            </a:r>
            <a:r>
              <a:rPr lang="en-US" altLang="zh-CN" dirty="0"/>
              <a:t>m</a:t>
            </a:r>
            <a:r>
              <a:rPr lang="zh-CN" altLang="zh-CN" dirty="0"/>
              <a:t>并附带参数</a:t>
            </a:r>
            <a:r>
              <a:rPr lang="en-US" altLang="zh-CN" dirty="0"/>
              <a:t>p</a:t>
            </a:r>
          </a:p>
          <a:p>
            <a:pPr lvl="1"/>
            <a:r>
              <a:rPr lang="zh-CN" altLang="zh-CN" dirty="0"/>
              <a:t>目标对象对应的类具有相应的职责和方法，以处理消息</a:t>
            </a:r>
            <a:r>
              <a:rPr lang="en-US" altLang="zh-CN" dirty="0"/>
              <a:t>m</a:t>
            </a:r>
            <a:endParaRPr lang="zh-CN" altLang="zh-CN" dirty="0"/>
          </a:p>
          <a:p>
            <a:pPr lvl="1"/>
            <a:r>
              <a:rPr lang="zh-CN" altLang="zh-CN" dirty="0"/>
              <a:t>目标对象对应的类具有相应的属性以存储</a:t>
            </a:r>
            <a:r>
              <a:rPr lang="en-US" altLang="zh-CN" dirty="0"/>
              <a:t>p</a:t>
            </a:r>
            <a:endParaRPr lang="zh-CN" altLang="zh-CN" dirty="0"/>
          </a:p>
          <a:p>
            <a:pPr lvl="0"/>
            <a:r>
              <a:rPr lang="zh-CN" altLang="zh-CN" dirty="0"/>
              <a:t>根据顺序图中对象间消息来确定</a:t>
            </a:r>
            <a:r>
              <a:rPr lang="zh-CN" altLang="zh-CN" dirty="0">
                <a:solidFill>
                  <a:srgbClr val="C00000"/>
                </a:solidFill>
              </a:rPr>
              <a:t>设计类间的关系</a:t>
            </a:r>
            <a:endParaRPr lang="en-US" altLang="zh-CN" dirty="0">
              <a:solidFill>
                <a:srgbClr val="C00000"/>
              </a:solidFill>
            </a:endParaRPr>
          </a:p>
          <a:p>
            <a:pPr lvl="1"/>
            <a:r>
              <a:rPr lang="zh-CN" altLang="zh-CN" dirty="0"/>
              <a:t>如果一个对象</a:t>
            </a:r>
            <a:r>
              <a:rPr lang="en-US" altLang="zh-CN" dirty="0"/>
              <a:t>a</a:t>
            </a:r>
            <a:r>
              <a:rPr lang="zh-CN" altLang="zh-CN" dirty="0"/>
              <a:t>向对象</a:t>
            </a:r>
            <a:r>
              <a:rPr lang="en-US" altLang="zh-CN" dirty="0"/>
              <a:t>b</a:t>
            </a:r>
            <a:r>
              <a:rPr lang="zh-CN" altLang="zh-CN" dirty="0"/>
              <a:t>发消息，那么对应的类</a:t>
            </a:r>
            <a:r>
              <a:rPr lang="en-US" altLang="zh-CN" dirty="0"/>
              <a:t>A</a:t>
            </a:r>
            <a:r>
              <a:rPr lang="zh-CN" altLang="zh-CN" dirty="0"/>
              <a:t>与类</a:t>
            </a:r>
            <a:r>
              <a:rPr lang="en-US" altLang="zh-CN" dirty="0"/>
              <a:t>B</a:t>
            </a:r>
            <a:r>
              <a:rPr lang="zh-CN" altLang="zh-CN" dirty="0"/>
              <a:t>之间存在关联或者依赖关系</a:t>
            </a:r>
            <a:endParaRPr lang="en-US" altLang="zh-CN" dirty="0"/>
          </a:p>
          <a:p>
            <a:pPr lvl="1"/>
            <a:r>
              <a:rPr lang="zh-CN" altLang="zh-CN" dirty="0"/>
              <a:t>如果子系统外的设计元素通过子系统的接口与子系统进行交互，那么这些设计元素与子系统之间存在依赖关系</a:t>
            </a:r>
            <a:endParaRPr lang="en-US" altLang="zh-CN" dirty="0"/>
          </a:p>
          <a:p>
            <a:pPr lvl="1"/>
            <a:r>
              <a:rPr lang="zh-CN" altLang="zh-CN" dirty="0"/>
              <a:t>如果多个设计类之间具有一般和特殊的关系，那么它们之间存在继承关系</a:t>
            </a:r>
          </a:p>
          <a:p>
            <a:endParaRPr lang="zh-CN" altLang="en-US" dirty="0"/>
          </a:p>
        </p:txBody>
      </p:sp>
    </p:spTree>
    <p:extLst>
      <p:ext uri="{BB962C8B-B14F-4D97-AF65-F5344CB8AC3E}">
        <p14:creationId xmlns:p14="http://schemas.microsoft.com/office/powerpoint/2010/main" val="57593119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normAutofit/>
          </a:bodyPr>
          <a:lstStyle/>
          <a:p>
            <a:r>
              <a:rPr lang="zh-CN" altLang="en-US" dirty="0"/>
              <a:t>示例：</a:t>
            </a:r>
            <a:r>
              <a:rPr lang="en-US" altLang="zh-CN" dirty="0"/>
              <a:t>“</a:t>
            </a:r>
            <a:r>
              <a:rPr lang="zh-CN" altLang="zh-CN" dirty="0"/>
              <a:t>用户登录</a:t>
            </a:r>
            <a:r>
              <a:rPr lang="en-US" altLang="zh-CN" dirty="0"/>
              <a:t>”</a:t>
            </a:r>
            <a:r>
              <a:rPr lang="zh-CN" altLang="zh-CN" dirty="0"/>
              <a:t>用例实现的设计类图</a:t>
            </a:r>
            <a:endParaRPr lang="zh-CN" altLang="en-US" dirty="0"/>
          </a:p>
        </p:txBody>
      </p:sp>
      <p:sp>
        <p:nvSpPr>
          <p:cNvPr id="4" name="内容占位符 3">
            <a:extLst>
              <a:ext uri="{FF2B5EF4-FFF2-40B4-BE49-F238E27FC236}">
                <a16:creationId xmlns:a16="http://schemas.microsoft.com/office/drawing/2014/main" id="{E6E6F5D9-5C63-4E7A-A40B-243632C6E087}"/>
              </a:ext>
            </a:extLst>
          </p:cNvPr>
          <p:cNvSpPr>
            <a:spLocks noGrp="1"/>
          </p:cNvSpPr>
          <p:nvPr>
            <p:ph idx="1"/>
          </p:nvPr>
        </p:nvSpPr>
        <p:spPr/>
        <p:txBody>
          <a:bodyPr/>
          <a:lstStyle/>
          <a:p>
            <a:r>
              <a:rPr lang="zh-CN" altLang="en-US" dirty="0"/>
              <a:t>用例设计的交互图</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9"/>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a:extLst>
              <a:ext uri="{FF2B5EF4-FFF2-40B4-BE49-F238E27FC236}">
                <a16:creationId xmlns:a16="http://schemas.microsoft.com/office/drawing/2014/main" id="{55764AEF-E4F1-DFCD-A87F-3DB109705CF2}"/>
              </a:ext>
            </a:extLst>
          </p:cNvPr>
          <p:cNvPicPr>
            <a:picLocks noChangeAspect="1"/>
          </p:cNvPicPr>
          <p:nvPr/>
        </p:nvPicPr>
        <p:blipFill>
          <a:blip r:embed="rId2"/>
          <a:stretch>
            <a:fillRect/>
          </a:stretch>
        </p:blipFill>
        <p:spPr>
          <a:xfrm>
            <a:off x="622598" y="2250728"/>
            <a:ext cx="11211486" cy="3915122"/>
          </a:xfrm>
          <a:prstGeom prst="rect">
            <a:avLst/>
          </a:prstGeom>
        </p:spPr>
      </p:pic>
      <p:sp>
        <p:nvSpPr>
          <p:cNvPr id="3" name="文本框 2">
            <a:extLst>
              <a:ext uri="{FF2B5EF4-FFF2-40B4-BE49-F238E27FC236}">
                <a16:creationId xmlns:a16="http://schemas.microsoft.com/office/drawing/2014/main" id="{03FFB0C2-8A18-E638-FD3D-9F3746899026}"/>
              </a:ext>
            </a:extLst>
          </p:cNvPr>
          <p:cNvSpPr txBox="1"/>
          <p:nvPr/>
        </p:nvSpPr>
        <p:spPr>
          <a:xfrm>
            <a:off x="7823398" y="1736812"/>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设计类对象</a:t>
            </a:r>
          </a:p>
        </p:txBody>
      </p:sp>
      <p:sp>
        <p:nvSpPr>
          <p:cNvPr id="8" name="文本框 7">
            <a:extLst>
              <a:ext uri="{FF2B5EF4-FFF2-40B4-BE49-F238E27FC236}">
                <a16:creationId xmlns:a16="http://schemas.microsoft.com/office/drawing/2014/main" id="{E57DBD8C-A521-65C9-3B54-4CA0E85F4600}"/>
              </a:ext>
            </a:extLst>
          </p:cNvPr>
          <p:cNvSpPr txBox="1"/>
          <p:nvPr/>
        </p:nvSpPr>
        <p:spPr>
          <a:xfrm>
            <a:off x="9830906" y="1736811"/>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设计类对象</a:t>
            </a:r>
          </a:p>
        </p:txBody>
      </p:sp>
      <p:sp>
        <p:nvSpPr>
          <p:cNvPr id="9" name="文本框 8">
            <a:extLst>
              <a:ext uri="{FF2B5EF4-FFF2-40B4-BE49-F238E27FC236}">
                <a16:creationId xmlns:a16="http://schemas.microsoft.com/office/drawing/2014/main" id="{455E46EE-746C-E2D5-AB25-27D498718064}"/>
              </a:ext>
            </a:extLst>
          </p:cNvPr>
          <p:cNvSpPr txBox="1"/>
          <p:nvPr/>
        </p:nvSpPr>
        <p:spPr>
          <a:xfrm>
            <a:off x="4691050" y="1752680"/>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设计类对象</a:t>
            </a:r>
          </a:p>
        </p:txBody>
      </p:sp>
      <p:sp>
        <p:nvSpPr>
          <p:cNvPr id="10" name="文本框 9">
            <a:extLst>
              <a:ext uri="{FF2B5EF4-FFF2-40B4-BE49-F238E27FC236}">
                <a16:creationId xmlns:a16="http://schemas.microsoft.com/office/drawing/2014/main" id="{4D18BE06-E119-7B2D-5D45-3520DD4C4757}"/>
              </a:ext>
            </a:extLst>
          </p:cNvPr>
          <p:cNvSpPr txBox="1"/>
          <p:nvPr/>
        </p:nvSpPr>
        <p:spPr>
          <a:xfrm>
            <a:off x="2458025" y="1752679"/>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设计类对象</a:t>
            </a:r>
          </a:p>
        </p:txBody>
      </p:sp>
      <p:sp>
        <p:nvSpPr>
          <p:cNvPr id="11" name="文本框 10">
            <a:extLst>
              <a:ext uri="{FF2B5EF4-FFF2-40B4-BE49-F238E27FC236}">
                <a16:creationId xmlns:a16="http://schemas.microsoft.com/office/drawing/2014/main" id="{2D20E48D-43A0-A07D-A614-4F80C883D5DF}"/>
              </a:ext>
            </a:extLst>
          </p:cNvPr>
          <p:cNvSpPr txBox="1"/>
          <p:nvPr/>
        </p:nvSpPr>
        <p:spPr>
          <a:xfrm>
            <a:off x="635958" y="1763631"/>
            <a:ext cx="1723549"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设计类对象</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normAutofit/>
          </a:bodyPr>
          <a:lstStyle/>
          <a:p>
            <a:r>
              <a:rPr lang="zh-CN" altLang="en-US" dirty="0"/>
              <a:t>示例：</a:t>
            </a:r>
            <a:r>
              <a:rPr lang="en-US" altLang="zh-CN" dirty="0"/>
              <a:t>“</a:t>
            </a:r>
            <a:r>
              <a:rPr lang="zh-CN" altLang="zh-CN" dirty="0"/>
              <a:t>用户登录</a:t>
            </a:r>
            <a:r>
              <a:rPr lang="en-US" altLang="zh-CN" dirty="0"/>
              <a:t>”</a:t>
            </a:r>
            <a:r>
              <a:rPr lang="zh-CN" altLang="zh-CN" dirty="0"/>
              <a:t>用例实现的设计类图</a:t>
            </a:r>
            <a:endParaRPr lang="zh-CN" altLang="en-US" dirty="0"/>
          </a:p>
        </p:txBody>
      </p:sp>
      <p:sp>
        <p:nvSpPr>
          <p:cNvPr id="4" name="内容占位符 3">
            <a:extLst>
              <a:ext uri="{FF2B5EF4-FFF2-40B4-BE49-F238E27FC236}">
                <a16:creationId xmlns:a16="http://schemas.microsoft.com/office/drawing/2014/main" id="{E6E6F5D9-5C63-4E7A-A40B-243632C6E087}"/>
              </a:ext>
            </a:extLst>
          </p:cNvPr>
          <p:cNvSpPr>
            <a:spLocks noGrp="1"/>
          </p:cNvSpPr>
          <p:nvPr>
            <p:ph idx="1"/>
          </p:nvPr>
        </p:nvSpPr>
        <p:spPr/>
        <p:txBody>
          <a:bodyPr/>
          <a:lstStyle/>
          <a:p>
            <a:r>
              <a:rPr lang="zh-CN" altLang="en-US" dirty="0"/>
              <a:t>用例设计对应的</a:t>
            </a:r>
            <a:r>
              <a:rPr lang="zh-CN" altLang="en-US" dirty="0">
                <a:solidFill>
                  <a:srgbClr val="C00000"/>
                </a:solidFill>
              </a:rPr>
              <a:t>设计类图</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9"/>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a:extLst>
              <a:ext uri="{FF2B5EF4-FFF2-40B4-BE49-F238E27FC236}">
                <a16:creationId xmlns:a16="http://schemas.microsoft.com/office/drawing/2014/main" id="{E6BFE1BE-2794-4023-BB78-1AB0A33363A5}"/>
              </a:ext>
            </a:extLst>
          </p:cNvPr>
          <p:cNvPicPr>
            <a:picLocks noChangeAspect="1"/>
          </p:cNvPicPr>
          <p:nvPr/>
        </p:nvPicPr>
        <p:blipFill>
          <a:blip r:embed="rId2"/>
          <a:stretch>
            <a:fillRect/>
          </a:stretch>
        </p:blipFill>
        <p:spPr>
          <a:xfrm>
            <a:off x="491661" y="2303971"/>
            <a:ext cx="11207089" cy="3852974"/>
          </a:xfrm>
          <a:prstGeom prst="rect">
            <a:avLst/>
          </a:prstGeom>
        </p:spPr>
      </p:pic>
    </p:spTree>
    <p:extLst>
      <p:ext uri="{BB962C8B-B14F-4D97-AF65-F5344CB8AC3E}">
        <p14:creationId xmlns:p14="http://schemas.microsoft.com/office/powerpoint/2010/main" val="26897980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 </a:t>
            </a:r>
            <a:r>
              <a:rPr lang="zh-CN" altLang="en-US" dirty="0"/>
              <a:t>优化和评审</a:t>
            </a:r>
            <a:r>
              <a:rPr lang="zh-CN" altLang="zh-CN" dirty="0"/>
              <a:t>用例</a:t>
            </a:r>
            <a:r>
              <a:rPr lang="zh-CN" altLang="en-US" dirty="0"/>
              <a:t>设计</a:t>
            </a:r>
            <a:r>
              <a:rPr lang="zh-CN" altLang="zh-CN" dirty="0"/>
              <a:t>方案</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zh-CN" dirty="0"/>
              <a:t>尽可能</a:t>
            </a:r>
            <a:r>
              <a:rPr lang="zh-CN" altLang="zh-CN" dirty="0">
                <a:solidFill>
                  <a:srgbClr val="C00000"/>
                </a:solidFill>
              </a:rPr>
              <a:t>重用已有软件资产</a:t>
            </a:r>
            <a:r>
              <a:rPr lang="zh-CN" altLang="en-US" dirty="0"/>
              <a:t>来</a:t>
            </a:r>
            <a:r>
              <a:rPr lang="zh-CN" altLang="zh-CN" dirty="0"/>
              <a:t>构建用例实现方案</a:t>
            </a:r>
            <a:endParaRPr lang="en-US" altLang="zh-CN" dirty="0"/>
          </a:p>
          <a:p>
            <a:pPr lvl="1"/>
            <a:r>
              <a:rPr lang="zh-CN" altLang="zh-CN" dirty="0"/>
              <a:t>如开源软件、云服务、遗留系统、软件开发包等等</a:t>
            </a:r>
            <a:endParaRPr lang="en-US" altLang="zh-CN" dirty="0"/>
          </a:p>
          <a:p>
            <a:r>
              <a:rPr lang="zh-CN" altLang="en-US" dirty="0">
                <a:solidFill>
                  <a:srgbClr val="C00000"/>
                </a:solidFill>
              </a:rPr>
              <a:t>合并</a:t>
            </a:r>
            <a:r>
              <a:rPr lang="zh-CN" altLang="en-US" dirty="0"/>
              <a:t>设计元素</a:t>
            </a:r>
            <a:endParaRPr lang="zh-CN" altLang="zh-CN" dirty="0"/>
          </a:p>
          <a:p>
            <a:pPr lvl="1"/>
            <a:r>
              <a:rPr lang="zh-CN" altLang="zh-CN" dirty="0"/>
              <a:t>将具有相同或相似职责的多个设计元素（包括类、子系统和构件等）进行整合，归并为一个设计元素。</a:t>
            </a:r>
          </a:p>
          <a:p>
            <a:pPr lvl="1"/>
            <a:r>
              <a:rPr lang="zh-CN" altLang="zh-CN" dirty="0"/>
              <a:t>将设计元素（如类等）中具有相同或相似功能的多个方法整合为一个方法，以减少不必要的冗余设计。</a:t>
            </a:r>
          </a:p>
          <a:p>
            <a:r>
              <a:rPr lang="zh-CN" altLang="en-US" dirty="0">
                <a:solidFill>
                  <a:srgbClr val="C00000"/>
                </a:solidFill>
              </a:rPr>
              <a:t>重组</a:t>
            </a:r>
            <a:r>
              <a:rPr lang="zh-CN" altLang="en-US" dirty="0"/>
              <a:t>设计元素</a:t>
            </a:r>
            <a:endParaRPr lang="en-US" altLang="zh-CN" dirty="0"/>
          </a:p>
          <a:p>
            <a:pPr lvl="1"/>
            <a:r>
              <a:rPr lang="zh-CN" altLang="zh-CN" dirty="0"/>
              <a:t>借助继承或代理机制，对设计元素进行必要的组织和重组，以发现不同类之间的一般和特殊关系，抽象出公共的方法。</a:t>
            </a:r>
          </a:p>
          <a:p>
            <a:pPr lvl="1"/>
            <a:r>
              <a:rPr lang="zh-CN" altLang="zh-CN" dirty="0"/>
              <a:t>确保所有用例实现方案在软件系统中和谐共存，无逻辑冲突</a:t>
            </a:r>
          </a:p>
          <a:p>
            <a:endParaRPr lang="zh-CN" alt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1.1 </a:t>
            </a:r>
            <a:r>
              <a:rPr lang="zh-CN" altLang="en-US" dirty="0"/>
              <a:t>软件设计过程及关注点的变化</a:t>
            </a:r>
          </a:p>
        </p:txBody>
      </p:sp>
      <p:sp>
        <p:nvSpPr>
          <p:cNvPr id="4" name="矩形 3"/>
          <p:cNvSpPr/>
          <p:nvPr/>
        </p:nvSpPr>
        <p:spPr>
          <a:xfrm>
            <a:off x="694606" y="944724"/>
            <a:ext cx="11053228" cy="2246769"/>
          </a:xfrm>
          <a:prstGeom prst="rect">
            <a:avLst/>
          </a:prstGeom>
        </p:spPr>
        <p:txBody>
          <a:bodyPr wrap="square">
            <a:spAutoFit/>
          </a:bodyPr>
          <a:lstStyle/>
          <a:p>
            <a:pPr marL="342900" indent="-342900">
              <a:buFont typeface="Wingdings" panose="05000000000000000000" pitchFamily="2" charset="2"/>
              <a:buChar char="p"/>
              <a:defRPr/>
            </a:pPr>
            <a:r>
              <a:rPr kumimoji="1" lang="zh-CN" altLang="en-US" sz="2800" dirty="0">
                <a:solidFill>
                  <a:srgbClr val="002060"/>
                </a:solidFill>
                <a:latin typeface="+mn-lt"/>
                <a:ea typeface="+mn-ea"/>
                <a:cs typeface="微软雅黑" panose="020B0503020204020204" charset="-122"/>
              </a:rPr>
              <a:t>详细设计是在体系结构设计的基础上，对每个构件内部细节的进一步设计。</a:t>
            </a:r>
            <a:endParaRPr kumimoji="1" lang="en-US" altLang="zh-CN" sz="2800" dirty="0">
              <a:solidFill>
                <a:srgbClr val="002060"/>
              </a:solidFill>
              <a:latin typeface="+mn-lt"/>
              <a:ea typeface="+mn-ea"/>
              <a:cs typeface="微软雅黑" panose="020B0503020204020204" charset="-122"/>
            </a:endParaRPr>
          </a:p>
          <a:p>
            <a:pPr marL="342900" indent="-342900">
              <a:buFont typeface="Wingdings" panose="05000000000000000000" pitchFamily="2" charset="2"/>
              <a:buChar char="p"/>
              <a:defRPr/>
            </a:pPr>
            <a:r>
              <a:rPr kumimoji="1" lang="zh-CN" altLang="en-US" sz="2800" dirty="0">
                <a:solidFill>
                  <a:srgbClr val="002060"/>
                </a:solidFill>
                <a:latin typeface="+mn-lt"/>
                <a:ea typeface="+mn-ea"/>
                <a:cs typeface="微软雅黑" panose="020B0503020204020204" charset="-122"/>
              </a:rPr>
              <a:t>体系结构设计相当于确定计算机的</a:t>
            </a:r>
            <a:r>
              <a:rPr kumimoji="1" lang="zh-CN" altLang="en-US" sz="2800" dirty="0">
                <a:solidFill>
                  <a:srgbClr val="C00000"/>
                </a:solidFill>
                <a:latin typeface="+mn-lt"/>
                <a:ea typeface="+mn-ea"/>
                <a:cs typeface="微软雅黑" panose="020B0503020204020204" charset="-122"/>
              </a:rPr>
              <a:t>部件组成</a:t>
            </a:r>
            <a:r>
              <a:rPr kumimoji="1" lang="zh-CN" altLang="en-US" sz="2800" dirty="0">
                <a:solidFill>
                  <a:srgbClr val="002060"/>
                </a:solidFill>
                <a:latin typeface="+mn-lt"/>
                <a:ea typeface="+mn-ea"/>
                <a:cs typeface="微软雅黑" panose="020B0503020204020204" charset="-122"/>
              </a:rPr>
              <a:t>，连接关系。</a:t>
            </a:r>
            <a:endParaRPr kumimoji="1" lang="en-US" altLang="zh-CN" sz="2800" dirty="0">
              <a:solidFill>
                <a:srgbClr val="002060"/>
              </a:solidFill>
              <a:latin typeface="+mn-lt"/>
              <a:ea typeface="+mn-ea"/>
              <a:cs typeface="微软雅黑" panose="020B0503020204020204" charset="-122"/>
            </a:endParaRPr>
          </a:p>
          <a:p>
            <a:pPr marL="342900" indent="-342900">
              <a:buFont typeface="Wingdings" panose="05000000000000000000" pitchFamily="2" charset="2"/>
              <a:buChar char="p"/>
              <a:defRPr/>
            </a:pPr>
            <a:r>
              <a:rPr kumimoji="1" lang="zh-CN" altLang="en-US" sz="2800" dirty="0">
                <a:solidFill>
                  <a:srgbClr val="002060"/>
                </a:solidFill>
                <a:latin typeface="+mn-lt"/>
                <a:ea typeface="+mn-ea"/>
                <a:cs typeface="微软雅黑" panose="020B0503020204020204" charset="-122"/>
              </a:rPr>
              <a:t>详细设计则着重于设计每个部件的</a:t>
            </a:r>
            <a:r>
              <a:rPr kumimoji="1" lang="zh-CN" altLang="en-US" sz="2800" dirty="0">
                <a:solidFill>
                  <a:srgbClr val="C00000"/>
                </a:solidFill>
                <a:latin typeface="+mn-lt"/>
                <a:ea typeface="+mn-ea"/>
                <a:cs typeface="微软雅黑" panose="020B0503020204020204" charset="-122"/>
              </a:rPr>
              <a:t>内部细节</a:t>
            </a:r>
            <a:r>
              <a:rPr kumimoji="1" lang="zh-CN" altLang="en-US" sz="2800" dirty="0">
                <a:solidFill>
                  <a:srgbClr val="002060"/>
                </a:solidFill>
                <a:latin typeface="+mn-lt"/>
                <a:ea typeface="+mn-ea"/>
                <a:cs typeface="微软雅黑" panose="020B0503020204020204" charset="-122"/>
              </a:rPr>
              <a:t>，如运算器部件的 内部电路和元件等。</a:t>
            </a:r>
          </a:p>
        </p:txBody>
      </p:sp>
    </p:spTree>
    <p:extLst>
      <p:ext uri="{BB962C8B-B14F-4D97-AF65-F5344CB8AC3E}">
        <p14:creationId xmlns:p14="http://schemas.microsoft.com/office/powerpoint/2010/main" val="204362320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用例设计的输出</a:t>
            </a:r>
          </a:p>
        </p:txBody>
      </p:sp>
      <p:sp>
        <p:nvSpPr>
          <p:cNvPr id="2" name="内容占位符 1"/>
          <p:cNvSpPr>
            <a:spLocks noGrp="1"/>
          </p:cNvSpPr>
          <p:nvPr>
            <p:ph idx="1"/>
          </p:nvPr>
        </p:nvSpPr>
        <p:spPr/>
        <p:txBody>
          <a:bodyPr/>
          <a:lstStyle/>
          <a:p>
            <a:pPr lvl="0"/>
            <a:r>
              <a:rPr lang="zh-CN" altLang="zh-CN" dirty="0"/>
              <a:t>用例设计的顺序图</a:t>
            </a:r>
          </a:p>
          <a:p>
            <a:pPr lvl="0"/>
            <a:r>
              <a:rPr lang="zh-CN" altLang="en-US" dirty="0"/>
              <a:t>用例</a:t>
            </a:r>
            <a:r>
              <a:rPr lang="zh-CN" altLang="zh-CN" dirty="0"/>
              <a:t>设计</a:t>
            </a:r>
            <a:r>
              <a:rPr lang="zh-CN" altLang="en-US" dirty="0"/>
              <a:t>的</a:t>
            </a:r>
            <a:r>
              <a:rPr lang="zh-CN" altLang="zh-CN" dirty="0"/>
              <a:t>类图</a:t>
            </a:r>
          </a:p>
          <a:p>
            <a:endParaRPr lang="zh-CN" altLang="en-US" dirty="0"/>
          </a:p>
        </p:txBody>
      </p:sp>
      <p:sp>
        <p:nvSpPr>
          <p:cNvPr id="4" name="文本框 3">
            <a:extLst>
              <a:ext uri="{FF2B5EF4-FFF2-40B4-BE49-F238E27FC236}">
                <a16:creationId xmlns:a16="http://schemas.microsoft.com/office/drawing/2014/main" id="{B97B56E6-4A1F-6ED8-A7D2-EE4258E340E8}"/>
              </a:ext>
            </a:extLst>
          </p:cNvPr>
          <p:cNvSpPr txBox="1"/>
          <p:nvPr/>
        </p:nvSpPr>
        <p:spPr>
          <a:xfrm>
            <a:off x="226554" y="2168860"/>
            <a:ext cx="11881320" cy="4524315"/>
          </a:xfrm>
          <a:prstGeom prst="rect">
            <a:avLst/>
          </a:prstGeom>
          <a:noFill/>
        </p:spPr>
        <p:txBody>
          <a:bodyPr wrap="square">
            <a:spAutoFit/>
          </a:bodyPr>
          <a:lstStyle/>
          <a:p>
            <a:pPr algn="l">
              <a:buFont typeface="+mj-lt"/>
              <a:buAutoNum type="arabicPeriod"/>
            </a:pPr>
            <a:r>
              <a:rPr lang="zh-CN" altLang="en-US" b="1" i="0" dirty="0">
                <a:solidFill>
                  <a:srgbClr val="333333"/>
                </a:solidFill>
                <a:effectLst/>
                <a:latin typeface="verdana" panose="020B0604030504040204" pitchFamily="34" charset="0"/>
              </a:rPr>
              <a:t>分析类图：</a:t>
            </a:r>
            <a:endParaRPr lang="zh-CN" altLang="en-US" b="0" i="0" dirty="0">
              <a:solidFill>
                <a:srgbClr val="333333"/>
              </a:solidFill>
              <a:effectLst/>
              <a:latin typeface="verdana" panose="020B0604030504040204" pitchFamily="34" charset="0"/>
            </a:endParaRPr>
          </a:p>
          <a:p>
            <a:pPr marL="742950" lvl="1" indent="-285750" algn="l">
              <a:buFont typeface="+mj-lt"/>
              <a:buAutoNum type="arabicPeriod"/>
            </a:pPr>
            <a:r>
              <a:rPr lang="zh-CN" altLang="en-US" b="1" i="0" dirty="0">
                <a:solidFill>
                  <a:srgbClr val="333333"/>
                </a:solidFill>
                <a:effectLst/>
                <a:latin typeface="verdana" panose="020B0604030504040204" pitchFamily="34" charset="0"/>
              </a:rPr>
              <a:t>定义</a:t>
            </a:r>
            <a:r>
              <a:rPr lang="zh-CN" altLang="en-US" b="0" i="0" dirty="0">
                <a:solidFill>
                  <a:srgbClr val="333333"/>
                </a:solidFill>
                <a:effectLst/>
                <a:latin typeface="verdana" panose="020B0604030504040204" pitchFamily="34" charset="0"/>
              </a:rPr>
              <a:t>：在需求分析阶段，类图主要用于描述应用领域中的概念。类图中的类从领域中得出，即这些类是从需求中获取的。</a:t>
            </a:r>
          </a:p>
          <a:p>
            <a:pPr algn="l">
              <a:buFont typeface="Arial" panose="020B0604020202020204" pitchFamily="34" charset="0"/>
              <a:buChar char="•"/>
            </a:pPr>
            <a:r>
              <a:rPr lang="zh-CN" altLang="en-US" b="1" i="0" dirty="0">
                <a:solidFill>
                  <a:srgbClr val="333333"/>
                </a:solidFill>
                <a:effectLst/>
                <a:latin typeface="verdana" panose="020B0604030504040204" pitchFamily="34" charset="0"/>
              </a:rPr>
              <a:t>目的</a:t>
            </a:r>
            <a:r>
              <a:rPr lang="zh-CN" altLang="en-US" b="0" i="0" dirty="0">
                <a:solidFill>
                  <a:srgbClr val="333333"/>
                </a:solidFill>
                <a:effectLst/>
                <a:latin typeface="verdana" panose="020B0604030504040204" pitchFamily="34" charset="0"/>
              </a:rPr>
              <a:t>：分析类图的主要目的是帮助系统分析员、开发人员和用户理解业务领域的问题，明确系统的需求边界，为后续的设计和开发工作奠定基础。</a:t>
            </a:r>
            <a:endParaRPr lang="en-US" altLang="zh-CN" b="0" i="0" dirty="0">
              <a:solidFill>
                <a:srgbClr val="333333"/>
              </a:solidFill>
              <a:effectLst/>
              <a:latin typeface="verdana" panose="020B0604030504040204" pitchFamily="34" charset="0"/>
            </a:endParaRPr>
          </a:p>
          <a:p>
            <a:pPr algn="l">
              <a:buFont typeface="Arial" panose="020B0604020202020204" pitchFamily="34" charset="0"/>
              <a:buChar char="•"/>
            </a:pPr>
            <a:r>
              <a:rPr lang="zh-CN" altLang="en-US" b="1" i="0" dirty="0">
                <a:solidFill>
                  <a:srgbClr val="333333"/>
                </a:solidFill>
                <a:effectLst/>
                <a:latin typeface="verdana" panose="020B0604030504040204" pitchFamily="34" charset="0"/>
              </a:rPr>
              <a:t>抽象层次</a:t>
            </a:r>
            <a:r>
              <a:rPr lang="zh-CN" altLang="en-US" b="0" i="0" dirty="0">
                <a:solidFill>
                  <a:srgbClr val="333333"/>
                </a:solidFill>
                <a:effectLst/>
                <a:latin typeface="verdana" panose="020B0604030504040204" pitchFamily="34" charset="0"/>
              </a:rPr>
              <a:t>：相对较高，主要关注业务领域的整体概念和需求。</a:t>
            </a:r>
          </a:p>
          <a:p>
            <a:pPr algn="l">
              <a:buFont typeface="Arial" panose="020B0604020202020204" pitchFamily="34" charset="0"/>
              <a:buChar char="•"/>
            </a:pPr>
            <a:r>
              <a:rPr lang="zh-CN" altLang="en-US" b="1" i="0" dirty="0">
                <a:solidFill>
                  <a:srgbClr val="333333"/>
                </a:solidFill>
                <a:effectLst/>
                <a:latin typeface="verdana" panose="020B0604030504040204" pitchFamily="34" charset="0"/>
              </a:rPr>
              <a:t>细化程度</a:t>
            </a:r>
            <a:r>
              <a:rPr lang="zh-CN" altLang="en-US" b="0" i="0" dirty="0">
                <a:solidFill>
                  <a:srgbClr val="333333"/>
                </a:solidFill>
                <a:effectLst/>
                <a:latin typeface="verdana" panose="020B0604030504040204" pitchFamily="34" charset="0"/>
              </a:rPr>
              <a:t>：相对较低，不需要详细描述类的具体实现和内部结构。</a:t>
            </a:r>
          </a:p>
          <a:p>
            <a:pPr algn="l">
              <a:buFont typeface="+mj-lt"/>
              <a:buAutoNum type="arabicPeriod"/>
            </a:pPr>
            <a:r>
              <a:rPr lang="zh-CN" altLang="en-US" b="1" i="0" dirty="0">
                <a:solidFill>
                  <a:srgbClr val="333333"/>
                </a:solidFill>
                <a:effectLst/>
                <a:latin typeface="verdana" panose="020B0604030504040204" pitchFamily="34" charset="0"/>
              </a:rPr>
              <a:t>设计类图：</a:t>
            </a:r>
            <a:endParaRPr lang="zh-CN" altLang="en-US" b="0" i="0" dirty="0">
              <a:solidFill>
                <a:srgbClr val="333333"/>
              </a:solidFill>
              <a:effectLst/>
              <a:latin typeface="verdana" panose="020B0604030504040204" pitchFamily="34" charset="0"/>
            </a:endParaRPr>
          </a:p>
          <a:p>
            <a:pPr marL="742950" lvl="1" indent="-285750" algn="l">
              <a:buFont typeface="+mj-lt"/>
              <a:buAutoNum type="arabicPeriod"/>
            </a:pPr>
            <a:r>
              <a:rPr lang="zh-CN" altLang="en-US" b="1" i="0" dirty="0">
                <a:solidFill>
                  <a:srgbClr val="333333"/>
                </a:solidFill>
                <a:effectLst/>
                <a:latin typeface="verdana" panose="020B0604030504040204" pitchFamily="34" charset="0"/>
              </a:rPr>
              <a:t>定义</a:t>
            </a:r>
            <a:r>
              <a:rPr lang="zh-CN" altLang="en-US" b="0" i="0" dirty="0">
                <a:solidFill>
                  <a:srgbClr val="333333"/>
                </a:solidFill>
                <a:effectLst/>
                <a:latin typeface="verdana" panose="020B0604030504040204" pitchFamily="34" charset="0"/>
              </a:rPr>
              <a:t>：在设计阶段，类图重点描述类与类之间的接口，以及系统的静态结构。设计类图用于描述软件的接口部分，而不是软件的实现部分。</a:t>
            </a:r>
          </a:p>
          <a:p>
            <a:pPr marL="742950" lvl="1" indent="-285750" algn="l">
              <a:buFont typeface="+mj-lt"/>
              <a:buAutoNum type="arabicPeriod"/>
            </a:pPr>
            <a:r>
              <a:rPr lang="zh-CN" altLang="en-US" b="1" i="0" dirty="0">
                <a:solidFill>
                  <a:srgbClr val="333333"/>
                </a:solidFill>
                <a:effectLst/>
                <a:latin typeface="verdana" panose="020B0604030504040204" pitchFamily="34" charset="0"/>
              </a:rPr>
              <a:t>目的</a:t>
            </a:r>
            <a:r>
              <a:rPr lang="zh-CN" altLang="en-US" b="0" i="0" dirty="0">
                <a:solidFill>
                  <a:srgbClr val="333333"/>
                </a:solidFill>
                <a:effectLst/>
                <a:latin typeface="verdana" panose="020B0604030504040204" pitchFamily="34" charset="0"/>
              </a:rPr>
              <a:t>：设计类图的主要目的是指导开发人员实现系统，确保系统的各个部分能够按照预定的接口进行交互，同时促进开发者之间的相互理解和交流。</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软件详细设计概述</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详细设计的</a:t>
            </a:r>
            <a:r>
              <a:rPr lang="en-US" altLang="zh-CN" dirty="0">
                <a:solidFill>
                  <a:schemeClr val="bg1">
                    <a:lumMod val="85000"/>
                  </a:schemeClr>
                </a:solidFill>
              </a:rPr>
              <a:t>UML</a:t>
            </a:r>
            <a:r>
              <a:rPr lang="zh-CN" altLang="en-US" dirty="0">
                <a:solidFill>
                  <a:schemeClr val="bg1">
                    <a:lumMod val="85000"/>
                  </a:schemeClr>
                </a:solidFill>
              </a:rPr>
              <a:t>模型</a:t>
            </a:r>
          </a:p>
          <a:p>
            <a:pPr marL="514350" indent="-514350">
              <a:buFont typeface="+mj-lt"/>
              <a:buAutoNum type="arabicPeriod"/>
            </a:pPr>
            <a:r>
              <a:rPr lang="zh-CN" altLang="en-US" dirty="0">
                <a:solidFill>
                  <a:srgbClr val="C00000"/>
                </a:solidFill>
              </a:rPr>
              <a:t>软件详细设计活动</a:t>
            </a:r>
            <a:endParaRPr lang="en-US" altLang="zh-CN" dirty="0">
              <a:solidFill>
                <a:srgbClr val="C00000"/>
              </a:solidFill>
            </a:endParaRPr>
          </a:p>
          <a:p>
            <a:pPr lvl="1"/>
            <a:r>
              <a:rPr lang="zh-CN" altLang="en-US" dirty="0">
                <a:solidFill>
                  <a:schemeClr val="bg1">
                    <a:lumMod val="85000"/>
                  </a:schemeClr>
                </a:solidFill>
              </a:rPr>
              <a:t>用例设计</a:t>
            </a:r>
            <a:endParaRPr lang="en-US" altLang="zh-CN" dirty="0">
              <a:solidFill>
                <a:schemeClr val="bg1">
                  <a:lumMod val="85000"/>
                </a:schemeClr>
              </a:solidFill>
            </a:endParaRPr>
          </a:p>
          <a:p>
            <a:pPr lvl="1"/>
            <a:r>
              <a:rPr lang="zh-CN" altLang="en-US" b="1" dirty="0">
                <a:solidFill>
                  <a:srgbClr val="C00000"/>
                </a:solidFill>
              </a:rPr>
              <a:t>类设计</a:t>
            </a:r>
          </a:p>
          <a:p>
            <a:pPr lvl="1"/>
            <a:r>
              <a:rPr lang="zh-CN" altLang="en-US" dirty="0">
                <a:solidFill>
                  <a:schemeClr val="tx1">
                    <a:lumMod val="95000"/>
                    <a:lumOff val="5000"/>
                  </a:schemeClr>
                </a:solidFill>
              </a:rPr>
              <a:t>数据设计</a:t>
            </a:r>
            <a:endParaRPr lang="en-US" altLang="zh-CN" dirty="0">
              <a:solidFill>
                <a:schemeClr val="tx1">
                  <a:lumMod val="95000"/>
                  <a:lumOff val="5000"/>
                </a:schemeClr>
              </a:solidFill>
            </a:endParaRPr>
          </a:p>
          <a:p>
            <a:pPr lvl="1"/>
            <a:r>
              <a:rPr lang="zh-CN" altLang="en-US" dirty="0">
                <a:solidFill>
                  <a:schemeClr val="tx1">
                    <a:lumMod val="95000"/>
                    <a:lumOff val="5000"/>
                  </a:schemeClr>
                </a:solidFill>
              </a:rPr>
              <a:t>子系统和构件设计</a:t>
            </a:r>
            <a:endParaRPr lang="en-US" altLang="zh-CN" dirty="0">
              <a:solidFill>
                <a:schemeClr val="tx1">
                  <a:lumMod val="95000"/>
                  <a:lumOff val="5000"/>
                </a:schemeClr>
              </a:solidFill>
            </a:endParaRPr>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7201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en-US" altLang="zh-CN" dirty="0"/>
              <a:t>2.2 </a:t>
            </a:r>
            <a:r>
              <a:rPr lang="zh-CN" altLang="zh-CN" dirty="0"/>
              <a:t>类设计</a:t>
            </a:r>
            <a:endParaRPr lang="en-US" altLang="zh-CN" dirty="0"/>
          </a:p>
        </p:txBody>
      </p:sp>
      <p:sp>
        <p:nvSpPr>
          <p:cNvPr id="2" name="内容占位符 1"/>
          <p:cNvSpPr>
            <a:spLocks noGrp="1"/>
          </p:cNvSpPr>
          <p:nvPr>
            <p:ph idx="1"/>
          </p:nvPr>
        </p:nvSpPr>
        <p:spPr/>
        <p:txBody>
          <a:bodyPr>
            <a:normAutofit fontScale="92500" lnSpcReduction="10000"/>
          </a:bodyPr>
          <a:lstStyle/>
          <a:p>
            <a:pPr lvl="0"/>
            <a:r>
              <a:rPr lang="zh-CN" altLang="en-US" dirty="0"/>
              <a:t>任务</a:t>
            </a:r>
            <a:endParaRPr lang="en-US" altLang="zh-CN" dirty="0"/>
          </a:p>
          <a:p>
            <a:pPr lvl="1"/>
            <a:r>
              <a:rPr lang="zh-CN" altLang="zh-CN" dirty="0"/>
              <a:t>对</a:t>
            </a:r>
            <a:r>
              <a:rPr lang="zh-CN" altLang="en-US" dirty="0"/>
              <a:t>设计类图中的</a:t>
            </a:r>
            <a:r>
              <a:rPr lang="zh-CN" altLang="zh-CN" b="1" dirty="0">
                <a:solidFill>
                  <a:srgbClr val="C00000"/>
                </a:solidFill>
              </a:rPr>
              <a:t>界面类</a:t>
            </a:r>
            <a:r>
              <a:rPr lang="zh-CN" altLang="en-US" b="1" dirty="0">
                <a:solidFill>
                  <a:srgbClr val="C00000"/>
                </a:solidFill>
              </a:rPr>
              <a:t>、</a:t>
            </a:r>
            <a:r>
              <a:rPr lang="zh-CN" altLang="zh-CN" b="1" dirty="0">
                <a:solidFill>
                  <a:srgbClr val="C00000"/>
                </a:solidFill>
              </a:rPr>
              <a:t>设计类</a:t>
            </a:r>
            <a:r>
              <a:rPr lang="zh-CN" altLang="en-US" dirty="0"/>
              <a:t>等</a:t>
            </a:r>
            <a:r>
              <a:rPr lang="zh-CN" altLang="zh-CN" dirty="0"/>
              <a:t>进行</a:t>
            </a:r>
            <a:r>
              <a:rPr lang="zh-CN" altLang="en-US" dirty="0"/>
              <a:t>优化和</a:t>
            </a:r>
            <a:r>
              <a:rPr lang="zh-CN" altLang="zh-CN" dirty="0"/>
              <a:t>精化</a:t>
            </a:r>
            <a:endParaRPr lang="en-US" altLang="zh-CN" dirty="0"/>
          </a:p>
          <a:p>
            <a:pPr lvl="1"/>
            <a:r>
              <a:rPr lang="zh-CN" altLang="zh-CN" dirty="0"/>
              <a:t>明确设计类的内部实现细节</a:t>
            </a:r>
            <a:endParaRPr lang="en-US" altLang="zh-CN" dirty="0"/>
          </a:p>
          <a:p>
            <a:pPr lvl="1"/>
            <a:r>
              <a:rPr lang="zh-CN" altLang="zh-CN" dirty="0"/>
              <a:t>精</a:t>
            </a:r>
            <a:r>
              <a:rPr lang="zh-CN" altLang="en-US" dirty="0"/>
              <a:t>化</a:t>
            </a:r>
            <a:r>
              <a:rPr lang="zh-CN" altLang="zh-CN" dirty="0"/>
              <a:t>到可以提交软件实现的程度</a:t>
            </a:r>
            <a:endParaRPr lang="en-US" altLang="zh-CN" dirty="0"/>
          </a:p>
          <a:p>
            <a:pPr lvl="1"/>
            <a:endParaRPr lang="en-US" altLang="zh-CN" dirty="0"/>
          </a:p>
          <a:p>
            <a:r>
              <a:rPr lang="zh-CN" altLang="en-US" dirty="0"/>
              <a:t>设计与建模</a:t>
            </a:r>
            <a:endParaRPr lang="en-US" altLang="zh-CN" dirty="0"/>
          </a:p>
          <a:p>
            <a:pPr lvl="1"/>
            <a:r>
              <a:rPr lang="zh-CN" altLang="en-US" dirty="0"/>
              <a:t>明确</a:t>
            </a:r>
            <a:r>
              <a:rPr lang="zh-CN" altLang="zh-CN" dirty="0"/>
              <a:t>类的</a:t>
            </a:r>
            <a:r>
              <a:rPr lang="zh-CN" altLang="zh-CN" b="1" dirty="0">
                <a:solidFill>
                  <a:srgbClr val="C00000"/>
                </a:solidFill>
              </a:rPr>
              <a:t>可见范围，类的操作和属性，类之间的关系</a:t>
            </a:r>
            <a:r>
              <a:rPr lang="zh-CN" altLang="zh-CN" dirty="0"/>
              <a:t>等</a:t>
            </a:r>
            <a:endParaRPr lang="en-US" altLang="zh-CN" dirty="0"/>
          </a:p>
          <a:p>
            <a:pPr lvl="1"/>
            <a:r>
              <a:rPr lang="zh-CN" altLang="en-US" dirty="0"/>
              <a:t>对类设计进行建模</a:t>
            </a:r>
            <a:endParaRPr lang="en-US" altLang="zh-CN" dirty="0"/>
          </a:p>
          <a:p>
            <a:pPr lvl="1"/>
            <a:endParaRPr lang="en-US" altLang="zh-CN" dirty="0"/>
          </a:p>
          <a:p>
            <a:r>
              <a:rPr lang="zh-CN" altLang="en-US" dirty="0"/>
              <a:t>结果</a:t>
            </a:r>
            <a:endParaRPr lang="en-US" altLang="zh-CN" dirty="0"/>
          </a:p>
          <a:p>
            <a:pPr lvl="1"/>
            <a:r>
              <a:rPr lang="zh-CN" altLang="en-US" dirty="0"/>
              <a:t>类图、状态图、活动图等</a:t>
            </a:r>
            <a:endParaRPr lang="zh-CN" altLang="zh-CN" dirty="0"/>
          </a:p>
        </p:txBody>
      </p:sp>
    </p:spTree>
    <p:extLst>
      <p:ext uri="{BB962C8B-B14F-4D97-AF65-F5344CB8AC3E}">
        <p14:creationId xmlns:p14="http://schemas.microsoft.com/office/powerpoint/2010/main" val="342202573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类设计的地位和作用</a:t>
            </a:r>
          </a:p>
        </p:txBody>
      </p:sp>
      <p:sp>
        <p:nvSpPr>
          <p:cNvPr id="2" name="内容占位符 1"/>
          <p:cNvSpPr>
            <a:spLocks noGrp="1"/>
          </p:cNvSpPr>
          <p:nvPr>
            <p:ph idx="1"/>
          </p:nvPr>
        </p:nvSpPr>
        <p:spPr/>
        <p:txBody>
          <a:bodyPr/>
          <a:lstStyle/>
          <a:p>
            <a:r>
              <a:rPr lang="zh-CN" altLang="zh-CN" dirty="0"/>
              <a:t>“</a:t>
            </a:r>
            <a:r>
              <a:rPr lang="zh-CN" altLang="zh-CN" b="1" dirty="0">
                <a:solidFill>
                  <a:srgbClr val="C00000"/>
                </a:solidFill>
              </a:rPr>
              <a:t>承上</a:t>
            </a:r>
            <a:r>
              <a:rPr lang="zh-CN" altLang="zh-CN" dirty="0"/>
              <a:t>”</a:t>
            </a:r>
            <a:endParaRPr lang="en-US" altLang="zh-CN" dirty="0"/>
          </a:p>
          <a:p>
            <a:pPr lvl="1"/>
            <a:r>
              <a:rPr lang="zh-CN" altLang="zh-CN" dirty="0"/>
              <a:t>类设计要充分考虑软件需求，基于体系结构设计、用户界面设计、用例设计、子系统</a:t>
            </a:r>
            <a:r>
              <a:rPr lang="en-US" altLang="zh-CN" dirty="0"/>
              <a:t>/</a:t>
            </a:r>
            <a:r>
              <a:rPr lang="zh-CN" altLang="zh-CN" dirty="0"/>
              <a:t>构件设计的成果</a:t>
            </a:r>
            <a:endParaRPr lang="en-US" altLang="zh-CN" dirty="0"/>
          </a:p>
          <a:p>
            <a:pPr lvl="1"/>
            <a:endParaRPr lang="en-US" altLang="zh-CN" dirty="0"/>
          </a:p>
          <a:p>
            <a:r>
              <a:rPr lang="zh-CN" altLang="zh-CN" dirty="0"/>
              <a:t>“</a:t>
            </a:r>
            <a:r>
              <a:rPr lang="zh-CN" altLang="zh-CN" b="1" dirty="0">
                <a:solidFill>
                  <a:srgbClr val="C00000"/>
                </a:solidFill>
              </a:rPr>
              <a:t>启下</a:t>
            </a:r>
            <a:r>
              <a:rPr lang="zh-CN" altLang="zh-CN" dirty="0"/>
              <a:t>”</a:t>
            </a:r>
            <a:endParaRPr lang="en-US" altLang="zh-CN" dirty="0"/>
          </a:p>
          <a:p>
            <a:pPr lvl="1"/>
            <a:r>
              <a:rPr lang="zh-CN" altLang="zh-CN" dirty="0"/>
              <a:t>类设计要为后续阶段的编码和实现奠定基础，需要产生足够详细的设计结果</a:t>
            </a:r>
            <a:endParaRPr lang="zh-CN" altLang="en-US" dirty="0"/>
          </a:p>
        </p:txBody>
      </p:sp>
    </p:spTree>
    <p:extLst>
      <p:ext uri="{BB962C8B-B14F-4D97-AF65-F5344CB8AC3E}">
        <p14:creationId xmlns:p14="http://schemas.microsoft.com/office/powerpoint/2010/main" val="261182446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精化到什么程度</a:t>
            </a:r>
            <a:endParaRPr lang="en-US" altLang="zh-CN" dirty="0"/>
          </a:p>
        </p:txBody>
      </p:sp>
      <p:sp>
        <p:nvSpPr>
          <p:cNvPr id="2" name="内容占位符 1"/>
          <p:cNvSpPr>
            <a:spLocks noGrp="1"/>
          </p:cNvSpPr>
          <p:nvPr>
            <p:ph idx="1"/>
          </p:nvPr>
        </p:nvSpPr>
        <p:spPr/>
        <p:txBody>
          <a:bodyPr/>
          <a:lstStyle/>
          <a:p>
            <a:r>
              <a:rPr lang="zh-CN" altLang="en-US" dirty="0"/>
              <a:t>类的</a:t>
            </a:r>
            <a:r>
              <a:rPr lang="zh-CN" altLang="en-US" dirty="0">
                <a:solidFill>
                  <a:srgbClr val="C00000"/>
                </a:solidFill>
              </a:rPr>
              <a:t>可见范围</a:t>
            </a:r>
            <a:endParaRPr lang="en-US" altLang="zh-CN" dirty="0">
              <a:solidFill>
                <a:srgbClr val="C00000"/>
              </a:solidFill>
            </a:endParaRPr>
          </a:p>
          <a:p>
            <a:r>
              <a:rPr lang="zh-CN" altLang="en-US" dirty="0"/>
              <a:t>属性的</a:t>
            </a:r>
            <a:r>
              <a:rPr lang="zh-CN" altLang="en-US" dirty="0">
                <a:solidFill>
                  <a:srgbClr val="C00000"/>
                </a:solidFill>
              </a:rPr>
              <a:t>数据类型</a:t>
            </a:r>
            <a:endParaRPr lang="en-US" altLang="zh-CN" dirty="0">
              <a:solidFill>
                <a:srgbClr val="C00000"/>
              </a:solidFill>
            </a:endParaRPr>
          </a:p>
          <a:p>
            <a:r>
              <a:rPr lang="zh-CN" altLang="en-US" dirty="0"/>
              <a:t>方法的</a:t>
            </a:r>
            <a:r>
              <a:rPr lang="zh-CN" altLang="en-US" dirty="0">
                <a:solidFill>
                  <a:srgbClr val="C00000"/>
                </a:solidFill>
              </a:rPr>
              <a:t>实现算法</a:t>
            </a:r>
            <a:endParaRPr lang="en-US" altLang="zh-CN" dirty="0">
              <a:solidFill>
                <a:srgbClr val="C00000"/>
              </a:solidFill>
            </a:endParaRPr>
          </a:p>
          <a:p>
            <a:r>
              <a:rPr lang="zh-CN" altLang="en-US" dirty="0"/>
              <a:t>类间</a:t>
            </a:r>
            <a:r>
              <a:rPr lang="zh-CN" altLang="en-US" dirty="0">
                <a:solidFill>
                  <a:srgbClr val="C00000"/>
                </a:solidFill>
              </a:rPr>
              <a:t>关系</a:t>
            </a:r>
            <a:endParaRPr lang="en-US" altLang="zh-CN" dirty="0">
              <a:solidFill>
                <a:srgbClr val="C00000"/>
              </a:solidFill>
            </a:endParaRPr>
          </a:p>
          <a:p>
            <a:r>
              <a:rPr lang="zh-CN" altLang="en-US" dirty="0">
                <a:solidFill>
                  <a:srgbClr val="C00000"/>
                </a:solidFill>
              </a:rPr>
              <a:t>状态变化</a:t>
            </a:r>
            <a:r>
              <a:rPr lang="zh-CN" altLang="en-US" dirty="0"/>
              <a:t>或者活动情况</a:t>
            </a:r>
            <a:endParaRPr lang="en-US" altLang="zh-CN" dirty="0"/>
          </a:p>
          <a:p>
            <a:endParaRPr lang="zh-CN" altLang="en-US" dirty="0"/>
          </a:p>
        </p:txBody>
      </p:sp>
    </p:spTree>
    <p:extLst>
      <p:ext uri="{BB962C8B-B14F-4D97-AF65-F5344CB8AC3E}">
        <p14:creationId xmlns:p14="http://schemas.microsoft.com/office/powerpoint/2010/main" val="273883730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类设计原则</a:t>
            </a:r>
          </a:p>
        </p:txBody>
      </p:sp>
      <p:sp>
        <p:nvSpPr>
          <p:cNvPr id="2" name="内容占位符 1"/>
          <p:cNvSpPr>
            <a:spLocks noGrp="1"/>
          </p:cNvSpPr>
          <p:nvPr>
            <p:ph idx="1"/>
          </p:nvPr>
        </p:nvSpPr>
        <p:spPr>
          <a:xfrm>
            <a:off x="539750" y="1125538"/>
            <a:ext cx="10920052" cy="5291794"/>
          </a:xfrm>
        </p:spPr>
        <p:txBody>
          <a:bodyPr>
            <a:normAutofit fontScale="92500" lnSpcReduction="20000"/>
          </a:bodyPr>
          <a:lstStyle/>
          <a:p>
            <a:pPr lvl="0"/>
            <a:r>
              <a:rPr lang="zh-CN" altLang="zh-CN" dirty="0">
                <a:solidFill>
                  <a:srgbClr val="C00000"/>
                </a:solidFill>
              </a:rPr>
              <a:t>准确化</a:t>
            </a:r>
            <a:endParaRPr lang="en-US" altLang="zh-CN" dirty="0">
              <a:solidFill>
                <a:srgbClr val="C00000"/>
              </a:solidFill>
            </a:endParaRPr>
          </a:p>
          <a:p>
            <a:pPr lvl="1"/>
            <a:r>
              <a:rPr lang="zh-CN" altLang="zh-CN" dirty="0"/>
              <a:t>对类的内部结构、行为等给予准确的表达，以支持程序员精准地理解类设计，进而编写出类的程序代码</a:t>
            </a:r>
          </a:p>
          <a:p>
            <a:pPr lvl="0"/>
            <a:r>
              <a:rPr lang="zh-CN" altLang="zh-CN" dirty="0">
                <a:solidFill>
                  <a:srgbClr val="C00000"/>
                </a:solidFill>
              </a:rPr>
              <a:t>细节化</a:t>
            </a:r>
            <a:endParaRPr lang="en-US" altLang="zh-CN" dirty="0">
              <a:solidFill>
                <a:srgbClr val="C00000"/>
              </a:solidFill>
            </a:endParaRPr>
          </a:p>
          <a:p>
            <a:pPr lvl="1"/>
            <a:r>
              <a:rPr lang="zh-CN" altLang="zh-CN" dirty="0"/>
              <a:t>对类的接口、属性、方法等方面给予足够详细的设计，以便程序员能够对类进行编程</a:t>
            </a:r>
          </a:p>
          <a:p>
            <a:pPr lvl="0"/>
            <a:r>
              <a:rPr lang="zh-CN" altLang="zh-CN" dirty="0">
                <a:solidFill>
                  <a:srgbClr val="C00000"/>
                </a:solidFill>
              </a:rPr>
              <a:t>一致性</a:t>
            </a:r>
            <a:endParaRPr lang="en-US" altLang="zh-CN" dirty="0">
              <a:solidFill>
                <a:srgbClr val="C00000"/>
              </a:solidFill>
            </a:endParaRPr>
          </a:p>
          <a:p>
            <a:pPr lvl="1"/>
            <a:r>
              <a:rPr lang="zh-CN" altLang="zh-CN" dirty="0"/>
              <a:t>要确保类的关系、属性、方法等的设计是相互一致的，类的内部属性、方法等设计与类的职责、关系等是相互一致的</a:t>
            </a:r>
          </a:p>
          <a:p>
            <a:pPr lvl="0"/>
            <a:r>
              <a:rPr lang="zh-CN" altLang="zh-CN" dirty="0"/>
              <a:t>遵循软件设计的</a:t>
            </a:r>
            <a:r>
              <a:rPr lang="zh-CN" altLang="zh-CN" dirty="0">
                <a:solidFill>
                  <a:srgbClr val="C00000"/>
                </a:solidFill>
              </a:rPr>
              <a:t>基本原则</a:t>
            </a:r>
            <a:endParaRPr lang="en-US" altLang="zh-CN" dirty="0">
              <a:solidFill>
                <a:srgbClr val="C00000"/>
              </a:solidFill>
            </a:endParaRPr>
          </a:p>
          <a:p>
            <a:pPr lvl="1"/>
            <a:r>
              <a:rPr lang="zh-CN" altLang="zh-CN" dirty="0"/>
              <a:t>按照模块化、高内聚度、低耦合度、信息隐藏等基本原则来进行类设计，必要时需要基于这些原则对所设计的类进行必要的拆分和合并，以提高类设计的质量</a:t>
            </a:r>
          </a:p>
        </p:txBody>
      </p:sp>
    </p:spTree>
    <p:extLst>
      <p:ext uri="{BB962C8B-B14F-4D97-AF65-F5344CB8AC3E}">
        <p14:creationId xmlns:p14="http://schemas.microsoft.com/office/powerpoint/2010/main" val="307273858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AAAC458-275C-4C5D-826D-B6C10595A102}"/>
              </a:ext>
            </a:extLst>
          </p:cNvPr>
          <p:cNvSpPr/>
          <p:nvPr/>
        </p:nvSpPr>
        <p:spPr>
          <a:xfrm>
            <a:off x="154546" y="4581128"/>
            <a:ext cx="11881320" cy="15589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zh-CN" dirty="0"/>
              <a:t>类设计</a:t>
            </a:r>
            <a:r>
              <a:rPr lang="zh-CN" altLang="en-US" dirty="0"/>
              <a:t>过程</a:t>
            </a:r>
          </a:p>
        </p:txBody>
      </p:sp>
      <p:sp>
        <p:nvSpPr>
          <p:cNvPr id="7" name="圆角矩形 6"/>
          <p:cNvSpPr/>
          <p:nvPr/>
        </p:nvSpPr>
        <p:spPr>
          <a:xfrm>
            <a:off x="472682" y="4830408"/>
            <a:ext cx="1675919" cy="1129686"/>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确定类的可见范围</a:t>
            </a:r>
          </a:p>
        </p:txBody>
      </p:sp>
      <p:sp>
        <p:nvSpPr>
          <p:cNvPr id="9" name="圆角矩形 8"/>
          <p:cNvSpPr/>
          <p:nvPr/>
        </p:nvSpPr>
        <p:spPr>
          <a:xfrm>
            <a:off x="2890057" y="4826748"/>
            <a:ext cx="1606095" cy="113188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精化类间关系</a:t>
            </a:r>
          </a:p>
        </p:txBody>
      </p:sp>
      <p:sp>
        <p:nvSpPr>
          <p:cNvPr id="11" name="圆角矩形 10"/>
          <p:cNvSpPr/>
          <p:nvPr/>
        </p:nvSpPr>
        <p:spPr>
          <a:xfrm>
            <a:off x="7620703" y="4825639"/>
            <a:ext cx="1822875" cy="1110246"/>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构造状态图和活动图</a:t>
            </a:r>
          </a:p>
        </p:txBody>
      </p:sp>
      <p:sp>
        <p:nvSpPr>
          <p:cNvPr id="12" name="圆角矩形 8"/>
          <p:cNvSpPr/>
          <p:nvPr/>
        </p:nvSpPr>
        <p:spPr>
          <a:xfrm>
            <a:off x="5241748" y="4852153"/>
            <a:ext cx="1573538" cy="1106484"/>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精化类属性和方法</a:t>
            </a:r>
          </a:p>
        </p:txBody>
      </p:sp>
      <p:sp>
        <p:nvSpPr>
          <p:cNvPr id="13" name="圆角矩形 10"/>
          <p:cNvSpPr/>
          <p:nvPr/>
        </p:nvSpPr>
        <p:spPr>
          <a:xfrm>
            <a:off x="10246303" y="4848390"/>
            <a:ext cx="1573539" cy="1110247"/>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评审和优化类设计</a:t>
            </a:r>
          </a:p>
        </p:txBody>
      </p:sp>
      <p:cxnSp>
        <p:nvCxnSpPr>
          <p:cNvPr id="26" name="直接箭头连接符 25"/>
          <p:cNvCxnSpPr>
            <a:cxnSpLocks/>
            <a:stCxn id="31" idx="2"/>
          </p:cNvCxnSpPr>
          <p:nvPr/>
        </p:nvCxnSpPr>
        <p:spPr>
          <a:xfrm flipH="1">
            <a:off x="5899690" y="2499090"/>
            <a:ext cx="1" cy="1900562"/>
          </a:xfrm>
          <a:prstGeom prst="straightConnector1">
            <a:avLst/>
          </a:prstGeom>
          <a:ln w="508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973117" y="1606977"/>
            <a:ext cx="10244177" cy="892113"/>
            <a:chOff x="472682" y="1745484"/>
            <a:chExt cx="11222185" cy="1387497"/>
          </a:xfrm>
        </p:grpSpPr>
        <p:sp>
          <p:nvSpPr>
            <p:cNvPr id="29" name="圆角矩形 6">
              <a:extLst>
                <a:ext uri="{FF2B5EF4-FFF2-40B4-BE49-F238E27FC236}">
                  <a16:creationId xmlns:a16="http://schemas.microsoft.com/office/drawing/2014/main" id="{7F28759E-881A-41BA-9EE4-06048AC8A1DB}"/>
                </a:ext>
              </a:extLst>
            </p:cNvPr>
            <p:cNvSpPr/>
            <p:nvPr/>
          </p:nvSpPr>
          <p:spPr>
            <a:xfrm>
              <a:off x="472682" y="1745484"/>
              <a:ext cx="1501322" cy="1332148"/>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1800" dirty="0">
                  <a:solidFill>
                    <a:schemeClr val="bg1"/>
                  </a:solidFill>
                  <a:latin typeface="微软雅黑" panose="020B0503020204020204" charset="-122"/>
                  <a:ea typeface="微软雅黑" panose="020B0503020204020204" charset="-122"/>
                </a:rPr>
                <a:t>用例设计</a:t>
              </a:r>
              <a:endParaRPr lang="zh-CN" altLang="en-US" sz="1800" dirty="0">
                <a:solidFill>
                  <a:schemeClr val="bg1"/>
                </a:solidFill>
                <a:latin typeface="微软雅黑" panose="020B0503020204020204" charset="-122"/>
                <a:ea typeface="微软雅黑" panose="020B0503020204020204" charset="-122"/>
              </a:endParaRPr>
            </a:p>
          </p:txBody>
        </p:sp>
        <p:sp>
          <p:nvSpPr>
            <p:cNvPr id="30" name="圆角矩形 7">
              <a:extLst>
                <a:ext uri="{FF2B5EF4-FFF2-40B4-BE49-F238E27FC236}">
                  <a16:creationId xmlns:a16="http://schemas.microsoft.com/office/drawing/2014/main" id="{EF0B834E-E8A5-47F3-933A-2C28D0700C6A}"/>
                </a:ext>
              </a:extLst>
            </p:cNvPr>
            <p:cNvSpPr/>
            <p:nvPr/>
          </p:nvSpPr>
          <p:spPr>
            <a:xfrm>
              <a:off x="2786846" y="1773059"/>
              <a:ext cx="1501322" cy="1339289"/>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1800">
                  <a:solidFill>
                    <a:schemeClr val="bg1"/>
                  </a:solidFill>
                  <a:latin typeface="微软雅黑" panose="020B0503020204020204" charset="-122"/>
                  <a:ea typeface="微软雅黑" panose="020B0503020204020204" charset="-122"/>
                </a:rPr>
                <a:t>子系统</a:t>
              </a:r>
              <a:r>
                <a:rPr lang="en-US" altLang="zh-CN" sz="1800" dirty="0">
                  <a:solidFill>
                    <a:schemeClr val="bg1"/>
                  </a:solidFill>
                  <a:latin typeface="微软雅黑" panose="020B0503020204020204" charset="-122"/>
                  <a:ea typeface="微软雅黑" panose="020B0503020204020204" charset="-122"/>
                </a:rPr>
                <a:t>/</a:t>
              </a:r>
              <a:r>
                <a:rPr lang="zh-CN" altLang="en-US" sz="1800" dirty="0">
                  <a:solidFill>
                    <a:schemeClr val="bg1"/>
                  </a:solidFill>
                  <a:latin typeface="微软雅黑" panose="020B0503020204020204" charset="-122"/>
                  <a:ea typeface="微软雅黑" panose="020B0503020204020204" charset="-122"/>
                </a:rPr>
                <a:t>构件</a:t>
              </a:r>
              <a:r>
                <a:rPr lang="zh-CN" altLang="zh-CN" sz="1800" dirty="0">
                  <a:solidFill>
                    <a:schemeClr val="bg1"/>
                  </a:solidFill>
                  <a:latin typeface="微软雅黑" panose="020B0503020204020204" charset="-122"/>
                  <a:ea typeface="微软雅黑" panose="020B0503020204020204" charset="-122"/>
                </a:rPr>
                <a:t>设计</a:t>
              </a:r>
              <a:endParaRPr lang="zh-CN" altLang="en-US" sz="1800" dirty="0">
                <a:solidFill>
                  <a:schemeClr val="bg1"/>
                </a:solidFill>
                <a:latin typeface="微软雅黑" panose="020B0503020204020204" charset="-122"/>
                <a:ea typeface="微软雅黑" panose="020B0503020204020204" charset="-122"/>
              </a:endParaRPr>
            </a:p>
          </p:txBody>
        </p:sp>
        <p:sp>
          <p:nvSpPr>
            <p:cNvPr id="31" name="圆角矩形 16">
              <a:extLst>
                <a:ext uri="{FF2B5EF4-FFF2-40B4-BE49-F238E27FC236}">
                  <a16:creationId xmlns:a16="http://schemas.microsoft.com/office/drawing/2014/main" id="{6926F314-F6E1-40AD-B994-64DB4B55C55F}"/>
                </a:ext>
              </a:extLst>
            </p:cNvPr>
            <p:cNvSpPr/>
            <p:nvPr/>
          </p:nvSpPr>
          <p:spPr>
            <a:xfrm>
              <a:off x="5118932" y="1800833"/>
              <a:ext cx="1501322" cy="133214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1800" dirty="0">
                  <a:solidFill>
                    <a:schemeClr val="lt1"/>
                  </a:solidFill>
                  <a:latin typeface="微软雅黑" panose="020B0503020204020204" charset="-122"/>
                  <a:ea typeface="微软雅黑" panose="020B0503020204020204" charset="-122"/>
                </a:rPr>
                <a:t>类设计</a:t>
              </a:r>
              <a:endParaRPr lang="zh-CN" altLang="en-US" sz="1800" dirty="0">
                <a:solidFill>
                  <a:schemeClr val="lt1"/>
                </a:solidFill>
                <a:latin typeface="微软雅黑" panose="020B0503020204020204" charset="-122"/>
                <a:ea typeface="微软雅黑" panose="020B0503020204020204" charset="-122"/>
              </a:endParaRPr>
            </a:p>
          </p:txBody>
        </p:sp>
        <p:sp>
          <p:nvSpPr>
            <p:cNvPr id="32" name="圆角矩形 17">
              <a:extLst>
                <a:ext uri="{FF2B5EF4-FFF2-40B4-BE49-F238E27FC236}">
                  <a16:creationId xmlns:a16="http://schemas.microsoft.com/office/drawing/2014/main" id="{D2491D40-7B69-4102-9D51-48839486E07F}"/>
                </a:ext>
              </a:extLst>
            </p:cNvPr>
            <p:cNvSpPr/>
            <p:nvPr/>
          </p:nvSpPr>
          <p:spPr>
            <a:xfrm>
              <a:off x="7515281" y="1772816"/>
              <a:ext cx="1501322" cy="1332148"/>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1800" dirty="0">
                  <a:solidFill>
                    <a:schemeClr val="bg1"/>
                  </a:solidFill>
                  <a:latin typeface="微软雅黑" panose="020B0503020204020204" charset="-122"/>
                  <a:ea typeface="微软雅黑" panose="020B0503020204020204" charset="-122"/>
                </a:rPr>
                <a:t>数据模型设计</a:t>
              </a:r>
              <a:endParaRPr lang="zh-CN" altLang="en-US" sz="1800" dirty="0">
                <a:solidFill>
                  <a:schemeClr val="bg1"/>
                </a:solidFill>
                <a:latin typeface="微软雅黑" panose="020B0503020204020204" charset="-122"/>
                <a:ea typeface="微软雅黑" panose="020B0503020204020204" charset="-122"/>
              </a:endParaRPr>
            </a:p>
          </p:txBody>
        </p:sp>
        <p:sp>
          <p:nvSpPr>
            <p:cNvPr id="33" name="圆角矩形 18">
              <a:extLst>
                <a:ext uri="{FF2B5EF4-FFF2-40B4-BE49-F238E27FC236}">
                  <a16:creationId xmlns:a16="http://schemas.microsoft.com/office/drawing/2014/main" id="{2C5BF179-9559-404D-A9CB-5004E2548796}"/>
                </a:ext>
              </a:extLst>
            </p:cNvPr>
            <p:cNvSpPr/>
            <p:nvPr/>
          </p:nvSpPr>
          <p:spPr>
            <a:xfrm>
              <a:off x="9911630" y="1772816"/>
              <a:ext cx="1783237" cy="1332148"/>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1800" dirty="0">
                  <a:solidFill>
                    <a:schemeClr val="bg1"/>
                  </a:solidFill>
                  <a:latin typeface="微软雅黑" panose="020B0503020204020204" charset="-122"/>
                  <a:ea typeface="微软雅黑" panose="020B0503020204020204" charset="-122"/>
                </a:rPr>
                <a:t>文档化与评审</a:t>
              </a:r>
            </a:p>
          </p:txBody>
        </p:sp>
        <p:sp>
          <p:nvSpPr>
            <p:cNvPr id="34" name="右箭头 19">
              <a:extLst>
                <a:ext uri="{FF2B5EF4-FFF2-40B4-BE49-F238E27FC236}">
                  <a16:creationId xmlns:a16="http://schemas.microsoft.com/office/drawing/2014/main" id="{4E89C712-4DCC-4BEA-AFB9-BAB42F0F4096}"/>
                </a:ext>
              </a:extLst>
            </p:cNvPr>
            <p:cNvSpPr/>
            <p:nvPr/>
          </p:nvSpPr>
          <p:spPr>
            <a:xfrm>
              <a:off x="2055793"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a:solidFill>
                  <a:schemeClr val="tx1"/>
                </a:solidFill>
              </a:endParaRPr>
            </a:p>
          </p:txBody>
        </p:sp>
        <p:sp>
          <p:nvSpPr>
            <p:cNvPr id="35" name="右箭头 19">
              <a:extLst>
                <a:ext uri="{FF2B5EF4-FFF2-40B4-BE49-F238E27FC236}">
                  <a16:creationId xmlns:a16="http://schemas.microsoft.com/office/drawing/2014/main" id="{1A24C0DF-8B43-47B2-8953-2E1A834DCD6D}"/>
                </a:ext>
              </a:extLst>
            </p:cNvPr>
            <p:cNvSpPr/>
            <p:nvPr/>
          </p:nvSpPr>
          <p:spPr>
            <a:xfrm>
              <a:off x="4394600"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a:solidFill>
                  <a:schemeClr val="tx1"/>
                </a:solidFill>
              </a:endParaRPr>
            </a:p>
          </p:txBody>
        </p:sp>
        <p:sp>
          <p:nvSpPr>
            <p:cNvPr id="36" name="右箭头 19">
              <a:extLst>
                <a:ext uri="{FF2B5EF4-FFF2-40B4-BE49-F238E27FC236}">
                  <a16:creationId xmlns:a16="http://schemas.microsoft.com/office/drawing/2014/main" id="{6B4BF982-C07B-432E-B915-FF021E3DB376}"/>
                </a:ext>
              </a:extLst>
            </p:cNvPr>
            <p:cNvSpPr/>
            <p:nvPr/>
          </p:nvSpPr>
          <p:spPr>
            <a:xfrm>
              <a:off x="6724661"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a:solidFill>
                  <a:schemeClr val="tx1"/>
                </a:solidFill>
              </a:endParaRPr>
            </a:p>
          </p:txBody>
        </p:sp>
        <p:sp>
          <p:nvSpPr>
            <p:cNvPr id="37" name="右箭头 19">
              <a:extLst>
                <a:ext uri="{FF2B5EF4-FFF2-40B4-BE49-F238E27FC236}">
                  <a16:creationId xmlns:a16="http://schemas.microsoft.com/office/drawing/2014/main" id="{C54C0595-E8F5-4383-BA93-8D001985AFDC}"/>
                </a:ext>
              </a:extLst>
            </p:cNvPr>
            <p:cNvSpPr/>
            <p:nvPr/>
          </p:nvSpPr>
          <p:spPr>
            <a:xfrm>
              <a:off x="9124326" y="2057614"/>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a:solidFill>
                  <a:schemeClr val="tx1"/>
                </a:solidFill>
              </a:endParaRPr>
            </a:p>
          </p:txBody>
        </p:sp>
      </p:grpSp>
      <p:sp>
        <p:nvSpPr>
          <p:cNvPr id="38" name="右箭头 19">
            <a:extLst>
              <a:ext uri="{FF2B5EF4-FFF2-40B4-BE49-F238E27FC236}">
                <a16:creationId xmlns:a16="http://schemas.microsoft.com/office/drawing/2014/main" id="{4BC2E193-C5A4-43E3-9FA6-C0B912B7028D}"/>
              </a:ext>
            </a:extLst>
          </p:cNvPr>
          <p:cNvSpPr/>
          <p:nvPr/>
        </p:nvSpPr>
        <p:spPr>
          <a:xfrm>
            <a:off x="2174107" y="5026819"/>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9" name="右箭头 19">
            <a:extLst>
              <a:ext uri="{FF2B5EF4-FFF2-40B4-BE49-F238E27FC236}">
                <a16:creationId xmlns:a16="http://schemas.microsoft.com/office/drawing/2014/main" id="{4C99D248-68DA-440D-A823-D6B5879488F6}"/>
              </a:ext>
            </a:extLst>
          </p:cNvPr>
          <p:cNvSpPr/>
          <p:nvPr/>
        </p:nvSpPr>
        <p:spPr>
          <a:xfrm>
            <a:off x="4532296" y="501113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40" name="右箭头 19">
            <a:extLst>
              <a:ext uri="{FF2B5EF4-FFF2-40B4-BE49-F238E27FC236}">
                <a16:creationId xmlns:a16="http://schemas.microsoft.com/office/drawing/2014/main" id="{1FFA0DE0-C7A9-48BD-B0A6-553F6E94BE9E}"/>
              </a:ext>
            </a:extLst>
          </p:cNvPr>
          <p:cNvSpPr/>
          <p:nvPr/>
        </p:nvSpPr>
        <p:spPr>
          <a:xfrm>
            <a:off x="6874922" y="5049570"/>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41" name="右箭头 19">
            <a:extLst>
              <a:ext uri="{FF2B5EF4-FFF2-40B4-BE49-F238E27FC236}">
                <a16:creationId xmlns:a16="http://schemas.microsoft.com/office/drawing/2014/main" id="{D9C4960A-39B0-4398-9B77-53C51D3EC8F7}"/>
              </a:ext>
            </a:extLst>
          </p:cNvPr>
          <p:cNvSpPr/>
          <p:nvPr/>
        </p:nvSpPr>
        <p:spPr>
          <a:xfrm>
            <a:off x="9496425" y="5049570"/>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11E5CFF3-B1CF-DAEC-89AE-98E3CF4C371B}"/>
              </a:ext>
            </a:extLst>
          </p:cNvPr>
          <p:cNvSpPr txBox="1"/>
          <p:nvPr/>
        </p:nvSpPr>
        <p:spPr>
          <a:xfrm>
            <a:off x="4683718" y="900935"/>
            <a:ext cx="1723549" cy="400110"/>
          </a:xfrm>
          <a:prstGeom prst="rect">
            <a:avLst/>
          </a:prstGeom>
          <a:noFill/>
        </p:spPr>
        <p:txBody>
          <a:bodyPr wrap="none" rtlCol="0">
            <a:spAutoFit/>
          </a:bodyPr>
          <a:lstStyle/>
          <a:p>
            <a:r>
              <a:rPr lang="zh-CN" altLang="en-US" sz="2000" dirty="0">
                <a:solidFill>
                  <a:srgbClr val="C00000"/>
                </a:solidFill>
                <a:latin typeface="微软雅黑" panose="020B0503020204020204" pitchFamily="34" charset="-122"/>
                <a:ea typeface="微软雅黑" panose="020B0503020204020204" pitchFamily="34" charset="-122"/>
              </a:rPr>
              <a:t>详细设计过程</a:t>
            </a:r>
          </a:p>
        </p:txBody>
      </p:sp>
      <p:sp>
        <p:nvSpPr>
          <p:cNvPr id="3" name="文本框 2">
            <a:extLst>
              <a:ext uri="{FF2B5EF4-FFF2-40B4-BE49-F238E27FC236}">
                <a16:creationId xmlns:a16="http://schemas.microsoft.com/office/drawing/2014/main" id="{8BC87820-E25D-4F77-8356-902C29DA10DE}"/>
              </a:ext>
            </a:extLst>
          </p:cNvPr>
          <p:cNvSpPr txBox="1"/>
          <p:nvPr/>
        </p:nvSpPr>
        <p:spPr>
          <a:xfrm>
            <a:off x="4900478" y="3931224"/>
            <a:ext cx="2031325"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类设计子过程</a:t>
            </a:r>
          </a:p>
        </p:txBody>
      </p:sp>
      <p:sp>
        <p:nvSpPr>
          <p:cNvPr id="27" name="矩形 26"/>
          <p:cNvSpPr/>
          <p:nvPr/>
        </p:nvSpPr>
        <p:spPr>
          <a:xfrm>
            <a:off x="298560" y="1386031"/>
            <a:ext cx="11521281" cy="133400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882810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 </a:t>
            </a:r>
            <a:r>
              <a:rPr lang="zh-CN" altLang="en-US" dirty="0"/>
              <a:t>确定类的可见范围</a:t>
            </a:r>
          </a:p>
        </p:txBody>
      </p:sp>
      <p:sp>
        <p:nvSpPr>
          <p:cNvPr id="2" name="内容占位符 1"/>
          <p:cNvSpPr>
            <a:spLocks noGrp="1"/>
          </p:cNvSpPr>
          <p:nvPr>
            <p:ph idx="1"/>
          </p:nvPr>
        </p:nvSpPr>
        <p:spPr>
          <a:xfrm>
            <a:off x="875806" y="3775428"/>
            <a:ext cx="10800020" cy="1655390"/>
          </a:xfrm>
        </p:spPr>
        <p:txBody>
          <a:bodyPr/>
          <a:lstStyle/>
          <a:p>
            <a:r>
              <a:rPr lang="zh-CN" altLang="en-US" dirty="0"/>
              <a:t>原则</a:t>
            </a:r>
            <a:endParaRPr lang="en-US" altLang="zh-CN" dirty="0"/>
          </a:p>
          <a:p>
            <a:pPr lvl="1"/>
            <a:r>
              <a:rPr lang="zh-CN" altLang="zh-CN" dirty="0"/>
              <a:t>尽量缩小类的可见范围</a:t>
            </a:r>
            <a:r>
              <a:rPr lang="zh-CN" altLang="en-US" dirty="0"/>
              <a:t>，</a:t>
            </a:r>
            <a:r>
              <a:rPr lang="zh-CN" altLang="zh-CN" dirty="0"/>
              <a:t>除非确有必要，否则应将类</a:t>
            </a:r>
            <a:r>
              <a:rPr lang="en-US" altLang="zh-CN" dirty="0"/>
              <a:t>“</a:t>
            </a:r>
            <a:r>
              <a:rPr lang="zh-CN" altLang="zh-CN" dirty="0"/>
              <a:t>隐藏</a:t>
            </a:r>
            <a:r>
              <a:rPr lang="en-US" altLang="zh-CN" dirty="0"/>
              <a:t>”</a:t>
            </a:r>
            <a:r>
              <a:rPr lang="zh-CN" altLang="zh-CN" dirty="0"/>
              <a:t>于包的内部</a:t>
            </a:r>
            <a:endParaRPr lang="en-US" altLang="zh-CN" dirty="0"/>
          </a:p>
          <a:p>
            <a:endParaRPr lang="zh-CN" altLang="en-US" dirty="0"/>
          </a:p>
        </p:txBody>
      </p:sp>
      <p:sp>
        <p:nvSpPr>
          <p:cNvPr id="12" name="矩形 11"/>
          <p:cNvSpPr/>
          <p:nvPr/>
        </p:nvSpPr>
        <p:spPr>
          <a:xfrm>
            <a:off x="838622" y="1613701"/>
            <a:ext cx="10800020" cy="1264532"/>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marL="342900" indent="-342900">
              <a:buFont typeface="Wingdings" panose="05000000000000000000" pitchFamily="2" charset="2"/>
              <a:buChar char="Ø"/>
            </a:pPr>
            <a:r>
              <a:rPr lang="en-US" altLang="zh-CN" dirty="0">
                <a:solidFill>
                  <a:schemeClr val="bg1"/>
                </a:solidFill>
                <a:latin typeface="微软雅黑" panose="020B0503020204020204" charset="-122"/>
                <a:ea typeface="微软雅黑" panose="020B0503020204020204" charset="-122"/>
              </a:rPr>
              <a:t>public: </a:t>
            </a:r>
            <a:r>
              <a:rPr lang="zh-CN" altLang="zh-CN" dirty="0">
                <a:solidFill>
                  <a:schemeClr val="bg1"/>
                </a:solidFill>
                <a:latin typeface="微软雅黑" panose="020B0503020204020204" charset="-122"/>
                <a:ea typeface="微软雅黑" panose="020B0503020204020204" charset="-122"/>
              </a:rPr>
              <a:t>公开级范围，软件系统中所有包中的类均可见和可访问该类</a:t>
            </a:r>
          </a:p>
          <a:p>
            <a:pPr marL="342900" indent="-342900">
              <a:buFont typeface="Wingdings" panose="05000000000000000000" pitchFamily="2" charset="2"/>
              <a:buChar char="Ø"/>
            </a:pPr>
            <a:r>
              <a:rPr lang="en-US" altLang="zh-CN" dirty="0">
                <a:solidFill>
                  <a:schemeClr val="bg1"/>
                </a:solidFill>
                <a:latin typeface="微软雅黑" panose="020B0503020204020204" charset="-122"/>
                <a:ea typeface="微软雅黑" panose="020B0503020204020204" charset="-122"/>
              </a:rPr>
              <a:t>protected</a:t>
            </a:r>
            <a:r>
              <a:rPr lang="zh-CN" altLang="zh-CN" dirty="0">
                <a:solidFill>
                  <a:schemeClr val="bg1"/>
                </a:solidFill>
                <a:latin typeface="微软雅黑" panose="020B0503020204020204" charset="-122"/>
                <a:ea typeface="微软雅黑" panose="020B0503020204020204" charset="-122"/>
              </a:rPr>
              <a:t>：保护级范围，只对其所在包中的类以及该类的子类可见和访问</a:t>
            </a:r>
          </a:p>
          <a:p>
            <a:pPr marL="342900" indent="-342900">
              <a:buFont typeface="Wingdings" panose="05000000000000000000" pitchFamily="2" charset="2"/>
              <a:buChar char="Ø"/>
            </a:pPr>
            <a:r>
              <a:rPr lang="en-US" altLang="zh-CN" dirty="0">
                <a:solidFill>
                  <a:schemeClr val="bg1"/>
                </a:solidFill>
                <a:latin typeface="微软雅黑" panose="020B0503020204020204" charset="-122"/>
                <a:ea typeface="微软雅黑" panose="020B0503020204020204" charset="-122"/>
              </a:rPr>
              <a:t>private</a:t>
            </a:r>
            <a:r>
              <a:rPr lang="zh-CN" altLang="zh-CN" dirty="0">
                <a:solidFill>
                  <a:schemeClr val="bg1"/>
                </a:solidFill>
                <a:latin typeface="微软雅黑" panose="020B0503020204020204" charset="-122"/>
                <a:ea typeface="微软雅黑" panose="020B0503020204020204" charset="-122"/>
              </a:rPr>
              <a:t>：私有级范围，只对其所在包中的类可见和访问</a:t>
            </a:r>
          </a:p>
        </p:txBody>
      </p:sp>
    </p:spTree>
    <p:extLst>
      <p:ext uri="{BB962C8B-B14F-4D97-AF65-F5344CB8AC3E}">
        <p14:creationId xmlns:p14="http://schemas.microsoft.com/office/powerpoint/2010/main" val="80783259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 </a:t>
            </a:r>
            <a:r>
              <a:rPr lang="zh-CN" altLang="en-US" dirty="0"/>
              <a:t>精化类间的关系</a:t>
            </a:r>
          </a:p>
        </p:txBody>
      </p:sp>
      <p:sp>
        <p:nvSpPr>
          <p:cNvPr id="2" name="内容占位符 1"/>
          <p:cNvSpPr>
            <a:spLocks noGrp="1"/>
          </p:cNvSpPr>
          <p:nvPr>
            <p:ph idx="1"/>
          </p:nvPr>
        </p:nvSpPr>
        <p:spPr/>
        <p:txBody>
          <a:bodyPr/>
          <a:lstStyle/>
          <a:p>
            <a:r>
              <a:rPr lang="zh-CN" altLang="zh-CN" dirty="0"/>
              <a:t>明确类间的语义关系</a:t>
            </a:r>
          </a:p>
          <a:p>
            <a:pPr lvl="1"/>
            <a:r>
              <a:rPr lang="zh-CN" altLang="zh-CN" dirty="0"/>
              <a:t>类间关系的语义强度从高到低依次是：</a:t>
            </a:r>
            <a:r>
              <a:rPr lang="zh-CN" altLang="zh-CN" b="1" dirty="0">
                <a:solidFill>
                  <a:srgbClr val="C00000"/>
                </a:solidFill>
              </a:rPr>
              <a:t>继承，组合，聚合，（普通）关联，依赖</a:t>
            </a:r>
            <a:endParaRPr lang="en-US" altLang="zh-CN" b="1" dirty="0">
              <a:solidFill>
                <a:srgbClr val="C00000"/>
              </a:solidFill>
            </a:endParaRPr>
          </a:p>
          <a:p>
            <a:endParaRPr lang="en-US" altLang="zh-CN" dirty="0"/>
          </a:p>
          <a:p>
            <a:r>
              <a:rPr lang="zh-CN" altLang="zh-CN" dirty="0"/>
              <a:t>类间关系定义</a:t>
            </a:r>
            <a:r>
              <a:rPr lang="zh-CN" altLang="en-US" dirty="0"/>
              <a:t>的</a:t>
            </a:r>
            <a:r>
              <a:rPr lang="zh-CN" altLang="zh-CN" dirty="0"/>
              <a:t>原则</a:t>
            </a:r>
            <a:endParaRPr lang="en-US" altLang="zh-CN" dirty="0"/>
          </a:p>
          <a:p>
            <a:pPr lvl="1"/>
            <a:r>
              <a:rPr lang="zh-CN" altLang="zh-CN" dirty="0"/>
              <a:t>“</a:t>
            </a:r>
            <a:r>
              <a:rPr lang="zh-CN" altLang="zh-CN" b="1" dirty="0">
                <a:solidFill>
                  <a:srgbClr val="C00000"/>
                </a:solidFill>
              </a:rPr>
              <a:t>自然抽象</a:t>
            </a:r>
            <a:r>
              <a:rPr lang="zh-CN" altLang="zh-CN" dirty="0"/>
              <a:t>”原则，类间关系应该自然、直观地反映软件需求及其实现模型</a:t>
            </a:r>
          </a:p>
          <a:p>
            <a:pPr lvl="1"/>
            <a:r>
              <a:rPr lang="zh-CN" altLang="zh-CN" dirty="0"/>
              <a:t>“</a:t>
            </a:r>
            <a:r>
              <a:rPr lang="zh-CN" altLang="zh-CN" b="1" dirty="0">
                <a:solidFill>
                  <a:srgbClr val="C00000"/>
                </a:solidFill>
              </a:rPr>
              <a:t>强内聚、松耦合</a:t>
            </a:r>
            <a:r>
              <a:rPr lang="zh-CN" altLang="zh-CN" dirty="0"/>
              <a:t>”的原则，即尽量采用语义连接强度较小关系</a:t>
            </a:r>
          </a:p>
          <a:p>
            <a:endParaRPr lang="zh-CN" altLang="en-US" dirty="0"/>
          </a:p>
        </p:txBody>
      </p:sp>
    </p:spTree>
    <p:extLst>
      <p:ext uri="{BB962C8B-B14F-4D97-AF65-F5344CB8AC3E}">
        <p14:creationId xmlns:p14="http://schemas.microsoft.com/office/powerpoint/2010/main" val="38755470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精化类间的关系</a:t>
            </a:r>
          </a:p>
        </p:txBody>
      </p:sp>
      <p:sp>
        <p:nvSpPr>
          <p:cNvPr id="2" name="内容占位符 1"/>
          <p:cNvSpPr>
            <a:spLocks noGrp="1"/>
          </p:cNvSpPr>
          <p:nvPr>
            <p:ph idx="1"/>
          </p:nvPr>
        </p:nvSpPr>
        <p:spPr/>
        <p:txBody>
          <a:bodyPr/>
          <a:lstStyle/>
          <a:p>
            <a:r>
              <a:rPr lang="en-US" altLang="zh-CN" dirty="0">
                <a:solidFill>
                  <a:srgbClr val="C00000"/>
                </a:solidFill>
              </a:rPr>
              <a:t>1:1</a:t>
            </a:r>
            <a:r>
              <a:rPr lang="zh-CN" altLang="zh-CN" dirty="0"/>
              <a:t>，即一对一</a:t>
            </a:r>
          </a:p>
          <a:p>
            <a:r>
              <a:rPr lang="en-US" altLang="zh-CN" dirty="0">
                <a:solidFill>
                  <a:srgbClr val="C00000"/>
                </a:solidFill>
              </a:rPr>
              <a:t>1:n</a:t>
            </a:r>
            <a:r>
              <a:rPr lang="zh-CN" altLang="zh-CN" dirty="0"/>
              <a:t>，即一对多</a:t>
            </a:r>
          </a:p>
          <a:p>
            <a:r>
              <a:rPr lang="en-US" altLang="zh-CN" dirty="0">
                <a:solidFill>
                  <a:srgbClr val="C00000"/>
                </a:solidFill>
              </a:rPr>
              <a:t>0:n</a:t>
            </a:r>
            <a:r>
              <a:rPr lang="zh-CN" altLang="zh-CN" dirty="0"/>
              <a:t>，即</a:t>
            </a:r>
            <a:r>
              <a:rPr lang="en-US" altLang="zh-CN" dirty="0"/>
              <a:t>0</a:t>
            </a:r>
            <a:r>
              <a:rPr lang="zh-CN" altLang="zh-CN" dirty="0"/>
              <a:t>对多</a:t>
            </a:r>
          </a:p>
          <a:p>
            <a:r>
              <a:rPr lang="en-US" altLang="zh-CN" dirty="0">
                <a:solidFill>
                  <a:srgbClr val="C00000"/>
                </a:solidFill>
              </a:rPr>
              <a:t>n:m</a:t>
            </a:r>
            <a:r>
              <a:rPr lang="zh-CN" altLang="zh-CN" dirty="0"/>
              <a:t>，即多对多等等</a:t>
            </a:r>
          </a:p>
          <a:p>
            <a:endParaRPr lang="zh-CN" altLang="en-US" dirty="0"/>
          </a:p>
        </p:txBody>
      </p:sp>
    </p:spTree>
    <p:extLst>
      <p:ext uri="{BB962C8B-B14F-4D97-AF65-F5344CB8AC3E}">
        <p14:creationId xmlns:p14="http://schemas.microsoft.com/office/powerpoint/2010/main" val="24306368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1.2 </a:t>
            </a:r>
            <a:r>
              <a:rPr lang="zh-CN" altLang="en-US" dirty="0"/>
              <a:t>详细设计的任务</a:t>
            </a:r>
          </a:p>
        </p:txBody>
      </p:sp>
      <p:sp>
        <p:nvSpPr>
          <p:cNvPr id="2" name="内容占位符 1"/>
          <p:cNvSpPr>
            <a:spLocks noGrp="1"/>
          </p:cNvSpPr>
          <p:nvPr>
            <p:ph idx="1"/>
          </p:nvPr>
        </p:nvSpPr>
        <p:spPr>
          <a:xfrm>
            <a:off x="668015" y="940326"/>
            <a:ext cx="10920052" cy="5040312"/>
          </a:xfrm>
        </p:spPr>
        <p:txBody>
          <a:bodyPr/>
          <a:lstStyle/>
          <a:p>
            <a:r>
              <a:rPr lang="zh-CN" altLang="en-US" dirty="0"/>
              <a:t>体系结构设计关注</a:t>
            </a:r>
            <a:r>
              <a:rPr lang="zh-CN" altLang="en-US" dirty="0">
                <a:solidFill>
                  <a:srgbClr val="C00000"/>
                </a:solidFill>
              </a:rPr>
              <a:t>整体</a:t>
            </a:r>
            <a:r>
              <a:rPr lang="zh-CN" altLang="en-US" dirty="0"/>
              <a:t>，详细设计关注</a:t>
            </a:r>
            <a:r>
              <a:rPr lang="zh-CN" altLang="en-US" dirty="0">
                <a:solidFill>
                  <a:srgbClr val="C00000"/>
                </a:solidFill>
              </a:rPr>
              <a:t>细节</a:t>
            </a:r>
            <a:endParaRPr lang="en-US" altLang="zh-CN" dirty="0">
              <a:solidFill>
                <a:srgbClr val="C00000"/>
              </a:solidFill>
            </a:endParaRPr>
          </a:p>
          <a:p>
            <a:r>
              <a:rPr lang="zh-CN" altLang="en-US" dirty="0">
                <a:solidFill>
                  <a:srgbClr val="C00000"/>
                </a:solidFill>
              </a:rPr>
              <a:t>任务</a:t>
            </a:r>
            <a:r>
              <a:rPr lang="zh-CN" altLang="en-US" dirty="0"/>
              <a:t>：</a:t>
            </a:r>
            <a:r>
              <a:rPr lang="zh-CN" altLang="zh-CN" dirty="0"/>
              <a:t>对体系结构和界面设计成果进行</a:t>
            </a:r>
            <a:r>
              <a:rPr lang="zh-CN" altLang="zh-CN" b="1" dirty="0">
                <a:solidFill>
                  <a:srgbClr val="C00000"/>
                </a:solidFill>
              </a:rPr>
              <a:t>细化</a:t>
            </a:r>
            <a:r>
              <a:rPr lang="zh-CN" altLang="zh-CN" dirty="0"/>
              <a:t>，获得高质量</a:t>
            </a:r>
            <a:r>
              <a:rPr lang="zh-CN" altLang="en-US" dirty="0"/>
              <a:t>、</a:t>
            </a:r>
            <a:r>
              <a:rPr lang="zh-CN" altLang="en-US" dirty="0">
                <a:solidFill>
                  <a:srgbClr val="C00000"/>
                </a:solidFill>
              </a:rPr>
              <a:t>面向实现</a:t>
            </a:r>
            <a:r>
              <a:rPr lang="zh-CN" altLang="en-US" dirty="0"/>
              <a:t>的</a:t>
            </a:r>
            <a:r>
              <a:rPr lang="zh-CN" altLang="zh-CN" dirty="0"/>
              <a:t>设计模型</a:t>
            </a:r>
            <a:endParaRPr lang="en-US" altLang="zh-CN" dirty="0"/>
          </a:p>
          <a:p>
            <a:pPr lvl="1"/>
            <a:r>
              <a:rPr lang="zh-CN" altLang="en-US" dirty="0">
                <a:solidFill>
                  <a:srgbClr val="C00000"/>
                </a:solidFill>
              </a:rPr>
              <a:t>面向实现</a:t>
            </a:r>
            <a:r>
              <a:rPr lang="zh-CN" altLang="en-US" dirty="0"/>
              <a:t>：设计成果能</a:t>
            </a:r>
            <a:r>
              <a:rPr lang="zh-CN" altLang="en-US" dirty="0">
                <a:solidFill>
                  <a:srgbClr val="C00000"/>
                </a:solidFill>
              </a:rPr>
              <a:t>直接支持编码</a:t>
            </a:r>
            <a:r>
              <a:rPr lang="zh-CN" altLang="en-US" dirty="0"/>
              <a:t>、实现</a:t>
            </a:r>
            <a:endParaRPr lang="en-US" altLang="zh-CN" dirty="0"/>
          </a:p>
          <a:p>
            <a:pPr lvl="1"/>
            <a:r>
              <a:rPr lang="zh-CN" altLang="en-US" dirty="0">
                <a:solidFill>
                  <a:srgbClr val="C00000"/>
                </a:solidFill>
              </a:rPr>
              <a:t>关注约束</a:t>
            </a:r>
            <a:r>
              <a:rPr lang="zh-CN" altLang="en-US" dirty="0"/>
              <a:t>：实现方案必须满足约束条件</a:t>
            </a:r>
            <a:endParaRPr lang="en-US" altLang="zh-CN" dirty="0"/>
          </a:p>
          <a:p>
            <a:pPr lvl="1"/>
            <a:r>
              <a:rPr lang="zh-CN" altLang="en-US" dirty="0"/>
              <a:t>还缺少哪些</a:t>
            </a:r>
            <a:r>
              <a:rPr lang="zh-CN" altLang="en-US" dirty="0">
                <a:solidFill>
                  <a:srgbClr val="C00000"/>
                </a:solidFill>
              </a:rPr>
              <a:t>实现细节</a:t>
            </a:r>
            <a:r>
              <a:rPr lang="zh-CN" altLang="en-US" dirty="0"/>
              <a:t>？</a:t>
            </a:r>
            <a:endParaRPr lang="en-US" altLang="zh-CN" dirty="0"/>
          </a:p>
          <a:p>
            <a:pPr lvl="1" indent="155575">
              <a:buFont typeface="Arial" panose="020B0604020202020204" pitchFamily="34" charset="0"/>
              <a:buChar char="•"/>
            </a:pPr>
            <a:r>
              <a:rPr lang="zh-CN" altLang="en-US" sz="2000" dirty="0"/>
              <a:t>构件中具体包括哪些设计</a:t>
            </a:r>
            <a:r>
              <a:rPr lang="zh-CN" altLang="zh-CN" sz="2000" dirty="0"/>
              <a:t>类</a:t>
            </a:r>
            <a:r>
              <a:rPr lang="zh-CN" altLang="en-US" sz="2000" dirty="0"/>
              <a:t>？</a:t>
            </a:r>
            <a:endParaRPr lang="en-US" altLang="zh-CN" sz="2000" dirty="0"/>
          </a:p>
          <a:p>
            <a:pPr lvl="1" indent="155575">
              <a:buFont typeface="Arial" panose="020B0604020202020204" pitchFamily="34" charset="0"/>
              <a:buChar char="•"/>
            </a:pPr>
            <a:r>
              <a:rPr lang="zh-CN" altLang="en-US" sz="2000" dirty="0"/>
              <a:t>每个设计类中包括的属性和方法？</a:t>
            </a:r>
            <a:endParaRPr lang="en-US" altLang="zh-CN" sz="2000" dirty="0"/>
          </a:p>
          <a:p>
            <a:pPr lvl="1" indent="155575">
              <a:buFont typeface="Arial" panose="020B0604020202020204" pitchFamily="34" charset="0"/>
              <a:buChar char="•"/>
            </a:pPr>
            <a:r>
              <a:rPr lang="zh-CN" altLang="en-US" sz="2000" dirty="0"/>
              <a:t>每个方法采用的算法逻辑？</a:t>
            </a:r>
            <a:endParaRPr lang="en-US" altLang="zh-CN" sz="2000" dirty="0"/>
          </a:p>
        </p:txBody>
      </p:sp>
      <p:grpSp>
        <p:nvGrpSpPr>
          <p:cNvPr id="3" name="组合 2"/>
          <p:cNvGrpSpPr/>
          <p:nvPr/>
        </p:nvGrpSpPr>
        <p:grpSpPr>
          <a:xfrm>
            <a:off x="5431686" y="4040303"/>
            <a:ext cx="6156381" cy="2125001"/>
            <a:chOff x="1386376" y="4198593"/>
            <a:chExt cx="8416939" cy="2330670"/>
          </a:xfrm>
        </p:grpSpPr>
        <p:sp>
          <p:nvSpPr>
            <p:cNvPr id="6" name="圆角矩形 5"/>
            <p:cNvSpPr/>
            <p:nvPr/>
          </p:nvSpPr>
          <p:spPr>
            <a:xfrm>
              <a:off x="5554843" y="4198593"/>
              <a:ext cx="1584176" cy="151305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000" dirty="0">
                  <a:solidFill>
                    <a:schemeClr val="lt1"/>
                  </a:solidFill>
                  <a:latin typeface="微软雅黑" panose="020B0503020204020204" charset="-122"/>
                  <a:ea typeface="微软雅黑" panose="020B0503020204020204" charset="-122"/>
                </a:rPr>
                <a:t>软件详细设计</a:t>
              </a:r>
            </a:p>
          </p:txBody>
        </p:sp>
        <p:cxnSp>
          <p:nvCxnSpPr>
            <p:cNvPr id="7" name="直接箭头连接符 6"/>
            <p:cNvCxnSpPr/>
            <p:nvPr/>
          </p:nvCxnSpPr>
          <p:spPr>
            <a:xfrm>
              <a:off x="4474723" y="4414617"/>
              <a:ext cx="108012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474723" y="4972963"/>
              <a:ext cx="108012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74723" y="5524424"/>
              <a:ext cx="108012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139019" y="4846163"/>
              <a:ext cx="108012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606429" y="4241932"/>
              <a:ext cx="1799472" cy="369332"/>
            </a:xfrm>
            <a:prstGeom prst="rect">
              <a:avLst/>
            </a:prstGeom>
            <a:noFill/>
          </p:spPr>
          <p:txBody>
            <a:bodyPr wrap="square" rtlCol="0">
              <a:spAutoFit/>
            </a:bodyPr>
            <a:lstStyle/>
            <a:p>
              <a:pPr algn="r"/>
              <a:r>
                <a:rPr lang="zh-CN" altLang="en-US" sz="1800" dirty="0">
                  <a:solidFill>
                    <a:schemeClr val="tx1"/>
                  </a:solidFill>
                  <a:latin typeface="微软雅黑" panose="020B0503020204020204" pitchFamily="34" charset="-122"/>
                  <a:ea typeface="微软雅黑" panose="020B0503020204020204" pitchFamily="34" charset="-122"/>
                </a:rPr>
                <a:t>软件需求</a:t>
              </a:r>
            </a:p>
          </p:txBody>
        </p:sp>
        <p:sp>
          <p:nvSpPr>
            <p:cNvPr id="14" name="文本框 13"/>
            <p:cNvSpPr txBox="1"/>
            <p:nvPr/>
          </p:nvSpPr>
          <p:spPr>
            <a:xfrm>
              <a:off x="8219139" y="4405325"/>
              <a:ext cx="1584176" cy="646331"/>
            </a:xfrm>
            <a:prstGeom prst="rect">
              <a:avLst/>
            </a:prstGeom>
            <a:noFill/>
          </p:spPr>
          <p:txBody>
            <a:bodyPr wrap="square" rtlCol="0">
              <a:spAutoFit/>
            </a:bodyPr>
            <a:lstStyle/>
            <a:p>
              <a:pPr algn="ctr"/>
              <a:r>
                <a:rPr lang="zh-CN" altLang="en-US" sz="1800" dirty="0">
                  <a:solidFill>
                    <a:srgbClr val="C00000"/>
                  </a:solidFill>
                  <a:latin typeface="微软雅黑" panose="020B0503020204020204" pitchFamily="34" charset="-122"/>
                  <a:ea typeface="微软雅黑" panose="020B0503020204020204" pitchFamily="34" charset="-122"/>
                </a:rPr>
                <a:t>软件详细设计模型</a:t>
              </a:r>
            </a:p>
          </p:txBody>
        </p:sp>
        <p:sp>
          <p:nvSpPr>
            <p:cNvPr id="15" name="文本框 14"/>
            <p:cNvSpPr txBox="1"/>
            <p:nvPr/>
          </p:nvSpPr>
          <p:spPr>
            <a:xfrm>
              <a:off x="1414686" y="4774657"/>
              <a:ext cx="3052343" cy="369332"/>
            </a:xfrm>
            <a:prstGeom prst="rect">
              <a:avLst/>
            </a:prstGeom>
            <a:noFill/>
          </p:spPr>
          <p:txBody>
            <a:bodyPr wrap="square" rtlCol="0">
              <a:spAutoFit/>
            </a:bodyPr>
            <a:lstStyle/>
            <a:p>
              <a:pPr algn="r"/>
              <a:r>
                <a:rPr lang="zh-CN" altLang="en-US" sz="1800" dirty="0">
                  <a:solidFill>
                    <a:schemeClr val="tx1"/>
                  </a:solidFill>
                  <a:latin typeface="微软雅黑" panose="020B0503020204020204" pitchFamily="34" charset="-122"/>
                  <a:ea typeface="微软雅黑" panose="020B0503020204020204" pitchFamily="34" charset="-122"/>
                </a:rPr>
                <a:t>体系结构设计模型</a:t>
              </a:r>
            </a:p>
          </p:txBody>
        </p:sp>
        <p:sp>
          <p:nvSpPr>
            <p:cNvPr id="16" name="文本框 15"/>
            <p:cNvSpPr txBox="1"/>
            <p:nvPr/>
          </p:nvSpPr>
          <p:spPr>
            <a:xfrm>
              <a:off x="1386376" y="5418663"/>
              <a:ext cx="3052343" cy="369332"/>
            </a:xfrm>
            <a:prstGeom prst="rect">
              <a:avLst/>
            </a:prstGeom>
            <a:noFill/>
          </p:spPr>
          <p:txBody>
            <a:bodyPr wrap="square" rtlCol="0">
              <a:spAutoFit/>
            </a:bodyPr>
            <a:lstStyle/>
            <a:p>
              <a:pPr algn="r"/>
              <a:r>
                <a:rPr lang="zh-CN" altLang="en-US" sz="1800" dirty="0">
                  <a:solidFill>
                    <a:schemeClr val="tx1"/>
                  </a:solidFill>
                  <a:latin typeface="微软雅黑" panose="020B0503020204020204" pitchFamily="34" charset="-122"/>
                  <a:ea typeface="微软雅黑" panose="020B0503020204020204" pitchFamily="34" charset="-122"/>
                </a:rPr>
                <a:t>用户界面设计模型</a:t>
              </a:r>
            </a:p>
          </p:txBody>
        </p:sp>
        <p:cxnSp>
          <p:nvCxnSpPr>
            <p:cNvPr id="18" name="直接箭头连接符 17"/>
            <p:cNvCxnSpPr/>
            <p:nvPr/>
          </p:nvCxnSpPr>
          <p:spPr>
            <a:xfrm flipV="1">
              <a:off x="6346931" y="5711651"/>
              <a:ext cx="0" cy="43115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013342" y="6124185"/>
              <a:ext cx="2442863" cy="405078"/>
            </a:xfrm>
            <a:prstGeom prst="rect">
              <a:avLst/>
            </a:prstGeom>
            <a:noFill/>
          </p:spPr>
          <p:txBody>
            <a:bodyPr wrap="square" rtlCol="0">
              <a:spAutoFit/>
            </a:bodyPr>
            <a:lstStyle/>
            <a:p>
              <a:pPr algn="ctr"/>
              <a:r>
                <a:rPr lang="zh-CN" altLang="en-US" sz="1800" dirty="0">
                  <a:solidFill>
                    <a:srgbClr val="00B050"/>
                  </a:solidFill>
                  <a:latin typeface="微软雅黑" panose="020B0503020204020204" pitchFamily="34" charset="-122"/>
                  <a:ea typeface="微软雅黑" panose="020B0503020204020204" pitchFamily="34" charset="-122"/>
                </a:rPr>
                <a:t>实现约束和限制</a:t>
              </a:r>
            </a:p>
          </p:txBody>
        </p:sp>
      </p:gr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 </a:t>
            </a:r>
            <a:r>
              <a:rPr lang="zh-CN" altLang="zh-CN" dirty="0">
                <a:effectLst/>
              </a:rPr>
              <a:t>精化类的属性和方法</a:t>
            </a:r>
            <a:endParaRPr lang="zh-CN" altLang="en-US" dirty="0"/>
          </a:p>
        </p:txBody>
      </p:sp>
      <p:sp>
        <p:nvSpPr>
          <p:cNvPr id="2" name="内容占位符 1"/>
          <p:cNvSpPr>
            <a:spLocks noGrp="1"/>
          </p:cNvSpPr>
          <p:nvPr>
            <p:ph idx="1"/>
          </p:nvPr>
        </p:nvSpPr>
        <p:spPr/>
        <p:txBody>
          <a:bodyPr/>
          <a:lstStyle/>
          <a:p>
            <a:pPr lvl="0"/>
            <a:r>
              <a:rPr lang="zh-CN" altLang="zh-CN" dirty="0"/>
              <a:t>精化类属性的设计</a:t>
            </a:r>
            <a:endParaRPr lang="en-US" altLang="zh-CN" dirty="0"/>
          </a:p>
          <a:p>
            <a:pPr lvl="1"/>
            <a:endParaRPr lang="zh-CN" altLang="zh-CN" dirty="0"/>
          </a:p>
          <a:p>
            <a:r>
              <a:rPr lang="zh-CN" altLang="zh-CN" dirty="0"/>
              <a:t>精化类方法的设计</a:t>
            </a:r>
          </a:p>
          <a:p>
            <a:pPr lvl="1"/>
            <a:endParaRPr lang="en-US" altLang="zh-CN" dirty="0"/>
          </a:p>
        </p:txBody>
      </p:sp>
    </p:spTree>
    <p:extLst>
      <p:ext uri="{BB962C8B-B14F-4D97-AF65-F5344CB8AC3E}">
        <p14:creationId xmlns:p14="http://schemas.microsoft.com/office/powerpoint/2010/main" val="342285989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a:t>
            </a:r>
            <a:r>
              <a:rPr lang="en-US" altLang="zh-CN" dirty="0"/>
              <a:t>1</a:t>
            </a:r>
            <a:r>
              <a:rPr lang="zh-CN" altLang="en-US" dirty="0"/>
              <a:t>）</a:t>
            </a:r>
            <a:r>
              <a:rPr lang="zh-CN" altLang="zh-CN" dirty="0"/>
              <a:t>精化类属性的设计</a:t>
            </a:r>
            <a:endParaRPr lang="zh-CN" altLang="en-US" dirty="0"/>
          </a:p>
        </p:txBody>
      </p:sp>
      <p:sp>
        <p:nvSpPr>
          <p:cNvPr id="2" name="内容占位符 1"/>
          <p:cNvSpPr>
            <a:spLocks noGrp="1"/>
          </p:cNvSpPr>
          <p:nvPr>
            <p:ph idx="1"/>
          </p:nvPr>
        </p:nvSpPr>
        <p:spPr/>
        <p:txBody>
          <a:bodyPr/>
          <a:lstStyle/>
          <a:p>
            <a:r>
              <a:rPr lang="zh-CN" altLang="zh-CN" dirty="0"/>
              <a:t>类属性的</a:t>
            </a:r>
            <a:r>
              <a:rPr lang="zh-CN" altLang="en-US" dirty="0">
                <a:solidFill>
                  <a:srgbClr val="C00000"/>
                </a:solidFill>
              </a:rPr>
              <a:t>命名</a:t>
            </a:r>
            <a:endParaRPr lang="en-US" altLang="zh-CN" dirty="0">
              <a:solidFill>
                <a:srgbClr val="C00000"/>
              </a:solidFill>
            </a:endParaRPr>
          </a:p>
          <a:p>
            <a:pPr lvl="1"/>
            <a:r>
              <a:rPr lang="zh-CN" altLang="en-US" dirty="0"/>
              <a:t>用</a:t>
            </a:r>
            <a:r>
              <a:rPr lang="zh-CN" altLang="zh-CN" dirty="0"/>
              <a:t>业务领域的名词或者名词短语来</a:t>
            </a:r>
            <a:r>
              <a:rPr lang="zh-CN" altLang="en-US" dirty="0"/>
              <a:t>命名</a:t>
            </a:r>
            <a:endParaRPr lang="en-US" altLang="zh-CN" dirty="0"/>
          </a:p>
          <a:p>
            <a:pPr lvl="1"/>
            <a:endParaRPr lang="en-US" altLang="zh-CN" dirty="0"/>
          </a:p>
          <a:p>
            <a:r>
              <a:rPr lang="zh-CN" altLang="zh-CN" dirty="0"/>
              <a:t>类属性的</a:t>
            </a:r>
            <a:r>
              <a:rPr lang="zh-CN" altLang="zh-CN" dirty="0">
                <a:solidFill>
                  <a:srgbClr val="C00000"/>
                </a:solidFill>
              </a:rPr>
              <a:t>可见范围</a:t>
            </a:r>
            <a:endParaRPr lang="en-US" altLang="zh-CN" dirty="0">
              <a:solidFill>
                <a:srgbClr val="C00000"/>
              </a:solidFill>
            </a:endParaRPr>
          </a:p>
          <a:p>
            <a:pPr lvl="1"/>
            <a:r>
              <a:rPr lang="en-US" altLang="zh-CN" dirty="0"/>
              <a:t>public</a:t>
            </a:r>
            <a:r>
              <a:rPr lang="zh-CN" altLang="zh-CN" dirty="0"/>
              <a:t>，对软件系统中的所有类均可见</a:t>
            </a:r>
            <a:endParaRPr lang="en-US" altLang="zh-CN" dirty="0"/>
          </a:p>
          <a:p>
            <a:pPr lvl="1"/>
            <a:r>
              <a:rPr lang="en-US" altLang="zh-CN" dirty="0"/>
              <a:t>protected</a:t>
            </a:r>
            <a:r>
              <a:rPr lang="zh-CN" altLang="zh-CN" dirty="0"/>
              <a:t>：仅对本类及其子类可见</a:t>
            </a:r>
            <a:endParaRPr lang="en-US" altLang="zh-CN" dirty="0"/>
          </a:p>
          <a:p>
            <a:pPr lvl="1"/>
            <a:r>
              <a:rPr lang="en-US" altLang="zh-CN" dirty="0"/>
              <a:t>private</a:t>
            </a:r>
            <a:r>
              <a:rPr lang="zh-CN" altLang="zh-CN" dirty="0"/>
              <a:t>：仅对本类可见</a:t>
            </a:r>
            <a:endParaRPr lang="en-US" altLang="zh-CN" dirty="0"/>
          </a:p>
          <a:p>
            <a:pPr lvl="1"/>
            <a:r>
              <a:rPr lang="zh-CN" altLang="zh-CN" kern="100" dirty="0">
                <a:cs typeface="宋体" panose="02010600030101010101" pitchFamily="2" charset="-122"/>
              </a:rPr>
              <a:t>遵循“</a:t>
            </a:r>
            <a:r>
              <a:rPr lang="zh-CN" altLang="zh-CN" b="1" kern="100" dirty="0">
                <a:solidFill>
                  <a:srgbClr val="C00000"/>
                </a:solidFill>
                <a:cs typeface="宋体" panose="02010600030101010101" pitchFamily="2" charset="-122"/>
              </a:rPr>
              <a:t>信息隐藏</a:t>
            </a:r>
            <a:r>
              <a:rPr lang="zh-CN" altLang="zh-CN" kern="100" dirty="0">
                <a:cs typeface="宋体" panose="02010600030101010101" pitchFamily="2" charset="-122"/>
              </a:rPr>
              <a:t>”</a:t>
            </a:r>
            <a:r>
              <a:rPr lang="zh-CN" altLang="en-US" kern="100" dirty="0">
                <a:cs typeface="宋体" panose="02010600030101010101" pitchFamily="2" charset="-122"/>
              </a:rPr>
              <a:t> </a:t>
            </a:r>
            <a:r>
              <a:rPr lang="zh-CN" altLang="zh-CN" kern="100" dirty="0">
                <a:cs typeface="宋体" panose="02010600030101010101" pitchFamily="2" charset="-122"/>
              </a:rPr>
              <a:t>原则，尽可能地缩小作用范围</a:t>
            </a:r>
            <a:r>
              <a:rPr lang="zh-CN" altLang="en-US" kern="100" dirty="0">
                <a:cs typeface="宋体" panose="02010600030101010101" pitchFamily="2" charset="-122"/>
              </a:rPr>
              <a:t>，让类的属性对外不可见</a:t>
            </a:r>
            <a:endParaRPr lang="zh-CN" altLang="en-US" dirty="0"/>
          </a:p>
        </p:txBody>
      </p:sp>
    </p:spTree>
    <p:extLst>
      <p:ext uri="{BB962C8B-B14F-4D97-AF65-F5344CB8AC3E}">
        <p14:creationId xmlns:p14="http://schemas.microsoft.com/office/powerpoint/2010/main" val="417225738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结合类关系来精化类属性设计</a:t>
            </a:r>
            <a:endParaRPr lang="zh-CN" altLang="en-US" dirty="0"/>
          </a:p>
        </p:txBody>
      </p:sp>
      <p:sp>
        <p:nvSpPr>
          <p:cNvPr id="2" name="内容占位符 1"/>
          <p:cNvSpPr>
            <a:spLocks noGrp="1"/>
          </p:cNvSpPr>
          <p:nvPr>
            <p:ph idx="1"/>
          </p:nvPr>
        </p:nvSpPr>
        <p:spPr>
          <a:xfrm>
            <a:off x="539750" y="1125538"/>
            <a:ext cx="11280092" cy="5040312"/>
          </a:xfrm>
        </p:spPr>
        <p:txBody>
          <a:bodyPr>
            <a:noAutofit/>
          </a:bodyPr>
          <a:lstStyle/>
          <a:p>
            <a:pPr lvl="0"/>
            <a:r>
              <a:rPr lang="zh-CN" altLang="zh-CN" sz="2800" b="0" dirty="0"/>
              <a:t>如果类</a:t>
            </a:r>
            <a:r>
              <a:rPr lang="en-US" altLang="zh-CN" sz="2800" b="0" dirty="0"/>
              <a:t>A</a:t>
            </a:r>
            <a:r>
              <a:rPr lang="zh-CN" altLang="zh-CN" sz="2800" b="0" dirty="0"/>
              <a:t>与类</a:t>
            </a:r>
            <a:r>
              <a:rPr lang="en-US" altLang="zh-CN" sz="2800" b="0" dirty="0"/>
              <a:t>B</a:t>
            </a:r>
            <a:r>
              <a:rPr lang="zh-CN" altLang="zh-CN" sz="2800" b="0" dirty="0"/>
              <a:t>间存在</a:t>
            </a:r>
            <a:r>
              <a:rPr lang="en-US" altLang="zh-CN" sz="2800" b="0" dirty="0">
                <a:solidFill>
                  <a:srgbClr val="C00000"/>
                </a:solidFill>
              </a:rPr>
              <a:t>1:1</a:t>
            </a:r>
            <a:r>
              <a:rPr lang="zh-CN" altLang="zh-CN" sz="2800" b="0" dirty="0"/>
              <a:t>关联或聚合（非组合）关系，那么在</a:t>
            </a:r>
            <a:r>
              <a:rPr lang="en-US" altLang="zh-CN" sz="2800" b="0" dirty="0"/>
              <a:t>A</a:t>
            </a:r>
            <a:r>
              <a:rPr lang="zh-CN" altLang="zh-CN" sz="2800" b="0" dirty="0"/>
              <a:t>中设置类型为</a:t>
            </a:r>
            <a:r>
              <a:rPr lang="en-US" altLang="zh-CN" sz="2800" b="0" dirty="0"/>
              <a:t>B</a:t>
            </a:r>
            <a:r>
              <a:rPr lang="zh-CN" altLang="zh-CN" sz="2800" b="0" dirty="0"/>
              <a:t>的</a:t>
            </a:r>
            <a:r>
              <a:rPr lang="zh-CN" altLang="zh-CN" sz="2800" b="0" dirty="0">
                <a:solidFill>
                  <a:srgbClr val="C00000"/>
                </a:solidFill>
              </a:rPr>
              <a:t>指针或引用</a:t>
            </a:r>
            <a:r>
              <a:rPr lang="zh-CN" altLang="zh-CN" sz="2800" b="0" dirty="0"/>
              <a:t>（</a:t>
            </a:r>
            <a:r>
              <a:rPr lang="en-US" altLang="zh-CN" sz="2800" b="0" dirty="0"/>
              <a:t>reference</a:t>
            </a:r>
            <a:r>
              <a:rPr lang="zh-CN" altLang="zh-CN" sz="2800" b="0" dirty="0"/>
              <a:t>）的属性</a:t>
            </a:r>
          </a:p>
          <a:p>
            <a:pPr lvl="0"/>
            <a:r>
              <a:rPr lang="zh-CN" altLang="zh-CN" sz="2800" b="0" dirty="0"/>
              <a:t>如果类</a:t>
            </a:r>
            <a:r>
              <a:rPr lang="en-US" altLang="zh-CN" sz="2800" b="0" dirty="0"/>
              <a:t>A</a:t>
            </a:r>
            <a:r>
              <a:rPr lang="zh-CN" altLang="zh-CN" sz="2800" b="0" dirty="0"/>
              <a:t>到类</a:t>
            </a:r>
            <a:r>
              <a:rPr lang="en-US" altLang="zh-CN" sz="2800" b="0" dirty="0"/>
              <a:t>B</a:t>
            </a:r>
            <a:r>
              <a:rPr lang="zh-CN" altLang="zh-CN" sz="2800" b="0" dirty="0"/>
              <a:t>间存在</a:t>
            </a:r>
            <a:r>
              <a:rPr lang="en-US" altLang="zh-CN" sz="2800" b="0" dirty="0">
                <a:solidFill>
                  <a:srgbClr val="C00000"/>
                </a:solidFill>
              </a:rPr>
              <a:t>1:n</a:t>
            </a:r>
            <a:r>
              <a:rPr lang="zh-CN" altLang="zh-CN" sz="2800" b="0" dirty="0"/>
              <a:t>关联或聚合（非组合）关系，那么在</a:t>
            </a:r>
            <a:r>
              <a:rPr lang="en-US" altLang="zh-CN" sz="2800" b="0" dirty="0"/>
              <a:t>A</a:t>
            </a:r>
            <a:r>
              <a:rPr lang="zh-CN" altLang="zh-CN" sz="2800" b="0" dirty="0"/>
              <a:t>中设置一个</a:t>
            </a:r>
            <a:r>
              <a:rPr lang="zh-CN" altLang="zh-CN" sz="2800" b="0" dirty="0">
                <a:solidFill>
                  <a:srgbClr val="C00000"/>
                </a:solidFill>
              </a:rPr>
              <a:t>集合类型（如列表等）</a:t>
            </a:r>
            <a:r>
              <a:rPr lang="zh-CN" altLang="zh-CN" sz="2800" b="0" dirty="0"/>
              <a:t>的属性，集合元素的类型为</a:t>
            </a:r>
            <a:r>
              <a:rPr lang="en-US" altLang="zh-CN" sz="2800" b="0" dirty="0"/>
              <a:t>B</a:t>
            </a:r>
            <a:r>
              <a:rPr lang="zh-CN" altLang="zh-CN" sz="2800" b="0" dirty="0"/>
              <a:t>的指针或引用</a:t>
            </a:r>
          </a:p>
          <a:p>
            <a:pPr lvl="0"/>
            <a:r>
              <a:rPr lang="zh-CN" altLang="zh-CN" sz="2800" b="0" dirty="0"/>
              <a:t>如果类</a:t>
            </a:r>
            <a:r>
              <a:rPr lang="en-US" altLang="zh-CN" sz="2800" b="0" dirty="0"/>
              <a:t>A</a:t>
            </a:r>
            <a:r>
              <a:rPr lang="zh-CN" altLang="zh-CN" sz="2800" b="0" dirty="0"/>
              <a:t>与类</a:t>
            </a:r>
            <a:r>
              <a:rPr lang="en-US" altLang="zh-CN" sz="2800" b="0" dirty="0"/>
              <a:t>B</a:t>
            </a:r>
            <a:r>
              <a:rPr lang="zh-CN" altLang="zh-CN" sz="2800" b="0" dirty="0"/>
              <a:t>间存在</a:t>
            </a:r>
            <a:r>
              <a:rPr lang="en-US" altLang="zh-CN" sz="2800" b="0" dirty="0">
                <a:solidFill>
                  <a:srgbClr val="C00000"/>
                </a:solidFill>
              </a:rPr>
              <a:t>1:1</a:t>
            </a:r>
            <a:r>
              <a:rPr lang="zh-CN" altLang="zh-CN" sz="2800" b="0" dirty="0"/>
              <a:t>的</a:t>
            </a:r>
            <a:r>
              <a:rPr lang="zh-CN" altLang="zh-CN" sz="2800" b="0" dirty="0">
                <a:solidFill>
                  <a:srgbClr val="C00000"/>
                </a:solidFill>
              </a:rPr>
              <a:t>组合关系</a:t>
            </a:r>
            <a:r>
              <a:rPr lang="zh-CN" altLang="zh-CN" sz="2800" b="0" dirty="0"/>
              <a:t>，那么在</a:t>
            </a:r>
            <a:r>
              <a:rPr lang="en-US" altLang="zh-CN" sz="2800" b="0" dirty="0"/>
              <a:t>A</a:t>
            </a:r>
            <a:r>
              <a:rPr lang="zh-CN" altLang="zh-CN" sz="2800" b="0" dirty="0"/>
              <a:t>中设置类型为</a:t>
            </a:r>
            <a:r>
              <a:rPr lang="en-US" altLang="zh-CN" sz="2800" b="0" dirty="0"/>
              <a:t>B</a:t>
            </a:r>
            <a:r>
              <a:rPr lang="zh-CN" altLang="zh-CN" sz="2800" b="0" dirty="0"/>
              <a:t>的属性</a:t>
            </a:r>
          </a:p>
          <a:p>
            <a:r>
              <a:rPr lang="zh-CN" altLang="zh-CN" sz="2800" b="0" dirty="0"/>
              <a:t>如果类</a:t>
            </a:r>
            <a:r>
              <a:rPr lang="en-US" altLang="zh-CN" sz="2800" b="0" dirty="0"/>
              <a:t>A</a:t>
            </a:r>
            <a:r>
              <a:rPr lang="zh-CN" altLang="zh-CN" sz="2800" b="0" dirty="0"/>
              <a:t>到类</a:t>
            </a:r>
            <a:r>
              <a:rPr lang="en-US" altLang="zh-CN" sz="2800" b="0" dirty="0"/>
              <a:t>B</a:t>
            </a:r>
            <a:r>
              <a:rPr lang="zh-CN" altLang="zh-CN" sz="2800" b="0" dirty="0"/>
              <a:t>间存在</a:t>
            </a:r>
            <a:r>
              <a:rPr lang="en-US" altLang="zh-CN" sz="2800" b="0" dirty="0">
                <a:solidFill>
                  <a:srgbClr val="C00000"/>
                </a:solidFill>
              </a:rPr>
              <a:t>1:n</a:t>
            </a:r>
            <a:r>
              <a:rPr lang="zh-CN" altLang="zh-CN" sz="2800" b="0" dirty="0"/>
              <a:t>的</a:t>
            </a:r>
            <a:r>
              <a:rPr lang="zh-CN" altLang="zh-CN" sz="2800" b="0" dirty="0">
                <a:solidFill>
                  <a:srgbClr val="C00000"/>
                </a:solidFill>
              </a:rPr>
              <a:t>组合关系</a:t>
            </a:r>
            <a:r>
              <a:rPr lang="zh-CN" altLang="zh-CN" sz="2800" b="0" dirty="0"/>
              <a:t>，那么在</a:t>
            </a:r>
            <a:r>
              <a:rPr lang="en-US" altLang="zh-CN" sz="2800" b="0" dirty="0"/>
              <a:t>A</a:t>
            </a:r>
            <a:r>
              <a:rPr lang="zh-CN" altLang="zh-CN" sz="2800" b="0" dirty="0"/>
              <a:t>中设置一个集合类型（如列表等）的属性，集合元素的类型为</a:t>
            </a:r>
            <a:r>
              <a:rPr lang="en-US" altLang="zh-CN" sz="2800" b="0" dirty="0"/>
              <a:t>B</a:t>
            </a:r>
            <a:endParaRPr lang="zh-CN" altLang="en-US" sz="2800" b="0" dirty="0"/>
          </a:p>
        </p:txBody>
      </p:sp>
    </p:spTree>
    <p:extLst>
      <p:ext uri="{BB962C8B-B14F-4D97-AF65-F5344CB8AC3E}">
        <p14:creationId xmlns:p14="http://schemas.microsoft.com/office/powerpoint/2010/main" val="150237329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zh-CN" dirty="0">
                <a:effectLst/>
              </a:rPr>
              <a:t>示例：精化</a:t>
            </a:r>
            <a:r>
              <a:rPr lang="en-US" altLang="zh-CN" dirty="0" err="1">
                <a:effectLst/>
              </a:rPr>
              <a:t>LoginUI</a:t>
            </a:r>
            <a:r>
              <a:rPr lang="zh-CN" altLang="zh-CN" dirty="0">
                <a:effectLst/>
              </a:rPr>
              <a:t>类属性的设计</a:t>
            </a:r>
            <a:endParaRPr lang="zh-CN" altLang="en-US" dirty="0"/>
          </a:p>
        </p:txBody>
      </p:sp>
      <p:sp>
        <p:nvSpPr>
          <p:cNvPr id="2" name="内容占位符 1"/>
          <p:cNvSpPr>
            <a:spLocks noGrp="1"/>
          </p:cNvSpPr>
          <p:nvPr>
            <p:ph idx="1"/>
          </p:nvPr>
        </p:nvSpPr>
        <p:spPr/>
        <p:txBody>
          <a:bodyPr>
            <a:normAutofit/>
          </a:bodyPr>
          <a:lstStyle/>
          <a:p>
            <a:pPr lvl="0"/>
            <a:r>
              <a:rPr lang="zh-CN" altLang="zh-CN" dirty="0"/>
              <a:t>静态元素、用户输入元素和命令界面元素</a:t>
            </a:r>
            <a:endParaRPr lang="en-US" altLang="zh-CN" dirty="0"/>
          </a:p>
          <a:p>
            <a:pPr lvl="1"/>
            <a:r>
              <a:rPr lang="zh-CN" altLang="zh-CN" dirty="0"/>
              <a:t>“</a:t>
            </a:r>
            <a:r>
              <a:rPr lang="en-US" altLang="zh-CN" dirty="0" err="1"/>
              <a:t>loginPicture</a:t>
            </a:r>
            <a:r>
              <a:rPr lang="zh-CN" altLang="zh-CN" dirty="0"/>
              <a:t>”</a:t>
            </a:r>
            <a:r>
              <a:rPr lang="zh-CN" altLang="en-US" dirty="0"/>
              <a:t> </a:t>
            </a:r>
            <a:r>
              <a:rPr lang="zh-CN" altLang="zh-CN" dirty="0"/>
              <a:t>类型为静态元素</a:t>
            </a:r>
            <a:endParaRPr lang="en-US" altLang="zh-CN" dirty="0"/>
          </a:p>
          <a:p>
            <a:pPr lvl="1"/>
            <a:r>
              <a:rPr lang="zh-CN" altLang="zh-CN" dirty="0"/>
              <a:t>“</a:t>
            </a:r>
            <a:r>
              <a:rPr lang="en-US" altLang="zh-CN" dirty="0"/>
              <a:t>account</a:t>
            </a:r>
            <a:r>
              <a:rPr lang="zh-CN" altLang="zh-CN" dirty="0"/>
              <a:t>”类型为用户输入元素，如文本框</a:t>
            </a:r>
            <a:endParaRPr lang="en-US" altLang="zh-CN" dirty="0"/>
          </a:p>
          <a:p>
            <a:pPr lvl="1"/>
            <a:r>
              <a:rPr lang="zh-CN" altLang="zh-CN" dirty="0"/>
              <a:t>“</a:t>
            </a:r>
            <a:r>
              <a:rPr lang="en-US" altLang="zh-CN" dirty="0"/>
              <a:t>password</a:t>
            </a:r>
            <a:r>
              <a:rPr lang="zh-CN" altLang="zh-CN" dirty="0"/>
              <a:t>”</a:t>
            </a:r>
            <a:r>
              <a:rPr lang="zh-CN" altLang="en-US" dirty="0"/>
              <a:t> </a:t>
            </a:r>
            <a:r>
              <a:rPr lang="zh-CN" altLang="zh-CN" dirty="0"/>
              <a:t>类型为用户输入元素（如文本框）</a:t>
            </a:r>
            <a:endParaRPr lang="en-US" altLang="zh-CN" dirty="0"/>
          </a:p>
          <a:p>
            <a:r>
              <a:rPr lang="zh-CN" altLang="zh-CN" dirty="0"/>
              <a:t>可见范围</a:t>
            </a:r>
            <a:endParaRPr lang="en-US" altLang="zh-CN" dirty="0"/>
          </a:p>
          <a:p>
            <a:pPr lvl="1"/>
            <a:r>
              <a:rPr lang="zh-CN" altLang="en-US" dirty="0"/>
              <a:t>均</a:t>
            </a:r>
            <a:r>
              <a:rPr lang="zh-CN" altLang="zh-CN" dirty="0"/>
              <a:t>为“</a:t>
            </a:r>
            <a:r>
              <a:rPr lang="en-US" altLang="zh-CN" dirty="0"/>
              <a:t>private</a:t>
            </a:r>
            <a:r>
              <a:rPr lang="zh-CN" altLang="zh-CN" dirty="0"/>
              <a:t>”</a:t>
            </a:r>
          </a:p>
          <a:p>
            <a:pPr lvl="0"/>
            <a:r>
              <a:rPr lang="zh-CN" altLang="en-US" dirty="0"/>
              <a:t>初始值</a:t>
            </a:r>
            <a:endParaRPr lang="en-US" altLang="zh-CN" dirty="0"/>
          </a:p>
          <a:p>
            <a:pPr lvl="1"/>
            <a:r>
              <a:rPr lang="zh-CN" altLang="zh-CN" dirty="0"/>
              <a:t>“</a:t>
            </a:r>
            <a:r>
              <a:rPr lang="en-US" altLang="zh-CN" dirty="0" err="1"/>
              <a:t>loginPicture</a:t>
            </a:r>
            <a:r>
              <a:rPr lang="zh-CN" altLang="zh-CN" dirty="0"/>
              <a:t>”属性的初始值不为空，要有一个预加载的图标；“</a:t>
            </a:r>
            <a:r>
              <a:rPr lang="en-US" altLang="zh-CN" dirty="0"/>
              <a:t>account</a:t>
            </a:r>
            <a:r>
              <a:rPr lang="zh-CN" altLang="zh-CN" dirty="0"/>
              <a:t>”和“</a:t>
            </a:r>
            <a:r>
              <a:rPr lang="en-US" altLang="zh-CN" dirty="0"/>
              <a:t>password</a:t>
            </a:r>
            <a:r>
              <a:rPr lang="zh-CN" altLang="zh-CN" dirty="0"/>
              <a:t>”的初始值为空串</a:t>
            </a:r>
          </a:p>
          <a:p>
            <a:endParaRPr lang="zh-CN" altLang="en-US" dirty="0"/>
          </a:p>
        </p:txBody>
      </p:sp>
    </p:spTree>
    <p:extLst>
      <p:ext uri="{BB962C8B-B14F-4D97-AF65-F5344CB8AC3E}">
        <p14:creationId xmlns:p14="http://schemas.microsoft.com/office/powerpoint/2010/main" val="33661322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a:t>
            </a:r>
            <a:r>
              <a:rPr lang="en-US" altLang="zh-CN" dirty="0"/>
              <a:t>2</a:t>
            </a:r>
            <a:r>
              <a:rPr lang="zh-CN" altLang="en-US" dirty="0"/>
              <a:t>）精化类方法的设计</a:t>
            </a:r>
          </a:p>
        </p:txBody>
      </p:sp>
      <p:sp>
        <p:nvSpPr>
          <p:cNvPr id="2" name="内容占位符 1"/>
          <p:cNvSpPr>
            <a:spLocks noGrp="1"/>
          </p:cNvSpPr>
          <p:nvPr>
            <p:ph idx="1"/>
          </p:nvPr>
        </p:nvSpPr>
        <p:spPr/>
        <p:txBody>
          <a:bodyPr/>
          <a:lstStyle/>
          <a:p>
            <a:r>
              <a:rPr lang="zh-CN" altLang="zh-CN" dirty="0"/>
              <a:t>细化和明确类中各个方法的</a:t>
            </a:r>
            <a:r>
              <a:rPr lang="zh-CN" altLang="en-US" dirty="0"/>
              <a:t>以下</a:t>
            </a:r>
            <a:r>
              <a:rPr lang="zh-CN" altLang="zh-CN" dirty="0"/>
              <a:t>设计信息</a:t>
            </a:r>
            <a:endParaRPr lang="en-US" altLang="zh-CN" dirty="0"/>
          </a:p>
          <a:p>
            <a:pPr lvl="1"/>
            <a:r>
              <a:rPr lang="zh-CN" altLang="zh-CN" b="1" dirty="0">
                <a:solidFill>
                  <a:srgbClr val="C00000"/>
                </a:solidFill>
              </a:rPr>
              <a:t>方法名称</a:t>
            </a:r>
            <a:endParaRPr lang="en-US" altLang="zh-CN" b="1" dirty="0">
              <a:solidFill>
                <a:srgbClr val="C00000"/>
              </a:solidFill>
            </a:endParaRPr>
          </a:p>
          <a:p>
            <a:pPr lvl="1"/>
            <a:r>
              <a:rPr lang="zh-CN" altLang="zh-CN" b="1" dirty="0">
                <a:solidFill>
                  <a:srgbClr val="C00000"/>
                </a:solidFill>
              </a:rPr>
              <a:t>参数表（含参数的名称和类型）</a:t>
            </a:r>
            <a:endParaRPr lang="en-US" altLang="zh-CN" b="1" dirty="0">
              <a:solidFill>
                <a:srgbClr val="C00000"/>
              </a:solidFill>
            </a:endParaRPr>
          </a:p>
          <a:p>
            <a:pPr lvl="1"/>
            <a:r>
              <a:rPr lang="zh-CN" altLang="zh-CN" b="1" dirty="0">
                <a:solidFill>
                  <a:srgbClr val="C00000"/>
                </a:solidFill>
              </a:rPr>
              <a:t>返回类型</a:t>
            </a:r>
            <a:endParaRPr lang="en-US" altLang="zh-CN" b="1" dirty="0">
              <a:solidFill>
                <a:srgbClr val="C00000"/>
              </a:solidFill>
            </a:endParaRPr>
          </a:p>
          <a:p>
            <a:pPr lvl="1"/>
            <a:r>
              <a:rPr lang="zh-CN" altLang="zh-CN" b="1" dirty="0">
                <a:solidFill>
                  <a:srgbClr val="C00000"/>
                </a:solidFill>
              </a:rPr>
              <a:t>作用范围</a:t>
            </a:r>
            <a:endParaRPr lang="en-US" altLang="zh-CN" b="1" dirty="0">
              <a:solidFill>
                <a:srgbClr val="C00000"/>
              </a:solidFill>
            </a:endParaRPr>
          </a:p>
          <a:p>
            <a:pPr lvl="1"/>
            <a:r>
              <a:rPr lang="zh-CN" altLang="zh-CN" b="1" dirty="0">
                <a:solidFill>
                  <a:srgbClr val="C00000"/>
                </a:solidFill>
              </a:rPr>
              <a:t>功能描述</a:t>
            </a:r>
            <a:endParaRPr lang="en-US" altLang="zh-CN" b="1" dirty="0">
              <a:solidFill>
                <a:srgbClr val="C00000"/>
              </a:solidFill>
            </a:endParaRPr>
          </a:p>
          <a:p>
            <a:pPr lvl="1"/>
            <a:r>
              <a:rPr lang="zh-CN" altLang="zh-CN" b="1" dirty="0">
                <a:solidFill>
                  <a:srgbClr val="C00000"/>
                </a:solidFill>
              </a:rPr>
              <a:t>实现算法</a:t>
            </a:r>
            <a:endParaRPr lang="en-US" altLang="zh-CN" b="1" dirty="0">
              <a:solidFill>
                <a:srgbClr val="C00000"/>
              </a:solidFill>
            </a:endParaRPr>
          </a:p>
          <a:p>
            <a:pPr lvl="1"/>
            <a:r>
              <a:rPr lang="zh-CN" altLang="zh-CN" b="1" dirty="0">
                <a:solidFill>
                  <a:srgbClr val="C00000"/>
                </a:solidFill>
              </a:rPr>
              <a:t>前提条件（</a:t>
            </a:r>
            <a:r>
              <a:rPr lang="en-US" altLang="zh-CN" b="1" dirty="0">
                <a:solidFill>
                  <a:srgbClr val="C00000"/>
                </a:solidFill>
              </a:rPr>
              <a:t>pre-condition</a:t>
            </a:r>
            <a:r>
              <a:rPr lang="zh-CN" altLang="zh-CN" b="1" dirty="0">
                <a:solidFill>
                  <a:srgbClr val="C00000"/>
                </a:solidFill>
              </a:rPr>
              <a:t>）、出口断言（</a:t>
            </a:r>
            <a:r>
              <a:rPr lang="en-US" altLang="zh-CN" b="1" dirty="0">
                <a:solidFill>
                  <a:srgbClr val="C00000"/>
                </a:solidFill>
              </a:rPr>
              <a:t>post-condition</a:t>
            </a:r>
            <a:r>
              <a:rPr lang="zh-CN" altLang="zh-CN" b="1" dirty="0">
                <a:solidFill>
                  <a:srgbClr val="C00000"/>
                </a:solidFill>
              </a:rPr>
              <a:t>）等</a:t>
            </a:r>
          </a:p>
        </p:txBody>
      </p:sp>
    </p:spTree>
    <p:extLst>
      <p:ext uri="{BB962C8B-B14F-4D97-AF65-F5344CB8AC3E}">
        <p14:creationId xmlns:p14="http://schemas.microsoft.com/office/powerpoint/2010/main" val="252629032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406468" y="128011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extLst>
              <p:ext uri="{D42A27DB-BD31-4B8C-83A1-F6EECF244321}">
                <p14:modId xmlns:p14="http://schemas.microsoft.com/office/powerpoint/2010/main" val="2627287134"/>
              </p:ext>
            </p:extLst>
          </p:nvPr>
        </p:nvGraphicFramePr>
        <p:xfrm>
          <a:off x="692877" y="292342"/>
          <a:ext cx="5796644" cy="6273316"/>
        </p:xfrm>
        <a:graphic>
          <a:graphicData uri="http://schemas.openxmlformats.org/presentationml/2006/ole">
            <mc:AlternateContent xmlns:mc="http://schemas.openxmlformats.org/markup-compatibility/2006">
              <mc:Choice xmlns:v="urn:schemas-microsoft-com:vml" Requires="v">
                <p:oleObj name="Visio" r:id="rId2" imgW="6096000" imgH="7013684" progId="Visio.Drawing.15">
                  <p:embed/>
                </p:oleObj>
              </mc:Choice>
              <mc:Fallback>
                <p:oleObj name="Visio" r:id="rId2" imgW="6096000" imgH="7013684" progId="Visio.Drawing.15">
                  <p:embed/>
                  <p:pic>
                    <p:nvPicPr>
                      <p:cNvPr id="7" name="对象 6"/>
                      <p:cNvPicPr>
                        <a:picLocks noChangeArrowheads="1"/>
                      </p:cNvPicPr>
                      <p:nvPr/>
                    </p:nvPicPr>
                    <p:blipFill>
                      <a:blip r:embed="rId3"/>
                      <a:srcRect/>
                      <a:stretch>
                        <a:fillRect/>
                      </a:stretch>
                    </p:blipFill>
                    <p:spPr bwMode="auto">
                      <a:xfrm>
                        <a:off x="692877" y="292342"/>
                        <a:ext cx="5796644" cy="6273316"/>
                      </a:xfrm>
                      <a:prstGeom prst="rect">
                        <a:avLst/>
                      </a:prstGeom>
                      <a:solidFill>
                        <a:schemeClr val="bg1"/>
                      </a:solidFill>
                      <a:ln>
                        <a:solidFill>
                          <a:schemeClr val="tx1"/>
                        </a:solidFill>
                      </a:ln>
                    </p:spPr>
                  </p:pic>
                </p:oleObj>
              </mc:Fallback>
            </mc:AlternateContent>
          </a:graphicData>
        </a:graphic>
      </p:graphicFrame>
      <p:sp>
        <p:nvSpPr>
          <p:cNvPr id="10" name="文本框 9"/>
          <p:cNvSpPr txBox="1"/>
          <p:nvPr/>
        </p:nvSpPr>
        <p:spPr>
          <a:xfrm>
            <a:off x="7139322" y="2636912"/>
            <a:ext cx="4788532" cy="954107"/>
          </a:xfrm>
          <a:prstGeom prst="rect">
            <a:avLst/>
          </a:prstGeom>
          <a:noFill/>
        </p:spPr>
        <p:txBody>
          <a:bodyPr wrap="squar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示例：用活动图描述的</a:t>
            </a:r>
            <a:r>
              <a:rPr lang="en-US" altLang="zh-CN" sz="2800" dirty="0">
                <a:solidFill>
                  <a:srgbClr val="C00000"/>
                </a:solidFill>
                <a:latin typeface="微软雅黑" panose="020B0503020204020204" pitchFamily="34" charset="-122"/>
                <a:ea typeface="微软雅黑" panose="020B0503020204020204" pitchFamily="34" charset="-122"/>
              </a:rPr>
              <a:t>Login()</a:t>
            </a:r>
            <a:r>
              <a:rPr lang="zh-CN" altLang="en-US" sz="2800" dirty="0">
                <a:solidFill>
                  <a:srgbClr val="C00000"/>
                </a:solidFill>
                <a:latin typeface="微软雅黑" panose="020B0503020204020204" pitchFamily="34" charset="-122"/>
                <a:ea typeface="微软雅黑" panose="020B0503020204020204" pitchFamily="34" charset="-122"/>
              </a:rPr>
              <a:t>方法的详细算法设计</a:t>
            </a:r>
          </a:p>
        </p:txBody>
      </p:sp>
    </p:spTree>
    <p:extLst>
      <p:ext uri="{BB962C8B-B14F-4D97-AF65-F5344CB8AC3E}">
        <p14:creationId xmlns:p14="http://schemas.microsoft.com/office/powerpoint/2010/main" val="279060877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关注特殊方法的设计</a:t>
            </a:r>
          </a:p>
        </p:txBody>
      </p:sp>
      <p:sp>
        <p:nvSpPr>
          <p:cNvPr id="2" name="内容占位符 1"/>
          <p:cNvSpPr>
            <a:spLocks noGrp="1"/>
          </p:cNvSpPr>
          <p:nvPr>
            <p:ph idx="1"/>
          </p:nvPr>
        </p:nvSpPr>
        <p:spPr/>
        <p:txBody>
          <a:bodyPr>
            <a:normAutofit lnSpcReduction="10000"/>
          </a:bodyPr>
          <a:lstStyle/>
          <a:p>
            <a:pPr lvl="0"/>
            <a:r>
              <a:rPr lang="zh-CN" altLang="zh-CN" dirty="0">
                <a:solidFill>
                  <a:srgbClr val="C00000"/>
                </a:solidFill>
              </a:rPr>
              <a:t>对象创建</a:t>
            </a:r>
            <a:endParaRPr lang="en-US" altLang="zh-CN" dirty="0">
              <a:solidFill>
                <a:srgbClr val="C00000"/>
              </a:solidFill>
            </a:endParaRPr>
          </a:p>
          <a:p>
            <a:pPr lvl="1"/>
            <a:r>
              <a:rPr lang="zh-CN" altLang="zh-CN" dirty="0"/>
              <a:t>在实例化类对象时会被执行，其职责能通常是完成类对象的初始化工作，包括初始化属性值等等</a:t>
            </a:r>
          </a:p>
          <a:p>
            <a:pPr lvl="0"/>
            <a:r>
              <a:rPr lang="zh-CN" altLang="zh-CN" dirty="0">
                <a:solidFill>
                  <a:srgbClr val="C00000"/>
                </a:solidFill>
              </a:rPr>
              <a:t>对象删除</a:t>
            </a:r>
            <a:endParaRPr lang="en-US" altLang="zh-CN" dirty="0">
              <a:solidFill>
                <a:srgbClr val="C00000"/>
              </a:solidFill>
            </a:endParaRPr>
          </a:p>
          <a:p>
            <a:pPr lvl="1"/>
            <a:r>
              <a:rPr lang="zh-CN" altLang="zh-CN" dirty="0"/>
              <a:t>在类对象生命周期结束前被执行，其职责通常是完成对象生命周期结束前的一些事务性工作，如释放对象所占用的资源等等</a:t>
            </a:r>
          </a:p>
          <a:p>
            <a:pPr lvl="0"/>
            <a:r>
              <a:rPr lang="zh-CN" altLang="zh-CN" dirty="0">
                <a:solidFill>
                  <a:srgbClr val="C00000"/>
                </a:solidFill>
              </a:rPr>
              <a:t>对象比较</a:t>
            </a:r>
            <a:endParaRPr lang="en-US" altLang="zh-CN" dirty="0">
              <a:solidFill>
                <a:srgbClr val="C00000"/>
              </a:solidFill>
            </a:endParaRPr>
          </a:p>
          <a:p>
            <a:pPr lvl="1"/>
            <a:r>
              <a:rPr lang="zh-CN" altLang="zh-CN" dirty="0"/>
              <a:t>比较类的两个实例对象，判断它们是否相同</a:t>
            </a:r>
          </a:p>
          <a:p>
            <a:r>
              <a:rPr lang="zh-CN" altLang="zh-CN" dirty="0">
                <a:solidFill>
                  <a:srgbClr val="C00000"/>
                </a:solidFill>
              </a:rPr>
              <a:t>对象复制</a:t>
            </a:r>
            <a:endParaRPr lang="en-US" altLang="zh-CN" dirty="0">
              <a:solidFill>
                <a:srgbClr val="C00000"/>
              </a:solidFill>
            </a:endParaRPr>
          </a:p>
          <a:p>
            <a:pPr lvl="1"/>
            <a:r>
              <a:rPr lang="zh-CN" altLang="zh-CN" dirty="0"/>
              <a:t>将类的一个实例对象的属性值复制到另一对象</a:t>
            </a:r>
            <a:endParaRPr lang="zh-CN" altLang="en-US" dirty="0"/>
          </a:p>
        </p:txBody>
      </p:sp>
    </p:spTree>
    <p:extLst>
      <p:ext uri="{BB962C8B-B14F-4D97-AF65-F5344CB8AC3E}">
        <p14:creationId xmlns:p14="http://schemas.microsoft.com/office/powerpoint/2010/main" val="192711350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zh-CN" altLang="zh-CN" dirty="0">
                <a:effectLst/>
              </a:rPr>
              <a:t>精化</a:t>
            </a:r>
            <a:r>
              <a:rPr lang="en-US" altLang="zh-CN" dirty="0" err="1">
                <a:effectLst/>
              </a:rPr>
              <a:t>detectFallDown</a:t>
            </a:r>
            <a:r>
              <a:rPr lang="en-US" altLang="zh-CN" dirty="0">
                <a:effectLst/>
              </a:rPr>
              <a:t>()</a:t>
            </a:r>
            <a:r>
              <a:rPr lang="zh-CN" altLang="zh-CN" dirty="0">
                <a:effectLst/>
              </a:rPr>
              <a:t>方法的详细设计</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extLst>
              <p:ext uri="{D42A27DB-BD31-4B8C-83A1-F6EECF244321}">
                <p14:modId xmlns:p14="http://schemas.microsoft.com/office/powerpoint/2010/main" val="3389742795"/>
              </p:ext>
            </p:extLst>
          </p:nvPr>
        </p:nvGraphicFramePr>
        <p:xfrm>
          <a:off x="1505223" y="854714"/>
          <a:ext cx="9109012" cy="5148572"/>
        </p:xfrm>
        <a:graphic>
          <a:graphicData uri="http://schemas.openxmlformats.org/presentationml/2006/ole">
            <mc:AlternateContent xmlns:mc="http://schemas.openxmlformats.org/markup-compatibility/2006">
              <mc:Choice xmlns:v="urn:schemas-microsoft-com:vml" Requires="v">
                <p:oleObj name="Visio" r:id="rId2" imgW="6009005" imgH="3631565" progId="Visio.Drawing.15">
                  <p:embed/>
                </p:oleObj>
              </mc:Choice>
              <mc:Fallback>
                <p:oleObj name="Visio" r:id="rId2" imgW="6009005" imgH="3631565" progId="Visio.Drawing.15">
                  <p:embed/>
                  <p:pic>
                    <p:nvPicPr>
                      <p:cNvPr id="7" name="对象 6"/>
                      <p:cNvPicPr>
                        <a:picLocks noChangeArrowheads="1"/>
                      </p:cNvPicPr>
                      <p:nvPr/>
                    </p:nvPicPr>
                    <p:blipFill>
                      <a:blip r:embed="rId3"/>
                      <a:srcRect/>
                      <a:stretch>
                        <a:fillRect/>
                      </a:stretch>
                    </p:blipFill>
                    <p:spPr bwMode="auto">
                      <a:xfrm>
                        <a:off x="1505223" y="854714"/>
                        <a:ext cx="9109012" cy="5148572"/>
                      </a:xfrm>
                      <a:prstGeom prst="rect">
                        <a:avLst/>
                      </a:prstGeom>
                      <a:solidFill>
                        <a:schemeClr val="bg1"/>
                      </a:solidFill>
                    </p:spPr>
                  </p:pic>
                </p:oleObj>
              </mc:Fallback>
            </mc:AlternateContent>
          </a:graphicData>
        </a:graphic>
      </p:graphicFrame>
      <p:sp>
        <p:nvSpPr>
          <p:cNvPr id="2" name="文本框 1">
            <a:extLst>
              <a:ext uri="{FF2B5EF4-FFF2-40B4-BE49-F238E27FC236}">
                <a16:creationId xmlns:a16="http://schemas.microsoft.com/office/drawing/2014/main" id="{DF098D64-5F54-00E8-E069-10B1FDDC226D}"/>
              </a:ext>
            </a:extLst>
          </p:cNvPr>
          <p:cNvSpPr txBox="1"/>
          <p:nvPr/>
        </p:nvSpPr>
        <p:spPr>
          <a:xfrm>
            <a:off x="3502918" y="5661248"/>
            <a:ext cx="4788532"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pitchFamily="34" charset="-122"/>
                <a:ea typeface="微软雅黑" panose="020B0503020204020204" pitchFamily="34" charset="-122"/>
              </a:rPr>
              <a:t>方法的详细算法设计</a:t>
            </a:r>
          </a:p>
        </p:txBody>
      </p:sp>
    </p:spTree>
    <p:extLst>
      <p:ext uri="{BB962C8B-B14F-4D97-AF65-F5344CB8AC3E}">
        <p14:creationId xmlns:p14="http://schemas.microsoft.com/office/powerpoint/2010/main" val="229672492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6E17CC0-B7DB-508B-6CE1-C4E38B01660D}"/>
              </a:ext>
            </a:extLst>
          </p:cNvPr>
          <p:cNvSpPr/>
          <p:nvPr/>
        </p:nvSpPr>
        <p:spPr>
          <a:xfrm>
            <a:off x="554811" y="1009447"/>
            <a:ext cx="3672408" cy="25922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3D31750B-76DE-921A-541F-A2942D8371BC}"/>
              </a:ext>
            </a:extLst>
          </p:cNvPr>
          <p:cNvSpPr>
            <a:spLocks noGrp="1"/>
          </p:cNvSpPr>
          <p:nvPr>
            <p:ph type="title"/>
          </p:nvPr>
        </p:nvSpPr>
        <p:spPr/>
        <p:txBody>
          <a:bodyPr/>
          <a:lstStyle/>
          <a:p>
            <a:r>
              <a:rPr lang="zh-CN" altLang="zh-CN" dirty="0">
                <a:effectLst/>
              </a:rPr>
              <a:t>类方法</a:t>
            </a:r>
            <a:r>
              <a:rPr lang="zh-CN" altLang="en-US" dirty="0">
                <a:effectLst/>
              </a:rPr>
              <a:t>的</a:t>
            </a:r>
            <a:r>
              <a:rPr lang="zh-CN" altLang="zh-CN" dirty="0">
                <a:effectLst/>
              </a:rPr>
              <a:t>分解和合并</a:t>
            </a:r>
            <a:endParaRPr lang="zh-CN" altLang="en-US" dirty="0"/>
          </a:p>
        </p:txBody>
      </p:sp>
      <p:sp>
        <p:nvSpPr>
          <p:cNvPr id="4" name="矩形 3">
            <a:extLst>
              <a:ext uri="{FF2B5EF4-FFF2-40B4-BE49-F238E27FC236}">
                <a16:creationId xmlns:a16="http://schemas.microsoft.com/office/drawing/2014/main" id="{3AEEE5B1-9C14-1377-550E-98E81607E135}"/>
              </a:ext>
            </a:extLst>
          </p:cNvPr>
          <p:cNvSpPr/>
          <p:nvPr/>
        </p:nvSpPr>
        <p:spPr>
          <a:xfrm>
            <a:off x="806839" y="1261475"/>
            <a:ext cx="1296144"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方法内元素</a:t>
            </a:r>
            <a:r>
              <a:rPr lang="en-US" altLang="zh-CN" dirty="0"/>
              <a:t>1</a:t>
            </a:r>
            <a:endParaRPr lang="zh-CN" altLang="en-US" dirty="0"/>
          </a:p>
        </p:txBody>
      </p:sp>
      <p:sp>
        <p:nvSpPr>
          <p:cNvPr id="5" name="矩形 4">
            <a:extLst>
              <a:ext uri="{FF2B5EF4-FFF2-40B4-BE49-F238E27FC236}">
                <a16:creationId xmlns:a16="http://schemas.microsoft.com/office/drawing/2014/main" id="{79F2AF67-EB50-9C04-3FBC-445F581D0192}"/>
              </a:ext>
            </a:extLst>
          </p:cNvPr>
          <p:cNvSpPr/>
          <p:nvPr/>
        </p:nvSpPr>
        <p:spPr>
          <a:xfrm>
            <a:off x="2715051" y="1261475"/>
            <a:ext cx="1296144"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方法内元素</a:t>
            </a:r>
            <a:r>
              <a:rPr lang="en-US" altLang="zh-CN" dirty="0"/>
              <a:t>2</a:t>
            </a:r>
            <a:endParaRPr lang="zh-CN" altLang="en-US" dirty="0"/>
          </a:p>
        </p:txBody>
      </p:sp>
      <p:sp>
        <p:nvSpPr>
          <p:cNvPr id="6" name="矩形 5">
            <a:extLst>
              <a:ext uri="{FF2B5EF4-FFF2-40B4-BE49-F238E27FC236}">
                <a16:creationId xmlns:a16="http://schemas.microsoft.com/office/drawing/2014/main" id="{F1134389-A143-1ACD-4F03-A5C9CECBC633}"/>
              </a:ext>
            </a:extLst>
          </p:cNvPr>
          <p:cNvSpPr/>
          <p:nvPr/>
        </p:nvSpPr>
        <p:spPr>
          <a:xfrm>
            <a:off x="806839" y="2461801"/>
            <a:ext cx="1296144"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方法内元素</a:t>
            </a:r>
            <a:r>
              <a:rPr lang="en-US" altLang="zh-CN" dirty="0"/>
              <a:t>3</a:t>
            </a:r>
            <a:endParaRPr lang="zh-CN" altLang="en-US" dirty="0"/>
          </a:p>
        </p:txBody>
      </p:sp>
      <p:sp>
        <p:nvSpPr>
          <p:cNvPr id="7" name="矩形 6">
            <a:extLst>
              <a:ext uri="{FF2B5EF4-FFF2-40B4-BE49-F238E27FC236}">
                <a16:creationId xmlns:a16="http://schemas.microsoft.com/office/drawing/2014/main" id="{1F94E393-E6A0-587A-377E-E30AE88DCAC1}"/>
              </a:ext>
            </a:extLst>
          </p:cNvPr>
          <p:cNvSpPr/>
          <p:nvPr/>
        </p:nvSpPr>
        <p:spPr>
          <a:xfrm>
            <a:off x="2702928" y="2462068"/>
            <a:ext cx="1296144"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方法内元素</a:t>
            </a:r>
            <a:r>
              <a:rPr lang="en-US" altLang="zh-CN" dirty="0"/>
              <a:t>4</a:t>
            </a:r>
            <a:endParaRPr lang="zh-CN" altLang="en-US" dirty="0"/>
          </a:p>
        </p:txBody>
      </p:sp>
      <p:sp>
        <p:nvSpPr>
          <p:cNvPr id="9" name="箭头: 右 8">
            <a:extLst>
              <a:ext uri="{FF2B5EF4-FFF2-40B4-BE49-F238E27FC236}">
                <a16:creationId xmlns:a16="http://schemas.microsoft.com/office/drawing/2014/main" id="{9897F9DE-E3B4-08FB-FC9F-48FC912DCA5B}"/>
              </a:ext>
            </a:extLst>
          </p:cNvPr>
          <p:cNvSpPr/>
          <p:nvPr/>
        </p:nvSpPr>
        <p:spPr>
          <a:xfrm>
            <a:off x="4762707" y="2132856"/>
            <a:ext cx="2148482" cy="900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20CA584-65D5-8E46-BA1D-8732A8E20727}"/>
              </a:ext>
            </a:extLst>
          </p:cNvPr>
          <p:cNvSpPr/>
          <p:nvPr/>
        </p:nvSpPr>
        <p:spPr>
          <a:xfrm>
            <a:off x="7399040" y="890601"/>
            <a:ext cx="1296144"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方法</a:t>
            </a:r>
            <a:r>
              <a:rPr lang="en-US" altLang="zh-CN" dirty="0"/>
              <a:t>1</a:t>
            </a:r>
            <a:endParaRPr lang="zh-CN" altLang="en-US" dirty="0"/>
          </a:p>
        </p:txBody>
      </p:sp>
      <p:sp>
        <p:nvSpPr>
          <p:cNvPr id="11" name="矩形 10">
            <a:extLst>
              <a:ext uri="{FF2B5EF4-FFF2-40B4-BE49-F238E27FC236}">
                <a16:creationId xmlns:a16="http://schemas.microsoft.com/office/drawing/2014/main" id="{315741D3-7239-9FEB-4537-86569F315469}"/>
              </a:ext>
            </a:extLst>
          </p:cNvPr>
          <p:cNvSpPr/>
          <p:nvPr/>
        </p:nvSpPr>
        <p:spPr>
          <a:xfrm>
            <a:off x="10603396" y="887963"/>
            <a:ext cx="1296144"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方法</a:t>
            </a:r>
            <a:r>
              <a:rPr lang="en-US" altLang="zh-CN" dirty="0"/>
              <a:t>2</a:t>
            </a:r>
            <a:endParaRPr lang="zh-CN" altLang="en-US" dirty="0"/>
          </a:p>
        </p:txBody>
      </p:sp>
      <p:sp>
        <p:nvSpPr>
          <p:cNvPr id="12" name="矩形 11">
            <a:extLst>
              <a:ext uri="{FF2B5EF4-FFF2-40B4-BE49-F238E27FC236}">
                <a16:creationId xmlns:a16="http://schemas.microsoft.com/office/drawing/2014/main" id="{6967668B-FDA8-A63C-28FA-49ADA6521A11}"/>
              </a:ext>
            </a:extLst>
          </p:cNvPr>
          <p:cNvSpPr/>
          <p:nvPr/>
        </p:nvSpPr>
        <p:spPr>
          <a:xfrm>
            <a:off x="7427706" y="2846744"/>
            <a:ext cx="1296144"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方法</a:t>
            </a:r>
            <a:r>
              <a:rPr lang="en-US" altLang="zh-CN" dirty="0"/>
              <a:t>3</a:t>
            </a:r>
            <a:endParaRPr lang="zh-CN" altLang="en-US" dirty="0"/>
          </a:p>
        </p:txBody>
      </p:sp>
      <p:sp>
        <p:nvSpPr>
          <p:cNvPr id="13" name="矩形 12">
            <a:extLst>
              <a:ext uri="{FF2B5EF4-FFF2-40B4-BE49-F238E27FC236}">
                <a16:creationId xmlns:a16="http://schemas.microsoft.com/office/drawing/2014/main" id="{9B001071-597D-FA84-17A5-34A4853E275A}"/>
              </a:ext>
            </a:extLst>
          </p:cNvPr>
          <p:cNvSpPr/>
          <p:nvPr/>
        </p:nvSpPr>
        <p:spPr>
          <a:xfrm>
            <a:off x="10619939" y="2844373"/>
            <a:ext cx="1296144"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方法</a:t>
            </a:r>
            <a:r>
              <a:rPr lang="en-US" altLang="zh-CN" dirty="0"/>
              <a:t>4</a:t>
            </a:r>
            <a:endParaRPr lang="zh-CN" altLang="en-US" dirty="0"/>
          </a:p>
        </p:txBody>
      </p:sp>
      <p:sp>
        <p:nvSpPr>
          <p:cNvPr id="14" name="矩形 13">
            <a:extLst>
              <a:ext uri="{FF2B5EF4-FFF2-40B4-BE49-F238E27FC236}">
                <a16:creationId xmlns:a16="http://schemas.microsoft.com/office/drawing/2014/main" id="{78AE5C54-FADF-8A98-D446-BCFAF3763941}"/>
              </a:ext>
            </a:extLst>
          </p:cNvPr>
          <p:cNvSpPr/>
          <p:nvPr/>
        </p:nvSpPr>
        <p:spPr>
          <a:xfrm>
            <a:off x="9071767" y="1882191"/>
            <a:ext cx="1296144"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模块</a:t>
            </a:r>
            <a:r>
              <a:rPr lang="en-US" altLang="zh-CN" dirty="0"/>
              <a:t>0</a:t>
            </a:r>
            <a:endParaRPr lang="zh-CN" altLang="en-US" dirty="0"/>
          </a:p>
        </p:txBody>
      </p:sp>
      <p:sp>
        <p:nvSpPr>
          <p:cNvPr id="27" name="文本框 26">
            <a:extLst>
              <a:ext uri="{FF2B5EF4-FFF2-40B4-BE49-F238E27FC236}">
                <a16:creationId xmlns:a16="http://schemas.microsoft.com/office/drawing/2014/main" id="{823B3C41-939D-F841-0A98-54927E291EB9}"/>
              </a:ext>
            </a:extLst>
          </p:cNvPr>
          <p:cNvSpPr txBox="1"/>
          <p:nvPr/>
        </p:nvSpPr>
        <p:spPr>
          <a:xfrm>
            <a:off x="4414929" y="1105262"/>
            <a:ext cx="2796401" cy="1200329"/>
          </a:xfrm>
          <a:prstGeom prst="rect">
            <a:avLst/>
          </a:prstGeom>
          <a:noFill/>
        </p:spPr>
        <p:txBody>
          <a:bodyPr wrap="square" rtlCol="0">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将方法内多个松耦合的要素分解为多个方法</a:t>
            </a:r>
          </a:p>
        </p:txBody>
      </p:sp>
      <p:cxnSp>
        <p:nvCxnSpPr>
          <p:cNvPr id="29" name="直接连接符 28">
            <a:extLst>
              <a:ext uri="{FF2B5EF4-FFF2-40B4-BE49-F238E27FC236}">
                <a16:creationId xmlns:a16="http://schemas.microsoft.com/office/drawing/2014/main" id="{372F35E6-3815-D4BA-21E8-CD2EFC0C2B40}"/>
              </a:ext>
            </a:extLst>
          </p:cNvPr>
          <p:cNvCxnSpPr>
            <a:cxnSpLocks/>
          </p:cNvCxnSpPr>
          <p:nvPr/>
        </p:nvCxnSpPr>
        <p:spPr>
          <a:xfrm flipV="1">
            <a:off x="226554" y="3897052"/>
            <a:ext cx="11773308" cy="72008"/>
          </a:xfrm>
          <a:prstGeom prst="line">
            <a:avLst/>
          </a:prstGeom>
          <a:ln w="2222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7EB8BD6F-F7F0-123C-125A-311D281DB872}"/>
              </a:ext>
            </a:extLst>
          </p:cNvPr>
          <p:cNvSpPr/>
          <p:nvPr/>
        </p:nvSpPr>
        <p:spPr>
          <a:xfrm>
            <a:off x="442578" y="4071083"/>
            <a:ext cx="1296144"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方法</a:t>
            </a:r>
            <a:r>
              <a:rPr lang="en-US" altLang="zh-CN" dirty="0"/>
              <a:t>1</a:t>
            </a:r>
            <a:endParaRPr lang="zh-CN" altLang="en-US" dirty="0"/>
          </a:p>
        </p:txBody>
      </p:sp>
      <p:sp>
        <p:nvSpPr>
          <p:cNvPr id="32" name="矩形 31">
            <a:extLst>
              <a:ext uri="{FF2B5EF4-FFF2-40B4-BE49-F238E27FC236}">
                <a16:creationId xmlns:a16="http://schemas.microsoft.com/office/drawing/2014/main" id="{7507203B-7DD9-DC64-1DB5-37FCAB4CEE9F}"/>
              </a:ext>
            </a:extLst>
          </p:cNvPr>
          <p:cNvSpPr/>
          <p:nvPr/>
        </p:nvSpPr>
        <p:spPr>
          <a:xfrm>
            <a:off x="2638822" y="4071083"/>
            <a:ext cx="1296144"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方法</a:t>
            </a:r>
            <a:r>
              <a:rPr lang="en-US" altLang="zh-CN" dirty="0"/>
              <a:t>2</a:t>
            </a:r>
            <a:endParaRPr lang="zh-CN" altLang="en-US" dirty="0"/>
          </a:p>
        </p:txBody>
      </p:sp>
      <p:sp>
        <p:nvSpPr>
          <p:cNvPr id="33" name="矩形 32">
            <a:extLst>
              <a:ext uri="{FF2B5EF4-FFF2-40B4-BE49-F238E27FC236}">
                <a16:creationId xmlns:a16="http://schemas.microsoft.com/office/drawing/2014/main" id="{3FF21C61-89C7-EE9A-2BE6-1C41A9F3C6A5}"/>
              </a:ext>
            </a:extLst>
          </p:cNvPr>
          <p:cNvSpPr/>
          <p:nvPr/>
        </p:nvSpPr>
        <p:spPr>
          <a:xfrm>
            <a:off x="440777" y="5368716"/>
            <a:ext cx="1296144"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方法</a:t>
            </a:r>
            <a:r>
              <a:rPr lang="en-US" altLang="zh-CN" dirty="0"/>
              <a:t>3</a:t>
            </a:r>
            <a:endParaRPr lang="zh-CN" altLang="en-US" dirty="0"/>
          </a:p>
        </p:txBody>
      </p:sp>
      <p:sp>
        <p:nvSpPr>
          <p:cNvPr id="34" name="矩形 33">
            <a:extLst>
              <a:ext uri="{FF2B5EF4-FFF2-40B4-BE49-F238E27FC236}">
                <a16:creationId xmlns:a16="http://schemas.microsoft.com/office/drawing/2014/main" id="{552FD8C0-C1ED-8075-0F02-FFA50C4CAAAC}"/>
              </a:ext>
            </a:extLst>
          </p:cNvPr>
          <p:cNvSpPr/>
          <p:nvPr/>
        </p:nvSpPr>
        <p:spPr>
          <a:xfrm>
            <a:off x="2642060" y="5374155"/>
            <a:ext cx="1296144" cy="936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方法</a:t>
            </a:r>
            <a:r>
              <a:rPr lang="en-US" altLang="zh-CN" dirty="0"/>
              <a:t>4</a:t>
            </a:r>
            <a:endParaRPr lang="zh-CN" altLang="en-US" dirty="0"/>
          </a:p>
        </p:txBody>
      </p:sp>
      <p:cxnSp>
        <p:nvCxnSpPr>
          <p:cNvPr id="36" name="直接连接符 35">
            <a:extLst>
              <a:ext uri="{FF2B5EF4-FFF2-40B4-BE49-F238E27FC236}">
                <a16:creationId xmlns:a16="http://schemas.microsoft.com/office/drawing/2014/main" id="{D3088B82-74CA-E03F-5160-47047B594193}"/>
              </a:ext>
            </a:extLst>
          </p:cNvPr>
          <p:cNvCxnSpPr>
            <a:stCxn id="32" idx="1"/>
            <a:endCxn id="31" idx="3"/>
          </p:cNvCxnSpPr>
          <p:nvPr/>
        </p:nvCxnSpPr>
        <p:spPr>
          <a:xfrm flipH="1">
            <a:off x="1738722" y="4539135"/>
            <a:ext cx="900100" cy="0"/>
          </a:xfrm>
          <a:prstGeom prst="line">
            <a:avLst/>
          </a:prstGeom>
          <a:ln w="222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B2664DA-5903-B4F1-7FE8-0C8D702ADC82}"/>
              </a:ext>
            </a:extLst>
          </p:cNvPr>
          <p:cNvCxnSpPr>
            <a:stCxn id="31" idx="2"/>
            <a:endCxn id="33" idx="0"/>
          </p:cNvCxnSpPr>
          <p:nvPr/>
        </p:nvCxnSpPr>
        <p:spPr>
          <a:xfrm flipH="1">
            <a:off x="1088849" y="5007187"/>
            <a:ext cx="1801" cy="361529"/>
          </a:xfrm>
          <a:prstGeom prst="line">
            <a:avLst/>
          </a:prstGeom>
          <a:ln w="222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C9C83D3-FCFF-5A83-7CCF-3EE44EA48065}"/>
              </a:ext>
            </a:extLst>
          </p:cNvPr>
          <p:cNvCxnSpPr>
            <a:stCxn id="33" idx="3"/>
            <a:endCxn id="34" idx="1"/>
          </p:cNvCxnSpPr>
          <p:nvPr/>
        </p:nvCxnSpPr>
        <p:spPr>
          <a:xfrm>
            <a:off x="1736921" y="5836768"/>
            <a:ext cx="905139" cy="5439"/>
          </a:xfrm>
          <a:prstGeom prst="line">
            <a:avLst/>
          </a:prstGeom>
          <a:ln w="222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8F37146-FFC6-5721-4C60-8E3230EEB322}"/>
              </a:ext>
            </a:extLst>
          </p:cNvPr>
          <p:cNvCxnSpPr>
            <a:stCxn id="34" idx="0"/>
            <a:endCxn id="32" idx="2"/>
          </p:cNvCxnSpPr>
          <p:nvPr/>
        </p:nvCxnSpPr>
        <p:spPr>
          <a:xfrm flipH="1" flipV="1">
            <a:off x="3286894" y="5007187"/>
            <a:ext cx="3238" cy="366968"/>
          </a:xfrm>
          <a:prstGeom prst="line">
            <a:avLst/>
          </a:prstGeom>
          <a:ln w="222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549F9C2-3541-1D4D-D64E-DA02A7DE38ED}"/>
              </a:ext>
            </a:extLst>
          </p:cNvPr>
          <p:cNvCxnSpPr/>
          <p:nvPr/>
        </p:nvCxnSpPr>
        <p:spPr>
          <a:xfrm flipH="1">
            <a:off x="1736921" y="5007187"/>
            <a:ext cx="901901" cy="402033"/>
          </a:xfrm>
          <a:prstGeom prst="line">
            <a:avLst/>
          </a:prstGeom>
          <a:ln w="222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A102709C-B0EA-9CB7-5A7E-913CDDD2B7FA}"/>
              </a:ext>
            </a:extLst>
          </p:cNvPr>
          <p:cNvCxnSpPr/>
          <p:nvPr/>
        </p:nvCxnSpPr>
        <p:spPr>
          <a:xfrm>
            <a:off x="1735484" y="4984216"/>
            <a:ext cx="903338" cy="384500"/>
          </a:xfrm>
          <a:prstGeom prst="line">
            <a:avLst/>
          </a:prstGeom>
          <a:ln w="222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0" name="箭头: 右 49">
            <a:extLst>
              <a:ext uri="{FF2B5EF4-FFF2-40B4-BE49-F238E27FC236}">
                <a16:creationId xmlns:a16="http://schemas.microsoft.com/office/drawing/2014/main" id="{F4FBDED5-DB8A-75AD-670C-63E35FEE7417}"/>
              </a:ext>
            </a:extLst>
          </p:cNvPr>
          <p:cNvSpPr/>
          <p:nvPr/>
        </p:nvSpPr>
        <p:spPr>
          <a:xfrm>
            <a:off x="4835066" y="5386718"/>
            <a:ext cx="2148482" cy="900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9C3327C1-3118-76B9-F435-148B18543E3C}"/>
              </a:ext>
            </a:extLst>
          </p:cNvPr>
          <p:cNvSpPr txBox="1"/>
          <p:nvPr/>
        </p:nvSpPr>
        <p:spPr>
          <a:xfrm>
            <a:off x="4487771" y="4537653"/>
            <a:ext cx="2796401" cy="830997"/>
          </a:xfrm>
          <a:prstGeom prst="rect">
            <a:avLst/>
          </a:prstGeom>
          <a:noFill/>
        </p:spPr>
        <p:txBody>
          <a:bodyPr wrap="square" rtlCol="0">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将多个紧耦合的方法合并为一个方法</a:t>
            </a:r>
          </a:p>
        </p:txBody>
      </p:sp>
      <p:sp>
        <p:nvSpPr>
          <p:cNvPr id="52" name="矩形 51">
            <a:extLst>
              <a:ext uri="{FF2B5EF4-FFF2-40B4-BE49-F238E27FC236}">
                <a16:creationId xmlns:a16="http://schemas.microsoft.com/office/drawing/2014/main" id="{872B71A9-7789-8D33-35B4-BFC009D02CE8}"/>
              </a:ext>
            </a:extLst>
          </p:cNvPr>
          <p:cNvSpPr/>
          <p:nvPr/>
        </p:nvSpPr>
        <p:spPr>
          <a:xfrm>
            <a:off x="7824675" y="3991577"/>
            <a:ext cx="3672408" cy="25922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AFAB9E44-C808-AA54-668D-DAFE88C74CF8}"/>
              </a:ext>
            </a:extLst>
          </p:cNvPr>
          <p:cNvSpPr/>
          <p:nvPr/>
        </p:nvSpPr>
        <p:spPr>
          <a:xfrm>
            <a:off x="8076703" y="4243605"/>
            <a:ext cx="1296144"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方法内元素</a:t>
            </a:r>
            <a:r>
              <a:rPr lang="en-US" altLang="zh-CN" dirty="0"/>
              <a:t>1</a:t>
            </a:r>
            <a:endParaRPr lang="zh-CN" altLang="en-US" dirty="0"/>
          </a:p>
        </p:txBody>
      </p:sp>
      <p:sp>
        <p:nvSpPr>
          <p:cNvPr id="54" name="矩形 53">
            <a:extLst>
              <a:ext uri="{FF2B5EF4-FFF2-40B4-BE49-F238E27FC236}">
                <a16:creationId xmlns:a16="http://schemas.microsoft.com/office/drawing/2014/main" id="{49DB3166-3282-D78D-406C-68CF386336D1}"/>
              </a:ext>
            </a:extLst>
          </p:cNvPr>
          <p:cNvSpPr/>
          <p:nvPr/>
        </p:nvSpPr>
        <p:spPr>
          <a:xfrm>
            <a:off x="9984915" y="4243605"/>
            <a:ext cx="1296144"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方法内元素</a:t>
            </a:r>
            <a:r>
              <a:rPr lang="en-US" altLang="zh-CN" dirty="0"/>
              <a:t>2</a:t>
            </a:r>
            <a:endParaRPr lang="zh-CN" altLang="en-US" dirty="0"/>
          </a:p>
        </p:txBody>
      </p:sp>
      <p:sp>
        <p:nvSpPr>
          <p:cNvPr id="55" name="矩形 54">
            <a:extLst>
              <a:ext uri="{FF2B5EF4-FFF2-40B4-BE49-F238E27FC236}">
                <a16:creationId xmlns:a16="http://schemas.microsoft.com/office/drawing/2014/main" id="{F31D70FF-F6EA-1E0E-39C1-07E81EF76013}"/>
              </a:ext>
            </a:extLst>
          </p:cNvPr>
          <p:cNvSpPr/>
          <p:nvPr/>
        </p:nvSpPr>
        <p:spPr>
          <a:xfrm>
            <a:off x="8076703" y="5443931"/>
            <a:ext cx="1296144"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方法内元素</a:t>
            </a:r>
            <a:r>
              <a:rPr lang="en-US" altLang="zh-CN" dirty="0"/>
              <a:t>3</a:t>
            </a:r>
            <a:endParaRPr lang="zh-CN" altLang="en-US" dirty="0"/>
          </a:p>
        </p:txBody>
      </p:sp>
      <p:sp>
        <p:nvSpPr>
          <p:cNvPr id="56" name="矩形 55">
            <a:extLst>
              <a:ext uri="{FF2B5EF4-FFF2-40B4-BE49-F238E27FC236}">
                <a16:creationId xmlns:a16="http://schemas.microsoft.com/office/drawing/2014/main" id="{23321781-7582-E687-B36D-E9303B508D1E}"/>
              </a:ext>
            </a:extLst>
          </p:cNvPr>
          <p:cNvSpPr/>
          <p:nvPr/>
        </p:nvSpPr>
        <p:spPr>
          <a:xfrm>
            <a:off x="9972792" y="5444198"/>
            <a:ext cx="1296144"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方法内元素</a:t>
            </a:r>
            <a:r>
              <a:rPr lang="en-US" altLang="zh-CN" dirty="0"/>
              <a:t>4</a:t>
            </a:r>
            <a:endParaRPr lang="zh-CN" altLang="en-US" dirty="0"/>
          </a:p>
        </p:txBody>
      </p:sp>
    </p:spTree>
    <p:extLst>
      <p:ext uri="{BB962C8B-B14F-4D97-AF65-F5344CB8AC3E}">
        <p14:creationId xmlns:p14="http://schemas.microsoft.com/office/powerpoint/2010/main" val="398616653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实现</a:t>
            </a:r>
            <a:r>
              <a:rPr lang="zh-CN" altLang="en-US" dirty="0"/>
              <a:t>类对象间的</a:t>
            </a:r>
            <a:r>
              <a:rPr lang="zh-CN" altLang="zh-CN" dirty="0"/>
              <a:t>消息传递</a:t>
            </a:r>
            <a:endParaRPr lang="zh-CN" altLang="en-US" dirty="0"/>
          </a:p>
        </p:txBody>
      </p:sp>
      <p:sp>
        <p:nvSpPr>
          <p:cNvPr id="2" name="内容占位符 1"/>
          <p:cNvSpPr>
            <a:spLocks noGrp="1"/>
          </p:cNvSpPr>
          <p:nvPr>
            <p:ph idx="1"/>
          </p:nvPr>
        </p:nvSpPr>
        <p:spPr/>
        <p:txBody>
          <a:bodyPr>
            <a:normAutofit/>
          </a:bodyPr>
          <a:lstStyle/>
          <a:p>
            <a:r>
              <a:rPr lang="en-US" altLang="zh-CN" dirty="0"/>
              <a:t>OOP</a:t>
            </a:r>
            <a:r>
              <a:rPr lang="zh-CN" altLang="zh-CN" dirty="0"/>
              <a:t>提供四种手段</a:t>
            </a:r>
            <a:r>
              <a:rPr lang="zh-CN" altLang="en-US" dirty="0"/>
              <a:t>支持</a:t>
            </a:r>
            <a:r>
              <a:rPr lang="zh-CN" altLang="zh-CN" dirty="0"/>
              <a:t>对象间实现消息传递</a:t>
            </a:r>
          </a:p>
          <a:p>
            <a:pPr lvl="1"/>
            <a:r>
              <a:rPr lang="zh-CN" altLang="zh-CN" b="1" dirty="0">
                <a:solidFill>
                  <a:srgbClr val="C00000"/>
                </a:solidFill>
              </a:rPr>
              <a:t>引用全局对象</a:t>
            </a:r>
            <a:r>
              <a:rPr lang="zh-CN" altLang="en-US" dirty="0"/>
              <a:t>：</a:t>
            </a:r>
            <a:r>
              <a:rPr lang="en-US" altLang="zh-CN" dirty="0"/>
              <a:t>obj1</a:t>
            </a:r>
            <a:r>
              <a:rPr lang="zh-CN" altLang="zh-CN" dirty="0"/>
              <a:t>直接引用作为全局对象的</a:t>
            </a:r>
            <a:r>
              <a:rPr lang="en-US" altLang="zh-CN" dirty="0"/>
              <a:t>obj2</a:t>
            </a:r>
            <a:r>
              <a:rPr lang="zh-CN" altLang="en-US" dirty="0"/>
              <a:t>，依赖关系</a:t>
            </a:r>
            <a:endParaRPr lang="zh-CN" altLang="zh-CN" dirty="0"/>
          </a:p>
          <a:p>
            <a:pPr lvl="1"/>
            <a:r>
              <a:rPr lang="zh-CN" altLang="zh-CN" b="1" dirty="0">
                <a:solidFill>
                  <a:srgbClr val="C00000"/>
                </a:solidFill>
              </a:rPr>
              <a:t>通过参数传递</a:t>
            </a:r>
            <a:r>
              <a:rPr lang="zh-CN" altLang="en-US" dirty="0"/>
              <a:t>：</a:t>
            </a:r>
            <a:r>
              <a:rPr lang="en-US" altLang="zh-CN" dirty="0"/>
              <a:t>obj2</a:t>
            </a:r>
            <a:r>
              <a:rPr lang="zh-CN" altLang="zh-CN" dirty="0"/>
              <a:t>作为</a:t>
            </a:r>
            <a:r>
              <a:rPr lang="en-US" altLang="zh-CN" dirty="0"/>
              <a:t>obj1</a:t>
            </a:r>
            <a:r>
              <a:rPr lang="zh-CN" altLang="zh-CN" dirty="0"/>
              <a:t>的某项操作中的实在参数</a:t>
            </a:r>
            <a:r>
              <a:rPr lang="zh-CN" altLang="en-US" dirty="0"/>
              <a:t>， 依赖关系</a:t>
            </a:r>
            <a:endParaRPr lang="zh-CN" altLang="zh-CN" dirty="0"/>
          </a:p>
          <a:p>
            <a:pPr lvl="1"/>
            <a:r>
              <a:rPr lang="zh-CN" altLang="zh-CN" b="1" dirty="0">
                <a:solidFill>
                  <a:srgbClr val="C00000"/>
                </a:solidFill>
              </a:rPr>
              <a:t>引用局部对象</a:t>
            </a:r>
            <a:r>
              <a:rPr lang="zh-CN" altLang="en-US" dirty="0"/>
              <a:t>：</a:t>
            </a:r>
            <a:r>
              <a:rPr lang="zh-CN" altLang="zh-CN" dirty="0"/>
              <a:t>在</a:t>
            </a:r>
            <a:r>
              <a:rPr lang="en-US" altLang="zh-CN" dirty="0"/>
              <a:t>obj1</a:t>
            </a:r>
            <a:r>
              <a:rPr lang="zh-CN" altLang="zh-CN" dirty="0"/>
              <a:t>的某项操作的函数体中创建或获取</a:t>
            </a:r>
            <a:r>
              <a:rPr lang="en-US" altLang="zh-CN" dirty="0"/>
              <a:t>obj2</a:t>
            </a:r>
            <a:r>
              <a:rPr lang="zh-CN" altLang="en-US" dirty="0"/>
              <a:t>， 依赖关系</a:t>
            </a:r>
            <a:endParaRPr lang="zh-CN" altLang="zh-CN" dirty="0"/>
          </a:p>
          <a:p>
            <a:pPr lvl="1"/>
            <a:r>
              <a:rPr lang="zh-CN" altLang="zh-CN" b="1" dirty="0">
                <a:solidFill>
                  <a:srgbClr val="C00000"/>
                </a:solidFill>
              </a:rPr>
              <a:t>通过类的成员变量</a:t>
            </a:r>
            <a:r>
              <a:rPr lang="zh-CN" altLang="en-US" dirty="0"/>
              <a:t>：</a:t>
            </a:r>
            <a:r>
              <a:rPr lang="en-US" altLang="zh-CN" dirty="0"/>
              <a:t>obj2</a:t>
            </a:r>
            <a:r>
              <a:rPr lang="zh-CN" altLang="zh-CN" dirty="0"/>
              <a:t>作为</a:t>
            </a:r>
            <a:r>
              <a:rPr lang="en-US" altLang="zh-CN" dirty="0"/>
              <a:t>obj1</a:t>
            </a:r>
            <a:r>
              <a:rPr lang="zh-CN" altLang="zh-CN" dirty="0"/>
              <a:t>所属类的属性的取值</a:t>
            </a:r>
            <a:r>
              <a:rPr lang="zh-CN" altLang="en-US" dirty="0"/>
              <a:t>，聚合与组合关系</a:t>
            </a:r>
            <a:endParaRPr lang="zh-CN" altLang="zh-CN" dirty="0"/>
          </a:p>
          <a:p>
            <a:pPr lvl="2"/>
            <a:endParaRPr lang="zh-CN" altLang="en-US" dirty="0"/>
          </a:p>
        </p:txBody>
      </p:sp>
    </p:spTree>
    <p:extLst>
      <p:ext uri="{BB962C8B-B14F-4D97-AF65-F5344CB8AC3E}">
        <p14:creationId xmlns:p14="http://schemas.microsoft.com/office/powerpoint/2010/main" val="7895798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详细设计是高层设计和底层实现间的桥梁</a:t>
            </a:r>
          </a:p>
        </p:txBody>
      </p:sp>
      <p:pic>
        <p:nvPicPr>
          <p:cNvPr id="1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95306" y="2241225"/>
            <a:ext cx="3897004" cy="3132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38" y="2111949"/>
            <a:ext cx="4602163"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622598" y="1052736"/>
            <a:ext cx="7236804" cy="584775"/>
          </a:xfrm>
          <a:prstGeom prst="rect">
            <a:avLst/>
          </a:prstGeom>
          <a:noFill/>
        </p:spPr>
        <p:txBody>
          <a:bodyPr wrap="square" rtlCol="0">
            <a:spAutoFit/>
          </a:bodyPr>
          <a:lstStyle/>
          <a:p>
            <a:pPr marL="342900" indent="-342900">
              <a:spcBef>
                <a:spcPct val="20000"/>
              </a:spcBef>
              <a:buFont typeface="Wingdings" panose="05000000000000000000" pitchFamily="2" charset="2"/>
              <a:buChar char=""/>
            </a:pPr>
            <a:r>
              <a:rPr kumimoji="1" lang="zh-CN" altLang="en-US" sz="3200" dirty="0">
                <a:solidFill>
                  <a:srgbClr val="002060"/>
                </a:solidFill>
                <a:latin typeface="+mn-lt"/>
                <a:ea typeface="+mn-ea"/>
                <a:cs typeface="微软雅黑" panose="020B0503020204020204" charset="-122"/>
              </a:rPr>
              <a:t>对“对象识别子系统”的详细设计</a:t>
            </a:r>
          </a:p>
        </p:txBody>
      </p:sp>
      <p:sp>
        <p:nvSpPr>
          <p:cNvPr id="11" name="右箭头 10"/>
          <p:cNvSpPr/>
          <p:nvPr/>
        </p:nvSpPr>
        <p:spPr>
          <a:xfrm>
            <a:off x="6005196" y="3645024"/>
            <a:ext cx="702078" cy="3600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7" name="矩形 16"/>
          <p:cNvSpPr/>
          <p:nvPr/>
        </p:nvSpPr>
        <p:spPr>
          <a:xfrm>
            <a:off x="1054646" y="2852936"/>
            <a:ext cx="1008112" cy="61206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31606" y="5699061"/>
            <a:ext cx="10585176" cy="830997"/>
          </a:xfrm>
          <a:prstGeom prst="rect">
            <a:avLst/>
          </a:prstGeom>
        </p:spPr>
        <p:txBody>
          <a:bodyPr wrap="square">
            <a:spAutoFit/>
          </a:bodyPr>
          <a:lstStyle/>
          <a:p>
            <a:r>
              <a:rPr lang="zh-CN" altLang="en-US" dirty="0">
                <a:solidFill>
                  <a:srgbClr val="002060"/>
                </a:solidFill>
                <a:latin typeface="pingfang SC"/>
              </a:rPr>
              <a:t>如果没有详细设计，开发者在编码时可能会遇到很多不确定性，导致代码质量下降</a:t>
            </a:r>
            <a:endParaRPr lang="zh-CN" altLang="en-US" dirty="0">
              <a:solidFill>
                <a:srgbClr val="002060"/>
              </a:solidFill>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 </a:t>
            </a:r>
            <a:r>
              <a:rPr lang="zh-CN" altLang="en-US" dirty="0"/>
              <a:t>构造类对象的状态图</a:t>
            </a:r>
          </a:p>
        </p:txBody>
      </p:sp>
      <p:sp>
        <p:nvSpPr>
          <p:cNvPr id="2" name="内容占位符 1"/>
          <p:cNvSpPr>
            <a:spLocks noGrp="1"/>
          </p:cNvSpPr>
          <p:nvPr>
            <p:ph idx="1"/>
          </p:nvPr>
        </p:nvSpPr>
        <p:spPr/>
        <p:txBody>
          <a:bodyPr/>
          <a:lstStyle/>
          <a:p>
            <a:r>
              <a:rPr lang="zh-CN" altLang="en-US" dirty="0">
                <a:solidFill>
                  <a:srgbClr val="C00000"/>
                </a:solidFill>
              </a:rPr>
              <a:t>状态图</a:t>
            </a:r>
            <a:endParaRPr lang="en-US" altLang="zh-CN" dirty="0">
              <a:solidFill>
                <a:srgbClr val="C00000"/>
              </a:solidFill>
            </a:endParaRPr>
          </a:p>
          <a:p>
            <a:pPr lvl="1"/>
            <a:r>
              <a:rPr lang="zh-CN" altLang="zh-CN" dirty="0"/>
              <a:t>如果一个类的对象具有较为复杂的状态，在其生命周期中需要针对外部和内部事件实施一系列的活动以变迁其状态，那么可以考虑构造和绘制类的状态图</a:t>
            </a:r>
            <a:endParaRPr lang="en-US" altLang="zh-CN" dirty="0"/>
          </a:p>
          <a:p>
            <a:pPr lvl="1"/>
            <a:endParaRPr lang="en-US" altLang="zh-CN" dirty="0"/>
          </a:p>
          <a:p>
            <a:r>
              <a:rPr lang="zh-CN" altLang="en-US" dirty="0">
                <a:solidFill>
                  <a:srgbClr val="C00000"/>
                </a:solidFill>
              </a:rPr>
              <a:t>活动图</a:t>
            </a:r>
            <a:endParaRPr lang="en-US" altLang="zh-CN" dirty="0">
              <a:solidFill>
                <a:srgbClr val="C00000"/>
              </a:solidFill>
            </a:endParaRPr>
          </a:p>
          <a:p>
            <a:pPr lvl="1"/>
            <a:r>
              <a:rPr lang="zh-CN" altLang="zh-CN" dirty="0"/>
              <a:t>如果某个类在实现其职责过程中需要执行一系列的方法、与其他的对象进行诸多的交互，那么可以考虑构造和绘制针对该类某些职责的活动图</a:t>
            </a:r>
            <a:endParaRPr lang="en-US" altLang="zh-CN" dirty="0"/>
          </a:p>
          <a:p>
            <a:endParaRPr lang="zh-CN" altLang="en-US" dirty="0"/>
          </a:p>
        </p:txBody>
      </p:sp>
    </p:spTree>
    <p:extLst>
      <p:ext uri="{BB962C8B-B14F-4D97-AF65-F5344CB8AC3E}">
        <p14:creationId xmlns:p14="http://schemas.microsoft.com/office/powerpoint/2010/main" val="281770051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ffectLst/>
              </a:rPr>
              <a:t>示例：</a:t>
            </a:r>
            <a:r>
              <a:rPr lang="en-US" altLang="zh-CN" dirty="0">
                <a:effectLst/>
              </a:rPr>
              <a:t>Robot</a:t>
            </a:r>
            <a:r>
              <a:rPr lang="zh-CN" altLang="zh-CN" dirty="0">
                <a:effectLst/>
              </a:rPr>
              <a:t>类对象的状态图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87"/>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a:extLst>
              <a:ext uri="{FF2B5EF4-FFF2-40B4-BE49-F238E27FC236}">
                <a16:creationId xmlns:a16="http://schemas.microsoft.com/office/drawing/2014/main" id="{CB8CDA4A-D5FC-4E69-8475-32F1EF540323}"/>
              </a:ext>
            </a:extLst>
          </p:cNvPr>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3755EDA9-E086-4326-ACC5-C64C12CD6387}"/>
              </a:ext>
            </a:extLst>
          </p:cNvPr>
          <p:cNvGraphicFramePr>
            <a:graphicFrameLocks noChangeAspect="1"/>
          </p:cNvGraphicFramePr>
          <p:nvPr>
            <p:extLst>
              <p:ext uri="{D42A27DB-BD31-4B8C-83A1-F6EECF244321}">
                <p14:modId xmlns:p14="http://schemas.microsoft.com/office/powerpoint/2010/main" val="3737033484"/>
              </p:ext>
            </p:extLst>
          </p:nvPr>
        </p:nvGraphicFramePr>
        <p:xfrm>
          <a:off x="938085" y="872716"/>
          <a:ext cx="10314242" cy="5112568"/>
        </p:xfrm>
        <a:graphic>
          <a:graphicData uri="http://schemas.openxmlformats.org/presentationml/2006/ole">
            <mc:AlternateContent xmlns:mc="http://schemas.openxmlformats.org/markup-compatibility/2006">
              <mc:Choice xmlns:v="urn:schemas-microsoft-com:vml" Requires="v">
                <p:oleObj name="Visio" r:id="rId2" imgW="6533965" imgH="3238631" progId="Visio.Drawing.15">
                  <p:embed/>
                </p:oleObj>
              </mc:Choice>
              <mc:Fallback>
                <p:oleObj name="Visio" r:id="rId2" imgW="6533965" imgH="3238631"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085" y="872716"/>
                        <a:ext cx="10314242" cy="5112568"/>
                      </a:xfrm>
                      <a:prstGeom prst="rect">
                        <a:avLst/>
                      </a:prstGeom>
                      <a:noFill/>
                    </p:spPr>
                  </p:pic>
                </p:oleObj>
              </mc:Fallback>
            </mc:AlternateContent>
          </a:graphicData>
        </a:graphic>
      </p:graphicFrame>
    </p:spTree>
    <p:extLst>
      <p:ext uri="{BB962C8B-B14F-4D97-AF65-F5344CB8AC3E}">
        <p14:creationId xmlns:p14="http://schemas.microsoft.com/office/powerpoint/2010/main" val="3330491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5</a:t>
            </a:r>
            <a:r>
              <a:rPr lang="en-US" altLang="zh-CN" dirty="0">
                <a:effectLst/>
              </a:rPr>
              <a:t>. </a:t>
            </a:r>
            <a:r>
              <a:rPr lang="zh-CN" altLang="zh-CN" dirty="0">
                <a:effectLst/>
              </a:rPr>
              <a:t>评审和优化类设计</a:t>
            </a:r>
            <a:endParaRPr lang="zh-CN" altLang="en-US" dirty="0"/>
          </a:p>
        </p:txBody>
      </p:sp>
      <p:sp>
        <p:nvSpPr>
          <p:cNvPr id="2" name="内容占位符 1"/>
          <p:cNvSpPr>
            <a:spLocks noGrp="1"/>
          </p:cNvSpPr>
          <p:nvPr>
            <p:ph idx="1"/>
          </p:nvPr>
        </p:nvSpPr>
        <p:spPr/>
        <p:txBody>
          <a:bodyPr>
            <a:normAutofit/>
          </a:bodyPr>
          <a:lstStyle/>
          <a:p>
            <a:pPr lvl="0"/>
            <a:r>
              <a:rPr lang="zh-CN" altLang="zh-CN" sz="2800" b="0" dirty="0"/>
              <a:t>根据“</a:t>
            </a:r>
            <a:r>
              <a:rPr lang="zh-CN" altLang="en-US" sz="2800" b="0" dirty="0">
                <a:solidFill>
                  <a:srgbClr val="C00000"/>
                </a:solidFill>
              </a:rPr>
              <a:t>高</a:t>
            </a:r>
            <a:r>
              <a:rPr lang="zh-CN" altLang="zh-CN" sz="2800" b="0" dirty="0">
                <a:solidFill>
                  <a:srgbClr val="C00000"/>
                </a:solidFill>
              </a:rPr>
              <a:t>内聚、松耦合</a:t>
            </a:r>
            <a:r>
              <a:rPr lang="zh-CN" altLang="zh-CN" sz="2800" b="0" dirty="0"/>
              <a:t>”的原则，判断设计的模块化程度，必要时可以对类及其方法进行拆分和组合</a:t>
            </a:r>
            <a:endParaRPr lang="en-US" altLang="zh-CN" sz="2800" b="0" dirty="0"/>
          </a:p>
          <a:p>
            <a:pPr lvl="0"/>
            <a:endParaRPr lang="en-US" altLang="zh-CN" sz="2800" b="0" dirty="0"/>
          </a:p>
          <a:p>
            <a:pPr lvl="0"/>
            <a:endParaRPr lang="zh-CN" altLang="zh-CN" sz="2800" b="0" dirty="0"/>
          </a:p>
          <a:p>
            <a:pPr lvl="0"/>
            <a:r>
              <a:rPr lang="zh-CN" altLang="zh-CN" sz="2800" b="0" dirty="0"/>
              <a:t>评判类设计的</a:t>
            </a:r>
            <a:r>
              <a:rPr lang="zh-CN" altLang="zh-CN" sz="2800" b="0" dirty="0">
                <a:solidFill>
                  <a:srgbClr val="C00000"/>
                </a:solidFill>
              </a:rPr>
              <a:t>详细程度</a:t>
            </a:r>
            <a:r>
              <a:rPr lang="zh-CN" altLang="zh-CN" sz="2800" b="0" dirty="0"/>
              <a:t>，是否足以支持后续的软件编码和实现</a:t>
            </a:r>
          </a:p>
          <a:p>
            <a:pPr lvl="0"/>
            <a:r>
              <a:rPr lang="zh-CN" altLang="zh-CN" sz="2800" b="0" dirty="0"/>
              <a:t>按照</a:t>
            </a:r>
            <a:r>
              <a:rPr lang="zh-CN" altLang="zh-CN" sz="2800" b="0" dirty="0">
                <a:solidFill>
                  <a:srgbClr val="C00000"/>
                </a:solidFill>
              </a:rPr>
              <a:t>简单性、自然性</a:t>
            </a:r>
            <a:r>
              <a:rPr lang="zh-CN" altLang="zh-CN" sz="2800" b="0" dirty="0"/>
              <a:t>等原则，评判类间的关系是否恰</a:t>
            </a:r>
            <a:r>
              <a:rPr lang="zh-CN" altLang="en-US" sz="2800" b="0" dirty="0"/>
              <a:t>当</a:t>
            </a:r>
            <a:r>
              <a:rPr lang="zh-CN" altLang="zh-CN" sz="2800" b="0" dirty="0"/>
              <a:t>地反映</a:t>
            </a:r>
            <a:r>
              <a:rPr lang="zh-CN" altLang="en-US" sz="2800" b="0" dirty="0"/>
              <a:t>了</a:t>
            </a:r>
            <a:r>
              <a:rPr lang="zh-CN" altLang="zh-CN" sz="2800" b="0" dirty="0"/>
              <a:t>类之间的逻辑关系</a:t>
            </a:r>
          </a:p>
          <a:p>
            <a:pPr lvl="0"/>
            <a:r>
              <a:rPr lang="zh-CN" altLang="zh-CN" sz="2800" b="0" dirty="0"/>
              <a:t>按照</a:t>
            </a:r>
            <a:r>
              <a:rPr lang="zh-CN" altLang="zh-CN" sz="2800" b="0" dirty="0">
                <a:solidFill>
                  <a:srgbClr val="C00000"/>
                </a:solidFill>
              </a:rPr>
              <a:t>信息隐藏的原则</a:t>
            </a:r>
            <a:r>
              <a:rPr lang="zh-CN" altLang="zh-CN" sz="2800" b="0" dirty="0"/>
              <a:t>，评判类的可见范围、类属性和方法的作用范围等是否合适</a:t>
            </a:r>
            <a:r>
              <a:rPr lang="zh-CN" altLang="en-US" sz="2800" b="0" dirty="0"/>
              <a:t>。</a:t>
            </a:r>
          </a:p>
        </p:txBody>
      </p:sp>
    </p:spTree>
    <p:extLst>
      <p:ext uri="{BB962C8B-B14F-4D97-AF65-F5344CB8AC3E}">
        <p14:creationId xmlns:p14="http://schemas.microsoft.com/office/powerpoint/2010/main" val="406623613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面向对象设计原则</a:t>
            </a:r>
          </a:p>
        </p:txBody>
      </p:sp>
      <p:sp>
        <p:nvSpPr>
          <p:cNvPr id="2" name="内容占位符 1"/>
          <p:cNvSpPr>
            <a:spLocks noGrp="1"/>
          </p:cNvSpPr>
          <p:nvPr>
            <p:ph idx="1"/>
          </p:nvPr>
        </p:nvSpPr>
        <p:spPr>
          <a:xfrm>
            <a:off x="539750" y="944724"/>
            <a:ext cx="10920052" cy="5040312"/>
          </a:xfrm>
        </p:spPr>
        <p:txBody>
          <a:bodyPr>
            <a:normAutofit/>
          </a:bodyPr>
          <a:lstStyle/>
          <a:p>
            <a:pPr lvl="0"/>
            <a:r>
              <a:rPr lang="zh-CN" altLang="en-US" sz="2800" b="0" dirty="0"/>
              <a:t>为了满足</a:t>
            </a:r>
            <a:r>
              <a:rPr lang="zh-CN" altLang="en-US" sz="2800" b="0" dirty="0">
                <a:solidFill>
                  <a:srgbClr val="C00000"/>
                </a:solidFill>
              </a:rPr>
              <a:t>高内聚</a:t>
            </a:r>
            <a:r>
              <a:rPr lang="zh-CN" altLang="en-US" sz="2800" b="0" dirty="0"/>
              <a:t>（类内成员关系紧密）、</a:t>
            </a:r>
            <a:r>
              <a:rPr lang="zh-CN" altLang="en-US" sz="2800" b="0" dirty="0">
                <a:solidFill>
                  <a:srgbClr val="C00000"/>
                </a:solidFill>
              </a:rPr>
              <a:t>低耦合</a:t>
            </a:r>
            <a:r>
              <a:rPr lang="zh-CN" altLang="en-US" sz="2800" b="0" dirty="0"/>
              <a:t>（类间关系松散）的目标，可以根据面向对象</a:t>
            </a:r>
            <a:r>
              <a:rPr lang="zh-CN" altLang="en-US" sz="2800" b="0" dirty="0">
                <a:solidFill>
                  <a:srgbClr val="C00000"/>
                </a:solidFill>
              </a:rPr>
              <a:t>六大设计原则</a:t>
            </a:r>
            <a:r>
              <a:rPr lang="zh-CN" altLang="en-US" sz="2800" b="0" dirty="0"/>
              <a:t>进行类的设计和优化。</a:t>
            </a:r>
            <a:endParaRPr lang="en-US" altLang="zh-CN" sz="2800" b="0" dirty="0"/>
          </a:p>
          <a:p>
            <a:endParaRPr lang="en-US" altLang="zh-CN" sz="2800" b="0" dirty="0">
              <a:solidFill>
                <a:srgbClr val="C00000"/>
              </a:solidFill>
            </a:endParaRPr>
          </a:p>
          <a:p>
            <a:r>
              <a:rPr lang="zh-CN" altLang="en-US" sz="2800" b="0" dirty="0">
                <a:solidFill>
                  <a:srgbClr val="C00000"/>
                </a:solidFill>
              </a:rPr>
              <a:t>（</a:t>
            </a:r>
            <a:r>
              <a:rPr lang="en-US" altLang="zh-CN" sz="2800" b="0" dirty="0">
                <a:solidFill>
                  <a:srgbClr val="C00000"/>
                </a:solidFill>
              </a:rPr>
              <a:t>1</a:t>
            </a:r>
            <a:r>
              <a:rPr lang="zh-CN" altLang="en-US" sz="2800" b="0" dirty="0">
                <a:solidFill>
                  <a:srgbClr val="C00000"/>
                </a:solidFill>
              </a:rPr>
              <a:t>）单一职责原则</a:t>
            </a:r>
            <a:endParaRPr lang="en-US" altLang="zh-CN" sz="2800" b="0" dirty="0">
              <a:solidFill>
                <a:srgbClr val="C00000"/>
              </a:solidFill>
            </a:endParaRPr>
          </a:p>
          <a:p>
            <a:pPr lvl="1">
              <a:defRPr/>
            </a:pPr>
            <a:r>
              <a:rPr lang="zh-CN" altLang="en-US" sz="2400" dirty="0"/>
              <a:t>核心思想： 一个类只应承担一类职责。此原则的核心就是解耦和增强内聚性。</a:t>
            </a:r>
            <a:endParaRPr lang="en-US" altLang="zh-CN" sz="2400" dirty="0"/>
          </a:p>
          <a:p>
            <a:pPr lvl="1">
              <a:defRPr/>
            </a:pPr>
            <a:r>
              <a:rPr lang="zh-CN" altLang="en-US" sz="2400" dirty="0"/>
              <a:t>下列</a:t>
            </a:r>
            <a:r>
              <a:rPr lang="en-US" altLang="zh-CN" sz="2400" dirty="0"/>
              <a:t>User </a:t>
            </a:r>
            <a:r>
              <a:rPr lang="zh-CN" altLang="en-US" sz="2400" dirty="0"/>
              <a:t>类既负责用户的增删改查，又负责用户的登录验证，这违背了单一职责原则。</a:t>
            </a:r>
            <a:endParaRPr lang="en-US" altLang="zh-CN" sz="2400" dirty="0"/>
          </a:p>
          <a:p>
            <a:pPr marL="0" lvl="0" indent="0">
              <a:buNone/>
            </a:pPr>
            <a:endParaRPr lang="zh-CN" altLang="en-US" sz="2400" b="0" dirty="0"/>
          </a:p>
        </p:txBody>
      </p:sp>
    </p:spTree>
    <p:extLst>
      <p:ext uri="{BB962C8B-B14F-4D97-AF65-F5344CB8AC3E}">
        <p14:creationId xmlns:p14="http://schemas.microsoft.com/office/powerpoint/2010/main" val="210254076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面向对象设计原则</a:t>
            </a:r>
          </a:p>
        </p:txBody>
      </p:sp>
      <p:sp>
        <p:nvSpPr>
          <p:cNvPr id="2" name="内容占位符 1"/>
          <p:cNvSpPr>
            <a:spLocks noGrp="1"/>
          </p:cNvSpPr>
          <p:nvPr>
            <p:ph idx="1"/>
          </p:nvPr>
        </p:nvSpPr>
        <p:spPr>
          <a:xfrm>
            <a:off x="550590" y="852686"/>
            <a:ext cx="10920052" cy="5040312"/>
          </a:xfrm>
        </p:spPr>
        <p:txBody>
          <a:bodyPr>
            <a:normAutofit/>
          </a:bodyPr>
          <a:lstStyle/>
          <a:p>
            <a:pPr lvl="0"/>
            <a:r>
              <a:rPr lang="zh-CN" altLang="en-US" sz="2800" b="0" dirty="0">
                <a:solidFill>
                  <a:srgbClr val="C00000"/>
                </a:solidFill>
              </a:rPr>
              <a:t>（</a:t>
            </a:r>
            <a:r>
              <a:rPr lang="en-US" altLang="zh-CN" sz="2800" b="0" dirty="0">
                <a:solidFill>
                  <a:srgbClr val="C00000"/>
                </a:solidFill>
              </a:rPr>
              <a:t>2</a:t>
            </a:r>
            <a:r>
              <a:rPr lang="zh-CN" altLang="en-US" sz="2800" b="0" dirty="0">
                <a:solidFill>
                  <a:srgbClr val="C00000"/>
                </a:solidFill>
              </a:rPr>
              <a:t>）开闭原则</a:t>
            </a:r>
            <a:endParaRPr lang="en-US" altLang="zh-CN" sz="2800" b="0" dirty="0">
              <a:solidFill>
                <a:srgbClr val="C00000"/>
              </a:solidFill>
            </a:endParaRPr>
          </a:p>
          <a:p>
            <a:pPr lvl="1">
              <a:defRPr/>
            </a:pPr>
            <a:r>
              <a:rPr lang="zh-CN" altLang="en-US" sz="2400" dirty="0"/>
              <a:t>核心思想： 每个类应该对扩展开放，对修改封闭。</a:t>
            </a:r>
            <a:endParaRPr lang="en-US" altLang="zh-CN" sz="2400" dirty="0"/>
          </a:p>
          <a:p>
            <a:pPr lvl="1">
              <a:defRPr/>
            </a:pPr>
            <a:r>
              <a:rPr lang="zh-CN" altLang="en-US" sz="2400" dirty="0"/>
              <a:t>这意味着应该通过扩展已有类来实现新功能，而不是通过修改已有类。这样可以保护已有代码的稳定性。</a:t>
            </a:r>
            <a:endParaRPr lang="en-US" altLang="zh-CN" sz="2400" dirty="0"/>
          </a:p>
          <a:p>
            <a:pPr lvl="1">
              <a:defRPr/>
            </a:pPr>
            <a:r>
              <a:rPr lang="zh-CN" altLang="en-US" sz="2400" dirty="0"/>
              <a:t>实现途径</a:t>
            </a:r>
            <a:r>
              <a:rPr lang="en-US" altLang="zh-CN" sz="2400" dirty="0"/>
              <a:t>: </a:t>
            </a:r>
            <a:r>
              <a:rPr lang="zh-CN" altLang="en-US" sz="2400" dirty="0"/>
              <a:t>用抽象构建框架，用继承</a:t>
            </a:r>
            <a:r>
              <a:rPr lang="en-US" altLang="zh-CN" sz="2400" dirty="0"/>
              <a:t>/</a:t>
            </a:r>
            <a:r>
              <a:rPr lang="zh-CN" altLang="en-US" sz="2400" dirty="0"/>
              <a:t>实现扩展细节</a:t>
            </a:r>
          </a:p>
        </p:txBody>
      </p:sp>
      <p:pic>
        <p:nvPicPr>
          <p:cNvPr id="8" name="图片 7"/>
          <p:cNvPicPr>
            <a:picLocks noChangeAspect="1"/>
          </p:cNvPicPr>
          <p:nvPr/>
        </p:nvPicPr>
        <p:blipFill>
          <a:blip r:embed="rId2"/>
          <a:stretch>
            <a:fillRect/>
          </a:stretch>
        </p:blipFill>
        <p:spPr>
          <a:xfrm>
            <a:off x="2098762" y="3209182"/>
            <a:ext cx="6820417" cy="2576190"/>
          </a:xfrm>
          <a:prstGeom prst="rect">
            <a:avLst/>
          </a:prstGeom>
        </p:spPr>
      </p:pic>
      <p:sp>
        <p:nvSpPr>
          <p:cNvPr id="9" name="文本框 8"/>
          <p:cNvSpPr txBox="1"/>
          <p:nvPr/>
        </p:nvSpPr>
        <p:spPr>
          <a:xfrm>
            <a:off x="1342678" y="5853462"/>
            <a:ext cx="10117124" cy="707886"/>
          </a:xfrm>
          <a:prstGeom prst="rect">
            <a:avLst/>
          </a:prstGeom>
          <a:noFill/>
        </p:spPr>
        <p:txBody>
          <a:bodyPr wrap="square" rtlCol="0">
            <a:spAutoFit/>
          </a:bodyPr>
          <a:lstStyle/>
          <a:p>
            <a:r>
              <a:rPr lang="zh-CN" altLang="en-US" sz="2000" b="0" dirty="0">
                <a:solidFill>
                  <a:srgbClr val="002060"/>
                </a:solidFill>
              </a:rPr>
              <a:t>输入法可以使用不同皮肤，每种皮肤都是</a:t>
            </a:r>
            <a:r>
              <a:rPr lang="en-US" altLang="zh-CN" sz="2000" b="0" dirty="0" err="1">
                <a:solidFill>
                  <a:srgbClr val="002060"/>
                </a:solidFill>
              </a:rPr>
              <a:t>AbstractSkin</a:t>
            </a:r>
            <a:r>
              <a:rPr lang="zh-CN" altLang="en-US" sz="2000" b="0" dirty="0">
                <a:solidFill>
                  <a:srgbClr val="002060"/>
                </a:solidFill>
              </a:rPr>
              <a:t>的子类，用户可以任意增加或更改皮肤</a:t>
            </a:r>
            <a:r>
              <a:rPr lang="en-US" altLang="zh-CN" sz="2000" b="0" dirty="0">
                <a:solidFill>
                  <a:srgbClr val="002060"/>
                </a:solidFill>
              </a:rPr>
              <a:t>(</a:t>
            </a:r>
            <a:r>
              <a:rPr lang="zh-CN" altLang="en-US" sz="2000" b="0" dirty="0">
                <a:solidFill>
                  <a:srgbClr val="002060"/>
                </a:solidFill>
              </a:rPr>
              <a:t>子类</a:t>
            </a:r>
            <a:r>
              <a:rPr lang="en-US" altLang="zh-CN" sz="2000" b="0" dirty="0">
                <a:solidFill>
                  <a:srgbClr val="002060"/>
                </a:solidFill>
              </a:rPr>
              <a:t>)</a:t>
            </a:r>
            <a:r>
              <a:rPr lang="zh-CN" altLang="en-US" sz="2000" b="0" dirty="0">
                <a:solidFill>
                  <a:srgbClr val="002060"/>
                </a:solidFill>
              </a:rPr>
              <a:t>，而不需要修改原代码。</a:t>
            </a:r>
          </a:p>
        </p:txBody>
      </p:sp>
    </p:spTree>
    <p:extLst>
      <p:ext uri="{BB962C8B-B14F-4D97-AF65-F5344CB8AC3E}">
        <p14:creationId xmlns:p14="http://schemas.microsoft.com/office/powerpoint/2010/main" val="317709622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面向对象设计原则</a:t>
            </a:r>
          </a:p>
        </p:txBody>
      </p:sp>
      <p:sp>
        <p:nvSpPr>
          <p:cNvPr id="2" name="内容占位符 1"/>
          <p:cNvSpPr>
            <a:spLocks noGrp="1"/>
          </p:cNvSpPr>
          <p:nvPr>
            <p:ph idx="1"/>
          </p:nvPr>
        </p:nvSpPr>
        <p:spPr>
          <a:xfrm>
            <a:off x="539750" y="908720"/>
            <a:ext cx="10920052" cy="5040312"/>
          </a:xfrm>
        </p:spPr>
        <p:txBody>
          <a:bodyPr>
            <a:normAutofit/>
          </a:bodyPr>
          <a:lstStyle/>
          <a:p>
            <a:r>
              <a:rPr lang="zh-CN" altLang="en-US" sz="2800" b="0" dirty="0">
                <a:solidFill>
                  <a:srgbClr val="C00000"/>
                </a:solidFill>
              </a:rPr>
              <a:t>（</a:t>
            </a:r>
            <a:r>
              <a:rPr lang="en-US" altLang="zh-CN" sz="2800" b="0" dirty="0">
                <a:solidFill>
                  <a:srgbClr val="C00000"/>
                </a:solidFill>
              </a:rPr>
              <a:t>3</a:t>
            </a:r>
            <a:r>
              <a:rPr lang="zh-CN" altLang="en-US" sz="2800" b="0" dirty="0">
                <a:solidFill>
                  <a:srgbClr val="C00000"/>
                </a:solidFill>
              </a:rPr>
              <a:t>）里式替换原则</a:t>
            </a:r>
            <a:endParaRPr lang="en-US" altLang="zh-CN" sz="2800" b="0" dirty="0">
              <a:solidFill>
                <a:srgbClr val="C00000"/>
              </a:solidFill>
            </a:endParaRPr>
          </a:p>
          <a:p>
            <a:pPr lvl="1">
              <a:defRPr/>
            </a:pPr>
            <a:r>
              <a:rPr lang="zh-CN" altLang="en-US" sz="2400" dirty="0"/>
              <a:t>核心思想：子类对象必须能替换其父类对象，且替换后不会影响程序的正确性。</a:t>
            </a:r>
            <a:endParaRPr lang="en-US" altLang="zh-CN" sz="2400" dirty="0"/>
          </a:p>
          <a:p>
            <a:pPr lvl="1">
              <a:defRPr/>
            </a:pPr>
            <a:r>
              <a:rPr lang="zh-CN" altLang="en-US" sz="2400" dirty="0"/>
              <a:t>这一原则要求子类在继承父类时，不能破坏父类的行为。</a:t>
            </a:r>
            <a:endParaRPr lang="en-US" altLang="zh-CN" sz="2400" dirty="0"/>
          </a:p>
          <a:p>
            <a:pPr lvl="1">
              <a:defRPr/>
            </a:pPr>
            <a:r>
              <a:rPr lang="zh-CN" altLang="en-US" sz="2400" dirty="0"/>
              <a:t>通俗来讲就是：子类继承父类时，除添加新的方法完成新增功能外，尽量</a:t>
            </a:r>
            <a:r>
              <a:rPr lang="zh-CN" altLang="en-US" sz="2400" dirty="0">
                <a:solidFill>
                  <a:srgbClr val="C00000"/>
                </a:solidFill>
              </a:rPr>
              <a:t>不要重写父类的（非抽象）方法</a:t>
            </a:r>
            <a:r>
              <a:rPr lang="zh-CN" altLang="en-US" sz="2400" dirty="0"/>
              <a:t>。</a:t>
            </a:r>
            <a:endParaRPr lang="en-US" altLang="zh-CN" sz="2400" dirty="0"/>
          </a:p>
          <a:p>
            <a:pPr lvl="1">
              <a:defRPr/>
            </a:pPr>
            <a:r>
              <a:rPr lang="zh-CN" altLang="en-US" sz="2400" dirty="0"/>
              <a:t>该规则可以帮助我们判断什么时候应该使用继承，什么时候不应该使用继承。</a:t>
            </a:r>
            <a:endParaRPr lang="en-US" altLang="zh-CN" sz="2400" dirty="0"/>
          </a:p>
          <a:p>
            <a:pPr lvl="1">
              <a:defRPr/>
            </a:pPr>
            <a:endParaRPr lang="en-US" altLang="zh-CN" sz="2400" dirty="0"/>
          </a:p>
        </p:txBody>
      </p:sp>
      <p:sp>
        <p:nvSpPr>
          <p:cNvPr id="9" name="文本框 8"/>
          <p:cNvSpPr txBox="1"/>
          <p:nvPr/>
        </p:nvSpPr>
        <p:spPr>
          <a:xfrm>
            <a:off x="1090650" y="4653136"/>
            <a:ext cx="10297144" cy="830997"/>
          </a:xfrm>
          <a:prstGeom prst="rect">
            <a:avLst/>
          </a:prstGeom>
          <a:noFill/>
        </p:spPr>
        <p:txBody>
          <a:bodyPr wrap="square" rtlCol="0">
            <a:spAutoFit/>
          </a:bodyPr>
          <a:lstStyle/>
          <a:p>
            <a:r>
              <a:rPr lang="en-US" altLang="zh-CN" b="0" dirty="0">
                <a:solidFill>
                  <a:srgbClr val="002060"/>
                </a:solidFill>
                <a:latin typeface="+mj-ea"/>
                <a:ea typeface="+mj-ea"/>
              </a:rPr>
              <a:t>【</a:t>
            </a:r>
            <a:r>
              <a:rPr lang="zh-CN" altLang="en-US" b="0" dirty="0">
                <a:solidFill>
                  <a:srgbClr val="002060"/>
                </a:solidFill>
                <a:latin typeface="+mj-ea"/>
                <a:ea typeface="+mj-ea"/>
              </a:rPr>
              <a:t>例</a:t>
            </a:r>
            <a:r>
              <a:rPr lang="en-US" altLang="zh-CN" b="0" dirty="0">
                <a:solidFill>
                  <a:srgbClr val="002060"/>
                </a:solidFill>
                <a:latin typeface="+mj-ea"/>
                <a:ea typeface="+mj-ea"/>
              </a:rPr>
              <a:t>】</a:t>
            </a:r>
            <a:r>
              <a:rPr lang="zh-CN" altLang="en-US" b="0" dirty="0">
                <a:solidFill>
                  <a:srgbClr val="002060"/>
                </a:solidFill>
                <a:latin typeface="+mj-ea"/>
                <a:ea typeface="+mj-ea"/>
              </a:rPr>
              <a:t>从里式替换原则看，鸵鸟不是鸟，</a:t>
            </a:r>
            <a:r>
              <a:rPr lang="zh-CN" altLang="en-US" b="0" dirty="0">
                <a:solidFill>
                  <a:srgbClr val="C00000"/>
                </a:solidFill>
                <a:latin typeface="+mj-ea"/>
                <a:ea typeface="+mj-ea"/>
              </a:rPr>
              <a:t>不能建立为继承关系</a:t>
            </a:r>
            <a:r>
              <a:rPr lang="zh-CN" altLang="en-US" b="0" dirty="0">
                <a:solidFill>
                  <a:srgbClr val="002060"/>
                </a:solidFill>
                <a:latin typeface="+mj-ea"/>
                <a:ea typeface="+mj-ea"/>
              </a:rPr>
              <a:t>，因为鸟都有“飞”的功能，鸵鸟不具备，因此无法替换父类（鸟）对象。</a:t>
            </a:r>
            <a:endParaRPr lang="zh-CN" altLang="en-US" sz="2000" dirty="0">
              <a:solidFill>
                <a:srgbClr val="002060"/>
              </a:solidFill>
              <a:latin typeface="+mj-ea"/>
              <a:ea typeface="+mj-ea"/>
            </a:endParaRPr>
          </a:p>
        </p:txBody>
      </p:sp>
    </p:spTree>
    <p:extLst>
      <p:ext uri="{BB962C8B-B14F-4D97-AF65-F5344CB8AC3E}">
        <p14:creationId xmlns:p14="http://schemas.microsoft.com/office/powerpoint/2010/main" val="153473583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面向对象设计原则</a:t>
            </a:r>
          </a:p>
        </p:txBody>
      </p:sp>
      <p:sp>
        <p:nvSpPr>
          <p:cNvPr id="2" name="内容占位符 1"/>
          <p:cNvSpPr>
            <a:spLocks noGrp="1"/>
          </p:cNvSpPr>
          <p:nvPr>
            <p:ph idx="1"/>
          </p:nvPr>
        </p:nvSpPr>
        <p:spPr>
          <a:xfrm>
            <a:off x="539750" y="908720"/>
            <a:ext cx="10920052" cy="612068"/>
          </a:xfrm>
        </p:spPr>
        <p:txBody>
          <a:bodyPr>
            <a:normAutofit/>
          </a:bodyPr>
          <a:lstStyle/>
          <a:p>
            <a:r>
              <a:rPr lang="zh-CN" altLang="en-US" sz="2800" b="0" dirty="0">
                <a:solidFill>
                  <a:srgbClr val="C00000"/>
                </a:solidFill>
              </a:rPr>
              <a:t>（</a:t>
            </a:r>
            <a:r>
              <a:rPr lang="en-US" altLang="zh-CN" sz="2800" b="0" dirty="0">
                <a:solidFill>
                  <a:srgbClr val="C00000"/>
                </a:solidFill>
              </a:rPr>
              <a:t>3</a:t>
            </a:r>
            <a:r>
              <a:rPr lang="zh-CN" altLang="en-US" sz="2800" b="0" dirty="0">
                <a:solidFill>
                  <a:srgbClr val="C00000"/>
                </a:solidFill>
              </a:rPr>
              <a:t>）里式替换原则</a:t>
            </a:r>
            <a:endParaRPr lang="en-US" altLang="zh-CN" sz="2800" b="0" dirty="0">
              <a:solidFill>
                <a:srgbClr val="C00000"/>
              </a:solidFill>
            </a:endParaRPr>
          </a:p>
          <a:p>
            <a:pPr lvl="1">
              <a:defRPr/>
            </a:pPr>
            <a:endParaRPr lang="en-US" altLang="zh-CN" sz="2400" dirty="0"/>
          </a:p>
        </p:txBody>
      </p:sp>
      <p:sp>
        <p:nvSpPr>
          <p:cNvPr id="3" name="矩形 2"/>
          <p:cNvSpPr/>
          <p:nvPr/>
        </p:nvSpPr>
        <p:spPr>
          <a:xfrm>
            <a:off x="1198662" y="1520788"/>
            <a:ext cx="10657184" cy="5016758"/>
          </a:xfrm>
          <a:prstGeom prst="rect">
            <a:avLst/>
          </a:prstGeom>
        </p:spPr>
        <p:txBody>
          <a:bodyPr wrap="square">
            <a:spAutoFit/>
          </a:bodyPr>
          <a:lstStyle/>
          <a:p>
            <a:pPr marL="0" lvl="1" indent="0"/>
            <a:r>
              <a:rPr lang="en-US" altLang="en-US" sz="2000" b="0" dirty="0">
                <a:solidFill>
                  <a:srgbClr val="002060"/>
                </a:solidFill>
                <a:latin typeface="Arial" panose="020B0604020202020204" pitchFamily="34" charset="0"/>
              </a:rPr>
              <a:t>class Bird {</a:t>
            </a:r>
            <a:r>
              <a:rPr lang="en-US" altLang="zh-CN" sz="2000" b="0" dirty="0">
                <a:solidFill>
                  <a:srgbClr val="002060"/>
                </a:solidFill>
                <a:latin typeface="Arial" panose="020B0604020202020204" pitchFamily="34" charset="0"/>
              </a:rPr>
              <a:t>  </a:t>
            </a:r>
          </a:p>
          <a:p>
            <a:pPr marL="0" lvl="1" indent="0"/>
            <a:r>
              <a:rPr lang="en-US" altLang="zh-CN" sz="2000" b="0" dirty="0">
                <a:solidFill>
                  <a:srgbClr val="002060"/>
                </a:solidFill>
                <a:latin typeface="Arial" panose="020B0604020202020204" pitchFamily="34" charset="0"/>
              </a:rPr>
              <a:t>      public void fly() ;</a:t>
            </a:r>
          </a:p>
          <a:p>
            <a:pPr marL="0" lvl="1" indent="0"/>
            <a:r>
              <a:rPr lang="en-US" altLang="en-US" sz="2000" b="0" dirty="0">
                <a:solidFill>
                  <a:srgbClr val="002060"/>
                </a:solidFill>
                <a:latin typeface="Arial" panose="020B0604020202020204" pitchFamily="34" charset="0"/>
              </a:rPr>
              <a:t>}</a:t>
            </a:r>
          </a:p>
          <a:p>
            <a:endParaRPr lang="en-US" altLang="zh-CN" sz="2000" b="0" dirty="0">
              <a:solidFill>
                <a:srgbClr val="002060"/>
              </a:solidFill>
              <a:latin typeface="Arial" panose="020B0604020202020204" pitchFamily="34" charset="0"/>
            </a:endParaRPr>
          </a:p>
          <a:p>
            <a:r>
              <a:rPr lang="en-US" altLang="zh-CN" sz="2000" b="0" dirty="0">
                <a:solidFill>
                  <a:srgbClr val="002060"/>
                </a:solidFill>
                <a:latin typeface="Arial" panose="020B0604020202020204" pitchFamily="34" charset="0"/>
              </a:rPr>
              <a:t>public class Ostrich extends Bird { </a:t>
            </a:r>
            <a:r>
              <a:rPr lang="en-US" altLang="en-US" sz="2000" b="0" dirty="0">
                <a:solidFill>
                  <a:srgbClr val="002060"/>
                </a:solidFill>
                <a:latin typeface="Arial" panose="020B0604020202020204" pitchFamily="34" charset="0"/>
              </a:rPr>
              <a:t>//</a:t>
            </a:r>
            <a:r>
              <a:rPr lang="zh-CN" altLang="en-US" sz="2000" b="0" dirty="0">
                <a:solidFill>
                  <a:srgbClr val="002060"/>
                </a:solidFill>
                <a:latin typeface="Arial" panose="020B0604020202020204" pitchFamily="34" charset="0"/>
              </a:rPr>
              <a:t>鸵鸟</a:t>
            </a:r>
            <a:endParaRPr lang="en-US" altLang="zh-CN" sz="2000" b="0" dirty="0">
              <a:solidFill>
                <a:srgbClr val="002060"/>
              </a:solidFill>
              <a:latin typeface="Arial" panose="020B0604020202020204" pitchFamily="34" charset="0"/>
            </a:endParaRPr>
          </a:p>
          <a:p>
            <a:r>
              <a:rPr lang="en-US" altLang="zh-CN" sz="2000" b="0" dirty="0">
                <a:solidFill>
                  <a:srgbClr val="002060"/>
                </a:solidFill>
                <a:latin typeface="Arial" panose="020B0604020202020204" pitchFamily="34" charset="0"/>
              </a:rPr>
              <a:t>        public void fly() { ………….. }   //</a:t>
            </a:r>
            <a:r>
              <a:rPr lang="zh-CN" altLang="en-US" sz="2000" b="0" dirty="0">
                <a:solidFill>
                  <a:srgbClr val="002060"/>
                </a:solidFill>
                <a:latin typeface="Arial" panose="020B0604020202020204" pitchFamily="34" charset="0"/>
              </a:rPr>
              <a:t>无论是继承还是重写，这里事实上已经改变了</a:t>
            </a:r>
            <a:r>
              <a:rPr lang="en-US" altLang="zh-CN" sz="2000" b="0" dirty="0">
                <a:solidFill>
                  <a:srgbClr val="002060"/>
                </a:solidFill>
                <a:latin typeface="Arial" panose="020B0604020202020204" pitchFamily="34" charset="0"/>
              </a:rPr>
              <a:t>fly</a:t>
            </a:r>
            <a:r>
              <a:rPr lang="zh-CN" altLang="en-US" sz="2000" b="0" dirty="0">
                <a:solidFill>
                  <a:srgbClr val="002060"/>
                </a:solidFill>
                <a:latin typeface="Arial" panose="020B0604020202020204" pitchFamily="34" charset="0"/>
              </a:rPr>
              <a:t>，因为鸵鸟不能飞，与父类</a:t>
            </a:r>
            <a:r>
              <a:rPr lang="en-US" altLang="zh-CN" sz="2000" b="0" dirty="0">
                <a:solidFill>
                  <a:srgbClr val="002060"/>
                </a:solidFill>
                <a:latin typeface="Arial" panose="020B0604020202020204" pitchFamily="34" charset="0"/>
              </a:rPr>
              <a:t>fly</a:t>
            </a:r>
            <a:r>
              <a:rPr lang="zh-CN" altLang="en-US" sz="2000" b="0" dirty="0">
                <a:solidFill>
                  <a:srgbClr val="002060"/>
                </a:solidFill>
                <a:latin typeface="Arial" panose="020B0604020202020204" pitchFamily="34" charset="0"/>
              </a:rPr>
              <a:t>的行为不同</a:t>
            </a:r>
            <a:endParaRPr lang="en-US" altLang="zh-CN" sz="2000" b="0" dirty="0">
              <a:solidFill>
                <a:srgbClr val="002060"/>
              </a:solidFill>
              <a:latin typeface="Arial" panose="020B0604020202020204" pitchFamily="34" charset="0"/>
            </a:endParaRPr>
          </a:p>
          <a:p>
            <a:r>
              <a:rPr lang="en-US" altLang="zh-CN" sz="2000" b="0" dirty="0">
                <a:solidFill>
                  <a:srgbClr val="002060"/>
                </a:solidFill>
                <a:latin typeface="Arial" panose="020B0604020202020204" pitchFamily="34" charset="0"/>
              </a:rPr>
              <a:t>}</a:t>
            </a:r>
            <a:endParaRPr lang="en-US" altLang="en-US" sz="2000" b="0" dirty="0">
              <a:solidFill>
                <a:srgbClr val="002060"/>
              </a:solidFill>
              <a:latin typeface="Arial" panose="020B0604020202020204" pitchFamily="34" charset="0"/>
            </a:endParaRPr>
          </a:p>
          <a:p>
            <a:r>
              <a:rPr lang="en-US" altLang="zh-CN" sz="2000" b="0" dirty="0">
                <a:solidFill>
                  <a:srgbClr val="002060"/>
                </a:solidFill>
                <a:latin typeface="Arial" panose="020B0604020202020204" pitchFamily="34" charset="0"/>
              </a:rPr>
              <a:t>public class Test {</a:t>
            </a:r>
          </a:p>
          <a:p>
            <a:r>
              <a:rPr lang="en-US" altLang="zh-CN" sz="2000" b="0" dirty="0">
                <a:solidFill>
                  <a:srgbClr val="002060"/>
                </a:solidFill>
                <a:latin typeface="Arial" panose="020B0604020202020204" pitchFamily="34" charset="0"/>
              </a:rPr>
              <a:t>    public static void </a:t>
            </a:r>
            <a:r>
              <a:rPr lang="en-US" altLang="zh-CN" sz="2000" b="0" dirty="0" err="1">
                <a:solidFill>
                  <a:srgbClr val="002060"/>
                </a:solidFill>
                <a:latin typeface="Arial" panose="020B0604020202020204" pitchFamily="34" charset="0"/>
              </a:rPr>
              <a:t>showFly</a:t>
            </a:r>
            <a:r>
              <a:rPr lang="en-US" altLang="zh-CN" sz="2000" b="0" dirty="0">
                <a:solidFill>
                  <a:srgbClr val="002060"/>
                </a:solidFill>
                <a:latin typeface="Arial" panose="020B0604020202020204" pitchFamily="34" charset="0"/>
              </a:rPr>
              <a:t>(Bird bird) {   //</a:t>
            </a:r>
            <a:r>
              <a:rPr lang="zh-CN" altLang="en-US" sz="2000" b="0" dirty="0">
                <a:solidFill>
                  <a:srgbClr val="002060"/>
                </a:solidFill>
                <a:latin typeface="Arial" panose="020B0604020202020204" pitchFamily="34" charset="0"/>
              </a:rPr>
              <a:t>子类对象能替换父类对象 </a:t>
            </a:r>
            <a:endParaRPr lang="en-US" altLang="zh-CN" sz="2000" b="0" dirty="0">
              <a:solidFill>
                <a:srgbClr val="002060"/>
              </a:solidFill>
              <a:latin typeface="Arial" panose="020B0604020202020204" pitchFamily="34" charset="0"/>
            </a:endParaRPr>
          </a:p>
          <a:p>
            <a:r>
              <a:rPr lang="en-US" altLang="zh-CN" sz="2000" b="0" dirty="0">
                <a:solidFill>
                  <a:srgbClr val="002060"/>
                </a:solidFill>
                <a:latin typeface="Arial" panose="020B0604020202020204" pitchFamily="34" charset="0"/>
              </a:rPr>
              <a:t>             </a:t>
            </a:r>
            <a:r>
              <a:rPr lang="en-US" altLang="zh-CN" sz="2000" b="0" dirty="0" err="1">
                <a:solidFill>
                  <a:srgbClr val="002060"/>
                </a:solidFill>
                <a:latin typeface="Arial" panose="020B0604020202020204" pitchFamily="34" charset="0"/>
              </a:rPr>
              <a:t>bird.fly</a:t>
            </a:r>
            <a:r>
              <a:rPr lang="en-US" altLang="zh-CN" sz="2000" b="0" dirty="0">
                <a:solidFill>
                  <a:srgbClr val="002060"/>
                </a:solidFill>
                <a:latin typeface="Arial" panose="020B0604020202020204" pitchFamily="34" charset="0"/>
              </a:rPr>
              <a:t>(); </a:t>
            </a:r>
          </a:p>
          <a:p>
            <a:r>
              <a:rPr lang="en-US" altLang="zh-CN" sz="2000" b="0" dirty="0">
                <a:solidFill>
                  <a:srgbClr val="002060"/>
                </a:solidFill>
                <a:latin typeface="Arial" panose="020B0604020202020204" pitchFamily="34" charset="0"/>
              </a:rPr>
              <a:t>     }</a:t>
            </a:r>
          </a:p>
          <a:p>
            <a:r>
              <a:rPr lang="en-US" altLang="zh-CN" sz="2000" b="0" dirty="0">
                <a:solidFill>
                  <a:srgbClr val="002060"/>
                </a:solidFill>
                <a:latin typeface="Arial" panose="020B0604020202020204" pitchFamily="34" charset="0"/>
              </a:rPr>
              <a:t>    public static void main(String[] </a:t>
            </a:r>
            <a:r>
              <a:rPr lang="en-US" altLang="zh-CN" sz="2000" b="0" dirty="0" err="1">
                <a:solidFill>
                  <a:srgbClr val="002060"/>
                </a:solidFill>
                <a:latin typeface="Arial" panose="020B0604020202020204" pitchFamily="34" charset="0"/>
              </a:rPr>
              <a:t>args</a:t>
            </a:r>
            <a:r>
              <a:rPr lang="en-US" altLang="zh-CN" sz="2000" b="0" dirty="0">
                <a:solidFill>
                  <a:srgbClr val="002060"/>
                </a:solidFill>
                <a:latin typeface="Arial" panose="020B0604020202020204" pitchFamily="34" charset="0"/>
              </a:rPr>
              <a:t>) {</a:t>
            </a:r>
          </a:p>
          <a:p>
            <a:r>
              <a:rPr lang="en-US" altLang="zh-CN" sz="2000" b="0" dirty="0">
                <a:solidFill>
                  <a:srgbClr val="002060"/>
                </a:solidFill>
                <a:latin typeface="Arial" panose="020B0604020202020204" pitchFamily="34" charset="0"/>
              </a:rPr>
              <a:t>             </a:t>
            </a:r>
            <a:r>
              <a:rPr lang="en-US" altLang="zh-CN" sz="2000" b="0" dirty="0" err="1">
                <a:solidFill>
                  <a:srgbClr val="002060"/>
                </a:solidFill>
                <a:latin typeface="Arial" panose="020B0604020202020204" pitchFamily="34" charset="0"/>
              </a:rPr>
              <a:t>showFly</a:t>
            </a:r>
            <a:r>
              <a:rPr lang="en-US" altLang="zh-CN" sz="2000" b="0" dirty="0">
                <a:solidFill>
                  <a:srgbClr val="002060"/>
                </a:solidFill>
                <a:latin typeface="Arial" panose="020B0604020202020204" pitchFamily="34" charset="0"/>
              </a:rPr>
              <a:t>(new Ostrich());</a:t>
            </a:r>
          </a:p>
          <a:p>
            <a:r>
              <a:rPr lang="en-US" altLang="zh-CN" sz="2000" b="0" dirty="0">
                <a:solidFill>
                  <a:srgbClr val="002060"/>
                </a:solidFill>
                <a:latin typeface="Arial" panose="020B0604020202020204" pitchFamily="34" charset="0"/>
              </a:rPr>
              <a:t>    }</a:t>
            </a:r>
          </a:p>
          <a:p>
            <a:r>
              <a:rPr lang="en-US" altLang="zh-CN" sz="2000" b="0" dirty="0">
                <a:solidFill>
                  <a:srgbClr val="002060"/>
                </a:solidFill>
                <a:latin typeface="Arial" panose="020B0604020202020204" pitchFamily="34" charset="0"/>
              </a:rPr>
              <a:t>}</a:t>
            </a:r>
          </a:p>
        </p:txBody>
      </p:sp>
    </p:spTree>
    <p:extLst>
      <p:ext uri="{BB962C8B-B14F-4D97-AF65-F5344CB8AC3E}">
        <p14:creationId xmlns:p14="http://schemas.microsoft.com/office/powerpoint/2010/main" val="163340914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面向对象设计原则</a:t>
            </a:r>
          </a:p>
        </p:txBody>
      </p:sp>
      <p:sp>
        <p:nvSpPr>
          <p:cNvPr id="2" name="内容占位符 1"/>
          <p:cNvSpPr>
            <a:spLocks noGrp="1"/>
          </p:cNvSpPr>
          <p:nvPr>
            <p:ph idx="1"/>
          </p:nvPr>
        </p:nvSpPr>
        <p:spPr>
          <a:xfrm>
            <a:off x="539750" y="908720"/>
            <a:ext cx="10920052" cy="5040312"/>
          </a:xfrm>
        </p:spPr>
        <p:txBody>
          <a:bodyPr>
            <a:normAutofit/>
          </a:bodyPr>
          <a:lstStyle/>
          <a:p>
            <a:pPr lvl="0"/>
            <a:r>
              <a:rPr lang="zh-CN" altLang="en-US" sz="2800" b="0" dirty="0">
                <a:solidFill>
                  <a:srgbClr val="C00000"/>
                </a:solidFill>
              </a:rPr>
              <a:t>（</a:t>
            </a:r>
            <a:r>
              <a:rPr lang="en-US" altLang="zh-CN" sz="2800" b="0" dirty="0">
                <a:solidFill>
                  <a:srgbClr val="C00000"/>
                </a:solidFill>
              </a:rPr>
              <a:t>4</a:t>
            </a:r>
            <a:r>
              <a:rPr lang="zh-CN" altLang="en-US" sz="2800" b="0" dirty="0">
                <a:solidFill>
                  <a:srgbClr val="C00000"/>
                </a:solidFill>
              </a:rPr>
              <a:t>）接口隔离原则</a:t>
            </a:r>
            <a:endParaRPr lang="en-US" altLang="zh-CN" sz="2800" b="0" dirty="0">
              <a:solidFill>
                <a:srgbClr val="C00000"/>
              </a:solidFill>
            </a:endParaRPr>
          </a:p>
          <a:p>
            <a:pPr lvl="1">
              <a:defRPr/>
            </a:pPr>
            <a:r>
              <a:rPr lang="zh-CN" altLang="en-US" sz="2400" dirty="0"/>
              <a:t>核心思想：接口应该尽可能小，以解开耦合，使得客户端不依赖于它不需要的接口。</a:t>
            </a:r>
            <a:endParaRPr lang="en-US" altLang="zh-CN" sz="2400" dirty="0"/>
          </a:p>
          <a:p>
            <a:pPr lvl="1">
              <a:defRPr/>
            </a:pPr>
            <a:r>
              <a:rPr lang="zh-CN" altLang="en-US" sz="2400" dirty="0"/>
              <a:t>这一原则要求将庞大的接口拆分成更小的、更具体的接口，每个接口只包含客户端需要的方法。</a:t>
            </a:r>
            <a:endParaRPr lang="en-US" altLang="zh-CN" sz="2400" dirty="0"/>
          </a:p>
          <a:p>
            <a:pPr lvl="1">
              <a:defRPr/>
            </a:pPr>
            <a:r>
              <a:rPr lang="zh-CN" altLang="en-US" sz="2400" dirty="0"/>
              <a:t>这样做可以减少接口的冗余和复杂性，提高系统的可维护性和灵活性。</a:t>
            </a:r>
            <a:endParaRPr lang="en-US" altLang="zh-CN" sz="2400" dirty="0"/>
          </a:p>
        </p:txBody>
      </p:sp>
      <p:pic>
        <p:nvPicPr>
          <p:cNvPr id="6" name="Picture 10" descr="http://my.csdn.net/uploads/201205/13/1336910243_33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40" y="4137197"/>
            <a:ext cx="4294305" cy="116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http://my.csdn.net/uploads/201205/13/1336910247_62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218" y="3753036"/>
            <a:ext cx="5549339" cy="262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箭头 1"/>
          <p:cNvSpPr>
            <a:spLocks noChangeArrowheads="1"/>
          </p:cNvSpPr>
          <p:nvPr/>
        </p:nvSpPr>
        <p:spPr bwMode="auto">
          <a:xfrm>
            <a:off x="5673688" y="4706377"/>
            <a:ext cx="385514" cy="334294"/>
          </a:xfrm>
          <a:prstGeom prst="rightArrow">
            <a:avLst>
              <a:gd name="adj1" fmla="val 50000"/>
              <a:gd name="adj2" fmla="val 50166"/>
            </a:avLst>
          </a:prstGeom>
          <a:solidFill>
            <a:srgbClr val="C00000"/>
          </a:solidFill>
          <a:ln w="9525" algn="ctr">
            <a:solidFill>
              <a:schemeClr val="tx1"/>
            </a:solidFill>
            <a:round/>
            <a:headEnd/>
            <a:tailEnd/>
          </a:ln>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Tree>
    <p:extLst>
      <p:ext uri="{BB962C8B-B14F-4D97-AF65-F5344CB8AC3E}">
        <p14:creationId xmlns:p14="http://schemas.microsoft.com/office/powerpoint/2010/main" val="73749769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面向对象设计原则</a:t>
            </a:r>
          </a:p>
        </p:txBody>
      </p:sp>
      <p:sp>
        <p:nvSpPr>
          <p:cNvPr id="2" name="内容占位符 1"/>
          <p:cNvSpPr>
            <a:spLocks noGrp="1"/>
          </p:cNvSpPr>
          <p:nvPr>
            <p:ph idx="1"/>
          </p:nvPr>
        </p:nvSpPr>
        <p:spPr>
          <a:xfrm>
            <a:off x="539750" y="908720"/>
            <a:ext cx="10920052" cy="5040312"/>
          </a:xfrm>
        </p:spPr>
        <p:txBody>
          <a:bodyPr>
            <a:normAutofit/>
          </a:bodyPr>
          <a:lstStyle/>
          <a:p>
            <a:r>
              <a:rPr lang="zh-CN" altLang="en-US" sz="2800" b="0" dirty="0">
                <a:solidFill>
                  <a:srgbClr val="C00000"/>
                </a:solidFill>
              </a:rPr>
              <a:t>（</a:t>
            </a:r>
            <a:r>
              <a:rPr lang="en-US" altLang="zh-CN" sz="2800" b="0" dirty="0">
                <a:solidFill>
                  <a:srgbClr val="C00000"/>
                </a:solidFill>
              </a:rPr>
              <a:t>5</a:t>
            </a:r>
            <a:r>
              <a:rPr lang="zh-CN" altLang="en-US" sz="2800" b="0" dirty="0">
                <a:solidFill>
                  <a:srgbClr val="C00000"/>
                </a:solidFill>
              </a:rPr>
              <a:t>）依赖倒置原则</a:t>
            </a:r>
            <a:endParaRPr lang="en-US" altLang="zh-CN" sz="2800" b="0" dirty="0">
              <a:solidFill>
                <a:srgbClr val="C00000"/>
              </a:solidFill>
            </a:endParaRPr>
          </a:p>
          <a:p>
            <a:pPr lvl="1">
              <a:defRPr/>
            </a:pPr>
            <a:r>
              <a:rPr lang="zh-CN" altLang="en-US" sz="2400" dirty="0"/>
              <a:t>核心思想：高层模块不应该依赖低层模块，它们都应该依赖于抽象。</a:t>
            </a:r>
            <a:endParaRPr lang="en-US" altLang="zh-CN" sz="2400" dirty="0"/>
          </a:p>
          <a:p>
            <a:pPr lvl="1">
              <a:defRPr/>
            </a:pPr>
            <a:r>
              <a:rPr lang="zh-CN" altLang="en-US" sz="2400" dirty="0"/>
              <a:t>依赖于抽象，而非具体实现。</a:t>
            </a:r>
            <a:endParaRPr lang="en-US" altLang="zh-CN" sz="2400" dirty="0"/>
          </a:p>
          <a:p>
            <a:pPr lvl="1">
              <a:defRPr/>
            </a:pPr>
            <a:r>
              <a:rPr lang="zh-CN" altLang="en-US" sz="2400" dirty="0"/>
              <a:t>这样做可以降低模块之间的耦合度，提高系统的灵活性和可扩展性</a:t>
            </a:r>
            <a:endParaRPr lang="en-US" altLang="zh-CN" sz="2400" dirty="0"/>
          </a:p>
        </p:txBody>
      </p:sp>
      <p:sp>
        <p:nvSpPr>
          <p:cNvPr id="8" name="右箭头 1"/>
          <p:cNvSpPr>
            <a:spLocks noChangeArrowheads="1"/>
          </p:cNvSpPr>
          <p:nvPr/>
        </p:nvSpPr>
        <p:spPr bwMode="auto">
          <a:xfrm>
            <a:off x="5652136" y="4221088"/>
            <a:ext cx="385514" cy="334294"/>
          </a:xfrm>
          <a:prstGeom prst="rightArrow">
            <a:avLst>
              <a:gd name="adj1" fmla="val 50000"/>
              <a:gd name="adj2" fmla="val 50166"/>
            </a:avLst>
          </a:prstGeom>
          <a:solidFill>
            <a:srgbClr val="C00000"/>
          </a:solidFill>
          <a:ln w="9525" algn="ctr">
            <a:solidFill>
              <a:schemeClr val="tx1"/>
            </a:solidFill>
            <a:round/>
            <a:headEnd/>
            <a:tailEnd/>
          </a:ln>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730610" y="2888940"/>
            <a:ext cx="5016828" cy="2878508"/>
          </a:xfrm>
          <a:prstGeom prst="rect">
            <a:avLst/>
          </a:prstGeom>
        </p:spPr>
      </p:pic>
      <p:pic>
        <p:nvPicPr>
          <p:cNvPr id="10" name="图片 9"/>
          <p:cNvPicPr>
            <a:picLocks noChangeAspect="1"/>
          </p:cNvPicPr>
          <p:nvPr/>
        </p:nvPicPr>
        <p:blipFill>
          <a:blip r:embed="rId3"/>
          <a:stretch>
            <a:fillRect/>
          </a:stretch>
        </p:blipFill>
        <p:spPr>
          <a:xfrm>
            <a:off x="6491250" y="2888940"/>
            <a:ext cx="5301655" cy="3678447"/>
          </a:xfrm>
          <a:prstGeom prst="rect">
            <a:avLst/>
          </a:prstGeom>
        </p:spPr>
      </p:pic>
      <p:sp>
        <p:nvSpPr>
          <p:cNvPr id="11" name="文本框 10"/>
          <p:cNvSpPr txBox="1"/>
          <p:nvPr/>
        </p:nvSpPr>
        <p:spPr>
          <a:xfrm>
            <a:off x="748877" y="5949032"/>
            <a:ext cx="5671436" cy="646331"/>
          </a:xfrm>
          <a:prstGeom prst="rect">
            <a:avLst/>
          </a:prstGeom>
          <a:noFill/>
        </p:spPr>
        <p:txBody>
          <a:bodyPr wrap="square" rtlCol="0">
            <a:spAutoFit/>
          </a:bodyPr>
          <a:lstStyle/>
          <a:p>
            <a:r>
              <a:rPr lang="zh-CN" altLang="en-US" sz="1800" dirty="0">
                <a:solidFill>
                  <a:srgbClr val="002060"/>
                </a:solidFill>
              </a:rPr>
              <a:t>一台电脑由希捷硬盘、</a:t>
            </a:r>
            <a:r>
              <a:rPr lang="en-US" altLang="zh-CN" sz="1800" dirty="0" err="1">
                <a:solidFill>
                  <a:srgbClr val="002060"/>
                </a:solidFill>
              </a:rPr>
              <a:t>intelCPU</a:t>
            </a:r>
            <a:r>
              <a:rPr lang="zh-CN" altLang="en-US" sz="1800" dirty="0">
                <a:solidFill>
                  <a:srgbClr val="002060"/>
                </a:solidFill>
              </a:rPr>
              <a:t>、金斯顿内存条组成</a:t>
            </a:r>
            <a:endParaRPr lang="en-US" altLang="zh-CN" sz="1800" dirty="0">
              <a:solidFill>
                <a:srgbClr val="002060"/>
              </a:solidFill>
            </a:endParaRPr>
          </a:p>
          <a:p>
            <a:r>
              <a:rPr lang="zh-CN" altLang="en-US" sz="1800" dirty="0">
                <a:solidFill>
                  <a:srgbClr val="002060"/>
                </a:solidFill>
              </a:rPr>
              <a:t>如果换成其它品牌硬盘，</a:t>
            </a:r>
            <a:r>
              <a:rPr lang="en-US" altLang="zh-CN" sz="1800" dirty="0">
                <a:solidFill>
                  <a:srgbClr val="002060"/>
                </a:solidFill>
              </a:rPr>
              <a:t>CPU, </a:t>
            </a:r>
            <a:r>
              <a:rPr lang="zh-CN" altLang="en-US" sz="1800" dirty="0">
                <a:solidFill>
                  <a:srgbClr val="002060"/>
                </a:solidFill>
              </a:rPr>
              <a:t>怎么办？</a:t>
            </a:r>
          </a:p>
        </p:txBody>
      </p:sp>
    </p:spTree>
    <p:extLst>
      <p:ext uri="{BB962C8B-B14F-4D97-AF65-F5344CB8AC3E}">
        <p14:creationId xmlns:p14="http://schemas.microsoft.com/office/powerpoint/2010/main" val="194414161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面向对象设计原则</a:t>
            </a:r>
          </a:p>
        </p:txBody>
      </p:sp>
      <p:sp>
        <p:nvSpPr>
          <p:cNvPr id="2" name="内容占位符 1"/>
          <p:cNvSpPr>
            <a:spLocks noGrp="1"/>
          </p:cNvSpPr>
          <p:nvPr>
            <p:ph idx="1"/>
          </p:nvPr>
        </p:nvSpPr>
        <p:spPr>
          <a:xfrm>
            <a:off x="539750" y="908720"/>
            <a:ext cx="10920052" cy="5040312"/>
          </a:xfrm>
        </p:spPr>
        <p:txBody>
          <a:bodyPr>
            <a:normAutofit/>
          </a:bodyPr>
          <a:lstStyle/>
          <a:p>
            <a:pPr lvl="0"/>
            <a:r>
              <a:rPr lang="zh-CN" altLang="en-US" sz="2800" b="0" dirty="0">
                <a:solidFill>
                  <a:srgbClr val="C00000"/>
                </a:solidFill>
              </a:rPr>
              <a:t>（</a:t>
            </a:r>
            <a:r>
              <a:rPr lang="en-US" altLang="zh-CN" sz="2800" b="0" dirty="0">
                <a:solidFill>
                  <a:srgbClr val="C00000"/>
                </a:solidFill>
              </a:rPr>
              <a:t>6</a:t>
            </a:r>
            <a:r>
              <a:rPr lang="zh-CN" altLang="en-US" sz="2800" b="0" dirty="0">
                <a:solidFill>
                  <a:srgbClr val="C00000"/>
                </a:solidFill>
              </a:rPr>
              <a:t>）最少知识原则</a:t>
            </a:r>
            <a:endParaRPr lang="en-US" altLang="zh-CN" sz="2800" b="0" dirty="0">
              <a:solidFill>
                <a:srgbClr val="C00000"/>
              </a:solidFill>
            </a:endParaRPr>
          </a:p>
          <a:p>
            <a:pPr lvl="1">
              <a:defRPr/>
            </a:pPr>
            <a:r>
              <a:rPr lang="zh-CN" altLang="en-US" sz="2400" dirty="0"/>
              <a:t>核心思想：即一个对象应该对其它对象有</a:t>
            </a:r>
            <a:r>
              <a:rPr lang="zh-CN" altLang="en-US" sz="2400" dirty="0">
                <a:solidFill>
                  <a:srgbClr val="C00000"/>
                </a:solidFill>
              </a:rPr>
              <a:t>最少的了解</a:t>
            </a:r>
            <a:r>
              <a:rPr lang="zh-CN" altLang="en-US" sz="2400" dirty="0"/>
              <a:t>，从而尽量避免与不相关的对象交互。</a:t>
            </a:r>
            <a:endParaRPr lang="en-US" altLang="zh-CN" sz="2400" dirty="0"/>
          </a:p>
          <a:p>
            <a:pPr lvl="1">
              <a:defRPr/>
            </a:pPr>
            <a:r>
              <a:rPr lang="zh-CN" altLang="en-US" sz="2400" dirty="0"/>
              <a:t>这一原则有助于减少类之间的耦合，从而提高系统的可维护性。</a:t>
            </a:r>
            <a:endParaRPr lang="en-US" altLang="zh-CN" sz="2400" dirty="0"/>
          </a:p>
          <a:p>
            <a:pPr lvl="1">
              <a:defRPr/>
            </a:pPr>
            <a:r>
              <a:rPr lang="zh-CN" altLang="en-US" sz="2400" dirty="0"/>
              <a:t>通过增加“中间类”将直接耦合的类隔开，后期只要修改中间类即可。</a:t>
            </a:r>
          </a:p>
          <a:p>
            <a:pPr lvl="1">
              <a:defRPr/>
            </a:pPr>
            <a:endParaRPr lang="en-US" altLang="zh-CN" sz="2400" dirty="0"/>
          </a:p>
        </p:txBody>
      </p:sp>
      <p:sp>
        <p:nvSpPr>
          <p:cNvPr id="8" name="右箭头 1"/>
          <p:cNvSpPr>
            <a:spLocks noChangeArrowheads="1"/>
          </p:cNvSpPr>
          <p:nvPr/>
        </p:nvSpPr>
        <p:spPr bwMode="auto">
          <a:xfrm>
            <a:off x="5807019" y="4293096"/>
            <a:ext cx="385514" cy="334294"/>
          </a:xfrm>
          <a:prstGeom prst="rightArrow">
            <a:avLst>
              <a:gd name="adj1" fmla="val 50000"/>
              <a:gd name="adj2" fmla="val 50166"/>
            </a:avLst>
          </a:prstGeom>
          <a:solidFill>
            <a:srgbClr val="C00000"/>
          </a:solidFill>
          <a:ln w="9525" algn="ctr">
            <a:solidFill>
              <a:schemeClr val="tx1"/>
            </a:solidFill>
            <a:round/>
            <a:headEnd/>
            <a:tailEnd/>
          </a:ln>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4686" y="3674200"/>
            <a:ext cx="4020555" cy="190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5616" y="3392996"/>
            <a:ext cx="4641957" cy="28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4012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824C2-2BD1-DB1A-B019-E835047A3FA4}"/>
              </a:ext>
            </a:extLst>
          </p:cNvPr>
          <p:cNvSpPr>
            <a:spLocks noGrp="1"/>
          </p:cNvSpPr>
          <p:nvPr>
            <p:ph type="title"/>
          </p:nvPr>
        </p:nvSpPr>
        <p:spPr/>
        <p:txBody>
          <a:bodyPr/>
          <a:lstStyle/>
          <a:p>
            <a:r>
              <a:rPr lang="en-US" altLang="zh-CN" dirty="0"/>
              <a:t>1.3 </a:t>
            </a:r>
            <a:r>
              <a:rPr lang="zh-CN" altLang="en-US" dirty="0"/>
              <a:t>详细设计过程</a:t>
            </a:r>
          </a:p>
        </p:txBody>
      </p:sp>
      <p:sp>
        <p:nvSpPr>
          <p:cNvPr id="4" name="矩形 3">
            <a:extLst>
              <a:ext uri="{FF2B5EF4-FFF2-40B4-BE49-F238E27FC236}">
                <a16:creationId xmlns:a16="http://schemas.microsoft.com/office/drawing/2014/main" id="{F50D3BCA-C259-51DD-3F4A-8B9928B7B8B1}"/>
              </a:ext>
            </a:extLst>
          </p:cNvPr>
          <p:cNvSpPr/>
          <p:nvPr/>
        </p:nvSpPr>
        <p:spPr>
          <a:xfrm>
            <a:off x="1270670" y="3848198"/>
            <a:ext cx="1440160" cy="136815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用例设计</a:t>
            </a:r>
          </a:p>
        </p:txBody>
      </p:sp>
      <p:sp>
        <p:nvSpPr>
          <p:cNvPr id="5" name="矩形 4">
            <a:extLst>
              <a:ext uri="{FF2B5EF4-FFF2-40B4-BE49-F238E27FC236}">
                <a16:creationId xmlns:a16="http://schemas.microsoft.com/office/drawing/2014/main" id="{E9EEA2DD-571D-C9FF-9B84-1528FD828C00}"/>
              </a:ext>
            </a:extLst>
          </p:cNvPr>
          <p:cNvSpPr/>
          <p:nvPr/>
        </p:nvSpPr>
        <p:spPr>
          <a:xfrm>
            <a:off x="3826954" y="3848198"/>
            <a:ext cx="1440160" cy="136815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类设计</a:t>
            </a:r>
          </a:p>
        </p:txBody>
      </p:sp>
      <p:sp>
        <p:nvSpPr>
          <p:cNvPr id="6" name="矩形 5">
            <a:extLst>
              <a:ext uri="{FF2B5EF4-FFF2-40B4-BE49-F238E27FC236}">
                <a16:creationId xmlns:a16="http://schemas.microsoft.com/office/drawing/2014/main" id="{702B082E-908C-6C21-401A-5F66D21A826E}"/>
              </a:ext>
            </a:extLst>
          </p:cNvPr>
          <p:cNvSpPr/>
          <p:nvPr/>
        </p:nvSpPr>
        <p:spPr>
          <a:xfrm>
            <a:off x="6419244" y="3846928"/>
            <a:ext cx="1440160" cy="136815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数据设计</a:t>
            </a:r>
          </a:p>
        </p:txBody>
      </p:sp>
      <p:sp>
        <p:nvSpPr>
          <p:cNvPr id="7" name="矩形 6">
            <a:extLst>
              <a:ext uri="{FF2B5EF4-FFF2-40B4-BE49-F238E27FC236}">
                <a16:creationId xmlns:a16="http://schemas.microsoft.com/office/drawing/2014/main" id="{806A9DD6-A2E5-2C03-03C4-4989BFD32FF2}"/>
              </a:ext>
            </a:extLst>
          </p:cNvPr>
          <p:cNvSpPr/>
          <p:nvPr/>
        </p:nvSpPr>
        <p:spPr>
          <a:xfrm>
            <a:off x="8939522" y="3841010"/>
            <a:ext cx="1440160" cy="136815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文档化和评审详细设计</a:t>
            </a:r>
          </a:p>
        </p:txBody>
      </p:sp>
      <p:sp>
        <p:nvSpPr>
          <p:cNvPr id="8" name="矩形 7">
            <a:extLst>
              <a:ext uri="{FF2B5EF4-FFF2-40B4-BE49-F238E27FC236}">
                <a16:creationId xmlns:a16="http://schemas.microsoft.com/office/drawing/2014/main" id="{69F562E2-23FC-80B4-07EA-E4ABB2DD1E49}"/>
              </a:ext>
            </a:extLst>
          </p:cNvPr>
          <p:cNvSpPr/>
          <p:nvPr/>
        </p:nvSpPr>
        <p:spPr>
          <a:xfrm>
            <a:off x="5087094" y="1644766"/>
            <a:ext cx="1440160" cy="136815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子系统和构件设计</a:t>
            </a:r>
          </a:p>
        </p:txBody>
      </p:sp>
      <p:cxnSp>
        <p:nvCxnSpPr>
          <p:cNvPr id="10" name="直接箭头连接符 9">
            <a:extLst>
              <a:ext uri="{FF2B5EF4-FFF2-40B4-BE49-F238E27FC236}">
                <a16:creationId xmlns:a16="http://schemas.microsoft.com/office/drawing/2014/main" id="{693B5AE0-01CD-51D5-AFD2-64B0D756191D}"/>
              </a:ext>
            </a:extLst>
          </p:cNvPr>
          <p:cNvCxnSpPr>
            <a:stCxn id="4" idx="3"/>
            <a:endCxn id="5" idx="1"/>
          </p:cNvCxnSpPr>
          <p:nvPr/>
        </p:nvCxnSpPr>
        <p:spPr>
          <a:xfrm>
            <a:off x="2710830" y="4532274"/>
            <a:ext cx="1116124" cy="0"/>
          </a:xfrm>
          <a:prstGeom prst="straightConnector1">
            <a:avLst/>
          </a:prstGeom>
          <a:ln w="508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FE51B73-B15F-BF51-8426-9A87246AA64E}"/>
              </a:ext>
            </a:extLst>
          </p:cNvPr>
          <p:cNvCxnSpPr>
            <a:stCxn id="5" idx="3"/>
            <a:endCxn id="6" idx="1"/>
          </p:cNvCxnSpPr>
          <p:nvPr/>
        </p:nvCxnSpPr>
        <p:spPr>
          <a:xfrm flipV="1">
            <a:off x="5267114" y="4531004"/>
            <a:ext cx="1152130" cy="1270"/>
          </a:xfrm>
          <a:prstGeom prst="straightConnector1">
            <a:avLst/>
          </a:prstGeom>
          <a:ln w="508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91E984E-143B-EC69-8D14-CF63E15656B5}"/>
              </a:ext>
            </a:extLst>
          </p:cNvPr>
          <p:cNvCxnSpPr>
            <a:stCxn id="6" idx="3"/>
            <a:endCxn id="7" idx="1"/>
          </p:cNvCxnSpPr>
          <p:nvPr/>
        </p:nvCxnSpPr>
        <p:spPr>
          <a:xfrm flipV="1">
            <a:off x="7859404" y="4525086"/>
            <a:ext cx="1080118" cy="5918"/>
          </a:xfrm>
          <a:prstGeom prst="straightConnector1">
            <a:avLst/>
          </a:prstGeom>
          <a:ln w="508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B6F51F1-98AA-F745-6CD1-A645349EC926}"/>
              </a:ext>
            </a:extLst>
          </p:cNvPr>
          <p:cNvCxnSpPr>
            <a:cxnSpLocks/>
          </p:cNvCxnSpPr>
          <p:nvPr/>
        </p:nvCxnSpPr>
        <p:spPr>
          <a:xfrm>
            <a:off x="10368931" y="4525086"/>
            <a:ext cx="900100" cy="6553"/>
          </a:xfrm>
          <a:prstGeom prst="straightConnector1">
            <a:avLst/>
          </a:prstGeom>
          <a:ln w="508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729D95F-5589-C49E-1A82-482BE7B94AF9}"/>
              </a:ext>
            </a:extLst>
          </p:cNvPr>
          <p:cNvCxnSpPr>
            <a:cxnSpLocks/>
            <a:endCxn id="4" idx="1"/>
          </p:cNvCxnSpPr>
          <p:nvPr/>
        </p:nvCxnSpPr>
        <p:spPr>
          <a:xfrm>
            <a:off x="298562" y="4525086"/>
            <a:ext cx="972108" cy="7188"/>
          </a:xfrm>
          <a:prstGeom prst="straightConnector1">
            <a:avLst/>
          </a:prstGeom>
          <a:ln w="508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A9BED4F8-A1DF-842D-77A3-454BC993C096}"/>
              </a:ext>
            </a:extLst>
          </p:cNvPr>
          <p:cNvCxnSpPr>
            <a:endCxn id="8" idx="3"/>
          </p:cNvCxnSpPr>
          <p:nvPr/>
        </p:nvCxnSpPr>
        <p:spPr>
          <a:xfrm rot="16200000" flipV="1">
            <a:off x="6361961" y="2494136"/>
            <a:ext cx="2202797" cy="1872209"/>
          </a:xfrm>
          <a:prstGeom prst="bentConnector2">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C8642D52-5BEF-46ED-B83F-3E05DC414E58}"/>
              </a:ext>
            </a:extLst>
          </p:cNvPr>
          <p:cNvCxnSpPr>
            <a:stCxn id="8" idx="1"/>
          </p:cNvCxnSpPr>
          <p:nvPr/>
        </p:nvCxnSpPr>
        <p:spPr>
          <a:xfrm rot="10800000" flipV="1">
            <a:off x="3106874" y="2328841"/>
            <a:ext cx="1980220" cy="2202797"/>
          </a:xfrm>
          <a:prstGeom prst="bentConnector2">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288357A-5B26-55E3-A7D6-7B148A1E00EA}"/>
              </a:ext>
            </a:extLst>
          </p:cNvPr>
          <p:cNvSpPr txBox="1"/>
          <p:nvPr/>
        </p:nvSpPr>
        <p:spPr>
          <a:xfrm>
            <a:off x="2710830" y="4727390"/>
            <a:ext cx="1035127" cy="1200329"/>
          </a:xfrm>
          <a:prstGeom prst="rect">
            <a:avLst/>
          </a:prstGeom>
          <a:noFill/>
        </p:spPr>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用例设计模型</a:t>
            </a:r>
          </a:p>
        </p:txBody>
      </p:sp>
      <p:sp>
        <p:nvSpPr>
          <p:cNvPr id="25" name="文本框 24">
            <a:extLst>
              <a:ext uri="{FF2B5EF4-FFF2-40B4-BE49-F238E27FC236}">
                <a16:creationId xmlns:a16="http://schemas.microsoft.com/office/drawing/2014/main" id="{A48EDEBB-708A-29DE-9AFC-4186B887DFA8}"/>
              </a:ext>
            </a:extLst>
          </p:cNvPr>
          <p:cNvSpPr txBox="1"/>
          <p:nvPr/>
        </p:nvSpPr>
        <p:spPr>
          <a:xfrm>
            <a:off x="5361619" y="4777114"/>
            <a:ext cx="1035127" cy="1200329"/>
          </a:xfrm>
          <a:prstGeom prst="rect">
            <a:avLst/>
          </a:prstGeom>
          <a:noFill/>
        </p:spPr>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类设计模型</a:t>
            </a:r>
          </a:p>
        </p:txBody>
      </p:sp>
      <p:sp>
        <p:nvSpPr>
          <p:cNvPr id="26" name="文本框 25">
            <a:extLst>
              <a:ext uri="{FF2B5EF4-FFF2-40B4-BE49-F238E27FC236}">
                <a16:creationId xmlns:a16="http://schemas.microsoft.com/office/drawing/2014/main" id="{C8B255DE-9B11-B729-0414-73C836A35D1A}"/>
              </a:ext>
            </a:extLst>
          </p:cNvPr>
          <p:cNvSpPr txBox="1"/>
          <p:nvPr/>
        </p:nvSpPr>
        <p:spPr>
          <a:xfrm>
            <a:off x="7904395" y="4742821"/>
            <a:ext cx="1035127" cy="1200329"/>
          </a:xfrm>
          <a:prstGeom prst="rect">
            <a:avLst/>
          </a:prstGeom>
          <a:noFill/>
        </p:spPr>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数据设计模型</a:t>
            </a:r>
          </a:p>
        </p:txBody>
      </p:sp>
      <p:sp>
        <p:nvSpPr>
          <p:cNvPr id="27" name="文本框 26">
            <a:extLst>
              <a:ext uri="{FF2B5EF4-FFF2-40B4-BE49-F238E27FC236}">
                <a16:creationId xmlns:a16="http://schemas.microsoft.com/office/drawing/2014/main" id="{C8303ADB-AFDD-7937-9D92-CF24B9A3867E}"/>
              </a:ext>
            </a:extLst>
          </p:cNvPr>
          <p:cNvSpPr txBox="1"/>
          <p:nvPr/>
        </p:nvSpPr>
        <p:spPr>
          <a:xfrm>
            <a:off x="10474187" y="4727389"/>
            <a:ext cx="1309651" cy="1200329"/>
          </a:xfrm>
          <a:prstGeom prst="rect">
            <a:avLst/>
          </a:prstGeom>
          <a:noFill/>
        </p:spPr>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详细设计模型和文档</a:t>
            </a:r>
          </a:p>
        </p:txBody>
      </p:sp>
      <p:cxnSp>
        <p:nvCxnSpPr>
          <p:cNvPr id="31" name="连接符: 肘形 30">
            <a:extLst>
              <a:ext uri="{FF2B5EF4-FFF2-40B4-BE49-F238E27FC236}">
                <a16:creationId xmlns:a16="http://schemas.microsoft.com/office/drawing/2014/main" id="{3DBB3FD9-80BE-6ED6-72CD-E76B23092EDA}"/>
              </a:ext>
            </a:extLst>
          </p:cNvPr>
          <p:cNvCxnSpPr>
            <a:cxnSpLocks/>
          </p:cNvCxnSpPr>
          <p:nvPr/>
        </p:nvCxnSpPr>
        <p:spPr>
          <a:xfrm rot="10800000">
            <a:off x="5843178" y="1284726"/>
            <a:ext cx="5076565" cy="3240360"/>
          </a:xfrm>
          <a:prstGeom prst="bentConnector3">
            <a:avLst>
              <a:gd name="adj1" fmla="val -1017"/>
            </a:avLst>
          </a:prstGeom>
          <a:ln w="508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BC98B924-EEF7-7AF9-F9B6-954120D1D247}"/>
              </a:ext>
            </a:extLst>
          </p:cNvPr>
          <p:cNvCxnSpPr/>
          <p:nvPr/>
        </p:nvCxnSpPr>
        <p:spPr>
          <a:xfrm rot="10800000" flipV="1">
            <a:off x="586594" y="1284726"/>
            <a:ext cx="5328592" cy="3204356"/>
          </a:xfrm>
          <a:prstGeom prst="bentConnector3">
            <a:avLst>
              <a:gd name="adj1" fmla="val 100248"/>
            </a:avLst>
          </a:prstGeom>
          <a:ln w="508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0022F6D-3430-26D6-A559-392F9F9CC627}"/>
              </a:ext>
            </a:extLst>
          </p:cNvPr>
          <p:cNvSpPr txBox="1"/>
          <p:nvPr/>
        </p:nvSpPr>
        <p:spPr>
          <a:xfrm>
            <a:off x="4485151" y="729221"/>
            <a:ext cx="2716054" cy="461665"/>
          </a:xfrm>
          <a:prstGeom prst="rect">
            <a:avLst/>
          </a:prstGeom>
          <a:noFill/>
        </p:spPr>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迭代</a:t>
            </a:r>
          </a:p>
        </p:txBody>
      </p:sp>
      <p:sp>
        <p:nvSpPr>
          <p:cNvPr id="39" name="文本框 38">
            <a:extLst>
              <a:ext uri="{FF2B5EF4-FFF2-40B4-BE49-F238E27FC236}">
                <a16:creationId xmlns:a16="http://schemas.microsoft.com/office/drawing/2014/main" id="{DA92AE10-1B9F-9DD9-737E-2505CDEDD79B}"/>
              </a:ext>
            </a:extLst>
          </p:cNvPr>
          <p:cNvSpPr txBox="1"/>
          <p:nvPr/>
        </p:nvSpPr>
        <p:spPr>
          <a:xfrm>
            <a:off x="1990750" y="6126438"/>
            <a:ext cx="8280920"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pitchFamily="34" charset="-122"/>
                <a:ea typeface="微软雅黑" panose="020B0503020204020204" pitchFamily="34" charset="-122"/>
              </a:rPr>
              <a:t>包含四个主要的详细设计活动</a:t>
            </a:r>
          </a:p>
        </p:txBody>
      </p:sp>
    </p:spTree>
    <p:extLst>
      <p:ext uri="{BB962C8B-B14F-4D97-AF65-F5344CB8AC3E}">
        <p14:creationId xmlns:p14="http://schemas.microsoft.com/office/powerpoint/2010/main" val="65792241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类设计的输出</a:t>
            </a:r>
          </a:p>
        </p:txBody>
      </p:sp>
      <p:sp>
        <p:nvSpPr>
          <p:cNvPr id="2" name="内容占位符 1"/>
          <p:cNvSpPr>
            <a:spLocks noGrp="1"/>
          </p:cNvSpPr>
          <p:nvPr>
            <p:ph idx="1"/>
          </p:nvPr>
        </p:nvSpPr>
        <p:spPr/>
        <p:txBody>
          <a:bodyPr/>
          <a:lstStyle/>
          <a:p>
            <a:pPr marL="514350" lvl="0" indent="-514350">
              <a:buFont typeface="+mj-lt"/>
              <a:buAutoNum type="arabicPeriod"/>
            </a:pPr>
            <a:r>
              <a:rPr lang="zh-CN" altLang="zh-CN" dirty="0"/>
              <a:t>详细的类属性、方法和类间关系设计的</a:t>
            </a:r>
            <a:r>
              <a:rPr lang="zh-CN" altLang="zh-CN" dirty="0">
                <a:solidFill>
                  <a:srgbClr val="C00000"/>
                </a:solidFill>
              </a:rPr>
              <a:t>类图</a:t>
            </a:r>
            <a:endParaRPr lang="zh-CN" altLang="zh-CN" dirty="0"/>
          </a:p>
          <a:p>
            <a:pPr marL="514350" lvl="0" indent="-514350">
              <a:buFont typeface="+mj-lt"/>
              <a:buAutoNum type="arabicPeriod"/>
            </a:pPr>
            <a:r>
              <a:rPr lang="zh-CN" altLang="zh-CN" dirty="0"/>
              <a:t>描述类方法实现算法细节的</a:t>
            </a:r>
            <a:r>
              <a:rPr lang="zh-CN" altLang="zh-CN" dirty="0">
                <a:solidFill>
                  <a:srgbClr val="C00000"/>
                </a:solidFill>
              </a:rPr>
              <a:t>活动图</a:t>
            </a:r>
          </a:p>
          <a:p>
            <a:pPr marL="514350" lvl="0" indent="-514350">
              <a:buFont typeface="+mj-lt"/>
              <a:buAutoNum type="arabicPeriod"/>
            </a:pPr>
            <a:r>
              <a:rPr lang="zh-CN" altLang="zh-CN" dirty="0"/>
              <a:t>必要的</a:t>
            </a:r>
            <a:r>
              <a:rPr lang="zh-CN" altLang="zh-CN" dirty="0">
                <a:solidFill>
                  <a:srgbClr val="C00000"/>
                </a:solidFill>
              </a:rPr>
              <a:t>状态图</a:t>
            </a:r>
            <a:r>
              <a:rPr lang="zh-CN" altLang="zh-CN" dirty="0"/>
              <a:t>（可选）</a:t>
            </a:r>
          </a:p>
          <a:p>
            <a:endParaRPr lang="zh-CN" altLang="en-US" dirty="0"/>
          </a:p>
        </p:txBody>
      </p:sp>
    </p:spTree>
    <p:extLst>
      <p:ext uri="{BB962C8B-B14F-4D97-AF65-F5344CB8AC3E}">
        <p14:creationId xmlns:p14="http://schemas.microsoft.com/office/powerpoint/2010/main" val="231589146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软件详细设计概述</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详细设计的</a:t>
            </a:r>
            <a:r>
              <a:rPr lang="en-US" altLang="zh-CN" dirty="0">
                <a:solidFill>
                  <a:schemeClr val="bg1">
                    <a:lumMod val="85000"/>
                  </a:schemeClr>
                </a:solidFill>
              </a:rPr>
              <a:t>UML</a:t>
            </a:r>
            <a:r>
              <a:rPr lang="zh-CN" altLang="en-US" dirty="0">
                <a:solidFill>
                  <a:schemeClr val="bg1">
                    <a:lumMod val="85000"/>
                  </a:schemeClr>
                </a:solidFill>
              </a:rPr>
              <a:t>模型</a:t>
            </a:r>
          </a:p>
          <a:p>
            <a:pPr marL="514350" indent="-514350">
              <a:buFont typeface="+mj-lt"/>
              <a:buAutoNum type="arabicPeriod"/>
            </a:pPr>
            <a:r>
              <a:rPr lang="zh-CN" altLang="en-US" dirty="0">
                <a:solidFill>
                  <a:srgbClr val="C00000"/>
                </a:solidFill>
              </a:rPr>
              <a:t>软件详细设计活动</a:t>
            </a:r>
            <a:endParaRPr lang="en-US" altLang="zh-CN" dirty="0">
              <a:solidFill>
                <a:srgbClr val="C00000"/>
              </a:solidFill>
            </a:endParaRPr>
          </a:p>
          <a:p>
            <a:pPr lvl="1"/>
            <a:r>
              <a:rPr lang="zh-CN" altLang="en-US" dirty="0">
                <a:solidFill>
                  <a:schemeClr val="bg1">
                    <a:lumMod val="85000"/>
                  </a:schemeClr>
                </a:solidFill>
              </a:rPr>
              <a:t>用例设计</a:t>
            </a:r>
            <a:endParaRPr lang="en-US" altLang="zh-CN" dirty="0">
              <a:solidFill>
                <a:schemeClr val="bg1">
                  <a:lumMod val="85000"/>
                </a:schemeClr>
              </a:solidFill>
            </a:endParaRPr>
          </a:p>
          <a:p>
            <a:pPr lvl="1"/>
            <a:r>
              <a:rPr lang="zh-CN" altLang="en-US" dirty="0">
                <a:solidFill>
                  <a:schemeClr val="bg1">
                    <a:lumMod val="85000"/>
                  </a:schemeClr>
                </a:solidFill>
              </a:rPr>
              <a:t>类设计</a:t>
            </a:r>
          </a:p>
          <a:p>
            <a:pPr lvl="1"/>
            <a:r>
              <a:rPr lang="zh-CN" altLang="en-US" b="1" dirty="0">
                <a:solidFill>
                  <a:srgbClr val="C00000"/>
                </a:solidFill>
              </a:rPr>
              <a:t>数据设计</a:t>
            </a:r>
            <a:endParaRPr lang="en-US" altLang="zh-CN" b="1" dirty="0">
              <a:solidFill>
                <a:srgbClr val="C00000"/>
              </a:solidFill>
            </a:endParaRPr>
          </a:p>
          <a:p>
            <a:pPr lvl="1"/>
            <a:r>
              <a:rPr lang="zh-CN" altLang="en-US" dirty="0">
                <a:solidFill>
                  <a:schemeClr val="tx1">
                    <a:lumMod val="95000"/>
                    <a:lumOff val="5000"/>
                  </a:schemeClr>
                </a:solidFill>
              </a:rPr>
              <a:t>子系统和构件设计</a:t>
            </a:r>
            <a:endParaRPr lang="en-US" altLang="zh-CN" b="1" dirty="0">
              <a:solidFill>
                <a:schemeClr val="tx1">
                  <a:lumMod val="95000"/>
                  <a:lumOff val="5000"/>
                </a:schemeClr>
              </a:solidFill>
            </a:endParaRPr>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9813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为什么要进行数据设计</a:t>
            </a:r>
          </a:p>
        </p:txBody>
      </p:sp>
      <p:sp>
        <p:nvSpPr>
          <p:cNvPr id="2" name="内容占位符 1"/>
          <p:cNvSpPr>
            <a:spLocks noGrp="1"/>
          </p:cNvSpPr>
          <p:nvPr>
            <p:ph idx="1"/>
          </p:nvPr>
        </p:nvSpPr>
        <p:spPr/>
        <p:txBody>
          <a:bodyPr/>
          <a:lstStyle/>
          <a:p>
            <a:r>
              <a:rPr lang="zh-CN" altLang="zh-CN" dirty="0"/>
              <a:t>软件系统涉及各种</a:t>
            </a:r>
            <a:r>
              <a:rPr lang="zh-CN" altLang="zh-CN" dirty="0">
                <a:solidFill>
                  <a:srgbClr val="C00000"/>
                </a:solidFill>
              </a:rPr>
              <a:t>信息</a:t>
            </a:r>
            <a:r>
              <a:rPr lang="zh-CN" altLang="en-US" dirty="0"/>
              <a:t>，需要将其</a:t>
            </a:r>
            <a:r>
              <a:rPr lang="zh-CN" altLang="zh-CN" dirty="0"/>
              <a:t>抽象为计算机可以理解和处理的</a:t>
            </a:r>
            <a:r>
              <a:rPr lang="zh-CN" altLang="zh-CN" dirty="0">
                <a:solidFill>
                  <a:srgbClr val="C00000"/>
                </a:solidFill>
              </a:rPr>
              <a:t>数据</a:t>
            </a:r>
            <a:endParaRPr lang="en-US" altLang="zh-CN" dirty="0">
              <a:solidFill>
                <a:srgbClr val="C00000"/>
              </a:solidFill>
            </a:endParaRPr>
          </a:p>
          <a:p>
            <a:r>
              <a:rPr lang="zh-CN" altLang="zh-CN" dirty="0"/>
              <a:t>有些数据需要</a:t>
            </a:r>
            <a:r>
              <a:rPr lang="zh-CN" altLang="zh-CN" dirty="0">
                <a:solidFill>
                  <a:srgbClr val="C00000"/>
                </a:solidFill>
              </a:rPr>
              <a:t>持久保存</a:t>
            </a:r>
            <a:r>
              <a:rPr lang="zh-CN" altLang="zh-CN" dirty="0"/>
              <a:t>的，存放在永久存储介质中</a:t>
            </a:r>
            <a:endParaRPr lang="en-US" altLang="zh-CN" dirty="0"/>
          </a:p>
          <a:p>
            <a:pPr lvl="1"/>
            <a:r>
              <a:rPr lang="zh-CN" altLang="zh-CN" dirty="0"/>
              <a:t>开展数据设计，以支持信息的抽象、组织、存储和读取</a:t>
            </a:r>
            <a:endParaRPr lang="en-US" altLang="zh-CN" dirty="0"/>
          </a:p>
          <a:p>
            <a:r>
              <a:rPr lang="zh-CN" altLang="zh-CN" dirty="0"/>
              <a:t>有些数据则需要存放在</a:t>
            </a:r>
            <a:r>
              <a:rPr lang="zh-CN" altLang="zh-CN" dirty="0">
                <a:solidFill>
                  <a:srgbClr val="C00000"/>
                </a:solidFill>
              </a:rPr>
              <a:t>内存空间</a:t>
            </a:r>
            <a:r>
              <a:rPr lang="zh-CN" altLang="zh-CN" dirty="0"/>
              <a:t>中，由运行的进程对其进行处理</a:t>
            </a:r>
            <a:endParaRPr lang="en-US" altLang="zh-CN" dirty="0"/>
          </a:p>
          <a:p>
            <a:pPr lvl="1"/>
            <a:r>
              <a:rPr lang="zh-CN" altLang="en-US" dirty="0"/>
              <a:t>在类设计中抽象和封装为</a:t>
            </a:r>
            <a:r>
              <a:rPr lang="zh-CN" altLang="zh-CN" dirty="0"/>
              <a:t>类属性</a:t>
            </a:r>
            <a:r>
              <a:rPr lang="zh-CN" altLang="en-US" dirty="0"/>
              <a:t>及其数据类型</a:t>
            </a:r>
          </a:p>
        </p:txBody>
      </p:sp>
    </p:spTree>
    <p:extLst>
      <p:ext uri="{BB962C8B-B14F-4D97-AF65-F5344CB8AC3E}">
        <p14:creationId xmlns:p14="http://schemas.microsoft.com/office/powerpoint/2010/main" val="311341045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en-US" altLang="zh-CN" dirty="0"/>
              <a:t>2.3 </a:t>
            </a:r>
            <a:r>
              <a:rPr lang="zh-CN" altLang="zh-CN" dirty="0"/>
              <a:t>数据设计</a:t>
            </a:r>
            <a:endParaRPr lang="en-US" altLang="zh-CN" dirty="0"/>
          </a:p>
        </p:txBody>
      </p:sp>
      <p:sp>
        <p:nvSpPr>
          <p:cNvPr id="2" name="内容占位符 1"/>
          <p:cNvSpPr>
            <a:spLocks noGrp="1"/>
          </p:cNvSpPr>
          <p:nvPr>
            <p:ph idx="1"/>
          </p:nvPr>
        </p:nvSpPr>
        <p:spPr/>
        <p:txBody>
          <a:bodyPr>
            <a:normAutofit/>
          </a:bodyPr>
          <a:lstStyle/>
          <a:p>
            <a:pPr lvl="0"/>
            <a:r>
              <a:rPr lang="zh-CN" altLang="en-US" dirty="0"/>
              <a:t>任务</a:t>
            </a:r>
            <a:endParaRPr lang="en-US" altLang="zh-CN" dirty="0"/>
          </a:p>
          <a:p>
            <a:pPr lvl="1"/>
            <a:r>
              <a:rPr lang="zh-CN" altLang="zh-CN" dirty="0"/>
              <a:t>设计</a:t>
            </a:r>
            <a:r>
              <a:rPr lang="zh-CN" altLang="en-US" dirty="0"/>
              <a:t>需要</a:t>
            </a:r>
            <a:r>
              <a:rPr lang="zh-CN" altLang="en-US" b="1" dirty="0">
                <a:solidFill>
                  <a:srgbClr val="C00000"/>
                </a:solidFill>
              </a:rPr>
              <a:t>持久保存的数据</a:t>
            </a:r>
            <a:r>
              <a:rPr lang="zh-CN" altLang="en-US" dirty="0"/>
              <a:t>以及这些</a:t>
            </a:r>
            <a:r>
              <a:rPr lang="zh-CN" altLang="en-US" b="1" dirty="0">
                <a:solidFill>
                  <a:srgbClr val="C00000"/>
                </a:solidFill>
              </a:rPr>
              <a:t>数据之间的关系</a:t>
            </a:r>
            <a:endParaRPr lang="en-US" altLang="zh-CN" b="1" dirty="0">
              <a:solidFill>
                <a:srgbClr val="C00000"/>
              </a:solidFill>
            </a:endParaRPr>
          </a:p>
          <a:p>
            <a:pPr lvl="1"/>
            <a:r>
              <a:rPr lang="zh-CN" altLang="zh-CN" dirty="0"/>
              <a:t>数据组织方式（例如关系数据库中的表、关键字、外键等）之间进行映射</a:t>
            </a:r>
            <a:endParaRPr lang="en-US" altLang="zh-CN" dirty="0"/>
          </a:p>
          <a:p>
            <a:pPr lvl="1"/>
            <a:r>
              <a:rPr lang="zh-CN" altLang="zh-CN" dirty="0"/>
              <a:t>为提高数据存储、操作性能而设计</a:t>
            </a:r>
            <a:r>
              <a:rPr lang="zh-CN" altLang="zh-CN" b="1" dirty="0">
                <a:solidFill>
                  <a:srgbClr val="C00000"/>
                </a:solidFill>
              </a:rPr>
              <a:t>持久存储机制优化设施</a:t>
            </a:r>
            <a:endParaRPr lang="en-US" altLang="zh-CN" b="1" dirty="0">
              <a:solidFill>
                <a:srgbClr val="C00000"/>
              </a:solidFill>
            </a:endParaRPr>
          </a:p>
          <a:p>
            <a:r>
              <a:rPr lang="zh-CN" altLang="en-US" dirty="0"/>
              <a:t>设计与建模</a:t>
            </a:r>
            <a:endParaRPr lang="en-US" altLang="zh-CN" dirty="0"/>
          </a:p>
          <a:p>
            <a:pPr lvl="1"/>
            <a:r>
              <a:rPr lang="zh-CN" altLang="en-US" dirty="0"/>
              <a:t>设计数据的</a:t>
            </a:r>
            <a:r>
              <a:rPr lang="zh-CN" altLang="en-US" b="1" dirty="0">
                <a:solidFill>
                  <a:srgbClr val="C00000"/>
                </a:solidFill>
              </a:rPr>
              <a:t>结构、存储、组织和访问</a:t>
            </a:r>
            <a:endParaRPr lang="en-US" altLang="zh-CN" b="1" dirty="0">
              <a:solidFill>
                <a:srgbClr val="C00000"/>
              </a:solidFill>
            </a:endParaRPr>
          </a:p>
          <a:p>
            <a:pPr lvl="1"/>
            <a:r>
              <a:rPr lang="zh-CN" altLang="en-US" dirty="0"/>
              <a:t>对数据设计的结果进行建模</a:t>
            </a:r>
            <a:endParaRPr lang="en-US" altLang="zh-CN" dirty="0"/>
          </a:p>
        </p:txBody>
      </p:sp>
    </p:spTree>
    <p:extLst>
      <p:ext uri="{BB962C8B-B14F-4D97-AF65-F5344CB8AC3E}">
        <p14:creationId xmlns:p14="http://schemas.microsoft.com/office/powerpoint/2010/main" val="235019932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6089929-6B91-4B97-8085-B0AC0192B40C}"/>
              </a:ext>
            </a:extLst>
          </p:cNvPr>
          <p:cNvSpPr/>
          <p:nvPr/>
        </p:nvSpPr>
        <p:spPr>
          <a:xfrm>
            <a:off x="400674" y="4264534"/>
            <a:ext cx="11017224" cy="18362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dirty="0"/>
              <a:t>数据</a:t>
            </a:r>
            <a:r>
              <a:rPr lang="zh-CN" altLang="zh-CN" dirty="0"/>
              <a:t>设计</a:t>
            </a:r>
            <a:r>
              <a:rPr lang="zh-CN" altLang="en-US" dirty="0"/>
              <a:t>过程</a:t>
            </a:r>
          </a:p>
        </p:txBody>
      </p:sp>
      <p:sp>
        <p:nvSpPr>
          <p:cNvPr id="7" name="圆角矩形 6"/>
          <p:cNvSpPr/>
          <p:nvPr/>
        </p:nvSpPr>
        <p:spPr>
          <a:xfrm>
            <a:off x="605234" y="4649116"/>
            <a:ext cx="1501322" cy="112081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确定持久数据</a:t>
            </a:r>
          </a:p>
        </p:txBody>
      </p:sp>
      <p:sp>
        <p:nvSpPr>
          <p:cNvPr id="8" name="右箭头 7"/>
          <p:cNvSpPr/>
          <p:nvPr/>
        </p:nvSpPr>
        <p:spPr>
          <a:xfrm>
            <a:off x="2354326" y="4951455"/>
            <a:ext cx="659008" cy="617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p>
        </p:txBody>
      </p:sp>
      <p:sp>
        <p:nvSpPr>
          <p:cNvPr id="9" name="圆角矩形 8"/>
          <p:cNvSpPr/>
          <p:nvPr/>
        </p:nvSpPr>
        <p:spPr>
          <a:xfrm>
            <a:off x="3195675" y="4691323"/>
            <a:ext cx="2186158" cy="112081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确定数据存储和组织方式</a:t>
            </a:r>
          </a:p>
        </p:txBody>
      </p:sp>
      <p:sp>
        <p:nvSpPr>
          <p:cNvPr id="11" name="圆角矩形 10"/>
          <p:cNvSpPr/>
          <p:nvPr/>
        </p:nvSpPr>
        <p:spPr>
          <a:xfrm>
            <a:off x="9139489" y="4691321"/>
            <a:ext cx="1920240" cy="1078609"/>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评审和优化数据设计</a:t>
            </a:r>
          </a:p>
        </p:txBody>
      </p:sp>
      <p:sp>
        <p:nvSpPr>
          <p:cNvPr id="12" name="圆角矩形 8"/>
          <p:cNvSpPr/>
          <p:nvPr/>
        </p:nvSpPr>
        <p:spPr>
          <a:xfrm>
            <a:off x="6412104" y="4691321"/>
            <a:ext cx="1697113" cy="112081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设计数据访问操作</a:t>
            </a:r>
          </a:p>
        </p:txBody>
      </p:sp>
      <p:cxnSp>
        <p:nvCxnSpPr>
          <p:cNvPr id="27" name="直接箭头连接符 26"/>
          <p:cNvCxnSpPr>
            <a:cxnSpLocks/>
            <a:stCxn id="31" idx="2"/>
          </p:cNvCxnSpPr>
          <p:nvPr/>
        </p:nvCxnSpPr>
        <p:spPr>
          <a:xfrm>
            <a:off x="8193934" y="2932931"/>
            <a:ext cx="0" cy="1331603"/>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圆角矩形 6">
            <a:extLst>
              <a:ext uri="{FF2B5EF4-FFF2-40B4-BE49-F238E27FC236}">
                <a16:creationId xmlns:a16="http://schemas.microsoft.com/office/drawing/2014/main" id="{1F4CED0B-E5C1-42A4-9B4B-D3C658FCE0DD}"/>
              </a:ext>
            </a:extLst>
          </p:cNvPr>
          <p:cNvSpPr/>
          <p:nvPr/>
        </p:nvSpPr>
        <p:spPr>
          <a:xfrm>
            <a:off x="400674" y="1573451"/>
            <a:ext cx="1501322" cy="1332148"/>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bg1"/>
                </a:solidFill>
                <a:latin typeface="微软雅黑" panose="020B0503020204020204" charset="-122"/>
                <a:ea typeface="微软雅黑" panose="020B0503020204020204" charset="-122"/>
              </a:rPr>
              <a:t>用例</a:t>
            </a:r>
            <a:endParaRPr lang="en-US" altLang="zh-CN" dirty="0">
              <a:solidFill>
                <a:schemeClr val="bg1"/>
              </a:solidFill>
              <a:latin typeface="微软雅黑" panose="020B0503020204020204" charset="-122"/>
              <a:ea typeface="微软雅黑" panose="020B0503020204020204" charset="-122"/>
            </a:endParaRPr>
          </a:p>
          <a:p>
            <a:pPr algn="ctr"/>
            <a:r>
              <a:rPr lang="zh-CN" altLang="zh-CN" dirty="0">
                <a:solidFill>
                  <a:schemeClr val="bg1"/>
                </a:solidFill>
                <a:latin typeface="微软雅黑" panose="020B0503020204020204" charset="-122"/>
                <a:ea typeface="微软雅黑" panose="020B0503020204020204" charset="-122"/>
              </a:rPr>
              <a:t>设计</a:t>
            </a:r>
            <a:endParaRPr lang="zh-CN" altLang="en-US" dirty="0">
              <a:solidFill>
                <a:schemeClr val="bg1"/>
              </a:solidFill>
              <a:latin typeface="微软雅黑" panose="020B0503020204020204" charset="-122"/>
              <a:ea typeface="微软雅黑" panose="020B0503020204020204" charset="-122"/>
            </a:endParaRPr>
          </a:p>
        </p:txBody>
      </p:sp>
      <p:sp>
        <p:nvSpPr>
          <p:cNvPr id="29" name="圆角矩形 7">
            <a:extLst>
              <a:ext uri="{FF2B5EF4-FFF2-40B4-BE49-F238E27FC236}">
                <a16:creationId xmlns:a16="http://schemas.microsoft.com/office/drawing/2014/main" id="{B01A8285-A05E-4CEF-BFAF-6D9A2501D659}"/>
              </a:ext>
            </a:extLst>
          </p:cNvPr>
          <p:cNvSpPr/>
          <p:nvPr/>
        </p:nvSpPr>
        <p:spPr>
          <a:xfrm>
            <a:off x="2714838" y="1601026"/>
            <a:ext cx="1501322" cy="1339289"/>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bg1"/>
                </a:solidFill>
                <a:latin typeface="微软雅黑" panose="020B0503020204020204" charset="-122"/>
                <a:ea typeface="微软雅黑" panose="020B0503020204020204" charset="-122"/>
              </a:rPr>
              <a:t>子系统</a:t>
            </a:r>
            <a:r>
              <a:rPr lang="en-US" altLang="zh-CN" dirty="0">
                <a:solidFill>
                  <a:schemeClr val="bg1"/>
                </a:solidFill>
                <a:latin typeface="微软雅黑" panose="020B0503020204020204" charset="-122"/>
                <a:ea typeface="微软雅黑" panose="020B0503020204020204" charset="-122"/>
              </a:rPr>
              <a:t>/</a:t>
            </a:r>
            <a:r>
              <a:rPr lang="zh-CN" altLang="en-US" dirty="0">
                <a:solidFill>
                  <a:schemeClr val="bg1"/>
                </a:solidFill>
                <a:latin typeface="微软雅黑" panose="020B0503020204020204" charset="-122"/>
                <a:ea typeface="微软雅黑" panose="020B0503020204020204" charset="-122"/>
              </a:rPr>
              <a:t>构件</a:t>
            </a:r>
            <a:r>
              <a:rPr lang="zh-CN" altLang="zh-CN" dirty="0">
                <a:solidFill>
                  <a:schemeClr val="bg1"/>
                </a:solidFill>
                <a:latin typeface="微软雅黑" panose="020B0503020204020204" charset="-122"/>
                <a:ea typeface="微软雅黑" panose="020B0503020204020204" charset="-122"/>
              </a:rPr>
              <a:t>设计</a:t>
            </a:r>
            <a:endParaRPr lang="zh-CN" altLang="en-US" dirty="0">
              <a:solidFill>
                <a:schemeClr val="bg1"/>
              </a:solidFill>
              <a:latin typeface="微软雅黑" panose="020B0503020204020204" charset="-122"/>
              <a:ea typeface="微软雅黑" panose="020B0503020204020204" charset="-122"/>
            </a:endParaRPr>
          </a:p>
        </p:txBody>
      </p:sp>
      <p:sp>
        <p:nvSpPr>
          <p:cNvPr id="30" name="圆角矩形 16">
            <a:extLst>
              <a:ext uri="{FF2B5EF4-FFF2-40B4-BE49-F238E27FC236}">
                <a16:creationId xmlns:a16="http://schemas.microsoft.com/office/drawing/2014/main" id="{6616853D-C77D-4B78-BEC5-39DCF247BB7D}"/>
              </a:ext>
            </a:extLst>
          </p:cNvPr>
          <p:cNvSpPr/>
          <p:nvPr/>
        </p:nvSpPr>
        <p:spPr>
          <a:xfrm>
            <a:off x="5046924" y="1628800"/>
            <a:ext cx="1501322" cy="1332148"/>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bg1"/>
                </a:solidFill>
                <a:latin typeface="微软雅黑" panose="020B0503020204020204" charset="-122"/>
                <a:ea typeface="微软雅黑" panose="020B0503020204020204" charset="-122"/>
              </a:rPr>
              <a:t>类设计</a:t>
            </a:r>
            <a:endParaRPr lang="zh-CN" altLang="en-US" dirty="0">
              <a:solidFill>
                <a:schemeClr val="bg1"/>
              </a:solidFill>
              <a:latin typeface="微软雅黑" panose="020B0503020204020204" charset="-122"/>
              <a:ea typeface="微软雅黑" panose="020B0503020204020204" charset="-122"/>
            </a:endParaRPr>
          </a:p>
        </p:txBody>
      </p:sp>
      <p:sp>
        <p:nvSpPr>
          <p:cNvPr id="31" name="圆角矩形 17">
            <a:extLst>
              <a:ext uri="{FF2B5EF4-FFF2-40B4-BE49-F238E27FC236}">
                <a16:creationId xmlns:a16="http://schemas.microsoft.com/office/drawing/2014/main" id="{15C88BFB-E188-42C0-BE8B-12BEF3DDE475}"/>
              </a:ext>
            </a:extLst>
          </p:cNvPr>
          <p:cNvSpPr/>
          <p:nvPr/>
        </p:nvSpPr>
        <p:spPr>
          <a:xfrm>
            <a:off x="7443273" y="1600783"/>
            <a:ext cx="1501322" cy="133214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lt1"/>
                </a:solidFill>
                <a:latin typeface="微软雅黑" panose="020B0503020204020204" charset="-122"/>
                <a:ea typeface="微软雅黑" panose="020B0503020204020204" charset="-122"/>
              </a:rPr>
              <a:t>数据模型设计</a:t>
            </a:r>
            <a:endParaRPr lang="zh-CN" altLang="en-US" dirty="0">
              <a:solidFill>
                <a:schemeClr val="lt1"/>
              </a:solidFill>
              <a:latin typeface="微软雅黑" panose="020B0503020204020204" charset="-122"/>
              <a:ea typeface="微软雅黑" panose="020B0503020204020204" charset="-122"/>
            </a:endParaRPr>
          </a:p>
        </p:txBody>
      </p:sp>
      <p:sp>
        <p:nvSpPr>
          <p:cNvPr id="32" name="圆角矩形 18">
            <a:extLst>
              <a:ext uri="{FF2B5EF4-FFF2-40B4-BE49-F238E27FC236}">
                <a16:creationId xmlns:a16="http://schemas.microsoft.com/office/drawing/2014/main" id="{FBA883D9-13CD-488B-AAF1-69AFAF4240BF}"/>
              </a:ext>
            </a:extLst>
          </p:cNvPr>
          <p:cNvSpPr/>
          <p:nvPr/>
        </p:nvSpPr>
        <p:spPr>
          <a:xfrm>
            <a:off x="9839622" y="1600783"/>
            <a:ext cx="1783237" cy="1332148"/>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评审和文档化</a:t>
            </a:r>
          </a:p>
        </p:txBody>
      </p:sp>
      <p:sp>
        <p:nvSpPr>
          <p:cNvPr id="33" name="右箭头 19">
            <a:extLst>
              <a:ext uri="{FF2B5EF4-FFF2-40B4-BE49-F238E27FC236}">
                <a16:creationId xmlns:a16="http://schemas.microsoft.com/office/drawing/2014/main" id="{92402FF3-86AA-47B5-85A3-E45D8D42F916}"/>
              </a:ext>
            </a:extLst>
          </p:cNvPr>
          <p:cNvSpPr/>
          <p:nvPr/>
        </p:nvSpPr>
        <p:spPr>
          <a:xfrm>
            <a:off x="1983785" y="1885582"/>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4" name="右箭头 19">
            <a:extLst>
              <a:ext uri="{FF2B5EF4-FFF2-40B4-BE49-F238E27FC236}">
                <a16:creationId xmlns:a16="http://schemas.microsoft.com/office/drawing/2014/main" id="{9F49D556-3227-4D2F-8B17-A78F0CF1409D}"/>
              </a:ext>
            </a:extLst>
          </p:cNvPr>
          <p:cNvSpPr/>
          <p:nvPr/>
        </p:nvSpPr>
        <p:spPr>
          <a:xfrm>
            <a:off x="4322592" y="1885582"/>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5" name="右箭头 19">
            <a:extLst>
              <a:ext uri="{FF2B5EF4-FFF2-40B4-BE49-F238E27FC236}">
                <a16:creationId xmlns:a16="http://schemas.microsoft.com/office/drawing/2014/main" id="{200DB5C8-2232-4685-9B42-6F5FF8B0B4B2}"/>
              </a:ext>
            </a:extLst>
          </p:cNvPr>
          <p:cNvSpPr/>
          <p:nvPr/>
        </p:nvSpPr>
        <p:spPr>
          <a:xfrm>
            <a:off x="6652653" y="1885582"/>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6" name="右箭头 19">
            <a:extLst>
              <a:ext uri="{FF2B5EF4-FFF2-40B4-BE49-F238E27FC236}">
                <a16:creationId xmlns:a16="http://schemas.microsoft.com/office/drawing/2014/main" id="{2BB1C517-9D24-44F6-A2E7-1F5B0B5DB7DF}"/>
              </a:ext>
            </a:extLst>
          </p:cNvPr>
          <p:cNvSpPr/>
          <p:nvPr/>
        </p:nvSpPr>
        <p:spPr>
          <a:xfrm>
            <a:off x="9052318" y="1885581"/>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7" name="右箭头 7">
            <a:extLst>
              <a:ext uri="{FF2B5EF4-FFF2-40B4-BE49-F238E27FC236}">
                <a16:creationId xmlns:a16="http://schemas.microsoft.com/office/drawing/2014/main" id="{A450BC98-9CFF-46D4-B75B-16DC2E291941}"/>
              </a:ext>
            </a:extLst>
          </p:cNvPr>
          <p:cNvSpPr/>
          <p:nvPr/>
        </p:nvSpPr>
        <p:spPr>
          <a:xfrm>
            <a:off x="5564174" y="4943205"/>
            <a:ext cx="659008" cy="617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p>
        </p:txBody>
      </p:sp>
      <p:sp>
        <p:nvSpPr>
          <p:cNvPr id="38" name="右箭头 7">
            <a:extLst>
              <a:ext uri="{FF2B5EF4-FFF2-40B4-BE49-F238E27FC236}">
                <a16:creationId xmlns:a16="http://schemas.microsoft.com/office/drawing/2014/main" id="{3DBCC01F-04B8-4D91-B69D-42DE7EE41B12}"/>
              </a:ext>
            </a:extLst>
          </p:cNvPr>
          <p:cNvSpPr/>
          <p:nvPr/>
        </p:nvSpPr>
        <p:spPr>
          <a:xfrm>
            <a:off x="8294849" y="4948662"/>
            <a:ext cx="659008" cy="617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p>
        </p:txBody>
      </p:sp>
    </p:spTree>
    <p:extLst>
      <p:ext uri="{BB962C8B-B14F-4D97-AF65-F5344CB8AC3E}">
        <p14:creationId xmlns:p14="http://schemas.microsoft.com/office/powerpoint/2010/main" val="55970465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a:t>
            </a:r>
            <a:r>
              <a:rPr lang="en-US" altLang="zh-CN" dirty="0">
                <a:effectLst/>
              </a:rPr>
              <a:t>. </a:t>
            </a:r>
            <a:r>
              <a:rPr lang="zh-CN" altLang="zh-CN" dirty="0">
                <a:effectLst/>
              </a:rPr>
              <a:t>确定永久数据</a:t>
            </a:r>
            <a:endParaRPr lang="zh-CN" altLang="en-US" dirty="0"/>
          </a:p>
        </p:txBody>
      </p:sp>
      <p:sp>
        <p:nvSpPr>
          <p:cNvPr id="2" name="内容占位符 1"/>
          <p:cNvSpPr>
            <a:spLocks noGrp="1"/>
          </p:cNvSpPr>
          <p:nvPr>
            <p:ph idx="1"/>
          </p:nvPr>
        </p:nvSpPr>
        <p:spPr/>
        <p:txBody>
          <a:bodyPr/>
          <a:lstStyle/>
          <a:p>
            <a:r>
              <a:rPr lang="zh-CN" altLang="en-US" dirty="0"/>
              <a:t>根据对需求的理解来确定</a:t>
            </a:r>
            <a:r>
              <a:rPr lang="zh-CN" altLang="en-US" dirty="0">
                <a:solidFill>
                  <a:srgbClr val="C00000"/>
                </a:solidFill>
              </a:rPr>
              <a:t>哪些数据需要永久保存</a:t>
            </a:r>
            <a:endParaRPr lang="en-US" altLang="zh-CN" dirty="0">
              <a:solidFill>
                <a:srgbClr val="C00000"/>
              </a:solidFill>
            </a:endParaRPr>
          </a:p>
          <a:p>
            <a:pPr lvl="1"/>
            <a:r>
              <a:rPr lang="zh-CN" altLang="en-US" dirty="0"/>
              <a:t>如用户的账号和密码</a:t>
            </a:r>
            <a:endParaRPr lang="en-US" altLang="zh-CN" dirty="0"/>
          </a:p>
          <a:p>
            <a:pPr lvl="1"/>
            <a:r>
              <a:rPr lang="zh-CN" altLang="en-US" dirty="0"/>
              <a:t>系统设置信息</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68889045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effectLst/>
              </a:rPr>
              <a:t>2. </a:t>
            </a:r>
            <a:r>
              <a:rPr lang="zh-CN" altLang="zh-CN" dirty="0">
                <a:effectLst/>
              </a:rPr>
              <a:t>确定</a:t>
            </a:r>
            <a:r>
              <a:rPr lang="zh-CN" altLang="en-US" dirty="0">
                <a:effectLst/>
              </a:rPr>
              <a:t>持久</a:t>
            </a:r>
            <a:r>
              <a:rPr lang="zh-CN" altLang="zh-CN" dirty="0">
                <a:effectLst/>
              </a:rPr>
              <a:t>数据</a:t>
            </a:r>
            <a:r>
              <a:rPr lang="zh-CN" altLang="en-US" dirty="0">
                <a:effectLst/>
              </a:rPr>
              <a:t>的</a:t>
            </a:r>
            <a:r>
              <a:rPr lang="zh-CN" altLang="zh-CN" dirty="0">
                <a:effectLst/>
              </a:rPr>
              <a:t>存储和组织方式</a:t>
            </a:r>
            <a:endParaRPr lang="zh-CN" altLang="en-US" dirty="0"/>
          </a:p>
        </p:txBody>
      </p:sp>
      <p:sp>
        <p:nvSpPr>
          <p:cNvPr id="2" name="内容占位符 1"/>
          <p:cNvSpPr>
            <a:spLocks noGrp="1"/>
          </p:cNvSpPr>
          <p:nvPr>
            <p:ph idx="1"/>
          </p:nvPr>
        </p:nvSpPr>
        <p:spPr/>
        <p:txBody>
          <a:bodyPr/>
          <a:lstStyle/>
          <a:p>
            <a:r>
              <a:rPr lang="zh-CN" altLang="zh-CN" dirty="0"/>
              <a:t>将数据存储在</a:t>
            </a:r>
            <a:r>
              <a:rPr lang="zh-CN" altLang="zh-CN" dirty="0">
                <a:solidFill>
                  <a:srgbClr val="C00000"/>
                </a:solidFill>
              </a:rPr>
              <a:t>数据文件</a:t>
            </a:r>
            <a:r>
              <a:rPr lang="zh-CN" altLang="zh-CN" dirty="0"/>
              <a:t>中</a:t>
            </a:r>
            <a:endParaRPr lang="en-US" altLang="zh-CN" dirty="0"/>
          </a:p>
          <a:p>
            <a:pPr lvl="1"/>
            <a:r>
              <a:rPr lang="zh-CN" altLang="zh-CN" dirty="0"/>
              <a:t>确定数据存储的组织格式，以便将格式化和结构化的数据存放在数据文件之中</a:t>
            </a:r>
            <a:endParaRPr lang="en-US" altLang="zh-CN" dirty="0"/>
          </a:p>
          <a:p>
            <a:pPr lvl="1"/>
            <a:endParaRPr lang="en-US" altLang="zh-CN" dirty="0"/>
          </a:p>
          <a:p>
            <a:r>
              <a:rPr lang="zh-CN" altLang="zh-CN" dirty="0"/>
              <a:t>将数据存储在</a:t>
            </a:r>
            <a:r>
              <a:rPr lang="zh-CN" altLang="zh-CN" dirty="0">
                <a:solidFill>
                  <a:srgbClr val="C00000"/>
                </a:solidFill>
              </a:rPr>
              <a:t>数据库</a:t>
            </a:r>
            <a:r>
              <a:rPr lang="zh-CN" altLang="zh-CN" dirty="0"/>
              <a:t>中</a:t>
            </a:r>
            <a:endParaRPr lang="en-US" altLang="zh-CN" dirty="0"/>
          </a:p>
          <a:p>
            <a:pPr lvl="1"/>
            <a:r>
              <a:rPr lang="zh-CN" altLang="zh-CN" dirty="0"/>
              <a:t>设计支持数据存储的数据库表</a:t>
            </a:r>
            <a:endParaRPr lang="zh-CN" altLang="en-US" dirty="0"/>
          </a:p>
        </p:txBody>
      </p:sp>
    </p:spTree>
    <p:extLst>
      <p:ext uri="{BB962C8B-B14F-4D97-AF65-F5344CB8AC3E}">
        <p14:creationId xmlns:p14="http://schemas.microsoft.com/office/powerpoint/2010/main" val="177814997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确定持久数据条目</a:t>
            </a:r>
            <a:endParaRPr lang="zh-CN" altLang="en-US" dirty="0"/>
          </a:p>
        </p:txBody>
      </p:sp>
      <p:sp>
        <p:nvSpPr>
          <p:cNvPr id="2" name="内容占位符 1"/>
          <p:cNvSpPr>
            <a:spLocks noGrp="1"/>
          </p:cNvSpPr>
          <p:nvPr>
            <p:ph idx="1"/>
          </p:nvPr>
        </p:nvSpPr>
        <p:spPr/>
        <p:txBody>
          <a:bodyPr/>
          <a:lstStyle/>
          <a:p>
            <a:r>
              <a:rPr lang="zh-CN" altLang="zh-CN" dirty="0"/>
              <a:t>确定设计模型中需要持久保存的</a:t>
            </a:r>
            <a:r>
              <a:rPr lang="zh-CN" altLang="zh-CN" dirty="0">
                <a:solidFill>
                  <a:srgbClr val="C00000"/>
                </a:solidFill>
              </a:rPr>
              <a:t>类的对象及其属性</a:t>
            </a:r>
            <a:endParaRPr lang="en-US" altLang="zh-CN" dirty="0">
              <a:solidFill>
                <a:srgbClr val="C00000"/>
              </a:solidFill>
            </a:endParaRPr>
          </a:p>
          <a:p>
            <a:r>
              <a:rPr lang="zh-CN" altLang="zh-CN" dirty="0"/>
              <a:t>面向对象设计模型</a:t>
            </a:r>
            <a:r>
              <a:rPr lang="zh-CN" altLang="en-US" dirty="0"/>
              <a:t>与关系数据库模型的对应关系</a:t>
            </a:r>
            <a:endParaRPr lang="en-US" altLang="zh-CN" dirty="0"/>
          </a:p>
          <a:p>
            <a:pPr lvl="1"/>
            <a:r>
              <a:rPr lang="zh-CN" altLang="zh-CN" dirty="0"/>
              <a:t>类对应于</a:t>
            </a:r>
            <a:r>
              <a:rPr lang="zh-CN" altLang="en-US" dirty="0"/>
              <a:t> </a:t>
            </a:r>
            <a:r>
              <a:rPr lang="en-US" altLang="zh-CN" dirty="0"/>
              <a:t>“</a:t>
            </a:r>
            <a:r>
              <a:rPr lang="zh-CN" altLang="zh-CN" b="1" dirty="0">
                <a:solidFill>
                  <a:srgbClr val="C00000"/>
                </a:solidFill>
              </a:rPr>
              <a:t>表格</a:t>
            </a:r>
            <a:r>
              <a:rPr lang="en-US" altLang="zh-CN" dirty="0"/>
              <a:t>”</a:t>
            </a:r>
            <a:r>
              <a:rPr lang="zh-CN" altLang="zh-CN" dirty="0"/>
              <a:t>（</a:t>
            </a:r>
            <a:r>
              <a:rPr lang="en-US" altLang="zh-CN" dirty="0"/>
              <a:t>table</a:t>
            </a:r>
            <a:r>
              <a:rPr lang="zh-CN" altLang="zh-CN" dirty="0"/>
              <a:t>）</a:t>
            </a:r>
            <a:endParaRPr lang="en-US" altLang="zh-CN" dirty="0"/>
          </a:p>
          <a:p>
            <a:pPr lvl="1"/>
            <a:r>
              <a:rPr lang="zh-CN" altLang="zh-CN" dirty="0"/>
              <a:t>对象对应于</a:t>
            </a:r>
            <a:r>
              <a:rPr lang="en-US" altLang="zh-CN" dirty="0"/>
              <a:t>“</a:t>
            </a:r>
            <a:r>
              <a:rPr lang="zh-CN" altLang="zh-CN" b="1" dirty="0">
                <a:solidFill>
                  <a:srgbClr val="C00000"/>
                </a:solidFill>
              </a:rPr>
              <a:t>记录</a:t>
            </a:r>
            <a:r>
              <a:rPr lang="en-US" altLang="zh-CN" dirty="0"/>
              <a:t>”</a:t>
            </a:r>
            <a:r>
              <a:rPr lang="zh-CN" altLang="zh-CN" dirty="0"/>
              <a:t>（</a:t>
            </a:r>
            <a:r>
              <a:rPr lang="en-US" altLang="zh-CN" dirty="0"/>
              <a:t>record</a:t>
            </a:r>
            <a:r>
              <a:rPr lang="zh-CN" altLang="zh-CN" dirty="0"/>
              <a:t>）</a:t>
            </a:r>
            <a:endParaRPr lang="en-US" altLang="zh-CN" dirty="0"/>
          </a:p>
          <a:p>
            <a:pPr lvl="1"/>
            <a:r>
              <a:rPr lang="zh-CN" altLang="zh-CN" dirty="0"/>
              <a:t>属性对应于表格中的</a:t>
            </a:r>
            <a:r>
              <a:rPr lang="en-US" altLang="zh-CN" dirty="0"/>
              <a:t>“</a:t>
            </a:r>
            <a:r>
              <a:rPr lang="zh-CN" altLang="zh-CN" b="1" dirty="0">
                <a:solidFill>
                  <a:srgbClr val="C00000"/>
                </a:solidFill>
              </a:rPr>
              <a:t>字段</a:t>
            </a:r>
            <a:r>
              <a:rPr lang="en-US" altLang="zh-CN" dirty="0"/>
              <a:t>”</a:t>
            </a:r>
            <a:r>
              <a:rPr lang="zh-CN" altLang="zh-CN" dirty="0"/>
              <a:t>（</a:t>
            </a:r>
            <a:r>
              <a:rPr lang="en-US" altLang="zh-CN" dirty="0"/>
              <a:t>field</a:t>
            </a:r>
            <a:r>
              <a:rPr lang="zh-CN" altLang="zh-CN" dirty="0"/>
              <a:t>）</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838622" y="3918148"/>
          <a:ext cx="7941880" cy="2247702"/>
        </p:xfrm>
        <a:graphic>
          <a:graphicData uri="http://schemas.openxmlformats.org/presentationml/2006/ole">
            <mc:AlternateContent xmlns:mc="http://schemas.openxmlformats.org/markup-compatibility/2006">
              <mc:Choice xmlns:v="urn:schemas-microsoft-com:vml" Requires="v">
                <p:oleObj name="Visio" r:id="rId2" imgW="4798060" imgH="1365885" progId="Visio.Drawing.11">
                  <p:embed/>
                </p:oleObj>
              </mc:Choice>
              <mc:Fallback>
                <p:oleObj name="Visio" r:id="rId2" imgW="4798060" imgH="1365885" progId="Visio.Drawing.11">
                  <p:embed/>
                  <p:pic>
                    <p:nvPicPr>
                      <p:cNvPr id="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22" y="3918148"/>
                        <a:ext cx="7941880" cy="2247702"/>
                      </a:xfrm>
                      <a:prstGeom prst="rect">
                        <a:avLst/>
                      </a:prstGeom>
                      <a:noFill/>
                    </p:spPr>
                  </p:pic>
                </p:oleObj>
              </mc:Fallback>
            </mc:AlternateContent>
          </a:graphicData>
        </a:graphic>
      </p:graphicFrame>
      <p:cxnSp>
        <p:nvCxnSpPr>
          <p:cNvPr id="4" name="直接连接符 3">
            <a:extLst>
              <a:ext uri="{FF2B5EF4-FFF2-40B4-BE49-F238E27FC236}">
                <a16:creationId xmlns:a16="http://schemas.microsoft.com/office/drawing/2014/main" id="{18578E2D-33FD-81D2-3BA4-1B04315DB747}"/>
              </a:ext>
            </a:extLst>
          </p:cNvPr>
          <p:cNvCxnSpPr/>
          <p:nvPr/>
        </p:nvCxnSpPr>
        <p:spPr>
          <a:xfrm flipH="1">
            <a:off x="7823398" y="3969060"/>
            <a:ext cx="1224136" cy="360040"/>
          </a:xfrm>
          <a:prstGeom prst="line">
            <a:avLst/>
          </a:prstGeom>
          <a:ln w="222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0391D2E-BA5F-BC61-2186-98E799646401}"/>
              </a:ext>
            </a:extLst>
          </p:cNvPr>
          <p:cNvSpPr txBox="1"/>
          <p:nvPr/>
        </p:nvSpPr>
        <p:spPr>
          <a:xfrm>
            <a:off x="9155546" y="3687415"/>
            <a:ext cx="1422184"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表格名称</a:t>
            </a:r>
          </a:p>
        </p:txBody>
      </p:sp>
      <p:cxnSp>
        <p:nvCxnSpPr>
          <p:cNvPr id="10" name="直接连接符 9">
            <a:extLst>
              <a:ext uri="{FF2B5EF4-FFF2-40B4-BE49-F238E27FC236}">
                <a16:creationId xmlns:a16="http://schemas.microsoft.com/office/drawing/2014/main" id="{AEE41C16-A343-2B20-BD25-529C3076A381}"/>
              </a:ext>
            </a:extLst>
          </p:cNvPr>
          <p:cNvCxnSpPr/>
          <p:nvPr/>
        </p:nvCxnSpPr>
        <p:spPr>
          <a:xfrm flipH="1">
            <a:off x="6995306" y="4725144"/>
            <a:ext cx="2160240" cy="468052"/>
          </a:xfrm>
          <a:prstGeom prst="line">
            <a:avLst/>
          </a:prstGeom>
          <a:ln w="222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7169B6A-217B-0E75-E1FC-3CF3C35457B5}"/>
              </a:ext>
            </a:extLst>
          </p:cNvPr>
          <p:cNvSpPr txBox="1"/>
          <p:nvPr/>
        </p:nvSpPr>
        <p:spPr>
          <a:xfrm>
            <a:off x="9236195" y="4473938"/>
            <a:ext cx="1415772"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字段名称</a:t>
            </a:r>
          </a:p>
        </p:txBody>
      </p:sp>
    </p:spTree>
    <p:extLst>
      <p:ext uri="{BB962C8B-B14F-4D97-AF65-F5344CB8AC3E}">
        <p14:creationId xmlns:p14="http://schemas.microsoft.com/office/powerpoint/2010/main" val="229510676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1:1</a:t>
            </a:r>
            <a:r>
              <a:rPr lang="zh-CN" altLang="zh-CN" dirty="0">
                <a:effectLst/>
              </a:rPr>
              <a:t>、</a:t>
            </a:r>
            <a:r>
              <a:rPr lang="en-US" altLang="zh-CN" dirty="0">
                <a:effectLst/>
              </a:rPr>
              <a:t>1:n</a:t>
            </a:r>
            <a:r>
              <a:rPr lang="zh-CN" altLang="zh-CN" dirty="0">
                <a:effectLst/>
              </a:rPr>
              <a:t>关联关系的映射</a:t>
            </a:r>
            <a:endParaRPr lang="zh-CN" altLang="en-US" dirty="0"/>
          </a:p>
        </p:txBody>
      </p:sp>
      <p:sp>
        <p:nvSpPr>
          <p:cNvPr id="2" name="内容占位符 1"/>
          <p:cNvSpPr>
            <a:spLocks noGrp="1"/>
          </p:cNvSpPr>
          <p:nvPr>
            <p:ph idx="1"/>
          </p:nvPr>
        </p:nvSpPr>
        <p:spPr/>
        <p:txBody>
          <a:bodyPr/>
          <a:lstStyle/>
          <a:p>
            <a:r>
              <a:rPr lang="zh-CN" altLang="zh-CN" sz="2800" b="0" dirty="0"/>
              <a:t>假设类</a:t>
            </a:r>
            <a:r>
              <a:rPr lang="en-US" altLang="zh-CN" sz="2800" b="0" dirty="0"/>
              <a:t>C1</a:t>
            </a:r>
            <a:r>
              <a:rPr lang="zh-CN" altLang="zh-CN" sz="2800" b="0" dirty="0"/>
              <a:t>、</a:t>
            </a:r>
            <a:r>
              <a:rPr lang="en-US" altLang="zh-CN" sz="2800" b="0" dirty="0"/>
              <a:t>C2</a:t>
            </a:r>
            <a:r>
              <a:rPr lang="zh-CN" altLang="zh-CN" sz="2800" b="0" dirty="0"/>
              <a:t>对应的表格分别为</a:t>
            </a:r>
            <a:r>
              <a:rPr lang="en-US" altLang="zh-CN" sz="2800" b="0" dirty="0"/>
              <a:t>T_C1</a:t>
            </a:r>
            <a:r>
              <a:rPr lang="zh-CN" altLang="zh-CN" sz="2800" b="0" dirty="0"/>
              <a:t>、</a:t>
            </a:r>
            <a:r>
              <a:rPr lang="en-US" altLang="zh-CN" sz="2800" b="0" dirty="0"/>
              <a:t>T_C2</a:t>
            </a:r>
            <a:r>
              <a:rPr lang="zh-CN" altLang="zh-CN" sz="2800" b="0" dirty="0"/>
              <a:t>，只要将</a:t>
            </a:r>
            <a:r>
              <a:rPr lang="en-US" altLang="zh-CN" sz="2800" b="0" dirty="0"/>
              <a:t>T_C1</a:t>
            </a:r>
            <a:r>
              <a:rPr lang="zh-CN" altLang="zh-CN" sz="2800" b="0" dirty="0"/>
              <a:t>中</a:t>
            </a:r>
            <a:r>
              <a:rPr lang="zh-CN" altLang="zh-CN" sz="2800" b="0" dirty="0">
                <a:solidFill>
                  <a:srgbClr val="C00000"/>
                </a:solidFill>
              </a:rPr>
              <a:t>关键字段</a:t>
            </a:r>
            <a:r>
              <a:rPr lang="zh-CN" altLang="zh-CN" sz="2800" b="0" dirty="0"/>
              <a:t>纳入</a:t>
            </a:r>
            <a:r>
              <a:rPr lang="en-US" altLang="zh-CN" sz="2800" b="0" dirty="0"/>
              <a:t>T_C2</a:t>
            </a:r>
            <a:r>
              <a:rPr lang="zh-CN" altLang="zh-CN" sz="2800" b="0" dirty="0"/>
              <a:t>中作为</a:t>
            </a:r>
            <a:r>
              <a:rPr lang="zh-CN" altLang="zh-CN" sz="2800" b="0" dirty="0">
                <a:solidFill>
                  <a:srgbClr val="C00000"/>
                </a:solidFill>
              </a:rPr>
              <a:t>外键</a:t>
            </a:r>
            <a:r>
              <a:rPr lang="zh-CN" altLang="zh-CN" sz="2800" b="0" dirty="0"/>
              <a:t>，就可表示从</a:t>
            </a:r>
            <a:r>
              <a:rPr lang="en-US" altLang="zh-CN" sz="2800" b="0" dirty="0"/>
              <a:t>T_C1</a:t>
            </a:r>
            <a:r>
              <a:rPr lang="zh-CN" altLang="zh-CN" sz="2800" b="0" dirty="0"/>
              <a:t>到</a:t>
            </a:r>
            <a:r>
              <a:rPr lang="en-US" altLang="zh-CN" sz="2800" b="0" dirty="0"/>
              <a:t>T_C2</a:t>
            </a:r>
            <a:r>
              <a:rPr lang="zh-CN" altLang="zh-CN" sz="2800" b="0" dirty="0"/>
              <a:t>间的</a:t>
            </a:r>
            <a:r>
              <a:rPr lang="en-US" altLang="zh-CN" sz="2800" b="0" dirty="0"/>
              <a:t>1:1</a:t>
            </a:r>
            <a:r>
              <a:rPr lang="zh-CN" altLang="zh-CN" sz="2800" b="0" dirty="0"/>
              <a:t>、</a:t>
            </a:r>
            <a:r>
              <a:rPr lang="en-US" altLang="zh-CN" sz="2800" b="0" dirty="0"/>
              <a:t>1:n </a:t>
            </a:r>
            <a:r>
              <a:rPr lang="zh-CN" altLang="zh-CN" sz="2800" b="0" dirty="0">
                <a:solidFill>
                  <a:srgbClr val="C00000"/>
                </a:solidFill>
              </a:rPr>
              <a:t>关联关系</a:t>
            </a:r>
            <a:endParaRPr lang="zh-CN" altLang="en-US" sz="2800" b="0" dirty="0">
              <a:solidFill>
                <a:srgbClr val="C00000"/>
              </a:solidFill>
            </a:endParaRP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2"/>
          <a:stretch>
            <a:fillRect/>
          </a:stretch>
        </p:blipFill>
        <p:spPr>
          <a:xfrm>
            <a:off x="2854846" y="3284984"/>
            <a:ext cx="6588732" cy="2892448"/>
          </a:xfrm>
          <a:prstGeom prst="rect">
            <a:avLst/>
          </a:prstGeom>
          <a:noFill/>
          <a:ln>
            <a:noFill/>
          </a:ln>
        </p:spPr>
      </p:pic>
      <p:sp>
        <p:nvSpPr>
          <p:cNvPr id="10" name="矩形: 圆角 9"/>
          <p:cNvSpPr/>
          <p:nvPr/>
        </p:nvSpPr>
        <p:spPr>
          <a:xfrm>
            <a:off x="6959302" y="5445224"/>
            <a:ext cx="2304256" cy="504056"/>
          </a:xfrm>
          <a:prstGeom prst="round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489174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n:m</a:t>
            </a:r>
            <a:r>
              <a:rPr lang="zh-CN" altLang="zh-CN" dirty="0">
                <a:effectLst/>
              </a:rPr>
              <a:t>关联关系的映射</a:t>
            </a:r>
            <a:endParaRPr lang="zh-CN" altLang="en-US" dirty="0"/>
          </a:p>
        </p:txBody>
      </p:sp>
      <p:sp>
        <p:nvSpPr>
          <p:cNvPr id="2" name="内容占位符 1"/>
          <p:cNvSpPr>
            <a:spLocks noGrp="1"/>
          </p:cNvSpPr>
          <p:nvPr>
            <p:ph idx="1"/>
          </p:nvPr>
        </p:nvSpPr>
        <p:spPr/>
        <p:txBody>
          <a:bodyPr/>
          <a:lstStyle/>
          <a:p>
            <a:r>
              <a:rPr lang="zh-CN" altLang="zh-CN" sz="2800" b="0" dirty="0"/>
              <a:t>在</a:t>
            </a:r>
            <a:r>
              <a:rPr lang="en-US" altLang="zh-CN" sz="2800" b="0" dirty="0"/>
              <a:t>T_C1</a:t>
            </a:r>
            <a:r>
              <a:rPr lang="zh-CN" altLang="en-US" sz="2800" b="0" dirty="0"/>
              <a:t>、</a:t>
            </a:r>
            <a:r>
              <a:rPr lang="en-US" altLang="zh-CN" sz="2800" b="0" dirty="0"/>
              <a:t>T_C2</a:t>
            </a:r>
            <a:r>
              <a:rPr lang="zh-CN" altLang="zh-CN" sz="2800" b="0" dirty="0"/>
              <a:t>间引进新交叉表格</a:t>
            </a:r>
            <a:r>
              <a:rPr lang="en-US" altLang="zh-CN" sz="2800" b="0" dirty="0" err="1">
                <a:solidFill>
                  <a:srgbClr val="C00000"/>
                </a:solidFill>
              </a:rPr>
              <a:t>T_Intersection</a:t>
            </a:r>
            <a:r>
              <a:rPr lang="zh-CN" altLang="zh-CN" sz="2800" b="0" dirty="0"/>
              <a:t>，将</a:t>
            </a:r>
            <a:r>
              <a:rPr lang="en-US" altLang="zh-CN" sz="2800" b="0" dirty="0"/>
              <a:t>T_C1</a:t>
            </a:r>
            <a:r>
              <a:rPr lang="zh-CN" altLang="en-US" sz="2800" b="0" dirty="0"/>
              <a:t>、</a:t>
            </a:r>
            <a:r>
              <a:rPr lang="en-US" altLang="zh-CN" sz="2800" b="0" dirty="0"/>
              <a:t>T_C2</a:t>
            </a:r>
            <a:r>
              <a:rPr lang="zh-CN" altLang="zh-CN" sz="2800" b="0" dirty="0"/>
              <a:t>关键字段纳入</a:t>
            </a:r>
            <a:r>
              <a:rPr lang="en-US" altLang="zh-CN" sz="2800" b="0" dirty="0" err="1"/>
              <a:t>T_Intersection</a:t>
            </a:r>
            <a:r>
              <a:rPr lang="zh-CN" altLang="zh-CN" sz="2800" b="0" dirty="0"/>
              <a:t>中作为外键，在</a:t>
            </a:r>
            <a:r>
              <a:rPr lang="en-US" altLang="zh-CN" sz="2800" b="0" dirty="0"/>
              <a:t>T_C1</a:t>
            </a:r>
            <a:r>
              <a:rPr lang="zh-CN" altLang="zh-CN" sz="2800" b="0" dirty="0"/>
              <a:t>与</a:t>
            </a:r>
            <a:r>
              <a:rPr lang="en-US" altLang="zh-CN" sz="2800" b="0" dirty="0" err="1"/>
              <a:t>T_Intersection</a:t>
            </a:r>
            <a:r>
              <a:rPr lang="zh-CN" altLang="zh-CN" sz="2800" b="0" dirty="0"/>
              <a:t>之间、</a:t>
            </a:r>
            <a:r>
              <a:rPr lang="en-US" altLang="zh-CN" sz="2800" b="0" dirty="0"/>
              <a:t>T_C2</a:t>
            </a:r>
            <a:r>
              <a:rPr lang="zh-CN" altLang="zh-CN" sz="2800" b="0" dirty="0"/>
              <a:t>与</a:t>
            </a:r>
            <a:r>
              <a:rPr lang="en-US" altLang="zh-CN" sz="2800" b="0" dirty="0" err="1"/>
              <a:t>T_Intersection</a:t>
            </a:r>
            <a:r>
              <a:rPr lang="zh-CN" altLang="zh-CN" sz="2800" b="0" dirty="0"/>
              <a:t>之间建立</a:t>
            </a:r>
            <a:r>
              <a:rPr lang="zh-CN" altLang="zh-CN" sz="2800" b="0" dirty="0">
                <a:solidFill>
                  <a:srgbClr val="C00000"/>
                </a:solidFill>
              </a:rPr>
              <a:t>一对多关系</a:t>
            </a:r>
            <a:endParaRPr lang="zh-CN" altLang="en-US" sz="2800" b="0" dirty="0">
              <a:solidFill>
                <a:srgbClr val="C00000"/>
              </a:solidFill>
            </a:endParaRP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p:nvPr/>
        </p:nvPicPr>
        <p:blipFill>
          <a:blip r:embed="rId2"/>
          <a:stretch>
            <a:fillRect/>
          </a:stretch>
        </p:blipFill>
        <p:spPr>
          <a:xfrm>
            <a:off x="2494806" y="3478693"/>
            <a:ext cx="6984776" cy="2830627"/>
          </a:xfrm>
          <a:prstGeom prst="rect">
            <a:avLst/>
          </a:prstGeom>
          <a:noFill/>
          <a:ln>
            <a:noFill/>
          </a:ln>
        </p:spPr>
      </p:pic>
      <p:sp>
        <p:nvSpPr>
          <p:cNvPr id="9" name="矩形: 圆角 8"/>
          <p:cNvSpPr/>
          <p:nvPr/>
        </p:nvSpPr>
        <p:spPr>
          <a:xfrm>
            <a:off x="4835066" y="5013176"/>
            <a:ext cx="2304256" cy="1394768"/>
          </a:xfrm>
          <a:prstGeom prst="round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18011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D6D3D-0497-4409-8A0C-F40535515EE4}"/>
              </a:ext>
            </a:extLst>
          </p:cNvPr>
          <p:cNvSpPr>
            <a:spLocks noGrp="1"/>
          </p:cNvSpPr>
          <p:nvPr>
            <p:ph type="title"/>
          </p:nvPr>
        </p:nvSpPr>
        <p:spPr>
          <a:xfrm>
            <a:off x="550590" y="8620"/>
            <a:ext cx="10909212" cy="707886"/>
          </a:xfrm>
        </p:spPr>
        <p:txBody>
          <a:bodyPr/>
          <a:lstStyle/>
          <a:p>
            <a:r>
              <a:rPr lang="zh-CN" altLang="en-US" dirty="0"/>
              <a:t>软件详细设计活动（</a:t>
            </a:r>
            <a:r>
              <a:rPr lang="en-US" altLang="zh-CN" dirty="0"/>
              <a:t>1/2</a:t>
            </a:r>
            <a:r>
              <a:rPr lang="zh-CN" altLang="en-US" dirty="0"/>
              <a:t>）</a:t>
            </a:r>
          </a:p>
        </p:txBody>
      </p:sp>
      <p:sp>
        <p:nvSpPr>
          <p:cNvPr id="3" name="内容占位符 2">
            <a:extLst>
              <a:ext uri="{FF2B5EF4-FFF2-40B4-BE49-F238E27FC236}">
                <a16:creationId xmlns:a16="http://schemas.microsoft.com/office/drawing/2014/main" id="{0CB1197D-15A2-47DF-A77E-B339CF710EB2}"/>
              </a:ext>
            </a:extLst>
          </p:cNvPr>
          <p:cNvSpPr>
            <a:spLocks noGrp="1"/>
          </p:cNvSpPr>
          <p:nvPr>
            <p:ph idx="1"/>
          </p:nvPr>
        </p:nvSpPr>
        <p:spPr>
          <a:xfrm>
            <a:off x="539750" y="1125538"/>
            <a:ext cx="10920052" cy="5040312"/>
          </a:xfrm>
        </p:spPr>
        <p:txBody>
          <a:bodyPr/>
          <a:lstStyle/>
          <a:p>
            <a:r>
              <a:rPr lang="zh-CN" altLang="en-US" dirty="0"/>
              <a:t>用例设计</a:t>
            </a:r>
            <a:endParaRPr lang="en-US" altLang="zh-CN" dirty="0"/>
          </a:p>
          <a:p>
            <a:pPr lvl="1"/>
            <a:r>
              <a:rPr lang="zh-CN" altLang="zh-CN" dirty="0"/>
              <a:t>给出</a:t>
            </a:r>
            <a:r>
              <a:rPr lang="zh-CN" altLang="zh-CN" b="1" dirty="0">
                <a:solidFill>
                  <a:srgbClr val="C00000"/>
                </a:solidFill>
              </a:rPr>
              <a:t>用例的具体实现解决方案</a:t>
            </a:r>
            <a:r>
              <a:rPr lang="zh-CN" altLang="zh-CN" dirty="0"/>
              <a:t>，描述用例是如何通过</a:t>
            </a:r>
            <a:r>
              <a:rPr lang="zh-CN" altLang="en-US" b="1" dirty="0">
                <a:solidFill>
                  <a:srgbClr val="C00000"/>
                </a:solidFill>
              </a:rPr>
              <a:t>细粒度</a:t>
            </a:r>
            <a:r>
              <a:rPr lang="zh-CN" altLang="zh-CN" b="1" dirty="0">
                <a:solidFill>
                  <a:srgbClr val="C00000"/>
                </a:solidFill>
              </a:rPr>
              <a:t>设计元素</a:t>
            </a:r>
            <a:r>
              <a:rPr lang="zh-CN" altLang="zh-CN" dirty="0"/>
              <a:t>（</a:t>
            </a:r>
            <a:r>
              <a:rPr lang="zh-CN" altLang="en-US" dirty="0"/>
              <a:t>如</a:t>
            </a:r>
            <a:r>
              <a:rPr lang="zh-CN" altLang="zh-CN" dirty="0"/>
              <a:t>设计类）的交互和协作来完成的</a:t>
            </a:r>
            <a:endParaRPr lang="en-US" altLang="zh-CN" dirty="0"/>
          </a:p>
          <a:p>
            <a:pPr lvl="1"/>
            <a:endParaRPr lang="en-US" altLang="zh-CN" dirty="0"/>
          </a:p>
          <a:p>
            <a:r>
              <a:rPr lang="zh-CN" altLang="zh-CN" dirty="0"/>
              <a:t>类设计</a:t>
            </a:r>
            <a:endParaRPr lang="en-US" altLang="zh-CN" dirty="0"/>
          </a:p>
          <a:p>
            <a:pPr lvl="1"/>
            <a:r>
              <a:rPr lang="zh-CN" altLang="zh-CN" dirty="0"/>
              <a:t>给出每个设计类的</a:t>
            </a:r>
            <a:r>
              <a:rPr lang="zh-CN" altLang="zh-CN" b="1" dirty="0">
                <a:solidFill>
                  <a:srgbClr val="C00000"/>
                </a:solidFill>
              </a:rPr>
              <a:t>具体</a:t>
            </a:r>
            <a:r>
              <a:rPr lang="zh-CN" altLang="en-US" b="1" dirty="0">
                <a:solidFill>
                  <a:srgbClr val="C00000"/>
                </a:solidFill>
              </a:rPr>
              <a:t>实现</a:t>
            </a:r>
            <a:r>
              <a:rPr lang="zh-CN" altLang="zh-CN" b="1" dirty="0">
                <a:solidFill>
                  <a:srgbClr val="C00000"/>
                </a:solidFill>
              </a:rPr>
              <a:t>细节</a:t>
            </a:r>
            <a:r>
              <a:rPr lang="zh-CN" altLang="zh-CN" dirty="0"/>
              <a:t>，包括类的属性定义、方法的实现算法等，使得程序员能够基于类设计给出这些类的实现代码</a:t>
            </a:r>
            <a:endParaRPr lang="en-US" altLang="zh-CN" dirty="0"/>
          </a:p>
          <a:p>
            <a:endParaRPr lang="zh-CN" altLang="en-US" dirty="0"/>
          </a:p>
        </p:txBody>
      </p:sp>
    </p:spTree>
    <p:extLst>
      <p:ext uri="{BB962C8B-B14F-4D97-AF65-F5344CB8AC3E}">
        <p14:creationId xmlns:p14="http://schemas.microsoft.com/office/powerpoint/2010/main" val="161016435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继承关系的</a:t>
            </a:r>
            <a:r>
              <a:rPr lang="zh-CN" altLang="en-US" dirty="0">
                <a:effectLst/>
              </a:rPr>
              <a:t>数据库表设计</a:t>
            </a:r>
            <a:r>
              <a:rPr lang="en-US" altLang="zh-CN" dirty="0">
                <a:effectLst/>
              </a:rPr>
              <a:t>(1/2)</a:t>
            </a:r>
            <a:endParaRPr lang="zh-CN" altLang="en-US" dirty="0"/>
          </a:p>
        </p:txBody>
      </p:sp>
      <p:sp>
        <p:nvSpPr>
          <p:cNvPr id="2" name="内容占位符 1"/>
          <p:cNvSpPr>
            <a:spLocks noGrp="1"/>
          </p:cNvSpPr>
          <p:nvPr>
            <p:ph idx="1"/>
          </p:nvPr>
        </p:nvSpPr>
        <p:spPr/>
        <p:txBody>
          <a:bodyPr/>
          <a:lstStyle/>
          <a:p>
            <a:r>
              <a:rPr lang="zh-CN" altLang="zh-CN" sz="2800" b="0" dirty="0"/>
              <a:t>假设</a:t>
            </a:r>
            <a:r>
              <a:rPr lang="en-US" altLang="zh-CN" sz="2800" b="0" dirty="0"/>
              <a:t>C1</a:t>
            </a:r>
            <a:r>
              <a:rPr lang="zh-CN" altLang="zh-CN" sz="2800" b="0" dirty="0"/>
              <a:t>是</a:t>
            </a:r>
            <a:r>
              <a:rPr lang="en-US" altLang="zh-CN" sz="2800" b="0" dirty="0"/>
              <a:t>C2</a:t>
            </a:r>
            <a:r>
              <a:rPr lang="zh-CN" altLang="zh-CN" sz="2800" b="0" dirty="0"/>
              <a:t>的父类</a:t>
            </a:r>
            <a:r>
              <a:rPr lang="zh-CN" altLang="en-US" sz="2800" b="0" dirty="0"/>
              <a:t>，</a:t>
            </a:r>
            <a:r>
              <a:rPr lang="zh-CN" altLang="zh-CN" sz="2800" b="0" dirty="0"/>
              <a:t>将</a:t>
            </a:r>
            <a:r>
              <a:rPr lang="en-US" altLang="zh-CN" sz="2800" b="0" dirty="0"/>
              <a:t>T_C1</a:t>
            </a:r>
            <a:r>
              <a:rPr lang="zh-CN" altLang="zh-CN" sz="2800" b="0" dirty="0"/>
              <a:t>中的所有字段全部引入至</a:t>
            </a:r>
            <a:r>
              <a:rPr lang="en-US" altLang="zh-CN" sz="2800" b="0" dirty="0"/>
              <a:t>T_C2</a:t>
            </a:r>
          </a:p>
          <a:p>
            <a:pPr lvl="1"/>
            <a:endParaRPr lang="zh-CN" altLang="en-US" dirty="0"/>
          </a:p>
        </p:txBody>
      </p:sp>
      <p:sp>
        <p:nvSpPr>
          <p:cNvPr id="6" name="Rectangle 2"/>
          <p:cNvSpPr>
            <a:spLocks noChangeArrowheads="1"/>
          </p:cNvSpPr>
          <p:nvPr/>
        </p:nvSpPr>
        <p:spPr bwMode="auto">
          <a:xfrm>
            <a:off x="3214887" y="267508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92005473"/>
              </p:ext>
            </p:extLst>
          </p:nvPr>
        </p:nvGraphicFramePr>
        <p:xfrm>
          <a:off x="4991607" y="1880828"/>
          <a:ext cx="4786848" cy="4594469"/>
        </p:xfrm>
        <a:graphic>
          <a:graphicData uri="http://schemas.openxmlformats.org/presentationml/2006/ole">
            <mc:AlternateContent xmlns:mc="http://schemas.openxmlformats.org/markup-compatibility/2006">
              <mc:Choice xmlns:v="urn:schemas-microsoft-com:vml" Requires="v">
                <p:oleObj name="Visio" r:id="rId2" imgW="4786630" imgH="4594860" progId="Visio.Drawing.11">
                  <p:embed/>
                </p:oleObj>
              </mc:Choice>
              <mc:Fallback>
                <p:oleObj name="Visio" r:id="rId2" imgW="4786630" imgH="4594860" progId="Visio.Drawing.11">
                  <p:embed/>
                  <p:pic>
                    <p:nvPicPr>
                      <p:cNvPr id="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607" y="1880828"/>
                        <a:ext cx="4786848" cy="4594469"/>
                      </a:xfrm>
                      <a:prstGeom prst="rect">
                        <a:avLst/>
                      </a:prstGeom>
                      <a:noFill/>
                    </p:spPr>
                  </p:pic>
                </p:oleObj>
              </mc:Fallback>
            </mc:AlternateContent>
          </a:graphicData>
        </a:graphic>
      </p:graphicFrame>
      <p:sp>
        <p:nvSpPr>
          <p:cNvPr id="8" name="矩形 7"/>
          <p:cNvSpPr/>
          <p:nvPr/>
        </p:nvSpPr>
        <p:spPr>
          <a:xfrm>
            <a:off x="879338" y="2875978"/>
            <a:ext cx="5040560" cy="830997"/>
          </a:xfrm>
          <a:prstGeom prst="rect">
            <a:avLst/>
          </a:prstGeom>
        </p:spPr>
        <p:txBody>
          <a:bodyPr wrap="square">
            <a:spAutoFit/>
          </a:bodyPr>
          <a:lstStyle/>
          <a:p>
            <a:pPr marL="0" lvl="1"/>
            <a:r>
              <a:rPr lang="zh-CN" altLang="zh-CN" dirty="0">
                <a:solidFill>
                  <a:srgbClr val="C00000"/>
                </a:solidFill>
                <a:latin typeface="微软雅黑" panose="020B0503020204020204" pitchFamily="34" charset="-122"/>
                <a:ea typeface="微软雅黑" panose="020B0503020204020204" pitchFamily="34" charset="-122"/>
              </a:rPr>
              <a:t>弊端</a:t>
            </a:r>
            <a:r>
              <a:rPr lang="zh-CN" altLang="en-US" dirty="0">
                <a:solidFill>
                  <a:srgbClr val="C00000"/>
                </a:solidFill>
                <a:latin typeface="微软雅黑" panose="020B0503020204020204" pitchFamily="34" charset="-122"/>
                <a:ea typeface="微软雅黑" panose="020B0503020204020204" pitchFamily="34" charset="-122"/>
              </a:rPr>
              <a:t>：</a:t>
            </a:r>
            <a:r>
              <a:rPr lang="zh-CN" altLang="zh-CN" dirty="0">
                <a:solidFill>
                  <a:srgbClr val="C00000"/>
                </a:solidFill>
                <a:latin typeface="微软雅黑" panose="020B0503020204020204" pitchFamily="34" charset="-122"/>
                <a:ea typeface="微软雅黑" panose="020B0503020204020204" pitchFamily="34" charset="-122"/>
              </a:rPr>
              <a:t>浪费了持久存储空间，容易因数据冗余而导致数据不一致性</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7406991" y="4787183"/>
            <a:ext cx="2160240" cy="1786207"/>
          </a:xfrm>
          <a:prstGeom prst="round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904962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继承关系的</a:t>
            </a:r>
            <a:r>
              <a:rPr lang="zh-CN" altLang="en-US" dirty="0">
                <a:effectLst/>
              </a:rPr>
              <a:t>数据库表设计</a:t>
            </a:r>
            <a:r>
              <a:rPr lang="en-US" altLang="zh-CN" dirty="0">
                <a:effectLst/>
              </a:rPr>
              <a:t>(2/2)</a:t>
            </a:r>
            <a:endParaRPr lang="zh-CN" altLang="en-US" dirty="0"/>
          </a:p>
        </p:txBody>
      </p:sp>
      <p:sp>
        <p:nvSpPr>
          <p:cNvPr id="2" name="内容占位符 1"/>
          <p:cNvSpPr>
            <a:spLocks noGrp="1"/>
          </p:cNvSpPr>
          <p:nvPr>
            <p:ph idx="1"/>
          </p:nvPr>
        </p:nvSpPr>
        <p:spPr>
          <a:xfrm>
            <a:off x="539750" y="1125538"/>
            <a:ext cx="6023508" cy="5040312"/>
          </a:xfrm>
        </p:spPr>
        <p:txBody>
          <a:bodyPr/>
          <a:lstStyle/>
          <a:p>
            <a:r>
              <a:rPr lang="zh-CN" altLang="zh-CN" sz="2800" b="0" dirty="0"/>
              <a:t>假设</a:t>
            </a:r>
            <a:r>
              <a:rPr lang="en-US" altLang="zh-CN" sz="2800" b="0" dirty="0"/>
              <a:t>C1</a:t>
            </a:r>
            <a:r>
              <a:rPr lang="zh-CN" altLang="zh-CN" sz="2800" b="0" dirty="0"/>
              <a:t>是</a:t>
            </a:r>
            <a:r>
              <a:rPr lang="en-US" altLang="zh-CN" sz="2800" b="0" dirty="0"/>
              <a:t>C2</a:t>
            </a:r>
            <a:r>
              <a:rPr lang="zh-CN" altLang="zh-CN" sz="2800" b="0" dirty="0"/>
              <a:t>的父类</a:t>
            </a:r>
            <a:r>
              <a:rPr lang="zh-CN" altLang="en-US" sz="2800" b="0" dirty="0"/>
              <a:t>，</a:t>
            </a:r>
            <a:r>
              <a:rPr lang="zh-CN" altLang="zh-CN" sz="2800" b="0" dirty="0"/>
              <a:t>仅</a:t>
            </a:r>
            <a:r>
              <a:rPr lang="zh-CN" altLang="zh-CN" sz="2800" b="0" dirty="0">
                <a:solidFill>
                  <a:srgbClr val="C00000"/>
                </a:solidFill>
              </a:rPr>
              <a:t>将</a:t>
            </a:r>
            <a:r>
              <a:rPr lang="en-US" altLang="zh-CN" sz="2800" b="0" dirty="0">
                <a:solidFill>
                  <a:srgbClr val="C00000"/>
                </a:solidFill>
              </a:rPr>
              <a:t>T_C1</a:t>
            </a:r>
            <a:r>
              <a:rPr lang="zh-CN" altLang="zh-CN" sz="2800" b="0" dirty="0">
                <a:solidFill>
                  <a:srgbClr val="C00000"/>
                </a:solidFill>
              </a:rPr>
              <a:t>中关键字字段纳入</a:t>
            </a:r>
            <a:r>
              <a:rPr lang="en-US" altLang="zh-CN" sz="2800" b="0" dirty="0">
                <a:solidFill>
                  <a:srgbClr val="C00000"/>
                </a:solidFill>
              </a:rPr>
              <a:t>T_C2</a:t>
            </a:r>
            <a:r>
              <a:rPr lang="zh-CN" altLang="zh-CN" sz="2800" b="0" dirty="0">
                <a:solidFill>
                  <a:srgbClr val="C00000"/>
                </a:solidFill>
              </a:rPr>
              <a:t>中作为外键</a:t>
            </a:r>
            <a:endParaRPr lang="en-US" altLang="zh-CN" sz="2800" b="0" dirty="0">
              <a:solidFill>
                <a:srgbClr val="C00000"/>
              </a:solidFill>
            </a:endParaRPr>
          </a:p>
          <a:p>
            <a:r>
              <a:rPr lang="zh-CN" altLang="en-US" sz="2800" b="0" dirty="0"/>
              <a:t>如果要</a:t>
            </a:r>
            <a:r>
              <a:rPr lang="zh-CN" altLang="zh-CN" sz="2800" b="0" dirty="0"/>
              <a:t>获取</a:t>
            </a:r>
            <a:r>
              <a:rPr lang="en-US" altLang="zh-CN" sz="2800" b="0" dirty="0"/>
              <a:t>C2</a:t>
            </a:r>
            <a:r>
              <a:rPr lang="zh-CN" altLang="zh-CN" sz="2800" b="0" dirty="0"/>
              <a:t>对象的全部属性，需要联合</a:t>
            </a:r>
            <a:r>
              <a:rPr lang="en-US" altLang="zh-CN" sz="2800" b="0" dirty="0"/>
              <a:t>T_C2</a:t>
            </a:r>
            <a:r>
              <a:rPr lang="zh-CN" altLang="zh-CN" sz="2800" b="0" dirty="0"/>
              <a:t>中的记录和对应于外键值的</a:t>
            </a:r>
            <a:r>
              <a:rPr lang="en-US" altLang="zh-CN" sz="2800" b="0" dirty="0"/>
              <a:t>T_C1</a:t>
            </a:r>
            <a:r>
              <a:rPr lang="zh-CN" altLang="zh-CN" sz="2800" b="0" dirty="0"/>
              <a:t>中的某条记录</a:t>
            </a:r>
            <a:endParaRPr lang="en-US" altLang="zh-CN" sz="2800" b="0" dirty="0"/>
          </a:p>
          <a:p>
            <a:r>
              <a:rPr lang="zh-CN" altLang="zh-CN" sz="2800" b="0" dirty="0"/>
              <a:t>避免数据冗余，但在读取</a:t>
            </a:r>
            <a:r>
              <a:rPr lang="en-US" altLang="zh-CN" sz="2800" b="0" dirty="0"/>
              <a:t>C2</a:t>
            </a:r>
            <a:r>
              <a:rPr lang="zh-CN" altLang="zh-CN" sz="2800" b="0" dirty="0"/>
              <a:t>对象时</a:t>
            </a:r>
            <a:r>
              <a:rPr lang="zh-CN" altLang="zh-CN" sz="2800" b="0" dirty="0">
                <a:solidFill>
                  <a:srgbClr val="C00000"/>
                </a:solidFill>
              </a:rPr>
              <a:t>性能不如前种方法</a:t>
            </a:r>
            <a:endParaRPr lang="zh-CN" altLang="en-US" sz="2800" b="0" dirty="0">
              <a:solidFill>
                <a:srgbClr val="C00000"/>
              </a:solidFill>
            </a:endParaRPr>
          </a:p>
        </p:txBody>
      </p:sp>
      <p:sp>
        <p:nvSpPr>
          <p:cNvPr id="6" name="Rectangle 2"/>
          <p:cNvSpPr>
            <a:spLocks noChangeArrowheads="1"/>
          </p:cNvSpPr>
          <p:nvPr/>
        </p:nvSpPr>
        <p:spPr bwMode="auto">
          <a:xfrm>
            <a:off x="2494807" y="243378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6730665" y="836712"/>
          <a:ext cx="4727791" cy="4392487"/>
        </p:xfrm>
        <a:graphic>
          <a:graphicData uri="http://schemas.openxmlformats.org/presentationml/2006/ole">
            <mc:AlternateContent xmlns:mc="http://schemas.openxmlformats.org/markup-compatibility/2006">
              <mc:Choice xmlns:v="urn:schemas-microsoft-com:vml" Requires="v">
                <p:oleObj name="Visio" r:id="rId2" imgW="4456430" imgH="4140835" progId="Visio.Drawing.11">
                  <p:embed/>
                </p:oleObj>
              </mc:Choice>
              <mc:Fallback>
                <p:oleObj name="Visio" r:id="rId2" imgW="4456430" imgH="4140835" progId="Visio.Drawing.11">
                  <p:embed/>
                  <p:pic>
                    <p:nvPicPr>
                      <p:cNvPr id="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665" y="836712"/>
                        <a:ext cx="4727791" cy="4392487"/>
                      </a:xfrm>
                      <a:prstGeom prst="rect">
                        <a:avLst/>
                      </a:prstGeom>
                      <a:noFill/>
                    </p:spPr>
                  </p:pic>
                </p:oleObj>
              </mc:Fallback>
            </mc:AlternateContent>
          </a:graphicData>
        </a:graphic>
      </p:graphicFrame>
      <p:sp>
        <p:nvSpPr>
          <p:cNvPr id="8" name="矩形: 圆角 7"/>
          <p:cNvSpPr/>
          <p:nvPr/>
        </p:nvSpPr>
        <p:spPr>
          <a:xfrm flipH="1">
            <a:off x="9103434" y="3789040"/>
            <a:ext cx="1996327" cy="1560365"/>
          </a:xfrm>
          <a:prstGeom prst="round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356451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ffectLst/>
              </a:rPr>
              <a:t>组合</a:t>
            </a:r>
            <a:r>
              <a:rPr lang="en-US" altLang="zh-CN" dirty="0">
                <a:effectLst/>
              </a:rPr>
              <a:t>/</a:t>
            </a:r>
            <a:r>
              <a:rPr lang="zh-CN" altLang="en-US" dirty="0">
                <a:effectLst/>
              </a:rPr>
              <a:t>聚合</a:t>
            </a:r>
            <a:r>
              <a:rPr lang="zh-CN" altLang="zh-CN" dirty="0">
                <a:effectLst/>
              </a:rPr>
              <a:t>关系的</a:t>
            </a:r>
            <a:r>
              <a:rPr lang="zh-CN" altLang="en-US" dirty="0">
                <a:effectLst/>
              </a:rPr>
              <a:t>数据库表设计</a:t>
            </a:r>
            <a:endParaRPr lang="zh-CN" altLang="en-US" dirty="0"/>
          </a:p>
        </p:txBody>
      </p:sp>
      <p:sp>
        <p:nvSpPr>
          <p:cNvPr id="2" name="内容占位符 1"/>
          <p:cNvSpPr>
            <a:spLocks noGrp="1"/>
          </p:cNvSpPr>
          <p:nvPr>
            <p:ph idx="1"/>
          </p:nvPr>
        </p:nvSpPr>
        <p:spPr>
          <a:xfrm>
            <a:off x="539749" y="1125538"/>
            <a:ext cx="10920053" cy="1308250"/>
          </a:xfrm>
        </p:spPr>
        <p:txBody>
          <a:bodyPr/>
          <a:lstStyle/>
          <a:p>
            <a:r>
              <a:rPr lang="zh-CN" altLang="en-US" sz="2800" b="0" dirty="0"/>
              <a:t>类似于</a:t>
            </a:r>
            <a:r>
              <a:rPr lang="en-US" altLang="zh-CN" sz="2800" b="0" dirty="0"/>
              <a:t>1:n</a:t>
            </a:r>
            <a:r>
              <a:rPr lang="zh-CN" altLang="en-US" sz="2800" b="0" dirty="0"/>
              <a:t>的关联关系</a:t>
            </a:r>
            <a:endParaRPr lang="en-US" altLang="zh-CN" sz="2800" b="0" dirty="0"/>
          </a:p>
          <a:p>
            <a:r>
              <a:rPr lang="zh-CN" altLang="en-US" sz="2800" b="0" dirty="0"/>
              <a:t>部分表中，其关键字由两个表的关键字组合而成</a:t>
            </a:r>
          </a:p>
        </p:txBody>
      </p:sp>
      <p:sp>
        <p:nvSpPr>
          <p:cNvPr id="6" name="Rectangle 2"/>
          <p:cNvSpPr>
            <a:spLocks noChangeArrowheads="1"/>
          </p:cNvSpPr>
          <p:nvPr/>
        </p:nvSpPr>
        <p:spPr bwMode="auto">
          <a:xfrm>
            <a:off x="2494807" y="243378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2"/>
          <a:stretch>
            <a:fillRect/>
          </a:stretch>
        </p:blipFill>
        <p:spPr>
          <a:xfrm>
            <a:off x="2314786" y="2573360"/>
            <a:ext cx="7014655" cy="3260686"/>
          </a:xfrm>
          <a:prstGeom prst="rect">
            <a:avLst/>
          </a:prstGeom>
        </p:spPr>
      </p:pic>
    </p:spTree>
    <p:extLst>
      <p:ext uri="{BB962C8B-B14F-4D97-AF65-F5344CB8AC3E}">
        <p14:creationId xmlns:p14="http://schemas.microsoft.com/office/powerpoint/2010/main" val="23090039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zh-CN" dirty="0">
                <a:effectLst/>
              </a:rPr>
              <a:t>示例：设计</a:t>
            </a:r>
            <a:r>
              <a:rPr lang="zh-CN" altLang="en-US" dirty="0">
                <a:effectLst/>
              </a:rPr>
              <a:t>持久</a:t>
            </a:r>
            <a:r>
              <a:rPr lang="zh-CN" altLang="zh-CN" dirty="0">
                <a:effectLst/>
              </a:rPr>
              <a:t>数据</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2926854" y="1255578"/>
          <a:ext cx="5868652" cy="3253542"/>
        </p:xfrm>
        <a:graphic>
          <a:graphicData uri="http://schemas.openxmlformats.org/presentationml/2006/ole">
            <mc:AlternateContent xmlns:mc="http://schemas.openxmlformats.org/markup-compatibility/2006">
              <mc:Choice xmlns:v="urn:schemas-microsoft-com:vml" Requires="v">
                <p:oleObj name="Visio" r:id="rId2" imgW="2046605" imgH="1284605" progId="Visio.Drawing.15">
                  <p:embed/>
                </p:oleObj>
              </mc:Choice>
              <mc:Fallback>
                <p:oleObj name="Visio" r:id="rId2" imgW="2046605" imgH="1284605" progId="Visio.Drawing.15">
                  <p:embed/>
                  <p:pic>
                    <p:nvPicPr>
                      <p:cNvPr id="7" name="对象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854" y="1255578"/>
                        <a:ext cx="5868652" cy="3253542"/>
                      </a:xfrm>
                      <a:prstGeom prst="rect">
                        <a:avLst/>
                      </a:prstGeom>
                      <a:noFill/>
                    </p:spPr>
                  </p:pic>
                </p:oleObj>
              </mc:Fallback>
            </mc:AlternateContent>
          </a:graphicData>
        </a:graphic>
      </p:graphicFrame>
      <p:sp>
        <p:nvSpPr>
          <p:cNvPr id="8" name="矩形 7"/>
          <p:cNvSpPr/>
          <p:nvPr/>
        </p:nvSpPr>
        <p:spPr>
          <a:xfrm>
            <a:off x="2296784" y="5048192"/>
            <a:ext cx="7128792" cy="523220"/>
          </a:xfrm>
          <a:prstGeom prst="rect">
            <a:avLst/>
          </a:prstGeom>
        </p:spPr>
        <p:txBody>
          <a:bodyPr wrap="square">
            <a:spAutoFit/>
          </a:bodyPr>
          <a:lstStyle/>
          <a:p>
            <a:pPr algn="ctr"/>
            <a:r>
              <a:rPr lang="zh-CN" altLang="zh-CN" sz="2800" kern="100" dirty="0">
                <a:solidFill>
                  <a:srgbClr val="C00000"/>
                </a:solidFill>
                <a:ea typeface="微软雅黑" panose="020B0503020204020204" pitchFamily="34" charset="-122"/>
                <a:cs typeface="Times New Roman" panose="02020603050405020304" pitchFamily="18" charset="0"/>
              </a:rPr>
              <a:t>保存“</a:t>
            </a:r>
            <a:r>
              <a:rPr lang="en-US" altLang="zh-CN" sz="2800" kern="100" dirty="0">
                <a:solidFill>
                  <a:srgbClr val="C00000"/>
                </a:solidFill>
                <a:ea typeface="微软雅黑" panose="020B0503020204020204" pitchFamily="34" charset="-122"/>
                <a:cs typeface="Times New Roman" panose="02020603050405020304" pitchFamily="18" charset="0"/>
              </a:rPr>
              <a:t>User</a:t>
            </a:r>
            <a:r>
              <a:rPr lang="zh-CN" altLang="zh-CN" sz="2800" kern="100" dirty="0">
                <a:solidFill>
                  <a:srgbClr val="C00000"/>
                </a:solidFill>
                <a:ea typeface="微软雅黑" panose="020B0503020204020204" pitchFamily="34" charset="-122"/>
                <a:cs typeface="Times New Roman" panose="02020603050405020304" pitchFamily="18" charset="0"/>
              </a:rPr>
              <a:t>”类对象的数据库表“</a:t>
            </a:r>
            <a:r>
              <a:rPr lang="en-US" altLang="zh-CN" sz="2800" kern="100" dirty="0" err="1">
                <a:solidFill>
                  <a:srgbClr val="C00000"/>
                </a:solidFill>
                <a:ea typeface="微软雅黑" panose="020B0503020204020204" pitchFamily="34" charset="-122"/>
                <a:cs typeface="Times New Roman" panose="02020603050405020304" pitchFamily="18" charset="0"/>
              </a:rPr>
              <a:t>T_User</a:t>
            </a:r>
            <a:r>
              <a:rPr lang="zh-CN" altLang="zh-CN" sz="2800" kern="100" dirty="0">
                <a:solidFill>
                  <a:srgbClr val="C00000"/>
                </a:solidFill>
                <a:ea typeface="微软雅黑" panose="020B0503020204020204" pitchFamily="34" charset="-122"/>
                <a:cs typeface="Times New Roman" panose="02020603050405020304" pitchFamily="18" charset="0"/>
              </a:rPr>
              <a:t>”</a:t>
            </a:r>
            <a:endParaRPr lang="zh-CN" altLang="en-US" sz="2800" dirty="0">
              <a:solidFill>
                <a:srgbClr val="C00000"/>
              </a:solidFill>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3406439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 </a:t>
            </a:r>
            <a:r>
              <a:rPr lang="zh-CN" altLang="zh-CN" dirty="0"/>
              <a:t>设计数据操作</a:t>
            </a:r>
            <a:endParaRPr lang="zh-CN" altLang="en-US" dirty="0"/>
          </a:p>
        </p:txBody>
      </p:sp>
      <p:sp>
        <p:nvSpPr>
          <p:cNvPr id="2" name="内容占位符 1"/>
          <p:cNvSpPr>
            <a:spLocks noGrp="1"/>
          </p:cNvSpPr>
          <p:nvPr>
            <p:ph idx="1"/>
          </p:nvPr>
        </p:nvSpPr>
        <p:spPr/>
        <p:txBody>
          <a:bodyPr>
            <a:normAutofit/>
          </a:bodyPr>
          <a:lstStyle/>
          <a:p>
            <a:r>
              <a:rPr lang="zh-CN" altLang="zh-CN" dirty="0"/>
              <a:t>写入、查询、更新和删除四类基本操作以及由它们</a:t>
            </a:r>
            <a:r>
              <a:rPr lang="zh-CN" altLang="en-US" dirty="0"/>
              <a:t>组合而成</a:t>
            </a:r>
            <a:r>
              <a:rPr lang="zh-CN" altLang="zh-CN" dirty="0"/>
              <a:t>的</a:t>
            </a:r>
            <a:r>
              <a:rPr lang="zh-CN" altLang="en-US" dirty="0"/>
              <a:t>其它</a:t>
            </a:r>
            <a:r>
              <a:rPr lang="zh-CN" altLang="zh-CN" dirty="0"/>
              <a:t>操作</a:t>
            </a:r>
            <a:endParaRPr lang="en-US" altLang="zh-CN" dirty="0"/>
          </a:p>
          <a:p>
            <a:pPr lvl="1"/>
            <a:r>
              <a:rPr lang="zh-CN" altLang="zh-CN" b="1" dirty="0">
                <a:solidFill>
                  <a:srgbClr val="C00000"/>
                </a:solidFill>
              </a:rPr>
              <a:t>写入操作</a:t>
            </a:r>
            <a:r>
              <a:rPr lang="zh-CN" altLang="zh-CN" dirty="0"/>
              <a:t>将数据从运行时的软件系统保存至数据库</a:t>
            </a:r>
            <a:endParaRPr lang="en-US" altLang="zh-CN" dirty="0"/>
          </a:p>
          <a:p>
            <a:pPr lvl="1"/>
            <a:r>
              <a:rPr lang="zh-CN" altLang="zh-CN" b="1" dirty="0">
                <a:solidFill>
                  <a:srgbClr val="C00000"/>
                </a:solidFill>
              </a:rPr>
              <a:t>查询操作</a:t>
            </a:r>
            <a:r>
              <a:rPr lang="zh-CN" altLang="zh-CN" dirty="0"/>
              <a:t>按照特定的选择准则从数据库提取部分数据置入运行时软件系统中的指定对象</a:t>
            </a:r>
            <a:endParaRPr lang="en-US" altLang="zh-CN" dirty="0"/>
          </a:p>
          <a:p>
            <a:pPr lvl="1"/>
            <a:r>
              <a:rPr lang="zh-CN" altLang="zh-CN" b="1" dirty="0">
                <a:solidFill>
                  <a:srgbClr val="C00000"/>
                </a:solidFill>
              </a:rPr>
              <a:t>更新操作</a:t>
            </a:r>
            <a:r>
              <a:rPr lang="zh-CN" altLang="zh-CN" dirty="0"/>
              <a:t>以运行时软件系统中的（新）数据替换数据库中符合特定准则的（旧）数据</a:t>
            </a:r>
            <a:endParaRPr lang="en-US" altLang="zh-CN" dirty="0"/>
          </a:p>
          <a:p>
            <a:pPr lvl="1"/>
            <a:r>
              <a:rPr lang="zh-CN" altLang="zh-CN" b="1" dirty="0">
                <a:solidFill>
                  <a:srgbClr val="C00000"/>
                </a:solidFill>
              </a:rPr>
              <a:t>删除操作</a:t>
            </a:r>
            <a:r>
              <a:rPr lang="zh-CN" altLang="zh-CN" dirty="0"/>
              <a:t>将符合特定准则的数据从数据库中删除</a:t>
            </a:r>
            <a:endParaRPr lang="en-US" altLang="zh-CN" dirty="0"/>
          </a:p>
          <a:p>
            <a:pPr lvl="1"/>
            <a:r>
              <a:rPr lang="zh-CN" altLang="en-US" b="1" dirty="0">
                <a:solidFill>
                  <a:srgbClr val="C00000"/>
                </a:solidFill>
              </a:rPr>
              <a:t>验证操作</a:t>
            </a:r>
            <a:r>
              <a:rPr lang="zh-CN" altLang="zh-CN" dirty="0"/>
              <a:t>负责验证数据的完整性、相关性、一致性等等</a:t>
            </a:r>
            <a:endParaRPr lang="zh-CN" altLang="en-US" dirty="0"/>
          </a:p>
        </p:txBody>
      </p:sp>
    </p:spTree>
    <p:extLst>
      <p:ext uri="{BB962C8B-B14F-4D97-AF65-F5344CB8AC3E}">
        <p14:creationId xmlns:p14="http://schemas.microsoft.com/office/powerpoint/2010/main" val="153947717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 </a:t>
            </a:r>
            <a:r>
              <a:rPr lang="zh-CN" altLang="zh-CN" dirty="0"/>
              <a:t>评审和优化数据设计</a:t>
            </a:r>
            <a:endParaRPr lang="zh-CN" altLang="en-US" dirty="0"/>
          </a:p>
        </p:txBody>
      </p:sp>
      <p:sp>
        <p:nvSpPr>
          <p:cNvPr id="2" name="内容占位符 1"/>
          <p:cNvSpPr>
            <a:spLocks noGrp="1"/>
          </p:cNvSpPr>
          <p:nvPr>
            <p:ph idx="1"/>
          </p:nvPr>
        </p:nvSpPr>
        <p:spPr/>
        <p:txBody>
          <a:bodyPr/>
          <a:lstStyle/>
          <a:p>
            <a:pPr lvl="0"/>
            <a:r>
              <a:rPr lang="zh-CN" altLang="zh-CN" dirty="0">
                <a:solidFill>
                  <a:srgbClr val="C00000"/>
                </a:solidFill>
              </a:rPr>
              <a:t>正确性</a:t>
            </a:r>
            <a:endParaRPr lang="en-US" altLang="zh-CN" dirty="0">
              <a:solidFill>
                <a:srgbClr val="C00000"/>
              </a:solidFill>
            </a:endParaRPr>
          </a:p>
          <a:p>
            <a:pPr lvl="1"/>
            <a:r>
              <a:rPr lang="zh-CN" altLang="zh-CN" dirty="0"/>
              <a:t>数据设计是否满足软件需求</a:t>
            </a:r>
          </a:p>
          <a:p>
            <a:pPr lvl="0"/>
            <a:r>
              <a:rPr lang="zh-CN" altLang="zh-CN" dirty="0">
                <a:solidFill>
                  <a:srgbClr val="C00000"/>
                </a:solidFill>
              </a:rPr>
              <a:t>一致性</a:t>
            </a:r>
            <a:endParaRPr lang="en-US" altLang="zh-CN" dirty="0">
              <a:solidFill>
                <a:srgbClr val="C00000"/>
              </a:solidFill>
            </a:endParaRPr>
          </a:p>
          <a:p>
            <a:pPr lvl="1"/>
            <a:r>
              <a:rPr lang="zh-CN" altLang="zh-CN" dirty="0"/>
              <a:t>数据设计尤其是是数据的组织是否与相关的类设计相一致</a:t>
            </a:r>
          </a:p>
          <a:p>
            <a:pPr lvl="0"/>
            <a:r>
              <a:rPr lang="zh-CN" altLang="zh-CN" dirty="0">
                <a:solidFill>
                  <a:srgbClr val="C00000"/>
                </a:solidFill>
              </a:rPr>
              <a:t>时空效率</a:t>
            </a:r>
            <a:endParaRPr lang="en-US" altLang="zh-CN" dirty="0">
              <a:solidFill>
                <a:srgbClr val="C00000"/>
              </a:solidFill>
            </a:endParaRPr>
          </a:p>
          <a:p>
            <a:pPr lvl="1"/>
            <a:r>
              <a:rPr lang="zh-CN" altLang="zh-CN" dirty="0"/>
              <a:t>分析数据设计的空间利用率，以此来优化数据的组织</a:t>
            </a:r>
            <a:endParaRPr lang="en-US" altLang="zh-CN" dirty="0"/>
          </a:p>
          <a:p>
            <a:pPr lvl="1"/>
            <a:r>
              <a:rPr lang="zh-CN" altLang="zh-CN" dirty="0"/>
              <a:t>根据数据操作的响应时间来分析数据操作的时效性，优化数据库以及数据访问操作</a:t>
            </a:r>
          </a:p>
          <a:p>
            <a:pPr lvl="0"/>
            <a:r>
              <a:rPr lang="zh-CN" altLang="zh-CN" dirty="0">
                <a:solidFill>
                  <a:srgbClr val="C00000"/>
                </a:solidFill>
              </a:rPr>
              <a:t>可扩展性</a:t>
            </a:r>
            <a:endParaRPr lang="en-US" altLang="zh-CN" dirty="0">
              <a:solidFill>
                <a:srgbClr val="C00000"/>
              </a:solidFill>
            </a:endParaRPr>
          </a:p>
          <a:p>
            <a:pPr lvl="1"/>
            <a:r>
              <a:rPr lang="zh-CN" altLang="zh-CN" dirty="0"/>
              <a:t>数据设计是否考虑和支持将来的数据持续保存的可能扩展</a:t>
            </a:r>
          </a:p>
          <a:p>
            <a:endParaRPr lang="zh-CN" altLang="en-US" dirty="0"/>
          </a:p>
        </p:txBody>
      </p:sp>
    </p:spTree>
    <p:extLst>
      <p:ext uri="{BB962C8B-B14F-4D97-AF65-F5344CB8AC3E}">
        <p14:creationId xmlns:p14="http://schemas.microsoft.com/office/powerpoint/2010/main" val="2901236444"/>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数据设计的输出</a:t>
            </a:r>
          </a:p>
        </p:txBody>
      </p:sp>
      <p:sp>
        <p:nvSpPr>
          <p:cNvPr id="2" name="内容占位符 1"/>
          <p:cNvSpPr>
            <a:spLocks noGrp="1"/>
          </p:cNvSpPr>
          <p:nvPr>
            <p:ph idx="1"/>
          </p:nvPr>
        </p:nvSpPr>
        <p:spPr/>
        <p:txBody>
          <a:bodyPr/>
          <a:lstStyle/>
          <a:p>
            <a:pPr lvl="0"/>
            <a:r>
              <a:rPr lang="zh-CN" altLang="zh-CN" dirty="0"/>
              <a:t>描述数据设计的</a:t>
            </a:r>
            <a:r>
              <a:rPr lang="zh-CN" altLang="zh-CN" dirty="0">
                <a:solidFill>
                  <a:srgbClr val="C00000"/>
                </a:solidFill>
              </a:rPr>
              <a:t>类图</a:t>
            </a:r>
          </a:p>
          <a:p>
            <a:pPr lvl="0"/>
            <a:r>
              <a:rPr lang="zh-CN" altLang="zh-CN" dirty="0"/>
              <a:t>描述数据操作的</a:t>
            </a:r>
            <a:r>
              <a:rPr lang="zh-CN" altLang="zh-CN" dirty="0">
                <a:solidFill>
                  <a:srgbClr val="C00000"/>
                </a:solidFill>
              </a:rPr>
              <a:t>活动图</a:t>
            </a:r>
          </a:p>
          <a:p>
            <a:endParaRPr lang="zh-CN" altLang="en-US" dirty="0"/>
          </a:p>
        </p:txBody>
      </p:sp>
    </p:spTree>
    <p:extLst>
      <p:ext uri="{BB962C8B-B14F-4D97-AF65-F5344CB8AC3E}">
        <p14:creationId xmlns:p14="http://schemas.microsoft.com/office/powerpoint/2010/main" val="2861361749"/>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软件详细设计概述</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详细设计的</a:t>
            </a:r>
            <a:r>
              <a:rPr lang="en-US" altLang="zh-CN" dirty="0">
                <a:solidFill>
                  <a:schemeClr val="bg1">
                    <a:lumMod val="85000"/>
                  </a:schemeClr>
                </a:solidFill>
              </a:rPr>
              <a:t>UML</a:t>
            </a:r>
            <a:r>
              <a:rPr lang="zh-CN" altLang="en-US" dirty="0">
                <a:solidFill>
                  <a:schemeClr val="bg1">
                    <a:lumMod val="85000"/>
                  </a:schemeClr>
                </a:solidFill>
              </a:rPr>
              <a:t>模型</a:t>
            </a:r>
          </a:p>
          <a:p>
            <a:pPr marL="514350" indent="-514350">
              <a:buFont typeface="+mj-lt"/>
              <a:buAutoNum type="arabicPeriod"/>
            </a:pPr>
            <a:r>
              <a:rPr lang="zh-CN" altLang="en-US" dirty="0">
                <a:solidFill>
                  <a:srgbClr val="C00000"/>
                </a:solidFill>
              </a:rPr>
              <a:t>软件详细设计活动</a:t>
            </a:r>
            <a:endParaRPr lang="en-US" altLang="zh-CN" dirty="0">
              <a:solidFill>
                <a:srgbClr val="C00000"/>
              </a:solidFill>
            </a:endParaRPr>
          </a:p>
          <a:p>
            <a:pPr lvl="1"/>
            <a:r>
              <a:rPr lang="zh-CN" altLang="en-US" dirty="0">
                <a:solidFill>
                  <a:schemeClr val="bg1">
                    <a:lumMod val="85000"/>
                  </a:schemeClr>
                </a:solidFill>
              </a:rPr>
              <a:t>用例设计</a:t>
            </a:r>
          </a:p>
          <a:p>
            <a:pPr lvl="1"/>
            <a:r>
              <a:rPr lang="zh-CN" altLang="en-US" dirty="0">
                <a:solidFill>
                  <a:schemeClr val="bg1">
                    <a:lumMod val="85000"/>
                  </a:schemeClr>
                </a:solidFill>
              </a:rPr>
              <a:t>类设计</a:t>
            </a:r>
          </a:p>
          <a:p>
            <a:pPr lvl="1"/>
            <a:r>
              <a:rPr lang="zh-CN" altLang="en-US" dirty="0">
                <a:solidFill>
                  <a:schemeClr val="bg1">
                    <a:lumMod val="85000"/>
                  </a:schemeClr>
                </a:solidFill>
              </a:rPr>
              <a:t>数据设计</a:t>
            </a:r>
            <a:endParaRPr lang="en-US" altLang="zh-CN" dirty="0">
              <a:solidFill>
                <a:schemeClr val="bg1">
                  <a:lumMod val="85000"/>
                </a:schemeClr>
              </a:solidFill>
            </a:endParaRPr>
          </a:p>
          <a:p>
            <a:pPr lvl="1"/>
            <a:r>
              <a:rPr lang="zh-CN" altLang="en-US" dirty="0">
                <a:solidFill>
                  <a:srgbClr val="C00000"/>
                </a:solidFill>
              </a:rPr>
              <a:t>子系统和构件设计</a:t>
            </a:r>
            <a:endParaRPr lang="en-US" altLang="zh-CN" dirty="0">
              <a:solidFill>
                <a:srgbClr val="C00000"/>
              </a:solidFill>
            </a:endParaRPr>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89122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en-US" altLang="zh-CN" dirty="0"/>
              <a:t>2.4 </a:t>
            </a:r>
            <a:r>
              <a:rPr lang="zh-CN" altLang="zh-CN" dirty="0"/>
              <a:t>子系统</a:t>
            </a:r>
            <a:r>
              <a:rPr lang="en-US" altLang="zh-CN" dirty="0"/>
              <a:t>/</a:t>
            </a:r>
            <a:r>
              <a:rPr lang="zh-CN" altLang="en-US" dirty="0"/>
              <a:t>构件</a:t>
            </a:r>
            <a:r>
              <a:rPr lang="zh-CN" altLang="zh-CN" dirty="0"/>
              <a:t>设计</a:t>
            </a:r>
            <a:endParaRPr lang="en-US" altLang="zh-CN" dirty="0"/>
          </a:p>
        </p:txBody>
      </p:sp>
      <p:sp>
        <p:nvSpPr>
          <p:cNvPr id="2" name="内容占位符 1"/>
          <p:cNvSpPr>
            <a:spLocks noGrp="1"/>
          </p:cNvSpPr>
          <p:nvPr>
            <p:ph idx="1"/>
          </p:nvPr>
        </p:nvSpPr>
        <p:spPr/>
        <p:txBody>
          <a:bodyPr/>
          <a:lstStyle/>
          <a:p>
            <a:pPr lvl="0"/>
            <a:r>
              <a:rPr lang="zh-CN" altLang="en-US" dirty="0"/>
              <a:t>任务</a:t>
            </a:r>
            <a:endParaRPr lang="en-US" altLang="zh-CN" dirty="0"/>
          </a:p>
          <a:p>
            <a:pPr lvl="1"/>
            <a:r>
              <a:rPr lang="zh-CN" altLang="en-US" dirty="0"/>
              <a:t>细化</a:t>
            </a:r>
            <a:r>
              <a:rPr lang="zh-CN" altLang="zh-CN" dirty="0"/>
              <a:t>子系统</a:t>
            </a:r>
            <a:r>
              <a:rPr lang="en-US" altLang="zh-CN" dirty="0"/>
              <a:t>/</a:t>
            </a:r>
            <a:r>
              <a:rPr lang="zh-CN" altLang="en-US" dirty="0"/>
              <a:t>构件的</a:t>
            </a:r>
            <a:r>
              <a:rPr lang="zh-CN" altLang="zh-CN" b="1" dirty="0">
                <a:solidFill>
                  <a:srgbClr val="C00000"/>
                </a:solidFill>
              </a:rPr>
              <a:t>内部结构</a:t>
            </a:r>
            <a:r>
              <a:rPr lang="zh-CN" altLang="zh-CN" dirty="0"/>
              <a:t>，</a:t>
            </a:r>
            <a:r>
              <a:rPr lang="zh-CN" altLang="en-US" dirty="0"/>
              <a:t>找到其中</a:t>
            </a:r>
            <a:r>
              <a:rPr lang="zh-CN" altLang="zh-CN" dirty="0"/>
              <a:t>更小粒度</a:t>
            </a:r>
            <a:r>
              <a:rPr lang="zh-CN" altLang="en-US" dirty="0"/>
              <a:t>的</a:t>
            </a:r>
            <a:r>
              <a:rPr lang="zh-CN" altLang="zh-CN" b="1" dirty="0">
                <a:solidFill>
                  <a:srgbClr val="C00000"/>
                </a:solidFill>
              </a:rPr>
              <a:t>子系统、构件和设计类</a:t>
            </a:r>
            <a:r>
              <a:rPr lang="zh-CN" altLang="zh-CN" dirty="0"/>
              <a:t>，明确它们之间的</a:t>
            </a:r>
            <a:r>
              <a:rPr lang="zh-CN" altLang="zh-CN" b="1" dirty="0">
                <a:solidFill>
                  <a:srgbClr val="C00000"/>
                </a:solidFill>
              </a:rPr>
              <a:t>协作关系</a:t>
            </a:r>
            <a:endParaRPr lang="en-US" altLang="zh-CN" b="1" dirty="0">
              <a:solidFill>
                <a:srgbClr val="C00000"/>
              </a:solidFill>
            </a:endParaRPr>
          </a:p>
          <a:p>
            <a:pPr lvl="1"/>
            <a:r>
              <a:rPr lang="zh-CN" altLang="en-US" dirty="0"/>
              <a:t>设计子系统</a:t>
            </a:r>
            <a:r>
              <a:rPr lang="en-US" altLang="zh-CN" dirty="0"/>
              <a:t>/</a:t>
            </a:r>
            <a:r>
              <a:rPr lang="zh-CN" altLang="en-US" dirty="0"/>
              <a:t>构件中的</a:t>
            </a:r>
            <a:r>
              <a:rPr lang="zh-CN" altLang="en-US" b="1" dirty="0">
                <a:solidFill>
                  <a:srgbClr val="C00000"/>
                </a:solidFill>
              </a:rPr>
              <a:t>类及接口</a:t>
            </a:r>
            <a:endParaRPr lang="en-US" altLang="zh-CN" b="1" dirty="0">
              <a:solidFill>
                <a:srgbClr val="C00000"/>
              </a:solidFill>
            </a:endParaRPr>
          </a:p>
          <a:p>
            <a:r>
              <a:rPr lang="zh-CN" altLang="en-US" dirty="0"/>
              <a:t>结果</a:t>
            </a:r>
            <a:endParaRPr lang="en-US" altLang="zh-CN" dirty="0"/>
          </a:p>
          <a:p>
            <a:pPr lvl="1"/>
            <a:r>
              <a:rPr lang="zh-CN" altLang="en-US" dirty="0"/>
              <a:t>包图、构件图、顺序图、活动图、类图</a:t>
            </a:r>
            <a:endParaRPr lang="zh-CN" altLang="zh-CN" dirty="0"/>
          </a:p>
        </p:txBody>
      </p:sp>
    </p:spTree>
    <p:extLst>
      <p:ext uri="{BB962C8B-B14F-4D97-AF65-F5344CB8AC3E}">
        <p14:creationId xmlns:p14="http://schemas.microsoft.com/office/powerpoint/2010/main" val="2682256509"/>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en-US" altLang="zh-CN" dirty="0"/>
              <a:t>:</a:t>
            </a:r>
            <a:r>
              <a:rPr lang="zh-CN" altLang="zh-CN" dirty="0">
                <a:effectLst/>
              </a:rPr>
              <a:t>“</a:t>
            </a:r>
            <a:r>
              <a:rPr lang="en-US" altLang="zh-CN" dirty="0" err="1">
                <a:effectLst/>
              </a:rPr>
              <a:t>RobotController</a:t>
            </a:r>
            <a:r>
              <a:rPr lang="zh-CN" altLang="zh-CN" dirty="0">
                <a:effectLst/>
              </a:rPr>
              <a:t>”子系统的设计类图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946634" y="1470340"/>
          <a:ext cx="9613068" cy="3362816"/>
        </p:xfrm>
        <a:graphic>
          <a:graphicData uri="http://schemas.openxmlformats.org/presentationml/2006/ole">
            <mc:AlternateContent xmlns:mc="http://schemas.openxmlformats.org/markup-compatibility/2006">
              <mc:Choice xmlns:v="urn:schemas-microsoft-com:vml" Requires="v">
                <p:oleObj name="Visio" r:id="rId2" imgW="11849100" imgH="2984500" progId="Visio.Drawing.15">
                  <p:embed/>
                </p:oleObj>
              </mc:Choice>
              <mc:Fallback>
                <p:oleObj name="Visio" r:id="rId2" imgW="11849100" imgH="2984500" progId="Visio.Drawing.15">
                  <p:embed/>
                  <p:pic>
                    <p:nvPicPr>
                      <p:cNvPr id="7" name="对象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634" y="1470340"/>
                        <a:ext cx="9613068" cy="3362816"/>
                      </a:xfrm>
                      <a:prstGeom prst="rect">
                        <a:avLst/>
                      </a:prstGeom>
                      <a:noFill/>
                    </p:spPr>
                  </p:pic>
                </p:oleObj>
              </mc:Fallback>
            </mc:AlternateContent>
          </a:graphicData>
        </a:graphic>
      </p:graphicFrame>
      <p:sp>
        <p:nvSpPr>
          <p:cNvPr id="8" name="矩形 7"/>
          <p:cNvSpPr/>
          <p:nvPr/>
        </p:nvSpPr>
        <p:spPr>
          <a:xfrm>
            <a:off x="2458802" y="5387660"/>
            <a:ext cx="6275933" cy="523220"/>
          </a:xfrm>
          <a:prstGeom prst="rect">
            <a:avLst/>
          </a:prstGeom>
        </p:spPr>
        <p:txBody>
          <a:bodyPr wrap="square">
            <a:spAutoFit/>
          </a:bodyPr>
          <a:lstStyle/>
          <a:p>
            <a:pPr algn="ctr"/>
            <a:r>
              <a:rPr lang="zh-CN" altLang="zh-CN" sz="2800" kern="100" dirty="0">
                <a:solidFill>
                  <a:srgbClr val="C00000"/>
                </a:solidFill>
                <a:ea typeface="微软雅黑" panose="020B0503020204020204" pitchFamily="34" charset="-122"/>
                <a:cs typeface="Times New Roman" panose="02020603050405020304" pitchFamily="18" charset="0"/>
              </a:rPr>
              <a:t>“</a:t>
            </a:r>
            <a:r>
              <a:rPr lang="en-US" altLang="zh-CN" sz="2800" kern="100" dirty="0" err="1">
                <a:solidFill>
                  <a:srgbClr val="C00000"/>
                </a:solidFill>
                <a:ea typeface="微软雅黑" panose="020B0503020204020204" pitchFamily="34" charset="-122"/>
                <a:cs typeface="Times New Roman" panose="02020603050405020304" pitchFamily="18" charset="0"/>
              </a:rPr>
              <a:t>RobotController</a:t>
            </a:r>
            <a:r>
              <a:rPr lang="zh-CN" altLang="zh-CN" sz="2800" kern="100" dirty="0">
                <a:solidFill>
                  <a:srgbClr val="C00000"/>
                </a:solidFill>
                <a:ea typeface="微软雅黑" panose="020B0503020204020204" pitchFamily="34" charset="-122"/>
                <a:cs typeface="Times New Roman" panose="02020603050405020304" pitchFamily="18" charset="0"/>
              </a:rPr>
              <a:t>”子系统的类图</a:t>
            </a:r>
            <a:endParaRPr lang="zh-CN" altLang="en-US" sz="2800" dirty="0">
              <a:solidFill>
                <a:srgbClr val="C00000"/>
              </a:solidFill>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939430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D6D3D-0497-4409-8A0C-F40535515EE4}"/>
              </a:ext>
            </a:extLst>
          </p:cNvPr>
          <p:cNvSpPr>
            <a:spLocks noGrp="1"/>
          </p:cNvSpPr>
          <p:nvPr>
            <p:ph type="title"/>
          </p:nvPr>
        </p:nvSpPr>
        <p:spPr>
          <a:xfrm>
            <a:off x="550590" y="8620"/>
            <a:ext cx="10909212" cy="707886"/>
          </a:xfrm>
        </p:spPr>
        <p:txBody>
          <a:bodyPr/>
          <a:lstStyle/>
          <a:p>
            <a:r>
              <a:rPr lang="zh-CN" altLang="en-US" dirty="0"/>
              <a:t>软件详细设计活动（</a:t>
            </a:r>
            <a:r>
              <a:rPr lang="en-US" altLang="zh-CN" dirty="0"/>
              <a:t>2/2</a:t>
            </a:r>
            <a:r>
              <a:rPr lang="zh-CN" altLang="en-US" dirty="0"/>
              <a:t>）</a:t>
            </a:r>
          </a:p>
        </p:txBody>
      </p:sp>
      <p:sp>
        <p:nvSpPr>
          <p:cNvPr id="3" name="内容占位符 2">
            <a:extLst>
              <a:ext uri="{FF2B5EF4-FFF2-40B4-BE49-F238E27FC236}">
                <a16:creationId xmlns:a16="http://schemas.microsoft.com/office/drawing/2014/main" id="{0CB1197D-15A2-47DF-A77E-B339CF710EB2}"/>
              </a:ext>
            </a:extLst>
          </p:cNvPr>
          <p:cNvSpPr>
            <a:spLocks noGrp="1"/>
          </p:cNvSpPr>
          <p:nvPr>
            <p:ph idx="1"/>
          </p:nvPr>
        </p:nvSpPr>
        <p:spPr>
          <a:xfrm>
            <a:off x="539750" y="1125538"/>
            <a:ext cx="10920052" cy="5040312"/>
          </a:xfrm>
        </p:spPr>
        <p:txBody>
          <a:bodyPr/>
          <a:lstStyle/>
          <a:p>
            <a:r>
              <a:rPr lang="zh-CN" altLang="zh-CN" dirty="0"/>
              <a:t>数据设计</a:t>
            </a:r>
            <a:endParaRPr lang="en-US" altLang="zh-CN" dirty="0"/>
          </a:p>
          <a:p>
            <a:pPr lvl="1"/>
            <a:r>
              <a:rPr lang="zh-CN" altLang="zh-CN" dirty="0"/>
              <a:t>对软件所涉及的</a:t>
            </a:r>
            <a:r>
              <a:rPr lang="zh-CN" altLang="zh-CN" b="1" dirty="0">
                <a:solidFill>
                  <a:srgbClr val="C00000"/>
                </a:solidFill>
              </a:rPr>
              <a:t>持久数据及其操作</a:t>
            </a:r>
            <a:r>
              <a:rPr lang="zh-CN" altLang="zh-CN" dirty="0"/>
              <a:t>进行设计，明确持久数据的存储方式和格式，细化数据操作的实现细节</a:t>
            </a:r>
            <a:endParaRPr lang="en-US" altLang="zh-CN" dirty="0"/>
          </a:p>
          <a:p>
            <a:pPr lvl="1"/>
            <a:endParaRPr lang="en-US" altLang="zh-CN" dirty="0"/>
          </a:p>
          <a:p>
            <a:r>
              <a:rPr lang="zh-CN" altLang="zh-CN" dirty="0"/>
              <a:t>子系统</a:t>
            </a:r>
            <a:r>
              <a:rPr lang="en-US" altLang="zh-CN" dirty="0"/>
              <a:t>/</a:t>
            </a:r>
            <a:r>
              <a:rPr lang="zh-CN" altLang="zh-CN" dirty="0"/>
              <a:t>软构件设计</a:t>
            </a:r>
            <a:endParaRPr lang="en-US" altLang="zh-CN" dirty="0"/>
          </a:p>
          <a:p>
            <a:pPr lvl="1"/>
            <a:r>
              <a:rPr lang="zh-CN" altLang="zh-CN" dirty="0"/>
              <a:t>针对粗粒度的子系统和软构件，给出其</a:t>
            </a:r>
            <a:r>
              <a:rPr lang="zh-CN" altLang="zh-CN" b="1" dirty="0">
                <a:solidFill>
                  <a:srgbClr val="C00000"/>
                </a:solidFill>
              </a:rPr>
              <a:t>细粒度的设计元素</a:t>
            </a:r>
            <a:r>
              <a:rPr lang="zh-CN" altLang="zh-CN" dirty="0"/>
              <a:t>，如设计类等，明确这些设计元素之间的协作关系</a:t>
            </a:r>
            <a:endParaRPr lang="zh-CN" altLang="en-US" dirty="0"/>
          </a:p>
        </p:txBody>
      </p:sp>
    </p:spTree>
    <p:extLst>
      <p:ext uri="{BB962C8B-B14F-4D97-AF65-F5344CB8AC3E}">
        <p14:creationId xmlns:p14="http://schemas.microsoft.com/office/powerpoint/2010/main" val="61412542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65000"/>
                  </a:schemeClr>
                </a:solidFill>
              </a:rPr>
              <a:t>软件详细设计概述</a:t>
            </a:r>
            <a:endParaRPr lang="en-US" altLang="zh-CN" dirty="0">
              <a:solidFill>
                <a:schemeClr val="bg1">
                  <a:lumMod val="65000"/>
                </a:schemeClr>
              </a:solidFill>
            </a:endParaRPr>
          </a:p>
          <a:p>
            <a:pPr lvl="1"/>
            <a:r>
              <a:rPr lang="zh-CN" altLang="en-US" dirty="0">
                <a:solidFill>
                  <a:schemeClr val="bg1">
                    <a:lumMod val="65000"/>
                  </a:schemeClr>
                </a:solidFill>
              </a:rPr>
              <a:t>任务、过程和原则</a:t>
            </a:r>
            <a:endParaRPr lang="en-US" altLang="zh-CN" dirty="0">
              <a:solidFill>
                <a:schemeClr val="bg1">
                  <a:lumMod val="65000"/>
                </a:schemeClr>
              </a:solidFill>
            </a:endParaRPr>
          </a:p>
          <a:p>
            <a:pPr lvl="1"/>
            <a:r>
              <a:rPr lang="zh-CN" altLang="en-US" dirty="0">
                <a:solidFill>
                  <a:schemeClr val="bg1">
                    <a:lumMod val="65000"/>
                  </a:schemeClr>
                </a:solidFill>
              </a:rPr>
              <a:t>详细设计的</a:t>
            </a:r>
            <a:r>
              <a:rPr lang="en-US" altLang="zh-CN" dirty="0">
                <a:solidFill>
                  <a:schemeClr val="bg1">
                    <a:lumMod val="65000"/>
                  </a:schemeClr>
                </a:solidFill>
              </a:rPr>
              <a:t>UML</a:t>
            </a:r>
            <a:r>
              <a:rPr lang="zh-CN" altLang="en-US" dirty="0">
                <a:solidFill>
                  <a:schemeClr val="bg1">
                    <a:lumMod val="65000"/>
                  </a:schemeClr>
                </a:solidFill>
              </a:rPr>
              <a:t>模型</a:t>
            </a:r>
          </a:p>
          <a:p>
            <a:pPr marL="514350" indent="-514350">
              <a:buFont typeface="+mj-lt"/>
              <a:buAutoNum type="arabicPeriod"/>
            </a:pPr>
            <a:r>
              <a:rPr lang="zh-CN" altLang="en-US" dirty="0">
                <a:solidFill>
                  <a:schemeClr val="bg1">
                    <a:lumMod val="65000"/>
                  </a:schemeClr>
                </a:solidFill>
              </a:rPr>
              <a:t>软件详细设计活动</a:t>
            </a:r>
            <a:endParaRPr lang="en-US" altLang="zh-CN" dirty="0">
              <a:solidFill>
                <a:schemeClr val="bg1">
                  <a:lumMod val="65000"/>
                </a:schemeClr>
              </a:solidFill>
            </a:endParaRPr>
          </a:p>
          <a:p>
            <a:pPr lvl="1"/>
            <a:r>
              <a:rPr lang="zh-CN" altLang="en-US" dirty="0">
                <a:solidFill>
                  <a:schemeClr val="bg1">
                    <a:lumMod val="65000"/>
                  </a:schemeClr>
                </a:solidFill>
              </a:rPr>
              <a:t>用例设计</a:t>
            </a:r>
          </a:p>
          <a:p>
            <a:pPr lvl="1"/>
            <a:r>
              <a:rPr lang="zh-CN" altLang="en-US" dirty="0">
                <a:solidFill>
                  <a:schemeClr val="bg1">
                    <a:lumMod val="65000"/>
                  </a:schemeClr>
                </a:solidFill>
              </a:rPr>
              <a:t>类设计</a:t>
            </a:r>
          </a:p>
          <a:p>
            <a:pPr lvl="1"/>
            <a:r>
              <a:rPr lang="zh-CN" altLang="en-US" dirty="0">
                <a:solidFill>
                  <a:schemeClr val="bg1">
                    <a:lumMod val="65000"/>
                  </a:schemeClr>
                </a:solidFill>
              </a:rPr>
              <a:t>数据设计</a:t>
            </a:r>
            <a:endParaRPr lang="en-US" altLang="zh-CN" dirty="0">
              <a:solidFill>
                <a:schemeClr val="bg1">
                  <a:lumMod val="65000"/>
                </a:schemeClr>
              </a:solidFill>
            </a:endParaRPr>
          </a:p>
          <a:p>
            <a:pPr lvl="1"/>
            <a:r>
              <a:rPr lang="zh-CN" altLang="en-US" dirty="0">
                <a:solidFill>
                  <a:schemeClr val="bg1">
                    <a:lumMod val="65000"/>
                  </a:schemeClr>
                </a:solidFill>
              </a:rPr>
              <a:t>子系统和构件设计</a:t>
            </a:r>
            <a:endParaRPr lang="en-US" altLang="zh-CN" dirty="0">
              <a:solidFill>
                <a:schemeClr val="bg1">
                  <a:lumMod val="65000"/>
                </a:schemeClr>
              </a:solidFill>
            </a:endParaRPr>
          </a:p>
          <a:p>
            <a:pPr marL="514350" indent="-514350">
              <a:buFont typeface="+mj-lt"/>
              <a:buAutoNum type="arabicPeriod"/>
            </a:pPr>
            <a:r>
              <a:rPr lang="zh-CN" altLang="en-US" dirty="0">
                <a:solidFill>
                  <a:srgbClr val="C00000"/>
                </a:solidFill>
              </a:rPr>
              <a:t>详细设计文档化和评审</a:t>
            </a:r>
            <a:endParaRPr lang="en-US" altLang="zh-CN" dirty="0">
              <a:solidFill>
                <a:srgbClr val="C00000"/>
              </a:solidFill>
            </a:endParaRPr>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9482" y="2636912"/>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04707"/>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3.1 </a:t>
            </a:r>
            <a:r>
              <a:rPr lang="zh-CN" altLang="en-US" dirty="0"/>
              <a:t>软件详细设计的输出</a:t>
            </a:r>
          </a:p>
        </p:txBody>
      </p:sp>
      <p:sp>
        <p:nvSpPr>
          <p:cNvPr id="2" name="内容占位符 1"/>
          <p:cNvSpPr>
            <a:spLocks noGrp="1"/>
          </p:cNvSpPr>
          <p:nvPr>
            <p:ph idx="1"/>
          </p:nvPr>
        </p:nvSpPr>
        <p:spPr/>
        <p:txBody>
          <a:bodyPr/>
          <a:lstStyle/>
          <a:p>
            <a:r>
              <a:rPr lang="zh-CN" altLang="en-US" dirty="0"/>
              <a:t>模型</a:t>
            </a:r>
            <a:endParaRPr lang="en-US" altLang="zh-CN" dirty="0"/>
          </a:p>
          <a:p>
            <a:pPr lvl="1"/>
            <a:r>
              <a:rPr lang="zh-CN" altLang="en-US" dirty="0"/>
              <a:t>用</a:t>
            </a:r>
            <a:r>
              <a:rPr lang="en-US" altLang="zh-CN" dirty="0"/>
              <a:t>UML</a:t>
            </a:r>
            <a:r>
              <a:rPr lang="zh-CN" altLang="en-US" b="1" dirty="0">
                <a:solidFill>
                  <a:srgbClr val="C00000"/>
                </a:solidFill>
              </a:rPr>
              <a:t>类图、构件图、包图、状态图、顺序图</a:t>
            </a:r>
            <a:r>
              <a:rPr lang="zh-CN" altLang="en-US" dirty="0"/>
              <a:t>等描述的详细设计模型</a:t>
            </a:r>
            <a:endParaRPr lang="en-US" altLang="zh-CN" dirty="0"/>
          </a:p>
          <a:p>
            <a:pPr lvl="1"/>
            <a:endParaRPr lang="en-US" altLang="zh-CN" dirty="0"/>
          </a:p>
          <a:p>
            <a:r>
              <a:rPr lang="zh-CN" altLang="en-US" dirty="0"/>
              <a:t>文档</a:t>
            </a:r>
            <a:endParaRPr lang="en-US" altLang="zh-CN" dirty="0"/>
          </a:p>
          <a:p>
            <a:pPr lvl="1"/>
            <a:r>
              <a:rPr lang="zh-CN" altLang="en-US" b="1" dirty="0">
                <a:solidFill>
                  <a:srgbClr val="C00000"/>
                </a:solidFill>
              </a:rPr>
              <a:t>软件详细设计规格说明书</a:t>
            </a:r>
            <a:endParaRPr lang="en-US" altLang="zh-CN" b="1" dirty="0">
              <a:solidFill>
                <a:srgbClr val="C00000"/>
              </a:solidFill>
            </a:endParaRPr>
          </a:p>
          <a:p>
            <a:pPr lvl="1"/>
            <a:endParaRPr lang="zh-CN" altLang="en-US" dirty="0"/>
          </a:p>
        </p:txBody>
      </p:sp>
    </p:spTree>
    <p:extLst>
      <p:ext uri="{BB962C8B-B14F-4D97-AF65-F5344CB8AC3E}">
        <p14:creationId xmlns:p14="http://schemas.microsoft.com/office/powerpoint/2010/main" val="3576014236"/>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3.2 </a:t>
            </a:r>
            <a:r>
              <a:rPr lang="zh-CN" altLang="en-US" dirty="0"/>
              <a:t>撰写设计文档</a:t>
            </a:r>
          </a:p>
        </p:txBody>
      </p:sp>
      <p:sp>
        <p:nvSpPr>
          <p:cNvPr id="2" name="内容占位符 1"/>
          <p:cNvSpPr>
            <a:spLocks noGrp="1"/>
          </p:cNvSpPr>
          <p:nvPr>
            <p:ph idx="1"/>
          </p:nvPr>
        </p:nvSpPr>
        <p:spPr/>
        <p:txBody>
          <a:bodyPr>
            <a:normAutofit lnSpcReduction="10000"/>
          </a:bodyPr>
          <a:lstStyle/>
          <a:p>
            <a:pPr marL="109855" indent="0">
              <a:buNone/>
            </a:pPr>
            <a:r>
              <a:rPr lang="en-US" altLang="zh-CN" dirty="0"/>
              <a:t>1</a:t>
            </a:r>
            <a:r>
              <a:rPr lang="zh-CN" altLang="zh-CN" dirty="0"/>
              <a:t>、引言</a:t>
            </a:r>
          </a:p>
          <a:p>
            <a:pPr marL="365760" lvl="1" indent="0">
              <a:buNone/>
            </a:pPr>
            <a:r>
              <a:rPr lang="en-US" altLang="zh-CN" dirty="0"/>
              <a:t>1.1 </a:t>
            </a:r>
            <a:r>
              <a:rPr lang="zh-CN" altLang="zh-CN" dirty="0"/>
              <a:t>编写目的</a:t>
            </a:r>
          </a:p>
          <a:p>
            <a:pPr marL="365760" lvl="1" indent="0">
              <a:buNone/>
            </a:pPr>
            <a:r>
              <a:rPr lang="en-US" altLang="zh-CN" dirty="0"/>
              <a:t>1.2 </a:t>
            </a:r>
            <a:r>
              <a:rPr lang="zh-CN" altLang="zh-CN" dirty="0"/>
              <a:t>读者对象</a:t>
            </a:r>
          </a:p>
          <a:p>
            <a:pPr marL="365760" lvl="1" indent="0">
              <a:buNone/>
            </a:pPr>
            <a:r>
              <a:rPr lang="en-US" altLang="zh-CN" dirty="0"/>
              <a:t>1.3 </a:t>
            </a:r>
            <a:r>
              <a:rPr lang="zh-CN" altLang="zh-CN" dirty="0"/>
              <a:t>软件系统概述</a:t>
            </a:r>
          </a:p>
          <a:p>
            <a:pPr marL="365760" lvl="1" indent="0">
              <a:buNone/>
            </a:pPr>
            <a:r>
              <a:rPr lang="en-US" altLang="zh-CN" dirty="0"/>
              <a:t>1.4 </a:t>
            </a:r>
            <a:r>
              <a:rPr lang="zh-CN" altLang="zh-CN" dirty="0"/>
              <a:t>文档概述</a:t>
            </a:r>
          </a:p>
          <a:p>
            <a:pPr marL="365760" lvl="1" indent="0">
              <a:buNone/>
            </a:pPr>
            <a:r>
              <a:rPr lang="en-US" altLang="zh-CN" dirty="0"/>
              <a:t>1.5 </a:t>
            </a:r>
            <a:r>
              <a:rPr lang="zh-CN" altLang="zh-CN" dirty="0"/>
              <a:t>定义</a:t>
            </a:r>
          </a:p>
          <a:p>
            <a:pPr marL="365760" lvl="1" indent="0">
              <a:buNone/>
            </a:pPr>
            <a:r>
              <a:rPr lang="en-US" altLang="zh-CN" dirty="0"/>
              <a:t>1.6 </a:t>
            </a:r>
            <a:r>
              <a:rPr lang="zh-CN" altLang="zh-CN" dirty="0"/>
              <a:t>参考资料</a:t>
            </a:r>
          </a:p>
          <a:p>
            <a:pPr marL="109855" indent="0">
              <a:buNone/>
            </a:pPr>
            <a:r>
              <a:rPr lang="en-US" altLang="zh-CN" dirty="0"/>
              <a:t>2</a:t>
            </a:r>
            <a:r>
              <a:rPr lang="zh-CN" altLang="zh-CN" dirty="0"/>
              <a:t>、软件设计约束和原则</a:t>
            </a:r>
          </a:p>
          <a:p>
            <a:pPr marL="365760" lvl="1" indent="0">
              <a:buNone/>
            </a:pPr>
            <a:r>
              <a:rPr lang="en-US" altLang="zh-CN" dirty="0"/>
              <a:t>2.1 </a:t>
            </a:r>
            <a:r>
              <a:rPr lang="zh-CN" altLang="zh-CN" dirty="0"/>
              <a:t>软件设计约束</a:t>
            </a:r>
          </a:p>
          <a:p>
            <a:pPr marL="365760" lvl="1" indent="0">
              <a:buNone/>
            </a:pPr>
            <a:r>
              <a:rPr lang="en-US" altLang="zh-CN" dirty="0"/>
              <a:t>2.2 </a:t>
            </a:r>
            <a:r>
              <a:rPr lang="zh-CN" altLang="zh-CN" dirty="0"/>
              <a:t>软件设计原则</a:t>
            </a:r>
          </a:p>
          <a:p>
            <a:pPr marL="109855" indent="0">
              <a:buNone/>
            </a:pPr>
            <a:endParaRPr lang="zh-CN" altLang="en-US" dirty="0"/>
          </a:p>
        </p:txBody>
      </p:sp>
      <p:sp>
        <p:nvSpPr>
          <p:cNvPr id="6" name="内容占位符 1"/>
          <p:cNvSpPr txBox="1"/>
          <p:nvPr/>
        </p:nvSpPr>
        <p:spPr>
          <a:xfrm>
            <a:off x="6491250" y="1123354"/>
            <a:ext cx="5328592" cy="5221970"/>
          </a:xfrm>
          <a:prstGeom prst="rect">
            <a:avLst/>
          </a:prstGeom>
        </p:spPr>
        <p:txBody>
          <a:bodyPr vert="horz">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b="1"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lumMod val="95000"/>
                    <a:lumOff val="5000"/>
                  </a:schemeClr>
                </a:solidFill>
                <a:latin typeface="微软雅黑" panose="020B0503020204020204" pitchFamily="34" charset="-122"/>
                <a:ea typeface="微软雅黑" panose="020B0503020204020204" pitchFamily="34" charset="-122"/>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spcBef>
                <a:spcPct val="20000"/>
              </a:spcBef>
              <a:buNone/>
            </a:pPr>
            <a:r>
              <a:rPr kumimoji="1" lang="en-US" altLang="zh-CN" sz="3200" dirty="0">
                <a:solidFill>
                  <a:srgbClr val="002060"/>
                </a:solidFill>
                <a:latin typeface="+mn-lt"/>
                <a:ea typeface="+mn-ea"/>
              </a:rPr>
              <a:t>3. </a:t>
            </a:r>
            <a:r>
              <a:rPr kumimoji="1" lang="zh-CN" altLang="zh-CN" sz="3200" dirty="0">
                <a:solidFill>
                  <a:srgbClr val="002060"/>
                </a:solidFill>
                <a:latin typeface="+mn-lt"/>
                <a:ea typeface="+mn-ea"/>
              </a:rPr>
              <a:t>软件设计方案</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3.1 </a:t>
            </a:r>
            <a:r>
              <a:rPr kumimoji="1" lang="zh-CN" altLang="zh-CN" sz="2800" b="0" dirty="0">
                <a:solidFill>
                  <a:srgbClr val="002060"/>
                </a:solidFill>
                <a:latin typeface="+mn-lt"/>
                <a:ea typeface="+mn-ea"/>
              </a:rPr>
              <a:t>体系结构设计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3.2 </a:t>
            </a:r>
            <a:r>
              <a:rPr kumimoji="1" lang="zh-CN" altLang="zh-CN" sz="2800" b="0" dirty="0">
                <a:solidFill>
                  <a:srgbClr val="002060"/>
                </a:solidFill>
                <a:latin typeface="+mn-lt"/>
                <a:ea typeface="+mn-ea"/>
              </a:rPr>
              <a:t>用户界面设计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3.3 </a:t>
            </a:r>
            <a:r>
              <a:rPr kumimoji="1" lang="zh-CN" altLang="zh-CN" sz="2800" b="0" dirty="0">
                <a:solidFill>
                  <a:srgbClr val="002060"/>
                </a:solidFill>
                <a:latin typeface="+mn-lt"/>
                <a:ea typeface="+mn-ea"/>
              </a:rPr>
              <a:t>用例设计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3.4 </a:t>
            </a:r>
            <a:r>
              <a:rPr kumimoji="1" lang="zh-CN" altLang="zh-CN" sz="2800" b="0" dirty="0">
                <a:solidFill>
                  <a:srgbClr val="002060"/>
                </a:solidFill>
                <a:latin typeface="+mn-lt"/>
                <a:ea typeface="+mn-ea"/>
              </a:rPr>
              <a:t>子系统</a:t>
            </a:r>
            <a:r>
              <a:rPr kumimoji="1" lang="en-US" altLang="zh-CN" sz="2800" b="0" dirty="0">
                <a:solidFill>
                  <a:srgbClr val="002060"/>
                </a:solidFill>
                <a:latin typeface="+mn-lt"/>
                <a:ea typeface="+mn-ea"/>
              </a:rPr>
              <a:t>/</a:t>
            </a:r>
            <a:r>
              <a:rPr kumimoji="1" lang="zh-CN" altLang="zh-CN" sz="2800" b="0" dirty="0">
                <a:solidFill>
                  <a:srgbClr val="002060"/>
                </a:solidFill>
                <a:latin typeface="+mn-lt"/>
                <a:ea typeface="+mn-ea"/>
              </a:rPr>
              <a:t>构件设计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3.5 </a:t>
            </a:r>
            <a:r>
              <a:rPr kumimoji="1" lang="zh-CN" altLang="zh-CN" sz="2800" b="0" dirty="0">
                <a:solidFill>
                  <a:srgbClr val="002060"/>
                </a:solidFill>
                <a:latin typeface="+mn-lt"/>
                <a:ea typeface="+mn-ea"/>
              </a:rPr>
              <a:t>类设计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3.6 </a:t>
            </a:r>
            <a:r>
              <a:rPr kumimoji="1" lang="zh-CN" altLang="zh-CN" sz="2800" b="0" dirty="0">
                <a:solidFill>
                  <a:srgbClr val="002060"/>
                </a:solidFill>
                <a:latin typeface="+mn-lt"/>
                <a:ea typeface="+mn-ea"/>
              </a:rPr>
              <a:t>数据设计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3.7 </a:t>
            </a:r>
            <a:r>
              <a:rPr kumimoji="1" lang="zh-CN" altLang="zh-CN" sz="2800" b="0" dirty="0">
                <a:solidFill>
                  <a:srgbClr val="002060"/>
                </a:solidFill>
                <a:latin typeface="+mn-lt"/>
                <a:ea typeface="+mn-ea"/>
              </a:rPr>
              <a:t>部署设计</a:t>
            </a:r>
          </a:p>
          <a:p>
            <a:pPr marL="109855" indent="0">
              <a:buNone/>
            </a:pPr>
            <a:r>
              <a:rPr lang="en-US" altLang="zh-CN" sz="3200" dirty="0"/>
              <a:t>4. </a:t>
            </a:r>
            <a:r>
              <a:rPr lang="zh-CN" altLang="zh-CN" sz="3200" dirty="0"/>
              <a:t>实施指南</a:t>
            </a:r>
          </a:p>
          <a:p>
            <a:pPr marL="109855" indent="0" fontAlgn="auto">
              <a:buNone/>
            </a:pPr>
            <a:endParaRPr lang="zh-CN" altLang="en-US" dirty="0"/>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3.3 </a:t>
            </a:r>
            <a:r>
              <a:rPr lang="zh-CN" altLang="en-US" dirty="0"/>
              <a:t>设计评审人员</a:t>
            </a:r>
          </a:p>
        </p:txBody>
      </p:sp>
      <p:sp>
        <p:nvSpPr>
          <p:cNvPr id="2" name="内容占位符 1"/>
          <p:cNvSpPr>
            <a:spLocks noGrp="1"/>
          </p:cNvSpPr>
          <p:nvPr>
            <p:ph idx="1"/>
          </p:nvPr>
        </p:nvSpPr>
        <p:spPr/>
        <p:txBody>
          <a:bodyPr>
            <a:normAutofit fontScale="77500" lnSpcReduction="20000"/>
          </a:bodyPr>
          <a:lstStyle/>
          <a:p>
            <a:pPr lvl="0"/>
            <a:r>
              <a:rPr lang="zh-CN" altLang="zh-CN" dirty="0">
                <a:solidFill>
                  <a:srgbClr val="C00000"/>
                </a:solidFill>
              </a:rPr>
              <a:t>用户（客户）</a:t>
            </a:r>
            <a:endParaRPr lang="en-US" altLang="zh-CN" dirty="0">
              <a:solidFill>
                <a:srgbClr val="C00000"/>
              </a:solidFill>
            </a:endParaRPr>
          </a:p>
          <a:p>
            <a:pPr lvl="1"/>
            <a:r>
              <a:rPr lang="zh-CN" altLang="zh-CN" dirty="0"/>
              <a:t>评估和分析软件设计是否正确地实现了他们所提出的软件需求</a:t>
            </a:r>
          </a:p>
          <a:p>
            <a:pPr lvl="0"/>
            <a:r>
              <a:rPr lang="zh-CN" altLang="zh-CN" dirty="0">
                <a:solidFill>
                  <a:srgbClr val="C00000"/>
                </a:solidFill>
              </a:rPr>
              <a:t>软件设计人员</a:t>
            </a:r>
            <a:endParaRPr lang="en-US" altLang="zh-CN" dirty="0">
              <a:solidFill>
                <a:srgbClr val="C00000"/>
              </a:solidFill>
            </a:endParaRPr>
          </a:p>
          <a:p>
            <a:pPr lvl="1"/>
            <a:r>
              <a:rPr lang="zh-CN" altLang="zh-CN" dirty="0"/>
              <a:t>根据评审的意见来修改设计方案</a:t>
            </a:r>
          </a:p>
          <a:p>
            <a:pPr lvl="0"/>
            <a:r>
              <a:rPr lang="zh-CN" altLang="zh-CN" dirty="0">
                <a:solidFill>
                  <a:srgbClr val="C00000"/>
                </a:solidFill>
              </a:rPr>
              <a:t>程序员</a:t>
            </a:r>
            <a:endParaRPr lang="en-US" altLang="zh-CN" dirty="0">
              <a:solidFill>
                <a:srgbClr val="C00000"/>
              </a:solidFill>
            </a:endParaRPr>
          </a:p>
          <a:p>
            <a:pPr lvl="1"/>
            <a:r>
              <a:rPr lang="zh-CN" altLang="zh-CN" dirty="0"/>
              <a:t>能否正确理解设计文档</a:t>
            </a:r>
            <a:r>
              <a:rPr lang="zh-CN" altLang="en-US" dirty="0"/>
              <a:t>、</a:t>
            </a:r>
            <a:r>
              <a:rPr lang="zh-CN" altLang="zh-CN" dirty="0"/>
              <a:t>是否提供足够详细的设计方案以指导编码</a:t>
            </a:r>
          </a:p>
          <a:p>
            <a:pPr lvl="0"/>
            <a:r>
              <a:rPr lang="zh-CN" altLang="zh-CN" dirty="0">
                <a:solidFill>
                  <a:srgbClr val="C00000"/>
                </a:solidFill>
              </a:rPr>
              <a:t>软件需求分析人员</a:t>
            </a:r>
            <a:endParaRPr lang="en-US" altLang="zh-CN" dirty="0">
              <a:solidFill>
                <a:srgbClr val="C00000"/>
              </a:solidFill>
            </a:endParaRPr>
          </a:p>
          <a:p>
            <a:pPr lvl="1"/>
            <a:r>
              <a:rPr lang="zh-CN" altLang="zh-CN" dirty="0"/>
              <a:t>是否实现了他们所定义的软件需求</a:t>
            </a:r>
          </a:p>
          <a:p>
            <a:pPr lvl="0"/>
            <a:r>
              <a:rPr lang="zh-CN" altLang="zh-CN" dirty="0">
                <a:solidFill>
                  <a:srgbClr val="C00000"/>
                </a:solidFill>
              </a:rPr>
              <a:t>质量保证人员</a:t>
            </a:r>
            <a:endParaRPr lang="en-US" altLang="zh-CN" dirty="0">
              <a:solidFill>
                <a:srgbClr val="C00000"/>
              </a:solidFill>
            </a:endParaRPr>
          </a:p>
          <a:p>
            <a:pPr lvl="1"/>
            <a:r>
              <a:rPr lang="zh-CN" altLang="zh-CN" dirty="0"/>
              <a:t>发现软件设计模型和文档中的质量问题，并进行质量保证</a:t>
            </a:r>
          </a:p>
          <a:p>
            <a:pPr lvl="0"/>
            <a:r>
              <a:rPr lang="zh-CN" altLang="zh-CN" dirty="0">
                <a:solidFill>
                  <a:srgbClr val="C00000"/>
                </a:solidFill>
              </a:rPr>
              <a:t>测试工程师</a:t>
            </a:r>
            <a:endParaRPr lang="en-US" altLang="zh-CN" dirty="0">
              <a:solidFill>
                <a:srgbClr val="C00000"/>
              </a:solidFill>
            </a:endParaRPr>
          </a:p>
          <a:p>
            <a:pPr lvl="1"/>
            <a:r>
              <a:rPr lang="zh-CN" altLang="zh-CN" dirty="0"/>
              <a:t>以软件设计</a:t>
            </a:r>
            <a:r>
              <a:rPr lang="zh-CN" altLang="en-US" dirty="0"/>
              <a:t>文档</a:t>
            </a:r>
            <a:r>
              <a:rPr lang="zh-CN" altLang="zh-CN" dirty="0"/>
              <a:t>为依据，设计软件测试用例，开展软件测试</a:t>
            </a:r>
          </a:p>
          <a:p>
            <a:pPr lvl="0"/>
            <a:r>
              <a:rPr lang="zh-CN" altLang="zh-CN" dirty="0">
                <a:solidFill>
                  <a:srgbClr val="C00000"/>
                </a:solidFill>
              </a:rPr>
              <a:t>配置管理工程师</a:t>
            </a:r>
            <a:endParaRPr lang="en-US" altLang="zh-CN" dirty="0">
              <a:solidFill>
                <a:srgbClr val="C00000"/>
              </a:solidFill>
            </a:endParaRPr>
          </a:p>
          <a:p>
            <a:pPr lvl="1"/>
            <a:r>
              <a:rPr lang="zh-CN" altLang="zh-CN" dirty="0"/>
              <a:t>对软件设计规格说明书和设计模型进行配置管理</a:t>
            </a:r>
          </a:p>
          <a:p>
            <a:endParaRPr lang="zh-CN" altLang="en-US" dirty="0"/>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3.4 </a:t>
            </a:r>
            <a:r>
              <a:rPr lang="zh-CN" altLang="en-US" dirty="0"/>
              <a:t>评审设计文档</a:t>
            </a:r>
            <a:r>
              <a:rPr lang="en-US" altLang="zh-CN" dirty="0"/>
              <a:t>(1)</a:t>
            </a:r>
            <a:endParaRPr lang="zh-CN" altLang="en-US" dirty="0"/>
          </a:p>
        </p:txBody>
      </p:sp>
      <p:sp>
        <p:nvSpPr>
          <p:cNvPr id="2" name="内容占位符 1"/>
          <p:cNvSpPr>
            <a:spLocks noGrp="1"/>
          </p:cNvSpPr>
          <p:nvPr>
            <p:ph idx="1"/>
          </p:nvPr>
        </p:nvSpPr>
        <p:spPr/>
        <p:txBody>
          <a:bodyPr>
            <a:normAutofit/>
          </a:bodyPr>
          <a:lstStyle/>
          <a:p>
            <a:pPr lvl="0"/>
            <a:r>
              <a:rPr lang="zh-CN" altLang="zh-CN" dirty="0">
                <a:solidFill>
                  <a:srgbClr val="C00000"/>
                </a:solidFill>
              </a:rPr>
              <a:t>规范性</a:t>
            </a:r>
            <a:endParaRPr lang="en-US" altLang="zh-CN" dirty="0">
              <a:solidFill>
                <a:srgbClr val="C00000"/>
              </a:solidFill>
            </a:endParaRPr>
          </a:p>
          <a:p>
            <a:pPr lvl="1"/>
            <a:r>
              <a:rPr lang="zh-CN" altLang="zh-CN" dirty="0"/>
              <a:t>是否遵循文档规范，是否按规范的要求和方式来撰写</a:t>
            </a:r>
            <a:r>
              <a:rPr lang="zh-CN" altLang="en-US" dirty="0"/>
              <a:t>文档</a:t>
            </a:r>
            <a:endParaRPr lang="en-US" altLang="zh-CN" dirty="0"/>
          </a:p>
          <a:p>
            <a:r>
              <a:rPr lang="zh-CN" altLang="zh-CN" dirty="0">
                <a:solidFill>
                  <a:srgbClr val="C00000"/>
                </a:solidFill>
              </a:rPr>
              <a:t>简练性</a:t>
            </a:r>
            <a:endParaRPr lang="en-US" altLang="zh-CN" dirty="0">
              <a:solidFill>
                <a:srgbClr val="C00000"/>
              </a:solidFill>
            </a:endParaRPr>
          </a:p>
          <a:p>
            <a:pPr lvl="1"/>
            <a:r>
              <a:rPr lang="zh-CN" altLang="zh-CN" dirty="0"/>
              <a:t>语言表述是否简洁不啰嗦、易于理解。</a:t>
            </a:r>
          </a:p>
          <a:p>
            <a:pPr lvl="0"/>
            <a:r>
              <a:rPr lang="zh-CN" altLang="zh-CN" dirty="0">
                <a:solidFill>
                  <a:srgbClr val="C00000"/>
                </a:solidFill>
              </a:rPr>
              <a:t>正确性</a:t>
            </a:r>
            <a:endParaRPr lang="en-US" altLang="zh-CN" dirty="0">
              <a:solidFill>
                <a:srgbClr val="C00000"/>
              </a:solidFill>
            </a:endParaRPr>
          </a:p>
          <a:p>
            <a:pPr lvl="1"/>
            <a:r>
              <a:rPr lang="zh-CN" altLang="zh-CN" dirty="0"/>
              <a:t>设计方案是否正确实现了软件功能性需求和非功能性需求</a:t>
            </a:r>
          </a:p>
          <a:p>
            <a:pPr lvl="0"/>
            <a:r>
              <a:rPr lang="zh-CN" altLang="zh-CN" dirty="0">
                <a:solidFill>
                  <a:srgbClr val="C00000"/>
                </a:solidFill>
              </a:rPr>
              <a:t>可实施性</a:t>
            </a:r>
            <a:endParaRPr lang="en-US" altLang="zh-CN" dirty="0">
              <a:solidFill>
                <a:srgbClr val="C00000"/>
              </a:solidFill>
            </a:endParaRPr>
          </a:p>
          <a:p>
            <a:pPr lvl="1"/>
            <a:r>
              <a:rPr lang="zh-CN" altLang="zh-CN" dirty="0"/>
              <a:t>设计元素是否已充分细化和精化，模型是否易于理解，所选定的程序设计语言是否可以实现该设计模型</a:t>
            </a: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评审设计文档</a:t>
            </a:r>
            <a:r>
              <a:rPr lang="en-US" altLang="zh-CN" dirty="0"/>
              <a:t>(2)</a:t>
            </a:r>
            <a:endParaRPr lang="zh-CN" altLang="en-US" dirty="0"/>
          </a:p>
        </p:txBody>
      </p:sp>
      <p:sp>
        <p:nvSpPr>
          <p:cNvPr id="2" name="内容占位符 1"/>
          <p:cNvSpPr>
            <a:spLocks noGrp="1"/>
          </p:cNvSpPr>
          <p:nvPr>
            <p:ph idx="1"/>
          </p:nvPr>
        </p:nvSpPr>
        <p:spPr/>
        <p:txBody>
          <a:bodyPr>
            <a:normAutofit/>
          </a:bodyPr>
          <a:lstStyle/>
          <a:p>
            <a:pPr lvl="0"/>
            <a:r>
              <a:rPr lang="zh-CN" altLang="zh-CN" dirty="0">
                <a:solidFill>
                  <a:srgbClr val="C00000"/>
                </a:solidFill>
              </a:rPr>
              <a:t>可追踪性</a:t>
            </a:r>
            <a:endParaRPr lang="en-US" altLang="zh-CN" dirty="0">
              <a:solidFill>
                <a:srgbClr val="C00000"/>
              </a:solidFill>
            </a:endParaRPr>
          </a:p>
          <a:p>
            <a:pPr lvl="1"/>
            <a:r>
              <a:rPr lang="zh-CN" altLang="zh-CN" dirty="0"/>
              <a:t>各项需求是否在设计文档中都可找到相应的实现方案，设计文档中的设计内容是否对应于需求条目</a:t>
            </a:r>
          </a:p>
          <a:p>
            <a:pPr lvl="0"/>
            <a:r>
              <a:rPr lang="zh-CN" altLang="zh-CN" dirty="0">
                <a:solidFill>
                  <a:srgbClr val="C00000"/>
                </a:solidFill>
              </a:rPr>
              <a:t>一致性</a:t>
            </a:r>
            <a:endParaRPr lang="en-US" altLang="zh-CN" dirty="0">
              <a:solidFill>
                <a:srgbClr val="C00000"/>
              </a:solidFill>
            </a:endParaRPr>
          </a:p>
          <a:p>
            <a:pPr lvl="1"/>
            <a:r>
              <a:rPr lang="zh-CN" altLang="zh-CN" dirty="0"/>
              <a:t>设计模型间、文档不同段落间、文档的文字表达与设计模型间是否一致。</a:t>
            </a:r>
          </a:p>
          <a:p>
            <a:pPr lvl="0"/>
            <a:r>
              <a:rPr lang="zh-CN" altLang="zh-CN" dirty="0">
                <a:solidFill>
                  <a:srgbClr val="C00000"/>
                </a:solidFill>
              </a:rPr>
              <a:t>高质量</a:t>
            </a:r>
            <a:endParaRPr lang="en-US" altLang="zh-CN" dirty="0">
              <a:solidFill>
                <a:srgbClr val="C00000"/>
              </a:solidFill>
            </a:endParaRPr>
          </a:p>
          <a:p>
            <a:pPr lvl="1"/>
            <a:r>
              <a:rPr lang="zh-CN" altLang="zh-CN" dirty="0"/>
              <a:t>是否充分考虑了软件设计原则，设计模型是否具有良好的质量属性，如有效性、可靠性、可扩展性、可修改性等</a:t>
            </a: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评审步骤</a:t>
            </a:r>
            <a:endParaRPr lang="zh-CN" altLang="en-US" dirty="0"/>
          </a:p>
        </p:txBody>
      </p:sp>
      <p:sp>
        <p:nvSpPr>
          <p:cNvPr id="2" name="内容占位符 1"/>
          <p:cNvSpPr>
            <a:spLocks noGrp="1"/>
          </p:cNvSpPr>
          <p:nvPr>
            <p:ph idx="1"/>
          </p:nvPr>
        </p:nvSpPr>
        <p:spPr/>
        <p:txBody>
          <a:bodyPr/>
          <a:lstStyle/>
          <a:p>
            <a:r>
              <a:rPr lang="zh-CN" altLang="zh-CN" dirty="0">
                <a:solidFill>
                  <a:srgbClr val="C00000"/>
                </a:solidFill>
              </a:rPr>
              <a:t>阅读和汇报</a:t>
            </a:r>
            <a:r>
              <a:rPr lang="zh-CN" altLang="zh-CN" dirty="0"/>
              <a:t>软件设计规格说明书</a:t>
            </a:r>
          </a:p>
          <a:p>
            <a:r>
              <a:rPr lang="zh-CN" altLang="en-US" dirty="0">
                <a:solidFill>
                  <a:srgbClr val="C00000"/>
                </a:solidFill>
              </a:rPr>
              <a:t>发现、</a:t>
            </a:r>
            <a:r>
              <a:rPr lang="zh-CN" altLang="zh-CN" dirty="0">
                <a:solidFill>
                  <a:srgbClr val="C00000"/>
                </a:solidFill>
              </a:rPr>
              <a:t>收集和整理</a:t>
            </a:r>
            <a:r>
              <a:rPr lang="zh-CN" altLang="zh-CN" dirty="0"/>
              <a:t>问题</a:t>
            </a:r>
          </a:p>
          <a:p>
            <a:r>
              <a:rPr lang="zh-CN" altLang="zh-CN" dirty="0">
                <a:solidFill>
                  <a:srgbClr val="C00000"/>
                </a:solidFill>
              </a:rPr>
              <a:t>讨论和达成一致</a:t>
            </a:r>
            <a:r>
              <a:rPr lang="zh-CN" altLang="en-US" dirty="0"/>
              <a:t>，并进行修改</a:t>
            </a:r>
            <a:endParaRPr lang="zh-CN" altLang="zh-CN" dirty="0"/>
          </a:p>
          <a:p>
            <a:r>
              <a:rPr lang="zh-CN" altLang="zh-CN" dirty="0"/>
              <a:t>纳入配置</a:t>
            </a:r>
          </a:p>
          <a:p>
            <a:endParaRPr lang="zh-CN" altLang="en-US" dirty="0"/>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小结</a:t>
            </a:r>
          </a:p>
        </p:txBody>
      </p:sp>
      <p:sp>
        <p:nvSpPr>
          <p:cNvPr id="2" name="内容占位符 1"/>
          <p:cNvSpPr>
            <a:spLocks noGrp="1"/>
          </p:cNvSpPr>
          <p:nvPr>
            <p:ph idx="1"/>
          </p:nvPr>
        </p:nvSpPr>
        <p:spPr/>
        <p:txBody>
          <a:bodyPr/>
          <a:lstStyle/>
          <a:p>
            <a:r>
              <a:rPr lang="zh-CN" altLang="en-US" dirty="0"/>
              <a:t>详细设计是要给出可指导编码的</a:t>
            </a:r>
            <a:r>
              <a:rPr lang="zh-CN" altLang="en-US" dirty="0">
                <a:solidFill>
                  <a:srgbClr val="C00000"/>
                </a:solidFill>
              </a:rPr>
              <a:t>详细设计方案</a:t>
            </a:r>
            <a:endParaRPr lang="en-US" altLang="zh-CN" dirty="0">
              <a:solidFill>
                <a:srgbClr val="C00000"/>
              </a:solidFill>
            </a:endParaRPr>
          </a:p>
          <a:p>
            <a:pPr lvl="1"/>
            <a:r>
              <a:rPr lang="zh-CN" altLang="en-US" dirty="0"/>
              <a:t>依据软件需求、体系结构和用户界面设计模型</a:t>
            </a:r>
            <a:endParaRPr lang="en-US" altLang="zh-CN" dirty="0"/>
          </a:p>
          <a:p>
            <a:r>
              <a:rPr lang="zh-CN" altLang="en-US" dirty="0"/>
              <a:t>详细设计的</a:t>
            </a:r>
            <a:r>
              <a:rPr lang="zh-CN" altLang="en-US" dirty="0">
                <a:solidFill>
                  <a:srgbClr val="C00000"/>
                </a:solidFill>
              </a:rPr>
              <a:t>任务</a:t>
            </a:r>
            <a:endParaRPr lang="en-US" altLang="zh-CN" dirty="0">
              <a:solidFill>
                <a:srgbClr val="C00000"/>
              </a:solidFill>
            </a:endParaRPr>
          </a:p>
          <a:p>
            <a:pPr lvl="1"/>
            <a:r>
              <a:rPr lang="zh-CN" altLang="en-US" dirty="0"/>
              <a:t>用例设计、子系统设计、构件设计、数据设计、类设计</a:t>
            </a:r>
            <a:endParaRPr lang="en-US" altLang="zh-CN" dirty="0"/>
          </a:p>
          <a:p>
            <a:r>
              <a:rPr lang="zh-CN" altLang="en-US" dirty="0"/>
              <a:t>详细设计的</a:t>
            </a:r>
            <a:r>
              <a:rPr lang="zh-CN" altLang="en-US" dirty="0">
                <a:solidFill>
                  <a:srgbClr val="C00000"/>
                </a:solidFill>
              </a:rPr>
              <a:t>描述和输出</a:t>
            </a:r>
            <a:endParaRPr lang="en-US" altLang="zh-CN" dirty="0">
              <a:solidFill>
                <a:srgbClr val="C00000"/>
              </a:solidFill>
            </a:endParaRPr>
          </a:p>
          <a:p>
            <a:pPr lvl="1"/>
            <a:r>
              <a:rPr lang="en-US" altLang="zh-CN" dirty="0"/>
              <a:t>UML</a:t>
            </a:r>
            <a:r>
              <a:rPr lang="zh-CN" altLang="en-US" dirty="0"/>
              <a:t>的顺序图、类图、状态图、活动图、构件图等</a:t>
            </a:r>
            <a:endParaRPr lang="en-US" altLang="zh-CN" dirty="0"/>
          </a:p>
          <a:p>
            <a:pPr lvl="1"/>
            <a:r>
              <a:rPr lang="zh-CN" altLang="en-US" dirty="0"/>
              <a:t>软件设计规格说明书</a:t>
            </a:r>
            <a:endParaRPr lang="en-US" altLang="zh-CN" dirty="0"/>
          </a:p>
          <a:p>
            <a:r>
              <a:rPr lang="zh-CN" altLang="en-US" dirty="0"/>
              <a:t>软件设计的</a:t>
            </a:r>
            <a:r>
              <a:rPr lang="zh-CN" altLang="en-US" dirty="0">
                <a:solidFill>
                  <a:srgbClr val="C00000"/>
                </a:solidFill>
              </a:rPr>
              <a:t>整合、验证与评审</a:t>
            </a:r>
            <a:endParaRPr lang="en-US" altLang="zh-CN" dirty="0">
              <a:solidFill>
                <a:srgbClr val="C00000"/>
              </a:solidFill>
            </a:endParaRPr>
          </a:p>
          <a:p>
            <a:pPr lvl="1"/>
            <a:r>
              <a:rPr lang="zh-CN" altLang="en-US" dirty="0"/>
              <a:t>形成系统的软件设计方案</a:t>
            </a:r>
            <a:endParaRPr lang="en-US" altLang="zh-CN" dirty="0"/>
          </a:p>
          <a:p>
            <a:pPr lvl="1"/>
            <a:r>
              <a:rPr lang="zh-CN" altLang="en-US" dirty="0"/>
              <a:t>发现和修改方案中存在的问题</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zh-CN" altLang="en-US" dirty="0"/>
              <a:t>详细设计的</a:t>
            </a:r>
            <a:r>
              <a:rPr lang="en-US" altLang="zh-CN" dirty="0"/>
              <a:t>UML</a:t>
            </a:r>
            <a:r>
              <a:rPr lang="zh-CN" altLang="en-US" dirty="0"/>
              <a:t>图</a:t>
            </a:r>
          </a:p>
        </p:txBody>
      </p:sp>
      <p:sp>
        <p:nvSpPr>
          <p:cNvPr id="47" name="日期占位符 3"/>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a:t>©Copyright Xinjun Mao</a:t>
            </a:r>
          </a:p>
        </p:txBody>
      </p:sp>
      <p:sp>
        <p:nvSpPr>
          <p:cNvPr id="49" name="灯片编号占位符 5"/>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pPr>
                <a:defRPr/>
              </a:pPr>
              <a:t>9</a:t>
            </a:fld>
            <a:endParaRPr lang="en-US" altLang="zh-CN"/>
          </a:p>
        </p:txBody>
      </p:sp>
      <p:graphicFrame>
        <p:nvGraphicFramePr>
          <p:cNvPr id="2" name="表格 1"/>
          <p:cNvGraphicFramePr/>
          <p:nvPr>
            <p:extLst>
              <p:ext uri="{D42A27DB-BD31-4B8C-83A1-F6EECF244321}">
                <p14:modId xmlns:p14="http://schemas.microsoft.com/office/powerpoint/2010/main" val="1837725022"/>
              </p:ext>
            </p:extLst>
          </p:nvPr>
        </p:nvGraphicFramePr>
        <p:xfrm>
          <a:off x="622598" y="953192"/>
          <a:ext cx="11089232" cy="5242556"/>
        </p:xfrm>
        <a:graphic>
          <a:graphicData uri="http://schemas.openxmlformats.org/drawingml/2006/table">
            <a:tbl>
              <a:tblPr firstRow="1" bandRow="1">
                <a:tableStyleId>{5940675A-B579-460E-94D1-54222C63F5DA}</a:tableStyleId>
              </a:tblPr>
              <a:tblGrid>
                <a:gridCol w="1091761">
                  <a:extLst>
                    <a:ext uri="{9D8B030D-6E8A-4147-A177-3AD203B41FA5}">
                      <a16:colId xmlns:a16="http://schemas.microsoft.com/office/drawing/2014/main" val="20000"/>
                    </a:ext>
                  </a:extLst>
                </a:gridCol>
                <a:gridCol w="4912499">
                  <a:extLst>
                    <a:ext uri="{9D8B030D-6E8A-4147-A177-3AD203B41FA5}">
                      <a16:colId xmlns:a16="http://schemas.microsoft.com/office/drawing/2014/main" val="20001"/>
                    </a:ext>
                  </a:extLst>
                </a:gridCol>
                <a:gridCol w="5084972">
                  <a:extLst>
                    <a:ext uri="{9D8B030D-6E8A-4147-A177-3AD203B41FA5}">
                      <a16:colId xmlns:a16="http://schemas.microsoft.com/office/drawing/2014/main" val="20002"/>
                    </a:ext>
                  </a:extLst>
                </a:gridCol>
              </a:tblGrid>
              <a:tr h="450215">
                <a:tc>
                  <a:txBody>
                    <a:bodyPr/>
                    <a:lstStyle/>
                    <a:p>
                      <a:pPr indent="0">
                        <a:buNone/>
                      </a:pPr>
                      <a:r>
                        <a:rPr lang="en-US" sz="2400" b="1">
                          <a:solidFill>
                            <a:schemeClr val="tx1"/>
                          </a:solidFill>
                          <a:latin typeface="Times New Roman" panose="02020603050405020304" pitchFamily="18" charset="0"/>
                          <a:ea typeface="微软雅黑" panose="020B0503020204020204" pitchFamily="34" charset="-122"/>
                          <a:cs typeface="宋体" panose="02010600030101010101" pitchFamily="2" charset="-122"/>
                        </a:rPr>
                        <a:t>视点</a:t>
                      </a:r>
                      <a:endParaRPr lang="en-US" altLang="en-US" sz="2400" b="1">
                        <a:solidFill>
                          <a:schemeClr val="tx1"/>
                        </a:solidFill>
                        <a:latin typeface="Times New Roman" panose="02020603050405020304" pitchFamily="18" charset="0"/>
                        <a:ea typeface="微软雅黑" panose="020B0503020204020204" pitchFamily="3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图（diagram）</a:t>
                      </a:r>
                      <a:endParaRPr lang="en-US" altLang="en-US"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说明</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50215">
                <a:tc rowSpan="4">
                  <a:txBody>
                    <a:bodyPr/>
                    <a:lstStyle/>
                    <a:p>
                      <a:pPr indent="0">
                        <a:buNone/>
                      </a:pPr>
                      <a:endParaRPr lang="en-US" sz="2000" b="0" dirty="0">
                        <a:solidFill>
                          <a:srgbClr val="000000"/>
                        </a:solidFill>
                        <a:latin typeface="Times New Roman" panose="02020603050405020304" pitchFamily="18" charset="0"/>
                        <a:ea typeface="微软雅黑" panose="020B0503020204020204" pitchFamily="34" charset="-122"/>
                        <a:cs typeface="宋体" panose="02010600030101010101" pitchFamily="2" charset="-122"/>
                      </a:endParaRPr>
                    </a:p>
                    <a:p>
                      <a:pPr indent="0">
                        <a:buNone/>
                      </a:pPr>
                      <a:endParaRPr lang="en-US" sz="2000" b="0" dirty="0">
                        <a:solidFill>
                          <a:srgbClr val="000000"/>
                        </a:solidFill>
                        <a:latin typeface="Times New Roman" panose="02020603050405020304" pitchFamily="18" charset="0"/>
                        <a:ea typeface="微软雅黑" panose="020B0503020204020204" pitchFamily="34" charset="-122"/>
                        <a:cs typeface="宋体" panose="02010600030101010101" pitchFamily="2" charset="-122"/>
                      </a:endParaRPr>
                    </a:p>
                    <a:p>
                      <a:pPr indent="0">
                        <a:buNone/>
                      </a:pPr>
                      <a:r>
                        <a:rPr lang="en-US" sz="2000" b="0" dirty="0" err="1">
                          <a:solidFill>
                            <a:srgbClr val="000000"/>
                          </a:solidFill>
                          <a:latin typeface="Times New Roman" panose="02020603050405020304" pitchFamily="18" charset="0"/>
                          <a:ea typeface="微软雅黑" panose="020B0503020204020204" pitchFamily="34" charset="-122"/>
                          <a:cs typeface="宋体" panose="02010600030101010101" pitchFamily="2" charset="-122"/>
                        </a:rPr>
                        <a:t>结构</a:t>
                      </a:r>
                      <a:endParaRPr lang="en-US" sz="2000" b="0" dirty="0">
                        <a:solidFill>
                          <a:srgbClr val="000000"/>
                        </a:solidFill>
                        <a:latin typeface="Times New Roman" panose="02020603050405020304" pitchFamily="18" charset="0"/>
                        <a:ea typeface="微软雅黑" panose="020B0503020204020204" pitchFamily="34" charset="-122"/>
                        <a:cs typeface="宋体" panose="02010600030101010101" pitchFamily="2" charset="-122"/>
                      </a:endParaRPr>
                    </a:p>
                    <a:p>
                      <a:pPr indent="0">
                        <a:buNone/>
                      </a:pPr>
                      <a:r>
                        <a:rPr lang="en-US" altLang="zh-CN" sz="2000" b="0" dirty="0">
                          <a:solidFill>
                            <a:srgbClr val="000000"/>
                          </a:solidFill>
                          <a:latin typeface="Times New Roman" panose="02020603050405020304" pitchFamily="18" charset="0"/>
                          <a:ea typeface="微软雅黑" panose="020B0503020204020204" pitchFamily="34" charset="-122"/>
                        </a:rPr>
                        <a:t> </a:t>
                      </a:r>
                      <a:endParaRPr lang="en-US" altLang="zh-CN" sz="20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Times New Roman" panose="02020603050405020304" pitchFamily="18" charset="0"/>
                          <a:ea typeface="微软雅黑" panose="020B0503020204020204" pitchFamily="34" charset="-122"/>
                          <a:cs typeface="Times New Roman" panose="02020603050405020304" pitchFamily="18" charset="0"/>
                        </a:rPr>
                        <a:t>包图（package diagram）</a:t>
                      </a:r>
                      <a:endParaRPr lang="en-US" altLang="en-US" sz="2000" b="0">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从</a:t>
                      </a:r>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包</a:t>
                      </a:r>
                      <a:r>
                        <a:rPr lang="en-US"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层面</a:t>
                      </a:r>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描述</a:t>
                      </a:r>
                      <a:r>
                        <a:rPr lang="en-US"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系统的静态结构</a:t>
                      </a:r>
                      <a:endParaRPr lang="en-US" altLang="en-US" sz="2000" b="0">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类图（class diagram）</a:t>
                      </a:r>
                      <a:endParaRPr lang="en-US" altLang="en-US" sz="2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从</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a:t>
                      </a:r>
                      <a:r>
                        <a:rPr lang="en-US" altLang="en-US" sz="2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层面</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描述</a:t>
                      </a:r>
                      <a:r>
                        <a:rPr lang="en-US" altLang="en-US" sz="2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系统的静态结构</a:t>
                      </a:r>
                      <a:endParaRPr lang="en-US"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对象图（object diagram）</a:t>
                      </a:r>
                      <a:endPar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从</a:t>
                      </a:r>
                      <a:r>
                        <a:rPr lang="zh-CN"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对象</a:t>
                      </a:r>
                      <a:r>
                        <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层面</a:t>
                      </a:r>
                      <a:r>
                        <a:rPr lang="zh-CN"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描述</a:t>
                      </a:r>
                      <a:r>
                        <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构件图(component diagram)</a:t>
                      </a:r>
                      <a:endParaRPr lang="en-US" altLang="en-US" sz="2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描述系统中构件及</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其</a:t>
                      </a:r>
                      <a:r>
                        <a:rPr lang="en-US" altLang="en-US" sz="2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依赖关系</a:t>
                      </a:r>
                      <a:endParaRPr lang="en-US"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0850">
                <a:tc rowSpan="4">
                  <a:txBody>
                    <a:bodyPr/>
                    <a:lstStyle/>
                    <a:p>
                      <a:pPr indent="0">
                        <a:buNone/>
                      </a:pPr>
                      <a:endParaRPr lang="en-US" sz="2000" b="0" dirty="0">
                        <a:solidFill>
                          <a:srgbClr val="000000"/>
                        </a:solidFill>
                        <a:latin typeface="Times New Roman" panose="02020603050405020304" pitchFamily="18" charset="0"/>
                        <a:ea typeface="微软雅黑" panose="020B0503020204020204" pitchFamily="34" charset="-122"/>
                        <a:cs typeface="宋体" panose="02010600030101010101" pitchFamily="2" charset="-122"/>
                      </a:endParaRPr>
                    </a:p>
                    <a:p>
                      <a:pPr indent="0">
                        <a:buNone/>
                      </a:pPr>
                      <a:endParaRPr lang="en-US" sz="2000" b="0" dirty="0">
                        <a:solidFill>
                          <a:srgbClr val="000000"/>
                        </a:solidFill>
                        <a:latin typeface="Times New Roman" panose="02020603050405020304" pitchFamily="18" charset="0"/>
                        <a:ea typeface="微软雅黑" panose="020B0503020204020204" pitchFamily="34" charset="-122"/>
                        <a:cs typeface="宋体" panose="02010600030101010101" pitchFamily="2" charset="-122"/>
                      </a:endParaRPr>
                    </a:p>
                    <a:p>
                      <a:pPr marL="0" indent="0" algn="l" defTabSz="914400" rtl="0" eaLnBrk="1" latinLnBrk="0" hangingPunct="1">
                        <a:buNone/>
                      </a:pPr>
                      <a:r>
                        <a:rPr lang="en-US" sz="2000" b="1" kern="12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行为</a:t>
                      </a:r>
                      <a:endParaRPr lang="en-US" sz="20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buNone/>
                      </a:pPr>
                      <a:r>
                        <a:rPr lang="en-US" altLang="zh-CN" sz="2000" b="0" dirty="0">
                          <a:solidFill>
                            <a:srgbClr val="000000"/>
                          </a:solidFill>
                          <a:latin typeface="Times New Roman" panose="02020603050405020304" pitchFamily="18" charset="0"/>
                          <a:ea typeface="微软雅黑" panose="020B0503020204020204" pitchFamily="34" charset="-122"/>
                        </a:rPr>
                        <a:t> </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状态图(statechart diagram )</a:t>
                      </a:r>
                      <a:endPar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描述状态的变迁</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活动图(activity diagram)</a:t>
                      </a:r>
                      <a:endParaRPr lang="en-US" altLang="en-US" sz="2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描述系统活动的实施</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8323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通信图(communication diagram)</a:t>
                      </a:r>
                      <a:endPar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描述对象间</a:t>
                      </a:r>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a:t>
                      </a:r>
                      <a:r>
                        <a:rPr lang="en-US"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消息传递与协作</a:t>
                      </a:r>
                      <a:endPar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顺序图(sequence diagram)</a:t>
                      </a:r>
                      <a:endPar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描述对象间</a:t>
                      </a:r>
                      <a:r>
                        <a:rPr lang="zh-CN"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消息传递与协作</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532765">
                <a:tc>
                  <a:txBody>
                    <a:bodyPr/>
                    <a:lstStyle/>
                    <a:p>
                      <a:pPr indent="0">
                        <a:buNone/>
                      </a:pPr>
                      <a:r>
                        <a:rPr lang="en-US" sz="2000" b="0">
                          <a:solidFill>
                            <a:srgbClr val="000000"/>
                          </a:solidFill>
                          <a:latin typeface="Times New Roman" panose="02020603050405020304" pitchFamily="18" charset="0"/>
                          <a:ea typeface="微软雅黑" panose="020B0503020204020204" pitchFamily="34" charset="-122"/>
                          <a:cs typeface="宋体" panose="02010600030101010101" pitchFamily="2" charset="-122"/>
                        </a:rPr>
                        <a:t>部署</a:t>
                      </a:r>
                      <a:endParaRPr lang="en-US" altLang="en-US" sz="2000" b="0">
                        <a:solidFill>
                          <a:srgbClr val="000000"/>
                        </a:solidFill>
                        <a:latin typeface="Times New Roman" panose="02020603050405020304" pitchFamily="18" charset="0"/>
                        <a:ea typeface="微软雅黑" panose="020B0503020204020204" pitchFamily="3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部署图（deployment </a:t>
                      </a:r>
                      <a:r>
                        <a:rPr lang="en-US" sz="2000" b="0">
                          <a:latin typeface="Times New Roman" panose="02020603050405020304" pitchFamily="18" charset="0"/>
                          <a:ea typeface="微软雅黑" panose="020B0503020204020204" pitchFamily="34" charset="-122"/>
                          <a:cs typeface="Times New Roman" panose="02020603050405020304" pitchFamily="18" charset="0"/>
                        </a:rPr>
                        <a:t>diagram</a:t>
                      </a:r>
                      <a:r>
                        <a:rPr lang="en-US" sz="20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en-US" sz="20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描述系统中工件在物理运行环境中的</a:t>
                      </a:r>
                      <a:r>
                        <a:rPr lang="zh-CN" altLang="en-US" sz="20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部署</a:t>
                      </a:r>
                      <a:r>
                        <a:rPr lang="en-US" altLang="en-US" sz="20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情况</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50215">
                <a:tc>
                  <a:txBody>
                    <a:bodyPr/>
                    <a:lstStyle/>
                    <a:p>
                      <a:pPr indent="0">
                        <a:buNone/>
                      </a:pPr>
                      <a:r>
                        <a:rPr lang="en-US" sz="2000" b="0">
                          <a:solidFill>
                            <a:srgbClr val="000000"/>
                          </a:solidFill>
                          <a:latin typeface="Times New Roman" panose="02020603050405020304" pitchFamily="18" charset="0"/>
                          <a:ea typeface="微软雅黑" panose="020B0503020204020204" pitchFamily="34" charset="-122"/>
                          <a:cs typeface="宋体" panose="02010600030101010101" pitchFamily="2" charset="-122"/>
                        </a:rPr>
                        <a:t>用例</a:t>
                      </a:r>
                      <a:endParaRPr lang="en-US" altLang="en-US" sz="2000" b="0">
                        <a:solidFill>
                          <a:srgbClr val="000000"/>
                        </a:solidFill>
                        <a:latin typeface="Times New Roman" panose="02020603050405020304" pitchFamily="18" charset="0"/>
                        <a:ea typeface="微软雅黑" panose="020B0503020204020204" pitchFamily="3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用例图（use case </a:t>
                      </a:r>
                      <a:r>
                        <a:rPr lang="en-US" sz="2000" b="0">
                          <a:latin typeface="Times New Roman" panose="02020603050405020304" pitchFamily="18" charset="0"/>
                          <a:ea typeface="微软雅黑" panose="020B0503020204020204" pitchFamily="34" charset="-122"/>
                          <a:cs typeface="Times New Roman" panose="02020603050405020304" pitchFamily="18" charset="0"/>
                        </a:rPr>
                        <a:t>diagram</a:t>
                      </a:r>
                      <a:r>
                        <a:rPr lang="en-US" sz="20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en-US" sz="20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dirty="0" err="1">
                          <a:latin typeface="Times New Roman" panose="02020603050405020304" pitchFamily="18" charset="0"/>
                          <a:ea typeface="微软雅黑" panose="020B0503020204020204" pitchFamily="34" charset="-122"/>
                          <a:cs typeface="Times New Roman" panose="02020603050405020304" pitchFamily="18" charset="0"/>
                          <a:sym typeface="+mn-ea"/>
                        </a:rPr>
                        <a:t>从外部用户角度描述系统功能</a:t>
                      </a:r>
                      <a:endParaRPr lang="en-US" altLang="en-US" sz="20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2225">
          <a:solidFill>
            <a:schemeClr val="tx1"/>
          </a:solidFill>
          <a:prstDash val="sysDash"/>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2999</TotalTime>
  <Words>5600</Words>
  <Application>Microsoft Office PowerPoint</Application>
  <PresentationFormat>自定义</PresentationFormat>
  <Paragraphs>660</Paragraphs>
  <Slides>87</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96" baseType="lpstr">
      <vt:lpstr>pingfang SC</vt:lpstr>
      <vt:lpstr>宋体</vt:lpstr>
      <vt:lpstr>微软雅黑</vt:lpstr>
      <vt:lpstr>Arial</vt:lpstr>
      <vt:lpstr>Times New Roman</vt:lpstr>
      <vt:lpstr>verdana</vt:lpstr>
      <vt:lpstr>Wingdings</vt:lpstr>
      <vt:lpstr>自定义设计方案</vt:lpstr>
      <vt:lpstr>Visio</vt:lpstr>
      <vt:lpstr>PowerPoint 演示文稿</vt:lpstr>
      <vt:lpstr>内容</vt:lpstr>
      <vt:lpstr>1.1 软件设计过程及关注点的变化</vt:lpstr>
      <vt:lpstr>1.2 详细设计的任务</vt:lpstr>
      <vt:lpstr>详细设计是高层设计和底层实现间的桥梁</vt:lpstr>
      <vt:lpstr>1.3 详细设计过程</vt:lpstr>
      <vt:lpstr>软件详细设计活动（1/2）</vt:lpstr>
      <vt:lpstr>软件详细设计活动（2/2）</vt:lpstr>
      <vt:lpstr>详细设计的UML图</vt:lpstr>
      <vt:lpstr>1.4 何为活动图</vt:lpstr>
      <vt:lpstr>活动图的构成</vt:lpstr>
      <vt:lpstr>泳道</vt:lpstr>
      <vt:lpstr>示例：活动图</vt:lpstr>
      <vt:lpstr>内容</vt:lpstr>
      <vt:lpstr>2.1 用例设计</vt:lpstr>
      <vt:lpstr>用例设计的过程</vt:lpstr>
      <vt:lpstr>1. 设计用例实现方案</vt:lpstr>
      <vt:lpstr>1. 设计用例实现方案</vt:lpstr>
      <vt:lpstr>示例：需求分析阶段的用例交互图</vt:lpstr>
      <vt:lpstr>如何将分析类精化为设计类(1/3)</vt:lpstr>
      <vt:lpstr>如何将分析类精化为设计类(2/3)</vt:lpstr>
      <vt:lpstr>如何将分析类精化为设计类(3/3)</vt:lpstr>
      <vt:lpstr>示例1: “用户登录”用例顺序图（需求）</vt:lpstr>
      <vt:lpstr>示例1:“用户登录”用例设计方案（设计）</vt:lpstr>
      <vt:lpstr>2. 构造设计类图</vt:lpstr>
      <vt:lpstr>推导设计类的方法</vt:lpstr>
      <vt:lpstr>示例：“用户登录”用例实现的设计类图</vt:lpstr>
      <vt:lpstr>示例：“用户登录”用例实现的设计类图</vt:lpstr>
      <vt:lpstr>2. 优化和评审用例设计方案</vt:lpstr>
      <vt:lpstr>用例设计的输出</vt:lpstr>
      <vt:lpstr>内容</vt:lpstr>
      <vt:lpstr>2.2 类设计</vt:lpstr>
      <vt:lpstr>类设计的地位和作用</vt:lpstr>
      <vt:lpstr>精化到什么程度</vt:lpstr>
      <vt:lpstr>类设计原则</vt:lpstr>
      <vt:lpstr>类设计过程</vt:lpstr>
      <vt:lpstr>1. 确定类的可见范围</vt:lpstr>
      <vt:lpstr>2. 精化类间的关系</vt:lpstr>
      <vt:lpstr>精化类间的关系</vt:lpstr>
      <vt:lpstr>3. 精化类的属性和方法</vt:lpstr>
      <vt:lpstr>（1）精化类属性的设计</vt:lpstr>
      <vt:lpstr>结合类关系来精化类属性设计</vt:lpstr>
      <vt:lpstr>示例：精化LoginUI类属性的设计</vt:lpstr>
      <vt:lpstr>（2）精化类方法的设计</vt:lpstr>
      <vt:lpstr>PowerPoint 演示文稿</vt:lpstr>
      <vt:lpstr>关注特殊方法的设计</vt:lpstr>
      <vt:lpstr>示例：精化detectFallDown()方法的详细设计</vt:lpstr>
      <vt:lpstr>类方法的分解和合并</vt:lpstr>
      <vt:lpstr>实现类对象间的消息传递</vt:lpstr>
      <vt:lpstr>4. 构造类对象的状态图</vt:lpstr>
      <vt:lpstr>示例：Robot类对象的状态图</vt:lpstr>
      <vt:lpstr>5. 评审和优化类设计</vt:lpstr>
      <vt:lpstr>面向对象设计原则</vt:lpstr>
      <vt:lpstr>面向对象设计原则</vt:lpstr>
      <vt:lpstr>面向对象设计原则</vt:lpstr>
      <vt:lpstr>面向对象设计原则</vt:lpstr>
      <vt:lpstr>面向对象设计原则</vt:lpstr>
      <vt:lpstr>面向对象设计原则</vt:lpstr>
      <vt:lpstr>面向对象设计原则</vt:lpstr>
      <vt:lpstr>类设计的输出</vt:lpstr>
      <vt:lpstr>内容</vt:lpstr>
      <vt:lpstr>为什么要进行数据设计</vt:lpstr>
      <vt:lpstr>2.3 数据设计</vt:lpstr>
      <vt:lpstr>数据设计过程</vt:lpstr>
      <vt:lpstr>1. 确定永久数据</vt:lpstr>
      <vt:lpstr>2. 确定持久数据的存储和组织方式</vt:lpstr>
      <vt:lpstr>确定持久数据条目</vt:lpstr>
      <vt:lpstr>1:1、1:n关联关系的映射</vt:lpstr>
      <vt:lpstr>n:m关联关系的映射</vt:lpstr>
      <vt:lpstr>继承关系的数据库表设计(1/2)</vt:lpstr>
      <vt:lpstr>继承关系的数据库表设计(2/2)</vt:lpstr>
      <vt:lpstr>组合/聚合关系的数据库表设计</vt:lpstr>
      <vt:lpstr>示例：设计持久数据</vt:lpstr>
      <vt:lpstr>3. 设计数据操作</vt:lpstr>
      <vt:lpstr>4. 评审和优化数据设计</vt:lpstr>
      <vt:lpstr>数据设计的输出</vt:lpstr>
      <vt:lpstr>内容</vt:lpstr>
      <vt:lpstr>2.4 子系统/构件设计</vt:lpstr>
      <vt:lpstr>示例:“RobotController”子系统的设计类图</vt:lpstr>
      <vt:lpstr>内容</vt:lpstr>
      <vt:lpstr>3.1 软件详细设计的输出</vt:lpstr>
      <vt:lpstr>3.2 撰写设计文档</vt:lpstr>
      <vt:lpstr>3.3 设计评审人员</vt:lpstr>
      <vt:lpstr>3.4 评审设计文档(1)</vt:lpstr>
      <vt:lpstr>评审设计文档(2)</vt:lpstr>
      <vt:lpstr>评审步骤</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jinyao zheng</cp:lastModifiedBy>
  <cp:revision>2585</cp:revision>
  <dcterms:created xsi:type="dcterms:W3CDTF">2113-01-01T00:00:00Z</dcterms:created>
  <dcterms:modified xsi:type="dcterms:W3CDTF">2024-12-17T09:25:44Z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