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1" r:id="rId2"/>
    <p:sldId id="2892" r:id="rId3"/>
    <p:sldId id="2938" r:id="rId4"/>
    <p:sldId id="2959" r:id="rId5"/>
    <p:sldId id="2961" r:id="rId6"/>
    <p:sldId id="2962" r:id="rId7"/>
    <p:sldId id="2963" r:id="rId8"/>
    <p:sldId id="2964" r:id="rId9"/>
    <p:sldId id="2965" r:id="rId10"/>
    <p:sldId id="2966" r:id="rId11"/>
    <p:sldId id="2967" r:id="rId12"/>
    <p:sldId id="2970" r:id="rId13"/>
    <p:sldId id="2971" r:id="rId14"/>
    <p:sldId id="2980" r:id="rId15"/>
    <p:sldId id="2979" r:id="rId16"/>
  </p:sldIdLst>
  <p:sldSz cx="12190413" cy="6858000"/>
  <p:notesSz cx="7099300" cy="102346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  <p:cmAuthor id="2" name="TOMMY" initials="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7638" autoAdjust="0"/>
  </p:normalViewPr>
  <p:slideViewPr>
    <p:cSldViewPr>
      <p:cViewPr varScale="1">
        <p:scale>
          <a:sx n="84" d="100"/>
          <a:sy n="84" d="100"/>
        </p:scale>
        <p:origin x="648" y="72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2299" y="2798599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编写代码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zh-CN" dirty="0"/>
              <a:t>软件缺陷的应对方法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预防缺陷</a:t>
            </a:r>
          </a:p>
          <a:p>
            <a:pPr lvl="1"/>
            <a:r>
              <a:rPr lang="zh-CN" altLang="zh-CN" dirty="0"/>
              <a:t>通过运用各种软件工程技术、方法和管理手段，在软件开发过程中</a:t>
            </a:r>
            <a:r>
              <a:rPr lang="zh-CN" altLang="zh-CN" b="1" dirty="0">
                <a:solidFill>
                  <a:srgbClr val="C00000"/>
                </a:solidFill>
              </a:rPr>
              <a:t>预防和避免软件缺陷，减少软件缺陷的数量，降低软件缺陷的严重程度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zh-CN" dirty="0"/>
              <a:t>容忍缺陷</a:t>
            </a:r>
          </a:p>
          <a:p>
            <a:pPr lvl="1"/>
            <a:r>
              <a:rPr lang="zh-CN" altLang="zh-CN" dirty="0"/>
              <a:t>增强软件的缺陷容忍度，借助于</a:t>
            </a:r>
            <a:r>
              <a:rPr lang="zh-CN" altLang="zh-CN" b="1" dirty="0">
                <a:solidFill>
                  <a:srgbClr val="C00000"/>
                </a:solidFill>
              </a:rPr>
              <a:t>软件容错机制和技术</a:t>
            </a:r>
            <a:r>
              <a:rPr lang="zh-CN" altLang="zh-CN" dirty="0"/>
              <a:t>，允许软件出现错误，但是在</a:t>
            </a:r>
            <a:r>
              <a:rPr lang="zh-CN" altLang="zh-CN" b="1" dirty="0">
                <a:solidFill>
                  <a:srgbClr val="C00000"/>
                </a:solidFill>
              </a:rPr>
              <a:t>出现错误时软件仍然能够正常的运行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在高可靠软件系统的开发过程中，软件工程师通常需要提供</a:t>
            </a:r>
            <a:r>
              <a:rPr lang="zh-CN" altLang="zh-CN" b="1" dirty="0">
                <a:solidFill>
                  <a:srgbClr val="C00000"/>
                </a:solidFill>
              </a:rPr>
              <a:t>容错模块和代码</a:t>
            </a:r>
            <a:r>
              <a:rPr lang="zh-CN" altLang="zh-CN" dirty="0"/>
              <a:t>。显然这会增加软件开发的</a:t>
            </a:r>
            <a:r>
              <a:rPr lang="zh-CN" altLang="zh-CN" b="1" dirty="0">
                <a:solidFill>
                  <a:srgbClr val="C00000"/>
                </a:solidFill>
              </a:rPr>
              <a:t>复杂度和冗余度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软件缺陷的应对方法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发现缺陷</a:t>
            </a:r>
          </a:p>
          <a:p>
            <a:pPr lvl="1"/>
            <a:r>
              <a:rPr lang="zh-CN" altLang="zh-CN" dirty="0"/>
              <a:t>通过有效的</a:t>
            </a:r>
            <a:r>
              <a:rPr lang="zh-CN" altLang="zh-CN" b="1" dirty="0">
                <a:solidFill>
                  <a:srgbClr val="C00000"/>
                </a:solidFill>
              </a:rPr>
              <a:t>技术和管理手段来发现这些软件缺陷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例如，制定和实施软件质量保证计划、开展软件文档和模型的评审、程序代码的走查、软件测试等工作。它们都可以帮助软件工程师找到潜藏在文档、模型和代码中的软件缺陷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zh-CN" dirty="0"/>
              <a:t>修复缺陷</a:t>
            </a:r>
          </a:p>
          <a:p>
            <a:pPr lvl="1"/>
            <a:r>
              <a:rPr lang="zh-CN" altLang="zh-CN" dirty="0"/>
              <a:t>通过一系列的手段来修复缺陷</a:t>
            </a:r>
            <a:endParaRPr lang="en-US" altLang="zh-CN" dirty="0"/>
          </a:p>
          <a:p>
            <a:pPr lvl="1"/>
            <a:r>
              <a:rPr lang="zh-CN" altLang="zh-CN" dirty="0"/>
              <a:t>采用程序调试等手段来</a:t>
            </a:r>
            <a:r>
              <a:rPr lang="zh-CN" altLang="zh-CN" b="1" dirty="0">
                <a:solidFill>
                  <a:srgbClr val="C00000"/>
                </a:solidFill>
              </a:rPr>
              <a:t>找到缺陷的原因、定位缺陷的位置</a:t>
            </a:r>
            <a:r>
              <a:rPr lang="zh-CN" altLang="zh-CN" dirty="0"/>
              <a:t>，进而</a:t>
            </a:r>
            <a:r>
              <a:rPr lang="zh-CN" altLang="zh-CN" b="1" dirty="0">
                <a:solidFill>
                  <a:srgbClr val="C00000"/>
                </a:solidFill>
              </a:rPr>
              <a:t>修改存在缺陷的程序代码</a:t>
            </a:r>
            <a:r>
              <a:rPr lang="zh-CN" altLang="zh-CN" dirty="0"/>
              <a:t>，将软件缺陷从软件制品中</a:t>
            </a:r>
            <a:r>
              <a:rPr lang="zh-CN" altLang="zh-CN" b="1" dirty="0">
                <a:solidFill>
                  <a:srgbClr val="C00000"/>
                </a:solidFill>
              </a:rPr>
              <a:t>移除出去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zh-CN" dirty="0"/>
              <a:t>程序调试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软件调试就是基于程序代码，确定软件缺陷的原因、定位缺陷的位置，从而知道那里错了、如何修复缺陷</a:t>
            </a:r>
            <a:endParaRPr lang="en-US" altLang="zh-CN" dirty="0"/>
          </a:p>
        </p:txBody>
      </p:sp>
      <p:grpSp>
        <p:nvGrpSpPr>
          <p:cNvPr id="8" name="画布 2"/>
          <p:cNvGrpSpPr/>
          <p:nvPr/>
        </p:nvGrpSpPr>
        <p:grpSpPr>
          <a:xfrm>
            <a:off x="1342678" y="3032956"/>
            <a:ext cx="8736962" cy="2367894"/>
            <a:chOff x="0" y="0"/>
            <a:chExt cx="4784973" cy="91355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4784725" cy="88900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10" name="矩形 9"/>
            <p:cNvSpPr/>
            <p:nvPr/>
          </p:nvSpPr>
          <p:spPr>
            <a:xfrm>
              <a:off x="1731449" y="60325"/>
              <a:ext cx="1311275" cy="774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2800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软件调试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245674" y="609600"/>
              <a:ext cx="48577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5"/>
            <p:cNvSpPr txBox="1"/>
            <p:nvPr/>
          </p:nvSpPr>
          <p:spPr>
            <a:xfrm>
              <a:off x="388811" y="514329"/>
              <a:ext cx="85661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缺陷及症状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245674" y="242865"/>
              <a:ext cx="48577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5"/>
            <p:cNvSpPr txBox="1"/>
            <p:nvPr/>
          </p:nvSpPr>
          <p:spPr>
            <a:xfrm>
              <a:off x="482509" y="131173"/>
              <a:ext cx="723265" cy="2724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程序代码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3042724" y="157140"/>
              <a:ext cx="48577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5"/>
            <p:cNvSpPr txBox="1"/>
            <p:nvPr/>
          </p:nvSpPr>
          <p:spPr>
            <a:xfrm>
              <a:off x="3520865" y="58733"/>
              <a:ext cx="723265" cy="2724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缺陷原因</a:t>
              </a:r>
            </a:p>
          </p:txBody>
        </p:sp>
        <p:sp>
          <p:nvSpPr>
            <p:cNvPr id="17" name="文本框 5"/>
            <p:cNvSpPr txBox="1"/>
            <p:nvPr/>
          </p:nvSpPr>
          <p:spPr>
            <a:xfrm>
              <a:off x="3527811" y="379308"/>
              <a:ext cx="723265" cy="2724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缺陷位置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042724" y="475628"/>
              <a:ext cx="48577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5"/>
            <p:cNvSpPr txBox="1"/>
            <p:nvPr/>
          </p:nvSpPr>
          <p:spPr>
            <a:xfrm>
              <a:off x="3528308" y="641137"/>
              <a:ext cx="1256665" cy="2724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修复缺陷后的代码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043221" y="748030"/>
              <a:ext cx="485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调试的步骤</a:t>
            </a:r>
          </a:p>
        </p:txBody>
      </p:sp>
      <p:grpSp>
        <p:nvGrpSpPr>
          <p:cNvPr id="5" name="画布 12"/>
          <p:cNvGrpSpPr/>
          <p:nvPr/>
        </p:nvGrpSpPr>
        <p:grpSpPr>
          <a:xfrm>
            <a:off x="730610" y="1243508"/>
            <a:ext cx="9901099" cy="4370983"/>
            <a:chOff x="0" y="0"/>
            <a:chExt cx="5293559" cy="209674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208978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7" name="矩形 6"/>
            <p:cNvSpPr/>
            <p:nvPr/>
          </p:nvSpPr>
          <p:spPr>
            <a:xfrm>
              <a:off x="1643676" y="617024"/>
              <a:ext cx="959283" cy="536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构思和假设缺陷原因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907325" y="616895"/>
              <a:ext cx="922168" cy="536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运行数据和调试代码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097948" y="617024"/>
              <a:ext cx="932292" cy="536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定位和修复缺陷</a:t>
              </a:r>
            </a:p>
          </p:txBody>
        </p:sp>
        <p:cxnSp>
          <p:nvCxnSpPr>
            <p:cNvPr id="10" name="直接箭头连接符 9"/>
            <p:cNvCxnSpPr>
              <a:endCxn id="7" idx="1"/>
            </p:cNvCxnSpPr>
            <p:nvPr/>
          </p:nvCxnSpPr>
          <p:spPr>
            <a:xfrm>
              <a:off x="1225550" y="885312"/>
              <a:ext cx="41812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3"/>
              <a:endCxn id="8" idx="1"/>
            </p:cNvCxnSpPr>
            <p:nvPr/>
          </p:nvCxnSpPr>
          <p:spPr>
            <a:xfrm flipV="1">
              <a:off x="2602959" y="885183"/>
              <a:ext cx="304366" cy="1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3829493" y="885183"/>
              <a:ext cx="268455" cy="1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/>
            <p:cNvCxnSpPr>
              <a:stCxn id="9" idx="0"/>
              <a:endCxn id="7" idx="0"/>
            </p:cNvCxnSpPr>
            <p:nvPr/>
          </p:nvCxnSpPr>
          <p:spPr>
            <a:xfrm rot="16200000" flipV="1">
              <a:off x="3344055" y="-603365"/>
              <a:ext cx="6092" cy="2440777"/>
            </a:xfrm>
            <a:prstGeom prst="bentConnector3">
              <a:avLst>
                <a:gd name="adj1" fmla="val 3818693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644015" y="1390458"/>
              <a:ext cx="2281575" cy="343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回归测试</a:t>
              </a:r>
            </a:p>
          </p:txBody>
        </p:sp>
        <p:cxnSp>
          <p:nvCxnSpPr>
            <p:cNvPr id="15" name="连接符: 肘形 14"/>
            <p:cNvCxnSpPr>
              <a:stCxn id="9" idx="2"/>
              <a:endCxn id="14" idx="3"/>
            </p:cNvCxnSpPr>
            <p:nvPr/>
          </p:nvCxnSpPr>
          <p:spPr>
            <a:xfrm rot="5400000">
              <a:off x="4040444" y="1038745"/>
              <a:ext cx="408796" cy="6385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/>
            <p:cNvCxnSpPr>
              <a:endCxn id="19" idx="2"/>
            </p:cNvCxnSpPr>
            <p:nvPr/>
          </p:nvCxnSpPr>
          <p:spPr>
            <a:xfrm rot="10800000">
              <a:off x="783287" y="1152873"/>
              <a:ext cx="860388" cy="409489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27"/>
            <p:cNvSpPr txBox="1"/>
            <p:nvPr/>
          </p:nvSpPr>
          <p:spPr>
            <a:xfrm>
              <a:off x="2539750" y="68792"/>
              <a:ext cx="2098698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没有找到错误的原因和位置</a:t>
              </a:r>
            </a:p>
          </p:txBody>
        </p:sp>
        <p:sp>
          <p:nvSpPr>
            <p:cNvPr id="18" name="文本框 27"/>
            <p:cNvSpPr txBox="1"/>
            <p:nvPr/>
          </p:nvSpPr>
          <p:spPr>
            <a:xfrm>
              <a:off x="3983337" y="1619515"/>
              <a:ext cx="1310222" cy="4772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找到了错误位置并修复了缺陷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03825" y="616933"/>
              <a:ext cx="958923" cy="535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理解缺陷及其症状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寻找缺陷位置与原因方法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回溯法</a:t>
            </a:r>
            <a:endParaRPr lang="en-US" altLang="zh-CN" dirty="0"/>
          </a:p>
          <a:p>
            <a:pPr lvl="1"/>
            <a:r>
              <a:rPr lang="zh-CN" altLang="zh-CN" dirty="0">
                <a:sym typeface="微软雅黑" panose="020B0503020204020204" pitchFamily="34" charset="-122"/>
              </a:rPr>
              <a:t>从错误征兆处</a:t>
            </a:r>
            <a:r>
              <a:rPr lang="zh-CN" altLang="en-US" dirty="0">
                <a:sym typeface="微软雅黑" panose="020B0503020204020204" pitchFamily="34" charset="-122"/>
              </a:rPr>
              <a:t>沿着控制流的反方向</a:t>
            </a:r>
            <a:r>
              <a:rPr lang="zh-CN" altLang="zh-CN" dirty="0">
                <a:sym typeface="微软雅黑" panose="020B0503020204020204" pitchFamily="34" charset="-122"/>
              </a:rPr>
              <a:t>逐步追溯，直到找准</a:t>
            </a:r>
            <a:r>
              <a:rPr lang="zh-CN" altLang="en-US" dirty="0">
                <a:sym typeface="微软雅黑" panose="020B0503020204020204" pitchFamily="34" charset="-122"/>
              </a:rPr>
              <a:t>缺陷位置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排除法</a:t>
            </a:r>
            <a:endParaRPr lang="zh-CN" altLang="zh-CN" dirty="0"/>
          </a:p>
          <a:p>
            <a:pPr lvl="1"/>
            <a:r>
              <a:rPr lang="zh-CN" altLang="en-US" dirty="0"/>
              <a:t>通过对错误</a:t>
            </a:r>
            <a:r>
              <a:rPr lang="zh-CN" altLang="zh-CN" dirty="0">
                <a:sym typeface="微软雅黑" panose="020B0503020204020204" pitchFamily="34" charset="-122"/>
              </a:rPr>
              <a:t>征兆</a:t>
            </a:r>
            <a:r>
              <a:rPr lang="zh-CN" altLang="en-US" dirty="0">
                <a:sym typeface="微软雅黑" panose="020B0503020204020204" pitchFamily="34" charset="-122"/>
              </a:rPr>
              <a:t>分析，归纳出一系列可能产生缺陷的原因和位置，再通过输入数据逐一证明或推翻这些假设。</a:t>
            </a:r>
            <a:endParaRPr lang="en-US" altLang="zh-CN" dirty="0">
              <a:sym typeface="微软雅黑" panose="020B0503020204020204" pitchFamily="34" charset="-122"/>
            </a:endParaRPr>
          </a:p>
          <a:p>
            <a:pPr lvl="1"/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dirty="0"/>
              <a:t>暴力法</a:t>
            </a:r>
            <a:endParaRPr lang="en-US" altLang="zh-CN" dirty="0"/>
          </a:p>
          <a:p>
            <a:pPr lvl="1"/>
            <a:r>
              <a:rPr lang="zh-CN" altLang="en-US" dirty="0"/>
              <a:t>通过在程序中设置断点或观察窗口，观察关键变量值的变化，从而判定缺陷位置和原因。</a:t>
            </a:r>
          </a:p>
        </p:txBody>
      </p:sp>
    </p:spTree>
    <p:extLst>
      <p:ext uri="{BB962C8B-B14F-4D97-AF65-F5344CB8AC3E}">
        <p14:creationId xmlns:p14="http://schemas.microsoft.com/office/powerpoint/2010/main" val="24986008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/>
              <a:t>编写代码</a:t>
            </a:r>
            <a:endParaRPr lang="en-US" altLang="zh-CN" dirty="0"/>
          </a:p>
          <a:p>
            <a:pPr lvl="1"/>
            <a:r>
              <a:rPr lang="zh-CN" altLang="zh-CN" dirty="0"/>
              <a:t>任务是要产生高质量程序代码</a:t>
            </a:r>
            <a:r>
              <a:rPr lang="zh-CN" altLang="en-US" dirty="0"/>
              <a:t>，</a:t>
            </a:r>
            <a:r>
              <a:rPr lang="zh-CN" altLang="zh-CN" dirty="0"/>
              <a:t>完成单元测试、程序调试等活动</a:t>
            </a:r>
            <a:endParaRPr lang="en-US" altLang="zh-CN" dirty="0"/>
          </a:p>
          <a:p>
            <a:pPr lvl="1"/>
            <a:r>
              <a:rPr lang="zh-CN" altLang="zh-CN" dirty="0"/>
              <a:t>基于软件设计模型和文档来编写代码</a:t>
            </a:r>
            <a:endParaRPr lang="en-US" altLang="zh-CN" dirty="0"/>
          </a:p>
          <a:p>
            <a:pPr lvl="1"/>
            <a:r>
              <a:rPr lang="zh-CN" altLang="zh-CN" dirty="0"/>
              <a:t>可以通过重用技术问答社区中的代码片段来编写程序</a:t>
            </a:r>
          </a:p>
          <a:p>
            <a:r>
              <a:rPr lang="zh-CN" altLang="zh-CN" dirty="0"/>
              <a:t>软件缺陷</a:t>
            </a:r>
            <a:r>
              <a:rPr lang="zh-CN" altLang="en-US" dirty="0"/>
              <a:t>、错误和失效</a:t>
            </a:r>
            <a:endParaRPr lang="en-US" altLang="zh-CN" dirty="0"/>
          </a:p>
          <a:p>
            <a:pPr lvl="1"/>
            <a:r>
              <a:rPr lang="zh-CN" altLang="en-US" dirty="0"/>
              <a:t>缺陷</a:t>
            </a:r>
            <a:r>
              <a:rPr lang="zh-CN" altLang="zh-CN" dirty="0"/>
              <a:t>是指软件制品中不正确的描述和实现</a:t>
            </a:r>
            <a:r>
              <a:rPr lang="zh-CN" altLang="en-US" dirty="0"/>
              <a:t>，缺陷的内在表现是程序运行</a:t>
            </a:r>
            <a:r>
              <a:rPr lang="zh-CN" altLang="zh-CN" dirty="0"/>
              <a:t>产生不正确或者不期望的运行状态，</a:t>
            </a:r>
            <a:r>
              <a:rPr lang="zh-CN" altLang="en-US" dirty="0"/>
              <a:t>导致</a:t>
            </a:r>
            <a:r>
              <a:rPr lang="zh-CN" altLang="zh-CN" dirty="0"/>
              <a:t>程序无法为用户提供所需的功能和行为</a:t>
            </a:r>
            <a:endParaRPr lang="en-US" altLang="zh-CN" dirty="0"/>
          </a:p>
          <a:p>
            <a:pPr lvl="1"/>
            <a:r>
              <a:rPr lang="zh-CN" altLang="zh-CN" dirty="0"/>
              <a:t>调试目的是要发现缺陷原因、定位缺陷位置，促进缺陷的修复</a:t>
            </a:r>
          </a:p>
          <a:p>
            <a:pPr lvl="0"/>
            <a:r>
              <a:rPr lang="zh-CN" altLang="zh-CN" dirty="0"/>
              <a:t>借助于技术问答社区来解决编码和和调试中遇到的问题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编写代码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任务、过程和方法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软件缺陷和调试</a:t>
            </a:r>
            <a:endParaRPr lang="en-US" altLang="zh-CN" dirty="0"/>
          </a:p>
          <a:p>
            <a:pPr lvl="1"/>
            <a:r>
              <a:rPr lang="zh-CN" altLang="en-US" dirty="0"/>
              <a:t>软件缺陷、错误和失效</a:t>
            </a:r>
            <a:endParaRPr lang="en-US" altLang="zh-CN" dirty="0"/>
          </a:p>
          <a:p>
            <a:pPr lvl="1"/>
            <a:r>
              <a:rPr lang="zh-CN" altLang="en-US" dirty="0"/>
              <a:t>代码缺陷的应对方法及调试</a:t>
            </a:r>
            <a:endParaRPr lang="en-US" altLang="zh-CN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895" y="2203625"/>
            <a:ext cx="2412268" cy="2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编写代码的任务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/>
              <a:t>根据软件设计信息，借助于程序设计语言，编写出目标软件系统的</a:t>
            </a:r>
            <a:r>
              <a:rPr lang="zh-CN" altLang="zh-CN" sz="2800" dirty="0">
                <a:solidFill>
                  <a:srgbClr val="C00000"/>
                </a:solidFill>
              </a:rPr>
              <a:t>源程序代码</a:t>
            </a:r>
            <a:r>
              <a:rPr lang="zh-CN" altLang="zh-CN" sz="2800" dirty="0"/>
              <a:t>，开展</a:t>
            </a:r>
            <a:r>
              <a:rPr lang="zh-CN" altLang="zh-CN" sz="2800" dirty="0">
                <a:solidFill>
                  <a:srgbClr val="C00000"/>
                </a:solidFill>
              </a:rPr>
              <a:t>程序单元测试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C00000"/>
                </a:solidFill>
              </a:rPr>
              <a:t>代码审查</a:t>
            </a:r>
            <a:r>
              <a:rPr lang="zh-CN" altLang="zh-CN" sz="2800" dirty="0"/>
              <a:t>等质量保证工作</a:t>
            </a:r>
            <a:endParaRPr lang="en-US" altLang="zh-CN" sz="2800" dirty="0"/>
          </a:p>
          <a:p>
            <a:pPr lvl="1"/>
            <a:r>
              <a:rPr lang="zh-CN" altLang="zh-CN" sz="2400" dirty="0"/>
              <a:t>编写代码既是一个生成代码的过程，也是对生成的代码进行质量保证的过程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zh-CN" sz="2800" dirty="0"/>
              <a:t>兼具</a:t>
            </a:r>
            <a:r>
              <a:rPr lang="zh-CN" altLang="zh-CN" sz="2800" dirty="0">
                <a:solidFill>
                  <a:srgbClr val="C00000"/>
                </a:solidFill>
              </a:rPr>
              <a:t>软件创作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C00000"/>
                </a:solidFill>
              </a:rPr>
              <a:t>软件生产</a:t>
            </a:r>
            <a:r>
              <a:rPr lang="zh-CN" altLang="zh-CN" sz="2800" dirty="0"/>
              <a:t>的过程</a:t>
            </a:r>
            <a:endParaRPr lang="en-US" altLang="zh-CN" sz="2800" dirty="0"/>
          </a:p>
          <a:p>
            <a:pPr lvl="1"/>
            <a:r>
              <a:rPr lang="zh-CN" altLang="zh-CN" sz="2400" dirty="0"/>
              <a:t>自由地开展代码创作，编写出满足要求的程序代码</a:t>
            </a:r>
            <a:r>
              <a:rPr lang="zh-CN" altLang="en-US" sz="2400" dirty="0"/>
              <a:t>，</a:t>
            </a:r>
            <a:r>
              <a:rPr lang="zh-CN" altLang="zh-CN" sz="2400" dirty="0"/>
              <a:t>发挥其创新性和主观能动性，创作出算法精巧、运行高效的代码</a:t>
            </a:r>
            <a:endParaRPr lang="en-US" altLang="zh-CN" sz="2400" dirty="0"/>
          </a:p>
          <a:p>
            <a:pPr lvl="1"/>
            <a:r>
              <a:rPr lang="zh-CN" altLang="zh-CN" sz="2400" dirty="0"/>
              <a:t>按照软件质量保证的规范生产代码。程序员需要约束其编程行为，防止随意性、自由性的编程活动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编写代码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任务、过程和方法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软件缺陷和调试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软件缺陷、错误和失效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代码缺陷的应对方法及调试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895" y="2203625"/>
            <a:ext cx="2412268" cy="2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何为软件缺陷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软件缺陷是指软件制品中存在</a:t>
            </a:r>
            <a:r>
              <a:rPr lang="zh-CN" altLang="zh-CN" dirty="0">
                <a:solidFill>
                  <a:srgbClr val="C00000"/>
                </a:solidFill>
              </a:rPr>
              <a:t>不正确的软件描述和实现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存在缺陷的软件制品不仅包括</a:t>
            </a:r>
            <a:r>
              <a:rPr lang="zh-CN" altLang="zh-CN" b="1" dirty="0">
                <a:solidFill>
                  <a:srgbClr val="C00000"/>
                </a:solidFill>
              </a:rPr>
              <a:t>程序代码</a:t>
            </a:r>
            <a:r>
              <a:rPr lang="zh-CN" altLang="zh-CN" dirty="0"/>
              <a:t>，而且还包括需求和设计的</a:t>
            </a:r>
            <a:r>
              <a:rPr lang="zh-CN" altLang="zh-CN" b="1" dirty="0">
                <a:solidFill>
                  <a:srgbClr val="C00000"/>
                </a:solidFill>
              </a:rPr>
              <a:t>模型和文档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软件缺陷</a:t>
            </a:r>
            <a:r>
              <a:rPr lang="zh-CN" altLang="zh-CN" b="1" dirty="0">
                <a:solidFill>
                  <a:srgbClr val="C00000"/>
                </a:solidFill>
              </a:rPr>
              <a:t>产生于软件开发全过程，</a:t>
            </a:r>
            <a:r>
              <a:rPr lang="zh-CN" altLang="zh-CN" dirty="0"/>
              <a:t>只有有人介入的地方就有可能产生软件缺陷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任何人</a:t>
            </a:r>
            <a:r>
              <a:rPr lang="zh-CN" altLang="zh-CN" dirty="0"/>
              <a:t>都有可能在软件开发过程中犯错误，进而引入软件缺陷</a:t>
            </a:r>
            <a:endParaRPr lang="en-US" altLang="zh-CN" dirty="0"/>
          </a:p>
          <a:p>
            <a:pPr lvl="1"/>
            <a:r>
              <a:rPr lang="zh-CN" altLang="zh-CN" dirty="0"/>
              <a:t>无论是高层的需求分析和软件架构缺陷还是底层的详细设计缺陷，它们</a:t>
            </a:r>
            <a:r>
              <a:rPr lang="zh-CN" altLang="zh-CN" b="1" dirty="0">
                <a:solidFill>
                  <a:srgbClr val="C00000"/>
                </a:solidFill>
              </a:rPr>
              <a:t>最终都会反映在程序代码</a:t>
            </a:r>
            <a:r>
              <a:rPr lang="zh-CN" altLang="zh-CN" dirty="0"/>
              <a:t>之中，导致程序代码存在缺陷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软件缺陷带来的问题：错误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存在缺陷的程序代码在运行过程中会产生不正确或者不期望的</a:t>
            </a:r>
            <a:r>
              <a:rPr lang="zh-CN" altLang="zh-CN" dirty="0">
                <a:solidFill>
                  <a:srgbClr val="C00000"/>
                </a:solidFill>
              </a:rPr>
              <a:t>运行状态</a:t>
            </a:r>
            <a:r>
              <a:rPr lang="zh-CN" altLang="en-US" dirty="0"/>
              <a:t>，</a:t>
            </a:r>
            <a:r>
              <a:rPr lang="zh-CN" altLang="zh-CN" dirty="0"/>
              <a:t>将这种情况称程序出现了</a:t>
            </a:r>
            <a:r>
              <a:rPr lang="zh-CN" altLang="zh-CN" dirty="0">
                <a:solidFill>
                  <a:srgbClr val="C00000"/>
                </a:solidFill>
              </a:rPr>
              <a:t>错误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经过计算后某个变量的取值不正确</a:t>
            </a:r>
            <a:endParaRPr lang="en-US" altLang="zh-CN" dirty="0"/>
          </a:p>
          <a:p>
            <a:pPr lvl="1"/>
            <a:r>
              <a:rPr lang="zh-CN" altLang="zh-CN" dirty="0"/>
              <a:t>接收到的消息内容不正确</a:t>
            </a:r>
            <a:endParaRPr lang="en-US" altLang="zh-CN" dirty="0"/>
          </a:p>
          <a:p>
            <a:pPr lvl="1"/>
            <a:r>
              <a:rPr lang="zh-CN" altLang="zh-CN" dirty="0"/>
              <a:t>打开一个非法的文件</a:t>
            </a:r>
            <a:endParaRPr lang="en-US" altLang="zh-CN" dirty="0"/>
          </a:p>
          <a:p>
            <a:r>
              <a:rPr lang="zh-CN" altLang="en-US" dirty="0"/>
              <a:t>引发程序报错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错误带来的问题：失效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运行错误的程序无法为用户提供</a:t>
            </a:r>
            <a:r>
              <a:rPr lang="zh-CN" altLang="zh-CN" dirty="0">
                <a:solidFill>
                  <a:srgbClr val="C00000"/>
                </a:solidFill>
              </a:rPr>
              <a:t>所需的功能和行为</a:t>
            </a:r>
            <a:r>
              <a:rPr lang="zh-CN" altLang="zh-CN" dirty="0"/>
              <a:t>，在此情况下我们称程序出现了</a:t>
            </a:r>
            <a:r>
              <a:rPr lang="zh-CN" altLang="zh-CN" dirty="0">
                <a:solidFill>
                  <a:srgbClr val="C00000"/>
                </a:solidFill>
              </a:rPr>
              <a:t>失效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如用户无法正常登录到系统中</a:t>
            </a:r>
            <a:endParaRPr lang="en-US" altLang="zh-CN" dirty="0"/>
          </a:p>
          <a:p>
            <a:pPr lvl="1"/>
            <a:r>
              <a:rPr lang="zh-CN" altLang="zh-CN" dirty="0"/>
              <a:t>无法正确地分析出老人是否处于摔倒的状态等等。</a:t>
            </a:r>
            <a:endParaRPr lang="en-US" altLang="zh-CN" dirty="0"/>
          </a:p>
          <a:p>
            <a:r>
              <a:rPr lang="zh-CN" altLang="zh-CN" dirty="0"/>
              <a:t>程序</a:t>
            </a:r>
            <a:r>
              <a:rPr lang="zh-CN" altLang="zh-CN" dirty="0">
                <a:solidFill>
                  <a:srgbClr val="C00000"/>
                </a:solidFill>
              </a:rPr>
              <a:t>错误的根源</a:t>
            </a:r>
            <a:r>
              <a:rPr lang="zh-CN" altLang="zh-CN" dirty="0"/>
              <a:t>在于程序中存在</a:t>
            </a:r>
            <a:r>
              <a:rPr lang="zh-CN" altLang="zh-CN" dirty="0">
                <a:solidFill>
                  <a:srgbClr val="C00000"/>
                </a:solidFill>
              </a:rPr>
              <a:t>缺陷</a:t>
            </a:r>
            <a:r>
              <a:rPr lang="zh-CN" altLang="zh-CN" dirty="0"/>
              <a:t>，程序的错误运行必然导致软件失效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错误和失效</a:t>
            </a:r>
            <a:r>
              <a:rPr lang="zh-CN" altLang="zh-CN" dirty="0"/>
              <a:t>是</a:t>
            </a:r>
            <a:r>
              <a:rPr lang="zh-CN" altLang="en-US" dirty="0"/>
              <a:t>软件</a:t>
            </a:r>
            <a:r>
              <a:rPr lang="zh-CN" altLang="zh-CN" dirty="0"/>
              <a:t>缺陷在程序运行时的</a:t>
            </a:r>
            <a:r>
              <a:rPr lang="zh-CN" altLang="zh-CN" dirty="0">
                <a:solidFill>
                  <a:srgbClr val="C00000"/>
                </a:solidFill>
              </a:rPr>
              <a:t>内部展示和外在表现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zh-CN" altLang="zh-CN" dirty="0"/>
              <a:t>软件缺陷的描述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每个软件缺陷都被给予一个唯一的</a:t>
            </a:r>
            <a:r>
              <a:rPr lang="zh-CN" altLang="zh-CN" dirty="0">
                <a:solidFill>
                  <a:srgbClr val="C00000"/>
                </a:solidFill>
              </a:rPr>
              <a:t>标识符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类型</a:t>
            </a:r>
            <a:endParaRPr lang="en-US" altLang="zh-CN" dirty="0"/>
          </a:p>
          <a:p>
            <a:pPr lvl="1"/>
            <a:r>
              <a:rPr lang="zh-CN" altLang="zh-CN" dirty="0"/>
              <a:t>说明软件缺陷的类型，如</a:t>
            </a:r>
            <a:r>
              <a:rPr lang="zh-CN" altLang="zh-CN" b="1" dirty="0">
                <a:solidFill>
                  <a:srgbClr val="C00000"/>
                </a:solidFill>
              </a:rPr>
              <a:t>需求缺陷、设计缺陷、代码缺陷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代码缺陷还可以进一步区分为是逻辑缺陷、计算缺陷、判断缺陷</a:t>
            </a:r>
          </a:p>
          <a:p>
            <a:pPr lvl="0"/>
            <a:r>
              <a:rPr lang="zh-CN" altLang="zh-CN" dirty="0"/>
              <a:t>严重程度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危急程度</a:t>
            </a:r>
            <a:r>
              <a:rPr lang="zh-CN" altLang="zh-CN" dirty="0"/>
              <a:t>是指缺陷会影响软件的正常运行甚至危及用户安全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严重程度</a:t>
            </a:r>
            <a:r>
              <a:rPr lang="zh-CN" altLang="zh-CN" dirty="0"/>
              <a:t>的缺陷是指会导致软件丧失某些重要功能，或出现错误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一般程度</a:t>
            </a:r>
            <a:r>
              <a:rPr lang="zh-CN" altLang="zh-CN" dirty="0"/>
              <a:t>的缺陷是指缺陷会使得软件丧失某些次要的功能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轻微</a:t>
            </a:r>
            <a:r>
              <a:rPr lang="zh-CN" altLang="en-US" b="1" dirty="0">
                <a:solidFill>
                  <a:srgbClr val="C00000"/>
                </a:solidFill>
              </a:rPr>
              <a:t>程度</a:t>
            </a:r>
            <a:r>
              <a:rPr lang="zh-CN" altLang="zh-CN" dirty="0"/>
              <a:t>是指缺陷会导致软件出现小毛病，但不影响正常运行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软件缺陷的描述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>
                <a:solidFill>
                  <a:srgbClr val="C00000"/>
                </a:solidFill>
              </a:rPr>
              <a:t>症状</a:t>
            </a:r>
            <a:r>
              <a:rPr lang="zh-CN" altLang="zh-CN" dirty="0"/>
              <a:t>：软件缺陷所引发的程序错误是什么，有何运行表现</a:t>
            </a: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修复优先级</a:t>
            </a:r>
            <a:r>
              <a:rPr lang="zh-CN" altLang="zh-CN" dirty="0"/>
              <a:t>：缺陷应该被修复的优先程度，包括：非常紧迫、紧迫、一般和不紧迫等几种</a:t>
            </a: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状态</a:t>
            </a:r>
            <a:r>
              <a:rPr lang="zh-CN" altLang="zh-CN" dirty="0"/>
              <a:t>：描述缺陷处理的进展状态，如已经安排人员来处理、正在修复、修复已经完成等。</a:t>
            </a: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发现者</a:t>
            </a:r>
            <a:r>
              <a:rPr lang="zh-CN" altLang="zh-CN" dirty="0"/>
              <a:t>：谁发现了软件缺陷。</a:t>
            </a: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发现时机</a:t>
            </a:r>
            <a:r>
              <a:rPr lang="zh-CN" altLang="zh-CN" dirty="0"/>
              <a:t>：什么状况下发现的软件缺陷</a:t>
            </a: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源头</a:t>
            </a:r>
            <a:r>
              <a:rPr lang="zh-CN" altLang="zh-CN" dirty="0"/>
              <a:t>：软件缺陷源头在哪里，如软件文档的哪一个部分</a:t>
            </a: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原因</a:t>
            </a:r>
            <a:r>
              <a:rPr lang="zh-CN" altLang="zh-CN" dirty="0"/>
              <a:t>：说明导致软件缺陷的原因是什么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196</TotalTime>
  <Words>1120</Words>
  <Application>Microsoft Office PowerPoint</Application>
  <PresentationFormat>自定义</PresentationFormat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Times New Roman</vt:lpstr>
      <vt:lpstr>Wingdings</vt:lpstr>
      <vt:lpstr>自定义设计方案</vt:lpstr>
      <vt:lpstr>PowerPoint 演示文稿</vt:lpstr>
      <vt:lpstr>内容</vt:lpstr>
      <vt:lpstr>1.1 编写代码的任务</vt:lpstr>
      <vt:lpstr>内容</vt:lpstr>
      <vt:lpstr>2.1 何为软件缺陷</vt:lpstr>
      <vt:lpstr>软件缺陷带来的问题：错误</vt:lpstr>
      <vt:lpstr>错误带来的问题：失效</vt:lpstr>
      <vt:lpstr>2.2 软件缺陷的描述（1/2）</vt:lpstr>
      <vt:lpstr>软件缺陷的描述（2/2）</vt:lpstr>
      <vt:lpstr>2.3 软件缺陷的应对方法（1/2）</vt:lpstr>
      <vt:lpstr>软件缺陷的应对方法（2/2）</vt:lpstr>
      <vt:lpstr>2.4 程序调试</vt:lpstr>
      <vt:lpstr>调试的步骤</vt:lpstr>
      <vt:lpstr>寻找缺陷位置与原因方法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2650</cp:revision>
  <dcterms:created xsi:type="dcterms:W3CDTF">2113-01-01T00:00:00Z</dcterms:created>
  <dcterms:modified xsi:type="dcterms:W3CDTF">2024-12-17T09:26:20Z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BDCCF05B2154426DBC054E6B874CB9FF</vt:lpwstr>
  </property>
</Properties>
</file>