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891" r:id="rId2"/>
    <p:sldId id="297" r:id="rId3"/>
    <p:sldId id="400" r:id="rId4"/>
    <p:sldId id="398" r:id="rId5"/>
    <p:sldId id="371" r:id="rId6"/>
    <p:sldId id="407" r:id="rId7"/>
    <p:sldId id="409" r:id="rId8"/>
    <p:sldId id="2930" r:id="rId9"/>
    <p:sldId id="2931" r:id="rId10"/>
    <p:sldId id="376" r:id="rId11"/>
    <p:sldId id="2950" r:id="rId12"/>
    <p:sldId id="2951" r:id="rId13"/>
    <p:sldId id="2934" r:id="rId14"/>
    <p:sldId id="417" r:id="rId15"/>
    <p:sldId id="369" r:id="rId16"/>
    <p:sldId id="2897" r:id="rId17"/>
    <p:sldId id="2910" r:id="rId18"/>
    <p:sldId id="2956" r:id="rId19"/>
    <p:sldId id="349" r:id="rId20"/>
    <p:sldId id="2923" r:id="rId21"/>
    <p:sldId id="2955" r:id="rId22"/>
    <p:sldId id="351" r:id="rId23"/>
    <p:sldId id="352" r:id="rId24"/>
    <p:sldId id="2899" r:id="rId25"/>
    <p:sldId id="2900" r:id="rId26"/>
    <p:sldId id="353" r:id="rId27"/>
    <p:sldId id="2903" r:id="rId28"/>
    <p:sldId id="393" r:id="rId29"/>
    <p:sldId id="2916" r:id="rId30"/>
    <p:sldId id="396" r:id="rId31"/>
    <p:sldId id="2917" r:id="rId32"/>
    <p:sldId id="2918" r:id="rId33"/>
    <p:sldId id="2919" r:id="rId34"/>
    <p:sldId id="433" r:id="rId35"/>
    <p:sldId id="392" r:id="rId36"/>
    <p:sldId id="2935" r:id="rId37"/>
    <p:sldId id="2908" r:id="rId38"/>
    <p:sldId id="379" r:id="rId39"/>
    <p:sldId id="382" r:id="rId40"/>
    <p:sldId id="383" r:id="rId41"/>
    <p:sldId id="384" r:id="rId42"/>
    <p:sldId id="419" r:id="rId43"/>
    <p:sldId id="386" r:id="rId44"/>
    <p:sldId id="388" r:id="rId45"/>
    <p:sldId id="420" r:id="rId46"/>
    <p:sldId id="2909" r:id="rId47"/>
    <p:sldId id="421" r:id="rId48"/>
    <p:sldId id="430" r:id="rId49"/>
    <p:sldId id="438" r:id="rId50"/>
    <p:sldId id="2953" r:id="rId51"/>
    <p:sldId id="367" r:id="rId52"/>
    <p:sldId id="327" r:id="rId53"/>
    <p:sldId id="408" r:id="rId54"/>
    <p:sldId id="2911" r:id="rId55"/>
    <p:sldId id="2912" r:id="rId56"/>
    <p:sldId id="2913" r:id="rId57"/>
    <p:sldId id="387" r:id="rId58"/>
    <p:sldId id="2915" r:id="rId59"/>
    <p:sldId id="389" r:id="rId60"/>
    <p:sldId id="2944" r:id="rId61"/>
    <p:sldId id="2945" r:id="rId62"/>
    <p:sldId id="2946" r:id="rId63"/>
    <p:sldId id="2947" r:id="rId64"/>
    <p:sldId id="2937" r:id="rId65"/>
    <p:sldId id="2938" r:id="rId66"/>
    <p:sldId id="2939" r:id="rId67"/>
    <p:sldId id="2940" r:id="rId68"/>
    <p:sldId id="2941" r:id="rId69"/>
    <p:sldId id="437" r:id="rId70"/>
  </p:sldIdLst>
  <p:sldSz cx="12190413" cy="6858000"/>
  <p:notesSz cx="7099300" cy="10234613"/>
  <p:custDataLst>
    <p:tags r:id="rId73"/>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84" d="100"/>
          <a:sy n="84" d="100"/>
        </p:scale>
        <p:origin x="648" y="91"/>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61</a:t>
            </a:fld>
            <a:endParaRPr lang="en-US" altLang="zh-CN"/>
          </a:p>
        </p:txBody>
      </p:sp>
    </p:spTree>
    <p:extLst>
      <p:ext uri="{BB962C8B-B14F-4D97-AF65-F5344CB8AC3E}">
        <p14:creationId xmlns:p14="http://schemas.microsoft.com/office/powerpoint/2010/main" val="5878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65</a:t>
            </a:fld>
            <a:endParaRPr lang="en-US" altLang="zh-CN"/>
          </a:p>
        </p:txBody>
      </p:sp>
    </p:spTree>
    <p:extLst>
      <p:ext uri="{BB962C8B-B14F-4D97-AF65-F5344CB8AC3E}">
        <p14:creationId xmlns:p14="http://schemas.microsoft.com/office/powerpoint/2010/main" val="3348600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D93D1C2-5BA3-4830-B71F-95742B5AA952}"/>
              </a:ext>
            </a:extLst>
          </p:cNvPr>
          <p:cNvSpPr txBox="1">
            <a:spLocks noChangeArrowheads="1"/>
          </p:cNvSpPr>
          <p:nvPr/>
        </p:nvSpPr>
        <p:spPr>
          <a:xfrm>
            <a:off x="641349" y="2454970"/>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pitchFamily="34" charset="-122"/>
                <a:ea typeface="微软雅黑" panose="020B0503020204020204" pitchFamily="34" charset="-122"/>
              </a:rPr>
              <a:t>软件测试</a:t>
            </a:r>
          </a:p>
        </p:txBody>
      </p:sp>
    </p:spTree>
    <p:extLst>
      <p:ext uri="{BB962C8B-B14F-4D97-AF65-F5344CB8AC3E}">
        <p14:creationId xmlns:p14="http://schemas.microsoft.com/office/powerpoint/2010/main" val="1296068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 </a:t>
            </a:r>
            <a:r>
              <a:rPr lang="zh-CN" altLang="en-US" dirty="0"/>
              <a:t>软件测试面临的挑战</a:t>
            </a:r>
          </a:p>
        </p:txBody>
      </p:sp>
      <p:sp>
        <p:nvSpPr>
          <p:cNvPr id="2" name="内容占位符 1"/>
          <p:cNvSpPr>
            <a:spLocks noGrp="1"/>
          </p:cNvSpPr>
          <p:nvPr>
            <p:ph idx="1"/>
          </p:nvPr>
        </p:nvSpPr>
        <p:spPr>
          <a:xfrm>
            <a:off x="642804" y="979897"/>
            <a:ext cx="6235158" cy="5040312"/>
          </a:xfrm>
        </p:spPr>
        <p:txBody>
          <a:bodyPr/>
          <a:lstStyle/>
          <a:p>
            <a:r>
              <a:rPr lang="zh-CN" altLang="en-US" dirty="0">
                <a:solidFill>
                  <a:srgbClr val="C00000"/>
                </a:solidFill>
              </a:rPr>
              <a:t>设计测试用例</a:t>
            </a:r>
            <a:endParaRPr lang="en-US" altLang="zh-CN" dirty="0">
              <a:solidFill>
                <a:srgbClr val="C00000"/>
              </a:solidFill>
            </a:endParaRPr>
          </a:p>
          <a:p>
            <a:pPr lvl="1"/>
            <a:r>
              <a:rPr lang="en-US" altLang="zh-CN" dirty="0"/>
              <a:t>C1: </a:t>
            </a:r>
            <a:r>
              <a:rPr lang="zh-CN" altLang="en-US" dirty="0"/>
              <a:t>如何设计</a:t>
            </a:r>
            <a:r>
              <a:rPr lang="zh-CN" altLang="en-US" dirty="0">
                <a:solidFill>
                  <a:srgbClr val="C00000"/>
                </a:solidFill>
              </a:rPr>
              <a:t>有效的测试用例</a:t>
            </a:r>
            <a:r>
              <a:rPr lang="zh-CN" altLang="en-US" dirty="0"/>
              <a:t>，提高软件测试的质量</a:t>
            </a:r>
            <a:endParaRPr lang="en-US" altLang="zh-CN" dirty="0"/>
          </a:p>
          <a:p>
            <a:pPr lvl="1"/>
            <a:r>
              <a:rPr lang="en-US" altLang="zh-CN" dirty="0"/>
              <a:t>C2: </a:t>
            </a:r>
            <a:r>
              <a:rPr lang="zh-CN" altLang="en-US" dirty="0"/>
              <a:t>如何确保测试用例的</a:t>
            </a:r>
            <a:r>
              <a:rPr lang="zh-CN" altLang="en-US" dirty="0">
                <a:solidFill>
                  <a:srgbClr val="C00000"/>
                </a:solidFill>
              </a:rPr>
              <a:t>合理性</a:t>
            </a:r>
            <a:r>
              <a:rPr lang="zh-CN" altLang="en-US" dirty="0"/>
              <a:t>，尽可能地发现缺陷？</a:t>
            </a:r>
            <a:endParaRPr lang="en-US" altLang="zh-CN" dirty="0"/>
          </a:p>
          <a:p>
            <a:r>
              <a:rPr lang="zh-CN" altLang="en-US" dirty="0">
                <a:solidFill>
                  <a:srgbClr val="C00000"/>
                </a:solidFill>
              </a:rPr>
              <a:t>发现程序缺陷</a:t>
            </a:r>
          </a:p>
          <a:p>
            <a:pPr lvl="1"/>
            <a:r>
              <a:rPr lang="en-US" altLang="zh-CN" dirty="0"/>
              <a:t>C3: </a:t>
            </a:r>
            <a:r>
              <a:rPr lang="zh-CN" altLang="en-US" dirty="0"/>
              <a:t>如何运行程序和用例来发现软件缺陷？</a:t>
            </a:r>
            <a:endParaRPr lang="en-US" altLang="zh-CN" dirty="0"/>
          </a:p>
          <a:p>
            <a:pPr lvl="1"/>
            <a:r>
              <a:rPr lang="en-US" altLang="zh-CN" dirty="0"/>
              <a:t>C4: </a:t>
            </a:r>
            <a:r>
              <a:rPr lang="zh-CN" altLang="en-US" dirty="0"/>
              <a:t>如何采用工具来自动地发现缺陷，提高测试的效率？</a:t>
            </a:r>
          </a:p>
        </p:txBody>
      </p:sp>
      <p:sp>
        <p:nvSpPr>
          <p:cNvPr id="4" name="矩形 3">
            <a:extLst>
              <a:ext uri="{FF2B5EF4-FFF2-40B4-BE49-F238E27FC236}">
                <a16:creationId xmlns:a16="http://schemas.microsoft.com/office/drawing/2014/main" id="{785B0E09-5A04-4190-92D8-0FBBFA6406BD}"/>
              </a:ext>
            </a:extLst>
          </p:cNvPr>
          <p:cNvSpPr/>
          <p:nvPr/>
        </p:nvSpPr>
        <p:spPr>
          <a:xfrm>
            <a:off x="0" y="6381328"/>
            <a:ext cx="12190413" cy="46927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软件测试</a:t>
            </a:r>
            <a:r>
              <a:rPr lang="zh-CN" altLang="en-US" dirty="0">
                <a:latin typeface="微软雅黑" panose="020B0503020204020204" pitchFamily="34" charset="-122"/>
                <a:ea typeface="微软雅黑" panose="020B0503020204020204" pitchFamily="34" charset="-122"/>
              </a:rPr>
              <a:t>的前提和关键是要设计出有效的测试用例</a:t>
            </a:r>
            <a:endParaRPr lang="zh-CN" altLang="en-US" dirty="0">
              <a:solidFill>
                <a:schemeClr val="lt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6894942" y="1988840"/>
            <a:ext cx="4683280" cy="3421770"/>
            <a:chOff x="1341438" y="1844675"/>
            <a:chExt cx="6038850" cy="4033838"/>
          </a:xfrm>
        </p:grpSpPr>
        <p:sp>
          <p:nvSpPr>
            <p:cNvPr id="7" name="Line 3"/>
            <p:cNvSpPr>
              <a:spLocks noChangeShapeType="1"/>
            </p:cNvSpPr>
            <p:nvPr/>
          </p:nvSpPr>
          <p:spPr bwMode="auto">
            <a:xfrm>
              <a:off x="2541588" y="4533900"/>
              <a:ext cx="0" cy="17145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4"/>
            <p:cNvSpPr>
              <a:spLocks noChangeShapeType="1"/>
            </p:cNvSpPr>
            <p:nvPr/>
          </p:nvSpPr>
          <p:spPr bwMode="auto">
            <a:xfrm>
              <a:off x="4265613" y="1844675"/>
              <a:ext cx="0" cy="261938"/>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5"/>
            <p:cNvSpPr>
              <a:spLocks noChangeArrowheads="1"/>
            </p:cNvSpPr>
            <p:nvPr/>
          </p:nvSpPr>
          <p:spPr bwMode="auto">
            <a:xfrm>
              <a:off x="3983038" y="2176463"/>
              <a:ext cx="546100" cy="257175"/>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grpSp>
          <p:nvGrpSpPr>
            <p:cNvPr id="10" name="Group 6"/>
            <p:cNvGrpSpPr>
              <a:grpSpLocks/>
            </p:cNvGrpSpPr>
            <p:nvPr/>
          </p:nvGrpSpPr>
          <p:grpSpPr bwMode="auto">
            <a:xfrm>
              <a:off x="4541838" y="2247900"/>
              <a:ext cx="1524000" cy="73025"/>
              <a:chOff x="2976" y="1152"/>
              <a:chExt cx="960" cy="41"/>
            </a:xfrm>
          </p:grpSpPr>
          <p:sp>
            <p:nvSpPr>
              <p:cNvPr id="82" name="Freeform 7"/>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p:spPr>
            <p:txBody>
              <a:bodyPr/>
              <a:lstStyle/>
              <a:p>
                <a:endParaRPr lang="zh-CN" altLang="en-US"/>
              </a:p>
            </p:txBody>
          </p:sp>
          <p:sp>
            <p:nvSpPr>
              <p:cNvPr id="83" name="Line 8"/>
              <p:cNvSpPr>
                <a:spLocks noChangeShapeType="1"/>
              </p:cNvSpPr>
              <p:nvPr/>
            </p:nvSpPr>
            <p:spPr bwMode="auto">
              <a:xfrm>
                <a:off x="3080" y="1180"/>
                <a:ext cx="8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 name="Line 9"/>
            <p:cNvSpPr>
              <a:spLocks noChangeShapeType="1"/>
            </p:cNvSpPr>
            <p:nvPr/>
          </p:nvSpPr>
          <p:spPr bwMode="auto">
            <a:xfrm>
              <a:off x="4256088" y="2476500"/>
              <a:ext cx="0" cy="14287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Freeform 10"/>
            <p:cNvSpPr>
              <a:spLocks/>
            </p:cNvSpPr>
            <p:nvPr/>
          </p:nvSpPr>
          <p:spPr bwMode="auto">
            <a:xfrm>
              <a:off x="4084638" y="2647950"/>
              <a:ext cx="344487" cy="187325"/>
            </a:xfrm>
            <a:custGeom>
              <a:avLst/>
              <a:gdLst>
                <a:gd name="T0" fmla="*/ 0 w 217"/>
                <a:gd name="T1" fmla="*/ 2147483646 h 105"/>
                <a:gd name="T2" fmla="*/ 2147483646 w 217"/>
                <a:gd name="T3" fmla="*/ 0 h 105"/>
                <a:gd name="T4" fmla="*/ 2147483646 w 217"/>
                <a:gd name="T5" fmla="*/ 2147483646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1"/>
            <p:cNvSpPr>
              <a:spLocks/>
            </p:cNvSpPr>
            <p:nvPr/>
          </p:nvSpPr>
          <p:spPr bwMode="auto">
            <a:xfrm>
              <a:off x="4084638" y="2647950"/>
              <a:ext cx="344487" cy="187325"/>
            </a:xfrm>
            <a:custGeom>
              <a:avLst/>
              <a:gdLst>
                <a:gd name="T0" fmla="*/ 0 w 217"/>
                <a:gd name="T1" fmla="*/ 2147483646 h 105"/>
                <a:gd name="T2" fmla="*/ 2147483646 w 217"/>
                <a:gd name="T3" fmla="*/ 0 h 105"/>
                <a:gd name="T4" fmla="*/ 2147483646 w 217"/>
                <a:gd name="T5" fmla="*/ 2147483646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2"/>
            <p:cNvSpPr>
              <a:spLocks noChangeShapeType="1"/>
            </p:cNvSpPr>
            <p:nvPr/>
          </p:nvSpPr>
          <p:spPr bwMode="auto">
            <a:xfrm flipH="1">
              <a:off x="3373438" y="2841625"/>
              <a:ext cx="6731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Freeform 13"/>
            <p:cNvSpPr>
              <a:spLocks/>
            </p:cNvSpPr>
            <p:nvPr/>
          </p:nvSpPr>
          <p:spPr bwMode="auto">
            <a:xfrm>
              <a:off x="3195638" y="3033713"/>
              <a:ext cx="344487" cy="187325"/>
            </a:xfrm>
            <a:custGeom>
              <a:avLst/>
              <a:gdLst>
                <a:gd name="T0" fmla="*/ 0 w 217"/>
                <a:gd name="T1" fmla="*/ 2147483646 h 105"/>
                <a:gd name="T2" fmla="*/ 2147483646 w 217"/>
                <a:gd name="T3" fmla="*/ 0 h 105"/>
                <a:gd name="T4" fmla="*/ 2147483646 w 217"/>
                <a:gd name="T5" fmla="*/ 2147483646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4"/>
            <p:cNvSpPr>
              <a:spLocks/>
            </p:cNvSpPr>
            <p:nvPr/>
          </p:nvSpPr>
          <p:spPr bwMode="auto">
            <a:xfrm>
              <a:off x="3195638" y="3033713"/>
              <a:ext cx="344487" cy="187325"/>
            </a:xfrm>
            <a:custGeom>
              <a:avLst/>
              <a:gdLst>
                <a:gd name="T0" fmla="*/ 0 w 217"/>
                <a:gd name="T1" fmla="*/ 2147483646 h 105"/>
                <a:gd name="T2" fmla="*/ 2147483646 w 217"/>
                <a:gd name="T3" fmla="*/ 0 h 105"/>
                <a:gd name="T4" fmla="*/ 2147483646 w 217"/>
                <a:gd name="T5" fmla="*/ 2147483646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15"/>
            <p:cNvSpPr>
              <a:spLocks noChangeShapeType="1"/>
            </p:cNvSpPr>
            <p:nvPr/>
          </p:nvSpPr>
          <p:spPr bwMode="auto">
            <a:xfrm flipH="1">
              <a:off x="2598738" y="3227388"/>
              <a:ext cx="5969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4440238" y="2841625"/>
              <a:ext cx="1003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flipV="1">
              <a:off x="3367088" y="2833688"/>
              <a:ext cx="0" cy="20002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18"/>
            <p:cNvSpPr>
              <a:spLocks noChangeArrowheads="1"/>
            </p:cNvSpPr>
            <p:nvPr/>
          </p:nvSpPr>
          <p:spPr bwMode="auto">
            <a:xfrm>
              <a:off x="5176838" y="3148013"/>
              <a:ext cx="546100" cy="257175"/>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21" name="Line 19"/>
            <p:cNvSpPr>
              <a:spLocks noChangeShapeType="1"/>
            </p:cNvSpPr>
            <p:nvPr/>
          </p:nvSpPr>
          <p:spPr bwMode="auto">
            <a:xfrm flipV="1">
              <a:off x="5462588" y="2833688"/>
              <a:ext cx="0" cy="3000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2605088" y="3248025"/>
              <a:ext cx="0" cy="17145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21"/>
            <p:cNvSpPr>
              <a:spLocks/>
            </p:cNvSpPr>
            <p:nvPr/>
          </p:nvSpPr>
          <p:spPr bwMode="auto">
            <a:xfrm>
              <a:off x="2420938" y="3448050"/>
              <a:ext cx="344487" cy="201613"/>
            </a:xfrm>
            <a:custGeom>
              <a:avLst/>
              <a:gdLst>
                <a:gd name="T0" fmla="*/ 0 w 217"/>
                <a:gd name="T1" fmla="*/ 2147483646 h 113"/>
                <a:gd name="T2" fmla="*/ 2147483646 w 217"/>
                <a:gd name="T3" fmla="*/ 0 h 113"/>
                <a:gd name="T4" fmla="*/ 2147483646 w 217"/>
                <a:gd name="T5" fmla="*/ 2147483646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2"/>
            <p:cNvSpPr>
              <a:spLocks/>
            </p:cNvSpPr>
            <p:nvPr/>
          </p:nvSpPr>
          <p:spPr bwMode="auto">
            <a:xfrm>
              <a:off x="2420938" y="3448050"/>
              <a:ext cx="522287" cy="201613"/>
            </a:xfrm>
            <a:custGeom>
              <a:avLst/>
              <a:gdLst>
                <a:gd name="T0" fmla="*/ 0 w 329"/>
                <a:gd name="T1" fmla="*/ 2147483646 h 113"/>
                <a:gd name="T2" fmla="*/ 2147483646 w 329"/>
                <a:gd name="T3" fmla="*/ 0 h 113"/>
                <a:gd name="T4" fmla="*/ 2147483646 w 329"/>
                <a:gd name="T5" fmla="*/ 2147483646 h 113"/>
                <a:gd name="T6" fmla="*/ 2147483646 w 329"/>
                <a:gd name="T7" fmla="*/ 2147483646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23"/>
            <p:cNvSpPr>
              <a:spLocks/>
            </p:cNvSpPr>
            <p:nvPr/>
          </p:nvSpPr>
          <p:spPr bwMode="auto">
            <a:xfrm>
              <a:off x="2166938" y="3648075"/>
              <a:ext cx="230187" cy="315913"/>
            </a:xfrm>
            <a:custGeom>
              <a:avLst/>
              <a:gdLst>
                <a:gd name="T0" fmla="*/ 2147483646 w 145"/>
                <a:gd name="T1" fmla="*/ 0 h 177"/>
                <a:gd name="T2" fmla="*/ 0 w 145"/>
                <a:gd name="T3" fmla="*/ 0 h 177"/>
                <a:gd name="T4" fmla="*/ 0 w 145"/>
                <a:gd name="T5" fmla="*/ 214748364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cmpd="sng">
              <a:solidFill>
                <a:schemeClr val="fo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Line 24"/>
            <p:cNvSpPr>
              <a:spLocks noChangeShapeType="1"/>
            </p:cNvSpPr>
            <p:nvPr/>
          </p:nvSpPr>
          <p:spPr bwMode="auto">
            <a:xfrm>
              <a:off x="2947988" y="3662363"/>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25"/>
            <p:cNvSpPr>
              <a:spLocks noChangeArrowheads="1"/>
            </p:cNvSpPr>
            <p:nvPr/>
          </p:nvSpPr>
          <p:spPr bwMode="auto">
            <a:xfrm>
              <a:off x="2662238" y="4005263"/>
              <a:ext cx="546100" cy="271462"/>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28" name="Rectangle 26"/>
            <p:cNvSpPr>
              <a:spLocks noChangeArrowheads="1"/>
            </p:cNvSpPr>
            <p:nvPr/>
          </p:nvSpPr>
          <p:spPr bwMode="auto">
            <a:xfrm>
              <a:off x="1900238" y="4005263"/>
              <a:ext cx="533400" cy="271462"/>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29" name="Line 27"/>
            <p:cNvSpPr>
              <a:spLocks noChangeShapeType="1"/>
            </p:cNvSpPr>
            <p:nvPr/>
          </p:nvSpPr>
          <p:spPr bwMode="auto">
            <a:xfrm>
              <a:off x="2173288" y="4305300"/>
              <a:ext cx="0" cy="185738"/>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2947988" y="4305300"/>
              <a:ext cx="0" cy="1857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3551238" y="3227388"/>
              <a:ext cx="571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Freeform 30"/>
            <p:cNvSpPr>
              <a:spLocks/>
            </p:cNvSpPr>
            <p:nvPr/>
          </p:nvSpPr>
          <p:spPr bwMode="auto">
            <a:xfrm>
              <a:off x="3970338" y="3448050"/>
              <a:ext cx="344487" cy="201613"/>
            </a:xfrm>
            <a:custGeom>
              <a:avLst/>
              <a:gdLst>
                <a:gd name="T0" fmla="*/ 0 w 217"/>
                <a:gd name="T1" fmla="*/ 2147483646 h 113"/>
                <a:gd name="T2" fmla="*/ 2147483646 w 217"/>
                <a:gd name="T3" fmla="*/ 0 h 113"/>
                <a:gd name="T4" fmla="*/ 2147483646 w 217"/>
                <a:gd name="T5" fmla="*/ 2147483646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31"/>
            <p:cNvSpPr>
              <a:spLocks/>
            </p:cNvSpPr>
            <p:nvPr/>
          </p:nvSpPr>
          <p:spPr bwMode="auto">
            <a:xfrm>
              <a:off x="3970338" y="3448050"/>
              <a:ext cx="344487" cy="201613"/>
            </a:xfrm>
            <a:custGeom>
              <a:avLst/>
              <a:gdLst>
                <a:gd name="T0" fmla="*/ 0 w 217"/>
                <a:gd name="T1" fmla="*/ 2147483646 h 113"/>
                <a:gd name="T2" fmla="*/ 2147483646 w 217"/>
                <a:gd name="T3" fmla="*/ 0 h 113"/>
                <a:gd name="T4" fmla="*/ 2147483646 w 217"/>
                <a:gd name="T5" fmla="*/ 2147483646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32"/>
            <p:cNvSpPr>
              <a:spLocks/>
            </p:cNvSpPr>
            <p:nvPr/>
          </p:nvSpPr>
          <p:spPr bwMode="auto">
            <a:xfrm>
              <a:off x="3703638" y="3648075"/>
              <a:ext cx="230187" cy="315913"/>
            </a:xfrm>
            <a:custGeom>
              <a:avLst/>
              <a:gdLst>
                <a:gd name="T0" fmla="*/ 2147483646 w 145"/>
                <a:gd name="T1" fmla="*/ 0 h 177"/>
                <a:gd name="T2" fmla="*/ 0 w 145"/>
                <a:gd name="T3" fmla="*/ 0 h 177"/>
                <a:gd name="T4" fmla="*/ 0 w 145"/>
                <a:gd name="T5" fmla="*/ 214748364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Line 33"/>
            <p:cNvSpPr>
              <a:spLocks noChangeShapeType="1"/>
            </p:cNvSpPr>
            <p:nvPr/>
          </p:nvSpPr>
          <p:spPr bwMode="auto">
            <a:xfrm>
              <a:off x="4484688" y="3662363"/>
              <a:ext cx="0"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34"/>
            <p:cNvSpPr>
              <a:spLocks noChangeArrowheads="1"/>
            </p:cNvSpPr>
            <p:nvPr/>
          </p:nvSpPr>
          <p:spPr bwMode="auto">
            <a:xfrm>
              <a:off x="4211638" y="4005263"/>
              <a:ext cx="546100" cy="271462"/>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37" name="Rectangle 35"/>
            <p:cNvSpPr>
              <a:spLocks noChangeArrowheads="1"/>
            </p:cNvSpPr>
            <p:nvPr/>
          </p:nvSpPr>
          <p:spPr bwMode="auto">
            <a:xfrm>
              <a:off x="3436938" y="4005263"/>
              <a:ext cx="546100" cy="271462"/>
            </a:xfrm>
            <a:prstGeom prst="rect">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38" name="Line 36"/>
            <p:cNvSpPr>
              <a:spLocks noChangeShapeType="1"/>
            </p:cNvSpPr>
            <p:nvPr/>
          </p:nvSpPr>
          <p:spPr bwMode="auto">
            <a:xfrm>
              <a:off x="3709988" y="4305300"/>
              <a:ext cx="0" cy="1857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auto">
            <a:xfrm>
              <a:off x="4484688" y="4305300"/>
              <a:ext cx="0" cy="1857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4122738" y="4513263"/>
              <a:ext cx="342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auto">
            <a:xfrm>
              <a:off x="4141788" y="3233738"/>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auto">
            <a:xfrm>
              <a:off x="3716338" y="4513263"/>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Oval 41"/>
            <p:cNvSpPr>
              <a:spLocks noChangeArrowheads="1"/>
            </p:cNvSpPr>
            <p:nvPr/>
          </p:nvSpPr>
          <p:spPr bwMode="auto">
            <a:xfrm>
              <a:off x="4059238" y="4491038"/>
              <a:ext cx="38100" cy="42862"/>
            </a:xfrm>
            <a:prstGeom prst="ellipse">
              <a:avLst/>
            </a:prstGeom>
            <a:solidFill>
              <a:srgbClr val="000000"/>
            </a:solidFill>
            <a:ln w="25400">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44" name="Oval 42"/>
            <p:cNvSpPr>
              <a:spLocks noChangeArrowheads="1"/>
            </p:cNvSpPr>
            <p:nvPr/>
          </p:nvSpPr>
          <p:spPr bwMode="auto">
            <a:xfrm>
              <a:off x="2522538" y="4491038"/>
              <a:ext cx="25400" cy="42862"/>
            </a:xfrm>
            <a:prstGeom prst="ellipse">
              <a:avLst/>
            </a:prstGeom>
            <a:solidFill>
              <a:srgbClr val="000000"/>
            </a:solidFill>
            <a:ln w="25400">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45" name="Line 43"/>
            <p:cNvSpPr>
              <a:spLocks noChangeShapeType="1"/>
            </p:cNvSpPr>
            <p:nvPr/>
          </p:nvSpPr>
          <p:spPr bwMode="auto">
            <a:xfrm>
              <a:off x="4090988" y="4519613"/>
              <a:ext cx="0" cy="200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auto">
            <a:xfrm flipH="1">
              <a:off x="3424238" y="4741863"/>
              <a:ext cx="622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auto">
            <a:xfrm>
              <a:off x="2560638" y="4741863"/>
              <a:ext cx="8128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Oval 46"/>
            <p:cNvSpPr>
              <a:spLocks noChangeArrowheads="1"/>
            </p:cNvSpPr>
            <p:nvPr/>
          </p:nvSpPr>
          <p:spPr bwMode="auto">
            <a:xfrm>
              <a:off x="3373438" y="4719638"/>
              <a:ext cx="38100" cy="28575"/>
            </a:xfrm>
            <a:prstGeom prst="ellipse">
              <a:avLst/>
            </a:prstGeom>
            <a:solidFill>
              <a:srgbClr val="000000"/>
            </a:solidFill>
            <a:ln w="25400">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49" name="Freeform 47"/>
            <p:cNvSpPr>
              <a:spLocks/>
            </p:cNvSpPr>
            <p:nvPr/>
          </p:nvSpPr>
          <p:spPr bwMode="auto">
            <a:xfrm>
              <a:off x="3398838" y="4762500"/>
              <a:ext cx="534987" cy="230188"/>
            </a:xfrm>
            <a:custGeom>
              <a:avLst/>
              <a:gdLst>
                <a:gd name="T0" fmla="*/ 0 w 337"/>
                <a:gd name="T1" fmla="*/ 0 h 129"/>
                <a:gd name="T2" fmla="*/ 0 w 337"/>
                <a:gd name="T3" fmla="*/ 2147483646 h 129"/>
                <a:gd name="T4" fmla="*/ 2147483646 w 337"/>
                <a:gd name="T5" fmla="*/ 2147483646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cmpd="sng">
              <a:solidFill>
                <a:schemeClr val="fo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Oval 48"/>
            <p:cNvSpPr>
              <a:spLocks noChangeArrowheads="1"/>
            </p:cNvSpPr>
            <p:nvPr/>
          </p:nvSpPr>
          <p:spPr bwMode="auto">
            <a:xfrm>
              <a:off x="3919538" y="4976813"/>
              <a:ext cx="38100" cy="28575"/>
            </a:xfrm>
            <a:prstGeom prst="ellipse">
              <a:avLst/>
            </a:prstGeom>
            <a:solidFill>
              <a:srgbClr val="000000"/>
            </a:solidFill>
            <a:ln w="25400">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51" name="Line 49"/>
            <p:cNvSpPr>
              <a:spLocks noChangeShapeType="1"/>
            </p:cNvSpPr>
            <p:nvPr/>
          </p:nvSpPr>
          <p:spPr bwMode="auto">
            <a:xfrm>
              <a:off x="5462588" y="3433763"/>
              <a:ext cx="0" cy="1543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auto">
            <a:xfrm>
              <a:off x="3983038" y="4999038"/>
              <a:ext cx="146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Freeform 51"/>
            <p:cNvSpPr>
              <a:spLocks/>
            </p:cNvSpPr>
            <p:nvPr/>
          </p:nvSpPr>
          <p:spPr bwMode="auto">
            <a:xfrm>
              <a:off x="3767138" y="5248275"/>
              <a:ext cx="344487" cy="201613"/>
            </a:xfrm>
            <a:custGeom>
              <a:avLst/>
              <a:gdLst>
                <a:gd name="T0" fmla="*/ 0 w 217"/>
                <a:gd name="T1" fmla="*/ 2147483646 h 113"/>
                <a:gd name="T2" fmla="*/ 2147483646 w 217"/>
                <a:gd name="T3" fmla="*/ 0 h 113"/>
                <a:gd name="T4" fmla="*/ 2147483646 w 217"/>
                <a:gd name="T5" fmla="*/ 2147483646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52"/>
            <p:cNvSpPr>
              <a:spLocks/>
            </p:cNvSpPr>
            <p:nvPr/>
          </p:nvSpPr>
          <p:spPr bwMode="auto">
            <a:xfrm>
              <a:off x="3767138" y="5248275"/>
              <a:ext cx="344487" cy="201613"/>
            </a:xfrm>
            <a:custGeom>
              <a:avLst/>
              <a:gdLst>
                <a:gd name="T0" fmla="*/ 0 w 217"/>
                <a:gd name="T1" fmla="*/ 2147483646 h 113"/>
                <a:gd name="T2" fmla="*/ 2147483646 w 217"/>
                <a:gd name="T3" fmla="*/ 0 h 113"/>
                <a:gd name="T4" fmla="*/ 2147483646 w 217"/>
                <a:gd name="T5" fmla="*/ 2147483646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53"/>
            <p:cNvSpPr>
              <a:spLocks noChangeShapeType="1"/>
            </p:cNvSpPr>
            <p:nvPr/>
          </p:nvSpPr>
          <p:spPr bwMode="auto">
            <a:xfrm flipV="1">
              <a:off x="3938588" y="4991100"/>
              <a:ext cx="0" cy="257175"/>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Freeform 54"/>
            <p:cNvSpPr>
              <a:spLocks/>
            </p:cNvSpPr>
            <p:nvPr/>
          </p:nvSpPr>
          <p:spPr bwMode="auto">
            <a:xfrm>
              <a:off x="4110038" y="2290763"/>
              <a:ext cx="1970087" cy="3159125"/>
            </a:xfrm>
            <a:custGeom>
              <a:avLst/>
              <a:gdLst>
                <a:gd name="T0" fmla="*/ 0 w 1241"/>
                <a:gd name="T1" fmla="*/ 2147483646 h 1769"/>
                <a:gd name="T2" fmla="*/ 2147483646 w 1241"/>
                <a:gd name="T3" fmla="*/ 2147483646 h 1769"/>
                <a:gd name="T4" fmla="*/ 2147483646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7" name="Group 55"/>
            <p:cNvGrpSpPr>
              <a:grpSpLocks/>
            </p:cNvGrpSpPr>
            <p:nvPr/>
          </p:nvGrpSpPr>
          <p:grpSpPr bwMode="auto">
            <a:xfrm>
              <a:off x="3894138" y="5648325"/>
              <a:ext cx="65087" cy="230188"/>
              <a:chOff x="2568" y="3056"/>
              <a:chExt cx="41" cy="129"/>
            </a:xfrm>
          </p:grpSpPr>
          <p:sp>
            <p:nvSpPr>
              <p:cNvPr id="80" name="Freeform 56"/>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p:spPr>
            <p:txBody>
              <a:bodyPr/>
              <a:lstStyle/>
              <a:p>
                <a:endParaRPr lang="zh-CN" altLang="en-US"/>
              </a:p>
            </p:txBody>
          </p:sp>
          <p:sp>
            <p:nvSpPr>
              <p:cNvPr id="81" name="Line 57"/>
              <p:cNvSpPr>
                <a:spLocks noChangeShapeType="1"/>
              </p:cNvSpPr>
              <p:nvPr/>
            </p:nvSpPr>
            <p:spPr bwMode="auto">
              <a:xfrm>
                <a:off x="2596" y="3056"/>
                <a:ext cx="0" cy="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 name="Line 58"/>
            <p:cNvSpPr>
              <a:spLocks noChangeShapeType="1"/>
            </p:cNvSpPr>
            <p:nvPr/>
          </p:nvSpPr>
          <p:spPr bwMode="auto">
            <a:xfrm flipV="1">
              <a:off x="3938588" y="5634038"/>
              <a:ext cx="0" cy="128587"/>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Rectangle 59"/>
            <p:cNvSpPr>
              <a:spLocks noChangeArrowheads="1"/>
            </p:cNvSpPr>
            <p:nvPr/>
          </p:nvSpPr>
          <p:spPr bwMode="auto">
            <a:xfrm>
              <a:off x="6121400" y="4051300"/>
              <a:ext cx="1258888" cy="333375"/>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a:effectLst>
                    <a:outerShdw blurRad="38100" dist="38100" dir="2700000" algn="tl">
                      <a:srgbClr val="FFFFFF"/>
                    </a:outerShdw>
                  </a:effectLst>
                  <a:latin typeface="Helvetica" pitchFamily="34" charset="0"/>
                  <a:ea typeface="宋体" pitchFamily="2" charset="-122"/>
                </a:rPr>
                <a:t>loop &lt; 20 X</a:t>
              </a:r>
            </a:p>
          </p:txBody>
        </p:sp>
        <p:sp>
          <p:nvSpPr>
            <p:cNvPr id="60" name="Freeform 60"/>
            <p:cNvSpPr>
              <a:spLocks/>
            </p:cNvSpPr>
            <p:nvPr/>
          </p:nvSpPr>
          <p:spPr bwMode="auto">
            <a:xfrm>
              <a:off x="4084638" y="2833688"/>
              <a:ext cx="344487" cy="201612"/>
            </a:xfrm>
            <a:custGeom>
              <a:avLst/>
              <a:gdLst>
                <a:gd name="T0" fmla="*/ 0 w 217"/>
                <a:gd name="T1" fmla="*/ 0 h 113"/>
                <a:gd name="T2" fmla="*/ 2147483646 w 217"/>
                <a:gd name="T3" fmla="*/ 2147483646 h 113"/>
                <a:gd name="T4" fmla="*/ 214748364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61"/>
            <p:cNvSpPr>
              <a:spLocks/>
            </p:cNvSpPr>
            <p:nvPr/>
          </p:nvSpPr>
          <p:spPr bwMode="auto">
            <a:xfrm>
              <a:off x="4084638" y="2833688"/>
              <a:ext cx="344487" cy="201612"/>
            </a:xfrm>
            <a:custGeom>
              <a:avLst/>
              <a:gdLst>
                <a:gd name="T0" fmla="*/ 0 w 217"/>
                <a:gd name="T1" fmla="*/ 0 h 113"/>
                <a:gd name="T2" fmla="*/ 2147483646 w 217"/>
                <a:gd name="T3" fmla="*/ 2147483646 h 113"/>
                <a:gd name="T4" fmla="*/ 214748364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62"/>
            <p:cNvSpPr>
              <a:spLocks/>
            </p:cNvSpPr>
            <p:nvPr/>
          </p:nvSpPr>
          <p:spPr bwMode="auto">
            <a:xfrm>
              <a:off x="3195638" y="3219450"/>
              <a:ext cx="344487" cy="201613"/>
            </a:xfrm>
            <a:custGeom>
              <a:avLst/>
              <a:gdLst>
                <a:gd name="T0" fmla="*/ 0 w 217"/>
                <a:gd name="T1" fmla="*/ 0 h 113"/>
                <a:gd name="T2" fmla="*/ 2147483646 w 217"/>
                <a:gd name="T3" fmla="*/ 2147483646 h 113"/>
                <a:gd name="T4" fmla="*/ 214748364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63"/>
            <p:cNvSpPr>
              <a:spLocks/>
            </p:cNvSpPr>
            <p:nvPr/>
          </p:nvSpPr>
          <p:spPr bwMode="auto">
            <a:xfrm>
              <a:off x="3195638" y="3219450"/>
              <a:ext cx="344487" cy="201613"/>
            </a:xfrm>
            <a:custGeom>
              <a:avLst/>
              <a:gdLst>
                <a:gd name="T0" fmla="*/ 0 w 217"/>
                <a:gd name="T1" fmla="*/ 0 h 113"/>
                <a:gd name="T2" fmla="*/ 2147483646 w 217"/>
                <a:gd name="T3" fmla="*/ 2147483646 h 113"/>
                <a:gd name="T4" fmla="*/ 214748364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64"/>
            <p:cNvSpPr>
              <a:spLocks/>
            </p:cNvSpPr>
            <p:nvPr/>
          </p:nvSpPr>
          <p:spPr bwMode="auto">
            <a:xfrm>
              <a:off x="2420938" y="3648075"/>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65"/>
            <p:cNvSpPr>
              <a:spLocks/>
            </p:cNvSpPr>
            <p:nvPr/>
          </p:nvSpPr>
          <p:spPr bwMode="auto">
            <a:xfrm>
              <a:off x="2420938" y="3648075"/>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66"/>
            <p:cNvSpPr>
              <a:spLocks/>
            </p:cNvSpPr>
            <p:nvPr/>
          </p:nvSpPr>
          <p:spPr bwMode="auto">
            <a:xfrm>
              <a:off x="3970338" y="3648075"/>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67"/>
            <p:cNvSpPr>
              <a:spLocks/>
            </p:cNvSpPr>
            <p:nvPr/>
          </p:nvSpPr>
          <p:spPr bwMode="auto">
            <a:xfrm>
              <a:off x="3970338" y="3648075"/>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68"/>
            <p:cNvSpPr>
              <a:spLocks/>
            </p:cNvSpPr>
            <p:nvPr/>
          </p:nvSpPr>
          <p:spPr bwMode="auto">
            <a:xfrm>
              <a:off x="3767138" y="5448300"/>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69"/>
            <p:cNvSpPr>
              <a:spLocks/>
            </p:cNvSpPr>
            <p:nvPr/>
          </p:nvSpPr>
          <p:spPr bwMode="auto">
            <a:xfrm>
              <a:off x="3767138" y="5448300"/>
              <a:ext cx="344487" cy="187325"/>
            </a:xfrm>
            <a:custGeom>
              <a:avLst/>
              <a:gdLst>
                <a:gd name="T0" fmla="*/ 0 w 217"/>
                <a:gd name="T1" fmla="*/ 0 h 105"/>
                <a:gd name="T2" fmla="*/ 2147483646 w 217"/>
                <a:gd name="T3" fmla="*/ 2147483646 h 105"/>
                <a:gd name="T4" fmla="*/ 214748364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Line 70"/>
            <p:cNvSpPr>
              <a:spLocks noChangeShapeType="1"/>
            </p:cNvSpPr>
            <p:nvPr/>
          </p:nvSpPr>
          <p:spPr bwMode="auto">
            <a:xfrm>
              <a:off x="4325938" y="3656013"/>
              <a:ext cx="1143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AutoShape 71"/>
            <p:cNvSpPr>
              <a:spLocks noChangeArrowheads="1"/>
            </p:cNvSpPr>
            <p:nvPr/>
          </p:nvSpPr>
          <p:spPr bwMode="auto">
            <a:xfrm>
              <a:off x="4033838" y="2605088"/>
              <a:ext cx="419100" cy="428625"/>
            </a:xfrm>
            <a:prstGeom prst="diamond">
              <a:avLst/>
            </a:prstGeom>
            <a:solidFill>
              <a:schemeClr val="tx2"/>
            </a:solidFill>
            <a:ln w="25400">
              <a:solidFill>
                <a:schemeClr val="bg2"/>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72" name="AutoShape 72"/>
            <p:cNvSpPr>
              <a:spLocks noChangeArrowheads="1"/>
            </p:cNvSpPr>
            <p:nvPr/>
          </p:nvSpPr>
          <p:spPr bwMode="auto">
            <a:xfrm>
              <a:off x="3144838" y="3005138"/>
              <a:ext cx="419100" cy="428625"/>
            </a:xfrm>
            <a:prstGeom prst="diamond">
              <a:avLst/>
            </a:prstGeom>
            <a:solidFill>
              <a:schemeClr val="tx2"/>
            </a:solidFill>
            <a:ln w="25400">
              <a:solidFill>
                <a:schemeClr val="bg2"/>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73" name="AutoShape 73"/>
            <p:cNvSpPr>
              <a:spLocks noChangeArrowheads="1"/>
            </p:cNvSpPr>
            <p:nvPr/>
          </p:nvSpPr>
          <p:spPr bwMode="auto">
            <a:xfrm>
              <a:off x="2370138" y="3419475"/>
              <a:ext cx="419100" cy="428625"/>
            </a:xfrm>
            <a:prstGeom prst="diamond">
              <a:avLst/>
            </a:prstGeom>
            <a:solidFill>
              <a:schemeClr val="tx2"/>
            </a:solidFill>
            <a:ln w="25400">
              <a:solidFill>
                <a:schemeClr val="bg2"/>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74" name="AutoShape 74"/>
            <p:cNvSpPr>
              <a:spLocks noChangeArrowheads="1"/>
            </p:cNvSpPr>
            <p:nvPr/>
          </p:nvSpPr>
          <p:spPr bwMode="auto">
            <a:xfrm>
              <a:off x="3919538" y="3419475"/>
              <a:ext cx="419100" cy="428625"/>
            </a:xfrm>
            <a:prstGeom prst="diamond">
              <a:avLst/>
            </a:prstGeom>
            <a:solidFill>
              <a:schemeClr val="tx2"/>
            </a:solidFill>
            <a:ln w="25400">
              <a:solidFill>
                <a:schemeClr val="tx1"/>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75" name="AutoShape 75"/>
            <p:cNvSpPr>
              <a:spLocks noChangeArrowheads="1"/>
            </p:cNvSpPr>
            <p:nvPr/>
          </p:nvSpPr>
          <p:spPr bwMode="auto">
            <a:xfrm>
              <a:off x="3703638" y="5219700"/>
              <a:ext cx="419100" cy="428625"/>
            </a:xfrm>
            <a:prstGeom prst="diamond">
              <a:avLst/>
            </a:prstGeom>
            <a:solidFill>
              <a:schemeClr val="tx2"/>
            </a:solidFill>
            <a:ln w="25400">
              <a:solidFill>
                <a:schemeClr val="bg2"/>
              </a:solidFill>
              <a:miter lim="800000"/>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zh-CN" altLang="en-US">
                <a:latin typeface="Arial" panose="020B0604020202020204" pitchFamily="34" charset="0"/>
              </a:endParaRPr>
            </a:p>
          </p:txBody>
        </p:sp>
        <p:sp>
          <p:nvSpPr>
            <p:cNvPr id="76" name="Line 76"/>
            <p:cNvSpPr>
              <a:spLocks noChangeShapeType="1"/>
            </p:cNvSpPr>
            <p:nvPr/>
          </p:nvSpPr>
          <p:spPr bwMode="auto">
            <a:xfrm>
              <a:off x="2192338" y="4519613"/>
              <a:ext cx="304800" cy="0"/>
            </a:xfrm>
            <a:prstGeom prst="line">
              <a:avLst/>
            </a:prstGeom>
            <a:noFill/>
            <a:ln w="508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77"/>
            <p:cNvSpPr>
              <a:spLocks noChangeShapeType="1"/>
            </p:cNvSpPr>
            <p:nvPr/>
          </p:nvSpPr>
          <p:spPr bwMode="auto">
            <a:xfrm>
              <a:off x="2586038" y="4519613"/>
              <a:ext cx="33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Rectangle 78"/>
            <p:cNvSpPr>
              <a:spLocks noChangeArrowheads="1"/>
            </p:cNvSpPr>
            <p:nvPr/>
          </p:nvSpPr>
          <p:spPr bwMode="auto">
            <a:xfrm>
              <a:off x="1341438" y="2171700"/>
              <a:ext cx="1831975" cy="393700"/>
            </a:xfrm>
            <a:prstGeom prst="rect">
              <a:avLst/>
            </a:prstGeom>
            <a:noFill/>
            <a:ln w="25400">
              <a:noFill/>
              <a:miter lim="800000"/>
              <a:headEnd/>
              <a:tailEnd/>
            </a:ln>
            <a:effectLst/>
          </p:spPr>
          <p:txBody>
            <a:bodyPr wrap="none" lIns="90487" tIns="44450" rIns="90487" bIns="44450">
              <a:spAutoFit/>
            </a:bodyPr>
            <a:lstStyle/>
            <a:p>
              <a:pPr>
                <a:defRPr/>
              </a:pPr>
              <a:r>
                <a:rPr lang="en-US" altLang="zh-CN" sz="2000" b="1">
                  <a:solidFill>
                    <a:schemeClr val="folHlink"/>
                  </a:solidFill>
                  <a:latin typeface="Helvetica" pitchFamily="34" charset="0"/>
                  <a:ea typeface="宋体" pitchFamily="2" charset="-122"/>
                </a:rPr>
                <a:t>Selected path</a:t>
              </a:r>
              <a:endParaRPr lang="en-US" altLang="zh-CN" sz="2000" b="1">
                <a:solidFill>
                  <a:schemeClr val="bg1"/>
                </a:solidFill>
                <a:effectLst>
                  <a:outerShdw blurRad="38100" dist="38100" dir="2700000" algn="tl">
                    <a:srgbClr val="000000"/>
                  </a:outerShdw>
                </a:effectLst>
                <a:latin typeface="Helvetica" pitchFamily="34" charset="0"/>
                <a:ea typeface="宋体" pitchFamily="2" charset="-122"/>
              </a:endParaRPr>
            </a:p>
          </p:txBody>
        </p:sp>
        <p:sp>
          <p:nvSpPr>
            <p:cNvPr id="79" name="Line 79"/>
            <p:cNvSpPr>
              <a:spLocks noChangeShapeType="1"/>
            </p:cNvSpPr>
            <p:nvPr/>
          </p:nvSpPr>
          <p:spPr bwMode="auto">
            <a:xfrm>
              <a:off x="2270125" y="2538413"/>
              <a:ext cx="568325" cy="584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dirty="0"/>
              <a:t>1.6 </a:t>
            </a:r>
            <a:r>
              <a:rPr lang="zh-CN" altLang="en-US" dirty="0"/>
              <a:t>软件测试原则</a:t>
            </a:r>
            <a:r>
              <a:rPr lang="en-US" altLang="zh-CN" dirty="0"/>
              <a:t>(1/2)</a:t>
            </a:r>
            <a:endParaRPr lang="zh-CN" altLang="en-US" dirty="0"/>
          </a:p>
        </p:txBody>
      </p:sp>
      <p:sp>
        <p:nvSpPr>
          <p:cNvPr id="156675" name="Rectangle 3"/>
          <p:cNvSpPr>
            <a:spLocks noGrp="1" noChangeArrowheads="1"/>
          </p:cNvSpPr>
          <p:nvPr>
            <p:ph idx="1"/>
          </p:nvPr>
        </p:nvSpPr>
        <p:spPr/>
        <p:txBody>
          <a:bodyPr>
            <a:normAutofit fontScale="92500" lnSpcReduction="10000"/>
          </a:bodyPr>
          <a:lstStyle/>
          <a:p>
            <a:r>
              <a:rPr lang="zh-CN" altLang="en-US" dirty="0"/>
              <a:t>测试应该</a:t>
            </a:r>
            <a:r>
              <a:rPr lang="zh-CN" altLang="en-US" dirty="0">
                <a:solidFill>
                  <a:srgbClr val="C00000"/>
                </a:solidFill>
              </a:rPr>
              <a:t>有计划</a:t>
            </a:r>
            <a:endParaRPr lang="en-US" altLang="zh-CN" dirty="0">
              <a:solidFill>
                <a:srgbClr val="C00000"/>
              </a:solidFill>
            </a:endParaRPr>
          </a:p>
          <a:p>
            <a:pPr lvl="1"/>
            <a:r>
              <a:rPr lang="zh-CN" altLang="en-US" dirty="0"/>
              <a:t>在开发初期就应制定测试计划，测试计划应该在测试之前就应该制定</a:t>
            </a:r>
          </a:p>
          <a:p>
            <a:r>
              <a:rPr lang="zh-CN" altLang="en-US" dirty="0"/>
              <a:t>所有的测试都应该</a:t>
            </a:r>
            <a:r>
              <a:rPr lang="zh-CN" altLang="en-US" dirty="0">
                <a:solidFill>
                  <a:srgbClr val="C00000"/>
                </a:solidFill>
              </a:rPr>
              <a:t>追溯到用户需求</a:t>
            </a:r>
          </a:p>
          <a:p>
            <a:r>
              <a:rPr lang="zh-CN" altLang="en-US" dirty="0"/>
              <a:t>将</a:t>
            </a:r>
            <a:r>
              <a:rPr lang="en-US" altLang="zh-CN" dirty="0"/>
              <a:t>Pareto</a:t>
            </a:r>
            <a:r>
              <a:rPr lang="zh-CN" altLang="en-US" dirty="0"/>
              <a:t>原则应用于软件测试</a:t>
            </a:r>
          </a:p>
          <a:p>
            <a:pPr lvl="1"/>
            <a:r>
              <a:rPr lang="en-US" altLang="zh-CN" b="1" dirty="0">
                <a:solidFill>
                  <a:srgbClr val="C00000"/>
                </a:solidFill>
              </a:rPr>
              <a:t>80%</a:t>
            </a:r>
            <a:r>
              <a:rPr lang="zh-CN" altLang="en-US" b="1" dirty="0">
                <a:solidFill>
                  <a:srgbClr val="C00000"/>
                </a:solidFill>
              </a:rPr>
              <a:t>的错误在大约</a:t>
            </a:r>
            <a:r>
              <a:rPr lang="en-US" altLang="zh-CN" b="1" dirty="0">
                <a:solidFill>
                  <a:srgbClr val="C00000"/>
                </a:solidFill>
              </a:rPr>
              <a:t>20%</a:t>
            </a:r>
            <a:r>
              <a:rPr lang="zh-CN" altLang="en-US" b="1" dirty="0">
                <a:solidFill>
                  <a:srgbClr val="C00000"/>
                </a:solidFill>
              </a:rPr>
              <a:t>的模块中找到根源</a:t>
            </a:r>
          </a:p>
          <a:p>
            <a:r>
              <a:rPr lang="zh-CN" altLang="en-US" dirty="0"/>
              <a:t>测试应该从“</a:t>
            </a:r>
            <a:r>
              <a:rPr lang="zh-CN" altLang="en-US" dirty="0">
                <a:solidFill>
                  <a:srgbClr val="C00000"/>
                </a:solidFill>
              </a:rPr>
              <a:t>微观</a:t>
            </a:r>
            <a:r>
              <a:rPr lang="zh-CN" altLang="en-US" dirty="0"/>
              <a:t>”开始，逐步转向“</a:t>
            </a:r>
            <a:r>
              <a:rPr lang="zh-CN" altLang="en-US" dirty="0">
                <a:solidFill>
                  <a:srgbClr val="C00000"/>
                </a:solidFill>
              </a:rPr>
              <a:t>宏观</a:t>
            </a:r>
            <a:r>
              <a:rPr lang="en-US" altLang="zh-CN" dirty="0"/>
              <a:t>”</a:t>
            </a:r>
          </a:p>
          <a:p>
            <a:r>
              <a:rPr lang="zh-CN" altLang="en-US" dirty="0">
                <a:solidFill>
                  <a:srgbClr val="C00000"/>
                </a:solidFill>
              </a:rPr>
              <a:t>穷举测试是不可能的</a:t>
            </a:r>
            <a:endParaRPr lang="en-US" altLang="zh-CN" dirty="0">
              <a:solidFill>
                <a:srgbClr val="C00000"/>
              </a:solidFill>
            </a:endParaRPr>
          </a:p>
          <a:p>
            <a:r>
              <a:rPr lang="zh-CN" altLang="zh-CN" dirty="0"/>
              <a:t>每个测试用例都必须定义</a:t>
            </a:r>
            <a:r>
              <a:rPr lang="zh-CN" altLang="zh-CN" dirty="0">
                <a:solidFill>
                  <a:srgbClr val="C00000"/>
                </a:solidFill>
              </a:rPr>
              <a:t>预期的输出或结果</a:t>
            </a:r>
          </a:p>
          <a:p>
            <a:r>
              <a:rPr lang="zh-CN" altLang="zh-CN" dirty="0"/>
              <a:t>尽量</a:t>
            </a:r>
            <a:r>
              <a:rPr lang="zh-CN" altLang="zh-CN" dirty="0">
                <a:solidFill>
                  <a:srgbClr val="C00000"/>
                </a:solidFill>
              </a:rPr>
              <a:t>避免</a:t>
            </a:r>
            <a:r>
              <a:rPr lang="zh-CN" altLang="zh-CN" dirty="0"/>
              <a:t>程序的开发人员来测试自己编写的代码</a:t>
            </a:r>
          </a:p>
          <a:p>
            <a:r>
              <a:rPr lang="zh-CN" altLang="zh-CN" dirty="0"/>
              <a:t>尽量</a:t>
            </a:r>
            <a:r>
              <a:rPr lang="zh-CN" altLang="zh-CN" dirty="0">
                <a:solidFill>
                  <a:srgbClr val="C00000"/>
                </a:solidFill>
              </a:rPr>
              <a:t>避免</a:t>
            </a:r>
            <a:r>
              <a:rPr lang="zh-CN" altLang="zh-CN" dirty="0"/>
              <a:t>程序开发组织测试自己开发的程序</a:t>
            </a:r>
            <a:endParaRPr lang="zh-CN" altLang="en-US" dirty="0"/>
          </a:p>
        </p:txBody>
      </p:sp>
    </p:spTree>
    <p:extLst>
      <p:ext uri="{BB962C8B-B14F-4D97-AF65-F5344CB8AC3E}">
        <p14:creationId xmlns:p14="http://schemas.microsoft.com/office/powerpoint/2010/main" val="26473074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软件测试原则</a:t>
            </a:r>
            <a:r>
              <a:rPr lang="en-US" altLang="zh-CN" dirty="0"/>
              <a:t>(2/2)</a:t>
            </a:r>
            <a:endParaRPr lang="zh-CN" altLang="en-US" dirty="0"/>
          </a:p>
        </p:txBody>
      </p:sp>
      <p:sp>
        <p:nvSpPr>
          <p:cNvPr id="2" name="内容占位符 1"/>
          <p:cNvSpPr>
            <a:spLocks noGrp="1"/>
          </p:cNvSpPr>
          <p:nvPr>
            <p:ph idx="1"/>
          </p:nvPr>
        </p:nvSpPr>
        <p:spPr/>
        <p:txBody>
          <a:bodyPr>
            <a:normAutofit/>
          </a:bodyPr>
          <a:lstStyle/>
          <a:p>
            <a:r>
              <a:rPr lang="zh-CN" altLang="zh-CN" dirty="0"/>
              <a:t>测试用例中不仅要说明</a:t>
            </a:r>
            <a:r>
              <a:rPr lang="zh-CN" altLang="zh-CN" dirty="0">
                <a:solidFill>
                  <a:srgbClr val="C00000"/>
                </a:solidFill>
              </a:rPr>
              <a:t>合法有效的输入条件</a:t>
            </a:r>
            <a:r>
              <a:rPr lang="zh-CN" altLang="zh-CN" dirty="0"/>
              <a:t>，还应该描述那些</a:t>
            </a:r>
            <a:r>
              <a:rPr lang="zh-CN" altLang="zh-CN" dirty="0">
                <a:solidFill>
                  <a:srgbClr val="C00000"/>
                </a:solidFill>
              </a:rPr>
              <a:t>不期望的、非法的输入条件</a:t>
            </a:r>
          </a:p>
          <a:p>
            <a:r>
              <a:rPr lang="zh-CN" altLang="zh-CN" dirty="0"/>
              <a:t>避免随意舍弃任何测试用例，即使非常简单的测试用例</a:t>
            </a:r>
          </a:p>
          <a:p>
            <a:r>
              <a:rPr lang="zh-CN" altLang="zh-CN" dirty="0"/>
              <a:t>不应在事先假设不会发现错误的情况下来制定测试计划</a:t>
            </a:r>
          </a:p>
          <a:p>
            <a:r>
              <a:rPr lang="zh-CN" altLang="zh-CN" dirty="0"/>
              <a:t>一个程序模块</a:t>
            </a:r>
            <a:r>
              <a:rPr lang="zh-CN" altLang="zh-CN" dirty="0">
                <a:solidFill>
                  <a:srgbClr val="C00000"/>
                </a:solidFill>
              </a:rPr>
              <a:t>存在更多错误的可能性与该模块已经发现的错误数量成正比</a:t>
            </a:r>
          </a:p>
        </p:txBody>
      </p:sp>
    </p:spTree>
    <p:extLst>
      <p:ext uri="{BB962C8B-B14F-4D97-AF65-F5344CB8AC3E}">
        <p14:creationId xmlns:p14="http://schemas.microsoft.com/office/powerpoint/2010/main" val="11566614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75000"/>
                  </a:schemeClr>
                </a:solidFill>
              </a:rPr>
              <a:t>软件测试概述</a:t>
            </a:r>
            <a:endParaRPr lang="en-US" altLang="zh-CN" dirty="0">
              <a:solidFill>
                <a:schemeClr val="bg1">
                  <a:lumMod val="75000"/>
                </a:schemeClr>
              </a:solidFill>
            </a:endParaRPr>
          </a:p>
          <a:p>
            <a:pPr lvl="1"/>
            <a:r>
              <a:rPr lang="zh-CN" altLang="en-US" dirty="0">
                <a:solidFill>
                  <a:schemeClr val="bg1">
                    <a:lumMod val="75000"/>
                  </a:schemeClr>
                </a:solidFill>
              </a:rPr>
              <a:t>软件测试的思想和原理</a:t>
            </a:r>
            <a:endParaRPr lang="en-US" altLang="zh-CN" dirty="0">
              <a:solidFill>
                <a:schemeClr val="bg1">
                  <a:lumMod val="75000"/>
                </a:schemeClr>
              </a:solidFill>
            </a:endParaRPr>
          </a:p>
          <a:p>
            <a:pPr marL="514350" indent="-514350">
              <a:buFont typeface="+mj-lt"/>
              <a:buAutoNum type="arabicPeriod"/>
            </a:pPr>
            <a:r>
              <a:rPr lang="zh-CN" altLang="en-US" dirty="0">
                <a:solidFill>
                  <a:srgbClr val="C00000"/>
                </a:solidFill>
              </a:rPr>
              <a:t>软件测试的过程和策略</a:t>
            </a:r>
            <a:endParaRPr lang="en-US" altLang="zh-CN" dirty="0">
              <a:solidFill>
                <a:srgbClr val="C00000"/>
              </a:solidFill>
            </a:endParaRPr>
          </a:p>
          <a:p>
            <a:pPr lvl="1"/>
            <a:r>
              <a:rPr lang="zh-CN" altLang="en-US" dirty="0">
                <a:solidFill>
                  <a:srgbClr val="C00000"/>
                </a:solidFill>
              </a:rPr>
              <a:t>软件测试的活动及实施的方法</a:t>
            </a:r>
            <a:endParaRPr lang="en-US" altLang="zh-CN" dirty="0">
              <a:solidFill>
                <a:srgbClr val="C00000"/>
              </a:solidFill>
            </a:endParaRPr>
          </a:p>
          <a:p>
            <a:pPr marL="514350" indent="-514350">
              <a:buFont typeface="+mj-lt"/>
              <a:buAutoNum type="arabicPeriod"/>
            </a:pPr>
            <a:r>
              <a:rPr lang="zh-CN" altLang="en-US" dirty="0"/>
              <a:t>软件测试技术</a:t>
            </a:r>
          </a:p>
          <a:p>
            <a:pPr lvl="1"/>
            <a:r>
              <a:rPr lang="zh-CN" altLang="en-US" dirty="0"/>
              <a:t>白盒和黑盒测试技术</a:t>
            </a:r>
            <a:endParaRPr lang="en-US" altLang="zh-CN" dirty="0"/>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632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程序构成及其缺陷的潜在位置</a:t>
            </a:r>
          </a:p>
        </p:txBody>
      </p:sp>
      <p:sp>
        <p:nvSpPr>
          <p:cNvPr id="6" name="圆角矩形 5"/>
          <p:cNvSpPr/>
          <p:nvPr/>
        </p:nvSpPr>
        <p:spPr>
          <a:xfrm>
            <a:off x="3286894" y="1772816"/>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程序模块</a:t>
            </a:r>
          </a:p>
        </p:txBody>
      </p:sp>
      <p:sp>
        <p:nvSpPr>
          <p:cNvPr id="7" name="圆角矩形 6"/>
          <p:cNvSpPr/>
          <p:nvPr/>
        </p:nvSpPr>
        <p:spPr>
          <a:xfrm>
            <a:off x="915633" y="3284984"/>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sym typeface="+mn-ea"/>
              </a:rPr>
              <a:t>程序模块</a:t>
            </a:r>
          </a:p>
        </p:txBody>
      </p:sp>
      <p:sp>
        <p:nvSpPr>
          <p:cNvPr id="8" name="圆角矩形 7"/>
          <p:cNvSpPr/>
          <p:nvPr/>
        </p:nvSpPr>
        <p:spPr>
          <a:xfrm>
            <a:off x="3286894" y="3284984"/>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sym typeface="+mn-ea"/>
              </a:rPr>
              <a:t>程序模块</a:t>
            </a:r>
          </a:p>
        </p:txBody>
      </p:sp>
      <p:sp>
        <p:nvSpPr>
          <p:cNvPr id="9" name="圆角矩形 8"/>
          <p:cNvSpPr/>
          <p:nvPr/>
        </p:nvSpPr>
        <p:spPr>
          <a:xfrm>
            <a:off x="5658155" y="3284984"/>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sym typeface="+mn-ea"/>
              </a:rPr>
              <a:t>程序模块</a:t>
            </a:r>
          </a:p>
        </p:txBody>
      </p:sp>
      <p:sp>
        <p:nvSpPr>
          <p:cNvPr id="10" name="圆角矩形 9"/>
          <p:cNvSpPr/>
          <p:nvPr/>
        </p:nvSpPr>
        <p:spPr>
          <a:xfrm>
            <a:off x="1884264" y="4797152"/>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sym typeface="+mn-ea"/>
              </a:rPr>
              <a:t>程序模块</a:t>
            </a:r>
          </a:p>
        </p:txBody>
      </p:sp>
      <p:sp>
        <p:nvSpPr>
          <p:cNvPr id="11" name="圆角矩形 10"/>
          <p:cNvSpPr/>
          <p:nvPr/>
        </p:nvSpPr>
        <p:spPr>
          <a:xfrm>
            <a:off x="4692576" y="4797152"/>
            <a:ext cx="1584176" cy="720080"/>
          </a:xfrm>
          <a:prstGeom prst="round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sym typeface="+mn-ea"/>
              </a:rPr>
              <a:t>程序模块</a:t>
            </a:r>
          </a:p>
        </p:txBody>
      </p:sp>
      <p:sp>
        <p:nvSpPr>
          <p:cNvPr id="12" name="文本框 11"/>
          <p:cNvSpPr txBox="1"/>
          <p:nvPr/>
        </p:nvSpPr>
        <p:spPr>
          <a:xfrm>
            <a:off x="8029230" y="2620694"/>
            <a:ext cx="3823407" cy="1969972"/>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457200" indent="-457200" algn="just">
              <a:buFont typeface="Wingdings" panose="05000000000000000000" pitchFamily="2" charset="2"/>
              <a:buChar char="Ø"/>
            </a:pPr>
            <a:r>
              <a:rPr lang="zh-CN" altLang="en-US" dirty="0"/>
              <a:t>程序模块内部</a:t>
            </a:r>
            <a:endParaRPr lang="en-US" altLang="zh-CN" dirty="0"/>
          </a:p>
          <a:p>
            <a:pPr marL="457200" indent="-457200" algn="just">
              <a:buFont typeface="Wingdings" panose="05000000000000000000" pitchFamily="2" charset="2"/>
              <a:buChar char="Ø"/>
            </a:pPr>
            <a:r>
              <a:rPr lang="zh-CN" altLang="en-US" dirty="0"/>
              <a:t>程序模块接口</a:t>
            </a:r>
            <a:endParaRPr lang="en-US" altLang="zh-CN" dirty="0"/>
          </a:p>
          <a:p>
            <a:pPr marL="457200" indent="-457200" algn="just">
              <a:buFont typeface="Wingdings" panose="05000000000000000000" pitchFamily="2" charset="2"/>
              <a:buChar char="Ø"/>
            </a:pPr>
            <a:r>
              <a:rPr lang="zh-CN" altLang="en-US" dirty="0"/>
              <a:t>程序模块间的交互</a:t>
            </a:r>
            <a:endParaRPr lang="en-US" altLang="zh-CN" dirty="0"/>
          </a:p>
          <a:p>
            <a:pPr marL="457200" indent="-457200" algn="just">
              <a:buFont typeface="Wingdings" panose="05000000000000000000" pitchFamily="2" charset="2"/>
              <a:buChar char="Ø"/>
            </a:pPr>
            <a:r>
              <a:rPr lang="zh-CN" altLang="en-US" dirty="0"/>
              <a:t>整个软件系统</a:t>
            </a:r>
          </a:p>
        </p:txBody>
      </p:sp>
      <p:cxnSp>
        <p:nvCxnSpPr>
          <p:cNvPr id="13" name="直接箭头连接符 12"/>
          <p:cNvCxnSpPr>
            <a:stCxn id="6" idx="2"/>
            <a:endCxn id="7" idx="0"/>
          </p:cNvCxnSpPr>
          <p:nvPr/>
        </p:nvCxnSpPr>
        <p:spPr>
          <a:xfrm flipH="1">
            <a:off x="1707893" y="2492896"/>
            <a:ext cx="2371725"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8" idx="0"/>
          </p:cNvCxnSpPr>
          <p:nvPr/>
        </p:nvCxnSpPr>
        <p:spPr>
          <a:xfrm>
            <a:off x="4079617" y="2492896"/>
            <a:ext cx="0"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9" idx="0"/>
          </p:cNvCxnSpPr>
          <p:nvPr/>
        </p:nvCxnSpPr>
        <p:spPr>
          <a:xfrm>
            <a:off x="4079617" y="2492896"/>
            <a:ext cx="2371090" cy="7924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0" idx="0"/>
          </p:cNvCxnSpPr>
          <p:nvPr/>
        </p:nvCxnSpPr>
        <p:spPr>
          <a:xfrm flipH="1">
            <a:off x="2676903" y="4005065"/>
            <a:ext cx="140271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11" idx="0"/>
          </p:cNvCxnSpPr>
          <p:nvPr/>
        </p:nvCxnSpPr>
        <p:spPr>
          <a:xfrm>
            <a:off x="4079618" y="4005065"/>
            <a:ext cx="140525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1" idx="0"/>
          </p:cNvCxnSpPr>
          <p:nvPr/>
        </p:nvCxnSpPr>
        <p:spPr>
          <a:xfrm flipH="1">
            <a:off x="5484858" y="4005328"/>
            <a:ext cx="965835" cy="79184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曲线连接符 1"/>
          <p:cNvCxnSpPr/>
          <p:nvPr/>
        </p:nvCxnSpPr>
        <p:spPr>
          <a:xfrm rot="10800000">
            <a:off x="6276703" y="5129913"/>
            <a:ext cx="964565" cy="465455"/>
          </a:xfrm>
          <a:prstGeom prst="curvedConnector3">
            <a:avLst>
              <a:gd name="adj1" fmla="val 49967"/>
            </a:avLst>
          </a:prstGeom>
          <a:ln w="3492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44113" y="5176268"/>
            <a:ext cx="2347595" cy="829945"/>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发现和消除基本模块单元中缺陷</a:t>
            </a:r>
          </a:p>
        </p:txBody>
      </p:sp>
    </p:spTree>
    <p:extLst>
      <p:ext uri="{BB962C8B-B14F-4D97-AF65-F5344CB8AC3E}">
        <p14:creationId xmlns:p14="http://schemas.microsoft.com/office/powerpoint/2010/main" val="2291209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40" name="Rectangle 24"/>
          <p:cNvSpPr>
            <a:spLocks noGrp="1" noChangeArrowheads="1"/>
          </p:cNvSpPr>
          <p:nvPr>
            <p:ph type="title"/>
          </p:nvPr>
        </p:nvSpPr>
        <p:spPr/>
        <p:txBody>
          <a:bodyPr/>
          <a:lstStyle/>
          <a:p>
            <a:r>
              <a:rPr lang="en-US" altLang="zh-CN" dirty="0"/>
              <a:t>2.2 </a:t>
            </a:r>
            <a:r>
              <a:rPr lang="zh-CN" altLang="en-US" dirty="0"/>
              <a:t>软件测试活动</a:t>
            </a:r>
            <a:endParaRPr lang="en-US" altLang="zh-CN" dirty="0"/>
          </a:p>
        </p:txBody>
      </p:sp>
      <p:sp>
        <p:nvSpPr>
          <p:cNvPr id="111619" name="Text Box 3"/>
          <p:cNvSpPr txBox="1">
            <a:spLocks noChangeArrowheads="1"/>
          </p:cNvSpPr>
          <p:nvPr/>
        </p:nvSpPr>
        <p:spPr bwMode="auto">
          <a:xfrm>
            <a:off x="2266356" y="1854441"/>
            <a:ext cx="1971922" cy="64660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bg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需求分析</a:t>
            </a:r>
          </a:p>
        </p:txBody>
      </p:sp>
      <p:sp>
        <p:nvSpPr>
          <p:cNvPr id="111620" name="Text Box 4"/>
          <p:cNvSpPr txBox="1">
            <a:spLocks noChangeArrowheads="1"/>
          </p:cNvSpPr>
          <p:nvPr/>
        </p:nvSpPr>
        <p:spPr bwMode="auto">
          <a:xfrm>
            <a:off x="3064671" y="2914651"/>
            <a:ext cx="1971922" cy="461665"/>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bg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概要设计</a:t>
            </a:r>
          </a:p>
        </p:txBody>
      </p:sp>
      <p:sp>
        <p:nvSpPr>
          <p:cNvPr id="111621" name="Text Box 5"/>
          <p:cNvSpPr txBox="1">
            <a:spLocks noChangeArrowheads="1"/>
          </p:cNvSpPr>
          <p:nvPr/>
        </p:nvSpPr>
        <p:spPr bwMode="auto">
          <a:xfrm>
            <a:off x="3650458" y="3841751"/>
            <a:ext cx="1971922" cy="461665"/>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bg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详细设计</a:t>
            </a:r>
          </a:p>
        </p:txBody>
      </p:sp>
      <p:sp>
        <p:nvSpPr>
          <p:cNvPr id="111622" name="Text Box 6"/>
          <p:cNvSpPr txBox="1">
            <a:spLocks noChangeArrowheads="1"/>
          </p:cNvSpPr>
          <p:nvPr/>
        </p:nvSpPr>
        <p:spPr bwMode="auto">
          <a:xfrm>
            <a:off x="5117308" y="4695826"/>
            <a:ext cx="1971922" cy="461665"/>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a:solidFill>
                  <a:schemeClr val="bg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t>编码</a:t>
            </a:r>
          </a:p>
        </p:txBody>
      </p:sp>
      <p:sp>
        <p:nvSpPr>
          <p:cNvPr id="111623" name="Text Box 7"/>
          <p:cNvSpPr txBox="1">
            <a:spLocks noChangeArrowheads="1"/>
          </p:cNvSpPr>
          <p:nvPr/>
        </p:nvSpPr>
        <p:spPr bwMode="auto">
          <a:xfrm>
            <a:off x="6657183" y="3841751"/>
            <a:ext cx="1971922"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单元测试</a:t>
            </a:r>
          </a:p>
        </p:txBody>
      </p:sp>
      <p:sp>
        <p:nvSpPr>
          <p:cNvPr id="111624" name="Text Box 8"/>
          <p:cNvSpPr txBox="1">
            <a:spLocks noChangeArrowheads="1"/>
          </p:cNvSpPr>
          <p:nvPr/>
        </p:nvSpPr>
        <p:spPr bwMode="auto">
          <a:xfrm>
            <a:off x="7244558" y="2914651"/>
            <a:ext cx="1971922"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a:t>集成测试</a:t>
            </a:r>
          </a:p>
        </p:txBody>
      </p:sp>
      <p:sp>
        <p:nvSpPr>
          <p:cNvPr id="111625" name="Text Box 9"/>
          <p:cNvSpPr txBox="1">
            <a:spLocks noChangeArrowheads="1"/>
          </p:cNvSpPr>
          <p:nvPr/>
        </p:nvSpPr>
        <p:spPr bwMode="auto">
          <a:xfrm>
            <a:off x="7978149" y="1989139"/>
            <a:ext cx="1969890" cy="46166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ctr">
              <a:lnSpc>
                <a:spcPct val="100000"/>
              </a:lnSpc>
              <a:buFont typeface="Wingdings" panose="05000000000000000000" pitchFamily="2" charset="2"/>
              <a:buNone/>
              <a:defRPr>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a:t>确认测试</a:t>
            </a:r>
          </a:p>
        </p:txBody>
      </p:sp>
      <p:sp>
        <p:nvSpPr>
          <p:cNvPr id="111626" name="Line 10"/>
          <p:cNvSpPr>
            <a:spLocks noChangeShapeType="1"/>
          </p:cNvSpPr>
          <p:nvPr/>
        </p:nvSpPr>
        <p:spPr bwMode="auto">
          <a:xfrm>
            <a:off x="5634782" y="4113069"/>
            <a:ext cx="1022402" cy="0"/>
          </a:xfrm>
          <a:prstGeom prst="line">
            <a:avLst/>
          </a:prstGeom>
          <a:noFill/>
          <a:ln w="38100" cap="sq">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7" name="Line 11"/>
          <p:cNvSpPr>
            <a:spLocks noChangeShapeType="1"/>
          </p:cNvSpPr>
          <p:nvPr/>
        </p:nvSpPr>
        <p:spPr bwMode="auto">
          <a:xfrm flipV="1">
            <a:off x="5036593" y="3182965"/>
            <a:ext cx="2207965" cy="3"/>
          </a:xfrm>
          <a:prstGeom prst="line">
            <a:avLst/>
          </a:prstGeom>
          <a:noFill/>
          <a:ln w="38100" cap="sq">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8" name="Line 12"/>
          <p:cNvSpPr>
            <a:spLocks noChangeShapeType="1"/>
          </p:cNvSpPr>
          <p:nvPr/>
        </p:nvSpPr>
        <p:spPr bwMode="auto">
          <a:xfrm>
            <a:off x="4238278" y="2229356"/>
            <a:ext cx="3739872" cy="0"/>
          </a:xfrm>
          <a:prstGeom prst="line">
            <a:avLst/>
          </a:prstGeom>
          <a:noFill/>
          <a:ln w="38100" cap="sq">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29" name="Line 13"/>
          <p:cNvSpPr>
            <a:spLocks noChangeShapeType="1"/>
          </p:cNvSpPr>
          <p:nvPr/>
        </p:nvSpPr>
        <p:spPr bwMode="auto">
          <a:xfrm>
            <a:off x="3593306" y="2559050"/>
            <a:ext cx="293688"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0" name="Line 14"/>
          <p:cNvSpPr>
            <a:spLocks noChangeShapeType="1"/>
          </p:cNvSpPr>
          <p:nvPr/>
        </p:nvSpPr>
        <p:spPr bwMode="auto">
          <a:xfrm>
            <a:off x="4238278" y="3428999"/>
            <a:ext cx="307528" cy="412752"/>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1" name="Line 15"/>
          <p:cNvSpPr>
            <a:spLocks noChangeShapeType="1"/>
          </p:cNvSpPr>
          <p:nvPr/>
        </p:nvSpPr>
        <p:spPr bwMode="auto">
          <a:xfrm>
            <a:off x="5060156" y="4340225"/>
            <a:ext cx="292100"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2" name="Line 16"/>
          <p:cNvSpPr>
            <a:spLocks noChangeShapeType="1"/>
          </p:cNvSpPr>
          <p:nvPr/>
        </p:nvSpPr>
        <p:spPr bwMode="auto">
          <a:xfrm flipV="1">
            <a:off x="6819107" y="4340225"/>
            <a:ext cx="366713" cy="35560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3" name="Line 17"/>
          <p:cNvSpPr>
            <a:spLocks noChangeShapeType="1"/>
          </p:cNvSpPr>
          <p:nvPr/>
        </p:nvSpPr>
        <p:spPr bwMode="auto">
          <a:xfrm flipV="1">
            <a:off x="7552532" y="3428999"/>
            <a:ext cx="425617" cy="412751"/>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4" name="Line 18"/>
          <p:cNvSpPr>
            <a:spLocks noChangeShapeType="1"/>
          </p:cNvSpPr>
          <p:nvPr/>
        </p:nvSpPr>
        <p:spPr bwMode="auto">
          <a:xfrm flipV="1">
            <a:off x="8358982" y="2487614"/>
            <a:ext cx="512763" cy="427037"/>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5" name="Line 19"/>
          <p:cNvSpPr>
            <a:spLocks noChangeShapeType="1"/>
          </p:cNvSpPr>
          <p:nvPr/>
        </p:nvSpPr>
        <p:spPr bwMode="auto">
          <a:xfrm>
            <a:off x="2110581" y="2294652"/>
            <a:ext cx="1701800" cy="2444750"/>
          </a:xfrm>
          <a:prstGeom prst="line">
            <a:avLst/>
          </a:prstGeom>
          <a:noFill/>
          <a:ln w="44450">
            <a:solidFill>
              <a:schemeClr val="tx1">
                <a:lumMod val="95000"/>
                <a:lumOff val="5000"/>
              </a:schemeClr>
            </a:solidFill>
            <a:prstDash val="sysDot"/>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36" name="Text Box 20"/>
          <p:cNvSpPr txBox="1">
            <a:spLocks noChangeArrowheads="1"/>
          </p:cNvSpPr>
          <p:nvPr/>
        </p:nvSpPr>
        <p:spPr bwMode="auto">
          <a:xfrm>
            <a:off x="1694459" y="3819838"/>
            <a:ext cx="12827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spcBef>
                <a:spcPct val="50000"/>
              </a:spcBef>
              <a:defRPr kumimoji="1" b="1">
                <a:solidFill>
                  <a:srgbClr val="C00000"/>
                </a:solidFill>
                <a:latin typeface="微软雅黑" panose="020B0503020204020204" pitchFamily="34" charset="-122"/>
                <a:ea typeface="微软雅黑" panose="020B0503020204020204" pitchFamily="34" charset="-122"/>
              </a:defRPr>
            </a:lvl1pPr>
          </a:lstStyle>
          <a:p>
            <a:r>
              <a:rPr lang="zh-CN" altLang="en-US" sz="2800" dirty="0"/>
              <a:t>软件开发过程</a:t>
            </a:r>
          </a:p>
        </p:txBody>
      </p:sp>
      <p:sp>
        <p:nvSpPr>
          <p:cNvPr id="111637" name="Text Box 21"/>
          <p:cNvSpPr txBox="1">
            <a:spLocks noChangeArrowheads="1"/>
          </p:cNvSpPr>
          <p:nvPr/>
        </p:nvSpPr>
        <p:spPr bwMode="auto">
          <a:xfrm>
            <a:off x="9080370" y="3819838"/>
            <a:ext cx="13670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zh-CN" altLang="en-US" sz="2800" dirty="0">
                <a:solidFill>
                  <a:srgbClr val="C00000"/>
                </a:solidFill>
                <a:latin typeface="微软雅黑" panose="020B0503020204020204" pitchFamily="34" charset="-122"/>
                <a:ea typeface="微软雅黑" panose="020B0503020204020204" pitchFamily="34" charset="-122"/>
              </a:rPr>
              <a:t>软件测试过程</a:t>
            </a:r>
          </a:p>
        </p:txBody>
      </p:sp>
      <p:sp>
        <p:nvSpPr>
          <p:cNvPr id="111638" name="Line 22"/>
          <p:cNvSpPr>
            <a:spLocks noChangeShapeType="1"/>
          </p:cNvSpPr>
          <p:nvPr/>
        </p:nvSpPr>
        <p:spPr bwMode="auto">
          <a:xfrm flipV="1">
            <a:off x="8295680" y="2352402"/>
            <a:ext cx="1969890" cy="2444750"/>
          </a:xfrm>
          <a:prstGeom prst="line">
            <a:avLst/>
          </a:prstGeom>
          <a:noFill/>
          <a:ln w="44450">
            <a:solidFill>
              <a:schemeClr val="tx1">
                <a:lumMod val="95000"/>
                <a:lumOff val="5000"/>
              </a:schemeClr>
            </a:solidFill>
            <a:prstDash val="sysDot"/>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文本框 25">
            <a:extLst>
              <a:ext uri="{FF2B5EF4-FFF2-40B4-BE49-F238E27FC236}">
                <a16:creationId xmlns:a16="http://schemas.microsoft.com/office/drawing/2014/main" id="{1AB7FCD1-B44C-445D-87AC-C737EF6505E5}"/>
              </a:ext>
            </a:extLst>
          </p:cNvPr>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要对软件进行系统性、全方位的测试</a:t>
            </a:r>
          </a:p>
        </p:txBody>
      </p:sp>
    </p:spTree>
    <p:extLst>
      <p:ext uri="{BB962C8B-B14F-4D97-AF65-F5344CB8AC3E}">
        <p14:creationId xmlns:p14="http://schemas.microsoft.com/office/powerpoint/2010/main" val="11912661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dirty="0"/>
              <a:t>2.3 </a:t>
            </a:r>
            <a:r>
              <a:rPr lang="zh-CN" altLang="en-US" dirty="0"/>
              <a:t>软件测试活动之间的关系</a:t>
            </a:r>
          </a:p>
        </p:txBody>
      </p:sp>
      <p:sp>
        <p:nvSpPr>
          <p:cNvPr id="2" name="矩形 1"/>
          <p:cNvSpPr/>
          <p:nvPr/>
        </p:nvSpPr>
        <p:spPr>
          <a:xfrm>
            <a:off x="2062758" y="4926384"/>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7" name="矩形 6"/>
          <p:cNvSpPr/>
          <p:nvPr/>
        </p:nvSpPr>
        <p:spPr>
          <a:xfrm>
            <a:off x="4006974" y="4926384"/>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单元测试</a:t>
            </a:r>
          </a:p>
        </p:txBody>
      </p:sp>
      <p:sp>
        <p:nvSpPr>
          <p:cNvPr id="8" name="矩形 7"/>
          <p:cNvSpPr/>
          <p:nvPr/>
        </p:nvSpPr>
        <p:spPr>
          <a:xfrm>
            <a:off x="5951190" y="4926384"/>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9" name="矩形 8"/>
          <p:cNvSpPr/>
          <p:nvPr/>
        </p:nvSpPr>
        <p:spPr>
          <a:xfrm>
            <a:off x="8039422" y="4926384"/>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10" name="矩形 9"/>
          <p:cNvSpPr/>
          <p:nvPr/>
        </p:nvSpPr>
        <p:spPr>
          <a:xfrm>
            <a:off x="2062758" y="4062288"/>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11" name="矩形 10"/>
          <p:cNvSpPr/>
          <p:nvPr/>
        </p:nvSpPr>
        <p:spPr>
          <a:xfrm>
            <a:off x="4018567" y="4062288"/>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12" name="矩形 11"/>
          <p:cNvSpPr/>
          <p:nvPr/>
        </p:nvSpPr>
        <p:spPr>
          <a:xfrm>
            <a:off x="5968048" y="4062288"/>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单元测试</a:t>
            </a:r>
          </a:p>
        </p:txBody>
      </p:sp>
      <p:sp>
        <p:nvSpPr>
          <p:cNvPr id="13" name="矩形 12"/>
          <p:cNvSpPr/>
          <p:nvPr/>
        </p:nvSpPr>
        <p:spPr>
          <a:xfrm>
            <a:off x="8056280" y="4062288"/>
            <a:ext cx="1584176" cy="720080"/>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latin typeface="微软雅黑" panose="020B0503020204020204" charset="-122"/>
              <a:ea typeface="微软雅黑" panose="020B0503020204020204" charset="-122"/>
            </a:endParaRPr>
          </a:p>
        </p:txBody>
      </p:sp>
      <p:sp>
        <p:nvSpPr>
          <p:cNvPr id="3" name="矩形 2"/>
          <p:cNvSpPr/>
          <p:nvPr/>
        </p:nvSpPr>
        <p:spPr>
          <a:xfrm>
            <a:off x="2064630" y="3184730"/>
            <a:ext cx="7577698" cy="792088"/>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pitchFamily="34" charset="-122"/>
                <a:ea typeface="微软雅黑" panose="020B0503020204020204" pitchFamily="34" charset="-122"/>
              </a:rPr>
              <a:t>集成测试</a:t>
            </a:r>
          </a:p>
        </p:txBody>
      </p:sp>
      <p:sp>
        <p:nvSpPr>
          <p:cNvPr id="5" name="圆角矩形 4"/>
          <p:cNvSpPr/>
          <p:nvPr/>
        </p:nvSpPr>
        <p:spPr>
          <a:xfrm>
            <a:off x="2208646"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圆角矩形 16"/>
          <p:cNvSpPr/>
          <p:nvPr/>
        </p:nvSpPr>
        <p:spPr>
          <a:xfrm>
            <a:off x="2856718"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圆角矩形 17"/>
          <p:cNvSpPr/>
          <p:nvPr/>
        </p:nvSpPr>
        <p:spPr>
          <a:xfrm>
            <a:off x="3432782"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圆角矩形 18"/>
          <p:cNvSpPr/>
          <p:nvPr/>
        </p:nvSpPr>
        <p:spPr>
          <a:xfrm>
            <a:off x="4034267" y="3405091"/>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圆角矩形 19"/>
          <p:cNvSpPr/>
          <p:nvPr/>
        </p:nvSpPr>
        <p:spPr>
          <a:xfrm>
            <a:off x="6745150" y="3409138"/>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圆角矩形 20"/>
          <p:cNvSpPr/>
          <p:nvPr/>
        </p:nvSpPr>
        <p:spPr>
          <a:xfrm>
            <a:off x="7462162" y="340957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圆角矩形 21"/>
          <p:cNvSpPr/>
          <p:nvPr/>
        </p:nvSpPr>
        <p:spPr>
          <a:xfrm>
            <a:off x="8199664" y="340957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圆角矩形 22"/>
          <p:cNvSpPr/>
          <p:nvPr/>
        </p:nvSpPr>
        <p:spPr>
          <a:xfrm>
            <a:off x="8850240" y="3400754"/>
            <a:ext cx="432048" cy="36004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6" name="直接箭头连接符 15"/>
          <p:cNvCxnSpPr>
            <a:stCxn id="20" idx="3"/>
          </p:cNvCxnSpPr>
          <p:nvPr/>
        </p:nvCxnSpPr>
        <p:spPr>
          <a:xfrm flipV="1">
            <a:off x="7177198" y="3585112"/>
            <a:ext cx="284964" cy="4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062758" y="2305824"/>
            <a:ext cx="7560840" cy="792088"/>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pitchFamily="34" charset="-122"/>
                <a:ea typeface="微软雅黑" panose="020B0503020204020204" pitchFamily="34" charset="-122"/>
              </a:rPr>
              <a:t>确认测试</a:t>
            </a:r>
          </a:p>
        </p:txBody>
      </p:sp>
      <p:sp>
        <p:nvSpPr>
          <p:cNvPr id="25" name="矩形 24"/>
          <p:cNvSpPr/>
          <p:nvPr/>
        </p:nvSpPr>
        <p:spPr>
          <a:xfrm>
            <a:off x="2062758" y="1448780"/>
            <a:ext cx="7560840" cy="792088"/>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pitchFamily="34" charset="-122"/>
                <a:ea typeface="微软雅黑" panose="020B0503020204020204" pitchFamily="34" charset="-122"/>
              </a:rPr>
              <a:t>其他测试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性能、安全、强度等</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 name="箭头: 上 14">
            <a:extLst>
              <a:ext uri="{FF2B5EF4-FFF2-40B4-BE49-F238E27FC236}">
                <a16:creationId xmlns:a16="http://schemas.microsoft.com/office/drawing/2014/main" id="{B7E312A8-DBAD-4940-A0D6-257DB7ACC04D}"/>
              </a:ext>
            </a:extLst>
          </p:cNvPr>
          <p:cNvSpPr/>
          <p:nvPr/>
        </p:nvSpPr>
        <p:spPr>
          <a:xfrm>
            <a:off x="9948930" y="2128973"/>
            <a:ext cx="1000559" cy="291632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73B0204-608B-44CA-B731-CE73C5762C5A}"/>
              </a:ext>
            </a:extLst>
          </p:cNvPr>
          <p:cNvSpPr txBox="1"/>
          <p:nvPr/>
        </p:nvSpPr>
        <p:spPr>
          <a:xfrm>
            <a:off x="273626" y="2554347"/>
            <a:ext cx="1731374" cy="1815882"/>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循序渐进、逐层递进地开展软件测试</a:t>
            </a:r>
          </a:p>
        </p:txBody>
      </p:sp>
    </p:spTree>
    <p:extLst>
      <p:ext uri="{BB962C8B-B14F-4D97-AF65-F5344CB8AC3E}">
        <p14:creationId xmlns:p14="http://schemas.microsoft.com/office/powerpoint/2010/main" val="42027019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 </a:t>
            </a:r>
            <a:r>
              <a:rPr lang="zh-CN" altLang="en-US" dirty="0"/>
              <a:t>软件测试过程</a:t>
            </a:r>
          </a:p>
        </p:txBody>
      </p:sp>
      <p:sp>
        <p:nvSpPr>
          <p:cNvPr id="8" name="AutoShape 28"/>
          <p:cNvSpPr>
            <a:spLocks noChangeAspect="1" noChangeArrowheads="1" noTextEdit="1"/>
          </p:cNvSpPr>
          <p:nvPr/>
        </p:nvSpPr>
        <p:spPr bwMode="auto">
          <a:xfrm>
            <a:off x="1744884" y="2072842"/>
            <a:ext cx="2334099" cy="33348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24"/>
          <p:cNvSpPr>
            <a:spLocks noChangeArrowheads="1"/>
          </p:cNvSpPr>
          <p:nvPr/>
        </p:nvSpPr>
        <p:spPr bwMode="auto">
          <a:xfrm>
            <a:off x="2780175" y="963469"/>
            <a:ext cx="4393218" cy="57339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制订</a:t>
            </a:r>
            <a:r>
              <a:rPr lang="zh-CN" altLang="en-US" dirty="0">
                <a:solidFill>
                  <a:schemeClr val="lt1"/>
                </a:solidFill>
                <a:latin typeface="微软雅黑" panose="020B0503020204020204" charset="-122"/>
                <a:ea typeface="微软雅黑" panose="020B0503020204020204" charset="-122"/>
              </a:rPr>
              <a:t>软件</a:t>
            </a:r>
            <a:r>
              <a:rPr lang="zh-CN" altLang="zh-CN" dirty="0">
                <a:solidFill>
                  <a:schemeClr val="lt1"/>
                </a:solidFill>
                <a:latin typeface="微软雅黑" panose="020B0503020204020204" charset="-122"/>
                <a:ea typeface="微软雅黑" panose="020B0503020204020204" charset="-122"/>
              </a:rPr>
              <a:t>测试计划</a:t>
            </a:r>
          </a:p>
        </p:txBody>
      </p:sp>
      <p:sp>
        <p:nvSpPr>
          <p:cNvPr id="44" name="Rectangle 20"/>
          <p:cNvSpPr>
            <a:spLocks noChangeArrowheads="1"/>
          </p:cNvSpPr>
          <p:nvPr/>
        </p:nvSpPr>
        <p:spPr bwMode="auto">
          <a:xfrm>
            <a:off x="8160618" y="4442542"/>
            <a:ext cx="1497120" cy="496589"/>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调试</a:t>
            </a:r>
            <a:r>
              <a:rPr lang="zh-CN" altLang="en-US" dirty="0">
                <a:solidFill>
                  <a:schemeClr val="bg1"/>
                </a:solidFill>
                <a:latin typeface="微软雅黑" panose="020B0503020204020204" charset="-122"/>
                <a:ea typeface="微软雅黑" panose="020B0503020204020204" charset="-122"/>
              </a:rPr>
              <a:t>程序</a:t>
            </a:r>
            <a:endParaRPr lang="zh-CN" altLang="zh-CN" dirty="0">
              <a:solidFill>
                <a:schemeClr val="bg1"/>
              </a:solidFill>
              <a:latin typeface="微软雅黑" panose="020B0503020204020204" charset="-122"/>
              <a:ea typeface="微软雅黑" panose="020B0503020204020204" charset="-122"/>
            </a:endParaRPr>
          </a:p>
        </p:txBody>
      </p:sp>
      <p:sp>
        <p:nvSpPr>
          <p:cNvPr id="45" name="Rectangle 19"/>
          <p:cNvSpPr>
            <a:spLocks noChangeArrowheads="1"/>
          </p:cNvSpPr>
          <p:nvPr/>
        </p:nvSpPr>
        <p:spPr bwMode="auto">
          <a:xfrm>
            <a:off x="8159348" y="3055013"/>
            <a:ext cx="1497120" cy="496589"/>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修复</a:t>
            </a:r>
            <a:r>
              <a:rPr lang="zh-CN" altLang="en-US" dirty="0">
                <a:solidFill>
                  <a:schemeClr val="bg1"/>
                </a:solidFill>
                <a:latin typeface="微软雅黑" panose="020B0503020204020204" charset="-122"/>
                <a:ea typeface="微软雅黑" panose="020B0503020204020204" charset="-122"/>
              </a:rPr>
              <a:t>程序</a:t>
            </a:r>
            <a:endParaRPr lang="zh-CN" altLang="zh-CN" dirty="0">
              <a:solidFill>
                <a:schemeClr val="bg1"/>
              </a:solidFill>
              <a:latin typeface="微软雅黑" panose="020B0503020204020204" charset="-122"/>
              <a:ea typeface="微软雅黑" panose="020B0503020204020204" charset="-122"/>
            </a:endParaRPr>
          </a:p>
        </p:txBody>
      </p:sp>
      <p:sp>
        <p:nvSpPr>
          <p:cNvPr id="46" name="Rectangle 18"/>
          <p:cNvSpPr>
            <a:spLocks noChangeArrowheads="1"/>
          </p:cNvSpPr>
          <p:nvPr/>
        </p:nvSpPr>
        <p:spPr bwMode="auto">
          <a:xfrm>
            <a:off x="7504469" y="1983452"/>
            <a:ext cx="1497120" cy="4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ctr"/>
            <a:r>
              <a:rPr lang="zh-CN"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回归测试</a:t>
            </a:r>
            <a:endParaRPr lang="zh-CN" altLang="zh-CN" dirty="0">
              <a:solidFill>
                <a:srgbClr val="C00000"/>
              </a:solidFill>
              <a:latin typeface="微软雅黑" panose="020B0503020204020204" pitchFamily="34" charset="-122"/>
              <a:ea typeface="微软雅黑" panose="020B0503020204020204" pitchFamily="34" charset="-122"/>
            </a:endParaRPr>
          </a:p>
        </p:txBody>
      </p:sp>
      <p:sp>
        <p:nvSpPr>
          <p:cNvPr id="47" name="Rectangle 17"/>
          <p:cNvSpPr>
            <a:spLocks noChangeArrowheads="1"/>
          </p:cNvSpPr>
          <p:nvPr/>
        </p:nvSpPr>
        <p:spPr bwMode="auto">
          <a:xfrm>
            <a:off x="2344238" y="5956351"/>
            <a:ext cx="1144270" cy="49658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algn="ctr"/>
            <a:r>
              <a:rPr lang="zh-CN" altLang="zh-CN" sz="1000" b="0">
                <a:solidFill>
                  <a:schemeClr val="tx1"/>
                </a:solidFill>
                <a:ea typeface="宋体" panose="02010600030101010101" pitchFamily="2" charset="-122"/>
                <a:cs typeface="Times New Roman" panose="02020603050405020304" pitchFamily="18" charset="0"/>
              </a:rPr>
              <a:t>评价测试有效性</a:t>
            </a:r>
            <a:endParaRPr lang="zh-CN" altLang="zh-CN" sz="1800" b="0">
              <a:solidFill>
                <a:schemeClr val="tx1"/>
              </a:solidFill>
              <a:latin typeface="Arial" panose="020B0604020202020204" pitchFamily="34" charset="0"/>
            </a:endParaRPr>
          </a:p>
        </p:txBody>
      </p:sp>
      <p:sp>
        <p:nvSpPr>
          <p:cNvPr id="55" name="Text Box 9"/>
          <p:cNvSpPr txBox="1">
            <a:spLocks noChangeArrowheads="1"/>
          </p:cNvSpPr>
          <p:nvPr/>
        </p:nvSpPr>
        <p:spPr bwMode="auto">
          <a:xfrm>
            <a:off x="6197735" y="5813621"/>
            <a:ext cx="2369255" cy="46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出现软件失效</a:t>
            </a:r>
            <a:endParaRPr lang="zh-CN" altLang="zh-CN" dirty="0">
              <a:solidFill>
                <a:srgbClr val="C00000"/>
              </a:solidFill>
              <a:latin typeface="微软雅黑" panose="020B0503020204020204" pitchFamily="34" charset="-122"/>
              <a:ea typeface="微软雅黑" panose="020B0503020204020204" pitchFamily="34" charset="-122"/>
            </a:endParaRPr>
          </a:p>
        </p:txBody>
      </p:sp>
      <p:sp>
        <p:nvSpPr>
          <p:cNvPr id="56" name="Line 8"/>
          <p:cNvSpPr>
            <a:spLocks noChangeShapeType="1"/>
          </p:cNvSpPr>
          <p:nvPr/>
        </p:nvSpPr>
        <p:spPr bwMode="auto">
          <a:xfrm flipH="1" flipV="1">
            <a:off x="8897654" y="3551090"/>
            <a:ext cx="1" cy="892210"/>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7" name="Line 7"/>
          <p:cNvSpPr>
            <a:spLocks noChangeShapeType="1"/>
          </p:cNvSpPr>
          <p:nvPr/>
        </p:nvSpPr>
        <p:spPr bwMode="auto">
          <a:xfrm flipH="1">
            <a:off x="8897644" y="2485526"/>
            <a:ext cx="10" cy="595073"/>
          </a:xfrm>
          <a:prstGeom prst="line">
            <a:avLst/>
          </a:prstGeom>
          <a:noFill/>
          <a:ln w="50800">
            <a:solidFill>
              <a:srgbClr val="000000"/>
            </a:solidFill>
            <a:roun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Line 6"/>
          <p:cNvSpPr>
            <a:spLocks noChangeShapeType="1"/>
          </p:cNvSpPr>
          <p:nvPr/>
        </p:nvSpPr>
        <p:spPr bwMode="auto">
          <a:xfrm flipH="1" flipV="1">
            <a:off x="7173392" y="2485526"/>
            <a:ext cx="1724251" cy="0"/>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Line 5"/>
          <p:cNvSpPr>
            <a:spLocks noChangeShapeType="1"/>
          </p:cNvSpPr>
          <p:nvPr/>
        </p:nvSpPr>
        <p:spPr bwMode="auto">
          <a:xfrm>
            <a:off x="3610930" y="5831109"/>
            <a:ext cx="0" cy="31561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Rectangle 27"/>
          <p:cNvSpPr>
            <a:spLocks noChangeArrowheads="1"/>
          </p:cNvSpPr>
          <p:nvPr/>
        </p:nvSpPr>
        <p:spPr bwMode="auto">
          <a:xfrm>
            <a:off x="2789458" y="2011765"/>
            <a:ext cx="4383935" cy="365690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algn="ct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3862962" y="3122052"/>
            <a:ext cx="2188231" cy="49658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单元测试</a:t>
            </a:r>
          </a:p>
        </p:txBody>
      </p:sp>
      <p:sp>
        <p:nvSpPr>
          <p:cNvPr id="42" name="Rectangle 22"/>
          <p:cNvSpPr>
            <a:spLocks noChangeArrowheads="1"/>
          </p:cNvSpPr>
          <p:nvPr/>
        </p:nvSpPr>
        <p:spPr bwMode="auto">
          <a:xfrm>
            <a:off x="3863442" y="4013627"/>
            <a:ext cx="2185803" cy="49658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集成测试</a:t>
            </a:r>
          </a:p>
        </p:txBody>
      </p:sp>
      <p:sp>
        <p:nvSpPr>
          <p:cNvPr id="43" name="Rectangle 21"/>
          <p:cNvSpPr>
            <a:spLocks noChangeArrowheads="1"/>
          </p:cNvSpPr>
          <p:nvPr/>
        </p:nvSpPr>
        <p:spPr bwMode="auto">
          <a:xfrm>
            <a:off x="3863838" y="4905202"/>
            <a:ext cx="2187017" cy="49658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a:solidFill>
                  <a:schemeClr val="lt1"/>
                </a:solidFill>
                <a:latin typeface="微软雅黑" panose="020B0503020204020204" charset="-122"/>
                <a:ea typeface="微软雅黑" panose="020B0503020204020204" charset="-122"/>
              </a:rPr>
              <a:t>确认测试</a:t>
            </a:r>
          </a:p>
        </p:txBody>
      </p:sp>
      <p:sp>
        <p:nvSpPr>
          <p:cNvPr id="52" name="Line 12"/>
          <p:cNvSpPr>
            <a:spLocks noChangeShapeType="1"/>
          </p:cNvSpPr>
          <p:nvPr/>
        </p:nvSpPr>
        <p:spPr bwMode="auto">
          <a:xfrm>
            <a:off x="5001814" y="3618640"/>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11"/>
          <p:cNvSpPr>
            <a:spLocks noChangeShapeType="1"/>
          </p:cNvSpPr>
          <p:nvPr/>
        </p:nvSpPr>
        <p:spPr bwMode="auto">
          <a:xfrm>
            <a:off x="5001814" y="451021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10"/>
          <p:cNvSpPr>
            <a:spLocks noChangeShapeType="1"/>
          </p:cNvSpPr>
          <p:nvPr/>
        </p:nvSpPr>
        <p:spPr bwMode="auto">
          <a:xfrm>
            <a:off x="5001814" y="5668670"/>
            <a:ext cx="0" cy="315611"/>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Rectangle 4"/>
          <p:cNvSpPr>
            <a:spLocks noChangeArrowheads="1"/>
          </p:cNvSpPr>
          <p:nvPr/>
        </p:nvSpPr>
        <p:spPr bwMode="auto">
          <a:xfrm>
            <a:off x="3862962" y="2231747"/>
            <a:ext cx="2188231" cy="496589"/>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bg1"/>
                </a:solidFill>
                <a:latin typeface="微软雅黑" panose="020B0503020204020204" charset="-122"/>
                <a:ea typeface="微软雅黑" panose="020B0503020204020204" charset="-122"/>
              </a:rPr>
              <a:t>代码检查</a:t>
            </a:r>
            <a:r>
              <a:rPr lang="en-US" altLang="zh-CN" dirty="0">
                <a:solidFill>
                  <a:schemeClr val="bg1"/>
                </a:solidFill>
                <a:latin typeface="微软雅黑" panose="020B0503020204020204" charset="-122"/>
                <a:ea typeface="微软雅黑" panose="020B0503020204020204" charset="-122"/>
              </a:rPr>
              <a:t>/</a:t>
            </a:r>
            <a:r>
              <a:rPr lang="zh-CN" altLang="en-US" dirty="0">
                <a:solidFill>
                  <a:schemeClr val="bg1"/>
                </a:solidFill>
                <a:latin typeface="微软雅黑" panose="020B0503020204020204" charset="-122"/>
                <a:ea typeface="微软雅黑" panose="020B0503020204020204" charset="-122"/>
              </a:rPr>
              <a:t>走查</a:t>
            </a:r>
            <a:endParaRPr lang="zh-CN" altLang="zh-CN" dirty="0">
              <a:solidFill>
                <a:schemeClr val="bg1"/>
              </a:solidFill>
              <a:latin typeface="微软雅黑" panose="020B0503020204020204" charset="-122"/>
              <a:ea typeface="微软雅黑" panose="020B0503020204020204" charset="-122"/>
            </a:endParaRPr>
          </a:p>
        </p:txBody>
      </p:sp>
      <p:sp>
        <p:nvSpPr>
          <p:cNvPr id="61" name="Line 3"/>
          <p:cNvSpPr>
            <a:spLocks noChangeShapeType="1"/>
          </p:cNvSpPr>
          <p:nvPr/>
        </p:nvSpPr>
        <p:spPr bwMode="auto">
          <a:xfrm>
            <a:off x="5001814" y="272706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AutoShape 2"/>
          <p:cNvSpPr>
            <a:spLocks noChangeShapeType="1"/>
          </p:cNvSpPr>
          <p:nvPr/>
        </p:nvSpPr>
        <p:spPr bwMode="auto">
          <a:xfrm rot="16200000">
            <a:off x="6805601" y="4203155"/>
            <a:ext cx="1387527" cy="2808311"/>
          </a:xfrm>
          <a:prstGeom prst="bentConnector3">
            <a:avLst>
              <a:gd name="adj1" fmla="val -898"/>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cxnSp>
        <p:nvCxnSpPr>
          <p:cNvPr id="64" name="肘形连接符 63"/>
          <p:cNvCxnSpPr>
            <a:cxnSpLocks/>
            <a:stCxn id="12" idx="2"/>
            <a:endCxn id="37" idx="0"/>
          </p:cNvCxnSpPr>
          <p:nvPr/>
        </p:nvCxnSpPr>
        <p:spPr>
          <a:xfrm rot="16200000" flipH="1">
            <a:off x="4741656" y="1771995"/>
            <a:ext cx="474898" cy="4642"/>
          </a:xfrm>
          <a:prstGeom prst="bentConnector3">
            <a:avLst>
              <a:gd name="adj1" fmla="val 50000"/>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cxnSp>
      <p:sp>
        <p:nvSpPr>
          <p:cNvPr id="38" name="Rectangle 24"/>
          <p:cNvSpPr>
            <a:spLocks noChangeArrowheads="1"/>
          </p:cNvSpPr>
          <p:nvPr/>
        </p:nvSpPr>
        <p:spPr bwMode="auto">
          <a:xfrm>
            <a:off x="3924485" y="6045069"/>
            <a:ext cx="2131161" cy="496589"/>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评价</a:t>
            </a:r>
            <a:r>
              <a:rPr lang="zh-CN" altLang="zh-CN" dirty="0">
                <a:solidFill>
                  <a:schemeClr val="bg1"/>
                </a:solidFill>
                <a:latin typeface="微软雅黑" panose="020B0503020204020204" charset="-122"/>
                <a:ea typeface="微软雅黑" panose="020B0503020204020204" charset="-122"/>
              </a:rPr>
              <a:t>测试</a:t>
            </a:r>
            <a:r>
              <a:rPr lang="zh-CN" altLang="en-US" dirty="0">
                <a:solidFill>
                  <a:schemeClr val="bg1"/>
                </a:solidFill>
                <a:latin typeface="微软雅黑" panose="020B0503020204020204" charset="-122"/>
                <a:ea typeface="微软雅黑" panose="020B0503020204020204" charset="-122"/>
              </a:rPr>
              <a:t>效果</a:t>
            </a:r>
            <a:endParaRPr lang="zh-CN" altLang="zh-CN"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8406416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回归测试</a:t>
            </a:r>
            <a:endParaRPr lang="zh-CN" altLang="en-US" dirty="0"/>
          </a:p>
        </p:txBody>
      </p:sp>
      <p:sp>
        <p:nvSpPr>
          <p:cNvPr id="2" name="内容占位符 1"/>
          <p:cNvSpPr>
            <a:spLocks noGrp="1"/>
          </p:cNvSpPr>
          <p:nvPr>
            <p:ph idx="1"/>
          </p:nvPr>
        </p:nvSpPr>
        <p:spPr/>
        <p:txBody>
          <a:bodyPr/>
          <a:lstStyle/>
          <a:p>
            <a:r>
              <a:rPr lang="zh-CN" altLang="en-US" dirty="0"/>
              <a:t>修改程序可能会</a:t>
            </a:r>
            <a:r>
              <a:rPr lang="zh-CN" altLang="en-US" dirty="0">
                <a:solidFill>
                  <a:srgbClr val="C00000"/>
                </a:solidFill>
              </a:rPr>
              <a:t>引入新的错误</a:t>
            </a:r>
            <a:endParaRPr lang="en-US" altLang="zh-CN" dirty="0">
              <a:solidFill>
                <a:srgbClr val="C00000"/>
              </a:solidFill>
            </a:endParaRPr>
          </a:p>
          <a:p>
            <a:pPr lvl="1"/>
            <a:r>
              <a:rPr lang="zh-CN" altLang="en-US" dirty="0"/>
              <a:t>原先“正常”的程序现在变得“不正常”</a:t>
            </a:r>
            <a:endParaRPr lang="en-US" altLang="zh-CN" dirty="0"/>
          </a:p>
          <a:p>
            <a:r>
              <a:rPr lang="zh-CN" altLang="en-US" dirty="0"/>
              <a:t>回归测试目的</a:t>
            </a:r>
          </a:p>
          <a:p>
            <a:pPr lvl="1"/>
            <a:r>
              <a:rPr lang="zh-CN" altLang="en-US" b="1" dirty="0">
                <a:solidFill>
                  <a:srgbClr val="C00000"/>
                </a:solidFill>
              </a:rPr>
              <a:t>验证软件新版本是否从正常状态退化到不正常状态</a:t>
            </a:r>
          </a:p>
          <a:p>
            <a:r>
              <a:rPr lang="zh-CN" altLang="en-US" dirty="0"/>
              <a:t>方法</a:t>
            </a:r>
          </a:p>
          <a:p>
            <a:pPr lvl="1"/>
            <a:r>
              <a:rPr lang="zh-CN" altLang="en-US" dirty="0"/>
              <a:t>重新进行测试，</a:t>
            </a:r>
            <a:r>
              <a:rPr lang="zh-CN" altLang="en-US" b="1" dirty="0">
                <a:solidFill>
                  <a:srgbClr val="C00000"/>
                </a:solidFill>
              </a:rPr>
              <a:t>再次运行所有的测试用例</a:t>
            </a:r>
            <a:r>
              <a:rPr lang="zh-CN" altLang="en-US" dirty="0"/>
              <a:t>来发现缺陷</a:t>
            </a:r>
          </a:p>
          <a:p>
            <a:r>
              <a:rPr lang="zh-CN" altLang="en-US" dirty="0"/>
              <a:t>回归测试最好能够自动化</a:t>
            </a:r>
          </a:p>
          <a:p>
            <a:pPr lvl="1"/>
            <a:r>
              <a:rPr lang="zh-CN" altLang="en-US" dirty="0"/>
              <a:t>单元测试是回归测试的基础</a:t>
            </a:r>
          </a:p>
        </p:txBody>
      </p:sp>
    </p:spTree>
    <p:extLst>
      <p:ext uri="{BB962C8B-B14F-4D97-AF65-F5344CB8AC3E}">
        <p14:creationId xmlns:p14="http://schemas.microsoft.com/office/powerpoint/2010/main" val="28213530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1. </a:t>
            </a:r>
            <a:r>
              <a:rPr lang="zh-CN" altLang="en-US" dirty="0"/>
              <a:t>单元测试</a:t>
            </a:r>
          </a:p>
        </p:txBody>
      </p:sp>
      <p:sp>
        <p:nvSpPr>
          <p:cNvPr id="130051" name="Rectangle 3"/>
          <p:cNvSpPr>
            <a:spLocks noGrp="1" noChangeArrowheads="1"/>
          </p:cNvSpPr>
          <p:nvPr>
            <p:ph idx="1"/>
          </p:nvPr>
        </p:nvSpPr>
        <p:spPr/>
        <p:txBody>
          <a:bodyPr>
            <a:normAutofit fontScale="92500" lnSpcReduction="10000"/>
          </a:bodyPr>
          <a:lstStyle/>
          <a:p>
            <a:r>
              <a:rPr lang="zh-CN" altLang="en-US" dirty="0"/>
              <a:t>测试对象</a:t>
            </a:r>
            <a:endParaRPr lang="en-US" altLang="zh-CN" dirty="0"/>
          </a:p>
          <a:p>
            <a:pPr lvl="1"/>
            <a:r>
              <a:rPr lang="zh-CN" altLang="en-US" dirty="0"/>
              <a:t>对软件</a:t>
            </a:r>
            <a:r>
              <a:rPr lang="zh-CN" altLang="en-US" b="1" dirty="0">
                <a:solidFill>
                  <a:srgbClr val="C00000"/>
                </a:solidFill>
              </a:rPr>
              <a:t>基本模块单元</a:t>
            </a:r>
            <a:r>
              <a:rPr lang="zh-CN" altLang="en-US" dirty="0"/>
              <a:t>进行测试</a:t>
            </a:r>
            <a:endParaRPr lang="en-US" altLang="zh-CN" dirty="0"/>
          </a:p>
          <a:p>
            <a:pPr lvl="1"/>
            <a:r>
              <a:rPr lang="zh-CN" altLang="en-US" dirty="0"/>
              <a:t>过程、函数、方法、类</a:t>
            </a:r>
            <a:endParaRPr lang="en-US" altLang="zh-CN" dirty="0"/>
          </a:p>
          <a:p>
            <a:r>
              <a:rPr lang="zh-CN" altLang="en-US" dirty="0"/>
              <a:t>测试方法</a:t>
            </a:r>
            <a:endParaRPr lang="en-US" altLang="zh-CN" dirty="0"/>
          </a:p>
          <a:p>
            <a:pPr lvl="1"/>
            <a:r>
              <a:rPr lang="zh-CN" altLang="en-US" dirty="0"/>
              <a:t>大多采用</a:t>
            </a:r>
            <a:r>
              <a:rPr lang="zh-CN" altLang="en-US" b="1" dirty="0">
                <a:solidFill>
                  <a:srgbClr val="C00000"/>
                </a:solidFill>
              </a:rPr>
              <a:t>白盒测试技术</a:t>
            </a:r>
            <a:endParaRPr lang="en-US" altLang="zh-CN" b="1" dirty="0">
              <a:solidFill>
                <a:srgbClr val="C00000"/>
              </a:solidFill>
            </a:endParaRPr>
          </a:p>
          <a:p>
            <a:r>
              <a:rPr lang="zh-CN" altLang="en-US" dirty="0"/>
              <a:t>测试的内容</a:t>
            </a:r>
          </a:p>
          <a:p>
            <a:pPr lvl="1"/>
            <a:r>
              <a:rPr lang="zh-CN" altLang="en-US" dirty="0"/>
              <a:t>模块接口测试</a:t>
            </a:r>
          </a:p>
          <a:p>
            <a:pPr lvl="1"/>
            <a:r>
              <a:rPr lang="zh-CN" altLang="en-US" dirty="0"/>
              <a:t>模块局部数据结构测试</a:t>
            </a:r>
          </a:p>
          <a:p>
            <a:pPr lvl="1"/>
            <a:r>
              <a:rPr lang="zh-CN" altLang="en-US" dirty="0"/>
              <a:t>模块独立执行路径测试</a:t>
            </a:r>
          </a:p>
          <a:p>
            <a:pPr lvl="1"/>
            <a:r>
              <a:rPr lang="zh-CN" altLang="en-US" dirty="0"/>
              <a:t>模块错误处理通道测试</a:t>
            </a:r>
          </a:p>
          <a:p>
            <a:pPr lvl="1"/>
            <a:r>
              <a:rPr lang="zh-CN" altLang="en-US" dirty="0"/>
              <a:t>模块边界条件测试</a:t>
            </a:r>
          </a:p>
          <a:p>
            <a:endParaRPr lang="zh-CN" altLang="en-US" dirty="0"/>
          </a:p>
        </p:txBody>
      </p:sp>
      <p:pic>
        <p:nvPicPr>
          <p:cNvPr id="2" name="图片 1">
            <a:extLst>
              <a:ext uri="{FF2B5EF4-FFF2-40B4-BE49-F238E27FC236}">
                <a16:creationId xmlns:a16="http://schemas.microsoft.com/office/drawing/2014/main" id="{CDED1C5A-E182-4EB4-A1E6-24C69221CB72}"/>
              </a:ext>
            </a:extLst>
          </p:cNvPr>
          <p:cNvPicPr>
            <a:picLocks noChangeAspect="1"/>
          </p:cNvPicPr>
          <p:nvPr/>
        </p:nvPicPr>
        <p:blipFill>
          <a:blip r:embed="rId2"/>
          <a:stretch>
            <a:fillRect/>
          </a:stretch>
        </p:blipFill>
        <p:spPr>
          <a:xfrm>
            <a:off x="5996051" y="1952836"/>
            <a:ext cx="5736469" cy="3159611"/>
          </a:xfrm>
          <a:prstGeom prst="rect">
            <a:avLst/>
          </a:prstGeom>
        </p:spPr>
      </p:pic>
      <p:sp>
        <p:nvSpPr>
          <p:cNvPr id="3" name="矩形 2">
            <a:extLst>
              <a:ext uri="{FF2B5EF4-FFF2-40B4-BE49-F238E27FC236}">
                <a16:creationId xmlns:a16="http://schemas.microsoft.com/office/drawing/2014/main" id="{4D0976CA-2839-4232-B078-07F569268996}"/>
              </a:ext>
            </a:extLst>
          </p:cNvPr>
          <p:cNvSpPr/>
          <p:nvPr/>
        </p:nvSpPr>
        <p:spPr>
          <a:xfrm>
            <a:off x="5699162" y="3825044"/>
            <a:ext cx="6192688" cy="13681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68827BB7-F443-42B4-B57D-918BA9E06879}"/>
              </a:ext>
            </a:extLst>
          </p:cNvPr>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在软件详细设计阶段就需要设计单元测试用例及制定单元测试计划</a:t>
            </a:r>
          </a:p>
        </p:txBody>
      </p:sp>
    </p:spTree>
    <p:extLst>
      <p:ext uri="{BB962C8B-B14F-4D97-AF65-F5344CB8AC3E}">
        <p14:creationId xmlns:p14="http://schemas.microsoft.com/office/powerpoint/2010/main" val="29138097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rgbClr val="C00000"/>
                </a:solidFill>
              </a:rPr>
              <a:t>软件测试概述</a:t>
            </a:r>
            <a:endParaRPr lang="en-US" altLang="zh-CN" dirty="0">
              <a:solidFill>
                <a:srgbClr val="C00000"/>
              </a:solidFill>
            </a:endParaRPr>
          </a:p>
          <a:p>
            <a:pPr lvl="1"/>
            <a:r>
              <a:rPr lang="zh-CN" altLang="en-US" dirty="0">
                <a:solidFill>
                  <a:srgbClr val="C00000"/>
                </a:solidFill>
              </a:rPr>
              <a:t>软件测试的思想和原理</a:t>
            </a:r>
            <a:endParaRPr lang="en-US" altLang="zh-CN" dirty="0">
              <a:solidFill>
                <a:srgbClr val="C00000"/>
              </a:solidFill>
            </a:endParaRPr>
          </a:p>
          <a:p>
            <a:pPr marL="514350" indent="-514350">
              <a:buFont typeface="+mj-lt"/>
              <a:buAutoNum type="arabicPeriod"/>
            </a:pPr>
            <a:r>
              <a:rPr lang="zh-CN" altLang="en-US" dirty="0"/>
              <a:t>软件测试的过程和策略</a:t>
            </a:r>
            <a:endParaRPr lang="en-US" altLang="zh-CN" dirty="0"/>
          </a:p>
          <a:p>
            <a:pPr lvl="1"/>
            <a:r>
              <a:rPr lang="zh-CN" altLang="en-US" dirty="0"/>
              <a:t>软件测试的活动及实施的方法</a:t>
            </a:r>
            <a:endParaRPr lang="en-US" altLang="zh-CN" dirty="0"/>
          </a:p>
          <a:p>
            <a:pPr marL="514350" indent="-514350">
              <a:buFont typeface="+mj-lt"/>
              <a:buAutoNum type="arabicPeriod"/>
            </a:pPr>
            <a:r>
              <a:rPr lang="zh-CN" altLang="en-US" dirty="0"/>
              <a:t>软件测试技术</a:t>
            </a:r>
          </a:p>
          <a:p>
            <a:pPr lvl="1"/>
            <a:r>
              <a:rPr lang="zh-CN" altLang="en-US" dirty="0"/>
              <a:t>白盒和黑盒测试技术</a:t>
            </a:r>
            <a:endParaRPr lang="en-US" altLang="zh-CN" dirty="0"/>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单元测试的运行环境</a:t>
            </a:r>
          </a:p>
        </p:txBody>
      </p:sp>
      <p:grpSp>
        <p:nvGrpSpPr>
          <p:cNvPr id="12" name="组合 11"/>
          <p:cNvGrpSpPr/>
          <p:nvPr/>
        </p:nvGrpSpPr>
        <p:grpSpPr>
          <a:xfrm>
            <a:off x="442578" y="1708009"/>
            <a:ext cx="8223697" cy="4284476"/>
            <a:chOff x="190550" y="1520788"/>
            <a:chExt cx="9447833" cy="4608512"/>
          </a:xfrm>
        </p:grpSpPr>
        <p:sp>
          <p:nvSpPr>
            <p:cNvPr id="4" name="矩形 3">
              <a:extLst>
                <a:ext uri="{FF2B5EF4-FFF2-40B4-BE49-F238E27FC236}">
                  <a16:creationId xmlns:a16="http://schemas.microsoft.com/office/drawing/2014/main" id="{13841D64-A74A-49BE-93E9-95B084AD8623}"/>
                </a:ext>
              </a:extLst>
            </p:cNvPr>
            <p:cNvSpPr/>
            <p:nvPr/>
          </p:nvSpPr>
          <p:spPr>
            <a:xfrm>
              <a:off x="2527647" y="1520788"/>
              <a:ext cx="4536504" cy="4608512"/>
            </a:xfrm>
            <a:prstGeom prst="rect">
              <a:avLst/>
            </a:prstGeom>
            <a:solidFill>
              <a:schemeClr val="bg1"/>
            </a:solidFill>
            <a:ln w="254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6" name="流程图: 多文档 5"/>
            <p:cNvSpPr/>
            <p:nvPr/>
          </p:nvSpPr>
          <p:spPr>
            <a:xfrm>
              <a:off x="7712223" y="1561876"/>
              <a:ext cx="1926160" cy="1184395"/>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测试用例</a:t>
              </a:r>
            </a:p>
          </p:txBody>
        </p:sp>
        <p:sp>
          <p:nvSpPr>
            <p:cNvPr id="7" name="流程图: 过程 6"/>
            <p:cNvSpPr/>
            <p:nvPr/>
          </p:nvSpPr>
          <p:spPr>
            <a:xfrm>
              <a:off x="3607767" y="3365255"/>
              <a:ext cx="2340259" cy="864096"/>
            </a:xfrm>
            <a:prstGeom prst="flowChartProcess">
              <a:avLst/>
            </a:prstGeom>
            <a:solidFill>
              <a:srgbClr val="00206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被测模块</a:t>
              </a:r>
            </a:p>
          </p:txBody>
        </p:sp>
        <p:sp>
          <p:nvSpPr>
            <p:cNvPr id="8" name="流程图: 过程 7"/>
            <p:cNvSpPr/>
            <p:nvPr/>
          </p:nvSpPr>
          <p:spPr>
            <a:xfrm>
              <a:off x="2783323" y="5267845"/>
              <a:ext cx="1395129" cy="648072"/>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桩模块</a:t>
              </a:r>
            </a:p>
          </p:txBody>
        </p:sp>
        <p:sp>
          <p:nvSpPr>
            <p:cNvPr id="9" name="流程图: 过程 8"/>
            <p:cNvSpPr/>
            <p:nvPr/>
          </p:nvSpPr>
          <p:spPr>
            <a:xfrm>
              <a:off x="5338297" y="5267525"/>
              <a:ext cx="1395129" cy="648072"/>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桩模块</a:t>
              </a:r>
            </a:p>
          </p:txBody>
        </p:sp>
        <p:cxnSp>
          <p:nvCxnSpPr>
            <p:cNvPr id="11" name="直接连接符 10"/>
            <p:cNvCxnSpPr>
              <a:cxnSpLocks/>
              <a:stCxn id="7" idx="2"/>
              <a:endCxn id="8" idx="0"/>
            </p:cNvCxnSpPr>
            <p:nvPr/>
          </p:nvCxnSpPr>
          <p:spPr>
            <a:xfrm flipH="1">
              <a:off x="3480888" y="4229351"/>
              <a:ext cx="1297009" cy="10384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a:stCxn id="7" idx="2"/>
              <a:endCxn id="9" idx="0"/>
            </p:cNvCxnSpPr>
            <p:nvPr/>
          </p:nvCxnSpPr>
          <p:spPr>
            <a:xfrm>
              <a:off x="4777897" y="4229351"/>
              <a:ext cx="1257965" cy="10381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3607768" y="1754680"/>
              <a:ext cx="2340259" cy="798785"/>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驱动程序</a:t>
              </a:r>
            </a:p>
          </p:txBody>
        </p:sp>
        <p:cxnSp>
          <p:nvCxnSpPr>
            <p:cNvPr id="20" name="直接连接符 19"/>
            <p:cNvCxnSpPr>
              <a:cxnSpLocks/>
              <a:stCxn id="18" idx="2"/>
              <a:endCxn id="7" idx="0"/>
            </p:cNvCxnSpPr>
            <p:nvPr/>
          </p:nvCxnSpPr>
          <p:spPr>
            <a:xfrm flipH="1">
              <a:off x="4777897" y="2553465"/>
              <a:ext cx="1" cy="81179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cxnSpLocks/>
              <a:stCxn id="6" idx="1"/>
              <a:endCxn id="18" idx="3"/>
            </p:cNvCxnSpPr>
            <p:nvPr/>
          </p:nvCxnSpPr>
          <p:spPr>
            <a:xfrm rot="10800000">
              <a:off x="5948027" y="2154074"/>
              <a:ext cx="1764196" cy="1"/>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a:stCxn id="18" idx="1"/>
            </p:cNvCxnSpPr>
            <p:nvPr/>
          </p:nvCxnSpPr>
          <p:spPr>
            <a:xfrm flipH="1">
              <a:off x="1987587" y="2154073"/>
              <a:ext cx="1620181"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90550" y="1880702"/>
              <a:ext cx="201622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测试结果</a:t>
              </a:r>
            </a:p>
          </p:txBody>
        </p:sp>
      </p:grpSp>
      <p:sp>
        <p:nvSpPr>
          <p:cNvPr id="3" name="文本框 2">
            <a:extLst>
              <a:ext uri="{FF2B5EF4-FFF2-40B4-BE49-F238E27FC236}">
                <a16:creationId xmlns:a16="http://schemas.microsoft.com/office/drawing/2014/main" id="{71E7B8EF-4CA7-44EE-9C60-EFD9D9975CF1}"/>
              </a:ext>
            </a:extLst>
          </p:cNvPr>
          <p:cNvSpPr txBox="1"/>
          <p:nvPr/>
        </p:nvSpPr>
        <p:spPr>
          <a:xfrm>
            <a:off x="7712223" y="2996952"/>
            <a:ext cx="2353694" cy="830997"/>
          </a:xfrm>
          <a:prstGeom prst="rect">
            <a:avLst/>
          </a:prstGeom>
          <a:noFill/>
        </p:spPr>
        <p:txBody>
          <a:bodyPr wrap="square" rtlCol="0">
            <a:spAutoFit/>
          </a:bodyPr>
          <a:lstStyle/>
          <a:p>
            <a:r>
              <a:rPr lang="en-US" altLang="zh-CN" dirty="0">
                <a:solidFill>
                  <a:srgbClr val="C00000"/>
                </a:solidFill>
              </a:rPr>
              <a:t>&lt;Data,</a:t>
            </a:r>
            <a:r>
              <a:rPr lang="zh-CN" altLang="en-US" dirty="0">
                <a:solidFill>
                  <a:srgbClr val="C00000"/>
                </a:solidFill>
              </a:rPr>
              <a:t> </a:t>
            </a:r>
            <a:r>
              <a:rPr lang="en-US" altLang="zh-CN" dirty="0">
                <a:solidFill>
                  <a:srgbClr val="C00000"/>
                </a:solidFill>
              </a:rPr>
              <a:t>Result&gt;</a:t>
            </a:r>
          </a:p>
          <a:p>
            <a:r>
              <a:rPr lang="en-US" altLang="zh-CN" dirty="0">
                <a:solidFill>
                  <a:srgbClr val="C00000"/>
                </a:solidFill>
              </a:rPr>
              <a:t>……</a:t>
            </a:r>
            <a:endParaRPr lang="zh-CN" altLang="en-US" dirty="0">
              <a:solidFill>
                <a:srgbClr val="C00000"/>
              </a:solidFill>
            </a:endParaRPr>
          </a:p>
        </p:txBody>
      </p:sp>
      <p:sp>
        <p:nvSpPr>
          <p:cNvPr id="19" name="文本框 18">
            <a:extLst>
              <a:ext uri="{FF2B5EF4-FFF2-40B4-BE49-F238E27FC236}">
                <a16:creationId xmlns:a16="http://schemas.microsoft.com/office/drawing/2014/main" id="{835B16F2-3238-4E89-B44B-8783E14B7EF0}"/>
              </a:ext>
            </a:extLst>
          </p:cNvPr>
          <p:cNvSpPr txBox="1"/>
          <p:nvPr/>
        </p:nvSpPr>
        <p:spPr>
          <a:xfrm>
            <a:off x="3188003" y="926619"/>
            <a:ext cx="2353694" cy="461665"/>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代码运行支撑</a:t>
            </a:r>
          </a:p>
        </p:txBody>
      </p:sp>
      <p:sp>
        <p:nvSpPr>
          <p:cNvPr id="10" name="矩形 9"/>
          <p:cNvSpPr/>
          <p:nvPr/>
        </p:nvSpPr>
        <p:spPr>
          <a:xfrm>
            <a:off x="6779282" y="3973609"/>
            <a:ext cx="5134048" cy="2308324"/>
          </a:xfrm>
          <a:prstGeom prst="rect">
            <a:avLst/>
          </a:prstGeom>
        </p:spPr>
        <p:txBody>
          <a:bodyPr wrap="square">
            <a:spAutoFit/>
          </a:bodyPr>
          <a:lstStyle/>
          <a:p>
            <a:r>
              <a:rPr lang="zh-CN" altLang="en-US" b="0" dirty="0">
                <a:solidFill>
                  <a:srgbClr val="002060"/>
                </a:solidFill>
                <a:latin typeface="-apple-system"/>
              </a:rPr>
              <a:t>驱动模块：用以模拟被测模块的</a:t>
            </a:r>
            <a:r>
              <a:rPr lang="zh-CN" altLang="en-US" b="0" dirty="0">
                <a:solidFill>
                  <a:srgbClr val="C00000"/>
                </a:solidFill>
                <a:latin typeface="-apple-system"/>
              </a:rPr>
              <a:t>上级模块</a:t>
            </a:r>
            <a:endParaRPr lang="en-US" altLang="zh-CN" b="0" dirty="0">
              <a:solidFill>
                <a:srgbClr val="C00000"/>
              </a:solidFill>
              <a:latin typeface="-apple-system"/>
            </a:endParaRPr>
          </a:p>
          <a:p>
            <a:r>
              <a:rPr lang="zh-CN" altLang="en-US" b="0" dirty="0">
                <a:solidFill>
                  <a:srgbClr val="002060"/>
                </a:solidFill>
                <a:latin typeface="-apple-system"/>
                <a:sym typeface="微软雅黑" panose="020B0503020204020204" pitchFamily="34" charset="-122"/>
              </a:rPr>
              <a:t>桩模块：用于模拟</a:t>
            </a:r>
            <a:r>
              <a:rPr lang="zh-CN" altLang="zh-CN" b="0" dirty="0">
                <a:solidFill>
                  <a:srgbClr val="002060"/>
                </a:solidFill>
                <a:latin typeface="-apple-system"/>
                <a:sym typeface="微软雅黑" panose="020B0503020204020204" pitchFamily="34" charset="-122"/>
              </a:rPr>
              <a:t>被测试模块所</a:t>
            </a:r>
            <a:r>
              <a:rPr lang="zh-CN" altLang="zh-CN" b="0" dirty="0">
                <a:solidFill>
                  <a:srgbClr val="C00000"/>
                </a:solidFill>
                <a:latin typeface="-apple-system"/>
                <a:sym typeface="微软雅黑" panose="020B0503020204020204" pitchFamily="34" charset="-122"/>
              </a:rPr>
              <a:t>调用的</a:t>
            </a:r>
            <a:r>
              <a:rPr lang="zh-CN" altLang="en-US" b="0" dirty="0">
                <a:solidFill>
                  <a:srgbClr val="C00000"/>
                </a:solidFill>
                <a:latin typeface="-apple-system"/>
                <a:sym typeface="微软雅黑" panose="020B0503020204020204" pitchFamily="34" charset="-122"/>
              </a:rPr>
              <a:t>下级</a:t>
            </a:r>
            <a:r>
              <a:rPr lang="zh-CN" altLang="zh-CN" b="0" dirty="0">
                <a:solidFill>
                  <a:srgbClr val="C00000"/>
                </a:solidFill>
                <a:latin typeface="-apple-system"/>
                <a:sym typeface="微软雅黑" panose="020B0503020204020204" pitchFamily="34" charset="-122"/>
              </a:rPr>
              <a:t>模块</a:t>
            </a:r>
            <a:r>
              <a:rPr lang="zh-CN" altLang="en-US" b="0" dirty="0">
                <a:solidFill>
                  <a:srgbClr val="002060"/>
                </a:solidFill>
                <a:latin typeface="-apple-system"/>
                <a:sym typeface="微软雅黑" panose="020B0503020204020204" pitchFamily="34" charset="-122"/>
              </a:rPr>
              <a:t>，</a:t>
            </a:r>
            <a:r>
              <a:rPr lang="zh-CN" altLang="zh-CN" b="0" dirty="0">
                <a:solidFill>
                  <a:srgbClr val="002060"/>
                </a:solidFill>
                <a:latin typeface="-apple-system"/>
                <a:sym typeface="微软雅黑" panose="020B0503020204020204" pitchFamily="34" charset="-122"/>
              </a:rPr>
              <a:t>返回被测模块所需的信息</a:t>
            </a:r>
            <a:r>
              <a:rPr lang="zh-CN" altLang="en-US" b="0" dirty="0">
                <a:solidFill>
                  <a:srgbClr val="002060"/>
                </a:solidFill>
                <a:latin typeface="-apple-system"/>
                <a:sym typeface="微软雅黑" panose="020B0503020204020204" pitchFamily="34" charset="-122"/>
              </a:rPr>
              <a:t>。</a:t>
            </a:r>
            <a:endParaRPr lang="en-US" altLang="zh-CN" b="0" dirty="0">
              <a:solidFill>
                <a:srgbClr val="002060"/>
              </a:solidFill>
              <a:latin typeface="-apple-system"/>
              <a:sym typeface="微软雅黑" panose="020B0503020204020204" pitchFamily="34" charset="-122"/>
            </a:endParaRPr>
          </a:p>
          <a:p>
            <a:endParaRPr lang="zh-CN" altLang="en-US" dirty="0"/>
          </a:p>
        </p:txBody>
      </p:sp>
    </p:spTree>
    <p:extLst>
      <p:ext uri="{BB962C8B-B14F-4D97-AF65-F5344CB8AC3E}">
        <p14:creationId xmlns:p14="http://schemas.microsoft.com/office/powerpoint/2010/main" val="1694858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桩模块的实现</a:t>
            </a:r>
          </a:p>
        </p:txBody>
      </p:sp>
      <p:sp>
        <p:nvSpPr>
          <p:cNvPr id="19" name="文本框 18">
            <a:extLst>
              <a:ext uri="{FF2B5EF4-FFF2-40B4-BE49-F238E27FC236}">
                <a16:creationId xmlns:a16="http://schemas.microsoft.com/office/drawing/2014/main" id="{835B16F2-3238-4E89-B44B-8783E14B7EF0}"/>
              </a:ext>
            </a:extLst>
          </p:cNvPr>
          <p:cNvSpPr txBox="1"/>
          <p:nvPr/>
        </p:nvSpPr>
        <p:spPr>
          <a:xfrm>
            <a:off x="550590" y="926619"/>
            <a:ext cx="11362739" cy="1388072"/>
          </a:xfrm>
          <a:prstGeom prst="rect">
            <a:avLst/>
          </a:prstGeom>
          <a:noFill/>
        </p:spPr>
        <p:txBody>
          <a:bodyPr wrap="square" rtlCol="0">
            <a:spAutoFit/>
          </a:bodyPr>
          <a:lstStyle/>
          <a:p>
            <a:pPr marL="342900" lvl="1" indent="-342900">
              <a:lnSpc>
                <a:spcPct val="90000"/>
              </a:lnSpc>
              <a:spcBef>
                <a:spcPct val="20000"/>
              </a:spcBef>
              <a:buFont typeface="Wingdings" panose="05000000000000000000" pitchFamily="2" charset="2"/>
              <a:buChar char=""/>
            </a:pPr>
            <a:r>
              <a:rPr kumimoji="1" lang="zh-CN" altLang="en-US" sz="3000" dirty="0">
                <a:solidFill>
                  <a:srgbClr val="002060"/>
                </a:solidFill>
                <a:latin typeface="+mn-lt"/>
                <a:ea typeface="+mn-ea"/>
                <a:cs typeface="微软雅黑" panose="020B0503020204020204" charset="-122"/>
              </a:rPr>
              <a:t>实现桩的逻辑</a:t>
            </a:r>
          </a:p>
          <a:p>
            <a:pPr marL="742950" lvl="1" indent="-285750" eaLnBrk="1" fontAlgn="auto" hangingPunct="1">
              <a:lnSpc>
                <a:spcPct val="90000"/>
              </a:lnSpc>
              <a:spcBef>
                <a:spcPct val="20000"/>
              </a:spcBef>
              <a:spcAft>
                <a:spcPts val="0"/>
              </a:spcAft>
              <a:buFont typeface="Wingdings" panose="05000000000000000000" pitchFamily="2" charset="2"/>
              <a:buChar char="ü"/>
            </a:pPr>
            <a:r>
              <a:rPr kumimoji="1" lang="zh-CN" altLang="en-US" sz="2600" dirty="0">
                <a:solidFill>
                  <a:srgbClr val="002060"/>
                </a:solidFill>
                <a:latin typeface="+mn-lt"/>
                <a:ea typeface="+mn-ea"/>
                <a:cs typeface="微软雅黑" panose="020B0503020204020204" charset="-122"/>
              </a:rPr>
              <a:t>对于简单的情况，桩只需要返回固定的数据。</a:t>
            </a:r>
          </a:p>
          <a:p>
            <a:pPr marL="742950" lvl="1" indent="-285750" eaLnBrk="1" fontAlgn="auto" hangingPunct="1">
              <a:lnSpc>
                <a:spcPct val="90000"/>
              </a:lnSpc>
              <a:spcBef>
                <a:spcPct val="20000"/>
              </a:spcBef>
              <a:spcAft>
                <a:spcPts val="0"/>
              </a:spcAft>
              <a:buFont typeface="Wingdings" panose="05000000000000000000" pitchFamily="2" charset="2"/>
              <a:buChar char="ü"/>
            </a:pPr>
            <a:r>
              <a:rPr kumimoji="1" lang="zh-CN" altLang="en-US" sz="2600" dirty="0">
                <a:solidFill>
                  <a:srgbClr val="002060"/>
                </a:solidFill>
                <a:latin typeface="+mn-lt"/>
                <a:ea typeface="+mn-ea"/>
                <a:cs typeface="微软雅黑" panose="020B0503020204020204" charset="-122"/>
              </a:rPr>
              <a:t>对于更复杂的情况，桩可能需要根据输入参数动态生成不同的响应。</a:t>
            </a:r>
          </a:p>
        </p:txBody>
      </p:sp>
      <p:sp>
        <p:nvSpPr>
          <p:cNvPr id="21" name="矩形 20"/>
          <p:cNvSpPr/>
          <p:nvPr/>
        </p:nvSpPr>
        <p:spPr>
          <a:xfrm>
            <a:off x="550590" y="2405802"/>
            <a:ext cx="8748972" cy="4275016"/>
          </a:xfrm>
          <a:prstGeom prst="rect">
            <a:avLst/>
          </a:prstGeom>
          <a:ln>
            <a:solidFill>
              <a:schemeClr val="accent1"/>
            </a:solidFill>
          </a:ln>
        </p:spPr>
        <p:txBody>
          <a:bodyPr wrap="square" lIns="0" tIns="0">
            <a:spAutoFit/>
          </a:bodyPr>
          <a:lstStyle/>
          <a:p>
            <a:pPr>
              <a:spcBef>
                <a:spcPct val="20000"/>
              </a:spcBef>
              <a:buClr>
                <a:schemeClr val="bg2"/>
              </a:buClr>
              <a:buSzPct val="75000"/>
              <a:buFont typeface="Wingdings" pitchFamily="2" charset="2"/>
              <a:buChar char="n"/>
              <a:defRPr/>
            </a:pPr>
            <a:r>
              <a:rPr lang="en-US" altLang="zh-CN" sz="1800" kern="0" dirty="0">
                <a:solidFill>
                  <a:srgbClr val="C00000"/>
                </a:solidFill>
                <a:ea typeface="微软雅黑" pitchFamily="34" charset="-122"/>
                <a:cs typeface="Times New Roman" pitchFamily="18" charset="0"/>
              </a:rPr>
              <a:t>//</a:t>
            </a:r>
            <a:r>
              <a:rPr lang="zh-CN" altLang="en-US" sz="1800" kern="0" dirty="0">
                <a:solidFill>
                  <a:srgbClr val="C00000"/>
                </a:solidFill>
                <a:ea typeface="微软雅黑" pitchFamily="34" charset="-122"/>
                <a:cs typeface="Times New Roman" pitchFamily="18" charset="0"/>
              </a:rPr>
              <a:t>这是待测模块</a:t>
            </a:r>
            <a:endParaRPr lang="en-US" altLang="zh-CN" sz="1800" kern="0" dirty="0">
              <a:solidFill>
                <a:srgbClr val="C00000"/>
              </a:solidFill>
              <a:ea typeface="微软雅黑" pitchFamily="34" charset="-122"/>
              <a:cs typeface="Times New Roman" pitchFamily="18" charset="0"/>
            </a:endParaRPr>
          </a:p>
          <a:p>
            <a:pPr>
              <a:spcBef>
                <a:spcPct val="20000"/>
              </a:spcBef>
              <a:buClr>
                <a:schemeClr val="bg2"/>
              </a:buClr>
              <a:buSzPct val="75000"/>
              <a:buFont typeface="Wingdings" pitchFamily="2" charset="2"/>
              <a:buChar char="n"/>
              <a:defRPr/>
            </a:pPr>
            <a:r>
              <a:rPr lang="en-US" altLang="zh-CN" sz="1800" kern="0" dirty="0">
                <a:solidFill>
                  <a:srgbClr val="C00000"/>
                </a:solidFill>
                <a:ea typeface="微软雅黑" pitchFamily="34" charset="-122"/>
                <a:cs typeface="Times New Roman" pitchFamily="18" charset="0"/>
              </a:rPr>
              <a:t>public void </a:t>
            </a:r>
            <a:r>
              <a:rPr lang="en-US" altLang="zh-CN" sz="1800" kern="0" dirty="0" err="1">
                <a:solidFill>
                  <a:srgbClr val="C00000"/>
                </a:solidFill>
                <a:ea typeface="微软雅黑" pitchFamily="34" charset="-122"/>
                <a:cs typeface="Times New Roman" pitchFamily="18" charset="0"/>
              </a:rPr>
              <a:t>returnBook</a:t>
            </a:r>
            <a:r>
              <a:rPr lang="en-US" altLang="zh-CN" sz="1800" kern="0" dirty="0">
                <a:solidFill>
                  <a:srgbClr val="C00000"/>
                </a:solidFill>
                <a:ea typeface="微软雅黑" pitchFamily="34" charset="-122"/>
                <a:cs typeface="Times New Roman" pitchFamily="18" charset="0"/>
              </a:rPr>
              <a:t>(</a:t>
            </a:r>
            <a:r>
              <a:rPr lang="en-US" altLang="zh-CN" sz="1800" kern="0" dirty="0" err="1">
                <a:solidFill>
                  <a:srgbClr val="C00000"/>
                </a:solidFill>
                <a:ea typeface="微软雅黑" pitchFamily="34" charset="-122"/>
                <a:cs typeface="Times New Roman" pitchFamily="18" charset="0"/>
              </a:rPr>
              <a:t>int</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bookid</a:t>
            </a:r>
            <a:r>
              <a:rPr lang="en-US" altLang="zh-CN" sz="1800" kern="0" dirty="0">
                <a:solidFill>
                  <a:srgbClr val="C00000"/>
                </a:solidFill>
                <a:ea typeface="微软雅黑" pitchFamily="34" charset="-122"/>
                <a:cs typeface="Times New Roman" pitchFamily="18" charset="0"/>
              </a:rPr>
              <a:t>){     </a:t>
            </a:r>
            <a:endParaRPr lang="en-US" altLang="zh-CN" sz="1600" kern="0" dirty="0">
              <a:solidFill>
                <a:srgbClr val="C00000"/>
              </a:solidFill>
              <a:latin typeface="Times New Roman" pitchFamily="18" charset="0"/>
              <a:ea typeface="微软雅黑" pitchFamily="34" charset="-122"/>
              <a:cs typeface="Times New Roman" pitchFamily="18" charset="0"/>
            </a:endParaRPr>
          </a:p>
          <a:p>
            <a:pPr>
              <a:spcBef>
                <a:spcPct val="20000"/>
              </a:spcBef>
              <a:buClr>
                <a:schemeClr val="bg2"/>
              </a:buClr>
              <a:buSzPct val="75000"/>
              <a:buFont typeface="Wingdings" pitchFamily="2" charset="2"/>
              <a:buChar char="n"/>
              <a:defRPr/>
            </a:pPr>
            <a:r>
              <a:rPr lang="en-US" altLang="zh-CN" sz="1800" kern="0" dirty="0">
                <a:solidFill>
                  <a:srgbClr val="C00000"/>
                </a:solidFill>
                <a:latin typeface="Times New Roman" pitchFamily="18" charset="0"/>
                <a:ea typeface="微软雅黑" pitchFamily="34" charset="-122"/>
                <a:cs typeface="Times New Roman" pitchFamily="18" charset="0"/>
              </a:rPr>
              <a:t>      ………………..</a:t>
            </a: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        </a:t>
            </a:r>
            <a:r>
              <a:rPr lang="en-US" altLang="zh-CN" sz="1800" kern="0" dirty="0" err="1">
                <a:solidFill>
                  <a:srgbClr val="C00000"/>
                </a:solidFill>
                <a:latin typeface="Times New Roman" pitchFamily="18" charset="0"/>
                <a:ea typeface="微软雅黑" pitchFamily="34" charset="-122"/>
                <a:cs typeface="Times New Roman" pitchFamily="18" charset="0"/>
              </a:rPr>
              <a:t>int</a:t>
            </a:r>
            <a:r>
              <a:rPr lang="en-US" altLang="zh-CN" sz="1800" kern="0" dirty="0">
                <a:solidFill>
                  <a:srgbClr val="C00000"/>
                </a:solidFill>
                <a:latin typeface="Times New Roman" pitchFamily="18" charset="0"/>
                <a:ea typeface="微软雅黑" pitchFamily="34" charset="-122"/>
                <a:cs typeface="Times New Roman" pitchFamily="18" charset="0"/>
              </a:rPr>
              <a:t> ret=penalty(…. </a:t>
            </a:r>
            <a:r>
              <a:rPr lang="zh-CN" altLang="en-US" sz="1800" kern="0" dirty="0">
                <a:solidFill>
                  <a:srgbClr val="C00000"/>
                </a:solidFill>
                <a:latin typeface="Times New Roman" pitchFamily="18" charset="0"/>
                <a:ea typeface="微软雅黑" pitchFamily="34" charset="-122"/>
                <a:cs typeface="Times New Roman" pitchFamily="18" charset="0"/>
              </a:rPr>
              <a:t>，</a:t>
            </a:r>
            <a:r>
              <a:rPr lang="en-US" altLang="zh-CN" sz="1800" kern="0" dirty="0">
                <a:solidFill>
                  <a:srgbClr val="C00000"/>
                </a:solidFill>
                <a:latin typeface="Times New Roman" pitchFamily="18" charset="0"/>
                <a:ea typeface="微软雅黑" pitchFamily="34" charset="-122"/>
                <a:cs typeface="Times New Roman" pitchFamily="18" charset="0"/>
              </a:rPr>
              <a:t>…. );     </a:t>
            </a:r>
            <a:r>
              <a:rPr lang="en-US" altLang="zh-CN" sz="1600" kern="0" dirty="0">
                <a:solidFill>
                  <a:srgbClr val="C00000"/>
                </a:solidFill>
                <a:latin typeface="Times New Roman" pitchFamily="18" charset="0"/>
                <a:ea typeface="微软雅黑" pitchFamily="34" charset="-122"/>
                <a:cs typeface="Times New Roman" pitchFamily="18" charset="0"/>
              </a:rPr>
              <a:t>//</a:t>
            </a:r>
            <a:r>
              <a:rPr lang="zh-CN" altLang="en-US" sz="1600" kern="0" dirty="0">
                <a:solidFill>
                  <a:srgbClr val="C00000"/>
                </a:solidFill>
                <a:latin typeface="Times New Roman" pitchFamily="18" charset="0"/>
                <a:ea typeface="微软雅黑" pitchFamily="34" charset="-122"/>
                <a:cs typeface="Times New Roman" pitchFamily="18" charset="0"/>
              </a:rPr>
              <a:t>超期罚款模块</a:t>
            </a:r>
            <a:r>
              <a:rPr lang="en-US" altLang="zh-CN" sz="1600" kern="0" dirty="0">
                <a:solidFill>
                  <a:srgbClr val="C00000"/>
                </a:solidFill>
                <a:latin typeface="Times New Roman" pitchFamily="18" charset="0"/>
                <a:ea typeface="微软雅黑" pitchFamily="34" charset="-122"/>
                <a:cs typeface="Times New Roman" pitchFamily="18" charset="0"/>
              </a:rPr>
              <a:t>,ret</a:t>
            </a:r>
            <a:r>
              <a:rPr lang="zh-CN" altLang="en-US" sz="1600" kern="0" dirty="0">
                <a:solidFill>
                  <a:srgbClr val="C00000"/>
                </a:solidFill>
                <a:latin typeface="Times New Roman" pitchFamily="18" charset="0"/>
                <a:ea typeface="微软雅黑" pitchFamily="34" charset="-122"/>
                <a:cs typeface="Times New Roman" pitchFamily="18" charset="0"/>
              </a:rPr>
              <a:t>为</a:t>
            </a:r>
            <a:r>
              <a:rPr lang="en-US" altLang="zh-CN" sz="1600" kern="0" dirty="0">
                <a:solidFill>
                  <a:srgbClr val="C00000"/>
                </a:solidFill>
                <a:latin typeface="Times New Roman" pitchFamily="18" charset="0"/>
                <a:ea typeface="微软雅黑" pitchFamily="34" charset="-122"/>
                <a:cs typeface="Times New Roman" pitchFamily="18" charset="0"/>
              </a:rPr>
              <a:t>1</a:t>
            </a:r>
            <a:r>
              <a:rPr lang="zh-CN" altLang="en-US" sz="1600" kern="0" dirty="0">
                <a:solidFill>
                  <a:srgbClr val="C00000"/>
                </a:solidFill>
                <a:latin typeface="Times New Roman" pitchFamily="18" charset="0"/>
                <a:ea typeface="微软雅黑" pitchFamily="34" charset="-122"/>
                <a:cs typeface="Times New Roman" pitchFamily="18" charset="0"/>
              </a:rPr>
              <a:t>表示已经缴纳罚款。</a:t>
            </a:r>
            <a:endParaRPr lang="en-US" altLang="zh-CN" sz="1600" kern="0" dirty="0">
              <a:solidFill>
                <a:srgbClr val="C00000"/>
              </a:solidFill>
              <a:latin typeface="Times New Roman" pitchFamily="18" charset="0"/>
              <a:ea typeface="微软雅黑" pitchFamily="34" charset="-122"/>
              <a:cs typeface="Times New Roman" pitchFamily="18" charset="0"/>
            </a:endParaRPr>
          </a:p>
          <a:p>
            <a:pPr marL="342900" indent="-342900">
              <a:spcBef>
                <a:spcPct val="20000"/>
              </a:spcBef>
              <a:buClr>
                <a:schemeClr val="bg2"/>
              </a:buClr>
              <a:buSzPct val="75000"/>
              <a:defRPr/>
            </a:pPr>
            <a:r>
              <a:rPr lang="en-US" altLang="zh-CN" sz="1600" kern="0" dirty="0">
                <a:solidFill>
                  <a:srgbClr val="C00000"/>
                </a:solidFill>
                <a:latin typeface="Times New Roman" pitchFamily="18" charset="0"/>
                <a:ea typeface="微软雅黑" pitchFamily="34" charset="-122"/>
                <a:cs typeface="Times New Roman" pitchFamily="18" charset="0"/>
              </a:rPr>
              <a:t>          ………………………</a:t>
            </a:r>
          </a:p>
          <a:p>
            <a:pPr marL="342900" indent="-342900">
              <a:spcBef>
                <a:spcPct val="20000"/>
              </a:spcBef>
              <a:buClr>
                <a:schemeClr val="bg2"/>
              </a:buClr>
              <a:buSzPct val="75000"/>
              <a:defRPr/>
            </a:pPr>
            <a:r>
              <a:rPr lang="en-US" altLang="zh-CN" sz="1800" kern="0" dirty="0">
                <a:solidFill>
                  <a:srgbClr val="C00000"/>
                </a:solidFill>
                <a:ea typeface="微软雅黑" pitchFamily="34" charset="-122"/>
                <a:cs typeface="Times New Roman" pitchFamily="18" charset="0"/>
              </a:rPr>
              <a:t>  }</a:t>
            </a:r>
          </a:p>
          <a:p>
            <a:pPr marL="342900" indent="-342900">
              <a:spcBef>
                <a:spcPct val="20000"/>
              </a:spcBef>
              <a:buClr>
                <a:schemeClr val="bg2"/>
              </a:buClr>
              <a:buSzPct val="75000"/>
              <a:defRPr/>
            </a:pPr>
            <a:r>
              <a:rPr lang="en-US" altLang="zh-CN" sz="1800" kern="0" dirty="0">
                <a:solidFill>
                  <a:srgbClr val="C00000"/>
                </a:solidFill>
                <a:ea typeface="微软雅黑" pitchFamily="34" charset="-122"/>
                <a:cs typeface="Times New Roman" pitchFamily="18" charset="0"/>
              </a:rPr>
              <a:t> //</a:t>
            </a:r>
            <a:r>
              <a:rPr lang="zh-CN" altLang="en-US" sz="1800" kern="0" dirty="0">
                <a:solidFill>
                  <a:srgbClr val="C00000"/>
                </a:solidFill>
                <a:ea typeface="微软雅黑" pitchFamily="34" charset="-122"/>
                <a:cs typeface="Times New Roman" pitchFamily="18" charset="0"/>
              </a:rPr>
              <a:t>这是编写的桩模块</a:t>
            </a:r>
            <a:endParaRPr lang="en-US" altLang="zh-CN" sz="1800" kern="0" dirty="0">
              <a:solidFill>
                <a:srgbClr val="C00000"/>
              </a:solidFill>
              <a:ea typeface="微软雅黑" pitchFamily="34" charset="-122"/>
              <a:cs typeface="Times New Roman" pitchFamily="18" charset="0"/>
            </a:endParaRPr>
          </a:p>
          <a:p>
            <a:pPr marL="342900" indent="-342900">
              <a:spcBef>
                <a:spcPct val="20000"/>
              </a:spcBef>
              <a:buClr>
                <a:schemeClr val="bg2"/>
              </a:buClr>
              <a:buSzPct val="75000"/>
              <a:defRPr/>
            </a:pP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int</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stub_penalty</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int</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uid</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int</a:t>
            </a:r>
            <a:r>
              <a:rPr lang="en-US" altLang="zh-CN" sz="1800" kern="0" dirty="0">
                <a:solidFill>
                  <a:srgbClr val="C00000"/>
                </a:solidFill>
                <a:ea typeface="微软雅黑" pitchFamily="34" charset="-122"/>
                <a:cs typeface="Times New Roman" pitchFamily="18" charset="0"/>
              </a:rPr>
              <a:t> </a:t>
            </a:r>
            <a:r>
              <a:rPr lang="en-US" altLang="zh-CN" sz="1800" kern="0" dirty="0" err="1">
                <a:solidFill>
                  <a:srgbClr val="C00000"/>
                </a:solidFill>
                <a:ea typeface="微软雅黑" pitchFamily="34" charset="-122"/>
                <a:cs typeface="Times New Roman" pitchFamily="18" charset="0"/>
              </a:rPr>
              <a:t>bookid</a:t>
            </a:r>
            <a:r>
              <a:rPr lang="en-US" altLang="zh-CN" sz="1800" kern="0" dirty="0">
                <a:solidFill>
                  <a:srgbClr val="C00000"/>
                </a:solidFill>
                <a:ea typeface="微软雅黑" pitchFamily="34" charset="-122"/>
                <a:cs typeface="Times New Roman" pitchFamily="18" charset="0"/>
              </a:rPr>
              <a:t>) </a:t>
            </a:r>
            <a:r>
              <a:rPr lang="en-US" altLang="zh-CN" sz="1600" kern="0" dirty="0">
                <a:solidFill>
                  <a:srgbClr val="C00000"/>
                </a:solidFill>
                <a:latin typeface="Times New Roman" pitchFamily="18" charset="0"/>
                <a:ea typeface="微软雅黑" pitchFamily="34" charset="-122"/>
                <a:cs typeface="Times New Roman" pitchFamily="18" charset="0"/>
              </a:rPr>
              <a:t>{  </a:t>
            </a:r>
            <a:r>
              <a:rPr lang="en-US" altLang="zh-CN" sz="1800" kern="0" dirty="0">
                <a:solidFill>
                  <a:srgbClr val="C00000"/>
                </a:solidFill>
                <a:ea typeface="微软雅黑" pitchFamily="34" charset="-122"/>
                <a:cs typeface="Times New Roman" pitchFamily="18" charset="0"/>
              </a:rPr>
              <a:t>//</a:t>
            </a:r>
            <a:r>
              <a:rPr lang="zh-CN" altLang="en-US" sz="1600" kern="0" dirty="0">
                <a:solidFill>
                  <a:srgbClr val="C00000"/>
                </a:solidFill>
                <a:ea typeface="微软雅黑" pitchFamily="34" charset="-122"/>
                <a:cs typeface="Times New Roman" pitchFamily="18" charset="0"/>
              </a:rPr>
              <a:t>无须真的完成罚款计算</a:t>
            </a:r>
            <a:r>
              <a:rPr lang="en-US" altLang="zh-CN" sz="1600" kern="0" dirty="0">
                <a:solidFill>
                  <a:srgbClr val="C00000"/>
                </a:solidFill>
                <a:ea typeface="微软雅黑" pitchFamily="34" charset="-122"/>
                <a:cs typeface="Times New Roman" pitchFamily="18" charset="0"/>
              </a:rPr>
              <a:t>,</a:t>
            </a:r>
            <a:r>
              <a:rPr lang="zh-CN" altLang="en-US" sz="1600" kern="0" dirty="0">
                <a:solidFill>
                  <a:srgbClr val="C00000"/>
                </a:solidFill>
                <a:ea typeface="微软雅黑" pitchFamily="34" charset="-122"/>
                <a:cs typeface="Times New Roman" pitchFamily="18" charset="0"/>
              </a:rPr>
              <a:t>返回一个预期的结果即可</a:t>
            </a:r>
            <a:endParaRPr lang="en-US" altLang="zh-CN" sz="1800" kern="0" dirty="0">
              <a:solidFill>
                <a:srgbClr val="C00000"/>
              </a:solidFill>
              <a:ea typeface="微软雅黑" pitchFamily="34" charset="-122"/>
              <a:cs typeface="Times New Roman" pitchFamily="18" charset="0"/>
            </a:endParaRP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          if </a:t>
            </a:r>
            <a:r>
              <a:rPr lang="en-US" altLang="zh-CN" sz="1800" kern="0" dirty="0" err="1">
                <a:solidFill>
                  <a:srgbClr val="C00000"/>
                </a:solidFill>
                <a:latin typeface="Times New Roman" pitchFamily="18" charset="0"/>
                <a:ea typeface="微软雅黑" pitchFamily="34" charset="-122"/>
                <a:cs typeface="Times New Roman" pitchFamily="18" charset="0"/>
              </a:rPr>
              <a:t>uid</a:t>
            </a:r>
            <a:r>
              <a:rPr lang="en-US" altLang="zh-CN" sz="1800" kern="0" dirty="0">
                <a:solidFill>
                  <a:srgbClr val="C00000"/>
                </a:solidFill>
                <a:latin typeface="Times New Roman" pitchFamily="18" charset="0"/>
                <a:ea typeface="微软雅黑" pitchFamily="34" charset="-122"/>
                <a:cs typeface="Times New Roman" pitchFamily="18" charset="0"/>
              </a:rPr>
              <a:t>=111  then</a:t>
            </a: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               return  1</a:t>
            </a:r>
            <a:r>
              <a:rPr lang="zh-CN" altLang="en-US" sz="1800" kern="0" dirty="0">
                <a:solidFill>
                  <a:srgbClr val="C00000"/>
                </a:solidFill>
                <a:latin typeface="Times New Roman" pitchFamily="18" charset="0"/>
                <a:ea typeface="微软雅黑" pitchFamily="34" charset="-122"/>
                <a:cs typeface="Times New Roman" pitchFamily="18" charset="0"/>
              </a:rPr>
              <a:t>；</a:t>
            </a:r>
            <a:endParaRPr lang="en-US" altLang="zh-CN" sz="1800" kern="0" dirty="0">
              <a:solidFill>
                <a:srgbClr val="C00000"/>
              </a:solidFill>
              <a:latin typeface="Times New Roman" pitchFamily="18" charset="0"/>
              <a:ea typeface="微软雅黑" pitchFamily="34" charset="-122"/>
              <a:cs typeface="Times New Roman" pitchFamily="18" charset="0"/>
            </a:endParaRP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          else </a:t>
            </a: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              return  0</a:t>
            </a:r>
            <a:r>
              <a:rPr lang="zh-CN" altLang="en-US" sz="1800" kern="0" dirty="0">
                <a:solidFill>
                  <a:srgbClr val="C00000"/>
                </a:solidFill>
                <a:latin typeface="Times New Roman" pitchFamily="18" charset="0"/>
                <a:ea typeface="微软雅黑" pitchFamily="34" charset="-122"/>
                <a:cs typeface="Times New Roman" pitchFamily="18" charset="0"/>
              </a:rPr>
              <a:t>；</a:t>
            </a:r>
            <a:r>
              <a:rPr lang="en-US" altLang="zh-CN" sz="1800" kern="0" dirty="0">
                <a:solidFill>
                  <a:srgbClr val="C00000"/>
                </a:solidFill>
                <a:latin typeface="Times New Roman" pitchFamily="18" charset="0"/>
                <a:ea typeface="微软雅黑" pitchFamily="34" charset="-122"/>
                <a:cs typeface="Times New Roman" pitchFamily="18" charset="0"/>
              </a:rPr>
              <a:t>   </a:t>
            </a:r>
          </a:p>
          <a:p>
            <a:pPr marL="342900" indent="-342900">
              <a:spcBef>
                <a:spcPct val="20000"/>
              </a:spcBef>
              <a:buClr>
                <a:schemeClr val="bg2"/>
              </a:buClr>
              <a:buSzPct val="75000"/>
              <a:defRPr/>
            </a:pPr>
            <a:r>
              <a:rPr lang="en-US" altLang="zh-CN" sz="1800" kern="0" dirty="0">
                <a:solidFill>
                  <a:srgbClr val="C00000"/>
                </a:solidFill>
                <a:latin typeface="Times New Roman" pitchFamily="18" charset="0"/>
                <a:ea typeface="微软雅黑" pitchFamily="34" charset="-122"/>
                <a:cs typeface="Times New Roman" pitchFamily="18" charset="0"/>
              </a:rPr>
              <a:t>}</a:t>
            </a:r>
            <a:endParaRPr lang="zh-CN" altLang="en-US" sz="1800" kern="0" dirty="0">
              <a:solidFill>
                <a:srgbClr val="C00000"/>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19379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en-US" altLang="zh-CN" dirty="0"/>
              <a:t>2.  </a:t>
            </a:r>
            <a:r>
              <a:rPr lang="zh-CN" altLang="en-US" dirty="0"/>
              <a:t>集成测试</a:t>
            </a:r>
          </a:p>
        </p:txBody>
      </p:sp>
      <p:sp>
        <p:nvSpPr>
          <p:cNvPr id="132101" name="Rectangle 5"/>
          <p:cNvSpPr>
            <a:spLocks noGrp="1" noChangeArrowheads="1"/>
          </p:cNvSpPr>
          <p:nvPr>
            <p:ph idx="1"/>
          </p:nvPr>
        </p:nvSpPr>
        <p:spPr>
          <a:xfrm>
            <a:off x="539750" y="980728"/>
            <a:ext cx="10920052" cy="5040312"/>
          </a:xfrm>
        </p:spPr>
        <p:txBody>
          <a:bodyPr>
            <a:normAutofit/>
          </a:bodyPr>
          <a:lstStyle/>
          <a:p>
            <a:pPr>
              <a:buClr>
                <a:srgbClr val="C00000"/>
              </a:buClr>
              <a:defRPr/>
            </a:pPr>
            <a:r>
              <a:rPr lang="zh-CN" altLang="en-US" sz="2800" dirty="0"/>
              <a:t>为什么进行集成测试</a:t>
            </a:r>
            <a:endParaRPr lang="en-US" altLang="zh-CN" sz="2800" dirty="0"/>
          </a:p>
          <a:p>
            <a:pPr lvl="1">
              <a:defRPr/>
            </a:pPr>
            <a:r>
              <a:rPr lang="zh-CN" altLang="en-US" sz="2400" dirty="0"/>
              <a:t>通过单元测试的模块集成在一起时，仍然可能出错，如调用顺序不当、参数传入或传出错误等</a:t>
            </a:r>
            <a:endParaRPr lang="en-US" altLang="zh-CN" sz="2000" dirty="0"/>
          </a:p>
          <a:p>
            <a:r>
              <a:rPr lang="zh-CN" altLang="en-US" sz="2800" dirty="0"/>
              <a:t>集成测试的重点</a:t>
            </a:r>
            <a:endParaRPr lang="en-US" altLang="zh-CN" sz="2800" dirty="0"/>
          </a:p>
          <a:p>
            <a:pPr lvl="1"/>
            <a:r>
              <a:rPr lang="zh-CN" altLang="en-US" sz="2400" dirty="0"/>
              <a:t>模块间的接口是否按预期工作，包括数据格式、协议和交互流程等</a:t>
            </a:r>
            <a:endParaRPr lang="en-US" altLang="zh-CN" sz="2400" dirty="0"/>
          </a:p>
          <a:p>
            <a:pPr lvl="1"/>
            <a:r>
              <a:rPr lang="zh-CN" altLang="en-US" sz="2400" dirty="0"/>
              <a:t>集成后的功能是否达到预期</a:t>
            </a:r>
          </a:p>
          <a:p>
            <a:r>
              <a:rPr lang="zh-CN" altLang="en-US" sz="2800" dirty="0"/>
              <a:t>测试技术</a:t>
            </a:r>
            <a:endParaRPr lang="en-US" altLang="zh-CN" sz="2800" dirty="0"/>
          </a:p>
          <a:p>
            <a:pPr lvl="1"/>
            <a:r>
              <a:rPr lang="zh-CN" altLang="en-US" sz="2400" dirty="0"/>
              <a:t>采用</a:t>
            </a:r>
            <a:r>
              <a:rPr lang="zh-CN" altLang="en-US" sz="2400" b="1" dirty="0">
                <a:solidFill>
                  <a:srgbClr val="C00000"/>
                </a:solidFill>
              </a:rPr>
              <a:t>黑盒测试技术</a:t>
            </a:r>
            <a:endParaRPr lang="en-US" altLang="zh-CN" sz="2400" b="1" dirty="0">
              <a:solidFill>
                <a:srgbClr val="C00000"/>
              </a:solidFill>
            </a:endParaRPr>
          </a:p>
          <a:p>
            <a:r>
              <a:rPr lang="zh-CN" altLang="en-US" sz="2800" dirty="0"/>
              <a:t>集成测试的依据</a:t>
            </a:r>
            <a:endParaRPr lang="en-US" altLang="zh-CN" sz="2800" dirty="0"/>
          </a:p>
          <a:p>
            <a:pPr lvl="1"/>
            <a:r>
              <a:rPr lang="zh-CN" altLang="en-US" sz="2400" dirty="0"/>
              <a:t>软件体系结构</a:t>
            </a:r>
            <a:endParaRPr lang="en-US" altLang="zh-CN" sz="2400" dirty="0"/>
          </a:p>
          <a:p>
            <a:endParaRPr lang="zh-CN" altLang="en-US" dirty="0"/>
          </a:p>
        </p:txBody>
      </p:sp>
    </p:spTree>
    <p:extLst>
      <p:ext uri="{BB962C8B-B14F-4D97-AF65-F5344CB8AC3E}">
        <p14:creationId xmlns:p14="http://schemas.microsoft.com/office/powerpoint/2010/main" val="38235536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title"/>
          </p:nvPr>
        </p:nvSpPr>
        <p:spPr/>
        <p:txBody>
          <a:bodyPr/>
          <a:lstStyle/>
          <a:p>
            <a:r>
              <a:rPr lang="zh-CN" altLang="en-US" dirty="0"/>
              <a:t>集成测试方法</a:t>
            </a:r>
          </a:p>
        </p:txBody>
      </p:sp>
      <p:sp>
        <p:nvSpPr>
          <p:cNvPr id="8" name="内容占位符 7"/>
          <p:cNvSpPr>
            <a:spLocks noGrp="1"/>
          </p:cNvSpPr>
          <p:nvPr>
            <p:ph idx="1"/>
          </p:nvPr>
        </p:nvSpPr>
        <p:spPr>
          <a:xfrm>
            <a:off x="539750" y="980728"/>
            <a:ext cx="10920052" cy="5040312"/>
          </a:xfrm>
        </p:spPr>
        <p:txBody>
          <a:bodyPr/>
          <a:lstStyle/>
          <a:p>
            <a:r>
              <a:rPr lang="zh-CN" altLang="en-US" sz="2800" dirty="0"/>
              <a:t>集成测试要遵循</a:t>
            </a:r>
            <a:r>
              <a:rPr lang="zh-CN" altLang="en-US" sz="2800" dirty="0">
                <a:solidFill>
                  <a:srgbClr val="C00000"/>
                </a:solidFill>
              </a:rPr>
              <a:t>循序渐进</a:t>
            </a:r>
            <a:r>
              <a:rPr lang="zh-CN" altLang="en-US" sz="2800" dirty="0"/>
              <a:t>的思路</a:t>
            </a:r>
            <a:endParaRPr lang="en-US" altLang="zh-CN" sz="2800" dirty="0"/>
          </a:p>
          <a:p>
            <a:r>
              <a:rPr lang="zh-CN" altLang="en-US" sz="2800" dirty="0"/>
              <a:t>自顶向下集成</a:t>
            </a:r>
          </a:p>
          <a:p>
            <a:pPr lvl="1"/>
            <a:r>
              <a:rPr lang="zh-CN" altLang="en-US" sz="2400" b="1" dirty="0">
                <a:solidFill>
                  <a:srgbClr val="C00000"/>
                </a:solidFill>
              </a:rPr>
              <a:t>深度优先</a:t>
            </a:r>
            <a:r>
              <a:rPr lang="zh-CN" altLang="en-US" sz="2400" dirty="0"/>
              <a:t>或者</a:t>
            </a:r>
            <a:r>
              <a:rPr lang="zh-CN" altLang="en-US" sz="2400" b="1" dirty="0">
                <a:solidFill>
                  <a:srgbClr val="C00000"/>
                </a:solidFill>
              </a:rPr>
              <a:t>广度优先</a:t>
            </a:r>
            <a:r>
              <a:rPr lang="zh-CN" altLang="en-US" sz="2400" dirty="0"/>
              <a:t>的策略把各个模块进行组装和测试</a:t>
            </a:r>
            <a:endParaRPr lang="en-US" altLang="zh-CN" sz="2400" dirty="0"/>
          </a:p>
          <a:p>
            <a:r>
              <a:rPr lang="zh-CN" altLang="en-US" sz="2800" dirty="0"/>
              <a:t>自底向上集成</a:t>
            </a:r>
          </a:p>
          <a:p>
            <a:pPr lvl="1"/>
            <a:r>
              <a:rPr lang="zh-CN" altLang="en-US" sz="2400" b="1" dirty="0">
                <a:solidFill>
                  <a:srgbClr val="C00000"/>
                </a:solidFill>
              </a:rPr>
              <a:t>自底向上进行组装和测试</a:t>
            </a:r>
          </a:p>
        </p:txBody>
      </p:sp>
      <p:sp>
        <p:nvSpPr>
          <p:cNvPr id="9" name="矩形 8"/>
          <p:cNvSpPr/>
          <p:nvPr/>
        </p:nvSpPr>
        <p:spPr>
          <a:xfrm>
            <a:off x="5159102" y="3320988"/>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M1</a:t>
            </a:r>
            <a:endParaRPr lang="zh-CN" altLang="en-US" sz="2000"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3137526" y="4401106"/>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M2</a:t>
            </a:r>
            <a:endParaRPr lang="zh-CN" altLang="en-US" sz="2000" dirty="0">
              <a:solidFill>
                <a:schemeClr val="bg1"/>
              </a:solidFill>
              <a:latin typeface="微软雅黑" panose="020B0503020204020204" charset="-122"/>
              <a:ea typeface="微软雅黑" panose="020B0503020204020204" charset="-122"/>
            </a:endParaRPr>
          </a:p>
        </p:txBody>
      </p:sp>
      <p:sp>
        <p:nvSpPr>
          <p:cNvPr id="13" name="矩形 12"/>
          <p:cNvSpPr/>
          <p:nvPr/>
        </p:nvSpPr>
        <p:spPr>
          <a:xfrm>
            <a:off x="5159102" y="4401108"/>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M3</a:t>
            </a:r>
            <a:endParaRPr lang="zh-CN" altLang="en-US" sz="2000" dirty="0">
              <a:solidFill>
                <a:schemeClr val="bg1"/>
              </a:solidFill>
              <a:latin typeface="微软雅黑" panose="020B0503020204020204" charset="-122"/>
              <a:ea typeface="微软雅黑" panose="020B0503020204020204" charset="-122"/>
            </a:endParaRPr>
          </a:p>
        </p:txBody>
      </p:sp>
      <p:sp>
        <p:nvSpPr>
          <p:cNvPr id="14" name="矩形 13"/>
          <p:cNvSpPr/>
          <p:nvPr/>
        </p:nvSpPr>
        <p:spPr>
          <a:xfrm>
            <a:off x="7463358" y="4401104"/>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M4</a:t>
            </a:r>
            <a:endParaRPr lang="zh-CN" altLang="en-US" sz="2000" dirty="0">
              <a:solidFill>
                <a:schemeClr val="bg1"/>
              </a:solidFill>
              <a:latin typeface="微软雅黑" panose="020B0503020204020204" charset="-122"/>
              <a:ea typeface="微软雅黑" panose="020B0503020204020204" charset="-122"/>
            </a:endParaRPr>
          </a:p>
        </p:txBody>
      </p:sp>
      <p:sp>
        <p:nvSpPr>
          <p:cNvPr id="15" name="矩形 14"/>
          <p:cNvSpPr/>
          <p:nvPr/>
        </p:nvSpPr>
        <p:spPr>
          <a:xfrm>
            <a:off x="2366043" y="5626588"/>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M5</a:t>
            </a:r>
            <a:endParaRPr lang="zh-CN" altLang="en-US" sz="2000" dirty="0">
              <a:solidFill>
                <a:schemeClr val="bg1"/>
              </a:solidFill>
              <a:latin typeface="微软雅黑" panose="020B0503020204020204" charset="-122"/>
              <a:ea typeface="微软雅黑" panose="020B0503020204020204" charset="-122"/>
            </a:endParaRPr>
          </a:p>
        </p:txBody>
      </p:sp>
      <p:sp>
        <p:nvSpPr>
          <p:cNvPr id="16" name="矩形 15"/>
          <p:cNvSpPr/>
          <p:nvPr/>
        </p:nvSpPr>
        <p:spPr>
          <a:xfrm>
            <a:off x="3914215" y="5626588"/>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M6</a:t>
            </a:r>
            <a:endParaRPr lang="zh-CN" altLang="en-US" sz="2000" dirty="0">
              <a:solidFill>
                <a:schemeClr val="bg1"/>
              </a:solidFill>
              <a:latin typeface="微软雅黑" panose="020B0503020204020204" charset="-122"/>
              <a:ea typeface="微软雅黑" panose="020B0503020204020204" charset="-122"/>
            </a:endParaRPr>
          </a:p>
        </p:txBody>
      </p:sp>
      <p:sp>
        <p:nvSpPr>
          <p:cNvPr id="17" name="矩形 16"/>
          <p:cNvSpPr/>
          <p:nvPr/>
        </p:nvSpPr>
        <p:spPr>
          <a:xfrm>
            <a:off x="5176451" y="5625244"/>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M7</a:t>
            </a:r>
            <a:endParaRPr lang="zh-CN" altLang="en-US" sz="2000" dirty="0">
              <a:solidFill>
                <a:schemeClr val="bg1"/>
              </a:solidFill>
              <a:latin typeface="微软雅黑" panose="020B0503020204020204" charset="-122"/>
              <a:ea typeface="微软雅黑" panose="020B0503020204020204" charset="-122"/>
            </a:endParaRPr>
          </a:p>
        </p:txBody>
      </p:sp>
      <p:sp>
        <p:nvSpPr>
          <p:cNvPr id="18" name="矩形 17"/>
          <p:cNvSpPr/>
          <p:nvPr/>
        </p:nvSpPr>
        <p:spPr>
          <a:xfrm>
            <a:off x="6455246" y="5625244"/>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M8</a:t>
            </a:r>
            <a:endParaRPr lang="zh-CN" altLang="en-US" sz="2000" dirty="0">
              <a:solidFill>
                <a:schemeClr val="bg1"/>
              </a:solidFill>
              <a:latin typeface="微软雅黑" panose="020B0503020204020204" charset="-122"/>
              <a:ea typeface="微软雅黑" panose="020B0503020204020204" charset="-122"/>
            </a:endParaRPr>
          </a:p>
        </p:txBody>
      </p:sp>
      <p:sp>
        <p:nvSpPr>
          <p:cNvPr id="19" name="矩形 18"/>
          <p:cNvSpPr/>
          <p:nvPr/>
        </p:nvSpPr>
        <p:spPr>
          <a:xfrm>
            <a:off x="7817446" y="5624465"/>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M9</a:t>
            </a:r>
            <a:endParaRPr lang="zh-CN" altLang="en-US" sz="2000" dirty="0">
              <a:solidFill>
                <a:schemeClr val="bg1"/>
              </a:solidFill>
              <a:latin typeface="微软雅黑" panose="020B0503020204020204" charset="-122"/>
              <a:ea typeface="微软雅黑" panose="020B0503020204020204" charset="-122"/>
            </a:endParaRPr>
          </a:p>
        </p:txBody>
      </p:sp>
      <p:sp>
        <p:nvSpPr>
          <p:cNvPr id="20" name="矩形 19"/>
          <p:cNvSpPr/>
          <p:nvPr/>
        </p:nvSpPr>
        <p:spPr>
          <a:xfrm>
            <a:off x="9335566" y="5616867"/>
            <a:ext cx="756084" cy="467258"/>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en-US" altLang="zh-CN" sz="2000" dirty="0">
                <a:solidFill>
                  <a:schemeClr val="bg1"/>
                </a:solidFill>
                <a:latin typeface="微软雅黑" panose="020B0503020204020204" charset="-122"/>
                <a:ea typeface="微软雅黑" panose="020B0503020204020204" charset="-122"/>
              </a:rPr>
              <a:t>M10</a:t>
            </a:r>
            <a:endParaRPr lang="zh-CN" altLang="en-US" sz="2000" dirty="0">
              <a:solidFill>
                <a:schemeClr val="bg1"/>
              </a:solidFill>
              <a:latin typeface="微软雅黑" panose="020B0503020204020204" charset="-122"/>
              <a:ea typeface="微软雅黑" panose="020B0503020204020204" charset="-122"/>
            </a:endParaRPr>
          </a:p>
        </p:txBody>
      </p:sp>
      <p:cxnSp>
        <p:nvCxnSpPr>
          <p:cNvPr id="23" name="肘形连接符 22"/>
          <p:cNvCxnSpPr>
            <a:stCxn id="9" idx="2"/>
            <a:endCxn id="12" idx="0"/>
          </p:cNvCxnSpPr>
          <p:nvPr/>
        </p:nvCxnSpPr>
        <p:spPr>
          <a:xfrm rot="5400000">
            <a:off x="4219926" y="3083888"/>
            <a:ext cx="612860" cy="2021576"/>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2"/>
            <a:endCxn id="14" idx="0"/>
          </p:cNvCxnSpPr>
          <p:nvPr/>
        </p:nvCxnSpPr>
        <p:spPr>
          <a:xfrm rot="16200000" flipH="1">
            <a:off x="6382843" y="2942547"/>
            <a:ext cx="612858" cy="2304256"/>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1" name="直接箭头连接符 133120"/>
          <p:cNvCxnSpPr>
            <a:stCxn id="9" idx="2"/>
            <a:endCxn id="13" idx="0"/>
          </p:cNvCxnSpPr>
          <p:nvPr/>
        </p:nvCxnSpPr>
        <p:spPr>
          <a:xfrm>
            <a:off x="5537144" y="3788246"/>
            <a:ext cx="0" cy="612862"/>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5" name="肘形连接符 133124"/>
          <p:cNvCxnSpPr>
            <a:stCxn id="12" idx="2"/>
            <a:endCxn id="16" idx="0"/>
          </p:cNvCxnSpPr>
          <p:nvPr/>
        </p:nvCxnSpPr>
        <p:spPr>
          <a:xfrm rot="16200000" flipH="1">
            <a:off x="3524800" y="4859131"/>
            <a:ext cx="758224" cy="776689"/>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2" name="肘形连接符 133131"/>
          <p:cNvCxnSpPr>
            <a:stCxn id="12" idx="2"/>
            <a:endCxn id="15" idx="0"/>
          </p:cNvCxnSpPr>
          <p:nvPr/>
        </p:nvCxnSpPr>
        <p:spPr>
          <a:xfrm rot="5400000">
            <a:off x="2750715" y="4861735"/>
            <a:ext cx="758224" cy="771483"/>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4" name="直接箭头连接符 133133"/>
          <p:cNvCxnSpPr>
            <a:stCxn id="13" idx="2"/>
            <a:endCxn id="17" idx="0"/>
          </p:cNvCxnSpPr>
          <p:nvPr/>
        </p:nvCxnSpPr>
        <p:spPr>
          <a:xfrm>
            <a:off x="5537144" y="4868366"/>
            <a:ext cx="17349" cy="75687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59" name="肘形连接符 133158"/>
          <p:cNvCxnSpPr>
            <a:stCxn id="14" idx="2"/>
            <a:endCxn id="20" idx="0"/>
          </p:cNvCxnSpPr>
          <p:nvPr/>
        </p:nvCxnSpPr>
        <p:spPr>
          <a:xfrm rot="16200000" flipH="1">
            <a:off x="8403252" y="4306510"/>
            <a:ext cx="748505" cy="1872208"/>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1" name="肘形连接符 133160"/>
          <p:cNvCxnSpPr>
            <a:stCxn id="14" idx="2"/>
          </p:cNvCxnSpPr>
          <p:nvPr/>
        </p:nvCxnSpPr>
        <p:spPr>
          <a:xfrm rot="16200000" flipH="1">
            <a:off x="7526753" y="5183008"/>
            <a:ext cx="719304" cy="90011"/>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3" name="肘形连接符 133162"/>
          <p:cNvCxnSpPr>
            <a:stCxn id="14" idx="2"/>
            <a:endCxn id="18" idx="0"/>
          </p:cNvCxnSpPr>
          <p:nvPr/>
        </p:nvCxnSpPr>
        <p:spPr>
          <a:xfrm rot="5400000">
            <a:off x="6958903" y="4742747"/>
            <a:ext cx="756882" cy="1008112"/>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45E4AA2-ED41-4C5E-A45E-0082E798F288}"/>
              </a:ext>
            </a:extLst>
          </p:cNvPr>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在概要设计阶段就需要设计集成测试用例及制定集成测试计划</a:t>
            </a:r>
          </a:p>
        </p:txBody>
      </p:sp>
    </p:spTree>
    <p:extLst>
      <p:ext uri="{BB962C8B-B14F-4D97-AF65-F5344CB8AC3E}">
        <p14:creationId xmlns:p14="http://schemas.microsoft.com/office/powerpoint/2010/main" val="2179199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自顶向下集成测试的过程</a:t>
            </a:r>
            <a:endParaRPr lang="zh-CN" altLang="en-US" dirty="0"/>
          </a:p>
        </p:txBody>
      </p:sp>
      <p:sp>
        <p:nvSpPr>
          <p:cNvPr id="2" name="内容占位符 1"/>
          <p:cNvSpPr>
            <a:spLocks noGrp="1"/>
          </p:cNvSpPr>
          <p:nvPr>
            <p:ph idx="1"/>
          </p:nvPr>
        </p:nvSpPr>
        <p:spPr/>
        <p:txBody>
          <a:bodyPr>
            <a:normAutofit/>
          </a:bodyPr>
          <a:lstStyle/>
          <a:p>
            <a:r>
              <a:rPr lang="zh-CN" altLang="zh-CN" b="0" dirty="0"/>
              <a:t>以</a:t>
            </a:r>
            <a:r>
              <a:rPr lang="zh-CN" altLang="zh-CN" b="0" dirty="0">
                <a:solidFill>
                  <a:srgbClr val="C00000"/>
                </a:solidFill>
              </a:rPr>
              <a:t>软件主控模块</a:t>
            </a:r>
            <a:r>
              <a:rPr lang="zh-CN" altLang="zh-CN" b="0" dirty="0"/>
              <a:t>作为测试驱动模块，把对主控模块进行单元测试时引入的所有</a:t>
            </a:r>
            <a:r>
              <a:rPr lang="zh-CN" altLang="zh-CN" b="0" dirty="0">
                <a:solidFill>
                  <a:srgbClr val="C00000"/>
                </a:solidFill>
              </a:rPr>
              <a:t>桩模块</a:t>
            </a:r>
            <a:r>
              <a:rPr lang="zh-CN" altLang="zh-CN" b="0" dirty="0"/>
              <a:t>用实际模块替代</a:t>
            </a:r>
          </a:p>
          <a:p>
            <a:r>
              <a:rPr lang="zh-CN" altLang="zh-CN" b="0" dirty="0"/>
              <a:t>依据集成策略</a:t>
            </a:r>
            <a:r>
              <a:rPr lang="en-US" altLang="zh-CN" b="0" dirty="0"/>
              <a:t>(</a:t>
            </a:r>
            <a:r>
              <a:rPr lang="zh-CN" altLang="zh-CN" b="0" dirty="0">
                <a:solidFill>
                  <a:srgbClr val="C00000"/>
                </a:solidFill>
              </a:rPr>
              <a:t>深度优先或广度优先</a:t>
            </a:r>
            <a:r>
              <a:rPr lang="en-US" altLang="zh-CN" b="0" dirty="0"/>
              <a:t>)</a:t>
            </a:r>
            <a:r>
              <a:rPr lang="zh-CN" altLang="zh-CN" b="0" dirty="0"/>
              <a:t>，每次只替代一个桩模块</a:t>
            </a:r>
          </a:p>
          <a:p>
            <a:pPr lvl="1"/>
            <a:r>
              <a:rPr lang="zh-CN" altLang="zh-CN" dirty="0"/>
              <a:t>每集成一个模块立即测试一遍</a:t>
            </a:r>
          </a:p>
          <a:p>
            <a:pPr lvl="1"/>
            <a:r>
              <a:rPr lang="zh-CN" altLang="zh-CN" dirty="0"/>
              <a:t>只有每组测试完成后，才着手替换下一个桩模块</a:t>
            </a:r>
          </a:p>
          <a:p>
            <a:r>
              <a:rPr lang="en-US" altLang="zh-CN" b="0" dirty="0"/>
              <a:t> </a:t>
            </a:r>
            <a:r>
              <a:rPr lang="zh-CN" altLang="zh-CN" b="0" dirty="0"/>
              <a:t>循环执行上述步骤（</a:t>
            </a:r>
            <a:r>
              <a:rPr lang="en-US" altLang="zh-CN" b="0" dirty="0"/>
              <a:t>2</a:t>
            </a:r>
            <a:r>
              <a:rPr lang="zh-CN" altLang="zh-CN" b="0" dirty="0"/>
              <a:t>） ，直至整个程序结构集成完毕</a:t>
            </a:r>
          </a:p>
          <a:p>
            <a:r>
              <a:rPr lang="zh-CN" altLang="zh-CN" b="0" dirty="0"/>
              <a:t>为避免引入新</a:t>
            </a:r>
            <a:r>
              <a:rPr lang="zh-CN" altLang="en-US" b="0" dirty="0"/>
              <a:t>的</a:t>
            </a:r>
            <a:r>
              <a:rPr lang="zh-CN" altLang="zh-CN" b="0" dirty="0"/>
              <a:t>错误，须不断进行</a:t>
            </a:r>
            <a:r>
              <a:rPr lang="zh-CN" altLang="zh-CN" b="0" dirty="0">
                <a:solidFill>
                  <a:srgbClr val="C00000"/>
                </a:solidFill>
              </a:rPr>
              <a:t>回归测试</a:t>
            </a:r>
            <a:r>
              <a:rPr lang="zh-CN" altLang="zh-CN" b="0" dirty="0"/>
              <a:t>（即全部或部分地重复已做过的测试）</a:t>
            </a:r>
          </a:p>
          <a:p>
            <a:endParaRPr lang="zh-CN" altLang="en-US" b="0" dirty="0"/>
          </a:p>
        </p:txBody>
      </p:sp>
    </p:spTree>
    <p:extLst>
      <p:ext uri="{BB962C8B-B14F-4D97-AF65-F5344CB8AC3E}">
        <p14:creationId xmlns:p14="http://schemas.microsoft.com/office/powerpoint/2010/main" val="4907949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自底向上集成测试的过程</a:t>
            </a:r>
            <a:endParaRPr lang="zh-CN" altLang="en-US" dirty="0"/>
          </a:p>
        </p:txBody>
      </p:sp>
      <p:sp>
        <p:nvSpPr>
          <p:cNvPr id="2" name="内容占位符 1"/>
          <p:cNvSpPr>
            <a:spLocks noGrp="1"/>
          </p:cNvSpPr>
          <p:nvPr>
            <p:ph idx="1"/>
          </p:nvPr>
        </p:nvSpPr>
        <p:spPr/>
        <p:txBody>
          <a:bodyPr/>
          <a:lstStyle/>
          <a:p>
            <a:r>
              <a:rPr lang="zh-CN" altLang="zh-CN" dirty="0"/>
              <a:t>把低层模块集成起来形成实现某个子功能的</a:t>
            </a:r>
            <a:r>
              <a:rPr lang="zh-CN" altLang="zh-CN" dirty="0">
                <a:solidFill>
                  <a:srgbClr val="C00000"/>
                </a:solidFill>
              </a:rPr>
              <a:t>模块群</a:t>
            </a:r>
            <a:r>
              <a:rPr lang="en-US" altLang="zh-CN" dirty="0"/>
              <a:t>(cluster)</a:t>
            </a:r>
            <a:endParaRPr lang="zh-CN" altLang="zh-CN" dirty="0"/>
          </a:p>
          <a:p>
            <a:r>
              <a:rPr lang="zh-CN" altLang="zh-CN" dirty="0"/>
              <a:t>开发一个</a:t>
            </a:r>
            <a:r>
              <a:rPr lang="zh-CN" altLang="zh-CN" dirty="0">
                <a:solidFill>
                  <a:srgbClr val="C00000"/>
                </a:solidFill>
              </a:rPr>
              <a:t>测试驱动模块</a:t>
            </a:r>
            <a:r>
              <a:rPr lang="zh-CN" altLang="zh-CN" dirty="0"/>
              <a:t>，控制测试数据的输入和测试结果的输出</a:t>
            </a:r>
          </a:p>
          <a:p>
            <a:pPr lvl="1"/>
            <a:r>
              <a:rPr lang="zh-CN" altLang="zh-CN" dirty="0"/>
              <a:t>对每个模块群进行测试</a:t>
            </a:r>
          </a:p>
          <a:p>
            <a:pPr lvl="1"/>
            <a:r>
              <a:rPr lang="zh-CN" altLang="zh-CN" dirty="0"/>
              <a:t>删除测试使用的驱动模块，用实际开发的高层模块代替并形成能完成更大功能的新模块群</a:t>
            </a:r>
          </a:p>
          <a:p>
            <a:r>
              <a:rPr lang="zh-CN" altLang="zh-CN" dirty="0"/>
              <a:t>从步骤（</a:t>
            </a:r>
            <a:r>
              <a:rPr lang="en-US" altLang="zh-CN" dirty="0"/>
              <a:t>1</a:t>
            </a:r>
            <a:r>
              <a:rPr lang="zh-CN" altLang="zh-CN" dirty="0"/>
              <a:t>）开始循环执行上述各步骤，直至整个程序集成完毕</a:t>
            </a:r>
            <a:endParaRPr lang="zh-CN" altLang="en-US" dirty="0"/>
          </a:p>
        </p:txBody>
      </p:sp>
    </p:spTree>
    <p:extLst>
      <p:ext uri="{BB962C8B-B14F-4D97-AF65-F5344CB8AC3E}">
        <p14:creationId xmlns:p14="http://schemas.microsoft.com/office/powerpoint/2010/main" val="104299134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a:t>2.4.3 </a:t>
            </a:r>
            <a:r>
              <a:rPr lang="zh-CN" altLang="en-US" dirty="0"/>
              <a:t>确认测试</a:t>
            </a:r>
          </a:p>
        </p:txBody>
      </p:sp>
      <p:sp>
        <p:nvSpPr>
          <p:cNvPr id="134147" name="Rectangle 3"/>
          <p:cNvSpPr>
            <a:spLocks noGrp="1" noChangeArrowheads="1"/>
          </p:cNvSpPr>
          <p:nvPr>
            <p:ph idx="1"/>
          </p:nvPr>
        </p:nvSpPr>
        <p:spPr/>
        <p:txBody>
          <a:bodyPr/>
          <a:lstStyle/>
          <a:p>
            <a:r>
              <a:rPr lang="zh-CN" altLang="en-US" dirty="0"/>
              <a:t>测试对象</a:t>
            </a:r>
            <a:endParaRPr lang="en-US" altLang="zh-CN" dirty="0"/>
          </a:p>
          <a:p>
            <a:pPr lvl="1"/>
            <a:r>
              <a:rPr lang="zh-CN" altLang="en-US" dirty="0"/>
              <a:t>对组装完成的</a:t>
            </a:r>
            <a:r>
              <a:rPr lang="zh-CN" altLang="en-US" dirty="0">
                <a:solidFill>
                  <a:srgbClr val="C00000"/>
                </a:solidFill>
              </a:rPr>
              <a:t>整个软件系统</a:t>
            </a:r>
            <a:r>
              <a:rPr lang="zh-CN" altLang="en-US" dirty="0"/>
              <a:t>的</a:t>
            </a:r>
            <a:r>
              <a:rPr lang="zh-CN" altLang="en-US" b="1" dirty="0">
                <a:solidFill>
                  <a:srgbClr val="C00000"/>
                </a:solidFill>
              </a:rPr>
              <a:t>功能和性能</a:t>
            </a:r>
            <a:r>
              <a:rPr lang="zh-CN" altLang="en-US" dirty="0"/>
              <a:t>进行测试</a:t>
            </a:r>
          </a:p>
          <a:p>
            <a:pPr lvl="1"/>
            <a:r>
              <a:rPr lang="zh-CN" altLang="en-US" dirty="0"/>
              <a:t>判断目标软件系统是否满足用户需求</a:t>
            </a:r>
          </a:p>
          <a:p>
            <a:r>
              <a:rPr lang="zh-CN" altLang="en-US" dirty="0"/>
              <a:t>依据和标准</a:t>
            </a:r>
          </a:p>
          <a:p>
            <a:pPr lvl="1"/>
            <a:r>
              <a:rPr lang="zh-CN" altLang="en-US" dirty="0"/>
              <a:t>软件需求规格说明书</a:t>
            </a:r>
          </a:p>
          <a:p>
            <a:r>
              <a:rPr lang="zh-CN" altLang="en-US" dirty="0"/>
              <a:t>测试技术</a:t>
            </a:r>
            <a:endParaRPr lang="en-US" altLang="zh-CN" dirty="0"/>
          </a:p>
          <a:p>
            <a:pPr lvl="1"/>
            <a:r>
              <a:rPr lang="zh-CN" altLang="en-US" dirty="0"/>
              <a:t>采用</a:t>
            </a:r>
            <a:r>
              <a:rPr lang="zh-CN" altLang="en-US" b="1" dirty="0">
                <a:solidFill>
                  <a:srgbClr val="C00000"/>
                </a:solidFill>
              </a:rPr>
              <a:t>黑盒测试技术</a:t>
            </a:r>
            <a:endParaRPr lang="en-US" altLang="zh-CN" b="1" dirty="0">
              <a:solidFill>
                <a:srgbClr val="C00000"/>
              </a:solidFill>
            </a:endParaRPr>
          </a:p>
        </p:txBody>
      </p:sp>
      <p:sp>
        <p:nvSpPr>
          <p:cNvPr id="10" name="文本框 9">
            <a:extLst>
              <a:ext uri="{FF2B5EF4-FFF2-40B4-BE49-F238E27FC236}">
                <a16:creationId xmlns:a16="http://schemas.microsoft.com/office/drawing/2014/main" id="{59900CE5-9DD1-4649-85D0-DA42B78C5AA4}"/>
              </a:ext>
            </a:extLst>
          </p:cNvPr>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在需求分析阶段就需要设计确认测试用例及制定确认测试计划</a:t>
            </a:r>
          </a:p>
        </p:txBody>
      </p:sp>
    </p:spTree>
    <p:extLst>
      <p:ext uri="{BB962C8B-B14F-4D97-AF65-F5344CB8AC3E}">
        <p14:creationId xmlns:p14="http://schemas.microsoft.com/office/powerpoint/2010/main" val="37998465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sym typeface="Symbol" panose="05050102010706020507" pitchFamily="18" charset="2"/>
              </a:rPr>
              <a:t>测试和</a:t>
            </a:r>
            <a:r>
              <a:rPr lang="zh-CN" altLang="en-US" dirty="0"/>
              <a:t>测试</a:t>
            </a:r>
          </a:p>
        </p:txBody>
      </p:sp>
      <p:sp>
        <p:nvSpPr>
          <p:cNvPr id="2" name="内容占位符 1"/>
          <p:cNvSpPr>
            <a:spLocks noGrp="1"/>
          </p:cNvSpPr>
          <p:nvPr>
            <p:ph idx="1"/>
          </p:nvPr>
        </p:nvSpPr>
        <p:spPr/>
        <p:txBody>
          <a:bodyPr>
            <a:normAutofit fontScale="92500" lnSpcReduction="10000"/>
          </a:bodyPr>
          <a:lstStyle/>
          <a:p>
            <a:r>
              <a:rPr lang="zh-CN" altLang="en-US" dirty="0">
                <a:sym typeface="Symbol" panose="05050102010706020507" pitchFamily="18" charset="2"/>
              </a:rPr>
              <a:t>测试</a:t>
            </a:r>
            <a:endParaRPr lang="en-US" altLang="zh-CN" dirty="0">
              <a:sym typeface="Symbol" panose="05050102010706020507" pitchFamily="18" charset="2"/>
            </a:endParaRPr>
          </a:p>
          <a:p>
            <a:pPr lvl="1"/>
            <a:r>
              <a:rPr lang="zh-CN" altLang="zh-CN" b="1" dirty="0">
                <a:solidFill>
                  <a:srgbClr val="C00000"/>
                </a:solidFill>
              </a:rPr>
              <a:t>软件开发公司组织内部人员</a:t>
            </a:r>
            <a:r>
              <a:rPr lang="zh-CN" altLang="zh-CN" dirty="0"/>
              <a:t>模拟各类用户行为对即将面市的软件产品（称为</a:t>
            </a:r>
            <a:r>
              <a:rPr lang="en-US" altLang="zh-CN" dirty="0"/>
              <a:t>α</a:t>
            </a:r>
            <a:r>
              <a:rPr lang="zh-CN" altLang="zh-CN" dirty="0"/>
              <a:t>版本、内部测试版）进行测试，发现错误并修正</a:t>
            </a:r>
            <a:endParaRPr lang="en-US" altLang="zh-CN" dirty="0"/>
          </a:p>
          <a:p>
            <a:pPr lvl="1"/>
            <a:r>
              <a:rPr lang="zh-CN" altLang="zh-CN" dirty="0"/>
              <a:t>尽可能逼真地</a:t>
            </a:r>
            <a:r>
              <a:rPr lang="zh-CN" altLang="zh-CN" b="1" dirty="0">
                <a:solidFill>
                  <a:srgbClr val="C00000"/>
                </a:solidFill>
              </a:rPr>
              <a:t>模拟实际运行环境和用户</a:t>
            </a:r>
            <a:r>
              <a:rPr lang="zh-CN" altLang="zh-CN" dirty="0"/>
              <a:t>对软件产品的操作，并尽最大努力涵盖所有可能的用户操作方式</a:t>
            </a:r>
            <a:endParaRPr lang="en-US" altLang="zh-CN" dirty="0"/>
          </a:p>
          <a:p>
            <a:pPr lvl="1"/>
            <a:r>
              <a:rPr lang="zh-CN" altLang="en-US" dirty="0"/>
              <a:t>经</a:t>
            </a:r>
            <a:r>
              <a:rPr lang="en-US" altLang="zh-CN" dirty="0"/>
              <a:t>α</a:t>
            </a:r>
            <a:r>
              <a:rPr lang="zh-CN" altLang="zh-CN" dirty="0"/>
              <a:t>测试</a:t>
            </a:r>
            <a:r>
              <a:rPr lang="zh-CN" altLang="en-US" dirty="0"/>
              <a:t>并</a:t>
            </a:r>
            <a:r>
              <a:rPr lang="zh-CN" altLang="zh-CN" dirty="0"/>
              <a:t>进行修改后的软件产品称为</a:t>
            </a:r>
            <a:r>
              <a:rPr lang="en-US" altLang="zh-CN" b="1" dirty="0">
                <a:solidFill>
                  <a:srgbClr val="C00000"/>
                </a:solidFill>
              </a:rPr>
              <a:t>β</a:t>
            </a:r>
            <a:r>
              <a:rPr lang="zh-CN" altLang="zh-CN" b="1" dirty="0">
                <a:solidFill>
                  <a:srgbClr val="C00000"/>
                </a:solidFill>
              </a:rPr>
              <a:t>版本</a:t>
            </a:r>
            <a:r>
              <a:rPr lang="zh-CN" altLang="zh-CN" dirty="0"/>
              <a:t>（也称外部测试版）</a:t>
            </a:r>
            <a:endParaRPr lang="en-US" altLang="zh-CN" dirty="0">
              <a:sym typeface="Symbol" panose="05050102010706020507" pitchFamily="18" charset="2"/>
            </a:endParaRPr>
          </a:p>
          <a:p>
            <a:r>
              <a:rPr lang="zh-CN" altLang="en-US" dirty="0">
                <a:sym typeface="Symbol" panose="05050102010706020507" pitchFamily="18" charset="2"/>
              </a:rPr>
              <a:t></a:t>
            </a:r>
            <a:r>
              <a:rPr lang="zh-CN" altLang="en-US" dirty="0"/>
              <a:t>测试</a:t>
            </a:r>
            <a:endParaRPr lang="en-US" altLang="zh-CN" dirty="0"/>
          </a:p>
          <a:p>
            <a:pPr lvl="1"/>
            <a:r>
              <a:rPr lang="zh-CN" altLang="zh-CN" dirty="0"/>
              <a:t>软件开发公司组织各方面的</a:t>
            </a:r>
            <a:r>
              <a:rPr lang="zh-CN" altLang="zh-CN" b="1" dirty="0">
                <a:solidFill>
                  <a:srgbClr val="C00000"/>
                </a:solidFill>
              </a:rPr>
              <a:t>典型用户</a:t>
            </a:r>
            <a:r>
              <a:rPr lang="zh-CN" altLang="zh-CN" dirty="0"/>
              <a:t>在日常工作中实际使用</a:t>
            </a:r>
            <a:r>
              <a:rPr lang="en-US" altLang="zh-CN" dirty="0"/>
              <a:t>β</a:t>
            </a:r>
            <a:r>
              <a:rPr lang="zh-CN" altLang="zh-CN" dirty="0"/>
              <a:t>版本，或将</a:t>
            </a:r>
            <a:r>
              <a:rPr lang="en-US" altLang="zh-CN" dirty="0"/>
              <a:t>β</a:t>
            </a:r>
            <a:r>
              <a:rPr lang="zh-CN" altLang="zh-CN" dirty="0"/>
              <a:t>版本免费赠送给典型用户，并要求用户报告异常情况、提出批评意见</a:t>
            </a:r>
            <a:endParaRPr lang="en-US" altLang="zh-CN" dirty="0"/>
          </a:p>
          <a:p>
            <a:pPr lvl="1"/>
            <a:r>
              <a:rPr lang="en-US" altLang="zh-CN" dirty="0"/>
              <a:t>β</a:t>
            </a:r>
            <a:r>
              <a:rPr lang="zh-CN" altLang="zh-CN" dirty="0"/>
              <a:t>测试是在与开发者无法控制的环境下进行的</a:t>
            </a:r>
            <a:r>
              <a:rPr lang="zh-CN" altLang="zh-CN" b="1" dirty="0">
                <a:solidFill>
                  <a:srgbClr val="C00000"/>
                </a:solidFill>
              </a:rPr>
              <a:t>软件现场应用</a:t>
            </a:r>
            <a:endParaRPr lang="zh-CN" altLang="en-US" b="1" dirty="0">
              <a:solidFill>
                <a:srgbClr val="C00000"/>
              </a:solidFill>
            </a:endParaRPr>
          </a:p>
        </p:txBody>
      </p:sp>
    </p:spTree>
    <p:extLst>
      <p:ext uri="{BB962C8B-B14F-4D97-AF65-F5344CB8AC3E}">
        <p14:creationId xmlns:p14="http://schemas.microsoft.com/office/powerpoint/2010/main" val="20197749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2.4.4 </a:t>
            </a:r>
            <a:r>
              <a:rPr lang="zh-CN" altLang="en-US" dirty="0">
                <a:effectLst/>
              </a:rPr>
              <a:t>系统</a:t>
            </a:r>
            <a:r>
              <a:rPr lang="zh-CN" altLang="zh-CN" dirty="0">
                <a:effectLst/>
              </a:rPr>
              <a:t>测试</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性能测试</a:t>
            </a:r>
            <a:endParaRPr lang="en-US" altLang="zh-CN" dirty="0"/>
          </a:p>
          <a:p>
            <a:r>
              <a:rPr lang="zh-CN" altLang="en-US" dirty="0"/>
              <a:t>强度测试</a:t>
            </a:r>
            <a:endParaRPr lang="en-US" altLang="zh-CN" dirty="0"/>
          </a:p>
          <a:p>
            <a:r>
              <a:rPr lang="zh-CN" altLang="en-US" dirty="0"/>
              <a:t>配置和兼容性测试</a:t>
            </a:r>
            <a:endParaRPr lang="en-US" altLang="zh-CN" dirty="0"/>
          </a:p>
          <a:p>
            <a:r>
              <a:rPr lang="zh-CN" altLang="en-US" dirty="0"/>
              <a:t>安全性测试</a:t>
            </a:r>
            <a:endParaRPr lang="en-US" altLang="zh-CN" dirty="0"/>
          </a:p>
          <a:p>
            <a:r>
              <a:rPr lang="zh-CN" altLang="en-US" dirty="0"/>
              <a:t>可靠性测试</a:t>
            </a:r>
            <a:endParaRPr lang="en-US" altLang="zh-CN" dirty="0"/>
          </a:p>
          <a:p>
            <a:r>
              <a:rPr lang="zh-CN" altLang="en-US" dirty="0"/>
              <a:t>用户界面测试</a:t>
            </a:r>
            <a:endParaRPr lang="en-US" altLang="zh-CN" dirty="0"/>
          </a:p>
          <a:p>
            <a:r>
              <a:rPr lang="zh-CN" altLang="en-US" dirty="0"/>
              <a:t>本地化测试</a:t>
            </a:r>
            <a:endParaRPr lang="en-US" altLang="zh-CN" dirty="0"/>
          </a:p>
          <a:p>
            <a:r>
              <a:rPr lang="en-US" altLang="zh-CN" dirty="0"/>
              <a:t>Web</a:t>
            </a:r>
            <a:r>
              <a:rPr lang="zh-CN" altLang="en-US" dirty="0"/>
              <a:t>测试</a:t>
            </a:r>
            <a:endParaRPr lang="en-US" altLang="zh-CN" dirty="0"/>
          </a:p>
          <a:p>
            <a:r>
              <a:rPr lang="zh-CN" altLang="en-US" dirty="0"/>
              <a:t>安装测试</a:t>
            </a:r>
            <a:endParaRPr lang="en-US" altLang="zh-CN" dirty="0"/>
          </a:p>
          <a:p>
            <a:r>
              <a:rPr lang="en-US" altLang="zh-CN" dirty="0"/>
              <a:t>……</a:t>
            </a:r>
          </a:p>
        </p:txBody>
      </p:sp>
      <p:sp>
        <p:nvSpPr>
          <p:cNvPr id="8" name="文本框 7">
            <a:extLst>
              <a:ext uri="{FF2B5EF4-FFF2-40B4-BE49-F238E27FC236}">
                <a16:creationId xmlns:a16="http://schemas.microsoft.com/office/drawing/2014/main" id="{C5D17714-2A2F-4DE5-ADE6-52B269CBF0BB}"/>
              </a:ext>
            </a:extLst>
          </p:cNvPr>
          <p:cNvSpPr txBox="1"/>
          <p:nvPr/>
        </p:nvSpPr>
        <p:spPr>
          <a:xfrm>
            <a:off x="0" y="6341262"/>
            <a:ext cx="12190413" cy="52322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在需求分析阶段就需要设计非功能测试用例及制定非功能测试计划</a:t>
            </a:r>
          </a:p>
        </p:txBody>
      </p:sp>
      <p:sp>
        <p:nvSpPr>
          <p:cNvPr id="3" name="文本框 2">
            <a:extLst>
              <a:ext uri="{FF2B5EF4-FFF2-40B4-BE49-F238E27FC236}">
                <a16:creationId xmlns:a16="http://schemas.microsoft.com/office/drawing/2014/main" id="{34D3B5AC-6E9E-2D89-37D6-BBB187173A36}"/>
              </a:ext>
            </a:extLst>
          </p:cNvPr>
          <p:cNvSpPr txBox="1"/>
          <p:nvPr/>
        </p:nvSpPr>
        <p:spPr>
          <a:xfrm>
            <a:off x="5861180" y="935871"/>
            <a:ext cx="5940660" cy="1200329"/>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系统测试就是将软件系统与其它系统进行集成，以发现由硬件、软件、用户所构成的系统整体是否存在缺陷</a:t>
            </a:r>
          </a:p>
        </p:txBody>
      </p:sp>
    </p:spTree>
    <p:extLst>
      <p:ext uri="{BB962C8B-B14F-4D97-AF65-F5344CB8AC3E}">
        <p14:creationId xmlns:p14="http://schemas.microsoft.com/office/powerpoint/2010/main" val="41124293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性能测试用例示例</a:t>
            </a:r>
          </a:p>
        </p:txBody>
      </p:sp>
      <p:graphicFrame>
        <p:nvGraphicFramePr>
          <p:cNvPr id="6" name="表格 5"/>
          <p:cNvGraphicFramePr>
            <a:graphicFrameLocks noGrp="1"/>
          </p:cNvGraphicFramePr>
          <p:nvPr>
            <p:extLst>
              <p:ext uri="{D42A27DB-BD31-4B8C-83A1-F6EECF244321}">
                <p14:modId xmlns:p14="http://schemas.microsoft.com/office/powerpoint/2010/main" val="3909290284"/>
              </p:ext>
            </p:extLst>
          </p:nvPr>
        </p:nvGraphicFramePr>
        <p:xfrm>
          <a:off x="370570" y="980728"/>
          <a:ext cx="11593288" cy="5472609"/>
        </p:xfrm>
        <a:graphic>
          <a:graphicData uri="http://schemas.openxmlformats.org/drawingml/2006/table">
            <a:tbl>
              <a:tblPr firstRow="1" firstCol="1" lastRow="1" lastCol="1" bandRow="1" bandCol="1">
                <a:tableStyleId>{5A111915-BE36-4E01-A7E5-04B1672EAD32}</a:tableStyleId>
              </a:tblPr>
              <a:tblGrid>
                <a:gridCol w="2016224">
                  <a:extLst>
                    <a:ext uri="{9D8B030D-6E8A-4147-A177-3AD203B41FA5}">
                      <a16:colId xmlns:a16="http://schemas.microsoft.com/office/drawing/2014/main" val="20000"/>
                    </a:ext>
                  </a:extLst>
                </a:gridCol>
                <a:gridCol w="9577064">
                  <a:extLst>
                    <a:ext uri="{9D8B030D-6E8A-4147-A177-3AD203B41FA5}">
                      <a16:colId xmlns:a16="http://schemas.microsoft.com/office/drawing/2014/main" val="20001"/>
                    </a:ext>
                  </a:extLst>
                </a:gridCol>
              </a:tblGrid>
              <a:tr h="340106">
                <a:tc>
                  <a:txBody>
                    <a:bodyPr/>
                    <a:lstStyle/>
                    <a:p>
                      <a:pPr algn="r">
                        <a:spcAft>
                          <a:spcPts val="0"/>
                        </a:spcAft>
                      </a:pPr>
                      <a:r>
                        <a:rPr lang="zh-CN" sz="2200" u="sng" kern="100" dirty="0">
                          <a:effectLst/>
                        </a:rPr>
                        <a:t>用例标识</a:t>
                      </a:r>
                      <a:r>
                        <a:rPr lang="zh-CN" sz="2200" kern="100" dirty="0">
                          <a:effectLst/>
                        </a:rPr>
                        <a:t>：</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en-US" sz="2200" kern="100" dirty="0">
                          <a:effectLst/>
                        </a:rPr>
                        <a:t>12306-</a:t>
                      </a:r>
                      <a:r>
                        <a:rPr lang="en-US" altLang="zh-CN" sz="2200" kern="100" dirty="0">
                          <a:effectLst/>
                        </a:rPr>
                        <a:t>NSF</a:t>
                      </a:r>
                      <a:r>
                        <a:rPr lang="en-US" sz="2200" kern="100" dirty="0">
                          <a:effectLst/>
                        </a:rPr>
                        <a:t>-1</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0"/>
                  </a:ext>
                </a:extLst>
              </a:tr>
              <a:tr h="680211">
                <a:tc>
                  <a:txBody>
                    <a:bodyPr/>
                    <a:lstStyle/>
                    <a:p>
                      <a:pPr algn="r">
                        <a:spcAft>
                          <a:spcPts val="0"/>
                        </a:spcAft>
                      </a:pPr>
                      <a:r>
                        <a:rPr lang="zh-CN" sz="2200" u="sng" kern="100" dirty="0">
                          <a:solidFill>
                            <a:srgbClr val="C00000"/>
                          </a:solidFill>
                          <a:effectLst/>
                        </a:rPr>
                        <a:t>测试项</a:t>
                      </a:r>
                      <a:r>
                        <a:rPr lang="zh-CN" sz="2200" kern="100" dirty="0">
                          <a:solidFill>
                            <a:srgbClr val="C00000"/>
                          </a:solidFill>
                          <a:effectLst/>
                        </a:rPr>
                        <a:t>：</a:t>
                      </a:r>
                      <a:endParaRPr lang="zh-CN" sz="2200"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en-US" altLang="zh-CN" sz="2200" kern="100" dirty="0">
                          <a:effectLst/>
                        </a:rPr>
                        <a:t>12306</a:t>
                      </a:r>
                      <a:r>
                        <a:rPr lang="zh-CN" altLang="en-US" sz="2200" kern="100" dirty="0">
                          <a:effectLst/>
                        </a:rPr>
                        <a:t>软件</a:t>
                      </a:r>
                      <a:r>
                        <a:rPr lang="zh-CN" sz="2200" kern="100" dirty="0">
                          <a:effectLst/>
                        </a:rPr>
                        <a:t>的性能能否支持同时有</a:t>
                      </a:r>
                      <a:r>
                        <a:rPr lang="en-US" sz="2200" kern="100" dirty="0">
                          <a:effectLst/>
                        </a:rPr>
                        <a:t>10000</a:t>
                      </a:r>
                      <a:r>
                        <a:rPr lang="zh-CN" sz="2200" kern="100" dirty="0">
                          <a:effectLst/>
                        </a:rPr>
                        <a:t>个用户登陆使用。并且平均响应时间少于</a:t>
                      </a:r>
                      <a:r>
                        <a:rPr lang="en-US" sz="2200" kern="100" dirty="0">
                          <a:effectLst/>
                        </a:rPr>
                        <a:t>1</a:t>
                      </a:r>
                      <a:r>
                        <a:rPr lang="zh-CN" sz="2200" kern="100" dirty="0">
                          <a:effectLst/>
                        </a:rPr>
                        <a:t>秒。</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1"/>
                  </a:ext>
                </a:extLst>
              </a:tr>
              <a:tr h="340106">
                <a:tc>
                  <a:txBody>
                    <a:bodyPr/>
                    <a:lstStyle/>
                    <a:p>
                      <a:pPr algn="r">
                        <a:spcAft>
                          <a:spcPts val="0"/>
                        </a:spcAft>
                      </a:pPr>
                      <a:r>
                        <a:rPr lang="zh-CN" sz="2200" u="sng" kern="100">
                          <a:solidFill>
                            <a:srgbClr val="C00000"/>
                          </a:solidFill>
                          <a:effectLst/>
                        </a:rPr>
                        <a:t>测试输入</a:t>
                      </a:r>
                      <a:r>
                        <a:rPr lang="zh-CN" sz="2200" kern="100">
                          <a:solidFill>
                            <a:srgbClr val="C00000"/>
                          </a:solidFill>
                          <a:effectLst/>
                        </a:rPr>
                        <a:t>：</a:t>
                      </a:r>
                      <a:endParaRPr lang="zh-CN" sz="2200" kern="10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200" kern="100" dirty="0">
                          <a:effectLst/>
                        </a:rPr>
                        <a:t>由模拟软件模拟</a:t>
                      </a:r>
                      <a:r>
                        <a:rPr lang="en-US" sz="2200" kern="100" dirty="0">
                          <a:effectLst/>
                        </a:rPr>
                        <a:t>10000</a:t>
                      </a:r>
                      <a:r>
                        <a:rPr lang="zh-CN" sz="2200" kern="100" dirty="0">
                          <a:effectLst/>
                        </a:rPr>
                        <a:t>个用户使用系统。</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2"/>
                  </a:ext>
                </a:extLst>
              </a:tr>
              <a:tr h="340106">
                <a:tc>
                  <a:txBody>
                    <a:bodyPr/>
                    <a:lstStyle/>
                    <a:p>
                      <a:pPr algn="r">
                        <a:spcAft>
                          <a:spcPts val="0"/>
                        </a:spcAft>
                      </a:pPr>
                      <a:r>
                        <a:rPr lang="zh-CN" sz="2200" u="sng" kern="100">
                          <a:solidFill>
                            <a:srgbClr val="C00000"/>
                          </a:solidFill>
                          <a:effectLst/>
                        </a:rPr>
                        <a:t>前提条件</a:t>
                      </a:r>
                      <a:r>
                        <a:rPr lang="zh-CN" sz="2200" kern="100">
                          <a:solidFill>
                            <a:srgbClr val="C00000"/>
                          </a:solidFill>
                          <a:effectLst/>
                        </a:rPr>
                        <a:t>：</a:t>
                      </a:r>
                      <a:endParaRPr lang="zh-CN" sz="2200" kern="10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en-US" altLang="zh-CN" sz="2200" kern="100" dirty="0">
                          <a:effectLst/>
                        </a:rPr>
                        <a:t>12306 APP</a:t>
                      </a:r>
                      <a:r>
                        <a:rPr lang="zh-CN" altLang="en-US" sz="2200" kern="100" dirty="0">
                          <a:effectLst/>
                        </a:rPr>
                        <a:t>和服务器</a:t>
                      </a:r>
                      <a:r>
                        <a:rPr lang="zh-CN" sz="2200" kern="100" dirty="0">
                          <a:effectLst/>
                        </a:rPr>
                        <a:t>软件已经完成并且安装成功。</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3"/>
                  </a:ext>
                </a:extLst>
              </a:tr>
              <a:tr h="1020317">
                <a:tc>
                  <a:txBody>
                    <a:bodyPr/>
                    <a:lstStyle/>
                    <a:p>
                      <a:pPr algn="r">
                        <a:spcAft>
                          <a:spcPts val="0"/>
                        </a:spcAft>
                      </a:pPr>
                      <a:r>
                        <a:rPr lang="zh-CN" sz="2200" u="sng" kern="100" dirty="0">
                          <a:solidFill>
                            <a:srgbClr val="C00000"/>
                          </a:solidFill>
                          <a:effectLst/>
                        </a:rPr>
                        <a:t>环境要求</a:t>
                      </a:r>
                      <a:r>
                        <a:rPr lang="zh-CN" sz="2200" kern="100" dirty="0">
                          <a:solidFill>
                            <a:srgbClr val="C00000"/>
                          </a:solidFill>
                          <a:effectLst/>
                        </a:rPr>
                        <a:t>：</a:t>
                      </a:r>
                      <a:endParaRPr lang="zh-CN" sz="2200"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200" kern="100" dirty="0">
                          <a:effectLst/>
                        </a:rPr>
                        <a:t>使用</a:t>
                      </a:r>
                      <a:r>
                        <a:rPr lang="en-US" altLang="zh-CN" sz="2200" kern="100" dirty="0">
                          <a:effectLst/>
                        </a:rPr>
                        <a:t>n</a:t>
                      </a:r>
                      <a:r>
                        <a:rPr lang="zh-CN" sz="2200" kern="100" dirty="0">
                          <a:effectLst/>
                        </a:rPr>
                        <a:t>台服务器，配置为</a:t>
                      </a:r>
                      <a:r>
                        <a:rPr lang="en-US" sz="2200" kern="100" dirty="0">
                          <a:effectLst/>
                        </a:rPr>
                        <a:t>××××</a:t>
                      </a:r>
                      <a:r>
                        <a:rPr lang="zh-CN" sz="2200" kern="100" dirty="0">
                          <a:effectLst/>
                        </a:rPr>
                        <a:t>；</a:t>
                      </a:r>
                    </a:p>
                    <a:p>
                      <a:pPr marL="160020" algn="just">
                        <a:spcAft>
                          <a:spcPts val="0"/>
                        </a:spcAft>
                      </a:pPr>
                      <a:r>
                        <a:rPr lang="zh-CN" sz="2200" kern="100" dirty="0">
                          <a:effectLst/>
                        </a:rPr>
                        <a:t>使用</a:t>
                      </a:r>
                      <a:r>
                        <a:rPr lang="en-US" altLang="zh-CN" sz="2200" kern="100" dirty="0">
                          <a:effectLst/>
                        </a:rPr>
                        <a:t>20</a:t>
                      </a:r>
                      <a:r>
                        <a:rPr lang="zh-CN" sz="2200" kern="100" dirty="0">
                          <a:effectLst/>
                        </a:rPr>
                        <a:t>台微机作为客户机，配置为</a:t>
                      </a:r>
                      <a:r>
                        <a:rPr lang="en-US" sz="2200" kern="100" dirty="0">
                          <a:effectLst/>
                        </a:rPr>
                        <a:t>××××</a:t>
                      </a:r>
                      <a:r>
                        <a:rPr lang="zh-CN" sz="2200" kern="100" dirty="0">
                          <a:effectLst/>
                        </a:rPr>
                        <a:t>；</a:t>
                      </a:r>
                    </a:p>
                    <a:p>
                      <a:pPr marL="160020" algn="just">
                        <a:spcAft>
                          <a:spcPts val="0"/>
                        </a:spcAft>
                      </a:pPr>
                      <a:r>
                        <a:rPr lang="zh-CN" sz="2200" kern="100" dirty="0">
                          <a:effectLst/>
                        </a:rPr>
                        <a:t>模拟软件在客户机安装；网络通畅。</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4"/>
                  </a:ext>
                </a:extLst>
              </a:tr>
              <a:tr h="2040633">
                <a:tc>
                  <a:txBody>
                    <a:bodyPr/>
                    <a:lstStyle/>
                    <a:p>
                      <a:pPr algn="r">
                        <a:spcAft>
                          <a:spcPts val="0"/>
                        </a:spcAft>
                      </a:pPr>
                      <a:r>
                        <a:rPr lang="zh-CN" sz="2200" u="sng" kern="100" dirty="0">
                          <a:solidFill>
                            <a:srgbClr val="C00000"/>
                          </a:solidFill>
                          <a:effectLst/>
                        </a:rPr>
                        <a:t>测试步骤</a:t>
                      </a:r>
                      <a:r>
                        <a:rPr lang="zh-CN" sz="2200" kern="100" dirty="0">
                          <a:solidFill>
                            <a:srgbClr val="C00000"/>
                          </a:solidFill>
                          <a:effectLst/>
                        </a:rPr>
                        <a:t>：</a:t>
                      </a:r>
                      <a:endParaRPr lang="zh-CN" sz="2200"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en-US" sz="2200" kern="100" dirty="0">
                          <a:effectLst/>
                        </a:rPr>
                        <a:t>(1)</a:t>
                      </a:r>
                      <a:r>
                        <a:rPr lang="zh-CN" sz="2200" kern="100" dirty="0">
                          <a:effectLst/>
                        </a:rPr>
                        <a:t>启动服务器系统；</a:t>
                      </a:r>
                    </a:p>
                    <a:p>
                      <a:pPr marL="160020" algn="just">
                        <a:spcAft>
                          <a:spcPts val="0"/>
                        </a:spcAft>
                      </a:pPr>
                      <a:r>
                        <a:rPr lang="en-US" sz="2200" kern="100" dirty="0">
                          <a:effectLst/>
                        </a:rPr>
                        <a:t>(2)</a:t>
                      </a:r>
                      <a:r>
                        <a:rPr lang="zh-CN" sz="2200" kern="100" dirty="0">
                          <a:effectLst/>
                        </a:rPr>
                        <a:t>由模拟软件在每个客户机分别依次发送</a:t>
                      </a:r>
                      <a:r>
                        <a:rPr lang="en-US" altLang="zh-CN" sz="2200" kern="100" dirty="0">
                          <a:effectLst/>
                        </a:rPr>
                        <a:t>5</a:t>
                      </a:r>
                      <a:r>
                        <a:rPr lang="en-US" sz="2200" kern="100" dirty="0">
                          <a:effectLst/>
                        </a:rPr>
                        <a:t>0</a:t>
                      </a:r>
                      <a:r>
                        <a:rPr lang="zh-CN" sz="2200" kern="100" dirty="0">
                          <a:effectLst/>
                        </a:rPr>
                        <a:t>个用户登陆请求，并模拟</a:t>
                      </a:r>
                      <a:r>
                        <a:rPr lang="zh-CN" altLang="en-US" sz="2200" kern="100" dirty="0">
                          <a:effectLst/>
                        </a:rPr>
                        <a:t>查询车次的</a:t>
                      </a:r>
                      <a:r>
                        <a:rPr lang="zh-CN" sz="2200" kern="100" dirty="0">
                          <a:effectLst/>
                        </a:rPr>
                        <a:t>过程；</a:t>
                      </a:r>
                    </a:p>
                    <a:p>
                      <a:pPr marL="160020" algn="just">
                        <a:spcAft>
                          <a:spcPts val="0"/>
                        </a:spcAft>
                      </a:pPr>
                      <a:r>
                        <a:rPr lang="en-US" sz="2200" kern="100" dirty="0">
                          <a:effectLst/>
                        </a:rPr>
                        <a:t>(3)</a:t>
                      </a:r>
                      <a:r>
                        <a:rPr lang="zh-CN" sz="2200" kern="100" dirty="0">
                          <a:effectLst/>
                        </a:rPr>
                        <a:t>监控程序把每个用户的请求和服务器响应过程、时间记录在日志中；</a:t>
                      </a:r>
                    </a:p>
                    <a:p>
                      <a:pPr marL="160020" algn="just">
                        <a:spcAft>
                          <a:spcPts val="0"/>
                        </a:spcAft>
                      </a:pPr>
                      <a:r>
                        <a:rPr lang="en-US" sz="2200" kern="100" dirty="0">
                          <a:effectLst/>
                        </a:rPr>
                        <a:t>(4)</a:t>
                      </a:r>
                      <a:r>
                        <a:rPr lang="zh-CN" sz="2200" kern="100" dirty="0">
                          <a:effectLst/>
                        </a:rPr>
                        <a:t>对记录结果进行处理，判断是否每个用户均获得成功的服务，并计算平均响应时间。</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5"/>
                  </a:ext>
                </a:extLst>
              </a:tr>
              <a:tr h="340106">
                <a:tc>
                  <a:txBody>
                    <a:bodyPr/>
                    <a:lstStyle/>
                    <a:p>
                      <a:pPr algn="r">
                        <a:spcAft>
                          <a:spcPts val="0"/>
                        </a:spcAft>
                      </a:pPr>
                      <a:r>
                        <a:rPr lang="zh-CN" sz="2200" u="sng" kern="100" dirty="0">
                          <a:solidFill>
                            <a:srgbClr val="C00000"/>
                          </a:solidFill>
                          <a:effectLst/>
                        </a:rPr>
                        <a:t>预期输出</a:t>
                      </a:r>
                      <a:r>
                        <a:rPr lang="zh-CN" sz="2200" kern="100" dirty="0">
                          <a:solidFill>
                            <a:srgbClr val="C00000"/>
                          </a:solidFill>
                          <a:effectLst/>
                        </a:rPr>
                        <a:t>：</a:t>
                      </a:r>
                      <a:endParaRPr lang="zh-CN" sz="2200"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200" kern="100" dirty="0">
                          <a:effectLst/>
                        </a:rPr>
                        <a:t>每个模拟用户都得到正确服务，且对请求的平均响应时间小于</a:t>
                      </a:r>
                      <a:r>
                        <a:rPr lang="en-US" sz="2200" kern="100" dirty="0">
                          <a:effectLst/>
                        </a:rPr>
                        <a:t>1</a:t>
                      </a:r>
                      <a:r>
                        <a:rPr lang="zh-CN" sz="2200" kern="100" dirty="0">
                          <a:effectLst/>
                        </a:rPr>
                        <a:t>秒。</a:t>
                      </a:r>
                      <a:endParaRPr lang="zh-CN" sz="2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6"/>
                  </a:ext>
                </a:extLst>
              </a:tr>
              <a:tr h="371024">
                <a:tc>
                  <a:txBody>
                    <a:bodyPr/>
                    <a:lstStyle/>
                    <a:p>
                      <a:pPr algn="r">
                        <a:spcAft>
                          <a:spcPts val="0"/>
                        </a:spcAft>
                      </a:pPr>
                      <a:endParaRPr lang="zh-CN" sz="2400"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428264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ea"/>
              </a:rPr>
              <a:t>1.2 </a:t>
            </a:r>
            <a:r>
              <a:rPr lang="zh-CN" altLang="en-US" dirty="0">
                <a:sym typeface="+mn-ea"/>
              </a:rPr>
              <a:t>软件</a:t>
            </a:r>
            <a:r>
              <a:rPr lang="zh-CN" altLang="en-US" dirty="0"/>
              <a:t>缺陷的危害</a:t>
            </a:r>
          </a:p>
        </p:txBody>
      </p:sp>
      <p:sp>
        <p:nvSpPr>
          <p:cNvPr id="2" name="内容占位符 1"/>
          <p:cNvSpPr>
            <a:spLocks noGrp="1"/>
          </p:cNvSpPr>
          <p:nvPr>
            <p:ph idx="1"/>
          </p:nvPr>
        </p:nvSpPr>
        <p:spPr/>
        <p:txBody>
          <a:bodyPr/>
          <a:lstStyle/>
          <a:p>
            <a:r>
              <a:rPr lang="zh-CN" altLang="en-US" dirty="0"/>
              <a:t>无法满足要求</a:t>
            </a:r>
            <a:endParaRPr lang="en-US" altLang="zh-CN" dirty="0"/>
          </a:p>
          <a:p>
            <a:r>
              <a:rPr lang="zh-CN" altLang="en-US" dirty="0"/>
              <a:t>不能正常工作</a:t>
            </a:r>
            <a:endParaRPr lang="en-US" altLang="zh-CN" dirty="0"/>
          </a:p>
          <a:p>
            <a:r>
              <a:rPr lang="zh-CN" altLang="en-US" dirty="0"/>
              <a:t>引发安全事故</a:t>
            </a:r>
          </a:p>
          <a:p>
            <a:r>
              <a:rPr lang="zh-CN" altLang="en-US" dirty="0"/>
              <a:t>影响人员安全</a:t>
            </a:r>
            <a:endParaRPr lang="en-US" altLang="zh-CN" dirty="0"/>
          </a:p>
          <a:p>
            <a:r>
              <a:rPr lang="zh-CN" altLang="en-US" dirty="0"/>
              <a:t>产生经济损失</a:t>
            </a:r>
          </a:p>
          <a:p>
            <a:r>
              <a:rPr lang="en-US" altLang="zh-CN" dirty="0"/>
              <a:t>......</a:t>
            </a:r>
          </a:p>
          <a:p>
            <a:endParaRPr lang="zh-CN" altLang="en-US" dirty="0"/>
          </a:p>
        </p:txBody>
      </p:sp>
      <p:sp>
        <p:nvSpPr>
          <p:cNvPr id="12" name="文本框 11">
            <a:extLst>
              <a:ext uri="{FF2B5EF4-FFF2-40B4-BE49-F238E27FC236}">
                <a16:creationId xmlns:a16="http://schemas.microsoft.com/office/drawing/2014/main" id="{1B68B8A3-6E1C-421E-AC38-26E2B29DA45C}"/>
              </a:ext>
            </a:extLst>
          </p:cNvPr>
          <p:cNvSpPr txBox="1"/>
          <p:nvPr/>
        </p:nvSpPr>
        <p:spPr>
          <a:xfrm>
            <a:off x="-1" y="6370209"/>
            <a:ext cx="12190413" cy="48686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50000"/>
              </a:lnSpc>
              <a:buFont typeface="Wingdings" panose="05000000000000000000" pitchFamily="2" charset="2"/>
              <a:buChar char="p"/>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indent="0" algn="ctr">
              <a:lnSpc>
                <a:spcPct val="100000"/>
              </a:lnSpc>
              <a:buNone/>
            </a:pPr>
            <a:r>
              <a:rPr lang="zh-CN" altLang="en-US" sz="2400" dirty="0"/>
              <a:t>尽可能减少软件缺陷非常重要</a:t>
            </a:r>
            <a:endParaRPr lang="zh-CN" altLang="en-US" sz="2400" b="1" dirty="0"/>
          </a:p>
        </p:txBody>
      </p:sp>
      <p:sp>
        <p:nvSpPr>
          <p:cNvPr id="4" name="Rectangle 3">
            <a:extLst>
              <a:ext uri="{FF2B5EF4-FFF2-40B4-BE49-F238E27FC236}">
                <a16:creationId xmlns:a16="http://schemas.microsoft.com/office/drawing/2014/main" id="{5DC81877-E9CB-EB32-175E-B2B4DEFF6526}"/>
              </a:ext>
            </a:extLst>
          </p:cNvPr>
          <p:cNvSpPr txBox="1">
            <a:spLocks noChangeArrowheads="1"/>
          </p:cNvSpPr>
          <p:nvPr/>
        </p:nvSpPr>
        <p:spPr>
          <a:xfrm>
            <a:off x="4259002" y="963123"/>
            <a:ext cx="7067624" cy="4931754"/>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solidFill>
                  <a:srgbClr val="C00000"/>
                </a:solidFill>
              </a:rPr>
              <a:t>人总是会犯错误的</a:t>
            </a:r>
          </a:p>
          <a:p>
            <a:pPr lvl="1"/>
            <a:r>
              <a:rPr lang="zh-CN" altLang="en-US" b="0">
                <a:sym typeface="+mn-ea"/>
              </a:rPr>
              <a:t>软件工程师、用户等</a:t>
            </a:r>
            <a:endParaRPr lang="en-US" altLang="zh-CN" b="0">
              <a:sym typeface="+mn-ea"/>
            </a:endParaRPr>
          </a:p>
          <a:p>
            <a:pPr lvl="1"/>
            <a:r>
              <a:rPr lang="zh-CN" altLang="en-US" b="0"/>
              <a:t>软件系统太复杂</a:t>
            </a:r>
            <a:endParaRPr lang="en-US" altLang="zh-CN" b="0"/>
          </a:p>
          <a:p>
            <a:r>
              <a:rPr lang="zh-CN" altLang="en-US"/>
              <a:t>程序缺陷来自</a:t>
            </a:r>
            <a:r>
              <a:rPr lang="zh-CN" altLang="en-US">
                <a:solidFill>
                  <a:srgbClr val="C00000"/>
                </a:solidFill>
              </a:rPr>
              <a:t>多个源头</a:t>
            </a:r>
          </a:p>
          <a:p>
            <a:pPr lvl="1"/>
            <a:r>
              <a:rPr lang="zh-CN" altLang="en-US" b="0"/>
              <a:t>需求、设计、编码活动</a:t>
            </a:r>
          </a:p>
          <a:p>
            <a:pPr lvl="1"/>
            <a:r>
              <a:rPr lang="zh-CN" altLang="en-US" b="0"/>
              <a:t>模型、文档、程序制品</a:t>
            </a:r>
            <a:endParaRPr lang="en-US" altLang="zh-CN" b="0"/>
          </a:p>
          <a:p>
            <a:r>
              <a:rPr lang="zh-CN" altLang="en-US"/>
              <a:t>缺陷成</a:t>
            </a:r>
            <a:r>
              <a:rPr lang="zh-CN" altLang="en-US">
                <a:solidFill>
                  <a:srgbClr val="C00000"/>
                </a:solidFill>
              </a:rPr>
              <a:t>常态化</a:t>
            </a:r>
          </a:p>
          <a:p>
            <a:pPr lvl="1"/>
            <a:r>
              <a:rPr lang="zh-CN" altLang="en-US" b="0"/>
              <a:t>对于复杂软件系统而言缺陷不可避免</a:t>
            </a:r>
          </a:p>
          <a:p>
            <a:pPr lvl="1"/>
            <a:r>
              <a:rPr lang="zh-CN" altLang="en-US" b="0"/>
              <a:t>很难做到无缺陷的软件</a:t>
            </a:r>
            <a:endParaRPr lang="zh-CN" altLang="en-US" b="0"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强度测试</a:t>
            </a:r>
            <a:r>
              <a:rPr lang="en-US" altLang="zh-CN" dirty="0">
                <a:effectLst/>
              </a:rPr>
              <a:t>(</a:t>
            </a:r>
            <a:r>
              <a:rPr lang="zh-CN" altLang="en-US" dirty="0">
                <a:effectLst/>
              </a:rPr>
              <a:t>压力测试</a:t>
            </a:r>
            <a:r>
              <a:rPr lang="en-US" altLang="zh-CN" dirty="0">
                <a:effectLst/>
              </a:rPr>
              <a:t>)</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zh-CN" dirty="0"/>
              <a:t>强度测试</a:t>
            </a:r>
            <a:r>
              <a:rPr lang="zh-CN" altLang="en-US" dirty="0"/>
              <a:t>可</a:t>
            </a:r>
            <a:r>
              <a:rPr lang="zh-CN" altLang="zh-CN" dirty="0"/>
              <a:t>被</a:t>
            </a:r>
            <a:r>
              <a:rPr lang="zh-CN" altLang="en-US" dirty="0"/>
              <a:t>视为</a:t>
            </a:r>
            <a:r>
              <a:rPr lang="zh-CN" altLang="zh-CN" dirty="0">
                <a:solidFill>
                  <a:srgbClr val="C00000"/>
                </a:solidFill>
              </a:rPr>
              <a:t>性能测试</a:t>
            </a:r>
            <a:r>
              <a:rPr lang="zh-CN" altLang="zh-CN" dirty="0"/>
              <a:t>一部分</a:t>
            </a:r>
            <a:endParaRPr lang="en-US" altLang="zh-CN" dirty="0"/>
          </a:p>
          <a:p>
            <a:pPr lvl="1"/>
            <a:r>
              <a:rPr lang="zh-CN" altLang="zh-CN" dirty="0"/>
              <a:t>性能测试是为测试软件系统在正常使用时是否能够达到一定性能指标</a:t>
            </a:r>
            <a:endParaRPr lang="en-US" altLang="zh-CN" dirty="0"/>
          </a:p>
          <a:p>
            <a:pPr lvl="1"/>
            <a:r>
              <a:rPr lang="zh-CN" altLang="zh-CN" dirty="0"/>
              <a:t>强度测试则是对系统不断施加更大的</a:t>
            </a:r>
            <a:r>
              <a:rPr lang="zh-CN" altLang="zh-CN" b="1" dirty="0">
                <a:solidFill>
                  <a:srgbClr val="C00000"/>
                </a:solidFill>
              </a:rPr>
              <a:t>压力和使用强度</a:t>
            </a:r>
            <a:r>
              <a:rPr lang="zh-CN" altLang="zh-CN" dirty="0"/>
              <a:t>，确定系统瓶颈或者不能</a:t>
            </a:r>
            <a:r>
              <a:rPr lang="zh-CN" altLang="en-US" dirty="0"/>
              <a:t>接受</a:t>
            </a:r>
            <a:r>
              <a:rPr lang="zh-CN" altLang="zh-CN" dirty="0"/>
              <a:t>性能点，来获得系统能提供最大服务能力</a:t>
            </a:r>
            <a:endParaRPr lang="en-US" altLang="zh-CN" dirty="0"/>
          </a:p>
          <a:p>
            <a:r>
              <a:rPr lang="zh-CN" altLang="en-US" dirty="0"/>
              <a:t>强度测试示例</a:t>
            </a:r>
            <a:endParaRPr lang="en-US" altLang="zh-CN" dirty="0"/>
          </a:p>
          <a:p>
            <a:pPr lvl="1"/>
            <a:r>
              <a:rPr lang="en-US" altLang="zh-CN" dirty="0"/>
              <a:t>12306</a:t>
            </a:r>
            <a:r>
              <a:rPr lang="zh-CN" altLang="zh-CN" dirty="0"/>
              <a:t>系统同时</a:t>
            </a:r>
            <a:r>
              <a:rPr lang="en-US" altLang="zh-CN" dirty="0"/>
              <a:t>500</a:t>
            </a:r>
            <a:r>
              <a:rPr lang="zh-CN" altLang="zh-CN" dirty="0"/>
              <a:t>个用户使用情况下正常运行属于性能测试</a:t>
            </a:r>
            <a:endParaRPr lang="en-US" altLang="zh-CN" dirty="0"/>
          </a:p>
          <a:p>
            <a:pPr lvl="1"/>
            <a:r>
              <a:rPr lang="zh-CN" altLang="zh-CN" dirty="0"/>
              <a:t>把测试场景定为上千用户、甚至上万用户同时使用，那么就</a:t>
            </a:r>
            <a:r>
              <a:rPr lang="zh-CN" altLang="en-US" dirty="0"/>
              <a:t>是</a:t>
            </a:r>
            <a:r>
              <a:rPr lang="zh-CN" altLang="zh-CN" dirty="0"/>
              <a:t>一种强度测试了，</a:t>
            </a:r>
            <a:r>
              <a:rPr lang="zh-CN" altLang="zh-CN" b="1" dirty="0">
                <a:solidFill>
                  <a:srgbClr val="C00000"/>
                </a:solidFill>
              </a:rPr>
              <a:t>以判断系统能够承受最大的强度是多少</a:t>
            </a:r>
            <a:endParaRPr lang="en-US" altLang="zh-CN" b="1" dirty="0">
              <a:solidFill>
                <a:srgbClr val="C00000"/>
              </a:solidFill>
            </a:endParaRPr>
          </a:p>
          <a:p>
            <a:r>
              <a:rPr lang="zh-CN" altLang="zh-CN" dirty="0"/>
              <a:t>强度测试适用于在可变负载系统中运行的软件</a:t>
            </a:r>
            <a:endParaRPr lang="en-US" altLang="zh-CN" dirty="0"/>
          </a:p>
          <a:p>
            <a:pPr lvl="1"/>
            <a:r>
              <a:rPr lang="zh-CN" altLang="zh-CN" dirty="0"/>
              <a:t>强度测试可与性能测试一起进行，但需对测试用例中定义的测试环境、条件、输入、步骤等内容进行调整，以适应强度测试</a:t>
            </a:r>
            <a:endParaRPr lang="zh-CN" altLang="en-US" dirty="0"/>
          </a:p>
        </p:txBody>
      </p:sp>
    </p:spTree>
    <p:extLst>
      <p:ext uri="{BB962C8B-B14F-4D97-AF65-F5344CB8AC3E}">
        <p14:creationId xmlns:p14="http://schemas.microsoft.com/office/powerpoint/2010/main" val="36319903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安全性测试</a:t>
            </a:r>
            <a:endParaRPr lang="zh-CN" altLang="en-US" dirty="0"/>
          </a:p>
        </p:txBody>
      </p:sp>
      <p:sp>
        <p:nvSpPr>
          <p:cNvPr id="2" name="内容占位符 1"/>
          <p:cNvSpPr>
            <a:spLocks noGrp="1"/>
          </p:cNvSpPr>
          <p:nvPr>
            <p:ph idx="1"/>
          </p:nvPr>
        </p:nvSpPr>
        <p:spPr/>
        <p:txBody>
          <a:bodyPr>
            <a:normAutofit lnSpcReduction="10000"/>
          </a:bodyPr>
          <a:lstStyle/>
          <a:p>
            <a:r>
              <a:rPr lang="zh-CN" altLang="zh-CN" dirty="0"/>
              <a:t>设计测试用例来</a:t>
            </a:r>
            <a:r>
              <a:rPr lang="zh-CN" altLang="zh-CN" dirty="0">
                <a:solidFill>
                  <a:srgbClr val="C00000"/>
                </a:solidFill>
              </a:rPr>
              <a:t>暴露软件安全漏洞</a:t>
            </a:r>
            <a:r>
              <a:rPr lang="zh-CN" altLang="zh-CN" dirty="0"/>
              <a:t>的过程</a:t>
            </a:r>
            <a:endParaRPr lang="en-US" altLang="zh-CN" dirty="0"/>
          </a:p>
          <a:p>
            <a:pPr lvl="1"/>
            <a:r>
              <a:rPr lang="zh-CN" altLang="zh-CN" dirty="0"/>
              <a:t>如设法破坏数据库管理系统的数据安全机制、突破重要领域软件系统的用户访问控制等</a:t>
            </a:r>
            <a:endParaRPr lang="en-US" altLang="zh-CN" dirty="0"/>
          </a:p>
          <a:p>
            <a:r>
              <a:rPr lang="zh-CN" altLang="zh-CN" sz="2800" dirty="0"/>
              <a:t>安全性测试的过程</a:t>
            </a:r>
          </a:p>
          <a:p>
            <a:pPr lvl="1"/>
            <a:r>
              <a:rPr lang="zh-CN" altLang="zh-CN" sz="2400" dirty="0"/>
              <a:t>明确潜在的</a:t>
            </a:r>
            <a:r>
              <a:rPr lang="zh-CN" altLang="zh-CN" sz="2400" b="1" dirty="0">
                <a:solidFill>
                  <a:srgbClr val="C00000"/>
                </a:solidFill>
              </a:rPr>
              <a:t>安全隐患</a:t>
            </a:r>
            <a:r>
              <a:rPr lang="zh-CN" altLang="zh-CN" sz="2400" dirty="0"/>
              <a:t>，包括容易遭受攻击的内容、可能作为潜在入侵者的人员角色等</a:t>
            </a:r>
          </a:p>
          <a:p>
            <a:pPr lvl="1"/>
            <a:r>
              <a:rPr lang="zh-CN" altLang="zh-CN" sz="2400" dirty="0"/>
              <a:t>明确</a:t>
            </a:r>
            <a:r>
              <a:rPr lang="zh-CN" altLang="zh-CN" sz="2400" b="1" dirty="0">
                <a:solidFill>
                  <a:srgbClr val="C00000"/>
                </a:solidFill>
              </a:rPr>
              <a:t>潜在的入侵行为及时机</a:t>
            </a:r>
            <a:r>
              <a:rPr lang="zh-CN" altLang="zh-CN" sz="2400" dirty="0"/>
              <a:t>，例如事务初始化、系统输入、执行存储和检索操作等时候</a:t>
            </a:r>
          </a:p>
          <a:p>
            <a:pPr lvl="1"/>
            <a:r>
              <a:rPr lang="zh-CN" altLang="zh-CN" sz="2400" dirty="0"/>
              <a:t>列出每种潜在安全隐患可能遭到的</a:t>
            </a:r>
            <a:r>
              <a:rPr lang="zh-CN" altLang="zh-CN" sz="2400" b="1" dirty="0">
                <a:solidFill>
                  <a:srgbClr val="C00000"/>
                </a:solidFill>
              </a:rPr>
              <a:t>入侵行为及其可能性</a:t>
            </a:r>
          </a:p>
          <a:p>
            <a:pPr lvl="1"/>
            <a:r>
              <a:rPr lang="zh-CN" altLang="zh-CN" sz="2400" dirty="0"/>
              <a:t>确定</a:t>
            </a:r>
            <a:r>
              <a:rPr lang="zh-CN" altLang="zh-CN" sz="2400" b="1" dirty="0">
                <a:solidFill>
                  <a:srgbClr val="C00000"/>
                </a:solidFill>
              </a:rPr>
              <a:t>风险较高的入侵点</a:t>
            </a:r>
            <a:r>
              <a:rPr lang="zh-CN" altLang="zh-CN" sz="2400" dirty="0"/>
              <a:t>，这可通过对包括发生可能性、后果严重程度等因素进行分析得到</a:t>
            </a:r>
          </a:p>
          <a:p>
            <a:pPr lvl="1"/>
            <a:r>
              <a:rPr lang="zh-CN" altLang="zh-CN" sz="2400" dirty="0"/>
              <a:t>根据风险的顺序，设计测试用例来实施安全性测试</a:t>
            </a:r>
          </a:p>
          <a:p>
            <a:pPr lvl="1"/>
            <a:endParaRPr lang="zh-CN" altLang="en-US" dirty="0"/>
          </a:p>
        </p:txBody>
      </p:sp>
    </p:spTree>
    <p:extLst>
      <p:ext uri="{BB962C8B-B14F-4D97-AF65-F5344CB8AC3E}">
        <p14:creationId xmlns:p14="http://schemas.microsoft.com/office/powerpoint/2010/main" val="25946789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用户界面</a:t>
            </a:r>
            <a:r>
              <a:rPr lang="zh-CN" altLang="zh-CN" dirty="0"/>
              <a:t>测试</a:t>
            </a:r>
            <a:endParaRPr lang="zh-CN" altLang="en-US" dirty="0"/>
          </a:p>
        </p:txBody>
      </p:sp>
      <p:sp>
        <p:nvSpPr>
          <p:cNvPr id="2" name="内容占位符 1"/>
          <p:cNvSpPr>
            <a:spLocks noGrp="1"/>
          </p:cNvSpPr>
          <p:nvPr>
            <p:ph idx="1"/>
          </p:nvPr>
        </p:nvSpPr>
        <p:spPr>
          <a:xfrm>
            <a:off x="539750" y="1125538"/>
            <a:ext cx="10920052" cy="5040312"/>
          </a:xfrm>
        </p:spPr>
        <p:txBody>
          <a:bodyPr/>
          <a:lstStyle/>
          <a:p>
            <a:r>
              <a:rPr lang="zh-CN" altLang="en-US" dirty="0"/>
              <a:t>也</a:t>
            </a:r>
            <a:r>
              <a:rPr lang="zh-CN" altLang="zh-CN" dirty="0"/>
              <a:t>称</a:t>
            </a:r>
            <a:r>
              <a:rPr lang="zh-CN" altLang="zh-CN" dirty="0">
                <a:solidFill>
                  <a:srgbClr val="C00000"/>
                </a:solidFill>
              </a:rPr>
              <a:t>易用性测试</a:t>
            </a:r>
            <a:r>
              <a:rPr lang="zh-CN" altLang="en-US" dirty="0"/>
              <a:t>，测试用户界面是否</a:t>
            </a:r>
            <a:r>
              <a:rPr lang="zh-CN" altLang="zh-CN" dirty="0">
                <a:solidFill>
                  <a:srgbClr val="C00000"/>
                </a:solidFill>
              </a:rPr>
              <a:t>易于使用且具有较强实用性</a:t>
            </a:r>
          </a:p>
          <a:p>
            <a:pPr lvl="1"/>
            <a:r>
              <a:rPr lang="zh-CN" altLang="zh-CN" dirty="0"/>
              <a:t>是否把常用的</a:t>
            </a:r>
            <a:r>
              <a:rPr lang="zh-CN" altLang="zh-CN" b="1" dirty="0">
                <a:solidFill>
                  <a:srgbClr val="C00000"/>
                </a:solidFill>
              </a:rPr>
              <a:t>按钮或菜单项</a:t>
            </a:r>
            <a:r>
              <a:rPr lang="zh-CN" altLang="zh-CN" dirty="0"/>
              <a:t>放在醒目的位置</a:t>
            </a:r>
          </a:p>
          <a:p>
            <a:pPr lvl="1"/>
            <a:r>
              <a:rPr lang="zh-CN" altLang="zh-CN" dirty="0"/>
              <a:t>软件的输出是否</a:t>
            </a:r>
            <a:r>
              <a:rPr lang="zh-CN" altLang="zh-CN" b="1" dirty="0">
                <a:solidFill>
                  <a:srgbClr val="C00000"/>
                </a:solidFill>
              </a:rPr>
              <a:t>清晰、有序</a:t>
            </a:r>
          </a:p>
          <a:p>
            <a:pPr lvl="1"/>
            <a:r>
              <a:rPr lang="zh-CN" altLang="zh-CN" dirty="0"/>
              <a:t>错误信息是否</a:t>
            </a:r>
            <a:r>
              <a:rPr lang="zh-CN" altLang="zh-CN" b="1" dirty="0">
                <a:solidFill>
                  <a:srgbClr val="C00000"/>
                </a:solidFill>
              </a:rPr>
              <a:t>直观和易于理解</a:t>
            </a:r>
          </a:p>
          <a:p>
            <a:pPr lvl="1"/>
            <a:r>
              <a:rPr lang="zh-CN" altLang="zh-CN" dirty="0"/>
              <a:t>软件</a:t>
            </a:r>
            <a:r>
              <a:rPr lang="zh-CN" altLang="zh-CN" b="1" dirty="0">
                <a:solidFill>
                  <a:srgbClr val="C00000"/>
                </a:solidFill>
              </a:rPr>
              <a:t>错误顺序</a:t>
            </a:r>
            <a:r>
              <a:rPr lang="zh-CN" altLang="zh-CN" dirty="0"/>
              <a:t>是否符合用户的业务过程</a:t>
            </a:r>
          </a:p>
          <a:p>
            <a:pPr lvl="1"/>
            <a:r>
              <a:rPr lang="zh-CN" altLang="zh-CN" dirty="0"/>
              <a:t>界面的</a:t>
            </a:r>
            <a:r>
              <a:rPr lang="zh-CN" altLang="zh-CN" b="1" dirty="0">
                <a:solidFill>
                  <a:srgbClr val="C00000"/>
                </a:solidFill>
              </a:rPr>
              <a:t>风格</a:t>
            </a:r>
            <a:r>
              <a:rPr lang="zh-CN" altLang="zh-CN" dirty="0"/>
              <a:t>是否一致</a:t>
            </a:r>
          </a:p>
          <a:p>
            <a:endParaRPr lang="zh-CN" altLang="en-US" dirty="0"/>
          </a:p>
        </p:txBody>
      </p:sp>
    </p:spTree>
    <p:extLst>
      <p:ext uri="{BB962C8B-B14F-4D97-AF65-F5344CB8AC3E}">
        <p14:creationId xmlns:p14="http://schemas.microsoft.com/office/powerpoint/2010/main" val="36658891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Web</a:t>
            </a:r>
            <a:r>
              <a:rPr lang="zh-CN" altLang="zh-CN" dirty="0">
                <a:effectLst/>
              </a:rPr>
              <a:t>测试</a:t>
            </a:r>
            <a:endParaRPr lang="zh-CN" altLang="en-US" dirty="0"/>
          </a:p>
        </p:txBody>
      </p:sp>
      <p:sp>
        <p:nvSpPr>
          <p:cNvPr id="2" name="内容占位符 1"/>
          <p:cNvSpPr>
            <a:spLocks noGrp="1"/>
          </p:cNvSpPr>
          <p:nvPr>
            <p:ph idx="1"/>
          </p:nvPr>
        </p:nvSpPr>
        <p:spPr/>
        <p:txBody>
          <a:bodyPr/>
          <a:lstStyle/>
          <a:p>
            <a:r>
              <a:rPr lang="zh-CN" altLang="zh-CN" dirty="0"/>
              <a:t>基于</a:t>
            </a:r>
            <a:r>
              <a:rPr lang="en-US" altLang="zh-CN" dirty="0"/>
              <a:t>Web</a:t>
            </a:r>
            <a:r>
              <a:rPr lang="zh-CN" altLang="zh-CN" dirty="0"/>
              <a:t>软件</a:t>
            </a:r>
            <a:r>
              <a:rPr lang="zh-CN" altLang="en-US" dirty="0"/>
              <a:t>利用</a:t>
            </a:r>
            <a:r>
              <a:rPr lang="zh-CN" altLang="zh-CN" dirty="0"/>
              <a:t>浏览器通过</a:t>
            </a:r>
            <a:r>
              <a:rPr lang="zh-CN" altLang="zh-CN" dirty="0">
                <a:solidFill>
                  <a:srgbClr val="C00000"/>
                </a:solidFill>
              </a:rPr>
              <a:t>超链接</a:t>
            </a:r>
            <a:r>
              <a:rPr lang="zh-CN" altLang="zh-CN" dirty="0"/>
              <a:t>把各个</a:t>
            </a:r>
            <a:r>
              <a:rPr lang="zh-CN" altLang="zh-CN" dirty="0">
                <a:solidFill>
                  <a:srgbClr val="C00000"/>
                </a:solidFill>
              </a:rPr>
              <a:t>网页联系</a:t>
            </a:r>
            <a:r>
              <a:rPr lang="zh-CN" altLang="zh-CN" dirty="0"/>
              <a:t>在一起，满足用户对信息的获取</a:t>
            </a:r>
            <a:endParaRPr lang="en-US" altLang="zh-CN" dirty="0"/>
          </a:p>
          <a:p>
            <a:r>
              <a:rPr lang="zh-CN" altLang="zh-CN" dirty="0"/>
              <a:t>需要测试大量的</a:t>
            </a:r>
            <a:r>
              <a:rPr lang="zh-CN" altLang="en-US" dirty="0"/>
              <a:t>对象</a:t>
            </a:r>
            <a:endParaRPr lang="en-US" altLang="zh-CN" dirty="0"/>
          </a:p>
          <a:p>
            <a:pPr lvl="1"/>
            <a:r>
              <a:rPr lang="zh-CN" altLang="en-US" dirty="0"/>
              <a:t>文本测试，</a:t>
            </a:r>
            <a:r>
              <a:rPr lang="zh-CN" altLang="zh-CN" dirty="0"/>
              <a:t>对其中的术语、题目、内容素材、电子邮件地址、电话号码等信息的准确度、时效性方面进行检查，文字的拼写是否有误也要经常进行检查</a:t>
            </a:r>
            <a:endParaRPr lang="en-US" altLang="zh-CN" dirty="0"/>
          </a:p>
          <a:p>
            <a:pPr lvl="1"/>
            <a:r>
              <a:rPr lang="zh-CN" altLang="zh-CN" dirty="0"/>
              <a:t>由于窗口缩放会引起文字段落改变，应测试是否会导致格式混乱</a:t>
            </a:r>
            <a:endParaRPr lang="en-US" altLang="zh-CN" dirty="0"/>
          </a:p>
          <a:p>
            <a:pPr lvl="1"/>
            <a:r>
              <a:rPr lang="zh-CN" altLang="zh-CN" dirty="0"/>
              <a:t>测试超级链接</a:t>
            </a:r>
            <a:endParaRPr lang="en-US" altLang="zh-CN" dirty="0"/>
          </a:p>
          <a:p>
            <a:pPr lvl="1"/>
            <a:r>
              <a:rPr lang="zh-CN" altLang="zh-CN" dirty="0"/>
              <a:t>测试图片和视频</a:t>
            </a:r>
            <a:endParaRPr lang="en-US" altLang="zh-CN" dirty="0"/>
          </a:p>
          <a:p>
            <a:pPr lvl="1"/>
            <a:r>
              <a:rPr lang="zh-CN" altLang="zh-CN" dirty="0"/>
              <a:t>测试表单</a:t>
            </a:r>
            <a:endParaRPr lang="zh-CN" altLang="en-US" dirty="0"/>
          </a:p>
        </p:txBody>
      </p:sp>
    </p:spTree>
    <p:extLst>
      <p:ext uri="{BB962C8B-B14F-4D97-AF65-F5344CB8AC3E}">
        <p14:creationId xmlns:p14="http://schemas.microsoft.com/office/powerpoint/2010/main" val="3841273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88FD20-C1CE-803D-FDAE-077C2E3A9B2B}"/>
              </a:ext>
            </a:extLst>
          </p:cNvPr>
          <p:cNvSpPr/>
          <p:nvPr/>
        </p:nvSpPr>
        <p:spPr>
          <a:xfrm>
            <a:off x="1126655" y="1946229"/>
            <a:ext cx="5193664" cy="312879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en-US" altLang="zh-CN" dirty="0"/>
              <a:t>2.5 </a:t>
            </a:r>
            <a:r>
              <a:rPr lang="zh-CN" altLang="en-US" dirty="0"/>
              <a:t>软件测试的后续工作</a:t>
            </a:r>
          </a:p>
        </p:txBody>
      </p:sp>
      <p:sp>
        <p:nvSpPr>
          <p:cNvPr id="6" name="矩形 5"/>
          <p:cNvSpPr/>
          <p:nvPr/>
        </p:nvSpPr>
        <p:spPr>
          <a:xfrm>
            <a:off x="6435407" y="1939851"/>
            <a:ext cx="4311703" cy="3128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椭圆 7"/>
          <p:cNvSpPr/>
          <p:nvPr/>
        </p:nvSpPr>
        <p:spPr>
          <a:xfrm>
            <a:off x="3119597" y="2957196"/>
            <a:ext cx="1185545" cy="1080135"/>
          </a:xfrm>
          <a:prstGeom prst="ellipse">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软件测试</a:t>
            </a:r>
          </a:p>
        </p:txBody>
      </p:sp>
      <p:cxnSp>
        <p:nvCxnSpPr>
          <p:cNvPr id="9" name="直接箭头连接符 8"/>
          <p:cNvCxnSpPr>
            <a:endCxn id="8" idx="1"/>
          </p:cNvCxnSpPr>
          <p:nvPr/>
        </p:nvCxnSpPr>
        <p:spPr>
          <a:xfrm>
            <a:off x="2774614" y="2813280"/>
            <a:ext cx="518220" cy="302196"/>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3"/>
          </p:cNvCxnSpPr>
          <p:nvPr/>
        </p:nvCxnSpPr>
        <p:spPr>
          <a:xfrm flipV="1">
            <a:off x="2774614" y="3879236"/>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03673" y="2278715"/>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软件制品</a:t>
            </a:r>
          </a:p>
        </p:txBody>
      </p:sp>
      <p:sp>
        <p:nvSpPr>
          <p:cNvPr id="12" name="矩形 11"/>
          <p:cNvSpPr/>
          <p:nvPr/>
        </p:nvSpPr>
        <p:spPr>
          <a:xfrm>
            <a:off x="1312614" y="4339969"/>
            <a:ext cx="157586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测试数据、工具</a:t>
            </a:r>
          </a:p>
        </p:txBody>
      </p:sp>
      <p:cxnSp>
        <p:nvCxnSpPr>
          <p:cNvPr id="13" name="直接箭头连接符 12"/>
          <p:cNvCxnSpPr>
            <a:stCxn id="8" idx="6"/>
          </p:cNvCxnSpPr>
          <p:nvPr/>
        </p:nvCxnSpPr>
        <p:spPr>
          <a:xfrm>
            <a:off x="4304944" y="3497356"/>
            <a:ext cx="792088" cy="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991577" y="2964181"/>
            <a:ext cx="1185545" cy="1080135"/>
          </a:xfrm>
          <a:prstGeom prst="ellipse">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测试评价</a:t>
            </a:r>
          </a:p>
        </p:txBody>
      </p:sp>
      <p:sp>
        <p:nvSpPr>
          <p:cNvPr id="15" name="矩形 14"/>
          <p:cNvSpPr/>
          <p:nvPr/>
        </p:nvSpPr>
        <p:spPr>
          <a:xfrm>
            <a:off x="3843761" y="4438307"/>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预期结果</a:t>
            </a:r>
          </a:p>
        </p:txBody>
      </p:sp>
      <p:cxnSp>
        <p:nvCxnSpPr>
          <p:cNvPr id="16" name="直接箭头连接符 15"/>
          <p:cNvCxnSpPr/>
          <p:nvPr/>
        </p:nvCxnSpPr>
        <p:spPr>
          <a:xfrm flipV="1">
            <a:off x="4732512" y="3976508"/>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6"/>
            <a:endCxn id="18" idx="2"/>
          </p:cNvCxnSpPr>
          <p:nvPr/>
        </p:nvCxnSpPr>
        <p:spPr>
          <a:xfrm flipV="1">
            <a:off x="6177153" y="3497454"/>
            <a:ext cx="1190625" cy="6985"/>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7367747" y="2957196"/>
            <a:ext cx="1185545" cy="1080135"/>
          </a:xfrm>
          <a:prstGeom prst="ellipse">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软件调试</a:t>
            </a:r>
          </a:p>
        </p:txBody>
      </p:sp>
      <p:sp>
        <p:nvSpPr>
          <p:cNvPr id="19" name="椭圆 18"/>
          <p:cNvSpPr/>
          <p:nvPr/>
        </p:nvSpPr>
        <p:spPr>
          <a:xfrm>
            <a:off x="9240362" y="2971166"/>
            <a:ext cx="1185545" cy="1080135"/>
          </a:xfrm>
          <a:prstGeom prst="ellipse">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缺陷修复</a:t>
            </a:r>
          </a:p>
        </p:txBody>
      </p:sp>
      <p:cxnSp>
        <p:nvCxnSpPr>
          <p:cNvPr id="20" name="直接箭头连接符 19"/>
          <p:cNvCxnSpPr>
            <a:cxnSpLocks/>
            <a:stCxn id="18" idx="6"/>
          </p:cNvCxnSpPr>
          <p:nvPr/>
        </p:nvCxnSpPr>
        <p:spPr>
          <a:xfrm>
            <a:off x="8553292" y="3497264"/>
            <a:ext cx="686802" cy="9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9" idx="0"/>
          </p:cNvCxnSpPr>
          <p:nvPr/>
        </p:nvCxnSpPr>
        <p:spPr>
          <a:xfrm rot="16200000" flipV="1">
            <a:off x="6830485" y="-32036"/>
            <a:ext cx="295549" cy="5710472"/>
          </a:xfrm>
          <a:prstGeom prst="bentConnector2">
            <a:avLst/>
          </a:prstGeom>
          <a:ln w="47625">
            <a:solidFill>
              <a:schemeClr val="tx1">
                <a:lumMod val="95000"/>
                <a:lumOff val="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430361" y="3554218"/>
            <a:ext cx="82809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软件缺陷</a:t>
            </a:r>
          </a:p>
        </p:txBody>
      </p:sp>
      <p:sp>
        <p:nvSpPr>
          <p:cNvPr id="23" name="矩形 22"/>
          <p:cNvSpPr/>
          <p:nvPr/>
        </p:nvSpPr>
        <p:spPr>
          <a:xfrm>
            <a:off x="7393324" y="2167651"/>
            <a:ext cx="182531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修复后的软件</a:t>
            </a:r>
          </a:p>
        </p:txBody>
      </p:sp>
      <p:cxnSp>
        <p:nvCxnSpPr>
          <p:cNvPr id="26" name="直接箭头连接符 25"/>
          <p:cNvCxnSpPr>
            <a:endCxn id="8" idx="0"/>
          </p:cNvCxnSpPr>
          <p:nvPr/>
        </p:nvCxnSpPr>
        <p:spPr>
          <a:xfrm flipH="1">
            <a:off x="3712815" y="2675426"/>
            <a:ext cx="450423" cy="281871"/>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50767A53-A86D-42BE-992D-403E6E510F52}"/>
              </a:ext>
            </a:extLst>
          </p:cNvPr>
          <p:cNvSpPr/>
          <p:nvPr/>
        </p:nvSpPr>
        <p:spPr>
          <a:xfrm>
            <a:off x="0" y="6431648"/>
            <a:ext cx="12190413" cy="439229"/>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测试是为了发现错误，定位缺陷和纠正错误不属于软件测试的工作范畴</a:t>
            </a:r>
          </a:p>
        </p:txBody>
      </p:sp>
      <p:sp>
        <p:nvSpPr>
          <p:cNvPr id="3" name="文本框 2">
            <a:extLst>
              <a:ext uri="{FF2B5EF4-FFF2-40B4-BE49-F238E27FC236}">
                <a16:creationId xmlns:a16="http://schemas.microsoft.com/office/drawing/2014/main" id="{ECCBB65E-A736-9F33-667B-6371474140BC}"/>
              </a:ext>
            </a:extLst>
          </p:cNvPr>
          <p:cNvSpPr txBox="1"/>
          <p:nvPr/>
        </p:nvSpPr>
        <p:spPr>
          <a:xfrm>
            <a:off x="3179088" y="1415657"/>
            <a:ext cx="1422184" cy="461665"/>
          </a:xfrm>
          <a:prstGeom prst="rect">
            <a:avLst/>
          </a:prstGeom>
          <a:noFill/>
        </p:spPr>
        <p:txBody>
          <a:bodyPr wrap="non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软件测试</a:t>
            </a:r>
          </a:p>
        </p:txBody>
      </p:sp>
    </p:spTree>
    <p:extLst>
      <p:ext uri="{BB962C8B-B14F-4D97-AF65-F5344CB8AC3E}">
        <p14:creationId xmlns:p14="http://schemas.microsoft.com/office/powerpoint/2010/main" val="292200263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a:t>测试、调试和排错</a:t>
            </a:r>
          </a:p>
        </p:txBody>
      </p:sp>
      <p:sp>
        <p:nvSpPr>
          <p:cNvPr id="139267" name="Rectangle 3"/>
          <p:cNvSpPr>
            <a:spLocks noGrp="1" noChangeArrowheads="1"/>
          </p:cNvSpPr>
          <p:nvPr>
            <p:ph idx="1"/>
          </p:nvPr>
        </p:nvSpPr>
        <p:spPr/>
        <p:txBody>
          <a:bodyPr/>
          <a:lstStyle/>
          <a:p>
            <a:r>
              <a:rPr lang="zh-CN" altLang="en-US" dirty="0"/>
              <a:t>目的</a:t>
            </a:r>
            <a:endParaRPr lang="zh-CN" altLang="en-US" dirty="0">
              <a:sym typeface="Wingdings" panose="05000000000000000000" pitchFamily="2" charset="2"/>
            </a:endParaRPr>
          </a:p>
          <a:p>
            <a:pPr lvl="1"/>
            <a:r>
              <a:rPr lang="zh-CN" altLang="en-US" b="1" dirty="0">
                <a:solidFill>
                  <a:srgbClr val="C00000"/>
                </a:solidFill>
                <a:sym typeface="Wingdings" panose="05000000000000000000" pitchFamily="2" charset="2"/>
              </a:rPr>
              <a:t>测试发现缺陷</a:t>
            </a:r>
            <a:endParaRPr lang="en-US" altLang="zh-CN" b="1" dirty="0">
              <a:solidFill>
                <a:srgbClr val="C00000"/>
              </a:solidFill>
              <a:sym typeface="Wingdings" panose="05000000000000000000" pitchFamily="2" charset="2"/>
            </a:endParaRPr>
          </a:p>
          <a:p>
            <a:pPr lvl="1"/>
            <a:r>
              <a:rPr lang="zh-CN" altLang="en-US" b="1" dirty="0">
                <a:solidFill>
                  <a:srgbClr val="C00000"/>
                </a:solidFill>
                <a:sym typeface="Wingdings" panose="05000000000000000000" pitchFamily="2" charset="2"/>
              </a:rPr>
              <a:t>调试定位缺陷</a:t>
            </a:r>
            <a:endParaRPr lang="en-US" altLang="zh-CN" b="1" dirty="0">
              <a:solidFill>
                <a:srgbClr val="C00000"/>
              </a:solidFill>
              <a:sym typeface="Wingdings" panose="05000000000000000000" pitchFamily="2" charset="2"/>
            </a:endParaRPr>
          </a:p>
          <a:p>
            <a:pPr lvl="1"/>
            <a:r>
              <a:rPr lang="zh-CN" altLang="en-US" b="1" dirty="0">
                <a:solidFill>
                  <a:srgbClr val="C00000"/>
                </a:solidFill>
                <a:sym typeface="Wingdings" panose="05000000000000000000" pitchFamily="2" charset="2"/>
              </a:rPr>
              <a:t>排错纠正错误</a:t>
            </a:r>
            <a:endParaRPr lang="en-US" altLang="zh-CN" b="1" dirty="0">
              <a:solidFill>
                <a:srgbClr val="C00000"/>
              </a:solidFill>
              <a:sym typeface="Wingdings" panose="05000000000000000000" pitchFamily="2" charset="2"/>
            </a:endParaRPr>
          </a:p>
          <a:p>
            <a:pPr lvl="1"/>
            <a:endParaRPr lang="zh-CN" altLang="en-US" dirty="0"/>
          </a:p>
          <a:p>
            <a:r>
              <a:rPr lang="zh-CN" altLang="en-US" dirty="0"/>
              <a:t>独立性不同</a:t>
            </a:r>
          </a:p>
          <a:p>
            <a:pPr lvl="1"/>
            <a:r>
              <a:rPr lang="zh-CN" altLang="en-US" b="1" dirty="0">
                <a:solidFill>
                  <a:srgbClr val="C00000"/>
                </a:solidFill>
              </a:rPr>
              <a:t>测试由独立的测试小组进行</a:t>
            </a:r>
            <a:endParaRPr lang="en-US" altLang="zh-CN" b="1" dirty="0">
              <a:solidFill>
                <a:srgbClr val="C00000"/>
              </a:solidFill>
            </a:endParaRPr>
          </a:p>
          <a:p>
            <a:pPr lvl="1"/>
            <a:r>
              <a:rPr lang="zh-CN" altLang="en-US" b="1" dirty="0">
                <a:solidFill>
                  <a:srgbClr val="C00000"/>
                </a:solidFill>
              </a:rPr>
              <a:t>调试和排错由开发人员完成</a:t>
            </a:r>
          </a:p>
          <a:p>
            <a:endParaRPr lang="zh-CN" altLang="en-US" dirty="0"/>
          </a:p>
        </p:txBody>
      </p:sp>
    </p:spTree>
    <p:extLst>
      <p:ext uri="{BB962C8B-B14F-4D97-AF65-F5344CB8AC3E}">
        <p14:creationId xmlns:p14="http://schemas.microsoft.com/office/powerpoint/2010/main" val="38564006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软件测试概述</a:t>
            </a:r>
            <a:endParaRPr lang="en-US" altLang="zh-CN" dirty="0">
              <a:solidFill>
                <a:schemeClr val="bg1">
                  <a:lumMod val="85000"/>
                </a:schemeClr>
              </a:solidFill>
            </a:endParaRPr>
          </a:p>
          <a:p>
            <a:pPr lvl="1"/>
            <a:r>
              <a:rPr lang="zh-CN" altLang="en-US" dirty="0">
                <a:solidFill>
                  <a:schemeClr val="bg1">
                    <a:lumMod val="85000"/>
                  </a:schemeClr>
                </a:solidFill>
              </a:rPr>
              <a:t>软件测试的思想和原理</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软件测试的过程和策略</a:t>
            </a:r>
            <a:endParaRPr lang="en-US" altLang="zh-CN" dirty="0">
              <a:solidFill>
                <a:schemeClr val="bg1">
                  <a:lumMod val="85000"/>
                </a:schemeClr>
              </a:solidFill>
            </a:endParaRPr>
          </a:p>
          <a:p>
            <a:pPr lvl="1"/>
            <a:r>
              <a:rPr lang="zh-CN" altLang="en-US" dirty="0">
                <a:solidFill>
                  <a:schemeClr val="bg1">
                    <a:lumMod val="85000"/>
                  </a:schemeClr>
                </a:solidFill>
              </a:rPr>
              <a:t>软件测试的活动及实施的方法</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软件测试技术</a:t>
            </a:r>
          </a:p>
          <a:p>
            <a:pPr lvl="1"/>
            <a:r>
              <a:rPr lang="zh-CN" altLang="en-US" dirty="0">
                <a:solidFill>
                  <a:srgbClr val="C00000"/>
                </a:solidFill>
              </a:rPr>
              <a:t>白盒和黑盒测试技术</a:t>
            </a:r>
            <a:endParaRPr lang="en-US" altLang="zh-CN" dirty="0">
              <a:solidFill>
                <a:srgbClr val="C00000"/>
              </a:solidFill>
            </a:endParaRPr>
          </a:p>
          <a:p>
            <a:pPr lvl="1"/>
            <a:r>
              <a:rPr lang="zh-CN" altLang="en-US" dirty="0"/>
              <a:t>面向对象软件测试</a:t>
            </a:r>
            <a:endParaRPr lang="en-US" altLang="zh-CN" dirty="0"/>
          </a:p>
          <a:p>
            <a:pPr marL="514350" indent="-514350">
              <a:buFont typeface="+mj-lt"/>
              <a:buAutoNum type="arabicPeriod"/>
            </a:pPr>
            <a:r>
              <a:rPr lang="zh-CN" altLang="en-US" dirty="0"/>
              <a:t>软件测试计划及输出</a:t>
            </a:r>
            <a:endParaRPr lang="en-US" altLang="zh-CN" dirty="0"/>
          </a:p>
          <a:p>
            <a:pPr lvl="1"/>
            <a:r>
              <a:rPr lang="zh-CN" altLang="en-US" dirty="0"/>
              <a:t>测试计划制定及测试结果</a:t>
            </a:r>
          </a:p>
          <a:p>
            <a:pPr lvl="1"/>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2979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9FF60-9A84-46A2-B72B-F576B46F57E0}"/>
              </a:ext>
            </a:extLst>
          </p:cNvPr>
          <p:cNvSpPr>
            <a:spLocks noGrp="1"/>
          </p:cNvSpPr>
          <p:nvPr>
            <p:ph type="title"/>
          </p:nvPr>
        </p:nvSpPr>
        <p:spPr/>
        <p:txBody>
          <a:bodyPr/>
          <a:lstStyle/>
          <a:p>
            <a:r>
              <a:rPr lang="en-US" altLang="zh-CN" dirty="0"/>
              <a:t>3.1 </a:t>
            </a:r>
            <a:r>
              <a:rPr lang="zh-CN" altLang="en-US" dirty="0"/>
              <a:t>软件测试技术</a:t>
            </a:r>
          </a:p>
        </p:txBody>
      </p:sp>
      <p:sp>
        <p:nvSpPr>
          <p:cNvPr id="3" name="内容占位符 2">
            <a:extLst>
              <a:ext uri="{FF2B5EF4-FFF2-40B4-BE49-F238E27FC236}">
                <a16:creationId xmlns:a16="http://schemas.microsoft.com/office/drawing/2014/main" id="{AA5508FF-E966-4930-90FD-9441A7FF9190}"/>
              </a:ext>
            </a:extLst>
          </p:cNvPr>
          <p:cNvSpPr>
            <a:spLocks noGrp="1"/>
          </p:cNvSpPr>
          <p:nvPr>
            <p:ph idx="1"/>
          </p:nvPr>
        </p:nvSpPr>
        <p:spPr/>
        <p:txBody>
          <a:bodyPr/>
          <a:lstStyle/>
          <a:p>
            <a:r>
              <a:rPr lang="zh-CN" altLang="en-US" dirty="0"/>
              <a:t>如何设计和运行测试用例</a:t>
            </a:r>
            <a:endParaRPr lang="en-US" altLang="zh-CN" dirty="0"/>
          </a:p>
          <a:p>
            <a:endParaRPr lang="en-US" altLang="zh-CN" dirty="0"/>
          </a:p>
          <a:p>
            <a:r>
              <a:rPr lang="zh-CN" altLang="en-US" dirty="0">
                <a:solidFill>
                  <a:srgbClr val="C00000"/>
                </a:solidFill>
              </a:rPr>
              <a:t>白盒测试技术</a:t>
            </a:r>
            <a:endParaRPr lang="en-US" altLang="zh-CN" dirty="0">
              <a:solidFill>
                <a:srgbClr val="C00000"/>
              </a:solidFill>
            </a:endParaRPr>
          </a:p>
          <a:p>
            <a:pPr lvl="1"/>
            <a:r>
              <a:rPr lang="zh-CN" altLang="en-US" dirty="0"/>
              <a:t>基于程序内部的执行流程来设计测试用例</a:t>
            </a:r>
            <a:endParaRPr lang="en-US" altLang="zh-CN" dirty="0"/>
          </a:p>
          <a:p>
            <a:endParaRPr lang="en-US" altLang="zh-CN" dirty="0"/>
          </a:p>
          <a:p>
            <a:r>
              <a:rPr lang="zh-CN" altLang="en-US" dirty="0">
                <a:solidFill>
                  <a:srgbClr val="C00000"/>
                </a:solidFill>
              </a:rPr>
              <a:t>黑盒测试技术</a:t>
            </a:r>
            <a:endParaRPr lang="en-US" altLang="zh-CN" dirty="0">
              <a:solidFill>
                <a:srgbClr val="C00000"/>
              </a:solidFill>
            </a:endParaRPr>
          </a:p>
          <a:p>
            <a:pPr lvl="1"/>
            <a:r>
              <a:rPr lang="zh-CN" altLang="en-US" dirty="0"/>
              <a:t>基于程序的外在功能和接口来设计测试用例</a:t>
            </a:r>
          </a:p>
        </p:txBody>
      </p:sp>
      <p:grpSp>
        <p:nvGrpSpPr>
          <p:cNvPr id="4" name="组合 3">
            <a:extLst>
              <a:ext uri="{FF2B5EF4-FFF2-40B4-BE49-F238E27FC236}">
                <a16:creationId xmlns:a16="http://schemas.microsoft.com/office/drawing/2014/main" id="{33003C6B-FA05-4E25-896C-A5449AA2C45D}"/>
              </a:ext>
            </a:extLst>
          </p:cNvPr>
          <p:cNvGrpSpPr/>
          <p:nvPr/>
        </p:nvGrpSpPr>
        <p:grpSpPr>
          <a:xfrm>
            <a:off x="8357307" y="1628655"/>
            <a:ext cx="1764196" cy="1583506"/>
            <a:chOff x="6156176" y="4192791"/>
            <a:chExt cx="2520280" cy="1944216"/>
          </a:xfrm>
          <a:noFill/>
        </p:grpSpPr>
        <p:sp>
          <p:nvSpPr>
            <p:cNvPr id="5" name="立方体 4">
              <a:extLst>
                <a:ext uri="{FF2B5EF4-FFF2-40B4-BE49-F238E27FC236}">
                  <a16:creationId xmlns:a16="http://schemas.microsoft.com/office/drawing/2014/main" id="{94A6D893-9432-4F79-8E02-8807F5052261}"/>
                </a:ext>
              </a:extLst>
            </p:cNvPr>
            <p:cNvSpPr/>
            <p:nvPr/>
          </p:nvSpPr>
          <p:spPr>
            <a:xfrm>
              <a:off x="6156176" y="4192791"/>
              <a:ext cx="2520280" cy="1944216"/>
            </a:xfrm>
            <a:prstGeom prst="cube">
              <a:avLst/>
            </a:prstGeom>
            <a:grp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椭圆 5">
              <a:extLst>
                <a:ext uri="{FF2B5EF4-FFF2-40B4-BE49-F238E27FC236}">
                  <a16:creationId xmlns:a16="http://schemas.microsoft.com/office/drawing/2014/main" id="{4184DE9A-2584-4A38-A02C-6A2D05A271E4}"/>
                </a:ext>
              </a:extLst>
            </p:cNvPr>
            <p:cNvSpPr/>
            <p:nvPr/>
          </p:nvSpPr>
          <p:spPr>
            <a:xfrm>
              <a:off x="6372200" y="5301208"/>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7" name="直接连接符 6">
              <a:extLst>
                <a:ext uri="{FF2B5EF4-FFF2-40B4-BE49-F238E27FC236}">
                  <a16:creationId xmlns:a16="http://schemas.microsoft.com/office/drawing/2014/main" id="{730B72F4-0742-4C4A-A45F-47335910851A}"/>
                </a:ext>
              </a:extLst>
            </p:cNvPr>
            <p:cNvCxnSpPr>
              <a:stCxn id="6" idx="7"/>
              <a:endCxn id="15" idx="3"/>
            </p:cNvCxnSpPr>
            <p:nvPr/>
          </p:nvCxnSpPr>
          <p:spPr>
            <a:xfrm flipV="1">
              <a:off x="6556588" y="5115983"/>
              <a:ext cx="215664"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2836635-6F0F-4E0C-B2CD-2EC6BD52B0F4}"/>
                </a:ext>
              </a:extLst>
            </p:cNvPr>
            <p:cNvCxnSpPr>
              <a:stCxn id="15" idx="5"/>
              <a:endCxn id="16" idx="6"/>
            </p:cNvCxnSpPr>
            <p:nvPr/>
          </p:nvCxnSpPr>
          <p:spPr>
            <a:xfrm>
              <a:off x="6925004" y="5115983"/>
              <a:ext cx="456310"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0C0E62B-8A7A-493B-A2D7-02E202B799E3}"/>
                </a:ext>
              </a:extLst>
            </p:cNvPr>
            <p:cNvCxnSpPr>
              <a:stCxn id="6" idx="5"/>
              <a:endCxn id="13" idx="2"/>
            </p:cNvCxnSpPr>
            <p:nvPr/>
          </p:nvCxnSpPr>
          <p:spPr>
            <a:xfrm>
              <a:off x="6556588" y="5485596"/>
              <a:ext cx="344064"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1EE927F-8890-4A14-8204-B27ACC44C124}"/>
                </a:ext>
              </a:extLst>
            </p:cNvPr>
            <p:cNvCxnSpPr>
              <a:stCxn id="13" idx="1"/>
              <a:endCxn id="16" idx="3"/>
            </p:cNvCxnSpPr>
            <p:nvPr/>
          </p:nvCxnSpPr>
          <p:spPr>
            <a:xfrm flipV="1">
              <a:off x="6932288" y="5332007"/>
              <a:ext cx="264638"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FDF75D-EC2F-48B5-A91D-18778E14A292}"/>
                </a:ext>
              </a:extLst>
            </p:cNvPr>
            <p:cNvCxnSpPr>
              <a:stCxn id="13" idx="6"/>
              <a:endCxn id="14" idx="3"/>
            </p:cNvCxnSpPr>
            <p:nvPr/>
          </p:nvCxnSpPr>
          <p:spPr>
            <a:xfrm flipV="1">
              <a:off x="7116676" y="5529984"/>
              <a:ext cx="511296" cy="95260"/>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94ED56-9391-4221-B1C5-5225048B769E}"/>
                </a:ext>
              </a:extLst>
            </p:cNvPr>
            <p:cNvCxnSpPr>
              <a:stCxn id="16" idx="6"/>
              <a:endCxn id="14" idx="1"/>
            </p:cNvCxnSpPr>
            <p:nvPr/>
          </p:nvCxnSpPr>
          <p:spPr>
            <a:xfrm>
              <a:off x="7381314" y="5255631"/>
              <a:ext cx="246658" cy="12160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70A4972-E9D0-4DF6-A032-CE77FBC44AE1}"/>
                </a:ext>
              </a:extLst>
            </p:cNvPr>
            <p:cNvSpPr/>
            <p:nvPr/>
          </p:nvSpPr>
          <p:spPr>
            <a:xfrm>
              <a:off x="6900652" y="5517232"/>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a:extLst>
                <a:ext uri="{FF2B5EF4-FFF2-40B4-BE49-F238E27FC236}">
                  <a16:creationId xmlns:a16="http://schemas.microsoft.com/office/drawing/2014/main" id="{7D80E025-5482-46C0-B7E5-53B32C15950B}"/>
                </a:ext>
              </a:extLst>
            </p:cNvPr>
            <p:cNvSpPr/>
            <p:nvPr/>
          </p:nvSpPr>
          <p:spPr>
            <a:xfrm>
              <a:off x="7596336" y="5345596"/>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a:extLst>
                <a:ext uri="{FF2B5EF4-FFF2-40B4-BE49-F238E27FC236}">
                  <a16:creationId xmlns:a16="http://schemas.microsoft.com/office/drawing/2014/main" id="{D510F3F1-1C0E-4701-A5C1-309EDFAE8DF5}"/>
                </a:ext>
              </a:extLst>
            </p:cNvPr>
            <p:cNvSpPr/>
            <p:nvPr/>
          </p:nvSpPr>
          <p:spPr>
            <a:xfrm>
              <a:off x="6740616" y="4931595"/>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a:extLst>
                <a:ext uri="{FF2B5EF4-FFF2-40B4-BE49-F238E27FC236}">
                  <a16:creationId xmlns:a16="http://schemas.microsoft.com/office/drawing/2014/main" id="{ED0475EB-83BC-4441-9534-557947CF3DAC}"/>
                </a:ext>
              </a:extLst>
            </p:cNvPr>
            <p:cNvSpPr/>
            <p:nvPr/>
          </p:nvSpPr>
          <p:spPr>
            <a:xfrm>
              <a:off x="7165290" y="5147619"/>
              <a:ext cx="216024" cy="216024"/>
            </a:xfrm>
            <a:prstGeom prst="ellipse">
              <a:avLst/>
            </a:prstGeom>
            <a:solidFill>
              <a:schemeClr val="bg1"/>
            </a:solid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9" name="立方体 18">
            <a:extLst>
              <a:ext uri="{FF2B5EF4-FFF2-40B4-BE49-F238E27FC236}">
                <a16:creationId xmlns:a16="http://schemas.microsoft.com/office/drawing/2014/main" id="{395843A0-3529-4A95-848B-8C051E8BE2FF}"/>
              </a:ext>
            </a:extLst>
          </p:cNvPr>
          <p:cNvSpPr/>
          <p:nvPr/>
        </p:nvSpPr>
        <p:spPr>
          <a:xfrm>
            <a:off x="8505466" y="3974756"/>
            <a:ext cx="1764195" cy="1655073"/>
          </a:xfrm>
          <a:prstGeom prst="cube">
            <a:avLst/>
          </a:prstGeom>
          <a:solidFill>
            <a:schemeClr val="bg1">
              <a:lumMod val="50000"/>
            </a:schemeClr>
          </a:solid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文本框 50">
            <a:extLst>
              <a:ext uri="{FF2B5EF4-FFF2-40B4-BE49-F238E27FC236}">
                <a16:creationId xmlns:a16="http://schemas.microsoft.com/office/drawing/2014/main" id="{2A08B44B-DCB4-4A24-AB34-EF42E7807F5B}"/>
              </a:ext>
            </a:extLst>
          </p:cNvPr>
          <p:cNvSpPr txBox="1"/>
          <p:nvPr/>
        </p:nvSpPr>
        <p:spPr>
          <a:xfrm>
            <a:off x="10121503" y="2950740"/>
            <a:ext cx="1800089" cy="830997"/>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程序内部执行流程</a:t>
            </a:r>
          </a:p>
        </p:txBody>
      </p:sp>
      <p:sp>
        <p:nvSpPr>
          <p:cNvPr id="52" name="文本框 51">
            <a:extLst>
              <a:ext uri="{FF2B5EF4-FFF2-40B4-BE49-F238E27FC236}">
                <a16:creationId xmlns:a16="http://schemas.microsoft.com/office/drawing/2014/main" id="{42CBC2F6-AB41-4BBF-9871-F4837AAF566D}"/>
              </a:ext>
            </a:extLst>
          </p:cNvPr>
          <p:cNvSpPr txBox="1"/>
          <p:nvPr/>
        </p:nvSpPr>
        <p:spPr>
          <a:xfrm>
            <a:off x="0" y="6402816"/>
            <a:ext cx="12190413" cy="4616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盒子对应于基本模块单元（如类方法、函数、过程等），测试基本对象</a:t>
            </a:r>
          </a:p>
        </p:txBody>
      </p:sp>
      <p:sp>
        <p:nvSpPr>
          <p:cNvPr id="17" name="文本框 16">
            <a:extLst>
              <a:ext uri="{FF2B5EF4-FFF2-40B4-BE49-F238E27FC236}">
                <a16:creationId xmlns:a16="http://schemas.microsoft.com/office/drawing/2014/main" id="{D0F277EC-7002-13B5-55AF-21321F9AC57D}"/>
              </a:ext>
            </a:extLst>
          </p:cNvPr>
          <p:cNvSpPr txBox="1"/>
          <p:nvPr/>
        </p:nvSpPr>
        <p:spPr>
          <a:xfrm>
            <a:off x="10460931" y="4769532"/>
            <a:ext cx="1800089" cy="461665"/>
          </a:xfrm>
          <a:prstGeom prst="rect">
            <a:avLst/>
          </a:prstGeom>
          <a:noFill/>
        </p:spPr>
        <p:txBody>
          <a:bodyPr wrap="square" rtlCol="0">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程序功能</a:t>
            </a:r>
          </a:p>
        </p:txBody>
      </p:sp>
    </p:spTree>
    <p:extLst>
      <p:ext uri="{BB962C8B-B14F-4D97-AF65-F5344CB8AC3E}">
        <p14:creationId xmlns:p14="http://schemas.microsoft.com/office/powerpoint/2010/main" val="202786773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title"/>
          </p:nvPr>
        </p:nvSpPr>
        <p:spPr/>
        <p:txBody>
          <a:bodyPr/>
          <a:lstStyle/>
          <a:p>
            <a:r>
              <a:rPr lang="en-US" altLang="zh-CN" dirty="0"/>
              <a:t>3.2 </a:t>
            </a:r>
            <a:r>
              <a:rPr lang="zh-CN" altLang="en-US" dirty="0"/>
              <a:t>白盒测试</a:t>
            </a:r>
          </a:p>
        </p:txBody>
      </p:sp>
      <p:sp>
        <p:nvSpPr>
          <p:cNvPr id="108548" name="Rectangle 4"/>
          <p:cNvSpPr>
            <a:spLocks noGrp="1" noChangeArrowheads="1"/>
          </p:cNvSpPr>
          <p:nvPr>
            <p:ph idx="1"/>
          </p:nvPr>
        </p:nvSpPr>
        <p:spPr>
          <a:xfrm>
            <a:off x="539750" y="1125538"/>
            <a:ext cx="6737898" cy="5040312"/>
          </a:xfrm>
        </p:spPr>
        <p:txBody>
          <a:bodyPr/>
          <a:lstStyle/>
          <a:p>
            <a:r>
              <a:rPr lang="zh-CN" altLang="en-US" dirty="0"/>
              <a:t>设计测试用例思想</a:t>
            </a:r>
          </a:p>
          <a:p>
            <a:pPr lvl="1"/>
            <a:r>
              <a:rPr lang="zh-CN" altLang="en-US" dirty="0"/>
              <a:t>根据</a:t>
            </a:r>
            <a:r>
              <a:rPr lang="zh-CN" altLang="en-US" b="1" dirty="0">
                <a:solidFill>
                  <a:srgbClr val="C00000"/>
                </a:solidFill>
              </a:rPr>
              <a:t>程序单元内部工作流程</a:t>
            </a:r>
            <a:r>
              <a:rPr lang="zh-CN" altLang="en-US" dirty="0"/>
              <a:t>来设计测试用例</a:t>
            </a:r>
          </a:p>
          <a:p>
            <a:pPr lvl="0"/>
            <a:r>
              <a:rPr lang="zh-CN" altLang="en-US" sz="2700" dirty="0"/>
              <a:t>发现程序单元缺陷</a:t>
            </a:r>
            <a:endParaRPr lang="en-US" altLang="zh-CN" dirty="0"/>
          </a:p>
          <a:p>
            <a:pPr lvl="1"/>
            <a:r>
              <a:rPr lang="zh-CN" altLang="en-US" dirty="0"/>
              <a:t>运行待测试的程序，</a:t>
            </a:r>
            <a:r>
              <a:rPr lang="zh-CN" altLang="en-US" b="1" dirty="0">
                <a:solidFill>
                  <a:srgbClr val="C00000"/>
                </a:solidFill>
              </a:rPr>
              <a:t>检验程序是否按内部工作流程来运行</a:t>
            </a:r>
            <a:r>
              <a:rPr lang="zh-CN" altLang="en-US" dirty="0"/>
              <a:t>的，如果不是则存在缺陷</a:t>
            </a:r>
          </a:p>
          <a:p>
            <a:r>
              <a:rPr lang="zh-CN" altLang="en-US" dirty="0"/>
              <a:t>特点</a:t>
            </a:r>
          </a:p>
          <a:p>
            <a:pPr lvl="1"/>
            <a:r>
              <a:rPr lang="zh-CN" altLang="en-US" dirty="0"/>
              <a:t>必须了解程序的</a:t>
            </a:r>
            <a:r>
              <a:rPr lang="zh-CN" altLang="en-US" b="1" dirty="0">
                <a:solidFill>
                  <a:srgbClr val="C00000"/>
                </a:solidFill>
              </a:rPr>
              <a:t>内部工作流程</a:t>
            </a:r>
            <a:r>
              <a:rPr lang="zh-CN" altLang="en-US" dirty="0"/>
              <a:t>才能设计测试用例</a:t>
            </a:r>
          </a:p>
        </p:txBody>
      </p:sp>
      <p:grpSp>
        <p:nvGrpSpPr>
          <p:cNvPr id="108554" name="组合 108553"/>
          <p:cNvGrpSpPr/>
          <p:nvPr/>
        </p:nvGrpSpPr>
        <p:grpSpPr>
          <a:xfrm>
            <a:off x="8997464" y="4509120"/>
            <a:ext cx="2520280" cy="1944216"/>
            <a:chOff x="6156176" y="4192791"/>
            <a:chExt cx="2520280" cy="1944216"/>
          </a:xfrm>
          <a:noFill/>
        </p:grpSpPr>
        <p:sp>
          <p:nvSpPr>
            <p:cNvPr id="9" name="立方体 8"/>
            <p:cNvSpPr/>
            <p:nvPr/>
          </p:nvSpPr>
          <p:spPr>
            <a:xfrm>
              <a:off x="6156176" y="4192791"/>
              <a:ext cx="2520280" cy="1944216"/>
            </a:xfrm>
            <a:prstGeom prst="cube">
              <a:avLst/>
            </a:prstGeom>
            <a:grp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6372200" y="5301208"/>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连接符 11"/>
            <p:cNvCxnSpPr>
              <a:stCxn id="10" idx="7"/>
              <a:endCxn id="17" idx="3"/>
            </p:cNvCxnSpPr>
            <p:nvPr/>
          </p:nvCxnSpPr>
          <p:spPr>
            <a:xfrm flipV="1">
              <a:off x="6556588" y="5115983"/>
              <a:ext cx="215664"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7" idx="5"/>
              <a:endCxn id="14" idx="6"/>
            </p:cNvCxnSpPr>
            <p:nvPr/>
          </p:nvCxnSpPr>
          <p:spPr>
            <a:xfrm>
              <a:off x="6925004" y="5115983"/>
              <a:ext cx="456310"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5"/>
              <a:endCxn id="15" idx="2"/>
            </p:cNvCxnSpPr>
            <p:nvPr/>
          </p:nvCxnSpPr>
          <p:spPr>
            <a:xfrm>
              <a:off x="6556588" y="5485596"/>
              <a:ext cx="344064" cy="139648"/>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1"/>
              <a:endCxn id="14" idx="3"/>
            </p:cNvCxnSpPr>
            <p:nvPr/>
          </p:nvCxnSpPr>
          <p:spPr>
            <a:xfrm flipV="1">
              <a:off x="6932288" y="5332007"/>
              <a:ext cx="264638" cy="21686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45" name="直接连接符 108544"/>
            <p:cNvCxnSpPr>
              <a:stCxn id="15" idx="6"/>
              <a:endCxn id="16" idx="3"/>
            </p:cNvCxnSpPr>
            <p:nvPr/>
          </p:nvCxnSpPr>
          <p:spPr>
            <a:xfrm flipV="1">
              <a:off x="7116676" y="5529984"/>
              <a:ext cx="511296" cy="95260"/>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550" name="直接连接符 108549"/>
            <p:cNvCxnSpPr>
              <a:stCxn id="14" idx="6"/>
              <a:endCxn id="16" idx="1"/>
            </p:cNvCxnSpPr>
            <p:nvPr/>
          </p:nvCxnSpPr>
          <p:spPr>
            <a:xfrm>
              <a:off x="7381314" y="5255631"/>
              <a:ext cx="246658" cy="121601"/>
            </a:xfrm>
            <a:prstGeom prst="line">
              <a:avLst/>
            </a:prstGeom>
            <a:grpFill/>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900652" y="5517232"/>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7596336" y="5345596"/>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6740616" y="4931595"/>
              <a:ext cx="216024" cy="216024"/>
            </a:xfrm>
            <a:prstGeom prst="ellipse">
              <a:avLst/>
            </a:prstGeom>
            <a:grp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7165290" y="5147619"/>
              <a:ext cx="216024" cy="216024"/>
            </a:xfrm>
            <a:prstGeom prst="ellipse">
              <a:avLst/>
            </a:prstGeom>
            <a:solidFill>
              <a:schemeClr val="bg1"/>
            </a:solidFill>
            <a:ln w="25400">
              <a:solidFill>
                <a:schemeClr val="tx1"/>
              </a:solidFill>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08555" name="矩形 108554"/>
          <p:cNvSpPr/>
          <p:nvPr/>
        </p:nvSpPr>
        <p:spPr>
          <a:xfrm>
            <a:off x="8997464" y="4978918"/>
            <a:ext cx="2088232" cy="460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模块内部流程</a:t>
            </a:r>
          </a:p>
        </p:txBody>
      </p:sp>
      <p:pic>
        <p:nvPicPr>
          <p:cNvPr id="18" name="图片 17">
            <a:extLst>
              <a:ext uri="{FF2B5EF4-FFF2-40B4-BE49-F238E27FC236}">
                <a16:creationId xmlns:a16="http://schemas.microsoft.com/office/drawing/2014/main" id="{221F055A-DCFE-49CD-BDC7-703EA883F77C}"/>
              </a:ext>
            </a:extLst>
          </p:cNvPr>
          <p:cNvPicPr>
            <a:picLocks noChangeAspect="1"/>
          </p:cNvPicPr>
          <p:nvPr/>
        </p:nvPicPr>
        <p:blipFill>
          <a:blip r:embed="rId2"/>
          <a:stretch>
            <a:fillRect/>
          </a:stretch>
        </p:blipFill>
        <p:spPr>
          <a:xfrm>
            <a:off x="8692980" y="1379989"/>
            <a:ext cx="3041264" cy="2376172"/>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zh-CN" altLang="en-US" dirty="0"/>
              <a:t>白盒测试用例设计的指导原则</a:t>
            </a:r>
          </a:p>
        </p:txBody>
      </p:sp>
      <p:sp>
        <p:nvSpPr>
          <p:cNvPr id="114692" name="Rectangle 4"/>
          <p:cNvSpPr>
            <a:spLocks noGrp="1" noChangeArrowheads="1"/>
          </p:cNvSpPr>
          <p:nvPr>
            <p:ph idx="1"/>
          </p:nvPr>
        </p:nvSpPr>
        <p:spPr/>
        <p:txBody>
          <a:bodyPr/>
          <a:lstStyle/>
          <a:p>
            <a:r>
              <a:rPr lang="zh-CN" altLang="en-US" dirty="0">
                <a:solidFill>
                  <a:srgbClr val="C00000"/>
                </a:solidFill>
              </a:rPr>
              <a:t>如何设计测试用例？</a:t>
            </a:r>
            <a:endParaRPr lang="en-US" altLang="zh-CN" dirty="0">
              <a:solidFill>
                <a:srgbClr val="C00000"/>
              </a:solidFill>
            </a:endParaRPr>
          </a:p>
          <a:p>
            <a:pPr lvl="1"/>
            <a:r>
              <a:rPr lang="zh-CN" altLang="en-US" dirty="0"/>
              <a:t>内部执行流程</a:t>
            </a:r>
            <a:endParaRPr lang="en-US" altLang="zh-CN" dirty="0"/>
          </a:p>
          <a:p>
            <a:pPr lvl="1"/>
            <a:r>
              <a:rPr lang="zh-CN" altLang="en-US" dirty="0"/>
              <a:t>生成测试数据</a:t>
            </a:r>
            <a:endParaRPr lang="en-US" altLang="zh-CN" dirty="0"/>
          </a:p>
          <a:p>
            <a:r>
              <a:rPr lang="zh-CN" altLang="en-US" dirty="0">
                <a:solidFill>
                  <a:srgbClr val="C00000"/>
                </a:solidFill>
              </a:rPr>
              <a:t>设计多少测试用例</a:t>
            </a:r>
            <a:r>
              <a:rPr lang="en-US" altLang="zh-CN" dirty="0">
                <a:solidFill>
                  <a:srgbClr val="C00000"/>
                </a:solidFill>
              </a:rPr>
              <a:t>? </a:t>
            </a:r>
          </a:p>
          <a:p>
            <a:pPr lvl="1"/>
            <a:r>
              <a:rPr lang="zh-CN" altLang="en-US" dirty="0"/>
              <a:t>遵循覆盖原则</a:t>
            </a:r>
            <a:endParaRPr lang="en-US" altLang="zh-CN" dirty="0"/>
          </a:p>
          <a:p>
            <a:r>
              <a:rPr lang="zh-CN" altLang="en-US" dirty="0">
                <a:solidFill>
                  <a:srgbClr val="C00000"/>
                </a:solidFill>
              </a:rPr>
              <a:t>测试用例覆盖准则</a:t>
            </a:r>
          </a:p>
          <a:p>
            <a:pPr lvl="1"/>
            <a:r>
              <a:rPr lang="zh-CN" altLang="en-US" dirty="0"/>
              <a:t>语句覆盖</a:t>
            </a:r>
          </a:p>
          <a:p>
            <a:pPr lvl="1"/>
            <a:r>
              <a:rPr lang="zh-CN" altLang="en-US" dirty="0"/>
              <a:t>分支覆盖</a:t>
            </a:r>
          </a:p>
          <a:p>
            <a:pPr lvl="1"/>
            <a:r>
              <a:rPr lang="zh-CN" altLang="en-US" dirty="0"/>
              <a:t>路径覆盖</a:t>
            </a:r>
          </a:p>
          <a:p>
            <a:pPr lvl="1"/>
            <a:r>
              <a:rPr lang="zh-CN" altLang="en-US" dirty="0"/>
              <a:t>基本路径覆盖</a:t>
            </a:r>
          </a:p>
        </p:txBody>
      </p:sp>
      <p:grpSp>
        <p:nvGrpSpPr>
          <p:cNvPr id="114732" name="组合 114731"/>
          <p:cNvGrpSpPr/>
          <p:nvPr/>
        </p:nvGrpSpPr>
        <p:grpSpPr>
          <a:xfrm>
            <a:off x="4979082" y="872716"/>
            <a:ext cx="4130818" cy="5112568"/>
            <a:chOff x="4545639" y="1124744"/>
            <a:chExt cx="4130818" cy="5112568"/>
          </a:xfrm>
        </p:grpSpPr>
        <p:sp>
          <p:nvSpPr>
            <p:cNvPr id="2" name="椭圆 1"/>
            <p:cNvSpPr/>
            <p:nvPr/>
          </p:nvSpPr>
          <p:spPr>
            <a:xfrm>
              <a:off x="6685880" y="1124744"/>
              <a:ext cx="360040" cy="288032"/>
            </a:xfrm>
            <a:prstGeom prst="ellipse">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3" name="菱形 2"/>
            <p:cNvSpPr/>
            <p:nvPr/>
          </p:nvSpPr>
          <p:spPr>
            <a:xfrm>
              <a:off x="6449513" y="1700808"/>
              <a:ext cx="812431"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6472503" y="2532688"/>
              <a:ext cx="78944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0" name="菱形 9"/>
            <p:cNvSpPr/>
            <p:nvPr/>
          </p:nvSpPr>
          <p:spPr>
            <a:xfrm>
              <a:off x="6397848" y="3151304"/>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1" name="菱形 10"/>
            <p:cNvSpPr/>
            <p:nvPr/>
          </p:nvSpPr>
          <p:spPr>
            <a:xfrm>
              <a:off x="5230284" y="3731972"/>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4545639" y="4524646"/>
              <a:ext cx="792088"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6084055" y="4541844"/>
              <a:ext cx="76105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7724427" y="3803980"/>
              <a:ext cx="773795"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16" name="矩形 15"/>
            <p:cNvSpPr/>
            <p:nvPr/>
          </p:nvSpPr>
          <p:spPr>
            <a:xfrm>
              <a:off x="7727969" y="4704666"/>
              <a:ext cx="745390"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cxnSp>
          <p:nvCxnSpPr>
            <p:cNvPr id="8" name="直接箭头连接符 7"/>
            <p:cNvCxnSpPr>
              <a:stCxn id="2" idx="4"/>
              <a:endCxn id="3" idx="0"/>
            </p:cNvCxnSpPr>
            <p:nvPr/>
          </p:nvCxnSpPr>
          <p:spPr>
            <a:xfrm flipH="1">
              <a:off x="6855729" y="141277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843358" y="224465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833187" y="2863272"/>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1"/>
              <a:endCxn id="11" idx="0"/>
            </p:cNvCxnSpPr>
            <p:nvPr/>
          </p:nvCxnSpPr>
          <p:spPr>
            <a:xfrm rot="10800000" flipV="1">
              <a:off x="5698336" y="3403332"/>
              <a:ext cx="699512" cy="32864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3"/>
              <a:endCxn id="15" idx="0"/>
            </p:cNvCxnSpPr>
            <p:nvPr/>
          </p:nvCxnSpPr>
          <p:spPr>
            <a:xfrm>
              <a:off x="7333952" y="3403332"/>
              <a:ext cx="777373" cy="400648"/>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2"/>
              <a:endCxn id="16" idx="0"/>
            </p:cNvCxnSpPr>
            <p:nvPr/>
          </p:nvCxnSpPr>
          <p:spPr>
            <a:xfrm flipH="1">
              <a:off x="8100664" y="4164020"/>
              <a:ext cx="10661" cy="5406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1" idx="1"/>
              <a:endCxn id="13" idx="0"/>
            </p:cNvCxnSpPr>
            <p:nvPr/>
          </p:nvCxnSpPr>
          <p:spPr>
            <a:xfrm rot="10800000" flipV="1">
              <a:off x="4941684" y="3984000"/>
              <a:ext cx="288601" cy="54064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88" name="肘形连接符 114687"/>
            <p:cNvCxnSpPr>
              <a:stCxn id="11" idx="3"/>
              <a:endCxn id="14" idx="0"/>
            </p:cNvCxnSpPr>
            <p:nvPr/>
          </p:nvCxnSpPr>
          <p:spPr>
            <a:xfrm>
              <a:off x="6166388" y="3984000"/>
              <a:ext cx="298193" cy="55784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5" name="肘形连接符 114694"/>
            <p:cNvCxnSpPr>
              <a:stCxn id="13" idx="2"/>
            </p:cNvCxnSpPr>
            <p:nvPr/>
          </p:nvCxnSpPr>
          <p:spPr>
            <a:xfrm rot="16200000" flipH="1">
              <a:off x="5111464" y="4714905"/>
              <a:ext cx="416522" cy="75608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7" name="肘形连接符 114696"/>
            <p:cNvCxnSpPr>
              <a:stCxn id="14" idx="2"/>
            </p:cNvCxnSpPr>
            <p:nvPr/>
          </p:nvCxnSpPr>
          <p:spPr>
            <a:xfrm rot="5400000">
              <a:off x="5858632" y="4695259"/>
              <a:ext cx="399324" cy="81257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00" name="肘形连接符 114699"/>
            <p:cNvCxnSpPr/>
            <p:nvPr/>
          </p:nvCxnSpPr>
          <p:spPr>
            <a:xfrm>
              <a:off x="5697767" y="5326491"/>
              <a:ext cx="1322392" cy="406765"/>
            </a:xfrm>
            <a:prstGeom prst="bentConnector3">
              <a:avLst>
                <a:gd name="adj1" fmla="val -64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4" name="肘形连接符 114713"/>
            <p:cNvCxnSpPr>
              <a:stCxn id="16" idx="2"/>
            </p:cNvCxnSpPr>
            <p:nvPr/>
          </p:nvCxnSpPr>
          <p:spPr>
            <a:xfrm rot="5400000">
              <a:off x="7226137" y="4858729"/>
              <a:ext cx="668550" cy="1080505"/>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6" name="肘形连接符 114715"/>
            <p:cNvCxnSpPr/>
            <p:nvPr/>
          </p:nvCxnSpPr>
          <p:spPr>
            <a:xfrm>
              <a:off x="7020159" y="5733257"/>
              <a:ext cx="1656298" cy="504055"/>
            </a:xfrm>
            <a:prstGeom prst="bentConnector3">
              <a:avLst>
                <a:gd name="adj1" fmla="val 101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22" name="肘形连接符 114721"/>
            <p:cNvCxnSpPr>
              <a:endCxn id="3" idx="3"/>
            </p:cNvCxnSpPr>
            <p:nvPr/>
          </p:nvCxnSpPr>
          <p:spPr>
            <a:xfrm rot="16200000" flipV="1">
              <a:off x="5826963" y="3387817"/>
              <a:ext cx="4284476" cy="1414513"/>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9246599" y="2896039"/>
            <a:ext cx="2816111" cy="1815882"/>
          </a:xfrm>
          <a:prstGeom prst="rect">
            <a:avLst/>
          </a:prstGeom>
          <a:noFill/>
        </p:spPr>
        <p:txBody>
          <a:bodyPr wrap="square" rtlCol="0">
            <a:spAutoFit/>
          </a:bodyPr>
          <a:lstStyle/>
          <a:p>
            <a:pPr marL="446405" lvl="1" indent="-446405" algn="just">
              <a:buFont typeface="Wingdings" panose="05000000000000000000" charset="0"/>
              <a:buChar char="ü"/>
            </a:pPr>
            <a:r>
              <a:rPr lang="zh-CN" altLang="en-US" sz="2800" dirty="0">
                <a:solidFill>
                  <a:srgbClr val="C00000"/>
                </a:solidFill>
                <a:latin typeface="微软雅黑" panose="020B0503020204020204" pitchFamily="34" charset="-122"/>
                <a:ea typeface="微软雅黑" panose="020B0503020204020204" pitchFamily="34" charset="-122"/>
              </a:rPr>
              <a:t>语句覆盖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pitchFamily="34" charset="-122"/>
                <a:ea typeface="微软雅黑" panose="020B0503020204020204" pitchFamily="34" charset="-122"/>
              </a:rPr>
              <a:t>分支覆盖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pitchFamily="34" charset="-122"/>
                <a:ea typeface="微软雅黑" panose="020B0503020204020204" pitchFamily="34" charset="-122"/>
              </a:rPr>
              <a:t>路径覆盖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pitchFamily="34" charset="-122"/>
                <a:ea typeface="微软雅黑" panose="020B0503020204020204" pitchFamily="34" charset="-122"/>
              </a:rPr>
              <a:t>基本路径覆盖</a:t>
            </a:r>
          </a:p>
        </p:txBody>
      </p:sp>
      <p:cxnSp>
        <p:nvCxnSpPr>
          <p:cNvPr id="6" name="直接箭头连接符 5"/>
          <p:cNvCxnSpPr>
            <a:stCxn id="3" idx="1"/>
          </p:cNvCxnSpPr>
          <p:nvPr/>
        </p:nvCxnSpPr>
        <p:spPr>
          <a:xfrm flipH="1">
            <a:off x="6229724" y="1700661"/>
            <a:ext cx="653415" cy="2730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13B43C59-05CB-F4DF-47EE-E5CA39BCC490}"/>
              </a:ext>
            </a:extLst>
          </p:cNvPr>
          <p:cNvSpPr/>
          <p:nvPr/>
        </p:nvSpPr>
        <p:spPr>
          <a:xfrm>
            <a:off x="1126" y="6424426"/>
            <a:ext cx="12189287" cy="45462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程序的路径可能有无穷条，但是基本路径只有有限条</a:t>
            </a:r>
          </a:p>
        </p:txBody>
      </p:sp>
    </p:spTree>
    <p:extLst>
      <p:ext uri="{BB962C8B-B14F-4D97-AF65-F5344CB8AC3E}">
        <p14:creationId xmlns:p14="http://schemas.microsoft.com/office/powerpoint/2010/main" val="39385170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a:t>如何应对软件缺陷</a:t>
            </a:r>
            <a:endParaRPr lang="en-US" altLang="zh-CN" dirty="0"/>
          </a:p>
        </p:txBody>
      </p:sp>
      <p:sp>
        <p:nvSpPr>
          <p:cNvPr id="102403" name="Rectangle 3"/>
          <p:cNvSpPr>
            <a:spLocks noGrp="1" noChangeArrowheads="1"/>
          </p:cNvSpPr>
          <p:nvPr>
            <p:ph idx="1"/>
          </p:nvPr>
        </p:nvSpPr>
        <p:spPr>
          <a:xfrm>
            <a:off x="658602" y="2996952"/>
            <a:ext cx="4120443" cy="2520312"/>
          </a:xfr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0" indent="0" algn="ctr">
              <a:spcBef>
                <a:spcPct val="0"/>
              </a:spcBef>
              <a:buNone/>
            </a:pPr>
            <a:r>
              <a:rPr lang="zh-CN" altLang="en-US" sz="2800" dirty="0">
                <a:solidFill>
                  <a:schemeClr val="bg1"/>
                </a:solidFill>
                <a:latin typeface="微软雅黑" panose="020B0503020204020204" charset="-122"/>
                <a:ea typeface="微软雅黑" panose="020B0503020204020204" charset="-122"/>
              </a:rPr>
              <a:t>如何有效、快速地发现软件缺陷？</a:t>
            </a:r>
          </a:p>
        </p:txBody>
      </p:sp>
      <p:pic>
        <p:nvPicPr>
          <p:cNvPr id="3" name="图片 2"/>
          <p:cNvPicPr>
            <a:picLocks noChangeAspect="1"/>
          </p:cNvPicPr>
          <p:nvPr/>
        </p:nvPicPr>
        <p:blipFill>
          <a:blip r:embed="rId2"/>
          <a:stretch>
            <a:fillRect/>
          </a:stretch>
        </p:blipFill>
        <p:spPr>
          <a:xfrm>
            <a:off x="5365370" y="2492928"/>
            <a:ext cx="1245235" cy="1427480"/>
          </a:xfrm>
          <a:prstGeom prst="rect">
            <a:avLst/>
          </a:prstGeom>
        </p:spPr>
      </p:pic>
      <p:sp>
        <p:nvSpPr>
          <p:cNvPr id="2" name="右箭头 1"/>
          <p:cNvSpPr/>
          <p:nvPr/>
        </p:nvSpPr>
        <p:spPr>
          <a:xfrm>
            <a:off x="5415306" y="3825076"/>
            <a:ext cx="1499785" cy="114736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文本框 4"/>
          <p:cNvSpPr txBox="1"/>
          <p:nvPr/>
        </p:nvSpPr>
        <p:spPr>
          <a:xfrm>
            <a:off x="7551353" y="2996952"/>
            <a:ext cx="3508375" cy="2520312"/>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indent="0" algn="just">
              <a:lnSpc>
                <a:spcPct val="100000"/>
              </a:lnSpc>
              <a:buFont typeface="Wingdings" panose="05000000000000000000" pitchFamily="2" charset="2"/>
              <a:buNone/>
              <a:defRPr sz="2800">
                <a:solidFill>
                  <a:schemeClr val="lt1"/>
                </a:solidFill>
                <a:latin typeface="微软雅黑" panose="020B0503020204020204" pitchFamily="34" charset="-122"/>
                <a:ea typeface="微软雅黑" panose="020B0503020204020204" pitchFamily="34" charset="-122"/>
              </a:defRPr>
            </a:lvl1pPr>
            <a:lvl2pPr marL="455613" indent="1588">
              <a:defRPr>
                <a:solidFill>
                  <a:schemeClr val="lt1"/>
                </a:solidFill>
              </a:defRPr>
            </a:lvl2pPr>
            <a:lvl3pPr marL="912813" indent="1588">
              <a:defRPr>
                <a:solidFill>
                  <a:schemeClr val="lt1"/>
                </a:solidFill>
              </a:defRPr>
            </a:lvl3pPr>
            <a:lvl4pPr marL="1370013" indent="1588">
              <a:defRPr>
                <a:solidFill>
                  <a:schemeClr val="lt1"/>
                </a:solidFill>
              </a:defRPr>
            </a:lvl4pPr>
            <a:lvl5pPr marL="1827213" indent="1588">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dirty="0"/>
              <a:t>方法：软件测试</a:t>
            </a:r>
          </a:p>
          <a:p>
            <a:pPr algn="ctr"/>
            <a:r>
              <a:rPr lang="en-US" altLang="zh-CN" dirty="0"/>
              <a:t>(Software Testing)</a:t>
            </a:r>
          </a:p>
        </p:txBody>
      </p:sp>
      <p:sp>
        <p:nvSpPr>
          <p:cNvPr id="7" name="文本框 6">
            <a:extLst>
              <a:ext uri="{FF2B5EF4-FFF2-40B4-BE49-F238E27FC236}">
                <a16:creationId xmlns:a16="http://schemas.microsoft.com/office/drawing/2014/main" id="{82BFAB1D-7F2E-4CD3-80F2-6C86FEB6FE70}"/>
              </a:ext>
            </a:extLst>
          </p:cNvPr>
          <p:cNvSpPr txBox="1"/>
          <p:nvPr/>
        </p:nvSpPr>
        <p:spPr>
          <a:xfrm>
            <a:off x="-1" y="6345323"/>
            <a:ext cx="12190413" cy="511745"/>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457200" indent="-457200" algn="just">
              <a:lnSpc>
                <a:spcPct val="150000"/>
              </a:lnSpc>
              <a:buFont typeface="Wingdings" panose="05000000000000000000" pitchFamily="2" charset="2"/>
              <a:buChar char="p"/>
              <a:defRPr sz="2800">
                <a:solidFill>
                  <a:schemeClr val="lt1"/>
                </a:solidFill>
                <a:latin typeface="微软雅黑" panose="020B0503020204020204" pitchFamily="34" charset="-122"/>
                <a:ea typeface="微软雅黑" panose="020B0503020204020204"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indent="0" algn="ctr">
              <a:lnSpc>
                <a:spcPct val="100000"/>
              </a:lnSpc>
              <a:buNone/>
            </a:pPr>
            <a:r>
              <a:rPr lang="zh-CN" altLang="en-US" sz="2400" dirty="0"/>
              <a:t>软件测试方法可以帮助发现软件中潜藏的缺陷</a:t>
            </a:r>
            <a:endParaRPr lang="zh-CN" altLang="en-US" sz="2400" b="1" dirty="0"/>
          </a:p>
        </p:txBody>
      </p:sp>
      <p:sp>
        <p:nvSpPr>
          <p:cNvPr id="4" name="矩形 3"/>
          <p:cNvSpPr/>
          <p:nvPr/>
        </p:nvSpPr>
        <p:spPr>
          <a:xfrm>
            <a:off x="658602" y="1003295"/>
            <a:ext cx="6596881" cy="1618905"/>
          </a:xfrm>
          <a:prstGeom prst="rect">
            <a:avLst/>
          </a:prstGeom>
        </p:spPr>
        <p:txBody>
          <a:bodyPr wrap="square">
            <a:spAutoFit/>
          </a:bodyPr>
          <a:lstStyle/>
          <a:p>
            <a:pPr marL="342900" indent="-342900">
              <a:spcBef>
                <a:spcPct val="20000"/>
              </a:spcBef>
              <a:buFont typeface="Wingdings" panose="05000000000000000000" pitchFamily="2" charset="2"/>
              <a:buChar char=""/>
            </a:pPr>
            <a:r>
              <a:rPr kumimoji="1" lang="zh-CN" altLang="en-US" sz="3200" dirty="0">
                <a:solidFill>
                  <a:srgbClr val="002060"/>
                </a:solidFill>
                <a:latin typeface="+mn-lt"/>
                <a:ea typeface="+mn-ea"/>
                <a:cs typeface="微软雅黑" panose="020B0503020204020204" charset="-122"/>
              </a:rPr>
              <a:t>两种策略 </a:t>
            </a:r>
            <a:endParaRPr kumimoji="1" lang="en-US" altLang="zh-CN" sz="3200" dirty="0">
              <a:solidFill>
                <a:srgbClr val="002060"/>
              </a:solidFill>
              <a:latin typeface="+mn-lt"/>
              <a:ea typeface="+mn-ea"/>
              <a:cs typeface="微软雅黑" panose="020B0503020204020204" charset="-122"/>
            </a:endParaRPr>
          </a:p>
          <a:p>
            <a:pPr marL="742950" lvl="1" indent="-285750" eaLnBrk="1" fontAlgn="auto" hangingPunct="1">
              <a:spcBef>
                <a:spcPct val="20000"/>
              </a:spcBef>
              <a:spcAft>
                <a:spcPts val="0"/>
              </a:spcAft>
              <a:buFont typeface="Wingdings" panose="05000000000000000000" pitchFamily="2" charset="2"/>
              <a:buChar char="ü"/>
            </a:pPr>
            <a:r>
              <a:rPr kumimoji="1" lang="zh-CN" altLang="en-US" sz="2800" dirty="0">
                <a:solidFill>
                  <a:srgbClr val="002060"/>
                </a:solidFill>
                <a:latin typeface="+mn-lt"/>
                <a:ea typeface="+mn-ea"/>
                <a:cs typeface="微软雅黑" panose="020B0503020204020204" charset="-122"/>
              </a:rPr>
              <a:t> 避免和减少缺陷</a:t>
            </a:r>
            <a:endParaRPr kumimoji="1" lang="en-US" altLang="zh-CN" sz="2800" dirty="0">
              <a:solidFill>
                <a:srgbClr val="002060"/>
              </a:solidFill>
              <a:latin typeface="+mn-lt"/>
              <a:ea typeface="+mn-ea"/>
              <a:cs typeface="微软雅黑" panose="020B0503020204020204" charset="-122"/>
            </a:endParaRPr>
          </a:p>
          <a:p>
            <a:pPr marL="742950" lvl="1" indent="-285750" eaLnBrk="1" fontAlgn="auto" hangingPunct="1">
              <a:spcBef>
                <a:spcPct val="20000"/>
              </a:spcBef>
              <a:spcAft>
                <a:spcPts val="0"/>
              </a:spcAft>
              <a:buFont typeface="Wingdings" panose="05000000000000000000" pitchFamily="2" charset="2"/>
              <a:buChar char="ü"/>
            </a:pPr>
            <a:r>
              <a:rPr kumimoji="1" lang="zh-CN" altLang="en-US" sz="2800" dirty="0">
                <a:solidFill>
                  <a:srgbClr val="002060"/>
                </a:solidFill>
                <a:latin typeface="+mn-lt"/>
                <a:ea typeface="+mn-ea"/>
                <a:cs typeface="微软雅黑" panose="020B0503020204020204" charset="-122"/>
              </a:rPr>
              <a:t> 发现和修复缺陷</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t>基本路径测试的思想</a:t>
            </a:r>
          </a:p>
        </p:txBody>
      </p:sp>
      <p:sp>
        <p:nvSpPr>
          <p:cNvPr id="115715" name="Rectangle 3"/>
          <p:cNvSpPr>
            <a:spLocks noGrp="1" noChangeArrowheads="1"/>
          </p:cNvSpPr>
          <p:nvPr>
            <p:ph idx="1"/>
          </p:nvPr>
        </p:nvSpPr>
        <p:spPr/>
        <p:txBody>
          <a:bodyPr/>
          <a:lstStyle/>
          <a:p>
            <a:r>
              <a:rPr lang="zh-CN" altLang="en-US" dirty="0"/>
              <a:t>思想</a:t>
            </a:r>
          </a:p>
          <a:p>
            <a:pPr lvl="1"/>
            <a:r>
              <a:rPr lang="zh-CN" altLang="en-US" dirty="0"/>
              <a:t>路径 </a:t>
            </a:r>
            <a:r>
              <a:rPr lang="en-US" altLang="zh-CN" dirty="0">
                <a:sym typeface="Wingdings" panose="05000000000000000000" pitchFamily="2" charset="2"/>
              </a:rPr>
              <a:t></a:t>
            </a:r>
            <a:r>
              <a:rPr lang="en-US" altLang="zh-CN" dirty="0"/>
              <a:t> </a:t>
            </a:r>
            <a:r>
              <a:rPr lang="zh-CN" altLang="en-US" dirty="0"/>
              <a:t>基本路径 </a:t>
            </a:r>
            <a:r>
              <a:rPr lang="en-US" altLang="zh-CN" dirty="0">
                <a:sym typeface="Wingdings" panose="05000000000000000000" pitchFamily="2" charset="2"/>
              </a:rPr>
              <a:t></a:t>
            </a:r>
            <a:r>
              <a:rPr lang="en-US" altLang="zh-CN" dirty="0"/>
              <a:t> </a:t>
            </a:r>
            <a:r>
              <a:rPr lang="zh-CN" altLang="en-US" b="1" dirty="0">
                <a:solidFill>
                  <a:srgbClr val="C00000"/>
                </a:solidFill>
              </a:rPr>
              <a:t>基本路径测试</a:t>
            </a:r>
          </a:p>
          <a:p>
            <a:r>
              <a:rPr lang="zh-CN" altLang="en-US" dirty="0"/>
              <a:t>基本路径</a:t>
            </a:r>
          </a:p>
          <a:p>
            <a:pPr lvl="1"/>
            <a:r>
              <a:rPr lang="zh-CN" altLang="en-US" dirty="0"/>
              <a:t>至少</a:t>
            </a:r>
            <a:r>
              <a:rPr lang="zh-CN" altLang="en-US" b="1" dirty="0">
                <a:solidFill>
                  <a:srgbClr val="C00000"/>
                </a:solidFill>
              </a:rPr>
              <a:t>引入一个新语句或者新判断</a:t>
            </a:r>
            <a:r>
              <a:rPr lang="zh-CN" altLang="en-US" dirty="0"/>
              <a:t>的程序通道 </a:t>
            </a:r>
          </a:p>
          <a:p>
            <a:r>
              <a:rPr lang="zh-CN" altLang="en-US" dirty="0"/>
              <a:t>前提</a:t>
            </a:r>
          </a:p>
          <a:p>
            <a:pPr lvl="1"/>
            <a:r>
              <a:rPr lang="zh-CN" altLang="en-US" dirty="0"/>
              <a:t>软件模块的逻辑结构（流程图）</a:t>
            </a:r>
            <a:endParaRPr lang="en-US" altLang="zh-CN" dirty="0"/>
          </a:p>
          <a:p>
            <a:pPr lvl="1"/>
            <a:r>
              <a:rPr lang="zh-CN" altLang="en-US" dirty="0"/>
              <a:t>据此可掌握模块的基本路径</a:t>
            </a:r>
          </a:p>
          <a:p>
            <a:r>
              <a:rPr lang="zh-CN" altLang="en-US" dirty="0"/>
              <a:t>如何设计测试用例实现基本路径覆盖 </a:t>
            </a:r>
          </a:p>
          <a:p>
            <a:pPr lvl="1"/>
            <a:r>
              <a:rPr lang="zh-CN" altLang="en-US" dirty="0"/>
              <a:t>哪些基本路径  </a:t>
            </a:r>
            <a:r>
              <a:rPr lang="en-US" altLang="zh-CN" dirty="0">
                <a:sym typeface="Wingdings" panose="05000000000000000000" pitchFamily="2" charset="2"/>
              </a:rPr>
              <a:t></a:t>
            </a:r>
            <a:r>
              <a:rPr lang="en-US" altLang="zh-CN" dirty="0"/>
              <a:t> </a:t>
            </a:r>
            <a:r>
              <a:rPr lang="en-US" altLang="zh-CN" b="1" dirty="0">
                <a:solidFill>
                  <a:srgbClr val="C00000"/>
                </a:solidFill>
              </a:rPr>
              <a:t> </a:t>
            </a:r>
            <a:r>
              <a:rPr lang="zh-CN" altLang="en-US" b="1" dirty="0">
                <a:solidFill>
                  <a:srgbClr val="C00000"/>
                </a:solidFill>
              </a:rPr>
              <a:t>流图 </a:t>
            </a:r>
            <a:r>
              <a:rPr lang="zh-CN" altLang="en-US" dirty="0"/>
              <a:t> </a:t>
            </a:r>
            <a:r>
              <a:rPr lang="en-US" altLang="zh-CN" dirty="0">
                <a:sym typeface="Wingdings" panose="05000000000000000000" pitchFamily="2" charset="2"/>
              </a:rPr>
              <a:t></a:t>
            </a:r>
            <a:r>
              <a:rPr lang="en-US" altLang="zh-CN" dirty="0"/>
              <a:t> </a:t>
            </a:r>
            <a:r>
              <a:rPr lang="zh-CN" altLang="en-US" b="1" dirty="0">
                <a:solidFill>
                  <a:srgbClr val="C00000"/>
                </a:solidFill>
              </a:rPr>
              <a:t>流程图</a:t>
            </a:r>
          </a:p>
        </p:txBody>
      </p:sp>
      <p:sp>
        <p:nvSpPr>
          <p:cNvPr id="4" name="矩形 3">
            <a:extLst>
              <a:ext uri="{FF2B5EF4-FFF2-40B4-BE49-F238E27FC236}">
                <a16:creationId xmlns:a16="http://schemas.microsoft.com/office/drawing/2014/main" id="{E6706795-C314-405D-8FA2-C937AF0C64C6}"/>
              </a:ext>
            </a:extLst>
          </p:cNvPr>
          <p:cNvSpPr/>
          <p:nvPr/>
        </p:nvSpPr>
        <p:spPr>
          <a:xfrm>
            <a:off x="8543478" y="2541094"/>
            <a:ext cx="3456384" cy="1643990"/>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800" dirty="0">
                <a:solidFill>
                  <a:schemeClr val="lt1"/>
                </a:solidFill>
                <a:latin typeface="微软雅黑" panose="020B0503020204020204" pitchFamily="34" charset="-122"/>
                <a:ea typeface="微软雅黑" panose="020B0503020204020204" pitchFamily="34" charset="-122"/>
              </a:rPr>
              <a:t>基本路径测试可实现基本路径的测试覆盖</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步骤</a:t>
            </a:r>
            <a:r>
              <a:rPr lang="en-US" altLang="zh-CN" dirty="0"/>
              <a:t>1: </a:t>
            </a:r>
            <a:r>
              <a:rPr lang="zh-CN" altLang="en-US" dirty="0"/>
              <a:t>根据程序逻辑画出流程图 </a:t>
            </a:r>
          </a:p>
        </p:txBody>
      </p:sp>
      <p:sp>
        <p:nvSpPr>
          <p:cNvPr id="117763" name="Rectangle 3"/>
          <p:cNvSpPr>
            <a:spLocks noGrp="1" noChangeArrowheads="1"/>
          </p:cNvSpPr>
          <p:nvPr>
            <p:ph idx="1"/>
          </p:nvPr>
        </p:nvSpPr>
        <p:spPr>
          <a:xfrm>
            <a:off x="539750" y="1125537"/>
            <a:ext cx="4845976" cy="4931065"/>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Func</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nPosY</a:t>
            </a: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1 while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&gt; 0)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2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nPosY</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3	if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&gt; 1)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4	    </a:t>
            </a:r>
            <a:r>
              <a:rPr lang="en-US" altLang="zh-CN" sz="2400" dirty="0" err="1">
                <a:latin typeface="Times New Roman" panose="02020603050405020304" pitchFamily="18" charset="0"/>
                <a:cs typeface="Times New Roman" panose="02020603050405020304" pitchFamily="18" charset="0"/>
              </a:rPr>
              <a:t>nPosX</a:t>
            </a:r>
            <a:r>
              <a:rPr lang="zh-CN" altLang="en-US" sz="2400" dirty="0">
                <a:latin typeface="Times New Roman" panose="02020603050405020304" pitchFamily="18" charset="0"/>
                <a:cs typeface="Times New Roman" panose="02020603050405020304" pitchFamily="18" charset="0"/>
              </a:rPr>
              <a:t>减一</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5            </a:t>
            </a:r>
            <a:r>
              <a:rPr lang="en-US" altLang="zh-CN" sz="2400" dirty="0" err="1">
                <a:latin typeface="Times New Roman" panose="02020603050405020304" pitchFamily="18" charset="0"/>
                <a:cs typeface="Times New Roman" panose="02020603050405020304" pitchFamily="18" charset="0"/>
              </a:rPr>
              <a:t>nPosY</a:t>
            </a:r>
            <a:r>
              <a:rPr lang="zh-CN" altLang="en-US" sz="2400" dirty="0">
                <a:latin typeface="Times New Roman" panose="02020603050405020304" pitchFamily="18" charset="0"/>
                <a:cs typeface="Times New Roman" panose="02020603050405020304" pitchFamily="18" charset="0"/>
              </a:rPr>
              <a:t>减一</a:t>
            </a:r>
            <a:r>
              <a:rPr lang="en-US" altLang="zh-CN"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else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6	    if (</a:t>
            </a:r>
            <a:r>
              <a:rPr lang="en-US" altLang="zh-CN" sz="2400" dirty="0" err="1">
                <a:latin typeface="Times New Roman" panose="02020603050405020304" pitchFamily="18" charset="0"/>
                <a:cs typeface="Times New Roman" panose="02020603050405020304" pitchFamily="18" charset="0"/>
              </a:rPr>
              <a:t>nSum</a:t>
            </a:r>
            <a:r>
              <a:rPr lang="en-US" altLang="zh-CN" sz="2400" dirty="0">
                <a:latin typeface="Times New Roman" panose="02020603050405020304" pitchFamily="18" charset="0"/>
                <a:cs typeface="Times New Roman" panose="02020603050405020304" pitchFamily="18" charset="0"/>
              </a:rPr>
              <a:t> &lt; -1)</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7                 </a:t>
            </a:r>
            <a:r>
              <a:rPr lang="en-US" altLang="zh-CN" sz="2400" dirty="0" err="1">
                <a:latin typeface="Times New Roman" panose="02020603050405020304" pitchFamily="18" charset="0"/>
                <a:cs typeface="Times New Roman" panose="02020603050405020304" pitchFamily="18" charset="0"/>
              </a:rPr>
              <a:t>nPosX</a:t>
            </a:r>
            <a:r>
              <a:rPr lang="en-US" altLang="zh-CN" sz="2400" dirty="0">
                <a:latin typeface="Times New Roman" panose="02020603050405020304" pitchFamily="18" charset="0"/>
                <a:cs typeface="Times New Roman" panose="02020603050405020304" pitchFamily="18" charset="0"/>
              </a:rPr>
              <a:t> -= 2;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8	    else </a:t>
            </a:r>
            <a:r>
              <a:rPr lang="en-US" altLang="zh-CN" sz="2400" dirty="0" err="1">
                <a:latin typeface="Times New Roman" panose="02020603050405020304" pitchFamily="18" charset="0"/>
                <a:cs typeface="Times New Roman" panose="02020603050405020304" pitchFamily="18" charset="0"/>
              </a:rPr>
              <a:t>nPosX</a:t>
            </a:r>
            <a:r>
              <a:rPr lang="zh-CN" altLang="en-US" sz="2400" dirty="0">
                <a:latin typeface="Times New Roman" panose="02020603050405020304" pitchFamily="18" charset="0"/>
                <a:cs typeface="Times New Roman" panose="02020603050405020304" pitchFamily="18" charset="0"/>
              </a:rPr>
              <a:t>减四</a:t>
            </a: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	// end of while</a:t>
            </a:r>
          </a:p>
          <a:p>
            <a:pPr>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a:t>
            </a:r>
          </a:p>
        </p:txBody>
      </p:sp>
      <p:sp>
        <p:nvSpPr>
          <p:cNvPr id="2" name="右箭头 1"/>
          <p:cNvSpPr/>
          <p:nvPr/>
        </p:nvSpPr>
        <p:spPr>
          <a:xfrm>
            <a:off x="5995713" y="2625206"/>
            <a:ext cx="972108" cy="760095"/>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p:cNvSpPr txBox="1"/>
          <p:nvPr/>
        </p:nvSpPr>
        <p:spPr>
          <a:xfrm>
            <a:off x="6967820" y="6056603"/>
            <a:ext cx="4383969"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注意流程图的正确画法！</a:t>
            </a:r>
          </a:p>
        </p:txBody>
      </p:sp>
      <p:pic>
        <p:nvPicPr>
          <p:cNvPr id="117760" name="图片 117759">
            <a:extLst>
              <a:ext uri="{FF2B5EF4-FFF2-40B4-BE49-F238E27FC236}">
                <a16:creationId xmlns:a16="http://schemas.microsoft.com/office/drawing/2014/main" id="{15AC1D36-C497-43E9-B0D4-0D6C36A8A993}"/>
              </a:ext>
            </a:extLst>
          </p:cNvPr>
          <p:cNvPicPr>
            <a:picLocks noChangeAspect="1"/>
          </p:cNvPicPr>
          <p:nvPr/>
        </p:nvPicPr>
        <p:blipFill>
          <a:blip r:embed="rId2"/>
          <a:stretch>
            <a:fillRect/>
          </a:stretch>
        </p:blipFill>
        <p:spPr>
          <a:xfrm>
            <a:off x="6804687" y="801396"/>
            <a:ext cx="4291956" cy="5255207"/>
          </a:xfrm>
          <a:prstGeom prst="rect">
            <a:avLst/>
          </a:prstGeom>
        </p:spPr>
      </p:pic>
      <p:sp>
        <p:nvSpPr>
          <p:cNvPr id="8" name="文本框 7">
            <a:extLst>
              <a:ext uri="{FF2B5EF4-FFF2-40B4-BE49-F238E27FC236}">
                <a16:creationId xmlns:a16="http://schemas.microsoft.com/office/drawing/2014/main" id="{F6654CD7-8491-4D72-A85B-119EA4729DB5}"/>
              </a:ext>
            </a:extLst>
          </p:cNvPr>
          <p:cNvSpPr txBox="1"/>
          <p:nvPr/>
        </p:nvSpPr>
        <p:spPr>
          <a:xfrm>
            <a:off x="1423070" y="6100763"/>
            <a:ext cx="2621280" cy="460375"/>
          </a:xfrm>
          <a:prstGeom prst="rect">
            <a:avLst/>
          </a:prstGeom>
          <a:noFill/>
        </p:spPr>
        <p:txBody>
          <a:bodyPr wrap="non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软件模块设计细节</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5"/>
          <p:cNvSpPr>
            <a:spLocks noGrp="1" noChangeArrowheads="1"/>
          </p:cNvSpPr>
          <p:nvPr>
            <p:ph type="title"/>
          </p:nvPr>
        </p:nvSpPr>
        <p:spPr/>
        <p:txBody>
          <a:bodyPr/>
          <a:lstStyle/>
          <a:p>
            <a:r>
              <a:rPr lang="zh-CN" altLang="en-US" dirty="0"/>
              <a:t>步骤</a:t>
            </a:r>
            <a:r>
              <a:rPr lang="en-US" altLang="zh-CN" dirty="0"/>
              <a:t>2: </a:t>
            </a:r>
            <a:r>
              <a:rPr lang="zh-CN" altLang="en-US" dirty="0"/>
              <a:t>将流程图转换为流图 </a:t>
            </a:r>
            <a:r>
              <a:rPr lang="en-US" altLang="zh-CN" dirty="0"/>
              <a:t>(1/2)</a:t>
            </a:r>
            <a:endParaRPr lang="zh-CN" altLang="en-US" dirty="0"/>
          </a:p>
        </p:txBody>
      </p:sp>
      <p:sp>
        <p:nvSpPr>
          <p:cNvPr id="10" name="内容占位符 9"/>
          <p:cNvSpPr>
            <a:spLocks noGrp="1"/>
          </p:cNvSpPr>
          <p:nvPr>
            <p:ph idx="1"/>
          </p:nvPr>
        </p:nvSpPr>
        <p:spPr>
          <a:xfrm>
            <a:off x="539750" y="1125538"/>
            <a:ext cx="3609486" cy="5040312"/>
          </a:xfrm>
        </p:spPr>
        <p:txBody>
          <a:bodyPr/>
          <a:lstStyle/>
          <a:p>
            <a:r>
              <a:rPr lang="zh-CN" altLang="en-US" dirty="0"/>
              <a:t>何为</a:t>
            </a:r>
            <a:r>
              <a:rPr lang="zh-CN" altLang="en-US" dirty="0">
                <a:solidFill>
                  <a:srgbClr val="C00000"/>
                </a:solidFill>
              </a:rPr>
              <a:t>流图</a:t>
            </a:r>
            <a:endParaRPr lang="en-US" altLang="zh-CN" dirty="0">
              <a:solidFill>
                <a:srgbClr val="C00000"/>
              </a:solidFill>
            </a:endParaRPr>
          </a:p>
          <a:p>
            <a:pPr lvl="1"/>
            <a:r>
              <a:rPr lang="zh-CN" altLang="en-US" dirty="0"/>
              <a:t>流图刻画程序控制结构但不涉及程序过程性细节</a:t>
            </a:r>
            <a:endParaRPr lang="en-US" altLang="zh-CN" dirty="0"/>
          </a:p>
          <a:p>
            <a:pPr lvl="1"/>
            <a:endParaRPr lang="zh-CN" altLang="en-US" dirty="0"/>
          </a:p>
          <a:p>
            <a:r>
              <a:rPr lang="zh-CN" altLang="en-US" dirty="0"/>
              <a:t>节点形式</a:t>
            </a:r>
            <a:endParaRPr lang="en-US" altLang="zh-CN" dirty="0"/>
          </a:p>
          <a:p>
            <a:pPr lvl="1"/>
            <a:r>
              <a:rPr lang="zh-CN" altLang="en-US" b="1" dirty="0">
                <a:solidFill>
                  <a:srgbClr val="C00000"/>
                </a:solidFill>
              </a:rPr>
              <a:t>过程块</a:t>
            </a:r>
            <a:endParaRPr lang="en-US" altLang="zh-CN" b="1" dirty="0">
              <a:solidFill>
                <a:srgbClr val="C00000"/>
              </a:solidFill>
            </a:endParaRPr>
          </a:p>
          <a:p>
            <a:pPr lvl="1"/>
            <a:r>
              <a:rPr lang="zh-CN" altLang="en-US" b="1" dirty="0">
                <a:solidFill>
                  <a:srgbClr val="C00000"/>
                </a:solidFill>
              </a:rPr>
              <a:t>结合点</a:t>
            </a:r>
            <a:endParaRPr lang="en-US" altLang="zh-CN" b="1" dirty="0">
              <a:solidFill>
                <a:srgbClr val="C00000"/>
              </a:solidFill>
            </a:endParaRPr>
          </a:p>
          <a:p>
            <a:pPr lvl="1"/>
            <a:r>
              <a:rPr lang="zh-CN" altLang="en-US" b="1" dirty="0">
                <a:solidFill>
                  <a:srgbClr val="C00000"/>
                </a:solidFill>
              </a:rPr>
              <a:t>判定点</a:t>
            </a:r>
          </a:p>
        </p:txBody>
      </p:sp>
      <p:grpSp>
        <p:nvGrpSpPr>
          <p:cNvPr id="57" name="组合 56"/>
          <p:cNvGrpSpPr/>
          <p:nvPr/>
        </p:nvGrpSpPr>
        <p:grpSpPr>
          <a:xfrm>
            <a:off x="8358105" y="1070596"/>
            <a:ext cx="3384376" cy="4861086"/>
            <a:chOff x="5882024" y="1673378"/>
            <a:chExt cx="3010457" cy="4569479"/>
          </a:xfrm>
        </p:grpSpPr>
        <p:sp>
          <p:nvSpPr>
            <p:cNvPr id="59" name="椭圆 58"/>
            <p:cNvSpPr/>
            <p:nvPr/>
          </p:nvSpPr>
          <p:spPr>
            <a:xfrm>
              <a:off x="7308304" y="1673378"/>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61" name="椭圆 60"/>
            <p:cNvSpPr/>
            <p:nvPr/>
          </p:nvSpPr>
          <p:spPr>
            <a:xfrm>
              <a:off x="7308304" y="2557345"/>
              <a:ext cx="943654"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2,3</a:t>
              </a:r>
              <a:endParaRPr lang="zh-CN" altLang="en-US" sz="2800" dirty="0">
                <a:latin typeface="Times New Roman" panose="02020603050405020304" pitchFamily="18" charset="0"/>
                <a:cs typeface="Times New Roman" panose="02020603050405020304" pitchFamily="18" charset="0"/>
              </a:endParaRPr>
            </a:p>
          </p:txBody>
        </p:sp>
        <p:sp>
          <p:nvSpPr>
            <p:cNvPr id="62" name="椭圆 61"/>
            <p:cNvSpPr/>
            <p:nvPr/>
          </p:nvSpPr>
          <p:spPr>
            <a:xfrm>
              <a:off x="7808604" y="3464237"/>
              <a:ext cx="1047628"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4,5</a:t>
              </a:r>
              <a:endParaRPr lang="zh-CN" altLang="en-US" sz="2800" dirty="0">
                <a:latin typeface="Times New Roman" panose="02020603050405020304" pitchFamily="18" charset="0"/>
                <a:cs typeface="Times New Roman" panose="02020603050405020304" pitchFamily="18" charset="0"/>
              </a:endParaRPr>
            </a:p>
          </p:txBody>
        </p:sp>
        <p:sp>
          <p:nvSpPr>
            <p:cNvPr id="63" name="椭圆 62"/>
            <p:cNvSpPr/>
            <p:nvPr/>
          </p:nvSpPr>
          <p:spPr>
            <a:xfrm>
              <a:off x="6576735" y="3481028"/>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
          <p:nvSpPr>
            <p:cNvPr id="64" name="椭圆 63"/>
            <p:cNvSpPr/>
            <p:nvPr/>
          </p:nvSpPr>
          <p:spPr>
            <a:xfrm>
              <a:off x="5882024" y="4315806"/>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65" name="椭圆 64"/>
            <p:cNvSpPr/>
            <p:nvPr/>
          </p:nvSpPr>
          <p:spPr>
            <a:xfrm>
              <a:off x="7055302" y="4262386"/>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8</a:t>
              </a:r>
              <a:endParaRPr lang="zh-CN" altLang="en-US" sz="2800" dirty="0">
                <a:latin typeface="Times New Roman" panose="02020603050405020304" pitchFamily="18" charset="0"/>
                <a:cs typeface="Times New Roman" panose="02020603050405020304" pitchFamily="18" charset="0"/>
              </a:endParaRPr>
            </a:p>
          </p:txBody>
        </p:sp>
        <p:sp>
          <p:nvSpPr>
            <p:cNvPr id="66" name="椭圆 65"/>
            <p:cNvSpPr/>
            <p:nvPr/>
          </p:nvSpPr>
          <p:spPr>
            <a:xfrm>
              <a:off x="6544650" y="5056997"/>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9</a:t>
              </a:r>
              <a:endParaRPr lang="zh-CN" altLang="en-US" sz="2800" dirty="0">
                <a:latin typeface="Times New Roman" panose="02020603050405020304" pitchFamily="18" charset="0"/>
                <a:cs typeface="Times New Roman" panose="02020603050405020304" pitchFamily="18" charset="0"/>
              </a:endParaRPr>
            </a:p>
          </p:txBody>
        </p:sp>
        <p:sp>
          <p:nvSpPr>
            <p:cNvPr id="67" name="椭圆 66"/>
            <p:cNvSpPr/>
            <p:nvPr/>
          </p:nvSpPr>
          <p:spPr>
            <a:xfrm>
              <a:off x="7622638" y="5738801"/>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10</a:t>
              </a:r>
              <a:endParaRPr lang="zh-CN" altLang="en-US" sz="2800" dirty="0">
                <a:latin typeface="Times New Roman" panose="02020603050405020304" pitchFamily="18" charset="0"/>
                <a:cs typeface="Times New Roman" panose="02020603050405020304" pitchFamily="18" charset="0"/>
              </a:endParaRPr>
            </a:p>
          </p:txBody>
        </p:sp>
        <p:cxnSp>
          <p:nvCxnSpPr>
            <p:cNvPr id="68" name="直接箭头连接符 67"/>
            <p:cNvCxnSpPr>
              <a:cxnSpLocks/>
              <a:stCxn id="59" idx="4"/>
              <a:endCxn id="61" idx="0"/>
            </p:cNvCxnSpPr>
            <p:nvPr/>
          </p:nvCxnSpPr>
          <p:spPr>
            <a:xfrm>
              <a:off x="7668345" y="2177434"/>
              <a:ext cx="111786"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cxnSpLocks/>
              <a:stCxn id="61" idx="4"/>
              <a:endCxn id="62" idx="0"/>
            </p:cNvCxnSpPr>
            <p:nvPr/>
          </p:nvCxnSpPr>
          <p:spPr>
            <a:xfrm>
              <a:off x="7780131" y="3061401"/>
              <a:ext cx="552286"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cxnSpLocks/>
              <a:stCxn id="61" idx="4"/>
              <a:endCxn id="63" idx="0"/>
            </p:cNvCxnSpPr>
            <p:nvPr/>
          </p:nvCxnSpPr>
          <p:spPr>
            <a:xfrm flipH="1">
              <a:off x="6936776" y="3061401"/>
              <a:ext cx="843356"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3" idx="3"/>
              <a:endCxn id="64"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5"/>
              <a:endCxn id="65"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4"/>
              <a:endCxn id="66"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5" idx="4"/>
              <a:endCxn id="66"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cxnSpLocks/>
              <a:stCxn id="62" idx="4"/>
              <a:endCxn id="67" idx="0"/>
            </p:cNvCxnSpPr>
            <p:nvPr/>
          </p:nvCxnSpPr>
          <p:spPr>
            <a:xfrm flipH="1">
              <a:off x="7982679" y="3968293"/>
              <a:ext cx="349739"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6" idx="5"/>
              <a:endCxn id="67"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endCxn id="59"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6226962" y="2557345"/>
              <a:ext cx="720080" cy="504056"/>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cs typeface="Times New Roman" panose="02020603050405020304" pitchFamily="18" charset="0"/>
              </a:endParaRPr>
            </a:p>
          </p:txBody>
        </p:sp>
        <p:cxnSp>
          <p:nvCxnSpPr>
            <p:cNvPr id="80" name="直接箭头连接符 79"/>
            <p:cNvCxnSpPr>
              <a:endCxn id="79"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文本框 25">
            <a:extLst>
              <a:ext uri="{FF2B5EF4-FFF2-40B4-BE49-F238E27FC236}">
                <a16:creationId xmlns:a16="http://schemas.microsoft.com/office/drawing/2014/main" id="{AC2DADC6-3927-416A-A50E-92D6001309DC}"/>
              </a:ext>
            </a:extLst>
          </p:cNvPr>
          <p:cNvSpPr txBox="1"/>
          <p:nvPr/>
        </p:nvSpPr>
        <p:spPr>
          <a:xfrm>
            <a:off x="4149236" y="1134979"/>
            <a:ext cx="1354769"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流程图</a:t>
            </a:r>
          </a:p>
        </p:txBody>
      </p:sp>
      <p:cxnSp>
        <p:nvCxnSpPr>
          <p:cNvPr id="3" name="直接箭头连接符 2">
            <a:extLst>
              <a:ext uri="{FF2B5EF4-FFF2-40B4-BE49-F238E27FC236}">
                <a16:creationId xmlns:a16="http://schemas.microsoft.com/office/drawing/2014/main" id="{6BFC8A22-6CD5-44BF-805D-50284E47756A}"/>
              </a:ext>
            </a:extLst>
          </p:cNvPr>
          <p:cNvCxnSpPr>
            <a:cxnSpLocks/>
            <a:endCxn id="61" idx="3"/>
          </p:cNvCxnSpPr>
          <p:nvPr/>
        </p:nvCxnSpPr>
        <p:spPr>
          <a:xfrm flipV="1">
            <a:off x="2474240" y="2468669"/>
            <a:ext cx="7642659" cy="1842135"/>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0C60B1D7-7A52-4301-A929-D4F981226FB2}"/>
              </a:ext>
            </a:extLst>
          </p:cNvPr>
          <p:cNvCxnSpPr>
            <a:cxnSpLocks/>
            <a:endCxn id="63" idx="2"/>
          </p:cNvCxnSpPr>
          <p:nvPr/>
        </p:nvCxnSpPr>
        <p:spPr>
          <a:xfrm flipV="1">
            <a:off x="2474240" y="3261715"/>
            <a:ext cx="6664864" cy="2212272"/>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8B31608-B3D5-4EA1-9AFE-D2F536B4A4CC}"/>
              </a:ext>
            </a:extLst>
          </p:cNvPr>
          <p:cNvCxnSpPr>
            <a:cxnSpLocks/>
            <a:endCxn id="66" idx="2"/>
          </p:cNvCxnSpPr>
          <p:nvPr/>
        </p:nvCxnSpPr>
        <p:spPr>
          <a:xfrm>
            <a:off x="2474240" y="4938257"/>
            <a:ext cx="6628794" cy="0"/>
          </a:xfrm>
          <a:prstGeom prst="straightConnector1">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86455710-0BD4-4205-BD6B-47D81CAA021C}"/>
              </a:ext>
            </a:extLst>
          </p:cNvPr>
          <p:cNvPicPr>
            <a:picLocks noChangeAspect="1"/>
          </p:cNvPicPr>
          <p:nvPr/>
        </p:nvPicPr>
        <p:blipFill>
          <a:blip r:embed="rId2"/>
          <a:stretch>
            <a:fillRect/>
          </a:stretch>
        </p:blipFill>
        <p:spPr>
          <a:xfrm>
            <a:off x="4030401" y="1104539"/>
            <a:ext cx="4116451" cy="5040312"/>
          </a:xfrm>
          <a:prstGeom prst="rect">
            <a:avLst/>
          </a:prstGeom>
          <a:ln w="25400">
            <a:solidFill>
              <a:schemeClr val="accent2">
                <a:shade val="95000"/>
                <a:satMod val="105000"/>
              </a:schemeClr>
            </a:solidFill>
          </a:ln>
        </p:spPr>
      </p:pic>
      <p:sp>
        <p:nvSpPr>
          <p:cNvPr id="2" name="矩形 1">
            <a:extLst>
              <a:ext uri="{FF2B5EF4-FFF2-40B4-BE49-F238E27FC236}">
                <a16:creationId xmlns:a16="http://schemas.microsoft.com/office/drawing/2014/main" id="{DFE079D3-3931-F612-7744-BD5A9636D875}"/>
              </a:ext>
            </a:extLst>
          </p:cNvPr>
          <p:cNvSpPr/>
          <p:nvPr/>
        </p:nvSpPr>
        <p:spPr>
          <a:xfrm>
            <a:off x="8291450" y="1070596"/>
            <a:ext cx="3708412" cy="50742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E48DA72-760C-1E4A-7731-7543C0408816}"/>
              </a:ext>
            </a:extLst>
          </p:cNvPr>
          <p:cNvSpPr txBox="1"/>
          <p:nvPr/>
        </p:nvSpPr>
        <p:spPr>
          <a:xfrm>
            <a:off x="8322343" y="1138071"/>
            <a:ext cx="1354769"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流图</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dirty="0"/>
              <a:t>流图中的判定点不应含</a:t>
            </a:r>
            <a:r>
              <a:rPr lang="zh-CN" altLang="en-US" dirty="0">
                <a:solidFill>
                  <a:srgbClr val="FF0000"/>
                </a:solidFill>
              </a:rPr>
              <a:t>复合条件</a:t>
            </a:r>
            <a:endParaRPr lang="en-US" altLang="zh-CN" dirty="0">
              <a:solidFill>
                <a:srgbClr val="FF0000"/>
              </a:solidFill>
            </a:endParaRPr>
          </a:p>
        </p:txBody>
      </p:sp>
      <p:sp>
        <p:nvSpPr>
          <p:cNvPr id="118787" name="Rectangle 3"/>
          <p:cNvSpPr>
            <a:spLocks noGrp="1" noChangeArrowheads="1"/>
          </p:cNvSpPr>
          <p:nvPr>
            <p:ph idx="1"/>
          </p:nvPr>
        </p:nvSpPr>
        <p:spPr/>
        <p:txBody>
          <a:bodyPr>
            <a:normAutofit/>
          </a:bodyPr>
          <a:lstStyle/>
          <a:p>
            <a:r>
              <a:rPr lang="zh-CN" altLang="en-US" dirty="0"/>
              <a:t>否则按下列方式增加判定点</a:t>
            </a:r>
          </a:p>
        </p:txBody>
      </p:sp>
      <p:grpSp>
        <p:nvGrpSpPr>
          <p:cNvPr id="27" name="组合 26"/>
          <p:cNvGrpSpPr/>
          <p:nvPr/>
        </p:nvGrpSpPr>
        <p:grpSpPr>
          <a:xfrm>
            <a:off x="6455246" y="2024844"/>
            <a:ext cx="2700299" cy="3096344"/>
            <a:chOff x="1943708" y="3969060"/>
            <a:chExt cx="2251813" cy="2700300"/>
          </a:xfrm>
        </p:grpSpPr>
        <p:sp>
          <p:nvSpPr>
            <p:cNvPr id="2" name="椭圆 1"/>
            <p:cNvSpPr/>
            <p:nvPr/>
          </p:nvSpPr>
          <p:spPr>
            <a:xfrm>
              <a:off x="3074700" y="3969060"/>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a</a:t>
              </a:r>
              <a:endParaRPr lang="zh-CN" altLang="en-US" sz="2800" dirty="0">
                <a:latin typeface="Times New Roman" panose="02020603050405020304" pitchFamily="18" charset="0"/>
                <a:cs typeface="Times New Roman" panose="02020603050405020304" pitchFamily="18" charset="0"/>
              </a:endParaRPr>
            </a:p>
          </p:txBody>
        </p:sp>
        <p:sp>
          <p:nvSpPr>
            <p:cNvPr id="8" name="椭圆 7"/>
            <p:cNvSpPr/>
            <p:nvPr/>
          </p:nvSpPr>
          <p:spPr>
            <a:xfrm>
              <a:off x="2447764" y="461779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b</a:t>
              </a:r>
              <a:endParaRPr lang="zh-CN" altLang="en-US" sz="2800" dirty="0">
                <a:latin typeface="Times New Roman" panose="02020603050405020304" pitchFamily="18" charset="0"/>
                <a:cs typeface="Times New Roman" panose="02020603050405020304" pitchFamily="18" charset="0"/>
              </a:endParaRPr>
            </a:p>
          </p:txBody>
        </p:sp>
        <p:sp>
          <p:nvSpPr>
            <p:cNvPr id="9" name="椭圆 8"/>
            <p:cNvSpPr/>
            <p:nvPr/>
          </p:nvSpPr>
          <p:spPr>
            <a:xfrm>
              <a:off x="3691465" y="4631050"/>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sp>
          <p:nvSpPr>
            <p:cNvPr id="10" name="椭圆 9"/>
            <p:cNvSpPr/>
            <p:nvPr/>
          </p:nvSpPr>
          <p:spPr>
            <a:xfrm>
              <a:off x="1943708" y="5373216"/>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Y</a:t>
              </a:r>
              <a:endParaRPr lang="zh-CN" altLang="en-US" sz="2800" dirty="0">
                <a:latin typeface="Times New Roman" panose="02020603050405020304" pitchFamily="18" charset="0"/>
                <a:cs typeface="Times New Roman" panose="02020603050405020304" pitchFamily="18" charset="0"/>
              </a:endParaRPr>
            </a:p>
          </p:txBody>
        </p:sp>
        <p:sp>
          <p:nvSpPr>
            <p:cNvPr id="11" name="椭圆 10"/>
            <p:cNvSpPr/>
            <p:nvPr/>
          </p:nvSpPr>
          <p:spPr>
            <a:xfrm>
              <a:off x="3647796" y="616530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c</a:t>
              </a:r>
              <a:endParaRPr lang="zh-CN" altLang="en-US" sz="2800" dirty="0">
                <a:latin typeface="Times New Roman" panose="02020603050405020304" pitchFamily="18" charset="0"/>
                <a:cs typeface="Times New Roman" panose="02020603050405020304" pitchFamily="18" charset="0"/>
              </a:endParaRPr>
            </a:p>
          </p:txBody>
        </p:sp>
        <p:sp>
          <p:nvSpPr>
            <p:cNvPr id="12" name="椭圆 11"/>
            <p:cNvSpPr/>
            <p:nvPr/>
          </p:nvSpPr>
          <p:spPr>
            <a:xfrm>
              <a:off x="3059832" y="5445224"/>
              <a:ext cx="504056"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p:txBody>
        </p:sp>
        <p:cxnSp>
          <p:nvCxnSpPr>
            <p:cNvPr id="4" name="直接箭头连接符 3"/>
            <p:cNvCxnSpPr>
              <a:stCxn id="2" idx="5"/>
              <a:endCxn id="9" idx="1"/>
            </p:cNvCxnSpPr>
            <p:nvPr/>
          </p:nvCxnSpPr>
          <p:spPr>
            <a:xfrm>
              <a:off x="3504939" y="4399299"/>
              <a:ext cx="260343" cy="3055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3"/>
              <a:endCxn id="8" idx="7"/>
            </p:cNvCxnSpPr>
            <p:nvPr/>
          </p:nvCxnSpPr>
          <p:spPr>
            <a:xfrm flipH="1">
              <a:off x="2878003" y="4399299"/>
              <a:ext cx="270514" cy="29231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10" idx="0"/>
            </p:cNvCxnSpPr>
            <p:nvPr/>
          </p:nvCxnSpPr>
          <p:spPr>
            <a:xfrm flipH="1">
              <a:off x="2195736" y="5048033"/>
              <a:ext cx="325845" cy="32518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5"/>
              <a:endCxn id="12" idx="1"/>
            </p:cNvCxnSpPr>
            <p:nvPr/>
          </p:nvCxnSpPr>
          <p:spPr>
            <a:xfrm>
              <a:off x="2878003" y="5048033"/>
              <a:ext cx="255646" cy="4710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5"/>
              <a:endCxn id="11" idx="0"/>
            </p:cNvCxnSpPr>
            <p:nvPr/>
          </p:nvCxnSpPr>
          <p:spPr>
            <a:xfrm>
              <a:off x="3490071" y="5875463"/>
              <a:ext cx="409753" cy="2898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4"/>
              <a:endCxn id="11" idx="0"/>
            </p:cNvCxnSpPr>
            <p:nvPr/>
          </p:nvCxnSpPr>
          <p:spPr>
            <a:xfrm flipH="1">
              <a:off x="3899824" y="5135106"/>
              <a:ext cx="43669" cy="103019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953370" y="2475510"/>
            <a:ext cx="2390903" cy="232164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If </a:t>
            </a:r>
            <a:r>
              <a:rPr lang="en-US" altLang="zh-CN" sz="2800" dirty="0">
                <a:solidFill>
                  <a:srgbClr val="C00000"/>
                </a:solidFill>
                <a:latin typeface="Times New Roman" panose="02020603050405020304" pitchFamily="18" charset="0"/>
                <a:cs typeface="Times New Roman" panose="02020603050405020304" pitchFamily="18" charset="0"/>
              </a:rPr>
              <a:t>a or b </a:t>
            </a:r>
            <a:endParaRPr lang="zh-CN" altLang="zh-CN" sz="2800" dirty="0">
              <a:solidFill>
                <a:srgbClr val="C00000"/>
              </a:solidFill>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Then X</a:t>
            </a:r>
            <a:endParaRPr lang="zh-CN"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Else   Y</a:t>
            </a:r>
            <a:endParaRPr lang="zh-CN" altLang="zh-CN" sz="2800" dirty="0">
              <a:latin typeface="Times New Roman" panose="02020603050405020304" pitchFamily="18" charset="0"/>
              <a:cs typeface="Times New Roman" panose="02020603050405020304" pitchFamily="18" charset="0"/>
            </a:endParaRPr>
          </a:p>
          <a:p>
            <a:pPr algn="ctr"/>
            <a:r>
              <a:rPr lang="en-US" altLang="zh-CN" sz="2800" dirty="0">
                <a:latin typeface="Times New Roman" panose="02020603050405020304" pitchFamily="18" charset="0"/>
                <a:cs typeface="Times New Roman" panose="02020603050405020304" pitchFamily="18" charset="0"/>
              </a:rPr>
              <a:t>End If</a:t>
            </a:r>
            <a:endParaRPr lang="zh-CN" altLang="zh-CN" sz="2800" dirty="0">
              <a:latin typeface="Times New Roman" panose="02020603050405020304" pitchFamily="18" charset="0"/>
              <a:cs typeface="Times New Roman" panose="02020603050405020304" pitchFamily="18" charset="0"/>
            </a:endParaRPr>
          </a:p>
        </p:txBody>
      </p:sp>
      <p:sp>
        <p:nvSpPr>
          <p:cNvPr id="28" name="右箭头 27"/>
          <p:cNvSpPr/>
          <p:nvPr/>
        </p:nvSpPr>
        <p:spPr>
          <a:xfrm>
            <a:off x="4239806" y="3010870"/>
            <a:ext cx="1207327" cy="1138210"/>
          </a:xfrm>
          <a:prstGeom prst="rightArrow">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B056C03F-FE47-45B8-BFF9-ECD72ACF2BE4}"/>
              </a:ext>
            </a:extLst>
          </p:cNvPr>
          <p:cNvSpPr txBox="1"/>
          <p:nvPr/>
        </p:nvSpPr>
        <p:spPr>
          <a:xfrm>
            <a:off x="7158321" y="2220702"/>
            <a:ext cx="515928" cy="461665"/>
          </a:xfrm>
          <a:prstGeom prst="rect">
            <a:avLst/>
          </a:prstGeom>
          <a:noFill/>
        </p:spPr>
        <p:txBody>
          <a:bodyPr wrap="square" rtlCol="0">
            <a:spAutoFit/>
          </a:bodyPr>
          <a:lstStyle/>
          <a:p>
            <a:r>
              <a:rPr lang="en-US" altLang="zh-CN" dirty="0"/>
              <a:t>F</a:t>
            </a:r>
            <a:endParaRPr lang="zh-CN" altLang="en-US" dirty="0"/>
          </a:p>
        </p:txBody>
      </p:sp>
      <p:sp>
        <p:nvSpPr>
          <p:cNvPr id="20" name="文本框 19">
            <a:extLst>
              <a:ext uri="{FF2B5EF4-FFF2-40B4-BE49-F238E27FC236}">
                <a16:creationId xmlns:a16="http://schemas.microsoft.com/office/drawing/2014/main" id="{6112AA69-A1B8-4E76-9D58-06D25E8F4AE4}"/>
              </a:ext>
            </a:extLst>
          </p:cNvPr>
          <p:cNvSpPr txBox="1"/>
          <p:nvPr/>
        </p:nvSpPr>
        <p:spPr>
          <a:xfrm>
            <a:off x="8636649" y="2220701"/>
            <a:ext cx="515928" cy="461665"/>
          </a:xfrm>
          <a:prstGeom prst="rect">
            <a:avLst/>
          </a:prstGeom>
          <a:noFill/>
        </p:spPr>
        <p:txBody>
          <a:bodyPr wrap="square" rtlCol="0">
            <a:spAutoFit/>
          </a:bodyPr>
          <a:lstStyle/>
          <a:p>
            <a:r>
              <a:rPr lang="en-US" altLang="zh-CN" dirty="0"/>
              <a:t>T</a:t>
            </a:r>
            <a:endParaRPr lang="zh-CN" altLang="en-US" dirty="0"/>
          </a:p>
        </p:txBody>
      </p:sp>
      <p:sp>
        <p:nvSpPr>
          <p:cNvPr id="21" name="文本框 20">
            <a:extLst>
              <a:ext uri="{FF2B5EF4-FFF2-40B4-BE49-F238E27FC236}">
                <a16:creationId xmlns:a16="http://schemas.microsoft.com/office/drawing/2014/main" id="{1D68488A-6789-48E0-B780-047593717E21}"/>
              </a:ext>
            </a:extLst>
          </p:cNvPr>
          <p:cNvSpPr txBox="1"/>
          <p:nvPr/>
        </p:nvSpPr>
        <p:spPr>
          <a:xfrm>
            <a:off x="6525432" y="3070445"/>
            <a:ext cx="515928" cy="461665"/>
          </a:xfrm>
          <a:prstGeom prst="rect">
            <a:avLst/>
          </a:prstGeom>
          <a:noFill/>
        </p:spPr>
        <p:txBody>
          <a:bodyPr wrap="square" rtlCol="0">
            <a:spAutoFit/>
          </a:bodyPr>
          <a:lstStyle/>
          <a:p>
            <a:r>
              <a:rPr lang="en-US" altLang="zh-CN" dirty="0"/>
              <a:t>F</a:t>
            </a:r>
            <a:endParaRPr lang="zh-CN" altLang="en-US" dirty="0"/>
          </a:p>
        </p:txBody>
      </p:sp>
      <p:sp>
        <p:nvSpPr>
          <p:cNvPr id="23" name="文本框 22">
            <a:extLst>
              <a:ext uri="{FF2B5EF4-FFF2-40B4-BE49-F238E27FC236}">
                <a16:creationId xmlns:a16="http://schemas.microsoft.com/office/drawing/2014/main" id="{6D4CA313-CFD0-4A85-AC3F-F5C6B765193A}"/>
              </a:ext>
            </a:extLst>
          </p:cNvPr>
          <p:cNvSpPr txBox="1"/>
          <p:nvPr/>
        </p:nvSpPr>
        <p:spPr>
          <a:xfrm>
            <a:off x="7747790" y="3143361"/>
            <a:ext cx="515928" cy="461665"/>
          </a:xfrm>
          <a:prstGeom prst="rect">
            <a:avLst/>
          </a:prstGeom>
          <a:noFill/>
        </p:spPr>
        <p:txBody>
          <a:bodyPr wrap="square" rtlCol="0">
            <a:spAutoFit/>
          </a:bodyPr>
          <a:lstStyle/>
          <a:p>
            <a:r>
              <a:rPr lang="en-US" altLang="zh-CN" dirty="0"/>
              <a:t>T</a:t>
            </a:r>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t>步骤</a:t>
            </a:r>
            <a:r>
              <a:rPr lang="en-US" altLang="zh-CN" dirty="0"/>
              <a:t>3: </a:t>
            </a:r>
            <a:r>
              <a:rPr lang="zh-CN" altLang="en-US" dirty="0"/>
              <a:t>确定基本路径集合</a:t>
            </a:r>
            <a:endParaRPr lang="en-US" altLang="zh-CN" dirty="0"/>
          </a:p>
        </p:txBody>
      </p:sp>
      <p:sp>
        <p:nvSpPr>
          <p:cNvPr id="120835" name="Rectangle 3"/>
          <p:cNvSpPr>
            <a:spLocks noGrp="1" noChangeArrowheads="1"/>
          </p:cNvSpPr>
          <p:nvPr>
            <p:ph idx="1"/>
          </p:nvPr>
        </p:nvSpPr>
        <p:spPr/>
        <p:txBody>
          <a:bodyPr/>
          <a:lstStyle/>
          <a:p>
            <a:r>
              <a:rPr lang="zh-CN" altLang="en-US" dirty="0"/>
              <a:t>基本路径的数量</a:t>
            </a:r>
          </a:p>
          <a:p>
            <a:pPr lvl="1"/>
            <a:r>
              <a:rPr lang="zh-CN" altLang="en-US" dirty="0">
                <a:latin typeface="Times New Roman" panose="02020603050405020304" pitchFamily="18" charset="0"/>
                <a:cs typeface="Times New Roman" panose="02020603050405020304" pitchFamily="18" charset="0"/>
              </a:rPr>
              <a:t>流图</a:t>
            </a:r>
            <a:r>
              <a:rPr lang="en-US" altLang="zh-CN" b="1" dirty="0" err="1">
                <a:solidFill>
                  <a:srgbClr val="C00000"/>
                </a:solidFill>
                <a:latin typeface="Times New Roman" panose="02020603050405020304" pitchFamily="18" charset="0"/>
                <a:cs typeface="Times New Roman" panose="02020603050405020304" pitchFamily="18" charset="0"/>
              </a:rPr>
              <a:t>Cyclomatic</a:t>
            </a:r>
            <a:r>
              <a:rPr lang="zh-CN" altLang="en-US" b="1" dirty="0">
                <a:solidFill>
                  <a:srgbClr val="C00000"/>
                </a:solidFill>
                <a:latin typeface="Times New Roman" panose="02020603050405020304" pitchFamily="18" charset="0"/>
                <a:cs typeface="Times New Roman" panose="02020603050405020304" pitchFamily="18" charset="0"/>
              </a:rPr>
              <a:t>复杂度</a:t>
            </a:r>
            <a:endParaRPr lang="en-US" altLang="zh-CN" b="1" dirty="0">
              <a:solidFill>
                <a:srgbClr val="C00000"/>
              </a:solidFill>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V(G) = E(</a:t>
            </a:r>
            <a:r>
              <a:rPr lang="en-US" altLang="zh-CN" dirty="0" err="1">
                <a:latin typeface="Times New Roman" panose="02020603050405020304" pitchFamily="18" charset="0"/>
                <a:cs typeface="Times New Roman" panose="02020603050405020304" pitchFamily="18" charset="0"/>
              </a:rPr>
              <a:t>dges</a:t>
            </a:r>
            <a:r>
              <a:rPr lang="en-US" altLang="zh-CN" dirty="0">
                <a:latin typeface="Times New Roman" panose="02020603050405020304" pitchFamily="18" charset="0"/>
                <a:cs typeface="Times New Roman" panose="02020603050405020304" pitchFamily="18" charset="0"/>
              </a:rPr>
              <a:t>) – N(odes) + 2 </a:t>
            </a:r>
          </a:p>
          <a:p>
            <a:pPr marL="457200" lvl="1" indent="0">
              <a:buNone/>
            </a:pP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判定节点数</a:t>
            </a:r>
            <a:r>
              <a:rPr lang="en-US" altLang="zh-CN" dirty="0">
                <a:latin typeface="Times New Roman" panose="02020603050405020304" pitchFamily="18" charset="0"/>
                <a:cs typeface="Times New Roman" panose="02020603050405020304" pitchFamily="18" charset="0"/>
              </a:rPr>
              <a:t>+1</a:t>
            </a:r>
          </a:p>
          <a:p>
            <a:pPr lvl="1"/>
            <a:r>
              <a:rPr lang="en-US" altLang="zh-CN" dirty="0">
                <a:latin typeface="Times New Roman" panose="02020603050405020304" pitchFamily="18" charset="0"/>
                <a:cs typeface="Times New Roman" panose="02020603050405020304" pitchFamily="18" charset="0"/>
              </a:rPr>
              <a:t>V(G) = 11 - 9 + 2 = 4 </a:t>
            </a:r>
          </a:p>
          <a:p>
            <a:endParaRPr lang="zh-CN" altLang="en-US" dirty="0"/>
          </a:p>
        </p:txBody>
      </p:sp>
      <p:sp>
        <p:nvSpPr>
          <p:cNvPr id="3" name="矩形 2"/>
          <p:cNvSpPr/>
          <p:nvPr/>
        </p:nvSpPr>
        <p:spPr>
          <a:xfrm>
            <a:off x="809977" y="3867968"/>
            <a:ext cx="5225623" cy="1775586"/>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buFont typeface="+mj-ea"/>
              <a:buAutoNum type="circleNumDbPlain"/>
            </a:pPr>
            <a:r>
              <a:rPr lang="en-US" altLang="zh-CN" dirty="0">
                <a:solidFill>
                  <a:schemeClr val="bg1"/>
                </a:solidFill>
                <a:latin typeface="+mj-lt"/>
                <a:ea typeface="微软雅黑" panose="020B0503020204020204" charset="-122"/>
              </a:rPr>
              <a:t>1 - 11</a:t>
            </a:r>
          </a:p>
          <a:p>
            <a:pPr marL="457200" indent="-457200">
              <a:buFont typeface="+mj-ea"/>
              <a:buAutoNum type="circleNumDbPlain"/>
            </a:pPr>
            <a:r>
              <a:rPr lang="en-US" altLang="zh-CN" dirty="0">
                <a:solidFill>
                  <a:schemeClr val="bg1"/>
                </a:solidFill>
                <a:latin typeface="+mj-lt"/>
                <a:ea typeface="微软雅黑" panose="020B0503020204020204" charset="-122"/>
              </a:rPr>
              <a:t>1 - 2, 3 - 6 - 7 - 9 - 10 - 1 - 11</a:t>
            </a:r>
          </a:p>
          <a:p>
            <a:pPr marL="457200" indent="-457200">
              <a:buFont typeface="+mj-ea"/>
              <a:buAutoNum type="circleNumDbPlain"/>
            </a:pPr>
            <a:r>
              <a:rPr lang="en-US" altLang="zh-CN" dirty="0">
                <a:solidFill>
                  <a:schemeClr val="bg1"/>
                </a:solidFill>
                <a:latin typeface="+mj-lt"/>
                <a:ea typeface="微软雅黑" panose="020B0503020204020204" charset="-122"/>
              </a:rPr>
              <a:t>1 - 2, 3 - 4, 5 - 10 - 1 - 11</a:t>
            </a:r>
          </a:p>
          <a:p>
            <a:pPr marL="457200" indent="-457200">
              <a:buFont typeface="+mj-ea"/>
              <a:buAutoNum type="circleNumDbPlain"/>
            </a:pPr>
            <a:r>
              <a:rPr lang="en-US" altLang="zh-CN" dirty="0">
                <a:solidFill>
                  <a:schemeClr val="bg1"/>
                </a:solidFill>
                <a:latin typeface="+mj-lt"/>
                <a:ea typeface="微软雅黑" panose="020B0503020204020204" charset="-122"/>
              </a:rPr>
              <a:t>1 - 2, 3 - 6 - 8 - 9 - 10 - 1 - 11 </a:t>
            </a:r>
          </a:p>
        </p:txBody>
      </p:sp>
      <p:grpSp>
        <p:nvGrpSpPr>
          <p:cNvPr id="30" name="组合 29">
            <a:extLst>
              <a:ext uri="{FF2B5EF4-FFF2-40B4-BE49-F238E27FC236}">
                <a16:creationId xmlns:a16="http://schemas.microsoft.com/office/drawing/2014/main" id="{A632C585-EC8C-4658-9C49-1B664BE9D27C}"/>
              </a:ext>
            </a:extLst>
          </p:cNvPr>
          <p:cNvGrpSpPr/>
          <p:nvPr/>
        </p:nvGrpSpPr>
        <p:grpSpPr>
          <a:xfrm>
            <a:off x="7535366" y="1408738"/>
            <a:ext cx="3384376" cy="4861086"/>
            <a:chOff x="5882024" y="1673378"/>
            <a:chExt cx="3010457" cy="4569479"/>
          </a:xfrm>
        </p:grpSpPr>
        <p:sp>
          <p:nvSpPr>
            <p:cNvPr id="31" name="椭圆 30">
              <a:extLst>
                <a:ext uri="{FF2B5EF4-FFF2-40B4-BE49-F238E27FC236}">
                  <a16:creationId xmlns:a16="http://schemas.microsoft.com/office/drawing/2014/main" id="{0BA25A28-73A0-4D5B-9A0C-6A14BE949788}"/>
                </a:ext>
              </a:extLst>
            </p:cNvPr>
            <p:cNvSpPr/>
            <p:nvPr/>
          </p:nvSpPr>
          <p:spPr>
            <a:xfrm>
              <a:off x="7308304" y="167337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a:t>
              </a:r>
              <a:endParaRPr lang="zh-CN" altLang="en-US" sz="2800" dirty="0">
                <a:latin typeface="Times New Roman" panose="02020603050405020304" pitchFamily="18" charset="0"/>
                <a:cs typeface="Times New Roman" panose="02020603050405020304" pitchFamily="18" charset="0"/>
              </a:endParaRPr>
            </a:p>
          </p:txBody>
        </p:sp>
        <p:sp>
          <p:nvSpPr>
            <p:cNvPr id="32" name="椭圆 31">
              <a:extLst>
                <a:ext uri="{FF2B5EF4-FFF2-40B4-BE49-F238E27FC236}">
                  <a16:creationId xmlns:a16="http://schemas.microsoft.com/office/drawing/2014/main" id="{D7A6221A-9009-4D84-9294-35E4CC27FF18}"/>
                </a:ext>
              </a:extLst>
            </p:cNvPr>
            <p:cNvSpPr/>
            <p:nvPr/>
          </p:nvSpPr>
          <p:spPr>
            <a:xfrm>
              <a:off x="7308304" y="2557345"/>
              <a:ext cx="943654"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2,3</a:t>
              </a:r>
              <a:endParaRPr lang="zh-CN" altLang="en-US" sz="2800" dirty="0">
                <a:latin typeface="Times New Roman" panose="02020603050405020304" pitchFamily="18" charset="0"/>
                <a:cs typeface="Times New Roman" panose="02020603050405020304" pitchFamily="18" charset="0"/>
              </a:endParaRPr>
            </a:p>
          </p:txBody>
        </p:sp>
        <p:sp>
          <p:nvSpPr>
            <p:cNvPr id="33" name="椭圆 32">
              <a:extLst>
                <a:ext uri="{FF2B5EF4-FFF2-40B4-BE49-F238E27FC236}">
                  <a16:creationId xmlns:a16="http://schemas.microsoft.com/office/drawing/2014/main" id="{E1DD4C15-E370-4F8E-8D76-B46F9D0BFD20}"/>
                </a:ext>
              </a:extLst>
            </p:cNvPr>
            <p:cNvSpPr/>
            <p:nvPr/>
          </p:nvSpPr>
          <p:spPr>
            <a:xfrm>
              <a:off x="7808604" y="3464237"/>
              <a:ext cx="1047628"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4,5</a:t>
              </a:r>
              <a:endParaRPr lang="zh-CN" altLang="en-US" sz="2800" dirty="0">
                <a:latin typeface="Times New Roman" panose="02020603050405020304" pitchFamily="18" charset="0"/>
                <a:cs typeface="Times New Roman" panose="02020603050405020304" pitchFamily="18" charset="0"/>
              </a:endParaRPr>
            </a:p>
          </p:txBody>
        </p:sp>
        <p:sp>
          <p:nvSpPr>
            <p:cNvPr id="34" name="椭圆 33">
              <a:extLst>
                <a:ext uri="{FF2B5EF4-FFF2-40B4-BE49-F238E27FC236}">
                  <a16:creationId xmlns:a16="http://schemas.microsoft.com/office/drawing/2014/main" id="{B172F77B-5A30-4D26-B089-18D49141EB6C}"/>
                </a:ext>
              </a:extLst>
            </p:cNvPr>
            <p:cNvSpPr/>
            <p:nvPr/>
          </p:nvSpPr>
          <p:spPr>
            <a:xfrm>
              <a:off x="6576735" y="3481028"/>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B3B7EED4-FED5-4B11-BE0F-70DBDD01F1B6}"/>
                </a:ext>
              </a:extLst>
            </p:cNvPr>
            <p:cNvSpPr/>
            <p:nvPr/>
          </p:nvSpPr>
          <p:spPr>
            <a:xfrm>
              <a:off x="5882024" y="431580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7</a:t>
              </a:r>
              <a:endParaRPr lang="zh-CN" altLang="en-US" sz="2800" dirty="0">
                <a:latin typeface="Times New Roman" panose="02020603050405020304" pitchFamily="18" charset="0"/>
                <a:cs typeface="Times New Roman" panose="02020603050405020304" pitchFamily="18" charset="0"/>
              </a:endParaRPr>
            </a:p>
          </p:txBody>
        </p:sp>
        <p:sp>
          <p:nvSpPr>
            <p:cNvPr id="36" name="椭圆 35">
              <a:extLst>
                <a:ext uri="{FF2B5EF4-FFF2-40B4-BE49-F238E27FC236}">
                  <a16:creationId xmlns:a16="http://schemas.microsoft.com/office/drawing/2014/main" id="{655E0113-7898-4779-B1B2-379635048437}"/>
                </a:ext>
              </a:extLst>
            </p:cNvPr>
            <p:cNvSpPr/>
            <p:nvPr/>
          </p:nvSpPr>
          <p:spPr>
            <a:xfrm>
              <a:off x="7055302" y="4262386"/>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8</a:t>
              </a:r>
              <a:endParaRPr lang="zh-CN" altLang="en-US" sz="2800" dirty="0">
                <a:latin typeface="Times New Roman" panose="02020603050405020304" pitchFamily="18" charset="0"/>
                <a:cs typeface="Times New Roman" panose="02020603050405020304" pitchFamily="18" charset="0"/>
              </a:endParaRPr>
            </a:p>
          </p:txBody>
        </p:sp>
        <p:sp>
          <p:nvSpPr>
            <p:cNvPr id="37" name="椭圆 36">
              <a:extLst>
                <a:ext uri="{FF2B5EF4-FFF2-40B4-BE49-F238E27FC236}">
                  <a16:creationId xmlns:a16="http://schemas.microsoft.com/office/drawing/2014/main" id="{D2D1C959-4419-478F-857F-22E7C7022F97}"/>
                </a:ext>
              </a:extLst>
            </p:cNvPr>
            <p:cNvSpPr/>
            <p:nvPr/>
          </p:nvSpPr>
          <p:spPr>
            <a:xfrm>
              <a:off x="6544650" y="5056997"/>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9</a:t>
              </a:r>
              <a:endParaRPr lang="zh-CN" altLang="en-US" sz="2800" dirty="0">
                <a:latin typeface="Times New Roman" panose="02020603050405020304" pitchFamily="18" charset="0"/>
                <a:cs typeface="Times New Roman" panose="02020603050405020304" pitchFamily="18" charset="0"/>
              </a:endParaRPr>
            </a:p>
          </p:txBody>
        </p:sp>
        <p:sp>
          <p:nvSpPr>
            <p:cNvPr id="38" name="椭圆 37">
              <a:extLst>
                <a:ext uri="{FF2B5EF4-FFF2-40B4-BE49-F238E27FC236}">
                  <a16:creationId xmlns:a16="http://schemas.microsoft.com/office/drawing/2014/main" id="{D91474F2-259C-41C0-BC4A-D55ED2A9FA10}"/>
                </a:ext>
              </a:extLst>
            </p:cNvPr>
            <p:cNvSpPr/>
            <p:nvPr/>
          </p:nvSpPr>
          <p:spPr>
            <a:xfrm>
              <a:off x="7622638" y="5738801"/>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10</a:t>
              </a:r>
              <a:endParaRPr lang="zh-CN" altLang="en-US" sz="2800" dirty="0">
                <a:latin typeface="Times New Roman" panose="02020603050405020304" pitchFamily="18" charset="0"/>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741C7537-D699-4BA5-9639-D9E761B2ADBE}"/>
                </a:ext>
              </a:extLst>
            </p:cNvPr>
            <p:cNvCxnSpPr>
              <a:cxnSpLocks/>
              <a:stCxn id="31" idx="4"/>
              <a:endCxn id="32" idx="0"/>
            </p:cNvCxnSpPr>
            <p:nvPr/>
          </p:nvCxnSpPr>
          <p:spPr>
            <a:xfrm>
              <a:off x="7668345" y="2177434"/>
              <a:ext cx="111786"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1FB5FF9-732A-488D-9FAE-215DD701B9E1}"/>
                </a:ext>
              </a:extLst>
            </p:cNvPr>
            <p:cNvCxnSpPr>
              <a:cxnSpLocks/>
              <a:stCxn id="32" idx="4"/>
              <a:endCxn id="33" idx="0"/>
            </p:cNvCxnSpPr>
            <p:nvPr/>
          </p:nvCxnSpPr>
          <p:spPr>
            <a:xfrm>
              <a:off x="7780131" y="3061401"/>
              <a:ext cx="552286"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793BAFA-17B4-4BFE-867A-EF76E6507B1A}"/>
                </a:ext>
              </a:extLst>
            </p:cNvPr>
            <p:cNvCxnSpPr>
              <a:cxnSpLocks/>
              <a:stCxn id="32" idx="4"/>
              <a:endCxn id="34" idx="0"/>
            </p:cNvCxnSpPr>
            <p:nvPr/>
          </p:nvCxnSpPr>
          <p:spPr>
            <a:xfrm flipH="1">
              <a:off x="6936776" y="3061401"/>
              <a:ext cx="843356"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CF22E38-C125-4289-BA58-7831BDA2D25D}"/>
                </a:ext>
              </a:extLst>
            </p:cNvPr>
            <p:cNvCxnSpPr>
              <a:stCxn id="34" idx="3"/>
              <a:endCxn id="35"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FB5D513-A409-4A92-92F2-730C44E85102}"/>
                </a:ext>
              </a:extLst>
            </p:cNvPr>
            <p:cNvCxnSpPr>
              <a:stCxn id="34" idx="5"/>
              <a:endCxn id="36"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323E3E1E-0738-41C0-8392-3284B3DC26D9}"/>
                </a:ext>
              </a:extLst>
            </p:cNvPr>
            <p:cNvCxnSpPr>
              <a:stCxn id="35" idx="4"/>
              <a:endCxn id="37"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6E0255-64B3-4EF2-A4B5-B1E19F2B5DA7}"/>
                </a:ext>
              </a:extLst>
            </p:cNvPr>
            <p:cNvCxnSpPr>
              <a:stCxn id="36" idx="4"/>
              <a:endCxn id="37"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346827D5-C70B-43E3-8EA3-6C37F2637E79}"/>
                </a:ext>
              </a:extLst>
            </p:cNvPr>
            <p:cNvCxnSpPr>
              <a:cxnSpLocks/>
              <a:stCxn id="33" idx="4"/>
              <a:endCxn id="38" idx="0"/>
            </p:cNvCxnSpPr>
            <p:nvPr/>
          </p:nvCxnSpPr>
          <p:spPr>
            <a:xfrm flipH="1">
              <a:off x="7982679" y="3968293"/>
              <a:ext cx="349739"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1E0347E5-7271-47CF-AD14-3DCD5C71A102}"/>
                </a:ext>
              </a:extLst>
            </p:cNvPr>
            <p:cNvCxnSpPr>
              <a:stCxn id="37" idx="5"/>
              <a:endCxn id="38"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6494FA2-959C-43F4-8A20-1F4656377145}"/>
                </a:ext>
              </a:extLst>
            </p:cNvPr>
            <p:cNvCxnSpPr>
              <a:stCxn id="38"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肘形连接符 77">
              <a:extLst>
                <a:ext uri="{FF2B5EF4-FFF2-40B4-BE49-F238E27FC236}">
                  <a16:creationId xmlns:a16="http://schemas.microsoft.com/office/drawing/2014/main" id="{95F3B2FA-9038-4689-9442-40168EDEA8FC}"/>
                </a:ext>
              </a:extLst>
            </p:cNvPr>
            <p:cNvCxnSpPr>
              <a:endCxn id="31"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B95C10C8-39CB-4F2C-9715-676585A84BDF}"/>
                </a:ext>
              </a:extLst>
            </p:cNvPr>
            <p:cNvSpPr/>
            <p:nvPr/>
          </p:nvSpPr>
          <p:spPr>
            <a:xfrm>
              <a:off x="6226962" y="2557345"/>
              <a:ext cx="720080" cy="50405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latin typeface="Times New Roman" panose="02020603050405020304" pitchFamily="18" charset="0"/>
                  <a:cs typeface="Times New Roman" panose="02020603050405020304" pitchFamily="18" charset="0"/>
                </a:rPr>
                <a:t>11</a:t>
              </a:r>
              <a:endParaRPr lang="zh-CN" altLang="en-US" sz="2800" dirty="0">
                <a:latin typeface="Times New Roman" panose="02020603050405020304" pitchFamily="18" charset="0"/>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DB1D55EE-6884-40F3-9DF1-5D80F4D5110B}"/>
                </a:ext>
              </a:extLst>
            </p:cNvPr>
            <p:cNvCxnSpPr>
              <a:endCxn id="50"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011D28E7-486F-4FAD-985E-C0EA4A0D1D71}"/>
              </a:ext>
            </a:extLst>
          </p:cNvPr>
          <p:cNvSpPr txBox="1"/>
          <p:nvPr/>
        </p:nvSpPr>
        <p:spPr>
          <a:xfrm>
            <a:off x="730611" y="5913276"/>
            <a:ext cx="5364595" cy="523220"/>
          </a:xfrm>
          <a:prstGeom prst="rect">
            <a:avLst/>
          </a:prstGeom>
          <a:noFill/>
        </p:spPr>
        <p:txBody>
          <a:bodyPr wrap="square" rtlCol="0">
            <a:spAutoFit/>
          </a:bodyPr>
          <a:lstStyle/>
          <a:p>
            <a:pPr algn="ctr"/>
            <a:r>
              <a:rPr lang="en-US" altLang="zh-CN" sz="2800" dirty="0">
                <a:solidFill>
                  <a:srgbClr val="C00000"/>
                </a:solidFill>
                <a:latin typeface="+mn-ea"/>
                <a:ea typeface="+mn-ea"/>
              </a:rPr>
              <a:t>4</a:t>
            </a:r>
            <a:r>
              <a:rPr lang="zh-CN" altLang="en-US" sz="2800" dirty="0">
                <a:solidFill>
                  <a:srgbClr val="C00000"/>
                </a:solidFill>
                <a:latin typeface="+mn-ea"/>
                <a:ea typeface="+mn-ea"/>
              </a:rPr>
              <a:t>条基本路径</a:t>
            </a:r>
          </a:p>
        </p:txBody>
      </p:sp>
      <p:sp>
        <p:nvSpPr>
          <p:cNvPr id="2" name="矩形 1">
            <a:extLst>
              <a:ext uri="{FF2B5EF4-FFF2-40B4-BE49-F238E27FC236}">
                <a16:creationId xmlns:a16="http://schemas.microsoft.com/office/drawing/2014/main" id="{261BB68D-6FB7-DC5E-DC16-BA8BBE2C8A86}"/>
              </a:ext>
            </a:extLst>
          </p:cNvPr>
          <p:cNvSpPr/>
          <p:nvPr/>
        </p:nvSpPr>
        <p:spPr>
          <a:xfrm>
            <a:off x="7427354" y="1153972"/>
            <a:ext cx="3852428" cy="52552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3D537B7-B45B-F4C9-9EB4-BCAFB252D395}"/>
              </a:ext>
            </a:extLst>
          </p:cNvPr>
          <p:cNvSpPr txBox="1"/>
          <p:nvPr/>
        </p:nvSpPr>
        <p:spPr>
          <a:xfrm>
            <a:off x="7571371" y="1303143"/>
            <a:ext cx="972108"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流图</a:t>
            </a:r>
          </a:p>
        </p:txBody>
      </p:sp>
      <p:sp>
        <p:nvSpPr>
          <p:cNvPr id="6" name="箭头: 左 5">
            <a:extLst>
              <a:ext uri="{FF2B5EF4-FFF2-40B4-BE49-F238E27FC236}">
                <a16:creationId xmlns:a16="http://schemas.microsoft.com/office/drawing/2014/main" id="{5D7CFDB5-B44F-2743-FB58-C8E36F0469E1}"/>
              </a:ext>
            </a:extLst>
          </p:cNvPr>
          <p:cNvSpPr/>
          <p:nvPr/>
        </p:nvSpPr>
        <p:spPr>
          <a:xfrm>
            <a:off x="6139009" y="3949309"/>
            <a:ext cx="1113761" cy="972108"/>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步骤</a:t>
            </a:r>
            <a:r>
              <a:rPr lang="en-US" altLang="zh-CN" dirty="0"/>
              <a:t>4: </a:t>
            </a:r>
            <a:r>
              <a:rPr lang="zh-CN" altLang="en-US" dirty="0"/>
              <a:t>根据基本路径设计测试用例</a:t>
            </a:r>
          </a:p>
        </p:txBody>
      </p:sp>
      <p:sp>
        <p:nvSpPr>
          <p:cNvPr id="2" name="内容占位符 1"/>
          <p:cNvSpPr>
            <a:spLocks noGrp="1"/>
          </p:cNvSpPr>
          <p:nvPr>
            <p:ph idx="1"/>
          </p:nvPr>
        </p:nvSpPr>
        <p:spPr>
          <a:xfrm>
            <a:off x="89300" y="1447577"/>
            <a:ext cx="4491761" cy="4501703"/>
          </a:xfrm>
          <a:ln w="25400">
            <a:solidFill>
              <a:schemeClr val="dk1"/>
            </a:solidFill>
          </a:ln>
        </p:spPr>
        <p:txBody>
          <a:bodyPr>
            <a:normAutofit/>
          </a:bodyPr>
          <a:lstStyle/>
          <a:p>
            <a:r>
              <a:rPr lang="en-US" altLang="zh-CN" sz="2800" dirty="0">
                <a:solidFill>
                  <a:srgbClr val="C00000"/>
                </a:solidFill>
                <a:latin typeface="Times New Roman" panose="02020603050405020304" pitchFamily="18" charset="0"/>
                <a:cs typeface="Times New Roman" panose="02020603050405020304" pitchFamily="18" charset="0"/>
              </a:rPr>
              <a:t>1-11</a:t>
            </a:r>
          </a:p>
          <a:p>
            <a:pPr lvl="1"/>
            <a:r>
              <a:rPr lang="en-US" altLang="zh-CN" sz="2400" b="1" dirty="0" err="1">
                <a:latin typeface="Times New Roman" panose="02020603050405020304" pitchFamily="18" charset="0"/>
                <a:cs typeface="Times New Roman" panose="02020603050405020304" pitchFamily="18" charset="0"/>
              </a:rPr>
              <a:t>nPosX</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 </a:t>
            </a:r>
            <a:r>
              <a:rPr lang="en-US" altLang="zh-CN" sz="2400" b="1" dirty="0" err="1">
                <a:latin typeface="Times New Roman" panose="02020603050405020304" pitchFamily="18" charset="0"/>
                <a:cs typeface="Times New Roman" panose="02020603050405020304" pitchFamily="18" charset="0"/>
              </a:rPr>
              <a:t>nPosY</a:t>
            </a:r>
            <a:r>
              <a:rPr lang="zh-CN" altLang="en-US" sz="2400" b="1" dirty="0">
                <a:latin typeface="Times New Roman" panose="02020603050405020304" pitchFamily="18" charset="0"/>
                <a:cs typeface="Times New Roman" panose="02020603050405020304" pitchFamily="18" charset="0"/>
              </a:rPr>
              <a:t>取任意值</a:t>
            </a:r>
          </a:p>
          <a:p>
            <a:r>
              <a:rPr lang="en-US" altLang="zh-CN" sz="2800" dirty="0">
                <a:solidFill>
                  <a:srgbClr val="C00000"/>
                </a:solidFill>
                <a:latin typeface="Times New Roman" panose="02020603050405020304" pitchFamily="18" charset="0"/>
                <a:cs typeface="Times New Roman" panose="02020603050405020304" pitchFamily="18" charset="0"/>
              </a:rPr>
              <a:t>1 - 2, 3 - 4, 5 - 10 - 1 - 11</a:t>
            </a:r>
          </a:p>
          <a:p>
            <a:pPr lvl="1"/>
            <a:r>
              <a:rPr lang="en-US" altLang="zh-CN" sz="2400" b="1" dirty="0" err="1">
                <a:latin typeface="Times New Roman" panose="02020603050405020304" pitchFamily="18" charset="0"/>
                <a:cs typeface="Times New Roman" panose="02020603050405020304" pitchFamily="18" charset="0"/>
              </a:rPr>
              <a:t>nPosX</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 </a:t>
            </a:r>
            <a:r>
              <a:rPr lang="en-US" altLang="zh-CN" sz="2400" b="1" dirty="0" err="1">
                <a:latin typeface="Times New Roman" panose="02020603050405020304" pitchFamily="18" charset="0"/>
                <a:cs typeface="Times New Roman" panose="02020603050405020304" pitchFamily="18" charset="0"/>
              </a:rPr>
              <a:t>nPosY</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a:t>
            </a:r>
          </a:p>
          <a:p>
            <a:r>
              <a:rPr lang="en-US" altLang="zh-CN" sz="2800" dirty="0">
                <a:solidFill>
                  <a:srgbClr val="C00000"/>
                </a:solidFill>
                <a:latin typeface="Times New Roman" panose="02020603050405020304" pitchFamily="18" charset="0"/>
                <a:cs typeface="Times New Roman" panose="02020603050405020304" pitchFamily="18" charset="0"/>
              </a:rPr>
              <a:t>1- 2, 3- 6-7 - 9 - 10-1– 11</a:t>
            </a:r>
          </a:p>
          <a:p>
            <a:pPr lvl="1"/>
            <a:r>
              <a:rPr lang="en-US" altLang="zh-CN" sz="2400" b="1" dirty="0" err="1">
                <a:latin typeface="Times New Roman" panose="02020603050405020304" pitchFamily="18" charset="0"/>
                <a:cs typeface="Times New Roman" panose="02020603050405020304" pitchFamily="18" charset="0"/>
              </a:rPr>
              <a:t>nPosX</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 </a:t>
            </a:r>
            <a:r>
              <a:rPr lang="en-US" altLang="zh-CN" sz="2400" b="1" dirty="0" err="1">
                <a:latin typeface="Times New Roman" panose="02020603050405020304" pitchFamily="18" charset="0"/>
                <a:cs typeface="Times New Roman" panose="02020603050405020304" pitchFamily="18" charset="0"/>
              </a:rPr>
              <a:t>nPosY</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a:t>
            </a:r>
          </a:p>
          <a:p>
            <a:r>
              <a:rPr lang="en-US" altLang="zh-CN" sz="2800" dirty="0">
                <a:solidFill>
                  <a:srgbClr val="C00000"/>
                </a:solidFill>
                <a:latin typeface="Times New Roman" panose="02020603050405020304" pitchFamily="18" charset="0"/>
                <a:cs typeface="Times New Roman" panose="02020603050405020304" pitchFamily="18" charset="0"/>
              </a:rPr>
              <a:t>1- 2, 3 - 6 - 8 - 9 - 10-1-11 </a:t>
            </a:r>
          </a:p>
          <a:p>
            <a:pPr lvl="1"/>
            <a:r>
              <a:rPr lang="en-US" altLang="zh-CN" sz="2400" b="1" dirty="0" err="1">
                <a:latin typeface="Times New Roman" panose="02020603050405020304" pitchFamily="18" charset="0"/>
                <a:cs typeface="Times New Roman" panose="02020603050405020304" pitchFamily="18" charset="0"/>
              </a:rPr>
              <a:t>nPosX</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1, </a:t>
            </a:r>
            <a:r>
              <a:rPr lang="en-US" altLang="zh-CN" sz="2400" b="1" dirty="0" err="1">
                <a:latin typeface="Times New Roman" panose="02020603050405020304" pitchFamily="18" charset="0"/>
                <a:cs typeface="Times New Roman" panose="02020603050405020304" pitchFamily="18" charset="0"/>
              </a:rPr>
              <a:t>nPosY</a:t>
            </a:r>
            <a:r>
              <a:rPr lang="zh-CN" altLang="en-US" sz="2400" b="1" dirty="0">
                <a:latin typeface="Times New Roman" panose="02020603050405020304" pitchFamily="18" charset="0"/>
                <a:cs typeface="Times New Roman" panose="02020603050405020304" pitchFamily="18" charset="0"/>
              </a:rPr>
              <a:t>取</a:t>
            </a:r>
            <a:r>
              <a:rPr lang="en-US" altLang="zh-CN" sz="2400" b="1" dirty="0">
                <a:latin typeface="Times New Roman" panose="02020603050405020304" pitchFamily="18" charset="0"/>
                <a:cs typeface="Times New Roman" panose="02020603050405020304" pitchFamily="18" charset="0"/>
              </a:rPr>
              <a:t>-3</a:t>
            </a:r>
          </a:p>
          <a:p>
            <a:endParaRPr lang="zh-CN" altLang="en-US" sz="2800"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a:xfrm>
            <a:off x="4773482" y="1443893"/>
            <a:ext cx="4383405" cy="4463095"/>
          </a:xfrm>
          <a:prstGeom prst="rect">
            <a:avLst/>
          </a:prstGeom>
        </p:spPr>
        <p:style>
          <a:lnRef idx="2">
            <a:schemeClr val="dk1"/>
          </a:lnRef>
          <a:fillRef idx="1">
            <a:schemeClr val="lt1"/>
          </a:fillRef>
          <a:effectRef idx="0">
            <a:schemeClr val="dk1"/>
          </a:effectRef>
          <a:fontRef idx="minor">
            <a:schemeClr val="dk1"/>
          </a:fontRef>
        </p:style>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dk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dk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dk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dk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dk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dk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dk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dk1"/>
                </a:solidFill>
                <a:latin typeface="+mn-lt"/>
                <a:ea typeface="+mn-ea"/>
                <a:cs typeface="+mn-cs"/>
              </a:defRPr>
            </a:lvl9pPr>
          </a:lstStyle>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void </a:t>
            </a:r>
            <a:r>
              <a:rPr lang="en-US" altLang="zh-CN" sz="2000" dirty="0" err="1">
                <a:latin typeface="Times New Roman" panose="02020603050405020304" pitchFamily="18" charset="0"/>
                <a:cs typeface="Times New Roman" panose="02020603050405020304" pitchFamily="18" charset="0"/>
              </a:rPr>
              <a:t>Func</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nPosY</a:t>
            </a: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while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&gt; 0)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nPosY</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&gt; 1)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nPosX</a:t>
            </a:r>
            <a:r>
              <a:rPr lang="zh-CN" altLang="en-US" sz="2000" dirty="0">
                <a:latin typeface="Times New Roman" panose="02020603050405020304" pitchFamily="18" charset="0"/>
                <a:cs typeface="Times New Roman" panose="02020603050405020304" pitchFamily="18" charset="0"/>
              </a:rPr>
              <a:t>减一</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nPosY</a:t>
            </a:r>
            <a:r>
              <a:rPr lang="zh-CN" altLang="en-US" sz="2000" dirty="0">
                <a:latin typeface="Times New Roman" panose="02020603050405020304" pitchFamily="18" charset="0"/>
                <a:cs typeface="Times New Roman" panose="02020603050405020304" pitchFamily="18" charset="0"/>
              </a:rPr>
              <a:t>减一</a:t>
            </a:r>
            <a:r>
              <a:rPr lang="en-US" altLang="zh-CN" sz="20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else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nSum</a:t>
            </a:r>
            <a:r>
              <a:rPr lang="en-US" altLang="zh-CN" sz="2000" dirty="0">
                <a:latin typeface="Times New Roman" panose="02020603050405020304" pitchFamily="18" charset="0"/>
                <a:cs typeface="Times New Roman" panose="02020603050405020304" pitchFamily="18" charset="0"/>
              </a:rPr>
              <a:t> &lt; -1) </a:t>
            </a:r>
            <a:r>
              <a:rPr lang="en-US" altLang="zh-CN" sz="2000" dirty="0" err="1">
                <a:latin typeface="Times New Roman" panose="02020603050405020304" pitchFamily="18" charset="0"/>
                <a:cs typeface="Times New Roman" panose="02020603050405020304" pitchFamily="18" charset="0"/>
              </a:rPr>
              <a:t>nPosX</a:t>
            </a:r>
            <a:r>
              <a:rPr lang="en-US" altLang="zh-CN" sz="2000" dirty="0">
                <a:latin typeface="Times New Roman" panose="02020603050405020304" pitchFamily="18" charset="0"/>
                <a:cs typeface="Times New Roman" panose="02020603050405020304" pitchFamily="18" charset="0"/>
              </a:rPr>
              <a:t> -= 2;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else </a:t>
            </a:r>
            <a:r>
              <a:rPr lang="en-US" altLang="zh-CN" sz="2000" dirty="0" err="1">
                <a:latin typeface="Times New Roman" panose="02020603050405020304" pitchFamily="18" charset="0"/>
                <a:cs typeface="Times New Roman" panose="02020603050405020304" pitchFamily="18" charset="0"/>
              </a:rPr>
              <a:t>nPosX</a:t>
            </a:r>
            <a:r>
              <a:rPr lang="zh-CN" altLang="en-US" sz="2000" dirty="0">
                <a:latin typeface="Times New Roman" panose="02020603050405020304" pitchFamily="18" charset="0"/>
                <a:cs typeface="Times New Roman" panose="02020603050405020304" pitchFamily="18" charset="0"/>
              </a:rPr>
              <a:t>减四</a:t>
            </a: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	}	// end of while</a:t>
            </a:r>
          </a:p>
          <a:p>
            <a:pPr>
              <a:lnSpc>
                <a:spcPct val="90000"/>
              </a:lnSpc>
              <a:buFont typeface="Wingdings" panose="05000000000000000000" pitchFamily="2" charset="2"/>
              <a:buNone/>
            </a:pPr>
            <a:r>
              <a:rPr lang="en-US" altLang="zh-CN" sz="2000" dirty="0">
                <a:latin typeface="Times New Roman" panose="02020603050405020304" pitchFamily="18" charset="0"/>
                <a:cs typeface="Times New Roman" panose="02020603050405020304" pitchFamily="18" charset="0"/>
              </a:rPr>
              <a:t>}</a:t>
            </a:r>
          </a:p>
        </p:txBody>
      </p:sp>
      <p:grpSp>
        <p:nvGrpSpPr>
          <p:cNvPr id="7" name="组合 6"/>
          <p:cNvGrpSpPr/>
          <p:nvPr/>
        </p:nvGrpSpPr>
        <p:grpSpPr>
          <a:xfrm>
            <a:off x="9311765" y="1522251"/>
            <a:ext cx="2794433" cy="4391025"/>
            <a:chOff x="5882024" y="1673378"/>
            <a:chExt cx="3010457" cy="4569479"/>
          </a:xfrm>
        </p:grpSpPr>
        <p:sp>
          <p:nvSpPr>
            <p:cNvPr id="8" name="椭圆 7"/>
            <p:cNvSpPr/>
            <p:nvPr/>
          </p:nvSpPr>
          <p:spPr>
            <a:xfrm>
              <a:off x="7308304" y="1673378"/>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
          <p:nvSpPr>
            <p:cNvPr id="9" name="椭圆 8"/>
            <p:cNvSpPr/>
            <p:nvPr/>
          </p:nvSpPr>
          <p:spPr>
            <a:xfrm>
              <a:off x="7308304" y="2557345"/>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2,3</a:t>
              </a:r>
              <a:endParaRPr lang="zh-CN" altLang="en-US" sz="2000" dirty="0">
                <a:latin typeface="Times New Roman" panose="02020603050405020304" pitchFamily="18" charset="0"/>
                <a:cs typeface="Times New Roman" panose="02020603050405020304" pitchFamily="18" charset="0"/>
              </a:endParaRPr>
            </a:p>
          </p:txBody>
        </p:sp>
        <p:sp>
          <p:nvSpPr>
            <p:cNvPr id="10" name="椭圆 9"/>
            <p:cNvSpPr/>
            <p:nvPr/>
          </p:nvSpPr>
          <p:spPr>
            <a:xfrm>
              <a:off x="7808604" y="3464237"/>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4,5</a:t>
              </a:r>
              <a:endParaRPr lang="zh-CN" altLang="en-US" sz="2000" dirty="0">
                <a:latin typeface="Times New Roman" panose="02020603050405020304" pitchFamily="18" charset="0"/>
                <a:cs typeface="Times New Roman" panose="02020603050405020304" pitchFamily="18" charset="0"/>
              </a:endParaRPr>
            </a:p>
          </p:txBody>
        </p:sp>
        <p:sp>
          <p:nvSpPr>
            <p:cNvPr id="11" name="椭圆 10"/>
            <p:cNvSpPr/>
            <p:nvPr/>
          </p:nvSpPr>
          <p:spPr>
            <a:xfrm>
              <a:off x="6576735" y="3481028"/>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6</a:t>
              </a:r>
              <a:endParaRPr lang="zh-CN" altLang="en-US" sz="2000" dirty="0">
                <a:latin typeface="Times New Roman" panose="02020603050405020304" pitchFamily="18" charset="0"/>
                <a:cs typeface="Times New Roman" panose="02020603050405020304" pitchFamily="18" charset="0"/>
              </a:endParaRPr>
            </a:p>
          </p:txBody>
        </p:sp>
        <p:sp>
          <p:nvSpPr>
            <p:cNvPr id="12" name="椭圆 11"/>
            <p:cNvSpPr/>
            <p:nvPr/>
          </p:nvSpPr>
          <p:spPr>
            <a:xfrm>
              <a:off x="5882024" y="4315806"/>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7</a:t>
              </a:r>
              <a:endParaRPr lang="zh-CN" altLang="en-US" sz="2000" dirty="0">
                <a:latin typeface="Times New Roman" panose="02020603050405020304" pitchFamily="18" charset="0"/>
                <a:cs typeface="Times New Roman" panose="02020603050405020304" pitchFamily="18" charset="0"/>
              </a:endParaRPr>
            </a:p>
          </p:txBody>
        </p:sp>
        <p:sp>
          <p:nvSpPr>
            <p:cNvPr id="13" name="椭圆 12"/>
            <p:cNvSpPr/>
            <p:nvPr/>
          </p:nvSpPr>
          <p:spPr>
            <a:xfrm>
              <a:off x="7055302" y="4262386"/>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8</a:t>
              </a:r>
              <a:endParaRPr lang="zh-CN" altLang="en-US" sz="2000" dirty="0">
                <a:latin typeface="Times New Roman" panose="02020603050405020304" pitchFamily="18" charset="0"/>
                <a:cs typeface="Times New Roman" panose="02020603050405020304" pitchFamily="18" charset="0"/>
              </a:endParaRPr>
            </a:p>
          </p:txBody>
        </p:sp>
        <p:sp>
          <p:nvSpPr>
            <p:cNvPr id="14" name="椭圆 13"/>
            <p:cNvSpPr/>
            <p:nvPr/>
          </p:nvSpPr>
          <p:spPr>
            <a:xfrm>
              <a:off x="6544650" y="5056997"/>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9</a:t>
              </a:r>
              <a:endParaRPr lang="zh-CN" altLang="en-US" sz="2000" dirty="0">
                <a:latin typeface="Times New Roman" panose="02020603050405020304" pitchFamily="18" charset="0"/>
                <a:cs typeface="Times New Roman" panose="02020603050405020304" pitchFamily="18" charset="0"/>
              </a:endParaRPr>
            </a:p>
          </p:txBody>
        </p:sp>
        <p:sp>
          <p:nvSpPr>
            <p:cNvPr id="15" name="椭圆 14"/>
            <p:cNvSpPr/>
            <p:nvPr/>
          </p:nvSpPr>
          <p:spPr>
            <a:xfrm>
              <a:off x="7622638" y="5738801"/>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10</a:t>
              </a:r>
              <a:endParaRPr lang="zh-CN" altLang="en-US" sz="2000" dirty="0">
                <a:latin typeface="Times New Roman" panose="02020603050405020304" pitchFamily="18" charset="0"/>
                <a:cs typeface="Times New Roman" panose="02020603050405020304" pitchFamily="18" charset="0"/>
              </a:endParaRPr>
            </a:p>
          </p:txBody>
        </p:sp>
        <p:cxnSp>
          <p:nvCxnSpPr>
            <p:cNvPr id="16" name="直接箭头连接符 15"/>
            <p:cNvCxnSpPr>
              <a:stCxn id="8" idx="4"/>
              <a:endCxn id="9" idx="0"/>
            </p:cNvCxnSpPr>
            <p:nvPr/>
          </p:nvCxnSpPr>
          <p:spPr>
            <a:xfrm>
              <a:off x="7668344" y="2177434"/>
              <a:ext cx="0" cy="37991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10" idx="0"/>
            </p:cNvCxnSpPr>
            <p:nvPr/>
          </p:nvCxnSpPr>
          <p:spPr>
            <a:xfrm>
              <a:off x="7668344" y="3061401"/>
              <a:ext cx="500300" cy="40283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4"/>
              <a:endCxn id="11" idx="0"/>
            </p:cNvCxnSpPr>
            <p:nvPr/>
          </p:nvCxnSpPr>
          <p:spPr>
            <a:xfrm flipH="1">
              <a:off x="6936775" y="3061401"/>
              <a:ext cx="731569" cy="41962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0"/>
            </p:cNvCxnSpPr>
            <p:nvPr/>
          </p:nvCxnSpPr>
          <p:spPr>
            <a:xfrm flipH="1">
              <a:off x="6242064" y="3911267"/>
              <a:ext cx="440124" cy="40453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5"/>
              <a:endCxn id="13" idx="0"/>
            </p:cNvCxnSpPr>
            <p:nvPr/>
          </p:nvCxnSpPr>
          <p:spPr>
            <a:xfrm>
              <a:off x="7191362" y="3911267"/>
              <a:ext cx="223980" cy="35111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4"/>
              <a:endCxn id="14" idx="1"/>
            </p:cNvCxnSpPr>
            <p:nvPr/>
          </p:nvCxnSpPr>
          <p:spPr>
            <a:xfrm>
              <a:off x="6242064" y="4819862"/>
              <a:ext cx="408039" cy="31095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4"/>
              <a:endCxn id="14" idx="7"/>
            </p:cNvCxnSpPr>
            <p:nvPr/>
          </p:nvCxnSpPr>
          <p:spPr>
            <a:xfrm flipH="1">
              <a:off x="7159277" y="4766442"/>
              <a:ext cx="256065" cy="3643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4"/>
              <a:endCxn id="15" idx="0"/>
            </p:cNvCxnSpPr>
            <p:nvPr/>
          </p:nvCxnSpPr>
          <p:spPr>
            <a:xfrm flipH="1">
              <a:off x="7982678" y="3968293"/>
              <a:ext cx="185966" cy="177050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5"/>
              <a:endCxn id="15" idx="1"/>
            </p:cNvCxnSpPr>
            <p:nvPr/>
          </p:nvCxnSpPr>
          <p:spPr>
            <a:xfrm>
              <a:off x="7159277" y="5487236"/>
              <a:ext cx="568814" cy="32538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6"/>
            </p:cNvCxnSpPr>
            <p:nvPr/>
          </p:nvCxnSpPr>
          <p:spPr>
            <a:xfrm>
              <a:off x="8342718" y="5990829"/>
              <a:ext cx="549762" cy="0"/>
            </a:xfrm>
            <a:prstGeom prst="line">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8" idx="6"/>
            </p:cNvCxnSpPr>
            <p:nvPr/>
          </p:nvCxnSpPr>
          <p:spPr>
            <a:xfrm rot="16200000" flipV="1">
              <a:off x="6427721" y="3526070"/>
              <a:ext cx="4065423" cy="86409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226962" y="2557345"/>
              <a:ext cx="720080" cy="504056"/>
            </a:xfrm>
            <a:prstGeom prst="ellipse">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latin typeface="Times New Roman" panose="02020603050405020304" pitchFamily="18" charset="0"/>
                  <a:cs typeface="Times New Roman" panose="02020603050405020304" pitchFamily="18" charset="0"/>
                </a:rPr>
                <a:t>11</a:t>
              </a:r>
              <a:endParaRPr lang="zh-CN" altLang="en-US" sz="2000" dirty="0">
                <a:latin typeface="Times New Roman" panose="02020603050405020304" pitchFamily="18" charset="0"/>
                <a:cs typeface="Times New Roman" panose="02020603050405020304" pitchFamily="18" charset="0"/>
              </a:endParaRPr>
            </a:p>
          </p:txBody>
        </p:sp>
        <p:cxnSp>
          <p:nvCxnSpPr>
            <p:cNvPr id="28" name="直接箭头连接符 27"/>
            <p:cNvCxnSpPr>
              <a:endCxn id="27" idx="0"/>
            </p:cNvCxnSpPr>
            <p:nvPr/>
          </p:nvCxnSpPr>
          <p:spPr>
            <a:xfrm flipH="1">
              <a:off x="6587002" y="1987477"/>
              <a:ext cx="709813" cy="5698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B5FF11E4-D43D-94C7-D056-4036FE97E540}"/>
              </a:ext>
            </a:extLst>
          </p:cNvPr>
          <p:cNvSpPr/>
          <p:nvPr/>
        </p:nvSpPr>
        <p:spPr>
          <a:xfrm>
            <a:off x="9227553" y="1450181"/>
            <a:ext cx="2962859" cy="44630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3D53B7F-4D3E-4A3D-B0C0-5135347F7F22}"/>
              </a:ext>
            </a:extLst>
          </p:cNvPr>
          <p:cNvSpPr txBox="1"/>
          <p:nvPr/>
        </p:nvSpPr>
        <p:spPr>
          <a:xfrm>
            <a:off x="9371479" y="1610092"/>
            <a:ext cx="972108"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流图</a:t>
            </a:r>
          </a:p>
        </p:txBody>
      </p:sp>
      <p:cxnSp>
        <p:nvCxnSpPr>
          <p:cNvPr id="30" name="连接符: 肘形 29">
            <a:extLst>
              <a:ext uri="{FF2B5EF4-FFF2-40B4-BE49-F238E27FC236}">
                <a16:creationId xmlns:a16="http://schemas.microsoft.com/office/drawing/2014/main" id="{F0E57BC4-6561-D2E9-A416-68DAC97C4094}"/>
              </a:ext>
            </a:extLst>
          </p:cNvPr>
          <p:cNvCxnSpPr>
            <a:stCxn id="6" idx="0"/>
            <a:endCxn id="3" idx="0"/>
          </p:cNvCxnSpPr>
          <p:nvPr/>
        </p:nvCxnSpPr>
        <p:spPr>
          <a:xfrm rot="16200000" flipH="1">
            <a:off x="8833940" y="-424862"/>
            <a:ext cx="6288" cy="3743798"/>
          </a:xfrm>
          <a:prstGeom prst="bentConnector3">
            <a:avLst>
              <a:gd name="adj1" fmla="val -7728149"/>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75112E03-C2BA-84C2-3706-BBD9F481BBA3}"/>
              </a:ext>
            </a:extLst>
          </p:cNvPr>
          <p:cNvCxnSpPr>
            <a:stCxn id="3" idx="2"/>
            <a:endCxn id="2" idx="2"/>
          </p:cNvCxnSpPr>
          <p:nvPr/>
        </p:nvCxnSpPr>
        <p:spPr>
          <a:xfrm rot="5400000">
            <a:off x="6504080" y="1744377"/>
            <a:ext cx="36004" cy="8373802"/>
          </a:xfrm>
          <a:prstGeom prst="bentConnector3">
            <a:avLst>
              <a:gd name="adj1" fmla="val 1495323"/>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CA21849-975A-4F26-C711-BF78407C8522}"/>
              </a:ext>
            </a:extLst>
          </p:cNvPr>
          <p:cNvSpPr txBox="1"/>
          <p:nvPr/>
        </p:nvSpPr>
        <p:spPr>
          <a:xfrm>
            <a:off x="4773482" y="2967335"/>
            <a:ext cx="972108" cy="830997"/>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设计信息</a:t>
            </a:r>
          </a:p>
        </p:txBody>
      </p:sp>
      <p:sp>
        <p:nvSpPr>
          <p:cNvPr id="37" name="文本框 36">
            <a:extLst>
              <a:ext uri="{FF2B5EF4-FFF2-40B4-BE49-F238E27FC236}">
                <a16:creationId xmlns:a16="http://schemas.microsoft.com/office/drawing/2014/main" id="{75BB5FEC-B53E-EB93-02C6-3D40DFC477FA}"/>
              </a:ext>
            </a:extLst>
          </p:cNvPr>
          <p:cNvSpPr txBox="1"/>
          <p:nvPr/>
        </p:nvSpPr>
        <p:spPr>
          <a:xfrm>
            <a:off x="1198662" y="975900"/>
            <a:ext cx="1764196" cy="461665"/>
          </a:xfrm>
          <a:prstGeom prst="rect">
            <a:avLst/>
          </a:prstGeom>
          <a:noFill/>
        </p:spPr>
        <p:txBody>
          <a:bodyPr wrap="square" rtlCol="0" anchor="t">
            <a:spAutoFit/>
          </a:bodyPr>
          <a:lstStyle/>
          <a:p>
            <a:pPr algn="ctr"/>
            <a:r>
              <a:rPr lang="zh-CN" altLang="en-US" dirty="0">
                <a:solidFill>
                  <a:srgbClr val="C00000"/>
                </a:solidFill>
                <a:latin typeface="微软雅黑" panose="020B0503020204020204" pitchFamily="34" charset="-122"/>
                <a:ea typeface="微软雅黑" panose="020B0503020204020204" pitchFamily="34" charset="-122"/>
                <a:sym typeface="+mn-ea"/>
              </a:rPr>
              <a:t>基本路径</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描述每一个</a:t>
            </a:r>
            <a:r>
              <a:rPr lang="zh-CN" altLang="zh-CN" dirty="0">
                <a:effectLst/>
              </a:rPr>
              <a:t>测试用例</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350356224"/>
              </p:ext>
            </p:extLst>
          </p:nvPr>
        </p:nvGraphicFramePr>
        <p:xfrm>
          <a:off x="586594" y="908720"/>
          <a:ext cx="10837204" cy="5184579"/>
        </p:xfrm>
        <a:graphic>
          <a:graphicData uri="http://schemas.openxmlformats.org/drawingml/2006/table">
            <a:tbl>
              <a:tblPr firstRow="1" firstCol="1" lastRow="1" lastCol="1" bandRow="1" bandCol="1">
                <a:tableStyleId>{5940675A-B579-460E-94D1-54222C63F5DA}</a:tableStyleId>
              </a:tblPr>
              <a:tblGrid>
                <a:gridCol w="2889920">
                  <a:extLst>
                    <a:ext uri="{9D8B030D-6E8A-4147-A177-3AD203B41FA5}">
                      <a16:colId xmlns:a16="http://schemas.microsoft.com/office/drawing/2014/main" val="20000"/>
                    </a:ext>
                  </a:extLst>
                </a:gridCol>
                <a:gridCol w="7947284">
                  <a:extLst>
                    <a:ext uri="{9D8B030D-6E8A-4147-A177-3AD203B41FA5}">
                      <a16:colId xmlns:a16="http://schemas.microsoft.com/office/drawing/2014/main" val="20001"/>
                    </a:ext>
                  </a:extLst>
                </a:gridCol>
              </a:tblGrid>
              <a:tr h="419895">
                <a:tc>
                  <a:txBody>
                    <a:bodyPr/>
                    <a:lstStyle/>
                    <a:p>
                      <a:pPr algn="r">
                        <a:spcAft>
                          <a:spcPts val="0"/>
                        </a:spcAft>
                      </a:pPr>
                      <a:r>
                        <a:rPr lang="zh-CN" sz="2400" b="1" u="sng" kern="100" dirty="0">
                          <a:solidFill>
                            <a:srgbClr val="C00000"/>
                          </a:solidFill>
                          <a:effectLst/>
                        </a:rPr>
                        <a:t>用例标识</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对该测试用例赋予一个</a:t>
                      </a:r>
                      <a:r>
                        <a:rPr lang="zh-CN" sz="2400" b="1" kern="100" dirty="0">
                          <a:effectLst/>
                        </a:rPr>
                        <a:t>唯一标识</a:t>
                      </a:r>
                      <a:endParaRPr lang="zh-CN" sz="2400" b="1"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0"/>
                  </a:ext>
                </a:extLst>
              </a:tr>
              <a:tr h="419895">
                <a:tc>
                  <a:txBody>
                    <a:bodyPr/>
                    <a:lstStyle/>
                    <a:p>
                      <a:pPr algn="r">
                        <a:spcAft>
                          <a:spcPts val="0"/>
                        </a:spcAft>
                      </a:pPr>
                      <a:r>
                        <a:rPr lang="zh-CN" sz="2400" b="1" u="sng" kern="100" dirty="0">
                          <a:solidFill>
                            <a:srgbClr val="C00000"/>
                          </a:solidFill>
                          <a:effectLst/>
                        </a:rPr>
                        <a:t>用例开发者</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b="1" kern="100" dirty="0">
                          <a:effectLst/>
                        </a:rPr>
                        <a:t>谁</a:t>
                      </a:r>
                      <a:r>
                        <a:rPr lang="zh-CN" sz="2400" kern="100" dirty="0">
                          <a:effectLst/>
                        </a:rPr>
                        <a:t>编写的本用例</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1"/>
                  </a:ext>
                </a:extLst>
              </a:tr>
              <a:tr h="419895">
                <a:tc>
                  <a:txBody>
                    <a:bodyPr/>
                    <a:lstStyle/>
                    <a:p>
                      <a:pPr algn="r">
                        <a:spcAft>
                          <a:spcPts val="0"/>
                        </a:spcAft>
                      </a:pPr>
                      <a:r>
                        <a:rPr lang="zh-CN" sz="2400" b="1" u="sng" kern="100">
                          <a:solidFill>
                            <a:srgbClr val="C00000"/>
                          </a:solidFill>
                          <a:effectLst/>
                        </a:rPr>
                        <a:t>用例开发日期</a:t>
                      </a:r>
                      <a:r>
                        <a:rPr lang="zh-CN" sz="2400" b="1" kern="100">
                          <a:solidFill>
                            <a:srgbClr val="C00000"/>
                          </a:solidFill>
                          <a:effectLst/>
                        </a:rPr>
                        <a:t>：</a:t>
                      </a:r>
                      <a:endParaRPr lang="zh-CN" sz="2400" b="1" kern="10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编写用例的</a:t>
                      </a:r>
                      <a:r>
                        <a:rPr lang="zh-CN" sz="2400" b="1" kern="100" dirty="0">
                          <a:effectLst/>
                        </a:rPr>
                        <a:t>日期</a:t>
                      </a:r>
                      <a:endParaRPr lang="zh-CN" sz="2400" b="1"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2"/>
                  </a:ext>
                </a:extLst>
              </a:tr>
              <a:tr h="419895">
                <a:tc>
                  <a:txBody>
                    <a:bodyPr/>
                    <a:lstStyle/>
                    <a:p>
                      <a:pPr algn="r">
                        <a:spcAft>
                          <a:spcPts val="0"/>
                        </a:spcAft>
                      </a:pPr>
                      <a:r>
                        <a:rPr lang="zh-CN" sz="2400" b="1" u="sng" kern="100" dirty="0">
                          <a:solidFill>
                            <a:srgbClr val="C00000"/>
                          </a:solidFill>
                          <a:effectLst/>
                        </a:rPr>
                        <a:t>测试项</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a:effectLst/>
                        </a:rPr>
                        <a:t>描述将被测试的具体特征、代码模块等对象</a:t>
                      </a:r>
                      <a:endParaRPr lang="zh-CN" sz="24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3"/>
                  </a:ext>
                </a:extLst>
              </a:tr>
              <a:tr h="419895">
                <a:tc>
                  <a:txBody>
                    <a:bodyPr/>
                    <a:lstStyle/>
                    <a:p>
                      <a:pPr algn="r">
                        <a:spcAft>
                          <a:spcPts val="0"/>
                        </a:spcAft>
                      </a:pPr>
                      <a:r>
                        <a:rPr lang="zh-CN" sz="2400" b="1" u="sng" kern="100">
                          <a:solidFill>
                            <a:srgbClr val="C00000"/>
                          </a:solidFill>
                          <a:effectLst/>
                        </a:rPr>
                        <a:t>测试输入</a:t>
                      </a:r>
                      <a:r>
                        <a:rPr lang="zh-CN" sz="2400" b="1" kern="100">
                          <a:solidFill>
                            <a:srgbClr val="C00000"/>
                          </a:solidFill>
                          <a:effectLst/>
                        </a:rPr>
                        <a:t>：</a:t>
                      </a:r>
                      <a:endParaRPr lang="zh-CN" sz="2400" b="1" kern="10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测试时为程序提供的</a:t>
                      </a:r>
                      <a:r>
                        <a:rPr lang="zh-CN" sz="2400" b="1" kern="100" dirty="0">
                          <a:solidFill>
                            <a:schemeClr val="tx1"/>
                          </a:solidFill>
                          <a:effectLst/>
                        </a:rPr>
                        <a:t>输入数据</a:t>
                      </a:r>
                      <a:endParaRPr lang="zh-CN" sz="2400" b="1" kern="100" dirty="0">
                        <a:solidFill>
                          <a:schemeClr val="tx1"/>
                        </a:solidFill>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4"/>
                  </a:ext>
                </a:extLst>
              </a:tr>
              <a:tr h="419895">
                <a:tc>
                  <a:txBody>
                    <a:bodyPr/>
                    <a:lstStyle/>
                    <a:p>
                      <a:pPr algn="r">
                        <a:spcAft>
                          <a:spcPts val="0"/>
                        </a:spcAft>
                      </a:pPr>
                      <a:r>
                        <a:rPr lang="zh-CN" sz="2400" b="1" u="sng" kern="100" dirty="0">
                          <a:solidFill>
                            <a:srgbClr val="C00000"/>
                          </a:solidFill>
                          <a:effectLst/>
                        </a:rPr>
                        <a:t>前提条件</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执行测试时系统应处于的</a:t>
                      </a:r>
                      <a:r>
                        <a:rPr lang="zh-CN" sz="2400" b="1" kern="100" dirty="0">
                          <a:effectLst/>
                        </a:rPr>
                        <a:t>状态或要满足的条件</a:t>
                      </a:r>
                      <a:r>
                        <a:rPr lang="zh-CN" sz="2400" kern="100" dirty="0">
                          <a:effectLst/>
                        </a:rPr>
                        <a:t>等</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5"/>
                  </a:ext>
                </a:extLst>
              </a:tr>
              <a:tr h="419895">
                <a:tc>
                  <a:txBody>
                    <a:bodyPr/>
                    <a:lstStyle/>
                    <a:p>
                      <a:pPr algn="r">
                        <a:spcAft>
                          <a:spcPts val="0"/>
                        </a:spcAft>
                      </a:pPr>
                      <a:r>
                        <a:rPr lang="zh-CN" sz="2400" b="1" u="sng" kern="100">
                          <a:solidFill>
                            <a:srgbClr val="C00000"/>
                          </a:solidFill>
                          <a:effectLst/>
                        </a:rPr>
                        <a:t>环境要求</a:t>
                      </a:r>
                      <a:r>
                        <a:rPr lang="zh-CN" sz="2400" b="1" kern="100">
                          <a:solidFill>
                            <a:srgbClr val="C00000"/>
                          </a:solidFill>
                          <a:effectLst/>
                        </a:rPr>
                        <a:t>：</a:t>
                      </a:r>
                      <a:endParaRPr lang="zh-CN" sz="2400" b="1" kern="10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执行测试所需的</a:t>
                      </a:r>
                      <a:r>
                        <a:rPr lang="zh-CN" sz="2400" b="1" kern="100" dirty="0">
                          <a:effectLst/>
                        </a:rPr>
                        <a:t>软硬件环境、测试工具、人员</a:t>
                      </a:r>
                      <a:r>
                        <a:rPr lang="zh-CN" sz="2400" kern="100" dirty="0">
                          <a:effectLst/>
                        </a:rPr>
                        <a:t>等</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6"/>
                  </a:ext>
                </a:extLst>
              </a:tr>
              <a:tr h="1405524">
                <a:tc>
                  <a:txBody>
                    <a:bodyPr/>
                    <a:lstStyle/>
                    <a:p>
                      <a:pPr algn="r">
                        <a:spcAft>
                          <a:spcPts val="0"/>
                        </a:spcAft>
                      </a:pPr>
                      <a:r>
                        <a:rPr lang="zh-CN" sz="2400" b="1" u="sng" kern="100" dirty="0">
                          <a:solidFill>
                            <a:srgbClr val="C00000"/>
                          </a:solidFill>
                          <a:effectLst/>
                        </a:rPr>
                        <a:t>测试步骤</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en-US" sz="2400" kern="100" dirty="0">
                          <a:effectLst/>
                        </a:rPr>
                        <a:t>(1)…</a:t>
                      </a:r>
                      <a:r>
                        <a:rPr lang="zh-CN" sz="2400" kern="100" dirty="0">
                          <a:effectLst/>
                        </a:rPr>
                        <a:t>；（如点击</a:t>
                      </a:r>
                      <a:r>
                        <a:rPr lang="en-US" sz="2400" kern="100" dirty="0">
                          <a:effectLst/>
                        </a:rPr>
                        <a:t>“</a:t>
                      </a:r>
                      <a:r>
                        <a:rPr lang="zh-CN" sz="2400" kern="100" dirty="0">
                          <a:effectLst/>
                        </a:rPr>
                        <a:t>文件</a:t>
                      </a:r>
                      <a:r>
                        <a:rPr lang="en-US" sz="2400" kern="100" dirty="0">
                          <a:effectLst/>
                        </a:rPr>
                        <a:t>”</a:t>
                      </a:r>
                      <a:r>
                        <a:rPr lang="zh-CN" sz="2400" kern="100" dirty="0">
                          <a:effectLst/>
                        </a:rPr>
                        <a:t>菜单中的</a:t>
                      </a:r>
                      <a:r>
                        <a:rPr lang="en-US" sz="2400" kern="100" dirty="0">
                          <a:effectLst/>
                        </a:rPr>
                        <a:t>“</a:t>
                      </a:r>
                      <a:r>
                        <a:rPr lang="zh-CN" sz="2400" kern="100" dirty="0">
                          <a:effectLst/>
                        </a:rPr>
                        <a:t>新建</a:t>
                      </a:r>
                      <a:r>
                        <a:rPr lang="en-US" sz="2400" kern="100" dirty="0">
                          <a:effectLst/>
                        </a:rPr>
                        <a:t>”</a:t>
                      </a:r>
                      <a:r>
                        <a:rPr lang="zh-CN" sz="2400" kern="100" dirty="0">
                          <a:effectLst/>
                        </a:rPr>
                        <a:t>菜单项）</a:t>
                      </a:r>
                    </a:p>
                    <a:p>
                      <a:pPr marL="160020" algn="just">
                        <a:spcAft>
                          <a:spcPts val="0"/>
                        </a:spcAft>
                      </a:pPr>
                      <a:r>
                        <a:rPr lang="en-US" sz="2400" kern="100" dirty="0">
                          <a:effectLst/>
                        </a:rPr>
                        <a:t>(2)…</a:t>
                      </a:r>
                      <a:r>
                        <a:rPr lang="zh-CN" altLang="en-US" sz="2400" kern="100" dirty="0">
                          <a:effectLst/>
                        </a:rPr>
                        <a:t>；</a:t>
                      </a:r>
                      <a:r>
                        <a:rPr lang="zh-CN" sz="2400" kern="100" dirty="0">
                          <a:effectLst/>
                        </a:rPr>
                        <a:t>（如在</a:t>
                      </a:r>
                      <a:r>
                        <a:rPr lang="en-US" sz="2400" kern="100" dirty="0">
                          <a:effectLst/>
                        </a:rPr>
                        <a:t>“test case”</a:t>
                      </a:r>
                      <a:r>
                        <a:rPr lang="zh-CN" sz="2400" kern="100" dirty="0">
                          <a:effectLst/>
                        </a:rPr>
                        <a:t>目录下选择</a:t>
                      </a:r>
                      <a:r>
                        <a:rPr lang="en-US" sz="2400" kern="100" dirty="0">
                          <a:effectLst/>
                        </a:rPr>
                        <a:t>“test5.dat”</a:t>
                      </a:r>
                      <a:r>
                        <a:rPr lang="zh-CN" sz="2400" kern="100" dirty="0">
                          <a:effectLst/>
                        </a:rPr>
                        <a:t>文件）</a:t>
                      </a:r>
                    </a:p>
                    <a:p>
                      <a:pPr marL="160020" algn="just">
                        <a:spcAft>
                          <a:spcPts val="0"/>
                        </a:spcAft>
                      </a:pPr>
                      <a:r>
                        <a:rPr lang="en-US" sz="2400" kern="100" dirty="0">
                          <a:effectLst/>
                        </a:rPr>
                        <a:t>……</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7"/>
                  </a:ext>
                </a:extLst>
              </a:tr>
              <a:tr h="419895">
                <a:tc>
                  <a:txBody>
                    <a:bodyPr/>
                    <a:lstStyle/>
                    <a:p>
                      <a:pPr algn="r">
                        <a:spcAft>
                          <a:spcPts val="0"/>
                        </a:spcAft>
                      </a:pPr>
                      <a:r>
                        <a:rPr lang="zh-CN" sz="2400" b="1" u="sng" kern="100" dirty="0">
                          <a:solidFill>
                            <a:srgbClr val="C00000"/>
                          </a:solidFill>
                          <a:effectLst/>
                        </a:rPr>
                        <a:t>预期输出</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希望程序运行得到的结果</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8"/>
                  </a:ext>
                </a:extLst>
              </a:tr>
              <a:tr h="419895">
                <a:tc>
                  <a:txBody>
                    <a:bodyPr/>
                    <a:lstStyle/>
                    <a:p>
                      <a:pPr algn="r">
                        <a:spcAft>
                          <a:spcPts val="0"/>
                        </a:spcAft>
                      </a:pPr>
                      <a:r>
                        <a:rPr lang="zh-CN" sz="2400" b="1" u="sng" kern="100" dirty="0">
                          <a:solidFill>
                            <a:srgbClr val="C00000"/>
                          </a:solidFill>
                          <a:effectLst/>
                        </a:rPr>
                        <a:t>用例间的依赖性</a:t>
                      </a:r>
                      <a:r>
                        <a:rPr lang="zh-CN" sz="2400" b="1" kern="100" dirty="0">
                          <a:solidFill>
                            <a:srgbClr val="C00000"/>
                          </a:solidFill>
                          <a:effectLst/>
                        </a:rPr>
                        <a:t>：</a:t>
                      </a:r>
                      <a:endParaRPr lang="zh-CN" sz="2400" b="1" kern="100" dirty="0">
                        <a:solidFill>
                          <a:srgbClr val="C00000"/>
                        </a:solidFill>
                        <a:effectLst/>
                        <a:latin typeface="微软雅黑" panose="020B0503020204020204" pitchFamily="34" charset="-122"/>
                        <a:ea typeface="微软雅黑" panose="020B0503020204020204" pitchFamily="34" charset="-122"/>
                      </a:endParaRPr>
                    </a:p>
                  </a:txBody>
                  <a:tcPr marL="68580" marR="68580" marT="0" marB="0"/>
                </a:tc>
                <a:tc>
                  <a:txBody>
                    <a:bodyPr/>
                    <a:lstStyle/>
                    <a:p>
                      <a:pPr marL="160020" algn="just">
                        <a:spcAft>
                          <a:spcPts val="0"/>
                        </a:spcAft>
                      </a:pPr>
                      <a:r>
                        <a:rPr lang="zh-CN" sz="2400" kern="100" dirty="0">
                          <a:effectLst/>
                        </a:rPr>
                        <a:t>该测试用例依赖或受影响的其它测试用例</a:t>
                      </a:r>
                      <a:endParaRPr lang="zh-CN" sz="24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步骤</a:t>
            </a:r>
            <a:r>
              <a:rPr lang="en-US" altLang="zh-CN" dirty="0"/>
              <a:t>5: </a:t>
            </a:r>
            <a:r>
              <a:rPr lang="zh-CN" altLang="en-US" dirty="0"/>
              <a:t>运行程序检验测试用例</a:t>
            </a:r>
          </a:p>
        </p:txBody>
      </p:sp>
      <p:sp>
        <p:nvSpPr>
          <p:cNvPr id="2" name="内容占位符 1"/>
          <p:cNvSpPr>
            <a:spLocks noGrp="1"/>
          </p:cNvSpPr>
          <p:nvPr>
            <p:ph idx="1"/>
          </p:nvPr>
        </p:nvSpPr>
        <p:spPr>
          <a:xfrm>
            <a:off x="539750" y="1125538"/>
            <a:ext cx="11028064" cy="5040312"/>
          </a:xfrm>
        </p:spPr>
        <p:txBody>
          <a:bodyPr/>
          <a:lstStyle/>
          <a:p>
            <a:r>
              <a:rPr lang="zh-CN" altLang="en-US" dirty="0">
                <a:solidFill>
                  <a:srgbClr val="C00000"/>
                </a:solidFill>
              </a:rPr>
              <a:t>运行</a:t>
            </a:r>
            <a:r>
              <a:rPr lang="zh-CN" altLang="en-US" dirty="0"/>
              <a:t>待测试的程序</a:t>
            </a:r>
            <a:r>
              <a:rPr lang="zh-CN" altLang="en-US" dirty="0">
                <a:solidFill>
                  <a:srgbClr val="C00000"/>
                </a:solidFill>
              </a:rPr>
              <a:t>代码</a:t>
            </a:r>
            <a:endParaRPr lang="en-US" altLang="zh-CN" dirty="0">
              <a:solidFill>
                <a:srgbClr val="C00000"/>
              </a:solidFill>
            </a:endParaRPr>
          </a:p>
          <a:p>
            <a:r>
              <a:rPr lang="zh-CN" altLang="en-US" dirty="0"/>
              <a:t>逐个</a:t>
            </a:r>
            <a:r>
              <a:rPr lang="zh-CN" altLang="en-US" dirty="0">
                <a:solidFill>
                  <a:srgbClr val="C00000"/>
                </a:solidFill>
              </a:rPr>
              <a:t>输入测试用例</a:t>
            </a:r>
            <a:endParaRPr lang="en-US" altLang="zh-CN" dirty="0">
              <a:solidFill>
                <a:srgbClr val="C00000"/>
              </a:solidFill>
            </a:endParaRPr>
          </a:p>
          <a:p>
            <a:r>
              <a:rPr lang="zh-CN" altLang="en-US" dirty="0">
                <a:solidFill>
                  <a:srgbClr val="C00000"/>
                </a:solidFill>
              </a:rPr>
              <a:t>分析</a:t>
            </a:r>
            <a:r>
              <a:rPr lang="zh-CN" altLang="en-US" dirty="0"/>
              <a:t>程序的运行</a:t>
            </a:r>
            <a:r>
              <a:rPr lang="zh-CN" altLang="en-US" dirty="0">
                <a:solidFill>
                  <a:srgbClr val="C00000"/>
                </a:solidFill>
              </a:rPr>
              <a:t>路径</a:t>
            </a:r>
            <a:endParaRPr lang="en-US" altLang="zh-CN" dirty="0">
              <a:solidFill>
                <a:srgbClr val="C00000"/>
              </a:solidFill>
            </a:endParaRPr>
          </a:p>
          <a:p>
            <a:r>
              <a:rPr lang="zh-CN" altLang="en-US" dirty="0"/>
              <a:t>如果运行路径与期望路径</a:t>
            </a:r>
            <a:r>
              <a:rPr lang="zh-CN" altLang="en-US" dirty="0">
                <a:solidFill>
                  <a:srgbClr val="C00000"/>
                </a:solidFill>
              </a:rPr>
              <a:t>不一样</a:t>
            </a:r>
            <a:r>
              <a:rPr lang="zh-CN" altLang="en-US" dirty="0"/>
              <a:t>，则</a:t>
            </a:r>
            <a:r>
              <a:rPr lang="zh-CN" altLang="en-US" dirty="0">
                <a:solidFill>
                  <a:srgbClr val="C00000"/>
                </a:solidFill>
              </a:rPr>
              <a:t>存在缺</a:t>
            </a:r>
            <a:r>
              <a:rPr lang="zh-CN" altLang="en-US" dirty="0"/>
              <a:t>陷</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3.3 </a:t>
            </a:r>
            <a:r>
              <a:rPr lang="zh-CN" altLang="en-US" dirty="0"/>
              <a:t>单元测试执行</a:t>
            </a:r>
          </a:p>
        </p:txBody>
      </p:sp>
      <p:sp>
        <p:nvSpPr>
          <p:cNvPr id="6" name="流程图: 多文档 5"/>
          <p:cNvSpPr/>
          <p:nvPr/>
        </p:nvSpPr>
        <p:spPr>
          <a:xfrm>
            <a:off x="6928891" y="928591"/>
            <a:ext cx="1926160" cy="1184395"/>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测试用例</a:t>
            </a:r>
          </a:p>
        </p:txBody>
      </p:sp>
      <p:sp>
        <p:nvSpPr>
          <p:cNvPr id="7" name="流程图: 过程 6"/>
          <p:cNvSpPr/>
          <p:nvPr/>
        </p:nvSpPr>
        <p:spPr>
          <a:xfrm>
            <a:off x="1720775" y="2656614"/>
            <a:ext cx="2016224" cy="864096"/>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被测模块</a:t>
            </a:r>
          </a:p>
        </p:txBody>
      </p:sp>
      <p:sp>
        <p:nvSpPr>
          <p:cNvPr id="8" name="流程图: 过程 7"/>
          <p:cNvSpPr/>
          <p:nvPr/>
        </p:nvSpPr>
        <p:spPr>
          <a:xfrm>
            <a:off x="738826" y="4559204"/>
            <a:ext cx="1395129" cy="648072"/>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桩模块</a:t>
            </a:r>
          </a:p>
        </p:txBody>
      </p:sp>
      <p:sp>
        <p:nvSpPr>
          <p:cNvPr id="9" name="流程图: 过程 8"/>
          <p:cNvSpPr/>
          <p:nvPr/>
        </p:nvSpPr>
        <p:spPr>
          <a:xfrm>
            <a:off x="3293800" y="4558884"/>
            <a:ext cx="1395129" cy="648072"/>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桩模块</a:t>
            </a:r>
          </a:p>
        </p:txBody>
      </p:sp>
      <p:cxnSp>
        <p:nvCxnSpPr>
          <p:cNvPr id="11" name="直接连接符 10"/>
          <p:cNvCxnSpPr>
            <a:stCxn id="7" idx="2"/>
            <a:endCxn id="8" idx="0"/>
          </p:cNvCxnSpPr>
          <p:nvPr/>
        </p:nvCxnSpPr>
        <p:spPr>
          <a:xfrm flipH="1">
            <a:off x="1436391" y="3520710"/>
            <a:ext cx="1292497" cy="103849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2"/>
            <a:endCxn id="9" idx="0"/>
          </p:cNvCxnSpPr>
          <p:nvPr/>
        </p:nvCxnSpPr>
        <p:spPr>
          <a:xfrm>
            <a:off x="2728888" y="3520710"/>
            <a:ext cx="1262477" cy="10381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流程图: 过程 17"/>
          <p:cNvSpPr/>
          <p:nvPr/>
        </p:nvSpPr>
        <p:spPr>
          <a:xfrm>
            <a:off x="1563271" y="1199307"/>
            <a:ext cx="2340259" cy="645516"/>
          </a:xfrm>
          <a:prstGeom prst="flowChartProcess">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驱动程序</a:t>
            </a:r>
          </a:p>
        </p:txBody>
      </p:sp>
      <p:cxnSp>
        <p:nvCxnSpPr>
          <p:cNvPr id="20" name="直接连接符 19"/>
          <p:cNvCxnSpPr>
            <a:cxnSpLocks/>
          </p:cNvCxnSpPr>
          <p:nvPr/>
        </p:nvCxnSpPr>
        <p:spPr>
          <a:xfrm flipH="1">
            <a:off x="2189199" y="1847379"/>
            <a:ext cx="4514" cy="811790"/>
          </a:xfrm>
          <a:prstGeom prst="line">
            <a:avLst/>
          </a:prstGeom>
          <a:ln w="349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肘形连接符 21"/>
          <p:cNvCxnSpPr>
            <a:cxnSpLocks/>
            <a:stCxn id="6" idx="1"/>
            <a:endCxn id="18" idx="3"/>
          </p:cNvCxnSpPr>
          <p:nvPr/>
        </p:nvCxnSpPr>
        <p:spPr>
          <a:xfrm rot="10800000" flipV="1">
            <a:off x="3903531" y="1520789"/>
            <a:ext cx="3025361" cy="1276"/>
          </a:xfrm>
          <a:prstGeom prst="bentConnector3">
            <a:avLst>
              <a:gd name="adj1" fmla="val 5000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cxnSpLocks/>
            <a:stCxn id="18" idx="1"/>
          </p:cNvCxnSpPr>
          <p:nvPr/>
        </p:nvCxnSpPr>
        <p:spPr>
          <a:xfrm flipH="1" flipV="1">
            <a:off x="924227" y="1520789"/>
            <a:ext cx="639044" cy="127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2126" y="921531"/>
            <a:ext cx="1125152"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测试结果</a:t>
            </a:r>
          </a:p>
        </p:txBody>
      </p:sp>
      <p:sp>
        <p:nvSpPr>
          <p:cNvPr id="3" name="文本框 2">
            <a:extLst>
              <a:ext uri="{FF2B5EF4-FFF2-40B4-BE49-F238E27FC236}">
                <a16:creationId xmlns:a16="http://schemas.microsoft.com/office/drawing/2014/main" id="{71E7B8EF-4CA7-44EE-9C60-EFD9D9975CF1}"/>
              </a:ext>
            </a:extLst>
          </p:cNvPr>
          <p:cNvSpPr txBox="1"/>
          <p:nvPr/>
        </p:nvSpPr>
        <p:spPr>
          <a:xfrm>
            <a:off x="9227554" y="1105289"/>
            <a:ext cx="2353694" cy="830997"/>
          </a:xfrm>
          <a:prstGeom prst="rect">
            <a:avLst/>
          </a:prstGeom>
          <a:noFill/>
        </p:spPr>
        <p:txBody>
          <a:bodyPr wrap="square" rtlCol="0">
            <a:spAutoFit/>
          </a:bodyPr>
          <a:lstStyle/>
          <a:p>
            <a:r>
              <a:rPr lang="en-US" altLang="zh-CN" dirty="0">
                <a:solidFill>
                  <a:srgbClr val="C00000"/>
                </a:solidFill>
              </a:rPr>
              <a:t>&lt;Data,</a:t>
            </a:r>
            <a:r>
              <a:rPr lang="zh-CN" altLang="en-US" dirty="0">
                <a:solidFill>
                  <a:srgbClr val="C00000"/>
                </a:solidFill>
              </a:rPr>
              <a:t> </a:t>
            </a:r>
            <a:r>
              <a:rPr lang="en-US" altLang="zh-CN" dirty="0">
                <a:solidFill>
                  <a:srgbClr val="C00000"/>
                </a:solidFill>
              </a:rPr>
              <a:t>Result&gt;</a:t>
            </a:r>
          </a:p>
          <a:p>
            <a:r>
              <a:rPr lang="en-US" altLang="zh-CN" dirty="0">
                <a:solidFill>
                  <a:srgbClr val="C00000"/>
                </a:solidFill>
              </a:rPr>
              <a:t>……</a:t>
            </a:r>
            <a:endParaRPr lang="zh-CN" altLang="en-US" dirty="0">
              <a:solidFill>
                <a:srgbClr val="C00000"/>
              </a:solidFill>
            </a:endParaRPr>
          </a:p>
        </p:txBody>
      </p:sp>
      <p:cxnSp>
        <p:nvCxnSpPr>
          <p:cNvPr id="16" name="直接连接符 15">
            <a:extLst>
              <a:ext uri="{FF2B5EF4-FFF2-40B4-BE49-F238E27FC236}">
                <a16:creationId xmlns:a16="http://schemas.microsoft.com/office/drawing/2014/main" id="{B592E025-C2FA-48F3-8B99-9248AE459CCE}"/>
              </a:ext>
            </a:extLst>
          </p:cNvPr>
          <p:cNvCxnSpPr>
            <a:cxnSpLocks/>
          </p:cNvCxnSpPr>
          <p:nvPr/>
        </p:nvCxnSpPr>
        <p:spPr>
          <a:xfrm flipH="1">
            <a:off x="3348708" y="1875638"/>
            <a:ext cx="4514" cy="811790"/>
          </a:xfrm>
          <a:prstGeom prst="line">
            <a:avLst/>
          </a:prstGeom>
          <a:ln w="34925">
            <a:solidFill>
              <a:srgbClr val="C00000"/>
            </a:solidFill>
            <a:prstDash val="dash"/>
            <a:headEnd type="arrow"/>
            <a:tailEnd type="non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ABDC283A-1589-431F-B2C1-B0A4D400B7F1}"/>
              </a:ext>
            </a:extLst>
          </p:cNvPr>
          <p:cNvPicPr>
            <a:picLocks noChangeAspect="1"/>
          </p:cNvPicPr>
          <p:nvPr/>
        </p:nvPicPr>
        <p:blipFill>
          <a:blip r:embed="rId2"/>
          <a:stretch>
            <a:fillRect/>
          </a:stretch>
        </p:blipFill>
        <p:spPr>
          <a:xfrm>
            <a:off x="5848773" y="4569033"/>
            <a:ext cx="6341639" cy="1996127"/>
          </a:xfrm>
          <a:prstGeom prst="rect">
            <a:avLst/>
          </a:prstGeom>
        </p:spPr>
      </p:pic>
      <p:sp>
        <p:nvSpPr>
          <p:cNvPr id="23" name="箭头: 上 22">
            <a:extLst>
              <a:ext uri="{FF2B5EF4-FFF2-40B4-BE49-F238E27FC236}">
                <a16:creationId xmlns:a16="http://schemas.microsoft.com/office/drawing/2014/main" id="{AE7C0B88-365F-4C50-9A55-A7F31B4BA2DF}"/>
              </a:ext>
            </a:extLst>
          </p:cNvPr>
          <p:cNvSpPr/>
          <p:nvPr/>
        </p:nvSpPr>
        <p:spPr>
          <a:xfrm rot="19133383">
            <a:off x="7353168" y="2930431"/>
            <a:ext cx="1548172" cy="1381918"/>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 name="矩形 3"/>
          <p:cNvSpPr/>
          <p:nvPr/>
        </p:nvSpPr>
        <p:spPr>
          <a:xfrm>
            <a:off x="1421751" y="5759435"/>
            <a:ext cx="2969083" cy="461665"/>
          </a:xfrm>
          <a:prstGeom prst="rect">
            <a:avLst/>
          </a:prstGeom>
        </p:spPr>
        <p:txBody>
          <a:bodyPr wrap="none">
            <a:spAutoFit/>
          </a:bodyPr>
          <a:lstStyle/>
          <a:p>
            <a:r>
              <a:rPr lang="zh-CN" altLang="en-US" dirty="0">
                <a:solidFill>
                  <a:srgbClr val="002060"/>
                </a:solidFill>
              </a:rPr>
              <a:t>单元测试的运行环境</a:t>
            </a:r>
          </a:p>
        </p:txBody>
      </p:sp>
    </p:spTree>
    <p:extLst>
      <p:ext uri="{BB962C8B-B14F-4D97-AF65-F5344CB8AC3E}">
        <p14:creationId xmlns:p14="http://schemas.microsoft.com/office/powerpoint/2010/main" val="366380523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单元测试工具</a:t>
            </a:r>
            <a:endParaRPr lang="zh-CN" altLang="en-US" dirty="0"/>
          </a:p>
        </p:txBody>
      </p:sp>
      <p:sp>
        <p:nvSpPr>
          <p:cNvPr id="2" name="内容占位符 1"/>
          <p:cNvSpPr>
            <a:spLocks noGrp="1"/>
          </p:cNvSpPr>
          <p:nvPr>
            <p:ph idx="1"/>
          </p:nvPr>
        </p:nvSpPr>
        <p:spPr/>
        <p:txBody>
          <a:bodyPr/>
          <a:lstStyle/>
          <a:p>
            <a:r>
              <a:rPr lang="en-US" altLang="zh-CN" dirty="0"/>
              <a:t>C/C++</a:t>
            </a:r>
            <a:r>
              <a:rPr lang="zh-CN" altLang="en-US" dirty="0"/>
              <a:t>语言 </a:t>
            </a:r>
            <a:r>
              <a:rPr lang="en-US" altLang="zh-CN" dirty="0"/>
              <a:t>- C++Test</a:t>
            </a:r>
            <a:r>
              <a:rPr lang="zh-CN" altLang="en-US" dirty="0"/>
              <a:t>、</a:t>
            </a:r>
            <a:r>
              <a:rPr lang="en-US" altLang="zh-CN" dirty="0" err="1"/>
              <a:t>Cunit</a:t>
            </a:r>
            <a:r>
              <a:rPr lang="zh-CN" altLang="en-US" dirty="0"/>
              <a:t>、</a:t>
            </a:r>
            <a:r>
              <a:rPr lang="en-US" altLang="zh-CN" dirty="0" err="1"/>
              <a:t>CppTest</a:t>
            </a:r>
            <a:endParaRPr lang="en-US" altLang="zh-CN" dirty="0"/>
          </a:p>
          <a:p>
            <a:r>
              <a:rPr lang="en-US" altLang="zh-CN" dirty="0" err="1"/>
              <a:t>.Net</a:t>
            </a:r>
            <a:r>
              <a:rPr lang="zh-CN" altLang="en-US" dirty="0"/>
              <a:t>开发 </a:t>
            </a:r>
            <a:r>
              <a:rPr lang="en-US" altLang="zh-CN" dirty="0"/>
              <a:t>- </a:t>
            </a:r>
            <a:r>
              <a:rPr lang="en-US" altLang="zh-CN" dirty="0" err="1"/>
              <a:t>Nunit</a:t>
            </a:r>
            <a:endParaRPr lang="en-US" altLang="zh-CN" dirty="0"/>
          </a:p>
          <a:p>
            <a:r>
              <a:rPr lang="en-US" altLang="zh-CN" dirty="0"/>
              <a:t>Java</a:t>
            </a:r>
            <a:r>
              <a:rPr lang="zh-CN" altLang="en-US" dirty="0"/>
              <a:t>语言 </a:t>
            </a:r>
            <a:r>
              <a:rPr lang="en-US" altLang="zh-CN" dirty="0"/>
              <a:t>–Junit</a:t>
            </a:r>
          </a:p>
          <a:p>
            <a:r>
              <a:rPr lang="en-US" altLang="zh-CN" dirty="0"/>
              <a:t>Python</a:t>
            </a:r>
            <a:r>
              <a:rPr lang="zh-CN" altLang="en-US" dirty="0"/>
              <a:t>语言 </a:t>
            </a:r>
            <a:r>
              <a:rPr lang="en-US" altLang="zh-CN" dirty="0"/>
              <a:t>-</a:t>
            </a:r>
            <a:r>
              <a:rPr lang="zh-CN" altLang="en-US" dirty="0"/>
              <a:t> </a:t>
            </a:r>
            <a:r>
              <a:rPr lang="en-US" altLang="zh-CN" dirty="0" err="1"/>
              <a:t>PyUnit</a:t>
            </a:r>
            <a:endParaRPr lang="zh-CN" altLang="en-US" dirty="0"/>
          </a:p>
          <a:p>
            <a:endParaRPr lang="zh-CN" altLang="en-US" dirty="0"/>
          </a:p>
        </p:txBody>
      </p:sp>
    </p:spTree>
    <p:extLst>
      <p:ext uri="{BB962C8B-B14F-4D97-AF65-F5344CB8AC3E}">
        <p14:creationId xmlns:p14="http://schemas.microsoft.com/office/powerpoint/2010/main" val="123667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50590" y="8620"/>
            <a:ext cx="10909212" cy="707886"/>
          </a:xfrm>
        </p:spPr>
        <p:txBody>
          <a:bodyPr/>
          <a:lstStyle/>
          <a:p>
            <a:r>
              <a:rPr lang="en-US" altLang="zh-CN" dirty="0"/>
              <a:t>1.3 </a:t>
            </a:r>
            <a:r>
              <a:rPr lang="zh-CN" altLang="en-US" dirty="0"/>
              <a:t>何为软件测试</a:t>
            </a:r>
          </a:p>
        </p:txBody>
      </p:sp>
      <p:sp>
        <p:nvSpPr>
          <p:cNvPr id="104451" name="Rectangle 3"/>
          <p:cNvSpPr>
            <a:spLocks noGrp="1" noChangeArrowheads="1"/>
          </p:cNvSpPr>
          <p:nvPr>
            <p:ph idx="1"/>
          </p:nvPr>
        </p:nvSpPr>
        <p:spPr>
          <a:xfrm>
            <a:off x="539750" y="1125538"/>
            <a:ext cx="10920052" cy="5040312"/>
          </a:xfrm>
        </p:spPr>
        <p:txBody>
          <a:bodyPr/>
          <a:lstStyle/>
          <a:p>
            <a:pPr marL="342900" lvl="1" indent="-342900" eaLnBrk="0" fontAlgn="base" hangingPunct="0">
              <a:spcAft>
                <a:spcPct val="0"/>
              </a:spcAft>
              <a:buFont typeface="Wingdings" panose="05000000000000000000" pitchFamily="2" charset="2"/>
              <a:buChar char=""/>
            </a:pPr>
            <a:r>
              <a:rPr lang="zh-CN" altLang="en-US" sz="3200" dirty="0"/>
              <a:t>软件测试是</a:t>
            </a:r>
            <a:r>
              <a:rPr lang="zh-CN" altLang="en-US" sz="3200" dirty="0">
                <a:solidFill>
                  <a:srgbClr val="C00000"/>
                </a:solidFill>
              </a:rPr>
              <a:t>通过运行程序以发现软件缺陷</a:t>
            </a:r>
            <a:r>
              <a:rPr lang="zh-CN" altLang="en-US" sz="3200" dirty="0"/>
              <a:t>的过程。</a:t>
            </a:r>
            <a:endParaRPr lang="en-US" altLang="zh-CN" sz="3200" dirty="0"/>
          </a:p>
          <a:p>
            <a:pPr marL="342900" lvl="1" indent="-342900" eaLnBrk="0" fontAlgn="base" hangingPunct="0">
              <a:spcAft>
                <a:spcPct val="0"/>
              </a:spcAft>
              <a:buFont typeface="Wingdings" panose="05000000000000000000" pitchFamily="2" charset="2"/>
              <a:buChar char=""/>
            </a:pPr>
            <a:endParaRPr lang="en-US" altLang="zh-CN" sz="3200" dirty="0"/>
          </a:p>
          <a:p>
            <a:pPr marL="342900" lvl="1" indent="-342900" eaLnBrk="0" fontAlgn="base" hangingPunct="0">
              <a:spcAft>
                <a:spcPct val="0"/>
              </a:spcAft>
              <a:buFont typeface="Wingdings" panose="05000000000000000000" pitchFamily="2" charset="2"/>
              <a:buChar char=""/>
            </a:pPr>
            <a:r>
              <a:rPr lang="zh-CN" altLang="zh-CN" sz="3200" dirty="0"/>
              <a:t>软件测试的</a:t>
            </a:r>
            <a:r>
              <a:rPr lang="zh-CN" altLang="zh-CN" sz="3200" b="1" dirty="0">
                <a:solidFill>
                  <a:srgbClr val="C00000"/>
                </a:solidFill>
              </a:rPr>
              <a:t>目的</a:t>
            </a:r>
            <a:r>
              <a:rPr lang="zh-CN" altLang="zh-CN" sz="3200" dirty="0"/>
              <a:t>是为了</a:t>
            </a:r>
            <a:r>
              <a:rPr lang="zh-CN" altLang="zh-CN" sz="3200" b="1" dirty="0">
                <a:solidFill>
                  <a:srgbClr val="C00000"/>
                </a:solidFill>
              </a:rPr>
              <a:t>发现软件中的缺陷</a:t>
            </a:r>
            <a:r>
              <a:rPr lang="en-US" altLang="zh-CN" sz="3200" dirty="0"/>
              <a:t>,</a:t>
            </a:r>
            <a:r>
              <a:rPr lang="zh-CN" altLang="en-US" sz="3200" dirty="0"/>
              <a:t>而不是为了证明程序中不存在缺陷。</a:t>
            </a:r>
            <a:endParaRPr lang="en-US" altLang="zh-CN" sz="3200" dirty="0"/>
          </a:p>
          <a:p>
            <a:pPr marL="342900" lvl="1" indent="-342900" eaLnBrk="0" fontAlgn="base" hangingPunct="0">
              <a:spcAft>
                <a:spcPct val="0"/>
              </a:spcAft>
              <a:buFont typeface="Wingdings" panose="05000000000000000000" pitchFamily="2" charset="2"/>
              <a:buChar char=""/>
            </a:pPr>
            <a:endParaRPr lang="en-US" altLang="zh-CN" sz="3200" dirty="0"/>
          </a:p>
          <a:p>
            <a:r>
              <a:rPr lang="zh-CN" altLang="en-US" dirty="0"/>
              <a:t>注意点</a:t>
            </a:r>
            <a:endParaRPr lang="en-US" altLang="zh-CN" dirty="0"/>
          </a:p>
          <a:p>
            <a:pPr lvl="1"/>
            <a:r>
              <a:rPr lang="zh-CN" altLang="zh-CN" dirty="0"/>
              <a:t>软件测试</a:t>
            </a:r>
            <a:r>
              <a:rPr lang="zh-CN" altLang="en-US" dirty="0"/>
              <a:t>是</a:t>
            </a:r>
            <a:r>
              <a:rPr lang="zh-CN" altLang="zh-CN" dirty="0"/>
              <a:t>通过</a:t>
            </a:r>
            <a:r>
              <a:rPr lang="zh-CN" altLang="zh-CN" b="1" dirty="0">
                <a:solidFill>
                  <a:srgbClr val="C00000"/>
                </a:solidFill>
              </a:rPr>
              <a:t>运行程序</a:t>
            </a:r>
            <a:r>
              <a:rPr lang="zh-CN" altLang="zh-CN" dirty="0"/>
              <a:t>的方式来发现潜藏缺陷</a:t>
            </a:r>
            <a:r>
              <a:rPr lang="zh-CN" altLang="en-US" dirty="0"/>
              <a:t>，</a:t>
            </a:r>
            <a:r>
              <a:rPr lang="zh-CN" altLang="zh-CN" dirty="0"/>
              <a:t>这和</a:t>
            </a:r>
            <a:r>
              <a:rPr lang="zh-CN" altLang="zh-CN" b="1" dirty="0">
                <a:solidFill>
                  <a:srgbClr val="C00000"/>
                </a:solidFill>
              </a:rPr>
              <a:t>代码走查、静态分析</a:t>
            </a:r>
            <a:r>
              <a:rPr lang="zh-CN" altLang="zh-CN" dirty="0"/>
              <a:t>形成鲜明对比。</a:t>
            </a:r>
            <a:endParaRPr lang="en-US" altLang="zh-CN" dirty="0"/>
          </a:p>
          <a:p>
            <a:pPr lvl="1"/>
            <a:r>
              <a:rPr lang="zh-CN" altLang="en-US" dirty="0"/>
              <a:t>它</a:t>
            </a:r>
            <a:r>
              <a:rPr lang="zh-CN" altLang="zh-CN" dirty="0"/>
              <a:t>只负责发现缺陷，不负责修复和纠正缺陷</a:t>
            </a:r>
            <a:endParaRPr lang="en-US" altLang="zh-CN" dirty="0"/>
          </a:p>
          <a:p>
            <a:pPr lvl="1"/>
            <a:endParaRPr lang="zh-CN" altLang="en-US" dirty="0"/>
          </a:p>
          <a:p>
            <a:pPr lvl="1"/>
            <a:endParaRPr lang="zh-CN" alt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单元测试的结果是什么？</a:t>
            </a:r>
          </a:p>
        </p:txBody>
      </p:sp>
      <p:sp>
        <p:nvSpPr>
          <p:cNvPr id="2" name="内容占位符 1"/>
          <p:cNvSpPr>
            <a:spLocks noGrp="1"/>
          </p:cNvSpPr>
          <p:nvPr>
            <p:ph idx="1"/>
          </p:nvPr>
        </p:nvSpPr>
        <p:spPr/>
        <p:txBody>
          <a:bodyPr/>
          <a:lstStyle/>
          <a:p>
            <a:r>
              <a:rPr lang="zh-CN" altLang="en-US" dirty="0"/>
              <a:t>程序单元测试报告</a:t>
            </a:r>
            <a:endParaRPr lang="en-US" altLang="zh-CN" dirty="0"/>
          </a:p>
          <a:p>
            <a:pPr lvl="1"/>
            <a:r>
              <a:rPr lang="zh-CN" altLang="en-US" dirty="0"/>
              <a:t>测试用例的设计</a:t>
            </a:r>
            <a:endParaRPr lang="en-US" altLang="zh-CN" dirty="0"/>
          </a:p>
          <a:p>
            <a:pPr lvl="1"/>
            <a:r>
              <a:rPr lang="zh-CN" altLang="en-US" dirty="0"/>
              <a:t>程序单元的运行</a:t>
            </a:r>
            <a:endParaRPr lang="en-US" altLang="zh-CN" dirty="0"/>
          </a:p>
          <a:p>
            <a:pPr lvl="1"/>
            <a:r>
              <a:rPr lang="zh-CN" altLang="en-US" dirty="0"/>
              <a:t>运行结果情况</a:t>
            </a:r>
            <a:endParaRPr lang="en-US" altLang="zh-CN" dirty="0"/>
          </a:p>
          <a:p>
            <a:pPr lvl="1"/>
            <a:r>
              <a:rPr lang="zh-CN" altLang="en-US" dirty="0"/>
              <a:t>是否与预期相符一致</a:t>
            </a:r>
            <a:endParaRPr lang="en-US" altLang="zh-CN" dirty="0"/>
          </a:p>
          <a:p>
            <a:pPr lvl="1"/>
            <a:endParaRPr lang="en-US" altLang="zh-CN" dirty="0"/>
          </a:p>
          <a:p>
            <a:r>
              <a:rPr lang="zh-CN" altLang="en-US" dirty="0"/>
              <a:t>谁负责撰写该报告</a:t>
            </a:r>
            <a:endParaRPr lang="en-US" altLang="zh-CN" dirty="0"/>
          </a:p>
          <a:p>
            <a:pPr lvl="1"/>
            <a:r>
              <a:rPr lang="zh-CN" altLang="en-US" dirty="0"/>
              <a:t>程序员</a:t>
            </a:r>
          </a:p>
        </p:txBody>
      </p:sp>
      <p:sp>
        <p:nvSpPr>
          <p:cNvPr id="6" name="矩形 5"/>
          <p:cNvSpPr/>
          <p:nvPr/>
        </p:nvSpPr>
        <p:spPr>
          <a:xfrm>
            <a:off x="6239222" y="1161368"/>
            <a:ext cx="5616624" cy="4247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dirty="0">
                <a:solidFill>
                  <a:srgbClr val="C00000"/>
                </a:solidFill>
              </a:rPr>
              <a:t>程序单元测试报告</a:t>
            </a:r>
          </a:p>
        </p:txBody>
      </p:sp>
    </p:spTree>
    <p:extLst>
      <p:ext uri="{BB962C8B-B14F-4D97-AF65-F5344CB8AC3E}">
        <p14:creationId xmlns:p14="http://schemas.microsoft.com/office/powerpoint/2010/main" val="184516174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单元测试的基本原则</a:t>
            </a:r>
          </a:p>
        </p:txBody>
      </p:sp>
      <p:sp>
        <p:nvSpPr>
          <p:cNvPr id="2" name="内容占位符 1"/>
          <p:cNvSpPr>
            <a:spLocks noGrp="1"/>
          </p:cNvSpPr>
          <p:nvPr>
            <p:ph idx="1"/>
          </p:nvPr>
        </p:nvSpPr>
        <p:spPr/>
        <p:txBody>
          <a:bodyPr>
            <a:normAutofit/>
          </a:bodyPr>
          <a:lstStyle/>
          <a:p>
            <a:r>
              <a:rPr lang="zh-CN" altLang="en-US" dirty="0"/>
              <a:t>由</a:t>
            </a:r>
            <a:r>
              <a:rPr lang="zh-CN" altLang="en-US" dirty="0">
                <a:solidFill>
                  <a:srgbClr val="C00000"/>
                </a:solidFill>
              </a:rPr>
              <a:t>程序设计人员</a:t>
            </a:r>
            <a:r>
              <a:rPr lang="zh-CN" altLang="en-US" dirty="0"/>
              <a:t>来完成</a:t>
            </a:r>
            <a:endParaRPr lang="en-US" altLang="zh-CN" dirty="0"/>
          </a:p>
          <a:p>
            <a:r>
              <a:rPr lang="zh-CN" altLang="en-US" dirty="0"/>
              <a:t>应在</a:t>
            </a:r>
            <a:r>
              <a:rPr lang="zh-CN" altLang="en-US" dirty="0">
                <a:solidFill>
                  <a:srgbClr val="C00000"/>
                </a:solidFill>
              </a:rPr>
              <a:t>基本功能</a:t>
            </a:r>
            <a:r>
              <a:rPr lang="en-US" altLang="zh-CN" dirty="0">
                <a:solidFill>
                  <a:srgbClr val="C00000"/>
                </a:solidFill>
              </a:rPr>
              <a:t>/</a:t>
            </a:r>
            <a:r>
              <a:rPr lang="zh-CN" altLang="en-US" dirty="0">
                <a:solidFill>
                  <a:srgbClr val="C00000"/>
                </a:solidFill>
              </a:rPr>
              <a:t>参数</a:t>
            </a:r>
            <a:r>
              <a:rPr lang="zh-CN" altLang="en-US" dirty="0"/>
              <a:t>上验证程序的正确性</a:t>
            </a:r>
          </a:p>
          <a:p>
            <a:r>
              <a:rPr lang="zh-CN" altLang="en-US" dirty="0"/>
              <a:t>应该产生</a:t>
            </a:r>
            <a:r>
              <a:rPr lang="zh-CN" altLang="en-US" dirty="0">
                <a:solidFill>
                  <a:srgbClr val="C00000"/>
                </a:solidFill>
              </a:rPr>
              <a:t>可重复、一致</a:t>
            </a:r>
            <a:r>
              <a:rPr lang="zh-CN" altLang="en-US" dirty="0"/>
              <a:t>的结果</a:t>
            </a:r>
          </a:p>
          <a:p>
            <a:r>
              <a:rPr lang="zh-CN" altLang="en-US" dirty="0"/>
              <a:t>具有</a:t>
            </a:r>
            <a:r>
              <a:rPr lang="zh-CN" altLang="en-US" dirty="0">
                <a:solidFill>
                  <a:srgbClr val="C00000"/>
                </a:solidFill>
              </a:rPr>
              <a:t>独立性</a:t>
            </a:r>
            <a:r>
              <a:rPr lang="zh-CN" altLang="en-US" dirty="0"/>
              <a:t>，单元测试运行</a:t>
            </a:r>
            <a:r>
              <a:rPr lang="en-US" altLang="zh-CN" dirty="0"/>
              <a:t>/</a:t>
            </a:r>
            <a:r>
              <a:rPr lang="zh-CN" altLang="en-US" dirty="0"/>
              <a:t>通过</a:t>
            </a:r>
            <a:r>
              <a:rPr lang="en-US" altLang="zh-CN" dirty="0"/>
              <a:t>/</a:t>
            </a:r>
            <a:r>
              <a:rPr lang="zh-CN" altLang="en-US" dirty="0"/>
              <a:t>失败不依赖于别的测试</a:t>
            </a:r>
          </a:p>
          <a:p>
            <a:r>
              <a:rPr lang="zh-CN" altLang="en-US" dirty="0"/>
              <a:t>应该覆盖所有</a:t>
            </a:r>
            <a:r>
              <a:rPr lang="zh-CN" altLang="en-US" dirty="0">
                <a:solidFill>
                  <a:srgbClr val="C00000"/>
                </a:solidFill>
              </a:rPr>
              <a:t>代码路径</a:t>
            </a:r>
          </a:p>
          <a:p>
            <a:r>
              <a:rPr lang="zh-CN" altLang="en-US" dirty="0"/>
              <a:t>应该集成到自动测试的框架中</a:t>
            </a:r>
          </a:p>
          <a:p>
            <a:r>
              <a:rPr lang="zh-CN" altLang="en-US" dirty="0"/>
              <a:t>必须和产品代码一起保存和维护</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p:txBody>
          <a:bodyPr/>
          <a:lstStyle/>
          <a:p>
            <a:r>
              <a:rPr lang="en-US" altLang="zh-CN" dirty="0"/>
              <a:t>3.4 </a:t>
            </a:r>
            <a:r>
              <a:rPr lang="zh-CN" altLang="en-US" dirty="0"/>
              <a:t>黑盒测试</a:t>
            </a:r>
          </a:p>
        </p:txBody>
      </p:sp>
      <p:sp>
        <p:nvSpPr>
          <p:cNvPr id="109572" name="Rectangle 4"/>
          <p:cNvSpPr>
            <a:spLocks noGrp="1" noChangeArrowheads="1"/>
          </p:cNvSpPr>
          <p:nvPr>
            <p:ph idx="1"/>
          </p:nvPr>
        </p:nvSpPr>
        <p:spPr>
          <a:xfrm>
            <a:off x="539750" y="1125538"/>
            <a:ext cx="7859712" cy="5040312"/>
          </a:xfrm>
        </p:spPr>
        <p:txBody>
          <a:bodyPr/>
          <a:lstStyle/>
          <a:p>
            <a:r>
              <a:rPr lang="zh-CN" altLang="en-US" dirty="0"/>
              <a:t>思想</a:t>
            </a:r>
          </a:p>
          <a:p>
            <a:pPr lvl="1"/>
            <a:r>
              <a:rPr lang="zh-CN" altLang="en-US" dirty="0"/>
              <a:t>根据已知的</a:t>
            </a:r>
            <a:r>
              <a:rPr lang="zh-CN" altLang="en-US" b="1" dirty="0">
                <a:solidFill>
                  <a:srgbClr val="C00000"/>
                </a:solidFill>
              </a:rPr>
              <a:t>程序功能和性能</a:t>
            </a:r>
            <a:r>
              <a:rPr lang="en-US" altLang="zh-CN" dirty="0"/>
              <a:t>(</a:t>
            </a:r>
            <a:r>
              <a:rPr lang="zh-CN" altLang="en-US" dirty="0"/>
              <a:t>而非内部细节</a:t>
            </a:r>
            <a:r>
              <a:rPr lang="en-US" altLang="zh-CN" dirty="0"/>
              <a:t>)</a:t>
            </a:r>
            <a:r>
              <a:rPr lang="zh-CN" altLang="en-US" dirty="0"/>
              <a:t>，设计测试用例并通过测试检验程序的每个功能和性能是否正常</a:t>
            </a:r>
          </a:p>
          <a:p>
            <a:r>
              <a:rPr lang="zh-CN" altLang="en-US" dirty="0"/>
              <a:t>依据</a:t>
            </a:r>
          </a:p>
          <a:p>
            <a:pPr lvl="1"/>
            <a:r>
              <a:rPr lang="zh-CN" altLang="en-US" dirty="0"/>
              <a:t>程序的</a:t>
            </a:r>
            <a:r>
              <a:rPr lang="zh-CN" altLang="en-US" b="1" dirty="0">
                <a:solidFill>
                  <a:srgbClr val="C00000"/>
                </a:solidFill>
              </a:rPr>
              <a:t>功能和性能描述</a:t>
            </a:r>
          </a:p>
          <a:p>
            <a:r>
              <a:rPr lang="zh-CN" altLang="en-US" dirty="0"/>
              <a:t>特点</a:t>
            </a:r>
          </a:p>
          <a:p>
            <a:pPr lvl="1"/>
            <a:r>
              <a:rPr lang="zh-CN" altLang="en-US" dirty="0"/>
              <a:t>知道程序功能和性能，不必了解程序内部结构和处理细节</a:t>
            </a:r>
          </a:p>
        </p:txBody>
      </p:sp>
      <p:sp>
        <p:nvSpPr>
          <p:cNvPr id="2" name="立方体 1"/>
          <p:cNvSpPr/>
          <p:nvPr/>
        </p:nvSpPr>
        <p:spPr>
          <a:xfrm>
            <a:off x="9544707" y="1880828"/>
            <a:ext cx="2088232" cy="1728192"/>
          </a:xfrm>
          <a:prstGeom prst="cube">
            <a:avLst/>
          </a:prstGeom>
          <a:solidFill>
            <a:schemeClr val="bg1">
              <a:lumMod val="50000"/>
            </a:schemeClr>
          </a:solidFill>
          <a:ln w="25400">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dk1"/>
              </a:solidFill>
            </a:endParaRPr>
          </a:p>
        </p:txBody>
      </p:sp>
      <p:sp>
        <p:nvSpPr>
          <p:cNvPr id="8" name="矩形 7"/>
          <p:cNvSpPr/>
          <p:nvPr/>
        </p:nvSpPr>
        <p:spPr>
          <a:xfrm>
            <a:off x="9047534" y="3825044"/>
            <a:ext cx="2988332" cy="1448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solidFill>
                  <a:srgbClr val="C00000"/>
                </a:solidFill>
                <a:latin typeface="微软雅黑" panose="020B0503020204020204" pitchFamily="34" charset="-122"/>
                <a:ea typeface="微软雅黑" panose="020B0503020204020204" pitchFamily="34" charset="-122"/>
              </a:rPr>
              <a:t>只清楚模块的外在功能，不清楚其内部的控制逻辑和算法</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黑盒测试发现的缺陷类型</a:t>
            </a:r>
          </a:p>
        </p:txBody>
      </p:sp>
      <p:sp>
        <p:nvSpPr>
          <p:cNvPr id="2" name="内容占位符 1"/>
          <p:cNvSpPr>
            <a:spLocks noGrp="1"/>
          </p:cNvSpPr>
          <p:nvPr>
            <p:ph idx="1"/>
          </p:nvPr>
        </p:nvSpPr>
        <p:spPr/>
        <p:txBody>
          <a:bodyPr/>
          <a:lstStyle/>
          <a:p>
            <a:r>
              <a:rPr lang="zh-CN" altLang="zh-CN" dirty="0"/>
              <a:t>测试软件系统是否</a:t>
            </a:r>
            <a:r>
              <a:rPr lang="zh-CN" altLang="zh-CN" dirty="0">
                <a:solidFill>
                  <a:srgbClr val="C00000"/>
                </a:solidFill>
              </a:rPr>
              <a:t>满足功能要求</a:t>
            </a:r>
          </a:p>
          <a:p>
            <a:pPr lvl="1"/>
            <a:r>
              <a:rPr lang="zh-CN" altLang="zh-CN" dirty="0"/>
              <a:t>不正确或遗漏的功能</a:t>
            </a:r>
          </a:p>
          <a:p>
            <a:pPr lvl="1"/>
            <a:r>
              <a:rPr lang="zh-CN" altLang="en-US" dirty="0"/>
              <a:t>模块接口的</a:t>
            </a:r>
            <a:r>
              <a:rPr lang="zh-CN" altLang="zh-CN" dirty="0"/>
              <a:t>错误</a:t>
            </a:r>
          </a:p>
          <a:p>
            <a:pPr lvl="1"/>
            <a:r>
              <a:rPr lang="zh-CN" altLang="zh-CN" dirty="0"/>
              <a:t>数据结构或外部数据库访问错误</a:t>
            </a:r>
          </a:p>
          <a:p>
            <a:pPr lvl="1"/>
            <a:r>
              <a:rPr lang="zh-CN" altLang="zh-CN" dirty="0"/>
              <a:t>性能</a:t>
            </a:r>
            <a:r>
              <a:rPr lang="zh-CN" altLang="en-US" dirty="0"/>
              <a:t>的</a:t>
            </a:r>
            <a:r>
              <a:rPr lang="zh-CN" altLang="zh-CN" dirty="0"/>
              <a:t>错误</a:t>
            </a:r>
          </a:p>
          <a:p>
            <a:pPr lvl="1"/>
            <a:r>
              <a:rPr lang="zh-CN" altLang="zh-CN" dirty="0"/>
              <a:t>初始化和终止条件错误</a:t>
            </a:r>
            <a:endParaRPr lang="zh-CN" alt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黑盒测试的特点</a:t>
            </a:r>
            <a:endParaRPr lang="zh-CN" altLang="en-US" dirty="0"/>
          </a:p>
        </p:txBody>
      </p:sp>
      <p:sp>
        <p:nvSpPr>
          <p:cNvPr id="2" name="内容占位符 1"/>
          <p:cNvSpPr>
            <a:spLocks noGrp="1"/>
          </p:cNvSpPr>
          <p:nvPr>
            <p:ph idx="1"/>
          </p:nvPr>
        </p:nvSpPr>
        <p:spPr/>
        <p:txBody>
          <a:bodyPr/>
          <a:lstStyle/>
          <a:p>
            <a:r>
              <a:rPr lang="zh-CN" altLang="zh-CN" dirty="0">
                <a:solidFill>
                  <a:srgbClr val="C00000"/>
                </a:solidFill>
              </a:rPr>
              <a:t>黑盒测试与软件如何实现无关</a:t>
            </a:r>
            <a:r>
              <a:rPr lang="zh-CN" altLang="zh-CN" dirty="0"/>
              <a:t>，如果软件实现发生变化，测试用例仍然可以使用</a:t>
            </a:r>
            <a:endParaRPr lang="en-US" altLang="zh-CN" dirty="0"/>
          </a:p>
          <a:p>
            <a:endParaRPr lang="zh-CN" altLang="zh-CN" dirty="0"/>
          </a:p>
          <a:p>
            <a:r>
              <a:rPr lang="zh-CN" altLang="en-US" dirty="0"/>
              <a:t>黑盒</a:t>
            </a:r>
            <a:r>
              <a:rPr lang="zh-CN" altLang="zh-CN" dirty="0"/>
              <a:t>测试用例的开发可以与软件实现</a:t>
            </a:r>
            <a:r>
              <a:rPr lang="zh-CN" altLang="zh-CN" dirty="0">
                <a:solidFill>
                  <a:srgbClr val="C00000"/>
                </a:solidFill>
              </a:rPr>
              <a:t>并行进行</a:t>
            </a:r>
            <a:r>
              <a:rPr lang="zh-CN" altLang="zh-CN" dirty="0"/>
              <a:t>，能够缩短软件开发周期</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81614" y="4082988"/>
            <a:ext cx="4824536" cy="244827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684020" y="5225113"/>
            <a:ext cx="2222675" cy="1095945"/>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9739994" y="4440930"/>
            <a:ext cx="1863824" cy="1544354"/>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8255446" y="4185084"/>
            <a:ext cx="1332148" cy="100811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930" name="Rectangle 2"/>
          <p:cNvSpPr>
            <a:spLocks noGrp="1" noChangeArrowheads="1"/>
          </p:cNvSpPr>
          <p:nvPr>
            <p:ph type="title"/>
          </p:nvPr>
        </p:nvSpPr>
        <p:spPr/>
        <p:txBody>
          <a:bodyPr/>
          <a:lstStyle/>
          <a:p>
            <a:r>
              <a:rPr lang="zh-CN" altLang="en-US" dirty="0"/>
              <a:t>黑盒测试</a:t>
            </a:r>
            <a:r>
              <a:rPr lang="en-US" altLang="zh-CN" dirty="0"/>
              <a:t>-</a:t>
            </a:r>
            <a:r>
              <a:rPr lang="zh-CN" altLang="en-US" dirty="0"/>
              <a:t>等价分类法</a:t>
            </a:r>
            <a:endParaRPr lang="en-US" altLang="zh-CN" dirty="0"/>
          </a:p>
        </p:txBody>
      </p:sp>
      <p:sp>
        <p:nvSpPr>
          <p:cNvPr id="124931" name="Rectangle 3"/>
          <p:cNvSpPr>
            <a:spLocks noGrp="1" noChangeArrowheads="1"/>
          </p:cNvSpPr>
          <p:nvPr>
            <p:ph idx="1"/>
          </p:nvPr>
        </p:nvSpPr>
        <p:spPr/>
        <p:txBody>
          <a:bodyPr/>
          <a:lstStyle/>
          <a:p>
            <a:r>
              <a:rPr lang="zh-CN" altLang="en-US" dirty="0"/>
              <a:t>思想</a:t>
            </a:r>
          </a:p>
          <a:p>
            <a:pPr lvl="1"/>
            <a:r>
              <a:rPr lang="zh-CN" altLang="en-US" dirty="0"/>
              <a:t>把程序的</a:t>
            </a:r>
            <a:r>
              <a:rPr lang="zh-CN" altLang="en-US" b="1" dirty="0">
                <a:solidFill>
                  <a:srgbClr val="C00000"/>
                </a:solidFill>
              </a:rPr>
              <a:t>输入数据集合</a:t>
            </a:r>
            <a:r>
              <a:rPr lang="zh-CN" altLang="en-US" dirty="0"/>
              <a:t>按输入条件划分为若干个</a:t>
            </a:r>
            <a:r>
              <a:rPr lang="zh-CN" altLang="en-US" b="1" dirty="0">
                <a:solidFill>
                  <a:srgbClr val="C00000"/>
                </a:solidFill>
              </a:rPr>
              <a:t>等价类</a:t>
            </a:r>
            <a:endParaRPr lang="en-US" altLang="zh-CN" b="1" dirty="0">
              <a:solidFill>
                <a:srgbClr val="C00000"/>
              </a:solidFill>
            </a:endParaRPr>
          </a:p>
          <a:p>
            <a:pPr lvl="1"/>
            <a:r>
              <a:rPr lang="zh-CN" altLang="en-US" dirty="0"/>
              <a:t>每一个等价类对于输入条件而言为一组有效或无效的输入</a:t>
            </a:r>
            <a:endParaRPr lang="en-US" altLang="zh-CN" dirty="0"/>
          </a:p>
          <a:p>
            <a:pPr lvl="1"/>
            <a:r>
              <a:rPr lang="zh-CN" altLang="en-US" dirty="0"/>
              <a:t>为每一个</a:t>
            </a:r>
            <a:r>
              <a:rPr lang="zh-CN" altLang="en-US" b="1" dirty="0">
                <a:solidFill>
                  <a:srgbClr val="C00000"/>
                </a:solidFill>
              </a:rPr>
              <a:t>等价类</a:t>
            </a:r>
            <a:r>
              <a:rPr lang="zh-CN" altLang="en-US" dirty="0"/>
              <a:t>设计一个</a:t>
            </a:r>
            <a:r>
              <a:rPr lang="zh-CN" altLang="en-US" b="1" dirty="0">
                <a:solidFill>
                  <a:srgbClr val="C00000"/>
                </a:solidFill>
              </a:rPr>
              <a:t>测试用例</a:t>
            </a:r>
          </a:p>
          <a:p>
            <a:r>
              <a:rPr lang="zh-CN" altLang="en-US" dirty="0"/>
              <a:t>优点</a:t>
            </a:r>
          </a:p>
          <a:p>
            <a:pPr lvl="1"/>
            <a:r>
              <a:rPr lang="zh-CN" altLang="en-US" dirty="0"/>
              <a:t>减少测试次数，不丢失发现错误的机会</a:t>
            </a:r>
          </a:p>
        </p:txBody>
      </p:sp>
      <p:sp>
        <p:nvSpPr>
          <p:cNvPr id="3" name="椭圆 2"/>
          <p:cNvSpPr/>
          <p:nvPr/>
        </p:nvSpPr>
        <p:spPr>
          <a:xfrm>
            <a:off x="8363458"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7787394" y="5557061"/>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9239992"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11171770" y="4894312"/>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9798682" y="499606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8812154"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10014706" y="527158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9029719" y="57199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0451690" y="5711608"/>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255446" y="54151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935192" y="4888048"/>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20658" y="428359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490347"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10325456" y="4558539"/>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9277858"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10451690" y="50023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9371570"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10811730" y="53071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a:extLst>
              <a:ext uri="{FF2B5EF4-FFF2-40B4-BE49-F238E27FC236}">
                <a16:creationId xmlns:a16="http://schemas.microsoft.com/office/drawing/2014/main" id="{5B2A5801-74F7-474D-829E-6B1243645D0E}"/>
              </a:ext>
            </a:extLst>
          </p:cNvPr>
          <p:cNvSpPr/>
          <p:nvPr/>
        </p:nvSpPr>
        <p:spPr>
          <a:xfrm>
            <a:off x="4517252" y="4632952"/>
            <a:ext cx="2459984" cy="1493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每个等价类中的数据具有相同的测试特征</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dirty="0"/>
              <a:t>等价分类法的基本原则</a:t>
            </a:r>
            <a:endParaRPr lang="en-US" altLang="zh-CN" dirty="0"/>
          </a:p>
        </p:txBody>
      </p:sp>
      <p:sp>
        <p:nvSpPr>
          <p:cNvPr id="125955" name="Rectangle 3"/>
          <p:cNvSpPr>
            <a:spLocks noGrp="1" noChangeArrowheads="1"/>
          </p:cNvSpPr>
          <p:nvPr>
            <p:ph idx="1"/>
          </p:nvPr>
        </p:nvSpPr>
        <p:spPr/>
        <p:txBody>
          <a:bodyPr>
            <a:normAutofit fontScale="85000" lnSpcReduction="10000"/>
          </a:bodyPr>
          <a:lstStyle/>
          <a:p>
            <a:r>
              <a:rPr lang="zh-CN" altLang="en-US" dirty="0">
                <a:solidFill>
                  <a:srgbClr val="C00000"/>
                </a:solidFill>
              </a:rPr>
              <a:t>如果输入条件为一范围</a:t>
            </a:r>
          </a:p>
          <a:p>
            <a:pPr lvl="1"/>
            <a:r>
              <a:rPr lang="zh-CN" altLang="en-US" dirty="0"/>
              <a:t>划分出三个等价类</a:t>
            </a:r>
            <a:endParaRPr lang="en-US" altLang="zh-CN" dirty="0"/>
          </a:p>
          <a:p>
            <a:pPr lvl="1"/>
            <a:r>
              <a:rPr lang="en-US" altLang="zh-CN" dirty="0"/>
              <a:t>(1) </a:t>
            </a:r>
            <a:r>
              <a:rPr lang="zh-CN" altLang="en-US" dirty="0"/>
              <a:t>有效等价类</a:t>
            </a:r>
            <a:r>
              <a:rPr lang="en-US" altLang="zh-CN" dirty="0"/>
              <a:t>(</a:t>
            </a:r>
            <a:r>
              <a:rPr lang="zh-CN" altLang="en-US" dirty="0"/>
              <a:t>在范围内</a:t>
            </a:r>
            <a:r>
              <a:rPr lang="en-US" altLang="zh-CN" dirty="0"/>
              <a:t>)</a:t>
            </a:r>
            <a:r>
              <a:rPr lang="zh-CN" altLang="en-US" dirty="0"/>
              <a:t>，</a:t>
            </a:r>
            <a:r>
              <a:rPr lang="en-US" altLang="zh-CN" dirty="0"/>
              <a:t>(2) </a:t>
            </a:r>
            <a:r>
              <a:rPr lang="zh-CN" altLang="en-US" dirty="0"/>
              <a:t>大于输入最大值，</a:t>
            </a:r>
            <a:r>
              <a:rPr lang="en-US" altLang="zh-CN" dirty="0"/>
              <a:t>(3)</a:t>
            </a:r>
            <a:r>
              <a:rPr lang="zh-CN" altLang="en-US" dirty="0"/>
              <a:t>小于输入最少值</a:t>
            </a:r>
          </a:p>
          <a:p>
            <a:r>
              <a:rPr lang="zh-CN" altLang="en-US" dirty="0">
                <a:solidFill>
                  <a:srgbClr val="C00000"/>
                </a:solidFill>
              </a:rPr>
              <a:t>如果输入条件为一值</a:t>
            </a:r>
          </a:p>
          <a:p>
            <a:pPr lvl="1"/>
            <a:r>
              <a:rPr lang="zh-CN" altLang="en-US" dirty="0"/>
              <a:t>划分为三个等价类</a:t>
            </a:r>
            <a:endParaRPr lang="en-US" altLang="zh-CN" dirty="0"/>
          </a:p>
          <a:p>
            <a:pPr lvl="1"/>
            <a:r>
              <a:rPr lang="en-US" altLang="zh-CN" dirty="0"/>
              <a:t>(</a:t>
            </a:r>
            <a:r>
              <a:rPr lang="en-US" altLang="zh-CN" dirty="0">
                <a:sym typeface="Wingdings" panose="05000000000000000000" pitchFamily="2" charset="2"/>
              </a:rPr>
              <a:t>1) </a:t>
            </a:r>
            <a:r>
              <a:rPr lang="zh-CN" altLang="en-US" dirty="0"/>
              <a:t>有效，</a:t>
            </a:r>
            <a:r>
              <a:rPr lang="en-US" altLang="zh-CN" dirty="0"/>
              <a:t>(2) </a:t>
            </a:r>
            <a:r>
              <a:rPr lang="zh-CN" altLang="en-US" dirty="0"/>
              <a:t>大于，</a:t>
            </a:r>
            <a:r>
              <a:rPr lang="en-US" altLang="zh-CN" dirty="0"/>
              <a:t>(3) </a:t>
            </a:r>
            <a:r>
              <a:rPr lang="zh-CN" altLang="en-US" dirty="0"/>
              <a:t>小于</a:t>
            </a:r>
          </a:p>
          <a:p>
            <a:r>
              <a:rPr lang="zh-CN" altLang="en-US" dirty="0">
                <a:solidFill>
                  <a:srgbClr val="C00000"/>
                </a:solidFill>
              </a:rPr>
              <a:t>如果输入条件为集合</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在集合内</a:t>
            </a:r>
            <a:r>
              <a:rPr lang="en-US" altLang="zh-CN" dirty="0"/>
              <a:t>)</a:t>
            </a:r>
            <a:r>
              <a:rPr lang="zh-CN" altLang="en-US" dirty="0"/>
              <a:t>，</a:t>
            </a:r>
            <a:r>
              <a:rPr lang="en-US" altLang="zh-CN" dirty="0"/>
              <a:t>(2) </a:t>
            </a:r>
            <a:r>
              <a:rPr lang="zh-CN" altLang="en-US" dirty="0"/>
              <a:t>无效</a:t>
            </a:r>
            <a:r>
              <a:rPr lang="en-US" altLang="zh-CN" dirty="0"/>
              <a:t>(</a:t>
            </a:r>
            <a:r>
              <a:rPr lang="zh-CN" altLang="en-US" dirty="0"/>
              <a:t>在集合外</a:t>
            </a:r>
            <a:r>
              <a:rPr lang="en-US" altLang="zh-CN" dirty="0"/>
              <a:t>)</a:t>
            </a:r>
          </a:p>
          <a:p>
            <a:r>
              <a:rPr lang="zh-CN" altLang="en-US" dirty="0">
                <a:solidFill>
                  <a:srgbClr val="C00000"/>
                </a:solidFill>
              </a:rPr>
              <a:t>如果输入条件为一个布尔量</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此布尔量</a:t>
            </a:r>
            <a:r>
              <a:rPr lang="en-US" altLang="zh-CN" dirty="0"/>
              <a:t>)</a:t>
            </a:r>
            <a:r>
              <a:rPr lang="zh-CN" altLang="en-US" dirty="0"/>
              <a:t>，</a:t>
            </a:r>
            <a:r>
              <a:rPr lang="en-US" altLang="zh-CN" dirty="0"/>
              <a:t>(2)</a:t>
            </a:r>
            <a:r>
              <a:rPr lang="zh-CN" altLang="en-US" dirty="0"/>
              <a:t>无效</a:t>
            </a:r>
            <a:r>
              <a:rPr lang="en-US" altLang="zh-CN" dirty="0"/>
              <a:t>(</a:t>
            </a:r>
            <a:r>
              <a:rPr lang="zh-CN" altLang="en-US" dirty="0"/>
              <a:t>布尔量的非</a:t>
            </a:r>
            <a:r>
              <a:rPr lang="en-US" altLang="zh-CN" dirty="0"/>
              <a:t>)</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等价分类法示例</a:t>
            </a:r>
          </a:p>
        </p:txBody>
      </p:sp>
      <p:sp>
        <p:nvSpPr>
          <p:cNvPr id="126979" name="Rectangle 3"/>
          <p:cNvSpPr>
            <a:spLocks noGrp="1" noChangeArrowheads="1"/>
          </p:cNvSpPr>
          <p:nvPr>
            <p:ph idx="1"/>
          </p:nvPr>
        </p:nvSpPr>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z = </a:t>
            </a:r>
            <a:r>
              <a:rPr lang="en-US" altLang="zh-CN" dirty="0" err="1">
                <a:latin typeface="Times New Roman" panose="02020603050405020304" pitchFamily="18" charset="0"/>
                <a:cs typeface="Times New Roman" panose="02020603050405020304" pitchFamily="18" charset="0"/>
              </a:rPr>
              <a:t>func</a:t>
            </a:r>
            <a:r>
              <a:rPr lang="en-US" altLang="zh-CN" dirty="0">
                <a:latin typeface="Times New Roman" panose="02020603050405020304" pitchFamily="18" charset="0"/>
                <a:cs typeface="Times New Roman" panose="02020603050405020304" pitchFamily="18" charset="0"/>
              </a:rPr>
              <a:t>(x, y):</a:t>
            </a:r>
          </a:p>
          <a:p>
            <a:pPr lvl="1"/>
            <a:r>
              <a:rPr lang="zh-CN" altLang="en-US" dirty="0">
                <a:latin typeface="Times New Roman" panose="02020603050405020304" pitchFamily="18" charset="0"/>
                <a:cs typeface="Times New Roman" panose="02020603050405020304" pitchFamily="18" charset="0"/>
              </a:rPr>
              <a:t>当 </a:t>
            </a:r>
            <a:r>
              <a:rPr lang="en-US" altLang="zh-CN" dirty="0">
                <a:solidFill>
                  <a:srgbClr val="C00000"/>
                </a:solidFill>
                <a:latin typeface="Times New Roman" panose="02020603050405020304" pitchFamily="18" charset="0"/>
                <a:cs typeface="Times New Roman" panose="02020603050405020304" pitchFamily="18" charset="0"/>
              </a:rPr>
              <a:t>0 &lt; x &lt; 1024 </a:t>
            </a:r>
            <a:r>
              <a:rPr lang="zh-CN" altLang="en-US" dirty="0">
                <a:solidFill>
                  <a:srgbClr val="C00000"/>
                </a:solidFill>
                <a:latin typeface="Times New Roman" panose="02020603050405020304" pitchFamily="18" charset="0"/>
                <a:cs typeface="Times New Roman" panose="02020603050405020304" pitchFamily="18" charset="0"/>
              </a:rPr>
              <a:t>且 </a:t>
            </a:r>
            <a:r>
              <a:rPr lang="en-US" altLang="zh-CN" dirty="0">
                <a:solidFill>
                  <a:srgbClr val="C00000"/>
                </a:solidFill>
                <a:latin typeface="Times New Roman" panose="02020603050405020304" pitchFamily="18" charset="0"/>
                <a:cs typeface="Times New Roman" panose="02020603050405020304" pitchFamily="18" charset="0"/>
              </a:rPr>
              <a:t>y = 0</a:t>
            </a:r>
            <a:r>
              <a:rPr lang="en-US" altLang="zh-CN" dirty="0">
                <a:latin typeface="Times New Roman" panose="02020603050405020304" pitchFamily="18" charset="0"/>
                <a:cs typeface="Times New Roman" panose="02020603050405020304" pitchFamily="18" charset="0"/>
              </a:rPr>
              <a:t>,   z = -1</a:t>
            </a:r>
          </a:p>
          <a:p>
            <a:pPr lvl="1"/>
            <a:r>
              <a:rPr lang="zh-CN" altLang="en-US" dirty="0">
                <a:latin typeface="Times New Roman" panose="02020603050405020304" pitchFamily="18" charset="0"/>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z = x * </a:t>
            </a:r>
            <a:r>
              <a:rPr lang="en-US" altLang="zh-CN" dirty="0" err="1">
                <a:latin typeface="Times New Roman" panose="02020603050405020304" pitchFamily="18" charset="0"/>
                <a:cs typeface="Times New Roman" panose="02020603050405020304" pitchFamily="18" charset="0"/>
              </a:rPr>
              <a:t>lg</a:t>
            </a:r>
            <a:r>
              <a:rPr lang="en-US" altLang="zh-CN" dirty="0">
                <a:latin typeface="Times New Roman" panose="02020603050405020304" pitchFamily="18" charset="0"/>
                <a:cs typeface="Times New Roman" panose="02020603050405020304" pitchFamily="18" charset="0"/>
              </a:rPr>
              <a:t>(y)</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(0, 1024)</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[1024, +#) </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(0, +#)</a:t>
            </a:r>
          </a:p>
          <a:p>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7331F35-846B-4D03-8184-7BDEAE42D6EC}"/>
              </a:ext>
            </a:extLst>
          </p:cNvPr>
          <p:cNvSpPr/>
          <p:nvPr/>
        </p:nvSpPr>
        <p:spPr>
          <a:xfrm>
            <a:off x="6347234" y="1580494"/>
            <a:ext cx="5508612" cy="4512802"/>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buFont typeface="+mj-ea"/>
              <a:buAutoNum type="circleNumDbPlain"/>
            </a:pPr>
            <a:r>
              <a:rPr lang="en-US" altLang="zh-CN" sz="2800" dirty="0">
                <a:solidFill>
                  <a:schemeClr val="bg1"/>
                </a:solidFill>
                <a:latin typeface="+mj-lt"/>
                <a:ea typeface="微软雅黑" panose="020B0503020204020204" charset="-122"/>
              </a:rPr>
              <a:t>X=1,y=0, z=-1</a:t>
            </a:r>
          </a:p>
          <a:p>
            <a:pPr marL="457200" indent="-457200">
              <a:buFont typeface="+mj-ea"/>
              <a:buAutoNum type="circleNumDbPlain"/>
            </a:pPr>
            <a:r>
              <a:rPr lang="en-US" altLang="zh-CN" sz="2800" dirty="0">
                <a:solidFill>
                  <a:schemeClr val="bg1"/>
                </a:solidFill>
                <a:latin typeface="+mj-lt"/>
                <a:ea typeface="微软雅黑" panose="020B0503020204020204" charset="-122"/>
              </a:rPr>
              <a:t>X=1,y=-1, z=**</a:t>
            </a:r>
          </a:p>
          <a:p>
            <a:pPr marL="457200" indent="-457200">
              <a:buFont typeface="+mj-ea"/>
              <a:buAutoNum type="circleNumDbPlain"/>
            </a:pPr>
            <a:r>
              <a:rPr lang="en-US" altLang="zh-CN" sz="2800" dirty="0">
                <a:solidFill>
                  <a:schemeClr val="bg1"/>
                </a:solidFill>
                <a:latin typeface="+mj-lt"/>
                <a:ea typeface="微软雅黑" panose="020B0503020204020204" charset="-122"/>
              </a:rPr>
              <a:t>X=1,y=1 , z=**</a:t>
            </a:r>
          </a:p>
          <a:p>
            <a:pPr marL="457200" indent="-457200">
              <a:buFont typeface="+mj-ea"/>
              <a:buAutoNum type="circleNumDbPlain"/>
            </a:pPr>
            <a:r>
              <a:rPr lang="en-US" altLang="zh-CN" sz="2800" dirty="0">
                <a:solidFill>
                  <a:schemeClr val="bg1"/>
                </a:solidFill>
                <a:latin typeface="+mj-lt"/>
                <a:ea typeface="微软雅黑" panose="020B0503020204020204" charset="-122"/>
              </a:rPr>
              <a:t>X=0,y=1 , z=**</a:t>
            </a:r>
          </a:p>
          <a:p>
            <a:pPr marL="457200" indent="-457200">
              <a:buFont typeface="+mj-ea"/>
              <a:buAutoNum type="circleNumDbPlain"/>
            </a:pPr>
            <a:r>
              <a:rPr lang="en-US" altLang="zh-CN" sz="2800" dirty="0">
                <a:solidFill>
                  <a:schemeClr val="bg1"/>
                </a:solidFill>
                <a:latin typeface="+mj-lt"/>
                <a:ea typeface="微软雅黑" panose="020B0503020204020204" charset="-122"/>
              </a:rPr>
              <a:t>X=0,y=-1 , z=**</a:t>
            </a:r>
          </a:p>
          <a:p>
            <a:pPr marL="457200" indent="-457200">
              <a:buFont typeface="+mj-ea"/>
              <a:buAutoNum type="circleNumDbPlain"/>
            </a:pPr>
            <a:r>
              <a:rPr lang="en-US" altLang="zh-CN" sz="2800" dirty="0">
                <a:solidFill>
                  <a:schemeClr val="bg1"/>
                </a:solidFill>
                <a:latin typeface="+mj-lt"/>
                <a:ea typeface="微软雅黑" panose="020B0503020204020204" charset="-122"/>
              </a:rPr>
              <a:t>X=0,y=1 , z=**</a:t>
            </a:r>
          </a:p>
          <a:p>
            <a:pPr marL="457200" indent="-457200">
              <a:buFont typeface="+mj-ea"/>
              <a:buAutoNum type="circleNumDbPlain"/>
            </a:pPr>
            <a:r>
              <a:rPr lang="en-US" altLang="zh-CN" sz="2800" dirty="0">
                <a:solidFill>
                  <a:schemeClr val="bg1"/>
                </a:solidFill>
                <a:latin typeface="+mj-lt"/>
                <a:ea typeface="微软雅黑" panose="020B0503020204020204" charset="-122"/>
              </a:rPr>
              <a:t>X=2000,y=0 , z=**</a:t>
            </a:r>
          </a:p>
          <a:p>
            <a:pPr marL="457200" indent="-457200">
              <a:buFont typeface="+mj-ea"/>
              <a:buAutoNum type="circleNumDbPlain"/>
            </a:pPr>
            <a:r>
              <a:rPr lang="en-US" altLang="zh-CN" sz="2800" dirty="0">
                <a:solidFill>
                  <a:schemeClr val="bg1"/>
                </a:solidFill>
                <a:latin typeface="+mj-lt"/>
                <a:ea typeface="微软雅黑" panose="020B0503020204020204" charset="-122"/>
              </a:rPr>
              <a:t>X=2000,y=-100 , z=**</a:t>
            </a:r>
          </a:p>
          <a:p>
            <a:pPr marL="457200" indent="-457200">
              <a:buFont typeface="+mj-ea"/>
              <a:buAutoNum type="circleNumDbPlain"/>
            </a:pPr>
            <a:r>
              <a:rPr lang="en-US" altLang="zh-CN" sz="2800" dirty="0">
                <a:solidFill>
                  <a:schemeClr val="bg1"/>
                </a:solidFill>
                <a:latin typeface="+mj-lt"/>
                <a:ea typeface="微软雅黑" panose="020B0503020204020204" charset="-122"/>
              </a:rPr>
              <a:t>X=2000,y=200 , z=**</a:t>
            </a:r>
            <a:endParaRPr lang="zh-CN" altLang="en-US" sz="2800" dirty="0">
              <a:solidFill>
                <a:schemeClr val="bg1"/>
              </a:solidFill>
              <a:latin typeface="+mj-lt"/>
              <a:ea typeface="微软雅黑" panose="020B0503020204020204" charset="-122"/>
            </a:endParaRPr>
          </a:p>
        </p:txBody>
      </p:sp>
      <p:sp>
        <p:nvSpPr>
          <p:cNvPr id="8" name="矩形 7">
            <a:extLst>
              <a:ext uri="{FF2B5EF4-FFF2-40B4-BE49-F238E27FC236}">
                <a16:creationId xmlns:a16="http://schemas.microsoft.com/office/drawing/2014/main" id="{C8918928-0722-4E3A-B792-32E092E93DFA}"/>
              </a:ext>
            </a:extLst>
          </p:cNvPr>
          <p:cNvSpPr/>
          <p:nvPr/>
        </p:nvSpPr>
        <p:spPr>
          <a:xfrm>
            <a:off x="7499362" y="830328"/>
            <a:ext cx="3312368" cy="756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设计的</a:t>
            </a:r>
            <a:r>
              <a:rPr lang="en-US" altLang="zh-CN" sz="2800" dirty="0">
                <a:solidFill>
                  <a:srgbClr val="C00000"/>
                </a:solidFill>
                <a:latin typeface="微软雅黑" panose="020B0503020204020204" pitchFamily="34" charset="-122"/>
                <a:ea typeface="微软雅黑" panose="020B0503020204020204" pitchFamily="34" charset="-122"/>
              </a:rPr>
              <a:t>9</a:t>
            </a:r>
            <a:r>
              <a:rPr lang="zh-CN" altLang="en-US" sz="2800" dirty="0">
                <a:solidFill>
                  <a:srgbClr val="C00000"/>
                </a:solidFill>
                <a:latin typeface="微软雅黑" panose="020B0503020204020204" pitchFamily="34" charset="-122"/>
                <a:ea typeface="微软雅黑" panose="020B0503020204020204" pitchFamily="34" charset="-122"/>
              </a:rPr>
              <a:t>个测试用例</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title"/>
          </p:nvPr>
        </p:nvSpPr>
        <p:spPr/>
        <p:txBody>
          <a:bodyPr/>
          <a:lstStyle/>
          <a:p>
            <a:r>
              <a:rPr lang="zh-CN" altLang="en-US" dirty="0"/>
              <a:t>黑盒测试</a:t>
            </a:r>
            <a:r>
              <a:rPr lang="en-US" altLang="zh-CN" dirty="0"/>
              <a:t>-</a:t>
            </a:r>
            <a:r>
              <a:rPr lang="zh-CN" altLang="en-US" dirty="0"/>
              <a:t>边界值分析法</a:t>
            </a:r>
          </a:p>
        </p:txBody>
      </p:sp>
      <p:sp>
        <p:nvSpPr>
          <p:cNvPr id="128004" name="Rectangle 4"/>
          <p:cNvSpPr>
            <a:spLocks noGrp="1" noChangeArrowheads="1"/>
          </p:cNvSpPr>
          <p:nvPr>
            <p:ph idx="1"/>
          </p:nvPr>
        </p:nvSpPr>
        <p:spPr/>
        <p:txBody>
          <a:bodyPr/>
          <a:lstStyle/>
          <a:p>
            <a:r>
              <a:rPr lang="zh-CN" altLang="en-US" dirty="0">
                <a:solidFill>
                  <a:srgbClr val="C00000"/>
                </a:solidFill>
                <a:latin typeface="Times New Roman" panose="02020603050405020304" pitchFamily="18" charset="0"/>
                <a:cs typeface="Times New Roman" panose="02020603050405020304" pitchFamily="18" charset="0"/>
              </a:rPr>
              <a:t>输入条件是一范围</a:t>
            </a:r>
            <a:r>
              <a:rPr lang="en-US" altLang="zh-CN" dirty="0">
                <a:solidFill>
                  <a:srgbClr val="C00000"/>
                </a:solidFill>
                <a:latin typeface="Times New Roman" panose="02020603050405020304" pitchFamily="18" charset="0"/>
                <a:cs typeface="Times New Roman" panose="02020603050405020304" pitchFamily="18" charset="0"/>
              </a:rPr>
              <a:t>(</a:t>
            </a:r>
            <a:r>
              <a:rPr lang="en-US" altLang="zh-CN" dirty="0" err="1">
                <a:solidFill>
                  <a:srgbClr val="C00000"/>
                </a:solidFill>
                <a:latin typeface="Times New Roman" panose="02020603050405020304" pitchFamily="18" charset="0"/>
                <a:cs typeface="Times New Roman" panose="02020603050405020304" pitchFamily="18" charset="0"/>
              </a:rPr>
              <a:t>a,b</a:t>
            </a:r>
            <a:r>
              <a:rPr lang="en-US" altLang="zh-CN" dirty="0">
                <a:solidFill>
                  <a:srgbClr val="C00000"/>
                </a:solidFill>
                <a:latin typeface="Times New Roman" panose="02020603050405020304" pitchFamily="18" charset="0"/>
                <a:cs typeface="Times New Roman" panose="02020603050405020304" pitchFamily="18" charset="0"/>
              </a:rPr>
              <a:t>)</a:t>
            </a:r>
          </a:p>
          <a:p>
            <a:pPr lvl="1"/>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以及紧挨</a:t>
            </a:r>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左右的值应作为测试用例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输入条件为一组数</a:t>
            </a:r>
          </a:p>
          <a:p>
            <a:pPr lvl="1"/>
            <a:r>
              <a:rPr lang="zh-CN" altLang="en-US" dirty="0">
                <a:latin typeface="Times New Roman" panose="02020603050405020304" pitchFamily="18" charset="0"/>
                <a:cs typeface="Times New Roman" panose="02020603050405020304" pitchFamily="18" charset="0"/>
              </a:rPr>
              <a:t>选择这组数最大者和最小者，次大和次小者作为测试用例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如果程序的内部数据结构是有界的</a:t>
            </a:r>
          </a:p>
          <a:p>
            <a:pPr lvl="1"/>
            <a:r>
              <a:rPr lang="zh-CN" altLang="en-US" dirty="0">
                <a:latin typeface="Times New Roman" panose="02020603050405020304" pitchFamily="18" charset="0"/>
                <a:cs typeface="Times New Roman" panose="02020603050405020304" pitchFamily="18" charset="0"/>
              </a:rPr>
              <a:t>应设计测试用例使它能够检查该数据结构的边界</a:t>
            </a:r>
          </a:p>
        </p:txBody>
      </p:sp>
      <p:sp>
        <p:nvSpPr>
          <p:cNvPr id="2" name="圆角矩形 8">
            <a:extLst>
              <a:ext uri="{FF2B5EF4-FFF2-40B4-BE49-F238E27FC236}">
                <a16:creationId xmlns:a16="http://schemas.microsoft.com/office/drawing/2014/main" id="{91B431D6-9BF4-6E71-5BEA-2D65182B01DC}"/>
              </a:ext>
            </a:extLst>
          </p:cNvPr>
          <p:cNvSpPr/>
          <p:nvPr/>
        </p:nvSpPr>
        <p:spPr>
          <a:xfrm>
            <a:off x="-16174" y="6417331"/>
            <a:ext cx="12206587" cy="432049"/>
          </a:xfrm>
          <a:prstGeom prst="roundRect">
            <a:avLst>
              <a:gd name="adj" fmla="val 5054"/>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软件更容易在输入的边界上出现错误</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边界值分析法示例</a:t>
            </a:r>
          </a:p>
        </p:txBody>
      </p:sp>
      <p:sp>
        <p:nvSpPr>
          <p:cNvPr id="126979" name="Rectangle 3"/>
          <p:cNvSpPr>
            <a:spLocks noGrp="1" noChangeArrowheads="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z = </a:t>
            </a:r>
            <a:r>
              <a:rPr lang="en-US" altLang="zh-CN" dirty="0" err="1">
                <a:latin typeface="Times New Roman" panose="02020603050405020304" pitchFamily="18" charset="0"/>
                <a:cs typeface="Times New Roman" panose="02020603050405020304" pitchFamily="18" charset="0"/>
              </a:rPr>
              <a:t>func</a:t>
            </a:r>
            <a:r>
              <a:rPr lang="en-US" altLang="zh-CN" dirty="0">
                <a:latin typeface="Times New Roman" panose="02020603050405020304" pitchFamily="18" charset="0"/>
                <a:cs typeface="Times New Roman" panose="02020603050405020304" pitchFamily="18" charset="0"/>
              </a:rPr>
              <a:t>(x, y):</a:t>
            </a:r>
          </a:p>
          <a:p>
            <a:pPr lvl="1"/>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0 &lt; x &lt; 1024 </a:t>
            </a:r>
            <a:r>
              <a:rPr lang="zh-CN" altLang="en-US" dirty="0">
                <a:latin typeface="Times New Roman" panose="02020603050405020304" pitchFamily="18" charset="0"/>
                <a:cs typeface="Times New Roman" panose="02020603050405020304" pitchFamily="18" charset="0"/>
              </a:rPr>
              <a:t>且 </a:t>
            </a:r>
            <a:r>
              <a:rPr lang="en-US" altLang="zh-CN" dirty="0">
                <a:latin typeface="Times New Roman" panose="02020603050405020304" pitchFamily="18" charset="0"/>
                <a:cs typeface="Times New Roman" panose="02020603050405020304" pitchFamily="18" charset="0"/>
              </a:rPr>
              <a:t>y = 0, z = -1</a:t>
            </a:r>
          </a:p>
          <a:p>
            <a:pPr lvl="1"/>
            <a:r>
              <a:rPr lang="zh-CN" altLang="en-US" dirty="0">
                <a:latin typeface="Times New Roman" panose="02020603050405020304" pitchFamily="18" charset="0"/>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z = x * </a:t>
            </a:r>
            <a:r>
              <a:rPr lang="en-US" altLang="zh-CN" dirty="0" err="1">
                <a:latin typeface="Times New Roman" panose="02020603050405020304" pitchFamily="18" charset="0"/>
                <a:cs typeface="Times New Roman" panose="02020603050405020304" pitchFamily="18" charset="0"/>
              </a:rPr>
              <a:t>lg</a:t>
            </a:r>
            <a:r>
              <a:rPr lang="en-US" altLang="zh-CN" dirty="0">
                <a:latin typeface="Times New Roman" panose="02020603050405020304" pitchFamily="18" charset="0"/>
                <a:cs typeface="Times New Roman" panose="02020603050405020304" pitchFamily="18" charset="0"/>
              </a:rPr>
              <a:t>(y)</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的等价类</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-1, 0, 1</a:t>
            </a:r>
          </a:p>
          <a:p>
            <a:pPr lvl="1"/>
            <a:r>
              <a:rPr lang="en-US" altLang="zh-CN" dirty="0">
                <a:latin typeface="Times New Roman" panose="02020603050405020304" pitchFamily="18" charset="0"/>
                <a:cs typeface="Times New Roman" panose="02020603050405020304" pitchFamily="18" charset="0"/>
              </a:rPr>
              <a:t>1023, 1024, 1025</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的等价类</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-1, 0, 1</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51C6C179-F72D-4D59-83BF-96C391AACB28}"/>
              </a:ext>
            </a:extLst>
          </p:cNvPr>
          <p:cNvSpPr/>
          <p:nvPr/>
        </p:nvSpPr>
        <p:spPr>
          <a:xfrm>
            <a:off x="6835466" y="1706199"/>
            <a:ext cx="4824536" cy="42842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514350" indent="-514350" algn="just">
              <a:buFont typeface="+mj-ea"/>
              <a:buAutoNum type="circleNumDbPlain"/>
            </a:pPr>
            <a:r>
              <a:rPr lang="en-US" altLang="zh-CN" sz="2800" dirty="0">
                <a:solidFill>
                  <a:srgbClr val="C00000"/>
                </a:solidFill>
              </a:rPr>
              <a:t>X=1,y=0, z=-1</a:t>
            </a:r>
          </a:p>
          <a:p>
            <a:pPr marL="514350" indent="-514350" algn="just">
              <a:buFont typeface="+mj-ea"/>
              <a:buAutoNum type="circleNumDbPlain"/>
            </a:pPr>
            <a:r>
              <a:rPr lang="en-US" altLang="zh-CN" sz="2800" dirty="0">
                <a:solidFill>
                  <a:srgbClr val="C00000"/>
                </a:solidFill>
              </a:rPr>
              <a:t>X=1,y=-1, z=**</a:t>
            </a:r>
          </a:p>
          <a:p>
            <a:pPr marL="514350" indent="-514350" algn="just">
              <a:buFont typeface="+mj-ea"/>
              <a:buAutoNum type="circleNumDbPlain"/>
            </a:pPr>
            <a:r>
              <a:rPr lang="en-US" altLang="zh-CN" sz="2800" dirty="0">
                <a:solidFill>
                  <a:srgbClr val="C00000"/>
                </a:solidFill>
              </a:rPr>
              <a:t>X=1,y=1 , z=**</a:t>
            </a:r>
          </a:p>
          <a:p>
            <a:pPr marL="514350" indent="-514350" algn="just">
              <a:buFont typeface="+mj-ea"/>
              <a:buAutoNum type="circleNumDbPlain"/>
            </a:pPr>
            <a:r>
              <a:rPr lang="en-US" altLang="zh-CN" sz="2800" dirty="0">
                <a:solidFill>
                  <a:srgbClr val="C00000"/>
                </a:solidFill>
              </a:rPr>
              <a:t>X=0,y=0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X=0,y=1 , z=**</a:t>
            </a:r>
          </a:p>
          <a:p>
            <a:pPr marL="514350" indent="-514350" algn="just">
              <a:buFont typeface="+mj-ea"/>
              <a:buAutoNum type="circleNumDbPlain"/>
            </a:pPr>
            <a:r>
              <a:rPr lang="en-US" altLang="zh-CN" sz="2800" dirty="0">
                <a:solidFill>
                  <a:srgbClr val="C00000"/>
                </a:solidFill>
              </a:rPr>
              <a:t>X=-1,y=0 , z=**</a:t>
            </a:r>
          </a:p>
          <a:p>
            <a:pPr marL="514350" indent="-514350" algn="just">
              <a:buFont typeface="+mj-ea"/>
              <a:buAutoNum type="circleNumDbPlain"/>
            </a:pPr>
            <a:r>
              <a:rPr lang="en-US" altLang="zh-CN" sz="2800" dirty="0">
                <a:solidFill>
                  <a:srgbClr val="C00000"/>
                </a:solidFill>
              </a:rPr>
              <a:t>X=-1,y=-100 , z=**</a:t>
            </a:r>
          </a:p>
          <a:p>
            <a:pPr marL="514350" indent="-514350" algn="just">
              <a:buFont typeface="+mj-ea"/>
              <a:buAutoNum type="circleNumDbPlain"/>
            </a:pPr>
            <a:r>
              <a:rPr lang="en-US" altLang="zh-CN" sz="2800" dirty="0">
                <a:solidFill>
                  <a:srgbClr val="C00000"/>
                </a:solidFill>
              </a:rPr>
              <a:t>X=-1,y=200 , z=**</a:t>
            </a:r>
          </a:p>
          <a:p>
            <a:pPr marL="514350" indent="-514350" algn="just">
              <a:buFont typeface="+mj-ea"/>
              <a:buAutoNum type="circleNumDbPlain"/>
            </a:pPr>
            <a:r>
              <a:rPr lang="en-US" altLang="zh-CN" sz="2800" dirty="0">
                <a:solidFill>
                  <a:srgbClr val="C00000"/>
                </a:solidFill>
              </a:rPr>
              <a:t>……</a:t>
            </a:r>
            <a:endParaRPr lang="zh-CN" altLang="en-US" sz="2800" dirty="0">
              <a:solidFill>
                <a:srgbClr val="C00000"/>
              </a:solidFill>
            </a:endParaRPr>
          </a:p>
        </p:txBody>
      </p:sp>
      <p:sp>
        <p:nvSpPr>
          <p:cNvPr id="9" name="矩形 8">
            <a:extLst>
              <a:ext uri="{FF2B5EF4-FFF2-40B4-BE49-F238E27FC236}">
                <a16:creationId xmlns:a16="http://schemas.microsoft.com/office/drawing/2014/main" id="{17C838A6-0826-4D9B-80AC-5874FAA3960C}"/>
              </a:ext>
            </a:extLst>
          </p:cNvPr>
          <p:cNvSpPr/>
          <p:nvPr/>
        </p:nvSpPr>
        <p:spPr>
          <a:xfrm>
            <a:off x="7499362" y="800708"/>
            <a:ext cx="3672408" cy="756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pitchFamily="34" charset="-122"/>
                <a:ea typeface="微软雅黑" panose="020B0503020204020204" pitchFamily="34" charset="-122"/>
              </a:rPr>
              <a:t>测试用例</a:t>
            </a:r>
            <a:r>
              <a:rPr lang="en-US" altLang="zh-CN" sz="2800" dirty="0">
                <a:solidFill>
                  <a:srgbClr val="C00000"/>
                </a:solidFill>
                <a:latin typeface="微软雅黑" panose="020B0503020204020204" pitchFamily="34" charset="-122"/>
                <a:ea typeface="微软雅黑" panose="020B0503020204020204" pitchFamily="34" charset="-122"/>
              </a:rPr>
              <a:t>18</a:t>
            </a:r>
            <a:r>
              <a:rPr lang="zh-CN" altLang="en-US" sz="2800" dirty="0">
                <a:solidFill>
                  <a:srgbClr val="C00000"/>
                </a:solidFill>
                <a:latin typeface="微软雅黑" panose="020B0503020204020204" pitchFamily="34" charset="-122"/>
                <a:ea typeface="微软雅黑" panose="020B0503020204020204" pitchFamily="34" charset="-122"/>
              </a:rPr>
              <a:t>个</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在程序代码中找出软件缺陷</a:t>
            </a:r>
          </a:p>
        </p:txBody>
      </p:sp>
      <p:sp>
        <p:nvSpPr>
          <p:cNvPr id="2" name="内容占位符 1"/>
          <p:cNvSpPr>
            <a:spLocks noGrp="1"/>
          </p:cNvSpPr>
          <p:nvPr>
            <p:ph idx="1"/>
          </p:nvPr>
        </p:nvSpPr>
        <p:spPr>
          <a:xfrm>
            <a:off x="550590" y="1104527"/>
            <a:ext cx="10920052" cy="5040312"/>
          </a:xfrm>
        </p:spPr>
        <p:txBody>
          <a:bodyPr/>
          <a:lstStyle/>
          <a:p>
            <a:r>
              <a:rPr lang="zh-CN" altLang="en-US" dirty="0">
                <a:solidFill>
                  <a:srgbClr val="C00000"/>
                </a:solidFill>
                <a:sym typeface="+mn-ea"/>
              </a:rPr>
              <a:t>程序</a:t>
            </a:r>
            <a:r>
              <a:rPr lang="zh-CN" altLang="en-US" dirty="0">
                <a:sym typeface="+mn-ea"/>
              </a:rPr>
              <a:t>是运行软件的载体</a:t>
            </a:r>
          </a:p>
          <a:p>
            <a:pPr lvl="1"/>
            <a:r>
              <a:rPr lang="zh-CN" altLang="en-US" dirty="0">
                <a:sym typeface="+mn-ea"/>
              </a:rPr>
              <a:t>通过执行代码运行软件</a:t>
            </a:r>
          </a:p>
          <a:p>
            <a:pPr lvl="1"/>
            <a:r>
              <a:rPr lang="zh-CN" altLang="en-US" dirty="0">
                <a:sym typeface="+mn-ea"/>
              </a:rPr>
              <a:t>通过软件运行发现缺陷</a:t>
            </a:r>
            <a:endParaRPr lang="en-US" altLang="zh-CN" dirty="0">
              <a:sym typeface="+mn-ea"/>
            </a:endParaRPr>
          </a:p>
          <a:p>
            <a:pPr lvl="1"/>
            <a:endParaRPr lang="zh-CN" altLang="en-US" dirty="0">
              <a:sym typeface="+mn-ea"/>
            </a:endParaRPr>
          </a:p>
          <a:p>
            <a:r>
              <a:rPr lang="zh-CN" altLang="en-US" dirty="0">
                <a:solidFill>
                  <a:srgbClr val="C00000"/>
                </a:solidFill>
                <a:sym typeface="+mn-ea"/>
              </a:rPr>
              <a:t>程序</a:t>
            </a:r>
            <a:r>
              <a:rPr lang="zh-CN" altLang="en-US" dirty="0">
                <a:sym typeface="+mn-ea"/>
              </a:rPr>
              <a:t>是软件缺陷的载体</a:t>
            </a:r>
            <a:endParaRPr lang="zh-CN" altLang="en-US" dirty="0"/>
          </a:p>
          <a:p>
            <a:pPr lvl="1"/>
            <a:r>
              <a:rPr lang="zh-CN" altLang="en-US" dirty="0"/>
              <a:t>缺陷分布在模型、文档和代码中</a:t>
            </a:r>
          </a:p>
          <a:p>
            <a:pPr lvl="1"/>
            <a:r>
              <a:rPr lang="zh-CN" altLang="en-US" dirty="0"/>
              <a:t>最终会反映在程序代码上</a:t>
            </a:r>
          </a:p>
          <a:p>
            <a:pPr lvl="1"/>
            <a:endParaRPr lang="zh-CN" altLang="en-US" dirty="0"/>
          </a:p>
        </p:txBody>
      </p:sp>
      <p:sp>
        <p:nvSpPr>
          <p:cNvPr id="8" name="椭圆 7">
            <a:extLst>
              <a:ext uri="{FF2B5EF4-FFF2-40B4-BE49-F238E27FC236}">
                <a16:creationId xmlns:a16="http://schemas.microsoft.com/office/drawing/2014/main" id="{966F034A-7ECF-4FCE-A3EF-105C78928C6F}"/>
              </a:ext>
            </a:extLst>
          </p:cNvPr>
          <p:cNvSpPr/>
          <p:nvPr/>
        </p:nvSpPr>
        <p:spPr>
          <a:xfrm>
            <a:off x="9587594" y="2420888"/>
            <a:ext cx="1476164" cy="1368152"/>
          </a:xfrm>
          <a:prstGeom prst="ellipse">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代码</a:t>
            </a:r>
          </a:p>
        </p:txBody>
      </p:sp>
      <p:sp>
        <p:nvSpPr>
          <p:cNvPr id="9" name="矩形 8">
            <a:extLst>
              <a:ext uri="{FF2B5EF4-FFF2-40B4-BE49-F238E27FC236}">
                <a16:creationId xmlns:a16="http://schemas.microsoft.com/office/drawing/2014/main" id="{E7DABF68-C798-479F-B3B3-130DAF307C0A}"/>
              </a:ext>
            </a:extLst>
          </p:cNvPr>
          <p:cNvSpPr/>
          <p:nvPr/>
        </p:nvSpPr>
        <p:spPr>
          <a:xfrm>
            <a:off x="7139239" y="1703113"/>
            <a:ext cx="1584176" cy="1008112"/>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模型</a:t>
            </a:r>
          </a:p>
        </p:txBody>
      </p:sp>
      <p:sp>
        <p:nvSpPr>
          <p:cNvPr id="10" name="矩形 9">
            <a:extLst>
              <a:ext uri="{FF2B5EF4-FFF2-40B4-BE49-F238E27FC236}">
                <a16:creationId xmlns:a16="http://schemas.microsoft.com/office/drawing/2014/main" id="{40CF3458-1017-4036-AEB3-A87884672129}"/>
              </a:ext>
            </a:extLst>
          </p:cNvPr>
          <p:cNvSpPr/>
          <p:nvPr/>
        </p:nvSpPr>
        <p:spPr>
          <a:xfrm>
            <a:off x="7139239" y="3740224"/>
            <a:ext cx="1584176" cy="1008112"/>
          </a:xfrm>
          <a:prstGeom prst="rect">
            <a:avLst/>
          </a:prstGeom>
          <a:solidFill>
            <a:schemeClr val="accent5">
              <a:lumMod val="50000"/>
            </a:schemeClr>
          </a:solidFill>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bg1"/>
                </a:solidFill>
                <a:latin typeface="微软雅黑" panose="020B0503020204020204" charset="-122"/>
                <a:ea typeface="微软雅黑" panose="020B0503020204020204" charset="-122"/>
              </a:rPr>
              <a:t>文档</a:t>
            </a:r>
          </a:p>
        </p:txBody>
      </p:sp>
      <p:cxnSp>
        <p:nvCxnSpPr>
          <p:cNvPr id="12" name="直接箭头连接符 11">
            <a:extLst>
              <a:ext uri="{FF2B5EF4-FFF2-40B4-BE49-F238E27FC236}">
                <a16:creationId xmlns:a16="http://schemas.microsoft.com/office/drawing/2014/main" id="{9870947E-2E38-4919-92AC-B716BBCEF2D2}"/>
              </a:ext>
            </a:extLst>
          </p:cNvPr>
          <p:cNvCxnSpPr>
            <a:stCxn id="10" idx="3"/>
            <a:endCxn id="8" idx="3"/>
          </p:cNvCxnSpPr>
          <p:nvPr/>
        </p:nvCxnSpPr>
        <p:spPr>
          <a:xfrm flipV="1">
            <a:off x="8723415" y="3588679"/>
            <a:ext cx="1080358" cy="6556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B357EE1-06D5-4080-9430-D8A79D3EF5EA}"/>
              </a:ext>
            </a:extLst>
          </p:cNvPr>
          <p:cNvCxnSpPr>
            <a:stCxn id="9" idx="3"/>
            <a:endCxn id="8" idx="1"/>
          </p:cNvCxnSpPr>
          <p:nvPr/>
        </p:nvCxnSpPr>
        <p:spPr>
          <a:xfrm>
            <a:off x="8723415" y="2207169"/>
            <a:ext cx="1080358" cy="4140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AAB475C-490F-4729-8CC5-2DA191CFF59C}"/>
              </a:ext>
            </a:extLst>
          </p:cNvPr>
          <p:cNvSpPr txBox="1"/>
          <p:nvPr/>
        </p:nvSpPr>
        <p:spPr>
          <a:xfrm>
            <a:off x="9119542" y="1880828"/>
            <a:ext cx="803425" cy="461665"/>
          </a:xfrm>
          <a:prstGeom prst="rect">
            <a:avLst/>
          </a:prstGeom>
          <a:noFill/>
        </p:spPr>
        <p:txBody>
          <a:bodyPr wrap="none" rtlCol="0">
            <a:spAutoFit/>
          </a:bodyPr>
          <a:lstStyle/>
          <a:p>
            <a:r>
              <a:rPr lang="zh-CN" altLang="en-US" dirty="0">
                <a:solidFill>
                  <a:srgbClr val="C00000"/>
                </a:solidFill>
                <a:latin typeface="+mn-ea"/>
                <a:ea typeface="+mn-ea"/>
              </a:rPr>
              <a:t>缺陷</a:t>
            </a:r>
          </a:p>
        </p:txBody>
      </p:sp>
      <p:sp>
        <p:nvSpPr>
          <p:cNvPr id="13" name="文本框 12">
            <a:extLst>
              <a:ext uri="{FF2B5EF4-FFF2-40B4-BE49-F238E27FC236}">
                <a16:creationId xmlns:a16="http://schemas.microsoft.com/office/drawing/2014/main" id="{AD6191B7-0AAC-46CB-855F-6C65483E593F}"/>
              </a:ext>
            </a:extLst>
          </p:cNvPr>
          <p:cNvSpPr txBox="1"/>
          <p:nvPr/>
        </p:nvSpPr>
        <p:spPr>
          <a:xfrm>
            <a:off x="9123709" y="4040594"/>
            <a:ext cx="1008112" cy="461665"/>
          </a:xfrm>
          <a:prstGeom prst="rect">
            <a:avLst/>
          </a:prstGeom>
          <a:noFill/>
        </p:spPr>
        <p:txBody>
          <a:bodyPr wrap="square">
            <a:spAutoFit/>
          </a:bodyPr>
          <a:lstStyle/>
          <a:p>
            <a:r>
              <a:rPr lang="zh-CN" altLang="en-US" dirty="0">
                <a:solidFill>
                  <a:srgbClr val="C00000"/>
                </a:solidFill>
                <a:latin typeface="+mn-ea"/>
                <a:ea typeface="+mn-ea"/>
              </a:rPr>
              <a:t>缺陷</a:t>
            </a:r>
            <a:endParaRPr lang="zh-CN" altLang="en-US" dirty="0"/>
          </a:p>
        </p:txBody>
      </p:sp>
      <p:sp>
        <p:nvSpPr>
          <p:cNvPr id="15" name="文本框 14">
            <a:extLst>
              <a:ext uri="{FF2B5EF4-FFF2-40B4-BE49-F238E27FC236}">
                <a16:creationId xmlns:a16="http://schemas.microsoft.com/office/drawing/2014/main" id="{E5FC7314-DD63-4504-AAC1-A23871F6B03A}"/>
              </a:ext>
            </a:extLst>
          </p:cNvPr>
          <p:cNvSpPr txBox="1"/>
          <p:nvPr/>
        </p:nvSpPr>
        <p:spPr>
          <a:xfrm>
            <a:off x="11103891" y="2874131"/>
            <a:ext cx="828092" cy="461665"/>
          </a:xfrm>
          <a:prstGeom prst="rect">
            <a:avLst/>
          </a:prstGeom>
          <a:noFill/>
        </p:spPr>
        <p:txBody>
          <a:bodyPr wrap="square">
            <a:spAutoFit/>
          </a:bodyPr>
          <a:lstStyle/>
          <a:p>
            <a:r>
              <a:rPr lang="zh-CN" altLang="en-US" dirty="0">
                <a:solidFill>
                  <a:srgbClr val="C00000"/>
                </a:solidFill>
                <a:latin typeface="+mn-ea"/>
                <a:ea typeface="+mn-ea"/>
              </a:rPr>
              <a:t>缺陷</a:t>
            </a:r>
            <a:endParaRPr lang="zh-CN" alt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en-US" altLang="zh-CN" dirty="0"/>
              <a:t>3.5 </a:t>
            </a:r>
            <a:r>
              <a:rPr lang="zh-CN" altLang="en-US" dirty="0"/>
              <a:t>面向</a:t>
            </a:r>
            <a:r>
              <a:rPr lang="zh-CN" altLang="zh-CN" dirty="0"/>
              <a:t>对象软件</a:t>
            </a:r>
            <a:r>
              <a:rPr lang="zh-CN" altLang="en-US" dirty="0"/>
              <a:t>测试</a:t>
            </a:r>
          </a:p>
        </p:txBody>
      </p:sp>
      <p:sp>
        <p:nvSpPr>
          <p:cNvPr id="2" name="内容占位符 1"/>
          <p:cNvSpPr>
            <a:spLocks noGrp="1"/>
          </p:cNvSpPr>
          <p:nvPr>
            <p:ph idx="1"/>
          </p:nvPr>
        </p:nvSpPr>
        <p:spPr>
          <a:xfrm>
            <a:off x="539750" y="1125538"/>
            <a:ext cx="10920052" cy="5040312"/>
          </a:xfrm>
        </p:spPr>
        <p:txBody>
          <a:bodyPr/>
          <a:lstStyle/>
          <a:p>
            <a:r>
              <a:rPr lang="en-US" altLang="zh-CN" dirty="0"/>
              <a:t>OO</a:t>
            </a:r>
            <a:r>
              <a:rPr lang="zh-CN" altLang="en-US" dirty="0"/>
              <a:t>程序</a:t>
            </a:r>
            <a:r>
              <a:rPr lang="zh-CN" altLang="zh-CN" dirty="0"/>
              <a:t>与结构化程序</a:t>
            </a:r>
            <a:r>
              <a:rPr lang="zh-CN" altLang="en-US" dirty="0"/>
              <a:t>不同</a:t>
            </a:r>
            <a:endParaRPr lang="zh-CN" altLang="zh-CN" dirty="0"/>
          </a:p>
          <a:p>
            <a:pPr lvl="1"/>
            <a:r>
              <a:rPr lang="en-US" altLang="zh-CN" dirty="0"/>
              <a:t>OO</a:t>
            </a:r>
            <a:r>
              <a:rPr lang="zh-CN" altLang="en-US" dirty="0"/>
              <a:t>单元测试中的</a:t>
            </a:r>
            <a:r>
              <a:rPr lang="zh-CN" altLang="en-US" b="1" dirty="0">
                <a:solidFill>
                  <a:srgbClr val="C00000"/>
                </a:solidFill>
              </a:rPr>
              <a:t>基本单元是类</a:t>
            </a:r>
            <a:r>
              <a:rPr lang="zh-CN" altLang="en-US" dirty="0"/>
              <a:t>，而非函数</a:t>
            </a:r>
            <a:endParaRPr lang="zh-CN" altLang="zh-CN" dirty="0"/>
          </a:p>
          <a:p>
            <a:pPr lvl="1"/>
            <a:r>
              <a:rPr lang="en-US" altLang="zh-CN" dirty="0"/>
              <a:t>OO</a:t>
            </a:r>
            <a:r>
              <a:rPr lang="zh-CN" altLang="zh-CN" dirty="0"/>
              <a:t>中存在</a:t>
            </a:r>
            <a:r>
              <a:rPr lang="zh-CN" altLang="zh-CN" b="1" dirty="0">
                <a:solidFill>
                  <a:srgbClr val="C00000"/>
                </a:solidFill>
              </a:rPr>
              <a:t>继承、多态</a:t>
            </a:r>
            <a:r>
              <a:rPr lang="zh-CN" altLang="zh-CN" dirty="0"/>
              <a:t>等多种机制</a:t>
            </a:r>
          </a:p>
          <a:p>
            <a:pPr lvl="1"/>
            <a:r>
              <a:rPr lang="en-US" altLang="zh-CN" dirty="0"/>
              <a:t>OO</a:t>
            </a:r>
            <a:r>
              <a:rPr lang="zh-CN" altLang="en-US" dirty="0"/>
              <a:t>中没有控制层级结构，而是通过</a:t>
            </a:r>
            <a:r>
              <a:rPr lang="zh-CN" altLang="en-US" b="1" dirty="0">
                <a:solidFill>
                  <a:srgbClr val="C00000"/>
                </a:solidFill>
              </a:rPr>
              <a:t>消息</a:t>
            </a:r>
            <a:r>
              <a:rPr lang="zh-CN" altLang="en-US" dirty="0"/>
              <a:t>传递进行</a:t>
            </a:r>
            <a:r>
              <a:rPr lang="zh-CN" altLang="zh-CN" b="1" dirty="0">
                <a:solidFill>
                  <a:srgbClr val="C00000"/>
                </a:solidFill>
              </a:rPr>
              <a:t>交互与集成</a:t>
            </a:r>
            <a:r>
              <a:rPr lang="zh-CN" altLang="en-US" b="1" dirty="0">
                <a:solidFill>
                  <a:srgbClr val="C00000"/>
                </a:solidFill>
              </a:rPr>
              <a:t>，</a:t>
            </a:r>
            <a:r>
              <a:rPr lang="zh-CN" altLang="en-US" dirty="0"/>
              <a:t>因此传统增量集成方式不可行。</a:t>
            </a:r>
            <a:endParaRPr lang="en-US" altLang="zh-CN" dirty="0"/>
          </a:p>
          <a:p>
            <a:pPr lvl="1"/>
            <a:endParaRPr lang="zh-CN" altLang="zh-CN" dirty="0"/>
          </a:p>
        </p:txBody>
      </p:sp>
      <p:sp>
        <p:nvSpPr>
          <p:cNvPr id="6" name="矩形 5"/>
          <p:cNvSpPr/>
          <p:nvPr/>
        </p:nvSpPr>
        <p:spPr>
          <a:xfrm>
            <a:off x="0" y="6345324"/>
            <a:ext cx="12190413" cy="525554"/>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需要专门针对面向对象软件</a:t>
            </a:r>
            <a:r>
              <a:rPr lang="zh-CN" altLang="en-US" dirty="0">
                <a:latin typeface="微软雅黑" panose="020B0503020204020204" pitchFamily="34" charset="-122"/>
                <a:ea typeface="微软雅黑" panose="020B0503020204020204" pitchFamily="34" charset="-122"/>
              </a:rPr>
              <a:t>的测试方法</a:t>
            </a:r>
          </a:p>
        </p:txBody>
      </p:sp>
    </p:spTree>
    <p:extLst>
      <p:ext uri="{BB962C8B-B14F-4D97-AF65-F5344CB8AC3E}">
        <p14:creationId xmlns:p14="http://schemas.microsoft.com/office/powerpoint/2010/main" val="235224175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类测试</a:t>
            </a:r>
          </a:p>
        </p:txBody>
      </p:sp>
      <p:sp>
        <p:nvSpPr>
          <p:cNvPr id="2" name="内容占位符 1"/>
          <p:cNvSpPr>
            <a:spLocks noGrp="1"/>
          </p:cNvSpPr>
          <p:nvPr>
            <p:ph idx="1"/>
          </p:nvPr>
        </p:nvSpPr>
        <p:spPr/>
        <p:txBody>
          <a:bodyPr>
            <a:normAutofit/>
          </a:bodyPr>
          <a:lstStyle/>
          <a:p>
            <a:r>
              <a:rPr lang="zh-CN" altLang="en-US" dirty="0"/>
              <a:t>需要开发</a:t>
            </a:r>
            <a:r>
              <a:rPr lang="zh-CN" altLang="en-US" dirty="0">
                <a:solidFill>
                  <a:srgbClr val="C00000"/>
                </a:solidFill>
              </a:rPr>
              <a:t>测试驱动程序</a:t>
            </a:r>
            <a:endParaRPr lang="en-US" altLang="zh-CN" dirty="0">
              <a:solidFill>
                <a:srgbClr val="C00000"/>
              </a:solidFill>
            </a:endParaRPr>
          </a:p>
          <a:p>
            <a:pPr lvl="1"/>
            <a:r>
              <a:rPr lang="zh-CN" altLang="en-US" dirty="0"/>
              <a:t>创建测试类、运行测试用例、向被测类</a:t>
            </a:r>
            <a:r>
              <a:rPr lang="en-US" altLang="zh-CN" dirty="0"/>
              <a:t>(</a:t>
            </a:r>
            <a:r>
              <a:rPr lang="zh-CN" altLang="en-US" dirty="0"/>
              <a:t>对象）发送消息</a:t>
            </a:r>
            <a:endParaRPr lang="en-US" altLang="zh-CN" dirty="0"/>
          </a:p>
          <a:p>
            <a:pPr lvl="1"/>
            <a:r>
              <a:rPr lang="zh-CN" altLang="en-US" dirty="0"/>
              <a:t>根据响应值、对象状态来判断是否有缺陷</a:t>
            </a:r>
            <a:endParaRPr lang="en-US" altLang="zh-CN" dirty="0"/>
          </a:p>
          <a:p>
            <a:r>
              <a:rPr lang="zh-CN" altLang="en-US" dirty="0"/>
              <a:t>对简单的类</a:t>
            </a:r>
            <a:endParaRPr lang="en-US" altLang="zh-CN" dirty="0"/>
          </a:p>
          <a:p>
            <a:pPr lvl="1"/>
            <a:r>
              <a:rPr lang="zh-CN" altLang="en-US" dirty="0"/>
              <a:t>单独测试每个方法仍然可行，采用</a:t>
            </a:r>
            <a:r>
              <a:rPr lang="zh-CN" altLang="en-US" b="1" dirty="0">
                <a:solidFill>
                  <a:srgbClr val="C00000"/>
                </a:solidFill>
              </a:rPr>
              <a:t>白盒测试方法</a:t>
            </a:r>
            <a:endParaRPr lang="en-US" altLang="zh-CN" b="1" dirty="0">
              <a:solidFill>
                <a:srgbClr val="C00000"/>
              </a:solidFill>
            </a:endParaRPr>
          </a:p>
          <a:p>
            <a:pPr lvl="1"/>
            <a:endParaRPr lang="en-US" altLang="zh-CN" dirty="0"/>
          </a:p>
          <a:p>
            <a:pPr eaLnBrk="1" hangingPunct="1">
              <a:lnSpc>
                <a:spcPct val="90000"/>
              </a:lnSpc>
            </a:pPr>
            <a:endParaRPr lang="en-US" altLang="zh-CN" sz="2200" dirty="0">
              <a:latin typeface="Palatino" pitchFamily="-128" charset="0"/>
              <a:ea typeface="宋体" panose="02010600030101010101" pitchFamily="2" charset="-122"/>
            </a:endParaRPr>
          </a:p>
        </p:txBody>
      </p:sp>
      <p:sp>
        <p:nvSpPr>
          <p:cNvPr id="3" name="内容占位符 1">
            <a:extLst>
              <a:ext uri="{FF2B5EF4-FFF2-40B4-BE49-F238E27FC236}">
                <a16:creationId xmlns:a16="http://schemas.microsoft.com/office/drawing/2014/main" id="{F14CDECD-61D2-7219-2970-9E4C0D125668}"/>
              </a:ext>
            </a:extLst>
          </p:cNvPr>
          <p:cNvSpPr txBox="1">
            <a:spLocks/>
          </p:cNvSpPr>
          <p:nvPr/>
        </p:nvSpPr>
        <p:spPr>
          <a:xfrm>
            <a:off x="442578" y="3861048"/>
            <a:ext cx="10560012" cy="2807518"/>
          </a:xfrm>
          <a:prstGeom prst="rect">
            <a:avLst/>
          </a:prstGeom>
        </p:spPr>
        <p:txBody>
          <a:bodyPr>
            <a:normAutofit/>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a:t>对于一些较复杂的类</a:t>
            </a:r>
            <a:r>
              <a:rPr lang="zh-CN" altLang="en-US" sz="1800"/>
              <a:t>（如具有多种状态和较长的生命周期）</a:t>
            </a:r>
            <a:endParaRPr lang="en-US" altLang="zh-CN" sz="1800"/>
          </a:p>
          <a:p>
            <a:pPr lvl="1"/>
            <a:r>
              <a:rPr lang="en-US" altLang="zh-CN" b="0"/>
              <a:t> </a:t>
            </a:r>
            <a:r>
              <a:rPr lang="zh-CN" altLang="en-US" b="0"/>
              <a:t>需要进一步测试其在生命周期内的</a:t>
            </a:r>
            <a:r>
              <a:rPr lang="zh-CN" altLang="en-US" b="0">
                <a:solidFill>
                  <a:srgbClr val="C00000"/>
                </a:solidFill>
              </a:rPr>
              <a:t>方法序列</a:t>
            </a:r>
            <a:r>
              <a:rPr lang="zh-CN" altLang="en-US" b="0"/>
              <a:t>，因为单独的方法测试无法发现缺陷，它与类中方法执行的顺序、接口参数等有关。</a:t>
            </a:r>
            <a:endParaRPr lang="en-US" altLang="zh-CN" b="0"/>
          </a:p>
          <a:p>
            <a:pPr lvl="1"/>
            <a:r>
              <a:rPr lang="zh-CN" altLang="en-US" sz="2400" b="0"/>
              <a:t>如账户类具有下列方法</a:t>
            </a:r>
            <a:r>
              <a:rPr lang="en-US" altLang="zh-CN" sz="2400" b="0"/>
              <a:t>: open(), setup(), deposit(), withdraw(), balance(), summarize(), creditLimit(), and close()</a:t>
            </a:r>
            <a:endParaRPr lang="en-US" altLang="zh-CN" b="0"/>
          </a:p>
          <a:p>
            <a:pPr lvl="1"/>
            <a:endParaRPr lang="en-US" altLang="zh-CN" b="0"/>
          </a:p>
          <a:p>
            <a:pPr lvl="1"/>
            <a:endParaRPr lang="zh-CN" altLang="en-US" b="0" dirty="0"/>
          </a:p>
        </p:txBody>
      </p:sp>
    </p:spTree>
    <p:extLst>
      <p:ext uri="{BB962C8B-B14F-4D97-AF65-F5344CB8AC3E}">
        <p14:creationId xmlns:p14="http://schemas.microsoft.com/office/powerpoint/2010/main" val="235603169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类</a:t>
            </a:r>
            <a:r>
              <a:rPr lang="zh-CN" altLang="en-US" dirty="0"/>
              <a:t>继承的</a:t>
            </a:r>
            <a:r>
              <a:rPr lang="zh-CN" altLang="zh-CN" dirty="0"/>
              <a:t>测试</a:t>
            </a:r>
            <a:endParaRPr lang="zh-CN" altLang="en-US" dirty="0"/>
          </a:p>
        </p:txBody>
      </p:sp>
      <p:sp>
        <p:nvSpPr>
          <p:cNvPr id="2" name="内容占位符 1"/>
          <p:cNvSpPr>
            <a:spLocks noGrp="1"/>
          </p:cNvSpPr>
          <p:nvPr>
            <p:ph idx="1"/>
          </p:nvPr>
        </p:nvSpPr>
        <p:spPr>
          <a:xfrm>
            <a:off x="442578" y="2672916"/>
            <a:ext cx="11172080" cy="3707618"/>
          </a:xfrm>
        </p:spPr>
        <p:txBody>
          <a:bodyPr>
            <a:normAutofit/>
          </a:bodyPr>
          <a:lstStyle/>
          <a:p>
            <a:pPr eaLnBrk="1" hangingPunct="1">
              <a:lnSpc>
                <a:spcPct val="90000"/>
              </a:lnSpc>
              <a:defRPr/>
            </a:pPr>
            <a:r>
              <a:rPr lang="zh-CN" altLang="zh-CN" dirty="0"/>
              <a:t>继承的成员</a:t>
            </a:r>
            <a:r>
              <a:rPr lang="zh-CN" altLang="en-US" dirty="0"/>
              <a:t>方法</a:t>
            </a:r>
            <a:r>
              <a:rPr lang="zh-CN" altLang="zh-CN" dirty="0"/>
              <a:t>是否不需要测试</a:t>
            </a:r>
            <a:r>
              <a:rPr lang="zh-CN" altLang="en-US" sz="2600" dirty="0"/>
              <a:t>？</a:t>
            </a:r>
            <a:endParaRPr lang="en-US" altLang="zh-CN" sz="2600" dirty="0"/>
          </a:p>
          <a:p>
            <a:pPr lvl="1">
              <a:lnSpc>
                <a:spcPct val="90000"/>
              </a:lnSpc>
              <a:defRPr/>
            </a:pPr>
            <a:r>
              <a:rPr lang="en-US" altLang="zh-CN" sz="2600" dirty="0"/>
              <a:t> </a:t>
            </a:r>
            <a:r>
              <a:rPr lang="zh-CN" altLang="en-US" sz="2600" dirty="0"/>
              <a:t>下列</a:t>
            </a:r>
            <a:r>
              <a:rPr lang="zh-CN" altLang="zh-CN" sz="2600" dirty="0"/>
              <a:t>两种情况</a:t>
            </a:r>
            <a:r>
              <a:rPr lang="zh-CN" altLang="en-US" sz="2600" dirty="0"/>
              <a:t>下</a:t>
            </a:r>
            <a:r>
              <a:rPr lang="zh-CN" altLang="zh-CN" sz="2600" dirty="0"/>
              <a:t>需要在</a:t>
            </a:r>
            <a:r>
              <a:rPr lang="zh-CN" altLang="en-US" sz="2600" dirty="0"/>
              <a:t>子</a:t>
            </a:r>
            <a:r>
              <a:rPr lang="zh-CN" altLang="zh-CN" sz="2600" dirty="0"/>
              <a:t>类中重新测试</a:t>
            </a:r>
            <a:endParaRPr lang="en-US" altLang="zh-CN" sz="2600" dirty="0"/>
          </a:p>
          <a:p>
            <a:pPr>
              <a:buNone/>
              <a:defRPr/>
            </a:pPr>
            <a:r>
              <a:rPr lang="en-US" altLang="zh-CN" sz="2600" b="0" dirty="0"/>
              <a:t>      </a:t>
            </a:r>
            <a:r>
              <a:rPr lang="zh-CN" altLang="en-US" sz="2600" b="0" dirty="0"/>
              <a:t>（</a:t>
            </a:r>
            <a:r>
              <a:rPr lang="en-US" altLang="zh-CN" sz="2600" b="0" dirty="0"/>
              <a:t>1</a:t>
            </a:r>
            <a:r>
              <a:rPr lang="zh-CN" altLang="en-US" sz="2600" b="0" dirty="0"/>
              <a:t>）</a:t>
            </a:r>
            <a:r>
              <a:rPr lang="zh-CN" altLang="zh-CN" sz="2600" b="0" dirty="0"/>
              <a:t>继承的成员</a:t>
            </a:r>
            <a:r>
              <a:rPr lang="zh-CN" altLang="en-US" sz="2600" b="0" dirty="0"/>
              <a:t>方法</a:t>
            </a:r>
            <a:r>
              <a:rPr lang="zh-CN" altLang="zh-CN" sz="2600" b="0" dirty="0"/>
              <a:t>在</a:t>
            </a:r>
            <a:r>
              <a:rPr lang="zh-CN" altLang="en-US" sz="2600" b="0" dirty="0"/>
              <a:t>子</a:t>
            </a:r>
            <a:r>
              <a:rPr lang="zh-CN" altLang="zh-CN" sz="2600" b="0" dirty="0"/>
              <a:t>类中做了改动</a:t>
            </a:r>
            <a:endParaRPr lang="en-US" altLang="zh-CN" sz="2600" b="0" dirty="0"/>
          </a:p>
          <a:p>
            <a:pPr>
              <a:buNone/>
              <a:defRPr/>
            </a:pPr>
            <a:r>
              <a:rPr lang="en-US" altLang="zh-CN" sz="2600" b="0" dirty="0"/>
              <a:t>      </a:t>
            </a:r>
            <a:r>
              <a:rPr lang="zh-CN" altLang="en-US" sz="2600" b="0" dirty="0"/>
              <a:t>（</a:t>
            </a:r>
            <a:r>
              <a:rPr lang="en-US" altLang="zh-CN" sz="2600" b="0" dirty="0"/>
              <a:t>2</a:t>
            </a:r>
            <a:r>
              <a:rPr lang="zh-CN" altLang="en-US" sz="2600" b="0" dirty="0"/>
              <a:t>）</a:t>
            </a:r>
            <a:r>
              <a:rPr lang="zh-CN" altLang="zh-CN" sz="2600" b="0" dirty="0"/>
              <a:t>成员</a:t>
            </a:r>
            <a:r>
              <a:rPr lang="zh-CN" altLang="en-US" sz="2600" b="0" dirty="0"/>
              <a:t>方法</a:t>
            </a:r>
            <a:r>
              <a:rPr lang="zh-CN" altLang="zh-CN" sz="2600" b="0" dirty="0"/>
              <a:t>调用了改动过的</a:t>
            </a:r>
            <a:r>
              <a:rPr lang="zh-CN" altLang="en-US" sz="2600" b="0" dirty="0"/>
              <a:t>其它</a:t>
            </a:r>
            <a:r>
              <a:rPr lang="zh-CN" altLang="zh-CN" sz="2600" b="0" dirty="0"/>
              <a:t>成员</a:t>
            </a:r>
            <a:r>
              <a:rPr lang="zh-CN" altLang="en-US" sz="2600" b="0" dirty="0"/>
              <a:t>方法</a:t>
            </a:r>
            <a:endParaRPr lang="en-US" altLang="zh-CN" sz="2600" b="0" dirty="0"/>
          </a:p>
          <a:p>
            <a:pPr marL="444500" indent="0">
              <a:buNone/>
              <a:defRPr/>
            </a:pPr>
            <a:r>
              <a:rPr lang="zh-CN" altLang="zh-CN" sz="2600" b="0" dirty="0"/>
              <a:t>如：假设父类</a:t>
            </a:r>
            <a:r>
              <a:rPr lang="en-US" altLang="zh-CN" sz="2600" b="0" dirty="0"/>
              <a:t>Base</a:t>
            </a:r>
            <a:r>
              <a:rPr lang="zh-CN" altLang="zh-CN" sz="2600" b="0" dirty="0"/>
              <a:t>有两个成员</a:t>
            </a:r>
            <a:r>
              <a:rPr lang="zh-CN" altLang="en-US" sz="2600" b="0" dirty="0"/>
              <a:t>方法</a:t>
            </a:r>
            <a:r>
              <a:rPr lang="zh-CN" altLang="zh-CN" sz="2600" b="0" dirty="0"/>
              <a:t>：</a:t>
            </a:r>
            <a:r>
              <a:rPr lang="en-US" altLang="zh-CN" sz="2600" b="0" dirty="0"/>
              <a:t>Inherited()</a:t>
            </a:r>
            <a:r>
              <a:rPr lang="zh-CN" altLang="zh-CN" sz="2600" b="0" dirty="0"/>
              <a:t>和</a:t>
            </a:r>
            <a:r>
              <a:rPr lang="en-US" altLang="zh-CN" sz="2600" b="0" dirty="0"/>
              <a:t>Redefined()</a:t>
            </a:r>
            <a:r>
              <a:rPr lang="zh-CN" altLang="zh-CN" sz="2600" b="0" dirty="0"/>
              <a:t>，子类</a:t>
            </a:r>
            <a:r>
              <a:rPr lang="en-US" altLang="zh-CN" sz="2600" b="0" dirty="0"/>
              <a:t>Derived</a:t>
            </a:r>
            <a:r>
              <a:rPr lang="zh-CN" altLang="zh-CN" sz="2600" b="0" dirty="0"/>
              <a:t>只</a:t>
            </a:r>
            <a:r>
              <a:rPr lang="zh-CN" altLang="en-US" sz="2600" b="0" dirty="0"/>
              <a:t>对</a:t>
            </a:r>
            <a:r>
              <a:rPr lang="en-US" altLang="zh-CN" sz="2600" b="0" dirty="0"/>
              <a:t>Redefined()</a:t>
            </a:r>
            <a:r>
              <a:rPr lang="zh-CN" altLang="zh-CN" sz="2600" b="0" dirty="0"/>
              <a:t>做了改动，</a:t>
            </a:r>
            <a:r>
              <a:rPr lang="zh-CN" altLang="en-US" sz="2600" b="0" dirty="0"/>
              <a:t>子类中的</a:t>
            </a:r>
            <a:r>
              <a:rPr lang="en-US" altLang="zh-CN" sz="2600" b="0" dirty="0"/>
              <a:t>Redefined()</a:t>
            </a:r>
            <a:r>
              <a:rPr lang="zh-CN" altLang="en-US" sz="2600" b="0" dirty="0"/>
              <a:t>就</a:t>
            </a:r>
            <a:r>
              <a:rPr lang="zh-CN" altLang="zh-CN" sz="2600" b="0" dirty="0"/>
              <a:t>需要重新测试。</a:t>
            </a:r>
            <a:endParaRPr lang="en-US" altLang="zh-CN" sz="2600" b="0" dirty="0"/>
          </a:p>
          <a:p>
            <a:pPr marL="444500" indent="0">
              <a:buNone/>
              <a:defRPr/>
            </a:pPr>
            <a:r>
              <a:rPr lang="zh-CN" altLang="en-US" sz="2600" b="0" dirty="0"/>
              <a:t>如果子类中</a:t>
            </a:r>
            <a:r>
              <a:rPr lang="en-US" altLang="zh-CN" sz="2600" b="0" dirty="0"/>
              <a:t>Inherited()</a:t>
            </a:r>
            <a:r>
              <a:rPr lang="zh-CN" altLang="zh-CN" sz="2600" b="0" dirty="0"/>
              <a:t> </a:t>
            </a:r>
            <a:r>
              <a:rPr lang="zh-CN" altLang="en-US" sz="2600" b="0" dirty="0"/>
              <a:t>又</a:t>
            </a:r>
            <a:r>
              <a:rPr lang="zh-CN" altLang="zh-CN" sz="2600" b="0" dirty="0"/>
              <a:t>调用</a:t>
            </a:r>
            <a:r>
              <a:rPr lang="zh-CN" altLang="en-US" sz="2600" b="0" dirty="0"/>
              <a:t>了</a:t>
            </a:r>
            <a:r>
              <a:rPr lang="en-US" altLang="zh-CN" sz="2600" b="0" dirty="0"/>
              <a:t>Redefined()</a:t>
            </a:r>
            <a:r>
              <a:rPr lang="zh-CN" altLang="zh-CN" sz="2600" b="0" dirty="0"/>
              <a:t> ，</a:t>
            </a:r>
            <a:r>
              <a:rPr lang="zh-CN" altLang="en-US" sz="2600" b="0" dirty="0"/>
              <a:t>它也</a:t>
            </a:r>
            <a:r>
              <a:rPr lang="zh-CN" altLang="zh-CN" sz="2600" b="0" dirty="0"/>
              <a:t>需要重新测试</a:t>
            </a:r>
            <a:r>
              <a:rPr lang="en-US" altLang="zh-CN" sz="2600" b="0" dirty="0"/>
              <a:t> </a:t>
            </a:r>
            <a:endParaRPr lang="zh-CN" altLang="zh-CN" sz="2600" b="0" dirty="0"/>
          </a:p>
        </p:txBody>
      </p:sp>
      <p:sp>
        <p:nvSpPr>
          <p:cNvPr id="3" name="内容占位符 1"/>
          <p:cNvSpPr txBox="1">
            <a:spLocks/>
          </p:cNvSpPr>
          <p:nvPr/>
        </p:nvSpPr>
        <p:spPr>
          <a:xfrm>
            <a:off x="539750" y="1125538"/>
            <a:ext cx="8579792" cy="1151334"/>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可以先测试父类，再测试子类</a:t>
            </a:r>
            <a:endParaRPr lang="en-US" altLang="zh-CN"/>
          </a:p>
          <a:p>
            <a:r>
              <a:rPr lang="zh-CN" altLang="en-US"/>
              <a:t>可以重用父类的测试用例来进行子类的测试</a:t>
            </a:r>
            <a:endParaRPr lang="zh-CN" altLang="en-US" dirty="0"/>
          </a:p>
        </p:txBody>
      </p:sp>
    </p:spTree>
    <p:extLst>
      <p:ext uri="{BB962C8B-B14F-4D97-AF65-F5344CB8AC3E}">
        <p14:creationId xmlns:p14="http://schemas.microsoft.com/office/powerpoint/2010/main" val="238020593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OO</a:t>
            </a:r>
            <a:r>
              <a:rPr lang="zh-CN" altLang="en-US" dirty="0"/>
              <a:t>集成测试</a:t>
            </a:r>
          </a:p>
        </p:txBody>
      </p:sp>
      <p:sp>
        <p:nvSpPr>
          <p:cNvPr id="2" name="内容占位符 1"/>
          <p:cNvSpPr>
            <a:spLocks noGrp="1"/>
          </p:cNvSpPr>
          <p:nvPr>
            <p:ph idx="1"/>
          </p:nvPr>
        </p:nvSpPr>
        <p:spPr/>
        <p:txBody>
          <a:bodyPr/>
          <a:lstStyle/>
          <a:p>
            <a:r>
              <a:rPr lang="zh-CN" altLang="en-US" dirty="0">
                <a:solidFill>
                  <a:srgbClr val="C00000"/>
                </a:solidFill>
              </a:rPr>
              <a:t>基于线程的集成测试</a:t>
            </a:r>
            <a:endParaRPr lang="en-US" altLang="zh-CN" dirty="0">
              <a:solidFill>
                <a:srgbClr val="C00000"/>
              </a:solidFill>
            </a:endParaRPr>
          </a:p>
          <a:p>
            <a:pPr lvl="1"/>
            <a:r>
              <a:rPr lang="zh-CN" altLang="en-US" dirty="0"/>
              <a:t>将响应某个输入或事件的一组类进行集成</a:t>
            </a:r>
            <a:endParaRPr lang="en-US" altLang="zh-CN" dirty="0"/>
          </a:p>
          <a:p>
            <a:r>
              <a:rPr lang="zh-CN" altLang="en-US" dirty="0">
                <a:solidFill>
                  <a:srgbClr val="C00000"/>
                </a:solidFill>
              </a:rPr>
              <a:t>基于使用的集成测试</a:t>
            </a:r>
            <a:endParaRPr lang="en-US" altLang="zh-CN" dirty="0">
              <a:solidFill>
                <a:srgbClr val="C00000"/>
              </a:solidFill>
            </a:endParaRPr>
          </a:p>
          <a:p>
            <a:pPr lvl="1"/>
            <a:r>
              <a:rPr lang="zh-CN" altLang="en-US" dirty="0"/>
              <a:t>先测试独立的类</a:t>
            </a:r>
            <a:endParaRPr lang="en-US" altLang="zh-CN" dirty="0"/>
          </a:p>
          <a:p>
            <a:pPr lvl="1"/>
            <a:r>
              <a:rPr lang="zh-CN" altLang="en-US" dirty="0"/>
              <a:t>再利用独立类测试依赖于它的其它类</a:t>
            </a:r>
            <a:endParaRPr lang="en-US" altLang="zh-CN" dirty="0"/>
          </a:p>
          <a:p>
            <a:r>
              <a:rPr lang="zh-CN" altLang="en-US" dirty="0">
                <a:solidFill>
                  <a:srgbClr val="C00000"/>
                </a:solidFill>
              </a:rPr>
              <a:t>注意事项</a:t>
            </a:r>
            <a:endParaRPr lang="en-US" altLang="zh-CN" dirty="0">
              <a:solidFill>
                <a:srgbClr val="C00000"/>
              </a:solidFill>
            </a:endParaRPr>
          </a:p>
          <a:p>
            <a:pPr lvl="1"/>
            <a:r>
              <a:rPr lang="zh-CN" altLang="en-US" dirty="0"/>
              <a:t>集成测试是通过类间消息传递实现的</a:t>
            </a:r>
            <a:endParaRPr lang="en-US" altLang="zh-CN" dirty="0"/>
          </a:p>
          <a:p>
            <a:pPr lvl="1"/>
            <a:r>
              <a:rPr lang="zh-CN" altLang="en-US" dirty="0"/>
              <a:t>消息的内容、消息的次序</a:t>
            </a:r>
            <a:endParaRPr lang="en-US" altLang="zh-CN" dirty="0"/>
          </a:p>
          <a:p>
            <a:pPr lvl="1"/>
            <a:r>
              <a:rPr lang="zh-CN" altLang="en-US" dirty="0"/>
              <a:t>正常的消息序列和不正常的消息序列</a:t>
            </a:r>
            <a:endParaRPr lang="en-US" altLang="zh-CN" dirty="0"/>
          </a:p>
          <a:p>
            <a:pPr lvl="1"/>
            <a:endParaRPr lang="zh-CN" altLang="en-US" dirty="0"/>
          </a:p>
        </p:txBody>
      </p:sp>
    </p:spTree>
    <p:extLst>
      <p:ext uri="{BB962C8B-B14F-4D97-AF65-F5344CB8AC3E}">
        <p14:creationId xmlns:p14="http://schemas.microsoft.com/office/powerpoint/2010/main" val="361425166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软件测试概述</a:t>
            </a:r>
            <a:endParaRPr lang="en-US" altLang="zh-CN" dirty="0">
              <a:solidFill>
                <a:schemeClr val="bg1">
                  <a:lumMod val="85000"/>
                </a:schemeClr>
              </a:solidFill>
            </a:endParaRPr>
          </a:p>
          <a:p>
            <a:pPr lvl="1"/>
            <a:r>
              <a:rPr lang="zh-CN" altLang="en-US" dirty="0">
                <a:solidFill>
                  <a:schemeClr val="bg1">
                    <a:lumMod val="85000"/>
                  </a:schemeClr>
                </a:solidFill>
              </a:rPr>
              <a:t>软件测试的思想和原理</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软件测试的过程和策略</a:t>
            </a:r>
            <a:endParaRPr lang="en-US" altLang="zh-CN" dirty="0">
              <a:solidFill>
                <a:schemeClr val="bg1">
                  <a:lumMod val="85000"/>
                </a:schemeClr>
              </a:solidFill>
            </a:endParaRPr>
          </a:p>
          <a:p>
            <a:pPr lvl="1"/>
            <a:r>
              <a:rPr lang="zh-CN" altLang="en-US" dirty="0">
                <a:solidFill>
                  <a:schemeClr val="bg1">
                    <a:lumMod val="85000"/>
                  </a:schemeClr>
                </a:solidFill>
              </a:rPr>
              <a:t>软件测试的活动及实施的方法</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软件测试技术</a:t>
            </a:r>
          </a:p>
          <a:p>
            <a:pPr lvl="1"/>
            <a:r>
              <a:rPr lang="zh-CN" altLang="en-US" dirty="0">
                <a:solidFill>
                  <a:schemeClr val="bg1">
                    <a:lumMod val="85000"/>
                  </a:schemeClr>
                </a:solidFill>
              </a:rPr>
              <a:t>白盒和黑盒测试技术</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软件测试计划及输出</a:t>
            </a:r>
            <a:endParaRPr lang="en-US" altLang="zh-CN" dirty="0">
              <a:solidFill>
                <a:srgbClr val="C00000"/>
              </a:solidFill>
            </a:endParaRPr>
          </a:p>
          <a:p>
            <a:pPr lvl="1"/>
            <a:r>
              <a:rPr lang="zh-CN" altLang="en-US" dirty="0">
                <a:solidFill>
                  <a:srgbClr val="C00000"/>
                </a:solidFill>
              </a:rPr>
              <a:t>测试计划制定及测试结果</a:t>
            </a:r>
          </a:p>
          <a:p>
            <a:pPr lvl="1"/>
            <a:endParaRPr lang="zh-CN" altLang="en-US" dirty="0"/>
          </a:p>
        </p:txBody>
      </p:sp>
      <p:sp>
        <p:nvSpPr>
          <p:cNvPr id="4" name="灯片编号占位符 3"/>
          <p:cNvSpPr>
            <a:spLocks noGrp="1"/>
          </p:cNvSpPr>
          <p:nvPr>
            <p:ph type="sldNum" sz="quarter" idx="4294967295"/>
          </p:nvPr>
        </p:nvSpPr>
        <p:spPr>
          <a:xfrm>
            <a:off x="11356975" y="6408738"/>
            <a:ext cx="833438" cy="365125"/>
          </a:xfrm>
        </p:spPr>
        <p:txBody>
          <a:bodyPr/>
          <a:lstStyle/>
          <a:p>
            <a:r>
              <a:rPr lang="zh-CN" altLang="en-US"/>
              <a:t>*</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7414" y="2368330"/>
            <a:ext cx="2088232" cy="212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51503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D0A7F-04DC-4E02-9273-C90D62000A2A}"/>
              </a:ext>
            </a:extLst>
          </p:cNvPr>
          <p:cNvSpPr>
            <a:spLocks noGrp="1"/>
          </p:cNvSpPr>
          <p:nvPr>
            <p:ph type="title"/>
          </p:nvPr>
        </p:nvSpPr>
        <p:spPr>
          <a:xfrm>
            <a:off x="550590" y="8620"/>
            <a:ext cx="10909212" cy="707886"/>
          </a:xfrm>
        </p:spPr>
        <p:txBody>
          <a:bodyPr/>
          <a:lstStyle/>
          <a:p>
            <a:r>
              <a:rPr lang="en-US" altLang="zh-CN" dirty="0"/>
              <a:t>4.1 </a:t>
            </a:r>
            <a:r>
              <a:rPr lang="zh-CN" altLang="en-US" dirty="0"/>
              <a:t>成立软件测试组织</a:t>
            </a:r>
          </a:p>
        </p:txBody>
      </p:sp>
      <p:sp>
        <p:nvSpPr>
          <p:cNvPr id="3" name="内容占位符 2">
            <a:extLst>
              <a:ext uri="{FF2B5EF4-FFF2-40B4-BE49-F238E27FC236}">
                <a16:creationId xmlns:a16="http://schemas.microsoft.com/office/drawing/2014/main" id="{DCB3B9E7-F47D-4C90-93C4-D2415626D005}"/>
              </a:ext>
            </a:extLst>
          </p:cNvPr>
          <p:cNvSpPr>
            <a:spLocks noGrp="1"/>
          </p:cNvSpPr>
          <p:nvPr>
            <p:ph idx="1"/>
          </p:nvPr>
        </p:nvSpPr>
        <p:spPr>
          <a:xfrm>
            <a:off x="539750" y="1125538"/>
            <a:ext cx="10920052" cy="5040312"/>
          </a:xfrm>
        </p:spPr>
        <p:txBody>
          <a:bodyPr/>
          <a:lstStyle/>
          <a:p>
            <a:r>
              <a:rPr lang="zh-CN" altLang="zh-CN" dirty="0"/>
              <a:t>软件测试是一项</a:t>
            </a:r>
            <a:r>
              <a:rPr lang="zh-CN" altLang="zh-CN" dirty="0">
                <a:solidFill>
                  <a:srgbClr val="C00000"/>
                </a:solidFill>
              </a:rPr>
              <a:t>独立性的工作</a:t>
            </a:r>
            <a:endParaRPr lang="en-US" altLang="zh-CN" dirty="0">
              <a:solidFill>
                <a:srgbClr val="C00000"/>
              </a:solidFill>
            </a:endParaRPr>
          </a:p>
          <a:p>
            <a:r>
              <a:rPr lang="zh-CN" altLang="zh-CN" dirty="0"/>
              <a:t>成立</a:t>
            </a:r>
            <a:r>
              <a:rPr lang="zh-CN" altLang="zh-CN" dirty="0">
                <a:solidFill>
                  <a:srgbClr val="C00000"/>
                </a:solidFill>
              </a:rPr>
              <a:t>单独的软件测试小组</a:t>
            </a:r>
            <a:endParaRPr lang="en-US" altLang="zh-CN" dirty="0">
              <a:solidFill>
                <a:srgbClr val="C00000"/>
              </a:solidFill>
            </a:endParaRPr>
          </a:p>
          <a:p>
            <a:pPr lvl="1"/>
            <a:r>
              <a:rPr lang="zh-CN" altLang="zh-CN" dirty="0"/>
              <a:t>成员由各个软件测试</a:t>
            </a:r>
            <a:r>
              <a:rPr lang="zh-CN" altLang="en-US" dirty="0"/>
              <a:t>工程</a:t>
            </a:r>
            <a:r>
              <a:rPr lang="zh-CN" altLang="zh-CN" dirty="0"/>
              <a:t>师组成</a:t>
            </a:r>
            <a:endParaRPr lang="en-US" altLang="zh-CN" dirty="0"/>
          </a:p>
          <a:p>
            <a:pPr lvl="1"/>
            <a:r>
              <a:rPr lang="zh-CN" altLang="zh-CN" dirty="0"/>
              <a:t>高效的开展软件测试，确保软件测试工作的权威性</a:t>
            </a:r>
            <a:endParaRPr lang="en-US" altLang="zh-CN" dirty="0"/>
          </a:p>
          <a:p>
            <a:pPr lvl="1"/>
            <a:r>
              <a:rPr lang="zh-CN" altLang="zh-CN" dirty="0"/>
              <a:t>软件测试小组也不受软件开发小组的管理，以确保软件测试的独立性和结果的客观性</a:t>
            </a:r>
            <a:endParaRPr lang="en-US" altLang="zh-CN" dirty="0"/>
          </a:p>
          <a:p>
            <a:r>
              <a:rPr lang="zh-CN" altLang="zh-CN" dirty="0"/>
              <a:t>需在软件开发</a:t>
            </a:r>
            <a:r>
              <a:rPr lang="zh-CN" altLang="zh-CN" dirty="0">
                <a:solidFill>
                  <a:srgbClr val="C00000"/>
                </a:solidFill>
              </a:rPr>
              <a:t>早期</a:t>
            </a:r>
            <a:r>
              <a:rPr lang="zh-CN" altLang="zh-CN" dirty="0"/>
              <a:t>就成立软件测试小组</a:t>
            </a:r>
            <a:endParaRPr lang="en-US" altLang="zh-CN" dirty="0"/>
          </a:p>
          <a:p>
            <a:pPr lvl="1"/>
            <a:r>
              <a:rPr lang="zh-CN" altLang="zh-CN" dirty="0"/>
              <a:t>以便他们尽早地介入到软件测试工作之中，包括开展必要培训、了解软件项目的整体情况、掌握软件需求、制定软件测试计划等</a:t>
            </a:r>
            <a:endParaRPr lang="zh-CN" altLang="en-US" dirty="0"/>
          </a:p>
        </p:txBody>
      </p:sp>
    </p:spTree>
    <p:extLst>
      <p:ext uri="{BB962C8B-B14F-4D97-AF65-F5344CB8AC3E}">
        <p14:creationId xmlns:p14="http://schemas.microsoft.com/office/powerpoint/2010/main" val="315190892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AE9F9-31D5-4F19-A8B1-FD054C28A519}"/>
              </a:ext>
            </a:extLst>
          </p:cNvPr>
          <p:cNvSpPr>
            <a:spLocks noGrp="1"/>
          </p:cNvSpPr>
          <p:nvPr>
            <p:ph type="title"/>
          </p:nvPr>
        </p:nvSpPr>
        <p:spPr>
          <a:xfrm>
            <a:off x="550590" y="8620"/>
            <a:ext cx="10909212" cy="707886"/>
          </a:xfrm>
        </p:spPr>
        <p:txBody>
          <a:bodyPr/>
          <a:lstStyle/>
          <a:p>
            <a:r>
              <a:rPr lang="en-US" altLang="zh-CN" dirty="0"/>
              <a:t>4.2 </a:t>
            </a:r>
            <a:r>
              <a:rPr lang="zh-CN" altLang="zh-CN" dirty="0"/>
              <a:t>制定和实施软件测试计划</a:t>
            </a:r>
            <a:r>
              <a:rPr lang="zh-CN" altLang="en-US" dirty="0"/>
              <a:t>（</a:t>
            </a:r>
            <a:r>
              <a:rPr lang="en-US" altLang="zh-CN" dirty="0"/>
              <a:t>1/2</a:t>
            </a:r>
            <a:r>
              <a:rPr lang="zh-CN" altLang="en-US" dirty="0"/>
              <a:t>）</a:t>
            </a:r>
          </a:p>
        </p:txBody>
      </p:sp>
      <p:sp>
        <p:nvSpPr>
          <p:cNvPr id="5" name="内容占位符 4">
            <a:extLst>
              <a:ext uri="{FF2B5EF4-FFF2-40B4-BE49-F238E27FC236}">
                <a16:creationId xmlns:a16="http://schemas.microsoft.com/office/drawing/2014/main" id="{7C1925ED-3695-45A0-84F3-DE67495AA644}"/>
              </a:ext>
            </a:extLst>
          </p:cNvPr>
          <p:cNvSpPr>
            <a:spLocks noGrp="1"/>
          </p:cNvSpPr>
          <p:nvPr>
            <p:ph idx="1"/>
          </p:nvPr>
        </p:nvSpPr>
        <p:spPr>
          <a:xfrm>
            <a:off x="539750" y="1125538"/>
            <a:ext cx="10920052" cy="5040312"/>
          </a:xfrm>
        </p:spPr>
        <p:txBody>
          <a:bodyPr/>
          <a:lstStyle/>
          <a:p>
            <a:pPr lvl="0"/>
            <a:r>
              <a:rPr lang="zh-CN" altLang="zh-CN" sz="2800" dirty="0">
                <a:solidFill>
                  <a:srgbClr val="C00000"/>
                </a:solidFill>
              </a:rPr>
              <a:t>标识符</a:t>
            </a:r>
            <a:r>
              <a:rPr lang="zh-CN" altLang="zh-CN" sz="2800" dirty="0"/>
              <a:t>：用以标识本测试计划</a:t>
            </a:r>
          </a:p>
          <a:p>
            <a:pPr lvl="0"/>
            <a:r>
              <a:rPr lang="zh-CN" altLang="zh-CN" sz="2800" dirty="0">
                <a:solidFill>
                  <a:srgbClr val="C00000"/>
                </a:solidFill>
              </a:rPr>
              <a:t>简介</a:t>
            </a:r>
            <a:r>
              <a:rPr lang="zh-CN" altLang="zh-CN" sz="2800" dirty="0"/>
              <a:t>：介绍测试的对象、目标、策略、过程和进程等方面的内容</a:t>
            </a:r>
          </a:p>
          <a:p>
            <a:pPr lvl="0"/>
            <a:r>
              <a:rPr lang="zh-CN" altLang="zh-CN" sz="2800" dirty="0">
                <a:solidFill>
                  <a:srgbClr val="C00000"/>
                </a:solidFill>
              </a:rPr>
              <a:t>测试项</a:t>
            </a:r>
            <a:r>
              <a:rPr lang="zh-CN" altLang="zh-CN" sz="2800" dirty="0"/>
              <a:t>：描述接受测试的软件元素，包括代码模块或质量属性</a:t>
            </a:r>
          </a:p>
          <a:p>
            <a:pPr lvl="0"/>
            <a:r>
              <a:rPr lang="zh-CN" altLang="zh-CN" sz="2800" dirty="0">
                <a:solidFill>
                  <a:srgbClr val="C00000"/>
                </a:solidFill>
              </a:rPr>
              <a:t>待测软件特征</a:t>
            </a:r>
            <a:r>
              <a:rPr lang="zh-CN" altLang="zh-CN" sz="2800" dirty="0"/>
              <a:t>：说明接受测试的软件特征，如软件需求等</a:t>
            </a:r>
          </a:p>
          <a:p>
            <a:pPr lvl="0"/>
            <a:r>
              <a:rPr lang="zh-CN" altLang="zh-CN" sz="2800" dirty="0">
                <a:solidFill>
                  <a:srgbClr val="C00000"/>
                </a:solidFill>
              </a:rPr>
              <a:t>免测软件特征</a:t>
            </a:r>
            <a:r>
              <a:rPr lang="zh-CN" altLang="zh-CN" sz="2800" dirty="0"/>
              <a:t>：说明无需接受测试的软件特征，如软件需求等</a:t>
            </a:r>
          </a:p>
          <a:p>
            <a:pPr lvl="0"/>
            <a:r>
              <a:rPr lang="zh-CN" altLang="zh-CN" sz="2800" dirty="0">
                <a:solidFill>
                  <a:srgbClr val="C00000"/>
                </a:solidFill>
              </a:rPr>
              <a:t>测试策略和手段</a:t>
            </a:r>
            <a:r>
              <a:rPr lang="zh-CN" altLang="zh-CN" sz="2800" dirty="0"/>
              <a:t>：说明对软件进行测试的策略和手段</a:t>
            </a:r>
          </a:p>
          <a:p>
            <a:pPr lvl="0"/>
            <a:r>
              <a:rPr lang="zh-CN" altLang="zh-CN" sz="2800" dirty="0">
                <a:solidFill>
                  <a:srgbClr val="C00000"/>
                </a:solidFill>
              </a:rPr>
              <a:t>测试项成败标准</a:t>
            </a:r>
            <a:r>
              <a:rPr lang="zh-CN" altLang="zh-CN" sz="2800" dirty="0"/>
              <a:t>：说明每个测试项通过软件测试的标准</a:t>
            </a:r>
          </a:p>
          <a:p>
            <a:pPr lvl="0"/>
            <a:r>
              <a:rPr lang="zh-CN" altLang="zh-CN" sz="2800" dirty="0">
                <a:solidFill>
                  <a:srgbClr val="C00000"/>
                </a:solidFill>
              </a:rPr>
              <a:t>测试暂停</a:t>
            </a:r>
            <a:r>
              <a:rPr lang="en-US" altLang="zh-CN" sz="2800" dirty="0">
                <a:solidFill>
                  <a:srgbClr val="C00000"/>
                </a:solidFill>
              </a:rPr>
              <a:t>/</a:t>
            </a:r>
            <a:r>
              <a:rPr lang="zh-CN" altLang="zh-CN" sz="2800" dirty="0">
                <a:solidFill>
                  <a:srgbClr val="C00000"/>
                </a:solidFill>
              </a:rPr>
              <a:t>停止的标准</a:t>
            </a:r>
            <a:r>
              <a:rPr lang="zh-CN" altLang="zh-CN" sz="2800" dirty="0"/>
              <a:t>：说明软件测试暂停或停止的决策依据</a:t>
            </a:r>
          </a:p>
          <a:p>
            <a:endParaRPr lang="zh-CN" altLang="en-US" sz="2800" dirty="0"/>
          </a:p>
        </p:txBody>
      </p:sp>
    </p:spTree>
    <p:extLst>
      <p:ext uri="{BB962C8B-B14F-4D97-AF65-F5344CB8AC3E}">
        <p14:creationId xmlns:p14="http://schemas.microsoft.com/office/powerpoint/2010/main" val="347798303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AE9F9-31D5-4F19-A8B1-FD054C28A519}"/>
              </a:ext>
            </a:extLst>
          </p:cNvPr>
          <p:cNvSpPr>
            <a:spLocks noGrp="1"/>
          </p:cNvSpPr>
          <p:nvPr>
            <p:ph type="title"/>
          </p:nvPr>
        </p:nvSpPr>
        <p:spPr>
          <a:xfrm>
            <a:off x="550590" y="8620"/>
            <a:ext cx="10909212" cy="707886"/>
          </a:xfrm>
        </p:spPr>
        <p:txBody>
          <a:bodyPr/>
          <a:lstStyle/>
          <a:p>
            <a:r>
              <a:rPr lang="zh-CN" altLang="zh-CN" dirty="0"/>
              <a:t>制定和实施软件测试计划</a:t>
            </a:r>
            <a:r>
              <a:rPr lang="zh-CN" altLang="en-US" dirty="0"/>
              <a:t>（</a:t>
            </a:r>
            <a:r>
              <a:rPr lang="en-US" altLang="zh-CN" dirty="0"/>
              <a:t>2/2</a:t>
            </a:r>
            <a:r>
              <a:rPr lang="zh-CN" altLang="en-US" dirty="0"/>
              <a:t>）</a:t>
            </a:r>
          </a:p>
        </p:txBody>
      </p:sp>
      <p:sp>
        <p:nvSpPr>
          <p:cNvPr id="5" name="内容占位符 4">
            <a:extLst>
              <a:ext uri="{FF2B5EF4-FFF2-40B4-BE49-F238E27FC236}">
                <a16:creationId xmlns:a16="http://schemas.microsoft.com/office/drawing/2014/main" id="{7C1925ED-3695-45A0-84F3-DE67495AA644}"/>
              </a:ext>
            </a:extLst>
          </p:cNvPr>
          <p:cNvSpPr>
            <a:spLocks noGrp="1"/>
          </p:cNvSpPr>
          <p:nvPr>
            <p:ph idx="1"/>
          </p:nvPr>
        </p:nvSpPr>
        <p:spPr>
          <a:xfrm>
            <a:off x="539750" y="1125538"/>
            <a:ext cx="10920052" cy="5040312"/>
          </a:xfrm>
        </p:spPr>
        <p:txBody>
          <a:bodyPr/>
          <a:lstStyle/>
          <a:p>
            <a:pPr lvl="0"/>
            <a:r>
              <a:rPr lang="zh-CN" altLang="zh-CN" sz="2800" dirty="0">
                <a:solidFill>
                  <a:srgbClr val="C00000"/>
                </a:solidFill>
              </a:rPr>
              <a:t>测试交付物</a:t>
            </a:r>
            <a:r>
              <a:rPr lang="zh-CN" altLang="zh-CN" sz="2800" dirty="0"/>
              <a:t>：说明测试过程中或完成之后应该交付的软件测试制品</a:t>
            </a:r>
          </a:p>
          <a:p>
            <a:pPr lvl="0"/>
            <a:r>
              <a:rPr lang="zh-CN" altLang="zh-CN" sz="2800" dirty="0">
                <a:solidFill>
                  <a:srgbClr val="C00000"/>
                </a:solidFill>
              </a:rPr>
              <a:t>测试任务</a:t>
            </a:r>
            <a:r>
              <a:rPr lang="zh-CN" altLang="zh-CN" sz="2800" dirty="0"/>
              <a:t>：描述测试的主要任务</a:t>
            </a:r>
          </a:p>
          <a:p>
            <a:pPr lvl="0"/>
            <a:r>
              <a:rPr lang="zh-CN" altLang="zh-CN" sz="2800" dirty="0">
                <a:solidFill>
                  <a:srgbClr val="C00000"/>
                </a:solidFill>
              </a:rPr>
              <a:t>测试环境</a:t>
            </a:r>
            <a:r>
              <a:rPr lang="zh-CN" altLang="zh-CN" sz="2800" dirty="0"/>
              <a:t>：描述测试所需建立的环境</a:t>
            </a:r>
          </a:p>
          <a:p>
            <a:pPr lvl="0"/>
            <a:r>
              <a:rPr lang="zh-CN" altLang="zh-CN" sz="2800" dirty="0">
                <a:solidFill>
                  <a:srgbClr val="C00000"/>
                </a:solidFill>
              </a:rPr>
              <a:t>职责</a:t>
            </a:r>
            <a:r>
              <a:rPr lang="zh-CN" altLang="zh-CN" sz="2800" dirty="0"/>
              <a:t>：说明每项测试任务的主要负责人或团队及其职责</a:t>
            </a:r>
          </a:p>
          <a:p>
            <a:pPr lvl="0"/>
            <a:r>
              <a:rPr lang="zh-CN" altLang="zh-CN" sz="2800" dirty="0">
                <a:solidFill>
                  <a:srgbClr val="C00000"/>
                </a:solidFill>
              </a:rPr>
              <a:t>进度安排</a:t>
            </a:r>
            <a:r>
              <a:rPr lang="zh-CN" altLang="zh-CN" sz="2800" dirty="0"/>
              <a:t>：描述测试的过程及时间安排</a:t>
            </a:r>
          </a:p>
          <a:p>
            <a:pPr lvl="0"/>
            <a:r>
              <a:rPr lang="zh-CN" altLang="zh-CN" sz="2800" dirty="0">
                <a:solidFill>
                  <a:srgbClr val="C00000"/>
                </a:solidFill>
              </a:rPr>
              <a:t>成本预算</a:t>
            </a:r>
            <a:r>
              <a:rPr lang="zh-CN" altLang="zh-CN" sz="2800" dirty="0"/>
              <a:t>：估算软件测试的成本</a:t>
            </a:r>
          </a:p>
          <a:p>
            <a:pPr lvl="0"/>
            <a:r>
              <a:rPr lang="zh-CN" altLang="zh-CN" sz="2800" dirty="0">
                <a:solidFill>
                  <a:srgbClr val="C00000"/>
                </a:solidFill>
              </a:rPr>
              <a:t>风险与意外</a:t>
            </a:r>
            <a:r>
              <a:rPr lang="zh-CN" altLang="zh-CN" sz="2800" dirty="0"/>
              <a:t>：描述测试过程中可能存在的风险和可能发生的意外</a:t>
            </a:r>
          </a:p>
          <a:p>
            <a:endParaRPr lang="zh-CN" altLang="en-US" sz="2800" dirty="0"/>
          </a:p>
        </p:txBody>
      </p:sp>
    </p:spTree>
    <p:extLst>
      <p:ext uri="{BB962C8B-B14F-4D97-AF65-F5344CB8AC3E}">
        <p14:creationId xmlns:p14="http://schemas.microsoft.com/office/powerpoint/2010/main" val="291756483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B525C-6874-4DE3-9624-A235BA66C6B2}"/>
              </a:ext>
            </a:extLst>
          </p:cNvPr>
          <p:cNvSpPr>
            <a:spLocks noGrp="1"/>
          </p:cNvSpPr>
          <p:nvPr>
            <p:ph type="title"/>
          </p:nvPr>
        </p:nvSpPr>
        <p:spPr>
          <a:xfrm>
            <a:off x="550590" y="8620"/>
            <a:ext cx="10909212" cy="707886"/>
          </a:xfrm>
        </p:spPr>
        <p:txBody>
          <a:bodyPr/>
          <a:lstStyle/>
          <a:p>
            <a:r>
              <a:rPr lang="en-US" altLang="zh-CN" dirty="0"/>
              <a:t>4.3 </a:t>
            </a:r>
            <a:r>
              <a:rPr lang="zh-CN" altLang="en-US" dirty="0"/>
              <a:t>软件测试的输出</a:t>
            </a:r>
          </a:p>
        </p:txBody>
      </p:sp>
      <p:sp>
        <p:nvSpPr>
          <p:cNvPr id="3" name="内容占位符 2">
            <a:extLst>
              <a:ext uri="{FF2B5EF4-FFF2-40B4-BE49-F238E27FC236}">
                <a16:creationId xmlns:a16="http://schemas.microsoft.com/office/drawing/2014/main" id="{A3D1EBC4-41AF-4C7E-ACA9-1B0C23C5E907}"/>
              </a:ext>
            </a:extLst>
          </p:cNvPr>
          <p:cNvSpPr>
            <a:spLocks noGrp="1"/>
          </p:cNvSpPr>
          <p:nvPr>
            <p:ph idx="1"/>
          </p:nvPr>
        </p:nvSpPr>
        <p:spPr>
          <a:xfrm>
            <a:off x="539750" y="1125538"/>
            <a:ext cx="10920052" cy="5040312"/>
          </a:xfrm>
        </p:spPr>
        <p:txBody>
          <a:bodyPr/>
          <a:lstStyle/>
          <a:p>
            <a:pPr lvl="0"/>
            <a:r>
              <a:rPr lang="zh-CN" altLang="zh-CN" dirty="0">
                <a:solidFill>
                  <a:srgbClr val="C00000"/>
                </a:solidFill>
              </a:rPr>
              <a:t>软件测试计划</a:t>
            </a:r>
            <a:r>
              <a:rPr lang="zh-CN" altLang="en-US" dirty="0"/>
              <a:t>，描述软件测试的整体规划情况</a:t>
            </a:r>
            <a:endParaRPr lang="zh-CN" altLang="zh-CN" dirty="0"/>
          </a:p>
          <a:p>
            <a:pPr lvl="0"/>
            <a:r>
              <a:rPr lang="zh-CN" altLang="zh-CN" dirty="0">
                <a:solidFill>
                  <a:srgbClr val="C00000"/>
                </a:solidFill>
              </a:rPr>
              <a:t>软件测试报告</a:t>
            </a:r>
            <a:r>
              <a:rPr lang="zh-CN" altLang="en-US" dirty="0"/>
              <a:t>，</a:t>
            </a:r>
            <a:r>
              <a:rPr lang="zh-CN" altLang="zh-CN" dirty="0"/>
              <a:t>记录软件测试情况及发现的缺陷</a:t>
            </a:r>
            <a:endParaRPr lang="en-US" altLang="zh-CN" dirty="0"/>
          </a:p>
          <a:p>
            <a:pPr lvl="1"/>
            <a:r>
              <a:rPr lang="zh-CN" altLang="zh-CN" dirty="0"/>
              <a:t>软件单元测试报告</a:t>
            </a:r>
            <a:endParaRPr lang="en-US" altLang="zh-CN" dirty="0"/>
          </a:p>
          <a:p>
            <a:pPr lvl="1"/>
            <a:r>
              <a:rPr lang="zh-CN" altLang="zh-CN" dirty="0"/>
              <a:t>软件集成测试报告</a:t>
            </a:r>
            <a:endParaRPr lang="en-US" altLang="zh-CN" dirty="0"/>
          </a:p>
          <a:p>
            <a:pPr lvl="1"/>
            <a:r>
              <a:rPr lang="zh-CN" altLang="zh-CN" dirty="0"/>
              <a:t>软件确认测试报告</a:t>
            </a:r>
            <a:endParaRPr lang="en-US" altLang="zh-CN" dirty="0"/>
          </a:p>
          <a:p>
            <a:pPr lvl="1"/>
            <a:r>
              <a:rPr lang="zh-CN" altLang="zh-CN" dirty="0"/>
              <a:t>系统测试报告等</a:t>
            </a:r>
            <a:endParaRPr lang="en-US" altLang="zh-CN" dirty="0"/>
          </a:p>
        </p:txBody>
      </p:sp>
    </p:spTree>
    <p:extLst>
      <p:ext uri="{BB962C8B-B14F-4D97-AF65-F5344CB8AC3E}">
        <p14:creationId xmlns:p14="http://schemas.microsoft.com/office/powerpoint/2010/main" val="149054178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小结</a:t>
            </a:r>
            <a:endParaRPr lang="zh-CN" altLang="en-US" dirty="0"/>
          </a:p>
        </p:txBody>
      </p:sp>
      <p:sp>
        <p:nvSpPr>
          <p:cNvPr id="2" name="内容占位符 1"/>
          <p:cNvSpPr>
            <a:spLocks noGrp="1"/>
          </p:cNvSpPr>
          <p:nvPr>
            <p:ph idx="1"/>
          </p:nvPr>
        </p:nvSpPr>
        <p:spPr/>
        <p:txBody>
          <a:bodyPr>
            <a:normAutofit/>
          </a:bodyPr>
          <a:lstStyle/>
          <a:p>
            <a:r>
              <a:rPr lang="zh-CN" altLang="en-US" dirty="0"/>
              <a:t>软件测试是为了</a:t>
            </a:r>
            <a:r>
              <a:rPr lang="zh-CN" altLang="en-US" dirty="0">
                <a:solidFill>
                  <a:srgbClr val="C00000"/>
                </a:solidFill>
              </a:rPr>
              <a:t>发现软件中的缺陷</a:t>
            </a:r>
            <a:endParaRPr lang="en-US" altLang="zh-CN" dirty="0">
              <a:solidFill>
                <a:srgbClr val="C00000"/>
              </a:solidFill>
            </a:endParaRPr>
          </a:p>
          <a:p>
            <a:pPr lvl="1"/>
            <a:r>
              <a:rPr lang="zh-CN" altLang="en-US" dirty="0"/>
              <a:t>原理是设计和运行测试用例</a:t>
            </a:r>
            <a:endParaRPr lang="en-US" altLang="zh-CN" dirty="0"/>
          </a:p>
          <a:p>
            <a:r>
              <a:rPr lang="zh-CN" altLang="en-US" dirty="0"/>
              <a:t>软件测试方法是</a:t>
            </a:r>
            <a:r>
              <a:rPr lang="zh-CN" altLang="en-US" dirty="0">
                <a:solidFill>
                  <a:srgbClr val="C00000"/>
                </a:solidFill>
              </a:rPr>
              <a:t>设计测试用例、运行测试代码、发现问题</a:t>
            </a:r>
            <a:endParaRPr lang="en-US" altLang="zh-CN" dirty="0">
              <a:solidFill>
                <a:srgbClr val="C00000"/>
              </a:solidFill>
            </a:endParaRPr>
          </a:p>
          <a:p>
            <a:pPr lvl="1"/>
            <a:r>
              <a:rPr lang="zh-CN" altLang="en-US" dirty="0"/>
              <a:t>白盒测试、黑盒测试</a:t>
            </a:r>
            <a:endParaRPr lang="en-US" altLang="zh-CN" dirty="0"/>
          </a:p>
          <a:p>
            <a:r>
              <a:rPr lang="zh-CN" altLang="en-US" dirty="0"/>
              <a:t>软件测试的</a:t>
            </a:r>
            <a:r>
              <a:rPr lang="zh-CN" altLang="en-US" dirty="0">
                <a:solidFill>
                  <a:srgbClr val="C00000"/>
                </a:solidFill>
              </a:rPr>
              <a:t>活动、过程和策略</a:t>
            </a:r>
            <a:endParaRPr lang="en-US" altLang="zh-CN" dirty="0">
              <a:solidFill>
                <a:srgbClr val="C00000"/>
              </a:solidFill>
            </a:endParaRPr>
          </a:p>
          <a:p>
            <a:pPr lvl="1"/>
            <a:r>
              <a:rPr lang="zh-CN" altLang="en-US" dirty="0"/>
              <a:t>单元测试、集成测试、确认测试</a:t>
            </a:r>
            <a:endParaRPr lang="en-US" altLang="zh-CN" dirty="0"/>
          </a:p>
          <a:p>
            <a:r>
              <a:rPr lang="zh-CN" altLang="en-US" dirty="0"/>
              <a:t>基于测试的结果来进行</a:t>
            </a:r>
            <a:r>
              <a:rPr lang="zh-CN" altLang="en-US" dirty="0">
                <a:solidFill>
                  <a:srgbClr val="C00000"/>
                </a:solidFill>
              </a:rPr>
              <a:t>纠错</a:t>
            </a:r>
            <a:endParaRPr lang="en-US" altLang="zh-CN" dirty="0">
              <a:solidFill>
                <a:srgbClr val="C00000"/>
              </a:solidFill>
            </a:endParaRPr>
          </a:p>
          <a:p>
            <a:pPr lvl="1"/>
            <a:r>
              <a:rPr lang="zh-CN" altLang="en-US" dirty="0"/>
              <a:t>测试、调试和纠错</a:t>
            </a:r>
          </a:p>
        </p:txBody>
      </p:sp>
    </p:spTree>
    <p:extLst>
      <p:ext uri="{BB962C8B-B14F-4D97-AF65-F5344CB8AC3E}">
        <p14:creationId xmlns:p14="http://schemas.microsoft.com/office/powerpoint/2010/main" val="677970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title"/>
          </p:nvPr>
        </p:nvSpPr>
        <p:spPr/>
        <p:txBody>
          <a:bodyPr/>
          <a:lstStyle/>
          <a:p>
            <a:r>
              <a:rPr lang="en-US" altLang="zh-CN" dirty="0"/>
              <a:t>1.4 </a:t>
            </a:r>
            <a:r>
              <a:rPr lang="zh-CN" altLang="en-US" dirty="0"/>
              <a:t>软件测试的原理</a:t>
            </a:r>
            <a:endParaRPr lang="en-US" altLang="zh-CN" dirty="0"/>
          </a:p>
        </p:txBody>
      </p:sp>
      <p:sp>
        <p:nvSpPr>
          <p:cNvPr id="106500" name="Rectangle 4"/>
          <p:cNvSpPr>
            <a:spLocks noGrp="1" noChangeArrowheads="1"/>
          </p:cNvSpPr>
          <p:nvPr>
            <p:ph idx="1"/>
          </p:nvPr>
        </p:nvSpPr>
        <p:spPr>
          <a:xfrm>
            <a:off x="539750" y="1125538"/>
            <a:ext cx="10920052" cy="1712457"/>
          </a:xfrm>
        </p:spPr>
        <p:txBody>
          <a:bodyPr/>
          <a:lstStyle/>
          <a:p>
            <a:r>
              <a:rPr lang="zh-CN" altLang="en-US" dirty="0">
                <a:solidFill>
                  <a:srgbClr val="C00000"/>
                </a:solidFill>
              </a:rPr>
              <a:t>前提认识：</a:t>
            </a:r>
            <a:r>
              <a:rPr lang="zh-CN" altLang="en-US" dirty="0"/>
              <a:t>程序本质上是对数据的处理 </a:t>
            </a:r>
            <a:endParaRPr lang="en-US" altLang="zh-CN" dirty="0"/>
          </a:p>
          <a:p>
            <a:r>
              <a:rPr lang="zh-CN" altLang="en-US" dirty="0">
                <a:solidFill>
                  <a:srgbClr val="C00000"/>
                </a:solidFill>
              </a:rPr>
              <a:t>方法思路</a:t>
            </a:r>
            <a:r>
              <a:rPr lang="zh-CN" altLang="en-US" dirty="0"/>
              <a:t>：设计数据</a:t>
            </a:r>
            <a:r>
              <a:rPr lang="en-US" altLang="zh-CN" dirty="0"/>
              <a:t>(</a:t>
            </a:r>
            <a:r>
              <a:rPr lang="zh-CN" altLang="en-US" dirty="0">
                <a:sym typeface="+mn-ea"/>
              </a:rPr>
              <a:t>测试</a:t>
            </a:r>
            <a:r>
              <a:rPr lang="zh-CN" altLang="en-US" dirty="0"/>
              <a:t>用例</a:t>
            </a:r>
            <a:r>
              <a:rPr lang="en-US" altLang="zh-CN" dirty="0"/>
              <a:t>)</a:t>
            </a:r>
            <a:r>
              <a:rPr lang="zh-CN" altLang="en-US" dirty="0"/>
              <a:t> </a:t>
            </a:r>
            <a:r>
              <a:rPr lang="en-US" altLang="zh-CN" dirty="0">
                <a:sym typeface="Wingdings" panose="05000000000000000000" pitchFamily="2" charset="2"/>
              </a:rPr>
              <a:t></a:t>
            </a:r>
            <a:r>
              <a:rPr lang="zh-CN" altLang="en-US" dirty="0"/>
              <a:t> 运行测试用例 </a:t>
            </a:r>
            <a:r>
              <a:rPr lang="en-US" altLang="zh-CN" dirty="0">
                <a:sym typeface="Wingdings" panose="05000000000000000000" pitchFamily="2" charset="2"/>
              </a:rPr>
              <a:t> </a:t>
            </a:r>
            <a:r>
              <a:rPr lang="zh-CN" altLang="en-US" dirty="0"/>
              <a:t>判断运行结果</a:t>
            </a:r>
            <a:r>
              <a:rPr lang="en-US" altLang="zh-CN" dirty="0"/>
              <a:t>(</a:t>
            </a:r>
            <a:r>
              <a:rPr lang="zh-CN" altLang="en-US" dirty="0"/>
              <a:t>是否符合预期</a:t>
            </a:r>
            <a:r>
              <a:rPr lang="en-US" altLang="zh-CN" dirty="0"/>
              <a:t>)</a:t>
            </a:r>
          </a:p>
        </p:txBody>
      </p:sp>
      <p:sp>
        <p:nvSpPr>
          <p:cNvPr id="2" name="椭圆 1"/>
          <p:cNvSpPr/>
          <p:nvPr/>
        </p:nvSpPr>
        <p:spPr>
          <a:xfrm>
            <a:off x="3848673" y="3745257"/>
            <a:ext cx="1147445" cy="1080135"/>
          </a:xfrm>
          <a:prstGeom prst="ellipse">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运行代码</a:t>
            </a:r>
          </a:p>
        </p:txBody>
      </p:sp>
      <p:cxnSp>
        <p:nvCxnSpPr>
          <p:cNvPr id="4" name="直接箭头连接符 3"/>
          <p:cNvCxnSpPr>
            <a:endCxn id="2" idx="1"/>
          </p:cNvCxnSpPr>
          <p:nvPr/>
        </p:nvCxnSpPr>
        <p:spPr>
          <a:xfrm>
            <a:off x="3498914" y="3600870"/>
            <a:ext cx="518220" cy="302196"/>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2" idx="3"/>
          </p:cNvCxnSpPr>
          <p:nvPr/>
        </p:nvCxnSpPr>
        <p:spPr>
          <a:xfrm flipV="1">
            <a:off x="3498914" y="4667461"/>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841703" y="3189362"/>
            <a:ext cx="1841235"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程序代码等</a:t>
            </a:r>
          </a:p>
        </p:txBody>
      </p:sp>
      <p:sp>
        <p:nvSpPr>
          <p:cNvPr id="14" name="矩形 13"/>
          <p:cNvSpPr/>
          <p:nvPr/>
        </p:nvSpPr>
        <p:spPr>
          <a:xfrm>
            <a:off x="2134568" y="5113673"/>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pitchFamily="34" charset="-122"/>
                <a:ea typeface="微软雅黑" panose="020B0503020204020204" pitchFamily="34" charset="-122"/>
              </a:rPr>
              <a:t>测试数据</a:t>
            </a:r>
            <a:endParaRPr lang="en-US" altLang="zh-CN" dirty="0">
              <a:solidFill>
                <a:srgbClr val="C00000"/>
              </a:solidFill>
              <a:latin typeface="微软雅黑" panose="020B0503020204020204" pitchFamily="34" charset="-122"/>
              <a:ea typeface="微软雅黑" panose="020B0503020204020204" pitchFamily="34" charset="-122"/>
            </a:endParaRPr>
          </a:p>
        </p:txBody>
      </p:sp>
      <p:cxnSp>
        <p:nvCxnSpPr>
          <p:cNvPr id="12" name="直接箭头连接符 11"/>
          <p:cNvCxnSpPr>
            <a:cxnSpLocks/>
            <a:stCxn id="2" idx="6"/>
            <a:endCxn id="17" idx="2"/>
          </p:cNvCxnSpPr>
          <p:nvPr/>
        </p:nvCxnSpPr>
        <p:spPr>
          <a:xfrm>
            <a:off x="4996118" y="4285325"/>
            <a:ext cx="2143490" cy="762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139608" y="3752877"/>
            <a:ext cx="1147445" cy="1080135"/>
          </a:xfrm>
          <a:prstGeom prst="ellipse">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结果评价</a:t>
            </a:r>
          </a:p>
        </p:txBody>
      </p:sp>
      <p:sp>
        <p:nvSpPr>
          <p:cNvPr id="18" name="矩形 17"/>
          <p:cNvSpPr/>
          <p:nvPr/>
        </p:nvSpPr>
        <p:spPr>
          <a:xfrm>
            <a:off x="5369283" y="5177776"/>
            <a:ext cx="1648973"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pitchFamily="34" charset="-122"/>
                <a:ea typeface="微软雅黑" panose="020B0503020204020204" pitchFamily="34" charset="-122"/>
              </a:rPr>
              <a:t>预期结果</a:t>
            </a:r>
          </a:p>
        </p:txBody>
      </p:sp>
      <p:cxnSp>
        <p:nvCxnSpPr>
          <p:cNvPr id="19" name="直接箭头连接符 18"/>
          <p:cNvCxnSpPr/>
          <p:nvPr/>
        </p:nvCxnSpPr>
        <p:spPr>
          <a:xfrm flipV="1">
            <a:off x="6880212" y="4765368"/>
            <a:ext cx="518220" cy="446212"/>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327454" y="4286216"/>
            <a:ext cx="792088" cy="0"/>
          </a:xfrm>
          <a:prstGeom prst="straightConnector1">
            <a:avLst/>
          </a:prstGeom>
          <a:ln w="4762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155546" y="4005266"/>
            <a:ext cx="151216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pitchFamily="34" charset="-122"/>
                <a:ea typeface="微软雅黑" panose="020B0503020204020204" pitchFamily="34" charset="-122"/>
              </a:rPr>
              <a:t>软件缺陷</a:t>
            </a:r>
          </a:p>
        </p:txBody>
      </p:sp>
      <p:sp>
        <p:nvSpPr>
          <p:cNvPr id="29" name="矩形 28"/>
          <p:cNvSpPr/>
          <p:nvPr/>
        </p:nvSpPr>
        <p:spPr>
          <a:xfrm>
            <a:off x="0" y="6456481"/>
            <a:ext cx="12190413" cy="394123"/>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a:solidFill>
                  <a:schemeClr val="lt1"/>
                </a:solidFill>
                <a:latin typeface="微软雅黑" panose="020B0503020204020204" pitchFamily="34" charset="-122"/>
                <a:ea typeface="微软雅黑" panose="020B0503020204020204" pitchFamily="34" charset="-122"/>
              </a:rPr>
              <a:t>为软件测试而设计的数据称为测试用例</a:t>
            </a:r>
            <a:r>
              <a:rPr lang="en-US" altLang="zh-CN" dirty="0">
                <a:solidFill>
                  <a:schemeClr val="lt1"/>
                </a:solidFill>
                <a:latin typeface="微软雅黑" panose="020B0503020204020204" pitchFamily="34" charset="-122"/>
                <a:ea typeface="微软雅黑" panose="020B0503020204020204" pitchFamily="34" charset="-122"/>
              </a:rPr>
              <a:t>(Test Case)</a:t>
            </a: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DEA622E6-CF74-4542-A838-8012F6BEBCAE}"/>
              </a:ext>
            </a:extLst>
          </p:cNvPr>
          <p:cNvSpPr/>
          <p:nvPr/>
        </p:nvSpPr>
        <p:spPr>
          <a:xfrm>
            <a:off x="1918742" y="5163388"/>
            <a:ext cx="6768752" cy="633531"/>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576AFE6-29A6-4840-BB71-A1E489138314}"/>
              </a:ext>
            </a:extLst>
          </p:cNvPr>
          <p:cNvSpPr/>
          <p:nvPr/>
        </p:nvSpPr>
        <p:spPr>
          <a:xfrm>
            <a:off x="8687494" y="5157192"/>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测试用例</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083DC92F-0EF1-4F0B-98DD-62534608F1DE}"/>
              </a:ext>
            </a:extLst>
          </p:cNvPr>
          <p:cNvSpPr/>
          <p:nvPr/>
        </p:nvSpPr>
        <p:spPr>
          <a:xfrm>
            <a:off x="1774726" y="3114022"/>
            <a:ext cx="7065168" cy="2835298"/>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4079452-D62E-492A-85B4-6EFA1EAAC2CE}"/>
              </a:ext>
            </a:extLst>
          </p:cNvPr>
          <p:cNvSpPr/>
          <p:nvPr/>
        </p:nvSpPr>
        <p:spPr>
          <a:xfrm>
            <a:off x="4962968" y="3564613"/>
            <a:ext cx="2159370" cy="728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实际结果</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DE4DC-F60A-46F1-9E73-738C53FF1C1F}"/>
              </a:ext>
            </a:extLst>
          </p:cNvPr>
          <p:cNvSpPr>
            <a:spLocks noGrp="1"/>
          </p:cNvSpPr>
          <p:nvPr>
            <p:ph type="title"/>
          </p:nvPr>
        </p:nvSpPr>
        <p:spPr>
          <a:xfrm>
            <a:off x="550590" y="8620"/>
            <a:ext cx="10909212" cy="707886"/>
          </a:xfrm>
        </p:spPr>
        <p:txBody>
          <a:bodyPr/>
          <a:lstStyle/>
          <a:p>
            <a:r>
              <a:rPr lang="zh-CN" altLang="en-US" dirty="0"/>
              <a:t>测试用例</a:t>
            </a:r>
          </a:p>
        </p:txBody>
      </p:sp>
      <p:sp>
        <p:nvSpPr>
          <p:cNvPr id="3" name="内容占位符 2">
            <a:extLst>
              <a:ext uri="{FF2B5EF4-FFF2-40B4-BE49-F238E27FC236}">
                <a16:creationId xmlns:a16="http://schemas.microsoft.com/office/drawing/2014/main" id="{AD97D692-A633-4D97-957F-7D58496DA61F}"/>
              </a:ext>
            </a:extLst>
          </p:cNvPr>
          <p:cNvSpPr>
            <a:spLocks noGrp="1"/>
          </p:cNvSpPr>
          <p:nvPr>
            <p:ph idx="1"/>
          </p:nvPr>
        </p:nvSpPr>
        <p:spPr>
          <a:xfrm>
            <a:off x="539750" y="1125538"/>
            <a:ext cx="10920052" cy="5040312"/>
          </a:xfrm>
        </p:spPr>
        <p:txBody>
          <a:bodyPr/>
          <a:lstStyle/>
          <a:p>
            <a:r>
              <a:rPr lang="zh-CN" altLang="en-US" dirty="0"/>
              <a:t>测试用例是一个四元偶</a:t>
            </a:r>
            <a:endParaRPr lang="en-US" altLang="zh-CN" dirty="0"/>
          </a:p>
          <a:p>
            <a:pPr lvl="1"/>
            <a:r>
              <a:rPr lang="zh-CN" altLang="zh-CN" b="1" dirty="0">
                <a:solidFill>
                  <a:srgbClr val="C00000"/>
                </a:solidFill>
              </a:rPr>
              <a:t>输入数据</a:t>
            </a:r>
            <a:r>
              <a:rPr lang="zh-CN" altLang="en-US" dirty="0"/>
              <a:t>：</a:t>
            </a:r>
            <a:r>
              <a:rPr lang="zh-CN" altLang="zh-CN" dirty="0"/>
              <a:t>交由待测试程序代码进行处理的数据</a:t>
            </a:r>
            <a:endParaRPr lang="en-US" altLang="zh-CN" dirty="0"/>
          </a:p>
          <a:p>
            <a:pPr lvl="1"/>
            <a:r>
              <a:rPr lang="zh-CN" altLang="zh-CN" b="1" dirty="0">
                <a:solidFill>
                  <a:srgbClr val="C00000"/>
                </a:solidFill>
              </a:rPr>
              <a:t>前置条件</a:t>
            </a:r>
            <a:r>
              <a:rPr lang="zh-CN" altLang="en-US" dirty="0"/>
              <a:t>：</a:t>
            </a:r>
            <a:r>
              <a:rPr lang="zh-CN" altLang="zh-CN" dirty="0"/>
              <a:t>程序处理输入数据的运行上下文，即要满足前置条件</a:t>
            </a:r>
            <a:endParaRPr lang="en-US" altLang="zh-CN" dirty="0"/>
          </a:p>
          <a:p>
            <a:pPr lvl="1"/>
            <a:r>
              <a:rPr lang="zh-CN" altLang="zh-CN" b="1" dirty="0">
                <a:solidFill>
                  <a:srgbClr val="C00000"/>
                </a:solidFill>
              </a:rPr>
              <a:t>测试步骤</a:t>
            </a:r>
            <a:r>
              <a:rPr lang="zh-CN" altLang="en-US" dirty="0"/>
              <a:t>：</a:t>
            </a:r>
            <a:r>
              <a:rPr lang="zh-CN" altLang="zh-CN" dirty="0"/>
              <a:t>程序代码对输入数据的处理可能涉及到一系列的步骤，其中的某些步骤需要用户的进一步输入</a:t>
            </a:r>
            <a:endParaRPr lang="en-US" altLang="zh-CN" dirty="0"/>
          </a:p>
          <a:p>
            <a:pPr lvl="1"/>
            <a:r>
              <a:rPr lang="zh-CN" altLang="zh-CN" b="1" dirty="0">
                <a:solidFill>
                  <a:srgbClr val="C00000"/>
                </a:solidFill>
              </a:rPr>
              <a:t>预期输出</a:t>
            </a:r>
            <a:r>
              <a:rPr lang="zh-CN" altLang="en-US" dirty="0"/>
              <a:t>：</a:t>
            </a:r>
            <a:r>
              <a:rPr lang="zh-CN" altLang="zh-CN" dirty="0"/>
              <a:t>程序代码的预期输出结果</a:t>
            </a:r>
            <a:endParaRPr lang="en-US" altLang="zh-CN" dirty="0"/>
          </a:p>
          <a:p>
            <a:pPr lvl="1"/>
            <a:endParaRPr lang="en-US" altLang="zh-CN" dirty="0"/>
          </a:p>
          <a:p>
            <a:r>
              <a:rPr lang="zh-CN" altLang="en-US" b="0" dirty="0"/>
              <a:t>多数情况下，一个测试用例只能发现一个缺陷。因此，为了发现尽可能多的缺陷，我们需要多个测试用例</a:t>
            </a:r>
          </a:p>
        </p:txBody>
      </p:sp>
    </p:spTree>
    <p:extLst>
      <p:ext uri="{BB962C8B-B14F-4D97-AF65-F5344CB8AC3E}">
        <p14:creationId xmlns:p14="http://schemas.microsoft.com/office/powerpoint/2010/main" val="3832910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5C170-3276-4631-B230-D0A8D6747FAE}"/>
              </a:ext>
            </a:extLst>
          </p:cNvPr>
          <p:cNvSpPr>
            <a:spLocks noGrp="1"/>
          </p:cNvSpPr>
          <p:nvPr>
            <p:ph type="title"/>
          </p:nvPr>
        </p:nvSpPr>
        <p:spPr>
          <a:xfrm>
            <a:off x="550590" y="8620"/>
            <a:ext cx="10909212" cy="707886"/>
          </a:xfrm>
        </p:spPr>
        <p:txBody>
          <a:bodyPr/>
          <a:lstStyle/>
          <a:p>
            <a:r>
              <a:rPr lang="zh-CN" altLang="en-US" dirty="0"/>
              <a:t>示例：测试用例的设计</a:t>
            </a:r>
          </a:p>
        </p:txBody>
      </p:sp>
      <p:sp>
        <p:nvSpPr>
          <p:cNvPr id="3" name="内容占位符 2">
            <a:extLst>
              <a:ext uri="{FF2B5EF4-FFF2-40B4-BE49-F238E27FC236}">
                <a16:creationId xmlns:a16="http://schemas.microsoft.com/office/drawing/2014/main" id="{2E1989AC-46E2-447C-8181-8F5E05BE5604}"/>
              </a:ext>
            </a:extLst>
          </p:cNvPr>
          <p:cNvSpPr>
            <a:spLocks noGrp="1"/>
          </p:cNvSpPr>
          <p:nvPr>
            <p:ph idx="1"/>
          </p:nvPr>
        </p:nvSpPr>
        <p:spPr>
          <a:xfrm>
            <a:off x="539750" y="1125538"/>
            <a:ext cx="10920052" cy="5040312"/>
          </a:xfrm>
        </p:spPr>
        <p:txBody>
          <a:bodyPr/>
          <a:lstStyle/>
          <a:p>
            <a:r>
              <a:rPr lang="zh-CN" altLang="zh-CN" dirty="0"/>
              <a:t>“用户登录”模块单元的测试用例设计</a:t>
            </a:r>
            <a:endParaRPr lang="en-US" altLang="zh-CN" dirty="0"/>
          </a:p>
          <a:p>
            <a:pPr lvl="1"/>
            <a:r>
              <a:rPr lang="zh-CN" altLang="zh-CN" b="1" dirty="0">
                <a:solidFill>
                  <a:srgbClr val="C00000"/>
                </a:solidFill>
              </a:rPr>
              <a:t>输入数据</a:t>
            </a:r>
            <a:r>
              <a:rPr lang="zh-CN" altLang="en-US" dirty="0"/>
              <a:t>：</a:t>
            </a:r>
            <a:r>
              <a:rPr lang="zh-CN" altLang="zh-CN" dirty="0"/>
              <a:t>用户账号</a:t>
            </a:r>
            <a:r>
              <a:rPr lang="en-US" altLang="zh-CN" dirty="0"/>
              <a:t>=</a:t>
            </a:r>
            <a:r>
              <a:rPr lang="zh-CN" altLang="zh-CN" dirty="0"/>
              <a:t>“</a:t>
            </a:r>
            <a:r>
              <a:rPr lang="en-US" altLang="zh-CN" dirty="0"/>
              <a:t>admin</a:t>
            </a:r>
            <a:r>
              <a:rPr lang="zh-CN" altLang="zh-CN" dirty="0"/>
              <a:t>”，用户密码</a:t>
            </a:r>
            <a:r>
              <a:rPr lang="en-US" altLang="zh-CN" dirty="0"/>
              <a:t>=</a:t>
            </a:r>
            <a:r>
              <a:rPr lang="zh-CN" altLang="zh-CN" dirty="0"/>
              <a:t>“</a:t>
            </a:r>
            <a:r>
              <a:rPr lang="en-US" altLang="zh-CN" dirty="0"/>
              <a:t>1234</a:t>
            </a:r>
            <a:r>
              <a:rPr lang="zh-CN" altLang="zh-CN" dirty="0"/>
              <a:t>”</a:t>
            </a:r>
          </a:p>
          <a:p>
            <a:pPr lvl="1"/>
            <a:r>
              <a:rPr lang="zh-CN" altLang="zh-CN" b="1" dirty="0">
                <a:solidFill>
                  <a:srgbClr val="C00000"/>
                </a:solidFill>
              </a:rPr>
              <a:t>前置条件</a:t>
            </a:r>
            <a:r>
              <a:rPr lang="zh-CN" altLang="en-US" dirty="0"/>
              <a:t>：</a:t>
            </a:r>
            <a:r>
              <a:rPr lang="zh-CN" altLang="zh-CN" dirty="0"/>
              <a:t>用户账号“</a:t>
            </a:r>
            <a:r>
              <a:rPr lang="en-US" altLang="zh-CN" dirty="0"/>
              <a:t>admin</a:t>
            </a:r>
            <a:r>
              <a:rPr lang="zh-CN" altLang="zh-CN" dirty="0"/>
              <a:t>”是一个尚未注册的非法账号，也即“</a:t>
            </a:r>
            <a:r>
              <a:rPr lang="en-US" altLang="zh-CN" dirty="0" err="1"/>
              <a:t>T_User</a:t>
            </a:r>
            <a:r>
              <a:rPr lang="zh-CN" altLang="zh-CN" dirty="0"/>
              <a:t>”表中没有名为“</a:t>
            </a:r>
            <a:r>
              <a:rPr lang="en-US" altLang="zh-CN" dirty="0"/>
              <a:t>admin</a:t>
            </a:r>
            <a:r>
              <a:rPr lang="zh-CN" altLang="zh-CN" dirty="0"/>
              <a:t>”的用户账号。</a:t>
            </a:r>
          </a:p>
          <a:p>
            <a:pPr lvl="1"/>
            <a:r>
              <a:rPr lang="zh-CN" altLang="zh-CN" b="1" dirty="0">
                <a:solidFill>
                  <a:srgbClr val="C00000"/>
                </a:solidFill>
              </a:rPr>
              <a:t>测试步骤</a:t>
            </a:r>
            <a:r>
              <a:rPr lang="zh-CN" altLang="en-US" dirty="0"/>
              <a:t>：</a:t>
            </a:r>
            <a:r>
              <a:rPr lang="zh-CN" altLang="zh-CN" dirty="0"/>
              <a:t>首先清除“</a:t>
            </a:r>
            <a:r>
              <a:rPr lang="en-US" altLang="zh-CN" dirty="0" err="1"/>
              <a:t>T_User</a:t>
            </a:r>
            <a:r>
              <a:rPr lang="zh-CN" altLang="zh-CN" dirty="0"/>
              <a:t>”表中名为“</a:t>
            </a:r>
            <a:r>
              <a:rPr lang="en-US" altLang="zh-CN" dirty="0"/>
              <a:t>admin</a:t>
            </a:r>
            <a:r>
              <a:rPr lang="zh-CN" altLang="zh-CN" dirty="0"/>
              <a:t>”的用户账号；其次用户输入“</a:t>
            </a:r>
            <a:r>
              <a:rPr lang="en-US" altLang="zh-CN" dirty="0"/>
              <a:t>admin</a:t>
            </a:r>
            <a:r>
              <a:rPr lang="zh-CN" altLang="zh-CN" dirty="0"/>
              <a:t>”账号和“</a:t>
            </a:r>
            <a:r>
              <a:rPr lang="en-US" altLang="zh-CN" dirty="0"/>
              <a:t>1234</a:t>
            </a:r>
            <a:r>
              <a:rPr lang="zh-CN" altLang="zh-CN" dirty="0"/>
              <a:t>”密码；第三，用户点击界面的确认按钮；最后，系统提示“用户无法登录系统”的信息</a:t>
            </a:r>
          </a:p>
          <a:p>
            <a:pPr lvl="1"/>
            <a:r>
              <a:rPr lang="zh-CN" altLang="zh-CN" b="1" dirty="0">
                <a:solidFill>
                  <a:srgbClr val="C00000"/>
                </a:solidFill>
              </a:rPr>
              <a:t>预期输出</a:t>
            </a:r>
            <a:r>
              <a:rPr lang="zh-CN" altLang="en-US" dirty="0"/>
              <a:t>：</a:t>
            </a:r>
            <a:r>
              <a:rPr lang="zh-CN" altLang="zh-CN" dirty="0"/>
              <a:t>系统将提示“用户无法登录系统”的提示信息</a:t>
            </a:r>
          </a:p>
          <a:p>
            <a:pPr lvl="2"/>
            <a:endParaRPr lang="zh-CN" altLang="zh-CN" dirty="0"/>
          </a:p>
          <a:p>
            <a:endParaRPr lang="zh-CN" altLang="en-US" dirty="0"/>
          </a:p>
        </p:txBody>
      </p:sp>
    </p:spTree>
    <p:extLst>
      <p:ext uri="{BB962C8B-B14F-4D97-AF65-F5344CB8AC3E}">
        <p14:creationId xmlns:p14="http://schemas.microsoft.com/office/powerpoint/2010/main" val="124899749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2226</TotalTime>
  <Words>5210</Words>
  <Application>Microsoft Office PowerPoint</Application>
  <PresentationFormat>自定义</PresentationFormat>
  <Paragraphs>768</Paragraphs>
  <Slides>69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-apple-system</vt:lpstr>
      <vt:lpstr>Palatino</vt:lpstr>
      <vt:lpstr>宋体</vt:lpstr>
      <vt:lpstr>微软雅黑</vt:lpstr>
      <vt:lpstr>Arial</vt:lpstr>
      <vt:lpstr>Helvetica</vt:lpstr>
      <vt:lpstr>Symbol</vt:lpstr>
      <vt:lpstr>Times New Roman</vt:lpstr>
      <vt:lpstr>Wingdings</vt:lpstr>
      <vt:lpstr>自定义设计方案</vt:lpstr>
      <vt:lpstr>PowerPoint 演示文稿</vt:lpstr>
      <vt:lpstr>内容</vt:lpstr>
      <vt:lpstr>1.2 软件缺陷的危害</vt:lpstr>
      <vt:lpstr>如何应对软件缺陷</vt:lpstr>
      <vt:lpstr>1.3 何为软件测试</vt:lpstr>
      <vt:lpstr>在程序代码中找出软件缺陷</vt:lpstr>
      <vt:lpstr>1.4 软件测试的原理</vt:lpstr>
      <vt:lpstr>测试用例</vt:lpstr>
      <vt:lpstr>示例：测试用例的设计</vt:lpstr>
      <vt:lpstr>1.5 软件测试面临的挑战</vt:lpstr>
      <vt:lpstr>1.6 软件测试原则(1/2)</vt:lpstr>
      <vt:lpstr>软件测试原则(2/2)</vt:lpstr>
      <vt:lpstr>内容</vt:lpstr>
      <vt:lpstr>2.1 程序构成及其缺陷的潜在位置</vt:lpstr>
      <vt:lpstr>2.2 软件测试活动</vt:lpstr>
      <vt:lpstr>2.3 软件测试活动之间的关系</vt:lpstr>
      <vt:lpstr>2.4 软件测试过程</vt:lpstr>
      <vt:lpstr>回归测试</vt:lpstr>
      <vt:lpstr>1. 单元测试</vt:lpstr>
      <vt:lpstr>单元测试的运行环境</vt:lpstr>
      <vt:lpstr>桩模块的实现</vt:lpstr>
      <vt:lpstr>2.  集成测试</vt:lpstr>
      <vt:lpstr>集成测试方法</vt:lpstr>
      <vt:lpstr>自顶向下集成测试的过程</vt:lpstr>
      <vt:lpstr>自底向上集成测试的过程</vt:lpstr>
      <vt:lpstr>2.4.3 确认测试</vt:lpstr>
      <vt:lpstr>测试和测试</vt:lpstr>
      <vt:lpstr>2.4.4 系统测试</vt:lpstr>
      <vt:lpstr>性能测试用例示例</vt:lpstr>
      <vt:lpstr>强度测试(压力测试)</vt:lpstr>
      <vt:lpstr>安全性测试</vt:lpstr>
      <vt:lpstr>用户界面测试</vt:lpstr>
      <vt:lpstr>Web测试</vt:lpstr>
      <vt:lpstr>2.5 软件测试的后续工作</vt:lpstr>
      <vt:lpstr>测试、调试和排错</vt:lpstr>
      <vt:lpstr>内容</vt:lpstr>
      <vt:lpstr>3.1 软件测试技术</vt:lpstr>
      <vt:lpstr>3.2 白盒测试</vt:lpstr>
      <vt:lpstr>白盒测试用例设计的指导原则</vt:lpstr>
      <vt:lpstr>基本路径测试的思想</vt:lpstr>
      <vt:lpstr>步骤1: 根据程序逻辑画出流程图 </vt:lpstr>
      <vt:lpstr>步骤2: 将流程图转换为流图 (1/2)</vt:lpstr>
      <vt:lpstr>流图中的判定点不应含复合条件</vt:lpstr>
      <vt:lpstr>步骤3: 确定基本路径集合</vt:lpstr>
      <vt:lpstr>步骤4: 根据基本路径设计测试用例</vt:lpstr>
      <vt:lpstr>描述每一个测试用例</vt:lpstr>
      <vt:lpstr>步骤5: 运行程序检验测试用例</vt:lpstr>
      <vt:lpstr>3.3 单元测试执行</vt:lpstr>
      <vt:lpstr>单元测试工具</vt:lpstr>
      <vt:lpstr>单元测试的结果是什么？</vt:lpstr>
      <vt:lpstr>单元测试的基本原则</vt:lpstr>
      <vt:lpstr>3.4 黑盒测试</vt:lpstr>
      <vt:lpstr>黑盒测试发现的缺陷类型</vt:lpstr>
      <vt:lpstr>黑盒测试的特点</vt:lpstr>
      <vt:lpstr>黑盒测试-等价分类法</vt:lpstr>
      <vt:lpstr>等价分类法的基本原则</vt:lpstr>
      <vt:lpstr>等价分类法示例</vt:lpstr>
      <vt:lpstr>黑盒测试-边界值分析法</vt:lpstr>
      <vt:lpstr>边界值分析法示例</vt:lpstr>
      <vt:lpstr>3.5 面向对象软件测试</vt:lpstr>
      <vt:lpstr>类测试</vt:lpstr>
      <vt:lpstr>类继承的测试</vt:lpstr>
      <vt:lpstr>OO集成测试</vt:lpstr>
      <vt:lpstr>内容</vt:lpstr>
      <vt:lpstr>4.1 成立软件测试组织</vt:lpstr>
      <vt:lpstr>4.2 制定和实施软件测试计划（1/2）</vt:lpstr>
      <vt:lpstr>制定和实施软件测试计划（2/2）</vt:lpstr>
      <vt:lpstr>4.3 软件测试的输出</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jinyao zheng</cp:lastModifiedBy>
  <cp:revision>2753</cp:revision>
  <dcterms:created xsi:type="dcterms:W3CDTF">2113-01-01T00:00:00Z</dcterms:created>
  <dcterms:modified xsi:type="dcterms:W3CDTF">2024-12-17T09:54:00Z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