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91" r:id="rId2"/>
    <p:sldId id="320" r:id="rId3"/>
    <p:sldId id="2896" r:id="rId4"/>
    <p:sldId id="2947" r:id="rId5"/>
    <p:sldId id="2897" r:id="rId6"/>
    <p:sldId id="1087" r:id="rId7"/>
    <p:sldId id="2949" r:id="rId8"/>
    <p:sldId id="2950" r:id="rId9"/>
    <p:sldId id="2948" r:id="rId10"/>
    <p:sldId id="2951" r:id="rId11"/>
    <p:sldId id="2958" r:id="rId12"/>
    <p:sldId id="2959" r:id="rId13"/>
    <p:sldId id="2955" r:id="rId14"/>
    <p:sldId id="2956" r:id="rId15"/>
    <p:sldId id="2957" r:id="rId16"/>
    <p:sldId id="2971" r:id="rId17"/>
    <p:sldId id="2898" r:id="rId18"/>
    <p:sldId id="2900" r:id="rId19"/>
    <p:sldId id="2964" r:id="rId20"/>
    <p:sldId id="2963" r:id="rId21"/>
    <p:sldId id="2901" r:id="rId22"/>
    <p:sldId id="2902" r:id="rId23"/>
    <p:sldId id="2965" r:id="rId24"/>
    <p:sldId id="2966" r:id="rId25"/>
    <p:sldId id="2967" r:id="rId26"/>
    <p:sldId id="2968" r:id="rId27"/>
    <p:sldId id="2969" r:id="rId28"/>
    <p:sldId id="2970" r:id="rId29"/>
  </p:sldIdLst>
  <p:sldSz cx="12190413" cy="6858000"/>
  <p:notesSz cx="10234613" cy="70993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5" userDrawn="1">
          <p15:clr>
            <a:srgbClr val="A4A3A4"/>
          </p15:clr>
        </p15:guide>
        <p15:guide id="2" pos="317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99"/>
    <a:srgbClr val="DADE42"/>
    <a:srgbClr val="E05E40"/>
    <a:srgbClr val="F99527"/>
    <a:srgbClr val="9EC1F4"/>
    <a:srgbClr val="F3698A"/>
    <a:srgbClr val="E99417"/>
    <a:srgbClr val="BA2D06"/>
    <a:srgbClr val="005BE2"/>
    <a:srgbClr val="009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4666" autoAdjust="0"/>
  </p:normalViewPr>
  <p:slideViewPr>
    <p:cSldViewPr>
      <p:cViewPr varScale="1">
        <p:scale>
          <a:sx n="81" d="100"/>
          <a:sy n="81" d="100"/>
        </p:scale>
        <p:origin x="744" y="72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2125"/>
        <p:guide pos="317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D4962-DAF8-4E45-BB99-4D34838FA95F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30C1C9-AB66-4753-AC13-F216653C6198}" type="pres">
      <dgm:prSet presAssocID="{E56D4962-DAF8-4E45-BB99-4D34838FA95F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0F78B7C9-A1E0-4807-BFA3-1436C56D334A}" type="presOf" srcId="{E56D4962-DAF8-4E45-BB99-4D34838FA95F}" destId="{3E30C1C9-AB66-4753-AC13-F216653C6198}" srcOrd="0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310" y="0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4721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310" y="6744721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3400"/>
            <a:ext cx="47291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0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77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2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D93D1C2-5BA3-4830-B71F-95742B5AA952}"/>
              </a:ext>
            </a:extLst>
          </p:cNvPr>
          <p:cNvSpPr txBox="1">
            <a:spLocks noChangeArrowheads="1"/>
          </p:cNvSpPr>
          <p:nvPr/>
        </p:nvSpPr>
        <p:spPr>
          <a:xfrm>
            <a:off x="641349" y="2526978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结构化方法</a:t>
            </a:r>
          </a:p>
        </p:txBody>
      </p:sp>
      <p:graphicFrame>
        <p:nvGraphicFramePr>
          <p:cNvPr id="9" name="Rectangle 3">
            <a:extLst>
              <a:ext uri="{FF2B5EF4-FFF2-40B4-BE49-F238E27FC236}">
                <a16:creationId xmlns:a16="http://schemas.microsoft.com/office/drawing/2014/main" id="{E51B4F3D-2A50-F069-1AA8-AF25B12A8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871952"/>
              </p:ext>
            </p:extLst>
          </p:nvPr>
        </p:nvGraphicFramePr>
        <p:xfrm>
          <a:off x="2854846" y="3320988"/>
          <a:ext cx="6121400" cy="3204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068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数据流图建模约束 </a:t>
            </a:r>
            <a:r>
              <a:rPr lang="en-US" altLang="zh-CN" dirty="0"/>
              <a:t>(2/2)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8C94C-CE0A-4054-AD48-22D91362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90" y="1016732"/>
            <a:ext cx="10920052" cy="158942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j-ea"/>
                <a:ea typeface="+mj-ea"/>
              </a:rPr>
              <a:t>保持父图与子图平衡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父图与子图的平衡是指任何一张</a:t>
            </a:r>
            <a:r>
              <a:rPr lang="en-US" altLang="zh-CN" dirty="0">
                <a:latin typeface="+mj-ea"/>
                <a:ea typeface="+mj-ea"/>
              </a:rPr>
              <a:t>DFD</a:t>
            </a:r>
            <a:r>
              <a:rPr lang="zh-CN" altLang="en-US" dirty="0">
                <a:latin typeface="+mj-ea"/>
                <a:ea typeface="+mj-ea"/>
              </a:rPr>
              <a:t>子图边界上的输入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输出数据流必须与其父图对应加工的输入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输出数据流保持一致</a:t>
            </a:r>
          </a:p>
        </p:txBody>
      </p:sp>
      <p:grpSp>
        <p:nvGrpSpPr>
          <p:cNvPr id="47" name="组合 41"/>
          <p:cNvGrpSpPr>
            <a:grpSpLocks/>
          </p:cNvGrpSpPr>
          <p:nvPr/>
        </p:nvGrpSpPr>
        <p:grpSpPr bwMode="auto">
          <a:xfrm>
            <a:off x="3070870" y="2780928"/>
            <a:ext cx="6264696" cy="3564396"/>
            <a:chOff x="1917700" y="2057400"/>
            <a:chExt cx="6096000" cy="3412599"/>
          </a:xfrm>
        </p:grpSpPr>
        <p:sp>
          <p:nvSpPr>
            <p:cNvPr id="48" name="Oval 3"/>
            <p:cNvSpPr>
              <a:spLocks noChangeArrowheads="1"/>
            </p:cNvSpPr>
            <p:nvPr/>
          </p:nvSpPr>
          <p:spPr bwMode="auto">
            <a:xfrm>
              <a:off x="4115026" y="2057400"/>
              <a:ext cx="1041359" cy="1025000"/>
            </a:xfrm>
            <a:prstGeom prst="ellipse">
              <a:avLst/>
            </a:prstGeom>
            <a:solidFill>
              <a:srgbClr val="9A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EAEAEA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3302000" y="2589213"/>
              <a:ext cx="7747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5207000" y="2589213"/>
              <a:ext cx="7747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2680441" y="2234335"/>
              <a:ext cx="659988" cy="695536"/>
            </a:xfrm>
            <a:prstGeom prst="rect">
              <a:avLst/>
            </a:prstGeom>
            <a:solidFill>
              <a:srgbClr val="9A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AEAEA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5994215" y="2272975"/>
              <a:ext cx="659988" cy="695536"/>
            </a:xfrm>
            <a:prstGeom prst="rect">
              <a:avLst/>
            </a:prstGeom>
            <a:solidFill>
              <a:srgbClr val="9A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AEAEA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4506508" y="2308543"/>
              <a:ext cx="330337" cy="3313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3541269" y="2116493"/>
              <a:ext cx="306909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5331178" y="2129155"/>
              <a:ext cx="318623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2843110" y="2331759"/>
              <a:ext cx="306909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158192" y="2331759"/>
              <a:ext cx="306908" cy="333451"/>
            </a:xfrm>
            <a:prstGeom prst="rect">
              <a:avLst/>
            </a:prstGeom>
            <a:solidFill>
              <a:srgbClr val="9A0000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2717986" y="3784037"/>
              <a:ext cx="800285" cy="809425"/>
            </a:xfrm>
            <a:prstGeom prst="ellipse">
              <a:avLst/>
            </a:prstGeom>
            <a:solidFill>
              <a:srgbClr val="9A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EAEAEA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4126882" y="3415932"/>
              <a:ext cx="800286" cy="809425"/>
            </a:xfrm>
            <a:prstGeom prst="ellipse">
              <a:avLst/>
            </a:prstGeom>
            <a:solidFill>
              <a:srgbClr val="9A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EAEAEA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3848265" y="4611765"/>
              <a:ext cx="800285" cy="807391"/>
            </a:xfrm>
            <a:prstGeom prst="ellipse">
              <a:avLst/>
            </a:prstGeom>
            <a:solidFill>
              <a:srgbClr val="9A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EAEAEA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5130697" y="4280268"/>
              <a:ext cx="800286" cy="809425"/>
            </a:xfrm>
            <a:prstGeom prst="ellipse">
              <a:avLst/>
            </a:prstGeom>
            <a:solidFill>
              <a:srgbClr val="9A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EAEAEA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6361753" y="4394156"/>
              <a:ext cx="800285" cy="809425"/>
            </a:xfrm>
            <a:prstGeom prst="ellipse">
              <a:avLst/>
            </a:prstGeom>
            <a:solidFill>
              <a:srgbClr val="9A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EAEAEA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1917700" y="4113213"/>
              <a:ext cx="7747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7239000" y="4849813"/>
              <a:ext cx="7747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 flipV="1">
              <a:off x="3530600" y="3960813"/>
              <a:ext cx="546100" cy="190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3467100" y="4470400"/>
              <a:ext cx="419100" cy="2508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V="1">
              <a:off x="4673600" y="4837113"/>
              <a:ext cx="419100" cy="1031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4902200" y="4076700"/>
              <a:ext cx="330200" cy="288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5956300" y="4762500"/>
              <a:ext cx="368300" cy="22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932137" y="3956806"/>
              <a:ext cx="426392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4316741" y="3614913"/>
              <a:ext cx="424048" cy="3313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4037945" y="4832643"/>
              <a:ext cx="424050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5319465" y="4490750"/>
              <a:ext cx="426392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6565841" y="4594162"/>
              <a:ext cx="454506" cy="3313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charset="-122"/>
                </a:rPr>
                <a:t>p5</a:t>
              </a:r>
            </a:p>
          </p:txBody>
        </p: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2081697" y="3678227"/>
              <a:ext cx="306908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76" name="Rectangle 31"/>
            <p:cNvSpPr>
              <a:spLocks noChangeArrowheads="1"/>
            </p:cNvSpPr>
            <p:nvPr/>
          </p:nvSpPr>
          <p:spPr bwMode="auto">
            <a:xfrm>
              <a:off x="7388168" y="4402111"/>
              <a:ext cx="318623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2451100" y="2614613"/>
              <a:ext cx="1614488" cy="2300287"/>
            </a:xfrm>
            <a:custGeom>
              <a:avLst/>
              <a:gdLst>
                <a:gd name="T0" fmla="*/ 2147483646 w 1017"/>
                <a:gd name="T1" fmla="*/ 0 h 1288"/>
                <a:gd name="T2" fmla="*/ 2147483646 w 1017"/>
                <a:gd name="T3" fmla="*/ 2147483646 h 1288"/>
                <a:gd name="T4" fmla="*/ 2147483646 w 1017"/>
                <a:gd name="T5" fmla="*/ 2147483646 h 1288"/>
                <a:gd name="T6" fmla="*/ 0 w 1017"/>
                <a:gd name="T7" fmla="*/ 2147483646 h 1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7"/>
                <a:gd name="T13" fmla="*/ 0 h 1288"/>
                <a:gd name="T14" fmla="*/ 1017 w 1017"/>
                <a:gd name="T15" fmla="*/ 1288 h 1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7" h="1288">
                  <a:moveTo>
                    <a:pt x="1016" y="0"/>
                  </a:moveTo>
                  <a:lnTo>
                    <a:pt x="752" y="299"/>
                  </a:lnTo>
                  <a:lnTo>
                    <a:pt x="288" y="469"/>
                  </a:lnTo>
                  <a:lnTo>
                    <a:pt x="0" y="1287"/>
                  </a:lnTo>
                </a:path>
              </a:pathLst>
            </a:custGeom>
            <a:noFill/>
            <a:ln w="25400" cap="rnd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5194300" y="2601913"/>
              <a:ext cx="2135188" cy="2797175"/>
            </a:xfrm>
            <a:custGeom>
              <a:avLst/>
              <a:gdLst>
                <a:gd name="T0" fmla="*/ 0 w 1345"/>
                <a:gd name="T1" fmla="*/ 0 h 1566"/>
                <a:gd name="T2" fmla="*/ 2147483646 w 1345"/>
                <a:gd name="T3" fmla="*/ 2147483646 h 1566"/>
                <a:gd name="T4" fmla="*/ 2147483646 w 1345"/>
                <a:gd name="T5" fmla="*/ 2147483646 h 1566"/>
                <a:gd name="T6" fmla="*/ 2147483646 w 1345"/>
                <a:gd name="T7" fmla="*/ 2147483646 h 15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5"/>
                <a:gd name="T13" fmla="*/ 0 h 1566"/>
                <a:gd name="T14" fmla="*/ 1345 w 1345"/>
                <a:gd name="T15" fmla="*/ 1566 h 15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5" h="1566">
                  <a:moveTo>
                    <a:pt x="0" y="0"/>
                  </a:moveTo>
                  <a:lnTo>
                    <a:pt x="392" y="455"/>
                  </a:lnTo>
                  <a:lnTo>
                    <a:pt x="1160" y="740"/>
                  </a:lnTo>
                  <a:lnTo>
                    <a:pt x="1344" y="1565"/>
                  </a:lnTo>
                </a:path>
              </a:pathLst>
            </a:custGeom>
            <a:noFill/>
            <a:ln w="25400" cap="rnd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567041" y="3564262"/>
              <a:ext cx="306908" cy="3313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3374930" y="4564616"/>
              <a:ext cx="318623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4747818" y="4860079"/>
              <a:ext cx="306908" cy="3313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82" name="Rectangle 37"/>
            <p:cNvSpPr>
              <a:spLocks noChangeArrowheads="1"/>
            </p:cNvSpPr>
            <p:nvPr/>
          </p:nvSpPr>
          <p:spPr bwMode="auto">
            <a:xfrm>
              <a:off x="5054726" y="3741540"/>
              <a:ext cx="262395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5942653" y="4758778"/>
              <a:ext cx="316279" cy="3313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84" name="Rectangle 39"/>
            <p:cNvSpPr>
              <a:spLocks noChangeArrowheads="1"/>
            </p:cNvSpPr>
            <p:nvPr/>
          </p:nvSpPr>
          <p:spPr bwMode="auto">
            <a:xfrm>
              <a:off x="6919605" y="2369747"/>
              <a:ext cx="794214" cy="3313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charset="0"/>
                  <a:ea typeface="宋体" charset="-122"/>
                </a:rPr>
                <a:t>level 0</a:t>
              </a:r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2397976" y="5136548"/>
              <a:ext cx="794214" cy="3334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charset="0"/>
                  <a:ea typeface="宋体" charset="-122"/>
                </a:rPr>
                <a:t>level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9497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数据流图建模案例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8C94C-CE0A-4054-AD48-22D91362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90" y="1016732"/>
            <a:ext cx="10920052" cy="5040312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latin typeface="+mj-ea"/>
                <a:ea typeface="+mj-ea"/>
              </a:rPr>
              <a:t>教材购销系统可分为两个子系统：销售子系统和采购子系统。</a:t>
            </a:r>
          </a:p>
          <a:p>
            <a:pPr lvl="1"/>
            <a:r>
              <a:rPr lang="zh-CN" altLang="en-US" sz="2400" b="0" dirty="0">
                <a:latin typeface="+mj-ea"/>
                <a:ea typeface="+mj-ea"/>
              </a:rPr>
              <a:t>销售子系统：首先由学生提交购书单，经教材科发行人员审核是否有效后，缴费并开发票、登记购书情况并返给学生领书单，学生凭领书单即可领书。</a:t>
            </a:r>
          </a:p>
          <a:p>
            <a:pPr lvl="1"/>
            <a:r>
              <a:rPr lang="zh-CN" altLang="en-US" sz="2400" b="0" dirty="0">
                <a:latin typeface="+mj-ea"/>
                <a:ea typeface="+mj-ea"/>
              </a:rPr>
              <a:t>采购子系统：若教材脱销，则登记缺书信息，并发缺书单给书库保管员，书库保管员线下完成采购；新书采购到即入库登记，并发进书通知告知系统，进行教材补售。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2531005" y="3706118"/>
            <a:ext cx="7272808" cy="2387178"/>
            <a:chOff x="930" y="2135"/>
            <a:chExt cx="4080" cy="1121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930" y="2135"/>
              <a:ext cx="4080" cy="1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099" y="2393"/>
              <a:ext cx="624" cy="57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1215" y="2565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学生</a:t>
              </a:r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2299" y="2201"/>
              <a:ext cx="1344" cy="912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05" y="2548"/>
              <a:ext cx="11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教材购销管理系统</a:t>
              </a: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1723" y="2489"/>
              <a:ext cx="624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H="1" flipV="1">
              <a:off x="1723" y="2777"/>
              <a:ext cx="576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3595" y="2489"/>
              <a:ext cx="624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3595" y="2826"/>
              <a:ext cx="624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4219" y="2345"/>
              <a:ext cx="624" cy="57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4277" y="2489"/>
              <a:ext cx="57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书库保管员</a:t>
              </a: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1771" y="2249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购书单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1819" y="2777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领书单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3595" y="2297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缺书单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3643" y="2870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进书通知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5722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数据流图建模案例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50590" y="973641"/>
            <a:ext cx="10920052" cy="5040312"/>
          </a:xfrm>
        </p:spPr>
        <p:txBody>
          <a:bodyPr/>
          <a:lstStyle/>
          <a:p>
            <a:r>
              <a:rPr lang="zh-CN" altLang="en-US" dirty="0"/>
              <a:t>分解细化</a:t>
            </a:r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702718" y="1736812"/>
            <a:ext cx="8856984" cy="4392488"/>
            <a:chOff x="480" y="1968"/>
            <a:chExt cx="4800" cy="2208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80" y="1968"/>
              <a:ext cx="4800" cy="2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endParaRPr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576" y="2688"/>
              <a:ext cx="624" cy="57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696" y="2851"/>
              <a:ext cx="52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学生</a:t>
              </a:r>
            </a:p>
          </p:txBody>
        </p:sp>
        <p:sp>
          <p:nvSpPr>
            <p:cNvPr id="71" name="Line 8"/>
            <p:cNvSpPr>
              <a:spLocks noChangeShapeType="1"/>
            </p:cNvSpPr>
            <p:nvPr/>
          </p:nvSpPr>
          <p:spPr bwMode="auto">
            <a:xfrm>
              <a:off x="1200" y="2784"/>
              <a:ext cx="624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 flipH="1" flipV="1">
              <a:off x="1200" y="3072"/>
              <a:ext cx="624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73" name="Line 10"/>
            <p:cNvSpPr>
              <a:spLocks noChangeShapeType="1"/>
            </p:cNvSpPr>
            <p:nvPr/>
          </p:nvSpPr>
          <p:spPr bwMode="auto">
            <a:xfrm>
              <a:off x="3936" y="2736"/>
              <a:ext cx="528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74" name="Line 11"/>
            <p:cNvSpPr>
              <a:spLocks noChangeShapeType="1"/>
            </p:cNvSpPr>
            <p:nvPr/>
          </p:nvSpPr>
          <p:spPr bwMode="auto">
            <a:xfrm flipH="1" flipV="1">
              <a:off x="3984" y="2976"/>
              <a:ext cx="48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75" name="Rectangle 12"/>
            <p:cNvSpPr>
              <a:spLocks noChangeArrowheads="1"/>
            </p:cNvSpPr>
            <p:nvPr/>
          </p:nvSpPr>
          <p:spPr bwMode="auto">
            <a:xfrm>
              <a:off x="4464" y="2544"/>
              <a:ext cx="624" cy="57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书库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保管员</a:t>
              </a: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1872" y="3847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2. </a:t>
              </a: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第</a:t>
              </a: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0</a:t>
              </a: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层</a:t>
              </a: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DFD</a:t>
              </a: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图</a:t>
              </a: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—</a:t>
              </a: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教材购销系统</a:t>
              </a:r>
            </a:p>
          </p:txBody>
        </p:sp>
        <p:sp>
          <p:nvSpPr>
            <p:cNvPr id="77" name="Oval 14"/>
            <p:cNvSpPr>
              <a:spLocks noChangeArrowheads="1"/>
            </p:cNvSpPr>
            <p:nvPr/>
          </p:nvSpPr>
          <p:spPr bwMode="auto">
            <a:xfrm>
              <a:off x="1824" y="2544"/>
              <a:ext cx="768" cy="720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endParaRPr>
            </a:p>
          </p:txBody>
        </p:sp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1296" y="2592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购书单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1344" y="3072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领书单</a:t>
              </a:r>
            </a:p>
          </p:txBody>
        </p:sp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1920" y="2640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销 售</a:t>
              </a:r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3216" y="2544"/>
              <a:ext cx="768" cy="720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endParaRPr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3312" y="2640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采购</a:t>
              </a: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 flipH="1">
              <a:off x="2592" y="2880"/>
              <a:ext cx="624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2592" y="2603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进书通知</a:t>
              </a: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2352" y="3504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2352" y="3696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7" name="Text Box 24"/>
            <p:cNvSpPr txBox="1">
              <a:spLocks noChangeArrowheads="1"/>
            </p:cNvSpPr>
            <p:nvPr/>
          </p:nvSpPr>
          <p:spPr bwMode="auto">
            <a:xfrm>
              <a:off x="2249" y="3504"/>
              <a:ext cx="11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F2: </a:t>
              </a: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缺书登记表</a:t>
              </a: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>
              <a:off x="2400" y="2064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>
              <a:off x="2400" y="225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2385" y="2064"/>
              <a:ext cx="102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F1: </a:t>
              </a: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教材存量表</a:t>
              </a:r>
            </a:p>
          </p:txBody>
        </p:sp>
        <p:sp>
          <p:nvSpPr>
            <p:cNvPr id="91" name="Freeform 28"/>
            <p:cNvSpPr>
              <a:spLocks/>
            </p:cNvSpPr>
            <p:nvPr/>
          </p:nvSpPr>
          <p:spPr bwMode="auto">
            <a:xfrm>
              <a:off x="2400" y="2256"/>
              <a:ext cx="336" cy="336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192" y="240"/>
                </a:cxn>
                <a:cxn ang="0">
                  <a:pos x="336" y="0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cubicBezTo>
                    <a:pt x="68" y="316"/>
                    <a:pt x="136" y="296"/>
                    <a:pt x="192" y="240"/>
                  </a:cubicBezTo>
                  <a:cubicBezTo>
                    <a:pt x="248" y="184"/>
                    <a:pt x="296" y="32"/>
                    <a:pt x="336" y="0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 type="stealth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92" name="Freeform 29"/>
            <p:cNvSpPr>
              <a:spLocks/>
            </p:cNvSpPr>
            <p:nvPr/>
          </p:nvSpPr>
          <p:spPr bwMode="auto">
            <a:xfrm>
              <a:off x="3024" y="2256"/>
              <a:ext cx="304" cy="38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144"/>
                </a:cxn>
                <a:cxn ang="0">
                  <a:pos x="112" y="288"/>
                </a:cxn>
                <a:cxn ang="0">
                  <a:pos x="304" y="384"/>
                </a:cxn>
              </a:cxnLst>
              <a:rect l="0" t="0" r="r" b="b"/>
              <a:pathLst>
                <a:path w="304" h="384">
                  <a:moveTo>
                    <a:pt x="16" y="0"/>
                  </a:moveTo>
                  <a:cubicBezTo>
                    <a:pt x="8" y="48"/>
                    <a:pt x="0" y="96"/>
                    <a:pt x="16" y="144"/>
                  </a:cubicBezTo>
                  <a:cubicBezTo>
                    <a:pt x="32" y="192"/>
                    <a:pt x="64" y="248"/>
                    <a:pt x="112" y="288"/>
                  </a:cubicBezTo>
                  <a:cubicBezTo>
                    <a:pt x="160" y="328"/>
                    <a:pt x="272" y="360"/>
                    <a:pt x="304" y="384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solid"/>
              <a:headEnd type="stealth" w="med" len="med"/>
              <a:tailEnd type="stealth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93" name="Freeform 30"/>
            <p:cNvSpPr>
              <a:spLocks/>
            </p:cNvSpPr>
            <p:nvPr/>
          </p:nvSpPr>
          <p:spPr bwMode="auto">
            <a:xfrm>
              <a:off x="2496" y="3168"/>
              <a:ext cx="240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192" y="144"/>
                </a:cxn>
                <a:cxn ang="0">
                  <a:pos x="240" y="336"/>
                </a:cxn>
              </a:cxnLst>
              <a:rect l="0" t="0" r="r" b="b"/>
              <a:pathLst>
                <a:path w="240" h="336">
                  <a:moveTo>
                    <a:pt x="0" y="0"/>
                  </a:moveTo>
                  <a:cubicBezTo>
                    <a:pt x="32" y="12"/>
                    <a:pt x="64" y="24"/>
                    <a:pt x="96" y="48"/>
                  </a:cubicBezTo>
                  <a:cubicBezTo>
                    <a:pt x="128" y="72"/>
                    <a:pt x="168" y="96"/>
                    <a:pt x="192" y="144"/>
                  </a:cubicBezTo>
                  <a:cubicBezTo>
                    <a:pt x="216" y="192"/>
                    <a:pt x="228" y="264"/>
                    <a:pt x="240" y="336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solid"/>
              <a:headEnd type="stealth" w="med" len="med"/>
              <a:tailEnd type="stealth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94" name="Freeform 31"/>
            <p:cNvSpPr>
              <a:spLocks/>
            </p:cNvSpPr>
            <p:nvPr/>
          </p:nvSpPr>
          <p:spPr bwMode="auto">
            <a:xfrm>
              <a:off x="3112" y="3120"/>
              <a:ext cx="200" cy="384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56" y="96"/>
                </a:cxn>
                <a:cxn ang="0">
                  <a:pos x="8" y="288"/>
                </a:cxn>
                <a:cxn ang="0">
                  <a:pos x="8" y="384"/>
                </a:cxn>
              </a:cxnLst>
              <a:rect l="0" t="0" r="r" b="b"/>
              <a:pathLst>
                <a:path w="200" h="384">
                  <a:moveTo>
                    <a:pt x="200" y="0"/>
                  </a:moveTo>
                  <a:cubicBezTo>
                    <a:pt x="144" y="24"/>
                    <a:pt x="88" y="48"/>
                    <a:pt x="56" y="96"/>
                  </a:cubicBezTo>
                  <a:cubicBezTo>
                    <a:pt x="24" y="144"/>
                    <a:pt x="16" y="240"/>
                    <a:pt x="8" y="288"/>
                  </a:cubicBezTo>
                  <a:cubicBezTo>
                    <a:pt x="0" y="336"/>
                    <a:pt x="4" y="360"/>
                    <a:pt x="8" y="384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solid"/>
              <a:headEnd type="stealth" w="med" len="med"/>
              <a:tailEnd type="stealth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95" name="Text Box 32"/>
            <p:cNvSpPr txBox="1">
              <a:spLocks noChangeArrowheads="1"/>
            </p:cNvSpPr>
            <p:nvPr/>
          </p:nvSpPr>
          <p:spPr bwMode="auto">
            <a:xfrm>
              <a:off x="3888" y="2422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缺书单</a:t>
              </a:r>
            </a:p>
          </p:txBody>
        </p:sp>
        <p:sp>
          <p:nvSpPr>
            <p:cNvPr id="96" name="Text Box 33"/>
            <p:cNvSpPr txBox="1">
              <a:spLocks noChangeArrowheads="1"/>
            </p:cNvSpPr>
            <p:nvPr/>
          </p:nvSpPr>
          <p:spPr bwMode="auto">
            <a:xfrm>
              <a:off x="3936" y="3091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进书通知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7861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8C94C-CE0A-4054-AD48-22D91362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90" y="1016732"/>
            <a:ext cx="10920052" cy="15894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j-ea"/>
                <a:ea typeface="+mj-ea"/>
              </a:rPr>
              <a:t>为什么需要数据字典  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800" b="0" dirty="0">
                <a:latin typeface="+mj-ea"/>
                <a:ea typeface="+mj-ea"/>
              </a:rPr>
              <a:t>   数据流图表示的模型中</a:t>
            </a:r>
            <a:r>
              <a:rPr lang="zh-CN" altLang="en-US" sz="2800" b="0" dirty="0">
                <a:solidFill>
                  <a:srgbClr val="C00000"/>
                </a:solidFill>
                <a:latin typeface="+mj-ea"/>
                <a:ea typeface="+mj-ea"/>
              </a:rPr>
              <a:t>缺乏细节描述</a:t>
            </a:r>
            <a:r>
              <a:rPr lang="zh-CN" altLang="en-US" sz="2800" b="0" dirty="0">
                <a:latin typeface="+mj-ea"/>
                <a:ea typeface="+mj-ea"/>
              </a:rPr>
              <a:t>，即无法准确、完整地定义各个图元，因此需要数据字典（</a:t>
            </a:r>
            <a:r>
              <a:rPr lang="en-US" altLang="zh-CN" sz="2800" b="0" dirty="0">
                <a:latin typeface="+mj-ea"/>
                <a:ea typeface="+mj-ea"/>
              </a:rPr>
              <a:t>data dictionary</a:t>
            </a:r>
            <a:r>
              <a:rPr lang="zh-CN" altLang="en-US" sz="2800" b="0" dirty="0">
                <a:latin typeface="+mj-ea"/>
                <a:ea typeface="+mj-ea"/>
              </a:rPr>
              <a:t>，</a:t>
            </a:r>
            <a:r>
              <a:rPr lang="en-US" altLang="zh-CN" sz="2800" b="0" dirty="0">
                <a:latin typeface="+mj-ea"/>
                <a:ea typeface="+mj-ea"/>
              </a:rPr>
              <a:t>DD</a:t>
            </a:r>
            <a:r>
              <a:rPr lang="zh-CN" altLang="en-US" sz="2800" b="0" dirty="0">
                <a:latin typeface="+mj-ea"/>
                <a:ea typeface="+mj-ea"/>
              </a:rPr>
              <a:t>）来补充和完善。</a:t>
            </a:r>
            <a:endParaRPr lang="en-US" altLang="zh-CN" sz="2800" b="0" dirty="0"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endParaRPr lang="en-US" altLang="zh-CN" sz="2800" b="0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数据字典主要构成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数据流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defRPr/>
            </a:pPr>
            <a:r>
              <a:rPr lang="en-US" altLang="zh-CN" dirty="0">
                <a:latin typeface="+mj-ea"/>
                <a:ea typeface="+mj-ea"/>
              </a:rPr>
              <a:t>  </a:t>
            </a:r>
            <a:r>
              <a:rPr lang="zh-CN" altLang="en-US" dirty="0">
                <a:latin typeface="+mj-ea"/>
                <a:ea typeface="+mj-ea"/>
              </a:rPr>
              <a:t>数据项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defRPr/>
            </a:pPr>
            <a:r>
              <a:rPr lang="en-US" altLang="zh-CN" dirty="0">
                <a:latin typeface="+mj-ea"/>
                <a:ea typeface="+mj-ea"/>
              </a:rPr>
              <a:t>  </a:t>
            </a:r>
            <a:r>
              <a:rPr lang="zh-CN" altLang="en-US" dirty="0">
                <a:latin typeface="+mj-ea"/>
                <a:ea typeface="+mj-ea"/>
              </a:rPr>
              <a:t>数据存储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defRPr/>
            </a:pPr>
            <a:r>
              <a:rPr lang="en-US" altLang="zh-CN" dirty="0">
                <a:latin typeface="+mj-ea"/>
                <a:ea typeface="+mj-ea"/>
              </a:rPr>
              <a:t>  </a:t>
            </a:r>
            <a:r>
              <a:rPr lang="zh-CN" altLang="en-US" dirty="0">
                <a:latin typeface="+mj-ea"/>
                <a:ea typeface="+mj-ea"/>
              </a:rPr>
              <a:t>加工处理</a:t>
            </a:r>
          </a:p>
        </p:txBody>
      </p:sp>
    </p:spTree>
    <p:extLst>
      <p:ext uri="{BB962C8B-B14F-4D97-AF65-F5344CB8AC3E}">
        <p14:creationId xmlns:p14="http://schemas.microsoft.com/office/powerpoint/2010/main" val="26269530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数据字典实例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525574"/>
              </p:ext>
            </p:extLst>
          </p:nvPr>
        </p:nvGraphicFramePr>
        <p:xfrm>
          <a:off x="6887294" y="3969060"/>
          <a:ext cx="4356484" cy="234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4124257" imgH="1676490" progId="Excel.Sheet.8">
                  <p:embed/>
                </p:oleObj>
              </mc:Choice>
              <mc:Fallback>
                <p:oleObj name="工作表" r:id="rId2" imgW="4124257" imgH="1676490" progId="Excel.Sheet.8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294" y="3969060"/>
                        <a:ext cx="4356484" cy="2349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88746"/>
              </p:ext>
            </p:extLst>
          </p:nvPr>
        </p:nvGraphicFramePr>
        <p:xfrm>
          <a:off x="1450690" y="4005064"/>
          <a:ext cx="4957484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4714943" imgH="2057400" progId="Excel.Sheet.8">
                  <p:embed/>
                </p:oleObj>
              </mc:Choice>
              <mc:Fallback>
                <p:oleObj name="工作表" r:id="rId4" imgW="4714943" imgH="2057400" progId="Excel.Sheet.8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690" y="4005064"/>
                        <a:ext cx="4957484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742407" y="3016250"/>
            <a:ext cx="1552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黑体" panose="02010609060101010101" pitchFamily="49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94606" y="980728"/>
            <a:ext cx="10920052" cy="2843522"/>
          </a:xfrm>
        </p:spPr>
        <p:txBody>
          <a:bodyPr/>
          <a:lstStyle/>
          <a:p>
            <a:pPr eaLnBrk="1" hangingPunct="1">
              <a:buClrTx/>
              <a:buSzTx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数据流</a:t>
            </a:r>
            <a:endParaRPr lang="en-US" altLang="zh-CN" sz="2800" dirty="0">
              <a:latin typeface="+mj-ea"/>
              <a:ea typeface="+mj-ea"/>
            </a:endParaRPr>
          </a:p>
          <a:p>
            <a:pPr marL="0" indent="623888" eaLnBrk="1" hangingPunct="1">
              <a:buClr>
                <a:srgbClr val="9A0000"/>
              </a:buClr>
              <a:buSzPct val="75000"/>
              <a:buNone/>
              <a:defRPr/>
            </a:pPr>
            <a:r>
              <a:rPr lang="zh-CN" altLang="en-US" sz="2000" kern="0" dirty="0">
                <a:latin typeface="+mj-ea"/>
                <a:ea typeface="+mj-ea"/>
              </a:rPr>
              <a:t>领书单 </a:t>
            </a:r>
            <a:r>
              <a:rPr lang="en-US" altLang="zh-CN" sz="2000" kern="0" dirty="0">
                <a:latin typeface="+mj-ea"/>
                <a:ea typeface="+mj-ea"/>
              </a:rPr>
              <a:t>= </a:t>
            </a:r>
            <a:r>
              <a:rPr lang="zh-CN" altLang="en-US" sz="2000" kern="0" dirty="0">
                <a:latin typeface="+mj-ea"/>
                <a:ea typeface="+mj-ea"/>
              </a:rPr>
              <a:t>学院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专业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班级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学号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姓名</a:t>
            </a:r>
            <a:r>
              <a:rPr lang="en-US" altLang="zh-CN" sz="2000" kern="0" dirty="0">
                <a:latin typeface="+mj-ea"/>
                <a:ea typeface="+mj-ea"/>
              </a:rPr>
              <a:t>+{</a:t>
            </a:r>
            <a:r>
              <a:rPr lang="zh-CN" altLang="en-US" sz="2000" kern="0" dirty="0">
                <a:latin typeface="+mj-ea"/>
                <a:ea typeface="+mj-ea"/>
              </a:rPr>
              <a:t>书号</a:t>
            </a:r>
            <a:r>
              <a:rPr lang="en-US" altLang="zh-CN" sz="2000" kern="0" dirty="0">
                <a:latin typeface="+mj-ea"/>
                <a:ea typeface="+mj-ea"/>
              </a:rPr>
              <a:t>+[</a:t>
            </a:r>
            <a:r>
              <a:rPr lang="zh-CN" altLang="en-US" sz="2000" kern="0" dirty="0">
                <a:latin typeface="+mj-ea"/>
                <a:ea typeface="+mj-ea"/>
              </a:rPr>
              <a:t>书名</a:t>
            </a:r>
            <a:r>
              <a:rPr lang="en-US" altLang="zh-CN" sz="2000" kern="0" dirty="0">
                <a:latin typeface="+mj-ea"/>
                <a:ea typeface="+mj-ea"/>
              </a:rPr>
              <a:t>]+</a:t>
            </a:r>
            <a:r>
              <a:rPr lang="zh-CN" altLang="en-US" sz="2000" kern="0" dirty="0">
                <a:latin typeface="+mj-ea"/>
                <a:ea typeface="+mj-ea"/>
              </a:rPr>
              <a:t>数量</a:t>
            </a:r>
            <a:r>
              <a:rPr lang="en-US" altLang="zh-CN" sz="2000" kern="0" dirty="0">
                <a:latin typeface="+mj-ea"/>
                <a:ea typeface="+mj-ea"/>
              </a:rPr>
              <a:t>}+</a:t>
            </a:r>
            <a:r>
              <a:rPr lang="zh-CN" altLang="en-US" sz="2000" kern="0" dirty="0">
                <a:latin typeface="+mj-ea"/>
                <a:ea typeface="+mj-ea"/>
              </a:rPr>
              <a:t>日期</a:t>
            </a:r>
            <a:endParaRPr lang="en-US" altLang="zh-CN" sz="2000" kern="0" dirty="0">
              <a:latin typeface="+mj-ea"/>
              <a:ea typeface="+mj-ea"/>
            </a:endParaRPr>
          </a:p>
          <a:p>
            <a:pPr marL="0" indent="623888" eaLnBrk="1" hangingPunct="1">
              <a:buClr>
                <a:srgbClr val="9A0000"/>
              </a:buClr>
              <a:buSzPct val="75000"/>
              <a:buNone/>
              <a:defRPr/>
            </a:pPr>
            <a:r>
              <a:rPr lang="zh-CN" altLang="en-US" sz="2000" kern="0" dirty="0">
                <a:latin typeface="+mj-ea"/>
                <a:ea typeface="+mj-ea"/>
              </a:rPr>
              <a:t>发票</a:t>
            </a:r>
            <a:r>
              <a:rPr lang="en-US" altLang="zh-CN" sz="2000" kern="0" dirty="0">
                <a:latin typeface="+mj-ea"/>
                <a:ea typeface="+mj-ea"/>
              </a:rPr>
              <a:t>= </a:t>
            </a:r>
            <a:r>
              <a:rPr lang="zh-CN" altLang="en-US" sz="2000" kern="0" dirty="0">
                <a:latin typeface="+mj-ea"/>
                <a:ea typeface="+mj-ea"/>
              </a:rPr>
              <a:t>学号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姓名</a:t>
            </a:r>
            <a:r>
              <a:rPr lang="en-US" altLang="zh-CN" sz="2000" kern="0" dirty="0">
                <a:latin typeface="+mj-ea"/>
                <a:ea typeface="+mj-ea"/>
              </a:rPr>
              <a:t>+{</a:t>
            </a:r>
            <a:r>
              <a:rPr lang="zh-CN" altLang="en-US" sz="2000" kern="0" dirty="0">
                <a:latin typeface="+mj-ea"/>
                <a:ea typeface="+mj-ea"/>
              </a:rPr>
              <a:t>书号</a:t>
            </a:r>
            <a:r>
              <a:rPr lang="en-US" altLang="zh-CN" sz="2000" kern="0" dirty="0">
                <a:latin typeface="+mj-ea"/>
                <a:ea typeface="+mj-ea"/>
              </a:rPr>
              <a:t>+[</a:t>
            </a:r>
            <a:r>
              <a:rPr lang="zh-CN" altLang="en-US" sz="2000" kern="0" dirty="0">
                <a:latin typeface="+mj-ea"/>
                <a:ea typeface="+mj-ea"/>
              </a:rPr>
              <a:t>书名</a:t>
            </a:r>
            <a:r>
              <a:rPr lang="en-US" altLang="zh-CN" sz="2000" kern="0" dirty="0">
                <a:latin typeface="+mj-ea"/>
                <a:ea typeface="+mj-ea"/>
              </a:rPr>
              <a:t>]+</a:t>
            </a:r>
            <a:r>
              <a:rPr lang="zh-CN" altLang="en-US" sz="2000" kern="0" dirty="0">
                <a:latin typeface="+mj-ea"/>
                <a:ea typeface="+mj-ea"/>
              </a:rPr>
              <a:t>单价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数量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总价</a:t>
            </a:r>
            <a:r>
              <a:rPr lang="en-US" altLang="zh-CN" sz="2000" kern="0" dirty="0">
                <a:latin typeface="+mj-ea"/>
                <a:ea typeface="+mj-ea"/>
              </a:rPr>
              <a:t>}+</a:t>
            </a:r>
            <a:r>
              <a:rPr lang="zh-CN" altLang="en-US" sz="2000" kern="0" dirty="0">
                <a:latin typeface="+mj-ea"/>
                <a:ea typeface="+mj-ea"/>
              </a:rPr>
              <a:t>书费合计</a:t>
            </a:r>
            <a:endParaRPr lang="en-US" altLang="zh-CN" sz="2000" kern="0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数据存储</a:t>
            </a:r>
            <a:endParaRPr lang="en-US" altLang="zh-CN" sz="2800" dirty="0">
              <a:latin typeface="+mj-ea"/>
              <a:ea typeface="+mj-ea"/>
            </a:endParaRPr>
          </a:p>
          <a:p>
            <a:pPr marL="982663" indent="-358775" eaLnBrk="1" hangingPunct="1">
              <a:buClr>
                <a:srgbClr val="9A0000"/>
              </a:buClr>
              <a:buSzPct val="75000"/>
              <a:buNone/>
              <a:defRPr/>
            </a:pPr>
            <a:r>
              <a:rPr lang="zh-CN" altLang="en-US" sz="2000" kern="0" dirty="0">
                <a:latin typeface="+mj-ea"/>
                <a:ea typeface="+mj-ea"/>
              </a:rPr>
              <a:t>教材存量表 </a:t>
            </a:r>
            <a:r>
              <a:rPr lang="en-US" altLang="zh-CN" sz="2000" kern="0" dirty="0">
                <a:latin typeface="+mj-ea"/>
                <a:ea typeface="+mj-ea"/>
              </a:rPr>
              <a:t>= {</a:t>
            </a:r>
            <a:r>
              <a:rPr lang="zh-CN" altLang="en-US" sz="2000" kern="0" dirty="0">
                <a:latin typeface="+mj-ea"/>
                <a:ea typeface="+mj-ea"/>
              </a:rPr>
              <a:t>书号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单价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数量</a:t>
            </a:r>
            <a:r>
              <a:rPr lang="en-US" altLang="zh-CN" sz="2000" kern="0" dirty="0">
                <a:latin typeface="+mj-ea"/>
                <a:ea typeface="+mj-ea"/>
              </a:rPr>
              <a:t>}              </a:t>
            </a:r>
          </a:p>
          <a:p>
            <a:pPr marL="982663" indent="-358775" eaLnBrk="1" hangingPunct="1">
              <a:buClr>
                <a:srgbClr val="9A0000"/>
              </a:buClr>
              <a:buSzPct val="75000"/>
              <a:buNone/>
              <a:defRPr/>
            </a:pPr>
            <a:r>
              <a:rPr lang="zh-CN" altLang="en-US" sz="2000" kern="0" dirty="0">
                <a:latin typeface="+mj-ea"/>
                <a:ea typeface="+mj-ea"/>
              </a:rPr>
              <a:t>暂缺书单 </a:t>
            </a:r>
            <a:r>
              <a:rPr lang="en-US" altLang="zh-CN" sz="2000" kern="0" dirty="0">
                <a:latin typeface="+mj-ea"/>
                <a:ea typeface="+mj-ea"/>
              </a:rPr>
              <a:t>= </a:t>
            </a:r>
            <a:r>
              <a:rPr lang="zh-CN" altLang="en-US" sz="2000" kern="0" dirty="0">
                <a:latin typeface="+mj-ea"/>
                <a:ea typeface="+mj-ea"/>
              </a:rPr>
              <a:t>学号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姓名</a:t>
            </a:r>
            <a:r>
              <a:rPr lang="en-US" altLang="zh-CN" sz="2000" kern="0" dirty="0">
                <a:latin typeface="+mj-ea"/>
                <a:ea typeface="+mj-ea"/>
              </a:rPr>
              <a:t>+ {</a:t>
            </a:r>
            <a:r>
              <a:rPr lang="zh-CN" altLang="en-US" sz="2000" kern="0" dirty="0">
                <a:latin typeface="+mj-ea"/>
                <a:ea typeface="+mj-ea"/>
              </a:rPr>
              <a:t>书号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数量</a:t>
            </a:r>
            <a:r>
              <a:rPr lang="en-US" altLang="zh-CN" sz="2000" kern="0" dirty="0">
                <a:latin typeface="+mj-ea"/>
                <a:ea typeface="+mj-ea"/>
              </a:rPr>
              <a:t>}</a:t>
            </a:r>
          </a:p>
          <a:p>
            <a:pPr marL="982663" indent="-358775" eaLnBrk="1" hangingPunct="1">
              <a:buClr>
                <a:srgbClr val="9A0000"/>
              </a:buClr>
              <a:buSzPct val="75000"/>
              <a:buNone/>
              <a:defRPr/>
            </a:pPr>
            <a:r>
              <a:rPr lang="zh-CN" altLang="en-US" sz="2000" kern="0" dirty="0">
                <a:latin typeface="+mj-ea"/>
                <a:ea typeface="+mj-ea"/>
              </a:rPr>
              <a:t>补售书单 </a:t>
            </a:r>
            <a:r>
              <a:rPr lang="en-US" altLang="zh-CN" sz="2000" kern="0" dirty="0">
                <a:latin typeface="+mj-ea"/>
                <a:ea typeface="+mj-ea"/>
              </a:rPr>
              <a:t>= </a:t>
            </a:r>
            <a:r>
              <a:rPr lang="zh-CN" altLang="en-US" sz="2000" kern="0" dirty="0">
                <a:latin typeface="+mj-ea"/>
                <a:ea typeface="+mj-ea"/>
              </a:rPr>
              <a:t>学号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姓名</a:t>
            </a:r>
            <a:r>
              <a:rPr lang="en-US" altLang="zh-CN" sz="2000" kern="0" dirty="0">
                <a:latin typeface="+mj-ea"/>
                <a:ea typeface="+mj-ea"/>
              </a:rPr>
              <a:t>+ {</a:t>
            </a:r>
            <a:r>
              <a:rPr lang="zh-CN" altLang="en-US" sz="2000" kern="0" dirty="0">
                <a:latin typeface="+mj-ea"/>
                <a:ea typeface="+mj-ea"/>
              </a:rPr>
              <a:t>书号</a:t>
            </a:r>
            <a:r>
              <a:rPr lang="en-US" altLang="zh-CN" sz="2000" kern="0" dirty="0">
                <a:latin typeface="+mj-ea"/>
                <a:ea typeface="+mj-ea"/>
              </a:rPr>
              <a:t>+</a:t>
            </a:r>
            <a:r>
              <a:rPr lang="zh-CN" altLang="en-US" sz="2000" kern="0" dirty="0">
                <a:latin typeface="+mj-ea"/>
                <a:ea typeface="+mj-ea"/>
              </a:rPr>
              <a:t>数量</a:t>
            </a:r>
            <a:r>
              <a:rPr lang="en-US" altLang="zh-CN" sz="2000" kern="0" dirty="0">
                <a:latin typeface="+mj-ea"/>
                <a:ea typeface="+mj-ea"/>
              </a:rPr>
              <a:t>}</a:t>
            </a:r>
          </a:p>
          <a:p>
            <a:pPr marL="628650" indent="-628650" eaLnBrk="1" hangingPunct="1">
              <a:buClr>
                <a:srgbClr val="9A0000"/>
              </a:buClr>
              <a:buSzPct val="75000"/>
              <a:defRPr/>
            </a:pPr>
            <a:endParaRPr lang="zh-CN" altLang="en-US" sz="20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7195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数据字典实例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742407" y="3286723"/>
            <a:ext cx="1552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黑体" panose="02010609060101010101" pitchFamily="49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94606" y="980728"/>
            <a:ext cx="10920052" cy="2843522"/>
          </a:xfrm>
        </p:spPr>
        <p:txBody>
          <a:bodyPr/>
          <a:lstStyle/>
          <a:p>
            <a:pPr eaLnBrk="1" hangingPunct="1">
              <a:buClrTx/>
              <a:buSzTx/>
            </a:pPr>
            <a:r>
              <a:rPr lang="en-US" altLang="zh-CN" sz="2800" dirty="0">
                <a:latin typeface="+mj-ea"/>
                <a:ea typeface="+mj-ea"/>
              </a:rPr>
              <a:t>3. </a:t>
            </a:r>
            <a:r>
              <a:rPr lang="zh-CN" altLang="en-US" sz="2800" dirty="0">
                <a:latin typeface="+mj-ea"/>
                <a:ea typeface="+mj-ea"/>
              </a:rPr>
              <a:t>加工处理</a:t>
            </a:r>
            <a:endParaRPr lang="en-US" altLang="zh-CN" sz="2800" dirty="0">
              <a:latin typeface="+mj-ea"/>
              <a:ea typeface="+mj-ea"/>
            </a:endParaRPr>
          </a:p>
          <a:p>
            <a:pPr marL="0" indent="623888" eaLnBrk="1" hangingPunct="1">
              <a:buClr>
                <a:srgbClr val="9A0000"/>
              </a:buClr>
              <a:buSzPct val="75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</a:rPr>
              <a:t>由</a:t>
            </a:r>
            <a:r>
              <a:rPr lang="zh-CN" altLang="en-US" sz="2400" dirty="0">
                <a:solidFill>
                  <a:srgbClr val="A50021"/>
                </a:solidFill>
                <a:latin typeface="黑体" panose="02010609060101010101" pitchFamily="49" charset="-122"/>
              </a:rPr>
              <a:t>输入数据、加工逻辑和输出数据</a:t>
            </a:r>
            <a:r>
              <a:rPr lang="zh-CN" altLang="en-US" sz="2400" dirty="0">
                <a:latin typeface="黑体" panose="02010609060101010101" pitchFamily="49" charset="-122"/>
              </a:rPr>
              <a:t>等组成。加工逻辑阐明把输入数据转换为输出数据的策略。</a:t>
            </a:r>
          </a:p>
          <a:p>
            <a:pPr marL="628650" indent="-628650" eaLnBrk="1" hangingPunct="1">
              <a:buClr>
                <a:srgbClr val="9A0000"/>
              </a:buClr>
              <a:buSzPct val="75000"/>
              <a:defRPr/>
            </a:pPr>
            <a:endParaRPr lang="zh-CN" altLang="en-US" sz="2000" dirty="0">
              <a:latin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22998" y="5592030"/>
            <a:ext cx="4537075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加工“审查有效性”的结构化说明</a:t>
            </a:r>
            <a:endParaRPr lang="en-US" altLang="zh-CN" sz="1800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206774" y="2799373"/>
            <a:ext cx="7884876" cy="2554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</a:rPr>
              <a:t>输入：</a:t>
            </a:r>
            <a:r>
              <a:rPr lang="zh-CN" altLang="en-US" sz="2000" dirty="0">
                <a:latin typeface="黑体" panose="02010609060101010101" pitchFamily="49" charset="-122"/>
              </a:rPr>
              <a:t> 购书单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</a:rPr>
              <a:t>输出： </a:t>
            </a:r>
            <a:r>
              <a:rPr lang="zh-CN" altLang="en-US" sz="2000" dirty="0">
                <a:latin typeface="黑体" panose="02010609060101010101" pitchFamily="49" charset="-122"/>
              </a:rPr>
              <a:t>有效购书单 或 无效购书单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</a:rPr>
              <a:t>加工逻辑：</a:t>
            </a: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</a:rPr>
              <a:t>    1. </a:t>
            </a:r>
            <a:r>
              <a:rPr lang="zh-CN" altLang="en-US" sz="2000" dirty="0">
                <a:latin typeface="黑体" panose="02010609060101010101" pitchFamily="49" charset="-122"/>
              </a:rPr>
              <a:t>如果购书单中任一书号不在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</a:rPr>
              <a:t>允许购书书目</a:t>
            </a:r>
            <a:r>
              <a:rPr lang="zh-CN" altLang="en-US" sz="2000" dirty="0">
                <a:latin typeface="黑体" panose="02010609060101010101" pitchFamily="49" charset="-122"/>
              </a:rPr>
              <a:t>中，则为无效购书单；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</a:rPr>
              <a:t>    2. </a:t>
            </a:r>
            <a:r>
              <a:rPr lang="zh-CN" altLang="en-US" sz="2000" dirty="0">
                <a:latin typeface="黑体" panose="02010609060101010101" pitchFamily="49" charset="-122"/>
              </a:rPr>
              <a:t>如果购书单中任一书号已经存在对应的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</a:rPr>
              <a:t>班级购买记录</a:t>
            </a:r>
            <a:r>
              <a:rPr lang="zh-CN" altLang="en-US" sz="2000" dirty="0">
                <a:latin typeface="黑体" panose="02010609060101010101" pitchFamily="49" charset="-122"/>
              </a:rPr>
              <a:t>，则为无效购书单；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</a:rPr>
              <a:t>    3. </a:t>
            </a:r>
            <a:r>
              <a:rPr lang="zh-CN" altLang="en-US" sz="2000" dirty="0">
                <a:latin typeface="黑体" panose="02010609060101010101" pitchFamily="49" charset="-122"/>
              </a:rPr>
              <a:t>通过上述审核规则的购书单为有效购书单。</a:t>
            </a:r>
          </a:p>
        </p:txBody>
      </p:sp>
    </p:spTree>
    <p:extLst>
      <p:ext uri="{BB962C8B-B14F-4D97-AF65-F5344CB8AC3E}">
        <p14:creationId xmlns:p14="http://schemas.microsoft.com/office/powerpoint/2010/main" val="32789284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9" name="Rectangle 9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143370" name="Rectangle 10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结构化分析方法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数据流图及数据字典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结构化设计方法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体系结构设计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详细设计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  <p:pic>
        <p:nvPicPr>
          <p:cNvPr id="8" name="Picture 2" descr="C:\Program Files\Microsoft Office\MEDIA\CAGCAT10\j0233018.wmf">
            <a:extLst>
              <a:ext uri="{FF2B5EF4-FFF2-40B4-BE49-F238E27FC236}">
                <a16:creationId xmlns:a16="http://schemas.microsoft.com/office/drawing/2014/main" id="{6942811F-7C99-461C-90A6-532561C9E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2204864"/>
            <a:ext cx="1944216" cy="19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859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372DB-D8E1-4179-8211-D46BF50D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何为结构化设计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ED2FF-8E78-4456-AA28-E2AD853D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目标是：基于结构化需求分析成果</a:t>
            </a:r>
            <a:r>
              <a:rPr lang="en-US" altLang="zh-CN" dirty="0"/>
              <a:t>(DFD)</a:t>
            </a:r>
            <a:r>
              <a:rPr lang="zh-CN" altLang="en-US" dirty="0"/>
              <a:t>，通过设计产生以</a:t>
            </a:r>
            <a:r>
              <a:rPr lang="zh-CN" altLang="en-US" dirty="0">
                <a:solidFill>
                  <a:srgbClr val="C00000"/>
                </a:solidFill>
              </a:rPr>
              <a:t>功能模块</a:t>
            </a:r>
            <a:r>
              <a:rPr lang="zh-CN" altLang="en-US" dirty="0"/>
              <a:t>为核心的软件设计模型。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涉及两方面的工作</a:t>
            </a:r>
            <a:endParaRPr lang="en-US" altLang="zh-CN" dirty="0"/>
          </a:p>
          <a:p>
            <a:pPr lvl="1"/>
            <a:r>
              <a:rPr lang="zh-CN" altLang="en-US" dirty="0"/>
              <a:t>体系结构设计</a:t>
            </a:r>
            <a:endParaRPr lang="en-US" altLang="zh-CN" dirty="0"/>
          </a:p>
          <a:p>
            <a:pPr lvl="1"/>
            <a:r>
              <a:rPr lang="zh-CN" altLang="en-US" dirty="0"/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41164873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6197-AAE4-4232-8DC3-688EA546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2.2. </a:t>
            </a:r>
            <a:r>
              <a:rPr lang="zh-CN" altLang="en-US" dirty="0"/>
              <a:t>体系结构设计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D6171-18C6-4CDA-94C9-B6BFC34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35540"/>
            <a:ext cx="10920413" cy="5040312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C00000"/>
                </a:solidFill>
              </a:rPr>
              <a:t>数据流图</a:t>
            </a:r>
            <a:r>
              <a:rPr lang="zh-CN" altLang="en-US" dirty="0"/>
              <a:t>等需求模型，通过一系列设计变换，产生以</a:t>
            </a:r>
            <a:r>
              <a:rPr lang="zh-CN" altLang="en-US" dirty="0">
                <a:solidFill>
                  <a:srgbClr val="C00000"/>
                </a:solidFill>
              </a:rPr>
              <a:t>模块图</a:t>
            </a:r>
            <a:r>
              <a:rPr lang="zh-CN" altLang="en-US" dirty="0"/>
              <a:t>为核心的软件表示模型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模块图</a:t>
            </a:r>
            <a:r>
              <a:rPr lang="zh-CN" altLang="en-US" b="0" dirty="0"/>
              <a:t>：展示了系统模块间的层次结构和调用关系。矩形框表示模块，箭头表示模块之间的调用关系。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8139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6197-AAE4-4232-8DC3-688EA546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教材采购子系统体系结构设计实例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09503" y="3847608"/>
            <a:ext cx="1146822" cy="5392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0" dirty="0"/>
              <a:t>DFD</a:t>
            </a:r>
            <a:r>
              <a:rPr lang="zh-CN" altLang="en-US" sz="1600" b="0" dirty="0"/>
              <a:t>图</a:t>
            </a:r>
          </a:p>
        </p:txBody>
      </p:sp>
      <p:grpSp>
        <p:nvGrpSpPr>
          <p:cNvPr id="232" name="Group 5"/>
          <p:cNvGrpSpPr>
            <a:grpSpLocks/>
          </p:cNvGrpSpPr>
          <p:nvPr/>
        </p:nvGrpSpPr>
        <p:grpSpPr bwMode="auto">
          <a:xfrm>
            <a:off x="619926" y="910241"/>
            <a:ext cx="4892277" cy="2631889"/>
            <a:chOff x="960" y="672"/>
            <a:chExt cx="4176" cy="2688"/>
          </a:xfrm>
        </p:grpSpPr>
        <p:sp>
          <p:nvSpPr>
            <p:cNvPr id="233" name="Oval 7"/>
            <p:cNvSpPr>
              <a:spLocks noChangeArrowheads="1"/>
            </p:cNvSpPr>
            <p:nvPr/>
          </p:nvSpPr>
          <p:spPr bwMode="auto">
            <a:xfrm>
              <a:off x="2448" y="2544"/>
              <a:ext cx="912" cy="81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endParaRPr>
            </a:p>
          </p:txBody>
        </p:sp>
        <p:sp>
          <p:nvSpPr>
            <p:cNvPr id="234" name="Text Box 8"/>
            <p:cNvSpPr txBox="1">
              <a:spLocks noChangeArrowheads="1"/>
            </p:cNvSpPr>
            <p:nvPr/>
          </p:nvSpPr>
          <p:spPr bwMode="auto">
            <a:xfrm>
              <a:off x="2496" y="2639"/>
              <a:ext cx="816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2.3             </a:t>
              </a: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修改教材库存和待购量</a:t>
              </a:r>
            </a:p>
          </p:txBody>
        </p:sp>
        <p:sp>
          <p:nvSpPr>
            <p:cNvPr id="235" name="Oval 9"/>
            <p:cNvSpPr>
              <a:spLocks noChangeArrowheads="1"/>
            </p:cNvSpPr>
            <p:nvPr/>
          </p:nvSpPr>
          <p:spPr bwMode="auto">
            <a:xfrm>
              <a:off x="3744" y="1008"/>
              <a:ext cx="672" cy="6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endParaRPr>
            </a:p>
          </p:txBody>
        </p:sp>
        <p:sp>
          <p:nvSpPr>
            <p:cNvPr id="236" name="Oval 10"/>
            <p:cNvSpPr>
              <a:spLocks noChangeArrowheads="1"/>
            </p:cNvSpPr>
            <p:nvPr/>
          </p:nvSpPr>
          <p:spPr bwMode="auto">
            <a:xfrm>
              <a:off x="2496" y="1008"/>
              <a:ext cx="720" cy="6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endParaRPr>
            </a:p>
          </p:txBody>
        </p:sp>
        <p:sp>
          <p:nvSpPr>
            <p:cNvPr id="237" name="Text Box 11"/>
            <p:cNvSpPr txBox="1">
              <a:spLocks noChangeArrowheads="1"/>
            </p:cNvSpPr>
            <p:nvPr/>
          </p:nvSpPr>
          <p:spPr bwMode="auto">
            <a:xfrm>
              <a:off x="2496" y="1057"/>
              <a:ext cx="72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2.1          </a:t>
              </a: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按 书 号 汇总缺书</a:t>
              </a:r>
            </a:p>
          </p:txBody>
        </p:sp>
        <p:sp>
          <p:nvSpPr>
            <p:cNvPr id="238" name="Line 12"/>
            <p:cNvSpPr>
              <a:spLocks noChangeShapeType="1"/>
            </p:cNvSpPr>
            <p:nvPr/>
          </p:nvSpPr>
          <p:spPr bwMode="auto">
            <a:xfrm>
              <a:off x="1392" y="672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9" name="Line 13"/>
            <p:cNvSpPr>
              <a:spLocks noChangeShapeType="1"/>
            </p:cNvSpPr>
            <p:nvPr/>
          </p:nvSpPr>
          <p:spPr bwMode="auto">
            <a:xfrm>
              <a:off x="1392" y="864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40" name="Text Box 14"/>
            <p:cNvSpPr txBox="1">
              <a:spLocks noChangeArrowheads="1"/>
            </p:cNvSpPr>
            <p:nvPr/>
          </p:nvSpPr>
          <p:spPr bwMode="auto">
            <a:xfrm>
              <a:off x="1488" y="672"/>
              <a:ext cx="9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F2: </a:t>
              </a: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缺书登记表</a:t>
              </a:r>
            </a:p>
          </p:txBody>
        </p:sp>
        <p:sp>
          <p:nvSpPr>
            <p:cNvPr id="241" name="Rectangle 15"/>
            <p:cNvSpPr>
              <a:spLocks noChangeArrowheads="1"/>
            </p:cNvSpPr>
            <p:nvPr/>
          </p:nvSpPr>
          <p:spPr bwMode="auto">
            <a:xfrm>
              <a:off x="960" y="2695"/>
              <a:ext cx="672" cy="521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销售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子系统</a:t>
              </a:r>
            </a:p>
          </p:txBody>
        </p:sp>
        <p:sp>
          <p:nvSpPr>
            <p:cNvPr id="242" name="Rectangle 16"/>
            <p:cNvSpPr>
              <a:spLocks noChangeArrowheads="1"/>
            </p:cNvSpPr>
            <p:nvPr/>
          </p:nvSpPr>
          <p:spPr bwMode="auto">
            <a:xfrm>
              <a:off x="4224" y="2640"/>
              <a:ext cx="627" cy="489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书库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保管员</a:t>
              </a:r>
            </a:p>
          </p:txBody>
        </p:sp>
        <p:sp>
          <p:nvSpPr>
            <p:cNvPr id="243" name="Line 17"/>
            <p:cNvSpPr>
              <a:spLocks noChangeShapeType="1"/>
            </p:cNvSpPr>
            <p:nvPr/>
          </p:nvSpPr>
          <p:spPr bwMode="auto">
            <a:xfrm flipH="1">
              <a:off x="1632" y="2928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44" name="Line 18"/>
            <p:cNvSpPr>
              <a:spLocks noChangeShapeType="1"/>
            </p:cNvSpPr>
            <p:nvPr/>
          </p:nvSpPr>
          <p:spPr bwMode="auto">
            <a:xfrm>
              <a:off x="1488" y="1968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45" name="Line 19"/>
            <p:cNvSpPr>
              <a:spLocks noChangeShapeType="1"/>
            </p:cNvSpPr>
            <p:nvPr/>
          </p:nvSpPr>
          <p:spPr bwMode="auto">
            <a:xfrm>
              <a:off x="1488" y="2160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46" name="Text Box 20"/>
            <p:cNvSpPr txBox="1">
              <a:spLocks noChangeArrowheads="1"/>
            </p:cNvSpPr>
            <p:nvPr/>
          </p:nvSpPr>
          <p:spPr bwMode="auto">
            <a:xfrm>
              <a:off x="1536" y="1968"/>
              <a:ext cx="9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F1: </a:t>
              </a: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教材存量表</a:t>
              </a:r>
            </a:p>
          </p:txBody>
        </p:sp>
        <p:sp>
          <p:nvSpPr>
            <p:cNvPr id="247" name="Text Box 21"/>
            <p:cNvSpPr txBox="1">
              <a:spLocks noChangeArrowheads="1"/>
            </p:cNvSpPr>
            <p:nvPr/>
          </p:nvSpPr>
          <p:spPr bwMode="auto">
            <a:xfrm>
              <a:off x="1680" y="2736"/>
              <a:ext cx="7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进书通知</a:t>
              </a:r>
            </a:p>
          </p:txBody>
        </p:sp>
        <p:sp>
          <p:nvSpPr>
            <p:cNvPr id="248" name="Freeform 23"/>
            <p:cNvSpPr>
              <a:spLocks/>
            </p:cNvSpPr>
            <p:nvPr/>
          </p:nvSpPr>
          <p:spPr bwMode="auto">
            <a:xfrm>
              <a:off x="2088" y="864"/>
              <a:ext cx="408" cy="480"/>
            </a:xfrm>
            <a:custGeom>
              <a:avLst/>
              <a:gdLst>
                <a:gd name="T0" fmla="*/ 24 w 408"/>
                <a:gd name="T1" fmla="*/ 0 h 480"/>
                <a:gd name="T2" fmla="*/ 24 w 408"/>
                <a:gd name="T3" fmla="*/ 192 h 480"/>
                <a:gd name="T4" fmla="*/ 168 w 408"/>
                <a:gd name="T5" fmla="*/ 384 h 480"/>
                <a:gd name="T6" fmla="*/ 408 w 408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480"/>
                <a:gd name="T14" fmla="*/ 408 w 408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480">
                  <a:moveTo>
                    <a:pt x="24" y="0"/>
                  </a:moveTo>
                  <a:cubicBezTo>
                    <a:pt x="12" y="64"/>
                    <a:pt x="0" y="128"/>
                    <a:pt x="24" y="192"/>
                  </a:cubicBezTo>
                  <a:cubicBezTo>
                    <a:pt x="48" y="256"/>
                    <a:pt x="104" y="336"/>
                    <a:pt x="168" y="384"/>
                  </a:cubicBezTo>
                  <a:cubicBezTo>
                    <a:pt x="232" y="432"/>
                    <a:pt x="320" y="456"/>
                    <a:pt x="408" y="48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49" name="Text Box 24"/>
            <p:cNvSpPr txBox="1">
              <a:spLocks noChangeArrowheads="1"/>
            </p:cNvSpPr>
            <p:nvPr/>
          </p:nvSpPr>
          <p:spPr bwMode="auto">
            <a:xfrm>
              <a:off x="3744" y="1057"/>
              <a:ext cx="72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2.2          </a:t>
              </a: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按出版社 统计缺书</a:t>
              </a:r>
            </a:p>
          </p:txBody>
        </p:sp>
        <p:sp>
          <p:nvSpPr>
            <p:cNvPr id="250" name="Line 25"/>
            <p:cNvSpPr>
              <a:spLocks noChangeShapeType="1"/>
            </p:cNvSpPr>
            <p:nvPr/>
          </p:nvSpPr>
          <p:spPr bwMode="auto">
            <a:xfrm>
              <a:off x="2688" y="1968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1" name="Line 26"/>
            <p:cNvSpPr>
              <a:spLocks noChangeShapeType="1"/>
            </p:cNvSpPr>
            <p:nvPr/>
          </p:nvSpPr>
          <p:spPr bwMode="auto">
            <a:xfrm>
              <a:off x="2688" y="2160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2" name="Text Box 27"/>
            <p:cNvSpPr txBox="1">
              <a:spLocks noChangeArrowheads="1"/>
            </p:cNvSpPr>
            <p:nvPr/>
          </p:nvSpPr>
          <p:spPr bwMode="auto">
            <a:xfrm>
              <a:off x="2736" y="1968"/>
              <a:ext cx="9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F5: </a:t>
              </a: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待购教材表</a:t>
              </a:r>
            </a:p>
          </p:txBody>
        </p:sp>
        <p:sp>
          <p:nvSpPr>
            <p:cNvPr id="253" name="Line 28"/>
            <p:cNvSpPr>
              <a:spLocks noChangeShapeType="1"/>
            </p:cNvSpPr>
            <p:nvPr/>
          </p:nvSpPr>
          <p:spPr bwMode="auto">
            <a:xfrm>
              <a:off x="4128" y="1968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4" name="Line 29"/>
            <p:cNvSpPr>
              <a:spLocks noChangeShapeType="1"/>
            </p:cNvSpPr>
            <p:nvPr/>
          </p:nvSpPr>
          <p:spPr bwMode="auto">
            <a:xfrm>
              <a:off x="4128" y="2160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5" name="Text Box 30"/>
            <p:cNvSpPr txBox="1">
              <a:spLocks noChangeArrowheads="1"/>
            </p:cNvSpPr>
            <p:nvPr/>
          </p:nvSpPr>
          <p:spPr bwMode="auto">
            <a:xfrm>
              <a:off x="4176" y="1968"/>
              <a:ext cx="9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F6: </a:t>
              </a: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教材一览表</a:t>
              </a:r>
            </a:p>
          </p:txBody>
        </p:sp>
        <p:sp>
          <p:nvSpPr>
            <p:cNvPr id="256" name="Line 31"/>
            <p:cNvSpPr>
              <a:spLocks noChangeShapeType="1"/>
            </p:cNvSpPr>
            <p:nvPr/>
          </p:nvSpPr>
          <p:spPr bwMode="auto">
            <a:xfrm flipH="1">
              <a:off x="3360" y="2928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7" name="Text Box 32"/>
            <p:cNvSpPr txBox="1">
              <a:spLocks noChangeArrowheads="1"/>
            </p:cNvSpPr>
            <p:nvPr/>
          </p:nvSpPr>
          <p:spPr bwMode="auto">
            <a:xfrm>
              <a:off x="3360" y="2736"/>
              <a:ext cx="7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</a:rPr>
                <a:t>进书通知</a:t>
              </a:r>
            </a:p>
          </p:txBody>
        </p:sp>
        <p:sp>
          <p:nvSpPr>
            <p:cNvPr id="258" name="Freeform 33"/>
            <p:cNvSpPr>
              <a:spLocks/>
            </p:cNvSpPr>
            <p:nvPr/>
          </p:nvSpPr>
          <p:spPr bwMode="auto">
            <a:xfrm>
              <a:off x="2008" y="1488"/>
              <a:ext cx="488" cy="480"/>
            </a:xfrm>
            <a:custGeom>
              <a:avLst/>
              <a:gdLst>
                <a:gd name="T0" fmla="*/ 8 w 488"/>
                <a:gd name="T1" fmla="*/ 480 h 480"/>
                <a:gd name="T2" fmla="*/ 56 w 488"/>
                <a:gd name="T3" fmla="*/ 240 h 480"/>
                <a:gd name="T4" fmla="*/ 344 w 488"/>
                <a:gd name="T5" fmla="*/ 48 h 480"/>
                <a:gd name="T6" fmla="*/ 488 w 488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8"/>
                <a:gd name="T13" fmla="*/ 0 h 480"/>
                <a:gd name="T14" fmla="*/ 488 w 488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8" h="480">
                  <a:moveTo>
                    <a:pt x="8" y="480"/>
                  </a:moveTo>
                  <a:cubicBezTo>
                    <a:pt x="4" y="396"/>
                    <a:pt x="0" y="312"/>
                    <a:pt x="56" y="240"/>
                  </a:cubicBezTo>
                  <a:cubicBezTo>
                    <a:pt x="112" y="168"/>
                    <a:pt x="272" y="88"/>
                    <a:pt x="344" y="48"/>
                  </a:cubicBezTo>
                  <a:cubicBezTo>
                    <a:pt x="416" y="8"/>
                    <a:pt x="452" y="4"/>
                    <a:pt x="488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9" name="Freeform 34"/>
            <p:cNvSpPr>
              <a:spLocks/>
            </p:cNvSpPr>
            <p:nvPr/>
          </p:nvSpPr>
          <p:spPr bwMode="auto">
            <a:xfrm>
              <a:off x="2016" y="2160"/>
              <a:ext cx="528" cy="576"/>
            </a:xfrm>
            <a:custGeom>
              <a:avLst/>
              <a:gdLst>
                <a:gd name="T0" fmla="*/ 528 w 528"/>
                <a:gd name="T1" fmla="*/ 576 h 576"/>
                <a:gd name="T2" fmla="*/ 240 w 528"/>
                <a:gd name="T3" fmla="*/ 384 h 576"/>
                <a:gd name="T4" fmla="*/ 48 w 528"/>
                <a:gd name="T5" fmla="*/ 144 h 576"/>
                <a:gd name="T6" fmla="*/ 0 w 52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576"/>
                <a:gd name="T14" fmla="*/ 528 w 5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576">
                  <a:moveTo>
                    <a:pt x="528" y="576"/>
                  </a:moveTo>
                  <a:cubicBezTo>
                    <a:pt x="424" y="516"/>
                    <a:pt x="320" y="456"/>
                    <a:pt x="240" y="384"/>
                  </a:cubicBezTo>
                  <a:cubicBezTo>
                    <a:pt x="160" y="312"/>
                    <a:pt x="88" y="208"/>
                    <a:pt x="48" y="144"/>
                  </a:cubicBezTo>
                  <a:cubicBezTo>
                    <a:pt x="8" y="80"/>
                    <a:pt x="4" y="40"/>
                    <a:pt x="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0" name="Freeform 35"/>
            <p:cNvSpPr>
              <a:spLocks/>
            </p:cNvSpPr>
            <p:nvPr/>
          </p:nvSpPr>
          <p:spPr bwMode="auto">
            <a:xfrm>
              <a:off x="3120" y="1536"/>
              <a:ext cx="200" cy="432"/>
            </a:xfrm>
            <a:custGeom>
              <a:avLst/>
              <a:gdLst>
                <a:gd name="T0" fmla="*/ 0 w 200"/>
                <a:gd name="T1" fmla="*/ 0 h 432"/>
                <a:gd name="T2" fmla="*/ 144 w 200"/>
                <a:gd name="T3" fmla="*/ 144 h 432"/>
                <a:gd name="T4" fmla="*/ 192 w 200"/>
                <a:gd name="T5" fmla="*/ 288 h 432"/>
                <a:gd name="T6" fmla="*/ 192 w 20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432"/>
                <a:gd name="T14" fmla="*/ 200 w 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432">
                  <a:moveTo>
                    <a:pt x="0" y="0"/>
                  </a:moveTo>
                  <a:cubicBezTo>
                    <a:pt x="56" y="48"/>
                    <a:pt x="112" y="96"/>
                    <a:pt x="144" y="144"/>
                  </a:cubicBezTo>
                  <a:cubicBezTo>
                    <a:pt x="176" y="192"/>
                    <a:pt x="184" y="240"/>
                    <a:pt x="192" y="288"/>
                  </a:cubicBezTo>
                  <a:cubicBezTo>
                    <a:pt x="200" y="336"/>
                    <a:pt x="196" y="384"/>
                    <a:pt x="192" y="432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1" name="Freeform 36"/>
            <p:cNvSpPr>
              <a:spLocks/>
            </p:cNvSpPr>
            <p:nvPr/>
          </p:nvSpPr>
          <p:spPr bwMode="auto">
            <a:xfrm>
              <a:off x="3456" y="1440"/>
              <a:ext cx="288" cy="528"/>
            </a:xfrm>
            <a:custGeom>
              <a:avLst/>
              <a:gdLst>
                <a:gd name="T0" fmla="*/ 0 w 288"/>
                <a:gd name="T1" fmla="*/ 528 h 528"/>
                <a:gd name="T2" fmla="*/ 48 w 288"/>
                <a:gd name="T3" fmla="*/ 288 h 528"/>
                <a:gd name="T4" fmla="*/ 192 w 288"/>
                <a:gd name="T5" fmla="*/ 96 h 528"/>
                <a:gd name="T6" fmla="*/ 288 w 288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28"/>
                <a:gd name="T14" fmla="*/ 288 w 28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28">
                  <a:moveTo>
                    <a:pt x="0" y="528"/>
                  </a:moveTo>
                  <a:cubicBezTo>
                    <a:pt x="8" y="444"/>
                    <a:pt x="16" y="360"/>
                    <a:pt x="48" y="288"/>
                  </a:cubicBezTo>
                  <a:cubicBezTo>
                    <a:pt x="80" y="216"/>
                    <a:pt x="152" y="144"/>
                    <a:pt x="192" y="96"/>
                  </a:cubicBezTo>
                  <a:cubicBezTo>
                    <a:pt x="232" y="48"/>
                    <a:pt x="260" y="24"/>
                    <a:pt x="288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2" name="Freeform 37"/>
            <p:cNvSpPr>
              <a:spLocks/>
            </p:cNvSpPr>
            <p:nvPr/>
          </p:nvSpPr>
          <p:spPr bwMode="auto">
            <a:xfrm>
              <a:off x="4416" y="1392"/>
              <a:ext cx="160" cy="576"/>
            </a:xfrm>
            <a:custGeom>
              <a:avLst/>
              <a:gdLst>
                <a:gd name="T0" fmla="*/ 48 w 160"/>
                <a:gd name="T1" fmla="*/ 576 h 576"/>
                <a:gd name="T2" fmla="*/ 144 w 160"/>
                <a:gd name="T3" fmla="*/ 384 h 576"/>
                <a:gd name="T4" fmla="*/ 144 w 160"/>
                <a:gd name="T5" fmla="*/ 240 h 576"/>
                <a:gd name="T6" fmla="*/ 96 w 160"/>
                <a:gd name="T7" fmla="*/ 96 h 576"/>
                <a:gd name="T8" fmla="*/ 0 w 16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76"/>
                <a:gd name="T17" fmla="*/ 160 w 16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76">
                  <a:moveTo>
                    <a:pt x="48" y="576"/>
                  </a:moveTo>
                  <a:cubicBezTo>
                    <a:pt x="88" y="508"/>
                    <a:pt x="128" y="440"/>
                    <a:pt x="144" y="384"/>
                  </a:cubicBezTo>
                  <a:cubicBezTo>
                    <a:pt x="160" y="328"/>
                    <a:pt x="152" y="288"/>
                    <a:pt x="144" y="240"/>
                  </a:cubicBezTo>
                  <a:cubicBezTo>
                    <a:pt x="136" y="192"/>
                    <a:pt x="120" y="136"/>
                    <a:pt x="96" y="96"/>
                  </a:cubicBezTo>
                  <a:cubicBezTo>
                    <a:pt x="72" y="56"/>
                    <a:pt x="36" y="28"/>
                    <a:pt x="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3" name="Freeform 38"/>
            <p:cNvSpPr>
              <a:spLocks/>
            </p:cNvSpPr>
            <p:nvPr/>
          </p:nvSpPr>
          <p:spPr bwMode="auto">
            <a:xfrm>
              <a:off x="3792" y="1680"/>
              <a:ext cx="432" cy="1104"/>
            </a:xfrm>
            <a:custGeom>
              <a:avLst/>
              <a:gdLst>
                <a:gd name="T0" fmla="*/ 4747 w 400"/>
                <a:gd name="T1" fmla="*/ 0 h 1152"/>
                <a:gd name="T2" fmla="*/ 1900 w 400"/>
                <a:gd name="T3" fmla="*/ 12 h 1152"/>
                <a:gd name="T4" fmla="*/ 456 w 400"/>
                <a:gd name="T5" fmla="*/ 24 h 1152"/>
                <a:gd name="T6" fmla="*/ 4747 w 400"/>
                <a:gd name="T7" fmla="*/ 35 h 1152"/>
                <a:gd name="T8" fmla="*/ 11828 w 400"/>
                <a:gd name="T9" fmla="*/ 43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1152"/>
                <a:gd name="T17" fmla="*/ 400 w 400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1152">
                  <a:moveTo>
                    <a:pt x="160" y="0"/>
                  </a:moveTo>
                  <a:cubicBezTo>
                    <a:pt x="124" y="68"/>
                    <a:pt x="88" y="136"/>
                    <a:pt x="64" y="240"/>
                  </a:cubicBezTo>
                  <a:cubicBezTo>
                    <a:pt x="40" y="344"/>
                    <a:pt x="0" y="504"/>
                    <a:pt x="16" y="624"/>
                  </a:cubicBezTo>
                  <a:cubicBezTo>
                    <a:pt x="32" y="744"/>
                    <a:pt x="96" y="872"/>
                    <a:pt x="160" y="960"/>
                  </a:cubicBezTo>
                  <a:cubicBezTo>
                    <a:pt x="224" y="1048"/>
                    <a:pt x="312" y="1100"/>
                    <a:pt x="400" y="1152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4" name="Freeform 39"/>
            <p:cNvSpPr>
              <a:spLocks/>
            </p:cNvSpPr>
            <p:nvPr/>
          </p:nvSpPr>
          <p:spPr bwMode="auto">
            <a:xfrm>
              <a:off x="3072" y="2160"/>
              <a:ext cx="200" cy="432"/>
            </a:xfrm>
            <a:custGeom>
              <a:avLst/>
              <a:gdLst>
                <a:gd name="T0" fmla="*/ 0 w 200"/>
                <a:gd name="T1" fmla="*/ 432 h 432"/>
                <a:gd name="T2" fmla="*/ 144 w 200"/>
                <a:gd name="T3" fmla="*/ 240 h 432"/>
                <a:gd name="T4" fmla="*/ 192 w 200"/>
                <a:gd name="T5" fmla="*/ 96 h 432"/>
                <a:gd name="T6" fmla="*/ 192 w 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432"/>
                <a:gd name="T14" fmla="*/ 200 w 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432">
                  <a:moveTo>
                    <a:pt x="0" y="432"/>
                  </a:moveTo>
                  <a:cubicBezTo>
                    <a:pt x="56" y="364"/>
                    <a:pt x="112" y="296"/>
                    <a:pt x="144" y="240"/>
                  </a:cubicBezTo>
                  <a:cubicBezTo>
                    <a:pt x="176" y="184"/>
                    <a:pt x="184" y="136"/>
                    <a:pt x="192" y="96"/>
                  </a:cubicBezTo>
                  <a:cubicBezTo>
                    <a:pt x="200" y="56"/>
                    <a:pt x="196" y="28"/>
                    <a:pt x="192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65" name="组合 40"/>
          <p:cNvGrpSpPr>
            <a:grpSpLocks/>
          </p:cNvGrpSpPr>
          <p:nvPr/>
        </p:nvGrpSpPr>
        <p:grpSpPr bwMode="auto">
          <a:xfrm>
            <a:off x="4367162" y="2739628"/>
            <a:ext cx="7632700" cy="3743325"/>
            <a:chOff x="1981200" y="2209800"/>
            <a:chExt cx="6019800" cy="3352800"/>
          </a:xfrm>
        </p:grpSpPr>
        <p:sp>
          <p:nvSpPr>
            <p:cNvPr id="266" name="Rectangle 3"/>
            <p:cNvSpPr>
              <a:spLocks noChangeArrowheads="1"/>
            </p:cNvSpPr>
            <p:nvPr/>
          </p:nvSpPr>
          <p:spPr bwMode="auto">
            <a:xfrm>
              <a:off x="4266169" y="2209800"/>
              <a:ext cx="1524983" cy="4578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采  购</a:t>
              </a:r>
            </a:p>
          </p:txBody>
        </p:sp>
        <p:sp>
          <p:nvSpPr>
            <p:cNvPr id="267" name="Rectangle 4"/>
            <p:cNvSpPr>
              <a:spLocks noChangeArrowheads="1"/>
            </p:cNvSpPr>
            <p:nvPr/>
          </p:nvSpPr>
          <p:spPr bwMode="auto">
            <a:xfrm>
              <a:off x="1981200" y="4801892"/>
              <a:ext cx="990362" cy="7607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按书号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汇总</a:t>
              </a:r>
            </a:p>
          </p:txBody>
        </p:sp>
        <p:sp>
          <p:nvSpPr>
            <p:cNvPr id="268" name="Line 5"/>
            <p:cNvSpPr>
              <a:spLocks noChangeShapeType="1"/>
            </p:cNvSpPr>
            <p:nvPr/>
          </p:nvSpPr>
          <p:spPr bwMode="auto">
            <a:xfrm>
              <a:off x="5105400" y="2590801"/>
              <a:ext cx="1295400" cy="762000"/>
            </a:xfrm>
            <a:prstGeom prst="line">
              <a:avLst/>
            </a:prstGeom>
            <a:noFill/>
            <a:ln w="9525">
              <a:solidFill>
                <a:srgbClr val="61F7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6"/>
            <p:cNvSpPr>
              <a:spLocks noChangeShapeType="1"/>
            </p:cNvSpPr>
            <p:nvPr/>
          </p:nvSpPr>
          <p:spPr bwMode="auto">
            <a:xfrm flipH="1">
              <a:off x="3657600" y="2590800"/>
              <a:ext cx="1371600" cy="762000"/>
            </a:xfrm>
            <a:prstGeom prst="line">
              <a:avLst/>
            </a:prstGeom>
            <a:noFill/>
            <a:ln w="9525">
              <a:solidFill>
                <a:srgbClr val="61F7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AutoShape 7"/>
            <p:cNvSpPr>
              <a:spLocks noChangeArrowheads="1"/>
            </p:cNvSpPr>
            <p:nvPr/>
          </p:nvSpPr>
          <p:spPr bwMode="auto">
            <a:xfrm>
              <a:off x="4953000" y="2514600"/>
              <a:ext cx="228600" cy="228600"/>
            </a:xfrm>
            <a:prstGeom prst="flowChartDecision">
              <a:avLst/>
            </a:prstGeom>
            <a:solidFill>
              <a:srgbClr val="61F793"/>
            </a:solidFill>
            <a:ln w="9525">
              <a:solidFill>
                <a:srgbClr val="61F79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1" name="Text Box 8"/>
            <p:cNvSpPr txBox="1">
              <a:spLocks noChangeArrowheads="1"/>
            </p:cNvSpPr>
            <p:nvPr/>
          </p:nvSpPr>
          <p:spPr bwMode="auto">
            <a:xfrm>
              <a:off x="2140208" y="3836434"/>
              <a:ext cx="631027" cy="5246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缺书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登记表</a:t>
              </a:r>
            </a:p>
          </p:txBody>
        </p:sp>
        <p:sp>
          <p:nvSpPr>
            <p:cNvPr id="272" name="Rectangle 9"/>
            <p:cNvSpPr>
              <a:spLocks noChangeArrowheads="1"/>
            </p:cNvSpPr>
            <p:nvPr/>
          </p:nvSpPr>
          <p:spPr bwMode="auto">
            <a:xfrm>
              <a:off x="3046684" y="3354415"/>
              <a:ext cx="1219485" cy="4550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统计缺书</a:t>
              </a:r>
            </a:p>
          </p:txBody>
        </p:sp>
        <p:sp>
          <p:nvSpPr>
            <p:cNvPr id="273" name="Rectangle 10"/>
            <p:cNvSpPr>
              <a:spLocks noChangeArrowheads="1"/>
            </p:cNvSpPr>
            <p:nvPr/>
          </p:nvSpPr>
          <p:spPr bwMode="auto">
            <a:xfrm>
              <a:off x="5791152" y="3354415"/>
              <a:ext cx="1219485" cy="4550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登记进书</a:t>
              </a:r>
            </a:p>
          </p:txBody>
        </p:sp>
        <p:sp>
          <p:nvSpPr>
            <p:cNvPr id="274" name="Line 11"/>
            <p:cNvSpPr>
              <a:spLocks noChangeShapeType="1"/>
            </p:cNvSpPr>
            <p:nvPr/>
          </p:nvSpPr>
          <p:spPr bwMode="auto">
            <a:xfrm>
              <a:off x="3657600" y="3810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Rectangle 12"/>
            <p:cNvSpPr>
              <a:spLocks noChangeArrowheads="1"/>
            </p:cNvSpPr>
            <p:nvPr/>
          </p:nvSpPr>
          <p:spPr bwMode="auto">
            <a:xfrm>
              <a:off x="3046684" y="4801892"/>
              <a:ext cx="1069241" cy="7607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按出版社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汇总</a:t>
              </a:r>
            </a:p>
          </p:txBody>
        </p:sp>
        <p:sp>
          <p:nvSpPr>
            <p:cNvPr id="276" name="Rectangle 13"/>
            <p:cNvSpPr>
              <a:spLocks noChangeArrowheads="1"/>
            </p:cNvSpPr>
            <p:nvPr/>
          </p:nvSpPr>
          <p:spPr bwMode="auto">
            <a:xfrm>
              <a:off x="4191047" y="4801892"/>
              <a:ext cx="990363" cy="7607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打印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缺书单</a:t>
              </a:r>
            </a:p>
          </p:txBody>
        </p:sp>
        <p:sp>
          <p:nvSpPr>
            <p:cNvPr id="277" name="Rectangle 14"/>
            <p:cNvSpPr>
              <a:spLocks noChangeArrowheads="1"/>
            </p:cNvSpPr>
            <p:nvPr/>
          </p:nvSpPr>
          <p:spPr bwMode="auto">
            <a:xfrm>
              <a:off x="5256532" y="4801892"/>
              <a:ext cx="1295859" cy="7607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修改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教材存量表</a:t>
              </a:r>
            </a:p>
          </p:txBody>
        </p:sp>
        <p:sp>
          <p:nvSpPr>
            <p:cNvPr id="278" name="Line 15"/>
            <p:cNvSpPr>
              <a:spLocks noChangeShapeType="1"/>
            </p:cNvSpPr>
            <p:nvPr/>
          </p:nvSpPr>
          <p:spPr bwMode="auto">
            <a:xfrm>
              <a:off x="3810000" y="3810000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6"/>
            <p:cNvSpPr>
              <a:spLocks noChangeShapeType="1"/>
            </p:cNvSpPr>
            <p:nvPr/>
          </p:nvSpPr>
          <p:spPr bwMode="auto">
            <a:xfrm flipH="1">
              <a:off x="2590800" y="3810000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7"/>
            <p:cNvSpPr>
              <a:spLocks noChangeShapeType="1"/>
            </p:cNvSpPr>
            <p:nvPr/>
          </p:nvSpPr>
          <p:spPr bwMode="auto">
            <a:xfrm flipH="1">
              <a:off x="5791200" y="38100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18"/>
            <p:cNvSpPr>
              <a:spLocks noChangeArrowheads="1"/>
            </p:cNvSpPr>
            <p:nvPr/>
          </p:nvSpPr>
          <p:spPr bwMode="auto">
            <a:xfrm>
              <a:off x="6630018" y="4801892"/>
              <a:ext cx="1370982" cy="7607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修改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anose="02010600040101010101" pitchFamily="2" charset="-122"/>
                </a:rPr>
                <a:t>教材待购量</a:t>
              </a:r>
            </a:p>
          </p:txBody>
        </p:sp>
        <p:sp>
          <p:nvSpPr>
            <p:cNvPr id="282" name="Line 19"/>
            <p:cNvSpPr>
              <a:spLocks noChangeShapeType="1"/>
            </p:cNvSpPr>
            <p:nvPr/>
          </p:nvSpPr>
          <p:spPr bwMode="auto">
            <a:xfrm>
              <a:off x="6477000" y="3810000"/>
              <a:ext cx="8382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20"/>
            <p:cNvSpPr>
              <a:spLocks noChangeShapeType="1"/>
            </p:cNvSpPr>
            <p:nvPr/>
          </p:nvSpPr>
          <p:spPr bwMode="auto">
            <a:xfrm flipH="1">
              <a:off x="3886200" y="2743200"/>
              <a:ext cx="533400" cy="304800"/>
            </a:xfrm>
            <a:prstGeom prst="line">
              <a:avLst/>
            </a:prstGeom>
            <a:noFill/>
            <a:ln w="9525">
              <a:solidFill>
                <a:srgbClr val="5C22E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21"/>
            <p:cNvSpPr txBox="1">
              <a:spLocks noChangeArrowheads="1"/>
            </p:cNvSpPr>
            <p:nvPr/>
          </p:nvSpPr>
          <p:spPr bwMode="auto">
            <a:xfrm>
              <a:off x="3413532" y="2590865"/>
              <a:ext cx="469514" cy="523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幼圆" panose="02010509060101010101" pitchFamily="49" charset="-122"/>
                </a:rPr>
                <a:t>统计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幼圆" panose="02010509060101010101" pitchFamily="49" charset="-122"/>
                </a:rPr>
                <a:t>命令</a:t>
              </a:r>
            </a:p>
          </p:txBody>
        </p:sp>
        <p:sp>
          <p:nvSpPr>
            <p:cNvPr id="285" name="Line 22"/>
            <p:cNvSpPr>
              <a:spLocks noChangeShapeType="1"/>
            </p:cNvSpPr>
            <p:nvPr/>
          </p:nvSpPr>
          <p:spPr bwMode="auto">
            <a:xfrm>
              <a:off x="5715000" y="2819400"/>
              <a:ext cx="533400" cy="304800"/>
            </a:xfrm>
            <a:prstGeom prst="line">
              <a:avLst/>
            </a:prstGeom>
            <a:noFill/>
            <a:ln w="9525">
              <a:solidFill>
                <a:srgbClr val="5C22E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Text Box 23"/>
            <p:cNvSpPr txBox="1">
              <a:spLocks noChangeArrowheads="1"/>
            </p:cNvSpPr>
            <p:nvPr/>
          </p:nvSpPr>
          <p:spPr bwMode="auto">
            <a:xfrm>
              <a:off x="6310748" y="2590865"/>
              <a:ext cx="469514" cy="523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幼圆" panose="02010509060101010101" pitchFamily="49" charset="-122"/>
                </a:rPr>
                <a:t>登记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幼圆" panose="02010509060101010101" pitchFamily="49" charset="-122"/>
                </a:rPr>
                <a:t>命令</a:t>
              </a:r>
            </a:p>
          </p:txBody>
        </p:sp>
        <p:sp>
          <p:nvSpPr>
            <p:cNvPr id="287" name="Line 24"/>
            <p:cNvSpPr>
              <a:spLocks noChangeShapeType="1"/>
            </p:cNvSpPr>
            <p:nvPr/>
          </p:nvSpPr>
          <p:spPr bwMode="auto">
            <a:xfrm flipH="1">
              <a:off x="2667000" y="3962400"/>
              <a:ext cx="533400" cy="609600"/>
            </a:xfrm>
            <a:prstGeom prst="line">
              <a:avLst/>
            </a:prstGeom>
            <a:noFill/>
            <a:ln w="9525">
              <a:solidFill>
                <a:srgbClr val="5C22E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25"/>
            <p:cNvSpPr>
              <a:spLocks noChangeShapeType="1"/>
            </p:cNvSpPr>
            <p:nvPr/>
          </p:nvSpPr>
          <p:spPr bwMode="auto">
            <a:xfrm flipV="1">
              <a:off x="2819400" y="4038600"/>
              <a:ext cx="609600" cy="6858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Text Box 26"/>
            <p:cNvSpPr txBox="1">
              <a:spLocks noChangeArrowheads="1"/>
            </p:cNvSpPr>
            <p:nvPr/>
          </p:nvSpPr>
          <p:spPr bwMode="auto">
            <a:xfrm>
              <a:off x="3014131" y="4294280"/>
              <a:ext cx="631027" cy="523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待购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教材表</a:t>
              </a:r>
            </a:p>
          </p:txBody>
        </p:sp>
        <p:sp>
          <p:nvSpPr>
            <p:cNvPr id="290" name="Line 27"/>
            <p:cNvSpPr>
              <a:spLocks noChangeShapeType="1"/>
            </p:cNvSpPr>
            <p:nvPr/>
          </p:nvSpPr>
          <p:spPr bwMode="auto">
            <a:xfrm flipV="1">
              <a:off x="3733800" y="4114800"/>
              <a:ext cx="0" cy="533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28"/>
            <p:cNvSpPr>
              <a:spLocks noChangeShapeType="1"/>
            </p:cNvSpPr>
            <p:nvPr/>
          </p:nvSpPr>
          <p:spPr bwMode="auto">
            <a:xfrm>
              <a:off x="3581400" y="3962400"/>
              <a:ext cx="0" cy="381000"/>
            </a:xfrm>
            <a:prstGeom prst="line">
              <a:avLst/>
            </a:prstGeom>
            <a:noFill/>
            <a:ln w="9525">
              <a:solidFill>
                <a:srgbClr val="5C22E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29"/>
            <p:cNvSpPr>
              <a:spLocks noChangeShapeType="1"/>
            </p:cNvSpPr>
            <p:nvPr/>
          </p:nvSpPr>
          <p:spPr bwMode="auto">
            <a:xfrm>
              <a:off x="4191000" y="4038600"/>
              <a:ext cx="381000" cy="381000"/>
            </a:xfrm>
            <a:prstGeom prst="line">
              <a:avLst/>
            </a:prstGeom>
            <a:noFill/>
            <a:ln w="9525">
              <a:solidFill>
                <a:srgbClr val="5C22E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Text Box 30"/>
            <p:cNvSpPr txBox="1">
              <a:spLocks noChangeArrowheads="1"/>
            </p:cNvSpPr>
            <p:nvPr/>
          </p:nvSpPr>
          <p:spPr bwMode="auto">
            <a:xfrm>
              <a:off x="4531602" y="3809418"/>
              <a:ext cx="469515" cy="523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暂缺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书单</a:t>
              </a:r>
            </a:p>
          </p:txBody>
        </p:sp>
        <p:sp>
          <p:nvSpPr>
            <p:cNvPr id="294" name="Text Box 31"/>
            <p:cNvSpPr txBox="1">
              <a:spLocks noChangeArrowheads="1"/>
            </p:cNvSpPr>
            <p:nvPr/>
          </p:nvSpPr>
          <p:spPr bwMode="auto">
            <a:xfrm>
              <a:off x="3769111" y="4267264"/>
              <a:ext cx="469514" cy="523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暂缺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书单</a:t>
              </a:r>
            </a:p>
          </p:txBody>
        </p:sp>
        <p:sp>
          <p:nvSpPr>
            <p:cNvPr id="295" name="Line 32"/>
            <p:cNvSpPr>
              <a:spLocks noChangeShapeType="1"/>
            </p:cNvSpPr>
            <p:nvPr/>
          </p:nvSpPr>
          <p:spPr bwMode="auto">
            <a:xfrm flipH="1">
              <a:off x="5867400" y="4038600"/>
              <a:ext cx="228600" cy="457200"/>
            </a:xfrm>
            <a:prstGeom prst="line">
              <a:avLst/>
            </a:prstGeom>
            <a:noFill/>
            <a:ln w="9525">
              <a:solidFill>
                <a:srgbClr val="5C22E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33"/>
            <p:cNvSpPr>
              <a:spLocks noChangeShapeType="1"/>
            </p:cNvSpPr>
            <p:nvPr/>
          </p:nvSpPr>
          <p:spPr bwMode="auto">
            <a:xfrm>
              <a:off x="6781800" y="4038600"/>
              <a:ext cx="381000" cy="457200"/>
            </a:xfrm>
            <a:prstGeom prst="line">
              <a:avLst/>
            </a:prstGeom>
            <a:noFill/>
            <a:ln w="9525">
              <a:solidFill>
                <a:srgbClr val="5C22E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Text Box 34"/>
            <p:cNvSpPr txBox="1">
              <a:spLocks noChangeArrowheads="1"/>
            </p:cNvSpPr>
            <p:nvPr/>
          </p:nvSpPr>
          <p:spPr bwMode="auto">
            <a:xfrm>
              <a:off x="7122069" y="3962981"/>
              <a:ext cx="469514" cy="523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进书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通知</a:t>
              </a:r>
            </a:p>
          </p:txBody>
        </p:sp>
        <p:sp>
          <p:nvSpPr>
            <p:cNvPr id="298" name="Text Box 35"/>
            <p:cNvSpPr txBox="1">
              <a:spLocks noChangeArrowheads="1"/>
            </p:cNvSpPr>
            <p:nvPr/>
          </p:nvSpPr>
          <p:spPr bwMode="auto">
            <a:xfrm>
              <a:off x="5369216" y="4038341"/>
              <a:ext cx="469514" cy="523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进书</a:t>
              </a:r>
            </a:p>
            <a:p>
              <a:pPr algn="ctr">
                <a:defRPr/>
              </a:pPr>
              <a:r>
                <a:rPr lang="zh-CN" alt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通知</a:t>
              </a:r>
            </a:p>
          </p:txBody>
        </p:sp>
      </p:grpSp>
      <p:sp>
        <p:nvSpPr>
          <p:cNvPr id="299" name="内容占位符 3"/>
          <p:cNvSpPr txBox="1">
            <a:spLocks/>
          </p:cNvSpPr>
          <p:nvPr/>
        </p:nvSpPr>
        <p:spPr>
          <a:xfrm>
            <a:off x="8002855" y="1915958"/>
            <a:ext cx="1146822" cy="5392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b="0" dirty="0"/>
              <a:t>模块图</a:t>
            </a:r>
          </a:p>
        </p:txBody>
      </p:sp>
      <p:sp>
        <p:nvSpPr>
          <p:cNvPr id="5" name="左弧形箭头 4"/>
          <p:cNvSpPr/>
          <p:nvPr/>
        </p:nvSpPr>
        <p:spPr>
          <a:xfrm rot="18510079">
            <a:off x="4035804" y="3469696"/>
            <a:ext cx="569930" cy="1072949"/>
          </a:xfrm>
          <a:prstGeom prst="curvedRightArrow">
            <a:avLst>
              <a:gd name="adj1" fmla="val 25000"/>
              <a:gd name="adj2" fmla="val 63871"/>
              <a:gd name="adj3" fmla="val 404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948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9" name="Rectangle 9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143370" name="Rectangle 10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结构化分析方法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数据流图及数据字典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结构化设计方法</a:t>
            </a:r>
            <a:endParaRPr lang="en-US" altLang="zh-CN" dirty="0"/>
          </a:p>
          <a:p>
            <a:pPr lvl="1"/>
            <a:r>
              <a:rPr lang="zh-CN" altLang="en-US" dirty="0"/>
              <a:t>体系结构设计</a:t>
            </a:r>
            <a:endParaRPr lang="en-US" altLang="zh-CN" dirty="0"/>
          </a:p>
          <a:p>
            <a:pPr lvl="1"/>
            <a:r>
              <a:rPr lang="zh-CN" altLang="en-US" dirty="0"/>
              <a:t>详细设计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Picture 2" descr="C:\Program Files\Microsoft Office\MEDIA\CAGCAT10\j0233018.wmf">
            <a:extLst>
              <a:ext uri="{FF2B5EF4-FFF2-40B4-BE49-F238E27FC236}">
                <a16:creationId xmlns:a16="http://schemas.microsoft.com/office/drawing/2014/main" id="{6942811F-7C99-461C-90A6-532561C9E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2204864"/>
            <a:ext cx="1944216" cy="19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6197-AAE4-4232-8DC3-688EA546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理解模块及调用关系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D6171-18C6-4CDA-94C9-B6BFC34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89" y="935540"/>
            <a:ext cx="10920413" cy="5040312"/>
          </a:xfrm>
        </p:spPr>
        <p:txBody>
          <a:bodyPr/>
          <a:lstStyle/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334" y="1052736"/>
            <a:ext cx="3586545" cy="449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72" y="1052736"/>
            <a:ext cx="3744416" cy="40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5447134" y="3455696"/>
            <a:ext cx="972108" cy="39604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内容占位符 3"/>
          <p:cNvSpPr txBox="1">
            <a:spLocks/>
          </p:cNvSpPr>
          <p:nvPr/>
        </p:nvSpPr>
        <p:spPr>
          <a:xfrm>
            <a:off x="2464108" y="5883394"/>
            <a:ext cx="1146822" cy="5392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0" dirty="0"/>
              <a:t>模块图</a:t>
            </a:r>
          </a:p>
        </p:txBody>
      </p:sp>
      <p:sp>
        <p:nvSpPr>
          <p:cNvPr id="136" name="内容占位符 3"/>
          <p:cNvSpPr txBox="1">
            <a:spLocks/>
          </p:cNvSpPr>
          <p:nvPr/>
        </p:nvSpPr>
        <p:spPr>
          <a:xfrm>
            <a:off x="7499362" y="5929623"/>
            <a:ext cx="2664296" cy="5392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0" dirty="0"/>
              <a:t>模块图的代码实现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901474" y="1427150"/>
            <a:ext cx="3137948" cy="351412"/>
          </a:xfrm>
          <a:prstGeom prst="straightConnector1">
            <a:avLst/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295006" y="2174606"/>
            <a:ext cx="4248472" cy="966363"/>
          </a:xfrm>
          <a:prstGeom prst="straightConnector1">
            <a:avLst/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599833" y="4360388"/>
            <a:ext cx="4943645" cy="440059"/>
          </a:xfrm>
          <a:prstGeom prst="straightConnector1">
            <a:avLst/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140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52330-C3A2-4A5E-9DB5-DB9E909C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结构化设计方法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491FA-3583-400B-8048-71BD69AE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结构化设计基本步骤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 (1)  </a:t>
            </a:r>
            <a:r>
              <a:rPr lang="zh-CN" altLang="en-US" dirty="0"/>
              <a:t>分析确定数据流图类型：</a:t>
            </a:r>
            <a:r>
              <a:rPr lang="zh-CN" altLang="en-US" dirty="0">
                <a:solidFill>
                  <a:srgbClr val="C00000"/>
                </a:solidFill>
              </a:rPr>
              <a:t>变换型 或 事务型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 (2)  </a:t>
            </a:r>
            <a:r>
              <a:rPr lang="zh-CN" altLang="en-US" dirty="0"/>
              <a:t>标识数据流图中输入、输出流边界。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 (3)  </a:t>
            </a:r>
            <a:r>
              <a:rPr lang="zh-CN" altLang="en-US" dirty="0"/>
              <a:t>依据</a:t>
            </a:r>
            <a:r>
              <a:rPr lang="zh-CN" altLang="en-US" dirty="0">
                <a:solidFill>
                  <a:srgbClr val="C00000"/>
                </a:solidFill>
              </a:rPr>
              <a:t>变化或事务转换规则</a:t>
            </a:r>
            <a:r>
              <a:rPr lang="zh-CN" altLang="en-US" dirty="0"/>
              <a:t>，将</a:t>
            </a:r>
            <a:r>
              <a:rPr lang="en-US" altLang="zh-CN" dirty="0"/>
              <a:t>DFD</a:t>
            </a:r>
            <a:r>
              <a:rPr lang="zh-CN" altLang="en-US" dirty="0"/>
              <a:t>图映射为顶层和第一层模块结构。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 (4)  </a:t>
            </a:r>
            <a:r>
              <a:rPr lang="zh-CN" altLang="en-US" dirty="0"/>
              <a:t>对第一层中的模块继续细化和分解。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 (5)  </a:t>
            </a:r>
            <a:r>
              <a:rPr lang="zh-CN" altLang="en-US" dirty="0"/>
              <a:t>利用启发式规则优化初始系统结构图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endParaRPr lang="zh-CN" altLang="zh-CN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926430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D39D-A897-403B-80D2-54038B2A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变换型数据流图及变换规则</a:t>
            </a:r>
          </a:p>
        </p:txBody>
      </p:sp>
      <p:sp>
        <p:nvSpPr>
          <p:cNvPr id="24" name="Rectangle 58"/>
          <p:cNvSpPr>
            <a:spLocks noChangeArrowheads="1"/>
          </p:cNvSpPr>
          <p:nvPr/>
        </p:nvSpPr>
        <p:spPr bwMode="auto">
          <a:xfrm>
            <a:off x="8327454" y="5000965"/>
            <a:ext cx="289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变换规则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8183438" y="1674329"/>
            <a:ext cx="1905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变换型数据流图</a:t>
            </a:r>
          </a:p>
        </p:txBody>
      </p:sp>
      <p:grpSp>
        <p:nvGrpSpPr>
          <p:cNvPr id="76" name="Group 46"/>
          <p:cNvGrpSpPr>
            <a:grpSpLocks/>
          </p:cNvGrpSpPr>
          <p:nvPr/>
        </p:nvGrpSpPr>
        <p:grpSpPr bwMode="auto">
          <a:xfrm>
            <a:off x="1539234" y="1580589"/>
            <a:ext cx="6068140" cy="1120920"/>
            <a:chOff x="1776" y="606"/>
            <a:chExt cx="2928" cy="513"/>
          </a:xfrm>
        </p:grpSpPr>
        <p:grpSp>
          <p:nvGrpSpPr>
            <p:cNvPr id="77" name="Group 47"/>
            <p:cNvGrpSpPr>
              <a:grpSpLocks/>
            </p:cNvGrpSpPr>
            <p:nvPr/>
          </p:nvGrpSpPr>
          <p:grpSpPr bwMode="auto">
            <a:xfrm>
              <a:off x="1776" y="625"/>
              <a:ext cx="816" cy="480"/>
              <a:chOff x="1632" y="2544"/>
              <a:chExt cx="816" cy="480"/>
            </a:xfrm>
          </p:grpSpPr>
          <p:sp>
            <p:nvSpPr>
              <p:cNvPr id="90" name="Oval 48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取得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数据</a:t>
                </a:r>
              </a:p>
            </p:txBody>
          </p:sp>
          <p:sp>
            <p:nvSpPr>
              <p:cNvPr id="91" name="Line 49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" name="Group 50"/>
            <p:cNvGrpSpPr>
              <a:grpSpLocks/>
            </p:cNvGrpSpPr>
            <p:nvPr/>
          </p:nvGrpSpPr>
          <p:grpSpPr bwMode="auto">
            <a:xfrm>
              <a:off x="2592" y="624"/>
              <a:ext cx="864" cy="480"/>
              <a:chOff x="2448" y="2544"/>
              <a:chExt cx="864" cy="480"/>
            </a:xfrm>
          </p:grpSpPr>
          <p:sp>
            <p:nvSpPr>
              <p:cNvPr id="88" name="Oval 51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7C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00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" name="Line 52"/>
              <p:cNvSpPr>
                <a:spLocks noChangeShapeType="1"/>
              </p:cNvSpPr>
              <p:nvPr/>
            </p:nvSpPr>
            <p:spPr bwMode="auto">
              <a:xfrm>
                <a:off x="2448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Line 53"/>
            <p:cNvSpPr>
              <a:spLocks noChangeShapeType="1"/>
            </p:cNvSpPr>
            <p:nvPr/>
          </p:nvSpPr>
          <p:spPr bwMode="auto">
            <a:xfrm>
              <a:off x="4320" y="865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54"/>
            <p:cNvSpPr txBox="1">
              <a:spLocks noChangeArrowheads="1"/>
            </p:cNvSpPr>
            <p:nvPr/>
          </p:nvSpPr>
          <p:spPr bwMode="auto">
            <a:xfrm>
              <a:off x="2662" y="606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3525" y="606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3006" y="673"/>
              <a:ext cx="43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变换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数据</a:t>
              </a:r>
            </a:p>
          </p:txBody>
        </p:sp>
        <p:grpSp>
          <p:nvGrpSpPr>
            <p:cNvPr id="83" name="Group 57"/>
            <p:cNvGrpSpPr>
              <a:grpSpLocks/>
            </p:cNvGrpSpPr>
            <p:nvPr/>
          </p:nvGrpSpPr>
          <p:grpSpPr bwMode="auto">
            <a:xfrm>
              <a:off x="3456" y="625"/>
              <a:ext cx="864" cy="494"/>
              <a:chOff x="3312" y="2544"/>
              <a:chExt cx="864" cy="494"/>
            </a:xfrm>
          </p:grpSpPr>
          <p:grpSp>
            <p:nvGrpSpPr>
              <p:cNvPr id="84" name="Group 58"/>
              <p:cNvGrpSpPr>
                <a:grpSpLocks/>
              </p:cNvGrpSpPr>
              <p:nvPr/>
            </p:nvGrpSpPr>
            <p:grpSpPr bwMode="auto">
              <a:xfrm>
                <a:off x="3312" y="2544"/>
                <a:ext cx="864" cy="480"/>
                <a:chOff x="3312" y="2544"/>
                <a:chExt cx="864" cy="480"/>
              </a:xfrm>
            </p:grpSpPr>
            <p:sp>
              <p:nvSpPr>
                <p:cNvPr id="86" name="Oval 59"/>
                <p:cNvSpPr>
                  <a:spLocks noChangeArrowheads="1"/>
                </p:cNvSpPr>
                <p:nvPr/>
              </p:nvSpPr>
              <p:spPr bwMode="auto">
                <a:xfrm>
                  <a:off x="3696" y="2544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Char char="•"/>
                    <a:defRPr sz="16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5000"/>
                    <a:buChar char="•"/>
                    <a:defRPr sz="16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5000"/>
                    <a:buChar char="•"/>
                    <a:defRPr sz="16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5000"/>
                    <a:buChar char="•"/>
                    <a:defRPr sz="16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5000"/>
                    <a:buChar char="•"/>
                    <a:defRPr sz="16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7" name="Line 60"/>
                <p:cNvSpPr>
                  <a:spLocks noChangeShapeType="1"/>
                </p:cNvSpPr>
                <p:nvPr/>
              </p:nvSpPr>
              <p:spPr bwMode="auto">
                <a:xfrm>
                  <a:off x="3312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5" name="Rectangle 61"/>
              <p:cNvSpPr>
                <a:spLocks noChangeArrowheads="1"/>
              </p:cNvSpPr>
              <p:nvPr/>
            </p:nvSpPr>
            <p:spPr bwMode="auto">
              <a:xfrm>
                <a:off x="3726" y="2592"/>
                <a:ext cx="43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给出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数据</a:t>
                </a: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1884559" y="3875092"/>
            <a:ext cx="6298288" cy="1963460"/>
            <a:chOff x="2685101" y="4080292"/>
            <a:chExt cx="5495925" cy="1600200"/>
          </a:xfrm>
        </p:grpSpPr>
        <p:sp>
          <p:nvSpPr>
            <p:cNvPr id="61" name="Rectangle 3"/>
            <p:cNvSpPr>
              <a:spLocks noChangeArrowheads="1"/>
            </p:cNvSpPr>
            <p:nvPr/>
          </p:nvSpPr>
          <p:spPr bwMode="auto">
            <a:xfrm>
              <a:off x="3904301" y="4232692"/>
              <a:ext cx="1219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46C3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主模块</a:t>
              </a:r>
            </a:p>
          </p:txBody>
        </p:sp>
        <p:sp>
          <p:nvSpPr>
            <p:cNvPr id="62" name="Line 4"/>
            <p:cNvSpPr>
              <a:spLocks noChangeShapeType="1"/>
            </p:cNvSpPr>
            <p:nvPr/>
          </p:nvSpPr>
          <p:spPr bwMode="auto">
            <a:xfrm>
              <a:off x="4590101" y="4689892"/>
              <a:ext cx="0" cy="533400"/>
            </a:xfrm>
            <a:prstGeom prst="line">
              <a:avLst/>
            </a:prstGeom>
            <a:noFill/>
            <a:ln w="9525">
              <a:solidFill>
                <a:srgbClr val="046C3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3980501" y="5223292"/>
              <a:ext cx="1219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89A6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r>
                <a:rPr lang="zh-CN" altLang="en-US" sz="20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变换成</a:t>
              </a:r>
              <a:r>
                <a:rPr lang="en-US" altLang="zh-CN" sz="200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2685101" y="5223292"/>
              <a:ext cx="1219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46C3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取得</a:t>
              </a:r>
              <a:r>
                <a:rPr lang="en-US" altLang="zh-CN" sz="200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5275901" y="5223292"/>
              <a:ext cx="1219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46C3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给出</a:t>
              </a:r>
              <a:r>
                <a:rPr lang="en-US" altLang="zh-CN" sz="200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4818701" y="4689892"/>
              <a:ext cx="1143000" cy="533400"/>
            </a:xfrm>
            <a:prstGeom prst="line">
              <a:avLst/>
            </a:prstGeom>
            <a:noFill/>
            <a:ln w="9525">
              <a:solidFill>
                <a:srgbClr val="046C3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H="1">
              <a:off x="3294701" y="4689892"/>
              <a:ext cx="1066800" cy="533400"/>
            </a:xfrm>
            <a:prstGeom prst="line">
              <a:avLst/>
            </a:prstGeom>
            <a:noFill/>
            <a:ln w="9525">
              <a:solidFill>
                <a:srgbClr val="046C3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 flipV="1">
              <a:off x="3294701" y="4842292"/>
              <a:ext cx="457200" cy="2286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3297876" y="4689892"/>
              <a:ext cx="3143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C00000"/>
                  </a:solidFill>
                  <a:latin typeface="Times New Roman" panose="02020603050405020304" pitchFamily="18" charset="0"/>
                  <a:ea typeface="文鼎细圆" pitchFamily="49" charset="-122"/>
                </a:rPr>
                <a:t>C</a:t>
              </a:r>
            </a:p>
          </p:txBody>
        </p:sp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4513901" y="4766092"/>
              <a:ext cx="0" cy="381000"/>
            </a:xfrm>
            <a:prstGeom prst="line">
              <a:avLst/>
            </a:prstGeom>
            <a:noFill/>
            <a:ln w="9525">
              <a:solidFill>
                <a:srgbClr val="046C3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7"/>
            <p:cNvSpPr>
              <a:spLocks noChangeShapeType="1"/>
            </p:cNvSpPr>
            <p:nvPr/>
          </p:nvSpPr>
          <p:spPr bwMode="auto">
            <a:xfrm flipV="1">
              <a:off x="4742501" y="4766092"/>
              <a:ext cx="0" cy="3048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38"/>
            <p:cNvSpPr txBox="1">
              <a:spLocks noChangeArrowheads="1"/>
            </p:cNvSpPr>
            <p:nvPr/>
          </p:nvSpPr>
          <p:spPr bwMode="auto">
            <a:xfrm>
              <a:off x="4745676" y="4918492"/>
              <a:ext cx="3143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C00000"/>
                  </a:solidFill>
                  <a:latin typeface="Times New Roman" panose="02020603050405020304" pitchFamily="18" charset="0"/>
                  <a:ea typeface="文鼎细圆" pitchFamily="49" charset="-122"/>
                </a:rPr>
                <a:t>D</a:t>
              </a:r>
            </a:p>
          </p:txBody>
        </p:sp>
        <p:sp>
          <p:nvSpPr>
            <p:cNvPr id="73" name="Text Box 39"/>
            <p:cNvSpPr txBox="1">
              <a:spLocks noChangeArrowheads="1"/>
            </p:cNvSpPr>
            <p:nvPr/>
          </p:nvSpPr>
          <p:spPr bwMode="auto">
            <a:xfrm>
              <a:off x="4212276" y="4918492"/>
              <a:ext cx="3143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C00000"/>
                  </a:solidFill>
                  <a:latin typeface="Times New Roman" panose="02020603050405020304" pitchFamily="18" charset="0"/>
                  <a:ea typeface="文鼎细圆" pitchFamily="49" charset="-122"/>
                </a:rPr>
                <a:t>C</a:t>
              </a:r>
            </a:p>
          </p:txBody>
        </p: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>
              <a:off x="5275901" y="4766092"/>
              <a:ext cx="609600" cy="3048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5507676" y="4613692"/>
              <a:ext cx="3143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C00000"/>
                  </a:solidFill>
                  <a:latin typeface="Times New Roman" panose="02020603050405020304" pitchFamily="18" charset="0"/>
                  <a:ea typeface="文鼎细圆" pitchFamily="49" charset="-122"/>
                </a:rPr>
                <a:t>D</a:t>
              </a:r>
            </a:p>
          </p:txBody>
        </p:sp>
        <p:sp>
          <p:nvSpPr>
            <p:cNvPr id="92" name="Rectangle 62"/>
            <p:cNvSpPr>
              <a:spLocks noChangeArrowheads="1"/>
            </p:cNvSpPr>
            <p:nvPr/>
          </p:nvSpPr>
          <p:spPr bwMode="auto">
            <a:xfrm>
              <a:off x="2685101" y="4080292"/>
              <a:ext cx="3810000" cy="106680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" name="AutoShape 63"/>
            <p:cNvSpPr>
              <a:spLocks noChangeArrowheads="1"/>
            </p:cNvSpPr>
            <p:nvPr/>
          </p:nvSpPr>
          <p:spPr bwMode="auto">
            <a:xfrm>
              <a:off x="6674489" y="4156492"/>
              <a:ext cx="1506537" cy="609600"/>
            </a:xfrm>
            <a:prstGeom prst="wedgeRectCallout">
              <a:avLst>
                <a:gd name="adj1" fmla="val -75139"/>
                <a:gd name="adj2" fmla="val -3384"/>
              </a:avLst>
            </a:prstGeom>
            <a:noFill/>
            <a:ln w="9525">
              <a:solidFill>
                <a:schemeClr val="bg1">
                  <a:lumMod val="10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调度模块</a:t>
              </a:r>
              <a:endParaRPr lang="zh-CN" altLang="en-US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96" name="Line 57"/>
          <p:cNvSpPr>
            <a:spLocks noChangeShapeType="1"/>
          </p:cNvSpPr>
          <p:nvPr/>
        </p:nvSpPr>
        <p:spPr bwMode="auto">
          <a:xfrm>
            <a:off x="1250417" y="3429000"/>
            <a:ext cx="7162800" cy="0"/>
          </a:xfrm>
          <a:prstGeom prst="line">
            <a:avLst/>
          </a:prstGeom>
          <a:noFill/>
          <a:ln w="38100" cmpd="dbl">
            <a:solidFill>
              <a:srgbClr val="61F7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7" name="直接连接符 40"/>
          <p:cNvCxnSpPr>
            <a:cxnSpLocks noChangeShapeType="1"/>
          </p:cNvCxnSpPr>
          <p:nvPr/>
        </p:nvCxnSpPr>
        <p:spPr bwMode="auto">
          <a:xfrm>
            <a:off x="3909064" y="1664804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接连接符 41"/>
          <p:cNvCxnSpPr>
            <a:cxnSpLocks noChangeShapeType="1"/>
          </p:cNvCxnSpPr>
          <p:nvPr/>
        </p:nvCxnSpPr>
        <p:spPr bwMode="auto">
          <a:xfrm>
            <a:off x="5206051" y="1664804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03708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D39D-A897-403B-80D2-54038B2A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事务型数据流图及变换规则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652103" y="3926118"/>
            <a:ext cx="3886200" cy="2362200"/>
            <a:chOff x="4816003" y="3990405"/>
            <a:chExt cx="3886200" cy="2362200"/>
          </a:xfrm>
        </p:grpSpPr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6492403" y="3990405"/>
              <a:ext cx="14478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46C3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M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7182966" y="4447605"/>
              <a:ext cx="0" cy="533400"/>
            </a:xfrm>
            <a:prstGeom prst="line">
              <a:avLst/>
            </a:prstGeom>
            <a:noFill/>
            <a:ln w="9525">
              <a:solidFill>
                <a:srgbClr val="046C3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6644803" y="4981005"/>
              <a:ext cx="1219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89A6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4816003" y="4981005"/>
              <a:ext cx="1219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46C3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逻辑输入</a:t>
              </a:r>
              <a:endParaRPr lang="zh-CN" altLang="en-US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Line 39"/>
            <p:cNvSpPr>
              <a:spLocks noChangeShapeType="1"/>
            </p:cNvSpPr>
            <p:nvPr/>
          </p:nvSpPr>
          <p:spPr bwMode="auto">
            <a:xfrm flipH="1">
              <a:off x="5425603" y="4447605"/>
              <a:ext cx="1371600" cy="533400"/>
            </a:xfrm>
            <a:prstGeom prst="line">
              <a:avLst/>
            </a:prstGeom>
            <a:noFill/>
            <a:ln w="9525">
              <a:solidFill>
                <a:srgbClr val="046C3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5425603" y="5438205"/>
              <a:ext cx="0" cy="457200"/>
            </a:xfrm>
            <a:prstGeom prst="line">
              <a:avLst/>
            </a:prstGeom>
            <a:noFill/>
            <a:ln w="9525">
              <a:solidFill>
                <a:srgbClr val="046C36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 flipV="1">
              <a:off x="5654203" y="4523805"/>
              <a:ext cx="533400" cy="2286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5501803" y="4371405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Times New Roman" panose="02020603050405020304" pitchFamily="18" charset="0"/>
                  <a:ea typeface="文鼎细圆" pitchFamily="49" charset="-122"/>
                </a:rPr>
                <a:t>C</a:t>
              </a:r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7106766" y="4523805"/>
              <a:ext cx="0" cy="381000"/>
            </a:xfrm>
            <a:prstGeom prst="line">
              <a:avLst/>
            </a:prstGeom>
            <a:noFill/>
            <a:ln w="9525">
              <a:solidFill>
                <a:srgbClr val="046C3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 flipV="1">
              <a:off x="7335366" y="4523805"/>
              <a:ext cx="0" cy="3048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6797203" y="4676205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Times New Roman" panose="02020603050405020304" pitchFamily="18" charset="0"/>
                  <a:ea typeface="文鼎细圆" pitchFamily="49" charset="-122"/>
                </a:rPr>
                <a:t>C</a:t>
              </a:r>
            </a:p>
          </p:txBody>
        </p: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7370291" y="4566667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Times New Roman" panose="02020603050405020304" pitchFamily="18" charset="0"/>
                  <a:ea typeface="文鼎细圆" pitchFamily="49" charset="-122"/>
                </a:rPr>
                <a:t>D,E,F</a:t>
              </a:r>
            </a:p>
          </p:txBody>
        </p:sp>
        <p:sp>
          <p:nvSpPr>
            <p:cNvPr id="17" name="AutoShape 49"/>
            <p:cNvSpPr>
              <a:spLocks noChangeArrowheads="1"/>
            </p:cNvSpPr>
            <p:nvPr/>
          </p:nvSpPr>
          <p:spPr bwMode="auto">
            <a:xfrm>
              <a:off x="6949603" y="5285805"/>
              <a:ext cx="609600" cy="304800"/>
            </a:xfrm>
            <a:prstGeom prst="flowChartDecision">
              <a:avLst/>
            </a:prstGeom>
            <a:solidFill>
              <a:srgbClr val="32B828"/>
            </a:solidFill>
            <a:ln w="9525">
              <a:solidFill>
                <a:srgbClr val="32B82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5654203" y="5895405"/>
              <a:ext cx="762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89A6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0030101010101" pitchFamily="49" charset="-122"/>
                </a:rPr>
                <a:t>4</a:t>
              </a:r>
            </a:p>
          </p:txBody>
        </p:sp>
        <p:sp>
          <p:nvSpPr>
            <p:cNvPr id="19" name="Rectangle 51"/>
            <p:cNvSpPr>
              <a:spLocks noChangeArrowheads="1"/>
            </p:cNvSpPr>
            <p:nvPr/>
          </p:nvSpPr>
          <p:spPr bwMode="auto">
            <a:xfrm>
              <a:off x="6797203" y="5895405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89A6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0030101010101" pitchFamily="49" charset="-122"/>
                </a:rPr>
                <a:t>5</a:t>
              </a:r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7864003" y="5895405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89A6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0030101010101" pitchFamily="49" charset="-122"/>
                </a:rPr>
                <a:t>6</a:t>
              </a:r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7254403" y="5590605"/>
              <a:ext cx="0" cy="304800"/>
            </a:xfrm>
            <a:prstGeom prst="line">
              <a:avLst/>
            </a:prstGeom>
            <a:noFill/>
            <a:ln w="9525">
              <a:solidFill>
                <a:srgbClr val="F89A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4"/>
            <p:cNvSpPr>
              <a:spLocks noChangeShapeType="1"/>
            </p:cNvSpPr>
            <p:nvPr/>
          </p:nvSpPr>
          <p:spPr bwMode="auto">
            <a:xfrm>
              <a:off x="7559203" y="5438205"/>
              <a:ext cx="685800" cy="457200"/>
            </a:xfrm>
            <a:prstGeom prst="line">
              <a:avLst/>
            </a:prstGeom>
            <a:noFill/>
            <a:ln w="9525">
              <a:solidFill>
                <a:srgbClr val="F89A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 flipH="1">
              <a:off x="6035203" y="5438205"/>
              <a:ext cx="914400" cy="457200"/>
            </a:xfrm>
            <a:prstGeom prst="line">
              <a:avLst/>
            </a:prstGeom>
            <a:noFill/>
            <a:ln w="9525">
              <a:solidFill>
                <a:srgbClr val="F89A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58"/>
          <p:cNvSpPr>
            <a:spLocks noChangeArrowheads="1"/>
          </p:cNvSpPr>
          <p:nvPr/>
        </p:nvSpPr>
        <p:spPr bwMode="auto">
          <a:xfrm>
            <a:off x="8267971" y="5214553"/>
            <a:ext cx="289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变换规则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8183438" y="2089567"/>
            <a:ext cx="1905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事务型数据流图</a:t>
            </a: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1244475" y="1306736"/>
            <a:ext cx="6248400" cy="2133600"/>
            <a:chOff x="1200" y="1680"/>
            <a:chExt cx="3936" cy="1344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1536" y="216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4931E"/>
              </a:solidFill>
              <a:rou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1200" y="2352"/>
              <a:ext cx="336" cy="0"/>
            </a:xfrm>
            <a:prstGeom prst="line">
              <a:avLst/>
            </a:prstGeom>
            <a:noFill/>
            <a:ln w="9525">
              <a:solidFill>
                <a:srgbClr val="F4931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1920" y="2352"/>
              <a:ext cx="240" cy="0"/>
            </a:xfrm>
            <a:prstGeom prst="line">
              <a:avLst/>
            </a:prstGeom>
            <a:noFill/>
            <a:ln w="9525">
              <a:solidFill>
                <a:srgbClr val="F4931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3312" y="2352"/>
              <a:ext cx="528" cy="0"/>
            </a:xfrm>
            <a:prstGeom prst="line">
              <a:avLst/>
            </a:prstGeom>
            <a:noFill/>
            <a:ln w="9525">
              <a:solidFill>
                <a:srgbClr val="83D3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4224" y="2352"/>
              <a:ext cx="384" cy="0"/>
            </a:xfrm>
            <a:prstGeom prst="line">
              <a:avLst/>
            </a:prstGeom>
            <a:noFill/>
            <a:ln w="9525">
              <a:solidFill>
                <a:srgbClr val="83D3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4272" y="2544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3264" y="2496"/>
              <a:ext cx="624" cy="336"/>
            </a:xfrm>
            <a:prstGeom prst="line">
              <a:avLst/>
            </a:prstGeom>
            <a:noFill/>
            <a:ln w="9525">
              <a:solidFill>
                <a:srgbClr val="83D3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V="1">
              <a:off x="3312" y="1920"/>
              <a:ext cx="528" cy="336"/>
            </a:xfrm>
            <a:prstGeom prst="line">
              <a:avLst/>
            </a:prstGeom>
            <a:noFill/>
            <a:ln w="9525">
              <a:solidFill>
                <a:srgbClr val="83D3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AutoShape 12"/>
            <p:cNvSpPr>
              <a:spLocks noChangeArrowheads="1"/>
            </p:cNvSpPr>
            <p:nvPr/>
          </p:nvSpPr>
          <p:spPr bwMode="auto">
            <a:xfrm>
              <a:off x="3456" y="2400"/>
              <a:ext cx="144" cy="144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rgbClr val="5C22E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AutoShape 13"/>
            <p:cNvSpPr>
              <a:spLocks noChangeArrowheads="1"/>
            </p:cNvSpPr>
            <p:nvPr/>
          </p:nvSpPr>
          <p:spPr bwMode="auto">
            <a:xfrm>
              <a:off x="3456" y="2160"/>
              <a:ext cx="144" cy="144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rgbClr val="5C22E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4272" y="2832"/>
              <a:ext cx="240" cy="0"/>
            </a:xfrm>
            <a:prstGeom prst="line">
              <a:avLst/>
            </a:prstGeom>
            <a:noFill/>
            <a:ln w="9525">
              <a:solidFill>
                <a:srgbClr val="83D3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4224" y="1872"/>
              <a:ext cx="384" cy="0"/>
            </a:xfrm>
            <a:prstGeom prst="line">
              <a:avLst/>
            </a:prstGeom>
            <a:noFill/>
            <a:ln w="9525">
              <a:solidFill>
                <a:srgbClr val="83D3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1296" y="21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1968" y="21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2544" y="2352"/>
              <a:ext cx="384" cy="0"/>
            </a:xfrm>
            <a:prstGeom prst="line">
              <a:avLst/>
            </a:prstGeom>
            <a:noFill/>
            <a:ln w="9525">
              <a:solidFill>
                <a:srgbClr val="F4931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688" y="21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2928" y="216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AAA14"/>
              </a:solidFill>
              <a:rou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552" y="182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3600" y="21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3600" y="273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4268" y="168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4272" y="21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auto">
            <a:xfrm>
              <a:off x="2160" y="216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4931E"/>
              </a:solidFill>
              <a:rou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3840" y="168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AAA14"/>
              </a:solidFill>
              <a:rou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4</a:t>
              </a:r>
            </a:p>
          </p:txBody>
        </p:sp>
        <p:sp>
          <p:nvSpPr>
            <p:cNvPr id="54" name="Oval 28"/>
            <p:cNvSpPr>
              <a:spLocks noChangeArrowheads="1"/>
            </p:cNvSpPr>
            <p:nvPr/>
          </p:nvSpPr>
          <p:spPr bwMode="auto">
            <a:xfrm>
              <a:off x="3840" y="216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AAA14"/>
              </a:solidFill>
              <a:rou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5</a:t>
              </a:r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auto">
            <a:xfrm>
              <a:off x="3888" y="264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AAA14"/>
              </a:solidFill>
              <a:rou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6</a:t>
              </a:r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4896" y="2832"/>
              <a:ext cx="240" cy="0"/>
            </a:xfrm>
            <a:prstGeom prst="line">
              <a:avLst/>
            </a:prstGeom>
            <a:noFill/>
            <a:ln w="9525">
              <a:solidFill>
                <a:srgbClr val="83D3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Oval 31"/>
            <p:cNvSpPr>
              <a:spLocks noChangeArrowheads="1"/>
            </p:cNvSpPr>
            <p:nvPr/>
          </p:nvSpPr>
          <p:spPr bwMode="auto">
            <a:xfrm>
              <a:off x="4512" y="264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AAA14"/>
              </a:solidFill>
              <a:rou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7</a:t>
              </a:r>
            </a:p>
          </p:txBody>
        </p:sp>
      </p:grpSp>
      <p:cxnSp>
        <p:nvCxnSpPr>
          <p:cNvPr id="58" name="直接连接符 55"/>
          <p:cNvCxnSpPr>
            <a:cxnSpLocks noChangeShapeType="1"/>
          </p:cNvCxnSpPr>
          <p:nvPr/>
        </p:nvCxnSpPr>
        <p:spPr bwMode="auto">
          <a:xfrm>
            <a:off x="3608263" y="1916336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56"/>
          <p:cNvCxnSpPr>
            <a:cxnSpLocks noChangeShapeType="1"/>
          </p:cNvCxnSpPr>
          <p:nvPr/>
        </p:nvCxnSpPr>
        <p:spPr bwMode="auto">
          <a:xfrm>
            <a:off x="4905250" y="1700436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1105171" y="3645024"/>
            <a:ext cx="7162800" cy="0"/>
          </a:xfrm>
          <a:prstGeom prst="line">
            <a:avLst/>
          </a:prstGeom>
          <a:noFill/>
          <a:ln w="38100" cmpd="dbl">
            <a:solidFill>
              <a:srgbClr val="61F7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2106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D39D-A897-403B-80D2-54038B2A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体系结构设计实例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1" y="1844824"/>
            <a:ext cx="60674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2533760" y="5983993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+mj-ea"/>
                <a:ea typeface="+mj-ea"/>
              </a:rPr>
              <a:t>监控传感器</a:t>
            </a:r>
            <a:r>
              <a:rPr lang="en-US" altLang="zh-CN" sz="2000" dirty="0">
                <a:latin typeface="+mj-ea"/>
                <a:ea typeface="+mj-ea"/>
              </a:rPr>
              <a:t>DFD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02618" y="1000505"/>
            <a:ext cx="2880766" cy="4619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ea"/>
                <a:ea typeface="+mj-ea"/>
              </a:rPr>
              <a:t>步骤</a:t>
            </a:r>
            <a:r>
              <a:rPr lang="en-US" altLang="zh-CN" kern="0" dirty="0">
                <a:solidFill>
                  <a:srgbClr val="C00000"/>
                </a:solidFill>
                <a:latin typeface="+mj-ea"/>
                <a:ea typeface="+mj-ea"/>
              </a:rPr>
              <a:t>1: </a:t>
            </a:r>
            <a:r>
              <a:rPr lang="zh-CN" altLang="en-US" kern="0" dirty="0">
                <a:solidFill>
                  <a:srgbClr val="002060"/>
                </a:solidFill>
                <a:latin typeface="+mj-ea"/>
                <a:ea typeface="+mj-ea"/>
              </a:rPr>
              <a:t>标识流边界</a:t>
            </a:r>
            <a:r>
              <a:rPr lang="en-US" altLang="zh-CN" kern="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endParaRPr lang="zh-CN" altLang="en-US" kern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65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30" y="1738818"/>
            <a:ext cx="43910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矩形 65"/>
          <p:cNvSpPr/>
          <p:nvPr/>
        </p:nvSpPr>
        <p:spPr>
          <a:xfrm>
            <a:off x="7067314" y="997081"/>
            <a:ext cx="56118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ea"/>
                <a:ea typeface="+mj-ea"/>
              </a:rPr>
              <a:t>步骤</a:t>
            </a:r>
            <a:r>
              <a:rPr lang="en-US" altLang="zh-CN" kern="0" dirty="0">
                <a:solidFill>
                  <a:srgbClr val="C00000"/>
                </a:solidFill>
                <a:latin typeface="+mj-ea"/>
                <a:ea typeface="+mj-ea"/>
              </a:rPr>
              <a:t>2: </a:t>
            </a:r>
            <a:r>
              <a:rPr lang="zh-CN" altLang="en-US" kern="0" dirty="0">
                <a:solidFill>
                  <a:srgbClr val="002060"/>
                </a:solidFill>
                <a:latin typeface="+mj-ea"/>
                <a:ea typeface="+mj-ea"/>
              </a:rPr>
              <a:t>第一级分解</a:t>
            </a:r>
            <a:endParaRPr lang="en-US" altLang="zh-CN" kern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447545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D39D-A897-403B-80D2-54038B2A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体系结构设计实例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02618" y="1000505"/>
            <a:ext cx="417646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ea"/>
                <a:ea typeface="+mj-ea"/>
              </a:rPr>
              <a:t>步骤</a:t>
            </a:r>
            <a:r>
              <a:rPr lang="en-US" altLang="zh-CN" kern="0" dirty="0">
                <a:solidFill>
                  <a:srgbClr val="C00000"/>
                </a:solidFill>
                <a:latin typeface="+mj-ea"/>
                <a:ea typeface="+mj-ea"/>
              </a:rPr>
              <a:t>3: </a:t>
            </a:r>
            <a:r>
              <a:rPr lang="zh-CN" altLang="en-US" kern="0" dirty="0">
                <a:solidFill>
                  <a:srgbClr val="002060"/>
                </a:solidFill>
                <a:latin typeface="+mj-ea"/>
                <a:ea typeface="+mj-ea"/>
              </a:rPr>
              <a:t>对输出模块进行细化</a:t>
            </a:r>
          </a:p>
        </p:txBody>
      </p:sp>
      <p:sp>
        <p:nvSpPr>
          <p:cNvPr id="66" name="矩形 65"/>
          <p:cNvSpPr/>
          <p:nvPr/>
        </p:nvSpPr>
        <p:spPr>
          <a:xfrm>
            <a:off x="5855308" y="997081"/>
            <a:ext cx="5100438" cy="46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ea"/>
                <a:ea typeface="+mj-ea"/>
              </a:rPr>
              <a:t>步骤</a:t>
            </a:r>
            <a:r>
              <a:rPr lang="en-US" altLang="zh-CN" kern="0" dirty="0">
                <a:solidFill>
                  <a:srgbClr val="C00000"/>
                </a:solidFill>
                <a:latin typeface="+mj-ea"/>
                <a:ea typeface="+mj-ea"/>
              </a:rPr>
              <a:t>4: </a:t>
            </a:r>
            <a:r>
              <a:rPr lang="zh-CN" altLang="en-US" kern="0" dirty="0">
                <a:solidFill>
                  <a:srgbClr val="002060"/>
                </a:solidFill>
                <a:latin typeface="+mj-ea"/>
                <a:ea typeface="+mj-ea"/>
              </a:rPr>
              <a:t>对输入和变换中心模块细化</a:t>
            </a:r>
            <a:endParaRPr lang="en-US" altLang="zh-CN" kern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50" y="1592796"/>
            <a:ext cx="4227513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206774" y="5085184"/>
            <a:ext cx="2952328" cy="1405050"/>
          </a:xfrm>
          <a:prstGeom prst="rect">
            <a:avLst/>
          </a:prstGeom>
          <a:noFill/>
          <a:ln w="38100" algn="ctr">
            <a:solidFill>
              <a:srgbClr val="00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455" y="1988840"/>
            <a:ext cx="608012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5849818" y="3640512"/>
            <a:ext cx="1109484" cy="1804711"/>
          </a:xfrm>
          <a:prstGeom prst="rect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6959302" y="3645025"/>
            <a:ext cx="1944216" cy="936104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5265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D39D-A897-403B-80D2-54038B2A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体系结构设计实例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39495" y="1058684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kern="0" dirty="0">
                <a:solidFill>
                  <a:srgbClr val="002060"/>
                </a:solidFill>
                <a:latin typeface="+mj-ea"/>
                <a:ea typeface="+mj-ea"/>
              </a:rPr>
              <a:t>某工控系统</a:t>
            </a:r>
            <a:r>
              <a:rPr lang="en-US" altLang="zh-CN" kern="0" dirty="0">
                <a:solidFill>
                  <a:srgbClr val="002060"/>
                </a:solidFill>
                <a:latin typeface="+mj-ea"/>
                <a:ea typeface="+mj-ea"/>
              </a:rPr>
              <a:t>DFD</a:t>
            </a:r>
            <a:endParaRPr lang="zh-CN" altLang="en-US" kern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35531" y="1058684"/>
            <a:ext cx="3960440" cy="46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ea"/>
                <a:ea typeface="+mj-ea"/>
              </a:rPr>
              <a:t>步骤</a:t>
            </a:r>
            <a:r>
              <a:rPr lang="en-US" altLang="zh-CN" kern="0" dirty="0">
                <a:solidFill>
                  <a:srgbClr val="C00000"/>
                </a:solidFill>
                <a:latin typeface="+mj-ea"/>
                <a:ea typeface="+mj-ea"/>
              </a:rPr>
              <a:t>1: </a:t>
            </a:r>
            <a:r>
              <a:rPr lang="zh-CN" altLang="en-US" kern="0" dirty="0">
                <a:solidFill>
                  <a:srgbClr val="002060"/>
                </a:solidFill>
                <a:latin typeface="+mj-ea"/>
                <a:ea typeface="+mj-ea"/>
              </a:rPr>
              <a:t>第一级分解</a:t>
            </a:r>
            <a:endParaRPr lang="en-US" altLang="zh-CN" kern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8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0" y="1772816"/>
            <a:ext cx="5967875" cy="404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7401505" y="2264128"/>
            <a:ext cx="4428492" cy="3065791"/>
            <a:chOff x="624" y="528"/>
            <a:chExt cx="5088" cy="2928"/>
          </a:xfrm>
        </p:grpSpPr>
        <p:sp useBgFill="1"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640" y="528"/>
              <a:ext cx="1864" cy="52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39" y="528"/>
              <a:ext cx="20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用户执行模块</a:t>
              </a:r>
            </a:p>
          </p:txBody>
        </p:sp>
        <p:sp useBgFill="1"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672" y="1440"/>
              <a:ext cx="1488" cy="432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976" y="1056"/>
              <a:ext cx="52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984" y="1920"/>
              <a:ext cx="96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826" y="1008"/>
              <a:ext cx="43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24" y="1449"/>
              <a:ext cx="16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读用户命令</a:t>
              </a:r>
            </a:p>
          </p:txBody>
        </p:sp>
        <p:sp useBgFill="1"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784" y="1440"/>
              <a:ext cx="1538" cy="48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928" y="1487"/>
              <a:ext cx="11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命令处理</a:t>
              </a:r>
            </a:p>
          </p:txBody>
        </p:sp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4416" y="2688"/>
              <a:ext cx="1296" cy="768"/>
              <a:chOff x="4416" y="2688"/>
              <a:chExt cx="1296" cy="768"/>
            </a:xfrm>
          </p:grpSpPr>
          <p:sp useBgFill="1"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296" cy="768"/>
              </a:xfrm>
              <a:prstGeom prst="rect">
                <a:avLst/>
              </a:prstGeom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4530" y="2690"/>
                <a:ext cx="1100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密码处理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控制器</a:t>
                </a:r>
              </a:p>
            </p:txBody>
          </p:sp>
        </p:grp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2749" y="2688"/>
              <a:ext cx="1571" cy="768"/>
              <a:chOff x="2749" y="2688"/>
              <a:chExt cx="1571" cy="768"/>
            </a:xfrm>
          </p:grpSpPr>
          <p:sp useBgFill="1"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2749" y="2688"/>
                <a:ext cx="1571" cy="768"/>
              </a:xfrm>
              <a:prstGeom prst="rect">
                <a:avLst/>
              </a:prstGeom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2801" y="2690"/>
                <a:ext cx="1446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 dirty="0">
                    <a:latin typeface="楷体_GB2312" pitchFamily="49" charset="-122"/>
                    <a:ea typeface="楷体_GB2312" pitchFamily="49" charset="-122"/>
                  </a:rPr>
                  <a:t>现用</a:t>
                </a:r>
                <a:r>
                  <a:rPr lang="en-US" altLang="zh-CN" sz="1800" b="1" dirty="0">
                    <a:latin typeface="楷体_GB2312" pitchFamily="49" charset="-122"/>
                    <a:ea typeface="楷体_GB2312" pitchFamily="49" charset="-122"/>
                  </a:rPr>
                  <a:t>/</a:t>
                </a:r>
                <a:r>
                  <a:rPr lang="zh-CN" altLang="en-US" sz="1800" b="1" dirty="0">
                    <a:latin typeface="楷体_GB2312" pitchFamily="49" charset="-122"/>
                    <a:ea typeface="楷体_GB2312" pitchFamily="49" charset="-122"/>
                  </a:rPr>
                  <a:t>非现用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 dirty="0">
                    <a:latin typeface="楷体_GB2312" pitchFamily="49" charset="-122"/>
                    <a:ea typeface="楷体_GB2312" pitchFamily="49" charset="-122"/>
                  </a:rPr>
                  <a:t>系统</a:t>
                </a:r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1296" y="2688"/>
              <a:ext cx="1296" cy="768"/>
              <a:chOff x="4416" y="2688"/>
              <a:chExt cx="1296" cy="768"/>
            </a:xfrm>
          </p:grpSpPr>
          <p:sp useBgFill="1"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296" cy="768"/>
              </a:xfrm>
              <a:prstGeom prst="rect">
                <a:avLst/>
              </a:prstGeom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530" y="2690"/>
                <a:ext cx="1100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系统设置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控制器</a:t>
                </a:r>
              </a:p>
            </p:txBody>
          </p:sp>
        </p:grp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504" y="192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2160" y="1920"/>
              <a:ext cx="96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0746309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D39D-A897-403B-80D2-54038B2A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体系结构设计实例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39494" y="1058684"/>
            <a:ext cx="4195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kern="0" dirty="0">
                <a:solidFill>
                  <a:srgbClr val="C00000"/>
                </a:solidFill>
                <a:latin typeface="+mj-ea"/>
                <a:ea typeface="+mj-ea"/>
              </a:rPr>
              <a:t>步骤</a:t>
            </a:r>
            <a:r>
              <a:rPr lang="en-US" altLang="zh-CN" kern="0" dirty="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lang="zh-CN" altLang="en-US" kern="0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kern="0" dirty="0">
                <a:solidFill>
                  <a:srgbClr val="002060"/>
                </a:solidFill>
                <a:latin typeface="+mj-ea"/>
                <a:ea typeface="+mj-ea"/>
              </a:rPr>
              <a:t>对输出模块进行细化</a:t>
            </a:r>
          </a:p>
        </p:txBody>
      </p:sp>
      <p:sp>
        <p:nvSpPr>
          <p:cNvPr id="66" name="矩形 65"/>
          <p:cNvSpPr/>
          <p:nvPr/>
        </p:nvSpPr>
        <p:spPr>
          <a:xfrm>
            <a:off x="7635531" y="1058684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ea"/>
                <a:ea typeface="+mj-ea"/>
              </a:rPr>
              <a:t>步骤</a:t>
            </a:r>
            <a:r>
              <a:rPr lang="en-US" altLang="zh-CN" kern="0" dirty="0">
                <a:solidFill>
                  <a:srgbClr val="C00000"/>
                </a:solidFill>
                <a:latin typeface="+mj-ea"/>
                <a:ea typeface="+mj-ea"/>
              </a:rPr>
              <a:t>3: </a:t>
            </a:r>
            <a:r>
              <a:rPr lang="zh-CN" altLang="en-US" kern="0" dirty="0">
                <a:solidFill>
                  <a:srgbClr val="002060"/>
                </a:solidFill>
                <a:latin typeface="+mj-ea"/>
                <a:ea typeface="+mj-ea"/>
              </a:rPr>
              <a:t>对输入模块进行细化</a:t>
            </a:r>
            <a:endParaRPr lang="en-US" altLang="zh-CN" kern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2" y="1862527"/>
            <a:ext cx="5967422" cy="37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68172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6197-AAE4-4232-8DC3-688EA546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D6171-18C6-4CDA-94C9-B6BFC34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35540"/>
            <a:ext cx="10920413" cy="5040312"/>
          </a:xfrm>
        </p:spPr>
        <p:txBody>
          <a:bodyPr/>
          <a:lstStyle/>
          <a:p>
            <a:r>
              <a:rPr lang="zh-CN" altLang="en-US" b="0" dirty="0"/>
              <a:t>对每个模块的功能、</a:t>
            </a:r>
            <a:r>
              <a:rPr lang="zh-CN" altLang="en-US" b="0" dirty="0">
                <a:solidFill>
                  <a:srgbClr val="C00000"/>
                </a:solidFill>
              </a:rPr>
              <a:t>接口、输入输出</a:t>
            </a:r>
            <a:r>
              <a:rPr lang="zh-CN" altLang="en-US" b="0" dirty="0"/>
              <a:t>以及</a:t>
            </a:r>
            <a:r>
              <a:rPr lang="zh-CN" altLang="en-US" b="0" dirty="0">
                <a:solidFill>
                  <a:srgbClr val="C00000"/>
                </a:solidFill>
              </a:rPr>
              <a:t>内部逻辑</a:t>
            </a:r>
            <a:r>
              <a:rPr lang="zh-CN" altLang="en-US" b="0" dirty="0"/>
              <a:t>进行详细描述</a:t>
            </a:r>
            <a:endParaRPr lang="en-US" altLang="zh-CN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133" name="Picture 42"/>
          <p:cNvPicPr>
            <a:picLocks noChangeAspect="1" noChangeArrowheads="1"/>
          </p:cNvPicPr>
          <p:nvPr/>
        </p:nvPicPr>
        <p:blipFill rotWithShape="1">
          <a:blip r:embed="rId2"/>
          <a:srcRect t="6858"/>
          <a:stretch/>
        </p:blipFill>
        <p:spPr bwMode="auto">
          <a:xfrm>
            <a:off x="1558702" y="2425670"/>
            <a:ext cx="1569765" cy="2933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691050" y="2472349"/>
            <a:ext cx="5915031" cy="2887087"/>
            <a:chOff x="4259002" y="2492896"/>
            <a:chExt cx="5915031" cy="2887087"/>
          </a:xfrm>
        </p:grpSpPr>
        <p:pic>
          <p:nvPicPr>
            <p:cNvPr id="134" name="Picture 43"/>
            <p:cNvPicPr>
              <a:picLocks noChangeAspect="1" noChangeArrowheads="1"/>
            </p:cNvPicPr>
            <p:nvPr/>
          </p:nvPicPr>
          <p:blipFill rotWithShape="1">
            <a:blip r:embed="rId3"/>
            <a:srcRect r="21230"/>
            <a:stretch>
              <a:fillRect/>
            </a:stretch>
          </p:blipFill>
          <p:spPr bwMode="auto">
            <a:xfrm>
              <a:off x="4259002" y="2492896"/>
              <a:ext cx="5915031" cy="2887087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135" name="矩形 2"/>
            <p:cNvSpPr>
              <a:spLocks noChangeArrowheads="1"/>
            </p:cNvSpPr>
            <p:nvPr/>
          </p:nvSpPr>
          <p:spPr bwMode="auto">
            <a:xfrm>
              <a:off x="4286858" y="2565470"/>
              <a:ext cx="620712" cy="360362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" name="矩形 9"/>
            <p:cNvSpPr>
              <a:spLocks noChangeArrowheads="1"/>
            </p:cNvSpPr>
            <p:nvPr/>
          </p:nvSpPr>
          <p:spPr bwMode="auto">
            <a:xfrm>
              <a:off x="5367945" y="2852807"/>
              <a:ext cx="979488" cy="360363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3502918" y="3609020"/>
            <a:ext cx="684076" cy="30687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711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9F57-C7C7-4127-94E9-85480BAE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pPr>
              <a:tabLst>
                <a:tab pos="1341438" algn="l"/>
              </a:tabLst>
            </a:pPr>
            <a:r>
              <a:rPr lang="en-US" altLang="zh-CN" dirty="0"/>
              <a:t>1.1 </a:t>
            </a:r>
            <a:r>
              <a:rPr lang="zh-CN" altLang="en-US" dirty="0"/>
              <a:t>结构化分析方法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CF0B-2D30-47E7-8E5E-9CC3AAA5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结构化分析方法（</a:t>
            </a:r>
            <a:r>
              <a:rPr lang="en-US" altLang="zh-CN" b="0" dirty="0"/>
              <a:t>SA</a:t>
            </a:r>
            <a:r>
              <a:rPr lang="zh-CN" altLang="en-US" b="0" dirty="0"/>
              <a:t>）又称</a:t>
            </a:r>
            <a:r>
              <a:rPr lang="zh-CN" altLang="en-US" b="0" dirty="0">
                <a:solidFill>
                  <a:srgbClr val="C00000"/>
                </a:solidFill>
              </a:rPr>
              <a:t>面向数据流</a:t>
            </a:r>
            <a:r>
              <a:rPr lang="zh-CN" altLang="en-US" b="0" dirty="0"/>
              <a:t>的分析方法。</a:t>
            </a:r>
            <a:endParaRPr lang="en-US" altLang="zh-CN" b="0" dirty="0"/>
          </a:p>
          <a:p>
            <a:pPr eaLnBrk="1" hangingPunct="1">
              <a:defRPr/>
            </a:pPr>
            <a:endParaRPr lang="en-US" altLang="zh-CN" b="0" dirty="0"/>
          </a:p>
          <a:p>
            <a:pPr eaLnBrk="1" hangingPunct="1">
              <a:defRPr/>
            </a:pPr>
            <a:r>
              <a:rPr lang="zh-CN" altLang="en-US" b="0" dirty="0"/>
              <a:t>主要是创建基于</a:t>
            </a:r>
            <a:r>
              <a:rPr lang="zh-CN" altLang="en-US" b="0" dirty="0">
                <a:solidFill>
                  <a:srgbClr val="C00000"/>
                </a:solidFill>
              </a:rPr>
              <a:t>数据流图</a:t>
            </a:r>
            <a:r>
              <a:rPr lang="zh-CN" altLang="en-US" b="0" dirty="0"/>
              <a:t>的分析模型，通过分析数据流发现系统功能和行为，并对其进行划分。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5222629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9F57-C7C7-4127-94E9-85480BAE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pPr>
              <a:tabLst>
                <a:tab pos="1341438" algn="l"/>
              </a:tabLst>
            </a:pPr>
            <a:r>
              <a:rPr lang="en-US" altLang="zh-CN" dirty="0"/>
              <a:t>1.2 </a:t>
            </a:r>
            <a:r>
              <a:rPr lang="zh-CN" altLang="en-US" dirty="0"/>
              <a:t>数据流图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CF0B-2D30-47E7-8E5E-9CC3AAA5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+mj-ea"/>
                <a:ea typeface="+mj-ea"/>
              </a:rPr>
              <a:t>数据流图将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系统</a:t>
            </a:r>
            <a:r>
              <a:rPr lang="zh-CN" altLang="en-US" sz="2800" dirty="0">
                <a:latin typeface="+mj-ea"/>
                <a:ea typeface="+mj-ea"/>
              </a:rPr>
              <a:t>看作由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数据流</a:t>
            </a:r>
            <a:r>
              <a:rPr lang="zh-CN" altLang="en-US" sz="2800" dirty="0">
                <a:latin typeface="+mj-ea"/>
                <a:ea typeface="+mj-ea"/>
              </a:rPr>
              <a:t>联系起来的各种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功能的组合</a:t>
            </a:r>
            <a:r>
              <a:rPr lang="zh-CN" altLang="en-US" sz="2800" dirty="0">
                <a:latin typeface="+mj-ea"/>
                <a:ea typeface="+mj-ea"/>
              </a:rPr>
              <a:t>。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+mj-ea"/>
                <a:ea typeface="+mj-ea"/>
              </a:rPr>
              <a:t>通过</a:t>
            </a:r>
            <a:r>
              <a:rPr lang="en-US" altLang="zh-CN" sz="2800" dirty="0">
                <a:latin typeface="+mj-ea"/>
                <a:ea typeface="+mj-ea"/>
              </a:rPr>
              <a:t>DFD</a:t>
            </a:r>
            <a:r>
              <a:rPr lang="zh-CN" altLang="en-US" sz="2800" dirty="0">
                <a:latin typeface="+mj-ea"/>
                <a:ea typeface="+mj-ea"/>
              </a:rPr>
              <a:t>建模，分析问题域中</a:t>
            </a:r>
            <a:r>
              <a:rPr lang="zh-CN" altLang="en-US" sz="2800" dirty="0">
                <a:solidFill>
                  <a:srgbClr val="A50021"/>
                </a:solidFill>
                <a:latin typeface="+mj-ea"/>
                <a:ea typeface="+mj-ea"/>
              </a:rPr>
              <a:t>数据如何流动</a:t>
            </a:r>
            <a:r>
              <a:rPr lang="zh-CN" altLang="en-US" sz="2800" dirty="0">
                <a:latin typeface="+mj-ea"/>
                <a:ea typeface="+mj-ea"/>
              </a:rPr>
              <a:t>，以及在各个流动过程中的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加工、变化</a:t>
            </a:r>
            <a:r>
              <a:rPr lang="zh-CN" altLang="en-US" sz="2800" dirty="0">
                <a:latin typeface="+mj-ea"/>
                <a:ea typeface="+mj-ea"/>
              </a:rPr>
              <a:t>，从而发现数据流和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功能</a:t>
            </a:r>
            <a:r>
              <a:rPr lang="zh-CN" altLang="en-US" sz="2800" dirty="0">
                <a:latin typeface="+mj-ea"/>
                <a:ea typeface="+mj-ea"/>
              </a:rPr>
              <a:t>。</a:t>
            </a:r>
            <a:endParaRPr lang="en-US" altLang="zh-CN" sz="2800" dirty="0">
              <a:latin typeface="+mj-ea"/>
              <a:ea typeface="+mj-ea"/>
            </a:endParaRPr>
          </a:p>
          <a:p>
            <a:pPr lvl="1">
              <a:defRPr/>
            </a:pPr>
            <a:r>
              <a:rPr lang="zh-CN" altLang="en-US" sz="2400" dirty="0"/>
              <a:t>例如：针对需要分析实现的业务</a:t>
            </a:r>
            <a:r>
              <a:rPr lang="en-US" altLang="zh-CN" sz="2400" dirty="0"/>
              <a:t>e=(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)*(</a:t>
            </a:r>
            <a:r>
              <a:rPr lang="en-US" altLang="zh-CN" sz="2400" dirty="0" err="1"/>
              <a:t>c+a</a:t>
            </a:r>
            <a:r>
              <a:rPr lang="en-US" altLang="zh-CN" sz="2400" dirty="0"/>
              <a:t>*d)</a:t>
            </a:r>
            <a:r>
              <a:rPr lang="zh-CN" altLang="en-US" sz="2400" dirty="0"/>
              <a:t>，可以利用</a:t>
            </a:r>
            <a:r>
              <a:rPr lang="en-US" altLang="zh-CN" sz="2400" dirty="0"/>
              <a:t>DFD</a:t>
            </a:r>
            <a:r>
              <a:rPr lang="zh-CN" altLang="en-US" sz="2400" dirty="0"/>
              <a:t>发现若干功能</a:t>
            </a:r>
            <a:r>
              <a:rPr lang="en-US" altLang="zh-CN" sz="2400" dirty="0"/>
              <a:t>: </a:t>
            </a:r>
            <a:r>
              <a:rPr lang="zh-CN" altLang="en-US" sz="2400" dirty="0"/>
              <a:t>加法，乘法。</a:t>
            </a:r>
          </a:p>
          <a:p>
            <a:pPr eaLnBrk="1" hangingPunct="1">
              <a:defRPr/>
            </a:pPr>
            <a:endParaRPr lang="en-US" altLang="zh-CN" b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t="8380" r="2620"/>
          <a:stretch>
            <a:fillRect/>
          </a:stretch>
        </p:blipFill>
        <p:spPr bwMode="auto">
          <a:xfrm>
            <a:off x="3466914" y="3753036"/>
            <a:ext cx="53578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9917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B94B-8058-40E1-AABA-C2A60BAA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数据流图符号表示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2698" y="1160748"/>
            <a:ext cx="965200" cy="89852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44910" y="2564904"/>
            <a:ext cx="1130300" cy="1101725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97298" y="4146408"/>
            <a:ext cx="1104900" cy="673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446498" y="5657552"/>
            <a:ext cx="1358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459198" y="5975052"/>
            <a:ext cx="1358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97510" y="1308385"/>
            <a:ext cx="142026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外部实体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86410" y="2742704"/>
            <a:ext cx="172964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加工或处理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11810" y="4054172"/>
            <a:ext cx="111088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数据流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42798" y="5598192"/>
            <a:ext cx="142026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数据存储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52976" y="1293990"/>
            <a:ext cx="51456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系统之外的人员、组织或其它系统</a:t>
            </a:r>
            <a:endParaRPr kumimoji="1" lang="en-US" altLang="zh-CN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467732" y="1798925"/>
            <a:ext cx="391453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表示数据流的源点或终点</a:t>
            </a:r>
            <a:endParaRPr kumimoji="1" lang="en-US" altLang="zh-CN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5465999" y="4034678"/>
            <a:ext cx="630458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数据流可能存在于</a:t>
            </a:r>
            <a:endParaRPr kumimoji="1" lang="en-US" altLang="zh-CN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     </a:t>
            </a:r>
            <a:r>
              <a:rPr lang="zh-CN" altLang="en-US" sz="2000" b="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外部实体与加工之间；</a:t>
            </a:r>
            <a:endParaRPr lang="en-US" altLang="zh-CN" sz="2000" b="0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ea"/>
              <a:ea typeface="+mj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b="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      </a:t>
            </a:r>
            <a:r>
              <a:rPr lang="zh-CN" altLang="en-US" sz="2000" b="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加工与加工之间；</a:t>
            </a:r>
            <a:endParaRPr lang="en-US" altLang="zh-CN" sz="2000" b="0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ea"/>
              <a:ea typeface="+mj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b="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      </a:t>
            </a:r>
            <a:r>
              <a:rPr lang="zh-CN" altLang="en-US" sz="2000" b="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加工与数据存储之间</a:t>
            </a:r>
          </a:p>
        </p:txBody>
      </p:sp>
    </p:spTree>
    <p:extLst>
      <p:ext uri="{BB962C8B-B14F-4D97-AF65-F5344CB8AC3E}">
        <p14:creationId xmlns:p14="http://schemas.microsoft.com/office/powerpoint/2010/main" val="15093118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数据流图分析方法</a:t>
            </a:r>
            <a:r>
              <a:rPr lang="en-US" altLang="zh-CN" dirty="0"/>
              <a:t>(1/3)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8C94C-CE0A-4054-AD48-22D91362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90" y="980728"/>
            <a:ext cx="10920052" cy="504031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+mj-ea"/>
                <a:ea typeface="+mj-ea"/>
              </a:rPr>
              <a:t>DFD</a:t>
            </a:r>
            <a:r>
              <a:rPr lang="zh-CN" altLang="en-US" sz="2800" dirty="0">
                <a:latin typeface="+mj-ea"/>
                <a:ea typeface="+mj-ea"/>
              </a:rPr>
              <a:t>建模采用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自顶向下逐层分解</a:t>
            </a:r>
            <a:r>
              <a:rPr lang="zh-CN" altLang="en-US" sz="2800" dirty="0">
                <a:latin typeface="+mj-ea"/>
                <a:ea typeface="+mj-ea"/>
              </a:rPr>
              <a:t>的方法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通过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分层</a:t>
            </a:r>
            <a:r>
              <a:rPr lang="zh-CN" altLang="en-US" sz="2800" dirty="0">
                <a:latin typeface="+mj-ea"/>
                <a:ea typeface="+mj-ea"/>
              </a:rPr>
              <a:t>，实现对复杂业务从抽象到具体的递进分析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/>
            <a:r>
              <a:rPr lang="en-US" altLang="zh-CN" sz="2800" dirty="0">
                <a:latin typeface="+mj-ea"/>
                <a:ea typeface="+mj-ea"/>
              </a:rPr>
              <a:t>DFD</a:t>
            </a:r>
            <a:r>
              <a:rPr lang="zh-CN" altLang="en-US" sz="2800" dirty="0">
                <a:latin typeface="+mj-ea"/>
                <a:ea typeface="+mj-ea"/>
              </a:rPr>
              <a:t>图由顶层图、第</a:t>
            </a:r>
            <a:r>
              <a:rPr lang="en-US" altLang="zh-CN" sz="2800" dirty="0">
                <a:latin typeface="+mj-ea"/>
                <a:ea typeface="+mj-ea"/>
              </a:rPr>
              <a:t>0</a:t>
            </a:r>
            <a:r>
              <a:rPr lang="zh-CN" altLang="en-US" sz="2800" dirty="0">
                <a:latin typeface="+mj-ea"/>
                <a:ea typeface="+mj-ea"/>
              </a:rPr>
              <a:t>层细化图、第</a:t>
            </a:r>
            <a:r>
              <a:rPr lang="en-US" altLang="zh-CN" sz="2800" dirty="0">
                <a:latin typeface="+mj-ea"/>
                <a:ea typeface="+mj-ea"/>
              </a:rPr>
              <a:t>1</a:t>
            </a:r>
            <a:r>
              <a:rPr lang="zh-CN" altLang="en-US" sz="2800" dirty="0">
                <a:latin typeface="+mj-ea"/>
                <a:ea typeface="+mj-ea"/>
              </a:rPr>
              <a:t>层细化图</a:t>
            </a:r>
            <a:r>
              <a:rPr lang="en-US" altLang="zh-CN" sz="2800" dirty="0">
                <a:latin typeface="+mj-ea"/>
                <a:ea typeface="+mj-ea"/>
              </a:rPr>
              <a:t>…</a:t>
            </a:r>
            <a:r>
              <a:rPr lang="zh-CN" altLang="en-US" sz="2800" dirty="0">
                <a:latin typeface="+mj-ea"/>
                <a:ea typeface="+mj-ea"/>
              </a:rPr>
              <a:t>等一组图形构成，逐级细化。</a:t>
            </a:r>
          </a:p>
        </p:txBody>
      </p:sp>
      <p:pic>
        <p:nvPicPr>
          <p:cNvPr id="16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2852936"/>
            <a:ext cx="4358090" cy="331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9729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数据流图分析方法</a:t>
            </a:r>
            <a:r>
              <a:rPr lang="en-US" altLang="zh-CN" dirty="0"/>
              <a:t>(2/3)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8C94C-CE0A-4054-AD48-22D91362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98" y="980728"/>
            <a:ext cx="10920052" cy="50403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建立顶层数据流图</a:t>
            </a:r>
          </a:p>
          <a:p>
            <a:pPr lvl="1"/>
            <a:r>
              <a:rPr lang="zh-CN" altLang="en-US" dirty="0"/>
              <a:t>顶层数据流图只含有一个加工，表示整个待开发系统。</a:t>
            </a:r>
          </a:p>
          <a:p>
            <a:pPr lvl="1"/>
            <a:r>
              <a:rPr lang="zh-CN" altLang="en-US" dirty="0"/>
              <a:t>作用：确定与系统相关的外部实体，以及外部实体与与系统之间的交互关系。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32986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数据流图分析方法</a:t>
            </a:r>
            <a:r>
              <a:rPr lang="en-US" altLang="zh-CN" dirty="0"/>
              <a:t>(3/3)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8C94C-CE0A-4054-AD48-22D91362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98" y="980728"/>
            <a:ext cx="10920052" cy="50403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对数据流图逐层分解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先将顶层</a:t>
            </a:r>
            <a:r>
              <a:rPr lang="en-US" altLang="zh-CN" dirty="0">
                <a:latin typeface="+mj-ea"/>
                <a:ea typeface="+mj-ea"/>
              </a:rPr>
              <a:t>DFD</a:t>
            </a:r>
            <a:r>
              <a:rPr lang="zh-CN" altLang="en-US" dirty="0">
                <a:latin typeface="+mj-ea"/>
                <a:ea typeface="+mj-ea"/>
              </a:rPr>
              <a:t>中的系统分解为若干个子系统，每个子系统表示为一个子加工。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继续在下层</a:t>
            </a:r>
            <a:r>
              <a:rPr lang="en-US" altLang="zh-CN" dirty="0">
                <a:latin typeface="+mj-ea"/>
                <a:ea typeface="+mj-ea"/>
              </a:rPr>
              <a:t>DFD</a:t>
            </a:r>
            <a:r>
              <a:rPr lang="zh-CN" altLang="en-US" dirty="0">
                <a:latin typeface="+mj-ea"/>
                <a:ea typeface="+mj-ea"/>
              </a:rPr>
              <a:t>中对子系统进行分解，直至每个加工足够简单。</a:t>
            </a:r>
          </a:p>
        </p:txBody>
      </p:sp>
      <p:grpSp>
        <p:nvGrpSpPr>
          <p:cNvPr id="45" name="Group 4"/>
          <p:cNvGrpSpPr>
            <a:grpSpLocks/>
          </p:cNvGrpSpPr>
          <p:nvPr/>
        </p:nvGrpSpPr>
        <p:grpSpPr bwMode="auto">
          <a:xfrm>
            <a:off x="3394906" y="3176972"/>
            <a:ext cx="4752528" cy="3227695"/>
            <a:chOff x="3024" y="864"/>
            <a:chExt cx="2544" cy="2544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3072" y="1386"/>
              <a:ext cx="384" cy="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source</a:t>
              </a:r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5184" y="1386"/>
              <a:ext cx="384" cy="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destination</a:t>
              </a: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3696" y="1386"/>
              <a:ext cx="384" cy="5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1A</a:t>
              </a: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4368" y="929"/>
              <a:ext cx="384" cy="5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2B</a:t>
              </a:r>
            </a:p>
          </p:txBody>
        </p:sp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4416" y="1713"/>
              <a:ext cx="432" cy="5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3C</a:t>
              </a:r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3360" y="1647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4032" y="1321"/>
              <a:ext cx="384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4608" y="1452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3923" y="1842"/>
              <a:ext cx="61" cy="3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4176" y="2039"/>
              <a:ext cx="24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 flipV="1">
              <a:off x="4848" y="1713"/>
              <a:ext cx="384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4752" y="1125"/>
              <a:ext cx="432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4080" y="1778"/>
              <a:ext cx="144" cy="2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4704" y="1386"/>
              <a:ext cx="240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4896" y="1908"/>
              <a:ext cx="240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4896" y="864"/>
              <a:ext cx="240" cy="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4032" y="995"/>
              <a:ext cx="240" cy="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3504" y="1190"/>
              <a:ext cx="192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64" name="Group 40"/>
            <p:cNvGrpSpPr>
              <a:grpSpLocks/>
            </p:cNvGrpSpPr>
            <p:nvPr/>
          </p:nvGrpSpPr>
          <p:grpSpPr bwMode="auto">
            <a:xfrm>
              <a:off x="3024" y="2592"/>
              <a:ext cx="2064" cy="816"/>
              <a:chOff x="3024" y="2544"/>
              <a:chExt cx="2064" cy="816"/>
            </a:xfrm>
          </p:grpSpPr>
          <p:sp>
            <p:nvSpPr>
              <p:cNvPr id="73" name="AutoShape 39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2064" cy="768"/>
              </a:xfrm>
              <a:prstGeom prst="flowChartInputOutpu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35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75" name="Oval 26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384" cy="3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2.1</a:t>
                </a:r>
              </a:p>
            </p:txBody>
          </p:sp>
          <p:sp>
            <p:nvSpPr>
              <p:cNvPr id="76" name="Oval 27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384" cy="3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2.2</a:t>
                </a:r>
              </a:p>
            </p:txBody>
          </p:sp>
          <p:sp>
            <p:nvSpPr>
              <p:cNvPr id="77" name="Oval 28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384" cy="3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2.3</a:t>
                </a:r>
              </a:p>
            </p:txBody>
          </p:sp>
          <p:sp>
            <p:nvSpPr>
              <p:cNvPr id="78" name="Line 29"/>
              <p:cNvSpPr>
                <a:spLocks noChangeShapeType="1"/>
              </p:cNvSpPr>
              <p:nvPr/>
            </p:nvSpPr>
            <p:spPr bwMode="auto">
              <a:xfrm>
                <a:off x="3360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 flipV="1">
                <a:off x="388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3840" y="2928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 flipV="1">
                <a:off x="4176" y="2880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2" name="Line 33"/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3" name="Line 34"/>
              <p:cNvSpPr>
                <a:spLocks noChangeShapeType="1"/>
              </p:cNvSpPr>
              <p:nvPr/>
            </p:nvSpPr>
            <p:spPr bwMode="auto">
              <a:xfrm>
                <a:off x="4272" y="316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4" name="Rectangle 36"/>
              <p:cNvSpPr>
                <a:spLocks noChangeArrowheads="1"/>
              </p:cNvSpPr>
              <p:nvPr/>
            </p:nvSpPr>
            <p:spPr bwMode="auto">
              <a:xfrm>
                <a:off x="4752" y="2544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85" name="Rectangle 37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 flipH="1">
              <a:off x="3456" y="1296"/>
              <a:ext cx="1056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>
              <a:off x="4656" y="1296"/>
              <a:ext cx="43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>
              <a:off x="4656" y="1296"/>
              <a:ext cx="0" cy="21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" name="Line 43"/>
            <p:cNvSpPr>
              <a:spLocks noChangeShapeType="1"/>
            </p:cNvSpPr>
            <p:nvPr/>
          </p:nvSpPr>
          <p:spPr bwMode="auto">
            <a:xfrm flipH="1">
              <a:off x="3024" y="1296"/>
              <a:ext cx="1488" cy="21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69" name="Group 49"/>
            <p:cNvGrpSpPr>
              <a:grpSpLocks/>
            </p:cNvGrpSpPr>
            <p:nvPr/>
          </p:nvGrpSpPr>
          <p:grpSpPr bwMode="auto">
            <a:xfrm>
              <a:off x="3787" y="2205"/>
              <a:ext cx="528" cy="96"/>
              <a:chOff x="144" y="2190"/>
              <a:chExt cx="528" cy="96"/>
            </a:xfrm>
          </p:grpSpPr>
          <p:sp>
            <p:nvSpPr>
              <p:cNvPr id="71" name="Line 47"/>
              <p:cNvSpPr>
                <a:spLocks noChangeShapeType="1"/>
              </p:cNvSpPr>
              <p:nvPr/>
            </p:nvSpPr>
            <p:spPr bwMode="auto">
              <a:xfrm>
                <a:off x="144" y="2190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081D5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" name="Line 48"/>
              <p:cNvSpPr>
                <a:spLocks noChangeShapeType="1"/>
              </p:cNvSpPr>
              <p:nvPr/>
            </p:nvSpPr>
            <p:spPr bwMode="auto">
              <a:xfrm>
                <a:off x="144" y="2286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081D5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0" name="Text Box 44"/>
            <p:cNvSpPr txBox="1">
              <a:spLocks noChangeArrowheads="1"/>
            </p:cNvSpPr>
            <p:nvPr/>
          </p:nvSpPr>
          <p:spPr bwMode="auto">
            <a:xfrm>
              <a:off x="3957" y="2156"/>
              <a:ext cx="4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66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633F-1EBF-4F14-9973-2273B80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数据流图建模约束 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8C94C-CE0A-4054-AD48-22D91362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90" y="1016732"/>
            <a:ext cx="10920052" cy="504031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每个加工需编号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每个加工必须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既有输入数据流</a:t>
            </a:r>
            <a:r>
              <a:rPr lang="zh-CN" altLang="en-US" sz="2800" dirty="0">
                <a:latin typeface="+mj-ea"/>
                <a:ea typeface="+mj-ea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又有输出数据流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数据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不能直接从一个数据存储流入另一数据存储</a:t>
            </a:r>
            <a:r>
              <a:rPr lang="zh-CN" altLang="en-US" sz="2800" dirty="0">
                <a:latin typeface="+mj-ea"/>
                <a:ea typeface="+mj-ea"/>
              </a:rPr>
              <a:t>，也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不能直接从数据存储到外部实体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78" y="2924944"/>
            <a:ext cx="4469765" cy="344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46634" y="4473116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右边</a:t>
            </a:r>
            <a:r>
              <a:rPr lang="en-US" altLang="zh-CN" dirty="0">
                <a:solidFill>
                  <a:srgbClr val="002060"/>
                </a:solidFill>
              </a:rPr>
              <a:t>DFD</a:t>
            </a:r>
            <a:r>
              <a:rPr lang="zh-CN" altLang="en-US" dirty="0">
                <a:solidFill>
                  <a:srgbClr val="002060"/>
                </a:solidFill>
              </a:rPr>
              <a:t>图中有哪些错误？</a:t>
            </a:r>
          </a:p>
        </p:txBody>
      </p:sp>
    </p:spTree>
    <p:extLst>
      <p:ext uri="{BB962C8B-B14F-4D97-AF65-F5344CB8AC3E}">
        <p14:creationId xmlns:p14="http://schemas.microsoft.com/office/powerpoint/2010/main" val="13233692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1070</TotalTime>
  <Words>1372</Words>
  <Application>Microsoft Office PowerPoint</Application>
  <PresentationFormat>自定义</PresentationFormat>
  <Paragraphs>282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黑体</vt:lpstr>
      <vt:lpstr>楷体_GB2312</vt:lpstr>
      <vt:lpstr>微软雅黑</vt:lpstr>
      <vt:lpstr>幼圆</vt:lpstr>
      <vt:lpstr>Arial</vt:lpstr>
      <vt:lpstr>Helvetica</vt:lpstr>
      <vt:lpstr>Times New Roman</vt:lpstr>
      <vt:lpstr>Wingdings</vt:lpstr>
      <vt:lpstr>自定义设计方案</vt:lpstr>
      <vt:lpstr>工作表</vt:lpstr>
      <vt:lpstr>PowerPoint 演示文稿</vt:lpstr>
      <vt:lpstr>内容</vt:lpstr>
      <vt:lpstr>1.1 结构化分析方法</vt:lpstr>
      <vt:lpstr>1.2 数据流图</vt:lpstr>
      <vt:lpstr>数据流图符号表示</vt:lpstr>
      <vt:lpstr>数据流图分析方法(1/3)</vt:lpstr>
      <vt:lpstr>数据流图分析方法(2/3)</vt:lpstr>
      <vt:lpstr>数据流图分析方法(3/3)</vt:lpstr>
      <vt:lpstr>数据流图建模约束 (1/2)</vt:lpstr>
      <vt:lpstr>数据流图建模约束 (2/2)</vt:lpstr>
      <vt:lpstr>数据流图建模案例</vt:lpstr>
      <vt:lpstr>数据流图建模案例</vt:lpstr>
      <vt:lpstr>数据字典</vt:lpstr>
      <vt:lpstr>数据字典实例</vt:lpstr>
      <vt:lpstr>数据字典实例</vt:lpstr>
      <vt:lpstr>内容</vt:lpstr>
      <vt:lpstr>2.1 何为结构化设计</vt:lpstr>
      <vt:lpstr>2.2. 体系结构设计</vt:lpstr>
      <vt:lpstr>教材采购子系统体系结构设计实例</vt:lpstr>
      <vt:lpstr>理解模块及调用关系</vt:lpstr>
      <vt:lpstr>结构化设计方法</vt:lpstr>
      <vt:lpstr>变换型数据流图及变换规则</vt:lpstr>
      <vt:lpstr>事务型数据流图及变换规则</vt:lpstr>
      <vt:lpstr>体系结构设计实例1</vt:lpstr>
      <vt:lpstr>体系结构设计实例1</vt:lpstr>
      <vt:lpstr>体系结构设计实例2</vt:lpstr>
      <vt:lpstr>体系结构设计实例2</vt:lpstr>
      <vt:lpstr>2.3 详细设计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2553</cp:revision>
  <dcterms:created xsi:type="dcterms:W3CDTF">2113-01-01T00:00:00Z</dcterms:created>
  <dcterms:modified xsi:type="dcterms:W3CDTF">2024-12-17T09:54:57Z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