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67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2" r:id="rId6"/>
    <p:sldId id="265" r:id="rId7"/>
    <p:sldId id="263" r:id="rId8"/>
    <p:sldId id="264" r:id="rId9"/>
    <p:sldId id="266" r:id="rId10"/>
    <p:sldId id="26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20D94-08F4-4140-B73D-C1C9D61477ED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2D0F0-809C-4F97-BA74-8D635EC86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2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2D0F0-809C-4F97-BA74-8D635EC868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48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9912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7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20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0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75415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020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747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4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701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83091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591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asbt.github.io/mlxtend/user_guide/classifier/LogisticRegression/" TargetMode="External"/><Relationship Id="rId2" Type="http://schemas.openxmlformats.org/officeDocument/2006/relationships/hyperlink" Target="http://fivethirtyeight.com/features/how-we-calculate-nba-elo-rating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Machine Learning to Predict March Madness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Sarick Shah</a:t>
            </a:r>
          </a:p>
        </p:txBody>
      </p:sp>
    </p:spTree>
    <p:extLst>
      <p:ext uri="{BB962C8B-B14F-4D97-AF65-F5344CB8AC3E}">
        <p14:creationId xmlns:p14="http://schemas.microsoft.com/office/powerpoint/2010/main" val="3359119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http://fivethirtyeight.com/features/how-we-calculate-nba-elo-ratings/</a:t>
            </a:r>
            <a:endParaRPr lang="en-US" dirty="0"/>
          </a:p>
          <a:p>
            <a:r>
              <a:rPr lang="en-US" dirty="0">
                <a:hlinkClick r:id="rId3"/>
              </a:rPr>
              <a:t>http://rasbt.github.io/mlxtend/user_guide/classifier/LogisticRegression/</a:t>
            </a:r>
            <a:endParaRPr lang="en-US" dirty="0"/>
          </a:p>
          <a:p>
            <a:r>
              <a:rPr lang="en-US" dirty="0"/>
              <a:t>Lopez, Michael J., and Gregory Matthews. "Building an NCAA </a:t>
            </a:r>
            <a:r>
              <a:rPr lang="en-US" dirty="0" err="1"/>
              <a:t>mens</a:t>
            </a:r>
            <a:r>
              <a:rPr lang="en-US" dirty="0"/>
              <a:t> basketball predictive model and quantifying its success." 1412.0248(2014).</a:t>
            </a:r>
          </a:p>
          <a:p>
            <a:r>
              <a:rPr lang="en-US" dirty="0"/>
              <a:t>Silver, Nate. “How </a:t>
            </a:r>
            <a:r>
              <a:rPr lang="en-US" dirty="0" err="1"/>
              <a:t>FivethirtyEight</a:t>
            </a:r>
            <a:r>
              <a:rPr lang="en-US" dirty="0"/>
              <a:t> is forecasting the 2016 NCAA </a:t>
            </a:r>
            <a:r>
              <a:rPr lang="en-US" dirty="0" err="1"/>
              <a:t>tournament”http</a:t>
            </a:r>
            <a:r>
              <a:rPr lang="en-US" dirty="0"/>
              <a:t>://fivethirtyeight.com/features/how-fivethirtyeight-is-forecasting-the-2016-ncaatournament/ (2016).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54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Elo</a:t>
            </a:r>
            <a:r>
              <a:rPr lang="en-US" dirty="0"/>
              <a:t> </a:t>
            </a:r>
            <a:r>
              <a:rPr lang="en-US" dirty="0" err="1"/>
              <a:t>Suppl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489" y="1403257"/>
            <a:ext cx="8014700" cy="498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5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satthebiglead.files.wordpress.com/2016/03/tbl-2016-march-madness-bracket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13"/>
          <a:stretch/>
        </p:blipFill>
        <p:spPr bwMode="auto">
          <a:xfrm>
            <a:off x="490414" y="1514348"/>
            <a:ext cx="6733138" cy="461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2400" dirty="0"/>
              <a:t>What is March Madness?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68 teams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Single game elimination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1 in 610,543,269 chance of filling out the whole bracket correctly!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8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8508690" cy="3593591"/>
          </a:xfrm>
        </p:spPr>
        <p:txBody>
          <a:bodyPr>
            <a:normAutofit/>
          </a:bodyPr>
          <a:lstStyle/>
          <a:p>
            <a:r>
              <a:rPr lang="en-US" dirty="0" err="1"/>
              <a:t>Kaggle</a:t>
            </a:r>
            <a:r>
              <a:rPr lang="en-US" dirty="0"/>
              <a:t> provided raw statistics starting from 2003. </a:t>
            </a:r>
          </a:p>
          <a:p>
            <a:r>
              <a:rPr lang="en-US" dirty="0" err="1"/>
              <a:t>Elo</a:t>
            </a:r>
            <a:r>
              <a:rPr lang="en-US" dirty="0"/>
              <a:t> Ranking</a:t>
            </a:r>
          </a:p>
          <a:p>
            <a:pPr lvl="1"/>
            <a:r>
              <a:rPr lang="en-US" dirty="0"/>
              <a:t>Only looked at the last six games of each season</a:t>
            </a:r>
          </a:p>
          <a:p>
            <a:pPr lvl="1"/>
            <a:r>
              <a:rPr lang="en-US" dirty="0"/>
              <a:t>After every game, the winning player takes points from the losing one</a:t>
            </a:r>
          </a:p>
          <a:p>
            <a:pPr lvl="1"/>
            <a:r>
              <a:rPr lang="en-US" dirty="0"/>
              <a:t>Highly ranked team takes few points from weak opponent.</a:t>
            </a:r>
          </a:p>
          <a:p>
            <a:pPr lvl="1"/>
            <a:r>
              <a:rPr lang="en-US" dirty="0"/>
              <a:t>Upsets lead to high point transfers.</a:t>
            </a:r>
          </a:p>
          <a:p>
            <a:pPr lvl="1"/>
            <a:r>
              <a:rPr lang="en-US" dirty="0"/>
              <a:t>Accounts for autocorrelation with a “K” factor (doesn’t overreact to new results) </a:t>
            </a:r>
          </a:p>
          <a:p>
            <a:pPr lvl="1"/>
            <a:r>
              <a:rPr lang="en-US" dirty="0"/>
              <a:t>Accounts for home court advantage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767709"/>
              </p:ext>
            </p:extLst>
          </p:nvPr>
        </p:nvGraphicFramePr>
        <p:xfrm>
          <a:off x="9760368" y="2237322"/>
          <a:ext cx="1582760" cy="3642270"/>
        </p:xfrm>
        <a:graphic>
          <a:graphicData uri="http://schemas.openxmlformats.org/drawingml/2006/table">
            <a:tbl>
              <a:tblPr/>
              <a:tblGrid>
                <a:gridCol w="1582760">
                  <a:extLst>
                    <a:ext uri="{9D8B030D-6E8A-4147-A177-3AD203B41FA5}">
                      <a16:colId xmlns:a16="http://schemas.microsoft.com/office/drawing/2014/main" val="874718910"/>
                    </a:ext>
                  </a:extLst>
                </a:gridCol>
              </a:tblGrid>
              <a:tr h="23960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</a:p>
                  </a:txBody>
                  <a:tcPr marL="45209" marR="45209" marT="45209" marB="4520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022964"/>
                  </a:ext>
                </a:extLst>
              </a:tr>
              <a:tr h="23960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Elo Rating</a:t>
                      </a:r>
                    </a:p>
                  </a:txBody>
                  <a:tcPr marL="45209" marR="45209" marT="45209" marB="4520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430755"/>
                  </a:ext>
                </a:extLst>
              </a:tr>
              <a:tr h="23960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45209" marR="45209" marT="45209" marB="4520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829842"/>
                  </a:ext>
                </a:extLst>
              </a:tr>
              <a:tr h="23960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Field Goal Percentages</a:t>
                      </a:r>
                    </a:p>
                  </a:txBody>
                  <a:tcPr marL="45209" marR="45209" marT="45209" marB="4520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36206"/>
                  </a:ext>
                </a:extLst>
              </a:tr>
              <a:tr h="23960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Field Goal Attempts</a:t>
                      </a:r>
                    </a:p>
                  </a:txBody>
                  <a:tcPr marL="45209" marR="45209" marT="45209" marB="4520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059094"/>
                  </a:ext>
                </a:extLst>
              </a:tr>
              <a:tr h="23960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3 Point Field Goal Attempts</a:t>
                      </a:r>
                    </a:p>
                  </a:txBody>
                  <a:tcPr marL="45209" marR="45209" marT="45209" marB="4520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218887"/>
                  </a:ext>
                </a:extLst>
              </a:tr>
              <a:tr h="23960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3 Point %</a:t>
                      </a:r>
                    </a:p>
                  </a:txBody>
                  <a:tcPr marL="45209" marR="45209" marT="45209" marB="4520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140268"/>
                  </a:ext>
                </a:extLst>
              </a:tr>
              <a:tr h="23960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Free Throw %</a:t>
                      </a:r>
                    </a:p>
                  </a:txBody>
                  <a:tcPr marL="45209" marR="45209" marT="45209" marB="4520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409492"/>
                  </a:ext>
                </a:extLst>
              </a:tr>
              <a:tr h="23960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Offensive Rebounds</a:t>
                      </a:r>
                    </a:p>
                  </a:txBody>
                  <a:tcPr marL="45209" marR="45209" marT="45209" marB="4520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220805"/>
                  </a:ext>
                </a:extLst>
              </a:tr>
              <a:tr h="23960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Defensive Rebounds</a:t>
                      </a:r>
                    </a:p>
                  </a:txBody>
                  <a:tcPr marL="45209" marR="45209" marT="45209" marB="4520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478519"/>
                  </a:ext>
                </a:extLst>
              </a:tr>
              <a:tr h="23960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Assists</a:t>
                      </a:r>
                    </a:p>
                  </a:txBody>
                  <a:tcPr marL="45209" marR="45209" marT="45209" marB="4520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885872"/>
                  </a:ext>
                </a:extLst>
              </a:tr>
              <a:tr h="23960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Turnovers</a:t>
                      </a:r>
                    </a:p>
                  </a:txBody>
                  <a:tcPr marL="45209" marR="45209" marT="45209" marB="4520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330247"/>
                  </a:ext>
                </a:extLst>
              </a:tr>
              <a:tr h="23960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Steals</a:t>
                      </a:r>
                    </a:p>
                  </a:txBody>
                  <a:tcPr marL="45209" marR="45209" marT="45209" marB="4520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585666"/>
                  </a:ext>
                </a:extLst>
              </a:tr>
              <a:tr h="23960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</a:rPr>
                        <a:t>Blocks</a:t>
                      </a:r>
                    </a:p>
                  </a:txBody>
                  <a:tcPr marL="45209" marR="45209" marT="45209" marB="4520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112179"/>
                  </a:ext>
                </a:extLst>
              </a:tr>
              <a:tr h="23960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</a:rPr>
                        <a:t>Personal Fouls</a:t>
                      </a:r>
                    </a:p>
                  </a:txBody>
                  <a:tcPr marL="45209" marR="45209" marT="45209" marB="45209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340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0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Loss</a:t>
            </a:r>
          </a:p>
          <a:p>
            <a:pPr lvl="1"/>
            <a:r>
              <a:rPr lang="en-US" dirty="0"/>
              <a:t>Smaller is better</a:t>
            </a:r>
          </a:p>
          <a:p>
            <a:pPr lvl="1"/>
            <a:r>
              <a:rPr lang="en-US" dirty="0"/>
              <a:t>Punishes predictions that are confident and wrong</a:t>
            </a:r>
          </a:p>
          <a:p>
            <a:r>
              <a:rPr lang="en-US" dirty="0"/>
              <a:t>Submitted prediction probability for all possible matchups (2278)</a:t>
            </a:r>
          </a:p>
          <a:p>
            <a:r>
              <a:rPr lang="en-US" dirty="0" err="1"/>
              <a:t>Kaggle</a:t>
            </a:r>
            <a:r>
              <a:rPr lang="en-US" dirty="0"/>
              <a:t> median score was .55872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401" y="4850892"/>
            <a:ext cx="85248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5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696" y="5149750"/>
            <a:ext cx="1850293" cy="1850293"/>
          </a:xfrm>
          <a:prstGeom prst="rect">
            <a:avLst/>
          </a:prstGeom>
        </p:spPr>
      </p:pic>
      <p:sp>
        <p:nvSpPr>
          <p:cNvPr id="1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9" title="righ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339" y="838941"/>
            <a:ext cx="5995465" cy="4211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spc="200" dirty="0">
                <a:solidFill>
                  <a:schemeClr val="tx2"/>
                </a:solidFill>
                <a:latin typeface="+mj-lt"/>
              </a:rPr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9" y="2286001"/>
            <a:ext cx="4017928" cy="326203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Logistic Regression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Minimize logistic function instead of linear one like SSE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Class probabilities depend on distance from boundary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Neural Network (FAIL)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Trained across 10 epochs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Didn’t allow full convergence (training error was still going down)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0.96459 Log Loss?!?!?!?!?!</a:t>
            </a:r>
          </a:p>
        </p:txBody>
      </p:sp>
    </p:spTree>
    <p:extLst>
      <p:ext uri="{BB962C8B-B14F-4D97-AF65-F5344CB8AC3E}">
        <p14:creationId xmlns:p14="http://schemas.microsoft.com/office/powerpoint/2010/main" val="384770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Ensemble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3088116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All data points are equally weighted initially</a:t>
            </a:r>
          </a:p>
          <a:p>
            <a:r>
              <a:rPr lang="en-US" dirty="0">
                <a:solidFill>
                  <a:srgbClr val="FFFFFF"/>
                </a:solidFill>
              </a:rPr>
              <a:t>Increase accuracy by reweighting examples misclassified by previous weak learner</a:t>
            </a:r>
          </a:p>
          <a:p>
            <a:r>
              <a:rPr lang="en-US" dirty="0">
                <a:solidFill>
                  <a:srgbClr val="FFFFFF"/>
                </a:solidFill>
              </a:rPr>
              <a:t>Can lead to overfitting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1" r="3" b="3"/>
          <a:stretch/>
        </p:blipFill>
        <p:spPr>
          <a:xfrm>
            <a:off x="2047973" y="1092377"/>
            <a:ext cx="3269751" cy="46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3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of Increasing Learners on Decision Boundary</a:t>
            </a:r>
          </a:p>
        </p:txBody>
      </p:sp>
      <p:pic>
        <p:nvPicPr>
          <p:cNvPr id="3074" name="Picture 2" descr="http://perclass.com/doc/kb/images/16_adaboost_decision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0950" y="2379514"/>
            <a:ext cx="10179050" cy="340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45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836491"/>
              </p:ext>
            </p:extLst>
          </p:nvPr>
        </p:nvGraphicFramePr>
        <p:xfrm>
          <a:off x="1250950" y="2286000"/>
          <a:ext cx="101790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525">
                  <a:extLst>
                    <a:ext uri="{9D8B030D-6E8A-4147-A177-3AD203B41FA5}">
                      <a16:colId xmlns:a16="http://schemas.microsoft.com/office/drawing/2014/main" val="3145429887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3978554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Set Log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018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Kaggle</a:t>
                      </a:r>
                      <a:r>
                        <a:rPr lang="en-US" dirty="0"/>
                        <a:t> 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0.55872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99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Previous Year 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4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66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Boosted Logistic</a:t>
                      </a:r>
                      <a:r>
                        <a:rPr lang="en-US" baseline="0" dirty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51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0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for this year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5681782" cy="23126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more aggregate statistics like </a:t>
            </a:r>
            <a:r>
              <a:rPr lang="en-US" dirty="0" err="1"/>
              <a:t>eFG</a:t>
            </a:r>
            <a:r>
              <a:rPr lang="en-US" dirty="0"/>
              <a:t>%, TS%, etc.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Try Random Forests</a:t>
            </a:r>
          </a:p>
          <a:p>
            <a:r>
              <a:rPr lang="en-US" dirty="0"/>
              <a:t>Instead of dropping earlier games, maybe weight them less  but still account for them.</a:t>
            </a:r>
          </a:p>
          <a:p>
            <a:r>
              <a:rPr lang="en-US" dirty="0"/>
              <a:t>Get the NN to actually work…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 descr="http://vignette2.wikia.nocookie.net/animal-jam-clans-1/images/7/72/Chuck-Norris-Thumbs-Up-Meme-16.jpg/revision/latest?cb=20160626183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460" y="1895383"/>
            <a:ext cx="4827973" cy="350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29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450</TotalTime>
  <Words>356</Words>
  <Application>Microsoft Office PowerPoint</Application>
  <PresentationFormat>Widescreen</PresentationFormat>
  <Paragraphs>74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Impact</vt:lpstr>
      <vt:lpstr>Badge</vt:lpstr>
      <vt:lpstr>Using Machine Learning to Predict March Madness</vt:lpstr>
      <vt:lpstr>What is March Madness?</vt:lpstr>
      <vt:lpstr>Data</vt:lpstr>
      <vt:lpstr>Performance Measure</vt:lpstr>
      <vt:lpstr>Models</vt:lpstr>
      <vt:lpstr>Boosting Ensemble</vt:lpstr>
      <vt:lpstr>Effect of Increasing Learners on Decision Boundary</vt:lpstr>
      <vt:lpstr>Results</vt:lpstr>
      <vt:lpstr>Changes for this year </vt:lpstr>
      <vt:lpstr>Resources</vt:lpstr>
      <vt:lpstr>Elo Suppl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to Predict March Madness</dc:title>
  <dc:creator>Sarick Shah</dc:creator>
  <cp:lastModifiedBy>Sarick Shah</cp:lastModifiedBy>
  <cp:revision>30</cp:revision>
  <dcterms:created xsi:type="dcterms:W3CDTF">2016-09-30T02:57:00Z</dcterms:created>
  <dcterms:modified xsi:type="dcterms:W3CDTF">2016-09-30T20:35:26Z</dcterms:modified>
</cp:coreProperties>
</file>