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0" r:id="rId3"/>
    <p:sldId id="259" r:id="rId4"/>
    <p:sldId id="257" r:id="rId5"/>
    <p:sldId id="262" r:id="rId6"/>
    <p:sldId id="264" r:id="rId7"/>
    <p:sldId id="261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7,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42956"/>
            <a:ext cx="7772400" cy="4571999"/>
          </a:xfrm>
        </p:spPr>
        <p:txBody>
          <a:bodyPr/>
          <a:lstStyle/>
          <a:p>
            <a:r>
              <a:rPr lang="en-US" sz="4400" dirty="0" smtClean="0"/>
              <a:t>Luther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D.H. Kim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7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964663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Film market </a:t>
            </a:r>
            <a:r>
              <a:rPr lang="en-US" dirty="0" smtClean="0"/>
              <a:t>is </a:t>
            </a:r>
            <a:r>
              <a:rPr lang="en-US" dirty="0" smtClean="0"/>
              <a:t>robust </a:t>
            </a:r>
            <a:r>
              <a:rPr lang="en-US" dirty="0" smtClean="0"/>
              <a:t>despite competitiveness </a:t>
            </a:r>
            <a:endParaRPr lang="en-US" dirty="0" smtClean="0"/>
          </a:p>
          <a:p>
            <a:pPr marL="800100" lvl="1" indent="-342900">
              <a:buFontTx/>
              <a:buChar char="-"/>
            </a:pPr>
            <a:r>
              <a:rPr lang="en-US" dirty="0" smtClean="0"/>
              <a:t>600 MPAA rated movies each year 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50,000 </a:t>
            </a:r>
            <a:r>
              <a:rPr lang="en-US" dirty="0" smtClean="0"/>
              <a:t>total films globally</a:t>
            </a:r>
          </a:p>
          <a:p>
            <a:pPr lvl="1" indent="0">
              <a:buNone/>
            </a:pPr>
            <a:r>
              <a:rPr lang="en-US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Over </a:t>
            </a:r>
            <a:r>
              <a:rPr lang="en-US" dirty="0" smtClean="0"/>
              <a:t>80% of movies fail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Growth concentrated in the big “6”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 smtClean="0"/>
              <a:t>80% market share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365" y="4069664"/>
            <a:ext cx="3878805" cy="2697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860" y="1401926"/>
            <a:ext cx="3972591" cy="26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5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203"/>
            <a:ext cx="8325324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Problem to investigate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Which movies perform well on revenue? 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Rationale: </a:t>
            </a:r>
            <a:r>
              <a:rPr lang="en-US" b="0" dirty="0" smtClean="0"/>
              <a:t>interest for this investigation is </a:t>
            </a:r>
            <a:r>
              <a:rPr lang="en-US" b="0" dirty="0" smtClean="0"/>
              <a:t>not the profitability of studios, but the preference of consumers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410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The Numbers 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Database of 5321 </a:t>
            </a:r>
            <a:r>
              <a:rPr lang="en-US" dirty="0" smtClean="0"/>
              <a:t>movies </a:t>
            </a:r>
          </a:p>
          <a:p>
            <a:pPr marL="800100" lvl="1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Reservations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 smtClean="0"/>
              <a:t>Not scaled for FX adjustments or inflation</a:t>
            </a:r>
            <a:endParaRPr lang="en-US" dirty="0"/>
          </a:p>
          <a:p>
            <a:pPr marL="800100" lvl="1" indent="-342900">
              <a:buFontTx/>
              <a:buChar char="-"/>
            </a:pPr>
            <a:r>
              <a:rPr lang="en-US" dirty="0" smtClean="0"/>
              <a:t>Measuring mistakes 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Missing values (opted not to impute missing values)</a:t>
            </a:r>
          </a:p>
          <a:p>
            <a:pPr marL="800100" lvl="1" indent="-342900">
              <a:buFontTx/>
              <a:buChar char="-"/>
            </a:pPr>
            <a:endParaRPr lang="en-US" dirty="0" smtClean="0"/>
          </a:p>
          <a:p>
            <a:pPr marL="800100" lvl="1" indent="-342900">
              <a:buFontTx/>
              <a:buChar char="-"/>
            </a:pPr>
            <a:endParaRPr lang="en-US" dirty="0" smtClean="0"/>
          </a:p>
          <a:p>
            <a:pPr marL="800100" lvl="1" indent="-34290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540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98497"/>
            <a:ext cx="7620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Regressand</a:t>
            </a:r>
            <a:r>
              <a:rPr lang="en-US" b="0" dirty="0"/>
              <a:t> – Box office revenue (more or less ticket sales)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Regressors</a:t>
            </a:r>
            <a:r>
              <a:rPr lang="en-US" b="0" dirty="0"/>
              <a:t> – Genre, Release Year</a:t>
            </a:r>
            <a:r>
              <a:rPr lang="en-US" b="0" dirty="0" smtClean="0"/>
              <a:t>, Production Budget, </a:t>
            </a:r>
            <a:r>
              <a:rPr lang="is-IS" b="0" dirty="0" smtClean="0"/>
              <a:t>… </a:t>
            </a:r>
            <a:r>
              <a:rPr lang="is-IS" b="0" dirty="0"/>
              <a:t>and </a:t>
            </a:r>
            <a:r>
              <a:rPr lang="is-IS" b="0" dirty="0" smtClean="0"/>
              <a:t>other </a:t>
            </a:r>
            <a:r>
              <a:rPr lang="is-IS" b="0" dirty="0"/>
              <a:t>reliable and measurable parameters by data set </a:t>
            </a:r>
            <a:endParaRPr lang="is-IS" b="0" dirty="0" smtClean="0"/>
          </a:p>
          <a:p>
            <a:pPr marL="342900" indent="-342900">
              <a:buFont typeface="Arial"/>
              <a:buChar char="•"/>
            </a:pPr>
            <a:endParaRPr lang="is-IS" b="0" dirty="0"/>
          </a:p>
          <a:p>
            <a:pPr marL="342900" indent="-342900">
              <a:buFont typeface="Arial"/>
              <a:buChar char="•"/>
            </a:pPr>
            <a:r>
              <a:rPr lang="is-IS" b="0" dirty="0" smtClean="0"/>
              <a:t>3281 data points x 35 parameters </a:t>
            </a:r>
          </a:p>
        </p:txBody>
      </p:sp>
    </p:spTree>
    <p:extLst>
      <p:ext uri="{BB962C8B-B14F-4D97-AF65-F5344CB8AC3E}">
        <p14:creationId xmlns:p14="http://schemas.microsoft.com/office/powerpoint/2010/main" val="131715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1200468"/>
            <a:ext cx="9010650" cy="1371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Fitted vs. Actual on Train</a:t>
            </a:r>
            <a:endParaRPr lang="en-US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143500" y="1191914"/>
            <a:ext cx="901065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Fitted vs. actual </a:t>
            </a:r>
            <a:r>
              <a:rPr lang="en-US" sz="1800" dirty="0" smtClean="0"/>
              <a:t>on</a:t>
            </a:r>
            <a:r>
              <a:rPr lang="en-US" sz="1600" dirty="0" smtClean="0"/>
              <a:t> test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924175"/>
            <a:ext cx="3665763" cy="2632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2886075"/>
            <a:ext cx="3665763" cy="266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9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755473"/>
            <a:ext cx="83865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CV Scores: 0.8982948   </a:t>
            </a:r>
            <a:r>
              <a:rPr lang="en-US" dirty="0"/>
              <a:t>0.89324894  0.91377667  0.91753944  </a:t>
            </a:r>
            <a:r>
              <a:rPr lang="en-US" dirty="0" smtClean="0"/>
              <a:t>0.90100841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CV Mean </a:t>
            </a:r>
            <a:r>
              <a:rPr lang="en-US" dirty="0"/>
              <a:t>Score:  </a:t>
            </a:r>
            <a:r>
              <a:rPr lang="en-US" dirty="0" smtClean="0"/>
              <a:t>0.90477365523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168641"/>
            <a:ext cx="34804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R-squared: 0.785177847709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Adj. R-squared: 0.633846372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575371"/>
            <a:ext cx="35189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s-IS" dirty="0" smtClean="0"/>
              <a:t>MSE: 6.4 tr</a:t>
            </a:r>
          </a:p>
          <a:p>
            <a:pPr marL="285750" indent="-285750">
              <a:buFont typeface="Arial"/>
              <a:buChar char="•"/>
            </a:pPr>
            <a:endParaRPr lang="is-I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AVG Benchmark MSE: 29.8 </a:t>
            </a:r>
            <a:r>
              <a:rPr lang="en-US" dirty="0" err="1" smtClean="0"/>
              <a:t>tr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80048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98001" cy="4773720"/>
          </a:xfrm>
        </p:spPr>
        <p:txBody>
          <a:bodyPr/>
          <a:lstStyle/>
          <a:p>
            <a:r>
              <a:rPr lang="en-US" dirty="0" smtClean="0"/>
              <a:t>Commentary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www.pwc.com</a:t>
            </a:r>
            <a:r>
              <a:rPr lang="en-US" dirty="0" smtClean="0"/>
              <a:t>/</a:t>
            </a:r>
            <a:r>
              <a:rPr lang="en-US" dirty="0" err="1" smtClean="0"/>
              <a:t>gx</a:t>
            </a:r>
            <a:r>
              <a:rPr lang="en-US" dirty="0" smtClean="0"/>
              <a:t>/en/industries/</a:t>
            </a:r>
            <a:r>
              <a:rPr lang="en-US" dirty="0" err="1" smtClean="0"/>
              <a:t>entertainement</a:t>
            </a:r>
            <a:r>
              <a:rPr lang="en-US" dirty="0" smtClean="0"/>
              <a:t>-media/</a:t>
            </a:r>
            <a:r>
              <a:rPr lang="en-US" dirty="0" err="1" smtClean="0"/>
              <a:t>outlook.html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www.the-numbers.com</a:t>
            </a:r>
            <a:r>
              <a:rPr lang="en-US" dirty="0" smtClean="0"/>
              <a:t>/movie/budgets/all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8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271</TotalTime>
  <Words>217</Words>
  <Application>Microsoft Macintosh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Luther</vt:lpstr>
      <vt:lpstr>The narrative</vt:lpstr>
      <vt:lpstr>Problem to investigate </vt:lpstr>
      <vt:lpstr>Dataset</vt:lpstr>
      <vt:lpstr>Parameters</vt:lpstr>
      <vt:lpstr>Fitted vs. Actual on Train</vt:lpstr>
      <vt:lpstr>performance</vt:lpstr>
      <vt:lpstr>Commentary…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box office movie</dc:title>
  <dc:creator>robby kim</dc:creator>
  <cp:lastModifiedBy>robby kim</cp:lastModifiedBy>
  <cp:revision>18</cp:revision>
  <dcterms:created xsi:type="dcterms:W3CDTF">2016-10-07T13:09:53Z</dcterms:created>
  <dcterms:modified xsi:type="dcterms:W3CDTF">2016-10-07T17:54:52Z</dcterms:modified>
</cp:coreProperties>
</file>