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265" r:id="rId4"/>
    <p:sldId id="276" r:id="rId5"/>
    <p:sldId id="258" r:id="rId6"/>
    <p:sldId id="260" r:id="rId7"/>
    <p:sldId id="268" r:id="rId8"/>
    <p:sldId id="271" r:id="rId9"/>
    <p:sldId id="269" r:id="rId10"/>
    <p:sldId id="270" r:id="rId11"/>
    <p:sldId id="277" r:id="rId12"/>
    <p:sldId id="261" r:id="rId13"/>
    <p:sldId id="273" r:id="rId14"/>
    <p:sldId id="274" r:id="rId15"/>
    <p:sldId id="275" r:id="rId16"/>
    <p:sldId id="26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2" autoAdjust="0"/>
    <p:restoredTop sz="86483" autoAdjust="0"/>
  </p:normalViewPr>
  <p:slideViewPr>
    <p:cSldViewPr snapToGrid="0" snapToObjects="1">
      <p:cViewPr>
        <p:scale>
          <a:sx n="103" d="100"/>
          <a:sy n="103" d="100"/>
        </p:scale>
        <p:origin x="-7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17F0A-7780-EA4B-8109-53661D9B62DB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6CFD-37E4-234F-BFB6-FF0193A8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6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26CFD-37E4-234F-BFB6-FF0193A837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7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26CFD-37E4-234F-BFB6-FF0193A837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7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16-11-11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microsoft.com/office/2007/relationships/hdphoto" Target="../media/hdphoto7.wdp"/><Relationship Id="rId6" Type="http://schemas.openxmlformats.org/officeDocument/2006/relationships/image" Target="../media/image7.png"/><Relationship Id="rId7" Type="http://schemas.microsoft.com/office/2007/relationships/hdphoto" Target="../media/hdphoto8.wdp"/><Relationship Id="rId8" Type="http://schemas.openxmlformats.org/officeDocument/2006/relationships/image" Target="../media/image6.png"/><Relationship Id="rId9" Type="http://schemas.microsoft.com/office/2007/relationships/hdphoto" Target="../media/hdphoto5.wdp"/><Relationship Id="rId10" Type="http://schemas.openxmlformats.org/officeDocument/2006/relationships/image" Target="../media/image5.png"/><Relationship Id="rId11" Type="http://schemas.microsoft.com/office/2007/relationships/hdphoto" Target="../media/hdphoto9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1" Type="http://schemas.microsoft.com/office/2007/relationships/hdphoto" Target="../media/hdphoto13.wdp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microsoft.com/office/2007/relationships/hdphoto" Target="../media/hdphoto10.wdp"/><Relationship Id="rId6" Type="http://schemas.openxmlformats.org/officeDocument/2006/relationships/image" Target="../media/image7.png"/><Relationship Id="rId7" Type="http://schemas.microsoft.com/office/2007/relationships/hdphoto" Target="../media/hdphoto11.wdp"/><Relationship Id="rId8" Type="http://schemas.openxmlformats.org/officeDocument/2006/relationships/image" Target="../media/image6.png"/><Relationship Id="rId9" Type="http://schemas.microsoft.com/office/2007/relationships/hdphoto" Target="../media/hdphoto12.wdp"/><Relationship Id="rId10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2.wdp"/><Relationship Id="rId5" Type="http://schemas.openxmlformats.org/officeDocument/2006/relationships/image" Target="../media/image5.png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4.wdp"/><Relationship Id="rId5" Type="http://schemas.openxmlformats.org/officeDocument/2006/relationships/image" Target="../media/image6.png"/><Relationship Id="rId6" Type="http://schemas.microsoft.com/office/2007/relationships/hdphoto" Target="../media/hdphoto5.wdp"/><Relationship Id="rId7" Type="http://schemas.openxmlformats.org/officeDocument/2006/relationships/image" Target="../media/image5.png"/><Relationship Id="rId8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Mental Health Tracking with NLP</a:t>
            </a:r>
            <a:endParaRPr lang="en-US" dirty="0"/>
          </a:p>
        </p:txBody>
      </p:sp>
      <p:pic>
        <p:nvPicPr>
          <p:cNvPr id="3" name="Picture 2" descr="emoji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52" y="2071270"/>
            <a:ext cx="4130444" cy="41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Bob’s Emotional Arc</a:t>
            </a:r>
            <a:endParaRPr lang="en-US" dirty="0"/>
          </a:p>
        </p:txBody>
      </p:sp>
      <p:pic>
        <p:nvPicPr>
          <p:cNvPr id="4" name="Picture 3" descr="FletcherAr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9" r="5291"/>
          <a:stretch/>
        </p:blipFill>
        <p:spPr>
          <a:xfrm>
            <a:off x="284163" y="2570960"/>
            <a:ext cx="8660190" cy="426985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064907" y="2581982"/>
            <a:ext cx="110968" cy="2892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37097" y="1935651"/>
            <a:ext cx="2173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I’M STILL UNEMPLOYED!!! </a:t>
            </a:r>
          </a:p>
        </p:txBody>
      </p:sp>
      <p:pic>
        <p:nvPicPr>
          <p:cNvPr id="6" name="Picture 5" descr="laughing-smiley-cries-tears-of-joy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99" y="5578097"/>
            <a:ext cx="654977" cy="654977"/>
          </a:xfrm>
          <a:prstGeom prst="rect">
            <a:avLst/>
          </a:prstGeom>
        </p:spPr>
      </p:pic>
      <p:pic>
        <p:nvPicPr>
          <p:cNvPr id="7" name="Picture 6" descr="big-smile-smiley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50" y="3769398"/>
            <a:ext cx="641938" cy="617687"/>
          </a:xfrm>
          <a:prstGeom prst="rect">
            <a:avLst/>
          </a:prstGeom>
        </p:spPr>
      </p:pic>
      <p:pic>
        <p:nvPicPr>
          <p:cNvPr id="8" name="Picture 7" descr="x-eyes-facebook-emoticon.png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814" b="85223" l="4646" r="765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557" r="22507" b="14234"/>
          <a:stretch/>
        </p:blipFill>
        <p:spPr>
          <a:xfrm>
            <a:off x="2127754" y="5264477"/>
            <a:ext cx="676366" cy="641109"/>
          </a:xfrm>
          <a:prstGeom prst="rect">
            <a:avLst/>
          </a:prstGeom>
        </p:spPr>
      </p:pic>
      <p:pic>
        <p:nvPicPr>
          <p:cNvPr id="11" name="Picture 10" descr="happy-smiley.png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0000" l="24583" r="77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12" r="25033" b="14414"/>
          <a:stretch/>
        </p:blipFill>
        <p:spPr>
          <a:xfrm>
            <a:off x="1268938" y="2489649"/>
            <a:ext cx="728470" cy="64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9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Bob’s Emotional Arc</a:t>
            </a:r>
            <a:endParaRPr lang="en-US" dirty="0"/>
          </a:p>
        </p:txBody>
      </p:sp>
      <p:pic>
        <p:nvPicPr>
          <p:cNvPr id="4" name="Picture 3" descr="FletcherAr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9" r="5291"/>
          <a:stretch/>
        </p:blipFill>
        <p:spPr>
          <a:xfrm>
            <a:off x="284163" y="2570960"/>
            <a:ext cx="8660190" cy="4269851"/>
          </a:xfrm>
          <a:prstGeom prst="rect">
            <a:avLst/>
          </a:prstGeom>
        </p:spPr>
      </p:pic>
      <p:pic>
        <p:nvPicPr>
          <p:cNvPr id="6" name="Picture 5" descr="laughing-smiley-cries-tears-of-joy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99" y="5578097"/>
            <a:ext cx="654977" cy="654977"/>
          </a:xfrm>
          <a:prstGeom prst="rect">
            <a:avLst/>
          </a:prstGeom>
        </p:spPr>
      </p:pic>
      <p:pic>
        <p:nvPicPr>
          <p:cNvPr id="7" name="Picture 6" descr="big-smile-smiley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50" y="3769398"/>
            <a:ext cx="641938" cy="617687"/>
          </a:xfrm>
          <a:prstGeom prst="rect">
            <a:avLst/>
          </a:prstGeom>
        </p:spPr>
      </p:pic>
      <p:pic>
        <p:nvPicPr>
          <p:cNvPr id="8" name="Picture 7" descr="x-eyes-facebook-emoticon.png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814" b="85223" l="4646" r="765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557" r="22507" b="14234"/>
          <a:stretch/>
        </p:blipFill>
        <p:spPr>
          <a:xfrm>
            <a:off x="2127754" y="5264477"/>
            <a:ext cx="676366" cy="641109"/>
          </a:xfrm>
          <a:prstGeom prst="rect">
            <a:avLst/>
          </a:prstGeom>
        </p:spPr>
      </p:pic>
      <p:pic>
        <p:nvPicPr>
          <p:cNvPr id="11" name="Picture 10" descr="happy-smiley.png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0000" l="24583" r="77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12" r="25033" b="14414"/>
          <a:stretch/>
        </p:blipFill>
        <p:spPr>
          <a:xfrm>
            <a:off x="1268938" y="2489649"/>
            <a:ext cx="728470" cy="641107"/>
          </a:xfrm>
          <a:prstGeom prst="rect">
            <a:avLst/>
          </a:prstGeom>
        </p:spPr>
      </p:pic>
      <p:pic>
        <p:nvPicPr>
          <p:cNvPr id="3" name="Picture 2" descr="Hmm_Emoticon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88" y="4845731"/>
            <a:ext cx="644818" cy="64481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8041067" y="2712378"/>
            <a:ext cx="110968" cy="186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31432" y="2201628"/>
            <a:ext cx="217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I’m</a:t>
            </a:r>
            <a:r>
              <a:rPr lang="is-IS" dirty="0" smtClean="0"/>
              <a:t>….Metis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573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Annual Cycle</a:t>
            </a:r>
            <a:r>
              <a:rPr lang="is-IS" dirty="0" smtClean="0"/>
              <a:t>…but why?</a:t>
            </a:r>
            <a:endParaRPr lang="en-US" dirty="0"/>
          </a:p>
        </p:txBody>
      </p:sp>
      <p:pic>
        <p:nvPicPr>
          <p:cNvPr id="4" name="Picture 3" descr="FletcherArc (1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59" r="4534"/>
          <a:stretch/>
        </p:blipFill>
        <p:spPr>
          <a:xfrm>
            <a:off x="128836" y="2256205"/>
            <a:ext cx="8729414" cy="38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Have SAD?</a:t>
            </a:r>
            <a:endParaRPr lang="en-US" dirty="0"/>
          </a:p>
        </p:txBody>
      </p:sp>
      <p:pic>
        <p:nvPicPr>
          <p:cNvPr id="4" name="Picture 3" descr="FletcherSeasonalit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2"/>
          <a:stretch/>
        </p:blipFill>
        <p:spPr>
          <a:xfrm>
            <a:off x="284163" y="1729154"/>
            <a:ext cx="8532140" cy="5128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73145" y="3254853"/>
            <a:ext cx="105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Canadian </a:t>
            </a:r>
          </a:p>
          <a:p>
            <a:pPr algn="ctr"/>
            <a:r>
              <a:rPr lang="en-US" dirty="0" smtClean="0"/>
              <a:t>Winter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0990" y="3254853"/>
            <a:ext cx="105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Canadian </a:t>
            </a:r>
          </a:p>
          <a:p>
            <a:pPr algn="ctr"/>
            <a:r>
              <a:rPr lang="en-US" dirty="0" smtClean="0"/>
              <a:t>Winter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0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Have SAD?</a:t>
            </a:r>
            <a:endParaRPr lang="en-US" dirty="0"/>
          </a:p>
        </p:txBody>
      </p:sp>
      <p:pic>
        <p:nvPicPr>
          <p:cNvPr id="3" name="Picture 2" descr="FletcherSeasonScatt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5" r="5073"/>
          <a:stretch/>
        </p:blipFill>
        <p:spPr>
          <a:xfrm>
            <a:off x="3082421" y="1730250"/>
            <a:ext cx="5375741" cy="4980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143" y="3575407"/>
            <a:ext cx="193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 z-score vs. </a:t>
            </a:r>
          </a:p>
          <a:p>
            <a:pPr algn="ctr"/>
            <a:r>
              <a:rPr lang="en-US" dirty="0" smtClean="0"/>
              <a:t>Cloud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5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Tale of Two Relationships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781" y="1947980"/>
            <a:ext cx="519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NRC Word-Emotion Association Lexicon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6" r="6081"/>
          <a:stretch/>
        </p:blipFill>
        <p:spPr>
          <a:xfrm>
            <a:off x="284163" y="2391285"/>
            <a:ext cx="8574087" cy="43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8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Tale of Two Relationships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781" y="1947980"/>
            <a:ext cx="519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NRC Word-Emotion Association Lexicon</a:t>
            </a:r>
            <a:endParaRPr lang="en-US" dirty="0"/>
          </a:p>
        </p:txBody>
      </p:sp>
      <p:pic>
        <p:nvPicPr>
          <p:cNvPr id="5" name="Picture 4" descr="FletcherEmotion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4" r="5612"/>
          <a:stretch/>
        </p:blipFill>
        <p:spPr>
          <a:xfrm>
            <a:off x="247173" y="2456020"/>
            <a:ext cx="8630777" cy="434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4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429" y="2133600"/>
            <a:ext cx="7619743" cy="3992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Mental health history tracking for patients</a:t>
            </a:r>
          </a:p>
          <a:p>
            <a:r>
              <a:rPr lang="en-US" dirty="0" smtClean="0"/>
              <a:t>Extreme event onset detection warnings</a:t>
            </a:r>
          </a:p>
          <a:p>
            <a:pPr lvl="1"/>
            <a:r>
              <a:rPr lang="en-US" dirty="0" smtClean="0"/>
              <a:t>Suicide risk</a:t>
            </a:r>
          </a:p>
          <a:p>
            <a:pPr lvl="1"/>
            <a:r>
              <a:rPr lang="en-US" dirty="0" smtClean="0"/>
              <a:t>Anxiety attacks</a:t>
            </a:r>
          </a:p>
          <a:p>
            <a:pPr lvl="1"/>
            <a:r>
              <a:rPr lang="en-US" dirty="0" smtClean="0"/>
              <a:t>Manic episodes</a:t>
            </a:r>
          </a:p>
          <a:p>
            <a:r>
              <a:rPr lang="en-US" dirty="0" smtClean="0"/>
              <a:t>Communication coaching/therapy</a:t>
            </a:r>
          </a:p>
          <a:p>
            <a:pPr lvl="1"/>
            <a:r>
              <a:rPr lang="en-US" dirty="0" smtClean="0"/>
              <a:t>Maybe an app that predicts the onset of fights</a:t>
            </a:r>
          </a:p>
          <a:p>
            <a:pPr lvl="2"/>
            <a:r>
              <a:rPr lang="en-US" dirty="0" smtClean="0"/>
              <a:t>“I’m sorry Dave, I’m afraid I can’t let you say that to her </a:t>
            </a:r>
            <a:r>
              <a:rPr lang="is-IS" dirty="0" smtClean="0"/>
              <a:t>for your own safety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54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049" y="1886858"/>
            <a:ext cx="8471202" cy="4729238"/>
          </a:xfrm>
        </p:spPr>
        <p:txBody>
          <a:bodyPr/>
          <a:lstStyle/>
          <a:p>
            <a:r>
              <a:rPr lang="en-US" dirty="0" smtClean="0"/>
              <a:t>Use NLP techniques to get better insight into:</a:t>
            </a:r>
          </a:p>
          <a:p>
            <a:pPr lvl="1"/>
            <a:r>
              <a:rPr lang="en-US" dirty="0" smtClean="0"/>
              <a:t>My emotional arc</a:t>
            </a:r>
          </a:p>
          <a:p>
            <a:pPr lvl="2"/>
            <a:r>
              <a:rPr lang="en-US" dirty="0" smtClean="0"/>
              <a:t>How my outward persona changes over time</a:t>
            </a:r>
          </a:p>
          <a:p>
            <a:pPr lvl="2"/>
            <a:r>
              <a:rPr lang="en-US" dirty="0" smtClean="0"/>
              <a:t>Am I becoming more cheerful?</a:t>
            </a:r>
          </a:p>
          <a:p>
            <a:pPr lvl="2"/>
            <a:r>
              <a:rPr lang="en-US" dirty="0" smtClean="0"/>
              <a:t>Am I becoming a negative </a:t>
            </a:r>
            <a:r>
              <a:rPr lang="en-US" dirty="0" err="1" smtClean="0"/>
              <a:t>nancy</a:t>
            </a:r>
            <a:r>
              <a:rPr lang="en-US" dirty="0" smtClean="0"/>
              <a:t>?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How did relationships progress?</a:t>
            </a:r>
          </a:p>
          <a:p>
            <a:pPr lvl="2"/>
            <a:r>
              <a:rPr lang="en-US" dirty="0" smtClean="0"/>
              <a:t>How did my relationships evolve emotionally?</a:t>
            </a:r>
          </a:p>
          <a:p>
            <a:pPr lvl="2"/>
            <a:r>
              <a:rPr lang="en-US" dirty="0" smtClean="0"/>
              <a:t>Were there warning signs in the data from my previous relationship?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2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2183653"/>
            <a:ext cx="7076747" cy="3851871"/>
          </a:xfrm>
        </p:spPr>
        <p:txBody>
          <a:bodyPr>
            <a:normAutofit/>
          </a:bodyPr>
          <a:lstStyle/>
          <a:p>
            <a:r>
              <a:rPr lang="en-US" dirty="0" smtClean="0"/>
              <a:t>~ 160,000 Facebook chat messages sent/received</a:t>
            </a:r>
          </a:p>
          <a:p>
            <a:r>
              <a:rPr lang="en-US" dirty="0" smtClean="0"/>
              <a:t>~ 350,000 MSN chat messages sent/received</a:t>
            </a:r>
          </a:p>
          <a:p>
            <a:r>
              <a:rPr lang="en-US" dirty="0" smtClean="0"/>
              <a:t>Spanned over 10 years (~140 </a:t>
            </a:r>
            <a:r>
              <a:rPr lang="en-US" dirty="0" err="1" smtClean="0"/>
              <a:t>msg</a:t>
            </a:r>
            <a:r>
              <a:rPr lang="en-US" dirty="0" smtClean="0"/>
              <a:t>/day)</a:t>
            </a:r>
          </a:p>
          <a:p>
            <a:r>
              <a:rPr lang="en-US" dirty="0"/>
              <a:t>~ 5 million </a:t>
            </a:r>
            <a:r>
              <a:rPr lang="en-US" dirty="0" smtClean="0"/>
              <a:t>words</a:t>
            </a:r>
          </a:p>
        </p:txBody>
      </p:sp>
      <p:pic>
        <p:nvPicPr>
          <p:cNvPr id="6" name="Picture 5" descr="MSN-Messeng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3760342"/>
            <a:ext cx="1419337" cy="1419337"/>
          </a:xfrm>
          <a:prstGeom prst="rect">
            <a:avLst/>
          </a:prstGeom>
        </p:spPr>
      </p:pic>
      <p:pic>
        <p:nvPicPr>
          <p:cNvPr id="7" name="Picture 6" descr="223029_10150172893032200_682499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2293821"/>
            <a:ext cx="1292817" cy="11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5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2183653"/>
            <a:ext cx="7076747" cy="3851871"/>
          </a:xfrm>
        </p:spPr>
        <p:txBody>
          <a:bodyPr>
            <a:normAutofit/>
          </a:bodyPr>
          <a:lstStyle/>
          <a:p>
            <a:r>
              <a:rPr lang="en-US" dirty="0" smtClean="0"/>
              <a:t>~ 160,000 Facebook chat messages sent/received</a:t>
            </a:r>
          </a:p>
          <a:p>
            <a:r>
              <a:rPr lang="en-US" dirty="0" smtClean="0"/>
              <a:t>~ 350,000 MSN chat messages sent/received</a:t>
            </a:r>
          </a:p>
          <a:p>
            <a:r>
              <a:rPr lang="en-US" dirty="0" smtClean="0"/>
              <a:t>Spanned over 10 years (~140 </a:t>
            </a:r>
            <a:r>
              <a:rPr lang="en-US" dirty="0" err="1" smtClean="0"/>
              <a:t>msg</a:t>
            </a:r>
            <a:r>
              <a:rPr lang="en-US" dirty="0" smtClean="0"/>
              <a:t>/day)</a:t>
            </a:r>
          </a:p>
          <a:p>
            <a:r>
              <a:rPr lang="en-US" dirty="0"/>
              <a:t>~ 5 million </a:t>
            </a:r>
            <a:r>
              <a:rPr lang="en-US" dirty="0" smtClean="0"/>
              <a:t>words</a:t>
            </a:r>
          </a:p>
          <a:p>
            <a:r>
              <a:rPr lang="en-US" dirty="0"/>
              <a:t>M</a:t>
            </a:r>
            <a:r>
              <a:rPr lang="en-US" dirty="0" smtClean="0"/>
              <a:t>ost frequent message:</a:t>
            </a:r>
          </a:p>
        </p:txBody>
      </p:sp>
      <p:pic>
        <p:nvPicPr>
          <p:cNvPr id="4" name="Picture 3" descr="MSN-Messeng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3760342"/>
            <a:ext cx="1419337" cy="1419337"/>
          </a:xfrm>
          <a:prstGeom prst="rect">
            <a:avLst/>
          </a:prstGeom>
        </p:spPr>
      </p:pic>
      <p:pic>
        <p:nvPicPr>
          <p:cNvPr id="5" name="Picture 4" descr="223029_10150172893032200_682499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2293821"/>
            <a:ext cx="1292817" cy="11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9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2183653"/>
            <a:ext cx="7076747" cy="3851871"/>
          </a:xfrm>
        </p:spPr>
        <p:txBody>
          <a:bodyPr>
            <a:normAutofit/>
          </a:bodyPr>
          <a:lstStyle/>
          <a:p>
            <a:r>
              <a:rPr lang="en-US" dirty="0" smtClean="0"/>
              <a:t>~ 160,000 Facebook chat messages sent/received</a:t>
            </a:r>
          </a:p>
          <a:p>
            <a:r>
              <a:rPr lang="en-US" dirty="0" smtClean="0"/>
              <a:t>~ 350,000 MSN chat messages sent/received</a:t>
            </a:r>
          </a:p>
          <a:p>
            <a:r>
              <a:rPr lang="en-US" dirty="0" smtClean="0"/>
              <a:t>Spanned over 10 years (~140 </a:t>
            </a:r>
            <a:r>
              <a:rPr lang="en-US" dirty="0" err="1" smtClean="0"/>
              <a:t>msg</a:t>
            </a:r>
            <a:r>
              <a:rPr lang="en-US" dirty="0" smtClean="0"/>
              <a:t>/day)</a:t>
            </a:r>
          </a:p>
          <a:p>
            <a:r>
              <a:rPr lang="en-US" dirty="0"/>
              <a:t>~ 5 million </a:t>
            </a:r>
            <a:r>
              <a:rPr lang="en-US" dirty="0" smtClean="0"/>
              <a:t>words</a:t>
            </a:r>
          </a:p>
          <a:p>
            <a:r>
              <a:rPr lang="en-US" dirty="0"/>
              <a:t>M</a:t>
            </a:r>
            <a:r>
              <a:rPr lang="en-US" dirty="0" smtClean="0"/>
              <a:t>ost frequent message: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800" dirty="0" err="1" smtClean="0"/>
              <a:t>lol</a:t>
            </a:r>
            <a:endParaRPr lang="en-US" sz="2800" dirty="0" smtClean="0"/>
          </a:p>
        </p:txBody>
      </p:sp>
      <p:pic>
        <p:nvPicPr>
          <p:cNvPr id="6" name="Picture 5" descr="MSN-Messeng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3760342"/>
            <a:ext cx="1419337" cy="1419337"/>
          </a:xfrm>
          <a:prstGeom prst="rect">
            <a:avLst/>
          </a:prstGeom>
        </p:spPr>
      </p:pic>
      <p:pic>
        <p:nvPicPr>
          <p:cNvPr id="7" name="Picture 6" descr="223029_10150172893032200_682499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2293821"/>
            <a:ext cx="1292817" cy="11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0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Bob’s Emotional Arc</a:t>
            </a:r>
            <a:endParaRPr lang="en-US" dirty="0"/>
          </a:p>
        </p:txBody>
      </p:sp>
      <p:pic>
        <p:nvPicPr>
          <p:cNvPr id="4" name="Picture 3" descr="FletcherAr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9" r="5291"/>
          <a:stretch/>
        </p:blipFill>
        <p:spPr>
          <a:xfrm>
            <a:off x="284163" y="2570960"/>
            <a:ext cx="8660190" cy="4269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1715" y="1972638"/>
            <a:ext cx="758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VADER Sentiment Algorithm (NLTK) + Rolling time-window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Bob’s Emotional Arc</a:t>
            </a:r>
            <a:endParaRPr lang="en-US" dirty="0"/>
          </a:p>
        </p:txBody>
      </p:sp>
      <p:pic>
        <p:nvPicPr>
          <p:cNvPr id="4" name="Picture 3" descr="FletcherAr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9" r="5291"/>
          <a:stretch/>
        </p:blipFill>
        <p:spPr>
          <a:xfrm>
            <a:off x="284163" y="2570960"/>
            <a:ext cx="8660190" cy="42698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997408" y="2489649"/>
            <a:ext cx="110968" cy="469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11034" y="2120317"/>
            <a:ext cx="159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Expectations</a:t>
            </a:r>
            <a:endParaRPr lang="en-US" dirty="0"/>
          </a:p>
        </p:txBody>
      </p:sp>
      <p:pic>
        <p:nvPicPr>
          <p:cNvPr id="9" name="Picture 8" descr="happy-smiley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000" l="24583" r="77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12" r="25033" b="14414"/>
          <a:stretch/>
        </p:blipFill>
        <p:spPr>
          <a:xfrm>
            <a:off x="1268938" y="2489649"/>
            <a:ext cx="728470" cy="64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3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Bob’s Emotional Arc</a:t>
            </a:r>
            <a:endParaRPr lang="en-US" dirty="0"/>
          </a:p>
        </p:txBody>
      </p:sp>
      <p:pic>
        <p:nvPicPr>
          <p:cNvPr id="4" name="Picture 3" descr="FletcherAr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9" r="5291"/>
          <a:stretch/>
        </p:blipFill>
        <p:spPr>
          <a:xfrm>
            <a:off x="284163" y="2570960"/>
            <a:ext cx="8660190" cy="42698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465937" y="2304983"/>
            <a:ext cx="554834" cy="2836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5937" y="1935651"/>
            <a:ext cx="159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reality</a:t>
            </a:r>
            <a:endParaRPr lang="en-US" dirty="0"/>
          </a:p>
        </p:txBody>
      </p:sp>
      <p:pic>
        <p:nvPicPr>
          <p:cNvPr id="3" name="Picture 2" descr="x-eyes-facebook-emoticon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814" b="85223" l="4646" r="765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557" r="22507" b="14234"/>
          <a:stretch/>
        </p:blipFill>
        <p:spPr>
          <a:xfrm>
            <a:off x="2127754" y="5264477"/>
            <a:ext cx="676366" cy="641109"/>
          </a:xfrm>
          <a:prstGeom prst="rect">
            <a:avLst/>
          </a:prstGeom>
        </p:spPr>
      </p:pic>
      <p:pic>
        <p:nvPicPr>
          <p:cNvPr id="10" name="Picture 9" descr="happy-smiley.png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0000" l="24583" r="77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12" r="25033" b="14414"/>
          <a:stretch/>
        </p:blipFill>
        <p:spPr>
          <a:xfrm>
            <a:off x="1268938" y="2489649"/>
            <a:ext cx="728470" cy="64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2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Bob’s Emotional Arc</a:t>
            </a:r>
            <a:endParaRPr lang="en-US" dirty="0"/>
          </a:p>
        </p:txBody>
      </p:sp>
      <p:pic>
        <p:nvPicPr>
          <p:cNvPr id="4" name="Picture 3" descr="FletcherAr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9" r="5291"/>
          <a:stretch/>
        </p:blipFill>
        <p:spPr>
          <a:xfrm>
            <a:off x="284163" y="2570960"/>
            <a:ext cx="8660190" cy="42698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22135" y="1924629"/>
            <a:ext cx="2445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I’M A DOCTOR NOW!!!</a:t>
            </a:r>
          </a:p>
          <a:p>
            <a:pPr algn="ctr"/>
            <a:r>
              <a:rPr lang="en-US" dirty="0" smtClean="0"/>
              <a:t>CALL ME DOCTOR</a:t>
            </a:r>
            <a:endParaRPr lang="en-US" dirty="0"/>
          </a:p>
        </p:txBody>
      </p:sp>
      <p:pic>
        <p:nvPicPr>
          <p:cNvPr id="7" name="Picture 6" descr="big-smile-smiley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50" y="3769398"/>
            <a:ext cx="641938" cy="617687"/>
          </a:xfrm>
          <a:prstGeom prst="rect">
            <a:avLst/>
          </a:prstGeom>
        </p:spPr>
      </p:pic>
      <p:pic>
        <p:nvPicPr>
          <p:cNvPr id="10" name="Picture 9" descr="x-eyes-facebook-emoticon.png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814" b="85223" l="4646" r="765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557" r="22507" b="14234"/>
          <a:stretch/>
        </p:blipFill>
        <p:spPr>
          <a:xfrm>
            <a:off x="2127754" y="5264477"/>
            <a:ext cx="676366" cy="641109"/>
          </a:xfrm>
          <a:prstGeom prst="rect">
            <a:avLst/>
          </a:prstGeom>
        </p:spPr>
      </p:pic>
      <p:pic>
        <p:nvPicPr>
          <p:cNvPr id="11" name="Picture 10" descr="happy-smiley.png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0000" l="24583" r="77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12" r="25033" b="14414"/>
          <a:stretch/>
        </p:blipFill>
        <p:spPr>
          <a:xfrm>
            <a:off x="1268938" y="2489649"/>
            <a:ext cx="728470" cy="64110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968862" y="2581982"/>
            <a:ext cx="1866226" cy="1496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33627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288</TotalTime>
  <Words>321</Words>
  <Application>Microsoft Macintosh PowerPoint</Application>
  <PresentationFormat>On-screen Show (4:3)</PresentationFormat>
  <Paragraphs>67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Spectrum</vt:lpstr>
      <vt:lpstr>Mental Health Tracking with NLP</vt:lpstr>
      <vt:lpstr>Goal</vt:lpstr>
      <vt:lpstr>Dataset</vt:lpstr>
      <vt:lpstr>Dataset</vt:lpstr>
      <vt:lpstr>Dataset</vt:lpstr>
      <vt:lpstr>Bob’s Emotional Arc</vt:lpstr>
      <vt:lpstr>Bob’s Emotional Arc</vt:lpstr>
      <vt:lpstr>Bob’s Emotional Arc</vt:lpstr>
      <vt:lpstr>Bob’s Emotional Arc</vt:lpstr>
      <vt:lpstr>Bob’s Emotional Arc</vt:lpstr>
      <vt:lpstr>Bob’s Emotional Arc</vt:lpstr>
      <vt:lpstr>Annual Cycle…but why?</vt:lpstr>
      <vt:lpstr>Do I Have SAD?</vt:lpstr>
      <vt:lpstr>Do I Have SAD?</vt:lpstr>
      <vt:lpstr>The Tale of Two Relationships</vt:lpstr>
      <vt:lpstr>The Tale of Two Relationships</vt:lpstr>
      <vt:lpstr>Applications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Bob Tian</dc:creator>
  <cp:lastModifiedBy>Bob Tian</cp:lastModifiedBy>
  <cp:revision>26</cp:revision>
  <dcterms:created xsi:type="dcterms:W3CDTF">2016-11-05T17:46:25Z</dcterms:created>
  <dcterms:modified xsi:type="dcterms:W3CDTF">2016-11-11T18:14:38Z</dcterms:modified>
</cp:coreProperties>
</file>