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65" r:id="rId7"/>
    <p:sldId id="284" r:id="rId8"/>
    <p:sldId id="285" r:id="rId9"/>
    <p:sldId id="270" r:id="rId10"/>
    <p:sldId id="271" r:id="rId11"/>
    <p:sldId id="286" r:id="rId12"/>
    <p:sldId id="287" r:id="rId13"/>
    <p:sldId id="275" r:id="rId14"/>
    <p:sldId id="276" r:id="rId15"/>
    <p:sldId id="288" r:id="rId16"/>
    <p:sldId id="289" r:id="rId17"/>
    <p:sldId id="290" r:id="rId18"/>
    <p:sldId id="28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CC95D"/>
    <a:srgbClr val="CF6B71"/>
    <a:srgbClr val="8CC5DF"/>
    <a:srgbClr val="F6BD2A"/>
    <a:srgbClr val="E1A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66924-5B34-4342-A2E1-BE76F1067E4C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12734-37D3-474F-8EE3-C636908549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90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71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12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27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38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79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02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53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5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3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3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2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55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46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83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8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12734-37D3-474F-8EE3-C636908549F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7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9C9B6-EFEF-41CA-8878-ACD866733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A93050-9BC1-4390-9EEC-7843F35EC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DD18A-6EC2-4871-86C1-F9B6E64B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D1340-2EBD-4BDB-B20A-175CE107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176B4-B67D-4586-AFE7-5AF056F6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35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B0839-65D7-42C6-A825-6755C7D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9A11EB-C3A3-4373-9E3F-73C153C73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901C5-B7F2-414C-9238-D045BF77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C327F-473B-4616-94E9-40738893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7E3CF-B1C2-459A-AEB7-EF41258E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45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640BC-7A68-4C8E-A922-F58640F42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BBC355-FAE2-4E83-ACE6-A133BACB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38E7A-DF1D-4CC0-A5E9-5FD13D82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72D36-ACA9-4F6C-AD9C-6684A098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242CB-0F94-4E1D-8333-23B308A7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3028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A2A1F-9EFF-4726-AAF2-2BFD2187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56E40-2CFC-46EB-B109-578E9CA0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A3BBB-8B8A-4AFD-A9DA-A3D85EFE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E07DE-C100-4C9D-8F56-CF0A84F7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985A2-0CF4-4368-8FEF-DFAC0C19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5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E49A6-54F7-402A-B66F-51E539A6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72F7DA-BF46-4438-910D-4DC1436E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B47A2-F7B9-43D0-B552-9BF75B5C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414A5-28EB-4DC9-9A9F-9D6B10B3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E84D7-37A1-4C21-9F50-953643FB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63C03-AA60-4171-9920-6092FE1C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0A88F-0774-4A12-8CEE-2140B801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2755BC-8A40-4CDA-87E9-6A23320F9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3B0AF0-67FE-48CD-9F0F-16F5FFD4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FC770-3E57-4517-94D3-73A23390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1402F-E6B1-431D-B74C-B9AE9A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0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27DE9-3110-4E75-9088-EAF26AD8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ACA4F4-0244-4916-B9DD-A7FA87CD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1B2408-7BA6-466A-92EB-9D63A7C6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5940E8-4AF5-4608-8B6A-AE68BC015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C2135E-7A7F-4A51-9B2A-DDB41E47D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742EA6-250B-4528-9522-A0D8C7BA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26280B-F448-40C9-97D1-746EC9CF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205E09-F213-4C99-A126-7331BCAF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9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B4349-C2C7-489E-809C-641FDFA1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1E9880-5056-49CF-8D87-91CD7EEC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F9EF74-4C30-43F3-8161-48A28A28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1C964C-793C-4BC8-8836-C068BDFB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34DFE7-7B99-4303-9F33-C908E1C0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096D50-2437-427B-A3A1-E9A63AF5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4E6F2D-2358-4545-B31B-E4DF2D44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41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28332-D71B-4F19-900F-94314063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DC6FE-3937-42A4-819A-08C5F731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6E5E39-043D-48B4-A438-B3F32DF0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2B53C8-1649-41E3-B8FE-32E60B65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1284E-D03B-4418-8BEA-74291970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375B8-AD74-4592-92FA-F803FC6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0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59DE6-F116-4560-92CF-42C040E1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C96330-A823-45B2-8EEC-C7066A380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1CFDA1-7E36-45A4-8E34-A1A4DDE60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AA28B-EAFD-4228-8830-F5D29753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AFD3-4A7D-41D8-B8ED-5F938A2DB60A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119C1-5309-4A56-B1C2-556D2FED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0D7B1-8109-4731-B38B-B32703EC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1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02C5FC-8997-48B0-9AB1-7896C2FD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836685-8D8F-4A25-82B0-A06C8262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B99E3-E162-48FF-8108-0A68B063B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AFD3-4A7D-41D8-B8ED-5F938A2DB60A}" type="datetimeFigureOut">
              <a:rPr lang="zh-CN" altLang="en-US" smtClean="0"/>
              <a:t>2019/5/19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43851-E7F1-473C-B45F-D03AE8889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39C00-FB9D-4FD7-9E9B-07F7C77C4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5B6F-B833-46C0-95C4-678EC12C5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B%BF%E7%9C%9F%E8%BD%AF%E4%BB%B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baike.baidu.com/item/%E4%B8%BB%E6%9C%B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801CEAEB-915E-4531-A1F4-84FE0E0F390F}"/>
              </a:ext>
            </a:extLst>
          </p:cNvPr>
          <p:cNvSpPr/>
          <p:nvPr/>
        </p:nvSpPr>
        <p:spPr>
          <a:xfrm>
            <a:off x="-251637" y="5635255"/>
            <a:ext cx="12695274" cy="2604977"/>
          </a:xfrm>
          <a:prstGeom prst="ellipse">
            <a:avLst/>
          </a:prstGeom>
          <a:solidFill>
            <a:srgbClr val="F6B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546A48-FB4D-4DF2-8B97-0A28D7303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78" y="2300670"/>
            <a:ext cx="7621044" cy="4217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7041CB6-BA36-4159-95CB-D7766E514975}"/>
              </a:ext>
            </a:extLst>
          </p:cNvPr>
          <p:cNvSpPr txBox="1"/>
          <p:nvPr/>
        </p:nvSpPr>
        <p:spPr>
          <a:xfrm>
            <a:off x="1258455" y="925043"/>
            <a:ext cx="980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明黑（非商用）常规体" pitchFamily="2" charset="-122"/>
                <a:ea typeface="造字工房明黑（非商用）常规体" pitchFamily="2" charset="-122"/>
              </a:rPr>
              <a:t>招商测试环境部署培训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FD2676-5B7E-422C-8E35-AE43982FE2BF}"/>
              </a:ext>
            </a:extLst>
          </p:cNvPr>
          <p:cNvSpPr txBox="1"/>
          <p:nvPr/>
        </p:nvSpPr>
        <p:spPr>
          <a:xfrm>
            <a:off x="2886114" y="545937"/>
            <a:ext cx="6653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1600" dirty="0">
                <a:solidFill>
                  <a:srgbClr val="F6BD2A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BUSINESS REPORT 2019</a:t>
            </a:r>
            <a:endParaRPr lang="zh-CN" altLang="en-US" sz="1600" spc="1600" dirty="0">
              <a:solidFill>
                <a:srgbClr val="F6BD2A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ABC3D2E-69C9-48F9-A9E1-5E5A898AFD8A}"/>
              </a:ext>
            </a:extLst>
          </p:cNvPr>
          <p:cNvGrpSpPr/>
          <p:nvPr/>
        </p:nvGrpSpPr>
        <p:grpSpPr>
          <a:xfrm>
            <a:off x="684049" y="749745"/>
            <a:ext cx="893623" cy="915795"/>
            <a:chOff x="1796902" y="747113"/>
            <a:chExt cx="893623" cy="91579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665D1E-A0DF-4ED8-9092-45EB9E0F59D6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69D1C46-ED13-43F4-891B-9CE393538170}"/>
                </a:ext>
              </a:extLst>
            </p:cNvPr>
            <p:cNvCxnSpPr>
              <a:stCxn id="8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81BA4E6-0A5D-407A-80FC-0B3B13F396AF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998E46A-D53F-468C-BD1C-1D2C9B17E7B1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C446613-31F8-45F1-B47D-1DA573FF617A}"/>
              </a:ext>
            </a:extLst>
          </p:cNvPr>
          <p:cNvGrpSpPr/>
          <p:nvPr/>
        </p:nvGrpSpPr>
        <p:grpSpPr>
          <a:xfrm flipH="1">
            <a:off x="10933545" y="762486"/>
            <a:ext cx="893623" cy="915795"/>
            <a:chOff x="1796902" y="747113"/>
            <a:chExt cx="893623" cy="91579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0C62C9A-C188-43A4-BEB4-9CC58EC026DB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6A0689C-A48B-4D98-B078-393145124D5F}"/>
                </a:ext>
              </a:extLst>
            </p:cNvPr>
            <p:cNvCxnSpPr>
              <a:stCxn id="16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0B548D7-4E99-4EA2-8865-E77D501AD36A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FD56DAB-9D9C-4B9E-87C7-35AA90ED33C0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24C3B82-E529-452B-8C78-C6BD216161EF}"/>
              </a:ext>
            </a:extLst>
          </p:cNvPr>
          <p:cNvSpPr txBox="1"/>
          <p:nvPr/>
        </p:nvSpPr>
        <p:spPr>
          <a:xfrm>
            <a:off x="5440064" y="2111226"/>
            <a:ext cx="1723550" cy="501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讲解人：王颖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83934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5234221" y="689066"/>
            <a:ext cx="1723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部署步骤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88CC88B-31F8-44A1-A21C-DDE1D42EFD2A}"/>
              </a:ext>
            </a:extLst>
          </p:cNvPr>
          <p:cNvGrpSpPr/>
          <p:nvPr/>
        </p:nvGrpSpPr>
        <p:grpSpPr>
          <a:xfrm>
            <a:off x="1629691" y="1825167"/>
            <a:ext cx="1140566" cy="1141518"/>
            <a:chOff x="-1431964" y="3403644"/>
            <a:chExt cx="1140566" cy="1141518"/>
          </a:xfrm>
        </p:grpSpPr>
        <p:sp>
          <p:nvSpPr>
            <p:cNvPr id="26" name="Oval 88">
              <a:extLst>
                <a:ext uri="{FF2B5EF4-FFF2-40B4-BE49-F238E27FC236}">
                  <a16:creationId xmlns:a16="http://schemas.microsoft.com/office/drawing/2014/main" id="{AC9D25D1-2E65-4D46-A629-6E0B459D6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431964" y="3403644"/>
              <a:ext cx="1140566" cy="1141518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94">
              <a:extLst>
                <a:ext uri="{FF2B5EF4-FFF2-40B4-BE49-F238E27FC236}">
                  <a16:creationId xmlns:a16="http://schemas.microsoft.com/office/drawing/2014/main" id="{47E4F3EA-65D1-433F-99D1-914CB8724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300360" y="3535357"/>
              <a:ext cx="877358" cy="878091"/>
            </a:xfrm>
            <a:prstGeom prst="ellipse">
              <a:avLst/>
            </a:prstGeom>
            <a:solidFill>
              <a:srgbClr val="E1AD5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01</a:t>
              </a:r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36C9DC8-1DE0-4FD6-B935-6E6345E6F511}"/>
              </a:ext>
            </a:extLst>
          </p:cNvPr>
          <p:cNvGrpSpPr/>
          <p:nvPr/>
        </p:nvGrpSpPr>
        <p:grpSpPr>
          <a:xfrm>
            <a:off x="3358116" y="1459685"/>
            <a:ext cx="4505518" cy="1507000"/>
            <a:chOff x="1063257" y="2035928"/>
            <a:chExt cx="4505518" cy="150700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C2EC60E-E931-4B18-BCCD-61806D37E250}"/>
                </a:ext>
              </a:extLst>
            </p:cNvPr>
            <p:cNvSpPr/>
            <p:nvPr/>
          </p:nvSpPr>
          <p:spPr>
            <a:xfrm>
              <a:off x="1063257" y="2458602"/>
              <a:ext cx="3976576" cy="1020722"/>
            </a:xfrm>
            <a:prstGeom prst="rect">
              <a:avLst/>
            </a:prstGeom>
            <a:noFill/>
            <a:ln w="254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9A62B762-850F-49AA-8030-580B43B17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8962" y="2035928"/>
              <a:ext cx="1019813" cy="1507000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A47CC59-DA2C-44D5-B159-2F5E925F6058}"/>
                </a:ext>
              </a:extLst>
            </p:cNvPr>
            <p:cNvSpPr txBox="1"/>
            <p:nvPr/>
          </p:nvSpPr>
          <p:spPr>
            <a:xfrm>
              <a:off x="1078438" y="2730436"/>
              <a:ext cx="276196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获取补丁或私包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F7A3884-29B8-4B12-BA74-92B510A26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80" y="4111164"/>
            <a:ext cx="5696699" cy="31412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B8A895-082C-494D-8684-1ABC44AFF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4270" y="4111164"/>
            <a:ext cx="6896100" cy="32575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C251EF9-08E2-46C5-8EE0-DF4823294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140" y="2897152"/>
            <a:ext cx="2448852" cy="12199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EA5D36-2847-4306-ADA0-CFE4AE4E4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0595" y="3008206"/>
            <a:ext cx="47434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5080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75F74275-1E70-4CF8-B75E-1050E08920B5}"/>
              </a:ext>
            </a:extLst>
          </p:cNvPr>
          <p:cNvGrpSpPr/>
          <p:nvPr/>
        </p:nvGrpSpPr>
        <p:grpSpPr>
          <a:xfrm>
            <a:off x="3312160" y="269293"/>
            <a:ext cx="1259749" cy="1123950"/>
            <a:chOff x="1194136" y="5522144"/>
            <a:chExt cx="1140566" cy="1141518"/>
          </a:xfrm>
        </p:grpSpPr>
        <p:sp>
          <p:nvSpPr>
            <p:cNvPr id="30" name="Oval 96">
              <a:extLst>
                <a:ext uri="{FF2B5EF4-FFF2-40B4-BE49-F238E27FC236}">
                  <a16:creationId xmlns:a16="http://schemas.microsoft.com/office/drawing/2014/main" id="{080987CE-C9AA-41F9-A62C-2333F8449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4136" y="5522144"/>
              <a:ext cx="1140566" cy="1141518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110">
              <a:extLst>
                <a:ext uri="{FF2B5EF4-FFF2-40B4-BE49-F238E27FC236}">
                  <a16:creationId xmlns:a16="http://schemas.microsoft.com/office/drawing/2014/main" id="{C2C1C927-EDB5-44FB-A6E0-3BCC98FEA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5740" y="5653857"/>
              <a:ext cx="877358" cy="878091"/>
            </a:xfrm>
            <a:prstGeom prst="ellipse">
              <a:avLst/>
            </a:prstGeom>
            <a:solidFill>
              <a:srgbClr val="8CC5D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9500A7A-256E-4DDC-A900-C5C905F570C0}"/>
              </a:ext>
            </a:extLst>
          </p:cNvPr>
          <p:cNvGrpSpPr/>
          <p:nvPr/>
        </p:nvGrpSpPr>
        <p:grpSpPr>
          <a:xfrm>
            <a:off x="4930303" y="0"/>
            <a:ext cx="4034017" cy="1428970"/>
            <a:chOff x="1020238" y="4290468"/>
            <a:chExt cx="4394186" cy="174350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5C402C9-636B-444A-B1F7-5E74E5171350}"/>
                </a:ext>
              </a:extLst>
            </p:cNvPr>
            <p:cNvSpPr/>
            <p:nvPr/>
          </p:nvSpPr>
          <p:spPr>
            <a:xfrm>
              <a:off x="1063257" y="4842324"/>
              <a:ext cx="3976576" cy="1020722"/>
            </a:xfrm>
            <a:prstGeom prst="rect">
              <a:avLst/>
            </a:prstGeom>
            <a:noFill/>
            <a:ln w="254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69D6176-5FD9-4525-B04C-05838B856777}"/>
                </a:ext>
              </a:extLst>
            </p:cNvPr>
            <p:cNvSpPr txBox="1"/>
            <p:nvPr/>
          </p:nvSpPr>
          <p:spPr>
            <a:xfrm>
              <a:off x="1020238" y="5075419"/>
              <a:ext cx="3054321" cy="582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放置补丁与私包 </a:t>
              </a:r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29DF7172-F926-40A1-9F8E-6B99C53BE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3311" y="4290468"/>
              <a:ext cx="711113" cy="174350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B6E1F17-B62A-4C22-A0BC-166B61CC6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29" y="3107209"/>
            <a:ext cx="4854599" cy="3209059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1CABF53D-07E1-4920-9142-BC791EB69488}"/>
              </a:ext>
            </a:extLst>
          </p:cNvPr>
          <p:cNvSpPr txBox="1"/>
          <p:nvPr/>
        </p:nvSpPr>
        <p:spPr>
          <a:xfrm>
            <a:off x="541228" y="1718125"/>
            <a:ext cx="354456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39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环境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6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登录用户名：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root</a:t>
            </a:r>
          </a:p>
          <a:p>
            <a:pPr algn="ctr">
              <a:lnSpc>
                <a:spcPts val="26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     登录密码：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kingdee1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4A64A3-D488-4A8F-A3B1-CF54C6D27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204" y="2713746"/>
            <a:ext cx="6551186" cy="36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7477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1CABF53D-07E1-4920-9142-BC791EB69488}"/>
              </a:ext>
            </a:extLst>
          </p:cNvPr>
          <p:cNvSpPr txBox="1"/>
          <p:nvPr/>
        </p:nvSpPr>
        <p:spPr>
          <a:xfrm>
            <a:off x="597165" y="1801001"/>
            <a:ext cx="359425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39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环境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6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登录服务器：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10.5.0.39:1</a:t>
            </a:r>
          </a:p>
          <a:p>
            <a:pPr>
              <a:lnSpc>
                <a:spcPts val="26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登录密码：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kingdee1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1307C5-2984-4B6D-A89B-82AC1DA9658B}"/>
              </a:ext>
            </a:extLst>
          </p:cNvPr>
          <p:cNvGrpSpPr/>
          <p:nvPr/>
        </p:nvGrpSpPr>
        <p:grpSpPr>
          <a:xfrm>
            <a:off x="3426989" y="299832"/>
            <a:ext cx="1140566" cy="1141518"/>
            <a:chOff x="4199231" y="5999564"/>
            <a:chExt cx="1140566" cy="1141518"/>
          </a:xfrm>
        </p:grpSpPr>
        <p:sp>
          <p:nvSpPr>
            <p:cNvPr id="13" name="Oval 127">
              <a:extLst>
                <a:ext uri="{FF2B5EF4-FFF2-40B4-BE49-F238E27FC236}">
                  <a16:creationId xmlns:a16="http://schemas.microsoft.com/office/drawing/2014/main" id="{BD68FC97-2607-47AC-8731-8F6180070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9231" y="5999564"/>
              <a:ext cx="1140566" cy="1141518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Oval 128">
              <a:extLst>
                <a:ext uri="{FF2B5EF4-FFF2-40B4-BE49-F238E27FC236}">
                  <a16:creationId xmlns:a16="http://schemas.microsoft.com/office/drawing/2014/main" id="{F4B7C415-20A3-4A9E-9EA4-86216E88CC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0835" y="6152032"/>
              <a:ext cx="877358" cy="878091"/>
            </a:xfrm>
            <a:prstGeom prst="ellipse">
              <a:avLst/>
            </a:prstGeom>
            <a:solidFill>
              <a:srgbClr val="CF6B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03</a:t>
              </a:r>
              <a:endParaRPr lang="en-US" sz="2800" b="1" dirty="0">
                <a:latin typeface="+mj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0F25592-9FDF-4557-A0A3-6B38CECD6097}"/>
              </a:ext>
            </a:extLst>
          </p:cNvPr>
          <p:cNvGrpSpPr/>
          <p:nvPr/>
        </p:nvGrpSpPr>
        <p:grpSpPr>
          <a:xfrm>
            <a:off x="4718195" y="-40640"/>
            <a:ext cx="4155602" cy="1463000"/>
            <a:chOff x="7152167" y="2033058"/>
            <a:chExt cx="4155602" cy="146300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C28466A-4CE9-446F-96F5-33CA341A56DB}"/>
                </a:ext>
              </a:extLst>
            </p:cNvPr>
            <p:cNvSpPr/>
            <p:nvPr/>
          </p:nvSpPr>
          <p:spPr>
            <a:xfrm>
              <a:off x="7152167" y="2458602"/>
              <a:ext cx="3976576" cy="1020722"/>
            </a:xfrm>
            <a:prstGeom prst="rect">
              <a:avLst/>
            </a:prstGeom>
            <a:noFill/>
            <a:ln w="254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71232C6-84D6-4723-9CB1-B1ACB9F48A0B}"/>
                </a:ext>
              </a:extLst>
            </p:cNvPr>
            <p:cNvSpPr txBox="1"/>
            <p:nvPr/>
          </p:nvSpPr>
          <p:spPr>
            <a:xfrm>
              <a:off x="7177673" y="2723331"/>
              <a:ext cx="2236510" cy="478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重启服务器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ABC8BE6-EFE5-404B-9EBE-AF36C4CBE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87956" y="2033058"/>
              <a:ext cx="1019813" cy="1463000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093BCE3-FD21-4CB7-83FD-2A2290D94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45" y="3288982"/>
            <a:ext cx="4324350" cy="14382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06EBA4-B39B-4490-8C3D-4D54166A5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610" y="1639000"/>
            <a:ext cx="6759545" cy="511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9607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CD842A9C-6A2A-4B26-896C-CF143698A1C2}"/>
              </a:ext>
            </a:extLst>
          </p:cNvPr>
          <p:cNvSpPr/>
          <p:nvPr/>
        </p:nvSpPr>
        <p:spPr>
          <a:xfrm>
            <a:off x="8282773" y="1581721"/>
            <a:ext cx="159488" cy="159488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626DEBD-57D3-4391-8BDD-11F7C8FB4AE5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956933" y="1661465"/>
            <a:ext cx="7325842" cy="0"/>
          </a:xfrm>
          <a:prstGeom prst="line">
            <a:avLst/>
          </a:prstGeom>
          <a:ln w="381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FA469B3-EE68-4703-8090-3731DB82CFA3}"/>
              </a:ext>
            </a:extLst>
          </p:cNvPr>
          <p:cNvSpPr/>
          <p:nvPr/>
        </p:nvSpPr>
        <p:spPr>
          <a:xfrm>
            <a:off x="797445" y="1581721"/>
            <a:ext cx="159488" cy="159488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ACEED7-4DB5-4816-AB21-2B1FDCE3D6F5}"/>
              </a:ext>
            </a:extLst>
          </p:cNvPr>
          <p:cNvSpPr/>
          <p:nvPr/>
        </p:nvSpPr>
        <p:spPr>
          <a:xfrm>
            <a:off x="8282774" y="3158883"/>
            <a:ext cx="159488" cy="159488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E6F1743-6BCA-46A6-8682-AF93936470E5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956934" y="3238627"/>
            <a:ext cx="7325842" cy="0"/>
          </a:xfrm>
          <a:prstGeom prst="line">
            <a:avLst/>
          </a:prstGeom>
          <a:ln w="381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357C5C4-01AA-45E2-A068-B2D9712ACEC4}"/>
              </a:ext>
            </a:extLst>
          </p:cNvPr>
          <p:cNvSpPr/>
          <p:nvPr/>
        </p:nvSpPr>
        <p:spPr>
          <a:xfrm>
            <a:off x="797446" y="3158883"/>
            <a:ext cx="159488" cy="159488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4A715D-B9F1-4496-BAE2-F47FE0B8DEE1}"/>
              </a:ext>
            </a:extLst>
          </p:cNvPr>
          <p:cNvSpPr txBox="1"/>
          <p:nvPr/>
        </p:nvSpPr>
        <p:spPr>
          <a:xfrm>
            <a:off x="2926422" y="1982086"/>
            <a:ext cx="5032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部署注意事项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6D9F82-59FB-4F0D-9F62-D7C04CA515C3}"/>
              </a:ext>
            </a:extLst>
          </p:cNvPr>
          <p:cNvSpPr txBox="1"/>
          <p:nvPr/>
        </p:nvSpPr>
        <p:spPr>
          <a:xfrm>
            <a:off x="1446527" y="1889752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300" dirty="0">
                <a:solidFill>
                  <a:srgbClr val="ECC95D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04</a:t>
            </a:r>
            <a:endParaRPr lang="zh-CN" altLang="en-US" sz="7200" spc="300" dirty="0">
              <a:solidFill>
                <a:srgbClr val="ECC95D"/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9BBB75-C189-49C1-B307-822BA77B5E9F}"/>
              </a:ext>
            </a:extLst>
          </p:cNvPr>
          <p:cNvSpPr/>
          <p:nvPr/>
        </p:nvSpPr>
        <p:spPr>
          <a:xfrm>
            <a:off x="1562987" y="0"/>
            <a:ext cx="1988288" cy="1648869"/>
          </a:xfrm>
          <a:prstGeom prst="rect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5E9AB-94BB-44F9-AB43-1D0B2590B2A3}"/>
              </a:ext>
            </a:extLst>
          </p:cNvPr>
          <p:cNvSpPr/>
          <p:nvPr/>
        </p:nvSpPr>
        <p:spPr>
          <a:xfrm>
            <a:off x="1562987" y="3226030"/>
            <a:ext cx="1988288" cy="3631970"/>
          </a:xfrm>
          <a:prstGeom prst="rect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8C0476-9B33-4D92-BC08-D8D3C427C721}"/>
              </a:ext>
            </a:extLst>
          </p:cNvPr>
          <p:cNvSpPr txBox="1"/>
          <p:nvPr/>
        </p:nvSpPr>
        <p:spPr>
          <a:xfrm>
            <a:off x="4068551" y="3682945"/>
            <a:ext cx="4900701" cy="2630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ts val="32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>
              <a:lnSpc>
                <a:spcPts val="5100"/>
              </a:lnSpc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放置文件路径需正确</a:t>
            </a:r>
            <a:endParaRPr lang="en-US" altLang="zh-CN" sz="2800" b="1" dirty="0"/>
          </a:p>
          <a:p>
            <a:pPr>
              <a:lnSpc>
                <a:spcPts val="5100"/>
              </a:lnSpc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服务器控制台需正确</a:t>
            </a:r>
            <a:endParaRPr lang="en-US" altLang="zh-CN" sz="2800" b="1" dirty="0"/>
          </a:p>
          <a:p>
            <a:pPr>
              <a:lnSpc>
                <a:spcPts val="5100"/>
              </a:lnSpc>
            </a:pPr>
            <a:r>
              <a:rPr lang="en-US" altLang="zh-CN" sz="2800" b="1" dirty="0"/>
              <a:t>3.</a:t>
            </a:r>
            <a:r>
              <a:rPr lang="zh-CN" altLang="en-US" sz="2800" b="1" dirty="0"/>
              <a:t>补丁需手动安装</a:t>
            </a:r>
            <a:endParaRPr lang="en-US" altLang="zh-CN" sz="2800" b="1" dirty="0"/>
          </a:p>
          <a:p>
            <a:pPr>
              <a:lnSpc>
                <a:spcPts val="5100"/>
              </a:lnSpc>
            </a:pPr>
            <a:r>
              <a:rPr lang="en-US" altLang="zh-CN" sz="2800" b="1" dirty="0"/>
              <a:t>4.</a:t>
            </a:r>
            <a:r>
              <a:rPr lang="zh-CN" altLang="en-US" sz="2800" b="1" dirty="0"/>
              <a:t>要部署的文件需统一放上</a:t>
            </a:r>
            <a:r>
              <a:rPr lang="en-US" altLang="zh-CN" sz="2800" b="1" dirty="0"/>
              <a:t>38</a:t>
            </a:r>
            <a:endParaRPr lang="zh-CN" altLang="en-US" sz="28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759179-DD27-47EC-B796-AF66FAE0A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778" y="1319145"/>
            <a:ext cx="1988288" cy="46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58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5041862" y="689066"/>
            <a:ext cx="2108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部署事项一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070D74-EA3D-40D7-A447-6265CECF458F}"/>
              </a:ext>
            </a:extLst>
          </p:cNvPr>
          <p:cNvSpPr txBox="1"/>
          <p:nvPr/>
        </p:nvSpPr>
        <p:spPr>
          <a:xfrm>
            <a:off x="1426618" y="1589786"/>
            <a:ext cx="8977137" cy="403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费控系统：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eas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 8.0           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共享系统：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eas8.5             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核算系统：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eas8.0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E3055A-4D32-497E-B95E-D8FB16A4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4" y="2342021"/>
            <a:ext cx="5848033" cy="39751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50C55B-9ADA-4681-9529-9E5C8C210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861" y="2385277"/>
            <a:ext cx="5921985" cy="388862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4D67C21-A98B-4302-8FB0-6A8099B6809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733" y="1395413"/>
            <a:ext cx="368093" cy="5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5041862" y="689066"/>
            <a:ext cx="2108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部署事项二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070D74-EA3D-40D7-A447-6265CECF458F}"/>
              </a:ext>
            </a:extLst>
          </p:cNvPr>
          <p:cNvSpPr txBox="1"/>
          <p:nvPr/>
        </p:nvSpPr>
        <p:spPr>
          <a:xfrm>
            <a:off x="772532" y="1465523"/>
            <a:ext cx="6955750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有多个控制台，停止服务器前需选好相应的控制台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F3810E-96BD-473A-9D97-9D2EFD26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653" y="1936605"/>
            <a:ext cx="8441067" cy="468133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75764F6-44A7-4C63-BCAD-545C7374BA9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439" y="1288387"/>
            <a:ext cx="368093" cy="5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8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5041862" y="689066"/>
            <a:ext cx="2108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部署事项三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070D74-EA3D-40D7-A447-6265CECF458F}"/>
              </a:ext>
            </a:extLst>
          </p:cNvPr>
          <p:cNvSpPr txBox="1"/>
          <p:nvPr/>
        </p:nvSpPr>
        <p:spPr>
          <a:xfrm>
            <a:off x="1036575" y="1456848"/>
            <a:ext cx="5724645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在服务器内需手动安装补丁，私包则不用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055121-42CC-4FB1-8528-01F60CCF6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18" y="2035928"/>
            <a:ext cx="8858082" cy="47425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507DDD-29F6-4E6D-9C56-33F161DCE55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607" y="1234386"/>
            <a:ext cx="391487" cy="60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2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5041862" y="689066"/>
            <a:ext cx="2108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部署事项四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CC9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CC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070D74-EA3D-40D7-A447-6265CECF458F}"/>
              </a:ext>
            </a:extLst>
          </p:cNvPr>
          <p:cNvSpPr txBox="1"/>
          <p:nvPr/>
        </p:nvSpPr>
        <p:spPr>
          <a:xfrm>
            <a:off x="873231" y="1469665"/>
            <a:ext cx="10703571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测试环境验证通过后，将补丁或私包放上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38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，将部署清单填写完整后发给彭宇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1507DDD-29F6-4E6D-9C56-33F161DCE55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607" y="1234386"/>
            <a:ext cx="391487" cy="6070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57B5920-5DBF-4826-BCE0-A88B52EB2960}"/>
              </a:ext>
            </a:extLst>
          </p:cNvPr>
          <p:cNvSpPr txBox="1"/>
          <p:nvPr/>
        </p:nvSpPr>
        <p:spPr>
          <a:xfrm>
            <a:off x="774353" y="2089927"/>
            <a:ext cx="2678938" cy="1070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38</a:t>
            </a:r>
          </a:p>
          <a:p>
            <a:pPr algn="ctr">
              <a:lnSpc>
                <a:spcPts val="26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 登录用户名：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itsm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algn="ctr">
              <a:lnSpc>
                <a:spcPts val="26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   登录密码：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kingdee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379D8A-5076-49B9-9D9A-05F31DDF9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23" y="3148552"/>
            <a:ext cx="5590857" cy="36562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16B8FC-5F60-48A6-B4B1-434BD9323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017" y="3186158"/>
            <a:ext cx="5817440" cy="358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801CEAEB-915E-4531-A1F4-84FE0E0F390F}"/>
              </a:ext>
            </a:extLst>
          </p:cNvPr>
          <p:cNvSpPr/>
          <p:nvPr/>
        </p:nvSpPr>
        <p:spPr>
          <a:xfrm>
            <a:off x="-251637" y="5635255"/>
            <a:ext cx="12695274" cy="2604977"/>
          </a:xfrm>
          <a:prstGeom prst="ellipse">
            <a:avLst/>
          </a:prstGeom>
          <a:solidFill>
            <a:srgbClr val="F6B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546A48-FB4D-4DF2-8B97-0A28D7303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78" y="2300670"/>
            <a:ext cx="7621044" cy="42171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7041CB6-BA36-4159-95CB-D7766E514975}"/>
              </a:ext>
            </a:extLst>
          </p:cNvPr>
          <p:cNvSpPr txBox="1"/>
          <p:nvPr/>
        </p:nvSpPr>
        <p:spPr>
          <a:xfrm>
            <a:off x="3182063" y="925043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感謝大家观看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FD2676-5B7E-422C-8E35-AE43982FE2BF}"/>
              </a:ext>
            </a:extLst>
          </p:cNvPr>
          <p:cNvSpPr txBox="1"/>
          <p:nvPr/>
        </p:nvSpPr>
        <p:spPr>
          <a:xfrm>
            <a:off x="2886114" y="545937"/>
            <a:ext cx="6653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spc="1600" dirty="0">
                <a:solidFill>
                  <a:srgbClr val="F6BD2A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BUSINESS REPORT 2019</a:t>
            </a:r>
            <a:endParaRPr lang="zh-CN" altLang="en-US" sz="1600" spc="1600" dirty="0">
              <a:solidFill>
                <a:srgbClr val="F6BD2A"/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ABC3D2E-69C9-48F9-A9E1-5E5A898AFD8A}"/>
              </a:ext>
            </a:extLst>
          </p:cNvPr>
          <p:cNvGrpSpPr/>
          <p:nvPr/>
        </p:nvGrpSpPr>
        <p:grpSpPr>
          <a:xfrm>
            <a:off x="1796902" y="747113"/>
            <a:ext cx="893623" cy="915795"/>
            <a:chOff x="1796902" y="747113"/>
            <a:chExt cx="893623" cy="91579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665D1E-A0DF-4ED8-9092-45EB9E0F59D6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69D1C46-ED13-43F4-891B-9CE393538170}"/>
                </a:ext>
              </a:extLst>
            </p:cNvPr>
            <p:cNvCxnSpPr>
              <a:stCxn id="8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81BA4E6-0A5D-407A-80FC-0B3B13F396AF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998E46A-D53F-468C-BD1C-1D2C9B17E7B1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C446613-31F8-45F1-B47D-1DA573FF617A}"/>
              </a:ext>
            </a:extLst>
          </p:cNvPr>
          <p:cNvGrpSpPr/>
          <p:nvPr/>
        </p:nvGrpSpPr>
        <p:grpSpPr>
          <a:xfrm flipH="1">
            <a:off x="9490842" y="759854"/>
            <a:ext cx="893623" cy="915795"/>
            <a:chOff x="1796902" y="747113"/>
            <a:chExt cx="893623" cy="915795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0C62C9A-C188-43A4-BEB4-9CC58EC026DB}"/>
                </a:ext>
              </a:extLst>
            </p:cNvPr>
            <p:cNvSpPr/>
            <p:nvPr/>
          </p:nvSpPr>
          <p:spPr>
            <a:xfrm>
              <a:off x="2147515" y="1386983"/>
              <a:ext cx="275925" cy="275925"/>
            </a:xfrm>
            <a:prstGeom prst="ellipse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6A0689C-A48B-4D98-B078-393145124D5F}"/>
                </a:ext>
              </a:extLst>
            </p:cNvPr>
            <p:cNvCxnSpPr>
              <a:stCxn id="16" idx="2"/>
            </p:cNvCxnSpPr>
            <p:nvPr/>
          </p:nvCxnSpPr>
          <p:spPr>
            <a:xfrm flipH="1" flipV="1">
              <a:off x="1807535" y="1524945"/>
              <a:ext cx="339980" cy="1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0B548D7-4E99-4EA2-8865-E77D501AD36A}"/>
                </a:ext>
              </a:extLst>
            </p:cNvPr>
            <p:cNvCxnSpPr/>
            <p:nvPr/>
          </p:nvCxnSpPr>
          <p:spPr>
            <a:xfrm flipV="1">
              <a:off x="1818169" y="759854"/>
              <a:ext cx="0" cy="775724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FD56DAB-9D9C-4B9E-87C7-35AA90ED33C0}"/>
                </a:ext>
              </a:extLst>
            </p:cNvPr>
            <p:cNvCxnSpPr/>
            <p:nvPr/>
          </p:nvCxnSpPr>
          <p:spPr>
            <a:xfrm>
              <a:off x="1796902" y="747113"/>
              <a:ext cx="893623" cy="0"/>
            </a:xfrm>
            <a:prstGeom prst="line">
              <a:avLst/>
            </a:prstGeom>
            <a:ln w="38100">
              <a:solidFill>
                <a:srgbClr val="F6BD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940562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D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61997A-141A-4A71-85A5-D95327C1175D}"/>
              </a:ext>
            </a:extLst>
          </p:cNvPr>
          <p:cNvSpPr txBox="1"/>
          <p:nvPr/>
        </p:nvSpPr>
        <p:spPr>
          <a:xfrm>
            <a:off x="3821980" y="1467295"/>
            <a:ext cx="4548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spc="3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CONTENTS</a:t>
            </a:r>
            <a:endParaRPr lang="zh-CN" altLang="en-US" sz="6000" spc="300" dirty="0">
              <a:solidFill>
                <a:srgbClr val="F2F2F2"/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745FDC5-2B06-494C-8938-BC7DF6C86698}"/>
              </a:ext>
            </a:extLst>
          </p:cNvPr>
          <p:cNvGrpSpPr/>
          <p:nvPr/>
        </p:nvGrpSpPr>
        <p:grpSpPr>
          <a:xfrm>
            <a:off x="0" y="1895382"/>
            <a:ext cx="3264195" cy="159488"/>
            <a:chOff x="0" y="1789055"/>
            <a:chExt cx="3264195" cy="159488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1B5B0676-CD4F-49AE-9634-BC3137E989CF}"/>
                </a:ext>
              </a:extLst>
            </p:cNvPr>
            <p:cNvSpPr/>
            <p:nvPr/>
          </p:nvSpPr>
          <p:spPr>
            <a:xfrm>
              <a:off x="3104707" y="1789055"/>
              <a:ext cx="159488" cy="15948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93E12BA-9C66-4976-BF26-B5ADF2C8A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1858166"/>
              <a:ext cx="3104707" cy="0"/>
            </a:xfrm>
            <a:prstGeom prst="line">
              <a:avLst/>
            </a:prstGeom>
            <a:ln w="38100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9DD4C4D-F786-409B-A2B5-FC0C43BA49F3}"/>
              </a:ext>
            </a:extLst>
          </p:cNvPr>
          <p:cNvGrpSpPr/>
          <p:nvPr/>
        </p:nvGrpSpPr>
        <p:grpSpPr>
          <a:xfrm flipH="1">
            <a:off x="8927805" y="1895382"/>
            <a:ext cx="3264195" cy="159488"/>
            <a:chOff x="0" y="1789055"/>
            <a:chExt cx="3264195" cy="15948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611279D-E264-41F9-B513-3B12DF718F41}"/>
                </a:ext>
              </a:extLst>
            </p:cNvPr>
            <p:cNvSpPr/>
            <p:nvPr/>
          </p:nvSpPr>
          <p:spPr>
            <a:xfrm>
              <a:off x="3104707" y="1789055"/>
              <a:ext cx="159488" cy="15948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EEFF744-D5E3-4750-A01E-81F48EB63D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1858166"/>
              <a:ext cx="3104707" cy="0"/>
            </a:xfrm>
            <a:prstGeom prst="line">
              <a:avLst/>
            </a:prstGeom>
            <a:ln w="38100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5E0C794-BA0D-49DA-8607-3F935511E998}"/>
              </a:ext>
            </a:extLst>
          </p:cNvPr>
          <p:cNvGrpSpPr/>
          <p:nvPr/>
        </p:nvGrpSpPr>
        <p:grpSpPr>
          <a:xfrm>
            <a:off x="968487" y="3535327"/>
            <a:ext cx="2339102" cy="1888691"/>
            <a:chOff x="1642760" y="3051545"/>
            <a:chExt cx="2339102" cy="1888691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6598845-08A0-437C-858C-803DB046AB34}"/>
                </a:ext>
              </a:extLst>
            </p:cNvPr>
            <p:cNvSpPr/>
            <p:nvPr/>
          </p:nvSpPr>
          <p:spPr>
            <a:xfrm>
              <a:off x="2360428" y="3051545"/>
              <a:ext cx="903767" cy="903767"/>
            </a:xfrm>
            <a:prstGeom prst="ellipse">
              <a:avLst/>
            </a:prstGeom>
            <a:solidFill>
              <a:srgbClr val="E1AD58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1</a:t>
              </a:r>
              <a:endParaRPr lang="zh-CN" altLang="en-US" sz="32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B9EDEB2-C71E-45B4-8CDB-67E5CFF5F52E}"/>
                </a:ext>
              </a:extLst>
            </p:cNvPr>
            <p:cNvSpPr txBox="1"/>
            <p:nvPr/>
          </p:nvSpPr>
          <p:spPr>
            <a:xfrm>
              <a:off x="1642760" y="4201572"/>
              <a:ext cx="233910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dirty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部署原因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5C18506-8A0D-4A63-9152-1609F3F6C74E}"/>
              </a:ext>
            </a:extLst>
          </p:cNvPr>
          <p:cNvGrpSpPr/>
          <p:nvPr/>
        </p:nvGrpSpPr>
        <p:grpSpPr>
          <a:xfrm>
            <a:off x="3612471" y="3535327"/>
            <a:ext cx="2339102" cy="1888691"/>
            <a:chOff x="1642761" y="3051545"/>
            <a:chExt cx="2339102" cy="1888691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B338C46-2B06-48AE-A27C-78A7F067EFB5}"/>
                </a:ext>
              </a:extLst>
            </p:cNvPr>
            <p:cNvSpPr/>
            <p:nvPr/>
          </p:nvSpPr>
          <p:spPr>
            <a:xfrm>
              <a:off x="2360428" y="3051545"/>
              <a:ext cx="903767" cy="903767"/>
            </a:xfrm>
            <a:prstGeom prst="ellipse">
              <a:avLst/>
            </a:prstGeom>
            <a:solidFill>
              <a:srgbClr val="8CC5DF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2</a:t>
              </a:r>
              <a:endParaRPr lang="zh-CN" altLang="en-US" sz="32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02ABC65-AC8D-454A-9325-FD96DD43D299}"/>
                </a:ext>
              </a:extLst>
            </p:cNvPr>
            <p:cNvSpPr txBox="1"/>
            <p:nvPr/>
          </p:nvSpPr>
          <p:spPr>
            <a:xfrm>
              <a:off x="1642761" y="4201572"/>
              <a:ext cx="233910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dirty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部署工具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D4EF04B-6A83-4F6B-91D5-1699AA3628CC}"/>
              </a:ext>
            </a:extLst>
          </p:cNvPr>
          <p:cNvGrpSpPr/>
          <p:nvPr/>
        </p:nvGrpSpPr>
        <p:grpSpPr>
          <a:xfrm>
            <a:off x="6256455" y="3535327"/>
            <a:ext cx="2339102" cy="1888691"/>
            <a:chOff x="1642761" y="3051545"/>
            <a:chExt cx="2339102" cy="1888691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FBA33B3-4448-447F-B57D-EE1D29BEDBBA}"/>
                </a:ext>
              </a:extLst>
            </p:cNvPr>
            <p:cNvSpPr/>
            <p:nvPr/>
          </p:nvSpPr>
          <p:spPr>
            <a:xfrm>
              <a:off x="2360428" y="3051545"/>
              <a:ext cx="903767" cy="903767"/>
            </a:xfrm>
            <a:prstGeom prst="ellipse">
              <a:avLst/>
            </a:prstGeom>
            <a:solidFill>
              <a:srgbClr val="CF6B71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3</a:t>
              </a:r>
              <a:endParaRPr lang="zh-CN" altLang="en-US" sz="32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45CD480-2A79-453A-96FA-D0EB35D0EF9E}"/>
                </a:ext>
              </a:extLst>
            </p:cNvPr>
            <p:cNvSpPr txBox="1"/>
            <p:nvPr/>
          </p:nvSpPr>
          <p:spPr>
            <a:xfrm>
              <a:off x="1642761" y="4201572"/>
              <a:ext cx="233910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dirty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部署步骤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5D0B9C7-CE0C-4411-AF11-DA19F41E92F4}"/>
              </a:ext>
            </a:extLst>
          </p:cNvPr>
          <p:cNvGrpSpPr/>
          <p:nvPr/>
        </p:nvGrpSpPr>
        <p:grpSpPr>
          <a:xfrm>
            <a:off x="8892425" y="3535327"/>
            <a:ext cx="2339103" cy="1888691"/>
            <a:chOff x="1642762" y="3051545"/>
            <a:chExt cx="2339103" cy="1888691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7320B52-9E8F-4C1A-A601-E4DB3536750C}"/>
                </a:ext>
              </a:extLst>
            </p:cNvPr>
            <p:cNvSpPr/>
            <p:nvPr/>
          </p:nvSpPr>
          <p:spPr>
            <a:xfrm>
              <a:off x="2360428" y="3051545"/>
              <a:ext cx="903767" cy="903767"/>
            </a:xfrm>
            <a:prstGeom prst="ellipse">
              <a:avLst/>
            </a:prstGeom>
            <a:solidFill>
              <a:srgbClr val="ECC95D"/>
            </a:solidFill>
            <a:ln w="38100"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4</a:t>
              </a:r>
              <a:endParaRPr lang="zh-CN" altLang="en-US" sz="3200" dirty="0">
                <a:solidFill>
                  <a:srgbClr val="F2F2F2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6B40A9D-208A-427E-B1A7-CAA8750054D6}"/>
                </a:ext>
              </a:extLst>
            </p:cNvPr>
            <p:cNvSpPr txBox="1"/>
            <p:nvPr/>
          </p:nvSpPr>
          <p:spPr>
            <a:xfrm>
              <a:off x="1642762" y="4201572"/>
              <a:ext cx="23391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dirty="0">
                  <a:ln w="25400">
                    <a:solidFill>
                      <a:schemeClr val="tx1">
                        <a:lumMod val="85000"/>
                        <a:lumOff val="15000"/>
                        <a:alpha val="50000"/>
                      </a:schemeClr>
                    </a:solidFill>
                  </a:ln>
                  <a:solidFill>
                    <a:srgbClr val="F2F2F2"/>
                  </a:solidFill>
                  <a:latin typeface="汉仪雅酷黑W" panose="00020600040101010101" pitchFamily="18" charset="-122"/>
                  <a:ea typeface="汉仪雅酷黑W" panose="00020600040101010101" pitchFamily="18" charset="-122"/>
                </a:rPr>
                <a:t>部署事项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694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801C9FE-F6FE-45A4-94D0-795FB6A7DF61}"/>
              </a:ext>
            </a:extLst>
          </p:cNvPr>
          <p:cNvGrpSpPr/>
          <p:nvPr/>
        </p:nvGrpSpPr>
        <p:grpSpPr>
          <a:xfrm>
            <a:off x="797445" y="1581721"/>
            <a:ext cx="7644816" cy="159488"/>
            <a:chOff x="-116956" y="1890065"/>
            <a:chExt cx="7644816" cy="159488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CD842A9C-6A2A-4B26-896C-CF143698A1C2}"/>
                </a:ext>
              </a:extLst>
            </p:cNvPr>
            <p:cNvSpPr/>
            <p:nvPr/>
          </p:nvSpPr>
          <p:spPr>
            <a:xfrm>
              <a:off x="7368372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626DEBD-57D3-4391-8BDD-11F7C8FB4AE5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>
              <a:off x="42532" y="1969809"/>
              <a:ext cx="7325842" cy="0"/>
            </a:xfrm>
            <a:prstGeom prst="line">
              <a:avLst/>
            </a:prstGeom>
            <a:ln w="38100">
              <a:solidFill>
                <a:srgbClr val="E1AD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FA469B3-EE68-4703-8090-3731DB82CFA3}"/>
                </a:ext>
              </a:extLst>
            </p:cNvPr>
            <p:cNvSpPr/>
            <p:nvPr/>
          </p:nvSpPr>
          <p:spPr>
            <a:xfrm>
              <a:off x="-116956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A71B9C9-03F9-4F73-8A02-7B95AAE2D39A}"/>
              </a:ext>
            </a:extLst>
          </p:cNvPr>
          <p:cNvGrpSpPr/>
          <p:nvPr/>
        </p:nvGrpSpPr>
        <p:grpSpPr>
          <a:xfrm>
            <a:off x="797446" y="3158883"/>
            <a:ext cx="7644816" cy="159488"/>
            <a:chOff x="-116956" y="1890065"/>
            <a:chExt cx="7644816" cy="159488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1ACEED7-4DB5-4816-AB21-2B1FDCE3D6F5}"/>
                </a:ext>
              </a:extLst>
            </p:cNvPr>
            <p:cNvSpPr/>
            <p:nvPr/>
          </p:nvSpPr>
          <p:spPr>
            <a:xfrm>
              <a:off x="7368372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E6F1743-6BCA-46A6-8682-AF93936470E5}"/>
                </a:ext>
              </a:extLst>
            </p:cNvPr>
            <p:cNvCxnSpPr>
              <a:cxnSpLocks/>
              <a:endCxn id="12" idx="6"/>
            </p:cNvCxnSpPr>
            <p:nvPr/>
          </p:nvCxnSpPr>
          <p:spPr>
            <a:xfrm flipH="1">
              <a:off x="42532" y="1969809"/>
              <a:ext cx="7325842" cy="0"/>
            </a:xfrm>
            <a:prstGeom prst="line">
              <a:avLst/>
            </a:prstGeom>
            <a:ln w="38100">
              <a:solidFill>
                <a:srgbClr val="E1AD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357C5C4-01AA-45E2-A068-B2D9712ACEC4}"/>
                </a:ext>
              </a:extLst>
            </p:cNvPr>
            <p:cNvSpPr/>
            <p:nvPr/>
          </p:nvSpPr>
          <p:spPr>
            <a:xfrm>
              <a:off x="-116956" y="1890065"/>
              <a:ext cx="159488" cy="159488"/>
            </a:xfrm>
            <a:prstGeom prst="ellipse">
              <a:avLst/>
            </a:prstGeom>
            <a:solidFill>
              <a:srgbClr val="E1A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C4A715D-B9F1-4496-BAE2-F47FE0B8DEE1}"/>
              </a:ext>
            </a:extLst>
          </p:cNvPr>
          <p:cNvSpPr txBox="1"/>
          <p:nvPr/>
        </p:nvSpPr>
        <p:spPr>
          <a:xfrm>
            <a:off x="2926419" y="1982086"/>
            <a:ext cx="5032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为什么要部署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6D9F82-59FB-4F0D-9F62-D7C04CA515C3}"/>
              </a:ext>
            </a:extLst>
          </p:cNvPr>
          <p:cNvSpPr txBox="1"/>
          <p:nvPr/>
        </p:nvSpPr>
        <p:spPr>
          <a:xfrm>
            <a:off x="1446527" y="1889752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300" dirty="0">
                <a:solidFill>
                  <a:srgbClr val="E1AD58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01</a:t>
            </a:r>
            <a:endParaRPr lang="zh-CN" altLang="en-US" sz="7200" spc="300" dirty="0">
              <a:solidFill>
                <a:srgbClr val="E1AD58"/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9BBB75-C189-49C1-B307-822BA77B5E9F}"/>
              </a:ext>
            </a:extLst>
          </p:cNvPr>
          <p:cNvSpPr/>
          <p:nvPr/>
        </p:nvSpPr>
        <p:spPr>
          <a:xfrm>
            <a:off x="1562987" y="0"/>
            <a:ext cx="1988288" cy="1648869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5E9AB-94BB-44F9-AB43-1D0B2590B2A3}"/>
              </a:ext>
            </a:extLst>
          </p:cNvPr>
          <p:cNvSpPr/>
          <p:nvPr/>
        </p:nvSpPr>
        <p:spPr>
          <a:xfrm>
            <a:off x="1562987" y="3226030"/>
            <a:ext cx="1988288" cy="3631970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F9A4361-EC87-47DE-93C0-7EF238A53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829" y="1741209"/>
            <a:ext cx="26798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03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5234224" y="689066"/>
            <a:ext cx="1723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部署原因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E1A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E1A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948DA7-2EB8-49E8-93AB-1FCE4DC8B98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22766"/>
            <a:ext cx="7011008" cy="473090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96DB480-BAA3-4524-A54E-A7BC422A1473}"/>
              </a:ext>
            </a:extLst>
          </p:cNvPr>
          <p:cNvGrpSpPr/>
          <p:nvPr/>
        </p:nvGrpSpPr>
        <p:grpSpPr>
          <a:xfrm>
            <a:off x="5830186" y="2060931"/>
            <a:ext cx="5969334" cy="1281889"/>
            <a:chOff x="5830186" y="2114096"/>
            <a:chExt cx="5969334" cy="1281889"/>
          </a:xfrm>
        </p:grpSpPr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8B630B15-D9A9-4AC2-B4AD-ABE9F53656D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rgbClr val="F6BD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7AF8614-258B-479F-87AA-60928CF1AE6E}"/>
                </a:ext>
              </a:extLst>
            </p:cNvPr>
            <p:cNvSpPr txBox="1"/>
            <p:nvPr/>
          </p:nvSpPr>
          <p:spPr>
            <a:xfrm>
              <a:off x="7518189" y="2114096"/>
              <a:ext cx="4281331" cy="1281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EAS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系统有</a:t>
              </a: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bug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，研发给的补丁与私包“拆东墙补西墙“，需在测试环境上进一步验证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F6778A8-D1FB-426B-8243-9A0D14F8C1F6}"/>
              </a:ext>
            </a:extLst>
          </p:cNvPr>
          <p:cNvGrpSpPr/>
          <p:nvPr/>
        </p:nvGrpSpPr>
        <p:grpSpPr>
          <a:xfrm>
            <a:off x="5463579" y="3643542"/>
            <a:ext cx="6210261" cy="946295"/>
            <a:chOff x="5830186" y="2232837"/>
            <a:chExt cx="6210261" cy="946295"/>
          </a:xfrm>
        </p:grpSpPr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BD3D0D6B-FE3B-4252-93BE-8AE205E94378}"/>
                </a:ext>
              </a:extLst>
            </p:cNvPr>
            <p:cNvSpPr/>
            <p:nvPr/>
          </p:nvSpPr>
          <p:spPr>
            <a:xfrm>
              <a:off x="5830186" y="2232837"/>
              <a:ext cx="1623238" cy="946295"/>
            </a:xfrm>
            <a:prstGeom prst="parallelogram">
              <a:avLst/>
            </a:prstGeom>
            <a:solidFill>
              <a:schemeClr val="bg1"/>
            </a:solidFill>
            <a:ln w="38100">
              <a:solidFill>
                <a:srgbClr val="F6BD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rgbClr val="F6BD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solidFill>
                  <a:srgbClr val="F6BD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3F675C-D400-4360-B030-96C546A7E1D2}"/>
                </a:ext>
              </a:extLst>
            </p:cNvPr>
            <p:cNvSpPr txBox="1"/>
            <p:nvPr/>
          </p:nvSpPr>
          <p:spPr>
            <a:xfrm>
              <a:off x="7575476" y="2232837"/>
              <a:ext cx="4464971" cy="871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EAS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系统有功能需优化，需在测试环境上进一步验证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C8E2232-D6F5-475F-AC38-B66E7053F6F1}"/>
              </a:ext>
            </a:extLst>
          </p:cNvPr>
          <p:cNvGrpSpPr/>
          <p:nvPr/>
        </p:nvGrpSpPr>
        <p:grpSpPr>
          <a:xfrm>
            <a:off x="5096971" y="5107413"/>
            <a:ext cx="6720209" cy="946295"/>
            <a:chOff x="5096971" y="5107413"/>
            <a:chExt cx="6720209" cy="94629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2072732-03AA-42F2-9252-34D0486881B4}"/>
                </a:ext>
              </a:extLst>
            </p:cNvPr>
            <p:cNvGrpSpPr/>
            <p:nvPr/>
          </p:nvGrpSpPr>
          <p:grpSpPr>
            <a:xfrm>
              <a:off x="5096971" y="5107413"/>
              <a:ext cx="1980734" cy="946295"/>
              <a:chOff x="5830186" y="2232837"/>
              <a:chExt cx="1980734" cy="946295"/>
            </a:xfrm>
          </p:grpSpPr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C0D9F45F-0E6F-4AB0-83FD-DD6D0DEA3640}"/>
                  </a:ext>
                </a:extLst>
              </p:cNvPr>
              <p:cNvSpPr/>
              <p:nvPr/>
            </p:nvSpPr>
            <p:spPr>
              <a:xfrm>
                <a:off x="5830186" y="2232837"/>
                <a:ext cx="1623238" cy="946295"/>
              </a:xfrm>
              <a:prstGeom prst="parallelogram">
                <a:avLst/>
              </a:prstGeom>
              <a:solidFill>
                <a:srgbClr val="F6BD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2258954-86FE-44F0-B20A-B177C31E6979}"/>
                  </a:ext>
                </a:extLst>
              </p:cNvPr>
              <p:cNvSpPr txBox="1"/>
              <p:nvPr/>
            </p:nvSpPr>
            <p:spPr>
              <a:xfrm>
                <a:off x="7626189" y="2293890"/>
                <a:ext cx="184731" cy="461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200"/>
                  </a:lnSpc>
                </a:pPr>
                <a:endPara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34E76DD-FBBA-42E0-AB7E-4E3DE65E8247}"/>
                </a:ext>
              </a:extLst>
            </p:cNvPr>
            <p:cNvSpPr txBox="1"/>
            <p:nvPr/>
          </p:nvSpPr>
          <p:spPr>
            <a:xfrm>
              <a:off x="6892974" y="5153217"/>
              <a:ext cx="4924206" cy="871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rPr>
                <a:t>有补丁或私包影响系统功能，需卸载相应补丁或删除相应私包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6356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CD842A9C-6A2A-4B26-896C-CF143698A1C2}"/>
              </a:ext>
            </a:extLst>
          </p:cNvPr>
          <p:cNvSpPr/>
          <p:nvPr/>
        </p:nvSpPr>
        <p:spPr>
          <a:xfrm>
            <a:off x="8282773" y="1581721"/>
            <a:ext cx="159488" cy="159488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626DEBD-57D3-4391-8BDD-11F7C8FB4AE5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956933" y="1661465"/>
            <a:ext cx="7325842" cy="0"/>
          </a:xfrm>
          <a:prstGeom prst="line">
            <a:avLst/>
          </a:prstGeom>
          <a:ln w="381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FA469B3-EE68-4703-8090-3731DB82CFA3}"/>
              </a:ext>
            </a:extLst>
          </p:cNvPr>
          <p:cNvSpPr/>
          <p:nvPr/>
        </p:nvSpPr>
        <p:spPr>
          <a:xfrm>
            <a:off x="797445" y="1581721"/>
            <a:ext cx="159488" cy="159488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ACEED7-4DB5-4816-AB21-2B1FDCE3D6F5}"/>
              </a:ext>
            </a:extLst>
          </p:cNvPr>
          <p:cNvSpPr/>
          <p:nvPr/>
        </p:nvSpPr>
        <p:spPr>
          <a:xfrm>
            <a:off x="8282774" y="3158883"/>
            <a:ext cx="159488" cy="159488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E6F1743-6BCA-46A6-8682-AF93936470E5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956934" y="3238627"/>
            <a:ext cx="7325842" cy="0"/>
          </a:xfrm>
          <a:prstGeom prst="line">
            <a:avLst/>
          </a:prstGeom>
          <a:ln w="381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357C5C4-01AA-45E2-A068-B2D9712ACEC4}"/>
              </a:ext>
            </a:extLst>
          </p:cNvPr>
          <p:cNvSpPr/>
          <p:nvPr/>
        </p:nvSpPr>
        <p:spPr>
          <a:xfrm>
            <a:off x="797446" y="3158883"/>
            <a:ext cx="159488" cy="159488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4A715D-B9F1-4496-BAE2-F47FE0B8DEE1}"/>
              </a:ext>
            </a:extLst>
          </p:cNvPr>
          <p:cNvSpPr txBox="1"/>
          <p:nvPr/>
        </p:nvSpPr>
        <p:spPr>
          <a:xfrm>
            <a:off x="2926422" y="1982086"/>
            <a:ext cx="5032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部署所需工具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6D9F82-59FB-4F0D-9F62-D7C04CA515C3}"/>
              </a:ext>
            </a:extLst>
          </p:cNvPr>
          <p:cNvSpPr txBox="1"/>
          <p:nvPr/>
        </p:nvSpPr>
        <p:spPr>
          <a:xfrm>
            <a:off x="1446527" y="1889752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300" dirty="0">
                <a:solidFill>
                  <a:srgbClr val="8CC5DF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02</a:t>
            </a:r>
            <a:endParaRPr lang="zh-CN" altLang="en-US" sz="7200" spc="300" dirty="0">
              <a:solidFill>
                <a:srgbClr val="8CC5DF"/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9BBB75-C189-49C1-B307-822BA77B5E9F}"/>
              </a:ext>
            </a:extLst>
          </p:cNvPr>
          <p:cNvSpPr/>
          <p:nvPr/>
        </p:nvSpPr>
        <p:spPr>
          <a:xfrm>
            <a:off x="1562987" y="0"/>
            <a:ext cx="1988288" cy="1648869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5E9AB-94BB-44F9-AB43-1D0B2590B2A3}"/>
              </a:ext>
            </a:extLst>
          </p:cNvPr>
          <p:cNvSpPr/>
          <p:nvPr/>
        </p:nvSpPr>
        <p:spPr>
          <a:xfrm>
            <a:off x="1562987" y="3226030"/>
            <a:ext cx="1988288" cy="3631970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8C0476-9B33-4D92-BC08-D8D3C427C721}"/>
              </a:ext>
            </a:extLst>
          </p:cNvPr>
          <p:cNvSpPr txBox="1"/>
          <p:nvPr/>
        </p:nvSpPr>
        <p:spPr>
          <a:xfrm>
            <a:off x="4409892" y="3913190"/>
            <a:ext cx="3156377" cy="2163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ts val="32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r>
              <a:rPr lang="en-US" altLang="zh-CN" sz="4000" b="1" dirty="0"/>
              <a:t>1.Vpn</a:t>
            </a:r>
          </a:p>
          <a:p>
            <a:endParaRPr lang="en-US" altLang="zh-CN" sz="4000" b="1" dirty="0"/>
          </a:p>
          <a:p>
            <a:r>
              <a:rPr lang="en-US" altLang="zh-CN" sz="4000" b="1" dirty="0"/>
              <a:t>2.X.manger</a:t>
            </a:r>
          </a:p>
          <a:p>
            <a:endParaRPr lang="en-US" altLang="zh-CN" sz="4000" b="1" dirty="0"/>
          </a:p>
          <a:p>
            <a:r>
              <a:rPr lang="en-US" altLang="zh-CN" sz="4000" b="1" dirty="0"/>
              <a:t>3.vnc</a:t>
            </a:r>
            <a:endParaRPr lang="zh-CN" altLang="en-US" sz="40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063723-F86F-4F13-AD15-FC06DF8C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620" y="1355724"/>
            <a:ext cx="1809446" cy="44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01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5041864" y="689066"/>
            <a:ext cx="2108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部署工具一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E231C67-F267-4E8F-B538-A8E268EA6FEE}"/>
              </a:ext>
            </a:extLst>
          </p:cNvPr>
          <p:cNvGrpSpPr/>
          <p:nvPr/>
        </p:nvGrpSpPr>
        <p:grpSpPr>
          <a:xfrm>
            <a:off x="167521" y="2663127"/>
            <a:ext cx="6523066" cy="2309552"/>
            <a:chOff x="6258623" y="2105889"/>
            <a:chExt cx="6523066" cy="2309552"/>
          </a:xfrm>
        </p:grpSpPr>
        <p:sp>
          <p:nvSpPr>
            <p:cNvPr id="26" name="Freeform 45">
              <a:extLst>
                <a:ext uri="{FF2B5EF4-FFF2-40B4-BE49-F238E27FC236}">
                  <a16:creationId xmlns:a16="http://schemas.microsoft.com/office/drawing/2014/main" id="{8F84A14E-9862-47D3-B485-EFFF9B2D73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8623" y="2105889"/>
              <a:ext cx="839323" cy="83932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rgbClr val="E1AD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369D949-5CA2-412E-BE49-75A342DF2052}"/>
                </a:ext>
              </a:extLst>
            </p:cNvPr>
            <p:cNvSpPr txBox="1"/>
            <p:nvPr/>
          </p:nvSpPr>
          <p:spPr>
            <a:xfrm>
              <a:off x="7185349" y="2152514"/>
              <a:ext cx="5596340" cy="2262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ts val="2600"/>
                </a:lnSpc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苹方 常规" panose="020B0300000000000000" pitchFamily="34" charset="-122"/>
                  <a:ea typeface="苹方 常规" panose="020B0300000000000000" pitchFamily="34" charset="-122"/>
                </a:defRPr>
              </a:lvl1pPr>
            </a:lstStyle>
            <a:p>
              <a:r>
                <a:rPr lang="zh-CN" altLang="en-US" sz="3200" dirty="0"/>
                <a:t>登录</a:t>
              </a:r>
              <a:r>
                <a:rPr lang="en-US" altLang="zh-CN" sz="3200" dirty="0" err="1"/>
                <a:t>vpn</a:t>
              </a:r>
              <a:endParaRPr lang="en-US" altLang="zh-CN" sz="3200" dirty="0"/>
            </a:p>
            <a:p>
              <a:endParaRPr lang="en-US" altLang="zh-CN" sz="2000" dirty="0"/>
            </a:p>
            <a:p>
              <a:pPr>
                <a:lnSpc>
                  <a:spcPts val="3000"/>
                </a:lnSpc>
              </a:pPr>
              <a:r>
                <a:rPr lang="en-US" altLang="zh-CN" sz="2000" dirty="0"/>
                <a:t>https://sz.cmhk.com</a:t>
              </a:r>
              <a:r>
                <a:rPr lang="zh-CN" altLang="en-US" sz="2000" dirty="0"/>
                <a:t>下载</a:t>
              </a:r>
              <a:r>
                <a:rPr lang="en-US" altLang="zh-CN" sz="2000" dirty="0"/>
                <a:t>Easy Connect</a:t>
              </a:r>
              <a:r>
                <a:rPr lang="zh-CN" altLang="en-US" sz="2000" dirty="0"/>
                <a:t>客户端</a:t>
              </a:r>
              <a:endParaRPr lang="en-US" altLang="zh-CN" sz="2000" dirty="0"/>
            </a:p>
            <a:p>
              <a:pPr>
                <a:lnSpc>
                  <a:spcPts val="3000"/>
                </a:lnSpc>
              </a:pPr>
              <a:r>
                <a:rPr lang="zh-CN" altLang="en-US" sz="2000" dirty="0"/>
                <a:t>服务器地址</a:t>
              </a:r>
              <a:r>
                <a:rPr lang="en-US" altLang="zh-CN" sz="2000" dirty="0"/>
                <a:t>:https://sz.cmhk.com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dirty="0"/>
                <a:t>VPN</a:t>
              </a:r>
              <a:r>
                <a:rPr lang="zh-CN" altLang="en-US" sz="2000" dirty="0"/>
                <a:t>用户名：</a:t>
              </a:r>
              <a:r>
                <a:rPr lang="en-US" altLang="zh-CN" sz="2000" dirty="0" err="1"/>
                <a:t>eastest</a:t>
              </a:r>
              <a:endParaRPr lang="en-US" altLang="zh-CN" sz="2000" dirty="0"/>
            </a:p>
            <a:p>
              <a:pPr>
                <a:lnSpc>
                  <a:spcPts val="3000"/>
                </a:lnSpc>
              </a:pPr>
              <a:r>
                <a:rPr lang="en-US" altLang="zh-CN" sz="2000" dirty="0"/>
                <a:t>VPN</a:t>
              </a:r>
              <a:r>
                <a:rPr lang="zh-CN" altLang="en-US" sz="2000" dirty="0"/>
                <a:t>密码：</a:t>
              </a:r>
              <a:r>
                <a:rPr lang="en-US" altLang="zh-CN" sz="2000" dirty="0"/>
                <a:t>eastest12345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124DF04-DB68-44D1-9006-E309F8CE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991" y="2156628"/>
            <a:ext cx="52006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2685"/>
      </p:ext>
    </p:extLst>
  </p:cSld>
  <p:clrMapOvr>
    <a:masterClrMapping/>
  </p:clrMapOvr>
  <p:transition spd="slow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5041864" y="689066"/>
            <a:ext cx="2108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部署工具二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0C7805F6-B78A-4101-AF00-43AE4311DF19}"/>
              </a:ext>
            </a:extLst>
          </p:cNvPr>
          <p:cNvSpPr>
            <a:spLocks noEditPoints="1"/>
          </p:cNvSpPr>
          <p:nvPr/>
        </p:nvSpPr>
        <p:spPr bwMode="auto">
          <a:xfrm>
            <a:off x="317548" y="2644705"/>
            <a:ext cx="839323" cy="83932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8CC5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7526BD-63A2-45C3-91BF-2C228E8E21B2}"/>
              </a:ext>
            </a:extLst>
          </p:cNvPr>
          <p:cNvSpPr txBox="1"/>
          <p:nvPr/>
        </p:nvSpPr>
        <p:spPr>
          <a:xfrm>
            <a:off x="1349485" y="2644706"/>
            <a:ext cx="4278958" cy="264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26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r>
              <a:rPr lang="zh-CN" altLang="en-US" sz="3200" dirty="0"/>
              <a:t>安装</a:t>
            </a:r>
            <a:r>
              <a:rPr lang="en-US" altLang="zh-CN" sz="3200" dirty="0" err="1"/>
              <a:t>X.manager</a:t>
            </a:r>
            <a:endParaRPr lang="en-US" altLang="zh-CN" sz="3200" dirty="0"/>
          </a:p>
          <a:p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sz="2000" dirty="0"/>
              <a:t>使用</a:t>
            </a:r>
            <a:r>
              <a:rPr lang="en-US" altLang="zh-CN" sz="2000" dirty="0" err="1"/>
              <a:t>Xshell,Xshell</a:t>
            </a:r>
            <a:r>
              <a:rPr lang="zh-CN" altLang="en-US" sz="2000" dirty="0"/>
              <a:t>是一个用于</a:t>
            </a:r>
            <a:r>
              <a:rPr lang="en-US" altLang="zh-CN" sz="2000" dirty="0"/>
              <a:t>MS Windows</a:t>
            </a:r>
            <a:r>
              <a:rPr lang="zh-CN" altLang="en-US" sz="2000" dirty="0"/>
              <a:t>平台的强大的</a:t>
            </a:r>
            <a:r>
              <a:rPr lang="en-US" altLang="zh-CN" sz="2000" dirty="0"/>
              <a:t>SSH</a:t>
            </a:r>
            <a:r>
              <a:rPr lang="zh-CN" altLang="en-US" sz="2000" dirty="0"/>
              <a:t>，</a:t>
            </a:r>
            <a:r>
              <a:rPr lang="en-US" altLang="zh-CN" sz="2000" dirty="0"/>
              <a:t>TELNET</a:t>
            </a:r>
            <a:r>
              <a:rPr lang="zh-CN" altLang="en-US" sz="2000" dirty="0"/>
              <a:t>，和</a:t>
            </a:r>
            <a:r>
              <a:rPr lang="en-US" altLang="zh-CN" sz="2000" dirty="0"/>
              <a:t>RLOGIN</a:t>
            </a:r>
            <a:r>
              <a:rPr lang="zh-CN" altLang="en-US" sz="2000" dirty="0"/>
              <a:t>终端</a:t>
            </a:r>
            <a:r>
              <a:rPr lang="zh-CN" altLang="en-US" sz="2000" dirty="0">
                <a:hlinkClick r:id="rId3"/>
              </a:rPr>
              <a:t>仿真软件</a:t>
            </a:r>
            <a:r>
              <a:rPr lang="zh-CN" altLang="en-US" sz="2000" dirty="0"/>
              <a:t>。它使得用户能轻松和安全地从</a:t>
            </a:r>
            <a:r>
              <a:rPr lang="en-US" altLang="zh-CN" sz="2000" dirty="0"/>
              <a:t>Windows PC</a:t>
            </a:r>
            <a:r>
              <a:rPr lang="zh-CN" altLang="en-US" sz="2000" dirty="0"/>
              <a:t>上访问</a:t>
            </a:r>
            <a:r>
              <a:rPr lang="en-US" altLang="zh-CN" sz="2000" dirty="0"/>
              <a:t>Unix/Linux</a:t>
            </a:r>
            <a:r>
              <a:rPr lang="zh-CN" altLang="en-US" sz="2000" dirty="0">
                <a:hlinkClick r:id="rId4"/>
              </a:rPr>
              <a:t>主机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DC1A09-1535-47E3-8B69-9A05AFCE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180" y="3429000"/>
            <a:ext cx="3840433" cy="267258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30619E3-72DE-431A-B632-833CD24F5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7248" y="1576068"/>
            <a:ext cx="5143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88726"/>
      </p:ext>
    </p:extLst>
  </p:cSld>
  <p:clrMapOvr>
    <a:masterClrMapping/>
  </p:clrMapOvr>
  <p:transition spd="slow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15CBDB0B-27A3-4C12-8FD8-1A52AE3DB566}"/>
              </a:ext>
            </a:extLst>
          </p:cNvPr>
          <p:cNvSpPr/>
          <p:nvPr/>
        </p:nvSpPr>
        <p:spPr>
          <a:xfrm>
            <a:off x="8674397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22AACA2-8D4F-4D0B-B897-00B64505935B}"/>
              </a:ext>
            </a:extLst>
          </p:cNvPr>
          <p:cNvCxnSpPr>
            <a:cxnSpLocks/>
            <a:stCxn id="15" idx="2"/>
            <a:endCxn id="17" idx="6"/>
          </p:cNvCxnSpPr>
          <p:nvPr/>
        </p:nvCxnSpPr>
        <p:spPr>
          <a:xfrm flipH="1">
            <a:off x="3466116" y="1288387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DF93E6E-0082-480D-8724-3BA2ACFC6BE2}"/>
              </a:ext>
            </a:extLst>
          </p:cNvPr>
          <p:cNvSpPr/>
          <p:nvPr/>
        </p:nvSpPr>
        <p:spPr>
          <a:xfrm>
            <a:off x="3358116" y="1234387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4ABCE6-1084-47CD-8161-043F356E93AE}"/>
              </a:ext>
            </a:extLst>
          </p:cNvPr>
          <p:cNvSpPr txBox="1"/>
          <p:nvPr/>
        </p:nvSpPr>
        <p:spPr>
          <a:xfrm>
            <a:off x="5041864" y="689066"/>
            <a:ext cx="2108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部署工具三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3E1726-52E3-4F8C-B256-0C493B25CF0C}"/>
              </a:ext>
            </a:extLst>
          </p:cNvPr>
          <p:cNvSpPr/>
          <p:nvPr/>
        </p:nvSpPr>
        <p:spPr>
          <a:xfrm>
            <a:off x="5181599" y="0"/>
            <a:ext cx="1828800" cy="609956"/>
          </a:xfrm>
          <a:prstGeom prst="rect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F8127C1-E4F9-4E0A-94C7-98F8853F5EEE}"/>
              </a:ext>
            </a:extLst>
          </p:cNvPr>
          <p:cNvSpPr/>
          <p:nvPr/>
        </p:nvSpPr>
        <p:spPr>
          <a:xfrm>
            <a:off x="8674397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F872B8D-368B-478D-94F9-0D015B34A5F1}"/>
              </a:ext>
            </a:extLst>
          </p:cNvPr>
          <p:cNvCxnSpPr>
            <a:cxnSpLocks/>
            <a:stCxn id="23" idx="2"/>
            <a:endCxn id="25" idx="6"/>
          </p:cNvCxnSpPr>
          <p:nvPr/>
        </p:nvCxnSpPr>
        <p:spPr>
          <a:xfrm flipH="1">
            <a:off x="3466116" y="594845"/>
            <a:ext cx="5208281" cy="0"/>
          </a:xfrm>
          <a:prstGeom prst="line">
            <a:avLst/>
          </a:prstGeom>
          <a:ln w="25400">
            <a:solidFill>
              <a:srgbClr val="8CC5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6464865-92A3-404B-8E69-1E535DC3B6B7}"/>
              </a:ext>
            </a:extLst>
          </p:cNvPr>
          <p:cNvSpPr/>
          <p:nvPr/>
        </p:nvSpPr>
        <p:spPr>
          <a:xfrm>
            <a:off x="3358116" y="540845"/>
            <a:ext cx="108000" cy="108000"/>
          </a:xfrm>
          <a:prstGeom prst="ellipse">
            <a:avLst/>
          </a:prstGeom>
          <a:solidFill>
            <a:srgbClr val="8CC5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45">
            <a:extLst>
              <a:ext uri="{FF2B5EF4-FFF2-40B4-BE49-F238E27FC236}">
                <a16:creationId xmlns:a16="http://schemas.microsoft.com/office/drawing/2014/main" id="{E688868D-1A25-47B0-BD60-E2F87B30653B}"/>
              </a:ext>
            </a:extLst>
          </p:cNvPr>
          <p:cNvSpPr>
            <a:spLocks noEditPoints="1"/>
          </p:cNvSpPr>
          <p:nvPr/>
        </p:nvSpPr>
        <p:spPr bwMode="auto">
          <a:xfrm>
            <a:off x="703234" y="3146666"/>
            <a:ext cx="839323" cy="83932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CF6B7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1A2D809-6CF1-486F-8650-D372EBC27E8A}"/>
              </a:ext>
            </a:extLst>
          </p:cNvPr>
          <p:cNvSpPr txBox="1"/>
          <p:nvPr/>
        </p:nvSpPr>
        <p:spPr>
          <a:xfrm>
            <a:off x="1749507" y="3146668"/>
            <a:ext cx="5400627" cy="1500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26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pPr>
              <a:lnSpc>
                <a:spcPts val="3000"/>
              </a:lnSpc>
            </a:pPr>
            <a:r>
              <a:rPr lang="zh-CN" altLang="en-US" sz="3200" dirty="0"/>
              <a:t>安装</a:t>
            </a:r>
            <a:r>
              <a:rPr lang="en-US" altLang="zh-CN" sz="3200" dirty="0"/>
              <a:t>VNC (Virtual Network Console)</a:t>
            </a:r>
            <a:r>
              <a:rPr lang="zh-CN" altLang="en-US" sz="3200" dirty="0"/>
              <a:t>即虚拟网络控制台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D48CA7-699E-4430-A1B5-E22EF15DF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280" y="4345622"/>
            <a:ext cx="4324350" cy="14382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AFC6200-9E5F-459F-BCE6-111BFDD45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055" y="2103678"/>
            <a:ext cx="42195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96177"/>
      </p:ext>
    </p:extLst>
  </p:cSld>
  <p:clrMapOvr>
    <a:masterClrMapping/>
  </p:clrMapOvr>
  <p:transition spd="slow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CD842A9C-6A2A-4B26-896C-CF143698A1C2}"/>
              </a:ext>
            </a:extLst>
          </p:cNvPr>
          <p:cNvSpPr/>
          <p:nvPr/>
        </p:nvSpPr>
        <p:spPr>
          <a:xfrm>
            <a:off x="8282773" y="1581721"/>
            <a:ext cx="159488" cy="159488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626DEBD-57D3-4391-8BDD-11F7C8FB4AE5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956933" y="1661465"/>
            <a:ext cx="7325842" cy="0"/>
          </a:xfrm>
          <a:prstGeom prst="line">
            <a:avLst/>
          </a:prstGeom>
          <a:ln w="381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FA469B3-EE68-4703-8090-3731DB82CFA3}"/>
              </a:ext>
            </a:extLst>
          </p:cNvPr>
          <p:cNvSpPr/>
          <p:nvPr/>
        </p:nvSpPr>
        <p:spPr>
          <a:xfrm>
            <a:off x="797445" y="1581721"/>
            <a:ext cx="159488" cy="159488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ACEED7-4DB5-4816-AB21-2B1FDCE3D6F5}"/>
              </a:ext>
            </a:extLst>
          </p:cNvPr>
          <p:cNvSpPr/>
          <p:nvPr/>
        </p:nvSpPr>
        <p:spPr>
          <a:xfrm>
            <a:off x="8282774" y="3158883"/>
            <a:ext cx="159488" cy="159488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E6F1743-6BCA-46A6-8682-AF93936470E5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956934" y="3238627"/>
            <a:ext cx="7325842" cy="0"/>
          </a:xfrm>
          <a:prstGeom prst="line">
            <a:avLst/>
          </a:prstGeom>
          <a:ln w="38100">
            <a:solidFill>
              <a:srgbClr val="CF6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E357C5C4-01AA-45E2-A068-B2D9712ACEC4}"/>
              </a:ext>
            </a:extLst>
          </p:cNvPr>
          <p:cNvSpPr/>
          <p:nvPr/>
        </p:nvSpPr>
        <p:spPr>
          <a:xfrm>
            <a:off x="797446" y="3158883"/>
            <a:ext cx="159488" cy="159488"/>
          </a:xfrm>
          <a:prstGeom prst="ellipse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4A715D-B9F1-4496-BAE2-F47FE0B8DEE1}"/>
              </a:ext>
            </a:extLst>
          </p:cNvPr>
          <p:cNvSpPr txBox="1"/>
          <p:nvPr/>
        </p:nvSpPr>
        <p:spPr>
          <a:xfrm>
            <a:off x="2674862" y="1947657"/>
            <a:ext cx="5840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部署步骤与流程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6D9F82-59FB-4F0D-9F62-D7C04CA515C3}"/>
              </a:ext>
            </a:extLst>
          </p:cNvPr>
          <p:cNvSpPr txBox="1"/>
          <p:nvPr/>
        </p:nvSpPr>
        <p:spPr>
          <a:xfrm>
            <a:off x="1446527" y="1889752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spc="300" dirty="0">
                <a:solidFill>
                  <a:srgbClr val="CF6B71"/>
                </a:solidFill>
                <a:latin typeface="汉仪雅酷黑W" panose="00020600040101010101" pitchFamily="18" charset="-122"/>
                <a:ea typeface="汉仪雅酷黑W" panose="00020600040101010101" pitchFamily="18" charset="-122"/>
              </a:rPr>
              <a:t>03</a:t>
            </a:r>
            <a:endParaRPr lang="zh-CN" altLang="en-US" sz="7200" spc="300" dirty="0">
              <a:solidFill>
                <a:srgbClr val="CF6B71"/>
              </a:solidFill>
              <a:latin typeface="汉仪雅酷黑W" panose="00020600040101010101" pitchFamily="18" charset="-122"/>
              <a:ea typeface="汉仪雅酷黑W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9BBB75-C189-49C1-B307-822BA77B5E9F}"/>
              </a:ext>
            </a:extLst>
          </p:cNvPr>
          <p:cNvSpPr/>
          <p:nvPr/>
        </p:nvSpPr>
        <p:spPr>
          <a:xfrm>
            <a:off x="1562987" y="0"/>
            <a:ext cx="1988288" cy="1648869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5E9AB-94BB-44F9-AB43-1D0B2590B2A3}"/>
              </a:ext>
            </a:extLst>
          </p:cNvPr>
          <p:cNvSpPr/>
          <p:nvPr/>
        </p:nvSpPr>
        <p:spPr>
          <a:xfrm>
            <a:off x="1562987" y="3226030"/>
            <a:ext cx="1988288" cy="3631970"/>
          </a:xfrm>
          <a:prstGeom prst="rect">
            <a:avLst/>
          </a:prstGeom>
          <a:solidFill>
            <a:srgbClr val="CF6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8C0476-9B33-4D92-BC08-D8D3C427C721}"/>
              </a:ext>
            </a:extLst>
          </p:cNvPr>
          <p:cNvSpPr txBox="1"/>
          <p:nvPr/>
        </p:nvSpPr>
        <p:spPr>
          <a:xfrm>
            <a:off x="4104483" y="3818268"/>
            <a:ext cx="4817344" cy="2144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ts val="32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r>
              <a:rPr lang="en-US" altLang="zh-CN" sz="2800" b="1" dirty="0"/>
              <a:t>1.</a:t>
            </a:r>
            <a:r>
              <a:rPr lang="zh-CN" altLang="en-US" sz="2800" b="1" dirty="0"/>
              <a:t>获取补丁或私包文件及路径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2.</a:t>
            </a:r>
            <a:r>
              <a:rPr lang="zh-CN" altLang="en-US" sz="2800" b="1" dirty="0"/>
              <a:t>根据路径放置补丁或私包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3.</a:t>
            </a:r>
            <a:r>
              <a:rPr lang="zh-CN" altLang="en-US" sz="2800" b="1" dirty="0"/>
              <a:t>安装补丁，重启服务器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E7B25F-6233-4ED2-B402-C44E9481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554" y="1832107"/>
            <a:ext cx="276039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50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"/>
</p:tagLst>
</file>

<file path=ppt/theme/theme1.xml><?xml version="1.0" encoding="utf-8"?>
<a:theme xmlns:a="http://schemas.openxmlformats.org/drawingml/2006/main" name="第一PPT，www.1ppt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415</Words>
  <Application>Microsoft Office PowerPoint</Application>
  <PresentationFormat>宽屏</PresentationFormat>
  <Paragraphs>97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等线 Light</vt:lpstr>
      <vt:lpstr>汉仪雅酷黑W</vt:lpstr>
      <vt:lpstr>苹方 常规</vt:lpstr>
      <vt:lpstr>苹方 中等</vt:lpstr>
      <vt:lpstr>微软雅黑</vt:lpstr>
      <vt:lpstr>微软雅黑 Light</vt:lpstr>
      <vt:lpstr>造字工房明黑（非商用）常规体</vt:lpstr>
      <vt:lpstr>Arial</vt:lpstr>
      <vt:lpstr>Calibri</vt:lpstr>
      <vt:lpstr>第一PPT，www.1ppt.com​​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入职培训</dc:title>
  <dc:creator>第一PPT</dc:creator>
  <cp:keywords>www.1ppt.com</cp:keywords>
  <dc:description>www.1ppt.com</dc:description>
  <cp:lastModifiedBy>Pii Hyara</cp:lastModifiedBy>
  <cp:revision>210</cp:revision>
  <dcterms:created xsi:type="dcterms:W3CDTF">2018-03-07T13:05:52Z</dcterms:created>
  <dcterms:modified xsi:type="dcterms:W3CDTF">2019-05-19T13:24:08Z</dcterms:modified>
</cp:coreProperties>
</file>